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10.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0" r:id="rId1"/>
    <p:sldMasterId id="2147483694" r:id="rId2"/>
    <p:sldMasterId id="2147483719" r:id="rId3"/>
  </p:sldMasterIdLst>
  <p:notesMasterIdLst>
    <p:notesMasterId r:id="rId88"/>
  </p:notesMasterIdLst>
  <p:sldIdLst>
    <p:sldId id="258" r:id="rId4"/>
    <p:sldId id="325" r:id="rId5"/>
    <p:sldId id="332" r:id="rId6"/>
    <p:sldId id="331" r:id="rId7"/>
    <p:sldId id="369" r:id="rId8"/>
    <p:sldId id="411" r:id="rId9"/>
    <p:sldId id="458" r:id="rId10"/>
    <p:sldId id="456" r:id="rId11"/>
    <p:sldId id="459" r:id="rId12"/>
    <p:sldId id="460" r:id="rId13"/>
    <p:sldId id="416" r:id="rId14"/>
    <p:sldId id="417" r:id="rId15"/>
    <p:sldId id="457" r:id="rId16"/>
    <p:sldId id="461" r:id="rId17"/>
    <p:sldId id="449" r:id="rId18"/>
    <p:sldId id="462" r:id="rId19"/>
    <p:sldId id="445" r:id="rId20"/>
    <p:sldId id="448" r:id="rId21"/>
    <p:sldId id="463" r:id="rId22"/>
    <p:sldId id="464" r:id="rId23"/>
    <p:sldId id="465" r:id="rId24"/>
    <p:sldId id="466" r:id="rId25"/>
    <p:sldId id="467" r:id="rId26"/>
    <p:sldId id="468" r:id="rId27"/>
    <p:sldId id="418" r:id="rId28"/>
    <p:sldId id="419" r:id="rId29"/>
    <p:sldId id="428" r:id="rId30"/>
    <p:sldId id="430" r:id="rId31"/>
    <p:sldId id="432" r:id="rId32"/>
    <p:sldId id="443" r:id="rId33"/>
    <p:sldId id="259" r:id="rId34"/>
    <p:sldId id="261" r:id="rId35"/>
    <p:sldId id="265" r:id="rId36"/>
    <p:sldId id="273" r:id="rId37"/>
    <p:sldId id="274" r:id="rId38"/>
    <p:sldId id="268" r:id="rId39"/>
    <p:sldId id="262" r:id="rId40"/>
    <p:sldId id="263" r:id="rId41"/>
    <p:sldId id="425" r:id="rId42"/>
    <p:sldId id="426" r:id="rId43"/>
    <p:sldId id="446" r:id="rId44"/>
    <p:sldId id="434" r:id="rId45"/>
    <p:sldId id="427" r:id="rId46"/>
    <p:sldId id="423" r:id="rId47"/>
    <p:sldId id="424" r:id="rId48"/>
    <p:sldId id="420" r:id="rId49"/>
    <p:sldId id="438" r:id="rId50"/>
    <p:sldId id="437" r:id="rId51"/>
    <p:sldId id="435" r:id="rId52"/>
    <p:sldId id="436" r:id="rId53"/>
    <p:sldId id="439" r:id="rId54"/>
    <p:sldId id="447" r:id="rId55"/>
    <p:sldId id="440" r:id="rId56"/>
    <p:sldId id="279" r:id="rId57"/>
    <p:sldId id="280" r:id="rId58"/>
    <p:sldId id="281" r:id="rId59"/>
    <p:sldId id="453" r:id="rId60"/>
    <p:sldId id="454" r:id="rId61"/>
    <p:sldId id="455" r:id="rId62"/>
    <p:sldId id="450" r:id="rId63"/>
    <p:sldId id="451" r:id="rId64"/>
    <p:sldId id="452"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 id="329" r:id="rId81"/>
    <p:sldId id="260" r:id="rId82"/>
    <p:sldId id="413" r:id="rId83"/>
    <p:sldId id="414" r:id="rId84"/>
    <p:sldId id="404" r:id="rId85"/>
    <p:sldId id="327" r:id="rId86"/>
    <p:sldId id="257"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361F"/>
    <a:srgbClr val="A67EF8"/>
    <a:srgbClr val="E28DDE"/>
    <a:srgbClr val="353769"/>
    <a:srgbClr val="5A1F4D"/>
    <a:srgbClr val="914B6A"/>
    <a:srgbClr val="AD431C"/>
    <a:srgbClr val="E25FB0"/>
    <a:srgbClr val="F8F8F8"/>
    <a:srgbClr val="303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114" d="100"/>
          <a:sy n="114"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diagrams/_rels/data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ata9.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D16FF-6EA8-46FA-90EA-D47128284EC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IN"/>
        </a:p>
      </dgm:t>
    </dgm:pt>
    <dgm:pt modelId="{C4ADA9C6-1CE4-4084-8D4E-85CD3DF7C6BE}">
      <dgm:prSet phldrT="[Text]" custT="1"/>
      <dgm:spPr/>
      <dgm:t>
        <a:bodyPr/>
        <a:lstStyle/>
        <a:p>
          <a:pPr algn="just"/>
          <a:r>
            <a:rPr lang="en-US" sz="1600" dirty="0">
              <a:latin typeface="Tw Cen MT" panose="020B0602020104020603" pitchFamily="34" charset="0"/>
            </a:rPr>
            <a:t>2016</a:t>
          </a:r>
          <a:endParaRPr lang="en-IN" sz="1600" dirty="0">
            <a:latin typeface="Tw Cen MT" panose="020B0602020104020603" pitchFamily="34" charset="0"/>
          </a:endParaRPr>
        </a:p>
      </dgm:t>
    </dgm:pt>
    <dgm:pt modelId="{783AC697-A5A9-437E-8456-93D96BF42F3A}" type="parTrans" cxnId="{C5B4D737-9424-4DA5-850C-BFC1BD02906C}">
      <dgm:prSet/>
      <dgm:spPr/>
      <dgm:t>
        <a:bodyPr/>
        <a:lstStyle/>
        <a:p>
          <a:endParaRPr lang="en-IN"/>
        </a:p>
      </dgm:t>
    </dgm:pt>
    <dgm:pt modelId="{5D69363D-2AC0-4458-830B-60BEB60B9672}" type="sibTrans" cxnId="{C5B4D737-9424-4DA5-850C-BFC1BD02906C}">
      <dgm:prSet/>
      <dgm:spPr/>
      <dgm:t>
        <a:bodyPr/>
        <a:lstStyle/>
        <a:p>
          <a:endParaRPr lang="en-IN"/>
        </a:p>
      </dgm:t>
    </dgm:pt>
    <dgm:pt modelId="{CBB2E4C2-3204-4873-83BA-62B4E66C450B}">
      <dgm:prSet phldrT="[Text]" custT="1"/>
      <dgm:spPr/>
      <dgm:t>
        <a:bodyPr/>
        <a:lstStyle/>
        <a:p>
          <a:pPr algn="just"/>
          <a:r>
            <a:rPr lang="en-IN" sz="1600" dirty="0">
              <a:latin typeface="Tw Cen MT" panose="020B0602020104020603" pitchFamily="34" charset="0"/>
            </a:rPr>
            <a:t>RERA Act notified in March; states required to set up regulatory authorities by May. Various states begin drafting rules.</a:t>
          </a:r>
        </a:p>
      </dgm:t>
    </dgm:pt>
    <dgm:pt modelId="{59A89B36-1C7C-4C2E-9A3A-3B2ED5F58124}" type="parTrans" cxnId="{5B6C3CDE-A2C6-496A-9197-6893D5FB9F41}">
      <dgm:prSet/>
      <dgm:spPr/>
      <dgm:t>
        <a:bodyPr/>
        <a:lstStyle/>
        <a:p>
          <a:endParaRPr lang="en-IN"/>
        </a:p>
      </dgm:t>
    </dgm:pt>
    <dgm:pt modelId="{C84ED372-C1DE-4F32-9E91-E3F4DC8F2295}" type="sibTrans" cxnId="{5B6C3CDE-A2C6-496A-9197-6893D5FB9F41}">
      <dgm:prSet/>
      <dgm:spPr/>
      <dgm:t>
        <a:bodyPr/>
        <a:lstStyle/>
        <a:p>
          <a:endParaRPr lang="en-IN"/>
        </a:p>
      </dgm:t>
    </dgm:pt>
    <dgm:pt modelId="{44D98979-1C3C-4752-AAA6-29856367DEFE}">
      <dgm:prSet phldrT="[Text]" custT="1"/>
      <dgm:spPr/>
      <dgm:t>
        <a:bodyPr/>
        <a:lstStyle/>
        <a:p>
          <a:pPr algn="just"/>
          <a:r>
            <a:rPr lang="en-US" sz="1600" dirty="0">
              <a:latin typeface="Tw Cen MT" panose="020B0602020104020603" pitchFamily="34" charset="0"/>
            </a:rPr>
            <a:t>2017</a:t>
          </a:r>
          <a:endParaRPr lang="en-IN" sz="1600" dirty="0">
            <a:latin typeface="Tw Cen MT" panose="020B0602020104020603" pitchFamily="34" charset="0"/>
          </a:endParaRPr>
        </a:p>
      </dgm:t>
    </dgm:pt>
    <dgm:pt modelId="{18888F54-3B65-49FA-B794-92E768E69AB2}" type="parTrans" cxnId="{23A98B11-56E2-4923-8EE8-740E74E143E8}">
      <dgm:prSet/>
      <dgm:spPr/>
      <dgm:t>
        <a:bodyPr/>
        <a:lstStyle/>
        <a:p>
          <a:endParaRPr lang="en-IN"/>
        </a:p>
      </dgm:t>
    </dgm:pt>
    <dgm:pt modelId="{222FBFBE-0A79-48BB-AAE9-801D43BB066A}" type="sibTrans" cxnId="{23A98B11-56E2-4923-8EE8-740E74E143E8}">
      <dgm:prSet/>
      <dgm:spPr/>
      <dgm:t>
        <a:bodyPr/>
        <a:lstStyle/>
        <a:p>
          <a:endParaRPr lang="en-IN"/>
        </a:p>
      </dgm:t>
    </dgm:pt>
    <dgm:pt modelId="{CE4E953A-9CFF-4235-A1A5-7DE4B81B0767}">
      <dgm:prSet phldrT="[Text]" custT="1"/>
      <dgm:spPr/>
      <dgm:t>
        <a:bodyPr/>
        <a:lstStyle/>
        <a:p>
          <a:pPr algn="just"/>
          <a:r>
            <a:rPr lang="en-IN" sz="1600" dirty="0">
              <a:latin typeface="Tw Cen MT" panose="020B0602020104020603" pitchFamily="34" charset="0"/>
            </a:rPr>
            <a:t>Maharashtra establishes the first RERA in January. By December, states like Gujarat, Rajasthan, Uttar Pradesh, and Karnataka establish their RERA, while West Bengal opts for HIRA.</a:t>
          </a:r>
        </a:p>
      </dgm:t>
    </dgm:pt>
    <dgm:pt modelId="{BD846A7E-5784-4A11-872F-F1E64A24E5C1}" type="parTrans" cxnId="{65D48C63-1AF1-4799-A587-D0E0316D418D}">
      <dgm:prSet/>
      <dgm:spPr/>
      <dgm:t>
        <a:bodyPr/>
        <a:lstStyle/>
        <a:p>
          <a:endParaRPr lang="en-IN"/>
        </a:p>
      </dgm:t>
    </dgm:pt>
    <dgm:pt modelId="{5B08705B-B3A9-4622-A6C6-8B4D1043BC7B}" type="sibTrans" cxnId="{65D48C63-1AF1-4799-A587-D0E0316D418D}">
      <dgm:prSet/>
      <dgm:spPr/>
      <dgm:t>
        <a:bodyPr/>
        <a:lstStyle/>
        <a:p>
          <a:endParaRPr lang="en-IN"/>
        </a:p>
      </dgm:t>
    </dgm:pt>
    <dgm:pt modelId="{0B343EEA-D1AB-4468-B48C-0938B609D79C}">
      <dgm:prSet phldrT="[Text]" custT="1"/>
      <dgm:spPr/>
      <dgm:t>
        <a:bodyPr/>
        <a:lstStyle/>
        <a:p>
          <a:pPr algn="just"/>
          <a:r>
            <a:rPr lang="en-US" sz="1600" dirty="0">
              <a:latin typeface="Tw Cen MT" panose="020B0602020104020603" pitchFamily="34" charset="0"/>
            </a:rPr>
            <a:t>2018</a:t>
          </a:r>
          <a:endParaRPr lang="en-IN" sz="1600" dirty="0">
            <a:latin typeface="Tw Cen MT" panose="020B0602020104020603" pitchFamily="34" charset="0"/>
          </a:endParaRPr>
        </a:p>
      </dgm:t>
    </dgm:pt>
    <dgm:pt modelId="{B427F9DE-2890-46B4-B684-1D8C6BBD7476}" type="parTrans" cxnId="{DAA0CF57-1441-45C1-9F64-68254D9860E7}">
      <dgm:prSet/>
      <dgm:spPr/>
      <dgm:t>
        <a:bodyPr/>
        <a:lstStyle/>
        <a:p>
          <a:endParaRPr lang="en-IN"/>
        </a:p>
      </dgm:t>
    </dgm:pt>
    <dgm:pt modelId="{94D4739F-E14A-41B8-A14D-3F33597FA56B}" type="sibTrans" cxnId="{DAA0CF57-1441-45C1-9F64-68254D9860E7}">
      <dgm:prSet/>
      <dgm:spPr/>
      <dgm:t>
        <a:bodyPr/>
        <a:lstStyle/>
        <a:p>
          <a:endParaRPr lang="en-IN"/>
        </a:p>
      </dgm:t>
    </dgm:pt>
    <dgm:pt modelId="{FF8E8051-050E-417C-984C-D6C8956DB82D}">
      <dgm:prSet phldrT="[Text]" custT="1"/>
      <dgm:spPr/>
      <dgm:t>
        <a:bodyPr/>
        <a:lstStyle/>
        <a:p>
          <a:pPr algn="just"/>
          <a:r>
            <a:rPr lang="en-IN" sz="1600" dirty="0">
              <a:latin typeface="Tw Cen MT" panose="020B0602020104020603" pitchFamily="34" charset="0"/>
            </a:rPr>
            <a:t>RERA implementation expands across states, increasing awareness among consumers and developers. States refine regulations to address local needs.</a:t>
          </a:r>
        </a:p>
      </dgm:t>
    </dgm:pt>
    <dgm:pt modelId="{1BAF771A-5BF8-4F82-92F3-05631B1EAD4A}" type="parTrans" cxnId="{0D5ED59A-F026-48E8-BA28-CD1B56EB3DE5}">
      <dgm:prSet/>
      <dgm:spPr/>
      <dgm:t>
        <a:bodyPr/>
        <a:lstStyle/>
        <a:p>
          <a:endParaRPr lang="en-IN"/>
        </a:p>
      </dgm:t>
    </dgm:pt>
    <dgm:pt modelId="{5EB67F4F-5764-48D6-AA55-7CEDC8764F75}" type="sibTrans" cxnId="{0D5ED59A-F026-48E8-BA28-CD1B56EB3DE5}">
      <dgm:prSet/>
      <dgm:spPr/>
      <dgm:t>
        <a:bodyPr/>
        <a:lstStyle/>
        <a:p>
          <a:endParaRPr lang="en-IN"/>
        </a:p>
      </dgm:t>
    </dgm:pt>
    <dgm:pt modelId="{5AF52731-0774-48AD-B39D-390EB9FD4709}">
      <dgm:prSet phldrT="[Text]" custT="1"/>
      <dgm:spPr/>
      <dgm:t>
        <a:bodyPr/>
        <a:lstStyle/>
        <a:p>
          <a:pPr algn="just"/>
          <a:r>
            <a:rPr lang="en-US" sz="1600" dirty="0">
              <a:latin typeface="Tw Cen MT" panose="020B0602020104020603" pitchFamily="34" charset="0"/>
            </a:rPr>
            <a:t>2019</a:t>
          </a:r>
          <a:endParaRPr lang="en-IN" sz="1600" dirty="0">
            <a:latin typeface="Tw Cen MT" panose="020B0602020104020603" pitchFamily="34" charset="0"/>
          </a:endParaRPr>
        </a:p>
      </dgm:t>
    </dgm:pt>
    <dgm:pt modelId="{3DAF435E-0E08-4BBE-8B41-BB15CCA75A6C}" type="parTrans" cxnId="{99692926-125D-43CE-92C1-6DF70337E664}">
      <dgm:prSet/>
      <dgm:spPr/>
      <dgm:t>
        <a:bodyPr/>
        <a:lstStyle/>
        <a:p>
          <a:endParaRPr lang="en-IN"/>
        </a:p>
      </dgm:t>
    </dgm:pt>
    <dgm:pt modelId="{129AE4A7-22C5-4FE8-9F22-A51243F7685A}" type="sibTrans" cxnId="{99692926-125D-43CE-92C1-6DF70337E664}">
      <dgm:prSet/>
      <dgm:spPr/>
      <dgm:t>
        <a:bodyPr/>
        <a:lstStyle/>
        <a:p>
          <a:endParaRPr lang="en-IN"/>
        </a:p>
      </dgm:t>
    </dgm:pt>
    <dgm:pt modelId="{98C12714-B77B-4467-90AF-0261D9272F3C}">
      <dgm:prSet phldrT="[Text]" custT="1"/>
      <dgm:spPr/>
      <dgm:t>
        <a:bodyPr/>
        <a:lstStyle/>
        <a:p>
          <a:pPr algn="just"/>
          <a:r>
            <a:rPr lang="en-IN" sz="1600" dirty="0">
              <a:latin typeface="Tw Cen MT" panose="020B0602020104020603" pitchFamily="34" charset="0"/>
            </a:rPr>
            <a:t>RERA continues expanding across states, improving consumer awareness and regulatory frameworks.</a:t>
          </a:r>
        </a:p>
      </dgm:t>
    </dgm:pt>
    <dgm:pt modelId="{33451C07-CC4B-4F71-A6DF-95BDE3E64C26}" type="parTrans" cxnId="{6DE6C2EE-70DB-47BF-A56F-70C0EBDD3B35}">
      <dgm:prSet/>
      <dgm:spPr/>
      <dgm:t>
        <a:bodyPr/>
        <a:lstStyle/>
        <a:p>
          <a:endParaRPr lang="en-IN"/>
        </a:p>
      </dgm:t>
    </dgm:pt>
    <dgm:pt modelId="{C9B8D2FF-3A39-4603-95DF-7B2A89BDCBD1}" type="sibTrans" cxnId="{6DE6C2EE-70DB-47BF-A56F-70C0EBDD3B35}">
      <dgm:prSet/>
      <dgm:spPr/>
      <dgm:t>
        <a:bodyPr/>
        <a:lstStyle/>
        <a:p>
          <a:endParaRPr lang="en-IN"/>
        </a:p>
      </dgm:t>
    </dgm:pt>
    <dgm:pt modelId="{8493AE83-16CE-444D-BE64-994583C4F012}" type="pres">
      <dgm:prSet presAssocID="{FC8D16FF-6EA8-46FA-90EA-D47128284EC4}" presName="Name0" presStyleCnt="0">
        <dgm:presLayoutVars>
          <dgm:dir/>
          <dgm:animLvl val="lvl"/>
          <dgm:resizeHandles val="exact"/>
        </dgm:presLayoutVars>
      </dgm:prSet>
      <dgm:spPr/>
    </dgm:pt>
    <dgm:pt modelId="{962DD199-9E14-4ECA-AC4E-27FD414F5932}" type="pres">
      <dgm:prSet presAssocID="{C4ADA9C6-1CE4-4084-8D4E-85CD3DF7C6BE}" presName="composite" presStyleCnt="0"/>
      <dgm:spPr/>
    </dgm:pt>
    <dgm:pt modelId="{09F29618-EF53-49AC-BD13-206D92EF2BE2}" type="pres">
      <dgm:prSet presAssocID="{C4ADA9C6-1CE4-4084-8D4E-85CD3DF7C6BE}" presName="parTx" presStyleLbl="alignNode1" presStyleIdx="0" presStyleCnt="4">
        <dgm:presLayoutVars>
          <dgm:chMax val="0"/>
          <dgm:chPref val="0"/>
          <dgm:bulletEnabled val="1"/>
        </dgm:presLayoutVars>
      </dgm:prSet>
      <dgm:spPr/>
    </dgm:pt>
    <dgm:pt modelId="{F51464AA-612A-4D75-989F-30C1BA589EEC}" type="pres">
      <dgm:prSet presAssocID="{C4ADA9C6-1CE4-4084-8D4E-85CD3DF7C6BE}" presName="desTx" presStyleLbl="alignAccFollowNode1" presStyleIdx="0" presStyleCnt="4">
        <dgm:presLayoutVars>
          <dgm:bulletEnabled val="1"/>
        </dgm:presLayoutVars>
      </dgm:prSet>
      <dgm:spPr/>
    </dgm:pt>
    <dgm:pt modelId="{D4968380-BCD7-46B7-9709-A1026848617C}" type="pres">
      <dgm:prSet presAssocID="{5D69363D-2AC0-4458-830B-60BEB60B9672}" presName="space" presStyleCnt="0"/>
      <dgm:spPr/>
    </dgm:pt>
    <dgm:pt modelId="{2DA81F8E-16D5-4A0B-8BE5-A1BC277DA6AB}" type="pres">
      <dgm:prSet presAssocID="{44D98979-1C3C-4752-AAA6-29856367DEFE}" presName="composite" presStyleCnt="0"/>
      <dgm:spPr/>
    </dgm:pt>
    <dgm:pt modelId="{FEAEF1DC-ADB2-4B84-9BFC-475F20274B40}" type="pres">
      <dgm:prSet presAssocID="{44D98979-1C3C-4752-AAA6-29856367DEFE}" presName="parTx" presStyleLbl="alignNode1" presStyleIdx="1" presStyleCnt="4">
        <dgm:presLayoutVars>
          <dgm:chMax val="0"/>
          <dgm:chPref val="0"/>
          <dgm:bulletEnabled val="1"/>
        </dgm:presLayoutVars>
      </dgm:prSet>
      <dgm:spPr/>
    </dgm:pt>
    <dgm:pt modelId="{ACCAAA72-8CFC-45C0-94CE-D763E3C0AB2E}" type="pres">
      <dgm:prSet presAssocID="{44D98979-1C3C-4752-AAA6-29856367DEFE}" presName="desTx" presStyleLbl="alignAccFollowNode1" presStyleIdx="1" presStyleCnt="4">
        <dgm:presLayoutVars>
          <dgm:bulletEnabled val="1"/>
        </dgm:presLayoutVars>
      </dgm:prSet>
      <dgm:spPr/>
    </dgm:pt>
    <dgm:pt modelId="{D9D8961A-AE22-44DA-B0BE-7B56BCE76336}" type="pres">
      <dgm:prSet presAssocID="{222FBFBE-0A79-48BB-AAE9-801D43BB066A}" presName="space" presStyleCnt="0"/>
      <dgm:spPr/>
    </dgm:pt>
    <dgm:pt modelId="{6DF1A9F9-5291-4CBA-BE02-83497CAA1247}" type="pres">
      <dgm:prSet presAssocID="{0B343EEA-D1AB-4468-B48C-0938B609D79C}" presName="composite" presStyleCnt="0"/>
      <dgm:spPr/>
    </dgm:pt>
    <dgm:pt modelId="{FF748259-CD6C-4F6A-9CAB-454CAB80A17D}" type="pres">
      <dgm:prSet presAssocID="{0B343EEA-D1AB-4468-B48C-0938B609D79C}" presName="parTx" presStyleLbl="alignNode1" presStyleIdx="2" presStyleCnt="4">
        <dgm:presLayoutVars>
          <dgm:chMax val="0"/>
          <dgm:chPref val="0"/>
          <dgm:bulletEnabled val="1"/>
        </dgm:presLayoutVars>
      </dgm:prSet>
      <dgm:spPr/>
    </dgm:pt>
    <dgm:pt modelId="{55425B2D-8884-4495-895C-762E518281D6}" type="pres">
      <dgm:prSet presAssocID="{0B343EEA-D1AB-4468-B48C-0938B609D79C}" presName="desTx" presStyleLbl="alignAccFollowNode1" presStyleIdx="2" presStyleCnt="4">
        <dgm:presLayoutVars>
          <dgm:bulletEnabled val="1"/>
        </dgm:presLayoutVars>
      </dgm:prSet>
      <dgm:spPr/>
    </dgm:pt>
    <dgm:pt modelId="{9236A3AF-1F5E-4256-B4F2-F0B135900A24}" type="pres">
      <dgm:prSet presAssocID="{94D4739F-E14A-41B8-A14D-3F33597FA56B}" presName="space" presStyleCnt="0"/>
      <dgm:spPr/>
    </dgm:pt>
    <dgm:pt modelId="{BFCDE4A8-B52E-44EC-A889-1D532B5EB654}" type="pres">
      <dgm:prSet presAssocID="{5AF52731-0774-48AD-B39D-390EB9FD4709}" presName="composite" presStyleCnt="0"/>
      <dgm:spPr/>
    </dgm:pt>
    <dgm:pt modelId="{8044ADC3-5C7B-4A6E-A198-92045E7358EB}" type="pres">
      <dgm:prSet presAssocID="{5AF52731-0774-48AD-B39D-390EB9FD4709}" presName="parTx" presStyleLbl="alignNode1" presStyleIdx="3" presStyleCnt="4">
        <dgm:presLayoutVars>
          <dgm:chMax val="0"/>
          <dgm:chPref val="0"/>
          <dgm:bulletEnabled val="1"/>
        </dgm:presLayoutVars>
      </dgm:prSet>
      <dgm:spPr/>
    </dgm:pt>
    <dgm:pt modelId="{94EC471E-1C01-4066-B8D5-A3FD66CF94D3}" type="pres">
      <dgm:prSet presAssocID="{5AF52731-0774-48AD-B39D-390EB9FD4709}" presName="desTx" presStyleLbl="alignAccFollowNode1" presStyleIdx="3" presStyleCnt="4">
        <dgm:presLayoutVars>
          <dgm:bulletEnabled val="1"/>
        </dgm:presLayoutVars>
      </dgm:prSet>
      <dgm:spPr/>
    </dgm:pt>
  </dgm:ptLst>
  <dgm:cxnLst>
    <dgm:cxn modelId="{23A98B11-56E2-4923-8EE8-740E74E143E8}" srcId="{FC8D16FF-6EA8-46FA-90EA-D47128284EC4}" destId="{44D98979-1C3C-4752-AAA6-29856367DEFE}" srcOrd="1" destOrd="0" parTransId="{18888F54-3B65-49FA-B794-92E768E69AB2}" sibTransId="{222FBFBE-0A79-48BB-AAE9-801D43BB066A}"/>
    <dgm:cxn modelId="{99692926-125D-43CE-92C1-6DF70337E664}" srcId="{FC8D16FF-6EA8-46FA-90EA-D47128284EC4}" destId="{5AF52731-0774-48AD-B39D-390EB9FD4709}" srcOrd="3" destOrd="0" parTransId="{3DAF435E-0E08-4BBE-8B41-BB15CCA75A6C}" sibTransId="{129AE4A7-22C5-4FE8-9F22-A51243F7685A}"/>
    <dgm:cxn modelId="{8C05C126-C96A-41E9-8BF1-620917B7E32C}" type="presOf" srcId="{C4ADA9C6-1CE4-4084-8D4E-85CD3DF7C6BE}" destId="{09F29618-EF53-49AC-BD13-206D92EF2BE2}" srcOrd="0" destOrd="0" presId="urn:microsoft.com/office/officeart/2005/8/layout/hList1"/>
    <dgm:cxn modelId="{1170E52F-78FD-49E0-97DF-10E2539AB101}" type="presOf" srcId="{98C12714-B77B-4467-90AF-0261D9272F3C}" destId="{94EC471E-1C01-4066-B8D5-A3FD66CF94D3}" srcOrd="0" destOrd="0" presId="urn:microsoft.com/office/officeart/2005/8/layout/hList1"/>
    <dgm:cxn modelId="{67187230-9173-4286-9785-49DFAC0CA03A}" type="presOf" srcId="{FC8D16FF-6EA8-46FA-90EA-D47128284EC4}" destId="{8493AE83-16CE-444D-BE64-994583C4F012}" srcOrd="0" destOrd="0" presId="urn:microsoft.com/office/officeart/2005/8/layout/hList1"/>
    <dgm:cxn modelId="{C5B4D737-9424-4DA5-850C-BFC1BD02906C}" srcId="{FC8D16FF-6EA8-46FA-90EA-D47128284EC4}" destId="{C4ADA9C6-1CE4-4084-8D4E-85CD3DF7C6BE}" srcOrd="0" destOrd="0" parTransId="{783AC697-A5A9-437E-8456-93D96BF42F3A}" sibTransId="{5D69363D-2AC0-4458-830B-60BEB60B9672}"/>
    <dgm:cxn modelId="{65D48C63-1AF1-4799-A587-D0E0316D418D}" srcId="{44D98979-1C3C-4752-AAA6-29856367DEFE}" destId="{CE4E953A-9CFF-4235-A1A5-7DE4B81B0767}" srcOrd="0" destOrd="0" parTransId="{BD846A7E-5784-4A11-872F-F1E64A24E5C1}" sibTransId="{5B08705B-B3A9-4622-A6C6-8B4D1043BC7B}"/>
    <dgm:cxn modelId="{5783656F-A367-4BAC-8A46-EA5DBDFF38DE}" type="presOf" srcId="{CE4E953A-9CFF-4235-A1A5-7DE4B81B0767}" destId="{ACCAAA72-8CFC-45C0-94CE-D763E3C0AB2E}" srcOrd="0" destOrd="0" presId="urn:microsoft.com/office/officeart/2005/8/layout/hList1"/>
    <dgm:cxn modelId="{AF1F2857-C5C1-44B7-A6D4-27C53928AFBB}" type="presOf" srcId="{FF8E8051-050E-417C-984C-D6C8956DB82D}" destId="{55425B2D-8884-4495-895C-762E518281D6}" srcOrd="0" destOrd="0" presId="urn:microsoft.com/office/officeart/2005/8/layout/hList1"/>
    <dgm:cxn modelId="{DAA0CF57-1441-45C1-9F64-68254D9860E7}" srcId="{FC8D16FF-6EA8-46FA-90EA-D47128284EC4}" destId="{0B343EEA-D1AB-4468-B48C-0938B609D79C}" srcOrd="2" destOrd="0" parTransId="{B427F9DE-2890-46B4-B684-1D8C6BBD7476}" sibTransId="{94D4739F-E14A-41B8-A14D-3F33597FA56B}"/>
    <dgm:cxn modelId="{C2107C7D-024C-44D7-A2E9-F5B4D99E47F1}" type="presOf" srcId="{0B343EEA-D1AB-4468-B48C-0938B609D79C}" destId="{FF748259-CD6C-4F6A-9CAB-454CAB80A17D}" srcOrd="0" destOrd="0" presId="urn:microsoft.com/office/officeart/2005/8/layout/hList1"/>
    <dgm:cxn modelId="{80BEF085-200A-4417-B4C0-A7AC8C327514}" type="presOf" srcId="{CBB2E4C2-3204-4873-83BA-62B4E66C450B}" destId="{F51464AA-612A-4D75-989F-30C1BA589EEC}" srcOrd="0" destOrd="0" presId="urn:microsoft.com/office/officeart/2005/8/layout/hList1"/>
    <dgm:cxn modelId="{0116C48F-5730-4270-AAFA-F768DDB29B99}" type="presOf" srcId="{44D98979-1C3C-4752-AAA6-29856367DEFE}" destId="{FEAEF1DC-ADB2-4B84-9BFC-475F20274B40}" srcOrd="0" destOrd="0" presId="urn:microsoft.com/office/officeart/2005/8/layout/hList1"/>
    <dgm:cxn modelId="{0D5ED59A-F026-48E8-BA28-CD1B56EB3DE5}" srcId="{0B343EEA-D1AB-4468-B48C-0938B609D79C}" destId="{FF8E8051-050E-417C-984C-D6C8956DB82D}" srcOrd="0" destOrd="0" parTransId="{1BAF771A-5BF8-4F82-92F3-05631B1EAD4A}" sibTransId="{5EB67F4F-5764-48D6-AA55-7CEDC8764F75}"/>
    <dgm:cxn modelId="{5B6C3CDE-A2C6-496A-9197-6893D5FB9F41}" srcId="{C4ADA9C6-1CE4-4084-8D4E-85CD3DF7C6BE}" destId="{CBB2E4C2-3204-4873-83BA-62B4E66C450B}" srcOrd="0" destOrd="0" parTransId="{59A89B36-1C7C-4C2E-9A3A-3B2ED5F58124}" sibTransId="{C84ED372-C1DE-4F32-9E91-E3F4DC8F2295}"/>
    <dgm:cxn modelId="{6DE6C2EE-70DB-47BF-A56F-70C0EBDD3B35}" srcId="{5AF52731-0774-48AD-B39D-390EB9FD4709}" destId="{98C12714-B77B-4467-90AF-0261D9272F3C}" srcOrd="0" destOrd="0" parTransId="{33451C07-CC4B-4F71-A6DF-95BDE3E64C26}" sibTransId="{C9B8D2FF-3A39-4603-95DF-7B2A89BDCBD1}"/>
    <dgm:cxn modelId="{C9579CF7-45A0-4750-A000-B4E0152A3A14}" type="presOf" srcId="{5AF52731-0774-48AD-B39D-390EB9FD4709}" destId="{8044ADC3-5C7B-4A6E-A198-92045E7358EB}" srcOrd="0" destOrd="0" presId="urn:microsoft.com/office/officeart/2005/8/layout/hList1"/>
    <dgm:cxn modelId="{08AEC9F0-D67C-4698-8460-7E66AAD66718}" type="presParOf" srcId="{8493AE83-16CE-444D-BE64-994583C4F012}" destId="{962DD199-9E14-4ECA-AC4E-27FD414F5932}" srcOrd="0" destOrd="0" presId="urn:microsoft.com/office/officeart/2005/8/layout/hList1"/>
    <dgm:cxn modelId="{6E77DD2B-B6A3-48C6-B188-1CDEDFB08175}" type="presParOf" srcId="{962DD199-9E14-4ECA-AC4E-27FD414F5932}" destId="{09F29618-EF53-49AC-BD13-206D92EF2BE2}" srcOrd="0" destOrd="0" presId="urn:microsoft.com/office/officeart/2005/8/layout/hList1"/>
    <dgm:cxn modelId="{97050655-33CD-409E-A4F5-73B0343974DF}" type="presParOf" srcId="{962DD199-9E14-4ECA-AC4E-27FD414F5932}" destId="{F51464AA-612A-4D75-989F-30C1BA589EEC}" srcOrd="1" destOrd="0" presId="urn:microsoft.com/office/officeart/2005/8/layout/hList1"/>
    <dgm:cxn modelId="{EC7105BD-D1F2-4057-BA66-0B844046C10F}" type="presParOf" srcId="{8493AE83-16CE-444D-BE64-994583C4F012}" destId="{D4968380-BCD7-46B7-9709-A1026848617C}" srcOrd="1" destOrd="0" presId="urn:microsoft.com/office/officeart/2005/8/layout/hList1"/>
    <dgm:cxn modelId="{3CF1A14B-A92B-4701-8968-DE5336EA87C8}" type="presParOf" srcId="{8493AE83-16CE-444D-BE64-994583C4F012}" destId="{2DA81F8E-16D5-4A0B-8BE5-A1BC277DA6AB}" srcOrd="2" destOrd="0" presId="urn:microsoft.com/office/officeart/2005/8/layout/hList1"/>
    <dgm:cxn modelId="{2BC27E75-609A-4A66-8C6B-6CA53BED0369}" type="presParOf" srcId="{2DA81F8E-16D5-4A0B-8BE5-A1BC277DA6AB}" destId="{FEAEF1DC-ADB2-4B84-9BFC-475F20274B40}" srcOrd="0" destOrd="0" presId="urn:microsoft.com/office/officeart/2005/8/layout/hList1"/>
    <dgm:cxn modelId="{1734A559-6640-40FE-A3C1-C40CA1E7EA26}" type="presParOf" srcId="{2DA81F8E-16D5-4A0B-8BE5-A1BC277DA6AB}" destId="{ACCAAA72-8CFC-45C0-94CE-D763E3C0AB2E}" srcOrd="1" destOrd="0" presId="urn:microsoft.com/office/officeart/2005/8/layout/hList1"/>
    <dgm:cxn modelId="{483E916A-B0F2-444F-8F47-9B8FB58237CB}" type="presParOf" srcId="{8493AE83-16CE-444D-BE64-994583C4F012}" destId="{D9D8961A-AE22-44DA-B0BE-7B56BCE76336}" srcOrd="3" destOrd="0" presId="urn:microsoft.com/office/officeart/2005/8/layout/hList1"/>
    <dgm:cxn modelId="{BA807726-0DA3-417B-9D90-4E8F792FC004}" type="presParOf" srcId="{8493AE83-16CE-444D-BE64-994583C4F012}" destId="{6DF1A9F9-5291-4CBA-BE02-83497CAA1247}" srcOrd="4" destOrd="0" presId="urn:microsoft.com/office/officeart/2005/8/layout/hList1"/>
    <dgm:cxn modelId="{CC8B20F2-071C-457A-801A-9F3E3DD1E045}" type="presParOf" srcId="{6DF1A9F9-5291-4CBA-BE02-83497CAA1247}" destId="{FF748259-CD6C-4F6A-9CAB-454CAB80A17D}" srcOrd="0" destOrd="0" presId="urn:microsoft.com/office/officeart/2005/8/layout/hList1"/>
    <dgm:cxn modelId="{814F4DB4-C3DE-444F-8165-31397DB9C53A}" type="presParOf" srcId="{6DF1A9F9-5291-4CBA-BE02-83497CAA1247}" destId="{55425B2D-8884-4495-895C-762E518281D6}" srcOrd="1" destOrd="0" presId="urn:microsoft.com/office/officeart/2005/8/layout/hList1"/>
    <dgm:cxn modelId="{42994C23-86A9-4438-9F39-FCD47ABD7D7B}" type="presParOf" srcId="{8493AE83-16CE-444D-BE64-994583C4F012}" destId="{9236A3AF-1F5E-4256-B4F2-F0B135900A24}" srcOrd="5" destOrd="0" presId="urn:microsoft.com/office/officeart/2005/8/layout/hList1"/>
    <dgm:cxn modelId="{0D55B575-E64F-44B5-B910-C4E04CC8A544}" type="presParOf" srcId="{8493AE83-16CE-444D-BE64-994583C4F012}" destId="{BFCDE4A8-B52E-44EC-A889-1D532B5EB654}" srcOrd="6" destOrd="0" presId="urn:microsoft.com/office/officeart/2005/8/layout/hList1"/>
    <dgm:cxn modelId="{0FD8DDA8-EB11-4993-B1C9-40182BC5FE48}" type="presParOf" srcId="{BFCDE4A8-B52E-44EC-A889-1D532B5EB654}" destId="{8044ADC3-5C7B-4A6E-A198-92045E7358EB}" srcOrd="0" destOrd="0" presId="urn:microsoft.com/office/officeart/2005/8/layout/hList1"/>
    <dgm:cxn modelId="{71EA2285-2C3B-4DB4-9072-285F3B6F8AA0}" type="presParOf" srcId="{BFCDE4A8-B52E-44EC-A889-1D532B5EB654}" destId="{94EC471E-1C01-4066-B8D5-A3FD66CF94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0F50CC-42D4-49E3-B5E9-6E30C1E59801}"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IN"/>
        </a:p>
      </dgm:t>
    </dgm:pt>
    <dgm:pt modelId="{44E9B9FE-FDD2-4BA0-8F17-588DD73C76C4}">
      <dgm:prSet phldrT="[Text]" custT="1"/>
      <dgm:spPr/>
      <dgm:t>
        <a:bodyPr/>
        <a:lstStyle/>
        <a:p>
          <a:r>
            <a:rPr lang="en-IN" sz="1400" b="1" dirty="0">
              <a:latin typeface="Tw Cen MT" panose="020B0602020104020603" pitchFamily="34" charset="0"/>
            </a:rPr>
            <a:t>Real Estate Projects </a:t>
          </a:r>
          <a:r>
            <a:rPr lang="en-IN" sz="1400" b="1" dirty="0">
              <a:solidFill>
                <a:srgbClr val="FFFF00"/>
              </a:solidFill>
              <a:latin typeface="Tw Cen MT" panose="020B0602020104020603" pitchFamily="34" charset="0"/>
            </a:rPr>
            <a:t>Covered</a:t>
          </a:r>
          <a:r>
            <a:rPr lang="en-IN" sz="1400" b="1" dirty="0">
              <a:latin typeface="Tw Cen MT" panose="020B0602020104020603" pitchFamily="34" charset="0"/>
            </a:rPr>
            <a:t> Under RERA</a:t>
          </a:r>
          <a:endParaRPr lang="en-IN" sz="1400" dirty="0">
            <a:latin typeface="Tw Cen MT" panose="020B0602020104020603" pitchFamily="34" charset="0"/>
          </a:endParaRPr>
        </a:p>
      </dgm:t>
    </dgm:pt>
    <dgm:pt modelId="{BE0B4929-6FFF-4A69-B1E3-AF69ABDD23F8}" type="parTrans" cxnId="{01183371-F75F-4728-8EB0-197D795634C8}">
      <dgm:prSet/>
      <dgm:spPr/>
      <dgm:t>
        <a:bodyPr/>
        <a:lstStyle/>
        <a:p>
          <a:endParaRPr lang="en-IN"/>
        </a:p>
      </dgm:t>
    </dgm:pt>
    <dgm:pt modelId="{5E4E9C63-F298-4FEF-87E6-691F425FFFFD}" type="sibTrans" cxnId="{01183371-F75F-4728-8EB0-197D795634C8}">
      <dgm:prSet/>
      <dgm:spPr/>
      <dgm:t>
        <a:bodyPr/>
        <a:lstStyle/>
        <a:p>
          <a:endParaRPr lang="en-IN"/>
        </a:p>
      </dgm:t>
    </dgm:pt>
    <dgm:pt modelId="{E615267D-ADFF-4575-B892-1C6B967FDED8}">
      <dgm:prSet phldrT="[Text]" custT="1"/>
      <dgm:spPr/>
      <dgm:t>
        <a:bodyPr/>
        <a:lstStyle/>
        <a:p>
          <a:r>
            <a:rPr lang="en-IN" sz="1400" b="1" dirty="0">
              <a:latin typeface="Tw Cen MT" panose="020B0602020104020603" pitchFamily="34" charset="0"/>
            </a:rPr>
            <a:t>Residential, Commercial, Mixed-Use &amp; Plotted Development Projects</a:t>
          </a:r>
          <a:endParaRPr lang="en-IN" sz="1400" dirty="0">
            <a:latin typeface="Tw Cen MT" panose="020B0602020104020603" pitchFamily="34" charset="0"/>
          </a:endParaRPr>
        </a:p>
      </dgm:t>
    </dgm:pt>
    <dgm:pt modelId="{61ECBE79-9FB8-4AE8-9848-3B7235A7AFF1}" type="parTrans" cxnId="{3C089431-8035-4ACD-9223-9AE39BB64D14}">
      <dgm:prSet/>
      <dgm:spPr/>
      <dgm:t>
        <a:bodyPr/>
        <a:lstStyle/>
        <a:p>
          <a:endParaRPr lang="en-IN"/>
        </a:p>
      </dgm:t>
    </dgm:pt>
    <dgm:pt modelId="{011B6511-5F5E-422B-9773-17982E607DD9}" type="sibTrans" cxnId="{3C089431-8035-4ACD-9223-9AE39BB64D14}">
      <dgm:prSet/>
      <dgm:spPr/>
      <dgm:t>
        <a:bodyPr/>
        <a:lstStyle/>
        <a:p>
          <a:endParaRPr lang="en-IN"/>
        </a:p>
      </dgm:t>
    </dgm:pt>
    <dgm:pt modelId="{994A2D18-984B-4BE3-81D2-CD6EF8F0122A}">
      <dgm:prSet phldrT="[Text]" custT="1"/>
      <dgm:spPr/>
      <dgm:t>
        <a:bodyPr/>
        <a:lstStyle/>
        <a:p>
          <a:r>
            <a:rPr lang="en-IN" sz="1400" b="1" dirty="0">
              <a:latin typeface="Tw Cen MT" panose="020B0602020104020603" pitchFamily="34" charset="0"/>
            </a:rPr>
            <a:t>Real Estate Projects </a:t>
          </a:r>
          <a:r>
            <a:rPr lang="en-IN" sz="1400" b="1" dirty="0">
              <a:solidFill>
                <a:srgbClr val="FFFF00"/>
              </a:solidFill>
              <a:latin typeface="Tw Cen MT" panose="020B0602020104020603" pitchFamily="34" charset="0"/>
            </a:rPr>
            <a:t>Not Covered </a:t>
          </a:r>
          <a:r>
            <a:rPr lang="en-IN" sz="1400" b="1" dirty="0">
              <a:latin typeface="Tw Cen MT" panose="020B0602020104020603" pitchFamily="34" charset="0"/>
            </a:rPr>
            <a:t>Under RERA</a:t>
          </a:r>
          <a:endParaRPr lang="en-IN" sz="1400" dirty="0">
            <a:latin typeface="Tw Cen MT" panose="020B0602020104020603" pitchFamily="34" charset="0"/>
          </a:endParaRPr>
        </a:p>
      </dgm:t>
    </dgm:pt>
    <dgm:pt modelId="{30432F5D-0197-4E84-939A-FE4FFB361729}" type="parTrans" cxnId="{6352335B-2C15-4567-96AB-798C2B5DFA45}">
      <dgm:prSet/>
      <dgm:spPr/>
      <dgm:t>
        <a:bodyPr/>
        <a:lstStyle/>
        <a:p>
          <a:endParaRPr lang="en-IN"/>
        </a:p>
      </dgm:t>
    </dgm:pt>
    <dgm:pt modelId="{85FFC7EB-A7B9-4F42-8250-FF02F94C82AD}" type="sibTrans" cxnId="{6352335B-2C15-4567-96AB-798C2B5DFA45}">
      <dgm:prSet/>
      <dgm:spPr/>
      <dgm:t>
        <a:bodyPr/>
        <a:lstStyle/>
        <a:p>
          <a:endParaRPr lang="en-IN"/>
        </a:p>
      </dgm:t>
    </dgm:pt>
    <dgm:pt modelId="{B5F72E24-CF57-45DD-A421-3AB182F26FFC}">
      <dgm:prSet phldrT="[Text]" custT="1"/>
      <dgm:spPr/>
      <dgm:t>
        <a:bodyPr/>
        <a:lstStyle/>
        <a:p>
          <a:r>
            <a:rPr lang="en-IN" sz="1400" dirty="0">
              <a:latin typeface="Tw Cen MT" panose="020B0602020104020603" pitchFamily="34" charset="0"/>
            </a:rPr>
            <a:t>Projects with </a:t>
          </a:r>
          <a:r>
            <a:rPr lang="en-IN" sz="1400" b="1" dirty="0">
              <a:latin typeface="Tw Cen MT" panose="020B0602020104020603" pitchFamily="34" charset="0"/>
            </a:rPr>
            <a:t>Completion Certificate</a:t>
          </a:r>
          <a:r>
            <a:rPr lang="en-IN" sz="1400" dirty="0">
              <a:latin typeface="Tw Cen MT" panose="020B0602020104020603" pitchFamily="34" charset="0"/>
            </a:rPr>
            <a:t> issued </a:t>
          </a:r>
          <a:r>
            <a:rPr lang="en-IN" sz="1400" b="1" dirty="0">
              <a:latin typeface="Tw Cen MT" panose="020B0602020104020603" pitchFamily="34" charset="0"/>
            </a:rPr>
            <a:t>before RERA commencement</a:t>
          </a:r>
          <a:endParaRPr lang="en-IN" sz="1400" dirty="0">
            <a:latin typeface="Tw Cen MT" panose="020B0602020104020603" pitchFamily="34" charset="0"/>
          </a:endParaRPr>
        </a:p>
      </dgm:t>
    </dgm:pt>
    <dgm:pt modelId="{9D8D82F0-4D11-42A0-865E-233FAE893E87}" type="parTrans" cxnId="{D161EFD7-0803-454B-BF77-AA9B7E07AD99}">
      <dgm:prSet/>
      <dgm:spPr/>
      <dgm:t>
        <a:bodyPr/>
        <a:lstStyle/>
        <a:p>
          <a:endParaRPr lang="en-IN"/>
        </a:p>
      </dgm:t>
    </dgm:pt>
    <dgm:pt modelId="{31ADDA97-15C2-44C0-B422-DBD1C2F03E21}" type="sibTrans" cxnId="{D161EFD7-0803-454B-BF77-AA9B7E07AD99}">
      <dgm:prSet/>
      <dgm:spPr/>
      <dgm:t>
        <a:bodyPr/>
        <a:lstStyle/>
        <a:p>
          <a:endParaRPr lang="en-IN"/>
        </a:p>
      </dgm:t>
    </dgm:pt>
    <dgm:pt modelId="{BABFF632-7E3E-4A9F-80E7-BFF1DB26823C}">
      <dgm:prSet custT="1"/>
      <dgm:spPr/>
      <dgm:t>
        <a:bodyPr/>
        <a:lstStyle/>
        <a:p>
          <a:r>
            <a:rPr lang="en-IN" sz="1400">
              <a:latin typeface="Tw Cen MT" panose="020B0602020104020603" pitchFamily="34" charset="0"/>
            </a:rPr>
            <a:t>Projects where:</a:t>
          </a:r>
        </a:p>
      </dgm:t>
    </dgm:pt>
    <dgm:pt modelId="{CD8E9966-F702-4524-ABFA-8BECF727C36F}" type="parTrans" cxnId="{947A1C17-1B03-4A33-9123-4632701B986F}">
      <dgm:prSet/>
      <dgm:spPr/>
      <dgm:t>
        <a:bodyPr/>
        <a:lstStyle/>
        <a:p>
          <a:endParaRPr lang="en-IN"/>
        </a:p>
      </dgm:t>
    </dgm:pt>
    <dgm:pt modelId="{E268089E-8793-4716-9A79-3DE0662A6983}" type="sibTrans" cxnId="{947A1C17-1B03-4A33-9123-4632701B986F}">
      <dgm:prSet/>
      <dgm:spPr/>
      <dgm:t>
        <a:bodyPr/>
        <a:lstStyle/>
        <a:p>
          <a:endParaRPr lang="en-IN"/>
        </a:p>
      </dgm:t>
    </dgm:pt>
    <dgm:pt modelId="{6C54B43C-684C-4B6C-956C-2F3A4EF6E87E}">
      <dgm:prSet custT="1"/>
      <dgm:spPr/>
      <dgm:t>
        <a:bodyPr/>
        <a:lstStyle/>
        <a:p>
          <a:r>
            <a:rPr lang="en-IN" sz="1300" b="1" dirty="0">
              <a:latin typeface="Tw Cen MT" panose="020B0602020104020603" pitchFamily="34" charset="0"/>
            </a:rPr>
            <a:t>Land Area &gt; 500 </a:t>
          </a:r>
          <a:r>
            <a:rPr lang="en-IN" sz="1300" b="1" dirty="0" err="1">
              <a:latin typeface="Tw Cen MT" panose="020B0602020104020603" pitchFamily="34" charset="0"/>
            </a:rPr>
            <a:t>sq.m</a:t>
          </a:r>
          <a:r>
            <a:rPr lang="en-IN" sz="1300" b="1" dirty="0">
              <a:latin typeface="Tw Cen MT" panose="020B0602020104020603" pitchFamily="34" charset="0"/>
            </a:rPr>
            <a:t>.</a:t>
          </a:r>
          <a:r>
            <a:rPr lang="en-IN" sz="1300" dirty="0">
              <a:latin typeface="Tw Cen MT" panose="020B0602020104020603" pitchFamily="34" charset="0"/>
            </a:rPr>
            <a:t>, </a:t>
          </a:r>
          <a:r>
            <a:rPr lang="en-IN" sz="1300" b="1" dirty="0">
              <a:latin typeface="Tw Cen MT" panose="020B0602020104020603" pitchFamily="34" charset="0"/>
            </a:rPr>
            <a:t>OR</a:t>
          </a:r>
          <a:endParaRPr lang="en-IN" sz="1300" dirty="0">
            <a:latin typeface="Tw Cen MT" panose="020B0602020104020603" pitchFamily="34" charset="0"/>
          </a:endParaRPr>
        </a:p>
      </dgm:t>
    </dgm:pt>
    <dgm:pt modelId="{F4F7CD10-AA53-408E-97A2-A713C417DAE1}" type="parTrans" cxnId="{FDD6BA66-F408-4849-BCF8-C8B1F4995498}">
      <dgm:prSet/>
      <dgm:spPr/>
      <dgm:t>
        <a:bodyPr/>
        <a:lstStyle/>
        <a:p>
          <a:endParaRPr lang="en-IN"/>
        </a:p>
      </dgm:t>
    </dgm:pt>
    <dgm:pt modelId="{830F1A23-157A-4B4C-BF6C-B65F18B57FCB}" type="sibTrans" cxnId="{FDD6BA66-F408-4849-BCF8-C8B1F4995498}">
      <dgm:prSet/>
      <dgm:spPr/>
      <dgm:t>
        <a:bodyPr/>
        <a:lstStyle/>
        <a:p>
          <a:endParaRPr lang="en-IN"/>
        </a:p>
      </dgm:t>
    </dgm:pt>
    <dgm:pt modelId="{D7131558-CF1E-490A-9D28-3A80D61B4EEF}">
      <dgm:prSet custT="1"/>
      <dgm:spPr/>
      <dgm:t>
        <a:bodyPr/>
        <a:lstStyle/>
        <a:p>
          <a:r>
            <a:rPr lang="en-IN" sz="1300" b="1" dirty="0">
              <a:latin typeface="Tw Cen MT" panose="020B0602020104020603" pitchFamily="34" charset="0"/>
            </a:rPr>
            <a:t>No. of Units &gt; 8</a:t>
          </a:r>
          <a:r>
            <a:rPr lang="en-IN" sz="1300" dirty="0">
              <a:latin typeface="Tw Cen MT" panose="020B0602020104020603" pitchFamily="34" charset="0"/>
            </a:rPr>
            <a:t> (inclusive of all phases)</a:t>
          </a:r>
        </a:p>
      </dgm:t>
    </dgm:pt>
    <dgm:pt modelId="{659CCB8C-151C-4F3C-B94C-7E5F28A4030D}" type="parTrans" cxnId="{752E619B-0AFC-40AD-8437-2F4811152DA5}">
      <dgm:prSet/>
      <dgm:spPr/>
      <dgm:t>
        <a:bodyPr/>
        <a:lstStyle/>
        <a:p>
          <a:endParaRPr lang="en-IN"/>
        </a:p>
      </dgm:t>
    </dgm:pt>
    <dgm:pt modelId="{38BB1F10-2DE3-40DC-9437-7341CE10B7A1}" type="sibTrans" cxnId="{752E619B-0AFC-40AD-8437-2F4811152DA5}">
      <dgm:prSet/>
      <dgm:spPr/>
      <dgm:t>
        <a:bodyPr/>
        <a:lstStyle/>
        <a:p>
          <a:endParaRPr lang="en-IN"/>
        </a:p>
      </dgm:t>
    </dgm:pt>
    <dgm:pt modelId="{C52B0B2C-E318-461A-B78A-411E88585EAB}">
      <dgm:prSet custT="1"/>
      <dgm:spPr/>
      <dgm:t>
        <a:bodyPr/>
        <a:lstStyle/>
        <a:p>
          <a:r>
            <a:rPr lang="en-IN" sz="1400" b="1" dirty="0">
              <a:latin typeface="Tw Cen MT" panose="020B0602020104020603" pitchFamily="34" charset="0"/>
            </a:rPr>
            <a:t>Phased Development:</a:t>
          </a:r>
          <a:r>
            <a:rPr lang="en-IN" sz="1400" dirty="0">
              <a:latin typeface="Tw Cen MT" panose="020B0602020104020603" pitchFamily="34" charset="0"/>
            </a:rPr>
            <a:t> Each phase must be registered separately</a:t>
          </a:r>
        </a:p>
      </dgm:t>
    </dgm:pt>
    <dgm:pt modelId="{A2C8CF51-F3C8-405D-826E-FDE40DF48CBB}" type="parTrans" cxnId="{A71BF515-60DB-4BBD-841B-D9FE015229F0}">
      <dgm:prSet/>
      <dgm:spPr/>
      <dgm:t>
        <a:bodyPr/>
        <a:lstStyle/>
        <a:p>
          <a:endParaRPr lang="en-IN"/>
        </a:p>
      </dgm:t>
    </dgm:pt>
    <dgm:pt modelId="{3DA8F14B-5991-4CB3-9DDF-A8762A4C223D}" type="sibTrans" cxnId="{A71BF515-60DB-4BBD-841B-D9FE015229F0}">
      <dgm:prSet/>
      <dgm:spPr/>
      <dgm:t>
        <a:bodyPr/>
        <a:lstStyle/>
        <a:p>
          <a:endParaRPr lang="en-IN"/>
        </a:p>
      </dgm:t>
    </dgm:pt>
    <dgm:pt modelId="{0C493AF8-5BC9-4F34-BC98-A8F80E92C132}">
      <dgm:prSet custT="1"/>
      <dgm:spPr/>
      <dgm:t>
        <a:bodyPr/>
        <a:lstStyle/>
        <a:p>
          <a:r>
            <a:rPr lang="en-IN" sz="1400" b="1">
              <a:latin typeface="Tw Cen MT" panose="020B0602020104020603" pitchFamily="34" charset="0"/>
            </a:rPr>
            <a:t>Ongoing projects</a:t>
          </a:r>
          <a:r>
            <a:rPr lang="en-IN" sz="1400">
              <a:latin typeface="Tw Cen MT" panose="020B0602020104020603" pitchFamily="34" charset="0"/>
            </a:rPr>
            <a:t> without a </a:t>
          </a:r>
          <a:r>
            <a:rPr lang="en-IN" sz="1400" b="1">
              <a:latin typeface="Tw Cen MT" panose="020B0602020104020603" pitchFamily="34" charset="0"/>
            </a:rPr>
            <a:t>Completion Certificate</a:t>
          </a:r>
          <a:r>
            <a:rPr lang="en-IN" sz="1400">
              <a:latin typeface="Tw Cen MT" panose="020B0602020104020603" pitchFamily="34" charset="0"/>
            </a:rPr>
            <a:t> on the date RERA came into force</a:t>
          </a:r>
        </a:p>
      </dgm:t>
    </dgm:pt>
    <dgm:pt modelId="{3E638F87-16F9-44B0-BA14-3791CF0125DC}" type="parTrans" cxnId="{5EC56984-2C74-4141-9140-34EEACAC2C4C}">
      <dgm:prSet/>
      <dgm:spPr/>
      <dgm:t>
        <a:bodyPr/>
        <a:lstStyle/>
        <a:p>
          <a:endParaRPr lang="en-IN"/>
        </a:p>
      </dgm:t>
    </dgm:pt>
    <dgm:pt modelId="{EAD25798-9E97-4FDE-A670-4AAC9D96B8B4}" type="sibTrans" cxnId="{5EC56984-2C74-4141-9140-34EEACAC2C4C}">
      <dgm:prSet/>
      <dgm:spPr/>
      <dgm:t>
        <a:bodyPr/>
        <a:lstStyle/>
        <a:p>
          <a:endParaRPr lang="en-IN"/>
        </a:p>
      </dgm:t>
    </dgm:pt>
    <dgm:pt modelId="{D173DCD0-CA40-46B1-BB7A-EEAAAEC9CBEB}">
      <dgm:prSet custT="1"/>
      <dgm:spPr/>
      <dgm:t>
        <a:bodyPr/>
        <a:lstStyle/>
        <a:p>
          <a:r>
            <a:rPr lang="en-IN" sz="1400">
              <a:latin typeface="Tw Cen MT" panose="020B0602020104020603" pitchFamily="34" charset="0"/>
            </a:rPr>
            <a:t>Any additional categories notified under </a:t>
          </a:r>
          <a:r>
            <a:rPr lang="en-IN" sz="1400" b="1">
              <a:latin typeface="Tw Cen MT" panose="020B0602020104020603" pitchFamily="34" charset="0"/>
            </a:rPr>
            <a:t>State-specific RERA Rules</a:t>
          </a:r>
          <a:endParaRPr lang="en-IN" sz="1400">
            <a:latin typeface="Tw Cen MT" panose="020B0602020104020603" pitchFamily="34" charset="0"/>
          </a:endParaRPr>
        </a:p>
      </dgm:t>
    </dgm:pt>
    <dgm:pt modelId="{8E08E11E-5CF6-42CC-9178-9F365BC7B1EA}" type="parTrans" cxnId="{CE33E2AD-C5EF-48E7-93CD-B5DA50AD6F37}">
      <dgm:prSet/>
      <dgm:spPr/>
      <dgm:t>
        <a:bodyPr/>
        <a:lstStyle/>
        <a:p>
          <a:endParaRPr lang="en-IN"/>
        </a:p>
      </dgm:t>
    </dgm:pt>
    <dgm:pt modelId="{0D400351-E0F0-42C8-B7FA-2828F7140A37}" type="sibTrans" cxnId="{CE33E2AD-C5EF-48E7-93CD-B5DA50AD6F37}">
      <dgm:prSet/>
      <dgm:spPr/>
      <dgm:t>
        <a:bodyPr/>
        <a:lstStyle/>
        <a:p>
          <a:endParaRPr lang="en-IN"/>
        </a:p>
      </dgm:t>
    </dgm:pt>
    <dgm:pt modelId="{2745893B-26CB-4920-8FBC-83E9A19F861C}">
      <dgm:prSet custT="1"/>
      <dgm:spPr/>
      <dgm:t>
        <a:bodyPr/>
        <a:lstStyle/>
        <a:p>
          <a:r>
            <a:rPr lang="en-IN" sz="1400" b="1">
              <a:latin typeface="Tw Cen MT" panose="020B0602020104020603" pitchFamily="34" charset="0"/>
            </a:rPr>
            <a:t>Redevelopment</a:t>
          </a:r>
          <a:r>
            <a:rPr lang="en-IN" sz="1400">
              <a:latin typeface="Tw Cen MT" panose="020B0602020104020603" pitchFamily="34" charset="0"/>
            </a:rPr>
            <a:t> projects with </a:t>
          </a:r>
          <a:r>
            <a:rPr lang="en-IN" sz="1400" b="1">
              <a:latin typeface="Tw Cen MT" panose="020B0602020104020603" pitchFamily="34" charset="0"/>
            </a:rPr>
            <a:t>no new allotments</a:t>
          </a:r>
          <a:endParaRPr lang="en-IN" sz="1400">
            <a:latin typeface="Tw Cen MT" panose="020B0602020104020603" pitchFamily="34" charset="0"/>
          </a:endParaRPr>
        </a:p>
      </dgm:t>
    </dgm:pt>
    <dgm:pt modelId="{08FA6501-4238-4D1C-9FA4-C879098790EB}" type="parTrans" cxnId="{3D412330-BFB1-4AD3-B097-B61F039E1785}">
      <dgm:prSet/>
      <dgm:spPr/>
      <dgm:t>
        <a:bodyPr/>
        <a:lstStyle/>
        <a:p>
          <a:endParaRPr lang="en-IN"/>
        </a:p>
      </dgm:t>
    </dgm:pt>
    <dgm:pt modelId="{BDC704ED-7C21-4AFD-9200-160B8AB65788}" type="sibTrans" cxnId="{3D412330-BFB1-4AD3-B097-B61F039E1785}">
      <dgm:prSet/>
      <dgm:spPr/>
      <dgm:t>
        <a:bodyPr/>
        <a:lstStyle/>
        <a:p>
          <a:endParaRPr lang="en-IN"/>
        </a:p>
      </dgm:t>
    </dgm:pt>
    <dgm:pt modelId="{D340CCB6-8A3C-4202-B0F7-1A337B9C42C7}">
      <dgm:prSet custT="1"/>
      <dgm:spPr/>
      <dgm:t>
        <a:bodyPr/>
        <a:lstStyle/>
        <a:p>
          <a:r>
            <a:rPr lang="en-IN" sz="1400" b="1" dirty="0">
              <a:latin typeface="Tw Cen MT" panose="020B0602020104020603" pitchFamily="34" charset="0"/>
            </a:rPr>
            <a:t>Renovation/repair</a:t>
          </a:r>
          <a:r>
            <a:rPr lang="en-IN" sz="1400" dirty="0">
              <a:latin typeface="Tw Cen MT" panose="020B0602020104020603" pitchFamily="34" charset="0"/>
            </a:rPr>
            <a:t> works not involving marketing, advertising, selling, or allotment</a:t>
          </a:r>
        </a:p>
      </dgm:t>
    </dgm:pt>
    <dgm:pt modelId="{528BCEE3-D018-43F6-9564-3925F8899EFC}" type="parTrans" cxnId="{0E5F018D-0350-4BEB-B7FA-A5BEF3C7D68D}">
      <dgm:prSet/>
      <dgm:spPr/>
      <dgm:t>
        <a:bodyPr/>
        <a:lstStyle/>
        <a:p>
          <a:endParaRPr lang="en-IN"/>
        </a:p>
      </dgm:t>
    </dgm:pt>
    <dgm:pt modelId="{8867800F-18CE-47F5-9B6C-C4AF73CB137F}" type="sibTrans" cxnId="{0E5F018D-0350-4BEB-B7FA-A5BEF3C7D68D}">
      <dgm:prSet/>
      <dgm:spPr/>
      <dgm:t>
        <a:bodyPr/>
        <a:lstStyle/>
        <a:p>
          <a:endParaRPr lang="en-IN"/>
        </a:p>
      </dgm:t>
    </dgm:pt>
    <dgm:pt modelId="{D524293F-83DB-4C08-91E7-9397EBDA5B89}">
      <dgm:prSet custT="1"/>
      <dgm:spPr/>
      <dgm:t>
        <a:bodyPr/>
        <a:lstStyle/>
        <a:p>
          <a:r>
            <a:rPr lang="en-IN" sz="1400" b="1">
              <a:latin typeface="Tw Cen MT" panose="020B0602020104020603" pitchFamily="34" charset="0"/>
            </a:rPr>
            <a:t>Resale</a:t>
          </a:r>
          <a:r>
            <a:rPr lang="en-IN" sz="1400">
              <a:latin typeface="Tw Cen MT" panose="020B0602020104020603" pitchFamily="34" charset="0"/>
            </a:rPr>
            <a:t> of an already completed and ready-to-occupy property</a:t>
          </a:r>
        </a:p>
      </dgm:t>
    </dgm:pt>
    <dgm:pt modelId="{58E56966-C264-47AF-BE22-8E50F953E9C2}" type="parTrans" cxnId="{50532530-AC78-434A-AA30-477DF39E3E5F}">
      <dgm:prSet/>
      <dgm:spPr/>
      <dgm:t>
        <a:bodyPr/>
        <a:lstStyle/>
        <a:p>
          <a:endParaRPr lang="en-IN"/>
        </a:p>
      </dgm:t>
    </dgm:pt>
    <dgm:pt modelId="{5904699B-0512-47A9-AFDB-8EB5472EBFFF}" type="sibTrans" cxnId="{50532530-AC78-434A-AA30-477DF39E3E5F}">
      <dgm:prSet/>
      <dgm:spPr/>
      <dgm:t>
        <a:bodyPr/>
        <a:lstStyle/>
        <a:p>
          <a:endParaRPr lang="en-IN"/>
        </a:p>
      </dgm:t>
    </dgm:pt>
    <dgm:pt modelId="{B2B1F328-C6B5-4DA8-BC1D-4357B14FDA17}">
      <dgm:prSet custT="1"/>
      <dgm:spPr/>
      <dgm:t>
        <a:bodyPr/>
        <a:lstStyle/>
        <a:p>
          <a:r>
            <a:rPr lang="en-IN" sz="1400" dirty="0">
              <a:latin typeface="Tw Cen MT" panose="020B0602020104020603" pitchFamily="34" charset="0"/>
            </a:rPr>
            <a:t>Exemptions additionally provided in </a:t>
          </a:r>
          <a:r>
            <a:rPr lang="en-IN" sz="1400" b="1" dirty="0">
              <a:latin typeface="Tw Cen MT" panose="020B0602020104020603" pitchFamily="34" charset="0"/>
            </a:rPr>
            <a:t>State RERA Rules</a:t>
          </a:r>
          <a:endParaRPr lang="en-IN" sz="1400" dirty="0">
            <a:latin typeface="Tw Cen MT" panose="020B0602020104020603" pitchFamily="34" charset="0"/>
          </a:endParaRPr>
        </a:p>
      </dgm:t>
    </dgm:pt>
    <dgm:pt modelId="{158AA08F-6DBE-464E-9749-D614F9A9B6ED}" type="parTrans" cxnId="{2C29303F-943C-449C-BA46-136DF86694BB}">
      <dgm:prSet/>
      <dgm:spPr/>
      <dgm:t>
        <a:bodyPr/>
        <a:lstStyle/>
        <a:p>
          <a:endParaRPr lang="en-IN"/>
        </a:p>
      </dgm:t>
    </dgm:pt>
    <dgm:pt modelId="{E0BCDEBE-B85A-48AC-862B-6A4300165DA6}" type="sibTrans" cxnId="{2C29303F-943C-449C-BA46-136DF86694BB}">
      <dgm:prSet/>
      <dgm:spPr/>
      <dgm:t>
        <a:bodyPr/>
        <a:lstStyle/>
        <a:p>
          <a:endParaRPr lang="en-IN"/>
        </a:p>
      </dgm:t>
    </dgm:pt>
    <dgm:pt modelId="{72ADCA25-8B0F-4660-A378-2CCDE036ED98}" type="pres">
      <dgm:prSet presAssocID="{3F0F50CC-42D4-49E3-B5E9-6E30C1E59801}" presName="Name0" presStyleCnt="0">
        <dgm:presLayoutVars>
          <dgm:dir/>
          <dgm:animLvl val="lvl"/>
          <dgm:resizeHandles val="exact"/>
        </dgm:presLayoutVars>
      </dgm:prSet>
      <dgm:spPr/>
    </dgm:pt>
    <dgm:pt modelId="{48EB5697-20EE-43DC-A6C1-6C02CA1DA10A}" type="pres">
      <dgm:prSet presAssocID="{44E9B9FE-FDD2-4BA0-8F17-588DD73C76C4}" presName="vertFlow" presStyleCnt="0"/>
      <dgm:spPr/>
    </dgm:pt>
    <dgm:pt modelId="{E15AF87A-0844-4E51-93DE-D923D33C64AD}" type="pres">
      <dgm:prSet presAssocID="{44E9B9FE-FDD2-4BA0-8F17-588DD73C76C4}" presName="header" presStyleLbl="node1" presStyleIdx="0" presStyleCnt="2"/>
      <dgm:spPr/>
    </dgm:pt>
    <dgm:pt modelId="{F2D36DDC-181B-48BF-AD2C-44EF65FCC194}" type="pres">
      <dgm:prSet presAssocID="{61ECBE79-9FB8-4AE8-9848-3B7235A7AFF1}" presName="parTrans" presStyleLbl="sibTrans2D1" presStyleIdx="0" presStyleCnt="10"/>
      <dgm:spPr/>
    </dgm:pt>
    <dgm:pt modelId="{21EB0B78-1FBF-4F04-B248-7972F2824E57}" type="pres">
      <dgm:prSet presAssocID="{E615267D-ADFF-4575-B892-1C6B967FDED8}" presName="child" presStyleLbl="alignAccFollowNode1" presStyleIdx="0" presStyleCnt="10">
        <dgm:presLayoutVars>
          <dgm:chMax val="0"/>
          <dgm:bulletEnabled val="1"/>
        </dgm:presLayoutVars>
      </dgm:prSet>
      <dgm:spPr/>
    </dgm:pt>
    <dgm:pt modelId="{770AC4CD-E7C1-4DE2-B5BA-1C8EB5BE42E4}" type="pres">
      <dgm:prSet presAssocID="{011B6511-5F5E-422B-9773-17982E607DD9}" presName="sibTrans" presStyleLbl="sibTrans2D1" presStyleIdx="1" presStyleCnt="10"/>
      <dgm:spPr/>
    </dgm:pt>
    <dgm:pt modelId="{BFE66D93-C6D0-4438-B3CC-8841E3B1D05A}" type="pres">
      <dgm:prSet presAssocID="{BABFF632-7E3E-4A9F-80E7-BFF1DB26823C}" presName="child" presStyleLbl="alignAccFollowNode1" presStyleIdx="1" presStyleCnt="10">
        <dgm:presLayoutVars>
          <dgm:chMax val="0"/>
          <dgm:bulletEnabled val="1"/>
        </dgm:presLayoutVars>
      </dgm:prSet>
      <dgm:spPr/>
    </dgm:pt>
    <dgm:pt modelId="{A15AC590-5D6F-48EA-9689-CAA0510C0A1C}" type="pres">
      <dgm:prSet presAssocID="{E268089E-8793-4716-9A79-3DE0662A6983}" presName="sibTrans" presStyleLbl="sibTrans2D1" presStyleIdx="2" presStyleCnt="10"/>
      <dgm:spPr/>
    </dgm:pt>
    <dgm:pt modelId="{AFCC4DC7-7832-483D-B66A-FE227D79768A}" type="pres">
      <dgm:prSet presAssocID="{C52B0B2C-E318-461A-B78A-411E88585EAB}" presName="child" presStyleLbl="alignAccFollowNode1" presStyleIdx="2" presStyleCnt="10">
        <dgm:presLayoutVars>
          <dgm:chMax val="0"/>
          <dgm:bulletEnabled val="1"/>
        </dgm:presLayoutVars>
      </dgm:prSet>
      <dgm:spPr/>
    </dgm:pt>
    <dgm:pt modelId="{BEB2E7B1-31CF-48E1-BFE1-340F4A05A413}" type="pres">
      <dgm:prSet presAssocID="{3DA8F14B-5991-4CB3-9DDF-A8762A4C223D}" presName="sibTrans" presStyleLbl="sibTrans2D1" presStyleIdx="3" presStyleCnt="10"/>
      <dgm:spPr/>
    </dgm:pt>
    <dgm:pt modelId="{2EB4945C-55AD-41FF-9C1C-A9A89A955A01}" type="pres">
      <dgm:prSet presAssocID="{0C493AF8-5BC9-4F34-BC98-A8F80E92C132}" presName="child" presStyleLbl="alignAccFollowNode1" presStyleIdx="3" presStyleCnt="10">
        <dgm:presLayoutVars>
          <dgm:chMax val="0"/>
          <dgm:bulletEnabled val="1"/>
        </dgm:presLayoutVars>
      </dgm:prSet>
      <dgm:spPr/>
    </dgm:pt>
    <dgm:pt modelId="{B5B5B2C9-E64A-4615-8F46-7072B64D3B1A}" type="pres">
      <dgm:prSet presAssocID="{EAD25798-9E97-4FDE-A670-4AAC9D96B8B4}" presName="sibTrans" presStyleLbl="sibTrans2D1" presStyleIdx="4" presStyleCnt="10"/>
      <dgm:spPr/>
    </dgm:pt>
    <dgm:pt modelId="{49ABF47A-D992-4526-939C-53C5CA877CBD}" type="pres">
      <dgm:prSet presAssocID="{D173DCD0-CA40-46B1-BB7A-EEAAAEC9CBEB}" presName="child" presStyleLbl="alignAccFollowNode1" presStyleIdx="4" presStyleCnt="10">
        <dgm:presLayoutVars>
          <dgm:chMax val="0"/>
          <dgm:bulletEnabled val="1"/>
        </dgm:presLayoutVars>
      </dgm:prSet>
      <dgm:spPr/>
    </dgm:pt>
    <dgm:pt modelId="{3E9B8AC0-CC95-4B22-A50F-18B70430FF07}" type="pres">
      <dgm:prSet presAssocID="{44E9B9FE-FDD2-4BA0-8F17-588DD73C76C4}" presName="hSp" presStyleCnt="0"/>
      <dgm:spPr/>
    </dgm:pt>
    <dgm:pt modelId="{6DEFE3BB-C5E9-4728-9128-C7923CE13F7B}" type="pres">
      <dgm:prSet presAssocID="{994A2D18-984B-4BE3-81D2-CD6EF8F0122A}" presName="vertFlow" presStyleCnt="0"/>
      <dgm:spPr/>
    </dgm:pt>
    <dgm:pt modelId="{58F4DAC3-ACFA-44D2-BF2A-D181697BD23F}" type="pres">
      <dgm:prSet presAssocID="{994A2D18-984B-4BE3-81D2-CD6EF8F0122A}" presName="header" presStyleLbl="node1" presStyleIdx="1" presStyleCnt="2"/>
      <dgm:spPr/>
    </dgm:pt>
    <dgm:pt modelId="{98CE3C9E-B69A-44AE-996F-A679362D95C8}" type="pres">
      <dgm:prSet presAssocID="{9D8D82F0-4D11-42A0-865E-233FAE893E87}" presName="parTrans" presStyleLbl="sibTrans2D1" presStyleIdx="5" presStyleCnt="10"/>
      <dgm:spPr/>
    </dgm:pt>
    <dgm:pt modelId="{E609DB94-5799-45A7-9213-3DBD2349B120}" type="pres">
      <dgm:prSet presAssocID="{B5F72E24-CF57-45DD-A421-3AB182F26FFC}" presName="child" presStyleLbl="alignAccFollowNode1" presStyleIdx="5" presStyleCnt="10">
        <dgm:presLayoutVars>
          <dgm:chMax val="0"/>
          <dgm:bulletEnabled val="1"/>
        </dgm:presLayoutVars>
      </dgm:prSet>
      <dgm:spPr/>
    </dgm:pt>
    <dgm:pt modelId="{6A821425-9C00-4AF2-81E8-2522C2DA3090}" type="pres">
      <dgm:prSet presAssocID="{31ADDA97-15C2-44C0-B422-DBD1C2F03E21}" presName="sibTrans" presStyleLbl="sibTrans2D1" presStyleIdx="6" presStyleCnt="10"/>
      <dgm:spPr/>
    </dgm:pt>
    <dgm:pt modelId="{E24E2B64-F0D9-4F8E-BFE4-3AFB771F2B69}" type="pres">
      <dgm:prSet presAssocID="{2745893B-26CB-4920-8FBC-83E9A19F861C}" presName="child" presStyleLbl="alignAccFollowNode1" presStyleIdx="6" presStyleCnt="10">
        <dgm:presLayoutVars>
          <dgm:chMax val="0"/>
          <dgm:bulletEnabled val="1"/>
        </dgm:presLayoutVars>
      </dgm:prSet>
      <dgm:spPr/>
    </dgm:pt>
    <dgm:pt modelId="{366F02E1-83DE-42BC-A553-3DB6F1FBB800}" type="pres">
      <dgm:prSet presAssocID="{BDC704ED-7C21-4AFD-9200-160B8AB65788}" presName="sibTrans" presStyleLbl="sibTrans2D1" presStyleIdx="7" presStyleCnt="10"/>
      <dgm:spPr/>
    </dgm:pt>
    <dgm:pt modelId="{35C1B78A-F0A9-4185-B8C2-A39EEF92C0CE}" type="pres">
      <dgm:prSet presAssocID="{D340CCB6-8A3C-4202-B0F7-1A337B9C42C7}" presName="child" presStyleLbl="alignAccFollowNode1" presStyleIdx="7" presStyleCnt="10">
        <dgm:presLayoutVars>
          <dgm:chMax val="0"/>
          <dgm:bulletEnabled val="1"/>
        </dgm:presLayoutVars>
      </dgm:prSet>
      <dgm:spPr/>
    </dgm:pt>
    <dgm:pt modelId="{69350058-DEC8-458D-B954-DAC031BC6353}" type="pres">
      <dgm:prSet presAssocID="{8867800F-18CE-47F5-9B6C-C4AF73CB137F}" presName="sibTrans" presStyleLbl="sibTrans2D1" presStyleIdx="8" presStyleCnt="10"/>
      <dgm:spPr/>
    </dgm:pt>
    <dgm:pt modelId="{DE805A1F-8428-4CE8-A483-D09A7516C55E}" type="pres">
      <dgm:prSet presAssocID="{D524293F-83DB-4C08-91E7-9397EBDA5B89}" presName="child" presStyleLbl="alignAccFollowNode1" presStyleIdx="8" presStyleCnt="10">
        <dgm:presLayoutVars>
          <dgm:chMax val="0"/>
          <dgm:bulletEnabled val="1"/>
        </dgm:presLayoutVars>
      </dgm:prSet>
      <dgm:spPr/>
    </dgm:pt>
    <dgm:pt modelId="{689E76C4-F44F-42AA-8730-563E6463F96D}" type="pres">
      <dgm:prSet presAssocID="{5904699B-0512-47A9-AFDB-8EB5472EBFFF}" presName="sibTrans" presStyleLbl="sibTrans2D1" presStyleIdx="9" presStyleCnt="10"/>
      <dgm:spPr/>
    </dgm:pt>
    <dgm:pt modelId="{7BE54F31-B663-46C3-AFA2-0CD36F3C9D49}" type="pres">
      <dgm:prSet presAssocID="{B2B1F328-C6B5-4DA8-BC1D-4357B14FDA17}" presName="child" presStyleLbl="alignAccFollowNode1" presStyleIdx="9" presStyleCnt="10">
        <dgm:presLayoutVars>
          <dgm:chMax val="0"/>
          <dgm:bulletEnabled val="1"/>
        </dgm:presLayoutVars>
      </dgm:prSet>
      <dgm:spPr/>
    </dgm:pt>
  </dgm:ptLst>
  <dgm:cxnLst>
    <dgm:cxn modelId="{FD179815-DA29-4F9A-9E2F-E17464818B94}" type="presOf" srcId="{2745893B-26CB-4920-8FBC-83E9A19F861C}" destId="{E24E2B64-F0D9-4F8E-BFE4-3AFB771F2B69}" srcOrd="0" destOrd="0" presId="urn:microsoft.com/office/officeart/2005/8/layout/lProcess1"/>
    <dgm:cxn modelId="{A71BF515-60DB-4BBD-841B-D9FE015229F0}" srcId="{44E9B9FE-FDD2-4BA0-8F17-588DD73C76C4}" destId="{C52B0B2C-E318-461A-B78A-411E88585EAB}" srcOrd="2" destOrd="0" parTransId="{A2C8CF51-F3C8-405D-826E-FDE40DF48CBB}" sibTransId="{3DA8F14B-5991-4CB3-9DDF-A8762A4C223D}"/>
    <dgm:cxn modelId="{947A1C17-1B03-4A33-9123-4632701B986F}" srcId="{44E9B9FE-FDD2-4BA0-8F17-588DD73C76C4}" destId="{BABFF632-7E3E-4A9F-80E7-BFF1DB26823C}" srcOrd="1" destOrd="0" parTransId="{CD8E9966-F702-4524-ABFA-8BECF727C36F}" sibTransId="{E268089E-8793-4716-9A79-3DE0662A6983}"/>
    <dgm:cxn modelId="{740CE61E-03B7-4D8D-A81C-310BF8AB9FEC}" type="presOf" srcId="{6C54B43C-684C-4B6C-956C-2F3A4EF6E87E}" destId="{BFE66D93-C6D0-4438-B3CC-8841E3B1D05A}" srcOrd="0" destOrd="1" presId="urn:microsoft.com/office/officeart/2005/8/layout/lProcess1"/>
    <dgm:cxn modelId="{7C4F0F1F-A8D7-40DE-8366-B14D308ED0EE}" type="presOf" srcId="{BABFF632-7E3E-4A9F-80E7-BFF1DB26823C}" destId="{BFE66D93-C6D0-4438-B3CC-8841E3B1D05A}" srcOrd="0" destOrd="0" presId="urn:microsoft.com/office/officeart/2005/8/layout/lProcess1"/>
    <dgm:cxn modelId="{38638A1F-EE56-44EF-818A-BD8CE40C11F8}" type="presOf" srcId="{E615267D-ADFF-4575-B892-1C6B967FDED8}" destId="{21EB0B78-1FBF-4F04-B248-7972F2824E57}" srcOrd="0" destOrd="0" presId="urn:microsoft.com/office/officeart/2005/8/layout/lProcess1"/>
    <dgm:cxn modelId="{3D412330-BFB1-4AD3-B097-B61F039E1785}" srcId="{994A2D18-984B-4BE3-81D2-CD6EF8F0122A}" destId="{2745893B-26CB-4920-8FBC-83E9A19F861C}" srcOrd="1" destOrd="0" parTransId="{08FA6501-4238-4D1C-9FA4-C879098790EB}" sibTransId="{BDC704ED-7C21-4AFD-9200-160B8AB65788}"/>
    <dgm:cxn modelId="{50532530-AC78-434A-AA30-477DF39E3E5F}" srcId="{994A2D18-984B-4BE3-81D2-CD6EF8F0122A}" destId="{D524293F-83DB-4C08-91E7-9397EBDA5B89}" srcOrd="3" destOrd="0" parTransId="{58E56966-C264-47AF-BE22-8E50F953E9C2}" sibTransId="{5904699B-0512-47A9-AFDB-8EB5472EBFFF}"/>
    <dgm:cxn modelId="{3C089431-8035-4ACD-9223-9AE39BB64D14}" srcId="{44E9B9FE-FDD2-4BA0-8F17-588DD73C76C4}" destId="{E615267D-ADFF-4575-B892-1C6B967FDED8}" srcOrd="0" destOrd="0" parTransId="{61ECBE79-9FB8-4AE8-9848-3B7235A7AFF1}" sibTransId="{011B6511-5F5E-422B-9773-17982E607DD9}"/>
    <dgm:cxn modelId="{84DD203A-AFC4-47D6-827F-59AE2FAF3481}" type="presOf" srcId="{31ADDA97-15C2-44C0-B422-DBD1C2F03E21}" destId="{6A821425-9C00-4AF2-81E8-2522C2DA3090}" srcOrd="0" destOrd="0" presId="urn:microsoft.com/office/officeart/2005/8/layout/lProcess1"/>
    <dgm:cxn modelId="{98D7F33E-2501-4E11-9374-4BA2BCD0F5CC}" type="presOf" srcId="{994A2D18-984B-4BE3-81D2-CD6EF8F0122A}" destId="{58F4DAC3-ACFA-44D2-BF2A-D181697BD23F}" srcOrd="0" destOrd="0" presId="urn:microsoft.com/office/officeart/2005/8/layout/lProcess1"/>
    <dgm:cxn modelId="{2C29303F-943C-449C-BA46-136DF86694BB}" srcId="{994A2D18-984B-4BE3-81D2-CD6EF8F0122A}" destId="{B2B1F328-C6B5-4DA8-BC1D-4357B14FDA17}" srcOrd="4" destOrd="0" parTransId="{158AA08F-6DBE-464E-9749-D614F9A9B6ED}" sibTransId="{E0BCDEBE-B85A-48AC-862B-6A4300165DA6}"/>
    <dgm:cxn modelId="{8F6B4140-F5E5-4C0E-AF2E-305793DC7E87}" type="presOf" srcId="{61ECBE79-9FB8-4AE8-9848-3B7235A7AFF1}" destId="{F2D36DDC-181B-48BF-AD2C-44EF65FCC194}" srcOrd="0" destOrd="0" presId="urn:microsoft.com/office/officeart/2005/8/layout/lProcess1"/>
    <dgm:cxn modelId="{6352335B-2C15-4567-96AB-798C2B5DFA45}" srcId="{3F0F50CC-42D4-49E3-B5E9-6E30C1E59801}" destId="{994A2D18-984B-4BE3-81D2-CD6EF8F0122A}" srcOrd="1" destOrd="0" parTransId="{30432F5D-0197-4E84-939A-FE4FFB361729}" sibTransId="{85FFC7EB-A7B9-4F42-8250-FF02F94C82AD}"/>
    <dgm:cxn modelId="{30DCC05D-EA5B-44DD-B99C-91427501D0D2}" type="presOf" srcId="{B5F72E24-CF57-45DD-A421-3AB182F26FFC}" destId="{E609DB94-5799-45A7-9213-3DBD2349B120}" srcOrd="0" destOrd="0" presId="urn:microsoft.com/office/officeart/2005/8/layout/lProcess1"/>
    <dgm:cxn modelId="{FDD6BA66-F408-4849-BCF8-C8B1F4995498}" srcId="{BABFF632-7E3E-4A9F-80E7-BFF1DB26823C}" destId="{6C54B43C-684C-4B6C-956C-2F3A4EF6E87E}" srcOrd="0" destOrd="0" parTransId="{F4F7CD10-AA53-408E-97A2-A713C417DAE1}" sibTransId="{830F1A23-157A-4B4C-BF6C-B65F18B57FCB}"/>
    <dgm:cxn modelId="{C3918E48-F88C-44A2-9157-39FD7DF5A875}" type="presOf" srcId="{B2B1F328-C6B5-4DA8-BC1D-4357B14FDA17}" destId="{7BE54F31-B663-46C3-AFA2-0CD36F3C9D49}" srcOrd="0" destOrd="0" presId="urn:microsoft.com/office/officeart/2005/8/layout/lProcess1"/>
    <dgm:cxn modelId="{03ECDE6A-1108-4784-A4C4-DA1C505C77C7}" type="presOf" srcId="{D340CCB6-8A3C-4202-B0F7-1A337B9C42C7}" destId="{35C1B78A-F0A9-4185-B8C2-A39EEF92C0CE}" srcOrd="0" destOrd="0" presId="urn:microsoft.com/office/officeart/2005/8/layout/lProcess1"/>
    <dgm:cxn modelId="{7F75E74D-89AB-4FC3-95A4-4B1087FB3520}" type="presOf" srcId="{BDC704ED-7C21-4AFD-9200-160B8AB65788}" destId="{366F02E1-83DE-42BC-A553-3DB6F1FBB800}" srcOrd="0" destOrd="0" presId="urn:microsoft.com/office/officeart/2005/8/layout/lProcess1"/>
    <dgm:cxn modelId="{C43A664E-E5FE-4070-9D9F-D2D45C4DCE43}" type="presOf" srcId="{8867800F-18CE-47F5-9B6C-C4AF73CB137F}" destId="{69350058-DEC8-458D-B954-DAC031BC6353}" srcOrd="0" destOrd="0" presId="urn:microsoft.com/office/officeart/2005/8/layout/lProcess1"/>
    <dgm:cxn modelId="{01183371-F75F-4728-8EB0-197D795634C8}" srcId="{3F0F50CC-42D4-49E3-B5E9-6E30C1E59801}" destId="{44E9B9FE-FDD2-4BA0-8F17-588DD73C76C4}" srcOrd="0" destOrd="0" parTransId="{BE0B4929-6FFF-4A69-B1E3-AF69ABDD23F8}" sibTransId="{5E4E9C63-F298-4FEF-87E6-691F425FFFFD}"/>
    <dgm:cxn modelId="{F03CD251-0BCC-4AB3-80A7-66F27CF0DD8C}" type="presOf" srcId="{0C493AF8-5BC9-4F34-BC98-A8F80E92C132}" destId="{2EB4945C-55AD-41FF-9C1C-A9A89A955A01}" srcOrd="0" destOrd="0" presId="urn:microsoft.com/office/officeart/2005/8/layout/lProcess1"/>
    <dgm:cxn modelId="{7DB64457-8395-4C22-916D-7C95DB952628}" type="presOf" srcId="{D524293F-83DB-4C08-91E7-9397EBDA5B89}" destId="{DE805A1F-8428-4CE8-A483-D09A7516C55E}" srcOrd="0" destOrd="0" presId="urn:microsoft.com/office/officeart/2005/8/layout/lProcess1"/>
    <dgm:cxn modelId="{FB032D5A-E4BB-4EAE-9B2B-5E76A572F559}" type="presOf" srcId="{D7131558-CF1E-490A-9D28-3A80D61B4EEF}" destId="{BFE66D93-C6D0-4438-B3CC-8841E3B1D05A}" srcOrd="0" destOrd="2" presId="urn:microsoft.com/office/officeart/2005/8/layout/lProcess1"/>
    <dgm:cxn modelId="{184B9A7C-10BC-4A47-B2FA-0C14EA833AB6}" type="presOf" srcId="{E268089E-8793-4716-9A79-3DE0662A6983}" destId="{A15AC590-5D6F-48EA-9689-CAA0510C0A1C}" srcOrd="0" destOrd="0" presId="urn:microsoft.com/office/officeart/2005/8/layout/lProcess1"/>
    <dgm:cxn modelId="{5EC56984-2C74-4141-9140-34EEACAC2C4C}" srcId="{44E9B9FE-FDD2-4BA0-8F17-588DD73C76C4}" destId="{0C493AF8-5BC9-4F34-BC98-A8F80E92C132}" srcOrd="3" destOrd="0" parTransId="{3E638F87-16F9-44B0-BA14-3791CF0125DC}" sibTransId="{EAD25798-9E97-4FDE-A670-4AAC9D96B8B4}"/>
    <dgm:cxn modelId="{0E5F018D-0350-4BEB-B7FA-A5BEF3C7D68D}" srcId="{994A2D18-984B-4BE3-81D2-CD6EF8F0122A}" destId="{D340CCB6-8A3C-4202-B0F7-1A337B9C42C7}" srcOrd="2" destOrd="0" parTransId="{528BCEE3-D018-43F6-9564-3925F8899EFC}" sibTransId="{8867800F-18CE-47F5-9B6C-C4AF73CB137F}"/>
    <dgm:cxn modelId="{4483BE95-7264-4E70-A943-F65998E9740E}" type="presOf" srcId="{3DA8F14B-5991-4CB3-9DDF-A8762A4C223D}" destId="{BEB2E7B1-31CF-48E1-BFE1-340F4A05A413}" srcOrd="0" destOrd="0" presId="urn:microsoft.com/office/officeart/2005/8/layout/lProcess1"/>
    <dgm:cxn modelId="{752E619B-0AFC-40AD-8437-2F4811152DA5}" srcId="{BABFF632-7E3E-4A9F-80E7-BFF1DB26823C}" destId="{D7131558-CF1E-490A-9D28-3A80D61B4EEF}" srcOrd="1" destOrd="0" parTransId="{659CCB8C-151C-4F3C-B94C-7E5F28A4030D}" sibTransId="{38BB1F10-2DE3-40DC-9437-7341CE10B7A1}"/>
    <dgm:cxn modelId="{33F962A0-F7D4-4D3D-AF83-651A9F075FD3}" type="presOf" srcId="{5904699B-0512-47A9-AFDB-8EB5472EBFFF}" destId="{689E76C4-F44F-42AA-8730-563E6463F96D}" srcOrd="0" destOrd="0" presId="urn:microsoft.com/office/officeart/2005/8/layout/lProcess1"/>
    <dgm:cxn modelId="{4CECC5AC-6980-47DD-BAD1-C240E972AC85}" type="presOf" srcId="{9D8D82F0-4D11-42A0-865E-233FAE893E87}" destId="{98CE3C9E-B69A-44AE-996F-A679362D95C8}" srcOrd="0" destOrd="0" presId="urn:microsoft.com/office/officeart/2005/8/layout/lProcess1"/>
    <dgm:cxn modelId="{CE33E2AD-C5EF-48E7-93CD-B5DA50AD6F37}" srcId="{44E9B9FE-FDD2-4BA0-8F17-588DD73C76C4}" destId="{D173DCD0-CA40-46B1-BB7A-EEAAAEC9CBEB}" srcOrd="4" destOrd="0" parTransId="{8E08E11E-5CF6-42CC-9178-9F365BC7B1EA}" sibTransId="{0D400351-E0F0-42C8-B7FA-2828F7140A37}"/>
    <dgm:cxn modelId="{521D81BA-1628-496A-A0A4-1E8CDD244254}" type="presOf" srcId="{3F0F50CC-42D4-49E3-B5E9-6E30C1E59801}" destId="{72ADCA25-8B0F-4660-A378-2CCDE036ED98}" srcOrd="0" destOrd="0" presId="urn:microsoft.com/office/officeart/2005/8/layout/lProcess1"/>
    <dgm:cxn modelId="{38A2B3CB-4FE7-48F8-BB87-BCCA1E2FF9E5}" type="presOf" srcId="{C52B0B2C-E318-461A-B78A-411E88585EAB}" destId="{AFCC4DC7-7832-483D-B66A-FE227D79768A}" srcOrd="0" destOrd="0" presId="urn:microsoft.com/office/officeart/2005/8/layout/lProcess1"/>
    <dgm:cxn modelId="{953ADDD2-A272-44A1-A000-5737F36C2EFD}" type="presOf" srcId="{44E9B9FE-FDD2-4BA0-8F17-588DD73C76C4}" destId="{E15AF87A-0844-4E51-93DE-D923D33C64AD}" srcOrd="0" destOrd="0" presId="urn:microsoft.com/office/officeart/2005/8/layout/lProcess1"/>
    <dgm:cxn modelId="{D161EFD7-0803-454B-BF77-AA9B7E07AD99}" srcId="{994A2D18-984B-4BE3-81D2-CD6EF8F0122A}" destId="{B5F72E24-CF57-45DD-A421-3AB182F26FFC}" srcOrd="0" destOrd="0" parTransId="{9D8D82F0-4D11-42A0-865E-233FAE893E87}" sibTransId="{31ADDA97-15C2-44C0-B422-DBD1C2F03E21}"/>
    <dgm:cxn modelId="{138BBEDD-A511-4668-9F60-EEAA0AEB2A25}" type="presOf" srcId="{D173DCD0-CA40-46B1-BB7A-EEAAAEC9CBEB}" destId="{49ABF47A-D992-4526-939C-53C5CA877CBD}" srcOrd="0" destOrd="0" presId="urn:microsoft.com/office/officeart/2005/8/layout/lProcess1"/>
    <dgm:cxn modelId="{A7085AE0-EE69-4A7C-ACF2-E00A60654978}" type="presOf" srcId="{011B6511-5F5E-422B-9773-17982E607DD9}" destId="{770AC4CD-E7C1-4DE2-B5BA-1C8EB5BE42E4}" srcOrd="0" destOrd="0" presId="urn:microsoft.com/office/officeart/2005/8/layout/lProcess1"/>
    <dgm:cxn modelId="{6848F3F7-FECE-4D7E-A8A5-CC6EBF057B13}" type="presOf" srcId="{EAD25798-9E97-4FDE-A670-4AAC9D96B8B4}" destId="{B5B5B2C9-E64A-4615-8F46-7072B64D3B1A}" srcOrd="0" destOrd="0" presId="urn:microsoft.com/office/officeart/2005/8/layout/lProcess1"/>
    <dgm:cxn modelId="{42589223-3A8B-4068-A36D-5B86F609540A}" type="presParOf" srcId="{72ADCA25-8B0F-4660-A378-2CCDE036ED98}" destId="{48EB5697-20EE-43DC-A6C1-6C02CA1DA10A}" srcOrd="0" destOrd="0" presId="urn:microsoft.com/office/officeart/2005/8/layout/lProcess1"/>
    <dgm:cxn modelId="{5A645FC0-381B-49E7-91F1-B0CABD362916}" type="presParOf" srcId="{48EB5697-20EE-43DC-A6C1-6C02CA1DA10A}" destId="{E15AF87A-0844-4E51-93DE-D923D33C64AD}" srcOrd="0" destOrd="0" presId="urn:microsoft.com/office/officeart/2005/8/layout/lProcess1"/>
    <dgm:cxn modelId="{C2463F95-DF19-4753-9335-CA76033FC0A3}" type="presParOf" srcId="{48EB5697-20EE-43DC-A6C1-6C02CA1DA10A}" destId="{F2D36DDC-181B-48BF-AD2C-44EF65FCC194}" srcOrd="1" destOrd="0" presId="urn:microsoft.com/office/officeart/2005/8/layout/lProcess1"/>
    <dgm:cxn modelId="{515C37D9-B7DB-4FD7-BC2C-27604D46A7A5}" type="presParOf" srcId="{48EB5697-20EE-43DC-A6C1-6C02CA1DA10A}" destId="{21EB0B78-1FBF-4F04-B248-7972F2824E57}" srcOrd="2" destOrd="0" presId="urn:microsoft.com/office/officeart/2005/8/layout/lProcess1"/>
    <dgm:cxn modelId="{41BC60F4-7E89-4050-85F8-B3234B9F203D}" type="presParOf" srcId="{48EB5697-20EE-43DC-A6C1-6C02CA1DA10A}" destId="{770AC4CD-E7C1-4DE2-B5BA-1C8EB5BE42E4}" srcOrd="3" destOrd="0" presId="urn:microsoft.com/office/officeart/2005/8/layout/lProcess1"/>
    <dgm:cxn modelId="{2211E903-54E0-4FF2-BF7C-C025EA0EF415}" type="presParOf" srcId="{48EB5697-20EE-43DC-A6C1-6C02CA1DA10A}" destId="{BFE66D93-C6D0-4438-B3CC-8841E3B1D05A}" srcOrd="4" destOrd="0" presId="urn:microsoft.com/office/officeart/2005/8/layout/lProcess1"/>
    <dgm:cxn modelId="{A0E4C417-007C-4E7F-8285-330782BCF62F}" type="presParOf" srcId="{48EB5697-20EE-43DC-A6C1-6C02CA1DA10A}" destId="{A15AC590-5D6F-48EA-9689-CAA0510C0A1C}" srcOrd="5" destOrd="0" presId="urn:microsoft.com/office/officeart/2005/8/layout/lProcess1"/>
    <dgm:cxn modelId="{0330B0DF-F9AA-47BF-981F-9F0B9BA0E842}" type="presParOf" srcId="{48EB5697-20EE-43DC-A6C1-6C02CA1DA10A}" destId="{AFCC4DC7-7832-483D-B66A-FE227D79768A}" srcOrd="6" destOrd="0" presId="urn:microsoft.com/office/officeart/2005/8/layout/lProcess1"/>
    <dgm:cxn modelId="{15929A5D-CF9C-4F6F-A085-8919A3990875}" type="presParOf" srcId="{48EB5697-20EE-43DC-A6C1-6C02CA1DA10A}" destId="{BEB2E7B1-31CF-48E1-BFE1-340F4A05A413}" srcOrd="7" destOrd="0" presId="urn:microsoft.com/office/officeart/2005/8/layout/lProcess1"/>
    <dgm:cxn modelId="{DD3D02FC-2298-46E5-96F0-95FB1A491471}" type="presParOf" srcId="{48EB5697-20EE-43DC-A6C1-6C02CA1DA10A}" destId="{2EB4945C-55AD-41FF-9C1C-A9A89A955A01}" srcOrd="8" destOrd="0" presId="urn:microsoft.com/office/officeart/2005/8/layout/lProcess1"/>
    <dgm:cxn modelId="{333EBD20-D981-4E50-AE9D-14E2E4B6DFA2}" type="presParOf" srcId="{48EB5697-20EE-43DC-A6C1-6C02CA1DA10A}" destId="{B5B5B2C9-E64A-4615-8F46-7072B64D3B1A}" srcOrd="9" destOrd="0" presId="urn:microsoft.com/office/officeart/2005/8/layout/lProcess1"/>
    <dgm:cxn modelId="{C9B379E9-F01F-4913-BA51-6CB3EC465932}" type="presParOf" srcId="{48EB5697-20EE-43DC-A6C1-6C02CA1DA10A}" destId="{49ABF47A-D992-4526-939C-53C5CA877CBD}" srcOrd="10" destOrd="0" presId="urn:microsoft.com/office/officeart/2005/8/layout/lProcess1"/>
    <dgm:cxn modelId="{32EC6BF1-A316-4D68-9BC8-C257027EC179}" type="presParOf" srcId="{72ADCA25-8B0F-4660-A378-2CCDE036ED98}" destId="{3E9B8AC0-CC95-4B22-A50F-18B70430FF07}" srcOrd="1" destOrd="0" presId="urn:microsoft.com/office/officeart/2005/8/layout/lProcess1"/>
    <dgm:cxn modelId="{70595AC6-B651-485B-92A7-45545F7B88A3}" type="presParOf" srcId="{72ADCA25-8B0F-4660-A378-2CCDE036ED98}" destId="{6DEFE3BB-C5E9-4728-9128-C7923CE13F7B}" srcOrd="2" destOrd="0" presId="urn:microsoft.com/office/officeart/2005/8/layout/lProcess1"/>
    <dgm:cxn modelId="{36407896-0C9C-4F12-A296-69F84EF6FE0D}" type="presParOf" srcId="{6DEFE3BB-C5E9-4728-9128-C7923CE13F7B}" destId="{58F4DAC3-ACFA-44D2-BF2A-D181697BD23F}" srcOrd="0" destOrd="0" presId="urn:microsoft.com/office/officeart/2005/8/layout/lProcess1"/>
    <dgm:cxn modelId="{A23BC950-AEE8-4479-8321-7D4293FC4483}" type="presParOf" srcId="{6DEFE3BB-C5E9-4728-9128-C7923CE13F7B}" destId="{98CE3C9E-B69A-44AE-996F-A679362D95C8}" srcOrd="1" destOrd="0" presId="urn:microsoft.com/office/officeart/2005/8/layout/lProcess1"/>
    <dgm:cxn modelId="{F90E2DD9-1DEB-42DC-B6CB-5923CFD0881D}" type="presParOf" srcId="{6DEFE3BB-C5E9-4728-9128-C7923CE13F7B}" destId="{E609DB94-5799-45A7-9213-3DBD2349B120}" srcOrd="2" destOrd="0" presId="urn:microsoft.com/office/officeart/2005/8/layout/lProcess1"/>
    <dgm:cxn modelId="{3E9A6421-3C9D-489B-B3C9-BAA475D3B682}" type="presParOf" srcId="{6DEFE3BB-C5E9-4728-9128-C7923CE13F7B}" destId="{6A821425-9C00-4AF2-81E8-2522C2DA3090}" srcOrd="3" destOrd="0" presId="urn:microsoft.com/office/officeart/2005/8/layout/lProcess1"/>
    <dgm:cxn modelId="{4E20FE47-F4CB-4FD0-9F7B-4C55EF59914D}" type="presParOf" srcId="{6DEFE3BB-C5E9-4728-9128-C7923CE13F7B}" destId="{E24E2B64-F0D9-4F8E-BFE4-3AFB771F2B69}" srcOrd="4" destOrd="0" presId="urn:microsoft.com/office/officeart/2005/8/layout/lProcess1"/>
    <dgm:cxn modelId="{8D757CEA-2EA3-4BFC-9489-9A7DA834F7E5}" type="presParOf" srcId="{6DEFE3BB-C5E9-4728-9128-C7923CE13F7B}" destId="{366F02E1-83DE-42BC-A553-3DB6F1FBB800}" srcOrd="5" destOrd="0" presId="urn:microsoft.com/office/officeart/2005/8/layout/lProcess1"/>
    <dgm:cxn modelId="{62C55403-930F-4447-BAEC-4C5DC51E1E51}" type="presParOf" srcId="{6DEFE3BB-C5E9-4728-9128-C7923CE13F7B}" destId="{35C1B78A-F0A9-4185-B8C2-A39EEF92C0CE}" srcOrd="6" destOrd="0" presId="urn:microsoft.com/office/officeart/2005/8/layout/lProcess1"/>
    <dgm:cxn modelId="{8B363E57-25F7-45CA-A9AA-AA797DD818E7}" type="presParOf" srcId="{6DEFE3BB-C5E9-4728-9128-C7923CE13F7B}" destId="{69350058-DEC8-458D-B954-DAC031BC6353}" srcOrd="7" destOrd="0" presId="urn:microsoft.com/office/officeart/2005/8/layout/lProcess1"/>
    <dgm:cxn modelId="{BA974EC9-D3DF-4A9F-B8CF-B8A7BA54E978}" type="presParOf" srcId="{6DEFE3BB-C5E9-4728-9128-C7923CE13F7B}" destId="{DE805A1F-8428-4CE8-A483-D09A7516C55E}" srcOrd="8" destOrd="0" presId="urn:microsoft.com/office/officeart/2005/8/layout/lProcess1"/>
    <dgm:cxn modelId="{1BCB86E7-39B6-4E27-BA54-C171796D4640}" type="presParOf" srcId="{6DEFE3BB-C5E9-4728-9128-C7923CE13F7B}" destId="{689E76C4-F44F-42AA-8730-563E6463F96D}" srcOrd="9" destOrd="0" presId="urn:microsoft.com/office/officeart/2005/8/layout/lProcess1"/>
    <dgm:cxn modelId="{8706100C-0643-4163-80D6-3207DDB2B8E1}" type="presParOf" srcId="{6DEFE3BB-C5E9-4728-9128-C7923CE13F7B}" destId="{7BE54F31-B663-46C3-AFA2-0CD36F3C9D49}"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B046B8-A9FF-4C4A-A042-0ADC5C36753E}"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IN"/>
        </a:p>
      </dgm:t>
    </dgm:pt>
    <dgm:pt modelId="{7FF7DFBB-808A-4BA0-8BC1-23E0256717AF}">
      <dgm:prSet phldrT="[Text]"/>
      <dgm:spPr/>
      <dgm:t>
        <a:bodyPr/>
        <a:lstStyle/>
        <a:p>
          <a:r>
            <a:rPr lang="en-IN" b="1" i="0" u="sng" dirty="0">
              <a:solidFill>
                <a:srgbClr val="FFFF00"/>
              </a:solidFill>
              <a:latin typeface="Tw Cen MT" panose="020B0602020104020603" pitchFamily="34" charset="0"/>
            </a:rPr>
            <a:t>Land Area Criterion</a:t>
          </a:r>
        </a:p>
        <a:p>
          <a:r>
            <a:rPr lang="en-US" b="0" i="0" dirty="0">
              <a:latin typeface="Tw Cen MT" panose="020B0602020104020603" pitchFamily="34" charset="0"/>
            </a:rPr>
            <a:t>Land area proposed to be developed exceeds </a:t>
          </a:r>
          <a:r>
            <a:rPr lang="en-US" b="1" i="0" dirty="0">
              <a:solidFill>
                <a:srgbClr val="FFFF00"/>
              </a:solidFill>
              <a:latin typeface="Tw Cen MT" panose="020B0602020104020603" pitchFamily="34" charset="0"/>
            </a:rPr>
            <a:t>200 sq. meters</a:t>
          </a:r>
          <a:endParaRPr lang="en-IN" dirty="0">
            <a:solidFill>
              <a:srgbClr val="FFFF00"/>
            </a:solidFill>
            <a:latin typeface="Tw Cen MT" panose="020B0602020104020603" pitchFamily="34" charset="0"/>
          </a:endParaRPr>
        </a:p>
      </dgm:t>
    </dgm:pt>
    <dgm:pt modelId="{06F9AA0A-2E87-40DD-9ED5-CE909AE1AD0D}" type="parTrans" cxnId="{FEEDD7C0-0BD0-4BDB-94A5-B7DFB33337F4}">
      <dgm:prSet/>
      <dgm:spPr/>
      <dgm:t>
        <a:bodyPr/>
        <a:lstStyle/>
        <a:p>
          <a:endParaRPr lang="en-IN"/>
        </a:p>
      </dgm:t>
    </dgm:pt>
    <dgm:pt modelId="{089139E8-E1D9-40FC-B093-A495799A912D}" type="sibTrans" cxnId="{FEEDD7C0-0BD0-4BDB-94A5-B7DFB33337F4}">
      <dgm:prSet/>
      <dgm:spPr/>
      <dgm:t>
        <a:bodyPr/>
        <a:lstStyle/>
        <a:p>
          <a:endParaRPr lang="en-IN"/>
        </a:p>
      </dgm:t>
    </dgm:pt>
    <dgm:pt modelId="{D32F8582-67ED-48BB-AC64-461E524BBD26}">
      <dgm:prSet phldrT="[Text]"/>
      <dgm:spPr/>
      <dgm:t>
        <a:bodyPr/>
        <a:lstStyle/>
        <a:p>
          <a:r>
            <a:rPr lang="en-IN" b="1" i="0" u="sng" dirty="0">
              <a:solidFill>
                <a:srgbClr val="FFFF00"/>
              </a:solidFill>
              <a:latin typeface="Tw Cen MT" panose="020B0602020104020603" pitchFamily="34" charset="0"/>
            </a:rPr>
            <a:t>Units Criterion</a:t>
          </a:r>
        </a:p>
        <a:p>
          <a:r>
            <a:rPr lang="en-US" b="0" i="0" dirty="0">
              <a:latin typeface="Tw Cen MT" panose="020B0602020104020603" pitchFamily="34" charset="0"/>
            </a:rPr>
            <a:t>Number of apartments proposed exceeds </a:t>
          </a:r>
          <a:r>
            <a:rPr lang="en-US" b="1" i="0" dirty="0">
              <a:solidFill>
                <a:srgbClr val="FFFF00"/>
              </a:solidFill>
              <a:latin typeface="Tw Cen MT" panose="020B0602020104020603" pitchFamily="34" charset="0"/>
            </a:rPr>
            <a:t>6 units</a:t>
          </a:r>
          <a:r>
            <a:rPr lang="en-US" b="0" i="0" dirty="0">
              <a:latin typeface="Tw Cen MT" panose="020B0602020104020603" pitchFamily="34" charset="0"/>
            </a:rPr>
            <a:t> in the project</a:t>
          </a:r>
          <a:endParaRPr lang="en-IN" dirty="0">
            <a:latin typeface="Tw Cen MT" panose="020B0602020104020603" pitchFamily="34" charset="0"/>
          </a:endParaRPr>
        </a:p>
      </dgm:t>
    </dgm:pt>
    <dgm:pt modelId="{F79595D0-952B-42EB-A31D-857E31EAEF05}" type="parTrans" cxnId="{1D38BBDF-4810-4319-9D77-420013C9C400}">
      <dgm:prSet/>
      <dgm:spPr/>
      <dgm:t>
        <a:bodyPr/>
        <a:lstStyle/>
        <a:p>
          <a:endParaRPr lang="en-IN"/>
        </a:p>
      </dgm:t>
    </dgm:pt>
    <dgm:pt modelId="{146E5B27-3492-40C8-9427-C40C0A4CAD43}" type="sibTrans" cxnId="{1D38BBDF-4810-4319-9D77-420013C9C400}">
      <dgm:prSet/>
      <dgm:spPr/>
      <dgm:t>
        <a:bodyPr/>
        <a:lstStyle/>
        <a:p>
          <a:endParaRPr lang="en-IN"/>
        </a:p>
      </dgm:t>
    </dgm:pt>
    <dgm:pt modelId="{58FAA717-9104-4956-A257-EA25B2C95AE4}" type="pres">
      <dgm:prSet presAssocID="{94B046B8-A9FF-4C4A-A042-0ADC5C36753E}" presName="diagram" presStyleCnt="0">
        <dgm:presLayoutVars>
          <dgm:dir/>
          <dgm:resizeHandles val="exact"/>
        </dgm:presLayoutVars>
      </dgm:prSet>
      <dgm:spPr/>
    </dgm:pt>
    <dgm:pt modelId="{968F7F87-E945-4150-AD31-71F340A9E4D6}" type="pres">
      <dgm:prSet presAssocID="{7FF7DFBB-808A-4BA0-8BC1-23E0256717AF}" presName="node" presStyleLbl="node1" presStyleIdx="0" presStyleCnt="2" custScaleX="118346" custLinFactNeighborX="-27340">
        <dgm:presLayoutVars>
          <dgm:bulletEnabled val="1"/>
        </dgm:presLayoutVars>
      </dgm:prSet>
      <dgm:spPr>
        <a:prstGeom prst="roundRect">
          <a:avLst/>
        </a:prstGeom>
      </dgm:spPr>
    </dgm:pt>
    <dgm:pt modelId="{EE5C54B1-FD8E-48D1-92E4-D9AB64BBA11C}" type="pres">
      <dgm:prSet presAssocID="{089139E8-E1D9-40FC-B093-A495799A912D}" presName="sibTrans" presStyleCnt="0"/>
      <dgm:spPr/>
    </dgm:pt>
    <dgm:pt modelId="{94C00533-5B19-4BC8-8569-4C62FD3D7165}" type="pres">
      <dgm:prSet presAssocID="{D32F8582-67ED-48BB-AC64-461E524BBD26}" presName="node" presStyleLbl="node1" presStyleIdx="1" presStyleCnt="2" custScaleX="118346" custLinFactNeighborX="27628">
        <dgm:presLayoutVars>
          <dgm:bulletEnabled val="1"/>
        </dgm:presLayoutVars>
      </dgm:prSet>
      <dgm:spPr>
        <a:prstGeom prst="roundRect">
          <a:avLst/>
        </a:prstGeom>
      </dgm:spPr>
    </dgm:pt>
  </dgm:ptLst>
  <dgm:cxnLst>
    <dgm:cxn modelId="{641BBD44-BACA-4D54-A758-C543AE0E5667}" type="presOf" srcId="{D32F8582-67ED-48BB-AC64-461E524BBD26}" destId="{94C00533-5B19-4BC8-8569-4C62FD3D7165}" srcOrd="0" destOrd="0" presId="urn:microsoft.com/office/officeart/2005/8/layout/default"/>
    <dgm:cxn modelId="{FEEDD7C0-0BD0-4BDB-94A5-B7DFB33337F4}" srcId="{94B046B8-A9FF-4C4A-A042-0ADC5C36753E}" destId="{7FF7DFBB-808A-4BA0-8BC1-23E0256717AF}" srcOrd="0" destOrd="0" parTransId="{06F9AA0A-2E87-40DD-9ED5-CE909AE1AD0D}" sibTransId="{089139E8-E1D9-40FC-B093-A495799A912D}"/>
    <dgm:cxn modelId="{99C2EEDC-67B1-457A-8621-5FA227E2C832}" type="presOf" srcId="{7FF7DFBB-808A-4BA0-8BC1-23E0256717AF}" destId="{968F7F87-E945-4150-AD31-71F340A9E4D6}" srcOrd="0" destOrd="0" presId="urn:microsoft.com/office/officeart/2005/8/layout/default"/>
    <dgm:cxn modelId="{1D38BBDF-4810-4319-9D77-420013C9C400}" srcId="{94B046B8-A9FF-4C4A-A042-0ADC5C36753E}" destId="{D32F8582-67ED-48BB-AC64-461E524BBD26}" srcOrd="1" destOrd="0" parTransId="{F79595D0-952B-42EB-A31D-857E31EAEF05}" sibTransId="{146E5B27-3492-40C8-9427-C40C0A4CAD43}"/>
    <dgm:cxn modelId="{8BB7E8FF-01AB-42C9-A7D5-5A18554B6C50}" type="presOf" srcId="{94B046B8-A9FF-4C4A-A042-0ADC5C36753E}" destId="{58FAA717-9104-4956-A257-EA25B2C95AE4}" srcOrd="0" destOrd="0" presId="urn:microsoft.com/office/officeart/2005/8/layout/default"/>
    <dgm:cxn modelId="{62F5E18F-254A-4B94-B0E0-9A3CDB08317E}" type="presParOf" srcId="{58FAA717-9104-4956-A257-EA25B2C95AE4}" destId="{968F7F87-E945-4150-AD31-71F340A9E4D6}" srcOrd="0" destOrd="0" presId="urn:microsoft.com/office/officeart/2005/8/layout/default"/>
    <dgm:cxn modelId="{D2401D89-5508-404B-B6E8-58E0601D7D34}" type="presParOf" srcId="{58FAA717-9104-4956-A257-EA25B2C95AE4}" destId="{EE5C54B1-FD8E-48D1-92E4-D9AB64BBA11C}" srcOrd="1" destOrd="0" presId="urn:microsoft.com/office/officeart/2005/8/layout/default"/>
    <dgm:cxn modelId="{CFFDEE21-44EC-4791-883E-9B1AB9CC7A5B}" type="presParOf" srcId="{58FAA717-9104-4956-A257-EA25B2C95AE4}" destId="{94C00533-5B19-4BC8-8569-4C62FD3D716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121661-2DC5-405C-8FDC-FFEA050D7DE4}" type="doc">
      <dgm:prSet loTypeId="urn:diagrams.loki3.com/BracketList" loCatId="list" qsTypeId="urn:microsoft.com/office/officeart/2005/8/quickstyle/simple1" qsCatId="simple" csTypeId="urn:microsoft.com/office/officeart/2005/8/colors/colorful4" csCatId="colorful" phldr="1"/>
      <dgm:spPr/>
      <dgm:t>
        <a:bodyPr/>
        <a:lstStyle/>
        <a:p>
          <a:endParaRPr lang="en-IN"/>
        </a:p>
      </dgm:t>
    </dgm:pt>
    <dgm:pt modelId="{9B84646C-4EFC-4641-8D88-D9E43D89BB87}">
      <dgm:prSet phldrT="[Text]" custT="1"/>
      <dgm:spPr>
        <a:xfrm>
          <a:off x="0" y="547946"/>
          <a:ext cx="2564933" cy="1608750"/>
        </a:xfrm>
        <a:prstGeom prst="rect">
          <a:avLst/>
        </a:prstGeom>
        <a:noFill/>
        <a:ln>
          <a:noFill/>
        </a:ln>
        <a:effectLst/>
      </dgm:spPr>
      <dgm:t>
        <a:bodyPr/>
        <a:lstStyle/>
        <a:p>
          <a:pPr>
            <a:buNone/>
          </a:pPr>
          <a:r>
            <a:rPr lang="en-US" sz="2400" b="1" dirty="0">
              <a:solidFill>
                <a:srgbClr val="FF0000"/>
              </a:solidFill>
              <a:latin typeface="Tw Cen MT" panose="020B0602020104020603" pitchFamily="34" charset="0"/>
              <a:ea typeface="+mn-ea"/>
              <a:cs typeface="+mn-cs"/>
            </a:rPr>
            <a:t>No</a:t>
          </a:r>
          <a:r>
            <a:rPr lang="en-US" sz="2000" b="1" dirty="0">
              <a:solidFill>
                <a:schemeClr val="tx1"/>
              </a:solidFill>
              <a:latin typeface="Tw Cen MT" panose="020B0602020104020603" pitchFamily="34" charset="0"/>
              <a:ea typeface="+mn-ea"/>
              <a:cs typeface="+mn-cs"/>
            </a:rPr>
            <a:t> Completion Certificate (</a:t>
          </a:r>
          <a:r>
            <a:rPr lang="en-US" sz="2000" b="1" dirty="0">
              <a:solidFill>
                <a:srgbClr val="FF0000"/>
              </a:solidFill>
              <a:latin typeface="Tw Cen MT" panose="020B0602020104020603" pitchFamily="34" charset="0"/>
              <a:ea typeface="+mn-ea"/>
              <a:cs typeface="+mn-cs"/>
            </a:rPr>
            <a:t>CC</a:t>
          </a:r>
          <a:r>
            <a:rPr lang="en-US" sz="2000" b="1" dirty="0">
              <a:solidFill>
                <a:schemeClr val="tx1"/>
              </a:solidFill>
              <a:latin typeface="Tw Cen MT" panose="020B0602020104020603" pitchFamily="34" charset="0"/>
              <a:ea typeface="+mn-ea"/>
              <a:cs typeface="+mn-cs"/>
            </a:rPr>
            <a:t>), Partial CC (</a:t>
          </a:r>
          <a:r>
            <a:rPr lang="en-US" sz="2000" b="1" dirty="0">
              <a:solidFill>
                <a:srgbClr val="FF0000"/>
              </a:solidFill>
              <a:latin typeface="Tw Cen MT" panose="020B0602020104020603" pitchFamily="34" charset="0"/>
              <a:ea typeface="+mn-ea"/>
              <a:cs typeface="+mn-cs"/>
            </a:rPr>
            <a:t>PCC</a:t>
          </a:r>
          <a:r>
            <a:rPr lang="en-US" sz="2000" b="1" dirty="0">
              <a:solidFill>
                <a:schemeClr val="tx1"/>
              </a:solidFill>
              <a:latin typeface="Tw Cen MT" panose="020B0602020104020603" pitchFamily="34" charset="0"/>
              <a:ea typeface="+mn-ea"/>
              <a:cs typeface="+mn-cs"/>
            </a:rPr>
            <a:t>), or Occupancy Certificate (</a:t>
          </a:r>
          <a:r>
            <a:rPr lang="en-US" sz="2000" b="1" dirty="0">
              <a:solidFill>
                <a:srgbClr val="FF0000"/>
              </a:solidFill>
              <a:latin typeface="Tw Cen MT" panose="020B0602020104020603" pitchFamily="34" charset="0"/>
              <a:ea typeface="+mn-ea"/>
              <a:cs typeface="+mn-cs"/>
            </a:rPr>
            <a:t>OC</a:t>
          </a:r>
          <a:r>
            <a:rPr lang="en-US" sz="2000" b="1" dirty="0">
              <a:solidFill>
                <a:schemeClr val="tx1"/>
              </a:solidFill>
              <a:latin typeface="Tw Cen MT" panose="020B0602020104020603" pitchFamily="34" charset="0"/>
              <a:ea typeface="+mn-ea"/>
              <a:cs typeface="+mn-cs"/>
            </a:rPr>
            <a:t>)</a:t>
          </a:r>
          <a:r>
            <a:rPr lang="en-US" sz="2000" dirty="0">
              <a:solidFill>
                <a:schemeClr val="tx1"/>
              </a:solidFill>
              <a:latin typeface="Tw Cen MT" panose="020B0602020104020603" pitchFamily="34" charset="0"/>
              <a:ea typeface="+mn-ea"/>
              <a:cs typeface="+mn-cs"/>
            </a:rPr>
            <a:t> will be </a:t>
          </a:r>
          <a:r>
            <a:rPr lang="en-US" sz="2000" dirty="0">
              <a:solidFill>
                <a:srgbClr val="FF0000"/>
              </a:solidFill>
              <a:latin typeface="Tw Cen MT" panose="020B0602020104020603" pitchFamily="34" charset="0"/>
              <a:ea typeface="+mn-ea"/>
              <a:cs typeface="+mn-cs"/>
            </a:rPr>
            <a:t>issued</a:t>
          </a:r>
          <a:r>
            <a:rPr lang="en-US" sz="2000" dirty="0">
              <a:solidFill>
                <a:schemeClr val="tx1"/>
              </a:solidFill>
              <a:latin typeface="Tw Cen MT" panose="020B0602020104020603" pitchFamily="34" charset="0"/>
              <a:ea typeface="+mn-ea"/>
              <a:cs typeface="+mn-cs"/>
            </a:rPr>
            <a:t> by:</a:t>
          </a:r>
          <a:endParaRPr lang="en-IN" sz="2000" dirty="0">
            <a:solidFill>
              <a:schemeClr val="tx1"/>
            </a:solidFill>
            <a:latin typeface="Tw Cen MT" panose="020B0602020104020603" pitchFamily="34" charset="0"/>
            <a:ea typeface="+mn-ea"/>
            <a:cs typeface="+mn-cs"/>
          </a:endParaRPr>
        </a:p>
      </dgm:t>
    </dgm:pt>
    <dgm:pt modelId="{23489989-EF3F-4A91-98E1-A82E3C42BDB7}" type="parTrans" cxnId="{1AC42D82-76E9-448A-B2A6-86CCC3A2ABB9}">
      <dgm:prSet/>
      <dgm:spPr/>
      <dgm:t>
        <a:bodyPr/>
        <a:lstStyle/>
        <a:p>
          <a:endParaRPr lang="en-IN"/>
        </a:p>
      </dgm:t>
    </dgm:pt>
    <dgm:pt modelId="{683E7C6D-E82D-47F6-A0A2-13D5FA6FEA73}" type="sibTrans" cxnId="{1AC42D82-76E9-448A-B2A6-86CCC3A2ABB9}">
      <dgm:prSet/>
      <dgm:spPr/>
      <dgm:t>
        <a:bodyPr/>
        <a:lstStyle/>
        <a:p>
          <a:endParaRPr lang="en-IN"/>
        </a:p>
      </dgm:t>
    </dgm:pt>
    <dgm:pt modelId="{C1E7183E-FE1C-4579-85D0-FCA2ADAA0F5D}">
      <dgm:prSet custT="1"/>
      <dgm:spPr>
        <a:xfrm>
          <a:off x="3283115" y="547946"/>
          <a:ext cx="6976619" cy="1608750"/>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Font typeface="Arial" panose="020B0604020202020204" pitchFamily="34" charset="0"/>
            <a:buChar char="•"/>
          </a:pPr>
          <a:r>
            <a:rPr lang="en-IN" sz="2000" b="1" dirty="0">
              <a:solidFill>
                <a:schemeClr val="tx1"/>
              </a:solidFill>
              <a:latin typeface="Tw Cen MT" panose="020B0602020104020603" pitchFamily="34" charset="0"/>
              <a:ea typeface="+mn-ea"/>
              <a:cs typeface="+mn-cs"/>
            </a:rPr>
            <a:t>Municipal Corporations</a:t>
          </a:r>
        </a:p>
      </dgm:t>
    </dgm:pt>
    <dgm:pt modelId="{00F5FF89-F125-4D59-B03B-32C5ED091A66}" type="parTrans" cxnId="{2FD474D3-BE4F-4935-BA82-EFDCF556FA64}">
      <dgm:prSet/>
      <dgm:spPr/>
      <dgm:t>
        <a:bodyPr/>
        <a:lstStyle/>
        <a:p>
          <a:endParaRPr lang="en-IN"/>
        </a:p>
      </dgm:t>
    </dgm:pt>
    <dgm:pt modelId="{D8D17118-8620-46EC-971D-CFE85D0FA40E}" type="sibTrans" cxnId="{2FD474D3-BE4F-4935-BA82-EFDCF556FA64}">
      <dgm:prSet/>
      <dgm:spPr/>
      <dgm:t>
        <a:bodyPr/>
        <a:lstStyle/>
        <a:p>
          <a:endParaRPr lang="en-IN"/>
        </a:p>
      </dgm:t>
    </dgm:pt>
    <dgm:pt modelId="{8B3489D4-E548-47ED-8CDF-E5F273662627}">
      <dgm:prSet custT="1"/>
      <dgm:spPr>
        <a:xfrm>
          <a:off x="3283115" y="547946"/>
          <a:ext cx="6976619" cy="1608750"/>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Font typeface="Arial" panose="020B0604020202020204" pitchFamily="34" charset="0"/>
            <a:buChar char="•"/>
          </a:pPr>
          <a:r>
            <a:rPr lang="en-IN" sz="2000" b="1" dirty="0">
              <a:solidFill>
                <a:schemeClr val="tx1"/>
              </a:solidFill>
              <a:latin typeface="Tw Cen MT" panose="020B0602020104020603" pitchFamily="34" charset="0"/>
              <a:ea typeface="+mn-ea"/>
              <a:cs typeface="+mn-cs"/>
            </a:rPr>
            <a:t>Municipalities</a:t>
          </a:r>
        </a:p>
      </dgm:t>
    </dgm:pt>
    <dgm:pt modelId="{8E094022-936F-4E34-8AC9-C4A01C52B4F8}" type="parTrans" cxnId="{98F48554-3A97-4363-AF17-11530754FCF3}">
      <dgm:prSet/>
      <dgm:spPr/>
      <dgm:t>
        <a:bodyPr/>
        <a:lstStyle/>
        <a:p>
          <a:endParaRPr lang="en-IN"/>
        </a:p>
      </dgm:t>
    </dgm:pt>
    <dgm:pt modelId="{412CFC23-54F4-419F-A139-637705E40393}" type="sibTrans" cxnId="{98F48554-3A97-4363-AF17-11530754FCF3}">
      <dgm:prSet/>
      <dgm:spPr/>
      <dgm:t>
        <a:bodyPr/>
        <a:lstStyle/>
        <a:p>
          <a:endParaRPr lang="en-IN"/>
        </a:p>
      </dgm:t>
    </dgm:pt>
    <dgm:pt modelId="{7BD8B2B0-654E-40F9-A59A-C7428E2EE1F9}">
      <dgm:prSet custT="1"/>
      <dgm:spPr>
        <a:xfrm>
          <a:off x="3283115" y="547946"/>
          <a:ext cx="6976619" cy="1608750"/>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Font typeface="Arial" panose="020B0604020202020204" pitchFamily="34" charset="0"/>
            <a:buChar char="•"/>
          </a:pPr>
          <a:r>
            <a:rPr lang="en-IN" sz="2000" b="1" dirty="0">
              <a:solidFill>
                <a:schemeClr val="tx1"/>
              </a:solidFill>
              <a:latin typeface="Tw Cen MT" panose="020B0602020104020603" pitchFamily="34" charset="0"/>
              <a:ea typeface="+mn-ea"/>
              <a:cs typeface="+mn-cs"/>
            </a:rPr>
            <a:t>Panchayat Bodies</a:t>
          </a:r>
        </a:p>
      </dgm:t>
    </dgm:pt>
    <dgm:pt modelId="{4E2FF066-D9E9-4611-9663-EE03C9096D4C}" type="parTrans" cxnId="{ADF7A869-FC5D-4007-B8EA-D3D5069A1CC6}">
      <dgm:prSet/>
      <dgm:spPr/>
      <dgm:t>
        <a:bodyPr/>
        <a:lstStyle/>
        <a:p>
          <a:endParaRPr lang="en-IN"/>
        </a:p>
      </dgm:t>
    </dgm:pt>
    <dgm:pt modelId="{CEE4298B-5D7B-452A-9670-0E8730934EB7}" type="sibTrans" cxnId="{ADF7A869-FC5D-4007-B8EA-D3D5069A1CC6}">
      <dgm:prSet/>
      <dgm:spPr/>
      <dgm:t>
        <a:bodyPr/>
        <a:lstStyle/>
        <a:p>
          <a:endParaRPr lang="en-IN"/>
        </a:p>
      </dgm:t>
    </dgm:pt>
    <dgm:pt modelId="{ACC13282-BD33-42F5-A006-060AE2D993AC}">
      <dgm:prSet custT="1"/>
      <dgm:spPr>
        <a:xfrm>
          <a:off x="3283115" y="2390696"/>
          <a:ext cx="6976619" cy="1287000"/>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Font typeface="Arial" panose="020B0604020202020204" pitchFamily="34" charset="0"/>
            <a:buChar char="•"/>
          </a:pPr>
          <a:r>
            <a:rPr lang="en-US" sz="2000" dirty="0">
              <a:solidFill>
                <a:schemeClr val="tx1"/>
              </a:solidFill>
              <a:latin typeface="Tw Cen MT" panose="020B0602020104020603" pitchFamily="34" charset="0"/>
              <a:ea typeface="+mn-ea"/>
              <a:cs typeface="+mn-cs"/>
            </a:rPr>
            <a:t>A </a:t>
          </a:r>
          <a:r>
            <a:rPr lang="en-US" sz="2000" b="1" u="sng" dirty="0">
              <a:solidFill>
                <a:schemeClr val="tx1"/>
              </a:solidFill>
              <a:latin typeface="Tw Cen MT" panose="020B0602020104020603" pitchFamily="34" charset="0"/>
              <a:ea typeface="+mn-ea"/>
              <a:cs typeface="+mn-cs"/>
            </a:rPr>
            <a:t>valid</a:t>
          </a:r>
          <a:r>
            <a:rPr lang="en-US" sz="2000" b="1" dirty="0">
              <a:solidFill>
                <a:schemeClr val="tx1"/>
              </a:solidFill>
              <a:latin typeface="Tw Cen MT" panose="020B0602020104020603" pitchFamily="34" charset="0"/>
              <a:ea typeface="+mn-ea"/>
              <a:cs typeface="+mn-cs"/>
            </a:rPr>
            <a:t> WBRERA Registration Certificate</a:t>
          </a:r>
          <a:r>
            <a:rPr lang="en-US" sz="2000" dirty="0">
              <a:solidFill>
                <a:schemeClr val="tx1"/>
              </a:solidFill>
              <a:latin typeface="Tw Cen MT" panose="020B0602020104020603" pitchFamily="34" charset="0"/>
              <a:ea typeface="+mn-ea"/>
              <a:cs typeface="+mn-cs"/>
            </a:rPr>
            <a:t> is submitted, </a:t>
          </a:r>
          <a:r>
            <a:rPr lang="en-US" sz="2000" b="1" dirty="0">
              <a:solidFill>
                <a:schemeClr val="tx1"/>
              </a:solidFill>
              <a:latin typeface="Tw Cen MT" panose="020B0602020104020603" pitchFamily="34" charset="0"/>
              <a:ea typeface="+mn-ea"/>
              <a:cs typeface="+mn-cs"/>
            </a:rPr>
            <a:t>OR</a:t>
          </a:r>
          <a:endParaRPr lang="en-US" sz="2000" dirty="0">
            <a:solidFill>
              <a:schemeClr val="tx1"/>
            </a:solidFill>
            <a:latin typeface="Tw Cen MT" panose="020B0602020104020603" pitchFamily="34" charset="0"/>
            <a:ea typeface="+mn-ea"/>
            <a:cs typeface="+mn-cs"/>
          </a:endParaRPr>
        </a:p>
      </dgm:t>
    </dgm:pt>
    <dgm:pt modelId="{88E76052-126A-4C7E-B402-D797B68DC1AE}" type="parTrans" cxnId="{09218BF8-B090-4C9B-86BA-9B228EE6D176}">
      <dgm:prSet/>
      <dgm:spPr/>
      <dgm:t>
        <a:bodyPr/>
        <a:lstStyle/>
        <a:p>
          <a:endParaRPr lang="en-IN"/>
        </a:p>
      </dgm:t>
    </dgm:pt>
    <dgm:pt modelId="{F1CB70A5-C986-4657-9598-FF3EC1FC9518}" type="sibTrans" cxnId="{09218BF8-B090-4C9B-86BA-9B228EE6D176}">
      <dgm:prSet/>
      <dgm:spPr/>
      <dgm:t>
        <a:bodyPr/>
        <a:lstStyle/>
        <a:p>
          <a:endParaRPr lang="en-IN"/>
        </a:p>
      </dgm:t>
    </dgm:pt>
    <dgm:pt modelId="{F8F9A17A-54D5-484A-82A6-532645A2918E}">
      <dgm:prSet custT="1"/>
      <dgm:spPr>
        <a:xfrm>
          <a:off x="3283115" y="2390696"/>
          <a:ext cx="6976619" cy="1287000"/>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Font typeface="Arial" panose="020B0604020202020204" pitchFamily="34" charset="0"/>
            <a:buChar char="•"/>
          </a:pPr>
          <a:r>
            <a:rPr lang="en-US" sz="2000" dirty="0">
              <a:solidFill>
                <a:schemeClr val="tx1"/>
              </a:solidFill>
              <a:latin typeface="Tw Cen MT" panose="020B0602020104020603" pitchFamily="34" charset="0"/>
              <a:ea typeface="+mn-ea"/>
              <a:cs typeface="+mn-cs"/>
            </a:rPr>
            <a:t>An </a:t>
          </a:r>
          <a:r>
            <a:rPr lang="en-US" sz="2000" b="1" dirty="0">
              <a:solidFill>
                <a:schemeClr val="tx1"/>
              </a:solidFill>
              <a:latin typeface="Tw Cen MT" panose="020B0602020104020603" pitchFamily="34" charset="0"/>
              <a:ea typeface="+mn-ea"/>
              <a:cs typeface="+mn-cs"/>
            </a:rPr>
            <a:t>Own-Use Declaration</a:t>
          </a:r>
          <a:r>
            <a:rPr lang="en-US" sz="2000" dirty="0">
              <a:solidFill>
                <a:schemeClr val="tx1"/>
              </a:solidFill>
              <a:latin typeface="Tw Cen MT" panose="020B0602020104020603" pitchFamily="34" charset="0"/>
              <a:ea typeface="+mn-ea"/>
              <a:cs typeface="+mn-cs"/>
            </a:rPr>
            <a:t> is submitted </a:t>
          </a:r>
          <a:r>
            <a:rPr lang="en-US" sz="2000" i="1" dirty="0">
              <a:solidFill>
                <a:schemeClr val="tx1"/>
              </a:solidFill>
              <a:latin typeface="Tw Cen MT" panose="020B0602020104020603" pitchFamily="34" charset="0"/>
              <a:ea typeface="+mn-ea"/>
              <a:cs typeface="+mn-cs"/>
            </a:rPr>
            <a:t>(only for exempted projects).</a:t>
          </a:r>
        </a:p>
      </dgm:t>
    </dgm:pt>
    <dgm:pt modelId="{655D2735-E13A-43D3-8362-0BEECDFC2198}" type="parTrans" cxnId="{6183440B-C20A-4025-B9D1-0ECBC50D68B0}">
      <dgm:prSet/>
      <dgm:spPr/>
      <dgm:t>
        <a:bodyPr/>
        <a:lstStyle/>
        <a:p>
          <a:endParaRPr lang="en-IN"/>
        </a:p>
      </dgm:t>
    </dgm:pt>
    <dgm:pt modelId="{0828C658-76F8-4F12-BF27-0FB87051D2B2}" type="sibTrans" cxnId="{6183440B-C20A-4025-B9D1-0ECBC50D68B0}">
      <dgm:prSet/>
      <dgm:spPr/>
      <dgm:t>
        <a:bodyPr/>
        <a:lstStyle/>
        <a:p>
          <a:endParaRPr lang="en-IN"/>
        </a:p>
      </dgm:t>
    </dgm:pt>
    <dgm:pt modelId="{2123B973-58F8-464A-BDF4-8E65375D88F8}">
      <dgm:prSet custT="1"/>
      <dgm:spPr>
        <a:xfrm>
          <a:off x="0" y="2390696"/>
          <a:ext cx="2564933" cy="1287000"/>
        </a:xfrm>
        <a:prstGeom prst="rect">
          <a:avLst/>
        </a:prstGeom>
        <a:noFill/>
        <a:ln>
          <a:noFill/>
        </a:ln>
        <a:effectLst/>
      </dgm:spPr>
      <dgm:t>
        <a:bodyPr/>
        <a:lstStyle/>
        <a:p>
          <a:pPr>
            <a:buFont typeface="Arial" panose="020B0604020202020204" pitchFamily="34" charset="0"/>
            <a:buNone/>
          </a:pPr>
          <a:r>
            <a:rPr lang="en-IN" sz="3200" b="1" dirty="0">
              <a:solidFill>
                <a:srgbClr val="00B050"/>
              </a:solidFill>
              <a:latin typeface="Tw Cen MT" panose="020B0602020104020603" pitchFamily="34" charset="0"/>
              <a:ea typeface="+mn-ea"/>
              <a:cs typeface="+mn-cs"/>
            </a:rPr>
            <a:t>Unless:</a:t>
          </a:r>
          <a:endParaRPr lang="en-IN" sz="3200" dirty="0">
            <a:solidFill>
              <a:srgbClr val="00B050"/>
            </a:solidFill>
            <a:latin typeface="Tw Cen MT" panose="020B0602020104020603" pitchFamily="34" charset="0"/>
            <a:ea typeface="+mn-ea"/>
            <a:cs typeface="+mn-cs"/>
          </a:endParaRPr>
        </a:p>
      </dgm:t>
    </dgm:pt>
    <dgm:pt modelId="{3C89567F-F413-459B-B406-57FCA358FF70}" type="parTrans" cxnId="{F40EA4C8-5903-4536-97D0-08A60E0F7DE9}">
      <dgm:prSet/>
      <dgm:spPr/>
      <dgm:t>
        <a:bodyPr/>
        <a:lstStyle/>
        <a:p>
          <a:endParaRPr lang="en-IN"/>
        </a:p>
      </dgm:t>
    </dgm:pt>
    <dgm:pt modelId="{4FE59080-4632-4C27-8BF3-B50EB2561FDD}" type="sibTrans" cxnId="{F40EA4C8-5903-4536-97D0-08A60E0F7DE9}">
      <dgm:prSet/>
      <dgm:spPr/>
      <dgm:t>
        <a:bodyPr/>
        <a:lstStyle/>
        <a:p>
          <a:endParaRPr lang="en-IN"/>
        </a:p>
      </dgm:t>
    </dgm:pt>
    <dgm:pt modelId="{2AD5BBC0-2D95-41E9-814A-A6F1B4EDAFBA}" type="pres">
      <dgm:prSet presAssocID="{59121661-2DC5-405C-8FDC-FFEA050D7DE4}" presName="Name0" presStyleCnt="0">
        <dgm:presLayoutVars>
          <dgm:dir/>
          <dgm:animLvl val="lvl"/>
          <dgm:resizeHandles val="exact"/>
        </dgm:presLayoutVars>
      </dgm:prSet>
      <dgm:spPr/>
    </dgm:pt>
    <dgm:pt modelId="{BBA44294-234C-4E4F-8C91-BB7D6C1E8C31}" type="pres">
      <dgm:prSet presAssocID="{9B84646C-4EFC-4641-8D88-D9E43D89BB87}" presName="linNode" presStyleCnt="0"/>
      <dgm:spPr/>
    </dgm:pt>
    <dgm:pt modelId="{E890C24C-7563-4C01-8B85-DED477FDBF47}" type="pres">
      <dgm:prSet presAssocID="{9B84646C-4EFC-4641-8D88-D9E43D89BB87}" presName="parTx" presStyleLbl="revTx" presStyleIdx="0" presStyleCnt="2">
        <dgm:presLayoutVars>
          <dgm:chMax val="1"/>
          <dgm:bulletEnabled val="1"/>
        </dgm:presLayoutVars>
      </dgm:prSet>
      <dgm:spPr/>
    </dgm:pt>
    <dgm:pt modelId="{481ABE58-50EB-46CB-AFFE-E928D0A59BF5}" type="pres">
      <dgm:prSet presAssocID="{9B84646C-4EFC-4641-8D88-D9E43D89BB87}" presName="bracket" presStyleLbl="parChTrans1D1" presStyleIdx="0" presStyleCnt="2"/>
      <dgm:spPr>
        <a:xfrm>
          <a:off x="2564933" y="547946"/>
          <a:ext cx="512986" cy="1608750"/>
        </a:xfrm>
        <a:prstGeom prst="leftBrace">
          <a:avLst>
            <a:gd name="adj1" fmla="val 35000"/>
            <a:gd name="adj2" fmla="val 50000"/>
          </a:avLst>
        </a:prstGeom>
        <a:noFill/>
        <a:ln w="12700" cap="flat" cmpd="sng" algn="ctr">
          <a:solidFill>
            <a:srgbClr val="FFC000">
              <a:hueOff val="0"/>
              <a:satOff val="0"/>
              <a:lumOff val="0"/>
              <a:alphaOff val="0"/>
            </a:srgbClr>
          </a:solidFill>
          <a:prstDash val="solid"/>
          <a:miter lim="800000"/>
        </a:ln>
        <a:effectLst/>
      </dgm:spPr>
    </dgm:pt>
    <dgm:pt modelId="{8897BE6C-535F-4878-8097-47F1C0448F48}" type="pres">
      <dgm:prSet presAssocID="{9B84646C-4EFC-4641-8D88-D9E43D89BB87}" presName="spH" presStyleCnt="0"/>
      <dgm:spPr/>
    </dgm:pt>
    <dgm:pt modelId="{27BE3C98-B42F-4119-B8D6-077CF5E9A92B}" type="pres">
      <dgm:prSet presAssocID="{9B84646C-4EFC-4641-8D88-D9E43D89BB87}" presName="desTx" presStyleLbl="node1" presStyleIdx="0" presStyleCnt="2">
        <dgm:presLayoutVars>
          <dgm:bulletEnabled val="1"/>
        </dgm:presLayoutVars>
      </dgm:prSet>
      <dgm:spPr/>
    </dgm:pt>
    <dgm:pt modelId="{0ABCDA07-B4EE-4B82-AC08-C39C2A893DBB}" type="pres">
      <dgm:prSet presAssocID="{683E7C6D-E82D-47F6-A0A2-13D5FA6FEA73}" presName="spV" presStyleCnt="0"/>
      <dgm:spPr/>
    </dgm:pt>
    <dgm:pt modelId="{6B90D901-A474-4858-8E4C-771E3D5EEBC3}" type="pres">
      <dgm:prSet presAssocID="{2123B973-58F8-464A-BDF4-8E65375D88F8}" presName="linNode" presStyleCnt="0"/>
      <dgm:spPr/>
    </dgm:pt>
    <dgm:pt modelId="{0ABF74EA-D276-47B9-AAB1-B88940587860}" type="pres">
      <dgm:prSet presAssocID="{2123B973-58F8-464A-BDF4-8E65375D88F8}" presName="parTx" presStyleLbl="revTx" presStyleIdx="1" presStyleCnt="2">
        <dgm:presLayoutVars>
          <dgm:chMax val="1"/>
          <dgm:bulletEnabled val="1"/>
        </dgm:presLayoutVars>
      </dgm:prSet>
      <dgm:spPr/>
    </dgm:pt>
    <dgm:pt modelId="{1E299F76-7989-49B0-8246-FE9080E60281}" type="pres">
      <dgm:prSet presAssocID="{2123B973-58F8-464A-BDF4-8E65375D88F8}" presName="bracket" presStyleLbl="parChTrans1D1" presStyleIdx="1" presStyleCnt="2"/>
      <dgm:spPr>
        <a:xfrm>
          <a:off x="2564933" y="2390696"/>
          <a:ext cx="512986" cy="1287000"/>
        </a:xfrm>
        <a:prstGeom prst="leftBrace">
          <a:avLst>
            <a:gd name="adj1" fmla="val 35000"/>
            <a:gd name="adj2" fmla="val 50000"/>
          </a:avLst>
        </a:prstGeom>
        <a:noFill/>
        <a:ln w="12700" cap="flat" cmpd="sng" algn="ctr">
          <a:solidFill>
            <a:srgbClr val="FFC000">
              <a:hueOff val="0"/>
              <a:satOff val="0"/>
              <a:lumOff val="0"/>
              <a:alphaOff val="0"/>
            </a:srgbClr>
          </a:solidFill>
          <a:prstDash val="solid"/>
          <a:miter lim="800000"/>
        </a:ln>
        <a:effectLst/>
      </dgm:spPr>
    </dgm:pt>
    <dgm:pt modelId="{8A135A8F-6DD0-4BEA-80A4-0EFF3E744BDB}" type="pres">
      <dgm:prSet presAssocID="{2123B973-58F8-464A-BDF4-8E65375D88F8}" presName="spH" presStyleCnt="0"/>
      <dgm:spPr/>
    </dgm:pt>
    <dgm:pt modelId="{06C4F5FF-E47A-4C47-B139-797C02058089}" type="pres">
      <dgm:prSet presAssocID="{2123B973-58F8-464A-BDF4-8E65375D88F8}" presName="desTx" presStyleLbl="node1" presStyleIdx="1" presStyleCnt="2">
        <dgm:presLayoutVars>
          <dgm:bulletEnabled val="1"/>
        </dgm:presLayoutVars>
      </dgm:prSet>
      <dgm:spPr/>
    </dgm:pt>
  </dgm:ptLst>
  <dgm:cxnLst>
    <dgm:cxn modelId="{A8030805-A2C7-40D6-A11C-0E9790E65930}" type="presOf" srcId="{8B3489D4-E548-47ED-8CDF-E5F273662627}" destId="{27BE3C98-B42F-4119-B8D6-077CF5E9A92B}" srcOrd="0" destOrd="1" presId="urn:diagrams.loki3.com/BracketList"/>
    <dgm:cxn modelId="{6183440B-C20A-4025-B9D1-0ECBC50D68B0}" srcId="{2123B973-58F8-464A-BDF4-8E65375D88F8}" destId="{F8F9A17A-54D5-484A-82A6-532645A2918E}" srcOrd="1" destOrd="0" parTransId="{655D2735-E13A-43D3-8362-0BEECDFC2198}" sibTransId="{0828C658-76F8-4F12-BF27-0FB87051D2B2}"/>
    <dgm:cxn modelId="{D6754445-6410-4B55-BA98-66A075C70B0B}" type="presOf" srcId="{C1E7183E-FE1C-4579-85D0-FCA2ADAA0F5D}" destId="{27BE3C98-B42F-4119-B8D6-077CF5E9A92B}" srcOrd="0" destOrd="0" presId="urn:diagrams.loki3.com/BracketList"/>
    <dgm:cxn modelId="{ADF7A869-FC5D-4007-B8EA-D3D5069A1CC6}" srcId="{9B84646C-4EFC-4641-8D88-D9E43D89BB87}" destId="{7BD8B2B0-654E-40F9-A59A-C7428E2EE1F9}" srcOrd="2" destOrd="0" parTransId="{4E2FF066-D9E9-4611-9663-EE03C9096D4C}" sibTransId="{CEE4298B-5D7B-452A-9670-0E8730934EB7}"/>
    <dgm:cxn modelId="{98F48554-3A97-4363-AF17-11530754FCF3}" srcId="{9B84646C-4EFC-4641-8D88-D9E43D89BB87}" destId="{8B3489D4-E548-47ED-8CDF-E5F273662627}" srcOrd="1" destOrd="0" parTransId="{8E094022-936F-4E34-8AC9-C4A01C52B4F8}" sibTransId="{412CFC23-54F4-419F-A139-637705E40393}"/>
    <dgm:cxn modelId="{500EA354-6631-4243-87BD-40E87DE86578}" type="presOf" srcId="{59121661-2DC5-405C-8FDC-FFEA050D7DE4}" destId="{2AD5BBC0-2D95-41E9-814A-A6F1B4EDAFBA}" srcOrd="0" destOrd="0" presId="urn:diagrams.loki3.com/BracketList"/>
    <dgm:cxn modelId="{1AC42D82-76E9-448A-B2A6-86CCC3A2ABB9}" srcId="{59121661-2DC5-405C-8FDC-FFEA050D7DE4}" destId="{9B84646C-4EFC-4641-8D88-D9E43D89BB87}" srcOrd="0" destOrd="0" parTransId="{23489989-EF3F-4A91-98E1-A82E3C42BDB7}" sibTransId="{683E7C6D-E82D-47F6-A0A2-13D5FA6FEA73}"/>
    <dgm:cxn modelId="{AC233C83-5371-4571-A025-A6414219BECE}" type="presOf" srcId="{ACC13282-BD33-42F5-A006-060AE2D993AC}" destId="{06C4F5FF-E47A-4C47-B139-797C02058089}" srcOrd="0" destOrd="0" presId="urn:diagrams.loki3.com/BracketList"/>
    <dgm:cxn modelId="{0A69FA94-66B3-4D4A-802E-757D5DF411B7}" type="presOf" srcId="{F8F9A17A-54D5-484A-82A6-532645A2918E}" destId="{06C4F5FF-E47A-4C47-B139-797C02058089}" srcOrd="0" destOrd="1" presId="urn:diagrams.loki3.com/BracketList"/>
    <dgm:cxn modelId="{478265A3-B950-4DD1-82B8-88500FF3995D}" type="presOf" srcId="{7BD8B2B0-654E-40F9-A59A-C7428E2EE1F9}" destId="{27BE3C98-B42F-4119-B8D6-077CF5E9A92B}" srcOrd="0" destOrd="2" presId="urn:diagrams.loki3.com/BracketList"/>
    <dgm:cxn modelId="{CBE1CFA8-E33B-48DB-B845-39AC07132229}" type="presOf" srcId="{2123B973-58F8-464A-BDF4-8E65375D88F8}" destId="{0ABF74EA-D276-47B9-AAB1-B88940587860}" srcOrd="0" destOrd="0" presId="urn:diagrams.loki3.com/BracketList"/>
    <dgm:cxn modelId="{F40EA4C8-5903-4536-97D0-08A60E0F7DE9}" srcId="{59121661-2DC5-405C-8FDC-FFEA050D7DE4}" destId="{2123B973-58F8-464A-BDF4-8E65375D88F8}" srcOrd="1" destOrd="0" parTransId="{3C89567F-F413-459B-B406-57FCA358FF70}" sibTransId="{4FE59080-4632-4C27-8BF3-B50EB2561FDD}"/>
    <dgm:cxn modelId="{623DA1CF-1FBE-4F7C-BFF0-C9102A480CEB}" type="presOf" srcId="{9B84646C-4EFC-4641-8D88-D9E43D89BB87}" destId="{E890C24C-7563-4C01-8B85-DED477FDBF47}" srcOrd="0" destOrd="0" presId="urn:diagrams.loki3.com/BracketList"/>
    <dgm:cxn modelId="{2FD474D3-BE4F-4935-BA82-EFDCF556FA64}" srcId="{9B84646C-4EFC-4641-8D88-D9E43D89BB87}" destId="{C1E7183E-FE1C-4579-85D0-FCA2ADAA0F5D}" srcOrd="0" destOrd="0" parTransId="{00F5FF89-F125-4D59-B03B-32C5ED091A66}" sibTransId="{D8D17118-8620-46EC-971D-CFE85D0FA40E}"/>
    <dgm:cxn modelId="{09218BF8-B090-4C9B-86BA-9B228EE6D176}" srcId="{2123B973-58F8-464A-BDF4-8E65375D88F8}" destId="{ACC13282-BD33-42F5-A006-060AE2D993AC}" srcOrd="0" destOrd="0" parTransId="{88E76052-126A-4C7E-B402-D797B68DC1AE}" sibTransId="{F1CB70A5-C986-4657-9598-FF3EC1FC9518}"/>
    <dgm:cxn modelId="{3324CCF3-80B0-48E3-A85D-F914DA05AFC2}" type="presParOf" srcId="{2AD5BBC0-2D95-41E9-814A-A6F1B4EDAFBA}" destId="{BBA44294-234C-4E4F-8C91-BB7D6C1E8C31}" srcOrd="0" destOrd="0" presId="urn:diagrams.loki3.com/BracketList"/>
    <dgm:cxn modelId="{FF3C8214-4656-499A-8AEA-5E1142654622}" type="presParOf" srcId="{BBA44294-234C-4E4F-8C91-BB7D6C1E8C31}" destId="{E890C24C-7563-4C01-8B85-DED477FDBF47}" srcOrd="0" destOrd="0" presId="urn:diagrams.loki3.com/BracketList"/>
    <dgm:cxn modelId="{407D65B0-71F5-4374-A44F-FE2616440A33}" type="presParOf" srcId="{BBA44294-234C-4E4F-8C91-BB7D6C1E8C31}" destId="{481ABE58-50EB-46CB-AFFE-E928D0A59BF5}" srcOrd="1" destOrd="0" presId="urn:diagrams.loki3.com/BracketList"/>
    <dgm:cxn modelId="{A25506C3-50DE-4F35-A815-44D0E537D9AE}" type="presParOf" srcId="{BBA44294-234C-4E4F-8C91-BB7D6C1E8C31}" destId="{8897BE6C-535F-4878-8097-47F1C0448F48}" srcOrd="2" destOrd="0" presId="urn:diagrams.loki3.com/BracketList"/>
    <dgm:cxn modelId="{5EAC81EB-AD0A-49CF-9BBD-34BD0B00A4E3}" type="presParOf" srcId="{BBA44294-234C-4E4F-8C91-BB7D6C1E8C31}" destId="{27BE3C98-B42F-4119-B8D6-077CF5E9A92B}" srcOrd="3" destOrd="0" presId="urn:diagrams.loki3.com/BracketList"/>
    <dgm:cxn modelId="{84823269-B8EC-41C8-8E1F-8DA51A317EE3}" type="presParOf" srcId="{2AD5BBC0-2D95-41E9-814A-A6F1B4EDAFBA}" destId="{0ABCDA07-B4EE-4B82-AC08-C39C2A893DBB}" srcOrd="1" destOrd="0" presId="urn:diagrams.loki3.com/BracketList"/>
    <dgm:cxn modelId="{283B6614-59AE-432A-89AB-1DCDC8994824}" type="presParOf" srcId="{2AD5BBC0-2D95-41E9-814A-A6F1B4EDAFBA}" destId="{6B90D901-A474-4858-8E4C-771E3D5EEBC3}" srcOrd="2" destOrd="0" presId="urn:diagrams.loki3.com/BracketList"/>
    <dgm:cxn modelId="{5B1E3B57-409F-45C8-92E0-E63BC1746D2D}" type="presParOf" srcId="{6B90D901-A474-4858-8E4C-771E3D5EEBC3}" destId="{0ABF74EA-D276-47B9-AAB1-B88940587860}" srcOrd="0" destOrd="0" presId="urn:diagrams.loki3.com/BracketList"/>
    <dgm:cxn modelId="{508B2BBB-DD44-4302-AB9B-8ADBF9FBA5FD}" type="presParOf" srcId="{6B90D901-A474-4858-8E4C-771E3D5EEBC3}" destId="{1E299F76-7989-49B0-8246-FE9080E60281}" srcOrd="1" destOrd="0" presId="urn:diagrams.loki3.com/BracketList"/>
    <dgm:cxn modelId="{BE97AAD5-5747-4B32-A96A-69C48D7C8BB5}" type="presParOf" srcId="{6B90D901-A474-4858-8E4C-771E3D5EEBC3}" destId="{8A135A8F-6DD0-4BEA-80A4-0EFF3E744BDB}" srcOrd="2" destOrd="0" presId="urn:diagrams.loki3.com/BracketList"/>
    <dgm:cxn modelId="{18A23D02-4784-4556-A1DE-AE65CCB234A3}" type="presParOf" srcId="{6B90D901-A474-4858-8E4C-771E3D5EEBC3}" destId="{06C4F5FF-E47A-4C47-B139-797C0205808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FA4EB9-82CF-4356-B84E-5C78CE1BCAC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N"/>
        </a:p>
      </dgm:t>
    </dgm:pt>
    <dgm:pt modelId="{04FBF0F5-D21A-4E5F-8770-20F40B043FA1}">
      <dgm:prSet phldrT="[Text]"/>
      <dgm:spPr/>
      <dgm:t>
        <a:bodyPr/>
        <a:lstStyle/>
        <a:p>
          <a:r>
            <a:rPr lang="en-IN" b="1">
              <a:solidFill>
                <a:schemeClr val="tx1"/>
              </a:solidFill>
              <a:latin typeface="Tw Cen MT" panose="020B0602020104020603" pitchFamily="34" charset="0"/>
            </a:rPr>
            <a:t>Promoters Under RERA</a:t>
          </a:r>
          <a:endParaRPr lang="en-IN" dirty="0">
            <a:solidFill>
              <a:schemeClr val="tx1"/>
            </a:solidFill>
            <a:latin typeface="Tw Cen MT" panose="020B0602020104020603" pitchFamily="34" charset="0"/>
          </a:endParaRPr>
        </a:p>
      </dgm:t>
    </dgm:pt>
    <dgm:pt modelId="{87B73996-E987-478B-91C6-A019B18C7164}" type="parTrans" cxnId="{4FF759AE-8AC6-40A4-963D-C7EEA5D6AF3B}">
      <dgm:prSet/>
      <dgm:spPr/>
      <dgm:t>
        <a:bodyPr/>
        <a:lstStyle/>
        <a:p>
          <a:endParaRPr lang="en-IN"/>
        </a:p>
      </dgm:t>
    </dgm:pt>
    <dgm:pt modelId="{63051BA7-45FC-4F2A-9B7F-5D16F95239CE}" type="sibTrans" cxnId="{4FF759AE-8AC6-40A4-963D-C7EEA5D6AF3B}">
      <dgm:prSet/>
      <dgm:spPr/>
      <dgm:t>
        <a:bodyPr/>
        <a:lstStyle/>
        <a:p>
          <a:endParaRPr lang="en-IN"/>
        </a:p>
      </dgm:t>
    </dgm:pt>
    <dgm:pt modelId="{3BA7283C-08B1-436A-A8D9-DB3012384983}">
      <dgm:prSet/>
      <dgm:spPr/>
      <dgm:t>
        <a:bodyPr/>
        <a:lstStyle/>
        <a:p>
          <a:pPr>
            <a:buSzPts val="1000"/>
            <a:buFont typeface="Symbol" panose="05050102010706020507" pitchFamily="18" charset="2"/>
            <a:buChar char=""/>
          </a:pPr>
          <a:r>
            <a:rPr lang="en-IN">
              <a:solidFill>
                <a:schemeClr val="tx1"/>
              </a:solidFill>
              <a:latin typeface="Tw Cen MT" panose="020B0602020104020603" pitchFamily="34" charset="0"/>
            </a:rPr>
            <a:t>The Act does </a:t>
          </a:r>
          <a:r>
            <a:rPr lang="en-IN" b="1">
              <a:solidFill>
                <a:schemeClr val="tx1"/>
              </a:solidFill>
              <a:latin typeface="Tw Cen MT" panose="020B0602020104020603" pitchFamily="34" charset="0"/>
            </a:rPr>
            <a:t>not restrict</a:t>
          </a:r>
          <a:r>
            <a:rPr lang="en-IN">
              <a:solidFill>
                <a:schemeClr val="tx1"/>
              </a:solidFill>
              <a:latin typeface="Tw Cen MT" panose="020B0602020104020603" pitchFamily="34" charset="0"/>
            </a:rPr>
            <a:t> a project to having only one promoter.</a:t>
          </a:r>
        </a:p>
      </dgm:t>
    </dgm:pt>
    <dgm:pt modelId="{57284F7B-5CCB-4C8E-992E-C0830EC8A79C}" type="parTrans" cxnId="{D7CA5ADF-6232-4434-A170-9E04D61E8065}">
      <dgm:prSet/>
      <dgm:spPr/>
      <dgm:t>
        <a:bodyPr/>
        <a:lstStyle/>
        <a:p>
          <a:endParaRPr lang="en-IN"/>
        </a:p>
      </dgm:t>
    </dgm:pt>
    <dgm:pt modelId="{4F9B6B8A-6457-4DE8-B373-9BF0009E9185}" type="sibTrans" cxnId="{D7CA5ADF-6232-4434-A170-9E04D61E8065}">
      <dgm:prSet/>
      <dgm:spPr/>
      <dgm:t>
        <a:bodyPr/>
        <a:lstStyle/>
        <a:p>
          <a:endParaRPr lang="en-IN"/>
        </a:p>
      </dgm:t>
    </dgm:pt>
    <dgm:pt modelId="{DF03F68F-EFCE-49BB-8F4A-EB39AEF332AE}">
      <dgm:prSet/>
      <dgm:spPr/>
      <dgm:t>
        <a:bodyPr/>
        <a:lstStyle/>
        <a:p>
          <a:pPr>
            <a:buSzPts val="1000"/>
            <a:buFont typeface="Symbol" panose="05050102010706020507" pitchFamily="18" charset="2"/>
            <a:buChar char=""/>
          </a:pPr>
          <a:r>
            <a:rPr lang="en-IN" b="1">
              <a:solidFill>
                <a:schemeClr val="tx1"/>
              </a:solidFill>
              <a:latin typeface="Tw Cen MT" panose="020B0602020104020603" pitchFamily="34" charset="0"/>
            </a:rPr>
            <a:t>Types of Promoters:</a:t>
          </a:r>
          <a:endParaRPr lang="en-IN">
            <a:solidFill>
              <a:schemeClr val="tx1"/>
            </a:solidFill>
            <a:latin typeface="Tw Cen MT" panose="020B0602020104020603" pitchFamily="34" charset="0"/>
          </a:endParaRPr>
        </a:p>
      </dgm:t>
    </dgm:pt>
    <dgm:pt modelId="{EE040955-7DE7-4C21-84E7-5C8F64FDD7DB}" type="parTrans" cxnId="{EE5036F6-2C0A-4635-9F27-07D739D213FA}">
      <dgm:prSet/>
      <dgm:spPr/>
      <dgm:t>
        <a:bodyPr/>
        <a:lstStyle/>
        <a:p>
          <a:endParaRPr lang="en-IN"/>
        </a:p>
      </dgm:t>
    </dgm:pt>
    <dgm:pt modelId="{9C272C48-9C21-4FF6-87DC-786B9BD1A92B}" type="sibTrans" cxnId="{EE5036F6-2C0A-4635-9F27-07D739D213FA}">
      <dgm:prSet/>
      <dgm:spPr/>
      <dgm:t>
        <a:bodyPr/>
        <a:lstStyle/>
        <a:p>
          <a:endParaRPr lang="en-IN"/>
        </a:p>
      </dgm:t>
    </dgm:pt>
    <dgm:pt modelId="{5DCB2B43-A94A-4940-8067-5D44DB1A25F3}">
      <dgm:prSet/>
      <dgm:spPr/>
      <dgm:t>
        <a:bodyPr/>
        <a:lstStyle/>
        <a:p>
          <a:pPr>
            <a:buSzPts val="1000"/>
            <a:buFont typeface="Courier New" panose="02070309020205020404" pitchFamily="49" charset="0"/>
            <a:buChar char="o"/>
          </a:pPr>
          <a:r>
            <a:rPr lang="en-IN" b="1" dirty="0">
              <a:solidFill>
                <a:schemeClr val="tx1"/>
              </a:solidFill>
              <a:latin typeface="Tw Cen MT" panose="020B0602020104020603" pitchFamily="34" charset="0"/>
            </a:rPr>
            <a:t>Developer-Promoter:</a:t>
          </a:r>
          <a:r>
            <a:rPr lang="en-IN" dirty="0">
              <a:solidFill>
                <a:schemeClr val="tx1"/>
              </a:solidFill>
              <a:latin typeface="Tw Cen MT" panose="020B0602020104020603" pitchFamily="34" charset="0"/>
            </a:rPr>
            <a:t> Constructs buildings / develops plots for sale.</a:t>
          </a:r>
        </a:p>
      </dgm:t>
    </dgm:pt>
    <dgm:pt modelId="{26FCA0E3-6656-4218-BB53-A9359486D388}" type="parTrans" cxnId="{80EC9DC6-D870-42F8-9CBF-43DCCFFE91AF}">
      <dgm:prSet/>
      <dgm:spPr/>
      <dgm:t>
        <a:bodyPr/>
        <a:lstStyle/>
        <a:p>
          <a:endParaRPr lang="en-IN"/>
        </a:p>
      </dgm:t>
    </dgm:pt>
    <dgm:pt modelId="{CEDF3D78-92FE-49C8-A17E-E7FD77ECBF0B}" type="sibTrans" cxnId="{80EC9DC6-D870-42F8-9CBF-43DCCFFE91AF}">
      <dgm:prSet/>
      <dgm:spPr/>
      <dgm:t>
        <a:bodyPr/>
        <a:lstStyle/>
        <a:p>
          <a:endParaRPr lang="en-IN"/>
        </a:p>
      </dgm:t>
    </dgm:pt>
    <dgm:pt modelId="{3526E492-B16A-4BC8-99A9-5B61A53136C6}">
      <dgm:prSet/>
      <dgm:spPr/>
      <dgm:t>
        <a:bodyPr/>
        <a:lstStyle/>
        <a:p>
          <a:pPr>
            <a:buSzPts val="1000"/>
            <a:buFont typeface="Courier New" panose="02070309020205020404" pitchFamily="49" charset="0"/>
            <a:buChar char="o"/>
          </a:pPr>
          <a:r>
            <a:rPr lang="en-IN" b="1">
              <a:solidFill>
                <a:schemeClr val="tx1"/>
              </a:solidFill>
              <a:latin typeface="Tw Cen MT" panose="020B0602020104020603" pitchFamily="34" charset="0"/>
            </a:rPr>
            <a:t>Seller-Promoter:</a:t>
          </a:r>
          <a:r>
            <a:rPr lang="en-IN">
              <a:solidFill>
                <a:schemeClr val="tx1"/>
              </a:solidFill>
              <a:latin typeface="Tw Cen MT" panose="020B0602020104020603" pitchFamily="34" charset="0"/>
            </a:rPr>
            <a:t> Sells apartments or plots (even if not involved in construction).</a:t>
          </a:r>
        </a:p>
      </dgm:t>
    </dgm:pt>
    <dgm:pt modelId="{F7F0D6FA-2FF3-4382-B1DF-3337700DB946}" type="parTrans" cxnId="{7A0A3ACD-2659-4FC4-83CA-03443AE21B34}">
      <dgm:prSet/>
      <dgm:spPr/>
      <dgm:t>
        <a:bodyPr/>
        <a:lstStyle/>
        <a:p>
          <a:endParaRPr lang="en-IN"/>
        </a:p>
      </dgm:t>
    </dgm:pt>
    <dgm:pt modelId="{9469A7A4-E079-4110-84D1-204D6DF15A86}" type="sibTrans" cxnId="{7A0A3ACD-2659-4FC4-83CA-03443AE21B34}">
      <dgm:prSet/>
      <dgm:spPr/>
      <dgm:t>
        <a:bodyPr/>
        <a:lstStyle/>
        <a:p>
          <a:endParaRPr lang="en-IN"/>
        </a:p>
      </dgm:t>
    </dgm:pt>
    <dgm:pt modelId="{B8DA498D-3BCF-4DFA-96C8-D93F5FA30BA0}">
      <dgm:prSet/>
      <dgm:spPr/>
      <dgm:t>
        <a:bodyPr/>
        <a:lstStyle/>
        <a:p>
          <a:r>
            <a:rPr lang="en-IN" b="1">
              <a:solidFill>
                <a:schemeClr val="tx1"/>
              </a:solidFill>
              <a:latin typeface="Tw Cen MT" panose="020B0602020104020603" pitchFamily="34" charset="0"/>
            </a:rPr>
            <a:t>Liability of Multiple Promoters</a:t>
          </a:r>
          <a:endParaRPr lang="en-IN">
            <a:solidFill>
              <a:schemeClr val="tx1"/>
            </a:solidFill>
            <a:latin typeface="Tw Cen MT" panose="020B0602020104020603" pitchFamily="34" charset="0"/>
          </a:endParaRPr>
        </a:p>
      </dgm:t>
    </dgm:pt>
    <dgm:pt modelId="{BF2431E5-6D90-405E-9E2B-6FEE62A856C8}" type="parTrans" cxnId="{5AFE1EB5-FD65-4B2F-AD50-989BD2B1293F}">
      <dgm:prSet/>
      <dgm:spPr/>
      <dgm:t>
        <a:bodyPr/>
        <a:lstStyle/>
        <a:p>
          <a:endParaRPr lang="en-IN"/>
        </a:p>
      </dgm:t>
    </dgm:pt>
    <dgm:pt modelId="{0BA4B995-6FA5-4261-97C5-293CD37C871B}" type="sibTrans" cxnId="{5AFE1EB5-FD65-4B2F-AD50-989BD2B1293F}">
      <dgm:prSet/>
      <dgm:spPr/>
      <dgm:t>
        <a:bodyPr/>
        <a:lstStyle/>
        <a:p>
          <a:endParaRPr lang="en-IN"/>
        </a:p>
      </dgm:t>
    </dgm:pt>
    <dgm:pt modelId="{46D8A528-5952-450F-A0FB-B3EFE937CFDE}">
      <dgm:prSet/>
      <dgm:spPr/>
      <dgm:t>
        <a:bodyPr/>
        <a:lstStyle/>
        <a:p>
          <a:pPr>
            <a:buSzPts val="1000"/>
            <a:buFont typeface="Symbol" panose="05050102010706020507" pitchFamily="18" charset="2"/>
            <a:buChar char=""/>
          </a:pPr>
          <a:r>
            <a:rPr lang="en-IN">
              <a:solidFill>
                <a:schemeClr val="tx1"/>
              </a:solidFill>
              <a:latin typeface="Tw Cen MT" panose="020B0602020104020603" pitchFamily="34" charset="0"/>
            </a:rPr>
            <a:t>Each promoter is </a:t>
          </a:r>
          <a:r>
            <a:rPr lang="en-IN" b="1">
              <a:solidFill>
                <a:schemeClr val="tx1"/>
              </a:solidFill>
              <a:latin typeface="Tw Cen MT" panose="020B0602020104020603" pitchFamily="34" charset="0"/>
            </a:rPr>
            <a:t>liable up to the full extent of the relevant obligation</a:t>
          </a:r>
          <a:r>
            <a:rPr lang="en-IN">
              <a:solidFill>
                <a:schemeClr val="tx1"/>
              </a:solidFill>
              <a:latin typeface="Tw Cen MT" panose="020B0602020104020603" pitchFamily="34" charset="0"/>
            </a:rPr>
            <a:t>.</a:t>
          </a:r>
        </a:p>
      </dgm:t>
    </dgm:pt>
    <dgm:pt modelId="{85167901-1074-493B-BA95-6DA775C949F9}" type="parTrans" cxnId="{195E38A3-B339-44F6-941E-D0FB6310ECA2}">
      <dgm:prSet/>
      <dgm:spPr/>
      <dgm:t>
        <a:bodyPr/>
        <a:lstStyle/>
        <a:p>
          <a:endParaRPr lang="en-IN"/>
        </a:p>
      </dgm:t>
    </dgm:pt>
    <dgm:pt modelId="{BA92FBC3-07EF-46F9-9628-FF54537380AF}" type="sibTrans" cxnId="{195E38A3-B339-44F6-941E-D0FB6310ECA2}">
      <dgm:prSet/>
      <dgm:spPr/>
      <dgm:t>
        <a:bodyPr/>
        <a:lstStyle/>
        <a:p>
          <a:endParaRPr lang="en-IN"/>
        </a:p>
      </dgm:t>
    </dgm:pt>
    <dgm:pt modelId="{7F31E5CB-C7EE-452C-B740-3E582C4F61F9}">
      <dgm:prSet/>
      <dgm:spPr/>
      <dgm:t>
        <a:bodyPr/>
        <a:lstStyle/>
        <a:p>
          <a:pPr>
            <a:buSzPts val="1000"/>
            <a:buFont typeface="Symbol" panose="05050102010706020507" pitchFamily="18" charset="2"/>
            <a:buChar char=""/>
          </a:pPr>
          <a:r>
            <a:rPr lang="en-IN">
              <a:solidFill>
                <a:schemeClr val="tx1"/>
              </a:solidFill>
              <a:latin typeface="Tw Cen MT" panose="020B0602020104020603" pitchFamily="34" charset="0"/>
            </a:rPr>
            <a:t>If a written </a:t>
          </a:r>
          <a:r>
            <a:rPr lang="en-IN" b="1">
              <a:solidFill>
                <a:schemeClr val="tx1"/>
              </a:solidFill>
              <a:latin typeface="Tw Cen MT" panose="020B0602020104020603" pitchFamily="34" charset="0"/>
            </a:rPr>
            <a:t>agreement between promoters</a:t>
          </a:r>
          <a:r>
            <a:rPr lang="en-IN">
              <a:solidFill>
                <a:schemeClr val="tx1"/>
              </a:solidFill>
              <a:latin typeface="Tw Cen MT" panose="020B0602020104020603" pitchFamily="34" charset="0"/>
            </a:rPr>
            <a:t> delineates specific roles, each promoter is liable only for those agreed functions.</a:t>
          </a:r>
        </a:p>
      </dgm:t>
    </dgm:pt>
    <dgm:pt modelId="{6AF621A3-EB9F-4937-BFEF-EFADBD39DEFF}" type="parTrans" cxnId="{8D93B866-EB3D-4F7B-9900-17AB93FBEEDC}">
      <dgm:prSet/>
      <dgm:spPr/>
      <dgm:t>
        <a:bodyPr/>
        <a:lstStyle/>
        <a:p>
          <a:endParaRPr lang="en-IN"/>
        </a:p>
      </dgm:t>
    </dgm:pt>
    <dgm:pt modelId="{1534C9BC-E226-4A77-87C2-B34A7DE933CE}" type="sibTrans" cxnId="{8D93B866-EB3D-4F7B-9900-17AB93FBEEDC}">
      <dgm:prSet/>
      <dgm:spPr/>
      <dgm:t>
        <a:bodyPr/>
        <a:lstStyle/>
        <a:p>
          <a:endParaRPr lang="en-IN"/>
        </a:p>
      </dgm:t>
    </dgm:pt>
    <dgm:pt modelId="{7535AD91-EFF5-4CD0-97D4-DB2D670649D3}">
      <dgm:prSet/>
      <dgm:spPr/>
      <dgm:t>
        <a:bodyPr/>
        <a:lstStyle/>
        <a:p>
          <a:r>
            <a:rPr lang="en-IN" b="1">
              <a:solidFill>
                <a:schemeClr val="tx1"/>
              </a:solidFill>
              <a:latin typeface="Tw Cen MT" panose="020B0602020104020603" pitchFamily="34" charset="0"/>
            </a:rPr>
            <a:t>Inter-Se Disputes Between Promoters</a:t>
          </a:r>
          <a:endParaRPr lang="en-IN">
            <a:solidFill>
              <a:schemeClr val="tx1"/>
            </a:solidFill>
            <a:latin typeface="Tw Cen MT" panose="020B0602020104020603" pitchFamily="34" charset="0"/>
          </a:endParaRPr>
        </a:p>
      </dgm:t>
    </dgm:pt>
    <dgm:pt modelId="{21B70821-A720-4765-AC1A-27AE58FA7567}" type="parTrans" cxnId="{EAE9D385-D8FA-453A-A260-478C9F2C7047}">
      <dgm:prSet/>
      <dgm:spPr/>
      <dgm:t>
        <a:bodyPr/>
        <a:lstStyle/>
        <a:p>
          <a:endParaRPr lang="en-IN"/>
        </a:p>
      </dgm:t>
    </dgm:pt>
    <dgm:pt modelId="{3C26E2FC-8060-422C-A0E4-527C2BB60624}" type="sibTrans" cxnId="{EAE9D385-D8FA-453A-A260-478C9F2C7047}">
      <dgm:prSet/>
      <dgm:spPr/>
      <dgm:t>
        <a:bodyPr/>
        <a:lstStyle/>
        <a:p>
          <a:endParaRPr lang="en-IN"/>
        </a:p>
      </dgm:t>
    </dgm:pt>
    <dgm:pt modelId="{ACA7CC5A-CA0F-4F24-B1ED-7230EF071B67}">
      <dgm:prSet/>
      <dgm:spPr/>
      <dgm:t>
        <a:bodyPr/>
        <a:lstStyle/>
        <a:p>
          <a:pPr>
            <a:buSzPts val="1000"/>
            <a:buFont typeface="Symbol" panose="05050102010706020507" pitchFamily="18" charset="2"/>
            <a:buChar char=""/>
          </a:pPr>
          <a:r>
            <a:rPr lang="en-IN">
              <a:solidFill>
                <a:schemeClr val="tx1"/>
              </a:solidFill>
              <a:latin typeface="Tw Cen MT" panose="020B0602020104020603" pitchFamily="34" charset="0"/>
            </a:rPr>
            <a:t>RERA </a:t>
          </a:r>
          <a:r>
            <a:rPr lang="en-IN" b="1">
              <a:solidFill>
                <a:schemeClr val="tx1"/>
              </a:solidFill>
              <a:latin typeface="Tw Cen MT" panose="020B0602020104020603" pitchFamily="34" charset="0"/>
            </a:rPr>
            <a:t>cannot adjudicate</a:t>
          </a:r>
          <a:r>
            <a:rPr lang="en-IN">
              <a:solidFill>
                <a:schemeClr val="tx1"/>
              </a:solidFill>
              <a:latin typeface="Tw Cen MT" panose="020B0602020104020603" pitchFamily="34" charset="0"/>
            </a:rPr>
            <a:t> disputes </a:t>
          </a:r>
          <a:r>
            <a:rPr lang="en-IN" i="1">
              <a:solidFill>
                <a:schemeClr val="tx1"/>
              </a:solidFill>
              <a:latin typeface="Tw Cen MT" panose="020B0602020104020603" pitchFamily="34" charset="0"/>
            </a:rPr>
            <a:t>between promoters</a:t>
          </a:r>
          <a:r>
            <a:rPr lang="en-IN">
              <a:solidFill>
                <a:schemeClr val="tx1"/>
              </a:solidFill>
              <a:latin typeface="Tw Cen MT" panose="020B0602020104020603" pitchFamily="34" charset="0"/>
            </a:rPr>
            <a:t> regarding apportioning liability.</a:t>
          </a:r>
        </a:p>
      </dgm:t>
    </dgm:pt>
    <dgm:pt modelId="{F5518E46-AC69-4296-B1ED-937047B2A75B}" type="parTrans" cxnId="{115189DF-7651-47AE-861C-9C8AB2BD1C14}">
      <dgm:prSet/>
      <dgm:spPr/>
      <dgm:t>
        <a:bodyPr/>
        <a:lstStyle/>
        <a:p>
          <a:endParaRPr lang="en-IN"/>
        </a:p>
      </dgm:t>
    </dgm:pt>
    <dgm:pt modelId="{CDC3653A-C86A-4834-8DE5-BF6D7882982C}" type="sibTrans" cxnId="{115189DF-7651-47AE-861C-9C8AB2BD1C14}">
      <dgm:prSet/>
      <dgm:spPr/>
      <dgm:t>
        <a:bodyPr/>
        <a:lstStyle/>
        <a:p>
          <a:endParaRPr lang="en-IN"/>
        </a:p>
      </dgm:t>
    </dgm:pt>
    <dgm:pt modelId="{0954F641-FF2A-4F47-BE00-719D8EF58D4B}">
      <dgm:prSet/>
      <dgm:spPr/>
      <dgm:t>
        <a:bodyPr/>
        <a:lstStyle/>
        <a:p>
          <a:pPr>
            <a:buSzPts val="1000"/>
            <a:buFont typeface="Symbol" panose="05050102010706020507" pitchFamily="18" charset="2"/>
            <a:buChar char=""/>
          </a:pPr>
          <a:r>
            <a:rPr lang="en-IN">
              <a:solidFill>
                <a:schemeClr val="tx1"/>
              </a:solidFill>
              <a:latin typeface="Tw Cen MT" panose="020B0602020104020603" pitchFamily="34" charset="0"/>
            </a:rPr>
            <a:t>Such disputes must be resolved </a:t>
          </a:r>
          <a:r>
            <a:rPr lang="en-IN" b="1">
              <a:solidFill>
                <a:schemeClr val="tx1"/>
              </a:solidFill>
              <a:latin typeface="Tw Cen MT" panose="020B0602020104020603" pitchFamily="34" charset="0"/>
            </a:rPr>
            <a:t>outside RERA</a:t>
          </a:r>
          <a:r>
            <a:rPr lang="en-IN">
              <a:solidFill>
                <a:schemeClr val="tx1"/>
              </a:solidFill>
              <a:latin typeface="Tw Cen MT" panose="020B0602020104020603" pitchFamily="34" charset="0"/>
            </a:rPr>
            <a:t> before the appropriate forum.</a:t>
          </a:r>
        </a:p>
      </dgm:t>
    </dgm:pt>
    <dgm:pt modelId="{3DAE7157-8D50-4DB6-86E1-C623F3E6D68E}" type="parTrans" cxnId="{46C9FD55-AE66-4517-B205-AEA0646B198A}">
      <dgm:prSet/>
      <dgm:spPr/>
      <dgm:t>
        <a:bodyPr/>
        <a:lstStyle/>
        <a:p>
          <a:endParaRPr lang="en-IN"/>
        </a:p>
      </dgm:t>
    </dgm:pt>
    <dgm:pt modelId="{0391CE19-D25C-4E0B-95A1-24D757E9C68A}" type="sibTrans" cxnId="{46C9FD55-AE66-4517-B205-AEA0646B198A}">
      <dgm:prSet/>
      <dgm:spPr/>
      <dgm:t>
        <a:bodyPr/>
        <a:lstStyle/>
        <a:p>
          <a:endParaRPr lang="en-IN"/>
        </a:p>
      </dgm:t>
    </dgm:pt>
    <dgm:pt modelId="{EE8DC960-9D82-410E-A99B-24B9E70520D4}">
      <dgm:prSet/>
      <dgm:spPr/>
      <dgm:t>
        <a:bodyPr/>
        <a:lstStyle/>
        <a:p>
          <a:r>
            <a:rPr lang="en-IN" b="1">
              <a:solidFill>
                <a:schemeClr val="tx1"/>
              </a:solidFill>
              <a:latin typeface="Tw Cen MT" panose="020B0602020104020603" pitchFamily="34" charset="0"/>
            </a:rPr>
            <a:t>Where No Agreement Exists</a:t>
          </a:r>
          <a:endParaRPr lang="en-IN">
            <a:solidFill>
              <a:schemeClr val="tx1"/>
            </a:solidFill>
            <a:latin typeface="Tw Cen MT" panose="020B0602020104020603" pitchFamily="34" charset="0"/>
          </a:endParaRPr>
        </a:p>
      </dgm:t>
    </dgm:pt>
    <dgm:pt modelId="{D10AF735-E9A3-418E-A863-0DD006767A3F}" type="parTrans" cxnId="{6B468A45-549B-4827-A7E1-152828E066E0}">
      <dgm:prSet/>
      <dgm:spPr/>
      <dgm:t>
        <a:bodyPr/>
        <a:lstStyle/>
        <a:p>
          <a:endParaRPr lang="en-IN"/>
        </a:p>
      </dgm:t>
    </dgm:pt>
    <dgm:pt modelId="{0CD5B03C-1C76-4BDA-B3DF-C01D6F443152}" type="sibTrans" cxnId="{6B468A45-549B-4827-A7E1-152828E066E0}">
      <dgm:prSet/>
      <dgm:spPr/>
      <dgm:t>
        <a:bodyPr/>
        <a:lstStyle/>
        <a:p>
          <a:endParaRPr lang="en-IN"/>
        </a:p>
      </dgm:t>
    </dgm:pt>
    <dgm:pt modelId="{1A753821-6DDC-4804-A809-F3E6F464E24E}">
      <dgm:prSet/>
      <dgm:spPr/>
      <dgm:t>
        <a:bodyPr/>
        <a:lstStyle/>
        <a:p>
          <a:pPr>
            <a:buSzPts val="1000"/>
            <a:buFont typeface="Symbol" panose="05050102010706020507" pitchFamily="18" charset="2"/>
            <a:buChar char=""/>
          </a:pPr>
          <a:r>
            <a:rPr lang="en-IN" dirty="0">
              <a:solidFill>
                <a:schemeClr val="tx1"/>
              </a:solidFill>
              <a:latin typeface="Tw Cen MT" panose="020B0602020104020603" pitchFamily="34" charset="0"/>
            </a:rPr>
            <a:t>If there is </a:t>
          </a:r>
          <a:r>
            <a:rPr lang="en-IN" b="1" dirty="0">
              <a:solidFill>
                <a:schemeClr val="tx1"/>
              </a:solidFill>
              <a:latin typeface="Tw Cen MT" panose="020B0602020104020603" pitchFamily="34" charset="0"/>
            </a:rPr>
            <a:t>no agreement</a:t>
          </a:r>
          <a:r>
            <a:rPr lang="en-IN" dirty="0">
              <a:solidFill>
                <a:schemeClr val="tx1"/>
              </a:solidFill>
              <a:latin typeface="Tw Cen MT" panose="020B0602020104020603" pitchFamily="34" charset="0"/>
            </a:rPr>
            <a:t>, </a:t>
          </a:r>
          <a:r>
            <a:rPr lang="en-IN" b="1" dirty="0">
              <a:solidFill>
                <a:schemeClr val="tx1"/>
              </a:solidFill>
              <a:latin typeface="Tw Cen MT" panose="020B0602020104020603" pitchFamily="34" charset="0"/>
            </a:rPr>
            <a:t>no understanding</a:t>
          </a:r>
          <a:r>
            <a:rPr lang="en-IN" dirty="0">
              <a:solidFill>
                <a:schemeClr val="tx1"/>
              </a:solidFill>
              <a:latin typeface="Tw Cen MT" panose="020B0602020104020603" pitchFamily="34" charset="0"/>
            </a:rPr>
            <a:t>, or </a:t>
          </a:r>
          <a:r>
            <a:rPr lang="en-IN" b="1" dirty="0">
              <a:solidFill>
                <a:schemeClr val="tx1"/>
              </a:solidFill>
              <a:latin typeface="Tw Cen MT" panose="020B0602020104020603" pitchFamily="34" charset="0"/>
            </a:rPr>
            <a:t>no forum decision</a:t>
          </a:r>
          <a:r>
            <a:rPr lang="en-IN" dirty="0">
              <a:solidFill>
                <a:schemeClr val="tx1"/>
              </a:solidFill>
              <a:latin typeface="Tw Cen MT" panose="020B0602020104020603" pitchFamily="34" charset="0"/>
            </a:rPr>
            <a:t> on role-sharing:</a:t>
          </a:r>
          <a:br>
            <a:rPr lang="en-IN" dirty="0">
              <a:solidFill>
                <a:schemeClr val="tx1"/>
              </a:solidFill>
              <a:latin typeface="Tw Cen MT" panose="020B0602020104020603" pitchFamily="34" charset="0"/>
            </a:rPr>
          </a:br>
          <a:r>
            <a:rPr lang="en-IN" dirty="0">
              <a:solidFill>
                <a:schemeClr val="tx1"/>
              </a:solidFill>
              <a:latin typeface="Tw Cen MT" panose="020B0602020104020603" pitchFamily="34" charset="0"/>
            </a:rPr>
            <a:t>→ RERA Authority will hold </a:t>
          </a:r>
          <a:r>
            <a:rPr lang="en-IN" b="1" dirty="0">
              <a:solidFill>
                <a:schemeClr val="tx1"/>
              </a:solidFill>
              <a:latin typeface="Tw Cen MT" panose="020B0602020104020603" pitchFamily="34" charset="0"/>
            </a:rPr>
            <a:t>that promoter liable</a:t>
          </a:r>
          <a:r>
            <a:rPr lang="en-IN" dirty="0">
              <a:solidFill>
                <a:schemeClr val="tx1"/>
              </a:solidFill>
              <a:latin typeface="Tw Cen MT" panose="020B0602020104020603" pitchFamily="34" charset="0"/>
            </a:rPr>
            <a:t> who, in its opinion, was responsible for the act or omission.</a:t>
          </a:r>
        </a:p>
      </dgm:t>
    </dgm:pt>
    <dgm:pt modelId="{E0F0942E-1775-4E08-AE04-AC7E6C6273AA}" type="parTrans" cxnId="{4EE95422-B070-48A5-B7D5-8C142601C7DB}">
      <dgm:prSet/>
      <dgm:spPr/>
      <dgm:t>
        <a:bodyPr/>
        <a:lstStyle/>
        <a:p>
          <a:endParaRPr lang="en-IN"/>
        </a:p>
      </dgm:t>
    </dgm:pt>
    <dgm:pt modelId="{42EB52A5-F541-4B30-B49D-D955EC85FF10}" type="sibTrans" cxnId="{4EE95422-B070-48A5-B7D5-8C142601C7DB}">
      <dgm:prSet/>
      <dgm:spPr/>
      <dgm:t>
        <a:bodyPr/>
        <a:lstStyle/>
        <a:p>
          <a:endParaRPr lang="en-IN"/>
        </a:p>
      </dgm:t>
    </dgm:pt>
    <dgm:pt modelId="{F3EC5AFC-59E5-45D2-B408-61D05315B53E}" type="pres">
      <dgm:prSet presAssocID="{1FFA4EB9-82CF-4356-B84E-5C78CE1BCACB}" presName="diagram" presStyleCnt="0">
        <dgm:presLayoutVars>
          <dgm:dir/>
          <dgm:resizeHandles val="exact"/>
        </dgm:presLayoutVars>
      </dgm:prSet>
      <dgm:spPr/>
    </dgm:pt>
    <dgm:pt modelId="{481A8FFE-4901-4707-8C2F-9B77324C3D9A}" type="pres">
      <dgm:prSet presAssocID="{04FBF0F5-D21A-4E5F-8770-20F40B043FA1}" presName="node" presStyleLbl="node1" presStyleIdx="0" presStyleCnt="4">
        <dgm:presLayoutVars>
          <dgm:bulletEnabled val="1"/>
        </dgm:presLayoutVars>
      </dgm:prSet>
      <dgm:spPr>
        <a:prstGeom prst="flowChartAlternateProcess">
          <a:avLst/>
        </a:prstGeom>
      </dgm:spPr>
    </dgm:pt>
    <dgm:pt modelId="{4ECCE05A-CEF6-443D-999A-3AD1694CD07A}" type="pres">
      <dgm:prSet presAssocID="{63051BA7-45FC-4F2A-9B7F-5D16F95239CE}" presName="sibTrans" presStyleCnt="0"/>
      <dgm:spPr/>
    </dgm:pt>
    <dgm:pt modelId="{31A0C207-AF8C-4FAE-B423-E0E1DDB8FD08}" type="pres">
      <dgm:prSet presAssocID="{B8DA498D-3BCF-4DFA-96C8-D93F5FA30BA0}" presName="node" presStyleLbl="node1" presStyleIdx="1" presStyleCnt="4">
        <dgm:presLayoutVars>
          <dgm:bulletEnabled val="1"/>
        </dgm:presLayoutVars>
      </dgm:prSet>
      <dgm:spPr>
        <a:prstGeom prst="flowChartAlternateProcess">
          <a:avLst/>
        </a:prstGeom>
      </dgm:spPr>
    </dgm:pt>
    <dgm:pt modelId="{431BF4FF-8DE9-427E-BAB9-0B5113F5E6E0}" type="pres">
      <dgm:prSet presAssocID="{0BA4B995-6FA5-4261-97C5-293CD37C871B}" presName="sibTrans" presStyleCnt="0"/>
      <dgm:spPr/>
    </dgm:pt>
    <dgm:pt modelId="{A1E35CFD-5BDE-4CA2-942A-A3B78B8A5B0A}" type="pres">
      <dgm:prSet presAssocID="{7535AD91-EFF5-4CD0-97D4-DB2D670649D3}" presName="node" presStyleLbl="node1" presStyleIdx="2" presStyleCnt="4">
        <dgm:presLayoutVars>
          <dgm:bulletEnabled val="1"/>
        </dgm:presLayoutVars>
      </dgm:prSet>
      <dgm:spPr>
        <a:prstGeom prst="flowChartAlternateProcess">
          <a:avLst/>
        </a:prstGeom>
      </dgm:spPr>
    </dgm:pt>
    <dgm:pt modelId="{3DC5037B-7A1D-43C0-8A43-BEE0E55FB604}" type="pres">
      <dgm:prSet presAssocID="{3C26E2FC-8060-422C-A0E4-527C2BB60624}" presName="sibTrans" presStyleCnt="0"/>
      <dgm:spPr/>
    </dgm:pt>
    <dgm:pt modelId="{2FA71315-803B-4BAA-911C-22BC1A561DA0}" type="pres">
      <dgm:prSet presAssocID="{EE8DC960-9D82-410E-A99B-24B9E70520D4}" presName="node" presStyleLbl="node1" presStyleIdx="3" presStyleCnt="4">
        <dgm:presLayoutVars>
          <dgm:bulletEnabled val="1"/>
        </dgm:presLayoutVars>
      </dgm:prSet>
      <dgm:spPr>
        <a:prstGeom prst="flowChartAlternateProcess">
          <a:avLst/>
        </a:prstGeom>
      </dgm:spPr>
    </dgm:pt>
  </dgm:ptLst>
  <dgm:cxnLst>
    <dgm:cxn modelId="{4EE95422-B070-48A5-B7D5-8C142601C7DB}" srcId="{EE8DC960-9D82-410E-A99B-24B9E70520D4}" destId="{1A753821-6DDC-4804-A809-F3E6F464E24E}" srcOrd="0" destOrd="0" parTransId="{E0F0942E-1775-4E08-AE04-AC7E6C6273AA}" sibTransId="{42EB52A5-F541-4B30-B49D-D955EC85FF10}"/>
    <dgm:cxn modelId="{DC390F2E-2374-4C67-8415-B45A8071DF2B}" type="presOf" srcId="{3BA7283C-08B1-436A-A8D9-DB3012384983}" destId="{481A8FFE-4901-4707-8C2F-9B77324C3D9A}" srcOrd="0" destOrd="1" presId="urn:microsoft.com/office/officeart/2005/8/layout/default"/>
    <dgm:cxn modelId="{6C2F3442-A0C9-4A91-ABEC-5829C44409E7}" type="presOf" srcId="{04FBF0F5-D21A-4E5F-8770-20F40B043FA1}" destId="{481A8FFE-4901-4707-8C2F-9B77324C3D9A}" srcOrd="0" destOrd="0" presId="urn:microsoft.com/office/officeart/2005/8/layout/default"/>
    <dgm:cxn modelId="{6B468A45-549B-4827-A7E1-152828E066E0}" srcId="{1FFA4EB9-82CF-4356-B84E-5C78CE1BCACB}" destId="{EE8DC960-9D82-410E-A99B-24B9E70520D4}" srcOrd="3" destOrd="0" parTransId="{D10AF735-E9A3-418E-A863-0DD006767A3F}" sibTransId="{0CD5B03C-1C76-4BDA-B3DF-C01D6F443152}"/>
    <dgm:cxn modelId="{8D93B866-EB3D-4F7B-9900-17AB93FBEEDC}" srcId="{B8DA498D-3BCF-4DFA-96C8-D93F5FA30BA0}" destId="{7F31E5CB-C7EE-452C-B740-3E582C4F61F9}" srcOrd="1" destOrd="0" parTransId="{6AF621A3-EB9F-4937-BFEF-EFADBD39DEFF}" sibTransId="{1534C9BC-E226-4A77-87C2-B34A7DE933CE}"/>
    <dgm:cxn modelId="{DF25C566-7014-434E-98F3-A983F80ADA98}" type="presOf" srcId="{B8DA498D-3BCF-4DFA-96C8-D93F5FA30BA0}" destId="{31A0C207-AF8C-4FAE-B423-E0E1DDB8FD08}" srcOrd="0" destOrd="0" presId="urn:microsoft.com/office/officeart/2005/8/layout/default"/>
    <dgm:cxn modelId="{46C9FD55-AE66-4517-B205-AEA0646B198A}" srcId="{7535AD91-EFF5-4CD0-97D4-DB2D670649D3}" destId="{0954F641-FF2A-4F47-BE00-719D8EF58D4B}" srcOrd="1" destOrd="0" parTransId="{3DAE7157-8D50-4DB6-86E1-C623F3E6D68E}" sibTransId="{0391CE19-D25C-4E0B-95A1-24D757E9C68A}"/>
    <dgm:cxn modelId="{5FE51F7A-8D71-4B1C-8A25-0B15BBE1948D}" type="presOf" srcId="{3526E492-B16A-4BC8-99A9-5B61A53136C6}" destId="{481A8FFE-4901-4707-8C2F-9B77324C3D9A}" srcOrd="0" destOrd="4" presId="urn:microsoft.com/office/officeart/2005/8/layout/default"/>
    <dgm:cxn modelId="{6D9F2D85-49C8-4D13-9140-28E7D2689926}" type="presOf" srcId="{EE8DC960-9D82-410E-A99B-24B9E70520D4}" destId="{2FA71315-803B-4BAA-911C-22BC1A561DA0}" srcOrd="0" destOrd="0" presId="urn:microsoft.com/office/officeart/2005/8/layout/default"/>
    <dgm:cxn modelId="{EAE9D385-D8FA-453A-A260-478C9F2C7047}" srcId="{1FFA4EB9-82CF-4356-B84E-5C78CE1BCACB}" destId="{7535AD91-EFF5-4CD0-97D4-DB2D670649D3}" srcOrd="2" destOrd="0" parTransId="{21B70821-A720-4765-AC1A-27AE58FA7567}" sibTransId="{3C26E2FC-8060-422C-A0E4-527C2BB60624}"/>
    <dgm:cxn modelId="{8B2E9987-C143-458D-A371-87B67FE6AC2C}" type="presOf" srcId="{5DCB2B43-A94A-4940-8067-5D44DB1A25F3}" destId="{481A8FFE-4901-4707-8C2F-9B77324C3D9A}" srcOrd="0" destOrd="3" presId="urn:microsoft.com/office/officeart/2005/8/layout/default"/>
    <dgm:cxn modelId="{B1EE899B-CCA4-4A0E-8905-3E088DE2FF61}" type="presOf" srcId="{7F31E5CB-C7EE-452C-B740-3E582C4F61F9}" destId="{31A0C207-AF8C-4FAE-B423-E0E1DDB8FD08}" srcOrd="0" destOrd="2" presId="urn:microsoft.com/office/officeart/2005/8/layout/default"/>
    <dgm:cxn modelId="{195E38A3-B339-44F6-941E-D0FB6310ECA2}" srcId="{B8DA498D-3BCF-4DFA-96C8-D93F5FA30BA0}" destId="{46D8A528-5952-450F-A0FB-B3EFE937CFDE}" srcOrd="0" destOrd="0" parTransId="{85167901-1074-493B-BA95-6DA775C949F9}" sibTransId="{BA92FBC3-07EF-46F9-9628-FF54537380AF}"/>
    <dgm:cxn modelId="{014713A8-2406-4316-ABFE-4248E63438FA}" type="presOf" srcId="{46D8A528-5952-450F-A0FB-B3EFE937CFDE}" destId="{31A0C207-AF8C-4FAE-B423-E0E1DDB8FD08}" srcOrd="0" destOrd="1" presId="urn:microsoft.com/office/officeart/2005/8/layout/default"/>
    <dgm:cxn modelId="{4FF759AE-8AC6-40A4-963D-C7EEA5D6AF3B}" srcId="{1FFA4EB9-82CF-4356-B84E-5C78CE1BCACB}" destId="{04FBF0F5-D21A-4E5F-8770-20F40B043FA1}" srcOrd="0" destOrd="0" parTransId="{87B73996-E987-478B-91C6-A019B18C7164}" sibTransId="{63051BA7-45FC-4F2A-9B7F-5D16F95239CE}"/>
    <dgm:cxn modelId="{5AFE1EB5-FD65-4B2F-AD50-989BD2B1293F}" srcId="{1FFA4EB9-82CF-4356-B84E-5C78CE1BCACB}" destId="{B8DA498D-3BCF-4DFA-96C8-D93F5FA30BA0}" srcOrd="1" destOrd="0" parTransId="{BF2431E5-6D90-405E-9E2B-6FEE62A856C8}" sibTransId="{0BA4B995-6FA5-4261-97C5-293CD37C871B}"/>
    <dgm:cxn modelId="{7D74AABE-9341-47C8-99C6-B58A1A837AAA}" type="presOf" srcId="{1FFA4EB9-82CF-4356-B84E-5C78CE1BCACB}" destId="{F3EC5AFC-59E5-45D2-B408-61D05315B53E}" srcOrd="0" destOrd="0" presId="urn:microsoft.com/office/officeart/2005/8/layout/default"/>
    <dgm:cxn modelId="{1684B0C1-475A-4C73-B011-21CF05489EF1}" type="presOf" srcId="{7535AD91-EFF5-4CD0-97D4-DB2D670649D3}" destId="{A1E35CFD-5BDE-4CA2-942A-A3B78B8A5B0A}" srcOrd="0" destOrd="0" presId="urn:microsoft.com/office/officeart/2005/8/layout/default"/>
    <dgm:cxn modelId="{80EC9DC6-D870-42F8-9CBF-43DCCFFE91AF}" srcId="{DF03F68F-EFCE-49BB-8F4A-EB39AEF332AE}" destId="{5DCB2B43-A94A-4940-8067-5D44DB1A25F3}" srcOrd="0" destOrd="0" parTransId="{26FCA0E3-6656-4218-BB53-A9359486D388}" sibTransId="{CEDF3D78-92FE-49C8-A17E-E7FD77ECBF0B}"/>
    <dgm:cxn modelId="{58941CC8-6CDF-4D5C-B3B6-668C961FDD4D}" type="presOf" srcId="{1A753821-6DDC-4804-A809-F3E6F464E24E}" destId="{2FA71315-803B-4BAA-911C-22BC1A561DA0}" srcOrd="0" destOrd="1" presId="urn:microsoft.com/office/officeart/2005/8/layout/default"/>
    <dgm:cxn modelId="{7A0A3ACD-2659-4FC4-83CA-03443AE21B34}" srcId="{DF03F68F-EFCE-49BB-8F4A-EB39AEF332AE}" destId="{3526E492-B16A-4BC8-99A9-5B61A53136C6}" srcOrd="1" destOrd="0" parTransId="{F7F0D6FA-2FF3-4382-B1DF-3337700DB946}" sibTransId="{9469A7A4-E079-4110-84D1-204D6DF15A86}"/>
    <dgm:cxn modelId="{FA9FA9D1-E931-4C73-91FF-84815C1FD2CA}" type="presOf" srcId="{0954F641-FF2A-4F47-BE00-719D8EF58D4B}" destId="{A1E35CFD-5BDE-4CA2-942A-A3B78B8A5B0A}" srcOrd="0" destOrd="2" presId="urn:microsoft.com/office/officeart/2005/8/layout/default"/>
    <dgm:cxn modelId="{DE3928D4-4C4B-48F4-AB19-3153B6B8C509}" type="presOf" srcId="{ACA7CC5A-CA0F-4F24-B1ED-7230EF071B67}" destId="{A1E35CFD-5BDE-4CA2-942A-A3B78B8A5B0A}" srcOrd="0" destOrd="1" presId="urn:microsoft.com/office/officeart/2005/8/layout/default"/>
    <dgm:cxn modelId="{337F32DB-99E7-42EE-8DBB-387546DA7853}" type="presOf" srcId="{DF03F68F-EFCE-49BB-8F4A-EB39AEF332AE}" destId="{481A8FFE-4901-4707-8C2F-9B77324C3D9A}" srcOrd="0" destOrd="2" presId="urn:microsoft.com/office/officeart/2005/8/layout/default"/>
    <dgm:cxn modelId="{D7CA5ADF-6232-4434-A170-9E04D61E8065}" srcId="{04FBF0F5-D21A-4E5F-8770-20F40B043FA1}" destId="{3BA7283C-08B1-436A-A8D9-DB3012384983}" srcOrd="0" destOrd="0" parTransId="{57284F7B-5CCB-4C8E-992E-C0830EC8A79C}" sibTransId="{4F9B6B8A-6457-4DE8-B373-9BF0009E9185}"/>
    <dgm:cxn modelId="{115189DF-7651-47AE-861C-9C8AB2BD1C14}" srcId="{7535AD91-EFF5-4CD0-97D4-DB2D670649D3}" destId="{ACA7CC5A-CA0F-4F24-B1ED-7230EF071B67}" srcOrd="0" destOrd="0" parTransId="{F5518E46-AC69-4296-B1ED-937047B2A75B}" sibTransId="{CDC3653A-C86A-4834-8DE5-BF6D7882982C}"/>
    <dgm:cxn modelId="{EE5036F6-2C0A-4635-9F27-07D739D213FA}" srcId="{04FBF0F5-D21A-4E5F-8770-20F40B043FA1}" destId="{DF03F68F-EFCE-49BB-8F4A-EB39AEF332AE}" srcOrd="1" destOrd="0" parTransId="{EE040955-7DE7-4C21-84E7-5C8F64FDD7DB}" sibTransId="{9C272C48-9C21-4FF6-87DC-786B9BD1A92B}"/>
    <dgm:cxn modelId="{E82F86DB-56B7-40ED-8981-B456E8BBDACB}" type="presParOf" srcId="{F3EC5AFC-59E5-45D2-B408-61D05315B53E}" destId="{481A8FFE-4901-4707-8C2F-9B77324C3D9A}" srcOrd="0" destOrd="0" presId="urn:microsoft.com/office/officeart/2005/8/layout/default"/>
    <dgm:cxn modelId="{3E03C109-1E39-47FE-B346-0373E2F5319C}" type="presParOf" srcId="{F3EC5AFC-59E5-45D2-B408-61D05315B53E}" destId="{4ECCE05A-CEF6-443D-999A-3AD1694CD07A}" srcOrd="1" destOrd="0" presId="urn:microsoft.com/office/officeart/2005/8/layout/default"/>
    <dgm:cxn modelId="{568959AC-5C42-46AC-AEAD-01FFEAF42420}" type="presParOf" srcId="{F3EC5AFC-59E5-45D2-B408-61D05315B53E}" destId="{31A0C207-AF8C-4FAE-B423-E0E1DDB8FD08}" srcOrd="2" destOrd="0" presId="urn:microsoft.com/office/officeart/2005/8/layout/default"/>
    <dgm:cxn modelId="{AC8C5895-C253-4ECC-9B04-2F8CF7738417}" type="presParOf" srcId="{F3EC5AFC-59E5-45D2-B408-61D05315B53E}" destId="{431BF4FF-8DE9-427E-BAB9-0B5113F5E6E0}" srcOrd="3" destOrd="0" presId="urn:microsoft.com/office/officeart/2005/8/layout/default"/>
    <dgm:cxn modelId="{829B9B42-9E71-4D77-BB58-D2052490A192}" type="presParOf" srcId="{F3EC5AFC-59E5-45D2-B408-61D05315B53E}" destId="{A1E35CFD-5BDE-4CA2-942A-A3B78B8A5B0A}" srcOrd="4" destOrd="0" presId="urn:microsoft.com/office/officeart/2005/8/layout/default"/>
    <dgm:cxn modelId="{8D35BAE9-7352-4BA2-9CC6-46DAEA4072C3}" type="presParOf" srcId="{F3EC5AFC-59E5-45D2-B408-61D05315B53E}" destId="{3DC5037B-7A1D-43C0-8A43-BEE0E55FB604}" srcOrd="5" destOrd="0" presId="urn:microsoft.com/office/officeart/2005/8/layout/default"/>
    <dgm:cxn modelId="{34E40BFF-4CBF-4520-9DEE-6EB9FAF4FC79}" type="presParOf" srcId="{F3EC5AFC-59E5-45D2-B408-61D05315B53E}" destId="{2FA71315-803B-4BAA-911C-22BC1A561D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FA4EB9-82CF-4356-B84E-5C78CE1BCACB}"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IN"/>
        </a:p>
      </dgm:t>
    </dgm:pt>
    <dgm:pt modelId="{04FBF0F5-D21A-4E5F-8770-20F40B043FA1}">
      <dgm:prSet phldrT="[Text]" custT="1"/>
      <dgm:spPr/>
      <dgm:t>
        <a:bodyPr/>
        <a:lstStyle/>
        <a:p>
          <a:r>
            <a:rPr lang="en-IN" sz="1200" b="1" dirty="0">
              <a:solidFill>
                <a:schemeClr val="tx1"/>
              </a:solidFill>
              <a:latin typeface="Tw Cen MT" panose="020B0602020104020603" pitchFamily="34" charset="0"/>
            </a:rPr>
            <a:t>Landowner Has a Builder/Developer Role</a:t>
          </a:r>
        </a:p>
      </dgm:t>
    </dgm:pt>
    <dgm:pt modelId="{87B73996-E987-478B-91C6-A019B18C7164}" type="parTrans" cxnId="{4FF759AE-8AC6-40A4-963D-C7EEA5D6AF3B}">
      <dgm:prSet/>
      <dgm:spPr/>
      <dgm:t>
        <a:bodyPr/>
        <a:lstStyle/>
        <a:p>
          <a:endParaRPr lang="en-IN"/>
        </a:p>
      </dgm:t>
    </dgm:pt>
    <dgm:pt modelId="{63051BA7-45FC-4F2A-9B7F-5D16F95239CE}" type="sibTrans" cxnId="{4FF759AE-8AC6-40A4-963D-C7EEA5D6AF3B}">
      <dgm:prSet/>
      <dgm:spPr/>
      <dgm:t>
        <a:bodyPr/>
        <a:lstStyle/>
        <a:p>
          <a:endParaRPr lang="en-IN"/>
        </a:p>
      </dgm:t>
    </dgm:pt>
    <dgm:pt modelId="{9D346729-0E5D-4290-8B1D-5478ED581EF2}">
      <dgm:prSet custT="1"/>
      <dgm:spPr/>
      <dgm:t>
        <a:bodyPr/>
        <a:lstStyle/>
        <a:p>
          <a:r>
            <a:rPr lang="en-IN" sz="1200" dirty="0">
              <a:solidFill>
                <a:schemeClr val="tx1"/>
              </a:solidFill>
              <a:latin typeface="Tw Cen MT" panose="020B0602020104020603" pitchFamily="34" charset="0"/>
            </a:rPr>
            <a:t>If the Development Agreement assigns the landowner any role as builder, colonizer, developer, contractor, or estate developer → Landowner = </a:t>
          </a:r>
          <a:r>
            <a:rPr lang="en-IN" sz="1200" b="1" dirty="0">
              <a:solidFill>
                <a:schemeClr val="tx1"/>
              </a:solidFill>
              <a:latin typeface="Tw Cen MT" panose="020B0602020104020603" pitchFamily="34" charset="0"/>
            </a:rPr>
            <a:t>Promoter</a:t>
          </a:r>
        </a:p>
      </dgm:t>
    </dgm:pt>
    <dgm:pt modelId="{FADCACF4-7CA5-46A8-BA3F-EFD6C51B616C}" type="parTrans" cxnId="{9786A33E-EDD3-4925-A6E1-E953DC22C39E}">
      <dgm:prSet/>
      <dgm:spPr/>
      <dgm:t>
        <a:bodyPr/>
        <a:lstStyle/>
        <a:p>
          <a:endParaRPr lang="en-IN"/>
        </a:p>
      </dgm:t>
    </dgm:pt>
    <dgm:pt modelId="{3077BC41-22C1-43F7-94DE-0D41134F7363}" type="sibTrans" cxnId="{9786A33E-EDD3-4925-A6E1-E953DC22C39E}">
      <dgm:prSet/>
      <dgm:spPr/>
      <dgm:t>
        <a:bodyPr/>
        <a:lstStyle/>
        <a:p>
          <a:endParaRPr lang="en-IN"/>
        </a:p>
      </dgm:t>
    </dgm:pt>
    <dgm:pt modelId="{4793AE87-AA0A-4776-953B-D2D3A59586A8}">
      <dgm:prSet custT="1"/>
      <dgm:spPr/>
      <dgm:t>
        <a:bodyPr/>
        <a:lstStyle/>
        <a:p>
          <a:r>
            <a:rPr lang="en-IN" sz="1200" dirty="0">
              <a:solidFill>
                <a:srgbClr val="FF0000"/>
              </a:solidFill>
              <a:latin typeface="Tw Cen MT" panose="020B0602020104020603" pitchFamily="34" charset="0"/>
            </a:rPr>
            <a:t>Exception</a:t>
          </a:r>
          <a:r>
            <a:rPr lang="en-IN" sz="1200" dirty="0">
              <a:solidFill>
                <a:schemeClr val="tx1"/>
              </a:solidFill>
              <a:latin typeface="Tw Cen MT" panose="020B0602020104020603" pitchFamily="34" charset="0"/>
            </a:rPr>
            <a:t>: If a Power of Attorney holder performs these roles, the </a:t>
          </a:r>
          <a:r>
            <a:rPr lang="en-IN" sz="1200" b="1" dirty="0">
              <a:solidFill>
                <a:schemeClr val="tx1"/>
              </a:solidFill>
              <a:latin typeface="Tw Cen MT" panose="020B0602020104020603" pitchFamily="34" charset="0"/>
            </a:rPr>
            <a:t>POA</a:t>
          </a:r>
          <a:r>
            <a:rPr lang="en-IN" sz="1200" dirty="0">
              <a:solidFill>
                <a:schemeClr val="tx1"/>
              </a:solidFill>
              <a:latin typeface="Tw Cen MT" panose="020B0602020104020603" pitchFamily="34" charset="0"/>
            </a:rPr>
            <a:t> </a:t>
          </a:r>
          <a:r>
            <a:rPr lang="en-IN" sz="1200" b="1" dirty="0">
              <a:solidFill>
                <a:schemeClr val="tx1"/>
              </a:solidFill>
              <a:latin typeface="Tw Cen MT" panose="020B0602020104020603" pitchFamily="34" charset="0"/>
            </a:rPr>
            <a:t>holder</a:t>
          </a:r>
          <a:r>
            <a:rPr lang="en-IN" sz="1200" dirty="0">
              <a:solidFill>
                <a:schemeClr val="tx1"/>
              </a:solidFill>
              <a:latin typeface="Tw Cen MT" panose="020B0602020104020603" pitchFamily="34" charset="0"/>
            </a:rPr>
            <a:t> becomes the Developer-</a:t>
          </a:r>
          <a:r>
            <a:rPr lang="en-IN" sz="1200" b="1" dirty="0">
              <a:solidFill>
                <a:schemeClr val="tx1"/>
              </a:solidFill>
              <a:latin typeface="Tw Cen MT" panose="020B0602020104020603" pitchFamily="34" charset="0"/>
            </a:rPr>
            <a:t>Promoter</a:t>
          </a:r>
          <a:r>
            <a:rPr lang="en-IN" sz="1200" dirty="0">
              <a:solidFill>
                <a:schemeClr val="tx1"/>
              </a:solidFill>
              <a:latin typeface="Tw Cen MT" panose="020B0602020104020603" pitchFamily="34" charset="0"/>
            </a:rPr>
            <a:t>.</a:t>
          </a:r>
        </a:p>
      </dgm:t>
    </dgm:pt>
    <dgm:pt modelId="{75E246F9-ECB9-4C88-93E9-DD1055788726}" type="parTrans" cxnId="{2117E2D6-8918-4091-920C-50C599792750}">
      <dgm:prSet/>
      <dgm:spPr/>
      <dgm:t>
        <a:bodyPr/>
        <a:lstStyle/>
        <a:p>
          <a:endParaRPr lang="en-IN"/>
        </a:p>
      </dgm:t>
    </dgm:pt>
    <dgm:pt modelId="{E65DCE24-64D0-4464-845D-256D3C65DF53}" type="sibTrans" cxnId="{2117E2D6-8918-4091-920C-50C599792750}">
      <dgm:prSet/>
      <dgm:spPr/>
      <dgm:t>
        <a:bodyPr/>
        <a:lstStyle/>
        <a:p>
          <a:endParaRPr lang="en-IN"/>
        </a:p>
      </dgm:t>
    </dgm:pt>
    <dgm:pt modelId="{9B9BF7E4-7ECD-43AA-9F47-94A2BB66819D}">
      <dgm:prSet custT="1"/>
      <dgm:spPr/>
      <dgm:t>
        <a:bodyPr/>
        <a:lstStyle/>
        <a:p>
          <a:r>
            <a:rPr lang="en-IN" sz="1200" b="1" dirty="0">
              <a:solidFill>
                <a:schemeClr val="tx1"/>
              </a:solidFill>
              <a:latin typeface="Tw Cen MT" panose="020B0602020104020603" pitchFamily="34" charset="0"/>
            </a:rPr>
            <a:t>Landowner Markets or Sells Units</a:t>
          </a:r>
        </a:p>
      </dgm:t>
    </dgm:pt>
    <dgm:pt modelId="{7E0C1F8A-A3B3-40D5-9A4B-F02770C77654}" type="parTrans" cxnId="{FD477217-8B73-40BB-99C1-DCA68CDE5C71}">
      <dgm:prSet/>
      <dgm:spPr/>
      <dgm:t>
        <a:bodyPr/>
        <a:lstStyle/>
        <a:p>
          <a:endParaRPr lang="en-IN"/>
        </a:p>
      </dgm:t>
    </dgm:pt>
    <dgm:pt modelId="{9DE3D528-CFC3-4715-8EE2-E756EB9DFB9F}" type="sibTrans" cxnId="{FD477217-8B73-40BB-99C1-DCA68CDE5C71}">
      <dgm:prSet/>
      <dgm:spPr/>
      <dgm:t>
        <a:bodyPr/>
        <a:lstStyle/>
        <a:p>
          <a:endParaRPr lang="en-IN"/>
        </a:p>
      </dgm:t>
    </dgm:pt>
    <dgm:pt modelId="{A5259F88-E098-4EA1-A9BF-31862FE4C14D}">
      <dgm:prSet custT="1"/>
      <dgm:spPr/>
      <dgm:t>
        <a:bodyPr/>
        <a:lstStyle/>
        <a:p>
          <a:r>
            <a:rPr lang="en-IN" sz="1200">
              <a:solidFill>
                <a:schemeClr val="tx1"/>
              </a:solidFill>
              <a:latin typeface="Tw Cen MT" panose="020B0602020104020603" pitchFamily="34" charset="0"/>
            </a:rPr>
            <a:t>If allowed to market or sell units before completion, the landowner becomes a Seller-</a:t>
          </a:r>
          <a:r>
            <a:rPr lang="en-IN" sz="1200" b="1">
              <a:solidFill>
                <a:schemeClr val="tx1"/>
              </a:solidFill>
              <a:latin typeface="Tw Cen MT" panose="020B0602020104020603" pitchFamily="34" charset="0"/>
            </a:rPr>
            <a:t>Promoter</a:t>
          </a:r>
          <a:r>
            <a:rPr lang="en-IN" sz="1200">
              <a:solidFill>
                <a:schemeClr val="tx1"/>
              </a:solidFill>
              <a:latin typeface="Tw Cen MT" panose="020B0602020104020603" pitchFamily="34" charset="0"/>
            </a:rPr>
            <a:t>.</a:t>
          </a:r>
          <a:endParaRPr lang="en-IN" sz="1200" dirty="0">
            <a:solidFill>
              <a:schemeClr val="tx1"/>
            </a:solidFill>
            <a:latin typeface="Tw Cen MT" panose="020B0602020104020603" pitchFamily="34" charset="0"/>
          </a:endParaRPr>
        </a:p>
      </dgm:t>
    </dgm:pt>
    <dgm:pt modelId="{AE0689D3-7AEE-47F9-9C44-1036C1B88C17}" type="parTrans" cxnId="{E28C3268-1A6C-43B9-8D68-823ACBD7B98E}">
      <dgm:prSet/>
      <dgm:spPr/>
      <dgm:t>
        <a:bodyPr/>
        <a:lstStyle/>
        <a:p>
          <a:endParaRPr lang="en-IN"/>
        </a:p>
      </dgm:t>
    </dgm:pt>
    <dgm:pt modelId="{E84CBE03-F2B2-4108-B3E1-4814A70E26B7}" type="sibTrans" cxnId="{E28C3268-1A6C-43B9-8D68-823ACBD7B98E}">
      <dgm:prSet/>
      <dgm:spPr/>
      <dgm:t>
        <a:bodyPr/>
        <a:lstStyle/>
        <a:p>
          <a:endParaRPr lang="en-IN"/>
        </a:p>
      </dgm:t>
    </dgm:pt>
    <dgm:pt modelId="{04C1DB3D-CC67-4D5B-90A7-6EC52536DE2F}">
      <dgm:prSet custT="1"/>
      <dgm:spPr/>
      <dgm:t>
        <a:bodyPr/>
        <a:lstStyle/>
        <a:p>
          <a:r>
            <a:rPr lang="en-IN" sz="1200" dirty="0">
              <a:solidFill>
                <a:schemeClr val="tx1"/>
              </a:solidFill>
              <a:latin typeface="Tw Cen MT" panose="020B0602020104020603" pitchFamily="34" charset="0"/>
            </a:rPr>
            <a:t>If allowed to sell only after completion → </a:t>
          </a:r>
          <a:r>
            <a:rPr lang="en-IN" sz="1200" dirty="0">
              <a:solidFill>
                <a:srgbClr val="FF0000"/>
              </a:solidFill>
              <a:latin typeface="Tw Cen MT" panose="020B0602020104020603" pitchFamily="34" charset="0"/>
            </a:rPr>
            <a:t>Not a promoter.</a:t>
          </a:r>
        </a:p>
      </dgm:t>
    </dgm:pt>
    <dgm:pt modelId="{EC988F25-E400-4A1F-B083-6D4D6E4921F3}" type="parTrans" cxnId="{024E9AA0-F28F-40AF-B639-148FA35AAFCF}">
      <dgm:prSet/>
      <dgm:spPr/>
      <dgm:t>
        <a:bodyPr/>
        <a:lstStyle/>
        <a:p>
          <a:endParaRPr lang="en-IN"/>
        </a:p>
      </dgm:t>
    </dgm:pt>
    <dgm:pt modelId="{F81E9511-87D6-4204-ACC0-97FDFACE367A}" type="sibTrans" cxnId="{024E9AA0-F28F-40AF-B639-148FA35AAFCF}">
      <dgm:prSet/>
      <dgm:spPr/>
      <dgm:t>
        <a:bodyPr/>
        <a:lstStyle/>
        <a:p>
          <a:endParaRPr lang="en-IN"/>
        </a:p>
      </dgm:t>
    </dgm:pt>
    <dgm:pt modelId="{EBC68994-13E8-4701-A2E2-EE810E1BC03A}">
      <dgm:prSet custT="1"/>
      <dgm:spPr/>
      <dgm:t>
        <a:bodyPr/>
        <a:lstStyle/>
        <a:p>
          <a:r>
            <a:rPr lang="en-IN" sz="1200" dirty="0">
              <a:solidFill>
                <a:schemeClr val="tx1"/>
              </a:solidFill>
              <a:latin typeface="Tw Cen MT" panose="020B0602020104020603" pitchFamily="34" charset="0"/>
            </a:rPr>
            <a:t>If not allowed to sell at all → </a:t>
          </a:r>
          <a:r>
            <a:rPr lang="en-IN" sz="1200" dirty="0">
              <a:solidFill>
                <a:srgbClr val="FF0000"/>
              </a:solidFill>
              <a:latin typeface="Tw Cen MT" panose="020B0602020104020603" pitchFamily="34" charset="0"/>
            </a:rPr>
            <a:t>Not a promoter.</a:t>
          </a:r>
        </a:p>
      </dgm:t>
    </dgm:pt>
    <dgm:pt modelId="{2903E1AE-55AF-4CC4-B144-E17FEDC5BB2F}" type="parTrans" cxnId="{D6C86C1C-BF97-420A-AC02-4C1F80992B83}">
      <dgm:prSet/>
      <dgm:spPr/>
      <dgm:t>
        <a:bodyPr/>
        <a:lstStyle/>
        <a:p>
          <a:endParaRPr lang="en-IN"/>
        </a:p>
      </dgm:t>
    </dgm:pt>
    <dgm:pt modelId="{B1EB15D3-1552-4308-8121-C8D4053D9B0D}" type="sibTrans" cxnId="{D6C86C1C-BF97-420A-AC02-4C1F80992B83}">
      <dgm:prSet/>
      <dgm:spPr/>
      <dgm:t>
        <a:bodyPr/>
        <a:lstStyle/>
        <a:p>
          <a:endParaRPr lang="en-IN"/>
        </a:p>
      </dgm:t>
    </dgm:pt>
    <dgm:pt modelId="{C766FFF9-F5AD-4F71-8610-5B54D5666CA3}">
      <dgm:prSet custT="1"/>
      <dgm:spPr/>
      <dgm:t>
        <a:bodyPr/>
        <a:lstStyle/>
        <a:p>
          <a:r>
            <a:rPr lang="en-IN" sz="1200" b="1" dirty="0">
              <a:solidFill>
                <a:schemeClr val="tx1"/>
              </a:solidFill>
              <a:latin typeface="Tw Cen MT" panose="020B0602020104020603" pitchFamily="34" charset="0"/>
            </a:rPr>
            <a:t>Landowner Must Sign Agreements/Sale Deeds</a:t>
          </a:r>
        </a:p>
      </dgm:t>
    </dgm:pt>
    <dgm:pt modelId="{0D7B8296-C5DD-4F69-91FF-DDFAD9151A79}" type="parTrans" cxnId="{B2064DBB-E721-4D91-90C9-4049D7D679EF}">
      <dgm:prSet/>
      <dgm:spPr/>
      <dgm:t>
        <a:bodyPr/>
        <a:lstStyle/>
        <a:p>
          <a:endParaRPr lang="en-IN"/>
        </a:p>
      </dgm:t>
    </dgm:pt>
    <dgm:pt modelId="{C86C24F0-2CA9-4484-80CA-122BCF92970D}" type="sibTrans" cxnId="{B2064DBB-E721-4D91-90C9-4049D7D679EF}">
      <dgm:prSet/>
      <dgm:spPr/>
      <dgm:t>
        <a:bodyPr/>
        <a:lstStyle/>
        <a:p>
          <a:endParaRPr lang="en-IN"/>
        </a:p>
      </dgm:t>
    </dgm:pt>
    <dgm:pt modelId="{D012FB60-1618-4DF3-AD0D-E3E0BC70A884}">
      <dgm:prSet custT="1"/>
      <dgm:spPr/>
      <dgm:t>
        <a:bodyPr/>
        <a:lstStyle/>
        <a:p>
          <a:r>
            <a:rPr lang="en-IN" sz="1200">
              <a:solidFill>
                <a:schemeClr val="tx1"/>
              </a:solidFill>
              <a:latin typeface="Tw Cen MT" panose="020B0602020104020603" pitchFamily="34" charset="0"/>
            </a:rPr>
            <a:t>When the developer is not given full powers of sale/conveyance and the landowner must sign ATS/sale deeds → Landowner is a </a:t>
          </a:r>
          <a:r>
            <a:rPr lang="en-IN" sz="1200" b="1">
              <a:solidFill>
                <a:schemeClr val="tx1"/>
              </a:solidFill>
              <a:latin typeface="Tw Cen MT" panose="020B0602020104020603" pitchFamily="34" charset="0"/>
            </a:rPr>
            <a:t>Promoter</a:t>
          </a:r>
          <a:r>
            <a:rPr lang="en-IN" sz="1200">
              <a:solidFill>
                <a:schemeClr val="tx1"/>
              </a:solidFill>
              <a:latin typeface="Tw Cen MT" panose="020B0602020104020603" pitchFamily="34" charset="0"/>
            </a:rPr>
            <a:t>.</a:t>
          </a:r>
          <a:endParaRPr lang="en-IN" sz="1200" dirty="0">
            <a:solidFill>
              <a:schemeClr val="tx1"/>
            </a:solidFill>
            <a:latin typeface="Tw Cen MT" panose="020B0602020104020603" pitchFamily="34" charset="0"/>
          </a:endParaRPr>
        </a:p>
      </dgm:t>
    </dgm:pt>
    <dgm:pt modelId="{EFBC6671-C6B4-4238-8D48-BAB22B82BADC}" type="parTrans" cxnId="{CCEBBDAB-DD26-4B70-B696-E6F9949AF016}">
      <dgm:prSet/>
      <dgm:spPr/>
      <dgm:t>
        <a:bodyPr/>
        <a:lstStyle/>
        <a:p>
          <a:endParaRPr lang="en-IN"/>
        </a:p>
      </dgm:t>
    </dgm:pt>
    <dgm:pt modelId="{0FDE3B31-C0C3-40AB-8363-4B48A4DFCBF1}" type="sibTrans" cxnId="{CCEBBDAB-DD26-4B70-B696-E6F9949AF016}">
      <dgm:prSet/>
      <dgm:spPr/>
      <dgm:t>
        <a:bodyPr/>
        <a:lstStyle/>
        <a:p>
          <a:endParaRPr lang="en-IN"/>
        </a:p>
      </dgm:t>
    </dgm:pt>
    <dgm:pt modelId="{7E92275F-FCD9-468F-879A-3E16C186BF43}">
      <dgm:prSet custT="1"/>
      <dgm:spPr/>
      <dgm:t>
        <a:bodyPr/>
        <a:lstStyle/>
        <a:p>
          <a:r>
            <a:rPr lang="en-IN" sz="1200" b="1" dirty="0">
              <a:solidFill>
                <a:schemeClr val="tx1"/>
              </a:solidFill>
              <a:latin typeface="Tw Cen MT" panose="020B0602020104020603" pitchFamily="34" charset="0"/>
            </a:rPr>
            <a:t>Profit or Loss Sharing</a:t>
          </a:r>
        </a:p>
      </dgm:t>
    </dgm:pt>
    <dgm:pt modelId="{B629FF07-2BEC-4B57-A62E-AE0A8E16ECA4}" type="parTrans" cxnId="{B4FC2B1A-594C-4BFB-9771-D5B2F5390761}">
      <dgm:prSet/>
      <dgm:spPr/>
      <dgm:t>
        <a:bodyPr/>
        <a:lstStyle/>
        <a:p>
          <a:endParaRPr lang="en-IN"/>
        </a:p>
      </dgm:t>
    </dgm:pt>
    <dgm:pt modelId="{FDFD26F0-DC82-42E3-9B47-1F46B6473770}" type="sibTrans" cxnId="{B4FC2B1A-594C-4BFB-9771-D5B2F5390761}">
      <dgm:prSet/>
      <dgm:spPr/>
      <dgm:t>
        <a:bodyPr/>
        <a:lstStyle/>
        <a:p>
          <a:endParaRPr lang="en-IN"/>
        </a:p>
      </dgm:t>
    </dgm:pt>
    <dgm:pt modelId="{D1D42088-E77C-4388-93D3-2909EE9FA519}">
      <dgm:prSet custT="1"/>
      <dgm:spPr/>
      <dgm:t>
        <a:bodyPr/>
        <a:lstStyle/>
        <a:p>
          <a:r>
            <a:rPr lang="en-IN" sz="1200">
              <a:solidFill>
                <a:schemeClr val="tx1"/>
              </a:solidFill>
              <a:latin typeface="Tw Cen MT" panose="020B0602020104020603" pitchFamily="34" charset="0"/>
            </a:rPr>
            <a:t>If landowner shares profit or loss of the project → must be named and treated as </a:t>
          </a:r>
          <a:r>
            <a:rPr lang="en-IN" sz="1200" b="1">
              <a:solidFill>
                <a:schemeClr val="tx1"/>
              </a:solidFill>
              <a:latin typeface="Tw Cen MT" panose="020B0602020104020603" pitchFamily="34" charset="0"/>
            </a:rPr>
            <a:t>Promoter</a:t>
          </a:r>
          <a:r>
            <a:rPr lang="en-IN" sz="1200">
              <a:solidFill>
                <a:schemeClr val="tx1"/>
              </a:solidFill>
              <a:latin typeface="Tw Cen MT" panose="020B0602020104020603" pitchFamily="34" charset="0"/>
            </a:rPr>
            <a:t>.</a:t>
          </a:r>
          <a:endParaRPr lang="en-IN" sz="1200" dirty="0">
            <a:solidFill>
              <a:schemeClr val="tx1"/>
            </a:solidFill>
            <a:latin typeface="Tw Cen MT" panose="020B0602020104020603" pitchFamily="34" charset="0"/>
          </a:endParaRPr>
        </a:p>
      </dgm:t>
    </dgm:pt>
    <dgm:pt modelId="{E14B5137-4062-420C-BFCC-0B4863A6D13B}" type="parTrans" cxnId="{5D4B559C-C9A5-4531-9C3A-FB2D365CDA6F}">
      <dgm:prSet/>
      <dgm:spPr/>
      <dgm:t>
        <a:bodyPr/>
        <a:lstStyle/>
        <a:p>
          <a:endParaRPr lang="en-IN"/>
        </a:p>
      </dgm:t>
    </dgm:pt>
    <dgm:pt modelId="{7365E99F-02CC-45F5-A2CE-FC94DF8E4F16}" type="sibTrans" cxnId="{5D4B559C-C9A5-4531-9C3A-FB2D365CDA6F}">
      <dgm:prSet/>
      <dgm:spPr/>
      <dgm:t>
        <a:bodyPr/>
        <a:lstStyle/>
        <a:p>
          <a:endParaRPr lang="en-IN"/>
        </a:p>
      </dgm:t>
    </dgm:pt>
    <dgm:pt modelId="{65AD77C8-16B8-487C-A667-17B738CBC3DF}">
      <dgm:prSet custT="1"/>
      <dgm:spPr/>
      <dgm:t>
        <a:bodyPr/>
        <a:lstStyle/>
        <a:p>
          <a:r>
            <a:rPr lang="en-IN" sz="1200" b="1" dirty="0">
              <a:solidFill>
                <a:schemeClr val="tx1"/>
              </a:solidFill>
              <a:latin typeface="Tw Cen MT" panose="020B0602020104020603" pitchFamily="34" charset="0"/>
            </a:rPr>
            <a:t>Contractual Designation</a:t>
          </a:r>
        </a:p>
      </dgm:t>
    </dgm:pt>
    <dgm:pt modelId="{94CF981F-480C-49CA-ADD6-2AE5018EA06F}" type="parTrans" cxnId="{9818C2A2-B49A-454A-99A7-3200C807785D}">
      <dgm:prSet/>
      <dgm:spPr/>
      <dgm:t>
        <a:bodyPr/>
        <a:lstStyle/>
        <a:p>
          <a:endParaRPr lang="en-IN"/>
        </a:p>
      </dgm:t>
    </dgm:pt>
    <dgm:pt modelId="{4B93EDAC-03D0-4C8C-8E35-DFFA937BF81C}" type="sibTrans" cxnId="{9818C2A2-B49A-454A-99A7-3200C807785D}">
      <dgm:prSet/>
      <dgm:spPr/>
      <dgm:t>
        <a:bodyPr/>
        <a:lstStyle/>
        <a:p>
          <a:endParaRPr lang="en-IN"/>
        </a:p>
      </dgm:t>
    </dgm:pt>
    <dgm:pt modelId="{4FCAB74C-011A-4AF2-8F72-E659B65A4F17}">
      <dgm:prSet custT="1"/>
      <dgm:spPr/>
      <dgm:t>
        <a:bodyPr/>
        <a:lstStyle/>
        <a:p>
          <a:r>
            <a:rPr lang="en-IN" sz="1200">
              <a:solidFill>
                <a:schemeClr val="tx1"/>
              </a:solidFill>
              <a:latin typeface="Tw Cen MT" panose="020B0602020104020603" pitchFamily="34" charset="0"/>
            </a:rPr>
            <a:t>If Development Agreement expressly states that landowner shall be named and treated as promoter → RERA will recognise him as </a:t>
          </a:r>
          <a:r>
            <a:rPr lang="en-IN" sz="1200" b="1">
              <a:solidFill>
                <a:schemeClr val="tx1"/>
              </a:solidFill>
              <a:latin typeface="Tw Cen MT" panose="020B0602020104020603" pitchFamily="34" charset="0"/>
            </a:rPr>
            <a:t>Promoter</a:t>
          </a:r>
          <a:r>
            <a:rPr lang="en-IN" sz="1200">
              <a:solidFill>
                <a:schemeClr val="tx1"/>
              </a:solidFill>
              <a:latin typeface="Tw Cen MT" panose="020B0602020104020603" pitchFamily="34" charset="0"/>
            </a:rPr>
            <a:t>.</a:t>
          </a:r>
          <a:endParaRPr lang="en-IN" sz="1200" dirty="0">
            <a:solidFill>
              <a:schemeClr val="tx1"/>
            </a:solidFill>
            <a:latin typeface="Tw Cen MT" panose="020B0602020104020603" pitchFamily="34" charset="0"/>
          </a:endParaRPr>
        </a:p>
      </dgm:t>
    </dgm:pt>
    <dgm:pt modelId="{A34D2512-F4C7-4D07-BA96-C4682088B458}" type="parTrans" cxnId="{438C5EB4-C54E-4E84-AAB2-DAC1DE935401}">
      <dgm:prSet/>
      <dgm:spPr/>
      <dgm:t>
        <a:bodyPr/>
        <a:lstStyle/>
        <a:p>
          <a:endParaRPr lang="en-IN"/>
        </a:p>
      </dgm:t>
    </dgm:pt>
    <dgm:pt modelId="{534FF773-612D-491E-A39D-F9EC1472CECD}" type="sibTrans" cxnId="{438C5EB4-C54E-4E84-AAB2-DAC1DE935401}">
      <dgm:prSet/>
      <dgm:spPr/>
      <dgm:t>
        <a:bodyPr/>
        <a:lstStyle/>
        <a:p>
          <a:endParaRPr lang="en-IN"/>
        </a:p>
      </dgm:t>
    </dgm:pt>
    <dgm:pt modelId="{D499371D-BEC6-42A1-A1DE-5DF4CCB07567}">
      <dgm:prSet custT="1"/>
      <dgm:spPr/>
      <dgm:t>
        <a:bodyPr/>
        <a:lstStyle/>
        <a:p>
          <a:r>
            <a:rPr lang="en-US" sz="1200" b="1" dirty="0">
              <a:solidFill>
                <a:schemeClr val="tx1"/>
              </a:solidFill>
              <a:latin typeface="Tw Cen MT" panose="020B0602020104020603" pitchFamily="34" charset="0"/>
            </a:rPr>
            <a:t>Privity of Contract With </a:t>
          </a:r>
          <a:r>
            <a:rPr lang="en-US" sz="1200" b="1" dirty="0" err="1">
              <a:solidFill>
                <a:schemeClr val="tx1"/>
              </a:solidFill>
              <a:latin typeface="Tw Cen MT" panose="020B0602020104020603" pitchFamily="34" charset="0"/>
            </a:rPr>
            <a:t>Allottees</a:t>
          </a:r>
          <a:endParaRPr lang="en-US" sz="1200" dirty="0">
            <a:solidFill>
              <a:schemeClr val="tx1"/>
            </a:solidFill>
            <a:latin typeface="Tw Cen MT" panose="020B0602020104020603" pitchFamily="34" charset="0"/>
          </a:endParaRPr>
        </a:p>
      </dgm:t>
    </dgm:pt>
    <dgm:pt modelId="{0D8138D8-2873-4E36-8B61-CECC2D169397}" type="parTrans" cxnId="{486220CD-6EF2-4D58-9CE8-74C04BF62024}">
      <dgm:prSet/>
      <dgm:spPr/>
      <dgm:t>
        <a:bodyPr/>
        <a:lstStyle/>
        <a:p>
          <a:endParaRPr lang="en-IN"/>
        </a:p>
      </dgm:t>
    </dgm:pt>
    <dgm:pt modelId="{C4371DB5-0D6A-4FFB-8332-192C962C4EAD}" type="sibTrans" cxnId="{486220CD-6EF2-4D58-9CE8-74C04BF62024}">
      <dgm:prSet/>
      <dgm:spPr/>
      <dgm:t>
        <a:bodyPr/>
        <a:lstStyle/>
        <a:p>
          <a:endParaRPr lang="en-IN"/>
        </a:p>
      </dgm:t>
    </dgm:pt>
    <dgm:pt modelId="{1755505F-2839-4F20-A3E5-8827AF08E5BD}">
      <dgm:prSet custT="1"/>
      <dgm:spPr/>
      <dgm:t>
        <a:bodyPr/>
        <a:lstStyle/>
        <a:p>
          <a:pPr>
            <a:buFont typeface="Arial" panose="020B0604020202020204" pitchFamily="34" charset="0"/>
            <a:buChar char="•"/>
          </a:pPr>
          <a:r>
            <a:rPr lang="en-US" sz="1200" dirty="0">
              <a:solidFill>
                <a:schemeClr val="tx1"/>
              </a:solidFill>
              <a:latin typeface="Tw Cen MT" panose="020B0602020104020603" pitchFamily="34" charset="0"/>
            </a:rPr>
            <a:t>If clauses in the Development Agreement create </a:t>
          </a:r>
          <a:r>
            <a:rPr lang="en-US" sz="1200" b="1" dirty="0">
              <a:solidFill>
                <a:schemeClr val="tx1"/>
              </a:solidFill>
              <a:latin typeface="Tw Cen MT" panose="020B0602020104020603" pitchFamily="34" charset="0"/>
            </a:rPr>
            <a:t>direct privity</a:t>
          </a:r>
          <a:r>
            <a:rPr lang="en-US" sz="1200" dirty="0">
              <a:solidFill>
                <a:schemeClr val="tx1"/>
              </a:solidFill>
              <a:latin typeface="Tw Cen MT" panose="020B0602020104020603" pitchFamily="34" charset="0"/>
            </a:rPr>
            <a:t> between landowner and </a:t>
          </a:r>
          <a:r>
            <a:rPr lang="en-US" sz="1200" dirty="0" err="1">
              <a:solidFill>
                <a:schemeClr val="tx1"/>
              </a:solidFill>
              <a:latin typeface="Tw Cen MT" panose="020B0602020104020603" pitchFamily="34" charset="0"/>
            </a:rPr>
            <a:t>allottees</a:t>
          </a:r>
          <a:r>
            <a:rPr lang="en-US" sz="1200" dirty="0">
              <a:solidFill>
                <a:schemeClr val="tx1"/>
              </a:solidFill>
              <a:latin typeface="Tw Cen MT" panose="020B0602020104020603" pitchFamily="34" charset="0"/>
            </a:rPr>
            <a:t>, the landowner </a:t>
          </a:r>
          <a:r>
            <a:rPr lang="en-US" sz="1200" b="1" dirty="0">
              <a:solidFill>
                <a:schemeClr val="tx1"/>
              </a:solidFill>
              <a:latin typeface="Tw Cen MT" panose="020B0602020104020603" pitchFamily="34" charset="0"/>
            </a:rPr>
            <a:t>must be impleaded</a:t>
          </a:r>
          <a:r>
            <a:rPr lang="en-US" sz="1200" dirty="0">
              <a:solidFill>
                <a:schemeClr val="tx1"/>
              </a:solidFill>
              <a:latin typeface="Tw Cen MT" panose="020B0602020104020603" pitchFamily="34" charset="0"/>
            </a:rPr>
            <a:t> as a party in complaints filed by </a:t>
          </a:r>
          <a:r>
            <a:rPr lang="en-US" sz="1200" dirty="0" err="1">
              <a:solidFill>
                <a:schemeClr val="tx1"/>
              </a:solidFill>
              <a:latin typeface="Tw Cen MT" panose="020B0602020104020603" pitchFamily="34" charset="0"/>
            </a:rPr>
            <a:t>allottees</a:t>
          </a:r>
          <a:r>
            <a:rPr lang="en-US" sz="1200" dirty="0">
              <a:solidFill>
                <a:schemeClr val="tx1"/>
              </a:solidFill>
              <a:latin typeface="Tw Cen MT" panose="020B0602020104020603" pitchFamily="34" charset="0"/>
            </a:rPr>
            <a:t> against the promoter.</a:t>
          </a:r>
        </a:p>
      </dgm:t>
    </dgm:pt>
    <dgm:pt modelId="{11D027B8-9A45-4A0E-8C4F-735414990D64}" type="parTrans" cxnId="{32E872D4-30ED-4733-AC37-FB3729FB922C}">
      <dgm:prSet/>
      <dgm:spPr/>
      <dgm:t>
        <a:bodyPr/>
        <a:lstStyle/>
        <a:p>
          <a:endParaRPr lang="en-IN"/>
        </a:p>
      </dgm:t>
    </dgm:pt>
    <dgm:pt modelId="{FA596175-7F94-4E92-92F2-C3CBAF130EA1}" type="sibTrans" cxnId="{32E872D4-30ED-4733-AC37-FB3729FB922C}">
      <dgm:prSet/>
      <dgm:spPr/>
      <dgm:t>
        <a:bodyPr/>
        <a:lstStyle/>
        <a:p>
          <a:endParaRPr lang="en-IN"/>
        </a:p>
      </dgm:t>
    </dgm:pt>
    <dgm:pt modelId="{6BF37023-F5A2-4FE2-962E-E760C6A02284}" type="pres">
      <dgm:prSet presAssocID="{1FFA4EB9-82CF-4356-B84E-5C78CE1BCACB}" presName="diagram" presStyleCnt="0">
        <dgm:presLayoutVars>
          <dgm:chPref val="1"/>
          <dgm:dir/>
          <dgm:animOne val="branch"/>
          <dgm:animLvl val="lvl"/>
          <dgm:resizeHandles/>
        </dgm:presLayoutVars>
      </dgm:prSet>
      <dgm:spPr/>
    </dgm:pt>
    <dgm:pt modelId="{5F08E5AB-69F3-4E9E-ADAE-F6B042296144}" type="pres">
      <dgm:prSet presAssocID="{04FBF0F5-D21A-4E5F-8770-20F40B043FA1}" presName="root" presStyleCnt="0"/>
      <dgm:spPr/>
    </dgm:pt>
    <dgm:pt modelId="{D6FFA61F-745B-451A-BD24-EC7F343DA6FD}" type="pres">
      <dgm:prSet presAssocID="{04FBF0F5-D21A-4E5F-8770-20F40B043FA1}" presName="rootComposite" presStyleCnt="0"/>
      <dgm:spPr/>
    </dgm:pt>
    <dgm:pt modelId="{2A57D0D8-35D2-4848-BBCD-EE1978423ABD}" type="pres">
      <dgm:prSet presAssocID="{04FBF0F5-D21A-4E5F-8770-20F40B043FA1}" presName="rootText" presStyleLbl="node1" presStyleIdx="0" presStyleCnt="6"/>
      <dgm:spPr/>
    </dgm:pt>
    <dgm:pt modelId="{2AA598C0-4ADF-4527-8B6F-0015A001118D}" type="pres">
      <dgm:prSet presAssocID="{04FBF0F5-D21A-4E5F-8770-20F40B043FA1}" presName="rootConnector" presStyleLbl="node1" presStyleIdx="0" presStyleCnt="6"/>
      <dgm:spPr/>
    </dgm:pt>
    <dgm:pt modelId="{76D61BB2-B48D-4AAF-A50F-B2346219D67D}" type="pres">
      <dgm:prSet presAssocID="{04FBF0F5-D21A-4E5F-8770-20F40B043FA1}" presName="childShape" presStyleCnt="0"/>
      <dgm:spPr/>
    </dgm:pt>
    <dgm:pt modelId="{5D6A0CF9-8573-4903-892F-2235DCC9A800}" type="pres">
      <dgm:prSet presAssocID="{FADCACF4-7CA5-46A8-BA3F-EFD6C51B616C}" presName="Name13" presStyleLbl="parChTrans1D2" presStyleIdx="0" presStyleCnt="9"/>
      <dgm:spPr/>
    </dgm:pt>
    <dgm:pt modelId="{48E3716E-69CE-4B92-B421-EFF57D2CE121}" type="pres">
      <dgm:prSet presAssocID="{9D346729-0E5D-4290-8B1D-5478ED581EF2}" presName="childText" presStyleLbl="bgAcc1" presStyleIdx="0" presStyleCnt="9" custScaleX="132964" custScaleY="195275">
        <dgm:presLayoutVars>
          <dgm:bulletEnabled val="1"/>
        </dgm:presLayoutVars>
      </dgm:prSet>
      <dgm:spPr/>
    </dgm:pt>
    <dgm:pt modelId="{B1C66104-44E9-44B6-9381-38A8F09BF7A1}" type="pres">
      <dgm:prSet presAssocID="{75E246F9-ECB9-4C88-93E9-DD1055788726}" presName="Name13" presStyleLbl="parChTrans1D2" presStyleIdx="1" presStyleCnt="9"/>
      <dgm:spPr/>
    </dgm:pt>
    <dgm:pt modelId="{10CD30C8-B92B-45F3-B63D-70F62D12F419}" type="pres">
      <dgm:prSet presAssocID="{4793AE87-AA0A-4776-953B-D2D3A59586A8}" presName="childText" presStyleLbl="bgAcc1" presStyleIdx="1" presStyleCnt="9" custScaleX="132964" custScaleY="195275">
        <dgm:presLayoutVars>
          <dgm:bulletEnabled val="1"/>
        </dgm:presLayoutVars>
      </dgm:prSet>
      <dgm:spPr/>
    </dgm:pt>
    <dgm:pt modelId="{FE71752A-2622-40CE-9474-84A2DC9281C7}" type="pres">
      <dgm:prSet presAssocID="{9B9BF7E4-7ECD-43AA-9F47-94A2BB66819D}" presName="root" presStyleCnt="0"/>
      <dgm:spPr/>
    </dgm:pt>
    <dgm:pt modelId="{82391E28-3158-4424-9007-CCEEC66194F3}" type="pres">
      <dgm:prSet presAssocID="{9B9BF7E4-7ECD-43AA-9F47-94A2BB66819D}" presName="rootComposite" presStyleCnt="0"/>
      <dgm:spPr/>
    </dgm:pt>
    <dgm:pt modelId="{7DD521D0-B431-47F6-9D0D-164A10478601}" type="pres">
      <dgm:prSet presAssocID="{9B9BF7E4-7ECD-43AA-9F47-94A2BB66819D}" presName="rootText" presStyleLbl="node1" presStyleIdx="1" presStyleCnt="6"/>
      <dgm:spPr/>
    </dgm:pt>
    <dgm:pt modelId="{58D6CA9D-2BE9-4BE0-B092-91F8AC8A9655}" type="pres">
      <dgm:prSet presAssocID="{9B9BF7E4-7ECD-43AA-9F47-94A2BB66819D}" presName="rootConnector" presStyleLbl="node1" presStyleIdx="1" presStyleCnt="6"/>
      <dgm:spPr/>
    </dgm:pt>
    <dgm:pt modelId="{59610272-1CAB-4A8C-B88F-E8C76FA17F84}" type="pres">
      <dgm:prSet presAssocID="{9B9BF7E4-7ECD-43AA-9F47-94A2BB66819D}" presName="childShape" presStyleCnt="0"/>
      <dgm:spPr/>
    </dgm:pt>
    <dgm:pt modelId="{7E7090E8-7467-4CFC-A154-14B9EB9AA3AC}" type="pres">
      <dgm:prSet presAssocID="{AE0689D3-7AEE-47F9-9C44-1036C1B88C17}" presName="Name13" presStyleLbl="parChTrans1D2" presStyleIdx="2" presStyleCnt="9"/>
      <dgm:spPr/>
    </dgm:pt>
    <dgm:pt modelId="{202D02E0-B5B1-4969-A383-847BACBCF2DF}" type="pres">
      <dgm:prSet presAssocID="{A5259F88-E098-4EA1-A9BF-31862FE4C14D}" presName="childText" presStyleLbl="bgAcc1" presStyleIdx="2" presStyleCnt="9" custScaleX="132964" custScaleY="195275">
        <dgm:presLayoutVars>
          <dgm:bulletEnabled val="1"/>
        </dgm:presLayoutVars>
      </dgm:prSet>
      <dgm:spPr/>
    </dgm:pt>
    <dgm:pt modelId="{6D06E71C-C6ED-41BB-89D4-FDB9F15F6915}" type="pres">
      <dgm:prSet presAssocID="{EC988F25-E400-4A1F-B083-6D4D6E4921F3}" presName="Name13" presStyleLbl="parChTrans1D2" presStyleIdx="3" presStyleCnt="9"/>
      <dgm:spPr/>
    </dgm:pt>
    <dgm:pt modelId="{C06AFFA2-73C5-4EBD-BB92-6AAE58643B20}" type="pres">
      <dgm:prSet presAssocID="{04C1DB3D-CC67-4D5B-90A7-6EC52536DE2F}" presName="childText" presStyleLbl="bgAcc1" presStyleIdx="3" presStyleCnt="9" custScaleX="132964" custScaleY="195275">
        <dgm:presLayoutVars>
          <dgm:bulletEnabled val="1"/>
        </dgm:presLayoutVars>
      </dgm:prSet>
      <dgm:spPr/>
    </dgm:pt>
    <dgm:pt modelId="{331A4FED-AD9B-4BE0-BF5B-D1CA2440E03C}" type="pres">
      <dgm:prSet presAssocID="{2903E1AE-55AF-4CC4-B144-E17FEDC5BB2F}" presName="Name13" presStyleLbl="parChTrans1D2" presStyleIdx="4" presStyleCnt="9"/>
      <dgm:spPr/>
    </dgm:pt>
    <dgm:pt modelId="{D8BD6C59-DBE9-4EFE-8A5D-709174F45AE3}" type="pres">
      <dgm:prSet presAssocID="{EBC68994-13E8-4701-A2E2-EE810E1BC03A}" presName="childText" presStyleLbl="bgAcc1" presStyleIdx="4" presStyleCnt="9" custScaleX="132964" custScaleY="195275">
        <dgm:presLayoutVars>
          <dgm:bulletEnabled val="1"/>
        </dgm:presLayoutVars>
      </dgm:prSet>
      <dgm:spPr/>
    </dgm:pt>
    <dgm:pt modelId="{C3561671-8BD3-43B2-9252-21D27E3A381E}" type="pres">
      <dgm:prSet presAssocID="{C766FFF9-F5AD-4F71-8610-5B54D5666CA3}" presName="root" presStyleCnt="0"/>
      <dgm:spPr/>
    </dgm:pt>
    <dgm:pt modelId="{C6FEC3C1-7AC9-492E-917D-3AFA281B1FE8}" type="pres">
      <dgm:prSet presAssocID="{C766FFF9-F5AD-4F71-8610-5B54D5666CA3}" presName="rootComposite" presStyleCnt="0"/>
      <dgm:spPr/>
    </dgm:pt>
    <dgm:pt modelId="{39F09108-C95D-43B8-BB05-7D827D6408CE}" type="pres">
      <dgm:prSet presAssocID="{C766FFF9-F5AD-4F71-8610-5B54D5666CA3}" presName="rootText" presStyleLbl="node1" presStyleIdx="2" presStyleCnt="6"/>
      <dgm:spPr/>
    </dgm:pt>
    <dgm:pt modelId="{D6E2F372-889C-46AB-95C6-68E837B3751F}" type="pres">
      <dgm:prSet presAssocID="{C766FFF9-F5AD-4F71-8610-5B54D5666CA3}" presName="rootConnector" presStyleLbl="node1" presStyleIdx="2" presStyleCnt="6"/>
      <dgm:spPr/>
    </dgm:pt>
    <dgm:pt modelId="{E941192A-313D-4F18-9CCE-6978C9B5DE97}" type="pres">
      <dgm:prSet presAssocID="{C766FFF9-F5AD-4F71-8610-5B54D5666CA3}" presName="childShape" presStyleCnt="0"/>
      <dgm:spPr/>
    </dgm:pt>
    <dgm:pt modelId="{FAE06E2A-9D8A-4214-BB1F-74CB5A917708}" type="pres">
      <dgm:prSet presAssocID="{EFBC6671-C6B4-4238-8D48-BAB22B82BADC}" presName="Name13" presStyleLbl="parChTrans1D2" presStyleIdx="5" presStyleCnt="9"/>
      <dgm:spPr/>
    </dgm:pt>
    <dgm:pt modelId="{B92D9193-AFB1-4B37-AF4F-E272FC5C2952}" type="pres">
      <dgm:prSet presAssocID="{D012FB60-1618-4DF3-AD0D-E3E0BC70A884}" presName="childText" presStyleLbl="bgAcc1" presStyleIdx="5" presStyleCnt="9" custScaleX="132964" custScaleY="195275">
        <dgm:presLayoutVars>
          <dgm:bulletEnabled val="1"/>
        </dgm:presLayoutVars>
      </dgm:prSet>
      <dgm:spPr/>
    </dgm:pt>
    <dgm:pt modelId="{326111B2-6ECB-4D56-A654-51E1C6551FB0}" type="pres">
      <dgm:prSet presAssocID="{7E92275F-FCD9-468F-879A-3E16C186BF43}" presName="root" presStyleCnt="0"/>
      <dgm:spPr/>
    </dgm:pt>
    <dgm:pt modelId="{6B614A07-4E36-4B95-A1D7-B1BD69785AF4}" type="pres">
      <dgm:prSet presAssocID="{7E92275F-FCD9-468F-879A-3E16C186BF43}" presName="rootComposite" presStyleCnt="0"/>
      <dgm:spPr/>
    </dgm:pt>
    <dgm:pt modelId="{FCB03651-12FE-4267-A2E2-5393BD4DEC75}" type="pres">
      <dgm:prSet presAssocID="{7E92275F-FCD9-468F-879A-3E16C186BF43}" presName="rootText" presStyleLbl="node1" presStyleIdx="3" presStyleCnt="6"/>
      <dgm:spPr/>
    </dgm:pt>
    <dgm:pt modelId="{25D56ADB-28F4-43F9-834E-4F2E5052BBEF}" type="pres">
      <dgm:prSet presAssocID="{7E92275F-FCD9-468F-879A-3E16C186BF43}" presName="rootConnector" presStyleLbl="node1" presStyleIdx="3" presStyleCnt="6"/>
      <dgm:spPr/>
    </dgm:pt>
    <dgm:pt modelId="{4B8358D4-99C2-4C9E-8CDE-4252A5FDD985}" type="pres">
      <dgm:prSet presAssocID="{7E92275F-FCD9-468F-879A-3E16C186BF43}" presName="childShape" presStyleCnt="0"/>
      <dgm:spPr/>
    </dgm:pt>
    <dgm:pt modelId="{BCE31554-68BE-427B-BA32-AD041E0CFE23}" type="pres">
      <dgm:prSet presAssocID="{E14B5137-4062-420C-BFCC-0B4863A6D13B}" presName="Name13" presStyleLbl="parChTrans1D2" presStyleIdx="6" presStyleCnt="9"/>
      <dgm:spPr/>
    </dgm:pt>
    <dgm:pt modelId="{8436FBF3-34CB-49A1-87A3-D30373AE92CC}" type="pres">
      <dgm:prSet presAssocID="{D1D42088-E77C-4388-93D3-2909EE9FA519}" presName="childText" presStyleLbl="bgAcc1" presStyleIdx="6" presStyleCnt="9" custScaleX="132964" custScaleY="195275">
        <dgm:presLayoutVars>
          <dgm:bulletEnabled val="1"/>
        </dgm:presLayoutVars>
      </dgm:prSet>
      <dgm:spPr/>
    </dgm:pt>
    <dgm:pt modelId="{723D7BC3-64D0-4295-A6BD-D186B385485C}" type="pres">
      <dgm:prSet presAssocID="{65AD77C8-16B8-487C-A667-17B738CBC3DF}" presName="root" presStyleCnt="0"/>
      <dgm:spPr/>
    </dgm:pt>
    <dgm:pt modelId="{9BCA4255-DD9D-4789-98E2-EE837D6801DE}" type="pres">
      <dgm:prSet presAssocID="{65AD77C8-16B8-487C-A667-17B738CBC3DF}" presName="rootComposite" presStyleCnt="0"/>
      <dgm:spPr/>
    </dgm:pt>
    <dgm:pt modelId="{8357C6C9-0543-400A-B144-4FDC74685972}" type="pres">
      <dgm:prSet presAssocID="{65AD77C8-16B8-487C-A667-17B738CBC3DF}" presName="rootText" presStyleLbl="node1" presStyleIdx="4" presStyleCnt="6"/>
      <dgm:spPr/>
    </dgm:pt>
    <dgm:pt modelId="{F3F103F2-1D21-4D7F-BCBC-C12A2F51B17E}" type="pres">
      <dgm:prSet presAssocID="{65AD77C8-16B8-487C-A667-17B738CBC3DF}" presName="rootConnector" presStyleLbl="node1" presStyleIdx="4" presStyleCnt="6"/>
      <dgm:spPr/>
    </dgm:pt>
    <dgm:pt modelId="{74A41BF4-81B8-41C8-8D47-395BA7C19200}" type="pres">
      <dgm:prSet presAssocID="{65AD77C8-16B8-487C-A667-17B738CBC3DF}" presName="childShape" presStyleCnt="0"/>
      <dgm:spPr/>
    </dgm:pt>
    <dgm:pt modelId="{72F5922C-CBB1-49A5-BF03-A0BB516434AF}" type="pres">
      <dgm:prSet presAssocID="{A34D2512-F4C7-4D07-BA96-C4682088B458}" presName="Name13" presStyleLbl="parChTrans1D2" presStyleIdx="7" presStyleCnt="9"/>
      <dgm:spPr/>
    </dgm:pt>
    <dgm:pt modelId="{80F4428B-EFD5-42B5-96B0-0FE4495E8916}" type="pres">
      <dgm:prSet presAssocID="{4FCAB74C-011A-4AF2-8F72-E659B65A4F17}" presName="childText" presStyleLbl="bgAcc1" presStyleIdx="7" presStyleCnt="9" custScaleX="132964" custScaleY="195275">
        <dgm:presLayoutVars>
          <dgm:bulletEnabled val="1"/>
        </dgm:presLayoutVars>
      </dgm:prSet>
      <dgm:spPr/>
    </dgm:pt>
    <dgm:pt modelId="{3AE253F9-00FC-4B88-ABF8-157D4286AFB3}" type="pres">
      <dgm:prSet presAssocID="{D499371D-BEC6-42A1-A1DE-5DF4CCB07567}" presName="root" presStyleCnt="0"/>
      <dgm:spPr/>
    </dgm:pt>
    <dgm:pt modelId="{A26F10FE-D648-4744-A8D9-2264CE39E11B}" type="pres">
      <dgm:prSet presAssocID="{D499371D-BEC6-42A1-A1DE-5DF4CCB07567}" presName="rootComposite" presStyleCnt="0"/>
      <dgm:spPr/>
    </dgm:pt>
    <dgm:pt modelId="{2C9BE3C7-EB01-4B27-A5A8-988F10E393B5}" type="pres">
      <dgm:prSet presAssocID="{D499371D-BEC6-42A1-A1DE-5DF4CCB07567}" presName="rootText" presStyleLbl="node1" presStyleIdx="5" presStyleCnt="6"/>
      <dgm:spPr/>
    </dgm:pt>
    <dgm:pt modelId="{0F1AF4BD-3281-48A1-B5EC-DFC585861C3C}" type="pres">
      <dgm:prSet presAssocID="{D499371D-BEC6-42A1-A1DE-5DF4CCB07567}" presName="rootConnector" presStyleLbl="node1" presStyleIdx="5" presStyleCnt="6"/>
      <dgm:spPr/>
    </dgm:pt>
    <dgm:pt modelId="{85ADE814-B859-46E3-BFB9-EDA669FD623C}" type="pres">
      <dgm:prSet presAssocID="{D499371D-BEC6-42A1-A1DE-5DF4CCB07567}" presName="childShape" presStyleCnt="0"/>
      <dgm:spPr/>
    </dgm:pt>
    <dgm:pt modelId="{C8B7884E-E2B9-4B15-9F14-4BB7845A4FFF}" type="pres">
      <dgm:prSet presAssocID="{11D027B8-9A45-4A0E-8C4F-735414990D64}" presName="Name13" presStyleLbl="parChTrans1D2" presStyleIdx="8" presStyleCnt="9"/>
      <dgm:spPr/>
    </dgm:pt>
    <dgm:pt modelId="{D911B4D8-9DE4-4C53-8C7B-855883913A30}" type="pres">
      <dgm:prSet presAssocID="{1755505F-2839-4F20-A3E5-8827AF08E5BD}" presName="childText" presStyleLbl="bgAcc1" presStyleIdx="8" presStyleCnt="9" custScaleX="132964" custScaleY="195275">
        <dgm:presLayoutVars>
          <dgm:bulletEnabled val="1"/>
        </dgm:presLayoutVars>
      </dgm:prSet>
      <dgm:spPr/>
    </dgm:pt>
  </dgm:ptLst>
  <dgm:cxnLst>
    <dgm:cxn modelId="{5A26210D-94AD-4546-B583-84ED1DC56103}" type="presOf" srcId="{75E246F9-ECB9-4C88-93E9-DD1055788726}" destId="{B1C66104-44E9-44B6-9381-38A8F09BF7A1}" srcOrd="0" destOrd="0" presId="urn:microsoft.com/office/officeart/2005/8/layout/hierarchy3"/>
    <dgm:cxn modelId="{84914B0F-5AF1-4D3A-ABF4-2497F0CC321D}" type="presOf" srcId="{EC988F25-E400-4A1F-B083-6D4D6E4921F3}" destId="{6D06E71C-C6ED-41BB-89D4-FDB9F15F6915}" srcOrd="0" destOrd="0" presId="urn:microsoft.com/office/officeart/2005/8/layout/hierarchy3"/>
    <dgm:cxn modelId="{ECAF0211-9069-46BC-89E0-84B193FC8851}" type="presOf" srcId="{E14B5137-4062-420C-BFCC-0B4863A6D13B}" destId="{BCE31554-68BE-427B-BA32-AD041E0CFE23}" srcOrd="0" destOrd="0" presId="urn:microsoft.com/office/officeart/2005/8/layout/hierarchy3"/>
    <dgm:cxn modelId="{FD477217-8B73-40BB-99C1-DCA68CDE5C71}" srcId="{1FFA4EB9-82CF-4356-B84E-5C78CE1BCACB}" destId="{9B9BF7E4-7ECD-43AA-9F47-94A2BB66819D}" srcOrd="1" destOrd="0" parTransId="{7E0C1F8A-A3B3-40D5-9A4B-F02770C77654}" sibTransId="{9DE3D528-CFC3-4715-8EE2-E756EB9DFB9F}"/>
    <dgm:cxn modelId="{B4FC2B1A-594C-4BFB-9771-D5B2F5390761}" srcId="{1FFA4EB9-82CF-4356-B84E-5C78CE1BCACB}" destId="{7E92275F-FCD9-468F-879A-3E16C186BF43}" srcOrd="3" destOrd="0" parTransId="{B629FF07-2BEC-4B57-A62E-AE0A8E16ECA4}" sibTransId="{FDFD26F0-DC82-42E3-9B47-1F46B6473770}"/>
    <dgm:cxn modelId="{D6C86C1C-BF97-420A-AC02-4C1F80992B83}" srcId="{9B9BF7E4-7ECD-43AA-9F47-94A2BB66819D}" destId="{EBC68994-13E8-4701-A2E2-EE810E1BC03A}" srcOrd="2" destOrd="0" parTransId="{2903E1AE-55AF-4CC4-B144-E17FEDC5BB2F}" sibTransId="{B1EB15D3-1552-4308-8121-C8D4053D9B0D}"/>
    <dgm:cxn modelId="{9142FE21-6E7F-43F8-9386-0E33D30C2AF0}" type="presOf" srcId="{AE0689D3-7AEE-47F9-9C44-1036C1B88C17}" destId="{7E7090E8-7467-4CFC-A154-14B9EB9AA3AC}" srcOrd="0" destOrd="0" presId="urn:microsoft.com/office/officeart/2005/8/layout/hierarchy3"/>
    <dgm:cxn modelId="{94234B27-C912-4468-9149-52F380E1955E}" type="presOf" srcId="{2903E1AE-55AF-4CC4-B144-E17FEDC5BB2F}" destId="{331A4FED-AD9B-4BE0-BF5B-D1CA2440E03C}" srcOrd="0" destOrd="0" presId="urn:microsoft.com/office/officeart/2005/8/layout/hierarchy3"/>
    <dgm:cxn modelId="{EB47BD2B-E2C4-4FB7-A388-6DED5031A490}" type="presOf" srcId="{C766FFF9-F5AD-4F71-8610-5B54D5666CA3}" destId="{39F09108-C95D-43B8-BB05-7D827D6408CE}" srcOrd="0" destOrd="0" presId="urn:microsoft.com/office/officeart/2005/8/layout/hierarchy3"/>
    <dgm:cxn modelId="{AEC8BF37-0A2B-4FED-91F7-89E6681645B4}" type="presOf" srcId="{A34D2512-F4C7-4D07-BA96-C4682088B458}" destId="{72F5922C-CBB1-49A5-BF03-A0BB516434AF}" srcOrd="0" destOrd="0" presId="urn:microsoft.com/office/officeart/2005/8/layout/hierarchy3"/>
    <dgm:cxn modelId="{9786A33E-EDD3-4925-A6E1-E953DC22C39E}" srcId="{04FBF0F5-D21A-4E5F-8770-20F40B043FA1}" destId="{9D346729-0E5D-4290-8B1D-5478ED581EF2}" srcOrd="0" destOrd="0" parTransId="{FADCACF4-7CA5-46A8-BA3F-EFD6C51B616C}" sibTransId="{3077BC41-22C1-43F7-94DE-0D41134F7363}"/>
    <dgm:cxn modelId="{708BB75F-89F2-48D6-89A0-3902B1E13BBA}" type="presOf" srcId="{65AD77C8-16B8-487C-A667-17B738CBC3DF}" destId="{8357C6C9-0543-400A-B144-4FDC74685972}" srcOrd="0" destOrd="0" presId="urn:microsoft.com/office/officeart/2005/8/layout/hierarchy3"/>
    <dgm:cxn modelId="{FB996242-74D4-4FFC-9D65-55B927D8B910}" type="presOf" srcId="{D499371D-BEC6-42A1-A1DE-5DF4CCB07567}" destId="{0F1AF4BD-3281-48A1-B5EC-DFC585861C3C}" srcOrd="1" destOrd="0" presId="urn:microsoft.com/office/officeart/2005/8/layout/hierarchy3"/>
    <dgm:cxn modelId="{ECE1D143-C87D-453C-BD92-D06FC4A8FB60}" type="presOf" srcId="{04FBF0F5-D21A-4E5F-8770-20F40B043FA1}" destId="{2A57D0D8-35D2-4848-BBCD-EE1978423ABD}" srcOrd="0" destOrd="0" presId="urn:microsoft.com/office/officeart/2005/8/layout/hierarchy3"/>
    <dgm:cxn modelId="{72D4B165-4455-43DD-B4EB-870E36C550BE}" type="presOf" srcId="{9B9BF7E4-7ECD-43AA-9F47-94A2BB66819D}" destId="{7DD521D0-B431-47F6-9D0D-164A10478601}" srcOrd="0" destOrd="0" presId="urn:microsoft.com/office/officeart/2005/8/layout/hierarchy3"/>
    <dgm:cxn modelId="{E28C3268-1A6C-43B9-8D68-823ACBD7B98E}" srcId="{9B9BF7E4-7ECD-43AA-9F47-94A2BB66819D}" destId="{A5259F88-E098-4EA1-A9BF-31862FE4C14D}" srcOrd="0" destOrd="0" parTransId="{AE0689D3-7AEE-47F9-9C44-1036C1B88C17}" sibTransId="{E84CBE03-F2B2-4108-B3E1-4814A70E26B7}"/>
    <dgm:cxn modelId="{5DFDA26E-D168-4329-AE89-D9DFEB2FA06B}" type="presOf" srcId="{7E92275F-FCD9-468F-879A-3E16C186BF43}" destId="{25D56ADB-28F4-43F9-834E-4F2E5052BBEF}" srcOrd="1" destOrd="0" presId="urn:microsoft.com/office/officeart/2005/8/layout/hierarchy3"/>
    <dgm:cxn modelId="{13F96D51-1AAD-4900-87E6-D7EB4089D83F}" type="presOf" srcId="{1755505F-2839-4F20-A3E5-8827AF08E5BD}" destId="{D911B4D8-9DE4-4C53-8C7B-855883913A30}" srcOrd="0" destOrd="0" presId="urn:microsoft.com/office/officeart/2005/8/layout/hierarchy3"/>
    <dgm:cxn modelId="{EDF42976-7939-43FE-9CAB-7FA7B0CB6388}" type="presOf" srcId="{65AD77C8-16B8-487C-A667-17B738CBC3DF}" destId="{F3F103F2-1D21-4D7F-BCBC-C12A2F51B17E}" srcOrd="1" destOrd="0" presId="urn:microsoft.com/office/officeart/2005/8/layout/hierarchy3"/>
    <dgm:cxn modelId="{0A663557-BA14-4BC0-B497-03B6E1FBBF2B}" type="presOf" srcId="{11D027B8-9A45-4A0E-8C4F-735414990D64}" destId="{C8B7884E-E2B9-4B15-9F14-4BB7845A4FFF}" srcOrd="0" destOrd="0" presId="urn:microsoft.com/office/officeart/2005/8/layout/hierarchy3"/>
    <dgm:cxn modelId="{C6E01888-E2A2-4CAF-97AC-2D84F2B0DC4C}" type="presOf" srcId="{EBC68994-13E8-4701-A2E2-EE810E1BC03A}" destId="{D8BD6C59-DBE9-4EFE-8A5D-709174F45AE3}" srcOrd="0" destOrd="0" presId="urn:microsoft.com/office/officeart/2005/8/layout/hierarchy3"/>
    <dgm:cxn modelId="{50C35489-394C-4302-ACE6-9ED3EDF382BF}" type="presOf" srcId="{9B9BF7E4-7ECD-43AA-9F47-94A2BB66819D}" destId="{58D6CA9D-2BE9-4BE0-B092-91F8AC8A9655}" srcOrd="1" destOrd="0" presId="urn:microsoft.com/office/officeart/2005/8/layout/hierarchy3"/>
    <dgm:cxn modelId="{5D4B559C-C9A5-4531-9C3A-FB2D365CDA6F}" srcId="{7E92275F-FCD9-468F-879A-3E16C186BF43}" destId="{D1D42088-E77C-4388-93D3-2909EE9FA519}" srcOrd="0" destOrd="0" parTransId="{E14B5137-4062-420C-BFCC-0B4863A6D13B}" sibTransId="{7365E99F-02CC-45F5-A2CE-FC94DF8E4F16}"/>
    <dgm:cxn modelId="{024E9AA0-F28F-40AF-B639-148FA35AAFCF}" srcId="{9B9BF7E4-7ECD-43AA-9F47-94A2BB66819D}" destId="{04C1DB3D-CC67-4D5B-90A7-6EC52536DE2F}" srcOrd="1" destOrd="0" parTransId="{EC988F25-E400-4A1F-B083-6D4D6E4921F3}" sibTransId="{F81E9511-87D6-4204-ACC0-97FDFACE367A}"/>
    <dgm:cxn modelId="{9818C2A2-B49A-454A-99A7-3200C807785D}" srcId="{1FFA4EB9-82CF-4356-B84E-5C78CE1BCACB}" destId="{65AD77C8-16B8-487C-A667-17B738CBC3DF}" srcOrd="4" destOrd="0" parTransId="{94CF981F-480C-49CA-ADD6-2AE5018EA06F}" sibTransId="{4B93EDAC-03D0-4C8C-8E35-DFFA937BF81C}"/>
    <dgm:cxn modelId="{CCEBBDAB-DD26-4B70-B696-E6F9949AF016}" srcId="{C766FFF9-F5AD-4F71-8610-5B54D5666CA3}" destId="{D012FB60-1618-4DF3-AD0D-E3E0BC70A884}" srcOrd="0" destOrd="0" parTransId="{EFBC6671-C6B4-4238-8D48-BAB22B82BADC}" sibTransId="{0FDE3B31-C0C3-40AB-8363-4B48A4DFCBF1}"/>
    <dgm:cxn modelId="{97376EAD-264C-4E11-BEAB-2F54BEFC1E67}" type="presOf" srcId="{1FFA4EB9-82CF-4356-B84E-5C78CE1BCACB}" destId="{6BF37023-F5A2-4FE2-962E-E760C6A02284}" srcOrd="0" destOrd="0" presId="urn:microsoft.com/office/officeart/2005/8/layout/hierarchy3"/>
    <dgm:cxn modelId="{4FF759AE-8AC6-40A4-963D-C7EEA5D6AF3B}" srcId="{1FFA4EB9-82CF-4356-B84E-5C78CE1BCACB}" destId="{04FBF0F5-D21A-4E5F-8770-20F40B043FA1}" srcOrd="0" destOrd="0" parTransId="{87B73996-E987-478B-91C6-A019B18C7164}" sibTransId="{63051BA7-45FC-4F2A-9B7F-5D16F95239CE}"/>
    <dgm:cxn modelId="{438C5EB4-C54E-4E84-AAB2-DAC1DE935401}" srcId="{65AD77C8-16B8-487C-A667-17B738CBC3DF}" destId="{4FCAB74C-011A-4AF2-8F72-E659B65A4F17}" srcOrd="0" destOrd="0" parTransId="{A34D2512-F4C7-4D07-BA96-C4682088B458}" sibTransId="{534FF773-612D-491E-A39D-F9EC1472CECD}"/>
    <dgm:cxn modelId="{B2064DBB-E721-4D91-90C9-4049D7D679EF}" srcId="{1FFA4EB9-82CF-4356-B84E-5C78CE1BCACB}" destId="{C766FFF9-F5AD-4F71-8610-5B54D5666CA3}" srcOrd="2" destOrd="0" parTransId="{0D7B8296-C5DD-4F69-91FF-DDFAD9151A79}" sibTransId="{C86C24F0-2CA9-4484-80CA-122BCF92970D}"/>
    <dgm:cxn modelId="{DDC643BF-81E9-46C6-8E4E-D0EB7842BA48}" type="presOf" srcId="{04C1DB3D-CC67-4D5B-90A7-6EC52536DE2F}" destId="{C06AFFA2-73C5-4EBD-BB92-6AAE58643B20}" srcOrd="0" destOrd="0" presId="urn:microsoft.com/office/officeart/2005/8/layout/hierarchy3"/>
    <dgm:cxn modelId="{82219EC1-3216-4CD7-9332-0E19DE9C9219}" type="presOf" srcId="{A5259F88-E098-4EA1-A9BF-31862FE4C14D}" destId="{202D02E0-B5B1-4969-A383-847BACBCF2DF}" srcOrd="0" destOrd="0" presId="urn:microsoft.com/office/officeart/2005/8/layout/hierarchy3"/>
    <dgm:cxn modelId="{F781CFC4-00B5-41FA-BF8A-365B973432D0}" type="presOf" srcId="{FADCACF4-7CA5-46A8-BA3F-EFD6C51B616C}" destId="{5D6A0CF9-8573-4903-892F-2235DCC9A800}" srcOrd="0" destOrd="0" presId="urn:microsoft.com/office/officeart/2005/8/layout/hierarchy3"/>
    <dgm:cxn modelId="{B6BDEAC8-41FC-4AC1-87FE-B41B07D31D6F}" type="presOf" srcId="{EFBC6671-C6B4-4238-8D48-BAB22B82BADC}" destId="{FAE06E2A-9D8A-4214-BB1F-74CB5A917708}" srcOrd="0" destOrd="0" presId="urn:microsoft.com/office/officeart/2005/8/layout/hierarchy3"/>
    <dgm:cxn modelId="{2885A6CC-6379-4786-BA53-954CB9B0DC42}" type="presOf" srcId="{7E92275F-FCD9-468F-879A-3E16C186BF43}" destId="{FCB03651-12FE-4267-A2E2-5393BD4DEC75}" srcOrd="0" destOrd="0" presId="urn:microsoft.com/office/officeart/2005/8/layout/hierarchy3"/>
    <dgm:cxn modelId="{486220CD-6EF2-4D58-9CE8-74C04BF62024}" srcId="{1FFA4EB9-82CF-4356-B84E-5C78CE1BCACB}" destId="{D499371D-BEC6-42A1-A1DE-5DF4CCB07567}" srcOrd="5" destOrd="0" parTransId="{0D8138D8-2873-4E36-8B61-CECC2D169397}" sibTransId="{C4371DB5-0D6A-4FFB-8332-192C962C4EAD}"/>
    <dgm:cxn modelId="{611987CD-2E31-4961-B047-5F6E3ACC0BC9}" type="presOf" srcId="{4FCAB74C-011A-4AF2-8F72-E659B65A4F17}" destId="{80F4428B-EFD5-42B5-96B0-0FE4495E8916}" srcOrd="0" destOrd="0" presId="urn:microsoft.com/office/officeart/2005/8/layout/hierarchy3"/>
    <dgm:cxn modelId="{32E872D4-30ED-4733-AC37-FB3729FB922C}" srcId="{D499371D-BEC6-42A1-A1DE-5DF4CCB07567}" destId="{1755505F-2839-4F20-A3E5-8827AF08E5BD}" srcOrd="0" destOrd="0" parTransId="{11D027B8-9A45-4A0E-8C4F-735414990D64}" sibTransId="{FA596175-7F94-4E92-92F2-C3CBAF130EA1}"/>
    <dgm:cxn modelId="{2117E2D6-8918-4091-920C-50C599792750}" srcId="{04FBF0F5-D21A-4E5F-8770-20F40B043FA1}" destId="{4793AE87-AA0A-4776-953B-D2D3A59586A8}" srcOrd="1" destOrd="0" parTransId="{75E246F9-ECB9-4C88-93E9-DD1055788726}" sibTransId="{E65DCE24-64D0-4464-845D-256D3C65DF53}"/>
    <dgm:cxn modelId="{C08411D9-D08E-4B07-B235-76F76A170910}" type="presOf" srcId="{9D346729-0E5D-4290-8B1D-5478ED581EF2}" destId="{48E3716E-69CE-4B92-B421-EFF57D2CE121}" srcOrd="0" destOrd="0" presId="urn:microsoft.com/office/officeart/2005/8/layout/hierarchy3"/>
    <dgm:cxn modelId="{38473BDE-B4E3-42F1-BFA8-6F70A4688025}" type="presOf" srcId="{4793AE87-AA0A-4776-953B-D2D3A59586A8}" destId="{10CD30C8-B92B-45F3-B63D-70F62D12F419}" srcOrd="0" destOrd="0" presId="urn:microsoft.com/office/officeart/2005/8/layout/hierarchy3"/>
    <dgm:cxn modelId="{49AFF2DF-BEE2-42F5-9B0F-1C354091F5D5}" type="presOf" srcId="{C766FFF9-F5AD-4F71-8610-5B54D5666CA3}" destId="{D6E2F372-889C-46AB-95C6-68E837B3751F}" srcOrd="1" destOrd="0" presId="urn:microsoft.com/office/officeart/2005/8/layout/hierarchy3"/>
    <dgm:cxn modelId="{A934FFE1-2B0B-4CF6-9DBE-EFAC69FBD1F8}" type="presOf" srcId="{D012FB60-1618-4DF3-AD0D-E3E0BC70A884}" destId="{B92D9193-AFB1-4B37-AF4F-E272FC5C2952}" srcOrd="0" destOrd="0" presId="urn:microsoft.com/office/officeart/2005/8/layout/hierarchy3"/>
    <dgm:cxn modelId="{142E3FE3-A9A3-4624-8D48-81AD656E277F}" type="presOf" srcId="{D499371D-BEC6-42A1-A1DE-5DF4CCB07567}" destId="{2C9BE3C7-EB01-4B27-A5A8-988F10E393B5}" srcOrd="0" destOrd="0" presId="urn:microsoft.com/office/officeart/2005/8/layout/hierarchy3"/>
    <dgm:cxn modelId="{962944E6-1CA1-4A78-B574-BDA0768DCFCD}" type="presOf" srcId="{04FBF0F5-D21A-4E5F-8770-20F40B043FA1}" destId="{2AA598C0-4ADF-4527-8B6F-0015A001118D}" srcOrd="1" destOrd="0" presId="urn:microsoft.com/office/officeart/2005/8/layout/hierarchy3"/>
    <dgm:cxn modelId="{058780ED-6F4F-4036-9C38-9B8280AACC49}" type="presOf" srcId="{D1D42088-E77C-4388-93D3-2909EE9FA519}" destId="{8436FBF3-34CB-49A1-87A3-D30373AE92CC}" srcOrd="0" destOrd="0" presId="urn:microsoft.com/office/officeart/2005/8/layout/hierarchy3"/>
    <dgm:cxn modelId="{44F1D50D-779E-48DC-AEFF-DFBE379FDD43}" type="presParOf" srcId="{6BF37023-F5A2-4FE2-962E-E760C6A02284}" destId="{5F08E5AB-69F3-4E9E-ADAE-F6B042296144}" srcOrd="0" destOrd="0" presId="urn:microsoft.com/office/officeart/2005/8/layout/hierarchy3"/>
    <dgm:cxn modelId="{CD572953-63F5-41AE-93DC-0D204A2407C7}" type="presParOf" srcId="{5F08E5AB-69F3-4E9E-ADAE-F6B042296144}" destId="{D6FFA61F-745B-451A-BD24-EC7F343DA6FD}" srcOrd="0" destOrd="0" presId="urn:microsoft.com/office/officeart/2005/8/layout/hierarchy3"/>
    <dgm:cxn modelId="{FCF771B0-E6D0-4307-937D-98D5E0F35868}" type="presParOf" srcId="{D6FFA61F-745B-451A-BD24-EC7F343DA6FD}" destId="{2A57D0D8-35D2-4848-BBCD-EE1978423ABD}" srcOrd="0" destOrd="0" presId="urn:microsoft.com/office/officeart/2005/8/layout/hierarchy3"/>
    <dgm:cxn modelId="{D5F175F6-B134-4C97-A9B8-BB4CD37BE556}" type="presParOf" srcId="{D6FFA61F-745B-451A-BD24-EC7F343DA6FD}" destId="{2AA598C0-4ADF-4527-8B6F-0015A001118D}" srcOrd="1" destOrd="0" presId="urn:microsoft.com/office/officeart/2005/8/layout/hierarchy3"/>
    <dgm:cxn modelId="{D5832E06-98A2-49A2-A325-62F314E941CC}" type="presParOf" srcId="{5F08E5AB-69F3-4E9E-ADAE-F6B042296144}" destId="{76D61BB2-B48D-4AAF-A50F-B2346219D67D}" srcOrd="1" destOrd="0" presId="urn:microsoft.com/office/officeart/2005/8/layout/hierarchy3"/>
    <dgm:cxn modelId="{8EC37E94-FCFF-44EB-8AE1-25E7524D0483}" type="presParOf" srcId="{76D61BB2-B48D-4AAF-A50F-B2346219D67D}" destId="{5D6A0CF9-8573-4903-892F-2235DCC9A800}" srcOrd="0" destOrd="0" presId="urn:microsoft.com/office/officeart/2005/8/layout/hierarchy3"/>
    <dgm:cxn modelId="{C42FFD30-6A92-4FD3-9C09-307562A0E8E9}" type="presParOf" srcId="{76D61BB2-B48D-4AAF-A50F-B2346219D67D}" destId="{48E3716E-69CE-4B92-B421-EFF57D2CE121}" srcOrd="1" destOrd="0" presId="urn:microsoft.com/office/officeart/2005/8/layout/hierarchy3"/>
    <dgm:cxn modelId="{1C54E6E9-A1F1-47C2-8827-4D2915B5AAFB}" type="presParOf" srcId="{76D61BB2-B48D-4AAF-A50F-B2346219D67D}" destId="{B1C66104-44E9-44B6-9381-38A8F09BF7A1}" srcOrd="2" destOrd="0" presId="urn:microsoft.com/office/officeart/2005/8/layout/hierarchy3"/>
    <dgm:cxn modelId="{B6D90DF0-6F9D-40D0-9EE4-0646141293A1}" type="presParOf" srcId="{76D61BB2-B48D-4AAF-A50F-B2346219D67D}" destId="{10CD30C8-B92B-45F3-B63D-70F62D12F419}" srcOrd="3" destOrd="0" presId="urn:microsoft.com/office/officeart/2005/8/layout/hierarchy3"/>
    <dgm:cxn modelId="{7D065030-B75F-444D-874F-5E37C40A323B}" type="presParOf" srcId="{6BF37023-F5A2-4FE2-962E-E760C6A02284}" destId="{FE71752A-2622-40CE-9474-84A2DC9281C7}" srcOrd="1" destOrd="0" presId="urn:microsoft.com/office/officeart/2005/8/layout/hierarchy3"/>
    <dgm:cxn modelId="{BF71FBCE-26B7-4E6F-942F-A03F42DF8044}" type="presParOf" srcId="{FE71752A-2622-40CE-9474-84A2DC9281C7}" destId="{82391E28-3158-4424-9007-CCEEC66194F3}" srcOrd="0" destOrd="0" presId="urn:microsoft.com/office/officeart/2005/8/layout/hierarchy3"/>
    <dgm:cxn modelId="{BA2C28D5-FCD3-41F4-B4CE-75B8A2C20E58}" type="presParOf" srcId="{82391E28-3158-4424-9007-CCEEC66194F3}" destId="{7DD521D0-B431-47F6-9D0D-164A10478601}" srcOrd="0" destOrd="0" presId="urn:microsoft.com/office/officeart/2005/8/layout/hierarchy3"/>
    <dgm:cxn modelId="{B959F1F9-F9CD-4B49-85B0-848F9E390E3B}" type="presParOf" srcId="{82391E28-3158-4424-9007-CCEEC66194F3}" destId="{58D6CA9D-2BE9-4BE0-B092-91F8AC8A9655}" srcOrd="1" destOrd="0" presId="urn:microsoft.com/office/officeart/2005/8/layout/hierarchy3"/>
    <dgm:cxn modelId="{D36EFD09-70EB-4615-B24B-58C051244AEA}" type="presParOf" srcId="{FE71752A-2622-40CE-9474-84A2DC9281C7}" destId="{59610272-1CAB-4A8C-B88F-E8C76FA17F84}" srcOrd="1" destOrd="0" presId="urn:microsoft.com/office/officeart/2005/8/layout/hierarchy3"/>
    <dgm:cxn modelId="{55814EE4-CEE9-4FD4-8908-D03E9E710F07}" type="presParOf" srcId="{59610272-1CAB-4A8C-B88F-E8C76FA17F84}" destId="{7E7090E8-7467-4CFC-A154-14B9EB9AA3AC}" srcOrd="0" destOrd="0" presId="urn:microsoft.com/office/officeart/2005/8/layout/hierarchy3"/>
    <dgm:cxn modelId="{3C0DAC20-8E2E-458D-9838-BEC92C5381E9}" type="presParOf" srcId="{59610272-1CAB-4A8C-B88F-E8C76FA17F84}" destId="{202D02E0-B5B1-4969-A383-847BACBCF2DF}" srcOrd="1" destOrd="0" presId="urn:microsoft.com/office/officeart/2005/8/layout/hierarchy3"/>
    <dgm:cxn modelId="{76A7847D-448C-47E8-8DF0-4083CE29D41B}" type="presParOf" srcId="{59610272-1CAB-4A8C-B88F-E8C76FA17F84}" destId="{6D06E71C-C6ED-41BB-89D4-FDB9F15F6915}" srcOrd="2" destOrd="0" presId="urn:microsoft.com/office/officeart/2005/8/layout/hierarchy3"/>
    <dgm:cxn modelId="{33943A87-B1AE-456E-8084-7651D729C203}" type="presParOf" srcId="{59610272-1CAB-4A8C-B88F-E8C76FA17F84}" destId="{C06AFFA2-73C5-4EBD-BB92-6AAE58643B20}" srcOrd="3" destOrd="0" presId="urn:microsoft.com/office/officeart/2005/8/layout/hierarchy3"/>
    <dgm:cxn modelId="{A3750F64-E421-42F4-B3BB-48436405F22F}" type="presParOf" srcId="{59610272-1CAB-4A8C-B88F-E8C76FA17F84}" destId="{331A4FED-AD9B-4BE0-BF5B-D1CA2440E03C}" srcOrd="4" destOrd="0" presId="urn:microsoft.com/office/officeart/2005/8/layout/hierarchy3"/>
    <dgm:cxn modelId="{742183BF-5910-44DA-AC73-2861762A0B3F}" type="presParOf" srcId="{59610272-1CAB-4A8C-B88F-E8C76FA17F84}" destId="{D8BD6C59-DBE9-4EFE-8A5D-709174F45AE3}" srcOrd="5" destOrd="0" presId="urn:microsoft.com/office/officeart/2005/8/layout/hierarchy3"/>
    <dgm:cxn modelId="{01954978-8016-4FE2-8903-712551588920}" type="presParOf" srcId="{6BF37023-F5A2-4FE2-962E-E760C6A02284}" destId="{C3561671-8BD3-43B2-9252-21D27E3A381E}" srcOrd="2" destOrd="0" presId="urn:microsoft.com/office/officeart/2005/8/layout/hierarchy3"/>
    <dgm:cxn modelId="{8BDC4F27-3DA7-4176-9325-8EE3E9D8B774}" type="presParOf" srcId="{C3561671-8BD3-43B2-9252-21D27E3A381E}" destId="{C6FEC3C1-7AC9-492E-917D-3AFA281B1FE8}" srcOrd="0" destOrd="0" presId="urn:microsoft.com/office/officeart/2005/8/layout/hierarchy3"/>
    <dgm:cxn modelId="{15DA8DCB-29E3-4165-9AE0-45E53AE934C7}" type="presParOf" srcId="{C6FEC3C1-7AC9-492E-917D-3AFA281B1FE8}" destId="{39F09108-C95D-43B8-BB05-7D827D6408CE}" srcOrd="0" destOrd="0" presId="urn:microsoft.com/office/officeart/2005/8/layout/hierarchy3"/>
    <dgm:cxn modelId="{32AC49E0-92B4-4F24-B20F-E3BD5B6DCAD9}" type="presParOf" srcId="{C6FEC3C1-7AC9-492E-917D-3AFA281B1FE8}" destId="{D6E2F372-889C-46AB-95C6-68E837B3751F}" srcOrd="1" destOrd="0" presId="urn:microsoft.com/office/officeart/2005/8/layout/hierarchy3"/>
    <dgm:cxn modelId="{09915956-6E75-4BE6-8E96-5979E5717410}" type="presParOf" srcId="{C3561671-8BD3-43B2-9252-21D27E3A381E}" destId="{E941192A-313D-4F18-9CCE-6978C9B5DE97}" srcOrd="1" destOrd="0" presId="urn:microsoft.com/office/officeart/2005/8/layout/hierarchy3"/>
    <dgm:cxn modelId="{AB11AF2C-04B7-4108-9966-D30F2D18CA3A}" type="presParOf" srcId="{E941192A-313D-4F18-9CCE-6978C9B5DE97}" destId="{FAE06E2A-9D8A-4214-BB1F-74CB5A917708}" srcOrd="0" destOrd="0" presId="urn:microsoft.com/office/officeart/2005/8/layout/hierarchy3"/>
    <dgm:cxn modelId="{4DBB70F5-9487-42DF-97BE-C610429626B1}" type="presParOf" srcId="{E941192A-313D-4F18-9CCE-6978C9B5DE97}" destId="{B92D9193-AFB1-4B37-AF4F-E272FC5C2952}" srcOrd="1" destOrd="0" presId="urn:microsoft.com/office/officeart/2005/8/layout/hierarchy3"/>
    <dgm:cxn modelId="{D3FCF7E0-AEB7-4919-A486-01909F67B8E9}" type="presParOf" srcId="{6BF37023-F5A2-4FE2-962E-E760C6A02284}" destId="{326111B2-6ECB-4D56-A654-51E1C6551FB0}" srcOrd="3" destOrd="0" presId="urn:microsoft.com/office/officeart/2005/8/layout/hierarchy3"/>
    <dgm:cxn modelId="{9EE0A612-2140-45CA-9A44-A8EA782C2D74}" type="presParOf" srcId="{326111B2-6ECB-4D56-A654-51E1C6551FB0}" destId="{6B614A07-4E36-4B95-A1D7-B1BD69785AF4}" srcOrd="0" destOrd="0" presId="urn:microsoft.com/office/officeart/2005/8/layout/hierarchy3"/>
    <dgm:cxn modelId="{9BC80F86-CBC5-440E-B6F1-38F96D2D04AC}" type="presParOf" srcId="{6B614A07-4E36-4B95-A1D7-B1BD69785AF4}" destId="{FCB03651-12FE-4267-A2E2-5393BD4DEC75}" srcOrd="0" destOrd="0" presId="urn:microsoft.com/office/officeart/2005/8/layout/hierarchy3"/>
    <dgm:cxn modelId="{3433546D-2159-4BE5-BE89-90C4EE8D115A}" type="presParOf" srcId="{6B614A07-4E36-4B95-A1D7-B1BD69785AF4}" destId="{25D56ADB-28F4-43F9-834E-4F2E5052BBEF}" srcOrd="1" destOrd="0" presId="urn:microsoft.com/office/officeart/2005/8/layout/hierarchy3"/>
    <dgm:cxn modelId="{BB453CF3-359F-40BC-9B94-60E55B7F0CE4}" type="presParOf" srcId="{326111B2-6ECB-4D56-A654-51E1C6551FB0}" destId="{4B8358D4-99C2-4C9E-8CDE-4252A5FDD985}" srcOrd="1" destOrd="0" presId="urn:microsoft.com/office/officeart/2005/8/layout/hierarchy3"/>
    <dgm:cxn modelId="{985FC4CD-7D39-4A26-8BFE-DA482CB44755}" type="presParOf" srcId="{4B8358D4-99C2-4C9E-8CDE-4252A5FDD985}" destId="{BCE31554-68BE-427B-BA32-AD041E0CFE23}" srcOrd="0" destOrd="0" presId="urn:microsoft.com/office/officeart/2005/8/layout/hierarchy3"/>
    <dgm:cxn modelId="{A3B7DB15-A4BD-4D45-BA4E-3F30D51D3647}" type="presParOf" srcId="{4B8358D4-99C2-4C9E-8CDE-4252A5FDD985}" destId="{8436FBF3-34CB-49A1-87A3-D30373AE92CC}" srcOrd="1" destOrd="0" presId="urn:microsoft.com/office/officeart/2005/8/layout/hierarchy3"/>
    <dgm:cxn modelId="{067DCC05-59D4-43D2-9F69-D8F8DFC5BB83}" type="presParOf" srcId="{6BF37023-F5A2-4FE2-962E-E760C6A02284}" destId="{723D7BC3-64D0-4295-A6BD-D186B385485C}" srcOrd="4" destOrd="0" presId="urn:microsoft.com/office/officeart/2005/8/layout/hierarchy3"/>
    <dgm:cxn modelId="{3C70AE81-05F2-4EDD-8163-A148B52DB409}" type="presParOf" srcId="{723D7BC3-64D0-4295-A6BD-D186B385485C}" destId="{9BCA4255-DD9D-4789-98E2-EE837D6801DE}" srcOrd="0" destOrd="0" presId="urn:microsoft.com/office/officeart/2005/8/layout/hierarchy3"/>
    <dgm:cxn modelId="{2F7FD70F-674F-4859-BD71-EA6B02FB4544}" type="presParOf" srcId="{9BCA4255-DD9D-4789-98E2-EE837D6801DE}" destId="{8357C6C9-0543-400A-B144-4FDC74685972}" srcOrd="0" destOrd="0" presId="urn:microsoft.com/office/officeart/2005/8/layout/hierarchy3"/>
    <dgm:cxn modelId="{450FE151-2A39-46A6-94A0-BEB983B365BD}" type="presParOf" srcId="{9BCA4255-DD9D-4789-98E2-EE837D6801DE}" destId="{F3F103F2-1D21-4D7F-BCBC-C12A2F51B17E}" srcOrd="1" destOrd="0" presId="urn:microsoft.com/office/officeart/2005/8/layout/hierarchy3"/>
    <dgm:cxn modelId="{BA8EBF30-1040-45A6-B847-0A797B11CA6D}" type="presParOf" srcId="{723D7BC3-64D0-4295-A6BD-D186B385485C}" destId="{74A41BF4-81B8-41C8-8D47-395BA7C19200}" srcOrd="1" destOrd="0" presId="urn:microsoft.com/office/officeart/2005/8/layout/hierarchy3"/>
    <dgm:cxn modelId="{C929BD68-EA2D-47F1-AA3E-26066F643475}" type="presParOf" srcId="{74A41BF4-81B8-41C8-8D47-395BA7C19200}" destId="{72F5922C-CBB1-49A5-BF03-A0BB516434AF}" srcOrd="0" destOrd="0" presId="urn:microsoft.com/office/officeart/2005/8/layout/hierarchy3"/>
    <dgm:cxn modelId="{C05C992B-8919-49D8-A574-2CE26D957FE7}" type="presParOf" srcId="{74A41BF4-81B8-41C8-8D47-395BA7C19200}" destId="{80F4428B-EFD5-42B5-96B0-0FE4495E8916}" srcOrd="1" destOrd="0" presId="urn:microsoft.com/office/officeart/2005/8/layout/hierarchy3"/>
    <dgm:cxn modelId="{B3218336-CEDC-4C2C-AA77-E9F682C04D2C}" type="presParOf" srcId="{6BF37023-F5A2-4FE2-962E-E760C6A02284}" destId="{3AE253F9-00FC-4B88-ABF8-157D4286AFB3}" srcOrd="5" destOrd="0" presId="urn:microsoft.com/office/officeart/2005/8/layout/hierarchy3"/>
    <dgm:cxn modelId="{EFC14839-6755-4145-AEF5-313E3EB16E94}" type="presParOf" srcId="{3AE253F9-00FC-4B88-ABF8-157D4286AFB3}" destId="{A26F10FE-D648-4744-A8D9-2264CE39E11B}" srcOrd="0" destOrd="0" presId="urn:microsoft.com/office/officeart/2005/8/layout/hierarchy3"/>
    <dgm:cxn modelId="{27D35FED-1DD2-48F7-8748-BD09EF7E529A}" type="presParOf" srcId="{A26F10FE-D648-4744-A8D9-2264CE39E11B}" destId="{2C9BE3C7-EB01-4B27-A5A8-988F10E393B5}" srcOrd="0" destOrd="0" presId="urn:microsoft.com/office/officeart/2005/8/layout/hierarchy3"/>
    <dgm:cxn modelId="{4699D7FA-B27E-42BE-A02D-13311125D8EF}" type="presParOf" srcId="{A26F10FE-D648-4744-A8D9-2264CE39E11B}" destId="{0F1AF4BD-3281-48A1-B5EC-DFC585861C3C}" srcOrd="1" destOrd="0" presId="urn:microsoft.com/office/officeart/2005/8/layout/hierarchy3"/>
    <dgm:cxn modelId="{C5A47E37-B0BE-4B7A-8359-5083E7ACF86D}" type="presParOf" srcId="{3AE253F9-00FC-4B88-ABF8-157D4286AFB3}" destId="{85ADE814-B859-46E3-BFB9-EDA669FD623C}" srcOrd="1" destOrd="0" presId="urn:microsoft.com/office/officeart/2005/8/layout/hierarchy3"/>
    <dgm:cxn modelId="{E50E85F0-3DE8-4075-9DFA-338DC640DE8F}" type="presParOf" srcId="{85ADE814-B859-46E3-BFB9-EDA669FD623C}" destId="{C8B7884E-E2B9-4B15-9F14-4BB7845A4FFF}" srcOrd="0" destOrd="0" presId="urn:microsoft.com/office/officeart/2005/8/layout/hierarchy3"/>
    <dgm:cxn modelId="{F78A2960-7BC6-450F-97F1-A2937371C63B}" type="presParOf" srcId="{85ADE814-B859-46E3-BFB9-EDA669FD623C}" destId="{D911B4D8-9DE4-4C53-8C7B-855883913A3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0312ED-F166-449A-A92D-E46BFDFAEA21}"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IN"/>
        </a:p>
      </dgm:t>
    </dgm:pt>
    <dgm:pt modelId="{26386B5C-0E1C-4402-802C-45A4DE5E7414}">
      <dgm:prSet phldrT="[Text]" custT="1"/>
      <dgm:spPr/>
      <dgm:t>
        <a:bodyPr/>
        <a:lstStyle/>
        <a:p>
          <a:pPr algn="just"/>
          <a:r>
            <a:rPr lang="en-IN" sz="1600" b="1">
              <a:solidFill>
                <a:schemeClr val="tx1"/>
              </a:solidFill>
              <a:latin typeface="Tw Cen MT" panose="020B0602020104020603" pitchFamily="34" charset="0"/>
            </a:rPr>
            <a:t>Principle</a:t>
          </a:r>
          <a:endParaRPr lang="en-IN" sz="1400" dirty="0">
            <a:solidFill>
              <a:schemeClr val="tx1"/>
            </a:solidFill>
            <a:latin typeface="Tw Cen MT" panose="020B0602020104020603" pitchFamily="34" charset="0"/>
          </a:endParaRPr>
        </a:p>
      </dgm:t>
    </dgm:pt>
    <dgm:pt modelId="{A9F4A9B5-23FF-4EC4-8A71-898B2F500E13}" type="parTrans" cxnId="{E34CB53A-6A07-438D-86EB-2EDC5FB2AB47}">
      <dgm:prSet/>
      <dgm:spPr/>
      <dgm:t>
        <a:bodyPr/>
        <a:lstStyle/>
        <a:p>
          <a:endParaRPr lang="en-IN"/>
        </a:p>
      </dgm:t>
    </dgm:pt>
    <dgm:pt modelId="{2185BCFE-DA6D-4493-8D51-E336779AF021}" type="sibTrans" cxnId="{E34CB53A-6A07-438D-86EB-2EDC5FB2AB47}">
      <dgm:prSet/>
      <dgm:spPr/>
      <dgm:t>
        <a:bodyPr/>
        <a:lstStyle/>
        <a:p>
          <a:endParaRPr lang="en-IN"/>
        </a:p>
      </dgm:t>
    </dgm:pt>
    <dgm:pt modelId="{16CEAFD7-C189-4B2D-AB25-E29F92494878}">
      <dgm:prSet custT="1"/>
      <dgm:spPr/>
      <dgm:t>
        <a:bodyPr/>
        <a:lstStyle/>
        <a:p>
          <a:pPr algn="just">
            <a:buSzPts val="1000"/>
            <a:buFont typeface="Symbol" panose="05050102010706020507" pitchFamily="18" charset="2"/>
            <a:buChar char=""/>
          </a:pPr>
          <a:r>
            <a:rPr lang="en-IN" sz="1400" dirty="0">
              <a:solidFill>
                <a:schemeClr val="tx1"/>
              </a:solidFill>
              <a:latin typeface="Tw Cen MT" panose="020B0602020104020603" pitchFamily="34" charset="0"/>
            </a:rPr>
            <a:t>The landowner’s interest is generally </a:t>
          </a:r>
          <a:r>
            <a:rPr lang="en-IN" sz="1400" b="1" dirty="0">
              <a:solidFill>
                <a:schemeClr val="tx1"/>
              </a:solidFill>
              <a:latin typeface="Tw Cen MT" panose="020B0602020104020603" pitchFamily="34" charset="0"/>
            </a:rPr>
            <a:t>aligned with homebuyers</a:t>
          </a:r>
          <a:r>
            <a:rPr lang="en-IN" sz="1400" dirty="0">
              <a:solidFill>
                <a:schemeClr val="tx1"/>
              </a:solidFill>
              <a:latin typeface="Tw Cen MT" panose="020B0602020104020603" pitchFamily="34" charset="0"/>
            </a:rPr>
            <a:t>, not with developer-promoter.</a:t>
          </a:r>
        </a:p>
      </dgm:t>
    </dgm:pt>
    <dgm:pt modelId="{2078B955-36D4-4C47-9254-1EB9881D8AE3}" type="parTrans" cxnId="{83BC531B-939F-4518-BB53-BCFA80C150BE}">
      <dgm:prSet/>
      <dgm:spPr/>
      <dgm:t>
        <a:bodyPr/>
        <a:lstStyle/>
        <a:p>
          <a:endParaRPr lang="en-IN"/>
        </a:p>
      </dgm:t>
    </dgm:pt>
    <dgm:pt modelId="{2420CB76-B69D-433D-A1F7-7440080CC579}" type="sibTrans" cxnId="{83BC531B-939F-4518-BB53-BCFA80C150BE}">
      <dgm:prSet/>
      <dgm:spPr/>
      <dgm:t>
        <a:bodyPr/>
        <a:lstStyle/>
        <a:p>
          <a:endParaRPr lang="en-IN"/>
        </a:p>
      </dgm:t>
    </dgm:pt>
    <dgm:pt modelId="{836BE9C8-BF60-46F6-AC25-9BF80CAA826F}">
      <dgm:prSet custT="1"/>
      <dgm:spPr/>
      <dgm:t>
        <a:bodyPr/>
        <a:lstStyle/>
        <a:p>
          <a:pPr algn="just">
            <a:buSzPts val="1000"/>
            <a:buFont typeface="Symbol" panose="05050102010706020507" pitchFamily="18" charset="2"/>
            <a:buChar char=""/>
          </a:pPr>
          <a:r>
            <a:rPr lang="en-IN" sz="1400">
              <a:solidFill>
                <a:schemeClr val="tx1"/>
              </a:solidFill>
              <a:latin typeface="Tw Cen MT" panose="020B0602020104020603" pitchFamily="34" charset="0"/>
            </a:rPr>
            <a:t>If project delays occur </a:t>
          </a:r>
          <a:r>
            <a:rPr lang="en-IN" sz="1400" b="1">
              <a:solidFill>
                <a:schemeClr val="tx1"/>
              </a:solidFill>
              <a:latin typeface="Tw Cen MT" panose="020B0602020104020603" pitchFamily="34" charset="0"/>
            </a:rPr>
            <a:t>due to developer’s failure</a:t>
          </a:r>
          <a:r>
            <a:rPr lang="en-IN" sz="1400">
              <a:solidFill>
                <a:schemeClr val="tx1"/>
              </a:solidFill>
              <a:latin typeface="Tw Cen MT" panose="020B0602020104020603" pitchFamily="34" charset="0"/>
            </a:rPr>
            <a:t>, the landowner should not be treated as responsible for such failures.</a:t>
          </a:r>
          <a:endParaRPr lang="en-IN" sz="1400" dirty="0">
            <a:solidFill>
              <a:schemeClr val="tx1"/>
            </a:solidFill>
            <a:latin typeface="Tw Cen MT" panose="020B0602020104020603" pitchFamily="34" charset="0"/>
          </a:endParaRPr>
        </a:p>
      </dgm:t>
    </dgm:pt>
    <dgm:pt modelId="{04F8F2FC-3360-4C1E-8FE8-407DCE139400}" type="parTrans" cxnId="{E4AB44C9-87F8-4CEE-BF16-F1F5CBA26692}">
      <dgm:prSet/>
      <dgm:spPr/>
      <dgm:t>
        <a:bodyPr/>
        <a:lstStyle/>
        <a:p>
          <a:endParaRPr lang="en-IN"/>
        </a:p>
      </dgm:t>
    </dgm:pt>
    <dgm:pt modelId="{720C2C11-4CF6-4FF9-BF1A-3B7CBCB48E73}" type="sibTrans" cxnId="{E4AB44C9-87F8-4CEE-BF16-F1F5CBA26692}">
      <dgm:prSet/>
      <dgm:spPr/>
      <dgm:t>
        <a:bodyPr/>
        <a:lstStyle/>
        <a:p>
          <a:endParaRPr lang="en-IN"/>
        </a:p>
      </dgm:t>
    </dgm:pt>
    <dgm:pt modelId="{F774623B-6CC1-4C41-8D8D-C317C53BA584}">
      <dgm:prSet custT="1"/>
      <dgm:spPr/>
      <dgm:t>
        <a:bodyPr/>
        <a:lstStyle/>
        <a:p>
          <a:pPr algn="just"/>
          <a:r>
            <a:rPr lang="en-IN" sz="1600" b="1" kern="1200">
              <a:solidFill>
                <a:schemeClr val="tx1"/>
              </a:solidFill>
              <a:latin typeface="Tw Cen MT" panose="020B0602020104020603" pitchFamily="34" charset="0"/>
            </a:rPr>
            <a:t>Extent of Liability</a:t>
          </a:r>
          <a:endParaRPr lang="en-IN" sz="1600" kern="1200" dirty="0">
            <a:solidFill>
              <a:schemeClr val="tx1"/>
            </a:solidFill>
            <a:latin typeface="Tw Cen MT" panose="020B0602020104020603" pitchFamily="34" charset="0"/>
          </a:endParaRPr>
        </a:p>
      </dgm:t>
    </dgm:pt>
    <dgm:pt modelId="{21FBE6CE-3DC7-4547-81DA-D3B508D035FE}" type="parTrans" cxnId="{A900C7AC-15C4-44CD-9C69-BF855ED20237}">
      <dgm:prSet/>
      <dgm:spPr/>
      <dgm:t>
        <a:bodyPr/>
        <a:lstStyle/>
        <a:p>
          <a:endParaRPr lang="en-IN"/>
        </a:p>
      </dgm:t>
    </dgm:pt>
    <dgm:pt modelId="{B3A03C6C-7439-4CE1-BFCD-8E8E7181EF2B}" type="sibTrans" cxnId="{A900C7AC-15C4-44CD-9C69-BF855ED20237}">
      <dgm:prSet/>
      <dgm:spPr/>
      <dgm:t>
        <a:bodyPr/>
        <a:lstStyle/>
        <a:p>
          <a:endParaRPr lang="en-IN"/>
        </a:p>
      </dgm:t>
    </dgm:pt>
    <dgm:pt modelId="{096C1675-9B11-4467-BC68-0E9AA648B6CB}">
      <dgm:prSet custT="1"/>
      <dgm:spPr/>
      <dgm:t>
        <a:bodyPr/>
        <a:lstStyle/>
        <a:p>
          <a:pPr algn="just">
            <a:buSzPts val="1000"/>
            <a:buFont typeface="Symbol" panose="05050102010706020507" pitchFamily="18" charset="2"/>
            <a:buChar char=""/>
          </a:pPr>
          <a:r>
            <a:rPr lang="en-IN" sz="1400" kern="1200">
              <a:solidFill>
                <a:schemeClr val="tx1"/>
              </a:solidFill>
              <a:latin typeface="Tw Cen MT" panose="020B0602020104020603" pitchFamily="34" charset="0"/>
            </a:rPr>
            <a:t>When landowner is named or treated as a promoter, he is </a:t>
          </a:r>
          <a:r>
            <a:rPr lang="en-IN" sz="1400" b="1" kern="1200">
              <a:solidFill>
                <a:schemeClr val="tx1"/>
              </a:solidFill>
              <a:latin typeface="Tw Cen MT" panose="020B0602020104020603" pitchFamily="34" charset="0"/>
            </a:rPr>
            <a:t>jointly liable only to the extent of functions assigned to him</a:t>
          </a:r>
          <a:r>
            <a:rPr lang="en-IN" sz="1400" kern="1200">
              <a:solidFill>
                <a:schemeClr val="tx1"/>
              </a:solidFill>
              <a:latin typeface="Tw Cen MT" panose="020B0602020104020603" pitchFamily="34" charset="0"/>
            </a:rPr>
            <a:t> under the Development Agreement and under the Act.</a:t>
          </a:r>
          <a:endParaRPr lang="en-IN" sz="1400" kern="1200" dirty="0">
            <a:solidFill>
              <a:schemeClr val="tx1"/>
            </a:solidFill>
            <a:latin typeface="Tw Cen MT" panose="020B0602020104020603" pitchFamily="34" charset="0"/>
          </a:endParaRPr>
        </a:p>
      </dgm:t>
    </dgm:pt>
    <dgm:pt modelId="{CB296CAA-3017-4F5E-B1D3-FDC5D8E739B5}" type="parTrans" cxnId="{8E89A7EF-8118-480F-BE41-52EE47378D8A}">
      <dgm:prSet/>
      <dgm:spPr/>
      <dgm:t>
        <a:bodyPr/>
        <a:lstStyle/>
        <a:p>
          <a:endParaRPr lang="en-IN"/>
        </a:p>
      </dgm:t>
    </dgm:pt>
    <dgm:pt modelId="{9A587923-329B-43E5-9570-0258F41FF053}" type="sibTrans" cxnId="{8E89A7EF-8118-480F-BE41-52EE47378D8A}">
      <dgm:prSet/>
      <dgm:spPr/>
      <dgm:t>
        <a:bodyPr/>
        <a:lstStyle/>
        <a:p>
          <a:endParaRPr lang="en-IN"/>
        </a:p>
      </dgm:t>
    </dgm:pt>
    <dgm:pt modelId="{A962ADDF-890B-427C-B806-3BA58884A5B4}">
      <dgm:prSet custT="1"/>
      <dgm:spPr/>
      <dgm:t>
        <a:bodyPr/>
        <a:lstStyle/>
        <a:p>
          <a:pPr algn="just"/>
          <a:r>
            <a:rPr lang="en-IN" sz="1600" b="1">
              <a:solidFill>
                <a:schemeClr val="tx1"/>
              </a:solidFill>
              <a:latin typeface="Tw Cen MT" panose="020B0602020104020603" pitchFamily="34" charset="0"/>
            </a:rPr>
            <a:t>Some Supporting Regulatory Directions</a:t>
          </a:r>
          <a:endParaRPr lang="en-IN" sz="1600" dirty="0">
            <a:solidFill>
              <a:schemeClr val="tx1"/>
            </a:solidFill>
            <a:latin typeface="Tw Cen MT" panose="020B0602020104020603" pitchFamily="34" charset="0"/>
          </a:endParaRPr>
        </a:p>
      </dgm:t>
    </dgm:pt>
    <dgm:pt modelId="{00502A70-A3DD-46D2-BB1F-38E296FEF2B6}" type="parTrans" cxnId="{31855543-7F36-4725-ABF6-166E791798EE}">
      <dgm:prSet/>
      <dgm:spPr/>
      <dgm:t>
        <a:bodyPr/>
        <a:lstStyle/>
        <a:p>
          <a:endParaRPr lang="en-IN"/>
        </a:p>
      </dgm:t>
    </dgm:pt>
    <dgm:pt modelId="{306D98AA-26B4-4D8B-91FB-1E60435321E3}" type="sibTrans" cxnId="{31855543-7F36-4725-ABF6-166E791798EE}">
      <dgm:prSet/>
      <dgm:spPr/>
      <dgm:t>
        <a:bodyPr/>
        <a:lstStyle/>
        <a:p>
          <a:endParaRPr lang="en-IN"/>
        </a:p>
      </dgm:t>
    </dgm:pt>
    <dgm:pt modelId="{3DEE32C7-C102-4EC6-81FC-F38A0F68B380}">
      <dgm:prSet custT="1"/>
      <dgm:spPr/>
      <dgm:t>
        <a:bodyPr/>
        <a:lstStyle/>
        <a:p>
          <a:pPr algn="just">
            <a:buSzPts val="1000"/>
            <a:buFont typeface="Symbol" panose="05050102010706020507" pitchFamily="18" charset="2"/>
            <a:buChar char=""/>
          </a:pPr>
          <a:r>
            <a:rPr lang="en-IN" sz="1400" b="1">
              <a:solidFill>
                <a:schemeClr val="tx1"/>
              </a:solidFill>
              <a:latin typeface="Tw Cen MT" panose="020B0602020104020603" pitchFamily="34" charset="0"/>
            </a:rPr>
            <a:t>Rajasthan RERA</a:t>
          </a:r>
          <a:r>
            <a:rPr lang="en-IN" sz="1400">
              <a:solidFill>
                <a:schemeClr val="tx1"/>
              </a:solidFill>
              <a:latin typeface="Tw Cen MT" panose="020B0602020104020603" pitchFamily="34" charset="0"/>
            </a:rPr>
            <a:t>: Circular No. F.1(152)RJ/RERA/LAND/2020/1202 dated 30.06.2020 – </a:t>
          </a:r>
          <a:r>
            <a:rPr lang="en-IN" sz="1400" i="1">
              <a:solidFill>
                <a:schemeClr val="tx1"/>
              </a:solidFill>
              <a:latin typeface="Tw Cen MT" panose="020B0602020104020603" pitchFamily="34" charset="0"/>
            </a:rPr>
            <a:t>Categories of Promoters &amp; Role/Status of Landowner under RERA</a:t>
          </a:r>
          <a:endParaRPr lang="en-IN" sz="1400" dirty="0">
            <a:solidFill>
              <a:schemeClr val="tx1"/>
            </a:solidFill>
            <a:latin typeface="Tw Cen MT" panose="020B0602020104020603" pitchFamily="34" charset="0"/>
          </a:endParaRPr>
        </a:p>
      </dgm:t>
    </dgm:pt>
    <dgm:pt modelId="{175EFAD3-8400-4D3F-9FF7-81B83B718ABE}" type="parTrans" cxnId="{5F219590-903C-4261-8D5D-7AEC9422D540}">
      <dgm:prSet/>
      <dgm:spPr/>
      <dgm:t>
        <a:bodyPr/>
        <a:lstStyle/>
        <a:p>
          <a:endParaRPr lang="en-IN"/>
        </a:p>
      </dgm:t>
    </dgm:pt>
    <dgm:pt modelId="{B4016584-DA96-4203-A90D-AE968478BE3D}" type="sibTrans" cxnId="{5F219590-903C-4261-8D5D-7AEC9422D540}">
      <dgm:prSet/>
      <dgm:spPr/>
      <dgm:t>
        <a:bodyPr/>
        <a:lstStyle/>
        <a:p>
          <a:endParaRPr lang="en-IN"/>
        </a:p>
      </dgm:t>
    </dgm:pt>
    <dgm:pt modelId="{E0CCE669-DEDE-472A-8483-F862602CFC55}">
      <dgm:prSet custT="1"/>
      <dgm:spPr/>
      <dgm:t>
        <a:bodyPr/>
        <a:lstStyle/>
        <a:p>
          <a:pPr algn="just">
            <a:buSzPts val="1000"/>
            <a:buFont typeface="Symbol" panose="05050102010706020507" pitchFamily="18" charset="2"/>
            <a:buChar char=""/>
          </a:pPr>
          <a:r>
            <a:rPr lang="en-IN" sz="1400" b="1" dirty="0">
              <a:solidFill>
                <a:schemeClr val="tx1"/>
              </a:solidFill>
              <a:latin typeface="Tw Cen MT" panose="020B0602020104020603" pitchFamily="34" charset="0"/>
            </a:rPr>
            <a:t>Karnataka RERA</a:t>
          </a:r>
          <a:r>
            <a:rPr lang="en-IN" sz="1400" dirty="0">
              <a:solidFill>
                <a:schemeClr val="tx1"/>
              </a:solidFill>
              <a:latin typeface="Tw Cen MT" panose="020B0602020104020603" pitchFamily="34" charset="0"/>
            </a:rPr>
            <a:t>: Circular No. KRERA/CIRCULAR/03/2019 – </a:t>
          </a:r>
          <a:r>
            <a:rPr lang="en-IN" sz="1400" i="1" dirty="0">
              <a:solidFill>
                <a:schemeClr val="tx1"/>
              </a:solidFill>
              <a:latin typeface="Tw Cen MT" panose="020B0602020104020603" pitchFamily="34" charset="0"/>
            </a:rPr>
            <a:t>Landowners with area/revenue share in a project</a:t>
          </a:r>
          <a:endParaRPr lang="en-IN" sz="1400" dirty="0">
            <a:solidFill>
              <a:schemeClr val="tx1"/>
            </a:solidFill>
            <a:latin typeface="Tw Cen MT" panose="020B0602020104020603" pitchFamily="34" charset="0"/>
          </a:endParaRPr>
        </a:p>
      </dgm:t>
    </dgm:pt>
    <dgm:pt modelId="{274CE750-0C8E-4C52-ACE3-AAEA6D21C0CD}" type="parTrans" cxnId="{3CDCEAD3-7E86-4D0B-8EAB-AB00C6DDA276}">
      <dgm:prSet/>
      <dgm:spPr/>
      <dgm:t>
        <a:bodyPr/>
        <a:lstStyle/>
        <a:p>
          <a:endParaRPr lang="en-IN"/>
        </a:p>
      </dgm:t>
    </dgm:pt>
    <dgm:pt modelId="{937728C7-F856-41E5-97F6-4B97F1E43B0E}" type="sibTrans" cxnId="{3CDCEAD3-7E86-4D0B-8EAB-AB00C6DDA276}">
      <dgm:prSet/>
      <dgm:spPr/>
      <dgm:t>
        <a:bodyPr/>
        <a:lstStyle/>
        <a:p>
          <a:endParaRPr lang="en-IN"/>
        </a:p>
      </dgm:t>
    </dgm:pt>
    <dgm:pt modelId="{B367C2D0-84ED-493E-BF53-3710CA642B43}">
      <dgm:prSet custT="1"/>
      <dgm:spPr/>
      <dgm:t>
        <a:bodyPr/>
        <a:lstStyle/>
        <a:p>
          <a:pPr algn="just">
            <a:buSzPts val="1000"/>
            <a:buFont typeface="Symbol" panose="05050102010706020507" pitchFamily="18" charset="2"/>
            <a:buChar char=""/>
          </a:pPr>
          <a:r>
            <a:rPr lang="en-US" sz="1400" b="1" kern="1200">
              <a:solidFill>
                <a:schemeClr val="tx1"/>
              </a:solidFill>
              <a:latin typeface="Tw Cen MT" panose="020B0602020104020603" pitchFamily="34" charset="0"/>
              <a:ea typeface="+mn-ea"/>
              <a:cs typeface="+mn-cs"/>
            </a:rPr>
            <a:t>70% of sale proceeds </a:t>
          </a:r>
          <a:r>
            <a:rPr lang="en-US" sz="1400" kern="1200">
              <a:solidFill>
                <a:schemeClr val="tx1"/>
              </a:solidFill>
              <a:latin typeface="Tw Cen MT" panose="020B0602020104020603" pitchFamily="34" charset="0"/>
              <a:ea typeface="+mn-ea"/>
              <a:cs typeface="+mn-cs"/>
            </a:rPr>
            <a:t>of the </a:t>
          </a:r>
          <a:r>
            <a:rPr lang="en-US" sz="1400" b="1" kern="1200">
              <a:solidFill>
                <a:schemeClr val="tx1"/>
              </a:solidFill>
              <a:latin typeface="Tw Cen MT" panose="020B0602020104020603" pitchFamily="34" charset="0"/>
              <a:ea typeface="+mn-ea"/>
              <a:cs typeface="+mn-cs"/>
            </a:rPr>
            <a:t>entire saleable area</a:t>
          </a:r>
          <a:r>
            <a:rPr lang="en-US" sz="1400" kern="1200">
              <a:solidFill>
                <a:schemeClr val="tx1"/>
              </a:solidFill>
              <a:latin typeface="Tw Cen MT" panose="020B0602020104020603" pitchFamily="34" charset="0"/>
              <a:ea typeface="+mn-ea"/>
              <a:cs typeface="+mn-cs"/>
            </a:rPr>
            <a:t> </a:t>
          </a:r>
          <a:r>
            <a:rPr lang="en-IN" sz="1400" kern="1200">
              <a:solidFill>
                <a:schemeClr val="tx1"/>
              </a:solidFill>
              <a:latin typeface="Tw Cen MT" panose="020B0602020104020603" pitchFamily="34" charset="0"/>
              <a:ea typeface="+mn-ea"/>
              <a:cs typeface="+mn-cs"/>
            </a:rPr>
            <a:t>must be deposited in a </a:t>
          </a:r>
          <a:r>
            <a:rPr lang="en-US" sz="1400" b="1" kern="1200">
              <a:solidFill>
                <a:schemeClr val="tx1"/>
              </a:solidFill>
              <a:latin typeface="Tw Cen MT" panose="020B0602020104020603" pitchFamily="34" charset="0"/>
              <a:ea typeface="+mn-ea"/>
              <a:cs typeface="+mn-cs"/>
            </a:rPr>
            <a:t>single RERA project bank account whether the landowner is a promoter or not.</a:t>
          </a:r>
          <a:endParaRPr lang="en-IN" sz="1400" b="1" kern="1200" dirty="0">
            <a:solidFill>
              <a:schemeClr val="tx1"/>
            </a:solidFill>
            <a:latin typeface="Tw Cen MT" panose="020B0602020104020603" pitchFamily="34" charset="0"/>
          </a:endParaRPr>
        </a:p>
      </dgm:t>
    </dgm:pt>
    <dgm:pt modelId="{8025C54A-71C2-4AEC-8FE0-CC5BC329A9EE}" type="parTrans" cxnId="{428A3B15-EDD6-42AB-B4F9-C1E42B5EDD66}">
      <dgm:prSet/>
      <dgm:spPr/>
      <dgm:t>
        <a:bodyPr/>
        <a:lstStyle/>
        <a:p>
          <a:endParaRPr lang="en-IN"/>
        </a:p>
      </dgm:t>
    </dgm:pt>
    <dgm:pt modelId="{3DDD4C97-FD27-4531-9E35-D73DDA638424}" type="sibTrans" cxnId="{428A3B15-EDD6-42AB-B4F9-C1E42B5EDD66}">
      <dgm:prSet/>
      <dgm:spPr/>
      <dgm:t>
        <a:bodyPr/>
        <a:lstStyle/>
        <a:p>
          <a:endParaRPr lang="en-IN"/>
        </a:p>
      </dgm:t>
    </dgm:pt>
    <dgm:pt modelId="{E21CC56A-E675-4840-9698-25BF50CE850D}" type="pres">
      <dgm:prSet presAssocID="{090312ED-F166-449A-A92D-E46BFDFAEA21}" presName="diagram" presStyleCnt="0">
        <dgm:presLayoutVars>
          <dgm:dir/>
          <dgm:resizeHandles val="exact"/>
        </dgm:presLayoutVars>
      </dgm:prSet>
      <dgm:spPr/>
    </dgm:pt>
    <dgm:pt modelId="{431ABA78-D1DF-4EAD-A29C-5789325013BD}" type="pres">
      <dgm:prSet presAssocID="{26386B5C-0E1C-4402-802C-45A4DE5E7414}" presName="node" presStyleLbl="node1" presStyleIdx="0" presStyleCnt="3" custScaleY="113414">
        <dgm:presLayoutVars>
          <dgm:bulletEnabled val="1"/>
        </dgm:presLayoutVars>
      </dgm:prSet>
      <dgm:spPr>
        <a:prstGeom prst="round2DiagRect">
          <a:avLst/>
        </a:prstGeom>
      </dgm:spPr>
    </dgm:pt>
    <dgm:pt modelId="{C350C3B3-DCED-401B-B955-24D5D515693D}" type="pres">
      <dgm:prSet presAssocID="{2185BCFE-DA6D-4493-8D51-E336779AF021}" presName="sibTrans" presStyleCnt="0"/>
      <dgm:spPr/>
    </dgm:pt>
    <dgm:pt modelId="{DE698A08-2DE1-432A-B94F-E7CB23EC4DC1}" type="pres">
      <dgm:prSet presAssocID="{F774623B-6CC1-4C41-8D8D-C317C53BA584}" presName="node" presStyleLbl="node1" presStyleIdx="1" presStyleCnt="3" custScaleY="113414">
        <dgm:presLayoutVars>
          <dgm:bulletEnabled val="1"/>
        </dgm:presLayoutVars>
      </dgm:prSet>
      <dgm:spPr>
        <a:prstGeom prst="round2DiagRect">
          <a:avLst/>
        </a:prstGeom>
      </dgm:spPr>
    </dgm:pt>
    <dgm:pt modelId="{DAB4F095-91A7-4BBE-A66E-51CC270428CA}" type="pres">
      <dgm:prSet presAssocID="{B3A03C6C-7439-4CE1-BFCD-8E8E7181EF2B}" presName="sibTrans" presStyleCnt="0"/>
      <dgm:spPr/>
    </dgm:pt>
    <dgm:pt modelId="{91DF800A-B74B-4938-8972-1CBFD31B3C53}" type="pres">
      <dgm:prSet presAssocID="{A962ADDF-890B-427C-B806-3BA58884A5B4}" presName="node" presStyleLbl="node1" presStyleIdx="2" presStyleCnt="3" custScaleY="113414">
        <dgm:presLayoutVars>
          <dgm:bulletEnabled val="1"/>
        </dgm:presLayoutVars>
      </dgm:prSet>
      <dgm:spPr>
        <a:prstGeom prst="round2DiagRect">
          <a:avLst/>
        </a:prstGeom>
      </dgm:spPr>
    </dgm:pt>
  </dgm:ptLst>
  <dgm:cxnLst>
    <dgm:cxn modelId="{3170DD05-9D15-4868-AD60-9C12953936D2}" type="presOf" srcId="{090312ED-F166-449A-A92D-E46BFDFAEA21}" destId="{E21CC56A-E675-4840-9698-25BF50CE850D}" srcOrd="0" destOrd="0" presId="urn:microsoft.com/office/officeart/2005/8/layout/default"/>
    <dgm:cxn modelId="{428A3B15-EDD6-42AB-B4F9-C1E42B5EDD66}" srcId="{F774623B-6CC1-4C41-8D8D-C317C53BA584}" destId="{B367C2D0-84ED-493E-BF53-3710CA642B43}" srcOrd="1" destOrd="0" parTransId="{8025C54A-71C2-4AEC-8FE0-CC5BC329A9EE}" sibTransId="{3DDD4C97-FD27-4531-9E35-D73DDA638424}"/>
    <dgm:cxn modelId="{83BC531B-939F-4518-BB53-BCFA80C150BE}" srcId="{26386B5C-0E1C-4402-802C-45A4DE5E7414}" destId="{16CEAFD7-C189-4B2D-AB25-E29F92494878}" srcOrd="0" destOrd="0" parTransId="{2078B955-36D4-4C47-9254-1EB9881D8AE3}" sibTransId="{2420CB76-B69D-433D-A1F7-7440080CC579}"/>
    <dgm:cxn modelId="{C7CEC32B-5F50-4A7F-977E-ABC06277E8EE}" type="presOf" srcId="{B367C2D0-84ED-493E-BF53-3710CA642B43}" destId="{DE698A08-2DE1-432A-B94F-E7CB23EC4DC1}" srcOrd="0" destOrd="2" presId="urn:microsoft.com/office/officeart/2005/8/layout/default"/>
    <dgm:cxn modelId="{E34CB53A-6A07-438D-86EB-2EDC5FB2AB47}" srcId="{090312ED-F166-449A-A92D-E46BFDFAEA21}" destId="{26386B5C-0E1C-4402-802C-45A4DE5E7414}" srcOrd="0" destOrd="0" parTransId="{A9F4A9B5-23FF-4EC4-8A71-898B2F500E13}" sibTransId="{2185BCFE-DA6D-4493-8D51-E336779AF021}"/>
    <dgm:cxn modelId="{09B14D3D-579E-41FB-B366-F00AD16EA0A2}" type="presOf" srcId="{E0CCE669-DEDE-472A-8483-F862602CFC55}" destId="{91DF800A-B74B-4938-8972-1CBFD31B3C53}" srcOrd="0" destOrd="2" presId="urn:microsoft.com/office/officeart/2005/8/layout/default"/>
    <dgm:cxn modelId="{31855543-7F36-4725-ABF6-166E791798EE}" srcId="{090312ED-F166-449A-A92D-E46BFDFAEA21}" destId="{A962ADDF-890B-427C-B806-3BA58884A5B4}" srcOrd="2" destOrd="0" parTransId="{00502A70-A3DD-46D2-BB1F-38E296FEF2B6}" sibTransId="{306D98AA-26B4-4D8B-91FB-1E60435321E3}"/>
    <dgm:cxn modelId="{3358DD47-FEC5-4E91-916F-2FC61B576708}" type="presOf" srcId="{3DEE32C7-C102-4EC6-81FC-F38A0F68B380}" destId="{91DF800A-B74B-4938-8972-1CBFD31B3C53}" srcOrd="0" destOrd="1" presId="urn:microsoft.com/office/officeart/2005/8/layout/default"/>
    <dgm:cxn modelId="{9117FF7A-9B4C-4DA6-AE44-D7A536D55615}" type="presOf" srcId="{836BE9C8-BF60-46F6-AC25-9BF80CAA826F}" destId="{431ABA78-D1DF-4EAD-A29C-5789325013BD}" srcOrd="0" destOrd="2" presId="urn:microsoft.com/office/officeart/2005/8/layout/default"/>
    <dgm:cxn modelId="{5F219590-903C-4261-8D5D-7AEC9422D540}" srcId="{A962ADDF-890B-427C-B806-3BA58884A5B4}" destId="{3DEE32C7-C102-4EC6-81FC-F38A0F68B380}" srcOrd="0" destOrd="0" parTransId="{175EFAD3-8400-4D3F-9FF7-81B83B718ABE}" sibTransId="{B4016584-DA96-4203-A90D-AE968478BE3D}"/>
    <dgm:cxn modelId="{BD5922A0-77F8-44AF-A2B9-DE1DFB405121}" type="presOf" srcId="{F774623B-6CC1-4C41-8D8D-C317C53BA584}" destId="{DE698A08-2DE1-432A-B94F-E7CB23EC4DC1}" srcOrd="0" destOrd="0" presId="urn:microsoft.com/office/officeart/2005/8/layout/default"/>
    <dgm:cxn modelId="{A900C7AC-15C4-44CD-9C69-BF855ED20237}" srcId="{090312ED-F166-449A-A92D-E46BFDFAEA21}" destId="{F774623B-6CC1-4C41-8D8D-C317C53BA584}" srcOrd="1" destOrd="0" parTransId="{21FBE6CE-3DC7-4547-81DA-D3B508D035FE}" sibTransId="{B3A03C6C-7439-4CE1-BFCD-8E8E7181EF2B}"/>
    <dgm:cxn modelId="{E09C65B1-C81D-4059-9A9A-FBE178C56274}" type="presOf" srcId="{16CEAFD7-C189-4B2D-AB25-E29F92494878}" destId="{431ABA78-D1DF-4EAD-A29C-5789325013BD}" srcOrd="0" destOrd="1" presId="urn:microsoft.com/office/officeart/2005/8/layout/default"/>
    <dgm:cxn modelId="{D98AF5BB-1B50-4A79-8B48-2EB828844CDA}" type="presOf" srcId="{26386B5C-0E1C-4402-802C-45A4DE5E7414}" destId="{431ABA78-D1DF-4EAD-A29C-5789325013BD}" srcOrd="0" destOrd="0" presId="urn:microsoft.com/office/officeart/2005/8/layout/default"/>
    <dgm:cxn modelId="{E4AB44C9-87F8-4CEE-BF16-F1F5CBA26692}" srcId="{26386B5C-0E1C-4402-802C-45A4DE5E7414}" destId="{836BE9C8-BF60-46F6-AC25-9BF80CAA826F}" srcOrd="1" destOrd="0" parTransId="{04F8F2FC-3360-4C1E-8FE8-407DCE139400}" sibTransId="{720C2C11-4CF6-4FF9-BF1A-3B7CBCB48E73}"/>
    <dgm:cxn modelId="{3CDCEAD3-7E86-4D0B-8EAB-AB00C6DDA276}" srcId="{A962ADDF-890B-427C-B806-3BA58884A5B4}" destId="{E0CCE669-DEDE-472A-8483-F862602CFC55}" srcOrd="1" destOrd="0" parTransId="{274CE750-0C8E-4C52-ACE3-AAEA6D21C0CD}" sibTransId="{937728C7-F856-41E5-97F6-4B97F1E43B0E}"/>
    <dgm:cxn modelId="{A94684D5-9B35-44B7-BEFE-41BCE3A116C6}" type="presOf" srcId="{096C1675-9B11-4467-BC68-0E9AA648B6CB}" destId="{DE698A08-2DE1-432A-B94F-E7CB23EC4DC1}" srcOrd="0" destOrd="1" presId="urn:microsoft.com/office/officeart/2005/8/layout/default"/>
    <dgm:cxn modelId="{62E3DBE8-F5D7-41D4-88B0-A6F412599FBB}" type="presOf" srcId="{A962ADDF-890B-427C-B806-3BA58884A5B4}" destId="{91DF800A-B74B-4938-8972-1CBFD31B3C53}" srcOrd="0" destOrd="0" presId="urn:microsoft.com/office/officeart/2005/8/layout/default"/>
    <dgm:cxn modelId="{8E89A7EF-8118-480F-BE41-52EE47378D8A}" srcId="{F774623B-6CC1-4C41-8D8D-C317C53BA584}" destId="{096C1675-9B11-4467-BC68-0E9AA648B6CB}" srcOrd="0" destOrd="0" parTransId="{CB296CAA-3017-4F5E-B1D3-FDC5D8E739B5}" sibTransId="{9A587923-329B-43E5-9570-0258F41FF053}"/>
    <dgm:cxn modelId="{5D44CBB9-A090-45A2-B9EC-BF5C1A1C3A11}" type="presParOf" srcId="{E21CC56A-E675-4840-9698-25BF50CE850D}" destId="{431ABA78-D1DF-4EAD-A29C-5789325013BD}" srcOrd="0" destOrd="0" presId="urn:microsoft.com/office/officeart/2005/8/layout/default"/>
    <dgm:cxn modelId="{53E000CE-66FC-499E-B60B-42076C8E2CF7}" type="presParOf" srcId="{E21CC56A-E675-4840-9698-25BF50CE850D}" destId="{C350C3B3-DCED-401B-B955-24D5D515693D}" srcOrd="1" destOrd="0" presId="urn:microsoft.com/office/officeart/2005/8/layout/default"/>
    <dgm:cxn modelId="{3E77E153-2C85-46B5-A575-0AD19A206BEA}" type="presParOf" srcId="{E21CC56A-E675-4840-9698-25BF50CE850D}" destId="{DE698A08-2DE1-432A-B94F-E7CB23EC4DC1}" srcOrd="2" destOrd="0" presId="urn:microsoft.com/office/officeart/2005/8/layout/default"/>
    <dgm:cxn modelId="{5AFF8B67-A3C2-4E8E-9BAD-95C61F19D9F3}" type="presParOf" srcId="{E21CC56A-E675-4840-9698-25BF50CE850D}" destId="{DAB4F095-91A7-4BBE-A66E-51CC270428CA}" srcOrd="3" destOrd="0" presId="urn:microsoft.com/office/officeart/2005/8/layout/default"/>
    <dgm:cxn modelId="{D634C0C9-83E4-49A1-B5CB-C6A2ADC1A66D}" type="presParOf" srcId="{E21CC56A-E675-4840-9698-25BF50CE850D}" destId="{91DF800A-B74B-4938-8972-1CBFD31B3C5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25305E-CBB9-4A40-B523-F0F538BBA1A1}"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IN"/>
        </a:p>
      </dgm:t>
    </dgm:pt>
    <dgm:pt modelId="{75E91AB3-BD38-43B2-8622-B57B35746592}">
      <dgm:prSet phldrT="[Text]"/>
      <dgm:spPr>
        <a:xfrm>
          <a:off x="1022325" y="66"/>
          <a:ext cx="1662599" cy="831299"/>
        </a:xfrm>
        <a:prstGeom prst="roundRect">
          <a:avLst>
            <a:gd name="adj" fmla="val 10000"/>
          </a:avLst>
        </a:prstGeom>
        <a:solidFill>
          <a:srgbClr val="0072C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b="1">
              <a:solidFill>
                <a:sysClr val="window" lastClr="FFFFFF"/>
              </a:solidFill>
              <a:latin typeface="Tw Cen MT" panose="020B0602020104020603" pitchFamily="34" charset="0"/>
              <a:ea typeface="+mn-ea"/>
              <a:cs typeface="+mn-cs"/>
            </a:rPr>
            <a:t>Includes</a:t>
          </a:r>
          <a:endParaRPr lang="en-IN">
            <a:solidFill>
              <a:sysClr val="window" lastClr="FFFFFF"/>
            </a:solidFill>
            <a:latin typeface="Tw Cen MT" panose="020B0602020104020603" pitchFamily="34" charset="0"/>
            <a:ea typeface="+mn-ea"/>
            <a:cs typeface="+mn-cs"/>
          </a:endParaRPr>
        </a:p>
      </dgm:t>
    </dgm:pt>
    <dgm:pt modelId="{9C73FAC8-855C-4854-BE89-9A701EBFE5B9}" type="parTrans" cxnId="{1F2247C7-8C08-4AF8-89D0-382D9CCF8545}">
      <dgm:prSet/>
      <dgm:spPr/>
      <dgm:t>
        <a:bodyPr/>
        <a:lstStyle/>
        <a:p>
          <a:endParaRPr lang="en-IN"/>
        </a:p>
      </dgm:t>
    </dgm:pt>
    <dgm:pt modelId="{82149867-B0A8-48D5-A234-07903ABE580C}" type="sibTrans" cxnId="{1F2247C7-8C08-4AF8-89D0-382D9CCF8545}">
      <dgm:prSet/>
      <dgm:spPr/>
      <dgm:t>
        <a:bodyPr/>
        <a:lstStyle/>
        <a:p>
          <a:endParaRPr lang="en-IN"/>
        </a:p>
      </dgm:t>
    </dgm:pt>
    <dgm:pt modelId="{523F98F9-92EE-4691-9641-58B793E64A6B}">
      <dgm:prSet/>
      <dgm:spPr>
        <a:xfrm>
          <a:off x="1354845" y="1039191"/>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0"/>
              <a:satOff val="0"/>
              <a:lumOff val="0"/>
              <a:alphaOff val="0"/>
            </a:srgbClr>
          </a:solidFill>
          <a:prstDash val="solid"/>
          <a:miter lim="800000"/>
        </a:ln>
        <a:effectLst/>
      </dgm:spPr>
      <dgm:t>
        <a:bodyPr/>
        <a:lstStyle/>
        <a:p>
          <a:pPr>
            <a:buSzPts val="1000"/>
            <a:buFont typeface="Symbol" panose="05050102010706020507" pitchFamily="18" charset="2"/>
            <a:buNone/>
          </a:pPr>
          <a:r>
            <a:rPr lang="en-IN" dirty="0">
              <a:solidFill>
                <a:sysClr val="windowText" lastClr="000000">
                  <a:hueOff val="0"/>
                  <a:satOff val="0"/>
                  <a:lumOff val="0"/>
                  <a:alphaOff val="0"/>
                </a:sysClr>
              </a:solidFill>
              <a:latin typeface="Tw Cen MT" panose="020B0602020104020603" pitchFamily="34" charset="0"/>
              <a:ea typeface="+mn-ea"/>
              <a:cs typeface="+mn-cs"/>
            </a:rPr>
            <a:t>Area covered by </a:t>
          </a:r>
          <a:r>
            <a:rPr lang="en-IN" b="1" dirty="0">
              <a:solidFill>
                <a:sysClr val="windowText" lastClr="000000">
                  <a:hueOff val="0"/>
                  <a:satOff val="0"/>
                  <a:lumOff val="0"/>
                  <a:alphaOff val="0"/>
                </a:sysClr>
              </a:solidFill>
              <a:latin typeface="Tw Cen MT" panose="020B0602020104020603" pitchFamily="34" charset="0"/>
              <a:ea typeface="+mn-ea"/>
              <a:cs typeface="+mn-cs"/>
            </a:rPr>
            <a:t>internal partition walls</a:t>
          </a:r>
          <a:endParaRPr lang="en-IN" dirty="0">
            <a:solidFill>
              <a:sysClr val="windowText" lastClr="000000">
                <a:hueOff val="0"/>
                <a:satOff val="0"/>
                <a:lumOff val="0"/>
                <a:alphaOff val="0"/>
              </a:sysClr>
            </a:solidFill>
            <a:latin typeface="Tw Cen MT" panose="020B0602020104020603" pitchFamily="34" charset="0"/>
            <a:ea typeface="+mn-ea"/>
            <a:cs typeface="+mn-cs"/>
          </a:endParaRPr>
        </a:p>
      </dgm:t>
    </dgm:pt>
    <dgm:pt modelId="{4E4A5DD6-E483-4156-ADBE-92F773BAFBC7}" type="parTrans" cxnId="{20FAABD9-48A4-48F6-851F-4517532DF1FE}">
      <dgm:prSet/>
      <dgm:spPr>
        <a:xfrm>
          <a:off x="1188585" y="831366"/>
          <a:ext cx="166259" cy="623474"/>
        </a:xfrm>
        <a:custGeom>
          <a:avLst/>
          <a:gdLst/>
          <a:ahLst/>
          <a:cxnLst/>
          <a:rect l="0" t="0" r="0" b="0"/>
          <a:pathLst>
            <a:path>
              <a:moveTo>
                <a:pt x="0" y="0"/>
              </a:moveTo>
              <a:lnTo>
                <a:pt x="0" y="623474"/>
              </a:lnTo>
              <a:lnTo>
                <a:pt x="166259" y="623474"/>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3BB53ABF-E259-4474-ADDC-6D33B3FAD9CC}" type="sibTrans" cxnId="{20FAABD9-48A4-48F6-851F-4517532DF1FE}">
      <dgm:prSet/>
      <dgm:spPr/>
      <dgm:t>
        <a:bodyPr/>
        <a:lstStyle/>
        <a:p>
          <a:endParaRPr lang="en-IN"/>
        </a:p>
      </dgm:t>
    </dgm:pt>
    <dgm:pt modelId="{D095CF1B-E5E9-4330-A460-413D53DE2B66}">
      <dgm:prSet/>
      <dgm:spPr>
        <a:xfrm>
          <a:off x="1354845" y="2078315"/>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173492"/>
              <a:satOff val="-3948"/>
              <a:lumOff val="-2941"/>
              <a:alphaOff val="0"/>
            </a:srgbClr>
          </a:solidFill>
          <a:prstDash val="solid"/>
          <a:miter lim="800000"/>
        </a:ln>
        <a:effectLst/>
      </dgm:spPr>
      <dgm:t>
        <a:bodyPr/>
        <a:lstStyle/>
        <a:p>
          <a:pPr>
            <a:buSzPts val="1000"/>
            <a:buFont typeface="Symbol" panose="05050102010706020507" pitchFamily="18" charset="2"/>
            <a:buNone/>
          </a:pPr>
          <a:r>
            <a:rPr lang="en-IN" dirty="0">
              <a:solidFill>
                <a:sysClr val="windowText" lastClr="000000">
                  <a:hueOff val="0"/>
                  <a:satOff val="0"/>
                  <a:lumOff val="0"/>
                  <a:alphaOff val="0"/>
                </a:sysClr>
              </a:solidFill>
              <a:latin typeface="Tw Cen MT" panose="020B0602020104020603" pitchFamily="34" charset="0"/>
              <a:ea typeface="+mn-ea"/>
              <a:cs typeface="+mn-cs"/>
            </a:rPr>
            <a:t>Usable spaces </a:t>
          </a:r>
          <a:r>
            <a:rPr lang="en-IN" b="1" dirty="0">
              <a:solidFill>
                <a:sysClr val="windowText" lastClr="000000">
                  <a:hueOff val="0"/>
                  <a:satOff val="0"/>
                  <a:lumOff val="0"/>
                  <a:alphaOff val="0"/>
                </a:sysClr>
              </a:solidFill>
              <a:latin typeface="Tw Cen MT" panose="020B0602020104020603" pitchFamily="34" charset="0"/>
              <a:ea typeface="+mn-ea"/>
              <a:cs typeface="+mn-cs"/>
            </a:rPr>
            <a:t>within the apartment only</a:t>
          </a:r>
          <a:endParaRPr lang="en-IN" dirty="0">
            <a:solidFill>
              <a:sysClr val="windowText" lastClr="000000">
                <a:hueOff val="0"/>
                <a:satOff val="0"/>
                <a:lumOff val="0"/>
                <a:alphaOff val="0"/>
              </a:sysClr>
            </a:solidFill>
            <a:latin typeface="Tw Cen MT" panose="020B0602020104020603" pitchFamily="34" charset="0"/>
            <a:ea typeface="+mn-ea"/>
            <a:cs typeface="+mn-cs"/>
          </a:endParaRPr>
        </a:p>
      </dgm:t>
    </dgm:pt>
    <dgm:pt modelId="{C0138823-7494-493E-960F-219B0E1F9CD2}" type="parTrans" cxnId="{08AC1163-4924-429D-8C8B-EBE90449474C}">
      <dgm:prSet/>
      <dgm:spPr>
        <a:xfrm>
          <a:off x="1188585" y="831366"/>
          <a:ext cx="166259" cy="1662599"/>
        </a:xfrm>
        <a:custGeom>
          <a:avLst/>
          <a:gdLst/>
          <a:ahLst/>
          <a:cxnLst/>
          <a:rect l="0" t="0" r="0" b="0"/>
          <a:pathLst>
            <a:path>
              <a:moveTo>
                <a:pt x="0" y="0"/>
              </a:moveTo>
              <a:lnTo>
                <a:pt x="0" y="1662599"/>
              </a:lnTo>
              <a:lnTo>
                <a:pt x="166259" y="1662599"/>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1396B226-5B43-4724-A731-A11151461A2F}" type="sibTrans" cxnId="{08AC1163-4924-429D-8C8B-EBE90449474C}">
      <dgm:prSet/>
      <dgm:spPr/>
      <dgm:t>
        <a:bodyPr/>
        <a:lstStyle/>
        <a:p>
          <a:endParaRPr lang="en-IN"/>
        </a:p>
      </dgm:t>
    </dgm:pt>
    <dgm:pt modelId="{BFD4DA59-5745-4959-BD63-200047A1FBEB}">
      <dgm:prSet/>
      <dgm:spPr>
        <a:xfrm>
          <a:off x="3100574" y="66"/>
          <a:ext cx="1662599" cy="831299"/>
        </a:xfrm>
        <a:prstGeom prst="roundRect">
          <a:avLst>
            <a:gd name="adj" fmla="val 10000"/>
          </a:avLst>
        </a:prstGeom>
        <a:solidFill>
          <a:srgbClr val="0072C7">
            <a:hueOff val="607222"/>
            <a:satOff val="-13818"/>
            <a:lumOff val="-1029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b="1" dirty="0">
              <a:solidFill>
                <a:sysClr val="window" lastClr="FFFFFF"/>
              </a:solidFill>
              <a:latin typeface="Tw Cen MT" panose="020B0602020104020603" pitchFamily="34" charset="0"/>
              <a:ea typeface="+mn-ea"/>
              <a:cs typeface="+mn-cs"/>
            </a:rPr>
            <a:t>Excludes</a:t>
          </a:r>
          <a:endParaRPr lang="en-IN" dirty="0">
            <a:solidFill>
              <a:sysClr val="window" lastClr="FFFFFF"/>
            </a:solidFill>
            <a:latin typeface="Tw Cen MT" panose="020B0602020104020603" pitchFamily="34" charset="0"/>
            <a:ea typeface="+mn-ea"/>
            <a:cs typeface="+mn-cs"/>
          </a:endParaRPr>
        </a:p>
      </dgm:t>
    </dgm:pt>
    <dgm:pt modelId="{6390EF83-DBBA-44D3-838E-EAB915086FD7}" type="parTrans" cxnId="{7120D010-ABA0-4382-B97D-0D2EC997EFE1}">
      <dgm:prSet/>
      <dgm:spPr/>
      <dgm:t>
        <a:bodyPr/>
        <a:lstStyle/>
        <a:p>
          <a:endParaRPr lang="en-IN"/>
        </a:p>
      </dgm:t>
    </dgm:pt>
    <dgm:pt modelId="{ED0D49F3-84F5-4BD3-8148-944A54B8249A}" type="sibTrans" cxnId="{7120D010-ABA0-4382-B97D-0D2EC997EFE1}">
      <dgm:prSet/>
      <dgm:spPr/>
      <dgm:t>
        <a:bodyPr/>
        <a:lstStyle/>
        <a:p>
          <a:endParaRPr lang="en-IN"/>
        </a:p>
      </dgm:t>
    </dgm:pt>
    <dgm:pt modelId="{FA99EE05-7A7A-400A-B16C-DF6B0F1279CA}">
      <dgm:prSet/>
      <dgm:spPr>
        <a:xfrm>
          <a:off x="3433094" y="1039191"/>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346984"/>
              <a:satOff val="-7896"/>
              <a:lumOff val="-5883"/>
              <a:alphaOff val="0"/>
            </a:srgbClr>
          </a:solidFill>
          <a:prstDash val="solid"/>
          <a:miter lim="800000"/>
        </a:ln>
        <a:effectLst/>
      </dgm:spPr>
      <dgm:t>
        <a:bodyPr/>
        <a:lstStyle/>
        <a:p>
          <a:pPr>
            <a:buSzPts val="1000"/>
            <a:buFont typeface="Symbol" panose="05050102010706020507" pitchFamily="18" charset="2"/>
            <a:buNone/>
          </a:pPr>
          <a:r>
            <a:rPr lang="en-IN" b="1" dirty="0">
              <a:solidFill>
                <a:sysClr val="windowText" lastClr="000000">
                  <a:hueOff val="0"/>
                  <a:satOff val="0"/>
                  <a:lumOff val="0"/>
                  <a:alphaOff val="0"/>
                </a:sysClr>
              </a:solidFill>
              <a:latin typeface="Tw Cen MT" panose="020B0602020104020603" pitchFamily="34" charset="0"/>
              <a:ea typeface="+mn-ea"/>
              <a:cs typeface="+mn-cs"/>
            </a:rPr>
            <a:t>External walls</a:t>
          </a:r>
          <a:endParaRPr lang="en-IN" dirty="0">
            <a:solidFill>
              <a:sysClr val="windowText" lastClr="000000">
                <a:hueOff val="0"/>
                <a:satOff val="0"/>
                <a:lumOff val="0"/>
                <a:alphaOff val="0"/>
              </a:sysClr>
            </a:solidFill>
            <a:latin typeface="Tw Cen MT" panose="020B0602020104020603" pitchFamily="34" charset="0"/>
            <a:ea typeface="+mn-ea"/>
            <a:cs typeface="+mn-cs"/>
          </a:endParaRPr>
        </a:p>
      </dgm:t>
    </dgm:pt>
    <dgm:pt modelId="{BFCC88BF-A613-4C15-80EB-231B74740670}" type="parTrans" cxnId="{D23DEA84-AD21-4BDA-8F44-44AA3EA4FC07}">
      <dgm:prSet/>
      <dgm:spPr>
        <a:xfrm>
          <a:off x="3266834" y="831366"/>
          <a:ext cx="166259" cy="623474"/>
        </a:xfrm>
        <a:custGeom>
          <a:avLst/>
          <a:gdLst/>
          <a:ahLst/>
          <a:cxnLst/>
          <a:rect l="0" t="0" r="0" b="0"/>
          <a:pathLst>
            <a:path>
              <a:moveTo>
                <a:pt x="0" y="0"/>
              </a:moveTo>
              <a:lnTo>
                <a:pt x="0" y="623474"/>
              </a:lnTo>
              <a:lnTo>
                <a:pt x="166259" y="623474"/>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5F7776FA-C2ED-4C95-A1DB-597593E932DC}" type="sibTrans" cxnId="{D23DEA84-AD21-4BDA-8F44-44AA3EA4FC07}">
      <dgm:prSet/>
      <dgm:spPr/>
      <dgm:t>
        <a:bodyPr/>
        <a:lstStyle/>
        <a:p>
          <a:endParaRPr lang="en-IN"/>
        </a:p>
      </dgm:t>
    </dgm:pt>
    <dgm:pt modelId="{608E01D2-0520-4F29-AFDE-4C0D05FA152E}">
      <dgm:prSet/>
      <dgm:spPr>
        <a:xfrm>
          <a:off x="3433094" y="2078315"/>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520476"/>
              <a:satOff val="-11844"/>
              <a:lumOff val="-8824"/>
              <a:alphaOff val="0"/>
            </a:srgbClr>
          </a:solidFill>
          <a:prstDash val="solid"/>
          <a:miter lim="800000"/>
        </a:ln>
        <a:effectLst/>
      </dgm:spPr>
      <dgm:t>
        <a:bodyPr/>
        <a:lstStyle/>
        <a:p>
          <a:pPr>
            <a:buSzPts val="1000"/>
            <a:buFont typeface="Symbol" panose="05050102010706020507" pitchFamily="18" charset="2"/>
            <a:buNone/>
          </a:pPr>
          <a:r>
            <a:rPr lang="en-IN" b="1">
              <a:solidFill>
                <a:sysClr val="windowText" lastClr="000000">
                  <a:hueOff val="0"/>
                  <a:satOff val="0"/>
                  <a:lumOff val="0"/>
                  <a:alphaOff val="0"/>
                </a:sysClr>
              </a:solidFill>
              <a:latin typeface="Tw Cen MT" panose="020B0602020104020603" pitchFamily="34" charset="0"/>
              <a:ea typeface="+mn-ea"/>
              <a:cs typeface="+mn-cs"/>
            </a:rPr>
            <a:t>Balconies, verandahs, terraces</a:t>
          </a:r>
          <a:r>
            <a:rPr lang="en-IN">
              <a:solidFill>
                <a:sysClr val="windowText" lastClr="000000">
                  <a:hueOff val="0"/>
                  <a:satOff val="0"/>
                  <a:lumOff val="0"/>
                  <a:alphaOff val="0"/>
                </a:sysClr>
              </a:solidFill>
              <a:latin typeface="Tw Cen MT" panose="020B0602020104020603" pitchFamily="34" charset="0"/>
              <a:ea typeface="+mn-ea"/>
              <a:cs typeface="+mn-cs"/>
            </a:rPr>
            <a:t> (even if exclusive to the apartment)</a:t>
          </a:r>
        </a:p>
      </dgm:t>
    </dgm:pt>
    <dgm:pt modelId="{41DABAD8-D603-4E49-8D27-9BE83080A6FB}" type="parTrans" cxnId="{16E63CD8-EE4C-458B-BE8C-9CD69AC927ED}">
      <dgm:prSet/>
      <dgm:spPr>
        <a:xfrm>
          <a:off x="3266834" y="831366"/>
          <a:ext cx="166259" cy="1662599"/>
        </a:xfrm>
        <a:custGeom>
          <a:avLst/>
          <a:gdLst/>
          <a:ahLst/>
          <a:cxnLst/>
          <a:rect l="0" t="0" r="0" b="0"/>
          <a:pathLst>
            <a:path>
              <a:moveTo>
                <a:pt x="0" y="0"/>
              </a:moveTo>
              <a:lnTo>
                <a:pt x="0" y="1662599"/>
              </a:lnTo>
              <a:lnTo>
                <a:pt x="166259" y="1662599"/>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1EF241BA-8908-4830-962A-A658301C9218}" type="sibTrans" cxnId="{16E63CD8-EE4C-458B-BE8C-9CD69AC927ED}">
      <dgm:prSet/>
      <dgm:spPr/>
      <dgm:t>
        <a:bodyPr/>
        <a:lstStyle/>
        <a:p>
          <a:endParaRPr lang="en-IN"/>
        </a:p>
      </dgm:t>
    </dgm:pt>
    <dgm:pt modelId="{6E313648-9841-41E7-9FBF-30082A44EF30}">
      <dgm:prSet/>
      <dgm:spPr>
        <a:xfrm>
          <a:off x="3433094" y="3117439"/>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693968"/>
              <a:satOff val="-15792"/>
              <a:lumOff val="-11766"/>
              <a:alphaOff val="0"/>
            </a:srgbClr>
          </a:solidFill>
          <a:prstDash val="solid"/>
          <a:miter lim="800000"/>
        </a:ln>
        <a:effectLst/>
      </dgm:spPr>
      <dgm:t>
        <a:bodyPr/>
        <a:lstStyle/>
        <a:p>
          <a:pPr>
            <a:buSzPts val="1000"/>
            <a:buFont typeface="Symbol" panose="05050102010706020507" pitchFamily="18" charset="2"/>
            <a:buNone/>
          </a:pPr>
          <a:r>
            <a:rPr lang="en-IN" b="1">
              <a:solidFill>
                <a:sysClr val="windowText" lastClr="000000">
                  <a:hueOff val="0"/>
                  <a:satOff val="0"/>
                  <a:lumOff val="0"/>
                  <a:alphaOff val="0"/>
                </a:sysClr>
              </a:solidFill>
              <a:latin typeface="Tw Cen MT" panose="020B0602020104020603" pitchFamily="34" charset="0"/>
              <a:ea typeface="+mn-ea"/>
              <a:cs typeface="+mn-cs"/>
            </a:rPr>
            <a:t>Service shafts</a:t>
          </a:r>
          <a:endParaRPr lang="en-IN">
            <a:solidFill>
              <a:sysClr val="windowText" lastClr="000000">
                <a:hueOff val="0"/>
                <a:satOff val="0"/>
                <a:lumOff val="0"/>
                <a:alphaOff val="0"/>
              </a:sysClr>
            </a:solidFill>
            <a:latin typeface="Tw Cen MT" panose="020B0602020104020603" pitchFamily="34" charset="0"/>
            <a:ea typeface="+mn-ea"/>
            <a:cs typeface="+mn-cs"/>
          </a:endParaRPr>
        </a:p>
      </dgm:t>
    </dgm:pt>
    <dgm:pt modelId="{0045703B-7FB1-4562-AABB-A624D7BBB293}" type="parTrans" cxnId="{840CBA51-6679-4F0C-B7BF-BB2342107B7C}">
      <dgm:prSet/>
      <dgm:spPr>
        <a:xfrm>
          <a:off x="3266834" y="831366"/>
          <a:ext cx="166259" cy="2701723"/>
        </a:xfrm>
        <a:custGeom>
          <a:avLst/>
          <a:gdLst/>
          <a:ahLst/>
          <a:cxnLst/>
          <a:rect l="0" t="0" r="0" b="0"/>
          <a:pathLst>
            <a:path>
              <a:moveTo>
                <a:pt x="0" y="0"/>
              </a:moveTo>
              <a:lnTo>
                <a:pt x="0" y="2701723"/>
              </a:lnTo>
              <a:lnTo>
                <a:pt x="166259" y="2701723"/>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D8118FEB-321C-4774-A3D1-1195F3ABB423}" type="sibTrans" cxnId="{840CBA51-6679-4F0C-B7BF-BB2342107B7C}">
      <dgm:prSet/>
      <dgm:spPr/>
      <dgm:t>
        <a:bodyPr/>
        <a:lstStyle/>
        <a:p>
          <a:endParaRPr lang="en-IN"/>
        </a:p>
      </dgm:t>
    </dgm:pt>
    <dgm:pt modelId="{E74EDEFB-9C6F-4583-8732-B510D6B9DF7F}">
      <dgm:prSet/>
      <dgm:spPr>
        <a:xfrm>
          <a:off x="5178823" y="66"/>
          <a:ext cx="1662599" cy="831299"/>
        </a:xfrm>
        <a:prstGeom prst="roundRect">
          <a:avLst>
            <a:gd name="adj" fmla="val 10000"/>
          </a:avLst>
        </a:prstGeom>
        <a:solidFill>
          <a:srgbClr val="0072C7">
            <a:hueOff val="1214443"/>
            <a:satOff val="-27636"/>
            <a:lumOff val="-2059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b="1">
              <a:solidFill>
                <a:sysClr val="window" lastClr="FFFFFF"/>
              </a:solidFill>
              <a:latin typeface="Tw Cen MT" panose="020B0602020104020603" pitchFamily="34" charset="0"/>
              <a:ea typeface="+mn-ea"/>
              <a:cs typeface="+mn-cs"/>
            </a:rPr>
            <a:t>Purpose Under RERA</a:t>
          </a:r>
          <a:endParaRPr lang="en-IN">
            <a:solidFill>
              <a:sysClr val="window" lastClr="FFFFFF"/>
            </a:solidFill>
            <a:latin typeface="Tw Cen MT" panose="020B0602020104020603" pitchFamily="34" charset="0"/>
            <a:ea typeface="+mn-ea"/>
            <a:cs typeface="+mn-cs"/>
          </a:endParaRPr>
        </a:p>
      </dgm:t>
    </dgm:pt>
    <dgm:pt modelId="{FB19A8C6-702F-45FE-9179-D0B280BF9F7B}" type="parTrans" cxnId="{BA7A3F27-8E08-402E-8441-BBDEA67F4600}">
      <dgm:prSet/>
      <dgm:spPr/>
      <dgm:t>
        <a:bodyPr/>
        <a:lstStyle/>
        <a:p>
          <a:endParaRPr lang="en-IN"/>
        </a:p>
      </dgm:t>
    </dgm:pt>
    <dgm:pt modelId="{C8F51EA1-55B0-4A74-9C25-50AA66FF8374}" type="sibTrans" cxnId="{BA7A3F27-8E08-402E-8441-BBDEA67F4600}">
      <dgm:prSet/>
      <dgm:spPr/>
      <dgm:t>
        <a:bodyPr/>
        <a:lstStyle/>
        <a:p>
          <a:endParaRPr lang="en-IN"/>
        </a:p>
      </dgm:t>
    </dgm:pt>
    <dgm:pt modelId="{4265F931-3AEB-4E74-8474-0164AAB15C4D}">
      <dgm:prSet/>
      <dgm:spPr>
        <a:xfrm>
          <a:off x="5511343" y="1039191"/>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867460"/>
              <a:satOff val="-19740"/>
              <a:lumOff val="-14707"/>
              <a:alphaOff val="0"/>
            </a:srgbClr>
          </a:solidFill>
          <a:prstDash val="solid"/>
          <a:miter lim="800000"/>
        </a:ln>
        <a:effectLst/>
      </dgm:spPr>
      <dgm:t>
        <a:bodyPr/>
        <a:lstStyle/>
        <a:p>
          <a:pPr>
            <a:buSzPts val="1000"/>
            <a:buFont typeface="Symbol" panose="05050102010706020507" pitchFamily="18" charset="2"/>
            <a:buNone/>
          </a:pPr>
          <a:r>
            <a:rPr lang="en-IN">
              <a:solidFill>
                <a:sysClr val="windowText" lastClr="000000">
                  <a:hueOff val="0"/>
                  <a:satOff val="0"/>
                  <a:lumOff val="0"/>
                  <a:alphaOff val="0"/>
                </a:sysClr>
              </a:solidFill>
              <a:latin typeface="Tw Cen MT" panose="020B0602020104020603" pitchFamily="34" charset="0"/>
              <a:ea typeface="+mn-ea"/>
              <a:cs typeface="+mn-cs"/>
            </a:rPr>
            <a:t>Standardizes how builders disclose area</a:t>
          </a:r>
        </a:p>
      </dgm:t>
    </dgm:pt>
    <dgm:pt modelId="{442E96E7-6D91-4197-A7BB-A1C1341B314C}" type="parTrans" cxnId="{CA938138-4D7E-4964-B12B-F4F1BDBD81B2}">
      <dgm:prSet/>
      <dgm:spPr>
        <a:xfrm>
          <a:off x="5345083" y="831366"/>
          <a:ext cx="166259" cy="623474"/>
        </a:xfrm>
        <a:custGeom>
          <a:avLst/>
          <a:gdLst/>
          <a:ahLst/>
          <a:cxnLst/>
          <a:rect l="0" t="0" r="0" b="0"/>
          <a:pathLst>
            <a:path>
              <a:moveTo>
                <a:pt x="0" y="0"/>
              </a:moveTo>
              <a:lnTo>
                <a:pt x="0" y="623474"/>
              </a:lnTo>
              <a:lnTo>
                <a:pt x="166259" y="623474"/>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69D508F9-8B58-4F85-A17D-90CECE38E066}" type="sibTrans" cxnId="{CA938138-4D7E-4964-B12B-F4F1BDBD81B2}">
      <dgm:prSet/>
      <dgm:spPr/>
      <dgm:t>
        <a:bodyPr/>
        <a:lstStyle/>
        <a:p>
          <a:endParaRPr lang="en-IN"/>
        </a:p>
      </dgm:t>
    </dgm:pt>
    <dgm:pt modelId="{0C582F90-E468-440E-9838-E6831B72969B}">
      <dgm:prSet/>
      <dgm:spPr>
        <a:xfrm>
          <a:off x="5511343" y="2078315"/>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1040951"/>
              <a:satOff val="-23688"/>
              <a:lumOff val="-17649"/>
              <a:alphaOff val="0"/>
            </a:srgbClr>
          </a:solidFill>
          <a:prstDash val="solid"/>
          <a:miter lim="800000"/>
        </a:ln>
        <a:effectLst/>
      </dgm:spPr>
      <dgm:t>
        <a:bodyPr/>
        <a:lstStyle/>
        <a:p>
          <a:pPr>
            <a:buSzPts val="1000"/>
            <a:buFont typeface="Symbol" panose="05050102010706020507" pitchFamily="18" charset="2"/>
            <a:buNone/>
          </a:pPr>
          <a:r>
            <a:rPr lang="en-IN">
              <a:solidFill>
                <a:sysClr val="windowText" lastClr="000000">
                  <a:hueOff val="0"/>
                  <a:satOff val="0"/>
                  <a:lumOff val="0"/>
                  <a:alphaOff val="0"/>
                </a:sysClr>
              </a:solidFill>
              <a:latin typeface="Tw Cen MT" panose="020B0602020104020603" pitchFamily="34" charset="0"/>
              <a:ea typeface="+mn-ea"/>
              <a:cs typeface="+mn-cs"/>
            </a:rPr>
            <a:t>Ensures </a:t>
          </a:r>
          <a:r>
            <a:rPr lang="en-IN" b="1">
              <a:solidFill>
                <a:sysClr val="windowText" lastClr="000000">
                  <a:hueOff val="0"/>
                  <a:satOff val="0"/>
                  <a:lumOff val="0"/>
                  <a:alphaOff val="0"/>
                </a:sysClr>
              </a:solidFill>
              <a:latin typeface="Tw Cen MT" panose="020B0602020104020603" pitchFamily="34" charset="0"/>
              <a:ea typeface="+mn-ea"/>
              <a:cs typeface="+mn-cs"/>
            </a:rPr>
            <a:t>transparent pricing</a:t>
          </a:r>
          <a:r>
            <a:rPr lang="en-IN">
              <a:solidFill>
                <a:sysClr val="windowText" lastClr="000000">
                  <a:hueOff val="0"/>
                  <a:satOff val="0"/>
                  <a:lumOff val="0"/>
                  <a:alphaOff val="0"/>
                </a:sysClr>
              </a:solidFill>
              <a:latin typeface="Tw Cen MT" panose="020B0602020104020603" pitchFamily="34" charset="0"/>
              <a:ea typeface="+mn-ea"/>
              <a:cs typeface="+mn-cs"/>
            </a:rPr>
            <a:t> based only on actual usable space</a:t>
          </a:r>
        </a:p>
      </dgm:t>
    </dgm:pt>
    <dgm:pt modelId="{0244D8D8-97D1-4A68-B9B6-494F34A24027}" type="parTrans" cxnId="{BF9D5853-696C-4F46-8F4C-549D86F768AD}">
      <dgm:prSet/>
      <dgm:spPr>
        <a:xfrm>
          <a:off x="5345083" y="831366"/>
          <a:ext cx="166259" cy="1662599"/>
        </a:xfrm>
        <a:custGeom>
          <a:avLst/>
          <a:gdLst/>
          <a:ahLst/>
          <a:cxnLst/>
          <a:rect l="0" t="0" r="0" b="0"/>
          <a:pathLst>
            <a:path>
              <a:moveTo>
                <a:pt x="0" y="0"/>
              </a:moveTo>
              <a:lnTo>
                <a:pt x="0" y="1662599"/>
              </a:lnTo>
              <a:lnTo>
                <a:pt x="166259" y="1662599"/>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7492F489-D632-41E3-84B4-81D9D8B36075}" type="sibTrans" cxnId="{BF9D5853-696C-4F46-8F4C-549D86F768AD}">
      <dgm:prSet/>
      <dgm:spPr/>
      <dgm:t>
        <a:bodyPr/>
        <a:lstStyle/>
        <a:p>
          <a:endParaRPr lang="en-IN"/>
        </a:p>
      </dgm:t>
    </dgm:pt>
    <dgm:pt modelId="{2067A96C-EDC2-4F68-BB21-70941DE88D4E}">
      <dgm:prSet/>
      <dgm:spPr>
        <a:xfrm>
          <a:off x="5511343" y="3117439"/>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1214443"/>
              <a:satOff val="-27636"/>
              <a:lumOff val="-20590"/>
              <a:alphaOff val="0"/>
            </a:srgbClr>
          </a:solidFill>
          <a:prstDash val="solid"/>
          <a:miter lim="800000"/>
        </a:ln>
        <a:effectLst/>
      </dgm:spPr>
      <dgm:t>
        <a:bodyPr/>
        <a:lstStyle/>
        <a:p>
          <a:pPr>
            <a:buSzPts val="1000"/>
            <a:buFont typeface="Symbol" panose="05050102010706020507" pitchFamily="18" charset="2"/>
            <a:buNone/>
          </a:pPr>
          <a:r>
            <a:rPr lang="en-IN" dirty="0">
              <a:solidFill>
                <a:sysClr val="windowText" lastClr="000000">
                  <a:hueOff val="0"/>
                  <a:satOff val="0"/>
                  <a:lumOff val="0"/>
                  <a:alphaOff val="0"/>
                </a:sysClr>
              </a:solidFill>
              <a:latin typeface="Tw Cen MT" panose="020B0602020104020603" pitchFamily="34" charset="0"/>
              <a:ea typeface="+mn-ea"/>
              <a:cs typeface="+mn-cs"/>
            </a:rPr>
            <a:t>Prevents inflation of saleable area by adding non-usable spaces</a:t>
          </a:r>
        </a:p>
      </dgm:t>
    </dgm:pt>
    <dgm:pt modelId="{54B49901-58F5-46EC-AD1E-17AD545841F5}" type="parTrans" cxnId="{BA01A9B2-5BD5-497B-A2EF-372EF350DCCE}">
      <dgm:prSet/>
      <dgm:spPr>
        <a:xfrm>
          <a:off x="5345083" y="831366"/>
          <a:ext cx="166259" cy="2701723"/>
        </a:xfrm>
        <a:custGeom>
          <a:avLst/>
          <a:gdLst/>
          <a:ahLst/>
          <a:cxnLst/>
          <a:rect l="0" t="0" r="0" b="0"/>
          <a:pathLst>
            <a:path>
              <a:moveTo>
                <a:pt x="0" y="0"/>
              </a:moveTo>
              <a:lnTo>
                <a:pt x="0" y="2701723"/>
              </a:lnTo>
              <a:lnTo>
                <a:pt x="166259" y="2701723"/>
              </a:lnTo>
            </a:path>
          </a:pathLst>
        </a:custGeom>
        <a:noFill/>
        <a:ln w="12700" cap="flat" cmpd="sng" algn="ctr">
          <a:solidFill>
            <a:srgbClr val="0D1D51">
              <a:hueOff val="0"/>
              <a:satOff val="0"/>
              <a:lumOff val="0"/>
              <a:alphaOff val="0"/>
            </a:srgbClr>
          </a:solidFill>
          <a:prstDash val="solid"/>
          <a:miter lim="800000"/>
        </a:ln>
        <a:effectLst/>
      </dgm:spPr>
      <dgm:t>
        <a:bodyPr/>
        <a:lstStyle/>
        <a:p>
          <a:endParaRPr lang="en-IN"/>
        </a:p>
      </dgm:t>
    </dgm:pt>
    <dgm:pt modelId="{94A2315A-04EA-4ACE-9074-AB45FCB0542A}" type="sibTrans" cxnId="{BA01A9B2-5BD5-497B-A2EF-372EF350DCCE}">
      <dgm:prSet/>
      <dgm:spPr/>
      <dgm:t>
        <a:bodyPr/>
        <a:lstStyle/>
        <a:p>
          <a:endParaRPr lang="en-IN"/>
        </a:p>
      </dgm:t>
    </dgm:pt>
    <dgm:pt modelId="{D9F22CB0-2A60-4FE6-B324-8568A6A20886}" type="pres">
      <dgm:prSet presAssocID="{F625305E-CBB9-4A40-B523-F0F538BBA1A1}" presName="diagram" presStyleCnt="0">
        <dgm:presLayoutVars>
          <dgm:chPref val="1"/>
          <dgm:dir/>
          <dgm:animOne val="branch"/>
          <dgm:animLvl val="lvl"/>
          <dgm:resizeHandles/>
        </dgm:presLayoutVars>
      </dgm:prSet>
      <dgm:spPr/>
    </dgm:pt>
    <dgm:pt modelId="{CF476C97-0471-4AA3-8D3A-3F7F20EFA263}" type="pres">
      <dgm:prSet presAssocID="{75E91AB3-BD38-43B2-8622-B57B35746592}" presName="root" presStyleCnt="0"/>
      <dgm:spPr/>
    </dgm:pt>
    <dgm:pt modelId="{BF3C9439-F199-4BA6-8B8F-7CCB49538585}" type="pres">
      <dgm:prSet presAssocID="{75E91AB3-BD38-43B2-8622-B57B35746592}" presName="rootComposite" presStyleCnt="0"/>
      <dgm:spPr/>
    </dgm:pt>
    <dgm:pt modelId="{878FADAF-2B08-4FA6-BB72-EE657F2C1DA5}" type="pres">
      <dgm:prSet presAssocID="{75E91AB3-BD38-43B2-8622-B57B35746592}" presName="rootText" presStyleLbl="node1" presStyleIdx="0" presStyleCnt="3"/>
      <dgm:spPr/>
    </dgm:pt>
    <dgm:pt modelId="{F7F636FE-E2AC-4D66-A1DC-95C748797B1F}" type="pres">
      <dgm:prSet presAssocID="{75E91AB3-BD38-43B2-8622-B57B35746592}" presName="rootConnector" presStyleLbl="node1" presStyleIdx="0" presStyleCnt="3"/>
      <dgm:spPr/>
    </dgm:pt>
    <dgm:pt modelId="{4D146B23-7FC4-4E62-B0B7-6ADC94346FD1}" type="pres">
      <dgm:prSet presAssocID="{75E91AB3-BD38-43B2-8622-B57B35746592}" presName="childShape" presStyleCnt="0"/>
      <dgm:spPr/>
    </dgm:pt>
    <dgm:pt modelId="{2656445C-27F7-467E-976F-7ADA696AACD5}" type="pres">
      <dgm:prSet presAssocID="{4E4A5DD6-E483-4156-ADBE-92F773BAFBC7}" presName="Name13" presStyleLbl="parChTrans1D2" presStyleIdx="0" presStyleCnt="8"/>
      <dgm:spPr/>
    </dgm:pt>
    <dgm:pt modelId="{634B2821-38B8-45E3-BEFF-B31C961F7142}" type="pres">
      <dgm:prSet presAssocID="{523F98F9-92EE-4691-9641-58B793E64A6B}" presName="childText" presStyleLbl="bgAcc1" presStyleIdx="0" presStyleCnt="8">
        <dgm:presLayoutVars>
          <dgm:bulletEnabled val="1"/>
        </dgm:presLayoutVars>
      </dgm:prSet>
      <dgm:spPr/>
    </dgm:pt>
    <dgm:pt modelId="{0BFF507F-5FEE-4848-B79C-ECBB9741A59E}" type="pres">
      <dgm:prSet presAssocID="{C0138823-7494-493E-960F-219B0E1F9CD2}" presName="Name13" presStyleLbl="parChTrans1D2" presStyleIdx="1" presStyleCnt="8"/>
      <dgm:spPr/>
    </dgm:pt>
    <dgm:pt modelId="{EB216DF5-330D-4182-BFD8-937D04D5DD47}" type="pres">
      <dgm:prSet presAssocID="{D095CF1B-E5E9-4330-A460-413D53DE2B66}" presName="childText" presStyleLbl="bgAcc1" presStyleIdx="1" presStyleCnt="8">
        <dgm:presLayoutVars>
          <dgm:bulletEnabled val="1"/>
        </dgm:presLayoutVars>
      </dgm:prSet>
      <dgm:spPr/>
    </dgm:pt>
    <dgm:pt modelId="{D07A0455-50FC-44FB-B361-557DA9CE073C}" type="pres">
      <dgm:prSet presAssocID="{BFD4DA59-5745-4959-BD63-200047A1FBEB}" presName="root" presStyleCnt="0"/>
      <dgm:spPr/>
    </dgm:pt>
    <dgm:pt modelId="{2402D831-44E5-4ACD-9CB0-8435A7B66512}" type="pres">
      <dgm:prSet presAssocID="{BFD4DA59-5745-4959-BD63-200047A1FBEB}" presName="rootComposite" presStyleCnt="0"/>
      <dgm:spPr/>
    </dgm:pt>
    <dgm:pt modelId="{CCE481F2-F6DF-4FF5-A3C6-8215CC85EA2B}" type="pres">
      <dgm:prSet presAssocID="{BFD4DA59-5745-4959-BD63-200047A1FBEB}" presName="rootText" presStyleLbl="node1" presStyleIdx="1" presStyleCnt="3"/>
      <dgm:spPr/>
    </dgm:pt>
    <dgm:pt modelId="{EF7602D9-D38C-4DDD-AD7A-0743EFF1C46E}" type="pres">
      <dgm:prSet presAssocID="{BFD4DA59-5745-4959-BD63-200047A1FBEB}" presName="rootConnector" presStyleLbl="node1" presStyleIdx="1" presStyleCnt="3"/>
      <dgm:spPr/>
    </dgm:pt>
    <dgm:pt modelId="{CBDB1ADA-318C-4557-86D7-1A0CCF6BAEA7}" type="pres">
      <dgm:prSet presAssocID="{BFD4DA59-5745-4959-BD63-200047A1FBEB}" presName="childShape" presStyleCnt="0"/>
      <dgm:spPr/>
    </dgm:pt>
    <dgm:pt modelId="{A3506772-EA8A-40D7-AADC-0CF0F881583F}" type="pres">
      <dgm:prSet presAssocID="{BFCC88BF-A613-4C15-80EB-231B74740670}" presName="Name13" presStyleLbl="parChTrans1D2" presStyleIdx="2" presStyleCnt="8"/>
      <dgm:spPr/>
    </dgm:pt>
    <dgm:pt modelId="{D7BAE94F-945B-4F99-9B0D-1036EF8049DB}" type="pres">
      <dgm:prSet presAssocID="{FA99EE05-7A7A-400A-B16C-DF6B0F1279CA}" presName="childText" presStyleLbl="bgAcc1" presStyleIdx="2" presStyleCnt="8">
        <dgm:presLayoutVars>
          <dgm:bulletEnabled val="1"/>
        </dgm:presLayoutVars>
      </dgm:prSet>
      <dgm:spPr/>
    </dgm:pt>
    <dgm:pt modelId="{D7F3E04B-C785-4A70-BC31-1F7F6FA02EB4}" type="pres">
      <dgm:prSet presAssocID="{41DABAD8-D603-4E49-8D27-9BE83080A6FB}" presName="Name13" presStyleLbl="parChTrans1D2" presStyleIdx="3" presStyleCnt="8"/>
      <dgm:spPr/>
    </dgm:pt>
    <dgm:pt modelId="{1F6C5CFB-45CA-4CE6-9ABF-F6BF55763660}" type="pres">
      <dgm:prSet presAssocID="{608E01D2-0520-4F29-AFDE-4C0D05FA152E}" presName="childText" presStyleLbl="bgAcc1" presStyleIdx="3" presStyleCnt="8">
        <dgm:presLayoutVars>
          <dgm:bulletEnabled val="1"/>
        </dgm:presLayoutVars>
      </dgm:prSet>
      <dgm:spPr/>
    </dgm:pt>
    <dgm:pt modelId="{78B17AE5-B714-4996-B9FD-F7EC3F7D9521}" type="pres">
      <dgm:prSet presAssocID="{0045703B-7FB1-4562-AABB-A624D7BBB293}" presName="Name13" presStyleLbl="parChTrans1D2" presStyleIdx="4" presStyleCnt="8"/>
      <dgm:spPr/>
    </dgm:pt>
    <dgm:pt modelId="{5022CACC-DF64-407D-8202-16BF8F233C92}" type="pres">
      <dgm:prSet presAssocID="{6E313648-9841-41E7-9FBF-30082A44EF30}" presName="childText" presStyleLbl="bgAcc1" presStyleIdx="4" presStyleCnt="8">
        <dgm:presLayoutVars>
          <dgm:bulletEnabled val="1"/>
        </dgm:presLayoutVars>
      </dgm:prSet>
      <dgm:spPr/>
    </dgm:pt>
    <dgm:pt modelId="{2FF16A6F-B35B-4235-9DBF-B9A527A47D02}" type="pres">
      <dgm:prSet presAssocID="{E74EDEFB-9C6F-4583-8732-B510D6B9DF7F}" presName="root" presStyleCnt="0"/>
      <dgm:spPr/>
    </dgm:pt>
    <dgm:pt modelId="{E4D8E0CD-FB46-4381-AEF2-944CC6926767}" type="pres">
      <dgm:prSet presAssocID="{E74EDEFB-9C6F-4583-8732-B510D6B9DF7F}" presName="rootComposite" presStyleCnt="0"/>
      <dgm:spPr/>
    </dgm:pt>
    <dgm:pt modelId="{1724EC60-B662-4883-8250-6054EA01ACB8}" type="pres">
      <dgm:prSet presAssocID="{E74EDEFB-9C6F-4583-8732-B510D6B9DF7F}" presName="rootText" presStyleLbl="node1" presStyleIdx="2" presStyleCnt="3"/>
      <dgm:spPr/>
    </dgm:pt>
    <dgm:pt modelId="{5F9ECB82-AF25-4D6A-96FB-D5488663DAA8}" type="pres">
      <dgm:prSet presAssocID="{E74EDEFB-9C6F-4583-8732-B510D6B9DF7F}" presName="rootConnector" presStyleLbl="node1" presStyleIdx="2" presStyleCnt="3"/>
      <dgm:spPr/>
    </dgm:pt>
    <dgm:pt modelId="{61BEFA51-F19E-4F03-8726-CD9646D1C784}" type="pres">
      <dgm:prSet presAssocID="{E74EDEFB-9C6F-4583-8732-B510D6B9DF7F}" presName="childShape" presStyleCnt="0"/>
      <dgm:spPr/>
    </dgm:pt>
    <dgm:pt modelId="{B93F51CC-585F-4C18-A5DF-6B15A4277665}" type="pres">
      <dgm:prSet presAssocID="{442E96E7-6D91-4197-A7BB-A1C1341B314C}" presName="Name13" presStyleLbl="parChTrans1D2" presStyleIdx="5" presStyleCnt="8"/>
      <dgm:spPr/>
    </dgm:pt>
    <dgm:pt modelId="{7A1E2701-CB66-45B7-B844-A55D0CC8E8A0}" type="pres">
      <dgm:prSet presAssocID="{4265F931-3AEB-4E74-8474-0164AAB15C4D}" presName="childText" presStyleLbl="bgAcc1" presStyleIdx="5" presStyleCnt="8">
        <dgm:presLayoutVars>
          <dgm:bulletEnabled val="1"/>
        </dgm:presLayoutVars>
      </dgm:prSet>
      <dgm:spPr/>
    </dgm:pt>
    <dgm:pt modelId="{3C5A830E-4C0B-4884-875E-E4873FCB9C4E}" type="pres">
      <dgm:prSet presAssocID="{0244D8D8-97D1-4A68-B9B6-494F34A24027}" presName="Name13" presStyleLbl="parChTrans1D2" presStyleIdx="6" presStyleCnt="8"/>
      <dgm:spPr/>
    </dgm:pt>
    <dgm:pt modelId="{6172DDE2-787D-4AE1-B9A6-35A5837CA46B}" type="pres">
      <dgm:prSet presAssocID="{0C582F90-E468-440E-9838-E6831B72969B}" presName="childText" presStyleLbl="bgAcc1" presStyleIdx="6" presStyleCnt="8">
        <dgm:presLayoutVars>
          <dgm:bulletEnabled val="1"/>
        </dgm:presLayoutVars>
      </dgm:prSet>
      <dgm:spPr/>
    </dgm:pt>
    <dgm:pt modelId="{7CC540EA-4EE5-4BA0-8F20-4A78AEF7DEAB}" type="pres">
      <dgm:prSet presAssocID="{54B49901-58F5-46EC-AD1E-17AD545841F5}" presName="Name13" presStyleLbl="parChTrans1D2" presStyleIdx="7" presStyleCnt="8"/>
      <dgm:spPr/>
    </dgm:pt>
    <dgm:pt modelId="{F552F084-B44C-4F19-BB2D-39833F39C101}" type="pres">
      <dgm:prSet presAssocID="{2067A96C-EDC2-4F68-BB21-70941DE88D4E}" presName="childText" presStyleLbl="bgAcc1" presStyleIdx="7" presStyleCnt="8">
        <dgm:presLayoutVars>
          <dgm:bulletEnabled val="1"/>
        </dgm:presLayoutVars>
      </dgm:prSet>
      <dgm:spPr/>
    </dgm:pt>
  </dgm:ptLst>
  <dgm:cxnLst>
    <dgm:cxn modelId="{3CE79206-13C1-4E68-93B7-1D289A5474F1}" type="presOf" srcId="{6E313648-9841-41E7-9FBF-30082A44EF30}" destId="{5022CACC-DF64-407D-8202-16BF8F233C92}" srcOrd="0" destOrd="0" presId="urn:microsoft.com/office/officeart/2005/8/layout/hierarchy3"/>
    <dgm:cxn modelId="{63589910-640D-4A87-A35B-3820D18083E8}" type="presOf" srcId="{F625305E-CBB9-4A40-B523-F0F538BBA1A1}" destId="{D9F22CB0-2A60-4FE6-B324-8568A6A20886}" srcOrd="0" destOrd="0" presId="urn:microsoft.com/office/officeart/2005/8/layout/hierarchy3"/>
    <dgm:cxn modelId="{7120D010-ABA0-4382-B97D-0D2EC997EFE1}" srcId="{F625305E-CBB9-4A40-B523-F0F538BBA1A1}" destId="{BFD4DA59-5745-4959-BD63-200047A1FBEB}" srcOrd="1" destOrd="0" parTransId="{6390EF83-DBBA-44D3-838E-EAB915086FD7}" sibTransId="{ED0D49F3-84F5-4BD3-8148-944A54B8249A}"/>
    <dgm:cxn modelId="{BA7A3F27-8E08-402E-8441-BBDEA67F4600}" srcId="{F625305E-CBB9-4A40-B523-F0F538BBA1A1}" destId="{E74EDEFB-9C6F-4583-8732-B510D6B9DF7F}" srcOrd="2" destOrd="0" parTransId="{FB19A8C6-702F-45FE-9179-D0B280BF9F7B}" sibTransId="{C8F51EA1-55B0-4A74-9C25-50AA66FF8374}"/>
    <dgm:cxn modelId="{754C652E-3746-4EB6-B391-F788AE57F155}" type="presOf" srcId="{523F98F9-92EE-4691-9641-58B793E64A6B}" destId="{634B2821-38B8-45E3-BEFF-B31C961F7142}" srcOrd="0" destOrd="0" presId="urn:microsoft.com/office/officeart/2005/8/layout/hierarchy3"/>
    <dgm:cxn modelId="{CA938138-4D7E-4964-B12B-F4F1BDBD81B2}" srcId="{E74EDEFB-9C6F-4583-8732-B510D6B9DF7F}" destId="{4265F931-3AEB-4E74-8474-0164AAB15C4D}" srcOrd="0" destOrd="0" parTransId="{442E96E7-6D91-4197-A7BB-A1C1341B314C}" sibTransId="{69D508F9-8B58-4F85-A17D-90CECE38E066}"/>
    <dgm:cxn modelId="{C38D085B-E620-40E3-8309-23BE9754B6FA}" type="presOf" srcId="{FA99EE05-7A7A-400A-B16C-DF6B0F1279CA}" destId="{D7BAE94F-945B-4F99-9B0D-1036EF8049DB}" srcOrd="0" destOrd="0" presId="urn:microsoft.com/office/officeart/2005/8/layout/hierarchy3"/>
    <dgm:cxn modelId="{08AC1163-4924-429D-8C8B-EBE90449474C}" srcId="{75E91AB3-BD38-43B2-8622-B57B35746592}" destId="{D095CF1B-E5E9-4330-A460-413D53DE2B66}" srcOrd="1" destOrd="0" parTransId="{C0138823-7494-493E-960F-219B0E1F9CD2}" sibTransId="{1396B226-5B43-4724-A731-A11151461A2F}"/>
    <dgm:cxn modelId="{84668F64-9F17-40D1-8BD7-59EE3B008AAF}" type="presOf" srcId="{4265F931-3AEB-4E74-8474-0164AAB15C4D}" destId="{7A1E2701-CB66-45B7-B844-A55D0CC8E8A0}" srcOrd="0" destOrd="0" presId="urn:microsoft.com/office/officeart/2005/8/layout/hierarchy3"/>
    <dgm:cxn modelId="{AB7A8445-086E-4F9D-84A8-DF6166EFF00C}" type="presOf" srcId="{E74EDEFB-9C6F-4583-8732-B510D6B9DF7F}" destId="{5F9ECB82-AF25-4D6A-96FB-D5488663DAA8}" srcOrd="1" destOrd="0" presId="urn:microsoft.com/office/officeart/2005/8/layout/hierarchy3"/>
    <dgm:cxn modelId="{FA01C64C-CD8F-41A5-9F66-81C3D627DBDA}" type="presOf" srcId="{75E91AB3-BD38-43B2-8622-B57B35746592}" destId="{878FADAF-2B08-4FA6-BB72-EE657F2C1DA5}" srcOrd="0" destOrd="0" presId="urn:microsoft.com/office/officeart/2005/8/layout/hierarchy3"/>
    <dgm:cxn modelId="{98643B4F-62A6-4AB6-8D01-6F8168399949}" type="presOf" srcId="{D095CF1B-E5E9-4330-A460-413D53DE2B66}" destId="{EB216DF5-330D-4182-BFD8-937D04D5DD47}" srcOrd="0" destOrd="0" presId="urn:microsoft.com/office/officeart/2005/8/layout/hierarchy3"/>
    <dgm:cxn modelId="{840CBA51-6679-4F0C-B7BF-BB2342107B7C}" srcId="{BFD4DA59-5745-4959-BD63-200047A1FBEB}" destId="{6E313648-9841-41E7-9FBF-30082A44EF30}" srcOrd="2" destOrd="0" parTransId="{0045703B-7FB1-4562-AABB-A624D7BBB293}" sibTransId="{D8118FEB-321C-4774-A3D1-1195F3ABB423}"/>
    <dgm:cxn modelId="{BF9D5853-696C-4F46-8F4C-549D86F768AD}" srcId="{E74EDEFB-9C6F-4583-8732-B510D6B9DF7F}" destId="{0C582F90-E468-440E-9838-E6831B72969B}" srcOrd="1" destOrd="0" parTransId="{0244D8D8-97D1-4A68-B9B6-494F34A24027}" sibTransId="{7492F489-D632-41E3-84B4-81D9D8B36075}"/>
    <dgm:cxn modelId="{6D806A57-8E20-49C5-B285-9F71BF0E14B3}" type="presOf" srcId="{BFD4DA59-5745-4959-BD63-200047A1FBEB}" destId="{EF7602D9-D38C-4DDD-AD7A-0743EFF1C46E}" srcOrd="1" destOrd="0" presId="urn:microsoft.com/office/officeart/2005/8/layout/hierarchy3"/>
    <dgm:cxn modelId="{F8FC0158-478A-4734-B8A4-90CD606F6674}" type="presOf" srcId="{E74EDEFB-9C6F-4583-8732-B510D6B9DF7F}" destId="{1724EC60-B662-4883-8250-6054EA01ACB8}" srcOrd="0" destOrd="0" presId="urn:microsoft.com/office/officeart/2005/8/layout/hierarchy3"/>
    <dgm:cxn modelId="{D23DEA84-AD21-4BDA-8F44-44AA3EA4FC07}" srcId="{BFD4DA59-5745-4959-BD63-200047A1FBEB}" destId="{FA99EE05-7A7A-400A-B16C-DF6B0F1279CA}" srcOrd="0" destOrd="0" parTransId="{BFCC88BF-A613-4C15-80EB-231B74740670}" sibTransId="{5F7776FA-C2ED-4C95-A1DB-597593E932DC}"/>
    <dgm:cxn modelId="{5CFCC689-5904-40F5-9FEC-092ED46056DD}" type="presOf" srcId="{4E4A5DD6-E483-4156-ADBE-92F773BAFBC7}" destId="{2656445C-27F7-467E-976F-7ADA696AACD5}" srcOrd="0" destOrd="0" presId="urn:microsoft.com/office/officeart/2005/8/layout/hierarchy3"/>
    <dgm:cxn modelId="{2E95C28B-ABCE-4C53-9014-4B2E9902C957}" type="presOf" srcId="{BFCC88BF-A613-4C15-80EB-231B74740670}" destId="{A3506772-EA8A-40D7-AADC-0CF0F881583F}" srcOrd="0" destOrd="0" presId="urn:microsoft.com/office/officeart/2005/8/layout/hierarchy3"/>
    <dgm:cxn modelId="{75210699-1A80-424C-BA7E-CD2EAAB84883}" type="presOf" srcId="{BFD4DA59-5745-4959-BD63-200047A1FBEB}" destId="{CCE481F2-F6DF-4FF5-A3C6-8215CC85EA2B}" srcOrd="0" destOrd="0" presId="urn:microsoft.com/office/officeart/2005/8/layout/hierarchy3"/>
    <dgm:cxn modelId="{BEB945A0-C8A4-486B-94E2-9523AD50B10E}" type="presOf" srcId="{442E96E7-6D91-4197-A7BB-A1C1341B314C}" destId="{B93F51CC-585F-4C18-A5DF-6B15A4277665}" srcOrd="0" destOrd="0" presId="urn:microsoft.com/office/officeart/2005/8/layout/hierarchy3"/>
    <dgm:cxn modelId="{BA01A9B2-5BD5-497B-A2EF-372EF350DCCE}" srcId="{E74EDEFB-9C6F-4583-8732-B510D6B9DF7F}" destId="{2067A96C-EDC2-4F68-BB21-70941DE88D4E}" srcOrd="2" destOrd="0" parTransId="{54B49901-58F5-46EC-AD1E-17AD545841F5}" sibTransId="{94A2315A-04EA-4ACE-9074-AB45FCB0542A}"/>
    <dgm:cxn modelId="{20330BB3-6F9F-4BF8-9F88-65D7822236D7}" type="presOf" srcId="{608E01D2-0520-4F29-AFDE-4C0D05FA152E}" destId="{1F6C5CFB-45CA-4CE6-9ABF-F6BF55763660}" srcOrd="0" destOrd="0" presId="urn:microsoft.com/office/officeart/2005/8/layout/hierarchy3"/>
    <dgm:cxn modelId="{DF6BC9BD-18C0-4B1E-B4E2-C7143F62D74B}" type="presOf" srcId="{41DABAD8-D603-4E49-8D27-9BE83080A6FB}" destId="{D7F3E04B-C785-4A70-BC31-1F7F6FA02EB4}" srcOrd="0" destOrd="0" presId="urn:microsoft.com/office/officeart/2005/8/layout/hierarchy3"/>
    <dgm:cxn modelId="{1F2247C7-8C08-4AF8-89D0-382D9CCF8545}" srcId="{F625305E-CBB9-4A40-B523-F0F538BBA1A1}" destId="{75E91AB3-BD38-43B2-8622-B57B35746592}" srcOrd="0" destOrd="0" parTransId="{9C73FAC8-855C-4854-BE89-9A701EBFE5B9}" sibTransId="{82149867-B0A8-48D5-A234-07903ABE580C}"/>
    <dgm:cxn modelId="{22250FD2-6F2B-451E-9762-730A0C8DD52D}" type="presOf" srcId="{C0138823-7494-493E-960F-219B0E1F9CD2}" destId="{0BFF507F-5FEE-4848-B79C-ECBB9741A59E}" srcOrd="0" destOrd="0" presId="urn:microsoft.com/office/officeart/2005/8/layout/hierarchy3"/>
    <dgm:cxn modelId="{BFB7B3D2-CEAE-4F1B-B7D7-7121F11064AD}" type="presOf" srcId="{0045703B-7FB1-4562-AABB-A624D7BBB293}" destId="{78B17AE5-B714-4996-B9FD-F7EC3F7D9521}" srcOrd="0" destOrd="0" presId="urn:microsoft.com/office/officeart/2005/8/layout/hierarchy3"/>
    <dgm:cxn modelId="{16E63CD8-EE4C-458B-BE8C-9CD69AC927ED}" srcId="{BFD4DA59-5745-4959-BD63-200047A1FBEB}" destId="{608E01D2-0520-4F29-AFDE-4C0D05FA152E}" srcOrd="1" destOrd="0" parTransId="{41DABAD8-D603-4E49-8D27-9BE83080A6FB}" sibTransId="{1EF241BA-8908-4830-962A-A658301C9218}"/>
    <dgm:cxn modelId="{20FAABD9-48A4-48F6-851F-4517532DF1FE}" srcId="{75E91AB3-BD38-43B2-8622-B57B35746592}" destId="{523F98F9-92EE-4691-9641-58B793E64A6B}" srcOrd="0" destOrd="0" parTransId="{4E4A5DD6-E483-4156-ADBE-92F773BAFBC7}" sibTransId="{3BB53ABF-E259-4474-ADDC-6D33B3FAD9CC}"/>
    <dgm:cxn modelId="{78531ADA-C429-4750-9417-4DF06023B993}" type="presOf" srcId="{2067A96C-EDC2-4F68-BB21-70941DE88D4E}" destId="{F552F084-B44C-4F19-BB2D-39833F39C101}" srcOrd="0" destOrd="0" presId="urn:microsoft.com/office/officeart/2005/8/layout/hierarchy3"/>
    <dgm:cxn modelId="{56CA4BF9-6894-4301-A38A-41C66C868198}" type="presOf" srcId="{54B49901-58F5-46EC-AD1E-17AD545841F5}" destId="{7CC540EA-4EE5-4BA0-8F20-4A78AEF7DEAB}" srcOrd="0" destOrd="0" presId="urn:microsoft.com/office/officeart/2005/8/layout/hierarchy3"/>
    <dgm:cxn modelId="{39EED9F9-64CE-4B01-8E8F-C4D871EEDA71}" type="presOf" srcId="{0C582F90-E468-440E-9838-E6831B72969B}" destId="{6172DDE2-787D-4AE1-B9A6-35A5837CA46B}" srcOrd="0" destOrd="0" presId="urn:microsoft.com/office/officeart/2005/8/layout/hierarchy3"/>
    <dgm:cxn modelId="{3BF258FC-926F-4DD9-BA44-5D4C92EA984D}" type="presOf" srcId="{75E91AB3-BD38-43B2-8622-B57B35746592}" destId="{F7F636FE-E2AC-4D66-A1DC-95C748797B1F}" srcOrd="1" destOrd="0" presId="urn:microsoft.com/office/officeart/2005/8/layout/hierarchy3"/>
    <dgm:cxn modelId="{2A72A5FC-0B8F-49A4-B9B5-CB14D66472D1}" type="presOf" srcId="{0244D8D8-97D1-4A68-B9B6-494F34A24027}" destId="{3C5A830E-4C0B-4884-875E-E4873FCB9C4E}" srcOrd="0" destOrd="0" presId="urn:microsoft.com/office/officeart/2005/8/layout/hierarchy3"/>
    <dgm:cxn modelId="{652E519F-F146-4F0E-99A6-6C32E8357425}" type="presParOf" srcId="{D9F22CB0-2A60-4FE6-B324-8568A6A20886}" destId="{CF476C97-0471-4AA3-8D3A-3F7F20EFA263}" srcOrd="0" destOrd="0" presId="urn:microsoft.com/office/officeart/2005/8/layout/hierarchy3"/>
    <dgm:cxn modelId="{6CD58D32-AD62-47BF-9385-08C332D44A97}" type="presParOf" srcId="{CF476C97-0471-4AA3-8D3A-3F7F20EFA263}" destId="{BF3C9439-F199-4BA6-8B8F-7CCB49538585}" srcOrd="0" destOrd="0" presId="urn:microsoft.com/office/officeart/2005/8/layout/hierarchy3"/>
    <dgm:cxn modelId="{8CA87BE6-84E4-4793-82C9-E339F8ABE216}" type="presParOf" srcId="{BF3C9439-F199-4BA6-8B8F-7CCB49538585}" destId="{878FADAF-2B08-4FA6-BB72-EE657F2C1DA5}" srcOrd="0" destOrd="0" presId="urn:microsoft.com/office/officeart/2005/8/layout/hierarchy3"/>
    <dgm:cxn modelId="{7E03BFED-B8D7-430C-A24C-FB6C646BC513}" type="presParOf" srcId="{BF3C9439-F199-4BA6-8B8F-7CCB49538585}" destId="{F7F636FE-E2AC-4D66-A1DC-95C748797B1F}" srcOrd="1" destOrd="0" presId="urn:microsoft.com/office/officeart/2005/8/layout/hierarchy3"/>
    <dgm:cxn modelId="{219F26F3-C293-4A79-946E-FA30E2635BA7}" type="presParOf" srcId="{CF476C97-0471-4AA3-8D3A-3F7F20EFA263}" destId="{4D146B23-7FC4-4E62-B0B7-6ADC94346FD1}" srcOrd="1" destOrd="0" presId="urn:microsoft.com/office/officeart/2005/8/layout/hierarchy3"/>
    <dgm:cxn modelId="{3AB0F737-3F2A-4187-A181-94B7540D229D}" type="presParOf" srcId="{4D146B23-7FC4-4E62-B0B7-6ADC94346FD1}" destId="{2656445C-27F7-467E-976F-7ADA696AACD5}" srcOrd="0" destOrd="0" presId="urn:microsoft.com/office/officeart/2005/8/layout/hierarchy3"/>
    <dgm:cxn modelId="{1674A417-885D-4E20-84A5-1C6C6662BCAA}" type="presParOf" srcId="{4D146B23-7FC4-4E62-B0B7-6ADC94346FD1}" destId="{634B2821-38B8-45E3-BEFF-B31C961F7142}" srcOrd="1" destOrd="0" presId="urn:microsoft.com/office/officeart/2005/8/layout/hierarchy3"/>
    <dgm:cxn modelId="{BE3F24E4-FBEC-403B-9615-09EA158F05EC}" type="presParOf" srcId="{4D146B23-7FC4-4E62-B0B7-6ADC94346FD1}" destId="{0BFF507F-5FEE-4848-B79C-ECBB9741A59E}" srcOrd="2" destOrd="0" presId="urn:microsoft.com/office/officeart/2005/8/layout/hierarchy3"/>
    <dgm:cxn modelId="{58F0A73B-8D7C-4ABD-A5DF-D463EA719B2C}" type="presParOf" srcId="{4D146B23-7FC4-4E62-B0B7-6ADC94346FD1}" destId="{EB216DF5-330D-4182-BFD8-937D04D5DD47}" srcOrd="3" destOrd="0" presId="urn:microsoft.com/office/officeart/2005/8/layout/hierarchy3"/>
    <dgm:cxn modelId="{BED60661-C62C-42E5-B045-196866DAD4A5}" type="presParOf" srcId="{D9F22CB0-2A60-4FE6-B324-8568A6A20886}" destId="{D07A0455-50FC-44FB-B361-557DA9CE073C}" srcOrd="1" destOrd="0" presId="urn:microsoft.com/office/officeart/2005/8/layout/hierarchy3"/>
    <dgm:cxn modelId="{E60F15C2-315E-44B0-819C-C5D03B88D690}" type="presParOf" srcId="{D07A0455-50FC-44FB-B361-557DA9CE073C}" destId="{2402D831-44E5-4ACD-9CB0-8435A7B66512}" srcOrd="0" destOrd="0" presId="urn:microsoft.com/office/officeart/2005/8/layout/hierarchy3"/>
    <dgm:cxn modelId="{3657BA3B-2F60-4A27-B3C2-7363A528F10C}" type="presParOf" srcId="{2402D831-44E5-4ACD-9CB0-8435A7B66512}" destId="{CCE481F2-F6DF-4FF5-A3C6-8215CC85EA2B}" srcOrd="0" destOrd="0" presId="urn:microsoft.com/office/officeart/2005/8/layout/hierarchy3"/>
    <dgm:cxn modelId="{5C918C0F-5BD1-454F-BD27-2D50760081F7}" type="presParOf" srcId="{2402D831-44E5-4ACD-9CB0-8435A7B66512}" destId="{EF7602D9-D38C-4DDD-AD7A-0743EFF1C46E}" srcOrd="1" destOrd="0" presId="urn:microsoft.com/office/officeart/2005/8/layout/hierarchy3"/>
    <dgm:cxn modelId="{39550C69-C7C7-48A1-AA29-57E2FA14ABE5}" type="presParOf" srcId="{D07A0455-50FC-44FB-B361-557DA9CE073C}" destId="{CBDB1ADA-318C-4557-86D7-1A0CCF6BAEA7}" srcOrd="1" destOrd="0" presId="urn:microsoft.com/office/officeart/2005/8/layout/hierarchy3"/>
    <dgm:cxn modelId="{D1E306A1-ACC5-497F-82B2-27AA62DBD217}" type="presParOf" srcId="{CBDB1ADA-318C-4557-86D7-1A0CCF6BAEA7}" destId="{A3506772-EA8A-40D7-AADC-0CF0F881583F}" srcOrd="0" destOrd="0" presId="urn:microsoft.com/office/officeart/2005/8/layout/hierarchy3"/>
    <dgm:cxn modelId="{04C4D1D3-527A-48C6-8945-46A511BB72C3}" type="presParOf" srcId="{CBDB1ADA-318C-4557-86D7-1A0CCF6BAEA7}" destId="{D7BAE94F-945B-4F99-9B0D-1036EF8049DB}" srcOrd="1" destOrd="0" presId="urn:microsoft.com/office/officeart/2005/8/layout/hierarchy3"/>
    <dgm:cxn modelId="{AB45E2A0-B028-4767-A55C-FDA2DCEDEC08}" type="presParOf" srcId="{CBDB1ADA-318C-4557-86D7-1A0CCF6BAEA7}" destId="{D7F3E04B-C785-4A70-BC31-1F7F6FA02EB4}" srcOrd="2" destOrd="0" presId="urn:microsoft.com/office/officeart/2005/8/layout/hierarchy3"/>
    <dgm:cxn modelId="{3FC3BE40-9F02-4D07-A488-971F52F83735}" type="presParOf" srcId="{CBDB1ADA-318C-4557-86D7-1A0CCF6BAEA7}" destId="{1F6C5CFB-45CA-4CE6-9ABF-F6BF55763660}" srcOrd="3" destOrd="0" presId="urn:microsoft.com/office/officeart/2005/8/layout/hierarchy3"/>
    <dgm:cxn modelId="{43CE5A04-6E52-4DAE-BC65-DE0744E60EBB}" type="presParOf" srcId="{CBDB1ADA-318C-4557-86D7-1A0CCF6BAEA7}" destId="{78B17AE5-B714-4996-B9FD-F7EC3F7D9521}" srcOrd="4" destOrd="0" presId="urn:microsoft.com/office/officeart/2005/8/layout/hierarchy3"/>
    <dgm:cxn modelId="{514B80F0-9556-4A9C-A726-D063D1AA5DAC}" type="presParOf" srcId="{CBDB1ADA-318C-4557-86D7-1A0CCF6BAEA7}" destId="{5022CACC-DF64-407D-8202-16BF8F233C92}" srcOrd="5" destOrd="0" presId="urn:microsoft.com/office/officeart/2005/8/layout/hierarchy3"/>
    <dgm:cxn modelId="{271D4913-53D8-434D-B464-6DB25F42BE67}" type="presParOf" srcId="{D9F22CB0-2A60-4FE6-B324-8568A6A20886}" destId="{2FF16A6F-B35B-4235-9DBF-B9A527A47D02}" srcOrd="2" destOrd="0" presId="urn:microsoft.com/office/officeart/2005/8/layout/hierarchy3"/>
    <dgm:cxn modelId="{750FCEAA-4629-40B0-B041-BAD7B9AA2FD7}" type="presParOf" srcId="{2FF16A6F-B35B-4235-9DBF-B9A527A47D02}" destId="{E4D8E0CD-FB46-4381-AEF2-944CC6926767}" srcOrd="0" destOrd="0" presId="urn:microsoft.com/office/officeart/2005/8/layout/hierarchy3"/>
    <dgm:cxn modelId="{454B36BA-9EF4-4683-9F02-3022C5BA16A3}" type="presParOf" srcId="{E4D8E0CD-FB46-4381-AEF2-944CC6926767}" destId="{1724EC60-B662-4883-8250-6054EA01ACB8}" srcOrd="0" destOrd="0" presId="urn:microsoft.com/office/officeart/2005/8/layout/hierarchy3"/>
    <dgm:cxn modelId="{6A295CF2-9111-4921-B8C0-649EE6541E08}" type="presParOf" srcId="{E4D8E0CD-FB46-4381-AEF2-944CC6926767}" destId="{5F9ECB82-AF25-4D6A-96FB-D5488663DAA8}" srcOrd="1" destOrd="0" presId="urn:microsoft.com/office/officeart/2005/8/layout/hierarchy3"/>
    <dgm:cxn modelId="{90A231DC-36EE-4757-96D6-5C1FF85FFBD2}" type="presParOf" srcId="{2FF16A6F-B35B-4235-9DBF-B9A527A47D02}" destId="{61BEFA51-F19E-4F03-8726-CD9646D1C784}" srcOrd="1" destOrd="0" presId="urn:microsoft.com/office/officeart/2005/8/layout/hierarchy3"/>
    <dgm:cxn modelId="{79ADC647-ABF2-4D23-9EB7-DEBE7914F84A}" type="presParOf" srcId="{61BEFA51-F19E-4F03-8726-CD9646D1C784}" destId="{B93F51CC-585F-4C18-A5DF-6B15A4277665}" srcOrd="0" destOrd="0" presId="urn:microsoft.com/office/officeart/2005/8/layout/hierarchy3"/>
    <dgm:cxn modelId="{ED3E8A66-AB76-44A8-B171-283354CB8506}" type="presParOf" srcId="{61BEFA51-F19E-4F03-8726-CD9646D1C784}" destId="{7A1E2701-CB66-45B7-B844-A55D0CC8E8A0}" srcOrd="1" destOrd="0" presId="urn:microsoft.com/office/officeart/2005/8/layout/hierarchy3"/>
    <dgm:cxn modelId="{74EB12D6-E4A4-4AEC-92DF-BF931D918748}" type="presParOf" srcId="{61BEFA51-F19E-4F03-8726-CD9646D1C784}" destId="{3C5A830E-4C0B-4884-875E-E4873FCB9C4E}" srcOrd="2" destOrd="0" presId="urn:microsoft.com/office/officeart/2005/8/layout/hierarchy3"/>
    <dgm:cxn modelId="{94BF847D-14C1-440E-B9E1-1E6BF5D2BF4F}" type="presParOf" srcId="{61BEFA51-F19E-4F03-8726-CD9646D1C784}" destId="{6172DDE2-787D-4AE1-B9A6-35A5837CA46B}" srcOrd="3" destOrd="0" presId="urn:microsoft.com/office/officeart/2005/8/layout/hierarchy3"/>
    <dgm:cxn modelId="{B37BF702-2A32-4214-8940-BC9B4D604E66}" type="presParOf" srcId="{61BEFA51-F19E-4F03-8726-CD9646D1C784}" destId="{7CC540EA-4EE5-4BA0-8F20-4A78AEF7DEAB}" srcOrd="4" destOrd="0" presId="urn:microsoft.com/office/officeart/2005/8/layout/hierarchy3"/>
    <dgm:cxn modelId="{F32B535A-C70D-48FF-A606-328B2A76E68F}" type="presParOf" srcId="{61BEFA51-F19E-4F03-8726-CD9646D1C784}" destId="{F552F084-B44C-4F19-BB2D-39833F39C10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849E78-6063-4975-8582-E01A9E765F9E}" type="doc">
      <dgm:prSet loTypeId="urn:microsoft.com/office/officeart/2005/8/layout/process5" loCatId="process" qsTypeId="urn:microsoft.com/office/officeart/2005/8/quickstyle/simple4" qsCatId="simple" csTypeId="urn:microsoft.com/office/officeart/2005/8/colors/colorful1" csCatId="colorful" phldr="1"/>
      <dgm:spPr/>
      <dgm:t>
        <a:bodyPr/>
        <a:lstStyle/>
        <a:p>
          <a:endParaRPr lang="en-IN"/>
        </a:p>
      </dgm:t>
    </dgm:pt>
    <dgm:pt modelId="{6BBA5214-F72C-4E01-B90B-6CC094D4AACF}">
      <dgm:prSet phldrT="[Text]" custT="1"/>
      <dgm:spPr>
        <a:xfrm>
          <a:off x="282485" y="913"/>
          <a:ext cx="2396170" cy="965159"/>
        </a:xfrm>
        <a:prstGeom prst="roundRect">
          <a:avLst>
            <a:gd name="adj" fmla="val 1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gm:spPr>
      <dgm:t>
        <a:bodyPr/>
        <a:lstStyle/>
        <a:p>
          <a:r>
            <a:rPr lang="en-IN" sz="1800" b="1" dirty="0">
              <a:solidFill>
                <a:sysClr val="window" lastClr="FFFFFF"/>
              </a:solidFill>
              <a:latin typeface="Bahnschrift" panose="020B0502040204020203" pitchFamily="34" charset="0"/>
              <a:ea typeface="+mn-ea"/>
              <a:cs typeface="+mn-cs"/>
            </a:rPr>
            <a:t>Opening of the Account Before Registration</a:t>
          </a:r>
          <a:endParaRPr lang="en-IN" sz="1800" dirty="0">
            <a:solidFill>
              <a:sysClr val="window" lastClr="FFFFFF"/>
            </a:solidFill>
            <a:latin typeface="Bahnschrift" panose="020B0502040204020203" pitchFamily="34" charset="0"/>
            <a:ea typeface="+mn-ea"/>
            <a:cs typeface="+mn-cs"/>
          </a:endParaRPr>
        </a:p>
      </dgm:t>
    </dgm:pt>
    <dgm:pt modelId="{301B5602-B001-4C81-B1CE-52E473A1AA01}" type="parTrans" cxnId="{B171AB1E-335F-448D-9508-250D73F2FE45}">
      <dgm:prSet/>
      <dgm:spPr/>
      <dgm:t>
        <a:bodyPr/>
        <a:lstStyle/>
        <a:p>
          <a:endParaRPr lang="en-IN"/>
        </a:p>
      </dgm:t>
    </dgm:pt>
    <dgm:pt modelId="{9BD8AB9A-B07E-444A-8C12-0A3576E05CED}" type="sibTrans" cxnId="{B171AB1E-335F-448D-9508-250D73F2FE45}">
      <dgm:prSet/>
      <dgm:spPr>
        <a:xfrm>
          <a:off x="2820212" y="284027"/>
          <a:ext cx="341023" cy="398932"/>
        </a:xfrm>
        <a:prstGeom prst="rightArrow">
          <a:avLst>
            <a:gd name="adj1" fmla="val 60000"/>
            <a:gd name="adj2" fmla="val 5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gm:spPr>
      <dgm:t>
        <a:bodyPr/>
        <a:lstStyle/>
        <a:p>
          <a:endParaRPr lang="en-IN">
            <a:solidFill>
              <a:sysClr val="window" lastClr="FFFFFF"/>
            </a:solidFill>
            <a:latin typeface="Calibri" panose="020F0502020204030204"/>
            <a:ea typeface="+mn-ea"/>
            <a:cs typeface="+mn-cs"/>
          </a:endParaRPr>
        </a:p>
      </dgm:t>
    </dgm:pt>
    <dgm:pt modelId="{AF3FD6DB-A2A1-447C-A363-76939BC529AB}">
      <dgm:prSet phldrT="[Text]" custT="1"/>
      <dgm:spPr>
        <a:xfrm>
          <a:off x="3322095" y="913"/>
          <a:ext cx="2396170" cy="965159"/>
        </a:xfrm>
        <a:prstGeom prst="roundRect">
          <a:avLst>
            <a:gd name="adj" fmla="val 1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gm:spPr>
      <dgm:t>
        <a:bodyPr/>
        <a:lstStyle/>
        <a:p>
          <a:r>
            <a:rPr lang="en-IN" sz="1800" b="1" dirty="0">
              <a:solidFill>
                <a:sysClr val="window" lastClr="FFFFFF"/>
              </a:solidFill>
              <a:latin typeface="Bahnschrift" panose="020B0502040204020203" pitchFamily="34" charset="0"/>
              <a:ea typeface="+mn-ea"/>
              <a:cs typeface="+mn-cs"/>
            </a:rPr>
            <a:t>Deposits in Account</a:t>
          </a:r>
          <a:endParaRPr lang="en-IN" sz="1800" dirty="0">
            <a:solidFill>
              <a:sysClr val="window" lastClr="FFFFFF"/>
            </a:solidFill>
            <a:latin typeface="Bahnschrift" panose="020B0502040204020203" pitchFamily="34" charset="0"/>
            <a:ea typeface="+mn-ea"/>
            <a:cs typeface="+mn-cs"/>
          </a:endParaRPr>
        </a:p>
      </dgm:t>
    </dgm:pt>
    <dgm:pt modelId="{113C62A4-B9B9-4C7C-835E-9359DFCBBB57}" type="parTrans" cxnId="{2311FE49-BF65-4BF9-B814-EA4D981904CC}">
      <dgm:prSet/>
      <dgm:spPr/>
      <dgm:t>
        <a:bodyPr/>
        <a:lstStyle/>
        <a:p>
          <a:endParaRPr lang="en-IN"/>
        </a:p>
      </dgm:t>
    </dgm:pt>
    <dgm:pt modelId="{BE862006-0DD6-4FAD-A932-DD830F3A044D}" type="sibTrans" cxnId="{2311FE49-BF65-4BF9-B814-EA4D981904CC}">
      <dgm:prSet/>
      <dgm:spPr>
        <a:xfrm rot="5400000">
          <a:off x="4349668" y="1078675"/>
          <a:ext cx="341023" cy="398932"/>
        </a:xfrm>
        <a:prstGeom prst="rightArrow">
          <a:avLst>
            <a:gd name="adj1" fmla="val 60000"/>
            <a:gd name="adj2" fmla="val 5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gm:spPr>
      <dgm:t>
        <a:bodyPr/>
        <a:lstStyle/>
        <a:p>
          <a:endParaRPr lang="en-IN">
            <a:solidFill>
              <a:sysClr val="window" lastClr="FFFFFF"/>
            </a:solidFill>
            <a:latin typeface="Calibri" panose="020F0502020204030204"/>
            <a:ea typeface="+mn-ea"/>
            <a:cs typeface="+mn-cs"/>
          </a:endParaRPr>
        </a:p>
      </dgm:t>
    </dgm:pt>
    <dgm:pt modelId="{24F61792-5192-48DC-985E-45D4052429BC}">
      <dgm:prSet phldrT="[Text]" custT="1"/>
      <dgm:spPr>
        <a:xfrm>
          <a:off x="3322095" y="1609513"/>
          <a:ext cx="2396170" cy="965159"/>
        </a:xfrm>
        <a:prstGeom prst="roundRect">
          <a:avLst>
            <a:gd name="adj" fmla="val 10000"/>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gm:spPr>
      <dgm:t>
        <a:bodyPr/>
        <a:lstStyle/>
        <a:p>
          <a:r>
            <a:rPr lang="en-US" sz="1800" b="1" dirty="0">
              <a:solidFill>
                <a:sysClr val="window" lastClr="FFFFFF"/>
              </a:solidFill>
              <a:latin typeface="Bahnschrift" panose="020B0502040204020203" pitchFamily="34" charset="0"/>
              <a:ea typeface="+mn-ea"/>
              <a:cs typeface="+mn-cs"/>
            </a:rPr>
            <a:t>Withdrawals from the RERA Separate Account</a:t>
          </a:r>
          <a:endParaRPr lang="en-IN" sz="1800" dirty="0">
            <a:solidFill>
              <a:sysClr val="window" lastClr="FFFFFF"/>
            </a:solidFill>
            <a:latin typeface="Bahnschrift" panose="020B0502040204020203" pitchFamily="34" charset="0"/>
            <a:ea typeface="+mn-ea"/>
            <a:cs typeface="+mn-cs"/>
          </a:endParaRPr>
        </a:p>
      </dgm:t>
    </dgm:pt>
    <dgm:pt modelId="{723A8544-29A5-49FC-A2A6-E1C98D85F9A4}" type="parTrans" cxnId="{06D986BA-8FA0-4D92-A8CD-3B241E59B9CD}">
      <dgm:prSet/>
      <dgm:spPr/>
      <dgm:t>
        <a:bodyPr/>
        <a:lstStyle/>
        <a:p>
          <a:endParaRPr lang="en-IN"/>
        </a:p>
      </dgm:t>
    </dgm:pt>
    <dgm:pt modelId="{91B06657-EA6C-4F62-9A48-47D87F9894B8}" type="sibTrans" cxnId="{06D986BA-8FA0-4D92-A8CD-3B241E59B9CD}">
      <dgm:prSet/>
      <dgm:spPr>
        <a:xfrm rot="10800000">
          <a:off x="2839515" y="1892627"/>
          <a:ext cx="341023" cy="398932"/>
        </a:xfrm>
        <a:prstGeom prst="rightArrow">
          <a:avLst>
            <a:gd name="adj1" fmla="val 60000"/>
            <a:gd name="adj2" fmla="val 50000"/>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gm:spPr>
      <dgm:t>
        <a:bodyPr/>
        <a:lstStyle/>
        <a:p>
          <a:endParaRPr lang="en-IN">
            <a:solidFill>
              <a:sysClr val="window" lastClr="FFFFFF"/>
            </a:solidFill>
            <a:latin typeface="Calibri" panose="020F0502020204030204"/>
            <a:ea typeface="+mn-ea"/>
            <a:cs typeface="+mn-cs"/>
          </a:endParaRPr>
        </a:p>
      </dgm:t>
    </dgm:pt>
    <dgm:pt modelId="{7A6C92AD-6E5A-4A38-8F3E-15D92424DFFA}">
      <dgm:prSet phldrT="[Text]" custT="1"/>
      <dgm:spPr>
        <a:xfrm>
          <a:off x="282485" y="1609513"/>
          <a:ext cx="2396170" cy="965159"/>
        </a:xfrm>
        <a:prstGeom prst="roundRect">
          <a:avLst>
            <a:gd name="adj" fmla="val 10000"/>
          </a:avLst>
        </a:prstGeom>
        <a:gradFill rotWithShape="0">
          <a:gsLst>
            <a:gs pos="0">
              <a:srgbClr val="C9492C">
                <a:hueOff val="0"/>
                <a:satOff val="0"/>
                <a:lumOff val="0"/>
                <a:alphaOff val="0"/>
                <a:satMod val="103000"/>
                <a:lumMod val="102000"/>
                <a:tint val="94000"/>
              </a:srgbClr>
            </a:gs>
            <a:gs pos="50000">
              <a:srgbClr val="C9492C">
                <a:hueOff val="0"/>
                <a:satOff val="0"/>
                <a:lumOff val="0"/>
                <a:alphaOff val="0"/>
                <a:satMod val="110000"/>
                <a:lumMod val="100000"/>
                <a:shade val="100000"/>
              </a:srgbClr>
            </a:gs>
            <a:gs pos="100000">
              <a:srgbClr val="C9492C">
                <a:hueOff val="0"/>
                <a:satOff val="0"/>
                <a:lumOff val="0"/>
                <a:alphaOff val="0"/>
                <a:lumMod val="99000"/>
                <a:satMod val="120000"/>
                <a:shade val="78000"/>
              </a:srgbClr>
            </a:gs>
          </a:gsLst>
          <a:lin ang="5400000" scaled="0"/>
        </a:gradFill>
        <a:ln>
          <a:noFill/>
        </a:ln>
        <a:effectLst/>
      </dgm:spPr>
      <dgm:t>
        <a:bodyPr/>
        <a:lstStyle/>
        <a:p>
          <a:r>
            <a:rPr lang="en-IN" sz="1800" b="1" dirty="0">
              <a:solidFill>
                <a:sysClr val="window" lastClr="FFFFFF"/>
              </a:solidFill>
              <a:latin typeface="Calibri" panose="020F0502020204030204"/>
              <a:ea typeface="+mn-ea"/>
              <a:cs typeface="+mn-cs"/>
            </a:rPr>
            <a:t>Forms of Certificates</a:t>
          </a:r>
          <a:endParaRPr lang="en-IN" sz="1800" dirty="0">
            <a:solidFill>
              <a:sysClr val="window" lastClr="FFFFFF"/>
            </a:solidFill>
            <a:latin typeface="Bahnschrift" panose="020B0502040204020203" pitchFamily="34" charset="0"/>
            <a:ea typeface="+mn-ea"/>
            <a:cs typeface="+mn-cs"/>
          </a:endParaRPr>
        </a:p>
      </dgm:t>
    </dgm:pt>
    <dgm:pt modelId="{8039A7D0-D64F-4F7C-8CC9-06FDC27BCC09}" type="parTrans" cxnId="{63623431-B59A-4B02-960A-8DAD229F5B1B}">
      <dgm:prSet/>
      <dgm:spPr/>
      <dgm:t>
        <a:bodyPr/>
        <a:lstStyle/>
        <a:p>
          <a:endParaRPr lang="en-IN"/>
        </a:p>
      </dgm:t>
    </dgm:pt>
    <dgm:pt modelId="{5BC739CA-619F-450F-901B-22420D8614C9}" type="sibTrans" cxnId="{63623431-B59A-4B02-960A-8DAD229F5B1B}">
      <dgm:prSet/>
      <dgm:spPr>
        <a:xfrm rot="5400000">
          <a:off x="1310058" y="2687275"/>
          <a:ext cx="341023" cy="398932"/>
        </a:xfrm>
        <a:prstGeom prst="rightArrow">
          <a:avLst>
            <a:gd name="adj1" fmla="val 60000"/>
            <a:gd name="adj2" fmla="val 50000"/>
          </a:avLst>
        </a:prstGeom>
        <a:gradFill rotWithShape="0">
          <a:gsLst>
            <a:gs pos="0">
              <a:srgbClr val="C9492C">
                <a:hueOff val="0"/>
                <a:satOff val="0"/>
                <a:lumOff val="0"/>
                <a:alphaOff val="0"/>
                <a:satMod val="103000"/>
                <a:lumMod val="102000"/>
                <a:tint val="94000"/>
              </a:srgbClr>
            </a:gs>
            <a:gs pos="50000">
              <a:srgbClr val="C9492C">
                <a:hueOff val="0"/>
                <a:satOff val="0"/>
                <a:lumOff val="0"/>
                <a:alphaOff val="0"/>
                <a:satMod val="110000"/>
                <a:lumMod val="100000"/>
                <a:shade val="100000"/>
              </a:srgbClr>
            </a:gs>
            <a:gs pos="100000">
              <a:srgbClr val="C9492C">
                <a:hueOff val="0"/>
                <a:satOff val="0"/>
                <a:lumOff val="0"/>
                <a:alphaOff val="0"/>
                <a:lumMod val="99000"/>
                <a:satMod val="120000"/>
                <a:shade val="78000"/>
              </a:srgbClr>
            </a:gs>
          </a:gsLst>
          <a:lin ang="5400000" scaled="0"/>
        </a:gradFill>
        <a:ln>
          <a:noFill/>
        </a:ln>
        <a:effectLst/>
      </dgm:spPr>
      <dgm:t>
        <a:bodyPr/>
        <a:lstStyle/>
        <a:p>
          <a:endParaRPr lang="en-IN">
            <a:solidFill>
              <a:sysClr val="window" lastClr="FFFFFF"/>
            </a:solidFill>
            <a:latin typeface="Calibri" panose="020F0502020204030204"/>
            <a:ea typeface="+mn-ea"/>
            <a:cs typeface="+mn-cs"/>
          </a:endParaRPr>
        </a:p>
      </dgm:t>
    </dgm:pt>
    <dgm:pt modelId="{FBD7EEE9-D25B-433A-8126-15446F33298D}">
      <dgm:prSet phldrT="[Text]" custT="1"/>
      <dgm:spPr>
        <a:xfrm>
          <a:off x="282485" y="3218113"/>
          <a:ext cx="2396170" cy="965159"/>
        </a:xfrm>
        <a:prstGeom prst="roundRect">
          <a:avLst>
            <a:gd name="adj" fmla="val 10000"/>
          </a:avLst>
        </a:prstGeom>
        <a:gradFill rotWithShape="0">
          <a:gsLst>
            <a:gs pos="0">
              <a:srgbClr val="D58C2E">
                <a:hueOff val="0"/>
                <a:satOff val="0"/>
                <a:lumOff val="0"/>
                <a:alphaOff val="0"/>
                <a:satMod val="103000"/>
                <a:lumMod val="102000"/>
                <a:tint val="94000"/>
              </a:srgbClr>
            </a:gs>
            <a:gs pos="50000">
              <a:srgbClr val="D58C2E">
                <a:hueOff val="0"/>
                <a:satOff val="0"/>
                <a:lumOff val="0"/>
                <a:alphaOff val="0"/>
                <a:satMod val="110000"/>
                <a:lumMod val="100000"/>
                <a:shade val="100000"/>
              </a:srgbClr>
            </a:gs>
            <a:gs pos="100000">
              <a:srgbClr val="D58C2E">
                <a:hueOff val="0"/>
                <a:satOff val="0"/>
                <a:lumOff val="0"/>
                <a:alphaOff val="0"/>
                <a:lumMod val="99000"/>
                <a:satMod val="120000"/>
                <a:shade val="78000"/>
              </a:srgbClr>
            </a:gs>
          </a:gsLst>
          <a:lin ang="5400000" scaled="0"/>
        </a:gradFill>
        <a:ln>
          <a:noFill/>
        </a:ln>
        <a:effectLst/>
      </dgm:spPr>
      <dgm:t>
        <a:bodyPr/>
        <a:lstStyle/>
        <a:p>
          <a:r>
            <a:rPr lang="en-IN" sz="1800" b="1" dirty="0">
              <a:solidFill>
                <a:sysClr val="window" lastClr="FFFFFF"/>
              </a:solidFill>
              <a:latin typeface="Bahnschrift" panose="020B0502040204020203" pitchFamily="34" charset="0"/>
              <a:ea typeface="+mn-ea"/>
              <a:cs typeface="+mn-cs"/>
            </a:rPr>
            <a:t>Reporting to the Authority</a:t>
          </a:r>
          <a:endParaRPr lang="en-IN" sz="1800" dirty="0">
            <a:solidFill>
              <a:sysClr val="window" lastClr="FFFFFF"/>
            </a:solidFill>
            <a:latin typeface="Bahnschrift" panose="020B0502040204020203" pitchFamily="34" charset="0"/>
            <a:ea typeface="+mn-ea"/>
            <a:cs typeface="+mn-cs"/>
          </a:endParaRPr>
        </a:p>
      </dgm:t>
    </dgm:pt>
    <dgm:pt modelId="{E433616A-BA4B-47FF-9199-6FC6588B0FCC}" type="parTrans" cxnId="{EE514721-A26B-452A-9D8D-F14EAC18CF76}">
      <dgm:prSet/>
      <dgm:spPr/>
      <dgm:t>
        <a:bodyPr/>
        <a:lstStyle/>
        <a:p>
          <a:endParaRPr lang="en-IN"/>
        </a:p>
      </dgm:t>
    </dgm:pt>
    <dgm:pt modelId="{49311C93-0077-4AD4-829C-C5CC18607D42}" type="sibTrans" cxnId="{EE514721-A26B-452A-9D8D-F14EAC18CF76}">
      <dgm:prSet/>
      <dgm:spPr>
        <a:xfrm>
          <a:off x="2820212" y="3501227"/>
          <a:ext cx="341023" cy="398932"/>
        </a:xfrm>
        <a:prstGeom prst="rightArrow">
          <a:avLst>
            <a:gd name="adj1" fmla="val 60000"/>
            <a:gd name="adj2" fmla="val 50000"/>
          </a:avLst>
        </a:prstGeom>
        <a:gradFill rotWithShape="0">
          <a:gsLst>
            <a:gs pos="0">
              <a:srgbClr val="D58C2E">
                <a:hueOff val="0"/>
                <a:satOff val="0"/>
                <a:lumOff val="0"/>
                <a:alphaOff val="0"/>
                <a:satMod val="103000"/>
                <a:lumMod val="102000"/>
                <a:tint val="94000"/>
              </a:srgbClr>
            </a:gs>
            <a:gs pos="50000">
              <a:srgbClr val="D58C2E">
                <a:hueOff val="0"/>
                <a:satOff val="0"/>
                <a:lumOff val="0"/>
                <a:alphaOff val="0"/>
                <a:satMod val="110000"/>
                <a:lumMod val="100000"/>
                <a:shade val="100000"/>
              </a:srgbClr>
            </a:gs>
            <a:gs pos="100000">
              <a:srgbClr val="D58C2E">
                <a:hueOff val="0"/>
                <a:satOff val="0"/>
                <a:lumOff val="0"/>
                <a:alphaOff val="0"/>
                <a:lumMod val="99000"/>
                <a:satMod val="120000"/>
                <a:shade val="78000"/>
              </a:srgbClr>
            </a:gs>
          </a:gsLst>
          <a:lin ang="5400000" scaled="0"/>
        </a:gradFill>
        <a:ln>
          <a:noFill/>
        </a:ln>
        <a:effectLst/>
      </dgm:spPr>
      <dgm:t>
        <a:bodyPr/>
        <a:lstStyle/>
        <a:p>
          <a:endParaRPr lang="en-IN">
            <a:solidFill>
              <a:sysClr val="window" lastClr="FFFFFF"/>
            </a:solidFill>
            <a:latin typeface="Calibri" panose="020F0502020204030204"/>
            <a:ea typeface="+mn-ea"/>
            <a:cs typeface="+mn-cs"/>
          </a:endParaRPr>
        </a:p>
      </dgm:t>
    </dgm:pt>
    <dgm:pt modelId="{F1D8B14C-6AA9-46BE-BAD2-641B4F99658E}">
      <dgm:prSet custT="1"/>
      <dgm:spPr>
        <a:xfrm>
          <a:off x="3322095" y="3218113"/>
          <a:ext cx="2396170" cy="965159"/>
        </a:xfrm>
        <a:prstGeom prst="roundRect">
          <a:avLst>
            <a:gd name="adj" fmla="val 1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gm:spPr>
      <dgm:t>
        <a:bodyPr/>
        <a:lstStyle/>
        <a:p>
          <a:r>
            <a:rPr lang="en-IN" sz="1800" b="1" dirty="0">
              <a:solidFill>
                <a:sysClr val="window" lastClr="FFFFFF"/>
              </a:solidFill>
              <a:latin typeface="Bahnschrift" panose="020B0502040204020203" pitchFamily="34" charset="0"/>
              <a:ea typeface="+mn-ea"/>
              <a:cs typeface="+mn-cs"/>
            </a:rPr>
            <a:t>Authority Powers</a:t>
          </a:r>
          <a:endParaRPr lang="en-IN" sz="1800" dirty="0">
            <a:solidFill>
              <a:sysClr val="window" lastClr="FFFFFF"/>
            </a:solidFill>
            <a:latin typeface="Bahnschrift" panose="020B0502040204020203" pitchFamily="34" charset="0"/>
            <a:ea typeface="+mn-ea"/>
            <a:cs typeface="+mn-cs"/>
          </a:endParaRPr>
        </a:p>
      </dgm:t>
    </dgm:pt>
    <dgm:pt modelId="{174F9D3C-F941-4663-9C79-A40CFE2A68C8}" type="parTrans" cxnId="{54FB042B-6F98-4EEA-A87D-47D7D7EA0A45}">
      <dgm:prSet/>
      <dgm:spPr/>
      <dgm:t>
        <a:bodyPr/>
        <a:lstStyle/>
        <a:p>
          <a:endParaRPr lang="en-IN"/>
        </a:p>
      </dgm:t>
    </dgm:pt>
    <dgm:pt modelId="{FA361BB7-274E-48A8-8DEF-8EA34E151153}" type="sibTrans" cxnId="{54FB042B-6F98-4EEA-A87D-47D7D7EA0A45}">
      <dgm:prSet/>
      <dgm:spPr>
        <a:xfrm rot="5400000">
          <a:off x="4349668" y="4295875"/>
          <a:ext cx="341023" cy="398932"/>
        </a:xfrm>
        <a:prstGeom prst="rightArrow">
          <a:avLst>
            <a:gd name="adj1" fmla="val 60000"/>
            <a:gd name="adj2" fmla="val 5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gm:spPr>
      <dgm:t>
        <a:bodyPr/>
        <a:lstStyle/>
        <a:p>
          <a:endParaRPr lang="en-IN">
            <a:solidFill>
              <a:sysClr val="window" lastClr="FFFFFF"/>
            </a:solidFill>
            <a:latin typeface="Calibri" panose="020F0502020204030204"/>
            <a:ea typeface="+mn-ea"/>
            <a:cs typeface="+mn-cs"/>
          </a:endParaRPr>
        </a:p>
      </dgm:t>
    </dgm:pt>
    <dgm:pt modelId="{90D40B24-EAA0-4701-9CC1-7342A7771BE3}">
      <dgm:prSet custT="1"/>
      <dgm:spPr>
        <a:xfrm>
          <a:off x="3322095" y="4826713"/>
          <a:ext cx="2396170" cy="965159"/>
        </a:xfrm>
        <a:prstGeom prst="roundRect">
          <a:avLst>
            <a:gd name="adj" fmla="val 1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gm:spPr>
      <dgm:t>
        <a:bodyPr/>
        <a:lstStyle/>
        <a:p>
          <a:r>
            <a:rPr lang="en-IN" sz="1800" b="1" dirty="0">
              <a:solidFill>
                <a:sysClr val="window" lastClr="FFFFFF"/>
              </a:solidFill>
              <a:latin typeface="Bahnschrift" panose="020B0502040204020203" pitchFamily="34" charset="0"/>
              <a:ea typeface="+mn-ea"/>
              <a:cs typeface="+mn-cs"/>
            </a:rPr>
            <a:t>Changing RERA Account (if any)	</a:t>
          </a:r>
          <a:endParaRPr lang="en-IN" sz="1800" dirty="0">
            <a:solidFill>
              <a:sysClr val="window" lastClr="FFFFFF"/>
            </a:solidFill>
            <a:latin typeface="Bahnschrift" panose="020B0502040204020203" pitchFamily="34" charset="0"/>
            <a:ea typeface="+mn-ea"/>
            <a:cs typeface="+mn-cs"/>
          </a:endParaRPr>
        </a:p>
      </dgm:t>
    </dgm:pt>
    <dgm:pt modelId="{9E513B18-B31E-4CE8-8566-4E868DE3419A}" type="parTrans" cxnId="{2A84D671-DC2A-450F-9845-1F692C934FAE}">
      <dgm:prSet/>
      <dgm:spPr/>
      <dgm:t>
        <a:bodyPr/>
        <a:lstStyle/>
        <a:p>
          <a:endParaRPr lang="en-IN"/>
        </a:p>
      </dgm:t>
    </dgm:pt>
    <dgm:pt modelId="{C578129D-676D-48B7-BC61-C0D69AE073A1}" type="sibTrans" cxnId="{2A84D671-DC2A-450F-9845-1F692C934FAE}">
      <dgm:prSet/>
      <dgm:spPr>
        <a:xfrm rot="10800000">
          <a:off x="2839515" y="5109826"/>
          <a:ext cx="341023" cy="398932"/>
        </a:xfrm>
        <a:prstGeom prst="rightArrow">
          <a:avLst>
            <a:gd name="adj1" fmla="val 60000"/>
            <a:gd name="adj2" fmla="val 5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gm:spPr>
      <dgm:t>
        <a:bodyPr/>
        <a:lstStyle/>
        <a:p>
          <a:endParaRPr lang="en-IN">
            <a:solidFill>
              <a:sysClr val="window" lastClr="FFFFFF"/>
            </a:solidFill>
            <a:latin typeface="Calibri" panose="020F0502020204030204"/>
            <a:ea typeface="+mn-ea"/>
            <a:cs typeface="+mn-cs"/>
          </a:endParaRPr>
        </a:p>
      </dgm:t>
    </dgm:pt>
    <dgm:pt modelId="{6862FFB6-5094-4F73-9AE6-B699F51BE9F0}">
      <dgm:prSet custT="1"/>
      <dgm:spPr>
        <a:xfrm>
          <a:off x="282485" y="4826713"/>
          <a:ext cx="2396170" cy="965159"/>
        </a:xfrm>
        <a:prstGeom prst="roundRect">
          <a:avLst>
            <a:gd name="adj" fmla="val 10000"/>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gm:spPr>
      <dgm:t>
        <a:bodyPr/>
        <a:lstStyle/>
        <a:p>
          <a:r>
            <a:rPr lang="en-IN" sz="1800" b="1" dirty="0">
              <a:solidFill>
                <a:sysClr val="window" lastClr="FFFFFF"/>
              </a:solidFill>
              <a:latin typeface="Bahnschrift" panose="020B0502040204020203" pitchFamily="34" charset="0"/>
              <a:ea typeface="+mn-ea"/>
              <a:cs typeface="+mn-cs"/>
            </a:rPr>
            <a:t>Closure of the RERA Account</a:t>
          </a:r>
          <a:endParaRPr lang="en-IN" sz="1800" dirty="0">
            <a:solidFill>
              <a:sysClr val="window" lastClr="FFFFFF"/>
            </a:solidFill>
            <a:latin typeface="Bahnschrift" panose="020B0502040204020203" pitchFamily="34" charset="0"/>
            <a:ea typeface="+mn-ea"/>
            <a:cs typeface="+mn-cs"/>
          </a:endParaRPr>
        </a:p>
      </dgm:t>
    </dgm:pt>
    <dgm:pt modelId="{7AC0D1A5-227B-49D6-8E00-FEA16E26FD8D}" type="parTrans" cxnId="{2DBA31C9-6C6A-4F4B-8E12-903A9CB8727C}">
      <dgm:prSet/>
      <dgm:spPr/>
      <dgm:t>
        <a:bodyPr/>
        <a:lstStyle/>
        <a:p>
          <a:endParaRPr lang="en-IN"/>
        </a:p>
      </dgm:t>
    </dgm:pt>
    <dgm:pt modelId="{5BA30412-1856-4521-836D-CFDA01BC92A3}" type="sibTrans" cxnId="{2DBA31C9-6C6A-4F4B-8E12-903A9CB8727C}">
      <dgm:prSet/>
      <dgm:spPr/>
      <dgm:t>
        <a:bodyPr/>
        <a:lstStyle/>
        <a:p>
          <a:endParaRPr lang="en-IN"/>
        </a:p>
      </dgm:t>
    </dgm:pt>
    <dgm:pt modelId="{EEBDD8AD-F95C-4205-9584-A4713A763BAF}" type="pres">
      <dgm:prSet presAssocID="{A9849E78-6063-4975-8582-E01A9E765F9E}" presName="diagram" presStyleCnt="0">
        <dgm:presLayoutVars>
          <dgm:dir/>
          <dgm:resizeHandles val="exact"/>
        </dgm:presLayoutVars>
      </dgm:prSet>
      <dgm:spPr/>
    </dgm:pt>
    <dgm:pt modelId="{E46EA2D8-AA54-4D17-9FA4-57466E367667}" type="pres">
      <dgm:prSet presAssocID="{6BBA5214-F72C-4E01-B90B-6CC094D4AACF}" presName="node" presStyleLbl="node1" presStyleIdx="0" presStyleCnt="8" custScaleX="148960">
        <dgm:presLayoutVars>
          <dgm:bulletEnabled val="1"/>
        </dgm:presLayoutVars>
      </dgm:prSet>
      <dgm:spPr/>
    </dgm:pt>
    <dgm:pt modelId="{1CBBF87C-CD50-4DE7-88FA-0546B9722740}" type="pres">
      <dgm:prSet presAssocID="{9BD8AB9A-B07E-444A-8C12-0A3576E05CED}" presName="sibTrans" presStyleLbl="sibTrans2D1" presStyleIdx="0" presStyleCnt="7"/>
      <dgm:spPr/>
    </dgm:pt>
    <dgm:pt modelId="{B4CCF282-C8D9-4E4C-A827-EA42B0F1EC34}" type="pres">
      <dgm:prSet presAssocID="{9BD8AB9A-B07E-444A-8C12-0A3576E05CED}" presName="connectorText" presStyleLbl="sibTrans2D1" presStyleIdx="0" presStyleCnt="7"/>
      <dgm:spPr/>
    </dgm:pt>
    <dgm:pt modelId="{87EE85B7-F5B6-4C91-B4AA-08436FA03717}" type="pres">
      <dgm:prSet presAssocID="{AF3FD6DB-A2A1-447C-A363-76939BC529AB}" presName="node" presStyleLbl="node1" presStyleIdx="1" presStyleCnt="8" custScaleX="148960">
        <dgm:presLayoutVars>
          <dgm:bulletEnabled val="1"/>
        </dgm:presLayoutVars>
      </dgm:prSet>
      <dgm:spPr/>
    </dgm:pt>
    <dgm:pt modelId="{4D01E8CC-8928-40F9-A87D-D16E08D95282}" type="pres">
      <dgm:prSet presAssocID="{BE862006-0DD6-4FAD-A932-DD830F3A044D}" presName="sibTrans" presStyleLbl="sibTrans2D1" presStyleIdx="1" presStyleCnt="7"/>
      <dgm:spPr/>
    </dgm:pt>
    <dgm:pt modelId="{A2F28796-BE16-4544-8633-A748AE510526}" type="pres">
      <dgm:prSet presAssocID="{BE862006-0DD6-4FAD-A932-DD830F3A044D}" presName="connectorText" presStyleLbl="sibTrans2D1" presStyleIdx="1" presStyleCnt="7"/>
      <dgm:spPr/>
    </dgm:pt>
    <dgm:pt modelId="{48C61371-2E38-4DEB-8D45-260B8559FAEC}" type="pres">
      <dgm:prSet presAssocID="{24F61792-5192-48DC-985E-45D4052429BC}" presName="node" presStyleLbl="node1" presStyleIdx="2" presStyleCnt="8" custScaleX="148960">
        <dgm:presLayoutVars>
          <dgm:bulletEnabled val="1"/>
        </dgm:presLayoutVars>
      </dgm:prSet>
      <dgm:spPr/>
    </dgm:pt>
    <dgm:pt modelId="{B1CA6B40-0470-4E37-8D1D-45D15C72B130}" type="pres">
      <dgm:prSet presAssocID="{91B06657-EA6C-4F62-9A48-47D87F9894B8}" presName="sibTrans" presStyleLbl="sibTrans2D1" presStyleIdx="2" presStyleCnt="7"/>
      <dgm:spPr/>
    </dgm:pt>
    <dgm:pt modelId="{C75EBFE5-BBE8-4370-8587-D5B0542FD12A}" type="pres">
      <dgm:prSet presAssocID="{91B06657-EA6C-4F62-9A48-47D87F9894B8}" presName="connectorText" presStyleLbl="sibTrans2D1" presStyleIdx="2" presStyleCnt="7"/>
      <dgm:spPr/>
    </dgm:pt>
    <dgm:pt modelId="{0017F7F6-F301-4BEE-84C2-9DC3ABA9F3B5}" type="pres">
      <dgm:prSet presAssocID="{7A6C92AD-6E5A-4A38-8F3E-15D92424DFFA}" presName="node" presStyleLbl="node1" presStyleIdx="3" presStyleCnt="8" custScaleX="148960">
        <dgm:presLayoutVars>
          <dgm:bulletEnabled val="1"/>
        </dgm:presLayoutVars>
      </dgm:prSet>
      <dgm:spPr/>
    </dgm:pt>
    <dgm:pt modelId="{E9755C09-E74A-4018-AF31-0E65893F962C}" type="pres">
      <dgm:prSet presAssocID="{5BC739CA-619F-450F-901B-22420D8614C9}" presName="sibTrans" presStyleLbl="sibTrans2D1" presStyleIdx="3" presStyleCnt="7"/>
      <dgm:spPr/>
    </dgm:pt>
    <dgm:pt modelId="{0751B04E-0C5E-4282-9215-7DF364E24054}" type="pres">
      <dgm:prSet presAssocID="{5BC739CA-619F-450F-901B-22420D8614C9}" presName="connectorText" presStyleLbl="sibTrans2D1" presStyleIdx="3" presStyleCnt="7"/>
      <dgm:spPr/>
    </dgm:pt>
    <dgm:pt modelId="{3D66CEAB-5FC4-41A2-8602-5A6EE2C6B51C}" type="pres">
      <dgm:prSet presAssocID="{FBD7EEE9-D25B-433A-8126-15446F33298D}" presName="node" presStyleLbl="node1" presStyleIdx="4" presStyleCnt="8" custScaleX="148960">
        <dgm:presLayoutVars>
          <dgm:bulletEnabled val="1"/>
        </dgm:presLayoutVars>
      </dgm:prSet>
      <dgm:spPr/>
    </dgm:pt>
    <dgm:pt modelId="{824ECBAA-CA2C-4951-B1F8-E472AC4EE6D6}" type="pres">
      <dgm:prSet presAssocID="{49311C93-0077-4AD4-829C-C5CC18607D42}" presName="sibTrans" presStyleLbl="sibTrans2D1" presStyleIdx="4" presStyleCnt="7"/>
      <dgm:spPr/>
    </dgm:pt>
    <dgm:pt modelId="{D5AE0C8E-1A4F-4500-8F4D-068775754DD2}" type="pres">
      <dgm:prSet presAssocID="{49311C93-0077-4AD4-829C-C5CC18607D42}" presName="connectorText" presStyleLbl="sibTrans2D1" presStyleIdx="4" presStyleCnt="7"/>
      <dgm:spPr/>
    </dgm:pt>
    <dgm:pt modelId="{9C163732-60B2-4D52-8849-9D83B0F92C46}" type="pres">
      <dgm:prSet presAssocID="{F1D8B14C-6AA9-46BE-BAD2-641B4F99658E}" presName="node" presStyleLbl="node1" presStyleIdx="5" presStyleCnt="8" custScaleX="148960">
        <dgm:presLayoutVars>
          <dgm:bulletEnabled val="1"/>
        </dgm:presLayoutVars>
      </dgm:prSet>
      <dgm:spPr/>
    </dgm:pt>
    <dgm:pt modelId="{63417A38-3148-4453-8182-1D25E72154AD}" type="pres">
      <dgm:prSet presAssocID="{FA361BB7-274E-48A8-8DEF-8EA34E151153}" presName="sibTrans" presStyleLbl="sibTrans2D1" presStyleIdx="5" presStyleCnt="7"/>
      <dgm:spPr/>
    </dgm:pt>
    <dgm:pt modelId="{FDB85722-FCA1-436E-8456-A391DA529A3D}" type="pres">
      <dgm:prSet presAssocID="{FA361BB7-274E-48A8-8DEF-8EA34E151153}" presName="connectorText" presStyleLbl="sibTrans2D1" presStyleIdx="5" presStyleCnt="7"/>
      <dgm:spPr/>
    </dgm:pt>
    <dgm:pt modelId="{7CDEC2AE-F287-4C7E-AA8F-DC70B09B11A2}" type="pres">
      <dgm:prSet presAssocID="{90D40B24-EAA0-4701-9CC1-7342A7771BE3}" presName="node" presStyleLbl="node1" presStyleIdx="6" presStyleCnt="8" custScaleX="148960">
        <dgm:presLayoutVars>
          <dgm:bulletEnabled val="1"/>
        </dgm:presLayoutVars>
      </dgm:prSet>
      <dgm:spPr/>
    </dgm:pt>
    <dgm:pt modelId="{78D1D1D9-9529-4AF5-8DAB-07CE1BB1AAA5}" type="pres">
      <dgm:prSet presAssocID="{C578129D-676D-48B7-BC61-C0D69AE073A1}" presName="sibTrans" presStyleLbl="sibTrans2D1" presStyleIdx="6" presStyleCnt="7"/>
      <dgm:spPr/>
    </dgm:pt>
    <dgm:pt modelId="{87FF5054-A81C-4974-A8DF-FDA95A1A1561}" type="pres">
      <dgm:prSet presAssocID="{C578129D-676D-48B7-BC61-C0D69AE073A1}" presName="connectorText" presStyleLbl="sibTrans2D1" presStyleIdx="6" presStyleCnt="7"/>
      <dgm:spPr/>
    </dgm:pt>
    <dgm:pt modelId="{CD5878CC-4EA5-4583-B59B-C59E07515660}" type="pres">
      <dgm:prSet presAssocID="{6862FFB6-5094-4F73-9AE6-B699F51BE9F0}" presName="node" presStyleLbl="node1" presStyleIdx="7" presStyleCnt="8" custScaleX="148960">
        <dgm:presLayoutVars>
          <dgm:bulletEnabled val="1"/>
        </dgm:presLayoutVars>
      </dgm:prSet>
      <dgm:spPr/>
    </dgm:pt>
  </dgm:ptLst>
  <dgm:cxnLst>
    <dgm:cxn modelId="{772D4F09-A2B5-4F12-83A3-0986A038C181}" type="presOf" srcId="{6862FFB6-5094-4F73-9AE6-B699F51BE9F0}" destId="{CD5878CC-4EA5-4583-B59B-C59E07515660}" srcOrd="0" destOrd="0" presId="urn:microsoft.com/office/officeart/2005/8/layout/process5"/>
    <dgm:cxn modelId="{B171AB1E-335F-448D-9508-250D73F2FE45}" srcId="{A9849E78-6063-4975-8582-E01A9E765F9E}" destId="{6BBA5214-F72C-4E01-B90B-6CC094D4AACF}" srcOrd="0" destOrd="0" parTransId="{301B5602-B001-4C81-B1CE-52E473A1AA01}" sibTransId="{9BD8AB9A-B07E-444A-8C12-0A3576E05CED}"/>
    <dgm:cxn modelId="{EE514721-A26B-452A-9D8D-F14EAC18CF76}" srcId="{A9849E78-6063-4975-8582-E01A9E765F9E}" destId="{FBD7EEE9-D25B-433A-8126-15446F33298D}" srcOrd="4" destOrd="0" parTransId="{E433616A-BA4B-47FF-9199-6FC6588B0FCC}" sibTransId="{49311C93-0077-4AD4-829C-C5CC18607D42}"/>
    <dgm:cxn modelId="{80269728-50A4-428D-8718-F808EBBE9649}" type="presOf" srcId="{BE862006-0DD6-4FAD-A932-DD830F3A044D}" destId="{A2F28796-BE16-4544-8633-A748AE510526}" srcOrd="1" destOrd="0" presId="urn:microsoft.com/office/officeart/2005/8/layout/process5"/>
    <dgm:cxn modelId="{54FB042B-6F98-4EEA-A87D-47D7D7EA0A45}" srcId="{A9849E78-6063-4975-8582-E01A9E765F9E}" destId="{F1D8B14C-6AA9-46BE-BAD2-641B4F99658E}" srcOrd="5" destOrd="0" parTransId="{174F9D3C-F941-4663-9C79-A40CFE2A68C8}" sibTransId="{FA361BB7-274E-48A8-8DEF-8EA34E151153}"/>
    <dgm:cxn modelId="{B05D022C-FB6B-416A-A90F-B06476B249CF}" type="presOf" srcId="{FA361BB7-274E-48A8-8DEF-8EA34E151153}" destId="{63417A38-3148-4453-8182-1D25E72154AD}" srcOrd="0" destOrd="0" presId="urn:microsoft.com/office/officeart/2005/8/layout/process5"/>
    <dgm:cxn modelId="{DAC46A2C-EC8A-4BA0-B00D-F26DEA01AA56}" type="presOf" srcId="{9BD8AB9A-B07E-444A-8C12-0A3576E05CED}" destId="{1CBBF87C-CD50-4DE7-88FA-0546B9722740}" srcOrd="0" destOrd="0" presId="urn:microsoft.com/office/officeart/2005/8/layout/process5"/>
    <dgm:cxn modelId="{63623431-B59A-4B02-960A-8DAD229F5B1B}" srcId="{A9849E78-6063-4975-8582-E01A9E765F9E}" destId="{7A6C92AD-6E5A-4A38-8F3E-15D92424DFFA}" srcOrd="3" destOrd="0" parTransId="{8039A7D0-D64F-4F7C-8CC9-06FDC27BCC09}" sibTransId="{5BC739CA-619F-450F-901B-22420D8614C9}"/>
    <dgm:cxn modelId="{B03EDA3A-DCE0-47BC-A8D8-BDEC011DEFDC}" type="presOf" srcId="{7A6C92AD-6E5A-4A38-8F3E-15D92424DFFA}" destId="{0017F7F6-F301-4BEE-84C2-9DC3ABA9F3B5}" srcOrd="0" destOrd="0" presId="urn:microsoft.com/office/officeart/2005/8/layout/process5"/>
    <dgm:cxn modelId="{15A32F60-8F23-4556-8377-B5C47A4817D9}" type="presOf" srcId="{49311C93-0077-4AD4-829C-C5CC18607D42}" destId="{824ECBAA-CA2C-4951-B1F8-E472AC4EE6D6}" srcOrd="0" destOrd="0" presId="urn:microsoft.com/office/officeart/2005/8/layout/process5"/>
    <dgm:cxn modelId="{5B558F49-70DE-40FE-8D4E-81C791D798E4}" type="presOf" srcId="{FA361BB7-274E-48A8-8DEF-8EA34E151153}" destId="{FDB85722-FCA1-436E-8456-A391DA529A3D}" srcOrd="1" destOrd="0" presId="urn:microsoft.com/office/officeart/2005/8/layout/process5"/>
    <dgm:cxn modelId="{B275C549-0CFC-4EE0-A650-A1B9C02B55F0}" type="presOf" srcId="{24F61792-5192-48DC-985E-45D4052429BC}" destId="{48C61371-2E38-4DEB-8D45-260B8559FAEC}" srcOrd="0" destOrd="0" presId="urn:microsoft.com/office/officeart/2005/8/layout/process5"/>
    <dgm:cxn modelId="{2311FE49-BF65-4BF9-B814-EA4D981904CC}" srcId="{A9849E78-6063-4975-8582-E01A9E765F9E}" destId="{AF3FD6DB-A2A1-447C-A363-76939BC529AB}" srcOrd="1" destOrd="0" parTransId="{113C62A4-B9B9-4C7C-835E-9359DFCBBB57}" sibTransId="{BE862006-0DD6-4FAD-A932-DD830F3A044D}"/>
    <dgm:cxn modelId="{2A84D671-DC2A-450F-9845-1F692C934FAE}" srcId="{A9849E78-6063-4975-8582-E01A9E765F9E}" destId="{90D40B24-EAA0-4701-9CC1-7342A7771BE3}" srcOrd="6" destOrd="0" parTransId="{9E513B18-B31E-4CE8-8566-4E868DE3419A}" sibTransId="{C578129D-676D-48B7-BC61-C0D69AE073A1}"/>
    <dgm:cxn modelId="{9C311079-A0EC-4F20-A0A0-503D0E6B1A30}" type="presOf" srcId="{FBD7EEE9-D25B-433A-8126-15446F33298D}" destId="{3D66CEAB-5FC4-41A2-8602-5A6EE2C6B51C}" srcOrd="0" destOrd="0" presId="urn:microsoft.com/office/officeart/2005/8/layout/process5"/>
    <dgm:cxn modelId="{A5274E59-47E8-45C6-9CB9-8C625B78C725}" type="presOf" srcId="{BE862006-0DD6-4FAD-A932-DD830F3A044D}" destId="{4D01E8CC-8928-40F9-A87D-D16E08D95282}" srcOrd="0" destOrd="0" presId="urn:microsoft.com/office/officeart/2005/8/layout/process5"/>
    <dgm:cxn modelId="{EAECD07D-3B39-4D12-B49B-5B18F0997B98}" type="presOf" srcId="{C578129D-676D-48B7-BC61-C0D69AE073A1}" destId="{78D1D1D9-9529-4AF5-8DAB-07CE1BB1AAA5}" srcOrd="0" destOrd="0" presId="urn:microsoft.com/office/officeart/2005/8/layout/process5"/>
    <dgm:cxn modelId="{DB465D98-5654-4EA0-A605-B69155711D05}" type="presOf" srcId="{A9849E78-6063-4975-8582-E01A9E765F9E}" destId="{EEBDD8AD-F95C-4205-9584-A4713A763BAF}" srcOrd="0" destOrd="0" presId="urn:microsoft.com/office/officeart/2005/8/layout/process5"/>
    <dgm:cxn modelId="{377CC4A0-B5DF-4B0E-9F60-42AA299E0830}" type="presOf" srcId="{91B06657-EA6C-4F62-9A48-47D87F9894B8}" destId="{C75EBFE5-BBE8-4370-8587-D5B0542FD12A}" srcOrd="1" destOrd="0" presId="urn:microsoft.com/office/officeart/2005/8/layout/process5"/>
    <dgm:cxn modelId="{E37D8DA2-C523-44B1-BD19-7FB25C83EEB4}" type="presOf" srcId="{90D40B24-EAA0-4701-9CC1-7342A7771BE3}" destId="{7CDEC2AE-F287-4C7E-AA8F-DC70B09B11A2}" srcOrd="0" destOrd="0" presId="urn:microsoft.com/office/officeart/2005/8/layout/process5"/>
    <dgm:cxn modelId="{7BFB31AD-BB98-484F-B0AC-D40C0E3E8A33}" type="presOf" srcId="{91B06657-EA6C-4F62-9A48-47D87F9894B8}" destId="{B1CA6B40-0470-4E37-8D1D-45D15C72B130}" srcOrd="0" destOrd="0" presId="urn:microsoft.com/office/officeart/2005/8/layout/process5"/>
    <dgm:cxn modelId="{E3E0D8AD-21EE-4ACD-AA77-DF11042496AD}" type="presOf" srcId="{5BC739CA-619F-450F-901B-22420D8614C9}" destId="{E9755C09-E74A-4018-AF31-0E65893F962C}" srcOrd="0" destOrd="0" presId="urn:microsoft.com/office/officeart/2005/8/layout/process5"/>
    <dgm:cxn modelId="{06D986BA-8FA0-4D92-A8CD-3B241E59B9CD}" srcId="{A9849E78-6063-4975-8582-E01A9E765F9E}" destId="{24F61792-5192-48DC-985E-45D4052429BC}" srcOrd="2" destOrd="0" parTransId="{723A8544-29A5-49FC-A2A6-E1C98D85F9A4}" sibTransId="{91B06657-EA6C-4F62-9A48-47D87F9894B8}"/>
    <dgm:cxn modelId="{2DBA31C9-6C6A-4F4B-8E12-903A9CB8727C}" srcId="{A9849E78-6063-4975-8582-E01A9E765F9E}" destId="{6862FFB6-5094-4F73-9AE6-B699F51BE9F0}" srcOrd="7" destOrd="0" parTransId="{7AC0D1A5-227B-49D6-8E00-FEA16E26FD8D}" sibTransId="{5BA30412-1856-4521-836D-CFDA01BC92A3}"/>
    <dgm:cxn modelId="{DAF192D6-9DB4-4912-B7E9-B436BB80790A}" type="presOf" srcId="{AF3FD6DB-A2A1-447C-A363-76939BC529AB}" destId="{87EE85B7-F5B6-4C91-B4AA-08436FA03717}" srcOrd="0" destOrd="0" presId="urn:microsoft.com/office/officeart/2005/8/layout/process5"/>
    <dgm:cxn modelId="{122623DD-8C12-41DB-95DE-C6C916B43079}" type="presOf" srcId="{C578129D-676D-48B7-BC61-C0D69AE073A1}" destId="{87FF5054-A81C-4974-A8DF-FDA95A1A1561}" srcOrd="1" destOrd="0" presId="urn:microsoft.com/office/officeart/2005/8/layout/process5"/>
    <dgm:cxn modelId="{47301DDF-EE6F-4385-BB55-FB3AE3A6CD38}" type="presOf" srcId="{6BBA5214-F72C-4E01-B90B-6CC094D4AACF}" destId="{E46EA2D8-AA54-4D17-9FA4-57466E367667}" srcOrd="0" destOrd="0" presId="urn:microsoft.com/office/officeart/2005/8/layout/process5"/>
    <dgm:cxn modelId="{4BD02FEB-DB6A-4936-9EA7-FD49FAF9ED42}" type="presOf" srcId="{9BD8AB9A-B07E-444A-8C12-0A3576E05CED}" destId="{B4CCF282-C8D9-4E4C-A827-EA42B0F1EC34}" srcOrd="1" destOrd="0" presId="urn:microsoft.com/office/officeart/2005/8/layout/process5"/>
    <dgm:cxn modelId="{A23537F5-6EE4-4C28-8297-BC80CC31BBDE}" type="presOf" srcId="{49311C93-0077-4AD4-829C-C5CC18607D42}" destId="{D5AE0C8E-1A4F-4500-8F4D-068775754DD2}" srcOrd="1" destOrd="0" presId="urn:microsoft.com/office/officeart/2005/8/layout/process5"/>
    <dgm:cxn modelId="{08E094FC-EC33-46BB-A275-801C118058DF}" type="presOf" srcId="{5BC739CA-619F-450F-901B-22420D8614C9}" destId="{0751B04E-0C5E-4282-9215-7DF364E24054}" srcOrd="1" destOrd="0" presId="urn:microsoft.com/office/officeart/2005/8/layout/process5"/>
    <dgm:cxn modelId="{9AD3ADFD-FA04-4729-9084-C858F07A3054}" type="presOf" srcId="{F1D8B14C-6AA9-46BE-BAD2-641B4F99658E}" destId="{9C163732-60B2-4D52-8849-9D83B0F92C46}" srcOrd="0" destOrd="0" presId="urn:microsoft.com/office/officeart/2005/8/layout/process5"/>
    <dgm:cxn modelId="{19710186-221E-49A1-B4A2-388E042D91E3}" type="presParOf" srcId="{EEBDD8AD-F95C-4205-9584-A4713A763BAF}" destId="{E46EA2D8-AA54-4D17-9FA4-57466E367667}" srcOrd="0" destOrd="0" presId="urn:microsoft.com/office/officeart/2005/8/layout/process5"/>
    <dgm:cxn modelId="{81D050ED-7B39-408E-9DA4-FFCD72D7C87E}" type="presParOf" srcId="{EEBDD8AD-F95C-4205-9584-A4713A763BAF}" destId="{1CBBF87C-CD50-4DE7-88FA-0546B9722740}" srcOrd="1" destOrd="0" presId="urn:microsoft.com/office/officeart/2005/8/layout/process5"/>
    <dgm:cxn modelId="{348BE3F6-D952-4737-A0AE-470CDAA2509F}" type="presParOf" srcId="{1CBBF87C-CD50-4DE7-88FA-0546B9722740}" destId="{B4CCF282-C8D9-4E4C-A827-EA42B0F1EC34}" srcOrd="0" destOrd="0" presId="urn:microsoft.com/office/officeart/2005/8/layout/process5"/>
    <dgm:cxn modelId="{D3F47D9D-0E59-44FF-B0D4-B24737004F90}" type="presParOf" srcId="{EEBDD8AD-F95C-4205-9584-A4713A763BAF}" destId="{87EE85B7-F5B6-4C91-B4AA-08436FA03717}" srcOrd="2" destOrd="0" presId="urn:microsoft.com/office/officeart/2005/8/layout/process5"/>
    <dgm:cxn modelId="{688F8CE5-D004-4DC0-823C-1B81A4194436}" type="presParOf" srcId="{EEBDD8AD-F95C-4205-9584-A4713A763BAF}" destId="{4D01E8CC-8928-40F9-A87D-D16E08D95282}" srcOrd="3" destOrd="0" presId="urn:microsoft.com/office/officeart/2005/8/layout/process5"/>
    <dgm:cxn modelId="{9FE7641D-23EF-4232-91E8-B22E1D707ACD}" type="presParOf" srcId="{4D01E8CC-8928-40F9-A87D-D16E08D95282}" destId="{A2F28796-BE16-4544-8633-A748AE510526}" srcOrd="0" destOrd="0" presId="urn:microsoft.com/office/officeart/2005/8/layout/process5"/>
    <dgm:cxn modelId="{0F36B233-3E6E-4F67-90BD-9037AE49760A}" type="presParOf" srcId="{EEBDD8AD-F95C-4205-9584-A4713A763BAF}" destId="{48C61371-2E38-4DEB-8D45-260B8559FAEC}" srcOrd="4" destOrd="0" presId="urn:microsoft.com/office/officeart/2005/8/layout/process5"/>
    <dgm:cxn modelId="{665E113B-354B-49C5-B1E8-6E52DB396769}" type="presParOf" srcId="{EEBDD8AD-F95C-4205-9584-A4713A763BAF}" destId="{B1CA6B40-0470-4E37-8D1D-45D15C72B130}" srcOrd="5" destOrd="0" presId="urn:microsoft.com/office/officeart/2005/8/layout/process5"/>
    <dgm:cxn modelId="{B6130B51-6645-4800-B07D-770E8301B546}" type="presParOf" srcId="{B1CA6B40-0470-4E37-8D1D-45D15C72B130}" destId="{C75EBFE5-BBE8-4370-8587-D5B0542FD12A}" srcOrd="0" destOrd="0" presId="urn:microsoft.com/office/officeart/2005/8/layout/process5"/>
    <dgm:cxn modelId="{DA6A93FF-16E1-413F-AA62-77BD72593309}" type="presParOf" srcId="{EEBDD8AD-F95C-4205-9584-A4713A763BAF}" destId="{0017F7F6-F301-4BEE-84C2-9DC3ABA9F3B5}" srcOrd="6" destOrd="0" presId="urn:microsoft.com/office/officeart/2005/8/layout/process5"/>
    <dgm:cxn modelId="{8E36E17A-5EE6-49DF-B1F0-EC5BA49E5521}" type="presParOf" srcId="{EEBDD8AD-F95C-4205-9584-A4713A763BAF}" destId="{E9755C09-E74A-4018-AF31-0E65893F962C}" srcOrd="7" destOrd="0" presId="urn:microsoft.com/office/officeart/2005/8/layout/process5"/>
    <dgm:cxn modelId="{2601474E-0558-47BD-991E-2D3942F76DA3}" type="presParOf" srcId="{E9755C09-E74A-4018-AF31-0E65893F962C}" destId="{0751B04E-0C5E-4282-9215-7DF364E24054}" srcOrd="0" destOrd="0" presId="urn:microsoft.com/office/officeart/2005/8/layout/process5"/>
    <dgm:cxn modelId="{7352411D-AF57-43C1-B646-00CEA9ED9DEE}" type="presParOf" srcId="{EEBDD8AD-F95C-4205-9584-A4713A763BAF}" destId="{3D66CEAB-5FC4-41A2-8602-5A6EE2C6B51C}" srcOrd="8" destOrd="0" presId="urn:microsoft.com/office/officeart/2005/8/layout/process5"/>
    <dgm:cxn modelId="{476D26CE-8157-405C-8F54-4B308C1328B0}" type="presParOf" srcId="{EEBDD8AD-F95C-4205-9584-A4713A763BAF}" destId="{824ECBAA-CA2C-4951-B1F8-E472AC4EE6D6}" srcOrd="9" destOrd="0" presId="urn:microsoft.com/office/officeart/2005/8/layout/process5"/>
    <dgm:cxn modelId="{E3738A4F-26E8-48FC-A97D-0365DB6C70B8}" type="presParOf" srcId="{824ECBAA-CA2C-4951-B1F8-E472AC4EE6D6}" destId="{D5AE0C8E-1A4F-4500-8F4D-068775754DD2}" srcOrd="0" destOrd="0" presId="urn:microsoft.com/office/officeart/2005/8/layout/process5"/>
    <dgm:cxn modelId="{44A0163B-6047-48AE-AB7E-3653FAE37F3A}" type="presParOf" srcId="{EEBDD8AD-F95C-4205-9584-A4713A763BAF}" destId="{9C163732-60B2-4D52-8849-9D83B0F92C46}" srcOrd="10" destOrd="0" presId="urn:microsoft.com/office/officeart/2005/8/layout/process5"/>
    <dgm:cxn modelId="{D2169114-A486-4F46-93CA-2261889F32D9}" type="presParOf" srcId="{EEBDD8AD-F95C-4205-9584-A4713A763BAF}" destId="{63417A38-3148-4453-8182-1D25E72154AD}" srcOrd="11" destOrd="0" presId="urn:microsoft.com/office/officeart/2005/8/layout/process5"/>
    <dgm:cxn modelId="{1D9C828F-6514-4DF9-8580-2270894E760E}" type="presParOf" srcId="{63417A38-3148-4453-8182-1D25E72154AD}" destId="{FDB85722-FCA1-436E-8456-A391DA529A3D}" srcOrd="0" destOrd="0" presId="urn:microsoft.com/office/officeart/2005/8/layout/process5"/>
    <dgm:cxn modelId="{5DE2F221-441D-4BC5-80AD-A989C390060E}" type="presParOf" srcId="{EEBDD8AD-F95C-4205-9584-A4713A763BAF}" destId="{7CDEC2AE-F287-4C7E-AA8F-DC70B09B11A2}" srcOrd="12" destOrd="0" presId="urn:microsoft.com/office/officeart/2005/8/layout/process5"/>
    <dgm:cxn modelId="{E46EBC25-3EC3-4834-AA38-6B5822095BDA}" type="presParOf" srcId="{EEBDD8AD-F95C-4205-9584-A4713A763BAF}" destId="{78D1D1D9-9529-4AF5-8DAB-07CE1BB1AAA5}" srcOrd="13" destOrd="0" presId="urn:microsoft.com/office/officeart/2005/8/layout/process5"/>
    <dgm:cxn modelId="{350C0305-7363-4D2C-AB06-375E3052C79D}" type="presParOf" srcId="{78D1D1D9-9529-4AF5-8DAB-07CE1BB1AAA5}" destId="{87FF5054-A81C-4974-A8DF-FDA95A1A1561}" srcOrd="0" destOrd="0" presId="urn:microsoft.com/office/officeart/2005/8/layout/process5"/>
    <dgm:cxn modelId="{2521A497-DE8E-42EC-A2E7-4569F188D8D8}" type="presParOf" srcId="{EEBDD8AD-F95C-4205-9584-A4713A763BAF}" destId="{CD5878CC-4EA5-4583-B59B-C59E07515660}"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36B764-B8CA-4FE3-8537-8ACB79BAAB90}"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n-IN"/>
        </a:p>
      </dgm:t>
    </dgm:pt>
    <dgm:pt modelId="{477EA0E1-1990-4ED9-8CB9-3033A4AC7477}">
      <dgm:prSet phldrT="[Text]"/>
      <dgm:spPr/>
      <dgm:t>
        <a:bodyPr/>
        <a:lstStyle/>
        <a:p>
          <a:r>
            <a:rPr lang="en-US" b="1" dirty="0">
              <a:solidFill>
                <a:schemeClr val="tx1"/>
              </a:solidFill>
            </a:rPr>
            <a:t>Certificate by </a:t>
          </a:r>
          <a:r>
            <a:rPr lang="en-US" b="1" dirty="0">
              <a:solidFill>
                <a:schemeClr val="bg1"/>
              </a:solidFill>
              <a:effectLst>
                <a:outerShdw blurRad="38100" dist="38100" dir="2700000" algn="tl">
                  <a:srgbClr val="000000">
                    <a:alpha val="43137"/>
                  </a:srgbClr>
                </a:outerShdw>
              </a:effectLst>
            </a:rPr>
            <a:t>Architect</a:t>
          </a:r>
          <a:endParaRPr lang="en-IN" b="1" dirty="0">
            <a:solidFill>
              <a:schemeClr val="bg1"/>
            </a:solidFill>
            <a:effectLst>
              <a:outerShdw blurRad="38100" dist="38100" dir="2700000" algn="tl">
                <a:srgbClr val="000000">
                  <a:alpha val="43137"/>
                </a:srgbClr>
              </a:outerShdw>
            </a:effectLst>
          </a:endParaRPr>
        </a:p>
      </dgm:t>
    </dgm:pt>
    <dgm:pt modelId="{741A61F9-C5F9-466B-855B-7CD83ED90EC6}" type="parTrans" cxnId="{F8E9226F-BCFB-4AA2-9090-8F93B90DB299}">
      <dgm:prSet/>
      <dgm:spPr/>
      <dgm:t>
        <a:bodyPr/>
        <a:lstStyle/>
        <a:p>
          <a:endParaRPr lang="en-IN"/>
        </a:p>
      </dgm:t>
    </dgm:pt>
    <dgm:pt modelId="{88F56BB4-A4A8-4ED4-92CB-4F589F517923}" type="sibTrans" cxnId="{F8E9226F-BCFB-4AA2-9090-8F93B90DB299}">
      <dgm:prSet/>
      <dgm:spPr/>
      <dgm:t>
        <a:bodyPr/>
        <a:lstStyle/>
        <a:p>
          <a:endParaRPr lang="en-IN"/>
        </a:p>
      </dgm:t>
    </dgm:pt>
    <dgm:pt modelId="{5AFE9E4D-EA7C-4882-9A09-6E548ABDB26B}">
      <dgm:prSet phldrT="[Text]"/>
      <dgm:spPr/>
      <dgm:t>
        <a:bodyPr/>
        <a:lstStyle/>
        <a:p>
          <a:r>
            <a:rPr lang="en-US" b="1" i="1" dirty="0">
              <a:solidFill>
                <a:schemeClr val="tx1"/>
              </a:solidFill>
            </a:rPr>
            <a:t>Confirms stage-wise completion of construction as per the sanctioned plan.</a:t>
          </a:r>
          <a:endParaRPr lang="en-IN" b="1" i="1" dirty="0">
            <a:solidFill>
              <a:schemeClr val="tx1"/>
            </a:solidFill>
          </a:endParaRPr>
        </a:p>
      </dgm:t>
    </dgm:pt>
    <dgm:pt modelId="{C9DF6478-5FCF-4751-BCE0-B94A984AAB1D}" type="parTrans" cxnId="{0AFA83AA-4CE0-4CD3-80C3-3DB831356D9C}">
      <dgm:prSet/>
      <dgm:spPr/>
      <dgm:t>
        <a:bodyPr/>
        <a:lstStyle/>
        <a:p>
          <a:endParaRPr lang="en-IN"/>
        </a:p>
      </dgm:t>
    </dgm:pt>
    <dgm:pt modelId="{C9937CF3-509F-48C8-BCAA-28E2C06A89D7}" type="sibTrans" cxnId="{0AFA83AA-4CE0-4CD3-80C3-3DB831356D9C}">
      <dgm:prSet/>
      <dgm:spPr/>
      <dgm:t>
        <a:bodyPr/>
        <a:lstStyle/>
        <a:p>
          <a:endParaRPr lang="en-IN"/>
        </a:p>
      </dgm:t>
    </dgm:pt>
    <dgm:pt modelId="{6545BFAC-A673-4DFB-9302-3ACE512021F0}">
      <dgm:prSet phldrT="[Text]"/>
      <dgm:spPr/>
      <dgm:t>
        <a:bodyPr/>
        <a:lstStyle/>
        <a:p>
          <a:r>
            <a:rPr lang="en-US" b="1" dirty="0">
              <a:solidFill>
                <a:schemeClr val="tx1"/>
              </a:solidFill>
            </a:rPr>
            <a:t>Certificate by an </a:t>
          </a:r>
          <a:r>
            <a:rPr lang="en-US" b="1" dirty="0">
              <a:solidFill>
                <a:schemeClr val="bg1"/>
              </a:solidFill>
              <a:effectLst>
                <a:outerShdw blurRad="38100" dist="38100" dir="2700000" algn="tl">
                  <a:srgbClr val="000000">
                    <a:alpha val="43137"/>
                  </a:srgbClr>
                </a:outerShdw>
              </a:effectLst>
            </a:rPr>
            <a:t>Engineer</a:t>
          </a:r>
          <a:endParaRPr lang="en-IN" b="1" dirty="0">
            <a:solidFill>
              <a:schemeClr val="bg1"/>
            </a:solidFill>
            <a:effectLst>
              <a:outerShdw blurRad="38100" dist="38100" dir="2700000" algn="tl">
                <a:srgbClr val="000000">
                  <a:alpha val="43137"/>
                </a:srgbClr>
              </a:outerShdw>
            </a:effectLst>
          </a:endParaRPr>
        </a:p>
      </dgm:t>
    </dgm:pt>
    <dgm:pt modelId="{A6DCD715-85FB-4C12-B4C5-DE6B9C4F01D8}" type="parTrans" cxnId="{F74E70A7-A931-43D0-B0A1-E36E476BD16A}">
      <dgm:prSet/>
      <dgm:spPr/>
      <dgm:t>
        <a:bodyPr/>
        <a:lstStyle/>
        <a:p>
          <a:endParaRPr lang="en-IN"/>
        </a:p>
      </dgm:t>
    </dgm:pt>
    <dgm:pt modelId="{8706EA5D-768A-47F6-A342-1752B5C5E639}" type="sibTrans" cxnId="{F74E70A7-A931-43D0-B0A1-E36E476BD16A}">
      <dgm:prSet/>
      <dgm:spPr/>
      <dgm:t>
        <a:bodyPr/>
        <a:lstStyle/>
        <a:p>
          <a:endParaRPr lang="en-IN"/>
        </a:p>
      </dgm:t>
    </dgm:pt>
    <dgm:pt modelId="{A96101F4-B5A0-48A0-9C64-280042AA2EE3}">
      <dgm:prSet phldrT="[Text]"/>
      <dgm:spPr/>
      <dgm:t>
        <a:bodyPr/>
        <a:lstStyle/>
        <a:p>
          <a:r>
            <a:rPr lang="en-US" b="1" i="1" dirty="0">
              <a:solidFill>
                <a:schemeClr val="tx1"/>
              </a:solidFill>
            </a:rPr>
            <a:t>Certifies actual on-site physical progress corresponding to cost incurred.</a:t>
          </a:r>
          <a:endParaRPr lang="en-IN" b="1" i="1" dirty="0">
            <a:solidFill>
              <a:schemeClr val="tx1"/>
            </a:solidFill>
          </a:endParaRPr>
        </a:p>
      </dgm:t>
    </dgm:pt>
    <dgm:pt modelId="{9340BC4B-BAB5-473B-971B-B533F7774472}" type="parTrans" cxnId="{61888447-4BED-45CE-9595-AABA3BABD7BE}">
      <dgm:prSet/>
      <dgm:spPr/>
      <dgm:t>
        <a:bodyPr/>
        <a:lstStyle/>
        <a:p>
          <a:endParaRPr lang="en-IN"/>
        </a:p>
      </dgm:t>
    </dgm:pt>
    <dgm:pt modelId="{FB92F608-B148-404A-B39E-4EEDDDC08034}" type="sibTrans" cxnId="{61888447-4BED-45CE-9595-AABA3BABD7BE}">
      <dgm:prSet/>
      <dgm:spPr/>
      <dgm:t>
        <a:bodyPr/>
        <a:lstStyle/>
        <a:p>
          <a:endParaRPr lang="en-IN"/>
        </a:p>
      </dgm:t>
    </dgm:pt>
    <dgm:pt modelId="{E9B4214C-6B29-4F33-AF83-809CAA8D0D21}">
      <dgm:prSet phldrT="[Text]"/>
      <dgm:spPr/>
      <dgm:t>
        <a:bodyPr/>
        <a:lstStyle/>
        <a:p>
          <a:r>
            <a:rPr lang="en-US" b="1" dirty="0">
              <a:solidFill>
                <a:schemeClr val="tx1"/>
              </a:solidFill>
            </a:rPr>
            <a:t>Certificate by </a:t>
          </a:r>
          <a:r>
            <a:rPr lang="en-US" b="1" dirty="0">
              <a:solidFill>
                <a:schemeClr val="bg1"/>
              </a:solidFill>
              <a:effectLst>
                <a:outerShdw blurRad="38100" dist="38100" dir="2700000" algn="tl">
                  <a:srgbClr val="000000">
                    <a:alpha val="43137"/>
                  </a:srgbClr>
                </a:outerShdw>
              </a:effectLst>
            </a:rPr>
            <a:t>Chartered Accountant in Practice </a:t>
          </a:r>
          <a:endParaRPr lang="en-IN" b="1" dirty="0">
            <a:solidFill>
              <a:schemeClr val="bg1"/>
            </a:solidFill>
            <a:effectLst>
              <a:outerShdw blurRad="38100" dist="38100" dir="2700000" algn="tl">
                <a:srgbClr val="000000">
                  <a:alpha val="43137"/>
                </a:srgbClr>
              </a:outerShdw>
            </a:effectLst>
          </a:endParaRPr>
        </a:p>
      </dgm:t>
    </dgm:pt>
    <dgm:pt modelId="{C9B27000-E232-4F80-8DAD-DCCF8500ECEF}" type="parTrans" cxnId="{5941D0F4-FBFA-4813-9D08-F0D0F518AA59}">
      <dgm:prSet/>
      <dgm:spPr/>
      <dgm:t>
        <a:bodyPr/>
        <a:lstStyle/>
        <a:p>
          <a:endParaRPr lang="en-IN"/>
        </a:p>
      </dgm:t>
    </dgm:pt>
    <dgm:pt modelId="{A1429B17-1A28-4B97-AEBA-E94040906570}" type="sibTrans" cxnId="{5941D0F4-FBFA-4813-9D08-F0D0F518AA59}">
      <dgm:prSet/>
      <dgm:spPr/>
      <dgm:t>
        <a:bodyPr/>
        <a:lstStyle/>
        <a:p>
          <a:endParaRPr lang="en-IN"/>
        </a:p>
      </dgm:t>
    </dgm:pt>
    <dgm:pt modelId="{982463F8-6E13-4DC0-A676-06774E511084}">
      <dgm:prSet phldrT="[Text]"/>
      <dgm:spPr/>
      <dgm:t>
        <a:bodyPr/>
        <a:lstStyle/>
        <a:p>
          <a:r>
            <a:rPr lang="en-US" b="1" i="1" dirty="0">
              <a:solidFill>
                <a:schemeClr val="tx1"/>
              </a:solidFill>
            </a:rPr>
            <a:t>Validates the proportionate withdrawal is in line with receipts and progress.</a:t>
          </a:r>
          <a:endParaRPr lang="en-IN" b="1" i="1" dirty="0">
            <a:solidFill>
              <a:schemeClr val="tx1"/>
            </a:solidFill>
          </a:endParaRPr>
        </a:p>
      </dgm:t>
    </dgm:pt>
    <dgm:pt modelId="{021E15A3-22CA-4176-A653-49FC2F7DE59B}" type="parTrans" cxnId="{98891CF1-EBD3-4581-8118-76F874B8CBBD}">
      <dgm:prSet/>
      <dgm:spPr/>
      <dgm:t>
        <a:bodyPr/>
        <a:lstStyle/>
        <a:p>
          <a:endParaRPr lang="en-IN"/>
        </a:p>
      </dgm:t>
    </dgm:pt>
    <dgm:pt modelId="{CEFB933F-F108-4445-9625-4CAD1CC4E2B8}" type="sibTrans" cxnId="{98891CF1-EBD3-4581-8118-76F874B8CBBD}">
      <dgm:prSet/>
      <dgm:spPr/>
      <dgm:t>
        <a:bodyPr/>
        <a:lstStyle/>
        <a:p>
          <a:endParaRPr lang="en-IN"/>
        </a:p>
      </dgm:t>
    </dgm:pt>
    <dgm:pt modelId="{2945DA7B-5D58-4D94-A7C0-CCBE4351C746}">
      <dgm:prSet phldrT="[Text]"/>
      <dgm:spPr/>
      <dgm:t>
        <a:bodyPr/>
        <a:lstStyle/>
        <a:p>
          <a:r>
            <a:rPr lang="en-US" b="1" dirty="0">
              <a:solidFill>
                <a:schemeClr val="tx1"/>
              </a:solidFill>
            </a:rPr>
            <a:t>Certificate by </a:t>
          </a:r>
          <a:r>
            <a:rPr lang="en-US" b="1" dirty="0">
              <a:solidFill>
                <a:schemeClr val="bg1"/>
              </a:solidFill>
              <a:effectLst>
                <a:outerShdw blurRad="38100" dist="38100" dir="2700000" algn="tl">
                  <a:srgbClr val="000000">
                    <a:alpha val="43137"/>
                  </a:srgbClr>
                </a:outerShdw>
              </a:effectLst>
            </a:rPr>
            <a:t>Chartered Accountant in Practice (Auditor of Promoter)</a:t>
          </a:r>
          <a:endParaRPr lang="en-IN" b="1" dirty="0">
            <a:solidFill>
              <a:schemeClr val="bg1"/>
            </a:solidFill>
            <a:effectLst>
              <a:outerShdw blurRad="38100" dist="38100" dir="2700000" algn="tl">
                <a:srgbClr val="000000">
                  <a:alpha val="43137"/>
                </a:srgbClr>
              </a:outerShdw>
            </a:effectLst>
          </a:endParaRPr>
        </a:p>
      </dgm:t>
    </dgm:pt>
    <dgm:pt modelId="{C58CC60A-F551-48D7-8D39-9D57A4A95A09}" type="parTrans" cxnId="{504A7040-D042-4D3F-A440-E333F364C7E9}">
      <dgm:prSet/>
      <dgm:spPr/>
      <dgm:t>
        <a:bodyPr/>
        <a:lstStyle/>
        <a:p>
          <a:endParaRPr lang="en-IN"/>
        </a:p>
      </dgm:t>
    </dgm:pt>
    <dgm:pt modelId="{21A49C51-8922-458A-AB90-107E5D17A28E}" type="sibTrans" cxnId="{504A7040-D042-4D3F-A440-E333F364C7E9}">
      <dgm:prSet/>
      <dgm:spPr/>
      <dgm:t>
        <a:bodyPr/>
        <a:lstStyle/>
        <a:p>
          <a:endParaRPr lang="en-IN"/>
        </a:p>
      </dgm:t>
    </dgm:pt>
    <dgm:pt modelId="{DFE2D0C6-AD65-4921-A6AB-0F9BA1417E4F}">
      <dgm:prSet phldrT="[Text]"/>
      <dgm:spPr/>
      <dgm:t>
        <a:bodyPr/>
        <a:lstStyle/>
        <a:p>
          <a:r>
            <a:rPr lang="en-US" b="1" i="1" dirty="0">
              <a:solidFill>
                <a:schemeClr val="tx1"/>
              </a:solidFill>
            </a:rPr>
            <a:t>Audits annual accounts and verifies project funds have been utilized and withdrawn as per law. </a:t>
          </a:r>
          <a:endParaRPr lang="en-IN" b="1" i="1" dirty="0">
            <a:solidFill>
              <a:schemeClr val="tx1"/>
            </a:solidFill>
          </a:endParaRPr>
        </a:p>
      </dgm:t>
    </dgm:pt>
    <dgm:pt modelId="{7F302846-EAA4-46DD-BC2F-09AA77B4BB4A}" type="parTrans" cxnId="{38B39399-EB19-4329-9651-87E4E3AFE1CE}">
      <dgm:prSet/>
      <dgm:spPr/>
      <dgm:t>
        <a:bodyPr/>
        <a:lstStyle/>
        <a:p>
          <a:endParaRPr lang="en-IN"/>
        </a:p>
      </dgm:t>
    </dgm:pt>
    <dgm:pt modelId="{AF01B7D9-2C8D-49EF-9A76-0B86EEAEA2CC}" type="sibTrans" cxnId="{38B39399-EB19-4329-9651-87E4E3AFE1CE}">
      <dgm:prSet/>
      <dgm:spPr/>
      <dgm:t>
        <a:bodyPr/>
        <a:lstStyle/>
        <a:p>
          <a:endParaRPr lang="en-IN"/>
        </a:p>
      </dgm:t>
    </dgm:pt>
    <dgm:pt modelId="{4195D69E-1215-4EB7-A3E3-C3AF3C5330A6}" type="pres">
      <dgm:prSet presAssocID="{5836B764-B8CA-4FE3-8537-8ACB79BAAB90}" presName="linear" presStyleCnt="0">
        <dgm:presLayoutVars>
          <dgm:dir/>
          <dgm:resizeHandles val="exact"/>
        </dgm:presLayoutVars>
      </dgm:prSet>
      <dgm:spPr/>
    </dgm:pt>
    <dgm:pt modelId="{13C0CFFF-6810-4A70-BAA2-4059965308D8}" type="pres">
      <dgm:prSet presAssocID="{477EA0E1-1990-4ED9-8CB9-3033A4AC7477}" presName="comp" presStyleCnt="0"/>
      <dgm:spPr/>
    </dgm:pt>
    <dgm:pt modelId="{ED572A2F-AFB6-4865-802E-5DCA5ACB9E0B}" type="pres">
      <dgm:prSet presAssocID="{477EA0E1-1990-4ED9-8CB9-3033A4AC7477}" presName="box" presStyleLbl="node1" presStyleIdx="0" presStyleCnt="4"/>
      <dgm:spPr/>
    </dgm:pt>
    <dgm:pt modelId="{146E9A04-F8A3-449D-8AA2-27481B7891E6}" type="pres">
      <dgm:prSet presAssocID="{477EA0E1-1990-4ED9-8CB9-3033A4AC7477}" presName="img"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810" r="5810"/>
          </a:stretch>
        </a:blipFill>
      </dgm:spPr>
    </dgm:pt>
    <dgm:pt modelId="{48FB0C3F-684D-4437-911D-FAEDDD56AAF5}" type="pres">
      <dgm:prSet presAssocID="{477EA0E1-1990-4ED9-8CB9-3033A4AC7477}" presName="text" presStyleLbl="node1" presStyleIdx="0" presStyleCnt="4">
        <dgm:presLayoutVars>
          <dgm:bulletEnabled val="1"/>
        </dgm:presLayoutVars>
      </dgm:prSet>
      <dgm:spPr/>
    </dgm:pt>
    <dgm:pt modelId="{7F33DF5F-8628-4482-BF58-C50A43C895A6}" type="pres">
      <dgm:prSet presAssocID="{88F56BB4-A4A8-4ED4-92CB-4F589F517923}" presName="spacer" presStyleCnt="0"/>
      <dgm:spPr/>
    </dgm:pt>
    <dgm:pt modelId="{608FBB7E-2171-4733-978A-DA894D1B7DB2}" type="pres">
      <dgm:prSet presAssocID="{6545BFAC-A673-4DFB-9302-3ACE512021F0}" presName="comp" presStyleCnt="0"/>
      <dgm:spPr/>
    </dgm:pt>
    <dgm:pt modelId="{9A946A64-6E13-49BB-A244-C47D5249DBE1}" type="pres">
      <dgm:prSet presAssocID="{6545BFAC-A673-4DFB-9302-3ACE512021F0}" presName="box" presStyleLbl="node1" presStyleIdx="1" presStyleCnt="4"/>
      <dgm:spPr/>
    </dgm:pt>
    <dgm:pt modelId="{4788FDC3-DF7E-4C87-9B2C-7E87B899F9A5}" type="pres">
      <dgm:prSet presAssocID="{6545BFAC-A673-4DFB-9302-3ACE512021F0}" presName="img"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810" r="5810"/>
          </a:stretch>
        </a:blipFill>
      </dgm:spPr>
    </dgm:pt>
    <dgm:pt modelId="{358A5115-F84F-4518-A114-F4E159373627}" type="pres">
      <dgm:prSet presAssocID="{6545BFAC-A673-4DFB-9302-3ACE512021F0}" presName="text" presStyleLbl="node1" presStyleIdx="1" presStyleCnt="4">
        <dgm:presLayoutVars>
          <dgm:bulletEnabled val="1"/>
        </dgm:presLayoutVars>
      </dgm:prSet>
      <dgm:spPr/>
    </dgm:pt>
    <dgm:pt modelId="{2BFB3EAC-04E9-453D-9A3D-1DF2D38F1A1A}" type="pres">
      <dgm:prSet presAssocID="{8706EA5D-768A-47F6-A342-1752B5C5E639}" presName="spacer" presStyleCnt="0"/>
      <dgm:spPr/>
    </dgm:pt>
    <dgm:pt modelId="{C2D07E08-2DB3-4937-A4E3-55152E44B0CE}" type="pres">
      <dgm:prSet presAssocID="{E9B4214C-6B29-4F33-AF83-809CAA8D0D21}" presName="comp" presStyleCnt="0"/>
      <dgm:spPr/>
    </dgm:pt>
    <dgm:pt modelId="{A68F68FF-B28A-4E04-A900-A9819F35BA5C}" type="pres">
      <dgm:prSet presAssocID="{E9B4214C-6B29-4F33-AF83-809CAA8D0D21}" presName="box" presStyleLbl="node1" presStyleIdx="2" presStyleCnt="4"/>
      <dgm:spPr/>
    </dgm:pt>
    <dgm:pt modelId="{7EAA43EB-4F2E-4D7C-8AA5-8750205EC51D}" type="pres">
      <dgm:prSet presAssocID="{E9B4214C-6B29-4F33-AF83-809CAA8D0D21}" presName="img"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810" r="5810"/>
          </a:stretch>
        </a:blipFill>
      </dgm:spPr>
    </dgm:pt>
    <dgm:pt modelId="{6DEB7343-1108-4163-A351-E3DD2E92AD1E}" type="pres">
      <dgm:prSet presAssocID="{E9B4214C-6B29-4F33-AF83-809CAA8D0D21}" presName="text" presStyleLbl="node1" presStyleIdx="2" presStyleCnt="4">
        <dgm:presLayoutVars>
          <dgm:bulletEnabled val="1"/>
        </dgm:presLayoutVars>
      </dgm:prSet>
      <dgm:spPr/>
    </dgm:pt>
    <dgm:pt modelId="{7C1D8E1F-64DE-4497-8282-4324A76DEB41}" type="pres">
      <dgm:prSet presAssocID="{A1429B17-1A28-4B97-AEBA-E94040906570}" presName="spacer" presStyleCnt="0"/>
      <dgm:spPr/>
    </dgm:pt>
    <dgm:pt modelId="{FA09BD39-B2CF-4BAC-A2D8-784F2DC6DDA9}" type="pres">
      <dgm:prSet presAssocID="{2945DA7B-5D58-4D94-A7C0-CCBE4351C746}" presName="comp" presStyleCnt="0"/>
      <dgm:spPr/>
    </dgm:pt>
    <dgm:pt modelId="{D8EEDDBC-7666-4712-83DA-F72266182DB3}" type="pres">
      <dgm:prSet presAssocID="{2945DA7B-5D58-4D94-A7C0-CCBE4351C746}" presName="box" presStyleLbl="node1" presStyleIdx="3" presStyleCnt="4"/>
      <dgm:spPr/>
    </dgm:pt>
    <dgm:pt modelId="{2100857F-CA56-4C4F-B8D3-5DBC5C01D421}" type="pres">
      <dgm:prSet presAssocID="{2945DA7B-5D58-4D94-A7C0-CCBE4351C746}" presName="img"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810" r="5810"/>
          </a:stretch>
        </a:blipFill>
      </dgm:spPr>
    </dgm:pt>
    <dgm:pt modelId="{2883A9B8-A32C-45D3-B66C-DE2E6E83267F}" type="pres">
      <dgm:prSet presAssocID="{2945DA7B-5D58-4D94-A7C0-CCBE4351C746}" presName="text" presStyleLbl="node1" presStyleIdx="3" presStyleCnt="4">
        <dgm:presLayoutVars>
          <dgm:bulletEnabled val="1"/>
        </dgm:presLayoutVars>
      </dgm:prSet>
      <dgm:spPr/>
    </dgm:pt>
  </dgm:ptLst>
  <dgm:cxnLst>
    <dgm:cxn modelId="{9AE3D60B-A38B-4A09-B3A7-3A97DB03DE5B}" type="presOf" srcId="{982463F8-6E13-4DC0-A676-06774E511084}" destId="{A68F68FF-B28A-4E04-A900-A9819F35BA5C}" srcOrd="0" destOrd="1" presId="urn:microsoft.com/office/officeart/2005/8/layout/vList4"/>
    <dgm:cxn modelId="{0ABFC815-0098-4975-99AE-E2DEC806FB09}" type="presOf" srcId="{A96101F4-B5A0-48A0-9C64-280042AA2EE3}" destId="{358A5115-F84F-4518-A114-F4E159373627}" srcOrd="1" destOrd="1" presId="urn:microsoft.com/office/officeart/2005/8/layout/vList4"/>
    <dgm:cxn modelId="{CBE7D01C-6E94-4599-8609-4601370C7567}" type="presOf" srcId="{982463F8-6E13-4DC0-A676-06774E511084}" destId="{6DEB7343-1108-4163-A351-E3DD2E92AD1E}" srcOrd="1" destOrd="1" presId="urn:microsoft.com/office/officeart/2005/8/layout/vList4"/>
    <dgm:cxn modelId="{74CE3E36-E924-4C20-BAAB-58CF04576E0C}" type="presOf" srcId="{2945DA7B-5D58-4D94-A7C0-CCBE4351C746}" destId="{D8EEDDBC-7666-4712-83DA-F72266182DB3}" srcOrd="0" destOrd="0" presId="urn:microsoft.com/office/officeart/2005/8/layout/vList4"/>
    <dgm:cxn modelId="{2D656E3B-09D1-437D-A436-BAF4C6AC8F01}" type="presOf" srcId="{6545BFAC-A673-4DFB-9302-3ACE512021F0}" destId="{9A946A64-6E13-49BB-A244-C47D5249DBE1}" srcOrd="0" destOrd="0" presId="urn:microsoft.com/office/officeart/2005/8/layout/vList4"/>
    <dgm:cxn modelId="{504A7040-D042-4D3F-A440-E333F364C7E9}" srcId="{5836B764-B8CA-4FE3-8537-8ACB79BAAB90}" destId="{2945DA7B-5D58-4D94-A7C0-CCBE4351C746}" srcOrd="3" destOrd="0" parTransId="{C58CC60A-F551-48D7-8D39-9D57A4A95A09}" sibTransId="{21A49C51-8922-458A-AB90-107E5D17A28E}"/>
    <dgm:cxn modelId="{7C92BD5E-076D-490E-9629-68C5853196B6}" type="presOf" srcId="{E9B4214C-6B29-4F33-AF83-809CAA8D0D21}" destId="{A68F68FF-B28A-4E04-A900-A9819F35BA5C}" srcOrd="0" destOrd="0" presId="urn:microsoft.com/office/officeart/2005/8/layout/vList4"/>
    <dgm:cxn modelId="{EFBDA646-2826-404D-87C7-CE1E09A2F21C}" type="presOf" srcId="{E9B4214C-6B29-4F33-AF83-809CAA8D0D21}" destId="{6DEB7343-1108-4163-A351-E3DD2E92AD1E}" srcOrd="1" destOrd="0" presId="urn:microsoft.com/office/officeart/2005/8/layout/vList4"/>
    <dgm:cxn modelId="{61888447-4BED-45CE-9595-AABA3BABD7BE}" srcId="{6545BFAC-A673-4DFB-9302-3ACE512021F0}" destId="{A96101F4-B5A0-48A0-9C64-280042AA2EE3}" srcOrd="0" destOrd="0" parTransId="{9340BC4B-BAB5-473B-971B-B533F7774472}" sibTransId="{FB92F608-B148-404A-B39E-4EEDDDC08034}"/>
    <dgm:cxn modelId="{F8E9226F-BCFB-4AA2-9090-8F93B90DB299}" srcId="{5836B764-B8CA-4FE3-8537-8ACB79BAAB90}" destId="{477EA0E1-1990-4ED9-8CB9-3033A4AC7477}" srcOrd="0" destOrd="0" parTransId="{741A61F9-C5F9-466B-855B-7CD83ED90EC6}" sibTransId="{88F56BB4-A4A8-4ED4-92CB-4F589F517923}"/>
    <dgm:cxn modelId="{0D530759-3951-43E3-BBBB-F7A219E64877}" type="presOf" srcId="{2945DA7B-5D58-4D94-A7C0-CCBE4351C746}" destId="{2883A9B8-A32C-45D3-B66C-DE2E6E83267F}" srcOrd="1" destOrd="0" presId="urn:microsoft.com/office/officeart/2005/8/layout/vList4"/>
    <dgm:cxn modelId="{38B39399-EB19-4329-9651-87E4E3AFE1CE}" srcId="{2945DA7B-5D58-4D94-A7C0-CCBE4351C746}" destId="{DFE2D0C6-AD65-4921-A6AB-0F9BA1417E4F}" srcOrd="0" destOrd="0" parTransId="{7F302846-EAA4-46DD-BC2F-09AA77B4BB4A}" sibTransId="{AF01B7D9-2C8D-49EF-9A76-0B86EEAEA2CC}"/>
    <dgm:cxn modelId="{F74E70A7-A931-43D0-B0A1-E36E476BD16A}" srcId="{5836B764-B8CA-4FE3-8537-8ACB79BAAB90}" destId="{6545BFAC-A673-4DFB-9302-3ACE512021F0}" srcOrd="1" destOrd="0" parTransId="{A6DCD715-85FB-4C12-B4C5-DE6B9C4F01D8}" sibTransId="{8706EA5D-768A-47F6-A342-1752B5C5E639}"/>
    <dgm:cxn modelId="{0AFA83AA-4CE0-4CD3-80C3-3DB831356D9C}" srcId="{477EA0E1-1990-4ED9-8CB9-3033A4AC7477}" destId="{5AFE9E4D-EA7C-4882-9A09-6E548ABDB26B}" srcOrd="0" destOrd="0" parTransId="{C9DF6478-5FCF-4751-BCE0-B94A984AAB1D}" sibTransId="{C9937CF3-509F-48C8-BCAA-28E2C06A89D7}"/>
    <dgm:cxn modelId="{5EE4CAB4-92EA-4FE5-B93E-A030117201F6}" type="presOf" srcId="{477EA0E1-1990-4ED9-8CB9-3033A4AC7477}" destId="{ED572A2F-AFB6-4865-802E-5DCA5ACB9E0B}" srcOrd="0" destOrd="0" presId="urn:microsoft.com/office/officeart/2005/8/layout/vList4"/>
    <dgm:cxn modelId="{DE7CE4B4-6CE9-402D-98FC-F729108FF263}" type="presOf" srcId="{5AFE9E4D-EA7C-4882-9A09-6E548ABDB26B}" destId="{48FB0C3F-684D-4437-911D-FAEDDD56AAF5}" srcOrd="1" destOrd="1" presId="urn:microsoft.com/office/officeart/2005/8/layout/vList4"/>
    <dgm:cxn modelId="{087BECC5-CBB8-4B95-ADD0-4B6E433A0B38}" type="presOf" srcId="{A96101F4-B5A0-48A0-9C64-280042AA2EE3}" destId="{9A946A64-6E13-49BB-A244-C47D5249DBE1}" srcOrd="0" destOrd="1" presId="urn:microsoft.com/office/officeart/2005/8/layout/vList4"/>
    <dgm:cxn modelId="{1EF47FCC-6F26-47C4-93DB-4D6EAAAB57B6}" type="presOf" srcId="{DFE2D0C6-AD65-4921-A6AB-0F9BA1417E4F}" destId="{2883A9B8-A32C-45D3-B66C-DE2E6E83267F}" srcOrd="1" destOrd="1" presId="urn:microsoft.com/office/officeart/2005/8/layout/vList4"/>
    <dgm:cxn modelId="{82670ACD-23A8-463E-8219-D3EFF26E9772}" type="presOf" srcId="{6545BFAC-A673-4DFB-9302-3ACE512021F0}" destId="{358A5115-F84F-4518-A114-F4E159373627}" srcOrd="1" destOrd="0" presId="urn:microsoft.com/office/officeart/2005/8/layout/vList4"/>
    <dgm:cxn modelId="{E850BFD0-5135-419E-9E4A-70B839BEA1B6}" type="presOf" srcId="{477EA0E1-1990-4ED9-8CB9-3033A4AC7477}" destId="{48FB0C3F-684D-4437-911D-FAEDDD56AAF5}" srcOrd="1" destOrd="0" presId="urn:microsoft.com/office/officeart/2005/8/layout/vList4"/>
    <dgm:cxn modelId="{3A6413DD-3BC4-4689-AB53-601334C3C608}" type="presOf" srcId="{DFE2D0C6-AD65-4921-A6AB-0F9BA1417E4F}" destId="{D8EEDDBC-7666-4712-83DA-F72266182DB3}" srcOrd="0" destOrd="1" presId="urn:microsoft.com/office/officeart/2005/8/layout/vList4"/>
    <dgm:cxn modelId="{98891CF1-EBD3-4581-8118-76F874B8CBBD}" srcId="{E9B4214C-6B29-4F33-AF83-809CAA8D0D21}" destId="{982463F8-6E13-4DC0-A676-06774E511084}" srcOrd="0" destOrd="0" parTransId="{021E15A3-22CA-4176-A653-49FC2F7DE59B}" sibTransId="{CEFB933F-F108-4445-9625-4CAD1CC4E2B8}"/>
    <dgm:cxn modelId="{5941D0F4-FBFA-4813-9D08-F0D0F518AA59}" srcId="{5836B764-B8CA-4FE3-8537-8ACB79BAAB90}" destId="{E9B4214C-6B29-4F33-AF83-809CAA8D0D21}" srcOrd="2" destOrd="0" parTransId="{C9B27000-E232-4F80-8DAD-DCCF8500ECEF}" sibTransId="{A1429B17-1A28-4B97-AEBA-E94040906570}"/>
    <dgm:cxn modelId="{F1C344FB-A15A-4F42-B140-5F6BE97BECC2}" type="presOf" srcId="{5AFE9E4D-EA7C-4882-9A09-6E548ABDB26B}" destId="{ED572A2F-AFB6-4865-802E-5DCA5ACB9E0B}" srcOrd="0" destOrd="1" presId="urn:microsoft.com/office/officeart/2005/8/layout/vList4"/>
    <dgm:cxn modelId="{8765C6FF-9877-4A6F-801E-5585790DBC2F}" type="presOf" srcId="{5836B764-B8CA-4FE3-8537-8ACB79BAAB90}" destId="{4195D69E-1215-4EB7-A3E3-C3AF3C5330A6}" srcOrd="0" destOrd="0" presId="urn:microsoft.com/office/officeart/2005/8/layout/vList4"/>
    <dgm:cxn modelId="{7BCD58C3-6A4F-4990-A4D6-31CDD611831F}" type="presParOf" srcId="{4195D69E-1215-4EB7-A3E3-C3AF3C5330A6}" destId="{13C0CFFF-6810-4A70-BAA2-4059965308D8}" srcOrd="0" destOrd="0" presId="urn:microsoft.com/office/officeart/2005/8/layout/vList4"/>
    <dgm:cxn modelId="{0A592F17-E084-4890-A185-869BF16DE6B3}" type="presParOf" srcId="{13C0CFFF-6810-4A70-BAA2-4059965308D8}" destId="{ED572A2F-AFB6-4865-802E-5DCA5ACB9E0B}" srcOrd="0" destOrd="0" presId="urn:microsoft.com/office/officeart/2005/8/layout/vList4"/>
    <dgm:cxn modelId="{7C6C9C5D-5FC3-4962-8989-0498A7D46265}" type="presParOf" srcId="{13C0CFFF-6810-4A70-BAA2-4059965308D8}" destId="{146E9A04-F8A3-449D-8AA2-27481B7891E6}" srcOrd="1" destOrd="0" presId="urn:microsoft.com/office/officeart/2005/8/layout/vList4"/>
    <dgm:cxn modelId="{9FEB13B7-8B7A-4EF5-8CD2-BE0BD8C8F372}" type="presParOf" srcId="{13C0CFFF-6810-4A70-BAA2-4059965308D8}" destId="{48FB0C3F-684D-4437-911D-FAEDDD56AAF5}" srcOrd="2" destOrd="0" presId="urn:microsoft.com/office/officeart/2005/8/layout/vList4"/>
    <dgm:cxn modelId="{51FF9475-E5E1-4ABD-8F53-6519491AF609}" type="presParOf" srcId="{4195D69E-1215-4EB7-A3E3-C3AF3C5330A6}" destId="{7F33DF5F-8628-4482-BF58-C50A43C895A6}" srcOrd="1" destOrd="0" presId="urn:microsoft.com/office/officeart/2005/8/layout/vList4"/>
    <dgm:cxn modelId="{7C028420-7FA1-4678-A9C6-72590323D735}" type="presParOf" srcId="{4195D69E-1215-4EB7-A3E3-C3AF3C5330A6}" destId="{608FBB7E-2171-4733-978A-DA894D1B7DB2}" srcOrd="2" destOrd="0" presId="urn:microsoft.com/office/officeart/2005/8/layout/vList4"/>
    <dgm:cxn modelId="{F3837A58-2506-4ADE-A209-FA9A0B7B0604}" type="presParOf" srcId="{608FBB7E-2171-4733-978A-DA894D1B7DB2}" destId="{9A946A64-6E13-49BB-A244-C47D5249DBE1}" srcOrd="0" destOrd="0" presId="urn:microsoft.com/office/officeart/2005/8/layout/vList4"/>
    <dgm:cxn modelId="{9F9C6691-7CBF-463A-BEBE-27AB355DF987}" type="presParOf" srcId="{608FBB7E-2171-4733-978A-DA894D1B7DB2}" destId="{4788FDC3-DF7E-4C87-9B2C-7E87B899F9A5}" srcOrd="1" destOrd="0" presId="urn:microsoft.com/office/officeart/2005/8/layout/vList4"/>
    <dgm:cxn modelId="{113F62C5-60E9-4C78-80D6-AD4A946F3E13}" type="presParOf" srcId="{608FBB7E-2171-4733-978A-DA894D1B7DB2}" destId="{358A5115-F84F-4518-A114-F4E159373627}" srcOrd="2" destOrd="0" presId="urn:microsoft.com/office/officeart/2005/8/layout/vList4"/>
    <dgm:cxn modelId="{AA83D537-11CB-4995-ACE8-9408FF5BC196}" type="presParOf" srcId="{4195D69E-1215-4EB7-A3E3-C3AF3C5330A6}" destId="{2BFB3EAC-04E9-453D-9A3D-1DF2D38F1A1A}" srcOrd="3" destOrd="0" presId="urn:microsoft.com/office/officeart/2005/8/layout/vList4"/>
    <dgm:cxn modelId="{04F7C7BE-8505-406D-874B-CDA32902018E}" type="presParOf" srcId="{4195D69E-1215-4EB7-A3E3-C3AF3C5330A6}" destId="{C2D07E08-2DB3-4937-A4E3-55152E44B0CE}" srcOrd="4" destOrd="0" presId="urn:microsoft.com/office/officeart/2005/8/layout/vList4"/>
    <dgm:cxn modelId="{586E78BD-B92E-4ACE-BB76-86F7183FB5CC}" type="presParOf" srcId="{C2D07E08-2DB3-4937-A4E3-55152E44B0CE}" destId="{A68F68FF-B28A-4E04-A900-A9819F35BA5C}" srcOrd="0" destOrd="0" presId="urn:microsoft.com/office/officeart/2005/8/layout/vList4"/>
    <dgm:cxn modelId="{D0A09041-3CA3-4420-B429-DE36BE71D048}" type="presParOf" srcId="{C2D07E08-2DB3-4937-A4E3-55152E44B0CE}" destId="{7EAA43EB-4F2E-4D7C-8AA5-8750205EC51D}" srcOrd="1" destOrd="0" presId="urn:microsoft.com/office/officeart/2005/8/layout/vList4"/>
    <dgm:cxn modelId="{CAB1B71B-EA98-45FB-B4AD-123BD4471581}" type="presParOf" srcId="{C2D07E08-2DB3-4937-A4E3-55152E44B0CE}" destId="{6DEB7343-1108-4163-A351-E3DD2E92AD1E}" srcOrd="2" destOrd="0" presId="urn:microsoft.com/office/officeart/2005/8/layout/vList4"/>
    <dgm:cxn modelId="{4C0D2C2B-3C44-44D5-90A9-927F5DAB9894}" type="presParOf" srcId="{4195D69E-1215-4EB7-A3E3-C3AF3C5330A6}" destId="{7C1D8E1F-64DE-4497-8282-4324A76DEB41}" srcOrd="5" destOrd="0" presId="urn:microsoft.com/office/officeart/2005/8/layout/vList4"/>
    <dgm:cxn modelId="{AF21A635-F4A3-40EE-A32B-BFEDD12C9792}" type="presParOf" srcId="{4195D69E-1215-4EB7-A3E3-C3AF3C5330A6}" destId="{FA09BD39-B2CF-4BAC-A2D8-784F2DC6DDA9}" srcOrd="6" destOrd="0" presId="urn:microsoft.com/office/officeart/2005/8/layout/vList4"/>
    <dgm:cxn modelId="{C008935E-9F2B-4813-A0B7-A2E8D3991150}" type="presParOf" srcId="{FA09BD39-B2CF-4BAC-A2D8-784F2DC6DDA9}" destId="{D8EEDDBC-7666-4712-83DA-F72266182DB3}" srcOrd="0" destOrd="0" presId="urn:microsoft.com/office/officeart/2005/8/layout/vList4"/>
    <dgm:cxn modelId="{AABA0F68-CF64-40FC-835F-775CD362E085}" type="presParOf" srcId="{FA09BD39-B2CF-4BAC-A2D8-784F2DC6DDA9}" destId="{2100857F-CA56-4C4F-B8D3-5DBC5C01D421}" srcOrd="1" destOrd="0" presId="urn:microsoft.com/office/officeart/2005/8/layout/vList4"/>
    <dgm:cxn modelId="{36AC4058-2235-4E5C-B018-834675F4EE1C}" type="presParOf" srcId="{FA09BD39-B2CF-4BAC-A2D8-784F2DC6DDA9}" destId="{2883A9B8-A32C-45D3-B66C-DE2E6E83267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5E1ACAB-5E8C-49FC-8FDD-C9036FB13FBB}" type="doc">
      <dgm:prSet loTypeId="urn:diagrams.loki3.com/BracketList" loCatId="list" qsTypeId="urn:microsoft.com/office/officeart/2005/8/quickstyle/simple1" qsCatId="simple" csTypeId="urn:microsoft.com/office/officeart/2005/8/colors/colorful5" csCatId="colorful" phldr="1"/>
      <dgm:spPr/>
      <dgm:t>
        <a:bodyPr/>
        <a:lstStyle/>
        <a:p>
          <a:endParaRPr lang="en-IN"/>
        </a:p>
      </dgm:t>
    </dgm:pt>
    <dgm:pt modelId="{2DB0452C-1762-4A17-A345-A9715CD19AA3}">
      <dgm:prSet phldrT="[Text]" custT="1"/>
      <dgm:spPr/>
      <dgm:t>
        <a:bodyPr/>
        <a:lstStyle/>
        <a:p>
          <a:r>
            <a:rPr lang="en-IN" sz="1600" b="1" dirty="0"/>
            <a:t>Withdrawal Certificates</a:t>
          </a:r>
        </a:p>
      </dgm:t>
    </dgm:pt>
    <dgm:pt modelId="{CCF6DD24-F5C1-4D6C-9C00-D1FB11FD8241}" type="parTrans" cxnId="{66D72E27-949E-4C11-B2B5-9A55532096CE}">
      <dgm:prSet/>
      <dgm:spPr/>
      <dgm:t>
        <a:bodyPr/>
        <a:lstStyle/>
        <a:p>
          <a:endParaRPr lang="en-IN"/>
        </a:p>
      </dgm:t>
    </dgm:pt>
    <dgm:pt modelId="{89218A33-E3F4-404D-B32D-0A3DF547A0C6}" type="sibTrans" cxnId="{66D72E27-949E-4C11-B2B5-9A55532096CE}">
      <dgm:prSet/>
      <dgm:spPr/>
      <dgm:t>
        <a:bodyPr/>
        <a:lstStyle/>
        <a:p>
          <a:endParaRPr lang="en-IN"/>
        </a:p>
      </dgm:t>
    </dgm:pt>
    <dgm:pt modelId="{9B8E4BBE-2E9F-4791-92D9-19EB7DAD9DC3}">
      <dgm:prSet phldrT="[Text]" custT="1"/>
      <dgm:spPr/>
      <dgm:t>
        <a:bodyPr/>
        <a:lstStyle/>
        <a:p>
          <a:pPr>
            <a:buFont typeface="Symbol" panose="05050102010706020507" pitchFamily="18" charset="2"/>
            <a:buChar char=""/>
          </a:pPr>
          <a:r>
            <a:rPr lang="en-IN" sz="1600" dirty="0">
              <a:solidFill>
                <a:schemeClr val="tx1"/>
              </a:solidFill>
            </a:rPr>
            <a:t>Typically issued </a:t>
          </a:r>
          <a:r>
            <a:rPr lang="en-IN" sz="1600" b="1" dirty="0">
              <a:solidFill>
                <a:schemeClr val="tx1"/>
              </a:solidFill>
            </a:rPr>
            <a:t>quarterly</a:t>
          </a:r>
          <a:r>
            <a:rPr lang="en-IN" sz="1600" dirty="0">
              <a:solidFill>
                <a:schemeClr val="tx1"/>
              </a:solidFill>
            </a:rPr>
            <a:t> for RERA quarterly report filing</a:t>
          </a:r>
        </a:p>
      </dgm:t>
    </dgm:pt>
    <dgm:pt modelId="{03BA3590-74A9-49F6-9EEB-F29ECBBF7E89}" type="parTrans" cxnId="{29CE00D6-0A52-4E8F-A1C7-5DCE2E1E446F}">
      <dgm:prSet/>
      <dgm:spPr/>
      <dgm:t>
        <a:bodyPr/>
        <a:lstStyle/>
        <a:p>
          <a:endParaRPr lang="en-IN"/>
        </a:p>
      </dgm:t>
    </dgm:pt>
    <dgm:pt modelId="{5996BDDA-EADD-415D-8F81-1FFCCD075F18}" type="sibTrans" cxnId="{29CE00D6-0A52-4E8F-A1C7-5DCE2E1E446F}">
      <dgm:prSet/>
      <dgm:spPr/>
      <dgm:t>
        <a:bodyPr/>
        <a:lstStyle/>
        <a:p>
          <a:endParaRPr lang="en-IN"/>
        </a:p>
      </dgm:t>
    </dgm:pt>
    <dgm:pt modelId="{52C9EA64-3D9C-4A68-99F9-416C20E8C562}">
      <dgm:prSet phldrT="[Text]" custT="1"/>
      <dgm:spPr/>
      <dgm:t>
        <a:bodyPr/>
        <a:lstStyle/>
        <a:p>
          <a:r>
            <a:rPr lang="en-IN" sz="1600" b="1" dirty="0"/>
            <a:t>Annual Certificates</a:t>
          </a:r>
        </a:p>
      </dgm:t>
    </dgm:pt>
    <dgm:pt modelId="{25C3F374-018B-42EC-8783-C135F0D802B0}" type="parTrans" cxnId="{FC32B9C7-5044-4056-B744-86F7D59CEA54}">
      <dgm:prSet/>
      <dgm:spPr/>
      <dgm:t>
        <a:bodyPr/>
        <a:lstStyle/>
        <a:p>
          <a:endParaRPr lang="en-IN"/>
        </a:p>
      </dgm:t>
    </dgm:pt>
    <dgm:pt modelId="{5DFE4B74-FB9B-4C67-8D9B-B9B3485446C5}" type="sibTrans" cxnId="{FC32B9C7-5044-4056-B744-86F7D59CEA54}">
      <dgm:prSet/>
      <dgm:spPr/>
      <dgm:t>
        <a:bodyPr/>
        <a:lstStyle/>
        <a:p>
          <a:endParaRPr lang="en-IN"/>
        </a:p>
      </dgm:t>
    </dgm:pt>
    <dgm:pt modelId="{0BDECDED-0B69-4CAD-8946-3FBE28067F2D}">
      <dgm:prSet phldrT="[Text]" custT="1"/>
      <dgm:spPr/>
      <dgm:t>
        <a:bodyPr/>
        <a:lstStyle/>
        <a:p>
          <a:r>
            <a:rPr lang="en-IN" sz="1600" dirty="0">
              <a:solidFill>
                <a:schemeClr val="tx1"/>
              </a:solidFill>
            </a:rPr>
            <a:t>To be filed </a:t>
          </a:r>
          <a:r>
            <a:rPr lang="en-IN" sz="1600" b="1" dirty="0">
              <a:solidFill>
                <a:schemeClr val="tx1"/>
              </a:solidFill>
            </a:rPr>
            <a:t>within 6 months</a:t>
          </a:r>
          <a:r>
            <a:rPr lang="en-IN" sz="1600" dirty="0">
              <a:solidFill>
                <a:schemeClr val="tx1"/>
              </a:solidFill>
            </a:rPr>
            <a:t> after the end of the </a:t>
          </a:r>
          <a:r>
            <a:rPr lang="en-IN" sz="1600" b="1" dirty="0">
              <a:solidFill>
                <a:schemeClr val="tx1"/>
              </a:solidFill>
            </a:rPr>
            <a:t>financial year, </a:t>
          </a:r>
          <a:r>
            <a:rPr lang="en-IN" sz="1600" dirty="0">
              <a:solidFill>
                <a:schemeClr val="tx1"/>
              </a:solidFill>
            </a:rPr>
            <a:t>Or as per </a:t>
          </a:r>
          <a:r>
            <a:rPr lang="en-IN" sz="1600" b="1" dirty="0">
              <a:solidFill>
                <a:schemeClr val="tx1"/>
              </a:solidFill>
            </a:rPr>
            <a:t>specific timelines defined by state regulations</a:t>
          </a:r>
          <a:endParaRPr lang="en-IN" sz="1600" dirty="0">
            <a:solidFill>
              <a:schemeClr val="tx1"/>
            </a:solidFill>
          </a:endParaRPr>
        </a:p>
      </dgm:t>
    </dgm:pt>
    <dgm:pt modelId="{85434618-3038-4F32-8829-E567B635C4C0}" type="parTrans" cxnId="{B3F955D4-914A-48B0-A224-2A5F464258A7}">
      <dgm:prSet/>
      <dgm:spPr/>
      <dgm:t>
        <a:bodyPr/>
        <a:lstStyle/>
        <a:p>
          <a:endParaRPr lang="en-IN"/>
        </a:p>
      </dgm:t>
    </dgm:pt>
    <dgm:pt modelId="{CD1EA676-894E-42AA-9C6F-078CF3078FB6}" type="sibTrans" cxnId="{B3F955D4-914A-48B0-A224-2A5F464258A7}">
      <dgm:prSet/>
      <dgm:spPr/>
      <dgm:t>
        <a:bodyPr/>
        <a:lstStyle/>
        <a:p>
          <a:endParaRPr lang="en-IN"/>
        </a:p>
      </dgm:t>
    </dgm:pt>
    <dgm:pt modelId="{6F93CDA9-46CD-4B97-A343-F51C8CBF80C2}">
      <dgm:prSet custT="1"/>
      <dgm:spPr/>
      <dgm:t>
        <a:bodyPr/>
        <a:lstStyle/>
        <a:p>
          <a:pPr>
            <a:buFont typeface="Symbol" panose="05050102010706020507" pitchFamily="18" charset="2"/>
            <a:buChar char=""/>
          </a:pPr>
          <a:r>
            <a:rPr lang="en-IN" sz="1600" dirty="0">
              <a:solidFill>
                <a:schemeClr val="tx1"/>
              </a:solidFill>
            </a:rPr>
            <a:t>Or </a:t>
          </a:r>
          <a:r>
            <a:rPr lang="en-IN" sz="1600" b="1" dirty="0">
              <a:solidFill>
                <a:schemeClr val="tx1"/>
              </a:solidFill>
            </a:rPr>
            <a:t>before every fund withdrawal</a:t>
          </a:r>
          <a:r>
            <a:rPr lang="en-IN" sz="1600" dirty="0">
              <a:solidFill>
                <a:schemeClr val="tx1"/>
              </a:solidFill>
            </a:rPr>
            <a:t>, linked to </a:t>
          </a:r>
          <a:r>
            <a:rPr lang="en-IN" sz="1600" b="1" dirty="0">
              <a:solidFill>
                <a:schemeClr val="tx1"/>
              </a:solidFill>
            </a:rPr>
            <a:t>project progress</a:t>
          </a:r>
          <a:endParaRPr lang="en-IN" sz="1600" dirty="0">
            <a:solidFill>
              <a:schemeClr val="tx1"/>
            </a:solidFill>
          </a:endParaRPr>
        </a:p>
      </dgm:t>
    </dgm:pt>
    <dgm:pt modelId="{3F1F5F35-7D9D-4346-B19C-D70A80B24808}" type="parTrans" cxnId="{DAE66755-A39C-4F6F-A36D-226F91A24F98}">
      <dgm:prSet/>
      <dgm:spPr/>
      <dgm:t>
        <a:bodyPr/>
        <a:lstStyle/>
        <a:p>
          <a:endParaRPr lang="en-IN"/>
        </a:p>
      </dgm:t>
    </dgm:pt>
    <dgm:pt modelId="{C42F8F32-1FF6-4F70-9C8B-A22201F94013}" type="sibTrans" cxnId="{DAE66755-A39C-4F6F-A36D-226F91A24F98}">
      <dgm:prSet/>
      <dgm:spPr/>
      <dgm:t>
        <a:bodyPr/>
        <a:lstStyle/>
        <a:p>
          <a:endParaRPr lang="en-IN"/>
        </a:p>
      </dgm:t>
    </dgm:pt>
    <dgm:pt modelId="{1F245E4E-9F22-44C3-9105-D8021F013FB1}">
      <dgm:prSet custT="1"/>
      <dgm:spPr/>
      <dgm:t>
        <a:bodyPr/>
        <a:lstStyle/>
        <a:p>
          <a:pPr>
            <a:buFont typeface="Symbol" panose="05050102010706020507" pitchFamily="18" charset="2"/>
            <a:buChar char=""/>
          </a:pPr>
          <a:r>
            <a:rPr lang="en-IN" sz="1600" dirty="0">
              <a:solidFill>
                <a:schemeClr val="tx1"/>
              </a:solidFill>
            </a:rPr>
            <a:t>May be required </a:t>
          </a:r>
          <a:r>
            <a:rPr lang="en-IN" sz="1600" b="1" dirty="0">
              <a:solidFill>
                <a:schemeClr val="tx1"/>
              </a:solidFill>
            </a:rPr>
            <a:t>on demand by the authority</a:t>
          </a:r>
          <a:r>
            <a:rPr lang="en-IN" sz="1600" dirty="0">
              <a:solidFill>
                <a:schemeClr val="tx1"/>
              </a:solidFill>
            </a:rPr>
            <a:t> in certain states</a:t>
          </a:r>
        </a:p>
      </dgm:t>
    </dgm:pt>
    <dgm:pt modelId="{53B32070-95DC-4D0C-BE76-5A6DD8ED180B}" type="parTrans" cxnId="{100836C4-172E-40C2-A646-EC6968EB84BB}">
      <dgm:prSet/>
      <dgm:spPr/>
      <dgm:t>
        <a:bodyPr/>
        <a:lstStyle/>
        <a:p>
          <a:endParaRPr lang="en-IN"/>
        </a:p>
      </dgm:t>
    </dgm:pt>
    <dgm:pt modelId="{98668EAB-B25A-4DAF-9AA1-0C0FE8598628}" type="sibTrans" cxnId="{100836C4-172E-40C2-A646-EC6968EB84BB}">
      <dgm:prSet/>
      <dgm:spPr/>
      <dgm:t>
        <a:bodyPr/>
        <a:lstStyle/>
        <a:p>
          <a:endParaRPr lang="en-IN"/>
        </a:p>
      </dgm:t>
    </dgm:pt>
    <dgm:pt modelId="{C4FDC191-A990-41DA-AFFC-43B51CE4961F}">
      <dgm:prSet custT="1"/>
      <dgm:spPr/>
      <dgm:t>
        <a:bodyPr/>
        <a:lstStyle/>
        <a:p>
          <a:pPr>
            <a:buFont typeface="Symbol" panose="05050102010706020507" pitchFamily="18" charset="2"/>
            <a:buChar char=""/>
          </a:pPr>
          <a:r>
            <a:rPr lang="en-IN" sz="1600" dirty="0">
              <a:solidFill>
                <a:schemeClr val="tx1"/>
              </a:solidFill>
            </a:rPr>
            <a:t>Sometimes asked for at the time of </a:t>
          </a:r>
          <a:r>
            <a:rPr lang="en-IN" sz="1600" b="1" dirty="0">
              <a:solidFill>
                <a:schemeClr val="tx1"/>
              </a:solidFill>
            </a:rPr>
            <a:t>project registration</a:t>
          </a:r>
          <a:r>
            <a:rPr lang="en-IN" sz="1600" dirty="0">
              <a:solidFill>
                <a:schemeClr val="tx1"/>
              </a:solidFill>
            </a:rPr>
            <a:t> or </a:t>
          </a:r>
          <a:r>
            <a:rPr lang="en-IN" sz="1600" b="1" dirty="0">
              <a:solidFill>
                <a:schemeClr val="tx1"/>
              </a:solidFill>
            </a:rPr>
            <a:t>extension</a:t>
          </a:r>
          <a:endParaRPr lang="en-IN" sz="1600" dirty="0">
            <a:solidFill>
              <a:schemeClr val="tx1"/>
            </a:solidFill>
          </a:endParaRPr>
        </a:p>
      </dgm:t>
    </dgm:pt>
    <dgm:pt modelId="{22EA9C8B-F9FE-4D3B-A096-C96D3729104F}" type="parTrans" cxnId="{7D7D35FE-3F7A-4955-B565-5B9723F96B85}">
      <dgm:prSet/>
      <dgm:spPr/>
      <dgm:t>
        <a:bodyPr/>
        <a:lstStyle/>
        <a:p>
          <a:endParaRPr lang="en-IN"/>
        </a:p>
      </dgm:t>
    </dgm:pt>
    <dgm:pt modelId="{1599981A-622A-4EF1-B371-D28277962FEE}" type="sibTrans" cxnId="{7D7D35FE-3F7A-4955-B565-5B9723F96B85}">
      <dgm:prSet/>
      <dgm:spPr/>
      <dgm:t>
        <a:bodyPr/>
        <a:lstStyle/>
        <a:p>
          <a:endParaRPr lang="en-IN"/>
        </a:p>
      </dgm:t>
    </dgm:pt>
    <dgm:pt modelId="{E64993DF-F064-497A-8208-69BDDDF5BE49}" type="pres">
      <dgm:prSet presAssocID="{15E1ACAB-5E8C-49FC-8FDD-C9036FB13FBB}" presName="Name0" presStyleCnt="0">
        <dgm:presLayoutVars>
          <dgm:dir/>
          <dgm:animLvl val="lvl"/>
          <dgm:resizeHandles val="exact"/>
        </dgm:presLayoutVars>
      </dgm:prSet>
      <dgm:spPr/>
    </dgm:pt>
    <dgm:pt modelId="{F0441DFE-D48B-4FC0-BB2B-A7CCCC37CA5C}" type="pres">
      <dgm:prSet presAssocID="{2DB0452C-1762-4A17-A345-A9715CD19AA3}" presName="linNode" presStyleCnt="0"/>
      <dgm:spPr/>
    </dgm:pt>
    <dgm:pt modelId="{700AC0D4-8C13-4C89-B589-BC1857EFE4BA}" type="pres">
      <dgm:prSet presAssocID="{2DB0452C-1762-4A17-A345-A9715CD19AA3}" presName="parTx" presStyleLbl="revTx" presStyleIdx="0" presStyleCnt="2">
        <dgm:presLayoutVars>
          <dgm:chMax val="1"/>
          <dgm:bulletEnabled val="1"/>
        </dgm:presLayoutVars>
      </dgm:prSet>
      <dgm:spPr/>
    </dgm:pt>
    <dgm:pt modelId="{CBCE394E-B005-4DAA-8291-7DCF23D535C9}" type="pres">
      <dgm:prSet presAssocID="{2DB0452C-1762-4A17-A345-A9715CD19AA3}" presName="bracket" presStyleLbl="parChTrans1D1" presStyleIdx="0" presStyleCnt="2"/>
      <dgm:spPr/>
    </dgm:pt>
    <dgm:pt modelId="{EC6E134D-EB8D-448D-BA4A-E5EBD8959063}" type="pres">
      <dgm:prSet presAssocID="{2DB0452C-1762-4A17-A345-A9715CD19AA3}" presName="spH" presStyleCnt="0"/>
      <dgm:spPr/>
    </dgm:pt>
    <dgm:pt modelId="{7F62F370-E366-4BF6-880C-A91A9C023B7B}" type="pres">
      <dgm:prSet presAssocID="{2DB0452C-1762-4A17-A345-A9715CD19AA3}" presName="desTx" presStyleLbl="node1" presStyleIdx="0" presStyleCnt="2">
        <dgm:presLayoutVars>
          <dgm:bulletEnabled val="1"/>
        </dgm:presLayoutVars>
      </dgm:prSet>
      <dgm:spPr/>
    </dgm:pt>
    <dgm:pt modelId="{7C653850-C6AC-4532-9DBE-30BF80FA19F4}" type="pres">
      <dgm:prSet presAssocID="{89218A33-E3F4-404D-B32D-0A3DF547A0C6}" presName="spV" presStyleCnt="0"/>
      <dgm:spPr/>
    </dgm:pt>
    <dgm:pt modelId="{0FAD1D32-D486-4B93-B045-4D1105E18368}" type="pres">
      <dgm:prSet presAssocID="{52C9EA64-3D9C-4A68-99F9-416C20E8C562}" presName="linNode" presStyleCnt="0"/>
      <dgm:spPr/>
    </dgm:pt>
    <dgm:pt modelId="{85627F3C-6E53-489D-8049-CC3D5E2E6E6C}" type="pres">
      <dgm:prSet presAssocID="{52C9EA64-3D9C-4A68-99F9-416C20E8C562}" presName="parTx" presStyleLbl="revTx" presStyleIdx="1" presStyleCnt="2">
        <dgm:presLayoutVars>
          <dgm:chMax val="1"/>
          <dgm:bulletEnabled val="1"/>
        </dgm:presLayoutVars>
      </dgm:prSet>
      <dgm:spPr/>
    </dgm:pt>
    <dgm:pt modelId="{1FB2FFC1-F550-456B-AD18-49271B0ECEB5}" type="pres">
      <dgm:prSet presAssocID="{52C9EA64-3D9C-4A68-99F9-416C20E8C562}" presName="bracket" presStyleLbl="parChTrans1D1" presStyleIdx="1" presStyleCnt="2"/>
      <dgm:spPr/>
    </dgm:pt>
    <dgm:pt modelId="{749A0A1C-D153-4BC1-A551-908D72D922A9}" type="pres">
      <dgm:prSet presAssocID="{52C9EA64-3D9C-4A68-99F9-416C20E8C562}" presName="spH" presStyleCnt="0"/>
      <dgm:spPr/>
    </dgm:pt>
    <dgm:pt modelId="{23238CDC-0B1A-487C-80BE-A26E2F1481E9}" type="pres">
      <dgm:prSet presAssocID="{52C9EA64-3D9C-4A68-99F9-416C20E8C562}" presName="desTx" presStyleLbl="node1" presStyleIdx="1" presStyleCnt="2">
        <dgm:presLayoutVars>
          <dgm:bulletEnabled val="1"/>
        </dgm:presLayoutVars>
      </dgm:prSet>
      <dgm:spPr/>
    </dgm:pt>
  </dgm:ptLst>
  <dgm:cxnLst>
    <dgm:cxn modelId="{26C83E0A-51AE-4CAA-9994-B9625B09337D}" type="presOf" srcId="{9B8E4BBE-2E9F-4791-92D9-19EB7DAD9DC3}" destId="{7F62F370-E366-4BF6-880C-A91A9C023B7B}" srcOrd="0" destOrd="0" presId="urn:diagrams.loki3.com/BracketList"/>
    <dgm:cxn modelId="{66D72E27-949E-4C11-B2B5-9A55532096CE}" srcId="{15E1ACAB-5E8C-49FC-8FDD-C9036FB13FBB}" destId="{2DB0452C-1762-4A17-A345-A9715CD19AA3}" srcOrd="0" destOrd="0" parTransId="{CCF6DD24-F5C1-4D6C-9C00-D1FB11FD8241}" sibTransId="{89218A33-E3F4-404D-B32D-0A3DF547A0C6}"/>
    <dgm:cxn modelId="{D23F0F41-15DD-45B1-AFAC-7869DE2286B7}" type="presOf" srcId="{C4FDC191-A990-41DA-AFFC-43B51CE4961F}" destId="{7F62F370-E366-4BF6-880C-A91A9C023B7B}" srcOrd="0" destOrd="3" presId="urn:diagrams.loki3.com/BracketList"/>
    <dgm:cxn modelId="{48B5CE45-6776-44AF-BB6E-07BF320BE139}" type="presOf" srcId="{1F245E4E-9F22-44C3-9105-D8021F013FB1}" destId="{7F62F370-E366-4BF6-880C-A91A9C023B7B}" srcOrd="0" destOrd="2" presId="urn:diagrams.loki3.com/BracketList"/>
    <dgm:cxn modelId="{DAE66755-A39C-4F6F-A36D-226F91A24F98}" srcId="{2DB0452C-1762-4A17-A345-A9715CD19AA3}" destId="{6F93CDA9-46CD-4B97-A343-F51C8CBF80C2}" srcOrd="1" destOrd="0" parTransId="{3F1F5F35-7D9D-4346-B19C-D70A80B24808}" sibTransId="{C42F8F32-1FF6-4F70-9C8B-A22201F94013}"/>
    <dgm:cxn modelId="{74AEDCA2-7D98-431A-95BD-E20DCB02D4A9}" type="presOf" srcId="{2DB0452C-1762-4A17-A345-A9715CD19AA3}" destId="{700AC0D4-8C13-4C89-B589-BC1857EFE4BA}" srcOrd="0" destOrd="0" presId="urn:diagrams.loki3.com/BracketList"/>
    <dgm:cxn modelId="{100836C4-172E-40C2-A646-EC6968EB84BB}" srcId="{2DB0452C-1762-4A17-A345-A9715CD19AA3}" destId="{1F245E4E-9F22-44C3-9105-D8021F013FB1}" srcOrd="2" destOrd="0" parTransId="{53B32070-95DC-4D0C-BE76-5A6DD8ED180B}" sibTransId="{98668EAB-B25A-4DAF-9AA1-0C0FE8598628}"/>
    <dgm:cxn modelId="{FC32B9C7-5044-4056-B744-86F7D59CEA54}" srcId="{15E1ACAB-5E8C-49FC-8FDD-C9036FB13FBB}" destId="{52C9EA64-3D9C-4A68-99F9-416C20E8C562}" srcOrd="1" destOrd="0" parTransId="{25C3F374-018B-42EC-8783-C135F0D802B0}" sibTransId="{5DFE4B74-FB9B-4C67-8D9B-B9B3485446C5}"/>
    <dgm:cxn modelId="{BEA4C7CA-2070-4A42-BB91-059B2DF33B5C}" type="presOf" srcId="{15E1ACAB-5E8C-49FC-8FDD-C9036FB13FBB}" destId="{E64993DF-F064-497A-8208-69BDDDF5BE49}" srcOrd="0" destOrd="0" presId="urn:diagrams.loki3.com/BracketList"/>
    <dgm:cxn modelId="{B3F955D4-914A-48B0-A224-2A5F464258A7}" srcId="{52C9EA64-3D9C-4A68-99F9-416C20E8C562}" destId="{0BDECDED-0B69-4CAD-8946-3FBE28067F2D}" srcOrd="0" destOrd="0" parTransId="{85434618-3038-4F32-8829-E567B635C4C0}" sibTransId="{CD1EA676-894E-42AA-9C6F-078CF3078FB6}"/>
    <dgm:cxn modelId="{29CE00D6-0A52-4E8F-A1C7-5DCE2E1E446F}" srcId="{2DB0452C-1762-4A17-A345-A9715CD19AA3}" destId="{9B8E4BBE-2E9F-4791-92D9-19EB7DAD9DC3}" srcOrd="0" destOrd="0" parTransId="{03BA3590-74A9-49F6-9EEB-F29ECBBF7E89}" sibTransId="{5996BDDA-EADD-415D-8F81-1FFCCD075F18}"/>
    <dgm:cxn modelId="{3C62F1DD-6C53-49F0-8086-D24E4D7113E5}" type="presOf" srcId="{6F93CDA9-46CD-4B97-A343-F51C8CBF80C2}" destId="{7F62F370-E366-4BF6-880C-A91A9C023B7B}" srcOrd="0" destOrd="1" presId="urn:diagrams.loki3.com/BracketList"/>
    <dgm:cxn modelId="{476BB0E7-A140-4304-B4BC-DA00E71B29AA}" type="presOf" srcId="{0BDECDED-0B69-4CAD-8946-3FBE28067F2D}" destId="{23238CDC-0B1A-487C-80BE-A26E2F1481E9}" srcOrd="0" destOrd="0" presId="urn:diagrams.loki3.com/BracketList"/>
    <dgm:cxn modelId="{348E68F6-D4B4-4A75-90CB-43672B7F6489}" type="presOf" srcId="{52C9EA64-3D9C-4A68-99F9-416C20E8C562}" destId="{85627F3C-6E53-489D-8049-CC3D5E2E6E6C}" srcOrd="0" destOrd="0" presId="urn:diagrams.loki3.com/BracketList"/>
    <dgm:cxn modelId="{7D7D35FE-3F7A-4955-B565-5B9723F96B85}" srcId="{2DB0452C-1762-4A17-A345-A9715CD19AA3}" destId="{C4FDC191-A990-41DA-AFFC-43B51CE4961F}" srcOrd="3" destOrd="0" parTransId="{22EA9C8B-F9FE-4D3B-A096-C96D3729104F}" sibTransId="{1599981A-622A-4EF1-B371-D28277962FEE}"/>
    <dgm:cxn modelId="{AA754924-76F3-42E5-9A93-41DF149539C9}" type="presParOf" srcId="{E64993DF-F064-497A-8208-69BDDDF5BE49}" destId="{F0441DFE-D48B-4FC0-BB2B-A7CCCC37CA5C}" srcOrd="0" destOrd="0" presId="urn:diagrams.loki3.com/BracketList"/>
    <dgm:cxn modelId="{3DE42597-BD98-44D9-B737-2D913264CE35}" type="presParOf" srcId="{F0441DFE-D48B-4FC0-BB2B-A7CCCC37CA5C}" destId="{700AC0D4-8C13-4C89-B589-BC1857EFE4BA}" srcOrd="0" destOrd="0" presId="urn:diagrams.loki3.com/BracketList"/>
    <dgm:cxn modelId="{B43B05B7-1B00-4D01-9A7B-085CA5D92DA2}" type="presParOf" srcId="{F0441DFE-D48B-4FC0-BB2B-A7CCCC37CA5C}" destId="{CBCE394E-B005-4DAA-8291-7DCF23D535C9}" srcOrd="1" destOrd="0" presId="urn:diagrams.loki3.com/BracketList"/>
    <dgm:cxn modelId="{939802D1-A7CD-4A7D-AD37-939CF3492226}" type="presParOf" srcId="{F0441DFE-D48B-4FC0-BB2B-A7CCCC37CA5C}" destId="{EC6E134D-EB8D-448D-BA4A-E5EBD8959063}" srcOrd="2" destOrd="0" presId="urn:diagrams.loki3.com/BracketList"/>
    <dgm:cxn modelId="{29C384C0-1BD3-43DF-9F5D-C76ED00BDFFA}" type="presParOf" srcId="{F0441DFE-D48B-4FC0-BB2B-A7CCCC37CA5C}" destId="{7F62F370-E366-4BF6-880C-A91A9C023B7B}" srcOrd="3" destOrd="0" presId="urn:diagrams.loki3.com/BracketList"/>
    <dgm:cxn modelId="{F7152990-3E23-4866-A5E4-984F4FB27A6D}" type="presParOf" srcId="{E64993DF-F064-497A-8208-69BDDDF5BE49}" destId="{7C653850-C6AC-4532-9DBE-30BF80FA19F4}" srcOrd="1" destOrd="0" presId="urn:diagrams.loki3.com/BracketList"/>
    <dgm:cxn modelId="{482CF79E-0E4A-48CD-87C5-DE2FBF4FED46}" type="presParOf" srcId="{E64993DF-F064-497A-8208-69BDDDF5BE49}" destId="{0FAD1D32-D486-4B93-B045-4D1105E18368}" srcOrd="2" destOrd="0" presId="urn:diagrams.loki3.com/BracketList"/>
    <dgm:cxn modelId="{56BB3FE6-8543-42A9-A5DD-4B8D16679E39}" type="presParOf" srcId="{0FAD1D32-D486-4B93-B045-4D1105E18368}" destId="{85627F3C-6E53-489D-8049-CC3D5E2E6E6C}" srcOrd="0" destOrd="0" presId="urn:diagrams.loki3.com/BracketList"/>
    <dgm:cxn modelId="{1ECF0205-7679-4FAC-B008-50B291B3F99F}" type="presParOf" srcId="{0FAD1D32-D486-4B93-B045-4D1105E18368}" destId="{1FB2FFC1-F550-456B-AD18-49271B0ECEB5}" srcOrd="1" destOrd="0" presId="urn:diagrams.loki3.com/BracketList"/>
    <dgm:cxn modelId="{C49E59D0-DFBA-4B98-85C1-807D4F8F8CA7}" type="presParOf" srcId="{0FAD1D32-D486-4B93-B045-4D1105E18368}" destId="{749A0A1C-D153-4BC1-A551-908D72D922A9}" srcOrd="2" destOrd="0" presId="urn:diagrams.loki3.com/BracketList"/>
    <dgm:cxn modelId="{9EC51ABD-2AA6-45AB-AA10-0E08704FCF81}" type="presParOf" srcId="{0FAD1D32-D486-4B93-B045-4D1105E18368}" destId="{23238CDC-0B1A-487C-80BE-A26E2F1481E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D16FF-6EA8-46FA-90EA-D47128284EC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IN"/>
        </a:p>
      </dgm:t>
    </dgm:pt>
    <dgm:pt modelId="{C4ADA9C6-1CE4-4084-8D4E-85CD3DF7C6BE}">
      <dgm:prSet phldrT="[Text]" custT="1"/>
      <dgm:spPr/>
      <dgm:t>
        <a:bodyPr/>
        <a:lstStyle/>
        <a:p>
          <a:pPr algn="just"/>
          <a:r>
            <a:rPr lang="en-US" sz="1600" dirty="0">
              <a:latin typeface="Tw Cen MT" panose="020B0602020104020603" pitchFamily="34" charset="0"/>
            </a:rPr>
            <a:t>2020</a:t>
          </a:r>
          <a:endParaRPr lang="en-IN" sz="1600" dirty="0">
            <a:latin typeface="Tw Cen MT" panose="020B0602020104020603" pitchFamily="34" charset="0"/>
          </a:endParaRPr>
        </a:p>
      </dgm:t>
    </dgm:pt>
    <dgm:pt modelId="{783AC697-A5A9-437E-8456-93D96BF42F3A}" type="parTrans" cxnId="{C5B4D737-9424-4DA5-850C-BFC1BD02906C}">
      <dgm:prSet/>
      <dgm:spPr/>
      <dgm:t>
        <a:bodyPr/>
        <a:lstStyle/>
        <a:p>
          <a:endParaRPr lang="en-IN"/>
        </a:p>
      </dgm:t>
    </dgm:pt>
    <dgm:pt modelId="{5D69363D-2AC0-4458-830B-60BEB60B9672}" type="sibTrans" cxnId="{C5B4D737-9424-4DA5-850C-BFC1BD02906C}">
      <dgm:prSet/>
      <dgm:spPr/>
      <dgm:t>
        <a:bodyPr/>
        <a:lstStyle/>
        <a:p>
          <a:endParaRPr lang="en-IN"/>
        </a:p>
      </dgm:t>
    </dgm:pt>
    <dgm:pt modelId="{CBB2E4C2-3204-4873-83BA-62B4E66C450B}">
      <dgm:prSet phldrT="[Text]" custT="1"/>
      <dgm:spPr/>
      <dgm:t>
        <a:bodyPr/>
        <a:lstStyle/>
        <a:p>
          <a:pPr algn="just"/>
          <a:r>
            <a:rPr lang="en-IN" sz="1600" dirty="0">
              <a:latin typeface="Tw Cen MT" panose="020B0602020104020603" pitchFamily="34" charset="0"/>
            </a:rPr>
            <a:t>RERA tackles project delays and financial transparency, with states enhancing online systems for project registration and post-registration compliance, especially during COVID-19.</a:t>
          </a:r>
        </a:p>
      </dgm:t>
    </dgm:pt>
    <dgm:pt modelId="{59A89B36-1C7C-4C2E-9A3A-3B2ED5F58124}" type="parTrans" cxnId="{5B6C3CDE-A2C6-496A-9197-6893D5FB9F41}">
      <dgm:prSet/>
      <dgm:spPr/>
      <dgm:t>
        <a:bodyPr/>
        <a:lstStyle/>
        <a:p>
          <a:endParaRPr lang="en-IN"/>
        </a:p>
      </dgm:t>
    </dgm:pt>
    <dgm:pt modelId="{C84ED372-C1DE-4F32-9E91-E3F4DC8F2295}" type="sibTrans" cxnId="{5B6C3CDE-A2C6-496A-9197-6893D5FB9F41}">
      <dgm:prSet/>
      <dgm:spPr/>
      <dgm:t>
        <a:bodyPr/>
        <a:lstStyle/>
        <a:p>
          <a:endParaRPr lang="en-IN"/>
        </a:p>
      </dgm:t>
    </dgm:pt>
    <dgm:pt modelId="{44D98979-1C3C-4752-AAA6-29856367DEFE}">
      <dgm:prSet phldrT="[Text]" custT="1"/>
      <dgm:spPr/>
      <dgm:t>
        <a:bodyPr/>
        <a:lstStyle/>
        <a:p>
          <a:pPr algn="just"/>
          <a:r>
            <a:rPr lang="en-US" sz="1600" dirty="0">
              <a:latin typeface="Tw Cen MT" panose="020B0602020104020603" pitchFamily="34" charset="0"/>
            </a:rPr>
            <a:t>2021</a:t>
          </a:r>
          <a:endParaRPr lang="en-IN" sz="1600" dirty="0">
            <a:latin typeface="Tw Cen MT" panose="020B0602020104020603" pitchFamily="34" charset="0"/>
          </a:endParaRPr>
        </a:p>
      </dgm:t>
    </dgm:pt>
    <dgm:pt modelId="{18888F54-3B65-49FA-B794-92E768E69AB2}" type="parTrans" cxnId="{23A98B11-56E2-4923-8EE8-740E74E143E8}">
      <dgm:prSet/>
      <dgm:spPr/>
      <dgm:t>
        <a:bodyPr/>
        <a:lstStyle/>
        <a:p>
          <a:endParaRPr lang="en-IN"/>
        </a:p>
      </dgm:t>
    </dgm:pt>
    <dgm:pt modelId="{222FBFBE-0A79-48BB-AAE9-801D43BB066A}" type="sibTrans" cxnId="{23A98B11-56E2-4923-8EE8-740E74E143E8}">
      <dgm:prSet/>
      <dgm:spPr/>
      <dgm:t>
        <a:bodyPr/>
        <a:lstStyle/>
        <a:p>
          <a:endParaRPr lang="en-IN"/>
        </a:p>
      </dgm:t>
    </dgm:pt>
    <dgm:pt modelId="{CE4E953A-9CFF-4235-A1A5-7DE4B81B0767}">
      <dgm:prSet phldrT="[Text]" custT="1"/>
      <dgm:spPr/>
      <dgm:t>
        <a:bodyPr/>
        <a:lstStyle/>
        <a:p>
          <a:pPr algn="just"/>
          <a:r>
            <a:rPr lang="en-IN" sz="1600" dirty="0">
              <a:latin typeface="Tw Cen MT" panose="020B0602020104020603" pitchFamily="34" charset="0"/>
            </a:rPr>
            <a:t>Supreme Court ruling in May declares West Bengal’s HIRA Act “repugnant” to RERA, affirming RERA’s precedence.</a:t>
          </a:r>
        </a:p>
      </dgm:t>
    </dgm:pt>
    <dgm:pt modelId="{BD846A7E-5784-4A11-872F-F1E64A24E5C1}" type="parTrans" cxnId="{65D48C63-1AF1-4799-A587-D0E0316D418D}">
      <dgm:prSet/>
      <dgm:spPr/>
      <dgm:t>
        <a:bodyPr/>
        <a:lstStyle/>
        <a:p>
          <a:endParaRPr lang="en-IN"/>
        </a:p>
      </dgm:t>
    </dgm:pt>
    <dgm:pt modelId="{5B08705B-B3A9-4622-A6C6-8B4D1043BC7B}" type="sibTrans" cxnId="{65D48C63-1AF1-4799-A587-D0E0316D418D}">
      <dgm:prSet/>
      <dgm:spPr/>
      <dgm:t>
        <a:bodyPr/>
        <a:lstStyle/>
        <a:p>
          <a:endParaRPr lang="en-IN"/>
        </a:p>
      </dgm:t>
    </dgm:pt>
    <dgm:pt modelId="{0B343EEA-D1AB-4468-B48C-0938B609D79C}">
      <dgm:prSet phldrT="[Text]" custT="1"/>
      <dgm:spPr/>
      <dgm:t>
        <a:bodyPr/>
        <a:lstStyle/>
        <a:p>
          <a:pPr algn="just"/>
          <a:r>
            <a:rPr lang="en-US" sz="1600" dirty="0">
              <a:latin typeface="Tw Cen MT" panose="020B0602020104020603" pitchFamily="34" charset="0"/>
            </a:rPr>
            <a:t>2022-2024</a:t>
          </a:r>
          <a:endParaRPr lang="en-IN" sz="1600" dirty="0">
            <a:latin typeface="Tw Cen MT" panose="020B0602020104020603" pitchFamily="34" charset="0"/>
          </a:endParaRPr>
        </a:p>
      </dgm:t>
    </dgm:pt>
    <dgm:pt modelId="{B427F9DE-2890-46B4-B684-1D8C6BBD7476}" type="parTrans" cxnId="{DAA0CF57-1441-45C1-9F64-68254D9860E7}">
      <dgm:prSet/>
      <dgm:spPr/>
      <dgm:t>
        <a:bodyPr/>
        <a:lstStyle/>
        <a:p>
          <a:endParaRPr lang="en-IN"/>
        </a:p>
      </dgm:t>
    </dgm:pt>
    <dgm:pt modelId="{94D4739F-E14A-41B8-A14D-3F33597FA56B}" type="sibTrans" cxnId="{DAA0CF57-1441-45C1-9F64-68254D9860E7}">
      <dgm:prSet/>
      <dgm:spPr/>
      <dgm:t>
        <a:bodyPr/>
        <a:lstStyle/>
        <a:p>
          <a:endParaRPr lang="en-IN"/>
        </a:p>
      </dgm:t>
    </dgm:pt>
    <dgm:pt modelId="{FF8E8051-050E-417C-984C-D6C8956DB82D}">
      <dgm:prSet phldrT="[Text]" custT="1"/>
      <dgm:spPr/>
      <dgm:t>
        <a:bodyPr/>
        <a:lstStyle/>
        <a:p>
          <a:pPr algn="just"/>
          <a:r>
            <a:rPr lang="en-IN" sz="1600" dirty="0">
              <a:latin typeface="Tw Cen MT" panose="020B0602020104020603" pitchFamily="34" charset="0"/>
            </a:rPr>
            <a:t>States modify RERA rules to improve enforcement, transparency, and consumer protection.</a:t>
          </a:r>
        </a:p>
      </dgm:t>
    </dgm:pt>
    <dgm:pt modelId="{1BAF771A-5BF8-4F82-92F3-05631B1EAD4A}" type="parTrans" cxnId="{0D5ED59A-F026-48E8-BA28-CD1B56EB3DE5}">
      <dgm:prSet/>
      <dgm:spPr/>
      <dgm:t>
        <a:bodyPr/>
        <a:lstStyle/>
        <a:p>
          <a:endParaRPr lang="en-IN"/>
        </a:p>
      </dgm:t>
    </dgm:pt>
    <dgm:pt modelId="{5EB67F4F-5764-48D6-AA55-7CEDC8764F75}" type="sibTrans" cxnId="{0D5ED59A-F026-48E8-BA28-CD1B56EB3DE5}">
      <dgm:prSet/>
      <dgm:spPr/>
      <dgm:t>
        <a:bodyPr/>
        <a:lstStyle/>
        <a:p>
          <a:endParaRPr lang="en-IN"/>
        </a:p>
      </dgm:t>
    </dgm:pt>
    <dgm:pt modelId="{5AF52731-0774-48AD-B39D-390EB9FD4709}">
      <dgm:prSet phldrT="[Text]" custT="1"/>
      <dgm:spPr/>
      <dgm:t>
        <a:bodyPr/>
        <a:lstStyle/>
        <a:p>
          <a:pPr algn="just"/>
          <a:r>
            <a:rPr lang="en-US" sz="1600" dirty="0">
              <a:latin typeface="Tw Cen MT" panose="020B0602020104020603" pitchFamily="34" charset="0"/>
            </a:rPr>
            <a:t>2025</a:t>
          </a:r>
          <a:endParaRPr lang="en-IN" sz="1600" dirty="0">
            <a:latin typeface="Tw Cen MT" panose="020B0602020104020603" pitchFamily="34" charset="0"/>
          </a:endParaRPr>
        </a:p>
      </dgm:t>
    </dgm:pt>
    <dgm:pt modelId="{3DAF435E-0E08-4BBE-8B41-BB15CCA75A6C}" type="parTrans" cxnId="{99692926-125D-43CE-92C1-6DF70337E664}">
      <dgm:prSet/>
      <dgm:spPr/>
      <dgm:t>
        <a:bodyPr/>
        <a:lstStyle/>
        <a:p>
          <a:endParaRPr lang="en-IN"/>
        </a:p>
      </dgm:t>
    </dgm:pt>
    <dgm:pt modelId="{129AE4A7-22C5-4FE8-9F22-A51243F7685A}" type="sibTrans" cxnId="{99692926-125D-43CE-92C1-6DF70337E664}">
      <dgm:prSet/>
      <dgm:spPr/>
      <dgm:t>
        <a:bodyPr/>
        <a:lstStyle/>
        <a:p>
          <a:endParaRPr lang="en-IN"/>
        </a:p>
      </dgm:t>
    </dgm:pt>
    <dgm:pt modelId="{98C12714-B77B-4467-90AF-0261D9272F3C}">
      <dgm:prSet phldrT="[Text]" custT="1"/>
      <dgm:spPr/>
      <dgm:t>
        <a:bodyPr/>
        <a:lstStyle/>
        <a:p>
          <a:pPr algn="just"/>
          <a:r>
            <a:rPr lang="en-IN" sz="1600" dirty="0">
              <a:latin typeface="Tw Cen MT" panose="020B0602020104020603" pitchFamily="34" charset="0"/>
            </a:rPr>
            <a:t>March analysis shows increased consumer confidence and more rigorous project approvals. </a:t>
          </a:r>
        </a:p>
      </dgm:t>
    </dgm:pt>
    <dgm:pt modelId="{33451C07-CC4B-4F71-A6DF-95BDE3E64C26}" type="parTrans" cxnId="{6DE6C2EE-70DB-47BF-A56F-70C0EBDD3B35}">
      <dgm:prSet/>
      <dgm:spPr/>
      <dgm:t>
        <a:bodyPr/>
        <a:lstStyle/>
        <a:p>
          <a:endParaRPr lang="en-IN"/>
        </a:p>
      </dgm:t>
    </dgm:pt>
    <dgm:pt modelId="{C9B8D2FF-3A39-4603-95DF-7B2A89BDCBD1}" type="sibTrans" cxnId="{6DE6C2EE-70DB-47BF-A56F-70C0EBDD3B35}">
      <dgm:prSet/>
      <dgm:spPr/>
      <dgm:t>
        <a:bodyPr/>
        <a:lstStyle/>
        <a:p>
          <a:endParaRPr lang="en-IN"/>
        </a:p>
      </dgm:t>
    </dgm:pt>
    <dgm:pt modelId="{8493AE83-16CE-444D-BE64-994583C4F012}" type="pres">
      <dgm:prSet presAssocID="{FC8D16FF-6EA8-46FA-90EA-D47128284EC4}" presName="Name0" presStyleCnt="0">
        <dgm:presLayoutVars>
          <dgm:dir/>
          <dgm:animLvl val="lvl"/>
          <dgm:resizeHandles val="exact"/>
        </dgm:presLayoutVars>
      </dgm:prSet>
      <dgm:spPr/>
    </dgm:pt>
    <dgm:pt modelId="{962DD199-9E14-4ECA-AC4E-27FD414F5932}" type="pres">
      <dgm:prSet presAssocID="{C4ADA9C6-1CE4-4084-8D4E-85CD3DF7C6BE}" presName="composite" presStyleCnt="0"/>
      <dgm:spPr/>
    </dgm:pt>
    <dgm:pt modelId="{09F29618-EF53-49AC-BD13-206D92EF2BE2}" type="pres">
      <dgm:prSet presAssocID="{C4ADA9C6-1CE4-4084-8D4E-85CD3DF7C6BE}" presName="parTx" presStyleLbl="alignNode1" presStyleIdx="0" presStyleCnt="4">
        <dgm:presLayoutVars>
          <dgm:chMax val="0"/>
          <dgm:chPref val="0"/>
          <dgm:bulletEnabled val="1"/>
        </dgm:presLayoutVars>
      </dgm:prSet>
      <dgm:spPr/>
    </dgm:pt>
    <dgm:pt modelId="{F51464AA-612A-4D75-989F-30C1BA589EEC}" type="pres">
      <dgm:prSet presAssocID="{C4ADA9C6-1CE4-4084-8D4E-85CD3DF7C6BE}" presName="desTx" presStyleLbl="alignAccFollowNode1" presStyleIdx="0" presStyleCnt="4">
        <dgm:presLayoutVars>
          <dgm:bulletEnabled val="1"/>
        </dgm:presLayoutVars>
      </dgm:prSet>
      <dgm:spPr/>
    </dgm:pt>
    <dgm:pt modelId="{D4968380-BCD7-46B7-9709-A1026848617C}" type="pres">
      <dgm:prSet presAssocID="{5D69363D-2AC0-4458-830B-60BEB60B9672}" presName="space" presStyleCnt="0"/>
      <dgm:spPr/>
    </dgm:pt>
    <dgm:pt modelId="{2DA81F8E-16D5-4A0B-8BE5-A1BC277DA6AB}" type="pres">
      <dgm:prSet presAssocID="{44D98979-1C3C-4752-AAA6-29856367DEFE}" presName="composite" presStyleCnt="0"/>
      <dgm:spPr/>
    </dgm:pt>
    <dgm:pt modelId="{FEAEF1DC-ADB2-4B84-9BFC-475F20274B40}" type="pres">
      <dgm:prSet presAssocID="{44D98979-1C3C-4752-AAA6-29856367DEFE}" presName="parTx" presStyleLbl="alignNode1" presStyleIdx="1" presStyleCnt="4">
        <dgm:presLayoutVars>
          <dgm:chMax val="0"/>
          <dgm:chPref val="0"/>
          <dgm:bulletEnabled val="1"/>
        </dgm:presLayoutVars>
      </dgm:prSet>
      <dgm:spPr/>
    </dgm:pt>
    <dgm:pt modelId="{ACCAAA72-8CFC-45C0-94CE-D763E3C0AB2E}" type="pres">
      <dgm:prSet presAssocID="{44D98979-1C3C-4752-AAA6-29856367DEFE}" presName="desTx" presStyleLbl="alignAccFollowNode1" presStyleIdx="1" presStyleCnt="4">
        <dgm:presLayoutVars>
          <dgm:bulletEnabled val="1"/>
        </dgm:presLayoutVars>
      </dgm:prSet>
      <dgm:spPr/>
    </dgm:pt>
    <dgm:pt modelId="{D9D8961A-AE22-44DA-B0BE-7B56BCE76336}" type="pres">
      <dgm:prSet presAssocID="{222FBFBE-0A79-48BB-AAE9-801D43BB066A}" presName="space" presStyleCnt="0"/>
      <dgm:spPr/>
    </dgm:pt>
    <dgm:pt modelId="{6DF1A9F9-5291-4CBA-BE02-83497CAA1247}" type="pres">
      <dgm:prSet presAssocID="{0B343EEA-D1AB-4468-B48C-0938B609D79C}" presName="composite" presStyleCnt="0"/>
      <dgm:spPr/>
    </dgm:pt>
    <dgm:pt modelId="{FF748259-CD6C-4F6A-9CAB-454CAB80A17D}" type="pres">
      <dgm:prSet presAssocID="{0B343EEA-D1AB-4468-B48C-0938B609D79C}" presName="parTx" presStyleLbl="alignNode1" presStyleIdx="2" presStyleCnt="4">
        <dgm:presLayoutVars>
          <dgm:chMax val="0"/>
          <dgm:chPref val="0"/>
          <dgm:bulletEnabled val="1"/>
        </dgm:presLayoutVars>
      </dgm:prSet>
      <dgm:spPr/>
    </dgm:pt>
    <dgm:pt modelId="{55425B2D-8884-4495-895C-762E518281D6}" type="pres">
      <dgm:prSet presAssocID="{0B343EEA-D1AB-4468-B48C-0938B609D79C}" presName="desTx" presStyleLbl="alignAccFollowNode1" presStyleIdx="2" presStyleCnt="4">
        <dgm:presLayoutVars>
          <dgm:bulletEnabled val="1"/>
        </dgm:presLayoutVars>
      </dgm:prSet>
      <dgm:spPr/>
    </dgm:pt>
    <dgm:pt modelId="{9236A3AF-1F5E-4256-B4F2-F0B135900A24}" type="pres">
      <dgm:prSet presAssocID="{94D4739F-E14A-41B8-A14D-3F33597FA56B}" presName="space" presStyleCnt="0"/>
      <dgm:spPr/>
    </dgm:pt>
    <dgm:pt modelId="{BFCDE4A8-B52E-44EC-A889-1D532B5EB654}" type="pres">
      <dgm:prSet presAssocID="{5AF52731-0774-48AD-B39D-390EB9FD4709}" presName="composite" presStyleCnt="0"/>
      <dgm:spPr/>
    </dgm:pt>
    <dgm:pt modelId="{8044ADC3-5C7B-4A6E-A198-92045E7358EB}" type="pres">
      <dgm:prSet presAssocID="{5AF52731-0774-48AD-B39D-390EB9FD4709}" presName="parTx" presStyleLbl="alignNode1" presStyleIdx="3" presStyleCnt="4">
        <dgm:presLayoutVars>
          <dgm:chMax val="0"/>
          <dgm:chPref val="0"/>
          <dgm:bulletEnabled val="1"/>
        </dgm:presLayoutVars>
      </dgm:prSet>
      <dgm:spPr/>
    </dgm:pt>
    <dgm:pt modelId="{94EC471E-1C01-4066-B8D5-A3FD66CF94D3}" type="pres">
      <dgm:prSet presAssocID="{5AF52731-0774-48AD-B39D-390EB9FD4709}" presName="desTx" presStyleLbl="alignAccFollowNode1" presStyleIdx="3" presStyleCnt="4">
        <dgm:presLayoutVars>
          <dgm:bulletEnabled val="1"/>
        </dgm:presLayoutVars>
      </dgm:prSet>
      <dgm:spPr/>
    </dgm:pt>
  </dgm:ptLst>
  <dgm:cxnLst>
    <dgm:cxn modelId="{505BBF0C-D7B8-446E-A6F4-9A70AD11B663}" type="presOf" srcId="{98C12714-B77B-4467-90AF-0261D9272F3C}" destId="{94EC471E-1C01-4066-B8D5-A3FD66CF94D3}" srcOrd="0" destOrd="0" presId="urn:microsoft.com/office/officeart/2005/8/layout/hList1"/>
    <dgm:cxn modelId="{23A98B11-56E2-4923-8EE8-740E74E143E8}" srcId="{FC8D16FF-6EA8-46FA-90EA-D47128284EC4}" destId="{44D98979-1C3C-4752-AAA6-29856367DEFE}" srcOrd="1" destOrd="0" parTransId="{18888F54-3B65-49FA-B794-92E768E69AB2}" sibTransId="{222FBFBE-0A79-48BB-AAE9-801D43BB066A}"/>
    <dgm:cxn modelId="{99692926-125D-43CE-92C1-6DF70337E664}" srcId="{FC8D16FF-6EA8-46FA-90EA-D47128284EC4}" destId="{5AF52731-0774-48AD-B39D-390EB9FD4709}" srcOrd="3" destOrd="0" parTransId="{3DAF435E-0E08-4BBE-8B41-BB15CCA75A6C}" sibTransId="{129AE4A7-22C5-4FE8-9F22-A51243F7685A}"/>
    <dgm:cxn modelId="{C5B4D737-9424-4DA5-850C-BFC1BD02906C}" srcId="{FC8D16FF-6EA8-46FA-90EA-D47128284EC4}" destId="{C4ADA9C6-1CE4-4084-8D4E-85CD3DF7C6BE}" srcOrd="0" destOrd="0" parTransId="{783AC697-A5A9-437E-8456-93D96BF42F3A}" sibTransId="{5D69363D-2AC0-4458-830B-60BEB60B9672}"/>
    <dgm:cxn modelId="{707AC65B-D9D6-480F-8AF7-F9A133752828}" type="presOf" srcId="{FC8D16FF-6EA8-46FA-90EA-D47128284EC4}" destId="{8493AE83-16CE-444D-BE64-994583C4F012}" srcOrd="0" destOrd="0" presId="urn:microsoft.com/office/officeart/2005/8/layout/hList1"/>
    <dgm:cxn modelId="{07A63263-1CB4-4DB7-A625-F1F66339AB1E}" type="presOf" srcId="{44D98979-1C3C-4752-AAA6-29856367DEFE}" destId="{FEAEF1DC-ADB2-4B84-9BFC-475F20274B40}" srcOrd="0" destOrd="0" presId="urn:microsoft.com/office/officeart/2005/8/layout/hList1"/>
    <dgm:cxn modelId="{65D48C63-1AF1-4799-A587-D0E0316D418D}" srcId="{44D98979-1C3C-4752-AAA6-29856367DEFE}" destId="{CE4E953A-9CFF-4235-A1A5-7DE4B81B0767}" srcOrd="0" destOrd="0" parTransId="{BD846A7E-5784-4A11-872F-F1E64A24E5C1}" sibTransId="{5B08705B-B3A9-4622-A6C6-8B4D1043BC7B}"/>
    <dgm:cxn modelId="{68A14B45-B0FE-4C2B-A59D-AA7BE7A44FE0}" type="presOf" srcId="{CE4E953A-9CFF-4235-A1A5-7DE4B81B0767}" destId="{ACCAAA72-8CFC-45C0-94CE-D763E3C0AB2E}" srcOrd="0" destOrd="0" presId="urn:microsoft.com/office/officeart/2005/8/layout/hList1"/>
    <dgm:cxn modelId="{31C05B54-D435-4E5F-A9A9-317DD704237A}" type="presOf" srcId="{FF8E8051-050E-417C-984C-D6C8956DB82D}" destId="{55425B2D-8884-4495-895C-762E518281D6}" srcOrd="0" destOrd="0" presId="urn:microsoft.com/office/officeart/2005/8/layout/hList1"/>
    <dgm:cxn modelId="{DAA0CF57-1441-45C1-9F64-68254D9860E7}" srcId="{FC8D16FF-6EA8-46FA-90EA-D47128284EC4}" destId="{0B343EEA-D1AB-4468-B48C-0938B609D79C}" srcOrd="2" destOrd="0" parTransId="{B427F9DE-2890-46B4-B684-1D8C6BBD7476}" sibTransId="{94D4739F-E14A-41B8-A14D-3F33597FA56B}"/>
    <dgm:cxn modelId="{0D5ED59A-F026-48E8-BA28-CD1B56EB3DE5}" srcId="{0B343EEA-D1AB-4468-B48C-0938B609D79C}" destId="{FF8E8051-050E-417C-984C-D6C8956DB82D}" srcOrd="0" destOrd="0" parTransId="{1BAF771A-5BF8-4F82-92F3-05631B1EAD4A}" sibTransId="{5EB67F4F-5764-48D6-AA55-7CEDC8764F75}"/>
    <dgm:cxn modelId="{29CC6AA0-D5A7-4A2F-9552-56F42EFB90A6}" type="presOf" srcId="{C4ADA9C6-1CE4-4084-8D4E-85CD3DF7C6BE}" destId="{09F29618-EF53-49AC-BD13-206D92EF2BE2}" srcOrd="0" destOrd="0" presId="urn:microsoft.com/office/officeart/2005/8/layout/hList1"/>
    <dgm:cxn modelId="{81546EB6-C5E5-46C2-B3B3-FC83BFDDA984}" type="presOf" srcId="{CBB2E4C2-3204-4873-83BA-62B4E66C450B}" destId="{F51464AA-612A-4D75-989F-30C1BA589EEC}" srcOrd="0" destOrd="0" presId="urn:microsoft.com/office/officeart/2005/8/layout/hList1"/>
    <dgm:cxn modelId="{5B6C3CDE-A2C6-496A-9197-6893D5FB9F41}" srcId="{C4ADA9C6-1CE4-4084-8D4E-85CD3DF7C6BE}" destId="{CBB2E4C2-3204-4873-83BA-62B4E66C450B}" srcOrd="0" destOrd="0" parTransId="{59A89B36-1C7C-4C2E-9A3A-3B2ED5F58124}" sibTransId="{C84ED372-C1DE-4F32-9E91-E3F4DC8F2295}"/>
    <dgm:cxn modelId="{4DD996E1-E838-4495-AAB8-2723A4DCDB06}" type="presOf" srcId="{0B343EEA-D1AB-4468-B48C-0938B609D79C}" destId="{FF748259-CD6C-4F6A-9CAB-454CAB80A17D}" srcOrd="0" destOrd="0" presId="urn:microsoft.com/office/officeart/2005/8/layout/hList1"/>
    <dgm:cxn modelId="{6DE6C2EE-70DB-47BF-A56F-70C0EBDD3B35}" srcId="{5AF52731-0774-48AD-B39D-390EB9FD4709}" destId="{98C12714-B77B-4467-90AF-0261D9272F3C}" srcOrd="0" destOrd="0" parTransId="{33451C07-CC4B-4F71-A6DF-95BDE3E64C26}" sibTransId="{C9B8D2FF-3A39-4603-95DF-7B2A89BDCBD1}"/>
    <dgm:cxn modelId="{836296F2-D99A-4D59-9278-D329E5022EB1}" type="presOf" srcId="{5AF52731-0774-48AD-B39D-390EB9FD4709}" destId="{8044ADC3-5C7B-4A6E-A198-92045E7358EB}" srcOrd="0" destOrd="0" presId="urn:microsoft.com/office/officeart/2005/8/layout/hList1"/>
    <dgm:cxn modelId="{AA390E83-4658-495D-B106-F04E1DEEA674}" type="presParOf" srcId="{8493AE83-16CE-444D-BE64-994583C4F012}" destId="{962DD199-9E14-4ECA-AC4E-27FD414F5932}" srcOrd="0" destOrd="0" presId="urn:microsoft.com/office/officeart/2005/8/layout/hList1"/>
    <dgm:cxn modelId="{55919792-739D-4627-A8A4-A5C07721A4C9}" type="presParOf" srcId="{962DD199-9E14-4ECA-AC4E-27FD414F5932}" destId="{09F29618-EF53-49AC-BD13-206D92EF2BE2}" srcOrd="0" destOrd="0" presId="urn:microsoft.com/office/officeart/2005/8/layout/hList1"/>
    <dgm:cxn modelId="{36CA184B-6FFB-44AD-A0CE-D9F76A126706}" type="presParOf" srcId="{962DD199-9E14-4ECA-AC4E-27FD414F5932}" destId="{F51464AA-612A-4D75-989F-30C1BA589EEC}" srcOrd="1" destOrd="0" presId="urn:microsoft.com/office/officeart/2005/8/layout/hList1"/>
    <dgm:cxn modelId="{5DADA039-BE85-4E1F-9065-A82F27E9A5E5}" type="presParOf" srcId="{8493AE83-16CE-444D-BE64-994583C4F012}" destId="{D4968380-BCD7-46B7-9709-A1026848617C}" srcOrd="1" destOrd="0" presId="urn:microsoft.com/office/officeart/2005/8/layout/hList1"/>
    <dgm:cxn modelId="{DBFE8573-950F-469C-86A8-C708FF3FF0B1}" type="presParOf" srcId="{8493AE83-16CE-444D-BE64-994583C4F012}" destId="{2DA81F8E-16D5-4A0B-8BE5-A1BC277DA6AB}" srcOrd="2" destOrd="0" presId="urn:microsoft.com/office/officeart/2005/8/layout/hList1"/>
    <dgm:cxn modelId="{AB6EF508-7E83-4C3F-807A-8D09ED03E335}" type="presParOf" srcId="{2DA81F8E-16D5-4A0B-8BE5-A1BC277DA6AB}" destId="{FEAEF1DC-ADB2-4B84-9BFC-475F20274B40}" srcOrd="0" destOrd="0" presId="urn:microsoft.com/office/officeart/2005/8/layout/hList1"/>
    <dgm:cxn modelId="{2772007F-131F-49FF-988E-FA61A35ACF45}" type="presParOf" srcId="{2DA81F8E-16D5-4A0B-8BE5-A1BC277DA6AB}" destId="{ACCAAA72-8CFC-45C0-94CE-D763E3C0AB2E}" srcOrd="1" destOrd="0" presId="urn:microsoft.com/office/officeart/2005/8/layout/hList1"/>
    <dgm:cxn modelId="{1252079A-2C94-4FE1-AC57-153C1EF36CF3}" type="presParOf" srcId="{8493AE83-16CE-444D-BE64-994583C4F012}" destId="{D9D8961A-AE22-44DA-B0BE-7B56BCE76336}" srcOrd="3" destOrd="0" presId="urn:microsoft.com/office/officeart/2005/8/layout/hList1"/>
    <dgm:cxn modelId="{FEE1E544-25EC-4D2E-9DE0-A038255E7EB9}" type="presParOf" srcId="{8493AE83-16CE-444D-BE64-994583C4F012}" destId="{6DF1A9F9-5291-4CBA-BE02-83497CAA1247}" srcOrd="4" destOrd="0" presId="urn:microsoft.com/office/officeart/2005/8/layout/hList1"/>
    <dgm:cxn modelId="{E6249A86-5BFC-4873-87A2-DCC605503851}" type="presParOf" srcId="{6DF1A9F9-5291-4CBA-BE02-83497CAA1247}" destId="{FF748259-CD6C-4F6A-9CAB-454CAB80A17D}" srcOrd="0" destOrd="0" presId="urn:microsoft.com/office/officeart/2005/8/layout/hList1"/>
    <dgm:cxn modelId="{813B1D47-FE5C-4704-B69B-41AF83D78EC9}" type="presParOf" srcId="{6DF1A9F9-5291-4CBA-BE02-83497CAA1247}" destId="{55425B2D-8884-4495-895C-762E518281D6}" srcOrd="1" destOrd="0" presId="urn:microsoft.com/office/officeart/2005/8/layout/hList1"/>
    <dgm:cxn modelId="{B400CDC6-0537-442E-AC58-61DA0D89AC30}" type="presParOf" srcId="{8493AE83-16CE-444D-BE64-994583C4F012}" destId="{9236A3AF-1F5E-4256-B4F2-F0B135900A24}" srcOrd="5" destOrd="0" presId="urn:microsoft.com/office/officeart/2005/8/layout/hList1"/>
    <dgm:cxn modelId="{F3440043-2D60-4B57-BBEA-3E4097C6396F}" type="presParOf" srcId="{8493AE83-16CE-444D-BE64-994583C4F012}" destId="{BFCDE4A8-B52E-44EC-A889-1D532B5EB654}" srcOrd="6" destOrd="0" presId="urn:microsoft.com/office/officeart/2005/8/layout/hList1"/>
    <dgm:cxn modelId="{FC83B640-C372-49FD-9724-7085693E9B4E}" type="presParOf" srcId="{BFCDE4A8-B52E-44EC-A889-1D532B5EB654}" destId="{8044ADC3-5C7B-4A6E-A198-92045E7358EB}" srcOrd="0" destOrd="0" presId="urn:microsoft.com/office/officeart/2005/8/layout/hList1"/>
    <dgm:cxn modelId="{62C678B6-C356-44A6-B819-DE4AE5E43D09}" type="presParOf" srcId="{BFCDE4A8-B52E-44EC-A889-1D532B5EB654}" destId="{94EC471E-1C01-4066-B8D5-A3FD66CF94D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26F5FDF-DFCB-46FA-A641-2FF0F16DA37E}" type="doc">
      <dgm:prSet loTypeId="urn:microsoft.com/office/officeart/2005/8/layout/rings+Icon" loCatId="relationship" qsTypeId="urn:microsoft.com/office/officeart/2005/8/quickstyle/simple1" qsCatId="simple" csTypeId="urn:microsoft.com/office/officeart/2005/8/colors/colorful2" csCatId="colorful" phldr="1"/>
      <dgm:spPr/>
      <dgm:t>
        <a:bodyPr/>
        <a:lstStyle/>
        <a:p>
          <a:endParaRPr lang="en-IN"/>
        </a:p>
      </dgm:t>
    </dgm:pt>
    <dgm:pt modelId="{9BF1F1BD-436A-45C9-87BD-0CE21B7D46B9}">
      <dgm:prSet phldrT="[Text]" custT="1"/>
      <dgm:spPr/>
      <dgm:t>
        <a:bodyPr/>
        <a:lstStyle/>
        <a:p>
          <a:pPr>
            <a:buFont typeface="Symbol" panose="05050102010706020507" pitchFamily="18" charset="2"/>
            <a:buChar char=""/>
          </a:pPr>
          <a:r>
            <a:rPr lang="en-IN" sz="2000" b="1" dirty="0">
              <a:solidFill>
                <a:schemeClr val="tx1"/>
              </a:solidFill>
            </a:rPr>
            <a:t>Documenting and reporting all deviations transparently in certificates. </a:t>
          </a:r>
        </a:p>
      </dgm:t>
    </dgm:pt>
    <dgm:pt modelId="{6D767D0C-CDB9-4A0A-8E88-8DF083FBBA67}" type="parTrans" cxnId="{E25F0FF3-2472-450E-9526-5C47BE6293D0}">
      <dgm:prSet/>
      <dgm:spPr/>
      <dgm:t>
        <a:bodyPr/>
        <a:lstStyle/>
        <a:p>
          <a:endParaRPr lang="en-IN"/>
        </a:p>
      </dgm:t>
    </dgm:pt>
    <dgm:pt modelId="{78D48076-B1FF-4DAC-AC4A-6E63B57755ED}" type="sibTrans" cxnId="{E25F0FF3-2472-450E-9526-5C47BE6293D0}">
      <dgm:prSet/>
      <dgm:spPr/>
      <dgm:t>
        <a:bodyPr/>
        <a:lstStyle/>
        <a:p>
          <a:endParaRPr lang="en-IN"/>
        </a:p>
      </dgm:t>
    </dgm:pt>
    <dgm:pt modelId="{08B10293-7891-4CDA-913C-4A8E743C0979}">
      <dgm:prSet custT="1"/>
      <dgm:spPr/>
      <dgm:t>
        <a:bodyPr/>
        <a:lstStyle/>
        <a:p>
          <a:pPr>
            <a:buFont typeface="Symbol" panose="05050102010706020507" pitchFamily="18" charset="2"/>
            <a:buChar char=""/>
          </a:pPr>
          <a:r>
            <a:rPr lang="en-IN" sz="2000" b="1" dirty="0">
              <a:solidFill>
                <a:schemeClr val="tx1"/>
              </a:solidFill>
            </a:rPr>
            <a:t>Advising promoters to file necessary amendments with proper evidences. </a:t>
          </a:r>
        </a:p>
      </dgm:t>
    </dgm:pt>
    <dgm:pt modelId="{90F71668-75A8-442D-A3C4-FA631A9D7AEE}" type="parTrans" cxnId="{6B5F1744-E67E-40CC-A7FA-B3A044A38B91}">
      <dgm:prSet/>
      <dgm:spPr/>
      <dgm:t>
        <a:bodyPr/>
        <a:lstStyle/>
        <a:p>
          <a:endParaRPr lang="en-IN"/>
        </a:p>
      </dgm:t>
    </dgm:pt>
    <dgm:pt modelId="{58E50A60-E1B8-44A4-8DB5-B35C39FEFA44}" type="sibTrans" cxnId="{6B5F1744-E67E-40CC-A7FA-B3A044A38B91}">
      <dgm:prSet/>
      <dgm:spPr/>
      <dgm:t>
        <a:bodyPr/>
        <a:lstStyle/>
        <a:p>
          <a:endParaRPr lang="en-IN"/>
        </a:p>
      </dgm:t>
    </dgm:pt>
    <dgm:pt modelId="{E8A88CA4-3731-45A1-9481-5F4BDD606DBA}">
      <dgm:prSet custT="1"/>
      <dgm:spPr/>
      <dgm:t>
        <a:bodyPr/>
        <a:lstStyle/>
        <a:p>
          <a:pPr>
            <a:buFont typeface="Symbol" panose="05050102010706020507" pitchFamily="18" charset="2"/>
            <a:buChar char=""/>
          </a:pPr>
          <a:r>
            <a:rPr lang="en-IN" sz="2000" b="1" dirty="0">
              <a:solidFill>
                <a:schemeClr val="tx1"/>
              </a:solidFill>
            </a:rPr>
            <a:t>Maintaining professional independence and resisting undue influence. </a:t>
          </a:r>
        </a:p>
      </dgm:t>
    </dgm:pt>
    <dgm:pt modelId="{BBD6502D-A9AE-46C9-A3E5-DF636B0F8460}" type="parTrans" cxnId="{24F7E7C8-1F9D-42E4-AD12-497E58CC622B}">
      <dgm:prSet/>
      <dgm:spPr/>
      <dgm:t>
        <a:bodyPr/>
        <a:lstStyle/>
        <a:p>
          <a:endParaRPr lang="en-IN"/>
        </a:p>
      </dgm:t>
    </dgm:pt>
    <dgm:pt modelId="{8E4FD933-327E-4416-B5B4-F2413C12A573}" type="sibTrans" cxnId="{24F7E7C8-1F9D-42E4-AD12-497E58CC622B}">
      <dgm:prSet/>
      <dgm:spPr/>
      <dgm:t>
        <a:bodyPr/>
        <a:lstStyle/>
        <a:p>
          <a:endParaRPr lang="en-IN"/>
        </a:p>
      </dgm:t>
    </dgm:pt>
    <dgm:pt modelId="{E0FFD668-356D-4721-A79D-3AF9178E5A6A}">
      <dgm:prSet custT="1"/>
      <dgm:spPr/>
      <dgm:t>
        <a:bodyPr/>
        <a:lstStyle/>
        <a:p>
          <a:pPr>
            <a:buFont typeface="Symbol" panose="05050102010706020507" pitchFamily="18" charset="2"/>
            <a:buChar char=""/>
          </a:pPr>
          <a:r>
            <a:rPr lang="en-IN" sz="2000" b="1" dirty="0">
              <a:solidFill>
                <a:schemeClr val="tx1"/>
              </a:solidFill>
            </a:rPr>
            <a:t>Emphasizing consequences of inaccurate certification for both promoters and auditors. </a:t>
          </a:r>
        </a:p>
      </dgm:t>
    </dgm:pt>
    <dgm:pt modelId="{528AB77B-B88D-467D-9D6F-A25D9E23760E}" type="parTrans" cxnId="{1B15C205-C902-44E6-8FF2-0A339ED62571}">
      <dgm:prSet/>
      <dgm:spPr/>
      <dgm:t>
        <a:bodyPr/>
        <a:lstStyle/>
        <a:p>
          <a:endParaRPr lang="en-IN"/>
        </a:p>
      </dgm:t>
    </dgm:pt>
    <dgm:pt modelId="{86877C34-00D0-47F4-BB5E-FCE2D6295A0C}" type="sibTrans" cxnId="{1B15C205-C902-44E6-8FF2-0A339ED62571}">
      <dgm:prSet/>
      <dgm:spPr/>
      <dgm:t>
        <a:bodyPr/>
        <a:lstStyle/>
        <a:p>
          <a:endParaRPr lang="en-IN"/>
        </a:p>
      </dgm:t>
    </dgm:pt>
    <dgm:pt modelId="{329C10C9-EFF9-4962-9BD4-D9C4649629DB}" type="pres">
      <dgm:prSet presAssocID="{D26F5FDF-DFCB-46FA-A641-2FF0F16DA37E}" presName="Name0" presStyleCnt="0">
        <dgm:presLayoutVars>
          <dgm:chMax val="7"/>
          <dgm:dir/>
          <dgm:resizeHandles val="exact"/>
        </dgm:presLayoutVars>
      </dgm:prSet>
      <dgm:spPr/>
    </dgm:pt>
    <dgm:pt modelId="{3A6F055A-FF03-4E80-A20D-C7B46E4427FE}" type="pres">
      <dgm:prSet presAssocID="{D26F5FDF-DFCB-46FA-A641-2FF0F16DA37E}" presName="ellipse1" presStyleLbl="vennNode1" presStyleIdx="0" presStyleCnt="4">
        <dgm:presLayoutVars>
          <dgm:bulletEnabled val="1"/>
        </dgm:presLayoutVars>
      </dgm:prSet>
      <dgm:spPr/>
    </dgm:pt>
    <dgm:pt modelId="{EA99850C-7710-4190-B698-3604635C77CF}" type="pres">
      <dgm:prSet presAssocID="{D26F5FDF-DFCB-46FA-A641-2FF0F16DA37E}" presName="ellipse2" presStyleLbl="vennNode1" presStyleIdx="1" presStyleCnt="4">
        <dgm:presLayoutVars>
          <dgm:bulletEnabled val="1"/>
        </dgm:presLayoutVars>
      </dgm:prSet>
      <dgm:spPr/>
    </dgm:pt>
    <dgm:pt modelId="{CB0DB16E-6C31-4062-952B-16FAAB8E8686}" type="pres">
      <dgm:prSet presAssocID="{D26F5FDF-DFCB-46FA-A641-2FF0F16DA37E}" presName="ellipse3" presStyleLbl="vennNode1" presStyleIdx="2" presStyleCnt="4">
        <dgm:presLayoutVars>
          <dgm:bulletEnabled val="1"/>
        </dgm:presLayoutVars>
      </dgm:prSet>
      <dgm:spPr/>
    </dgm:pt>
    <dgm:pt modelId="{288007F4-CBC6-44CD-BC98-E9791413DA6A}" type="pres">
      <dgm:prSet presAssocID="{D26F5FDF-DFCB-46FA-A641-2FF0F16DA37E}" presName="ellipse4" presStyleLbl="vennNode1" presStyleIdx="3" presStyleCnt="4">
        <dgm:presLayoutVars>
          <dgm:bulletEnabled val="1"/>
        </dgm:presLayoutVars>
      </dgm:prSet>
      <dgm:spPr/>
    </dgm:pt>
  </dgm:ptLst>
  <dgm:cxnLst>
    <dgm:cxn modelId="{1B15C205-C902-44E6-8FF2-0A339ED62571}" srcId="{D26F5FDF-DFCB-46FA-A641-2FF0F16DA37E}" destId="{E0FFD668-356D-4721-A79D-3AF9178E5A6A}" srcOrd="3" destOrd="0" parTransId="{528AB77B-B88D-467D-9D6F-A25D9E23760E}" sibTransId="{86877C34-00D0-47F4-BB5E-FCE2D6295A0C}"/>
    <dgm:cxn modelId="{6B5F1744-E67E-40CC-A7FA-B3A044A38B91}" srcId="{D26F5FDF-DFCB-46FA-A641-2FF0F16DA37E}" destId="{08B10293-7891-4CDA-913C-4A8E743C0979}" srcOrd="1" destOrd="0" parTransId="{90F71668-75A8-442D-A3C4-FA631A9D7AEE}" sibTransId="{58E50A60-E1B8-44A4-8DB5-B35C39FEFA44}"/>
    <dgm:cxn modelId="{90953366-E49D-4FFC-9E94-71E1A39193EE}" type="presOf" srcId="{9BF1F1BD-436A-45C9-87BD-0CE21B7D46B9}" destId="{3A6F055A-FF03-4E80-A20D-C7B46E4427FE}" srcOrd="0" destOrd="0" presId="urn:microsoft.com/office/officeart/2005/8/layout/rings+Icon"/>
    <dgm:cxn modelId="{9221368D-3571-40DF-9A1D-1B1AE6A70A3A}" type="presOf" srcId="{08B10293-7891-4CDA-913C-4A8E743C0979}" destId="{EA99850C-7710-4190-B698-3604635C77CF}" srcOrd="0" destOrd="0" presId="urn:microsoft.com/office/officeart/2005/8/layout/rings+Icon"/>
    <dgm:cxn modelId="{5A87DC99-5347-49DD-87BF-53F53F298545}" type="presOf" srcId="{E0FFD668-356D-4721-A79D-3AF9178E5A6A}" destId="{288007F4-CBC6-44CD-BC98-E9791413DA6A}" srcOrd="0" destOrd="0" presId="urn:microsoft.com/office/officeart/2005/8/layout/rings+Icon"/>
    <dgm:cxn modelId="{440D419F-5732-4D7C-9F53-E154483318DE}" type="presOf" srcId="{D26F5FDF-DFCB-46FA-A641-2FF0F16DA37E}" destId="{329C10C9-EFF9-4962-9BD4-D9C4649629DB}" srcOrd="0" destOrd="0" presId="urn:microsoft.com/office/officeart/2005/8/layout/rings+Icon"/>
    <dgm:cxn modelId="{24F7E7C8-1F9D-42E4-AD12-497E58CC622B}" srcId="{D26F5FDF-DFCB-46FA-A641-2FF0F16DA37E}" destId="{E8A88CA4-3731-45A1-9481-5F4BDD606DBA}" srcOrd="2" destOrd="0" parTransId="{BBD6502D-A9AE-46C9-A3E5-DF636B0F8460}" sibTransId="{8E4FD933-327E-4416-B5B4-F2413C12A573}"/>
    <dgm:cxn modelId="{84B9ACF1-6612-4891-9561-D3A24F1946CB}" type="presOf" srcId="{E8A88CA4-3731-45A1-9481-5F4BDD606DBA}" destId="{CB0DB16E-6C31-4062-952B-16FAAB8E8686}" srcOrd="0" destOrd="0" presId="urn:microsoft.com/office/officeart/2005/8/layout/rings+Icon"/>
    <dgm:cxn modelId="{E25F0FF3-2472-450E-9526-5C47BE6293D0}" srcId="{D26F5FDF-DFCB-46FA-A641-2FF0F16DA37E}" destId="{9BF1F1BD-436A-45C9-87BD-0CE21B7D46B9}" srcOrd="0" destOrd="0" parTransId="{6D767D0C-CDB9-4A0A-8E88-8DF083FBBA67}" sibTransId="{78D48076-B1FF-4DAC-AC4A-6E63B57755ED}"/>
    <dgm:cxn modelId="{8E6419BC-CBDD-4880-8FF2-77EBB374C5CB}" type="presParOf" srcId="{329C10C9-EFF9-4962-9BD4-D9C4649629DB}" destId="{3A6F055A-FF03-4E80-A20D-C7B46E4427FE}" srcOrd="0" destOrd="0" presId="urn:microsoft.com/office/officeart/2005/8/layout/rings+Icon"/>
    <dgm:cxn modelId="{0511BC39-9BD8-47B1-85C6-7C59E114F217}" type="presParOf" srcId="{329C10C9-EFF9-4962-9BD4-D9C4649629DB}" destId="{EA99850C-7710-4190-B698-3604635C77CF}" srcOrd="1" destOrd="0" presId="urn:microsoft.com/office/officeart/2005/8/layout/rings+Icon"/>
    <dgm:cxn modelId="{08B0F168-96B9-4E30-B963-4478838E4233}" type="presParOf" srcId="{329C10C9-EFF9-4962-9BD4-D9C4649629DB}" destId="{CB0DB16E-6C31-4062-952B-16FAAB8E8686}" srcOrd="2" destOrd="0" presId="urn:microsoft.com/office/officeart/2005/8/layout/rings+Icon"/>
    <dgm:cxn modelId="{9565701F-5B21-4BEC-8258-20FAC036EC08}" type="presParOf" srcId="{329C10C9-EFF9-4962-9BD4-D9C4649629DB}" destId="{288007F4-CBC6-44CD-BC98-E9791413DA6A}"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C2E553-071E-4D08-913D-5713C3DE04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7CBD329A-18F4-43BE-BD9A-FE404FCD9969}">
      <dgm:prSet phldrT="[Tex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IN"/>
            <a:t>Potential penalties, fines, and legal action against promoter and CA. </a:t>
          </a:r>
        </a:p>
      </dgm:t>
    </dgm:pt>
    <dgm:pt modelId="{2B530672-9B4A-4A85-9B47-B3684D9EFC29}" type="parTrans" cxnId="{A6914DC4-8D30-42ED-98A4-A96D293375AA}">
      <dgm:prSet/>
      <dgm:spPr/>
      <dgm:t>
        <a:bodyPr/>
        <a:lstStyle/>
        <a:p>
          <a:endParaRPr lang="en-IN"/>
        </a:p>
      </dgm:t>
    </dgm:pt>
    <dgm:pt modelId="{3167662D-1176-43BF-A939-6E7F483F656A}" type="sibTrans" cxnId="{A6914DC4-8D30-42ED-98A4-A96D293375AA}">
      <dgm:prSet/>
      <dgm:spPr/>
      <dgm:t>
        <a:bodyPr/>
        <a:lstStyle/>
        <a:p>
          <a:endParaRPr lang="en-IN"/>
        </a:p>
      </dgm:t>
    </dgm:pt>
    <dgm:pt modelId="{9C14BF58-0178-4173-B89D-5B519E8AC45F}">
      <dgm:prSe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IN" dirty="0"/>
            <a:t>Risk of suspension or cancellation of the CA’s certificate of practice. </a:t>
          </a:r>
        </a:p>
      </dgm:t>
    </dgm:pt>
    <dgm:pt modelId="{F0CAD2D6-0E51-4602-9363-DAC47854E9B6}" type="parTrans" cxnId="{5BB3BE8E-2ED0-430C-BF23-55C65F2256B3}">
      <dgm:prSet/>
      <dgm:spPr/>
      <dgm:t>
        <a:bodyPr/>
        <a:lstStyle/>
        <a:p>
          <a:endParaRPr lang="en-IN"/>
        </a:p>
      </dgm:t>
    </dgm:pt>
    <dgm:pt modelId="{FA5C1F79-422B-4A2A-A043-80F40D3EA2BF}" type="sibTrans" cxnId="{5BB3BE8E-2ED0-430C-BF23-55C65F2256B3}">
      <dgm:prSet/>
      <dgm:spPr/>
      <dgm:t>
        <a:bodyPr/>
        <a:lstStyle/>
        <a:p>
          <a:endParaRPr lang="en-IN"/>
        </a:p>
      </dgm:t>
    </dgm:pt>
    <dgm:pt modelId="{997B0829-74AC-4B1D-8D98-656C3E265C2A}">
      <dgm:prSe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IN"/>
            <a:t>Damage to professional reputation and client trust. </a:t>
          </a:r>
        </a:p>
      </dgm:t>
    </dgm:pt>
    <dgm:pt modelId="{25E840D9-090A-4A2C-8E0E-EA3D4DB60739}" type="parTrans" cxnId="{72291268-1A62-4928-8E8C-79BF103B24C1}">
      <dgm:prSet/>
      <dgm:spPr/>
      <dgm:t>
        <a:bodyPr/>
        <a:lstStyle/>
        <a:p>
          <a:endParaRPr lang="en-IN"/>
        </a:p>
      </dgm:t>
    </dgm:pt>
    <dgm:pt modelId="{7553C01B-3128-4420-A867-A6E8614A2600}" type="sibTrans" cxnId="{72291268-1A62-4928-8E8C-79BF103B24C1}">
      <dgm:prSet/>
      <dgm:spPr/>
      <dgm:t>
        <a:bodyPr/>
        <a:lstStyle/>
        <a:p>
          <a:endParaRPr lang="en-IN"/>
        </a:p>
      </dgm:t>
    </dgm:pt>
    <dgm:pt modelId="{EE56F5FF-962A-4083-9777-F33B4DAE02D2}">
      <dgm:prSe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IN"/>
            <a:t>Role of RTI Act making certificates public increasing professional accountability.</a:t>
          </a:r>
        </a:p>
      </dgm:t>
    </dgm:pt>
    <dgm:pt modelId="{36D7521A-C3CC-452F-A34F-866821C05DFF}" type="parTrans" cxnId="{DFAB28A5-9771-4381-A282-869ED8CEFFDD}">
      <dgm:prSet/>
      <dgm:spPr/>
      <dgm:t>
        <a:bodyPr/>
        <a:lstStyle/>
        <a:p>
          <a:endParaRPr lang="en-IN"/>
        </a:p>
      </dgm:t>
    </dgm:pt>
    <dgm:pt modelId="{813CDC4F-E8AE-48BE-9E88-D65C3D2E4617}" type="sibTrans" cxnId="{DFAB28A5-9771-4381-A282-869ED8CEFFDD}">
      <dgm:prSet/>
      <dgm:spPr/>
      <dgm:t>
        <a:bodyPr/>
        <a:lstStyle/>
        <a:p>
          <a:endParaRPr lang="en-IN"/>
        </a:p>
      </dgm:t>
    </dgm:pt>
    <dgm:pt modelId="{FC12736D-B9C0-41D6-B065-D11811C14F30}" type="pres">
      <dgm:prSet presAssocID="{F5C2E553-071E-4D08-913D-5713C3DE04E8}" presName="diagram" presStyleCnt="0">
        <dgm:presLayoutVars>
          <dgm:dir/>
          <dgm:resizeHandles val="exact"/>
        </dgm:presLayoutVars>
      </dgm:prSet>
      <dgm:spPr/>
    </dgm:pt>
    <dgm:pt modelId="{BC46654B-0956-4611-965A-5C836E81C362}" type="pres">
      <dgm:prSet presAssocID="{7CBD329A-18F4-43BE-BD9A-FE404FCD9969}" presName="node" presStyleLbl="node1" presStyleIdx="0" presStyleCnt="4">
        <dgm:presLayoutVars>
          <dgm:bulletEnabled val="1"/>
        </dgm:presLayoutVars>
      </dgm:prSet>
      <dgm:spPr>
        <a:prstGeom prst="round2DiagRect">
          <a:avLst/>
        </a:prstGeom>
      </dgm:spPr>
    </dgm:pt>
    <dgm:pt modelId="{C85A15DE-6192-4C0A-97BD-353C7D7317BB}" type="pres">
      <dgm:prSet presAssocID="{3167662D-1176-43BF-A939-6E7F483F656A}" presName="sibTrans" presStyleCnt="0"/>
      <dgm:spPr/>
    </dgm:pt>
    <dgm:pt modelId="{2510905A-8138-4D6A-989A-42B400F5FB5F}" type="pres">
      <dgm:prSet presAssocID="{9C14BF58-0178-4173-B89D-5B519E8AC45F}" presName="node" presStyleLbl="node1" presStyleIdx="1" presStyleCnt="4">
        <dgm:presLayoutVars>
          <dgm:bulletEnabled val="1"/>
        </dgm:presLayoutVars>
      </dgm:prSet>
      <dgm:spPr>
        <a:prstGeom prst="round2DiagRect">
          <a:avLst/>
        </a:prstGeom>
      </dgm:spPr>
    </dgm:pt>
    <dgm:pt modelId="{1C535F31-1A9F-463A-A31B-6E8F4606D993}" type="pres">
      <dgm:prSet presAssocID="{FA5C1F79-422B-4A2A-A043-80F40D3EA2BF}" presName="sibTrans" presStyleCnt="0"/>
      <dgm:spPr/>
    </dgm:pt>
    <dgm:pt modelId="{9C8D7BFF-A9DF-4735-BE27-695851F0CB5A}" type="pres">
      <dgm:prSet presAssocID="{997B0829-74AC-4B1D-8D98-656C3E265C2A}" presName="node" presStyleLbl="node1" presStyleIdx="2" presStyleCnt="4">
        <dgm:presLayoutVars>
          <dgm:bulletEnabled val="1"/>
        </dgm:presLayoutVars>
      </dgm:prSet>
      <dgm:spPr>
        <a:prstGeom prst="round2DiagRect">
          <a:avLst/>
        </a:prstGeom>
      </dgm:spPr>
    </dgm:pt>
    <dgm:pt modelId="{DDB1562E-EFA5-4305-8365-E4D2A1595148}" type="pres">
      <dgm:prSet presAssocID="{7553C01B-3128-4420-A867-A6E8614A2600}" presName="sibTrans" presStyleCnt="0"/>
      <dgm:spPr/>
    </dgm:pt>
    <dgm:pt modelId="{15E0DCA0-F6C2-427B-BEEB-308479DFF233}" type="pres">
      <dgm:prSet presAssocID="{EE56F5FF-962A-4083-9777-F33B4DAE02D2}" presName="node" presStyleLbl="node1" presStyleIdx="3" presStyleCnt="4">
        <dgm:presLayoutVars>
          <dgm:bulletEnabled val="1"/>
        </dgm:presLayoutVars>
      </dgm:prSet>
      <dgm:spPr>
        <a:prstGeom prst="round2DiagRect">
          <a:avLst/>
        </a:prstGeom>
      </dgm:spPr>
    </dgm:pt>
  </dgm:ptLst>
  <dgm:cxnLst>
    <dgm:cxn modelId="{A56EFC41-022D-4DAB-8BE8-CF667D371A3F}" type="presOf" srcId="{F5C2E553-071E-4D08-913D-5713C3DE04E8}" destId="{FC12736D-B9C0-41D6-B065-D11811C14F30}" srcOrd="0" destOrd="0" presId="urn:microsoft.com/office/officeart/2005/8/layout/default"/>
    <dgm:cxn modelId="{72291268-1A62-4928-8E8C-79BF103B24C1}" srcId="{F5C2E553-071E-4D08-913D-5713C3DE04E8}" destId="{997B0829-74AC-4B1D-8D98-656C3E265C2A}" srcOrd="2" destOrd="0" parTransId="{25E840D9-090A-4A2C-8E0E-EA3D4DB60739}" sibTransId="{7553C01B-3128-4420-A867-A6E8614A2600}"/>
    <dgm:cxn modelId="{5BB3BE8E-2ED0-430C-BF23-55C65F2256B3}" srcId="{F5C2E553-071E-4D08-913D-5713C3DE04E8}" destId="{9C14BF58-0178-4173-B89D-5B519E8AC45F}" srcOrd="1" destOrd="0" parTransId="{F0CAD2D6-0E51-4602-9363-DAC47854E9B6}" sibTransId="{FA5C1F79-422B-4A2A-A043-80F40D3EA2BF}"/>
    <dgm:cxn modelId="{26933CA2-4738-494E-85C1-ABC4E7A50C48}" type="presOf" srcId="{9C14BF58-0178-4173-B89D-5B519E8AC45F}" destId="{2510905A-8138-4D6A-989A-42B400F5FB5F}" srcOrd="0" destOrd="0" presId="urn:microsoft.com/office/officeart/2005/8/layout/default"/>
    <dgm:cxn modelId="{DFAB28A5-9771-4381-A282-869ED8CEFFDD}" srcId="{F5C2E553-071E-4D08-913D-5713C3DE04E8}" destId="{EE56F5FF-962A-4083-9777-F33B4DAE02D2}" srcOrd="3" destOrd="0" parTransId="{36D7521A-C3CC-452F-A34F-866821C05DFF}" sibTransId="{813CDC4F-E8AE-48BE-9E88-D65C3D2E4617}"/>
    <dgm:cxn modelId="{FDA70FAE-EEB1-4265-B11A-BE6039846090}" type="presOf" srcId="{7CBD329A-18F4-43BE-BD9A-FE404FCD9969}" destId="{BC46654B-0956-4611-965A-5C836E81C362}" srcOrd="0" destOrd="0" presId="urn:microsoft.com/office/officeart/2005/8/layout/default"/>
    <dgm:cxn modelId="{A6914DC4-8D30-42ED-98A4-A96D293375AA}" srcId="{F5C2E553-071E-4D08-913D-5713C3DE04E8}" destId="{7CBD329A-18F4-43BE-BD9A-FE404FCD9969}" srcOrd="0" destOrd="0" parTransId="{2B530672-9B4A-4A85-9B47-B3684D9EFC29}" sibTransId="{3167662D-1176-43BF-A939-6E7F483F656A}"/>
    <dgm:cxn modelId="{77F010E0-C548-4EC1-AED9-76BB2FD0FA9F}" type="presOf" srcId="{997B0829-74AC-4B1D-8D98-656C3E265C2A}" destId="{9C8D7BFF-A9DF-4735-BE27-695851F0CB5A}" srcOrd="0" destOrd="0" presId="urn:microsoft.com/office/officeart/2005/8/layout/default"/>
    <dgm:cxn modelId="{7318FFF3-E900-4E4C-81BE-3793C7C80419}" type="presOf" srcId="{EE56F5FF-962A-4083-9777-F33B4DAE02D2}" destId="{15E0DCA0-F6C2-427B-BEEB-308479DFF233}" srcOrd="0" destOrd="0" presId="urn:microsoft.com/office/officeart/2005/8/layout/default"/>
    <dgm:cxn modelId="{84EC7A60-68C1-4CFC-85FD-449BBF2B928C}" type="presParOf" srcId="{FC12736D-B9C0-41D6-B065-D11811C14F30}" destId="{BC46654B-0956-4611-965A-5C836E81C362}" srcOrd="0" destOrd="0" presId="urn:microsoft.com/office/officeart/2005/8/layout/default"/>
    <dgm:cxn modelId="{5EF6F1BF-9938-41C3-BD66-75DD490161D0}" type="presParOf" srcId="{FC12736D-B9C0-41D6-B065-D11811C14F30}" destId="{C85A15DE-6192-4C0A-97BD-353C7D7317BB}" srcOrd="1" destOrd="0" presId="urn:microsoft.com/office/officeart/2005/8/layout/default"/>
    <dgm:cxn modelId="{BFF78CA3-36ED-46FC-89AE-E32FAB48F529}" type="presParOf" srcId="{FC12736D-B9C0-41D6-B065-D11811C14F30}" destId="{2510905A-8138-4D6A-989A-42B400F5FB5F}" srcOrd="2" destOrd="0" presId="urn:microsoft.com/office/officeart/2005/8/layout/default"/>
    <dgm:cxn modelId="{5DA6B6AA-48AE-4FBB-A239-DA7EC8E8F556}" type="presParOf" srcId="{FC12736D-B9C0-41D6-B065-D11811C14F30}" destId="{1C535F31-1A9F-463A-A31B-6E8F4606D993}" srcOrd="3" destOrd="0" presId="urn:microsoft.com/office/officeart/2005/8/layout/default"/>
    <dgm:cxn modelId="{8A011EDA-0B98-4E20-8AC6-79417E579306}" type="presParOf" srcId="{FC12736D-B9C0-41D6-B065-D11811C14F30}" destId="{9C8D7BFF-A9DF-4735-BE27-695851F0CB5A}" srcOrd="4" destOrd="0" presId="urn:microsoft.com/office/officeart/2005/8/layout/default"/>
    <dgm:cxn modelId="{A55225B2-A33D-4AF0-B667-05EDDEBA0C46}" type="presParOf" srcId="{FC12736D-B9C0-41D6-B065-D11811C14F30}" destId="{DDB1562E-EFA5-4305-8365-E4D2A1595148}" srcOrd="5" destOrd="0" presId="urn:microsoft.com/office/officeart/2005/8/layout/default"/>
    <dgm:cxn modelId="{8FB32153-92C2-4F9C-B60F-371BE4BC0FE9}" type="presParOf" srcId="{FC12736D-B9C0-41D6-B065-D11811C14F30}" destId="{15E0DCA0-F6C2-427B-BEEB-308479DFF23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660798-1D81-4754-A47C-C9E48E7F74B5}" type="doc">
      <dgm:prSet loTypeId="urn:microsoft.com/office/officeart/2005/8/layout/hProcess9" loCatId="process" qsTypeId="urn:microsoft.com/office/officeart/2005/8/quickstyle/simple1" qsCatId="simple" csTypeId="urn:microsoft.com/office/officeart/2005/8/colors/colorful2" csCatId="colorful" phldr="1"/>
      <dgm:spPr/>
    </dgm:pt>
    <dgm:pt modelId="{D0E79D8A-7E6E-4202-ACAF-10F929BB450B}">
      <dgm:prSet phldrT="[Text]"/>
      <dgm:spPr/>
      <dgm:t>
        <a:bodyPr/>
        <a:lstStyle/>
        <a:p>
          <a:r>
            <a:rPr lang="en-IN" b="1" dirty="0"/>
            <a:t>Group</a:t>
          </a:r>
          <a:r>
            <a:rPr lang="en-IN" dirty="0"/>
            <a:t> → Multiple </a:t>
          </a:r>
          <a:r>
            <a:rPr lang="en-IN" b="1" dirty="0"/>
            <a:t>Entities</a:t>
          </a:r>
          <a:endParaRPr lang="en-IN" dirty="0"/>
        </a:p>
      </dgm:t>
    </dgm:pt>
    <dgm:pt modelId="{19C363A2-FD96-4C63-9A07-8CA0B4E54A59}" type="parTrans" cxnId="{184AA1B7-577E-4621-970A-B8B245B2EDAF}">
      <dgm:prSet/>
      <dgm:spPr/>
      <dgm:t>
        <a:bodyPr/>
        <a:lstStyle/>
        <a:p>
          <a:endParaRPr lang="en-IN"/>
        </a:p>
      </dgm:t>
    </dgm:pt>
    <dgm:pt modelId="{070D9697-947A-4051-943E-EE29F6256087}" type="sibTrans" cxnId="{184AA1B7-577E-4621-970A-B8B245B2EDAF}">
      <dgm:prSet/>
      <dgm:spPr/>
      <dgm:t>
        <a:bodyPr/>
        <a:lstStyle/>
        <a:p>
          <a:endParaRPr lang="en-IN"/>
        </a:p>
      </dgm:t>
    </dgm:pt>
    <dgm:pt modelId="{04250AA5-4086-4DDD-B8F9-043F49931407}">
      <dgm:prSet/>
      <dgm:spPr/>
      <dgm:t>
        <a:bodyPr/>
        <a:lstStyle/>
        <a:p>
          <a:pPr>
            <a:buSzPts val="1000"/>
            <a:buFont typeface="Symbol" panose="05050102010706020507" pitchFamily="18" charset="2"/>
            <a:buChar char=""/>
          </a:pPr>
          <a:r>
            <a:rPr lang="en-IN"/>
            <a:t>Each </a:t>
          </a:r>
          <a:r>
            <a:rPr lang="en-IN" b="1"/>
            <a:t>Entity</a:t>
          </a:r>
          <a:r>
            <a:rPr lang="en-IN"/>
            <a:t> → Multiple </a:t>
          </a:r>
          <a:r>
            <a:rPr lang="en-IN" b="1"/>
            <a:t>Projects</a:t>
          </a:r>
          <a:endParaRPr lang="en-IN"/>
        </a:p>
      </dgm:t>
    </dgm:pt>
    <dgm:pt modelId="{781CA97A-7F0A-4B99-A9B7-F4D6BEE16DEE}" type="parTrans" cxnId="{D9CC8C7F-904A-4080-8055-0DEDAFD36C5B}">
      <dgm:prSet/>
      <dgm:spPr/>
      <dgm:t>
        <a:bodyPr/>
        <a:lstStyle/>
        <a:p>
          <a:endParaRPr lang="en-IN"/>
        </a:p>
      </dgm:t>
    </dgm:pt>
    <dgm:pt modelId="{131047CD-E323-40F3-9DFB-938FBDE3946F}" type="sibTrans" cxnId="{D9CC8C7F-904A-4080-8055-0DEDAFD36C5B}">
      <dgm:prSet/>
      <dgm:spPr/>
      <dgm:t>
        <a:bodyPr/>
        <a:lstStyle/>
        <a:p>
          <a:endParaRPr lang="en-IN"/>
        </a:p>
      </dgm:t>
    </dgm:pt>
    <dgm:pt modelId="{CB77F9F6-0F34-4E4E-B113-E81EB01E09DF}">
      <dgm:prSet/>
      <dgm:spPr/>
      <dgm:t>
        <a:bodyPr/>
        <a:lstStyle/>
        <a:p>
          <a:pPr>
            <a:buSzPts val="1000"/>
            <a:buFont typeface="Symbol" panose="05050102010706020507" pitchFamily="18" charset="2"/>
            <a:buChar char=""/>
          </a:pPr>
          <a:r>
            <a:rPr lang="en-IN"/>
            <a:t>Each </a:t>
          </a:r>
          <a:r>
            <a:rPr lang="en-IN" b="1"/>
            <a:t>Project</a:t>
          </a:r>
          <a:r>
            <a:rPr lang="en-IN"/>
            <a:t> → May have multiple </a:t>
          </a:r>
          <a:r>
            <a:rPr lang="en-IN" b="1"/>
            <a:t>Phases/Towers</a:t>
          </a:r>
          <a:endParaRPr lang="en-IN"/>
        </a:p>
      </dgm:t>
    </dgm:pt>
    <dgm:pt modelId="{E1AD2A27-AAE6-48E1-BB43-7387FDB38F43}" type="parTrans" cxnId="{233463FF-0875-4565-BD45-878E3BF0C30F}">
      <dgm:prSet/>
      <dgm:spPr/>
      <dgm:t>
        <a:bodyPr/>
        <a:lstStyle/>
        <a:p>
          <a:endParaRPr lang="en-IN"/>
        </a:p>
      </dgm:t>
    </dgm:pt>
    <dgm:pt modelId="{158497DF-AF9B-4E62-99F9-8F4128B1A55B}" type="sibTrans" cxnId="{233463FF-0875-4565-BD45-878E3BF0C30F}">
      <dgm:prSet/>
      <dgm:spPr/>
      <dgm:t>
        <a:bodyPr/>
        <a:lstStyle/>
        <a:p>
          <a:endParaRPr lang="en-IN"/>
        </a:p>
      </dgm:t>
    </dgm:pt>
    <dgm:pt modelId="{6CEC045A-4ACA-46FB-8733-9D1024FEC80D}">
      <dgm:prSet/>
      <dgm:spPr/>
      <dgm:t>
        <a:bodyPr/>
        <a:lstStyle/>
        <a:p>
          <a:pPr>
            <a:buSzPts val="1000"/>
            <a:buFont typeface="Symbol" panose="05050102010706020507" pitchFamily="18" charset="2"/>
            <a:buChar char=""/>
          </a:pPr>
          <a:r>
            <a:rPr lang="en-IN" b="1"/>
            <a:t>RERA-Registered Project</a:t>
          </a:r>
          <a:r>
            <a:rPr lang="en-IN"/>
            <a:t> requires a </a:t>
          </a:r>
          <a:r>
            <a:rPr lang="en-IN" b="1"/>
            <a:t>designated separate bank account</a:t>
          </a:r>
          <a:endParaRPr lang="en-IN"/>
        </a:p>
      </dgm:t>
    </dgm:pt>
    <dgm:pt modelId="{696D82F6-6E39-4623-A5D7-EC218DC25E8E}" type="parTrans" cxnId="{F10AF2F8-45D2-4EEC-970E-C04D47C13360}">
      <dgm:prSet/>
      <dgm:spPr/>
      <dgm:t>
        <a:bodyPr/>
        <a:lstStyle/>
        <a:p>
          <a:endParaRPr lang="en-IN"/>
        </a:p>
      </dgm:t>
    </dgm:pt>
    <dgm:pt modelId="{DEE924E0-8B76-4223-B48D-35C581AD711D}" type="sibTrans" cxnId="{F10AF2F8-45D2-4EEC-970E-C04D47C13360}">
      <dgm:prSet/>
      <dgm:spPr/>
      <dgm:t>
        <a:bodyPr/>
        <a:lstStyle/>
        <a:p>
          <a:endParaRPr lang="en-IN"/>
        </a:p>
      </dgm:t>
    </dgm:pt>
    <dgm:pt modelId="{A33F99BC-BFC1-4C10-87CD-C5FC56AECDCC}" type="pres">
      <dgm:prSet presAssocID="{10660798-1D81-4754-A47C-C9E48E7F74B5}" presName="CompostProcess" presStyleCnt="0">
        <dgm:presLayoutVars>
          <dgm:dir/>
          <dgm:resizeHandles val="exact"/>
        </dgm:presLayoutVars>
      </dgm:prSet>
      <dgm:spPr/>
    </dgm:pt>
    <dgm:pt modelId="{417F432B-9AD6-4486-BA12-5D3FB197ABB3}" type="pres">
      <dgm:prSet presAssocID="{10660798-1D81-4754-A47C-C9E48E7F74B5}" presName="arrow" presStyleLbl="bgShp" presStyleIdx="0" presStyleCnt="1"/>
      <dgm:spPr/>
    </dgm:pt>
    <dgm:pt modelId="{2498C786-7E8D-4302-B59C-59979FB32F3C}" type="pres">
      <dgm:prSet presAssocID="{10660798-1D81-4754-A47C-C9E48E7F74B5}" presName="linearProcess" presStyleCnt="0"/>
      <dgm:spPr/>
    </dgm:pt>
    <dgm:pt modelId="{B55C5710-2511-4685-80D9-228FAD459EDE}" type="pres">
      <dgm:prSet presAssocID="{D0E79D8A-7E6E-4202-ACAF-10F929BB450B}" presName="textNode" presStyleLbl="node1" presStyleIdx="0" presStyleCnt="4">
        <dgm:presLayoutVars>
          <dgm:bulletEnabled val="1"/>
        </dgm:presLayoutVars>
      </dgm:prSet>
      <dgm:spPr/>
    </dgm:pt>
    <dgm:pt modelId="{265142E8-0F54-40BC-8186-25A0C2C9FDC6}" type="pres">
      <dgm:prSet presAssocID="{070D9697-947A-4051-943E-EE29F6256087}" presName="sibTrans" presStyleCnt="0"/>
      <dgm:spPr/>
    </dgm:pt>
    <dgm:pt modelId="{1DCF43E3-DA0E-4110-A6E7-8FDD92706B9E}" type="pres">
      <dgm:prSet presAssocID="{04250AA5-4086-4DDD-B8F9-043F49931407}" presName="textNode" presStyleLbl="node1" presStyleIdx="1" presStyleCnt="4">
        <dgm:presLayoutVars>
          <dgm:bulletEnabled val="1"/>
        </dgm:presLayoutVars>
      </dgm:prSet>
      <dgm:spPr/>
    </dgm:pt>
    <dgm:pt modelId="{FACEA84D-E259-4C9B-9223-2C986236A433}" type="pres">
      <dgm:prSet presAssocID="{131047CD-E323-40F3-9DFB-938FBDE3946F}" presName="sibTrans" presStyleCnt="0"/>
      <dgm:spPr/>
    </dgm:pt>
    <dgm:pt modelId="{44DDAB17-4126-4EEF-A3D1-EE6E7D6B3B53}" type="pres">
      <dgm:prSet presAssocID="{CB77F9F6-0F34-4E4E-B113-E81EB01E09DF}" presName="textNode" presStyleLbl="node1" presStyleIdx="2" presStyleCnt="4">
        <dgm:presLayoutVars>
          <dgm:bulletEnabled val="1"/>
        </dgm:presLayoutVars>
      </dgm:prSet>
      <dgm:spPr/>
    </dgm:pt>
    <dgm:pt modelId="{C17AE342-6472-41A0-A836-4E6797AD76E0}" type="pres">
      <dgm:prSet presAssocID="{158497DF-AF9B-4E62-99F9-8F4128B1A55B}" presName="sibTrans" presStyleCnt="0"/>
      <dgm:spPr/>
    </dgm:pt>
    <dgm:pt modelId="{385A401B-4955-4564-AC51-EA8A45A90B23}" type="pres">
      <dgm:prSet presAssocID="{6CEC045A-4ACA-46FB-8733-9D1024FEC80D}" presName="textNode" presStyleLbl="node1" presStyleIdx="3" presStyleCnt="4">
        <dgm:presLayoutVars>
          <dgm:bulletEnabled val="1"/>
        </dgm:presLayoutVars>
      </dgm:prSet>
      <dgm:spPr/>
    </dgm:pt>
  </dgm:ptLst>
  <dgm:cxnLst>
    <dgm:cxn modelId="{D9EBF117-A106-4857-8C29-786835B98DF6}" type="presOf" srcId="{6CEC045A-4ACA-46FB-8733-9D1024FEC80D}" destId="{385A401B-4955-4564-AC51-EA8A45A90B23}" srcOrd="0" destOrd="0" presId="urn:microsoft.com/office/officeart/2005/8/layout/hProcess9"/>
    <dgm:cxn modelId="{54DC7C3A-E696-47F4-A48A-64D395D13DF1}" type="presOf" srcId="{CB77F9F6-0F34-4E4E-B113-E81EB01E09DF}" destId="{44DDAB17-4126-4EEF-A3D1-EE6E7D6B3B53}" srcOrd="0" destOrd="0" presId="urn:microsoft.com/office/officeart/2005/8/layout/hProcess9"/>
    <dgm:cxn modelId="{00C6336F-10E3-4253-8F48-E61A8DCF990E}" type="presOf" srcId="{04250AA5-4086-4DDD-B8F9-043F49931407}" destId="{1DCF43E3-DA0E-4110-A6E7-8FDD92706B9E}" srcOrd="0" destOrd="0" presId="urn:microsoft.com/office/officeart/2005/8/layout/hProcess9"/>
    <dgm:cxn modelId="{D9CC8C7F-904A-4080-8055-0DEDAFD36C5B}" srcId="{10660798-1D81-4754-A47C-C9E48E7F74B5}" destId="{04250AA5-4086-4DDD-B8F9-043F49931407}" srcOrd="1" destOrd="0" parTransId="{781CA97A-7F0A-4B99-A9B7-F4D6BEE16DEE}" sibTransId="{131047CD-E323-40F3-9DFB-938FBDE3946F}"/>
    <dgm:cxn modelId="{74878986-50AC-4145-AF6B-4D3D6DD75D97}" type="presOf" srcId="{10660798-1D81-4754-A47C-C9E48E7F74B5}" destId="{A33F99BC-BFC1-4C10-87CD-C5FC56AECDCC}" srcOrd="0" destOrd="0" presId="urn:microsoft.com/office/officeart/2005/8/layout/hProcess9"/>
    <dgm:cxn modelId="{184AA1B7-577E-4621-970A-B8B245B2EDAF}" srcId="{10660798-1D81-4754-A47C-C9E48E7F74B5}" destId="{D0E79D8A-7E6E-4202-ACAF-10F929BB450B}" srcOrd="0" destOrd="0" parTransId="{19C363A2-FD96-4C63-9A07-8CA0B4E54A59}" sibTransId="{070D9697-947A-4051-943E-EE29F6256087}"/>
    <dgm:cxn modelId="{4863DAEE-A6E3-4175-8295-FFA89E9E9A1D}" type="presOf" srcId="{D0E79D8A-7E6E-4202-ACAF-10F929BB450B}" destId="{B55C5710-2511-4685-80D9-228FAD459EDE}" srcOrd="0" destOrd="0" presId="urn:microsoft.com/office/officeart/2005/8/layout/hProcess9"/>
    <dgm:cxn modelId="{F10AF2F8-45D2-4EEC-970E-C04D47C13360}" srcId="{10660798-1D81-4754-A47C-C9E48E7F74B5}" destId="{6CEC045A-4ACA-46FB-8733-9D1024FEC80D}" srcOrd="3" destOrd="0" parTransId="{696D82F6-6E39-4623-A5D7-EC218DC25E8E}" sibTransId="{DEE924E0-8B76-4223-B48D-35C581AD711D}"/>
    <dgm:cxn modelId="{233463FF-0875-4565-BD45-878E3BF0C30F}" srcId="{10660798-1D81-4754-A47C-C9E48E7F74B5}" destId="{CB77F9F6-0F34-4E4E-B113-E81EB01E09DF}" srcOrd="2" destOrd="0" parTransId="{E1AD2A27-AAE6-48E1-BB43-7387FDB38F43}" sibTransId="{158497DF-AF9B-4E62-99F9-8F4128B1A55B}"/>
    <dgm:cxn modelId="{25304F43-1CDF-4093-8326-9B12B75DE93B}" type="presParOf" srcId="{A33F99BC-BFC1-4C10-87CD-C5FC56AECDCC}" destId="{417F432B-9AD6-4486-BA12-5D3FB197ABB3}" srcOrd="0" destOrd="0" presId="urn:microsoft.com/office/officeart/2005/8/layout/hProcess9"/>
    <dgm:cxn modelId="{D073B2E0-BF2C-4A12-A3DA-262E5B457D18}" type="presParOf" srcId="{A33F99BC-BFC1-4C10-87CD-C5FC56AECDCC}" destId="{2498C786-7E8D-4302-B59C-59979FB32F3C}" srcOrd="1" destOrd="0" presId="urn:microsoft.com/office/officeart/2005/8/layout/hProcess9"/>
    <dgm:cxn modelId="{07E7A42B-D70B-4156-932C-486B7E2F7FAA}" type="presParOf" srcId="{2498C786-7E8D-4302-B59C-59979FB32F3C}" destId="{B55C5710-2511-4685-80D9-228FAD459EDE}" srcOrd="0" destOrd="0" presId="urn:microsoft.com/office/officeart/2005/8/layout/hProcess9"/>
    <dgm:cxn modelId="{FD6DDE1D-9EEA-4591-A330-2A6E2C3F2180}" type="presParOf" srcId="{2498C786-7E8D-4302-B59C-59979FB32F3C}" destId="{265142E8-0F54-40BC-8186-25A0C2C9FDC6}" srcOrd="1" destOrd="0" presId="urn:microsoft.com/office/officeart/2005/8/layout/hProcess9"/>
    <dgm:cxn modelId="{0403193E-A71F-49DB-8AEA-2FD4C0245C81}" type="presParOf" srcId="{2498C786-7E8D-4302-B59C-59979FB32F3C}" destId="{1DCF43E3-DA0E-4110-A6E7-8FDD92706B9E}" srcOrd="2" destOrd="0" presId="urn:microsoft.com/office/officeart/2005/8/layout/hProcess9"/>
    <dgm:cxn modelId="{7BDCEEF0-D437-420A-B347-E7DE39F7C987}" type="presParOf" srcId="{2498C786-7E8D-4302-B59C-59979FB32F3C}" destId="{FACEA84D-E259-4C9B-9223-2C986236A433}" srcOrd="3" destOrd="0" presId="urn:microsoft.com/office/officeart/2005/8/layout/hProcess9"/>
    <dgm:cxn modelId="{95155FD1-6899-457C-94CB-A99B1F06B983}" type="presParOf" srcId="{2498C786-7E8D-4302-B59C-59979FB32F3C}" destId="{44DDAB17-4126-4EEF-A3D1-EE6E7D6B3B53}" srcOrd="4" destOrd="0" presId="urn:microsoft.com/office/officeart/2005/8/layout/hProcess9"/>
    <dgm:cxn modelId="{27793152-1051-493A-8F7E-D044F55E119E}" type="presParOf" srcId="{2498C786-7E8D-4302-B59C-59979FB32F3C}" destId="{C17AE342-6472-41A0-A836-4E6797AD76E0}" srcOrd="5" destOrd="0" presId="urn:microsoft.com/office/officeart/2005/8/layout/hProcess9"/>
    <dgm:cxn modelId="{8460BEAB-B833-498C-A358-94C77F088637}" type="presParOf" srcId="{2498C786-7E8D-4302-B59C-59979FB32F3C}" destId="{385A401B-4955-4564-AC51-EA8A45A90B2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BBB973-CE2A-4472-B579-0F5E7B745E1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N"/>
        </a:p>
      </dgm:t>
    </dgm:pt>
    <dgm:pt modelId="{55492365-4998-4057-A2EF-B023D5CCFEA2}">
      <dgm:prSet phldrT="[Text]" custT="1"/>
      <dgm:spPr/>
      <dgm:t>
        <a:bodyPr/>
        <a:lstStyle/>
        <a:p>
          <a:pPr algn="just"/>
          <a:r>
            <a:rPr lang="en-IN" sz="1600" dirty="0">
              <a:solidFill>
                <a:schemeClr val="tx1"/>
              </a:solidFill>
            </a:rPr>
            <a:t>Certificates must be issued </a:t>
          </a:r>
          <a:r>
            <a:rPr lang="en-IN" sz="1600" b="1" dirty="0">
              <a:solidFill>
                <a:schemeClr val="tx1"/>
              </a:solidFill>
            </a:rPr>
            <a:t>until the completion of the project</a:t>
          </a:r>
          <a:r>
            <a:rPr lang="en-IN" sz="1600" dirty="0">
              <a:solidFill>
                <a:schemeClr val="tx1"/>
              </a:solidFill>
            </a:rPr>
            <a:t> as per RERA definitions.</a:t>
          </a:r>
        </a:p>
      </dgm:t>
    </dgm:pt>
    <dgm:pt modelId="{98E05639-55A7-4F71-A835-FC2905BC70CE}" type="parTrans" cxnId="{B68ABFE2-2E74-4E83-AAEA-082FA87E5480}">
      <dgm:prSet/>
      <dgm:spPr/>
      <dgm:t>
        <a:bodyPr/>
        <a:lstStyle/>
        <a:p>
          <a:endParaRPr lang="en-IN"/>
        </a:p>
      </dgm:t>
    </dgm:pt>
    <dgm:pt modelId="{4A16771C-CA40-4D59-A801-0406FE983E3F}" type="sibTrans" cxnId="{B68ABFE2-2E74-4E83-AAEA-082FA87E5480}">
      <dgm:prSet/>
      <dgm:spPr/>
      <dgm:t>
        <a:bodyPr/>
        <a:lstStyle/>
        <a:p>
          <a:endParaRPr lang="en-IN"/>
        </a:p>
      </dgm:t>
    </dgm:pt>
    <dgm:pt modelId="{BE395ED2-A0C3-4FB3-A9A5-3A72E6DA050E}">
      <dgm:prSet phldrT="[Text]" custT="1"/>
      <dgm:spPr/>
      <dgm:t>
        <a:bodyPr/>
        <a:lstStyle/>
        <a:p>
          <a:pPr algn="just"/>
          <a:r>
            <a:rPr lang="en-IN" sz="1600" b="1">
              <a:solidFill>
                <a:schemeClr val="tx1"/>
              </a:solidFill>
            </a:rPr>
            <a:t>RERA Quarterly Compliance (Withdrawal Certificate)</a:t>
          </a:r>
          <a:endParaRPr lang="en-IN" sz="1600" dirty="0">
            <a:solidFill>
              <a:schemeClr val="tx1"/>
            </a:solidFill>
          </a:endParaRPr>
        </a:p>
      </dgm:t>
    </dgm:pt>
    <dgm:pt modelId="{2514F226-803F-45A8-881B-924860FE14BE}" type="parTrans" cxnId="{929B1956-D38C-4A07-86D9-37F66CA19948}">
      <dgm:prSet/>
      <dgm:spPr/>
      <dgm:t>
        <a:bodyPr/>
        <a:lstStyle/>
        <a:p>
          <a:endParaRPr lang="en-IN"/>
        </a:p>
      </dgm:t>
    </dgm:pt>
    <dgm:pt modelId="{481F34A2-4242-461B-ABDF-CFCE0B8CAFEC}" type="sibTrans" cxnId="{929B1956-D38C-4A07-86D9-37F66CA19948}">
      <dgm:prSet/>
      <dgm:spPr/>
      <dgm:t>
        <a:bodyPr/>
        <a:lstStyle/>
        <a:p>
          <a:endParaRPr lang="en-IN"/>
        </a:p>
      </dgm:t>
    </dgm:pt>
    <dgm:pt modelId="{E1913F43-86F4-48CB-8809-70108CFC2A52}">
      <dgm:prSet phldrT="[Text]" custT="1"/>
      <dgm:spPr/>
      <dgm:t>
        <a:bodyPr/>
        <a:lstStyle/>
        <a:p>
          <a:pPr algn="just">
            <a:buSzPts val="1000"/>
            <a:buFont typeface="Symbol" panose="05050102010706020507" pitchFamily="18" charset="2"/>
            <a:buChar char=""/>
          </a:pPr>
          <a:r>
            <a:rPr lang="en-IN" sz="1600" b="1">
              <a:solidFill>
                <a:schemeClr val="tx1"/>
              </a:solidFill>
            </a:rPr>
            <a:t>First Certificate:</a:t>
          </a:r>
          <a:r>
            <a:rPr lang="en-IN" sz="1600">
              <a:solidFill>
                <a:schemeClr val="tx1"/>
              </a:solidFill>
            </a:rPr>
            <a:t> Due at the end of the </a:t>
          </a:r>
          <a:r>
            <a:rPr lang="en-IN" sz="1600" b="1">
              <a:solidFill>
                <a:schemeClr val="tx1"/>
              </a:solidFill>
            </a:rPr>
            <a:t>quarter in which project is registered</a:t>
          </a:r>
          <a:endParaRPr lang="en-IN" sz="1600" dirty="0">
            <a:solidFill>
              <a:schemeClr val="tx1"/>
            </a:solidFill>
          </a:endParaRPr>
        </a:p>
      </dgm:t>
    </dgm:pt>
    <dgm:pt modelId="{DC19A84C-03AA-4685-9AF2-DECA6E5F6A11}" type="parTrans" cxnId="{82230FAD-C802-4B96-96CF-B33FB8B16CE9}">
      <dgm:prSet/>
      <dgm:spPr/>
      <dgm:t>
        <a:bodyPr/>
        <a:lstStyle/>
        <a:p>
          <a:endParaRPr lang="en-IN"/>
        </a:p>
      </dgm:t>
    </dgm:pt>
    <dgm:pt modelId="{4446CFE3-09C2-4177-8259-D6F592CF10CE}" type="sibTrans" cxnId="{82230FAD-C802-4B96-96CF-B33FB8B16CE9}">
      <dgm:prSet/>
      <dgm:spPr/>
      <dgm:t>
        <a:bodyPr/>
        <a:lstStyle/>
        <a:p>
          <a:endParaRPr lang="en-IN"/>
        </a:p>
      </dgm:t>
    </dgm:pt>
    <dgm:pt modelId="{75F1FCAA-125C-411D-B3EC-12ED8DC52185}">
      <dgm:prSet custT="1"/>
      <dgm:spPr/>
      <dgm:t>
        <a:bodyPr/>
        <a:lstStyle/>
        <a:p>
          <a:pPr algn="just">
            <a:buSzPts val="1000"/>
            <a:buFont typeface="Symbol" panose="05050102010706020507" pitchFamily="18" charset="2"/>
            <a:buChar char=""/>
          </a:pPr>
          <a:r>
            <a:rPr lang="en-IN" sz="1600" b="1" dirty="0">
              <a:solidFill>
                <a:schemeClr val="tx1"/>
              </a:solidFill>
            </a:rPr>
            <a:t>Last Certificate:</a:t>
          </a:r>
          <a:r>
            <a:rPr lang="en-IN" sz="1600" dirty="0">
              <a:solidFill>
                <a:schemeClr val="tx1"/>
              </a:solidFill>
            </a:rPr>
            <a:t> Due at the end of the </a:t>
          </a:r>
          <a:r>
            <a:rPr lang="en-IN" sz="1600" b="1" dirty="0">
              <a:solidFill>
                <a:schemeClr val="tx1"/>
              </a:solidFill>
            </a:rPr>
            <a:t>quarter in which project is completed</a:t>
          </a:r>
          <a:endParaRPr lang="en-IN" sz="1600" dirty="0">
            <a:solidFill>
              <a:schemeClr val="tx1"/>
            </a:solidFill>
          </a:endParaRPr>
        </a:p>
      </dgm:t>
    </dgm:pt>
    <dgm:pt modelId="{DA9C8C2A-47DC-40F5-B846-1F0EEBD255B9}" type="parTrans" cxnId="{3F729B69-8070-4938-9D1A-92ABF30272E0}">
      <dgm:prSet/>
      <dgm:spPr/>
      <dgm:t>
        <a:bodyPr/>
        <a:lstStyle/>
        <a:p>
          <a:endParaRPr lang="en-IN"/>
        </a:p>
      </dgm:t>
    </dgm:pt>
    <dgm:pt modelId="{5808DE95-DE15-4769-9852-3096DE9DAB72}" type="sibTrans" cxnId="{3F729B69-8070-4938-9D1A-92ABF30272E0}">
      <dgm:prSet/>
      <dgm:spPr/>
      <dgm:t>
        <a:bodyPr/>
        <a:lstStyle/>
        <a:p>
          <a:endParaRPr lang="en-IN"/>
        </a:p>
      </dgm:t>
    </dgm:pt>
    <dgm:pt modelId="{E9D30FF3-2362-4FE7-82B3-0E3A2B94E7CE}">
      <dgm:prSet custT="1"/>
      <dgm:spPr/>
      <dgm:t>
        <a:bodyPr/>
        <a:lstStyle/>
        <a:p>
          <a:pPr algn="just"/>
          <a:r>
            <a:rPr lang="en-IN" sz="1600" b="1">
              <a:solidFill>
                <a:schemeClr val="tx1"/>
              </a:solidFill>
            </a:rPr>
            <a:t>RERA Annual Compliance (Annual Audit Certificate):</a:t>
          </a:r>
          <a:endParaRPr lang="en-IN" sz="1600" dirty="0">
            <a:solidFill>
              <a:schemeClr val="tx1"/>
            </a:solidFill>
          </a:endParaRPr>
        </a:p>
      </dgm:t>
    </dgm:pt>
    <dgm:pt modelId="{E9371C60-6D85-4C42-AF64-8DDDA0F1DBA3}" type="parTrans" cxnId="{70C9D2C2-1F01-455B-B1BD-EAEB51CFCCC8}">
      <dgm:prSet/>
      <dgm:spPr/>
      <dgm:t>
        <a:bodyPr/>
        <a:lstStyle/>
        <a:p>
          <a:endParaRPr lang="en-IN"/>
        </a:p>
      </dgm:t>
    </dgm:pt>
    <dgm:pt modelId="{E66AF6A4-420D-41A9-AA80-92D560BCC994}" type="sibTrans" cxnId="{70C9D2C2-1F01-455B-B1BD-EAEB51CFCCC8}">
      <dgm:prSet/>
      <dgm:spPr/>
      <dgm:t>
        <a:bodyPr/>
        <a:lstStyle/>
        <a:p>
          <a:endParaRPr lang="en-IN"/>
        </a:p>
      </dgm:t>
    </dgm:pt>
    <dgm:pt modelId="{FFDF0596-6305-43F2-8C27-9DC3E738C489}">
      <dgm:prSet custT="1"/>
      <dgm:spPr/>
      <dgm:t>
        <a:bodyPr/>
        <a:lstStyle/>
        <a:p>
          <a:pPr algn="just">
            <a:buSzPts val="1000"/>
            <a:buFont typeface="Symbol" panose="05050102010706020507" pitchFamily="18" charset="2"/>
            <a:buChar char=""/>
          </a:pPr>
          <a:r>
            <a:rPr lang="en-IN" sz="1600" b="1">
              <a:solidFill>
                <a:schemeClr val="tx1"/>
              </a:solidFill>
            </a:rPr>
            <a:t>First Certificate:</a:t>
          </a:r>
          <a:r>
            <a:rPr lang="en-IN" sz="1600">
              <a:solidFill>
                <a:schemeClr val="tx1"/>
              </a:solidFill>
            </a:rPr>
            <a:t> Due at the end of the </a:t>
          </a:r>
          <a:r>
            <a:rPr lang="en-IN" sz="1600" b="1">
              <a:solidFill>
                <a:schemeClr val="tx1"/>
              </a:solidFill>
            </a:rPr>
            <a:t>financial year in which project is registered</a:t>
          </a:r>
          <a:endParaRPr lang="en-IN" sz="1600" dirty="0">
            <a:solidFill>
              <a:schemeClr val="tx1"/>
            </a:solidFill>
          </a:endParaRPr>
        </a:p>
      </dgm:t>
    </dgm:pt>
    <dgm:pt modelId="{8AE6E8D7-F5A9-42D3-B112-55D778E85D38}" type="parTrans" cxnId="{C3C8040B-500D-4817-A2BA-2FA0A192A56C}">
      <dgm:prSet/>
      <dgm:spPr/>
      <dgm:t>
        <a:bodyPr/>
        <a:lstStyle/>
        <a:p>
          <a:endParaRPr lang="en-IN"/>
        </a:p>
      </dgm:t>
    </dgm:pt>
    <dgm:pt modelId="{48D12922-9DBE-418A-9F5C-A4A8EAD12A5C}" type="sibTrans" cxnId="{C3C8040B-500D-4817-A2BA-2FA0A192A56C}">
      <dgm:prSet/>
      <dgm:spPr/>
      <dgm:t>
        <a:bodyPr/>
        <a:lstStyle/>
        <a:p>
          <a:endParaRPr lang="en-IN"/>
        </a:p>
      </dgm:t>
    </dgm:pt>
    <dgm:pt modelId="{C1543BDD-2AB7-43F1-8C0B-7B5B6F533605}">
      <dgm:prSet custT="1"/>
      <dgm:spPr/>
      <dgm:t>
        <a:bodyPr/>
        <a:lstStyle/>
        <a:p>
          <a:pPr algn="just"/>
          <a:r>
            <a:rPr lang="en-IN" sz="1600" b="1">
              <a:solidFill>
                <a:schemeClr val="tx1"/>
              </a:solidFill>
            </a:rPr>
            <a:t>Final Withdrawal: </a:t>
          </a:r>
          <a:r>
            <a:rPr lang="en-IN" sz="1600">
              <a:solidFill>
                <a:schemeClr val="tx1"/>
              </a:solidFill>
            </a:rPr>
            <a:t>On project completion, the </a:t>
          </a:r>
          <a:r>
            <a:rPr lang="en-IN" sz="1600" b="1">
              <a:solidFill>
                <a:schemeClr val="tx1"/>
              </a:solidFill>
            </a:rPr>
            <a:t>entire balance</a:t>
          </a:r>
          <a:r>
            <a:rPr lang="en-IN" sz="1600">
              <a:solidFill>
                <a:schemeClr val="tx1"/>
              </a:solidFill>
            </a:rPr>
            <a:t> in the </a:t>
          </a:r>
          <a:r>
            <a:rPr lang="en-IN" sz="1600" b="1">
              <a:solidFill>
                <a:schemeClr val="tx1"/>
              </a:solidFill>
            </a:rPr>
            <a:t>RERA-designated bank account</a:t>
          </a:r>
          <a:r>
            <a:rPr lang="en-IN" sz="1600">
              <a:solidFill>
                <a:schemeClr val="tx1"/>
              </a:solidFill>
            </a:rPr>
            <a:t> can be withdrawn by the promoter upon</a:t>
          </a:r>
          <a:endParaRPr lang="en-IN" sz="1600" dirty="0">
            <a:solidFill>
              <a:schemeClr val="tx1"/>
            </a:solidFill>
          </a:endParaRPr>
        </a:p>
      </dgm:t>
    </dgm:pt>
    <dgm:pt modelId="{D17DB4B6-6F86-4D93-8451-058D138A4073}" type="parTrans" cxnId="{B04AEDFC-BD5D-4793-9009-FE138BA98B19}">
      <dgm:prSet/>
      <dgm:spPr/>
      <dgm:t>
        <a:bodyPr/>
        <a:lstStyle/>
        <a:p>
          <a:endParaRPr lang="en-IN"/>
        </a:p>
      </dgm:t>
    </dgm:pt>
    <dgm:pt modelId="{6EE86361-74ED-4019-9B82-1B98787C7440}" type="sibTrans" cxnId="{B04AEDFC-BD5D-4793-9009-FE138BA98B19}">
      <dgm:prSet/>
      <dgm:spPr/>
      <dgm:t>
        <a:bodyPr/>
        <a:lstStyle/>
        <a:p>
          <a:endParaRPr lang="en-IN"/>
        </a:p>
      </dgm:t>
    </dgm:pt>
    <dgm:pt modelId="{205A272B-C80B-4510-BEFE-0CF6721A2AD8}">
      <dgm:prSet custT="1"/>
      <dgm:spPr/>
      <dgm:t>
        <a:bodyPr/>
        <a:lstStyle/>
        <a:p>
          <a:pPr algn="just"/>
          <a:r>
            <a:rPr lang="en-IN" sz="1600">
              <a:solidFill>
                <a:schemeClr val="tx1"/>
              </a:solidFill>
            </a:rPr>
            <a:t>Submission of required </a:t>
          </a:r>
          <a:r>
            <a:rPr lang="en-IN" sz="1600" b="1">
              <a:solidFill>
                <a:schemeClr val="tx1"/>
              </a:solidFill>
            </a:rPr>
            <a:t>completion certificates and other documents</a:t>
          </a:r>
          <a:endParaRPr lang="en-IN" sz="1600" dirty="0">
            <a:solidFill>
              <a:schemeClr val="tx1"/>
            </a:solidFill>
          </a:endParaRPr>
        </a:p>
      </dgm:t>
    </dgm:pt>
    <dgm:pt modelId="{DE0EC3A6-FFF5-4DC6-9125-4802A7109C28}" type="parTrans" cxnId="{D421D64E-1A5E-495A-8C3D-F8AB7B77737D}">
      <dgm:prSet/>
      <dgm:spPr/>
      <dgm:t>
        <a:bodyPr/>
        <a:lstStyle/>
        <a:p>
          <a:endParaRPr lang="en-IN"/>
        </a:p>
      </dgm:t>
    </dgm:pt>
    <dgm:pt modelId="{E12BFBED-6E92-4D38-A04A-83758FFD1F12}" type="sibTrans" cxnId="{D421D64E-1A5E-495A-8C3D-F8AB7B77737D}">
      <dgm:prSet/>
      <dgm:spPr/>
      <dgm:t>
        <a:bodyPr/>
        <a:lstStyle/>
        <a:p>
          <a:endParaRPr lang="en-IN"/>
        </a:p>
      </dgm:t>
    </dgm:pt>
    <dgm:pt modelId="{E2FA01CA-CB64-4DBA-9663-6351CC4596AE}">
      <dgm:prSet custT="1"/>
      <dgm:spPr/>
      <dgm:t>
        <a:bodyPr/>
        <a:lstStyle/>
        <a:p>
          <a:pPr algn="just">
            <a:buSzPts val="1000"/>
            <a:buFont typeface="Symbol" panose="05050102010706020507" pitchFamily="18" charset="2"/>
            <a:buChar char=""/>
          </a:pPr>
          <a:r>
            <a:rPr lang="en-IN" sz="1600" b="1">
              <a:solidFill>
                <a:schemeClr val="tx1"/>
              </a:solidFill>
            </a:rPr>
            <a:t>Last Certificate:</a:t>
          </a:r>
          <a:r>
            <a:rPr lang="en-IN" sz="1600">
              <a:solidFill>
                <a:schemeClr val="tx1"/>
              </a:solidFill>
            </a:rPr>
            <a:t> Due at the end of the </a:t>
          </a:r>
          <a:r>
            <a:rPr lang="en-IN" sz="1600" b="1">
              <a:solidFill>
                <a:schemeClr val="tx1"/>
              </a:solidFill>
            </a:rPr>
            <a:t>financial year in which project is completed</a:t>
          </a:r>
          <a:endParaRPr lang="en-IN" sz="1600" dirty="0">
            <a:solidFill>
              <a:schemeClr val="tx1"/>
            </a:solidFill>
          </a:endParaRPr>
        </a:p>
      </dgm:t>
    </dgm:pt>
    <dgm:pt modelId="{B8E4B84D-84DE-4938-AA3A-78802815D759}" type="parTrans" cxnId="{9EC2F7FD-498F-46D2-8387-6E447F6EF486}">
      <dgm:prSet/>
      <dgm:spPr/>
      <dgm:t>
        <a:bodyPr/>
        <a:lstStyle/>
        <a:p>
          <a:endParaRPr lang="en-IN"/>
        </a:p>
      </dgm:t>
    </dgm:pt>
    <dgm:pt modelId="{E40D8B7E-4997-4719-A1F9-2BC3BCC1BBAB}" type="sibTrans" cxnId="{9EC2F7FD-498F-46D2-8387-6E447F6EF486}">
      <dgm:prSet/>
      <dgm:spPr/>
      <dgm:t>
        <a:bodyPr/>
        <a:lstStyle/>
        <a:p>
          <a:endParaRPr lang="en-IN"/>
        </a:p>
      </dgm:t>
    </dgm:pt>
    <dgm:pt modelId="{E094C74D-2B46-4515-BDF2-56580A9B1DE4}">
      <dgm:prSet custT="1"/>
      <dgm:spPr/>
      <dgm:t>
        <a:bodyPr/>
        <a:lstStyle/>
        <a:p>
          <a:pPr algn="just"/>
          <a:r>
            <a:rPr lang="en-IN" sz="1600" dirty="0">
              <a:solidFill>
                <a:schemeClr val="tx1"/>
              </a:solidFill>
            </a:rPr>
            <a:t>Fulfilment of all other RERA compliance obligations</a:t>
          </a:r>
        </a:p>
      </dgm:t>
    </dgm:pt>
    <dgm:pt modelId="{E77765E3-81E6-4DF7-8B33-CFCB58ACD606}" type="parTrans" cxnId="{A0999451-293F-4C2B-BFB5-EA062D912453}">
      <dgm:prSet/>
      <dgm:spPr/>
      <dgm:t>
        <a:bodyPr/>
        <a:lstStyle/>
        <a:p>
          <a:endParaRPr lang="en-IN"/>
        </a:p>
      </dgm:t>
    </dgm:pt>
    <dgm:pt modelId="{DA8941CF-1CBF-4396-8554-2748AF1C4E9B}" type="sibTrans" cxnId="{A0999451-293F-4C2B-BFB5-EA062D912453}">
      <dgm:prSet/>
      <dgm:spPr/>
      <dgm:t>
        <a:bodyPr/>
        <a:lstStyle/>
        <a:p>
          <a:endParaRPr lang="en-IN"/>
        </a:p>
      </dgm:t>
    </dgm:pt>
    <dgm:pt modelId="{2CB723EA-2D6D-44F5-BF5C-1C52CBCB81C2}" type="pres">
      <dgm:prSet presAssocID="{F3BBB973-CE2A-4472-B579-0F5E7B745E12}" presName="linear" presStyleCnt="0">
        <dgm:presLayoutVars>
          <dgm:dir/>
          <dgm:animLvl val="lvl"/>
          <dgm:resizeHandles val="exact"/>
        </dgm:presLayoutVars>
      </dgm:prSet>
      <dgm:spPr/>
    </dgm:pt>
    <dgm:pt modelId="{1598FEA5-CB29-44CB-8C96-2ED51E8B0B7B}" type="pres">
      <dgm:prSet presAssocID="{55492365-4998-4057-A2EF-B023D5CCFEA2}" presName="parentLin" presStyleCnt="0"/>
      <dgm:spPr/>
    </dgm:pt>
    <dgm:pt modelId="{4406E614-DD7C-40C9-BE96-F4F12D0E2CE6}" type="pres">
      <dgm:prSet presAssocID="{55492365-4998-4057-A2EF-B023D5CCFEA2}" presName="parentLeftMargin" presStyleLbl="node1" presStyleIdx="0" presStyleCnt="4"/>
      <dgm:spPr/>
    </dgm:pt>
    <dgm:pt modelId="{852F0256-C650-4E63-81E1-39B807B55DBF}" type="pres">
      <dgm:prSet presAssocID="{55492365-4998-4057-A2EF-B023D5CCFEA2}" presName="parentText" presStyleLbl="node1" presStyleIdx="0" presStyleCnt="4">
        <dgm:presLayoutVars>
          <dgm:chMax val="0"/>
          <dgm:bulletEnabled val="1"/>
        </dgm:presLayoutVars>
      </dgm:prSet>
      <dgm:spPr/>
    </dgm:pt>
    <dgm:pt modelId="{821DD37D-23BC-4F24-A619-5EFFF805E018}" type="pres">
      <dgm:prSet presAssocID="{55492365-4998-4057-A2EF-B023D5CCFEA2}" presName="negativeSpace" presStyleCnt="0"/>
      <dgm:spPr/>
    </dgm:pt>
    <dgm:pt modelId="{403E8BEF-FD36-482A-9475-5B856549D664}" type="pres">
      <dgm:prSet presAssocID="{55492365-4998-4057-A2EF-B023D5CCFEA2}" presName="childText" presStyleLbl="conFgAcc1" presStyleIdx="0" presStyleCnt="4">
        <dgm:presLayoutVars>
          <dgm:bulletEnabled val="1"/>
        </dgm:presLayoutVars>
      </dgm:prSet>
      <dgm:spPr/>
    </dgm:pt>
    <dgm:pt modelId="{2E5A7814-8670-4B91-8DB1-17EA02A36FDD}" type="pres">
      <dgm:prSet presAssocID="{4A16771C-CA40-4D59-A801-0406FE983E3F}" presName="spaceBetweenRectangles" presStyleCnt="0"/>
      <dgm:spPr/>
    </dgm:pt>
    <dgm:pt modelId="{04040DDE-1A85-43DF-9B2A-EB7B078915B9}" type="pres">
      <dgm:prSet presAssocID="{BE395ED2-A0C3-4FB3-A9A5-3A72E6DA050E}" presName="parentLin" presStyleCnt="0"/>
      <dgm:spPr/>
    </dgm:pt>
    <dgm:pt modelId="{24C874CC-46EA-431E-91DC-031FBF6B1305}" type="pres">
      <dgm:prSet presAssocID="{BE395ED2-A0C3-4FB3-A9A5-3A72E6DA050E}" presName="parentLeftMargin" presStyleLbl="node1" presStyleIdx="0" presStyleCnt="4"/>
      <dgm:spPr/>
    </dgm:pt>
    <dgm:pt modelId="{DD389AEB-F9C9-4F2E-8CFD-5D845CD027C9}" type="pres">
      <dgm:prSet presAssocID="{BE395ED2-A0C3-4FB3-A9A5-3A72E6DA050E}" presName="parentText" presStyleLbl="node1" presStyleIdx="1" presStyleCnt="4">
        <dgm:presLayoutVars>
          <dgm:chMax val="0"/>
          <dgm:bulletEnabled val="1"/>
        </dgm:presLayoutVars>
      </dgm:prSet>
      <dgm:spPr/>
    </dgm:pt>
    <dgm:pt modelId="{7C628BE3-01A6-4C8B-8BFE-7C23A484D0DC}" type="pres">
      <dgm:prSet presAssocID="{BE395ED2-A0C3-4FB3-A9A5-3A72E6DA050E}" presName="negativeSpace" presStyleCnt="0"/>
      <dgm:spPr/>
    </dgm:pt>
    <dgm:pt modelId="{401A0690-3023-4C00-BDA2-AEE0F3A447EE}" type="pres">
      <dgm:prSet presAssocID="{BE395ED2-A0C3-4FB3-A9A5-3A72E6DA050E}" presName="childText" presStyleLbl="conFgAcc1" presStyleIdx="1" presStyleCnt="4">
        <dgm:presLayoutVars>
          <dgm:bulletEnabled val="1"/>
        </dgm:presLayoutVars>
      </dgm:prSet>
      <dgm:spPr/>
    </dgm:pt>
    <dgm:pt modelId="{B44F278D-BBC3-4864-AEC9-DEEB61BACD00}" type="pres">
      <dgm:prSet presAssocID="{481F34A2-4242-461B-ABDF-CFCE0B8CAFEC}" presName="spaceBetweenRectangles" presStyleCnt="0"/>
      <dgm:spPr/>
    </dgm:pt>
    <dgm:pt modelId="{FCC56437-D3F6-4B40-875F-9FF449A65069}" type="pres">
      <dgm:prSet presAssocID="{E9D30FF3-2362-4FE7-82B3-0E3A2B94E7CE}" presName="parentLin" presStyleCnt="0"/>
      <dgm:spPr/>
    </dgm:pt>
    <dgm:pt modelId="{2794A66B-5429-4F6F-A058-C33DC61E17C0}" type="pres">
      <dgm:prSet presAssocID="{E9D30FF3-2362-4FE7-82B3-0E3A2B94E7CE}" presName="parentLeftMargin" presStyleLbl="node1" presStyleIdx="1" presStyleCnt="4"/>
      <dgm:spPr/>
    </dgm:pt>
    <dgm:pt modelId="{902853D9-73A4-4200-B5DB-6AA153A03F5F}" type="pres">
      <dgm:prSet presAssocID="{E9D30FF3-2362-4FE7-82B3-0E3A2B94E7CE}" presName="parentText" presStyleLbl="node1" presStyleIdx="2" presStyleCnt="4">
        <dgm:presLayoutVars>
          <dgm:chMax val="0"/>
          <dgm:bulletEnabled val="1"/>
        </dgm:presLayoutVars>
      </dgm:prSet>
      <dgm:spPr/>
    </dgm:pt>
    <dgm:pt modelId="{84B05C05-13BF-491A-881A-A60C91DD9711}" type="pres">
      <dgm:prSet presAssocID="{E9D30FF3-2362-4FE7-82B3-0E3A2B94E7CE}" presName="negativeSpace" presStyleCnt="0"/>
      <dgm:spPr/>
    </dgm:pt>
    <dgm:pt modelId="{E5476C14-D2C4-4634-8700-B24DCFA1F2BC}" type="pres">
      <dgm:prSet presAssocID="{E9D30FF3-2362-4FE7-82B3-0E3A2B94E7CE}" presName="childText" presStyleLbl="conFgAcc1" presStyleIdx="2" presStyleCnt="4">
        <dgm:presLayoutVars>
          <dgm:bulletEnabled val="1"/>
        </dgm:presLayoutVars>
      </dgm:prSet>
      <dgm:spPr/>
    </dgm:pt>
    <dgm:pt modelId="{9310460E-C2FE-4FFC-8C67-431B7298FA61}" type="pres">
      <dgm:prSet presAssocID="{E66AF6A4-420D-41A9-AA80-92D560BCC994}" presName="spaceBetweenRectangles" presStyleCnt="0"/>
      <dgm:spPr/>
    </dgm:pt>
    <dgm:pt modelId="{BAF50C48-A9D9-4A5F-A35F-CDE625699DA9}" type="pres">
      <dgm:prSet presAssocID="{C1543BDD-2AB7-43F1-8C0B-7B5B6F533605}" presName="parentLin" presStyleCnt="0"/>
      <dgm:spPr/>
    </dgm:pt>
    <dgm:pt modelId="{36A812B7-93B5-47B4-B366-C83F3C62BC99}" type="pres">
      <dgm:prSet presAssocID="{C1543BDD-2AB7-43F1-8C0B-7B5B6F533605}" presName="parentLeftMargin" presStyleLbl="node1" presStyleIdx="2" presStyleCnt="4"/>
      <dgm:spPr/>
    </dgm:pt>
    <dgm:pt modelId="{070DF35D-BD78-4FF5-B72B-F00944A8F132}" type="pres">
      <dgm:prSet presAssocID="{C1543BDD-2AB7-43F1-8C0B-7B5B6F533605}" presName="parentText" presStyleLbl="node1" presStyleIdx="3" presStyleCnt="4">
        <dgm:presLayoutVars>
          <dgm:chMax val="0"/>
          <dgm:bulletEnabled val="1"/>
        </dgm:presLayoutVars>
      </dgm:prSet>
      <dgm:spPr/>
    </dgm:pt>
    <dgm:pt modelId="{1EFC9937-6627-4589-8A8C-A58A41EF65C1}" type="pres">
      <dgm:prSet presAssocID="{C1543BDD-2AB7-43F1-8C0B-7B5B6F533605}" presName="negativeSpace" presStyleCnt="0"/>
      <dgm:spPr/>
    </dgm:pt>
    <dgm:pt modelId="{FC8D7C74-462C-4CA3-89E4-5C67C73117D2}" type="pres">
      <dgm:prSet presAssocID="{C1543BDD-2AB7-43F1-8C0B-7B5B6F533605}" presName="childText" presStyleLbl="conFgAcc1" presStyleIdx="3" presStyleCnt="4">
        <dgm:presLayoutVars>
          <dgm:bulletEnabled val="1"/>
        </dgm:presLayoutVars>
      </dgm:prSet>
      <dgm:spPr/>
    </dgm:pt>
  </dgm:ptLst>
  <dgm:cxnLst>
    <dgm:cxn modelId="{C3C8040B-500D-4817-A2BA-2FA0A192A56C}" srcId="{E9D30FF3-2362-4FE7-82B3-0E3A2B94E7CE}" destId="{FFDF0596-6305-43F2-8C27-9DC3E738C489}" srcOrd="0" destOrd="0" parTransId="{8AE6E8D7-F5A9-42D3-B112-55D778E85D38}" sibTransId="{48D12922-9DBE-418A-9F5C-A4A8EAD12A5C}"/>
    <dgm:cxn modelId="{698DAB20-0973-42C1-B107-531129DDD041}" type="presOf" srcId="{205A272B-C80B-4510-BEFE-0CF6721A2AD8}" destId="{FC8D7C74-462C-4CA3-89E4-5C67C73117D2}" srcOrd="0" destOrd="0" presId="urn:microsoft.com/office/officeart/2005/8/layout/list1"/>
    <dgm:cxn modelId="{2595512A-ECD7-493B-B8CB-E2B4880DC408}" type="presOf" srcId="{C1543BDD-2AB7-43F1-8C0B-7B5B6F533605}" destId="{070DF35D-BD78-4FF5-B72B-F00944A8F132}" srcOrd="1" destOrd="0" presId="urn:microsoft.com/office/officeart/2005/8/layout/list1"/>
    <dgm:cxn modelId="{847CA92E-8310-434C-95DF-B27D356CC085}" type="presOf" srcId="{BE395ED2-A0C3-4FB3-A9A5-3A72E6DA050E}" destId="{DD389AEB-F9C9-4F2E-8CFD-5D845CD027C9}" srcOrd="1" destOrd="0" presId="urn:microsoft.com/office/officeart/2005/8/layout/list1"/>
    <dgm:cxn modelId="{15DA8D5B-3BE9-42BE-932A-AF49665DF853}" type="presOf" srcId="{E1913F43-86F4-48CB-8809-70108CFC2A52}" destId="{401A0690-3023-4C00-BDA2-AEE0F3A447EE}" srcOrd="0" destOrd="0" presId="urn:microsoft.com/office/officeart/2005/8/layout/list1"/>
    <dgm:cxn modelId="{227C4F43-D513-4A3B-8B51-DE097320CD20}" type="presOf" srcId="{E2FA01CA-CB64-4DBA-9663-6351CC4596AE}" destId="{E5476C14-D2C4-4634-8700-B24DCFA1F2BC}" srcOrd="0" destOrd="1" presId="urn:microsoft.com/office/officeart/2005/8/layout/list1"/>
    <dgm:cxn modelId="{E135EE63-F26B-4A57-97D1-9C46CD0998EC}" type="presOf" srcId="{E9D30FF3-2362-4FE7-82B3-0E3A2B94E7CE}" destId="{2794A66B-5429-4F6F-A058-C33DC61E17C0}" srcOrd="0" destOrd="0" presId="urn:microsoft.com/office/officeart/2005/8/layout/list1"/>
    <dgm:cxn modelId="{73241F47-93FF-49D5-86C8-A037F7688D00}" type="presOf" srcId="{E9D30FF3-2362-4FE7-82B3-0E3A2B94E7CE}" destId="{902853D9-73A4-4200-B5DB-6AA153A03F5F}" srcOrd="1" destOrd="0" presId="urn:microsoft.com/office/officeart/2005/8/layout/list1"/>
    <dgm:cxn modelId="{3F729B69-8070-4938-9D1A-92ABF30272E0}" srcId="{BE395ED2-A0C3-4FB3-A9A5-3A72E6DA050E}" destId="{75F1FCAA-125C-411D-B3EC-12ED8DC52185}" srcOrd="1" destOrd="0" parTransId="{DA9C8C2A-47DC-40F5-B846-1F0EEBD255B9}" sibTransId="{5808DE95-DE15-4769-9852-3096DE9DAB72}"/>
    <dgm:cxn modelId="{382E816E-DB25-4B61-8363-F37AFE5FF764}" type="presOf" srcId="{75F1FCAA-125C-411D-B3EC-12ED8DC52185}" destId="{401A0690-3023-4C00-BDA2-AEE0F3A447EE}" srcOrd="0" destOrd="1" presId="urn:microsoft.com/office/officeart/2005/8/layout/list1"/>
    <dgm:cxn modelId="{D421D64E-1A5E-495A-8C3D-F8AB7B77737D}" srcId="{C1543BDD-2AB7-43F1-8C0B-7B5B6F533605}" destId="{205A272B-C80B-4510-BEFE-0CF6721A2AD8}" srcOrd="0" destOrd="0" parTransId="{DE0EC3A6-FFF5-4DC6-9125-4802A7109C28}" sibTransId="{E12BFBED-6E92-4D38-A04A-83758FFD1F12}"/>
    <dgm:cxn modelId="{C49E4D4F-BFB8-402A-9844-9B1EC4DE2335}" type="presOf" srcId="{F3BBB973-CE2A-4472-B579-0F5E7B745E12}" destId="{2CB723EA-2D6D-44F5-BF5C-1C52CBCB81C2}" srcOrd="0" destOrd="0" presId="urn:microsoft.com/office/officeart/2005/8/layout/list1"/>
    <dgm:cxn modelId="{A0999451-293F-4C2B-BFB5-EA062D912453}" srcId="{C1543BDD-2AB7-43F1-8C0B-7B5B6F533605}" destId="{E094C74D-2B46-4515-BDF2-56580A9B1DE4}" srcOrd="1" destOrd="0" parTransId="{E77765E3-81E6-4DF7-8B33-CFCB58ACD606}" sibTransId="{DA8941CF-1CBF-4396-8554-2748AF1C4E9B}"/>
    <dgm:cxn modelId="{929B1956-D38C-4A07-86D9-37F66CA19948}" srcId="{F3BBB973-CE2A-4472-B579-0F5E7B745E12}" destId="{BE395ED2-A0C3-4FB3-A9A5-3A72E6DA050E}" srcOrd="1" destOrd="0" parTransId="{2514F226-803F-45A8-881B-924860FE14BE}" sibTransId="{481F34A2-4242-461B-ABDF-CFCE0B8CAFEC}"/>
    <dgm:cxn modelId="{4F706988-E348-44C9-A9A7-C7F7F534BB83}" type="presOf" srcId="{C1543BDD-2AB7-43F1-8C0B-7B5B6F533605}" destId="{36A812B7-93B5-47B4-B366-C83F3C62BC99}" srcOrd="0" destOrd="0" presId="urn:microsoft.com/office/officeart/2005/8/layout/list1"/>
    <dgm:cxn modelId="{059C059B-3ACB-42BA-9FC1-529616DBF095}" type="presOf" srcId="{E094C74D-2B46-4515-BDF2-56580A9B1DE4}" destId="{FC8D7C74-462C-4CA3-89E4-5C67C73117D2}" srcOrd="0" destOrd="1" presId="urn:microsoft.com/office/officeart/2005/8/layout/list1"/>
    <dgm:cxn modelId="{FD1274AA-A99B-4A99-A489-577C9140F40F}" type="presOf" srcId="{BE395ED2-A0C3-4FB3-A9A5-3A72E6DA050E}" destId="{24C874CC-46EA-431E-91DC-031FBF6B1305}" srcOrd="0" destOrd="0" presId="urn:microsoft.com/office/officeart/2005/8/layout/list1"/>
    <dgm:cxn modelId="{82230FAD-C802-4B96-96CF-B33FB8B16CE9}" srcId="{BE395ED2-A0C3-4FB3-A9A5-3A72E6DA050E}" destId="{E1913F43-86F4-48CB-8809-70108CFC2A52}" srcOrd="0" destOrd="0" parTransId="{DC19A84C-03AA-4685-9AF2-DECA6E5F6A11}" sibTransId="{4446CFE3-09C2-4177-8259-D6F592CF10CE}"/>
    <dgm:cxn modelId="{70C9D2C2-1F01-455B-B1BD-EAEB51CFCCC8}" srcId="{F3BBB973-CE2A-4472-B579-0F5E7B745E12}" destId="{E9D30FF3-2362-4FE7-82B3-0E3A2B94E7CE}" srcOrd="2" destOrd="0" parTransId="{E9371C60-6D85-4C42-AF64-8DDDA0F1DBA3}" sibTransId="{E66AF6A4-420D-41A9-AA80-92D560BCC994}"/>
    <dgm:cxn modelId="{B68ABFE2-2E74-4E83-AAEA-082FA87E5480}" srcId="{F3BBB973-CE2A-4472-B579-0F5E7B745E12}" destId="{55492365-4998-4057-A2EF-B023D5CCFEA2}" srcOrd="0" destOrd="0" parTransId="{98E05639-55A7-4F71-A835-FC2905BC70CE}" sibTransId="{4A16771C-CA40-4D59-A801-0406FE983E3F}"/>
    <dgm:cxn modelId="{D26F0EE8-047F-4257-A9F9-F79FE3B506D1}" type="presOf" srcId="{FFDF0596-6305-43F2-8C27-9DC3E738C489}" destId="{E5476C14-D2C4-4634-8700-B24DCFA1F2BC}" srcOrd="0" destOrd="0" presId="urn:microsoft.com/office/officeart/2005/8/layout/list1"/>
    <dgm:cxn modelId="{1280AEF6-8210-4F15-B4BA-143D3A3E41D2}" type="presOf" srcId="{55492365-4998-4057-A2EF-B023D5CCFEA2}" destId="{4406E614-DD7C-40C9-BE96-F4F12D0E2CE6}" srcOrd="0" destOrd="0" presId="urn:microsoft.com/office/officeart/2005/8/layout/list1"/>
    <dgm:cxn modelId="{B04AEDFC-BD5D-4793-9009-FE138BA98B19}" srcId="{F3BBB973-CE2A-4472-B579-0F5E7B745E12}" destId="{C1543BDD-2AB7-43F1-8C0B-7B5B6F533605}" srcOrd="3" destOrd="0" parTransId="{D17DB4B6-6F86-4D93-8451-058D138A4073}" sibTransId="{6EE86361-74ED-4019-9B82-1B98787C7440}"/>
    <dgm:cxn modelId="{9EC2F7FD-498F-46D2-8387-6E447F6EF486}" srcId="{E9D30FF3-2362-4FE7-82B3-0E3A2B94E7CE}" destId="{E2FA01CA-CB64-4DBA-9663-6351CC4596AE}" srcOrd="1" destOrd="0" parTransId="{B8E4B84D-84DE-4938-AA3A-78802815D759}" sibTransId="{E40D8B7E-4997-4719-A1F9-2BC3BCC1BBAB}"/>
    <dgm:cxn modelId="{1267E2FF-FA53-43B9-83BA-4443E9E083D5}" type="presOf" srcId="{55492365-4998-4057-A2EF-B023D5CCFEA2}" destId="{852F0256-C650-4E63-81E1-39B807B55DBF}" srcOrd="1" destOrd="0" presId="urn:microsoft.com/office/officeart/2005/8/layout/list1"/>
    <dgm:cxn modelId="{13281CC0-1C0B-4131-815D-40FE1F7DC43C}" type="presParOf" srcId="{2CB723EA-2D6D-44F5-BF5C-1C52CBCB81C2}" destId="{1598FEA5-CB29-44CB-8C96-2ED51E8B0B7B}" srcOrd="0" destOrd="0" presId="urn:microsoft.com/office/officeart/2005/8/layout/list1"/>
    <dgm:cxn modelId="{329DD185-F952-48C6-A985-D1B52C6D7D08}" type="presParOf" srcId="{1598FEA5-CB29-44CB-8C96-2ED51E8B0B7B}" destId="{4406E614-DD7C-40C9-BE96-F4F12D0E2CE6}" srcOrd="0" destOrd="0" presId="urn:microsoft.com/office/officeart/2005/8/layout/list1"/>
    <dgm:cxn modelId="{B890E4EA-94FD-43AD-8C20-CE003A5812C8}" type="presParOf" srcId="{1598FEA5-CB29-44CB-8C96-2ED51E8B0B7B}" destId="{852F0256-C650-4E63-81E1-39B807B55DBF}" srcOrd="1" destOrd="0" presId="urn:microsoft.com/office/officeart/2005/8/layout/list1"/>
    <dgm:cxn modelId="{6F3BDEBE-9529-498B-ABB4-31DC8E22C840}" type="presParOf" srcId="{2CB723EA-2D6D-44F5-BF5C-1C52CBCB81C2}" destId="{821DD37D-23BC-4F24-A619-5EFFF805E018}" srcOrd="1" destOrd="0" presId="urn:microsoft.com/office/officeart/2005/8/layout/list1"/>
    <dgm:cxn modelId="{61262465-BD61-45B3-A323-DCBAE3E4A399}" type="presParOf" srcId="{2CB723EA-2D6D-44F5-BF5C-1C52CBCB81C2}" destId="{403E8BEF-FD36-482A-9475-5B856549D664}" srcOrd="2" destOrd="0" presId="urn:microsoft.com/office/officeart/2005/8/layout/list1"/>
    <dgm:cxn modelId="{F8B6D9FE-7DB8-4009-A32E-BA1CF9DE537A}" type="presParOf" srcId="{2CB723EA-2D6D-44F5-BF5C-1C52CBCB81C2}" destId="{2E5A7814-8670-4B91-8DB1-17EA02A36FDD}" srcOrd="3" destOrd="0" presId="urn:microsoft.com/office/officeart/2005/8/layout/list1"/>
    <dgm:cxn modelId="{7ED5CE93-8299-4ED5-8C52-A46E1ACC1FDF}" type="presParOf" srcId="{2CB723EA-2D6D-44F5-BF5C-1C52CBCB81C2}" destId="{04040DDE-1A85-43DF-9B2A-EB7B078915B9}" srcOrd="4" destOrd="0" presId="urn:microsoft.com/office/officeart/2005/8/layout/list1"/>
    <dgm:cxn modelId="{798A2BFA-6EC4-43DD-AFD7-372CE940C632}" type="presParOf" srcId="{04040DDE-1A85-43DF-9B2A-EB7B078915B9}" destId="{24C874CC-46EA-431E-91DC-031FBF6B1305}" srcOrd="0" destOrd="0" presId="urn:microsoft.com/office/officeart/2005/8/layout/list1"/>
    <dgm:cxn modelId="{240D3AB8-428B-4B33-8173-0D98903A21B0}" type="presParOf" srcId="{04040DDE-1A85-43DF-9B2A-EB7B078915B9}" destId="{DD389AEB-F9C9-4F2E-8CFD-5D845CD027C9}" srcOrd="1" destOrd="0" presId="urn:microsoft.com/office/officeart/2005/8/layout/list1"/>
    <dgm:cxn modelId="{67AA8221-CCF8-466E-A4EA-3D58378F9842}" type="presParOf" srcId="{2CB723EA-2D6D-44F5-BF5C-1C52CBCB81C2}" destId="{7C628BE3-01A6-4C8B-8BFE-7C23A484D0DC}" srcOrd="5" destOrd="0" presId="urn:microsoft.com/office/officeart/2005/8/layout/list1"/>
    <dgm:cxn modelId="{B73D61DD-A3FF-451F-A308-A2DDCD6916B3}" type="presParOf" srcId="{2CB723EA-2D6D-44F5-BF5C-1C52CBCB81C2}" destId="{401A0690-3023-4C00-BDA2-AEE0F3A447EE}" srcOrd="6" destOrd="0" presId="urn:microsoft.com/office/officeart/2005/8/layout/list1"/>
    <dgm:cxn modelId="{B7046CD5-6254-480B-85D6-900DBA49B707}" type="presParOf" srcId="{2CB723EA-2D6D-44F5-BF5C-1C52CBCB81C2}" destId="{B44F278D-BBC3-4864-AEC9-DEEB61BACD00}" srcOrd="7" destOrd="0" presId="urn:microsoft.com/office/officeart/2005/8/layout/list1"/>
    <dgm:cxn modelId="{714DDF71-5293-468E-9657-21AE3ABE32D6}" type="presParOf" srcId="{2CB723EA-2D6D-44F5-BF5C-1C52CBCB81C2}" destId="{FCC56437-D3F6-4B40-875F-9FF449A65069}" srcOrd="8" destOrd="0" presId="urn:microsoft.com/office/officeart/2005/8/layout/list1"/>
    <dgm:cxn modelId="{55CD7B34-76F6-49A3-A3B0-3D5DD6E01C35}" type="presParOf" srcId="{FCC56437-D3F6-4B40-875F-9FF449A65069}" destId="{2794A66B-5429-4F6F-A058-C33DC61E17C0}" srcOrd="0" destOrd="0" presId="urn:microsoft.com/office/officeart/2005/8/layout/list1"/>
    <dgm:cxn modelId="{0D9A576E-E80C-4320-BAAE-64B5913A60A3}" type="presParOf" srcId="{FCC56437-D3F6-4B40-875F-9FF449A65069}" destId="{902853D9-73A4-4200-B5DB-6AA153A03F5F}" srcOrd="1" destOrd="0" presId="urn:microsoft.com/office/officeart/2005/8/layout/list1"/>
    <dgm:cxn modelId="{710C7291-4AEA-4C77-8DFB-72E754D4D92C}" type="presParOf" srcId="{2CB723EA-2D6D-44F5-BF5C-1C52CBCB81C2}" destId="{84B05C05-13BF-491A-881A-A60C91DD9711}" srcOrd="9" destOrd="0" presId="urn:microsoft.com/office/officeart/2005/8/layout/list1"/>
    <dgm:cxn modelId="{6846ABDE-6192-4380-8553-0C3819B2A543}" type="presParOf" srcId="{2CB723EA-2D6D-44F5-BF5C-1C52CBCB81C2}" destId="{E5476C14-D2C4-4634-8700-B24DCFA1F2BC}" srcOrd="10" destOrd="0" presId="urn:microsoft.com/office/officeart/2005/8/layout/list1"/>
    <dgm:cxn modelId="{A49FB164-639D-447E-924D-50E9F6ABCDA2}" type="presParOf" srcId="{2CB723EA-2D6D-44F5-BF5C-1C52CBCB81C2}" destId="{9310460E-C2FE-4FFC-8C67-431B7298FA61}" srcOrd="11" destOrd="0" presId="urn:microsoft.com/office/officeart/2005/8/layout/list1"/>
    <dgm:cxn modelId="{9D2B8C7B-9E26-4FE6-8D0E-EEFBB35BBB08}" type="presParOf" srcId="{2CB723EA-2D6D-44F5-BF5C-1C52CBCB81C2}" destId="{BAF50C48-A9D9-4A5F-A35F-CDE625699DA9}" srcOrd="12" destOrd="0" presId="urn:microsoft.com/office/officeart/2005/8/layout/list1"/>
    <dgm:cxn modelId="{51A0828B-79C6-4DCC-8E97-EE3CA5AC7702}" type="presParOf" srcId="{BAF50C48-A9D9-4A5F-A35F-CDE625699DA9}" destId="{36A812B7-93B5-47B4-B366-C83F3C62BC99}" srcOrd="0" destOrd="0" presId="urn:microsoft.com/office/officeart/2005/8/layout/list1"/>
    <dgm:cxn modelId="{B2A3BD8C-0D80-4F1B-B145-B9BA13EC9261}" type="presParOf" srcId="{BAF50C48-A9D9-4A5F-A35F-CDE625699DA9}" destId="{070DF35D-BD78-4FF5-B72B-F00944A8F132}" srcOrd="1" destOrd="0" presId="urn:microsoft.com/office/officeart/2005/8/layout/list1"/>
    <dgm:cxn modelId="{00BAB42D-092C-49CA-BE4E-D23E0C5325C5}" type="presParOf" srcId="{2CB723EA-2D6D-44F5-BF5C-1C52CBCB81C2}" destId="{1EFC9937-6627-4589-8A8C-A58A41EF65C1}" srcOrd="13" destOrd="0" presId="urn:microsoft.com/office/officeart/2005/8/layout/list1"/>
    <dgm:cxn modelId="{BC14D186-0B7A-4027-B167-B934D4BD64B1}" type="presParOf" srcId="{2CB723EA-2D6D-44F5-BF5C-1C52CBCB81C2}" destId="{FC8D7C74-462C-4CA3-89E4-5C67C73117D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5358F4F-5FDE-48DC-97FB-0F6EC1AA194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IN"/>
        </a:p>
      </dgm:t>
    </dgm:pt>
    <dgm:pt modelId="{EED3FCAF-52AC-4F11-B02E-98F2717494E3}">
      <dgm:prSet phldrT="[Text]" custT="1"/>
      <dgm:spPr/>
      <dgm:t>
        <a:bodyPr/>
        <a:lstStyle/>
        <a:p>
          <a:pPr algn="just">
            <a:buSzPts val="1000"/>
            <a:buFont typeface="Symbol" panose="05050102010706020507" pitchFamily="18" charset="2"/>
            <a:buNone/>
          </a:pPr>
          <a:r>
            <a:rPr lang="en-IN" sz="1600" b="1" i="0" dirty="0">
              <a:latin typeface="Trebuchet MS (Body)"/>
            </a:rPr>
            <a:t>Internal Development Works (Section 2(</a:t>
          </a:r>
          <a:r>
            <a:rPr lang="en-IN" sz="1600" b="1" i="0" dirty="0" err="1">
              <a:latin typeface="Trebuchet MS (Body)"/>
            </a:rPr>
            <a:t>zb</a:t>
          </a:r>
          <a:r>
            <a:rPr lang="en-IN" sz="1600" b="1" i="0" dirty="0">
              <a:latin typeface="Trebuchet MS (Body)"/>
            </a:rPr>
            <a:t>))</a:t>
          </a:r>
        </a:p>
      </dgm:t>
    </dgm:pt>
    <dgm:pt modelId="{91A466E4-15DB-4EB7-87BB-93451E9FAF3C}" type="parTrans" cxnId="{F53C93E7-3A86-4E0C-A1BD-53818374C5C7}">
      <dgm:prSet/>
      <dgm:spPr/>
      <dgm:t>
        <a:bodyPr/>
        <a:lstStyle/>
        <a:p>
          <a:endParaRPr lang="en-IN"/>
        </a:p>
      </dgm:t>
    </dgm:pt>
    <dgm:pt modelId="{68D6859A-3833-4281-82B2-DA9050B08F5E}" type="sibTrans" cxnId="{F53C93E7-3A86-4E0C-A1BD-53818374C5C7}">
      <dgm:prSet/>
      <dgm:spPr/>
      <dgm:t>
        <a:bodyPr/>
        <a:lstStyle/>
        <a:p>
          <a:endParaRPr lang="en-IN"/>
        </a:p>
      </dgm:t>
    </dgm:pt>
    <dgm:pt modelId="{296FF812-FE0B-4E23-902B-3A9D47213AD3}">
      <dgm:prSet phldrT="[Text]" custT="1"/>
      <dgm:spPr/>
      <dgm:t>
        <a:bodyPr/>
        <a:lstStyle/>
        <a:p>
          <a:pPr algn="just">
            <a:buNone/>
          </a:pPr>
          <a:r>
            <a:rPr lang="en-IN" sz="1600" b="1" i="0" dirty="0">
              <a:latin typeface="Trebuchet MS (Body)"/>
            </a:rPr>
            <a:t>External Development Works (Section 2(w))</a:t>
          </a:r>
        </a:p>
      </dgm:t>
    </dgm:pt>
    <dgm:pt modelId="{3B39292C-3081-4E37-BC0B-7F8A3F76D9EB}" type="parTrans" cxnId="{E48B1E04-143F-4FA4-9E9F-80631EC9C648}">
      <dgm:prSet/>
      <dgm:spPr/>
      <dgm:t>
        <a:bodyPr/>
        <a:lstStyle/>
        <a:p>
          <a:endParaRPr lang="en-IN"/>
        </a:p>
      </dgm:t>
    </dgm:pt>
    <dgm:pt modelId="{D42C6AF0-6672-4AE4-B8E7-C78E31AE9F58}" type="sibTrans" cxnId="{E48B1E04-143F-4FA4-9E9F-80631EC9C648}">
      <dgm:prSet/>
      <dgm:spPr/>
      <dgm:t>
        <a:bodyPr/>
        <a:lstStyle/>
        <a:p>
          <a:endParaRPr lang="en-IN"/>
        </a:p>
      </dgm:t>
    </dgm:pt>
    <dgm:pt modelId="{0DDADD19-6658-427B-A90B-CE5C47744D3A}">
      <dgm:prSet phldrT="[Text]" custT="1"/>
      <dgm:spPr/>
      <dgm:t>
        <a:bodyPr/>
        <a:lstStyle/>
        <a:p>
          <a:pPr algn="just">
            <a:buNone/>
          </a:pPr>
          <a:r>
            <a:rPr lang="en-IN" sz="1600" b="1" i="0" dirty="0">
              <a:latin typeface="Trebuchet MS (Body)"/>
            </a:rPr>
            <a:t>Obligation of Promoter (Section 11)</a:t>
          </a:r>
        </a:p>
      </dgm:t>
    </dgm:pt>
    <dgm:pt modelId="{99145712-B9EF-4CF9-B1E9-80AEC5CE3F77}" type="parTrans" cxnId="{40245D93-3F17-413E-8F5F-F80BF7E773BD}">
      <dgm:prSet/>
      <dgm:spPr/>
      <dgm:t>
        <a:bodyPr/>
        <a:lstStyle/>
        <a:p>
          <a:endParaRPr lang="en-IN"/>
        </a:p>
      </dgm:t>
    </dgm:pt>
    <dgm:pt modelId="{00F528FA-E2F3-4CB2-8344-EC4EC375568B}" type="sibTrans" cxnId="{40245D93-3F17-413E-8F5F-F80BF7E773BD}">
      <dgm:prSet/>
      <dgm:spPr/>
      <dgm:t>
        <a:bodyPr/>
        <a:lstStyle/>
        <a:p>
          <a:endParaRPr lang="en-IN"/>
        </a:p>
      </dgm:t>
    </dgm:pt>
    <dgm:pt modelId="{9DAFFC6A-8E1F-4278-8879-F9FD29782E1A}">
      <dgm:prSet phldrT="[Text]" custT="1"/>
      <dgm:spPr/>
      <dgm:t>
        <a:bodyPr/>
        <a:lstStyle/>
        <a:p>
          <a:pPr algn="just">
            <a:buNone/>
          </a:pPr>
          <a:r>
            <a:rPr lang="en-IN" sz="1600" b="1" i="0" dirty="0">
              <a:latin typeface="Trebuchet MS (Body)"/>
            </a:rPr>
            <a:t>Transfer of Title (Section 17)</a:t>
          </a:r>
        </a:p>
      </dgm:t>
    </dgm:pt>
    <dgm:pt modelId="{AA1C4FB5-BDBF-4F6F-BA41-885247CE9AD8}" type="parTrans" cxnId="{C640DD4B-F67C-4521-B685-8107E2AF789F}">
      <dgm:prSet/>
      <dgm:spPr/>
      <dgm:t>
        <a:bodyPr/>
        <a:lstStyle/>
        <a:p>
          <a:endParaRPr lang="en-IN"/>
        </a:p>
      </dgm:t>
    </dgm:pt>
    <dgm:pt modelId="{F6FAA9AB-514D-4C1E-9DB6-A0C659CBFB0D}" type="sibTrans" cxnId="{C640DD4B-F67C-4521-B685-8107E2AF789F}">
      <dgm:prSet/>
      <dgm:spPr/>
      <dgm:t>
        <a:bodyPr/>
        <a:lstStyle/>
        <a:p>
          <a:endParaRPr lang="en-IN"/>
        </a:p>
      </dgm:t>
    </dgm:pt>
    <dgm:pt modelId="{582C1331-F860-4146-AEF5-73864F49FACA}">
      <dgm:prSet phldrT="[Text]" custT="1"/>
      <dgm:spPr/>
      <dgm:t>
        <a:bodyPr/>
        <a:lstStyle/>
        <a:p>
          <a:pPr algn="just">
            <a:buNone/>
          </a:pPr>
          <a:r>
            <a:rPr lang="en-IN" sz="1600" b="1" i="0" dirty="0">
              <a:latin typeface="Trebuchet MS (Body)"/>
            </a:rPr>
            <a:t>Other Applicable Provisions</a:t>
          </a:r>
        </a:p>
      </dgm:t>
    </dgm:pt>
    <dgm:pt modelId="{A8051E28-2F41-4C90-8AF6-41F3AEF57B44}" type="parTrans" cxnId="{EB0F491B-E33B-44FB-9450-A2E7122749DA}">
      <dgm:prSet/>
      <dgm:spPr/>
      <dgm:t>
        <a:bodyPr/>
        <a:lstStyle/>
        <a:p>
          <a:endParaRPr lang="en-IN"/>
        </a:p>
      </dgm:t>
    </dgm:pt>
    <dgm:pt modelId="{0BEF1979-099A-4571-BC75-44641B4DC7BE}" type="sibTrans" cxnId="{EB0F491B-E33B-44FB-9450-A2E7122749DA}">
      <dgm:prSet/>
      <dgm:spPr/>
      <dgm:t>
        <a:bodyPr/>
        <a:lstStyle/>
        <a:p>
          <a:endParaRPr lang="en-IN"/>
        </a:p>
      </dgm:t>
    </dgm:pt>
    <dgm:pt modelId="{A13AE84A-3691-4A6A-B81F-7C892E3FD7F3}">
      <dgm:prSet phldrT="[Text]" custT="1"/>
      <dgm:spPr/>
      <dgm:t>
        <a:bodyPr/>
        <a:lstStyle/>
        <a:p>
          <a:pPr algn="just">
            <a:buSzPts val="1000"/>
            <a:buFont typeface="Symbol" panose="05050102010706020507" pitchFamily="18" charset="2"/>
            <a:buNone/>
          </a:pPr>
          <a:r>
            <a:rPr lang="en-IN" sz="1200" dirty="0">
              <a:latin typeface="Trebuchet MS (Body)"/>
            </a:rPr>
            <a:t>Roads, footpaths, drainage, sewers, water supply</a:t>
          </a:r>
        </a:p>
      </dgm:t>
    </dgm:pt>
    <dgm:pt modelId="{53C31FCE-A932-4C9D-8961-8E63A0D33B46}" type="parTrans" cxnId="{E1E62AB6-67E1-4C28-B145-A25A470C6078}">
      <dgm:prSet/>
      <dgm:spPr/>
      <dgm:t>
        <a:bodyPr/>
        <a:lstStyle/>
        <a:p>
          <a:endParaRPr lang="en-IN"/>
        </a:p>
      </dgm:t>
    </dgm:pt>
    <dgm:pt modelId="{D7BC53AE-967D-47D5-A0C0-1AC1413F0B4D}" type="sibTrans" cxnId="{E1E62AB6-67E1-4C28-B145-A25A470C6078}">
      <dgm:prSet/>
      <dgm:spPr/>
      <dgm:t>
        <a:bodyPr/>
        <a:lstStyle/>
        <a:p>
          <a:endParaRPr lang="en-IN"/>
        </a:p>
      </dgm:t>
    </dgm:pt>
    <dgm:pt modelId="{4B414CB6-BCD9-4F74-9A84-4825EBB2C147}">
      <dgm:prSet phldrT="[Text]" custT="1"/>
      <dgm:spPr/>
      <dgm:t>
        <a:bodyPr/>
        <a:lstStyle/>
        <a:p>
          <a:pPr algn="just">
            <a:buSzPts val="1000"/>
            <a:buFont typeface="Symbol" panose="05050102010706020507" pitchFamily="18" charset="2"/>
            <a:buNone/>
          </a:pPr>
          <a:r>
            <a:rPr lang="en-IN" sz="1200" dirty="0">
              <a:latin typeface="Trebuchet MS (Body)"/>
            </a:rPr>
            <a:t>Parks, tree planting, street lighting, fire safety systems</a:t>
          </a:r>
        </a:p>
      </dgm:t>
    </dgm:pt>
    <dgm:pt modelId="{C85BF36C-7A58-48C6-A4AB-25C84609B573}" type="parTrans" cxnId="{44B6A585-FD74-4814-89E7-3106F4F29474}">
      <dgm:prSet/>
      <dgm:spPr/>
      <dgm:t>
        <a:bodyPr/>
        <a:lstStyle/>
        <a:p>
          <a:endParaRPr lang="en-IN"/>
        </a:p>
      </dgm:t>
    </dgm:pt>
    <dgm:pt modelId="{ED65BEA9-DEBC-431F-9348-2BE4D21E2ED9}" type="sibTrans" cxnId="{44B6A585-FD74-4814-89E7-3106F4F29474}">
      <dgm:prSet/>
      <dgm:spPr/>
      <dgm:t>
        <a:bodyPr/>
        <a:lstStyle/>
        <a:p>
          <a:endParaRPr lang="en-IN"/>
        </a:p>
      </dgm:t>
    </dgm:pt>
    <dgm:pt modelId="{8EC5C0E5-7091-4F70-8C13-E99CF798309A}">
      <dgm:prSet phldrT="[Text]" custT="1"/>
      <dgm:spPr/>
      <dgm:t>
        <a:bodyPr/>
        <a:lstStyle/>
        <a:p>
          <a:pPr algn="just">
            <a:buSzPts val="1000"/>
            <a:buFont typeface="Symbol" panose="05050102010706020507" pitchFamily="18" charset="2"/>
            <a:buNone/>
          </a:pPr>
          <a:r>
            <a:rPr lang="en-IN" sz="1200" dirty="0">
              <a:latin typeface="Trebuchet MS (Body)"/>
            </a:rPr>
            <a:t>Community buildings, waste &amp; energy management, water conservation</a:t>
          </a:r>
        </a:p>
      </dgm:t>
    </dgm:pt>
    <dgm:pt modelId="{F2587EB3-8149-4C99-9AF8-4B5A675E1E8E}" type="parTrans" cxnId="{04D6E786-44FE-447A-B301-C8B0C729FB77}">
      <dgm:prSet/>
      <dgm:spPr/>
      <dgm:t>
        <a:bodyPr/>
        <a:lstStyle/>
        <a:p>
          <a:endParaRPr lang="en-IN"/>
        </a:p>
      </dgm:t>
    </dgm:pt>
    <dgm:pt modelId="{C8EF1BC3-BA1D-42C6-A41F-EF915B4D2955}" type="sibTrans" cxnId="{04D6E786-44FE-447A-B301-C8B0C729FB77}">
      <dgm:prSet/>
      <dgm:spPr/>
      <dgm:t>
        <a:bodyPr/>
        <a:lstStyle/>
        <a:p>
          <a:endParaRPr lang="en-IN"/>
        </a:p>
      </dgm:t>
    </dgm:pt>
    <dgm:pt modelId="{F19B2AF1-B0C7-44DA-9BAF-763C0A675C99}">
      <dgm:prSet phldrT="[Text]" custT="1"/>
      <dgm:spPr/>
      <dgm:t>
        <a:bodyPr/>
        <a:lstStyle/>
        <a:p>
          <a:pPr algn="just">
            <a:buSzPts val="1000"/>
            <a:buFont typeface="Symbol" panose="05050102010706020507" pitchFamily="18" charset="2"/>
            <a:buNone/>
          </a:pPr>
          <a:r>
            <a:rPr lang="en-IN" sz="1200" dirty="0">
              <a:latin typeface="Trebuchet MS (Body)"/>
            </a:rPr>
            <a:t>Social infrastructure (e.g., schools, health </a:t>
          </a:r>
          <a:r>
            <a:rPr lang="en-IN" sz="1200" dirty="0" err="1">
              <a:latin typeface="Trebuchet MS (Body)"/>
            </a:rPr>
            <a:t>centers</a:t>
          </a:r>
          <a:r>
            <a:rPr lang="en-IN" sz="1200" dirty="0">
              <a:latin typeface="Trebuchet MS (Body)"/>
            </a:rPr>
            <a:t>)</a:t>
          </a:r>
        </a:p>
      </dgm:t>
    </dgm:pt>
    <dgm:pt modelId="{9932265D-D2D2-40AC-82FD-88E4C82C741F}" type="parTrans" cxnId="{E905963A-99BD-4190-BA83-D69949E02002}">
      <dgm:prSet/>
      <dgm:spPr/>
      <dgm:t>
        <a:bodyPr/>
        <a:lstStyle/>
        <a:p>
          <a:endParaRPr lang="en-IN"/>
        </a:p>
      </dgm:t>
    </dgm:pt>
    <dgm:pt modelId="{C45496CC-82B7-4109-8ED4-D1AA33C7C7F5}" type="sibTrans" cxnId="{E905963A-99BD-4190-BA83-D69949E02002}">
      <dgm:prSet/>
      <dgm:spPr/>
      <dgm:t>
        <a:bodyPr/>
        <a:lstStyle/>
        <a:p>
          <a:endParaRPr lang="en-IN"/>
        </a:p>
      </dgm:t>
    </dgm:pt>
    <dgm:pt modelId="{3E7976F6-15F8-4AFD-B746-BBA5EC7F2B83}">
      <dgm:prSet custT="1"/>
      <dgm:spPr/>
      <dgm:t>
        <a:bodyPr/>
        <a:lstStyle/>
        <a:p>
          <a:pPr algn="just">
            <a:buSzPts val="1000"/>
            <a:buFont typeface="Symbol" panose="05050102010706020507" pitchFamily="18" charset="2"/>
            <a:buNone/>
          </a:pPr>
          <a:r>
            <a:rPr lang="en-IN" sz="1200" dirty="0">
              <a:latin typeface="Trebuchet MS (Body)"/>
            </a:rPr>
            <a:t>Roads and landscaping</a:t>
          </a:r>
        </a:p>
      </dgm:t>
    </dgm:pt>
    <dgm:pt modelId="{6BEDE3E7-C7C5-470C-BC23-72AFF6D2BE90}" type="parTrans" cxnId="{4C431CA3-C708-40C6-88CC-D2D513252EEE}">
      <dgm:prSet/>
      <dgm:spPr/>
      <dgm:t>
        <a:bodyPr/>
        <a:lstStyle/>
        <a:p>
          <a:endParaRPr lang="en-IN"/>
        </a:p>
      </dgm:t>
    </dgm:pt>
    <dgm:pt modelId="{8E616FDB-C794-413A-B087-E62689A68E14}" type="sibTrans" cxnId="{4C431CA3-C708-40C6-88CC-D2D513252EEE}">
      <dgm:prSet/>
      <dgm:spPr/>
      <dgm:t>
        <a:bodyPr/>
        <a:lstStyle/>
        <a:p>
          <a:endParaRPr lang="en-IN"/>
        </a:p>
      </dgm:t>
    </dgm:pt>
    <dgm:pt modelId="{FCF8C835-1D59-484F-AE79-5E3ED03C0B2C}">
      <dgm:prSet custT="1"/>
      <dgm:spPr/>
      <dgm:t>
        <a:bodyPr/>
        <a:lstStyle/>
        <a:p>
          <a:pPr algn="just">
            <a:buSzPts val="1000"/>
            <a:buFont typeface="Symbol" panose="05050102010706020507" pitchFamily="18" charset="2"/>
            <a:buNone/>
          </a:pPr>
          <a:r>
            <a:rPr lang="en-IN" sz="1200" dirty="0">
              <a:latin typeface="Trebuchet MS (Body)"/>
            </a:rPr>
            <a:t>Sewerage, drainage, water supply systems</a:t>
          </a:r>
        </a:p>
      </dgm:t>
    </dgm:pt>
    <dgm:pt modelId="{17345CB8-E21B-4314-908F-82901AC9C692}" type="parTrans" cxnId="{603A76F4-CED6-41C9-BFF7-DDFF9651D51B}">
      <dgm:prSet/>
      <dgm:spPr/>
      <dgm:t>
        <a:bodyPr/>
        <a:lstStyle/>
        <a:p>
          <a:endParaRPr lang="en-IN"/>
        </a:p>
      </dgm:t>
    </dgm:pt>
    <dgm:pt modelId="{20794C60-0C69-49B7-BB4D-8A16C01EC871}" type="sibTrans" cxnId="{603A76F4-CED6-41C9-BFF7-DDFF9651D51B}">
      <dgm:prSet/>
      <dgm:spPr/>
      <dgm:t>
        <a:bodyPr/>
        <a:lstStyle/>
        <a:p>
          <a:endParaRPr lang="en-IN"/>
        </a:p>
      </dgm:t>
    </dgm:pt>
    <dgm:pt modelId="{29ADA141-018C-4230-B0EC-804AB9DA4AE8}">
      <dgm:prSet custT="1"/>
      <dgm:spPr/>
      <dgm:t>
        <a:bodyPr/>
        <a:lstStyle/>
        <a:p>
          <a:pPr algn="just">
            <a:buSzPts val="1000"/>
            <a:buFont typeface="Symbol" panose="05050102010706020507" pitchFamily="18" charset="2"/>
            <a:buNone/>
          </a:pPr>
          <a:r>
            <a:rPr lang="en-IN" sz="1200" dirty="0">
              <a:latin typeface="Trebuchet MS (Body)"/>
            </a:rPr>
            <a:t>Electricity, transformers, sub-stations</a:t>
          </a:r>
        </a:p>
      </dgm:t>
    </dgm:pt>
    <dgm:pt modelId="{4F22BD9F-355F-4EF2-9C2B-0A56AE8CEDFE}" type="parTrans" cxnId="{47B03624-FBA6-485C-9714-4007B77DDCF0}">
      <dgm:prSet/>
      <dgm:spPr/>
      <dgm:t>
        <a:bodyPr/>
        <a:lstStyle/>
        <a:p>
          <a:endParaRPr lang="en-IN"/>
        </a:p>
      </dgm:t>
    </dgm:pt>
    <dgm:pt modelId="{B659FFB8-134A-4BAD-95BE-A542E07F473D}" type="sibTrans" cxnId="{47B03624-FBA6-485C-9714-4007B77DDCF0}">
      <dgm:prSet/>
      <dgm:spPr/>
      <dgm:t>
        <a:bodyPr/>
        <a:lstStyle/>
        <a:p>
          <a:endParaRPr lang="en-IN"/>
        </a:p>
      </dgm:t>
    </dgm:pt>
    <dgm:pt modelId="{E6FBF5CA-774E-4CFF-B16F-3015AA9D1AEA}">
      <dgm:prSet custT="1"/>
      <dgm:spPr/>
      <dgm:t>
        <a:bodyPr/>
        <a:lstStyle/>
        <a:p>
          <a:pPr algn="just">
            <a:buSzPts val="1000"/>
            <a:buFont typeface="Symbol" panose="05050102010706020507" pitchFamily="18" charset="2"/>
            <a:buNone/>
          </a:pPr>
          <a:r>
            <a:rPr lang="en-IN" sz="1200">
              <a:latin typeface="Trebuchet MS (Body)"/>
            </a:rPr>
            <a:t>Solid waste management</a:t>
          </a:r>
          <a:endParaRPr lang="en-IN" sz="1200" dirty="0">
            <a:latin typeface="Trebuchet MS (Body)"/>
          </a:endParaRPr>
        </a:p>
      </dgm:t>
    </dgm:pt>
    <dgm:pt modelId="{8B93AA5A-60CB-41E1-9548-C6DF37FD6B8B}" type="parTrans" cxnId="{ABE8A412-CADA-444C-92AC-4178F49E67E7}">
      <dgm:prSet/>
      <dgm:spPr/>
      <dgm:t>
        <a:bodyPr/>
        <a:lstStyle/>
        <a:p>
          <a:endParaRPr lang="en-IN"/>
        </a:p>
      </dgm:t>
    </dgm:pt>
    <dgm:pt modelId="{D6FA240B-7F52-4F73-B1D7-39B3F2261997}" type="sibTrans" cxnId="{ABE8A412-CADA-444C-92AC-4178F49E67E7}">
      <dgm:prSet/>
      <dgm:spPr/>
      <dgm:t>
        <a:bodyPr/>
        <a:lstStyle/>
        <a:p>
          <a:endParaRPr lang="en-IN"/>
        </a:p>
      </dgm:t>
    </dgm:pt>
    <dgm:pt modelId="{0BD0766E-3180-4CC3-AF49-DC2A806B0676}">
      <dgm:prSet custT="1"/>
      <dgm:spPr/>
      <dgm:t>
        <a:bodyPr/>
        <a:lstStyle/>
        <a:p>
          <a:pPr algn="just">
            <a:buSzPts val="1000"/>
            <a:buFont typeface="Symbol" panose="05050102010706020507" pitchFamily="18" charset="2"/>
            <a:buNone/>
          </a:pPr>
          <a:r>
            <a:rPr lang="en-IN" sz="1200">
              <a:latin typeface="Trebuchet MS (Body)"/>
            </a:rPr>
            <a:t>Other peripheral infrastructure as per local laws</a:t>
          </a:r>
          <a:endParaRPr lang="en-IN" sz="1200" dirty="0">
            <a:latin typeface="Trebuchet MS (Body)"/>
          </a:endParaRPr>
        </a:p>
      </dgm:t>
    </dgm:pt>
    <dgm:pt modelId="{5DA91EB0-4FFA-4D0C-88BF-C3CE5CCB0BEF}" type="parTrans" cxnId="{F81154DA-E434-45B1-8ADB-CD5A58977ED1}">
      <dgm:prSet/>
      <dgm:spPr/>
      <dgm:t>
        <a:bodyPr/>
        <a:lstStyle/>
        <a:p>
          <a:endParaRPr lang="en-IN"/>
        </a:p>
      </dgm:t>
    </dgm:pt>
    <dgm:pt modelId="{2F815B51-75F8-4352-A91E-6FE75C60567C}" type="sibTrans" cxnId="{F81154DA-E434-45B1-8ADB-CD5A58977ED1}">
      <dgm:prSet/>
      <dgm:spPr/>
      <dgm:t>
        <a:bodyPr/>
        <a:lstStyle/>
        <a:p>
          <a:endParaRPr lang="en-IN"/>
        </a:p>
      </dgm:t>
    </dgm:pt>
    <dgm:pt modelId="{55439DCA-E182-4271-8A7A-20EA5627C716}">
      <dgm:prSet custT="1"/>
      <dgm:spPr/>
      <dgm:t>
        <a:bodyPr/>
        <a:lstStyle/>
        <a:p>
          <a:pPr algn="just">
            <a:buSzPts val="1000"/>
            <a:buFont typeface="Symbol" panose="05050102010706020507" pitchFamily="18" charset="2"/>
            <a:buNone/>
          </a:pPr>
          <a:r>
            <a:rPr lang="en-IN" sz="1200" dirty="0">
              <a:latin typeface="Trebuchet MS (Body)"/>
            </a:rPr>
            <a:t>Obtaining </a:t>
          </a:r>
          <a:r>
            <a:rPr lang="en-IN" sz="1200" b="1" dirty="0">
              <a:latin typeface="Trebuchet MS (Body)"/>
            </a:rPr>
            <a:t>Completion/ Occupancy Certificate (CC/OC)</a:t>
          </a:r>
          <a:endParaRPr lang="en-IN" sz="1200" dirty="0">
            <a:latin typeface="Trebuchet MS (Body)"/>
          </a:endParaRPr>
        </a:p>
      </dgm:t>
    </dgm:pt>
    <dgm:pt modelId="{A04E4264-4E83-4D4E-98FE-9EE8D228A608}" type="parTrans" cxnId="{43D479FC-0572-49A6-B232-4D8D06D2463C}">
      <dgm:prSet/>
      <dgm:spPr/>
      <dgm:t>
        <a:bodyPr/>
        <a:lstStyle/>
        <a:p>
          <a:endParaRPr lang="en-IN"/>
        </a:p>
      </dgm:t>
    </dgm:pt>
    <dgm:pt modelId="{3A40B856-568E-4EDD-ABDA-5C856DA1C82F}" type="sibTrans" cxnId="{43D479FC-0572-49A6-B232-4D8D06D2463C}">
      <dgm:prSet/>
      <dgm:spPr/>
      <dgm:t>
        <a:bodyPr/>
        <a:lstStyle/>
        <a:p>
          <a:endParaRPr lang="en-IN"/>
        </a:p>
      </dgm:t>
    </dgm:pt>
    <dgm:pt modelId="{A875A1FC-5FAA-4D15-BDD7-936C8F6E7AF3}">
      <dgm:prSet custT="1"/>
      <dgm:spPr/>
      <dgm:t>
        <a:bodyPr/>
        <a:lstStyle/>
        <a:p>
          <a:pPr algn="just">
            <a:buSzPts val="1000"/>
            <a:buFont typeface="Symbol" panose="05050102010706020507" pitchFamily="18" charset="2"/>
            <a:buNone/>
          </a:pPr>
          <a:r>
            <a:rPr lang="en-IN" sz="1200" dirty="0">
              <a:latin typeface="Trebuchet MS (Body)"/>
            </a:rPr>
            <a:t>Formation of </a:t>
          </a:r>
          <a:r>
            <a:rPr lang="en-IN" sz="1200" b="1" dirty="0">
              <a:latin typeface="Trebuchet MS (Body)"/>
            </a:rPr>
            <a:t>Association of </a:t>
          </a:r>
          <a:r>
            <a:rPr lang="en-IN" sz="1200" b="1" dirty="0" err="1">
              <a:latin typeface="Trebuchet MS (Body)"/>
            </a:rPr>
            <a:t>Allottees</a:t>
          </a:r>
          <a:endParaRPr lang="en-IN" sz="1200" dirty="0">
            <a:latin typeface="Trebuchet MS (Body)"/>
          </a:endParaRPr>
        </a:p>
      </dgm:t>
    </dgm:pt>
    <dgm:pt modelId="{E64A191B-E13E-4E74-8446-360B52D3F278}" type="parTrans" cxnId="{C4CCE110-C8B7-44F5-9E70-781D6B79B971}">
      <dgm:prSet/>
      <dgm:spPr/>
      <dgm:t>
        <a:bodyPr/>
        <a:lstStyle/>
        <a:p>
          <a:endParaRPr lang="en-IN"/>
        </a:p>
      </dgm:t>
    </dgm:pt>
    <dgm:pt modelId="{60393852-A28A-4B90-9CF2-7BFC92A6CB37}" type="sibTrans" cxnId="{C4CCE110-C8B7-44F5-9E70-781D6B79B971}">
      <dgm:prSet/>
      <dgm:spPr/>
      <dgm:t>
        <a:bodyPr/>
        <a:lstStyle/>
        <a:p>
          <a:endParaRPr lang="en-IN"/>
        </a:p>
      </dgm:t>
    </dgm:pt>
    <dgm:pt modelId="{4B70C9DE-4A03-4851-BDEE-2D812462756F}">
      <dgm:prSet custT="1"/>
      <dgm:spPr/>
      <dgm:t>
        <a:bodyPr/>
        <a:lstStyle/>
        <a:p>
          <a:pPr algn="just">
            <a:buSzPts val="1000"/>
            <a:buFont typeface="Symbol" panose="05050102010706020507" pitchFamily="18" charset="2"/>
            <a:buNone/>
          </a:pPr>
          <a:r>
            <a:rPr lang="en-IN" sz="1200" dirty="0">
              <a:latin typeface="Trebuchet MS (Body)"/>
            </a:rPr>
            <a:t>Transfer of </a:t>
          </a:r>
          <a:r>
            <a:rPr lang="en-IN" sz="1200" b="1" dirty="0">
              <a:latin typeface="Trebuchet MS (Body)"/>
            </a:rPr>
            <a:t>unspent funds</a:t>
          </a:r>
          <a:r>
            <a:rPr lang="en-IN" sz="1200" dirty="0">
              <a:latin typeface="Trebuchet MS (Body)"/>
            </a:rPr>
            <a:t> and </a:t>
          </a:r>
          <a:r>
            <a:rPr lang="en-IN" sz="1200" b="1" dirty="0">
              <a:latin typeface="Trebuchet MS (Body)"/>
            </a:rPr>
            <a:t>collected deposits</a:t>
          </a:r>
          <a:endParaRPr lang="en-IN" sz="1200" dirty="0">
            <a:latin typeface="Trebuchet MS (Body)"/>
          </a:endParaRPr>
        </a:p>
      </dgm:t>
    </dgm:pt>
    <dgm:pt modelId="{E954E8B8-5C75-45AB-98E9-D1066117A9BD}" type="parTrans" cxnId="{B48547EA-A637-4A44-B296-9C0FFEEFE17C}">
      <dgm:prSet/>
      <dgm:spPr/>
      <dgm:t>
        <a:bodyPr/>
        <a:lstStyle/>
        <a:p>
          <a:endParaRPr lang="en-IN"/>
        </a:p>
      </dgm:t>
    </dgm:pt>
    <dgm:pt modelId="{D6FAC7BE-8B43-4CFD-8560-E91EBBF6D1DE}" type="sibTrans" cxnId="{B48547EA-A637-4A44-B296-9C0FFEEFE17C}">
      <dgm:prSet/>
      <dgm:spPr/>
      <dgm:t>
        <a:bodyPr/>
        <a:lstStyle/>
        <a:p>
          <a:endParaRPr lang="en-IN"/>
        </a:p>
      </dgm:t>
    </dgm:pt>
    <dgm:pt modelId="{B89FA9F9-18AC-4399-B972-797A3F41BE2F}">
      <dgm:prSet custT="1"/>
      <dgm:spPr/>
      <dgm:t>
        <a:bodyPr/>
        <a:lstStyle/>
        <a:p>
          <a:pPr algn="just">
            <a:buSzPts val="1000"/>
            <a:buFont typeface="Symbol" panose="05050102010706020507" pitchFamily="18" charset="2"/>
            <a:buNone/>
          </a:pPr>
          <a:r>
            <a:rPr lang="en-IN" sz="1200" b="1">
              <a:latin typeface="Trebuchet MS (Body)"/>
            </a:rPr>
            <a:t>Payment of dues</a:t>
          </a:r>
          <a:r>
            <a:rPr lang="en-IN" sz="1200">
              <a:latin typeface="Trebuchet MS (Body)"/>
            </a:rPr>
            <a:t> and statutory liabilities</a:t>
          </a:r>
          <a:endParaRPr lang="en-IN" sz="1200" dirty="0">
            <a:latin typeface="Trebuchet MS (Body)"/>
          </a:endParaRPr>
        </a:p>
      </dgm:t>
    </dgm:pt>
    <dgm:pt modelId="{EDD631E2-9D6D-45B9-88A0-DAC7952FFFE4}" type="parTrans" cxnId="{F861E703-439E-49AE-9B02-0CE744D72D93}">
      <dgm:prSet/>
      <dgm:spPr/>
      <dgm:t>
        <a:bodyPr/>
        <a:lstStyle/>
        <a:p>
          <a:endParaRPr lang="en-IN"/>
        </a:p>
      </dgm:t>
    </dgm:pt>
    <dgm:pt modelId="{9E95D632-3392-4601-9D83-83C99F47A07D}" type="sibTrans" cxnId="{F861E703-439E-49AE-9B02-0CE744D72D93}">
      <dgm:prSet/>
      <dgm:spPr/>
      <dgm:t>
        <a:bodyPr/>
        <a:lstStyle/>
        <a:p>
          <a:endParaRPr lang="en-IN"/>
        </a:p>
      </dgm:t>
    </dgm:pt>
    <dgm:pt modelId="{753C955B-E329-4F03-8145-1E861687A96C}">
      <dgm:prSet custT="1"/>
      <dgm:spPr/>
      <dgm:t>
        <a:bodyPr/>
        <a:lstStyle/>
        <a:p>
          <a:pPr algn="just">
            <a:buSzPts val="1000"/>
            <a:buFont typeface="Symbol" panose="05050102010706020507" pitchFamily="18" charset="2"/>
            <a:buNone/>
          </a:pPr>
          <a:r>
            <a:rPr lang="en-IN" sz="1200">
              <a:latin typeface="Trebuchet MS (Body)"/>
            </a:rPr>
            <a:t>Handover of </a:t>
          </a:r>
          <a:r>
            <a:rPr lang="en-IN" sz="1200" b="1">
              <a:latin typeface="Trebuchet MS (Body)"/>
            </a:rPr>
            <a:t>project documents</a:t>
          </a:r>
          <a:r>
            <a:rPr lang="en-IN" sz="1200">
              <a:latin typeface="Trebuchet MS (Body)"/>
            </a:rPr>
            <a:t> to the association</a:t>
          </a:r>
          <a:endParaRPr lang="en-IN" sz="1200" dirty="0">
            <a:latin typeface="Trebuchet MS (Body)"/>
          </a:endParaRPr>
        </a:p>
      </dgm:t>
    </dgm:pt>
    <dgm:pt modelId="{F1D8AE41-E654-49C6-BE38-F236D0D6C010}" type="parTrans" cxnId="{3B457E6B-4EAB-4FD1-8CE3-46316CB43204}">
      <dgm:prSet/>
      <dgm:spPr/>
      <dgm:t>
        <a:bodyPr/>
        <a:lstStyle/>
        <a:p>
          <a:endParaRPr lang="en-IN"/>
        </a:p>
      </dgm:t>
    </dgm:pt>
    <dgm:pt modelId="{E261EAB5-2E13-43CC-994C-A94E2510B299}" type="sibTrans" cxnId="{3B457E6B-4EAB-4FD1-8CE3-46316CB43204}">
      <dgm:prSet/>
      <dgm:spPr/>
      <dgm:t>
        <a:bodyPr/>
        <a:lstStyle/>
        <a:p>
          <a:endParaRPr lang="en-IN"/>
        </a:p>
      </dgm:t>
    </dgm:pt>
    <dgm:pt modelId="{ECDE1FA6-F4A6-497C-A170-8C5E80F2FCB3}">
      <dgm:prSet custT="1"/>
      <dgm:spPr/>
      <dgm:t>
        <a:bodyPr/>
        <a:lstStyle/>
        <a:p>
          <a:pPr algn="just">
            <a:buSzPts val="1000"/>
            <a:buFont typeface="Symbol" panose="05050102010706020507" pitchFamily="18" charset="2"/>
            <a:buNone/>
          </a:pPr>
          <a:r>
            <a:rPr lang="en-IN" sz="1200" b="1" dirty="0">
              <a:latin typeface="Trebuchet MS (Body)"/>
            </a:rPr>
            <a:t>Handover of Common Areas</a:t>
          </a:r>
          <a:r>
            <a:rPr lang="en-IN" sz="1200" dirty="0">
              <a:latin typeface="Trebuchet MS (Body)"/>
            </a:rPr>
            <a:t> to the </a:t>
          </a:r>
          <a:r>
            <a:rPr lang="en-IN" sz="1200" dirty="0" err="1">
              <a:latin typeface="Trebuchet MS (Body)"/>
            </a:rPr>
            <a:t>allottees</a:t>
          </a:r>
          <a:r>
            <a:rPr lang="en-IN" sz="1200" dirty="0">
              <a:latin typeface="Trebuchet MS (Body)"/>
            </a:rPr>
            <a:t>’ association</a:t>
          </a:r>
        </a:p>
      </dgm:t>
    </dgm:pt>
    <dgm:pt modelId="{CAC47758-0F34-48AF-B92A-9E49D9D38933}" type="parTrans" cxnId="{7D15E32A-E76F-4CE6-87D7-5AEBC8AECA2E}">
      <dgm:prSet/>
      <dgm:spPr/>
      <dgm:t>
        <a:bodyPr/>
        <a:lstStyle/>
        <a:p>
          <a:endParaRPr lang="en-IN"/>
        </a:p>
      </dgm:t>
    </dgm:pt>
    <dgm:pt modelId="{35A0E085-5022-473B-94D1-92456CC99FDD}" type="sibTrans" cxnId="{7D15E32A-E76F-4CE6-87D7-5AEBC8AECA2E}">
      <dgm:prSet/>
      <dgm:spPr/>
      <dgm:t>
        <a:bodyPr/>
        <a:lstStyle/>
        <a:p>
          <a:endParaRPr lang="en-IN"/>
        </a:p>
      </dgm:t>
    </dgm:pt>
    <dgm:pt modelId="{45945BE8-9BCC-4B56-821D-6EF4A8B02350}">
      <dgm:prSet custT="1"/>
      <dgm:spPr/>
      <dgm:t>
        <a:bodyPr/>
        <a:lstStyle/>
        <a:p>
          <a:pPr algn="just">
            <a:buSzPts val="1000"/>
            <a:buFont typeface="Symbol" panose="05050102010706020507" pitchFamily="18" charset="2"/>
            <a:buNone/>
          </a:pPr>
          <a:r>
            <a:rPr lang="en-IN" sz="1200" dirty="0">
              <a:latin typeface="Trebuchet MS (Body)"/>
            </a:rPr>
            <a:t>Compliance with </a:t>
          </a:r>
          <a:r>
            <a:rPr lang="en-IN" sz="1200" b="1" dirty="0">
              <a:latin typeface="Trebuchet MS (Body)"/>
            </a:rPr>
            <a:t>State RERA Rules</a:t>
          </a:r>
          <a:endParaRPr lang="en-IN" sz="1200" dirty="0">
            <a:latin typeface="Trebuchet MS (Body)"/>
          </a:endParaRPr>
        </a:p>
      </dgm:t>
    </dgm:pt>
    <dgm:pt modelId="{160AAB09-B734-4A7B-82D2-37A61D140470}" type="parTrans" cxnId="{C3BC1E98-4881-4A9B-9D90-2DBADEED2AEE}">
      <dgm:prSet/>
      <dgm:spPr/>
      <dgm:t>
        <a:bodyPr/>
        <a:lstStyle/>
        <a:p>
          <a:endParaRPr lang="en-IN"/>
        </a:p>
      </dgm:t>
    </dgm:pt>
    <dgm:pt modelId="{E59FD3A9-7EA0-4247-AAA6-16D13E6D61F9}" type="sibTrans" cxnId="{C3BC1E98-4881-4A9B-9D90-2DBADEED2AEE}">
      <dgm:prSet/>
      <dgm:spPr/>
      <dgm:t>
        <a:bodyPr/>
        <a:lstStyle/>
        <a:p>
          <a:endParaRPr lang="en-IN"/>
        </a:p>
      </dgm:t>
    </dgm:pt>
    <dgm:pt modelId="{43F8D102-68C1-46DE-B299-02CCE6B732B0}">
      <dgm:prSet custT="1"/>
      <dgm:spPr/>
      <dgm:t>
        <a:bodyPr/>
        <a:lstStyle/>
        <a:p>
          <a:pPr algn="just">
            <a:buSzPts val="1000"/>
            <a:buFont typeface="Symbol" panose="05050102010706020507" pitchFamily="18" charset="2"/>
            <a:buNone/>
          </a:pPr>
          <a:r>
            <a:rPr lang="en-IN" sz="1200">
              <a:latin typeface="Trebuchet MS (Body)"/>
            </a:rPr>
            <a:t>Adherence to all </a:t>
          </a:r>
          <a:r>
            <a:rPr lang="en-IN" sz="1200" b="1">
              <a:latin typeface="Trebuchet MS (Body)"/>
            </a:rPr>
            <a:t>applicable laws, bye-laws, and regulations</a:t>
          </a:r>
          <a:endParaRPr lang="en-IN" sz="1200" dirty="0">
            <a:latin typeface="Trebuchet MS (Body)"/>
          </a:endParaRPr>
        </a:p>
      </dgm:t>
    </dgm:pt>
    <dgm:pt modelId="{38998859-89CE-417C-9FE1-2140A91B5A20}" type="parTrans" cxnId="{4C0BD110-CC70-40F3-9FD2-3B442649CF2E}">
      <dgm:prSet/>
      <dgm:spPr/>
      <dgm:t>
        <a:bodyPr/>
        <a:lstStyle/>
        <a:p>
          <a:endParaRPr lang="en-IN"/>
        </a:p>
      </dgm:t>
    </dgm:pt>
    <dgm:pt modelId="{C4F88919-641A-4BC7-90B1-0550B9D5B6F2}" type="sibTrans" cxnId="{4C0BD110-CC70-40F3-9FD2-3B442649CF2E}">
      <dgm:prSet/>
      <dgm:spPr/>
      <dgm:t>
        <a:bodyPr/>
        <a:lstStyle/>
        <a:p>
          <a:endParaRPr lang="en-IN"/>
        </a:p>
      </dgm:t>
    </dgm:pt>
    <dgm:pt modelId="{E68A73A2-493E-466A-92DF-C3BA50CAD2CD}">
      <dgm:prSet custT="1"/>
      <dgm:spPr/>
      <dgm:t>
        <a:bodyPr/>
        <a:lstStyle/>
        <a:p>
          <a:pPr algn="just">
            <a:buSzPts val="1000"/>
            <a:buFont typeface="Symbol" panose="05050102010706020507" pitchFamily="18" charset="2"/>
            <a:buNone/>
          </a:pPr>
          <a:r>
            <a:rPr lang="en-IN" sz="1200" dirty="0">
              <a:latin typeface="Trebuchet MS (Body)"/>
            </a:rPr>
            <a:t>Formalization of the </a:t>
          </a:r>
          <a:r>
            <a:rPr lang="en-IN" sz="1200" b="1" dirty="0">
              <a:latin typeface="Trebuchet MS (Body)"/>
            </a:rPr>
            <a:t>Association of </a:t>
          </a:r>
          <a:r>
            <a:rPr lang="en-IN" sz="1200" b="1" dirty="0" err="1">
              <a:latin typeface="Trebuchet MS (Body)"/>
            </a:rPr>
            <a:t>Allottees</a:t>
          </a:r>
          <a:r>
            <a:rPr lang="en-IN" sz="1200" dirty="0">
              <a:latin typeface="Trebuchet MS (Body)"/>
            </a:rPr>
            <a:t> as per legal requirements</a:t>
          </a:r>
        </a:p>
      </dgm:t>
    </dgm:pt>
    <dgm:pt modelId="{1F418828-FC82-4A3C-AC58-4D22FF433477}" type="parTrans" cxnId="{D6B121F6-FD06-45BF-A354-F2F4BAABC250}">
      <dgm:prSet/>
      <dgm:spPr/>
      <dgm:t>
        <a:bodyPr/>
        <a:lstStyle/>
        <a:p>
          <a:endParaRPr lang="en-IN"/>
        </a:p>
      </dgm:t>
    </dgm:pt>
    <dgm:pt modelId="{0321A484-D8B0-4519-A349-05A0CA8E5FDC}" type="sibTrans" cxnId="{D6B121F6-FD06-45BF-A354-F2F4BAABC250}">
      <dgm:prSet/>
      <dgm:spPr/>
      <dgm:t>
        <a:bodyPr/>
        <a:lstStyle/>
        <a:p>
          <a:endParaRPr lang="en-IN"/>
        </a:p>
      </dgm:t>
    </dgm:pt>
    <dgm:pt modelId="{E1EC81A4-F666-4267-ABE5-CA819FF5C99E}" type="pres">
      <dgm:prSet presAssocID="{E5358F4F-5FDE-48DC-97FB-0F6EC1AA1944}" presName="diagram" presStyleCnt="0">
        <dgm:presLayoutVars>
          <dgm:dir/>
          <dgm:resizeHandles val="exact"/>
        </dgm:presLayoutVars>
      </dgm:prSet>
      <dgm:spPr/>
    </dgm:pt>
    <dgm:pt modelId="{8A9707FF-01CD-41B2-82F8-997619032A07}" type="pres">
      <dgm:prSet presAssocID="{EED3FCAF-52AC-4F11-B02E-98F2717494E3}" presName="node" presStyleLbl="node1" presStyleIdx="0" presStyleCnt="5" custScaleY="112663">
        <dgm:presLayoutVars>
          <dgm:bulletEnabled val="1"/>
        </dgm:presLayoutVars>
      </dgm:prSet>
      <dgm:spPr/>
    </dgm:pt>
    <dgm:pt modelId="{AD8B4D57-17A6-4043-9F02-758BD22F548B}" type="pres">
      <dgm:prSet presAssocID="{68D6859A-3833-4281-82B2-DA9050B08F5E}" presName="sibTrans" presStyleCnt="0"/>
      <dgm:spPr/>
    </dgm:pt>
    <dgm:pt modelId="{B331749A-4402-48CD-A637-1D636969706F}" type="pres">
      <dgm:prSet presAssocID="{296FF812-FE0B-4E23-902B-3A9D47213AD3}" presName="node" presStyleLbl="node1" presStyleIdx="1" presStyleCnt="5" custScaleY="112663">
        <dgm:presLayoutVars>
          <dgm:bulletEnabled val="1"/>
        </dgm:presLayoutVars>
      </dgm:prSet>
      <dgm:spPr/>
    </dgm:pt>
    <dgm:pt modelId="{55711BC9-E4F5-482B-A3C0-DF3DC37F940F}" type="pres">
      <dgm:prSet presAssocID="{D42C6AF0-6672-4AE4-B8E7-C78E31AE9F58}" presName="sibTrans" presStyleCnt="0"/>
      <dgm:spPr/>
    </dgm:pt>
    <dgm:pt modelId="{72A6167B-4A4E-4160-95AB-DD92D3EF7575}" type="pres">
      <dgm:prSet presAssocID="{0DDADD19-6658-427B-A90B-CE5C47744D3A}" presName="node" presStyleLbl="node1" presStyleIdx="2" presStyleCnt="5" custScaleY="112663">
        <dgm:presLayoutVars>
          <dgm:bulletEnabled val="1"/>
        </dgm:presLayoutVars>
      </dgm:prSet>
      <dgm:spPr/>
    </dgm:pt>
    <dgm:pt modelId="{7324AD1A-3588-4D52-9954-49006BEDB58D}" type="pres">
      <dgm:prSet presAssocID="{00F528FA-E2F3-4CB2-8344-EC4EC375568B}" presName="sibTrans" presStyleCnt="0"/>
      <dgm:spPr/>
    </dgm:pt>
    <dgm:pt modelId="{5231543E-E2D8-4041-B891-45C3716E3125}" type="pres">
      <dgm:prSet presAssocID="{9DAFFC6A-8E1F-4278-8879-F9FD29782E1A}" presName="node" presStyleLbl="node1" presStyleIdx="3" presStyleCnt="5" custScaleY="112663">
        <dgm:presLayoutVars>
          <dgm:bulletEnabled val="1"/>
        </dgm:presLayoutVars>
      </dgm:prSet>
      <dgm:spPr/>
    </dgm:pt>
    <dgm:pt modelId="{EB73DF7D-2183-4874-8E76-CB9A8F69E07E}" type="pres">
      <dgm:prSet presAssocID="{F6FAA9AB-514D-4C1E-9DB6-A0C659CBFB0D}" presName="sibTrans" presStyleCnt="0"/>
      <dgm:spPr/>
    </dgm:pt>
    <dgm:pt modelId="{2CDDD244-9372-4CAE-9889-C6E07A3C878A}" type="pres">
      <dgm:prSet presAssocID="{582C1331-F860-4146-AEF5-73864F49FACA}" presName="node" presStyleLbl="node1" presStyleIdx="4" presStyleCnt="5" custScaleY="112663">
        <dgm:presLayoutVars>
          <dgm:bulletEnabled val="1"/>
        </dgm:presLayoutVars>
      </dgm:prSet>
      <dgm:spPr/>
    </dgm:pt>
  </dgm:ptLst>
  <dgm:cxnLst>
    <dgm:cxn modelId="{F861E703-439E-49AE-9B02-0CE744D72D93}" srcId="{0DDADD19-6658-427B-A90B-CE5C47744D3A}" destId="{B89FA9F9-18AC-4399-B972-797A3F41BE2F}" srcOrd="3" destOrd="0" parTransId="{EDD631E2-9D6D-45B9-88A0-DAC7952FFFE4}" sibTransId="{9E95D632-3392-4601-9D83-83C99F47A07D}"/>
    <dgm:cxn modelId="{E48B1E04-143F-4FA4-9E9F-80631EC9C648}" srcId="{E5358F4F-5FDE-48DC-97FB-0F6EC1AA1944}" destId="{296FF812-FE0B-4E23-902B-3A9D47213AD3}" srcOrd="1" destOrd="0" parTransId="{3B39292C-3081-4E37-BC0B-7F8A3F76D9EB}" sibTransId="{D42C6AF0-6672-4AE4-B8E7-C78E31AE9F58}"/>
    <dgm:cxn modelId="{831E3004-9B77-418B-AE0B-BDF90B084BC4}" type="presOf" srcId="{E68A73A2-493E-466A-92DF-C3BA50CAD2CD}" destId="{2CDDD244-9372-4CAE-9889-C6E07A3C878A}" srcOrd="0" destOrd="3" presId="urn:microsoft.com/office/officeart/2005/8/layout/default"/>
    <dgm:cxn modelId="{4C0BD110-CC70-40F3-9FD2-3B442649CF2E}" srcId="{582C1331-F860-4146-AEF5-73864F49FACA}" destId="{43F8D102-68C1-46DE-B299-02CCE6B732B0}" srcOrd="1" destOrd="0" parTransId="{38998859-89CE-417C-9FE1-2140A91B5A20}" sibTransId="{C4F88919-641A-4BC7-90B1-0550B9D5B6F2}"/>
    <dgm:cxn modelId="{C4CCE110-C8B7-44F5-9E70-781D6B79B971}" srcId="{0DDADD19-6658-427B-A90B-CE5C47744D3A}" destId="{A875A1FC-5FAA-4D15-BDD7-936C8F6E7AF3}" srcOrd="1" destOrd="0" parTransId="{E64A191B-E13E-4E74-8446-360B52D3F278}" sibTransId="{60393852-A28A-4B90-9CF2-7BFC92A6CB37}"/>
    <dgm:cxn modelId="{ABE8A412-CADA-444C-92AC-4178F49E67E7}" srcId="{296FF812-FE0B-4E23-902B-3A9D47213AD3}" destId="{E6FBF5CA-774E-4CFF-B16F-3015AA9D1AEA}" srcOrd="3" destOrd="0" parTransId="{8B93AA5A-60CB-41E1-9548-C6DF37FD6B8B}" sibTransId="{D6FA240B-7F52-4F73-B1D7-39B3F2261997}"/>
    <dgm:cxn modelId="{EB0F491B-E33B-44FB-9450-A2E7122749DA}" srcId="{E5358F4F-5FDE-48DC-97FB-0F6EC1AA1944}" destId="{582C1331-F860-4146-AEF5-73864F49FACA}" srcOrd="4" destOrd="0" parTransId="{A8051E28-2F41-4C90-8AF6-41F3AEF57B44}" sibTransId="{0BEF1979-099A-4571-BC75-44641B4DC7BE}"/>
    <dgm:cxn modelId="{47B03624-FBA6-485C-9714-4007B77DDCF0}" srcId="{296FF812-FE0B-4E23-902B-3A9D47213AD3}" destId="{29ADA141-018C-4230-B0EC-804AB9DA4AE8}" srcOrd="2" destOrd="0" parTransId="{4F22BD9F-355F-4EF2-9C2B-0A56AE8CEDFE}" sibTransId="{B659FFB8-134A-4BAD-95BE-A542E07F473D}"/>
    <dgm:cxn modelId="{7D15E32A-E76F-4CE6-87D7-5AEBC8AECA2E}" srcId="{9DAFFC6A-8E1F-4278-8879-F9FD29782E1A}" destId="{ECDE1FA6-F4A6-497C-A170-8C5E80F2FCB3}" srcOrd="0" destOrd="0" parTransId="{CAC47758-0F34-48AF-B92A-9E49D9D38933}" sibTransId="{35A0E085-5022-473B-94D1-92456CC99FDD}"/>
    <dgm:cxn modelId="{E905963A-99BD-4190-BA83-D69949E02002}" srcId="{EED3FCAF-52AC-4F11-B02E-98F2717494E3}" destId="{F19B2AF1-B0C7-44DA-9BAF-763C0A675C99}" srcOrd="3" destOrd="0" parTransId="{9932265D-D2D2-40AC-82FD-88E4C82C741F}" sibTransId="{C45496CC-82B7-4109-8ED4-D1AA33C7C7F5}"/>
    <dgm:cxn modelId="{9C12CC5C-A80D-44E8-8517-9313B40DDC12}" type="presOf" srcId="{45945BE8-9BCC-4B56-821D-6EF4A8B02350}" destId="{2CDDD244-9372-4CAE-9889-C6E07A3C878A}" srcOrd="0" destOrd="1" presId="urn:microsoft.com/office/officeart/2005/8/layout/default"/>
    <dgm:cxn modelId="{0BD1C05E-539E-442B-AED0-0153CBB4018A}" type="presOf" srcId="{296FF812-FE0B-4E23-902B-3A9D47213AD3}" destId="{B331749A-4402-48CD-A637-1D636969706F}" srcOrd="0" destOrd="0" presId="urn:microsoft.com/office/officeart/2005/8/layout/default"/>
    <dgm:cxn modelId="{E564FF61-C8D1-4A71-B197-4D21B43DA2E1}" type="presOf" srcId="{9DAFFC6A-8E1F-4278-8879-F9FD29782E1A}" destId="{5231543E-E2D8-4041-B891-45C3716E3125}" srcOrd="0" destOrd="0" presId="urn:microsoft.com/office/officeart/2005/8/layout/default"/>
    <dgm:cxn modelId="{5ABD3762-B123-4130-99B8-D15AFA729F9D}" type="presOf" srcId="{F19B2AF1-B0C7-44DA-9BAF-763C0A675C99}" destId="{8A9707FF-01CD-41B2-82F8-997619032A07}" srcOrd="0" destOrd="4" presId="urn:microsoft.com/office/officeart/2005/8/layout/default"/>
    <dgm:cxn modelId="{9AFB6563-1A78-451C-846E-B94D81AF8EBF}" type="presOf" srcId="{29ADA141-018C-4230-B0EC-804AB9DA4AE8}" destId="{B331749A-4402-48CD-A637-1D636969706F}" srcOrd="0" destOrd="3" presId="urn:microsoft.com/office/officeart/2005/8/layout/default"/>
    <dgm:cxn modelId="{8B298065-E46A-4F4F-BBF2-FAD48D7638E2}" type="presOf" srcId="{A875A1FC-5FAA-4D15-BDD7-936C8F6E7AF3}" destId="{72A6167B-4A4E-4160-95AB-DD92D3EF7575}" srcOrd="0" destOrd="2" presId="urn:microsoft.com/office/officeart/2005/8/layout/default"/>
    <dgm:cxn modelId="{FCA28D67-297C-4569-B3CF-650550EB1D74}" type="presOf" srcId="{B89FA9F9-18AC-4399-B972-797A3F41BE2F}" destId="{72A6167B-4A4E-4160-95AB-DD92D3EF7575}" srcOrd="0" destOrd="4" presId="urn:microsoft.com/office/officeart/2005/8/layout/default"/>
    <dgm:cxn modelId="{3B457E6B-4EAB-4FD1-8CE3-46316CB43204}" srcId="{0DDADD19-6658-427B-A90B-CE5C47744D3A}" destId="{753C955B-E329-4F03-8145-1E861687A96C}" srcOrd="4" destOrd="0" parTransId="{F1D8AE41-E654-49C6-BE38-F236D0D6C010}" sibTransId="{E261EAB5-2E13-43CC-994C-A94E2510B299}"/>
    <dgm:cxn modelId="{C640DD4B-F67C-4521-B685-8107E2AF789F}" srcId="{E5358F4F-5FDE-48DC-97FB-0F6EC1AA1944}" destId="{9DAFFC6A-8E1F-4278-8879-F9FD29782E1A}" srcOrd="3" destOrd="0" parTransId="{AA1C4FB5-BDBF-4F6F-BA41-885247CE9AD8}" sibTransId="{F6FAA9AB-514D-4C1E-9DB6-A0C659CBFB0D}"/>
    <dgm:cxn modelId="{6B78BC73-C8BD-4FCD-AD4A-8F099E4090A0}" type="presOf" srcId="{55439DCA-E182-4271-8A7A-20EA5627C716}" destId="{72A6167B-4A4E-4160-95AB-DD92D3EF7575}" srcOrd="0" destOrd="1" presId="urn:microsoft.com/office/officeart/2005/8/layout/default"/>
    <dgm:cxn modelId="{EE169458-3729-42F6-B71C-C2C1A6EB3254}" type="presOf" srcId="{ECDE1FA6-F4A6-497C-A170-8C5E80F2FCB3}" destId="{5231543E-E2D8-4041-B891-45C3716E3125}" srcOrd="0" destOrd="1" presId="urn:microsoft.com/office/officeart/2005/8/layout/default"/>
    <dgm:cxn modelId="{86A98C7C-480E-4546-BDD0-9F0A5FEB51F9}" type="presOf" srcId="{0DDADD19-6658-427B-A90B-CE5C47744D3A}" destId="{72A6167B-4A4E-4160-95AB-DD92D3EF7575}" srcOrd="0" destOrd="0" presId="urn:microsoft.com/office/officeart/2005/8/layout/default"/>
    <dgm:cxn modelId="{056FF17C-D4EA-4A47-B3F0-8A535C14211B}" type="presOf" srcId="{8EC5C0E5-7091-4F70-8C13-E99CF798309A}" destId="{8A9707FF-01CD-41B2-82F8-997619032A07}" srcOrd="0" destOrd="3" presId="urn:microsoft.com/office/officeart/2005/8/layout/default"/>
    <dgm:cxn modelId="{FE72697F-7D85-4E76-A647-7E4B732ABD8E}" type="presOf" srcId="{A13AE84A-3691-4A6A-B81F-7C892E3FD7F3}" destId="{8A9707FF-01CD-41B2-82F8-997619032A07}" srcOrd="0" destOrd="1" presId="urn:microsoft.com/office/officeart/2005/8/layout/default"/>
    <dgm:cxn modelId="{44B6A585-FD74-4814-89E7-3106F4F29474}" srcId="{EED3FCAF-52AC-4F11-B02E-98F2717494E3}" destId="{4B414CB6-BCD9-4F74-9A84-4825EBB2C147}" srcOrd="1" destOrd="0" parTransId="{C85BF36C-7A58-48C6-A4AB-25C84609B573}" sibTransId="{ED65BEA9-DEBC-431F-9348-2BE4D21E2ED9}"/>
    <dgm:cxn modelId="{04D6E786-44FE-447A-B301-C8B0C729FB77}" srcId="{EED3FCAF-52AC-4F11-B02E-98F2717494E3}" destId="{8EC5C0E5-7091-4F70-8C13-E99CF798309A}" srcOrd="2" destOrd="0" parTransId="{F2587EB3-8149-4C99-9AF8-4B5A675E1E8E}" sibTransId="{C8EF1BC3-BA1D-42C6-A41F-EF915B4D2955}"/>
    <dgm:cxn modelId="{D8350388-85BE-4E76-8FCB-57339FB50AAF}" type="presOf" srcId="{43F8D102-68C1-46DE-B299-02CCE6B732B0}" destId="{2CDDD244-9372-4CAE-9889-C6E07A3C878A}" srcOrd="0" destOrd="2" presId="urn:microsoft.com/office/officeart/2005/8/layout/default"/>
    <dgm:cxn modelId="{97A15090-9630-4736-B489-11431DD6F110}" type="presOf" srcId="{FCF8C835-1D59-484F-AE79-5E3ED03C0B2C}" destId="{B331749A-4402-48CD-A637-1D636969706F}" srcOrd="0" destOrd="2" presId="urn:microsoft.com/office/officeart/2005/8/layout/default"/>
    <dgm:cxn modelId="{0F945691-4963-4731-A993-6990BF4F4A14}" type="presOf" srcId="{E5358F4F-5FDE-48DC-97FB-0F6EC1AA1944}" destId="{E1EC81A4-F666-4267-ABE5-CA819FF5C99E}" srcOrd="0" destOrd="0" presId="urn:microsoft.com/office/officeart/2005/8/layout/default"/>
    <dgm:cxn modelId="{40245D93-3F17-413E-8F5F-F80BF7E773BD}" srcId="{E5358F4F-5FDE-48DC-97FB-0F6EC1AA1944}" destId="{0DDADD19-6658-427B-A90B-CE5C47744D3A}" srcOrd="2" destOrd="0" parTransId="{99145712-B9EF-4CF9-B1E9-80AEC5CE3F77}" sibTransId="{00F528FA-E2F3-4CB2-8344-EC4EC375568B}"/>
    <dgm:cxn modelId="{8DA08F95-B2A9-436E-8105-68C497C3C1B1}" type="presOf" srcId="{EED3FCAF-52AC-4F11-B02E-98F2717494E3}" destId="{8A9707FF-01CD-41B2-82F8-997619032A07}" srcOrd="0" destOrd="0" presId="urn:microsoft.com/office/officeart/2005/8/layout/default"/>
    <dgm:cxn modelId="{C3BC1E98-4881-4A9B-9D90-2DBADEED2AEE}" srcId="{582C1331-F860-4146-AEF5-73864F49FACA}" destId="{45945BE8-9BCC-4B56-821D-6EF4A8B02350}" srcOrd="0" destOrd="0" parTransId="{160AAB09-B734-4A7B-82D2-37A61D140470}" sibTransId="{E59FD3A9-7EA0-4247-AAA6-16D13E6D61F9}"/>
    <dgm:cxn modelId="{CAAB099E-D8C7-4C3E-886F-694FD1509DE7}" type="presOf" srcId="{3E7976F6-15F8-4AFD-B746-BBA5EC7F2B83}" destId="{B331749A-4402-48CD-A637-1D636969706F}" srcOrd="0" destOrd="1" presId="urn:microsoft.com/office/officeart/2005/8/layout/default"/>
    <dgm:cxn modelId="{4C431CA3-C708-40C6-88CC-D2D513252EEE}" srcId="{296FF812-FE0B-4E23-902B-3A9D47213AD3}" destId="{3E7976F6-15F8-4AFD-B746-BBA5EC7F2B83}" srcOrd="0" destOrd="0" parTransId="{6BEDE3E7-C7C5-470C-BC23-72AFF6D2BE90}" sibTransId="{8E616FDB-C794-413A-B087-E62689A68E14}"/>
    <dgm:cxn modelId="{C03133B2-BB74-4E0C-823B-BC7E1A9CF156}" type="presOf" srcId="{753C955B-E329-4F03-8145-1E861687A96C}" destId="{72A6167B-4A4E-4160-95AB-DD92D3EF7575}" srcOrd="0" destOrd="5" presId="urn:microsoft.com/office/officeart/2005/8/layout/default"/>
    <dgm:cxn modelId="{E1E62AB6-67E1-4C28-B145-A25A470C6078}" srcId="{EED3FCAF-52AC-4F11-B02E-98F2717494E3}" destId="{A13AE84A-3691-4A6A-B81F-7C892E3FD7F3}" srcOrd="0" destOrd="0" parTransId="{53C31FCE-A932-4C9D-8961-8E63A0D33B46}" sibTransId="{D7BC53AE-967D-47D5-A0C0-1AC1413F0B4D}"/>
    <dgm:cxn modelId="{F05443C1-0B6A-4CAA-8AB1-48E0683242D8}" type="presOf" srcId="{0BD0766E-3180-4CC3-AF49-DC2A806B0676}" destId="{B331749A-4402-48CD-A637-1D636969706F}" srcOrd="0" destOrd="5" presId="urn:microsoft.com/office/officeart/2005/8/layout/default"/>
    <dgm:cxn modelId="{883444CF-6519-4216-8F65-A77B13E8BD7A}" type="presOf" srcId="{4B70C9DE-4A03-4851-BDEE-2D812462756F}" destId="{72A6167B-4A4E-4160-95AB-DD92D3EF7575}" srcOrd="0" destOrd="3" presId="urn:microsoft.com/office/officeart/2005/8/layout/default"/>
    <dgm:cxn modelId="{F81154DA-E434-45B1-8ADB-CD5A58977ED1}" srcId="{296FF812-FE0B-4E23-902B-3A9D47213AD3}" destId="{0BD0766E-3180-4CC3-AF49-DC2A806B0676}" srcOrd="4" destOrd="0" parTransId="{5DA91EB0-4FFA-4D0C-88BF-C3CE5CCB0BEF}" sibTransId="{2F815B51-75F8-4352-A91E-6FE75C60567C}"/>
    <dgm:cxn modelId="{5B284FDC-D34F-4975-8427-46832B4A2EC0}" type="presOf" srcId="{E6FBF5CA-774E-4CFF-B16F-3015AA9D1AEA}" destId="{B331749A-4402-48CD-A637-1D636969706F}" srcOrd="0" destOrd="4" presId="urn:microsoft.com/office/officeart/2005/8/layout/default"/>
    <dgm:cxn modelId="{C439CDDE-71D4-4CAE-A16A-41573318FF1C}" type="presOf" srcId="{4B414CB6-BCD9-4F74-9A84-4825EBB2C147}" destId="{8A9707FF-01CD-41B2-82F8-997619032A07}" srcOrd="0" destOrd="2" presId="urn:microsoft.com/office/officeart/2005/8/layout/default"/>
    <dgm:cxn modelId="{F53C93E7-3A86-4E0C-A1BD-53818374C5C7}" srcId="{E5358F4F-5FDE-48DC-97FB-0F6EC1AA1944}" destId="{EED3FCAF-52AC-4F11-B02E-98F2717494E3}" srcOrd="0" destOrd="0" parTransId="{91A466E4-15DB-4EB7-87BB-93451E9FAF3C}" sibTransId="{68D6859A-3833-4281-82B2-DA9050B08F5E}"/>
    <dgm:cxn modelId="{B48547EA-A637-4A44-B296-9C0FFEEFE17C}" srcId="{0DDADD19-6658-427B-A90B-CE5C47744D3A}" destId="{4B70C9DE-4A03-4851-BDEE-2D812462756F}" srcOrd="2" destOrd="0" parTransId="{E954E8B8-5C75-45AB-98E9-D1066117A9BD}" sibTransId="{D6FAC7BE-8B43-4CFD-8560-E91EBBF6D1DE}"/>
    <dgm:cxn modelId="{603A76F4-CED6-41C9-BFF7-DDFF9651D51B}" srcId="{296FF812-FE0B-4E23-902B-3A9D47213AD3}" destId="{FCF8C835-1D59-484F-AE79-5E3ED03C0B2C}" srcOrd="1" destOrd="0" parTransId="{17345CB8-E21B-4314-908F-82901AC9C692}" sibTransId="{20794C60-0C69-49B7-BB4D-8A16C01EC871}"/>
    <dgm:cxn modelId="{A8BE26F5-97D5-4728-94EC-8AD1F773A9C4}" type="presOf" srcId="{582C1331-F860-4146-AEF5-73864F49FACA}" destId="{2CDDD244-9372-4CAE-9889-C6E07A3C878A}" srcOrd="0" destOrd="0" presId="urn:microsoft.com/office/officeart/2005/8/layout/default"/>
    <dgm:cxn modelId="{D6B121F6-FD06-45BF-A354-F2F4BAABC250}" srcId="{582C1331-F860-4146-AEF5-73864F49FACA}" destId="{E68A73A2-493E-466A-92DF-C3BA50CAD2CD}" srcOrd="2" destOrd="0" parTransId="{1F418828-FC82-4A3C-AC58-4D22FF433477}" sibTransId="{0321A484-D8B0-4519-A349-05A0CA8E5FDC}"/>
    <dgm:cxn modelId="{43D479FC-0572-49A6-B232-4D8D06D2463C}" srcId="{0DDADD19-6658-427B-A90B-CE5C47744D3A}" destId="{55439DCA-E182-4271-8A7A-20EA5627C716}" srcOrd="0" destOrd="0" parTransId="{A04E4264-4E83-4D4E-98FE-9EE8D228A608}" sibTransId="{3A40B856-568E-4EDD-ABDA-5C856DA1C82F}"/>
    <dgm:cxn modelId="{7633A393-7434-4ECB-9495-EC935D72B2DA}" type="presParOf" srcId="{E1EC81A4-F666-4267-ABE5-CA819FF5C99E}" destId="{8A9707FF-01CD-41B2-82F8-997619032A07}" srcOrd="0" destOrd="0" presId="urn:microsoft.com/office/officeart/2005/8/layout/default"/>
    <dgm:cxn modelId="{8627081B-1CE6-48C9-9AB8-8F41CA06346B}" type="presParOf" srcId="{E1EC81A4-F666-4267-ABE5-CA819FF5C99E}" destId="{AD8B4D57-17A6-4043-9F02-758BD22F548B}" srcOrd="1" destOrd="0" presId="urn:microsoft.com/office/officeart/2005/8/layout/default"/>
    <dgm:cxn modelId="{F7AFA57F-4580-4453-9624-62B220B08B1F}" type="presParOf" srcId="{E1EC81A4-F666-4267-ABE5-CA819FF5C99E}" destId="{B331749A-4402-48CD-A637-1D636969706F}" srcOrd="2" destOrd="0" presId="urn:microsoft.com/office/officeart/2005/8/layout/default"/>
    <dgm:cxn modelId="{DAE6915B-3EFE-4D5D-8675-95BFC0BE4244}" type="presParOf" srcId="{E1EC81A4-F666-4267-ABE5-CA819FF5C99E}" destId="{55711BC9-E4F5-482B-A3C0-DF3DC37F940F}" srcOrd="3" destOrd="0" presId="urn:microsoft.com/office/officeart/2005/8/layout/default"/>
    <dgm:cxn modelId="{C091E0E4-C729-4923-B283-63F6AA2C8025}" type="presParOf" srcId="{E1EC81A4-F666-4267-ABE5-CA819FF5C99E}" destId="{72A6167B-4A4E-4160-95AB-DD92D3EF7575}" srcOrd="4" destOrd="0" presId="urn:microsoft.com/office/officeart/2005/8/layout/default"/>
    <dgm:cxn modelId="{D36DA8A3-F00A-40C0-B708-71852C08DCBA}" type="presParOf" srcId="{E1EC81A4-F666-4267-ABE5-CA819FF5C99E}" destId="{7324AD1A-3588-4D52-9954-49006BEDB58D}" srcOrd="5" destOrd="0" presId="urn:microsoft.com/office/officeart/2005/8/layout/default"/>
    <dgm:cxn modelId="{07F465C5-DB6D-45E7-9083-3F155DA82D2D}" type="presParOf" srcId="{E1EC81A4-F666-4267-ABE5-CA819FF5C99E}" destId="{5231543E-E2D8-4041-B891-45C3716E3125}" srcOrd="6" destOrd="0" presId="urn:microsoft.com/office/officeart/2005/8/layout/default"/>
    <dgm:cxn modelId="{7F3CD55F-A498-4B0A-BD76-BB9829234116}" type="presParOf" srcId="{E1EC81A4-F666-4267-ABE5-CA819FF5C99E}" destId="{EB73DF7D-2183-4874-8E76-CB9A8F69E07E}" srcOrd="7" destOrd="0" presId="urn:microsoft.com/office/officeart/2005/8/layout/default"/>
    <dgm:cxn modelId="{B33CCD7E-5C92-4754-A3F2-918B0A81F3F4}" type="presParOf" srcId="{E1EC81A4-F666-4267-ABE5-CA819FF5C99E}" destId="{2CDDD244-9372-4CAE-9889-C6E07A3C878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5B764D8-9DD8-4E36-A590-EFDF4BA59ADD}" type="doc">
      <dgm:prSet loTypeId="urn:microsoft.com/office/officeart/2005/8/layout/hierarchy1" loCatId="hierarchy" qsTypeId="urn:microsoft.com/office/officeart/2005/8/quickstyle/simple4" qsCatId="simple" csTypeId="urn:microsoft.com/office/officeart/2005/8/colors/colorful4" csCatId="colorful" phldr="1"/>
      <dgm:spPr/>
      <dgm:t>
        <a:bodyPr/>
        <a:lstStyle/>
        <a:p>
          <a:endParaRPr lang="en-US"/>
        </a:p>
      </dgm:t>
    </dgm:pt>
    <dgm:pt modelId="{76A97F0C-FB3B-47BA-9B51-0E0BF1DD3F64}">
      <dgm:prSet phldrT="[Text]" custT="1"/>
      <dgm:spPr>
        <a:xfrm>
          <a:off x="4352929" y="240948"/>
          <a:ext cx="2427005" cy="1101343"/>
        </a:xfrm>
        <a:prstGeom prst="roundRect">
          <a:avLst>
            <a:gd name="adj" fmla="val 10000"/>
          </a:avLst>
        </a:prstGeom>
        <a:solidFill>
          <a:sysClr val="window" lastClr="FFFFFF">
            <a:alpha val="90000"/>
            <a:hueOff val="0"/>
            <a:satOff val="0"/>
            <a:lumOff val="0"/>
            <a:alphaOff val="0"/>
          </a:sysClr>
        </a:solidFill>
        <a:ln w="6350" cap="flat" cmpd="sng" algn="ctr">
          <a:solidFill>
            <a:srgbClr val="0BD0D9">
              <a:hueOff val="0"/>
              <a:satOff val="0"/>
              <a:lumOff val="0"/>
              <a:alphaOff val="0"/>
            </a:srgbClr>
          </a:solidFill>
          <a:prstDash val="solid"/>
          <a:miter lim="800000"/>
        </a:ln>
        <a:effectLst/>
      </dgm:spPr>
      <dgm:t>
        <a:bodyPr/>
        <a:lstStyle/>
        <a:p>
          <a:pPr algn="ctr"/>
          <a:r>
            <a:rPr lang="en-US" sz="1800" dirty="0">
              <a:solidFill>
                <a:sysClr val="windowText" lastClr="000000">
                  <a:hueOff val="0"/>
                  <a:satOff val="0"/>
                  <a:lumOff val="0"/>
                  <a:alphaOff val="0"/>
                </a:sysClr>
              </a:solidFill>
              <a:latin typeface="Tw Cen MT" panose="020B0602020104020603" pitchFamily="34" charset="0"/>
              <a:ea typeface="+mn-ea"/>
              <a:cs typeface="+mn-cs"/>
            </a:rPr>
            <a:t>Construction of project complete? </a:t>
          </a:r>
        </a:p>
      </dgm:t>
    </dgm:pt>
    <dgm:pt modelId="{9E17D8DA-B8A9-436F-B797-9C01D5427750}" type="parTrans" cxnId="{37328A3F-59AF-49CD-A0B2-7C1ACDDC57D3}">
      <dgm:prSet/>
      <dgm:spPr/>
      <dgm:t>
        <a:bodyPr/>
        <a:lstStyle/>
        <a:p>
          <a:pPr algn="ctr"/>
          <a:endParaRPr lang="en-US"/>
        </a:p>
      </dgm:t>
    </dgm:pt>
    <dgm:pt modelId="{78DC3E29-5144-4630-844C-F94E18CA5468}" type="sibTrans" cxnId="{37328A3F-59AF-49CD-A0B2-7C1ACDDC57D3}">
      <dgm:prSet/>
      <dgm:spPr/>
      <dgm:t>
        <a:bodyPr/>
        <a:lstStyle/>
        <a:p>
          <a:pPr algn="ctr"/>
          <a:endParaRPr lang="en-US"/>
        </a:p>
      </dgm:t>
    </dgm:pt>
    <dgm:pt modelId="{3740B9A3-D11F-468D-94EB-6182E25F7054}">
      <dgm:prSet phldrT="[Text]" custT="1"/>
      <dgm:spPr>
        <a:xfrm>
          <a:off x="2855950" y="2002511"/>
          <a:ext cx="1576400" cy="825380"/>
        </a:xfrm>
        <a:prstGeom prst="roundRect">
          <a:avLst>
            <a:gd name="adj" fmla="val 10000"/>
          </a:avLst>
        </a:prstGeom>
        <a:solidFill>
          <a:sysClr val="window" lastClr="FFFFFF">
            <a:alpha val="90000"/>
            <a:hueOff val="0"/>
            <a:satOff val="0"/>
            <a:lumOff val="0"/>
            <a:alphaOff val="0"/>
          </a:sysClr>
        </a:solidFill>
        <a:ln w="6350" cap="flat" cmpd="sng" algn="ctr">
          <a:solidFill>
            <a:srgbClr val="7CCA62">
              <a:hueOff val="0"/>
              <a:satOff val="0"/>
              <a:lumOff val="0"/>
              <a:alphaOff val="0"/>
            </a:srgbClr>
          </a:solidFill>
          <a:prstDash val="solid"/>
          <a:miter lim="800000"/>
        </a:ln>
        <a:effectLst/>
      </dgm:spPr>
      <dgm:t>
        <a:bodyPr/>
        <a:lstStyle/>
        <a:p>
          <a:pPr algn="ctr"/>
          <a:r>
            <a:rPr lang="en-US" sz="1800" b="1">
              <a:solidFill>
                <a:sysClr val="windowText" lastClr="000000">
                  <a:hueOff val="0"/>
                  <a:satOff val="0"/>
                  <a:lumOff val="0"/>
                  <a:alphaOff val="0"/>
                </a:sysClr>
              </a:solidFill>
              <a:latin typeface="Tw Cen MT" panose="020B0602020104020603" pitchFamily="34" charset="0"/>
              <a:ea typeface="+mn-ea"/>
              <a:cs typeface="+mn-cs"/>
            </a:rPr>
            <a:t>YES</a:t>
          </a:r>
        </a:p>
      </dgm:t>
    </dgm:pt>
    <dgm:pt modelId="{5834712B-C6B4-4F27-97A8-F280C95AE148}" type="parTrans" cxnId="{F07979EA-2569-44CE-8A04-A96AFA4F04DA}">
      <dgm:prSet/>
      <dgm:spPr>
        <a:xfrm>
          <a:off x="3391917" y="1102670"/>
          <a:ext cx="1922281" cy="660219"/>
        </a:xfrm>
        <a:custGeom>
          <a:avLst/>
          <a:gdLst/>
          <a:ahLst/>
          <a:cxnLst/>
          <a:rect l="0" t="0" r="0" b="0"/>
          <a:pathLst>
            <a:path>
              <a:moveTo>
                <a:pt x="1922281" y="0"/>
              </a:moveTo>
              <a:lnTo>
                <a:pt x="1922281" y="449920"/>
              </a:lnTo>
              <a:lnTo>
                <a:pt x="0" y="449920"/>
              </a:lnTo>
              <a:lnTo>
                <a:pt x="0" y="660219"/>
              </a:lnTo>
            </a:path>
          </a:pathLst>
        </a:custGeom>
        <a:noFill/>
        <a:ln w="6350" cap="flat" cmpd="sng" algn="ctr">
          <a:solidFill>
            <a:srgbClr val="7CCA62">
              <a:hueOff val="0"/>
              <a:satOff val="0"/>
              <a:lumOff val="0"/>
              <a:alphaOff val="0"/>
            </a:srgbClr>
          </a:solidFill>
          <a:prstDash val="solid"/>
          <a:miter lim="800000"/>
        </a:ln>
        <a:effectLst/>
      </dgm:spPr>
      <dgm:t>
        <a:bodyPr/>
        <a:lstStyle/>
        <a:p>
          <a:pPr algn="ctr"/>
          <a:endParaRPr lang="en-US"/>
        </a:p>
      </dgm:t>
    </dgm:pt>
    <dgm:pt modelId="{D7D0F11E-DF65-4982-BEC6-F7E93FC3D698}" type="sibTrans" cxnId="{F07979EA-2569-44CE-8A04-A96AFA4F04DA}">
      <dgm:prSet/>
      <dgm:spPr/>
      <dgm:t>
        <a:bodyPr/>
        <a:lstStyle/>
        <a:p>
          <a:pPr algn="ctr"/>
          <a:endParaRPr lang="en-US"/>
        </a:p>
      </dgm:t>
    </dgm:pt>
    <dgm:pt modelId="{E4DB9EB7-BE69-4D8F-8DED-D7E51266B8D9}">
      <dgm:prSet phldrT="[Text]" custT="1"/>
      <dgm:spPr>
        <a:xfrm>
          <a:off x="3849868" y="3488111"/>
          <a:ext cx="2109782" cy="1434087"/>
        </a:xfrm>
        <a:prstGeom prst="roundRect">
          <a:avLst>
            <a:gd name="adj" fmla="val 10000"/>
          </a:avLst>
        </a:prstGeom>
        <a:solidFill>
          <a:sysClr val="window" lastClr="FFFFFF">
            <a:alpha val="90000"/>
            <a:hueOff val="0"/>
            <a:satOff val="0"/>
            <a:lumOff val="0"/>
            <a:alphaOff val="0"/>
          </a:sysClr>
        </a:solidFill>
        <a:ln w="6350" cap="flat" cmpd="sng" algn="ctr">
          <a:solidFill>
            <a:srgbClr val="A5C249">
              <a:hueOff val="0"/>
              <a:satOff val="0"/>
              <a:lumOff val="0"/>
              <a:alphaOff val="0"/>
            </a:srgbClr>
          </a:solidFill>
          <a:prstDash val="solid"/>
          <a:miter lim="800000"/>
        </a:ln>
        <a:effectLst/>
      </dgm:spPr>
      <dgm:t>
        <a:bodyPr/>
        <a:lstStyle/>
        <a:p>
          <a:pPr algn="ctr"/>
          <a:r>
            <a:rPr lang="en-US" sz="1800" dirty="0">
              <a:solidFill>
                <a:sysClr val="windowText" lastClr="000000">
                  <a:hueOff val="0"/>
                  <a:satOff val="0"/>
                  <a:lumOff val="0"/>
                  <a:alphaOff val="0"/>
                </a:sysClr>
              </a:solidFill>
              <a:latin typeface="Tw Cen MT" panose="020B0602020104020603" pitchFamily="34" charset="0"/>
              <a:ea typeface="+mn-ea"/>
              <a:cs typeface="+mn-cs"/>
            </a:rPr>
            <a:t>Handover Possession of Unit and common areas</a:t>
          </a:r>
        </a:p>
      </dgm:t>
    </dgm:pt>
    <dgm:pt modelId="{F4D92BE6-BBDA-4E65-962E-3DAE71589BBC}" type="parTrans" cxnId="{0FA8847F-98D1-440F-90F1-15F540B3575E}">
      <dgm:prSet/>
      <dgm:spPr>
        <a:xfrm>
          <a:off x="3391917" y="2588270"/>
          <a:ext cx="1260609" cy="660219"/>
        </a:xfrm>
        <a:custGeom>
          <a:avLst/>
          <a:gdLst/>
          <a:ahLst/>
          <a:cxnLst/>
          <a:rect l="0" t="0" r="0" b="0"/>
          <a:pathLst>
            <a:path>
              <a:moveTo>
                <a:pt x="0" y="0"/>
              </a:moveTo>
              <a:lnTo>
                <a:pt x="0" y="449920"/>
              </a:lnTo>
              <a:lnTo>
                <a:pt x="1260609" y="449920"/>
              </a:lnTo>
              <a:lnTo>
                <a:pt x="1260609" y="660219"/>
              </a:lnTo>
            </a:path>
          </a:pathLst>
        </a:custGeom>
        <a:noFill/>
        <a:ln w="6350" cap="flat" cmpd="sng" algn="ctr">
          <a:solidFill>
            <a:srgbClr val="A5C249">
              <a:hueOff val="0"/>
              <a:satOff val="0"/>
              <a:lumOff val="0"/>
              <a:alphaOff val="0"/>
            </a:srgbClr>
          </a:solidFill>
          <a:prstDash val="solid"/>
          <a:miter lim="800000"/>
        </a:ln>
        <a:effectLst/>
      </dgm:spPr>
      <dgm:t>
        <a:bodyPr/>
        <a:lstStyle/>
        <a:p>
          <a:pPr algn="ctr"/>
          <a:endParaRPr lang="en-US"/>
        </a:p>
      </dgm:t>
    </dgm:pt>
    <dgm:pt modelId="{1075528E-D317-4235-B855-B5F14F3C3FDB}" type="sibTrans" cxnId="{0FA8847F-98D1-440F-90F1-15F540B3575E}">
      <dgm:prSet/>
      <dgm:spPr/>
      <dgm:t>
        <a:bodyPr/>
        <a:lstStyle/>
        <a:p>
          <a:pPr algn="ctr"/>
          <a:endParaRPr lang="en-US"/>
        </a:p>
      </dgm:t>
    </dgm:pt>
    <dgm:pt modelId="{859EFD76-1D1D-486B-92F6-114D38128CF4}">
      <dgm:prSet phldrT="[Text]" custT="1"/>
      <dgm:spPr>
        <a:xfrm>
          <a:off x="6694701" y="2002511"/>
          <a:ext cx="1582211" cy="849958"/>
        </a:xfrm>
        <a:prstGeom prst="roundRect">
          <a:avLst>
            <a:gd name="adj" fmla="val 10000"/>
          </a:avLst>
        </a:prstGeom>
        <a:solidFill>
          <a:sysClr val="window" lastClr="FFFFFF">
            <a:alpha val="90000"/>
            <a:hueOff val="0"/>
            <a:satOff val="0"/>
            <a:lumOff val="0"/>
            <a:alphaOff val="0"/>
          </a:sysClr>
        </a:solidFill>
        <a:ln w="6350" cap="flat" cmpd="sng" algn="ctr">
          <a:solidFill>
            <a:srgbClr val="7CCA62">
              <a:hueOff val="0"/>
              <a:satOff val="0"/>
              <a:lumOff val="0"/>
              <a:alphaOff val="0"/>
            </a:srgbClr>
          </a:solidFill>
          <a:prstDash val="solid"/>
          <a:miter lim="800000"/>
        </a:ln>
        <a:effectLst/>
      </dgm:spPr>
      <dgm:t>
        <a:bodyPr/>
        <a:lstStyle/>
        <a:p>
          <a:pPr algn="ctr"/>
          <a:r>
            <a:rPr lang="en-US" sz="1800" b="1">
              <a:solidFill>
                <a:sysClr val="windowText" lastClr="000000">
                  <a:hueOff val="0"/>
                  <a:satOff val="0"/>
                  <a:lumOff val="0"/>
                  <a:alphaOff val="0"/>
                </a:sysClr>
              </a:solidFill>
              <a:latin typeface="Tw Cen MT" panose="020B0602020104020603" pitchFamily="34" charset="0"/>
              <a:ea typeface="+mn-ea"/>
              <a:cs typeface="+mn-cs"/>
            </a:rPr>
            <a:t>NO</a:t>
          </a:r>
        </a:p>
      </dgm:t>
    </dgm:pt>
    <dgm:pt modelId="{F0BEAAFC-F042-42DB-A1ED-10C1DCA4FCD7}" type="parTrans" cxnId="{1F3CA06C-BB97-491C-AEE0-65E5CF6A28A9}">
      <dgm:prSet/>
      <dgm:spPr>
        <a:xfrm>
          <a:off x="5314198" y="1102670"/>
          <a:ext cx="1919375" cy="660219"/>
        </a:xfrm>
        <a:custGeom>
          <a:avLst/>
          <a:gdLst/>
          <a:ahLst/>
          <a:cxnLst/>
          <a:rect l="0" t="0" r="0" b="0"/>
          <a:pathLst>
            <a:path>
              <a:moveTo>
                <a:pt x="0" y="0"/>
              </a:moveTo>
              <a:lnTo>
                <a:pt x="0" y="449920"/>
              </a:lnTo>
              <a:lnTo>
                <a:pt x="1919375" y="449920"/>
              </a:lnTo>
              <a:lnTo>
                <a:pt x="1919375" y="660219"/>
              </a:lnTo>
            </a:path>
          </a:pathLst>
        </a:custGeom>
        <a:noFill/>
        <a:ln w="6350" cap="flat" cmpd="sng" algn="ctr">
          <a:solidFill>
            <a:srgbClr val="7CCA62">
              <a:hueOff val="0"/>
              <a:satOff val="0"/>
              <a:lumOff val="0"/>
              <a:alphaOff val="0"/>
            </a:srgbClr>
          </a:solidFill>
          <a:prstDash val="solid"/>
          <a:miter lim="800000"/>
        </a:ln>
        <a:effectLst/>
      </dgm:spPr>
      <dgm:t>
        <a:bodyPr/>
        <a:lstStyle/>
        <a:p>
          <a:pPr algn="ctr"/>
          <a:endParaRPr lang="en-US"/>
        </a:p>
      </dgm:t>
    </dgm:pt>
    <dgm:pt modelId="{48E62F7E-D888-46AD-84B1-A196CC5B5BFD}" type="sibTrans" cxnId="{1F3CA06C-BB97-491C-AEE0-65E5CF6A28A9}">
      <dgm:prSet/>
      <dgm:spPr/>
      <dgm:t>
        <a:bodyPr/>
        <a:lstStyle/>
        <a:p>
          <a:pPr algn="ctr"/>
          <a:endParaRPr lang="en-US"/>
        </a:p>
      </dgm:t>
    </dgm:pt>
    <dgm:pt modelId="{CE41BE06-5498-4069-83F7-313379CD2775}">
      <dgm:prSet phldrT="[Text]" custT="1"/>
      <dgm:spPr>
        <a:xfrm>
          <a:off x="6464116" y="3512688"/>
          <a:ext cx="2043381" cy="1423218"/>
        </a:xfrm>
        <a:prstGeom prst="roundRect">
          <a:avLst>
            <a:gd name="adj" fmla="val 10000"/>
          </a:avLst>
        </a:prstGeom>
        <a:solidFill>
          <a:sysClr val="window" lastClr="FFFFFF">
            <a:alpha val="90000"/>
            <a:hueOff val="0"/>
            <a:satOff val="0"/>
            <a:lumOff val="0"/>
            <a:alphaOff val="0"/>
          </a:sysClr>
        </a:solidFill>
        <a:ln w="6350" cap="flat" cmpd="sng" algn="ctr">
          <a:solidFill>
            <a:srgbClr val="A5C249">
              <a:hueOff val="0"/>
              <a:satOff val="0"/>
              <a:lumOff val="0"/>
              <a:alphaOff val="0"/>
            </a:srgbClr>
          </a:solidFill>
          <a:prstDash val="solid"/>
          <a:miter lim="800000"/>
        </a:ln>
        <a:effectLst/>
      </dgm:spPr>
      <dgm:t>
        <a:bodyPr/>
        <a:lstStyle/>
        <a:p>
          <a:pPr algn="ctr"/>
          <a:r>
            <a:rPr lang="en-US" sz="1800" dirty="0">
              <a:solidFill>
                <a:sysClr val="windowText" lastClr="000000">
                  <a:hueOff val="0"/>
                  <a:satOff val="0"/>
                  <a:lumOff val="0"/>
                  <a:alphaOff val="0"/>
                </a:sysClr>
              </a:solidFill>
              <a:latin typeface="Tw Cen MT" panose="020B0602020104020603" pitchFamily="34" charset="0"/>
              <a:ea typeface="+mn-ea"/>
              <a:cs typeface="+mn-cs"/>
            </a:rPr>
            <a:t>Submit Application for Extension</a:t>
          </a:r>
        </a:p>
      </dgm:t>
    </dgm:pt>
    <dgm:pt modelId="{670EB7A2-AE27-439E-BDD3-DBCA0E288422}" type="parTrans" cxnId="{13BA9137-F393-47D9-BA65-6020AF62A71D}">
      <dgm:prSet/>
      <dgm:spPr>
        <a:xfrm>
          <a:off x="7187854" y="2612847"/>
          <a:ext cx="91440" cy="660219"/>
        </a:xfrm>
        <a:custGeom>
          <a:avLst/>
          <a:gdLst/>
          <a:ahLst/>
          <a:cxnLst/>
          <a:rect l="0" t="0" r="0" b="0"/>
          <a:pathLst>
            <a:path>
              <a:moveTo>
                <a:pt x="45720" y="0"/>
              </a:moveTo>
              <a:lnTo>
                <a:pt x="45720" y="660219"/>
              </a:lnTo>
            </a:path>
          </a:pathLst>
        </a:custGeom>
        <a:noFill/>
        <a:ln w="6350" cap="flat" cmpd="sng" algn="ctr">
          <a:solidFill>
            <a:srgbClr val="A5C249">
              <a:hueOff val="0"/>
              <a:satOff val="0"/>
              <a:lumOff val="0"/>
              <a:alphaOff val="0"/>
            </a:srgbClr>
          </a:solidFill>
          <a:prstDash val="solid"/>
          <a:miter lim="800000"/>
        </a:ln>
        <a:effectLst/>
      </dgm:spPr>
      <dgm:t>
        <a:bodyPr/>
        <a:lstStyle/>
        <a:p>
          <a:pPr algn="ctr"/>
          <a:endParaRPr lang="en-US"/>
        </a:p>
      </dgm:t>
    </dgm:pt>
    <dgm:pt modelId="{7CF67E71-F67B-46FF-96BD-A2D004648A5C}" type="sibTrans" cxnId="{13BA9137-F393-47D9-BA65-6020AF62A71D}">
      <dgm:prSet/>
      <dgm:spPr/>
      <dgm:t>
        <a:bodyPr/>
        <a:lstStyle/>
        <a:p>
          <a:pPr algn="ctr"/>
          <a:endParaRPr lang="en-US"/>
        </a:p>
      </dgm:t>
    </dgm:pt>
    <dgm:pt modelId="{D6B60D90-93BE-4ADC-AB5F-7845C003C469}">
      <dgm:prSet phldrT="[Text]" custT="1"/>
      <dgm:spPr>
        <a:xfrm>
          <a:off x="1328649" y="3488111"/>
          <a:ext cx="2016753" cy="1341383"/>
        </a:xfrm>
        <a:prstGeom prst="roundRect">
          <a:avLst>
            <a:gd name="adj" fmla="val 10000"/>
          </a:avLst>
        </a:prstGeom>
        <a:solidFill>
          <a:sysClr val="window" lastClr="FFFFFF">
            <a:alpha val="90000"/>
            <a:hueOff val="0"/>
            <a:satOff val="0"/>
            <a:lumOff val="0"/>
            <a:alphaOff val="0"/>
          </a:sysClr>
        </a:solidFill>
        <a:ln w="6350" cap="flat" cmpd="sng" algn="ctr">
          <a:solidFill>
            <a:srgbClr val="A5C249">
              <a:hueOff val="0"/>
              <a:satOff val="0"/>
              <a:lumOff val="0"/>
              <a:alphaOff val="0"/>
            </a:srgbClr>
          </a:solidFill>
          <a:prstDash val="solid"/>
          <a:miter lim="800000"/>
        </a:ln>
        <a:effectLst/>
      </dgm:spPr>
      <dgm:t>
        <a:bodyPr/>
        <a:lstStyle/>
        <a:p>
          <a:pPr algn="ctr"/>
          <a:r>
            <a:rPr lang="en-US" sz="1800" dirty="0">
              <a:solidFill>
                <a:sysClr val="windowText" lastClr="000000">
                  <a:hueOff val="0"/>
                  <a:satOff val="0"/>
                  <a:lumOff val="0"/>
                  <a:alphaOff val="0"/>
                </a:sysClr>
              </a:solidFill>
              <a:latin typeface="Tw Cen MT" panose="020B0602020104020603" pitchFamily="34" charset="0"/>
              <a:ea typeface="+mn-ea"/>
              <a:cs typeface="+mn-cs"/>
            </a:rPr>
            <a:t>Submit Completion &amp; Occupancy  Certificate </a:t>
          </a:r>
        </a:p>
      </dgm:t>
    </dgm:pt>
    <dgm:pt modelId="{DAE812FC-4507-4080-9CEC-7E614E9454F6}" type="sibTrans" cxnId="{DF5A70F4-0D80-4694-B109-9649BB2F6825}">
      <dgm:prSet/>
      <dgm:spPr/>
      <dgm:t>
        <a:bodyPr/>
        <a:lstStyle/>
        <a:p>
          <a:pPr algn="ctr"/>
          <a:endParaRPr lang="en-US"/>
        </a:p>
      </dgm:t>
    </dgm:pt>
    <dgm:pt modelId="{9B690B90-C30B-4393-BB37-5EF5DD55FBDD}" type="parTrans" cxnId="{DF5A70F4-0D80-4694-B109-9649BB2F6825}">
      <dgm:prSet/>
      <dgm:spPr>
        <a:xfrm>
          <a:off x="2084793" y="2588270"/>
          <a:ext cx="1307123" cy="660219"/>
        </a:xfrm>
        <a:custGeom>
          <a:avLst/>
          <a:gdLst/>
          <a:ahLst/>
          <a:cxnLst/>
          <a:rect l="0" t="0" r="0" b="0"/>
          <a:pathLst>
            <a:path>
              <a:moveTo>
                <a:pt x="1307123" y="0"/>
              </a:moveTo>
              <a:lnTo>
                <a:pt x="1307123" y="449920"/>
              </a:lnTo>
              <a:lnTo>
                <a:pt x="0" y="449920"/>
              </a:lnTo>
              <a:lnTo>
                <a:pt x="0" y="660219"/>
              </a:lnTo>
            </a:path>
          </a:pathLst>
        </a:custGeom>
        <a:noFill/>
        <a:ln w="6350" cap="flat" cmpd="sng" algn="ctr">
          <a:solidFill>
            <a:srgbClr val="A5C249">
              <a:hueOff val="0"/>
              <a:satOff val="0"/>
              <a:lumOff val="0"/>
              <a:alphaOff val="0"/>
            </a:srgbClr>
          </a:solidFill>
          <a:prstDash val="solid"/>
          <a:miter lim="800000"/>
        </a:ln>
        <a:effectLst/>
      </dgm:spPr>
      <dgm:t>
        <a:bodyPr/>
        <a:lstStyle/>
        <a:p>
          <a:pPr algn="ctr"/>
          <a:endParaRPr lang="en-US"/>
        </a:p>
      </dgm:t>
    </dgm:pt>
    <dgm:pt modelId="{6128AA80-1FCC-4E79-8C0A-8CAF0FF00E32}" type="pres">
      <dgm:prSet presAssocID="{D5B764D8-9DD8-4E36-A590-EFDF4BA59ADD}" presName="hierChild1" presStyleCnt="0">
        <dgm:presLayoutVars>
          <dgm:chPref val="1"/>
          <dgm:dir/>
          <dgm:animOne val="branch"/>
          <dgm:animLvl val="lvl"/>
          <dgm:resizeHandles/>
        </dgm:presLayoutVars>
      </dgm:prSet>
      <dgm:spPr/>
    </dgm:pt>
    <dgm:pt modelId="{AD708D50-2A02-4874-B868-F92B2D067841}" type="pres">
      <dgm:prSet presAssocID="{76A97F0C-FB3B-47BA-9B51-0E0BF1DD3F64}" presName="hierRoot1" presStyleCnt="0"/>
      <dgm:spPr/>
    </dgm:pt>
    <dgm:pt modelId="{A2023A67-F646-4759-BC2C-5B1B6B42524E}" type="pres">
      <dgm:prSet presAssocID="{76A97F0C-FB3B-47BA-9B51-0E0BF1DD3F64}" presName="composite" presStyleCnt="0"/>
      <dgm:spPr/>
    </dgm:pt>
    <dgm:pt modelId="{8563B4EC-CCF3-4EC1-84F0-963A5163CF14}" type="pres">
      <dgm:prSet presAssocID="{76A97F0C-FB3B-47BA-9B51-0E0BF1DD3F64}" presName="background" presStyleLbl="node0" presStyleIdx="0" presStyleCnt="1"/>
      <dgm:spPr>
        <a:xfrm>
          <a:off x="4100696" y="1326"/>
          <a:ext cx="2427005" cy="1101343"/>
        </a:xfrm>
        <a:prstGeom prst="roundRect">
          <a:avLst>
            <a:gd name="adj" fmla="val 10000"/>
          </a:avLst>
        </a:prstGeom>
        <a:gradFill rotWithShape="0">
          <a:gsLst>
            <a:gs pos="0">
              <a:srgbClr val="0BD0D9">
                <a:hueOff val="0"/>
                <a:satOff val="0"/>
                <a:lumOff val="0"/>
                <a:alphaOff val="0"/>
                <a:satMod val="103000"/>
                <a:lumMod val="102000"/>
                <a:tint val="94000"/>
              </a:srgbClr>
            </a:gs>
            <a:gs pos="50000">
              <a:srgbClr val="0BD0D9">
                <a:hueOff val="0"/>
                <a:satOff val="0"/>
                <a:lumOff val="0"/>
                <a:alphaOff val="0"/>
                <a:satMod val="110000"/>
                <a:lumMod val="100000"/>
                <a:shade val="100000"/>
              </a:srgbClr>
            </a:gs>
            <a:gs pos="100000">
              <a:srgbClr val="0BD0D9">
                <a:hueOff val="0"/>
                <a:satOff val="0"/>
                <a:lumOff val="0"/>
                <a:alphaOff val="0"/>
                <a:lumMod val="99000"/>
                <a:satMod val="120000"/>
                <a:shade val="78000"/>
              </a:srgbClr>
            </a:gs>
          </a:gsLst>
          <a:lin ang="5400000" scaled="0"/>
        </a:gradFill>
        <a:ln>
          <a:noFill/>
        </a:ln>
        <a:effectLst/>
      </dgm:spPr>
    </dgm:pt>
    <dgm:pt modelId="{4DFBE9A7-AAFD-4DF3-ABEC-F0B41F043756}" type="pres">
      <dgm:prSet presAssocID="{76A97F0C-FB3B-47BA-9B51-0E0BF1DD3F64}" presName="text" presStyleLbl="fgAcc0" presStyleIdx="0" presStyleCnt="1" custScaleX="106912" custScaleY="76402">
        <dgm:presLayoutVars>
          <dgm:chPref val="3"/>
        </dgm:presLayoutVars>
      </dgm:prSet>
      <dgm:spPr/>
    </dgm:pt>
    <dgm:pt modelId="{04D10DBA-6FF1-4074-9315-066E223A77D4}" type="pres">
      <dgm:prSet presAssocID="{76A97F0C-FB3B-47BA-9B51-0E0BF1DD3F64}" presName="hierChild2" presStyleCnt="0"/>
      <dgm:spPr/>
    </dgm:pt>
    <dgm:pt modelId="{4BA8FD32-030E-426A-90FB-DE03B872D071}" type="pres">
      <dgm:prSet presAssocID="{5834712B-C6B4-4F27-97A8-F280C95AE148}" presName="Name10" presStyleLbl="parChTrans1D2" presStyleIdx="0" presStyleCnt="2"/>
      <dgm:spPr/>
    </dgm:pt>
    <dgm:pt modelId="{08676286-D2CF-4F88-8E1E-D64A6D5E52D2}" type="pres">
      <dgm:prSet presAssocID="{3740B9A3-D11F-468D-94EB-6182E25F7054}" presName="hierRoot2" presStyleCnt="0"/>
      <dgm:spPr/>
    </dgm:pt>
    <dgm:pt modelId="{41426099-566E-4901-BE72-E1C9B8C58467}" type="pres">
      <dgm:prSet presAssocID="{3740B9A3-D11F-468D-94EB-6182E25F7054}" presName="composite2" presStyleCnt="0"/>
      <dgm:spPr/>
    </dgm:pt>
    <dgm:pt modelId="{09992230-8FDF-4F4D-9E11-F0A45B114576}" type="pres">
      <dgm:prSet presAssocID="{3740B9A3-D11F-468D-94EB-6182E25F7054}" presName="background2" presStyleLbl="node2" presStyleIdx="0" presStyleCnt="2"/>
      <dgm:spPr>
        <a:xfrm>
          <a:off x="2603717" y="1762889"/>
          <a:ext cx="1576400" cy="825380"/>
        </a:xfrm>
        <a:prstGeom prst="roundRect">
          <a:avLst>
            <a:gd name="adj" fmla="val 10000"/>
          </a:avLst>
        </a:prstGeom>
        <a:gradFill rotWithShape="0">
          <a:gsLst>
            <a:gs pos="0">
              <a:srgbClr val="7CCA62">
                <a:hueOff val="0"/>
                <a:satOff val="0"/>
                <a:lumOff val="0"/>
                <a:alphaOff val="0"/>
                <a:satMod val="103000"/>
                <a:lumMod val="102000"/>
                <a:tint val="94000"/>
              </a:srgbClr>
            </a:gs>
            <a:gs pos="50000">
              <a:srgbClr val="7CCA62">
                <a:hueOff val="0"/>
                <a:satOff val="0"/>
                <a:lumOff val="0"/>
                <a:alphaOff val="0"/>
                <a:satMod val="110000"/>
                <a:lumMod val="100000"/>
                <a:shade val="100000"/>
              </a:srgbClr>
            </a:gs>
            <a:gs pos="100000">
              <a:srgbClr val="7CCA62">
                <a:hueOff val="0"/>
                <a:satOff val="0"/>
                <a:lumOff val="0"/>
                <a:alphaOff val="0"/>
                <a:lumMod val="99000"/>
                <a:satMod val="120000"/>
                <a:shade val="78000"/>
              </a:srgbClr>
            </a:gs>
          </a:gsLst>
          <a:lin ang="5400000" scaled="0"/>
        </a:gradFill>
        <a:ln>
          <a:noFill/>
        </a:ln>
        <a:effectLst/>
      </dgm:spPr>
    </dgm:pt>
    <dgm:pt modelId="{8E22BFE2-9679-4601-8EDD-87FF6B1D979F}" type="pres">
      <dgm:prSet presAssocID="{3740B9A3-D11F-468D-94EB-6182E25F7054}" presName="text2" presStyleLbl="fgAcc2" presStyleIdx="0" presStyleCnt="2" custScaleX="69442" custScaleY="57258">
        <dgm:presLayoutVars>
          <dgm:chPref val="3"/>
        </dgm:presLayoutVars>
      </dgm:prSet>
      <dgm:spPr/>
    </dgm:pt>
    <dgm:pt modelId="{1198E3EF-9200-4492-992A-712D3F8CE7AD}" type="pres">
      <dgm:prSet presAssocID="{3740B9A3-D11F-468D-94EB-6182E25F7054}" presName="hierChild3" presStyleCnt="0"/>
      <dgm:spPr/>
    </dgm:pt>
    <dgm:pt modelId="{5037FD45-2077-41C2-AE53-5093E2B10057}" type="pres">
      <dgm:prSet presAssocID="{9B690B90-C30B-4393-BB37-5EF5DD55FBDD}" presName="Name17" presStyleLbl="parChTrans1D3" presStyleIdx="0" presStyleCnt="3"/>
      <dgm:spPr/>
    </dgm:pt>
    <dgm:pt modelId="{FF036970-ADF6-4F5A-9C16-4542DA09FE79}" type="pres">
      <dgm:prSet presAssocID="{D6B60D90-93BE-4ADC-AB5F-7845C003C469}" presName="hierRoot3" presStyleCnt="0"/>
      <dgm:spPr/>
    </dgm:pt>
    <dgm:pt modelId="{07E3BF08-CC80-47E6-A07B-28D4FA9870DD}" type="pres">
      <dgm:prSet presAssocID="{D6B60D90-93BE-4ADC-AB5F-7845C003C469}" presName="composite3" presStyleCnt="0"/>
      <dgm:spPr/>
    </dgm:pt>
    <dgm:pt modelId="{2648EFB5-1E9E-473C-8642-EFCBE464F036}" type="pres">
      <dgm:prSet presAssocID="{D6B60D90-93BE-4ADC-AB5F-7845C003C469}" presName="background3" presStyleLbl="node3" presStyleIdx="0" presStyleCnt="3"/>
      <dgm:spPr>
        <a:xfrm>
          <a:off x="1076416" y="3248489"/>
          <a:ext cx="2016753" cy="1341383"/>
        </a:xfrm>
        <a:prstGeom prst="roundRect">
          <a:avLst>
            <a:gd name="adj" fmla="val 10000"/>
          </a:avLst>
        </a:prstGeom>
        <a:gradFill rotWithShape="0">
          <a:gsLst>
            <a:gs pos="0">
              <a:srgbClr val="A5C249">
                <a:hueOff val="0"/>
                <a:satOff val="0"/>
                <a:lumOff val="0"/>
                <a:alphaOff val="0"/>
                <a:satMod val="103000"/>
                <a:lumMod val="102000"/>
                <a:tint val="94000"/>
              </a:srgbClr>
            </a:gs>
            <a:gs pos="50000">
              <a:srgbClr val="A5C249">
                <a:hueOff val="0"/>
                <a:satOff val="0"/>
                <a:lumOff val="0"/>
                <a:alphaOff val="0"/>
                <a:satMod val="110000"/>
                <a:lumMod val="100000"/>
                <a:shade val="100000"/>
              </a:srgbClr>
            </a:gs>
            <a:gs pos="100000">
              <a:srgbClr val="A5C249">
                <a:hueOff val="0"/>
                <a:satOff val="0"/>
                <a:lumOff val="0"/>
                <a:alphaOff val="0"/>
                <a:lumMod val="99000"/>
                <a:satMod val="120000"/>
                <a:shade val="78000"/>
              </a:srgbClr>
            </a:gs>
          </a:gsLst>
          <a:lin ang="5400000" scaled="0"/>
        </a:gradFill>
        <a:ln>
          <a:noFill/>
        </a:ln>
        <a:effectLst/>
      </dgm:spPr>
    </dgm:pt>
    <dgm:pt modelId="{59F29760-8F82-45C3-8F02-30CC8A2E4D84}" type="pres">
      <dgm:prSet presAssocID="{D6B60D90-93BE-4ADC-AB5F-7845C003C469}" presName="text3" presStyleLbl="fgAcc3" presStyleIdx="0" presStyleCnt="3" custScaleX="88840" custScaleY="93054">
        <dgm:presLayoutVars>
          <dgm:chPref val="3"/>
        </dgm:presLayoutVars>
      </dgm:prSet>
      <dgm:spPr/>
    </dgm:pt>
    <dgm:pt modelId="{AF90103C-B274-4CAD-96AF-A76AC12394A9}" type="pres">
      <dgm:prSet presAssocID="{D6B60D90-93BE-4ADC-AB5F-7845C003C469}" presName="hierChild4" presStyleCnt="0"/>
      <dgm:spPr/>
    </dgm:pt>
    <dgm:pt modelId="{A46587D7-AD31-4686-8CDF-BABF66AB04D9}" type="pres">
      <dgm:prSet presAssocID="{F4D92BE6-BBDA-4E65-962E-3DAE71589BBC}" presName="Name17" presStyleLbl="parChTrans1D3" presStyleIdx="1" presStyleCnt="3"/>
      <dgm:spPr/>
    </dgm:pt>
    <dgm:pt modelId="{20D22382-19E7-4F6B-B234-EC6E50791F10}" type="pres">
      <dgm:prSet presAssocID="{E4DB9EB7-BE69-4D8F-8DED-D7E51266B8D9}" presName="hierRoot3" presStyleCnt="0"/>
      <dgm:spPr/>
    </dgm:pt>
    <dgm:pt modelId="{857E7ED2-994D-4D57-827E-17D369991096}" type="pres">
      <dgm:prSet presAssocID="{E4DB9EB7-BE69-4D8F-8DED-D7E51266B8D9}" presName="composite3" presStyleCnt="0"/>
      <dgm:spPr/>
    </dgm:pt>
    <dgm:pt modelId="{4387C8C1-51BB-489F-9740-E9388A3B962F}" type="pres">
      <dgm:prSet presAssocID="{E4DB9EB7-BE69-4D8F-8DED-D7E51266B8D9}" presName="background3" presStyleLbl="node3" presStyleIdx="1" presStyleCnt="3"/>
      <dgm:spPr>
        <a:xfrm>
          <a:off x="3597635" y="3248489"/>
          <a:ext cx="2109782" cy="1434087"/>
        </a:xfrm>
        <a:prstGeom prst="roundRect">
          <a:avLst>
            <a:gd name="adj" fmla="val 10000"/>
          </a:avLst>
        </a:prstGeom>
        <a:gradFill rotWithShape="0">
          <a:gsLst>
            <a:gs pos="0">
              <a:srgbClr val="A5C249">
                <a:hueOff val="0"/>
                <a:satOff val="0"/>
                <a:lumOff val="0"/>
                <a:alphaOff val="0"/>
                <a:satMod val="103000"/>
                <a:lumMod val="102000"/>
                <a:tint val="94000"/>
              </a:srgbClr>
            </a:gs>
            <a:gs pos="50000">
              <a:srgbClr val="A5C249">
                <a:hueOff val="0"/>
                <a:satOff val="0"/>
                <a:lumOff val="0"/>
                <a:alphaOff val="0"/>
                <a:satMod val="110000"/>
                <a:lumMod val="100000"/>
                <a:shade val="100000"/>
              </a:srgbClr>
            </a:gs>
            <a:gs pos="100000">
              <a:srgbClr val="A5C249">
                <a:hueOff val="0"/>
                <a:satOff val="0"/>
                <a:lumOff val="0"/>
                <a:alphaOff val="0"/>
                <a:lumMod val="99000"/>
                <a:satMod val="120000"/>
                <a:shade val="78000"/>
              </a:srgbClr>
            </a:gs>
          </a:gsLst>
          <a:lin ang="5400000" scaled="0"/>
        </a:gradFill>
        <a:ln>
          <a:noFill/>
        </a:ln>
        <a:effectLst/>
      </dgm:spPr>
    </dgm:pt>
    <dgm:pt modelId="{8663C322-B4F7-4F48-9C70-783B1C873881}" type="pres">
      <dgm:prSet presAssocID="{E4DB9EB7-BE69-4D8F-8DED-D7E51266B8D9}" presName="text3" presStyleLbl="fgAcc3" presStyleIdx="1" presStyleCnt="3" custScaleX="92938" custScaleY="99485">
        <dgm:presLayoutVars>
          <dgm:chPref val="3"/>
        </dgm:presLayoutVars>
      </dgm:prSet>
      <dgm:spPr/>
    </dgm:pt>
    <dgm:pt modelId="{A875B186-3474-43C9-B80B-9B998AA06508}" type="pres">
      <dgm:prSet presAssocID="{E4DB9EB7-BE69-4D8F-8DED-D7E51266B8D9}" presName="hierChild4" presStyleCnt="0"/>
      <dgm:spPr/>
    </dgm:pt>
    <dgm:pt modelId="{E38FE577-D545-4042-917A-654696F2B106}" type="pres">
      <dgm:prSet presAssocID="{F0BEAAFC-F042-42DB-A1ED-10C1DCA4FCD7}" presName="Name10" presStyleLbl="parChTrans1D2" presStyleIdx="1" presStyleCnt="2"/>
      <dgm:spPr/>
    </dgm:pt>
    <dgm:pt modelId="{3155F0D9-FBCF-44D3-A66F-D4F360C692FF}" type="pres">
      <dgm:prSet presAssocID="{859EFD76-1D1D-486B-92F6-114D38128CF4}" presName="hierRoot2" presStyleCnt="0"/>
      <dgm:spPr/>
    </dgm:pt>
    <dgm:pt modelId="{B193BF97-22B2-45EB-A019-60C57D9B766A}" type="pres">
      <dgm:prSet presAssocID="{859EFD76-1D1D-486B-92F6-114D38128CF4}" presName="composite2" presStyleCnt="0"/>
      <dgm:spPr/>
    </dgm:pt>
    <dgm:pt modelId="{A8A148C4-AF94-4BCE-A231-D46989E2A23D}" type="pres">
      <dgm:prSet presAssocID="{859EFD76-1D1D-486B-92F6-114D38128CF4}" presName="background2" presStyleLbl="node2" presStyleIdx="1" presStyleCnt="2"/>
      <dgm:spPr>
        <a:xfrm>
          <a:off x="6442468" y="1762889"/>
          <a:ext cx="1582211" cy="849958"/>
        </a:xfrm>
        <a:prstGeom prst="roundRect">
          <a:avLst>
            <a:gd name="adj" fmla="val 10000"/>
          </a:avLst>
        </a:prstGeom>
        <a:gradFill rotWithShape="0">
          <a:gsLst>
            <a:gs pos="0">
              <a:srgbClr val="7CCA62">
                <a:hueOff val="0"/>
                <a:satOff val="0"/>
                <a:lumOff val="0"/>
                <a:alphaOff val="0"/>
                <a:satMod val="103000"/>
                <a:lumMod val="102000"/>
                <a:tint val="94000"/>
              </a:srgbClr>
            </a:gs>
            <a:gs pos="50000">
              <a:srgbClr val="7CCA62">
                <a:hueOff val="0"/>
                <a:satOff val="0"/>
                <a:lumOff val="0"/>
                <a:alphaOff val="0"/>
                <a:satMod val="110000"/>
                <a:lumMod val="100000"/>
                <a:shade val="100000"/>
              </a:srgbClr>
            </a:gs>
            <a:gs pos="100000">
              <a:srgbClr val="7CCA62">
                <a:hueOff val="0"/>
                <a:satOff val="0"/>
                <a:lumOff val="0"/>
                <a:alphaOff val="0"/>
                <a:lumMod val="99000"/>
                <a:satMod val="120000"/>
                <a:shade val="78000"/>
              </a:srgbClr>
            </a:gs>
          </a:gsLst>
          <a:lin ang="5400000" scaled="0"/>
        </a:gradFill>
        <a:ln>
          <a:noFill/>
        </a:ln>
        <a:effectLst/>
      </dgm:spPr>
    </dgm:pt>
    <dgm:pt modelId="{19507B6B-86F9-41A3-945B-2E79135CD800}" type="pres">
      <dgm:prSet presAssocID="{859EFD76-1D1D-486B-92F6-114D38128CF4}" presName="text2" presStyleLbl="fgAcc2" presStyleIdx="1" presStyleCnt="2" custScaleX="69698" custScaleY="58963">
        <dgm:presLayoutVars>
          <dgm:chPref val="3"/>
        </dgm:presLayoutVars>
      </dgm:prSet>
      <dgm:spPr/>
    </dgm:pt>
    <dgm:pt modelId="{165D1CEC-5DAF-4B1D-849F-34474FB6D1F9}" type="pres">
      <dgm:prSet presAssocID="{859EFD76-1D1D-486B-92F6-114D38128CF4}" presName="hierChild3" presStyleCnt="0"/>
      <dgm:spPr/>
    </dgm:pt>
    <dgm:pt modelId="{C9574A84-B301-41EC-AF95-B2F4DA7D5D40}" type="pres">
      <dgm:prSet presAssocID="{670EB7A2-AE27-439E-BDD3-DBCA0E288422}" presName="Name17" presStyleLbl="parChTrans1D3" presStyleIdx="2" presStyleCnt="3"/>
      <dgm:spPr/>
    </dgm:pt>
    <dgm:pt modelId="{C13E636D-502D-4AE7-813E-52D0DAE20DF1}" type="pres">
      <dgm:prSet presAssocID="{CE41BE06-5498-4069-83F7-313379CD2775}" presName="hierRoot3" presStyleCnt="0"/>
      <dgm:spPr/>
    </dgm:pt>
    <dgm:pt modelId="{00D23DD6-D5AF-4280-B103-60EC1A4DCF2F}" type="pres">
      <dgm:prSet presAssocID="{CE41BE06-5498-4069-83F7-313379CD2775}" presName="composite3" presStyleCnt="0"/>
      <dgm:spPr/>
    </dgm:pt>
    <dgm:pt modelId="{C6FB0499-05C0-4242-8AE0-44B344C60A5A}" type="pres">
      <dgm:prSet presAssocID="{CE41BE06-5498-4069-83F7-313379CD2775}" presName="background3" presStyleLbl="node3" presStyleIdx="2" presStyleCnt="3"/>
      <dgm:spPr>
        <a:xfrm>
          <a:off x="6211883" y="3273067"/>
          <a:ext cx="2043381" cy="1423218"/>
        </a:xfrm>
        <a:prstGeom prst="roundRect">
          <a:avLst>
            <a:gd name="adj" fmla="val 10000"/>
          </a:avLst>
        </a:prstGeom>
        <a:gradFill rotWithShape="0">
          <a:gsLst>
            <a:gs pos="0">
              <a:srgbClr val="A5C249">
                <a:hueOff val="0"/>
                <a:satOff val="0"/>
                <a:lumOff val="0"/>
                <a:alphaOff val="0"/>
                <a:satMod val="103000"/>
                <a:lumMod val="102000"/>
                <a:tint val="94000"/>
              </a:srgbClr>
            </a:gs>
            <a:gs pos="50000">
              <a:srgbClr val="A5C249">
                <a:hueOff val="0"/>
                <a:satOff val="0"/>
                <a:lumOff val="0"/>
                <a:alphaOff val="0"/>
                <a:satMod val="110000"/>
                <a:lumMod val="100000"/>
                <a:shade val="100000"/>
              </a:srgbClr>
            </a:gs>
            <a:gs pos="100000">
              <a:srgbClr val="A5C249">
                <a:hueOff val="0"/>
                <a:satOff val="0"/>
                <a:lumOff val="0"/>
                <a:alphaOff val="0"/>
                <a:lumMod val="99000"/>
                <a:satMod val="120000"/>
                <a:shade val="78000"/>
              </a:srgbClr>
            </a:gs>
          </a:gsLst>
          <a:lin ang="5400000" scaled="0"/>
        </a:gradFill>
        <a:ln>
          <a:noFill/>
        </a:ln>
        <a:effectLst/>
      </dgm:spPr>
    </dgm:pt>
    <dgm:pt modelId="{625D7D6D-E8DF-464D-8A7B-7604C7F2554A}" type="pres">
      <dgm:prSet presAssocID="{CE41BE06-5498-4069-83F7-313379CD2775}" presName="text3" presStyleLbl="fgAcc3" presStyleIdx="2" presStyleCnt="3" custScaleX="90013" custScaleY="98731">
        <dgm:presLayoutVars>
          <dgm:chPref val="3"/>
        </dgm:presLayoutVars>
      </dgm:prSet>
      <dgm:spPr/>
    </dgm:pt>
    <dgm:pt modelId="{348508D4-0AA7-4483-8FB3-ABBB373EF857}" type="pres">
      <dgm:prSet presAssocID="{CE41BE06-5498-4069-83F7-313379CD2775}" presName="hierChild4" presStyleCnt="0"/>
      <dgm:spPr/>
    </dgm:pt>
  </dgm:ptLst>
  <dgm:cxnLst>
    <dgm:cxn modelId="{874C4300-E767-402B-B6D4-F21AFE30D00B}" type="presOf" srcId="{CE41BE06-5498-4069-83F7-313379CD2775}" destId="{625D7D6D-E8DF-464D-8A7B-7604C7F2554A}" srcOrd="0" destOrd="0" presId="urn:microsoft.com/office/officeart/2005/8/layout/hierarchy1"/>
    <dgm:cxn modelId="{9FE97D19-88C7-446B-AF53-FF645E6D5A63}" type="presOf" srcId="{D5B764D8-9DD8-4E36-A590-EFDF4BA59ADD}" destId="{6128AA80-1FCC-4E79-8C0A-8CAF0FF00E32}" srcOrd="0" destOrd="0" presId="urn:microsoft.com/office/officeart/2005/8/layout/hierarchy1"/>
    <dgm:cxn modelId="{068E4B28-B398-4EA9-914E-34522FD7CBD5}" type="presOf" srcId="{859EFD76-1D1D-486B-92F6-114D38128CF4}" destId="{19507B6B-86F9-41A3-945B-2E79135CD800}" srcOrd="0" destOrd="0" presId="urn:microsoft.com/office/officeart/2005/8/layout/hierarchy1"/>
    <dgm:cxn modelId="{FB25492E-39BE-4C46-8837-44619E59AD8B}" type="presOf" srcId="{5834712B-C6B4-4F27-97A8-F280C95AE148}" destId="{4BA8FD32-030E-426A-90FB-DE03B872D071}" srcOrd="0" destOrd="0" presId="urn:microsoft.com/office/officeart/2005/8/layout/hierarchy1"/>
    <dgm:cxn modelId="{13BA9137-F393-47D9-BA65-6020AF62A71D}" srcId="{859EFD76-1D1D-486B-92F6-114D38128CF4}" destId="{CE41BE06-5498-4069-83F7-313379CD2775}" srcOrd="0" destOrd="0" parTransId="{670EB7A2-AE27-439E-BDD3-DBCA0E288422}" sibTransId="{7CF67E71-F67B-46FF-96BD-A2D004648A5C}"/>
    <dgm:cxn modelId="{740C9C3A-B5CC-4C69-9FC0-42F86E173B62}" type="presOf" srcId="{F4D92BE6-BBDA-4E65-962E-3DAE71589BBC}" destId="{A46587D7-AD31-4686-8CDF-BABF66AB04D9}" srcOrd="0" destOrd="0" presId="urn:microsoft.com/office/officeart/2005/8/layout/hierarchy1"/>
    <dgm:cxn modelId="{37328A3F-59AF-49CD-A0B2-7C1ACDDC57D3}" srcId="{D5B764D8-9DD8-4E36-A590-EFDF4BA59ADD}" destId="{76A97F0C-FB3B-47BA-9B51-0E0BF1DD3F64}" srcOrd="0" destOrd="0" parTransId="{9E17D8DA-B8A9-436F-B797-9C01D5427750}" sibTransId="{78DC3E29-5144-4630-844C-F94E18CA5468}"/>
    <dgm:cxn modelId="{1F3CA06C-BB97-491C-AEE0-65E5CF6A28A9}" srcId="{76A97F0C-FB3B-47BA-9B51-0E0BF1DD3F64}" destId="{859EFD76-1D1D-486B-92F6-114D38128CF4}" srcOrd="1" destOrd="0" parTransId="{F0BEAAFC-F042-42DB-A1ED-10C1DCA4FCD7}" sibTransId="{48E62F7E-D888-46AD-84B1-A196CC5B5BFD}"/>
    <dgm:cxn modelId="{5A3E554F-8B79-428D-95A9-1EDE7B77C33E}" type="presOf" srcId="{F0BEAAFC-F042-42DB-A1ED-10C1DCA4FCD7}" destId="{E38FE577-D545-4042-917A-654696F2B106}" srcOrd="0" destOrd="0" presId="urn:microsoft.com/office/officeart/2005/8/layout/hierarchy1"/>
    <dgm:cxn modelId="{2836E174-4064-45D0-8AEB-96CD22278ECA}" type="presOf" srcId="{E4DB9EB7-BE69-4D8F-8DED-D7E51266B8D9}" destId="{8663C322-B4F7-4F48-9C70-783B1C873881}" srcOrd="0" destOrd="0" presId="urn:microsoft.com/office/officeart/2005/8/layout/hierarchy1"/>
    <dgm:cxn modelId="{0FA8847F-98D1-440F-90F1-15F540B3575E}" srcId="{3740B9A3-D11F-468D-94EB-6182E25F7054}" destId="{E4DB9EB7-BE69-4D8F-8DED-D7E51266B8D9}" srcOrd="1" destOrd="0" parTransId="{F4D92BE6-BBDA-4E65-962E-3DAE71589BBC}" sibTransId="{1075528E-D317-4235-B855-B5F14F3C3FDB}"/>
    <dgm:cxn modelId="{18D50B9F-31CE-4554-8264-E46E3A3E6EC6}" type="presOf" srcId="{670EB7A2-AE27-439E-BDD3-DBCA0E288422}" destId="{C9574A84-B301-41EC-AF95-B2F4DA7D5D40}" srcOrd="0" destOrd="0" presId="urn:microsoft.com/office/officeart/2005/8/layout/hierarchy1"/>
    <dgm:cxn modelId="{4BAA7FDB-340D-4CBD-A571-556448EEF786}" type="presOf" srcId="{9B690B90-C30B-4393-BB37-5EF5DD55FBDD}" destId="{5037FD45-2077-41C2-AE53-5093E2B10057}" srcOrd="0" destOrd="0" presId="urn:microsoft.com/office/officeart/2005/8/layout/hierarchy1"/>
    <dgm:cxn modelId="{1731FDDB-1CEF-4BBC-8764-3E161CE557DA}" type="presOf" srcId="{76A97F0C-FB3B-47BA-9B51-0E0BF1DD3F64}" destId="{4DFBE9A7-AAFD-4DF3-ABEC-F0B41F043756}" srcOrd="0" destOrd="0" presId="urn:microsoft.com/office/officeart/2005/8/layout/hierarchy1"/>
    <dgm:cxn modelId="{F07979EA-2569-44CE-8A04-A96AFA4F04DA}" srcId="{76A97F0C-FB3B-47BA-9B51-0E0BF1DD3F64}" destId="{3740B9A3-D11F-468D-94EB-6182E25F7054}" srcOrd="0" destOrd="0" parTransId="{5834712B-C6B4-4F27-97A8-F280C95AE148}" sibTransId="{D7D0F11E-DF65-4982-BEC6-F7E93FC3D698}"/>
    <dgm:cxn modelId="{E6D083EF-F955-49E7-852A-3AC749D3720E}" type="presOf" srcId="{3740B9A3-D11F-468D-94EB-6182E25F7054}" destId="{8E22BFE2-9679-4601-8EDD-87FF6B1D979F}" srcOrd="0" destOrd="0" presId="urn:microsoft.com/office/officeart/2005/8/layout/hierarchy1"/>
    <dgm:cxn modelId="{F20554F3-1D5C-4582-89EA-E8EB8074E014}" type="presOf" srcId="{D6B60D90-93BE-4ADC-AB5F-7845C003C469}" destId="{59F29760-8F82-45C3-8F02-30CC8A2E4D84}" srcOrd="0" destOrd="0" presId="urn:microsoft.com/office/officeart/2005/8/layout/hierarchy1"/>
    <dgm:cxn modelId="{DF5A70F4-0D80-4694-B109-9649BB2F6825}" srcId="{3740B9A3-D11F-468D-94EB-6182E25F7054}" destId="{D6B60D90-93BE-4ADC-AB5F-7845C003C469}" srcOrd="0" destOrd="0" parTransId="{9B690B90-C30B-4393-BB37-5EF5DD55FBDD}" sibTransId="{DAE812FC-4507-4080-9CEC-7E614E9454F6}"/>
    <dgm:cxn modelId="{0FE25D24-757B-48CD-8096-451779A1CAE1}" type="presParOf" srcId="{6128AA80-1FCC-4E79-8C0A-8CAF0FF00E32}" destId="{AD708D50-2A02-4874-B868-F92B2D067841}" srcOrd="0" destOrd="0" presId="urn:microsoft.com/office/officeart/2005/8/layout/hierarchy1"/>
    <dgm:cxn modelId="{67AA66F7-4D33-4BFF-8080-7584B48C4218}" type="presParOf" srcId="{AD708D50-2A02-4874-B868-F92B2D067841}" destId="{A2023A67-F646-4759-BC2C-5B1B6B42524E}" srcOrd="0" destOrd="0" presId="urn:microsoft.com/office/officeart/2005/8/layout/hierarchy1"/>
    <dgm:cxn modelId="{B12AC2C5-E9F8-4D09-ADF0-0AABB361EF79}" type="presParOf" srcId="{A2023A67-F646-4759-BC2C-5B1B6B42524E}" destId="{8563B4EC-CCF3-4EC1-84F0-963A5163CF14}" srcOrd="0" destOrd="0" presId="urn:microsoft.com/office/officeart/2005/8/layout/hierarchy1"/>
    <dgm:cxn modelId="{6095F1E7-AC22-4334-BACD-9DF4791C45B9}" type="presParOf" srcId="{A2023A67-F646-4759-BC2C-5B1B6B42524E}" destId="{4DFBE9A7-AAFD-4DF3-ABEC-F0B41F043756}" srcOrd="1" destOrd="0" presId="urn:microsoft.com/office/officeart/2005/8/layout/hierarchy1"/>
    <dgm:cxn modelId="{12091108-B56C-4412-B62F-78B557DB2CB6}" type="presParOf" srcId="{AD708D50-2A02-4874-B868-F92B2D067841}" destId="{04D10DBA-6FF1-4074-9315-066E223A77D4}" srcOrd="1" destOrd="0" presId="urn:microsoft.com/office/officeart/2005/8/layout/hierarchy1"/>
    <dgm:cxn modelId="{31D2D11D-F1DC-4715-A03C-FFA957292CFE}" type="presParOf" srcId="{04D10DBA-6FF1-4074-9315-066E223A77D4}" destId="{4BA8FD32-030E-426A-90FB-DE03B872D071}" srcOrd="0" destOrd="0" presId="urn:microsoft.com/office/officeart/2005/8/layout/hierarchy1"/>
    <dgm:cxn modelId="{96AE6DE9-4597-4A7D-8971-C576DC192400}" type="presParOf" srcId="{04D10DBA-6FF1-4074-9315-066E223A77D4}" destId="{08676286-D2CF-4F88-8E1E-D64A6D5E52D2}" srcOrd="1" destOrd="0" presId="urn:microsoft.com/office/officeart/2005/8/layout/hierarchy1"/>
    <dgm:cxn modelId="{A0D627F9-622A-4F42-816B-F66BEAA0252E}" type="presParOf" srcId="{08676286-D2CF-4F88-8E1E-D64A6D5E52D2}" destId="{41426099-566E-4901-BE72-E1C9B8C58467}" srcOrd="0" destOrd="0" presId="urn:microsoft.com/office/officeart/2005/8/layout/hierarchy1"/>
    <dgm:cxn modelId="{5C2B6169-FE7E-423F-95C6-E93B5C50D339}" type="presParOf" srcId="{41426099-566E-4901-BE72-E1C9B8C58467}" destId="{09992230-8FDF-4F4D-9E11-F0A45B114576}" srcOrd="0" destOrd="0" presId="urn:microsoft.com/office/officeart/2005/8/layout/hierarchy1"/>
    <dgm:cxn modelId="{5E3AC793-3731-42B9-972B-26EF4FB1683C}" type="presParOf" srcId="{41426099-566E-4901-BE72-E1C9B8C58467}" destId="{8E22BFE2-9679-4601-8EDD-87FF6B1D979F}" srcOrd="1" destOrd="0" presId="urn:microsoft.com/office/officeart/2005/8/layout/hierarchy1"/>
    <dgm:cxn modelId="{7D10FFA7-E76D-4957-A73E-8EC36F9BD9C3}" type="presParOf" srcId="{08676286-D2CF-4F88-8E1E-D64A6D5E52D2}" destId="{1198E3EF-9200-4492-992A-712D3F8CE7AD}" srcOrd="1" destOrd="0" presId="urn:microsoft.com/office/officeart/2005/8/layout/hierarchy1"/>
    <dgm:cxn modelId="{B7E42D52-FE54-4899-A13B-A06AA51E805E}" type="presParOf" srcId="{1198E3EF-9200-4492-992A-712D3F8CE7AD}" destId="{5037FD45-2077-41C2-AE53-5093E2B10057}" srcOrd="0" destOrd="0" presId="urn:microsoft.com/office/officeart/2005/8/layout/hierarchy1"/>
    <dgm:cxn modelId="{DF036B24-00EB-4D22-ABB1-48FEF623D7E1}" type="presParOf" srcId="{1198E3EF-9200-4492-992A-712D3F8CE7AD}" destId="{FF036970-ADF6-4F5A-9C16-4542DA09FE79}" srcOrd="1" destOrd="0" presId="urn:microsoft.com/office/officeart/2005/8/layout/hierarchy1"/>
    <dgm:cxn modelId="{D5C78ED4-1237-4119-9031-2F28F06E5788}" type="presParOf" srcId="{FF036970-ADF6-4F5A-9C16-4542DA09FE79}" destId="{07E3BF08-CC80-47E6-A07B-28D4FA9870DD}" srcOrd="0" destOrd="0" presId="urn:microsoft.com/office/officeart/2005/8/layout/hierarchy1"/>
    <dgm:cxn modelId="{D26A207C-5F64-49CF-ACC9-FA8D37708F09}" type="presParOf" srcId="{07E3BF08-CC80-47E6-A07B-28D4FA9870DD}" destId="{2648EFB5-1E9E-473C-8642-EFCBE464F036}" srcOrd="0" destOrd="0" presId="urn:microsoft.com/office/officeart/2005/8/layout/hierarchy1"/>
    <dgm:cxn modelId="{171EA888-D2F0-483E-A856-5D8B85FFAC8B}" type="presParOf" srcId="{07E3BF08-CC80-47E6-A07B-28D4FA9870DD}" destId="{59F29760-8F82-45C3-8F02-30CC8A2E4D84}" srcOrd="1" destOrd="0" presId="urn:microsoft.com/office/officeart/2005/8/layout/hierarchy1"/>
    <dgm:cxn modelId="{05B163B1-AED0-45B7-966B-0FFC01EAD1FD}" type="presParOf" srcId="{FF036970-ADF6-4F5A-9C16-4542DA09FE79}" destId="{AF90103C-B274-4CAD-96AF-A76AC12394A9}" srcOrd="1" destOrd="0" presId="urn:microsoft.com/office/officeart/2005/8/layout/hierarchy1"/>
    <dgm:cxn modelId="{A85405B8-59FB-47BB-9BCD-D8F38D661503}" type="presParOf" srcId="{1198E3EF-9200-4492-992A-712D3F8CE7AD}" destId="{A46587D7-AD31-4686-8CDF-BABF66AB04D9}" srcOrd="2" destOrd="0" presId="urn:microsoft.com/office/officeart/2005/8/layout/hierarchy1"/>
    <dgm:cxn modelId="{2377A263-2A07-4A6A-BA72-8AED87E12FC9}" type="presParOf" srcId="{1198E3EF-9200-4492-992A-712D3F8CE7AD}" destId="{20D22382-19E7-4F6B-B234-EC6E50791F10}" srcOrd="3" destOrd="0" presId="urn:microsoft.com/office/officeart/2005/8/layout/hierarchy1"/>
    <dgm:cxn modelId="{C7CF4E80-4821-426B-A53B-CFDE7CD02BDC}" type="presParOf" srcId="{20D22382-19E7-4F6B-B234-EC6E50791F10}" destId="{857E7ED2-994D-4D57-827E-17D369991096}" srcOrd="0" destOrd="0" presId="urn:microsoft.com/office/officeart/2005/8/layout/hierarchy1"/>
    <dgm:cxn modelId="{C7CDDBA7-B037-46E1-923B-DA877DA6643E}" type="presParOf" srcId="{857E7ED2-994D-4D57-827E-17D369991096}" destId="{4387C8C1-51BB-489F-9740-E9388A3B962F}" srcOrd="0" destOrd="0" presId="urn:microsoft.com/office/officeart/2005/8/layout/hierarchy1"/>
    <dgm:cxn modelId="{224153A9-07EB-4914-B3C5-ADAA9A889110}" type="presParOf" srcId="{857E7ED2-994D-4D57-827E-17D369991096}" destId="{8663C322-B4F7-4F48-9C70-783B1C873881}" srcOrd="1" destOrd="0" presId="urn:microsoft.com/office/officeart/2005/8/layout/hierarchy1"/>
    <dgm:cxn modelId="{6565A7FD-760A-457C-A9BB-4E784664AF97}" type="presParOf" srcId="{20D22382-19E7-4F6B-B234-EC6E50791F10}" destId="{A875B186-3474-43C9-B80B-9B998AA06508}" srcOrd="1" destOrd="0" presId="urn:microsoft.com/office/officeart/2005/8/layout/hierarchy1"/>
    <dgm:cxn modelId="{6C2D9C4E-D1AB-442C-AE54-A756D5CCD72D}" type="presParOf" srcId="{04D10DBA-6FF1-4074-9315-066E223A77D4}" destId="{E38FE577-D545-4042-917A-654696F2B106}" srcOrd="2" destOrd="0" presId="urn:microsoft.com/office/officeart/2005/8/layout/hierarchy1"/>
    <dgm:cxn modelId="{EE1AC11D-1C0A-4987-905E-8DE4147B1A09}" type="presParOf" srcId="{04D10DBA-6FF1-4074-9315-066E223A77D4}" destId="{3155F0D9-FBCF-44D3-A66F-D4F360C692FF}" srcOrd="3" destOrd="0" presId="urn:microsoft.com/office/officeart/2005/8/layout/hierarchy1"/>
    <dgm:cxn modelId="{D9ED68E7-ED5E-42F4-A13C-EFC62F06F9E8}" type="presParOf" srcId="{3155F0D9-FBCF-44D3-A66F-D4F360C692FF}" destId="{B193BF97-22B2-45EB-A019-60C57D9B766A}" srcOrd="0" destOrd="0" presId="urn:microsoft.com/office/officeart/2005/8/layout/hierarchy1"/>
    <dgm:cxn modelId="{5C8FEED6-2A4F-4424-A5E1-18F8B19EADE8}" type="presParOf" srcId="{B193BF97-22B2-45EB-A019-60C57D9B766A}" destId="{A8A148C4-AF94-4BCE-A231-D46989E2A23D}" srcOrd="0" destOrd="0" presId="urn:microsoft.com/office/officeart/2005/8/layout/hierarchy1"/>
    <dgm:cxn modelId="{DA43C8CA-F6FC-4609-A9A7-9637F8C5FBE4}" type="presParOf" srcId="{B193BF97-22B2-45EB-A019-60C57D9B766A}" destId="{19507B6B-86F9-41A3-945B-2E79135CD800}" srcOrd="1" destOrd="0" presId="urn:microsoft.com/office/officeart/2005/8/layout/hierarchy1"/>
    <dgm:cxn modelId="{84B34375-D33D-46AB-BB35-4F4DCAB03DB7}" type="presParOf" srcId="{3155F0D9-FBCF-44D3-A66F-D4F360C692FF}" destId="{165D1CEC-5DAF-4B1D-849F-34474FB6D1F9}" srcOrd="1" destOrd="0" presId="urn:microsoft.com/office/officeart/2005/8/layout/hierarchy1"/>
    <dgm:cxn modelId="{54E0CD8D-4F72-41D8-A058-E36126C8EE57}" type="presParOf" srcId="{165D1CEC-5DAF-4B1D-849F-34474FB6D1F9}" destId="{C9574A84-B301-41EC-AF95-B2F4DA7D5D40}" srcOrd="0" destOrd="0" presId="urn:microsoft.com/office/officeart/2005/8/layout/hierarchy1"/>
    <dgm:cxn modelId="{9465400A-F13E-4BEF-B7E3-37DC3F1B81CC}" type="presParOf" srcId="{165D1CEC-5DAF-4B1D-849F-34474FB6D1F9}" destId="{C13E636D-502D-4AE7-813E-52D0DAE20DF1}" srcOrd="1" destOrd="0" presId="urn:microsoft.com/office/officeart/2005/8/layout/hierarchy1"/>
    <dgm:cxn modelId="{844D1EF7-ADF3-4278-AAC2-67DDF6B4F272}" type="presParOf" srcId="{C13E636D-502D-4AE7-813E-52D0DAE20DF1}" destId="{00D23DD6-D5AF-4280-B103-60EC1A4DCF2F}" srcOrd="0" destOrd="0" presId="urn:microsoft.com/office/officeart/2005/8/layout/hierarchy1"/>
    <dgm:cxn modelId="{AA1FEF27-1627-494B-87D0-5F1877689020}" type="presParOf" srcId="{00D23DD6-D5AF-4280-B103-60EC1A4DCF2F}" destId="{C6FB0499-05C0-4242-8AE0-44B344C60A5A}" srcOrd="0" destOrd="0" presId="urn:microsoft.com/office/officeart/2005/8/layout/hierarchy1"/>
    <dgm:cxn modelId="{475B2314-184E-4315-839B-A1CCB662C90F}" type="presParOf" srcId="{00D23DD6-D5AF-4280-B103-60EC1A4DCF2F}" destId="{625D7D6D-E8DF-464D-8A7B-7604C7F2554A}" srcOrd="1" destOrd="0" presId="urn:microsoft.com/office/officeart/2005/8/layout/hierarchy1"/>
    <dgm:cxn modelId="{6A04D56B-9EAE-4694-BA81-E1E9006A2AD2}" type="presParOf" srcId="{C13E636D-502D-4AE7-813E-52D0DAE20DF1}" destId="{348508D4-0AA7-4483-8FB3-ABBB373EF8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99B13AF-6161-455E-BAE2-F69761CFEDDC}" type="doc">
      <dgm:prSet loTypeId="urn:microsoft.com/office/officeart/2005/8/layout/hProcess9" loCatId="process" qsTypeId="urn:microsoft.com/office/officeart/2005/8/quickstyle/simple4" qsCatId="simple" csTypeId="urn:microsoft.com/office/officeart/2005/8/colors/colorful5" csCatId="colorful" phldr="1"/>
      <dgm:spPr/>
      <dgm:t>
        <a:bodyPr/>
        <a:lstStyle/>
        <a:p>
          <a:endParaRPr lang="en-US"/>
        </a:p>
      </dgm:t>
    </dgm:pt>
    <dgm:pt modelId="{D4D67F1D-6293-4A89-9A12-4E6F4A2663CB}">
      <dgm:prSet custT="1"/>
      <dgm:spPr>
        <a:xfrm>
          <a:off x="5651" y="1273372"/>
          <a:ext cx="3319200" cy="2971185"/>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lgn="just" rtl="0"/>
          <a:r>
            <a:rPr lang="en-US" sz="2000" b="1" dirty="0">
              <a:solidFill>
                <a:sysClr val="window" lastClr="FFFFFF"/>
              </a:solidFill>
              <a:latin typeface="Tw Cen MT" panose="020B0602020104020603" pitchFamily="34" charset="0"/>
              <a:ea typeface="+mn-ea"/>
              <a:cs typeface="+mn-cs"/>
            </a:rPr>
            <a:t>The registration granted under section 5 may be extended by the Authority on an application made by the promoter due to </a:t>
          </a:r>
          <a:r>
            <a:rPr lang="en-US" sz="2000" b="1" i="1" dirty="0">
              <a:solidFill>
                <a:sysClr val="window" lastClr="FFFFFF"/>
              </a:solidFill>
              <a:latin typeface="Tw Cen MT" panose="020B0602020104020603" pitchFamily="34" charset="0"/>
              <a:ea typeface="+mn-ea"/>
              <a:cs typeface="+mn-cs"/>
            </a:rPr>
            <a:t>force majeure, in such form and on payment of such </a:t>
          </a:r>
          <a:r>
            <a:rPr lang="en-US" sz="2000" b="1" dirty="0">
              <a:solidFill>
                <a:sysClr val="window" lastClr="FFFFFF"/>
              </a:solidFill>
              <a:latin typeface="Tw Cen MT" panose="020B0602020104020603" pitchFamily="34" charset="0"/>
              <a:ea typeface="+mn-ea"/>
              <a:cs typeface="+mn-cs"/>
            </a:rPr>
            <a:t>fee as may be specified by regulations made by the Authority:</a:t>
          </a:r>
        </a:p>
      </dgm:t>
    </dgm:pt>
    <dgm:pt modelId="{90E0C1C4-005D-49E3-A656-219716CC92CF}" type="parTrans" cxnId="{B5B34A93-4575-43C9-9898-B47F16235C61}">
      <dgm:prSet/>
      <dgm:spPr/>
      <dgm:t>
        <a:bodyPr/>
        <a:lstStyle/>
        <a:p>
          <a:endParaRPr lang="en-US"/>
        </a:p>
      </dgm:t>
    </dgm:pt>
    <dgm:pt modelId="{205BF244-351A-4015-AF3B-D5B298718092}" type="sibTrans" cxnId="{B5B34A93-4575-43C9-9898-B47F16235C61}">
      <dgm:prSet/>
      <dgm:spPr/>
      <dgm:t>
        <a:bodyPr/>
        <a:lstStyle/>
        <a:p>
          <a:endParaRPr lang="en-US"/>
        </a:p>
      </dgm:t>
    </dgm:pt>
    <dgm:pt modelId="{B61926B3-610D-47D6-8FB9-6A03B7D30BED}">
      <dgm:prSet custT="1"/>
      <dgm:spPr>
        <a:xfrm>
          <a:off x="3751375" y="1358260"/>
          <a:ext cx="4471634" cy="2801409"/>
        </a:xfrm>
        <a:prstGeom prst="roundRect">
          <a:avLst/>
        </a:prstGeom>
        <a:gradFill rotWithShape="0">
          <a:gsLst>
            <a:gs pos="0">
              <a:srgbClr val="4472C4">
                <a:hueOff val="-3676672"/>
                <a:satOff val="-5114"/>
                <a:lumOff val="-1961"/>
                <a:alphaOff val="0"/>
                <a:satMod val="103000"/>
                <a:lumMod val="102000"/>
                <a:tint val="94000"/>
              </a:srgbClr>
            </a:gs>
            <a:gs pos="50000">
              <a:srgbClr val="4472C4">
                <a:hueOff val="-3676672"/>
                <a:satOff val="-5114"/>
                <a:lumOff val="-1961"/>
                <a:alphaOff val="0"/>
                <a:satMod val="110000"/>
                <a:lumMod val="100000"/>
                <a:shade val="100000"/>
              </a:srgbClr>
            </a:gs>
            <a:gs pos="100000">
              <a:srgbClr val="4472C4">
                <a:hueOff val="-3676672"/>
                <a:satOff val="-5114"/>
                <a:lumOff val="-1961"/>
                <a:alphaOff val="0"/>
                <a:lumMod val="99000"/>
                <a:satMod val="120000"/>
                <a:shade val="78000"/>
              </a:srgbClr>
            </a:gs>
          </a:gsLst>
          <a:lin ang="5400000" scaled="0"/>
        </a:gradFill>
        <a:ln>
          <a:noFill/>
        </a:ln>
        <a:effectLst/>
      </dgm:spPr>
      <dgm:t>
        <a:bodyPr/>
        <a:lstStyle/>
        <a:p>
          <a:pPr algn="just" rtl="0"/>
          <a:r>
            <a:rPr lang="en-US" sz="2000" b="1" dirty="0">
              <a:solidFill>
                <a:sysClr val="window" lastClr="FFFFFF"/>
              </a:solidFill>
              <a:latin typeface="Tw Cen MT" panose="020B0602020104020603" pitchFamily="34" charset="0"/>
              <a:ea typeface="+mn-ea"/>
              <a:cs typeface="+mn-cs"/>
            </a:rPr>
            <a:t>Provided that the Authority may in reasonable circumstances, without default on the part of the promoter, based on the facts of each case, and for reasons to be recorded in writing, extend the registration granted to a project for such time as it considers necessary, which shall, in aggregate, not exceed a period of one year:</a:t>
          </a:r>
        </a:p>
      </dgm:t>
    </dgm:pt>
    <dgm:pt modelId="{6799FD77-44ED-4761-9D45-36D73C9A9021}" type="parTrans" cxnId="{261BBE27-FC22-4AA1-A32F-B4588A139CD4}">
      <dgm:prSet/>
      <dgm:spPr/>
      <dgm:t>
        <a:bodyPr/>
        <a:lstStyle/>
        <a:p>
          <a:endParaRPr lang="en-US"/>
        </a:p>
      </dgm:t>
    </dgm:pt>
    <dgm:pt modelId="{56AA4C20-84B0-4840-9022-20B68C5ECBF3}" type="sibTrans" cxnId="{261BBE27-FC22-4AA1-A32F-B4588A139CD4}">
      <dgm:prSet/>
      <dgm:spPr/>
      <dgm:t>
        <a:bodyPr/>
        <a:lstStyle/>
        <a:p>
          <a:endParaRPr lang="en-US"/>
        </a:p>
      </dgm:t>
    </dgm:pt>
    <dgm:pt modelId="{18CC9488-B69A-4828-BA75-54B797A0B522}">
      <dgm:prSet custT="1"/>
      <dgm:spPr>
        <a:xfrm>
          <a:off x="8649533" y="1528047"/>
          <a:ext cx="2853644" cy="2461835"/>
        </a:xfrm>
        <a:prstGeom prst="roundRect">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dgm:spPr>
      <dgm:t>
        <a:bodyPr/>
        <a:lstStyle/>
        <a:p>
          <a:pPr algn="just" rtl="0"/>
          <a:r>
            <a:rPr lang="en-US" sz="2000" b="1" dirty="0">
              <a:solidFill>
                <a:sysClr val="window" lastClr="FFFFFF"/>
              </a:solidFill>
              <a:latin typeface="Tw Cen MT" panose="020B0602020104020603" pitchFamily="34" charset="0"/>
              <a:ea typeface="+mn-ea"/>
              <a:cs typeface="+mn-cs"/>
            </a:rPr>
            <a:t>Provided further that no application for extension of registration shall be rejected unless the applicant has been given an opportunity of being heard in the matter</a:t>
          </a:r>
          <a:r>
            <a:rPr lang="en-US" sz="1600" b="1" dirty="0">
              <a:solidFill>
                <a:sysClr val="window" lastClr="FFFFFF"/>
              </a:solidFill>
              <a:latin typeface="Tw Cen MT" panose="020B0602020104020603" pitchFamily="34" charset="0"/>
              <a:ea typeface="+mn-ea"/>
              <a:cs typeface="+mn-cs"/>
            </a:rPr>
            <a:t>.</a:t>
          </a:r>
        </a:p>
      </dgm:t>
    </dgm:pt>
    <dgm:pt modelId="{8DEF1279-3FD2-4C89-9C9F-4D43886CDC2C}" type="parTrans" cxnId="{4B372581-BE05-4D6E-9A55-7901AA76A9A8}">
      <dgm:prSet/>
      <dgm:spPr/>
      <dgm:t>
        <a:bodyPr/>
        <a:lstStyle/>
        <a:p>
          <a:endParaRPr lang="en-US"/>
        </a:p>
      </dgm:t>
    </dgm:pt>
    <dgm:pt modelId="{87A501F2-6C7A-4E29-AD9D-3D081833B759}" type="sibTrans" cxnId="{4B372581-BE05-4D6E-9A55-7901AA76A9A8}">
      <dgm:prSet/>
      <dgm:spPr/>
      <dgm:t>
        <a:bodyPr/>
        <a:lstStyle/>
        <a:p>
          <a:endParaRPr lang="en-US"/>
        </a:p>
      </dgm:t>
    </dgm:pt>
    <dgm:pt modelId="{580F376C-A36D-4E3C-A8C4-500C512F8825}" type="pres">
      <dgm:prSet presAssocID="{999B13AF-6161-455E-BAE2-F69761CFEDDC}" presName="CompostProcess" presStyleCnt="0">
        <dgm:presLayoutVars>
          <dgm:dir/>
          <dgm:resizeHandles val="exact"/>
        </dgm:presLayoutVars>
      </dgm:prSet>
      <dgm:spPr/>
    </dgm:pt>
    <dgm:pt modelId="{D203ED32-D09E-488C-BD5F-7969CDB567C1}" type="pres">
      <dgm:prSet presAssocID="{999B13AF-6161-455E-BAE2-F69761CFEDDC}" presName="arrow" presStyleLbl="bgShp" presStyleIdx="0" presStyleCnt="1"/>
      <dgm:spPr>
        <a:xfrm>
          <a:off x="863162" y="0"/>
          <a:ext cx="9782504" cy="5517931"/>
        </a:xfrm>
        <a:prstGeom prst="rightArrow">
          <a:avLst/>
        </a:prstGeom>
        <a:solidFill>
          <a:srgbClr val="4472C4">
            <a:tint val="40000"/>
            <a:hueOff val="0"/>
            <a:satOff val="0"/>
            <a:lumOff val="0"/>
            <a:alphaOff val="0"/>
          </a:srgbClr>
        </a:solidFill>
        <a:ln>
          <a:noFill/>
        </a:ln>
        <a:effectLst/>
      </dgm:spPr>
    </dgm:pt>
    <dgm:pt modelId="{B7A1F587-06C5-4087-9E90-9079C7058818}" type="pres">
      <dgm:prSet presAssocID="{999B13AF-6161-455E-BAE2-F69761CFEDDC}" presName="linearProcess" presStyleCnt="0"/>
      <dgm:spPr/>
    </dgm:pt>
    <dgm:pt modelId="{10D2333C-BC6E-4CF1-9ECB-C0C81F2B4E6C}" type="pres">
      <dgm:prSet presAssocID="{D4D67F1D-6293-4A89-9A12-4E6F4A2663CB}" presName="textNode" presStyleLbl="node1" presStyleIdx="0" presStyleCnt="3" custScaleX="100947" custScaleY="134615">
        <dgm:presLayoutVars>
          <dgm:bulletEnabled val="1"/>
        </dgm:presLayoutVars>
      </dgm:prSet>
      <dgm:spPr/>
    </dgm:pt>
    <dgm:pt modelId="{408D7E68-DB94-4B43-92FD-E6067C120A38}" type="pres">
      <dgm:prSet presAssocID="{205BF244-351A-4015-AF3B-D5B298718092}" presName="sibTrans" presStyleCnt="0"/>
      <dgm:spPr/>
    </dgm:pt>
    <dgm:pt modelId="{061DF42C-2C00-43D6-8E8B-21C63820EE81}" type="pres">
      <dgm:prSet presAssocID="{B61926B3-610D-47D6-8FB9-6A03B7D30BED}" presName="textNode" presStyleLbl="node1" presStyleIdx="1" presStyleCnt="3" custScaleX="135996" custScaleY="126923">
        <dgm:presLayoutVars>
          <dgm:bulletEnabled val="1"/>
        </dgm:presLayoutVars>
      </dgm:prSet>
      <dgm:spPr/>
    </dgm:pt>
    <dgm:pt modelId="{8D249F1E-D9EC-402C-83BC-56D4136B93D3}" type="pres">
      <dgm:prSet presAssocID="{56AA4C20-84B0-4840-9022-20B68C5ECBF3}" presName="sibTrans" presStyleCnt="0"/>
      <dgm:spPr/>
    </dgm:pt>
    <dgm:pt modelId="{84C66BF4-4929-4284-9B91-0ECBA10255B7}" type="pres">
      <dgm:prSet presAssocID="{18CC9488-B69A-4828-BA75-54B797A0B522}" presName="textNode" presStyleLbl="node1" presStyleIdx="2" presStyleCnt="3" custScaleX="86788" custScaleY="111538">
        <dgm:presLayoutVars>
          <dgm:bulletEnabled val="1"/>
        </dgm:presLayoutVars>
      </dgm:prSet>
      <dgm:spPr/>
    </dgm:pt>
  </dgm:ptLst>
  <dgm:cxnLst>
    <dgm:cxn modelId="{A3F9A002-CF93-4BCA-B8C5-AA62579CDFC7}" type="presOf" srcId="{18CC9488-B69A-4828-BA75-54B797A0B522}" destId="{84C66BF4-4929-4284-9B91-0ECBA10255B7}" srcOrd="0" destOrd="0" presId="urn:microsoft.com/office/officeart/2005/8/layout/hProcess9"/>
    <dgm:cxn modelId="{261BBE27-FC22-4AA1-A32F-B4588A139CD4}" srcId="{999B13AF-6161-455E-BAE2-F69761CFEDDC}" destId="{B61926B3-610D-47D6-8FB9-6A03B7D30BED}" srcOrd="1" destOrd="0" parTransId="{6799FD77-44ED-4761-9D45-36D73C9A9021}" sibTransId="{56AA4C20-84B0-4840-9022-20B68C5ECBF3}"/>
    <dgm:cxn modelId="{4B372581-BE05-4D6E-9A55-7901AA76A9A8}" srcId="{999B13AF-6161-455E-BAE2-F69761CFEDDC}" destId="{18CC9488-B69A-4828-BA75-54B797A0B522}" srcOrd="2" destOrd="0" parTransId="{8DEF1279-3FD2-4C89-9C9F-4D43886CDC2C}" sibTransId="{87A501F2-6C7A-4E29-AD9D-3D081833B759}"/>
    <dgm:cxn modelId="{B5B34A93-4575-43C9-9898-B47F16235C61}" srcId="{999B13AF-6161-455E-BAE2-F69761CFEDDC}" destId="{D4D67F1D-6293-4A89-9A12-4E6F4A2663CB}" srcOrd="0" destOrd="0" parTransId="{90E0C1C4-005D-49E3-A656-219716CC92CF}" sibTransId="{205BF244-351A-4015-AF3B-D5B298718092}"/>
    <dgm:cxn modelId="{666588D1-8D24-4974-B7CA-F92820FA4C28}" type="presOf" srcId="{D4D67F1D-6293-4A89-9A12-4E6F4A2663CB}" destId="{10D2333C-BC6E-4CF1-9ECB-C0C81F2B4E6C}" srcOrd="0" destOrd="0" presId="urn:microsoft.com/office/officeart/2005/8/layout/hProcess9"/>
    <dgm:cxn modelId="{8B85BCDA-2DD1-4814-91FE-B77F93331BA4}" type="presOf" srcId="{999B13AF-6161-455E-BAE2-F69761CFEDDC}" destId="{580F376C-A36D-4E3C-A8C4-500C512F8825}" srcOrd="0" destOrd="0" presId="urn:microsoft.com/office/officeart/2005/8/layout/hProcess9"/>
    <dgm:cxn modelId="{B3A393E9-7A10-4AAB-ADBC-57C1C426A21D}" type="presOf" srcId="{B61926B3-610D-47D6-8FB9-6A03B7D30BED}" destId="{061DF42C-2C00-43D6-8E8B-21C63820EE81}" srcOrd="0" destOrd="0" presId="urn:microsoft.com/office/officeart/2005/8/layout/hProcess9"/>
    <dgm:cxn modelId="{2DCFA23F-F462-4F41-A0AF-3ACDEAF395E6}" type="presParOf" srcId="{580F376C-A36D-4E3C-A8C4-500C512F8825}" destId="{D203ED32-D09E-488C-BD5F-7969CDB567C1}" srcOrd="0" destOrd="0" presId="urn:microsoft.com/office/officeart/2005/8/layout/hProcess9"/>
    <dgm:cxn modelId="{7B0481B4-9E2D-48A9-A42F-21ACE305D4B9}" type="presParOf" srcId="{580F376C-A36D-4E3C-A8C4-500C512F8825}" destId="{B7A1F587-06C5-4087-9E90-9079C7058818}" srcOrd="1" destOrd="0" presId="urn:microsoft.com/office/officeart/2005/8/layout/hProcess9"/>
    <dgm:cxn modelId="{26A19994-EA9F-4194-B3CF-745984612091}" type="presParOf" srcId="{B7A1F587-06C5-4087-9E90-9079C7058818}" destId="{10D2333C-BC6E-4CF1-9ECB-C0C81F2B4E6C}" srcOrd="0" destOrd="0" presId="urn:microsoft.com/office/officeart/2005/8/layout/hProcess9"/>
    <dgm:cxn modelId="{18BB00E1-9F94-4B53-B0C7-09CEA9105B25}" type="presParOf" srcId="{B7A1F587-06C5-4087-9E90-9079C7058818}" destId="{408D7E68-DB94-4B43-92FD-E6067C120A38}" srcOrd="1" destOrd="0" presId="urn:microsoft.com/office/officeart/2005/8/layout/hProcess9"/>
    <dgm:cxn modelId="{E634446E-18DD-43DB-A93C-30F40FABB89E}" type="presParOf" srcId="{B7A1F587-06C5-4087-9E90-9079C7058818}" destId="{061DF42C-2C00-43D6-8E8B-21C63820EE81}" srcOrd="2" destOrd="0" presId="urn:microsoft.com/office/officeart/2005/8/layout/hProcess9"/>
    <dgm:cxn modelId="{2E3650CF-8DFF-4AED-84C2-B20E0EC252D9}" type="presParOf" srcId="{B7A1F587-06C5-4087-9E90-9079C7058818}" destId="{8D249F1E-D9EC-402C-83BC-56D4136B93D3}" srcOrd="3" destOrd="0" presId="urn:microsoft.com/office/officeart/2005/8/layout/hProcess9"/>
    <dgm:cxn modelId="{DEFB3707-08C2-4B82-BA48-163C327EA14B}" type="presParOf" srcId="{B7A1F587-06C5-4087-9E90-9079C7058818}" destId="{84C66BF4-4929-4284-9B91-0ECBA10255B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1861385-3082-4BF0-B37B-996C2308A0F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IN"/>
        </a:p>
      </dgm:t>
    </dgm:pt>
    <dgm:pt modelId="{8F064E1E-0B96-4AD7-9424-241D4B5DC771}">
      <dgm:prSet phldrT="[Text]"/>
      <dgm:spPr/>
      <dgm:t>
        <a:bodyPr/>
        <a:lstStyle/>
        <a:p>
          <a:pPr algn="ctr"/>
          <a:r>
            <a:rPr lang="en-IN" b="1" dirty="0">
              <a:latin typeface="Tw Cen MT" panose="020B0602020104020603" pitchFamily="34" charset="0"/>
            </a:rPr>
            <a:t>Standard Extension </a:t>
          </a:r>
          <a:r>
            <a:rPr lang="en-US" b="1" dirty="0">
              <a:solidFill>
                <a:srgbClr val="FFFF00"/>
              </a:solidFill>
              <a:latin typeface="Tw Cen MT" panose="020B0602020104020603" pitchFamily="34" charset="0"/>
            </a:rPr>
            <a:t>Rule 7(1) &amp; 7(2)</a:t>
          </a:r>
          <a:endParaRPr lang="en-IN" b="1" dirty="0">
            <a:solidFill>
              <a:srgbClr val="FFFF00"/>
            </a:solidFill>
            <a:latin typeface="Tw Cen MT" panose="020B0602020104020603" pitchFamily="34" charset="0"/>
          </a:endParaRPr>
        </a:p>
      </dgm:t>
    </dgm:pt>
    <dgm:pt modelId="{BA8AC5EE-C60C-4815-B954-017989F3F706}" type="parTrans" cxnId="{BE487BFB-EA4F-4026-A323-4CE33D88E7E5}">
      <dgm:prSet/>
      <dgm:spPr/>
      <dgm:t>
        <a:bodyPr/>
        <a:lstStyle/>
        <a:p>
          <a:endParaRPr lang="en-IN"/>
        </a:p>
      </dgm:t>
    </dgm:pt>
    <dgm:pt modelId="{DF6A5387-CB80-4392-ABFF-1EA69A861C2E}" type="sibTrans" cxnId="{BE487BFB-EA4F-4026-A323-4CE33D88E7E5}">
      <dgm:prSet/>
      <dgm:spPr/>
      <dgm:t>
        <a:bodyPr/>
        <a:lstStyle/>
        <a:p>
          <a:endParaRPr lang="en-IN"/>
        </a:p>
      </dgm:t>
    </dgm:pt>
    <dgm:pt modelId="{72000D0B-F758-4137-95C3-9ED75425E431}">
      <dgm:prSet/>
      <dgm:spPr/>
      <dgm:t>
        <a:bodyPr/>
        <a:lstStyle/>
        <a:p>
          <a:pPr algn="l">
            <a:buFont typeface="Symbol" panose="05050102010706020507" pitchFamily="18" charset="2"/>
            <a:buChar char=""/>
          </a:pPr>
          <a:r>
            <a:rPr lang="en-IN" b="1" dirty="0">
              <a:latin typeface="Tw Cen MT" panose="020B0602020104020603" pitchFamily="34" charset="0"/>
            </a:rPr>
            <a:t>Timeline</a:t>
          </a:r>
          <a:r>
            <a:rPr lang="en-IN" dirty="0">
              <a:latin typeface="Tw Cen MT" panose="020B0602020104020603" pitchFamily="34" charset="0"/>
            </a:rPr>
            <a:t>: Apply 3 months before registration expiry</a:t>
          </a:r>
        </a:p>
      </dgm:t>
    </dgm:pt>
    <dgm:pt modelId="{8377EA86-0924-4CF6-85D7-B863DB15F56C}" type="parTrans" cxnId="{B2FEA80C-5829-4074-AF38-13D00870C643}">
      <dgm:prSet/>
      <dgm:spPr/>
      <dgm:t>
        <a:bodyPr/>
        <a:lstStyle/>
        <a:p>
          <a:endParaRPr lang="en-IN"/>
        </a:p>
      </dgm:t>
    </dgm:pt>
    <dgm:pt modelId="{6510294E-AF5B-4177-A621-477EE93813B1}" type="sibTrans" cxnId="{B2FEA80C-5829-4074-AF38-13D00870C643}">
      <dgm:prSet/>
      <dgm:spPr/>
      <dgm:t>
        <a:bodyPr/>
        <a:lstStyle/>
        <a:p>
          <a:endParaRPr lang="en-IN"/>
        </a:p>
      </dgm:t>
    </dgm:pt>
    <dgm:pt modelId="{59526A2B-1E18-48D1-A895-3E77615BE6B0}">
      <dgm:prSet/>
      <dgm:spPr/>
      <dgm:t>
        <a:bodyPr/>
        <a:lstStyle/>
        <a:p>
          <a:pPr algn="l">
            <a:buFont typeface="Symbol" panose="05050102010706020507" pitchFamily="18" charset="2"/>
            <a:buChar char=""/>
          </a:pPr>
          <a:r>
            <a:rPr lang="en-IN" b="1" dirty="0">
              <a:latin typeface="Tw Cen MT" panose="020B0602020104020603" pitchFamily="34" charset="0"/>
            </a:rPr>
            <a:t>Extension Period</a:t>
          </a:r>
          <a:r>
            <a:rPr lang="en-IN" dirty="0">
              <a:latin typeface="Tw Cen MT" panose="020B0602020104020603" pitchFamily="34" charset="0"/>
            </a:rPr>
            <a:t>: Up to 1 year from declared original completion date</a:t>
          </a:r>
        </a:p>
      </dgm:t>
    </dgm:pt>
    <dgm:pt modelId="{DEF4674D-6579-4FB9-9127-23CA1A165C70}" type="parTrans" cxnId="{63D689C6-08E8-48B2-A875-756C6E8D64C6}">
      <dgm:prSet/>
      <dgm:spPr/>
      <dgm:t>
        <a:bodyPr/>
        <a:lstStyle/>
        <a:p>
          <a:endParaRPr lang="en-IN"/>
        </a:p>
      </dgm:t>
    </dgm:pt>
    <dgm:pt modelId="{D1FDC1B2-782D-416F-A916-AA385AAEBAAD}" type="sibTrans" cxnId="{63D689C6-08E8-48B2-A875-756C6E8D64C6}">
      <dgm:prSet/>
      <dgm:spPr/>
      <dgm:t>
        <a:bodyPr/>
        <a:lstStyle/>
        <a:p>
          <a:endParaRPr lang="en-IN"/>
        </a:p>
      </dgm:t>
    </dgm:pt>
    <dgm:pt modelId="{1129A2E5-696C-4580-8898-41E5F8CEA54C}">
      <dgm:prSet/>
      <dgm:spPr/>
      <dgm:t>
        <a:bodyPr/>
        <a:lstStyle/>
        <a:p>
          <a:pPr algn="l">
            <a:buFont typeface="Symbol" panose="05050102010706020507" pitchFamily="18" charset="2"/>
            <a:buChar char=""/>
          </a:pPr>
          <a:r>
            <a:rPr lang="en-IN" b="1" dirty="0">
              <a:latin typeface="Tw Cen MT" panose="020B0602020104020603" pitchFamily="34" charset="0"/>
            </a:rPr>
            <a:t>Application Form</a:t>
          </a:r>
          <a:r>
            <a:rPr lang="en-IN" dirty="0">
              <a:latin typeface="Tw Cen MT" panose="020B0602020104020603" pitchFamily="34" charset="0"/>
            </a:rPr>
            <a:t>: Submit Form 'E' with explanatory note &amp; other supporting documents</a:t>
          </a:r>
        </a:p>
      </dgm:t>
    </dgm:pt>
    <dgm:pt modelId="{E7546C6C-7709-4900-8C33-81B74DD2F81C}" type="parTrans" cxnId="{DE4F80B1-F33B-40F0-94AC-B05EBA3FA351}">
      <dgm:prSet/>
      <dgm:spPr/>
      <dgm:t>
        <a:bodyPr/>
        <a:lstStyle/>
        <a:p>
          <a:endParaRPr lang="en-IN"/>
        </a:p>
      </dgm:t>
    </dgm:pt>
    <dgm:pt modelId="{B1A0DA68-EA49-47D2-8C3A-317883313620}" type="sibTrans" cxnId="{DE4F80B1-F33B-40F0-94AC-B05EBA3FA351}">
      <dgm:prSet/>
      <dgm:spPr/>
      <dgm:t>
        <a:bodyPr/>
        <a:lstStyle/>
        <a:p>
          <a:endParaRPr lang="en-IN"/>
        </a:p>
      </dgm:t>
    </dgm:pt>
    <dgm:pt modelId="{B2E3DE5B-F3CA-4C92-B778-ECA70A6533EE}">
      <dgm:prSet/>
      <dgm:spPr/>
      <dgm:t>
        <a:bodyPr/>
        <a:lstStyle/>
        <a:p>
          <a:pPr algn="l">
            <a:buFont typeface="Symbol" panose="05050102010706020507" pitchFamily="18" charset="2"/>
            <a:buChar char=""/>
          </a:pPr>
          <a:r>
            <a:rPr lang="en-IN" b="1" dirty="0">
              <a:latin typeface="Tw Cen MT" panose="020B0602020104020603" pitchFamily="34" charset="0"/>
            </a:rPr>
            <a:t>Extension F</a:t>
          </a:r>
          <a:r>
            <a:rPr lang="en-IN" dirty="0">
              <a:latin typeface="Tw Cen MT" panose="020B0602020104020603" pitchFamily="34" charset="0"/>
            </a:rPr>
            <a:t>ee: 2x Registration Fee</a:t>
          </a:r>
        </a:p>
      </dgm:t>
    </dgm:pt>
    <dgm:pt modelId="{144FE0E1-33B3-4CFF-B55F-6C084181F285}" type="parTrans" cxnId="{00374779-664C-4ACA-96D5-C01114D6267D}">
      <dgm:prSet/>
      <dgm:spPr/>
      <dgm:t>
        <a:bodyPr/>
        <a:lstStyle/>
        <a:p>
          <a:endParaRPr lang="en-IN"/>
        </a:p>
      </dgm:t>
    </dgm:pt>
    <dgm:pt modelId="{FD3560BC-8F09-4F7D-868A-7FA19F74D471}" type="sibTrans" cxnId="{00374779-664C-4ACA-96D5-C01114D6267D}">
      <dgm:prSet/>
      <dgm:spPr/>
      <dgm:t>
        <a:bodyPr/>
        <a:lstStyle/>
        <a:p>
          <a:endParaRPr lang="en-IN"/>
        </a:p>
      </dgm:t>
    </dgm:pt>
    <dgm:pt modelId="{A88141D4-000F-463F-8299-8B72404E290E}">
      <dgm:prSet/>
      <dgm:spPr/>
      <dgm:t>
        <a:bodyPr/>
        <a:lstStyle/>
        <a:p>
          <a:pPr algn="l">
            <a:buFont typeface="Symbol" panose="05050102010706020507" pitchFamily="18" charset="2"/>
            <a:buChar char=""/>
          </a:pPr>
          <a:r>
            <a:rPr lang="en-IN" dirty="0">
              <a:latin typeface="Tw Cen MT" panose="020B0602020104020603" pitchFamily="34" charset="0"/>
            </a:rPr>
            <a:t>No additional penalties if applied on time</a:t>
          </a:r>
        </a:p>
      </dgm:t>
    </dgm:pt>
    <dgm:pt modelId="{4D9832AA-8CBF-4A36-90B4-E74AA95B46BC}" type="parTrans" cxnId="{088A4DD5-9473-4C99-9B68-24D311248B9E}">
      <dgm:prSet/>
      <dgm:spPr/>
      <dgm:t>
        <a:bodyPr/>
        <a:lstStyle/>
        <a:p>
          <a:endParaRPr lang="en-IN"/>
        </a:p>
      </dgm:t>
    </dgm:pt>
    <dgm:pt modelId="{2A79B73D-1D16-41CA-8F1B-AC3BC4A84EC2}" type="sibTrans" cxnId="{088A4DD5-9473-4C99-9B68-24D311248B9E}">
      <dgm:prSet/>
      <dgm:spPr/>
      <dgm:t>
        <a:bodyPr/>
        <a:lstStyle/>
        <a:p>
          <a:endParaRPr lang="en-IN"/>
        </a:p>
      </dgm:t>
    </dgm:pt>
    <dgm:pt modelId="{181CBB40-2984-4F4E-945E-7B9E553519EE}">
      <dgm:prSet/>
      <dgm:spPr/>
      <dgm:t>
        <a:bodyPr/>
        <a:lstStyle/>
        <a:p>
          <a:pPr algn="ctr"/>
          <a:r>
            <a:rPr lang="en-IN" b="1" dirty="0">
              <a:solidFill>
                <a:srgbClr val="FF0000"/>
              </a:solidFill>
              <a:latin typeface="Tw Cen MT" panose="020B0602020104020603" pitchFamily="34" charset="0"/>
            </a:rPr>
            <a:t>Late</a:t>
          </a:r>
          <a:r>
            <a:rPr lang="en-IN" b="1" dirty="0">
              <a:latin typeface="Tw Cen MT" panose="020B0602020104020603" pitchFamily="34" charset="0"/>
            </a:rPr>
            <a:t> Applications - WBRERA Extension - </a:t>
          </a:r>
          <a:r>
            <a:rPr lang="en-IN" b="1" dirty="0">
              <a:solidFill>
                <a:srgbClr val="FFFF00"/>
              </a:solidFill>
              <a:latin typeface="Tw Cen MT" panose="020B0602020104020603" pitchFamily="34" charset="0"/>
            </a:rPr>
            <a:t>Memo No. 921-RERA | Dated: 19.08.2025</a:t>
          </a:r>
        </a:p>
      </dgm:t>
    </dgm:pt>
    <dgm:pt modelId="{E958D408-A754-46A7-A0DF-2888A10229E9}" type="parTrans" cxnId="{5BF4A001-A0C5-4500-A116-B1C58AA8F2E3}">
      <dgm:prSet/>
      <dgm:spPr/>
      <dgm:t>
        <a:bodyPr/>
        <a:lstStyle/>
        <a:p>
          <a:endParaRPr lang="en-IN"/>
        </a:p>
      </dgm:t>
    </dgm:pt>
    <dgm:pt modelId="{28A53E58-E65E-4193-AF64-C3C41503EBC6}" type="sibTrans" cxnId="{5BF4A001-A0C5-4500-A116-B1C58AA8F2E3}">
      <dgm:prSet/>
      <dgm:spPr/>
      <dgm:t>
        <a:bodyPr/>
        <a:lstStyle/>
        <a:p>
          <a:endParaRPr lang="en-IN"/>
        </a:p>
      </dgm:t>
    </dgm:pt>
    <dgm:pt modelId="{8AA16F5C-CFC1-45D0-8FAB-3DD7D241E709}">
      <dgm:prSet/>
      <dgm:spPr/>
      <dgm:t>
        <a:bodyPr/>
        <a:lstStyle/>
        <a:p>
          <a:pPr algn="l">
            <a:buFont typeface="Symbol" panose="05050102010706020507" pitchFamily="18" charset="2"/>
            <a:buChar char=""/>
          </a:pPr>
          <a:r>
            <a:rPr lang="en-IN" b="1" dirty="0">
              <a:latin typeface="Tw Cen MT" panose="020B0602020104020603" pitchFamily="34" charset="0"/>
            </a:rPr>
            <a:t>Eligibility Criteria</a:t>
          </a:r>
        </a:p>
      </dgm:t>
    </dgm:pt>
    <dgm:pt modelId="{BDBC75B8-703D-4D4E-949F-D891BCE1334F}" type="parTrans" cxnId="{BFC80B32-6B41-4C65-8F94-0C3638444E22}">
      <dgm:prSet/>
      <dgm:spPr/>
      <dgm:t>
        <a:bodyPr/>
        <a:lstStyle/>
        <a:p>
          <a:endParaRPr lang="en-IN"/>
        </a:p>
      </dgm:t>
    </dgm:pt>
    <dgm:pt modelId="{4E1C77C2-5863-4A9F-B2F4-7688B79DD35E}" type="sibTrans" cxnId="{BFC80B32-6B41-4C65-8F94-0C3638444E22}">
      <dgm:prSet/>
      <dgm:spPr/>
      <dgm:t>
        <a:bodyPr/>
        <a:lstStyle/>
        <a:p>
          <a:endParaRPr lang="en-IN"/>
        </a:p>
      </dgm:t>
    </dgm:pt>
    <dgm:pt modelId="{580E61C6-63AF-4C8F-B8D5-94CEAF9857A0}">
      <dgm:prSet/>
      <dgm:spPr/>
      <dgm:t>
        <a:bodyPr/>
        <a:lstStyle/>
        <a:p>
          <a:pPr algn="l">
            <a:buFont typeface="Courier New" panose="02070309020205020404" pitchFamily="49" charset="0"/>
            <a:buChar char="o"/>
          </a:pPr>
          <a:r>
            <a:rPr lang="en-IN" dirty="0">
              <a:latin typeface="Tw Cen MT" panose="020B0602020104020603" pitchFamily="34" charset="0"/>
            </a:rPr>
            <a:t>Best interest of </a:t>
          </a:r>
          <a:r>
            <a:rPr lang="en-IN" dirty="0" err="1">
              <a:latin typeface="Tw Cen MT" panose="020B0602020104020603" pitchFamily="34" charset="0"/>
            </a:rPr>
            <a:t>allottees</a:t>
          </a:r>
          <a:endParaRPr lang="en-IN" dirty="0">
            <a:latin typeface="Tw Cen MT" panose="020B0602020104020603" pitchFamily="34" charset="0"/>
          </a:endParaRPr>
        </a:p>
      </dgm:t>
    </dgm:pt>
    <dgm:pt modelId="{54C5BF66-8A69-480F-9242-FDC61B646445}" type="sibTrans" cxnId="{7CF8B730-7F2A-4913-94CB-556E9B91339A}">
      <dgm:prSet/>
      <dgm:spPr/>
      <dgm:t>
        <a:bodyPr/>
        <a:lstStyle/>
        <a:p>
          <a:endParaRPr lang="en-IN"/>
        </a:p>
      </dgm:t>
    </dgm:pt>
    <dgm:pt modelId="{23734520-12F5-4A64-8791-24ECD2E829DF}" type="parTrans" cxnId="{7CF8B730-7F2A-4913-94CB-556E9B91339A}">
      <dgm:prSet/>
      <dgm:spPr/>
      <dgm:t>
        <a:bodyPr/>
        <a:lstStyle/>
        <a:p>
          <a:endParaRPr lang="en-IN"/>
        </a:p>
      </dgm:t>
    </dgm:pt>
    <dgm:pt modelId="{0B511798-AAD9-4D84-B571-703B23AA032C}">
      <dgm:prSet/>
      <dgm:spPr/>
      <dgm:t>
        <a:bodyPr/>
        <a:lstStyle/>
        <a:p>
          <a:pPr algn="l">
            <a:buFont typeface="Courier New" panose="02070309020205020404" pitchFamily="49" charset="0"/>
            <a:buChar char="o"/>
          </a:pPr>
          <a:r>
            <a:rPr lang="en-IN" dirty="0">
              <a:latin typeface="Tw Cen MT" panose="020B0602020104020603" pitchFamily="34" charset="0"/>
            </a:rPr>
            <a:t>Sufficient proof of reason for delay</a:t>
          </a:r>
        </a:p>
      </dgm:t>
    </dgm:pt>
    <dgm:pt modelId="{1CDBB688-7249-4244-8A34-CA876D36781A}" type="sibTrans" cxnId="{5A0828FA-7EA7-4B3D-A39F-127902A47BE3}">
      <dgm:prSet/>
      <dgm:spPr/>
      <dgm:t>
        <a:bodyPr/>
        <a:lstStyle/>
        <a:p>
          <a:endParaRPr lang="en-IN"/>
        </a:p>
      </dgm:t>
    </dgm:pt>
    <dgm:pt modelId="{96C57D66-2211-46FF-A03D-0D5AD8F80088}" type="parTrans" cxnId="{5A0828FA-7EA7-4B3D-A39F-127902A47BE3}">
      <dgm:prSet/>
      <dgm:spPr/>
      <dgm:t>
        <a:bodyPr/>
        <a:lstStyle/>
        <a:p>
          <a:endParaRPr lang="en-IN"/>
        </a:p>
      </dgm:t>
    </dgm:pt>
    <dgm:pt modelId="{1786D56C-12E3-4806-B658-E553282BEF23}">
      <dgm:prSet/>
      <dgm:spPr/>
      <dgm:t>
        <a:bodyPr/>
        <a:lstStyle/>
        <a:p>
          <a:pPr algn="l">
            <a:buFont typeface="Courier New" panose="02070309020205020404" pitchFamily="49" charset="0"/>
            <a:buChar char="o"/>
          </a:pPr>
          <a:r>
            <a:rPr lang="en-IN" dirty="0">
              <a:latin typeface="Tw Cen MT" panose="020B0602020104020603" pitchFamily="34" charset="0"/>
            </a:rPr>
            <a:t>Affidavit for reason for delay and new completion date</a:t>
          </a:r>
        </a:p>
      </dgm:t>
    </dgm:pt>
    <dgm:pt modelId="{95949FAA-E144-4F51-9D4D-799E0B95FF00}" type="sibTrans" cxnId="{4F01757C-28F2-41C0-9CFE-2A2574DF5372}">
      <dgm:prSet/>
      <dgm:spPr/>
      <dgm:t>
        <a:bodyPr/>
        <a:lstStyle/>
        <a:p>
          <a:endParaRPr lang="en-IN"/>
        </a:p>
      </dgm:t>
    </dgm:pt>
    <dgm:pt modelId="{EC6E8777-8541-4209-A578-1088E378FF23}" type="parTrans" cxnId="{4F01757C-28F2-41C0-9CFE-2A2574DF5372}">
      <dgm:prSet/>
      <dgm:spPr/>
      <dgm:t>
        <a:bodyPr/>
        <a:lstStyle/>
        <a:p>
          <a:endParaRPr lang="en-IN"/>
        </a:p>
      </dgm:t>
    </dgm:pt>
    <dgm:pt modelId="{4D01B832-16CF-4415-B029-FF0C32A95971}">
      <dgm:prSet/>
      <dgm:spPr/>
      <dgm:t>
        <a:bodyPr/>
        <a:lstStyle/>
        <a:p>
          <a:pPr algn="l">
            <a:buFont typeface="Courier New" panose="02070309020205020404" pitchFamily="49" charset="0"/>
            <a:buChar char="o"/>
          </a:pPr>
          <a:r>
            <a:rPr lang="en-IN" dirty="0">
              <a:latin typeface="Tw Cen MT" panose="020B0602020104020603" pitchFamily="34" charset="0"/>
            </a:rPr>
            <a:t>Delay beyond developer's control</a:t>
          </a:r>
        </a:p>
      </dgm:t>
    </dgm:pt>
    <dgm:pt modelId="{DB9D1F9A-B2CF-4C14-835C-59079FC1A0F6}" type="sibTrans" cxnId="{2E2C7928-827B-4CC4-8E76-926819A1C268}">
      <dgm:prSet/>
      <dgm:spPr/>
      <dgm:t>
        <a:bodyPr/>
        <a:lstStyle/>
        <a:p>
          <a:endParaRPr lang="en-IN"/>
        </a:p>
      </dgm:t>
    </dgm:pt>
    <dgm:pt modelId="{891F8C93-2CCB-40D2-B135-00BF36344B20}" type="parTrans" cxnId="{2E2C7928-827B-4CC4-8E76-926819A1C268}">
      <dgm:prSet/>
      <dgm:spPr/>
      <dgm:t>
        <a:bodyPr/>
        <a:lstStyle/>
        <a:p>
          <a:endParaRPr lang="en-IN"/>
        </a:p>
      </dgm:t>
    </dgm:pt>
    <dgm:pt modelId="{E198A96F-25E9-46A6-9AF5-CBEAAD08D22F}">
      <dgm:prSet/>
      <dgm:spPr/>
      <dgm:t>
        <a:bodyPr/>
        <a:lstStyle/>
        <a:p>
          <a:pPr algn="l">
            <a:buFont typeface="Courier New" panose="02070309020205020404" pitchFamily="49" charset="0"/>
            <a:buChar char="o"/>
          </a:pPr>
          <a:r>
            <a:rPr lang="en-IN" dirty="0">
              <a:latin typeface="Tw Cen MT" panose="020B0602020104020603" pitchFamily="34" charset="0"/>
            </a:rPr>
            <a:t>80-90% construction complete</a:t>
          </a:r>
        </a:p>
      </dgm:t>
    </dgm:pt>
    <dgm:pt modelId="{36B80DB6-C407-46E6-B06C-CA3DCBA84347}" type="sibTrans" cxnId="{7FF60092-341C-416A-9933-73B0189DEE9E}">
      <dgm:prSet/>
      <dgm:spPr/>
      <dgm:t>
        <a:bodyPr/>
        <a:lstStyle/>
        <a:p>
          <a:endParaRPr lang="en-IN"/>
        </a:p>
      </dgm:t>
    </dgm:pt>
    <dgm:pt modelId="{12C4C892-366F-47D8-B23D-827BA755DCDC}" type="parTrans" cxnId="{7FF60092-341C-416A-9933-73B0189DEE9E}">
      <dgm:prSet/>
      <dgm:spPr/>
      <dgm:t>
        <a:bodyPr/>
        <a:lstStyle/>
        <a:p>
          <a:endParaRPr lang="en-IN"/>
        </a:p>
      </dgm:t>
    </dgm:pt>
    <dgm:pt modelId="{9523D148-13CA-4DE5-8075-012D9E7AE499}" type="pres">
      <dgm:prSet presAssocID="{41861385-3082-4BF0-B37B-996C2308A0F7}" presName="Name0" presStyleCnt="0">
        <dgm:presLayoutVars>
          <dgm:dir/>
          <dgm:animLvl val="lvl"/>
          <dgm:resizeHandles val="exact"/>
        </dgm:presLayoutVars>
      </dgm:prSet>
      <dgm:spPr/>
    </dgm:pt>
    <dgm:pt modelId="{4829A58F-4C8A-400C-B71F-9C9E1C52DF1C}" type="pres">
      <dgm:prSet presAssocID="{8F064E1E-0B96-4AD7-9424-241D4B5DC771}" presName="composite" presStyleCnt="0"/>
      <dgm:spPr/>
    </dgm:pt>
    <dgm:pt modelId="{365022A4-78B9-4F28-8E8B-4CDA3AF19292}" type="pres">
      <dgm:prSet presAssocID="{8F064E1E-0B96-4AD7-9424-241D4B5DC771}" presName="parTx" presStyleLbl="alignNode1" presStyleIdx="0" presStyleCnt="2">
        <dgm:presLayoutVars>
          <dgm:chMax val="0"/>
          <dgm:chPref val="0"/>
          <dgm:bulletEnabled val="1"/>
        </dgm:presLayoutVars>
      </dgm:prSet>
      <dgm:spPr/>
    </dgm:pt>
    <dgm:pt modelId="{40AF6714-F48A-4433-AAA3-EE156E04B097}" type="pres">
      <dgm:prSet presAssocID="{8F064E1E-0B96-4AD7-9424-241D4B5DC771}" presName="desTx" presStyleLbl="alignAccFollowNode1" presStyleIdx="0" presStyleCnt="2">
        <dgm:presLayoutVars>
          <dgm:bulletEnabled val="1"/>
        </dgm:presLayoutVars>
      </dgm:prSet>
      <dgm:spPr/>
    </dgm:pt>
    <dgm:pt modelId="{1A43A697-F792-41FE-9E12-0577D7352659}" type="pres">
      <dgm:prSet presAssocID="{DF6A5387-CB80-4392-ABFF-1EA69A861C2E}" presName="space" presStyleCnt="0"/>
      <dgm:spPr/>
    </dgm:pt>
    <dgm:pt modelId="{E4A31F79-CF3D-4D36-B40B-AFEA5A9F2A98}" type="pres">
      <dgm:prSet presAssocID="{181CBB40-2984-4F4E-945E-7B9E553519EE}" presName="composite" presStyleCnt="0"/>
      <dgm:spPr/>
    </dgm:pt>
    <dgm:pt modelId="{CFB8EFB9-FBE1-443A-986E-FE5C8573E854}" type="pres">
      <dgm:prSet presAssocID="{181CBB40-2984-4F4E-945E-7B9E553519EE}" presName="parTx" presStyleLbl="alignNode1" presStyleIdx="1" presStyleCnt="2">
        <dgm:presLayoutVars>
          <dgm:chMax val="0"/>
          <dgm:chPref val="0"/>
          <dgm:bulletEnabled val="1"/>
        </dgm:presLayoutVars>
      </dgm:prSet>
      <dgm:spPr/>
    </dgm:pt>
    <dgm:pt modelId="{F717CC4C-CFFA-4215-92B9-54441C6EA5C1}" type="pres">
      <dgm:prSet presAssocID="{181CBB40-2984-4F4E-945E-7B9E553519EE}" presName="desTx" presStyleLbl="alignAccFollowNode1" presStyleIdx="1" presStyleCnt="2">
        <dgm:presLayoutVars>
          <dgm:bulletEnabled val="1"/>
        </dgm:presLayoutVars>
      </dgm:prSet>
      <dgm:spPr/>
    </dgm:pt>
  </dgm:ptLst>
  <dgm:cxnLst>
    <dgm:cxn modelId="{5BF4A001-A0C5-4500-A116-B1C58AA8F2E3}" srcId="{41861385-3082-4BF0-B37B-996C2308A0F7}" destId="{181CBB40-2984-4F4E-945E-7B9E553519EE}" srcOrd="1" destOrd="0" parTransId="{E958D408-A754-46A7-A0DF-2888A10229E9}" sibTransId="{28A53E58-E65E-4193-AF64-C3C41503EBC6}"/>
    <dgm:cxn modelId="{B2FEA80C-5829-4074-AF38-13D00870C643}" srcId="{8F064E1E-0B96-4AD7-9424-241D4B5DC771}" destId="{72000D0B-F758-4137-95C3-9ED75425E431}" srcOrd="0" destOrd="0" parTransId="{8377EA86-0924-4CF6-85D7-B863DB15F56C}" sibTransId="{6510294E-AF5B-4177-A621-477EE93813B1}"/>
    <dgm:cxn modelId="{48938713-6813-4880-B6FA-9EC9AFAC1D29}" type="presOf" srcId="{0B511798-AAD9-4D84-B571-703B23AA032C}" destId="{F717CC4C-CFFA-4215-92B9-54441C6EA5C1}" srcOrd="0" destOrd="4" presId="urn:microsoft.com/office/officeart/2005/8/layout/hList1"/>
    <dgm:cxn modelId="{FAB9631A-F76F-43C0-993A-A185110BEC0D}" type="presOf" srcId="{B2E3DE5B-F3CA-4C92-B778-ECA70A6533EE}" destId="{40AF6714-F48A-4433-AAA3-EE156E04B097}" srcOrd="0" destOrd="3" presId="urn:microsoft.com/office/officeart/2005/8/layout/hList1"/>
    <dgm:cxn modelId="{2E2C7928-827B-4CC4-8E76-926819A1C268}" srcId="{8AA16F5C-CFC1-45D0-8FAB-3DD7D241E709}" destId="{4D01B832-16CF-4415-B029-FF0C32A95971}" srcOrd="1" destOrd="0" parTransId="{891F8C93-2CCB-40D2-B135-00BF36344B20}" sibTransId="{DB9D1F9A-B2CF-4C14-835C-59079FC1A0F6}"/>
    <dgm:cxn modelId="{D344B02D-932F-4B32-B167-9E8456A552AF}" type="presOf" srcId="{A88141D4-000F-463F-8299-8B72404E290E}" destId="{40AF6714-F48A-4433-AAA3-EE156E04B097}" srcOrd="0" destOrd="4" presId="urn:microsoft.com/office/officeart/2005/8/layout/hList1"/>
    <dgm:cxn modelId="{9438972E-130E-4961-B29E-BCABBF2891AE}" type="presOf" srcId="{4D01B832-16CF-4415-B029-FF0C32A95971}" destId="{F717CC4C-CFFA-4215-92B9-54441C6EA5C1}" srcOrd="0" destOrd="2" presId="urn:microsoft.com/office/officeart/2005/8/layout/hList1"/>
    <dgm:cxn modelId="{7CF8B730-7F2A-4913-94CB-556E9B91339A}" srcId="{8AA16F5C-CFC1-45D0-8FAB-3DD7D241E709}" destId="{580E61C6-63AF-4C8F-B8D5-94CEAF9857A0}" srcOrd="4" destOrd="0" parTransId="{23734520-12F5-4A64-8791-24ECD2E829DF}" sibTransId="{54C5BF66-8A69-480F-9242-FDC61B646445}"/>
    <dgm:cxn modelId="{BFC80B32-6B41-4C65-8F94-0C3638444E22}" srcId="{181CBB40-2984-4F4E-945E-7B9E553519EE}" destId="{8AA16F5C-CFC1-45D0-8FAB-3DD7D241E709}" srcOrd="0" destOrd="0" parTransId="{BDBC75B8-703D-4D4E-949F-D891BCE1334F}" sibTransId="{4E1C77C2-5863-4A9F-B2F4-7688B79DD35E}"/>
    <dgm:cxn modelId="{534A973A-3F2E-4248-8AD5-3CAADD21CC6F}" type="presOf" srcId="{1786D56C-12E3-4806-B658-E553282BEF23}" destId="{F717CC4C-CFFA-4215-92B9-54441C6EA5C1}" srcOrd="0" destOrd="3" presId="urn:microsoft.com/office/officeart/2005/8/layout/hList1"/>
    <dgm:cxn modelId="{5270F848-EEFE-4EF7-84EE-342BC384384C}" type="presOf" srcId="{59526A2B-1E18-48D1-A895-3E77615BE6B0}" destId="{40AF6714-F48A-4433-AAA3-EE156E04B097}" srcOrd="0" destOrd="1" presId="urn:microsoft.com/office/officeart/2005/8/layout/hList1"/>
    <dgm:cxn modelId="{92BD956A-C70A-43D3-82A8-959B24F06B80}" type="presOf" srcId="{8AA16F5C-CFC1-45D0-8FAB-3DD7D241E709}" destId="{F717CC4C-CFFA-4215-92B9-54441C6EA5C1}" srcOrd="0" destOrd="0" presId="urn:microsoft.com/office/officeart/2005/8/layout/hList1"/>
    <dgm:cxn modelId="{D299C54F-94CB-4EBB-BC51-DA9E92B069E1}" type="presOf" srcId="{E198A96F-25E9-46A6-9AF5-CBEAAD08D22F}" destId="{F717CC4C-CFFA-4215-92B9-54441C6EA5C1}" srcOrd="0" destOrd="1" presId="urn:microsoft.com/office/officeart/2005/8/layout/hList1"/>
    <dgm:cxn modelId="{E6842C77-7168-48EF-87EF-0EF38EF9C4AB}" type="presOf" srcId="{8F064E1E-0B96-4AD7-9424-241D4B5DC771}" destId="{365022A4-78B9-4F28-8E8B-4CDA3AF19292}" srcOrd="0" destOrd="0" presId="urn:microsoft.com/office/officeart/2005/8/layout/hList1"/>
    <dgm:cxn modelId="{33D74758-420E-4969-A6B8-638D90ABE280}" type="presOf" srcId="{72000D0B-F758-4137-95C3-9ED75425E431}" destId="{40AF6714-F48A-4433-AAA3-EE156E04B097}" srcOrd="0" destOrd="0" presId="urn:microsoft.com/office/officeart/2005/8/layout/hList1"/>
    <dgm:cxn modelId="{00374779-664C-4ACA-96D5-C01114D6267D}" srcId="{8F064E1E-0B96-4AD7-9424-241D4B5DC771}" destId="{B2E3DE5B-F3CA-4C92-B778-ECA70A6533EE}" srcOrd="3" destOrd="0" parTransId="{144FE0E1-33B3-4CFF-B55F-6C084181F285}" sibTransId="{FD3560BC-8F09-4F7D-868A-7FA19F74D471}"/>
    <dgm:cxn modelId="{4F01757C-28F2-41C0-9CFE-2A2574DF5372}" srcId="{8AA16F5C-CFC1-45D0-8FAB-3DD7D241E709}" destId="{1786D56C-12E3-4806-B658-E553282BEF23}" srcOrd="2" destOrd="0" parTransId="{EC6E8777-8541-4209-A578-1088E378FF23}" sibTransId="{95949FAA-E144-4F51-9D4D-799E0B95FF00}"/>
    <dgm:cxn modelId="{7FF60092-341C-416A-9933-73B0189DEE9E}" srcId="{8AA16F5C-CFC1-45D0-8FAB-3DD7D241E709}" destId="{E198A96F-25E9-46A6-9AF5-CBEAAD08D22F}" srcOrd="0" destOrd="0" parTransId="{12C4C892-366F-47D8-B23D-827BA755DCDC}" sibTransId="{36B80DB6-C407-46E6-B06C-CA3DCBA84347}"/>
    <dgm:cxn modelId="{1DDA31AE-7718-427A-A3FA-1D12D16313E5}" type="presOf" srcId="{580E61C6-63AF-4C8F-B8D5-94CEAF9857A0}" destId="{F717CC4C-CFFA-4215-92B9-54441C6EA5C1}" srcOrd="0" destOrd="5" presId="urn:microsoft.com/office/officeart/2005/8/layout/hList1"/>
    <dgm:cxn modelId="{57DD62B1-CDF0-45ED-90F3-57EB9857CC87}" type="presOf" srcId="{1129A2E5-696C-4580-8898-41E5F8CEA54C}" destId="{40AF6714-F48A-4433-AAA3-EE156E04B097}" srcOrd="0" destOrd="2" presId="urn:microsoft.com/office/officeart/2005/8/layout/hList1"/>
    <dgm:cxn modelId="{DE4F80B1-F33B-40F0-94AC-B05EBA3FA351}" srcId="{8F064E1E-0B96-4AD7-9424-241D4B5DC771}" destId="{1129A2E5-696C-4580-8898-41E5F8CEA54C}" srcOrd="2" destOrd="0" parTransId="{E7546C6C-7709-4900-8C33-81B74DD2F81C}" sibTransId="{B1A0DA68-EA49-47D2-8C3A-317883313620}"/>
    <dgm:cxn modelId="{5CD5D1B3-2078-49AA-A29E-3B3B14E5B0E5}" type="presOf" srcId="{41861385-3082-4BF0-B37B-996C2308A0F7}" destId="{9523D148-13CA-4DE5-8075-012D9E7AE499}" srcOrd="0" destOrd="0" presId="urn:microsoft.com/office/officeart/2005/8/layout/hList1"/>
    <dgm:cxn modelId="{63D689C6-08E8-48B2-A875-756C6E8D64C6}" srcId="{8F064E1E-0B96-4AD7-9424-241D4B5DC771}" destId="{59526A2B-1E18-48D1-A895-3E77615BE6B0}" srcOrd="1" destOrd="0" parTransId="{DEF4674D-6579-4FB9-9127-23CA1A165C70}" sibTransId="{D1FDC1B2-782D-416F-A916-AA385AAEBAAD}"/>
    <dgm:cxn modelId="{088A4DD5-9473-4C99-9B68-24D311248B9E}" srcId="{8F064E1E-0B96-4AD7-9424-241D4B5DC771}" destId="{A88141D4-000F-463F-8299-8B72404E290E}" srcOrd="4" destOrd="0" parTransId="{4D9832AA-8CBF-4A36-90B4-E74AA95B46BC}" sibTransId="{2A79B73D-1D16-41CA-8F1B-AC3BC4A84EC2}"/>
    <dgm:cxn modelId="{786442EF-F745-4014-9075-ADA37638821B}" type="presOf" srcId="{181CBB40-2984-4F4E-945E-7B9E553519EE}" destId="{CFB8EFB9-FBE1-443A-986E-FE5C8573E854}" srcOrd="0" destOrd="0" presId="urn:microsoft.com/office/officeart/2005/8/layout/hList1"/>
    <dgm:cxn modelId="{5A0828FA-7EA7-4B3D-A39F-127902A47BE3}" srcId="{8AA16F5C-CFC1-45D0-8FAB-3DD7D241E709}" destId="{0B511798-AAD9-4D84-B571-703B23AA032C}" srcOrd="3" destOrd="0" parTransId="{96C57D66-2211-46FF-A03D-0D5AD8F80088}" sibTransId="{1CDBB688-7249-4244-8A34-CA876D36781A}"/>
    <dgm:cxn modelId="{BE487BFB-EA4F-4026-A323-4CE33D88E7E5}" srcId="{41861385-3082-4BF0-B37B-996C2308A0F7}" destId="{8F064E1E-0B96-4AD7-9424-241D4B5DC771}" srcOrd="0" destOrd="0" parTransId="{BA8AC5EE-C60C-4815-B954-017989F3F706}" sibTransId="{DF6A5387-CB80-4392-ABFF-1EA69A861C2E}"/>
    <dgm:cxn modelId="{2B0D27A6-A17C-4B71-A6A8-33DE63A688BA}" type="presParOf" srcId="{9523D148-13CA-4DE5-8075-012D9E7AE499}" destId="{4829A58F-4C8A-400C-B71F-9C9E1C52DF1C}" srcOrd="0" destOrd="0" presId="urn:microsoft.com/office/officeart/2005/8/layout/hList1"/>
    <dgm:cxn modelId="{626F6D14-556B-4706-9AC8-43DF87EA6BA3}" type="presParOf" srcId="{4829A58F-4C8A-400C-B71F-9C9E1C52DF1C}" destId="{365022A4-78B9-4F28-8E8B-4CDA3AF19292}" srcOrd="0" destOrd="0" presId="urn:microsoft.com/office/officeart/2005/8/layout/hList1"/>
    <dgm:cxn modelId="{1C01B819-4972-4F35-A308-43AA8DA7CC2C}" type="presParOf" srcId="{4829A58F-4C8A-400C-B71F-9C9E1C52DF1C}" destId="{40AF6714-F48A-4433-AAA3-EE156E04B097}" srcOrd="1" destOrd="0" presId="urn:microsoft.com/office/officeart/2005/8/layout/hList1"/>
    <dgm:cxn modelId="{B927EE3D-0CC3-4E83-933A-DD182EFEBC7E}" type="presParOf" srcId="{9523D148-13CA-4DE5-8075-012D9E7AE499}" destId="{1A43A697-F792-41FE-9E12-0577D7352659}" srcOrd="1" destOrd="0" presId="urn:microsoft.com/office/officeart/2005/8/layout/hList1"/>
    <dgm:cxn modelId="{48C530FE-66E4-4E20-9302-2D65D98A1CF0}" type="presParOf" srcId="{9523D148-13CA-4DE5-8075-012D9E7AE499}" destId="{E4A31F79-CF3D-4D36-B40B-AFEA5A9F2A98}" srcOrd="2" destOrd="0" presId="urn:microsoft.com/office/officeart/2005/8/layout/hList1"/>
    <dgm:cxn modelId="{C7B3ECE8-19C3-49A9-9CF2-6F0AF3BADC71}" type="presParOf" srcId="{E4A31F79-CF3D-4D36-B40B-AFEA5A9F2A98}" destId="{CFB8EFB9-FBE1-443A-986E-FE5C8573E854}" srcOrd="0" destOrd="0" presId="urn:microsoft.com/office/officeart/2005/8/layout/hList1"/>
    <dgm:cxn modelId="{52B457B1-8E20-4694-B3EB-0F2D85733DFC}" type="presParOf" srcId="{E4A31F79-CF3D-4D36-B40B-AFEA5A9F2A98}" destId="{F717CC4C-CFFA-4215-92B9-54441C6EA5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9849E78-6063-4975-8582-E01A9E765F9E}"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n-IN"/>
        </a:p>
      </dgm:t>
    </dgm:pt>
    <dgm:pt modelId="{6BBA5214-F72C-4E01-B90B-6CC094D4AACF}">
      <dgm:prSet phldrT="[Text]" custT="1"/>
      <dgm:spPr/>
      <dgm:t>
        <a:bodyPr/>
        <a:lstStyle/>
        <a:p>
          <a:r>
            <a:rPr lang="en-US" sz="1400" b="1">
              <a:latin typeface="Tw Cen MT" panose="020B0602020104020603" pitchFamily="34" charset="0"/>
            </a:rPr>
            <a:t>Project Extension: updates regarding estimated project finish date</a:t>
          </a:r>
          <a:endParaRPr lang="en-IN" sz="1400" b="1" dirty="0">
            <a:latin typeface="Tw Cen MT" panose="020B0602020104020603" pitchFamily="34" charset="0"/>
          </a:endParaRPr>
        </a:p>
      </dgm:t>
    </dgm:pt>
    <dgm:pt modelId="{301B5602-B001-4C81-B1CE-52E473A1AA01}" type="parTrans" cxnId="{B171AB1E-335F-448D-9508-250D73F2FE45}">
      <dgm:prSet/>
      <dgm:spPr/>
      <dgm:t>
        <a:bodyPr/>
        <a:lstStyle/>
        <a:p>
          <a:endParaRPr lang="en-IN"/>
        </a:p>
      </dgm:t>
    </dgm:pt>
    <dgm:pt modelId="{9BD8AB9A-B07E-444A-8C12-0A3576E05CED}" type="sibTrans" cxnId="{B171AB1E-335F-448D-9508-250D73F2FE45}">
      <dgm:prSet/>
      <dgm:spPr/>
      <dgm:t>
        <a:bodyPr/>
        <a:lstStyle/>
        <a:p>
          <a:endParaRPr lang="en-IN"/>
        </a:p>
      </dgm:t>
    </dgm:pt>
    <dgm:pt modelId="{91039E63-50E3-4A46-9512-33C7B6B66D6F}">
      <dgm:prSet custT="1"/>
      <dgm:spPr/>
      <dgm:t>
        <a:bodyPr/>
        <a:lstStyle/>
        <a:p>
          <a:r>
            <a:rPr lang="en-US" sz="1400" b="1" dirty="0">
              <a:latin typeface="Tw Cen MT" panose="020B0602020104020603" pitchFamily="34" charset="0"/>
            </a:rPr>
            <a:t>Quarterly Progress Report</a:t>
          </a:r>
        </a:p>
      </dgm:t>
    </dgm:pt>
    <dgm:pt modelId="{25A43914-225D-4039-867D-AE4D409D5423}" type="parTrans" cxnId="{54A9E4CB-2291-4FE1-8BB1-F37C7033D4F4}">
      <dgm:prSet/>
      <dgm:spPr/>
      <dgm:t>
        <a:bodyPr/>
        <a:lstStyle/>
        <a:p>
          <a:endParaRPr lang="en-US"/>
        </a:p>
      </dgm:t>
    </dgm:pt>
    <dgm:pt modelId="{E9C18E3E-2F97-452B-906F-17D1C9AA3DDC}" type="sibTrans" cxnId="{54A9E4CB-2291-4FE1-8BB1-F37C7033D4F4}">
      <dgm:prSet/>
      <dgm:spPr/>
      <dgm:t>
        <a:bodyPr/>
        <a:lstStyle/>
        <a:p>
          <a:endParaRPr lang="en-US"/>
        </a:p>
      </dgm:t>
    </dgm:pt>
    <dgm:pt modelId="{21ECC96D-CC93-4C53-B388-01A720A00D0A}">
      <dgm:prSet custT="1"/>
      <dgm:spPr/>
      <dgm:t>
        <a:bodyPr/>
        <a:lstStyle/>
        <a:p>
          <a:r>
            <a:rPr lang="en-US" sz="1400" b="1">
              <a:latin typeface="Tw Cen MT" panose="020B0602020104020603" pitchFamily="34" charset="0"/>
            </a:rPr>
            <a:t>Annual Progress Report </a:t>
          </a:r>
        </a:p>
      </dgm:t>
    </dgm:pt>
    <dgm:pt modelId="{BDA9C018-EC61-42A3-8CAA-96454247927B}" type="parTrans" cxnId="{0F21EAC6-F8A1-4815-AEC9-FBB9820B70A9}">
      <dgm:prSet/>
      <dgm:spPr/>
      <dgm:t>
        <a:bodyPr/>
        <a:lstStyle/>
        <a:p>
          <a:endParaRPr lang="en-US"/>
        </a:p>
      </dgm:t>
    </dgm:pt>
    <dgm:pt modelId="{A3B91667-7643-4083-9ED1-FF72DB64EAC8}" type="sibTrans" cxnId="{0F21EAC6-F8A1-4815-AEC9-FBB9820B70A9}">
      <dgm:prSet/>
      <dgm:spPr/>
      <dgm:t>
        <a:bodyPr/>
        <a:lstStyle/>
        <a:p>
          <a:endParaRPr lang="en-US"/>
        </a:p>
      </dgm:t>
    </dgm:pt>
    <dgm:pt modelId="{682826F1-D8B7-4175-B898-470492DDCF03}">
      <dgm:prSet custT="1"/>
      <dgm:spPr/>
      <dgm:t>
        <a:bodyPr/>
        <a:lstStyle/>
        <a:p>
          <a:r>
            <a:rPr lang="en-US" sz="1400" b="1">
              <a:latin typeface="Tw Cen MT" panose="020B0602020104020603" pitchFamily="34" charset="0"/>
            </a:rPr>
            <a:t>Updation of Revised Sanctioned Map</a:t>
          </a:r>
        </a:p>
      </dgm:t>
    </dgm:pt>
    <dgm:pt modelId="{39E1C196-0574-4807-9E4E-9FDA343433C8}" type="parTrans" cxnId="{DC7E69C4-43D7-47B1-BA53-80049D70E05F}">
      <dgm:prSet/>
      <dgm:spPr/>
      <dgm:t>
        <a:bodyPr/>
        <a:lstStyle/>
        <a:p>
          <a:endParaRPr lang="en-US"/>
        </a:p>
      </dgm:t>
    </dgm:pt>
    <dgm:pt modelId="{7BBACFAF-6E0A-4266-BCCD-1A9392F952AE}" type="sibTrans" cxnId="{DC7E69C4-43D7-47B1-BA53-80049D70E05F}">
      <dgm:prSet/>
      <dgm:spPr/>
      <dgm:t>
        <a:bodyPr/>
        <a:lstStyle/>
        <a:p>
          <a:endParaRPr lang="en-US"/>
        </a:p>
      </dgm:t>
    </dgm:pt>
    <dgm:pt modelId="{F543136F-F210-47E2-A2CA-EB10A5BD9B05}">
      <dgm:prSet custT="1"/>
      <dgm:spPr/>
      <dgm:t>
        <a:bodyPr/>
        <a:lstStyle/>
        <a:p>
          <a:r>
            <a:rPr lang="en-US" sz="1400" b="1">
              <a:latin typeface="Tw Cen MT" panose="020B0602020104020603" pitchFamily="34" charset="0"/>
            </a:rPr>
            <a:t>RERA Project Separate Account Change </a:t>
          </a:r>
        </a:p>
      </dgm:t>
    </dgm:pt>
    <dgm:pt modelId="{79673A33-BF69-4369-B372-9DDB12716814}" type="parTrans" cxnId="{9219A2C9-AD9D-44C3-BFC6-CAADDE245615}">
      <dgm:prSet/>
      <dgm:spPr/>
      <dgm:t>
        <a:bodyPr/>
        <a:lstStyle/>
        <a:p>
          <a:endParaRPr lang="en-US"/>
        </a:p>
      </dgm:t>
    </dgm:pt>
    <dgm:pt modelId="{03E1736E-4A6E-48A9-8B31-D84B779225E8}" type="sibTrans" cxnId="{9219A2C9-AD9D-44C3-BFC6-CAADDE245615}">
      <dgm:prSet/>
      <dgm:spPr/>
      <dgm:t>
        <a:bodyPr/>
        <a:lstStyle/>
        <a:p>
          <a:endParaRPr lang="en-US"/>
        </a:p>
      </dgm:t>
    </dgm:pt>
    <dgm:pt modelId="{427B88D5-A281-4536-8016-E508C6CF0A79}">
      <dgm:prSet custT="1"/>
      <dgm:spPr/>
      <dgm:t>
        <a:bodyPr/>
        <a:lstStyle/>
        <a:p>
          <a:r>
            <a:rPr lang="en-US" sz="1400" b="1">
              <a:latin typeface="Tw Cen MT" panose="020B0602020104020603" pitchFamily="34" charset="0"/>
            </a:rPr>
            <a:t>Project Encumbrance Status Change</a:t>
          </a:r>
        </a:p>
      </dgm:t>
    </dgm:pt>
    <dgm:pt modelId="{E64722C7-8843-46EF-A275-019DB6F2B8C0}" type="parTrans" cxnId="{84AE3E2B-B144-47C1-8763-6D8248400B08}">
      <dgm:prSet/>
      <dgm:spPr/>
      <dgm:t>
        <a:bodyPr/>
        <a:lstStyle/>
        <a:p>
          <a:endParaRPr lang="en-US"/>
        </a:p>
      </dgm:t>
    </dgm:pt>
    <dgm:pt modelId="{69287F63-5306-4165-9527-3F78EF20580D}" type="sibTrans" cxnId="{84AE3E2B-B144-47C1-8763-6D8248400B08}">
      <dgm:prSet/>
      <dgm:spPr/>
      <dgm:t>
        <a:bodyPr/>
        <a:lstStyle/>
        <a:p>
          <a:endParaRPr lang="en-US"/>
        </a:p>
      </dgm:t>
    </dgm:pt>
    <dgm:pt modelId="{0D8774DA-6B37-4B6B-8492-6E821B5A86E7}">
      <dgm:prSet custT="1"/>
      <dgm:spPr/>
      <dgm:t>
        <a:bodyPr/>
        <a:lstStyle/>
        <a:p>
          <a:r>
            <a:rPr lang="en-US" sz="1400" b="1" dirty="0">
              <a:latin typeface="Tw Cen MT" panose="020B0602020104020603" pitchFamily="34" charset="0"/>
            </a:rPr>
            <a:t>Project Profile Modification</a:t>
          </a:r>
        </a:p>
      </dgm:t>
    </dgm:pt>
    <dgm:pt modelId="{42534099-539F-4E07-9BFA-C2285B10F9E8}" type="parTrans" cxnId="{3CE24DB7-DD49-4285-A9A4-D48BDC1B7445}">
      <dgm:prSet/>
      <dgm:spPr/>
      <dgm:t>
        <a:bodyPr/>
        <a:lstStyle/>
        <a:p>
          <a:endParaRPr lang="en-US"/>
        </a:p>
      </dgm:t>
    </dgm:pt>
    <dgm:pt modelId="{24FAA442-ACC8-48E6-B0F9-2D18FA2EBC34}" type="sibTrans" cxnId="{3CE24DB7-DD49-4285-A9A4-D48BDC1B7445}">
      <dgm:prSet/>
      <dgm:spPr/>
      <dgm:t>
        <a:bodyPr/>
        <a:lstStyle/>
        <a:p>
          <a:endParaRPr lang="en-US"/>
        </a:p>
      </dgm:t>
    </dgm:pt>
    <dgm:pt modelId="{7E3BF279-CE15-49E7-A088-B3E184A7DFE0}">
      <dgm:prSet custT="1"/>
      <dgm:spPr/>
      <dgm:t>
        <a:bodyPr/>
        <a:lstStyle/>
        <a:p>
          <a:r>
            <a:rPr lang="en-US" sz="1400" b="1">
              <a:latin typeface="Tw Cen MT" panose="020B0602020104020603" pitchFamily="34" charset="0"/>
            </a:rPr>
            <a:t>Promoter Profile Modification</a:t>
          </a:r>
        </a:p>
      </dgm:t>
    </dgm:pt>
    <dgm:pt modelId="{BBF65354-3DDA-4B0F-852F-A5F05021683D}" type="parTrans" cxnId="{8693D8DA-F287-421B-AA0C-B5A5111E2816}">
      <dgm:prSet/>
      <dgm:spPr/>
      <dgm:t>
        <a:bodyPr/>
        <a:lstStyle/>
        <a:p>
          <a:endParaRPr lang="en-US"/>
        </a:p>
      </dgm:t>
    </dgm:pt>
    <dgm:pt modelId="{BADE1EE8-1AC5-4286-AAF0-02CCF47B29AF}" type="sibTrans" cxnId="{8693D8DA-F287-421B-AA0C-B5A5111E2816}">
      <dgm:prSet/>
      <dgm:spPr/>
      <dgm:t>
        <a:bodyPr/>
        <a:lstStyle/>
        <a:p>
          <a:endParaRPr lang="en-US"/>
        </a:p>
      </dgm:t>
    </dgm:pt>
    <dgm:pt modelId="{7198A587-AD44-47D4-A68E-E7484255EE54}">
      <dgm:prSet custT="1"/>
      <dgm:spPr/>
      <dgm:t>
        <a:bodyPr/>
        <a:lstStyle/>
        <a:p>
          <a:r>
            <a:rPr lang="en-US" sz="1400" b="1" dirty="0">
              <a:latin typeface="Tw Cen MT" panose="020B0602020104020603" pitchFamily="34" charset="0"/>
            </a:rPr>
            <a:t>Project Completion Documents Update</a:t>
          </a:r>
        </a:p>
      </dgm:t>
    </dgm:pt>
    <dgm:pt modelId="{CBD70348-40D0-4FB6-9E49-9DF0536338E7}" type="parTrans" cxnId="{2B8F9A16-693C-49ED-BA2D-FC93F29AA714}">
      <dgm:prSet/>
      <dgm:spPr/>
      <dgm:t>
        <a:bodyPr/>
        <a:lstStyle/>
        <a:p>
          <a:endParaRPr lang="en-US"/>
        </a:p>
      </dgm:t>
    </dgm:pt>
    <dgm:pt modelId="{ED7779ED-254D-4D6D-8A74-A7FE54F8FD2A}" type="sibTrans" cxnId="{2B8F9A16-693C-49ED-BA2D-FC93F29AA714}">
      <dgm:prSet/>
      <dgm:spPr/>
      <dgm:t>
        <a:bodyPr/>
        <a:lstStyle/>
        <a:p>
          <a:endParaRPr lang="en-US"/>
        </a:p>
      </dgm:t>
    </dgm:pt>
    <dgm:pt modelId="{FBF5C12A-E406-411B-A260-7584B2BEF3F8}">
      <dgm:prSet custT="1"/>
      <dgm:spPr/>
      <dgm:t>
        <a:bodyPr/>
        <a:lstStyle/>
        <a:p>
          <a:r>
            <a:rPr lang="en-US" sz="1400" b="1">
              <a:latin typeface="Tw Cen MT" panose="020B0602020104020603" pitchFamily="34" charset="0"/>
            </a:rPr>
            <a:t>RWA Documents or Details Upload </a:t>
          </a:r>
        </a:p>
      </dgm:t>
    </dgm:pt>
    <dgm:pt modelId="{A37DEF4A-7A46-4784-8B5E-461502D7F810}" type="parTrans" cxnId="{51238AF9-E441-4AC6-9CAF-64D0D6DDB115}">
      <dgm:prSet/>
      <dgm:spPr/>
      <dgm:t>
        <a:bodyPr/>
        <a:lstStyle/>
        <a:p>
          <a:endParaRPr lang="en-US"/>
        </a:p>
      </dgm:t>
    </dgm:pt>
    <dgm:pt modelId="{3728FAC0-C83B-41CB-BE2D-47AA4739C963}" type="sibTrans" cxnId="{51238AF9-E441-4AC6-9CAF-64D0D6DDB115}">
      <dgm:prSet/>
      <dgm:spPr/>
      <dgm:t>
        <a:bodyPr/>
        <a:lstStyle/>
        <a:p>
          <a:endParaRPr lang="en-US"/>
        </a:p>
      </dgm:t>
    </dgm:pt>
    <dgm:pt modelId="{0C9709F9-5B0B-45C0-8ADB-DD2C3F562EE5}">
      <dgm:prSet custT="1"/>
      <dgm:spPr/>
      <dgm:t>
        <a:bodyPr/>
        <a:lstStyle/>
        <a:p>
          <a:r>
            <a:rPr lang="en-US" sz="1400" b="1" dirty="0">
              <a:latin typeface="Tw Cen MT" panose="020B0602020104020603" pitchFamily="34" charset="0"/>
            </a:rPr>
            <a:t>Any Other Documents / Details Upload</a:t>
          </a:r>
        </a:p>
      </dgm:t>
    </dgm:pt>
    <dgm:pt modelId="{EBC70106-0D34-409E-B1F9-D389EDB58B86}" type="parTrans" cxnId="{0B6B584B-D95B-4363-921D-BAA0FE034693}">
      <dgm:prSet/>
      <dgm:spPr/>
      <dgm:t>
        <a:bodyPr/>
        <a:lstStyle/>
        <a:p>
          <a:endParaRPr lang="en-US"/>
        </a:p>
      </dgm:t>
    </dgm:pt>
    <dgm:pt modelId="{D653812C-C591-439C-8C2B-80CDF2116111}" type="sibTrans" cxnId="{0B6B584B-D95B-4363-921D-BAA0FE034693}">
      <dgm:prSet/>
      <dgm:spPr/>
      <dgm:t>
        <a:bodyPr/>
        <a:lstStyle/>
        <a:p>
          <a:endParaRPr lang="en-US"/>
        </a:p>
      </dgm:t>
    </dgm:pt>
    <dgm:pt modelId="{75D6201F-FECE-454D-A236-78EC24324010}" type="pres">
      <dgm:prSet presAssocID="{A9849E78-6063-4975-8582-E01A9E765F9E}" presName="Name0" presStyleCnt="0">
        <dgm:presLayoutVars>
          <dgm:dir/>
          <dgm:resizeHandles/>
        </dgm:presLayoutVars>
      </dgm:prSet>
      <dgm:spPr/>
    </dgm:pt>
    <dgm:pt modelId="{8805C51A-A138-4B7F-9EF3-D3635B4F1286}" type="pres">
      <dgm:prSet presAssocID="{6BBA5214-F72C-4E01-B90B-6CC094D4AACF}" presName="compNode" presStyleCnt="0"/>
      <dgm:spPr/>
    </dgm:pt>
    <dgm:pt modelId="{79E59340-CD90-48B4-A3A7-EF7AB0019C61}" type="pres">
      <dgm:prSet presAssocID="{6BBA5214-F72C-4E01-B90B-6CC094D4AACF}" presName="dummyConnPt" presStyleCnt="0"/>
      <dgm:spPr/>
    </dgm:pt>
    <dgm:pt modelId="{56599335-A5C3-4C62-B9E9-43CA1921B079}" type="pres">
      <dgm:prSet presAssocID="{6BBA5214-F72C-4E01-B90B-6CC094D4AACF}" presName="node" presStyleLbl="node1" presStyleIdx="0" presStyleCnt="11">
        <dgm:presLayoutVars>
          <dgm:bulletEnabled val="1"/>
        </dgm:presLayoutVars>
      </dgm:prSet>
      <dgm:spPr/>
    </dgm:pt>
    <dgm:pt modelId="{CB927E3E-B5B9-4CE6-9E49-C4217CF3DBF4}" type="pres">
      <dgm:prSet presAssocID="{9BD8AB9A-B07E-444A-8C12-0A3576E05CED}" presName="sibTrans" presStyleLbl="bgSibTrans2D1" presStyleIdx="0" presStyleCnt="10"/>
      <dgm:spPr/>
    </dgm:pt>
    <dgm:pt modelId="{B885BF92-8D41-496A-9226-6559256D9B0D}" type="pres">
      <dgm:prSet presAssocID="{91039E63-50E3-4A46-9512-33C7B6B66D6F}" presName="compNode" presStyleCnt="0"/>
      <dgm:spPr/>
    </dgm:pt>
    <dgm:pt modelId="{8EF35FFB-27C0-4328-94AD-DE294C9731BA}" type="pres">
      <dgm:prSet presAssocID="{91039E63-50E3-4A46-9512-33C7B6B66D6F}" presName="dummyConnPt" presStyleCnt="0"/>
      <dgm:spPr/>
    </dgm:pt>
    <dgm:pt modelId="{9CE287B2-3CFB-46A0-9A0D-22BCEC2EB566}" type="pres">
      <dgm:prSet presAssocID="{91039E63-50E3-4A46-9512-33C7B6B66D6F}" presName="node" presStyleLbl="node1" presStyleIdx="1" presStyleCnt="11">
        <dgm:presLayoutVars>
          <dgm:bulletEnabled val="1"/>
        </dgm:presLayoutVars>
      </dgm:prSet>
      <dgm:spPr/>
    </dgm:pt>
    <dgm:pt modelId="{CBC5F47A-64C4-459C-82C5-A18BCE73DC17}" type="pres">
      <dgm:prSet presAssocID="{E9C18E3E-2F97-452B-906F-17D1C9AA3DDC}" presName="sibTrans" presStyleLbl="bgSibTrans2D1" presStyleIdx="1" presStyleCnt="10"/>
      <dgm:spPr/>
    </dgm:pt>
    <dgm:pt modelId="{B00B4A53-666D-4C6C-94E1-1A1FC262A497}" type="pres">
      <dgm:prSet presAssocID="{21ECC96D-CC93-4C53-B388-01A720A00D0A}" presName="compNode" presStyleCnt="0"/>
      <dgm:spPr/>
    </dgm:pt>
    <dgm:pt modelId="{F1D68CFF-D8FA-461E-8497-C59470C43E89}" type="pres">
      <dgm:prSet presAssocID="{21ECC96D-CC93-4C53-B388-01A720A00D0A}" presName="dummyConnPt" presStyleCnt="0"/>
      <dgm:spPr/>
    </dgm:pt>
    <dgm:pt modelId="{3048B378-68FC-4407-B247-D4BEFF4B451E}" type="pres">
      <dgm:prSet presAssocID="{21ECC96D-CC93-4C53-B388-01A720A00D0A}" presName="node" presStyleLbl="node1" presStyleIdx="2" presStyleCnt="11">
        <dgm:presLayoutVars>
          <dgm:bulletEnabled val="1"/>
        </dgm:presLayoutVars>
      </dgm:prSet>
      <dgm:spPr/>
    </dgm:pt>
    <dgm:pt modelId="{48432692-A4E5-4BFC-BA9A-8768BA17EA1F}" type="pres">
      <dgm:prSet presAssocID="{A3B91667-7643-4083-9ED1-FF72DB64EAC8}" presName="sibTrans" presStyleLbl="bgSibTrans2D1" presStyleIdx="2" presStyleCnt="10"/>
      <dgm:spPr/>
    </dgm:pt>
    <dgm:pt modelId="{9B9F48BF-E25E-4A24-848D-F668D1DDE7B9}" type="pres">
      <dgm:prSet presAssocID="{682826F1-D8B7-4175-B898-470492DDCF03}" presName="compNode" presStyleCnt="0"/>
      <dgm:spPr/>
    </dgm:pt>
    <dgm:pt modelId="{F07FF63C-1844-4E34-9BC3-97E27FB52990}" type="pres">
      <dgm:prSet presAssocID="{682826F1-D8B7-4175-B898-470492DDCF03}" presName="dummyConnPt" presStyleCnt="0"/>
      <dgm:spPr/>
    </dgm:pt>
    <dgm:pt modelId="{AE3EDB0A-8596-426A-86DA-BCD5CEA1DC2B}" type="pres">
      <dgm:prSet presAssocID="{682826F1-D8B7-4175-B898-470492DDCF03}" presName="node" presStyleLbl="node1" presStyleIdx="3" presStyleCnt="11">
        <dgm:presLayoutVars>
          <dgm:bulletEnabled val="1"/>
        </dgm:presLayoutVars>
      </dgm:prSet>
      <dgm:spPr/>
    </dgm:pt>
    <dgm:pt modelId="{39908B7A-2A23-4193-BAC2-45E0C915D66D}" type="pres">
      <dgm:prSet presAssocID="{7BBACFAF-6E0A-4266-BCCD-1A9392F952AE}" presName="sibTrans" presStyleLbl="bgSibTrans2D1" presStyleIdx="3" presStyleCnt="10"/>
      <dgm:spPr/>
    </dgm:pt>
    <dgm:pt modelId="{1A54AA31-C397-4924-AC11-AA3FEAAC19E3}" type="pres">
      <dgm:prSet presAssocID="{F543136F-F210-47E2-A2CA-EB10A5BD9B05}" presName="compNode" presStyleCnt="0"/>
      <dgm:spPr/>
    </dgm:pt>
    <dgm:pt modelId="{BB8B235B-14F2-4270-A6F3-81A872E437FA}" type="pres">
      <dgm:prSet presAssocID="{F543136F-F210-47E2-A2CA-EB10A5BD9B05}" presName="dummyConnPt" presStyleCnt="0"/>
      <dgm:spPr/>
    </dgm:pt>
    <dgm:pt modelId="{AEF9E268-5B17-4195-A79C-FFC870080A90}" type="pres">
      <dgm:prSet presAssocID="{F543136F-F210-47E2-A2CA-EB10A5BD9B05}" presName="node" presStyleLbl="node1" presStyleIdx="4" presStyleCnt="11">
        <dgm:presLayoutVars>
          <dgm:bulletEnabled val="1"/>
        </dgm:presLayoutVars>
      </dgm:prSet>
      <dgm:spPr/>
    </dgm:pt>
    <dgm:pt modelId="{D269BE52-B964-40D3-8775-72645F7573EE}" type="pres">
      <dgm:prSet presAssocID="{03E1736E-4A6E-48A9-8B31-D84B779225E8}" presName="sibTrans" presStyleLbl="bgSibTrans2D1" presStyleIdx="4" presStyleCnt="10"/>
      <dgm:spPr/>
    </dgm:pt>
    <dgm:pt modelId="{62D82F41-ACAA-4B76-A32D-B87173869C4D}" type="pres">
      <dgm:prSet presAssocID="{427B88D5-A281-4536-8016-E508C6CF0A79}" presName="compNode" presStyleCnt="0"/>
      <dgm:spPr/>
    </dgm:pt>
    <dgm:pt modelId="{D4D1BE3F-DBC8-472D-A756-9A9D3E575ECE}" type="pres">
      <dgm:prSet presAssocID="{427B88D5-A281-4536-8016-E508C6CF0A79}" presName="dummyConnPt" presStyleCnt="0"/>
      <dgm:spPr/>
    </dgm:pt>
    <dgm:pt modelId="{517C4690-9E0E-42B1-A69A-1BA8CF311C64}" type="pres">
      <dgm:prSet presAssocID="{427B88D5-A281-4536-8016-E508C6CF0A79}" presName="node" presStyleLbl="node1" presStyleIdx="5" presStyleCnt="11">
        <dgm:presLayoutVars>
          <dgm:bulletEnabled val="1"/>
        </dgm:presLayoutVars>
      </dgm:prSet>
      <dgm:spPr/>
    </dgm:pt>
    <dgm:pt modelId="{10242A77-C170-4371-A317-0C0A97E2C6E2}" type="pres">
      <dgm:prSet presAssocID="{69287F63-5306-4165-9527-3F78EF20580D}" presName="sibTrans" presStyleLbl="bgSibTrans2D1" presStyleIdx="5" presStyleCnt="10"/>
      <dgm:spPr/>
    </dgm:pt>
    <dgm:pt modelId="{0252F96E-29B0-43BA-A40B-33083A2EB8AD}" type="pres">
      <dgm:prSet presAssocID="{0D8774DA-6B37-4B6B-8492-6E821B5A86E7}" presName="compNode" presStyleCnt="0"/>
      <dgm:spPr/>
    </dgm:pt>
    <dgm:pt modelId="{82683A9E-0972-437F-B0C6-D4C09C664923}" type="pres">
      <dgm:prSet presAssocID="{0D8774DA-6B37-4B6B-8492-6E821B5A86E7}" presName="dummyConnPt" presStyleCnt="0"/>
      <dgm:spPr/>
    </dgm:pt>
    <dgm:pt modelId="{FBA6235C-9EA2-4216-8A27-8F5127E36642}" type="pres">
      <dgm:prSet presAssocID="{0D8774DA-6B37-4B6B-8492-6E821B5A86E7}" presName="node" presStyleLbl="node1" presStyleIdx="6" presStyleCnt="11">
        <dgm:presLayoutVars>
          <dgm:bulletEnabled val="1"/>
        </dgm:presLayoutVars>
      </dgm:prSet>
      <dgm:spPr/>
    </dgm:pt>
    <dgm:pt modelId="{1DA81096-E3BF-4924-8F21-453F8F35934E}" type="pres">
      <dgm:prSet presAssocID="{24FAA442-ACC8-48E6-B0F9-2D18FA2EBC34}" presName="sibTrans" presStyleLbl="bgSibTrans2D1" presStyleIdx="6" presStyleCnt="10"/>
      <dgm:spPr/>
    </dgm:pt>
    <dgm:pt modelId="{FBD407FE-AD54-46FB-B4C0-57E7793D84C7}" type="pres">
      <dgm:prSet presAssocID="{7E3BF279-CE15-49E7-A088-B3E184A7DFE0}" presName="compNode" presStyleCnt="0"/>
      <dgm:spPr/>
    </dgm:pt>
    <dgm:pt modelId="{89970330-2B5E-42F2-8066-FFA88C35A217}" type="pres">
      <dgm:prSet presAssocID="{7E3BF279-CE15-49E7-A088-B3E184A7DFE0}" presName="dummyConnPt" presStyleCnt="0"/>
      <dgm:spPr/>
    </dgm:pt>
    <dgm:pt modelId="{42AE7496-F94B-4EB4-AB85-73D4F8BF7065}" type="pres">
      <dgm:prSet presAssocID="{7E3BF279-CE15-49E7-A088-B3E184A7DFE0}" presName="node" presStyleLbl="node1" presStyleIdx="7" presStyleCnt="11">
        <dgm:presLayoutVars>
          <dgm:bulletEnabled val="1"/>
        </dgm:presLayoutVars>
      </dgm:prSet>
      <dgm:spPr/>
    </dgm:pt>
    <dgm:pt modelId="{9696CF11-E214-4E90-B7AC-FA7C5DEC7182}" type="pres">
      <dgm:prSet presAssocID="{BADE1EE8-1AC5-4286-AAF0-02CCF47B29AF}" presName="sibTrans" presStyleLbl="bgSibTrans2D1" presStyleIdx="7" presStyleCnt="10"/>
      <dgm:spPr/>
    </dgm:pt>
    <dgm:pt modelId="{720BF764-FD70-43DB-90A4-5CF4B301C077}" type="pres">
      <dgm:prSet presAssocID="{7198A587-AD44-47D4-A68E-E7484255EE54}" presName="compNode" presStyleCnt="0"/>
      <dgm:spPr/>
    </dgm:pt>
    <dgm:pt modelId="{C6E4F496-C129-4ACD-A267-DEC85373E48A}" type="pres">
      <dgm:prSet presAssocID="{7198A587-AD44-47D4-A68E-E7484255EE54}" presName="dummyConnPt" presStyleCnt="0"/>
      <dgm:spPr/>
    </dgm:pt>
    <dgm:pt modelId="{B3F25433-6451-4DB1-9322-20C5CA0D37F9}" type="pres">
      <dgm:prSet presAssocID="{7198A587-AD44-47D4-A68E-E7484255EE54}" presName="node" presStyleLbl="node1" presStyleIdx="8" presStyleCnt="11">
        <dgm:presLayoutVars>
          <dgm:bulletEnabled val="1"/>
        </dgm:presLayoutVars>
      </dgm:prSet>
      <dgm:spPr/>
    </dgm:pt>
    <dgm:pt modelId="{A84004B5-2088-4559-8B1E-FE819DD9D15D}" type="pres">
      <dgm:prSet presAssocID="{ED7779ED-254D-4D6D-8A74-A7FE54F8FD2A}" presName="sibTrans" presStyleLbl="bgSibTrans2D1" presStyleIdx="8" presStyleCnt="10"/>
      <dgm:spPr/>
    </dgm:pt>
    <dgm:pt modelId="{6471D1C3-DE58-4C34-A06C-5F4E6E2ABC8E}" type="pres">
      <dgm:prSet presAssocID="{FBF5C12A-E406-411B-A260-7584B2BEF3F8}" presName="compNode" presStyleCnt="0"/>
      <dgm:spPr/>
    </dgm:pt>
    <dgm:pt modelId="{AEDF2A60-C9B2-4FED-83AF-C99CF046A9D4}" type="pres">
      <dgm:prSet presAssocID="{FBF5C12A-E406-411B-A260-7584B2BEF3F8}" presName="dummyConnPt" presStyleCnt="0"/>
      <dgm:spPr/>
    </dgm:pt>
    <dgm:pt modelId="{A2B3B4E0-C176-4CA3-955C-CB9ECCCA4B48}" type="pres">
      <dgm:prSet presAssocID="{FBF5C12A-E406-411B-A260-7584B2BEF3F8}" presName="node" presStyleLbl="node1" presStyleIdx="9" presStyleCnt="11">
        <dgm:presLayoutVars>
          <dgm:bulletEnabled val="1"/>
        </dgm:presLayoutVars>
      </dgm:prSet>
      <dgm:spPr/>
    </dgm:pt>
    <dgm:pt modelId="{5F72C0B5-C79A-4A2D-8729-572FA330FEDF}" type="pres">
      <dgm:prSet presAssocID="{3728FAC0-C83B-41CB-BE2D-47AA4739C963}" presName="sibTrans" presStyleLbl="bgSibTrans2D1" presStyleIdx="9" presStyleCnt="10"/>
      <dgm:spPr/>
    </dgm:pt>
    <dgm:pt modelId="{D95CB41D-FB2F-4F7A-8DB6-FBFFCAE6DC04}" type="pres">
      <dgm:prSet presAssocID="{0C9709F9-5B0B-45C0-8ADB-DD2C3F562EE5}" presName="compNode" presStyleCnt="0"/>
      <dgm:spPr/>
    </dgm:pt>
    <dgm:pt modelId="{10809E1B-FA87-4692-AA55-5F7F127282F8}" type="pres">
      <dgm:prSet presAssocID="{0C9709F9-5B0B-45C0-8ADB-DD2C3F562EE5}" presName="dummyConnPt" presStyleCnt="0"/>
      <dgm:spPr/>
    </dgm:pt>
    <dgm:pt modelId="{F33FFD3E-3271-4609-A815-201451958EFD}" type="pres">
      <dgm:prSet presAssocID="{0C9709F9-5B0B-45C0-8ADB-DD2C3F562EE5}" presName="node" presStyleLbl="node1" presStyleIdx="10" presStyleCnt="11">
        <dgm:presLayoutVars>
          <dgm:bulletEnabled val="1"/>
        </dgm:presLayoutVars>
      </dgm:prSet>
      <dgm:spPr/>
    </dgm:pt>
  </dgm:ptLst>
  <dgm:cxnLst>
    <dgm:cxn modelId="{12C5BF00-0B21-4A6D-8610-A1C1504E30C1}" type="presOf" srcId="{FBF5C12A-E406-411B-A260-7584B2BEF3F8}" destId="{A2B3B4E0-C176-4CA3-955C-CB9ECCCA4B48}" srcOrd="0" destOrd="0" presId="urn:microsoft.com/office/officeart/2005/8/layout/bProcess4"/>
    <dgm:cxn modelId="{3295E208-CE0B-4D6B-A546-2B4D161520F8}" type="presOf" srcId="{3728FAC0-C83B-41CB-BE2D-47AA4739C963}" destId="{5F72C0B5-C79A-4A2D-8729-572FA330FEDF}" srcOrd="0" destOrd="0" presId="urn:microsoft.com/office/officeart/2005/8/layout/bProcess4"/>
    <dgm:cxn modelId="{A5853209-5D1E-4E0D-8AA8-49615FEB1630}" type="presOf" srcId="{6BBA5214-F72C-4E01-B90B-6CC094D4AACF}" destId="{56599335-A5C3-4C62-B9E9-43CA1921B079}" srcOrd="0" destOrd="0" presId="urn:microsoft.com/office/officeart/2005/8/layout/bProcess4"/>
    <dgm:cxn modelId="{1D54BD0C-642E-4E1C-B6D8-A5D53ED6BA8C}" type="presOf" srcId="{ED7779ED-254D-4D6D-8A74-A7FE54F8FD2A}" destId="{A84004B5-2088-4559-8B1E-FE819DD9D15D}" srcOrd="0" destOrd="0" presId="urn:microsoft.com/office/officeart/2005/8/layout/bProcess4"/>
    <dgm:cxn modelId="{FA2CD60F-201F-4742-BAB7-6C90AB95E9F7}" type="presOf" srcId="{A3B91667-7643-4083-9ED1-FF72DB64EAC8}" destId="{48432692-A4E5-4BFC-BA9A-8768BA17EA1F}" srcOrd="0" destOrd="0" presId="urn:microsoft.com/office/officeart/2005/8/layout/bProcess4"/>
    <dgm:cxn modelId="{2B8F9A16-693C-49ED-BA2D-FC93F29AA714}" srcId="{A9849E78-6063-4975-8582-E01A9E765F9E}" destId="{7198A587-AD44-47D4-A68E-E7484255EE54}" srcOrd="8" destOrd="0" parTransId="{CBD70348-40D0-4FB6-9E49-9DF0536338E7}" sibTransId="{ED7779ED-254D-4D6D-8A74-A7FE54F8FD2A}"/>
    <dgm:cxn modelId="{B171AB1E-335F-448D-9508-250D73F2FE45}" srcId="{A9849E78-6063-4975-8582-E01A9E765F9E}" destId="{6BBA5214-F72C-4E01-B90B-6CC094D4AACF}" srcOrd="0" destOrd="0" parTransId="{301B5602-B001-4C81-B1CE-52E473A1AA01}" sibTransId="{9BD8AB9A-B07E-444A-8C12-0A3576E05CED}"/>
    <dgm:cxn modelId="{883F6420-7687-4BFA-9F11-8017C98947DA}" type="presOf" srcId="{0C9709F9-5B0B-45C0-8ADB-DD2C3F562EE5}" destId="{F33FFD3E-3271-4609-A815-201451958EFD}" srcOrd="0" destOrd="0" presId="urn:microsoft.com/office/officeart/2005/8/layout/bProcess4"/>
    <dgm:cxn modelId="{1CF31824-9D3E-47BF-8F56-67CF2B62A35C}" type="presOf" srcId="{7E3BF279-CE15-49E7-A088-B3E184A7DFE0}" destId="{42AE7496-F94B-4EB4-AB85-73D4F8BF7065}" srcOrd="0" destOrd="0" presId="urn:microsoft.com/office/officeart/2005/8/layout/bProcess4"/>
    <dgm:cxn modelId="{84AE3E2B-B144-47C1-8763-6D8248400B08}" srcId="{A9849E78-6063-4975-8582-E01A9E765F9E}" destId="{427B88D5-A281-4536-8016-E508C6CF0A79}" srcOrd="5" destOrd="0" parTransId="{E64722C7-8843-46EF-A275-019DB6F2B8C0}" sibTransId="{69287F63-5306-4165-9527-3F78EF20580D}"/>
    <dgm:cxn modelId="{7733CC39-973A-4E7D-A5D0-B159D87DE444}" type="presOf" srcId="{427B88D5-A281-4536-8016-E508C6CF0A79}" destId="{517C4690-9E0E-42B1-A69A-1BA8CF311C64}" srcOrd="0" destOrd="0" presId="urn:microsoft.com/office/officeart/2005/8/layout/bProcess4"/>
    <dgm:cxn modelId="{EA8B553D-235E-4DE7-8BF7-DDA162D3851C}" type="presOf" srcId="{BADE1EE8-1AC5-4286-AAF0-02CCF47B29AF}" destId="{9696CF11-E214-4E90-B7AC-FA7C5DEC7182}" srcOrd="0" destOrd="0" presId="urn:microsoft.com/office/officeart/2005/8/layout/bProcess4"/>
    <dgm:cxn modelId="{0FA03B5D-1CC1-4059-9A6C-DA7C081C30A6}" type="presOf" srcId="{7BBACFAF-6E0A-4266-BCCD-1A9392F952AE}" destId="{39908B7A-2A23-4193-BAC2-45E0C915D66D}" srcOrd="0" destOrd="0" presId="urn:microsoft.com/office/officeart/2005/8/layout/bProcess4"/>
    <dgm:cxn modelId="{3B1D3C62-A84B-4E57-BFAC-8677358B4FE2}" type="presOf" srcId="{F543136F-F210-47E2-A2CA-EB10A5BD9B05}" destId="{AEF9E268-5B17-4195-A79C-FFC870080A90}" srcOrd="0" destOrd="0" presId="urn:microsoft.com/office/officeart/2005/8/layout/bProcess4"/>
    <dgm:cxn modelId="{0B6B584B-D95B-4363-921D-BAA0FE034693}" srcId="{A9849E78-6063-4975-8582-E01A9E765F9E}" destId="{0C9709F9-5B0B-45C0-8ADB-DD2C3F562EE5}" srcOrd="10" destOrd="0" parTransId="{EBC70106-0D34-409E-B1F9-D389EDB58B86}" sibTransId="{D653812C-C591-439C-8C2B-80CDF2116111}"/>
    <dgm:cxn modelId="{C0093175-2BF2-44C2-A0B7-F0C591128953}" type="presOf" srcId="{7198A587-AD44-47D4-A68E-E7484255EE54}" destId="{B3F25433-6451-4DB1-9322-20C5CA0D37F9}" srcOrd="0" destOrd="0" presId="urn:microsoft.com/office/officeart/2005/8/layout/bProcess4"/>
    <dgm:cxn modelId="{F973DD85-8E7C-4D8B-A3E3-84AF2866C186}" type="presOf" srcId="{69287F63-5306-4165-9527-3F78EF20580D}" destId="{10242A77-C170-4371-A317-0C0A97E2C6E2}" srcOrd="0" destOrd="0" presId="urn:microsoft.com/office/officeart/2005/8/layout/bProcess4"/>
    <dgm:cxn modelId="{52B51EA4-0775-4C1B-8048-3E13F3394210}" type="presOf" srcId="{21ECC96D-CC93-4C53-B388-01A720A00D0A}" destId="{3048B378-68FC-4407-B247-D4BEFF4B451E}" srcOrd="0" destOrd="0" presId="urn:microsoft.com/office/officeart/2005/8/layout/bProcess4"/>
    <dgm:cxn modelId="{8E3236B0-92D4-4A81-8633-AFD2EE00CB8D}" type="presOf" srcId="{03E1736E-4A6E-48A9-8B31-D84B779225E8}" destId="{D269BE52-B964-40D3-8775-72645F7573EE}" srcOrd="0" destOrd="0" presId="urn:microsoft.com/office/officeart/2005/8/layout/bProcess4"/>
    <dgm:cxn modelId="{CBC35DB2-F6E9-419D-8452-A9B5077AD2D9}" type="presOf" srcId="{A9849E78-6063-4975-8582-E01A9E765F9E}" destId="{75D6201F-FECE-454D-A236-78EC24324010}" srcOrd="0" destOrd="0" presId="urn:microsoft.com/office/officeart/2005/8/layout/bProcess4"/>
    <dgm:cxn modelId="{3CE24DB7-DD49-4285-A9A4-D48BDC1B7445}" srcId="{A9849E78-6063-4975-8582-E01A9E765F9E}" destId="{0D8774DA-6B37-4B6B-8492-6E821B5A86E7}" srcOrd="6" destOrd="0" parTransId="{42534099-539F-4E07-9BFA-C2285B10F9E8}" sibTransId="{24FAA442-ACC8-48E6-B0F9-2D18FA2EBC34}"/>
    <dgm:cxn modelId="{7045C4B8-EDEF-46F8-B4AF-F96EA685BC27}" type="presOf" srcId="{91039E63-50E3-4A46-9512-33C7B6B66D6F}" destId="{9CE287B2-3CFB-46A0-9A0D-22BCEC2EB566}" srcOrd="0" destOrd="0" presId="urn:microsoft.com/office/officeart/2005/8/layout/bProcess4"/>
    <dgm:cxn modelId="{DC7E69C4-43D7-47B1-BA53-80049D70E05F}" srcId="{A9849E78-6063-4975-8582-E01A9E765F9E}" destId="{682826F1-D8B7-4175-B898-470492DDCF03}" srcOrd="3" destOrd="0" parTransId="{39E1C196-0574-4807-9E4E-9FDA343433C8}" sibTransId="{7BBACFAF-6E0A-4266-BCCD-1A9392F952AE}"/>
    <dgm:cxn modelId="{0F21EAC6-F8A1-4815-AEC9-FBB9820B70A9}" srcId="{A9849E78-6063-4975-8582-E01A9E765F9E}" destId="{21ECC96D-CC93-4C53-B388-01A720A00D0A}" srcOrd="2" destOrd="0" parTransId="{BDA9C018-EC61-42A3-8CAA-96454247927B}" sibTransId="{A3B91667-7643-4083-9ED1-FF72DB64EAC8}"/>
    <dgm:cxn modelId="{EFC63BC7-9F23-4114-806F-C17EB02A8E0E}" type="presOf" srcId="{0D8774DA-6B37-4B6B-8492-6E821B5A86E7}" destId="{FBA6235C-9EA2-4216-8A27-8F5127E36642}" srcOrd="0" destOrd="0" presId="urn:microsoft.com/office/officeart/2005/8/layout/bProcess4"/>
    <dgm:cxn modelId="{9219A2C9-AD9D-44C3-BFC6-CAADDE245615}" srcId="{A9849E78-6063-4975-8582-E01A9E765F9E}" destId="{F543136F-F210-47E2-A2CA-EB10A5BD9B05}" srcOrd="4" destOrd="0" parTransId="{79673A33-BF69-4369-B372-9DDB12716814}" sibTransId="{03E1736E-4A6E-48A9-8B31-D84B779225E8}"/>
    <dgm:cxn modelId="{54A9E4CB-2291-4FE1-8BB1-F37C7033D4F4}" srcId="{A9849E78-6063-4975-8582-E01A9E765F9E}" destId="{91039E63-50E3-4A46-9512-33C7B6B66D6F}" srcOrd="1" destOrd="0" parTransId="{25A43914-225D-4039-867D-AE4D409D5423}" sibTransId="{E9C18E3E-2F97-452B-906F-17D1C9AA3DDC}"/>
    <dgm:cxn modelId="{17A8DED1-4087-4117-9E32-DA8FCD86CEC9}" type="presOf" srcId="{682826F1-D8B7-4175-B898-470492DDCF03}" destId="{AE3EDB0A-8596-426A-86DA-BCD5CEA1DC2B}" srcOrd="0" destOrd="0" presId="urn:microsoft.com/office/officeart/2005/8/layout/bProcess4"/>
    <dgm:cxn modelId="{8693D8DA-F287-421B-AA0C-B5A5111E2816}" srcId="{A9849E78-6063-4975-8582-E01A9E765F9E}" destId="{7E3BF279-CE15-49E7-A088-B3E184A7DFE0}" srcOrd="7" destOrd="0" parTransId="{BBF65354-3DDA-4B0F-852F-A5F05021683D}" sibTransId="{BADE1EE8-1AC5-4286-AAF0-02CCF47B29AF}"/>
    <dgm:cxn modelId="{2377B5E1-5418-40B1-8ACF-6F9E3A4BAAA0}" type="presOf" srcId="{9BD8AB9A-B07E-444A-8C12-0A3576E05CED}" destId="{CB927E3E-B5B9-4CE6-9E49-C4217CF3DBF4}" srcOrd="0" destOrd="0" presId="urn:microsoft.com/office/officeart/2005/8/layout/bProcess4"/>
    <dgm:cxn modelId="{F848F7E2-0C49-4964-9D5A-9257ED0778A8}" type="presOf" srcId="{E9C18E3E-2F97-452B-906F-17D1C9AA3DDC}" destId="{CBC5F47A-64C4-459C-82C5-A18BCE73DC17}" srcOrd="0" destOrd="0" presId="urn:microsoft.com/office/officeart/2005/8/layout/bProcess4"/>
    <dgm:cxn modelId="{E08E09F8-06AD-41B8-A623-22D368AAE112}" type="presOf" srcId="{24FAA442-ACC8-48E6-B0F9-2D18FA2EBC34}" destId="{1DA81096-E3BF-4924-8F21-453F8F35934E}" srcOrd="0" destOrd="0" presId="urn:microsoft.com/office/officeart/2005/8/layout/bProcess4"/>
    <dgm:cxn modelId="{51238AF9-E441-4AC6-9CAF-64D0D6DDB115}" srcId="{A9849E78-6063-4975-8582-E01A9E765F9E}" destId="{FBF5C12A-E406-411B-A260-7584B2BEF3F8}" srcOrd="9" destOrd="0" parTransId="{A37DEF4A-7A46-4784-8B5E-461502D7F810}" sibTransId="{3728FAC0-C83B-41CB-BE2D-47AA4739C963}"/>
    <dgm:cxn modelId="{1EFB44F0-2A24-41AD-836D-0FE8AC4C2CC1}" type="presParOf" srcId="{75D6201F-FECE-454D-A236-78EC24324010}" destId="{8805C51A-A138-4B7F-9EF3-D3635B4F1286}" srcOrd="0" destOrd="0" presId="urn:microsoft.com/office/officeart/2005/8/layout/bProcess4"/>
    <dgm:cxn modelId="{F08CD684-9499-4875-A7F5-8AE1210E7851}" type="presParOf" srcId="{8805C51A-A138-4B7F-9EF3-D3635B4F1286}" destId="{79E59340-CD90-48B4-A3A7-EF7AB0019C61}" srcOrd="0" destOrd="0" presId="urn:microsoft.com/office/officeart/2005/8/layout/bProcess4"/>
    <dgm:cxn modelId="{7A775A0B-4C43-4B98-978D-266BF576DB55}" type="presParOf" srcId="{8805C51A-A138-4B7F-9EF3-D3635B4F1286}" destId="{56599335-A5C3-4C62-B9E9-43CA1921B079}" srcOrd="1" destOrd="0" presId="urn:microsoft.com/office/officeart/2005/8/layout/bProcess4"/>
    <dgm:cxn modelId="{439DBCD7-0D84-490F-B457-8A86D067A40B}" type="presParOf" srcId="{75D6201F-FECE-454D-A236-78EC24324010}" destId="{CB927E3E-B5B9-4CE6-9E49-C4217CF3DBF4}" srcOrd="1" destOrd="0" presId="urn:microsoft.com/office/officeart/2005/8/layout/bProcess4"/>
    <dgm:cxn modelId="{066B7423-4831-4BCF-865B-84AB728C87FA}" type="presParOf" srcId="{75D6201F-FECE-454D-A236-78EC24324010}" destId="{B885BF92-8D41-496A-9226-6559256D9B0D}" srcOrd="2" destOrd="0" presId="urn:microsoft.com/office/officeart/2005/8/layout/bProcess4"/>
    <dgm:cxn modelId="{569D58E9-A8CD-4935-8BB7-052AE7C52178}" type="presParOf" srcId="{B885BF92-8D41-496A-9226-6559256D9B0D}" destId="{8EF35FFB-27C0-4328-94AD-DE294C9731BA}" srcOrd="0" destOrd="0" presId="urn:microsoft.com/office/officeart/2005/8/layout/bProcess4"/>
    <dgm:cxn modelId="{895345D6-84C5-4532-A195-D306BDB65CD7}" type="presParOf" srcId="{B885BF92-8D41-496A-9226-6559256D9B0D}" destId="{9CE287B2-3CFB-46A0-9A0D-22BCEC2EB566}" srcOrd="1" destOrd="0" presId="urn:microsoft.com/office/officeart/2005/8/layout/bProcess4"/>
    <dgm:cxn modelId="{B9059E7F-365B-4898-A00E-DFE5CD244587}" type="presParOf" srcId="{75D6201F-FECE-454D-A236-78EC24324010}" destId="{CBC5F47A-64C4-459C-82C5-A18BCE73DC17}" srcOrd="3" destOrd="0" presId="urn:microsoft.com/office/officeart/2005/8/layout/bProcess4"/>
    <dgm:cxn modelId="{A573758D-9C67-4478-A38E-9D869FDA644A}" type="presParOf" srcId="{75D6201F-FECE-454D-A236-78EC24324010}" destId="{B00B4A53-666D-4C6C-94E1-1A1FC262A497}" srcOrd="4" destOrd="0" presId="urn:microsoft.com/office/officeart/2005/8/layout/bProcess4"/>
    <dgm:cxn modelId="{DB14F0CA-4BB1-42C0-9BDB-CFE380BFB618}" type="presParOf" srcId="{B00B4A53-666D-4C6C-94E1-1A1FC262A497}" destId="{F1D68CFF-D8FA-461E-8497-C59470C43E89}" srcOrd="0" destOrd="0" presId="urn:microsoft.com/office/officeart/2005/8/layout/bProcess4"/>
    <dgm:cxn modelId="{4B6699CA-FC0B-4369-BAA9-AE3F326E6909}" type="presParOf" srcId="{B00B4A53-666D-4C6C-94E1-1A1FC262A497}" destId="{3048B378-68FC-4407-B247-D4BEFF4B451E}" srcOrd="1" destOrd="0" presId="urn:microsoft.com/office/officeart/2005/8/layout/bProcess4"/>
    <dgm:cxn modelId="{04E0D54B-F817-4FC4-8C06-AC94F6BEFA2B}" type="presParOf" srcId="{75D6201F-FECE-454D-A236-78EC24324010}" destId="{48432692-A4E5-4BFC-BA9A-8768BA17EA1F}" srcOrd="5" destOrd="0" presId="urn:microsoft.com/office/officeart/2005/8/layout/bProcess4"/>
    <dgm:cxn modelId="{75138D72-3E88-49AF-A5D3-9D8DF363A1E4}" type="presParOf" srcId="{75D6201F-FECE-454D-A236-78EC24324010}" destId="{9B9F48BF-E25E-4A24-848D-F668D1DDE7B9}" srcOrd="6" destOrd="0" presId="urn:microsoft.com/office/officeart/2005/8/layout/bProcess4"/>
    <dgm:cxn modelId="{26336E18-490B-43BA-97A2-31736D5E4526}" type="presParOf" srcId="{9B9F48BF-E25E-4A24-848D-F668D1DDE7B9}" destId="{F07FF63C-1844-4E34-9BC3-97E27FB52990}" srcOrd="0" destOrd="0" presId="urn:microsoft.com/office/officeart/2005/8/layout/bProcess4"/>
    <dgm:cxn modelId="{361DD356-07A0-41EA-A43A-A7C5B0766B01}" type="presParOf" srcId="{9B9F48BF-E25E-4A24-848D-F668D1DDE7B9}" destId="{AE3EDB0A-8596-426A-86DA-BCD5CEA1DC2B}" srcOrd="1" destOrd="0" presId="urn:microsoft.com/office/officeart/2005/8/layout/bProcess4"/>
    <dgm:cxn modelId="{0AEA4861-D11D-4518-B958-25F2235656FD}" type="presParOf" srcId="{75D6201F-FECE-454D-A236-78EC24324010}" destId="{39908B7A-2A23-4193-BAC2-45E0C915D66D}" srcOrd="7" destOrd="0" presId="urn:microsoft.com/office/officeart/2005/8/layout/bProcess4"/>
    <dgm:cxn modelId="{7D73BB3B-3D70-44D0-86A5-CC1D91B9F354}" type="presParOf" srcId="{75D6201F-FECE-454D-A236-78EC24324010}" destId="{1A54AA31-C397-4924-AC11-AA3FEAAC19E3}" srcOrd="8" destOrd="0" presId="urn:microsoft.com/office/officeart/2005/8/layout/bProcess4"/>
    <dgm:cxn modelId="{FB6E43AE-F027-4298-8032-6B52280D41A9}" type="presParOf" srcId="{1A54AA31-C397-4924-AC11-AA3FEAAC19E3}" destId="{BB8B235B-14F2-4270-A6F3-81A872E437FA}" srcOrd="0" destOrd="0" presId="urn:microsoft.com/office/officeart/2005/8/layout/bProcess4"/>
    <dgm:cxn modelId="{6B030758-E9B8-4C2B-A1D7-35963C2CEBD2}" type="presParOf" srcId="{1A54AA31-C397-4924-AC11-AA3FEAAC19E3}" destId="{AEF9E268-5B17-4195-A79C-FFC870080A90}" srcOrd="1" destOrd="0" presId="urn:microsoft.com/office/officeart/2005/8/layout/bProcess4"/>
    <dgm:cxn modelId="{0C709914-73C0-4AE9-BA81-54D732186DA5}" type="presParOf" srcId="{75D6201F-FECE-454D-A236-78EC24324010}" destId="{D269BE52-B964-40D3-8775-72645F7573EE}" srcOrd="9" destOrd="0" presId="urn:microsoft.com/office/officeart/2005/8/layout/bProcess4"/>
    <dgm:cxn modelId="{9A3796EE-0AD1-45F9-BD9B-A760D72E08E2}" type="presParOf" srcId="{75D6201F-FECE-454D-A236-78EC24324010}" destId="{62D82F41-ACAA-4B76-A32D-B87173869C4D}" srcOrd="10" destOrd="0" presId="urn:microsoft.com/office/officeart/2005/8/layout/bProcess4"/>
    <dgm:cxn modelId="{54BF064B-99B7-4471-89D3-869C10F6B0DC}" type="presParOf" srcId="{62D82F41-ACAA-4B76-A32D-B87173869C4D}" destId="{D4D1BE3F-DBC8-472D-A756-9A9D3E575ECE}" srcOrd="0" destOrd="0" presId="urn:microsoft.com/office/officeart/2005/8/layout/bProcess4"/>
    <dgm:cxn modelId="{05645239-B820-4F53-8B9F-61EB968AFCC2}" type="presParOf" srcId="{62D82F41-ACAA-4B76-A32D-B87173869C4D}" destId="{517C4690-9E0E-42B1-A69A-1BA8CF311C64}" srcOrd="1" destOrd="0" presId="urn:microsoft.com/office/officeart/2005/8/layout/bProcess4"/>
    <dgm:cxn modelId="{E0BFA366-2A01-4EC4-8EF0-320218EA6A12}" type="presParOf" srcId="{75D6201F-FECE-454D-A236-78EC24324010}" destId="{10242A77-C170-4371-A317-0C0A97E2C6E2}" srcOrd="11" destOrd="0" presId="urn:microsoft.com/office/officeart/2005/8/layout/bProcess4"/>
    <dgm:cxn modelId="{4B341DC9-2360-43D3-981B-9DC18A974E5A}" type="presParOf" srcId="{75D6201F-FECE-454D-A236-78EC24324010}" destId="{0252F96E-29B0-43BA-A40B-33083A2EB8AD}" srcOrd="12" destOrd="0" presId="urn:microsoft.com/office/officeart/2005/8/layout/bProcess4"/>
    <dgm:cxn modelId="{4030CC4B-B8A2-42EB-B532-428383AE8427}" type="presParOf" srcId="{0252F96E-29B0-43BA-A40B-33083A2EB8AD}" destId="{82683A9E-0972-437F-B0C6-D4C09C664923}" srcOrd="0" destOrd="0" presId="urn:microsoft.com/office/officeart/2005/8/layout/bProcess4"/>
    <dgm:cxn modelId="{AF315857-7372-4CC5-9A84-3626B2FF48A0}" type="presParOf" srcId="{0252F96E-29B0-43BA-A40B-33083A2EB8AD}" destId="{FBA6235C-9EA2-4216-8A27-8F5127E36642}" srcOrd="1" destOrd="0" presId="urn:microsoft.com/office/officeart/2005/8/layout/bProcess4"/>
    <dgm:cxn modelId="{BCE22DDB-8889-4342-B7CF-AD9FC31A419D}" type="presParOf" srcId="{75D6201F-FECE-454D-A236-78EC24324010}" destId="{1DA81096-E3BF-4924-8F21-453F8F35934E}" srcOrd="13" destOrd="0" presId="urn:microsoft.com/office/officeart/2005/8/layout/bProcess4"/>
    <dgm:cxn modelId="{CBB4E8ED-D558-49E6-A9DB-14785CA633E9}" type="presParOf" srcId="{75D6201F-FECE-454D-A236-78EC24324010}" destId="{FBD407FE-AD54-46FB-B4C0-57E7793D84C7}" srcOrd="14" destOrd="0" presId="urn:microsoft.com/office/officeart/2005/8/layout/bProcess4"/>
    <dgm:cxn modelId="{F8084518-E7A7-456D-BCF7-CF65E3BFB008}" type="presParOf" srcId="{FBD407FE-AD54-46FB-B4C0-57E7793D84C7}" destId="{89970330-2B5E-42F2-8066-FFA88C35A217}" srcOrd="0" destOrd="0" presId="urn:microsoft.com/office/officeart/2005/8/layout/bProcess4"/>
    <dgm:cxn modelId="{7AFEA202-20D2-4E5E-8BD5-16BD5242CA5E}" type="presParOf" srcId="{FBD407FE-AD54-46FB-B4C0-57E7793D84C7}" destId="{42AE7496-F94B-4EB4-AB85-73D4F8BF7065}" srcOrd="1" destOrd="0" presId="urn:microsoft.com/office/officeart/2005/8/layout/bProcess4"/>
    <dgm:cxn modelId="{10C10C98-B1EC-4AA0-BA36-53526E853650}" type="presParOf" srcId="{75D6201F-FECE-454D-A236-78EC24324010}" destId="{9696CF11-E214-4E90-B7AC-FA7C5DEC7182}" srcOrd="15" destOrd="0" presId="urn:microsoft.com/office/officeart/2005/8/layout/bProcess4"/>
    <dgm:cxn modelId="{8BC88263-2905-4664-81C4-E068BFCC7552}" type="presParOf" srcId="{75D6201F-FECE-454D-A236-78EC24324010}" destId="{720BF764-FD70-43DB-90A4-5CF4B301C077}" srcOrd="16" destOrd="0" presId="urn:microsoft.com/office/officeart/2005/8/layout/bProcess4"/>
    <dgm:cxn modelId="{19A3119C-42A7-4C43-96B4-B14DA0737D4F}" type="presParOf" srcId="{720BF764-FD70-43DB-90A4-5CF4B301C077}" destId="{C6E4F496-C129-4ACD-A267-DEC85373E48A}" srcOrd="0" destOrd="0" presId="urn:microsoft.com/office/officeart/2005/8/layout/bProcess4"/>
    <dgm:cxn modelId="{D46B4093-F803-4F16-A1FF-E1170679D1B1}" type="presParOf" srcId="{720BF764-FD70-43DB-90A4-5CF4B301C077}" destId="{B3F25433-6451-4DB1-9322-20C5CA0D37F9}" srcOrd="1" destOrd="0" presId="urn:microsoft.com/office/officeart/2005/8/layout/bProcess4"/>
    <dgm:cxn modelId="{0E51C05F-51BD-4F85-83AB-B40F363C0108}" type="presParOf" srcId="{75D6201F-FECE-454D-A236-78EC24324010}" destId="{A84004B5-2088-4559-8B1E-FE819DD9D15D}" srcOrd="17" destOrd="0" presId="urn:microsoft.com/office/officeart/2005/8/layout/bProcess4"/>
    <dgm:cxn modelId="{5B937EDA-6786-4D66-B6C2-4395EFEBE261}" type="presParOf" srcId="{75D6201F-FECE-454D-A236-78EC24324010}" destId="{6471D1C3-DE58-4C34-A06C-5F4E6E2ABC8E}" srcOrd="18" destOrd="0" presId="urn:microsoft.com/office/officeart/2005/8/layout/bProcess4"/>
    <dgm:cxn modelId="{1345C790-0165-4133-860E-394C17D0C0BF}" type="presParOf" srcId="{6471D1C3-DE58-4C34-A06C-5F4E6E2ABC8E}" destId="{AEDF2A60-C9B2-4FED-83AF-C99CF046A9D4}" srcOrd="0" destOrd="0" presId="urn:microsoft.com/office/officeart/2005/8/layout/bProcess4"/>
    <dgm:cxn modelId="{67DD2F4B-1C26-4774-B8CB-53DE3B9F1DE5}" type="presParOf" srcId="{6471D1C3-DE58-4C34-A06C-5F4E6E2ABC8E}" destId="{A2B3B4E0-C176-4CA3-955C-CB9ECCCA4B48}" srcOrd="1" destOrd="0" presId="urn:microsoft.com/office/officeart/2005/8/layout/bProcess4"/>
    <dgm:cxn modelId="{482BD50A-FDF9-4DFD-92C1-35617BED6AA3}" type="presParOf" srcId="{75D6201F-FECE-454D-A236-78EC24324010}" destId="{5F72C0B5-C79A-4A2D-8729-572FA330FEDF}" srcOrd="19" destOrd="0" presId="urn:microsoft.com/office/officeart/2005/8/layout/bProcess4"/>
    <dgm:cxn modelId="{B1403636-0830-460A-8EA8-998B6CD07F8F}" type="presParOf" srcId="{75D6201F-FECE-454D-A236-78EC24324010}" destId="{D95CB41D-FB2F-4F7A-8DB6-FBFFCAE6DC04}" srcOrd="20" destOrd="0" presId="urn:microsoft.com/office/officeart/2005/8/layout/bProcess4"/>
    <dgm:cxn modelId="{358E717C-A5CA-466A-ADE5-554CC1A0404C}" type="presParOf" srcId="{D95CB41D-FB2F-4F7A-8DB6-FBFFCAE6DC04}" destId="{10809E1B-FA87-4692-AA55-5F7F127282F8}" srcOrd="0" destOrd="0" presId="urn:microsoft.com/office/officeart/2005/8/layout/bProcess4"/>
    <dgm:cxn modelId="{8689339B-DC56-4B33-8633-79848B3D211F}" type="presParOf" srcId="{D95CB41D-FB2F-4F7A-8DB6-FBFFCAE6DC04}" destId="{F33FFD3E-3271-4609-A815-201451958EF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DF6045B-904B-4346-805A-1AB770F16A8F}"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753E8ECF-8FBF-41DE-8819-1837BE13CB61}">
      <dgm:prSet custT="1"/>
      <dgm:spPr>
        <a:xfrm>
          <a:off x="0" y="1955"/>
          <a:ext cx="10673255" cy="1396090"/>
        </a:xfrm>
        <a:prstGeom prst="roundRect">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gm:spPr>
      <dgm:t>
        <a:bodyPr/>
        <a:lstStyle/>
        <a:p>
          <a:pPr algn="just" rtl="0"/>
          <a:r>
            <a:rPr lang="en-US" sz="2000" b="1" i="0" dirty="0">
              <a:solidFill>
                <a:sysClr val="window" lastClr="FFFFFF"/>
              </a:solidFill>
              <a:latin typeface="Tw Cen MT" panose="020B0602020104020603" pitchFamily="34" charset="0"/>
              <a:ea typeface="+mn-ea"/>
              <a:cs typeface="+mn-cs"/>
            </a:rPr>
            <a:t>16. (1) The promoter shall obtain all such insurances as may be notified by the </a:t>
          </a:r>
          <a:r>
            <a:rPr lang="en-US" sz="2000" i="0" dirty="0">
              <a:solidFill>
                <a:sysClr val="window" lastClr="FFFFFF"/>
              </a:solidFill>
              <a:latin typeface="Tw Cen MT" panose="020B0602020104020603" pitchFamily="34" charset="0"/>
              <a:ea typeface="+mn-ea"/>
              <a:cs typeface="+mn-cs"/>
            </a:rPr>
            <a:t>appropriate Government, including but not limited to insurance in respect of — </a:t>
          </a:r>
        </a:p>
        <a:p>
          <a:pPr algn="just" rtl="0"/>
          <a:r>
            <a:rPr lang="en-US" sz="2000" i="0" dirty="0">
              <a:solidFill>
                <a:sysClr val="window" lastClr="FFFFFF"/>
              </a:solidFill>
              <a:latin typeface="Tw Cen MT" panose="020B0602020104020603" pitchFamily="34" charset="0"/>
              <a:ea typeface="+mn-ea"/>
              <a:cs typeface="+mn-cs"/>
            </a:rPr>
            <a:t>(</a:t>
          </a:r>
          <a:r>
            <a:rPr lang="en-US" sz="2000" i="0" dirty="0" err="1">
              <a:solidFill>
                <a:sysClr val="window" lastClr="FFFFFF"/>
              </a:solidFill>
              <a:latin typeface="Tw Cen MT" panose="020B0602020104020603" pitchFamily="34" charset="0"/>
              <a:ea typeface="+mn-ea"/>
              <a:cs typeface="+mn-cs"/>
            </a:rPr>
            <a:t>i</a:t>
          </a:r>
          <a:r>
            <a:rPr lang="en-US" sz="2000" i="0" dirty="0">
              <a:solidFill>
                <a:sysClr val="window" lastClr="FFFFFF"/>
              </a:solidFill>
              <a:latin typeface="Tw Cen MT" panose="020B0602020104020603" pitchFamily="34" charset="0"/>
              <a:ea typeface="+mn-ea"/>
              <a:cs typeface="+mn-cs"/>
            </a:rPr>
            <a:t>) title of the land and building as a part of the real estate project; and</a:t>
          </a:r>
        </a:p>
        <a:p>
          <a:pPr algn="just" rtl="0"/>
          <a:r>
            <a:rPr lang="en-US" sz="2000" i="0" dirty="0">
              <a:solidFill>
                <a:sysClr val="window" lastClr="FFFFFF"/>
              </a:solidFill>
              <a:latin typeface="Tw Cen MT" panose="020B0602020104020603" pitchFamily="34" charset="0"/>
              <a:ea typeface="+mn-ea"/>
              <a:cs typeface="+mn-cs"/>
            </a:rPr>
            <a:t>(ii) construction of the real estate project. </a:t>
          </a:r>
        </a:p>
      </dgm:t>
    </dgm:pt>
    <dgm:pt modelId="{4278189E-E315-4E8B-9E1E-3B2695546CB5}" type="parTrans" cxnId="{9C3FD3E0-DDBA-4A2D-B256-41574CF01A89}">
      <dgm:prSet/>
      <dgm:spPr/>
      <dgm:t>
        <a:bodyPr/>
        <a:lstStyle/>
        <a:p>
          <a:endParaRPr lang="en-US"/>
        </a:p>
      </dgm:t>
    </dgm:pt>
    <dgm:pt modelId="{A04C9FF4-EDC6-480A-BA49-D1F365F5D49B}" type="sibTrans" cxnId="{9C3FD3E0-DDBA-4A2D-B256-41574CF01A89}">
      <dgm:prSet/>
      <dgm:spPr/>
      <dgm:t>
        <a:bodyPr/>
        <a:lstStyle/>
        <a:p>
          <a:endParaRPr lang="en-US"/>
        </a:p>
      </dgm:t>
    </dgm:pt>
    <dgm:pt modelId="{1834D3C2-327B-440C-83CC-9BF3C3913F85}">
      <dgm:prSet custT="1"/>
      <dgm:spPr>
        <a:xfrm>
          <a:off x="0" y="1409296"/>
          <a:ext cx="10673255" cy="1170000"/>
        </a:xfrm>
        <a:prstGeom prst="roundRect">
          <a:avLst/>
        </a:prstGeom>
        <a:gradFill rotWithShape="0">
          <a:gsLst>
            <a:gs pos="0">
              <a:srgbClr val="7C60C6">
                <a:hueOff val="-4907774"/>
                <a:satOff val="5619"/>
                <a:lumOff val="-3202"/>
                <a:alphaOff val="0"/>
                <a:satMod val="103000"/>
                <a:lumMod val="102000"/>
                <a:tint val="94000"/>
              </a:srgbClr>
            </a:gs>
            <a:gs pos="50000">
              <a:srgbClr val="7C60C6">
                <a:hueOff val="-4907774"/>
                <a:satOff val="5619"/>
                <a:lumOff val="-3202"/>
                <a:alphaOff val="0"/>
                <a:satMod val="110000"/>
                <a:lumMod val="100000"/>
                <a:shade val="100000"/>
              </a:srgbClr>
            </a:gs>
            <a:gs pos="100000">
              <a:srgbClr val="7C60C6">
                <a:hueOff val="-4907774"/>
                <a:satOff val="5619"/>
                <a:lumOff val="-3202"/>
                <a:alphaOff val="0"/>
                <a:lumMod val="99000"/>
                <a:satMod val="120000"/>
                <a:shade val="78000"/>
              </a:srgbClr>
            </a:gs>
          </a:gsLst>
          <a:lin ang="5400000" scaled="0"/>
        </a:gradFill>
        <a:ln>
          <a:noFill/>
        </a:ln>
        <a:effectLst/>
      </dgm:spPr>
      <dgm:t>
        <a:bodyPr/>
        <a:lstStyle/>
        <a:p>
          <a:pPr algn="just" rtl="0"/>
          <a:r>
            <a:rPr lang="en-US" sz="2000" i="0" dirty="0">
              <a:solidFill>
                <a:sysClr val="window" lastClr="FFFFFF"/>
              </a:solidFill>
              <a:latin typeface="Tw Cen MT" panose="020B0602020104020603" pitchFamily="34" charset="0"/>
              <a:ea typeface="+mn-ea"/>
              <a:cs typeface="+mn-cs"/>
            </a:rPr>
            <a:t>(2) The promoter shall be liable to pay the premium and charges in respect of the insurance specified in sub-section (1) and shall pay the same before transferring the insurance to the association of the allottees.</a:t>
          </a:r>
        </a:p>
      </dgm:t>
    </dgm:pt>
    <dgm:pt modelId="{86EEA9EB-4699-423C-A69C-8933DC6FEF4B}" type="parTrans" cxnId="{18AE4BE5-BF25-4AD5-983F-454779C4C42A}">
      <dgm:prSet/>
      <dgm:spPr/>
      <dgm:t>
        <a:bodyPr/>
        <a:lstStyle/>
        <a:p>
          <a:endParaRPr lang="en-US"/>
        </a:p>
      </dgm:t>
    </dgm:pt>
    <dgm:pt modelId="{54EF742F-8F8E-47B3-B683-34FB948B855A}" type="sibTrans" cxnId="{18AE4BE5-BF25-4AD5-983F-454779C4C42A}">
      <dgm:prSet/>
      <dgm:spPr/>
      <dgm:t>
        <a:bodyPr/>
        <a:lstStyle/>
        <a:p>
          <a:endParaRPr lang="en-US"/>
        </a:p>
      </dgm:t>
    </dgm:pt>
    <dgm:pt modelId="{C15049EC-F561-4FBC-A9C1-4B53DA8DEDE0}">
      <dgm:prSet custT="1"/>
      <dgm:spPr>
        <a:xfrm>
          <a:off x="0" y="2590546"/>
          <a:ext cx="10673255" cy="1170000"/>
        </a:xfrm>
        <a:prstGeom prst="roundRect">
          <a:avLst/>
        </a:prstGeom>
        <a:gradFill rotWithShape="0">
          <a:gsLst>
            <a:gs pos="0">
              <a:srgbClr val="7C60C6">
                <a:hueOff val="-9815548"/>
                <a:satOff val="11239"/>
                <a:lumOff val="-6405"/>
                <a:alphaOff val="0"/>
                <a:satMod val="103000"/>
                <a:lumMod val="102000"/>
                <a:tint val="94000"/>
              </a:srgbClr>
            </a:gs>
            <a:gs pos="50000">
              <a:srgbClr val="7C60C6">
                <a:hueOff val="-9815548"/>
                <a:satOff val="11239"/>
                <a:lumOff val="-6405"/>
                <a:alphaOff val="0"/>
                <a:satMod val="110000"/>
                <a:lumMod val="100000"/>
                <a:shade val="100000"/>
              </a:srgbClr>
            </a:gs>
            <a:gs pos="100000">
              <a:srgbClr val="7C60C6">
                <a:hueOff val="-9815548"/>
                <a:satOff val="11239"/>
                <a:lumOff val="-6405"/>
                <a:alphaOff val="0"/>
                <a:lumMod val="99000"/>
                <a:satMod val="120000"/>
                <a:shade val="78000"/>
              </a:srgbClr>
            </a:gs>
          </a:gsLst>
          <a:lin ang="5400000" scaled="0"/>
        </a:gradFill>
        <a:ln>
          <a:noFill/>
        </a:ln>
        <a:effectLst/>
      </dgm:spPr>
      <dgm:t>
        <a:bodyPr/>
        <a:lstStyle/>
        <a:p>
          <a:pPr algn="just" rtl="0"/>
          <a:r>
            <a:rPr lang="en-US" sz="2000" i="0" dirty="0">
              <a:solidFill>
                <a:sysClr val="window" lastClr="FFFFFF"/>
              </a:solidFill>
              <a:latin typeface="Tw Cen MT" panose="020B0602020104020603" pitchFamily="34" charset="0"/>
              <a:ea typeface="+mn-ea"/>
              <a:cs typeface="+mn-cs"/>
            </a:rPr>
            <a:t>(3) The insurance as specified under sub-section (1) shall stand transferred to the benefit of the allottee or the association of allottees, as the case may be, at the time of promoter entering into an agreement for sale with the allottee.</a:t>
          </a:r>
        </a:p>
      </dgm:t>
    </dgm:pt>
    <dgm:pt modelId="{2F6CB71D-064B-424D-8FDE-A1A16BE4F20E}" type="parTrans" cxnId="{6B44C413-780D-4C7D-9CA4-DEC7294BEB5D}">
      <dgm:prSet/>
      <dgm:spPr/>
      <dgm:t>
        <a:bodyPr/>
        <a:lstStyle/>
        <a:p>
          <a:endParaRPr lang="en-US"/>
        </a:p>
      </dgm:t>
    </dgm:pt>
    <dgm:pt modelId="{C50123E4-4403-49AC-9B04-67E518F8D751}" type="sibTrans" cxnId="{6B44C413-780D-4C7D-9CA4-DEC7294BEB5D}">
      <dgm:prSet/>
      <dgm:spPr/>
      <dgm:t>
        <a:bodyPr/>
        <a:lstStyle/>
        <a:p>
          <a:endParaRPr lang="en-US"/>
        </a:p>
      </dgm:t>
    </dgm:pt>
    <dgm:pt modelId="{6EF1CE13-C8E8-458D-9DC6-38D1F810DB59}">
      <dgm:prSet custT="1"/>
      <dgm:spPr>
        <a:xfrm>
          <a:off x="0" y="3771796"/>
          <a:ext cx="10673255" cy="1170000"/>
        </a:xfrm>
        <a:prstGeom prst="roundRect">
          <a:avLst/>
        </a:prstGeom>
        <a:gradFill rotWithShape="0">
          <a:gsLst>
            <a:gs pos="0">
              <a:srgbClr val="7C60C6">
                <a:hueOff val="-14723321"/>
                <a:satOff val="16858"/>
                <a:lumOff val="-9607"/>
                <a:alphaOff val="0"/>
                <a:satMod val="103000"/>
                <a:lumMod val="102000"/>
                <a:tint val="94000"/>
              </a:srgbClr>
            </a:gs>
            <a:gs pos="50000">
              <a:srgbClr val="7C60C6">
                <a:hueOff val="-14723321"/>
                <a:satOff val="16858"/>
                <a:lumOff val="-9607"/>
                <a:alphaOff val="0"/>
                <a:satMod val="110000"/>
                <a:lumMod val="100000"/>
                <a:shade val="100000"/>
              </a:srgbClr>
            </a:gs>
            <a:gs pos="100000">
              <a:srgbClr val="7C60C6">
                <a:hueOff val="-14723321"/>
                <a:satOff val="16858"/>
                <a:lumOff val="-9607"/>
                <a:alphaOff val="0"/>
                <a:lumMod val="99000"/>
                <a:satMod val="120000"/>
                <a:shade val="78000"/>
              </a:srgbClr>
            </a:gs>
          </a:gsLst>
          <a:lin ang="5400000" scaled="0"/>
        </a:gradFill>
        <a:ln>
          <a:noFill/>
        </a:ln>
        <a:effectLst/>
      </dgm:spPr>
      <dgm:t>
        <a:bodyPr/>
        <a:lstStyle/>
        <a:p>
          <a:pPr algn="just" rtl="0"/>
          <a:r>
            <a:rPr lang="en-US" sz="2000" i="0" dirty="0">
              <a:solidFill>
                <a:sysClr val="window" lastClr="FFFFFF"/>
              </a:solidFill>
              <a:latin typeface="Tw Cen MT" panose="020B0602020104020603" pitchFamily="34" charset="0"/>
              <a:ea typeface="+mn-ea"/>
              <a:cs typeface="+mn-cs"/>
            </a:rPr>
            <a:t>(4) On formation of the association of the allottees, all documents relating to the insurance specified under sub-section (1) shall be handed over to the association of the allottees.</a:t>
          </a:r>
        </a:p>
      </dgm:t>
    </dgm:pt>
    <dgm:pt modelId="{3EE914DA-429A-4C5B-9606-AF76A6EA799B}" type="parTrans" cxnId="{33572025-721F-4543-AC33-9F9495932223}">
      <dgm:prSet/>
      <dgm:spPr/>
      <dgm:t>
        <a:bodyPr/>
        <a:lstStyle/>
        <a:p>
          <a:endParaRPr lang="en-US"/>
        </a:p>
      </dgm:t>
    </dgm:pt>
    <dgm:pt modelId="{37937FE7-747A-4037-BBC6-6B42181C4AC3}" type="sibTrans" cxnId="{33572025-721F-4543-AC33-9F9495932223}">
      <dgm:prSet/>
      <dgm:spPr/>
      <dgm:t>
        <a:bodyPr/>
        <a:lstStyle/>
        <a:p>
          <a:endParaRPr lang="en-US"/>
        </a:p>
      </dgm:t>
    </dgm:pt>
    <dgm:pt modelId="{434320B2-8E57-410C-BCDE-E217AD05B2EA}" type="pres">
      <dgm:prSet presAssocID="{8DF6045B-904B-4346-805A-1AB770F16A8F}" presName="linear" presStyleCnt="0">
        <dgm:presLayoutVars>
          <dgm:animLvl val="lvl"/>
          <dgm:resizeHandles val="exact"/>
        </dgm:presLayoutVars>
      </dgm:prSet>
      <dgm:spPr/>
    </dgm:pt>
    <dgm:pt modelId="{27E6FC15-132E-43B1-AE7C-22E99DC76A3C}" type="pres">
      <dgm:prSet presAssocID="{753E8ECF-8FBF-41DE-8819-1837BE13CB61}" presName="parentText" presStyleLbl="node1" presStyleIdx="0" presStyleCnt="4" custScaleY="119324">
        <dgm:presLayoutVars>
          <dgm:chMax val="0"/>
          <dgm:bulletEnabled val="1"/>
        </dgm:presLayoutVars>
      </dgm:prSet>
      <dgm:spPr/>
    </dgm:pt>
    <dgm:pt modelId="{427815C2-9964-4304-A816-B822C09D0717}" type="pres">
      <dgm:prSet presAssocID="{A04C9FF4-EDC6-480A-BA49-D1F365F5D49B}" presName="spacer" presStyleCnt="0"/>
      <dgm:spPr/>
    </dgm:pt>
    <dgm:pt modelId="{7E45A897-FD14-4662-9A81-596D19574383}" type="pres">
      <dgm:prSet presAssocID="{1834D3C2-327B-440C-83CC-9BF3C3913F85}" presName="parentText" presStyleLbl="node1" presStyleIdx="1" presStyleCnt="4">
        <dgm:presLayoutVars>
          <dgm:chMax val="0"/>
          <dgm:bulletEnabled val="1"/>
        </dgm:presLayoutVars>
      </dgm:prSet>
      <dgm:spPr/>
    </dgm:pt>
    <dgm:pt modelId="{D3AF0975-1C22-4BB2-A3DC-F6EB3A054A0D}" type="pres">
      <dgm:prSet presAssocID="{54EF742F-8F8E-47B3-B683-34FB948B855A}" presName="spacer" presStyleCnt="0"/>
      <dgm:spPr/>
    </dgm:pt>
    <dgm:pt modelId="{D7BDB5E0-8A40-4BA3-880E-FCAC8B3A0D71}" type="pres">
      <dgm:prSet presAssocID="{C15049EC-F561-4FBC-A9C1-4B53DA8DEDE0}" presName="parentText" presStyleLbl="node1" presStyleIdx="2" presStyleCnt="4">
        <dgm:presLayoutVars>
          <dgm:chMax val="0"/>
          <dgm:bulletEnabled val="1"/>
        </dgm:presLayoutVars>
      </dgm:prSet>
      <dgm:spPr/>
    </dgm:pt>
    <dgm:pt modelId="{F1133D2A-88DB-43E2-B0DD-358AF57B73D0}" type="pres">
      <dgm:prSet presAssocID="{C50123E4-4403-49AC-9B04-67E518F8D751}" presName="spacer" presStyleCnt="0"/>
      <dgm:spPr/>
    </dgm:pt>
    <dgm:pt modelId="{C09CA9EC-C91A-4D41-A034-C44F12C5F661}" type="pres">
      <dgm:prSet presAssocID="{6EF1CE13-C8E8-458D-9DC6-38D1F810DB59}" presName="parentText" presStyleLbl="node1" presStyleIdx="3" presStyleCnt="4">
        <dgm:presLayoutVars>
          <dgm:chMax val="0"/>
          <dgm:bulletEnabled val="1"/>
        </dgm:presLayoutVars>
      </dgm:prSet>
      <dgm:spPr/>
    </dgm:pt>
  </dgm:ptLst>
  <dgm:cxnLst>
    <dgm:cxn modelId="{6B44C413-780D-4C7D-9CA4-DEC7294BEB5D}" srcId="{8DF6045B-904B-4346-805A-1AB770F16A8F}" destId="{C15049EC-F561-4FBC-A9C1-4B53DA8DEDE0}" srcOrd="2" destOrd="0" parTransId="{2F6CB71D-064B-424D-8FDE-A1A16BE4F20E}" sibTransId="{C50123E4-4403-49AC-9B04-67E518F8D751}"/>
    <dgm:cxn modelId="{93434F1E-CE52-43C7-89F0-A3E515F2EDCD}" type="presOf" srcId="{753E8ECF-8FBF-41DE-8819-1837BE13CB61}" destId="{27E6FC15-132E-43B1-AE7C-22E99DC76A3C}" srcOrd="0" destOrd="0" presId="urn:microsoft.com/office/officeart/2005/8/layout/vList2"/>
    <dgm:cxn modelId="{33572025-721F-4543-AC33-9F9495932223}" srcId="{8DF6045B-904B-4346-805A-1AB770F16A8F}" destId="{6EF1CE13-C8E8-458D-9DC6-38D1F810DB59}" srcOrd="3" destOrd="0" parTransId="{3EE914DA-429A-4C5B-9606-AF76A6EA799B}" sibTransId="{37937FE7-747A-4037-BBC6-6B42181C4AC3}"/>
    <dgm:cxn modelId="{326DDC6C-1AF4-4515-B306-27646564A2AD}" type="presOf" srcId="{8DF6045B-904B-4346-805A-1AB770F16A8F}" destId="{434320B2-8E57-410C-BCDE-E217AD05B2EA}" srcOrd="0" destOrd="0" presId="urn:microsoft.com/office/officeart/2005/8/layout/vList2"/>
    <dgm:cxn modelId="{01169278-981E-4418-BFA7-AA7AF12C3F4D}" type="presOf" srcId="{C15049EC-F561-4FBC-A9C1-4B53DA8DEDE0}" destId="{D7BDB5E0-8A40-4BA3-880E-FCAC8B3A0D71}" srcOrd="0" destOrd="0" presId="urn:microsoft.com/office/officeart/2005/8/layout/vList2"/>
    <dgm:cxn modelId="{74FEE6BE-4D13-4820-8D99-46AA9D811BD7}" type="presOf" srcId="{6EF1CE13-C8E8-458D-9DC6-38D1F810DB59}" destId="{C09CA9EC-C91A-4D41-A034-C44F12C5F661}" srcOrd="0" destOrd="0" presId="urn:microsoft.com/office/officeart/2005/8/layout/vList2"/>
    <dgm:cxn modelId="{9C3FD3E0-DDBA-4A2D-B256-41574CF01A89}" srcId="{8DF6045B-904B-4346-805A-1AB770F16A8F}" destId="{753E8ECF-8FBF-41DE-8819-1837BE13CB61}" srcOrd="0" destOrd="0" parTransId="{4278189E-E315-4E8B-9E1E-3B2695546CB5}" sibTransId="{A04C9FF4-EDC6-480A-BA49-D1F365F5D49B}"/>
    <dgm:cxn modelId="{18AE4BE5-BF25-4AD5-983F-454779C4C42A}" srcId="{8DF6045B-904B-4346-805A-1AB770F16A8F}" destId="{1834D3C2-327B-440C-83CC-9BF3C3913F85}" srcOrd="1" destOrd="0" parTransId="{86EEA9EB-4699-423C-A69C-8933DC6FEF4B}" sibTransId="{54EF742F-8F8E-47B3-B683-34FB948B855A}"/>
    <dgm:cxn modelId="{B61C35FD-F7AC-4B90-A0F1-0CEA9FE7EC2B}" type="presOf" srcId="{1834D3C2-327B-440C-83CC-9BF3C3913F85}" destId="{7E45A897-FD14-4662-9A81-596D19574383}" srcOrd="0" destOrd="0" presId="urn:microsoft.com/office/officeart/2005/8/layout/vList2"/>
    <dgm:cxn modelId="{B8351A51-C2B2-480D-BC60-49DB7A966EE8}" type="presParOf" srcId="{434320B2-8E57-410C-BCDE-E217AD05B2EA}" destId="{27E6FC15-132E-43B1-AE7C-22E99DC76A3C}" srcOrd="0" destOrd="0" presId="urn:microsoft.com/office/officeart/2005/8/layout/vList2"/>
    <dgm:cxn modelId="{10A5E9D9-0225-4C20-A6C2-142A9E395938}" type="presParOf" srcId="{434320B2-8E57-410C-BCDE-E217AD05B2EA}" destId="{427815C2-9964-4304-A816-B822C09D0717}" srcOrd="1" destOrd="0" presId="urn:microsoft.com/office/officeart/2005/8/layout/vList2"/>
    <dgm:cxn modelId="{AD65261D-CBAA-4B0D-8847-C455F4D70724}" type="presParOf" srcId="{434320B2-8E57-410C-BCDE-E217AD05B2EA}" destId="{7E45A897-FD14-4662-9A81-596D19574383}" srcOrd="2" destOrd="0" presId="urn:microsoft.com/office/officeart/2005/8/layout/vList2"/>
    <dgm:cxn modelId="{598E1014-47D5-41FF-9428-13D507C08051}" type="presParOf" srcId="{434320B2-8E57-410C-BCDE-E217AD05B2EA}" destId="{D3AF0975-1C22-4BB2-A3DC-F6EB3A054A0D}" srcOrd="3" destOrd="0" presId="urn:microsoft.com/office/officeart/2005/8/layout/vList2"/>
    <dgm:cxn modelId="{C3CABF1E-B89C-4017-BA16-A3F302121A50}" type="presParOf" srcId="{434320B2-8E57-410C-BCDE-E217AD05B2EA}" destId="{D7BDB5E0-8A40-4BA3-880E-FCAC8B3A0D71}" srcOrd="4" destOrd="0" presId="urn:microsoft.com/office/officeart/2005/8/layout/vList2"/>
    <dgm:cxn modelId="{D96BA082-C0FB-4B2D-BA4D-7F7AB305A841}" type="presParOf" srcId="{434320B2-8E57-410C-BCDE-E217AD05B2EA}" destId="{F1133D2A-88DB-43E2-B0DD-358AF57B73D0}" srcOrd="5" destOrd="0" presId="urn:microsoft.com/office/officeart/2005/8/layout/vList2"/>
    <dgm:cxn modelId="{8ADEADE1-D70A-43A5-AB63-2BA78D1E34C4}" type="presParOf" srcId="{434320B2-8E57-410C-BCDE-E217AD05B2EA}" destId="{C09CA9EC-C91A-4D41-A034-C44F12C5F6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C3D48-42BE-4836-A420-23A84F93F2A1}" type="doc">
      <dgm:prSet loTypeId="urn:microsoft.com/office/officeart/2005/8/layout/bProcess4" loCatId="process" qsTypeId="urn:microsoft.com/office/officeart/2005/8/quickstyle/simple5" qsCatId="simple" csTypeId="urn:microsoft.com/office/officeart/2005/8/colors/colorful5" csCatId="colorful" phldr="1"/>
      <dgm:spPr/>
    </dgm:pt>
    <dgm:pt modelId="{667A423A-864A-42B0-A7E7-DF2E2D0CC1F1}">
      <dgm:prSet phldrT="[Text]" custT="1"/>
      <dgm:spPr/>
      <dgm:t>
        <a:bodyPr/>
        <a:lstStyle/>
        <a:p>
          <a:pPr algn="ctr"/>
          <a:r>
            <a:rPr lang="en-IN" sz="1800" b="1" dirty="0">
              <a:latin typeface="Tw Cen MT" panose="020B0602020104020603" pitchFamily="34" charset="0"/>
            </a:rPr>
            <a:t>All States/UTs</a:t>
          </a:r>
          <a:r>
            <a:rPr lang="en-IN" sz="1800" dirty="0">
              <a:latin typeface="Tw Cen MT" panose="020B0602020104020603" pitchFamily="34" charset="0"/>
            </a:rPr>
            <a:t> </a:t>
          </a:r>
          <a:r>
            <a:rPr lang="en-US" sz="1800" dirty="0">
              <a:latin typeface="Tw Cen MT" panose="020B0602020104020603" pitchFamily="34" charset="0"/>
            </a:rPr>
            <a:t>have notified Rules under RERA except Nagaland, which is under process to notify the Rules</a:t>
          </a:r>
          <a:r>
            <a:rPr lang="en-IN" sz="1800" dirty="0">
              <a:latin typeface="Tw Cen MT" panose="020B0602020104020603" pitchFamily="34" charset="0"/>
            </a:rPr>
            <a:t>.</a:t>
          </a:r>
        </a:p>
      </dgm:t>
    </dgm:pt>
    <dgm:pt modelId="{369A3B7E-5CFF-4C9B-8BE2-2FEF30C9A272}" type="parTrans" cxnId="{872B618F-D8EE-4CA2-875A-F58314FD44A0}">
      <dgm:prSet/>
      <dgm:spPr/>
      <dgm:t>
        <a:bodyPr/>
        <a:lstStyle/>
        <a:p>
          <a:endParaRPr lang="en-IN"/>
        </a:p>
      </dgm:t>
    </dgm:pt>
    <dgm:pt modelId="{A16E0349-4160-4636-B440-74E8540A3465}" type="sibTrans" cxnId="{872B618F-D8EE-4CA2-875A-F58314FD44A0}">
      <dgm:prSet/>
      <dgm:spPr/>
      <dgm:t>
        <a:bodyPr/>
        <a:lstStyle/>
        <a:p>
          <a:endParaRPr lang="en-IN"/>
        </a:p>
      </dgm:t>
    </dgm:pt>
    <dgm:pt modelId="{2B3028C2-01DB-4B93-B418-E0802C8CD590}">
      <dgm:prSet custT="1"/>
      <dgm:spPr/>
      <dgm:t>
        <a:bodyPr/>
        <a:lstStyle/>
        <a:p>
          <a:r>
            <a:rPr lang="en-IN" sz="1400" b="1" dirty="0">
              <a:latin typeface="Tw Cen MT" panose="020B0602020104020603" pitchFamily="34" charset="0"/>
            </a:rPr>
            <a:t>32</a:t>
          </a:r>
          <a:r>
            <a:rPr lang="en-IN" sz="1400" dirty="0">
              <a:latin typeface="Tw Cen MT" panose="020B0602020104020603" pitchFamily="34" charset="0"/>
            </a:rPr>
            <a:t> States/UTs have set up Real Estate Regulatory Authority (Regular - 27, Interim – 05). </a:t>
          </a:r>
          <a:r>
            <a:rPr lang="en-IN" sz="1400" dirty="0" err="1">
              <a:latin typeface="Tw Cen MT" panose="020B0602020104020603" pitchFamily="34" charset="0"/>
            </a:rPr>
            <a:t>Ladakh</a:t>
          </a:r>
          <a:r>
            <a:rPr lang="en-IN" sz="1400" dirty="0">
              <a:latin typeface="Tw Cen MT" panose="020B0602020104020603" pitchFamily="34" charset="0"/>
            </a:rPr>
            <a:t>, Meghalaya, Nagaland and Sikkim are yet to establish Real Estate Regulatory Authority.</a:t>
          </a:r>
        </a:p>
      </dgm:t>
    </dgm:pt>
    <dgm:pt modelId="{857EA807-5F91-4703-975B-6EB3076E6A61}" type="parTrans" cxnId="{EA15E705-464B-4FB9-B322-A700D5364D3A}">
      <dgm:prSet/>
      <dgm:spPr/>
      <dgm:t>
        <a:bodyPr/>
        <a:lstStyle/>
        <a:p>
          <a:endParaRPr lang="en-IN"/>
        </a:p>
      </dgm:t>
    </dgm:pt>
    <dgm:pt modelId="{0C7CD700-EA7B-4086-A152-6809D4C4DDD3}" type="sibTrans" cxnId="{EA15E705-464B-4FB9-B322-A700D5364D3A}">
      <dgm:prSet/>
      <dgm:spPr/>
      <dgm:t>
        <a:bodyPr/>
        <a:lstStyle/>
        <a:p>
          <a:endParaRPr lang="en-IN"/>
        </a:p>
      </dgm:t>
    </dgm:pt>
    <dgm:pt modelId="{6D352756-23C4-42B5-B53C-C35B9806DD18}">
      <dgm:prSet custT="1"/>
      <dgm:spPr/>
      <dgm:t>
        <a:bodyPr/>
        <a:lstStyle/>
        <a:p>
          <a:r>
            <a:rPr lang="en-IN" sz="1300" b="1" dirty="0">
              <a:latin typeface="Tw Cen MT" panose="020B0602020104020603" pitchFamily="34" charset="0"/>
            </a:rPr>
            <a:t>28</a:t>
          </a:r>
          <a:r>
            <a:rPr lang="en-IN" sz="1300" dirty="0">
              <a:latin typeface="Tw Cen MT" panose="020B0602020104020603" pitchFamily="34" charset="0"/>
            </a:rPr>
            <a:t> States/UTs have set up Real Estate Appellate Tribunal (Regular -24, Interim – 04). </a:t>
          </a:r>
          <a:r>
            <a:rPr lang="en-US" sz="1300" dirty="0">
              <a:latin typeface="Tw Cen MT" panose="020B0602020104020603" pitchFamily="34" charset="0"/>
            </a:rPr>
            <a:t>Arunachal Pradesh, Jammu &amp; Kashmir, </a:t>
          </a:r>
          <a:r>
            <a:rPr lang="en-US" sz="1300" dirty="0" err="1">
              <a:latin typeface="Tw Cen MT" panose="020B0602020104020603" pitchFamily="34" charset="0"/>
            </a:rPr>
            <a:t>Ladakh</a:t>
          </a:r>
          <a:r>
            <a:rPr lang="en-US" sz="1300" dirty="0">
              <a:latin typeface="Tw Cen MT" panose="020B0602020104020603" pitchFamily="34" charset="0"/>
            </a:rPr>
            <a:t>, Meghalaya, Mizoram, Nagaland, Sikkim and West Bengal are yet to establish Appellate Tribunal</a:t>
          </a:r>
          <a:r>
            <a:rPr lang="en-IN" sz="1300" dirty="0">
              <a:latin typeface="Tw Cen MT" panose="020B0602020104020603" pitchFamily="34" charset="0"/>
            </a:rPr>
            <a:t>.</a:t>
          </a:r>
        </a:p>
      </dgm:t>
    </dgm:pt>
    <dgm:pt modelId="{3EF0E847-04E4-4CAB-BF1C-69814062D2B0}" type="parTrans" cxnId="{C06F0241-55F6-4D26-AE21-0BC3E0475FA5}">
      <dgm:prSet/>
      <dgm:spPr/>
      <dgm:t>
        <a:bodyPr/>
        <a:lstStyle/>
        <a:p>
          <a:endParaRPr lang="en-IN"/>
        </a:p>
      </dgm:t>
    </dgm:pt>
    <dgm:pt modelId="{0B0DA451-B9A5-4053-908D-C26F1D3561DE}" type="sibTrans" cxnId="{C06F0241-55F6-4D26-AE21-0BC3E0475FA5}">
      <dgm:prSet/>
      <dgm:spPr/>
      <dgm:t>
        <a:bodyPr/>
        <a:lstStyle/>
        <a:p>
          <a:endParaRPr lang="en-IN"/>
        </a:p>
      </dgm:t>
    </dgm:pt>
    <dgm:pt modelId="{38D95928-3710-433B-B1C3-A858B0A3DC98}">
      <dgm:prSet custT="1"/>
      <dgm:spPr/>
      <dgm:t>
        <a:bodyPr/>
        <a:lstStyle/>
        <a:p>
          <a:r>
            <a:rPr lang="en-IN" sz="1500" dirty="0">
              <a:latin typeface="Tw Cen MT" panose="020B0602020104020603" pitchFamily="34" charset="0"/>
            </a:rPr>
            <a:t>Regulatory Authorities of </a:t>
          </a:r>
          <a:r>
            <a:rPr lang="en-IN" sz="1500" b="1" dirty="0">
              <a:latin typeface="Tw Cen MT" panose="020B0602020104020603" pitchFamily="34" charset="0"/>
            </a:rPr>
            <a:t>30</a:t>
          </a:r>
          <a:r>
            <a:rPr lang="en-IN" sz="1500" dirty="0">
              <a:latin typeface="Tw Cen MT" panose="020B0602020104020603" pitchFamily="34" charset="0"/>
            </a:rPr>
            <a:t> States/UTs have operationalized their websites under the provisions of RERA. Arunachal Pradesh and Manipur are yet to operationalize.</a:t>
          </a:r>
        </a:p>
      </dgm:t>
    </dgm:pt>
    <dgm:pt modelId="{CC5EF6A3-405D-42E1-AC76-996BD9FA0ED6}" type="parTrans" cxnId="{92359345-3295-4557-92D2-4A4674D466E1}">
      <dgm:prSet/>
      <dgm:spPr/>
      <dgm:t>
        <a:bodyPr/>
        <a:lstStyle/>
        <a:p>
          <a:endParaRPr lang="en-IN"/>
        </a:p>
      </dgm:t>
    </dgm:pt>
    <dgm:pt modelId="{D0411916-8A97-426D-BD2B-13B8995677D2}" type="sibTrans" cxnId="{92359345-3295-4557-92D2-4A4674D466E1}">
      <dgm:prSet/>
      <dgm:spPr/>
      <dgm:t>
        <a:bodyPr/>
        <a:lstStyle/>
        <a:p>
          <a:endParaRPr lang="en-IN"/>
        </a:p>
      </dgm:t>
    </dgm:pt>
    <dgm:pt modelId="{9765B9C7-7538-4BE3-806F-8969334B2113}">
      <dgm:prSet custT="1"/>
      <dgm:spPr/>
      <dgm:t>
        <a:bodyPr/>
        <a:lstStyle/>
        <a:p>
          <a:r>
            <a:rPr lang="en-IN" sz="1250" b="1" dirty="0">
              <a:latin typeface="Tw Cen MT" panose="020B0602020104020603" pitchFamily="34" charset="0"/>
            </a:rPr>
            <a:t>26</a:t>
          </a:r>
          <a:r>
            <a:rPr lang="en-IN" sz="1250" dirty="0">
              <a:latin typeface="Tw Cen MT" panose="020B0602020104020603" pitchFamily="34" charset="0"/>
            </a:rPr>
            <a:t> States/UTs have appointed Adjudicating Officer. </a:t>
          </a:r>
          <a:r>
            <a:rPr lang="en-IN" sz="1250" b="1" dirty="0">
              <a:latin typeface="Tw Cen MT" panose="020B0602020104020603" pitchFamily="34" charset="0"/>
            </a:rPr>
            <a:t>10</a:t>
          </a:r>
          <a:r>
            <a:rPr lang="en-IN" sz="1250" dirty="0">
              <a:latin typeface="Tw Cen MT" panose="020B0602020104020603" pitchFamily="34" charset="0"/>
            </a:rPr>
            <a:t> States/UTs i.e., Arunachal Pradesh, Bihar, Manipur, Meghalaya, Nagaland, Sikkim, </a:t>
          </a:r>
          <a:r>
            <a:rPr lang="en-IN" sz="1250" dirty="0" err="1">
              <a:latin typeface="Tw Cen MT" panose="020B0602020104020603" pitchFamily="34" charset="0"/>
            </a:rPr>
            <a:t>Uttarakhand</a:t>
          </a:r>
          <a:r>
            <a:rPr lang="en-IN" sz="1250" dirty="0">
              <a:latin typeface="Tw Cen MT" panose="020B0602020104020603" pitchFamily="34" charset="0"/>
            </a:rPr>
            <a:t>, West Bengal, Jammu &amp; Kashmir, </a:t>
          </a:r>
          <a:r>
            <a:rPr lang="en-IN" sz="1250" dirty="0" err="1">
              <a:latin typeface="Tw Cen MT" panose="020B0602020104020603" pitchFamily="34" charset="0"/>
            </a:rPr>
            <a:t>Ladakh</a:t>
          </a:r>
          <a:r>
            <a:rPr lang="en-IN" sz="1250" dirty="0">
              <a:latin typeface="Tw Cen MT" panose="020B0602020104020603" pitchFamily="34" charset="0"/>
            </a:rPr>
            <a:t> are yet to appoint Adjudicating Officer. </a:t>
          </a:r>
        </a:p>
      </dgm:t>
    </dgm:pt>
    <dgm:pt modelId="{64A0DAAF-3F01-48AD-B025-7581844433CD}" type="parTrans" cxnId="{8107056C-DC5A-4F66-93DC-76B6426191F4}">
      <dgm:prSet/>
      <dgm:spPr/>
      <dgm:t>
        <a:bodyPr/>
        <a:lstStyle/>
        <a:p>
          <a:endParaRPr lang="en-IN"/>
        </a:p>
      </dgm:t>
    </dgm:pt>
    <dgm:pt modelId="{AE2EF9E5-6116-42E3-8E27-11B5DD60B01E}" type="sibTrans" cxnId="{8107056C-DC5A-4F66-93DC-76B6426191F4}">
      <dgm:prSet/>
      <dgm:spPr/>
      <dgm:t>
        <a:bodyPr/>
        <a:lstStyle/>
        <a:p>
          <a:endParaRPr lang="en-IN"/>
        </a:p>
      </dgm:t>
    </dgm:pt>
    <dgm:pt modelId="{3A28AA78-E6B4-4E3B-9FF6-0AD40D48DB94}">
      <dgm:prSet custT="1"/>
      <dgm:spPr/>
      <dgm:t>
        <a:bodyPr/>
        <a:lstStyle/>
        <a:p>
          <a:r>
            <a:rPr lang="en-US" sz="1800" b="1" dirty="0">
              <a:latin typeface="Tw Cen MT" panose="020B0602020104020603" pitchFamily="34" charset="0"/>
            </a:rPr>
            <a:t>1,42,506</a:t>
          </a:r>
          <a:r>
            <a:rPr lang="en-IN" sz="1800" b="1" dirty="0">
              <a:latin typeface="Tw Cen MT" panose="020B0602020104020603" pitchFamily="34" charset="0"/>
            </a:rPr>
            <a:t> Real </a:t>
          </a:r>
          <a:r>
            <a:rPr lang="en-IN" sz="1800" dirty="0">
              <a:latin typeface="Tw Cen MT" panose="020B0602020104020603" pitchFamily="34" charset="0"/>
            </a:rPr>
            <a:t>Estate Projects and </a:t>
          </a:r>
          <a:r>
            <a:rPr lang="en-US" sz="1800" b="1" dirty="0">
              <a:latin typeface="Tw Cen MT" panose="020B0602020104020603" pitchFamily="34" charset="0"/>
            </a:rPr>
            <a:t>98,236</a:t>
          </a:r>
          <a:r>
            <a:rPr lang="en-IN" sz="1800" dirty="0">
              <a:latin typeface="Tw Cen MT" panose="020B0602020104020603" pitchFamily="34" charset="0"/>
            </a:rPr>
            <a:t> Real Estate Agents have registered under RERA across the Country.</a:t>
          </a:r>
        </a:p>
      </dgm:t>
    </dgm:pt>
    <dgm:pt modelId="{E4BCE7B1-80FC-4596-ABB8-C0435DDF348F}" type="parTrans" cxnId="{29F7702F-3EBF-47AE-A252-01EC4B47D116}">
      <dgm:prSet/>
      <dgm:spPr/>
      <dgm:t>
        <a:bodyPr/>
        <a:lstStyle/>
        <a:p>
          <a:endParaRPr lang="en-IN"/>
        </a:p>
      </dgm:t>
    </dgm:pt>
    <dgm:pt modelId="{DBF5358C-B310-41B7-B8E2-0034665446F5}" type="sibTrans" cxnId="{29F7702F-3EBF-47AE-A252-01EC4B47D116}">
      <dgm:prSet/>
      <dgm:spPr/>
      <dgm:t>
        <a:bodyPr/>
        <a:lstStyle/>
        <a:p>
          <a:endParaRPr lang="en-IN"/>
        </a:p>
      </dgm:t>
    </dgm:pt>
    <dgm:pt modelId="{F69EA7EF-852E-4CD3-8579-9E8E2327E38B}">
      <dgm:prSet custT="1"/>
      <dgm:spPr/>
      <dgm:t>
        <a:bodyPr/>
        <a:lstStyle/>
        <a:p>
          <a:r>
            <a:rPr lang="en-US" sz="1800" b="1" dirty="0">
              <a:latin typeface="Tw Cen MT" panose="020B0602020104020603" pitchFamily="34" charset="0"/>
            </a:rPr>
            <a:t>1,40,384</a:t>
          </a:r>
          <a:r>
            <a:rPr lang="en-IN" sz="1800" b="1" dirty="0">
              <a:latin typeface="Tw Cen MT" panose="020B0602020104020603" pitchFamily="34" charset="0"/>
            </a:rPr>
            <a:t> Complaints</a:t>
          </a:r>
          <a:r>
            <a:rPr lang="en-IN" sz="1800" dirty="0">
              <a:latin typeface="Tw Cen MT" panose="020B0602020104020603" pitchFamily="34" charset="0"/>
            </a:rPr>
            <a:t> </a:t>
          </a:r>
          <a:r>
            <a:rPr lang="en-US" sz="1800" dirty="0">
              <a:latin typeface="Tw Cen MT" panose="020B0602020104020603" pitchFamily="34" charset="0"/>
            </a:rPr>
            <a:t>have been disposed-off by the Real Estate Regulatory Authorities/ Adjudicating Officer across the Country.</a:t>
          </a:r>
          <a:endParaRPr lang="en-IN" sz="1800" dirty="0">
            <a:latin typeface="Tw Cen MT" panose="020B0602020104020603" pitchFamily="34" charset="0"/>
          </a:endParaRPr>
        </a:p>
      </dgm:t>
    </dgm:pt>
    <dgm:pt modelId="{24EE7111-E951-4CAF-8548-180E7E8CAD6E}" type="parTrans" cxnId="{6DC4A58F-7CF3-4F91-B02B-EDA265405BD5}">
      <dgm:prSet/>
      <dgm:spPr/>
      <dgm:t>
        <a:bodyPr/>
        <a:lstStyle/>
        <a:p>
          <a:endParaRPr lang="en-IN"/>
        </a:p>
      </dgm:t>
    </dgm:pt>
    <dgm:pt modelId="{50988EDD-9AA2-4B09-993A-203DE0882335}" type="sibTrans" cxnId="{6DC4A58F-7CF3-4F91-B02B-EDA265405BD5}">
      <dgm:prSet/>
      <dgm:spPr/>
      <dgm:t>
        <a:bodyPr/>
        <a:lstStyle/>
        <a:p>
          <a:endParaRPr lang="en-IN"/>
        </a:p>
      </dgm:t>
    </dgm:pt>
    <dgm:pt modelId="{4D85540A-9048-4483-B580-E8C0BF9E83AC}" type="pres">
      <dgm:prSet presAssocID="{A30C3D48-42BE-4836-A420-23A84F93F2A1}" presName="Name0" presStyleCnt="0">
        <dgm:presLayoutVars>
          <dgm:dir/>
          <dgm:resizeHandles/>
        </dgm:presLayoutVars>
      </dgm:prSet>
      <dgm:spPr/>
    </dgm:pt>
    <dgm:pt modelId="{78F52C2D-720D-425D-9CFD-C21E7F7B6C03}" type="pres">
      <dgm:prSet presAssocID="{667A423A-864A-42B0-A7E7-DF2E2D0CC1F1}" presName="compNode" presStyleCnt="0"/>
      <dgm:spPr/>
    </dgm:pt>
    <dgm:pt modelId="{35438101-4DE4-422A-9F7B-40D9B08AD334}" type="pres">
      <dgm:prSet presAssocID="{667A423A-864A-42B0-A7E7-DF2E2D0CC1F1}" presName="dummyConnPt" presStyleCnt="0"/>
      <dgm:spPr/>
    </dgm:pt>
    <dgm:pt modelId="{208DE4A9-A6A9-4EB3-A997-B188631CC8BB}" type="pres">
      <dgm:prSet presAssocID="{667A423A-864A-42B0-A7E7-DF2E2D0CC1F1}" presName="node" presStyleLbl="node1" presStyleIdx="0" presStyleCnt="7">
        <dgm:presLayoutVars>
          <dgm:bulletEnabled val="1"/>
        </dgm:presLayoutVars>
      </dgm:prSet>
      <dgm:spPr/>
    </dgm:pt>
    <dgm:pt modelId="{E20BD14A-FD0B-4067-8F7A-119B7F51578B}" type="pres">
      <dgm:prSet presAssocID="{A16E0349-4160-4636-B440-74E8540A3465}" presName="sibTrans" presStyleLbl="bgSibTrans2D1" presStyleIdx="0" presStyleCnt="6"/>
      <dgm:spPr/>
    </dgm:pt>
    <dgm:pt modelId="{955E8BE6-AA46-4514-A36B-E8D44ACB79E5}" type="pres">
      <dgm:prSet presAssocID="{2B3028C2-01DB-4B93-B418-E0802C8CD590}" presName="compNode" presStyleCnt="0"/>
      <dgm:spPr/>
    </dgm:pt>
    <dgm:pt modelId="{76A5D40A-555E-4F05-98B3-ECE93DAD0418}" type="pres">
      <dgm:prSet presAssocID="{2B3028C2-01DB-4B93-B418-E0802C8CD590}" presName="dummyConnPt" presStyleCnt="0"/>
      <dgm:spPr/>
    </dgm:pt>
    <dgm:pt modelId="{EE0E92DE-9EFA-4108-A1B9-07BD4938CD9D}" type="pres">
      <dgm:prSet presAssocID="{2B3028C2-01DB-4B93-B418-E0802C8CD590}" presName="node" presStyleLbl="node1" presStyleIdx="1" presStyleCnt="7">
        <dgm:presLayoutVars>
          <dgm:bulletEnabled val="1"/>
        </dgm:presLayoutVars>
      </dgm:prSet>
      <dgm:spPr/>
    </dgm:pt>
    <dgm:pt modelId="{B0295A16-7BEF-4421-82F3-2E321D4DAA8E}" type="pres">
      <dgm:prSet presAssocID="{0C7CD700-EA7B-4086-A152-6809D4C4DDD3}" presName="sibTrans" presStyleLbl="bgSibTrans2D1" presStyleIdx="1" presStyleCnt="6"/>
      <dgm:spPr/>
    </dgm:pt>
    <dgm:pt modelId="{14A06464-79B2-4EB1-A40F-8BE494DEAB99}" type="pres">
      <dgm:prSet presAssocID="{6D352756-23C4-42B5-B53C-C35B9806DD18}" presName="compNode" presStyleCnt="0"/>
      <dgm:spPr/>
    </dgm:pt>
    <dgm:pt modelId="{332577F7-BE5D-4460-AE25-D14A2DF75E76}" type="pres">
      <dgm:prSet presAssocID="{6D352756-23C4-42B5-B53C-C35B9806DD18}" presName="dummyConnPt" presStyleCnt="0"/>
      <dgm:spPr/>
    </dgm:pt>
    <dgm:pt modelId="{DC93D92E-3A9A-4C21-B0A3-504A064BBB01}" type="pres">
      <dgm:prSet presAssocID="{6D352756-23C4-42B5-B53C-C35B9806DD18}" presName="node" presStyleLbl="node1" presStyleIdx="2" presStyleCnt="7">
        <dgm:presLayoutVars>
          <dgm:bulletEnabled val="1"/>
        </dgm:presLayoutVars>
      </dgm:prSet>
      <dgm:spPr/>
    </dgm:pt>
    <dgm:pt modelId="{93F28B90-C692-43BB-A334-E3434921C542}" type="pres">
      <dgm:prSet presAssocID="{0B0DA451-B9A5-4053-908D-C26F1D3561DE}" presName="sibTrans" presStyleLbl="bgSibTrans2D1" presStyleIdx="2" presStyleCnt="6"/>
      <dgm:spPr/>
    </dgm:pt>
    <dgm:pt modelId="{709B30E7-F407-466E-BC5A-8C9B65F0002A}" type="pres">
      <dgm:prSet presAssocID="{38D95928-3710-433B-B1C3-A858B0A3DC98}" presName="compNode" presStyleCnt="0"/>
      <dgm:spPr/>
    </dgm:pt>
    <dgm:pt modelId="{A37EDE86-E250-4F82-9A0F-506903D33F5C}" type="pres">
      <dgm:prSet presAssocID="{38D95928-3710-433B-B1C3-A858B0A3DC98}" presName="dummyConnPt" presStyleCnt="0"/>
      <dgm:spPr/>
    </dgm:pt>
    <dgm:pt modelId="{7FF915E1-C522-4EF0-A9FF-BC6D25782F98}" type="pres">
      <dgm:prSet presAssocID="{38D95928-3710-433B-B1C3-A858B0A3DC98}" presName="node" presStyleLbl="node1" presStyleIdx="3" presStyleCnt="7">
        <dgm:presLayoutVars>
          <dgm:bulletEnabled val="1"/>
        </dgm:presLayoutVars>
      </dgm:prSet>
      <dgm:spPr/>
    </dgm:pt>
    <dgm:pt modelId="{D02CA4B7-5777-4C68-A1F7-9EE0B81C2A16}" type="pres">
      <dgm:prSet presAssocID="{D0411916-8A97-426D-BD2B-13B8995677D2}" presName="sibTrans" presStyleLbl="bgSibTrans2D1" presStyleIdx="3" presStyleCnt="6"/>
      <dgm:spPr/>
    </dgm:pt>
    <dgm:pt modelId="{D6E955C1-F4BA-4DA0-8147-E1A774578E5A}" type="pres">
      <dgm:prSet presAssocID="{9765B9C7-7538-4BE3-806F-8969334B2113}" presName="compNode" presStyleCnt="0"/>
      <dgm:spPr/>
    </dgm:pt>
    <dgm:pt modelId="{8A7E8078-FFE1-40BD-8367-47700679BAD5}" type="pres">
      <dgm:prSet presAssocID="{9765B9C7-7538-4BE3-806F-8969334B2113}" presName="dummyConnPt" presStyleCnt="0"/>
      <dgm:spPr/>
    </dgm:pt>
    <dgm:pt modelId="{F7A361F3-7119-4056-831D-51D27C34719C}" type="pres">
      <dgm:prSet presAssocID="{9765B9C7-7538-4BE3-806F-8969334B2113}" presName="node" presStyleLbl="node1" presStyleIdx="4" presStyleCnt="7">
        <dgm:presLayoutVars>
          <dgm:bulletEnabled val="1"/>
        </dgm:presLayoutVars>
      </dgm:prSet>
      <dgm:spPr/>
    </dgm:pt>
    <dgm:pt modelId="{63A951B2-932B-4780-A606-10F8ECCCCAC5}" type="pres">
      <dgm:prSet presAssocID="{AE2EF9E5-6116-42E3-8E27-11B5DD60B01E}" presName="sibTrans" presStyleLbl="bgSibTrans2D1" presStyleIdx="4" presStyleCnt="6"/>
      <dgm:spPr/>
    </dgm:pt>
    <dgm:pt modelId="{FE9C5A30-A5C7-4831-87DD-C5F913A45EC1}" type="pres">
      <dgm:prSet presAssocID="{3A28AA78-E6B4-4E3B-9FF6-0AD40D48DB94}" presName="compNode" presStyleCnt="0"/>
      <dgm:spPr/>
    </dgm:pt>
    <dgm:pt modelId="{FEFD7B81-ADAE-45E8-AF23-BDF5BCB52885}" type="pres">
      <dgm:prSet presAssocID="{3A28AA78-E6B4-4E3B-9FF6-0AD40D48DB94}" presName="dummyConnPt" presStyleCnt="0"/>
      <dgm:spPr/>
    </dgm:pt>
    <dgm:pt modelId="{286B7BA8-1B85-44A1-8A72-1E1039441548}" type="pres">
      <dgm:prSet presAssocID="{3A28AA78-E6B4-4E3B-9FF6-0AD40D48DB94}" presName="node" presStyleLbl="node1" presStyleIdx="5" presStyleCnt="7">
        <dgm:presLayoutVars>
          <dgm:bulletEnabled val="1"/>
        </dgm:presLayoutVars>
      </dgm:prSet>
      <dgm:spPr/>
    </dgm:pt>
    <dgm:pt modelId="{D3091832-5CE7-445B-BE56-ED79C1F12802}" type="pres">
      <dgm:prSet presAssocID="{DBF5358C-B310-41B7-B8E2-0034665446F5}" presName="sibTrans" presStyleLbl="bgSibTrans2D1" presStyleIdx="5" presStyleCnt="6"/>
      <dgm:spPr/>
    </dgm:pt>
    <dgm:pt modelId="{E36320E4-221F-4867-BF6C-6692249D221F}" type="pres">
      <dgm:prSet presAssocID="{F69EA7EF-852E-4CD3-8579-9E8E2327E38B}" presName="compNode" presStyleCnt="0"/>
      <dgm:spPr/>
    </dgm:pt>
    <dgm:pt modelId="{17CE5A3C-CC13-48F7-82F7-2B28F4E3F5BD}" type="pres">
      <dgm:prSet presAssocID="{F69EA7EF-852E-4CD3-8579-9E8E2327E38B}" presName="dummyConnPt" presStyleCnt="0"/>
      <dgm:spPr/>
    </dgm:pt>
    <dgm:pt modelId="{D39C9573-2A50-43F8-8B78-C0491915F900}" type="pres">
      <dgm:prSet presAssocID="{F69EA7EF-852E-4CD3-8579-9E8E2327E38B}" presName="node" presStyleLbl="node1" presStyleIdx="6" presStyleCnt="7">
        <dgm:presLayoutVars>
          <dgm:bulletEnabled val="1"/>
        </dgm:presLayoutVars>
      </dgm:prSet>
      <dgm:spPr/>
    </dgm:pt>
  </dgm:ptLst>
  <dgm:cxnLst>
    <dgm:cxn modelId="{EA15E705-464B-4FB9-B322-A700D5364D3A}" srcId="{A30C3D48-42BE-4836-A420-23A84F93F2A1}" destId="{2B3028C2-01DB-4B93-B418-E0802C8CD590}" srcOrd="1" destOrd="0" parTransId="{857EA807-5F91-4703-975B-6EB3076E6A61}" sibTransId="{0C7CD700-EA7B-4086-A152-6809D4C4DDD3}"/>
    <dgm:cxn modelId="{85E88924-3904-4B92-A50B-4B79A6C2EFDB}" type="presOf" srcId="{2B3028C2-01DB-4B93-B418-E0802C8CD590}" destId="{EE0E92DE-9EFA-4108-A1B9-07BD4938CD9D}" srcOrd="0" destOrd="0" presId="urn:microsoft.com/office/officeart/2005/8/layout/bProcess4"/>
    <dgm:cxn modelId="{29F7702F-3EBF-47AE-A252-01EC4B47D116}" srcId="{A30C3D48-42BE-4836-A420-23A84F93F2A1}" destId="{3A28AA78-E6B4-4E3B-9FF6-0AD40D48DB94}" srcOrd="5" destOrd="0" parTransId="{E4BCE7B1-80FC-4596-ABB8-C0435DDF348F}" sibTransId="{DBF5358C-B310-41B7-B8E2-0034665446F5}"/>
    <dgm:cxn modelId="{4325F32F-9E6C-4AC2-A947-692A1BB76597}" type="presOf" srcId="{AE2EF9E5-6116-42E3-8E27-11B5DD60B01E}" destId="{63A951B2-932B-4780-A606-10F8ECCCCAC5}" srcOrd="0" destOrd="0" presId="urn:microsoft.com/office/officeart/2005/8/layout/bProcess4"/>
    <dgm:cxn modelId="{AAC8BD37-3304-4243-8418-52AEB497E8E7}" type="presOf" srcId="{0C7CD700-EA7B-4086-A152-6809D4C4DDD3}" destId="{B0295A16-7BEF-4421-82F3-2E321D4DAA8E}" srcOrd="0" destOrd="0" presId="urn:microsoft.com/office/officeart/2005/8/layout/bProcess4"/>
    <dgm:cxn modelId="{C06F0241-55F6-4D26-AE21-0BC3E0475FA5}" srcId="{A30C3D48-42BE-4836-A420-23A84F93F2A1}" destId="{6D352756-23C4-42B5-B53C-C35B9806DD18}" srcOrd="2" destOrd="0" parTransId="{3EF0E847-04E4-4CAB-BF1C-69814062D2B0}" sibTransId="{0B0DA451-B9A5-4053-908D-C26F1D3561DE}"/>
    <dgm:cxn modelId="{92359345-3295-4557-92D2-4A4674D466E1}" srcId="{A30C3D48-42BE-4836-A420-23A84F93F2A1}" destId="{38D95928-3710-433B-B1C3-A858B0A3DC98}" srcOrd="3" destOrd="0" parTransId="{CC5EF6A3-405D-42E1-AC76-996BD9FA0ED6}" sibTransId="{D0411916-8A97-426D-BD2B-13B8995677D2}"/>
    <dgm:cxn modelId="{61F79246-7478-45E5-B293-6D76C969FD07}" type="presOf" srcId="{0B0DA451-B9A5-4053-908D-C26F1D3561DE}" destId="{93F28B90-C692-43BB-A334-E3434921C542}" srcOrd="0" destOrd="0" presId="urn:microsoft.com/office/officeart/2005/8/layout/bProcess4"/>
    <dgm:cxn modelId="{033BFD66-101C-4267-8A41-78768FF5F519}" type="presOf" srcId="{38D95928-3710-433B-B1C3-A858B0A3DC98}" destId="{7FF915E1-C522-4EF0-A9FF-BC6D25782F98}" srcOrd="0" destOrd="0" presId="urn:microsoft.com/office/officeart/2005/8/layout/bProcess4"/>
    <dgm:cxn modelId="{8107056C-DC5A-4F66-93DC-76B6426191F4}" srcId="{A30C3D48-42BE-4836-A420-23A84F93F2A1}" destId="{9765B9C7-7538-4BE3-806F-8969334B2113}" srcOrd="4" destOrd="0" parTransId="{64A0DAAF-3F01-48AD-B025-7581844433CD}" sibTransId="{AE2EF9E5-6116-42E3-8E27-11B5DD60B01E}"/>
    <dgm:cxn modelId="{9BF6886C-FDF2-40F9-A70E-CF492B8F7672}" type="presOf" srcId="{A30C3D48-42BE-4836-A420-23A84F93F2A1}" destId="{4D85540A-9048-4483-B580-E8C0BF9E83AC}" srcOrd="0" destOrd="0" presId="urn:microsoft.com/office/officeart/2005/8/layout/bProcess4"/>
    <dgm:cxn modelId="{1882726D-429D-4BF4-8BB9-CE22AB5D51A3}" type="presOf" srcId="{6D352756-23C4-42B5-B53C-C35B9806DD18}" destId="{DC93D92E-3A9A-4C21-B0A3-504A064BBB01}" srcOrd="0" destOrd="0" presId="urn:microsoft.com/office/officeart/2005/8/layout/bProcess4"/>
    <dgm:cxn modelId="{12F1368D-628F-4178-8DA0-E67F5DA0BF64}" type="presOf" srcId="{667A423A-864A-42B0-A7E7-DF2E2D0CC1F1}" destId="{208DE4A9-A6A9-4EB3-A997-B188631CC8BB}" srcOrd="0" destOrd="0" presId="urn:microsoft.com/office/officeart/2005/8/layout/bProcess4"/>
    <dgm:cxn modelId="{872B618F-D8EE-4CA2-875A-F58314FD44A0}" srcId="{A30C3D48-42BE-4836-A420-23A84F93F2A1}" destId="{667A423A-864A-42B0-A7E7-DF2E2D0CC1F1}" srcOrd="0" destOrd="0" parTransId="{369A3B7E-5CFF-4C9B-8BE2-2FEF30C9A272}" sibTransId="{A16E0349-4160-4636-B440-74E8540A3465}"/>
    <dgm:cxn modelId="{6DC4A58F-7CF3-4F91-B02B-EDA265405BD5}" srcId="{A30C3D48-42BE-4836-A420-23A84F93F2A1}" destId="{F69EA7EF-852E-4CD3-8579-9E8E2327E38B}" srcOrd="6" destOrd="0" parTransId="{24EE7111-E951-4CAF-8548-180E7E8CAD6E}" sibTransId="{50988EDD-9AA2-4B09-993A-203DE0882335}"/>
    <dgm:cxn modelId="{A8CACAB4-0D61-4340-98BD-70C283D8638B}" type="presOf" srcId="{F69EA7EF-852E-4CD3-8579-9E8E2327E38B}" destId="{D39C9573-2A50-43F8-8B78-C0491915F900}" srcOrd="0" destOrd="0" presId="urn:microsoft.com/office/officeart/2005/8/layout/bProcess4"/>
    <dgm:cxn modelId="{40F160B9-DDB7-4BA2-BD8F-9956145EDCE2}" type="presOf" srcId="{3A28AA78-E6B4-4E3B-9FF6-0AD40D48DB94}" destId="{286B7BA8-1B85-44A1-8A72-1E1039441548}" srcOrd="0" destOrd="0" presId="urn:microsoft.com/office/officeart/2005/8/layout/bProcess4"/>
    <dgm:cxn modelId="{4FC9C2BF-737F-4A0E-BFA6-4B554C3DC65D}" type="presOf" srcId="{9765B9C7-7538-4BE3-806F-8969334B2113}" destId="{F7A361F3-7119-4056-831D-51D27C34719C}" srcOrd="0" destOrd="0" presId="urn:microsoft.com/office/officeart/2005/8/layout/bProcess4"/>
    <dgm:cxn modelId="{45DBDBD5-7E06-4CD3-BFE9-0E46DB0CAE14}" type="presOf" srcId="{A16E0349-4160-4636-B440-74E8540A3465}" destId="{E20BD14A-FD0B-4067-8F7A-119B7F51578B}" srcOrd="0" destOrd="0" presId="urn:microsoft.com/office/officeart/2005/8/layout/bProcess4"/>
    <dgm:cxn modelId="{3136DDEE-0F23-4B4E-B1D3-CE05BBB93ED4}" type="presOf" srcId="{D0411916-8A97-426D-BD2B-13B8995677D2}" destId="{D02CA4B7-5777-4C68-A1F7-9EE0B81C2A16}" srcOrd="0" destOrd="0" presId="urn:microsoft.com/office/officeart/2005/8/layout/bProcess4"/>
    <dgm:cxn modelId="{B75519FA-476F-48D5-B608-A8147698FFB3}" type="presOf" srcId="{DBF5358C-B310-41B7-B8E2-0034665446F5}" destId="{D3091832-5CE7-445B-BE56-ED79C1F12802}" srcOrd="0" destOrd="0" presId="urn:microsoft.com/office/officeart/2005/8/layout/bProcess4"/>
    <dgm:cxn modelId="{53BCD496-8DA9-4DD6-BDCE-043C7A54587F}" type="presParOf" srcId="{4D85540A-9048-4483-B580-E8C0BF9E83AC}" destId="{78F52C2D-720D-425D-9CFD-C21E7F7B6C03}" srcOrd="0" destOrd="0" presId="urn:microsoft.com/office/officeart/2005/8/layout/bProcess4"/>
    <dgm:cxn modelId="{76DF43EC-9950-46F7-A23C-3FD3E415D78A}" type="presParOf" srcId="{78F52C2D-720D-425D-9CFD-C21E7F7B6C03}" destId="{35438101-4DE4-422A-9F7B-40D9B08AD334}" srcOrd="0" destOrd="0" presId="urn:microsoft.com/office/officeart/2005/8/layout/bProcess4"/>
    <dgm:cxn modelId="{F60CD7CE-FD44-4492-B65A-685E27E73922}" type="presParOf" srcId="{78F52C2D-720D-425D-9CFD-C21E7F7B6C03}" destId="{208DE4A9-A6A9-4EB3-A997-B188631CC8BB}" srcOrd="1" destOrd="0" presId="urn:microsoft.com/office/officeart/2005/8/layout/bProcess4"/>
    <dgm:cxn modelId="{451B3005-DC4E-4E90-879A-76A914EF30B8}" type="presParOf" srcId="{4D85540A-9048-4483-B580-E8C0BF9E83AC}" destId="{E20BD14A-FD0B-4067-8F7A-119B7F51578B}" srcOrd="1" destOrd="0" presId="urn:microsoft.com/office/officeart/2005/8/layout/bProcess4"/>
    <dgm:cxn modelId="{780C58A0-01F7-4623-8F83-9C6BE0502B23}" type="presParOf" srcId="{4D85540A-9048-4483-B580-E8C0BF9E83AC}" destId="{955E8BE6-AA46-4514-A36B-E8D44ACB79E5}" srcOrd="2" destOrd="0" presId="urn:microsoft.com/office/officeart/2005/8/layout/bProcess4"/>
    <dgm:cxn modelId="{30684211-3D46-4233-A021-13339AB042CF}" type="presParOf" srcId="{955E8BE6-AA46-4514-A36B-E8D44ACB79E5}" destId="{76A5D40A-555E-4F05-98B3-ECE93DAD0418}" srcOrd="0" destOrd="0" presId="urn:microsoft.com/office/officeart/2005/8/layout/bProcess4"/>
    <dgm:cxn modelId="{A48A88CC-9954-4602-B194-CA7108BB434D}" type="presParOf" srcId="{955E8BE6-AA46-4514-A36B-E8D44ACB79E5}" destId="{EE0E92DE-9EFA-4108-A1B9-07BD4938CD9D}" srcOrd="1" destOrd="0" presId="urn:microsoft.com/office/officeart/2005/8/layout/bProcess4"/>
    <dgm:cxn modelId="{841CAD49-FEEC-4D08-BAEC-620F1E7B58EF}" type="presParOf" srcId="{4D85540A-9048-4483-B580-E8C0BF9E83AC}" destId="{B0295A16-7BEF-4421-82F3-2E321D4DAA8E}" srcOrd="3" destOrd="0" presId="urn:microsoft.com/office/officeart/2005/8/layout/bProcess4"/>
    <dgm:cxn modelId="{6B2288F4-D706-405A-B262-E5EEE607BD9A}" type="presParOf" srcId="{4D85540A-9048-4483-B580-E8C0BF9E83AC}" destId="{14A06464-79B2-4EB1-A40F-8BE494DEAB99}" srcOrd="4" destOrd="0" presId="urn:microsoft.com/office/officeart/2005/8/layout/bProcess4"/>
    <dgm:cxn modelId="{CC94A3AE-0CAF-4721-BB77-6E19967F0E42}" type="presParOf" srcId="{14A06464-79B2-4EB1-A40F-8BE494DEAB99}" destId="{332577F7-BE5D-4460-AE25-D14A2DF75E76}" srcOrd="0" destOrd="0" presId="urn:microsoft.com/office/officeart/2005/8/layout/bProcess4"/>
    <dgm:cxn modelId="{D479872D-ADED-427D-8C40-6304B73F2893}" type="presParOf" srcId="{14A06464-79B2-4EB1-A40F-8BE494DEAB99}" destId="{DC93D92E-3A9A-4C21-B0A3-504A064BBB01}" srcOrd="1" destOrd="0" presId="urn:microsoft.com/office/officeart/2005/8/layout/bProcess4"/>
    <dgm:cxn modelId="{6251880D-1241-408B-8291-CE3EDE7E8403}" type="presParOf" srcId="{4D85540A-9048-4483-B580-E8C0BF9E83AC}" destId="{93F28B90-C692-43BB-A334-E3434921C542}" srcOrd="5" destOrd="0" presId="urn:microsoft.com/office/officeart/2005/8/layout/bProcess4"/>
    <dgm:cxn modelId="{414085E9-29E6-4569-828C-7FF10383502B}" type="presParOf" srcId="{4D85540A-9048-4483-B580-E8C0BF9E83AC}" destId="{709B30E7-F407-466E-BC5A-8C9B65F0002A}" srcOrd="6" destOrd="0" presId="urn:microsoft.com/office/officeart/2005/8/layout/bProcess4"/>
    <dgm:cxn modelId="{966C236D-F602-47D6-8649-E0EBC3719FA6}" type="presParOf" srcId="{709B30E7-F407-466E-BC5A-8C9B65F0002A}" destId="{A37EDE86-E250-4F82-9A0F-506903D33F5C}" srcOrd="0" destOrd="0" presId="urn:microsoft.com/office/officeart/2005/8/layout/bProcess4"/>
    <dgm:cxn modelId="{A988F39E-9775-4206-B8FA-0CBF867DB5ED}" type="presParOf" srcId="{709B30E7-F407-466E-BC5A-8C9B65F0002A}" destId="{7FF915E1-C522-4EF0-A9FF-BC6D25782F98}" srcOrd="1" destOrd="0" presId="urn:microsoft.com/office/officeart/2005/8/layout/bProcess4"/>
    <dgm:cxn modelId="{5FDA2CF9-5D64-4A50-886B-1804B70F1781}" type="presParOf" srcId="{4D85540A-9048-4483-B580-E8C0BF9E83AC}" destId="{D02CA4B7-5777-4C68-A1F7-9EE0B81C2A16}" srcOrd="7" destOrd="0" presId="urn:microsoft.com/office/officeart/2005/8/layout/bProcess4"/>
    <dgm:cxn modelId="{D4A8A03F-306E-41EF-9053-9E3FD406A379}" type="presParOf" srcId="{4D85540A-9048-4483-B580-E8C0BF9E83AC}" destId="{D6E955C1-F4BA-4DA0-8147-E1A774578E5A}" srcOrd="8" destOrd="0" presId="urn:microsoft.com/office/officeart/2005/8/layout/bProcess4"/>
    <dgm:cxn modelId="{D4CED04A-526D-40E8-A05D-5090E00D2D89}" type="presParOf" srcId="{D6E955C1-F4BA-4DA0-8147-E1A774578E5A}" destId="{8A7E8078-FFE1-40BD-8367-47700679BAD5}" srcOrd="0" destOrd="0" presId="urn:microsoft.com/office/officeart/2005/8/layout/bProcess4"/>
    <dgm:cxn modelId="{D87862B0-BAA2-464F-9A3B-C3935B83360A}" type="presParOf" srcId="{D6E955C1-F4BA-4DA0-8147-E1A774578E5A}" destId="{F7A361F3-7119-4056-831D-51D27C34719C}" srcOrd="1" destOrd="0" presId="urn:microsoft.com/office/officeart/2005/8/layout/bProcess4"/>
    <dgm:cxn modelId="{0494A0DE-AECD-4D29-994B-CBC9BEA30924}" type="presParOf" srcId="{4D85540A-9048-4483-B580-E8C0BF9E83AC}" destId="{63A951B2-932B-4780-A606-10F8ECCCCAC5}" srcOrd="9" destOrd="0" presId="urn:microsoft.com/office/officeart/2005/8/layout/bProcess4"/>
    <dgm:cxn modelId="{9C56FA50-5E20-43B8-A295-53D567BAF6E7}" type="presParOf" srcId="{4D85540A-9048-4483-B580-E8C0BF9E83AC}" destId="{FE9C5A30-A5C7-4831-87DD-C5F913A45EC1}" srcOrd="10" destOrd="0" presId="urn:microsoft.com/office/officeart/2005/8/layout/bProcess4"/>
    <dgm:cxn modelId="{66E1E8DF-B86A-4752-B336-632BD4BA1C1C}" type="presParOf" srcId="{FE9C5A30-A5C7-4831-87DD-C5F913A45EC1}" destId="{FEFD7B81-ADAE-45E8-AF23-BDF5BCB52885}" srcOrd="0" destOrd="0" presId="urn:microsoft.com/office/officeart/2005/8/layout/bProcess4"/>
    <dgm:cxn modelId="{43E3783F-CC31-445B-83D3-08AD7ADF4362}" type="presParOf" srcId="{FE9C5A30-A5C7-4831-87DD-C5F913A45EC1}" destId="{286B7BA8-1B85-44A1-8A72-1E1039441548}" srcOrd="1" destOrd="0" presId="urn:microsoft.com/office/officeart/2005/8/layout/bProcess4"/>
    <dgm:cxn modelId="{19ED0C18-8A8E-4213-B2D8-55665005BD3B}" type="presParOf" srcId="{4D85540A-9048-4483-B580-E8C0BF9E83AC}" destId="{D3091832-5CE7-445B-BE56-ED79C1F12802}" srcOrd="11" destOrd="0" presId="urn:microsoft.com/office/officeart/2005/8/layout/bProcess4"/>
    <dgm:cxn modelId="{220EC82D-25BE-403D-A14F-49B89EB439E0}" type="presParOf" srcId="{4D85540A-9048-4483-B580-E8C0BF9E83AC}" destId="{E36320E4-221F-4867-BF6C-6692249D221F}" srcOrd="12" destOrd="0" presId="urn:microsoft.com/office/officeart/2005/8/layout/bProcess4"/>
    <dgm:cxn modelId="{AB3770AE-F755-4CD4-B54F-C2848C65BE72}" type="presParOf" srcId="{E36320E4-221F-4867-BF6C-6692249D221F}" destId="{17CE5A3C-CC13-48F7-82F7-2B28F4E3F5BD}" srcOrd="0" destOrd="0" presId="urn:microsoft.com/office/officeart/2005/8/layout/bProcess4"/>
    <dgm:cxn modelId="{E80CF1B0-5F62-4255-B902-976F0CD0C07C}" type="presParOf" srcId="{E36320E4-221F-4867-BF6C-6692249D221F}" destId="{D39C9573-2A50-43F8-8B78-C0491915F90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8EF946B-4AA3-4C84-B7A6-629AF1817267}" type="doc">
      <dgm:prSet loTypeId="urn:microsoft.com/office/officeart/2005/8/layout/list1" loCatId="list" qsTypeId="urn:microsoft.com/office/officeart/2005/8/quickstyle/simple5" qsCatId="simple" csTypeId="urn:microsoft.com/office/officeart/2005/8/colors/accent6_2" csCatId="accent6" phldr="1"/>
      <dgm:spPr/>
      <dgm:t>
        <a:bodyPr/>
        <a:lstStyle/>
        <a:p>
          <a:endParaRPr lang="en-IN"/>
        </a:p>
      </dgm:t>
    </dgm:pt>
    <dgm:pt modelId="{02B73CC4-4F73-42EA-9F95-401224500D04}">
      <dgm:prSet phldrT="[Text]"/>
      <dgm:spPr/>
      <dgm:t>
        <a:bodyPr/>
        <a:lstStyle/>
        <a:p>
          <a:pPr algn="just"/>
          <a:r>
            <a:rPr lang="en-IN" b="1" dirty="0">
              <a:latin typeface="Tw Cen MT" panose="020B0602020104020603" pitchFamily="34" charset="0"/>
            </a:rPr>
            <a:t>Current Gap: No Clear SOP</a:t>
          </a:r>
        </a:p>
      </dgm:t>
    </dgm:pt>
    <dgm:pt modelId="{34570F39-F201-4FE8-B93B-0E04DC19CA2F}" type="parTrans" cxnId="{8DF57A7C-BC82-49C2-8E1A-88C797EB5F8E}">
      <dgm:prSet/>
      <dgm:spPr/>
      <dgm:t>
        <a:bodyPr/>
        <a:lstStyle/>
        <a:p>
          <a:endParaRPr lang="en-IN"/>
        </a:p>
      </dgm:t>
    </dgm:pt>
    <dgm:pt modelId="{09724D72-5D76-48B1-8326-09B87820BB0F}" type="sibTrans" cxnId="{8DF57A7C-BC82-49C2-8E1A-88C797EB5F8E}">
      <dgm:prSet/>
      <dgm:spPr/>
      <dgm:t>
        <a:bodyPr/>
        <a:lstStyle/>
        <a:p>
          <a:endParaRPr lang="en-IN"/>
        </a:p>
      </dgm:t>
    </dgm:pt>
    <dgm:pt modelId="{B4FE7B1D-BEF2-4083-AE79-C191896536AD}">
      <dgm:prSet/>
      <dgm:spPr/>
      <dgm:t>
        <a:bodyPr/>
        <a:lstStyle/>
        <a:p>
          <a:pPr algn="just"/>
          <a:r>
            <a:rPr lang="en-IN" dirty="0">
              <a:latin typeface="Tw Cen MT" panose="020B0602020104020603" pitchFamily="34" charset="0"/>
            </a:rPr>
            <a:t>WBRERA currently do not have standardized procedures for:</a:t>
          </a:r>
        </a:p>
      </dgm:t>
    </dgm:pt>
    <dgm:pt modelId="{553925AE-6F58-49EA-A50F-F4DAEF4061EF}" type="parTrans" cxnId="{64EDBFC8-3D19-45F2-8D1A-319B6CAC32D5}">
      <dgm:prSet/>
      <dgm:spPr/>
      <dgm:t>
        <a:bodyPr/>
        <a:lstStyle/>
        <a:p>
          <a:endParaRPr lang="en-IN"/>
        </a:p>
      </dgm:t>
    </dgm:pt>
    <dgm:pt modelId="{A2C950BE-35BD-48E8-84F1-8E314147FDB2}" type="sibTrans" cxnId="{64EDBFC8-3D19-45F2-8D1A-319B6CAC32D5}">
      <dgm:prSet/>
      <dgm:spPr/>
      <dgm:t>
        <a:bodyPr/>
        <a:lstStyle/>
        <a:p>
          <a:endParaRPr lang="en-IN"/>
        </a:p>
      </dgm:t>
    </dgm:pt>
    <dgm:pt modelId="{C601DFB8-1245-48B4-9DCE-4CFD12C144D9}">
      <dgm:prSet/>
      <dgm:spPr/>
      <dgm:t>
        <a:bodyPr/>
        <a:lstStyle/>
        <a:p>
          <a:pPr algn="just"/>
          <a:r>
            <a:rPr lang="en-IN" dirty="0">
              <a:latin typeface="Tw Cen MT" panose="020B0602020104020603" pitchFamily="34" charset="0"/>
            </a:rPr>
            <a:t>Project Modifications: No defined process for updating project details in RERA</a:t>
          </a:r>
        </a:p>
      </dgm:t>
    </dgm:pt>
    <dgm:pt modelId="{25DD8634-CC18-47FA-A4FC-E002DD4C428D}" type="parTrans" cxnId="{39179A5D-7BF1-453E-8E9E-558BD3A3F3D1}">
      <dgm:prSet/>
      <dgm:spPr/>
      <dgm:t>
        <a:bodyPr/>
        <a:lstStyle/>
        <a:p>
          <a:endParaRPr lang="en-IN"/>
        </a:p>
      </dgm:t>
    </dgm:pt>
    <dgm:pt modelId="{E2C4F9E6-E356-47D4-824F-05AC53380835}" type="sibTrans" cxnId="{39179A5D-7BF1-453E-8E9E-558BD3A3F3D1}">
      <dgm:prSet/>
      <dgm:spPr/>
      <dgm:t>
        <a:bodyPr/>
        <a:lstStyle/>
        <a:p>
          <a:endParaRPr lang="en-IN"/>
        </a:p>
      </dgm:t>
    </dgm:pt>
    <dgm:pt modelId="{2A1CF1BA-D83A-4EA0-8B1F-9F70672BA7CB}">
      <dgm:prSet/>
      <dgm:spPr/>
      <dgm:t>
        <a:bodyPr/>
        <a:lstStyle/>
        <a:p>
          <a:pPr algn="just"/>
          <a:r>
            <a:rPr lang="en-IN" dirty="0">
              <a:latin typeface="Tw Cen MT" panose="020B0602020104020603" pitchFamily="34" charset="0"/>
            </a:rPr>
            <a:t>Promoter Detail Changes: Unclear guidelines for promoter information updates on RERA Portal</a:t>
          </a:r>
        </a:p>
      </dgm:t>
    </dgm:pt>
    <dgm:pt modelId="{F723856A-E1FC-4893-B79C-424F2D0F0DF6}" type="parTrans" cxnId="{A977A3D5-F66B-4594-A8C5-D7E524972FF9}">
      <dgm:prSet/>
      <dgm:spPr/>
      <dgm:t>
        <a:bodyPr/>
        <a:lstStyle/>
        <a:p>
          <a:endParaRPr lang="en-IN"/>
        </a:p>
      </dgm:t>
    </dgm:pt>
    <dgm:pt modelId="{A4C34852-2907-43BA-B684-4E7BA665AEF9}" type="sibTrans" cxnId="{A977A3D5-F66B-4594-A8C5-D7E524972FF9}">
      <dgm:prSet/>
      <dgm:spPr/>
      <dgm:t>
        <a:bodyPr/>
        <a:lstStyle/>
        <a:p>
          <a:endParaRPr lang="en-IN"/>
        </a:p>
      </dgm:t>
    </dgm:pt>
    <dgm:pt modelId="{61A265F9-6FAF-4D5A-9E69-4076AB831EA1}">
      <dgm:prSet/>
      <dgm:spPr/>
      <dgm:t>
        <a:bodyPr/>
        <a:lstStyle/>
        <a:p>
          <a:pPr algn="just"/>
          <a:r>
            <a:rPr lang="en-IN" dirty="0">
              <a:latin typeface="Tw Cen MT" panose="020B0602020104020603" pitchFamily="34" charset="0"/>
            </a:rPr>
            <a:t>Takeover of Project by Third Party: Unclear guidelines for such update on RERA Portal</a:t>
          </a:r>
        </a:p>
      </dgm:t>
    </dgm:pt>
    <dgm:pt modelId="{DFC0DFE9-1F8B-47BF-9782-9BAA63C9ECE8}" type="parTrans" cxnId="{8546ABEB-A768-41B2-A0FF-80406E531710}">
      <dgm:prSet/>
      <dgm:spPr/>
      <dgm:t>
        <a:bodyPr/>
        <a:lstStyle/>
        <a:p>
          <a:endParaRPr lang="en-IN"/>
        </a:p>
      </dgm:t>
    </dgm:pt>
    <dgm:pt modelId="{D65F1DCE-3D3C-45A1-AB97-E2EE47D96697}" type="sibTrans" cxnId="{8546ABEB-A768-41B2-A0FF-80406E531710}">
      <dgm:prSet/>
      <dgm:spPr/>
      <dgm:t>
        <a:bodyPr/>
        <a:lstStyle/>
        <a:p>
          <a:endParaRPr lang="en-IN"/>
        </a:p>
      </dgm:t>
    </dgm:pt>
    <dgm:pt modelId="{AA29AB61-7580-465D-9471-293303E8E41B}">
      <dgm:prSet/>
      <dgm:spPr/>
      <dgm:t>
        <a:bodyPr/>
        <a:lstStyle/>
        <a:p>
          <a:pPr algn="just"/>
          <a:r>
            <a:rPr lang="en-IN" dirty="0">
              <a:latin typeface="Tw Cen MT" panose="020B0602020104020603" pitchFamily="34" charset="0"/>
            </a:rPr>
            <a:t>Bank Account Updates: No standard procedure for </a:t>
          </a:r>
          <a:r>
            <a:rPr lang="en-IN" dirty="0" err="1">
              <a:latin typeface="Tw Cen MT" panose="020B0602020104020603" pitchFamily="34" charset="0"/>
            </a:rPr>
            <a:t>updation</a:t>
          </a:r>
          <a:r>
            <a:rPr lang="en-IN" dirty="0">
              <a:latin typeface="Tw Cen MT" panose="020B0602020104020603" pitchFamily="34" charset="0"/>
            </a:rPr>
            <a:t> of project bank account changes on RERA Portal</a:t>
          </a:r>
        </a:p>
      </dgm:t>
    </dgm:pt>
    <dgm:pt modelId="{B5804425-272D-49D2-836C-9E153403B349}" type="parTrans" cxnId="{A6428E10-A362-4407-BC2B-69A12E65CC4C}">
      <dgm:prSet/>
      <dgm:spPr/>
      <dgm:t>
        <a:bodyPr/>
        <a:lstStyle/>
        <a:p>
          <a:endParaRPr lang="en-IN"/>
        </a:p>
      </dgm:t>
    </dgm:pt>
    <dgm:pt modelId="{6576505C-F056-4831-A893-02FF1317B121}" type="sibTrans" cxnId="{A6428E10-A362-4407-BC2B-69A12E65CC4C}">
      <dgm:prSet/>
      <dgm:spPr/>
      <dgm:t>
        <a:bodyPr/>
        <a:lstStyle/>
        <a:p>
          <a:endParaRPr lang="en-IN"/>
        </a:p>
      </dgm:t>
    </dgm:pt>
    <dgm:pt modelId="{941D3F7C-69D2-4DFB-ABCF-96A7BC2541FC}">
      <dgm:prSet/>
      <dgm:spPr/>
      <dgm:t>
        <a:bodyPr/>
        <a:lstStyle/>
        <a:p>
          <a:pPr algn="just"/>
          <a:r>
            <a:rPr lang="en-IN" dirty="0">
              <a:latin typeface="Tw Cen MT" panose="020B0602020104020603" pitchFamily="34" charset="0"/>
            </a:rPr>
            <a:t>Map Revisions: Lack of clarity on update processes for updating revised sanctioned map on RERA</a:t>
          </a:r>
        </a:p>
      </dgm:t>
    </dgm:pt>
    <dgm:pt modelId="{3A43E6E3-D593-4CA3-89D3-1917B8A090E4}" type="parTrans" cxnId="{E5CF53AB-BC60-42A9-857B-9B561290432B}">
      <dgm:prSet/>
      <dgm:spPr/>
      <dgm:t>
        <a:bodyPr/>
        <a:lstStyle/>
        <a:p>
          <a:endParaRPr lang="en-IN"/>
        </a:p>
      </dgm:t>
    </dgm:pt>
    <dgm:pt modelId="{9C0A5A01-88AD-4C9F-B752-E30E18DE3CD1}" type="sibTrans" cxnId="{E5CF53AB-BC60-42A9-857B-9B561290432B}">
      <dgm:prSet/>
      <dgm:spPr/>
      <dgm:t>
        <a:bodyPr/>
        <a:lstStyle/>
        <a:p>
          <a:endParaRPr lang="en-IN"/>
        </a:p>
      </dgm:t>
    </dgm:pt>
    <dgm:pt modelId="{D6FB1C09-3F63-429B-817E-5AFEDFDC85ED}">
      <dgm:prSet/>
      <dgm:spPr/>
      <dgm:t>
        <a:bodyPr/>
        <a:lstStyle/>
        <a:p>
          <a:pPr algn="just"/>
          <a:r>
            <a:rPr lang="en-IN" dirty="0">
              <a:latin typeface="Tw Cen MT" panose="020B0602020104020603" pitchFamily="34" charset="0"/>
            </a:rPr>
            <a:t>Project Completion Compliance: Undefined requirements for completion documentation for updating project completion status on RERA Portal</a:t>
          </a:r>
        </a:p>
      </dgm:t>
    </dgm:pt>
    <dgm:pt modelId="{67D4CAD4-10D0-4B10-B0D3-C1FBAB2CA81D}" type="parTrans" cxnId="{F8679B05-3230-47F6-9A9A-C8BE3641B399}">
      <dgm:prSet/>
      <dgm:spPr/>
      <dgm:t>
        <a:bodyPr/>
        <a:lstStyle/>
        <a:p>
          <a:endParaRPr lang="en-IN"/>
        </a:p>
      </dgm:t>
    </dgm:pt>
    <dgm:pt modelId="{6A5BA68C-1D0F-4DB2-825B-40534F4E5262}" type="sibTrans" cxnId="{F8679B05-3230-47F6-9A9A-C8BE3641B399}">
      <dgm:prSet/>
      <dgm:spPr/>
      <dgm:t>
        <a:bodyPr/>
        <a:lstStyle/>
        <a:p>
          <a:endParaRPr lang="en-IN"/>
        </a:p>
      </dgm:t>
    </dgm:pt>
    <dgm:pt modelId="{01593CB8-B075-46D3-9974-83B2D1CD02A8}">
      <dgm:prSet/>
      <dgm:spPr/>
      <dgm:t>
        <a:bodyPr/>
        <a:lstStyle/>
        <a:p>
          <a:pPr algn="just"/>
          <a:r>
            <a:rPr lang="en-IN" dirty="0">
              <a:latin typeface="Tw Cen MT" panose="020B0602020104020603" pitchFamily="34" charset="0"/>
            </a:rPr>
            <a:t>Association of </a:t>
          </a:r>
          <a:r>
            <a:rPr lang="en-IN" dirty="0" err="1">
              <a:latin typeface="Tw Cen MT" panose="020B0602020104020603" pitchFamily="34" charset="0"/>
            </a:rPr>
            <a:t>Allottees</a:t>
          </a:r>
          <a:r>
            <a:rPr lang="en-IN" dirty="0">
              <a:latin typeface="Tw Cen MT" panose="020B0602020104020603" pitchFamily="34" charset="0"/>
            </a:rPr>
            <a:t>: No clear process for updating details about Association of </a:t>
          </a:r>
          <a:r>
            <a:rPr lang="en-IN" dirty="0" err="1">
              <a:latin typeface="Tw Cen MT" panose="020B0602020104020603" pitchFamily="34" charset="0"/>
            </a:rPr>
            <a:t>Allottees</a:t>
          </a:r>
          <a:r>
            <a:rPr lang="en-IN" dirty="0">
              <a:latin typeface="Tw Cen MT" panose="020B0602020104020603" pitchFamily="34" charset="0"/>
            </a:rPr>
            <a:t> </a:t>
          </a:r>
        </a:p>
      </dgm:t>
    </dgm:pt>
    <dgm:pt modelId="{8A7C342A-2CE2-4DE7-90CA-30B8354D31F9}" type="parTrans" cxnId="{609E4776-B2DA-4512-BACE-FF12DE6FCBBC}">
      <dgm:prSet/>
      <dgm:spPr/>
      <dgm:t>
        <a:bodyPr/>
        <a:lstStyle/>
        <a:p>
          <a:endParaRPr lang="en-IN"/>
        </a:p>
      </dgm:t>
    </dgm:pt>
    <dgm:pt modelId="{A0817C89-83E3-4442-826B-3EBD09A9B375}" type="sibTrans" cxnId="{609E4776-B2DA-4512-BACE-FF12DE6FCBBC}">
      <dgm:prSet/>
      <dgm:spPr/>
      <dgm:t>
        <a:bodyPr/>
        <a:lstStyle/>
        <a:p>
          <a:endParaRPr lang="en-IN"/>
        </a:p>
      </dgm:t>
    </dgm:pt>
    <dgm:pt modelId="{B09483F4-9D76-45FC-A3F5-F5EEA1C555E9}" type="pres">
      <dgm:prSet presAssocID="{68EF946B-4AA3-4C84-B7A6-629AF1817267}" presName="linear" presStyleCnt="0">
        <dgm:presLayoutVars>
          <dgm:dir/>
          <dgm:animLvl val="lvl"/>
          <dgm:resizeHandles val="exact"/>
        </dgm:presLayoutVars>
      </dgm:prSet>
      <dgm:spPr/>
    </dgm:pt>
    <dgm:pt modelId="{2F6C38FB-374E-4988-80C4-68342D406BD6}" type="pres">
      <dgm:prSet presAssocID="{02B73CC4-4F73-42EA-9F95-401224500D04}" presName="parentLin" presStyleCnt="0"/>
      <dgm:spPr/>
    </dgm:pt>
    <dgm:pt modelId="{4D1F0A0B-D6D9-4CD4-8213-76267AF9B0A6}" type="pres">
      <dgm:prSet presAssocID="{02B73CC4-4F73-42EA-9F95-401224500D04}" presName="parentLeftMargin" presStyleLbl="node1" presStyleIdx="0" presStyleCnt="1"/>
      <dgm:spPr/>
    </dgm:pt>
    <dgm:pt modelId="{52D83ACE-9477-4357-870C-AF58EB387521}" type="pres">
      <dgm:prSet presAssocID="{02B73CC4-4F73-42EA-9F95-401224500D04}" presName="parentText" presStyleLbl="node1" presStyleIdx="0" presStyleCnt="1">
        <dgm:presLayoutVars>
          <dgm:chMax val="0"/>
          <dgm:bulletEnabled val="1"/>
        </dgm:presLayoutVars>
      </dgm:prSet>
      <dgm:spPr/>
    </dgm:pt>
    <dgm:pt modelId="{D860A41B-1F10-4C34-9A28-D316C8BEA86D}" type="pres">
      <dgm:prSet presAssocID="{02B73CC4-4F73-42EA-9F95-401224500D04}" presName="negativeSpace" presStyleCnt="0"/>
      <dgm:spPr/>
    </dgm:pt>
    <dgm:pt modelId="{37CB69F1-0F26-4CCD-A03A-58FD2B2DDB82}" type="pres">
      <dgm:prSet presAssocID="{02B73CC4-4F73-42EA-9F95-401224500D04}" presName="childText" presStyleLbl="conFgAcc1" presStyleIdx="0" presStyleCnt="1">
        <dgm:presLayoutVars>
          <dgm:bulletEnabled val="1"/>
        </dgm:presLayoutVars>
      </dgm:prSet>
      <dgm:spPr/>
    </dgm:pt>
  </dgm:ptLst>
  <dgm:cxnLst>
    <dgm:cxn modelId="{8A370A03-C197-469C-A000-A6B622F00A0D}" type="presOf" srcId="{68EF946B-4AA3-4C84-B7A6-629AF1817267}" destId="{B09483F4-9D76-45FC-A3F5-F5EEA1C555E9}" srcOrd="0" destOrd="0" presId="urn:microsoft.com/office/officeart/2005/8/layout/list1"/>
    <dgm:cxn modelId="{F8679B05-3230-47F6-9A9A-C8BE3641B399}" srcId="{B4FE7B1D-BEF2-4083-AE79-C191896536AD}" destId="{D6FB1C09-3F63-429B-817E-5AFEDFDC85ED}" srcOrd="5" destOrd="0" parTransId="{67D4CAD4-10D0-4B10-B0D3-C1FBAB2CA81D}" sibTransId="{6A5BA68C-1D0F-4DB2-825B-40534F4E5262}"/>
    <dgm:cxn modelId="{2D3A1709-3BF7-47CD-9BE1-C8E8FB40000C}" type="presOf" srcId="{02B73CC4-4F73-42EA-9F95-401224500D04}" destId="{4D1F0A0B-D6D9-4CD4-8213-76267AF9B0A6}" srcOrd="0" destOrd="0" presId="urn:microsoft.com/office/officeart/2005/8/layout/list1"/>
    <dgm:cxn modelId="{A6428E10-A362-4407-BC2B-69A12E65CC4C}" srcId="{B4FE7B1D-BEF2-4083-AE79-C191896536AD}" destId="{AA29AB61-7580-465D-9471-293303E8E41B}" srcOrd="3" destOrd="0" parTransId="{B5804425-272D-49D2-836C-9E153403B349}" sibTransId="{6576505C-F056-4831-A893-02FF1317B121}"/>
    <dgm:cxn modelId="{0C596C24-73E7-4DB5-B532-84BB46FB078F}" type="presOf" srcId="{B4FE7B1D-BEF2-4083-AE79-C191896536AD}" destId="{37CB69F1-0F26-4CCD-A03A-58FD2B2DDB82}" srcOrd="0" destOrd="0" presId="urn:microsoft.com/office/officeart/2005/8/layout/list1"/>
    <dgm:cxn modelId="{39179A5D-7BF1-453E-8E9E-558BD3A3F3D1}" srcId="{B4FE7B1D-BEF2-4083-AE79-C191896536AD}" destId="{C601DFB8-1245-48B4-9DCE-4CFD12C144D9}" srcOrd="0" destOrd="0" parTransId="{25DD8634-CC18-47FA-A4FC-E002DD4C428D}" sibTransId="{E2C4F9E6-E356-47D4-824F-05AC53380835}"/>
    <dgm:cxn modelId="{6ECC576A-CF97-49EA-9DC3-BB05E1DDCDBD}" type="presOf" srcId="{941D3F7C-69D2-4DFB-ABCF-96A7BC2541FC}" destId="{37CB69F1-0F26-4CCD-A03A-58FD2B2DDB82}" srcOrd="0" destOrd="5" presId="urn:microsoft.com/office/officeart/2005/8/layout/list1"/>
    <dgm:cxn modelId="{609E4776-B2DA-4512-BACE-FF12DE6FCBBC}" srcId="{B4FE7B1D-BEF2-4083-AE79-C191896536AD}" destId="{01593CB8-B075-46D3-9974-83B2D1CD02A8}" srcOrd="6" destOrd="0" parTransId="{8A7C342A-2CE2-4DE7-90CA-30B8354D31F9}" sibTransId="{A0817C89-83E3-4442-826B-3EBD09A9B375}"/>
    <dgm:cxn modelId="{8DF57A7C-BC82-49C2-8E1A-88C797EB5F8E}" srcId="{68EF946B-4AA3-4C84-B7A6-629AF1817267}" destId="{02B73CC4-4F73-42EA-9F95-401224500D04}" srcOrd="0" destOrd="0" parTransId="{34570F39-F201-4FE8-B93B-0E04DC19CA2F}" sibTransId="{09724D72-5D76-48B1-8326-09B87820BB0F}"/>
    <dgm:cxn modelId="{CCC45A95-E633-4594-B5D7-3A4FF1B3FBB0}" type="presOf" srcId="{C601DFB8-1245-48B4-9DCE-4CFD12C144D9}" destId="{37CB69F1-0F26-4CCD-A03A-58FD2B2DDB82}" srcOrd="0" destOrd="1" presId="urn:microsoft.com/office/officeart/2005/8/layout/list1"/>
    <dgm:cxn modelId="{00C340A0-4863-4FFC-A6F2-B48576FC3FFD}" type="presOf" srcId="{D6FB1C09-3F63-429B-817E-5AFEDFDC85ED}" destId="{37CB69F1-0F26-4CCD-A03A-58FD2B2DDB82}" srcOrd="0" destOrd="6" presId="urn:microsoft.com/office/officeart/2005/8/layout/list1"/>
    <dgm:cxn modelId="{BA0017A5-37C8-434E-9165-7A3774C44AB4}" type="presOf" srcId="{01593CB8-B075-46D3-9974-83B2D1CD02A8}" destId="{37CB69F1-0F26-4CCD-A03A-58FD2B2DDB82}" srcOrd="0" destOrd="7" presId="urn:microsoft.com/office/officeart/2005/8/layout/list1"/>
    <dgm:cxn modelId="{393D6CA8-71E8-4113-BA77-506091A32D0C}" type="presOf" srcId="{61A265F9-6FAF-4D5A-9E69-4076AB831EA1}" destId="{37CB69F1-0F26-4CCD-A03A-58FD2B2DDB82}" srcOrd="0" destOrd="3" presId="urn:microsoft.com/office/officeart/2005/8/layout/list1"/>
    <dgm:cxn modelId="{E5CF53AB-BC60-42A9-857B-9B561290432B}" srcId="{B4FE7B1D-BEF2-4083-AE79-C191896536AD}" destId="{941D3F7C-69D2-4DFB-ABCF-96A7BC2541FC}" srcOrd="4" destOrd="0" parTransId="{3A43E6E3-D593-4CA3-89D3-1917B8A090E4}" sibTransId="{9C0A5A01-88AD-4C9F-B752-E30E18DE3CD1}"/>
    <dgm:cxn modelId="{EEE0C6B7-65DE-4A1F-A774-60C97B61E898}" type="presOf" srcId="{02B73CC4-4F73-42EA-9F95-401224500D04}" destId="{52D83ACE-9477-4357-870C-AF58EB387521}" srcOrd="1" destOrd="0" presId="urn:microsoft.com/office/officeart/2005/8/layout/list1"/>
    <dgm:cxn modelId="{64EDBFC8-3D19-45F2-8D1A-319B6CAC32D5}" srcId="{02B73CC4-4F73-42EA-9F95-401224500D04}" destId="{B4FE7B1D-BEF2-4083-AE79-C191896536AD}" srcOrd="0" destOrd="0" parTransId="{553925AE-6F58-49EA-A50F-F4DAEF4061EF}" sibTransId="{A2C950BE-35BD-48E8-84F1-8E314147FDB2}"/>
    <dgm:cxn modelId="{A977A3D5-F66B-4594-A8C5-D7E524972FF9}" srcId="{B4FE7B1D-BEF2-4083-AE79-C191896536AD}" destId="{2A1CF1BA-D83A-4EA0-8B1F-9F70672BA7CB}" srcOrd="1" destOrd="0" parTransId="{F723856A-E1FC-4893-B79C-424F2D0F0DF6}" sibTransId="{A4C34852-2907-43BA-B684-4E7BA665AEF9}"/>
    <dgm:cxn modelId="{278CC3DB-5FF3-416E-BD94-B0C643416478}" type="presOf" srcId="{2A1CF1BA-D83A-4EA0-8B1F-9F70672BA7CB}" destId="{37CB69F1-0F26-4CCD-A03A-58FD2B2DDB82}" srcOrd="0" destOrd="2" presId="urn:microsoft.com/office/officeart/2005/8/layout/list1"/>
    <dgm:cxn modelId="{8546ABEB-A768-41B2-A0FF-80406E531710}" srcId="{B4FE7B1D-BEF2-4083-AE79-C191896536AD}" destId="{61A265F9-6FAF-4D5A-9E69-4076AB831EA1}" srcOrd="2" destOrd="0" parTransId="{DFC0DFE9-1F8B-47BF-9782-9BAA63C9ECE8}" sibTransId="{D65F1DCE-3D3C-45A1-AB97-E2EE47D96697}"/>
    <dgm:cxn modelId="{9219F5EB-B26C-419D-918A-F8DC40C3F528}" type="presOf" srcId="{AA29AB61-7580-465D-9471-293303E8E41B}" destId="{37CB69F1-0F26-4CCD-A03A-58FD2B2DDB82}" srcOrd="0" destOrd="4" presId="urn:microsoft.com/office/officeart/2005/8/layout/list1"/>
    <dgm:cxn modelId="{6443CBDB-CCCC-4179-AEAD-BDB76BCCCA08}" type="presParOf" srcId="{B09483F4-9D76-45FC-A3F5-F5EEA1C555E9}" destId="{2F6C38FB-374E-4988-80C4-68342D406BD6}" srcOrd="0" destOrd="0" presId="urn:microsoft.com/office/officeart/2005/8/layout/list1"/>
    <dgm:cxn modelId="{C4507558-7DEA-49F7-97C0-16C9CD55F25E}" type="presParOf" srcId="{2F6C38FB-374E-4988-80C4-68342D406BD6}" destId="{4D1F0A0B-D6D9-4CD4-8213-76267AF9B0A6}" srcOrd="0" destOrd="0" presId="urn:microsoft.com/office/officeart/2005/8/layout/list1"/>
    <dgm:cxn modelId="{B2618B47-4A91-4B39-9B99-6CE0388CDB7A}" type="presParOf" srcId="{2F6C38FB-374E-4988-80C4-68342D406BD6}" destId="{52D83ACE-9477-4357-870C-AF58EB387521}" srcOrd="1" destOrd="0" presId="urn:microsoft.com/office/officeart/2005/8/layout/list1"/>
    <dgm:cxn modelId="{785D20FF-2417-4094-B9E4-A0CC3DD26AEA}" type="presParOf" srcId="{B09483F4-9D76-45FC-A3F5-F5EEA1C555E9}" destId="{D860A41B-1F10-4C34-9A28-D316C8BEA86D}" srcOrd="1" destOrd="0" presId="urn:microsoft.com/office/officeart/2005/8/layout/list1"/>
    <dgm:cxn modelId="{B3BCCDD6-64A8-4149-B551-4133913DCBB7}" type="presParOf" srcId="{B09483F4-9D76-45FC-A3F5-F5EEA1C555E9}" destId="{37CB69F1-0F26-4CCD-A03A-58FD2B2DDB8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3D3A461-4400-4337-96C7-FC048ECFB2BA}" type="doc">
      <dgm:prSet loTypeId="urn:diagrams.loki3.com/BracketList" loCatId="list" qsTypeId="urn:microsoft.com/office/officeart/2005/8/quickstyle/simple5" qsCatId="simple" csTypeId="urn:microsoft.com/office/officeart/2005/8/colors/accent6_2" csCatId="accent6" phldr="1"/>
      <dgm:spPr/>
      <dgm:t>
        <a:bodyPr/>
        <a:lstStyle/>
        <a:p>
          <a:endParaRPr lang="en-IN"/>
        </a:p>
      </dgm:t>
    </dgm:pt>
    <dgm:pt modelId="{9CCDA44A-572A-4144-8F51-FECE01E7DF46}">
      <dgm:prSet phldrT="[Text]" custT="1"/>
      <dgm:spPr/>
      <dgm:t>
        <a:bodyPr/>
        <a:lstStyle/>
        <a:p>
          <a:pPr algn="ctr"/>
          <a:r>
            <a:rPr lang="en-IN" sz="1800" i="1" dirty="0">
              <a:latin typeface="Tw Cen MT" panose="020B0602020104020603" pitchFamily="34" charset="0"/>
            </a:rPr>
            <a:t>Expected Development: WBRERA will introduce comprehensive SOPs with clear fee structures for all update processes in near future </a:t>
          </a:r>
        </a:p>
      </dgm:t>
    </dgm:pt>
    <dgm:pt modelId="{482A321E-7614-4AAE-948C-DA84F3A7580A}" type="parTrans" cxnId="{71047987-7758-4DDC-9920-A2DC9E199A36}">
      <dgm:prSet/>
      <dgm:spPr/>
      <dgm:t>
        <a:bodyPr/>
        <a:lstStyle/>
        <a:p>
          <a:endParaRPr lang="en-IN"/>
        </a:p>
      </dgm:t>
    </dgm:pt>
    <dgm:pt modelId="{9E681C94-0038-4F51-8E91-1770184416EF}" type="sibTrans" cxnId="{71047987-7758-4DDC-9920-A2DC9E199A36}">
      <dgm:prSet/>
      <dgm:spPr/>
      <dgm:t>
        <a:bodyPr/>
        <a:lstStyle/>
        <a:p>
          <a:endParaRPr lang="en-IN"/>
        </a:p>
      </dgm:t>
    </dgm:pt>
    <dgm:pt modelId="{A59C9925-D869-42B2-A9FE-3E446A97EB59}">
      <dgm:prSet custT="1"/>
      <dgm:spPr/>
      <dgm:t>
        <a:bodyPr/>
        <a:lstStyle/>
        <a:p>
          <a:pPr algn="just"/>
          <a:r>
            <a:rPr lang="en-IN" sz="1800" b="1" dirty="0">
              <a:latin typeface="Tw Cen MT" panose="020B0602020104020603" pitchFamily="34" charset="0"/>
            </a:rPr>
            <a:t>Action Plan: Be Prepared</a:t>
          </a:r>
        </a:p>
      </dgm:t>
    </dgm:pt>
    <dgm:pt modelId="{0C109DB6-C23A-4FA8-B0E9-15E7AF05399F}" type="parTrans" cxnId="{B34B135E-B65B-4308-BD8B-93A10A1144AD}">
      <dgm:prSet/>
      <dgm:spPr/>
      <dgm:t>
        <a:bodyPr/>
        <a:lstStyle/>
        <a:p>
          <a:endParaRPr lang="en-IN"/>
        </a:p>
      </dgm:t>
    </dgm:pt>
    <dgm:pt modelId="{480CA6CA-6015-4C7A-988A-912A39E226A4}" type="sibTrans" cxnId="{B34B135E-B65B-4308-BD8B-93A10A1144AD}">
      <dgm:prSet/>
      <dgm:spPr/>
      <dgm:t>
        <a:bodyPr/>
        <a:lstStyle/>
        <a:p>
          <a:endParaRPr lang="en-IN"/>
        </a:p>
      </dgm:t>
    </dgm:pt>
    <dgm:pt modelId="{44BB10EE-BB77-49C5-86B5-7B6E7E344609}">
      <dgm:prSet custT="1"/>
      <dgm:spPr/>
      <dgm:t>
        <a:bodyPr/>
        <a:lstStyle/>
        <a:p>
          <a:pPr algn="just"/>
          <a:r>
            <a:rPr lang="en-IN" sz="1800" dirty="0">
              <a:latin typeface="Tw Cen MT" panose="020B0602020104020603" pitchFamily="34" charset="0"/>
            </a:rPr>
            <a:t>Promoters &amp; consultants must maintain comprehensive documentation:</a:t>
          </a:r>
        </a:p>
      </dgm:t>
    </dgm:pt>
    <dgm:pt modelId="{2AB8A4DE-442C-4996-B8EB-A65CF38C7DAC}" type="parTrans" cxnId="{B3B28EA6-03C6-4F2B-B5EF-05EDEACD0455}">
      <dgm:prSet/>
      <dgm:spPr/>
      <dgm:t>
        <a:bodyPr/>
        <a:lstStyle/>
        <a:p>
          <a:endParaRPr lang="en-IN"/>
        </a:p>
      </dgm:t>
    </dgm:pt>
    <dgm:pt modelId="{816B4767-89B9-4B3A-BE2D-6261B9568E29}" type="sibTrans" cxnId="{B3B28EA6-03C6-4F2B-B5EF-05EDEACD0455}">
      <dgm:prSet/>
      <dgm:spPr/>
      <dgm:t>
        <a:bodyPr/>
        <a:lstStyle/>
        <a:p>
          <a:endParaRPr lang="en-IN"/>
        </a:p>
      </dgm:t>
    </dgm:pt>
    <dgm:pt modelId="{563B8346-319D-4760-91D5-6E14C4D5C165}">
      <dgm:prSet custT="1"/>
      <dgm:spPr/>
      <dgm:t>
        <a:bodyPr/>
        <a:lstStyle/>
        <a:p>
          <a:pPr algn="l"/>
          <a:r>
            <a:rPr lang="en-IN" sz="1800" dirty="0">
              <a:latin typeface="Tw Cen MT" panose="020B0602020104020603" pitchFamily="34" charset="0"/>
            </a:rPr>
            <a:t>Complete Modification Records: Document every change, from minor to major project modifications</a:t>
          </a:r>
        </a:p>
      </dgm:t>
    </dgm:pt>
    <dgm:pt modelId="{E2DEB2FD-4FDD-4A2E-9AD9-E717331BECD7}" type="parTrans" cxnId="{879EDDD9-7137-4E31-8F02-D7238293C026}">
      <dgm:prSet/>
      <dgm:spPr/>
      <dgm:t>
        <a:bodyPr/>
        <a:lstStyle/>
        <a:p>
          <a:endParaRPr lang="en-IN"/>
        </a:p>
      </dgm:t>
    </dgm:pt>
    <dgm:pt modelId="{87E93FCB-88CA-4080-AA8B-96A06001375F}" type="sibTrans" cxnId="{879EDDD9-7137-4E31-8F02-D7238293C026}">
      <dgm:prSet/>
      <dgm:spPr/>
      <dgm:t>
        <a:bodyPr/>
        <a:lstStyle/>
        <a:p>
          <a:endParaRPr lang="en-IN"/>
        </a:p>
      </dgm:t>
    </dgm:pt>
    <dgm:pt modelId="{4ADA527C-AD63-429E-89F3-98CA911612A1}">
      <dgm:prSet custT="1"/>
      <dgm:spPr/>
      <dgm:t>
        <a:bodyPr/>
        <a:lstStyle/>
        <a:p>
          <a:pPr algn="l"/>
          <a:r>
            <a:rPr lang="en-IN" sz="1800" dirty="0" err="1">
              <a:latin typeface="Tw Cen MT" panose="020B0602020104020603" pitchFamily="34" charset="0"/>
            </a:rPr>
            <a:t>Allottee</a:t>
          </a:r>
          <a:r>
            <a:rPr lang="en-IN" sz="1800" dirty="0">
              <a:latin typeface="Tw Cen MT" panose="020B0602020104020603" pitchFamily="34" charset="0"/>
            </a:rPr>
            <a:t> Consents: Obtain and preserve </a:t>
          </a:r>
          <a:r>
            <a:rPr lang="en-IN" sz="1800" dirty="0" err="1">
              <a:latin typeface="Tw Cen MT" panose="020B0602020104020603" pitchFamily="34" charset="0"/>
            </a:rPr>
            <a:t>allottee</a:t>
          </a:r>
          <a:r>
            <a:rPr lang="en-IN" sz="1800" dirty="0">
              <a:latin typeface="Tw Cen MT" panose="020B0602020104020603" pitchFamily="34" charset="0"/>
            </a:rPr>
            <a:t> approvals for relevant changes</a:t>
          </a:r>
        </a:p>
      </dgm:t>
    </dgm:pt>
    <dgm:pt modelId="{92CDFF1E-A1E8-4285-BE23-4A162A415044}" type="parTrans" cxnId="{7093F657-9DD7-4054-BAF7-FADD102AD6EC}">
      <dgm:prSet/>
      <dgm:spPr/>
      <dgm:t>
        <a:bodyPr/>
        <a:lstStyle/>
        <a:p>
          <a:endParaRPr lang="en-IN"/>
        </a:p>
      </dgm:t>
    </dgm:pt>
    <dgm:pt modelId="{9ABAD610-3799-42A3-A507-98CDAC85C50B}" type="sibTrans" cxnId="{7093F657-9DD7-4054-BAF7-FADD102AD6EC}">
      <dgm:prSet/>
      <dgm:spPr/>
      <dgm:t>
        <a:bodyPr/>
        <a:lstStyle/>
        <a:p>
          <a:endParaRPr lang="en-IN"/>
        </a:p>
      </dgm:t>
    </dgm:pt>
    <dgm:pt modelId="{DD257876-D7A5-446E-A667-1AF4B8A7E4B5}">
      <dgm:prSet custT="1"/>
      <dgm:spPr/>
      <dgm:t>
        <a:bodyPr/>
        <a:lstStyle/>
        <a:p>
          <a:pPr algn="l"/>
          <a:r>
            <a:rPr lang="en-IN" sz="1800" dirty="0">
              <a:latin typeface="Tw Cen MT" panose="020B0602020104020603" pitchFamily="34" charset="0"/>
            </a:rPr>
            <a:t>Professional Certifications: Bank account changes, withdrawal and other certificates from authorized professionals</a:t>
          </a:r>
        </a:p>
      </dgm:t>
    </dgm:pt>
    <dgm:pt modelId="{601E483B-4122-47DA-B357-01BD678FEC4C}" type="parTrans" cxnId="{ECA191D3-A29A-4D8A-9E9C-4EE4E69B9BDE}">
      <dgm:prSet/>
      <dgm:spPr/>
      <dgm:t>
        <a:bodyPr/>
        <a:lstStyle/>
        <a:p>
          <a:endParaRPr lang="en-IN"/>
        </a:p>
      </dgm:t>
    </dgm:pt>
    <dgm:pt modelId="{A1AA0142-61C8-48A7-9313-2CF7939981EB}" type="sibTrans" cxnId="{ECA191D3-A29A-4D8A-9E9C-4EE4E69B9BDE}">
      <dgm:prSet/>
      <dgm:spPr/>
      <dgm:t>
        <a:bodyPr/>
        <a:lstStyle/>
        <a:p>
          <a:endParaRPr lang="en-IN"/>
        </a:p>
      </dgm:t>
    </dgm:pt>
    <dgm:pt modelId="{A021D2D4-7643-40B3-8146-6EC4CECADB4A}">
      <dgm:prSet custT="1"/>
      <dgm:spPr/>
      <dgm:t>
        <a:bodyPr/>
        <a:lstStyle/>
        <a:p>
          <a:pPr algn="l"/>
          <a:r>
            <a:rPr lang="en-IN" sz="1800" dirty="0">
              <a:latin typeface="Tw Cen MT" panose="020B0602020104020603" pitchFamily="34" charset="0"/>
            </a:rPr>
            <a:t>Completion Documentation: Occupancy Certificate, completion certificates per building bye-laws</a:t>
          </a:r>
        </a:p>
      </dgm:t>
    </dgm:pt>
    <dgm:pt modelId="{D7CB8F53-36C7-401B-A8FA-5D66CB2E7523}" type="parTrans" cxnId="{92ADC681-5849-472A-97AF-B673471A4F12}">
      <dgm:prSet/>
      <dgm:spPr/>
      <dgm:t>
        <a:bodyPr/>
        <a:lstStyle/>
        <a:p>
          <a:endParaRPr lang="en-IN"/>
        </a:p>
      </dgm:t>
    </dgm:pt>
    <dgm:pt modelId="{54286A17-1006-4D0D-BF46-F55016BA005E}" type="sibTrans" cxnId="{92ADC681-5849-472A-97AF-B673471A4F12}">
      <dgm:prSet/>
      <dgm:spPr/>
      <dgm:t>
        <a:bodyPr/>
        <a:lstStyle/>
        <a:p>
          <a:endParaRPr lang="en-IN"/>
        </a:p>
      </dgm:t>
    </dgm:pt>
    <dgm:pt modelId="{DE56DD3A-19A4-4037-9062-56F6CB0D7888}">
      <dgm:prSet custT="1"/>
      <dgm:spPr/>
      <dgm:t>
        <a:bodyPr/>
        <a:lstStyle/>
        <a:p>
          <a:pPr algn="l"/>
          <a:r>
            <a:rPr lang="en-IN" sz="1800" dirty="0">
              <a:latin typeface="Tw Cen MT" panose="020B0602020104020603" pitchFamily="34" charset="0"/>
            </a:rPr>
            <a:t>Association Formation Proof: Evidence of </a:t>
          </a:r>
          <a:r>
            <a:rPr lang="en-IN" sz="1800" dirty="0" err="1">
              <a:latin typeface="Tw Cen MT" panose="020B0602020104020603" pitchFamily="34" charset="0"/>
            </a:rPr>
            <a:t>allottee</a:t>
          </a:r>
          <a:r>
            <a:rPr lang="en-IN" sz="1800" dirty="0">
              <a:latin typeface="Tw Cen MT" panose="020B0602020104020603" pitchFamily="34" charset="0"/>
            </a:rPr>
            <a:t> association formation and common area handover</a:t>
          </a:r>
        </a:p>
      </dgm:t>
    </dgm:pt>
    <dgm:pt modelId="{5F51712C-7CDE-4D7A-8AC7-5C4E945C78F3}" type="parTrans" cxnId="{F92D53AA-16E2-4A7C-9C6E-A808C6FF2E6C}">
      <dgm:prSet/>
      <dgm:spPr/>
      <dgm:t>
        <a:bodyPr/>
        <a:lstStyle/>
        <a:p>
          <a:endParaRPr lang="en-IN"/>
        </a:p>
      </dgm:t>
    </dgm:pt>
    <dgm:pt modelId="{D633623C-F8BC-4C13-965D-1AEC0C350D03}" type="sibTrans" cxnId="{F92D53AA-16E2-4A7C-9C6E-A808C6FF2E6C}">
      <dgm:prSet/>
      <dgm:spPr/>
      <dgm:t>
        <a:bodyPr/>
        <a:lstStyle/>
        <a:p>
          <a:endParaRPr lang="en-IN"/>
        </a:p>
      </dgm:t>
    </dgm:pt>
    <dgm:pt modelId="{B680A728-23AF-4F35-BDF7-0B24FA9772AB}">
      <dgm:prSet custT="1"/>
      <dgm:spPr/>
      <dgm:t>
        <a:bodyPr/>
        <a:lstStyle/>
        <a:p>
          <a:pPr algn="l"/>
          <a:r>
            <a:rPr lang="en-IN" sz="1800" dirty="0">
              <a:latin typeface="Tw Cen MT" panose="020B0602020104020603" pitchFamily="34" charset="0"/>
            </a:rPr>
            <a:t>Project-Specific Records: All other applicable documents as per project requirements</a:t>
          </a:r>
        </a:p>
      </dgm:t>
    </dgm:pt>
    <dgm:pt modelId="{5D227A42-8462-47FC-A03F-91533B1BD60B}" type="parTrans" cxnId="{7029FAC7-151A-437E-80EA-07028D865686}">
      <dgm:prSet/>
      <dgm:spPr/>
      <dgm:t>
        <a:bodyPr/>
        <a:lstStyle/>
        <a:p>
          <a:endParaRPr lang="en-IN"/>
        </a:p>
      </dgm:t>
    </dgm:pt>
    <dgm:pt modelId="{27DCBCA9-4F71-4B71-B19B-D90807BA158E}" type="sibTrans" cxnId="{7029FAC7-151A-437E-80EA-07028D865686}">
      <dgm:prSet/>
      <dgm:spPr/>
      <dgm:t>
        <a:bodyPr/>
        <a:lstStyle/>
        <a:p>
          <a:endParaRPr lang="en-IN"/>
        </a:p>
      </dgm:t>
    </dgm:pt>
    <dgm:pt modelId="{596AB52A-F838-442C-BCBF-5ACB39F58204}" type="pres">
      <dgm:prSet presAssocID="{53D3A461-4400-4337-96C7-FC048ECFB2BA}" presName="Name0" presStyleCnt="0">
        <dgm:presLayoutVars>
          <dgm:dir/>
          <dgm:animLvl val="lvl"/>
          <dgm:resizeHandles val="exact"/>
        </dgm:presLayoutVars>
      </dgm:prSet>
      <dgm:spPr/>
    </dgm:pt>
    <dgm:pt modelId="{81D91984-0D63-4487-9652-19BF964CFEA5}" type="pres">
      <dgm:prSet presAssocID="{9CCDA44A-572A-4144-8F51-FECE01E7DF46}" presName="linNode" presStyleCnt="0"/>
      <dgm:spPr/>
    </dgm:pt>
    <dgm:pt modelId="{5D46FF53-86C2-49CA-A835-807E566FB7FC}" type="pres">
      <dgm:prSet presAssocID="{9CCDA44A-572A-4144-8F51-FECE01E7DF46}" presName="parTx" presStyleLbl="revTx" presStyleIdx="0" presStyleCnt="1" custScaleX="139293" custScaleY="97343">
        <dgm:presLayoutVars>
          <dgm:chMax val="1"/>
          <dgm:bulletEnabled val="1"/>
        </dgm:presLayoutVars>
      </dgm:prSet>
      <dgm:spPr/>
    </dgm:pt>
    <dgm:pt modelId="{0418B90F-F4F4-42E1-9449-5D2FF5B6CA8B}" type="pres">
      <dgm:prSet presAssocID="{9CCDA44A-572A-4144-8F51-FECE01E7DF46}" presName="bracket" presStyleLbl="parChTrans1D1" presStyleIdx="0" presStyleCnt="1"/>
      <dgm:spPr/>
    </dgm:pt>
    <dgm:pt modelId="{CE7A0E11-454E-40A3-B756-A13BA2C0E04B}" type="pres">
      <dgm:prSet presAssocID="{9CCDA44A-572A-4144-8F51-FECE01E7DF46}" presName="spH" presStyleCnt="0"/>
      <dgm:spPr/>
    </dgm:pt>
    <dgm:pt modelId="{134CF8DE-3DA5-4FE2-B940-D1B7731EC44A}" type="pres">
      <dgm:prSet presAssocID="{9CCDA44A-572A-4144-8F51-FECE01E7DF46}" presName="desTx" presStyleLbl="node1" presStyleIdx="0" presStyleCnt="1">
        <dgm:presLayoutVars>
          <dgm:bulletEnabled val="1"/>
        </dgm:presLayoutVars>
      </dgm:prSet>
      <dgm:spPr/>
    </dgm:pt>
  </dgm:ptLst>
  <dgm:cxnLst>
    <dgm:cxn modelId="{E2251B10-677E-4F92-AFF9-48C6675A8AC2}" type="presOf" srcId="{B680A728-23AF-4F35-BDF7-0B24FA9772AB}" destId="{134CF8DE-3DA5-4FE2-B940-D1B7731EC44A}" srcOrd="0" destOrd="7" presId="urn:diagrams.loki3.com/BracketList"/>
    <dgm:cxn modelId="{7FF7A72F-569C-4CE3-AF76-3C763FB8B87A}" type="presOf" srcId="{A59C9925-D869-42B2-A9FE-3E446A97EB59}" destId="{134CF8DE-3DA5-4FE2-B940-D1B7731EC44A}" srcOrd="0" destOrd="0" presId="urn:diagrams.loki3.com/BracketList"/>
    <dgm:cxn modelId="{E14B3037-6D33-4742-95D2-253CD53E19E8}" type="presOf" srcId="{4ADA527C-AD63-429E-89F3-98CA911612A1}" destId="{134CF8DE-3DA5-4FE2-B940-D1B7731EC44A}" srcOrd="0" destOrd="3" presId="urn:diagrams.loki3.com/BracketList"/>
    <dgm:cxn modelId="{B34B135E-B65B-4308-BD8B-93A10A1144AD}" srcId="{9CCDA44A-572A-4144-8F51-FECE01E7DF46}" destId="{A59C9925-D869-42B2-A9FE-3E446A97EB59}" srcOrd="0" destOrd="0" parTransId="{0C109DB6-C23A-4FA8-B0E9-15E7AF05399F}" sibTransId="{480CA6CA-6015-4C7A-988A-912A39E226A4}"/>
    <dgm:cxn modelId="{7093F657-9DD7-4054-BAF7-FADD102AD6EC}" srcId="{44BB10EE-BB77-49C5-86B5-7B6E7E344609}" destId="{4ADA527C-AD63-429E-89F3-98CA911612A1}" srcOrd="1" destOrd="0" parTransId="{92CDFF1E-A1E8-4285-BE23-4A162A415044}" sibTransId="{9ABAD610-3799-42A3-A507-98CDAC85C50B}"/>
    <dgm:cxn modelId="{92ADC681-5849-472A-97AF-B673471A4F12}" srcId="{44BB10EE-BB77-49C5-86B5-7B6E7E344609}" destId="{A021D2D4-7643-40B3-8146-6EC4CECADB4A}" srcOrd="3" destOrd="0" parTransId="{D7CB8F53-36C7-401B-A8FA-5D66CB2E7523}" sibTransId="{54286A17-1006-4D0D-BF46-F55016BA005E}"/>
    <dgm:cxn modelId="{71047987-7758-4DDC-9920-A2DC9E199A36}" srcId="{53D3A461-4400-4337-96C7-FC048ECFB2BA}" destId="{9CCDA44A-572A-4144-8F51-FECE01E7DF46}" srcOrd="0" destOrd="0" parTransId="{482A321E-7614-4AAE-948C-DA84F3A7580A}" sibTransId="{9E681C94-0038-4F51-8E91-1770184416EF}"/>
    <dgm:cxn modelId="{E13FDEA1-73C5-4946-A92C-9A31769884A0}" type="presOf" srcId="{A021D2D4-7643-40B3-8146-6EC4CECADB4A}" destId="{134CF8DE-3DA5-4FE2-B940-D1B7731EC44A}" srcOrd="0" destOrd="5" presId="urn:diagrams.loki3.com/BracketList"/>
    <dgm:cxn modelId="{B3B28EA6-03C6-4F2B-B5EF-05EDEACD0455}" srcId="{A59C9925-D869-42B2-A9FE-3E446A97EB59}" destId="{44BB10EE-BB77-49C5-86B5-7B6E7E344609}" srcOrd="0" destOrd="0" parTransId="{2AB8A4DE-442C-4996-B8EB-A65CF38C7DAC}" sibTransId="{816B4767-89B9-4B3A-BE2D-6261B9568E29}"/>
    <dgm:cxn modelId="{F92D53AA-16E2-4A7C-9C6E-A808C6FF2E6C}" srcId="{44BB10EE-BB77-49C5-86B5-7B6E7E344609}" destId="{DE56DD3A-19A4-4037-9062-56F6CB0D7888}" srcOrd="4" destOrd="0" parTransId="{5F51712C-7CDE-4D7A-8AC7-5C4E945C78F3}" sibTransId="{D633623C-F8BC-4C13-965D-1AEC0C350D03}"/>
    <dgm:cxn modelId="{30E35CAF-DCC0-46F1-8E0B-0EE602D3A9FF}" type="presOf" srcId="{44BB10EE-BB77-49C5-86B5-7B6E7E344609}" destId="{134CF8DE-3DA5-4FE2-B940-D1B7731EC44A}" srcOrd="0" destOrd="1" presId="urn:diagrams.loki3.com/BracketList"/>
    <dgm:cxn modelId="{1AD7AEB9-D0C1-453D-8F2C-FE4C4576D325}" type="presOf" srcId="{53D3A461-4400-4337-96C7-FC048ECFB2BA}" destId="{596AB52A-F838-442C-BCBF-5ACB39F58204}" srcOrd="0" destOrd="0" presId="urn:diagrams.loki3.com/BracketList"/>
    <dgm:cxn modelId="{68B8B5C3-EB62-4AAC-BCA8-A1BCA7896D68}" type="presOf" srcId="{9CCDA44A-572A-4144-8F51-FECE01E7DF46}" destId="{5D46FF53-86C2-49CA-A835-807E566FB7FC}" srcOrd="0" destOrd="0" presId="urn:diagrams.loki3.com/BracketList"/>
    <dgm:cxn modelId="{7029FAC7-151A-437E-80EA-07028D865686}" srcId="{44BB10EE-BB77-49C5-86B5-7B6E7E344609}" destId="{B680A728-23AF-4F35-BDF7-0B24FA9772AB}" srcOrd="5" destOrd="0" parTransId="{5D227A42-8462-47FC-A03F-91533B1BD60B}" sibTransId="{27DCBCA9-4F71-4B71-B19B-D90807BA158E}"/>
    <dgm:cxn modelId="{F9B3FACA-0B1B-4CAF-8F81-4E6EFFF5C345}" type="presOf" srcId="{DD257876-D7A5-446E-A667-1AF4B8A7E4B5}" destId="{134CF8DE-3DA5-4FE2-B940-D1B7731EC44A}" srcOrd="0" destOrd="4" presId="urn:diagrams.loki3.com/BracketList"/>
    <dgm:cxn modelId="{ECA191D3-A29A-4D8A-9E9C-4EE4E69B9BDE}" srcId="{44BB10EE-BB77-49C5-86B5-7B6E7E344609}" destId="{DD257876-D7A5-446E-A667-1AF4B8A7E4B5}" srcOrd="2" destOrd="0" parTransId="{601E483B-4122-47DA-B357-01BD678FEC4C}" sibTransId="{A1AA0142-61C8-48A7-9313-2CF7939981EB}"/>
    <dgm:cxn modelId="{EF5F54D5-4188-4AB8-9F24-16564C262213}" type="presOf" srcId="{563B8346-319D-4760-91D5-6E14C4D5C165}" destId="{134CF8DE-3DA5-4FE2-B940-D1B7731EC44A}" srcOrd="0" destOrd="2" presId="urn:diagrams.loki3.com/BracketList"/>
    <dgm:cxn modelId="{879EDDD9-7137-4E31-8F02-D7238293C026}" srcId="{44BB10EE-BB77-49C5-86B5-7B6E7E344609}" destId="{563B8346-319D-4760-91D5-6E14C4D5C165}" srcOrd="0" destOrd="0" parTransId="{E2DEB2FD-4FDD-4A2E-9AD9-E717331BECD7}" sibTransId="{87E93FCB-88CA-4080-AA8B-96A06001375F}"/>
    <dgm:cxn modelId="{341FCBF7-1BCB-474B-826A-46334F538910}" type="presOf" srcId="{DE56DD3A-19A4-4037-9062-56F6CB0D7888}" destId="{134CF8DE-3DA5-4FE2-B940-D1B7731EC44A}" srcOrd="0" destOrd="6" presId="urn:diagrams.loki3.com/BracketList"/>
    <dgm:cxn modelId="{57D4185C-B56F-4F77-B90E-62FCEC224AE1}" type="presParOf" srcId="{596AB52A-F838-442C-BCBF-5ACB39F58204}" destId="{81D91984-0D63-4487-9652-19BF964CFEA5}" srcOrd="0" destOrd="0" presId="urn:diagrams.loki3.com/BracketList"/>
    <dgm:cxn modelId="{1BB0169E-3A7F-4D9C-878A-991E4534EDBA}" type="presParOf" srcId="{81D91984-0D63-4487-9652-19BF964CFEA5}" destId="{5D46FF53-86C2-49CA-A835-807E566FB7FC}" srcOrd="0" destOrd="0" presId="urn:diagrams.loki3.com/BracketList"/>
    <dgm:cxn modelId="{05984625-77C1-4036-9074-BD71BBF04359}" type="presParOf" srcId="{81D91984-0D63-4487-9652-19BF964CFEA5}" destId="{0418B90F-F4F4-42E1-9449-5D2FF5B6CA8B}" srcOrd="1" destOrd="0" presId="urn:diagrams.loki3.com/BracketList"/>
    <dgm:cxn modelId="{D96EDA48-3EDC-4DDA-B74D-97710308321F}" type="presParOf" srcId="{81D91984-0D63-4487-9652-19BF964CFEA5}" destId="{CE7A0E11-454E-40A3-B756-A13BA2C0E04B}" srcOrd="2" destOrd="0" presId="urn:diagrams.loki3.com/BracketList"/>
    <dgm:cxn modelId="{7099A347-C934-4457-AB0C-527B7D4C6A02}" type="presParOf" srcId="{81D91984-0D63-4487-9652-19BF964CFEA5}" destId="{134CF8DE-3DA5-4FE2-B940-D1B7731EC44A}"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custT="1"/>
      <dgm:spPr/>
      <dgm:t>
        <a:bodyPr/>
        <a:lstStyle/>
        <a:p>
          <a:r>
            <a:rPr lang="en-US" sz="2000" b="1" dirty="0">
              <a:solidFill>
                <a:schemeClr val="tx1"/>
              </a:solidFill>
            </a:rPr>
            <a:t>Facts and Background</a:t>
          </a:r>
          <a:endParaRPr lang="en-IN" sz="2000" b="1" dirty="0">
            <a:solidFill>
              <a:schemeClr val="tx1"/>
            </a:solidFill>
          </a:endParaRPr>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1273137C-255E-487B-9211-980E9E3F6E57}">
      <dgm:prSet custT="1"/>
      <dgm:spPr/>
      <dgm:t>
        <a:bodyPr/>
        <a:lstStyle/>
        <a:p>
          <a:r>
            <a:rPr lang="en-IN" sz="2000">
              <a:solidFill>
                <a:schemeClr val="tx1"/>
              </a:solidFill>
            </a:rPr>
            <a:t>Project was to be completed within </a:t>
          </a:r>
          <a:r>
            <a:rPr lang="en-IN" sz="2000" b="1">
              <a:solidFill>
                <a:schemeClr val="tx1"/>
              </a:solidFill>
            </a:rPr>
            <a:t>24 months</a:t>
          </a:r>
          <a:r>
            <a:rPr lang="en-IN" sz="2000">
              <a:solidFill>
                <a:schemeClr val="tx1"/>
              </a:solidFill>
            </a:rPr>
            <a:t>, i.e., by </a:t>
          </a:r>
          <a:r>
            <a:rPr lang="en-IN" sz="2000" b="1">
              <a:solidFill>
                <a:schemeClr val="tx1"/>
              </a:solidFill>
            </a:rPr>
            <a:t>November 2015</a:t>
          </a:r>
          <a:r>
            <a:rPr lang="en-IN" sz="2000">
              <a:solidFill>
                <a:schemeClr val="tx1"/>
              </a:solidFill>
            </a:rPr>
            <a:t>, but remained incomplete.</a:t>
          </a:r>
        </a:p>
      </dgm:t>
    </dgm:pt>
    <dgm:pt modelId="{504B4E71-A0E2-4027-BDFA-FA6FFD666FC8}" type="parTrans" cxnId="{98B99875-1194-485F-AB9F-D4F550BDE371}">
      <dgm:prSet/>
      <dgm:spPr/>
      <dgm:t>
        <a:bodyPr/>
        <a:lstStyle/>
        <a:p>
          <a:endParaRPr lang="en-IN"/>
        </a:p>
      </dgm:t>
    </dgm:pt>
    <dgm:pt modelId="{F28807FA-5264-437B-B1CA-E6E9D5A3F0EE}" type="sibTrans" cxnId="{98B99875-1194-485F-AB9F-D4F550BDE371}">
      <dgm:prSet/>
      <dgm:spPr/>
      <dgm:t>
        <a:bodyPr/>
        <a:lstStyle/>
        <a:p>
          <a:endParaRPr lang="en-IN"/>
        </a:p>
      </dgm:t>
    </dgm:pt>
    <dgm:pt modelId="{6AECDB10-8A9F-47A1-9D1D-8DFB179C6721}">
      <dgm:prSet custT="1"/>
      <dgm:spPr/>
      <dgm:t>
        <a:bodyPr/>
        <a:lstStyle/>
        <a:p>
          <a:r>
            <a:rPr lang="en-IN" sz="2000" dirty="0">
              <a:solidFill>
                <a:schemeClr val="tx1"/>
              </a:solidFill>
            </a:rPr>
            <a:t>Buyer filed complaints before </a:t>
          </a:r>
          <a:r>
            <a:rPr lang="en-IN" sz="2000" b="1" dirty="0">
              <a:solidFill>
                <a:schemeClr val="tx1"/>
              </a:solidFill>
            </a:rPr>
            <a:t>Orissa RERA</a:t>
          </a:r>
          <a:r>
            <a:rPr lang="en-IN" sz="2000" dirty="0">
              <a:solidFill>
                <a:schemeClr val="tx1"/>
              </a:solidFill>
            </a:rPr>
            <a:t> seeking possession, interest for delay, and compensation.</a:t>
          </a:r>
        </a:p>
      </dgm:t>
    </dgm:pt>
    <dgm:pt modelId="{4EBB5827-0A04-4A54-AAA2-535C293E8B93}" type="parTrans" cxnId="{2A1F1307-03A8-425D-AFBB-1115AEFB6D53}">
      <dgm:prSet/>
      <dgm:spPr/>
      <dgm:t>
        <a:bodyPr/>
        <a:lstStyle/>
        <a:p>
          <a:endParaRPr lang="en-IN"/>
        </a:p>
      </dgm:t>
    </dgm:pt>
    <dgm:pt modelId="{103875AE-26FA-4082-94FB-2D0549B42D19}" type="sibTrans" cxnId="{2A1F1307-03A8-425D-AFBB-1115AEFB6D53}">
      <dgm:prSet/>
      <dgm:spPr/>
      <dgm:t>
        <a:bodyPr/>
        <a:lstStyle/>
        <a:p>
          <a:endParaRPr lang="en-IN"/>
        </a:p>
      </dgm:t>
    </dgm:pt>
    <dgm:pt modelId="{94106CC8-D9A9-428B-98A4-19E68DE2D87E}">
      <dgm:prSet custT="1"/>
      <dgm:spPr/>
      <dgm:t>
        <a:bodyPr/>
        <a:lstStyle/>
        <a:p>
          <a:r>
            <a:rPr lang="en-IN" sz="2000" b="1">
              <a:solidFill>
                <a:schemeClr val="tx1"/>
              </a:solidFill>
            </a:rPr>
            <a:t>ORERA’s Directions: </a:t>
          </a:r>
          <a:r>
            <a:rPr lang="en-IN" sz="2000">
              <a:solidFill>
                <a:schemeClr val="tx1"/>
              </a:solidFill>
            </a:rPr>
            <a:t>Developer to accept the balance consideration and complete the project within </a:t>
          </a:r>
          <a:r>
            <a:rPr lang="en-IN" sz="2000" b="1">
              <a:solidFill>
                <a:schemeClr val="tx1"/>
              </a:solidFill>
            </a:rPr>
            <a:t>2 months</a:t>
          </a:r>
          <a:r>
            <a:rPr lang="en-IN" sz="2000">
              <a:solidFill>
                <a:schemeClr val="tx1"/>
              </a:solidFill>
            </a:rPr>
            <a:t>, along with issuance of </a:t>
          </a:r>
          <a:r>
            <a:rPr lang="en-IN" sz="2000" b="1">
              <a:solidFill>
                <a:schemeClr val="tx1"/>
              </a:solidFill>
            </a:rPr>
            <a:t>Completion Certificate/Occupancy Certificate</a:t>
          </a:r>
          <a:r>
            <a:rPr lang="en-IN" sz="2000">
              <a:solidFill>
                <a:schemeClr val="tx1"/>
              </a:solidFill>
            </a:rPr>
            <a:t>. Developer to pay interest until actual delivery. </a:t>
          </a:r>
          <a:r>
            <a:rPr lang="en-IN" sz="2000" b="1">
              <a:solidFill>
                <a:schemeClr val="tx1"/>
              </a:solidFill>
            </a:rPr>
            <a:t>Bank restrained</a:t>
          </a:r>
          <a:r>
            <a:rPr lang="en-IN" sz="2000">
              <a:solidFill>
                <a:schemeClr val="tx1"/>
              </a:solidFill>
            </a:rPr>
            <a:t> from auctioning the flat.</a:t>
          </a:r>
        </a:p>
      </dgm:t>
    </dgm:pt>
    <dgm:pt modelId="{D1865EEC-5EA3-42F0-B2FE-83FEFEBF3708}" type="parTrans" cxnId="{B22B373F-354A-41CD-88AD-A8B3DECCEE4D}">
      <dgm:prSet/>
      <dgm:spPr/>
      <dgm:t>
        <a:bodyPr/>
        <a:lstStyle/>
        <a:p>
          <a:endParaRPr lang="en-IN"/>
        </a:p>
      </dgm:t>
    </dgm:pt>
    <dgm:pt modelId="{BF5DF2EE-29D3-4BE0-B2BE-3C3567EBE42C}" type="sibTrans" cxnId="{B22B373F-354A-41CD-88AD-A8B3DECCEE4D}">
      <dgm:prSet/>
      <dgm:spPr/>
      <dgm:t>
        <a:bodyPr/>
        <a:lstStyle/>
        <a:p>
          <a:endParaRPr lang="en-IN"/>
        </a:p>
      </dgm:t>
    </dgm:pt>
    <dgm:pt modelId="{9EE33203-C82A-4344-8706-4013BA248A44}">
      <dgm:prSet custT="1"/>
      <dgm:spPr/>
      <dgm:t>
        <a:bodyPr/>
        <a:lstStyle/>
        <a:p>
          <a:r>
            <a:rPr lang="en-IN" sz="2000" dirty="0">
              <a:solidFill>
                <a:schemeClr val="tx1"/>
              </a:solidFill>
            </a:rPr>
            <a:t>A subsequent appeal by the bank was also rejected; </a:t>
          </a:r>
          <a:r>
            <a:rPr lang="en-IN" sz="2000" b="1" dirty="0">
              <a:solidFill>
                <a:schemeClr val="tx1"/>
              </a:solidFill>
            </a:rPr>
            <a:t>both RERA and REAT upheld the bar on auctioning</a:t>
          </a:r>
          <a:r>
            <a:rPr lang="en-IN" sz="2000" dirty="0">
              <a:solidFill>
                <a:schemeClr val="tx1"/>
              </a:solidFill>
            </a:rPr>
            <a:t>.</a:t>
          </a:r>
        </a:p>
      </dgm:t>
    </dgm:pt>
    <dgm:pt modelId="{319D39C5-C591-41B2-B220-FD747437C1D6}" type="parTrans" cxnId="{6C652129-ACE9-473C-AF1B-972BB0C43408}">
      <dgm:prSet/>
      <dgm:spPr/>
      <dgm:t>
        <a:bodyPr/>
        <a:lstStyle/>
        <a:p>
          <a:endParaRPr lang="en-IN"/>
        </a:p>
      </dgm:t>
    </dgm:pt>
    <dgm:pt modelId="{52A985EE-3CA2-452D-8B22-C36D7853EE35}" type="sibTrans" cxnId="{6C652129-ACE9-473C-AF1B-972BB0C43408}">
      <dgm:prSet/>
      <dgm:spPr/>
      <dgm:t>
        <a:bodyPr/>
        <a:lstStyle/>
        <a:p>
          <a:endParaRPr lang="en-IN"/>
        </a:p>
      </dgm:t>
    </dgm:pt>
    <dgm:pt modelId="{B023D5C9-E1AF-4A0C-A81F-FC74213D361B}">
      <dgm:prSet custT="1"/>
      <dgm:spPr/>
      <dgm:t>
        <a:bodyPr/>
        <a:lstStyle/>
        <a:p>
          <a:r>
            <a:rPr lang="en-IN" sz="2000" dirty="0">
              <a:solidFill>
                <a:schemeClr val="tx1"/>
              </a:solidFill>
            </a:rPr>
            <a:t>Buyer paid </a:t>
          </a:r>
          <a:r>
            <a:rPr lang="en-IN" sz="2000" b="1" dirty="0">
              <a:solidFill>
                <a:schemeClr val="tx1"/>
              </a:solidFill>
            </a:rPr>
            <a:t>₹41,33,538</a:t>
          </a:r>
          <a:r>
            <a:rPr lang="en-IN" sz="2000" dirty="0">
              <a:solidFill>
                <a:schemeClr val="tx1"/>
              </a:solidFill>
            </a:rPr>
            <a:t> through deposits made in November 2013.</a:t>
          </a:r>
        </a:p>
      </dgm:t>
    </dgm:pt>
    <dgm:pt modelId="{4A9C7D0F-6D97-454E-B3B7-2006317F4C8D}" type="sibTrans" cxnId="{73E02B24-249B-471D-BC8E-D4454502FB31}">
      <dgm:prSet/>
      <dgm:spPr/>
      <dgm:t>
        <a:bodyPr/>
        <a:lstStyle/>
        <a:p>
          <a:endParaRPr lang="en-IN"/>
        </a:p>
      </dgm:t>
    </dgm:pt>
    <dgm:pt modelId="{3F9A379C-E7ED-48A7-A49A-C73497C4780F}" type="parTrans" cxnId="{73E02B24-249B-471D-BC8E-D4454502FB31}">
      <dgm:prSet/>
      <dgm:spPr/>
      <dgm:t>
        <a:bodyPr/>
        <a:lstStyle/>
        <a:p>
          <a:endParaRPr lang="en-IN"/>
        </a:p>
      </dgm:t>
    </dgm:pt>
    <dgm:pt modelId="{DB19E32D-3B34-44A7-9BE3-CD574E52C0DD}">
      <dgm:prSet phldrT="[Text]" custT="1"/>
      <dgm:spPr/>
      <dgm:t>
        <a:bodyPr/>
        <a:lstStyle/>
        <a:p>
          <a:r>
            <a:rPr lang="en-IN" sz="2000">
              <a:solidFill>
                <a:schemeClr val="tx1"/>
              </a:solidFill>
            </a:rPr>
            <a:t>Homebuyer purchased Flat No. 55 (Type-E) in the project </a:t>
          </a:r>
          <a:r>
            <a:rPr lang="en-IN" sz="2000" b="1">
              <a:solidFill>
                <a:schemeClr val="tx1"/>
              </a:solidFill>
            </a:rPr>
            <a:t>“Ganapati Homes”</a:t>
          </a:r>
          <a:r>
            <a:rPr lang="en-IN" sz="2000">
              <a:solidFill>
                <a:schemeClr val="tx1"/>
              </a:solidFill>
            </a:rPr>
            <a:t>; Agreement executed on </a:t>
          </a:r>
          <a:r>
            <a:rPr lang="en-IN" sz="2000" b="1">
              <a:solidFill>
                <a:schemeClr val="tx1"/>
              </a:solidFill>
            </a:rPr>
            <a:t>14.11.2013</a:t>
          </a:r>
          <a:r>
            <a:rPr lang="en-IN" sz="2000">
              <a:solidFill>
                <a:schemeClr val="tx1"/>
              </a:solidFill>
            </a:rPr>
            <a:t>.</a:t>
          </a:r>
          <a:endParaRPr lang="en-IN" sz="2000" b="1" dirty="0">
            <a:solidFill>
              <a:schemeClr val="tx1"/>
            </a:solidFill>
          </a:endParaRPr>
        </a:p>
      </dgm:t>
    </dgm:pt>
    <dgm:pt modelId="{79ADE263-6AAA-43BC-A612-AC3494A36E9E}" type="parTrans" cxnId="{263EDAF2-F2AA-40E8-8868-49830E127386}">
      <dgm:prSet/>
      <dgm:spPr/>
      <dgm:t>
        <a:bodyPr/>
        <a:lstStyle/>
        <a:p>
          <a:endParaRPr lang="en-IN"/>
        </a:p>
      </dgm:t>
    </dgm:pt>
    <dgm:pt modelId="{7723D554-B7B7-480C-BEF5-ED856B7B143C}" type="sibTrans" cxnId="{263EDAF2-F2AA-40E8-8868-49830E127386}">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2A5FFD4D-06BE-4EB5-9AB0-EF40DEF039F4}" type="pres">
      <dgm:prSet presAssocID="{AEE53145-0594-43EC-9CA1-9E036CF58F28}" presName="desTx" presStyleLbl="node1" presStyleIdx="0" presStyleCnt="1">
        <dgm:presLayoutVars>
          <dgm:bulletEnabled val="1"/>
        </dgm:presLayoutVars>
      </dgm:prSet>
      <dgm:spPr/>
    </dgm:pt>
  </dgm:ptLst>
  <dgm:cxnLst>
    <dgm:cxn modelId="{2A1F1307-03A8-425D-AFBB-1115AEFB6D53}" srcId="{AEE53145-0594-43EC-9CA1-9E036CF58F28}" destId="{6AECDB10-8A9F-47A1-9D1D-8DFB179C6721}" srcOrd="3" destOrd="0" parTransId="{4EBB5827-0A04-4A54-AAA2-535C293E8B93}" sibTransId="{103875AE-26FA-4082-94FB-2D0549B42D19}"/>
    <dgm:cxn modelId="{47B93A16-32B3-4A3A-B668-5FCDE1C7F8A7}" type="presOf" srcId="{1273137C-255E-487B-9211-980E9E3F6E57}" destId="{2A5FFD4D-06BE-4EB5-9AB0-EF40DEF039F4}" srcOrd="0" destOrd="2" presId="urn:diagrams.loki3.com/BracketList"/>
    <dgm:cxn modelId="{73E02B24-249B-471D-BC8E-D4454502FB31}" srcId="{AEE53145-0594-43EC-9CA1-9E036CF58F28}" destId="{B023D5C9-E1AF-4A0C-A81F-FC74213D361B}" srcOrd="1" destOrd="0" parTransId="{3F9A379C-E7ED-48A7-A49A-C73497C4780F}" sibTransId="{4A9C7D0F-6D97-454E-B3B7-2006317F4C8D}"/>
    <dgm:cxn modelId="{6C652129-ACE9-473C-AF1B-972BB0C43408}" srcId="{AEE53145-0594-43EC-9CA1-9E036CF58F28}" destId="{9EE33203-C82A-4344-8706-4013BA248A44}" srcOrd="5" destOrd="0" parTransId="{319D39C5-C591-41B2-B220-FD747437C1D6}" sibTransId="{52A985EE-3CA2-452D-8B22-C36D7853EE35}"/>
    <dgm:cxn modelId="{E759D92E-8E3D-42E4-B305-2AD4A0F745DB}" type="presOf" srcId="{9EE33203-C82A-4344-8706-4013BA248A44}" destId="{2A5FFD4D-06BE-4EB5-9AB0-EF40DEF039F4}" srcOrd="0" destOrd="5" presId="urn:diagrams.loki3.com/BracketList"/>
    <dgm:cxn modelId="{B22B373F-354A-41CD-88AD-A8B3DECCEE4D}" srcId="{AEE53145-0594-43EC-9CA1-9E036CF58F28}" destId="{94106CC8-D9A9-428B-98A4-19E68DE2D87E}" srcOrd="4" destOrd="0" parTransId="{D1865EEC-5EA3-42F0-B2FE-83FEFEBF3708}" sibTransId="{BF5DF2EE-29D3-4BE0-B2BE-3C3567EBE42C}"/>
    <dgm:cxn modelId="{B949E060-25F0-4B60-820F-D87221C6E873}" type="presOf" srcId="{94106CC8-D9A9-428B-98A4-19E68DE2D87E}" destId="{2A5FFD4D-06BE-4EB5-9AB0-EF40DEF039F4}" srcOrd="0" destOrd="4" presId="urn:diagrams.loki3.com/BracketList"/>
    <dgm:cxn modelId="{98B99875-1194-485F-AB9F-D4F550BDE371}" srcId="{AEE53145-0594-43EC-9CA1-9E036CF58F28}" destId="{1273137C-255E-487B-9211-980E9E3F6E57}" srcOrd="2" destOrd="0" parTransId="{504B4E71-A0E2-4027-BDFA-FA6FFD666FC8}" sibTransId="{F28807FA-5264-437B-B1CA-E6E9D5A3F0EE}"/>
    <dgm:cxn modelId="{449C77AB-E121-47F5-91D8-090C7AE9D1D1}" srcId="{03AF4557-0165-4024-989C-09039CC35925}" destId="{AEE53145-0594-43EC-9CA1-9E036CF58F28}" srcOrd="0" destOrd="0" parTransId="{C0D56D5C-9134-487A-A90C-ECF44DF9D189}" sibTransId="{98A1AD8C-2ABA-48A1-8234-00922E492329}"/>
    <dgm:cxn modelId="{3AB1DAAE-010F-4C22-8651-11FF0FC95BC2}" type="presOf" srcId="{DB19E32D-3B34-44A7-9BE3-CD574E52C0DD}" destId="{2A5FFD4D-06BE-4EB5-9AB0-EF40DEF039F4}" srcOrd="0" destOrd="0" presId="urn:diagrams.loki3.com/BracketList"/>
    <dgm:cxn modelId="{D16C22BA-8C32-4756-BAE1-C0B5A2F8CA7F}" type="presOf" srcId="{6AECDB10-8A9F-47A1-9D1D-8DFB179C6721}" destId="{2A5FFD4D-06BE-4EB5-9AB0-EF40DEF039F4}" srcOrd="0" destOrd="3" presId="urn:diagrams.loki3.com/BracketList"/>
    <dgm:cxn modelId="{74D604C4-3A6D-4E15-8027-C2D45B25358C}" type="presOf" srcId="{B023D5C9-E1AF-4A0C-A81F-FC74213D361B}" destId="{2A5FFD4D-06BE-4EB5-9AB0-EF40DEF039F4}" srcOrd="0" destOrd="1" presId="urn:diagrams.loki3.com/BracketList"/>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263EDAF2-F2AA-40E8-8868-49830E127386}" srcId="{AEE53145-0594-43EC-9CA1-9E036CF58F28}" destId="{DB19E32D-3B34-44A7-9BE3-CD574E52C0DD}" srcOrd="0" destOrd="0" parTransId="{79ADE263-6AAA-43BC-A612-AC3494A36E9E}" sibTransId="{7723D554-B7B7-480C-BEF5-ED856B7B143C}"/>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84F0C7EC-87B1-4A2B-8E37-463D79187F28}" type="presParOf" srcId="{6572FD0D-8D01-40A2-A25B-623A685C17EA}" destId="{2A5FFD4D-06BE-4EB5-9AB0-EF40DEF039F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32251763-39EB-4237-9EC6-9BC6BF12E49B}">
      <dgm:prSet/>
      <dgm:spPr/>
      <dgm:t>
        <a:bodyPr/>
        <a:lstStyle/>
        <a:p>
          <a:pPr algn="just">
            <a:buFont typeface="Symbol" panose="05050102010706020507" pitchFamily="18" charset="2"/>
            <a:buChar char=""/>
          </a:pPr>
          <a:r>
            <a:rPr lang="en-US" dirty="0"/>
            <a:t>Flat not completed despite 10+ years; no occupancy/completion certificate issued</a:t>
          </a:r>
          <a:endParaRPr lang="en-IN" dirty="0"/>
        </a:p>
      </dgm:t>
    </dgm:pt>
    <dgm:pt modelId="{E5A59CD1-EC8C-44DE-BD51-177599F7D00D}" type="sibTrans" cxnId="{1F5A07B4-4F4D-41BE-A614-9337D0890B65}">
      <dgm:prSet/>
      <dgm:spPr/>
      <dgm:t>
        <a:bodyPr/>
        <a:lstStyle/>
        <a:p>
          <a:endParaRPr lang="en-IN"/>
        </a:p>
      </dgm:t>
    </dgm:pt>
    <dgm:pt modelId="{A4DAB23A-3EF0-4884-92BB-C79807EB6642}" type="parTrans" cxnId="{1F5A07B4-4F4D-41BE-A614-9337D0890B65}">
      <dgm:prSet/>
      <dgm:spPr/>
      <dgm:t>
        <a:bodyPr/>
        <a:lstStyle/>
        <a:p>
          <a:endParaRPr lang="en-IN"/>
        </a:p>
      </dgm:t>
    </dgm:pt>
    <dgm:pt modelId="{B5674171-7C86-490C-864C-F7797F0010A2}">
      <dgm:prSet phldrT="[Text]" custT="1"/>
      <dgm:spPr/>
      <dgm:t>
        <a:bodyPr/>
        <a:lstStyle/>
        <a:p>
          <a:pPr algn="just"/>
          <a:r>
            <a:rPr lang="en-IN" sz="2800" b="1" dirty="0"/>
            <a:t>Issues and Observations</a:t>
          </a:r>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CD54762A-4474-49C7-994D-2BAC2EEC09F9}">
      <dgm:prSet/>
      <dgm:spPr/>
      <dgm:t>
        <a:bodyPr/>
        <a:lstStyle/>
        <a:p>
          <a:r>
            <a:rPr lang="en-US" dirty="0"/>
            <a:t>Promoter agreed to compensation Rs.10,000/month (Nov 2016) but paid nothing</a:t>
          </a:r>
          <a:endParaRPr lang="en-IN" dirty="0"/>
        </a:p>
      </dgm:t>
    </dgm:pt>
    <dgm:pt modelId="{77BA169A-DEB8-4FA1-A2E5-CD216E85DF62}" type="parTrans" cxnId="{3E9F7B6F-1948-4F28-B508-8A888F5C8BBD}">
      <dgm:prSet/>
      <dgm:spPr/>
      <dgm:t>
        <a:bodyPr/>
        <a:lstStyle/>
        <a:p>
          <a:endParaRPr lang="en-IN"/>
        </a:p>
      </dgm:t>
    </dgm:pt>
    <dgm:pt modelId="{9CB20A52-AA4B-4360-AA37-DAD601A18008}" type="sibTrans" cxnId="{3E9F7B6F-1948-4F28-B508-8A888F5C8BBD}">
      <dgm:prSet/>
      <dgm:spPr/>
      <dgm:t>
        <a:bodyPr/>
        <a:lstStyle/>
        <a:p>
          <a:endParaRPr lang="en-IN"/>
        </a:p>
      </dgm:t>
    </dgm:pt>
    <dgm:pt modelId="{96562BCA-6CA4-409C-B054-78E38D56772B}">
      <dgm:prSet/>
      <dgm:spPr/>
      <dgm:t>
        <a:bodyPr/>
        <a:lstStyle/>
        <a:p>
          <a:r>
            <a:rPr lang="en-US" dirty="0"/>
            <a:t>Promoter mortgaged project to Punjab National Bank (Rs.460 lakhs) on 08.02.2014, triggering SARFAESI proceedings</a:t>
          </a:r>
          <a:endParaRPr lang="en-IN" dirty="0"/>
        </a:p>
      </dgm:t>
    </dgm:pt>
    <dgm:pt modelId="{6FBC91D1-04CA-4799-B909-A35DA8C79EFC}" type="parTrans" cxnId="{78324F42-781C-4F3F-879E-205E42CF4F98}">
      <dgm:prSet/>
      <dgm:spPr/>
      <dgm:t>
        <a:bodyPr/>
        <a:lstStyle/>
        <a:p>
          <a:endParaRPr lang="en-IN"/>
        </a:p>
      </dgm:t>
    </dgm:pt>
    <dgm:pt modelId="{716768F2-8DE2-47F6-B36F-84F474151B69}" type="sibTrans" cxnId="{78324F42-781C-4F3F-879E-205E42CF4F98}">
      <dgm:prSet/>
      <dgm:spPr/>
      <dgm:t>
        <a:bodyPr/>
        <a:lstStyle/>
        <a:p>
          <a:endParaRPr lang="en-IN"/>
        </a:p>
      </dgm:t>
    </dgm:pt>
    <dgm:pt modelId="{B3F8F6E2-AEBD-42AB-BC55-17833EAC3C1C}">
      <dgm:prSet/>
      <dgm:spPr/>
      <dgm:t>
        <a:bodyPr/>
        <a:lstStyle/>
        <a:p>
          <a:r>
            <a:rPr lang="en-US" dirty="0">
              <a:solidFill>
                <a:srgbClr val="FF0000"/>
              </a:solidFill>
            </a:rPr>
            <a:t>Key Question: RERA Act vs SARFAESI Act conflict – Which prevails?</a:t>
          </a:r>
          <a:endParaRPr lang="en-IN" dirty="0">
            <a:solidFill>
              <a:srgbClr val="FF0000"/>
            </a:solidFill>
          </a:endParaRPr>
        </a:p>
      </dgm:t>
    </dgm:pt>
    <dgm:pt modelId="{8F498D35-B821-454D-AFC9-E051FED72AED}" type="parTrans" cxnId="{1A6DE7D4-0FC5-4E6D-8C6F-ED3B5889EA6C}">
      <dgm:prSet/>
      <dgm:spPr/>
      <dgm:t>
        <a:bodyPr/>
        <a:lstStyle/>
        <a:p>
          <a:endParaRPr lang="en-IN"/>
        </a:p>
      </dgm:t>
    </dgm:pt>
    <dgm:pt modelId="{072A4B91-2C24-4702-9D33-4DEDADB6577E}" type="sibTrans" cxnId="{1A6DE7D4-0FC5-4E6D-8C6F-ED3B5889EA6C}">
      <dgm:prSet/>
      <dgm:spPr/>
      <dgm:t>
        <a:bodyPr/>
        <a:lstStyle/>
        <a:p>
          <a:endParaRPr lang="en-IN"/>
        </a:p>
      </dgm:t>
    </dgm:pt>
    <dgm:pt modelId="{83CDC763-C489-4592-9267-6316AF5D5B1A}">
      <dgm:prSet/>
      <dgm:spPr/>
      <dgm:t>
        <a:bodyPr/>
        <a:lstStyle/>
        <a:p>
          <a:r>
            <a:rPr lang="en-US" b="1" dirty="0"/>
            <a:t>Fraudulent Mortgage:</a:t>
          </a:r>
          <a:r>
            <a:rPr lang="en-US" dirty="0"/>
            <a:t> Bank proceeded despite knowledge of prior sale agreement (deemed collusive)</a:t>
          </a:r>
          <a:endParaRPr lang="en-IN" dirty="0"/>
        </a:p>
      </dgm:t>
    </dgm:pt>
    <dgm:pt modelId="{089C2B2F-2BBD-4A8E-AF14-26DCAA2ADC2C}" type="parTrans" cxnId="{8D56F7AE-B9C9-4757-98E1-3D6ED1B89F5B}">
      <dgm:prSet/>
      <dgm:spPr/>
      <dgm:t>
        <a:bodyPr/>
        <a:lstStyle/>
        <a:p>
          <a:endParaRPr lang="en-IN"/>
        </a:p>
      </dgm:t>
    </dgm:pt>
    <dgm:pt modelId="{10A35B6E-1062-4478-AE6D-684B897EC27B}" type="sibTrans" cxnId="{8D56F7AE-B9C9-4757-98E1-3D6ED1B89F5B}">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B76F1F26-65B6-4838-92AC-93A0EAD24854}" type="presOf" srcId="{B3F8F6E2-AEBD-42AB-BC55-17833EAC3C1C}" destId="{89E49428-4D31-42E1-BE39-022C6C1022AF}" srcOrd="0" destOrd="3" presId="urn:microsoft.com/office/officeart/2005/8/layout/list1"/>
    <dgm:cxn modelId="{2DB89C5C-5BED-4E80-AA1B-765D0396E25B}" type="presOf" srcId="{B5674171-7C86-490C-864C-F7797F0010A2}" destId="{54A9E17A-BC6B-467A-ADB0-9D19EED77FAA}" srcOrd="0" destOrd="0" presId="urn:microsoft.com/office/officeart/2005/8/layout/list1"/>
    <dgm:cxn modelId="{78324F42-781C-4F3F-879E-205E42CF4F98}" srcId="{B5674171-7C86-490C-864C-F7797F0010A2}" destId="{96562BCA-6CA4-409C-B054-78E38D56772B}" srcOrd="2" destOrd="0" parTransId="{6FBC91D1-04CA-4799-B909-A35DA8C79EFC}" sibTransId="{716768F2-8DE2-47F6-B36F-84F474151B69}"/>
    <dgm:cxn modelId="{30685265-1A41-4886-98B6-F66C29385A38}" type="presOf" srcId="{83CDC763-C489-4592-9267-6316AF5D5B1A}" destId="{89E49428-4D31-42E1-BE39-022C6C1022AF}" srcOrd="0" destOrd="4" presId="urn:microsoft.com/office/officeart/2005/8/layout/list1"/>
    <dgm:cxn modelId="{3E9F7B6F-1948-4F28-B508-8A888F5C8BBD}" srcId="{B5674171-7C86-490C-864C-F7797F0010A2}" destId="{CD54762A-4474-49C7-994D-2BAC2EEC09F9}" srcOrd="1" destOrd="0" parTransId="{77BA169A-DEB8-4FA1-A2E5-CD216E85DF62}" sibTransId="{9CB20A52-AA4B-4360-AA37-DAD601A18008}"/>
    <dgm:cxn modelId="{A7D77A51-AE98-4D5B-8FF8-C08833F2948B}" type="presOf" srcId="{32251763-39EB-4237-9EC6-9BC6BF12E49B}" destId="{89E49428-4D31-42E1-BE39-022C6C1022AF}"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8D56F7AE-B9C9-4757-98E1-3D6ED1B89F5B}" srcId="{B5674171-7C86-490C-864C-F7797F0010A2}" destId="{83CDC763-C489-4592-9267-6316AF5D5B1A}" srcOrd="4" destOrd="0" parTransId="{089C2B2F-2BBD-4A8E-AF14-26DCAA2ADC2C}" sibTransId="{10A35B6E-1062-4478-AE6D-684B897EC27B}"/>
    <dgm:cxn modelId="{1F5A07B4-4F4D-41BE-A614-9337D0890B65}" srcId="{B5674171-7C86-490C-864C-F7797F0010A2}" destId="{32251763-39EB-4237-9EC6-9BC6BF12E49B}" srcOrd="0" destOrd="0" parTransId="{A4DAB23A-3EF0-4884-92BB-C79807EB6642}" sibTransId="{E5A59CD1-EC8C-44DE-BD51-177599F7D00D}"/>
    <dgm:cxn modelId="{F0D9C7BA-8542-4CC2-9995-7EED29950851}" type="presOf" srcId="{72278E68-A0C6-4075-83D5-310E37C70C43}" destId="{D8972B9E-2DD6-4F6A-9A94-BC92EB73BAF3}" srcOrd="0" destOrd="0" presId="urn:microsoft.com/office/officeart/2005/8/layout/list1"/>
    <dgm:cxn modelId="{E944DBBF-0F5F-4343-B439-CD0CCC629D0A}" type="presOf" srcId="{CD54762A-4474-49C7-994D-2BAC2EEC09F9}" destId="{89E49428-4D31-42E1-BE39-022C6C1022AF}" srcOrd="0" destOrd="1" presId="urn:microsoft.com/office/officeart/2005/8/layout/list1"/>
    <dgm:cxn modelId="{F4FE37D1-094B-4F8F-A459-36406F659025}" type="presOf" srcId="{96562BCA-6CA4-409C-B054-78E38D56772B}" destId="{89E49428-4D31-42E1-BE39-022C6C1022AF}" srcOrd="0" destOrd="2" presId="urn:microsoft.com/office/officeart/2005/8/layout/list1"/>
    <dgm:cxn modelId="{1A6DE7D4-0FC5-4E6D-8C6F-ED3B5889EA6C}" srcId="{B5674171-7C86-490C-864C-F7797F0010A2}" destId="{B3F8F6E2-AEBD-42AB-BC55-17833EAC3C1C}" srcOrd="3" destOrd="0" parTransId="{8F498D35-B821-454D-AFC9-E051FED72AED}" sibTransId="{072A4B91-2C24-4702-9D33-4DEDADB6577E}"/>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US" dirty="0"/>
            <a:t>RERA Act overrides SARFAESI Act when transactions are collusive</a:t>
          </a:r>
          <a:endParaRPr lang="en-IN" dirty="0">
            <a:solidFill>
              <a:schemeClr val="tx1"/>
            </a:solidFill>
            <a:latin typeface="+mj-lt"/>
            <a:ea typeface="+mn-ea"/>
            <a:cs typeface="+mn-cs"/>
          </a:endParaRP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824D783D-149D-44E1-97ED-8A15C3608B4D}">
      <dgm:prSet/>
      <dgm:spPr/>
      <dgm:t>
        <a:bodyPr/>
        <a:lstStyle/>
        <a:p>
          <a:pPr>
            <a:buFont typeface="Symbol" panose="05050102010706020507" pitchFamily="18" charset="2"/>
            <a:buChar char=""/>
          </a:pPr>
          <a:r>
            <a:rPr lang="en-US" dirty="0"/>
            <a:t>Bank cannot auction flat under SARFAESI Section 13(4)</a:t>
          </a:r>
          <a:endParaRPr lang="en-IN" dirty="0"/>
        </a:p>
      </dgm:t>
    </dgm:pt>
    <dgm:pt modelId="{6C88AFFD-9B96-4A82-9790-37F436E3E3D0}" type="parTrans" cxnId="{A0619F91-8FF8-4362-AB0C-A5B9797F4F46}">
      <dgm:prSet/>
      <dgm:spPr/>
      <dgm:t>
        <a:bodyPr/>
        <a:lstStyle/>
        <a:p>
          <a:endParaRPr lang="en-IN"/>
        </a:p>
      </dgm:t>
    </dgm:pt>
    <dgm:pt modelId="{E11CB6CA-44A3-404C-8461-CDE2796E4BBF}" type="sibTrans" cxnId="{A0619F91-8FF8-4362-AB0C-A5B9797F4F46}">
      <dgm:prSet/>
      <dgm:spPr/>
      <dgm:t>
        <a:bodyPr/>
        <a:lstStyle/>
        <a:p>
          <a:endParaRPr lang="en-IN"/>
        </a:p>
      </dgm:t>
    </dgm:pt>
    <dgm:pt modelId="{4167B225-D78E-4FD8-9966-9990AC5C0366}">
      <dgm:prSet/>
      <dgm:spPr/>
      <dgm:t>
        <a:bodyPr/>
        <a:lstStyle/>
        <a:p>
          <a:pPr>
            <a:buFont typeface="Symbol" panose="05050102010706020507" pitchFamily="18" charset="2"/>
            <a:buChar char=""/>
          </a:pPr>
          <a:r>
            <a:rPr lang="en-US" dirty="0"/>
            <a:t>ORERA to oversee completion via external developer through public tender</a:t>
          </a:r>
          <a:endParaRPr lang="en-IN" dirty="0"/>
        </a:p>
      </dgm:t>
    </dgm:pt>
    <dgm:pt modelId="{C44FAD57-329C-4A04-954D-02C684F52AFF}" type="parTrans" cxnId="{5C7FF5C4-5A4A-4ABD-A3B4-DB7476B7BB53}">
      <dgm:prSet/>
      <dgm:spPr/>
      <dgm:t>
        <a:bodyPr/>
        <a:lstStyle/>
        <a:p>
          <a:endParaRPr lang="en-IN"/>
        </a:p>
      </dgm:t>
    </dgm:pt>
    <dgm:pt modelId="{28246F3B-9F17-40CE-81A4-8811CAEF797C}" type="sibTrans" cxnId="{5C7FF5C4-5A4A-4ABD-A3B4-DB7476B7BB53}">
      <dgm:prSet/>
      <dgm:spPr/>
      <dgm:t>
        <a:bodyPr/>
        <a:lstStyle/>
        <a:p>
          <a:endParaRPr lang="en-IN"/>
        </a:p>
      </dgm:t>
    </dgm:pt>
    <dgm:pt modelId="{C281C440-1665-4E08-B58F-0A92889DDFEF}">
      <dgm:prSet/>
      <dgm:spPr/>
      <dgm:t>
        <a:bodyPr/>
        <a:lstStyle/>
        <a:p>
          <a:pPr>
            <a:buFont typeface="Symbol" panose="05050102010706020507" pitchFamily="18" charset="2"/>
            <a:buChar char=""/>
          </a:pPr>
          <a:r>
            <a:rPr lang="en-US" dirty="0"/>
            <a:t>Homebuyer rights prioritized over secured creditor claims when collusion exists</a:t>
          </a:r>
          <a:endParaRPr lang="en-IN" dirty="0"/>
        </a:p>
      </dgm:t>
    </dgm:pt>
    <dgm:pt modelId="{A67C5D25-770D-4287-96A6-477D1B2B8179}" type="parTrans" cxnId="{C73934BB-EDED-465F-8B47-5F0F577C2F01}">
      <dgm:prSet/>
      <dgm:spPr/>
      <dgm:t>
        <a:bodyPr/>
        <a:lstStyle/>
        <a:p>
          <a:endParaRPr lang="en-IN"/>
        </a:p>
      </dgm:t>
    </dgm:pt>
    <dgm:pt modelId="{E6C71E3E-D7D4-4FF6-879D-75CBCD9A5CFC}" type="sibTrans" cxnId="{C73934BB-EDED-465F-8B47-5F0F577C2F01}">
      <dgm:prSet/>
      <dgm:spPr/>
      <dgm:t>
        <a:bodyPr/>
        <a:lstStyle/>
        <a:p>
          <a:endParaRPr lang="en-IN"/>
        </a:p>
      </dgm:t>
    </dgm:pt>
    <dgm:pt modelId="{873F16D3-81B9-4999-AC90-D848D8B2693B}">
      <dgm:prSet/>
      <dgm:spPr/>
      <dgm:t>
        <a:bodyPr/>
        <a:lstStyle/>
        <a:p>
          <a:pPr>
            <a:buFont typeface="Symbol" panose="05050102010706020507" pitchFamily="18" charset="2"/>
            <a:buChar char=""/>
          </a:pPr>
          <a:r>
            <a:rPr lang="en-US" b="1" dirty="0">
              <a:solidFill>
                <a:srgbClr val="00B050"/>
              </a:solidFill>
            </a:rPr>
            <a:t>Precedent Set: Confirms homebuyer protection is paramount in RERA jurisdiction</a:t>
          </a:r>
          <a:endParaRPr lang="en-IN" b="1" dirty="0">
            <a:solidFill>
              <a:srgbClr val="00B050"/>
            </a:solidFill>
          </a:endParaRPr>
        </a:p>
      </dgm:t>
    </dgm:pt>
    <dgm:pt modelId="{831EB13A-533A-4291-AFAF-20BDF3EAF405}" type="parTrans" cxnId="{95B875A5-764D-4C69-88ED-FE776922387F}">
      <dgm:prSet/>
      <dgm:spPr/>
      <dgm:t>
        <a:bodyPr/>
        <a:lstStyle/>
        <a:p>
          <a:endParaRPr lang="en-IN"/>
        </a:p>
      </dgm:t>
    </dgm:pt>
    <dgm:pt modelId="{2813A064-D98E-4466-88D6-455D82E8A8F1}" type="sibTrans" cxnId="{95B875A5-764D-4C69-88ED-FE776922387F}">
      <dgm:prSet/>
      <dgm:spPr/>
      <dgm:t>
        <a:bodyPr/>
        <a:lstStyle/>
        <a:p>
          <a:endParaRPr lang="en-IN"/>
        </a:p>
      </dgm:t>
    </dgm:pt>
    <dgm:pt modelId="{0CE93243-1A84-4CC8-8095-5DE131CCDDFF}">
      <dgm:prSet/>
      <dgm:spPr/>
      <dgm:t>
        <a:bodyPr/>
        <a:lstStyle/>
        <a:p>
          <a:r>
            <a:rPr lang="en-IN" dirty="0"/>
            <a:t>This landmark decision provides relief to buyers, ensuring that their long-awaited homes may still be delivered and that banks cannot ignore the rights of existing </a:t>
          </a:r>
          <a:r>
            <a:rPr lang="en-IN" dirty="0" err="1"/>
            <a:t>allottees</a:t>
          </a:r>
          <a:r>
            <a:rPr lang="en-IN" dirty="0"/>
            <a:t> when recovering a builder's debt. </a:t>
          </a:r>
          <a:endParaRPr lang="en-IN" b="1" dirty="0">
            <a:solidFill>
              <a:srgbClr val="00B050"/>
            </a:solidFill>
          </a:endParaRPr>
        </a:p>
      </dgm:t>
    </dgm:pt>
    <dgm:pt modelId="{611EE742-A442-424B-B748-E955889E12A4}" type="parTrans" cxnId="{9BDB121D-3032-491F-ADAD-6AB6F8ED0300}">
      <dgm:prSet/>
      <dgm:spPr/>
      <dgm:t>
        <a:bodyPr/>
        <a:lstStyle/>
        <a:p>
          <a:endParaRPr lang="en-IN"/>
        </a:p>
      </dgm:t>
    </dgm:pt>
    <dgm:pt modelId="{F37D9965-1E3D-4952-86CC-C1220AD076FD}" type="sibTrans" cxnId="{9BDB121D-3032-491F-ADAD-6AB6F8ED0300}">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FFE8D407-B0AE-4F57-B7C9-9647A2B99A73}" type="presOf" srcId="{3DE7F391-8FAE-4755-AE16-2A5FEDDEC1B6}" destId="{89E49428-4D31-42E1-BE39-022C6C1022AF}" srcOrd="0" destOrd="0" presId="urn:microsoft.com/office/officeart/2005/8/layout/list1"/>
    <dgm:cxn modelId="{9BDB121D-3032-491F-ADAD-6AB6F8ED0300}" srcId="{B5674171-7C86-490C-864C-F7797F0010A2}" destId="{0CE93243-1A84-4CC8-8095-5DE131CCDDFF}" srcOrd="5" destOrd="0" parTransId="{611EE742-A442-424B-B748-E955889E12A4}" sibTransId="{F37D9965-1E3D-4952-86CC-C1220AD076FD}"/>
    <dgm:cxn modelId="{2DB89C5C-5BED-4E80-AA1B-765D0396E25B}" type="presOf" srcId="{B5674171-7C86-490C-864C-F7797F0010A2}" destId="{54A9E17A-BC6B-467A-ADB0-9D19EED77FAA}"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12B43389-5FB3-4F48-94CC-B34AAFF360B0}" type="presOf" srcId="{C281C440-1665-4E08-B58F-0A92889DDFEF}" destId="{89E49428-4D31-42E1-BE39-022C6C1022AF}" srcOrd="0" destOrd="3" presId="urn:microsoft.com/office/officeart/2005/8/layout/list1"/>
    <dgm:cxn modelId="{A0619F91-8FF8-4362-AB0C-A5B9797F4F46}" srcId="{B5674171-7C86-490C-864C-F7797F0010A2}" destId="{824D783D-149D-44E1-97ED-8A15C3608B4D}" srcOrd="1" destOrd="0" parTransId="{6C88AFFD-9B96-4A82-9790-37F436E3E3D0}" sibTransId="{E11CB6CA-44A3-404C-8461-CDE2796E4BBF}"/>
    <dgm:cxn modelId="{FF993F95-1E28-4C7D-86F0-08E332C4FBF5}" type="presOf" srcId="{4167B225-D78E-4FD8-9966-9990AC5C0366}" destId="{89E49428-4D31-42E1-BE39-022C6C1022AF}" srcOrd="0" destOrd="2" presId="urn:microsoft.com/office/officeart/2005/8/layout/list1"/>
    <dgm:cxn modelId="{8E39459E-F0A3-4DD9-A686-05EA589B035B}" type="presOf" srcId="{0CE93243-1A84-4CC8-8095-5DE131CCDDFF}" destId="{89E49428-4D31-42E1-BE39-022C6C1022AF}" srcOrd="0" destOrd="5" presId="urn:microsoft.com/office/officeart/2005/8/layout/list1"/>
    <dgm:cxn modelId="{95B875A5-764D-4C69-88ED-FE776922387F}" srcId="{B5674171-7C86-490C-864C-F7797F0010A2}" destId="{873F16D3-81B9-4999-AC90-D848D8B2693B}" srcOrd="4" destOrd="0" parTransId="{831EB13A-533A-4291-AFAF-20BDF3EAF405}" sibTransId="{2813A064-D98E-4466-88D6-455D82E8A8F1}"/>
    <dgm:cxn modelId="{474CEAA5-AC9C-4AEB-812B-60C95FE2DA63}" srcId="{B5674171-7C86-490C-864C-F7797F0010A2}" destId="{3DE7F391-8FAE-4755-AE16-2A5FEDDEC1B6}" srcOrd="0" destOrd="0" parTransId="{2946D535-4E44-4392-A01A-65C76790C6E3}" sibTransId="{9986A0F1-4B56-4161-BB6E-8AF2B2F778F9}"/>
    <dgm:cxn modelId="{F0D9C7BA-8542-4CC2-9995-7EED29950851}" type="presOf" srcId="{72278E68-A0C6-4075-83D5-310E37C70C43}" destId="{D8972B9E-2DD6-4F6A-9A94-BC92EB73BAF3}" srcOrd="0" destOrd="0" presId="urn:microsoft.com/office/officeart/2005/8/layout/list1"/>
    <dgm:cxn modelId="{C73934BB-EDED-465F-8B47-5F0F577C2F01}" srcId="{B5674171-7C86-490C-864C-F7797F0010A2}" destId="{C281C440-1665-4E08-B58F-0A92889DDFEF}" srcOrd="3" destOrd="0" parTransId="{A67C5D25-770D-4287-96A6-477D1B2B8179}" sibTransId="{E6C71E3E-D7D4-4FF6-879D-75CBCD9A5CFC}"/>
    <dgm:cxn modelId="{632E85C1-3CA0-4FE2-8A19-F495DE6BAF40}" type="presOf" srcId="{824D783D-149D-44E1-97ED-8A15C3608B4D}" destId="{89E49428-4D31-42E1-BE39-022C6C1022AF}" srcOrd="0" destOrd="1" presId="urn:microsoft.com/office/officeart/2005/8/layout/list1"/>
    <dgm:cxn modelId="{5C7FF5C4-5A4A-4ABD-A3B4-DB7476B7BB53}" srcId="{B5674171-7C86-490C-864C-F7797F0010A2}" destId="{4167B225-D78E-4FD8-9966-9990AC5C0366}" srcOrd="2" destOrd="0" parTransId="{C44FAD57-329C-4A04-954D-02C684F52AFF}" sibTransId="{28246F3B-9F17-40CE-81A4-8811CAEF797C}"/>
    <dgm:cxn modelId="{53FF19D0-2201-4284-A862-3ED80448A8D8}" type="presOf" srcId="{873F16D3-81B9-4999-AC90-D848D8B2693B}" destId="{89E49428-4D31-42E1-BE39-022C6C1022AF}" srcOrd="0" destOrd="4"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custT="1"/>
      <dgm:spPr/>
      <dgm:t>
        <a:bodyPr/>
        <a:lstStyle/>
        <a:p>
          <a:r>
            <a:rPr lang="en-US" sz="2000" b="1" dirty="0">
              <a:solidFill>
                <a:schemeClr val="tx1"/>
              </a:solidFill>
            </a:rPr>
            <a:t>Facts and Background</a:t>
          </a:r>
          <a:endParaRPr lang="en-IN" sz="2000" b="1" dirty="0">
            <a:solidFill>
              <a:schemeClr val="tx1"/>
            </a:solidFill>
          </a:endParaRPr>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DB19E32D-3B34-44A7-9BE3-CD574E52C0DD}">
      <dgm:prSet phldrT="[Text]" custT="1"/>
      <dgm:spPr/>
      <dgm:t>
        <a:bodyPr/>
        <a:lstStyle/>
        <a:p>
          <a:pPr algn="just"/>
          <a:r>
            <a:rPr lang="en-IN" sz="2400" b="1" i="0" dirty="0">
              <a:solidFill>
                <a:schemeClr val="tx1"/>
              </a:solidFill>
            </a:rPr>
            <a:t>Parties:</a:t>
          </a:r>
          <a:r>
            <a:rPr lang="en-IN" sz="2400" b="0" i="0" dirty="0">
              <a:solidFill>
                <a:schemeClr val="tx1"/>
              </a:solidFill>
            </a:rPr>
            <a:t> Mantri Developer </a:t>
          </a:r>
          <a:r>
            <a:rPr lang="en-IN" sz="2400" b="0" i="0" dirty="0" err="1">
              <a:solidFill>
                <a:schemeClr val="tx1"/>
              </a:solidFill>
            </a:rPr>
            <a:t>Pvt.</a:t>
          </a:r>
          <a:r>
            <a:rPr lang="en-IN" sz="2400" b="0" i="0" dirty="0">
              <a:solidFill>
                <a:schemeClr val="tx1"/>
              </a:solidFill>
            </a:rPr>
            <a:t> Ltd. (Petitioner/Judgment Debtor) vs. three homebuyers - </a:t>
          </a:r>
          <a:r>
            <a:rPr lang="en-IN" sz="2400" b="0" i="0" dirty="0" err="1">
              <a:solidFill>
                <a:schemeClr val="tx1"/>
              </a:solidFill>
            </a:rPr>
            <a:t>Snil</a:t>
          </a:r>
          <a:r>
            <a:rPr lang="en-IN" sz="2400" b="0" i="0" dirty="0">
              <a:solidFill>
                <a:schemeClr val="tx1"/>
              </a:solidFill>
            </a:rPr>
            <a:t> </a:t>
          </a:r>
          <a:r>
            <a:rPr lang="en-IN" sz="2400" b="0" i="0" dirty="0" err="1">
              <a:solidFill>
                <a:schemeClr val="tx1"/>
              </a:solidFill>
            </a:rPr>
            <a:t>Pathiyam</a:t>
          </a:r>
          <a:r>
            <a:rPr lang="en-IN" sz="2400" b="0" i="0" dirty="0">
              <a:solidFill>
                <a:schemeClr val="tx1"/>
              </a:solidFill>
            </a:rPr>
            <a:t> </a:t>
          </a:r>
          <a:r>
            <a:rPr lang="en-IN" sz="2400" b="0" i="0" dirty="0" err="1">
              <a:solidFill>
                <a:schemeClr val="tx1"/>
              </a:solidFill>
            </a:rPr>
            <a:t>Veetil</a:t>
          </a:r>
          <a:r>
            <a:rPr lang="en-IN" sz="2400" b="0" i="0" dirty="0">
              <a:solidFill>
                <a:schemeClr val="tx1"/>
              </a:solidFill>
            </a:rPr>
            <a:t>, Indi Vivekananda, and Mudit Saxena (Respondents)</a:t>
          </a:r>
          <a:endParaRPr lang="en-IN" sz="2400" b="1" dirty="0">
            <a:solidFill>
              <a:schemeClr val="tx1"/>
            </a:solidFill>
          </a:endParaRPr>
        </a:p>
      </dgm:t>
    </dgm:pt>
    <dgm:pt modelId="{79ADE263-6AAA-43BC-A612-AC3494A36E9E}" type="parTrans" cxnId="{263EDAF2-F2AA-40E8-8868-49830E127386}">
      <dgm:prSet/>
      <dgm:spPr/>
      <dgm:t>
        <a:bodyPr/>
        <a:lstStyle/>
        <a:p>
          <a:endParaRPr lang="en-IN"/>
        </a:p>
      </dgm:t>
    </dgm:pt>
    <dgm:pt modelId="{7723D554-B7B7-480C-BEF5-ED856B7B143C}" type="sibTrans" cxnId="{263EDAF2-F2AA-40E8-8868-49830E127386}">
      <dgm:prSet/>
      <dgm:spPr/>
      <dgm:t>
        <a:bodyPr/>
        <a:lstStyle/>
        <a:p>
          <a:endParaRPr lang="en-IN"/>
        </a:p>
      </dgm:t>
    </dgm:pt>
    <dgm:pt modelId="{567A0674-3BE6-4EFE-AB99-A8BD9F903593}">
      <dgm:prSet custT="1"/>
      <dgm:spPr/>
      <dgm:t>
        <a:bodyPr/>
        <a:lstStyle/>
        <a:p>
          <a:pPr algn="just">
            <a:buFont typeface="Arial" panose="020B0604020202020204" pitchFamily="34" charset="0"/>
            <a:buChar char="•"/>
          </a:pPr>
          <a:r>
            <a:rPr lang="en-US" sz="2400" b="1" i="0">
              <a:solidFill>
                <a:schemeClr val="tx1"/>
              </a:solidFill>
            </a:rPr>
            <a:t>Background:</a:t>
          </a:r>
          <a:r>
            <a:rPr lang="en-US" sz="2400" b="0" i="0">
              <a:solidFill>
                <a:schemeClr val="tx1"/>
              </a:solidFill>
            </a:rPr>
            <a:t> Homebuyers approached RERA seeking relief and obtained favorable orders on 30-06-2023 and 03-08-2023</a:t>
          </a:r>
        </a:p>
      </dgm:t>
    </dgm:pt>
    <dgm:pt modelId="{90CEE854-5746-4BFA-95FB-40081B8AA0E7}" type="parTrans" cxnId="{55C8B44D-3DB3-4844-9526-02C95332F6DC}">
      <dgm:prSet/>
      <dgm:spPr/>
      <dgm:t>
        <a:bodyPr/>
        <a:lstStyle/>
        <a:p>
          <a:endParaRPr lang="en-IN"/>
        </a:p>
      </dgm:t>
    </dgm:pt>
    <dgm:pt modelId="{8484D9DD-3931-4F39-B97E-D288BF798977}" type="sibTrans" cxnId="{55C8B44D-3DB3-4844-9526-02C95332F6DC}">
      <dgm:prSet/>
      <dgm:spPr/>
      <dgm:t>
        <a:bodyPr/>
        <a:lstStyle/>
        <a:p>
          <a:endParaRPr lang="en-IN"/>
        </a:p>
      </dgm:t>
    </dgm:pt>
    <dgm:pt modelId="{5C60B917-989A-4FDB-825A-E2AFD920AA9D}">
      <dgm:prSet custT="1"/>
      <dgm:spPr/>
      <dgm:t>
        <a:bodyPr/>
        <a:lstStyle/>
        <a:p>
          <a:pPr algn="just">
            <a:buFont typeface="Arial" panose="020B0604020202020204" pitchFamily="34" charset="0"/>
            <a:buChar char="•"/>
          </a:pPr>
          <a:r>
            <a:rPr lang="en-US" sz="2400" b="1" i="0">
              <a:solidFill>
                <a:schemeClr val="tx1"/>
              </a:solidFill>
            </a:rPr>
            <a:t>Execution:</a:t>
          </a:r>
          <a:r>
            <a:rPr lang="en-US" sz="2400" b="0" i="0">
              <a:solidFill>
                <a:schemeClr val="tx1"/>
              </a:solidFill>
            </a:rPr>
            <a:t> Respondents filed execution petitions in Civil Court to enforce RERA orders</a:t>
          </a:r>
        </a:p>
      </dgm:t>
    </dgm:pt>
    <dgm:pt modelId="{530B83AA-508D-4026-9120-5C52377184BA}" type="parTrans" cxnId="{198E6B61-88BD-4B5F-8188-621C9A04F61F}">
      <dgm:prSet/>
      <dgm:spPr/>
      <dgm:t>
        <a:bodyPr/>
        <a:lstStyle/>
        <a:p>
          <a:endParaRPr lang="en-IN"/>
        </a:p>
      </dgm:t>
    </dgm:pt>
    <dgm:pt modelId="{4232478E-34EB-419B-A05A-A95CA67EE0E6}" type="sibTrans" cxnId="{198E6B61-88BD-4B5F-8188-621C9A04F61F}">
      <dgm:prSet/>
      <dgm:spPr/>
      <dgm:t>
        <a:bodyPr/>
        <a:lstStyle/>
        <a:p>
          <a:endParaRPr lang="en-IN"/>
        </a:p>
      </dgm:t>
    </dgm:pt>
    <dgm:pt modelId="{4E7D65AA-0E20-4A95-8F87-7AD22F481E84}">
      <dgm:prSet custT="1"/>
      <dgm:spPr/>
      <dgm:t>
        <a:bodyPr/>
        <a:lstStyle/>
        <a:p>
          <a:pPr algn="just">
            <a:buFont typeface="Arial" panose="020B0604020202020204" pitchFamily="34" charset="0"/>
            <a:buChar char="•"/>
          </a:pPr>
          <a:r>
            <a:rPr lang="en-US" sz="2400" b="1" i="0" dirty="0">
              <a:solidFill>
                <a:schemeClr val="tx1"/>
              </a:solidFill>
            </a:rPr>
            <a:t>Challenge:</a:t>
          </a:r>
          <a:r>
            <a:rPr lang="en-US" sz="2400" b="0" i="0" dirty="0">
              <a:solidFill>
                <a:schemeClr val="tx1"/>
              </a:solidFill>
            </a:rPr>
            <a:t> Petitioner filed Section 47 CPC applications contesting the Court's jurisdiction to execute RERA orders</a:t>
          </a:r>
        </a:p>
      </dgm:t>
    </dgm:pt>
    <dgm:pt modelId="{5C31C29F-704B-46F3-8DCB-02ABE8CBCBBF}" type="parTrans" cxnId="{3E938845-C25F-4192-859C-36F60DCB5001}">
      <dgm:prSet/>
      <dgm:spPr/>
      <dgm:t>
        <a:bodyPr/>
        <a:lstStyle/>
        <a:p>
          <a:endParaRPr lang="en-IN"/>
        </a:p>
      </dgm:t>
    </dgm:pt>
    <dgm:pt modelId="{C31E12D8-037E-4573-A58D-DC0652EE18B5}" type="sibTrans" cxnId="{3E938845-C25F-4192-859C-36F60DCB5001}">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2A5FFD4D-06BE-4EB5-9AB0-EF40DEF039F4}" type="pres">
      <dgm:prSet presAssocID="{AEE53145-0594-43EC-9CA1-9E036CF58F28}" presName="desTx" presStyleLbl="node1" presStyleIdx="0" presStyleCnt="1">
        <dgm:presLayoutVars>
          <dgm:bulletEnabled val="1"/>
        </dgm:presLayoutVars>
      </dgm:prSet>
      <dgm:spPr/>
    </dgm:pt>
  </dgm:ptLst>
  <dgm:cxnLst>
    <dgm:cxn modelId="{6C6D5B0A-5330-4BA1-A740-682A6007AA23}" type="presOf" srcId="{567A0674-3BE6-4EFE-AB99-A8BD9F903593}" destId="{2A5FFD4D-06BE-4EB5-9AB0-EF40DEF039F4}" srcOrd="0" destOrd="1" presId="urn:diagrams.loki3.com/BracketList"/>
    <dgm:cxn modelId="{198E6B61-88BD-4B5F-8188-621C9A04F61F}" srcId="{AEE53145-0594-43EC-9CA1-9E036CF58F28}" destId="{5C60B917-989A-4FDB-825A-E2AFD920AA9D}" srcOrd="2" destOrd="0" parTransId="{530B83AA-508D-4026-9120-5C52377184BA}" sibTransId="{4232478E-34EB-419B-A05A-A95CA67EE0E6}"/>
    <dgm:cxn modelId="{3E938845-C25F-4192-859C-36F60DCB5001}" srcId="{AEE53145-0594-43EC-9CA1-9E036CF58F28}" destId="{4E7D65AA-0E20-4A95-8F87-7AD22F481E84}" srcOrd="3" destOrd="0" parTransId="{5C31C29F-704B-46F3-8DCB-02ABE8CBCBBF}" sibTransId="{C31E12D8-037E-4573-A58D-DC0652EE18B5}"/>
    <dgm:cxn modelId="{55C8B44D-3DB3-4844-9526-02C95332F6DC}" srcId="{AEE53145-0594-43EC-9CA1-9E036CF58F28}" destId="{567A0674-3BE6-4EFE-AB99-A8BD9F903593}" srcOrd="1" destOrd="0" parTransId="{90CEE854-5746-4BFA-95FB-40081B8AA0E7}" sibTransId="{8484D9DD-3931-4F39-B97E-D288BF798977}"/>
    <dgm:cxn modelId="{6547BB5A-F857-4CF4-920D-07FDBBF0C82D}" type="presOf" srcId="{4E7D65AA-0E20-4A95-8F87-7AD22F481E84}" destId="{2A5FFD4D-06BE-4EB5-9AB0-EF40DEF039F4}" srcOrd="0" destOrd="3" presId="urn:diagrams.loki3.com/BracketList"/>
    <dgm:cxn modelId="{449C77AB-E121-47F5-91D8-090C7AE9D1D1}" srcId="{03AF4557-0165-4024-989C-09039CC35925}" destId="{AEE53145-0594-43EC-9CA1-9E036CF58F28}" srcOrd="0" destOrd="0" parTransId="{C0D56D5C-9134-487A-A90C-ECF44DF9D189}" sibTransId="{98A1AD8C-2ABA-48A1-8234-00922E492329}"/>
    <dgm:cxn modelId="{4998B7AE-1E0C-4AB1-8032-FB208C553834}" type="presOf" srcId="{5C60B917-989A-4FDB-825A-E2AFD920AA9D}" destId="{2A5FFD4D-06BE-4EB5-9AB0-EF40DEF039F4}" srcOrd="0" destOrd="2" presId="urn:diagrams.loki3.com/BracketList"/>
    <dgm:cxn modelId="{3AB1DAAE-010F-4C22-8651-11FF0FC95BC2}" type="presOf" srcId="{DB19E32D-3B34-44A7-9BE3-CD574E52C0DD}" destId="{2A5FFD4D-06BE-4EB5-9AB0-EF40DEF039F4}" srcOrd="0" destOrd="0" presId="urn:diagrams.loki3.com/BracketList"/>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263EDAF2-F2AA-40E8-8868-49830E127386}" srcId="{AEE53145-0594-43EC-9CA1-9E036CF58F28}" destId="{DB19E32D-3B34-44A7-9BE3-CD574E52C0DD}" srcOrd="0" destOrd="0" parTransId="{79ADE263-6AAA-43BC-A612-AC3494A36E9E}" sibTransId="{7723D554-B7B7-480C-BEF5-ED856B7B143C}"/>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84F0C7EC-87B1-4A2B-8E37-463D79187F28}" type="presParOf" srcId="{6572FD0D-8D01-40A2-A25B-623A685C17EA}" destId="{2A5FFD4D-06BE-4EB5-9AB0-EF40DEF039F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B5674171-7C86-490C-864C-F7797F0010A2}">
      <dgm:prSet phldrT="[Text]" custT="1"/>
      <dgm:spPr/>
      <dgm:t>
        <a:bodyPr/>
        <a:lstStyle/>
        <a:p>
          <a:pPr algn="just"/>
          <a:r>
            <a:rPr lang="en-IN" sz="2800" b="1" dirty="0"/>
            <a:t>Issues and Observations</a:t>
          </a:r>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4CA93502-D9F7-40FB-BEB6-C5348F8B21C8}">
      <dgm:prSet custT="1"/>
      <dgm:spPr/>
      <dgm:t>
        <a:bodyPr/>
        <a:lstStyle/>
        <a:p>
          <a:pPr algn="just">
            <a:buFont typeface="Arial" panose="020B0604020202020204" pitchFamily="34" charset="0"/>
            <a:buChar char="•"/>
          </a:pPr>
          <a:r>
            <a:rPr lang="en-US" sz="2200" b="1" i="0" dirty="0">
              <a:latin typeface="+mj-lt"/>
            </a:rPr>
            <a:t>Petitioner's Argument:</a:t>
          </a:r>
          <a:r>
            <a:rPr lang="en-US" sz="2200" b="0" i="0" dirty="0">
              <a:latin typeface="+mj-lt"/>
            </a:rPr>
            <a:t> RERA Act is self-contained code; Section 79 bars civil court jurisdiction; Section 40 mandates recovery as land revenue arrears</a:t>
          </a:r>
        </a:p>
      </dgm:t>
    </dgm:pt>
    <dgm:pt modelId="{4ABD415E-0997-47AC-88D2-CC9C0697E3DD}" type="parTrans" cxnId="{86A34301-B088-45D2-8430-3000E8E248C5}">
      <dgm:prSet/>
      <dgm:spPr/>
      <dgm:t>
        <a:bodyPr/>
        <a:lstStyle/>
        <a:p>
          <a:endParaRPr lang="en-IN"/>
        </a:p>
      </dgm:t>
    </dgm:pt>
    <dgm:pt modelId="{DF41D99B-93E9-43A5-9F18-97013BD85963}" type="sibTrans" cxnId="{86A34301-B088-45D2-8430-3000E8E248C5}">
      <dgm:prSet/>
      <dgm:spPr/>
      <dgm:t>
        <a:bodyPr/>
        <a:lstStyle/>
        <a:p>
          <a:endParaRPr lang="en-IN"/>
        </a:p>
      </dgm:t>
    </dgm:pt>
    <dgm:pt modelId="{8D0D0EDC-040F-416D-80B6-8B6880172B3D}">
      <dgm:prSet custT="1"/>
      <dgm:spPr/>
      <dgm:t>
        <a:bodyPr/>
        <a:lstStyle/>
        <a:p>
          <a:pPr algn="just">
            <a:buFont typeface="Arial" panose="020B0604020202020204" pitchFamily="34" charset="0"/>
            <a:buChar char="•"/>
          </a:pPr>
          <a:r>
            <a:rPr lang="en-US" sz="2200" b="1" i="0">
              <a:latin typeface="+mj-lt"/>
            </a:rPr>
            <a:t>Court's Finding:</a:t>
          </a:r>
          <a:r>
            <a:rPr lang="en-US" sz="2200" b="0" i="0">
              <a:latin typeface="+mj-lt"/>
            </a:rPr>
            <a:t> RERA orders are NOT decrees under Section 2(2) CPC because proceedings are complaint-based, not suit-based</a:t>
          </a:r>
        </a:p>
      </dgm:t>
    </dgm:pt>
    <dgm:pt modelId="{6ADEF897-A8A4-45A4-8CE4-D0E96E6DD6F9}" type="parTrans" cxnId="{0C02C8BE-25E2-4332-853F-DB9025170965}">
      <dgm:prSet/>
      <dgm:spPr/>
      <dgm:t>
        <a:bodyPr/>
        <a:lstStyle/>
        <a:p>
          <a:endParaRPr lang="en-IN"/>
        </a:p>
      </dgm:t>
    </dgm:pt>
    <dgm:pt modelId="{DB30BA57-2C85-4EEA-A497-C45899A247DD}" type="sibTrans" cxnId="{0C02C8BE-25E2-4332-853F-DB9025170965}">
      <dgm:prSet/>
      <dgm:spPr/>
      <dgm:t>
        <a:bodyPr/>
        <a:lstStyle/>
        <a:p>
          <a:endParaRPr lang="en-IN"/>
        </a:p>
      </dgm:t>
    </dgm:pt>
    <dgm:pt modelId="{8BC5D503-42CD-45DF-9B67-431BD9AEB38A}">
      <dgm:prSet custT="1"/>
      <dgm:spPr/>
      <dgm:t>
        <a:bodyPr/>
        <a:lstStyle/>
        <a:p>
          <a:pPr algn="just">
            <a:buFont typeface="Arial" panose="020B0604020202020204" pitchFamily="34" charset="0"/>
            <a:buChar char="•"/>
          </a:pPr>
          <a:r>
            <a:rPr lang="en-US" sz="2200" b="1" i="0" dirty="0">
              <a:latin typeface="+mj-lt"/>
            </a:rPr>
            <a:t>Key Principle:</a:t>
          </a:r>
          <a:r>
            <a:rPr lang="en-US" sz="2200" b="0" i="0" dirty="0">
              <a:latin typeface="+mj-lt"/>
            </a:rPr>
            <a:t> Recovery must follow RERA's prescribed mechanism - execution before Tahsildar as land revenue arrears, not civil court execution</a:t>
          </a:r>
        </a:p>
      </dgm:t>
    </dgm:pt>
    <dgm:pt modelId="{E6F0FDD6-B40A-49E4-BA63-6A40F22849DE}" type="parTrans" cxnId="{7D5D37A1-1574-47B0-9E42-4086F4C33F9A}">
      <dgm:prSet/>
      <dgm:spPr/>
      <dgm:t>
        <a:bodyPr/>
        <a:lstStyle/>
        <a:p>
          <a:endParaRPr lang="en-IN"/>
        </a:p>
      </dgm:t>
    </dgm:pt>
    <dgm:pt modelId="{CF8DE567-3B48-4B5B-86DB-59334B662842}" type="sibTrans" cxnId="{7D5D37A1-1574-47B0-9E42-4086F4C33F9A}">
      <dgm:prSet/>
      <dgm:spPr/>
      <dgm:t>
        <a:bodyPr/>
        <a:lstStyle/>
        <a:p>
          <a:endParaRPr lang="en-IN"/>
        </a:p>
      </dgm:t>
    </dgm:pt>
    <dgm:pt modelId="{68CFA143-0D2E-48A9-9FA1-8A323A70AE37}">
      <dgm:prSet phldrT="[Text]" custT="1"/>
      <dgm:spPr/>
      <dgm:t>
        <a:bodyPr/>
        <a:lstStyle/>
        <a:p>
          <a:pPr algn="just"/>
          <a:r>
            <a:rPr lang="en-US" sz="2200" b="1" i="0" dirty="0">
              <a:latin typeface="+mj-lt"/>
            </a:rPr>
            <a:t>Core Issue:</a:t>
          </a:r>
          <a:r>
            <a:rPr lang="en-US" sz="2200" b="0" i="0" dirty="0">
              <a:latin typeface="+mj-lt"/>
            </a:rPr>
            <a:t> Whether RERA orders can be executed through civil court execution petitions under Order XXI CPC</a:t>
          </a:r>
          <a:endParaRPr lang="en-IN" sz="2200" b="1" dirty="0">
            <a:latin typeface="+mj-lt"/>
          </a:endParaRPr>
        </a:p>
      </dgm:t>
    </dgm:pt>
    <dgm:pt modelId="{D6CBF561-495F-4F8E-8FD6-B8001DEFF14E}" type="parTrans" cxnId="{F982D101-9305-4736-8C0C-6954E2FF97E4}">
      <dgm:prSet/>
      <dgm:spPr/>
      <dgm:t>
        <a:bodyPr/>
        <a:lstStyle/>
        <a:p>
          <a:endParaRPr lang="en-IN"/>
        </a:p>
      </dgm:t>
    </dgm:pt>
    <dgm:pt modelId="{87983D84-37E5-43AC-9C6C-1FFD46746503}" type="sibTrans" cxnId="{F982D101-9305-4736-8C0C-6954E2FF97E4}">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86A34301-B088-45D2-8430-3000E8E248C5}" srcId="{B5674171-7C86-490C-864C-F7797F0010A2}" destId="{4CA93502-D9F7-40FB-BEB6-C5348F8B21C8}" srcOrd="1" destOrd="0" parTransId="{4ABD415E-0997-47AC-88D2-CC9C0697E3DD}" sibTransId="{DF41D99B-93E9-43A5-9F18-97013BD85963}"/>
    <dgm:cxn modelId="{F982D101-9305-4736-8C0C-6954E2FF97E4}" srcId="{B5674171-7C86-490C-864C-F7797F0010A2}" destId="{68CFA143-0D2E-48A9-9FA1-8A323A70AE37}" srcOrd="0" destOrd="0" parTransId="{D6CBF561-495F-4F8E-8FD6-B8001DEFF14E}" sibTransId="{87983D84-37E5-43AC-9C6C-1FFD46746503}"/>
    <dgm:cxn modelId="{2DB89C5C-5BED-4E80-AA1B-765D0396E25B}" type="presOf" srcId="{B5674171-7C86-490C-864C-F7797F0010A2}" destId="{54A9E17A-BC6B-467A-ADB0-9D19EED77FAA}"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E0CEA680-FD1A-45FB-8B60-4B8B5D9AAEC1}" type="presOf" srcId="{8BC5D503-42CD-45DF-9B67-431BD9AEB38A}" destId="{89E49428-4D31-42E1-BE39-022C6C1022AF}" srcOrd="0" destOrd="3"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99DE219A-64D2-4919-8E22-A330123FEC50}" type="presOf" srcId="{8D0D0EDC-040F-416D-80B6-8B6880172B3D}" destId="{89E49428-4D31-42E1-BE39-022C6C1022AF}" srcOrd="0" destOrd="2" presId="urn:microsoft.com/office/officeart/2005/8/layout/list1"/>
    <dgm:cxn modelId="{7D5D37A1-1574-47B0-9E42-4086F4C33F9A}" srcId="{B5674171-7C86-490C-864C-F7797F0010A2}" destId="{8BC5D503-42CD-45DF-9B67-431BD9AEB38A}" srcOrd="3" destOrd="0" parTransId="{E6F0FDD6-B40A-49E4-BA63-6A40F22849DE}" sibTransId="{CF8DE567-3B48-4B5B-86DB-59334B662842}"/>
    <dgm:cxn modelId="{F0D9C7BA-8542-4CC2-9995-7EED29950851}" type="presOf" srcId="{72278E68-A0C6-4075-83D5-310E37C70C43}" destId="{D8972B9E-2DD6-4F6A-9A94-BC92EB73BAF3}" srcOrd="0" destOrd="0" presId="urn:microsoft.com/office/officeart/2005/8/layout/list1"/>
    <dgm:cxn modelId="{0C02C8BE-25E2-4332-853F-DB9025170965}" srcId="{B5674171-7C86-490C-864C-F7797F0010A2}" destId="{8D0D0EDC-040F-416D-80B6-8B6880172B3D}" srcOrd="2" destOrd="0" parTransId="{6ADEF897-A8A4-45A4-8CE4-D0E96E6DD6F9}" sibTransId="{DB30BA57-2C85-4EEA-A497-C45899A247DD}"/>
    <dgm:cxn modelId="{8A80D3C9-3EA8-4B83-88CD-26A4E7A10B1E}" type="presOf" srcId="{68CFA143-0D2E-48A9-9FA1-8A323A70AE37}" destId="{89E49428-4D31-42E1-BE39-022C6C1022AF}" srcOrd="0" destOrd="0" presId="urn:microsoft.com/office/officeart/2005/8/layout/list1"/>
    <dgm:cxn modelId="{C828EEDB-05E4-4D37-BFD0-DD57CB26CFEE}" type="presOf" srcId="{4CA93502-D9F7-40FB-BEB6-C5348F8B21C8}" destId="{89E49428-4D31-42E1-BE39-022C6C1022AF}" srcOrd="0" destOrd="1"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US" b="1" i="0"/>
            <a:t>Outcome:</a:t>
          </a:r>
          <a:r>
            <a:rPr lang="en-US" b="0" i="0"/>
            <a:t> Writ Petitions ALLOWED; impugned orders dated 17-04-2025 QUASHED</a:t>
          </a:r>
          <a:endParaRPr lang="en-IN" dirty="0">
            <a:solidFill>
              <a:schemeClr val="tx1"/>
            </a:solidFill>
            <a:latin typeface="+mj-lt"/>
            <a:ea typeface="+mn-ea"/>
            <a:cs typeface="+mn-cs"/>
          </a:endParaRP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E99B4E38-2EF7-4C41-93C7-05730CBE1A5D}">
      <dgm:prSet/>
      <dgm:spPr/>
      <dgm:t>
        <a:bodyPr/>
        <a:lstStyle/>
        <a:p>
          <a:pPr algn="just">
            <a:buFont typeface="Arial" panose="020B0604020202020204" pitchFamily="34" charset="0"/>
            <a:buChar char="•"/>
          </a:pPr>
          <a:r>
            <a:rPr lang="en-US" b="1" i="0" dirty="0">
              <a:solidFill>
                <a:srgbClr val="00B050"/>
              </a:solidFill>
            </a:rPr>
            <a:t>Ruling:</a:t>
          </a:r>
          <a:r>
            <a:rPr lang="en-US" b="0" i="0" dirty="0">
              <a:solidFill>
                <a:srgbClr val="00B050"/>
              </a:solidFill>
            </a:rPr>
            <a:t> Civil courts lack jurisdiction to execute RERA orders; execution must follow RERA's statutory mechanism (Section 40 &amp; Rule 26)</a:t>
          </a:r>
        </a:p>
      </dgm:t>
    </dgm:pt>
    <dgm:pt modelId="{9B1DAB26-786F-4BDA-9EC6-162D29AB69E8}" type="parTrans" cxnId="{9BB7B4BF-C766-47F6-82CF-3A17A8300000}">
      <dgm:prSet/>
      <dgm:spPr/>
      <dgm:t>
        <a:bodyPr/>
        <a:lstStyle/>
        <a:p>
          <a:endParaRPr lang="en-IN"/>
        </a:p>
      </dgm:t>
    </dgm:pt>
    <dgm:pt modelId="{32EBA1CE-AD80-4FA9-9F98-378E86298CCA}" type="sibTrans" cxnId="{9BB7B4BF-C766-47F6-82CF-3A17A8300000}">
      <dgm:prSet/>
      <dgm:spPr/>
      <dgm:t>
        <a:bodyPr/>
        <a:lstStyle/>
        <a:p>
          <a:endParaRPr lang="en-IN"/>
        </a:p>
      </dgm:t>
    </dgm:pt>
    <dgm:pt modelId="{E532962A-561B-4E78-9C1D-F5379B63B24D}">
      <dgm:prSet/>
      <dgm:spPr/>
      <dgm:t>
        <a:bodyPr/>
        <a:lstStyle/>
        <a:p>
          <a:pPr algn="just">
            <a:buFont typeface="Arial" panose="020B0604020202020204" pitchFamily="34" charset="0"/>
            <a:buChar char="•"/>
          </a:pPr>
          <a:r>
            <a:rPr lang="en-US" b="1" i="0" dirty="0"/>
            <a:t>Impact:</a:t>
          </a:r>
          <a:r>
            <a:rPr lang="en-US" b="0" i="0" dirty="0"/>
            <a:t> RERA orders must be enforced through revenue recovery (arrears of land revenue) or RERA's execution machinery, not civil court proceedings</a:t>
          </a:r>
        </a:p>
      </dgm:t>
    </dgm:pt>
    <dgm:pt modelId="{ED9470C7-51A8-4A11-A905-BE2BC68EA9C3}" type="parTrans" cxnId="{47438205-D0BD-49F7-A94D-F0A7BF3D4236}">
      <dgm:prSet/>
      <dgm:spPr/>
      <dgm:t>
        <a:bodyPr/>
        <a:lstStyle/>
        <a:p>
          <a:endParaRPr lang="en-IN"/>
        </a:p>
      </dgm:t>
    </dgm:pt>
    <dgm:pt modelId="{4F35F04F-09B3-458B-B6E6-AF80D4F85840}" type="sibTrans" cxnId="{47438205-D0BD-49F7-A94D-F0A7BF3D4236}">
      <dgm:prSet/>
      <dgm:spPr/>
      <dgm:t>
        <a:bodyPr/>
        <a:lstStyle/>
        <a:p>
          <a:endParaRPr lang="en-IN"/>
        </a:p>
      </dgm:t>
    </dgm:pt>
    <dgm:pt modelId="{DE644B4B-6B7F-43F5-B81E-1B813EB5CE2A}">
      <dgm:prSet/>
      <dgm:spPr/>
      <dgm:t>
        <a:bodyPr/>
        <a:lstStyle/>
        <a:p>
          <a:pPr algn="just">
            <a:buFont typeface="Arial" panose="020B0604020202020204" pitchFamily="34" charset="0"/>
            <a:buChar char="•"/>
          </a:pPr>
          <a:r>
            <a:rPr lang="en-US" b="1" i="0" dirty="0"/>
            <a:t>Remedy:</a:t>
          </a:r>
          <a:r>
            <a:rPr lang="en-US" b="0" i="0" dirty="0"/>
            <a:t> Respondents retain all remedies available in law under RERA Act framework</a:t>
          </a:r>
        </a:p>
      </dgm:t>
    </dgm:pt>
    <dgm:pt modelId="{7832C9ED-F8BB-46F2-B711-4E1F68713FF1}" type="parTrans" cxnId="{E45BD4EE-4D64-4E7B-A118-AEFE111D3404}">
      <dgm:prSet/>
      <dgm:spPr/>
      <dgm:t>
        <a:bodyPr/>
        <a:lstStyle/>
        <a:p>
          <a:endParaRPr lang="en-IN"/>
        </a:p>
      </dgm:t>
    </dgm:pt>
    <dgm:pt modelId="{8CBCD5DE-DE71-4C77-B42A-D0231C83D417}" type="sibTrans" cxnId="{E45BD4EE-4D64-4E7B-A118-AEFE111D3404}">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47438205-D0BD-49F7-A94D-F0A7BF3D4236}" srcId="{B5674171-7C86-490C-864C-F7797F0010A2}" destId="{E532962A-561B-4E78-9C1D-F5379B63B24D}" srcOrd="2" destOrd="0" parTransId="{ED9470C7-51A8-4A11-A905-BE2BC68EA9C3}" sibTransId="{4F35F04F-09B3-458B-B6E6-AF80D4F85840}"/>
    <dgm:cxn modelId="{FFE8D407-B0AE-4F57-B7C9-9647A2B99A73}" type="presOf" srcId="{3DE7F391-8FAE-4755-AE16-2A5FEDDEC1B6}" destId="{89E49428-4D31-42E1-BE39-022C6C1022AF}" srcOrd="0" destOrd="0" presId="urn:microsoft.com/office/officeart/2005/8/layout/list1"/>
    <dgm:cxn modelId="{2DB89C5C-5BED-4E80-AA1B-765D0396E25B}" type="presOf" srcId="{B5674171-7C86-490C-864C-F7797F0010A2}" destId="{54A9E17A-BC6B-467A-ADB0-9D19EED77FAA}" srcOrd="0" destOrd="0" presId="urn:microsoft.com/office/officeart/2005/8/layout/list1"/>
    <dgm:cxn modelId="{04DAEE60-E3F3-432F-AF5C-3C00DC740819}" type="presOf" srcId="{DE644B4B-6B7F-43F5-B81E-1B813EB5CE2A}" destId="{89E49428-4D31-42E1-BE39-022C6C1022AF}" srcOrd="0" destOrd="3"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474CEAA5-AC9C-4AEB-812B-60C95FE2DA63}" srcId="{B5674171-7C86-490C-864C-F7797F0010A2}" destId="{3DE7F391-8FAE-4755-AE16-2A5FEDDEC1B6}" srcOrd="0" destOrd="0" parTransId="{2946D535-4E44-4392-A01A-65C76790C6E3}" sibTransId="{9986A0F1-4B56-4161-BB6E-8AF2B2F778F9}"/>
    <dgm:cxn modelId="{B62683B0-D02E-4701-97F0-E5FDB1A57967}" type="presOf" srcId="{E532962A-561B-4E78-9C1D-F5379B63B24D}" destId="{89E49428-4D31-42E1-BE39-022C6C1022AF}" srcOrd="0" destOrd="2" presId="urn:microsoft.com/office/officeart/2005/8/layout/list1"/>
    <dgm:cxn modelId="{F0D9C7BA-8542-4CC2-9995-7EED29950851}" type="presOf" srcId="{72278E68-A0C6-4075-83D5-310E37C70C43}" destId="{D8972B9E-2DD6-4F6A-9A94-BC92EB73BAF3}" srcOrd="0" destOrd="0" presId="urn:microsoft.com/office/officeart/2005/8/layout/list1"/>
    <dgm:cxn modelId="{9BB7B4BF-C766-47F6-82CF-3A17A8300000}" srcId="{B5674171-7C86-490C-864C-F7797F0010A2}" destId="{E99B4E38-2EF7-4C41-93C7-05730CBE1A5D}" srcOrd="1" destOrd="0" parTransId="{9B1DAB26-786F-4BDA-9EC6-162D29AB69E8}" sibTransId="{32EBA1CE-AD80-4FA9-9F98-378E86298CCA}"/>
    <dgm:cxn modelId="{E45BD4EE-4D64-4E7B-A118-AEFE111D3404}" srcId="{B5674171-7C86-490C-864C-F7797F0010A2}" destId="{DE644B4B-6B7F-43F5-B81E-1B813EB5CE2A}" srcOrd="3" destOrd="0" parTransId="{7832C9ED-F8BB-46F2-B711-4E1F68713FF1}" sibTransId="{8CBCD5DE-DE71-4C77-B42A-D0231C83D417}"/>
    <dgm:cxn modelId="{14D596F6-DAF2-4BB3-B511-754D5B25848F}" type="presOf" srcId="{E99B4E38-2EF7-4C41-93C7-05730CBE1A5D}" destId="{89E49428-4D31-42E1-BE39-022C6C1022AF}" srcOrd="0" destOrd="1"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dgm:spPr/>
      <dgm:t>
        <a:bodyPr/>
        <a:lstStyle/>
        <a:p>
          <a:r>
            <a:rPr lang="en-US" b="1" dirty="0"/>
            <a:t>Facts and Background</a:t>
          </a:r>
          <a:endParaRPr lang="en-IN" b="1" dirty="0"/>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307DA344-1D6E-4E35-A952-3A40C6AF55B3}">
      <dgm:prSet phldrT="[Text]" custT="1"/>
      <dgm:spPr/>
      <dgm:t>
        <a:bodyPr/>
        <a:lstStyle/>
        <a:p>
          <a:pPr algn="just">
            <a:buNone/>
          </a:pPr>
          <a:r>
            <a:rPr lang="en-US" sz="2400" dirty="0">
              <a:solidFill>
                <a:schemeClr val="tx1"/>
              </a:solidFill>
            </a:rPr>
            <a:t>  The appellants were homebuyers in Mumbai real estate projects “</a:t>
          </a:r>
          <a:r>
            <a:rPr lang="en-US" sz="2400" dirty="0" err="1">
              <a:solidFill>
                <a:schemeClr val="tx1"/>
              </a:solidFill>
            </a:rPr>
            <a:t>Lodha</a:t>
          </a:r>
          <a:r>
            <a:rPr lang="en-US" sz="2400" dirty="0">
              <a:solidFill>
                <a:schemeClr val="tx1"/>
              </a:solidFill>
            </a:rPr>
            <a:t> Venezia” and “</a:t>
          </a:r>
          <a:r>
            <a:rPr lang="en-US" sz="2400" dirty="0" err="1">
              <a:solidFill>
                <a:schemeClr val="tx1"/>
              </a:solidFill>
            </a:rPr>
            <a:t>Lodha</a:t>
          </a:r>
          <a:r>
            <a:rPr lang="en-US" sz="2400" dirty="0">
              <a:solidFill>
                <a:schemeClr val="tx1"/>
              </a:solidFill>
            </a:rPr>
            <a:t> </a:t>
          </a:r>
          <a:r>
            <a:rPr lang="en-US" sz="2400" dirty="0" err="1">
              <a:solidFill>
                <a:schemeClr val="tx1"/>
              </a:solidFill>
            </a:rPr>
            <a:t>Azzuro</a:t>
          </a:r>
          <a:r>
            <a:rPr lang="en-US" sz="2400" dirty="0">
              <a:solidFill>
                <a:schemeClr val="tx1"/>
              </a:solidFill>
            </a:rPr>
            <a:t>.” They filed complaints before Maharashtra RERA seeking possession of their flats. RERA discharged one developer citing no privity of contract, and subsequently dismissed the complaints. The appellants filed appeals, which were delayed. Both the Maharashtra Real Estate Appellate Tribunal and Bombay High Court refused to condone the delay and commented on the merits of the case.</a:t>
          </a:r>
          <a:endParaRPr lang="en-IN" sz="2400" dirty="0">
            <a:solidFill>
              <a:schemeClr val="tx1"/>
            </a:solidFill>
          </a:endParaRPr>
        </a:p>
      </dgm:t>
    </dgm:pt>
    <dgm:pt modelId="{C40A347D-0881-478F-A982-B80A65A7898F}" type="parTrans" cxnId="{246861CD-C9E5-459D-81D9-751C82B57552}">
      <dgm:prSet/>
      <dgm:spPr/>
      <dgm:t>
        <a:bodyPr/>
        <a:lstStyle/>
        <a:p>
          <a:endParaRPr lang="en-IN"/>
        </a:p>
      </dgm:t>
    </dgm:pt>
    <dgm:pt modelId="{C77D5DB2-A085-4998-9DF1-4353D7333710}" type="sibTrans" cxnId="{246861CD-C9E5-459D-81D9-751C82B57552}">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C3FD501F-FD5C-4160-8C7D-A9090603FA66}" type="pres">
      <dgm:prSet presAssocID="{AEE53145-0594-43EC-9CA1-9E036CF58F28}" presName="desTx" presStyleLbl="node1" presStyleIdx="0" presStyleCnt="1" custScaleX="93632">
        <dgm:presLayoutVars>
          <dgm:bulletEnabled val="1"/>
        </dgm:presLayoutVars>
      </dgm:prSet>
      <dgm:spPr/>
    </dgm:pt>
  </dgm:ptLst>
  <dgm:cxnLst>
    <dgm:cxn modelId="{5F341696-FE5B-4B8F-ADF9-AEEAE25E3CF7}" type="presOf" srcId="{307DA344-1D6E-4E35-A952-3A40C6AF55B3}" destId="{C3FD501F-FD5C-4160-8C7D-A9090603FA66}" srcOrd="0" destOrd="0" presId="urn:diagrams.loki3.com/BracketList"/>
    <dgm:cxn modelId="{449C77AB-E121-47F5-91D8-090C7AE9D1D1}" srcId="{03AF4557-0165-4024-989C-09039CC35925}" destId="{AEE53145-0594-43EC-9CA1-9E036CF58F28}" srcOrd="0" destOrd="0" parTransId="{C0D56D5C-9134-487A-A90C-ECF44DF9D189}" sibTransId="{98A1AD8C-2ABA-48A1-8234-00922E492329}"/>
    <dgm:cxn modelId="{246861CD-C9E5-459D-81D9-751C82B57552}" srcId="{AEE53145-0594-43EC-9CA1-9E036CF58F28}" destId="{307DA344-1D6E-4E35-A952-3A40C6AF55B3}" srcOrd="0" destOrd="0" parTransId="{C40A347D-0881-478F-A982-B80A65A7898F}" sibTransId="{C77D5DB2-A085-4998-9DF1-4353D7333710}"/>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0F8D0118-B2FA-4E9B-9556-5581E73B9AD6}" type="presParOf" srcId="{6572FD0D-8D01-40A2-A25B-623A685C17EA}" destId="{C3FD501F-FD5C-4160-8C7D-A9090603FA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D3092968-4620-40BC-AA66-5AAD7DCA84EA}">
      <dgm:prSet/>
      <dgm:spPr/>
      <dgm:t>
        <a:bodyPr/>
        <a:lstStyle/>
        <a:p>
          <a:pPr algn="just">
            <a:buFont typeface="Symbol" panose="05050102010706020507" pitchFamily="18" charset="2"/>
            <a:buChar char=""/>
          </a:pPr>
          <a:r>
            <a:rPr lang="en-IN"/>
            <a:t>Courts should generally condone delays unless bad faith or deliberate negligence is shown.</a:t>
          </a:r>
          <a:endParaRPr lang="en-IN" dirty="0"/>
        </a:p>
      </dgm:t>
    </dgm:pt>
    <dgm:pt modelId="{B025C762-EF12-4063-8E2D-5EEEFBBE0FB0}" type="parTrans" cxnId="{ED6CEDFA-3BE9-457B-AB7A-C6BCC682954B}">
      <dgm:prSet/>
      <dgm:spPr/>
      <dgm:t>
        <a:bodyPr/>
        <a:lstStyle/>
        <a:p>
          <a:endParaRPr lang="en-IN"/>
        </a:p>
      </dgm:t>
    </dgm:pt>
    <dgm:pt modelId="{B9418996-0077-40A9-BD25-041C866B54E5}" type="sibTrans" cxnId="{ED6CEDFA-3BE9-457B-AB7A-C6BCC682954B}">
      <dgm:prSet/>
      <dgm:spPr/>
      <dgm:t>
        <a:bodyPr/>
        <a:lstStyle/>
        <a:p>
          <a:endParaRPr lang="en-IN"/>
        </a:p>
      </dgm:t>
    </dgm:pt>
    <dgm:pt modelId="{C1FDA683-449A-485F-8F3E-964DE33353A3}">
      <dgm:prSet/>
      <dgm:spPr/>
      <dgm:t>
        <a:bodyPr/>
        <a:lstStyle/>
        <a:p>
          <a:pPr algn="just">
            <a:buFont typeface="Symbol" panose="05050102010706020507" pitchFamily="18" charset="2"/>
            <a:buChar char=""/>
          </a:pPr>
          <a:r>
            <a:rPr lang="en-IN"/>
            <a:t>The High Court wrongly commented on merits while only the delay issue was before it.</a:t>
          </a:r>
          <a:endParaRPr lang="en-IN" dirty="0"/>
        </a:p>
      </dgm:t>
    </dgm:pt>
    <dgm:pt modelId="{51FE0AB7-B980-48C8-879B-E0D58E3EBB4F}" type="parTrans" cxnId="{C526022B-BFF4-4F53-ADD6-DB885F3CED3D}">
      <dgm:prSet/>
      <dgm:spPr/>
      <dgm:t>
        <a:bodyPr/>
        <a:lstStyle/>
        <a:p>
          <a:endParaRPr lang="en-IN"/>
        </a:p>
      </dgm:t>
    </dgm:pt>
    <dgm:pt modelId="{44B1FDB6-5842-4DC5-890F-BB8EC687801B}" type="sibTrans" cxnId="{C526022B-BFF4-4F53-ADD6-DB885F3CED3D}">
      <dgm:prSet/>
      <dgm:spPr/>
      <dgm:t>
        <a:bodyPr/>
        <a:lstStyle/>
        <a:p>
          <a:endParaRPr lang="en-IN"/>
        </a:p>
      </dgm:t>
    </dgm:pt>
    <dgm:pt modelId="{675F1820-348A-4731-B1EA-744517F6C3C2}">
      <dgm:prSet/>
      <dgm:spPr/>
      <dgm:t>
        <a:bodyPr/>
        <a:lstStyle/>
        <a:p>
          <a:pPr algn="just">
            <a:buFont typeface="Symbol" panose="05050102010706020507" pitchFamily="18" charset="2"/>
            <a:buChar char=""/>
          </a:pPr>
          <a:r>
            <a:rPr lang="en-IN" dirty="0"/>
            <a:t>Supreme Court set aside previous orders refusing delay condonation and restored the appeals.</a:t>
          </a:r>
        </a:p>
      </dgm:t>
    </dgm:pt>
    <dgm:pt modelId="{C9AE25BA-A487-4E35-873B-831C144E6C3A}" type="parTrans" cxnId="{CA6E034F-75C2-46EE-BDC8-3C4D0ADA86EA}">
      <dgm:prSet/>
      <dgm:spPr/>
      <dgm:t>
        <a:bodyPr/>
        <a:lstStyle/>
        <a:p>
          <a:endParaRPr lang="en-IN"/>
        </a:p>
      </dgm:t>
    </dgm:pt>
    <dgm:pt modelId="{8AE77403-7C93-4ADC-A1CA-3E426EE9A417}" type="sibTrans" cxnId="{CA6E034F-75C2-46EE-BDC8-3C4D0ADA86EA}">
      <dgm:prSet/>
      <dgm:spPr/>
      <dgm:t>
        <a:bodyPr/>
        <a:lstStyle/>
        <a:p>
          <a:endParaRPr lang="en-IN"/>
        </a:p>
      </dgm:t>
    </dgm:pt>
    <dgm:pt modelId="{32251763-39EB-4237-9EC6-9BC6BF12E49B}">
      <dgm:prSet/>
      <dgm:spPr/>
      <dgm:t>
        <a:bodyPr/>
        <a:lstStyle/>
        <a:p>
          <a:pPr algn="just">
            <a:buFont typeface="Symbol" panose="05050102010706020507" pitchFamily="18" charset="2"/>
            <a:buChar char=""/>
          </a:pPr>
          <a:r>
            <a:rPr lang="en-IN"/>
            <a:t>Appellate courts deciding delay condonation must focus only on delay, not merits of the case.</a:t>
          </a:r>
          <a:endParaRPr lang="en-IN" dirty="0"/>
        </a:p>
      </dgm:t>
    </dgm:pt>
    <dgm:pt modelId="{E5A59CD1-EC8C-44DE-BD51-177599F7D00D}" type="sibTrans" cxnId="{1F5A07B4-4F4D-41BE-A614-9337D0890B65}">
      <dgm:prSet/>
      <dgm:spPr/>
      <dgm:t>
        <a:bodyPr/>
        <a:lstStyle/>
        <a:p>
          <a:endParaRPr lang="en-IN"/>
        </a:p>
      </dgm:t>
    </dgm:pt>
    <dgm:pt modelId="{A4DAB23A-3EF0-4884-92BB-C79807EB6642}" type="parTrans" cxnId="{1F5A07B4-4F4D-41BE-A614-9337D0890B65}">
      <dgm:prSet/>
      <dgm:spPr/>
      <dgm:t>
        <a:bodyPr/>
        <a:lstStyle/>
        <a:p>
          <a:endParaRPr lang="en-IN"/>
        </a:p>
      </dgm:t>
    </dgm:pt>
    <dgm:pt modelId="{B5674171-7C86-490C-864C-F7797F0010A2}">
      <dgm:prSet phldrT="[Text]" custT="1"/>
      <dgm:spPr/>
      <dgm:t>
        <a:bodyPr/>
        <a:lstStyle/>
        <a:p>
          <a:pPr algn="just"/>
          <a:r>
            <a:rPr lang="en-IN" sz="2800" b="1" dirty="0"/>
            <a:t>Issues and Observations</a:t>
          </a:r>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1B552811-9029-4D56-BF95-06726CDEE19F}" type="presOf" srcId="{D3092968-4620-40BC-AA66-5AAD7DCA84EA}" destId="{89E49428-4D31-42E1-BE39-022C6C1022AF}" srcOrd="0" destOrd="1" presId="urn:microsoft.com/office/officeart/2005/8/layout/list1"/>
    <dgm:cxn modelId="{C526022B-BFF4-4F53-ADD6-DB885F3CED3D}" srcId="{B5674171-7C86-490C-864C-F7797F0010A2}" destId="{C1FDA683-449A-485F-8F3E-964DE33353A3}" srcOrd="2" destOrd="0" parTransId="{51FE0AB7-B980-48C8-879B-E0D58E3EBB4F}" sibTransId="{44B1FDB6-5842-4DC5-890F-BB8EC687801B}"/>
    <dgm:cxn modelId="{2DB89C5C-5BED-4E80-AA1B-765D0396E25B}" type="presOf" srcId="{B5674171-7C86-490C-864C-F7797F0010A2}" destId="{54A9E17A-BC6B-467A-ADB0-9D19EED77FAA}" srcOrd="0" destOrd="0" presId="urn:microsoft.com/office/officeart/2005/8/layout/list1"/>
    <dgm:cxn modelId="{CA6E034F-75C2-46EE-BDC8-3C4D0ADA86EA}" srcId="{B5674171-7C86-490C-864C-F7797F0010A2}" destId="{675F1820-348A-4731-B1EA-744517F6C3C2}" srcOrd="3" destOrd="0" parTransId="{C9AE25BA-A487-4E35-873B-831C144E6C3A}" sibTransId="{8AE77403-7C93-4ADC-A1CA-3E426EE9A417}"/>
    <dgm:cxn modelId="{A7D77A51-AE98-4D5B-8FF8-C08833F2948B}" type="presOf" srcId="{32251763-39EB-4237-9EC6-9BC6BF12E49B}" destId="{89E49428-4D31-42E1-BE39-022C6C1022AF}"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1F5A07B4-4F4D-41BE-A614-9337D0890B65}" srcId="{B5674171-7C86-490C-864C-F7797F0010A2}" destId="{32251763-39EB-4237-9EC6-9BC6BF12E49B}" srcOrd="0" destOrd="0" parTransId="{A4DAB23A-3EF0-4884-92BB-C79807EB6642}" sibTransId="{E5A59CD1-EC8C-44DE-BD51-177599F7D00D}"/>
    <dgm:cxn modelId="{F9748EBA-2E47-4FD6-B588-35B40BAF35EC}" type="presOf" srcId="{675F1820-348A-4731-B1EA-744517F6C3C2}" destId="{89E49428-4D31-42E1-BE39-022C6C1022AF}" srcOrd="0" destOrd="3" presId="urn:microsoft.com/office/officeart/2005/8/layout/list1"/>
    <dgm:cxn modelId="{F0D9C7BA-8542-4CC2-9995-7EED29950851}" type="presOf" srcId="{72278E68-A0C6-4075-83D5-310E37C70C43}" destId="{D8972B9E-2DD6-4F6A-9A94-BC92EB73BAF3}" srcOrd="0" destOrd="0" presId="urn:microsoft.com/office/officeart/2005/8/layout/list1"/>
    <dgm:cxn modelId="{ED6CEDFA-3BE9-457B-AB7A-C6BCC682954B}" srcId="{B5674171-7C86-490C-864C-F7797F0010A2}" destId="{D3092968-4620-40BC-AA66-5AAD7DCA84EA}" srcOrd="1" destOrd="0" parTransId="{B025C762-EF12-4063-8E2D-5EEEFBBE0FB0}" sibTransId="{B9418996-0077-40A9-BD25-041C866B54E5}"/>
    <dgm:cxn modelId="{DB33E4FC-1628-4089-BA60-DA618D320065}" type="presOf" srcId="{C1FDA683-449A-485F-8F3E-964DE33353A3}" destId="{89E49428-4D31-42E1-BE39-022C6C1022AF}" srcOrd="0" destOrd="2"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FD0C67-6D40-44C2-91F8-673FCFA932D4}" type="doc">
      <dgm:prSet loTypeId="urn:diagrams.loki3.com/BracketList" loCatId="list" qsTypeId="urn:microsoft.com/office/officeart/2005/8/quickstyle/simple1" qsCatId="simple" csTypeId="urn:microsoft.com/office/officeart/2005/8/colors/accent3_1" csCatId="accent3" phldr="1"/>
      <dgm:spPr/>
      <dgm:t>
        <a:bodyPr/>
        <a:lstStyle/>
        <a:p>
          <a:endParaRPr lang="en-IN"/>
        </a:p>
      </dgm:t>
    </dgm:pt>
    <dgm:pt modelId="{6B9F275B-3211-4738-AD85-F75D5866757C}">
      <dgm:prSet phldrT="[Text]" custT="1"/>
      <dgm:spPr/>
      <dgm:t>
        <a:bodyPr/>
        <a:lstStyle/>
        <a:p>
          <a:r>
            <a:rPr lang="en-US" sz="1400" b="1" dirty="0">
              <a:latin typeface="Tw Cen MT" panose="020B0602020104020603" pitchFamily="34" charset="0"/>
            </a:rPr>
            <a:t>Some Important Definitions From – Section 2</a:t>
          </a:r>
          <a:endParaRPr lang="en-IN" sz="1400" b="1" dirty="0">
            <a:latin typeface="Tw Cen MT" panose="020B0602020104020603" pitchFamily="34" charset="0"/>
          </a:endParaRPr>
        </a:p>
      </dgm:t>
    </dgm:pt>
    <dgm:pt modelId="{71022954-4D54-4E16-A828-28CBAF5E806B}" type="parTrans" cxnId="{02A666CB-498E-484F-A278-16326CE35C46}">
      <dgm:prSet/>
      <dgm:spPr/>
      <dgm:t>
        <a:bodyPr/>
        <a:lstStyle/>
        <a:p>
          <a:endParaRPr lang="en-IN"/>
        </a:p>
      </dgm:t>
    </dgm:pt>
    <dgm:pt modelId="{B44226AB-93F3-41E0-A36E-6E8E031E3155}" type="sibTrans" cxnId="{02A666CB-498E-484F-A278-16326CE35C46}">
      <dgm:prSet/>
      <dgm:spPr/>
      <dgm:t>
        <a:bodyPr/>
        <a:lstStyle/>
        <a:p>
          <a:endParaRPr lang="en-IN"/>
        </a:p>
      </dgm:t>
    </dgm:pt>
    <dgm:pt modelId="{A5EFDD4F-F8C9-4450-932A-CE80442F6CD8}">
      <dgm:prSet phldrT="[Text]" custT="1"/>
      <dgm:spPr/>
      <dgm:t>
        <a:bodyPr/>
        <a:lstStyle/>
        <a:p>
          <a:pPr algn="just">
            <a:lnSpc>
              <a:spcPct val="150000"/>
            </a:lnSpc>
          </a:pPr>
          <a:r>
            <a:rPr lang="en-US" sz="1250" b="1" dirty="0">
              <a:latin typeface="Tw Cen MT" panose="020B0602020104020603" pitchFamily="34" charset="0"/>
            </a:rPr>
            <a:t>Section 2(b) "advertisement“: </a:t>
          </a:r>
          <a:r>
            <a:rPr lang="en-US" sz="1250" i="1" dirty="0">
              <a:latin typeface="Tw Cen MT" panose="020B0602020104020603" pitchFamily="34" charset="0"/>
            </a:rPr>
            <a:t>means any document described or issued as advertisement through any medium and includes any notice, circular or other documents or publicity in any form, informing persons about a real estate project, or offering for sale of a plot, building or apartment or inviting persons to purchase in any manner such plot, building or apartment or to make advances or deposits for such purposes;</a:t>
          </a:r>
          <a:endParaRPr lang="en-IN" sz="1250" dirty="0">
            <a:latin typeface="Tw Cen MT" panose="020B0602020104020603" pitchFamily="34" charset="0"/>
          </a:endParaRPr>
        </a:p>
      </dgm:t>
    </dgm:pt>
    <dgm:pt modelId="{6C5ED864-E722-4322-A26B-1926E54B85B3}" type="parTrans" cxnId="{46C8BD6F-3CB3-4178-B7F2-EACB2A8185F0}">
      <dgm:prSet/>
      <dgm:spPr/>
      <dgm:t>
        <a:bodyPr/>
        <a:lstStyle/>
        <a:p>
          <a:endParaRPr lang="en-IN"/>
        </a:p>
      </dgm:t>
    </dgm:pt>
    <dgm:pt modelId="{0EB03F4B-5163-4533-9B74-914BF89A8746}" type="sibTrans" cxnId="{46C8BD6F-3CB3-4178-B7F2-EACB2A8185F0}">
      <dgm:prSet/>
      <dgm:spPr/>
      <dgm:t>
        <a:bodyPr/>
        <a:lstStyle/>
        <a:p>
          <a:endParaRPr lang="en-IN"/>
        </a:p>
      </dgm:t>
    </dgm:pt>
    <dgm:pt modelId="{2BFA174A-195C-43AB-A798-9BCF5248325B}">
      <dgm:prSet phldrT="[Text]" custT="1"/>
      <dgm:spPr/>
      <dgm:t>
        <a:bodyPr/>
        <a:lstStyle/>
        <a:p>
          <a:pPr algn="just">
            <a:lnSpc>
              <a:spcPct val="150000"/>
            </a:lnSpc>
          </a:pPr>
          <a:r>
            <a:rPr lang="en-US" sz="1250" b="1" dirty="0">
              <a:latin typeface="Tw Cen MT" panose="020B0602020104020603" pitchFamily="34" charset="0"/>
            </a:rPr>
            <a:t>Section 2(c) "agreement for sale“: </a:t>
          </a:r>
          <a:r>
            <a:rPr lang="en-US" sz="1250" i="1" dirty="0">
              <a:latin typeface="Tw Cen MT" panose="020B0602020104020603" pitchFamily="34" charset="0"/>
            </a:rPr>
            <a:t>means an agreement entered into between the promoter and the </a:t>
          </a:r>
          <a:r>
            <a:rPr lang="en-US" sz="1250" i="1" dirty="0" err="1">
              <a:latin typeface="Tw Cen MT" panose="020B0602020104020603" pitchFamily="34" charset="0"/>
            </a:rPr>
            <a:t>allottee</a:t>
          </a:r>
          <a:r>
            <a:rPr lang="en-US" sz="1250" i="1" dirty="0">
              <a:latin typeface="Tw Cen MT" panose="020B0602020104020603" pitchFamily="34" charset="0"/>
            </a:rPr>
            <a:t>;</a:t>
          </a:r>
          <a:endParaRPr lang="en-IN" sz="1250" dirty="0">
            <a:latin typeface="Tw Cen MT" panose="020B0602020104020603" pitchFamily="34" charset="0"/>
          </a:endParaRPr>
        </a:p>
      </dgm:t>
    </dgm:pt>
    <dgm:pt modelId="{E45229E6-FB23-4E22-ADD9-B324D4EBD415}" type="parTrans" cxnId="{CC6D4DB5-88E3-4EF1-8DA1-992773CFAC5B}">
      <dgm:prSet/>
      <dgm:spPr/>
      <dgm:t>
        <a:bodyPr/>
        <a:lstStyle/>
        <a:p>
          <a:endParaRPr lang="en-IN"/>
        </a:p>
      </dgm:t>
    </dgm:pt>
    <dgm:pt modelId="{41CEAAE6-780F-4833-AEDE-E9917D99EA99}" type="sibTrans" cxnId="{CC6D4DB5-88E3-4EF1-8DA1-992773CFAC5B}">
      <dgm:prSet/>
      <dgm:spPr/>
      <dgm:t>
        <a:bodyPr/>
        <a:lstStyle/>
        <a:p>
          <a:endParaRPr lang="en-IN"/>
        </a:p>
      </dgm:t>
    </dgm:pt>
    <dgm:pt modelId="{3F5D46AC-A8F6-488A-A840-F8D53A0BB866}">
      <dgm:prSet phldrT="[Text]" custT="1"/>
      <dgm:spPr/>
      <dgm:t>
        <a:bodyPr/>
        <a:lstStyle/>
        <a:p>
          <a:pPr algn="just">
            <a:lnSpc>
              <a:spcPct val="150000"/>
            </a:lnSpc>
          </a:pPr>
          <a:r>
            <a:rPr lang="en-US" sz="1250" b="1" dirty="0">
              <a:latin typeface="Tw Cen MT" panose="020B0602020104020603" pitchFamily="34" charset="0"/>
            </a:rPr>
            <a:t>Section 2(d) "</a:t>
          </a:r>
          <a:r>
            <a:rPr lang="en-US" sz="1250" b="1" dirty="0" err="1">
              <a:latin typeface="Tw Cen MT" panose="020B0602020104020603" pitchFamily="34" charset="0"/>
            </a:rPr>
            <a:t>allottee</a:t>
          </a:r>
          <a:r>
            <a:rPr lang="en-US" sz="1250" b="1" dirty="0">
              <a:latin typeface="Tw Cen MT" panose="020B0602020104020603" pitchFamily="34" charset="0"/>
            </a:rPr>
            <a:t>“: </a:t>
          </a:r>
          <a:r>
            <a:rPr lang="en-US" sz="1250" i="1" dirty="0">
              <a:latin typeface="Tw Cen MT" panose="020B0602020104020603" pitchFamily="34" charset="0"/>
            </a:rPr>
            <a:t>in relation to a real estate project, means the person to whom a plot, apartment or building, as the case may be, has been allotted, sold (whether as freehold or leasehold) or otherwise transferred by the promoter, and includes the person who subsequently acquires the said allotment through sale, transfer or otherwise but does not include a person to whom such plot, apartment or building, as the case may be, is given on rent;</a:t>
          </a:r>
          <a:endParaRPr lang="en-IN" sz="1250" dirty="0">
            <a:latin typeface="Tw Cen MT" panose="020B0602020104020603" pitchFamily="34" charset="0"/>
          </a:endParaRPr>
        </a:p>
      </dgm:t>
    </dgm:pt>
    <dgm:pt modelId="{861B5299-B554-4ADC-94B6-2EB7AF1AA23B}" type="parTrans" cxnId="{9CCEDE4A-8128-4002-B394-4B4D43FF3E49}">
      <dgm:prSet/>
      <dgm:spPr/>
      <dgm:t>
        <a:bodyPr/>
        <a:lstStyle/>
        <a:p>
          <a:endParaRPr lang="en-IN"/>
        </a:p>
      </dgm:t>
    </dgm:pt>
    <dgm:pt modelId="{4F8E683B-2DB7-4C92-AE4A-1B9C29660381}" type="sibTrans" cxnId="{9CCEDE4A-8128-4002-B394-4B4D43FF3E49}">
      <dgm:prSet/>
      <dgm:spPr/>
      <dgm:t>
        <a:bodyPr/>
        <a:lstStyle/>
        <a:p>
          <a:endParaRPr lang="en-IN"/>
        </a:p>
      </dgm:t>
    </dgm:pt>
    <dgm:pt modelId="{E06FBA4E-48DA-4EC1-8A95-B419824E2426}">
      <dgm:prSet phldrT="[Text]" custT="1"/>
      <dgm:spPr/>
      <dgm:t>
        <a:bodyPr/>
        <a:lstStyle/>
        <a:p>
          <a:pPr algn="just">
            <a:lnSpc>
              <a:spcPct val="150000"/>
            </a:lnSpc>
          </a:pPr>
          <a:r>
            <a:rPr lang="en-US" sz="1250" b="1" dirty="0">
              <a:latin typeface="Tw Cen MT" panose="020B0602020104020603" pitchFamily="34" charset="0"/>
            </a:rPr>
            <a:t>Section 2(e) "apartment“: </a:t>
          </a:r>
          <a:r>
            <a:rPr lang="en-US" sz="1250" i="1" dirty="0">
              <a:latin typeface="Tw Cen MT" panose="020B0602020104020603" pitchFamily="34" charset="0"/>
            </a:rPr>
            <a:t>whether called block, chamber, dwelling unit, flat, office, showroom, shop, </a:t>
          </a:r>
          <a:r>
            <a:rPr lang="en-US" sz="1250" i="1" dirty="0" err="1">
              <a:latin typeface="Tw Cen MT" panose="020B0602020104020603" pitchFamily="34" charset="0"/>
            </a:rPr>
            <a:t>godown</a:t>
          </a:r>
          <a:r>
            <a:rPr lang="en-US" sz="1250" i="1" dirty="0">
              <a:latin typeface="Tw Cen MT" panose="020B0602020104020603" pitchFamily="34" charset="0"/>
            </a:rPr>
            <a:t>, premises, suit, tenement, unit or by any other name, means a separate and self-contained part of any immovable property, including one or more rooms or enclosed spaces, located on one or more floors or any part thereof, in a building or on a plot of land, used or intended to be used for any residential or commercial use such as residence, office, shop, showroom or </a:t>
          </a:r>
          <a:r>
            <a:rPr lang="en-US" sz="1250" i="1" dirty="0" err="1">
              <a:latin typeface="Tw Cen MT" panose="020B0602020104020603" pitchFamily="34" charset="0"/>
            </a:rPr>
            <a:t>godown</a:t>
          </a:r>
          <a:r>
            <a:rPr lang="en-US" sz="1250" i="1" dirty="0">
              <a:latin typeface="Tw Cen MT" panose="020B0602020104020603" pitchFamily="34" charset="0"/>
            </a:rPr>
            <a:t> or for carrying on any business, occupation, profession or trade, or for any other type of use ancillary to the purpose specified;</a:t>
          </a:r>
          <a:endParaRPr lang="en-IN" sz="1250" dirty="0">
            <a:latin typeface="Tw Cen MT" panose="020B0602020104020603" pitchFamily="34" charset="0"/>
          </a:endParaRPr>
        </a:p>
      </dgm:t>
    </dgm:pt>
    <dgm:pt modelId="{BB7E8C7E-B366-4F03-A33E-F1A267D7E90A}" type="parTrans" cxnId="{9B544CCD-9E2C-4712-9B48-8C2EBDE6F923}">
      <dgm:prSet/>
      <dgm:spPr/>
      <dgm:t>
        <a:bodyPr/>
        <a:lstStyle/>
        <a:p>
          <a:endParaRPr lang="en-IN"/>
        </a:p>
      </dgm:t>
    </dgm:pt>
    <dgm:pt modelId="{BB27E61F-AC2D-4F1C-8F60-56B1FB1C8CA2}" type="sibTrans" cxnId="{9B544CCD-9E2C-4712-9B48-8C2EBDE6F923}">
      <dgm:prSet/>
      <dgm:spPr/>
      <dgm:t>
        <a:bodyPr/>
        <a:lstStyle/>
        <a:p>
          <a:endParaRPr lang="en-IN"/>
        </a:p>
      </dgm:t>
    </dgm:pt>
    <dgm:pt modelId="{22667DF0-D392-4826-805E-0863D921072A}">
      <dgm:prSet phldrT="[Text]" custT="1"/>
      <dgm:spPr/>
      <dgm:t>
        <a:bodyPr/>
        <a:lstStyle/>
        <a:p>
          <a:pPr algn="just">
            <a:lnSpc>
              <a:spcPct val="150000"/>
            </a:lnSpc>
          </a:pPr>
          <a:r>
            <a:rPr lang="en-US" sz="1250" b="1" dirty="0">
              <a:latin typeface="Tw Cen MT" panose="020B0602020104020603" pitchFamily="34" charset="0"/>
            </a:rPr>
            <a:t>Section 2(j) "building“: </a:t>
          </a:r>
          <a:r>
            <a:rPr lang="en-US" sz="1250" i="1" dirty="0">
              <a:latin typeface="Tw Cen MT" panose="020B0602020104020603" pitchFamily="34" charset="0"/>
            </a:rPr>
            <a:t>includes any structure or erection or part of a structure or erection which is intended to be used for residential, commercial or for the purpose of any business, occupation, profession or trade, or for any other related purposes;</a:t>
          </a:r>
          <a:endParaRPr lang="en-IN" sz="1250" dirty="0">
            <a:latin typeface="Tw Cen MT" panose="020B0602020104020603" pitchFamily="34" charset="0"/>
          </a:endParaRPr>
        </a:p>
      </dgm:t>
    </dgm:pt>
    <dgm:pt modelId="{6D8E3CB4-70D8-4466-8601-D740442A76CC}" type="parTrans" cxnId="{0C6D399C-361C-474D-A47F-D17B44068D3E}">
      <dgm:prSet/>
      <dgm:spPr/>
      <dgm:t>
        <a:bodyPr/>
        <a:lstStyle/>
        <a:p>
          <a:endParaRPr lang="en-IN"/>
        </a:p>
      </dgm:t>
    </dgm:pt>
    <dgm:pt modelId="{884D3D4E-FE45-45EC-A950-30F4BF2782FF}" type="sibTrans" cxnId="{0C6D399C-361C-474D-A47F-D17B44068D3E}">
      <dgm:prSet/>
      <dgm:spPr/>
      <dgm:t>
        <a:bodyPr/>
        <a:lstStyle/>
        <a:p>
          <a:endParaRPr lang="en-IN"/>
        </a:p>
      </dgm:t>
    </dgm:pt>
    <dgm:pt modelId="{3D013117-563E-4696-AA84-5FC9DADA9B08}">
      <dgm:prSet phldrT="[Text]" custT="1"/>
      <dgm:spPr/>
      <dgm:t>
        <a:bodyPr/>
        <a:lstStyle/>
        <a:p>
          <a:pPr algn="just">
            <a:lnSpc>
              <a:spcPct val="150000"/>
            </a:lnSpc>
          </a:pPr>
          <a:r>
            <a:rPr lang="en-US" sz="1250" b="1" dirty="0">
              <a:latin typeface="Tw Cen MT" panose="020B0602020104020603" pitchFamily="34" charset="0"/>
            </a:rPr>
            <a:t>Section 2(k) "carpet area“: </a:t>
          </a:r>
          <a:r>
            <a:rPr lang="en-US" sz="1250" i="1" dirty="0">
              <a:latin typeface="Tw Cen MT" panose="020B0602020104020603" pitchFamily="34" charset="0"/>
            </a:rPr>
            <a:t>means the net usable floor area of an apartment, excluding the area covered by the external walls, areas under services shafts, exclusive balcony or verandah area and exclusive open terrace area, but includes the area covered by the internal partition walls of the apartment. Explanation.— For the purpose of this clause, the expression "exclusive balcony or verandah area" means the area of the balcony or verandah, as the case may be, which is appurtenant to the net usable floor area of an apartment, meant for the exclusive use of the </a:t>
          </a:r>
          <a:r>
            <a:rPr lang="en-US" sz="1250" i="1" dirty="0" err="1">
              <a:latin typeface="Tw Cen MT" panose="020B0602020104020603" pitchFamily="34" charset="0"/>
            </a:rPr>
            <a:t>allottee</a:t>
          </a:r>
          <a:r>
            <a:rPr lang="en-US" sz="1250" i="1" dirty="0">
              <a:latin typeface="Tw Cen MT" panose="020B0602020104020603" pitchFamily="34" charset="0"/>
            </a:rPr>
            <a:t>; and "exclusive open terrace area" means the area of open terrace which is appurtenant to the net usable floor area of an apartment, meant for the exclusive use of the </a:t>
          </a:r>
          <a:r>
            <a:rPr lang="en-US" sz="1250" i="1" dirty="0" err="1">
              <a:latin typeface="Tw Cen MT" panose="020B0602020104020603" pitchFamily="34" charset="0"/>
            </a:rPr>
            <a:t>allottee</a:t>
          </a:r>
          <a:r>
            <a:rPr lang="en-US" sz="1250" i="1" dirty="0">
              <a:latin typeface="Tw Cen MT" panose="020B0602020104020603" pitchFamily="34" charset="0"/>
            </a:rPr>
            <a:t>;</a:t>
          </a:r>
          <a:endParaRPr lang="en-IN" sz="1250" dirty="0">
            <a:latin typeface="Tw Cen MT" panose="020B0602020104020603" pitchFamily="34" charset="0"/>
          </a:endParaRPr>
        </a:p>
      </dgm:t>
    </dgm:pt>
    <dgm:pt modelId="{AABAE462-E8DB-488D-A8AE-CD41C7135379}" type="parTrans" cxnId="{C0783BD8-CD15-4BA9-A290-227CD955449B}">
      <dgm:prSet/>
      <dgm:spPr/>
      <dgm:t>
        <a:bodyPr/>
        <a:lstStyle/>
        <a:p>
          <a:endParaRPr lang="en-IN"/>
        </a:p>
      </dgm:t>
    </dgm:pt>
    <dgm:pt modelId="{350086B9-BC4C-430F-AC9F-DE157654EFD7}" type="sibTrans" cxnId="{C0783BD8-CD15-4BA9-A290-227CD955449B}">
      <dgm:prSet/>
      <dgm:spPr/>
      <dgm:t>
        <a:bodyPr/>
        <a:lstStyle/>
        <a:p>
          <a:endParaRPr lang="en-IN"/>
        </a:p>
      </dgm:t>
    </dgm:pt>
    <dgm:pt modelId="{03ACC12B-C150-46E6-828A-7195EC253E65}" type="pres">
      <dgm:prSet presAssocID="{BBFD0C67-6D40-44C2-91F8-673FCFA932D4}" presName="Name0" presStyleCnt="0">
        <dgm:presLayoutVars>
          <dgm:dir/>
          <dgm:animLvl val="lvl"/>
          <dgm:resizeHandles val="exact"/>
        </dgm:presLayoutVars>
      </dgm:prSet>
      <dgm:spPr/>
    </dgm:pt>
    <dgm:pt modelId="{02E5C393-047A-4761-AB45-6C2C03B47F71}" type="pres">
      <dgm:prSet presAssocID="{6B9F275B-3211-4738-AD85-F75D5866757C}" presName="linNode" presStyleCnt="0"/>
      <dgm:spPr/>
    </dgm:pt>
    <dgm:pt modelId="{F71FE836-6E45-4B7B-93E6-44FBAB52E651}" type="pres">
      <dgm:prSet presAssocID="{6B9F275B-3211-4738-AD85-F75D5866757C}" presName="parTx" presStyleLbl="revTx" presStyleIdx="0" presStyleCnt="1" custScaleX="51060" custScaleY="202232">
        <dgm:presLayoutVars>
          <dgm:chMax val="1"/>
          <dgm:bulletEnabled val="1"/>
        </dgm:presLayoutVars>
      </dgm:prSet>
      <dgm:spPr/>
    </dgm:pt>
    <dgm:pt modelId="{67985B34-B39E-4FDD-8FB2-56D406380F3C}" type="pres">
      <dgm:prSet presAssocID="{6B9F275B-3211-4738-AD85-F75D5866757C}" presName="bracket" presStyleLbl="parChTrans1D1" presStyleIdx="0" presStyleCnt="1"/>
      <dgm:spPr/>
    </dgm:pt>
    <dgm:pt modelId="{6030C7FF-71E8-45B3-A617-4749E9DCCE64}" type="pres">
      <dgm:prSet presAssocID="{6B9F275B-3211-4738-AD85-F75D5866757C}" presName="spH" presStyleCnt="0"/>
      <dgm:spPr/>
    </dgm:pt>
    <dgm:pt modelId="{E6E86C4C-112B-42F8-AF0D-45ED8C30293F}" type="pres">
      <dgm:prSet presAssocID="{6B9F275B-3211-4738-AD85-F75D5866757C}" presName="desTx" presStyleLbl="node1" presStyleIdx="0" presStyleCnt="1" custScaleX="118136">
        <dgm:presLayoutVars>
          <dgm:bulletEnabled val="1"/>
        </dgm:presLayoutVars>
      </dgm:prSet>
      <dgm:spPr/>
    </dgm:pt>
  </dgm:ptLst>
  <dgm:cxnLst>
    <dgm:cxn modelId="{3F3DC108-3DA0-44D2-B770-EA02DC541AF4}" type="presOf" srcId="{2BFA174A-195C-43AB-A798-9BCF5248325B}" destId="{E6E86C4C-112B-42F8-AF0D-45ED8C30293F}" srcOrd="0" destOrd="1" presId="urn:diagrams.loki3.com/BracketList"/>
    <dgm:cxn modelId="{39E9940D-9E29-4398-83D5-8249B95597F1}" type="presOf" srcId="{A5EFDD4F-F8C9-4450-932A-CE80442F6CD8}" destId="{E6E86C4C-112B-42F8-AF0D-45ED8C30293F}" srcOrd="0" destOrd="0" presId="urn:diagrams.loki3.com/BracketList"/>
    <dgm:cxn modelId="{F1A8F719-93C7-4937-B338-21D84F6F5080}" type="presOf" srcId="{BBFD0C67-6D40-44C2-91F8-673FCFA932D4}" destId="{03ACC12B-C150-46E6-828A-7195EC253E65}" srcOrd="0" destOrd="0" presId="urn:diagrams.loki3.com/BracketList"/>
    <dgm:cxn modelId="{51470635-9E44-4017-A96E-CF86E41951DD}" type="presOf" srcId="{22667DF0-D392-4826-805E-0863D921072A}" destId="{E6E86C4C-112B-42F8-AF0D-45ED8C30293F}" srcOrd="0" destOrd="4" presId="urn:diagrams.loki3.com/BracketList"/>
    <dgm:cxn modelId="{9CCEDE4A-8128-4002-B394-4B4D43FF3E49}" srcId="{6B9F275B-3211-4738-AD85-F75D5866757C}" destId="{3F5D46AC-A8F6-488A-A840-F8D53A0BB866}" srcOrd="2" destOrd="0" parTransId="{861B5299-B554-4ADC-94B6-2EB7AF1AA23B}" sibTransId="{4F8E683B-2DB7-4C92-AE4A-1B9C29660381}"/>
    <dgm:cxn modelId="{46C8BD6F-3CB3-4178-B7F2-EACB2A8185F0}" srcId="{6B9F275B-3211-4738-AD85-F75D5866757C}" destId="{A5EFDD4F-F8C9-4450-932A-CE80442F6CD8}" srcOrd="0" destOrd="0" parTransId="{6C5ED864-E722-4322-A26B-1926E54B85B3}" sibTransId="{0EB03F4B-5163-4533-9B74-914BF89A8746}"/>
    <dgm:cxn modelId="{09919870-B8AA-470E-847D-D0C72C943002}" type="presOf" srcId="{3D013117-563E-4696-AA84-5FC9DADA9B08}" destId="{E6E86C4C-112B-42F8-AF0D-45ED8C30293F}" srcOrd="0" destOrd="5" presId="urn:diagrams.loki3.com/BracketList"/>
    <dgm:cxn modelId="{67EAF374-6A9F-48E7-9ACA-BB3B15F96ED5}" type="presOf" srcId="{3F5D46AC-A8F6-488A-A840-F8D53A0BB866}" destId="{E6E86C4C-112B-42F8-AF0D-45ED8C30293F}" srcOrd="0" destOrd="2" presId="urn:diagrams.loki3.com/BracketList"/>
    <dgm:cxn modelId="{0C6D399C-361C-474D-A47F-D17B44068D3E}" srcId="{6B9F275B-3211-4738-AD85-F75D5866757C}" destId="{22667DF0-D392-4826-805E-0863D921072A}" srcOrd="4" destOrd="0" parTransId="{6D8E3CB4-70D8-4466-8601-D740442A76CC}" sibTransId="{884D3D4E-FE45-45EC-A950-30F4BF2782FF}"/>
    <dgm:cxn modelId="{932C289D-BE5D-4EB2-8223-648DDD31840D}" type="presOf" srcId="{6B9F275B-3211-4738-AD85-F75D5866757C}" destId="{F71FE836-6E45-4B7B-93E6-44FBAB52E651}" srcOrd="0" destOrd="0" presId="urn:diagrams.loki3.com/BracketList"/>
    <dgm:cxn modelId="{CC6D4DB5-88E3-4EF1-8DA1-992773CFAC5B}" srcId="{6B9F275B-3211-4738-AD85-F75D5866757C}" destId="{2BFA174A-195C-43AB-A798-9BCF5248325B}" srcOrd="1" destOrd="0" parTransId="{E45229E6-FB23-4E22-ADD9-B324D4EBD415}" sibTransId="{41CEAAE6-780F-4833-AEDE-E9917D99EA99}"/>
    <dgm:cxn modelId="{02A666CB-498E-484F-A278-16326CE35C46}" srcId="{BBFD0C67-6D40-44C2-91F8-673FCFA932D4}" destId="{6B9F275B-3211-4738-AD85-F75D5866757C}" srcOrd="0" destOrd="0" parTransId="{71022954-4D54-4E16-A828-28CBAF5E806B}" sibTransId="{B44226AB-93F3-41E0-A36E-6E8E031E3155}"/>
    <dgm:cxn modelId="{9B544CCD-9E2C-4712-9B48-8C2EBDE6F923}" srcId="{6B9F275B-3211-4738-AD85-F75D5866757C}" destId="{E06FBA4E-48DA-4EC1-8A95-B419824E2426}" srcOrd="3" destOrd="0" parTransId="{BB7E8C7E-B366-4F03-A33E-F1A267D7E90A}" sibTransId="{BB27E61F-AC2D-4F1C-8F60-56B1FB1C8CA2}"/>
    <dgm:cxn modelId="{C0783BD8-CD15-4BA9-A290-227CD955449B}" srcId="{6B9F275B-3211-4738-AD85-F75D5866757C}" destId="{3D013117-563E-4696-AA84-5FC9DADA9B08}" srcOrd="5" destOrd="0" parTransId="{AABAE462-E8DB-488D-A8AE-CD41C7135379}" sibTransId="{350086B9-BC4C-430F-AC9F-DE157654EFD7}"/>
    <dgm:cxn modelId="{3847B3E5-0674-4376-B222-1F588F77A2EE}" type="presOf" srcId="{E06FBA4E-48DA-4EC1-8A95-B419824E2426}" destId="{E6E86C4C-112B-42F8-AF0D-45ED8C30293F}" srcOrd="0" destOrd="3" presId="urn:diagrams.loki3.com/BracketList"/>
    <dgm:cxn modelId="{9874987D-544E-43DF-9DBD-D822701E380C}" type="presParOf" srcId="{03ACC12B-C150-46E6-828A-7195EC253E65}" destId="{02E5C393-047A-4761-AB45-6C2C03B47F71}" srcOrd="0" destOrd="0" presId="urn:diagrams.loki3.com/BracketList"/>
    <dgm:cxn modelId="{6BBB66FC-F370-4B84-BCDF-FEABAEB9A159}" type="presParOf" srcId="{02E5C393-047A-4761-AB45-6C2C03B47F71}" destId="{F71FE836-6E45-4B7B-93E6-44FBAB52E651}" srcOrd="0" destOrd="0" presId="urn:diagrams.loki3.com/BracketList"/>
    <dgm:cxn modelId="{657D1C8D-5E21-4845-9AF3-1482BC865B74}" type="presParOf" srcId="{02E5C393-047A-4761-AB45-6C2C03B47F71}" destId="{67985B34-B39E-4FDD-8FB2-56D406380F3C}" srcOrd="1" destOrd="0" presId="urn:diagrams.loki3.com/BracketList"/>
    <dgm:cxn modelId="{2D4646C5-23C2-4347-9D83-9F640747584C}" type="presParOf" srcId="{02E5C393-047A-4761-AB45-6C2C03B47F71}" destId="{6030C7FF-71E8-45B3-A617-4749E9DCCE64}" srcOrd="2" destOrd="0" presId="urn:diagrams.loki3.com/BracketList"/>
    <dgm:cxn modelId="{DCDE355D-D2DE-4732-93C2-318C51B3353D}" type="presParOf" srcId="{02E5C393-047A-4761-AB45-6C2C03B47F71}" destId="{E6E86C4C-112B-42F8-AF0D-45ED8C30293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IN" dirty="0">
              <a:solidFill>
                <a:schemeClr val="tx1"/>
              </a:solidFill>
              <a:latin typeface="+mj-lt"/>
              <a:ea typeface="+mn-ea"/>
              <a:cs typeface="+mn-cs"/>
            </a:rPr>
            <a:t>Appellate Tribunal directed to hear appeals on merits afresh.</a:t>
          </a: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BE6D549B-2BAE-4F81-8D52-50FC8458BEA1}">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IN" dirty="0">
              <a:solidFill>
                <a:schemeClr val="tx1"/>
              </a:solidFill>
              <a:latin typeface="+mj-lt"/>
              <a:ea typeface="+mn-ea"/>
              <a:cs typeface="+mn-cs"/>
            </a:rPr>
            <a:t>Protects homebuyers from dismissal on procedural grounds ensuring substantive justice</a:t>
          </a:r>
        </a:p>
      </dgm:t>
    </dgm:pt>
    <dgm:pt modelId="{0BB5C77D-027A-4F4A-A45C-B1722B800733}" type="parTrans" cxnId="{27929445-5D46-488B-A318-C624E781FBFC}">
      <dgm:prSet/>
      <dgm:spPr/>
      <dgm:t>
        <a:bodyPr/>
        <a:lstStyle/>
        <a:p>
          <a:endParaRPr lang="en-IN"/>
        </a:p>
      </dgm:t>
    </dgm:pt>
    <dgm:pt modelId="{ABE4F030-CFA1-457E-BF8F-2138A8B52179}" type="sibTrans" cxnId="{27929445-5D46-488B-A318-C624E781FBFC}">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FFE8D407-B0AE-4F57-B7C9-9647A2B99A73}" type="presOf" srcId="{3DE7F391-8FAE-4755-AE16-2A5FEDDEC1B6}" destId="{89E49428-4D31-42E1-BE39-022C6C1022AF}" srcOrd="0" destOrd="0" presId="urn:microsoft.com/office/officeart/2005/8/layout/list1"/>
    <dgm:cxn modelId="{2DB89C5C-5BED-4E80-AA1B-765D0396E25B}" type="presOf" srcId="{B5674171-7C86-490C-864C-F7797F0010A2}" destId="{54A9E17A-BC6B-467A-ADB0-9D19EED77FAA}" srcOrd="0" destOrd="0" presId="urn:microsoft.com/office/officeart/2005/8/layout/list1"/>
    <dgm:cxn modelId="{27929445-5D46-488B-A318-C624E781FBFC}" srcId="{B5674171-7C86-490C-864C-F7797F0010A2}" destId="{BE6D549B-2BAE-4F81-8D52-50FC8458BEA1}" srcOrd="1" destOrd="0" parTransId="{0BB5C77D-027A-4F4A-A45C-B1722B800733}" sibTransId="{ABE4F030-CFA1-457E-BF8F-2138A8B52179}"/>
    <dgm:cxn modelId="{ECB6957B-FD1E-4C9B-ADBB-C6240F2119DA}" type="presOf" srcId="{BE6D549B-2BAE-4F81-8D52-50FC8458BEA1}" destId="{89E49428-4D31-42E1-BE39-022C6C1022AF}" srcOrd="0" destOrd="1"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474CEAA5-AC9C-4AEB-812B-60C95FE2DA63}" srcId="{B5674171-7C86-490C-864C-F7797F0010A2}" destId="{3DE7F391-8FAE-4755-AE16-2A5FEDDEC1B6}" srcOrd="0" destOrd="0" parTransId="{2946D535-4E44-4392-A01A-65C76790C6E3}" sibTransId="{9986A0F1-4B56-4161-BB6E-8AF2B2F778F9}"/>
    <dgm:cxn modelId="{F0D9C7BA-8542-4CC2-9995-7EED29950851}" type="presOf" srcId="{72278E68-A0C6-4075-83D5-310E37C70C43}" destId="{D8972B9E-2DD6-4F6A-9A94-BC92EB73BAF3}" srcOrd="0" destOrd="0"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dgm:spPr/>
      <dgm:t>
        <a:bodyPr/>
        <a:lstStyle/>
        <a:p>
          <a:r>
            <a:rPr lang="en-US" b="1" dirty="0"/>
            <a:t>Facts and Background</a:t>
          </a:r>
          <a:endParaRPr lang="en-IN" b="1" dirty="0"/>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307DA344-1D6E-4E35-A952-3A40C6AF55B3}">
      <dgm:prSet phldrT="[Text]" custT="1"/>
      <dgm:spPr/>
      <dgm:t>
        <a:bodyPr/>
        <a:lstStyle/>
        <a:p>
          <a:pPr algn="just">
            <a:buNone/>
          </a:pPr>
          <a:r>
            <a:rPr lang="en-IN" sz="2400" dirty="0">
              <a:solidFill>
                <a:schemeClr val="tx1"/>
              </a:solidFill>
            </a:rPr>
            <a:t>Larsen &amp; Toubro (L&amp;T) was the sole developer of the Green Reserve project in Noida. The project registration application was pending with UPRERA beyond the mandated 30-day period. UPRERA issued a notice alleging violations for selling flats without registration. L&amp;T challenged the notice in the Allahabad High Court.</a:t>
          </a:r>
        </a:p>
      </dgm:t>
    </dgm:pt>
    <dgm:pt modelId="{C40A347D-0881-478F-A982-B80A65A7898F}" type="parTrans" cxnId="{246861CD-C9E5-459D-81D9-751C82B57552}">
      <dgm:prSet/>
      <dgm:spPr/>
      <dgm:t>
        <a:bodyPr/>
        <a:lstStyle/>
        <a:p>
          <a:endParaRPr lang="en-IN"/>
        </a:p>
      </dgm:t>
    </dgm:pt>
    <dgm:pt modelId="{C77D5DB2-A085-4998-9DF1-4353D7333710}" type="sibTrans" cxnId="{246861CD-C9E5-459D-81D9-751C82B57552}">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C3FD501F-FD5C-4160-8C7D-A9090603FA66}" type="pres">
      <dgm:prSet presAssocID="{AEE53145-0594-43EC-9CA1-9E036CF58F28}" presName="desTx" presStyleLbl="node1" presStyleIdx="0" presStyleCnt="1" custScaleX="79760">
        <dgm:presLayoutVars>
          <dgm:bulletEnabled val="1"/>
        </dgm:presLayoutVars>
      </dgm:prSet>
      <dgm:spPr/>
    </dgm:pt>
  </dgm:ptLst>
  <dgm:cxnLst>
    <dgm:cxn modelId="{5F341696-FE5B-4B8F-ADF9-AEEAE25E3CF7}" type="presOf" srcId="{307DA344-1D6E-4E35-A952-3A40C6AF55B3}" destId="{C3FD501F-FD5C-4160-8C7D-A9090603FA66}" srcOrd="0" destOrd="0" presId="urn:diagrams.loki3.com/BracketList"/>
    <dgm:cxn modelId="{449C77AB-E121-47F5-91D8-090C7AE9D1D1}" srcId="{03AF4557-0165-4024-989C-09039CC35925}" destId="{AEE53145-0594-43EC-9CA1-9E036CF58F28}" srcOrd="0" destOrd="0" parTransId="{C0D56D5C-9134-487A-A90C-ECF44DF9D189}" sibTransId="{98A1AD8C-2ABA-48A1-8234-00922E492329}"/>
    <dgm:cxn modelId="{246861CD-C9E5-459D-81D9-751C82B57552}" srcId="{AEE53145-0594-43EC-9CA1-9E036CF58F28}" destId="{307DA344-1D6E-4E35-A952-3A40C6AF55B3}" srcOrd="0" destOrd="0" parTransId="{C40A347D-0881-478F-A982-B80A65A7898F}" sibTransId="{C77D5DB2-A085-4998-9DF1-4353D7333710}"/>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0F8D0118-B2FA-4E9B-9556-5581E73B9AD6}" type="presParOf" srcId="{6572FD0D-8D01-40A2-A25B-623A685C17EA}" destId="{C3FD501F-FD5C-4160-8C7D-A9090603FA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32251763-39EB-4237-9EC6-9BC6BF12E49B}">
      <dgm:prSet custT="1"/>
      <dgm:spPr/>
      <dgm:t>
        <a:bodyPr/>
        <a:lstStyle/>
        <a:p>
          <a:pPr algn="just">
            <a:buFont typeface="Symbol" panose="05050102010706020507" pitchFamily="18" charset="2"/>
            <a:buChar char=""/>
          </a:pPr>
          <a:r>
            <a:rPr lang="en-IN" sz="2200" kern="1200" dirty="0">
              <a:solidFill>
                <a:prstClr val="black">
                  <a:hueOff val="0"/>
                  <a:satOff val="0"/>
                  <a:lumOff val="0"/>
                  <a:alphaOff val="0"/>
                </a:prstClr>
              </a:solidFill>
              <a:latin typeface="Trebuchet MS" panose="020B0603020202020204"/>
              <a:ea typeface="+mn-ea"/>
              <a:cs typeface="+mn-cs"/>
            </a:rPr>
            <a:t>Whether L&amp;T alone qualifies as the “promoter” under RERA or if the landowner must also be added.</a:t>
          </a:r>
        </a:p>
      </dgm:t>
    </dgm:pt>
    <dgm:pt modelId="{E5A59CD1-EC8C-44DE-BD51-177599F7D00D}" type="sibTrans" cxnId="{1F5A07B4-4F4D-41BE-A614-9337D0890B65}">
      <dgm:prSet/>
      <dgm:spPr/>
      <dgm:t>
        <a:bodyPr/>
        <a:lstStyle/>
        <a:p>
          <a:endParaRPr lang="en-IN"/>
        </a:p>
      </dgm:t>
    </dgm:pt>
    <dgm:pt modelId="{A4DAB23A-3EF0-4884-92BB-C79807EB6642}" type="parTrans" cxnId="{1F5A07B4-4F4D-41BE-A614-9337D0890B65}">
      <dgm:prSet/>
      <dgm:spPr/>
      <dgm:t>
        <a:bodyPr/>
        <a:lstStyle/>
        <a:p>
          <a:endParaRPr lang="en-IN"/>
        </a:p>
      </dgm:t>
    </dgm:pt>
    <dgm:pt modelId="{B5674171-7C86-490C-864C-F7797F0010A2}">
      <dgm:prSet phldrT="[Text]" custT="1"/>
      <dgm:spPr/>
      <dgm:t>
        <a:bodyPr/>
        <a:lstStyle/>
        <a:p>
          <a:pPr algn="just"/>
          <a:r>
            <a:rPr lang="en-IN" sz="2800" b="1"/>
            <a:t>Issues and Observations</a:t>
          </a:r>
          <a:endParaRPr lang="en-IN" sz="2800" b="1" dirty="0"/>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525CDD61-B318-4BC4-A565-116B72AEDEA4}">
      <dgm:prSet custT="1"/>
      <dgm:spPr/>
      <dgm:t>
        <a:bodyPr/>
        <a:lstStyle/>
        <a:p>
          <a:pPr algn="just">
            <a:buFont typeface="Arial" panose="020B0604020202020204" pitchFamily="34" charset="0"/>
            <a:buChar char="•"/>
          </a:pPr>
          <a:r>
            <a:rPr lang="en-IN" sz="2200" kern="1200" dirty="0">
              <a:solidFill>
                <a:prstClr val="black">
                  <a:hueOff val="0"/>
                  <a:satOff val="0"/>
                  <a:lumOff val="0"/>
                  <a:alphaOff val="0"/>
                </a:prstClr>
              </a:solidFill>
              <a:latin typeface="Trebuchet MS" panose="020B0603020202020204"/>
              <a:ea typeface="+mn-ea"/>
              <a:cs typeface="+mn-cs"/>
            </a:rPr>
            <a:t>Whether the project is deemed registered under </a:t>
          </a:r>
          <a:r>
            <a:rPr lang="en-IN" sz="2200" kern="1200" dirty="0"/>
            <a:t>Section 5(2) due to UPRERA’s delay in decision-making beyond 30 days.</a:t>
          </a:r>
        </a:p>
      </dgm:t>
    </dgm:pt>
    <dgm:pt modelId="{9DBC4B1A-71D9-429E-BF12-CDE7A13369AF}" type="parTrans" cxnId="{D0D56BE9-2184-4BF7-8558-46AE1E04D4AD}">
      <dgm:prSet/>
      <dgm:spPr/>
      <dgm:t>
        <a:bodyPr/>
        <a:lstStyle/>
        <a:p>
          <a:endParaRPr lang="en-IN"/>
        </a:p>
      </dgm:t>
    </dgm:pt>
    <dgm:pt modelId="{AB7567C4-93DE-4E09-A915-F2415A1B384F}" type="sibTrans" cxnId="{D0D56BE9-2184-4BF7-8558-46AE1E04D4AD}">
      <dgm:prSet/>
      <dgm:spPr/>
      <dgm:t>
        <a:bodyPr/>
        <a:lstStyle/>
        <a:p>
          <a:endParaRPr lang="en-IN"/>
        </a:p>
      </dgm:t>
    </dgm:pt>
    <dgm:pt modelId="{D21B00DF-1FD4-489F-954D-F111F35F2B1F}">
      <dgm:prSet custT="1"/>
      <dgm:spPr/>
      <dgm:t>
        <a:bodyPr/>
        <a:lstStyle/>
        <a:p>
          <a:pPr algn="just">
            <a:buFont typeface="Arial" panose="020B0604020202020204" pitchFamily="34" charset="0"/>
            <a:buChar char="•"/>
          </a:pPr>
          <a:r>
            <a:rPr lang="en-IN" sz="2200" kern="1200"/>
            <a:t>Validity of UPRERA’s notice alleging sale without registration and restrictions on sales.</a:t>
          </a:r>
        </a:p>
      </dgm:t>
    </dgm:pt>
    <dgm:pt modelId="{9D635A17-02FB-4EDD-9A70-8C7A7FE0B2C8}" type="parTrans" cxnId="{3F676F08-26D3-49CA-BF67-5785FE713815}">
      <dgm:prSet/>
      <dgm:spPr/>
      <dgm:t>
        <a:bodyPr/>
        <a:lstStyle/>
        <a:p>
          <a:endParaRPr lang="en-IN"/>
        </a:p>
      </dgm:t>
    </dgm:pt>
    <dgm:pt modelId="{28E30A11-19BB-4A38-8129-8C1A167E1467}" type="sibTrans" cxnId="{3F676F08-26D3-49CA-BF67-5785FE713815}">
      <dgm:prSet/>
      <dgm:spPr/>
      <dgm:t>
        <a:bodyPr/>
        <a:lstStyle/>
        <a:p>
          <a:endParaRPr lang="en-IN"/>
        </a:p>
      </dgm:t>
    </dgm:pt>
    <dgm:pt modelId="{62BD1E1E-0B80-4CA0-A965-B30B5E4A5FD6}">
      <dgm:prSet custT="1"/>
      <dgm:spPr/>
      <dgm:t>
        <a:bodyPr/>
        <a:lstStyle/>
        <a:p>
          <a:pPr algn="just">
            <a:buFont typeface="Arial" panose="020B0604020202020204" pitchFamily="34" charset="0"/>
            <a:buChar char="•"/>
          </a:pPr>
          <a:r>
            <a:rPr lang="en-IN" sz="2200" kern="1200"/>
            <a:t>Supreme Court upheld Allahabad High Court’s finding that L&amp;T is solely responsible as promoter for construction, sale, and marketing.</a:t>
          </a:r>
        </a:p>
      </dgm:t>
    </dgm:pt>
    <dgm:pt modelId="{0D7AE677-6FD1-41E3-B576-B5F6EF9D0864}" type="parTrans" cxnId="{DD108643-2ADE-449F-8A32-EE9D64E46660}">
      <dgm:prSet/>
      <dgm:spPr/>
      <dgm:t>
        <a:bodyPr/>
        <a:lstStyle/>
        <a:p>
          <a:endParaRPr lang="en-IN"/>
        </a:p>
      </dgm:t>
    </dgm:pt>
    <dgm:pt modelId="{C58B24BD-023B-4687-BF74-9AD4E07AC5CA}" type="sibTrans" cxnId="{DD108643-2ADE-449F-8A32-EE9D64E46660}">
      <dgm:prSet/>
      <dgm:spPr/>
      <dgm:t>
        <a:bodyPr/>
        <a:lstStyle/>
        <a:p>
          <a:endParaRPr lang="en-IN"/>
        </a:p>
      </dgm:t>
    </dgm:pt>
    <dgm:pt modelId="{3024AB64-1E1E-48B2-BB21-0DA5D54D45E7}">
      <dgm:prSet custT="1"/>
      <dgm:spPr/>
      <dgm:t>
        <a:bodyPr/>
        <a:lstStyle/>
        <a:p>
          <a:pPr algn="just">
            <a:buFont typeface="Arial" panose="020B0604020202020204" pitchFamily="34" charset="0"/>
            <a:buChar char="•"/>
          </a:pPr>
          <a:r>
            <a:rPr lang="en-IN" sz="2200" kern="1200" dirty="0"/>
            <a:t>Confirmed project deemed registered due to UPRERA’s failure to decide within statutory timeframe.</a:t>
          </a:r>
        </a:p>
      </dgm:t>
    </dgm:pt>
    <dgm:pt modelId="{30803E89-D27A-4042-8774-98808BBC8092}" type="parTrans" cxnId="{165C12D1-2705-4ADE-99B9-B492871B04A4}">
      <dgm:prSet/>
      <dgm:spPr/>
      <dgm:t>
        <a:bodyPr/>
        <a:lstStyle/>
        <a:p>
          <a:endParaRPr lang="en-IN"/>
        </a:p>
      </dgm:t>
    </dgm:pt>
    <dgm:pt modelId="{476B7F42-221D-408B-9073-6994FF8C88BF}" type="sibTrans" cxnId="{165C12D1-2705-4ADE-99B9-B492871B04A4}">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3F676F08-26D3-49CA-BF67-5785FE713815}" srcId="{B5674171-7C86-490C-864C-F7797F0010A2}" destId="{D21B00DF-1FD4-489F-954D-F111F35F2B1F}" srcOrd="2" destOrd="0" parTransId="{9D635A17-02FB-4EDD-9A70-8C7A7FE0B2C8}" sibTransId="{28E30A11-19BB-4A38-8129-8C1A167E1467}"/>
    <dgm:cxn modelId="{2DB89C5C-5BED-4E80-AA1B-765D0396E25B}" type="presOf" srcId="{B5674171-7C86-490C-864C-F7797F0010A2}" destId="{54A9E17A-BC6B-467A-ADB0-9D19EED77FAA}" srcOrd="0" destOrd="0" presId="urn:microsoft.com/office/officeart/2005/8/layout/list1"/>
    <dgm:cxn modelId="{222D6862-BD45-46AD-8B70-366514665C7C}" type="presOf" srcId="{3024AB64-1E1E-48B2-BB21-0DA5D54D45E7}" destId="{89E49428-4D31-42E1-BE39-022C6C1022AF}" srcOrd="0" destOrd="4" presId="urn:microsoft.com/office/officeart/2005/8/layout/list1"/>
    <dgm:cxn modelId="{DD108643-2ADE-449F-8A32-EE9D64E46660}" srcId="{B5674171-7C86-490C-864C-F7797F0010A2}" destId="{62BD1E1E-0B80-4CA0-A965-B30B5E4A5FD6}" srcOrd="3" destOrd="0" parTransId="{0D7AE677-6FD1-41E3-B576-B5F6EF9D0864}" sibTransId="{C58B24BD-023B-4687-BF74-9AD4E07AC5CA}"/>
    <dgm:cxn modelId="{682F1467-A36F-4869-807B-CAF510D5B056}" type="presOf" srcId="{D21B00DF-1FD4-489F-954D-F111F35F2B1F}" destId="{89E49428-4D31-42E1-BE39-022C6C1022AF}" srcOrd="0" destOrd="2" presId="urn:microsoft.com/office/officeart/2005/8/layout/list1"/>
    <dgm:cxn modelId="{A7D77A51-AE98-4D5B-8FF8-C08833F2948B}" type="presOf" srcId="{32251763-39EB-4237-9EC6-9BC6BF12E49B}" destId="{89E49428-4D31-42E1-BE39-022C6C1022AF}"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68A037A3-1302-440F-95A0-4A0148083A76}" type="presOf" srcId="{525CDD61-B318-4BC4-A565-116B72AEDEA4}" destId="{89E49428-4D31-42E1-BE39-022C6C1022AF}" srcOrd="0" destOrd="1" presId="urn:microsoft.com/office/officeart/2005/8/layout/list1"/>
    <dgm:cxn modelId="{1F5A07B4-4F4D-41BE-A614-9337D0890B65}" srcId="{B5674171-7C86-490C-864C-F7797F0010A2}" destId="{32251763-39EB-4237-9EC6-9BC6BF12E49B}" srcOrd="0" destOrd="0" parTransId="{A4DAB23A-3EF0-4884-92BB-C79807EB6642}" sibTransId="{E5A59CD1-EC8C-44DE-BD51-177599F7D00D}"/>
    <dgm:cxn modelId="{F0D9C7BA-8542-4CC2-9995-7EED29950851}" type="presOf" srcId="{72278E68-A0C6-4075-83D5-310E37C70C43}" destId="{D8972B9E-2DD6-4F6A-9A94-BC92EB73BAF3}" srcOrd="0" destOrd="0" presId="urn:microsoft.com/office/officeart/2005/8/layout/list1"/>
    <dgm:cxn modelId="{21B53AC5-2FCC-404A-82A0-15BE28163B37}" type="presOf" srcId="{62BD1E1E-0B80-4CA0-A965-B30B5E4A5FD6}" destId="{89E49428-4D31-42E1-BE39-022C6C1022AF}" srcOrd="0" destOrd="3" presId="urn:microsoft.com/office/officeart/2005/8/layout/list1"/>
    <dgm:cxn modelId="{165C12D1-2705-4ADE-99B9-B492871B04A4}" srcId="{B5674171-7C86-490C-864C-F7797F0010A2}" destId="{3024AB64-1E1E-48B2-BB21-0DA5D54D45E7}" srcOrd="4" destOrd="0" parTransId="{30803E89-D27A-4042-8774-98808BBC8092}" sibTransId="{476B7F42-221D-408B-9073-6994FF8C88BF}"/>
    <dgm:cxn modelId="{D0D56BE9-2184-4BF7-8558-46AE1E04D4AD}" srcId="{B5674171-7C86-490C-864C-F7797F0010A2}" destId="{525CDD61-B318-4BC4-A565-116B72AEDEA4}" srcOrd="1" destOrd="0" parTransId="{9DBC4B1A-71D9-429E-BF12-CDE7A13369AF}" sibTransId="{AB7567C4-93DE-4E09-A915-F2415A1B384F}"/>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IN"/>
            <a:t>Strengthens developers’ rights when regulatory delays occur.</a:t>
          </a:r>
          <a:endParaRPr lang="en-IN" dirty="0">
            <a:solidFill>
              <a:schemeClr val="tx1"/>
            </a:solidFill>
            <a:latin typeface="+mj-lt"/>
            <a:ea typeface="+mn-ea"/>
            <a:cs typeface="+mn-cs"/>
          </a:endParaRP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97D7F914-C07E-4D9B-BF0C-889E1A45032F}">
      <dgm:prSet/>
      <dgm:spPr/>
      <dgm:t>
        <a:bodyPr/>
        <a:lstStyle/>
        <a:p>
          <a:pPr algn="just">
            <a:buFont typeface="Arial" panose="020B0604020202020204" pitchFamily="34" charset="0"/>
            <a:buChar char="•"/>
          </a:pPr>
          <a:r>
            <a:rPr lang="en-IN" dirty="0"/>
            <a:t>Affirms automatic project registration if RERA fails to timely respond under Section 5(2).</a:t>
          </a:r>
        </a:p>
      </dgm:t>
    </dgm:pt>
    <dgm:pt modelId="{5A15256C-F6A3-4DA1-91FF-66622A608F5B}" type="parTrans" cxnId="{BDC0DC4F-3E20-4EDB-8748-4C0707A84733}">
      <dgm:prSet/>
      <dgm:spPr/>
      <dgm:t>
        <a:bodyPr/>
        <a:lstStyle/>
        <a:p>
          <a:endParaRPr lang="en-IN"/>
        </a:p>
      </dgm:t>
    </dgm:pt>
    <dgm:pt modelId="{F7F30980-4BE6-4606-AEC3-D0CEB8E477AF}" type="sibTrans" cxnId="{BDC0DC4F-3E20-4EDB-8748-4C0707A84733}">
      <dgm:prSet/>
      <dgm:spPr/>
      <dgm:t>
        <a:bodyPr/>
        <a:lstStyle/>
        <a:p>
          <a:endParaRPr lang="en-IN"/>
        </a:p>
      </dgm:t>
    </dgm:pt>
    <dgm:pt modelId="{8043C1B1-B07C-4456-8742-AC581AD5A3A0}">
      <dgm:prSet/>
      <dgm:spPr/>
      <dgm:t>
        <a:bodyPr/>
        <a:lstStyle/>
        <a:p>
          <a:pPr algn="just">
            <a:buFont typeface="Arial" panose="020B0604020202020204" pitchFamily="34" charset="0"/>
            <a:buChar char="•"/>
          </a:pPr>
          <a:r>
            <a:rPr lang="en-IN"/>
            <a:t>Protects ongoing sales during administrative delays, offering market stability.</a:t>
          </a:r>
        </a:p>
      </dgm:t>
    </dgm:pt>
    <dgm:pt modelId="{698A60BF-0BE0-493D-91BD-0BE1FCAE2F32}" type="parTrans" cxnId="{158C50D7-FBAC-435B-8AB0-8AA1E2EB09B1}">
      <dgm:prSet/>
      <dgm:spPr/>
      <dgm:t>
        <a:bodyPr/>
        <a:lstStyle/>
        <a:p>
          <a:endParaRPr lang="en-IN"/>
        </a:p>
      </dgm:t>
    </dgm:pt>
    <dgm:pt modelId="{92769148-66E9-43B2-B921-98DECCD5429A}" type="sibTrans" cxnId="{158C50D7-FBAC-435B-8AB0-8AA1E2EB09B1}">
      <dgm:prSet/>
      <dgm:spPr/>
      <dgm:t>
        <a:bodyPr/>
        <a:lstStyle/>
        <a:p>
          <a:endParaRPr lang="en-IN"/>
        </a:p>
      </dgm:t>
    </dgm:pt>
    <dgm:pt modelId="{40F06C65-4225-4162-9C65-6D7838077A8B}">
      <dgm:prSet/>
      <dgm:spPr/>
      <dgm:t>
        <a:bodyPr/>
        <a:lstStyle/>
        <a:p>
          <a:pPr algn="just">
            <a:buFont typeface="Arial" panose="020B0604020202020204" pitchFamily="34" charset="0"/>
            <a:buChar char="•"/>
          </a:pPr>
          <a:r>
            <a:rPr lang="en-IN" dirty="0"/>
            <a:t>Directs UPRERA to comply with High Court orders within 3 weeks</a:t>
          </a:r>
        </a:p>
      </dgm:t>
    </dgm:pt>
    <dgm:pt modelId="{DC9A70E5-CD1C-420B-998C-B51D548A8E7D}" type="parTrans" cxnId="{4F7EE545-18FD-4E89-B639-D97704E7719E}">
      <dgm:prSet/>
      <dgm:spPr/>
      <dgm:t>
        <a:bodyPr/>
        <a:lstStyle/>
        <a:p>
          <a:endParaRPr lang="en-IN"/>
        </a:p>
      </dgm:t>
    </dgm:pt>
    <dgm:pt modelId="{8F6BF951-BD8E-4E16-A09A-215CD41D0360}" type="sibTrans" cxnId="{4F7EE545-18FD-4E89-B639-D97704E7719E}">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FFE8D407-B0AE-4F57-B7C9-9647A2B99A73}" type="presOf" srcId="{3DE7F391-8FAE-4755-AE16-2A5FEDDEC1B6}" destId="{89E49428-4D31-42E1-BE39-022C6C1022AF}" srcOrd="0" destOrd="0" presId="urn:microsoft.com/office/officeart/2005/8/layout/list1"/>
    <dgm:cxn modelId="{C24C4E32-029E-4531-9D63-5306A0880454}" type="presOf" srcId="{40F06C65-4225-4162-9C65-6D7838077A8B}" destId="{89E49428-4D31-42E1-BE39-022C6C1022AF}" srcOrd="0" destOrd="3" presId="urn:microsoft.com/office/officeart/2005/8/layout/list1"/>
    <dgm:cxn modelId="{2DB89C5C-5BED-4E80-AA1B-765D0396E25B}" type="presOf" srcId="{B5674171-7C86-490C-864C-F7797F0010A2}" destId="{54A9E17A-BC6B-467A-ADB0-9D19EED77FAA}" srcOrd="0" destOrd="0" presId="urn:microsoft.com/office/officeart/2005/8/layout/list1"/>
    <dgm:cxn modelId="{4F7EE545-18FD-4E89-B639-D97704E7719E}" srcId="{B5674171-7C86-490C-864C-F7797F0010A2}" destId="{40F06C65-4225-4162-9C65-6D7838077A8B}" srcOrd="3" destOrd="0" parTransId="{DC9A70E5-CD1C-420B-998C-B51D548A8E7D}" sibTransId="{8F6BF951-BD8E-4E16-A09A-215CD41D0360}"/>
    <dgm:cxn modelId="{BDC0DC4F-3E20-4EDB-8748-4C0707A84733}" srcId="{B5674171-7C86-490C-864C-F7797F0010A2}" destId="{97D7F914-C07E-4D9B-BF0C-889E1A45032F}" srcOrd="1" destOrd="0" parTransId="{5A15256C-F6A3-4DA1-91FF-66622A608F5B}" sibTransId="{F7F30980-4BE6-4606-AEC3-D0CEB8E477AF}"/>
    <dgm:cxn modelId="{A5D09470-30F8-490D-9561-2037218970DD}" type="presOf" srcId="{8043C1B1-B07C-4456-8742-AC581AD5A3A0}" destId="{89E49428-4D31-42E1-BE39-022C6C1022AF}" srcOrd="0" destOrd="2"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79102296-98C9-468B-AC2A-BA9F4D4C4078}" type="presOf" srcId="{97D7F914-C07E-4D9B-BF0C-889E1A45032F}" destId="{89E49428-4D31-42E1-BE39-022C6C1022AF}" srcOrd="0" destOrd="1" presId="urn:microsoft.com/office/officeart/2005/8/layout/list1"/>
    <dgm:cxn modelId="{474CEAA5-AC9C-4AEB-812B-60C95FE2DA63}" srcId="{B5674171-7C86-490C-864C-F7797F0010A2}" destId="{3DE7F391-8FAE-4755-AE16-2A5FEDDEC1B6}" srcOrd="0" destOrd="0" parTransId="{2946D535-4E44-4392-A01A-65C76790C6E3}" sibTransId="{9986A0F1-4B56-4161-BB6E-8AF2B2F778F9}"/>
    <dgm:cxn modelId="{F0D9C7BA-8542-4CC2-9995-7EED29950851}" type="presOf" srcId="{72278E68-A0C6-4075-83D5-310E37C70C43}" destId="{D8972B9E-2DD6-4F6A-9A94-BC92EB73BAF3}" srcOrd="0" destOrd="0" presId="urn:microsoft.com/office/officeart/2005/8/layout/list1"/>
    <dgm:cxn modelId="{158C50D7-FBAC-435B-8AB0-8AA1E2EB09B1}" srcId="{B5674171-7C86-490C-864C-F7797F0010A2}" destId="{8043C1B1-B07C-4456-8742-AC581AD5A3A0}" srcOrd="2" destOrd="0" parTransId="{698A60BF-0BE0-493D-91BD-0BE1FCAE2F32}" sibTransId="{92769148-66E9-43B2-B921-98DECCD5429A}"/>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dgm:spPr/>
      <dgm:t>
        <a:bodyPr/>
        <a:lstStyle/>
        <a:p>
          <a:r>
            <a:rPr lang="en-US" b="1" dirty="0"/>
            <a:t>Facts and Background</a:t>
          </a:r>
          <a:endParaRPr lang="en-IN" b="1" dirty="0"/>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307DA344-1D6E-4E35-A952-3A40C6AF55B3}">
      <dgm:prSet phldrT="[Text]" custT="1"/>
      <dgm:spPr/>
      <dgm:t>
        <a:bodyPr/>
        <a:lstStyle/>
        <a:p>
          <a:pPr algn="just">
            <a:buNone/>
          </a:pPr>
          <a:r>
            <a:rPr lang="en-IN" sz="2400" dirty="0">
              <a:solidFill>
                <a:schemeClr val="tx1"/>
              </a:solidFill>
            </a:rPr>
            <a:t>Amit Garg, a homebuyer, filed a complaint under Karnataka RERA alleging deviations from sanctioned building plans. The Karnataka RERA Registry rejected the complaint via email on maintainability grounds without placing it before the RERA Authority. Amit Garg challenged this rejection, arguing that the Registry lacked jurisdiction to decide maintainability.</a:t>
          </a:r>
        </a:p>
      </dgm:t>
    </dgm:pt>
    <dgm:pt modelId="{C40A347D-0881-478F-A982-B80A65A7898F}" type="parTrans" cxnId="{246861CD-C9E5-459D-81D9-751C82B57552}">
      <dgm:prSet/>
      <dgm:spPr/>
      <dgm:t>
        <a:bodyPr/>
        <a:lstStyle/>
        <a:p>
          <a:endParaRPr lang="en-IN"/>
        </a:p>
      </dgm:t>
    </dgm:pt>
    <dgm:pt modelId="{C77D5DB2-A085-4998-9DF1-4353D7333710}" type="sibTrans" cxnId="{246861CD-C9E5-459D-81D9-751C82B57552}">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C3FD501F-FD5C-4160-8C7D-A9090603FA66}" type="pres">
      <dgm:prSet presAssocID="{AEE53145-0594-43EC-9CA1-9E036CF58F28}" presName="desTx" presStyleLbl="node1" presStyleIdx="0" presStyleCnt="1" custScaleX="79760">
        <dgm:presLayoutVars>
          <dgm:bulletEnabled val="1"/>
        </dgm:presLayoutVars>
      </dgm:prSet>
      <dgm:spPr/>
    </dgm:pt>
  </dgm:ptLst>
  <dgm:cxnLst>
    <dgm:cxn modelId="{5F341696-FE5B-4B8F-ADF9-AEEAE25E3CF7}" type="presOf" srcId="{307DA344-1D6E-4E35-A952-3A40C6AF55B3}" destId="{C3FD501F-FD5C-4160-8C7D-A9090603FA66}" srcOrd="0" destOrd="0" presId="urn:diagrams.loki3.com/BracketList"/>
    <dgm:cxn modelId="{449C77AB-E121-47F5-91D8-090C7AE9D1D1}" srcId="{03AF4557-0165-4024-989C-09039CC35925}" destId="{AEE53145-0594-43EC-9CA1-9E036CF58F28}" srcOrd="0" destOrd="0" parTransId="{C0D56D5C-9134-487A-A90C-ECF44DF9D189}" sibTransId="{98A1AD8C-2ABA-48A1-8234-00922E492329}"/>
    <dgm:cxn modelId="{246861CD-C9E5-459D-81D9-751C82B57552}" srcId="{AEE53145-0594-43EC-9CA1-9E036CF58F28}" destId="{307DA344-1D6E-4E35-A952-3A40C6AF55B3}" srcOrd="0" destOrd="0" parTransId="{C40A347D-0881-478F-A982-B80A65A7898F}" sibTransId="{C77D5DB2-A085-4998-9DF1-4353D7333710}"/>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0F8D0118-B2FA-4E9B-9556-5581E73B9AD6}" type="presParOf" srcId="{6572FD0D-8D01-40A2-A25B-623A685C17EA}" destId="{C3FD501F-FD5C-4160-8C7D-A9090603FA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32251763-39EB-4237-9EC6-9BC6BF12E49B}">
      <dgm:prSet custT="1"/>
      <dgm:spPr/>
      <dgm:t>
        <a:bodyPr/>
        <a:lstStyle/>
        <a:p>
          <a:pPr algn="just">
            <a:buFont typeface="Symbol" panose="05050102010706020507" pitchFamily="18" charset="2"/>
            <a:buChar char=""/>
          </a:pPr>
          <a:r>
            <a:rPr lang="en-IN" sz="2600" dirty="0"/>
            <a:t>Whether the RERA Registry has the power to decide the maintainability of complaints.</a:t>
          </a:r>
        </a:p>
      </dgm:t>
    </dgm:pt>
    <dgm:pt modelId="{E5A59CD1-EC8C-44DE-BD51-177599F7D00D}" type="sibTrans" cxnId="{1F5A07B4-4F4D-41BE-A614-9337D0890B65}">
      <dgm:prSet/>
      <dgm:spPr/>
      <dgm:t>
        <a:bodyPr/>
        <a:lstStyle/>
        <a:p>
          <a:endParaRPr lang="en-IN"/>
        </a:p>
      </dgm:t>
    </dgm:pt>
    <dgm:pt modelId="{A4DAB23A-3EF0-4884-92BB-C79807EB6642}" type="parTrans" cxnId="{1F5A07B4-4F4D-41BE-A614-9337D0890B65}">
      <dgm:prSet/>
      <dgm:spPr/>
      <dgm:t>
        <a:bodyPr/>
        <a:lstStyle/>
        <a:p>
          <a:endParaRPr lang="en-IN"/>
        </a:p>
      </dgm:t>
    </dgm:pt>
    <dgm:pt modelId="{B5674171-7C86-490C-864C-F7797F0010A2}">
      <dgm:prSet phldrT="[Text]" custT="1"/>
      <dgm:spPr/>
      <dgm:t>
        <a:bodyPr/>
        <a:lstStyle/>
        <a:p>
          <a:pPr algn="just"/>
          <a:r>
            <a:rPr lang="en-IN" sz="2800" b="1"/>
            <a:t>Issues and Observations</a:t>
          </a:r>
          <a:endParaRPr lang="en-IN" sz="2800" b="1" dirty="0"/>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1EE05CA9-BB59-4092-AD39-40D916B4F052}">
      <dgm:prSet custT="1"/>
      <dgm:spPr/>
      <dgm:t>
        <a:bodyPr/>
        <a:lstStyle/>
        <a:p>
          <a:pPr algn="just">
            <a:buFont typeface="Arial" panose="020B0604020202020204" pitchFamily="34" charset="0"/>
            <a:buChar char="•"/>
          </a:pPr>
          <a:r>
            <a:rPr lang="en-IN" sz="2600" dirty="0"/>
            <a:t>The Registry’s rejection by email was held illegal and without jurisdiction.</a:t>
          </a:r>
        </a:p>
      </dgm:t>
    </dgm:pt>
    <dgm:pt modelId="{D746E9B6-9889-4142-BE6F-125E6A76961A}" type="parTrans" cxnId="{F2F7167A-BEA8-451B-AECB-64376180C7D8}">
      <dgm:prSet/>
      <dgm:spPr/>
      <dgm:t>
        <a:bodyPr/>
        <a:lstStyle/>
        <a:p>
          <a:endParaRPr lang="en-IN"/>
        </a:p>
      </dgm:t>
    </dgm:pt>
    <dgm:pt modelId="{BB404F7C-CBCD-4E6E-87DC-BD59B1E7872E}" type="sibTrans" cxnId="{F2F7167A-BEA8-451B-AECB-64376180C7D8}">
      <dgm:prSet/>
      <dgm:spPr/>
      <dgm:t>
        <a:bodyPr/>
        <a:lstStyle/>
        <a:p>
          <a:endParaRPr lang="en-IN"/>
        </a:p>
      </dgm:t>
    </dgm:pt>
    <dgm:pt modelId="{2E82CF36-47AD-49CE-A86D-AEF3BFD74996}">
      <dgm:prSet custT="1"/>
      <dgm:spPr/>
      <dgm:t>
        <a:bodyPr/>
        <a:lstStyle/>
        <a:p>
          <a:pPr algn="just">
            <a:buFont typeface="Arial" panose="020B0604020202020204" pitchFamily="34" charset="0"/>
            <a:buChar char="•"/>
          </a:pPr>
          <a:r>
            <a:rPr lang="en-IN" sz="2600" dirty="0"/>
            <a:t>The Court relied on Supreme Court precedent (P. </a:t>
          </a:r>
          <a:r>
            <a:rPr lang="en-IN" sz="2600" dirty="0" err="1"/>
            <a:t>Surendran</a:t>
          </a:r>
          <a:r>
            <a:rPr lang="en-IN" sz="2600" dirty="0"/>
            <a:t> v. State, 2019) affirming that the Registry can perform only administrative functions.</a:t>
          </a:r>
        </a:p>
      </dgm:t>
    </dgm:pt>
    <dgm:pt modelId="{9ABCE4D4-78FA-43CE-838B-AE6B8D6CC86F}" type="parTrans" cxnId="{24695A02-1EE9-47BA-91C1-8A75E1040501}">
      <dgm:prSet/>
      <dgm:spPr/>
      <dgm:t>
        <a:bodyPr/>
        <a:lstStyle/>
        <a:p>
          <a:endParaRPr lang="en-IN"/>
        </a:p>
      </dgm:t>
    </dgm:pt>
    <dgm:pt modelId="{33B48ADF-3C60-45C8-9AE0-50C8AB8465E8}" type="sibTrans" cxnId="{24695A02-1EE9-47BA-91C1-8A75E1040501}">
      <dgm:prSet/>
      <dgm:spPr/>
      <dgm:t>
        <a:bodyPr/>
        <a:lstStyle/>
        <a:p>
          <a:endParaRPr lang="en-IN"/>
        </a:p>
      </dgm:t>
    </dgm:pt>
    <dgm:pt modelId="{7CDC5335-0F30-4106-9ED5-CF5142C0A814}">
      <dgm:prSet custT="1"/>
      <dgm:spPr/>
      <dgm:t>
        <a:bodyPr/>
        <a:lstStyle/>
        <a:p>
          <a:pPr algn="just">
            <a:buFont typeface="Arial" panose="020B0604020202020204" pitchFamily="34" charset="0"/>
            <a:buChar char="•"/>
          </a:pPr>
          <a:r>
            <a:rPr lang="en-IN" sz="2600" dirty="0"/>
            <a:t>Maintainability is a judicial function reserved for the RERA Authority, not an administrative function of the Registry.</a:t>
          </a:r>
        </a:p>
      </dgm:t>
    </dgm:pt>
    <dgm:pt modelId="{C2D946CD-D923-43B6-9DC4-24A9795BF84D}" type="sibTrans" cxnId="{88BE94E6-F83F-42DB-99FE-F51A487707B8}">
      <dgm:prSet/>
      <dgm:spPr/>
      <dgm:t>
        <a:bodyPr/>
        <a:lstStyle/>
        <a:p>
          <a:endParaRPr lang="en-IN"/>
        </a:p>
      </dgm:t>
    </dgm:pt>
    <dgm:pt modelId="{6CFEC14A-F749-4F4F-A88D-02D6D441CA91}" type="parTrans" cxnId="{88BE94E6-F83F-42DB-99FE-F51A487707B8}">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24695A02-1EE9-47BA-91C1-8A75E1040501}" srcId="{B5674171-7C86-490C-864C-F7797F0010A2}" destId="{2E82CF36-47AD-49CE-A86D-AEF3BFD74996}" srcOrd="3" destOrd="0" parTransId="{9ABCE4D4-78FA-43CE-838B-AE6B8D6CC86F}" sibTransId="{33B48ADF-3C60-45C8-9AE0-50C8AB8465E8}"/>
    <dgm:cxn modelId="{2DB89C5C-5BED-4E80-AA1B-765D0396E25B}" type="presOf" srcId="{B5674171-7C86-490C-864C-F7797F0010A2}" destId="{54A9E17A-BC6B-467A-ADB0-9D19EED77FAA}" srcOrd="0" destOrd="0" presId="urn:microsoft.com/office/officeart/2005/8/layout/list1"/>
    <dgm:cxn modelId="{F2F7167A-BEA8-451B-AECB-64376180C7D8}" srcId="{B5674171-7C86-490C-864C-F7797F0010A2}" destId="{1EE05CA9-BB59-4092-AD39-40D916B4F052}" srcOrd="2" destOrd="0" parTransId="{D746E9B6-9889-4142-BE6F-125E6A76961A}" sibTransId="{BB404F7C-CBCD-4E6E-87DC-BD59B1E7872E}"/>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1F5A07B4-4F4D-41BE-A614-9337D0890B65}" srcId="{B5674171-7C86-490C-864C-F7797F0010A2}" destId="{32251763-39EB-4237-9EC6-9BC6BF12E49B}" srcOrd="0" destOrd="0" parTransId="{A4DAB23A-3EF0-4884-92BB-C79807EB6642}" sibTransId="{E5A59CD1-EC8C-44DE-BD51-177599F7D00D}"/>
    <dgm:cxn modelId="{BBF952B5-7E47-426C-BD2F-88A7C7D1C26A}" type="presOf" srcId="{2E82CF36-47AD-49CE-A86D-AEF3BFD74996}" destId="{89E49428-4D31-42E1-BE39-022C6C1022AF}" srcOrd="0" destOrd="3" presId="urn:microsoft.com/office/officeart/2005/8/layout/list1"/>
    <dgm:cxn modelId="{F0D9C7BA-8542-4CC2-9995-7EED29950851}" type="presOf" srcId="{72278E68-A0C6-4075-83D5-310E37C70C43}" destId="{D8972B9E-2DD6-4F6A-9A94-BC92EB73BAF3}" srcOrd="0" destOrd="0" presId="urn:microsoft.com/office/officeart/2005/8/layout/list1"/>
    <dgm:cxn modelId="{60623CDD-6D58-410A-AED6-B6E27EC6F606}" type="presOf" srcId="{1EE05CA9-BB59-4092-AD39-40D916B4F052}" destId="{89E49428-4D31-42E1-BE39-022C6C1022AF}" srcOrd="0" destOrd="2" presId="urn:microsoft.com/office/officeart/2005/8/layout/list1"/>
    <dgm:cxn modelId="{88BE94E6-F83F-42DB-99FE-F51A487707B8}" srcId="{B5674171-7C86-490C-864C-F7797F0010A2}" destId="{7CDC5335-0F30-4106-9ED5-CF5142C0A814}" srcOrd="1" destOrd="0" parTransId="{6CFEC14A-F749-4F4F-A88D-02D6D441CA91}" sibTransId="{C2D946CD-D923-43B6-9DC4-24A9795BF84D}"/>
    <dgm:cxn modelId="{833A16EB-5A8F-4355-B952-AC620D76949F}" type="presOf" srcId="{32251763-39EB-4237-9EC6-9BC6BF12E49B}" destId="{89E49428-4D31-42E1-BE39-022C6C1022AF}" srcOrd="0" destOrd="0" presId="urn:microsoft.com/office/officeart/2005/8/layout/list1"/>
    <dgm:cxn modelId="{48D0A6F6-64A5-4084-8B83-352CB1803A0F}" type="presOf" srcId="{7CDC5335-0F30-4106-9ED5-CF5142C0A814}" destId="{89E49428-4D31-42E1-BE39-022C6C1022AF}" srcOrd="0" destOrd="1"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IN" dirty="0"/>
            <a:t>The Court quashed the Registry’s rejection email and restored the complaint for proper hearing by the RERA Authority. This ruling protects homebuyers’ rights to fair adjudication, prevents administrative overreach, and strengthens procedural safeguards in RERA proceedings.</a:t>
          </a:r>
          <a:endParaRPr lang="en-IN" dirty="0">
            <a:solidFill>
              <a:schemeClr val="tx1"/>
            </a:solidFill>
            <a:latin typeface="+mj-lt"/>
            <a:ea typeface="+mn-ea"/>
            <a:cs typeface="+mn-cs"/>
          </a:endParaRP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FFE8D407-B0AE-4F57-B7C9-9647A2B99A73}" type="presOf" srcId="{3DE7F391-8FAE-4755-AE16-2A5FEDDEC1B6}" destId="{89E49428-4D31-42E1-BE39-022C6C1022AF}" srcOrd="0" destOrd="0" presId="urn:microsoft.com/office/officeart/2005/8/layout/list1"/>
    <dgm:cxn modelId="{2DB89C5C-5BED-4E80-AA1B-765D0396E25B}" type="presOf" srcId="{B5674171-7C86-490C-864C-F7797F0010A2}" destId="{54A9E17A-BC6B-467A-ADB0-9D19EED77FAA}"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474CEAA5-AC9C-4AEB-812B-60C95FE2DA63}" srcId="{B5674171-7C86-490C-864C-F7797F0010A2}" destId="{3DE7F391-8FAE-4755-AE16-2A5FEDDEC1B6}" srcOrd="0" destOrd="0" parTransId="{2946D535-4E44-4392-A01A-65C76790C6E3}" sibTransId="{9986A0F1-4B56-4161-BB6E-8AF2B2F778F9}"/>
    <dgm:cxn modelId="{F0D9C7BA-8542-4CC2-9995-7EED29950851}" type="presOf" srcId="{72278E68-A0C6-4075-83D5-310E37C70C43}" destId="{D8972B9E-2DD6-4F6A-9A94-BC92EB73BAF3}" srcOrd="0" destOrd="0"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custT="1"/>
      <dgm:spPr/>
      <dgm:t>
        <a:bodyPr/>
        <a:lstStyle/>
        <a:p>
          <a:r>
            <a:rPr lang="en-US" sz="2800" b="1" dirty="0"/>
            <a:t>Facts and Background</a:t>
          </a:r>
          <a:endParaRPr lang="en-IN" sz="2800" b="1" dirty="0"/>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307DA344-1D6E-4E35-A952-3A40C6AF55B3}">
      <dgm:prSet phldrT="[Text]" custT="1"/>
      <dgm:spPr/>
      <dgm:t>
        <a:bodyPr/>
        <a:lstStyle/>
        <a:p>
          <a:pPr algn="just">
            <a:buNone/>
          </a:pPr>
          <a:r>
            <a:rPr lang="en-IN" sz="2400" dirty="0">
              <a:solidFill>
                <a:schemeClr val="tx1"/>
              </a:solidFill>
            </a:rPr>
            <a:t>Rajnesh Sharma booked a residential plot in the “Park Land” project in March 2006 for about ₹36 lakh, paying over ₹43 lakh including extra charges. Possession was promised within two years but was not delivered even after multiple delays and alternative plot allotments. The builder charged 18% penal interest on late payments by Sharma but failed to compensate him at the same rate for delay caused by the builder. Sharma terminated the agreement in 2017 and filed a consumer complaint seeking refund and compensation.</a:t>
          </a:r>
        </a:p>
      </dgm:t>
    </dgm:pt>
    <dgm:pt modelId="{C40A347D-0881-478F-A982-B80A65A7898F}" type="parTrans" cxnId="{246861CD-C9E5-459D-81D9-751C82B57552}">
      <dgm:prSet/>
      <dgm:spPr/>
      <dgm:t>
        <a:bodyPr/>
        <a:lstStyle/>
        <a:p>
          <a:endParaRPr lang="en-IN"/>
        </a:p>
      </dgm:t>
    </dgm:pt>
    <dgm:pt modelId="{C77D5DB2-A085-4998-9DF1-4353D7333710}" type="sibTrans" cxnId="{246861CD-C9E5-459D-81D9-751C82B57552}">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C3FD501F-FD5C-4160-8C7D-A9090603FA66}" type="pres">
      <dgm:prSet presAssocID="{AEE53145-0594-43EC-9CA1-9E036CF58F28}" presName="desTx" presStyleLbl="node1" presStyleIdx="0" presStyleCnt="1" custScaleX="88090">
        <dgm:presLayoutVars>
          <dgm:bulletEnabled val="1"/>
        </dgm:presLayoutVars>
      </dgm:prSet>
      <dgm:spPr/>
    </dgm:pt>
  </dgm:ptLst>
  <dgm:cxnLst>
    <dgm:cxn modelId="{5F341696-FE5B-4B8F-ADF9-AEEAE25E3CF7}" type="presOf" srcId="{307DA344-1D6E-4E35-A952-3A40C6AF55B3}" destId="{C3FD501F-FD5C-4160-8C7D-A9090603FA66}" srcOrd="0" destOrd="0" presId="urn:diagrams.loki3.com/BracketList"/>
    <dgm:cxn modelId="{449C77AB-E121-47F5-91D8-090C7AE9D1D1}" srcId="{03AF4557-0165-4024-989C-09039CC35925}" destId="{AEE53145-0594-43EC-9CA1-9E036CF58F28}" srcOrd="0" destOrd="0" parTransId="{C0D56D5C-9134-487A-A90C-ECF44DF9D189}" sibTransId="{98A1AD8C-2ABA-48A1-8234-00922E492329}"/>
    <dgm:cxn modelId="{246861CD-C9E5-459D-81D9-751C82B57552}" srcId="{AEE53145-0594-43EC-9CA1-9E036CF58F28}" destId="{307DA344-1D6E-4E35-A952-3A40C6AF55B3}" srcOrd="0" destOrd="0" parTransId="{C40A347D-0881-478F-A982-B80A65A7898F}" sibTransId="{C77D5DB2-A085-4998-9DF1-4353D7333710}"/>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0F8D0118-B2FA-4E9B-9556-5581E73B9AD6}" type="presParOf" srcId="{6572FD0D-8D01-40A2-A25B-623A685C17EA}" destId="{C3FD501F-FD5C-4160-8C7D-A9090603FA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32251763-39EB-4237-9EC6-9BC6BF12E49B}">
      <dgm:prSet custT="1"/>
      <dgm:spPr/>
      <dgm:t>
        <a:bodyPr/>
        <a:lstStyle/>
        <a:p>
          <a:pPr algn="just">
            <a:buFont typeface="Symbol" panose="05050102010706020507" pitchFamily="18" charset="2"/>
            <a:buChar char=""/>
          </a:pPr>
          <a:r>
            <a:rPr lang="en-IN" sz="2300">
              <a:latin typeface="+mj-lt"/>
            </a:rPr>
            <a:t>The Supreme Court sharply increased the refund interest to 18% per annum, doubling the 9% interest earlier awarded by the NCDRC.</a:t>
          </a:r>
          <a:endParaRPr lang="en-IN" sz="2300" dirty="0">
            <a:latin typeface="+mj-lt"/>
          </a:endParaRPr>
        </a:p>
      </dgm:t>
    </dgm:pt>
    <dgm:pt modelId="{E5A59CD1-EC8C-44DE-BD51-177599F7D00D}" type="sibTrans" cxnId="{1F5A07B4-4F4D-41BE-A614-9337D0890B65}">
      <dgm:prSet/>
      <dgm:spPr/>
      <dgm:t>
        <a:bodyPr/>
        <a:lstStyle/>
        <a:p>
          <a:endParaRPr lang="en-IN"/>
        </a:p>
      </dgm:t>
    </dgm:pt>
    <dgm:pt modelId="{A4DAB23A-3EF0-4884-92BB-C79807EB6642}" type="parTrans" cxnId="{1F5A07B4-4F4D-41BE-A614-9337D0890B65}">
      <dgm:prSet/>
      <dgm:spPr/>
      <dgm:t>
        <a:bodyPr/>
        <a:lstStyle/>
        <a:p>
          <a:endParaRPr lang="en-IN"/>
        </a:p>
      </dgm:t>
    </dgm:pt>
    <dgm:pt modelId="{B5674171-7C86-490C-864C-F7797F0010A2}">
      <dgm:prSet phldrT="[Text]" custT="1"/>
      <dgm:spPr/>
      <dgm:t>
        <a:bodyPr/>
        <a:lstStyle/>
        <a:p>
          <a:pPr algn="just"/>
          <a:r>
            <a:rPr lang="en-IN" sz="2400" b="1" dirty="0">
              <a:latin typeface="+mj-lt"/>
            </a:rPr>
            <a:t>Observations and Judgment</a:t>
          </a:r>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E8919F2B-D31E-4691-A899-EE3F9A3FA9AB}">
      <dgm:prSet custT="1"/>
      <dgm:spPr/>
      <dgm:t>
        <a:bodyPr/>
        <a:lstStyle/>
        <a:p>
          <a:pPr algn="just">
            <a:buFont typeface="Arial" panose="020B0604020202020204" pitchFamily="34" charset="0"/>
            <a:buChar char="•"/>
          </a:pPr>
          <a:r>
            <a:rPr lang="en-IN" sz="2300" dirty="0">
              <a:latin typeface="+mj-lt"/>
            </a:rPr>
            <a:t>The Court noted the builder charged 18% interest on Sharma for delays but sought to escape liability by offering only 9% interest on its delay — a one-sided bargain rejected by the Court.</a:t>
          </a:r>
        </a:p>
      </dgm:t>
    </dgm:pt>
    <dgm:pt modelId="{80AFB5D3-40A3-4F04-85AF-5586C0CB855C}" type="parTrans" cxnId="{3A5C016B-0BFE-4E2B-B644-BA4BD033AEDF}">
      <dgm:prSet/>
      <dgm:spPr/>
      <dgm:t>
        <a:bodyPr/>
        <a:lstStyle/>
        <a:p>
          <a:endParaRPr lang="en-IN"/>
        </a:p>
      </dgm:t>
    </dgm:pt>
    <dgm:pt modelId="{D05E77B4-BC4E-4BEC-BBF9-054759D6A4BC}" type="sibTrans" cxnId="{3A5C016B-0BFE-4E2B-B644-BA4BD033AEDF}">
      <dgm:prSet/>
      <dgm:spPr/>
      <dgm:t>
        <a:bodyPr/>
        <a:lstStyle/>
        <a:p>
          <a:endParaRPr lang="en-IN"/>
        </a:p>
      </dgm:t>
    </dgm:pt>
    <dgm:pt modelId="{75114058-8C1D-4F4F-A57A-9A794834E1FB}">
      <dgm:prSet custT="1"/>
      <dgm:spPr/>
      <dgm:t>
        <a:bodyPr/>
        <a:lstStyle/>
        <a:p>
          <a:pPr algn="just">
            <a:buFont typeface="Arial" panose="020B0604020202020204" pitchFamily="34" charset="0"/>
            <a:buChar char="•"/>
          </a:pPr>
          <a:r>
            <a:rPr lang="en-IN" sz="2300">
              <a:latin typeface="+mj-lt"/>
            </a:rPr>
            <a:t>The decade-long delay, arbitrary alternative allotment, and harassment to the buyer warranted the enhanced interest rate.</a:t>
          </a:r>
        </a:p>
      </dgm:t>
    </dgm:pt>
    <dgm:pt modelId="{CFAB8849-3B35-4A47-B3BA-E6EC66FB72AC}" type="parTrans" cxnId="{C09035B5-B4A7-42B9-AAB6-067D3B4E888D}">
      <dgm:prSet/>
      <dgm:spPr/>
      <dgm:t>
        <a:bodyPr/>
        <a:lstStyle/>
        <a:p>
          <a:endParaRPr lang="en-IN"/>
        </a:p>
      </dgm:t>
    </dgm:pt>
    <dgm:pt modelId="{3886786C-D113-447A-9C3D-1885957F02AA}" type="sibTrans" cxnId="{C09035B5-B4A7-42B9-AAB6-067D3B4E888D}">
      <dgm:prSet/>
      <dgm:spPr/>
      <dgm:t>
        <a:bodyPr/>
        <a:lstStyle/>
        <a:p>
          <a:endParaRPr lang="en-IN"/>
        </a:p>
      </dgm:t>
    </dgm:pt>
    <dgm:pt modelId="{A2C8BA48-21C0-4CD5-8473-042E8E1ECB7F}">
      <dgm:prSet custT="1"/>
      <dgm:spPr/>
      <dgm:t>
        <a:bodyPr/>
        <a:lstStyle/>
        <a:p>
          <a:pPr algn="just">
            <a:buFont typeface="Arial" panose="020B0604020202020204" pitchFamily="34" charset="0"/>
            <a:buChar char="•"/>
          </a:pPr>
          <a:r>
            <a:rPr lang="en-IN" sz="2300" dirty="0">
              <a:latin typeface="+mj-lt"/>
            </a:rPr>
            <a:t>The builder must refund the entire amount paid along with 18% interest and pay ₹25,000 litigation costs within two months.</a:t>
          </a:r>
        </a:p>
      </dgm:t>
    </dgm:pt>
    <dgm:pt modelId="{720F487F-7A0E-41D4-A960-D5DC5C398BD0}" type="parTrans" cxnId="{2B4E9AB3-1094-456E-8DC4-1550F47DCBEC}">
      <dgm:prSet/>
      <dgm:spPr/>
      <dgm:t>
        <a:bodyPr/>
        <a:lstStyle/>
        <a:p>
          <a:endParaRPr lang="en-IN"/>
        </a:p>
      </dgm:t>
    </dgm:pt>
    <dgm:pt modelId="{9844B2F8-9F71-46CA-BCAA-2EB896F29232}" type="sibTrans" cxnId="{2B4E9AB3-1094-456E-8DC4-1550F47DCBEC}">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2041EF37-EEE5-4820-80CB-234A01ADB75A}" type="presOf" srcId="{75114058-8C1D-4F4F-A57A-9A794834E1FB}" destId="{89E49428-4D31-42E1-BE39-022C6C1022AF}" srcOrd="0" destOrd="2" presId="urn:microsoft.com/office/officeart/2005/8/layout/list1"/>
    <dgm:cxn modelId="{2DB89C5C-5BED-4E80-AA1B-765D0396E25B}" type="presOf" srcId="{B5674171-7C86-490C-864C-F7797F0010A2}" destId="{54A9E17A-BC6B-467A-ADB0-9D19EED77FAA}" srcOrd="0" destOrd="0" presId="urn:microsoft.com/office/officeart/2005/8/layout/list1"/>
    <dgm:cxn modelId="{3A5C016B-0BFE-4E2B-B644-BA4BD033AEDF}" srcId="{B5674171-7C86-490C-864C-F7797F0010A2}" destId="{E8919F2B-D31E-4691-A899-EE3F9A3FA9AB}" srcOrd="1" destOrd="0" parTransId="{80AFB5D3-40A3-4F04-85AF-5586C0CB855C}" sibTransId="{D05E77B4-BC4E-4BEC-BBF9-054759D6A4BC}"/>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2B4E9AB3-1094-456E-8DC4-1550F47DCBEC}" srcId="{B5674171-7C86-490C-864C-F7797F0010A2}" destId="{A2C8BA48-21C0-4CD5-8473-042E8E1ECB7F}" srcOrd="3" destOrd="0" parTransId="{720F487F-7A0E-41D4-A960-D5DC5C398BD0}" sibTransId="{9844B2F8-9F71-46CA-BCAA-2EB896F29232}"/>
    <dgm:cxn modelId="{1F5A07B4-4F4D-41BE-A614-9337D0890B65}" srcId="{B5674171-7C86-490C-864C-F7797F0010A2}" destId="{32251763-39EB-4237-9EC6-9BC6BF12E49B}" srcOrd="0" destOrd="0" parTransId="{A4DAB23A-3EF0-4884-92BB-C79807EB6642}" sibTransId="{E5A59CD1-EC8C-44DE-BD51-177599F7D00D}"/>
    <dgm:cxn modelId="{C09035B5-B4A7-42B9-AAB6-067D3B4E888D}" srcId="{B5674171-7C86-490C-864C-F7797F0010A2}" destId="{75114058-8C1D-4F4F-A57A-9A794834E1FB}" srcOrd="2" destOrd="0" parTransId="{CFAB8849-3B35-4A47-B3BA-E6EC66FB72AC}" sibTransId="{3886786C-D113-447A-9C3D-1885957F02AA}"/>
    <dgm:cxn modelId="{F0D9C7BA-8542-4CC2-9995-7EED29950851}" type="presOf" srcId="{72278E68-A0C6-4075-83D5-310E37C70C43}" destId="{D8972B9E-2DD6-4F6A-9A94-BC92EB73BAF3}" srcOrd="0" destOrd="0" presId="urn:microsoft.com/office/officeart/2005/8/layout/list1"/>
    <dgm:cxn modelId="{3BAF0CD7-335A-4F5E-A717-AB9CB1F2D7A3}" type="presOf" srcId="{A2C8BA48-21C0-4CD5-8473-042E8E1ECB7F}" destId="{89E49428-4D31-42E1-BE39-022C6C1022AF}" srcOrd="0" destOrd="3" presId="urn:microsoft.com/office/officeart/2005/8/layout/list1"/>
    <dgm:cxn modelId="{E1C098E7-2920-464F-B214-7386F7257475}" type="presOf" srcId="{E8919F2B-D31E-4691-A899-EE3F9A3FA9AB}" destId="{89E49428-4D31-42E1-BE39-022C6C1022AF}" srcOrd="0" destOrd="1" presId="urn:microsoft.com/office/officeart/2005/8/layout/list1"/>
    <dgm:cxn modelId="{833A16EB-5A8F-4355-B952-AC620D76949F}" type="presOf" srcId="{32251763-39EB-4237-9EC6-9BC6BF12E49B}" destId="{89E49428-4D31-42E1-BE39-022C6C1022AF}" srcOrd="0" destOrd="0"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IN" dirty="0"/>
            <a:t>The ruling significantly strengthens homebuyer protection by holding builders accountable for delayed possession with a matching penal interest rate. It sets a precedent preventing builders from escaping higher compensation liability while charging buyers heavy penal interest for payment delays.</a:t>
          </a:r>
          <a:endParaRPr lang="en-IN" dirty="0">
            <a:solidFill>
              <a:schemeClr val="tx1"/>
            </a:solidFill>
            <a:latin typeface="+mj-lt"/>
            <a:ea typeface="+mn-ea"/>
            <a:cs typeface="+mn-cs"/>
          </a:endParaRP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FFE8D407-B0AE-4F57-B7C9-9647A2B99A73}" type="presOf" srcId="{3DE7F391-8FAE-4755-AE16-2A5FEDDEC1B6}" destId="{89E49428-4D31-42E1-BE39-022C6C1022AF}" srcOrd="0" destOrd="0" presId="urn:microsoft.com/office/officeart/2005/8/layout/list1"/>
    <dgm:cxn modelId="{2DB89C5C-5BED-4E80-AA1B-765D0396E25B}" type="presOf" srcId="{B5674171-7C86-490C-864C-F7797F0010A2}" destId="{54A9E17A-BC6B-467A-ADB0-9D19EED77FAA}"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474CEAA5-AC9C-4AEB-812B-60C95FE2DA63}" srcId="{B5674171-7C86-490C-864C-F7797F0010A2}" destId="{3DE7F391-8FAE-4755-AE16-2A5FEDDEC1B6}" srcOrd="0" destOrd="0" parTransId="{2946D535-4E44-4392-A01A-65C76790C6E3}" sibTransId="{9986A0F1-4B56-4161-BB6E-8AF2B2F778F9}"/>
    <dgm:cxn modelId="{F0D9C7BA-8542-4CC2-9995-7EED29950851}" type="presOf" srcId="{72278E68-A0C6-4075-83D5-310E37C70C43}" destId="{D8972B9E-2DD6-4F6A-9A94-BC92EB73BAF3}" srcOrd="0" destOrd="0"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FD0C67-6D40-44C2-91F8-673FCFA932D4}" type="doc">
      <dgm:prSet loTypeId="urn:diagrams.loki3.com/BracketList" loCatId="list" qsTypeId="urn:microsoft.com/office/officeart/2005/8/quickstyle/simple1" qsCatId="simple" csTypeId="urn:microsoft.com/office/officeart/2005/8/colors/accent3_1" csCatId="accent3" phldr="1"/>
      <dgm:spPr/>
      <dgm:t>
        <a:bodyPr/>
        <a:lstStyle/>
        <a:p>
          <a:endParaRPr lang="en-IN"/>
        </a:p>
      </dgm:t>
    </dgm:pt>
    <dgm:pt modelId="{6B9F275B-3211-4738-AD85-F75D5866757C}">
      <dgm:prSet phldrT="[Text]" custT="1"/>
      <dgm:spPr/>
      <dgm:t>
        <a:bodyPr/>
        <a:lstStyle/>
        <a:p>
          <a:r>
            <a:rPr lang="en-US" sz="1400" b="1" dirty="0">
              <a:latin typeface="Tw Cen MT" panose="020B0602020104020603" pitchFamily="34" charset="0"/>
            </a:rPr>
            <a:t>Some Important Definitions From – Section 2</a:t>
          </a:r>
          <a:endParaRPr lang="en-IN" sz="1400" b="1" dirty="0">
            <a:latin typeface="Tw Cen MT" panose="020B0602020104020603" pitchFamily="34" charset="0"/>
          </a:endParaRPr>
        </a:p>
      </dgm:t>
    </dgm:pt>
    <dgm:pt modelId="{71022954-4D54-4E16-A828-28CBAF5E806B}" type="parTrans" cxnId="{02A666CB-498E-484F-A278-16326CE35C46}">
      <dgm:prSet/>
      <dgm:spPr/>
      <dgm:t>
        <a:bodyPr/>
        <a:lstStyle/>
        <a:p>
          <a:endParaRPr lang="en-IN"/>
        </a:p>
      </dgm:t>
    </dgm:pt>
    <dgm:pt modelId="{B44226AB-93F3-41E0-A36E-6E8E031E3155}" type="sibTrans" cxnId="{02A666CB-498E-484F-A278-16326CE35C46}">
      <dgm:prSet/>
      <dgm:spPr/>
      <dgm:t>
        <a:bodyPr/>
        <a:lstStyle/>
        <a:p>
          <a:endParaRPr lang="en-IN"/>
        </a:p>
      </dgm:t>
    </dgm:pt>
    <dgm:pt modelId="{A5EFDD4F-F8C9-4450-932A-CE80442F6CD8}">
      <dgm:prSet phldrT="[Text]" custT="1"/>
      <dgm:spPr/>
      <dgm:t>
        <a:bodyPr/>
        <a:lstStyle/>
        <a:p>
          <a:pPr algn="just">
            <a:lnSpc>
              <a:spcPct val="150000"/>
            </a:lnSpc>
          </a:pPr>
          <a:r>
            <a:rPr lang="en-US" sz="1300" b="1" dirty="0">
              <a:latin typeface="Tw Cen MT" panose="020B0602020104020603" pitchFamily="34" charset="0"/>
            </a:rPr>
            <a:t>Section 2(m) "commencement certificate“; </a:t>
          </a:r>
          <a:r>
            <a:rPr lang="en-US" sz="1300" i="1" dirty="0">
              <a:latin typeface="Tw Cen MT" panose="020B0602020104020603" pitchFamily="34" charset="0"/>
            </a:rPr>
            <a:t>means the commencement certificate or the building permit or the construction permit, by whatever name called issued by the competent authority to allow or permit the promoter to begin development works on an immovable property, as per the sanctioned plan;</a:t>
          </a:r>
          <a:endParaRPr lang="en-IN" sz="1300" dirty="0">
            <a:latin typeface="Tw Cen MT" panose="020B0602020104020603" pitchFamily="34" charset="0"/>
          </a:endParaRPr>
        </a:p>
      </dgm:t>
    </dgm:pt>
    <dgm:pt modelId="{6C5ED864-E722-4322-A26B-1926E54B85B3}" type="parTrans" cxnId="{46C8BD6F-3CB3-4178-B7F2-EACB2A8185F0}">
      <dgm:prSet/>
      <dgm:spPr/>
      <dgm:t>
        <a:bodyPr/>
        <a:lstStyle/>
        <a:p>
          <a:endParaRPr lang="en-IN"/>
        </a:p>
      </dgm:t>
    </dgm:pt>
    <dgm:pt modelId="{0EB03F4B-5163-4533-9B74-914BF89A8746}" type="sibTrans" cxnId="{46C8BD6F-3CB3-4178-B7F2-EACB2A8185F0}">
      <dgm:prSet/>
      <dgm:spPr/>
      <dgm:t>
        <a:bodyPr/>
        <a:lstStyle/>
        <a:p>
          <a:endParaRPr lang="en-IN"/>
        </a:p>
      </dgm:t>
    </dgm:pt>
    <dgm:pt modelId="{B06BCB8E-4E7A-434E-B913-83806FDC8E4F}">
      <dgm:prSet phldrT="[Text]" custT="1"/>
      <dgm:spPr/>
      <dgm:t>
        <a:bodyPr/>
        <a:lstStyle/>
        <a:p>
          <a:pPr algn="just">
            <a:lnSpc>
              <a:spcPct val="150000"/>
            </a:lnSpc>
          </a:pPr>
          <a:r>
            <a:rPr lang="en-US" sz="1300" b="1" dirty="0">
              <a:latin typeface="Tw Cen MT" panose="020B0602020104020603" pitchFamily="34" charset="0"/>
            </a:rPr>
            <a:t>Section 2(q) "completion certificate“: </a:t>
          </a:r>
          <a:r>
            <a:rPr lang="en-US" sz="1300" i="1" dirty="0">
              <a:latin typeface="Tw Cen MT" panose="020B0602020104020603" pitchFamily="34" charset="0"/>
            </a:rPr>
            <a:t>means the completion certificate, or such other certificate, by whatever name called, issued by the competent authority certifying that the real estate project has been developed according to the sanctioned plan, layout plan and specifications, as approved by the competent authority under the local laws;</a:t>
          </a:r>
          <a:endParaRPr lang="en-IN" sz="1300" dirty="0">
            <a:latin typeface="Tw Cen MT" panose="020B0602020104020603" pitchFamily="34" charset="0"/>
          </a:endParaRPr>
        </a:p>
      </dgm:t>
    </dgm:pt>
    <dgm:pt modelId="{89E0485D-BEEA-4B49-BB13-5DDD208D8449}" type="parTrans" cxnId="{EE78465E-557B-4C60-823A-09A2675DB2AB}">
      <dgm:prSet/>
      <dgm:spPr/>
      <dgm:t>
        <a:bodyPr/>
        <a:lstStyle/>
        <a:p>
          <a:endParaRPr lang="en-IN"/>
        </a:p>
      </dgm:t>
    </dgm:pt>
    <dgm:pt modelId="{362BB1CF-D511-4554-B014-46AC552210CD}" type="sibTrans" cxnId="{EE78465E-557B-4C60-823A-09A2675DB2AB}">
      <dgm:prSet/>
      <dgm:spPr/>
      <dgm:t>
        <a:bodyPr/>
        <a:lstStyle/>
        <a:p>
          <a:endParaRPr lang="en-IN"/>
        </a:p>
      </dgm:t>
    </dgm:pt>
    <dgm:pt modelId="{5A756F4C-3844-404E-B491-E3B76ACF2B59}">
      <dgm:prSet phldrT="[Text]" custT="1"/>
      <dgm:spPr/>
      <dgm:t>
        <a:bodyPr/>
        <a:lstStyle/>
        <a:p>
          <a:pPr algn="just">
            <a:lnSpc>
              <a:spcPct val="150000"/>
            </a:lnSpc>
          </a:pPr>
          <a:r>
            <a:rPr lang="en-US" sz="1300" b="1" dirty="0">
              <a:latin typeface="Tw Cen MT" panose="020B0602020104020603" pitchFamily="34" charset="0"/>
            </a:rPr>
            <a:t>Section 2(t) "development works“: </a:t>
          </a:r>
          <a:r>
            <a:rPr lang="en-US" sz="1300" i="1" dirty="0">
              <a:latin typeface="Tw Cen MT" panose="020B0602020104020603" pitchFamily="34" charset="0"/>
            </a:rPr>
            <a:t>means the external development works and internal development works on immovable property;</a:t>
          </a:r>
          <a:endParaRPr lang="en-IN" sz="1300" dirty="0">
            <a:latin typeface="Tw Cen MT" panose="020B0602020104020603" pitchFamily="34" charset="0"/>
          </a:endParaRPr>
        </a:p>
      </dgm:t>
    </dgm:pt>
    <dgm:pt modelId="{C6D70812-A957-426E-BE70-A1D879A6422B}" type="parTrans" cxnId="{00CD0194-DB31-4605-AE49-4D818E022412}">
      <dgm:prSet/>
      <dgm:spPr/>
      <dgm:t>
        <a:bodyPr/>
        <a:lstStyle/>
        <a:p>
          <a:endParaRPr lang="en-IN"/>
        </a:p>
      </dgm:t>
    </dgm:pt>
    <dgm:pt modelId="{5C35935A-33A6-4694-BD97-04A62444EF37}" type="sibTrans" cxnId="{00CD0194-DB31-4605-AE49-4D818E022412}">
      <dgm:prSet/>
      <dgm:spPr/>
      <dgm:t>
        <a:bodyPr/>
        <a:lstStyle/>
        <a:p>
          <a:endParaRPr lang="en-IN"/>
        </a:p>
      </dgm:t>
    </dgm:pt>
    <dgm:pt modelId="{14E1F70E-714F-4618-AA12-67BB8F61C975}">
      <dgm:prSet phldrT="[Text]" custT="1"/>
      <dgm:spPr/>
      <dgm:t>
        <a:bodyPr/>
        <a:lstStyle/>
        <a:p>
          <a:pPr algn="just">
            <a:lnSpc>
              <a:spcPct val="150000"/>
            </a:lnSpc>
          </a:pPr>
          <a:r>
            <a:rPr lang="en-US" sz="1300" b="1" dirty="0">
              <a:latin typeface="Tw Cen MT" panose="020B0602020104020603" pitchFamily="34" charset="0"/>
            </a:rPr>
            <a:t>Section 2(v) "estimated cost of real estate project“: </a:t>
          </a:r>
          <a:r>
            <a:rPr lang="en-US" sz="1300" i="1" dirty="0">
              <a:latin typeface="Tw Cen MT" panose="020B0602020104020603" pitchFamily="34" charset="0"/>
            </a:rPr>
            <a:t>means the total cost involved in developing the real estate project and includes the land cost, taxes, </a:t>
          </a:r>
          <a:r>
            <a:rPr lang="en-US" sz="1300" i="1" dirty="0" err="1">
              <a:latin typeface="Tw Cen MT" panose="020B0602020104020603" pitchFamily="34" charset="0"/>
            </a:rPr>
            <a:t>cess</a:t>
          </a:r>
          <a:r>
            <a:rPr lang="en-US" sz="1300" i="1" dirty="0">
              <a:latin typeface="Tw Cen MT" panose="020B0602020104020603" pitchFamily="34" charset="0"/>
            </a:rPr>
            <a:t>, development and other charges;</a:t>
          </a:r>
          <a:endParaRPr lang="en-IN" sz="1300" dirty="0">
            <a:latin typeface="Tw Cen MT" panose="020B0602020104020603" pitchFamily="34" charset="0"/>
          </a:endParaRPr>
        </a:p>
      </dgm:t>
    </dgm:pt>
    <dgm:pt modelId="{78559F87-665D-403D-B3EB-74396AE55F0B}" type="parTrans" cxnId="{44F422EA-BBB7-48EE-B65D-E8BCB8FF8763}">
      <dgm:prSet/>
      <dgm:spPr/>
      <dgm:t>
        <a:bodyPr/>
        <a:lstStyle/>
        <a:p>
          <a:endParaRPr lang="en-IN"/>
        </a:p>
      </dgm:t>
    </dgm:pt>
    <dgm:pt modelId="{04C2D623-E8F3-473A-84DC-DF6DA10170C5}" type="sibTrans" cxnId="{44F422EA-BBB7-48EE-B65D-E8BCB8FF8763}">
      <dgm:prSet/>
      <dgm:spPr/>
      <dgm:t>
        <a:bodyPr/>
        <a:lstStyle/>
        <a:p>
          <a:endParaRPr lang="en-IN"/>
        </a:p>
      </dgm:t>
    </dgm:pt>
    <dgm:pt modelId="{21449B4E-97C5-464D-B41D-D829E6589FA1}">
      <dgm:prSet phldrT="[Text]" custT="1"/>
      <dgm:spPr/>
      <dgm:t>
        <a:bodyPr/>
        <a:lstStyle/>
        <a:p>
          <a:pPr algn="just">
            <a:lnSpc>
              <a:spcPct val="150000"/>
            </a:lnSpc>
          </a:pPr>
          <a:r>
            <a:rPr lang="en-US" sz="1300" b="1" dirty="0">
              <a:latin typeface="Tw Cen MT" panose="020B0602020104020603" pitchFamily="34" charset="0"/>
            </a:rPr>
            <a:t>Section 2(n) "common areas“: </a:t>
          </a:r>
          <a:r>
            <a:rPr lang="en-US" sz="1300" i="1" dirty="0">
              <a:latin typeface="Tw Cen MT" panose="020B0602020104020603" pitchFamily="34" charset="0"/>
            </a:rPr>
            <a:t>mean— (</a:t>
          </a:r>
          <a:r>
            <a:rPr lang="en-US" sz="1300" i="1" dirty="0" err="1">
              <a:latin typeface="Tw Cen MT" panose="020B0602020104020603" pitchFamily="34" charset="0"/>
            </a:rPr>
            <a:t>i</a:t>
          </a:r>
          <a:r>
            <a:rPr lang="en-US" sz="1300" i="1" dirty="0">
              <a:latin typeface="Tw Cen MT" panose="020B0602020104020603" pitchFamily="34" charset="0"/>
            </a:rPr>
            <a:t>) the entire land for the real estate project or where the project is developed in phases and registration under this Act is sought for a phase, the entire land for that phase; (ii) the stair cases, lifts, staircase and lift lobbies, fire escapes, and common entrances and exits of buildings; (iii) the common basements, terraces, parks, play areas, open parking areas and common storage spaces; (iv) the premises for the lodging of persons employed for the management of the property including accommodation for watch and ward staffs or for the lodging of community service personnel; (v) installations of central services such as electricity, gas, water and sanitation, air-conditioning and incinerating, system for water conservation and renewable energy; (vi) the water tanks, sumps, motors, fans, compressors, ducts and all apparatus connected with installations for common use; (vii) all community and commercial facilities as provided in the real estate project; (viii) all other portion of the project necessary or convenient for its maintenance, safety, etc., and in common use;</a:t>
          </a:r>
          <a:endParaRPr lang="en-IN" sz="1300" dirty="0">
            <a:latin typeface="Tw Cen MT" panose="020B0602020104020603" pitchFamily="34" charset="0"/>
          </a:endParaRPr>
        </a:p>
      </dgm:t>
    </dgm:pt>
    <dgm:pt modelId="{CECE5881-F6B5-4619-A961-7674A0BEA521}" type="parTrans" cxnId="{BCA26C7E-7511-4783-821A-57756E8B47EF}">
      <dgm:prSet/>
      <dgm:spPr/>
    </dgm:pt>
    <dgm:pt modelId="{4024D4A0-6B58-45BF-8FCA-FED5DA12EF54}" type="sibTrans" cxnId="{BCA26C7E-7511-4783-821A-57756E8B47EF}">
      <dgm:prSet/>
      <dgm:spPr/>
    </dgm:pt>
    <dgm:pt modelId="{03ACC12B-C150-46E6-828A-7195EC253E65}" type="pres">
      <dgm:prSet presAssocID="{BBFD0C67-6D40-44C2-91F8-673FCFA932D4}" presName="Name0" presStyleCnt="0">
        <dgm:presLayoutVars>
          <dgm:dir/>
          <dgm:animLvl val="lvl"/>
          <dgm:resizeHandles val="exact"/>
        </dgm:presLayoutVars>
      </dgm:prSet>
      <dgm:spPr/>
    </dgm:pt>
    <dgm:pt modelId="{02E5C393-047A-4761-AB45-6C2C03B47F71}" type="pres">
      <dgm:prSet presAssocID="{6B9F275B-3211-4738-AD85-F75D5866757C}" presName="linNode" presStyleCnt="0"/>
      <dgm:spPr/>
    </dgm:pt>
    <dgm:pt modelId="{F71FE836-6E45-4B7B-93E6-44FBAB52E651}" type="pres">
      <dgm:prSet presAssocID="{6B9F275B-3211-4738-AD85-F75D5866757C}" presName="parTx" presStyleLbl="revTx" presStyleIdx="0" presStyleCnt="1" custScaleX="51060" custScaleY="202232">
        <dgm:presLayoutVars>
          <dgm:chMax val="1"/>
          <dgm:bulletEnabled val="1"/>
        </dgm:presLayoutVars>
      </dgm:prSet>
      <dgm:spPr/>
    </dgm:pt>
    <dgm:pt modelId="{67985B34-B39E-4FDD-8FB2-56D406380F3C}" type="pres">
      <dgm:prSet presAssocID="{6B9F275B-3211-4738-AD85-F75D5866757C}" presName="bracket" presStyleLbl="parChTrans1D1" presStyleIdx="0" presStyleCnt="1"/>
      <dgm:spPr/>
    </dgm:pt>
    <dgm:pt modelId="{6030C7FF-71E8-45B3-A617-4749E9DCCE64}" type="pres">
      <dgm:prSet presAssocID="{6B9F275B-3211-4738-AD85-F75D5866757C}" presName="spH" presStyleCnt="0"/>
      <dgm:spPr/>
    </dgm:pt>
    <dgm:pt modelId="{E6E86C4C-112B-42F8-AF0D-45ED8C30293F}" type="pres">
      <dgm:prSet presAssocID="{6B9F275B-3211-4738-AD85-F75D5866757C}" presName="desTx" presStyleLbl="node1" presStyleIdx="0" presStyleCnt="1" custScaleX="118136">
        <dgm:presLayoutVars>
          <dgm:bulletEnabled val="1"/>
        </dgm:presLayoutVars>
      </dgm:prSet>
      <dgm:spPr/>
    </dgm:pt>
  </dgm:ptLst>
  <dgm:cxnLst>
    <dgm:cxn modelId="{39E9940D-9E29-4398-83D5-8249B95597F1}" type="presOf" srcId="{A5EFDD4F-F8C9-4450-932A-CE80442F6CD8}" destId="{E6E86C4C-112B-42F8-AF0D-45ED8C30293F}" srcOrd="0" destOrd="0" presId="urn:diagrams.loki3.com/BracketList"/>
    <dgm:cxn modelId="{F1A8F719-93C7-4937-B338-21D84F6F5080}" type="presOf" srcId="{BBFD0C67-6D40-44C2-91F8-673FCFA932D4}" destId="{03ACC12B-C150-46E6-828A-7195EC253E65}" srcOrd="0" destOrd="0" presId="urn:diagrams.loki3.com/BracketList"/>
    <dgm:cxn modelId="{8FFC842A-CEDC-4B4E-A09B-FD65B4414DDD}" type="presOf" srcId="{21449B4E-97C5-464D-B41D-D829E6589FA1}" destId="{E6E86C4C-112B-42F8-AF0D-45ED8C30293F}" srcOrd="0" destOrd="1" presId="urn:diagrams.loki3.com/BracketList"/>
    <dgm:cxn modelId="{BB79BF2C-BD5A-43E4-97BE-202798CF4392}" type="presOf" srcId="{14E1F70E-714F-4618-AA12-67BB8F61C975}" destId="{E6E86C4C-112B-42F8-AF0D-45ED8C30293F}" srcOrd="0" destOrd="4" presId="urn:diagrams.loki3.com/BracketList"/>
    <dgm:cxn modelId="{EE78465E-557B-4C60-823A-09A2675DB2AB}" srcId="{6B9F275B-3211-4738-AD85-F75D5866757C}" destId="{B06BCB8E-4E7A-434E-B913-83806FDC8E4F}" srcOrd="2" destOrd="0" parTransId="{89E0485D-BEEA-4B49-BB13-5DDD208D8449}" sibTransId="{362BB1CF-D511-4554-B014-46AC552210CD}"/>
    <dgm:cxn modelId="{46C8BD6F-3CB3-4178-B7F2-EACB2A8185F0}" srcId="{6B9F275B-3211-4738-AD85-F75D5866757C}" destId="{A5EFDD4F-F8C9-4450-932A-CE80442F6CD8}" srcOrd="0" destOrd="0" parTransId="{6C5ED864-E722-4322-A26B-1926E54B85B3}" sibTransId="{0EB03F4B-5163-4533-9B74-914BF89A8746}"/>
    <dgm:cxn modelId="{BCA26C7E-7511-4783-821A-57756E8B47EF}" srcId="{6B9F275B-3211-4738-AD85-F75D5866757C}" destId="{21449B4E-97C5-464D-B41D-D829E6589FA1}" srcOrd="1" destOrd="0" parTransId="{CECE5881-F6B5-4619-A961-7674A0BEA521}" sibTransId="{4024D4A0-6B58-45BF-8FCA-FED5DA12EF54}"/>
    <dgm:cxn modelId="{C8D9648C-20D4-4B28-8E06-191A511F27B5}" type="presOf" srcId="{5A756F4C-3844-404E-B491-E3B76ACF2B59}" destId="{E6E86C4C-112B-42F8-AF0D-45ED8C30293F}" srcOrd="0" destOrd="3" presId="urn:diagrams.loki3.com/BracketList"/>
    <dgm:cxn modelId="{00CD0194-DB31-4605-AE49-4D818E022412}" srcId="{6B9F275B-3211-4738-AD85-F75D5866757C}" destId="{5A756F4C-3844-404E-B491-E3B76ACF2B59}" srcOrd="3" destOrd="0" parTransId="{C6D70812-A957-426E-BE70-A1D879A6422B}" sibTransId="{5C35935A-33A6-4694-BD97-04A62444EF37}"/>
    <dgm:cxn modelId="{932C289D-BE5D-4EB2-8223-648DDD31840D}" type="presOf" srcId="{6B9F275B-3211-4738-AD85-F75D5866757C}" destId="{F71FE836-6E45-4B7B-93E6-44FBAB52E651}" srcOrd="0" destOrd="0" presId="urn:diagrams.loki3.com/BracketList"/>
    <dgm:cxn modelId="{C13700B2-FACB-476D-9B86-64E88C2C23FE}" type="presOf" srcId="{B06BCB8E-4E7A-434E-B913-83806FDC8E4F}" destId="{E6E86C4C-112B-42F8-AF0D-45ED8C30293F}" srcOrd="0" destOrd="2" presId="urn:diagrams.loki3.com/BracketList"/>
    <dgm:cxn modelId="{02A666CB-498E-484F-A278-16326CE35C46}" srcId="{BBFD0C67-6D40-44C2-91F8-673FCFA932D4}" destId="{6B9F275B-3211-4738-AD85-F75D5866757C}" srcOrd="0" destOrd="0" parTransId="{71022954-4D54-4E16-A828-28CBAF5E806B}" sibTransId="{B44226AB-93F3-41E0-A36E-6E8E031E3155}"/>
    <dgm:cxn modelId="{44F422EA-BBB7-48EE-B65D-E8BCB8FF8763}" srcId="{6B9F275B-3211-4738-AD85-F75D5866757C}" destId="{14E1F70E-714F-4618-AA12-67BB8F61C975}" srcOrd="4" destOrd="0" parTransId="{78559F87-665D-403D-B3EB-74396AE55F0B}" sibTransId="{04C2D623-E8F3-473A-84DC-DF6DA10170C5}"/>
    <dgm:cxn modelId="{9874987D-544E-43DF-9DBD-D822701E380C}" type="presParOf" srcId="{03ACC12B-C150-46E6-828A-7195EC253E65}" destId="{02E5C393-047A-4761-AB45-6C2C03B47F71}" srcOrd="0" destOrd="0" presId="urn:diagrams.loki3.com/BracketList"/>
    <dgm:cxn modelId="{6BBB66FC-F370-4B84-BCDF-FEABAEB9A159}" type="presParOf" srcId="{02E5C393-047A-4761-AB45-6C2C03B47F71}" destId="{F71FE836-6E45-4B7B-93E6-44FBAB52E651}" srcOrd="0" destOrd="0" presId="urn:diagrams.loki3.com/BracketList"/>
    <dgm:cxn modelId="{657D1C8D-5E21-4845-9AF3-1482BC865B74}" type="presParOf" srcId="{02E5C393-047A-4761-AB45-6C2C03B47F71}" destId="{67985B34-B39E-4FDD-8FB2-56D406380F3C}" srcOrd="1" destOrd="0" presId="urn:diagrams.loki3.com/BracketList"/>
    <dgm:cxn modelId="{2D4646C5-23C2-4347-9D83-9F640747584C}" type="presParOf" srcId="{02E5C393-047A-4761-AB45-6C2C03B47F71}" destId="{6030C7FF-71E8-45B3-A617-4749E9DCCE64}" srcOrd="2" destOrd="0" presId="urn:diagrams.loki3.com/BracketList"/>
    <dgm:cxn modelId="{DCDE355D-D2DE-4732-93C2-318C51B3353D}" type="presParOf" srcId="{02E5C393-047A-4761-AB45-6C2C03B47F71}" destId="{E6E86C4C-112B-42F8-AF0D-45ED8C30293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custT="1"/>
      <dgm:spPr/>
      <dgm:t>
        <a:bodyPr/>
        <a:lstStyle/>
        <a:p>
          <a:r>
            <a:rPr lang="en-US" sz="2800" b="1" dirty="0"/>
            <a:t>Facts and Background</a:t>
          </a:r>
          <a:endParaRPr lang="en-IN" sz="2800" b="1" dirty="0"/>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307DA344-1D6E-4E35-A952-3A40C6AF55B3}">
      <dgm:prSet phldrT="[Text]" custT="1"/>
      <dgm:spPr/>
      <dgm:t>
        <a:bodyPr/>
        <a:lstStyle/>
        <a:p>
          <a:pPr algn="just">
            <a:buNone/>
          </a:pPr>
          <a:r>
            <a:rPr lang="en-IN" sz="2500" dirty="0">
              <a:solidFill>
                <a:schemeClr val="tx1"/>
              </a:solidFill>
            </a:rPr>
            <a:t>The Supreme Court declared the right to housing as a fundamental right under Article 21 of the Constitution, going beyond mere contractual entitlements. The case involved speculative investors disguised as homebuyers, with the Court distinguishing genuine </a:t>
          </a:r>
          <a:r>
            <a:rPr lang="en-IN" sz="2500" dirty="0" err="1">
              <a:solidFill>
                <a:schemeClr val="tx1"/>
              </a:solidFill>
            </a:rPr>
            <a:t>allottees</a:t>
          </a:r>
          <a:r>
            <a:rPr lang="en-IN" sz="2500" dirty="0">
              <a:solidFill>
                <a:schemeClr val="tx1"/>
              </a:solidFill>
            </a:rPr>
            <a:t> entitled to possession. It highlighted the widespread crisis of unfinished housing projects affecting millions of middle-class Indians, leading to financial distress and loss of dignity.</a:t>
          </a:r>
        </a:p>
      </dgm:t>
    </dgm:pt>
    <dgm:pt modelId="{C40A347D-0881-478F-A982-B80A65A7898F}" type="parTrans" cxnId="{246861CD-C9E5-459D-81D9-751C82B57552}">
      <dgm:prSet/>
      <dgm:spPr/>
      <dgm:t>
        <a:bodyPr/>
        <a:lstStyle/>
        <a:p>
          <a:endParaRPr lang="en-IN"/>
        </a:p>
      </dgm:t>
    </dgm:pt>
    <dgm:pt modelId="{C77D5DB2-A085-4998-9DF1-4353D7333710}" type="sibTrans" cxnId="{246861CD-C9E5-459D-81D9-751C82B57552}">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C3FD501F-FD5C-4160-8C7D-A9090603FA66}" type="pres">
      <dgm:prSet presAssocID="{AEE53145-0594-43EC-9CA1-9E036CF58F28}" presName="desTx" presStyleLbl="node1" presStyleIdx="0" presStyleCnt="1" custScaleX="85960">
        <dgm:presLayoutVars>
          <dgm:bulletEnabled val="1"/>
        </dgm:presLayoutVars>
      </dgm:prSet>
      <dgm:spPr/>
    </dgm:pt>
  </dgm:ptLst>
  <dgm:cxnLst>
    <dgm:cxn modelId="{5F341696-FE5B-4B8F-ADF9-AEEAE25E3CF7}" type="presOf" srcId="{307DA344-1D6E-4E35-A952-3A40C6AF55B3}" destId="{C3FD501F-FD5C-4160-8C7D-A9090603FA66}" srcOrd="0" destOrd="0" presId="urn:diagrams.loki3.com/BracketList"/>
    <dgm:cxn modelId="{449C77AB-E121-47F5-91D8-090C7AE9D1D1}" srcId="{03AF4557-0165-4024-989C-09039CC35925}" destId="{AEE53145-0594-43EC-9CA1-9E036CF58F28}" srcOrd="0" destOrd="0" parTransId="{C0D56D5C-9134-487A-A90C-ECF44DF9D189}" sibTransId="{98A1AD8C-2ABA-48A1-8234-00922E492329}"/>
    <dgm:cxn modelId="{246861CD-C9E5-459D-81D9-751C82B57552}" srcId="{AEE53145-0594-43EC-9CA1-9E036CF58F28}" destId="{307DA344-1D6E-4E35-A952-3A40C6AF55B3}" srcOrd="0" destOrd="0" parTransId="{C40A347D-0881-478F-A982-B80A65A7898F}" sibTransId="{C77D5DB2-A085-4998-9DF1-4353D7333710}"/>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0F8D0118-B2FA-4E9B-9556-5581E73B9AD6}" type="presParOf" srcId="{6572FD0D-8D01-40A2-A25B-623A685C17EA}" destId="{C3FD501F-FD5C-4160-8C7D-A9090603FA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32251763-39EB-4237-9EC6-9BC6BF12E49B}">
      <dgm:prSet custT="1"/>
      <dgm:spPr/>
      <dgm:t>
        <a:bodyPr/>
        <a:lstStyle/>
        <a:p>
          <a:pPr algn="just">
            <a:buFont typeface="Symbol" panose="05050102010706020507" pitchFamily="18" charset="2"/>
            <a:buChar char=""/>
          </a:pPr>
          <a:r>
            <a:rPr lang="en-IN" sz="2400" dirty="0">
              <a:latin typeface="+mj-lt"/>
            </a:rPr>
            <a:t>The Court underscored that Governments and RERA authorities must actively protect homebuyers and be adequately empowered.</a:t>
          </a:r>
        </a:p>
      </dgm:t>
    </dgm:pt>
    <dgm:pt modelId="{E5A59CD1-EC8C-44DE-BD51-177599F7D00D}" type="sibTrans" cxnId="{1F5A07B4-4F4D-41BE-A614-9337D0890B65}">
      <dgm:prSet/>
      <dgm:spPr/>
      <dgm:t>
        <a:bodyPr/>
        <a:lstStyle/>
        <a:p>
          <a:endParaRPr lang="en-IN"/>
        </a:p>
      </dgm:t>
    </dgm:pt>
    <dgm:pt modelId="{A4DAB23A-3EF0-4884-92BB-C79807EB6642}" type="parTrans" cxnId="{1F5A07B4-4F4D-41BE-A614-9337D0890B65}">
      <dgm:prSet/>
      <dgm:spPr/>
      <dgm:t>
        <a:bodyPr/>
        <a:lstStyle/>
        <a:p>
          <a:endParaRPr lang="en-IN"/>
        </a:p>
      </dgm:t>
    </dgm:pt>
    <dgm:pt modelId="{B5674171-7C86-490C-864C-F7797F0010A2}">
      <dgm:prSet phldrT="[Text]" custT="1"/>
      <dgm:spPr/>
      <dgm:t>
        <a:bodyPr/>
        <a:lstStyle/>
        <a:p>
          <a:pPr algn="just"/>
          <a:r>
            <a:rPr lang="en-IN" sz="2400" b="1" dirty="0">
              <a:latin typeface="+mj-lt"/>
            </a:rPr>
            <a:t>Observations and Judgment</a:t>
          </a:r>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0742D25F-622C-4DE0-81AB-FA127D17AA5C}">
      <dgm:prSet custT="1"/>
      <dgm:spPr/>
      <dgm:t>
        <a:bodyPr/>
        <a:lstStyle/>
        <a:p>
          <a:pPr algn="just">
            <a:buFont typeface="Arial" panose="020B0604020202020204" pitchFamily="34" charset="0"/>
            <a:buChar char="•"/>
          </a:pPr>
          <a:r>
            <a:rPr lang="en-IN" sz="2400" dirty="0">
              <a:latin typeface="+mj-lt"/>
            </a:rPr>
            <a:t>States are required to ensure full staffing, resources, and accountability for RERA authorities.</a:t>
          </a:r>
        </a:p>
      </dgm:t>
    </dgm:pt>
    <dgm:pt modelId="{AE1C7A84-43E8-40C3-9793-F83200EF9716}" type="parTrans" cxnId="{952FCED8-14BB-40C7-B803-9C6310A56A6F}">
      <dgm:prSet/>
      <dgm:spPr/>
      <dgm:t>
        <a:bodyPr/>
        <a:lstStyle/>
        <a:p>
          <a:endParaRPr lang="en-IN"/>
        </a:p>
      </dgm:t>
    </dgm:pt>
    <dgm:pt modelId="{9B4939A0-43E6-491A-8D4D-B07C7ED520DE}" type="sibTrans" cxnId="{952FCED8-14BB-40C7-B803-9C6310A56A6F}">
      <dgm:prSet/>
      <dgm:spPr/>
      <dgm:t>
        <a:bodyPr/>
        <a:lstStyle/>
        <a:p>
          <a:endParaRPr lang="en-IN"/>
        </a:p>
      </dgm:t>
    </dgm:pt>
    <dgm:pt modelId="{5DCFA1A4-9A2F-4F8B-8726-A3BF89B26488}">
      <dgm:prSet custT="1"/>
      <dgm:spPr/>
      <dgm:t>
        <a:bodyPr/>
        <a:lstStyle/>
        <a:p>
          <a:pPr algn="just">
            <a:buFont typeface="Arial" panose="020B0604020202020204" pitchFamily="34" charset="0"/>
            <a:buChar char="•"/>
          </a:pPr>
          <a:r>
            <a:rPr lang="en-IN" sz="2400">
              <a:latin typeface="+mj-lt"/>
            </a:rPr>
            <a:t>The Court ordered the formation of a high-level committee for systemic reforms in real estate regulation and resolution.</a:t>
          </a:r>
        </a:p>
      </dgm:t>
    </dgm:pt>
    <dgm:pt modelId="{93D82686-47A0-4274-B087-FD8EF0912C82}" type="parTrans" cxnId="{92343881-A0AA-4968-A6B9-6CFEBC87A6F5}">
      <dgm:prSet/>
      <dgm:spPr/>
      <dgm:t>
        <a:bodyPr/>
        <a:lstStyle/>
        <a:p>
          <a:endParaRPr lang="en-IN"/>
        </a:p>
      </dgm:t>
    </dgm:pt>
    <dgm:pt modelId="{01A72F93-4148-49D4-8B81-6F5FDF5B8C74}" type="sibTrans" cxnId="{92343881-A0AA-4968-A6B9-6CFEBC87A6F5}">
      <dgm:prSet/>
      <dgm:spPr/>
      <dgm:t>
        <a:bodyPr/>
        <a:lstStyle/>
        <a:p>
          <a:endParaRPr lang="en-IN"/>
        </a:p>
      </dgm:t>
    </dgm:pt>
    <dgm:pt modelId="{6BD9A259-9D16-4E08-8B70-14DB2FBAD67E}">
      <dgm:prSet custT="1"/>
      <dgm:spPr/>
      <dgm:t>
        <a:bodyPr/>
        <a:lstStyle/>
        <a:p>
          <a:pPr algn="just">
            <a:buFont typeface="Arial" panose="020B0604020202020204" pitchFamily="34" charset="0"/>
            <a:buChar char="•"/>
          </a:pPr>
          <a:r>
            <a:rPr lang="en-IN" sz="2400">
              <a:latin typeface="+mj-lt"/>
            </a:rPr>
            <a:t>Real estate insolvency processes must protect homebuyers on a project-by-project basis.</a:t>
          </a:r>
        </a:p>
      </dgm:t>
    </dgm:pt>
    <dgm:pt modelId="{B6444866-B579-4A14-B2D3-EA64A98C3DB8}" type="parTrans" cxnId="{0CF773B0-371F-460E-90C9-F5E909B71E7D}">
      <dgm:prSet/>
      <dgm:spPr/>
      <dgm:t>
        <a:bodyPr/>
        <a:lstStyle/>
        <a:p>
          <a:endParaRPr lang="en-IN"/>
        </a:p>
      </dgm:t>
    </dgm:pt>
    <dgm:pt modelId="{664F9FFE-AA27-42A7-A535-8C003493BD56}" type="sibTrans" cxnId="{0CF773B0-371F-460E-90C9-F5E909B71E7D}">
      <dgm:prSet/>
      <dgm:spPr/>
      <dgm:t>
        <a:bodyPr/>
        <a:lstStyle/>
        <a:p>
          <a:endParaRPr lang="en-IN"/>
        </a:p>
      </dgm:t>
    </dgm:pt>
    <dgm:pt modelId="{F1D16097-B1C8-454C-8A17-C3675C743C04}">
      <dgm:prSet custT="1"/>
      <dgm:spPr/>
      <dgm:t>
        <a:bodyPr/>
        <a:lstStyle/>
        <a:p>
          <a:pPr algn="just">
            <a:buFont typeface="Arial" panose="020B0604020202020204" pitchFamily="34" charset="0"/>
            <a:buChar char="•"/>
          </a:pPr>
          <a:r>
            <a:rPr lang="en-IN" sz="2400" dirty="0">
              <a:latin typeface="+mj-lt"/>
            </a:rPr>
            <a:t>Speculative investors cannot abuse insolvency laws but may recover the principal amount.</a:t>
          </a:r>
        </a:p>
      </dgm:t>
    </dgm:pt>
    <dgm:pt modelId="{1E773D35-FDA7-4107-92C9-31514A366806}" type="parTrans" cxnId="{3627AB2B-D52D-4E01-9C49-67C96D77A8F0}">
      <dgm:prSet/>
      <dgm:spPr/>
      <dgm:t>
        <a:bodyPr/>
        <a:lstStyle/>
        <a:p>
          <a:endParaRPr lang="en-IN"/>
        </a:p>
      </dgm:t>
    </dgm:pt>
    <dgm:pt modelId="{35228DFF-A151-41B1-A4F0-FFD0C923C2FE}" type="sibTrans" cxnId="{3627AB2B-D52D-4E01-9C49-67C96D77A8F0}">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3627AB2B-D52D-4E01-9C49-67C96D77A8F0}" srcId="{B5674171-7C86-490C-864C-F7797F0010A2}" destId="{F1D16097-B1C8-454C-8A17-C3675C743C04}" srcOrd="4" destOrd="0" parTransId="{1E773D35-FDA7-4107-92C9-31514A366806}" sibTransId="{35228DFF-A151-41B1-A4F0-FFD0C923C2FE}"/>
    <dgm:cxn modelId="{31165A3A-7E81-4595-BC13-2BF567C3ED4E}" type="presOf" srcId="{0742D25F-622C-4DE0-81AB-FA127D17AA5C}" destId="{89E49428-4D31-42E1-BE39-022C6C1022AF}" srcOrd="0" destOrd="1" presId="urn:microsoft.com/office/officeart/2005/8/layout/list1"/>
    <dgm:cxn modelId="{2DB89C5C-5BED-4E80-AA1B-765D0396E25B}" type="presOf" srcId="{B5674171-7C86-490C-864C-F7797F0010A2}" destId="{54A9E17A-BC6B-467A-ADB0-9D19EED77FAA}" srcOrd="0" destOrd="0" presId="urn:microsoft.com/office/officeart/2005/8/layout/list1"/>
    <dgm:cxn modelId="{F243AE64-B020-4CD6-90F5-91B558B1C50A}" type="presOf" srcId="{6BD9A259-9D16-4E08-8B70-14DB2FBAD67E}" destId="{89E49428-4D31-42E1-BE39-022C6C1022AF}" srcOrd="0" destOrd="3"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92343881-A0AA-4968-A6B9-6CFEBC87A6F5}" srcId="{B5674171-7C86-490C-864C-F7797F0010A2}" destId="{5DCFA1A4-9A2F-4F8B-8726-A3BF89B26488}" srcOrd="2" destOrd="0" parTransId="{93D82686-47A0-4274-B087-FD8EF0912C82}" sibTransId="{01A72F93-4148-49D4-8B81-6F5FDF5B8C74}"/>
    <dgm:cxn modelId="{B68B9C88-838D-4EE1-8F80-ECBEF6E76F5F}" type="presOf" srcId="{F1D16097-B1C8-454C-8A17-C3675C743C04}" destId="{89E49428-4D31-42E1-BE39-022C6C1022AF}" srcOrd="0" destOrd="4" presId="urn:microsoft.com/office/officeart/2005/8/layout/list1"/>
    <dgm:cxn modelId="{0CF773B0-371F-460E-90C9-F5E909B71E7D}" srcId="{B5674171-7C86-490C-864C-F7797F0010A2}" destId="{6BD9A259-9D16-4E08-8B70-14DB2FBAD67E}" srcOrd="3" destOrd="0" parTransId="{B6444866-B579-4A14-B2D3-EA64A98C3DB8}" sibTransId="{664F9FFE-AA27-42A7-A535-8C003493BD56}"/>
    <dgm:cxn modelId="{1F5A07B4-4F4D-41BE-A614-9337D0890B65}" srcId="{B5674171-7C86-490C-864C-F7797F0010A2}" destId="{32251763-39EB-4237-9EC6-9BC6BF12E49B}" srcOrd="0" destOrd="0" parTransId="{A4DAB23A-3EF0-4884-92BB-C79807EB6642}" sibTransId="{E5A59CD1-EC8C-44DE-BD51-177599F7D00D}"/>
    <dgm:cxn modelId="{F0D9C7BA-8542-4CC2-9995-7EED29950851}" type="presOf" srcId="{72278E68-A0C6-4075-83D5-310E37C70C43}" destId="{D8972B9E-2DD6-4F6A-9A94-BC92EB73BAF3}" srcOrd="0" destOrd="0" presId="urn:microsoft.com/office/officeart/2005/8/layout/list1"/>
    <dgm:cxn modelId="{952FCED8-14BB-40C7-B803-9C6310A56A6F}" srcId="{B5674171-7C86-490C-864C-F7797F0010A2}" destId="{0742D25F-622C-4DE0-81AB-FA127D17AA5C}" srcOrd="1" destOrd="0" parTransId="{AE1C7A84-43E8-40C3-9793-F83200EF9716}" sibTransId="{9B4939A0-43E6-491A-8D4D-B07C7ED520DE}"/>
    <dgm:cxn modelId="{833A16EB-5A8F-4355-B952-AC620D76949F}" type="presOf" srcId="{32251763-39EB-4237-9EC6-9BC6BF12E49B}" destId="{89E49428-4D31-42E1-BE39-022C6C1022AF}" srcOrd="0" destOrd="0" presId="urn:microsoft.com/office/officeart/2005/8/layout/list1"/>
    <dgm:cxn modelId="{ED1C55FD-6D19-46CA-8C65-4A07072164E0}" type="presOf" srcId="{5DCFA1A4-9A2F-4F8B-8726-A3BF89B26488}" destId="{89E49428-4D31-42E1-BE39-022C6C1022AF}" srcOrd="0" destOrd="2"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IN" dirty="0"/>
            <a:t>This landmark ruling elevates housing to a constitutional right to life, demanding stronger RERA enforcement and regulatory reforms to protect genuine homebuyers. It signals a paradigm shift connecting urban development, economic policy, and constitutional mandates, with a binding call for systemic reform.</a:t>
          </a:r>
          <a:endParaRPr lang="en-IN" dirty="0">
            <a:solidFill>
              <a:schemeClr val="tx1"/>
            </a:solidFill>
            <a:latin typeface="+mj-lt"/>
            <a:ea typeface="+mn-ea"/>
            <a:cs typeface="+mn-cs"/>
          </a:endParaRP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FFE8D407-B0AE-4F57-B7C9-9647A2B99A73}" type="presOf" srcId="{3DE7F391-8FAE-4755-AE16-2A5FEDDEC1B6}" destId="{89E49428-4D31-42E1-BE39-022C6C1022AF}" srcOrd="0" destOrd="0" presId="urn:microsoft.com/office/officeart/2005/8/layout/list1"/>
    <dgm:cxn modelId="{2DB89C5C-5BED-4E80-AA1B-765D0396E25B}" type="presOf" srcId="{B5674171-7C86-490C-864C-F7797F0010A2}" destId="{54A9E17A-BC6B-467A-ADB0-9D19EED77FAA}"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474CEAA5-AC9C-4AEB-812B-60C95FE2DA63}" srcId="{B5674171-7C86-490C-864C-F7797F0010A2}" destId="{3DE7F391-8FAE-4755-AE16-2A5FEDDEC1B6}" srcOrd="0" destOrd="0" parTransId="{2946D535-4E44-4392-A01A-65C76790C6E3}" sibTransId="{9986A0F1-4B56-4161-BB6E-8AF2B2F778F9}"/>
    <dgm:cxn modelId="{F0D9C7BA-8542-4CC2-9995-7EED29950851}" type="presOf" srcId="{72278E68-A0C6-4075-83D5-310E37C70C43}" destId="{D8972B9E-2DD6-4F6A-9A94-BC92EB73BAF3}" srcOrd="0" destOrd="0"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3AF4557-0165-4024-989C-09039CC35925}" type="doc">
      <dgm:prSet loTypeId="urn:diagrams.loki3.com/BracketList" loCatId="list" qsTypeId="urn:microsoft.com/office/officeart/2005/8/quickstyle/simple1" qsCatId="simple" csTypeId="urn:microsoft.com/office/officeart/2005/8/colors/accent1_5" csCatId="accent1" phldr="1"/>
      <dgm:spPr/>
      <dgm:t>
        <a:bodyPr/>
        <a:lstStyle/>
        <a:p>
          <a:endParaRPr lang="en-IN"/>
        </a:p>
      </dgm:t>
    </dgm:pt>
    <dgm:pt modelId="{AEE53145-0594-43EC-9CA1-9E036CF58F28}">
      <dgm:prSet phldrT="[Text]" custT="1"/>
      <dgm:spPr/>
      <dgm:t>
        <a:bodyPr/>
        <a:lstStyle/>
        <a:p>
          <a:r>
            <a:rPr lang="en-US" sz="2800" b="1" dirty="0"/>
            <a:t>Facts and Background</a:t>
          </a:r>
          <a:endParaRPr lang="en-IN" sz="2800" b="1" dirty="0"/>
        </a:p>
      </dgm:t>
    </dgm:pt>
    <dgm:pt modelId="{C0D56D5C-9134-487A-A90C-ECF44DF9D189}" type="parTrans" cxnId="{449C77AB-E121-47F5-91D8-090C7AE9D1D1}">
      <dgm:prSet/>
      <dgm:spPr/>
      <dgm:t>
        <a:bodyPr/>
        <a:lstStyle/>
        <a:p>
          <a:endParaRPr lang="en-IN"/>
        </a:p>
      </dgm:t>
    </dgm:pt>
    <dgm:pt modelId="{98A1AD8C-2ABA-48A1-8234-00922E492329}" type="sibTrans" cxnId="{449C77AB-E121-47F5-91D8-090C7AE9D1D1}">
      <dgm:prSet/>
      <dgm:spPr/>
      <dgm:t>
        <a:bodyPr/>
        <a:lstStyle/>
        <a:p>
          <a:endParaRPr lang="en-IN"/>
        </a:p>
      </dgm:t>
    </dgm:pt>
    <dgm:pt modelId="{307DA344-1D6E-4E35-A952-3A40C6AF55B3}">
      <dgm:prSet phldrT="[Text]" custT="1"/>
      <dgm:spPr/>
      <dgm:t>
        <a:bodyPr/>
        <a:lstStyle/>
        <a:p>
          <a:pPr algn="just">
            <a:buNone/>
          </a:pPr>
          <a:r>
            <a:rPr lang="en-IN" sz="2500" dirty="0">
              <a:solidFill>
                <a:schemeClr val="tx1"/>
              </a:solidFill>
            </a:rPr>
            <a:t>The appellant Society challenged a Real Estate Appellate Tribunal order which dismissed their appeal against a Real Estate Regulatory Authority (RERA) order. The original complaint involved disputes over allotment and possession issues related to the Society’s real estate project in NCT Delhi.</a:t>
          </a:r>
        </a:p>
      </dgm:t>
    </dgm:pt>
    <dgm:pt modelId="{C40A347D-0881-478F-A982-B80A65A7898F}" type="parTrans" cxnId="{246861CD-C9E5-459D-81D9-751C82B57552}">
      <dgm:prSet/>
      <dgm:spPr/>
      <dgm:t>
        <a:bodyPr/>
        <a:lstStyle/>
        <a:p>
          <a:endParaRPr lang="en-IN"/>
        </a:p>
      </dgm:t>
    </dgm:pt>
    <dgm:pt modelId="{C77D5DB2-A085-4998-9DF1-4353D7333710}" type="sibTrans" cxnId="{246861CD-C9E5-459D-81D9-751C82B57552}">
      <dgm:prSet/>
      <dgm:spPr/>
      <dgm:t>
        <a:bodyPr/>
        <a:lstStyle/>
        <a:p>
          <a:endParaRPr lang="en-IN"/>
        </a:p>
      </dgm:t>
    </dgm:pt>
    <dgm:pt modelId="{73BFE47F-2814-4F90-A4FB-1630031C6E4E}" type="pres">
      <dgm:prSet presAssocID="{03AF4557-0165-4024-989C-09039CC35925}" presName="Name0" presStyleCnt="0">
        <dgm:presLayoutVars>
          <dgm:dir/>
          <dgm:animLvl val="lvl"/>
          <dgm:resizeHandles val="exact"/>
        </dgm:presLayoutVars>
      </dgm:prSet>
      <dgm:spPr/>
    </dgm:pt>
    <dgm:pt modelId="{6572FD0D-8D01-40A2-A25B-623A685C17EA}" type="pres">
      <dgm:prSet presAssocID="{AEE53145-0594-43EC-9CA1-9E036CF58F28}" presName="linNode" presStyleCnt="0"/>
      <dgm:spPr/>
    </dgm:pt>
    <dgm:pt modelId="{BE0437DE-5C4B-4126-A9ED-81B772115311}" type="pres">
      <dgm:prSet presAssocID="{AEE53145-0594-43EC-9CA1-9E036CF58F28}" presName="parTx" presStyleLbl="revTx" presStyleIdx="0" presStyleCnt="1">
        <dgm:presLayoutVars>
          <dgm:chMax val="1"/>
          <dgm:bulletEnabled val="1"/>
        </dgm:presLayoutVars>
      </dgm:prSet>
      <dgm:spPr/>
    </dgm:pt>
    <dgm:pt modelId="{BA25A6CA-23A8-481F-9988-281B65682F8C}" type="pres">
      <dgm:prSet presAssocID="{AEE53145-0594-43EC-9CA1-9E036CF58F28}" presName="bracket" presStyleLbl="parChTrans1D1" presStyleIdx="0" presStyleCnt="1"/>
      <dgm:spPr/>
    </dgm:pt>
    <dgm:pt modelId="{8DD28514-0619-4CAA-96B3-6C3FCCAB3D45}" type="pres">
      <dgm:prSet presAssocID="{AEE53145-0594-43EC-9CA1-9E036CF58F28}" presName="spH" presStyleCnt="0"/>
      <dgm:spPr/>
    </dgm:pt>
    <dgm:pt modelId="{C3FD501F-FD5C-4160-8C7D-A9090603FA66}" type="pres">
      <dgm:prSet presAssocID="{AEE53145-0594-43EC-9CA1-9E036CF58F28}" presName="desTx" presStyleLbl="node1" presStyleIdx="0" presStyleCnt="1" custScaleX="85960">
        <dgm:presLayoutVars>
          <dgm:bulletEnabled val="1"/>
        </dgm:presLayoutVars>
      </dgm:prSet>
      <dgm:spPr/>
    </dgm:pt>
  </dgm:ptLst>
  <dgm:cxnLst>
    <dgm:cxn modelId="{5F341696-FE5B-4B8F-ADF9-AEEAE25E3CF7}" type="presOf" srcId="{307DA344-1D6E-4E35-A952-3A40C6AF55B3}" destId="{C3FD501F-FD5C-4160-8C7D-A9090603FA66}" srcOrd="0" destOrd="0" presId="urn:diagrams.loki3.com/BracketList"/>
    <dgm:cxn modelId="{449C77AB-E121-47F5-91D8-090C7AE9D1D1}" srcId="{03AF4557-0165-4024-989C-09039CC35925}" destId="{AEE53145-0594-43EC-9CA1-9E036CF58F28}" srcOrd="0" destOrd="0" parTransId="{C0D56D5C-9134-487A-A90C-ECF44DF9D189}" sibTransId="{98A1AD8C-2ABA-48A1-8234-00922E492329}"/>
    <dgm:cxn modelId="{246861CD-C9E5-459D-81D9-751C82B57552}" srcId="{AEE53145-0594-43EC-9CA1-9E036CF58F28}" destId="{307DA344-1D6E-4E35-A952-3A40C6AF55B3}" srcOrd="0" destOrd="0" parTransId="{C40A347D-0881-478F-A982-B80A65A7898F}" sibTransId="{C77D5DB2-A085-4998-9DF1-4353D7333710}"/>
    <dgm:cxn modelId="{755A4BCE-CDE0-40D2-BE76-8AAA6720A6CC}" type="presOf" srcId="{03AF4557-0165-4024-989C-09039CC35925}" destId="{73BFE47F-2814-4F90-A4FB-1630031C6E4E}" srcOrd="0" destOrd="0" presId="urn:diagrams.loki3.com/BracketList"/>
    <dgm:cxn modelId="{5012EAE5-B046-4E24-95E9-DF846D2189E1}" type="presOf" srcId="{AEE53145-0594-43EC-9CA1-9E036CF58F28}" destId="{BE0437DE-5C4B-4126-A9ED-81B772115311}" srcOrd="0" destOrd="0" presId="urn:diagrams.loki3.com/BracketList"/>
    <dgm:cxn modelId="{ABF27A7D-F5CF-488F-812A-1617C3123B6F}" type="presParOf" srcId="{73BFE47F-2814-4F90-A4FB-1630031C6E4E}" destId="{6572FD0D-8D01-40A2-A25B-623A685C17EA}" srcOrd="0" destOrd="0" presId="urn:diagrams.loki3.com/BracketList"/>
    <dgm:cxn modelId="{647B4FA3-DBBA-49B1-8264-74F094F77464}" type="presParOf" srcId="{6572FD0D-8D01-40A2-A25B-623A685C17EA}" destId="{BE0437DE-5C4B-4126-A9ED-81B772115311}" srcOrd="0" destOrd="0" presId="urn:diagrams.loki3.com/BracketList"/>
    <dgm:cxn modelId="{638E4568-19B1-4D5A-B566-603649338B61}" type="presParOf" srcId="{6572FD0D-8D01-40A2-A25B-623A685C17EA}" destId="{BA25A6CA-23A8-481F-9988-281B65682F8C}" srcOrd="1" destOrd="0" presId="urn:diagrams.loki3.com/BracketList"/>
    <dgm:cxn modelId="{92343814-A475-4D10-A02F-B9F374026C92}" type="presParOf" srcId="{6572FD0D-8D01-40A2-A25B-623A685C17EA}" destId="{8DD28514-0619-4CAA-96B3-6C3FCCAB3D45}" srcOrd="2" destOrd="0" presId="urn:diagrams.loki3.com/BracketList"/>
    <dgm:cxn modelId="{0F8D0118-B2FA-4E9B-9556-5581E73B9AD6}" type="presParOf" srcId="{6572FD0D-8D01-40A2-A25B-623A685C17EA}" destId="{C3FD501F-FD5C-4160-8C7D-A9090603FA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32251763-39EB-4237-9EC6-9BC6BF12E49B}">
      <dgm:prSet custT="1"/>
      <dgm:spPr/>
      <dgm:t>
        <a:bodyPr/>
        <a:lstStyle/>
        <a:p>
          <a:pPr algn="just">
            <a:buFont typeface="Symbol" panose="05050102010706020507" pitchFamily="18" charset="2"/>
            <a:buChar char=""/>
          </a:pPr>
          <a:r>
            <a:rPr lang="en-IN" sz="2400" dirty="0"/>
            <a:t>The Delhi High Court evaluated the scope of RERA authority and Appellate Tribunal powers concerning consumer and </a:t>
          </a:r>
          <a:r>
            <a:rPr lang="en-IN" sz="2400" dirty="0" err="1"/>
            <a:t>allottee</a:t>
          </a:r>
          <a:r>
            <a:rPr lang="en-IN" sz="2400" dirty="0"/>
            <a:t> complaints.</a:t>
          </a:r>
          <a:endParaRPr lang="en-IN" sz="2400" dirty="0">
            <a:latin typeface="+mj-lt"/>
          </a:endParaRPr>
        </a:p>
      </dgm:t>
    </dgm:pt>
    <dgm:pt modelId="{E5A59CD1-EC8C-44DE-BD51-177599F7D00D}" type="sibTrans" cxnId="{1F5A07B4-4F4D-41BE-A614-9337D0890B65}">
      <dgm:prSet/>
      <dgm:spPr/>
      <dgm:t>
        <a:bodyPr/>
        <a:lstStyle/>
        <a:p>
          <a:endParaRPr lang="en-IN"/>
        </a:p>
      </dgm:t>
    </dgm:pt>
    <dgm:pt modelId="{A4DAB23A-3EF0-4884-92BB-C79807EB6642}" type="parTrans" cxnId="{1F5A07B4-4F4D-41BE-A614-9337D0890B65}">
      <dgm:prSet/>
      <dgm:spPr/>
      <dgm:t>
        <a:bodyPr/>
        <a:lstStyle/>
        <a:p>
          <a:endParaRPr lang="en-IN"/>
        </a:p>
      </dgm:t>
    </dgm:pt>
    <dgm:pt modelId="{B5674171-7C86-490C-864C-F7797F0010A2}">
      <dgm:prSet phldrT="[Text]" custT="1"/>
      <dgm:spPr/>
      <dgm:t>
        <a:bodyPr/>
        <a:lstStyle/>
        <a:p>
          <a:pPr algn="just"/>
          <a:r>
            <a:rPr lang="en-IN" sz="2400" b="1" dirty="0">
              <a:latin typeface="+mj-lt"/>
            </a:rPr>
            <a:t>Observations and Judgment</a:t>
          </a:r>
        </a:p>
      </dgm:t>
    </dgm:pt>
    <dgm:pt modelId="{AC98F2E5-974D-4F1E-97F0-7DB0E0CD8E8A}" type="sibTrans" cxnId="{3553D680-4B34-483C-AE4F-CD1ADCF33151}">
      <dgm:prSet/>
      <dgm:spPr/>
      <dgm:t>
        <a:bodyPr/>
        <a:lstStyle/>
        <a:p>
          <a:endParaRPr lang="en-IN"/>
        </a:p>
      </dgm:t>
    </dgm:pt>
    <dgm:pt modelId="{C43812AF-84B5-4923-A0D1-4B2F5B44C23F}" type="parTrans" cxnId="{3553D680-4B34-483C-AE4F-CD1ADCF33151}">
      <dgm:prSet/>
      <dgm:spPr/>
      <dgm:t>
        <a:bodyPr/>
        <a:lstStyle/>
        <a:p>
          <a:endParaRPr lang="en-IN"/>
        </a:p>
      </dgm:t>
    </dgm:pt>
    <dgm:pt modelId="{0C3A7C80-919B-4E2B-AEA7-3EECF41562DE}">
      <dgm:prSet custT="1"/>
      <dgm:spPr/>
      <dgm:t>
        <a:bodyPr/>
        <a:lstStyle/>
        <a:p>
          <a:pPr algn="just">
            <a:buFont typeface="Arial" panose="020B0604020202020204" pitchFamily="34" charset="0"/>
            <a:buChar char="•"/>
          </a:pPr>
          <a:r>
            <a:rPr lang="en-IN" sz="2400" dirty="0"/>
            <a:t>The Court emphasized strict compliance with RERA procedural mandates and the importance of adhering to statutory timelines.</a:t>
          </a:r>
        </a:p>
      </dgm:t>
    </dgm:pt>
    <dgm:pt modelId="{D07B6581-5402-40E6-A222-C5942888222C}" type="parTrans" cxnId="{8FFA2AA7-D057-4AFE-A0D0-EC16C2B21A81}">
      <dgm:prSet/>
      <dgm:spPr/>
      <dgm:t>
        <a:bodyPr/>
        <a:lstStyle/>
        <a:p>
          <a:endParaRPr lang="en-IN"/>
        </a:p>
      </dgm:t>
    </dgm:pt>
    <dgm:pt modelId="{533110BD-7F0D-41F5-816F-59925A266CD7}" type="sibTrans" cxnId="{8FFA2AA7-D057-4AFE-A0D0-EC16C2B21A81}">
      <dgm:prSet/>
      <dgm:spPr/>
      <dgm:t>
        <a:bodyPr/>
        <a:lstStyle/>
        <a:p>
          <a:endParaRPr lang="en-IN"/>
        </a:p>
      </dgm:t>
    </dgm:pt>
    <dgm:pt modelId="{A8E2AFDC-F66F-43DD-82A3-9A1E05F3BD11}">
      <dgm:prSet custT="1"/>
      <dgm:spPr/>
      <dgm:t>
        <a:bodyPr/>
        <a:lstStyle/>
        <a:p>
          <a:pPr algn="just">
            <a:buFont typeface="Arial" panose="020B0604020202020204" pitchFamily="34" charset="0"/>
            <a:buChar char="•"/>
          </a:pPr>
          <a:r>
            <a:rPr lang="en-IN" sz="2400"/>
            <a:t>It held that the Tribunal’s order lacked sufficient grounds and deserved reconsideration based on the merits.</a:t>
          </a:r>
        </a:p>
      </dgm:t>
    </dgm:pt>
    <dgm:pt modelId="{0D7034ED-D979-473E-8AD5-7CD73E2B10AA}" type="parTrans" cxnId="{688EE7A4-DCB5-4740-9623-D81D994F32EF}">
      <dgm:prSet/>
      <dgm:spPr/>
      <dgm:t>
        <a:bodyPr/>
        <a:lstStyle/>
        <a:p>
          <a:endParaRPr lang="en-IN"/>
        </a:p>
      </dgm:t>
    </dgm:pt>
    <dgm:pt modelId="{EA7733C4-F740-4D21-AE5B-A6455485686B}" type="sibTrans" cxnId="{688EE7A4-DCB5-4740-9623-D81D994F32EF}">
      <dgm:prSet/>
      <dgm:spPr/>
      <dgm:t>
        <a:bodyPr/>
        <a:lstStyle/>
        <a:p>
          <a:endParaRPr lang="en-IN"/>
        </a:p>
      </dgm:t>
    </dgm:pt>
    <dgm:pt modelId="{008C9757-B932-4016-9CAD-C74AD0179651}">
      <dgm:prSet custT="1"/>
      <dgm:spPr/>
      <dgm:t>
        <a:bodyPr/>
        <a:lstStyle/>
        <a:p>
          <a:pPr algn="just">
            <a:buFont typeface="Arial" panose="020B0604020202020204" pitchFamily="34" charset="0"/>
            <a:buChar char="•"/>
          </a:pPr>
          <a:r>
            <a:rPr lang="en-IN" sz="2400" dirty="0"/>
            <a:t>The appeal was dismissed with costs, emphasizing the need for proper cause in disputes before RERA authorities.</a:t>
          </a:r>
        </a:p>
      </dgm:t>
    </dgm:pt>
    <dgm:pt modelId="{C18B7B54-2667-4CFA-AB6E-3AB322B97592}" type="parTrans" cxnId="{AE8A2765-2806-40E7-9B00-724031C670F9}">
      <dgm:prSet/>
      <dgm:spPr/>
      <dgm:t>
        <a:bodyPr/>
        <a:lstStyle/>
        <a:p>
          <a:endParaRPr lang="en-IN"/>
        </a:p>
      </dgm:t>
    </dgm:pt>
    <dgm:pt modelId="{14B9C32F-7DF9-4CAE-B64F-DDE820A14D26}" type="sibTrans" cxnId="{AE8A2765-2806-40E7-9B00-724031C670F9}">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2DB89C5C-5BED-4E80-AA1B-765D0396E25B}" type="presOf" srcId="{B5674171-7C86-490C-864C-F7797F0010A2}" destId="{54A9E17A-BC6B-467A-ADB0-9D19EED77FAA}" srcOrd="0" destOrd="0" presId="urn:microsoft.com/office/officeart/2005/8/layout/list1"/>
    <dgm:cxn modelId="{AE8A2765-2806-40E7-9B00-724031C670F9}" srcId="{B5674171-7C86-490C-864C-F7797F0010A2}" destId="{008C9757-B932-4016-9CAD-C74AD0179651}" srcOrd="3" destOrd="0" parTransId="{C18B7B54-2667-4CFA-AB6E-3AB322B97592}" sibTransId="{14B9C32F-7DF9-4CAE-B64F-DDE820A14D26}"/>
    <dgm:cxn modelId="{4FB70953-B80E-4B73-900D-13F4945A288B}" type="presOf" srcId="{0C3A7C80-919B-4E2B-AEA7-3EECF41562DE}" destId="{89E49428-4D31-42E1-BE39-022C6C1022AF}" srcOrd="0" destOrd="1"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688EE7A4-DCB5-4740-9623-D81D994F32EF}" srcId="{B5674171-7C86-490C-864C-F7797F0010A2}" destId="{A8E2AFDC-F66F-43DD-82A3-9A1E05F3BD11}" srcOrd="2" destOrd="0" parTransId="{0D7034ED-D979-473E-8AD5-7CD73E2B10AA}" sibTransId="{EA7733C4-F740-4D21-AE5B-A6455485686B}"/>
    <dgm:cxn modelId="{8FFA2AA7-D057-4AFE-A0D0-EC16C2B21A81}" srcId="{B5674171-7C86-490C-864C-F7797F0010A2}" destId="{0C3A7C80-919B-4E2B-AEA7-3EECF41562DE}" srcOrd="1" destOrd="0" parTransId="{D07B6581-5402-40E6-A222-C5942888222C}" sibTransId="{533110BD-7F0D-41F5-816F-59925A266CD7}"/>
    <dgm:cxn modelId="{1F5A07B4-4F4D-41BE-A614-9337D0890B65}" srcId="{B5674171-7C86-490C-864C-F7797F0010A2}" destId="{32251763-39EB-4237-9EC6-9BC6BF12E49B}" srcOrd="0" destOrd="0" parTransId="{A4DAB23A-3EF0-4884-92BB-C79807EB6642}" sibTransId="{E5A59CD1-EC8C-44DE-BD51-177599F7D00D}"/>
    <dgm:cxn modelId="{F0D9C7BA-8542-4CC2-9995-7EED29950851}" type="presOf" srcId="{72278E68-A0C6-4075-83D5-310E37C70C43}" destId="{D8972B9E-2DD6-4F6A-9A94-BC92EB73BAF3}" srcOrd="0" destOrd="0" presId="urn:microsoft.com/office/officeart/2005/8/layout/list1"/>
    <dgm:cxn modelId="{D7FFB3C4-FA38-492D-89F9-64E3DC929330}" type="presOf" srcId="{A8E2AFDC-F66F-43DD-82A3-9A1E05F3BD11}" destId="{89E49428-4D31-42E1-BE39-022C6C1022AF}" srcOrd="0" destOrd="2" presId="urn:microsoft.com/office/officeart/2005/8/layout/list1"/>
    <dgm:cxn modelId="{0EA9F6D8-0141-44EF-B4ED-0F709254F11D}" type="presOf" srcId="{008C9757-B932-4016-9CAD-C74AD0179651}" destId="{89E49428-4D31-42E1-BE39-022C6C1022AF}" srcOrd="0" destOrd="3" presId="urn:microsoft.com/office/officeart/2005/8/layout/list1"/>
    <dgm:cxn modelId="{833A16EB-5A8F-4355-B952-AC620D76949F}" type="presOf" srcId="{32251763-39EB-4237-9EC6-9BC6BF12E49B}" destId="{89E49428-4D31-42E1-BE39-022C6C1022AF}" srcOrd="0" destOrd="0"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2278E68-A0C6-4075-83D5-310E37C70C4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B5674171-7C86-490C-864C-F7797F0010A2}">
      <dgm:prSet phldrT="[Text]"/>
      <dgm:spPr>
        <a:xfrm>
          <a:off x="406400" y="17478"/>
          <a:ext cx="5689600" cy="1210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IN" b="1" dirty="0">
              <a:solidFill>
                <a:schemeClr val="tx1"/>
              </a:solidFill>
              <a:latin typeface="+mj-lt"/>
              <a:ea typeface="+mn-ea"/>
              <a:cs typeface="+mn-cs"/>
            </a:rPr>
            <a:t>Conclusion and Impact</a:t>
          </a:r>
        </a:p>
      </dgm:t>
    </dgm:pt>
    <dgm:pt modelId="{C43812AF-84B5-4923-A0D1-4B2F5B44C23F}" type="parTrans" cxnId="{3553D680-4B34-483C-AE4F-CD1ADCF33151}">
      <dgm:prSet/>
      <dgm:spPr/>
      <dgm:t>
        <a:bodyPr/>
        <a:lstStyle/>
        <a:p>
          <a:endParaRPr lang="en-IN"/>
        </a:p>
      </dgm:t>
    </dgm:pt>
    <dgm:pt modelId="{AC98F2E5-974D-4F1E-97F0-7DB0E0CD8E8A}" type="sibTrans" cxnId="{3553D680-4B34-483C-AE4F-CD1ADCF33151}">
      <dgm:prSet/>
      <dgm:spPr/>
      <dgm:t>
        <a:bodyPr/>
        <a:lstStyle/>
        <a:p>
          <a:endParaRPr lang="en-IN"/>
        </a:p>
      </dgm:t>
    </dgm:pt>
    <dgm:pt modelId="{3DE7F391-8FAE-4755-AE16-2A5FEDDEC1B6}">
      <dgm:prSet/>
      <dgm:spPr>
        <a:xfrm>
          <a:off x="0" y="622638"/>
          <a:ext cx="8128000" cy="47785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buFont typeface="Arial" panose="020B0604020202020204" pitchFamily="34" charset="0"/>
            <a:buChar char="•"/>
          </a:pPr>
          <a:r>
            <a:rPr lang="en-IN" dirty="0"/>
            <a:t>This judgment underscores the crucial role of procedural fairness and reasoned adjudication at RERA authorities and appellate levels. It highlights that while RERA protects homebuyers, appeals to higher fora must be properly substantiated to avoid frivolity.</a:t>
          </a:r>
          <a:endParaRPr lang="en-IN" dirty="0">
            <a:solidFill>
              <a:schemeClr val="tx1"/>
            </a:solidFill>
            <a:latin typeface="+mj-lt"/>
            <a:ea typeface="+mn-ea"/>
            <a:cs typeface="+mn-cs"/>
          </a:endParaRPr>
        </a:p>
      </dgm:t>
    </dgm:pt>
    <dgm:pt modelId="{2946D535-4E44-4392-A01A-65C76790C6E3}" type="parTrans" cxnId="{474CEAA5-AC9C-4AEB-812B-60C95FE2DA63}">
      <dgm:prSet/>
      <dgm:spPr/>
      <dgm:t>
        <a:bodyPr/>
        <a:lstStyle/>
        <a:p>
          <a:endParaRPr lang="en-IN"/>
        </a:p>
      </dgm:t>
    </dgm:pt>
    <dgm:pt modelId="{9986A0F1-4B56-4161-BB6E-8AF2B2F778F9}" type="sibTrans" cxnId="{474CEAA5-AC9C-4AEB-812B-60C95FE2DA63}">
      <dgm:prSet/>
      <dgm:spPr/>
      <dgm:t>
        <a:bodyPr/>
        <a:lstStyle/>
        <a:p>
          <a:endParaRPr lang="en-IN"/>
        </a:p>
      </dgm:t>
    </dgm:pt>
    <dgm:pt modelId="{D8972B9E-2DD6-4F6A-9A94-BC92EB73BAF3}" type="pres">
      <dgm:prSet presAssocID="{72278E68-A0C6-4075-83D5-310E37C70C43}" presName="linear" presStyleCnt="0">
        <dgm:presLayoutVars>
          <dgm:dir/>
          <dgm:animLvl val="lvl"/>
          <dgm:resizeHandles val="exact"/>
        </dgm:presLayoutVars>
      </dgm:prSet>
      <dgm:spPr/>
    </dgm:pt>
    <dgm:pt modelId="{40DE6423-E321-4D30-B8DB-CA88401F7308}" type="pres">
      <dgm:prSet presAssocID="{B5674171-7C86-490C-864C-F7797F0010A2}" presName="parentLin" presStyleCnt="0"/>
      <dgm:spPr/>
    </dgm:pt>
    <dgm:pt modelId="{54A9E17A-BC6B-467A-ADB0-9D19EED77FAA}" type="pres">
      <dgm:prSet presAssocID="{B5674171-7C86-490C-864C-F7797F0010A2}" presName="parentLeftMargin" presStyleLbl="node1" presStyleIdx="0" presStyleCnt="1"/>
      <dgm:spPr/>
    </dgm:pt>
    <dgm:pt modelId="{EC2FEC53-3FF5-4AE5-87DB-0D23A5431CE6}" type="pres">
      <dgm:prSet presAssocID="{B5674171-7C86-490C-864C-F7797F0010A2}" presName="parentText" presStyleLbl="node1" presStyleIdx="0" presStyleCnt="1">
        <dgm:presLayoutVars>
          <dgm:chMax val="0"/>
          <dgm:bulletEnabled val="1"/>
        </dgm:presLayoutVars>
      </dgm:prSet>
      <dgm:spPr/>
    </dgm:pt>
    <dgm:pt modelId="{C607DFBD-04C1-40F5-AF55-2717BF126452}" type="pres">
      <dgm:prSet presAssocID="{B5674171-7C86-490C-864C-F7797F0010A2}" presName="negativeSpace" presStyleCnt="0"/>
      <dgm:spPr/>
    </dgm:pt>
    <dgm:pt modelId="{89E49428-4D31-42E1-BE39-022C6C1022AF}" type="pres">
      <dgm:prSet presAssocID="{B5674171-7C86-490C-864C-F7797F0010A2}" presName="childText" presStyleLbl="conFgAcc1" presStyleIdx="0" presStyleCnt="1">
        <dgm:presLayoutVars>
          <dgm:bulletEnabled val="1"/>
        </dgm:presLayoutVars>
      </dgm:prSet>
      <dgm:spPr/>
    </dgm:pt>
  </dgm:ptLst>
  <dgm:cxnLst>
    <dgm:cxn modelId="{FFE8D407-B0AE-4F57-B7C9-9647A2B99A73}" type="presOf" srcId="{3DE7F391-8FAE-4755-AE16-2A5FEDDEC1B6}" destId="{89E49428-4D31-42E1-BE39-022C6C1022AF}" srcOrd="0" destOrd="0" presId="urn:microsoft.com/office/officeart/2005/8/layout/list1"/>
    <dgm:cxn modelId="{2DB89C5C-5BED-4E80-AA1B-765D0396E25B}" type="presOf" srcId="{B5674171-7C86-490C-864C-F7797F0010A2}" destId="{54A9E17A-BC6B-467A-ADB0-9D19EED77FAA}" srcOrd="0" destOrd="0" presId="urn:microsoft.com/office/officeart/2005/8/layout/list1"/>
    <dgm:cxn modelId="{FBE6A27F-0477-4039-A8ED-7E9F5CE32B7D}" type="presOf" srcId="{B5674171-7C86-490C-864C-F7797F0010A2}" destId="{EC2FEC53-3FF5-4AE5-87DB-0D23A5431CE6}" srcOrd="1" destOrd="0" presId="urn:microsoft.com/office/officeart/2005/8/layout/list1"/>
    <dgm:cxn modelId="{3553D680-4B34-483C-AE4F-CD1ADCF33151}" srcId="{72278E68-A0C6-4075-83D5-310E37C70C43}" destId="{B5674171-7C86-490C-864C-F7797F0010A2}" srcOrd="0" destOrd="0" parTransId="{C43812AF-84B5-4923-A0D1-4B2F5B44C23F}" sibTransId="{AC98F2E5-974D-4F1E-97F0-7DB0E0CD8E8A}"/>
    <dgm:cxn modelId="{474CEAA5-AC9C-4AEB-812B-60C95FE2DA63}" srcId="{B5674171-7C86-490C-864C-F7797F0010A2}" destId="{3DE7F391-8FAE-4755-AE16-2A5FEDDEC1B6}" srcOrd="0" destOrd="0" parTransId="{2946D535-4E44-4392-A01A-65C76790C6E3}" sibTransId="{9986A0F1-4B56-4161-BB6E-8AF2B2F778F9}"/>
    <dgm:cxn modelId="{F0D9C7BA-8542-4CC2-9995-7EED29950851}" type="presOf" srcId="{72278E68-A0C6-4075-83D5-310E37C70C43}" destId="{D8972B9E-2DD6-4F6A-9A94-BC92EB73BAF3}" srcOrd="0" destOrd="0" presId="urn:microsoft.com/office/officeart/2005/8/layout/list1"/>
    <dgm:cxn modelId="{DCD726AE-D486-42EE-B1A4-49603B4CF0F1}" type="presParOf" srcId="{D8972B9E-2DD6-4F6A-9A94-BC92EB73BAF3}" destId="{40DE6423-E321-4D30-B8DB-CA88401F7308}" srcOrd="0" destOrd="0" presId="urn:microsoft.com/office/officeart/2005/8/layout/list1"/>
    <dgm:cxn modelId="{65F71106-8619-4A6B-88CB-87738CCDDCD2}" type="presParOf" srcId="{40DE6423-E321-4D30-B8DB-CA88401F7308}" destId="{54A9E17A-BC6B-467A-ADB0-9D19EED77FAA}" srcOrd="0" destOrd="0" presId="urn:microsoft.com/office/officeart/2005/8/layout/list1"/>
    <dgm:cxn modelId="{A038B7EA-0148-4CA0-BC5B-FBF28C617185}" type="presParOf" srcId="{40DE6423-E321-4D30-B8DB-CA88401F7308}" destId="{EC2FEC53-3FF5-4AE5-87DB-0D23A5431CE6}" srcOrd="1" destOrd="0" presId="urn:microsoft.com/office/officeart/2005/8/layout/list1"/>
    <dgm:cxn modelId="{FA5B0348-EF66-4EC6-9C43-B6995ABF8AF9}" type="presParOf" srcId="{D8972B9E-2DD6-4F6A-9A94-BC92EB73BAF3}" destId="{C607DFBD-04C1-40F5-AF55-2717BF126452}" srcOrd="1" destOrd="0" presId="urn:microsoft.com/office/officeart/2005/8/layout/list1"/>
    <dgm:cxn modelId="{E581A70F-714C-4136-81A4-092E9B5E447D}" type="presParOf" srcId="{D8972B9E-2DD6-4F6A-9A94-BC92EB73BAF3}" destId="{89E49428-4D31-42E1-BE39-022C6C1022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7CB8D19-BF2A-4070-B345-C7C172B2275E}"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16884C6B-7D01-46D9-A885-BA1D66E0D6C2}">
      <dgm:prSet phldrT="[Text]" custT="1"/>
      <dgm:spPr>
        <a:xfrm>
          <a:off x="0" y="947759"/>
          <a:ext cx="3553763" cy="2132258"/>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b="1">
              <a:solidFill>
                <a:sysClr val="window" lastClr="FFFFFF"/>
              </a:solidFill>
              <a:latin typeface="Tw Cen MT" panose="020B0602020104020603" pitchFamily="34" charset="0"/>
              <a:ea typeface="+mn-ea"/>
              <a:cs typeface="+mn-cs"/>
            </a:rPr>
            <a:t>Pre-RERA Registration: Project Cost Estimation</a:t>
          </a:r>
          <a:endParaRPr lang="en-US" sz="1400">
            <a:solidFill>
              <a:sysClr val="window" lastClr="FFFFFF"/>
            </a:solidFill>
            <a:latin typeface="Tw Cen MT" panose="020B0602020104020603" pitchFamily="34" charset="0"/>
            <a:ea typeface="+mn-ea"/>
            <a:cs typeface="+mn-cs"/>
          </a:endParaRPr>
        </a:p>
      </dgm:t>
    </dgm:pt>
    <dgm:pt modelId="{71759945-0921-49B6-9693-9DFC99516344}" type="parTrans" cxnId="{D94F8ECA-B7D7-4022-B166-C0C3ED1264F5}">
      <dgm:prSet/>
      <dgm:spPr/>
      <dgm:t>
        <a:bodyPr/>
        <a:lstStyle/>
        <a:p>
          <a:endParaRPr lang="en-US"/>
        </a:p>
      </dgm:t>
    </dgm:pt>
    <dgm:pt modelId="{4CD46E95-3EE7-4B2C-A27F-6B23D3A2C4BC}" type="sibTrans" cxnId="{D94F8ECA-B7D7-4022-B166-C0C3ED1264F5}">
      <dgm:prSet/>
      <dgm:spPr/>
      <dgm:t>
        <a:bodyPr/>
        <a:lstStyle/>
        <a:p>
          <a:endParaRPr lang="en-US"/>
        </a:p>
      </dgm:t>
    </dgm:pt>
    <dgm:pt modelId="{682F11CB-26C3-4A9F-84E4-256D55EA0856}">
      <dgm:prSet custT="1"/>
      <dgm:spPr>
        <a:xfrm>
          <a:off x="0" y="947759"/>
          <a:ext cx="3553763" cy="2132258"/>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dirty="0">
              <a:solidFill>
                <a:sysClr val="window" lastClr="FFFFFF"/>
              </a:solidFill>
              <a:latin typeface="Tw Cen MT" panose="020B0602020104020603" pitchFamily="34" charset="0"/>
              <a:ea typeface="+mn-ea"/>
              <a:cs typeface="+mn-cs"/>
            </a:rPr>
            <a:t>Assist developers in preparing accurate cost estimations for projects before RERA registration.</a:t>
          </a:r>
        </a:p>
      </dgm:t>
    </dgm:pt>
    <dgm:pt modelId="{A885B3FB-A41C-4929-AA41-654180D1E95B}" type="parTrans" cxnId="{A161560B-3D54-4D56-89FE-D07333E2E0C8}">
      <dgm:prSet/>
      <dgm:spPr/>
      <dgm:t>
        <a:bodyPr/>
        <a:lstStyle/>
        <a:p>
          <a:endParaRPr lang="en-US"/>
        </a:p>
      </dgm:t>
    </dgm:pt>
    <dgm:pt modelId="{E6023925-D70F-4C9B-863A-7ADBBD11A13B}" type="sibTrans" cxnId="{A161560B-3D54-4D56-89FE-D07333E2E0C8}">
      <dgm:prSet/>
      <dgm:spPr/>
      <dgm:t>
        <a:bodyPr/>
        <a:lstStyle/>
        <a:p>
          <a:endParaRPr lang="en-US"/>
        </a:p>
      </dgm:t>
    </dgm:pt>
    <dgm:pt modelId="{C5FA7678-5BC0-42E4-8900-72040DC8805D}">
      <dgm:prSet custT="1"/>
      <dgm:spPr>
        <a:xfrm>
          <a:off x="0" y="947759"/>
          <a:ext cx="3553763" cy="2132258"/>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dirty="0">
              <a:solidFill>
                <a:sysClr val="window" lastClr="FFFFFF"/>
              </a:solidFill>
              <a:latin typeface="Tw Cen MT" panose="020B0602020104020603" pitchFamily="34" charset="0"/>
              <a:ea typeface="+mn-ea"/>
              <a:cs typeface="+mn-cs"/>
            </a:rPr>
            <a:t>Help developers plan project budgets and financial projections to ensure financial viability.</a:t>
          </a:r>
        </a:p>
      </dgm:t>
    </dgm:pt>
    <dgm:pt modelId="{3F7028B5-B522-4F60-A4D8-5DE33B200514}" type="parTrans" cxnId="{42F09803-94CA-49B4-9CBB-91AE31EAA434}">
      <dgm:prSet/>
      <dgm:spPr/>
      <dgm:t>
        <a:bodyPr/>
        <a:lstStyle/>
        <a:p>
          <a:endParaRPr lang="en-US"/>
        </a:p>
      </dgm:t>
    </dgm:pt>
    <dgm:pt modelId="{7E3B91F0-FAB7-463D-80A2-BB849DAC1BC7}" type="sibTrans" cxnId="{42F09803-94CA-49B4-9CBB-91AE31EAA434}">
      <dgm:prSet/>
      <dgm:spPr/>
      <dgm:t>
        <a:bodyPr/>
        <a:lstStyle/>
        <a:p>
          <a:endParaRPr lang="en-US"/>
        </a:p>
      </dgm:t>
    </dgm:pt>
    <dgm:pt modelId="{CC941327-1651-4312-A1A5-077E83757FAC}">
      <dgm:prSet custT="1"/>
      <dgm:spPr>
        <a:xfrm>
          <a:off x="3909140" y="947759"/>
          <a:ext cx="3553763" cy="2132258"/>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b="1">
              <a:solidFill>
                <a:sysClr val="window" lastClr="FFFFFF"/>
              </a:solidFill>
              <a:latin typeface="Tw Cen MT" panose="020B0602020104020603" pitchFamily="34" charset="0"/>
              <a:ea typeface="+mn-ea"/>
              <a:cs typeface="+mn-cs"/>
            </a:rPr>
            <a:t>RERA Registration Compliance</a:t>
          </a:r>
          <a:endParaRPr lang="en-US" sz="1400">
            <a:solidFill>
              <a:sysClr val="window" lastClr="FFFFFF"/>
            </a:solidFill>
            <a:latin typeface="Tw Cen MT" panose="020B0602020104020603" pitchFamily="34" charset="0"/>
            <a:ea typeface="+mn-ea"/>
            <a:cs typeface="+mn-cs"/>
          </a:endParaRPr>
        </a:p>
      </dgm:t>
    </dgm:pt>
    <dgm:pt modelId="{0F5EA0C2-D7CC-49DA-8CAE-4F0BE66B6AFF}" type="parTrans" cxnId="{824548EB-AB20-4C9B-A9F1-197A1012202F}">
      <dgm:prSet/>
      <dgm:spPr/>
      <dgm:t>
        <a:bodyPr/>
        <a:lstStyle/>
        <a:p>
          <a:endParaRPr lang="en-US"/>
        </a:p>
      </dgm:t>
    </dgm:pt>
    <dgm:pt modelId="{BFD65D2D-BA30-4D7C-892A-3638CD8B03C6}" type="sibTrans" cxnId="{824548EB-AB20-4C9B-A9F1-197A1012202F}">
      <dgm:prSet/>
      <dgm:spPr/>
      <dgm:t>
        <a:bodyPr/>
        <a:lstStyle/>
        <a:p>
          <a:endParaRPr lang="en-US"/>
        </a:p>
      </dgm:t>
    </dgm:pt>
    <dgm:pt modelId="{BF07D3AB-441F-4B00-AD72-95D0FE959F6E}">
      <dgm:prSet custT="1"/>
      <dgm:spPr>
        <a:xfrm>
          <a:off x="3909140" y="947759"/>
          <a:ext cx="3553763" cy="2132258"/>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a:solidFill>
                <a:sysClr val="window" lastClr="FFFFFF"/>
              </a:solidFill>
              <a:latin typeface="Tw Cen MT" panose="020B0602020104020603" pitchFamily="34" charset="0"/>
              <a:ea typeface="+mn-ea"/>
              <a:cs typeface="+mn-cs"/>
            </a:rPr>
            <a:t>Ensure compliance with RERA registration requirements, including documentation and submission.</a:t>
          </a:r>
        </a:p>
      </dgm:t>
    </dgm:pt>
    <dgm:pt modelId="{FC396DBE-58FB-4D68-A4B6-91C108C1FCB5}" type="parTrans" cxnId="{6AF82C85-E661-4A18-83B1-8B1770DB6C21}">
      <dgm:prSet/>
      <dgm:spPr/>
      <dgm:t>
        <a:bodyPr/>
        <a:lstStyle/>
        <a:p>
          <a:endParaRPr lang="en-US"/>
        </a:p>
      </dgm:t>
    </dgm:pt>
    <dgm:pt modelId="{1AF67853-F9A3-432C-8C1A-88DFFE296830}" type="sibTrans" cxnId="{6AF82C85-E661-4A18-83B1-8B1770DB6C21}">
      <dgm:prSet/>
      <dgm:spPr/>
      <dgm:t>
        <a:bodyPr/>
        <a:lstStyle/>
        <a:p>
          <a:endParaRPr lang="en-US"/>
        </a:p>
      </dgm:t>
    </dgm:pt>
    <dgm:pt modelId="{F6C4E656-18E5-44F1-8AC5-4EAB432BA1C3}">
      <dgm:prSet custT="1"/>
      <dgm:spPr>
        <a:xfrm>
          <a:off x="3909140" y="947759"/>
          <a:ext cx="3553763" cy="2132258"/>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a:solidFill>
                <a:sysClr val="window" lastClr="FFFFFF"/>
              </a:solidFill>
              <a:latin typeface="Tw Cen MT" panose="020B0602020104020603" pitchFamily="34" charset="0"/>
              <a:ea typeface="+mn-ea"/>
              <a:cs typeface="+mn-cs"/>
            </a:rPr>
            <a:t>Support developers in completing the registration process for projects under RERA guidelines.</a:t>
          </a:r>
        </a:p>
      </dgm:t>
    </dgm:pt>
    <dgm:pt modelId="{0360FC8D-D9C0-43A6-A370-C823CBBE5A85}" type="parTrans" cxnId="{ED63AE70-E9B3-4574-B5B3-3E7603A10EB0}">
      <dgm:prSet/>
      <dgm:spPr/>
      <dgm:t>
        <a:bodyPr/>
        <a:lstStyle/>
        <a:p>
          <a:endParaRPr lang="en-US"/>
        </a:p>
      </dgm:t>
    </dgm:pt>
    <dgm:pt modelId="{0E912365-BFCD-4FC9-B7F5-DC6FF0C1EC1D}" type="sibTrans" cxnId="{ED63AE70-E9B3-4574-B5B3-3E7603A10EB0}">
      <dgm:prSet/>
      <dgm:spPr/>
      <dgm:t>
        <a:bodyPr/>
        <a:lstStyle/>
        <a:p>
          <a:endParaRPr lang="en-US"/>
        </a:p>
      </dgm:t>
    </dgm:pt>
    <dgm:pt modelId="{A69DA75E-8D96-49B8-A483-185A29DEB4CA}">
      <dgm:prSet custT="1"/>
      <dgm:spPr>
        <a:xfrm>
          <a:off x="7818280" y="947759"/>
          <a:ext cx="3553763" cy="2132258"/>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200" b="1">
              <a:solidFill>
                <a:sysClr val="window" lastClr="FFFFFF"/>
              </a:solidFill>
              <a:latin typeface="Tw Cen MT" panose="020B0602020104020603" pitchFamily="34" charset="0"/>
              <a:ea typeface="+mn-ea"/>
              <a:cs typeface="+mn-cs"/>
            </a:rPr>
            <a:t>Post-RERA Registration Compliance</a:t>
          </a:r>
          <a:endParaRPr lang="en-US" sz="1200">
            <a:solidFill>
              <a:sysClr val="window" lastClr="FFFFFF"/>
            </a:solidFill>
            <a:latin typeface="Tw Cen MT" panose="020B0602020104020603" pitchFamily="34" charset="0"/>
            <a:ea typeface="+mn-ea"/>
            <a:cs typeface="+mn-cs"/>
          </a:endParaRPr>
        </a:p>
      </dgm:t>
    </dgm:pt>
    <dgm:pt modelId="{0364FBA9-E04B-49BF-9166-70FA2538F969}" type="parTrans" cxnId="{8718FF3E-1F5D-4FF9-8736-49F60FE05A54}">
      <dgm:prSet/>
      <dgm:spPr/>
      <dgm:t>
        <a:bodyPr/>
        <a:lstStyle/>
        <a:p>
          <a:endParaRPr lang="en-US"/>
        </a:p>
      </dgm:t>
    </dgm:pt>
    <dgm:pt modelId="{4D91C766-AA0F-4BF5-ADE4-A1F1D700774D}" type="sibTrans" cxnId="{8718FF3E-1F5D-4FF9-8736-49F60FE05A54}">
      <dgm:prSet/>
      <dgm:spPr/>
      <dgm:t>
        <a:bodyPr/>
        <a:lstStyle/>
        <a:p>
          <a:endParaRPr lang="en-US"/>
        </a:p>
      </dgm:t>
    </dgm:pt>
    <dgm:pt modelId="{CA86E65C-DAAB-4C0E-AE57-5DDF3F87CC26}">
      <dgm:prSet custT="1"/>
      <dgm:spPr>
        <a:xfrm>
          <a:off x="7818280" y="947759"/>
          <a:ext cx="3553763" cy="2132258"/>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200" b="1" dirty="0">
              <a:solidFill>
                <a:sysClr val="window" lastClr="FFFFFF"/>
              </a:solidFill>
              <a:latin typeface="Tw Cen MT" panose="020B0602020104020603" pitchFamily="34" charset="0"/>
              <a:ea typeface="+mn-ea"/>
              <a:cs typeface="+mn-cs"/>
            </a:rPr>
            <a:t>Quarterly &amp; Annual Project Reports</a:t>
          </a:r>
          <a:r>
            <a:rPr lang="en-US" sz="1200" dirty="0">
              <a:solidFill>
                <a:sysClr val="window" lastClr="FFFFFF"/>
              </a:solidFill>
              <a:latin typeface="Tw Cen MT" panose="020B0602020104020603" pitchFamily="34" charset="0"/>
              <a:ea typeface="+mn-ea"/>
              <a:cs typeface="+mn-cs"/>
            </a:rPr>
            <a:t>: CAs assist developers in filing quarterly and annual project reports as required by RERA.</a:t>
          </a:r>
        </a:p>
      </dgm:t>
    </dgm:pt>
    <dgm:pt modelId="{09817CFC-410F-4473-95C0-6B63C4930C98}" type="parTrans" cxnId="{D71A9B55-2952-4342-8F4C-A0CA54E07D47}">
      <dgm:prSet/>
      <dgm:spPr/>
      <dgm:t>
        <a:bodyPr/>
        <a:lstStyle/>
        <a:p>
          <a:endParaRPr lang="en-US"/>
        </a:p>
      </dgm:t>
    </dgm:pt>
    <dgm:pt modelId="{16CA6D17-B22E-4F9C-A7FD-EE45C4C361A7}" type="sibTrans" cxnId="{D71A9B55-2952-4342-8F4C-A0CA54E07D47}">
      <dgm:prSet/>
      <dgm:spPr/>
      <dgm:t>
        <a:bodyPr/>
        <a:lstStyle/>
        <a:p>
          <a:endParaRPr lang="en-US"/>
        </a:p>
      </dgm:t>
    </dgm:pt>
    <dgm:pt modelId="{60599C6B-4DCB-4529-8761-7CDB0D95F066}">
      <dgm:prSet custT="1"/>
      <dgm:spPr>
        <a:xfrm>
          <a:off x="7818280" y="947759"/>
          <a:ext cx="3553763" cy="2132258"/>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200" b="1">
              <a:solidFill>
                <a:sysClr val="window" lastClr="FFFFFF"/>
              </a:solidFill>
              <a:latin typeface="Tw Cen MT" panose="020B0602020104020603" pitchFamily="34" charset="0"/>
              <a:ea typeface="+mn-ea"/>
              <a:cs typeface="+mn-cs"/>
            </a:rPr>
            <a:t>Certification</a:t>
          </a:r>
          <a:r>
            <a:rPr lang="en-US" sz="1200">
              <a:solidFill>
                <a:sysClr val="window" lastClr="FFFFFF"/>
              </a:solidFill>
              <a:latin typeface="Tw Cen MT" panose="020B0602020104020603" pitchFamily="34" charset="0"/>
              <a:ea typeface="+mn-ea"/>
              <a:cs typeface="+mn-cs"/>
            </a:rPr>
            <a:t>: Provide annual and quarterly certifications verifying project progress and compliance with RERA.</a:t>
          </a:r>
        </a:p>
      </dgm:t>
    </dgm:pt>
    <dgm:pt modelId="{6286BE0F-7899-4925-94DC-92A0CBA6EDDC}" type="parTrans" cxnId="{868F745C-99CA-48E7-B8B1-D2811C5C1DBA}">
      <dgm:prSet/>
      <dgm:spPr/>
      <dgm:t>
        <a:bodyPr/>
        <a:lstStyle/>
        <a:p>
          <a:endParaRPr lang="en-US"/>
        </a:p>
      </dgm:t>
    </dgm:pt>
    <dgm:pt modelId="{11B9A626-8B6F-40CB-AD54-E8460F7C61DC}" type="sibTrans" cxnId="{868F745C-99CA-48E7-B8B1-D2811C5C1DBA}">
      <dgm:prSet/>
      <dgm:spPr/>
      <dgm:t>
        <a:bodyPr/>
        <a:lstStyle/>
        <a:p>
          <a:endParaRPr lang="en-US"/>
        </a:p>
      </dgm:t>
    </dgm:pt>
    <dgm:pt modelId="{83015A55-913C-4C4E-AA50-28B6F13C124A}">
      <dgm:prSet custT="1"/>
      <dgm:spPr>
        <a:xfrm>
          <a:off x="7818280" y="947759"/>
          <a:ext cx="3553763" cy="2132258"/>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200" b="1" dirty="0">
              <a:solidFill>
                <a:sysClr val="window" lastClr="FFFFFF"/>
              </a:solidFill>
              <a:latin typeface="Tw Cen MT" panose="020B0602020104020603" pitchFamily="34" charset="0"/>
              <a:ea typeface="+mn-ea"/>
              <a:cs typeface="+mn-cs"/>
            </a:rPr>
            <a:t>Maintenance of Project Accounts</a:t>
          </a:r>
          <a:r>
            <a:rPr lang="en-US" sz="1200" dirty="0">
              <a:solidFill>
                <a:sysClr val="window" lastClr="FFFFFF"/>
              </a:solidFill>
              <a:latin typeface="Tw Cen MT" panose="020B0602020104020603" pitchFamily="34" charset="0"/>
              <a:ea typeface="+mn-ea"/>
              <a:cs typeface="+mn-cs"/>
            </a:rPr>
            <a:t>: Ensure accurate maintenance of separate bank accounts for each project.</a:t>
          </a:r>
        </a:p>
      </dgm:t>
    </dgm:pt>
    <dgm:pt modelId="{DEE173D0-98E5-4256-B019-05EACB170291}" type="parTrans" cxnId="{D30962C5-1CDC-42DF-AF2B-C0E8DD2A9A71}">
      <dgm:prSet/>
      <dgm:spPr/>
      <dgm:t>
        <a:bodyPr/>
        <a:lstStyle/>
        <a:p>
          <a:endParaRPr lang="en-US"/>
        </a:p>
      </dgm:t>
    </dgm:pt>
    <dgm:pt modelId="{DF6294FA-04D6-4A91-B061-8993E0DAC7E6}" type="sibTrans" cxnId="{D30962C5-1CDC-42DF-AF2B-C0E8DD2A9A71}">
      <dgm:prSet/>
      <dgm:spPr/>
      <dgm:t>
        <a:bodyPr/>
        <a:lstStyle/>
        <a:p>
          <a:endParaRPr lang="en-US"/>
        </a:p>
      </dgm:t>
    </dgm:pt>
    <dgm:pt modelId="{9468B7AE-0AB4-4EEE-B101-F605C947CBD0}">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b="1">
              <a:solidFill>
                <a:sysClr val="window" lastClr="FFFFFF"/>
              </a:solidFill>
              <a:latin typeface="Tw Cen MT" panose="020B0602020104020603" pitchFamily="34" charset="0"/>
              <a:ea typeface="+mn-ea"/>
              <a:cs typeface="+mn-cs"/>
            </a:rPr>
            <a:t>Drafting of Legal Documents</a:t>
          </a:r>
          <a:endParaRPr lang="en-US" sz="1400">
            <a:solidFill>
              <a:sysClr val="window" lastClr="FFFFFF"/>
            </a:solidFill>
            <a:latin typeface="Tw Cen MT" panose="020B0602020104020603" pitchFamily="34" charset="0"/>
            <a:ea typeface="+mn-ea"/>
            <a:cs typeface="+mn-cs"/>
          </a:endParaRPr>
        </a:p>
      </dgm:t>
    </dgm:pt>
    <dgm:pt modelId="{F1D2020C-AAEF-42F0-96F4-2596C4A6AC47}" type="parTrans" cxnId="{575C5BB3-E523-4614-B288-4C48C54AB0CB}">
      <dgm:prSet/>
      <dgm:spPr/>
      <dgm:t>
        <a:bodyPr/>
        <a:lstStyle/>
        <a:p>
          <a:endParaRPr lang="en-US"/>
        </a:p>
      </dgm:t>
    </dgm:pt>
    <dgm:pt modelId="{635BE602-43AD-4EA2-97FF-169D9B9B933D}" type="sibTrans" cxnId="{575C5BB3-E523-4614-B288-4C48C54AB0CB}">
      <dgm:prSet/>
      <dgm:spPr/>
      <dgm:t>
        <a:bodyPr/>
        <a:lstStyle/>
        <a:p>
          <a:endParaRPr lang="en-US"/>
        </a:p>
      </dgm:t>
    </dgm:pt>
    <dgm:pt modelId="{28961B5B-7CDA-473D-AA97-2DAEA2A95F6A}">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a:solidFill>
                <a:sysClr val="window" lastClr="FFFFFF"/>
              </a:solidFill>
              <a:latin typeface="Tw Cen MT" panose="020B0602020104020603" pitchFamily="34" charset="0"/>
              <a:ea typeface="+mn-ea"/>
              <a:cs typeface="+mn-cs"/>
            </a:rPr>
            <a:t>Assist in the drafting of legal documents such as:</a:t>
          </a:r>
        </a:p>
      </dgm:t>
    </dgm:pt>
    <dgm:pt modelId="{16FD8AAC-5AC2-4EF7-9E33-FEE31EA83B32}" type="parTrans" cxnId="{2F7C95D6-563A-4EEC-8C5E-99581CF32D14}">
      <dgm:prSet/>
      <dgm:spPr/>
      <dgm:t>
        <a:bodyPr/>
        <a:lstStyle/>
        <a:p>
          <a:endParaRPr lang="en-US"/>
        </a:p>
      </dgm:t>
    </dgm:pt>
    <dgm:pt modelId="{84A4BCF8-F553-4A77-B8FF-8753E2B7459F}" type="sibTrans" cxnId="{2F7C95D6-563A-4EEC-8C5E-99581CF32D14}">
      <dgm:prSet/>
      <dgm:spPr/>
      <dgm:t>
        <a:bodyPr/>
        <a:lstStyle/>
        <a:p>
          <a:endParaRPr lang="en-US"/>
        </a:p>
      </dgm:t>
    </dgm:pt>
    <dgm:pt modelId="{0FB76C25-74AB-46C6-9D9C-54C4F25B84A6}">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a:solidFill>
                <a:sysClr val="window" lastClr="FFFFFF"/>
              </a:solidFill>
              <a:latin typeface="Tw Cen MT" panose="020B0602020104020603" pitchFamily="34" charset="0"/>
              <a:ea typeface="+mn-ea"/>
              <a:cs typeface="+mn-cs"/>
            </a:rPr>
            <a:t>Joint Development Agreements</a:t>
          </a:r>
        </a:p>
      </dgm:t>
    </dgm:pt>
    <dgm:pt modelId="{76415AFC-D62F-49DB-A559-F58369D99327}" type="parTrans" cxnId="{42502744-C413-44EA-8BA4-DC83ED41F0A7}">
      <dgm:prSet/>
      <dgm:spPr/>
      <dgm:t>
        <a:bodyPr/>
        <a:lstStyle/>
        <a:p>
          <a:endParaRPr lang="en-US"/>
        </a:p>
      </dgm:t>
    </dgm:pt>
    <dgm:pt modelId="{6C9D4514-1527-4149-86EF-99A6F91BBD68}" type="sibTrans" cxnId="{42502744-C413-44EA-8BA4-DC83ED41F0A7}">
      <dgm:prSet/>
      <dgm:spPr/>
      <dgm:t>
        <a:bodyPr/>
        <a:lstStyle/>
        <a:p>
          <a:endParaRPr lang="en-US"/>
        </a:p>
      </dgm:t>
    </dgm:pt>
    <dgm:pt modelId="{6BBE497D-E266-426A-B745-D252F0C06565}">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a:solidFill>
                <a:sysClr val="window" lastClr="FFFFFF"/>
              </a:solidFill>
              <a:latin typeface="Tw Cen MT" panose="020B0602020104020603" pitchFamily="34" charset="0"/>
              <a:ea typeface="+mn-ea"/>
              <a:cs typeface="+mn-cs"/>
            </a:rPr>
            <a:t>Agreements for Sale</a:t>
          </a:r>
        </a:p>
      </dgm:t>
    </dgm:pt>
    <dgm:pt modelId="{C933103E-F61C-4239-B269-A7B6A3A508D3}" type="parTrans" cxnId="{EC72A60F-7C53-45DB-8BE4-1183341405F3}">
      <dgm:prSet/>
      <dgm:spPr/>
      <dgm:t>
        <a:bodyPr/>
        <a:lstStyle/>
        <a:p>
          <a:endParaRPr lang="en-US"/>
        </a:p>
      </dgm:t>
    </dgm:pt>
    <dgm:pt modelId="{8B341EBB-99CF-4911-836F-512FC3A63035}" type="sibTrans" cxnId="{EC72A60F-7C53-45DB-8BE4-1183341405F3}">
      <dgm:prSet/>
      <dgm:spPr/>
      <dgm:t>
        <a:bodyPr/>
        <a:lstStyle/>
        <a:p>
          <a:endParaRPr lang="en-US"/>
        </a:p>
      </dgm:t>
    </dgm:pt>
    <dgm:pt modelId="{1A2A4F52-8852-4049-86F8-734444ECD388}">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a:solidFill>
                <a:sysClr val="window" lastClr="FFFFFF"/>
              </a:solidFill>
              <a:latin typeface="Tw Cen MT" panose="020B0602020104020603" pitchFamily="34" charset="0"/>
              <a:ea typeface="+mn-ea"/>
              <a:cs typeface="+mn-cs"/>
            </a:rPr>
            <a:t>Sale Deeds</a:t>
          </a:r>
        </a:p>
      </dgm:t>
    </dgm:pt>
    <dgm:pt modelId="{07F75055-90AF-4BB5-BCA0-C88C96658BF0}" type="parTrans" cxnId="{BBCCFAA1-A36C-4547-9D00-0093A35CCABC}">
      <dgm:prSet/>
      <dgm:spPr/>
      <dgm:t>
        <a:bodyPr/>
        <a:lstStyle/>
        <a:p>
          <a:endParaRPr lang="en-US"/>
        </a:p>
      </dgm:t>
    </dgm:pt>
    <dgm:pt modelId="{6024CA51-E0CD-4AF4-9384-8CB181E40C03}" type="sibTrans" cxnId="{BBCCFAA1-A36C-4547-9D00-0093A35CCABC}">
      <dgm:prSet/>
      <dgm:spPr/>
      <dgm:t>
        <a:bodyPr/>
        <a:lstStyle/>
        <a:p>
          <a:endParaRPr lang="en-US"/>
        </a:p>
      </dgm:t>
    </dgm:pt>
    <dgm:pt modelId="{85F34843-2E85-4078-B1BA-28B902941E7D}">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a:solidFill>
                <a:sysClr val="window" lastClr="FFFFFF"/>
              </a:solidFill>
              <a:latin typeface="Tw Cen MT" panose="020B0602020104020603" pitchFamily="34" charset="0"/>
              <a:ea typeface="+mn-ea"/>
              <a:cs typeface="+mn-cs"/>
            </a:rPr>
            <a:t>Ensure that these documents comply with RERA regulations and protect the interests of all parties involved.</a:t>
          </a:r>
        </a:p>
      </dgm:t>
    </dgm:pt>
    <dgm:pt modelId="{FAC5BB37-1228-443F-B009-CB93CE9002DB}" type="parTrans" cxnId="{898548E6-92FC-47EE-8AAC-47D33C19DD1C}">
      <dgm:prSet/>
      <dgm:spPr/>
      <dgm:t>
        <a:bodyPr/>
        <a:lstStyle/>
        <a:p>
          <a:endParaRPr lang="en-US"/>
        </a:p>
      </dgm:t>
    </dgm:pt>
    <dgm:pt modelId="{E31299A0-96A4-4CE5-8009-2489F8C0BCD1}" type="sibTrans" cxnId="{898548E6-92FC-47EE-8AAC-47D33C19DD1C}">
      <dgm:prSet/>
      <dgm:spPr/>
      <dgm:t>
        <a:bodyPr/>
        <a:lstStyle/>
        <a:p>
          <a:endParaRPr lang="en-US"/>
        </a:p>
      </dgm:t>
    </dgm:pt>
    <dgm:pt modelId="{6549827D-75B6-4D3D-8BB8-D370D8EE76F3}">
      <dgm:prSet custT="1"/>
      <dgm:spPr>
        <a:xfrm>
          <a:off x="5863710" y="3435394"/>
          <a:ext cx="3553763" cy="2132258"/>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b="1">
              <a:solidFill>
                <a:sysClr val="window" lastClr="FFFFFF"/>
              </a:solidFill>
              <a:latin typeface="Tw Cen MT" panose="020B0602020104020603" pitchFamily="34" charset="0"/>
              <a:ea typeface="+mn-ea"/>
              <a:cs typeface="+mn-cs"/>
            </a:rPr>
            <a:t>Project Completion Compliance</a:t>
          </a:r>
          <a:endParaRPr lang="en-US" sz="1400">
            <a:solidFill>
              <a:sysClr val="window" lastClr="FFFFFF"/>
            </a:solidFill>
            <a:latin typeface="Tw Cen MT" panose="020B0602020104020603" pitchFamily="34" charset="0"/>
            <a:ea typeface="+mn-ea"/>
            <a:cs typeface="+mn-cs"/>
          </a:endParaRPr>
        </a:p>
      </dgm:t>
    </dgm:pt>
    <dgm:pt modelId="{91C8BDC3-4900-49D1-9A14-7C0D047EBE63}" type="parTrans" cxnId="{A92F2684-D031-4773-98B9-9CEA0B35E954}">
      <dgm:prSet/>
      <dgm:spPr/>
      <dgm:t>
        <a:bodyPr/>
        <a:lstStyle/>
        <a:p>
          <a:endParaRPr lang="en-US"/>
        </a:p>
      </dgm:t>
    </dgm:pt>
    <dgm:pt modelId="{45A3B7C5-3913-4E10-ADE6-0876E4F499D5}" type="sibTrans" cxnId="{A92F2684-D031-4773-98B9-9CEA0B35E954}">
      <dgm:prSet/>
      <dgm:spPr/>
      <dgm:t>
        <a:bodyPr/>
        <a:lstStyle/>
        <a:p>
          <a:endParaRPr lang="en-US"/>
        </a:p>
      </dgm:t>
    </dgm:pt>
    <dgm:pt modelId="{CA549C89-92E1-408D-8E6A-0529FE16EBD5}">
      <dgm:prSet custT="1"/>
      <dgm:spPr>
        <a:xfrm>
          <a:off x="5863710" y="3435394"/>
          <a:ext cx="3553763" cy="2132258"/>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dirty="0">
              <a:solidFill>
                <a:sysClr val="window" lastClr="FFFFFF"/>
              </a:solidFill>
              <a:latin typeface="Tw Cen MT" panose="020B0602020104020603" pitchFamily="34" charset="0"/>
              <a:ea typeface="+mn-ea"/>
              <a:cs typeface="+mn-cs"/>
            </a:rPr>
            <a:t>Ensure compliance with RERA requirements for project completion. </a:t>
          </a:r>
        </a:p>
      </dgm:t>
    </dgm:pt>
    <dgm:pt modelId="{73FFF6EE-B7E5-40B5-9190-B3193506C2E8}" type="parTrans" cxnId="{CBF229A5-25B1-4177-AF02-2B2D8B3AB515}">
      <dgm:prSet/>
      <dgm:spPr/>
      <dgm:t>
        <a:bodyPr/>
        <a:lstStyle/>
        <a:p>
          <a:endParaRPr lang="en-US"/>
        </a:p>
      </dgm:t>
    </dgm:pt>
    <dgm:pt modelId="{421B8DC6-4B65-4A7D-92F0-CBA8700EA17B}" type="sibTrans" cxnId="{CBF229A5-25B1-4177-AF02-2B2D8B3AB515}">
      <dgm:prSet/>
      <dgm:spPr/>
      <dgm:t>
        <a:bodyPr/>
        <a:lstStyle/>
        <a:p>
          <a:endParaRPr lang="en-US"/>
        </a:p>
      </dgm:t>
    </dgm:pt>
    <dgm:pt modelId="{E4848B30-F3B7-4CD0-B367-2478E95C4CFD}">
      <dgm:prSet custT="1"/>
      <dgm:spPr>
        <a:xfrm>
          <a:off x="5863710" y="3435394"/>
          <a:ext cx="3553763" cy="2132258"/>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400" dirty="0">
              <a:solidFill>
                <a:sysClr val="window" lastClr="FFFFFF"/>
              </a:solidFill>
              <a:latin typeface="Tw Cen MT" panose="020B0602020104020603" pitchFamily="34" charset="0"/>
              <a:ea typeface="+mn-ea"/>
              <a:cs typeface="+mn-cs"/>
            </a:rPr>
            <a:t>Assist in the preparation and certification of project completion reports if any to be submitted with RERA at the time of completion as per specific state RERA regulations.</a:t>
          </a:r>
        </a:p>
      </dgm:t>
    </dgm:pt>
    <dgm:pt modelId="{F4DA7471-FB3F-434D-A6B8-DE9576655A4C}" type="parTrans" cxnId="{62C114DA-08DE-42A8-8DDA-AB8AC138CC56}">
      <dgm:prSet/>
      <dgm:spPr/>
      <dgm:t>
        <a:bodyPr/>
        <a:lstStyle/>
        <a:p>
          <a:endParaRPr lang="en-US"/>
        </a:p>
      </dgm:t>
    </dgm:pt>
    <dgm:pt modelId="{F7D7801E-B512-40AE-B914-191EFF4F61B0}" type="sibTrans" cxnId="{62C114DA-08DE-42A8-8DDA-AB8AC138CC56}">
      <dgm:prSet/>
      <dgm:spPr/>
      <dgm:t>
        <a:bodyPr/>
        <a:lstStyle/>
        <a:p>
          <a:endParaRPr lang="en-US"/>
        </a:p>
      </dgm:t>
    </dgm:pt>
    <dgm:pt modelId="{9387A572-BDCC-42D1-87FD-94B1DAFB9526}" type="pres">
      <dgm:prSet presAssocID="{37CB8D19-BF2A-4070-B345-C7C172B2275E}" presName="diagram" presStyleCnt="0">
        <dgm:presLayoutVars>
          <dgm:dir/>
          <dgm:resizeHandles val="exact"/>
        </dgm:presLayoutVars>
      </dgm:prSet>
      <dgm:spPr/>
    </dgm:pt>
    <dgm:pt modelId="{FF940FDC-3A8A-4E0C-B7BE-3998E966BC38}" type="pres">
      <dgm:prSet presAssocID="{16884C6B-7D01-46D9-A885-BA1D66E0D6C2}" presName="node" presStyleLbl="node1" presStyleIdx="0" presStyleCnt="5">
        <dgm:presLayoutVars>
          <dgm:bulletEnabled val="1"/>
        </dgm:presLayoutVars>
      </dgm:prSet>
      <dgm:spPr/>
    </dgm:pt>
    <dgm:pt modelId="{C7C05925-4952-4ADC-884B-C20F5AF54CD6}" type="pres">
      <dgm:prSet presAssocID="{4CD46E95-3EE7-4B2C-A27F-6B23D3A2C4BC}" presName="sibTrans" presStyleCnt="0"/>
      <dgm:spPr/>
    </dgm:pt>
    <dgm:pt modelId="{BBB079C4-EFCF-4A5B-816F-09DF3DAC1BC4}" type="pres">
      <dgm:prSet presAssocID="{CC941327-1651-4312-A1A5-077E83757FAC}" presName="node" presStyleLbl="node1" presStyleIdx="1" presStyleCnt="5">
        <dgm:presLayoutVars>
          <dgm:bulletEnabled val="1"/>
        </dgm:presLayoutVars>
      </dgm:prSet>
      <dgm:spPr/>
    </dgm:pt>
    <dgm:pt modelId="{D3E002BC-3001-4C5D-AC91-D80C4CA36E8E}" type="pres">
      <dgm:prSet presAssocID="{BFD65D2D-BA30-4D7C-892A-3638CD8B03C6}" presName="sibTrans" presStyleCnt="0"/>
      <dgm:spPr/>
    </dgm:pt>
    <dgm:pt modelId="{689CC339-C427-40FE-B893-633EBF21F1B0}" type="pres">
      <dgm:prSet presAssocID="{A69DA75E-8D96-49B8-A483-185A29DEB4CA}" presName="node" presStyleLbl="node1" presStyleIdx="2" presStyleCnt="5">
        <dgm:presLayoutVars>
          <dgm:bulletEnabled val="1"/>
        </dgm:presLayoutVars>
      </dgm:prSet>
      <dgm:spPr/>
    </dgm:pt>
    <dgm:pt modelId="{A0EBB542-8FB0-44F6-BB80-83C07637EA16}" type="pres">
      <dgm:prSet presAssocID="{4D91C766-AA0F-4BF5-ADE4-A1F1D700774D}" presName="sibTrans" presStyleCnt="0"/>
      <dgm:spPr/>
    </dgm:pt>
    <dgm:pt modelId="{71C57A52-C1E1-42CC-A891-BE9CBAEB6197}" type="pres">
      <dgm:prSet presAssocID="{9468B7AE-0AB4-4EEE-B101-F605C947CBD0}" presName="node" presStyleLbl="node1" presStyleIdx="3" presStyleCnt="5">
        <dgm:presLayoutVars>
          <dgm:bulletEnabled val="1"/>
        </dgm:presLayoutVars>
      </dgm:prSet>
      <dgm:spPr/>
    </dgm:pt>
    <dgm:pt modelId="{008A44FC-64AD-4AF7-ACFA-840C708DE3C7}" type="pres">
      <dgm:prSet presAssocID="{635BE602-43AD-4EA2-97FF-169D9B9B933D}" presName="sibTrans" presStyleCnt="0"/>
      <dgm:spPr/>
    </dgm:pt>
    <dgm:pt modelId="{F91EAFD3-D701-481E-8CE5-B388C5ADE648}" type="pres">
      <dgm:prSet presAssocID="{6549827D-75B6-4D3D-8BB8-D370D8EE76F3}" presName="node" presStyleLbl="node1" presStyleIdx="4" presStyleCnt="5">
        <dgm:presLayoutVars>
          <dgm:bulletEnabled val="1"/>
        </dgm:presLayoutVars>
      </dgm:prSet>
      <dgm:spPr/>
    </dgm:pt>
  </dgm:ptLst>
  <dgm:cxnLst>
    <dgm:cxn modelId="{CA326803-6207-4BC2-8351-33D82C4F89DE}" type="presOf" srcId="{0FB76C25-74AB-46C6-9D9C-54C4F25B84A6}" destId="{71C57A52-C1E1-42CC-A891-BE9CBAEB6197}" srcOrd="0" destOrd="2" presId="urn:microsoft.com/office/officeart/2005/8/layout/default"/>
    <dgm:cxn modelId="{42F09803-94CA-49B4-9CBB-91AE31EAA434}" srcId="{16884C6B-7D01-46D9-A885-BA1D66E0D6C2}" destId="{C5FA7678-5BC0-42E4-8900-72040DC8805D}" srcOrd="1" destOrd="0" parTransId="{3F7028B5-B522-4F60-A4D8-5DE33B200514}" sibTransId="{7E3B91F0-FAB7-463D-80A2-BB849DAC1BC7}"/>
    <dgm:cxn modelId="{6F889805-5EBE-4F0A-9F89-C64F29AC0C96}" type="presOf" srcId="{BF07D3AB-441F-4B00-AD72-95D0FE959F6E}" destId="{BBB079C4-EFCF-4A5B-816F-09DF3DAC1BC4}" srcOrd="0" destOrd="1" presId="urn:microsoft.com/office/officeart/2005/8/layout/default"/>
    <dgm:cxn modelId="{A161560B-3D54-4D56-89FE-D07333E2E0C8}" srcId="{16884C6B-7D01-46D9-A885-BA1D66E0D6C2}" destId="{682F11CB-26C3-4A9F-84E4-256D55EA0856}" srcOrd="0" destOrd="0" parTransId="{A885B3FB-A41C-4929-AA41-654180D1E95B}" sibTransId="{E6023925-D70F-4C9B-863A-7ADBBD11A13B}"/>
    <dgm:cxn modelId="{EC72A60F-7C53-45DB-8BE4-1183341405F3}" srcId="{28961B5B-7CDA-473D-AA97-2DAEA2A95F6A}" destId="{6BBE497D-E266-426A-B745-D252F0C06565}" srcOrd="1" destOrd="0" parTransId="{C933103E-F61C-4239-B269-A7B6A3A508D3}" sibTransId="{8B341EBB-99CF-4911-836F-512FC3A63035}"/>
    <dgm:cxn modelId="{E75BF92D-CCD2-46A6-ACCF-1ADAAF919839}" type="presOf" srcId="{83015A55-913C-4C4E-AA50-28B6F13C124A}" destId="{689CC339-C427-40FE-B893-633EBF21F1B0}" srcOrd="0" destOrd="3" presId="urn:microsoft.com/office/officeart/2005/8/layout/default"/>
    <dgm:cxn modelId="{FC9A2B2F-9944-4A6B-9582-3FE955E9F752}" type="presOf" srcId="{CA86E65C-DAAB-4C0E-AE57-5DDF3F87CC26}" destId="{689CC339-C427-40FE-B893-633EBF21F1B0}" srcOrd="0" destOrd="1" presId="urn:microsoft.com/office/officeart/2005/8/layout/default"/>
    <dgm:cxn modelId="{B0874A30-FC0A-4EAB-95B0-0564A2E4BFF8}" type="presOf" srcId="{A69DA75E-8D96-49B8-A483-185A29DEB4CA}" destId="{689CC339-C427-40FE-B893-633EBF21F1B0}" srcOrd="0" destOrd="0" presId="urn:microsoft.com/office/officeart/2005/8/layout/default"/>
    <dgm:cxn modelId="{8718FF3E-1F5D-4FF9-8736-49F60FE05A54}" srcId="{37CB8D19-BF2A-4070-B345-C7C172B2275E}" destId="{A69DA75E-8D96-49B8-A483-185A29DEB4CA}" srcOrd="2" destOrd="0" parTransId="{0364FBA9-E04B-49BF-9166-70FA2538F969}" sibTransId="{4D91C766-AA0F-4BF5-ADE4-A1F1D700774D}"/>
    <dgm:cxn modelId="{ACB51D3F-D703-400E-B00A-EBCE2261208B}" type="presOf" srcId="{85F34843-2E85-4078-B1BA-28B902941E7D}" destId="{71C57A52-C1E1-42CC-A891-BE9CBAEB6197}" srcOrd="0" destOrd="5" presId="urn:microsoft.com/office/officeart/2005/8/layout/default"/>
    <dgm:cxn modelId="{868F745C-99CA-48E7-B8B1-D2811C5C1DBA}" srcId="{A69DA75E-8D96-49B8-A483-185A29DEB4CA}" destId="{60599C6B-4DCB-4529-8761-7CDB0D95F066}" srcOrd="1" destOrd="0" parTransId="{6286BE0F-7899-4925-94DC-92A0CBA6EDDC}" sibTransId="{11B9A626-8B6F-40CB-AD54-E8460F7C61DC}"/>
    <dgm:cxn modelId="{D0180D64-E71D-4469-9E83-E0575185A535}" type="presOf" srcId="{6BBE497D-E266-426A-B745-D252F0C06565}" destId="{71C57A52-C1E1-42CC-A891-BE9CBAEB6197}" srcOrd="0" destOrd="3" presId="urn:microsoft.com/office/officeart/2005/8/layout/default"/>
    <dgm:cxn modelId="{42502744-C413-44EA-8BA4-DC83ED41F0A7}" srcId="{28961B5B-7CDA-473D-AA97-2DAEA2A95F6A}" destId="{0FB76C25-74AB-46C6-9D9C-54C4F25B84A6}" srcOrd="0" destOrd="0" parTransId="{76415AFC-D62F-49DB-A559-F58369D99327}" sibTransId="{6C9D4514-1527-4149-86EF-99A6F91BBD68}"/>
    <dgm:cxn modelId="{C968496D-D338-4617-821B-C379EF7DDF5E}" type="presOf" srcId="{6549827D-75B6-4D3D-8BB8-D370D8EE76F3}" destId="{F91EAFD3-D701-481E-8CE5-B388C5ADE648}" srcOrd="0" destOrd="0" presId="urn:microsoft.com/office/officeart/2005/8/layout/default"/>
    <dgm:cxn modelId="{ED63AE70-E9B3-4574-B5B3-3E7603A10EB0}" srcId="{CC941327-1651-4312-A1A5-077E83757FAC}" destId="{F6C4E656-18E5-44F1-8AC5-4EAB432BA1C3}" srcOrd="1" destOrd="0" parTransId="{0360FC8D-D9C0-43A6-A370-C823CBBE5A85}" sibTransId="{0E912365-BFCD-4FC9-B7F5-DC6FF0C1EC1D}"/>
    <dgm:cxn modelId="{D71A9B55-2952-4342-8F4C-A0CA54E07D47}" srcId="{A69DA75E-8D96-49B8-A483-185A29DEB4CA}" destId="{CA86E65C-DAAB-4C0E-AE57-5DDF3F87CC26}" srcOrd="0" destOrd="0" parTransId="{09817CFC-410F-4473-95C0-6B63C4930C98}" sibTransId="{16CA6D17-B22E-4F9C-A7FD-EE45C4C361A7}"/>
    <dgm:cxn modelId="{483E0A79-4E87-4326-80C4-F7A24E8B81F7}" type="presOf" srcId="{1A2A4F52-8852-4049-86F8-734444ECD388}" destId="{71C57A52-C1E1-42CC-A891-BE9CBAEB6197}" srcOrd="0" destOrd="4" presId="urn:microsoft.com/office/officeart/2005/8/layout/default"/>
    <dgm:cxn modelId="{DDF83559-B434-470B-88B8-0BADC2D534F4}" type="presOf" srcId="{C5FA7678-5BC0-42E4-8900-72040DC8805D}" destId="{FF940FDC-3A8A-4E0C-B7BE-3998E966BC38}" srcOrd="0" destOrd="2" presId="urn:microsoft.com/office/officeart/2005/8/layout/default"/>
    <dgm:cxn modelId="{A92F2684-D031-4773-98B9-9CEA0B35E954}" srcId="{37CB8D19-BF2A-4070-B345-C7C172B2275E}" destId="{6549827D-75B6-4D3D-8BB8-D370D8EE76F3}" srcOrd="4" destOrd="0" parTransId="{91C8BDC3-4900-49D1-9A14-7C0D047EBE63}" sibTransId="{45A3B7C5-3913-4E10-ADE6-0876E4F499D5}"/>
    <dgm:cxn modelId="{6AF82C85-E661-4A18-83B1-8B1770DB6C21}" srcId="{CC941327-1651-4312-A1A5-077E83757FAC}" destId="{BF07D3AB-441F-4B00-AD72-95D0FE959F6E}" srcOrd="0" destOrd="0" parTransId="{FC396DBE-58FB-4D68-A4B6-91C108C1FCB5}" sibTransId="{1AF67853-F9A3-432C-8C1A-88DFFE296830}"/>
    <dgm:cxn modelId="{688A9791-98D1-410D-9965-A4C1A1840435}" type="presOf" srcId="{682F11CB-26C3-4A9F-84E4-256D55EA0856}" destId="{FF940FDC-3A8A-4E0C-B7BE-3998E966BC38}" srcOrd="0" destOrd="1" presId="urn:microsoft.com/office/officeart/2005/8/layout/default"/>
    <dgm:cxn modelId="{4BCF3695-28F9-4A43-B72B-BBA6E3DF33AA}" type="presOf" srcId="{F6C4E656-18E5-44F1-8AC5-4EAB432BA1C3}" destId="{BBB079C4-EFCF-4A5B-816F-09DF3DAC1BC4}" srcOrd="0" destOrd="2" presId="urn:microsoft.com/office/officeart/2005/8/layout/default"/>
    <dgm:cxn modelId="{BBCCFAA1-A36C-4547-9D00-0093A35CCABC}" srcId="{28961B5B-7CDA-473D-AA97-2DAEA2A95F6A}" destId="{1A2A4F52-8852-4049-86F8-734444ECD388}" srcOrd="2" destOrd="0" parTransId="{07F75055-90AF-4BB5-BCA0-C88C96658BF0}" sibTransId="{6024CA51-E0CD-4AF4-9384-8CB181E40C03}"/>
    <dgm:cxn modelId="{CBF229A5-25B1-4177-AF02-2B2D8B3AB515}" srcId="{6549827D-75B6-4D3D-8BB8-D370D8EE76F3}" destId="{CA549C89-92E1-408D-8E6A-0529FE16EBD5}" srcOrd="0" destOrd="0" parTransId="{73FFF6EE-B7E5-40B5-9190-B3193506C2E8}" sibTransId="{421B8DC6-4B65-4A7D-92F0-CBA8700EA17B}"/>
    <dgm:cxn modelId="{39124DAD-31DF-4295-A4E9-B4784A3AFA76}" type="presOf" srcId="{9468B7AE-0AB4-4EEE-B101-F605C947CBD0}" destId="{71C57A52-C1E1-42CC-A891-BE9CBAEB6197}" srcOrd="0" destOrd="0" presId="urn:microsoft.com/office/officeart/2005/8/layout/default"/>
    <dgm:cxn modelId="{575C5BB3-E523-4614-B288-4C48C54AB0CB}" srcId="{37CB8D19-BF2A-4070-B345-C7C172B2275E}" destId="{9468B7AE-0AB4-4EEE-B101-F605C947CBD0}" srcOrd="3" destOrd="0" parTransId="{F1D2020C-AAEF-42F0-96F4-2596C4A6AC47}" sibTransId="{635BE602-43AD-4EA2-97FF-169D9B9B933D}"/>
    <dgm:cxn modelId="{A7C2C0B5-1255-4A63-938D-9CA4AFB8E382}" type="presOf" srcId="{E4848B30-F3B7-4CD0-B367-2478E95C4CFD}" destId="{F91EAFD3-D701-481E-8CE5-B388C5ADE648}" srcOrd="0" destOrd="2" presId="urn:microsoft.com/office/officeart/2005/8/layout/default"/>
    <dgm:cxn modelId="{D30962C5-1CDC-42DF-AF2B-C0E8DD2A9A71}" srcId="{A69DA75E-8D96-49B8-A483-185A29DEB4CA}" destId="{83015A55-913C-4C4E-AA50-28B6F13C124A}" srcOrd="2" destOrd="0" parTransId="{DEE173D0-98E5-4256-B019-05EACB170291}" sibTransId="{DF6294FA-04D6-4A91-B061-8993E0DAC7E6}"/>
    <dgm:cxn modelId="{A75A2AC6-AE71-4F36-8DED-EFC8FADC945E}" type="presOf" srcId="{28961B5B-7CDA-473D-AA97-2DAEA2A95F6A}" destId="{71C57A52-C1E1-42CC-A891-BE9CBAEB6197}" srcOrd="0" destOrd="1" presId="urn:microsoft.com/office/officeart/2005/8/layout/default"/>
    <dgm:cxn modelId="{D94F8ECA-B7D7-4022-B166-C0C3ED1264F5}" srcId="{37CB8D19-BF2A-4070-B345-C7C172B2275E}" destId="{16884C6B-7D01-46D9-A885-BA1D66E0D6C2}" srcOrd="0" destOrd="0" parTransId="{71759945-0921-49B6-9693-9DFC99516344}" sibTransId="{4CD46E95-3EE7-4B2C-A27F-6B23D3A2C4BC}"/>
    <dgm:cxn modelId="{A38276CC-6CA6-47E1-82E0-BFFFB2382BBD}" type="presOf" srcId="{60599C6B-4DCB-4529-8761-7CDB0D95F066}" destId="{689CC339-C427-40FE-B893-633EBF21F1B0}" srcOrd="0" destOrd="2" presId="urn:microsoft.com/office/officeart/2005/8/layout/default"/>
    <dgm:cxn modelId="{2F7C95D6-563A-4EEC-8C5E-99581CF32D14}" srcId="{9468B7AE-0AB4-4EEE-B101-F605C947CBD0}" destId="{28961B5B-7CDA-473D-AA97-2DAEA2A95F6A}" srcOrd="0" destOrd="0" parTransId="{16FD8AAC-5AC2-4EF7-9E33-FEE31EA83B32}" sibTransId="{84A4BCF8-F553-4A77-B8FF-8753E2B7459F}"/>
    <dgm:cxn modelId="{B88F4BD8-69C8-4249-B536-6FC08918CD9D}" type="presOf" srcId="{37CB8D19-BF2A-4070-B345-C7C172B2275E}" destId="{9387A572-BDCC-42D1-87FD-94B1DAFB9526}" srcOrd="0" destOrd="0" presId="urn:microsoft.com/office/officeart/2005/8/layout/default"/>
    <dgm:cxn modelId="{62C114DA-08DE-42A8-8DDA-AB8AC138CC56}" srcId="{6549827D-75B6-4D3D-8BB8-D370D8EE76F3}" destId="{E4848B30-F3B7-4CD0-B367-2478E95C4CFD}" srcOrd="1" destOrd="0" parTransId="{F4DA7471-FB3F-434D-A6B8-DE9576655A4C}" sibTransId="{F7D7801E-B512-40AE-B914-191EFF4F61B0}"/>
    <dgm:cxn modelId="{898548E6-92FC-47EE-8AAC-47D33C19DD1C}" srcId="{9468B7AE-0AB4-4EEE-B101-F605C947CBD0}" destId="{85F34843-2E85-4078-B1BA-28B902941E7D}" srcOrd="1" destOrd="0" parTransId="{FAC5BB37-1228-443F-B009-CB93CE9002DB}" sibTransId="{E31299A0-96A4-4CE5-8009-2489F8C0BCD1}"/>
    <dgm:cxn modelId="{824548EB-AB20-4C9B-A9F1-197A1012202F}" srcId="{37CB8D19-BF2A-4070-B345-C7C172B2275E}" destId="{CC941327-1651-4312-A1A5-077E83757FAC}" srcOrd="1" destOrd="0" parTransId="{0F5EA0C2-D7CC-49DA-8CAE-4F0BE66B6AFF}" sibTransId="{BFD65D2D-BA30-4D7C-892A-3638CD8B03C6}"/>
    <dgm:cxn modelId="{16F28FEC-6A33-4585-A9DF-6CC15B0D66F9}" type="presOf" srcId="{CA549C89-92E1-408D-8E6A-0529FE16EBD5}" destId="{F91EAFD3-D701-481E-8CE5-B388C5ADE648}" srcOrd="0" destOrd="1" presId="urn:microsoft.com/office/officeart/2005/8/layout/default"/>
    <dgm:cxn modelId="{E9AE1CF0-B6ED-452C-9913-0F65210883A1}" type="presOf" srcId="{16884C6B-7D01-46D9-A885-BA1D66E0D6C2}" destId="{FF940FDC-3A8A-4E0C-B7BE-3998E966BC38}" srcOrd="0" destOrd="0" presId="urn:microsoft.com/office/officeart/2005/8/layout/default"/>
    <dgm:cxn modelId="{9482BEF8-023D-45EE-8F51-CFAF6023FC1C}" type="presOf" srcId="{CC941327-1651-4312-A1A5-077E83757FAC}" destId="{BBB079C4-EFCF-4A5B-816F-09DF3DAC1BC4}" srcOrd="0" destOrd="0" presId="urn:microsoft.com/office/officeart/2005/8/layout/default"/>
    <dgm:cxn modelId="{AA28F5D0-E327-4281-A33D-896F81857E0F}" type="presParOf" srcId="{9387A572-BDCC-42D1-87FD-94B1DAFB9526}" destId="{FF940FDC-3A8A-4E0C-B7BE-3998E966BC38}" srcOrd="0" destOrd="0" presId="urn:microsoft.com/office/officeart/2005/8/layout/default"/>
    <dgm:cxn modelId="{9975DA08-6462-4952-B1DF-3319A4FB4B42}" type="presParOf" srcId="{9387A572-BDCC-42D1-87FD-94B1DAFB9526}" destId="{C7C05925-4952-4ADC-884B-C20F5AF54CD6}" srcOrd="1" destOrd="0" presId="urn:microsoft.com/office/officeart/2005/8/layout/default"/>
    <dgm:cxn modelId="{31E48AEA-553F-437E-A9EB-9086905DEAE3}" type="presParOf" srcId="{9387A572-BDCC-42D1-87FD-94B1DAFB9526}" destId="{BBB079C4-EFCF-4A5B-816F-09DF3DAC1BC4}" srcOrd="2" destOrd="0" presId="urn:microsoft.com/office/officeart/2005/8/layout/default"/>
    <dgm:cxn modelId="{310B46FC-8F0A-4831-88FB-68A633FD7659}" type="presParOf" srcId="{9387A572-BDCC-42D1-87FD-94B1DAFB9526}" destId="{D3E002BC-3001-4C5D-AC91-D80C4CA36E8E}" srcOrd="3" destOrd="0" presId="urn:microsoft.com/office/officeart/2005/8/layout/default"/>
    <dgm:cxn modelId="{97028949-E873-4FFE-9525-1DA099766BBC}" type="presParOf" srcId="{9387A572-BDCC-42D1-87FD-94B1DAFB9526}" destId="{689CC339-C427-40FE-B893-633EBF21F1B0}" srcOrd="4" destOrd="0" presId="urn:microsoft.com/office/officeart/2005/8/layout/default"/>
    <dgm:cxn modelId="{03D25EC0-D369-4D41-A41B-D97EE159640E}" type="presParOf" srcId="{9387A572-BDCC-42D1-87FD-94B1DAFB9526}" destId="{A0EBB542-8FB0-44F6-BB80-83C07637EA16}" srcOrd="5" destOrd="0" presId="urn:microsoft.com/office/officeart/2005/8/layout/default"/>
    <dgm:cxn modelId="{1F8C871A-BF1A-4944-921B-302503BE0DB7}" type="presParOf" srcId="{9387A572-BDCC-42D1-87FD-94B1DAFB9526}" destId="{71C57A52-C1E1-42CC-A891-BE9CBAEB6197}" srcOrd="6" destOrd="0" presId="urn:microsoft.com/office/officeart/2005/8/layout/default"/>
    <dgm:cxn modelId="{4E814133-E3C9-400F-9D4F-AB845D8B9F11}" type="presParOf" srcId="{9387A572-BDCC-42D1-87FD-94B1DAFB9526}" destId="{008A44FC-64AD-4AF7-ACFA-840C708DE3C7}" srcOrd="7" destOrd="0" presId="urn:microsoft.com/office/officeart/2005/8/layout/default"/>
    <dgm:cxn modelId="{400DCF7A-49DF-4806-8AB5-3A1DF570C7BD}" type="presParOf" srcId="{9387A572-BDCC-42D1-87FD-94B1DAFB9526}" destId="{F91EAFD3-D701-481E-8CE5-B388C5ADE64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7CB8D19-BF2A-4070-B345-C7C172B2275E}"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16884C6B-7D01-46D9-A885-BA1D66E0D6C2}">
      <dgm:prSet phldrT="[Text]" custT="1"/>
      <dgm:spPr>
        <a:xfrm>
          <a:off x="0" y="947759"/>
          <a:ext cx="3553763" cy="2132258"/>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r>
            <a:rPr lang="en-US" sz="1600" b="1" dirty="0">
              <a:solidFill>
                <a:sysClr val="window" lastClr="FFFFFF"/>
              </a:solidFill>
              <a:latin typeface="Tw Cen MT" panose="020B0602020104020603" pitchFamily="34" charset="0"/>
              <a:ea typeface="+mn-ea"/>
              <a:cs typeface="+mn-cs"/>
            </a:rPr>
            <a:t>Formation of Association of </a:t>
          </a:r>
          <a:r>
            <a:rPr lang="en-US" sz="1600" b="1" dirty="0" err="1">
              <a:solidFill>
                <a:sysClr val="window" lastClr="FFFFFF"/>
              </a:solidFill>
              <a:latin typeface="Tw Cen MT" panose="020B0602020104020603" pitchFamily="34" charset="0"/>
              <a:ea typeface="+mn-ea"/>
              <a:cs typeface="+mn-cs"/>
            </a:rPr>
            <a:t>Allottees</a:t>
          </a:r>
          <a:r>
            <a:rPr lang="en-US" sz="1600" b="1" dirty="0">
              <a:solidFill>
                <a:sysClr val="window" lastClr="FFFFFF"/>
              </a:solidFill>
              <a:latin typeface="Tw Cen MT" panose="020B0602020104020603" pitchFamily="34" charset="0"/>
              <a:ea typeface="+mn-ea"/>
              <a:cs typeface="+mn-cs"/>
            </a:rPr>
            <a:t> (AOA)</a:t>
          </a:r>
          <a:endParaRPr lang="en-US" sz="1600" dirty="0">
            <a:solidFill>
              <a:sysClr val="window" lastClr="FFFFFF"/>
            </a:solidFill>
            <a:latin typeface="Tw Cen MT" panose="020B0602020104020603" pitchFamily="34" charset="0"/>
            <a:ea typeface="+mn-ea"/>
            <a:cs typeface="+mn-cs"/>
          </a:endParaRPr>
        </a:p>
      </dgm:t>
    </dgm:pt>
    <dgm:pt modelId="{71759945-0921-49B6-9693-9DFC99516344}" type="parTrans" cxnId="{D94F8ECA-B7D7-4022-B166-C0C3ED1264F5}">
      <dgm:prSet/>
      <dgm:spPr/>
      <dgm:t>
        <a:bodyPr/>
        <a:lstStyle/>
        <a:p>
          <a:endParaRPr lang="en-US"/>
        </a:p>
      </dgm:t>
    </dgm:pt>
    <dgm:pt modelId="{4CD46E95-3EE7-4B2C-A27F-6B23D3A2C4BC}" type="sibTrans" cxnId="{D94F8ECA-B7D7-4022-B166-C0C3ED1264F5}">
      <dgm:prSet/>
      <dgm:spPr/>
      <dgm:t>
        <a:bodyPr/>
        <a:lstStyle/>
        <a:p>
          <a:endParaRPr lang="en-US"/>
        </a:p>
      </dgm:t>
    </dgm:pt>
    <dgm:pt modelId="{7F2CC21B-F5F0-4A77-8E8C-AE65B26C0F56}">
      <dgm:prSet custT="1"/>
      <dgm:spPr>
        <a:xfrm>
          <a:off x="0" y="947759"/>
          <a:ext cx="3553763" cy="2132258"/>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a:solidFill>
                <a:sysClr val="window" lastClr="FFFFFF"/>
              </a:solidFill>
              <a:latin typeface="Tw Cen MT" panose="020B0602020104020603" pitchFamily="34" charset="0"/>
              <a:ea typeface="+mn-ea"/>
              <a:cs typeface="+mn-cs"/>
            </a:rPr>
            <a:t>Guide in the formation and registration of the Association of Allottees (AOA) as per RERA requirements.</a:t>
          </a:r>
        </a:p>
      </dgm:t>
    </dgm:pt>
    <dgm:pt modelId="{EEB5D06B-E243-4FFE-B849-3DBCB9D18DC2}" type="parTrans" cxnId="{2AAA2914-34CF-4F9E-BB17-7D4E21C61427}">
      <dgm:prSet/>
      <dgm:spPr/>
      <dgm:t>
        <a:bodyPr/>
        <a:lstStyle/>
        <a:p>
          <a:endParaRPr lang="en-US"/>
        </a:p>
      </dgm:t>
    </dgm:pt>
    <dgm:pt modelId="{38E188B7-8BA5-4196-9866-E7758621FD82}" type="sibTrans" cxnId="{2AAA2914-34CF-4F9E-BB17-7D4E21C61427}">
      <dgm:prSet/>
      <dgm:spPr/>
      <dgm:t>
        <a:bodyPr/>
        <a:lstStyle/>
        <a:p>
          <a:endParaRPr lang="en-US"/>
        </a:p>
      </dgm:t>
    </dgm:pt>
    <dgm:pt modelId="{3524DEB5-8936-4629-8FEB-E35BC60FFB44}">
      <dgm:prSet custT="1"/>
      <dgm:spPr>
        <a:xfrm>
          <a:off x="0" y="947759"/>
          <a:ext cx="3553763" cy="2132258"/>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a:solidFill>
                <a:sysClr val="window" lastClr="FFFFFF"/>
              </a:solidFill>
              <a:latin typeface="Tw Cen MT" panose="020B0602020104020603" pitchFamily="34" charset="0"/>
              <a:ea typeface="+mn-ea"/>
              <a:cs typeface="+mn-cs"/>
            </a:rPr>
            <a:t>Support in ensuring smooth handover of the project and resolving issues related to the allottee’s rights.</a:t>
          </a:r>
        </a:p>
      </dgm:t>
    </dgm:pt>
    <dgm:pt modelId="{4BE297C1-96CF-46A7-B82E-D97615AC2ED7}" type="parTrans" cxnId="{B941B206-2387-4589-931C-23F9860ED780}">
      <dgm:prSet/>
      <dgm:spPr/>
      <dgm:t>
        <a:bodyPr/>
        <a:lstStyle/>
        <a:p>
          <a:endParaRPr lang="en-US"/>
        </a:p>
      </dgm:t>
    </dgm:pt>
    <dgm:pt modelId="{DC877A92-3F52-4E23-B0D3-DDF15C9A1EF8}" type="sibTrans" cxnId="{B941B206-2387-4589-931C-23F9860ED780}">
      <dgm:prSet/>
      <dgm:spPr/>
      <dgm:t>
        <a:bodyPr/>
        <a:lstStyle/>
        <a:p>
          <a:endParaRPr lang="en-US"/>
        </a:p>
      </dgm:t>
    </dgm:pt>
    <dgm:pt modelId="{B77FB63E-A1FF-4A76-9637-FB86F125EF2B}">
      <dgm:prSet custT="1"/>
      <dgm:spPr>
        <a:xfrm>
          <a:off x="3909140" y="947759"/>
          <a:ext cx="3553763" cy="2132258"/>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b="1">
              <a:solidFill>
                <a:sysClr val="window" lastClr="FFFFFF"/>
              </a:solidFill>
              <a:latin typeface="Tw Cen MT" panose="020B0602020104020603" pitchFamily="34" charset="0"/>
              <a:ea typeface="+mn-ea"/>
              <a:cs typeface="+mn-cs"/>
            </a:rPr>
            <a:t>Litigation and Dispute Resolution</a:t>
          </a:r>
          <a:endParaRPr lang="en-US" sz="1600">
            <a:solidFill>
              <a:sysClr val="window" lastClr="FFFFFF"/>
            </a:solidFill>
            <a:latin typeface="Tw Cen MT" panose="020B0602020104020603" pitchFamily="34" charset="0"/>
            <a:ea typeface="+mn-ea"/>
            <a:cs typeface="+mn-cs"/>
          </a:endParaRPr>
        </a:p>
      </dgm:t>
    </dgm:pt>
    <dgm:pt modelId="{4614DC0D-66ED-4F05-99C4-67F41E3D91E2}" type="parTrans" cxnId="{D71475D7-F5F1-4D04-835B-540E42C2D93E}">
      <dgm:prSet/>
      <dgm:spPr/>
      <dgm:t>
        <a:bodyPr/>
        <a:lstStyle/>
        <a:p>
          <a:endParaRPr lang="en-US"/>
        </a:p>
      </dgm:t>
    </dgm:pt>
    <dgm:pt modelId="{D6DAB538-5D6A-48AF-9B23-1B8C69872655}" type="sibTrans" cxnId="{D71475D7-F5F1-4D04-835B-540E42C2D93E}">
      <dgm:prSet/>
      <dgm:spPr/>
      <dgm:t>
        <a:bodyPr/>
        <a:lstStyle/>
        <a:p>
          <a:endParaRPr lang="en-US"/>
        </a:p>
      </dgm:t>
    </dgm:pt>
    <dgm:pt modelId="{553407A0-698F-4BAC-9BD7-2DEC87C7C7DB}">
      <dgm:prSet custT="1"/>
      <dgm:spPr>
        <a:xfrm>
          <a:off x="3909140" y="947759"/>
          <a:ext cx="3553763" cy="2132258"/>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a:solidFill>
                <a:sysClr val="window" lastClr="FFFFFF"/>
              </a:solidFill>
              <a:latin typeface="Tw Cen MT" panose="020B0602020104020603" pitchFamily="34" charset="0"/>
              <a:ea typeface="+mn-ea"/>
              <a:cs typeface="+mn-cs"/>
            </a:rPr>
            <a:t>Represent developers, allottees, or real estate agents in RERA-related litigation.</a:t>
          </a:r>
        </a:p>
      </dgm:t>
    </dgm:pt>
    <dgm:pt modelId="{A944BDB0-AA7A-4F78-BB82-09830D252F4E}" type="parTrans" cxnId="{B3A58AC0-C009-40AF-B12E-4CBECBB1E46D}">
      <dgm:prSet/>
      <dgm:spPr/>
      <dgm:t>
        <a:bodyPr/>
        <a:lstStyle/>
        <a:p>
          <a:endParaRPr lang="en-US"/>
        </a:p>
      </dgm:t>
    </dgm:pt>
    <dgm:pt modelId="{B1580685-EA61-4D3A-B6B6-DFAAF5F191B4}" type="sibTrans" cxnId="{B3A58AC0-C009-40AF-B12E-4CBECBB1E46D}">
      <dgm:prSet/>
      <dgm:spPr/>
      <dgm:t>
        <a:bodyPr/>
        <a:lstStyle/>
        <a:p>
          <a:endParaRPr lang="en-US"/>
        </a:p>
      </dgm:t>
    </dgm:pt>
    <dgm:pt modelId="{CE586DA1-73F2-49C1-9C9A-AFED3659B74E}">
      <dgm:prSet custT="1"/>
      <dgm:spPr>
        <a:xfrm>
          <a:off x="3909140" y="947759"/>
          <a:ext cx="3553763" cy="2132258"/>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a:solidFill>
                <a:sysClr val="window" lastClr="FFFFFF"/>
              </a:solidFill>
              <a:latin typeface="Tw Cen MT" panose="020B0602020104020603" pitchFamily="34" charset="0"/>
              <a:ea typeface="+mn-ea"/>
              <a:cs typeface="+mn-cs"/>
            </a:rPr>
            <a:t>Provide expert advice and support in handling RERA disputes regarding project delays, payments, and contractual matters.</a:t>
          </a:r>
        </a:p>
      </dgm:t>
    </dgm:pt>
    <dgm:pt modelId="{E7AB464C-2B47-44A8-81B0-CE385CCC92E4}" type="parTrans" cxnId="{84268FDA-AF47-48F2-BADF-65011A1ECFB6}">
      <dgm:prSet/>
      <dgm:spPr/>
      <dgm:t>
        <a:bodyPr/>
        <a:lstStyle/>
        <a:p>
          <a:endParaRPr lang="en-US"/>
        </a:p>
      </dgm:t>
    </dgm:pt>
    <dgm:pt modelId="{74F95C95-6FC4-4A95-8EAA-E9CB620CA907}" type="sibTrans" cxnId="{84268FDA-AF47-48F2-BADF-65011A1ECFB6}">
      <dgm:prSet/>
      <dgm:spPr/>
      <dgm:t>
        <a:bodyPr/>
        <a:lstStyle/>
        <a:p>
          <a:endParaRPr lang="en-US"/>
        </a:p>
      </dgm:t>
    </dgm:pt>
    <dgm:pt modelId="{63C6D6D8-B034-4EEE-B37B-CDCAED401062}">
      <dgm:prSet custT="1"/>
      <dgm:spPr>
        <a:xfrm>
          <a:off x="7818280" y="947759"/>
          <a:ext cx="3553763" cy="2132258"/>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b="1">
              <a:solidFill>
                <a:sysClr val="window" lastClr="FFFFFF"/>
              </a:solidFill>
              <a:latin typeface="Tw Cen MT" panose="020B0602020104020603" pitchFamily="34" charset="0"/>
              <a:ea typeface="+mn-ea"/>
              <a:cs typeface="+mn-cs"/>
            </a:rPr>
            <a:t>Real Estate Agent Compliance</a:t>
          </a:r>
          <a:endParaRPr lang="en-US" sz="1600">
            <a:solidFill>
              <a:sysClr val="window" lastClr="FFFFFF"/>
            </a:solidFill>
            <a:latin typeface="Tw Cen MT" panose="020B0602020104020603" pitchFamily="34" charset="0"/>
            <a:ea typeface="+mn-ea"/>
            <a:cs typeface="+mn-cs"/>
          </a:endParaRPr>
        </a:p>
      </dgm:t>
    </dgm:pt>
    <dgm:pt modelId="{550B64A6-6EC0-442A-85ED-F564EAD8A183}" type="parTrans" cxnId="{0EC8DBFD-781E-4773-98A0-A38FADCC684A}">
      <dgm:prSet/>
      <dgm:spPr/>
      <dgm:t>
        <a:bodyPr/>
        <a:lstStyle/>
        <a:p>
          <a:endParaRPr lang="en-US"/>
        </a:p>
      </dgm:t>
    </dgm:pt>
    <dgm:pt modelId="{F5AB3502-57E6-4D8D-83C4-C59C755C855E}" type="sibTrans" cxnId="{0EC8DBFD-781E-4773-98A0-A38FADCC684A}">
      <dgm:prSet/>
      <dgm:spPr/>
      <dgm:t>
        <a:bodyPr/>
        <a:lstStyle/>
        <a:p>
          <a:endParaRPr lang="en-US"/>
        </a:p>
      </dgm:t>
    </dgm:pt>
    <dgm:pt modelId="{F4CC8C69-FCB3-4DFA-A41D-98D0FB005CEE}">
      <dgm:prSet custT="1"/>
      <dgm:spPr>
        <a:xfrm>
          <a:off x="7818280" y="947759"/>
          <a:ext cx="3553763" cy="2132258"/>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b="1">
              <a:solidFill>
                <a:sysClr val="window" lastClr="FFFFFF"/>
              </a:solidFill>
              <a:latin typeface="Tw Cen MT" panose="020B0602020104020603" pitchFamily="34" charset="0"/>
              <a:ea typeface="+mn-ea"/>
              <a:cs typeface="+mn-cs"/>
            </a:rPr>
            <a:t>Registration and Renewal</a:t>
          </a:r>
          <a:r>
            <a:rPr lang="en-US" sz="1600">
              <a:solidFill>
                <a:sysClr val="window" lastClr="FFFFFF"/>
              </a:solidFill>
              <a:latin typeface="Tw Cen MT" panose="020B0602020104020603" pitchFamily="34" charset="0"/>
              <a:ea typeface="+mn-ea"/>
              <a:cs typeface="+mn-cs"/>
            </a:rPr>
            <a:t>: Help real estate agents comply with RERA registration and renewal requirements.</a:t>
          </a:r>
        </a:p>
      </dgm:t>
    </dgm:pt>
    <dgm:pt modelId="{E892A6BC-4701-4B4F-B078-F0937FFDD772}" type="parTrans" cxnId="{C84F5A15-26D0-4E56-8474-ADE6752E6744}">
      <dgm:prSet/>
      <dgm:spPr/>
      <dgm:t>
        <a:bodyPr/>
        <a:lstStyle/>
        <a:p>
          <a:endParaRPr lang="en-US"/>
        </a:p>
      </dgm:t>
    </dgm:pt>
    <dgm:pt modelId="{7D3DDCA6-11C8-49B3-8D4C-0B3680E2D24D}" type="sibTrans" cxnId="{C84F5A15-26D0-4E56-8474-ADE6752E6744}">
      <dgm:prSet/>
      <dgm:spPr/>
      <dgm:t>
        <a:bodyPr/>
        <a:lstStyle/>
        <a:p>
          <a:endParaRPr lang="en-US"/>
        </a:p>
      </dgm:t>
    </dgm:pt>
    <dgm:pt modelId="{EEF81DEA-7AE9-45A9-8D8D-9821D4AAFC1C}">
      <dgm:prSet custT="1"/>
      <dgm:spPr>
        <a:xfrm>
          <a:off x="7818280" y="947759"/>
          <a:ext cx="3553763" cy="2132258"/>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b="1">
              <a:solidFill>
                <a:sysClr val="window" lastClr="FFFFFF"/>
              </a:solidFill>
              <a:latin typeface="Tw Cen MT" panose="020B0602020104020603" pitchFamily="34" charset="0"/>
              <a:ea typeface="+mn-ea"/>
              <a:cs typeface="+mn-cs"/>
            </a:rPr>
            <a:t>Books of Accounts</a:t>
          </a:r>
          <a:r>
            <a:rPr lang="en-US" sz="1600">
              <a:solidFill>
                <a:sysClr val="window" lastClr="FFFFFF"/>
              </a:solidFill>
              <a:latin typeface="Tw Cen MT" panose="020B0602020104020603" pitchFamily="34" charset="0"/>
              <a:ea typeface="+mn-ea"/>
              <a:cs typeface="+mn-cs"/>
            </a:rPr>
            <a:t>: Ensure agents maintain proper books of accounts for their transactions and business activities.</a:t>
          </a:r>
        </a:p>
      </dgm:t>
    </dgm:pt>
    <dgm:pt modelId="{CC2040CF-1B89-4311-BFB6-D2C2738BA54C}" type="parTrans" cxnId="{DF993383-81EA-461A-B0A1-8EAD8E94B196}">
      <dgm:prSet/>
      <dgm:spPr/>
      <dgm:t>
        <a:bodyPr/>
        <a:lstStyle/>
        <a:p>
          <a:endParaRPr lang="en-US"/>
        </a:p>
      </dgm:t>
    </dgm:pt>
    <dgm:pt modelId="{08EFE9B4-4D3B-4C54-9DB2-7885F59DA56E}" type="sibTrans" cxnId="{DF993383-81EA-461A-B0A1-8EAD8E94B196}">
      <dgm:prSet/>
      <dgm:spPr/>
      <dgm:t>
        <a:bodyPr/>
        <a:lstStyle/>
        <a:p>
          <a:endParaRPr lang="en-US"/>
        </a:p>
      </dgm:t>
    </dgm:pt>
    <dgm:pt modelId="{319B0266-E259-4C14-BDB5-DEDCF75F143B}">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b="1">
              <a:solidFill>
                <a:sysClr val="window" lastClr="FFFFFF"/>
              </a:solidFill>
              <a:latin typeface="Tw Cen MT" panose="020B0602020104020603" pitchFamily="34" charset="0"/>
              <a:ea typeface="+mn-ea"/>
              <a:cs typeface="+mn-cs"/>
            </a:rPr>
            <a:t>Consumer Protection and Support for Investors</a:t>
          </a:r>
          <a:endParaRPr lang="en-US" sz="1600">
            <a:solidFill>
              <a:sysClr val="window" lastClr="FFFFFF"/>
            </a:solidFill>
            <a:latin typeface="Tw Cen MT" panose="020B0602020104020603" pitchFamily="34" charset="0"/>
            <a:ea typeface="+mn-ea"/>
            <a:cs typeface="+mn-cs"/>
          </a:endParaRPr>
        </a:p>
      </dgm:t>
    </dgm:pt>
    <dgm:pt modelId="{9DB82266-B339-4F74-9BA6-EC4620D3266E}" type="parTrans" cxnId="{7EEA1521-D0AC-47CE-ACDB-9432C2219176}">
      <dgm:prSet/>
      <dgm:spPr/>
      <dgm:t>
        <a:bodyPr/>
        <a:lstStyle/>
        <a:p>
          <a:endParaRPr lang="en-US"/>
        </a:p>
      </dgm:t>
    </dgm:pt>
    <dgm:pt modelId="{CFC4A485-7DC6-4BB8-91A3-FE243622BEE8}" type="sibTrans" cxnId="{7EEA1521-D0AC-47CE-ACDB-9432C2219176}">
      <dgm:prSet/>
      <dgm:spPr/>
      <dgm:t>
        <a:bodyPr/>
        <a:lstStyle/>
        <a:p>
          <a:endParaRPr lang="en-US"/>
        </a:p>
      </dgm:t>
    </dgm:pt>
    <dgm:pt modelId="{14012DB8-20A1-424E-9CF1-3980905CD615}">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a:solidFill>
                <a:sysClr val="window" lastClr="FFFFFF"/>
              </a:solidFill>
              <a:latin typeface="Tw Cen MT" panose="020B0602020104020603" pitchFamily="34" charset="0"/>
              <a:ea typeface="+mn-ea"/>
              <a:cs typeface="+mn-cs"/>
            </a:rPr>
            <a:t>Assist allottees and investors in understanding their rights under RERA.</a:t>
          </a:r>
        </a:p>
      </dgm:t>
    </dgm:pt>
    <dgm:pt modelId="{23939AB9-BF5B-4B5B-9DF2-E2285CA663DE}" type="parTrans" cxnId="{FA6D61F8-AC57-4A8A-BF51-7E2E8B38A8E5}">
      <dgm:prSet/>
      <dgm:spPr/>
      <dgm:t>
        <a:bodyPr/>
        <a:lstStyle/>
        <a:p>
          <a:endParaRPr lang="en-US"/>
        </a:p>
      </dgm:t>
    </dgm:pt>
    <dgm:pt modelId="{E5F36161-036D-4938-8381-650494E27E80}" type="sibTrans" cxnId="{FA6D61F8-AC57-4A8A-BF51-7E2E8B38A8E5}">
      <dgm:prSet/>
      <dgm:spPr/>
      <dgm:t>
        <a:bodyPr/>
        <a:lstStyle/>
        <a:p>
          <a:endParaRPr lang="en-US"/>
        </a:p>
      </dgm:t>
    </dgm:pt>
    <dgm:pt modelId="{3F03404A-D93E-4CAC-9CC8-8F850A30BC02}">
      <dgm:prSet custT="1"/>
      <dgm:spPr>
        <a:xfrm>
          <a:off x="1954570" y="3435394"/>
          <a:ext cx="3553763" cy="2132258"/>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600">
              <a:solidFill>
                <a:sysClr val="window" lastClr="FFFFFF"/>
              </a:solidFill>
              <a:latin typeface="Tw Cen MT" panose="020B0602020104020603" pitchFamily="34" charset="0"/>
              <a:ea typeface="+mn-ea"/>
              <a:cs typeface="+mn-cs"/>
            </a:rPr>
            <a:t>Provide advisory services on investment in real estate projects, helping investors navigate legal complexities and avoid potential risks.</a:t>
          </a:r>
        </a:p>
      </dgm:t>
    </dgm:pt>
    <dgm:pt modelId="{C08823B4-618B-4A23-8295-2FA1FC20D317}" type="parTrans" cxnId="{D7D37676-561F-487D-971B-306BEF121709}">
      <dgm:prSet/>
      <dgm:spPr/>
      <dgm:t>
        <a:bodyPr/>
        <a:lstStyle/>
        <a:p>
          <a:endParaRPr lang="en-US"/>
        </a:p>
      </dgm:t>
    </dgm:pt>
    <dgm:pt modelId="{F63D6EF8-F883-457A-A216-254F9D9D97E7}" type="sibTrans" cxnId="{D7D37676-561F-487D-971B-306BEF121709}">
      <dgm:prSet/>
      <dgm:spPr/>
      <dgm:t>
        <a:bodyPr/>
        <a:lstStyle/>
        <a:p>
          <a:endParaRPr lang="en-US"/>
        </a:p>
      </dgm:t>
    </dgm:pt>
    <dgm:pt modelId="{0EC6F505-59BB-40DB-BB32-7E7861FBA4B2}">
      <dgm:prSet custT="1"/>
      <dgm:spPr>
        <a:xfrm>
          <a:off x="5863710" y="3435394"/>
          <a:ext cx="3553763" cy="2132258"/>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500" b="1">
              <a:solidFill>
                <a:sysClr val="window" lastClr="FFFFFF"/>
              </a:solidFill>
              <a:latin typeface="Tw Cen MT" panose="020B0602020104020603" pitchFamily="34" charset="0"/>
              <a:ea typeface="+mn-ea"/>
              <a:cs typeface="+mn-cs"/>
            </a:rPr>
            <a:t>Cost Management and Financial Advisory for Developers</a:t>
          </a:r>
          <a:endParaRPr lang="en-US" sz="1500">
            <a:solidFill>
              <a:sysClr val="window" lastClr="FFFFFF"/>
            </a:solidFill>
            <a:latin typeface="Tw Cen MT" panose="020B0602020104020603" pitchFamily="34" charset="0"/>
            <a:ea typeface="+mn-ea"/>
            <a:cs typeface="+mn-cs"/>
          </a:endParaRPr>
        </a:p>
      </dgm:t>
    </dgm:pt>
    <dgm:pt modelId="{8EE9F95B-B45F-4F81-8B11-0C0C64CB56F2}" type="parTrans" cxnId="{E55FC932-1898-45E0-971B-DDD687E92ECB}">
      <dgm:prSet/>
      <dgm:spPr/>
      <dgm:t>
        <a:bodyPr/>
        <a:lstStyle/>
        <a:p>
          <a:endParaRPr lang="en-US"/>
        </a:p>
      </dgm:t>
    </dgm:pt>
    <dgm:pt modelId="{8C6E4DFD-485B-4262-ACA2-366D89DFCCFA}" type="sibTrans" cxnId="{E55FC932-1898-45E0-971B-DDD687E92ECB}">
      <dgm:prSet/>
      <dgm:spPr/>
      <dgm:t>
        <a:bodyPr/>
        <a:lstStyle/>
        <a:p>
          <a:endParaRPr lang="en-US"/>
        </a:p>
      </dgm:t>
    </dgm:pt>
    <dgm:pt modelId="{C0D0B04F-FE08-4978-A341-70DD856A5B50}">
      <dgm:prSet custT="1"/>
      <dgm:spPr>
        <a:xfrm>
          <a:off x="5863710" y="3435394"/>
          <a:ext cx="3553763" cy="2132258"/>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500" dirty="0">
              <a:solidFill>
                <a:sysClr val="window" lastClr="FFFFFF"/>
              </a:solidFill>
              <a:latin typeface="Tw Cen MT" panose="020B0602020104020603" pitchFamily="34" charset="0"/>
              <a:ea typeface="+mn-ea"/>
              <a:cs typeface="+mn-cs"/>
            </a:rPr>
            <a:t>Advise developers on cost control, budgeting, and financial planning throughout the project lifecycle.</a:t>
          </a:r>
        </a:p>
      </dgm:t>
    </dgm:pt>
    <dgm:pt modelId="{7A22C70E-574D-4EBF-8133-56A734F90E98}" type="parTrans" cxnId="{40862320-3682-4051-BA40-457057FA39E8}">
      <dgm:prSet/>
      <dgm:spPr/>
      <dgm:t>
        <a:bodyPr/>
        <a:lstStyle/>
        <a:p>
          <a:endParaRPr lang="en-US"/>
        </a:p>
      </dgm:t>
    </dgm:pt>
    <dgm:pt modelId="{A5A747CC-0FD3-48BD-B720-D98824EDDF59}" type="sibTrans" cxnId="{40862320-3682-4051-BA40-457057FA39E8}">
      <dgm:prSet/>
      <dgm:spPr/>
      <dgm:t>
        <a:bodyPr/>
        <a:lstStyle/>
        <a:p>
          <a:endParaRPr lang="en-US"/>
        </a:p>
      </dgm:t>
    </dgm:pt>
    <dgm:pt modelId="{89091023-CA1C-47C0-B3C8-A67197C421C9}">
      <dgm:prSet custT="1"/>
      <dgm:spPr>
        <a:xfrm>
          <a:off x="5863710" y="3435394"/>
          <a:ext cx="3553763" cy="2132258"/>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r>
            <a:rPr lang="en-US" sz="1500" dirty="0">
              <a:solidFill>
                <a:sysClr val="window" lastClr="FFFFFF"/>
              </a:solidFill>
              <a:latin typeface="Tw Cen MT" panose="020B0602020104020603" pitchFamily="34" charset="0"/>
              <a:ea typeface="+mn-ea"/>
              <a:cs typeface="+mn-cs"/>
            </a:rPr>
            <a:t>Ensure effective financial management, helping developers stay within budget and meet RERA timelines.</a:t>
          </a:r>
        </a:p>
      </dgm:t>
    </dgm:pt>
    <dgm:pt modelId="{0622A2F6-F1C8-40DD-A876-EA841550E869}" type="parTrans" cxnId="{B739DD78-44AD-4EE2-9DDB-ECA86A942582}">
      <dgm:prSet/>
      <dgm:spPr/>
      <dgm:t>
        <a:bodyPr/>
        <a:lstStyle/>
        <a:p>
          <a:endParaRPr lang="en-US"/>
        </a:p>
      </dgm:t>
    </dgm:pt>
    <dgm:pt modelId="{29351D21-8741-4FBD-B72A-000E76AA0ECC}" type="sibTrans" cxnId="{B739DD78-44AD-4EE2-9DDB-ECA86A942582}">
      <dgm:prSet/>
      <dgm:spPr/>
      <dgm:t>
        <a:bodyPr/>
        <a:lstStyle/>
        <a:p>
          <a:endParaRPr lang="en-US"/>
        </a:p>
      </dgm:t>
    </dgm:pt>
    <dgm:pt modelId="{19533091-D35B-4769-AD9F-4CB830761E04}" type="pres">
      <dgm:prSet presAssocID="{37CB8D19-BF2A-4070-B345-C7C172B2275E}" presName="diagram" presStyleCnt="0">
        <dgm:presLayoutVars>
          <dgm:dir/>
          <dgm:resizeHandles val="exact"/>
        </dgm:presLayoutVars>
      </dgm:prSet>
      <dgm:spPr/>
    </dgm:pt>
    <dgm:pt modelId="{CE886E41-5A6B-4622-8BD2-82D9285A41A1}" type="pres">
      <dgm:prSet presAssocID="{16884C6B-7D01-46D9-A885-BA1D66E0D6C2}" presName="node" presStyleLbl="node1" presStyleIdx="0" presStyleCnt="5">
        <dgm:presLayoutVars>
          <dgm:bulletEnabled val="1"/>
        </dgm:presLayoutVars>
      </dgm:prSet>
      <dgm:spPr/>
    </dgm:pt>
    <dgm:pt modelId="{74094964-3407-465E-A2FF-43055B14423A}" type="pres">
      <dgm:prSet presAssocID="{4CD46E95-3EE7-4B2C-A27F-6B23D3A2C4BC}" presName="sibTrans" presStyleCnt="0"/>
      <dgm:spPr/>
    </dgm:pt>
    <dgm:pt modelId="{98094D6B-4C69-469F-82F3-9A1D8185BE0B}" type="pres">
      <dgm:prSet presAssocID="{B77FB63E-A1FF-4A76-9637-FB86F125EF2B}" presName="node" presStyleLbl="node1" presStyleIdx="1" presStyleCnt="5">
        <dgm:presLayoutVars>
          <dgm:bulletEnabled val="1"/>
        </dgm:presLayoutVars>
      </dgm:prSet>
      <dgm:spPr/>
    </dgm:pt>
    <dgm:pt modelId="{A4132582-78A0-4A34-B819-C73BF1C561BC}" type="pres">
      <dgm:prSet presAssocID="{D6DAB538-5D6A-48AF-9B23-1B8C69872655}" presName="sibTrans" presStyleCnt="0"/>
      <dgm:spPr/>
    </dgm:pt>
    <dgm:pt modelId="{43E31195-A0E9-4757-A164-611B0331F5FD}" type="pres">
      <dgm:prSet presAssocID="{63C6D6D8-B034-4EEE-B37B-CDCAED401062}" presName="node" presStyleLbl="node1" presStyleIdx="2" presStyleCnt="5">
        <dgm:presLayoutVars>
          <dgm:bulletEnabled val="1"/>
        </dgm:presLayoutVars>
      </dgm:prSet>
      <dgm:spPr/>
    </dgm:pt>
    <dgm:pt modelId="{611A31A5-8CF5-4B45-BCA5-027437491DAF}" type="pres">
      <dgm:prSet presAssocID="{F5AB3502-57E6-4D8D-83C4-C59C755C855E}" presName="sibTrans" presStyleCnt="0"/>
      <dgm:spPr/>
    </dgm:pt>
    <dgm:pt modelId="{0A4ECB25-0B3A-4A45-B51B-6C089C6AFC5A}" type="pres">
      <dgm:prSet presAssocID="{319B0266-E259-4C14-BDB5-DEDCF75F143B}" presName="node" presStyleLbl="node1" presStyleIdx="3" presStyleCnt="5">
        <dgm:presLayoutVars>
          <dgm:bulletEnabled val="1"/>
        </dgm:presLayoutVars>
      </dgm:prSet>
      <dgm:spPr/>
    </dgm:pt>
    <dgm:pt modelId="{E50D2453-B083-472B-97F6-BCDC9B59D7D8}" type="pres">
      <dgm:prSet presAssocID="{CFC4A485-7DC6-4BB8-91A3-FE243622BEE8}" presName="sibTrans" presStyleCnt="0"/>
      <dgm:spPr/>
    </dgm:pt>
    <dgm:pt modelId="{D5AE33A5-DCE0-47AF-B45B-EF86A4F6FB08}" type="pres">
      <dgm:prSet presAssocID="{0EC6F505-59BB-40DB-BB32-7E7861FBA4B2}" presName="node" presStyleLbl="node1" presStyleIdx="4" presStyleCnt="5">
        <dgm:presLayoutVars>
          <dgm:bulletEnabled val="1"/>
        </dgm:presLayoutVars>
      </dgm:prSet>
      <dgm:spPr/>
    </dgm:pt>
  </dgm:ptLst>
  <dgm:cxnLst>
    <dgm:cxn modelId="{B941B206-2387-4589-931C-23F9860ED780}" srcId="{16884C6B-7D01-46D9-A885-BA1D66E0D6C2}" destId="{3524DEB5-8936-4629-8FEB-E35BC60FFB44}" srcOrd="1" destOrd="0" parTransId="{4BE297C1-96CF-46A7-B82E-D97615AC2ED7}" sibTransId="{DC877A92-3F52-4E23-B0D3-DDF15C9A1EF8}"/>
    <dgm:cxn modelId="{ACAC0709-B0F6-4E0D-8944-07D2A1F7E63E}" type="presOf" srcId="{EEF81DEA-7AE9-45A9-8D8D-9821D4AAFC1C}" destId="{43E31195-A0E9-4757-A164-611B0331F5FD}" srcOrd="0" destOrd="2" presId="urn:microsoft.com/office/officeart/2005/8/layout/default"/>
    <dgm:cxn modelId="{50EBC80D-7A29-48C5-98E8-6ACC62C0FFA4}" type="presOf" srcId="{B77FB63E-A1FF-4A76-9637-FB86F125EF2B}" destId="{98094D6B-4C69-469F-82F3-9A1D8185BE0B}" srcOrd="0" destOrd="0" presId="urn:microsoft.com/office/officeart/2005/8/layout/default"/>
    <dgm:cxn modelId="{882F3D13-5D5E-4AD6-B900-6E834F0BE52A}" type="presOf" srcId="{C0D0B04F-FE08-4978-A341-70DD856A5B50}" destId="{D5AE33A5-DCE0-47AF-B45B-EF86A4F6FB08}" srcOrd="0" destOrd="1" presId="urn:microsoft.com/office/officeart/2005/8/layout/default"/>
    <dgm:cxn modelId="{2AAA2914-34CF-4F9E-BB17-7D4E21C61427}" srcId="{16884C6B-7D01-46D9-A885-BA1D66E0D6C2}" destId="{7F2CC21B-F5F0-4A77-8E8C-AE65B26C0F56}" srcOrd="0" destOrd="0" parTransId="{EEB5D06B-E243-4FFE-B849-3DBCB9D18DC2}" sibTransId="{38E188B7-8BA5-4196-9866-E7758621FD82}"/>
    <dgm:cxn modelId="{C84F5A15-26D0-4E56-8474-ADE6752E6744}" srcId="{63C6D6D8-B034-4EEE-B37B-CDCAED401062}" destId="{F4CC8C69-FCB3-4DFA-A41D-98D0FB005CEE}" srcOrd="0" destOrd="0" parTransId="{E892A6BC-4701-4B4F-B078-F0937FFDD772}" sibTransId="{7D3DDCA6-11C8-49B3-8D4C-0B3680E2D24D}"/>
    <dgm:cxn modelId="{40862320-3682-4051-BA40-457057FA39E8}" srcId="{0EC6F505-59BB-40DB-BB32-7E7861FBA4B2}" destId="{C0D0B04F-FE08-4978-A341-70DD856A5B50}" srcOrd="0" destOrd="0" parTransId="{7A22C70E-574D-4EBF-8133-56A734F90E98}" sibTransId="{A5A747CC-0FD3-48BD-B720-D98824EDDF59}"/>
    <dgm:cxn modelId="{CE149920-5842-4AEE-8011-7C42710D0FA4}" type="presOf" srcId="{CE586DA1-73F2-49C1-9C9A-AFED3659B74E}" destId="{98094D6B-4C69-469F-82F3-9A1D8185BE0B}" srcOrd="0" destOrd="2" presId="urn:microsoft.com/office/officeart/2005/8/layout/default"/>
    <dgm:cxn modelId="{7EEA1521-D0AC-47CE-ACDB-9432C2219176}" srcId="{37CB8D19-BF2A-4070-B345-C7C172B2275E}" destId="{319B0266-E259-4C14-BDB5-DEDCF75F143B}" srcOrd="3" destOrd="0" parTransId="{9DB82266-B339-4F74-9BA6-EC4620D3266E}" sibTransId="{CFC4A485-7DC6-4BB8-91A3-FE243622BEE8}"/>
    <dgm:cxn modelId="{A2DB4628-673C-45E6-B249-2CF4023DD66B}" type="presOf" srcId="{3F03404A-D93E-4CAC-9CC8-8F850A30BC02}" destId="{0A4ECB25-0B3A-4A45-B51B-6C089C6AFC5A}" srcOrd="0" destOrd="2" presId="urn:microsoft.com/office/officeart/2005/8/layout/default"/>
    <dgm:cxn modelId="{E55FC932-1898-45E0-971B-DDD687E92ECB}" srcId="{37CB8D19-BF2A-4070-B345-C7C172B2275E}" destId="{0EC6F505-59BB-40DB-BB32-7E7861FBA4B2}" srcOrd="4" destOrd="0" parTransId="{8EE9F95B-B45F-4F81-8B11-0C0C64CB56F2}" sibTransId="{8C6E4DFD-485B-4262-ACA2-366D89DFCCFA}"/>
    <dgm:cxn modelId="{53B86435-6837-4395-B382-EFD72752386F}" type="presOf" srcId="{16884C6B-7D01-46D9-A885-BA1D66E0D6C2}" destId="{CE886E41-5A6B-4622-8BD2-82D9285A41A1}" srcOrd="0" destOrd="0" presId="urn:microsoft.com/office/officeart/2005/8/layout/default"/>
    <dgm:cxn modelId="{BE74E04B-AC37-4AF2-8C9C-CE44D1A39D89}" type="presOf" srcId="{63C6D6D8-B034-4EEE-B37B-CDCAED401062}" destId="{43E31195-A0E9-4757-A164-611B0331F5FD}" srcOrd="0" destOrd="0" presId="urn:microsoft.com/office/officeart/2005/8/layout/default"/>
    <dgm:cxn modelId="{D7D37676-561F-487D-971B-306BEF121709}" srcId="{319B0266-E259-4C14-BDB5-DEDCF75F143B}" destId="{3F03404A-D93E-4CAC-9CC8-8F850A30BC02}" srcOrd="1" destOrd="0" parTransId="{C08823B4-618B-4A23-8295-2FA1FC20D317}" sibTransId="{F63D6EF8-F883-457A-A216-254F9D9D97E7}"/>
    <dgm:cxn modelId="{B739DD78-44AD-4EE2-9DDB-ECA86A942582}" srcId="{0EC6F505-59BB-40DB-BB32-7E7861FBA4B2}" destId="{89091023-CA1C-47C0-B3C8-A67197C421C9}" srcOrd="1" destOrd="0" parTransId="{0622A2F6-F1C8-40DD-A876-EA841550E869}" sibTransId="{29351D21-8741-4FBD-B72A-000E76AA0ECC}"/>
    <dgm:cxn modelId="{DF993383-81EA-461A-B0A1-8EAD8E94B196}" srcId="{63C6D6D8-B034-4EEE-B37B-CDCAED401062}" destId="{EEF81DEA-7AE9-45A9-8D8D-9821D4AAFC1C}" srcOrd="1" destOrd="0" parTransId="{CC2040CF-1B89-4311-BFB6-D2C2738BA54C}" sibTransId="{08EFE9B4-4D3B-4C54-9DB2-7885F59DA56E}"/>
    <dgm:cxn modelId="{63924291-10AB-4522-859D-3EC91AEFE93B}" type="presOf" srcId="{89091023-CA1C-47C0-B3C8-A67197C421C9}" destId="{D5AE33A5-DCE0-47AF-B45B-EF86A4F6FB08}" srcOrd="0" destOrd="2" presId="urn:microsoft.com/office/officeart/2005/8/layout/default"/>
    <dgm:cxn modelId="{C87BBE94-C83D-496F-8C6D-07AE6C036DC4}" type="presOf" srcId="{37CB8D19-BF2A-4070-B345-C7C172B2275E}" destId="{19533091-D35B-4769-AD9F-4CB830761E04}" srcOrd="0" destOrd="0" presId="urn:microsoft.com/office/officeart/2005/8/layout/default"/>
    <dgm:cxn modelId="{0D2BD3A3-B06D-46A3-9902-2D6CA862DB39}" type="presOf" srcId="{553407A0-698F-4BAC-9BD7-2DEC87C7C7DB}" destId="{98094D6B-4C69-469F-82F3-9A1D8185BE0B}" srcOrd="0" destOrd="1" presId="urn:microsoft.com/office/officeart/2005/8/layout/default"/>
    <dgm:cxn modelId="{7CDB10AF-E4C7-4993-B5FD-E59DE1436A34}" type="presOf" srcId="{0EC6F505-59BB-40DB-BB32-7E7861FBA4B2}" destId="{D5AE33A5-DCE0-47AF-B45B-EF86A4F6FB08}" srcOrd="0" destOrd="0" presId="urn:microsoft.com/office/officeart/2005/8/layout/default"/>
    <dgm:cxn modelId="{E5FC09BA-89C4-4B77-B474-6E8AAD9C7327}" type="presOf" srcId="{7F2CC21B-F5F0-4A77-8E8C-AE65B26C0F56}" destId="{CE886E41-5A6B-4622-8BD2-82D9285A41A1}" srcOrd="0" destOrd="1" presId="urn:microsoft.com/office/officeart/2005/8/layout/default"/>
    <dgm:cxn modelId="{B3A58AC0-C009-40AF-B12E-4CBECBB1E46D}" srcId="{B77FB63E-A1FF-4A76-9637-FB86F125EF2B}" destId="{553407A0-698F-4BAC-9BD7-2DEC87C7C7DB}" srcOrd="0" destOrd="0" parTransId="{A944BDB0-AA7A-4F78-BB82-09830D252F4E}" sibTransId="{B1580685-EA61-4D3A-B6B6-DFAAF5F191B4}"/>
    <dgm:cxn modelId="{32C743C4-DA66-4CED-9239-EF8E00EE868F}" type="presOf" srcId="{14012DB8-20A1-424E-9CF1-3980905CD615}" destId="{0A4ECB25-0B3A-4A45-B51B-6C089C6AFC5A}" srcOrd="0" destOrd="1" presId="urn:microsoft.com/office/officeart/2005/8/layout/default"/>
    <dgm:cxn modelId="{D94F8ECA-B7D7-4022-B166-C0C3ED1264F5}" srcId="{37CB8D19-BF2A-4070-B345-C7C172B2275E}" destId="{16884C6B-7D01-46D9-A885-BA1D66E0D6C2}" srcOrd="0" destOrd="0" parTransId="{71759945-0921-49B6-9693-9DFC99516344}" sibTransId="{4CD46E95-3EE7-4B2C-A27F-6B23D3A2C4BC}"/>
    <dgm:cxn modelId="{D71475D7-F5F1-4D04-835B-540E42C2D93E}" srcId="{37CB8D19-BF2A-4070-B345-C7C172B2275E}" destId="{B77FB63E-A1FF-4A76-9637-FB86F125EF2B}" srcOrd="1" destOrd="0" parTransId="{4614DC0D-66ED-4F05-99C4-67F41E3D91E2}" sibTransId="{D6DAB538-5D6A-48AF-9B23-1B8C69872655}"/>
    <dgm:cxn modelId="{84268FDA-AF47-48F2-BADF-65011A1ECFB6}" srcId="{B77FB63E-A1FF-4A76-9637-FB86F125EF2B}" destId="{CE586DA1-73F2-49C1-9C9A-AFED3659B74E}" srcOrd="1" destOrd="0" parTransId="{E7AB464C-2B47-44A8-81B0-CE385CCC92E4}" sibTransId="{74F95C95-6FC4-4A95-8EAA-E9CB620CA907}"/>
    <dgm:cxn modelId="{A61598F1-A58B-45A8-B70C-8C555DE00A5E}" type="presOf" srcId="{319B0266-E259-4C14-BDB5-DEDCF75F143B}" destId="{0A4ECB25-0B3A-4A45-B51B-6C089C6AFC5A}" srcOrd="0" destOrd="0" presId="urn:microsoft.com/office/officeart/2005/8/layout/default"/>
    <dgm:cxn modelId="{1D8094F5-BCE7-41E2-A4EC-73D40921F5C6}" type="presOf" srcId="{F4CC8C69-FCB3-4DFA-A41D-98D0FB005CEE}" destId="{43E31195-A0E9-4757-A164-611B0331F5FD}" srcOrd="0" destOrd="1" presId="urn:microsoft.com/office/officeart/2005/8/layout/default"/>
    <dgm:cxn modelId="{F3B0C8F5-C4C2-4EA0-A233-91B319BA5426}" type="presOf" srcId="{3524DEB5-8936-4629-8FEB-E35BC60FFB44}" destId="{CE886E41-5A6B-4622-8BD2-82D9285A41A1}" srcOrd="0" destOrd="2" presId="urn:microsoft.com/office/officeart/2005/8/layout/default"/>
    <dgm:cxn modelId="{FA6D61F8-AC57-4A8A-BF51-7E2E8B38A8E5}" srcId="{319B0266-E259-4C14-BDB5-DEDCF75F143B}" destId="{14012DB8-20A1-424E-9CF1-3980905CD615}" srcOrd="0" destOrd="0" parTransId="{23939AB9-BF5B-4B5B-9DF2-E2285CA663DE}" sibTransId="{E5F36161-036D-4938-8381-650494E27E80}"/>
    <dgm:cxn modelId="{0EC8DBFD-781E-4773-98A0-A38FADCC684A}" srcId="{37CB8D19-BF2A-4070-B345-C7C172B2275E}" destId="{63C6D6D8-B034-4EEE-B37B-CDCAED401062}" srcOrd="2" destOrd="0" parTransId="{550B64A6-6EC0-442A-85ED-F564EAD8A183}" sibTransId="{F5AB3502-57E6-4D8D-83C4-C59C755C855E}"/>
    <dgm:cxn modelId="{97B7CF17-31A1-414B-B4F8-B62E4D0A1D06}" type="presParOf" srcId="{19533091-D35B-4769-AD9F-4CB830761E04}" destId="{CE886E41-5A6B-4622-8BD2-82D9285A41A1}" srcOrd="0" destOrd="0" presId="urn:microsoft.com/office/officeart/2005/8/layout/default"/>
    <dgm:cxn modelId="{B961A915-FE12-49DB-B9B4-3BDBA73CCD49}" type="presParOf" srcId="{19533091-D35B-4769-AD9F-4CB830761E04}" destId="{74094964-3407-465E-A2FF-43055B14423A}" srcOrd="1" destOrd="0" presId="urn:microsoft.com/office/officeart/2005/8/layout/default"/>
    <dgm:cxn modelId="{582F6BA3-AD5D-4A87-87E4-36DC01409BBD}" type="presParOf" srcId="{19533091-D35B-4769-AD9F-4CB830761E04}" destId="{98094D6B-4C69-469F-82F3-9A1D8185BE0B}" srcOrd="2" destOrd="0" presId="urn:microsoft.com/office/officeart/2005/8/layout/default"/>
    <dgm:cxn modelId="{595A3306-BFD9-4D05-8FA3-958402F3ECFF}" type="presParOf" srcId="{19533091-D35B-4769-AD9F-4CB830761E04}" destId="{A4132582-78A0-4A34-B819-C73BF1C561BC}" srcOrd="3" destOrd="0" presId="urn:microsoft.com/office/officeart/2005/8/layout/default"/>
    <dgm:cxn modelId="{0041BA77-51CE-43E6-8D41-AEF196CA6FC7}" type="presParOf" srcId="{19533091-D35B-4769-AD9F-4CB830761E04}" destId="{43E31195-A0E9-4757-A164-611B0331F5FD}" srcOrd="4" destOrd="0" presId="urn:microsoft.com/office/officeart/2005/8/layout/default"/>
    <dgm:cxn modelId="{8810A8D2-446B-4089-8C40-3E72604238BF}" type="presParOf" srcId="{19533091-D35B-4769-AD9F-4CB830761E04}" destId="{611A31A5-8CF5-4B45-BCA5-027437491DAF}" srcOrd="5" destOrd="0" presId="urn:microsoft.com/office/officeart/2005/8/layout/default"/>
    <dgm:cxn modelId="{63AA2B6A-298E-4A3A-AB5C-62B1D6CE7C2A}" type="presParOf" srcId="{19533091-D35B-4769-AD9F-4CB830761E04}" destId="{0A4ECB25-0B3A-4A45-B51B-6C089C6AFC5A}" srcOrd="6" destOrd="0" presId="urn:microsoft.com/office/officeart/2005/8/layout/default"/>
    <dgm:cxn modelId="{6B5C6977-670A-44F9-AD52-CA97DB838FEE}" type="presParOf" srcId="{19533091-D35B-4769-AD9F-4CB830761E04}" destId="{E50D2453-B083-472B-97F6-BCDC9B59D7D8}" srcOrd="7" destOrd="0" presId="urn:microsoft.com/office/officeart/2005/8/layout/default"/>
    <dgm:cxn modelId="{C531C3A1-AC6E-4C71-9174-AD2009C47951}" type="presParOf" srcId="{19533091-D35B-4769-AD9F-4CB830761E04}" destId="{D5AE33A5-DCE0-47AF-B45B-EF86A4F6FB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FD0C67-6D40-44C2-91F8-673FCFA932D4}" type="doc">
      <dgm:prSet loTypeId="urn:diagrams.loki3.com/BracketList" loCatId="list" qsTypeId="urn:microsoft.com/office/officeart/2005/8/quickstyle/simple1" qsCatId="simple" csTypeId="urn:microsoft.com/office/officeart/2005/8/colors/accent3_1" csCatId="accent3" phldr="1"/>
      <dgm:spPr/>
      <dgm:t>
        <a:bodyPr/>
        <a:lstStyle/>
        <a:p>
          <a:endParaRPr lang="en-IN"/>
        </a:p>
      </dgm:t>
    </dgm:pt>
    <dgm:pt modelId="{6B9F275B-3211-4738-AD85-F75D5866757C}">
      <dgm:prSet phldrT="[Text]" custT="1"/>
      <dgm:spPr/>
      <dgm:t>
        <a:bodyPr/>
        <a:lstStyle/>
        <a:p>
          <a:r>
            <a:rPr lang="en-US" sz="1400" b="1" dirty="0">
              <a:latin typeface="Tw Cen MT" panose="020B0602020104020603" pitchFamily="34" charset="0"/>
            </a:rPr>
            <a:t>Some Important Definitions From – Section 2</a:t>
          </a:r>
          <a:endParaRPr lang="en-IN" sz="1400" b="1" dirty="0">
            <a:latin typeface="Tw Cen MT" panose="020B0602020104020603" pitchFamily="34" charset="0"/>
          </a:endParaRPr>
        </a:p>
      </dgm:t>
    </dgm:pt>
    <dgm:pt modelId="{71022954-4D54-4E16-A828-28CBAF5E806B}" type="parTrans" cxnId="{02A666CB-498E-484F-A278-16326CE35C46}">
      <dgm:prSet/>
      <dgm:spPr/>
      <dgm:t>
        <a:bodyPr/>
        <a:lstStyle/>
        <a:p>
          <a:endParaRPr lang="en-IN"/>
        </a:p>
      </dgm:t>
    </dgm:pt>
    <dgm:pt modelId="{B44226AB-93F3-41E0-A36E-6E8E031E3155}" type="sibTrans" cxnId="{02A666CB-498E-484F-A278-16326CE35C46}">
      <dgm:prSet/>
      <dgm:spPr/>
      <dgm:t>
        <a:bodyPr/>
        <a:lstStyle/>
        <a:p>
          <a:endParaRPr lang="en-IN"/>
        </a:p>
      </dgm:t>
    </dgm:pt>
    <dgm:pt modelId="{A5EFDD4F-F8C9-4450-932A-CE80442F6CD8}">
      <dgm:prSet phldrT="[Text]" custT="1"/>
      <dgm:spPr/>
      <dgm:t>
        <a:bodyPr/>
        <a:lstStyle/>
        <a:p>
          <a:pPr algn="just">
            <a:lnSpc>
              <a:spcPct val="150000"/>
            </a:lnSpc>
          </a:pPr>
          <a:r>
            <a:rPr lang="en-US" sz="1300" b="1" dirty="0">
              <a:latin typeface="Tw Cen MT" panose="020B0602020104020603" pitchFamily="34" charset="0"/>
            </a:rPr>
            <a:t>Section 2(z) "immovable property“: </a:t>
          </a:r>
          <a:r>
            <a:rPr lang="en-US" sz="1300" i="1" dirty="0">
              <a:latin typeface="Tw Cen MT" panose="020B0602020104020603" pitchFamily="34" charset="0"/>
            </a:rPr>
            <a:t>includes land, buildings, rights of ways, lights or any other benefit arising out of land and things attached to the earth or permanently fastened to anything which is attached to the earth, but not standing timber, standing crops or grass;</a:t>
          </a:r>
          <a:endParaRPr lang="en-IN" sz="1300" dirty="0">
            <a:latin typeface="Tw Cen MT" panose="020B0602020104020603" pitchFamily="34" charset="0"/>
          </a:endParaRPr>
        </a:p>
      </dgm:t>
    </dgm:pt>
    <dgm:pt modelId="{6C5ED864-E722-4322-A26B-1926E54B85B3}" type="parTrans" cxnId="{46C8BD6F-3CB3-4178-B7F2-EACB2A8185F0}">
      <dgm:prSet/>
      <dgm:spPr/>
      <dgm:t>
        <a:bodyPr/>
        <a:lstStyle/>
        <a:p>
          <a:endParaRPr lang="en-IN"/>
        </a:p>
      </dgm:t>
    </dgm:pt>
    <dgm:pt modelId="{0EB03F4B-5163-4533-9B74-914BF89A8746}" type="sibTrans" cxnId="{46C8BD6F-3CB3-4178-B7F2-EACB2A8185F0}">
      <dgm:prSet/>
      <dgm:spPr/>
      <dgm:t>
        <a:bodyPr/>
        <a:lstStyle/>
        <a:p>
          <a:endParaRPr lang="en-IN"/>
        </a:p>
      </dgm:t>
    </dgm:pt>
    <dgm:pt modelId="{9E52AD56-0BE1-43BC-8532-3C03FC24454D}">
      <dgm:prSet phldrT="[Text]" custT="1"/>
      <dgm:spPr/>
      <dgm:t>
        <a:bodyPr/>
        <a:lstStyle/>
        <a:p>
          <a:pPr algn="just">
            <a:lnSpc>
              <a:spcPct val="150000"/>
            </a:lnSpc>
          </a:pPr>
          <a:r>
            <a:rPr lang="en-US" sz="1300" b="1" dirty="0">
              <a:latin typeface="Tw Cen MT" panose="020B0602020104020603" pitchFamily="34" charset="0"/>
            </a:rPr>
            <a:t>Section 2(</a:t>
          </a:r>
          <a:r>
            <a:rPr lang="en-US" sz="1300" b="1" dirty="0" err="1">
              <a:latin typeface="Tw Cen MT" panose="020B0602020104020603" pitchFamily="34" charset="0"/>
            </a:rPr>
            <a:t>zh</a:t>
          </a:r>
          <a:r>
            <a:rPr lang="en-US" sz="1300" b="1" dirty="0">
              <a:latin typeface="Tw Cen MT" panose="020B0602020104020603" pitchFamily="34" charset="0"/>
            </a:rPr>
            <a:t>) "planning area" : </a:t>
          </a:r>
          <a:r>
            <a:rPr lang="en-US" sz="1300" i="1" dirty="0">
              <a:latin typeface="Tw Cen MT" panose="020B0602020104020603" pitchFamily="34" charset="0"/>
            </a:rPr>
            <a:t>means a planning area or a development area or a local planning area or a regional development plan area, by whatever name called, or any other area specified as such by the appropriate Government or any competent authority and includes any area designated by the appropriate Government or the competent authority to be a planning area for future planned development, under the law relating to Town and Country Planning for the time being in force and as revised from time to time;</a:t>
          </a:r>
          <a:endParaRPr lang="en-IN" sz="1300" dirty="0">
            <a:latin typeface="Tw Cen MT" panose="020B0602020104020603" pitchFamily="34" charset="0"/>
          </a:endParaRPr>
        </a:p>
      </dgm:t>
    </dgm:pt>
    <dgm:pt modelId="{87A43EBB-A62C-47CA-96E9-BF6A94C3A55A}" type="parTrans" cxnId="{5190DDCC-E3A3-4938-A9CF-DFBAC8168FE7}">
      <dgm:prSet/>
      <dgm:spPr/>
      <dgm:t>
        <a:bodyPr/>
        <a:lstStyle/>
        <a:p>
          <a:endParaRPr lang="en-IN"/>
        </a:p>
      </dgm:t>
    </dgm:pt>
    <dgm:pt modelId="{A4ECED0B-DD56-436B-98B5-AE4C2FF503F8}" type="sibTrans" cxnId="{5190DDCC-E3A3-4938-A9CF-DFBAC8168FE7}">
      <dgm:prSet/>
      <dgm:spPr/>
      <dgm:t>
        <a:bodyPr/>
        <a:lstStyle/>
        <a:p>
          <a:endParaRPr lang="en-IN"/>
        </a:p>
      </dgm:t>
    </dgm:pt>
    <dgm:pt modelId="{9F324E4C-63AE-4938-84AE-55BA1D02CAE5}">
      <dgm:prSet phldrT="[Text]" custT="1"/>
      <dgm:spPr/>
      <dgm:t>
        <a:bodyPr/>
        <a:lstStyle/>
        <a:p>
          <a:pPr algn="just">
            <a:lnSpc>
              <a:spcPct val="150000"/>
            </a:lnSpc>
          </a:pPr>
          <a:r>
            <a:rPr lang="en-US" sz="1300" b="1" dirty="0">
              <a:latin typeface="Tw Cen MT" panose="020B0602020104020603" pitchFamily="34" charset="0"/>
            </a:rPr>
            <a:t>Section 2(za) "interest“: </a:t>
          </a:r>
          <a:r>
            <a:rPr lang="en-US" sz="1300" i="1" dirty="0">
              <a:latin typeface="Tw Cen MT" panose="020B0602020104020603" pitchFamily="34" charset="0"/>
            </a:rPr>
            <a:t>means the rates of interest payable by the promoter or the </a:t>
          </a:r>
          <a:r>
            <a:rPr lang="en-US" sz="1300" i="1" dirty="0" err="1">
              <a:latin typeface="Tw Cen MT" panose="020B0602020104020603" pitchFamily="34" charset="0"/>
            </a:rPr>
            <a:t>allottee</a:t>
          </a:r>
          <a:r>
            <a:rPr lang="en-US" sz="1300" i="1" dirty="0">
              <a:latin typeface="Tw Cen MT" panose="020B0602020104020603" pitchFamily="34" charset="0"/>
            </a:rPr>
            <a:t>, as the case may be.  Explanation.—For the purpose of this clause—  (</a:t>
          </a:r>
          <a:r>
            <a:rPr lang="en-US" sz="1300" i="1" dirty="0" err="1">
              <a:latin typeface="Tw Cen MT" panose="020B0602020104020603" pitchFamily="34" charset="0"/>
            </a:rPr>
            <a:t>i</a:t>
          </a:r>
          <a:r>
            <a:rPr lang="en-US" sz="1300" i="1" dirty="0">
              <a:latin typeface="Tw Cen MT" panose="020B0602020104020603" pitchFamily="34" charset="0"/>
            </a:rPr>
            <a:t>) the rate of interest chargeable from the </a:t>
          </a:r>
          <a:r>
            <a:rPr lang="en-US" sz="1300" i="1" dirty="0" err="1">
              <a:latin typeface="Tw Cen MT" panose="020B0602020104020603" pitchFamily="34" charset="0"/>
            </a:rPr>
            <a:t>allottee</a:t>
          </a:r>
          <a:r>
            <a:rPr lang="en-US" sz="1300" i="1" dirty="0">
              <a:latin typeface="Tw Cen MT" panose="020B0602020104020603" pitchFamily="34" charset="0"/>
            </a:rPr>
            <a:t> by the promoter, in case of default, shall be equal to the rate of interest which the promoter shall be liable to pay the </a:t>
          </a:r>
          <a:r>
            <a:rPr lang="en-US" sz="1300" i="1" dirty="0" err="1">
              <a:latin typeface="Tw Cen MT" panose="020B0602020104020603" pitchFamily="34" charset="0"/>
            </a:rPr>
            <a:t>allottee</a:t>
          </a:r>
          <a:r>
            <a:rPr lang="en-US" sz="1300" i="1" dirty="0">
              <a:latin typeface="Tw Cen MT" panose="020B0602020104020603" pitchFamily="34" charset="0"/>
            </a:rPr>
            <a:t>, in case of default; (ii) the interest payable by the promoter to the </a:t>
          </a:r>
          <a:r>
            <a:rPr lang="en-US" sz="1300" i="1" dirty="0" err="1">
              <a:latin typeface="Tw Cen MT" panose="020B0602020104020603" pitchFamily="34" charset="0"/>
            </a:rPr>
            <a:t>allottee</a:t>
          </a:r>
          <a:r>
            <a:rPr lang="en-US" sz="1300" i="1" dirty="0">
              <a:latin typeface="Tw Cen MT" panose="020B0602020104020603" pitchFamily="34" charset="0"/>
            </a:rPr>
            <a:t> shall be from the date the promoter received the amount or any part thereof till the date the amount or part thereof and interest thereon is refunded, and the interest payable by the </a:t>
          </a:r>
          <a:r>
            <a:rPr lang="en-US" sz="1300" i="1" dirty="0" err="1">
              <a:latin typeface="Tw Cen MT" panose="020B0602020104020603" pitchFamily="34" charset="0"/>
            </a:rPr>
            <a:t>allottee</a:t>
          </a:r>
          <a:r>
            <a:rPr lang="en-US" sz="1300" i="1" dirty="0">
              <a:latin typeface="Tw Cen MT" panose="020B0602020104020603" pitchFamily="34" charset="0"/>
            </a:rPr>
            <a:t> to the promoter shall be from the date the </a:t>
          </a:r>
          <a:r>
            <a:rPr lang="en-US" sz="1300" i="1" dirty="0" err="1">
              <a:latin typeface="Tw Cen MT" panose="020B0602020104020603" pitchFamily="34" charset="0"/>
            </a:rPr>
            <a:t>allottee</a:t>
          </a:r>
          <a:r>
            <a:rPr lang="en-US" sz="1300" i="1" dirty="0">
              <a:latin typeface="Tw Cen MT" panose="020B0602020104020603" pitchFamily="34" charset="0"/>
            </a:rPr>
            <a:t> defaults in payment to the promoter till the date it is paid;</a:t>
          </a:r>
          <a:endParaRPr lang="en-IN" sz="1300" dirty="0">
            <a:latin typeface="Tw Cen MT" panose="020B0602020104020603" pitchFamily="34" charset="0"/>
          </a:endParaRPr>
        </a:p>
      </dgm:t>
    </dgm:pt>
    <dgm:pt modelId="{1079155A-2132-451D-A068-717F6A43EC02}" type="parTrans" cxnId="{5BC9A379-F203-4BD9-8F3E-882716054C4D}">
      <dgm:prSet/>
      <dgm:spPr/>
      <dgm:t>
        <a:bodyPr/>
        <a:lstStyle/>
        <a:p>
          <a:endParaRPr lang="en-IN"/>
        </a:p>
      </dgm:t>
    </dgm:pt>
    <dgm:pt modelId="{BB3A70C6-E93E-49C7-9F5A-7E452AA9F09F}" type="sibTrans" cxnId="{5BC9A379-F203-4BD9-8F3E-882716054C4D}">
      <dgm:prSet/>
      <dgm:spPr/>
      <dgm:t>
        <a:bodyPr/>
        <a:lstStyle/>
        <a:p>
          <a:endParaRPr lang="en-IN"/>
        </a:p>
      </dgm:t>
    </dgm:pt>
    <dgm:pt modelId="{F43D5F04-F62A-49FB-96A8-F21DFC7D54FF}">
      <dgm:prSet phldrT="[Text]" custT="1"/>
      <dgm:spPr/>
      <dgm:t>
        <a:bodyPr/>
        <a:lstStyle/>
        <a:p>
          <a:pPr algn="just">
            <a:lnSpc>
              <a:spcPct val="150000"/>
            </a:lnSpc>
          </a:pPr>
          <a:r>
            <a:rPr lang="en-US" sz="1300" b="1">
              <a:latin typeface="Tw Cen MT" panose="020B0602020104020603" pitchFamily="34" charset="0"/>
            </a:rPr>
            <a:t>Section </a:t>
          </a:r>
          <a:r>
            <a:rPr lang="en-US" sz="1300" b="1" dirty="0">
              <a:latin typeface="Tw Cen MT" panose="020B0602020104020603" pitchFamily="34" charset="0"/>
            </a:rPr>
            <a:t>2(</a:t>
          </a:r>
          <a:r>
            <a:rPr lang="en-US" sz="1300" b="1" dirty="0" err="1">
              <a:latin typeface="Tw Cen MT" panose="020B0602020104020603" pitchFamily="34" charset="0"/>
            </a:rPr>
            <a:t>zf</a:t>
          </a:r>
          <a:r>
            <a:rPr lang="en-US" sz="1300" b="1" dirty="0">
              <a:latin typeface="Tw Cen MT" panose="020B0602020104020603" pitchFamily="34" charset="0"/>
            </a:rPr>
            <a:t>) "occupancy certificate“: </a:t>
          </a:r>
          <a:r>
            <a:rPr lang="en-US" sz="1300" i="1" dirty="0">
              <a:latin typeface="Tw Cen MT" panose="020B0602020104020603" pitchFamily="34" charset="0"/>
            </a:rPr>
            <a:t>means the occupancy certificate, or such other certificate by whatever name called, issued by the competent authority permitting occupation of any building, as provided under local laws, which has provision for civic infrastructure such as water, sanitation and electricity;</a:t>
          </a:r>
          <a:endParaRPr lang="en-IN" sz="1300" dirty="0">
            <a:latin typeface="Tw Cen MT" panose="020B0602020104020603" pitchFamily="34" charset="0"/>
          </a:endParaRPr>
        </a:p>
      </dgm:t>
    </dgm:pt>
    <dgm:pt modelId="{32DB43D3-8234-498C-9021-C3F6F5BAB253}" type="parTrans" cxnId="{A0CFE235-00C8-4769-BF66-13DEA2D24191}">
      <dgm:prSet/>
      <dgm:spPr/>
      <dgm:t>
        <a:bodyPr/>
        <a:lstStyle/>
        <a:p>
          <a:endParaRPr lang="en-IN"/>
        </a:p>
      </dgm:t>
    </dgm:pt>
    <dgm:pt modelId="{4A93ECC5-093D-4A2B-A5DC-63A3069ED343}" type="sibTrans" cxnId="{A0CFE235-00C8-4769-BF66-13DEA2D24191}">
      <dgm:prSet/>
      <dgm:spPr/>
      <dgm:t>
        <a:bodyPr/>
        <a:lstStyle/>
        <a:p>
          <a:endParaRPr lang="en-IN"/>
        </a:p>
      </dgm:t>
    </dgm:pt>
    <dgm:pt modelId="{03ACC12B-C150-46E6-828A-7195EC253E65}" type="pres">
      <dgm:prSet presAssocID="{BBFD0C67-6D40-44C2-91F8-673FCFA932D4}" presName="Name0" presStyleCnt="0">
        <dgm:presLayoutVars>
          <dgm:dir/>
          <dgm:animLvl val="lvl"/>
          <dgm:resizeHandles val="exact"/>
        </dgm:presLayoutVars>
      </dgm:prSet>
      <dgm:spPr/>
    </dgm:pt>
    <dgm:pt modelId="{02E5C393-047A-4761-AB45-6C2C03B47F71}" type="pres">
      <dgm:prSet presAssocID="{6B9F275B-3211-4738-AD85-F75D5866757C}" presName="linNode" presStyleCnt="0"/>
      <dgm:spPr/>
    </dgm:pt>
    <dgm:pt modelId="{F71FE836-6E45-4B7B-93E6-44FBAB52E651}" type="pres">
      <dgm:prSet presAssocID="{6B9F275B-3211-4738-AD85-F75D5866757C}" presName="parTx" presStyleLbl="revTx" presStyleIdx="0" presStyleCnt="1" custScaleX="51060" custScaleY="202232">
        <dgm:presLayoutVars>
          <dgm:chMax val="1"/>
          <dgm:bulletEnabled val="1"/>
        </dgm:presLayoutVars>
      </dgm:prSet>
      <dgm:spPr/>
    </dgm:pt>
    <dgm:pt modelId="{67985B34-B39E-4FDD-8FB2-56D406380F3C}" type="pres">
      <dgm:prSet presAssocID="{6B9F275B-3211-4738-AD85-F75D5866757C}" presName="bracket" presStyleLbl="parChTrans1D1" presStyleIdx="0" presStyleCnt="1"/>
      <dgm:spPr/>
    </dgm:pt>
    <dgm:pt modelId="{6030C7FF-71E8-45B3-A617-4749E9DCCE64}" type="pres">
      <dgm:prSet presAssocID="{6B9F275B-3211-4738-AD85-F75D5866757C}" presName="spH" presStyleCnt="0"/>
      <dgm:spPr/>
    </dgm:pt>
    <dgm:pt modelId="{E6E86C4C-112B-42F8-AF0D-45ED8C30293F}" type="pres">
      <dgm:prSet presAssocID="{6B9F275B-3211-4738-AD85-F75D5866757C}" presName="desTx" presStyleLbl="node1" presStyleIdx="0" presStyleCnt="1" custScaleX="118136">
        <dgm:presLayoutVars>
          <dgm:bulletEnabled val="1"/>
        </dgm:presLayoutVars>
      </dgm:prSet>
      <dgm:spPr/>
    </dgm:pt>
  </dgm:ptLst>
  <dgm:cxnLst>
    <dgm:cxn modelId="{39E9940D-9E29-4398-83D5-8249B95597F1}" type="presOf" srcId="{A5EFDD4F-F8C9-4450-932A-CE80442F6CD8}" destId="{E6E86C4C-112B-42F8-AF0D-45ED8C30293F}" srcOrd="0" destOrd="0" presId="urn:diagrams.loki3.com/BracketList"/>
    <dgm:cxn modelId="{F1A8F719-93C7-4937-B338-21D84F6F5080}" type="presOf" srcId="{BBFD0C67-6D40-44C2-91F8-673FCFA932D4}" destId="{03ACC12B-C150-46E6-828A-7195EC253E65}" srcOrd="0" destOrd="0" presId="urn:diagrams.loki3.com/BracketList"/>
    <dgm:cxn modelId="{A0CFE235-00C8-4769-BF66-13DEA2D24191}" srcId="{6B9F275B-3211-4738-AD85-F75D5866757C}" destId="{F43D5F04-F62A-49FB-96A8-F21DFC7D54FF}" srcOrd="2" destOrd="0" parTransId="{32DB43D3-8234-498C-9021-C3F6F5BAB253}" sibTransId="{4A93ECC5-093D-4A2B-A5DC-63A3069ED343}"/>
    <dgm:cxn modelId="{EA128548-8B0B-4660-A6C0-865FB5F63B4B}" type="presOf" srcId="{F43D5F04-F62A-49FB-96A8-F21DFC7D54FF}" destId="{E6E86C4C-112B-42F8-AF0D-45ED8C30293F}" srcOrd="0" destOrd="2" presId="urn:diagrams.loki3.com/BracketList"/>
    <dgm:cxn modelId="{46C8BD6F-3CB3-4178-B7F2-EACB2A8185F0}" srcId="{6B9F275B-3211-4738-AD85-F75D5866757C}" destId="{A5EFDD4F-F8C9-4450-932A-CE80442F6CD8}" srcOrd="0" destOrd="0" parTransId="{6C5ED864-E722-4322-A26B-1926E54B85B3}" sibTransId="{0EB03F4B-5163-4533-9B74-914BF89A8746}"/>
    <dgm:cxn modelId="{5BC9A379-F203-4BD9-8F3E-882716054C4D}" srcId="{6B9F275B-3211-4738-AD85-F75D5866757C}" destId="{9F324E4C-63AE-4938-84AE-55BA1D02CAE5}" srcOrd="1" destOrd="0" parTransId="{1079155A-2132-451D-A068-717F6A43EC02}" sibTransId="{BB3A70C6-E93E-49C7-9F5A-7E452AA9F09F}"/>
    <dgm:cxn modelId="{6A7C159B-3FF2-4CF5-897A-A95DFE029836}" type="presOf" srcId="{9F324E4C-63AE-4938-84AE-55BA1D02CAE5}" destId="{E6E86C4C-112B-42F8-AF0D-45ED8C30293F}" srcOrd="0" destOrd="1" presId="urn:diagrams.loki3.com/BracketList"/>
    <dgm:cxn modelId="{932C289D-BE5D-4EB2-8223-648DDD31840D}" type="presOf" srcId="{6B9F275B-3211-4738-AD85-F75D5866757C}" destId="{F71FE836-6E45-4B7B-93E6-44FBAB52E651}" srcOrd="0" destOrd="0" presId="urn:diagrams.loki3.com/BracketList"/>
    <dgm:cxn modelId="{BE0D9FAB-FE06-4B32-AAA4-6BB7CDE943FE}" type="presOf" srcId="{9E52AD56-0BE1-43BC-8532-3C03FC24454D}" destId="{E6E86C4C-112B-42F8-AF0D-45ED8C30293F}" srcOrd="0" destOrd="3" presId="urn:diagrams.loki3.com/BracketList"/>
    <dgm:cxn modelId="{02A666CB-498E-484F-A278-16326CE35C46}" srcId="{BBFD0C67-6D40-44C2-91F8-673FCFA932D4}" destId="{6B9F275B-3211-4738-AD85-F75D5866757C}" srcOrd="0" destOrd="0" parTransId="{71022954-4D54-4E16-A828-28CBAF5E806B}" sibTransId="{B44226AB-93F3-41E0-A36E-6E8E031E3155}"/>
    <dgm:cxn modelId="{5190DDCC-E3A3-4938-A9CF-DFBAC8168FE7}" srcId="{6B9F275B-3211-4738-AD85-F75D5866757C}" destId="{9E52AD56-0BE1-43BC-8532-3C03FC24454D}" srcOrd="3" destOrd="0" parTransId="{87A43EBB-A62C-47CA-96E9-BF6A94C3A55A}" sibTransId="{A4ECED0B-DD56-436B-98B5-AE4C2FF503F8}"/>
    <dgm:cxn modelId="{9874987D-544E-43DF-9DBD-D822701E380C}" type="presParOf" srcId="{03ACC12B-C150-46E6-828A-7195EC253E65}" destId="{02E5C393-047A-4761-AB45-6C2C03B47F71}" srcOrd="0" destOrd="0" presId="urn:diagrams.loki3.com/BracketList"/>
    <dgm:cxn modelId="{6BBB66FC-F370-4B84-BCDF-FEABAEB9A159}" type="presParOf" srcId="{02E5C393-047A-4761-AB45-6C2C03B47F71}" destId="{F71FE836-6E45-4B7B-93E6-44FBAB52E651}" srcOrd="0" destOrd="0" presId="urn:diagrams.loki3.com/BracketList"/>
    <dgm:cxn modelId="{657D1C8D-5E21-4845-9AF3-1482BC865B74}" type="presParOf" srcId="{02E5C393-047A-4761-AB45-6C2C03B47F71}" destId="{67985B34-B39E-4FDD-8FB2-56D406380F3C}" srcOrd="1" destOrd="0" presId="urn:diagrams.loki3.com/BracketList"/>
    <dgm:cxn modelId="{2D4646C5-23C2-4347-9D83-9F640747584C}" type="presParOf" srcId="{02E5C393-047A-4761-AB45-6C2C03B47F71}" destId="{6030C7FF-71E8-45B3-A617-4749E9DCCE64}" srcOrd="2" destOrd="0" presId="urn:diagrams.loki3.com/BracketList"/>
    <dgm:cxn modelId="{DCDE355D-D2DE-4732-93C2-318C51B3353D}" type="presParOf" srcId="{02E5C393-047A-4761-AB45-6C2C03B47F71}" destId="{E6E86C4C-112B-42F8-AF0D-45ED8C30293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FD0C67-6D40-44C2-91F8-673FCFA932D4}" type="doc">
      <dgm:prSet loTypeId="urn:diagrams.loki3.com/BracketList" loCatId="list" qsTypeId="urn:microsoft.com/office/officeart/2005/8/quickstyle/simple1" qsCatId="simple" csTypeId="urn:microsoft.com/office/officeart/2005/8/colors/accent3_1" csCatId="accent3" phldr="1"/>
      <dgm:spPr/>
      <dgm:t>
        <a:bodyPr/>
        <a:lstStyle/>
        <a:p>
          <a:endParaRPr lang="en-IN"/>
        </a:p>
      </dgm:t>
    </dgm:pt>
    <dgm:pt modelId="{6B9F275B-3211-4738-AD85-F75D5866757C}">
      <dgm:prSet phldrT="[Text]" custT="1"/>
      <dgm:spPr/>
      <dgm:t>
        <a:bodyPr/>
        <a:lstStyle/>
        <a:p>
          <a:r>
            <a:rPr lang="en-US" sz="1400" b="1" dirty="0">
              <a:latin typeface="Tw Cen MT" panose="020B0602020104020603" pitchFamily="34" charset="0"/>
            </a:rPr>
            <a:t>Some Important Definitions From – Section 2</a:t>
          </a:r>
          <a:endParaRPr lang="en-IN" sz="1400" b="1" dirty="0">
            <a:latin typeface="Tw Cen MT" panose="020B0602020104020603" pitchFamily="34" charset="0"/>
          </a:endParaRPr>
        </a:p>
      </dgm:t>
    </dgm:pt>
    <dgm:pt modelId="{71022954-4D54-4E16-A828-28CBAF5E806B}" type="parTrans" cxnId="{02A666CB-498E-484F-A278-16326CE35C46}">
      <dgm:prSet/>
      <dgm:spPr/>
      <dgm:t>
        <a:bodyPr/>
        <a:lstStyle/>
        <a:p>
          <a:endParaRPr lang="en-IN"/>
        </a:p>
      </dgm:t>
    </dgm:pt>
    <dgm:pt modelId="{B44226AB-93F3-41E0-A36E-6E8E031E3155}" type="sibTrans" cxnId="{02A666CB-498E-484F-A278-16326CE35C46}">
      <dgm:prSet/>
      <dgm:spPr/>
      <dgm:t>
        <a:bodyPr/>
        <a:lstStyle/>
        <a:p>
          <a:endParaRPr lang="en-IN"/>
        </a:p>
      </dgm:t>
    </dgm:pt>
    <dgm:pt modelId="{A5EFDD4F-F8C9-4450-932A-CE80442F6CD8}">
      <dgm:prSet phldrT="[Text]" custT="1"/>
      <dgm:spPr/>
      <dgm:t>
        <a:bodyPr/>
        <a:lstStyle/>
        <a:p>
          <a:pPr algn="just">
            <a:lnSpc>
              <a:spcPct val="150000"/>
            </a:lnSpc>
          </a:pPr>
          <a:r>
            <a:rPr lang="en-US" sz="1300" b="1" dirty="0">
              <a:latin typeface="Tw Cen MT" panose="020B0602020104020603" pitchFamily="34" charset="0"/>
            </a:rPr>
            <a:t>Section 2 (</a:t>
          </a:r>
          <a:r>
            <a:rPr lang="en-US" sz="1300" b="1" dirty="0" err="1">
              <a:latin typeface="Tw Cen MT" panose="020B0602020104020603" pitchFamily="34" charset="0"/>
            </a:rPr>
            <a:t>zk</a:t>
          </a:r>
          <a:r>
            <a:rPr lang="en-US" sz="1300" b="1" dirty="0">
              <a:latin typeface="Tw Cen MT" panose="020B0602020104020603" pitchFamily="34" charset="0"/>
            </a:rPr>
            <a:t>) "promoter“: </a:t>
          </a:r>
          <a:r>
            <a:rPr lang="en-US" sz="1300" i="1" dirty="0">
              <a:latin typeface="Tw Cen MT" panose="020B0602020104020603" pitchFamily="34" charset="0"/>
            </a:rPr>
            <a:t>means,— (</a:t>
          </a:r>
          <a:r>
            <a:rPr lang="en-US" sz="1300" i="1" dirty="0" err="1">
              <a:latin typeface="Tw Cen MT" panose="020B0602020104020603" pitchFamily="34" charset="0"/>
            </a:rPr>
            <a:t>i</a:t>
          </a:r>
          <a:r>
            <a:rPr lang="en-US" sz="1300" i="1" dirty="0">
              <a:latin typeface="Tw Cen MT" panose="020B0602020104020603" pitchFamily="34" charset="0"/>
            </a:rPr>
            <a:t>) a person who constructs or causes to be constructed an independent building or a building consisting of apartments, or converts an existing building or a part thereof into apartments, for the purpose of selling all or some of the apartments to other persons and includes his assignees; or (ii) a person who develops land into a project, whether or not the person also constructs structures on any of the plots, for the purpose of selling to other persons all or some of the plots in the said project, whether with or without structures thereon; or (iii) any development authority or any other public body in respect of </a:t>
          </a:r>
          <a:r>
            <a:rPr lang="en-US" sz="1300" i="1" dirty="0" err="1">
              <a:latin typeface="Tw Cen MT" panose="020B0602020104020603" pitchFamily="34" charset="0"/>
            </a:rPr>
            <a:t>allottees</a:t>
          </a:r>
          <a:r>
            <a:rPr lang="en-US" sz="1300" i="1" dirty="0">
              <a:latin typeface="Tw Cen MT" panose="020B0602020104020603" pitchFamily="34" charset="0"/>
            </a:rPr>
            <a:t> of— (a) buildings or apartments, as the case may be, constructed by such authority or body on lands owned by them or placed at their disposal by the Government; or (b) plots owned by such authority or body or placed at their disposal by the Government, for the purpose of selling all or some of the apartments or plots; or (iv) an apex State level co-operative housing finance society and a primary co-operative housing society which constructs apartments or buildings for its Members or in respect of the </a:t>
          </a:r>
          <a:r>
            <a:rPr lang="en-US" sz="1300" i="1" dirty="0" err="1">
              <a:latin typeface="Tw Cen MT" panose="020B0602020104020603" pitchFamily="34" charset="0"/>
            </a:rPr>
            <a:t>allottees</a:t>
          </a:r>
          <a:r>
            <a:rPr lang="en-US" sz="1300" i="1" dirty="0">
              <a:latin typeface="Tw Cen MT" panose="020B0602020104020603" pitchFamily="34" charset="0"/>
            </a:rPr>
            <a:t> of such apartments or buildings; or (v) any other person who acts himself as a builder, </a:t>
          </a:r>
          <a:r>
            <a:rPr lang="en-US" sz="1300" i="1" dirty="0" err="1">
              <a:latin typeface="Tw Cen MT" panose="020B0602020104020603" pitchFamily="34" charset="0"/>
            </a:rPr>
            <a:t>coloniser</a:t>
          </a:r>
          <a:r>
            <a:rPr lang="en-US" sz="1300" i="1" dirty="0">
              <a:latin typeface="Tw Cen MT" panose="020B0602020104020603" pitchFamily="34" charset="0"/>
            </a:rPr>
            <a:t>, contractor, developer, estate developer or by any other name or claims to be acting as the holder of a power of attorney from the owner of the land on which the building or apartment is constructed or plot is developed for sale; or (vi) such other person who constructs any building or apartment for sale to the general public. Explanation.—For the purposes of this clause, where the person who constructs or converts a building into apartments or develops a plot for sale and the persons who sells apartments or plots are different persons, both of them shall be deemed to be the promoters and shall be jointly liable as such for the functions and responsibilities specified, under this Act or the rules and regulations made thereunder;</a:t>
          </a:r>
          <a:endParaRPr lang="en-IN" sz="1300" dirty="0">
            <a:latin typeface="Tw Cen MT" panose="020B0602020104020603" pitchFamily="34" charset="0"/>
          </a:endParaRPr>
        </a:p>
      </dgm:t>
    </dgm:pt>
    <dgm:pt modelId="{6C5ED864-E722-4322-A26B-1926E54B85B3}" type="parTrans" cxnId="{46C8BD6F-3CB3-4178-B7F2-EACB2A8185F0}">
      <dgm:prSet/>
      <dgm:spPr/>
      <dgm:t>
        <a:bodyPr/>
        <a:lstStyle/>
        <a:p>
          <a:endParaRPr lang="en-IN"/>
        </a:p>
      </dgm:t>
    </dgm:pt>
    <dgm:pt modelId="{0EB03F4B-5163-4533-9B74-914BF89A8746}" type="sibTrans" cxnId="{46C8BD6F-3CB3-4178-B7F2-EACB2A8185F0}">
      <dgm:prSet/>
      <dgm:spPr/>
      <dgm:t>
        <a:bodyPr/>
        <a:lstStyle/>
        <a:p>
          <a:endParaRPr lang="en-IN"/>
        </a:p>
      </dgm:t>
    </dgm:pt>
    <dgm:pt modelId="{90DF09D0-B86F-460A-A763-5A5D7F50CF4D}">
      <dgm:prSet phldrT="[Text]" custT="1"/>
      <dgm:spPr/>
      <dgm:t>
        <a:bodyPr/>
        <a:lstStyle/>
        <a:p>
          <a:pPr algn="just">
            <a:lnSpc>
              <a:spcPct val="150000"/>
            </a:lnSpc>
          </a:pPr>
          <a:r>
            <a:rPr lang="en-US" sz="1300" b="1" dirty="0">
              <a:latin typeface="Tw Cen MT" panose="020B0602020104020603" pitchFamily="34" charset="0"/>
            </a:rPr>
            <a:t>Section 2 (</a:t>
          </a:r>
          <a:r>
            <a:rPr lang="en-US" sz="1300" b="1" dirty="0" err="1">
              <a:latin typeface="Tw Cen MT" panose="020B0602020104020603" pitchFamily="34" charset="0"/>
            </a:rPr>
            <a:t>zn</a:t>
          </a:r>
          <a:r>
            <a:rPr lang="en-US" sz="1300" b="1" dirty="0">
              <a:latin typeface="Tw Cen MT" panose="020B0602020104020603" pitchFamily="34" charset="0"/>
            </a:rPr>
            <a:t>) "real estate project“: </a:t>
          </a:r>
          <a:r>
            <a:rPr lang="en-US" sz="1300" i="1" dirty="0">
              <a:latin typeface="Tw Cen MT" panose="020B0602020104020603" pitchFamily="34" charset="0"/>
            </a:rPr>
            <a:t>means the development of a building or a building consisting of apartments, or converting an existing building or a part thereof into apartments, or the development of land into plots or apartment, as the case may be, for the purpose of selling all or some of the said apartments or plots or building, as the case may be, and includes the common areas, the development works, all improvements and structures thereon, and all easement, rights and appurtenances belonging thereto;</a:t>
          </a:r>
          <a:endParaRPr lang="en-IN" sz="1300" dirty="0">
            <a:latin typeface="Tw Cen MT" panose="020B0602020104020603" pitchFamily="34" charset="0"/>
          </a:endParaRPr>
        </a:p>
      </dgm:t>
    </dgm:pt>
    <dgm:pt modelId="{1CA02C42-E6AB-4DEA-AAA9-CEE47C607DA9}" type="parTrans" cxnId="{C3FC8423-CCEA-4F60-AFE4-CA5F0E9D4F54}">
      <dgm:prSet/>
      <dgm:spPr/>
      <dgm:t>
        <a:bodyPr/>
        <a:lstStyle/>
        <a:p>
          <a:endParaRPr lang="en-IN"/>
        </a:p>
      </dgm:t>
    </dgm:pt>
    <dgm:pt modelId="{68923850-655C-4706-A12B-8D4F5C5F7ECE}" type="sibTrans" cxnId="{C3FC8423-CCEA-4F60-AFE4-CA5F0E9D4F54}">
      <dgm:prSet/>
      <dgm:spPr/>
      <dgm:t>
        <a:bodyPr/>
        <a:lstStyle/>
        <a:p>
          <a:endParaRPr lang="en-IN"/>
        </a:p>
      </dgm:t>
    </dgm:pt>
    <dgm:pt modelId="{145306F4-3FD4-4E9A-A421-0FCD04BFA45F}">
      <dgm:prSet phldrT="[Text]" custT="1"/>
      <dgm:spPr/>
      <dgm:t>
        <a:bodyPr/>
        <a:lstStyle/>
        <a:p>
          <a:pPr algn="just">
            <a:lnSpc>
              <a:spcPct val="150000"/>
            </a:lnSpc>
          </a:pPr>
          <a:endParaRPr lang="en-IN" sz="1300" dirty="0">
            <a:latin typeface="Tw Cen MT" panose="020B0602020104020603" pitchFamily="34" charset="0"/>
          </a:endParaRPr>
        </a:p>
      </dgm:t>
    </dgm:pt>
    <dgm:pt modelId="{8ADADCA2-37EF-447F-BB8E-100DD23DEA6C}" type="parTrans" cxnId="{AA4A1F55-62CC-410E-8F0E-92D4A86E084E}">
      <dgm:prSet/>
      <dgm:spPr/>
    </dgm:pt>
    <dgm:pt modelId="{162A2317-EB65-40DC-A1CC-10D37797D0E7}" type="sibTrans" cxnId="{AA4A1F55-62CC-410E-8F0E-92D4A86E084E}">
      <dgm:prSet/>
      <dgm:spPr/>
    </dgm:pt>
    <dgm:pt modelId="{4FA18AD6-F607-464D-A5E4-E42CDFB29133}">
      <dgm:prSet phldrT="[Text]" custT="1"/>
      <dgm:spPr/>
      <dgm:t>
        <a:bodyPr/>
        <a:lstStyle/>
        <a:p>
          <a:pPr algn="just">
            <a:lnSpc>
              <a:spcPct val="150000"/>
            </a:lnSpc>
          </a:pPr>
          <a:r>
            <a:rPr lang="en-US" sz="1300" b="1" dirty="0">
              <a:latin typeface="Tw Cen MT" panose="020B0602020104020603" pitchFamily="34" charset="0"/>
            </a:rPr>
            <a:t>Section 2 (</a:t>
          </a:r>
          <a:r>
            <a:rPr lang="en-US" sz="1300" b="1" dirty="0" err="1">
              <a:latin typeface="Tw Cen MT" panose="020B0602020104020603" pitchFamily="34" charset="0"/>
            </a:rPr>
            <a:t>zm</a:t>
          </a:r>
          <a:r>
            <a:rPr lang="en-US" sz="1300" b="1" dirty="0">
              <a:latin typeface="Tw Cen MT" panose="020B0602020104020603" pitchFamily="34" charset="0"/>
            </a:rPr>
            <a:t>) "real estate agent": </a:t>
          </a:r>
          <a:r>
            <a:rPr lang="en-US" sz="1300" i="1" dirty="0">
              <a:latin typeface="Tw Cen MT" panose="020B0602020104020603" pitchFamily="34" charset="0"/>
            </a:rPr>
            <a:t>means any person, who negotiates or acts on behalf of one person in a transaction of transfer of his plot, apartment or building, as the case may be, in a real estate project, by way of sale, with another person or transfer of plot, apartment or building, as the case may be, of any other person to him and receives remuneration or fees or any other charges for his services whether as commission or otherwise and includes a person who introduces, through any medium, prospective buyers and sellers to each other for negotiation for sale or purchase of plot, apartment or building, as the case may be, and includes property dealers, brokers, middlemen by whatever name called;</a:t>
          </a:r>
          <a:endParaRPr lang="en-IN" sz="1300" dirty="0">
            <a:latin typeface="Tw Cen MT" panose="020B0602020104020603" pitchFamily="34" charset="0"/>
          </a:endParaRPr>
        </a:p>
      </dgm:t>
    </dgm:pt>
    <dgm:pt modelId="{27411490-CE54-44B7-881B-BA25F3CD153A}" type="parTrans" cxnId="{F6D60D69-682A-4BC5-B91D-85BCD1C387FC}">
      <dgm:prSet/>
      <dgm:spPr/>
    </dgm:pt>
    <dgm:pt modelId="{C8DC46FB-C6B6-4F62-B36D-31FFBBC4F74C}" type="sibTrans" cxnId="{F6D60D69-682A-4BC5-B91D-85BCD1C387FC}">
      <dgm:prSet/>
      <dgm:spPr/>
    </dgm:pt>
    <dgm:pt modelId="{03ACC12B-C150-46E6-828A-7195EC253E65}" type="pres">
      <dgm:prSet presAssocID="{BBFD0C67-6D40-44C2-91F8-673FCFA932D4}" presName="Name0" presStyleCnt="0">
        <dgm:presLayoutVars>
          <dgm:dir/>
          <dgm:animLvl val="lvl"/>
          <dgm:resizeHandles val="exact"/>
        </dgm:presLayoutVars>
      </dgm:prSet>
      <dgm:spPr/>
    </dgm:pt>
    <dgm:pt modelId="{02E5C393-047A-4761-AB45-6C2C03B47F71}" type="pres">
      <dgm:prSet presAssocID="{6B9F275B-3211-4738-AD85-F75D5866757C}" presName="linNode" presStyleCnt="0"/>
      <dgm:spPr/>
    </dgm:pt>
    <dgm:pt modelId="{F71FE836-6E45-4B7B-93E6-44FBAB52E651}" type="pres">
      <dgm:prSet presAssocID="{6B9F275B-3211-4738-AD85-F75D5866757C}" presName="parTx" presStyleLbl="revTx" presStyleIdx="0" presStyleCnt="1" custScaleX="51060" custScaleY="202232">
        <dgm:presLayoutVars>
          <dgm:chMax val="1"/>
          <dgm:bulletEnabled val="1"/>
        </dgm:presLayoutVars>
      </dgm:prSet>
      <dgm:spPr/>
    </dgm:pt>
    <dgm:pt modelId="{67985B34-B39E-4FDD-8FB2-56D406380F3C}" type="pres">
      <dgm:prSet presAssocID="{6B9F275B-3211-4738-AD85-F75D5866757C}" presName="bracket" presStyleLbl="parChTrans1D1" presStyleIdx="0" presStyleCnt="1"/>
      <dgm:spPr/>
    </dgm:pt>
    <dgm:pt modelId="{6030C7FF-71E8-45B3-A617-4749E9DCCE64}" type="pres">
      <dgm:prSet presAssocID="{6B9F275B-3211-4738-AD85-F75D5866757C}" presName="spH" presStyleCnt="0"/>
      <dgm:spPr/>
    </dgm:pt>
    <dgm:pt modelId="{E6E86C4C-112B-42F8-AF0D-45ED8C30293F}" type="pres">
      <dgm:prSet presAssocID="{6B9F275B-3211-4738-AD85-F75D5866757C}" presName="desTx" presStyleLbl="node1" presStyleIdx="0" presStyleCnt="1" custScaleX="118136">
        <dgm:presLayoutVars>
          <dgm:bulletEnabled val="1"/>
        </dgm:presLayoutVars>
      </dgm:prSet>
      <dgm:spPr/>
    </dgm:pt>
  </dgm:ptLst>
  <dgm:cxnLst>
    <dgm:cxn modelId="{39E9940D-9E29-4398-83D5-8249B95597F1}" type="presOf" srcId="{A5EFDD4F-F8C9-4450-932A-CE80442F6CD8}" destId="{E6E86C4C-112B-42F8-AF0D-45ED8C30293F}" srcOrd="0" destOrd="1" presId="urn:diagrams.loki3.com/BracketList"/>
    <dgm:cxn modelId="{F1A8F719-93C7-4937-B338-21D84F6F5080}" type="presOf" srcId="{BBFD0C67-6D40-44C2-91F8-673FCFA932D4}" destId="{03ACC12B-C150-46E6-828A-7195EC253E65}" srcOrd="0" destOrd="0" presId="urn:diagrams.loki3.com/BracketList"/>
    <dgm:cxn modelId="{C3FC8423-CCEA-4F60-AFE4-CA5F0E9D4F54}" srcId="{6B9F275B-3211-4738-AD85-F75D5866757C}" destId="{90DF09D0-B86F-460A-A763-5A5D7F50CF4D}" srcOrd="3" destOrd="0" parTransId="{1CA02C42-E6AB-4DEA-AAA9-CEE47C607DA9}" sibTransId="{68923850-655C-4706-A12B-8D4F5C5F7ECE}"/>
    <dgm:cxn modelId="{3610BE28-B9E8-4E26-88F7-803E16D98EF4}" type="presOf" srcId="{90DF09D0-B86F-460A-A763-5A5D7F50CF4D}" destId="{E6E86C4C-112B-42F8-AF0D-45ED8C30293F}" srcOrd="0" destOrd="3" presId="urn:diagrams.loki3.com/BracketList"/>
    <dgm:cxn modelId="{AC05022A-7F59-42C3-9361-F957088FA03F}" type="presOf" srcId="{145306F4-3FD4-4E9A-A421-0FCD04BFA45F}" destId="{E6E86C4C-112B-42F8-AF0D-45ED8C30293F}" srcOrd="0" destOrd="0" presId="urn:diagrams.loki3.com/BracketList"/>
    <dgm:cxn modelId="{F6D60D69-682A-4BC5-B91D-85BCD1C387FC}" srcId="{6B9F275B-3211-4738-AD85-F75D5866757C}" destId="{4FA18AD6-F607-464D-A5E4-E42CDFB29133}" srcOrd="2" destOrd="0" parTransId="{27411490-CE54-44B7-881B-BA25F3CD153A}" sibTransId="{C8DC46FB-C6B6-4F62-B36D-31FFBBC4F74C}"/>
    <dgm:cxn modelId="{B16E794A-94A7-49F9-868B-605FA2AB7806}" type="presOf" srcId="{4FA18AD6-F607-464D-A5E4-E42CDFB29133}" destId="{E6E86C4C-112B-42F8-AF0D-45ED8C30293F}" srcOrd="0" destOrd="2" presId="urn:diagrams.loki3.com/BracketList"/>
    <dgm:cxn modelId="{46C8BD6F-3CB3-4178-B7F2-EACB2A8185F0}" srcId="{6B9F275B-3211-4738-AD85-F75D5866757C}" destId="{A5EFDD4F-F8C9-4450-932A-CE80442F6CD8}" srcOrd="1" destOrd="0" parTransId="{6C5ED864-E722-4322-A26B-1926E54B85B3}" sibTransId="{0EB03F4B-5163-4533-9B74-914BF89A8746}"/>
    <dgm:cxn modelId="{AA4A1F55-62CC-410E-8F0E-92D4A86E084E}" srcId="{6B9F275B-3211-4738-AD85-F75D5866757C}" destId="{145306F4-3FD4-4E9A-A421-0FCD04BFA45F}" srcOrd="0" destOrd="0" parTransId="{8ADADCA2-37EF-447F-BB8E-100DD23DEA6C}" sibTransId="{162A2317-EB65-40DC-A1CC-10D37797D0E7}"/>
    <dgm:cxn modelId="{932C289D-BE5D-4EB2-8223-648DDD31840D}" type="presOf" srcId="{6B9F275B-3211-4738-AD85-F75D5866757C}" destId="{F71FE836-6E45-4B7B-93E6-44FBAB52E651}" srcOrd="0" destOrd="0" presId="urn:diagrams.loki3.com/BracketList"/>
    <dgm:cxn modelId="{02A666CB-498E-484F-A278-16326CE35C46}" srcId="{BBFD0C67-6D40-44C2-91F8-673FCFA932D4}" destId="{6B9F275B-3211-4738-AD85-F75D5866757C}" srcOrd="0" destOrd="0" parTransId="{71022954-4D54-4E16-A828-28CBAF5E806B}" sibTransId="{B44226AB-93F3-41E0-A36E-6E8E031E3155}"/>
    <dgm:cxn modelId="{9874987D-544E-43DF-9DBD-D822701E380C}" type="presParOf" srcId="{03ACC12B-C150-46E6-828A-7195EC253E65}" destId="{02E5C393-047A-4761-AB45-6C2C03B47F71}" srcOrd="0" destOrd="0" presId="urn:diagrams.loki3.com/BracketList"/>
    <dgm:cxn modelId="{6BBB66FC-F370-4B84-BCDF-FEABAEB9A159}" type="presParOf" srcId="{02E5C393-047A-4761-AB45-6C2C03B47F71}" destId="{F71FE836-6E45-4B7B-93E6-44FBAB52E651}" srcOrd="0" destOrd="0" presId="urn:diagrams.loki3.com/BracketList"/>
    <dgm:cxn modelId="{657D1C8D-5E21-4845-9AF3-1482BC865B74}" type="presParOf" srcId="{02E5C393-047A-4761-AB45-6C2C03B47F71}" destId="{67985B34-B39E-4FDD-8FB2-56D406380F3C}" srcOrd="1" destOrd="0" presId="urn:diagrams.loki3.com/BracketList"/>
    <dgm:cxn modelId="{2D4646C5-23C2-4347-9D83-9F640747584C}" type="presParOf" srcId="{02E5C393-047A-4761-AB45-6C2C03B47F71}" destId="{6030C7FF-71E8-45B3-A617-4749E9DCCE64}" srcOrd="2" destOrd="0" presId="urn:diagrams.loki3.com/BracketList"/>
    <dgm:cxn modelId="{DCDE355D-D2DE-4732-93C2-318C51B3353D}" type="presParOf" srcId="{02E5C393-047A-4761-AB45-6C2C03B47F71}" destId="{E6E86C4C-112B-42F8-AF0D-45ED8C30293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5CD7E1-B31D-4C1F-AA82-8808126CCD2E}" type="doc">
      <dgm:prSet loTypeId="urn:microsoft.com/office/officeart/2005/8/layout/default" loCatId="list" qsTypeId="urn:microsoft.com/office/officeart/2005/8/quickstyle/simple5" qsCatId="simple" csTypeId="urn:microsoft.com/office/officeart/2005/8/colors/accent3_4" csCatId="accent3" phldr="1"/>
      <dgm:spPr/>
      <dgm:t>
        <a:bodyPr/>
        <a:lstStyle/>
        <a:p>
          <a:endParaRPr lang="en-US"/>
        </a:p>
      </dgm:t>
    </dgm:pt>
    <dgm:pt modelId="{6E4D8546-78D5-437C-B049-F55BCEFC21D8}">
      <dgm:prSet phldrT="[Text]" custT="1"/>
      <dgm:spPr/>
      <dgm:t>
        <a:bodyPr/>
        <a:lstStyle/>
        <a:p>
          <a:r>
            <a:rPr lang="en-US" sz="2000" b="1" dirty="0">
              <a:solidFill>
                <a:schemeClr val="tx1"/>
              </a:solidFill>
              <a:latin typeface="Tw Cen MT" panose="020B0602020104020603" pitchFamily="34" charset="0"/>
            </a:rPr>
            <a:t>Registration of Real Estate Project </a:t>
          </a:r>
        </a:p>
      </dgm:t>
    </dgm:pt>
    <dgm:pt modelId="{E20D37A7-17E2-42AC-B8FE-DA01CC5837FA}" type="parTrans" cxnId="{68EA7B6F-FCBC-4B77-B55F-F6DB4A95C296}">
      <dgm:prSet/>
      <dgm:spPr/>
      <dgm:t>
        <a:bodyPr/>
        <a:lstStyle/>
        <a:p>
          <a:endParaRPr lang="en-US"/>
        </a:p>
      </dgm:t>
    </dgm:pt>
    <dgm:pt modelId="{C6944C59-9CE4-4FBF-BFDA-C7AB64C1F406}" type="sibTrans" cxnId="{68EA7B6F-FCBC-4B77-B55F-F6DB4A95C296}">
      <dgm:prSet/>
      <dgm:spPr/>
      <dgm:t>
        <a:bodyPr/>
        <a:lstStyle/>
        <a:p>
          <a:endParaRPr lang="en-US"/>
        </a:p>
      </dgm:t>
    </dgm:pt>
    <dgm:pt modelId="{2A17375D-7F72-4768-A76C-F2651E4B9AC5}">
      <dgm:prSet custT="1"/>
      <dgm:spPr/>
      <dgm:t>
        <a:bodyPr/>
        <a:lstStyle/>
        <a:p>
          <a:r>
            <a:rPr lang="en-US" sz="1600" b="1" dirty="0">
              <a:solidFill>
                <a:schemeClr val="tx1"/>
              </a:solidFill>
              <a:latin typeface="Tw Cen MT" panose="020B0602020104020603" pitchFamily="34" charset="0"/>
            </a:rPr>
            <a:t>Section 3</a:t>
          </a:r>
        </a:p>
      </dgm:t>
    </dgm:pt>
    <dgm:pt modelId="{D3FEADFB-0B28-4609-B337-1E0B3746C2F1}" type="parTrans" cxnId="{8D563609-AAEC-479A-B145-C7341A022C67}">
      <dgm:prSet/>
      <dgm:spPr/>
      <dgm:t>
        <a:bodyPr/>
        <a:lstStyle/>
        <a:p>
          <a:endParaRPr lang="en-US"/>
        </a:p>
      </dgm:t>
    </dgm:pt>
    <dgm:pt modelId="{22B33A84-68F0-4C07-AC78-74862F39CA64}" type="sibTrans" cxnId="{8D563609-AAEC-479A-B145-C7341A022C67}">
      <dgm:prSet/>
      <dgm:spPr/>
      <dgm:t>
        <a:bodyPr/>
        <a:lstStyle/>
        <a:p>
          <a:endParaRPr lang="en-US"/>
        </a:p>
      </dgm:t>
    </dgm:pt>
    <dgm:pt modelId="{C1CE5867-FD07-402C-B035-96D987B9746C}">
      <dgm:prSet custT="1"/>
      <dgm:spPr/>
      <dgm:t>
        <a:bodyPr/>
        <a:lstStyle/>
        <a:p>
          <a:r>
            <a:rPr lang="en-US" sz="1600" b="1" dirty="0">
              <a:solidFill>
                <a:schemeClr val="tx1"/>
              </a:solidFill>
              <a:latin typeface="Tw Cen MT" panose="020B0602020104020603" pitchFamily="34" charset="0"/>
            </a:rPr>
            <a:t>Section 4</a:t>
          </a:r>
        </a:p>
      </dgm:t>
    </dgm:pt>
    <dgm:pt modelId="{BBCD00AE-F44A-4AEE-9306-EB2E7FB49519}" type="parTrans" cxnId="{AFD6D0FC-9FF0-4619-9E2D-C002894D41A8}">
      <dgm:prSet/>
      <dgm:spPr/>
      <dgm:t>
        <a:bodyPr/>
        <a:lstStyle/>
        <a:p>
          <a:endParaRPr lang="en-US"/>
        </a:p>
      </dgm:t>
    </dgm:pt>
    <dgm:pt modelId="{4376EE3C-60F2-4234-AB0A-D931750E39F2}" type="sibTrans" cxnId="{AFD6D0FC-9FF0-4619-9E2D-C002894D41A8}">
      <dgm:prSet/>
      <dgm:spPr/>
      <dgm:t>
        <a:bodyPr/>
        <a:lstStyle/>
        <a:p>
          <a:endParaRPr lang="en-US"/>
        </a:p>
      </dgm:t>
    </dgm:pt>
    <dgm:pt modelId="{6A33B956-5A12-4080-BA48-13C7CEED82E5}">
      <dgm:prSet custT="1"/>
      <dgm:spPr/>
      <dgm:t>
        <a:bodyPr/>
        <a:lstStyle/>
        <a:p>
          <a:r>
            <a:rPr lang="en-US" sz="1600" b="1" dirty="0">
              <a:solidFill>
                <a:schemeClr val="tx1"/>
              </a:solidFill>
              <a:latin typeface="Tw Cen MT" panose="020B0602020104020603" pitchFamily="34" charset="0"/>
            </a:rPr>
            <a:t>Section 5</a:t>
          </a:r>
        </a:p>
      </dgm:t>
    </dgm:pt>
    <dgm:pt modelId="{5837E309-37EF-4E35-86C8-6E31BD3A0194}" type="parTrans" cxnId="{169DF222-7B04-4524-98CA-9CB64ADFD761}">
      <dgm:prSet/>
      <dgm:spPr/>
      <dgm:t>
        <a:bodyPr/>
        <a:lstStyle/>
        <a:p>
          <a:endParaRPr lang="en-US"/>
        </a:p>
      </dgm:t>
    </dgm:pt>
    <dgm:pt modelId="{0B8E0024-2948-4317-B17F-053D22DE4C6B}" type="sibTrans" cxnId="{169DF222-7B04-4524-98CA-9CB64ADFD761}">
      <dgm:prSet/>
      <dgm:spPr/>
      <dgm:t>
        <a:bodyPr/>
        <a:lstStyle/>
        <a:p>
          <a:endParaRPr lang="en-US"/>
        </a:p>
      </dgm:t>
    </dgm:pt>
    <dgm:pt modelId="{18B955F1-5F44-4D1A-820B-6BAE131A1C33}">
      <dgm:prSet custT="1"/>
      <dgm:spPr/>
      <dgm:t>
        <a:bodyPr/>
        <a:lstStyle/>
        <a:p>
          <a:r>
            <a:rPr lang="en-US" sz="2000" b="1" dirty="0">
              <a:solidFill>
                <a:schemeClr val="tx1"/>
              </a:solidFill>
              <a:latin typeface="Tw Cen MT" panose="020B0602020104020603" pitchFamily="34" charset="0"/>
            </a:rPr>
            <a:t>Extension of Real Estate Project</a:t>
          </a:r>
        </a:p>
      </dgm:t>
    </dgm:pt>
    <dgm:pt modelId="{42EE9A82-282E-4FB1-9424-2ADDFB68BDA7}" type="parTrans" cxnId="{B1A8F7BF-33FE-4430-A81B-92142A0DE578}">
      <dgm:prSet/>
      <dgm:spPr/>
      <dgm:t>
        <a:bodyPr/>
        <a:lstStyle/>
        <a:p>
          <a:endParaRPr lang="en-US"/>
        </a:p>
      </dgm:t>
    </dgm:pt>
    <dgm:pt modelId="{BF9DCC1C-83AD-4507-9AF3-57BF7F3049C7}" type="sibTrans" cxnId="{B1A8F7BF-33FE-4430-A81B-92142A0DE578}">
      <dgm:prSet/>
      <dgm:spPr/>
      <dgm:t>
        <a:bodyPr/>
        <a:lstStyle/>
        <a:p>
          <a:endParaRPr lang="en-US"/>
        </a:p>
      </dgm:t>
    </dgm:pt>
    <dgm:pt modelId="{12C2E7B1-F33D-4200-B42C-9A67E97B3540}">
      <dgm:prSet custT="1"/>
      <dgm:spPr/>
      <dgm:t>
        <a:bodyPr/>
        <a:lstStyle/>
        <a:p>
          <a:r>
            <a:rPr lang="en-US" sz="1600" b="1" dirty="0">
              <a:solidFill>
                <a:schemeClr val="tx1"/>
              </a:solidFill>
              <a:latin typeface="Tw Cen MT" panose="020B0602020104020603" pitchFamily="34" charset="0"/>
            </a:rPr>
            <a:t>Section 6</a:t>
          </a:r>
        </a:p>
      </dgm:t>
    </dgm:pt>
    <dgm:pt modelId="{A03C8FEC-DEDF-4B1C-B1FA-61248782469A}" type="parTrans" cxnId="{7F79FCD8-2131-4B28-A524-03DD37901476}">
      <dgm:prSet/>
      <dgm:spPr/>
      <dgm:t>
        <a:bodyPr/>
        <a:lstStyle/>
        <a:p>
          <a:endParaRPr lang="en-US"/>
        </a:p>
      </dgm:t>
    </dgm:pt>
    <dgm:pt modelId="{42456E24-4B91-4BC6-B17D-E7A09F4F51F3}" type="sibTrans" cxnId="{7F79FCD8-2131-4B28-A524-03DD37901476}">
      <dgm:prSet/>
      <dgm:spPr/>
      <dgm:t>
        <a:bodyPr/>
        <a:lstStyle/>
        <a:p>
          <a:endParaRPr lang="en-US"/>
        </a:p>
      </dgm:t>
    </dgm:pt>
    <dgm:pt modelId="{B4C33A69-2E81-4EBD-AF47-B08EFA0C1F4D}">
      <dgm:prSet custT="1"/>
      <dgm:spPr/>
      <dgm:t>
        <a:bodyPr/>
        <a:lstStyle/>
        <a:p>
          <a:r>
            <a:rPr lang="en-US" sz="1600" b="1" dirty="0">
              <a:solidFill>
                <a:schemeClr val="tx1"/>
              </a:solidFill>
              <a:latin typeface="Tw Cen MT" panose="020B0602020104020603" pitchFamily="34" charset="0"/>
            </a:rPr>
            <a:t>Section 7</a:t>
          </a:r>
        </a:p>
      </dgm:t>
    </dgm:pt>
    <dgm:pt modelId="{4532AA11-04BD-4F8C-A625-C7B903C30BF3}" type="parTrans" cxnId="{68296B1F-95DE-428F-8760-03AB51903CA1}">
      <dgm:prSet/>
      <dgm:spPr/>
      <dgm:t>
        <a:bodyPr/>
        <a:lstStyle/>
        <a:p>
          <a:endParaRPr lang="en-US"/>
        </a:p>
      </dgm:t>
    </dgm:pt>
    <dgm:pt modelId="{DBD63E7E-6245-4D1F-AB77-2320D54AA9E2}" type="sibTrans" cxnId="{68296B1F-95DE-428F-8760-03AB51903CA1}">
      <dgm:prSet/>
      <dgm:spPr/>
      <dgm:t>
        <a:bodyPr/>
        <a:lstStyle/>
        <a:p>
          <a:endParaRPr lang="en-US"/>
        </a:p>
      </dgm:t>
    </dgm:pt>
    <dgm:pt modelId="{A2105FAD-23EB-47D7-BA1A-45C9F92BDC08}">
      <dgm:prSet custT="1"/>
      <dgm:spPr/>
      <dgm:t>
        <a:bodyPr/>
        <a:lstStyle/>
        <a:p>
          <a:r>
            <a:rPr lang="en-US" sz="2000" b="1" dirty="0">
              <a:solidFill>
                <a:schemeClr val="tx1"/>
              </a:solidFill>
              <a:latin typeface="Tw Cen MT" panose="020B0602020104020603" pitchFamily="34" charset="0"/>
            </a:rPr>
            <a:t>Revocation of Real Estate Project</a:t>
          </a:r>
        </a:p>
      </dgm:t>
    </dgm:pt>
    <dgm:pt modelId="{A6110BC5-0014-48E4-A07E-DD951E68ADF3}" type="parTrans" cxnId="{EF70B93B-2072-4EFF-9CB6-36BCEC78291C}">
      <dgm:prSet/>
      <dgm:spPr/>
      <dgm:t>
        <a:bodyPr/>
        <a:lstStyle/>
        <a:p>
          <a:endParaRPr lang="en-US"/>
        </a:p>
      </dgm:t>
    </dgm:pt>
    <dgm:pt modelId="{E73D08B1-05D6-473D-861C-B2DC3FF04CDB}" type="sibTrans" cxnId="{EF70B93B-2072-4EFF-9CB6-36BCEC78291C}">
      <dgm:prSet/>
      <dgm:spPr/>
      <dgm:t>
        <a:bodyPr/>
        <a:lstStyle/>
        <a:p>
          <a:endParaRPr lang="en-US"/>
        </a:p>
      </dgm:t>
    </dgm:pt>
    <dgm:pt modelId="{50D59E86-4DFA-475D-8942-8A568996D476}">
      <dgm:prSet custT="1"/>
      <dgm:spPr/>
      <dgm:t>
        <a:bodyPr/>
        <a:lstStyle/>
        <a:p>
          <a:r>
            <a:rPr lang="en-US" sz="1600" b="1" dirty="0">
              <a:solidFill>
                <a:schemeClr val="tx1"/>
              </a:solidFill>
              <a:latin typeface="Tw Cen MT" panose="020B0602020104020603" pitchFamily="34" charset="0"/>
            </a:rPr>
            <a:t>Section 8</a:t>
          </a:r>
        </a:p>
      </dgm:t>
    </dgm:pt>
    <dgm:pt modelId="{8F5847A2-4612-4B98-B104-D2AB7FD611BD}" type="parTrans" cxnId="{DE8AB520-5C1F-44AC-8719-585AA74B8CF7}">
      <dgm:prSet/>
      <dgm:spPr/>
      <dgm:t>
        <a:bodyPr/>
        <a:lstStyle/>
        <a:p>
          <a:endParaRPr lang="en-US"/>
        </a:p>
      </dgm:t>
    </dgm:pt>
    <dgm:pt modelId="{110528ED-DF89-4698-BBC0-8B2DC403E757}" type="sibTrans" cxnId="{DE8AB520-5C1F-44AC-8719-585AA74B8CF7}">
      <dgm:prSet/>
      <dgm:spPr/>
      <dgm:t>
        <a:bodyPr/>
        <a:lstStyle/>
        <a:p>
          <a:endParaRPr lang="en-US"/>
        </a:p>
      </dgm:t>
    </dgm:pt>
    <dgm:pt modelId="{8052CD8A-9017-4D9C-9767-6358B21B5F20}">
      <dgm:prSet custT="1"/>
      <dgm:spPr/>
      <dgm:t>
        <a:bodyPr/>
        <a:lstStyle/>
        <a:p>
          <a:r>
            <a:rPr lang="en-US" sz="2000" b="1" dirty="0">
              <a:solidFill>
                <a:schemeClr val="tx1"/>
              </a:solidFill>
              <a:latin typeface="Tw Cen MT" panose="020B0602020104020603" pitchFamily="34" charset="0"/>
            </a:rPr>
            <a:t>Registration of Real Estate Agents</a:t>
          </a:r>
        </a:p>
      </dgm:t>
    </dgm:pt>
    <dgm:pt modelId="{43C8D8EF-699E-4543-8605-C3E9D9F8F8CE}" type="parTrans" cxnId="{9DFA06A3-D7F4-4D1E-A14E-15499AF86596}">
      <dgm:prSet/>
      <dgm:spPr/>
      <dgm:t>
        <a:bodyPr/>
        <a:lstStyle/>
        <a:p>
          <a:endParaRPr lang="en-US"/>
        </a:p>
      </dgm:t>
    </dgm:pt>
    <dgm:pt modelId="{521FCF13-0E7F-4155-87D1-993FEE908B1A}" type="sibTrans" cxnId="{9DFA06A3-D7F4-4D1E-A14E-15499AF86596}">
      <dgm:prSet/>
      <dgm:spPr/>
      <dgm:t>
        <a:bodyPr/>
        <a:lstStyle/>
        <a:p>
          <a:endParaRPr lang="en-US"/>
        </a:p>
      </dgm:t>
    </dgm:pt>
    <dgm:pt modelId="{904B4E69-F961-4BDD-B3A9-F9145334803D}">
      <dgm:prSet custT="1"/>
      <dgm:spPr/>
      <dgm:t>
        <a:bodyPr/>
        <a:lstStyle/>
        <a:p>
          <a:r>
            <a:rPr lang="en-US" sz="1600" b="1" dirty="0">
              <a:solidFill>
                <a:schemeClr val="tx1"/>
              </a:solidFill>
              <a:latin typeface="Tw Cen MT" panose="020B0602020104020603" pitchFamily="34" charset="0"/>
            </a:rPr>
            <a:t>Section 9</a:t>
          </a:r>
        </a:p>
      </dgm:t>
    </dgm:pt>
    <dgm:pt modelId="{45F22806-FAB6-416D-8AF4-91D1586DFDB0}" type="parTrans" cxnId="{E4DD0568-CB37-4E27-9FAD-B5CFFF79097B}">
      <dgm:prSet/>
      <dgm:spPr/>
      <dgm:t>
        <a:bodyPr/>
        <a:lstStyle/>
        <a:p>
          <a:endParaRPr lang="en-US"/>
        </a:p>
      </dgm:t>
    </dgm:pt>
    <dgm:pt modelId="{0719DCCF-8900-4BDE-A25A-4F761A2963E2}" type="sibTrans" cxnId="{E4DD0568-CB37-4E27-9FAD-B5CFFF79097B}">
      <dgm:prSet/>
      <dgm:spPr/>
      <dgm:t>
        <a:bodyPr/>
        <a:lstStyle/>
        <a:p>
          <a:endParaRPr lang="en-US"/>
        </a:p>
      </dgm:t>
    </dgm:pt>
    <dgm:pt modelId="{DBF5CFEF-34CC-4D53-A89B-CABC008BEC22}">
      <dgm:prSet custT="1"/>
      <dgm:spPr/>
      <dgm:t>
        <a:bodyPr/>
        <a:lstStyle/>
        <a:p>
          <a:r>
            <a:rPr lang="en-US" sz="1600" b="1" dirty="0">
              <a:solidFill>
                <a:schemeClr val="tx1"/>
              </a:solidFill>
              <a:latin typeface="Tw Cen MT" panose="020B0602020104020603" pitchFamily="34" charset="0"/>
            </a:rPr>
            <a:t>Section 10</a:t>
          </a:r>
        </a:p>
      </dgm:t>
    </dgm:pt>
    <dgm:pt modelId="{7E92AB5F-3B86-4FBF-BED1-C049193AA49C}" type="parTrans" cxnId="{E5924B9C-BF97-45FD-A1FD-6AC60CB036C6}">
      <dgm:prSet/>
      <dgm:spPr/>
      <dgm:t>
        <a:bodyPr/>
        <a:lstStyle/>
        <a:p>
          <a:endParaRPr lang="en-US"/>
        </a:p>
      </dgm:t>
    </dgm:pt>
    <dgm:pt modelId="{062D5765-3D21-4662-86A7-3A120DE3E664}" type="sibTrans" cxnId="{E5924B9C-BF97-45FD-A1FD-6AC60CB036C6}">
      <dgm:prSet/>
      <dgm:spPr/>
      <dgm:t>
        <a:bodyPr/>
        <a:lstStyle/>
        <a:p>
          <a:endParaRPr lang="en-US"/>
        </a:p>
      </dgm:t>
    </dgm:pt>
    <dgm:pt modelId="{8CA955BD-4B62-4A68-8111-7AEB32F54B3A}">
      <dgm:prSet custT="1"/>
      <dgm:spPr/>
      <dgm:t>
        <a:bodyPr/>
        <a:lstStyle/>
        <a:p>
          <a:r>
            <a:rPr lang="en-US" sz="2000" b="1" dirty="0">
              <a:solidFill>
                <a:schemeClr val="tx1"/>
              </a:solidFill>
              <a:latin typeface="Tw Cen MT" panose="020B0602020104020603" pitchFamily="34" charset="0"/>
            </a:rPr>
            <a:t>Functions And Duties Of Promoter</a:t>
          </a:r>
        </a:p>
      </dgm:t>
    </dgm:pt>
    <dgm:pt modelId="{82CD58D6-F4F7-43A4-A119-7EB3DFAF13E3}" type="parTrans" cxnId="{8913DC24-6207-4338-A8FF-84BA9E8E06F2}">
      <dgm:prSet/>
      <dgm:spPr/>
      <dgm:t>
        <a:bodyPr/>
        <a:lstStyle/>
        <a:p>
          <a:endParaRPr lang="en-US"/>
        </a:p>
      </dgm:t>
    </dgm:pt>
    <dgm:pt modelId="{8597D4F9-15DE-4250-B2E8-F9E246AA35DC}" type="sibTrans" cxnId="{8913DC24-6207-4338-A8FF-84BA9E8E06F2}">
      <dgm:prSet/>
      <dgm:spPr/>
      <dgm:t>
        <a:bodyPr/>
        <a:lstStyle/>
        <a:p>
          <a:endParaRPr lang="en-US"/>
        </a:p>
      </dgm:t>
    </dgm:pt>
    <dgm:pt modelId="{9515C36D-A4A9-4C3C-B23C-041EA23F9C34}">
      <dgm:prSet custT="1"/>
      <dgm:spPr/>
      <dgm:t>
        <a:bodyPr/>
        <a:lstStyle/>
        <a:p>
          <a:r>
            <a:rPr lang="en-US" sz="1550" b="1" dirty="0">
              <a:solidFill>
                <a:schemeClr val="tx1"/>
              </a:solidFill>
              <a:latin typeface="Tw Cen MT" panose="020B0602020104020603" pitchFamily="34" charset="0"/>
            </a:rPr>
            <a:t>Section 11</a:t>
          </a:r>
        </a:p>
      </dgm:t>
    </dgm:pt>
    <dgm:pt modelId="{F309E163-ABF3-4D28-826B-334E8CEEB821}" type="parTrans" cxnId="{6C655FE3-0F28-445B-89E0-DD94B72AC80F}">
      <dgm:prSet/>
      <dgm:spPr/>
      <dgm:t>
        <a:bodyPr/>
        <a:lstStyle/>
        <a:p>
          <a:endParaRPr lang="en-US"/>
        </a:p>
      </dgm:t>
    </dgm:pt>
    <dgm:pt modelId="{963C378B-9170-42C4-8C1C-D0C9A4C9C4DC}" type="sibTrans" cxnId="{6C655FE3-0F28-445B-89E0-DD94B72AC80F}">
      <dgm:prSet/>
      <dgm:spPr/>
      <dgm:t>
        <a:bodyPr/>
        <a:lstStyle/>
        <a:p>
          <a:endParaRPr lang="en-US"/>
        </a:p>
      </dgm:t>
    </dgm:pt>
    <dgm:pt modelId="{435EC510-8170-4BB1-9812-F59EDF7D30CB}">
      <dgm:prSet custT="1"/>
      <dgm:spPr/>
      <dgm:t>
        <a:bodyPr/>
        <a:lstStyle/>
        <a:p>
          <a:r>
            <a:rPr lang="en-US" sz="1550" b="1" dirty="0">
              <a:solidFill>
                <a:schemeClr val="tx1"/>
              </a:solidFill>
              <a:latin typeface="Tw Cen MT" panose="020B0602020104020603" pitchFamily="34" charset="0"/>
            </a:rPr>
            <a:t>Section 12</a:t>
          </a:r>
        </a:p>
      </dgm:t>
    </dgm:pt>
    <dgm:pt modelId="{3BC4EE8D-BAA8-4E89-8586-291A683EE869}" type="parTrans" cxnId="{CEC60817-7E20-46B8-81A3-AF265BE8E115}">
      <dgm:prSet/>
      <dgm:spPr/>
      <dgm:t>
        <a:bodyPr/>
        <a:lstStyle/>
        <a:p>
          <a:endParaRPr lang="en-US"/>
        </a:p>
      </dgm:t>
    </dgm:pt>
    <dgm:pt modelId="{D4F25A15-A668-4213-94DF-D1A62B9DC2CA}" type="sibTrans" cxnId="{CEC60817-7E20-46B8-81A3-AF265BE8E115}">
      <dgm:prSet/>
      <dgm:spPr/>
      <dgm:t>
        <a:bodyPr/>
        <a:lstStyle/>
        <a:p>
          <a:endParaRPr lang="en-US"/>
        </a:p>
      </dgm:t>
    </dgm:pt>
    <dgm:pt modelId="{35494E20-B5B3-4309-A4D3-A66152CBF0AF}">
      <dgm:prSet custT="1"/>
      <dgm:spPr/>
      <dgm:t>
        <a:bodyPr/>
        <a:lstStyle/>
        <a:p>
          <a:r>
            <a:rPr lang="en-US" sz="1550" b="1" dirty="0">
              <a:solidFill>
                <a:schemeClr val="tx1"/>
              </a:solidFill>
              <a:latin typeface="Tw Cen MT" panose="020B0602020104020603" pitchFamily="34" charset="0"/>
            </a:rPr>
            <a:t>Section 13</a:t>
          </a:r>
        </a:p>
      </dgm:t>
    </dgm:pt>
    <dgm:pt modelId="{1536A052-2E35-430B-810D-1C09782BF578}" type="parTrans" cxnId="{147DF22E-8B20-47A6-8907-E77137E30C03}">
      <dgm:prSet/>
      <dgm:spPr/>
      <dgm:t>
        <a:bodyPr/>
        <a:lstStyle/>
        <a:p>
          <a:endParaRPr lang="en-US"/>
        </a:p>
      </dgm:t>
    </dgm:pt>
    <dgm:pt modelId="{A1EB0651-A1F7-4BC6-BEA4-4AA38C3B75A5}" type="sibTrans" cxnId="{147DF22E-8B20-47A6-8907-E77137E30C03}">
      <dgm:prSet/>
      <dgm:spPr/>
      <dgm:t>
        <a:bodyPr/>
        <a:lstStyle/>
        <a:p>
          <a:endParaRPr lang="en-US"/>
        </a:p>
      </dgm:t>
    </dgm:pt>
    <dgm:pt modelId="{786BE67D-5C13-4D02-B778-57FCABB42129}">
      <dgm:prSet custT="1"/>
      <dgm:spPr/>
      <dgm:t>
        <a:bodyPr/>
        <a:lstStyle/>
        <a:p>
          <a:r>
            <a:rPr lang="en-US" sz="1550" b="1" dirty="0">
              <a:solidFill>
                <a:schemeClr val="tx1"/>
              </a:solidFill>
              <a:latin typeface="Tw Cen MT" panose="020B0602020104020603" pitchFamily="34" charset="0"/>
            </a:rPr>
            <a:t>Section 14</a:t>
          </a:r>
        </a:p>
      </dgm:t>
    </dgm:pt>
    <dgm:pt modelId="{7D1898B1-FA41-4281-B3B5-0FBA45D0054D}" type="parTrans" cxnId="{408034B2-1F94-4E5B-95CC-848C21E424EF}">
      <dgm:prSet/>
      <dgm:spPr/>
      <dgm:t>
        <a:bodyPr/>
        <a:lstStyle/>
        <a:p>
          <a:endParaRPr lang="en-US"/>
        </a:p>
      </dgm:t>
    </dgm:pt>
    <dgm:pt modelId="{1DAFD7E3-EDB8-41BA-86A1-803B27B0A2BD}" type="sibTrans" cxnId="{408034B2-1F94-4E5B-95CC-848C21E424EF}">
      <dgm:prSet/>
      <dgm:spPr/>
      <dgm:t>
        <a:bodyPr/>
        <a:lstStyle/>
        <a:p>
          <a:endParaRPr lang="en-US"/>
        </a:p>
      </dgm:t>
    </dgm:pt>
    <dgm:pt modelId="{D3AD00D4-3245-49CB-AC28-BA992F9C9F72}">
      <dgm:prSet custT="1"/>
      <dgm:spPr/>
      <dgm:t>
        <a:bodyPr/>
        <a:lstStyle/>
        <a:p>
          <a:r>
            <a:rPr lang="en-US" sz="2000" b="1" dirty="0">
              <a:solidFill>
                <a:schemeClr val="tx1"/>
              </a:solidFill>
              <a:latin typeface="Tw Cen MT" panose="020B0602020104020603" pitchFamily="34" charset="0"/>
            </a:rPr>
            <a:t>Transfer of A Real Estate Project To A Third Party</a:t>
          </a:r>
        </a:p>
      </dgm:t>
    </dgm:pt>
    <dgm:pt modelId="{C5C1C1E5-1DD1-404F-AD29-62B1D36171F8}" type="parTrans" cxnId="{5D8458FE-07BC-471E-B51B-8F1B03D9C6F2}">
      <dgm:prSet/>
      <dgm:spPr/>
      <dgm:t>
        <a:bodyPr/>
        <a:lstStyle/>
        <a:p>
          <a:endParaRPr lang="en-US"/>
        </a:p>
      </dgm:t>
    </dgm:pt>
    <dgm:pt modelId="{70F2ABFE-16D8-464D-994B-4F2BD1840D8B}" type="sibTrans" cxnId="{5D8458FE-07BC-471E-B51B-8F1B03D9C6F2}">
      <dgm:prSet/>
      <dgm:spPr/>
      <dgm:t>
        <a:bodyPr/>
        <a:lstStyle/>
        <a:p>
          <a:endParaRPr lang="en-US"/>
        </a:p>
      </dgm:t>
    </dgm:pt>
    <dgm:pt modelId="{D84D85F3-0E67-43F2-A562-F1282B783A58}">
      <dgm:prSet custT="1"/>
      <dgm:spPr/>
      <dgm:t>
        <a:bodyPr/>
        <a:lstStyle/>
        <a:p>
          <a:r>
            <a:rPr lang="en-US" sz="1600" b="1" dirty="0">
              <a:solidFill>
                <a:schemeClr val="tx1"/>
              </a:solidFill>
              <a:latin typeface="Tw Cen MT" panose="020B0602020104020603" pitchFamily="34" charset="0"/>
            </a:rPr>
            <a:t>Section 15</a:t>
          </a:r>
        </a:p>
      </dgm:t>
    </dgm:pt>
    <dgm:pt modelId="{6F292305-2F9A-422B-93F1-5CC76CF863FF}" type="parTrans" cxnId="{BA79ADE5-44A6-420E-BFBB-A24042F60413}">
      <dgm:prSet/>
      <dgm:spPr/>
      <dgm:t>
        <a:bodyPr/>
        <a:lstStyle/>
        <a:p>
          <a:endParaRPr lang="en-US"/>
        </a:p>
      </dgm:t>
    </dgm:pt>
    <dgm:pt modelId="{001F0C05-BD1F-4C62-91BD-34335C5CED4C}" type="sibTrans" cxnId="{BA79ADE5-44A6-420E-BFBB-A24042F60413}">
      <dgm:prSet/>
      <dgm:spPr/>
      <dgm:t>
        <a:bodyPr/>
        <a:lstStyle/>
        <a:p>
          <a:endParaRPr lang="en-US"/>
        </a:p>
      </dgm:t>
    </dgm:pt>
    <dgm:pt modelId="{EA0D0998-25E9-44B4-81B1-83849AF481F0}">
      <dgm:prSet custT="1"/>
      <dgm:spPr/>
      <dgm:t>
        <a:bodyPr/>
        <a:lstStyle/>
        <a:p>
          <a:r>
            <a:rPr lang="en-US" sz="2000" b="1" dirty="0">
              <a:solidFill>
                <a:schemeClr val="tx1"/>
              </a:solidFill>
              <a:latin typeface="Tw Cen MT" panose="020B0602020104020603" pitchFamily="34" charset="0"/>
            </a:rPr>
            <a:t>Insurance of Real Estate Project</a:t>
          </a:r>
        </a:p>
      </dgm:t>
    </dgm:pt>
    <dgm:pt modelId="{7DEB1AD5-A6F0-497C-9BAD-D3BFDCAF0A24}" type="parTrans" cxnId="{AF4EE8C1-6C4D-47F9-8730-8AA7723FFE0A}">
      <dgm:prSet/>
      <dgm:spPr/>
      <dgm:t>
        <a:bodyPr/>
        <a:lstStyle/>
        <a:p>
          <a:endParaRPr lang="en-US"/>
        </a:p>
      </dgm:t>
    </dgm:pt>
    <dgm:pt modelId="{9A580F5F-0050-40B1-84FE-F73F2D0CB239}" type="sibTrans" cxnId="{AF4EE8C1-6C4D-47F9-8730-8AA7723FFE0A}">
      <dgm:prSet/>
      <dgm:spPr/>
      <dgm:t>
        <a:bodyPr/>
        <a:lstStyle/>
        <a:p>
          <a:endParaRPr lang="en-US"/>
        </a:p>
      </dgm:t>
    </dgm:pt>
    <dgm:pt modelId="{632EB19F-9962-4BF7-8484-DAF314569407}">
      <dgm:prSet custT="1"/>
      <dgm:spPr/>
      <dgm:t>
        <a:bodyPr/>
        <a:lstStyle/>
        <a:p>
          <a:r>
            <a:rPr lang="en-US" sz="1600" b="1" dirty="0">
              <a:solidFill>
                <a:schemeClr val="tx1"/>
              </a:solidFill>
              <a:latin typeface="Tw Cen MT" panose="020B0602020104020603" pitchFamily="34" charset="0"/>
            </a:rPr>
            <a:t>Section 16</a:t>
          </a:r>
        </a:p>
      </dgm:t>
    </dgm:pt>
    <dgm:pt modelId="{AAE99F0D-4B78-4755-A706-E5E0E93775F1}" type="parTrans" cxnId="{FB578AF9-F489-4DA2-A650-C6C51D773BFE}">
      <dgm:prSet/>
      <dgm:spPr/>
      <dgm:t>
        <a:bodyPr/>
        <a:lstStyle/>
        <a:p>
          <a:endParaRPr lang="en-US"/>
        </a:p>
      </dgm:t>
    </dgm:pt>
    <dgm:pt modelId="{8B70FD5D-89A4-42DE-BB6F-198531D836DD}" type="sibTrans" cxnId="{FB578AF9-F489-4DA2-A650-C6C51D773BFE}">
      <dgm:prSet/>
      <dgm:spPr/>
      <dgm:t>
        <a:bodyPr/>
        <a:lstStyle/>
        <a:p>
          <a:endParaRPr lang="en-US"/>
        </a:p>
      </dgm:t>
    </dgm:pt>
    <dgm:pt modelId="{09E7250D-0275-4330-BCF6-06516D181160}">
      <dgm:prSet custT="1"/>
      <dgm:spPr/>
      <dgm:t>
        <a:bodyPr/>
        <a:lstStyle/>
        <a:p>
          <a:r>
            <a:rPr lang="en-US" sz="2000" b="1" dirty="0">
              <a:solidFill>
                <a:schemeClr val="tx1"/>
              </a:solidFill>
              <a:latin typeface="Tw Cen MT" panose="020B0602020104020603" pitchFamily="34" charset="0"/>
            </a:rPr>
            <a:t>Transfer of Title (Handover of Possession) </a:t>
          </a:r>
        </a:p>
      </dgm:t>
    </dgm:pt>
    <dgm:pt modelId="{D011B44B-12B2-4C85-A632-2CB76C1FFF76}" type="parTrans" cxnId="{045BDB0C-70C0-48BE-9ACC-D31403ACED9C}">
      <dgm:prSet/>
      <dgm:spPr/>
      <dgm:t>
        <a:bodyPr/>
        <a:lstStyle/>
        <a:p>
          <a:endParaRPr lang="en-US"/>
        </a:p>
      </dgm:t>
    </dgm:pt>
    <dgm:pt modelId="{A20644E8-B634-4A26-8CAD-885F874B2C47}" type="sibTrans" cxnId="{045BDB0C-70C0-48BE-9ACC-D31403ACED9C}">
      <dgm:prSet/>
      <dgm:spPr/>
      <dgm:t>
        <a:bodyPr/>
        <a:lstStyle/>
        <a:p>
          <a:endParaRPr lang="en-US"/>
        </a:p>
      </dgm:t>
    </dgm:pt>
    <dgm:pt modelId="{EAD9DF93-DED7-48D1-B877-C34DDBF50BD2}">
      <dgm:prSet custT="1"/>
      <dgm:spPr/>
      <dgm:t>
        <a:bodyPr/>
        <a:lstStyle/>
        <a:p>
          <a:r>
            <a:rPr lang="en-US" sz="1600" b="1" dirty="0">
              <a:solidFill>
                <a:schemeClr val="tx1"/>
              </a:solidFill>
              <a:latin typeface="Tw Cen MT" panose="020B0602020104020603" pitchFamily="34" charset="0"/>
            </a:rPr>
            <a:t>Section 17</a:t>
          </a:r>
        </a:p>
      </dgm:t>
    </dgm:pt>
    <dgm:pt modelId="{4142C941-7561-4C3E-9C03-AB803CBE6870}" type="parTrans" cxnId="{871C73B1-5A3C-4184-B382-DA5F46922590}">
      <dgm:prSet/>
      <dgm:spPr/>
      <dgm:t>
        <a:bodyPr/>
        <a:lstStyle/>
        <a:p>
          <a:endParaRPr lang="en-US"/>
        </a:p>
      </dgm:t>
    </dgm:pt>
    <dgm:pt modelId="{ECC52C42-FDE7-4AC1-ABB3-AD700932B466}" type="sibTrans" cxnId="{871C73B1-5A3C-4184-B382-DA5F46922590}">
      <dgm:prSet/>
      <dgm:spPr/>
      <dgm:t>
        <a:bodyPr/>
        <a:lstStyle/>
        <a:p>
          <a:endParaRPr lang="en-US"/>
        </a:p>
      </dgm:t>
    </dgm:pt>
    <dgm:pt modelId="{87082965-A26F-4E5D-9702-0C7BD7C03D79}">
      <dgm:prSet custT="1"/>
      <dgm:spPr/>
      <dgm:t>
        <a:bodyPr/>
        <a:lstStyle/>
        <a:p>
          <a:r>
            <a:rPr lang="en-US" sz="2000" b="1" dirty="0">
              <a:solidFill>
                <a:schemeClr val="tx1"/>
              </a:solidFill>
              <a:latin typeface="Tw Cen MT" panose="020B0602020104020603" pitchFamily="34" charset="0"/>
            </a:rPr>
            <a:t>Return of Amount And Compensation</a:t>
          </a:r>
        </a:p>
      </dgm:t>
    </dgm:pt>
    <dgm:pt modelId="{8BF6A46F-E2D2-441B-B3CB-50B15A82CD3A}" type="parTrans" cxnId="{4717DC38-940F-4E02-9D90-149D9518BAC1}">
      <dgm:prSet/>
      <dgm:spPr/>
      <dgm:t>
        <a:bodyPr/>
        <a:lstStyle/>
        <a:p>
          <a:endParaRPr lang="en-US"/>
        </a:p>
      </dgm:t>
    </dgm:pt>
    <dgm:pt modelId="{315EC7B8-BEFE-4887-B3F9-C87B1A6B8243}" type="sibTrans" cxnId="{4717DC38-940F-4E02-9D90-149D9518BAC1}">
      <dgm:prSet/>
      <dgm:spPr/>
      <dgm:t>
        <a:bodyPr/>
        <a:lstStyle/>
        <a:p>
          <a:endParaRPr lang="en-US"/>
        </a:p>
      </dgm:t>
    </dgm:pt>
    <dgm:pt modelId="{02B9A49E-0845-4D62-BBB8-F8F03CBA20D7}">
      <dgm:prSet custT="1"/>
      <dgm:spPr/>
      <dgm:t>
        <a:bodyPr/>
        <a:lstStyle/>
        <a:p>
          <a:r>
            <a:rPr lang="en-US" sz="1600" b="1" dirty="0">
              <a:solidFill>
                <a:schemeClr val="tx1"/>
              </a:solidFill>
              <a:latin typeface="Tw Cen MT" panose="020B0602020104020603" pitchFamily="34" charset="0"/>
            </a:rPr>
            <a:t>Section 18</a:t>
          </a:r>
        </a:p>
      </dgm:t>
    </dgm:pt>
    <dgm:pt modelId="{985A81E7-FECC-4CB6-87A0-C9D063BD94FA}" type="parTrans" cxnId="{D5D9480F-F7AB-4605-B7E3-2C3940D5DFCC}">
      <dgm:prSet/>
      <dgm:spPr/>
      <dgm:t>
        <a:bodyPr/>
        <a:lstStyle/>
        <a:p>
          <a:endParaRPr lang="en-US"/>
        </a:p>
      </dgm:t>
    </dgm:pt>
    <dgm:pt modelId="{54BC57CF-2497-44FB-A058-4C8B0E18E74F}" type="sibTrans" cxnId="{D5D9480F-F7AB-4605-B7E3-2C3940D5DFCC}">
      <dgm:prSet/>
      <dgm:spPr/>
      <dgm:t>
        <a:bodyPr/>
        <a:lstStyle/>
        <a:p>
          <a:endParaRPr lang="en-US"/>
        </a:p>
      </dgm:t>
    </dgm:pt>
    <dgm:pt modelId="{A7FA8402-F77D-4977-97A8-5F50430A0CF3}">
      <dgm:prSet custT="1"/>
      <dgm:spPr/>
      <dgm:t>
        <a:bodyPr/>
        <a:lstStyle/>
        <a:p>
          <a:r>
            <a:rPr lang="en-US" sz="2000" b="1" dirty="0">
              <a:solidFill>
                <a:schemeClr val="tx1"/>
              </a:solidFill>
              <a:latin typeface="Tw Cen MT" panose="020B0602020104020603" pitchFamily="34" charset="0"/>
            </a:rPr>
            <a:t>Rights And Duties of </a:t>
          </a:r>
          <a:r>
            <a:rPr lang="en-US" sz="2000" b="1" dirty="0" err="1">
              <a:solidFill>
                <a:schemeClr val="tx1"/>
              </a:solidFill>
              <a:latin typeface="Tw Cen MT" panose="020B0602020104020603" pitchFamily="34" charset="0"/>
            </a:rPr>
            <a:t>Allottees</a:t>
          </a:r>
          <a:endParaRPr lang="en-US" sz="2000" b="1" dirty="0">
            <a:solidFill>
              <a:schemeClr val="tx1"/>
            </a:solidFill>
            <a:latin typeface="Tw Cen MT" panose="020B0602020104020603" pitchFamily="34" charset="0"/>
          </a:endParaRPr>
        </a:p>
      </dgm:t>
    </dgm:pt>
    <dgm:pt modelId="{06B1F594-0F4A-4F42-BE8B-3E6089167450}" type="parTrans" cxnId="{AA0A97A8-C712-458F-9A50-7807240591F8}">
      <dgm:prSet/>
      <dgm:spPr/>
      <dgm:t>
        <a:bodyPr/>
        <a:lstStyle/>
        <a:p>
          <a:endParaRPr lang="en-US"/>
        </a:p>
      </dgm:t>
    </dgm:pt>
    <dgm:pt modelId="{C6B6A7B5-F0E7-402E-86E0-00923CAA7BA0}" type="sibTrans" cxnId="{AA0A97A8-C712-458F-9A50-7807240591F8}">
      <dgm:prSet/>
      <dgm:spPr/>
      <dgm:t>
        <a:bodyPr/>
        <a:lstStyle/>
        <a:p>
          <a:endParaRPr lang="en-US"/>
        </a:p>
      </dgm:t>
    </dgm:pt>
    <dgm:pt modelId="{55502BCD-CE1D-44AC-AF10-F8568566A472}">
      <dgm:prSet custT="1"/>
      <dgm:spPr/>
      <dgm:t>
        <a:bodyPr/>
        <a:lstStyle/>
        <a:p>
          <a:r>
            <a:rPr lang="en-US" sz="1600" b="1" dirty="0">
              <a:solidFill>
                <a:schemeClr val="tx1"/>
              </a:solidFill>
              <a:latin typeface="Tw Cen MT" panose="020B0602020104020603" pitchFamily="34" charset="0"/>
            </a:rPr>
            <a:t>Section 19</a:t>
          </a:r>
        </a:p>
      </dgm:t>
    </dgm:pt>
    <dgm:pt modelId="{8429AB60-514D-483D-A5F5-C85AC6FB1FC6}" type="parTrans" cxnId="{FE8BFB50-5B9E-4F20-96A6-61BBA450E3F6}">
      <dgm:prSet/>
      <dgm:spPr/>
      <dgm:t>
        <a:bodyPr/>
        <a:lstStyle/>
        <a:p>
          <a:endParaRPr lang="en-US"/>
        </a:p>
      </dgm:t>
    </dgm:pt>
    <dgm:pt modelId="{E5F20010-782E-42D5-AA9E-93F02FED8C92}" type="sibTrans" cxnId="{FE8BFB50-5B9E-4F20-96A6-61BBA450E3F6}">
      <dgm:prSet/>
      <dgm:spPr/>
      <dgm:t>
        <a:bodyPr/>
        <a:lstStyle/>
        <a:p>
          <a:endParaRPr lang="en-US"/>
        </a:p>
      </dgm:t>
    </dgm:pt>
    <dgm:pt modelId="{75508776-947A-4025-96A7-8E6CB0D147F1}" type="pres">
      <dgm:prSet presAssocID="{395CD7E1-B31D-4C1F-AA82-8808126CCD2E}" presName="diagram" presStyleCnt="0">
        <dgm:presLayoutVars>
          <dgm:dir/>
          <dgm:resizeHandles val="exact"/>
        </dgm:presLayoutVars>
      </dgm:prSet>
      <dgm:spPr/>
    </dgm:pt>
    <dgm:pt modelId="{80D47F82-D4C2-40AA-9E14-6133F402904C}" type="pres">
      <dgm:prSet presAssocID="{6E4D8546-78D5-437C-B049-F55BCEFC21D8}" presName="node" presStyleLbl="node1" presStyleIdx="0" presStyleCnt="10">
        <dgm:presLayoutVars>
          <dgm:bulletEnabled val="1"/>
        </dgm:presLayoutVars>
      </dgm:prSet>
      <dgm:spPr>
        <a:prstGeom prst="round2DiagRect">
          <a:avLst/>
        </a:prstGeom>
      </dgm:spPr>
    </dgm:pt>
    <dgm:pt modelId="{BFEBE552-AFB1-4A4D-A2C1-8046D03FC7FD}" type="pres">
      <dgm:prSet presAssocID="{C6944C59-9CE4-4FBF-BFDA-C7AB64C1F406}" presName="sibTrans" presStyleCnt="0"/>
      <dgm:spPr/>
    </dgm:pt>
    <dgm:pt modelId="{E29E776C-9084-4829-88A1-77D4CF4A8887}" type="pres">
      <dgm:prSet presAssocID="{18B955F1-5F44-4D1A-820B-6BAE131A1C33}" presName="node" presStyleLbl="node1" presStyleIdx="1" presStyleCnt="10">
        <dgm:presLayoutVars>
          <dgm:bulletEnabled val="1"/>
        </dgm:presLayoutVars>
      </dgm:prSet>
      <dgm:spPr>
        <a:prstGeom prst="round2DiagRect">
          <a:avLst/>
        </a:prstGeom>
      </dgm:spPr>
    </dgm:pt>
    <dgm:pt modelId="{653A773F-7317-4E46-B57E-652F899C6E44}" type="pres">
      <dgm:prSet presAssocID="{BF9DCC1C-83AD-4507-9AF3-57BF7F3049C7}" presName="sibTrans" presStyleCnt="0"/>
      <dgm:spPr/>
    </dgm:pt>
    <dgm:pt modelId="{3FB27607-01F6-4277-9C64-8531C9579209}" type="pres">
      <dgm:prSet presAssocID="{A2105FAD-23EB-47D7-BA1A-45C9F92BDC08}" presName="node" presStyleLbl="node1" presStyleIdx="2" presStyleCnt="10">
        <dgm:presLayoutVars>
          <dgm:bulletEnabled val="1"/>
        </dgm:presLayoutVars>
      </dgm:prSet>
      <dgm:spPr>
        <a:prstGeom prst="round2DiagRect">
          <a:avLst/>
        </a:prstGeom>
      </dgm:spPr>
    </dgm:pt>
    <dgm:pt modelId="{C4E97E7D-4431-4F9A-9011-FBAF46E2F653}" type="pres">
      <dgm:prSet presAssocID="{E73D08B1-05D6-473D-861C-B2DC3FF04CDB}" presName="sibTrans" presStyleCnt="0"/>
      <dgm:spPr/>
    </dgm:pt>
    <dgm:pt modelId="{E58AA11D-5935-4640-865F-B72D5328AE04}" type="pres">
      <dgm:prSet presAssocID="{8052CD8A-9017-4D9C-9767-6358B21B5F20}" presName="node" presStyleLbl="node1" presStyleIdx="3" presStyleCnt="10">
        <dgm:presLayoutVars>
          <dgm:bulletEnabled val="1"/>
        </dgm:presLayoutVars>
      </dgm:prSet>
      <dgm:spPr>
        <a:prstGeom prst="round2DiagRect">
          <a:avLst/>
        </a:prstGeom>
      </dgm:spPr>
    </dgm:pt>
    <dgm:pt modelId="{D6FC82AD-1905-4E9B-812C-344DBE7F3810}" type="pres">
      <dgm:prSet presAssocID="{521FCF13-0E7F-4155-87D1-993FEE908B1A}" presName="sibTrans" presStyleCnt="0"/>
      <dgm:spPr/>
    </dgm:pt>
    <dgm:pt modelId="{ADAB0204-2CF1-44FC-A8C9-E5B155C11E17}" type="pres">
      <dgm:prSet presAssocID="{8CA955BD-4B62-4A68-8111-7AEB32F54B3A}" presName="node" presStyleLbl="node1" presStyleIdx="4" presStyleCnt="10">
        <dgm:presLayoutVars>
          <dgm:bulletEnabled val="1"/>
        </dgm:presLayoutVars>
      </dgm:prSet>
      <dgm:spPr>
        <a:prstGeom prst="round2DiagRect">
          <a:avLst/>
        </a:prstGeom>
      </dgm:spPr>
    </dgm:pt>
    <dgm:pt modelId="{17C7EE52-8AE6-479C-8CCD-DAA25BC5F6A3}" type="pres">
      <dgm:prSet presAssocID="{8597D4F9-15DE-4250-B2E8-F9E246AA35DC}" presName="sibTrans" presStyleCnt="0"/>
      <dgm:spPr/>
    </dgm:pt>
    <dgm:pt modelId="{905EE39E-979B-4B37-9025-3B44E117A5FF}" type="pres">
      <dgm:prSet presAssocID="{D3AD00D4-3245-49CB-AC28-BA992F9C9F72}" presName="node" presStyleLbl="node1" presStyleIdx="5" presStyleCnt="10">
        <dgm:presLayoutVars>
          <dgm:bulletEnabled val="1"/>
        </dgm:presLayoutVars>
      </dgm:prSet>
      <dgm:spPr>
        <a:prstGeom prst="round2DiagRect">
          <a:avLst/>
        </a:prstGeom>
      </dgm:spPr>
    </dgm:pt>
    <dgm:pt modelId="{2C65E144-8C1C-4B77-AB59-3B4F08F86994}" type="pres">
      <dgm:prSet presAssocID="{70F2ABFE-16D8-464D-994B-4F2BD1840D8B}" presName="sibTrans" presStyleCnt="0"/>
      <dgm:spPr/>
    </dgm:pt>
    <dgm:pt modelId="{F3362F9E-3825-4EEC-A3F7-1D527BF55719}" type="pres">
      <dgm:prSet presAssocID="{EA0D0998-25E9-44B4-81B1-83849AF481F0}" presName="node" presStyleLbl="node1" presStyleIdx="6" presStyleCnt="10">
        <dgm:presLayoutVars>
          <dgm:bulletEnabled val="1"/>
        </dgm:presLayoutVars>
      </dgm:prSet>
      <dgm:spPr>
        <a:prstGeom prst="round2DiagRect">
          <a:avLst/>
        </a:prstGeom>
      </dgm:spPr>
    </dgm:pt>
    <dgm:pt modelId="{7E006D6E-ABF0-4A2A-BC20-599B5675609F}" type="pres">
      <dgm:prSet presAssocID="{9A580F5F-0050-40B1-84FE-F73F2D0CB239}" presName="sibTrans" presStyleCnt="0"/>
      <dgm:spPr/>
    </dgm:pt>
    <dgm:pt modelId="{FD4A5518-16C5-48A4-8280-EE73FE742453}" type="pres">
      <dgm:prSet presAssocID="{09E7250D-0275-4330-BCF6-06516D181160}" presName="node" presStyleLbl="node1" presStyleIdx="7" presStyleCnt="10">
        <dgm:presLayoutVars>
          <dgm:bulletEnabled val="1"/>
        </dgm:presLayoutVars>
      </dgm:prSet>
      <dgm:spPr>
        <a:prstGeom prst="round2DiagRect">
          <a:avLst/>
        </a:prstGeom>
      </dgm:spPr>
    </dgm:pt>
    <dgm:pt modelId="{4DDF9755-D35A-4000-8FA0-5E6A28576293}" type="pres">
      <dgm:prSet presAssocID="{A20644E8-B634-4A26-8CAD-885F874B2C47}" presName="sibTrans" presStyleCnt="0"/>
      <dgm:spPr/>
    </dgm:pt>
    <dgm:pt modelId="{5628D401-30B3-4612-A429-2A6BEE11260D}" type="pres">
      <dgm:prSet presAssocID="{87082965-A26F-4E5D-9702-0C7BD7C03D79}" presName="node" presStyleLbl="node1" presStyleIdx="8" presStyleCnt="10">
        <dgm:presLayoutVars>
          <dgm:bulletEnabled val="1"/>
        </dgm:presLayoutVars>
      </dgm:prSet>
      <dgm:spPr>
        <a:prstGeom prst="round2DiagRect">
          <a:avLst/>
        </a:prstGeom>
      </dgm:spPr>
    </dgm:pt>
    <dgm:pt modelId="{E1802581-860D-4A7D-B3D0-376812DBA599}" type="pres">
      <dgm:prSet presAssocID="{315EC7B8-BEFE-4887-B3F9-C87B1A6B8243}" presName="sibTrans" presStyleCnt="0"/>
      <dgm:spPr/>
    </dgm:pt>
    <dgm:pt modelId="{EC65DF0B-998A-4862-9D12-55357722A0BE}" type="pres">
      <dgm:prSet presAssocID="{A7FA8402-F77D-4977-97A8-5F50430A0CF3}" presName="node" presStyleLbl="node1" presStyleIdx="9" presStyleCnt="10">
        <dgm:presLayoutVars>
          <dgm:bulletEnabled val="1"/>
        </dgm:presLayoutVars>
      </dgm:prSet>
      <dgm:spPr>
        <a:prstGeom prst="round2DiagRect">
          <a:avLst/>
        </a:prstGeom>
      </dgm:spPr>
    </dgm:pt>
  </dgm:ptLst>
  <dgm:cxnLst>
    <dgm:cxn modelId="{A3FDE708-A3D1-4A5F-AB61-9522FD2D4EAC}" type="presOf" srcId="{35494E20-B5B3-4309-A4D3-A66152CBF0AF}" destId="{ADAB0204-2CF1-44FC-A8C9-E5B155C11E17}" srcOrd="0" destOrd="3" presId="urn:microsoft.com/office/officeart/2005/8/layout/default"/>
    <dgm:cxn modelId="{8D563609-AAEC-479A-B145-C7341A022C67}" srcId="{6E4D8546-78D5-437C-B049-F55BCEFC21D8}" destId="{2A17375D-7F72-4768-A76C-F2651E4B9AC5}" srcOrd="0" destOrd="0" parTransId="{D3FEADFB-0B28-4609-B337-1E0B3746C2F1}" sibTransId="{22B33A84-68F0-4C07-AC78-74862F39CA64}"/>
    <dgm:cxn modelId="{045BDB0C-70C0-48BE-9ACC-D31403ACED9C}" srcId="{395CD7E1-B31D-4C1F-AA82-8808126CCD2E}" destId="{09E7250D-0275-4330-BCF6-06516D181160}" srcOrd="7" destOrd="0" parTransId="{D011B44B-12B2-4C85-A632-2CB76C1FFF76}" sibTransId="{A20644E8-B634-4A26-8CAD-885F874B2C47}"/>
    <dgm:cxn modelId="{D5D9480F-F7AB-4605-B7E3-2C3940D5DFCC}" srcId="{87082965-A26F-4E5D-9702-0C7BD7C03D79}" destId="{02B9A49E-0845-4D62-BBB8-F8F03CBA20D7}" srcOrd="0" destOrd="0" parTransId="{985A81E7-FECC-4CB6-87A0-C9D063BD94FA}" sibTransId="{54BC57CF-2497-44FB-A058-4C8B0E18E74F}"/>
    <dgm:cxn modelId="{22451812-E673-4ACB-BB58-5696195F4E75}" type="presOf" srcId="{2A17375D-7F72-4768-A76C-F2651E4B9AC5}" destId="{80D47F82-D4C2-40AA-9E14-6133F402904C}" srcOrd="0" destOrd="1" presId="urn:microsoft.com/office/officeart/2005/8/layout/default"/>
    <dgm:cxn modelId="{CEC60817-7E20-46B8-81A3-AF265BE8E115}" srcId="{8CA955BD-4B62-4A68-8111-7AEB32F54B3A}" destId="{435EC510-8170-4BB1-9812-F59EDF7D30CB}" srcOrd="1" destOrd="0" parTransId="{3BC4EE8D-BAA8-4E89-8586-291A683EE869}" sibTransId="{D4F25A15-A668-4213-94DF-D1A62B9DC2CA}"/>
    <dgm:cxn modelId="{5F2B881D-89FC-43E2-AFAC-57EA76FA9C31}" type="presOf" srcId="{55502BCD-CE1D-44AC-AF10-F8568566A472}" destId="{EC65DF0B-998A-4862-9D12-55357722A0BE}" srcOrd="0" destOrd="1" presId="urn:microsoft.com/office/officeart/2005/8/layout/default"/>
    <dgm:cxn modelId="{D40C041F-B4C4-4897-BAA7-048ED2318925}" type="presOf" srcId="{EA0D0998-25E9-44B4-81B1-83849AF481F0}" destId="{F3362F9E-3825-4EEC-A3F7-1D527BF55719}" srcOrd="0" destOrd="0" presId="urn:microsoft.com/office/officeart/2005/8/layout/default"/>
    <dgm:cxn modelId="{68296B1F-95DE-428F-8760-03AB51903CA1}" srcId="{18B955F1-5F44-4D1A-820B-6BAE131A1C33}" destId="{B4C33A69-2E81-4EBD-AF47-B08EFA0C1F4D}" srcOrd="1" destOrd="0" parTransId="{4532AA11-04BD-4F8C-A625-C7B903C30BF3}" sibTransId="{DBD63E7E-6245-4D1F-AB77-2320D54AA9E2}"/>
    <dgm:cxn modelId="{DE8AB520-5C1F-44AC-8719-585AA74B8CF7}" srcId="{A2105FAD-23EB-47D7-BA1A-45C9F92BDC08}" destId="{50D59E86-4DFA-475D-8942-8A568996D476}" srcOrd="0" destOrd="0" parTransId="{8F5847A2-4612-4B98-B104-D2AB7FD611BD}" sibTransId="{110528ED-DF89-4698-BBC0-8B2DC403E757}"/>
    <dgm:cxn modelId="{169DF222-7B04-4524-98CA-9CB64ADFD761}" srcId="{6E4D8546-78D5-437C-B049-F55BCEFC21D8}" destId="{6A33B956-5A12-4080-BA48-13C7CEED82E5}" srcOrd="2" destOrd="0" parTransId="{5837E309-37EF-4E35-86C8-6E31BD3A0194}" sibTransId="{0B8E0024-2948-4317-B17F-053D22DE4C6B}"/>
    <dgm:cxn modelId="{8913DC24-6207-4338-A8FF-84BA9E8E06F2}" srcId="{395CD7E1-B31D-4C1F-AA82-8808126CCD2E}" destId="{8CA955BD-4B62-4A68-8111-7AEB32F54B3A}" srcOrd="4" destOrd="0" parTransId="{82CD58D6-F4F7-43A4-A119-7EB3DFAF13E3}" sibTransId="{8597D4F9-15DE-4250-B2E8-F9E246AA35DC}"/>
    <dgm:cxn modelId="{E346042D-8832-4BCD-A155-18E87C47271A}" type="presOf" srcId="{786BE67D-5C13-4D02-B778-57FCABB42129}" destId="{ADAB0204-2CF1-44FC-A8C9-E5B155C11E17}" srcOrd="0" destOrd="4" presId="urn:microsoft.com/office/officeart/2005/8/layout/default"/>
    <dgm:cxn modelId="{26D8C32D-D1E1-494C-8610-9A62547C8BC4}" type="presOf" srcId="{02B9A49E-0845-4D62-BBB8-F8F03CBA20D7}" destId="{5628D401-30B3-4612-A429-2A6BEE11260D}" srcOrd="0" destOrd="1" presId="urn:microsoft.com/office/officeart/2005/8/layout/default"/>
    <dgm:cxn modelId="{147DF22E-8B20-47A6-8907-E77137E30C03}" srcId="{8CA955BD-4B62-4A68-8111-7AEB32F54B3A}" destId="{35494E20-B5B3-4309-A4D3-A66152CBF0AF}" srcOrd="2" destOrd="0" parTransId="{1536A052-2E35-430B-810D-1C09782BF578}" sibTransId="{A1EB0651-A1F7-4BC6-BEA4-4AA38C3B75A5}"/>
    <dgm:cxn modelId="{D535ED31-E61C-4577-95BD-CD98C5411EC4}" type="presOf" srcId="{395CD7E1-B31D-4C1F-AA82-8808126CCD2E}" destId="{75508776-947A-4025-96A7-8E6CB0D147F1}" srcOrd="0" destOrd="0" presId="urn:microsoft.com/office/officeart/2005/8/layout/default"/>
    <dgm:cxn modelId="{295B8637-0EBA-4256-91A9-7712283C975C}" type="presOf" srcId="{9515C36D-A4A9-4C3C-B23C-041EA23F9C34}" destId="{ADAB0204-2CF1-44FC-A8C9-E5B155C11E17}" srcOrd="0" destOrd="1" presId="urn:microsoft.com/office/officeart/2005/8/layout/default"/>
    <dgm:cxn modelId="{4717DC38-940F-4E02-9D90-149D9518BAC1}" srcId="{395CD7E1-B31D-4C1F-AA82-8808126CCD2E}" destId="{87082965-A26F-4E5D-9702-0C7BD7C03D79}" srcOrd="8" destOrd="0" parTransId="{8BF6A46F-E2D2-441B-B3CB-50B15A82CD3A}" sibTransId="{315EC7B8-BEFE-4887-B3F9-C87B1A6B8243}"/>
    <dgm:cxn modelId="{F3BF4F3B-5728-4A24-9B9B-B9E41851E2EA}" type="presOf" srcId="{50D59E86-4DFA-475D-8942-8A568996D476}" destId="{3FB27607-01F6-4277-9C64-8531C9579209}" srcOrd="0" destOrd="1" presId="urn:microsoft.com/office/officeart/2005/8/layout/default"/>
    <dgm:cxn modelId="{EF70B93B-2072-4EFF-9CB6-36BCEC78291C}" srcId="{395CD7E1-B31D-4C1F-AA82-8808126CCD2E}" destId="{A2105FAD-23EB-47D7-BA1A-45C9F92BDC08}" srcOrd="2" destOrd="0" parTransId="{A6110BC5-0014-48E4-A07E-DD951E68ADF3}" sibTransId="{E73D08B1-05D6-473D-861C-B2DC3FF04CDB}"/>
    <dgm:cxn modelId="{7D803241-A46F-432B-83CE-6CDEB16F4E1C}" type="presOf" srcId="{6A33B956-5A12-4080-BA48-13C7CEED82E5}" destId="{80D47F82-D4C2-40AA-9E14-6133F402904C}" srcOrd="0" destOrd="3" presId="urn:microsoft.com/office/officeart/2005/8/layout/default"/>
    <dgm:cxn modelId="{27D03B42-E49E-4470-9D37-5CC47EA5039F}" type="presOf" srcId="{D3AD00D4-3245-49CB-AC28-BA992F9C9F72}" destId="{905EE39E-979B-4B37-9025-3B44E117A5FF}" srcOrd="0" destOrd="0" presId="urn:microsoft.com/office/officeart/2005/8/layout/default"/>
    <dgm:cxn modelId="{E2922467-D302-4BE8-AE9A-F553D35F460D}" type="presOf" srcId="{8CA955BD-4B62-4A68-8111-7AEB32F54B3A}" destId="{ADAB0204-2CF1-44FC-A8C9-E5B155C11E17}" srcOrd="0" destOrd="0" presId="urn:microsoft.com/office/officeart/2005/8/layout/default"/>
    <dgm:cxn modelId="{02DF7B47-7DE1-4D71-86AD-64093567A2FD}" type="presOf" srcId="{B4C33A69-2E81-4EBD-AF47-B08EFA0C1F4D}" destId="{E29E776C-9084-4829-88A1-77D4CF4A8887}" srcOrd="0" destOrd="2" presId="urn:microsoft.com/office/officeart/2005/8/layout/default"/>
    <dgm:cxn modelId="{E4DD0568-CB37-4E27-9FAD-B5CFFF79097B}" srcId="{8052CD8A-9017-4D9C-9767-6358B21B5F20}" destId="{904B4E69-F961-4BDD-B3A9-F9145334803D}" srcOrd="0" destOrd="0" parTransId="{45F22806-FAB6-416D-8AF4-91D1586DFDB0}" sibTransId="{0719DCCF-8900-4BDE-A25A-4F761A2963E2}"/>
    <dgm:cxn modelId="{D20FDE48-DA78-42AF-82B5-7D109E6A455A}" type="presOf" srcId="{C1CE5867-FD07-402C-B035-96D987B9746C}" destId="{80D47F82-D4C2-40AA-9E14-6133F402904C}" srcOrd="0" destOrd="2" presId="urn:microsoft.com/office/officeart/2005/8/layout/default"/>
    <dgm:cxn modelId="{68EA7B6F-FCBC-4B77-B55F-F6DB4A95C296}" srcId="{395CD7E1-B31D-4C1F-AA82-8808126CCD2E}" destId="{6E4D8546-78D5-437C-B049-F55BCEFC21D8}" srcOrd="0" destOrd="0" parTransId="{E20D37A7-17E2-42AC-B8FE-DA01CC5837FA}" sibTransId="{C6944C59-9CE4-4FBF-BFDA-C7AB64C1F406}"/>
    <dgm:cxn modelId="{FE8BFB50-5B9E-4F20-96A6-61BBA450E3F6}" srcId="{A7FA8402-F77D-4977-97A8-5F50430A0CF3}" destId="{55502BCD-CE1D-44AC-AF10-F8568566A472}" srcOrd="0" destOrd="0" parTransId="{8429AB60-514D-483D-A5F5-C85AC6FB1FC6}" sibTransId="{E5F20010-782E-42D5-AA9E-93F02FED8C92}"/>
    <dgm:cxn modelId="{4DD7D872-5F05-4ED7-A2D4-F83D580074E4}" type="presOf" srcId="{18B955F1-5F44-4D1A-820B-6BAE131A1C33}" destId="{E29E776C-9084-4829-88A1-77D4CF4A8887}" srcOrd="0" destOrd="0" presId="urn:microsoft.com/office/officeart/2005/8/layout/default"/>
    <dgm:cxn modelId="{5814C159-A3AF-49C2-86AF-C6768B7D423F}" type="presOf" srcId="{904B4E69-F961-4BDD-B3A9-F9145334803D}" destId="{E58AA11D-5935-4640-865F-B72D5328AE04}" srcOrd="0" destOrd="1" presId="urn:microsoft.com/office/officeart/2005/8/layout/default"/>
    <dgm:cxn modelId="{2A9FC279-E268-431E-9466-CEA6CFEDA91A}" type="presOf" srcId="{EAD9DF93-DED7-48D1-B877-C34DDBF50BD2}" destId="{FD4A5518-16C5-48A4-8280-EE73FE742453}" srcOrd="0" destOrd="1" presId="urn:microsoft.com/office/officeart/2005/8/layout/default"/>
    <dgm:cxn modelId="{555E665A-F4B2-4F24-AB7E-650B0B704C62}" type="presOf" srcId="{632EB19F-9962-4BF7-8484-DAF314569407}" destId="{F3362F9E-3825-4EEC-A3F7-1D527BF55719}" srcOrd="0" destOrd="1" presId="urn:microsoft.com/office/officeart/2005/8/layout/default"/>
    <dgm:cxn modelId="{35ED917A-2861-4B37-A12E-55227CF4C015}" type="presOf" srcId="{A7FA8402-F77D-4977-97A8-5F50430A0CF3}" destId="{EC65DF0B-998A-4862-9D12-55357722A0BE}" srcOrd="0" destOrd="0" presId="urn:microsoft.com/office/officeart/2005/8/layout/default"/>
    <dgm:cxn modelId="{29F8FD7F-5D17-469F-968A-5A84BD7A740A}" type="presOf" srcId="{87082965-A26F-4E5D-9702-0C7BD7C03D79}" destId="{5628D401-30B3-4612-A429-2A6BEE11260D}" srcOrd="0" destOrd="0" presId="urn:microsoft.com/office/officeart/2005/8/layout/default"/>
    <dgm:cxn modelId="{C8EEE785-2A5D-423C-AA44-3A4688D3E4F8}" type="presOf" srcId="{6E4D8546-78D5-437C-B049-F55BCEFC21D8}" destId="{80D47F82-D4C2-40AA-9E14-6133F402904C}" srcOrd="0" destOrd="0" presId="urn:microsoft.com/office/officeart/2005/8/layout/default"/>
    <dgm:cxn modelId="{A3DDCD8B-A4D9-4668-B5C7-F46C05B5D871}" type="presOf" srcId="{12C2E7B1-F33D-4200-B42C-9A67E97B3540}" destId="{E29E776C-9084-4829-88A1-77D4CF4A8887}" srcOrd="0" destOrd="1" presId="urn:microsoft.com/office/officeart/2005/8/layout/default"/>
    <dgm:cxn modelId="{78CDAB92-0569-45B5-9315-A4E049551129}" type="presOf" srcId="{8052CD8A-9017-4D9C-9767-6358B21B5F20}" destId="{E58AA11D-5935-4640-865F-B72D5328AE04}" srcOrd="0" destOrd="0" presId="urn:microsoft.com/office/officeart/2005/8/layout/default"/>
    <dgm:cxn modelId="{2D7FCA9B-F96E-4071-9281-EAD077686A83}" type="presOf" srcId="{D84D85F3-0E67-43F2-A562-F1282B783A58}" destId="{905EE39E-979B-4B37-9025-3B44E117A5FF}" srcOrd="0" destOrd="1" presId="urn:microsoft.com/office/officeart/2005/8/layout/default"/>
    <dgm:cxn modelId="{E5924B9C-BF97-45FD-A1FD-6AC60CB036C6}" srcId="{8052CD8A-9017-4D9C-9767-6358B21B5F20}" destId="{DBF5CFEF-34CC-4D53-A89B-CABC008BEC22}" srcOrd="1" destOrd="0" parTransId="{7E92AB5F-3B86-4FBF-BED1-C049193AA49C}" sibTransId="{062D5765-3D21-4662-86A7-3A120DE3E664}"/>
    <dgm:cxn modelId="{9DFA06A3-D7F4-4D1E-A14E-15499AF86596}" srcId="{395CD7E1-B31D-4C1F-AA82-8808126CCD2E}" destId="{8052CD8A-9017-4D9C-9767-6358B21B5F20}" srcOrd="3" destOrd="0" parTransId="{43C8D8EF-699E-4543-8605-C3E9D9F8F8CE}" sibTransId="{521FCF13-0E7F-4155-87D1-993FEE908B1A}"/>
    <dgm:cxn modelId="{1183B8A7-8613-4DEB-A3A7-DBED0AAABD56}" type="presOf" srcId="{435EC510-8170-4BB1-9812-F59EDF7D30CB}" destId="{ADAB0204-2CF1-44FC-A8C9-E5B155C11E17}" srcOrd="0" destOrd="2" presId="urn:microsoft.com/office/officeart/2005/8/layout/default"/>
    <dgm:cxn modelId="{AA0A97A8-C712-458F-9A50-7807240591F8}" srcId="{395CD7E1-B31D-4C1F-AA82-8808126CCD2E}" destId="{A7FA8402-F77D-4977-97A8-5F50430A0CF3}" srcOrd="9" destOrd="0" parTransId="{06B1F594-0F4A-4F42-BE8B-3E6089167450}" sibTransId="{C6B6A7B5-F0E7-402E-86E0-00923CAA7BA0}"/>
    <dgm:cxn modelId="{871C73B1-5A3C-4184-B382-DA5F46922590}" srcId="{09E7250D-0275-4330-BCF6-06516D181160}" destId="{EAD9DF93-DED7-48D1-B877-C34DDBF50BD2}" srcOrd="0" destOrd="0" parTransId="{4142C941-7561-4C3E-9C03-AB803CBE6870}" sibTransId="{ECC52C42-FDE7-4AC1-ABB3-AD700932B466}"/>
    <dgm:cxn modelId="{408034B2-1F94-4E5B-95CC-848C21E424EF}" srcId="{8CA955BD-4B62-4A68-8111-7AEB32F54B3A}" destId="{786BE67D-5C13-4D02-B778-57FCABB42129}" srcOrd="3" destOrd="0" parTransId="{7D1898B1-FA41-4281-B3B5-0FBA45D0054D}" sibTransId="{1DAFD7E3-EDB8-41BA-86A1-803B27B0A2BD}"/>
    <dgm:cxn modelId="{B1A8F7BF-33FE-4430-A81B-92142A0DE578}" srcId="{395CD7E1-B31D-4C1F-AA82-8808126CCD2E}" destId="{18B955F1-5F44-4D1A-820B-6BAE131A1C33}" srcOrd="1" destOrd="0" parTransId="{42EE9A82-282E-4FB1-9424-2ADDFB68BDA7}" sibTransId="{BF9DCC1C-83AD-4507-9AF3-57BF7F3049C7}"/>
    <dgm:cxn modelId="{AF4EE8C1-6C4D-47F9-8730-8AA7723FFE0A}" srcId="{395CD7E1-B31D-4C1F-AA82-8808126CCD2E}" destId="{EA0D0998-25E9-44B4-81B1-83849AF481F0}" srcOrd="6" destOrd="0" parTransId="{7DEB1AD5-A6F0-497C-9BAD-D3BFDCAF0A24}" sibTransId="{9A580F5F-0050-40B1-84FE-F73F2D0CB239}"/>
    <dgm:cxn modelId="{BDFC1DC8-C1B1-4B72-A71C-8178CFC38742}" type="presOf" srcId="{09E7250D-0275-4330-BCF6-06516D181160}" destId="{FD4A5518-16C5-48A4-8280-EE73FE742453}" srcOrd="0" destOrd="0" presId="urn:microsoft.com/office/officeart/2005/8/layout/default"/>
    <dgm:cxn modelId="{7F79FCD8-2131-4B28-A524-03DD37901476}" srcId="{18B955F1-5F44-4D1A-820B-6BAE131A1C33}" destId="{12C2E7B1-F33D-4200-B42C-9A67E97B3540}" srcOrd="0" destOrd="0" parTransId="{A03C8FEC-DEDF-4B1C-B1FA-61248782469A}" sibTransId="{42456E24-4B91-4BC6-B17D-E7A09F4F51F3}"/>
    <dgm:cxn modelId="{1D3422DD-499A-48BC-91BF-A37645C363DF}" type="presOf" srcId="{DBF5CFEF-34CC-4D53-A89B-CABC008BEC22}" destId="{E58AA11D-5935-4640-865F-B72D5328AE04}" srcOrd="0" destOrd="2" presId="urn:microsoft.com/office/officeart/2005/8/layout/default"/>
    <dgm:cxn modelId="{6C655FE3-0F28-445B-89E0-DD94B72AC80F}" srcId="{8CA955BD-4B62-4A68-8111-7AEB32F54B3A}" destId="{9515C36D-A4A9-4C3C-B23C-041EA23F9C34}" srcOrd="0" destOrd="0" parTransId="{F309E163-ABF3-4D28-826B-334E8CEEB821}" sibTransId="{963C378B-9170-42C4-8C1C-D0C9A4C9C4DC}"/>
    <dgm:cxn modelId="{BA79ADE5-44A6-420E-BFBB-A24042F60413}" srcId="{D3AD00D4-3245-49CB-AC28-BA992F9C9F72}" destId="{D84D85F3-0E67-43F2-A562-F1282B783A58}" srcOrd="0" destOrd="0" parTransId="{6F292305-2F9A-422B-93F1-5CC76CF863FF}" sibTransId="{001F0C05-BD1F-4C62-91BD-34335C5CED4C}"/>
    <dgm:cxn modelId="{62EFEDF5-2A3C-4763-8272-CD168ED45921}" type="presOf" srcId="{A2105FAD-23EB-47D7-BA1A-45C9F92BDC08}" destId="{3FB27607-01F6-4277-9C64-8531C9579209}" srcOrd="0" destOrd="0" presId="urn:microsoft.com/office/officeart/2005/8/layout/default"/>
    <dgm:cxn modelId="{FB578AF9-F489-4DA2-A650-C6C51D773BFE}" srcId="{EA0D0998-25E9-44B4-81B1-83849AF481F0}" destId="{632EB19F-9962-4BF7-8484-DAF314569407}" srcOrd="0" destOrd="0" parTransId="{AAE99F0D-4B78-4755-A706-E5E0E93775F1}" sibTransId="{8B70FD5D-89A4-42DE-BB6F-198531D836DD}"/>
    <dgm:cxn modelId="{AFD6D0FC-9FF0-4619-9E2D-C002894D41A8}" srcId="{6E4D8546-78D5-437C-B049-F55BCEFC21D8}" destId="{C1CE5867-FD07-402C-B035-96D987B9746C}" srcOrd="1" destOrd="0" parTransId="{BBCD00AE-F44A-4AEE-9306-EB2E7FB49519}" sibTransId="{4376EE3C-60F2-4234-AB0A-D931750E39F2}"/>
    <dgm:cxn modelId="{5D8458FE-07BC-471E-B51B-8F1B03D9C6F2}" srcId="{395CD7E1-B31D-4C1F-AA82-8808126CCD2E}" destId="{D3AD00D4-3245-49CB-AC28-BA992F9C9F72}" srcOrd="5" destOrd="0" parTransId="{C5C1C1E5-1DD1-404F-AD29-62B1D36171F8}" sibTransId="{70F2ABFE-16D8-464D-994B-4F2BD1840D8B}"/>
    <dgm:cxn modelId="{1CC34FCD-C76C-4C5A-99E2-C6259F38D3CA}" type="presParOf" srcId="{75508776-947A-4025-96A7-8E6CB0D147F1}" destId="{80D47F82-D4C2-40AA-9E14-6133F402904C}" srcOrd="0" destOrd="0" presId="urn:microsoft.com/office/officeart/2005/8/layout/default"/>
    <dgm:cxn modelId="{18FB1BF3-DFCB-410D-AB77-2C29F76F743A}" type="presParOf" srcId="{75508776-947A-4025-96A7-8E6CB0D147F1}" destId="{BFEBE552-AFB1-4A4D-A2C1-8046D03FC7FD}" srcOrd="1" destOrd="0" presId="urn:microsoft.com/office/officeart/2005/8/layout/default"/>
    <dgm:cxn modelId="{14B64127-6562-4B5E-A481-13A223A6371F}" type="presParOf" srcId="{75508776-947A-4025-96A7-8E6CB0D147F1}" destId="{E29E776C-9084-4829-88A1-77D4CF4A8887}" srcOrd="2" destOrd="0" presId="urn:microsoft.com/office/officeart/2005/8/layout/default"/>
    <dgm:cxn modelId="{07C32C28-10DB-432D-AB36-624C6FDB738F}" type="presParOf" srcId="{75508776-947A-4025-96A7-8E6CB0D147F1}" destId="{653A773F-7317-4E46-B57E-652F899C6E44}" srcOrd="3" destOrd="0" presId="urn:microsoft.com/office/officeart/2005/8/layout/default"/>
    <dgm:cxn modelId="{1D652A4A-AFF0-4AC9-B8B9-0E93C8EC4463}" type="presParOf" srcId="{75508776-947A-4025-96A7-8E6CB0D147F1}" destId="{3FB27607-01F6-4277-9C64-8531C9579209}" srcOrd="4" destOrd="0" presId="urn:microsoft.com/office/officeart/2005/8/layout/default"/>
    <dgm:cxn modelId="{65AE093D-7459-45B3-8288-1D04FEE2D46C}" type="presParOf" srcId="{75508776-947A-4025-96A7-8E6CB0D147F1}" destId="{C4E97E7D-4431-4F9A-9011-FBAF46E2F653}" srcOrd="5" destOrd="0" presId="urn:microsoft.com/office/officeart/2005/8/layout/default"/>
    <dgm:cxn modelId="{CF437890-8F83-42B0-A244-4B302343C979}" type="presParOf" srcId="{75508776-947A-4025-96A7-8E6CB0D147F1}" destId="{E58AA11D-5935-4640-865F-B72D5328AE04}" srcOrd="6" destOrd="0" presId="urn:microsoft.com/office/officeart/2005/8/layout/default"/>
    <dgm:cxn modelId="{2270D506-E552-4373-B1D1-723FEADDACE6}" type="presParOf" srcId="{75508776-947A-4025-96A7-8E6CB0D147F1}" destId="{D6FC82AD-1905-4E9B-812C-344DBE7F3810}" srcOrd="7" destOrd="0" presId="urn:microsoft.com/office/officeart/2005/8/layout/default"/>
    <dgm:cxn modelId="{68469503-C4B7-42D8-98FF-03AB9152EC38}" type="presParOf" srcId="{75508776-947A-4025-96A7-8E6CB0D147F1}" destId="{ADAB0204-2CF1-44FC-A8C9-E5B155C11E17}" srcOrd="8" destOrd="0" presId="urn:microsoft.com/office/officeart/2005/8/layout/default"/>
    <dgm:cxn modelId="{367E0BA8-0EB3-48FD-9DCE-4652B6D38983}" type="presParOf" srcId="{75508776-947A-4025-96A7-8E6CB0D147F1}" destId="{17C7EE52-8AE6-479C-8CCD-DAA25BC5F6A3}" srcOrd="9" destOrd="0" presId="urn:microsoft.com/office/officeart/2005/8/layout/default"/>
    <dgm:cxn modelId="{2342B2FE-56A0-4236-BEC5-0665825D47E8}" type="presParOf" srcId="{75508776-947A-4025-96A7-8E6CB0D147F1}" destId="{905EE39E-979B-4B37-9025-3B44E117A5FF}" srcOrd="10" destOrd="0" presId="urn:microsoft.com/office/officeart/2005/8/layout/default"/>
    <dgm:cxn modelId="{87E6459D-3679-4E11-8BBD-6404F45A4762}" type="presParOf" srcId="{75508776-947A-4025-96A7-8E6CB0D147F1}" destId="{2C65E144-8C1C-4B77-AB59-3B4F08F86994}" srcOrd="11" destOrd="0" presId="urn:microsoft.com/office/officeart/2005/8/layout/default"/>
    <dgm:cxn modelId="{43A565CA-8769-4015-8EC8-68C31E46C327}" type="presParOf" srcId="{75508776-947A-4025-96A7-8E6CB0D147F1}" destId="{F3362F9E-3825-4EEC-A3F7-1D527BF55719}" srcOrd="12" destOrd="0" presId="urn:microsoft.com/office/officeart/2005/8/layout/default"/>
    <dgm:cxn modelId="{4A37CCD5-C3C1-481D-915C-164669DE22A7}" type="presParOf" srcId="{75508776-947A-4025-96A7-8E6CB0D147F1}" destId="{7E006D6E-ABF0-4A2A-BC20-599B5675609F}" srcOrd="13" destOrd="0" presId="urn:microsoft.com/office/officeart/2005/8/layout/default"/>
    <dgm:cxn modelId="{7E605865-20B2-47EB-A367-3D44939D4F0B}" type="presParOf" srcId="{75508776-947A-4025-96A7-8E6CB0D147F1}" destId="{FD4A5518-16C5-48A4-8280-EE73FE742453}" srcOrd="14" destOrd="0" presId="urn:microsoft.com/office/officeart/2005/8/layout/default"/>
    <dgm:cxn modelId="{F736055F-0ADA-49FA-BC94-B73AB8CC6C98}" type="presParOf" srcId="{75508776-947A-4025-96A7-8E6CB0D147F1}" destId="{4DDF9755-D35A-4000-8FA0-5E6A28576293}" srcOrd="15" destOrd="0" presId="urn:microsoft.com/office/officeart/2005/8/layout/default"/>
    <dgm:cxn modelId="{06520EEF-F35F-479C-904A-9AFC95196EE9}" type="presParOf" srcId="{75508776-947A-4025-96A7-8E6CB0D147F1}" destId="{5628D401-30B3-4612-A429-2A6BEE11260D}" srcOrd="16" destOrd="0" presId="urn:microsoft.com/office/officeart/2005/8/layout/default"/>
    <dgm:cxn modelId="{71D65041-2D91-496D-A333-08F8AB360186}" type="presParOf" srcId="{75508776-947A-4025-96A7-8E6CB0D147F1}" destId="{E1802581-860D-4A7D-B3D0-376812DBA599}" srcOrd="17" destOrd="0" presId="urn:microsoft.com/office/officeart/2005/8/layout/default"/>
    <dgm:cxn modelId="{C2DE4B1F-279E-479A-99E7-D8EA888BE190}" type="presParOf" srcId="{75508776-947A-4025-96A7-8E6CB0D147F1}" destId="{EC65DF0B-998A-4862-9D12-55357722A0BE}"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93F613-B42F-4107-9826-F109DB44E250}" type="doc">
      <dgm:prSet loTypeId="urn:microsoft.com/office/officeart/2009/3/layout/SubStepProcess" loCatId="process" qsTypeId="urn:microsoft.com/office/officeart/2005/8/quickstyle/simple4" qsCatId="simple" csTypeId="urn:microsoft.com/office/officeart/2005/8/colors/colorful3" csCatId="colorful" phldr="1"/>
      <dgm:spPr/>
      <dgm:t>
        <a:bodyPr/>
        <a:lstStyle/>
        <a:p>
          <a:endParaRPr lang="en-US"/>
        </a:p>
      </dgm:t>
    </dgm:pt>
    <dgm:pt modelId="{70A389EB-FDE0-49AF-A57A-5ED5B542FB31}">
      <dgm:prSet custT="1"/>
      <dgm:spPr>
        <a:blipFill dpi="0" rotWithShape="0">
          <a:blip xmlns:r="http://schemas.openxmlformats.org/officeDocument/2006/relationships" r:embed="rId1">
            <a:alphaModFix amt="62000"/>
            <a:extLst>
              <a:ext uri="{28A0092B-C50C-407E-A947-70E740481C1C}">
                <a14:useLocalDpi xmlns:a14="http://schemas.microsoft.com/office/drawing/2010/main" val="0"/>
              </a:ext>
            </a:extLst>
          </a:blip>
          <a:srcRect/>
          <a:stretch>
            <a:fillRect/>
          </a:stretch>
        </a:blipFill>
        <a:ln>
          <a:solidFill>
            <a:srgbClr val="914B6A"/>
          </a:solidFill>
        </a:ln>
      </dgm:spPr>
      <dgm:t>
        <a:bodyPr/>
        <a:lstStyle/>
        <a:p>
          <a:r>
            <a:rPr lang="en-US" sz="6000" b="1" dirty="0">
              <a:solidFill>
                <a:schemeClr val="tx1"/>
              </a:solidFill>
              <a:effectLst>
                <a:outerShdw blurRad="38100" dist="38100" dir="2700000" algn="tl">
                  <a:srgbClr val="000000">
                    <a:alpha val="43137"/>
                  </a:srgbClr>
                </a:outerShdw>
              </a:effectLst>
              <a:latin typeface="Tw Cen MT" panose="020B0602020104020603" pitchFamily="34" charset="0"/>
            </a:rPr>
            <a:t>OFFENCES, PENALTIES </a:t>
          </a:r>
          <a:r>
            <a:rPr lang="en-US" sz="5400" b="1" dirty="0">
              <a:solidFill>
                <a:schemeClr val="tx1"/>
              </a:solidFill>
              <a:effectLst>
                <a:outerShdw blurRad="38100" dist="38100" dir="2700000" algn="tl">
                  <a:srgbClr val="000000">
                    <a:alpha val="43137"/>
                  </a:srgbClr>
                </a:outerShdw>
              </a:effectLst>
              <a:latin typeface="Tw Cen MT" panose="020B0602020104020603" pitchFamily="34" charset="0"/>
            </a:rPr>
            <a:t>AND </a:t>
          </a:r>
          <a:r>
            <a:rPr lang="en-US" sz="4000" b="1" dirty="0">
              <a:solidFill>
                <a:schemeClr val="tx1"/>
              </a:solidFill>
              <a:effectLst>
                <a:outerShdw blurRad="38100" dist="38100" dir="2700000" algn="tl">
                  <a:srgbClr val="000000">
                    <a:alpha val="43137"/>
                  </a:srgbClr>
                </a:outerShdw>
              </a:effectLst>
              <a:latin typeface="Tw Cen MT" panose="020B0602020104020603" pitchFamily="34" charset="0"/>
            </a:rPr>
            <a:t>ADJUDICATION</a:t>
          </a:r>
        </a:p>
      </dgm:t>
    </dgm:pt>
    <dgm:pt modelId="{1CB74F19-EBBD-4DEA-ABAB-3DD489AC35EB}" type="parTrans" cxnId="{64CA14EB-7086-4A95-A8A4-55D5F646F62F}">
      <dgm:prSet/>
      <dgm:spPr/>
      <dgm:t>
        <a:bodyPr/>
        <a:lstStyle/>
        <a:p>
          <a:endParaRPr lang="en-US"/>
        </a:p>
      </dgm:t>
    </dgm:pt>
    <dgm:pt modelId="{D8A4D9AA-71B4-4716-AB1C-F10271A0CB4A}" type="sibTrans" cxnId="{64CA14EB-7086-4A95-A8A4-55D5F646F62F}">
      <dgm:prSet/>
      <dgm:spPr/>
      <dgm:t>
        <a:bodyPr/>
        <a:lstStyle/>
        <a:p>
          <a:endParaRPr lang="en-US"/>
        </a:p>
      </dgm:t>
    </dgm:pt>
    <dgm:pt modelId="{F2D52CBB-AF91-4991-BA14-55E06ED7C867}">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60</a:t>
          </a:r>
        </a:p>
      </dgm:t>
    </dgm:pt>
    <dgm:pt modelId="{4BBB321F-2FDA-4FC3-963B-D4601A1A0504}" type="parTrans" cxnId="{E25EE52A-5A84-46A9-ADCC-837DA5FF79A0}">
      <dgm:prSet/>
      <dgm:spPr/>
      <dgm:t>
        <a:bodyPr/>
        <a:lstStyle/>
        <a:p>
          <a:endParaRPr lang="en-US"/>
        </a:p>
      </dgm:t>
    </dgm:pt>
    <dgm:pt modelId="{61817CE6-D257-4C42-8C15-44000A1ABF2B}" type="sibTrans" cxnId="{E25EE52A-5A84-46A9-ADCC-837DA5FF79A0}">
      <dgm:prSet/>
      <dgm:spPr/>
      <dgm:t>
        <a:bodyPr/>
        <a:lstStyle/>
        <a:p>
          <a:endParaRPr lang="en-US"/>
        </a:p>
      </dgm:t>
    </dgm:pt>
    <dgm:pt modelId="{5C3FC04F-F457-4AC1-93E5-1472C9DBD816}">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61</a:t>
          </a:r>
        </a:p>
      </dgm:t>
    </dgm:pt>
    <dgm:pt modelId="{4CBA5A91-74F6-4B54-9E24-B41885E2C349}" type="parTrans" cxnId="{985D3143-5973-4007-9B28-9F2388CFB01A}">
      <dgm:prSet/>
      <dgm:spPr/>
      <dgm:t>
        <a:bodyPr/>
        <a:lstStyle/>
        <a:p>
          <a:endParaRPr lang="en-US"/>
        </a:p>
      </dgm:t>
    </dgm:pt>
    <dgm:pt modelId="{424A28CC-CA3F-456F-8AC3-BF4DF949367C}" type="sibTrans" cxnId="{985D3143-5973-4007-9B28-9F2388CFB01A}">
      <dgm:prSet/>
      <dgm:spPr/>
      <dgm:t>
        <a:bodyPr/>
        <a:lstStyle/>
        <a:p>
          <a:endParaRPr lang="en-US"/>
        </a:p>
      </dgm:t>
    </dgm:pt>
    <dgm:pt modelId="{96789D36-A1F2-44C9-B4F1-20EDA2A095AB}">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62</a:t>
          </a:r>
        </a:p>
      </dgm:t>
    </dgm:pt>
    <dgm:pt modelId="{2009CEB5-965F-4485-A56D-8DD22164C7C7}" type="parTrans" cxnId="{6193ED74-BEBA-4C43-B823-A3D01A1E268E}">
      <dgm:prSet/>
      <dgm:spPr/>
      <dgm:t>
        <a:bodyPr/>
        <a:lstStyle/>
        <a:p>
          <a:endParaRPr lang="en-US"/>
        </a:p>
      </dgm:t>
    </dgm:pt>
    <dgm:pt modelId="{190D9B31-46EE-45E3-9077-A821CE09F896}" type="sibTrans" cxnId="{6193ED74-BEBA-4C43-B823-A3D01A1E268E}">
      <dgm:prSet/>
      <dgm:spPr/>
      <dgm:t>
        <a:bodyPr/>
        <a:lstStyle/>
        <a:p>
          <a:endParaRPr lang="en-US"/>
        </a:p>
      </dgm:t>
    </dgm:pt>
    <dgm:pt modelId="{E05EC890-B35E-4794-A59C-D6265118B495}">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63</a:t>
          </a:r>
        </a:p>
      </dgm:t>
    </dgm:pt>
    <dgm:pt modelId="{813DE9B7-9EE6-4AE4-B770-72E910EA7FF9}" type="parTrans" cxnId="{0492781A-DAD7-475C-B608-BD9E88DF348A}">
      <dgm:prSet/>
      <dgm:spPr/>
      <dgm:t>
        <a:bodyPr/>
        <a:lstStyle/>
        <a:p>
          <a:endParaRPr lang="en-US"/>
        </a:p>
      </dgm:t>
    </dgm:pt>
    <dgm:pt modelId="{1F3A8FF3-D07A-41DD-8A58-8C42A19E1708}" type="sibTrans" cxnId="{0492781A-DAD7-475C-B608-BD9E88DF348A}">
      <dgm:prSet/>
      <dgm:spPr/>
      <dgm:t>
        <a:bodyPr/>
        <a:lstStyle/>
        <a:p>
          <a:endParaRPr lang="en-US"/>
        </a:p>
      </dgm:t>
    </dgm:pt>
    <dgm:pt modelId="{B33711BD-37F7-4BAB-BD44-2CE7195F10E0}">
      <dgm:prSet custT="1"/>
      <dgm:spPr/>
      <dgm:t>
        <a:bodyPr/>
        <a:lstStyle/>
        <a:p>
          <a:r>
            <a:rPr lang="en-US" sz="2400" b="1">
              <a:effectLst>
                <a:outerShdw blurRad="38100" dist="38100" dir="2700000" algn="tl">
                  <a:srgbClr val="000000">
                    <a:alpha val="43137"/>
                  </a:srgbClr>
                </a:outerShdw>
              </a:effectLst>
              <a:latin typeface="Tw Cen MT" panose="020B0602020104020603" pitchFamily="34" charset="0"/>
            </a:rPr>
            <a:t>Section 64</a:t>
          </a:r>
          <a:endParaRPr lang="en-US" sz="2400" b="1" dirty="0">
            <a:effectLst>
              <a:outerShdw blurRad="38100" dist="38100" dir="2700000" algn="tl">
                <a:srgbClr val="000000">
                  <a:alpha val="43137"/>
                </a:srgbClr>
              </a:outerShdw>
            </a:effectLst>
            <a:latin typeface="Tw Cen MT" panose="020B0602020104020603" pitchFamily="34" charset="0"/>
          </a:endParaRPr>
        </a:p>
      </dgm:t>
    </dgm:pt>
    <dgm:pt modelId="{736FC5E6-BE3A-4F3A-A95E-F55CA619FC1B}" type="parTrans" cxnId="{3FEA6F95-39FA-4606-BC46-F917FD311A54}">
      <dgm:prSet/>
      <dgm:spPr/>
      <dgm:t>
        <a:bodyPr/>
        <a:lstStyle/>
        <a:p>
          <a:endParaRPr lang="en-US"/>
        </a:p>
      </dgm:t>
    </dgm:pt>
    <dgm:pt modelId="{9168EF07-17B3-4446-8F3E-6FA7D47DD7D7}" type="sibTrans" cxnId="{3FEA6F95-39FA-4606-BC46-F917FD311A54}">
      <dgm:prSet/>
      <dgm:spPr/>
      <dgm:t>
        <a:bodyPr/>
        <a:lstStyle/>
        <a:p>
          <a:endParaRPr lang="en-US"/>
        </a:p>
      </dgm:t>
    </dgm:pt>
    <dgm:pt modelId="{2536881B-22A2-4932-B17A-777FE71CA79A}">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65</a:t>
          </a:r>
        </a:p>
      </dgm:t>
    </dgm:pt>
    <dgm:pt modelId="{F58CBFA7-9474-4E40-891C-1A14F4850B52}" type="parTrans" cxnId="{3D8D4E82-D9C7-4702-842B-5B29113B9821}">
      <dgm:prSet/>
      <dgm:spPr/>
      <dgm:t>
        <a:bodyPr/>
        <a:lstStyle/>
        <a:p>
          <a:endParaRPr lang="en-US"/>
        </a:p>
      </dgm:t>
    </dgm:pt>
    <dgm:pt modelId="{C491FDED-6881-4A9D-A09F-29EC8358BE69}" type="sibTrans" cxnId="{3D8D4E82-D9C7-4702-842B-5B29113B9821}">
      <dgm:prSet/>
      <dgm:spPr/>
      <dgm:t>
        <a:bodyPr/>
        <a:lstStyle/>
        <a:p>
          <a:endParaRPr lang="en-US"/>
        </a:p>
      </dgm:t>
    </dgm:pt>
    <dgm:pt modelId="{98689FC9-4487-4BC7-85D9-5EF21527136D}">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66</a:t>
          </a:r>
        </a:p>
      </dgm:t>
    </dgm:pt>
    <dgm:pt modelId="{1D12A23E-A7F0-4F44-A955-E17129AD4F02}" type="parTrans" cxnId="{24797194-AE3C-47CF-BDA8-08BD2C9AD73A}">
      <dgm:prSet/>
      <dgm:spPr/>
      <dgm:t>
        <a:bodyPr/>
        <a:lstStyle/>
        <a:p>
          <a:endParaRPr lang="en-US"/>
        </a:p>
      </dgm:t>
    </dgm:pt>
    <dgm:pt modelId="{D1D68121-E46F-48BE-94CE-A2853971EB6D}" type="sibTrans" cxnId="{24797194-AE3C-47CF-BDA8-08BD2C9AD73A}">
      <dgm:prSet/>
      <dgm:spPr/>
      <dgm:t>
        <a:bodyPr/>
        <a:lstStyle/>
        <a:p>
          <a:endParaRPr lang="en-US"/>
        </a:p>
      </dgm:t>
    </dgm:pt>
    <dgm:pt modelId="{41342DCD-AD6E-47AF-A17E-9F424A495BFE}">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67</a:t>
          </a:r>
        </a:p>
      </dgm:t>
    </dgm:pt>
    <dgm:pt modelId="{41F4F845-6A13-4A5A-8763-18F4D9C608DA}" type="parTrans" cxnId="{6C3F5EFB-1597-40C1-896C-7F5ED6C3F50A}">
      <dgm:prSet/>
      <dgm:spPr/>
      <dgm:t>
        <a:bodyPr/>
        <a:lstStyle/>
        <a:p>
          <a:endParaRPr lang="en-US"/>
        </a:p>
      </dgm:t>
    </dgm:pt>
    <dgm:pt modelId="{5FA59043-D1FC-49B5-A7F4-2EF1393B0B2B}" type="sibTrans" cxnId="{6C3F5EFB-1597-40C1-896C-7F5ED6C3F50A}">
      <dgm:prSet/>
      <dgm:spPr/>
      <dgm:t>
        <a:bodyPr/>
        <a:lstStyle/>
        <a:p>
          <a:endParaRPr lang="en-US"/>
        </a:p>
      </dgm:t>
    </dgm:pt>
    <dgm:pt modelId="{8043560E-54BC-4CAE-BEF8-5CCBF698454F}">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68</a:t>
          </a:r>
        </a:p>
      </dgm:t>
    </dgm:pt>
    <dgm:pt modelId="{BFA96F07-C432-426F-BE01-9E49A5248CC0}" type="parTrans" cxnId="{A16E107D-F260-4B6E-9D6F-19E4D2465413}">
      <dgm:prSet/>
      <dgm:spPr/>
      <dgm:t>
        <a:bodyPr/>
        <a:lstStyle/>
        <a:p>
          <a:endParaRPr lang="en-US"/>
        </a:p>
      </dgm:t>
    </dgm:pt>
    <dgm:pt modelId="{D107450A-A32B-469E-B897-0F5849AB60BA}" type="sibTrans" cxnId="{A16E107D-F260-4B6E-9D6F-19E4D2465413}">
      <dgm:prSet/>
      <dgm:spPr/>
      <dgm:t>
        <a:bodyPr/>
        <a:lstStyle/>
        <a:p>
          <a:endParaRPr lang="en-US"/>
        </a:p>
      </dgm:t>
    </dgm:pt>
    <dgm:pt modelId="{E8242C3D-2A33-4E11-B774-FB9D9EED8399}">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69</a:t>
          </a:r>
        </a:p>
      </dgm:t>
    </dgm:pt>
    <dgm:pt modelId="{E824E93E-2934-4622-8B89-03EA31E61415}" type="parTrans" cxnId="{CB89BEFC-0D1D-4C60-A805-4A314E1B57B7}">
      <dgm:prSet/>
      <dgm:spPr/>
      <dgm:t>
        <a:bodyPr/>
        <a:lstStyle/>
        <a:p>
          <a:endParaRPr lang="en-US"/>
        </a:p>
      </dgm:t>
    </dgm:pt>
    <dgm:pt modelId="{4DAA52A2-89AB-4101-A6EC-228FB107FAE2}" type="sibTrans" cxnId="{CB89BEFC-0D1D-4C60-A805-4A314E1B57B7}">
      <dgm:prSet/>
      <dgm:spPr/>
      <dgm:t>
        <a:bodyPr/>
        <a:lstStyle/>
        <a:p>
          <a:endParaRPr lang="en-US"/>
        </a:p>
      </dgm:t>
    </dgm:pt>
    <dgm:pt modelId="{B5064623-ECC1-4AFF-B635-F9E5E6CC0523}">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70</a:t>
          </a:r>
        </a:p>
      </dgm:t>
    </dgm:pt>
    <dgm:pt modelId="{33531488-D2E3-4813-8697-DFF01D64CC3C}" type="parTrans" cxnId="{D2909507-38CF-4875-AF03-5F2FDCD887E6}">
      <dgm:prSet/>
      <dgm:spPr/>
      <dgm:t>
        <a:bodyPr/>
        <a:lstStyle/>
        <a:p>
          <a:endParaRPr lang="en-US"/>
        </a:p>
      </dgm:t>
    </dgm:pt>
    <dgm:pt modelId="{FC34741F-BEB5-4D55-A654-188D4ED331CA}" type="sibTrans" cxnId="{D2909507-38CF-4875-AF03-5F2FDCD887E6}">
      <dgm:prSet/>
      <dgm:spPr/>
      <dgm:t>
        <a:bodyPr/>
        <a:lstStyle/>
        <a:p>
          <a:endParaRPr lang="en-US"/>
        </a:p>
      </dgm:t>
    </dgm:pt>
    <dgm:pt modelId="{AC99840D-66F1-4092-8699-3157A00C566B}">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71</a:t>
          </a:r>
        </a:p>
      </dgm:t>
    </dgm:pt>
    <dgm:pt modelId="{5B97A79E-5974-4C58-8DD9-2310BF5B5085}" type="parTrans" cxnId="{837E0024-8973-4BFD-B747-1E9A38413840}">
      <dgm:prSet/>
      <dgm:spPr/>
      <dgm:t>
        <a:bodyPr/>
        <a:lstStyle/>
        <a:p>
          <a:endParaRPr lang="en-US"/>
        </a:p>
      </dgm:t>
    </dgm:pt>
    <dgm:pt modelId="{5D622278-346F-4333-B650-4E9AF00CD96C}" type="sibTrans" cxnId="{837E0024-8973-4BFD-B747-1E9A38413840}">
      <dgm:prSet/>
      <dgm:spPr/>
      <dgm:t>
        <a:bodyPr/>
        <a:lstStyle/>
        <a:p>
          <a:endParaRPr lang="en-US"/>
        </a:p>
      </dgm:t>
    </dgm:pt>
    <dgm:pt modelId="{8791C273-BC22-44FB-806B-C92A2CAB9E3A}">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72</a:t>
          </a:r>
        </a:p>
      </dgm:t>
    </dgm:pt>
    <dgm:pt modelId="{A91DF608-8498-4FB7-B16B-943189EDDFEF}" type="parTrans" cxnId="{6CA4504C-4FD6-4A23-B716-0F7F4DF25CB5}">
      <dgm:prSet/>
      <dgm:spPr/>
      <dgm:t>
        <a:bodyPr/>
        <a:lstStyle/>
        <a:p>
          <a:endParaRPr lang="en-US"/>
        </a:p>
      </dgm:t>
    </dgm:pt>
    <dgm:pt modelId="{D8BE8658-CD62-41E9-8EB7-6DFBB03ACA26}" type="sibTrans" cxnId="{6CA4504C-4FD6-4A23-B716-0F7F4DF25CB5}">
      <dgm:prSet/>
      <dgm:spPr/>
      <dgm:t>
        <a:bodyPr/>
        <a:lstStyle/>
        <a:p>
          <a:endParaRPr lang="en-US"/>
        </a:p>
      </dgm:t>
    </dgm:pt>
    <dgm:pt modelId="{8DCB0F1C-D1CF-4021-9A76-0C3EE50F9174}">
      <dgm:prSet custT="1"/>
      <dgm:spPr/>
      <dgm:t>
        <a:bodyPr/>
        <a:lstStyle/>
        <a:p>
          <a:r>
            <a:rPr lang="en-US" sz="2400" b="1" dirty="0">
              <a:effectLst>
                <a:outerShdw blurRad="38100" dist="38100" dir="2700000" algn="tl">
                  <a:srgbClr val="000000">
                    <a:alpha val="43137"/>
                  </a:srgbClr>
                </a:outerShdw>
              </a:effectLst>
              <a:latin typeface="Tw Cen MT" panose="020B0602020104020603" pitchFamily="34" charset="0"/>
            </a:rPr>
            <a:t>Section 59</a:t>
          </a:r>
        </a:p>
      </dgm:t>
    </dgm:pt>
    <dgm:pt modelId="{1F67E642-B084-427B-8013-FB1ACCB0FF0E}" type="parTrans" cxnId="{7538812B-2D56-4AFE-A415-47D10BDF1C3B}">
      <dgm:prSet/>
      <dgm:spPr/>
      <dgm:t>
        <a:bodyPr/>
        <a:lstStyle/>
        <a:p>
          <a:endParaRPr lang="en-US"/>
        </a:p>
      </dgm:t>
    </dgm:pt>
    <dgm:pt modelId="{B278D7E6-84D3-4DE2-8BC3-9643EF52D9F4}" type="sibTrans" cxnId="{7538812B-2D56-4AFE-A415-47D10BDF1C3B}">
      <dgm:prSet/>
      <dgm:spPr/>
      <dgm:t>
        <a:bodyPr/>
        <a:lstStyle/>
        <a:p>
          <a:endParaRPr lang="en-US"/>
        </a:p>
      </dgm:t>
    </dgm:pt>
    <dgm:pt modelId="{C68BA851-D239-45AE-A516-4E44150A6ADD}" type="pres">
      <dgm:prSet presAssocID="{4493F613-B42F-4107-9826-F109DB44E250}" presName="Name0" presStyleCnt="0">
        <dgm:presLayoutVars>
          <dgm:chMax val="7"/>
          <dgm:dir/>
          <dgm:animOne val="branch"/>
        </dgm:presLayoutVars>
      </dgm:prSet>
      <dgm:spPr/>
    </dgm:pt>
    <dgm:pt modelId="{59BA58A8-B816-431F-B8A9-21F7D5A487D0}" type="pres">
      <dgm:prSet presAssocID="{70A389EB-FDE0-49AF-A57A-5ED5B542FB31}" presName="parTx1" presStyleLbl="node1" presStyleIdx="0" presStyleCnt="1" custScaleX="112612" custScaleY="116553"/>
      <dgm:spPr/>
    </dgm:pt>
    <dgm:pt modelId="{0F574B2B-9400-4F6E-80DB-27155F94490B}" type="pres">
      <dgm:prSet presAssocID="{70A389EB-FDE0-49AF-A57A-5ED5B542FB31}" presName="spPre1" presStyleCnt="0"/>
      <dgm:spPr/>
    </dgm:pt>
    <dgm:pt modelId="{6D36CFD5-8DFB-4826-88F3-714B6AE00817}" type="pres">
      <dgm:prSet presAssocID="{70A389EB-FDE0-49AF-A57A-5ED5B542FB31}" presName="chLin1" presStyleCnt="0"/>
      <dgm:spPr/>
    </dgm:pt>
    <dgm:pt modelId="{0F22825A-F085-452D-B3A8-D31EA5A2D687}" type="pres">
      <dgm:prSet presAssocID="{1F67E642-B084-427B-8013-FB1ACCB0FF0E}" presName="Name11" presStyleLbl="parChTrans1D1" presStyleIdx="0" presStyleCnt="28"/>
      <dgm:spPr>
        <a:ln>
          <a:solidFill>
            <a:srgbClr val="914B6A"/>
          </a:solidFill>
        </a:ln>
      </dgm:spPr>
    </dgm:pt>
    <dgm:pt modelId="{1519952B-5379-4CA8-8B23-CC41E9138FA3}" type="pres">
      <dgm:prSet presAssocID="{8DCB0F1C-D1CF-4021-9A76-0C3EE50F9174}" presName="txAndLines1" presStyleCnt="0"/>
      <dgm:spPr/>
    </dgm:pt>
    <dgm:pt modelId="{FF1DFCA3-4F20-4E31-90DB-DFB5EE38208F}" type="pres">
      <dgm:prSet presAssocID="{8DCB0F1C-D1CF-4021-9A76-0C3EE50F9174}" presName="anchor1" presStyleCnt="0"/>
      <dgm:spPr/>
    </dgm:pt>
    <dgm:pt modelId="{642E0A8E-7CA1-4D8D-80DA-A7803D9F8711}" type="pres">
      <dgm:prSet presAssocID="{8DCB0F1C-D1CF-4021-9A76-0C3EE50F9174}" presName="backup1" presStyleCnt="0"/>
      <dgm:spPr/>
    </dgm:pt>
    <dgm:pt modelId="{FC4A8200-4B9E-4A50-8974-800DFAE9199D}" type="pres">
      <dgm:prSet presAssocID="{8DCB0F1C-D1CF-4021-9A76-0C3EE50F9174}" presName="preLine1" presStyleLbl="parChTrans1D1" presStyleIdx="1" presStyleCnt="28"/>
      <dgm:spPr>
        <a:ln>
          <a:solidFill>
            <a:srgbClr val="914B6A"/>
          </a:solidFill>
        </a:ln>
      </dgm:spPr>
    </dgm:pt>
    <dgm:pt modelId="{DFFE31A2-91F2-42F8-AF9E-A416B21746D8}" type="pres">
      <dgm:prSet presAssocID="{8DCB0F1C-D1CF-4021-9A76-0C3EE50F9174}" presName="desTx1" presStyleLbl="revTx" presStyleIdx="0" presStyleCnt="0">
        <dgm:presLayoutVars>
          <dgm:bulletEnabled val="1"/>
        </dgm:presLayoutVars>
      </dgm:prSet>
      <dgm:spPr/>
    </dgm:pt>
    <dgm:pt modelId="{CCDC5C6E-C65C-44E2-BDFD-5F2259C1346D}" type="pres">
      <dgm:prSet presAssocID="{4BBB321F-2FDA-4FC3-963B-D4601A1A0504}" presName="Name11" presStyleLbl="parChTrans1D1" presStyleIdx="2" presStyleCnt="28"/>
      <dgm:spPr>
        <a:ln>
          <a:solidFill>
            <a:srgbClr val="914B6A"/>
          </a:solidFill>
        </a:ln>
      </dgm:spPr>
    </dgm:pt>
    <dgm:pt modelId="{B1F75485-EBD6-4D09-B68B-4C505386D6F5}" type="pres">
      <dgm:prSet presAssocID="{F2D52CBB-AF91-4991-BA14-55E06ED7C867}" presName="txAndLines1" presStyleCnt="0"/>
      <dgm:spPr/>
    </dgm:pt>
    <dgm:pt modelId="{AA7A678A-359F-44C7-AA9A-63D1EDEE134C}" type="pres">
      <dgm:prSet presAssocID="{F2D52CBB-AF91-4991-BA14-55E06ED7C867}" presName="anchor1" presStyleCnt="0"/>
      <dgm:spPr/>
    </dgm:pt>
    <dgm:pt modelId="{AFE3E9B9-643D-4509-88D1-1D3B9CA19100}" type="pres">
      <dgm:prSet presAssocID="{F2D52CBB-AF91-4991-BA14-55E06ED7C867}" presName="backup1" presStyleCnt="0"/>
      <dgm:spPr/>
    </dgm:pt>
    <dgm:pt modelId="{2634CBDE-C4CA-4178-B665-87A91A930169}" type="pres">
      <dgm:prSet presAssocID="{F2D52CBB-AF91-4991-BA14-55E06ED7C867}" presName="preLine1" presStyleLbl="parChTrans1D1" presStyleIdx="3" presStyleCnt="28"/>
      <dgm:spPr>
        <a:ln>
          <a:solidFill>
            <a:srgbClr val="914B6A"/>
          </a:solidFill>
        </a:ln>
      </dgm:spPr>
    </dgm:pt>
    <dgm:pt modelId="{EFB794B4-C570-4262-A35F-8A02781E8435}" type="pres">
      <dgm:prSet presAssocID="{F2D52CBB-AF91-4991-BA14-55E06ED7C867}" presName="desTx1" presStyleLbl="revTx" presStyleIdx="0" presStyleCnt="0">
        <dgm:presLayoutVars>
          <dgm:bulletEnabled val="1"/>
        </dgm:presLayoutVars>
      </dgm:prSet>
      <dgm:spPr/>
    </dgm:pt>
    <dgm:pt modelId="{10B6E206-D490-40F6-AD9D-48BF2745CEDA}" type="pres">
      <dgm:prSet presAssocID="{4CBA5A91-74F6-4B54-9E24-B41885E2C349}" presName="Name11" presStyleLbl="parChTrans1D1" presStyleIdx="4" presStyleCnt="28"/>
      <dgm:spPr>
        <a:ln>
          <a:solidFill>
            <a:srgbClr val="914B6A"/>
          </a:solidFill>
        </a:ln>
      </dgm:spPr>
    </dgm:pt>
    <dgm:pt modelId="{107BA296-5FB2-46CC-985F-74A460844757}" type="pres">
      <dgm:prSet presAssocID="{5C3FC04F-F457-4AC1-93E5-1472C9DBD816}" presName="txAndLines1" presStyleCnt="0"/>
      <dgm:spPr/>
    </dgm:pt>
    <dgm:pt modelId="{AF149ACB-2FB2-47E7-9D4F-F711EA4002E2}" type="pres">
      <dgm:prSet presAssocID="{5C3FC04F-F457-4AC1-93E5-1472C9DBD816}" presName="anchor1" presStyleCnt="0"/>
      <dgm:spPr/>
    </dgm:pt>
    <dgm:pt modelId="{C307DC67-88D5-4BBE-8C60-D95647E5F6FB}" type="pres">
      <dgm:prSet presAssocID="{5C3FC04F-F457-4AC1-93E5-1472C9DBD816}" presName="backup1" presStyleCnt="0"/>
      <dgm:spPr/>
    </dgm:pt>
    <dgm:pt modelId="{F2C31253-CA91-4FF9-85F0-A6A5F11DC354}" type="pres">
      <dgm:prSet presAssocID="{5C3FC04F-F457-4AC1-93E5-1472C9DBD816}" presName="preLine1" presStyleLbl="parChTrans1D1" presStyleIdx="5" presStyleCnt="28"/>
      <dgm:spPr>
        <a:ln>
          <a:solidFill>
            <a:srgbClr val="914B6A"/>
          </a:solidFill>
        </a:ln>
      </dgm:spPr>
    </dgm:pt>
    <dgm:pt modelId="{FDE46CE9-2201-42D6-8652-15552735E119}" type="pres">
      <dgm:prSet presAssocID="{5C3FC04F-F457-4AC1-93E5-1472C9DBD816}" presName="desTx1" presStyleLbl="revTx" presStyleIdx="0" presStyleCnt="0">
        <dgm:presLayoutVars>
          <dgm:bulletEnabled val="1"/>
        </dgm:presLayoutVars>
      </dgm:prSet>
      <dgm:spPr/>
    </dgm:pt>
    <dgm:pt modelId="{25D47E31-4D35-4AC6-9BD9-14F16A4B3BF4}" type="pres">
      <dgm:prSet presAssocID="{2009CEB5-965F-4485-A56D-8DD22164C7C7}" presName="Name11" presStyleLbl="parChTrans1D1" presStyleIdx="6" presStyleCnt="28"/>
      <dgm:spPr>
        <a:ln>
          <a:solidFill>
            <a:srgbClr val="914B6A"/>
          </a:solidFill>
        </a:ln>
      </dgm:spPr>
    </dgm:pt>
    <dgm:pt modelId="{904D8F9C-58EB-4717-989E-B319ED0CEBBF}" type="pres">
      <dgm:prSet presAssocID="{96789D36-A1F2-44C9-B4F1-20EDA2A095AB}" presName="txAndLines1" presStyleCnt="0"/>
      <dgm:spPr/>
    </dgm:pt>
    <dgm:pt modelId="{03027FBD-23AD-41CF-85FB-C7EB267FB1E0}" type="pres">
      <dgm:prSet presAssocID="{96789D36-A1F2-44C9-B4F1-20EDA2A095AB}" presName="anchor1" presStyleCnt="0"/>
      <dgm:spPr/>
    </dgm:pt>
    <dgm:pt modelId="{C284F86F-D362-4228-B93C-1ABF9FC67520}" type="pres">
      <dgm:prSet presAssocID="{96789D36-A1F2-44C9-B4F1-20EDA2A095AB}" presName="backup1" presStyleCnt="0"/>
      <dgm:spPr/>
    </dgm:pt>
    <dgm:pt modelId="{473D9FB4-5C31-490B-B1C6-374501715CF4}" type="pres">
      <dgm:prSet presAssocID="{96789D36-A1F2-44C9-B4F1-20EDA2A095AB}" presName="preLine1" presStyleLbl="parChTrans1D1" presStyleIdx="7" presStyleCnt="28"/>
      <dgm:spPr>
        <a:ln>
          <a:solidFill>
            <a:srgbClr val="914B6A"/>
          </a:solidFill>
        </a:ln>
      </dgm:spPr>
    </dgm:pt>
    <dgm:pt modelId="{FE04D58E-EE06-440A-84A9-968EBC34C01B}" type="pres">
      <dgm:prSet presAssocID="{96789D36-A1F2-44C9-B4F1-20EDA2A095AB}" presName="desTx1" presStyleLbl="revTx" presStyleIdx="0" presStyleCnt="0">
        <dgm:presLayoutVars>
          <dgm:bulletEnabled val="1"/>
        </dgm:presLayoutVars>
      </dgm:prSet>
      <dgm:spPr/>
    </dgm:pt>
    <dgm:pt modelId="{52882CB7-7FDB-4142-AD45-8299F7D37B10}" type="pres">
      <dgm:prSet presAssocID="{813DE9B7-9EE6-4AE4-B770-72E910EA7FF9}" presName="Name11" presStyleLbl="parChTrans1D1" presStyleIdx="8" presStyleCnt="28"/>
      <dgm:spPr>
        <a:ln>
          <a:solidFill>
            <a:srgbClr val="914B6A"/>
          </a:solidFill>
        </a:ln>
      </dgm:spPr>
    </dgm:pt>
    <dgm:pt modelId="{B73B890A-C9A3-4870-A478-67B8FBD65455}" type="pres">
      <dgm:prSet presAssocID="{E05EC890-B35E-4794-A59C-D6265118B495}" presName="txAndLines1" presStyleCnt="0"/>
      <dgm:spPr/>
    </dgm:pt>
    <dgm:pt modelId="{806AC154-1096-4E28-B60F-B0209DFE9E98}" type="pres">
      <dgm:prSet presAssocID="{E05EC890-B35E-4794-A59C-D6265118B495}" presName="anchor1" presStyleCnt="0"/>
      <dgm:spPr/>
    </dgm:pt>
    <dgm:pt modelId="{06E2A680-E99C-41F1-B46E-FA6865A53EC6}" type="pres">
      <dgm:prSet presAssocID="{E05EC890-B35E-4794-A59C-D6265118B495}" presName="backup1" presStyleCnt="0"/>
      <dgm:spPr/>
    </dgm:pt>
    <dgm:pt modelId="{73B5BE9B-7834-406B-A732-E67930239065}" type="pres">
      <dgm:prSet presAssocID="{E05EC890-B35E-4794-A59C-D6265118B495}" presName="preLine1" presStyleLbl="parChTrans1D1" presStyleIdx="9" presStyleCnt="28"/>
      <dgm:spPr>
        <a:ln>
          <a:solidFill>
            <a:srgbClr val="914B6A"/>
          </a:solidFill>
        </a:ln>
      </dgm:spPr>
    </dgm:pt>
    <dgm:pt modelId="{F52BC18B-334C-4E34-9F8B-BBAB4378A654}" type="pres">
      <dgm:prSet presAssocID="{E05EC890-B35E-4794-A59C-D6265118B495}" presName="desTx1" presStyleLbl="revTx" presStyleIdx="0" presStyleCnt="0">
        <dgm:presLayoutVars>
          <dgm:bulletEnabled val="1"/>
        </dgm:presLayoutVars>
      </dgm:prSet>
      <dgm:spPr/>
    </dgm:pt>
    <dgm:pt modelId="{5905186C-35BE-4D96-9E32-E438417FF2BE}" type="pres">
      <dgm:prSet presAssocID="{736FC5E6-BE3A-4F3A-A95E-F55CA619FC1B}" presName="Name11" presStyleLbl="parChTrans1D1" presStyleIdx="10" presStyleCnt="28"/>
      <dgm:spPr>
        <a:ln>
          <a:solidFill>
            <a:srgbClr val="914B6A"/>
          </a:solidFill>
        </a:ln>
      </dgm:spPr>
    </dgm:pt>
    <dgm:pt modelId="{8A917271-4953-42EC-B233-DE036FA282B4}" type="pres">
      <dgm:prSet presAssocID="{B33711BD-37F7-4BAB-BD44-2CE7195F10E0}" presName="txAndLines1" presStyleCnt="0"/>
      <dgm:spPr/>
    </dgm:pt>
    <dgm:pt modelId="{1B6B1D13-2F63-410F-A2E8-4197F34D1F8C}" type="pres">
      <dgm:prSet presAssocID="{B33711BD-37F7-4BAB-BD44-2CE7195F10E0}" presName="anchor1" presStyleCnt="0"/>
      <dgm:spPr/>
    </dgm:pt>
    <dgm:pt modelId="{FA257B87-D1EA-4F19-85C3-45F861892C8F}" type="pres">
      <dgm:prSet presAssocID="{B33711BD-37F7-4BAB-BD44-2CE7195F10E0}" presName="backup1" presStyleCnt="0"/>
      <dgm:spPr/>
    </dgm:pt>
    <dgm:pt modelId="{7ACB9005-DACD-43BB-8882-75D3C6710F88}" type="pres">
      <dgm:prSet presAssocID="{B33711BD-37F7-4BAB-BD44-2CE7195F10E0}" presName="preLine1" presStyleLbl="parChTrans1D1" presStyleIdx="11" presStyleCnt="28"/>
      <dgm:spPr>
        <a:ln>
          <a:solidFill>
            <a:srgbClr val="914B6A"/>
          </a:solidFill>
        </a:ln>
      </dgm:spPr>
    </dgm:pt>
    <dgm:pt modelId="{3BBCC8DF-385B-4861-B6CF-113A64933470}" type="pres">
      <dgm:prSet presAssocID="{B33711BD-37F7-4BAB-BD44-2CE7195F10E0}" presName="desTx1" presStyleLbl="revTx" presStyleIdx="0" presStyleCnt="0">
        <dgm:presLayoutVars>
          <dgm:bulletEnabled val="1"/>
        </dgm:presLayoutVars>
      </dgm:prSet>
      <dgm:spPr/>
    </dgm:pt>
    <dgm:pt modelId="{C4481F06-D689-41CE-8E4A-160C78EFFBB7}" type="pres">
      <dgm:prSet presAssocID="{F58CBFA7-9474-4E40-891C-1A14F4850B52}" presName="Name11" presStyleLbl="parChTrans1D1" presStyleIdx="12" presStyleCnt="28"/>
      <dgm:spPr>
        <a:ln>
          <a:solidFill>
            <a:srgbClr val="914B6A"/>
          </a:solidFill>
        </a:ln>
      </dgm:spPr>
    </dgm:pt>
    <dgm:pt modelId="{E1247882-105C-4113-A03A-436A5B057B7E}" type="pres">
      <dgm:prSet presAssocID="{2536881B-22A2-4932-B17A-777FE71CA79A}" presName="txAndLines1" presStyleCnt="0"/>
      <dgm:spPr/>
    </dgm:pt>
    <dgm:pt modelId="{190AD429-878E-4644-A5CD-9B623A228329}" type="pres">
      <dgm:prSet presAssocID="{2536881B-22A2-4932-B17A-777FE71CA79A}" presName="anchor1" presStyleCnt="0"/>
      <dgm:spPr/>
    </dgm:pt>
    <dgm:pt modelId="{FD1878F9-7CDA-457C-A93A-19F76CD712C9}" type="pres">
      <dgm:prSet presAssocID="{2536881B-22A2-4932-B17A-777FE71CA79A}" presName="backup1" presStyleCnt="0"/>
      <dgm:spPr/>
    </dgm:pt>
    <dgm:pt modelId="{8668743F-3A3F-47CC-BAEA-0507031D3DF6}" type="pres">
      <dgm:prSet presAssocID="{2536881B-22A2-4932-B17A-777FE71CA79A}" presName="preLine1" presStyleLbl="parChTrans1D1" presStyleIdx="13" presStyleCnt="28"/>
      <dgm:spPr>
        <a:ln>
          <a:solidFill>
            <a:srgbClr val="914B6A"/>
          </a:solidFill>
        </a:ln>
      </dgm:spPr>
    </dgm:pt>
    <dgm:pt modelId="{FA3E17BC-9BA7-4853-920D-00DC3D2F4758}" type="pres">
      <dgm:prSet presAssocID="{2536881B-22A2-4932-B17A-777FE71CA79A}" presName="desTx1" presStyleLbl="revTx" presStyleIdx="0" presStyleCnt="0">
        <dgm:presLayoutVars>
          <dgm:bulletEnabled val="1"/>
        </dgm:presLayoutVars>
      </dgm:prSet>
      <dgm:spPr/>
    </dgm:pt>
    <dgm:pt modelId="{BCE22E36-34A5-4036-AF72-D5845A49C773}" type="pres">
      <dgm:prSet presAssocID="{1D12A23E-A7F0-4F44-A955-E17129AD4F02}" presName="Name11" presStyleLbl="parChTrans1D1" presStyleIdx="14" presStyleCnt="28"/>
      <dgm:spPr>
        <a:ln>
          <a:solidFill>
            <a:srgbClr val="914B6A"/>
          </a:solidFill>
        </a:ln>
      </dgm:spPr>
    </dgm:pt>
    <dgm:pt modelId="{3B61333B-8DB2-4772-BB95-FF14F4BEB063}" type="pres">
      <dgm:prSet presAssocID="{98689FC9-4487-4BC7-85D9-5EF21527136D}" presName="txAndLines1" presStyleCnt="0"/>
      <dgm:spPr/>
    </dgm:pt>
    <dgm:pt modelId="{D75A3B5B-E6E2-46A6-8B73-B9C0BF568986}" type="pres">
      <dgm:prSet presAssocID="{98689FC9-4487-4BC7-85D9-5EF21527136D}" presName="anchor1" presStyleCnt="0"/>
      <dgm:spPr/>
    </dgm:pt>
    <dgm:pt modelId="{995055AA-DB26-4D76-A279-71F35BA7862B}" type="pres">
      <dgm:prSet presAssocID="{98689FC9-4487-4BC7-85D9-5EF21527136D}" presName="backup1" presStyleCnt="0"/>
      <dgm:spPr/>
    </dgm:pt>
    <dgm:pt modelId="{9DDFCE40-FF9D-484F-8494-46D1992B461E}" type="pres">
      <dgm:prSet presAssocID="{98689FC9-4487-4BC7-85D9-5EF21527136D}" presName="preLine1" presStyleLbl="parChTrans1D1" presStyleIdx="15" presStyleCnt="28"/>
      <dgm:spPr>
        <a:ln>
          <a:solidFill>
            <a:srgbClr val="914B6A"/>
          </a:solidFill>
        </a:ln>
      </dgm:spPr>
    </dgm:pt>
    <dgm:pt modelId="{7949E222-D99E-4B2F-8627-2949E6C269B7}" type="pres">
      <dgm:prSet presAssocID="{98689FC9-4487-4BC7-85D9-5EF21527136D}" presName="desTx1" presStyleLbl="revTx" presStyleIdx="0" presStyleCnt="0">
        <dgm:presLayoutVars>
          <dgm:bulletEnabled val="1"/>
        </dgm:presLayoutVars>
      </dgm:prSet>
      <dgm:spPr/>
    </dgm:pt>
    <dgm:pt modelId="{8E357AAC-5963-40A9-A2F4-3D3A3B27FEBB}" type="pres">
      <dgm:prSet presAssocID="{41F4F845-6A13-4A5A-8763-18F4D9C608DA}" presName="Name11" presStyleLbl="parChTrans1D1" presStyleIdx="16" presStyleCnt="28"/>
      <dgm:spPr>
        <a:ln>
          <a:solidFill>
            <a:srgbClr val="914B6A"/>
          </a:solidFill>
        </a:ln>
      </dgm:spPr>
    </dgm:pt>
    <dgm:pt modelId="{146BEE31-4820-4B77-B36B-4DECCADB3477}" type="pres">
      <dgm:prSet presAssocID="{41342DCD-AD6E-47AF-A17E-9F424A495BFE}" presName="txAndLines1" presStyleCnt="0"/>
      <dgm:spPr/>
    </dgm:pt>
    <dgm:pt modelId="{8D3A7024-3524-4E3D-8E68-FF9D807C3389}" type="pres">
      <dgm:prSet presAssocID="{41342DCD-AD6E-47AF-A17E-9F424A495BFE}" presName="anchor1" presStyleCnt="0"/>
      <dgm:spPr/>
    </dgm:pt>
    <dgm:pt modelId="{76F80A1F-3725-4AC7-8E64-5B015F8B8076}" type="pres">
      <dgm:prSet presAssocID="{41342DCD-AD6E-47AF-A17E-9F424A495BFE}" presName="backup1" presStyleCnt="0"/>
      <dgm:spPr/>
    </dgm:pt>
    <dgm:pt modelId="{27F300CA-0A11-4F8F-B46F-9212C77DC0C3}" type="pres">
      <dgm:prSet presAssocID="{41342DCD-AD6E-47AF-A17E-9F424A495BFE}" presName="preLine1" presStyleLbl="parChTrans1D1" presStyleIdx="17" presStyleCnt="28"/>
      <dgm:spPr>
        <a:ln>
          <a:solidFill>
            <a:srgbClr val="914B6A"/>
          </a:solidFill>
        </a:ln>
      </dgm:spPr>
    </dgm:pt>
    <dgm:pt modelId="{22FBDB2B-B80E-4EF6-9989-77FE90A5540C}" type="pres">
      <dgm:prSet presAssocID="{41342DCD-AD6E-47AF-A17E-9F424A495BFE}" presName="desTx1" presStyleLbl="revTx" presStyleIdx="0" presStyleCnt="0">
        <dgm:presLayoutVars>
          <dgm:bulletEnabled val="1"/>
        </dgm:presLayoutVars>
      </dgm:prSet>
      <dgm:spPr/>
    </dgm:pt>
    <dgm:pt modelId="{132186DB-A9F0-4AC3-AD58-BCA762197CFF}" type="pres">
      <dgm:prSet presAssocID="{BFA96F07-C432-426F-BE01-9E49A5248CC0}" presName="Name11" presStyleLbl="parChTrans1D1" presStyleIdx="18" presStyleCnt="28"/>
      <dgm:spPr>
        <a:ln>
          <a:solidFill>
            <a:srgbClr val="914B6A"/>
          </a:solidFill>
        </a:ln>
      </dgm:spPr>
    </dgm:pt>
    <dgm:pt modelId="{866E9351-2FD9-440C-83AF-7FBD94DA9689}" type="pres">
      <dgm:prSet presAssocID="{8043560E-54BC-4CAE-BEF8-5CCBF698454F}" presName="txAndLines1" presStyleCnt="0"/>
      <dgm:spPr/>
    </dgm:pt>
    <dgm:pt modelId="{0A95D95E-DC33-44F0-BFD0-66A47958A1D8}" type="pres">
      <dgm:prSet presAssocID="{8043560E-54BC-4CAE-BEF8-5CCBF698454F}" presName="anchor1" presStyleCnt="0"/>
      <dgm:spPr/>
    </dgm:pt>
    <dgm:pt modelId="{7C292E53-17B3-43FA-8A53-77C36AA61312}" type="pres">
      <dgm:prSet presAssocID="{8043560E-54BC-4CAE-BEF8-5CCBF698454F}" presName="backup1" presStyleCnt="0"/>
      <dgm:spPr/>
    </dgm:pt>
    <dgm:pt modelId="{66C052ED-F54C-41A2-8010-576FA965C547}" type="pres">
      <dgm:prSet presAssocID="{8043560E-54BC-4CAE-BEF8-5CCBF698454F}" presName="preLine1" presStyleLbl="parChTrans1D1" presStyleIdx="19" presStyleCnt="28"/>
      <dgm:spPr>
        <a:ln>
          <a:solidFill>
            <a:srgbClr val="914B6A"/>
          </a:solidFill>
        </a:ln>
      </dgm:spPr>
    </dgm:pt>
    <dgm:pt modelId="{1F907263-B294-441D-8D48-0371540AC078}" type="pres">
      <dgm:prSet presAssocID="{8043560E-54BC-4CAE-BEF8-5CCBF698454F}" presName="desTx1" presStyleLbl="revTx" presStyleIdx="0" presStyleCnt="0">
        <dgm:presLayoutVars>
          <dgm:bulletEnabled val="1"/>
        </dgm:presLayoutVars>
      </dgm:prSet>
      <dgm:spPr/>
    </dgm:pt>
    <dgm:pt modelId="{C28D9D47-79F8-4302-85D6-29C5490283EE}" type="pres">
      <dgm:prSet presAssocID="{E824E93E-2934-4622-8B89-03EA31E61415}" presName="Name11" presStyleLbl="parChTrans1D1" presStyleIdx="20" presStyleCnt="28"/>
      <dgm:spPr>
        <a:ln>
          <a:solidFill>
            <a:srgbClr val="914B6A"/>
          </a:solidFill>
        </a:ln>
      </dgm:spPr>
    </dgm:pt>
    <dgm:pt modelId="{04B60F62-7787-42F4-B701-3E5E44F2CE04}" type="pres">
      <dgm:prSet presAssocID="{E8242C3D-2A33-4E11-B774-FB9D9EED8399}" presName="txAndLines1" presStyleCnt="0"/>
      <dgm:spPr/>
    </dgm:pt>
    <dgm:pt modelId="{D20A6442-8546-4F33-B8F7-AF23BEB5CED3}" type="pres">
      <dgm:prSet presAssocID="{E8242C3D-2A33-4E11-B774-FB9D9EED8399}" presName="anchor1" presStyleCnt="0"/>
      <dgm:spPr/>
    </dgm:pt>
    <dgm:pt modelId="{C40CD82F-BDAD-4C5F-974C-B56FD542A13D}" type="pres">
      <dgm:prSet presAssocID="{E8242C3D-2A33-4E11-B774-FB9D9EED8399}" presName="backup1" presStyleCnt="0"/>
      <dgm:spPr/>
    </dgm:pt>
    <dgm:pt modelId="{BCB62ACE-75A2-484D-B331-5ED995C7166B}" type="pres">
      <dgm:prSet presAssocID="{E8242C3D-2A33-4E11-B774-FB9D9EED8399}" presName="preLine1" presStyleLbl="parChTrans1D1" presStyleIdx="21" presStyleCnt="28"/>
      <dgm:spPr>
        <a:ln>
          <a:solidFill>
            <a:srgbClr val="914B6A"/>
          </a:solidFill>
        </a:ln>
      </dgm:spPr>
    </dgm:pt>
    <dgm:pt modelId="{AE9B8294-78EF-4F01-AC79-30F4908975FF}" type="pres">
      <dgm:prSet presAssocID="{E8242C3D-2A33-4E11-B774-FB9D9EED8399}" presName="desTx1" presStyleLbl="revTx" presStyleIdx="0" presStyleCnt="0">
        <dgm:presLayoutVars>
          <dgm:bulletEnabled val="1"/>
        </dgm:presLayoutVars>
      </dgm:prSet>
      <dgm:spPr/>
    </dgm:pt>
    <dgm:pt modelId="{59189352-EFDA-4F27-AFCB-CEC2E7423058}" type="pres">
      <dgm:prSet presAssocID="{33531488-D2E3-4813-8697-DFF01D64CC3C}" presName="Name11" presStyleLbl="parChTrans1D1" presStyleIdx="22" presStyleCnt="28"/>
      <dgm:spPr>
        <a:ln>
          <a:solidFill>
            <a:srgbClr val="914B6A"/>
          </a:solidFill>
        </a:ln>
      </dgm:spPr>
    </dgm:pt>
    <dgm:pt modelId="{33596487-EA3A-43C7-AA83-895E8CD03B35}" type="pres">
      <dgm:prSet presAssocID="{B5064623-ECC1-4AFF-B635-F9E5E6CC0523}" presName="txAndLines1" presStyleCnt="0"/>
      <dgm:spPr/>
    </dgm:pt>
    <dgm:pt modelId="{7B46A4DC-AADE-4E24-85A5-B1DC48216920}" type="pres">
      <dgm:prSet presAssocID="{B5064623-ECC1-4AFF-B635-F9E5E6CC0523}" presName="anchor1" presStyleCnt="0"/>
      <dgm:spPr/>
    </dgm:pt>
    <dgm:pt modelId="{20750A7A-09AE-4CFB-A6BF-E19BBC9EA183}" type="pres">
      <dgm:prSet presAssocID="{B5064623-ECC1-4AFF-B635-F9E5E6CC0523}" presName="backup1" presStyleCnt="0"/>
      <dgm:spPr/>
    </dgm:pt>
    <dgm:pt modelId="{0F827588-437B-4EF9-B193-650A6471CA46}" type="pres">
      <dgm:prSet presAssocID="{B5064623-ECC1-4AFF-B635-F9E5E6CC0523}" presName="preLine1" presStyleLbl="parChTrans1D1" presStyleIdx="23" presStyleCnt="28"/>
      <dgm:spPr>
        <a:ln>
          <a:solidFill>
            <a:srgbClr val="914B6A"/>
          </a:solidFill>
        </a:ln>
      </dgm:spPr>
    </dgm:pt>
    <dgm:pt modelId="{1C5ADDD6-6309-401F-B7D5-0D1785F7E1B3}" type="pres">
      <dgm:prSet presAssocID="{B5064623-ECC1-4AFF-B635-F9E5E6CC0523}" presName="desTx1" presStyleLbl="revTx" presStyleIdx="0" presStyleCnt="0">
        <dgm:presLayoutVars>
          <dgm:bulletEnabled val="1"/>
        </dgm:presLayoutVars>
      </dgm:prSet>
      <dgm:spPr/>
    </dgm:pt>
    <dgm:pt modelId="{F82A0611-7803-42CF-9EA1-6985E0942A6B}" type="pres">
      <dgm:prSet presAssocID="{5B97A79E-5974-4C58-8DD9-2310BF5B5085}" presName="Name11" presStyleLbl="parChTrans1D1" presStyleIdx="24" presStyleCnt="28"/>
      <dgm:spPr>
        <a:ln>
          <a:solidFill>
            <a:srgbClr val="914B6A"/>
          </a:solidFill>
        </a:ln>
      </dgm:spPr>
    </dgm:pt>
    <dgm:pt modelId="{DB4846B4-6C94-4563-ABC6-37EE00D05885}" type="pres">
      <dgm:prSet presAssocID="{AC99840D-66F1-4092-8699-3157A00C566B}" presName="txAndLines1" presStyleCnt="0"/>
      <dgm:spPr/>
    </dgm:pt>
    <dgm:pt modelId="{CBEAF5B8-6378-4B84-B3A9-41BAEAD0066A}" type="pres">
      <dgm:prSet presAssocID="{AC99840D-66F1-4092-8699-3157A00C566B}" presName="anchor1" presStyleCnt="0"/>
      <dgm:spPr/>
    </dgm:pt>
    <dgm:pt modelId="{F14A19E7-CDC5-40D3-9231-02A0F66F9DE8}" type="pres">
      <dgm:prSet presAssocID="{AC99840D-66F1-4092-8699-3157A00C566B}" presName="backup1" presStyleCnt="0"/>
      <dgm:spPr/>
    </dgm:pt>
    <dgm:pt modelId="{A89DD4D0-0F20-46D9-9B75-6F60C18DA3F0}" type="pres">
      <dgm:prSet presAssocID="{AC99840D-66F1-4092-8699-3157A00C566B}" presName="preLine1" presStyleLbl="parChTrans1D1" presStyleIdx="25" presStyleCnt="28"/>
      <dgm:spPr>
        <a:ln>
          <a:solidFill>
            <a:srgbClr val="914B6A"/>
          </a:solidFill>
        </a:ln>
      </dgm:spPr>
    </dgm:pt>
    <dgm:pt modelId="{384C0C44-AF86-45CD-820B-A4E2772EED87}" type="pres">
      <dgm:prSet presAssocID="{AC99840D-66F1-4092-8699-3157A00C566B}" presName="desTx1" presStyleLbl="revTx" presStyleIdx="0" presStyleCnt="0">
        <dgm:presLayoutVars>
          <dgm:bulletEnabled val="1"/>
        </dgm:presLayoutVars>
      </dgm:prSet>
      <dgm:spPr/>
    </dgm:pt>
    <dgm:pt modelId="{0383833D-BC5F-4A2B-BFA4-B19FB64D6194}" type="pres">
      <dgm:prSet presAssocID="{A91DF608-8498-4FB7-B16B-943189EDDFEF}" presName="Name11" presStyleLbl="parChTrans1D1" presStyleIdx="26" presStyleCnt="28"/>
      <dgm:spPr>
        <a:ln>
          <a:solidFill>
            <a:srgbClr val="914B6A"/>
          </a:solidFill>
        </a:ln>
      </dgm:spPr>
    </dgm:pt>
    <dgm:pt modelId="{34F8E793-9E0A-47EB-B92D-29F860F0CB21}" type="pres">
      <dgm:prSet presAssocID="{8791C273-BC22-44FB-806B-C92A2CAB9E3A}" presName="txAndLines1" presStyleCnt="0"/>
      <dgm:spPr/>
    </dgm:pt>
    <dgm:pt modelId="{DD06ACF7-A4F8-4857-947A-0C1662F18212}" type="pres">
      <dgm:prSet presAssocID="{8791C273-BC22-44FB-806B-C92A2CAB9E3A}" presName="anchor1" presStyleCnt="0"/>
      <dgm:spPr/>
    </dgm:pt>
    <dgm:pt modelId="{C7F563F4-32CA-46BF-B3C8-65CECA5134BD}" type="pres">
      <dgm:prSet presAssocID="{8791C273-BC22-44FB-806B-C92A2CAB9E3A}" presName="backup1" presStyleCnt="0"/>
      <dgm:spPr/>
    </dgm:pt>
    <dgm:pt modelId="{EC29F5DD-CAE6-4154-AE0D-D8724FAD1CEA}" type="pres">
      <dgm:prSet presAssocID="{8791C273-BC22-44FB-806B-C92A2CAB9E3A}" presName="preLine1" presStyleLbl="parChTrans1D1" presStyleIdx="27" presStyleCnt="28"/>
      <dgm:spPr>
        <a:ln>
          <a:solidFill>
            <a:srgbClr val="914B6A"/>
          </a:solidFill>
        </a:ln>
      </dgm:spPr>
    </dgm:pt>
    <dgm:pt modelId="{0C0531B2-2574-4786-AEBA-844171958EDE}" type="pres">
      <dgm:prSet presAssocID="{8791C273-BC22-44FB-806B-C92A2CAB9E3A}" presName="desTx1" presStyleLbl="revTx" presStyleIdx="0" presStyleCnt="0">
        <dgm:presLayoutVars>
          <dgm:bulletEnabled val="1"/>
        </dgm:presLayoutVars>
      </dgm:prSet>
      <dgm:spPr/>
    </dgm:pt>
  </dgm:ptLst>
  <dgm:cxnLst>
    <dgm:cxn modelId="{2AFE9701-33AC-4018-AE01-CF9565BD767A}" type="presOf" srcId="{96789D36-A1F2-44C9-B4F1-20EDA2A095AB}" destId="{FE04D58E-EE06-440A-84A9-968EBC34C01B}" srcOrd="0" destOrd="0" presId="urn:microsoft.com/office/officeart/2009/3/layout/SubStepProcess"/>
    <dgm:cxn modelId="{D2909507-38CF-4875-AF03-5F2FDCD887E6}" srcId="{70A389EB-FDE0-49AF-A57A-5ED5B542FB31}" destId="{B5064623-ECC1-4AFF-B635-F9E5E6CC0523}" srcOrd="11" destOrd="0" parTransId="{33531488-D2E3-4813-8697-DFF01D64CC3C}" sibTransId="{FC34741F-BEB5-4D55-A654-188D4ED331CA}"/>
    <dgm:cxn modelId="{B74DFD16-2238-4345-B853-FFB6E8D3F53E}" type="presOf" srcId="{98689FC9-4487-4BC7-85D9-5EF21527136D}" destId="{7949E222-D99E-4B2F-8627-2949E6C269B7}" srcOrd="0" destOrd="0" presId="urn:microsoft.com/office/officeart/2009/3/layout/SubStepProcess"/>
    <dgm:cxn modelId="{0492781A-DAD7-475C-B608-BD9E88DF348A}" srcId="{70A389EB-FDE0-49AF-A57A-5ED5B542FB31}" destId="{E05EC890-B35E-4794-A59C-D6265118B495}" srcOrd="4" destOrd="0" parTransId="{813DE9B7-9EE6-4AE4-B770-72E910EA7FF9}" sibTransId="{1F3A8FF3-D07A-41DD-8A58-8C42A19E1708}"/>
    <dgm:cxn modelId="{837E0024-8973-4BFD-B747-1E9A38413840}" srcId="{70A389EB-FDE0-49AF-A57A-5ED5B542FB31}" destId="{AC99840D-66F1-4092-8699-3157A00C566B}" srcOrd="12" destOrd="0" parTransId="{5B97A79E-5974-4C58-8DD9-2310BF5B5085}" sibTransId="{5D622278-346F-4333-B650-4E9AF00CD96C}"/>
    <dgm:cxn modelId="{E25EE52A-5A84-46A9-ADCC-837DA5FF79A0}" srcId="{70A389EB-FDE0-49AF-A57A-5ED5B542FB31}" destId="{F2D52CBB-AF91-4991-BA14-55E06ED7C867}" srcOrd="1" destOrd="0" parTransId="{4BBB321F-2FDA-4FC3-963B-D4601A1A0504}" sibTransId="{61817CE6-D257-4C42-8C15-44000A1ABF2B}"/>
    <dgm:cxn modelId="{7538812B-2D56-4AFE-A415-47D10BDF1C3B}" srcId="{70A389EB-FDE0-49AF-A57A-5ED5B542FB31}" destId="{8DCB0F1C-D1CF-4021-9A76-0C3EE50F9174}" srcOrd="0" destOrd="0" parTransId="{1F67E642-B084-427B-8013-FB1ACCB0FF0E}" sibTransId="{B278D7E6-84D3-4DE2-8BC3-9643EF52D9F4}"/>
    <dgm:cxn modelId="{EC94083B-9332-4E95-9D7C-3F0E094F12AD}" type="presOf" srcId="{AC99840D-66F1-4092-8699-3157A00C566B}" destId="{384C0C44-AF86-45CD-820B-A4E2772EED87}" srcOrd="0" destOrd="0" presId="urn:microsoft.com/office/officeart/2009/3/layout/SubStepProcess"/>
    <dgm:cxn modelId="{9DDA673D-6BE1-48FA-BD7C-AC08B7C53F5E}" type="presOf" srcId="{E05EC890-B35E-4794-A59C-D6265118B495}" destId="{F52BC18B-334C-4E34-9F8B-BBAB4378A654}" srcOrd="0" destOrd="0" presId="urn:microsoft.com/office/officeart/2009/3/layout/SubStepProcess"/>
    <dgm:cxn modelId="{975E3A41-3489-4A46-AF26-2C8B1D7AFEE0}" type="presOf" srcId="{41342DCD-AD6E-47AF-A17E-9F424A495BFE}" destId="{22FBDB2B-B80E-4EF6-9989-77FE90A5540C}" srcOrd="0" destOrd="0" presId="urn:microsoft.com/office/officeart/2009/3/layout/SubStepProcess"/>
    <dgm:cxn modelId="{985D3143-5973-4007-9B28-9F2388CFB01A}" srcId="{70A389EB-FDE0-49AF-A57A-5ED5B542FB31}" destId="{5C3FC04F-F457-4AC1-93E5-1472C9DBD816}" srcOrd="2" destOrd="0" parTransId="{4CBA5A91-74F6-4B54-9E24-B41885E2C349}" sibTransId="{424A28CC-CA3F-456F-8AC3-BF4DF949367C}"/>
    <dgm:cxn modelId="{1A4FE264-566E-42AE-9D67-079D98258A01}" type="presOf" srcId="{5C3FC04F-F457-4AC1-93E5-1472C9DBD816}" destId="{FDE46CE9-2201-42D6-8652-15552735E119}" srcOrd="0" destOrd="0" presId="urn:microsoft.com/office/officeart/2009/3/layout/SubStepProcess"/>
    <dgm:cxn modelId="{59B8B069-4BD1-473E-8E64-4FEF0D5C71F0}" type="presOf" srcId="{8791C273-BC22-44FB-806B-C92A2CAB9E3A}" destId="{0C0531B2-2574-4786-AEBA-844171958EDE}" srcOrd="0" destOrd="0" presId="urn:microsoft.com/office/officeart/2009/3/layout/SubStepProcess"/>
    <dgm:cxn modelId="{6CA4504C-4FD6-4A23-B716-0F7F4DF25CB5}" srcId="{70A389EB-FDE0-49AF-A57A-5ED5B542FB31}" destId="{8791C273-BC22-44FB-806B-C92A2CAB9E3A}" srcOrd="13" destOrd="0" parTransId="{A91DF608-8498-4FB7-B16B-943189EDDFEF}" sibTransId="{D8BE8658-CD62-41E9-8EB7-6DFBB03ACA26}"/>
    <dgm:cxn modelId="{6193ED74-BEBA-4C43-B823-A3D01A1E268E}" srcId="{70A389EB-FDE0-49AF-A57A-5ED5B542FB31}" destId="{96789D36-A1F2-44C9-B4F1-20EDA2A095AB}" srcOrd="3" destOrd="0" parTransId="{2009CEB5-965F-4485-A56D-8DD22164C7C7}" sibTransId="{190D9B31-46EE-45E3-9077-A821CE09F896}"/>
    <dgm:cxn modelId="{4AF82575-ACDF-4412-83D1-79DBD92C1832}" type="presOf" srcId="{B5064623-ECC1-4AFF-B635-F9E5E6CC0523}" destId="{1C5ADDD6-6309-401F-B7D5-0D1785F7E1B3}" srcOrd="0" destOrd="0" presId="urn:microsoft.com/office/officeart/2009/3/layout/SubStepProcess"/>
    <dgm:cxn modelId="{A16E107D-F260-4B6E-9D6F-19E4D2465413}" srcId="{70A389EB-FDE0-49AF-A57A-5ED5B542FB31}" destId="{8043560E-54BC-4CAE-BEF8-5CCBF698454F}" srcOrd="9" destOrd="0" parTransId="{BFA96F07-C432-426F-BE01-9E49A5248CC0}" sibTransId="{D107450A-A32B-469E-B897-0F5849AB60BA}"/>
    <dgm:cxn modelId="{EE8BF080-BC63-42DC-913E-728ADE8391EC}" type="presOf" srcId="{8DCB0F1C-D1CF-4021-9A76-0C3EE50F9174}" destId="{DFFE31A2-91F2-42F8-AF9E-A416B21746D8}" srcOrd="0" destOrd="0" presId="urn:microsoft.com/office/officeart/2009/3/layout/SubStepProcess"/>
    <dgm:cxn modelId="{3D8D4E82-D9C7-4702-842B-5B29113B9821}" srcId="{70A389EB-FDE0-49AF-A57A-5ED5B542FB31}" destId="{2536881B-22A2-4932-B17A-777FE71CA79A}" srcOrd="6" destOrd="0" parTransId="{F58CBFA7-9474-4E40-891C-1A14F4850B52}" sibTransId="{C491FDED-6881-4A9D-A09F-29EC8358BE69}"/>
    <dgm:cxn modelId="{2CC88A83-7925-4976-B307-6A4F4983E53C}" type="presOf" srcId="{70A389EB-FDE0-49AF-A57A-5ED5B542FB31}" destId="{59BA58A8-B816-431F-B8A9-21F7D5A487D0}" srcOrd="0" destOrd="0" presId="urn:microsoft.com/office/officeart/2009/3/layout/SubStepProcess"/>
    <dgm:cxn modelId="{7B19EE8A-B6AE-4470-9FB4-B12071812F26}" type="presOf" srcId="{2536881B-22A2-4932-B17A-777FE71CA79A}" destId="{FA3E17BC-9BA7-4853-920D-00DC3D2F4758}" srcOrd="0" destOrd="0" presId="urn:microsoft.com/office/officeart/2009/3/layout/SubStepProcess"/>
    <dgm:cxn modelId="{24797194-AE3C-47CF-BDA8-08BD2C9AD73A}" srcId="{70A389EB-FDE0-49AF-A57A-5ED5B542FB31}" destId="{98689FC9-4487-4BC7-85D9-5EF21527136D}" srcOrd="7" destOrd="0" parTransId="{1D12A23E-A7F0-4F44-A955-E17129AD4F02}" sibTransId="{D1D68121-E46F-48BE-94CE-A2853971EB6D}"/>
    <dgm:cxn modelId="{3FEA6F95-39FA-4606-BC46-F917FD311A54}" srcId="{70A389EB-FDE0-49AF-A57A-5ED5B542FB31}" destId="{B33711BD-37F7-4BAB-BD44-2CE7195F10E0}" srcOrd="5" destOrd="0" parTransId="{736FC5E6-BE3A-4F3A-A95E-F55CA619FC1B}" sibTransId="{9168EF07-17B3-4446-8F3E-6FA7D47DD7D7}"/>
    <dgm:cxn modelId="{FA9D3BAF-37F4-46DE-A4DC-EE3EB390ECEF}" type="presOf" srcId="{8043560E-54BC-4CAE-BEF8-5CCBF698454F}" destId="{1F907263-B294-441D-8D48-0371540AC078}" srcOrd="0" destOrd="0" presId="urn:microsoft.com/office/officeart/2009/3/layout/SubStepProcess"/>
    <dgm:cxn modelId="{776C7AC0-C2E2-45E5-B34A-84C3FA4A53A4}" type="presOf" srcId="{E8242C3D-2A33-4E11-B774-FB9D9EED8399}" destId="{AE9B8294-78EF-4F01-AC79-30F4908975FF}" srcOrd="0" destOrd="0" presId="urn:microsoft.com/office/officeart/2009/3/layout/SubStepProcess"/>
    <dgm:cxn modelId="{3EA18BD5-011A-4B3F-A120-189457BCB4E6}" type="presOf" srcId="{F2D52CBB-AF91-4991-BA14-55E06ED7C867}" destId="{EFB794B4-C570-4262-A35F-8A02781E8435}" srcOrd="0" destOrd="0" presId="urn:microsoft.com/office/officeart/2009/3/layout/SubStepProcess"/>
    <dgm:cxn modelId="{873799D7-E6D4-4CD8-BEA6-D5B9CB44B850}" type="presOf" srcId="{B33711BD-37F7-4BAB-BD44-2CE7195F10E0}" destId="{3BBCC8DF-385B-4861-B6CF-113A64933470}" srcOrd="0" destOrd="0" presId="urn:microsoft.com/office/officeart/2009/3/layout/SubStepProcess"/>
    <dgm:cxn modelId="{64CA14EB-7086-4A95-A8A4-55D5F646F62F}" srcId="{4493F613-B42F-4107-9826-F109DB44E250}" destId="{70A389EB-FDE0-49AF-A57A-5ED5B542FB31}" srcOrd="0" destOrd="0" parTransId="{1CB74F19-EBBD-4DEA-ABAB-3DD489AC35EB}" sibTransId="{D8A4D9AA-71B4-4716-AB1C-F10271A0CB4A}"/>
    <dgm:cxn modelId="{A7E74AEF-2DFD-4B06-900F-E1A1CD083254}" type="presOf" srcId="{4493F613-B42F-4107-9826-F109DB44E250}" destId="{C68BA851-D239-45AE-A516-4E44150A6ADD}" srcOrd="0" destOrd="0" presId="urn:microsoft.com/office/officeart/2009/3/layout/SubStepProcess"/>
    <dgm:cxn modelId="{6C3F5EFB-1597-40C1-896C-7F5ED6C3F50A}" srcId="{70A389EB-FDE0-49AF-A57A-5ED5B542FB31}" destId="{41342DCD-AD6E-47AF-A17E-9F424A495BFE}" srcOrd="8" destOrd="0" parTransId="{41F4F845-6A13-4A5A-8763-18F4D9C608DA}" sibTransId="{5FA59043-D1FC-49B5-A7F4-2EF1393B0B2B}"/>
    <dgm:cxn modelId="{CB89BEFC-0D1D-4C60-A805-4A314E1B57B7}" srcId="{70A389EB-FDE0-49AF-A57A-5ED5B542FB31}" destId="{E8242C3D-2A33-4E11-B774-FB9D9EED8399}" srcOrd="10" destOrd="0" parTransId="{E824E93E-2934-4622-8B89-03EA31E61415}" sibTransId="{4DAA52A2-89AB-4101-A6EC-228FB107FAE2}"/>
    <dgm:cxn modelId="{1F968920-3A58-4D28-ABE2-E2430B3E4963}" type="presParOf" srcId="{C68BA851-D239-45AE-A516-4E44150A6ADD}" destId="{59BA58A8-B816-431F-B8A9-21F7D5A487D0}" srcOrd="0" destOrd="0" presId="urn:microsoft.com/office/officeart/2009/3/layout/SubStepProcess"/>
    <dgm:cxn modelId="{56F7FBB5-2EF4-42D5-9B65-8308E9E856B7}" type="presParOf" srcId="{C68BA851-D239-45AE-A516-4E44150A6ADD}" destId="{0F574B2B-9400-4F6E-80DB-27155F94490B}" srcOrd="1" destOrd="0" presId="urn:microsoft.com/office/officeart/2009/3/layout/SubStepProcess"/>
    <dgm:cxn modelId="{2A53A1CA-4D43-4643-AC2B-1E8E41F587C2}" type="presParOf" srcId="{C68BA851-D239-45AE-A516-4E44150A6ADD}" destId="{6D36CFD5-8DFB-4826-88F3-714B6AE00817}" srcOrd="2" destOrd="0" presId="urn:microsoft.com/office/officeart/2009/3/layout/SubStepProcess"/>
    <dgm:cxn modelId="{E55F4B4C-4CD3-4CC5-AD88-606037CD1D40}" type="presParOf" srcId="{6D36CFD5-8DFB-4826-88F3-714B6AE00817}" destId="{0F22825A-F085-452D-B3A8-D31EA5A2D687}" srcOrd="0" destOrd="0" presId="urn:microsoft.com/office/officeart/2009/3/layout/SubStepProcess"/>
    <dgm:cxn modelId="{F5021D5D-BCA8-478E-823D-FD421D2EF08F}" type="presParOf" srcId="{6D36CFD5-8DFB-4826-88F3-714B6AE00817}" destId="{1519952B-5379-4CA8-8B23-CC41E9138FA3}" srcOrd="1" destOrd="0" presId="urn:microsoft.com/office/officeart/2009/3/layout/SubStepProcess"/>
    <dgm:cxn modelId="{8DB156A1-A938-4BCF-A737-92F907A4CEDE}" type="presParOf" srcId="{1519952B-5379-4CA8-8B23-CC41E9138FA3}" destId="{FF1DFCA3-4F20-4E31-90DB-DFB5EE38208F}" srcOrd="0" destOrd="0" presId="urn:microsoft.com/office/officeart/2009/3/layout/SubStepProcess"/>
    <dgm:cxn modelId="{B09EA9F3-FC3C-4029-9ED0-F50035D375D8}" type="presParOf" srcId="{1519952B-5379-4CA8-8B23-CC41E9138FA3}" destId="{642E0A8E-7CA1-4D8D-80DA-A7803D9F8711}" srcOrd="1" destOrd="0" presId="urn:microsoft.com/office/officeart/2009/3/layout/SubStepProcess"/>
    <dgm:cxn modelId="{3C3E81CA-43EB-4821-A4EE-864109002530}" type="presParOf" srcId="{1519952B-5379-4CA8-8B23-CC41E9138FA3}" destId="{FC4A8200-4B9E-4A50-8974-800DFAE9199D}" srcOrd="2" destOrd="0" presId="urn:microsoft.com/office/officeart/2009/3/layout/SubStepProcess"/>
    <dgm:cxn modelId="{D89D8B9E-6A46-4D56-AABA-3287E2395755}" type="presParOf" srcId="{1519952B-5379-4CA8-8B23-CC41E9138FA3}" destId="{DFFE31A2-91F2-42F8-AF9E-A416B21746D8}" srcOrd="3" destOrd="0" presId="urn:microsoft.com/office/officeart/2009/3/layout/SubStepProcess"/>
    <dgm:cxn modelId="{547DBB02-7773-4B29-AB43-0FBC368A4441}" type="presParOf" srcId="{6D36CFD5-8DFB-4826-88F3-714B6AE00817}" destId="{CCDC5C6E-C65C-44E2-BDFD-5F2259C1346D}" srcOrd="2" destOrd="0" presId="urn:microsoft.com/office/officeart/2009/3/layout/SubStepProcess"/>
    <dgm:cxn modelId="{EFB69756-3829-4223-B646-206F3CBAC5F9}" type="presParOf" srcId="{6D36CFD5-8DFB-4826-88F3-714B6AE00817}" destId="{B1F75485-EBD6-4D09-B68B-4C505386D6F5}" srcOrd="3" destOrd="0" presId="urn:microsoft.com/office/officeart/2009/3/layout/SubStepProcess"/>
    <dgm:cxn modelId="{70B20C69-F62E-4087-AF0E-B0826B8BE045}" type="presParOf" srcId="{B1F75485-EBD6-4D09-B68B-4C505386D6F5}" destId="{AA7A678A-359F-44C7-AA9A-63D1EDEE134C}" srcOrd="0" destOrd="0" presId="urn:microsoft.com/office/officeart/2009/3/layout/SubStepProcess"/>
    <dgm:cxn modelId="{D011B905-38BF-4704-8814-42BCA458C21E}" type="presParOf" srcId="{B1F75485-EBD6-4D09-B68B-4C505386D6F5}" destId="{AFE3E9B9-643D-4509-88D1-1D3B9CA19100}" srcOrd="1" destOrd="0" presId="urn:microsoft.com/office/officeart/2009/3/layout/SubStepProcess"/>
    <dgm:cxn modelId="{A66B372D-3DF7-407C-B2D8-FD36A61355DD}" type="presParOf" srcId="{B1F75485-EBD6-4D09-B68B-4C505386D6F5}" destId="{2634CBDE-C4CA-4178-B665-87A91A930169}" srcOrd="2" destOrd="0" presId="urn:microsoft.com/office/officeart/2009/3/layout/SubStepProcess"/>
    <dgm:cxn modelId="{794577BE-C916-462D-9C56-37E38CA895A0}" type="presParOf" srcId="{B1F75485-EBD6-4D09-B68B-4C505386D6F5}" destId="{EFB794B4-C570-4262-A35F-8A02781E8435}" srcOrd="3" destOrd="0" presId="urn:microsoft.com/office/officeart/2009/3/layout/SubStepProcess"/>
    <dgm:cxn modelId="{B4988BCD-BE8D-4BD0-8E8B-743AB84E1C81}" type="presParOf" srcId="{6D36CFD5-8DFB-4826-88F3-714B6AE00817}" destId="{10B6E206-D490-40F6-AD9D-48BF2745CEDA}" srcOrd="4" destOrd="0" presId="urn:microsoft.com/office/officeart/2009/3/layout/SubStepProcess"/>
    <dgm:cxn modelId="{F1C37669-FB28-4331-9DC9-9E266284D434}" type="presParOf" srcId="{6D36CFD5-8DFB-4826-88F3-714B6AE00817}" destId="{107BA296-5FB2-46CC-985F-74A460844757}" srcOrd="5" destOrd="0" presId="urn:microsoft.com/office/officeart/2009/3/layout/SubStepProcess"/>
    <dgm:cxn modelId="{CE4B9DDE-2DAD-43F2-81D1-DEB5FEA3335E}" type="presParOf" srcId="{107BA296-5FB2-46CC-985F-74A460844757}" destId="{AF149ACB-2FB2-47E7-9D4F-F711EA4002E2}" srcOrd="0" destOrd="0" presId="urn:microsoft.com/office/officeart/2009/3/layout/SubStepProcess"/>
    <dgm:cxn modelId="{A664DF61-908C-4793-81A9-D6F97A58E81D}" type="presParOf" srcId="{107BA296-5FB2-46CC-985F-74A460844757}" destId="{C307DC67-88D5-4BBE-8C60-D95647E5F6FB}" srcOrd="1" destOrd="0" presId="urn:microsoft.com/office/officeart/2009/3/layout/SubStepProcess"/>
    <dgm:cxn modelId="{05E7E143-4ADB-4A91-A1E3-450CFAB967C6}" type="presParOf" srcId="{107BA296-5FB2-46CC-985F-74A460844757}" destId="{F2C31253-CA91-4FF9-85F0-A6A5F11DC354}" srcOrd="2" destOrd="0" presId="urn:microsoft.com/office/officeart/2009/3/layout/SubStepProcess"/>
    <dgm:cxn modelId="{B0AF0C68-C476-4FCF-98BE-D2DC7FDE9E06}" type="presParOf" srcId="{107BA296-5FB2-46CC-985F-74A460844757}" destId="{FDE46CE9-2201-42D6-8652-15552735E119}" srcOrd="3" destOrd="0" presId="urn:microsoft.com/office/officeart/2009/3/layout/SubStepProcess"/>
    <dgm:cxn modelId="{920789CD-5E34-47C6-BB5F-ADED88E31766}" type="presParOf" srcId="{6D36CFD5-8DFB-4826-88F3-714B6AE00817}" destId="{25D47E31-4D35-4AC6-9BD9-14F16A4B3BF4}" srcOrd="6" destOrd="0" presId="urn:microsoft.com/office/officeart/2009/3/layout/SubStepProcess"/>
    <dgm:cxn modelId="{C55CE9DE-7158-4698-8C5F-BFAEA7BC2E70}" type="presParOf" srcId="{6D36CFD5-8DFB-4826-88F3-714B6AE00817}" destId="{904D8F9C-58EB-4717-989E-B319ED0CEBBF}" srcOrd="7" destOrd="0" presId="urn:microsoft.com/office/officeart/2009/3/layout/SubStepProcess"/>
    <dgm:cxn modelId="{328CC558-ED71-447E-A24F-6A6E5150349D}" type="presParOf" srcId="{904D8F9C-58EB-4717-989E-B319ED0CEBBF}" destId="{03027FBD-23AD-41CF-85FB-C7EB267FB1E0}" srcOrd="0" destOrd="0" presId="urn:microsoft.com/office/officeart/2009/3/layout/SubStepProcess"/>
    <dgm:cxn modelId="{EFEE59DA-08FF-49D7-B7F8-D8C21001907E}" type="presParOf" srcId="{904D8F9C-58EB-4717-989E-B319ED0CEBBF}" destId="{C284F86F-D362-4228-B93C-1ABF9FC67520}" srcOrd="1" destOrd="0" presId="urn:microsoft.com/office/officeart/2009/3/layout/SubStepProcess"/>
    <dgm:cxn modelId="{A55D2C14-5447-411B-ACCA-41D103AEA493}" type="presParOf" srcId="{904D8F9C-58EB-4717-989E-B319ED0CEBBF}" destId="{473D9FB4-5C31-490B-B1C6-374501715CF4}" srcOrd="2" destOrd="0" presId="urn:microsoft.com/office/officeart/2009/3/layout/SubStepProcess"/>
    <dgm:cxn modelId="{76BED3FA-4E6B-4ED5-A4A3-9A7390B98B31}" type="presParOf" srcId="{904D8F9C-58EB-4717-989E-B319ED0CEBBF}" destId="{FE04D58E-EE06-440A-84A9-968EBC34C01B}" srcOrd="3" destOrd="0" presId="urn:microsoft.com/office/officeart/2009/3/layout/SubStepProcess"/>
    <dgm:cxn modelId="{1F815BA8-B00B-4F1C-B21A-D9BFA69E2536}" type="presParOf" srcId="{6D36CFD5-8DFB-4826-88F3-714B6AE00817}" destId="{52882CB7-7FDB-4142-AD45-8299F7D37B10}" srcOrd="8" destOrd="0" presId="urn:microsoft.com/office/officeart/2009/3/layout/SubStepProcess"/>
    <dgm:cxn modelId="{5F5FE16F-681D-45C7-8892-43D041D6FC33}" type="presParOf" srcId="{6D36CFD5-8DFB-4826-88F3-714B6AE00817}" destId="{B73B890A-C9A3-4870-A478-67B8FBD65455}" srcOrd="9" destOrd="0" presId="urn:microsoft.com/office/officeart/2009/3/layout/SubStepProcess"/>
    <dgm:cxn modelId="{46BBFA38-2A60-41AF-AA8B-678014CBEA11}" type="presParOf" srcId="{B73B890A-C9A3-4870-A478-67B8FBD65455}" destId="{806AC154-1096-4E28-B60F-B0209DFE9E98}" srcOrd="0" destOrd="0" presId="urn:microsoft.com/office/officeart/2009/3/layout/SubStepProcess"/>
    <dgm:cxn modelId="{37845C65-D98A-4CFF-A050-13514736E366}" type="presParOf" srcId="{B73B890A-C9A3-4870-A478-67B8FBD65455}" destId="{06E2A680-E99C-41F1-B46E-FA6865A53EC6}" srcOrd="1" destOrd="0" presId="urn:microsoft.com/office/officeart/2009/3/layout/SubStepProcess"/>
    <dgm:cxn modelId="{4639A842-086D-4996-8827-0DFE27671287}" type="presParOf" srcId="{B73B890A-C9A3-4870-A478-67B8FBD65455}" destId="{73B5BE9B-7834-406B-A732-E67930239065}" srcOrd="2" destOrd="0" presId="urn:microsoft.com/office/officeart/2009/3/layout/SubStepProcess"/>
    <dgm:cxn modelId="{84B96A87-8794-4E3E-88C7-322D3ED27C58}" type="presParOf" srcId="{B73B890A-C9A3-4870-A478-67B8FBD65455}" destId="{F52BC18B-334C-4E34-9F8B-BBAB4378A654}" srcOrd="3" destOrd="0" presId="urn:microsoft.com/office/officeart/2009/3/layout/SubStepProcess"/>
    <dgm:cxn modelId="{B86FFE1E-9455-495C-89A9-1AC929826811}" type="presParOf" srcId="{6D36CFD5-8DFB-4826-88F3-714B6AE00817}" destId="{5905186C-35BE-4D96-9E32-E438417FF2BE}" srcOrd="10" destOrd="0" presId="urn:microsoft.com/office/officeart/2009/3/layout/SubStepProcess"/>
    <dgm:cxn modelId="{E9019831-F6DF-4824-88DE-5621490236B8}" type="presParOf" srcId="{6D36CFD5-8DFB-4826-88F3-714B6AE00817}" destId="{8A917271-4953-42EC-B233-DE036FA282B4}" srcOrd="11" destOrd="0" presId="urn:microsoft.com/office/officeart/2009/3/layout/SubStepProcess"/>
    <dgm:cxn modelId="{8CE54946-FAFB-4B52-9E23-1C2614411F33}" type="presParOf" srcId="{8A917271-4953-42EC-B233-DE036FA282B4}" destId="{1B6B1D13-2F63-410F-A2E8-4197F34D1F8C}" srcOrd="0" destOrd="0" presId="urn:microsoft.com/office/officeart/2009/3/layout/SubStepProcess"/>
    <dgm:cxn modelId="{FFF6C8CB-29F4-4918-BBF5-5B2E619D300B}" type="presParOf" srcId="{8A917271-4953-42EC-B233-DE036FA282B4}" destId="{FA257B87-D1EA-4F19-85C3-45F861892C8F}" srcOrd="1" destOrd="0" presId="urn:microsoft.com/office/officeart/2009/3/layout/SubStepProcess"/>
    <dgm:cxn modelId="{F62D7E19-50F0-4311-8F85-41764BF5A77D}" type="presParOf" srcId="{8A917271-4953-42EC-B233-DE036FA282B4}" destId="{7ACB9005-DACD-43BB-8882-75D3C6710F88}" srcOrd="2" destOrd="0" presId="urn:microsoft.com/office/officeart/2009/3/layout/SubStepProcess"/>
    <dgm:cxn modelId="{5FDAF78D-571A-46BA-9F60-7568840DDE1A}" type="presParOf" srcId="{8A917271-4953-42EC-B233-DE036FA282B4}" destId="{3BBCC8DF-385B-4861-B6CF-113A64933470}" srcOrd="3" destOrd="0" presId="urn:microsoft.com/office/officeart/2009/3/layout/SubStepProcess"/>
    <dgm:cxn modelId="{A90E1786-6067-419F-85D1-4EE25E5AEB99}" type="presParOf" srcId="{6D36CFD5-8DFB-4826-88F3-714B6AE00817}" destId="{C4481F06-D689-41CE-8E4A-160C78EFFBB7}" srcOrd="12" destOrd="0" presId="urn:microsoft.com/office/officeart/2009/3/layout/SubStepProcess"/>
    <dgm:cxn modelId="{38619BBF-7A69-4470-BB44-9FC625B77F3C}" type="presParOf" srcId="{6D36CFD5-8DFB-4826-88F3-714B6AE00817}" destId="{E1247882-105C-4113-A03A-436A5B057B7E}" srcOrd="13" destOrd="0" presId="urn:microsoft.com/office/officeart/2009/3/layout/SubStepProcess"/>
    <dgm:cxn modelId="{67AE1963-10C3-47CF-B18C-99928D1895A3}" type="presParOf" srcId="{E1247882-105C-4113-A03A-436A5B057B7E}" destId="{190AD429-878E-4644-A5CD-9B623A228329}" srcOrd="0" destOrd="0" presId="urn:microsoft.com/office/officeart/2009/3/layout/SubStepProcess"/>
    <dgm:cxn modelId="{F5E497BF-60DE-45BB-B791-867C83733D8D}" type="presParOf" srcId="{E1247882-105C-4113-A03A-436A5B057B7E}" destId="{FD1878F9-7CDA-457C-A93A-19F76CD712C9}" srcOrd="1" destOrd="0" presId="urn:microsoft.com/office/officeart/2009/3/layout/SubStepProcess"/>
    <dgm:cxn modelId="{6AE7E7CF-458F-4EF5-9A21-7416479C2608}" type="presParOf" srcId="{E1247882-105C-4113-A03A-436A5B057B7E}" destId="{8668743F-3A3F-47CC-BAEA-0507031D3DF6}" srcOrd="2" destOrd="0" presId="urn:microsoft.com/office/officeart/2009/3/layout/SubStepProcess"/>
    <dgm:cxn modelId="{054CE6A0-648A-4B91-BAFE-EA95BD9DB155}" type="presParOf" srcId="{E1247882-105C-4113-A03A-436A5B057B7E}" destId="{FA3E17BC-9BA7-4853-920D-00DC3D2F4758}" srcOrd="3" destOrd="0" presId="urn:microsoft.com/office/officeart/2009/3/layout/SubStepProcess"/>
    <dgm:cxn modelId="{6A5EF3E9-F8BC-4530-AB01-1C7A5949FE7E}" type="presParOf" srcId="{6D36CFD5-8DFB-4826-88F3-714B6AE00817}" destId="{BCE22E36-34A5-4036-AF72-D5845A49C773}" srcOrd="14" destOrd="0" presId="urn:microsoft.com/office/officeart/2009/3/layout/SubStepProcess"/>
    <dgm:cxn modelId="{1C2E4F1D-075B-45F0-8F45-F9E9653E2F9D}" type="presParOf" srcId="{6D36CFD5-8DFB-4826-88F3-714B6AE00817}" destId="{3B61333B-8DB2-4772-BB95-FF14F4BEB063}" srcOrd="15" destOrd="0" presId="urn:microsoft.com/office/officeart/2009/3/layout/SubStepProcess"/>
    <dgm:cxn modelId="{7F28B0FF-5316-4BCB-81C9-C2E2C960F042}" type="presParOf" srcId="{3B61333B-8DB2-4772-BB95-FF14F4BEB063}" destId="{D75A3B5B-E6E2-46A6-8B73-B9C0BF568986}" srcOrd="0" destOrd="0" presId="urn:microsoft.com/office/officeart/2009/3/layout/SubStepProcess"/>
    <dgm:cxn modelId="{063469ED-D2EE-4894-B206-03DD064B1E91}" type="presParOf" srcId="{3B61333B-8DB2-4772-BB95-FF14F4BEB063}" destId="{995055AA-DB26-4D76-A279-71F35BA7862B}" srcOrd="1" destOrd="0" presId="urn:microsoft.com/office/officeart/2009/3/layout/SubStepProcess"/>
    <dgm:cxn modelId="{125B5DA0-853D-473E-BA67-E595A2A7895F}" type="presParOf" srcId="{3B61333B-8DB2-4772-BB95-FF14F4BEB063}" destId="{9DDFCE40-FF9D-484F-8494-46D1992B461E}" srcOrd="2" destOrd="0" presId="urn:microsoft.com/office/officeart/2009/3/layout/SubStepProcess"/>
    <dgm:cxn modelId="{E9D0CD3C-A2CE-4DD4-92C5-A0613E11F161}" type="presParOf" srcId="{3B61333B-8DB2-4772-BB95-FF14F4BEB063}" destId="{7949E222-D99E-4B2F-8627-2949E6C269B7}" srcOrd="3" destOrd="0" presId="urn:microsoft.com/office/officeart/2009/3/layout/SubStepProcess"/>
    <dgm:cxn modelId="{661A8E86-057B-440E-8D04-AB37D3EDCE60}" type="presParOf" srcId="{6D36CFD5-8DFB-4826-88F3-714B6AE00817}" destId="{8E357AAC-5963-40A9-A2F4-3D3A3B27FEBB}" srcOrd="16" destOrd="0" presId="urn:microsoft.com/office/officeart/2009/3/layout/SubStepProcess"/>
    <dgm:cxn modelId="{E64CEFE0-4717-4730-B451-F2D3B2F71BD0}" type="presParOf" srcId="{6D36CFD5-8DFB-4826-88F3-714B6AE00817}" destId="{146BEE31-4820-4B77-B36B-4DECCADB3477}" srcOrd="17" destOrd="0" presId="urn:microsoft.com/office/officeart/2009/3/layout/SubStepProcess"/>
    <dgm:cxn modelId="{BE543ADD-6718-4167-9918-FB0347C915CE}" type="presParOf" srcId="{146BEE31-4820-4B77-B36B-4DECCADB3477}" destId="{8D3A7024-3524-4E3D-8E68-FF9D807C3389}" srcOrd="0" destOrd="0" presId="urn:microsoft.com/office/officeart/2009/3/layout/SubStepProcess"/>
    <dgm:cxn modelId="{95289F91-1F5E-4D0F-A057-15A5630A3138}" type="presParOf" srcId="{146BEE31-4820-4B77-B36B-4DECCADB3477}" destId="{76F80A1F-3725-4AC7-8E64-5B015F8B8076}" srcOrd="1" destOrd="0" presId="urn:microsoft.com/office/officeart/2009/3/layout/SubStepProcess"/>
    <dgm:cxn modelId="{F3BEA9E6-9AB4-4A72-A332-E57F2E316ECD}" type="presParOf" srcId="{146BEE31-4820-4B77-B36B-4DECCADB3477}" destId="{27F300CA-0A11-4F8F-B46F-9212C77DC0C3}" srcOrd="2" destOrd="0" presId="urn:microsoft.com/office/officeart/2009/3/layout/SubStepProcess"/>
    <dgm:cxn modelId="{2F9A71BC-57A0-44D2-9271-8DAA315C396B}" type="presParOf" srcId="{146BEE31-4820-4B77-B36B-4DECCADB3477}" destId="{22FBDB2B-B80E-4EF6-9989-77FE90A5540C}" srcOrd="3" destOrd="0" presId="urn:microsoft.com/office/officeart/2009/3/layout/SubStepProcess"/>
    <dgm:cxn modelId="{EBCA11DD-DC6B-4865-A82B-050580DF65D6}" type="presParOf" srcId="{6D36CFD5-8DFB-4826-88F3-714B6AE00817}" destId="{132186DB-A9F0-4AC3-AD58-BCA762197CFF}" srcOrd="18" destOrd="0" presId="urn:microsoft.com/office/officeart/2009/3/layout/SubStepProcess"/>
    <dgm:cxn modelId="{17256D56-992A-474E-B7E5-D8AD57D2C5CF}" type="presParOf" srcId="{6D36CFD5-8DFB-4826-88F3-714B6AE00817}" destId="{866E9351-2FD9-440C-83AF-7FBD94DA9689}" srcOrd="19" destOrd="0" presId="urn:microsoft.com/office/officeart/2009/3/layout/SubStepProcess"/>
    <dgm:cxn modelId="{73548AA6-F6C7-4B03-921E-F6B00159109F}" type="presParOf" srcId="{866E9351-2FD9-440C-83AF-7FBD94DA9689}" destId="{0A95D95E-DC33-44F0-BFD0-66A47958A1D8}" srcOrd="0" destOrd="0" presId="urn:microsoft.com/office/officeart/2009/3/layout/SubStepProcess"/>
    <dgm:cxn modelId="{08FEA8E7-477C-46D2-A5D5-8CF1B8A27371}" type="presParOf" srcId="{866E9351-2FD9-440C-83AF-7FBD94DA9689}" destId="{7C292E53-17B3-43FA-8A53-77C36AA61312}" srcOrd="1" destOrd="0" presId="urn:microsoft.com/office/officeart/2009/3/layout/SubStepProcess"/>
    <dgm:cxn modelId="{EC6D074F-FB11-4E4E-A677-6F470FF3EE7B}" type="presParOf" srcId="{866E9351-2FD9-440C-83AF-7FBD94DA9689}" destId="{66C052ED-F54C-41A2-8010-576FA965C547}" srcOrd="2" destOrd="0" presId="urn:microsoft.com/office/officeart/2009/3/layout/SubStepProcess"/>
    <dgm:cxn modelId="{9FA64828-76EA-4B14-AEB1-E985E8A086E9}" type="presParOf" srcId="{866E9351-2FD9-440C-83AF-7FBD94DA9689}" destId="{1F907263-B294-441D-8D48-0371540AC078}" srcOrd="3" destOrd="0" presId="urn:microsoft.com/office/officeart/2009/3/layout/SubStepProcess"/>
    <dgm:cxn modelId="{16B31A6F-3FD0-4F4D-80DB-66B340D44644}" type="presParOf" srcId="{6D36CFD5-8DFB-4826-88F3-714B6AE00817}" destId="{C28D9D47-79F8-4302-85D6-29C5490283EE}" srcOrd="20" destOrd="0" presId="urn:microsoft.com/office/officeart/2009/3/layout/SubStepProcess"/>
    <dgm:cxn modelId="{7E7479B3-8E3E-468F-B3D8-0359103C0AE4}" type="presParOf" srcId="{6D36CFD5-8DFB-4826-88F3-714B6AE00817}" destId="{04B60F62-7787-42F4-B701-3E5E44F2CE04}" srcOrd="21" destOrd="0" presId="urn:microsoft.com/office/officeart/2009/3/layout/SubStepProcess"/>
    <dgm:cxn modelId="{AC83317F-7E27-45D2-B357-7BCA95F9D7DD}" type="presParOf" srcId="{04B60F62-7787-42F4-B701-3E5E44F2CE04}" destId="{D20A6442-8546-4F33-B8F7-AF23BEB5CED3}" srcOrd="0" destOrd="0" presId="urn:microsoft.com/office/officeart/2009/3/layout/SubStepProcess"/>
    <dgm:cxn modelId="{0F9C1D65-6EC3-4CF5-AE05-12C4371273CA}" type="presParOf" srcId="{04B60F62-7787-42F4-B701-3E5E44F2CE04}" destId="{C40CD82F-BDAD-4C5F-974C-B56FD542A13D}" srcOrd="1" destOrd="0" presId="urn:microsoft.com/office/officeart/2009/3/layout/SubStepProcess"/>
    <dgm:cxn modelId="{E2080E61-B1ED-4F6F-BAF4-C12EFB378E91}" type="presParOf" srcId="{04B60F62-7787-42F4-B701-3E5E44F2CE04}" destId="{BCB62ACE-75A2-484D-B331-5ED995C7166B}" srcOrd="2" destOrd="0" presId="urn:microsoft.com/office/officeart/2009/3/layout/SubStepProcess"/>
    <dgm:cxn modelId="{53E55FB5-839B-4284-BDBE-9111FB39370F}" type="presParOf" srcId="{04B60F62-7787-42F4-B701-3E5E44F2CE04}" destId="{AE9B8294-78EF-4F01-AC79-30F4908975FF}" srcOrd="3" destOrd="0" presId="urn:microsoft.com/office/officeart/2009/3/layout/SubStepProcess"/>
    <dgm:cxn modelId="{B1957C77-700A-4922-B48D-FC7C79258D47}" type="presParOf" srcId="{6D36CFD5-8DFB-4826-88F3-714B6AE00817}" destId="{59189352-EFDA-4F27-AFCB-CEC2E7423058}" srcOrd="22" destOrd="0" presId="urn:microsoft.com/office/officeart/2009/3/layout/SubStepProcess"/>
    <dgm:cxn modelId="{DAF05753-DACA-48C3-8600-71F8BC7E1A6D}" type="presParOf" srcId="{6D36CFD5-8DFB-4826-88F3-714B6AE00817}" destId="{33596487-EA3A-43C7-AA83-895E8CD03B35}" srcOrd="23" destOrd="0" presId="urn:microsoft.com/office/officeart/2009/3/layout/SubStepProcess"/>
    <dgm:cxn modelId="{3AA552D3-A084-4366-A018-4A59BDCDFD4C}" type="presParOf" srcId="{33596487-EA3A-43C7-AA83-895E8CD03B35}" destId="{7B46A4DC-AADE-4E24-85A5-B1DC48216920}" srcOrd="0" destOrd="0" presId="urn:microsoft.com/office/officeart/2009/3/layout/SubStepProcess"/>
    <dgm:cxn modelId="{498088B4-B1F0-438C-A15D-94396CA9D7EE}" type="presParOf" srcId="{33596487-EA3A-43C7-AA83-895E8CD03B35}" destId="{20750A7A-09AE-4CFB-A6BF-E19BBC9EA183}" srcOrd="1" destOrd="0" presId="urn:microsoft.com/office/officeart/2009/3/layout/SubStepProcess"/>
    <dgm:cxn modelId="{62BAD661-F368-44F1-BCA7-1E527792C152}" type="presParOf" srcId="{33596487-EA3A-43C7-AA83-895E8CD03B35}" destId="{0F827588-437B-4EF9-B193-650A6471CA46}" srcOrd="2" destOrd="0" presId="urn:microsoft.com/office/officeart/2009/3/layout/SubStepProcess"/>
    <dgm:cxn modelId="{96E1BEF9-973D-439A-AE37-9D722AB054F8}" type="presParOf" srcId="{33596487-EA3A-43C7-AA83-895E8CD03B35}" destId="{1C5ADDD6-6309-401F-B7D5-0D1785F7E1B3}" srcOrd="3" destOrd="0" presId="urn:microsoft.com/office/officeart/2009/3/layout/SubStepProcess"/>
    <dgm:cxn modelId="{86F1FAE6-1B7B-4EA6-BBA5-BC2365E64702}" type="presParOf" srcId="{6D36CFD5-8DFB-4826-88F3-714B6AE00817}" destId="{F82A0611-7803-42CF-9EA1-6985E0942A6B}" srcOrd="24" destOrd="0" presId="urn:microsoft.com/office/officeart/2009/3/layout/SubStepProcess"/>
    <dgm:cxn modelId="{5BC819FB-44B7-46E0-8140-B78D52FE4D47}" type="presParOf" srcId="{6D36CFD5-8DFB-4826-88F3-714B6AE00817}" destId="{DB4846B4-6C94-4563-ABC6-37EE00D05885}" srcOrd="25" destOrd="0" presId="urn:microsoft.com/office/officeart/2009/3/layout/SubStepProcess"/>
    <dgm:cxn modelId="{A73A4218-A76A-423D-AE71-3FF798E7AC05}" type="presParOf" srcId="{DB4846B4-6C94-4563-ABC6-37EE00D05885}" destId="{CBEAF5B8-6378-4B84-B3A9-41BAEAD0066A}" srcOrd="0" destOrd="0" presId="urn:microsoft.com/office/officeart/2009/3/layout/SubStepProcess"/>
    <dgm:cxn modelId="{1531FE4D-A4F4-4ECD-9A9D-9BC4F9CA6AF3}" type="presParOf" srcId="{DB4846B4-6C94-4563-ABC6-37EE00D05885}" destId="{F14A19E7-CDC5-40D3-9231-02A0F66F9DE8}" srcOrd="1" destOrd="0" presId="urn:microsoft.com/office/officeart/2009/3/layout/SubStepProcess"/>
    <dgm:cxn modelId="{7EDB77A2-B80B-469F-9C59-94EEF8B0B517}" type="presParOf" srcId="{DB4846B4-6C94-4563-ABC6-37EE00D05885}" destId="{A89DD4D0-0F20-46D9-9B75-6F60C18DA3F0}" srcOrd="2" destOrd="0" presId="urn:microsoft.com/office/officeart/2009/3/layout/SubStepProcess"/>
    <dgm:cxn modelId="{20F14862-5C0A-454D-9A60-A9EB3E20204B}" type="presParOf" srcId="{DB4846B4-6C94-4563-ABC6-37EE00D05885}" destId="{384C0C44-AF86-45CD-820B-A4E2772EED87}" srcOrd="3" destOrd="0" presId="urn:microsoft.com/office/officeart/2009/3/layout/SubStepProcess"/>
    <dgm:cxn modelId="{DFFB22BC-F05F-445D-8FC7-F2F5A8D00DD7}" type="presParOf" srcId="{6D36CFD5-8DFB-4826-88F3-714B6AE00817}" destId="{0383833D-BC5F-4A2B-BFA4-B19FB64D6194}" srcOrd="26" destOrd="0" presId="urn:microsoft.com/office/officeart/2009/3/layout/SubStepProcess"/>
    <dgm:cxn modelId="{9D3C75AB-9DD2-4A22-9F2A-1C3DABDC1E20}" type="presParOf" srcId="{6D36CFD5-8DFB-4826-88F3-714B6AE00817}" destId="{34F8E793-9E0A-47EB-B92D-29F860F0CB21}" srcOrd="27" destOrd="0" presId="urn:microsoft.com/office/officeart/2009/3/layout/SubStepProcess"/>
    <dgm:cxn modelId="{918DCFDB-E303-4627-BB59-3E2EA5B0A417}" type="presParOf" srcId="{34F8E793-9E0A-47EB-B92D-29F860F0CB21}" destId="{DD06ACF7-A4F8-4857-947A-0C1662F18212}" srcOrd="0" destOrd="0" presId="urn:microsoft.com/office/officeart/2009/3/layout/SubStepProcess"/>
    <dgm:cxn modelId="{F13A674F-CACF-4621-8B92-2A6FFB82F09E}" type="presParOf" srcId="{34F8E793-9E0A-47EB-B92D-29F860F0CB21}" destId="{C7F563F4-32CA-46BF-B3C8-65CECA5134BD}" srcOrd="1" destOrd="0" presId="urn:microsoft.com/office/officeart/2009/3/layout/SubStepProcess"/>
    <dgm:cxn modelId="{29961853-710F-4A9D-809C-FF146431F54A}" type="presParOf" srcId="{34F8E793-9E0A-47EB-B92D-29F860F0CB21}" destId="{EC29F5DD-CAE6-4154-AE0D-D8724FAD1CEA}" srcOrd="2" destOrd="0" presId="urn:microsoft.com/office/officeart/2009/3/layout/SubStepProcess"/>
    <dgm:cxn modelId="{AA8E92A9-B5B2-4FDB-AED2-96A4E5430F51}" type="presParOf" srcId="{34F8E793-9E0A-47EB-B92D-29F860F0CB21}" destId="{0C0531B2-2574-4786-AEBA-844171958EDE}"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29618-EF53-49AC-BD13-206D92EF2BE2}">
      <dsp:nvSpPr>
        <dsp:cNvPr id="0" name=""/>
        <dsp:cNvSpPr/>
      </dsp:nvSpPr>
      <dsp:spPr>
        <a:xfrm>
          <a:off x="4048" y="14317"/>
          <a:ext cx="2434385"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2016</a:t>
          </a:r>
          <a:endParaRPr lang="en-IN" sz="1600" kern="1200" dirty="0">
            <a:latin typeface="Tw Cen MT" panose="020B0602020104020603" pitchFamily="34" charset="0"/>
          </a:endParaRPr>
        </a:p>
      </dsp:txBody>
      <dsp:txXfrm>
        <a:off x="4048" y="14317"/>
        <a:ext cx="2434385" cy="604800"/>
      </dsp:txXfrm>
    </dsp:sp>
    <dsp:sp modelId="{F51464AA-612A-4D75-989F-30C1BA589EEC}">
      <dsp:nvSpPr>
        <dsp:cNvPr id="0" name=""/>
        <dsp:cNvSpPr/>
      </dsp:nvSpPr>
      <dsp:spPr>
        <a:xfrm>
          <a:off x="4048" y="619117"/>
          <a:ext cx="2434385" cy="18095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RERA Act notified in March; states required to set up regulatory authorities by May. Various states begin drafting rules.</a:t>
          </a:r>
        </a:p>
      </dsp:txBody>
      <dsp:txXfrm>
        <a:off x="4048" y="619117"/>
        <a:ext cx="2434385" cy="1809512"/>
      </dsp:txXfrm>
    </dsp:sp>
    <dsp:sp modelId="{FEAEF1DC-ADB2-4B84-9BFC-475F20274B40}">
      <dsp:nvSpPr>
        <dsp:cNvPr id="0" name=""/>
        <dsp:cNvSpPr/>
      </dsp:nvSpPr>
      <dsp:spPr>
        <a:xfrm>
          <a:off x="2779248" y="14317"/>
          <a:ext cx="2434385"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2017</a:t>
          </a:r>
          <a:endParaRPr lang="en-IN" sz="1600" kern="1200" dirty="0">
            <a:latin typeface="Tw Cen MT" panose="020B0602020104020603" pitchFamily="34" charset="0"/>
          </a:endParaRPr>
        </a:p>
      </dsp:txBody>
      <dsp:txXfrm>
        <a:off x="2779248" y="14317"/>
        <a:ext cx="2434385" cy="604800"/>
      </dsp:txXfrm>
    </dsp:sp>
    <dsp:sp modelId="{ACCAAA72-8CFC-45C0-94CE-D763E3C0AB2E}">
      <dsp:nvSpPr>
        <dsp:cNvPr id="0" name=""/>
        <dsp:cNvSpPr/>
      </dsp:nvSpPr>
      <dsp:spPr>
        <a:xfrm>
          <a:off x="2779248" y="619117"/>
          <a:ext cx="2434385" cy="18095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Maharashtra establishes the first RERA in January. By December, states like Gujarat, Rajasthan, Uttar Pradesh, and Karnataka establish their RERA, while West Bengal opts for HIRA.</a:t>
          </a:r>
        </a:p>
      </dsp:txBody>
      <dsp:txXfrm>
        <a:off x="2779248" y="619117"/>
        <a:ext cx="2434385" cy="1809512"/>
      </dsp:txXfrm>
    </dsp:sp>
    <dsp:sp modelId="{FF748259-CD6C-4F6A-9CAB-454CAB80A17D}">
      <dsp:nvSpPr>
        <dsp:cNvPr id="0" name=""/>
        <dsp:cNvSpPr/>
      </dsp:nvSpPr>
      <dsp:spPr>
        <a:xfrm>
          <a:off x="5554448" y="14317"/>
          <a:ext cx="2434385"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2018</a:t>
          </a:r>
          <a:endParaRPr lang="en-IN" sz="1600" kern="1200" dirty="0">
            <a:latin typeface="Tw Cen MT" panose="020B0602020104020603" pitchFamily="34" charset="0"/>
          </a:endParaRPr>
        </a:p>
      </dsp:txBody>
      <dsp:txXfrm>
        <a:off x="5554448" y="14317"/>
        <a:ext cx="2434385" cy="604800"/>
      </dsp:txXfrm>
    </dsp:sp>
    <dsp:sp modelId="{55425B2D-8884-4495-895C-762E518281D6}">
      <dsp:nvSpPr>
        <dsp:cNvPr id="0" name=""/>
        <dsp:cNvSpPr/>
      </dsp:nvSpPr>
      <dsp:spPr>
        <a:xfrm>
          <a:off x="5554448" y="619117"/>
          <a:ext cx="2434385" cy="18095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RERA implementation expands across states, increasing awareness among consumers and developers. States refine regulations to address local needs.</a:t>
          </a:r>
        </a:p>
      </dsp:txBody>
      <dsp:txXfrm>
        <a:off x="5554448" y="619117"/>
        <a:ext cx="2434385" cy="1809512"/>
      </dsp:txXfrm>
    </dsp:sp>
    <dsp:sp modelId="{8044ADC3-5C7B-4A6E-A198-92045E7358EB}">
      <dsp:nvSpPr>
        <dsp:cNvPr id="0" name=""/>
        <dsp:cNvSpPr/>
      </dsp:nvSpPr>
      <dsp:spPr>
        <a:xfrm>
          <a:off x="8329648" y="14317"/>
          <a:ext cx="2434385"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2019</a:t>
          </a:r>
          <a:endParaRPr lang="en-IN" sz="1600" kern="1200" dirty="0">
            <a:latin typeface="Tw Cen MT" panose="020B0602020104020603" pitchFamily="34" charset="0"/>
          </a:endParaRPr>
        </a:p>
      </dsp:txBody>
      <dsp:txXfrm>
        <a:off x="8329648" y="14317"/>
        <a:ext cx="2434385" cy="604800"/>
      </dsp:txXfrm>
    </dsp:sp>
    <dsp:sp modelId="{94EC471E-1C01-4066-B8D5-A3FD66CF94D3}">
      <dsp:nvSpPr>
        <dsp:cNvPr id="0" name=""/>
        <dsp:cNvSpPr/>
      </dsp:nvSpPr>
      <dsp:spPr>
        <a:xfrm>
          <a:off x="8329648" y="619117"/>
          <a:ext cx="2434385" cy="18095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RERA continues expanding across states, improving consumer awareness and regulatory frameworks.</a:t>
          </a:r>
        </a:p>
      </dsp:txBody>
      <dsp:txXfrm>
        <a:off x="8329648" y="619117"/>
        <a:ext cx="2434385" cy="18095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AF87A-0844-4E51-93DE-D923D33C64AD}">
      <dsp:nvSpPr>
        <dsp:cNvPr id="0" name=""/>
        <dsp:cNvSpPr/>
      </dsp:nvSpPr>
      <dsp:spPr>
        <a:xfrm>
          <a:off x="659045" y="2764"/>
          <a:ext cx="2919774" cy="7299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Tw Cen MT" panose="020B0602020104020603" pitchFamily="34" charset="0"/>
            </a:rPr>
            <a:t>Real Estate Projects </a:t>
          </a:r>
          <a:r>
            <a:rPr lang="en-IN" sz="1400" b="1" kern="1200" dirty="0">
              <a:solidFill>
                <a:srgbClr val="FFFF00"/>
              </a:solidFill>
              <a:latin typeface="Tw Cen MT" panose="020B0602020104020603" pitchFamily="34" charset="0"/>
            </a:rPr>
            <a:t>Covered</a:t>
          </a:r>
          <a:r>
            <a:rPr lang="en-IN" sz="1400" b="1" kern="1200" dirty="0">
              <a:latin typeface="Tw Cen MT" panose="020B0602020104020603" pitchFamily="34" charset="0"/>
            </a:rPr>
            <a:t> Under RERA</a:t>
          </a:r>
          <a:endParaRPr lang="en-IN" sz="1400" kern="1200" dirty="0">
            <a:latin typeface="Tw Cen MT" panose="020B0602020104020603" pitchFamily="34" charset="0"/>
          </a:endParaRPr>
        </a:p>
      </dsp:txBody>
      <dsp:txXfrm>
        <a:off x="680424" y="24143"/>
        <a:ext cx="2877016" cy="687185"/>
      </dsp:txXfrm>
    </dsp:sp>
    <dsp:sp modelId="{F2D36DDC-181B-48BF-AD2C-44EF65FCC194}">
      <dsp:nvSpPr>
        <dsp:cNvPr id="0" name=""/>
        <dsp:cNvSpPr/>
      </dsp:nvSpPr>
      <dsp:spPr>
        <a:xfrm rot="5400000">
          <a:off x="2055062" y="796578"/>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EB0B78-1FBF-4F04-B248-7972F2824E57}">
      <dsp:nvSpPr>
        <dsp:cNvPr id="0" name=""/>
        <dsp:cNvSpPr/>
      </dsp:nvSpPr>
      <dsp:spPr>
        <a:xfrm>
          <a:off x="659045" y="988188"/>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Tw Cen MT" panose="020B0602020104020603" pitchFamily="34" charset="0"/>
            </a:rPr>
            <a:t>Residential, Commercial, Mixed-Use &amp; Plotted Development Projects</a:t>
          </a:r>
          <a:endParaRPr lang="en-IN" sz="1400" kern="1200" dirty="0">
            <a:latin typeface="Tw Cen MT" panose="020B0602020104020603" pitchFamily="34" charset="0"/>
          </a:endParaRPr>
        </a:p>
      </dsp:txBody>
      <dsp:txXfrm>
        <a:off x="680424" y="1009567"/>
        <a:ext cx="2877016" cy="687185"/>
      </dsp:txXfrm>
    </dsp:sp>
    <dsp:sp modelId="{770AC4CD-E7C1-4DE2-B5BA-1C8EB5BE42E4}">
      <dsp:nvSpPr>
        <dsp:cNvPr id="0" name=""/>
        <dsp:cNvSpPr/>
      </dsp:nvSpPr>
      <dsp:spPr>
        <a:xfrm rot="5400000">
          <a:off x="2055062" y="1782002"/>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E66D93-C6D0-4438-B3CC-8841E3B1D05A}">
      <dsp:nvSpPr>
        <dsp:cNvPr id="0" name=""/>
        <dsp:cNvSpPr/>
      </dsp:nvSpPr>
      <dsp:spPr>
        <a:xfrm>
          <a:off x="659045" y="1973612"/>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n-IN" sz="1400" kern="1200">
              <a:latin typeface="Tw Cen MT" panose="020B0602020104020603" pitchFamily="34" charset="0"/>
            </a:rPr>
            <a:t>Projects where:</a:t>
          </a:r>
        </a:p>
        <a:p>
          <a:pPr marL="114300" lvl="1" indent="-114300" algn="l" defTabSz="577850">
            <a:lnSpc>
              <a:spcPct val="90000"/>
            </a:lnSpc>
            <a:spcBef>
              <a:spcPct val="0"/>
            </a:spcBef>
            <a:spcAft>
              <a:spcPct val="15000"/>
            </a:spcAft>
            <a:buChar char="•"/>
          </a:pPr>
          <a:r>
            <a:rPr lang="en-IN" sz="1300" b="1" kern="1200" dirty="0">
              <a:latin typeface="Tw Cen MT" panose="020B0602020104020603" pitchFamily="34" charset="0"/>
            </a:rPr>
            <a:t>Land Area &gt; 500 </a:t>
          </a:r>
          <a:r>
            <a:rPr lang="en-IN" sz="1300" b="1" kern="1200" dirty="0" err="1">
              <a:latin typeface="Tw Cen MT" panose="020B0602020104020603" pitchFamily="34" charset="0"/>
            </a:rPr>
            <a:t>sq.m</a:t>
          </a:r>
          <a:r>
            <a:rPr lang="en-IN" sz="1300" b="1" kern="1200" dirty="0">
              <a:latin typeface="Tw Cen MT" panose="020B0602020104020603" pitchFamily="34" charset="0"/>
            </a:rPr>
            <a:t>.</a:t>
          </a:r>
          <a:r>
            <a:rPr lang="en-IN" sz="1300" kern="1200" dirty="0">
              <a:latin typeface="Tw Cen MT" panose="020B0602020104020603" pitchFamily="34" charset="0"/>
            </a:rPr>
            <a:t>, </a:t>
          </a:r>
          <a:r>
            <a:rPr lang="en-IN" sz="1300" b="1" kern="1200" dirty="0">
              <a:latin typeface="Tw Cen MT" panose="020B0602020104020603" pitchFamily="34" charset="0"/>
            </a:rPr>
            <a:t>OR</a:t>
          </a:r>
          <a:endParaRPr lang="en-IN" sz="1300" kern="1200" dirty="0">
            <a:latin typeface="Tw Cen MT" panose="020B0602020104020603" pitchFamily="34" charset="0"/>
          </a:endParaRPr>
        </a:p>
        <a:p>
          <a:pPr marL="114300" lvl="1" indent="-114300" algn="l" defTabSz="577850">
            <a:lnSpc>
              <a:spcPct val="90000"/>
            </a:lnSpc>
            <a:spcBef>
              <a:spcPct val="0"/>
            </a:spcBef>
            <a:spcAft>
              <a:spcPct val="15000"/>
            </a:spcAft>
            <a:buChar char="•"/>
          </a:pPr>
          <a:r>
            <a:rPr lang="en-IN" sz="1300" b="1" kern="1200" dirty="0">
              <a:latin typeface="Tw Cen MT" panose="020B0602020104020603" pitchFamily="34" charset="0"/>
            </a:rPr>
            <a:t>No. of Units &gt; 8</a:t>
          </a:r>
          <a:r>
            <a:rPr lang="en-IN" sz="1300" kern="1200" dirty="0">
              <a:latin typeface="Tw Cen MT" panose="020B0602020104020603" pitchFamily="34" charset="0"/>
            </a:rPr>
            <a:t> (inclusive of all phases)</a:t>
          </a:r>
        </a:p>
      </dsp:txBody>
      <dsp:txXfrm>
        <a:off x="680424" y="1994991"/>
        <a:ext cx="2877016" cy="687185"/>
      </dsp:txXfrm>
    </dsp:sp>
    <dsp:sp modelId="{A15AC590-5D6F-48EA-9689-CAA0510C0A1C}">
      <dsp:nvSpPr>
        <dsp:cNvPr id="0" name=""/>
        <dsp:cNvSpPr/>
      </dsp:nvSpPr>
      <dsp:spPr>
        <a:xfrm rot="5400000">
          <a:off x="2055062" y="2767425"/>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CC4DC7-7832-483D-B66A-FE227D79768A}">
      <dsp:nvSpPr>
        <dsp:cNvPr id="0" name=""/>
        <dsp:cNvSpPr/>
      </dsp:nvSpPr>
      <dsp:spPr>
        <a:xfrm>
          <a:off x="659045" y="2959036"/>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Tw Cen MT" panose="020B0602020104020603" pitchFamily="34" charset="0"/>
            </a:rPr>
            <a:t>Phased Development:</a:t>
          </a:r>
          <a:r>
            <a:rPr lang="en-IN" sz="1400" kern="1200" dirty="0">
              <a:latin typeface="Tw Cen MT" panose="020B0602020104020603" pitchFamily="34" charset="0"/>
            </a:rPr>
            <a:t> Each phase must be registered separately</a:t>
          </a:r>
        </a:p>
      </dsp:txBody>
      <dsp:txXfrm>
        <a:off x="680424" y="2980415"/>
        <a:ext cx="2877016" cy="687185"/>
      </dsp:txXfrm>
    </dsp:sp>
    <dsp:sp modelId="{BEB2E7B1-31CF-48E1-BFE1-340F4A05A413}">
      <dsp:nvSpPr>
        <dsp:cNvPr id="0" name=""/>
        <dsp:cNvSpPr/>
      </dsp:nvSpPr>
      <dsp:spPr>
        <a:xfrm rot="5400000">
          <a:off x="2055062" y="3752849"/>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4945C-55AD-41FF-9C1C-A9A89A955A01}">
      <dsp:nvSpPr>
        <dsp:cNvPr id="0" name=""/>
        <dsp:cNvSpPr/>
      </dsp:nvSpPr>
      <dsp:spPr>
        <a:xfrm>
          <a:off x="659045" y="3944459"/>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a:latin typeface="Tw Cen MT" panose="020B0602020104020603" pitchFamily="34" charset="0"/>
            </a:rPr>
            <a:t>Ongoing projects</a:t>
          </a:r>
          <a:r>
            <a:rPr lang="en-IN" sz="1400" kern="1200">
              <a:latin typeface="Tw Cen MT" panose="020B0602020104020603" pitchFamily="34" charset="0"/>
            </a:rPr>
            <a:t> without a </a:t>
          </a:r>
          <a:r>
            <a:rPr lang="en-IN" sz="1400" b="1" kern="1200">
              <a:latin typeface="Tw Cen MT" panose="020B0602020104020603" pitchFamily="34" charset="0"/>
            </a:rPr>
            <a:t>Completion Certificate</a:t>
          </a:r>
          <a:r>
            <a:rPr lang="en-IN" sz="1400" kern="1200">
              <a:latin typeface="Tw Cen MT" panose="020B0602020104020603" pitchFamily="34" charset="0"/>
            </a:rPr>
            <a:t> on the date RERA came into force</a:t>
          </a:r>
        </a:p>
      </dsp:txBody>
      <dsp:txXfrm>
        <a:off x="680424" y="3965838"/>
        <a:ext cx="2877016" cy="687185"/>
      </dsp:txXfrm>
    </dsp:sp>
    <dsp:sp modelId="{B5B5B2C9-E64A-4615-8F46-7072B64D3B1A}">
      <dsp:nvSpPr>
        <dsp:cNvPr id="0" name=""/>
        <dsp:cNvSpPr/>
      </dsp:nvSpPr>
      <dsp:spPr>
        <a:xfrm rot="5400000">
          <a:off x="2055062" y="4738273"/>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ABF47A-D992-4526-939C-53C5CA877CBD}">
      <dsp:nvSpPr>
        <dsp:cNvPr id="0" name=""/>
        <dsp:cNvSpPr/>
      </dsp:nvSpPr>
      <dsp:spPr>
        <a:xfrm>
          <a:off x="659045" y="4929883"/>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kern="1200">
              <a:latin typeface="Tw Cen MT" panose="020B0602020104020603" pitchFamily="34" charset="0"/>
            </a:rPr>
            <a:t>Any additional categories notified under </a:t>
          </a:r>
          <a:r>
            <a:rPr lang="en-IN" sz="1400" b="1" kern="1200">
              <a:latin typeface="Tw Cen MT" panose="020B0602020104020603" pitchFamily="34" charset="0"/>
            </a:rPr>
            <a:t>State-specific RERA Rules</a:t>
          </a:r>
          <a:endParaRPr lang="en-IN" sz="1400" kern="1200">
            <a:latin typeface="Tw Cen MT" panose="020B0602020104020603" pitchFamily="34" charset="0"/>
          </a:endParaRPr>
        </a:p>
      </dsp:txBody>
      <dsp:txXfrm>
        <a:off x="680424" y="4951262"/>
        <a:ext cx="2877016" cy="687185"/>
      </dsp:txXfrm>
    </dsp:sp>
    <dsp:sp modelId="{58F4DAC3-ACFA-44D2-BF2A-D181697BD23F}">
      <dsp:nvSpPr>
        <dsp:cNvPr id="0" name=""/>
        <dsp:cNvSpPr/>
      </dsp:nvSpPr>
      <dsp:spPr>
        <a:xfrm>
          <a:off x="3987588" y="2764"/>
          <a:ext cx="2919774" cy="7299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Tw Cen MT" panose="020B0602020104020603" pitchFamily="34" charset="0"/>
            </a:rPr>
            <a:t>Real Estate Projects </a:t>
          </a:r>
          <a:r>
            <a:rPr lang="en-IN" sz="1400" b="1" kern="1200" dirty="0">
              <a:solidFill>
                <a:srgbClr val="FFFF00"/>
              </a:solidFill>
              <a:latin typeface="Tw Cen MT" panose="020B0602020104020603" pitchFamily="34" charset="0"/>
            </a:rPr>
            <a:t>Not Covered </a:t>
          </a:r>
          <a:r>
            <a:rPr lang="en-IN" sz="1400" b="1" kern="1200" dirty="0">
              <a:latin typeface="Tw Cen MT" panose="020B0602020104020603" pitchFamily="34" charset="0"/>
            </a:rPr>
            <a:t>Under RERA</a:t>
          </a:r>
          <a:endParaRPr lang="en-IN" sz="1400" kern="1200" dirty="0">
            <a:latin typeface="Tw Cen MT" panose="020B0602020104020603" pitchFamily="34" charset="0"/>
          </a:endParaRPr>
        </a:p>
      </dsp:txBody>
      <dsp:txXfrm>
        <a:off x="4008967" y="24143"/>
        <a:ext cx="2877016" cy="687185"/>
      </dsp:txXfrm>
    </dsp:sp>
    <dsp:sp modelId="{98CE3C9E-B69A-44AE-996F-A679362D95C8}">
      <dsp:nvSpPr>
        <dsp:cNvPr id="0" name=""/>
        <dsp:cNvSpPr/>
      </dsp:nvSpPr>
      <dsp:spPr>
        <a:xfrm rot="5400000">
          <a:off x="5383605" y="796578"/>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09DB94-5799-45A7-9213-3DBD2349B120}">
      <dsp:nvSpPr>
        <dsp:cNvPr id="0" name=""/>
        <dsp:cNvSpPr/>
      </dsp:nvSpPr>
      <dsp:spPr>
        <a:xfrm>
          <a:off x="3987588" y="988188"/>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Tw Cen MT" panose="020B0602020104020603" pitchFamily="34" charset="0"/>
            </a:rPr>
            <a:t>Projects with </a:t>
          </a:r>
          <a:r>
            <a:rPr lang="en-IN" sz="1400" b="1" kern="1200" dirty="0">
              <a:latin typeface="Tw Cen MT" panose="020B0602020104020603" pitchFamily="34" charset="0"/>
            </a:rPr>
            <a:t>Completion Certificate</a:t>
          </a:r>
          <a:r>
            <a:rPr lang="en-IN" sz="1400" kern="1200" dirty="0">
              <a:latin typeface="Tw Cen MT" panose="020B0602020104020603" pitchFamily="34" charset="0"/>
            </a:rPr>
            <a:t> issued </a:t>
          </a:r>
          <a:r>
            <a:rPr lang="en-IN" sz="1400" b="1" kern="1200" dirty="0">
              <a:latin typeface="Tw Cen MT" panose="020B0602020104020603" pitchFamily="34" charset="0"/>
            </a:rPr>
            <a:t>before RERA commencement</a:t>
          </a:r>
          <a:endParaRPr lang="en-IN" sz="1400" kern="1200" dirty="0">
            <a:latin typeface="Tw Cen MT" panose="020B0602020104020603" pitchFamily="34" charset="0"/>
          </a:endParaRPr>
        </a:p>
      </dsp:txBody>
      <dsp:txXfrm>
        <a:off x="4008967" y="1009567"/>
        <a:ext cx="2877016" cy="687185"/>
      </dsp:txXfrm>
    </dsp:sp>
    <dsp:sp modelId="{6A821425-9C00-4AF2-81E8-2522C2DA3090}">
      <dsp:nvSpPr>
        <dsp:cNvPr id="0" name=""/>
        <dsp:cNvSpPr/>
      </dsp:nvSpPr>
      <dsp:spPr>
        <a:xfrm rot="5400000">
          <a:off x="5383605" y="1782002"/>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4E2B64-F0D9-4F8E-BFE4-3AFB771F2B69}">
      <dsp:nvSpPr>
        <dsp:cNvPr id="0" name=""/>
        <dsp:cNvSpPr/>
      </dsp:nvSpPr>
      <dsp:spPr>
        <a:xfrm>
          <a:off x="3987588" y="1973612"/>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a:latin typeface="Tw Cen MT" panose="020B0602020104020603" pitchFamily="34" charset="0"/>
            </a:rPr>
            <a:t>Redevelopment</a:t>
          </a:r>
          <a:r>
            <a:rPr lang="en-IN" sz="1400" kern="1200">
              <a:latin typeface="Tw Cen MT" panose="020B0602020104020603" pitchFamily="34" charset="0"/>
            </a:rPr>
            <a:t> projects with </a:t>
          </a:r>
          <a:r>
            <a:rPr lang="en-IN" sz="1400" b="1" kern="1200">
              <a:latin typeface="Tw Cen MT" panose="020B0602020104020603" pitchFamily="34" charset="0"/>
            </a:rPr>
            <a:t>no new allotments</a:t>
          </a:r>
          <a:endParaRPr lang="en-IN" sz="1400" kern="1200">
            <a:latin typeface="Tw Cen MT" panose="020B0602020104020603" pitchFamily="34" charset="0"/>
          </a:endParaRPr>
        </a:p>
      </dsp:txBody>
      <dsp:txXfrm>
        <a:off x="4008967" y="1994991"/>
        <a:ext cx="2877016" cy="687185"/>
      </dsp:txXfrm>
    </dsp:sp>
    <dsp:sp modelId="{366F02E1-83DE-42BC-A553-3DB6F1FBB800}">
      <dsp:nvSpPr>
        <dsp:cNvPr id="0" name=""/>
        <dsp:cNvSpPr/>
      </dsp:nvSpPr>
      <dsp:spPr>
        <a:xfrm rot="5400000">
          <a:off x="5383605" y="2767425"/>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C1B78A-F0A9-4185-B8C2-A39EEF92C0CE}">
      <dsp:nvSpPr>
        <dsp:cNvPr id="0" name=""/>
        <dsp:cNvSpPr/>
      </dsp:nvSpPr>
      <dsp:spPr>
        <a:xfrm>
          <a:off x="3987588" y="2959036"/>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Tw Cen MT" panose="020B0602020104020603" pitchFamily="34" charset="0"/>
            </a:rPr>
            <a:t>Renovation/repair</a:t>
          </a:r>
          <a:r>
            <a:rPr lang="en-IN" sz="1400" kern="1200" dirty="0">
              <a:latin typeface="Tw Cen MT" panose="020B0602020104020603" pitchFamily="34" charset="0"/>
            </a:rPr>
            <a:t> works not involving marketing, advertising, selling, or allotment</a:t>
          </a:r>
        </a:p>
      </dsp:txBody>
      <dsp:txXfrm>
        <a:off x="4008967" y="2980415"/>
        <a:ext cx="2877016" cy="687185"/>
      </dsp:txXfrm>
    </dsp:sp>
    <dsp:sp modelId="{69350058-DEC8-458D-B954-DAC031BC6353}">
      <dsp:nvSpPr>
        <dsp:cNvPr id="0" name=""/>
        <dsp:cNvSpPr/>
      </dsp:nvSpPr>
      <dsp:spPr>
        <a:xfrm rot="5400000">
          <a:off x="5383605" y="3752849"/>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05A1F-8428-4CE8-A483-D09A7516C55E}">
      <dsp:nvSpPr>
        <dsp:cNvPr id="0" name=""/>
        <dsp:cNvSpPr/>
      </dsp:nvSpPr>
      <dsp:spPr>
        <a:xfrm>
          <a:off x="3987588" y="3944459"/>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a:latin typeface="Tw Cen MT" panose="020B0602020104020603" pitchFamily="34" charset="0"/>
            </a:rPr>
            <a:t>Resale</a:t>
          </a:r>
          <a:r>
            <a:rPr lang="en-IN" sz="1400" kern="1200">
              <a:latin typeface="Tw Cen MT" panose="020B0602020104020603" pitchFamily="34" charset="0"/>
            </a:rPr>
            <a:t> of an already completed and ready-to-occupy property</a:t>
          </a:r>
        </a:p>
      </dsp:txBody>
      <dsp:txXfrm>
        <a:off x="4008967" y="3965838"/>
        <a:ext cx="2877016" cy="687185"/>
      </dsp:txXfrm>
    </dsp:sp>
    <dsp:sp modelId="{689E76C4-F44F-42AA-8730-563E6463F96D}">
      <dsp:nvSpPr>
        <dsp:cNvPr id="0" name=""/>
        <dsp:cNvSpPr/>
      </dsp:nvSpPr>
      <dsp:spPr>
        <a:xfrm rot="5400000">
          <a:off x="5383605" y="4738273"/>
          <a:ext cx="127740" cy="127740"/>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E54F31-B663-46C3-AFA2-0CD36F3C9D49}">
      <dsp:nvSpPr>
        <dsp:cNvPr id="0" name=""/>
        <dsp:cNvSpPr/>
      </dsp:nvSpPr>
      <dsp:spPr>
        <a:xfrm>
          <a:off x="3987588" y="4929883"/>
          <a:ext cx="2919774" cy="7299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Tw Cen MT" panose="020B0602020104020603" pitchFamily="34" charset="0"/>
            </a:rPr>
            <a:t>Exemptions additionally provided in </a:t>
          </a:r>
          <a:r>
            <a:rPr lang="en-IN" sz="1400" b="1" kern="1200" dirty="0">
              <a:latin typeface="Tw Cen MT" panose="020B0602020104020603" pitchFamily="34" charset="0"/>
            </a:rPr>
            <a:t>State RERA Rules</a:t>
          </a:r>
          <a:endParaRPr lang="en-IN" sz="1400" kern="1200" dirty="0">
            <a:latin typeface="Tw Cen MT" panose="020B0602020104020603" pitchFamily="34" charset="0"/>
          </a:endParaRPr>
        </a:p>
      </dsp:txBody>
      <dsp:txXfrm>
        <a:off x="4008967" y="4951262"/>
        <a:ext cx="2877016" cy="6871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F7F87-E945-4150-AD31-71F340A9E4D6}">
      <dsp:nvSpPr>
        <dsp:cNvPr id="0" name=""/>
        <dsp:cNvSpPr/>
      </dsp:nvSpPr>
      <dsp:spPr>
        <a:xfrm>
          <a:off x="468993" y="42"/>
          <a:ext cx="3449730" cy="174897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b="1" i="0" u="sng" kern="1200" dirty="0">
              <a:solidFill>
                <a:srgbClr val="FFFF00"/>
              </a:solidFill>
              <a:latin typeface="Tw Cen MT" panose="020B0602020104020603" pitchFamily="34" charset="0"/>
            </a:rPr>
            <a:t>Land Area Criterion</a:t>
          </a:r>
        </a:p>
        <a:p>
          <a:pPr marL="0" lvl="0" indent="0" algn="ctr" defTabSz="1111250">
            <a:lnSpc>
              <a:spcPct val="90000"/>
            </a:lnSpc>
            <a:spcBef>
              <a:spcPct val="0"/>
            </a:spcBef>
            <a:spcAft>
              <a:spcPct val="35000"/>
            </a:spcAft>
            <a:buNone/>
          </a:pPr>
          <a:r>
            <a:rPr lang="en-US" sz="2500" b="0" i="0" kern="1200" dirty="0">
              <a:latin typeface="Tw Cen MT" panose="020B0602020104020603" pitchFamily="34" charset="0"/>
            </a:rPr>
            <a:t>Land area proposed to be developed exceeds </a:t>
          </a:r>
          <a:r>
            <a:rPr lang="en-US" sz="2500" b="1" i="0" kern="1200" dirty="0">
              <a:solidFill>
                <a:srgbClr val="FFFF00"/>
              </a:solidFill>
              <a:latin typeface="Tw Cen MT" panose="020B0602020104020603" pitchFamily="34" charset="0"/>
            </a:rPr>
            <a:t>200 sq. meters</a:t>
          </a:r>
          <a:endParaRPr lang="en-IN" sz="2500" kern="1200" dirty="0">
            <a:solidFill>
              <a:srgbClr val="FFFF00"/>
            </a:solidFill>
            <a:latin typeface="Tw Cen MT" panose="020B0602020104020603" pitchFamily="34" charset="0"/>
          </a:endParaRPr>
        </a:p>
      </dsp:txBody>
      <dsp:txXfrm>
        <a:off x="554371" y="85420"/>
        <a:ext cx="3278974" cy="1578215"/>
      </dsp:txXfrm>
    </dsp:sp>
    <dsp:sp modelId="{94C00533-5B19-4BC8-8569-4C62FD3D7165}">
      <dsp:nvSpPr>
        <dsp:cNvPr id="0" name=""/>
        <dsp:cNvSpPr/>
      </dsp:nvSpPr>
      <dsp:spPr>
        <a:xfrm>
          <a:off x="5812510" y="42"/>
          <a:ext cx="3449730" cy="174897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b="1" i="0" u="sng" kern="1200" dirty="0">
              <a:solidFill>
                <a:srgbClr val="FFFF00"/>
              </a:solidFill>
              <a:latin typeface="Tw Cen MT" panose="020B0602020104020603" pitchFamily="34" charset="0"/>
            </a:rPr>
            <a:t>Units Criterion</a:t>
          </a:r>
        </a:p>
        <a:p>
          <a:pPr marL="0" lvl="0" indent="0" algn="ctr" defTabSz="1111250">
            <a:lnSpc>
              <a:spcPct val="90000"/>
            </a:lnSpc>
            <a:spcBef>
              <a:spcPct val="0"/>
            </a:spcBef>
            <a:spcAft>
              <a:spcPct val="35000"/>
            </a:spcAft>
            <a:buNone/>
          </a:pPr>
          <a:r>
            <a:rPr lang="en-US" sz="2500" b="0" i="0" kern="1200" dirty="0">
              <a:latin typeface="Tw Cen MT" panose="020B0602020104020603" pitchFamily="34" charset="0"/>
            </a:rPr>
            <a:t>Number of apartments proposed exceeds </a:t>
          </a:r>
          <a:r>
            <a:rPr lang="en-US" sz="2500" b="1" i="0" kern="1200" dirty="0">
              <a:solidFill>
                <a:srgbClr val="FFFF00"/>
              </a:solidFill>
              <a:latin typeface="Tw Cen MT" panose="020B0602020104020603" pitchFamily="34" charset="0"/>
            </a:rPr>
            <a:t>6 units</a:t>
          </a:r>
          <a:r>
            <a:rPr lang="en-US" sz="2500" b="0" i="0" kern="1200" dirty="0">
              <a:latin typeface="Tw Cen MT" panose="020B0602020104020603" pitchFamily="34" charset="0"/>
            </a:rPr>
            <a:t> in the project</a:t>
          </a:r>
          <a:endParaRPr lang="en-IN" sz="2500" kern="1200" dirty="0">
            <a:latin typeface="Tw Cen MT" panose="020B0602020104020603" pitchFamily="34" charset="0"/>
          </a:endParaRPr>
        </a:p>
      </dsp:txBody>
      <dsp:txXfrm>
        <a:off x="5897888" y="85420"/>
        <a:ext cx="3278974" cy="15782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0C24C-7563-4C01-8B85-DED477FDBF47}">
      <dsp:nvSpPr>
        <dsp:cNvPr id="0" name=""/>
        <dsp:cNvSpPr/>
      </dsp:nvSpPr>
      <dsp:spPr>
        <a:xfrm>
          <a:off x="0" y="507727"/>
          <a:ext cx="2564933" cy="168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dirty="0">
              <a:solidFill>
                <a:srgbClr val="FF0000"/>
              </a:solidFill>
              <a:latin typeface="Tw Cen MT" panose="020B0602020104020603" pitchFamily="34" charset="0"/>
              <a:ea typeface="+mn-ea"/>
              <a:cs typeface="+mn-cs"/>
            </a:rPr>
            <a:t>No</a:t>
          </a:r>
          <a:r>
            <a:rPr lang="en-US" sz="2000" b="1" kern="1200" dirty="0">
              <a:solidFill>
                <a:schemeClr val="tx1"/>
              </a:solidFill>
              <a:latin typeface="Tw Cen MT" panose="020B0602020104020603" pitchFamily="34" charset="0"/>
              <a:ea typeface="+mn-ea"/>
              <a:cs typeface="+mn-cs"/>
            </a:rPr>
            <a:t> Completion Certificate (</a:t>
          </a:r>
          <a:r>
            <a:rPr lang="en-US" sz="2000" b="1" kern="1200" dirty="0">
              <a:solidFill>
                <a:srgbClr val="FF0000"/>
              </a:solidFill>
              <a:latin typeface="Tw Cen MT" panose="020B0602020104020603" pitchFamily="34" charset="0"/>
              <a:ea typeface="+mn-ea"/>
              <a:cs typeface="+mn-cs"/>
            </a:rPr>
            <a:t>CC</a:t>
          </a:r>
          <a:r>
            <a:rPr lang="en-US" sz="2000" b="1" kern="1200" dirty="0">
              <a:solidFill>
                <a:schemeClr val="tx1"/>
              </a:solidFill>
              <a:latin typeface="Tw Cen MT" panose="020B0602020104020603" pitchFamily="34" charset="0"/>
              <a:ea typeface="+mn-ea"/>
              <a:cs typeface="+mn-cs"/>
            </a:rPr>
            <a:t>), Partial CC (</a:t>
          </a:r>
          <a:r>
            <a:rPr lang="en-US" sz="2000" b="1" kern="1200" dirty="0">
              <a:solidFill>
                <a:srgbClr val="FF0000"/>
              </a:solidFill>
              <a:latin typeface="Tw Cen MT" panose="020B0602020104020603" pitchFamily="34" charset="0"/>
              <a:ea typeface="+mn-ea"/>
              <a:cs typeface="+mn-cs"/>
            </a:rPr>
            <a:t>PCC</a:t>
          </a:r>
          <a:r>
            <a:rPr lang="en-US" sz="2000" b="1" kern="1200" dirty="0">
              <a:solidFill>
                <a:schemeClr val="tx1"/>
              </a:solidFill>
              <a:latin typeface="Tw Cen MT" panose="020B0602020104020603" pitchFamily="34" charset="0"/>
              <a:ea typeface="+mn-ea"/>
              <a:cs typeface="+mn-cs"/>
            </a:rPr>
            <a:t>), or Occupancy Certificate (</a:t>
          </a:r>
          <a:r>
            <a:rPr lang="en-US" sz="2000" b="1" kern="1200" dirty="0">
              <a:solidFill>
                <a:srgbClr val="FF0000"/>
              </a:solidFill>
              <a:latin typeface="Tw Cen MT" panose="020B0602020104020603" pitchFamily="34" charset="0"/>
              <a:ea typeface="+mn-ea"/>
              <a:cs typeface="+mn-cs"/>
            </a:rPr>
            <a:t>OC</a:t>
          </a:r>
          <a:r>
            <a:rPr lang="en-US" sz="2000" b="1" kern="1200" dirty="0">
              <a:solidFill>
                <a:schemeClr val="tx1"/>
              </a:solidFill>
              <a:latin typeface="Tw Cen MT" panose="020B0602020104020603" pitchFamily="34" charset="0"/>
              <a:ea typeface="+mn-ea"/>
              <a:cs typeface="+mn-cs"/>
            </a:rPr>
            <a:t>)</a:t>
          </a:r>
          <a:r>
            <a:rPr lang="en-US" sz="2000" kern="1200" dirty="0">
              <a:solidFill>
                <a:schemeClr val="tx1"/>
              </a:solidFill>
              <a:latin typeface="Tw Cen MT" panose="020B0602020104020603" pitchFamily="34" charset="0"/>
              <a:ea typeface="+mn-ea"/>
              <a:cs typeface="+mn-cs"/>
            </a:rPr>
            <a:t> will be </a:t>
          </a:r>
          <a:r>
            <a:rPr lang="en-US" sz="2000" kern="1200" dirty="0">
              <a:solidFill>
                <a:srgbClr val="FF0000"/>
              </a:solidFill>
              <a:latin typeface="Tw Cen MT" panose="020B0602020104020603" pitchFamily="34" charset="0"/>
              <a:ea typeface="+mn-ea"/>
              <a:cs typeface="+mn-cs"/>
            </a:rPr>
            <a:t>issued</a:t>
          </a:r>
          <a:r>
            <a:rPr lang="en-US" sz="2000" kern="1200" dirty="0">
              <a:solidFill>
                <a:schemeClr val="tx1"/>
              </a:solidFill>
              <a:latin typeface="Tw Cen MT" panose="020B0602020104020603" pitchFamily="34" charset="0"/>
              <a:ea typeface="+mn-ea"/>
              <a:cs typeface="+mn-cs"/>
            </a:rPr>
            <a:t> by:</a:t>
          </a:r>
          <a:endParaRPr lang="en-IN" sz="2000" kern="1200" dirty="0">
            <a:solidFill>
              <a:schemeClr val="tx1"/>
            </a:solidFill>
            <a:latin typeface="Tw Cen MT" panose="020B0602020104020603" pitchFamily="34" charset="0"/>
            <a:ea typeface="+mn-ea"/>
            <a:cs typeface="+mn-cs"/>
          </a:endParaRPr>
        </a:p>
      </dsp:txBody>
      <dsp:txXfrm>
        <a:off x="0" y="507727"/>
        <a:ext cx="2564933" cy="1689187"/>
      </dsp:txXfrm>
    </dsp:sp>
    <dsp:sp modelId="{481ABE58-50EB-46CB-AFFE-E928D0A59BF5}">
      <dsp:nvSpPr>
        <dsp:cNvPr id="0" name=""/>
        <dsp:cNvSpPr/>
      </dsp:nvSpPr>
      <dsp:spPr>
        <a:xfrm>
          <a:off x="2564933" y="507727"/>
          <a:ext cx="512986" cy="1689187"/>
        </a:xfrm>
        <a:prstGeom prst="leftBrace">
          <a:avLst>
            <a:gd name="adj1" fmla="val 35000"/>
            <a:gd name="adj2" fmla="val 50000"/>
          </a:avLst>
        </a:pr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BE3C98-B42F-4119-B8D6-077CF5E9A92B}">
      <dsp:nvSpPr>
        <dsp:cNvPr id="0" name=""/>
        <dsp:cNvSpPr/>
      </dsp:nvSpPr>
      <dsp:spPr>
        <a:xfrm>
          <a:off x="3283115" y="507727"/>
          <a:ext cx="6976619" cy="1689187"/>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IN" sz="2000" b="1" kern="1200" dirty="0">
              <a:solidFill>
                <a:schemeClr val="tx1"/>
              </a:solidFill>
              <a:latin typeface="Tw Cen MT" panose="020B0602020104020603" pitchFamily="34" charset="0"/>
              <a:ea typeface="+mn-ea"/>
              <a:cs typeface="+mn-cs"/>
            </a:rPr>
            <a:t>Municipal Corporations</a:t>
          </a:r>
        </a:p>
        <a:p>
          <a:pPr marL="228600" lvl="1" indent="-228600" algn="l" defTabSz="889000">
            <a:lnSpc>
              <a:spcPct val="90000"/>
            </a:lnSpc>
            <a:spcBef>
              <a:spcPct val="0"/>
            </a:spcBef>
            <a:spcAft>
              <a:spcPct val="15000"/>
            </a:spcAft>
            <a:buFont typeface="Arial" panose="020B0604020202020204" pitchFamily="34" charset="0"/>
            <a:buChar char="•"/>
          </a:pPr>
          <a:r>
            <a:rPr lang="en-IN" sz="2000" b="1" kern="1200" dirty="0">
              <a:solidFill>
                <a:schemeClr val="tx1"/>
              </a:solidFill>
              <a:latin typeface="Tw Cen MT" panose="020B0602020104020603" pitchFamily="34" charset="0"/>
              <a:ea typeface="+mn-ea"/>
              <a:cs typeface="+mn-cs"/>
            </a:rPr>
            <a:t>Municipalities</a:t>
          </a:r>
        </a:p>
        <a:p>
          <a:pPr marL="228600" lvl="1" indent="-228600" algn="l" defTabSz="889000">
            <a:lnSpc>
              <a:spcPct val="90000"/>
            </a:lnSpc>
            <a:spcBef>
              <a:spcPct val="0"/>
            </a:spcBef>
            <a:spcAft>
              <a:spcPct val="15000"/>
            </a:spcAft>
            <a:buFont typeface="Arial" panose="020B0604020202020204" pitchFamily="34" charset="0"/>
            <a:buChar char="•"/>
          </a:pPr>
          <a:r>
            <a:rPr lang="en-IN" sz="2000" b="1" kern="1200" dirty="0">
              <a:solidFill>
                <a:schemeClr val="tx1"/>
              </a:solidFill>
              <a:latin typeface="Tw Cen MT" panose="020B0602020104020603" pitchFamily="34" charset="0"/>
              <a:ea typeface="+mn-ea"/>
              <a:cs typeface="+mn-cs"/>
            </a:rPr>
            <a:t>Panchayat Bodies</a:t>
          </a:r>
        </a:p>
      </dsp:txBody>
      <dsp:txXfrm>
        <a:off x="3283115" y="507727"/>
        <a:ext cx="6976619" cy="1689187"/>
      </dsp:txXfrm>
    </dsp:sp>
    <dsp:sp modelId="{0ABF74EA-D276-47B9-AAB1-B88940587860}">
      <dsp:nvSpPr>
        <dsp:cNvPr id="0" name=""/>
        <dsp:cNvSpPr/>
      </dsp:nvSpPr>
      <dsp:spPr>
        <a:xfrm>
          <a:off x="0" y="2430915"/>
          <a:ext cx="256493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Font typeface="Arial" panose="020B0604020202020204" pitchFamily="34" charset="0"/>
            <a:buNone/>
          </a:pPr>
          <a:r>
            <a:rPr lang="en-IN" sz="3200" b="1" kern="1200" dirty="0">
              <a:solidFill>
                <a:srgbClr val="00B050"/>
              </a:solidFill>
              <a:latin typeface="Tw Cen MT" panose="020B0602020104020603" pitchFamily="34" charset="0"/>
              <a:ea typeface="+mn-ea"/>
              <a:cs typeface="+mn-cs"/>
            </a:rPr>
            <a:t>Unless:</a:t>
          </a:r>
          <a:endParaRPr lang="en-IN" sz="3200" kern="1200" dirty="0">
            <a:solidFill>
              <a:srgbClr val="00B050"/>
            </a:solidFill>
            <a:latin typeface="Tw Cen MT" panose="020B0602020104020603" pitchFamily="34" charset="0"/>
            <a:ea typeface="+mn-ea"/>
            <a:cs typeface="+mn-cs"/>
          </a:endParaRPr>
        </a:p>
      </dsp:txBody>
      <dsp:txXfrm>
        <a:off x="0" y="2430915"/>
        <a:ext cx="2564933" cy="1287000"/>
      </dsp:txXfrm>
    </dsp:sp>
    <dsp:sp modelId="{1E299F76-7989-49B0-8246-FE9080E60281}">
      <dsp:nvSpPr>
        <dsp:cNvPr id="0" name=""/>
        <dsp:cNvSpPr/>
      </dsp:nvSpPr>
      <dsp:spPr>
        <a:xfrm>
          <a:off x="2564933" y="2430915"/>
          <a:ext cx="512986" cy="1287000"/>
        </a:xfrm>
        <a:prstGeom prst="leftBrace">
          <a:avLst>
            <a:gd name="adj1" fmla="val 35000"/>
            <a:gd name="adj2" fmla="val 50000"/>
          </a:avLst>
        </a:pr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6C4F5FF-E47A-4C47-B139-797C02058089}">
      <dsp:nvSpPr>
        <dsp:cNvPr id="0" name=""/>
        <dsp:cNvSpPr/>
      </dsp:nvSpPr>
      <dsp:spPr>
        <a:xfrm>
          <a:off x="3283115" y="2430915"/>
          <a:ext cx="6976619" cy="1287000"/>
        </a:xfrm>
        <a:prstGeom prst="rect">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chemeClr val="tx1"/>
              </a:solidFill>
              <a:latin typeface="Tw Cen MT" panose="020B0602020104020603" pitchFamily="34" charset="0"/>
              <a:ea typeface="+mn-ea"/>
              <a:cs typeface="+mn-cs"/>
            </a:rPr>
            <a:t>A </a:t>
          </a:r>
          <a:r>
            <a:rPr lang="en-US" sz="2000" b="1" u="sng" kern="1200" dirty="0">
              <a:solidFill>
                <a:schemeClr val="tx1"/>
              </a:solidFill>
              <a:latin typeface="Tw Cen MT" panose="020B0602020104020603" pitchFamily="34" charset="0"/>
              <a:ea typeface="+mn-ea"/>
              <a:cs typeface="+mn-cs"/>
            </a:rPr>
            <a:t>valid</a:t>
          </a:r>
          <a:r>
            <a:rPr lang="en-US" sz="2000" b="1" kern="1200" dirty="0">
              <a:solidFill>
                <a:schemeClr val="tx1"/>
              </a:solidFill>
              <a:latin typeface="Tw Cen MT" panose="020B0602020104020603" pitchFamily="34" charset="0"/>
              <a:ea typeface="+mn-ea"/>
              <a:cs typeface="+mn-cs"/>
            </a:rPr>
            <a:t> WBRERA Registration Certificate</a:t>
          </a:r>
          <a:r>
            <a:rPr lang="en-US" sz="2000" kern="1200" dirty="0">
              <a:solidFill>
                <a:schemeClr val="tx1"/>
              </a:solidFill>
              <a:latin typeface="Tw Cen MT" panose="020B0602020104020603" pitchFamily="34" charset="0"/>
              <a:ea typeface="+mn-ea"/>
              <a:cs typeface="+mn-cs"/>
            </a:rPr>
            <a:t> is submitted, </a:t>
          </a:r>
          <a:r>
            <a:rPr lang="en-US" sz="2000" b="1" kern="1200" dirty="0">
              <a:solidFill>
                <a:schemeClr val="tx1"/>
              </a:solidFill>
              <a:latin typeface="Tw Cen MT" panose="020B0602020104020603" pitchFamily="34" charset="0"/>
              <a:ea typeface="+mn-ea"/>
              <a:cs typeface="+mn-cs"/>
            </a:rPr>
            <a:t>OR</a:t>
          </a:r>
          <a:endParaRPr lang="en-US" sz="2000" kern="1200" dirty="0">
            <a:solidFill>
              <a:schemeClr val="tx1"/>
            </a:solidFill>
            <a:latin typeface="Tw Cen MT" panose="020B0602020104020603" pitchFamily="34" charset="0"/>
            <a:ea typeface="+mn-ea"/>
            <a:cs typeface="+mn-cs"/>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chemeClr val="tx1"/>
              </a:solidFill>
              <a:latin typeface="Tw Cen MT" panose="020B0602020104020603" pitchFamily="34" charset="0"/>
              <a:ea typeface="+mn-ea"/>
              <a:cs typeface="+mn-cs"/>
            </a:rPr>
            <a:t>An </a:t>
          </a:r>
          <a:r>
            <a:rPr lang="en-US" sz="2000" b="1" kern="1200" dirty="0">
              <a:solidFill>
                <a:schemeClr val="tx1"/>
              </a:solidFill>
              <a:latin typeface="Tw Cen MT" panose="020B0602020104020603" pitchFamily="34" charset="0"/>
              <a:ea typeface="+mn-ea"/>
              <a:cs typeface="+mn-cs"/>
            </a:rPr>
            <a:t>Own-Use Declaration</a:t>
          </a:r>
          <a:r>
            <a:rPr lang="en-US" sz="2000" kern="1200" dirty="0">
              <a:solidFill>
                <a:schemeClr val="tx1"/>
              </a:solidFill>
              <a:latin typeface="Tw Cen MT" panose="020B0602020104020603" pitchFamily="34" charset="0"/>
              <a:ea typeface="+mn-ea"/>
              <a:cs typeface="+mn-cs"/>
            </a:rPr>
            <a:t> is submitted </a:t>
          </a:r>
          <a:r>
            <a:rPr lang="en-US" sz="2000" i="1" kern="1200" dirty="0">
              <a:solidFill>
                <a:schemeClr val="tx1"/>
              </a:solidFill>
              <a:latin typeface="Tw Cen MT" panose="020B0602020104020603" pitchFamily="34" charset="0"/>
              <a:ea typeface="+mn-ea"/>
              <a:cs typeface="+mn-cs"/>
            </a:rPr>
            <a:t>(only for exempted projects).</a:t>
          </a:r>
        </a:p>
      </dsp:txBody>
      <dsp:txXfrm>
        <a:off x="3283115" y="2430915"/>
        <a:ext cx="6976619" cy="1287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A8FFE-4901-4707-8C2F-9B77324C3D9A}">
      <dsp:nvSpPr>
        <dsp:cNvPr id="0" name=""/>
        <dsp:cNvSpPr/>
      </dsp:nvSpPr>
      <dsp:spPr>
        <a:xfrm>
          <a:off x="542809" y="1264"/>
          <a:ext cx="4140925" cy="2484555"/>
        </a:xfrm>
        <a:prstGeom prst="flowChartAlternateProcess">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b="1" kern="1200">
              <a:solidFill>
                <a:schemeClr val="tx1"/>
              </a:solidFill>
              <a:latin typeface="Tw Cen MT" panose="020B0602020104020603" pitchFamily="34" charset="0"/>
            </a:rPr>
            <a:t>Promoters Under RERA</a:t>
          </a:r>
          <a:endParaRPr lang="en-IN" sz="2100" kern="1200" dirty="0">
            <a:solidFill>
              <a:schemeClr val="tx1"/>
            </a:solidFill>
            <a:latin typeface="Tw Cen MT" panose="020B0602020104020603" pitchFamily="34" charset="0"/>
          </a:endParaRPr>
        </a:p>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kern="1200">
              <a:solidFill>
                <a:schemeClr val="tx1"/>
              </a:solidFill>
              <a:latin typeface="Tw Cen MT" panose="020B0602020104020603" pitchFamily="34" charset="0"/>
            </a:rPr>
            <a:t>The Act does </a:t>
          </a:r>
          <a:r>
            <a:rPr lang="en-IN" sz="1600" b="1" kern="1200">
              <a:solidFill>
                <a:schemeClr val="tx1"/>
              </a:solidFill>
              <a:latin typeface="Tw Cen MT" panose="020B0602020104020603" pitchFamily="34" charset="0"/>
            </a:rPr>
            <a:t>not restrict</a:t>
          </a:r>
          <a:r>
            <a:rPr lang="en-IN" sz="1600" kern="1200">
              <a:solidFill>
                <a:schemeClr val="tx1"/>
              </a:solidFill>
              <a:latin typeface="Tw Cen MT" panose="020B0602020104020603" pitchFamily="34" charset="0"/>
            </a:rPr>
            <a:t> a project to having only one promoter.</a:t>
          </a:r>
        </a:p>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b="1" kern="1200">
              <a:solidFill>
                <a:schemeClr val="tx1"/>
              </a:solidFill>
              <a:latin typeface="Tw Cen MT" panose="020B0602020104020603" pitchFamily="34" charset="0"/>
            </a:rPr>
            <a:t>Types of Promoters:</a:t>
          </a:r>
          <a:endParaRPr lang="en-IN" sz="1600" kern="1200">
            <a:solidFill>
              <a:schemeClr val="tx1"/>
            </a:solidFill>
            <a:latin typeface="Tw Cen MT" panose="020B0602020104020603" pitchFamily="34" charset="0"/>
          </a:endParaRPr>
        </a:p>
        <a:p>
          <a:pPr marL="342900" lvl="2" indent="-171450" algn="l" defTabSz="711200">
            <a:lnSpc>
              <a:spcPct val="90000"/>
            </a:lnSpc>
            <a:spcBef>
              <a:spcPct val="0"/>
            </a:spcBef>
            <a:spcAft>
              <a:spcPct val="15000"/>
            </a:spcAft>
            <a:buSzPts val="1000"/>
            <a:buFont typeface="Courier New" panose="02070309020205020404" pitchFamily="49" charset="0"/>
            <a:buChar char="o"/>
          </a:pPr>
          <a:r>
            <a:rPr lang="en-IN" sz="1600" b="1" kern="1200" dirty="0">
              <a:solidFill>
                <a:schemeClr val="tx1"/>
              </a:solidFill>
              <a:latin typeface="Tw Cen MT" panose="020B0602020104020603" pitchFamily="34" charset="0"/>
            </a:rPr>
            <a:t>Developer-Promoter:</a:t>
          </a:r>
          <a:r>
            <a:rPr lang="en-IN" sz="1600" kern="1200" dirty="0">
              <a:solidFill>
                <a:schemeClr val="tx1"/>
              </a:solidFill>
              <a:latin typeface="Tw Cen MT" panose="020B0602020104020603" pitchFamily="34" charset="0"/>
            </a:rPr>
            <a:t> Constructs buildings / develops plots for sale.</a:t>
          </a:r>
        </a:p>
        <a:p>
          <a:pPr marL="342900" lvl="2" indent="-171450" algn="l" defTabSz="711200">
            <a:lnSpc>
              <a:spcPct val="90000"/>
            </a:lnSpc>
            <a:spcBef>
              <a:spcPct val="0"/>
            </a:spcBef>
            <a:spcAft>
              <a:spcPct val="15000"/>
            </a:spcAft>
            <a:buSzPts val="1000"/>
            <a:buFont typeface="Courier New" panose="02070309020205020404" pitchFamily="49" charset="0"/>
            <a:buChar char="o"/>
          </a:pPr>
          <a:r>
            <a:rPr lang="en-IN" sz="1600" b="1" kern="1200">
              <a:solidFill>
                <a:schemeClr val="tx1"/>
              </a:solidFill>
              <a:latin typeface="Tw Cen MT" panose="020B0602020104020603" pitchFamily="34" charset="0"/>
            </a:rPr>
            <a:t>Seller-Promoter:</a:t>
          </a:r>
          <a:r>
            <a:rPr lang="en-IN" sz="1600" kern="1200">
              <a:solidFill>
                <a:schemeClr val="tx1"/>
              </a:solidFill>
              <a:latin typeface="Tw Cen MT" panose="020B0602020104020603" pitchFamily="34" charset="0"/>
            </a:rPr>
            <a:t> Sells apartments or plots (even if not involved in construction).</a:t>
          </a:r>
        </a:p>
      </dsp:txBody>
      <dsp:txXfrm>
        <a:off x="664093" y="122548"/>
        <a:ext cx="3898357" cy="2241987"/>
      </dsp:txXfrm>
    </dsp:sp>
    <dsp:sp modelId="{31A0C207-AF8C-4FAE-B423-E0E1DDB8FD08}">
      <dsp:nvSpPr>
        <dsp:cNvPr id="0" name=""/>
        <dsp:cNvSpPr/>
      </dsp:nvSpPr>
      <dsp:spPr>
        <a:xfrm>
          <a:off x="5097827" y="1264"/>
          <a:ext cx="4140925" cy="2484555"/>
        </a:xfrm>
        <a:prstGeom prst="flowChartAlternateProcess">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b="1" kern="1200">
              <a:solidFill>
                <a:schemeClr val="tx1"/>
              </a:solidFill>
              <a:latin typeface="Tw Cen MT" panose="020B0602020104020603" pitchFamily="34" charset="0"/>
            </a:rPr>
            <a:t>Liability of Multiple Promoters</a:t>
          </a:r>
          <a:endParaRPr lang="en-IN" sz="2100" kern="1200">
            <a:solidFill>
              <a:schemeClr val="tx1"/>
            </a:solidFill>
            <a:latin typeface="Tw Cen MT" panose="020B0602020104020603" pitchFamily="34" charset="0"/>
          </a:endParaRPr>
        </a:p>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kern="1200">
              <a:solidFill>
                <a:schemeClr val="tx1"/>
              </a:solidFill>
              <a:latin typeface="Tw Cen MT" panose="020B0602020104020603" pitchFamily="34" charset="0"/>
            </a:rPr>
            <a:t>Each promoter is </a:t>
          </a:r>
          <a:r>
            <a:rPr lang="en-IN" sz="1600" b="1" kern="1200">
              <a:solidFill>
                <a:schemeClr val="tx1"/>
              </a:solidFill>
              <a:latin typeface="Tw Cen MT" panose="020B0602020104020603" pitchFamily="34" charset="0"/>
            </a:rPr>
            <a:t>liable up to the full extent of the relevant obligation</a:t>
          </a:r>
          <a:r>
            <a:rPr lang="en-IN" sz="1600" kern="1200">
              <a:solidFill>
                <a:schemeClr val="tx1"/>
              </a:solidFill>
              <a:latin typeface="Tw Cen MT" panose="020B0602020104020603" pitchFamily="34" charset="0"/>
            </a:rPr>
            <a:t>.</a:t>
          </a:r>
        </a:p>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kern="1200">
              <a:solidFill>
                <a:schemeClr val="tx1"/>
              </a:solidFill>
              <a:latin typeface="Tw Cen MT" panose="020B0602020104020603" pitchFamily="34" charset="0"/>
            </a:rPr>
            <a:t>If a written </a:t>
          </a:r>
          <a:r>
            <a:rPr lang="en-IN" sz="1600" b="1" kern="1200">
              <a:solidFill>
                <a:schemeClr val="tx1"/>
              </a:solidFill>
              <a:latin typeface="Tw Cen MT" panose="020B0602020104020603" pitchFamily="34" charset="0"/>
            </a:rPr>
            <a:t>agreement between promoters</a:t>
          </a:r>
          <a:r>
            <a:rPr lang="en-IN" sz="1600" kern="1200">
              <a:solidFill>
                <a:schemeClr val="tx1"/>
              </a:solidFill>
              <a:latin typeface="Tw Cen MT" panose="020B0602020104020603" pitchFamily="34" charset="0"/>
            </a:rPr>
            <a:t> delineates specific roles, each promoter is liable only for those agreed functions.</a:t>
          </a:r>
        </a:p>
      </dsp:txBody>
      <dsp:txXfrm>
        <a:off x="5219111" y="122548"/>
        <a:ext cx="3898357" cy="2241987"/>
      </dsp:txXfrm>
    </dsp:sp>
    <dsp:sp modelId="{A1E35CFD-5BDE-4CA2-942A-A3B78B8A5B0A}">
      <dsp:nvSpPr>
        <dsp:cNvPr id="0" name=""/>
        <dsp:cNvSpPr/>
      </dsp:nvSpPr>
      <dsp:spPr>
        <a:xfrm>
          <a:off x="542809" y="2899912"/>
          <a:ext cx="4140925" cy="2484555"/>
        </a:xfrm>
        <a:prstGeom prst="flowChartAlternateProcess">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b="1" kern="1200">
              <a:solidFill>
                <a:schemeClr val="tx1"/>
              </a:solidFill>
              <a:latin typeface="Tw Cen MT" panose="020B0602020104020603" pitchFamily="34" charset="0"/>
            </a:rPr>
            <a:t>Inter-Se Disputes Between Promoters</a:t>
          </a:r>
          <a:endParaRPr lang="en-IN" sz="2100" kern="1200">
            <a:solidFill>
              <a:schemeClr val="tx1"/>
            </a:solidFill>
            <a:latin typeface="Tw Cen MT" panose="020B0602020104020603" pitchFamily="34" charset="0"/>
          </a:endParaRPr>
        </a:p>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kern="1200">
              <a:solidFill>
                <a:schemeClr val="tx1"/>
              </a:solidFill>
              <a:latin typeface="Tw Cen MT" panose="020B0602020104020603" pitchFamily="34" charset="0"/>
            </a:rPr>
            <a:t>RERA </a:t>
          </a:r>
          <a:r>
            <a:rPr lang="en-IN" sz="1600" b="1" kern="1200">
              <a:solidFill>
                <a:schemeClr val="tx1"/>
              </a:solidFill>
              <a:latin typeface="Tw Cen MT" panose="020B0602020104020603" pitchFamily="34" charset="0"/>
            </a:rPr>
            <a:t>cannot adjudicate</a:t>
          </a:r>
          <a:r>
            <a:rPr lang="en-IN" sz="1600" kern="1200">
              <a:solidFill>
                <a:schemeClr val="tx1"/>
              </a:solidFill>
              <a:latin typeface="Tw Cen MT" panose="020B0602020104020603" pitchFamily="34" charset="0"/>
            </a:rPr>
            <a:t> disputes </a:t>
          </a:r>
          <a:r>
            <a:rPr lang="en-IN" sz="1600" i="1" kern="1200">
              <a:solidFill>
                <a:schemeClr val="tx1"/>
              </a:solidFill>
              <a:latin typeface="Tw Cen MT" panose="020B0602020104020603" pitchFamily="34" charset="0"/>
            </a:rPr>
            <a:t>between promoters</a:t>
          </a:r>
          <a:r>
            <a:rPr lang="en-IN" sz="1600" kern="1200">
              <a:solidFill>
                <a:schemeClr val="tx1"/>
              </a:solidFill>
              <a:latin typeface="Tw Cen MT" panose="020B0602020104020603" pitchFamily="34" charset="0"/>
            </a:rPr>
            <a:t> regarding apportioning liability.</a:t>
          </a:r>
        </a:p>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kern="1200">
              <a:solidFill>
                <a:schemeClr val="tx1"/>
              </a:solidFill>
              <a:latin typeface="Tw Cen MT" panose="020B0602020104020603" pitchFamily="34" charset="0"/>
            </a:rPr>
            <a:t>Such disputes must be resolved </a:t>
          </a:r>
          <a:r>
            <a:rPr lang="en-IN" sz="1600" b="1" kern="1200">
              <a:solidFill>
                <a:schemeClr val="tx1"/>
              </a:solidFill>
              <a:latin typeface="Tw Cen MT" panose="020B0602020104020603" pitchFamily="34" charset="0"/>
            </a:rPr>
            <a:t>outside RERA</a:t>
          </a:r>
          <a:r>
            <a:rPr lang="en-IN" sz="1600" kern="1200">
              <a:solidFill>
                <a:schemeClr val="tx1"/>
              </a:solidFill>
              <a:latin typeface="Tw Cen MT" panose="020B0602020104020603" pitchFamily="34" charset="0"/>
            </a:rPr>
            <a:t> before the appropriate forum.</a:t>
          </a:r>
        </a:p>
      </dsp:txBody>
      <dsp:txXfrm>
        <a:off x="664093" y="3021196"/>
        <a:ext cx="3898357" cy="2241987"/>
      </dsp:txXfrm>
    </dsp:sp>
    <dsp:sp modelId="{2FA71315-803B-4BAA-911C-22BC1A561DA0}">
      <dsp:nvSpPr>
        <dsp:cNvPr id="0" name=""/>
        <dsp:cNvSpPr/>
      </dsp:nvSpPr>
      <dsp:spPr>
        <a:xfrm>
          <a:off x="5097827" y="2899912"/>
          <a:ext cx="4140925" cy="2484555"/>
        </a:xfrm>
        <a:prstGeom prst="flowChartAlternateProcess">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b="1" kern="1200">
              <a:solidFill>
                <a:schemeClr val="tx1"/>
              </a:solidFill>
              <a:latin typeface="Tw Cen MT" panose="020B0602020104020603" pitchFamily="34" charset="0"/>
            </a:rPr>
            <a:t>Where No Agreement Exists</a:t>
          </a:r>
          <a:endParaRPr lang="en-IN" sz="2100" kern="1200">
            <a:solidFill>
              <a:schemeClr val="tx1"/>
            </a:solidFill>
            <a:latin typeface="Tw Cen MT" panose="020B0602020104020603" pitchFamily="34" charset="0"/>
          </a:endParaRPr>
        </a:p>
        <a:p>
          <a:pPr marL="171450" lvl="1" indent="-171450" algn="l" defTabSz="711200">
            <a:lnSpc>
              <a:spcPct val="90000"/>
            </a:lnSpc>
            <a:spcBef>
              <a:spcPct val="0"/>
            </a:spcBef>
            <a:spcAft>
              <a:spcPct val="15000"/>
            </a:spcAft>
            <a:buSzPts val="1000"/>
            <a:buFont typeface="Symbol" panose="05050102010706020507" pitchFamily="18" charset="2"/>
            <a:buChar char=""/>
          </a:pPr>
          <a:r>
            <a:rPr lang="en-IN" sz="1600" kern="1200" dirty="0">
              <a:solidFill>
                <a:schemeClr val="tx1"/>
              </a:solidFill>
              <a:latin typeface="Tw Cen MT" panose="020B0602020104020603" pitchFamily="34" charset="0"/>
            </a:rPr>
            <a:t>If there is </a:t>
          </a:r>
          <a:r>
            <a:rPr lang="en-IN" sz="1600" b="1" kern="1200" dirty="0">
              <a:solidFill>
                <a:schemeClr val="tx1"/>
              </a:solidFill>
              <a:latin typeface="Tw Cen MT" panose="020B0602020104020603" pitchFamily="34" charset="0"/>
            </a:rPr>
            <a:t>no agreement</a:t>
          </a:r>
          <a:r>
            <a:rPr lang="en-IN" sz="1600" kern="1200" dirty="0">
              <a:solidFill>
                <a:schemeClr val="tx1"/>
              </a:solidFill>
              <a:latin typeface="Tw Cen MT" panose="020B0602020104020603" pitchFamily="34" charset="0"/>
            </a:rPr>
            <a:t>, </a:t>
          </a:r>
          <a:r>
            <a:rPr lang="en-IN" sz="1600" b="1" kern="1200" dirty="0">
              <a:solidFill>
                <a:schemeClr val="tx1"/>
              </a:solidFill>
              <a:latin typeface="Tw Cen MT" panose="020B0602020104020603" pitchFamily="34" charset="0"/>
            </a:rPr>
            <a:t>no understanding</a:t>
          </a:r>
          <a:r>
            <a:rPr lang="en-IN" sz="1600" kern="1200" dirty="0">
              <a:solidFill>
                <a:schemeClr val="tx1"/>
              </a:solidFill>
              <a:latin typeface="Tw Cen MT" panose="020B0602020104020603" pitchFamily="34" charset="0"/>
            </a:rPr>
            <a:t>, or </a:t>
          </a:r>
          <a:r>
            <a:rPr lang="en-IN" sz="1600" b="1" kern="1200" dirty="0">
              <a:solidFill>
                <a:schemeClr val="tx1"/>
              </a:solidFill>
              <a:latin typeface="Tw Cen MT" panose="020B0602020104020603" pitchFamily="34" charset="0"/>
            </a:rPr>
            <a:t>no forum decision</a:t>
          </a:r>
          <a:r>
            <a:rPr lang="en-IN" sz="1600" kern="1200" dirty="0">
              <a:solidFill>
                <a:schemeClr val="tx1"/>
              </a:solidFill>
              <a:latin typeface="Tw Cen MT" panose="020B0602020104020603" pitchFamily="34" charset="0"/>
            </a:rPr>
            <a:t> on role-sharing:</a:t>
          </a:r>
          <a:br>
            <a:rPr lang="en-IN" sz="1600" kern="1200" dirty="0">
              <a:solidFill>
                <a:schemeClr val="tx1"/>
              </a:solidFill>
              <a:latin typeface="Tw Cen MT" panose="020B0602020104020603" pitchFamily="34" charset="0"/>
            </a:rPr>
          </a:br>
          <a:r>
            <a:rPr lang="en-IN" sz="1600" kern="1200" dirty="0">
              <a:solidFill>
                <a:schemeClr val="tx1"/>
              </a:solidFill>
              <a:latin typeface="Tw Cen MT" panose="020B0602020104020603" pitchFamily="34" charset="0"/>
            </a:rPr>
            <a:t>→ RERA Authority will hold </a:t>
          </a:r>
          <a:r>
            <a:rPr lang="en-IN" sz="1600" b="1" kern="1200" dirty="0">
              <a:solidFill>
                <a:schemeClr val="tx1"/>
              </a:solidFill>
              <a:latin typeface="Tw Cen MT" panose="020B0602020104020603" pitchFamily="34" charset="0"/>
            </a:rPr>
            <a:t>that promoter liable</a:t>
          </a:r>
          <a:r>
            <a:rPr lang="en-IN" sz="1600" kern="1200" dirty="0">
              <a:solidFill>
                <a:schemeClr val="tx1"/>
              </a:solidFill>
              <a:latin typeface="Tw Cen MT" panose="020B0602020104020603" pitchFamily="34" charset="0"/>
            </a:rPr>
            <a:t> who, in its opinion, was responsible for the act or omission.</a:t>
          </a:r>
        </a:p>
      </dsp:txBody>
      <dsp:txXfrm>
        <a:off x="5219111" y="3021196"/>
        <a:ext cx="3898357" cy="22419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7D0D8-35D2-4848-BBCD-EE1978423ABD}">
      <dsp:nvSpPr>
        <dsp:cNvPr id="0" name=""/>
        <dsp:cNvSpPr/>
      </dsp:nvSpPr>
      <dsp:spPr>
        <a:xfrm>
          <a:off x="10806" y="135189"/>
          <a:ext cx="1493539" cy="74676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latin typeface="Tw Cen MT" panose="020B0602020104020603" pitchFamily="34" charset="0"/>
            </a:rPr>
            <a:t>Landowner Has a Builder/Developer Role</a:t>
          </a:r>
        </a:p>
      </dsp:txBody>
      <dsp:txXfrm>
        <a:off x="32678" y="157061"/>
        <a:ext cx="1449795" cy="703025"/>
      </dsp:txXfrm>
    </dsp:sp>
    <dsp:sp modelId="{5D6A0CF9-8573-4903-892F-2235DCC9A800}">
      <dsp:nvSpPr>
        <dsp:cNvPr id="0" name=""/>
        <dsp:cNvSpPr/>
      </dsp:nvSpPr>
      <dsp:spPr>
        <a:xfrm>
          <a:off x="160160" y="881958"/>
          <a:ext cx="149353" cy="915819"/>
        </a:xfrm>
        <a:custGeom>
          <a:avLst/>
          <a:gdLst/>
          <a:ahLst/>
          <a:cxnLst/>
          <a:rect l="0" t="0" r="0" b="0"/>
          <a:pathLst>
            <a:path>
              <a:moveTo>
                <a:pt x="0" y="0"/>
              </a:moveTo>
              <a:lnTo>
                <a:pt x="0" y="915819"/>
              </a:lnTo>
              <a:lnTo>
                <a:pt x="149353" y="9158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3716E-69CE-4B92-B421-EFF57D2CE121}">
      <dsp:nvSpPr>
        <dsp:cNvPr id="0" name=""/>
        <dsp:cNvSpPr/>
      </dsp:nvSpPr>
      <dsp:spPr>
        <a:xfrm>
          <a:off x="309514" y="1068651"/>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Tw Cen MT" panose="020B0602020104020603" pitchFamily="34" charset="0"/>
            </a:rPr>
            <a:t>If the Development Agreement assigns the landowner any role as builder, colonizer, developer, contractor, or estate developer → Landowner = </a:t>
          </a:r>
          <a:r>
            <a:rPr lang="en-IN" sz="1200" b="1" kern="1200" dirty="0">
              <a:solidFill>
                <a:schemeClr val="tx1"/>
              </a:solidFill>
              <a:latin typeface="Tw Cen MT" panose="020B0602020104020603" pitchFamily="34" charset="0"/>
            </a:rPr>
            <a:t>Promoter</a:t>
          </a:r>
        </a:p>
      </dsp:txBody>
      <dsp:txXfrm>
        <a:off x="352225" y="1111362"/>
        <a:ext cx="1503273" cy="1372832"/>
      </dsp:txXfrm>
    </dsp:sp>
    <dsp:sp modelId="{B1C66104-44E9-44B6-9381-38A8F09BF7A1}">
      <dsp:nvSpPr>
        <dsp:cNvPr id="0" name=""/>
        <dsp:cNvSpPr/>
      </dsp:nvSpPr>
      <dsp:spPr>
        <a:xfrm>
          <a:off x="160160" y="881958"/>
          <a:ext cx="149353" cy="2560766"/>
        </a:xfrm>
        <a:custGeom>
          <a:avLst/>
          <a:gdLst/>
          <a:ahLst/>
          <a:cxnLst/>
          <a:rect l="0" t="0" r="0" b="0"/>
          <a:pathLst>
            <a:path>
              <a:moveTo>
                <a:pt x="0" y="0"/>
              </a:moveTo>
              <a:lnTo>
                <a:pt x="0" y="2560766"/>
              </a:lnTo>
              <a:lnTo>
                <a:pt x="149353" y="256076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CD30C8-B92B-45F3-B63D-70F62D12F419}">
      <dsp:nvSpPr>
        <dsp:cNvPr id="0" name=""/>
        <dsp:cNvSpPr/>
      </dsp:nvSpPr>
      <dsp:spPr>
        <a:xfrm>
          <a:off x="309514" y="2713598"/>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rgbClr val="FF0000"/>
              </a:solidFill>
              <a:latin typeface="Tw Cen MT" panose="020B0602020104020603" pitchFamily="34" charset="0"/>
            </a:rPr>
            <a:t>Exception</a:t>
          </a:r>
          <a:r>
            <a:rPr lang="en-IN" sz="1200" kern="1200" dirty="0">
              <a:solidFill>
                <a:schemeClr val="tx1"/>
              </a:solidFill>
              <a:latin typeface="Tw Cen MT" panose="020B0602020104020603" pitchFamily="34" charset="0"/>
            </a:rPr>
            <a:t>: If a Power of Attorney holder performs these roles, the </a:t>
          </a:r>
          <a:r>
            <a:rPr lang="en-IN" sz="1200" b="1" kern="1200" dirty="0">
              <a:solidFill>
                <a:schemeClr val="tx1"/>
              </a:solidFill>
              <a:latin typeface="Tw Cen MT" panose="020B0602020104020603" pitchFamily="34" charset="0"/>
            </a:rPr>
            <a:t>POA</a:t>
          </a:r>
          <a:r>
            <a:rPr lang="en-IN" sz="1200" kern="1200" dirty="0">
              <a:solidFill>
                <a:schemeClr val="tx1"/>
              </a:solidFill>
              <a:latin typeface="Tw Cen MT" panose="020B0602020104020603" pitchFamily="34" charset="0"/>
            </a:rPr>
            <a:t> </a:t>
          </a:r>
          <a:r>
            <a:rPr lang="en-IN" sz="1200" b="1" kern="1200" dirty="0">
              <a:solidFill>
                <a:schemeClr val="tx1"/>
              </a:solidFill>
              <a:latin typeface="Tw Cen MT" panose="020B0602020104020603" pitchFamily="34" charset="0"/>
            </a:rPr>
            <a:t>holder</a:t>
          </a:r>
          <a:r>
            <a:rPr lang="en-IN" sz="1200" kern="1200" dirty="0">
              <a:solidFill>
                <a:schemeClr val="tx1"/>
              </a:solidFill>
              <a:latin typeface="Tw Cen MT" panose="020B0602020104020603" pitchFamily="34" charset="0"/>
            </a:rPr>
            <a:t> becomes the Developer-</a:t>
          </a:r>
          <a:r>
            <a:rPr lang="en-IN" sz="1200" b="1" kern="1200" dirty="0">
              <a:solidFill>
                <a:schemeClr val="tx1"/>
              </a:solidFill>
              <a:latin typeface="Tw Cen MT" panose="020B0602020104020603" pitchFamily="34" charset="0"/>
            </a:rPr>
            <a:t>Promoter</a:t>
          </a:r>
          <a:r>
            <a:rPr lang="en-IN" sz="1200" kern="1200" dirty="0">
              <a:solidFill>
                <a:schemeClr val="tx1"/>
              </a:solidFill>
              <a:latin typeface="Tw Cen MT" panose="020B0602020104020603" pitchFamily="34" charset="0"/>
            </a:rPr>
            <a:t>.</a:t>
          </a:r>
        </a:p>
      </dsp:txBody>
      <dsp:txXfrm>
        <a:off x="352225" y="2756309"/>
        <a:ext cx="1503273" cy="1372832"/>
      </dsp:txXfrm>
    </dsp:sp>
    <dsp:sp modelId="{7DD521D0-B431-47F6-9D0D-164A10478601}">
      <dsp:nvSpPr>
        <dsp:cNvPr id="0" name=""/>
        <dsp:cNvSpPr/>
      </dsp:nvSpPr>
      <dsp:spPr>
        <a:xfrm>
          <a:off x="1972887" y="135189"/>
          <a:ext cx="1493539" cy="74676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latin typeface="Tw Cen MT" panose="020B0602020104020603" pitchFamily="34" charset="0"/>
            </a:rPr>
            <a:t>Landowner Markets or Sells Units</a:t>
          </a:r>
        </a:p>
      </dsp:txBody>
      <dsp:txXfrm>
        <a:off x="1994759" y="157061"/>
        <a:ext cx="1449795" cy="703025"/>
      </dsp:txXfrm>
    </dsp:sp>
    <dsp:sp modelId="{7E7090E8-7467-4CFC-A154-14B9EB9AA3AC}">
      <dsp:nvSpPr>
        <dsp:cNvPr id="0" name=""/>
        <dsp:cNvSpPr/>
      </dsp:nvSpPr>
      <dsp:spPr>
        <a:xfrm>
          <a:off x="2122241" y="881958"/>
          <a:ext cx="149353" cy="915819"/>
        </a:xfrm>
        <a:custGeom>
          <a:avLst/>
          <a:gdLst/>
          <a:ahLst/>
          <a:cxnLst/>
          <a:rect l="0" t="0" r="0" b="0"/>
          <a:pathLst>
            <a:path>
              <a:moveTo>
                <a:pt x="0" y="0"/>
              </a:moveTo>
              <a:lnTo>
                <a:pt x="0" y="915819"/>
              </a:lnTo>
              <a:lnTo>
                <a:pt x="149353" y="9158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D02E0-B5B1-4969-A383-847BACBCF2DF}">
      <dsp:nvSpPr>
        <dsp:cNvPr id="0" name=""/>
        <dsp:cNvSpPr/>
      </dsp:nvSpPr>
      <dsp:spPr>
        <a:xfrm>
          <a:off x="2271595" y="1068651"/>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a:solidFill>
                <a:schemeClr val="tx1"/>
              </a:solidFill>
              <a:latin typeface="Tw Cen MT" panose="020B0602020104020603" pitchFamily="34" charset="0"/>
            </a:rPr>
            <a:t>If allowed to market or sell units before completion, the landowner becomes a Seller-</a:t>
          </a:r>
          <a:r>
            <a:rPr lang="en-IN" sz="1200" b="1" kern="1200">
              <a:solidFill>
                <a:schemeClr val="tx1"/>
              </a:solidFill>
              <a:latin typeface="Tw Cen MT" panose="020B0602020104020603" pitchFamily="34" charset="0"/>
            </a:rPr>
            <a:t>Promoter</a:t>
          </a:r>
          <a:r>
            <a:rPr lang="en-IN" sz="1200" kern="1200">
              <a:solidFill>
                <a:schemeClr val="tx1"/>
              </a:solidFill>
              <a:latin typeface="Tw Cen MT" panose="020B0602020104020603" pitchFamily="34" charset="0"/>
            </a:rPr>
            <a:t>.</a:t>
          </a:r>
          <a:endParaRPr lang="en-IN" sz="1200" kern="1200" dirty="0">
            <a:solidFill>
              <a:schemeClr val="tx1"/>
            </a:solidFill>
            <a:latin typeface="Tw Cen MT" panose="020B0602020104020603" pitchFamily="34" charset="0"/>
          </a:endParaRPr>
        </a:p>
      </dsp:txBody>
      <dsp:txXfrm>
        <a:off x="2314306" y="1111362"/>
        <a:ext cx="1503273" cy="1372832"/>
      </dsp:txXfrm>
    </dsp:sp>
    <dsp:sp modelId="{6D06E71C-C6ED-41BB-89D4-FDB9F15F6915}">
      <dsp:nvSpPr>
        <dsp:cNvPr id="0" name=""/>
        <dsp:cNvSpPr/>
      </dsp:nvSpPr>
      <dsp:spPr>
        <a:xfrm>
          <a:off x="2122241" y="881958"/>
          <a:ext cx="149353" cy="2560766"/>
        </a:xfrm>
        <a:custGeom>
          <a:avLst/>
          <a:gdLst/>
          <a:ahLst/>
          <a:cxnLst/>
          <a:rect l="0" t="0" r="0" b="0"/>
          <a:pathLst>
            <a:path>
              <a:moveTo>
                <a:pt x="0" y="0"/>
              </a:moveTo>
              <a:lnTo>
                <a:pt x="0" y="2560766"/>
              </a:lnTo>
              <a:lnTo>
                <a:pt x="149353" y="256076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AFFA2-73C5-4EBD-BB92-6AAE58643B20}">
      <dsp:nvSpPr>
        <dsp:cNvPr id="0" name=""/>
        <dsp:cNvSpPr/>
      </dsp:nvSpPr>
      <dsp:spPr>
        <a:xfrm>
          <a:off x="2271595" y="2713598"/>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Tw Cen MT" panose="020B0602020104020603" pitchFamily="34" charset="0"/>
            </a:rPr>
            <a:t>If allowed to sell only after completion → </a:t>
          </a:r>
          <a:r>
            <a:rPr lang="en-IN" sz="1200" kern="1200" dirty="0">
              <a:solidFill>
                <a:srgbClr val="FF0000"/>
              </a:solidFill>
              <a:latin typeface="Tw Cen MT" panose="020B0602020104020603" pitchFamily="34" charset="0"/>
            </a:rPr>
            <a:t>Not a promoter.</a:t>
          </a:r>
        </a:p>
      </dsp:txBody>
      <dsp:txXfrm>
        <a:off x="2314306" y="2756309"/>
        <a:ext cx="1503273" cy="1372832"/>
      </dsp:txXfrm>
    </dsp:sp>
    <dsp:sp modelId="{331A4FED-AD9B-4BE0-BF5B-D1CA2440E03C}">
      <dsp:nvSpPr>
        <dsp:cNvPr id="0" name=""/>
        <dsp:cNvSpPr/>
      </dsp:nvSpPr>
      <dsp:spPr>
        <a:xfrm>
          <a:off x="2122241" y="881958"/>
          <a:ext cx="149353" cy="4205713"/>
        </a:xfrm>
        <a:custGeom>
          <a:avLst/>
          <a:gdLst/>
          <a:ahLst/>
          <a:cxnLst/>
          <a:rect l="0" t="0" r="0" b="0"/>
          <a:pathLst>
            <a:path>
              <a:moveTo>
                <a:pt x="0" y="0"/>
              </a:moveTo>
              <a:lnTo>
                <a:pt x="0" y="4205713"/>
              </a:lnTo>
              <a:lnTo>
                <a:pt x="149353" y="420571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D6C59-DBE9-4EFE-8A5D-709174F45AE3}">
      <dsp:nvSpPr>
        <dsp:cNvPr id="0" name=""/>
        <dsp:cNvSpPr/>
      </dsp:nvSpPr>
      <dsp:spPr>
        <a:xfrm>
          <a:off x="2271595" y="4358545"/>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latin typeface="Tw Cen MT" panose="020B0602020104020603" pitchFamily="34" charset="0"/>
            </a:rPr>
            <a:t>If not allowed to sell at all → </a:t>
          </a:r>
          <a:r>
            <a:rPr lang="en-IN" sz="1200" kern="1200" dirty="0">
              <a:solidFill>
                <a:srgbClr val="FF0000"/>
              </a:solidFill>
              <a:latin typeface="Tw Cen MT" panose="020B0602020104020603" pitchFamily="34" charset="0"/>
            </a:rPr>
            <a:t>Not a promoter.</a:t>
          </a:r>
        </a:p>
      </dsp:txBody>
      <dsp:txXfrm>
        <a:off x="2314306" y="4401256"/>
        <a:ext cx="1503273" cy="1372832"/>
      </dsp:txXfrm>
    </dsp:sp>
    <dsp:sp modelId="{39F09108-C95D-43B8-BB05-7D827D6408CE}">
      <dsp:nvSpPr>
        <dsp:cNvPr id="0" name=""/>
        <dsp:cNvSpPr/>
      </dsp:nvSpPr>
      <dsp:spPr>
        <a:xfrm>
          <a:off x="3934967" y="135189"/>
          <a:ext cx="1493539" cy="74676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latin typeface="Tw Cen MT" panose="020B0602020104020603" pitchFamily="34" charset="0"/>
            </a:rPr>
            <a:t>Landowner Must Sign Agreements/Sale Deeds</a:t>
          </a:r>
        </a:p>
      </dsp:txBody>
      <dsp:txXfrm>
        <a:off x="3956839" y="157061"/>
        <a:ext cx="1449795" cy="703025"/>
      </dsp:txXfrm>
    </dsp:sp>
    <dsp:sp modelId="{FAE06E2A-9D8A-4214-BB1F-74CB5A917708}">
      <dsp:nvSpPr>
        <dsp:cNvPr id="0" name=""/>
        <dsp:cNvSpPr/>
      </dsp:nvSpPr>
      <dsp:spPr>
        <a:xfrm>
          <a:off x="4084321" y="881958"/>
          <a:ext cx="149353" cy="915819"/>
        </a:xfrm>
        <a:custGeom>
          <a:avLst/>
          <a:gdLst/>
          <a:ahLst/>
          <a:cxnLst/>
          <a:rect l="0" t="0" r="0" b="0"/>
          <a:pathLst>
            <a:path>
              <a:moveTo>
                <a:pt x="0" y="0"/>
              </a:moveTo>
              <a:lnTo>
                <a:pt x="0" y="915819"/>
              </a:lnTo>
              <a:lnTo>
                <a:pt x="149353" y="9158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D9193-AFB1-4B37-AF4F-E272FC5C2952}">
      <dsp:nvSpPr>
        <dsp:cNvPr id="0" name=""/>
        <dsp:cNvSpPr/>
      </dsp:nvSpPr>
      <dsp:spPr>
        <a:xfrm>
          <a:off x="4233675" y="1068651"/>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a:solidFill>
                <a:schemeClr val="tx1"/>
              </a:solidFill>
              <a:latin typeface="Tw Cen MT" panose="020B0602020104020603" pitchFamily="34" charset="0"/>
            </a:rPr>
            <a:t>When the developer is not given full powers of sale/conveyance and the landowner must sign ATS/sale deeds → Landowner is a </a:t>
          </a:r>
          <a:r>
            <a:rPr lang="en-IN" sz="1200" b="1" kern="1200">
              <a:solidFill>
                <a:schemeClr val="tx1"/>
              </a:solidFill>
              <a:latin typeface="Tw Cen MT" panose="020B0602020104020603" pitchFamily="34" charset="0"/>
            </a:rPr>
            <a:t>Promoter</a:t>
          </a:r>
          <a:r>
            <a:rPr lang="en-IN" sz="1200" kern="1200">
              <a:solidFill>
                <a:schemeClr val="tx1"/>
              </a:solidFill>
              <a:latin typeface="Tw Cen MT" panose="020B0602020104020603" pitchFamily="34" charset="0"/>
            </a:rPr>
            <a:t>.</a:t>
          </a:r>
          <a:endParaRPr lang="en-IN" sz="1200" kern="1200" dirty="0">
            <a:solidFill>
              <a:schemeClr val="tx1"/>
            </a:solidFill>
            <a:latin typeface="Tw Cen MT" panose="020B0602020104020603" pitchFamily="34" charset="0"/>
          </a:endParaRPr>
        </a:p>
      </dsp:txBody>
      <dsp:txXfrm>
        <a:off x="4276386" y="1111362"/>
        <a:ext cx="1503273" cy="1372832"/>
      </dsp:txXfrm>
    </dsp:sp>
    <dsp:sp modelId="{FCB03651-12FE-4267-A2E2-5393BD4DEC75}">
      <dsp:nvSpPr>
        <dsp:cNvPr id="0" name=""/>
        <dsp:cNvSpPr/>
      </dsp:nvSpPr>
      <dsp:spPr>
        <a:xfrm>
          <a:off x="5897048" y="135189"/>
          <a:ext cx="1493539" cy="746769"/>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latin typeface="Tw Cen MT" panose="020B0602020104020603" pitchFamily="34" charset="0"/>
            </a:rPr>
            <a:t>Profit or Loss Sharing</a:t>
          </a:r>
        </a:p>
      </dsp:txBody>
      <dsp:txXfrm>
        <a:off x="5918920" y="157061"/>
        <a:ext cx="1449795" cy="703025"/>
      </dsp:txXfrm>
    </dsp:sp>
    <dsp:sp modelId="{BCE31554-68BE-427B-BA32-AD041E0CFE23}">
      <dsp:nvSpPr>
        <dsp:cNvPr id="0" name=""/>
        <dsp:cNvSpPr/>
      </dsp:nvSpPr>
      <dsp:spPr>
        <a:xfrm>
          <a:off x="6046402" y="881958"/>
          <a:ext cx="149353" cy="915819"/>
        </a:xfrm>
        <a:custGeom>
          <a:avLst/>
          <a:gdLst/>
          <a:ahLst/>
          <a:cxnLst/>
          <a:rect l="0" t="0" r="0" b="0"/>
          <a:pathLst>
            <a:path>
              <a:moveTo>
                <a:pt x="0" y="0"/>
              </a:moveTo>
              <a:lnTo>
                <a:pt x="0" y="915819"/>
              </a:lnTo>
              <a:lnTo>
                <a:pt x="149353" y="9158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36FBF3-34CB-49A1-87A3-D30373AE92CC}">
      <dsp:nvSpPr>
        <dsp:cNvPr id="0" name=""/>
        <dsp:cNvSpPr/>
      </dsp:nvSpPr>
      <dsp:spPr>
        <a:xfrm>
          <a:off x="6195756" y="1068651"/>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a:solidFill>
                <a:schemeClr val="tx1"/>
              </a:solidFill>
              <a:latin typeface="Tw Cen MT" panose="020B0602020104020603" pitchFamily="34" charset="0"/>
            </a:rPr>
            <a:t>If landowner shares profit or loss of the project → must be named and treated as </a:t>
          </a:r>
          <a:r>
            <a:rPr lang="en-IN" sz="1200" b="1" kern="1200">
              <a:solidFill>
                <a:schemeClr val="tx1"/>
              </a:solidFill>
              <a:latin typeface="Tw Cen MT" panose="020B0602020104020603" pitchFamily="34" charset="0"/>
            </a:rPr>
            <a:t>Promoter</a:t>
          </a:r>
          <a:r>
            <a:rPr lang="en-IN" sz="1200" kern="1200">
              <a:solidFill>
                <a:schemeClr val="tx1"/>
              </a:solidFill>
              <a:latin typeface="Tw Cen MT" panose="020B0602020104020603" pitchFamily="34" charset="0"/>
            </a:rPr>
            <a:t>.</a:t>
          </a:r>
          <a:endParaRPr lang="en-IN" sz="1200" kern="1200" dirty="0">
            <a:solidFill>
              <a:schemeClr val="tx1"/>
            </a:solidFill>
            <a:latin typeface="Tw Cen MT" panose="020B0602020104020603" pitchFamily="34" charset="0"/>
          </a:endParaRPr>
        </a:p>
      </dsp:txBody>
      <dsp:txXfrm>
        <a:off x="6238467" y="1111362"/>
        <a:ext cx="1503273" cy="1372832"/>
      </dsp:txXfrm>
    </dsp:sp>
    <dsp:sp modelId="{8357C6C9-0543-400A-B144-4FDC74685972}">
      <dsp:nvSpPr>
        <dsp:cNvPr id="0" name=""/>
        <dsp:cNvSpPr/>
      </dsp:nvSpPr>
      <dsp:spPr>
        <a:xfrm>
          <a:off x="7859129" y="135189"/>
          <a:ext cx="1493539" cy="746769"/>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latin typeface="Tw Cen MT" panose="020B0602020104020603" pitchFamily="34" charset="0"/>
            </a:rPr>
            <a:t>Contractual Designation</a:t>
          </a:r>
        </a:p>
      </dsp:txBody>
      <dsp:txXfrm>
        <a:off x="7881001" y="157061"/>
        <a:ext cx="1449795" cy="703025"/>
      </dsp:txXfrm>
    </dsp:sp>
    <dsp:sp modelId="{72F5922C-CBB1-49A5-BF03-A0BB516434AF}">
      <dsp:nvSpPr>
        <dsp:cNvPr id="0" name=""/>
        <dsp:cNvSpPr/>
      </dsp:nvSpPr>
      <dsp:spPr>
        <a:xfrm>
          <a:off x="8008483" y="881958"/>
          <a:ext cx="149353" cy="915819"/>
        </a:xfrm>
        <a:custGeom>
          <a:avLst/>
          <a:gdLst/>
          <a:ahLst/>
          <a:cxnLst/>
          <a:rect l="0" t="0" r="0" b="0"/>
          <a:pathLst>
            <a:path>
              <a:moveTo>
                <a:pt x="0" y="0"/>
              </a:moveTo>
              <a:lnTo>
                <a:pt x="0" y="915819"/>
              </a:lnTo>
              <a:lnTo>
                <a:pt x="149353" y="9158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F4428B-EFD5-42B5-96B0-0FE4495E8916}">
      <dsp:nvSpPr>
        <dsp:cNvPr id="0" name=""/>
        <dsp:cNvSpPr/>
      </dsp:nvSpPr>
      <dsp:spPr>
        <a:xfrm>
          <a:off x="8157836" y="1068651"/>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IN" sz="1200" kern="1200">
              <a:solidFill>
                <a:schemeClr val="tx1"/>
              </a:solidFill>
              <a:latin typeface="Tw Cen MT" panose="020B0602020104020603" pitchFamily="34" charset="0"/>
            </a:rPr>
            <a:t>If Development Agreement expressly states that landowner shall be named and treated as promoter → RERA will recognise him as </a:t>
          </a:r>
          <a:r>
            <a:rPr lang="en-IN" sz="1200" b="1" kern="1200">
              <a:solidFill>
                <a:schemeClr val="tx1"/>
              </a:solidFill>
              <a:latin typeface="Tw Cen MT" panose="020B0602020104020603" pitchFamily="34" charset="0"/>
            </a:rPr>
            <a:t>Promoter</a:t>
          </a:r>
          <a:r>
            <a:rPr lang="en-IN" sz="1200" kern="1200">
              <a:solidFill>
                <a:schemeClr val="tx1"/>
              </a:solidFill>
              <a:latin typeface="Tw Cen MT" panose="020B0602020104020603" pitchFamily="34" charset="0"/>
            </a:rPr>
            <a:t>.</a:t>
          </a:r>
          <a:endParaRPr lang="en-IN" sz="1200" kern="1200" dirty="0">
            <a:solidFill>
              <a:schemeClr val="tx1"/>
            </a:solidFill>
            <a:latin typeface="Tw Cen MT" panose="020B0602020104020603" pitchFamily="34" charset="0"/>
          </a:endParaRPr>
        </a:p>
      </dsp:txBody>
      <dsp:txXfrm>
        <a:off x="8200547" y="1111362"/>
        <a:ext cx="1503273" cy="1372832"/>
      </dsp:txXfrm>
    </dsp:sp>
    <dsp:sp modelId="{2C9BE3C7-EB01-4B27-A5A8-988F10E393B5}">
      <dsp:nvSpPr>
        <dsp:cNvPr id="0" name=""/>
        <dsp:cNvSpPr/>
      </dsp:nvSpPr>
      <dsp:spPr>
        <a:xfrm>
          <a:off x="9821209" y="135189"/>
          <a:ext cx="1493539" cy="74676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w Cen MT" panose="020B0602020104020603" pitchFamily="34" charset="0"/>
            </a:rPr>
            <a:t>Privity of Contract With </a:t>
          </a:r>
          <a:r>
            <a:rPr lang="en-US" sz="1200" b="1" kern="1200" dirty="0" err="1">
              <a:solidFill>
                <a:schemeClr val="tx1"/>
              </a:solidFill>
              <a:latin typeface="Tw Cen MT" panose="020B0602020104020603" pitchFamily="34" charset="0"/>
            </a:rPr>
            <a:t>Allottees</a:t>
          </a:r>
          <a:endParaRPr lang="en-US" sz="1200" kern="1200" dirty="0">
            <a:solidFill>
              <a:schemeClr val="tx1"/>
            </a:solidFill>
            <a:latin typeface="Tw Cen MT" panose="020B0602020104020603" pitchFamily="34" charset="0"/>
          </a:endParaRPr>
        </a:p>
      </dsp:txBody>
      <dsp:txXfrm>
        <a:off x="9843081" y="157061"/>
        <a:ext cx="1449795" cy="703025"/>
      </dsp:txXfrm>
    </dsp:sp>
    <dsp:sp modelId="{C8B7884E-E2B9-4B15-9F14-4BB7845A4FFF}">
      <dsp:nvSpPr>
        <dsp:cNvPr id="0" name=""/>
        <dsp:cNvSpPr/>
      </dsp:nvSpPr>
      <dsp:spPr>
        <a:xfrm>
          <a:off x="9970563" y="881958"/>
          <a:ext cx="149353" cy="915819"/>
        </a:xfrm>
        <a:custGeom>
          <a:avLst/>
          <a:gdLst/>
          <a:ahLst/>
          <a:cxnLst/>
          <a:rect l="0" t="0" r="0" b="0"/>
          <a:pathLst>
            <a:path>
              <a:moveTo>
                <a:pt x="0" y="0"/>
              </a:moveTo>
              <a:lnTo>
                <a:pt x="0" y="915819"/>
              </a:lnTo>
              <a:lnTo>
                <a:pt x="149353" y="9158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1B4D8-9DE4-4C53-8C7B-855883913A30}">
      <dsp:nvSpPr>
        <dsp:cNvPr id="0" name=""/>
        <dsp:cNvSpPr/>
      </dsp:nvSpPr>
      <dsp:spPr>
        <a:xfrm>
          <a:off x="10119917" y="1068651"/>
          <a:ext cx="1588695" cy="1458254"/>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chemeClr val="tx1"/>
              </a:solidFill>
              <a:latin typeface="Tw Cen MT" panose="020B0602020104020603" pitchFamily="34" charset="0"/>
            </a:rPr>
            <a:t>If clauses in the Development Agreement create </a:t>
          </a:r>
          <a:r>
            <a:rPr lang="en-US" sz="1200" b="1" kern="1200" dirty="0">
              <a:solidFill>
                <a:schemeClr val="tx1"/>
              </a:solidFill>
              <a:latin typeface="Tw Cen MT" panose="020B0602020104020603" pitchFamily="34" charset="0"/>
            </a:rPr>
            <a:t>direct privity</a:t>
          </a:r>
          <a:r>
            <a:rPr lang="en-US" sz="1200" kern="1200" dirty="0">
              <a:solidFill>
                <a:schemeClr val="tx1"/>
              </a:solidFill>
              <a:latin typeface="Tw Cen MT" panose="020B0602020104020603" pitchFamily="34" charset="0"/>
            </a:rPr>
            <a:t> between landowner and </a:t>
          </a:r>
          <a:r>
            <a:rPr lang="en-US" sz="1200" kern="1200" dirty="0" err="1">
              <a:solidFill>
                <a:schemeClr val="tx1"/>
              </a:solidFill>
              <a:latin typeface="Tw Cen MT" panose="020B0602020104020603" pitchFamily="34" charset="0"/>
            </a:rPr>
            <a:t>allottees</a:t>
          </a:r>
          <a:r>
            <a:rPr lang="en-US" sz="1200" kern="1200" dirty="0">
              <a:solidFill>
                <a:schemeClr val="tx1"/>
              </a:solidFill>
              <a:latin typeface="Tw Cen MT" panose="020B0602020104020603" pitchFamily="34" charset="0"/>
            </a:rPr>
            <a:t>, the landowner </a:t>
          </a:r>
          <a:r>
            <a:rPr lang="en-US" sz="1200" b="1" kern="1200" dirty="0">
              <a:solidFill>
                <a:schemeClr val="tx1"/>
              </a:solidFill>
              <a:latin typeface="Tw Cen MT" panose="020B0602020104020603" pitchFamily="34" charset="0"/>
            </a:rPr>
            <a:t>must be impleaded</a:t>
          </a:r>
          <a:r>
            <a:rPr lang="en-US" sz="1200" kern="1200" dirty="0">
              <a:solidFill>
                <a:schemeClr val="tx1"/>
              </a:solidFill>
              <a:latin typeface="Tw Cen MT" panose="020B0602020104020603" pitchFamily="34" charset="0"/>
            </a:rPr>
            <a:t> as a party in complaints filed by </a:t>
          </a:r>
          <a:r>
            <a:rPr lang="en-US" sz="1200" kern="1200" dirty="0" err="1">
              <a:solidFill>
                <a:schemeClr val="tx1"/>
              </a:solidFill>
              <a:latin typeface="Tw Cen MT" panose="020B0602020104020603" pitchFamily="34" charset="0"/>
            </a:rPr>
            <a:t>allottees</a:t>
          </a:r>
          <a:r>
            <a:rPr lang="en-US" sz="1200" kern="1200" dirty="0">
              <a:solidFill>
                <a:schemeClr val="tx1"/>
              </a:solidFill>
              <a:latin typeface="Tw Cen MT" panose="020B0602020104020603" pitchFamily="34" charset="0"/>
            </a:rPr>
            <a:t> against the promoter.</a:t>
          </a:r>
        </a:p>
      </dsp:txBody>
      <dsp:txXfrm>
        <a:off x="10162628" y="1111362"/>
        <a:ext cx="1503273" cy="13728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BA78-D1DF-4EAD-A29C-5789325013BD}">
      <dsp:nvSpPr>
        <dsp:cNvPr id="0" name=""/>
        <dsp:cNvSpPr/>
      </dsp:nvSpPr>
      <dsp:spPr>
        <a:xfrm>
          <a:off x="61842" y="573"/>
          <a:ext cx="3495210" cy="2378434"/>
        </a:xfrm>
        <a:prstGeom prst="round2Diag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IN" sz="1600" b="1" kern="1200">
              <a:solidFill>
                <a:schemeClr val="tx1"/>
              </a:solidFill>
              <a:latin typeface="Tw Cen MT" panose="020B0602020104020603" pitchFamily="34" charset="0"/>
            </a:rPr>
            <a:t>Principle</a:t>
          </a:r>
          <a:endParaRPr lang="en-IN" sz="1400" kern="1200" dirty="0">
            <a:solidFill>
              <a:schemeClr val="tx1"/>
            </a:solidFill>
            <a:latin typeface="Tw Cen MT" panose="020B0602020104020603" pitchFamily="34" charset="0"/>
          </a:endParaRPr>
        </a:p>
        <a:p>
          <a:pPr marL="114300" lvl="1" indent="-114300" algn="just" defTabSz="622300">
            <a:lnSpc>
              <a:spcPct val="90000"/>
            </a:lnSpc>
            <a:spcBef>
              <a:spcPct val="0"/>
            </a:spcBef>
            <a:spcAft>
              <a:spcPct val="15000"/>
            </a:spcAft>
            <a:buSzPts val="1000"/>
            <a:buFont typeface="Symbol" panose="05050102010706020507" pitchFamily="18" charset="2"/>
            <a:buChar char=""/>
          </a:pPr>
          <a:r>
            <a:rPr lang="en-IN" sz="1400" kern="1200" dirty="0">
              <a:solidFill>
                <a:schemeClr val="tx1"/>
              </a:solidFill>
              <a:latin typeface="Tw Cen MT" panose="020B0602020104020603" pitchFamily="34" charset="0"/>
            </a:rPr>
            <a:t>The landowner’s interest is generally </a:t>
          </a:r>
          <a:r>
            <a:rPr lang="en-IN" sz="1400" b="1" kern="1200" dirty="0">
              <a:solidFill>
                <a:schemeClr val="tx1"/>
              </a:solidFill>
              <a:latin typeface="Tw Cen MT" panose="020B0602020104020603" pitchFamily="34" charset="0"/>
            </a:rPr>
            <a:t>aligned with homebuyers</a:t>
          </a:r>
          <a:r>
            <a:rPr lang="en-IN" sz="1400" kern="1200" dirty="0">
              <a:solidFill>
                <a:schemeClr val="tx1"/>
              </a:solidFill>
              <a:latin typeface="Tw Cen MT" panose="020B0602020104020603" pitchFamily="34" charset="0"/>
            </a:rPr>
            <a:t>, not with developer-promoter.</a:t>
          </a:r>
        </a:p>
        <a:p>
          <a:pPr marL="114300" lvl="1" indent="-114300" algn="just" defTabSz="622300">
            <a:lnSpc>
              <a:spcPct val="90000"/>
            </a:lnSpc>
            <a:spcBef>
              <a:spcPct val="0"/>
            </a:spcBef>
            <a:spcAft>
              <a:spcPct val="15000"/>
            </a:spcAft>
            <a:buSzPts val="1000"/>
            <a:buFont typeface="Symbol" panose="05050102010706020507" pitchFamily="18" charset="2"/>
            <a:buChar char=""/>
          </a:pPr>
          <a:r>
            <a:rPr lang="en-IN" sz="1400" kern="1200">
              <a:solidFill>
                <a:schemeClr val="tx1"/>
              </a:solidFill>
              <a:latin typeface="Tw Cen MT" panose="020B0602020104020603" pitchFamily="34" charset="0"/>
            </a:rPr>
            <a:t>If project delays occur </a:t>
          </a:r>
          <a:r>
            <a:rPr lang="en-IN" sz="1400" b="1" kern="1200">
              <a:solidFill>
                <a:schemeClr val="tx1"/>
              </a:solidFill>
              <a:latin typeface="Tw Cen MT" panose="020B0602020104020603" pitchFamily="34" charset="0"/>
            </a:rPr>
            <a:t>due to developer’s failure</a:t>
          </a:r>
          <a:r>
            <a:rPr lang="en-IN" sz="1400" kern="1200">
              <a:solidFill>
                <a:schemeClr val="tx1"/>
              </a:solidFill>
              <a:latin typeface="Tw Cen MT" panose="020B0602020104020603" pitchFamily="34" charset="0"/>
            </a:rPr>
            <a:t>, the landowner should not be treated as responsible for such failures.</a:t>
          </a:r>
          <a:endParaRPr lang="en-IN" sz="1400" kern="1200" dirty="0">
            <a:solidFill>
              <a:schemeClr val="tx1"/>
            </a:solidFill>
            <a:latin typeface="Tw Cen MT" panose="020B0602020104020603" pitchFamily="34" charset="0"/>
          </a:endParaRPr>
        </a:p>
      </dsp:txBody>
      <dsp:txXfrm>
        <a:off x="177948" y="116679"/>
        <a:ext cx="3262998" cy="2146222"/>
      </dsp:txXfrm>
    </dsp:sp>
    <dsp:sp modelId="{DE698A08-2DE1-432A-B94F-E7CB23EC4DC1}">
      <dsp:nvSpPr>
        <dsp:cNvPr id="0" name=""/>
        <dsp:cNvSpPr/>
      </dsp:nvSpPr>
      <dsp:spPr>
        <a:xfrm>
          <a:off x="3906574" y="573"/>
          <a:ext cx="3495210" cy="2378434"/>
        </a:xfrm>
        <a:prstGeom prst="round2DiagRect">
          <a:avLst/>
        </a:prstGeom>
        <a:gradFill rotWithShape="0">
          <a:gsLst>
            <a:gs pos="0">
              <a:schemeClr val="accent5">
                <a:hueOff val="-1307943"/>
                <a:satOff val="7781"/>
                <a:lumOff val="3137"/>
                <a:alphaOff val="0"/>
                <a:tint val="96000"/>
                <a:lumMod val="100000"/>
              </a:schemeClr>
            </a:gs>
            <a:gs pos="78000">
              <a:schemeClr val="accent5">
                <a:hueOff val="-1307943"/>
                <a:satOff val="7781"/>
                <a:lumOff val="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IN" sz="1600" b="1" kern="1200">
              <a:solidFill>
                <a:schemeClr val="tx1"/>
              </a:solidFill>
              <a:latin typeface="Tw Cen MT" panose="020B0602020104020603" pitchFamily="34" charset="0"/>
            </a:rPr>
            <a:t>Extent of Liability</a:t>
          </a:r>
          <a:endParaRPr lang="en-IN" sz="1600" kern="1200" dirty="0">
            <a:solidFill>
              <a:schemeClr val="tx1"/>
            </a:solidFill>
            <a:latin typeface="Tw Cen MT" panose="020B0602020104020603" pitchFamily="34" charset="0"/>
          </a:endParaRPr>
        </a:p>
        <a:p>
          <a:pPr marL="114300" lvl="1" indent="-114300" algn="just" defTabSz="622300">
            <a:lnSpc>
              <a:spcPct val="90000"/>
            </a:lnSpc>
            <a:spcBef>
              <a:spcPct val="0"/>
            </a:spcBef>
            <a:spcAft>
              <a:spcPct val="15000"/>
            </a:spcAft>
            <a:buSzPts val="1000"/>
            <a:buFont typeface="Symbol" panose="05050102010706020507" pitchFamily="18" charset="2"/>
            <a:buChar char=""/>
          </a:pPr>
          <a:r>
            <a:rPr lang="en-IN" sz="1400" kern="1200">
              <a:solidFill>
                <a:schemeClr val="tx1"/>
              </a:solidFill>
              <a:latin typeface="Tw Cen MT" panose="020B0602020104020603" pitchFamily="34" charset="0"/>
            </a:rPr>
            <a:t>When landowner is named or treated as a promoter, he is </a:t>
          </a:r>
          <a:r>
            <a:rPr lang="en-IN" sz="1400" b="1" kern="1200">
              <a:solidFill>
                <a:schemeClr val="tx1"/>
              </a:solidFill>
              <a:latin typeface="Tw Cen MT" panose="020B0602020104020603" pitchFamily="34" charset="0"/>
            </a:rPr>
            <a:t>jointly liable only to the extent of functions assigned to him</a:t>
          </a:r>
          <a:r>
            <a:rPr lang="en-IN" sz="1400" kern="1200">
              <a:solidFill>
                <a:schemeClr val="tx1"/>
              </a:solidFill>
              <a:latin typeface="Tw Cen MT" panose="020B0602020104020603" pitchFamily="34" charset="0"/>
            </a:rPr>
            <a:t> under the Development Agreement and under the Act.</a:t>
          </a:r>
          <a:endParaRPr lang="en-IN" sz="1400" kern="1200" dirty="0">
            <a:solidFill>
              <a:schemeClr val="tx1"/>
            </a:solidFill>
            <a:latin typeface="Tw Cen MT" panose="020B0602020104020603" pitchFamily="34" charset="0"/>
          </a:endParaRPr>
        </a:p>
        <a:p>
          <a:pPr marL="114300" lvl="1" indent="-114300" algn="just" defTabSz="622300">
            <a:lnSpc>
              <a:spcPct val="90000"/>
            </a:lnSpc>
            <a:spcBef>
              <a:spcPct val="0"/>
            </a:spcBef>
            <a:spcAft>
              <a:spcPct val="15000"/>
            </a:spcAft>
            <a:buSzPts val="1000"/>
            <a:buFont typeface="Symbol" panose="05050102010706020507" pitchFamily="18" charset="2"/>
            <a:buChar char=""/>
          </a:pPr>
          <a:r>
            <a:rPr lang="en-US" sz="1400" b="1" kern="1200">
              <a:solidFill>
                <a:schemeClr val="tx1"/>
              </a:solidFill>
              <a:latin typeface="Tw Cen MT" panose="020B0602020104020603" pitchFamily="34" charset="0"/>
              <a:ea typeface="+mn-ea"/>
              <a:cs typeface="+mn-cs"/>
            </a:rPr>
            <a:t>70% of sale proceeds </a:t>
          </a:r>
          <a:r>
            <a:rPr lang="en-US" sz="1400" kern="1200">
              <a:solidFill>
                <a:schemeClr val="tx1"/>
              </a:solidFill>
              <a:latin typeface="Tw Cen MT" panose="020B0602020104020603" pitchFamily="34" charset="0"/>
              <a:ea typeface="+mn-ea"/>
              <a:cs typeface="+mn-cs"/>
            </a:rPr>
            <a:t>of the </a:t>
          </a:r>
          <a:r>
            <a:rPr lang="en-US" sz="1400" b="1" kern="1200">
              <a:solidFill>
                <a:schemeClr val="tx1"/>
              </a:solidFill>
              <a:latin typeface="Tw Cen MT" panose="020B0602020104020603" pitchFamily="34" charset="0"/>
              <a:ea typeface="+mn-ea"/>
              <a:cs typeface="+mn-cs"/>
            </a:rPr>
            <a:t>entire saleable area</a:t>
          </a:r>
          <a:r>
            <a:rPr lang="en-US" sz="1400" kern="1200">
              <a:solidFill>
                <a:schemeClr val="tx1"/>
              </a:solidFill>
              <a:latin typeface="Tw Cen MT" panose="020B0602020104020603" pitchFamily="34" charset="0"/>
              <a:ea typeface="+mn-ea"/>
              <a:cs typeface="+mn-cs"/>
            </a:rPr>
            <a:t> </a:t>
          </a:r>
          <a:r>
            <a:rPr lang="en-IN" sz="1400" kern="1200">
              <a:solidFill>
                <a:schemeClr val="tx1"/>
              </a:solidFill>
              <a:latin typeface="Tw Cen MT" panose="020B0602020104020603" pitchFamily="34" charset="0"/>
              <a:ea typeface="+mn-ea"/>
              <a:cs typeface="+mn-cs"/>
            </a:rPr>
            <a:t>must be deposited in a </a:t>
          </a:r>
          <a:r>
            <a:rPr lang="en-US" sz="1400" b="1" kern="1200">
              <a:solidFill>
                <a:schemeClr val="tx1"/>
              </a:solidFill>
              <a:latin typeface="Tw Cen MT" panose="020B0602020104020603" pitchFamily="34" charset="0"/>
              <a:ea typeface="+mn-ea"/>
              <a:cs typeface="+mn-cs"/>
            </a:rPr>
            <a:t>single RERA project bank account whether the landowner is a promoter or not.</a:t>
          </a:r>
          <a:endParaRPr lang="en-IN" sz="1400" b="1" kern="1200" dirty="0">
            <a:solidFill>
              <a:schemeClr val="tx1"/>
            </a:solidFill>
            <a:latin typeface="Tw Cen MT" panose="020B0602020104020603" pitchFamily="34" charset="0"/>
          </a:endParaRPr>
        </a:p>
      </dsp:txBody>
      <dsp:txXfrm>
        <a:off x="4022680" y="116679"/>
        <a:ext cx="3262998" cy="2146222"/>
      </dsp:txXfrm>
    </dsp:sp>
    <dsp:sp modelId="{91DF800A-B74B-4938-8972-1CBFD31B3C53}">
      <dsp:nvSpPr>
        <dsp:cNvPr id="0" name=""/>
        <dsp:cNvSpPr/>
      </dsp:nvSpPr>
      <dsp:spPr>
        <a:xfrm>
          <a:off x="7751305" y="573"/>
          <a:ext cx="3495210" cy="2378434"/>
        </a:xfrm>
        <a:prstGeom prst="round2DiagRect">
          <a:avLst/>
        </a:prstGeom>
        <a:gradFill rotWithShape="0">
          <a:gsLst>
            <a:gs pos="0">
              <a:schemeClr val="accent5">
                <a:hueOff val="-2615887"/>
                <a:satOff val="15563"/>
                <a:lumOff val="6274"/>
                <a:alphaOff val="0"/>
                <a:tint val="96000"/>
                <a:lumMod val="100000"/>
              </a:schemeClr>
            </a:gs>
            <a:gs pos="78000">
              <a:schemeClr val="accent5">
                <a:hueOff val="-2615887"/>
                <a:satOff val="15563"/>
                <a:lumOff val="627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IN" sz="1600" b="1" kern="1200">
              <a:solidFill>
                <a:schemeClr val="tx1"/>
              </a:solidFill>
              <a:latin typeface="Tw Cen MT" panose="020B0602020104020603" pitchFamily="34" charset="0"/>
            </a:rPr>
            <a:t>Some Supporting Regulatory Directions</a:t>
          </a:r>
          <a:endParaRPr lang="en-IN" sz="1600" kern="1200" dirty="0">
            <a:solidFill>
              <a:schemeClr val="tx1"/>
            </a:solidFill>
            <a:latin typeface="Tw Cen MT" panose="020B0602020104020603" pitchFamily="34" charset="0"/>
          </a:endParaRPr>
        </a:p>
        <a:p>
          <a:pPr marL="114300" lvl="1" indent="-114300" algn="just" defTabSz="622300">
            <a:lnSpc>
              <a:spcPct val="90000"/>
            </a:lnSpc>
            <a:spcBef>
              <a:spcPct val="0"/>
            </a:spcBef>
            <a:spcAft>
              <a:spcPct val="15000"/>
            </a:spcAft>
            <a:buSzPts val="1000"/>
            <a:buFont typeface="Symbol" panose="05050102010706020507" pitchFamily="18" charset="2"/>
            <a:buChar char=""/>
          </a:pPr>
          <a:r>
            <a:rPr lang="en-IN" sz="1400" b="1" kern="1200">
              <a:solidFill>
                <a:schemeClr val="tx1"/>
              </a:solidFill>
              <a:latin typeface="Tw Cen MT" panose="020B0602020104020603" pitchFamily="34" charset="0"/>
            </a:rPr>
            <a:t>Rajasthan RERA</a:t>
          </a:r>
          <a:r>
            <a:rPr lang="en-IN" sz="1400" kern="1200">
              <a:solidFill>
                <a:schemeClr val="tx1"/>
              </a:solidFill>
              <a:latin typeface="Tw Cen MT" panose="020B0602020104020603" pitchFamily="34" charset="0"/>
            </a:rPr>
            <a:t>: Circular No. F.1(152)RJ/RERA/LAND/2020/1202 dated 30.06.2020 – </a:t>
          </a:r>
          <a:r>
            <a:rPr lang="en-IN" sz="1400" i="1" kern="1200">
              <a:solidFill>
                <a:schemeClr val="tx1"/>
              </a:solidFill>
              <a:latin typeface="Tw Cen MT" panose="020B0602020104020603" pitchFamily="34" charset="0"/>
            </a:rPr>
            <a:t>Categories of Promoters &amp; Role/Status of Landowner under RERA</a:t>
          </a:r>
          <a:endParaRPr lang="en-IN" sz="1400" kern="1200" dirty="0">
            <a:solidFill>
              <a:schemeClr val="tx1"/>
            </a:solidFill>
            <a:latin typeface="Tw Cen MT" panose="020B0602020104020603" pitchFamily="34" charset="0"/>
          </a:endParaRPr>
        </a:p>
        <a:p>
          <a:pPr marL="114300" lvl="1" indent="-114300" algn="just" defTabSz="622300">
            <a:lnSpc>
              <a:spcPct val="90000"/>
            </a:lnSpc>
            <a:spcBef>
              <a:spcPct val="0"/>
            </a:spcBef>
            <a:spcAft>
              <a:spcPct val="15000"/>
            </a:spcAft>
            <a:buSzPts val="1000"/>
            <a:buFont typeface="Symbol" panose="05050102010706020507" pitchFamily="18" charset="2"/>
            <a:buChar char=""/>
          </a:pPr>
          <a:r>
            <a:rPr lang="en-IN" sz="1400" b="1" kern="1200" dirty="0">
              <a:solidFill>
                <a:schemeClr val="tx1"/>
              </a:solidFill>
              <a:latin typeface="Tw Cen MT" panose="020B0602020104020603" pitchFamily="34" charset="0"/>
            </a:rPr>
            <a:t>Karnataka RERA</a:t>
          </a:r>
          <a:r>
            <a:rPr lang="en-IN" sz="1400" kern="1200" dirty="0">
              <a:solidFill>
                <a:schemeClr val="tx1"/>
              </a:solidFill>
              <a:latin typeface="Tw Cen MT" panose="020B0602020104020603" pitchFamily="34" charset="0"/>
            </a:rPr>
            <a:t>: Circular No. KRERA/CIRCULAR/03/2019 – </a:t>
          </a:r>
          <a:r>
            <a:rPr lang="en-IN" sz="1400" i="1" kern="1200" dirty="0">
              <a:solidFill>
                <a:schemeClr val="tx1"/>
              </a:solidFill>
              <a:latin typeface="Tw Cen MT" panose="020B0602020104020603" pitchFamily="34" charset="0"/>
            </a:rPr>
            <a:t>Landowners with area/revenue share in a project</a:t>
          </a:r>
          <a:endParaRPr lang="en-IN" sz="1400" kern="1200" dirty="0">
            <a:solidFill>
              <a:schemeClr val="tx1"/>
            </a:solidFill>
            <a:latin typeface="Tw Cen MT" panose="020B0602020104020603" pitchFamily="34" charset="0"/>
          </a:endParaRPr>
        </a:p>
      </dsp:txBody>
      <dsp:txXfrm>
        <a:off x="7867411" y="116679"/>
        <a:ext cx="3262998" cy="21462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FADAF-2B08-4FA6-BB72-EE657F2C1DA5}">
      <dsp:nvSpPr>
        <dsp:cNvPr id="0" name=""/>
        <dsp:cNvSpPr/>
      </dsp:nvSpPr>
      <dsp:spPr>
        <a:xfrm>
          <a:off x="1022325" y="66"/>
          <a:ext cx="1662599" cy="831299"/>
        </a:xfrm>
        <a:prstGeom prst="roundRect">
          <a:avLst>
            <a:gd name="adj" fmla="val 10000"/>
          </a:avLst>
        </a:prstGeom>
        <a:solidFill>
          <a:srgbClr val="0072C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IN" sz="2300" b="1" kern="1200">
              <a:solidFill>
                <a:sysClr val="window" lastClr="FFFFFF"/>
              </a:solidFill>
              <a:latin typeface="Tw Cen MT" panose="020B0602020104020603" pitchFamily="34" charset="0"/>
              <a:ea typeface="+mn-ea"/>
              <a:cs typeface="+mn-cs"/>
            </a:rPr>
            <a:t>Includes</a:t>
          </a:r>
          <a:endParaRPr lang="en-IN" sz="2300" kern="1200">
            <a:solidFill>
              <a:sysClr val="window" lastClr="FFFFFF"/>
            </a:solidFill>
            <a:latin typeface="Tw Cen MT" panose="020B0602020104020603" pitchFamily="34" charset="0"/>
            <a:ea typeface="+mn-ea"/>
            <a:cs typeface="+mn-cs"/>
          </a:endParaRPr>
        </a:p>
      </dsp:txBody>
      <dsp:txXfrm>
        <a:off x="1046673" y="24414"/>
        <a:ext cx="1613903" cy="782603"/>
      </dsp:txXfrm>
    </dsp:sp>
    <dsp:sp modelId="{2656445C-27F7-467E-976F-7ADA696AACD5}">
      <dsp:nvSpPr>
        <dsp:cNvPr id="0" name=""/>
        <dsp:cNvSpPr/>
      </dsp:nvSpPr>
      <dsp:spPr>
        <a:xfrm>
          <a:off x="1188585" y="831366"/>
          <a:ext cx="166259" cy="623474"/>
        </a:xfrm>
        <a:custGeom>
          <a:avLst/>
          <a:gdLst/>
          <a:ahLst/>
          <a:cxnLst/>
          <a:rect l="0" t="0" r="0" b="0"/>
          <a:pathLst>
            <a:path>
              <a:moveTo>
                <a:pt x="0" y="0"/>
              </a:moveTo>
              <a:lnTo>
                <a:pt x="0" y="623474"/>
              </a:lnTo>
              <a:lnTo>
                <a:pt x="166259" y="623474"/>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34B2821-38B8-45E3-BEFF-B31C961F7142}">
      <dsp:nvSpPr>
        <dsp:cNvPr id="0" name=""/>
        <dsp:cNvSpPr/>
      </dsp:nvSpPr>
      <dsp:spPr>
        <a:xfrm>
          <a:off x="1354845" y="1039191"/>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kern="1200" dirty="0">
              <a:solidFill>
                <a:sysClr val="windowText" lastClr="000000">
                  <a:hueOff val="0"/>
                  <a:satOff val="0"/>
                  <a:lumOff val="0"/>
                  <a:alphaOff val="0"/>
                </a:sysClr>
              </a:solidFill>
              <a:latin typeface="Tw Cen MT" panose="020B0602020104020603" pitchFamily="34" charset="0"/>
              <a:ea typeface="+mn-ea"/>
              <a:cs typeface="+mn-cs"/>
            </a:rPr>
            <a:t>Area covered by </a:t>
          </a:r>
          <a:r>
            <a:rPr lang="en-IN" sz="1200" b="1" kern="1200" dirty="0">
              <a:solidFill>
                <a:sysClr val="windowText" lastClr="000000">
                  <a:hueOff val="0"/>
                  <a:satOff val="0"/>
                  <a:lumOff val="0"/>
                  <a:alphaOff val="0"/>
                </a:sysClr>
              </a:solidFill>
              <a:latin typeface="Tw Cen MT" panose="020B0602020104020603" pitchFamily="34" charset="0"/>
              <a:ea typeface="+mn-ea"/>
              <a:cs typeface="+mn-cs"/>
            </a:rPr>
            <a:t>internal partition walls</a:t>
          </a:r>
          <a:endParaRPr lang="en-IN" sz="1200" kern="1200" dirty="0">
            <a:solidFill>
              <a:sysClr val="windowText" lastClr="000000">
                <a:hueOff val="0"/>
                <a:satOff val="0"/>
                <a:lumOff val="0"/>
                <a:alphaOff val="0"/>
              </a:sysClr>
            </a:solidFill>
            <a:latin typeface="Tw Cen MT" panose="020B0602020104020603" pitchFamily="34" charset="0"/>
            <a:ea typeface="+mn-ea"/>
            <a:cs typeface="+mn-cs"/>
          </a:endParaRPr>
        </a:p>
      </dsp:txBody>
      <dsp:txXfrm>
        <a:off x="1379193" y="1063539"/>
        <a:ext cx="1281383" cy="782603"/>
      </dsp:txXfrm>
    </dsp:sp>
    <dsp:sp modelId="{0BFF507F-5FEE-4848-B79C-ECBB9741A59E}">
      <dsp:nvSpPr>
        <dsp:cNvPr id="0" name=""/>
        <dsp:cNvSpPr/>
      </dsp:nvSpPr>
      <dsp:spPr>
        <a:xfrm>
          <a:off x="1188585" y="831366"/>
          <a:ext cx="166259" cy="1662599"/>
        </a:xfrm>
        <a:custGeom>
          <a:avLst/>
          <a:gdLst/>
          <a:ahLst/>
          <a:cxnLst/>
          <a:rect l="0" t="0" r="0" b="0"/>
          <a:pathLst>
            <a:path>
              <a:moveTo>
                <a:pt x="0" y="0"/>
              </a:moveTo>
              <a:lnTo>
                <a:pt x="0" y="1662599"/>
              </a:lnTo>
              <a:lnTo>
                <a:pt x="166259" y="1662599"/>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B216DF5-330D-4182-BFD8-937D04D5DD47}">
      <dsp:nvSpPr>
        <dsp:cNvPr id="0" name=""/>
        <dsp:cNvSpPr/>
      </dsp:nvSpPr>
      <dsp:spPr>
        <a:xfrm>
          <a:off x="1354845" y="2078315"/>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173492"/>
              <a:satOff val="-3948"/>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kern="1200" dirty="0">
              <a:solidFill>
                <a:sysClr val="windowText" lastClr="000000">
                  <a:hueOff val="0"/>
                  <a:satOff val="0"/>
                  <a:lumOff val="0"/>
                  <a:alphaOff val="0"/>
                </a:sysClr>
              </a:solidFill>
              <a:latin typeface="Tw Cen MT" panose="020B0602020104020603" pitchFamily="34" charset="0"/>
              <a:ea typeface="+mn-ea"/>
              <a:cs typeface="+mn-cs"/>
            </a:rPr>
            <a:t>Usable spaces </a:t>
          </a:r>
          <a:r>
            <a:rPr lang="en-IN" sz="1200" b="1" kern="1200" dirty="0">
              <a:solidFill>
                <a:sysClr val="windowText" lastClr="000000">
                  <a:hueOff val="0"/>
                  <a:satOff val="0"/>
                  <a:lumOff val="0"/>
                  <a:alphaOff val="0"/>
                </a:sysClr>
              </a:solidFill>
              <a:latin typeface="Tw Cen MT" panose="020B0602020104020603" pitchFamily="34" charset="0"/>
              <a:ea typeface="+mn-ea"/>
              <a:cs typeface="+mn-cs"/>
            </a:rPr>
            <a:t>within the apartment only</a:t>
          </a:r>
          <a:endParaRPr lang="en-IN" sz="1200" kern="1200" dirty="0">
            <a:solidFill>
              <a:sysClr val="windowText" lastClr="000000">
                <a:hueOff val="0"/>
                <a:satOff val="0"/>
                <a:lumOff val="0"/>
                <a:alphaOff val="0"/>
              </a:sysClr>
            </a:solidFill>
            <a:latin typeface="Tw Cen MT" panose="020B0602020104020603" pitchFamily="34" charset="0"/>
            <a:ea typeface="+mn-ea"/>
            <a:cs typeface="+mn-cs"/>
          </a:endParaRPr>
        </a:p>
      </dsp:txBody>
      <dsp:txXfrm>
        <a:off x="1379193" y="2102663"/>
        <a:ext cx="1281383" cy="782603"/>
      </dsp:txXfrm>
    </dsp:sp>
    <dsp:sp modelId="{CCE481F2-F6DF-4FF5-A3C6-8215CC85EA2B}">
      <dsp:nvSpPr>
        <dsp:cNvPr id="0" name=""/>
        <dsp:cNvSpPr/>
      </dsp:nvSpPr>
      <dsp:spPr>
        <a:xfrm>
          <a:off x="3100574" y="66"/>
          <a:ext cx="1662599" cy="831299"/>
        </a:xfrm>
        <a:prstGeom prst="roundRect">
          <a:avLst>
            <a:gd name="adj" fmla="val 10000"/>
          </a:avLst>
        </a:prstGeom>
        <a:solidFill>
          <a:srgbClr val="0072C7">
            <a:hueOff val="607222"/>
            <a:satOff val="-13818"/>
            <a:lumOff val="-1029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IN" sz="2300" b="1" kern="1200" dirty="0">
              <a:solidFill>
                <a:sysClr val="window" lastClr="FFFFFF"/>
              </a:solidFill>
              <a:latin typeface="Tw Cen MT" panose="020B0602020104020603" pitchFamily="34" charset="0"/>
              <a:ea typeface="+mn-ea"/>
              <a:cs typeface="+mn-cs"/>
            </a:rPr>
            <a:t>Excludes</a:t>
          </a:r>
          <a:endParaRPr lang="en-IN" sz="2300" kern="1200" dirty="0">
            <a:solidFill>
              <a:sysClr val="window" lastClr="FFFFFF"/>
            </a:solidFill>
            <a:latin typeface="Tw Cen MT" panose="020B0602020104020603" pitchFamily="34" charset="0"/>
            <a:ea typeface="+mn-ea"/>
            <a:cs typeface="+mn-cs"/>
          </a:endParaRPr>
        </a:p>
      </dsp:txBody>
      <dsp:txXfrm>
        <a:off x="3124922" y="24414"/>
        <a:ext cx="1613903" cy="782603"/>
      </dsp:txXfrm>
    </dsp:sp>
    <dsp:sp modelId="{A3506772-EA8A-40D7-AADC-0CF0F881583F}">
      <dsp:nvSpPr>
        <dsp:cNvPr id="0" name=""/>
        <dsp:cNvSpPr/>
      </dsp:nvSpPr>
      <dsp:spPr>
        <a:xfrm>
          <a:off x="3266834" y="831366"/>
          <a:ext cx="166259" cy="623474"/>
        </a:xfrm>
        <a:custGeom>
          <a:avLst/>
          <a:gdLst/>
          <a:ahLst/>
          <a:cxnLst/>
          <a:rect l="0" t="0" r="0" b="0"/>
          <a:pathLst>
            <a:path>
              <a:moveTo>
                <a:pt x="0" y="0"/>
              </a:moveTo>
              <a:lnTo>
                <a:pt x="0" y="623474"/>
              </a:lnTo>
              <a:lnTo>
                <a:pt x="166259" y="623474"/>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7BAE94F-945B-4F99-9B0D-1036EF8049DB}">
      <dsp:nvSpPr>
        <dsp:cNvPr id="0" name=""/>
        <dsp:cNvSpPr/>
      </dsp:nvSpPr>
      <dsp:spPr>
        <a:xfrm>
          <a:off x="3433094" y="1039191"/>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346984"/>
              <a:satOff val="-7896"/>
              <a:lumOff val="-588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b="1" kern="1200" dirty="0">
              <a:solidFill>
                <a:sysClr val="windowText" lastClr="000000">
                  <a:hueOff val="0"/>
                  <a:satOff val="0"/>
                  <a:lumOff val="0"/>
                  <a:alphaOff val="0"/>
                </a:sysClr>
              </a:solidFill>
              <a:latin typeface="Tw Cen MT" panose="020B0602020104020603" pitchFamily="34" charset="0"/>
              <a:ea typeface="+mn-ea"/>
              <a:cs typeface="+mn-cs"/>
            </a:rPr>
            <a:t>External walls</a:t>
          </a:r>
          <a:endParaRPr lang="en-IN" sz="1200" kern="1200" dirty="0">
            <a:solidFill>
              <a:sysClr val="windowText" lastClr="000000">
                <a:hueOff val="0"/>
                <a:satOff val="0"/>
                <a:lumOff val="0"/>
                <a:alphaOff val="0"/>
              </a:sysClr>
            </a:solidFill>
            <a:latin typeface="Tw Cen MT" panose="020B0602020104020603" pitchFamily="34" charset="0"/>
            <a:ea typeface="+mn-ea"/>
            <a:cs typeface="+mn-cs"/>
          </a:endParaRPr>
        </a:p>
      </dsp:txBody>
      <dsp:txXfrm>
        <a:off x="3457442" y="1063539"/>
        <a:ext cx="1281383" cy="782603"/>
      </dsp:txXfrm>
    </dsp:sp>
    <dsp:sp modelId="{D7F3E04B-C785-4A70-BC31-1F7F6FA02EB4}">
      <dsp:nvSpPr>
        <dsp:cNvPr id="0" name=""/>
        <dsp:cNvSpPr/>
      </dsp:nvSpPr>
      <dsp:spPr>
        <a:xfrm>
          <a:off x="3266834" y="831366"/>
          <a:ext cx="166259" cy="1662599"/>
        </a:xfrm>
        <a:custGeom>
          <a:avLst/>
          <a:gdLst/>
          <a:ahLst/>
          <a:cxnLst/>
          <a:rect l="0" t="0" r="0" b="0"/>
          <a:pathLst>
            <a:path>
              <a:moveTo>
                <a:pt x="0" y="0"/>
              </a:moveTo>
              <a:lnTo>
                <a:pt x="0" y="1662599"/>
              </a:lnTo>
              <a:lnTo>
                <a:pt x="166259" y="1662599"/>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F6C5CFB-45CA-4CE6-9ABF-F6BF55763660}">
      <dsp:nvSpPr>
        <dsp:cNvPr id="0" name=""/>
        <dsp:cNvSpPr/>
      </dsp:nvSpPr>
      <dsp:spPr>
        <a:xfrm>
          <a:off x="3433094" y="2078315"/>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520476"/>
              <a:satOff val="-11844"/>
              <a:lumOff val="-882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b="1" kern="1200">
              <a:solidFill>
                <a:sysClr val="windowText" lastClr="000000">
                  <a:hueOff val="0"/>
                  <a:satOff val="0"/>
                  <a:lumOff val="0"/>
                  <a:alphaOff val="0"/>
                </a:sysClr>
              </a:solidFill>
              <a:latin typeface="Tw Cen MT" panose="020B0602020104020603" pitchFamily="34" charset="0"/>
              <a:ea typeface="+mn-ea"/>
              <a:cs typeface="+mn-cs"/>
            </a:rPr>
            <a:t>Balconies, verandahs, terraces</a:t>
          </a:r>
          <a:r>
            <a:rPr lang="en-IN" sz="1200" kern="1200">
              <a:solidFill>
                <a:sysClr val="windowText" lastClr="000000">
                  <a:hueOff val="0"/>
                  <a:satOff val="0"/>
                  <a:lumOff val="0"/>
                  <a:alphaOff val="0"/>
                </a:sysClr>
              </a:solidFill>
              <a:latin typeface="Tw Cen MT" panose="020B0602020104020603" pitchFamily="34" charset="0"/>
              <a:ea typeface="+mn-ea"/>
              <a:cs typeface="+mn-cs"/>
            </a:rPr>
            <a:t> (even if exclusive to the apartment)</a:t>
          </a:r>
        </a:p>
      </dsp:txBody>
      <dsp:txXfrm>
        <a:off x="3457442" y="2102663"/>
        <a:ext cx="1281383" cy="782603"/>
      </dsp:txXfrm>
    </dsp:sp>
    <dsp:sp modelId="{78B17AE5-B714-4996-B9FD-F7EC3F7D9521}">
      <dsp:nvSpPr>
        <dsp:cNvPr id="0" name=""/>
        <dsp:cNvSpPr/>
      </dsp:nvSpPr>
      <dsp:spPr>
        <a:xfrm>
          <a:off x="3266834" y="831366"/>
          <a:ext cx="166259" cy="2701723"/>
        </a:xfrm>
        <a:custGeom>
          <a:avLst/>
          <a:gdLst/>
          <a:ahLst/>
          <a:cxnLst/>
          <a:rect l="0" t="0" r="0" b="0"/>
          <a:pathLst>
            <a:path>
              <a:moveTo>
                <a:pt x="0" y="0"/>
              </a:moveTo>
              <a:lnTo>
                <a:pt x="0" y="2701723"/>
              </a:lnTo>
              <a:lnTo>
                <a:pt x="166259" y="2701723"/>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22CACC-DF64-407D-8202-16BF8F233C92}">
      <dsp:nvSpPr>
        <dsp:cNvPr id="0" name=""/>
        <dsp:cNvSpPr/>
      </dsp:nvSpPr>
      <dsp:spPr>
        <a:xfrm>
          <a:off x="3433094" y="3117439"/>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693968"/>
              <a:satOff val="-15792"/>
              <a:lumOff val="-1176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b="1" kern="1200">
              <a:solidFill>
                <a:sysClr val="windowText" lastClr="000000">
                  <a:hueOff val="0"/>
                  <a:satOff val="0"/>
                  <a:lumOff val="0"/>
                  <a:alphaOff val="0"/>
                </a:sysClr>
              </a:solidFill>
              <a:latin typeface="Tw Cen MT" panose="020B0602020104020603" pitchFamily="34" charset="0"/>
              <a:ea typeface="+mn-ea"/>
              <a:cs typeface="+mn-cs"/>
            </a:rPr>
            <a:t>Service shafts</a:t>
          </a:r>
          <a:endParaRPr lang="en-IN" sz="1200" kern="1200">
            <a:solidFill>
              <a:sysClr val="windowText" lastClr="000000">
                <a:hueOff val="0"/>
                <a:satOff val="0"/>
                <a:lumOff val="0"/>
                <a:alphaOff val="0"/>
              </a:sysClr>
            </a:solidFill>
            <a:latin typeface="Tw Cen MT" panose="020B0602020104020603" pitchFamily="34" charset="0"/>
            <a:ea typeface="+mn-ea"/>
            <a:cs typeface="+mn-cs"/>
          </a:endParaRPr>
        </a:p>
      </dsp:txBody>
      <dsp:txXfrm>
        <a:off x="3457442" y="3141787"/>
        <a:ext cx="1281383" cy="782603"/>
      </dsp:txXfrm>
    </dsp:sp>
    <dsp:sp modelId="{1724EC60-B662-4883-8250-6054EA01ACB8}">
      <dsp:nvSpPr>
        <dsp:cNvPr id="0" name=""/>
        <dsp:cNvSpPr/>
      </dsp:nvSpPr>
      <dsp:spPr>
        <a:xfrm>
          <a:off x="5178823" y="66"/>
          <a:ext cx="1662599" cy="831299"/>
        </a:xfrm>
        <a:prstGeom prst="roundRect">
          <a:avLst>
            <a:gd name="adj" fmla="val 10000"/>
          </a:avLst>
        </a:prstGeom>
        <a:solidFill>
          <a:srgbClr val="0072C7">
            <a:hueOff val="1214443"/>
            <a:satOff val="-27636"/>
            <a:lumOff val="-2059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IN" sz="2300" b="1" kern="1200">
              <a:solidFill>
                <a:sysClr val="window" lastClr="FFFFFF"/>
              </a:solidFill>
              <a:latin typeface="Tw Cen MT" panose="020B0602020104020603" pitchFamily="34" charset="0"/>
              <a:ea typeface="+mn-ea"/>
              <a:cs typeface="+mn-cs"/>
            </a:rPr>
            <a:t>Purpose Under RERA</a:t>
          </a:r>
          <a:endParaRPr lang="en-IN" sz="2300" kern="1200">
            <a:solidFill>
              <a:sysClr val="window" lastClr="FFFFFF"/>
            </a:solidFill>
            <a:latin typeface="Tw Cen MT" panose="020B0602020104020603" pitchFamily="34" charset="0"/>
            <a:ea typeface="+mn-ea"/>
            <a:cs typeface="+mn-cs"/>
          </a:endParaRPr>
        </a:p>
      </dsp:txBody>
      <dsp:txXfrm>
        <a:off x="5203171" y="24414"/>
        <a:ext cx="1613903" cy="782603"/>
      </dsp:txXfrm>
    </dsp:sp>
    <dsp:sp modelId="{B93F51CC-585F-4C18-A5DF-6B15A4277665}">
      <dsp:nvSpPr>
        <dsp:cNvPr id="0" name=""/>
        <dsp:cNvSpPr/>
      </dsp:nvSpPr>
      <dsp:spPr>
        <a:xfrm>
          <a:off x="5345083" y="831366"/>
          <a:ext cx="166259" cy="623474"/>
        </a:xfrm>
        <a:custGeom>
          <a:avLst/>
          <a:gdLst/>
          <a:ahLst/>
          <a:cxnLst/>
          <a:rect l="0" t="0" r="0" b="0"/>
          <a:pathLst>
            <a:path>
              <a:moveTo>
                <a:pt x="0" y="0"/>
              </a:moveTo>
              <a:lnTo>
                <a:pt x="0" y="623474"/>
              </a:lnTo>
              <a:lnTo>
                <a:pt x="166259" y="623474"/>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A1E2701-CB66-45B7-B844-A55D0CC8E8A0}">
      <dsp:nvSpPr>
        <dsp:cNvPr id="0" name=""/>
        <dsp:cNvSpPr/>
      </dsp:nvSpPr>
      <dsp:spPr>
        <a:xfrm>
          <a:off x="5511343" y="1039191"/>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867460"/>
              <a:satOff val="-19740"/>
              <a:lumOff val="-1470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kern="1200">
              <a:solidFill>
                <a:sysClr val="windowText" lastClr="000000">
                  <a:hueOff val="0"/>
                  <a:satOff val="0"/>
                  <a:lumOff val="0"/>
                  <a:alphaOff val="0"/>
                </a:sysClr>
              </a:solidFill>
              <a:latin typeface="Tw Cen MT" panose="020B0602020104020603" pitchFamily="34" charset="0"/>
              <a:ea typeface="+mn-ea"/>
              <a:cs typeface="+mn-cs"/>
            </a:rPr>
            <a:t>Standardizes how builders disclose area</a:t>
          </a:r>
        </a:p>
      </dsp:txBody>
      <dsp:txXfrm>
        <a:off x="5535691" y="1063539"/>
        <a:ext cx="1281383" cy="782603"/>
      </dsp:txXfrm>
    </dsp:sp>
    <dsp:sp modelId="{3C5A830E-4C0B-4884-875E-E4873FCB9C4E}">
      <dsp:nvSpPr>
        <dsp:cNvPr id="0" name=""/>
        <dsp:cNvSpPr/>
      </dsp:nvSpPr>
      <dsp:spPr>
        <a:xfrm>
          <a:off x="5345083" y="831366"/>
          <a:ext cx="166259" cy="1662599"/>
        </a:xfrm>
        <a:custGeom>
          <a:avLst/>
          <a:gdLst/>
          <a:ahLst/>
          <a:cxnLst/>
          <a:rect l="0" t="0" r="0" b="0"/>
          <a:pathLst>
            <a:path>
              <a:moveTo>
                <a:pt x="0" y="0"/>
              </a:moveTo>
              <a:lnTo>
                <a:pt x="0" y="1662599"/>
              </a:lnTo>
              <a:lnTo>
                <a:pt x="166259" y="1662599"/>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172DDE2-787D-4AE1-B9A6-35A5837CA46B}">
      <dsp:nvSpPr>
        <dsp:cNvPr id="0" name=""/>
        <dsp:cNvSpPr/>
      </dsp:nvSpPr>
      <dsp:spPr>
        <a:xfrm>
          <a:off x="5511343" y="2078315"/>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1040951"/>
              <a:satOff val="-23688"/>
              <a:lumOff val="-1764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kern="1200">
              <a:solidFill>
                <a:sysClr val="windowText" lastClr="000000">
                  <a:hueOff val="0"/>
                  <a:satOff val="0"/>
                  <a:lumOff val="0"/>
                  <a:alphaOff val="0"/>
                </a:sysClr>
              </a:solidFill>
              <a:latin typeface="Tw Cen MT" panose="020B0602020104020603" pitchFamily="34" charset="0"/>
              <a:ea typeface="+mn-ea"/>
              <a:cs typeface="+mn-cs"/>
            </a:rPr>
            <a:t>Ensures </a:t>
          </a:r>
          <a:r>
            <a:rPr lang="en-IN" sz="1200" b="1" kern="1200">
              <a:solidFill>
                <a:sysClr val="windowText" lastClr="000000">
                  <a:hueOff val="0"/>
                  <a:satOff val="0"/>
                  <a:lumOff val="0"/>
                  <a:alphaOff val="0"/>
                </a:sysClr>
              </a:solidFill>
              <a:latin typeface="Tw Cen MT" panose="020B0602020104020603" pitchFamily="34" charset="0"/>
              <a:ea typeface="+mn-ea"/>
              <a:cs typeface="+mn-cs"/>
            </a:rPr>
            <a:t>transparent pricing</a:t>
          </a:r>
          <a:r>
            <a:rPr lang="en-IN" sz="1200" kern="1200">
              <a:solidFill>
                <a:sysClr val="windowText" lastClr="000000">
                  <a:hueOff val="0"/>
                  <a:satOff val="0"/>
                  <a:lumOff val="0"/>
                  <a:alphaOff val="0"/>
                </a:sysClr>
              </a:solidFill>
              <a:latin typeface="Tw Cen MT" panose="020B0602020104020603" pitchFamily="34" charset="0"/>
              <a:ea typeface="+mn-ea"/>
              <a:cs typeface="+mn-cs"/>
            </a:rPr>
            <a:t> based only on actual usable space</a:t>
          </a:r>
        </a:p>
      </dsp:txBody>
      <dsp:txXfrm>
        <a:off x="5535691" y="2102663"/>
        <a:ext cx="1281383" cy="782603"/>
      </dsp:txXfrm>
    </dsp:sp>
    <dsp:sp modelId="{7CC540EA-4EE5-4BA0-8F20-4A78AEF7DEAB}">
      <dsp:nvSpPr>
        <dsp:cNvPr id="0" name=""/>
        <dsp:cNvSpPr/>
      </dsp:nvSpPr>
      <dsp:spPr>
        <a:xfrm>
          <a:off x="5345083" y="831366"/>
          <a:ext cx="166259" cy="2701723"/>
        </a:xfrm>
        <a:custGeom>
          <a:avLst/>
          <a:gdLst/>
          <a:ahLst/>
          <a:cxnLst/>
          <a:rect l="0" t="0" r="0" b="0"/>
          <a:pathLst>
            <a:path>
              <a:moveTo>
                <a:pt x="0" y="0"/>
              </a:moveTo>
              <a:lnTo>
                <a:pt x="0" y="2701723"/>
              </a:lnTo>
              <a:lnTo>
                <a:pt x="166259" y="2701723"/>
              </a:lnTo>
            </a:path>
          </a:pathLst>
        </a:custGeom>
        <a:noFill/>
        <a:ln w="12700" cap="flat" cmpd="sng" algn="ctr">
          <a:solidFill>
            <a:srgbClr val="0D1D5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552F084-B44C-4F19-BB2D-39833F39C101}">
      <dsp:nvSpPr>
        <dsp:cNvPr id="0" name=""/>
        <dsp:cNvSpPr/>
      </dsp:nvSpPr>
      <dsp:spPr>
        <a:xfrm>
          <a:off x="5511343" y="3117439"/>
          <a:ext cx="1330079" cy="831299"/>
        </a:xfrm>
        <a:prstGeom prst="roundRect">
          <a:avLst>
            <a:gd name="adj" fmla="val 10000"/>
          </a:avLst>
        </a:prstGeom>
        <a:solidFill>
          <a:sysClr val="window" lastClr="FFFFFF">
            <a:alpha val="90000"/>
            <a:hueOff val="0"/>
            <a:satOff val="0"/>
            <a:lumOff val="0"/>
            <a:alphaOff val="0"/>
          </a:sysClr>
        </a:solidFill>
        <a:ln w="12700" cap="flat" cmpd="sng" algn="ctr">
          <a:solidFill>
            <a:srgbClr val="0072C7">
              <a:hueOff val="1214443"/>
              <a:satOff val="-27636"/>
              <a:lumOff val="-2059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IN" sz="1200" kern="1200" dirty="0">
              <a:solidFill>
                <a:sysClr val="windowText" lastClr="000000">
                  <a:hueOff val="0"/>
                  <a:satOff val="0"/>
                  <a:lumOff val="0"/>
                  <a:alphaOff val="0"/>
                </a:sysClr>
              </a:solidFill>
              <a:latin typeface="Tw Cen MT" panose="020B0602020104020603" pitchFamily="34" charset="0"/>
              <a:ea typeface="+mn-ea"/>
              <a:cs typeface="+mn-cs"/>
            </a:rPr>
            <a:t>Prevents inflation of saleable area by adding non-usable spaces</a:t>
          </a:r>
        </a:p>
      </dsp:txBody>
      <dsp:txXfrm>
        <a:off x="5535691" y="3141787"/>
        <a:ext cx="1281383" cy="7826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EA2D8-AA54-4D17-9FA4-57466E367667}">
      <dsp:nvSpPr>
        <dsp:cNvPr id="0" name=""/>
        <dsp:cNvSpPr/>
      </dsp:nvSpPr>
      <dsp:spPr>
        <a:xfrm>
          <a:off x="282485" y="913"/>
          <a:ext cx="2396170" cy="965159"/>
        </a:xfrm>
        <a:prstGeom prst="roundRect">
          <a:avLst>
            <a:gd name="adj" fmla="val 1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Bahnschrift" panose="020B0502040204020203" pitchFamily="34" charset="0"/>
              <a:ea typeface="+mn-ea"/>
              <a:cs typeface="+mn-cs"/>
            </a:rPr>
            <a:t>Opening of the Account Before Registration</a:t>
          </a:r>
          <a:endParaRPr lang="en-IN" sz="1800" kern="1200" dirty="0">
            <a:solidFill>
              <a:sysClr val="window" lastClr="FFFFFF"/>
            </a:solidFill>
            <a:latin typeface="Bahnschrift" panose="020B0502040204020203" pitchFamily="34" charset="0"/>
            <a:ea typeface="+mn-ea"/>
            <a:cs typeface="+mn-cs"/>
          </a:endParaRPr>
        </a:p>
      </dsp:txBody>
      <dsp:txXfrm>
        <a:off x="310754" y="29182"/>
        <a:ext cx="2339632" cy="908621"/>
      </dsp:txXfrm>
    </dsp:sp>
    <dsp:sp modelId="{1CBBF87C-CD50-4DE7-88FA-0546B9722740}">
      <dsp:nvSpPr>
        <dsp:cNvPr id="0" name=""/>
        <dsp:cNvSpPr/>
      </dsp:nvSpPr>
      <dsp:spPr>
        <a:xfrm>
          <a:off x="2820212" y="284027"/>
          <a:ext cx="341023" cy="398932"/>
        </a:xfrm>
        <a:prstGeom prst="rightArrow">
          <a:avLst>
            <a:gd name="adj1" fmla="val 60000"/>
            <a:gd name="adj2" fmla="val 5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solidFill>
              <a:sysClr val="window" lastClr="FFFFFF"/>
            </a:solidFill>
            <a:latin typeface="Calibri" panose="020F0502020204030204"/>
            <a:ea typeface="+mn-ea"/>
            <a:cs typeface="+mn-cs"/>
          </a:endParaRPr>
        </a:p>
      </dsp:txBody>
      <dsp:txXfrm>
        <a:off x="2820212" y="363813"/>
        <a:ext cx="238716" cy="239360"/>
      </dsp:txXfrm>
    </dsp:sp>
    <dsp:sp modelId="{87EE85B7-F5B6-4C91-B4AA-08436FA03717}">
      <dsp:nvSpPr>
        <dsp:cNvPr id="0" name=""/>
        <dsp:cNvSpPr/>
      </dsp:nvSpPr>
      <dsp:spPr>
        <a:xfrm>
          <a:off x="3322095" y="913"/>
          <a:ext cx="2396170" cy="965159"/>
        </a:xfrm>
        <a:prstGeom prst="roundRect">
          <a:avLst>
            <a:gd name="adj" fmla="val 1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Bahnschrift" panose="020B0502040204020203" pitchFamily="34" charset="0"/>
              <a:ea typeface="+mn-ea"/>
              <a:cs typeface="+mn-cs"/>
            </a:rPr>
            <a:t>Deposits in Account</a:t>
          </a:r>
          <a:endParaRPr lang="en-IN" sz="1800" kern="1200" dirty="0">
            <a:solidFill>
              <a:sysClr val="window" lastClr="FFFFFF"/>
            </a:solidFill>
            <a:latin typeface="Bahnschrift" panose="020B0502040204020203" pitchFamily="34" charset="0"/>
            <a:ea typeface="+mn-ea"/>
            <a:cs typeface="+mn-cs"/>
          </a:endParaRPr>
        </a:p>
      </dsp:txBody>
      <dsp:txXfrm>
        <a:off x="3350364" y="29182"/>
        <a:ext cx="2339632" cy="908621"/>
      </dsp:txXfrm>
    </dsp:sp>
    <dsp:sp modelId="{4D01E8CC-8928-40F9-A87D-D16E08D95282}">
      <dsp:nvSpPr>
        <dsp:cNvPr id="0" name=""/>
        <dsp:cNvSpPr/>
      </dsp:nvSpPr>
      <dsp:spPr>
        <a:xfrm rot="5400000">
          <a:off x="4349668" y="1078675"/>
          <a:ext cx="341023" cy="398932"/>
        </a:xfrm>
        <a:prstGeom prst="rightArrow">
          <a:avLst>
            <a:gd name="adj1" fmla="val 60000"/>
            <a:gd name="adj2" fmla="val 5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solidFill>
              <a:sysClr val="window" lastClr="FFFFFF"/>
            </a:solidFill>
            <a:latin typeface="Calibri" panose="020F0502020204030204"/>
            <a:ea typeface="+mn-ea"/>
            <a:cs typeface="+mn-cs"/>
          </a:endParaRPr>
        </a:p>
      </dsp:txBody>
      <dsp:txXfrm rot="-5400000">
        <a:off x="4400500" y="1107630"/>
        <a:ext cx="239360" cy="238716"/>
      </dsp:txXfrm>
    </dsp:sp>
    <dsp:sp modelId="{48C61371-2E38-4DEB-8D45-260B8559FAEC}">
      <dsp:nvSpPr>
        <dsp:cNvPr id="0" name=""/>
        <dsp:cNvSpPr/>
      </dsp:nvSpPr>
      <dsp:spPr>
        <a:xfrm>
          <a:off x="3322095" y="1609513"/>
          <a:ext cx="2396170" cy="965159"/>
        </a:xfrm>
        <a:prstGeom prst="roundRect">
          <a:avLst>
            <a:gd name="adj" fmla="val 10000"/>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latin typeface="Bahnschrift" panose="020B0502040204020203" pitchFamily="34" charset="0"/>
              <a:ea typeface="+mn-ea"/>
              <a:cs typeface="+mn-cs"/>
            </a:rPr>
            <a:t>Withdrawals from the RERA Separate Account</a:t>
          </a:r>
          <a:endParaRPr lang="en-IN" sz="1800" kern="1200" dirty="0">
            <a:solidFill>
              <a:sysClr val="window" lastClr="FFFFFF"/>
            </a:solidFill>
            <a:latin typeface="Bahnschrift" panose="020B0502040204020203" pitchFamily="34" charset="0"/>
            <a:ea typeface="+mn-ea"/>
            <a:cs typeface="+mn-cs"/>
          </a:endParaRPr>
        </a:p>
      </dsp:txBody>
      <dsp:txXfrm>
        <a:off x="3350364" y="1637782"/>
        <a:ext cx="2339632" cy="908621"/>
      </dsp:txXfrm>
    </dsp:sp>
    <dsp:sp modelId="{B1CA6B40-0470-4E37-8D1D-45D15C72B130}">
      <dsp:nvSpPr>
        <dsp:cNvPr id="0" name=""/>
        <dsp:cNvSpPr/>
      </dsp:nvSpPr>
      <dsp:spPr>
        <a:xfrm rot="10800000">
          <a:off x="2839515" y="1892627"/>
          <a:ext cx="341023" cy="398932"/>
        </a:xfrm>
        <a:prstGeom prst="rightArrow">
          <a:avLst>
            <a:gd name="adj1" fmla="val 60000"/>
            <a:gd name="adj2" fmla="val 50000"/>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solidFill>
              <a:sysClr val="window" lastClr="FFFFFF"/>
            </a:solidFill>
            <a:latin typeface="Calibri" panose="020F0502020204030204"/>
            <a:ea typeface="+mn-ea"/>
            <a:cs typeface="+mn-cs"/>
          </a:endParaRPr>
        </a:p>
      </dsp:txBody>
      <dsp:txXfrm rot="10800000">
        <a:off x="2941822" y="1972413"/>
        <a:ext cx="238716" cy="239360"/>
      </dsp:txXfrm>
    </dsp:sp>
    <dsp:sp modelId="{0017F7F6-F301-4BEE-84C2-9DC3ABA9F3B5}">
      <dsp:nvSpPr>
        <dsp:cNvPr id="0" name=""/>
        <dsp:cNvSpPr/>
      </dsp:nvSpPr>
      <dsp:spPr>
        <a:xfrm>
          <a:off x="282485" y="1609513"/>
          <a:ext cx="2396170" cy="965159"/>
        </a:xfrm>
        <a:prstGeom prst="roundRect">
          <a:avLst>
            <a:gd name="adj" fmla="val 10000"/>
          </a:avLst>
        </a:prstGeom>
        <a:gradFill rotWithShape="0">
          <a:gsLst>
            <a:gs pos="0">
              <a:srgbClr val="C9492C">
                <a:hueOff val="0"/>
                <a:satOff val="0"/>
                <a:lumOff val="0"/>
                <a:alphaOff val="0"/>
                <a:satMod val="103000"/>
                <a:lumMod val="102000"/>
                <a:tint val="94000"/>
              </a:srgbClr>
            </a:gs>
            <a:gs pos="50000">
              <a:srgbClr val="C9492C">
                <a:hueOff val="0"/>
                <a:satOff val="0"/>
                <a:lumOff val="0"/>
                <a:alphaOff val="0"/>
                <a:satMod val="110000"/>
                <a:lumMod val="100000"/>
                <a:shade val="100000"/>
              </a:srgbClr>
            </a:gs>
            <a:gs pos="100000">
              <a:srgbClr val="C9492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Calibri" panose="020F0502020204030204"/>
              <a:ea typeface="+mn-ea"/>
              <a:cs typeface="+mn-cs"/>
            </a:rPr>
            <a:t>Forms of Certificates</a:t>
          </a:r>
          <a:endParaRPr lang="en-IN" sz="1800" kern="1200" dirty="0">
            <a:solidFill>
              <a:sysClr val="window" lastClr="FFFFFF"/>
            </a:solidFill>
            <a:latin typeface="Bahnschrift" panose="020B0502040204020203" pitchFamily="34" charset="0"/>
            <a:ea typeface="+mn-ea"/>
            <a:cs typeface="+mn-cs"/>
          </a:endParaRPr>
        </a:p>
      </dsp:txBody>
      <dsp:txXfrm>
        <a:off x="310754" y="1637782"/>
        <a:ext cx="2339632" cy="908621"/>
      </dsp:txXfrm>
    </dsp:sp>
    <dsp:sp modelId="{E9755C09-E74A-4018-AF31-0E65893F962C}">
      <dsp:nvSpPr>
        <dsp:cNvPr id="0" name=""/>
        <dsp:cNvSpPr/>
      </dsp:nvSpPr>
      <dsp:spPr>
        <a:xfrm rot="5400000">
          <a:off x="1310058" y="2687275"/>
          <a:ext cx="341023" cy="398932"/>
        </a:xfrm>
        <a:prstGeom prst="rightArrow">
          <a:avLst>
            <a:gd name="adj1" fmla="val 60000"/>
            <a:gd name="adj2" fmla="val 50000"/>
          </a:avLst>
        </a:prstGeom>
        <a:gradFill rotWithShape="0">
          <a:gsLst>
            <a:gs pos="0">
              <a:srgbClr val="C9492C">
                <a:hueOff val="0"/>
                <a:satOff val="0"/>
                <a:lumOff val="0"/>
                <a:alphaOff val="0"/>
                <a:satMod val="103000"/>
                <a:lumMod val="102000"/>
                <a:tint val="94000"/>
              </a:srgbClr>
            </a:gs>
            <a:gs pos="50000">
              <a:srgbClr val="C9492C">
                <a:hueOff val="0"/>
                <a:satOff val="0"/>
                <a:lumOff val="0"/>
                <a:alphaOff val="0"/>
                <a:satMod val="110000"/>
                <a:lumMod val="100000"/>
                <a:shade val="100000"/>
              </a:srgbClr>
            </a:gs>
            <a:gs pos="100000">
              <a:srgbClr val="C9492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solidFill>
              <a:sysClr val="window" lastClr="FFFFFF"/>
            </a:solidFill>
            <a:latin typeface="Calibri" panose="020F0502020204030204"/>
            <a:ea typeface="+mn-ea"/>
            <a:cs typeface="+mn-cs"/>
          </a:endParaRPr>
        </a:p>
      </dsp:txBody>
      <dsp:txXfrm rot="-5400000">
        <a:off x="1360890" y="2716230"/>
        <a:ext cx="239360" cy="238716"/>
      </dsp:txXfrm>
    </dsp:sp>
    <dsp:sp modelId="{3D66CEAB-5FC4-41A2-8602-5A6EE2C6B51C}">
      <dsp:nvSpPr>
        <dsp:cNvPr id="0" name=""/>
        <dsp:cNvSpPr/>
      </dsp:nvSpPr>
      <dsp:spPr>
        <a:xfrm>
          <a:off x="282485" y="3218113"/>
          <a:ext cx="2396170" cy="965159"/>
        </a:xfrm>
        <a:prstGeom prst="roundRect">
          <a:avLst>
            <a:gd name="adj" fmla="val 10000"/>
          </a:avLst>
        </a:prstGeom>
        <a:gradFill rotWithShape="0">
          <a:gsLst>
            <a:gs pos="0">
              <a:srgbClr val="D58C2E">
                <a:hueOff val="0"/>
                <a:satOff val="0"/>
                <a:lumOff val="0"/>
                <a:alphaOff val="0"/>
                <a:satMod val="103000"/>
                <a:lumMod val="102000"/>
                <a:tint val="94000"/>
              </a:srgbClr>
            </a:gs>
            <a:gs pos="50000">
              <a:srgbClr val="D58C2E">
                <a:hueOff val="0"/>
                <a:satOff val="0"/>
                <a:lumOff val="0"/>
                <a:alphaOff val="0"/>
                <a:satMod val="110000"/>
                <a:lumMod val="100000"/>
                <a:shade val="100000"/>
              </a:srgbClr>
            </a:gs>
            <a:gs pos="100000">
              <a:srgbClr val="D58C2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Bahnschrift" panose="020B0502040204020203" pitchFamily="34" charset="0"/>
              <a:ea typeface="+mn-ea"/>
              <a:cs typeface="+mn-cs"/>
            </a:rPr>
            <a:t>Reporting to the Authority</a:t>
          </a:r>
          <a:endParaRPr lang="en-IN" sz="1800" kern="1200" dirty="0">
            <a:solidFill>
              <a:sysClr val="window" lastClr="FFFFFF"/>
            </a:solidFill>
            <a:latin typeface="Bahnschrift" panose="020B0502040204020203" pitchFamily="34" charset="0"/>
            <a:ea typeface="+mn-ea"/>
            <a:cs typeface="+mn-cs"/>
          </a:endParaRPr>
        </a:p>
      </dsp:txBody>
      <dsp:txXfrm>
        <a:off x="310754" y="3246382"/>
        <a:ext cx="2339632" cy="908621"/>
      </dsp:txXfrm>
    </dsp:sp>
    <dsp:sp modelId="{824ECBAA-CA2C-4951-B1F8-E472AC4EE6D6}">
      <dsp:nvSpPr>
        <dsp:cNvPr id="0" name=""/>
        <dsp:cNvSpPr/>
      </dsp:nvSpPr>
      <dsp:spPr>
        <a:xfrm>
          <a:off x="2820212" y="3501227"/>
          <a:ext cx="341023" cy="398932"/>
        </a:xfrm>
        <a:prstGeom prst="rightArrow">
          <a:avLst>
            <a:gd name="adj1" fmla="val 60000"/>
            <a:gd name="adj2" fmla="val 50000"/>
          </a:avLst>
        </a:prstGeom>
        <a:gradFill rotWithShape="0">
          <a:gsLst>
            <a:gs pos="0">
              <a:srgbClr val="D58C2E">
                <a:hueOff val="0"/>
                <a:satOff val="0"/>
                <a:lumOff val="0"/>
                <a:alphaOff val="0"/>
                <a:satMod val="103000"/>
                <a:lumMod val="102000"/>
                <a:tint val="94000"/>
              </a:srgbClr>
            </a:gs>
            <a:gs pos="50000">
              <a:srgbClr val="D58C2E">
                <a:hueOff val="0"/>
                <a:satOff val="0"/>
                <a:lumOff val="0"/>
                <a:alphaOff val="0"/>
                <a:satMod val="110000"/>
                <a:lumMod val="100000"/>
                <a:shade val="100000"/>
              </a:srgbClr>
            </a:gs>
            <a:gs pos="100000">
              <a:srgbClr val="D58C2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solidFill>
              <a:sysClr val="window" lastClr="FFFFFF"/>
            </a:solidFill>
            <a:latin typeface="Calibri" panose="020F0502020204030204"/>
            <a:ea typeface="+mn-ea"/>
            <a:cs typeface="+mn-cs"/>
          </a:endParaRPr>
        </a:p>
      </dsp:txBody>
      <dsp:txXfrm>
        <a:off x="2820212" y="3581013"/>
        <a:ext cx="238716" cy="239360"/>
      </dsp:txXfrm>
    </dsp:sp>
    <dsp:sp modelId="{9C163732-60B2-4D52-8849-9D83B0F92C46}">
      <dsp:nvSpPr>
        <dsp:cNvPr id="0" name=""/>
        <dsp:cNvSpPr/>
      </dsp:nvSpPr>
      <dsp:spPr>
        <a:xfrm>
          <a:off x="3322095" y="3218113"/>
          <a:ext cx="2396170" cy="965159"/>
        </a:xfrm>
        <a:prstGeom prst="roundRect">
          <a:avLst>
            <a:gd name="adj" fmla="val 1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Bahnschrift" panose="020B0502040204020203" pitchFamily="34" charset="0"/>
              <a:ea typeface="+mn-ea"/>
              <a:cs typeface="+mn-cs"/>
            </a:rPr>
            <a:t>Authority Powers</a:t>
          </a:r>
          <a:endParaRPr lang="en-IN" sz="1800" kern="1200" dirty="0">
            <a:solidFill>
              <a:sysClr val="window" lastClr="FFFFFF"/>
            </a:solidFill>
            <a:latin typeface="Bahnschrift" panose="020B0502040204020203" pitchFamily="34" charset="0"/>
            <a:ea typeface="+mn-ea"/>
            <a:cs typeface="+mn-cs"/>
          </a:endParaRPr>
        </a:p>
      </dsp:txBody>
      <dsp:txXfrm>
        <a:off x="3350364" y="3246382"/>
        <a:ext cx="2339632" cy="908621"/>
      </dsp:txXfrm>
    </dsp:sp>
    <dsp:sp modelId="{63417A38-3148-4453-8182-1D25E72154AD}">
      <dsp:nvSpPr>
        <dsp:cNvPr id="0" name=""/>
        <dsp:cNvSpPr/>
      </dsp:nvSpPr>
      <dsp:spPr>
        <a:xfrm rot="5400000">
          <a:off x="4349668" y="4295875"/>
          <a:ext cx="341023" cy="398932"/>
        </a:xfrm>
        <a:prstGeom prst="rightArrow">
          <a:avLst>
            <a:gd name="adj1" fmla="val 60000"/>
            <a:gd name="adj2" fmla="val 50000"/>
          </a:avLst>
        </a:prstGeom>
        <a:gradFill rotWithShape="0">
          <a:gsLst>
            <a:gs pos="0">
              <a:srgbClr val="97BE49">
                <a:hueOff val="0"/>
                <a:satOff val="0"/>
                <a:lumOff val="0"/>
                <a:alphaOff val="0"/>
                <a:satMod val="103000"/>
                <a:lumMod val="102000"/>
                <a:tint val="94000"/>
              </a:srgbClr>
            </a:gs>
            <a:gs pos="50000">
              <a:srgbClr val="97BE49">
                <a:hueOff val="0"/>
                <a:satOff val="0"/>
                <a:lumOff val="0"/>
                <a:alphaOff val="0"/>
                <a:satMod val="110000"/>
                <a:lumMod val="100000"/>
                <a:shade val="100000"/>
              </a:srgbClr>
            </a:gs>
            <a:gs pos="100000">
              <a:srgbClr val="97BE4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solidFill>
              <a:sysClr val="window" lastClr="FFFFFF"/>
            </a:solidFill>
            <a:latin typeface="Calibri" panose="020F0502020204030204"/>
            <a:ea typeface="+mn-ea"/>
            <a:cs typeface="+mn-cs"/>
          </a:endParaRPr>
        </a:p>
      </dsp:txBody>
      <dsp:txXfrm rot="-5400000">
        <a:off x="4400500" y="4324830"/>
        <a:ext cx="239360" cy="238716"/>
      </dsp:txXfrm>
    </dsp:sp>
    <dsp:sp modelId="{7CDEC2AE-F287-4C7E-AA8F-DC70B09B11A2}">
      <dsp:nvSpPr>
        <dsp:cNvPr id="0" name=""/>
        <dsp:cNvSpPr/>
      </dsp:nvSpPr>
      <dsp:spPr>
        <a:xfrm>
          <a:off x="3322095" y="4826713"/>
          <a:ext cx="2396170" cy="965159"/>
        </a:xfrm>
        <a:prstGeom prst="roundRect">
          <a:avLst>
            <a:gd name="adj" fmla="val 1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Bahnschrift" panose="020B0502040204020203" pitchFamily="34" charset="0"/>
              <a:ea typeface="+mn-ea"/>
              <a:cs typeface="+mn-cs"/>
            </a:rPr>
            <a:t>Changing RERA Account (if any)	</a:t>
          </a:r>
          <a:endParaRPr lang="en-IN" sz="1800" kern="1200" dirty="0">
            <a:solidFill>
              <a:sysClr val="window" lastClr="FFFFFF"/>
            </a:solidFill>
            <a:latin typeface="Bahnschrift" panose="020B0502040204020203" pitchFamily="34" charset="0"/>
            <a:ea typeface="+mn-ea"/>
            <a:cs typeface="+mn-cs"/>
          </a:endParaRPr>
        </a:p>
      </dsp:txBody>
      <dsp:txXfrm>
        <a:off x="3350364" y="4854982"/>
        <a:ext cx="2339632" cy="908621"/>
      </dsp:txXfrm>
    </dsp:sp>
    <dsp:sp modelId="{78D1D1D9-9529-4AF5-8DAB-07CE1BB1AAA5}">
      <dsp:nvSpPr>
        <dsp:cNvPr id="0" name=""/>
        <dsp:cNvSpPr/>
      </dsp:nvSpPr>
      <dsp:spPr>
        <a:xfrm rot="10800000">
          <a:off x="2839515" y="5109826"/>
          <a:ext cx="341023" cy="398932"/>
        </a:xfrm>
        <a:prstGeom prst="rightArrow">
          <a:avLst>
            <a:gd name="adj1" fmla="val 60000"/>
            <a:gd name="adj2" fmla="val 50000"/>
          </a:avLst>
        </a:prstGeom>
        <a:gradFill rotWithShape="0">
          <a:gsLst>
            <a:gs pos="0">
              <a:srgbClr val="3D9CCC">
                <a:hueOff val="0"/>
                <a:satOff val="0"/>
                <a:lumOff val="0"/>
                <a:alphaOff val="0"/>
                <a:satMod val="103000"/>
                <a:lumMod val="102000"/>
                <a:tint val="94000"/>
              </a:srgbClr>
            </a:gs>
            <a:gs pos="50000">
              <a:srgbClr val="3D9CCC">
                <a:hueOff val="0"/>
                <a:satOff val="0"/>
                <a:lumOff val="0"/>
                <a:alphaOff val="0"/>
                <a:satMod val="110000"/>
                <a:lumMod val="100000"/>
                <a:shade val="100000"/>
              </a:srgbClr>
            </a:gs>
            <a:gs pos="100000">
              <a:srgbClr val="3D9CC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solidFill>
              <a:sysClr val="window" lastClr="FFFFFF"/>
            </a:solidFill>
            <a:latin typeface="Calibri" panose="020F0502020204030204"/>
            <a:ea typeface="+mn-ea"/>
            <a:cs typeface="+mn-cs"/>
          </a:endParaRPr>
        </a:p>
      </dsp:txBody>
      <dsp:txXfrm rot="10800000">
        <a:off x="2941822" y="5189612"/>
        <a:ext cx="238716" cy="239360"/>
      </dsp:txXfrm>
    </dsp:sp>
    <dsp:sp modelId="{CD5878CC-4EA5-4583-B59B-C59E07515660}">
      <dsp:nvSpPr>
        <dsp:cNvPr id="0" name=""/>
        <dsp:cNvSpPr/>
      </dsp:nvSpPr>
      <dsp:spPr>
        <a:xfrm>
          <a:off x="282485" y="4826713"/>
          <a:ext cx="2396170" cy="965159"/>
        </a:xfrm>
        <a:prstGeom prst="roundRect">
          <a:avLst>
            <a:gd name="adj" fmla="val 10000"/>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Bahnschrift" panose="020B0502040204020203" pitchFamily="34" charset="0"/>
              <a:ea typeface="+mn-ea"/>
              <a:cs typeface="+mn-cs"/>
            </a:rPr>
            <a:t>Closure of the RERA Account</a:t>
          </a:r>
          <a:endParaRPr lang="en-IN" sz="1800" kern="1200" dirty="0">
            <a:solidFill>
              <a:sysClr val="window" lastClr="FFFFFF"/>
            </a:solidFill>
            <a:latin typeface="Bahnschrift" panose="020B0502040204020203" pitchFamily="34" charset="0"/>
            <a:ea typeface="+mn-ea"/>
            <a:cs typeface="+mn-cs"/>
          </a:endParaRPr>
        </a:p>
      </dsp:txBody>
      <dsp:txXfrm>
        <a:off x="310754" y="4854982"/>
        <a:ext cx="2339632" cy="9086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72A2F-AFB6-4865-802E-5DCA5ACB9E0B}">
      <dsp:nvSpPr>
        <dsp:cNvPr id="0" name=""/>
        <dsp:cNvSpPr/>
      </dsp:nvSpPr>
      <dsp:spPr>
        <a:xfrm>
          <a:off x="0" y="0"/>
          <a:ext cx="5247688" cy="115947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Certificate by </a:t>
          </a:r>
          <a:r>
            <a:rPr lang="en-US" sz="1600" b="1" kern="1200" dirty="0">
              <a:solidFill>
                <a:schemeClr val="bg1"/>
              </a:solidFill>
              <a:effectLst>
                <a:outerShdw blurRad="38100" dist="38100" dir="2700000" algn="tl">
                  <a:srgbClr val="000000">
                    <a:alpha val="43137"/>
                  </a:srgbClr>
                </a:outerShdw>
              </a:effectLst>
            </a:rPr>
            <a:t>Architect</a:t>
          </a:r>
          <a:endParaRPr lang="en-IN" sz="16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200" b="1" i="1" kern="1200" dirty="0">
              <a:solidFill>
                <a:schemeClr val="tx1"/>
              </a:solidFill>
            </a:rPr>
            <a:t>Confirms stage-wise completion of construction as per the sanctioned plan.</a:t>
          </a:r>
          <a:endParaRPr lang="en-IN" sz="1200" b="1" i="1" kern="1200" dirty="0">
            <a:solidFill>
              <a:schemeClr val="tx1"/>
            </a:solidFill>
          </a:endParaRPr>
        </a:p>
      </dsp:txBody>
      <dsp:txXfrm>
        <a:off x="1165485" y="0"/>
        <a:ext cx="4082203" cy="1159477"/>
      </dsp:txXfrm>
    </dsp:sp>
    <dsp:sp modelId="{146E9A04-F8A3-449D-8AA2-27481B7891E6}">
      <dsp:nvSpPr>
        <dsp:cNvPr id="0" name=""/>
        <dsp:cNvSpPr/>
      </dsp:nvSpPr>
      <dsp:spPr>
        <a:xfrm>
          <a:off x="115947" y="115947"/>
          <a:ext cx="1049537" cy="92758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810" r="581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46A64-6E13-49BB-A244-C47D5249DBE1}">
      <dsp:nvSpPr>
        <dsp:cNvPr id="0" name=""/>
        <dsp:cNvSpPr/>
      </dsp:nvSpPr>
      <dsp:spPr>
        <a:xfrm>
          <a:off x="0" y="1275425"/>
          <a:ext cx="5247688" cy="1159477"/>
        </a:xfrm>
        <a:prstGeom prst="roundRect">
          <a:avLst>
            <a:gd name="adj" fmla="val 10000"/>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Certificate by an </a:t>
          </a:r>
          <a:r>
            <a:rPr lang="en-US" sz="1600" b="1" kern="1200" dirty="0">
              <a:solidFill>
                <a:schemeClr val="bg1"/>
              </a:solidFill>
              <a:effectLst>
                <a:outerShdw blurRad="38100" dist="38100" dir="2700000" algn="tl">
                  <a:srgbClr val="000000">
                    <a:alpha val="43137"/>
                  </a:srgbClr>
                </a:outerShdw>
              </a:effectLst>
            </a:rPr>
            <a:t>Engineer</a:t>
          </a:r>
          <a:endParaRPr lang="en-IN" sz="16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200" b="1" i="1" kern="1200" dirty="0">
              <a:solidFill>
                <a:schemeClr val="tx1"/>
              </a:solidFill>
            </a:rPr>
            <a:t>Certifies actual on-site physical progress corresponding to cost incurred.</a:t>
          </a:r>
          <a:endParaRPr lang="en-IN" sz="1200" b="1" i="1" kern="1200" dirty="0">
            <a:solidFill>
              <a:schemeClr val="tx1"/>
            </a:solidFill>
          </a:endParaRPr>
        </a:p>
      </dsp:txBody>
      <dsp:txXfrm>
        <a:off x="1165485" y="1275425"/>
        <a:ext cx="4082203" cy="1159477"/>
      </dsp:txXfrm>
    </dsp:sp>
    <dsp:sp modelId="{4788FDC3-DF7E-4C87-9B2C-7E87B899F9A5}">
      <dsp:nvSpPr>
        <dsp:cNvPr id="0" name=""/>
        <dsp:cNvSpPr/>
      </dsp:nvSpPr>
      <dsp:spPr>
        <a:xfrm>
          <a:off x="115947" y="1391372"/>
          <a:ext cx="1049537" cy="927581"/>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810" r="581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F68FF-B28A-4E04-A900-A9819F35BA5C}">
      <dsp:nvSpPr>
        <dsp:cNvPr id="0" name=""/>
        <dsp:cNvSpPr/>
      </dsp:nvSpPr>
      <dsp:spPr>
        <a:xfrm>
          <a:off x="0" y="2550850"/>
          <a:ext cx="5247688" cy="1159477"/>
        </a:xfrm>
        <a:prstGeom prst="roundRect">
          <a:avLst>
            <a:gd name="adj" fmla="val 10000"/>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Certificate by </a:t>
          </a:r>
          <a:r>
            <a:rPr lang="en-US" sz="1600" b="1" kern="1200" dirty="0">
              <a:solidFill>
                <a:schemeClr val="bg1"/>
              </a:solidFill>
              <a:effectLst>
                <a:outerShdw blurRad="38100" dist="38100" dir="2700000" algn="tl">
                  <a:srgbClr val="000000">
                    <a:alpha val="43137"/>
                  </a:srgbClr>
                </a:outerShdw>
              </a:effectLst>
            </a:rPr>
            <a:t>Chartered Accountant in Practice </a:t>
          </a:r>
          <a:endParaRPr lang="en-IN" sz="16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200" b="1" i="1" kern="1200" dirty="0">
              <a:solidFill>
                <a:schemeClr val="tx1"/>
              </a:solidFill>
            </a:rPr>
            <a:t>Validates the proportionate withdrawal is in line with receipts and progress.</a:t>
          </a:r>
          <a:endParaRPr lang="en-IN" sz="1200" b="1" i="1" kern="1200" dirty="0">
            <a:solidFill>
              <a:schemeClr val="tx1"/>
            </a:solidFill>
          </a:endParaRPr>
        </a:p>
      </dsp:txBody>
      <dsp:txXfrm>
        <a:off x="1165485" y="2550850"/>
        <a:ext cx="4082203" cy="1159477"/>
      </dsp:txXfrm>
    </dsp:sp>
    <dsp:sp modelId="{7EAA43EB-4F2E-4D7C-8AA5-8750205EC51D}">
      <dsp:nvSpPr>
        <dsp:cNvPr id="0" name=""/>
        <dsp:cNvSpPr/>
      </dsp:nvSpPr>
      <dsp:spPr>
        <a:xfrm>
          <a:off x="115947" y="2666798"/>
          <a:ext cx="1049537" cy="927581"/>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810" r="581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EEDDBC-7666-4712-83DA-F72266182DB3}">
      <dsp:nvSpPr>
        <dsp:cNvPr id="0" name=""/>
        <dsp:cNvSpPr/>
      </dsp:nvSpPr>
      <dsp:spPr>
        <a:xfrm>
          <a:off x="0" y="3826275"/>
          <a:ext cx="5247688" cy="1159477"/>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Certificate by </a:t>
          </a:r>
          <a:r>
            <a:rPr lang="en-US" sz="1600" b="1" kern="1200" dirty="0">
              <a:solidFill>
                <a:schemeClr val="bg1"/>
              </a:solidFill>
              <a:effectLst>
                <a:outerShdw blurRad="38100" dist="38100" dir="2700000" algn="tl">
                  <a:srgbClr val="000000">
                    <a:alpha val="43137"/>
                  </a:srgbClr>
                </a:outerShdw>
              </a:effectLst>
            </a:rPr>
            <a:t>Chartered Accountant in Practice (Auditor of Promoter)</a:t>
          </a:r>
          <a:endParaRPr lang="en-IN" sz="16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200" b="1" i="1" kern="1200" dirty="0">
              <a:solidFill>
                <a:schemeClr val="tx1"/>
              </a:solidFill>
            </a:rPr>
            <a:t>Audits annual accounts and verifies project funds have been utilized and withdrawn as per law. </a:t>
          </a:r>
          <a:endParaRPr lang="en-IN" sz="1200" b="1" i="1" kern="1200" dirty="0">
            <a:solidFill>
              <a:schemeClr val="tx1"/>
            </a:solidFill>
          </a:endParaRPr>
        </a:p>
      </dsp:txBody>
      <dsp:txXfrm>
        <a:off x="1165485" y="3826275"/>
        <a:ext cx="4082203" cy="1159477"/>
      </dsp:txXfrm>
    </dsp:sp>
    <dsp:sp modelId="{2100857F-CA56-4C4F-B8D3-5DBC5C01D421}">
      <dsp:nvSpPr>
        <dsp:cNvPr id="0" name=""/>
        <dsp:cNvSpPr/>
      </dsp:nvSpPr>
      <dsp:spPr>
        <a:xfrm>
          <a:off x="115947" y="3942223"/>
          <a:ext cx="1049537" cy="927581"/>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810" r="581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AC0D4-8C13-4C89-B589-BC1857EFE4BA}">
      <dsp:nvSpPr>
        <dsp:cNvPr id="0" name=""/>
        <dsp:cNvSpPr/>
      </dsp:nvSpPr>
      <dsp:spPr>
        <a:xfrm>
          <a:off x="0" y="1018140"/>
          <a:ext cx="280544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IN" sz="1600" b="1" kern="1200" dirty="0"/>
            <a:t>Withdrawal Certificates</a:t>
          </a:r>
        </a:p>
      </dsp:txBody>
      <dsp:txXfrm>
        <a:off x="0" y="1018140"/>
        <a:ext cx="2805444" cy="1287000"/>
      </dsp:txXfrm>
    </dsp:sp>
    <dsp:sp modelId="{CBCE394E-B005-4DAA-8291-7DCF23D535C9}">
      <dsp:nvSpPr>
        <dsp:cNvPr id="0" name=""/>
        <dsp:cNvSpPr/>
      </dsp:nvSpPr>
      <dsp:spPr>
        <a:xfrm>
          <a:off x="2805443" y="1018140"/>
          <a:ext cx="561088" cy="1287000"/>
        </a:xfrm>
        <a:prstGeom prst="leftBrace">
          <a:avLst>
            <a:gd name="adj1" fmla="val 35000"/>
            <a:gd name="adj2" fmla="val 50000"/>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2F370-E366-4BF6-880C-A91A9C023B7B}">
      <dsp:nvSpPr>
        <dsp:cNvPr id="0" name=""/>
        <dsp:cNvSpPr/>
      </dsp:nvSpPr>
      <dsp:spPr>
        <a:xfrm>
          <a:off x="3590968" y="1018140"/>
          <a:ext cx="7630807" cy="128700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IN" sz="1600" kern="1200" dirty="0">
              <a:solidFill>
                <a:schemeClr val="tx1"/>
              </a:solidFill>
            </a:rPr>
            <a:t>Typically issued </a:t>
          </a:r>
          <a:r>
            <a:rPr lang="en-IN" sz="1600" b="1" kern="1200" dirty="0">
              <a:solidFill>
                <a:schemeClr val="tx1"/>
              </a:solidFill>
            </a:rPr>
            <a:t>quarterly</a:t>
          </a:r>
          <a:r>
            <a:rPr lang="en-IN" sz="1600" kern="1200" dirty="0">
              <a:solidFill>
                <a:schemeClr val="tx1"/>
              </a:solidFill>
            </a:rPr>
            <a:t> for RERA quarterly report filing</a:t>
          </a:r>
        </a:p>
        <a:p>
          <a:pPr marL="171450" lvl="1" indent="-171450" algn="l" defTabSz="711200">
            <a:lnSpc>
              <a:spcPct val="90000"/>
            </a:lnSpc>
            <a:spcBef>
              <a:spcPct val="0"/>
            </a:spcBef>
            <a:spcAft>
              <a:spcPct val="15000"/>
            </a:spcAft>
            <a:buFont typeface="Symbol" panose="05050102010706020507" pitchFamily="18" charset="2"/>
            <a:buChar char=""/>
          </a:pPr>
          <a:r>
            <a:rPr lang="en-IN" sz="1600" kern="1200" dirty="0">
              <a:solidFill>
                <a:schemeClr val="tx1"/>
              </a:solidFill>
            </a:rPr>
            <a:t>Or </a:t>
          </a:r>
          <a:r>
            <a:rPr lang="en-IN" sz="1600" b="1" kern="1200" dirty="0">
              <a:solidFill>
                <a:schemeClr val="tx1"/>
              </a:solidFill>
            </a:rPr>
            <a:t>before every fund withdrawal</a:t>
          </a:r>
          <a:r>
            <a:rPr lang="en-IN" sz="1600" kern="1200" dirty="0">
              <a:solidFill>
                <a:schemeClr val="tx1"/>
              </a:solidFill>
            </a:rPr>
            <a:t>, linked to </a:t>
          </a:r>
          <a:r>
            <a:rPr lang="en-IN" sz="1600" b="1" kern="1200" dirty="0">
              <a:solidFill>
                <a:schemeClr val="tx1"/>
              </a:solidFill>
            </a:rPr>
            <a:t>project progress</a:t>
          </a:r>
          <a:endParaRPr lang="en-IN" sz="1600" kern="1200" dirty="0">
            <a:solidFill>
              <a:schemeClr val="tx1"/>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n-IN" sz="1600" kern="1200" dirty="0">
              <a:solidFill>
                <a:schemeClr val="tx1"/>
              </a:solidFill>
            </a:rPr>
            <a:t>May be required </a:t>
          </a:r>
          <a:r>
            <a:rPr lang="en-IN" sz="1600" b="1" kern="1200" dirty="0">
              <a:solidFill>
                <a:schemeClr val="tx1"/>
              </a:solidFill>
            </a:rPr>
            <a:t>on demand by the authority</a:t>
          </a:r>
          <a:r>
            <a:rPr lang="en-IN" sz="1600" kern="1200" dirty="0">
              <a:solidFill>
                <a:schemeClr val="tx1"/>
              </a:solidFill>
            </a:rPr>
            <a:t> in certain states</a:t>
          </a:r>
        </a:p>
        <a:p>
          <a:pPr marL="171450" lvl="1" indent="-171450" algn="l" defTabSz="711200">
            <a:lnSpc>
              <a:spcPct val="90000"/>
            </a:lnSpc>
            <a:spcBef>
              <a:spcPct val="0"/>
            </a:spcBef>
            <a:spcAft>
              <a:spcPct val="15000"/>
            </a:spcAft>
            <a:buFont typeface="Symbol" panose="05050102010706020507" pitchFamily="18" charset="2"/>
            <a:buChar char=""/>
          </a:pPr>
          <a:r>
            <a:rPr lang="en-IN" sz="1600" kern="1200" dirty="0">
              <a:solidFill>
                <a:schemeClr val="tx1"/>
              </a:solidFill>
            </a:rPr>
            <a:t>Sometimes asked for at the time of </a:t>
          </a:r>
          <a:r>
            <a:rPr lang="en-IN" sz="1600" b="1" kern="1200" dirty="0">
              <a:solidFill>
                <a:schemeClr val="tx1"/>
              </a:solidFill>
            </a:rPr>
            <a:t>project registration</a:t>
          </a:r>
          <a:r>
            <a:rPr lang="en-IN" sz="1600" kern="1200" dirty="0">
              <a:solidFill>
                <a:schemeClr val="tx1"/>
              </a:solidFill>
            </a:rPr>
            <a:t> or </a:t>
          </a:r>
          <a:r>
            <a:rPr lang="en-IN" sz="1600" b="1" kern="1200" dirty="0">
              <a:solidFill>
                <a:schemeClr val="tx1"/>
              </a:solidFill>
            </a:rPr>
            <a:t>extension</a:t>
          </a:r>
          <a:endParaRPr lang="en-IN" sz="1600" kern="1200" dirty="0">
            <a:solidFill>
              <a:schemeClr val="tx1"/>
            </a:solidFill>
          </a:endParaRPr>
        </a:p>
      </dsp:txBody>
      <dsp:txXfrm>
        <a:off x="3590968" y="1018140"/>
        <a:ext cx="7630807" cy="1287000"/>
      </dsp:txXfrm>
    </dsp:sp>
    <dsp:sp modelId="{85627F3C-6E53-489D-8049-CC3D5E2E6E6C}">
      <dsp:nvSpPr>
        <dsp:cNvPr id="0" name=""/>
        <dsp:cNvSpPr/>
      </dsp:nvSpPr>
      <dsp:spPr>
        <a:xfrm>
          <a:off x="0" y="2539140"/>
          <a:ext cx="280544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IN" sz="1600" b="1" kern="1200" dirty="0"/>
            <a:t>Annual Certificates</a:t>
          </a:r>
        </a:p>
      </dsp:txBody>
      <dsp:txXfrm>
        <a:off x="0" y="2539140"/>
        <a:ext cx="2805444" cy="1287000"/>
      </dsp:txXfrm>
    </dsp:sp>
    <dsp:sp modelId="{1FB2FFC1-F550-456B-AD18-49271B0ECEB5}">
      <dsp:nvSpPr>
        <dsp:cNvPr id="0" name=""/>
        <dsp:cNvSpPr/>
      </dsp:nvSpPr>
      <dsp:spPr>
        <a:xfrm>
          <a:off x="2805443" y="2539140"/>
          <a:ext cx="561088" cy="1287000"/>
        </a:xfrm>
        <a:prstGeom prst="leftBrace">
          <a:avLst>
            <a:gd name="adj1" fmla="val 35000"/>
            <a:gd name="adj2" fmla="val 50000"/>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38CDC-0B1A-487C-80BE-A26E2F1481E9}">
      <dsp:nvSpPr>
        <dsp:cNvPr id="0" name=""/>
        <dsp:cNvSpPr/>
      </dsp:nvSpPr>
      <dsp:spPr>
        <a:xfrm>
          <a:off x="3590968" y="2539140"/>
          <a:ext cx="7630807" cy="1287000"/>
        </a:xfrm>
        <a:prstGeom prst="rect">
          <a:avLst/>
        </a:prstGeom>
        <a:solidFill>
          <a:schemeClr val="accent5">
            <a:hueOff val="-2615887"/>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solidFill>
                <a:schemeClr val="tx1"/>
              </a:solidFill>
            </a:rPr>
            <a:t>To be filed </a:t>
          </a:r>
          <a:r>
            <a:rPr lang="en-IN" sz="1600" b="1" kern="1200" dirty="0">
              <a:solidFill>
                <a:schemeClr val="tx1"/>
              </a:solidFill>
            </a:rPr>
            <a:t>within 6 months</a:t>
          </a:r>
          <a:r>
            <a:rPr lang="en-IN" sz="1600" kern="1200" dirty="0">
              <a:solidFill>
                <a:schemeClr val="tx1"/>
              </a:solidFill>
            </a:rPr>
            <a:t> after the end of the </a:t>
          </a:r>
          <a:r>
            <a:rPr lang="en-IN" sz="1600" b="1" kern="1200" dirty="0">
              <a:solidFill>
                <a:schemeClr val="tx1"/>
              </a:solidFill>
            </a:rPr>
            <a:t>financial year, </a:t>
          </a:r>
          <a:r>
            <a:rPr lang="en-IN" sz="1600" kern="1200" dirty="0">
              <a:solidFill>
                <a:schemeClr val="tx1"/>
              </a:solidFill>
            </a:rPr>
            <a:t>Or as per </a:t>
          </a:r>
          <a:r>
            <a:rPr lang="en-IN" sz="1600" b="1" kern="1200" dirty="0">
              <a:solidFill>
                <a:schemeClr val="tx1"/>
              </a:solidFill>
            </a:rPr>
            <a:t>specific timelines defined by state regulations</a:t>
          </a:r>
          <a:endParaRPr lang="en-IN" sz="1600" kern="1200" dirty="0">
            <a:solidFill>
              <a:schemeClr val="tx1"/>
            </a:solidFill>
          </a:endParaRPr>
        </a:p>
      </dsp:txBody>
      <dsp:txXfrm>
        <a:off x="3590968" y="2539140"/>
        <a:ext cx="7630807" cy="128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29618-EF53-49AC-BD13-206D92EF2BE2}">
      <dsp:nvSpPr>
        <dsp:cNvPr id="0" name=""/>
        <dsp:cNvSpPr/>
      </dsp:nvSpPr>
      <dsp:spPr>
        <a:xfrm>
          <a:off x="4048" y="12535"/>
          <a:ext cx="2434385"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2020</a:t>
          </a:r>
          <a:endParaRPr lang="en-IN" sz="1600" kern="1200" dirty="0">
            <a:latin typeface="Tw Cen MT" panose="020B0602020104020603" pitchFamily="34" charset="0"/>
          </a:endParaRPr>
        </a:p>
      </dsp:txBody>
      <dsp:txXfrm>
        <a:off x="4048" y="12535"/>
        <a:ext cx="2434385" cy="576000"/>
      </dsp:txXfrm>
    </dsp:sp>
    <dsp:sp modelId="{F51464AA-612A-4D75-989F-30C1BA589EEC}">
      <dsp:nvSpPr>
        <dsp:cNvPr id="0" name=""/>
        <dsp:cNvSpPr/>
      </dsp:nvSpPr>
      <dsp:spPr>
        <a:xfrm>
          <a:off x="4048" y="588535"/>
          <a:ext cx="2434385" cy="18116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RERA tackles project delays and financial transparency, with states enhancing online systems for project registration and post-registration compliance, especially during COVID-19.</a:t>
          </a:r>
        </a:p>
      </dsp:txBody>
      <dsp:txXfrm>
        <a:off x="4048" y="588535"/>
        <a:ext cx="2434385" cy="1811699"/>
      </dsp:txXfrm>
    </dsp:sp>
    <dsp:sp modelId="{FEAEF1DC-ADB2-4B84-9BFC-475F20274B40}">
      <dsp:nvSpPr>
        <dsp:cNvPr id="0" name=""/>
        <dsp:cNvSpPr/>
      </dsp:nvSpPr>
      <dsp:spPr>
        <a:xfrm>
          <a:off x="2779248" y="12535"/>
          <a:ext cx="2434385"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2021</a:t>
          </a:r>
          <a:endParaRPr lang="en-IN" sz="1600" kern="1200" dirty="0">
            <a:latin typeface="Tw Cen MT" panose="020B0602020104020603" pitchFamily="34" charset="0"/>
          </a:endParaRPr>
        </a:p>
      </dsp:txBody>
      <dsp:txXfrm>
        <a:off x="2779248" y="12535"/>
        <a:ext cx="2434385" cy="576000"/>
      </dsp:txXfrm>
    </dsp:sp>
    <dsp:sp modelId="{ACCAAA72-8CFC-45C0-94CE-D763E3C0AB2E}">
      <dsp:nvSpPr>
        <dsp:cNvPr id="0" name=""/>
        <dsp:cNvSpPr/>
      </dsp:nvSpPr>
      <dsp:spPr>
        <a:xfrm>
          <a:off x="2779248" y="588535"/>
          <a:ext cx="2434385" cy="18116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Supreme Court ruling in May declares West Bengal’s HIRA Act “repugnant” to RERA, affirming RERA’s precedence.</a:t>
          </a:r>
        </a:p>
      </dsp:txBody>
      <dsp:txXfrm>
        <a:off x="2779248" y="588535"/>
        <a:ext cx="2434385" cy="1811699"/>
      </dsp:txXfrm>
    </dsp:sp>
    <dsp:sp modelId="{FF748259-CD6C-4F6A-9CAB-454CAB80A17D}">
      <dsp:nvSpPr>
        <dsp:cNvPr id="0" name=""/>
        <dsp:cNvSpPr/>
      </dsp:nvSpPr>
      <dsp:spPr>
        <a:xfrm>
          <a:off x="5554448" y="12535"/>
          <a:ext cx="2434385"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2022-2024</a:t>
          </a:r>
          <a:endParaRPr lang="en-IN" sz="1600" kern="1200" dirty="0">
            <a:latin typeface="Tw Cen MT" panose="020B0602020104020603" pitchFamily="34" charset="0"/>
          </a:endParaRPr>
        </a:p>
      </dsp:txBody>
      <dsp:txXfrm>
        <a:off x="5554448" y="12535"/>
        <a:ext cx="2434385" cy="576000"/>
      </dsp:txXfrm>
    </dsp:sp>
    <dsp:sp modelId="{55425B2D-8884-4495-895C-762E518281D6}">
      <dsp:nvSpPr>
        <dsp:cNvPr id="0" name=""/>
        <dsp:cNvSpPr/>
      </dsp:nvSpPr>
      <dsp:spPr>
        <a:xfrm>
          <a:off x="5554448" y="588535"/>
          <a:ext cx="2434385" cy="18116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States modify RERA rules to improve enforcement, transparency, and consumer protection.</a:t>
          </a:r>
        </a:p>
      </dsp:txBody>
      <dsp:txXfrm>
        <a:off x="5554448" y="588535"/>
        <a:ext cx="2434385" cy="1811699"/>
      </dsp:txXfrm>
    </dsp:sp>
    <dsp:sp modelId="{8044ADC3-5C7B-4A6E-A198-92045E7358EB}">
      <dsp:nvSpPr>
        <dsp:cNvPr id="0" name=""/>
        <dsp:cNvSpPr/>
      </dsp:nvSpPr>
      <dsp:spPr>
        <a:xfrm>
          <a:off x="8329648" y="12535"/>
          <a:ext cx="2434385"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w Cen MT" panose="020B0602020104020603" pitchFamily="34" charset="0"/>
            </a:rPr>
            <a:t>2025</a:t>
          </a:r>
          <a:endParaRPr lang="en-IN" sz="1600" kern="1200" dirty="0">
            <a:latin typeface="Tw Cen MT" panose="020B0602020104020603" pitchFamily="34" charset="0"/>
          </a:endParaRPr>
        </a:p>
      </dsp:txBody>
      <dsp:txXfrm>
        <a:off x="8329648" y="12535"/>
        <a:ext cx="2434385" cy="576000"/>
      </dsp:txXfrm>
    </dsp:sp>
    <dsp:sp modelId="{94EC471E-1C01-4066-B8D5-A3FD66CF94D3}">
      <dsp:nvSpPr>
        <dsp:cNvPr id="0" name=""/>
        <dsp:cNvSpPr/>
      </dsp:nvSpPr>
      <dsp:spPr>
        <a:xfrm>
          <a:off x="8329648" y="588535"/>
          <a:ext cx="2434385" cy="18116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latin typeface="Tw Cen MT" panose="020B0602020104020603" pitchFamily="34" charset="0"/>
            </a:rPr>
            <a:t>March analysis shows increased consumer confidence and more rigorous project approvals. </a:t>
          </a:r>
        </a:p>
      </dsp:txBody>
      <dsp:txXfrm>
        <a:off x="8329648" y="588535"/>
        <a:ext cx="2434385" cy="18116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F055A-FF03-4E80-A20D-C7B46E4427FE}">
      <dsp:nvSpPr>
        <dsp:cNvPr id="0" name=""/>
        <dsp:cNvSpPr/>
      </dsp:nvSpPr>
      <dsp:spPr>
        <a:xfrm>
          <a:off x="0" y="33737"/>
          <a:ext cx="3082675" cy="3083053"/>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IN" sz="2000" b="1" kern="1200" dirty="0">
              <a:solidFill>
                <a:schemeClr val="tx1"/>
              </a:solidFill>
            </a:rPr>
            <a:t>Documenting and reporting all deviations transparently in certificates. </a:t>
          </a:r>
        </a:p>
      </dsp:txBody>
      <dsp:txXfrm>
        <a:off x="451447" y="485240"/>
        <a:ext cx="2179781" cy="2180047"/>
      </dsp:txXfrm>
    </dsp:sp>
    <dsp:sp modelId="{EA99850C-7710-4190-B698-3604635C77CF}">
      <dsp:nvSpPr>
        <dsp:cNvPr id="0" name=""/>
        <dsp:cNvSpPr/>
      </dsp:nvSpPr>
      <dsp:spPr>
        <a:xfrm>
          <a:off x="1586025" y="2089962"/>
          <a:ext cx="3082675" cy="3083053"/>
        </a:xfrm>
        <a:prstGeom prst="ellipse">
          <a:avLst/>
        </a:prstGeom>
        <a:solidFill>
          <a:schemeClr val="accent2">
            <a:alpha val="50000"/>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IN" sz="2000" b="1" kern="1200" dirty="0">
              <a:solidFill>
                <a:schemeClr val="tx1"/>
              </a:solidFill>
            </a:rPr>
            <a:t>Advising promoters to file necessary amendments with proper evidences. </a:t>
          </a:r>
        </a:p>
      </dsp:txBody>
      <dsp:txXfrm>
        <a:off x="2037472" y="2541465"/>
        <a:ext cx="2179781" cy="2180047"/>
      </dsp:txXfrm>
    </dsp:sp>
    <dsp:sp modelId="{CB0DB16E-6C31-4062-952B-16FAAB8E8686}">
      <dsp:nvSpPr>
        <dsp:cNvPr id="0" name=""/>
        <dsp:cNvSpPr/>
      </dsp:nvSpPr>
      <dsp:spPr>
        <a:xfrm>
          <a:off x="3171267" y="33737"/>
          <a:ext cx="3082675" cy="3083053"/>
        </a:xfrm>
        <a:prstGeom prst="ellipse">
          <a:avLst/>
        </a:prstGeom>
        <a:solidFill>
          <a:schemeClr val="accent2">
            <a:alpha val="50000"/>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IN" sz="2000" b="1" kern="1200" dirty="0">
              <a:solidFill>
                <a:schemeClr val="tx1"/>
              </a:solidFill>
            </a:rPr>
            <a:t>Maintaining professional independence and resisting undue influence. </a:t>
          </a:r>
        </a:p>
      </dsp:txBody>
      <dsp:txXfrm>
        <a:off x="3622714" y="485240"/>
        <a:ext cx="2179781" cy="2180047"/>
      </dsp:txXfrm>
    </dsp:sp>
    <dsp:sp modelId="{288007F4-CBC6-44CD-BC98-E9791413DA6A}">
      <dsp:nvSpPr>
        <dsp:cNvPr id="0" name=""/>
        <dsp:cNvSpPr/>
      </dsp:nvSpPr>
      <dsp:spPr>
        <a:xfrm>
          <a:off x="4757293" y="2089962"/>
          <a:ext cx="3082675" cy="3083053"/>
        </a:xfrm>
        <a:prstGeom prst="ellipse">
          <a:avLst/>
        </a:prstGeom>
        <a:solidFill>
          <a:schemeClr val="accent2">
            <a:alpha val="50000"/>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IN" sz="2000" b="1" kern="1200" dirty="0">
              <a:solidFill>
                <a:schemeClr val="tx1"/>
              </a:solidFill>
            </a:rPr>
            <a:t>Emphasizing consequences of inaccurate certification for both promoters and auditors. </a:t>
          </a:r>
        </a:p>
      </dsp:txBody>
      <dsp:txXfrm>
        <a:off x="5208740" y="2541465"/>
        <a:ext cx="2179781" cy="218004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6654B-0956-4611-965A-5C836E81C362}">
      <dsp:nvSpPr>
        <dsp:cNvPr id="0" name=""/>
        <dsp:cNvSpPr/>
      </dsp:nvSpPr>
      <dsp:spPr>
        <a:xfrm>
          <a:off x="351734" y="942"/>
          <a:ext cx="3736529" cy="2241917"/>
        </a:xfrm>
        <a:prstGeom prst="round2DiagRect">
          <a:avLst/>
        </a:prstGeom>
        <a:solidFill>
          <a:schemeClr val="lt1"/>
        </a:solidFill>
        <a:ln w="19050" cap="rnd" cmpd="sng" algn="ctr">
          <a:solidFill>
            <a:srgbClr val="FF0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Potential penalties, fines, and legal action against promoter and CA. </a:t>
          </a:r>
        </a:p>
      </dsp:txBody>
      <dsp:txXfrm>
        <a:off x="461175" y="110383"/>
        <a:ext cx="3517647" cy="2023035"/>
      </dsp:txXfrm>
    </dsp:sp>
    <dsp:sp modelId="{2510905A-8138-4D6A-989A-42B400F5FB5F}">
      <dsp:nvSpPr>
        <dsp:cNvPr id="0" name=""/>
        <dsp:cNvSpPr/>
      </dsp:nvSpPr>
      <dsp:spPr>
        <a:xfrm>
          <a:off x="4461917" y="942"/>
          <a:ext cx="3736529" cy="2241917"/>
        </a:xfrm>
        <a:prstGeom prst="round2DiagRect">
          <a:avLst/>
        </a:prstGeom>
        <a:solidFill>
          <a:schemeClr val="lt1"/>
        </a:solidFill>
        <a:ln w="19050" cap="rnd" cmpd="sng" algn="ctr">
          <a:solidFill>
            <a:srgbClr val="FF0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Risk of suspension or cancellation of the CA’s certificate of practice. </a:t>
          </a:r>
        </a:p>
      </dsp:txBody>
      <dsp:txXfrm>
        <a:off x="4571358" y="110383"/>
        <a:ext cx="3517647" cy="2023035"/>
      </dsp:txXfrm>
    </dsp:sp>
    <dsp:sp modelId="{9C8D7BFF-A9DF-4735-BE27-695851F0CB5A}">
      <dsp:nvSpPr>
        <dsp:cNvPr id="0" name=""/>
        <dsp:cNvSpPr/>
      </dsp:nvSpPr>
      <dsp:spPr>
        <a:xfrm>
          <a:off x="351734" y="2616513"/>
          <a:ext cx="3736529" cy="2241917"/>
        </a:xfrm>
        <a:prstGeom prst="round2DiagRect">
          <a:avLst/>
        </a:prstGeom>
        <a:solidFill>
          <a:schemeClr val="lt1"/>
        </a:solidFill>
        <a:ln w="19050" cap="rnd" cmpd="sng" algn="ctr">
          <a:solidFill>
            <a:srgbClr val="FF0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Damage to professional reputation and client trust. </a:t>
          </a:r>
        </a:p>
      </dsp:txBody>
      <dsp:txXfrm>
        <a:off x="461175" y="2725954"/>
        <a:ext cx="3517647" cy="2023035"/>
      </dsp:txXfrm>
    </dsp:sp>
    <dsp:sp modelId="{15E0DCA0-F6C2-427B-BEEB-308479DFF233}">
      <dsp:nvSpPr>
        <dsp:cNvPr id="0" name=""/>
        <dsp:cNvSpPr/>
      </dsp:nvSpPr>
      <dsp:spPr>
        <a:xfrm>
          <a:off x="4461917" y="2616513"/>
          <a:ext cx="3736529" cy="2241917"/>
        </a:xfrm>
        <a:prstGeom prst="round2DiagRect">
          <a:avLst/>
        </a:prstGeom>
        <a:solidFill>
          <a:schemeClr val="lt1"/>
        </a:solidFill>
        <a:ln w="19050" cap="rnd" cmpd="sng" algn="ctr">
          <a:solidFill>
            <a:srgbClr val="FF0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Role of RTI Act making certificates public increasing professional accountability.</a:t>
          </a:r>
        </a:p>
      </dsp:txBody>
      <dsp:txXfrm>
        <a:off x="4571358" y="2725954"/>
        <a:ext cx="3517647" cy="202303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F432B-9AD6-4486-BA12-5D3FB197ABB3}">
      <dsp:nvSpPr>
        <dsp:cNvPr id="0" name=""/>
        <dsp:cNvSpPr/>
      </dsp:nvSpPr>
      <dsp:spPr>
        <a:xfrm>
          <a:off x="775020" y="0"/>
          <a:ext cx="8783565" cy="222385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C5710-2511-4685-80D9-228FAD459EDE}">
      <dsp:nvSpPr>
        <dsp:cNvPr id="0" name=""/>
        <dsp:cNvSpPr/>
      </dsp:nvSpPr>
      <dsp:spPr>
        <a:xfrm>
          <a:off x="5171" y="667156"/>
          <a:ext cx="2487533" cy="88954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1" kern="1200" dirty="0"/>
            <a:t>Group</a:t>
          </a:r>
          <a:r>
            <a:rPr lang="en-IN" sz="1500" kern="1200" dirty="0"/>
            <a:t> → Multiple </a:t>
          </a:r>
          <a:r>
            <a:rPr lang="en-IN" sz="1500" b="1" kern="1200" dirty="0"/>
            <a:t>Entities</a:t>
          </a:r>
          <a:endParaRPr lang="en-IN" sz="1500" kern="1200" dirty="0"/>
        </a:p>
      </dsp:txBody>
      <dsp:txXfrm>
        <a:off x="48595" y="710580"/>
        <a:ext cx="2400685" cy="802694"/>
      </dsp:txXfrm>
    </dsp:sp>
    <dsp:sp modelId="{1DCF43E3-DA0E-4110-A6E7-8FDD92706B9E}">
      <dsp:nvSpPr>
        <dsp:cNvPr id="0" name=""/>
        <dsp:cNvSpPr/>
      </dsp:nvSpPr>
      <dsp:spPr>
        <a:xfrm>
          <a:off x="2617081" y="667156"/>
          <a:ext cx="2487533" cy="889542"/>
        </a:xfrm>
        <a:prstGeom prst="round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IN" sz="1500" kern="1200"/>
            <a:t>Each </a:t>
          </a:r>
          <a:r>
            <a:rPr lang="en-IN" sz="1500" b="1" kern="1200"/>
            <a:t>Entity</a:t>
          </a:r>
          <a:r>
            <a:rPr lang="en-IN" sz="1500" kern="1200"/>
            <a:t> → Multiple </a:t>
          </a:r>
          <a:r>
            <a:rPr lang="en-IN" sz="1500" b="1" kern="1200"/>
            <a:t>Projects</a:t>
          </a:r>
          <a:endParaRPr lang="en-IN" sz="1500" kern="1200"/>
        </a:p>
      </dsp:txBody>
      <dsp:txXfrm>
        <a:off x="2660505" y="710580"/>
        <a:ext cx="2400685" cy="802694"/>
      </dsp:txXfrm>
    </dsp:sp>
    <dsp:sp modelId="{44DDAB17-4126-4EEF-A3D1-EE6E7D6B3B53}">
      <dsp:nvSpPr>
        <dsp:cNvPr id="0" name=""/>
        <dsp:cNvSpPr/>
      </dsp:nvSpPr>
      <dsp:spPr>
        <a:xfrm>
          <a:off x="5228991" y="667156"/>
          <a:ext cx="2487533" cy="889542"/>
        </a:xfrm>
        <a:prstGeom prst="round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IN" sz="1500" kern="1200"/>
            <a:t>Each </a:t>
          </a:r>
          <a:r>
            <a:rPr lang="en-IN" sz="1500" b="1" kern="1200"/>
            <a:t>Project</a:t>
          </a:r>
          <a:r>
            <a:rPr lang="en-IN" sz="1500" kern="1200"/>
            <a:t> → May have multiple </a:t>
          </a:r>
          <a:r>
            <a:rPr lang="en-IN" sz="1500" b="1" kern="1200"/>
            <a:t>Phases/Towers</a:t>
          </a:r>
          <a:endParaRPr lang="en-IN" sz="1500" kern="1200"/>
        </a:p>
      </dsp:txBody>
      <dsp:txXfrm>
        <a:off x="5272415" y="710580"/>
        <a:ext cx="2400685" cy="802694"/>
      </dsp:txXfrm>
    </dsp:sp>
    <dsp:sp modelId="{385A401B-4955-4564-AC51-EA8A45A90B23}">
      <dsp:nvSpPr>
        <dsp:cNvPr id="0" name=""/>
        <dsp:cNvSpPr/>
      </dsp:nvSpPr>
      <dsp:spPr>
        <a:xfrm>
          <a:off x="7840901" y="667156"/>
          <a:ext cx="2487533" cy="889542"/>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IN" sz="1500" b="1" kern="1200"/>
            <a:t>RERA-Registered Project</a:t>
          </a:r>
          <a:r>
            <a:rPr lang="en-IN" sz="1500" kern="1200"/>
            <a:t> requires a </a:t>
          </a:r>
          <a:r>
            <a:rPr lang="en-IN" sz="1500" b="1" kern="1200"/>
            <a:t>designated separate bank account</a:t>
          </a:r>
          <a:endParaRPr lang="en-IN" sz="1500" kern="1200"/>
        </a:p>
      </dsp:txBody>
      <dsp:txXfrm>
        <a:off x="7884325" y="710580"/>
        <a:ext cx="2400685" cy="8026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E8BEF-FD36-482A-9475-5B856549D664}">
      <dsp:nvSpPr>
        <dsp:cNvPr id="0" name=""/>
        <dsp:cNvSpPr/>
      </dsp:nvSpPr>
      <dsp:spPr>
        <a:xfrm>
          <a:off x="0" y="389400"/>
          <a:ext cx="9499107" cy="604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F0256-C650-4E63-81E1-39B807B55DBF}">
      <dsp:nvSpPr>
        <dsp:cNvPr id="0" name=""/>
        <dsp:cNvSpPr/>
      </dsp:nvSpPr>
      <dsp:spPr>
        <a:xfrm>
          <a:off x="474955" y="35160"/>
          <a:ext cx="6649374" cy="7084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331" tIns="0" rIns="251331" bIns="0" numCol="1" spcCol="1270" anchor="ctr" anchorCtr="0">
          <a:noAutofit/>
        </a:bodyPr>
        <a:lstStyle/>
        <a:p>
          <a:pPr marL="0" lvl="0" indent="0" algn="just" defTabSz="711200">
            <a:lnSpc>
              <a:spcPct val="90000"/>
            </a:lnSpc>
            <a:spcBef>
              <a:spcPct val="0"/>
            </a:spcBef>
            <a:spcAft>
              <a:spcPct val="35000"/>
            </a:spcAft>
            <a:buNone/>
          </a:pPr>
          <a:r>
            <a:rPr lang="en-IN" sz="1600" kern="1200" dirty="0">
              <a:solidFill>
                <a:schemeClr val="tx1"/>
              </a:solidFill>
            </a:rPr>
            <a:t>Certificates must be issued </a:t>
          </a:r>
          <a:r>
            <a:rPr lang="en-IN" sz="1600" b="1" kern="1200" dirty="0">
              <a:solidFill>
                <a:schemeClr val="tx1"/>
              </a:solidFill>
            </a:rPr>
            <a:t>until the completion of the project</a:t>
          </a:r>
          <a:r>
            <a:rPr lang="en-IN" sz="1600" kern="1200" dirty="0">
              <a:solidFill>
                <a:schemeClr val="tx1"/>
              </a:solidFill>
            </a:rPr>
            <a:t> as per RERA definitions.</a:t>
          </a:r>
        </a:p>
      </dsp:txBody>
      <dsp:txXfrm>
        <a:off x="509540" y="69745"/>
        <a:ext cx="6580204" cy="639310"/>
      </dsp:txXfrm>
    </dsp:sp>
    <dsp:sp modelId="{401A0690-3023-4C00-BDA2-AEE0F3A447EE}">
      <dsp:nvSpPr>
        <dsp:cNvPr id="0" name=""/>
        <dsp:cNvSpPr/>
      </dsp:nvSpPr>
      <dsp:spPr>
        <a:xfrm>
          <a:off x="0" y="1478040"/>
          <a:ext cx="9499107" cy="10773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7236" tIns="499872" rIns="737236" bIns="113792" numCol="1" spcCol="1270" anchor="t"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a:solidFill>
                <a:schemeClr val="tx1"/>
              </a:solidFill>
            </a:rPr>
            <a:t>First Certificate:</a:t>
          </a:r>
          <a:r>
            <a:rPr lang="en-IN" sz="1600" kern="1200">
              <a:solidFill>
                <a:schemeClr val="tx1"/>
              </a:solidFill>
            </a:rPr>
            <a:t> Due at the end of the </a:t>
          </a:r>
          <a:r>
            <a:rPr lang="en-IN" sz="1600" b="1" kern="1200">
              <a:solidFill>
                <a:schemeClr val="tx1"/>
              </a:solidFill>
            </a:rPr>
            <a:t>quarter in which project is registered</a:t>
          </a:r>
          <a:endParaRPr lang="en-IN" sz="1600" kern="1200" dirty="0">
            <a:solidFill>
              <a:schemeClr val="tx1"/>
            </a:solidFill>
          </a:endParaRPr>
        </a:p>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dirty="0">
              <a:solidFill>
                <a:schemeClr val="tx1"/>
              </a:solidFill>
            </a:rPr>
            <a:t>Last Certificate:</a:t>
          </a:r>
          <a:r>
            <a:rPr lang="en-IN" sz="1600" kern="1200" dirty="0">
              <a:solidFill>
                <a:schemeClr val="tx1"/>
              </a:solidFill>
            </a:rPr>
            <a:t> Due at the end of the </a:t>
          </a:r>
          <a:r>
            <a:rPr lang="en-IN" sz="1600" b="1" kern="1200" dirty="0">
              <a:solidFill>
                <a:schemeClr val="tx1"/>
              </a:solidFill>
            </a:rPr>
            <a:t>quarter in which project is completed</a:t>
          </a:r>
          <a:endParaRPr lang="en-IN" sz="1600" kern="1200" dirty="0">
            <a:solidFill>
              <a:schemeClr val="tx1"/>
            </a:solidFill>
          </a:endParaRPr>
        </a:p>
      </dsp:txBody>
      <dsp:txXfrm>
        <a:off x="0" y="1478040"/>
        <a:ext cx="9499107" cy="1077300"/>
      </dsp:txXfrm>
    </dsp:sp>
    <dsp:sp modelId="{DD389AEB-F9C9-4F2E-8CFD-5D845CD027C9}">
      <dsp:nvSpPr>
        <dsp:cNvPr id="0" name=""/>
        <dsp:cNvSpPr/>
      </dsp:nvSpPr>
      <dsp:spPr>
        <a:xfrm>
          <a:off x="474955" y="1123800"/>
          <a:ext cx="6649374" cy="7084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331" tIns="0" rIns="251331" bIns="0" numCol="1" spcCol="1270" anchor="ctr" anchorCtr="0">
          <a:noAutofit/>
        </a:bodyPr>
        <a:lstStyle/>
        <a:p>
          <a:pPr marL="0" lvl="0" indent="0" algn="just" defTabSz="711200">
            <a:lnSpc>
              <a:spcPct val="90000"/>
            </a:lnSpc>
            <a:spcBef>
              <a:spcPct val="0"/>
            </a:spcBef>
            <a:spcAft>
              <a:spcPct val="35000"/>
            </a:spcAft>
            <a:buNone/>
          </a:pPr>
          <a:r>
            <a:rPr lang="en-IN" sz="1600" b="1" kern="1200">
              <a:solidFill>
                <a:schemeClr val="tx1"/>
              </a:solidFill>
            </a:rPr>
            <a:t>RERA Quarterly Compliance (Withdrawal Certificate)</a:t>
          </a:r>
          <a:endParaRPr lang="en-IN" sz="1600" kern="1200" dirty="0">
            <a:solidFill>
              <a:schemeClr val="tx1"/>
            </a:solidFill>
          </a:endParaRPr>
        </a:p>
      </dsp:txBody>
      <dsp:txXfrm>
        <a:off x="509540" y="1158385"/>
        <a:ext cx="6580204" cy="639310"/>
      </dsp:txXfrm>
    </dsp:sp>
    <dsp:sp modelId="{E5476C14-D2C4-4634-8700-B24DCFA1F2BC}">
      <dsp:nvSpPr>
        <dsp:cNvPr id="0" name=""/>
        <dsp:cNvSpPr/>
      </dsp:nvSpPr>
      <dsp:spPr>
        <a:xfrm>
          <a:off x="0" y="3039180"/>
          <a:ext cx="9499107" cy="10773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7236" tIns="499872" rIns="737236" bIns="113792" numCol="1" spcCol="1270" anchor="t" anchorCtr="0">
          <a:noAutofit/>
        </a:bodyPr>
        <a:lstStyle/>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a:solidFill>
                <a:schemeClr val="tx1"/>
              </a:solidFill>
            </a:rPr>
            <a:t>First Certificate:</a:t>
          </a:r>
          <a:r>
            <a:rPr lang="en-IN" sz="1600" kern="1200">
              <a:solidFill>
                <a:schemeClr val="tx1"/>
              </a:solidFill>
            </a:rPr>
            <a:t> Due at the end of the </a:t>
          </a:r>
          <a:r>
            <a:rPr lang="en-IN" sz="1600" b="1" kern="1200">
              <a:solidFill>
                <a:schemeClr val="tx1"/>
              </a:solidFill>
            </a:rPr>
            <a:t>financial year in which project is registered</a:t>
          </a:r>
          <a:endParaRPr lang="en-IN" sz="1600" kern="1200" dirty="0">
            <a:solidFill>
              <a:schemeClr val="tx1"/>
            </a:solidFill>
          </a:endParaRPr>
        </a:p>
        <a:p>
          <a:pPr marL="171450" lvl="1" indent="-171450" algn="just" defTabSz="711200">
            <a:lnSpc>
              <a:spcPct val="90000"/>
            </a:lnSpc>
            <a:spcBef>
              <a:spcPct val="0"/>
            </a:spcBef>
            <a:spcAft>
              <a:spcPct val="15000"/>
            </a:spcAft>
            <a:buSzPts val="1000"/>
            <a:buFont typeface="Symbol" panose="05050102010706020507" pitchFamily="18" charset="2"/>
            <a:buChar char=""/>
          </a:pPr>
          <a:r>
            <a:rPr lang="en-IN" sz="1600" b="1" kern="1200">
              <a:solidFill>
                <a:schemeClr val="tx1"/>
              </a:solidFill>
            </a:rPr>
            <a:t>Last Certificate:</a:t>
          </a:r>
          <a:r>
            <a:rPr lang="en-IN" sz="1600" kern="1200">
              <a:solidFill>
                <a:schemeClr val="tx1"/>
              </a:solidFill>
            </a:rPr>
            <a:t> Due at the end of the </a:t>
          </a:r>
          <a:r>
            <a:rPr lang="en-IN" sz="1600" b="1" kern="1200">
              <a:solidFill>
                <a:schemeClr val="tx1"/>
              </a:solidFill>
            </a:rPr>
            <a:t>financial year in which project is completed</a:t>
          </a:r>
          <a:endParaRPr lang="en-IN" sz="1600" kern="1200" dirty="0">
            <a:solidFill>
              <a:schemeClr val="tx1"/>
            </a:solidFill>
          </a:endParaRPr>
        </a:p>
      </dsp:txBody>
      <dsp:txXfrm>
        <a:off x="0" y="3039180"/>
        <a:ext cx="9499107" cy="1077300"/>
      </dsp:txXfrm>
    </dsp:sp>
    <dsp:sp modelId="{902853D9-73A4-4200-B5DB-6AA153A03F5F}">
      <dsp:nvSpPr>
        <dsp:cNvPr id="0" name=""/>
        <dsp:cNvSpPr/>
      </dsp:nvSpPr>
      <dsp:spPr>
        <a:xfrm>
          <a:off x="474955" y="2684940"/>
          <a:ext cx="6649374" cy="7084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331" tIns="0" rIns="251331" bIns="0" numCol="1" spcCol="1270" anchor="ctr" anchorCtr="0">
          <a:noAutofit/>
        </a:bodyPr>
        <a:lstStyle/>
        <a:p>
          <a:pPr marL="0" lvl="0" indent="0" algn="just" defTabSz="711200">
            <a:lnSpc>
              <a:spcPct val="90000"/>
            </a:lnSpc>
            <a:spcBef>
              <a:spcPct val="0"/>
            </a:spcBef>
            <a:spcAft>
              <a:spcPct val="35000"/>
            </a:spcAft>
            <a:buNone/>
          </a:pPr>
          <a:r>
            <a:rPr lang="en-IN" sz="1600" b="1" kern="1200">
              <a:solidFill>
                <a:schemeClr val="tx1"/>
              </a:solidFill>
            </a:rPr>
            <a:t>RERA Annual Compliance (Annual Audit Certificate):</a:t>
          </a:r>
          <a:endParaRPr lang="en-IN" sz="1600" kern="1200" dirty="0">
            <a:solidFill>
              <a:schemeClr val="tx1"/>
            </a:solidFill>
          </a:endParaRPr>
        </a:p>
      </dsp:txBody>
      <dsp:txXfrm>
        <a:off x="509540" y="2719525"/>
        <a:ext cx="6580204" cy="639310"/>
      </dsp:txXfrm>
    </dsp:sp>
    <dsp:sp modelId="{FC8D7C74-462C-4CA3-89E4-5C67C73117D2}">
      <dsp:nvSpPr>
        <dsp:cNvPr id="0" name=""/>
        <dsp:cNvSpPr/>
      </dsp:nvSpPr>
      <dsp:spPr>
        <a:xfrm>
          <a:off x="0" y="4600321"/>
          <a:ext cx="9499107" cy="10773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7236" tIns="499872" rIns="737236" bIns="113792" numCol="1" spcCol="1270" anchor="t" anchorCtr="0">
          <a:noAutofit/>
        </a:bodyPr>
        <a:lstStyle/>
        <a:p>
          <a:pPr marL="171450" lvl="1" indent="-171450" algn="just" defTabSz="711200">
            <a:lnSpc>
              <a:spcPct val="90000"/>
            </a:lnSpc>
            <a:spcBef>
              <a:spcPct val="0"/>
            </a:spcBef>
            <a:spcAft>
              <a:spcPct val="15000"/>
            </a:spcAft>
            <a:buChar char="•"/>
          </a:pPr>
          <a:r>
            <a:rPr lang="en-IN" sz="1600" kern="1200">
              <a:solidFill>
                <a:schemeClr val="tx1"/>
              </a:solidFill>
            </a:rPr>
            <a:t>Submission of required </a:t>
          </a:r>
          <a:r>
            <a:rPr lang="en-IN" sz="1600" b="1" kern="1200">
              <a:solidFill>
                <a:schemeClr val="tx1"/>
              </a:solidFill>
            </a:rPr>
            <a:t>completion certificates and other documents</a:t>
          </a:r>
          <a:endParaRPr lang="en-IN" sz="1600" kern="1200" dirty="0">
            <a:solidFill>
              <a:schemeClr val="tx1"/>
            </a:solidFill>
          </a:endParaRPr>
        </a:p>
        <a:p>
          <a:pPr marL="171450" lvl="1" indent="-171450" algn="just" defTabSz="711200">
            <a:lnSpc>
              <a:spcPct val="90000"/>
            </a:lnSpc>
            <a:spcBef>
              <a:spcPct val="0"/>
            </a:spcBef>
            <a:spcAft>
              <a:spcPct val="15000"/>
            </a:spcAft>
            <a:buChar char="•"/>
          </a:pPr>
          <a:r>
            <a:rPr lang="en-IN" sz="1600" kern="1200" dirty="0">
              <a:solidFill>
                <a:schemeClr val="tx1"/>
              </a:solidFill>
            </a:rPr>
            <a:t>Fulfilment of all other RERA compliance obligations</a:t>
          </a:r>
        </a:p>
      </dsp:txBody>
      <dsp:txXfrm>
        <a:off x="0" y="4600321"/>
        <a:ext cx="9499107" cy="1077300"/>
      </dsp:txXfrm>
    </dsp:sp>
    <dsp:sp modelId="{070DF35D-BD78-4FF5-B72B-F00944A8F132}">
      <dsp:nvSpPr>
        <dsp:cNvPr id="0" name=""/>
        <dsp:cNvSpPr/>
      </dsp:nvSpPr>
      <dsp:spPr>
        <a:xfrm>
          <a:off x="474955" y="4246080"/>
          <a:ext cx="6649374" cy="7084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331" tIns="0" rIns="251331" bIns="0" numCol="1" spcCol="1270" anchor="ctr" anchorCtr="0">
          <a:noAutofit/>
        </a:bodyPr>
        <a:lstStyle/>
        <a:p>
          <a:pPr marL="0" lvl="0" indent="0" algn="just" defTabSz="711200">
            <a:lnSpc>
              <a:spcPct val="90000"/>
            </a:lnSpc>
            <a:spcBef>
              <a:spcPct val="0"/>
            </a:spcBef>
            <a:spcAft>
              <a:spcPct val="35000"/>
            </a:spcAft>
            <a:buNone/>
          </a:pPr>
          <a:r>
            <a:rPr lang="en-IN" sz="1600" b="1" kern="1200">
              <a:solidFill>
                <a:schemeClr val="tx1"/>
              </a:solidFill>
            </a:rPr>
            <a:t>Final Withdrawal: </a:t>
          </a:r>
          <a:r>
            <a:rPr lang="en-IN" sz="1600" kern="1200">
              <a:solidFill>
                <a:schemeClr val="tx1"/>
              </a:solidFill>
            </a:rPr>
            <a:t>On project completion, the </a:t>
          </a:r>
          <a:r>
            <a:rPr lang="en-IN" sz="1600" b="1" kern="1200">
              <a:solidFill>
                <a:schemeClr val="tx1"/>
              </a:solidFill>
            </a:rPr>
            <a:t>entire balance</a:t>
          </a:r>
          <a:r>
            <a:rPr lang="en-IN" sz="1600" kern="1200">
              <a:solidFill>
                <a:schemeClr val="tx1"/>
              </a:solidFill>
            </a:rPr>
            <a:t> in the </a:t>
          </a:r>
          <a:r>
            <a:rPr lang="en-IN" sz="1600" b="1" kern="1200">
              <a:solidFill>
                <a:schemeClr val="tx1"/>
              </a:solidFill>
            </a:rPr>
            <a:t>RERA-designated bank account</a:t>
          </a:r>
          <a:r>
            <a:rPr lang="en-IN" sz="1600" kern="1200">
              <a:solidFill>
                <a:schemeClr val="tx1"/>
              </a:solidFill>
            </a:rPr>
            <a:t> can be withdrawn by the promoter upon</a:t>
          </a:r>
          <a:endParaRPr lang="en-IN" sz="1600" kern="1200" dirty="0">
            <a:solidFill>
              <a:schemeClr val="tx1"/>
            </a:solidFill>
          </a:endParaRPr>
        </a:p>
      </dsp:txBody>
      <dsp:txXfrm>
        <a:off x="509540" y="4280665"/>
        <a:ext cx="6580204" cy="6393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07FF-01CD-41B2-82F8-997619032A07}">
      <dsp:nvSpPr>
        <dsp:cNvPr id="0" name=""/>
        <dsp:cNvSpPr/>
      </dsp:nvSpPr>
      <dsp:spPr>
        <a:xfrm>
          <a:off x="0" y="485214"/>
          <a:ext cx="3110266" cy="2102471"/>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SzPts val="1000"/>
            <a:buFont typeface="Symbol" panose="05050102010706020507" pitchFamily="18" charset="2"/>
            <a:buNone/>
          </a:pPr>
          <a:r>
            <a:rPr lang="en-IN" sz="1600" b="1" i="0" kern="1200" dirty="0">
              <a:latin typeface="Trebuchet MS (Body)"/>
            </a:rPr>
            <a:t>Internal Development Works (Section 2(</a:t>
          </a:r>
          <a:r>
            <a:rPr lang="en-IN" sz="1600" b="1" i="0" kern="1200" dirty="0" err="1">
              <a:latin typeface="Trebuchet MS (Body)"/>
            </a:rPr>
            <a:t>zb</a:t>
          </a:r>
          <a:r>
            <a:rPr lang="en-IN" sz="1600" b="1" i="0" kern="1200" dirty="0">
              <a:latin typeface="Trebuchet MS (Body)"/>
            </a:rPr>
            <a:t>))</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Roads, footpaths, drainage, sewers, water supply</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Parks, tree planting, street lighting, fire safety systems</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Community buildings, waste &amp; energy management, water conservation</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Social infrastructure (e.g., schools, health </a:t>
          </a:r>
          <a:r>
            <a:rPr lang="en-IN" sz="1200" kern="1200" dirty="0" err="1">
              <a:latin typeface="Trebuchet MS (Body)"/>
            </a:rPr>
            <a:t>centers</a:t>
          </a:r>
          <a:r>
            <a:rPr lang="en-IN" sz="1200" kern="1200" dirty="0">
              <a:latin typeface="Trebuchet MS (Body)"/>
            </a:rPr>
            <a:t>)</a:t>
          </a:r>
        </a:p>
      </dsp:txBody>
      <dsp:txXfrm>
        <a:off x="0" y="485214"/>
        <a:ext cx="3110266" cy="2102471"/>
      </dsp:txXfrm>
    </dsp:sp>
    <dsp:sp modelId="{B331749A-4402-48CD-A637-1D636969706F}">
      <dsp:nvSpPr>
        <dsp:cNvPr id="0" name=""/>
        <dsp:cNvSpPr/>
      </dsp:nvSpPr>
      <dsp:spPr>
        <a:xfrm>
          <a:off x="3421293" y="485214"/>
          <a:ext cx="3110266" cy="2102471"/>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IN" sz="1600" b="1" i="0" kern="1200" dirty="0">
              <a:latin typeface="Trebuchet MS (Body)"/>
            </a:rPr>
            <a:t>External Development Works (Section 2(w))</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Roads and landscaping</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Sewerage, drainage, water supply systems</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Electricity, transformers, sub-stations</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a:latin typeface="Trebuchet MS (Body)"/>
            </a:rPr>
            <a:t>Solid waste management</a:t>
          </a:r>
          <a:endParaRPr lang="en-IN" sz="1200" kern="1200" dirty="0">
            <a:latin typeface="Trebuchet MS (Body)"/>
          </a:endParaRP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a:latin typeface="Trebuchet MS (Body)"/>
            </a:rPr>
            <a:t>Other peripheral infrastructure as per local laws</a:t>
          </a:r>
          <a:endParaRPr lang="en-IN" sz="1200" kern="1200" dirty="0">
            <a:latin typeface="Trebuchet MS (Body)"/>
          </a:endParaRPr>
        </a:p>
      </dsp:txBody>
      <dsp:txXfrm>
        <a:off x="3421293" y="485214"/>
        <a:ext cx="3110266" cy="2102471"/>
      </dsp:txXfrm>
    </dsp:sp>
    <dsp:sp modelId="{72A6167B-4A4E-4160-95AB-DD92D3EF7575}">
      <dsp:nvSpPr>
        <dsp:cNvPr id="0" name=""/>
        <dsp:cNvSpPr/>
      </dsp:nvSpPr>
      <dsp:spPr>
        <a:xfrm>
          <a:off x="6842587" y="485214"/>
          <a:ext cx="3110266" cy="2102471"/>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IN" sz="1600" b="1" i="0" kern="1200" dirty="0">
              <a:latin typeface="Trebuchet MS (Body)"/>
            </a:rPr>
            <a:t>Obligation of Promoter (Section 11)</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Obtaining </a:t>
          </a:r>
          <a:r>
            <a:rPr lang="en-IN" sz="1200" b="1" kern="1200" dirty="0">
              <a:latin typeface="Trebuchet MS (Body)"/>
            </a:rPr>
            <a:t>Completion/ Occupancy Certificate (CC/OC)</a:t>
          </a:r>
          <a:endParaRPr lang="en-IN" sz="1200" kern="1200" dirty="0">
            <a:latin typeface="Trebuchet MS (Body)"/>
          </a:endParaRP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Formation of </a:t>
          </a:r>
          <a:r>
            <a:rPr lang="en-IN" sz="1200" b="1" kern="1200" dirty="0">
              <a:latin typeface="Trebuchet MS (Body)"/>
            </a:rPr>
            <a:t>Association of </a:t>
          </a:r>
          <a:r>
            <a:rPr lang="en-IN" sz="1200" b="1" kern="1200" dirty="0" err="1">
              <a:latin typeface="Trebuchet MS (Body)"/>
            </a:rPr>
            <a:t>Allottees</a:t>
          </a:r>
          <a:endParaRPr lang="en-IN" sz="1200" kern="1200" dirty="0">
            <a:latin typeface="Trebuchet MS (Body)"/>
          </a:endParaRP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Transfer of </a:t>
          </a:r>
          <a:r>
            <a:rPr lang="en-IN" sz="1200" b="1" kern="1200" dirty="0">
              <a:latin typeface="Trebuchet MS (Body)"/>
            </a:rPr>
            <a:t>unspent funds</a:t>
          </a:r>
          <a:r>
            <a:rPr lang="en-IN" sz="1200" kern="1200" dirty="0">
              <a:latin typeface="Trebuchet MS (Body)"/>
            </a:rPr>
            <a:t> and </a:t>
          </a:r>
          <a:r>
            <a:rPr lang="en-IN" sz="1200" b="1" kern="1200" dirty="0">
              <a:latin typeface="Trebuchet MS (Body)"/>
            </a:rPr>
            <a:t>collected deposits</a:t>
          </a:r>
          <a:endParaRPr lang="en-IN" sz="1200" kern="1200" dirty="0">
            <a:latin typeface="Trebuchet MS (Body)"/>
          </a:endParaRP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b="1" kern="1200">
              <a:latin typeface="Trebuchet MS (Body)"/>
            </a:rPr>
            <a:t>Payment of dues</a:t>
          </a:r>
          <a:r>
            <a:rPr lang="en-IN" sz="1200" kern="1200">
              <a:latin typeface="Trebuchet MS (Body)"/>
            </a:rPr>
            <a:t> and statutory liabilities</a:t>
          </a:r>
          <a:endParaRPr lang="en-IN" sz="1200" kern="1200" dirty="0">
            <a:latin typeface="Trebuchet MS (Body)"/>
          </a:endParaRP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a:latin typeface="Trebuchet MS (Body)"/>
            </a:rPr>
            <a:t>Handover of </a:t>
          </a:r>
          <a:r>
            <a:rPr lang="en-IN" sz="1200" b="1" kern="1200">
              <a:latin typeface="Trebuchet MS (Body)"/>
            </a:rPr>
            <a:t>project documents</a:t>
          </a:r>
          <a:r>
            <a:rPr lang="en-IN" sz="1200" kern="1200">
              <a:latin typeface="Trebuchet MS (Body)"/>
            </a:rPr>
            <a:t> to the association</a:t>
          </a:r>
          <a:endParaRPr lang="en-IN" sz="1200" kern="1200" dirty="0">
            <a:latin typeface="Trebuchet MS (Body)"/>
          </a:endParaRPr>
        </a:p>
      </dsp:txBody>
      <dsp:txXfrm>
        <a:off x="6842587" y="485214"/>
        <a:ext cx="3110266" cy="2102471"/>
      </dsp:txXfrm>
    </dsp:sp>
    <dsp:sp modelId="{5231543E-E2D8-4041-B891-45C3716E3125}">
      <dsp:nvSpPr>
        <dsp:cNvPr id="0" name=""/>
        <dsp:cNvSpPr/>
      </dsp:nvSpPr>
      <dsp:spPr>
        <a:xfrm>
          <a:off x="1710646" y="2898713"/>
          <a:ext cx="3110266" cy="2102471"/>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IN" sz="1600" b="1" i="0" kern="1200" dirty="0">
              <a:latin typeface="Trebuchet MS (Body)"/>
            </a:rPr>
            <a:t>Transfer of Title (Section 17)</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b="1" kern="1200" dirty="0">
              <a:latin typeface="Trebuchet MS (Body)"/>
            </a:rPr>
            <a:t>Handover of Common Areas</a:t>
          </a:r>
          <a:r>
            <a:rPr lang="en-IN" sz="1200" kern="1200" dirty="0">
              <a:latin typeface="Trebuchet MS (Body)"/>
            </a:rPr>
            <a:t> to the </a:t>
          </a:r>
          <a:r>
            <a:rPr lang="en-IN" sz="1200" kern="1200" dirty="0" err="1">
              <a:latin typeface="Trebuchet MS (Body)"/>
            </a:rPr>
            <a:t>allottees</a:t>
          </a:r>
          <a:r>
            <a:rPr lang="en-IN" sz="1200" kern="1200" dirty="0">
              <a:latin typeface="Trebuchet MS (Body)"/>
            </a:rPr>
            <a:t>’ association</a:t>
          </a:r>
        </a:p>
      </dsp:txBody>
      <dsp:txXfrm>
        <a:off x="1710646" y="2898713"/>
        <a:ext cx="3110266" cy="2102471"/>
      </dsp:txXfrm>
    </dsp:sp>
    <dsp:sp modelId="{2CDDD244-9372-4CAE-9889-C6E07A3C878A}">
      <dsp:nvSpPr>
        <dsp:cNvPr id="0" name=""/>
        <dsp:cNvSpPr/>
      </dsp:nvSpPr>
      <dsp:spPr>
        <a:xfrm>
          <a:off x="5131940" y="2898713"/>
          <a:ext cx="3110266" cy="2102471"/>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IN" sz="1600" b="1" i="0" kern="1200" dirty="0">
              <a:latin typeface="Trebuchet MS (Body)"/>
            </a:rPr>
            <a:t>Other Applicable Provisions</a:t>
          </a: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Compliance with </a:t>
          </a:r>
          <a:r>
            <a:rPr lang="en-IN" sz="1200" b="1" kern="1200" dirty="0">
              <a:latin typeface="Trebuchet MS (Body)"/>
            </a:rPr>
            <a:t>State RERA Rules</a:t>
          </a:r>
          <a:endParaRPr lang="en-IN" sz="1200" kern="1200" dirty="0">
            <a:latin typeface="Trebuchet MS (Body)"/>
          </a:endParaRP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a:latin typeface="Trebuchet MS (Body)"/>
            </a:rPr>
            <a:t>Adherence to all </a:t>
          </a:r>
          <a:r>
            <a:rPr lang="en-IN" sz="1200" b="1" kern="1200">
              <a:latin typeface="Trebuchet MS (Body)"/>
            </a:rPr>
            <a:t>applicable laws, bye-laws, and regulations</a:t>
          </a:r>
          <a:endParaRPr lang="en-IN" sz="1200" kern="1200" dirty="0">
            <a:latin typeface="Trebuchet MS (Body)"/>
          </a:endParaRPr>
        </a:p>
        <a:p>
          <a:pPr marL="114300" lvl="1" indent="-114300" algn="just" defTabSz="533400">
            <a:lnSpc>
              <a:spcPct val="90000"/>
            </a:lnSpc>
            <a:spcBef>
              <a:spcPct val="0"/>
            </a:spcBef>
            <a:spcAft>
              <a:spcPct val="15000"/>
            </a:spcAft>
            <a:buSzPts val="1000"/>
            <a:buFont typeface="Symbol" panose="05050102010706020507" pitchFamily="18" charset="2"/>
            <a:buNone/>
          </a:pPr>
          <a:r>
            <a:rPr lang="en-IN" sz="1200" kern="1200" dirty="0">
              <a:latin typeface="Trebuchet MS (Body)"/>
            </a:rPr>
            <a:t>Formalization of the </a:t>
          </a:r>
          <a:r>
            <a:rPr lang="en-IN" sz="1200" b="1" kern="1200" dirty="0">
              <a:latin typeface="Trebuchet MS (Body)"/>
            </a:rPr>
            <a:t>Association of </a:t>
          </a:r>
          <a:r>
            <a:rPr lang="en-IN" sz="1200" b="1" kern="1200" dirty="0" err="1">
              <a:latin typeface="Trebuchet MS (Body)"/>
            </a:rPr>
            <a:t>Allottees</a:t>
          </a:r>
          <a:r>
            <a:rPr lang="en-IN" sz="1200" kern="1200" dirty="0">
              <a:latin typeface="Trebuchet MS (Body)"/>
            </a:rPr>
            <a:t> as per legal requirements</a:t>
          </a:r>
        </a:p>
      </dsp:txBody>
      <dsp:txXfrm>
        <a:off x="5131940" y="2898713"/>
        <a:ext cx="3110266" cy="21024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74A84-B301-41EC-AF95-B2F4DA7D5D40}">
      <dsp:nvSpPr>
        <dsp:cNvPr id="0" name=""/>
        <dsp:cNvSpPr/>
      </dsp:nvSpPr>
      <dsp:spPr>
        <a:xfrm>
          <a:off x="7187854" y="2612847"/>
          <a:ext cx="91440" cy="660219"/>
        </a:xfrm>
        <a:custGeom>
          <a:avLst/>
          <a:gdLst/>
          <a:ahLst/>
          <a:cxnLst/>
          <a:rect l="0" t="0" r="0" b="0"/>
          <a:pathLst>
            <a:path>
              <a:moveTo>
                <a:pt x="45720" y="0"/>
              </a:moveTo>
              <a:lnTo>
                <a:pt x="45720" y="660219"/>
              </a:lnTo>
            </a:path>
          </a:pathLst>
        </a:custGeom>
        <a:noFill/>
        <a:ln w="6350" cap="flat" cmpd="sng" algn="ctr">
          <a:solidFill>
            <a:srgbClr val="A5C24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38FE577-D545-4042-917A-654696F2B106}">
      <dsp:nvSpPr>
        <dsp:cNvPr id="0" name=""/>
        <dsp:cNvSpPr/>
      </dsp:nvSpPr>
      <dsp:spPr>
        <a:xfrm>
          <a:off x="5314198" y="1102670"/>
          <a:ext cx="1919375" cy="660219"/>
        </a:xfrm>
        <a:custGeom>
          <a:avLst/>
          <a:gdLst/>
          <a:ahLst/>
          <a:cxnLst/>
          <a:rect l="0" t="0" r="0" b="0"/>
          <a:pathLst>
            <a:path>
              <a:moveTo>
                <a:pt x="0" y="0"/>
              </a:moveTo>
              <a:lnTo>
                <a:pt x="0" y="449920"/>
              </a:lnTo>
              <a:lnTo>
                <a:pt x="1919375" y="449920"/>
              </a:lnTo>
              <a:lnTo>
                <a:pt x="1919375" y="660219"/>
              </a:lnTo>
            </a:path>
          </a:pathLst>
        </a:custGeom>
        <a:noFill/>
        <a:ln w="6350" cap="flat" cmpd="sng" algn="ctr">
          <a:solidFill>
            <a:srgbClr val="7CCA6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46587D7-AD31-4686-8CDF-BABF66AB04D9}">
      <dsp:nvSpPr>
        <dsp:cNvPr id="0" name=""/>
        <dsp:cNvSpPr/>
      </dsp:nvSpPr>
      <dsp:spPr>
        <a:xfrm>
          <a:off x="3391917" y="2588270"/>
          <a:ext cx="1260609" cy="660219"/>
        </a:xfrm>
        <a:custGeom>
          <a:avLst/>
          <a:gdLst/>
          <a:ahLst/>
          <a:cxnLst/>
          <a:rect l="0" t="0" r="0" b="0"/>
          <a:pathLst>
            <a:path>
              <a:moveTo>
                <a:pt x="0" y="0"/>
              </a:moveTo>
              <a:lnTo>
                <a:pt x="0" y="449920"/>
              </a:lnTo>
              <a:lnTo>
                <a:pt x="1260609" y="449920"/>
              </a:lnTo>
              <a:lnTo>
                <a:pt x="1260609" y="660219"/>
              </a:lnTo>
            </a:path>
          </a:pathLst>
        </a:custGeom>
        <a:noFill/>
        <a:ln w="6350" cap="flat" cmpd="sng" algn="ctr">
          <a:solidFill>
            <a:srgbClr val="A5C24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037FD45-2077-41C2-AE53-5093E2B10057}">
      <dsp:nvSpPr>
        <dsp:cNvPr id="0" name=""/>
        <dsp:cNvSpPr/>
      </dsp:nvSpPr>
      <dsp:spPr>
        <a:xfrm>
          <a:off x="2084793" y="2588270"/>
          <a:ext cx="1307123" cy="660219"/>
        </a:xfrm>
        <a:custGeom>
          <a:avLst/>
          <a:gdLst/>
          <a:ahLst/>
          <a:cxnLst/>
          <a:rect l="0" t="0" r="0" b="0"/>
          <a:pathLst>
            <a:path>
              <a:moveTo>
                <a:pt x="1307123" y="0"/>
              </a:moveTo>
              <a:lnTo>
                <a:pt x="1307123" y="449920"/>
              </a:lnTo>
              <a:lnTo>
                <a:pt x="0" y="449920"/>
              </a:lnTo>
              <a:lnTo>
                <a:pt x="0" y="660219"/>
              </a:lnTo>
            </a:path>
          </a:pathLst>
        </a:custGeom>
        <a:noFill/>
        <a:ln w="6350" cap="flat" cmpd="sng" algn="ctr">
          <a:solidFill>
            <a:srgbClr val="A5C24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4BA8FD32-030E-426A-90FB-DE03B872D071}">
      <dsp:nvSpPr>
        <dsp:cNvPr id="0" name=""/>
        <dsp:cNvSpPr/>
      </dsp:nvSpPr>
      <dsp:spPr>
        <a:xfrm>
          <a:off x="3391917" y="1102670"/>
          <a:ext cx="1922281" cy="660219"/>
        </a:xfrm>
        <a:custGeom>
          <a:avLst/>
          <a:gdLst/>
          <a:ahLst/>
          <a:cxnLst/>
          <a:rect l="0" t="0" r="0" b="0"/>
          <a:pathLst>
            <a:path>
              <a:moveTo>
                <a:pt x="1922281" y="0"/>
              </a:moveTo>
              <a:lnTo>
                <a:pt x="1922281" y="449920"/>
              </a:lnTo>
              <a:lnTo>
                <a:pt x="0" y="449920"/>
              </a:lnTo>
              <a:lnTo>
                <a:pt x="0" y="660219"/>
              </a:lnTo>
            </a:path>
          </a:pathLst>
        </a:custGeom>
        <a:noFill/>
        <a:ln w="6350" cap="flat" cmpd="sng" algn="ctr">
          <a:solidFill>
            <a:srgbClr val="7CCA6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8563B4EC-CCF3-4EC1-84F0-963A5163CF14}">
      <dsp:nvSpPr>
        <dsp:cNvPr id="0" name=""/>
        <dsp:cNvSpPr/>
      </dsp:nvSpPr>
      <dsp:spPr>
        <a:xfrm>
          <a:off x="4100696" y="1326"/>
          <a:ext cx="2427005" cy="1101343"/>
        </a:xfrm>
        <a:prstGeom prst="roundRect">
          <a:avLst>
            <a:gd name="adj" fmla="val 10000"/>
          </a:avLst>
        </a:prstGeom>
        <a:gradFill rotWithShape="0">
          <a:gsLst>
            <a:gs pos="0">
              <a:srgbClr val="0BD0D9">
                <a:hueOff val="0"/>
                <a:satOff val="0"/>
                <a:lumOff val="0"/>
                <a:alphaOff val="0"/>
                <a:satMod val="103000"/>
                <a:lumMod val="102000"/>
                <a:tint val="94000"/>
              </a:srgbClr>
            </a:gs>
            <a:gs pos="50000">
              <a:srgbClr val="0BD0D9">
                <a:hueOff val="0"/>
                <a:satOff val="0"/>
                <a:lumOff val="0"/>
                <a:alphaOff val="0"/>
                <a:satMod val="110000"/>
                <a:lumMod val="100000"/>
                <a:shade val="100000"/>
              </a:srgbClr>
            </a:gs>
            <a:gs pos="100000">
              <a:srgbClr val="0BD0D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FBE9A7-AAFD-4DF3-ABEC-F0B41F043756}">
      <dsp:nvSpPr>
        <dsp:cNvPr id="0" name=""/>
        <dsp:cNvSpPr/>
      </dsp:nvSpPr>
      <dsp:spPr>
        <a:xfrm>
          <a:off x="4352929" y="240948"/>
          <a:ext cx="2427005" cy="1101343"/>
        </a:xfrm>
        <a:prstGeom prst="roundRect">
          <a:avLst>
            <a:gd name="adj" fmla="val 10000"/>
          </a:avLst>
        </a:prstGeom>
        <a:solidFill>
          <a:sysClr val="window" lastClr="FFFFFF">
            <a:alpha val="90000"/>
            <a:hueOff val="0"/>
            <a:satOff val="0"/>
            <a:lumOff val="0"/>
            <a:alphaOff val="0"/>
          </a:sysClr>
        </a:solidFill>
        <a:ln w="6350" cap="flat" cmpd="sng" algn="ctr">
          <a:solidFill>
            <a:srgbClr val="0BD0D9">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Tw Cen MT" panose="020B0602020104020603" pitchFamily="34" charset="0"/>
              <a:ea typeface="+mn-ea"/>
              <a:cs typeface="+mn-cs"/>
            </a:rPr>
            <a:t>Construction of project complete? </a:t>
          </a:r>
        </a:p>
      </dsp:txBody>
      <dsp:txXfrm>
        <a:off x="4385186" y="273205"/>
        <a:ext cx="2362491" cy="1036829"/>
      </dsp:txXfrm>
    </dsp:sp>
    <dsp:sp modelId="{09992230-8FDF-4F4D-9E11-F0A45B114576}">
      <dsp:nvSpPr>
        <dsp:cNvPr id="0" name=""/>
        <dsp:cNvSpPr/>
      </dsp:nvSpPr>
      <dsp:spPr>
        <a:xfrm>
          <a:off x="2603717" y="1762889"/>
          <a:ext cx="1576400" cy="825380"/>
        </a:xfrm>
        <a:prstGeom prst="roundRect">
          <a:avLst>
            <a:gd name="adj" fmla="val 10000"/>
          </a:avLst>
        </a:prstGeom>
        <a:gradFill rotWithShape="0">
          <a:gsLst>
            <a:gs pos="0">
              <a:srgbClr val="7CCA62">
                <a:hueOff val="0"/>
                <a:satOff val="0"/>
                <a:lumOff val="0"/>
                <a:alphaOff val="0"/>
                <a:satMod val="103000"/>
                <a:lumMod val="102000"/>
                <a:tint val="94000"/>
              </a:srgbClr>
            </a:gs>
            <a:gs pos="50000">
              <a:srgbClr val="7CCA62">
                <a:hueOff val="0"/>
                <a:satOff val="0"/>
                <a:lumOff val="0"/>
                <a:alphaOff val="0"/>
                <a:satMod val="110000"/>
                <a:lumMod val="100000"/>
                <a:shade val="100000"/>
              </a:srgbClr>
            </a:gs>
            <a:gs pos="100000">
              <a:srgbClr val="7CCA62">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E22BFE2-9679-4601-8EDD-87FF6B1D979F}">
      <dsp:nvSpPr>
        <dsp:cNvPr id="0" name=""/>
        <dsp:cNvSpPr/>
      </dsp:nvSpPr>
      <dsp:spPr>
        <a:xfrm>
          <a:off x="2855950" y="2002511"/>
          <a:ext cx="1576400" cy="825380"/>
        </a:xfrm>
        <a:prstGeom prst="roundRect">
          <a:avLst>
            <a:gd name="adj" fmla="val 10000"/>
          </a:avLst>
        </a:prstGeom>
        <a:solidFill>
          <a:sysClr val="window" lastClr="FFFFFF">
            <a:alpha val="90000"/>
            <a:hueOff val="0"/>
            <a:satOff val="0"/>
            <a:lumOff val="0"/>
            <a:alphaOff val="0"/>
          </a:sysClr>
        </a:solidFill>
        <a:ln w="6350" cap="flat" cmpd="sng" algn="ctr">
          <a:solidFill>
            <a:srgbClr val="7CCA62">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Tw Cen MT" panose="020B0602020104020603" pitchFamily="34" charset="0"/>
              <a:ea typeface="+mn-ea"/>
              <a:cs typeface="+mn-cs"/>
            </a:rPr>
            <a:t>YES</a:t>
          </a:r>
        </a:p>
      </dsp:txBody>
      <dsp:txXfrm>
        <a:off x="2880125" y="2026686"/>
        <a:ext cx="1528050" cy="777030"/>
      </dsp:txXfrm>
    </dsp:sp>
    <dsp:sp modelId="{2648EFB5-1E9E-473C-8642-EFCBE464F036}">
      <dsp:nvSpPr>
        <dsp:cNvPr id="0" name=""/>
        <dsp:cNvSpPr/>
      </dsp:nvSpPr>
      <dsp:spPr>
        <a:xfrm>
          <a:off x="1076416" y="3248489"/>
          <a:ext cx="2016753" cy="1341383"/>
        </a:xfrm>
        <a:prstGeom prst="roundRect">
          <a:avLst>
            <a:gd name="adj" fmla="val 10000"/>
          </a:avLst>
        </a:prstGeom>
        <a:gradFill rotWithShape="0">
          <a:gsLst>
            <a:gs pos="0">
              <a:srgbClr val="A5C249">
                <a:hueOff val="0"/>
                <a:satOff val="0"/>
                <a:lumOff val="0"/>
                <a:alphaOff val="0"/>
                <a:satMod val="103000"/>
                <a:lumMod val="102000"/>
                <a:tint val="94000"/>
              </a:srgbClr>
            </a:gs>
            <a:gs pos="50000">
              <a:srgbClr val="A5C249">
                <a:hueOff val="0"/>
                <a:satOff val="0"/>
                <a:lumOff val="0"/>
                <a:alphaOff val="0"/>
                <a:satMod val="110000"/>
                <a:lumMod val="100000"/>
                <a:shade val="100000"/>
              </a:srgbClr>
            </a:gs>
            <a:gs pos="100000">
              <a:srgbClr val="A5C24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F29760-8F82-45C3-8F02-30CC8A2E4D84}">
      <dsp:nvSpPr>
        <dsp:cNvPr id="0" name=""/>
        <dsp:cNvSpPr/>
      </dsp:nvSpPr>
      <dsp:spPr>
        <a:xfrm>
          <a:off x="1328649" y="3488111"/>
          <a:ext cx="2016753" cy="1341383"/>
        </a:xfrm>
        <a:prstGeom prst="roundRect">
          <a:avLst>
            <a:gd name="adj" fmla="val 10000"/>
          </a:avLst>
        </a:prstGeom>
        <a:solidFill>
          <a:sysClr val="window" lastClr="FFFFFF">
            <a:alpha val="90000"/>
            <a:hueOff val="0"/>
            <a:satOff val="0"/>
            <a:lumOff val="0"/>
            <a:alphaOff val="0"/>
          </a:sysClr>
        </a:solidFill>
        <a:ln w="6350" cap="flat" cmpd="sng" algn="ctr">
          <a:solidFill>
            <a:srgbClr val="A5C249">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Tw Cen MT" panose="020B0602020104020603" pitchFamily="34" charset="0"/>
              <a:ea typeface="+mn-ea"/>
              <a:cs typeface="+mn-cs"/>
            </a:rPr>
            <a:t>Submit Completion &amp; Occupancy  Certificate </a:t>
          </a:r>
        </a:p>
      </dsp:txBody>
      <dsp:txXfrm>
        <a:off x="1367937" y="3527399"/>
        <a:ext cx="1938177" cy="1262807"/>
      </dsp:txXfrm>
    </dsp:sp>
    <dsp:sp modelId="{4387C8C1-51BB-489F-9740-E9388A3B962F}">
      <dsp:nvSpPr>
        <dsp:cNvPr id="0" name=""/>
        <dsp:cNvSpPr/>
      </dsp:nvSpPr>
      <dsp:spPr>
        <a:xfrm>
          <a:off x="3597635" y="3248489"/>
          <a:ext cx="2109782" cy="1434087"/>
        </a:xfrm>
        <a:prstGeom prst="roundRect">
          <a:avLst>
            <a:gd name="adj" fmla="val 10000"/>
          </a:avLst>
        </a:prstGeom>
        <a:gradFill rotWithShape="0">
          <a:gsLst>
            <a:gs pos="0">
              <a:srgbClr val="A5C249">
                <a:hueOff val="0"/>
                <a:satOff val="0"/>
                <a:lumOff val="0"/>
                <a:alphaOff val="0"/>
                <a:satMod val="103000"/>
                <a:lumMod val="102000"/>
                <a:tint val="94000"/>
              </a:srgbClr>
            </a:gs>
            <a:gs pos="50000">
              <a:srgbClr val="A5C249">
                <a:hueOff val="0"/>
                <a:satOff val="0"/>
                <a:lumOff val="0"/>
                <a:alphaOff val="0"/>
                <a:satMod val="110000"/>
                <a:lumMod val="100000"/>
                <a:shade val="100000"/>
              </a:srgbClr>
            </a:gs>
            <a:gs pos="100000">
              <a:srgbClr val="A5C24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663C322-B4F7-4F48-9C70-783B1C873881}">
      <dsp:nvSpPr>
        <dsp:cNvPr id="0" name=""/>
        <dsp:cNvSpPr/>
      </dsp:nvSpPr>
      <dsp:spPr>
        <a:xfrm>
          <a:off x="3849868" y="3488111"/>
          <a:ext cx="2109782" cy="1434087"/>
        </a:xfrm>
        <a:prstGeom prst="roundRect">
          <a:avLst>
            <a:gd name="adj" fmla="val 10000"/>
          </a:avLst>
        </a:prstGeom>
        <a:solidFill>
          <a:sysClr val="window" lastClr="FFFFFF">
            <a:alpha val="90000"/>
            <a:hueOff val="0"/>
            <a:satOff val="0"/>
            <a:lumOff val="0"/>
            <a:alphaOff val="0"/>
          </a:sysClr>
        </a:solidFill>
        <a:ln w="6350" cap="flat" cmpd="sng" algn="ctr">
          <a:solidFill>
            <a:srgbClr val="A5C249">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Tw Cen MT" panose="020B0602020104020603" pitchFamily="34" charset="0"/>
              <a:ea typeface="+mn-ea"/>
              <a:cs typeface="+mn-cs"/>
            </a:rPr>
            <a:t>Handover Possession of Unit and common areas</a:t>
          </a:r>
        </a:p>
      </dsp:txBody>
      <dsp:txXfrm>
        <a:off x="3891871" y="3530114"/>
        <a:ext cx="2025776" cy="1350081"/>
      </dsp:txXfrm>
    </dsp:sp>
    <dsp:sp modelId="{A8A148C4-AF94-4BCE-A231-D46989E2A23D}">
      <dsp:nvSpPr>
        <dsp:cNvPr id="0" name=""/>
        <dsp:cNvSpPr/>
      </dsp:nvSpPr>
      <dsp:spPr>
        <a:xfrm>
          <a:off x="6442468" y="1762889"/>
          <a:ext cx="1582211" cy="849958"/>
        </a:xfrm>
        <a:prstGeom prst="roundRect">
          <a:avLst>
            <a:gd name="adj" fmla="val 10000"/>
          </a:avLst>
        </a:prstGeom>
        <a:gradFill rotWithShape="0">
          <a:gsLst>
            <a:gs pos="0">
              <a:srgbClr val="7CCA62">
                <a:hueOff val="0"/>
                <a:satOff val="0"/>
                <a:lumOff val="0"/>
                <a:alphaOff val="0"/>
                <a:satMod val="103000"/>
                <a:lumMod val="102000"/>
                <a:tint val="94000"/>
              </a:srgbClr>
            </a:gs>
            <a:gs pos="50000">
              <a:srgbClr val="7CCA62">
                <a:hueOff val="0"/>
                <a:satOff val="0"/>
                <a:lumOff val="0"/>
                <a:alphaOff val="0"/>
                <a:satMod val="110000"/>
                <a:lumMod val="100000"/>
                <a:shade val="100000"/>
              </a:srgbClr>
            </a:gs>
            <a:gs pos="100000">
              <a:srgbClr val="7CCA62">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507B6B-86F9-41A3-945B-2E79135CD800}">
      <dsp:nvSpPr>
        <dsp:cNvPr id="0" name=""/>
        <dsp:cNvSpPr/>
      </dsp:nvSpPr>
      <dsp:spPr>
        <a:xfrm>
          <a:off x="6694701" y="2002511"/>
          <a:ext cx="1582211" cy="849958"/>
        </a:xfrm>
        <a:prstGeom prst="roundRect">
          <a:avLst>
            <a:gd name="adj" fmla="val 10000"/>
          </a:avLst>
        </a:prstGeom>
        <a:solidFill>
          <a:sysClr val="window" lastClr="FFFFFF">
            <a:alpha val="90000"/>
            <a:hueOff val="0"/>
            <a:satOff val="0"/>
            <a:lumOff val="0"/>
            <a:alphaOff val="0"/>
          </a:sysClr>
        </a:solidFill>
        <a:ln w="6350" cap="flat" cmpd="sng" algn="ctr">
          <a:solidFill>
            <a:srgbClr val="7CCA62">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Tw Cen MT" panose="020B0602020104020603" pitchFamily="34" charset="0"/>
              <a:ea typeface="+mn-ea"/>
              <a:cs typeface="+mn-cs"/>
            </a:rPr>
            <a:t>NO</a:t>
          </a:r>
        </a:p>
      </dsp:txBody>
      <dsp:txXfrm>
        <a:off x="6719595" y="2027405"/>
        <a:ext cx="1532423" cy="800170"/>
      </dsp:txXfrm>
    </dsp:sp>
    <dsp:sp modelId="{C6FB0499-05C0-4242-8AE0-44B344C60A5A}">
      <dsp:nvSpPr>
        <dsp:cNvPr id="0" name=""/>
        <dsp:cNvSpPr/>
      </dsp:nvSpPr>
      <dsp:spPr>
        <a:xfrm>
          <a:off x="6211883" y="3273067"/>
          <a:ext cx="2043381" cy="1423218"/>
        </a:xfrm>
        <a:prstGeom prst="roundRect">
          <a:avLst>
            <a:gd name="adj" fmla="val 10000"/>
          </a:avLst>
        </a:prstGeom>
        <a:gradFill rotWithShape="0">
          <a:gsLst>
            <a:gs pos="0">
              <a:srgbClr val="A5C249">
                <a:hueOff val="0"/>
                <a:satOff val="0"/>
                <a:lumOff val="0"/>
                <a:alphaOff val="0"/>
                <a:satMod val="103000"/>
                <a:lumMod val="102000"/>
                <a:tint val="94000"/>
              </a:srgbClr>
            </a:gs>
            <a:gs pos="50000">
              <a:srgbClr val="A5C249">
                <a:hueOff val="0"/>
                <a:satOff val="0"/>
                <a:lumOff val="0"/>
                <a:alphaOff val="0"/>
                <a:satMod val="110000"/>
                <a:lumMod val="100000"/>
                <a:shade val="100000"/>
              </a:srgbClr>
            </a:gs>
            <a:gs pos="100000">
              <a:srgbClr val="A5C24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25D7D6D-E8DF-464D-8A7B-7604C7F2554A}">
      <dsp:nvSpPr>
        <dsp:cNvPr id="0" name=""/>
        <dsp:cNvSpPr/>
      </dsp:nvSpPr>
      <dsp:spPr>
        <a:xfrm>
          <a:off x="6464116" y="3512688"/>
          <a:ext cx="2043381" cy="1423218"/>
        </a:xfrm>
        <a:prstGeom prst="roundRect">
          <a:avLst>
            <a:gd name="adj" fmla="val 10000"/>
          </a:avLst>
        </a:prstGeom>
        <a:solidFill>
          <a:sysClr val="window" lastClr="FFFFFF">
            <a:alpha val="90000"/>
            <a:hueOff val="0"/>
            <a:satOff val="0"/>
            <a:lumOff val="0"/>
            <a:alphaOff val="0"/>
          </a:sysClr>
        </a:solidFill>
        <a:ln w="6350" cap="flat" cmpd="sng" algn="ctr">
          <a:solidFill>
            <a:srgbClr val="A5C249">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Tw Cen MT" panose="020B0602020104020603" pitchFamily="34" charset="0"/>
              <a:ea typeface="+mn-ea"/>
              <a:cs typeface="+mn-cs"/>
            </a:rPr>
            <a:t>Submit Application for Extension</a:t>
          </a:r>
        </a:p>
      </dsp:txBody>
      <dsp:txXfrm>
        <a:off x="6505801" y="3554373"/>
        <a:ext cx="1960011" cy="13398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3ED32-D09E-488C-BD5F-7969CDB567C1}">
      <dsp:nvSpPr>
        <dsp:cNvPr id="0" name=""/>
        <dsp:cNvSpPr/>
      </dsp:nvSpPr>
      <dsp:spPr>
        <a:xfrm>
          <a:off x="863162" y="0"/>
          <a:ext cx="9782504" cy="5517931"/>
        </a:xfrm>
        <a:prstGeom prst="rightArrow">
          <a:avLst/>
        </a:prstGeom>
        <a:solidFill>
          <a:srgbClr val="4472C4">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10D2333C-BC6E-4CF1-9ECB-C0C81F2B4E6C}">
      <dsp:nvSpPr>
        <dsp:cNvPr id="0" name=""/>
        <dsp:cNvSpPr/>
      </dsp:nvSpPr>
      <dsp:spPr>
        <a:xfrm>
          <a:off x="5651" y="1273372"/>
          <a:ext cx="3319200" cy="2971185"/>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kern="1200" dirty="0">
              <a:solidFill>
                <a:sysClr val="window" lastClr="FFFFFF"/>
              </a:solidFill>
              <a:latin typeface="Tw Cen MT" panose="020B0602020104020603" pitchFamily="34" charset="0"/>
              <a:ea typeface="+mn-ea"/>
              <a:cs typeface="+mn-cs"/>
            </a:rPr>
            <a:t>The registration granted under section 5 may be extended by the Authority on an application made by the promoter due to </a:t>
          </a:r>
          <a:r>
            <a:rPr lang="en-US" sz="2000" b="1" i="1" kern="1200" dirty="0">
              <a:solidFill>
                <a:sysClr val="window" lastClr="FFFFFF"/>
              </a:solidFill>
              <a:latin typeface="Tw Cen MT" panose="020B0602020104020603" pitchFamily="34" charset="0"/>
              <a:ea typeface="+mn-ea"/>
              <a:cs typeface="+mn-cs"/>
            </a:rPr>
            <a:t>force majeure, in such form and on payment of such </a:t>
          </a:r>
          <a:r>
            <a:rPr lang="en-US" sz="2000" b="1" kern="1200" dirty="0">
              <a:solidFill>
                <a:sysClr val="window" lastClr="FFFFFF"/>
              </a:solidFill>
              <a:latin typeface="Tw Cen MT" panose="020B0602020104020603" pitchFamily="34" charset="0"/>
              <a:ea typeface="+mn-ea"/>
              <a:cs typeface="+mn-cs"/>
            </a:rPr>
            <a:t>fee as may be specified by regulations made by the Authority:</a:t>
          </a:r>
        </a:p>
      </dsp:txBody>
      <dsp:txXfrm>
        <a:off x="150692" y="1418413"/>
        <a:ext cx="3029118" cy="2681103"/>
      </dsp:txXfrm>
    </dsp:sp>
    <dsp:sp modelId="{061DF42C-2C00-43D6-8E8B-21C63820EE81}">
      <dsp:nvSpPr>
        <dsp:cNvPr id="0" name=""/>
        <dsp:cNvSpPr/>
      </dsp:nvSpPr>
      <dsp:spPr>
        <a:xfrm>
          <a:off x="3751375" y="1358260"/>
          <a:ext cx="4471634" cy="2801409"/>
        </a:xfrm>
        <a:prstGeom prst="roundRect">
          <a:avLst/>
        </a:prstGeom>
        <a:gradFill rotWithShape="0">
          <a:gsLst>
            <a:gs pos="0">
              <a:srgbClr val="4472C4">
                <a:hueOff val="-3676672"/>
                <a:satOff val="-5114"/>
                <a:lumOff val="-1961"/>
                <a:alphaOff val="0"/>
                <a:satMod val="103000"/>
                <a:lumMod val="102000"/>
                <a:tint val="94000"/>
              </a:srgbClr>
            </a:gs>
            <a:gs pos="50000">
              <a:srgbClr val="4472C4">
                <a:hueOff val="-3676672"/>
                <a:satOff val="-5114"/>
                <a:lumOff val="-1961"/>
                <a:alphaOff val="0"/>
                <a:satMod val="110000"/>
                <a:lumMod val="100000"/>
                <a:shade val="100000"/>
              </a:srgbClr>
            </a:gs>
            <a:gs pos="100000">
              <a:srgbClr val="4472C4">
                <a:hueOff val="-3676672"/>
                <a:satOff val="-5114"/>
                <a:lumOff val="-1961"/>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kern="1200" dirty="0">
              <a:solidFill>
                <a:sysClr val="window" lastClr="FFFFFF"/>
              </a:solidFill>
              <a:latin typeface="Tw Cen MT" panose="020B0602020104020603" pitchFamily="34" charset="0"/>
              <a:ea typeface="+mn-ea"/>
              <a:cs typeface="+mn-cs"/>
            </a:rPr>
            <a:t>Provided that the Authority may in reasonable circumstances, without default on the part of the promoter, based on the facts of each case, and for reasons to be recorded in writing, extend the registration granted to a project for such time as it considers necessary, which shall, in aggregate, not exceed a period of one year:</a:t>
          </a:r>
        </a:p>
      </dsp:txBody>
      <dsp:txXfrm>
        <a:off x="3888129" y="1495014"/>
        <a:ext cx="4198126" cy="2527901"/>
      </dsp:txXfrm>
    </dsp:sp>
    <dsp:sp modelId="{84C66BF4-4929-4284-9B91-0ECBA10255B7}">
      <dsp:nvSpPr>
        <dsp:cNvPr id="0" name=""/>
        <dsp:cNvSpPr/>
      </dsp:nvSpPr>
      <dsp:spPr>
        <a:xfrm>
          <a:off x="8649533" y="1528047"/>
          <a:ext cx="2853644" cy="2461835"/>
        </a:xfrm>
        <a:prstGeom prst="roundRect">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kern="1200" dirty="0">
              <a:solidFill>
                <a:sysClr val="window" lastClr="FFFFFF"/>
              </a:solidFill>
              <a:latin typeface="Tw Cen MT" panose="020B0602020104020603" pitchFamily="34" charset="0"/>
              <a:ea typeface="+mn-ea"/>
              <a:cs typeface="+mn-cs"/>
            </a:rPr>
            <a:t>Provided further that no application for extension of registration shall be rejected unless the applicant has been given an opportunity of being heard in the matter</a:t>
          </a:r>
          <a:r>
            <a:rPr lang="en-US" sz="1600" b="1" kern="1200" dirty="0">
              <a:solidFill>
                <a:sysClr val="window" lastClr="FFFFFF"/>
              </a:solidFill>
              <a:latin typeface="Tw Cen MT" panose="020B0602020104020603" pitchFamily="34" charset="0"/>
              <a:ea typeface="+mn-ea"/>
              <a:cs typeface="+mn-cs"/>
            </a:rPr>
            <a:t>.</a:t>
          </a:r>
        </a:p>
      </dsp:txBody>
      <dsp:txXfrm>
        <a:off x="8769710" y="1648224"/>
        <a:ext cx="2613290" cy="222148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022A4-78B9-4F28-8E8B-4CDA3AF19292}">
      <dsp:nvSpPr>
        <dsp:cNvPr id="0" name=""/>
        <dsp:cNvSpPr/>
      </dsp:nvSpPr>
      <dsp:spPr>
        <a:xfrm>
          <a:off x="28" y="128115"/>
          <a:ext cx="2715506" cy="105625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Tw Cen MT" panose="020B0602020104020603" pitchFamily="34" charset="0"/>
            </a:rPr>
            <a:t>Standard Extension </a:t>
          </a:r>
          <a:r>
            <a:rPr lang="en-US" sz="1800" b="1" kern="1200" dirty="0">
              <a:solidFill>
                <a:srgbClr val="FFFF00"/>
              </a:solidFill>
              <a:latin typeface="Tw Cen MT" panose="020B0602020104020603" pitchFamily="34" charset="0"/>
            </a:rPr>
            <a:t>Rule 7(1) &amp; 7(2)</a:t>
          </a:r>
          <a:endParaRPr lang="en-IN" sz="1800" b="1" kern="1200" dirty="0">
            <a:solidFill>
              <a:srgbClr val="FFFF00"/>
            </a:solidFill>
            <a:latin typeface="Tw Cen MT" panose="020B0602020104020603" pitchFamily="34" charset="0"/>
          </a:endParaRPr>
        </a:p>
      </dsp:txBody>
      <dsp:txXfrm>
        <a:off x="28" y="128115"/>
        <a:ext cx="2715506" cy="1056259"/>
      </dsp:txXfrm>
    </dsp:sp>
    <dsp:sp modelId="{40AF6714-F48A-4433-AAA3-EE156E04B097}">
      <dsp:nvSpPr>
        <dsp:cNvPr id="0" name=""/>
        <dsp:cNvSpPr/>
      </dsp:nvSpPr>
      <dsp:spPr>
        <a:xfrm>
          <a:off x="28" y="1184374"/>
          <a:ext cx="2715506" cy="355751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IN" sz="1800" b="1" kern="1200" dirty="0">
              <a:latin typeface="Tw Cen MT" panose="020B0602020104020603" pitchFamily="34" charset="0"/>
            </a:rPr>
            <a:t>Timeline</a:t>
          </a:r>
          <a:r>
            <a:rPr lang="en-IN" sz="1800" kern="1200" dirty="0">
              <a:latin typeface="Tw Cen MT" panose="020B0602020104020603" pitchFamily="34" charset="0"/>
            </a:rPr>
            <a:t>: Apply 3 months before registration expiry</a:t>
          </a:r>
        </a:p>
        <a:p>
          <a:pPr marL="171450" lvl="1" indent="-171450" algn="l" defTabSz="800100">
            <a:lnSpc>
              <a:spcPct val="90000"/>
            </a:lnSpc>
            <a:spcBef>
              <a:spcPct val="0"/>
            </a:spcBef>
            <a:spcAft>
              <a:spcPct val="15000"/>
            </a:spcAft>
            <a:buFont typeface="Symbol" panose="05050102010706020507" pitchFamily="18" charset="2"/>
            <a:buChar char=""/>
          </a:pPr>
          <a:r>
            <a:rPr lang="en-IN" sz="1800" b="1" kern="1200" dirty="0">
              <a:latin typeface="Tw Cen MT" panose="020B0602020104020603" pitchFamily="34" charset="0"/>
            </a:rPr>
            <a:t>Extension Period</a:t>
          </a:r>
          <a:r>
            <a:rPr lang="en-IN" sz="1800" kern="1200" dirty="0">
              <a:latin typeface="Tw Cen MT" panose="020B0602020104020603" pitchFamily="34" charset="0"/>
            </a:rPr>
            <a:t>: Up to 1 year from declared original completion date</a:t>
          </a:r>
        </a:p>
        <a:p>
          <a:pPr marL="171450" lvl="1" indent="-171450" algn="l" defTabSz="800100">
            <a:lnSpc>
              <a:spcPct val="90000"/>
            </a:lnSpc>
            <a:spcBef>
              <a:spcPct val="0"/>
            </a:spcBef>
            <a:spcAft>
              <a:spcPct val="15000"/>
            </a:spcAft>
            <a:buFont typeface="Symbol" panose="05050102010706020507" pitchFamily="18" charset="2"/>
            <a:buChar char=""/>
          </a:pPr>
          <a:r>
            <a:rPr lang="en-IN" sz="1800" b="1" kern="1200" dirty="0">
              <a:latin typeface="Tw Cen MT" panose="020B0602020104020603" pitchFamily="34" charset="0"/>
            </a:rPr>
            <a:t>Application Form</a:t>
          </a:r>
          <a:r>
            <a:rPr lang="en-IN" sz="1800" kern="1200" dirty="0">
              <a:latin typeface="Tw Cen MT" panose="020B0602020104020603" pitchFamily="34" charset="0"/>
            </a:rPr>
            <a:t>: Submit Form 'E' with explanatory note &amp; other supporting documents</a:t>
          </a:r>
        </a:p>
        <a:p>
          <a:pPr marL="171450" lvl="1" indent="-171450" algn="l" defTabSz="800100">
            <a:lnSpc>
              <a:spcPct val="90000"/>
            </a:lnSpc>
            <a:spcBef>
              <a:spcPct val="0"/>
            </a:spcBef>
            <a:spcAft>
              <a:spcPct val="15000"/>
            </a:spcAft>
            <a:buFont typeface="Symbol" panose="05050102010706020507" pitchFamily="18" charset="2"/>
            <a:buChar char=""/>
          </a:pPr>
          <a:r>
            <a:rPr lang="en-IN" sz="1800" b="1" kern="1200" dirty="0">
              <a:latin typeface="Tw Cen MT" panose="020B0602020104020603" pitchFamily="34" charset="0"/>
            </a:rPr>
            <a:t>Extension F</a:t>
          </a:r>
          <a:r>
            <a:rPr lang="en-IN" sz="1800" kern="1200" dirty="0">
              <a:latin typeface="Tw Cen MT" panose="020B0602020104020603" pitchFamily="34" charset="0"/>
            </a:rPr>
            <a:t>ee: 2x Registration Fee</a:t>
          </a:r>
        </a:p>
        <a:p>
          <a:pPr marL="171450" lvl="1" indent="-171450" algn="l" defTabSz="800100">
            <a:lnSpc>
              <a:spcPct val="90000"/>
            </a:lnSpc>
            <a:spcBef>
              <a:spcPct val="0"/>
            </a:spcBef>
            <a:spcAft>
              <a:spcPct val="15000"/>
            </a:spcAft>
            <a:buFont typeface="Symbol" panose="05050102010706020507" pitchFamily="18" charset="2"/>
            <a:buChar char=""/>
          </a:pPr>
          <a:r>
            <a:rPr lang="en-IN" sz="1800" kern="1200" dirty="0">
              <a:latin typeface="Tw Cen MT" panose="020B0602020104020603" pitchFamily="34" charset="0"/>
            </a:rPr>
            <a:t>No additional penalties if applied on time</a:t>
          </a:r>
        </a:p>
      </dsp:txBody>
      <dsp:txXfrm>
        <a:off x="28" y="1184374"/>
        <a:ext cx="2715506" cy="3557519"/>
      </dsp:txXfrm>
    </dsp:sp>
    <dsp:sp modelId="{CFB8EFB9-FBE1-443A-986E-FE5C8573E854}">
      <dsp:nvSpPr>
        <dsp:cNvPr id="0" name=""/>
        <dsp:cNvSpPr/>
      </dsp:nvSpPr>
      <dsp:spPr>
        <a:xfrm>
          <a:off x="3095705" y="128115"/>
          <a:ext cx="2715506" cy="105625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rgbClr val="FF0000"/>
              </a:solidFill>
              <a:latin typeface="Tw Cen MT" panose="020B0602020104020603" pitchFamily="34" charset="0"/>
            </a:rPr>
            <a:t>Late</a:t>
          </a:r>
          <a:r>
            <a:rPr lang="en-IN" sz="1800" b="1" kern="1200" dirty="0">
              <a:latin typeface="Tw Cen MT" panose="020B0602020104020603" pitchFamily="34" charset="0"/>
            </a:rPr>
            <a:t> Applications - WBRERA Extension - </a:t>
          </a:r>
          <a:r>
            <a:rPr lang="en-IN" sz="1800" b="1" kern="1200" dirty="0">
              <a:solidFill>
                <a:srgbClr val="FFFF00"/>
              </a:solidFill>
              <a:latin typeface="Tw Cen MT" panose="020B0602020104020603" pitchFamily="34" charset="0"/>
            </a:rPr>
            <a:t>Memo No. 921-RERA | Dated: 19.08.2025</a:t>
          </a:r>
        </a:p>
      </dsp:txBody>
      <dsp:txXfrm>
        <a:off x="3095705" y="128115"/>
        <a:ext cx="2715506" cy="1056259"/>
      </dsp:txXfrm>
    </dsp:sp>
    <dsp:sp modelId="{F717CC4C-CFFA-4215-92B9-54441C6EA5C1}">
      <dsp:nvSpPr>
        <dsp:cNvPr id="0" name=""/>
        <dsp:cNvSpPr/>
      </dsp:nvSpPr>
      <dsp:spPr>
        <a:xfrm>
          <a:off x="3095705" y="1184374"/>
          <a:ext cx="2715506" cy="355751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IN" sz="1800" b="1" kern="1200" dirty="0">
              <a:latin typeface="Tw Cen MT" panose="020B0602020104020603" pitchFamily="34" charset="0"/>
            </a:rPr>
            <a:t>Eligibility Criteria</a:t>
          </a:r>
        </a:p>
        <a:p>
          <a:pPr marL="342900" lvl="2" indent="-171450" algn="l" defTabSz="800100">
            <a:lnSpc>
              <a:spcPct val="90000"/>
            </a:lnSpc>
            <a:spcBef>
              <a:spcPct val="0"/>
            </a:spcBef>
            <a:spcAft>
              <a:spcPct val="15000"/>
            </a:spcAft>
            <a:buFont typeface="Courier New" panose="02070309020205020404" pitchFamily="49" charset="0"/>
            <a:buChar char="o"/>
          </a:pPr>
          <a:r>
            <a:rPr lang="en-IN" sz="1800" kern="1200" dirty="0">
              <a:latin typeface="Tw Cen MT" panose="020B0602020104020603" pitchFamily="34" charset="0"/>
            </a:rPr>
            <a:t>80-90% construction complete</a:t>
          </a:r>
        </a:p>
        <a:p>
          <a:pPr marL="342900" lvl="2" indent="-171450" algn="l" defTabSz="800100">
            <a:lnSpc>
              <a:spcPct val="90000"/>
            </a:lnSpc>
            <a:spcBef>
              <a:spcPct val="0"/>
            </a:spcBef>
            <a:spcAft>
              <a:spcPct val="15000"/>
            </a:spcAft>
            <a:buFont typeface="Courier New" panose="02070309020205020404" pitchFamily="49" charset="0"/>
            <a:buChar char="o"/>
          </a:pPr>
          <a:r>
            <a:rPr lang="en-IN" sz="1800" kern="1200" dirty="0">
              <a:latin typeface="Tw Cen MT" panose="020B0602020104020603" pitchFamily="34" charset="0"/>
            </a:rPr>
            <a:t>Delay beyond developer's control</a:t>
          </a:r>
        </a:p>
        <a:p>
          <a:pPr marL="342900" lvl="2" indent="-171450" algn="l" defTabSz="800100">
            <a:lnSpc>
              <a:spcPct val="90000"/>
            </a:lnSpc>
            <a:spcBef>
              <a:spcPct val="0"/>
            </a:spcBef>
            <a:spcAft>
              <a:spcPct val="15000"/>
            </a:spcAft>
            <a:buFont typeface="Courier New" panose="02070309020205020404" pitchFamily="49" charset="0"/>
            <a:buChar char="o"/>
          </a:pPr>
          <a:r>
            <a:rPr lang="en-IN" sz="1800" kern="1200" dirty="0">
              <a:latin typeface="Tw Cen MT" panose="020B0602020104020603" pitchFamily="34" charset="0"/>
            </a:rPr>
            <a:t>Affidavit for reason for delay and new completion date</a:t>
          </a:r>
        </a:p>
        <a:p>
          <a:pPr marL="342900" lvl="2" indent="-171450" algn="l" defTabSz="800100">
            <a:lnSpc>
              <a:spcPct val="90000"/>
            </a:lnSpc>
            <a:spcBef>
              <a:spcPct val="0"/>
            </a:spcBef>
            <a:spcAft>
              <a:spcPct val="15000"/>
            </a:spcAft>
            <a:buFont typeface="Courier New" panose="02070309020205020404" pitchFamily="49" charset="0"/>
            <a:buChar char="o"/>
          </a:pPr>
          <a:r>
            <a:rPr lang="en-IN" sz="1800" kern="1200" dirty="0">
              <a:latin typeface="Tw Cen MT" panose="020B0602020104020603" pitchFamily="34" charset="0"/>
            </a:rPr>
            <a:t>Sufficient proof of reason for delay</a:t>
          </a:r>
        </a:p>
        <a:p>
          <a:pPr marL="342900" lvl="2" indent="-171450" algn="l" defTabSz="800100">
            <a:lnSpc>
              <a:spcPct val="90000"/>
            </a:lnSpc>
            <a:spcBef>
              <a:spcPct val="0"/>
            </a:spcBef>
            <a:spcAft>
              <a:spcPct val="15000"/>
            </a:spcAft>
            <a:buFont typeface="Courier New" panose="02070309020205020404" pitchFamily="49" charset="0"/>
            <a:buChar char="o"/>
          </a:pPr>
          <a:r>
            <a:rPr lang="en-IN" sz="1800" kern="1200" dirty="0">
              <a:latin typeface="Tw Cen MT" panose="020B0602020104020603" pitchFamily="34" charset="0"/>
            </a:rPr>
            <a:t>Best interest of </a:t>
          </a:r>
          <a:r>
            <a:rPr lang="en-IN" sz="1800" kern="1200" dirty="0" err="1">
              <a:latin typeface="Tw Cen MT" panose="020B0602020104020603" pitchFamily="34" charset="0"/>
            </a:rPr>
            <a:t>allottees</a:t>
          </a:r>
          <a:endParaRPr lang="en-IN" sz="1800" kern="1200" dirty="0">
            <a:latin typeface="Tw Cen MT" panose="020B0602020104020603" pitchFamily="34" charset="0"/>
          </a:endParaRPr>
        </a:p>
      </dsp:txBody>
      <dsp:txXfrm>
        <a:off x="3095705" y="1184374"/>
        <a:ext cx="2715506" cy="355751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27E3E-B5B9-4CE6-9E49-C4217CF3DBF4}">
      <dsp:nvSpPr>
        <dsp:cNvPr id="0" name=""/>
        <dsp:cNvSpPr/>
      </dsp:nvSpPr>
      <dsp:spPr>
        <a:xfrm rot="5400000">
          <a:off x="750759" y="767759"/>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599335-A5C3-4C62-B9E9-43CA1921B079}">
      <dsp:nvSpPr>
        <dsp:cNvPr id="0" name=""/>
        <dsp:cNvSpPr/>
      </dsp:nvSpPr>
      <dsp:spPr>
        <a:xfrm>
          <a:off x="1024793" y="504"/>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w Cen MT" panose="020B0602020104020603" pitchFamily="34" charset="0"/>
            </a:rPr>
            <a:t>Project Extension: updates regarding estimated project finish date</a:t>
          </a:r>
          <a:endParaRPr lang="en-IN" sz="1400" b="1" kern="1200" dirty="0">
            <a:latin typeface="Tw Cen MT" panose="020B0602020104020603" pitchFamily="34" charset="0"/>
          </a:endParaRPr>
        </a:p>
      </dsp:txBody>
      <dsp:txXfrm>
        <a:off x="1053044" y="28755"/>
        <a:ext cx="1551093" cy="908055"/>
      </dsp:txXfrm>
    </dsp:sp>
    <dsp:sp modelId="{CBC5F47A-64C4-459C-82C5-A18BCE73DC17}">
      <dsp:nvSpPr>
        <dsp:cNvPr id="0" name=""/>
        <dsp:cNvSpPr/>
      </dsp:nvSpPr>
      <dsp:spPr>
        <a:xfrm rot="5400000">
          <a:off x="750759" y="1973455"/>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E287B2-3CFB-46A0-9A0D-22BCEC2EB566}">
      <dsp:nvSpPr>
        <dsp:cNvPr id="0" name=""/>
        <dsp:cNvSpPr/>
      </dsp:nvSpPr>
      <dsp:spPr>
        <a:xfrm>
          <a:off x="1024793" y="1206200"/>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w Cen MT" panose="020B0602020104020603" pitchFamily="34" charset="0"/>
            </a:rPr>
            <a:t>Quarterly Progress Report</a:t>
          </a:r>
        </a:p>
      </dsp:txBody>
      <dsp:txXfrm>
        <a:off x="1053044" y="1234451"/>
        <a:ext cx="1551093" cy="908055"/>
      </dsp:txXfrm>
    </dsp:sp>
    <dsp:sp modelId="{48432692-A4E5-4BFC-BA9A-8768BA17EA1F}">
      <dsp:nvSpPr>
        <dsp:cNvPr id="0" name=""/>
        <dsp:cNvSpPr/>
      </dsp:nvSpPr>
      <dsp:spPr>
        <a:xfrm rot="5400000">
          <a:off x="750759" y="3179152"/>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48B378-68FC-4407-B247-D4BEFF4B451E}">
      <dsp:nvSpPr>
        <dsp:cNvPr id="0" name=""/>
        <dsp:cNvSpPr/>
      </dsp:nvSpPr>
      <dsp:spPr>
        <a:xfrm>
          <a:off x="1024793" y="2411897"/>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w Cen MT" panose="020B0602020104020603" pitchFamily="34" charset="0"/>
            </a:rPr>
            <a:t>Annual Progress Report </a:t>
          </a:r>
        </a:p>
      </dsp:txBody>
      <dsp:txXfrm>
        <a:off x="1053044" y="2440148"/>
        <a:ext cx="1551093" cy="908055"/>
      </dsp:txXfrm>
    </dsp:sp>
    <dsp:sp modelId="{39908B7A-2A23-4193-BAC2-45E0C915D66D}">
      <dsp:nvSpPr>
        <dsp:cNvPr id="0" name=""/>
        <dsp:cNvSpPr/>
      </dsp:nvSpPr>
      <dsp:spPr>
        <a:xfrm>
          <a:off x="1353607" y="3782000"/>
          <a:ext cx="2130806"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3EDB0A-8596-426A-86DA-BCD5CEA1DC2B}">
      <dsp:nvSpPr>
        <dsp:cNvPr id="0" name=""/>
        <dsp:cNvSpPr/>
      </dsp:nvSpPr>
      <dsp:spPr>
        <a:xfrm>
          <a:off x="1024793" y="3617593"/>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w Cen MT" panose="020B0602020104020603" pitchFamily="34" charset="0"/>
            </a:rPr>
            <a:t>Updation of Revised Sanctioned Map</a:t>
          </a:r>
        </a:p>
      </dsp:txBody>
      <dsp:txXfrm>
        <a:off x="1053044" y="3645844"/>
        <a:ext cx="1551093" cy="908055"/>
      </dsp:txXfrm>
    </dsp:sp>
    <dsp:sp modelId="{D269BE52-B964-40D3-8775-72645F7573EE}">
      <dsp:nvSpPr>
        <dsp:cNvPr id="0" name=""/>
        <dsp:cNvSpPr/>
      </dsp:nvSpPr>
      <dsp:spPr>
        <a:xfrm rot="16200000">
          <a:off x="2888861" y="3179152"/>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9E268-5B17-4195-A79C-FFC870080A90}">
      <dsp:nvSpPr>
        <dsp:cNvPr id="0" name=""/>
        <dsp:cNvSpPr/>
      </dsp:nvSpPr>
      <dsp:spPr>
        <a:xfrm>
          <a:off x="3162895" y="3617593"/>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w Cen MT" panose="020B0602020104020603" pitchFamily="34" charset="0"/>
            </a:rPr>
            <a:t>RERA Project Separate Account Change </a:t>
          </a:r>
        </a:p>
      </dsp:txBody>
      <dsp:txXfrm>
        <a:off x="3191146" y="3645844"/>
        <a:ext cx="1551093" cy="908055"/>
      </dsp:txXfrm>
    </dsp:sp>
    <dsp:sp modelId="{10242A77-C170-4371-A317-0C0A97E2C6E2}">
      <dsp:nvSpPr>
        <dsp:cNvPr id="0" name=""/>
        <dsp:cNvSpPr/>
      </dsp:nvSpPr>
      <dsp:spPr>
        <a:xfrm rot="16200000">
          <a:off x="2888861" y="1973455"/>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7C4690-9E0E-42B1-A69A-1BA8CF311C64}">
      <dsp:nvSpPr>
        <dsp:cNvPr id="0" name=""/>
        <dsp:cNvSpPr/>
      </dsp:nvSpPr>
      <dsp:spPr>
        <a:xfrm>
          <a:off x="3162895" y="2411897"/>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w Cen MT" panose="020B0602020104020603" pitchFamily="34" charset="0"/>
            </a:rPr>
            <a:t>Project Encumbrance Status Change</a:t>
          </a:r>
        </a:p>
      </dsp:txBody>
      <dsp:txXfrm>
        <a:off x="3191146" y="2440148"/>
        <a:ext cx="1551093" cy="908055"/>
      </dsp:txXfrm>
    </dsp:sp>
    <dsp:sp modelId="{1DA81096-E3BF-4924-8F21-453F8F35934E}">
      <dsp:nvSpPr>
        <dsp:cNvPr id="0" name=""/>
        <dsp:cNvSpPr/>
      </dsp:nvSpPr>
      <dsp:spPr>
        <a:xfrm rot="16200000">
          <a:off x="2888861" y="767759"/>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A6235C-9EA2-4216-8A27-8F5127E36642}">
      <dsp:nvSpPr>
        <dsp:cNvPr id="0" name=""/>
        <dsp:cNvSpPr/>
      </dsp:nvSpPr>
      <dsp:spPr>
        <a:xfrm>
          <a:off x="3162895" y="1206200"/>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w Cen MT" panose="020B0602020104020603" pitchFamily="34" charset="0"/>
            </a:rPr>
            <a:t>Project Profile Modification</a:t>
          </a:r>
        </a:p>
      </dsp:txBody>
      <dsp:txXfrm>
        <a:off x="3191146" y="1234451"/>
        <a:ext cx="1551093" cy="908055"/>
      </dsp:txXfrm>
    </dsp:sp>
    <dsp:sp modelId="{9696CF11-E214-4E90-B7AC-FA7C5DEC7182}">
      <dsp:nvSpPr>
        <dsp:cNvPr id="0" name=""/>
        <dsp:cNvSpPr/>
      </dsp:nvSpPr>
      <dsp:spPr>
        <a:xfrm>
          <a:off x="3491709" y="164911"/>
          <a:ext cx="2130806"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AE7496-F94B-4EB4-AB85-73D4F8BF7065}">
      <dsp:nvSpPr>
        <dsp:cNvPr id="0" name=""/>
        <dsp:cNvSpPr/>
      </dsp:nvSpPr>
      <dsp:spPr>
        <a:xfrm>
          <a:off x="3162895" y="504"/>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w Cen MT" panose="020B0602020104020603" pitchFamily="34" charset="0"/>
            </a:rPr>
            <a:t>Promoter Profile Modification</a:t>
          </a:r>
        </a:p>
      </dsp:txBody>
      <dsp:txXfrm>
        <a:off x="3191146" y="28755"/>
        <a:ext cx="1551093" cy="908055"/>
      </dsp:txXfrm>
    </dsp:sp>
    <dsp:sp modelId="{A84004B5-2088-4559-8B1E-FE819DD9D15D}">
      <dsp:nvSpPr>
        <dsp:cNvPr id="0" name=""/>
        <dsp:cNvSpPr/>
      </dsp:nvSpPr>
      <dsp:spPr>
        <a:xfrm rot="5400000">
          <a:off x="5026962" y="767759"/>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F25433-6451-4DB1-9322-20C5CA0D37F9}">
      <dsp:nvSpPr>
        <dsp:cNvPr id="0" name=""/>
        <dsp:cNvSpPr/>
      </dsp:nvSpPr>
      <dsp:spPr>
        <a:xfrm>
          <a:off x="5300997" y="504"/>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w Cen MT" panose="020B0602020104020603" pitchFamily="34" charset="0"/>
            </a:rPr>
            <a:t>Project Completion Documents Update</a:t>
          </a:r>
        </a:p>
      </dsp:txBody>
      <dsp:txXfrm>
        <a:off x="5329248" y="28755"/>
        <a:ext cx="1551093" cy="908055"/>
      </dsp:txXfrm>
    </dsp:sp>
    <dsp:sp modelId="{5F72C0B5-C79A-4A2D-8729-572FA330FEDF}">
      <dsp:nvSpPr>
        <dsp:cNvPr id="0" name=""/>
        <dsp:cNvSpPr/>
      </dsp:nvSpPr>
      <dsp:spPr>
        <a:xfrm rot="5400000">
          <a:off x="5026962" y="1973455"/>
          <a:ext cx="1198401" cy="144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B3B4E0-C176-4CA3-955C-CB9ECCCA4B48}">
      <dsp:nvSpPr>
        <dsp:cNvPr id="0" name=""/>
        <dsp:cNvSpPr/>
      </dsp:nvSpPr>
      <dsp:spPr>
        <a:xfrm>
          <a:off x="5300997" y="1206200"/>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w Cen MT" panose="020B0602020104020603" pitchFamily="34" charset="0"/>
            </a:rPr>
            <a:t>RWA Documents or Details Upload </a:t>
          </a:r>
        </a:p>
      </dsp:txBody>
      <dsp:txXfrm>
        <a:off x="5329248" y="1234451"/>
        <a:ext cx="1551093" cy="908055"/>
      </dsp:txXfrm>
    </dsp:sp>
    <dsp:sp modelId="{F33FFD3E-3271-4609-A815-201451958EFD}">
      <dsp:nvSpPr>
        <dsp:cNvPr id="0" name=""/>
        <dsp:cNvSpPr/>
      </dsp:nvSpPr>
      <dsp:spPr>
        <a:xfrm>
          <a:off x="5300997" y="2411897"/>
          <a:ext cx="1607595" cy="9645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w Cen MT" panose="020B0602020104020603" pitchFamily="34" charset="0"/>
            </a:rPr>
            <a:t>Any Other Documents / Details Upload</a:t>
          </a:r>
        </a:p>
      </dsp:txBody>
      <dsp:txXfrm>
        <a:off x="5329248" y="2440148"/>
        <a:ext cx="1551093" cy="9080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6FC15-132E-43B1-AE7C-22E99DC76A3C}">
      <dsp:nvSpPr>
        <dsp:cNvPr id="0" name=""/>
        <dsp:cNvSpPr/>
      </dsp:nvSpPr>
      <dsp:spPr>
        <a:xfrm>
          <a:off x="0" y="1955"/>
          <a:ext cx="10673255" cy="1396090"/>
        </a:xfrm>
        <a:prstGeom prst="roundRect">
          <a:avLst/>
        </a:prstGeom>
        <a:gradFill rotWithShape="0">
          <a:gsLst>
            <a:gs pos="0">
              <a:srgbClr val="7C60C6">
                <a:hueOff val="0"/>
                <a:satOff val="0"/>
                <a:lumOff val="0"/>
                <a:alphaOff val="0"/>
                <a:satMod val="103000"/>
                <a:lumMod val="102000"/>
                <a:tint val="94000"/>
              </a:srgbClr>
            </a:gs>
            <a:gs pos="50000">
              <a:srgbClr val="7C60C6">
                <a:hueOff val="0"/>
                <a:satOff val="0"/>
                <a:lumOff val="0"/>
                <a:alphaOff val="0"/>
                <a:satMod val="110000"/>
                <a:lumMod val="100000"/>
                <a:shade val="100000"/>
              </a:srgbClr>
            </a:gs>
            <a:gs pos="100000">
              <a:srgbClr val="7C60C6">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i="0" kern="1200" dirty="0">
              <a:solidFill>
                <a:sysClr val="window" lastClr="FFFFFF"/>
              </a:solidFill>
              <a:latin typeface="Tw Cen MT" panose="020B0602020104020603" pitchFamily="34" charset="0"/>
              <a:ea typeface="+mn-ea"/>
              <a:cs typeface="+mn-cs"/>
            </a:rPr>
            <a:t>16. (1) The promoter shall obtain all such insurances as may be notified by the </a:t>
          </a:r>
          <a:r>
            <a:rPr lang="en-US" sz="2000" i="0" kern="1200" dirty="0">
              <a:solidFill>
                <a:sysClr val="window" lastClr="FFFFFF"/>
              </a:solidFill>
              <a:latin typeface="Tw Cen MT" panose="020B0602020104020603" pitchFamily="34" charset="0"/>
              <a:ea typeface="+mn-ea"/>
              <a:cs typeface="+mn-cs"/>
            </a:rPr>
            <a:t>appropriate Government, including but not limited to insurance in respect of — </a:t>
          </a:r>
        </a:p>
        <a:p>
          <a:pPr marL="0" lvl="0" indent="0" algn="just" defTabSz="889000" rtl="0">
            <a:lnSpc>
              <a:spcPct val="90000"/>
            </a:lnSpc>
            <a:spcBef>
              <a:spcPct val="0"/>
            </a:spcBef>
            <a:spcAft>
              <a:spcPct val="35000"/>
            </a:spcAft>
            <a:buNone/>
          </a:pPr>
          <a:r>
            <a:rPr lang="en-US" sz="2000" i="0" kern="1200" dirty="0">
              <a:solidFill>
                <a:sysClr val="window" lastClr="FFFFFF"/>
              </a:solidFill>
              <a:latin typeface="Tw Cen MT" panose="020B0602020104020603" pitchFamily="34" charset="0"/>
              <a:ea typeface="+mn-ea"/>
              <a:cs typeface="+mn-cs"/>
            </a:rPr>
            <a:t>(</a:t>
          </a:r>
          <a:r>
            <a:rPr lang="en-US" sz="2000" i="0" kern="1200" dirty="0" err="1">
              <a:solidFill>
                <a:sysClr val="window" lastClr="FFFFFF"/>
              </a:solidFill>
              <a:latin typeface="Tw Cen MT" panose="020B0602020104020603" pitchFamily="34" charset="0"/>
              <a:ea typeface="+mn-ea"/>
              <a:cs typeface="+mn-cs"/>
            </a:rPr>
            <a:t>i</a:t>
          </a:r>
          <a:r>
            <a:rPr lang="en-US" sz="2000" i="0" kern="1200" dirty="0">
              <a:solidFill>
                <a:sysClr val="window" lastClr="FFFFFF"/>
              </a:solidFill>
              <a:latin typeface="Tw Cen MT" panose="020B0602020104020603" pitchFamily="34" charset="0"/>
              <a:ea typeface="+mn-ea"/>
              <a:cs typeface="+mn-cs"/>
            </a:rPr>
            <a:t>) title of the land and building as a part of the real estate project; and</a:t>
          </a:r>
        </a:p>
        <a:p>
          <a:pPr marL="0" lvl="0" indent="0" algn="just" defTabSz="889000" rtl="0">
            <a:lnSpc>
              <a:spcPct val="90000"/>
            </a:lnSpc>
            <a:spcBef>
              <a:spcPct val="0"/>
            </a:spcBef>
            <a:spcAft>
              <a:spcPct val="35000"/>
            </a:spcAft>
            <a:buNone/>
          </a:pPr>
          <a:r>
            <a:rPr lang="en-US" sz="2000" i="0" kern="1200" dirty="0">
              <a:solidFill>
                <a:sysClr val="window" lastClr="FFFFFF"/>
              </a:solidFill>
              <a:latin typeface="Tw Cen MT" panose="020B0602020104020603" pitchFamily="34" charset="0"/>
              <a:ea typeface="+mn-ea"/>
              <a:cs typeface="+mn-cs"/>
            </a:rPr>
            <a:t>(ii) construction of the real estate project. </a:t>
          </a:r>
        </a:p>
      </dsp:txBody>
      <dsp:txXfrm>
        <a:off x="68151" y="70106"/>
        <a:ext cx="10536953" cy="1259788"/>
      </dsp:txXfrm>
    </dsp:sp>
    <dsp:sp modelId="{7E45A897-FD14-4662-9A81-596D19574383}">
      <dsp:nvSpPr>
        <dsp:cNvPr id="0" name=""/>
        <dsp:cNvSpPr/>
      </dsp:nvSpPr>
      <dsp:spPr>
        <a:xfrm>
          <a:off x="0" y="1409296"/>
          <a:ext cx="10673255" cy="1170000"/>
        </a:xfrm>
        <a:prstGeom prst="roundRect">
          <a:avLst/>
        </a:prstGeom>
        <a:gradFill rotWithShape="0">
          <a:gsLst>
            <a:gs pos="0">
              <a:srgbClr val="7C60C6">
                <a:hueOff val="-4907774"/>
                <a:satOff val="5619"/>
                <a:lumOff val="-3202"/>
                <a:alphaOff val="0"/>
                <a:satMod val="103000"/>
                <a:lumMod val="102000"/>
                <a:tint val="94000"/>
              </a:srgbClr>
            </a:gs>
            <a:gs pos="50000">
              <a:srgbClr val="7C60C6">
                <a:hueOff val="-4907774"/>
                <a:satOff val="5619"/>
                <a:lumOff val="-3202"/>
                <a:alphaOff val="0"/>
                <a:satMod val="110000"/>
                <a:lumMod val="100000"/>
                <a:shade val="100000"/>
              </a:srgbClr>
            </a:gs>
            <a:gs pos="100000">
              <a:srgbClr val="7C60C6">
                <a:hueOff val="-4907774"/>
                <a:satOff val="5619"/>
                <a:lumOff val="-3202"/>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i="0" kern="1200" dirty="0">
              <a:solidFill>
                <a:sysClr val="window" lastClr="FFFFFF"/>
              </a:solidFill>
              <a:latin typeface="Tw Cen MT" panose="020B0602020104020603" pitchFamily="34" charset="0"/>
              <a:ea typeface="+mn-ea"/>
              <a:cs typeface="+mn-cs"/>
            </a:rPr>
            <a:t>(2) The promoter shall be liable to pay the premium and charges in respect of the insurance specified in sub-section (1) and shall pay the same before transferring the insurance to the association of the allottees.</a:t>
          </a:r>
        </a:p>
      </dsp:txBody>
      <dsp:txXfrm>
        <a:off x="57115" y="1466411"/>
        <a:ext cx="10559025" cy="1055770"/>
      </dsp:txXfrm>
    </dsp:sp>
    <dsp:sp modelId="{D7BDB5E0-8A40-4BA3-880E-FCAC8B3A0D71}">
      <dsp:nvSpPr>
        <dsp:cNvPr id="0" name=""/>
        <dsp:cNvSpPr/>
      </dsp:nvSpPr>
      <dsp:spPr>
        <a:xfrm>
          <a:off x="0" y="2590546"/>
          <a:ext cx="10673255" cy="1170000"/>
        </a:xfrm>
        <a:prstGeom prst="roundRect">
          <a:avLst/>
        </a:prstGeom>
        <a:gradFill rotWithShape="0">
          <a:gsLst>
            <a:gs pos="0">
              <a:srgbClr val="7C60C6">
                <a:hueOff val="-9815548"/>
                <a:satOff val="11239"/>
                <a:lumOff val="-6405"/>
                <a:alphaOff val="0"/>
                <a:satMod val="103000"/>
                <a:lumMod val="102000"/>
                <a:tint val="94000"/>
              </a:srgbClr>
            </a:gs>
            <a:gs pos="50000">
              <a:srgbClr val="7C60C6">
                <a:hueOff val="-9815548"/>
                <a:satOff val="11239"/>
                <a:lumOff val="-6405"/>
                <a:alphaOff val="0"/>
                <a:satMod val="110000"/>
                <a:lumMod val="100000"/>
                <a:shade val="100000"/>
              </a:srgbClr>
            </a:gs>
            <a:gs pos="100000">
              <a:srgbClr val="7C60C6">
                <a:hueOff val="-9815548"/>
                <a:satOff val="11239"/>
                <a:lumOff val="-640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i="0" kern="1200" dirty="0">
              <a:solidFill>
                <a:sysClr val="window" lastClr="FFFFFF"/>
              </a:solidFill>
              <a:latin typeface="Tw Cen MT" panose="020B0602020104020603" pitchFamily="34" charset="0"/>
              <a:ea typeface="+mn-ea"/>
              <a:cs typeface="+mn-cs"/>
            </a:rPr>
            <a:t>(3) The insurance as specified under sub-section (1) shall stand transferred to the benefit of the allottee or the association of allottees, as the case may be, at the time of promoter entering into an agreement for sale with the allottee.</a:t>
          </a:r>
        </a:p>
      </dsp:txBody>
      <dsp:txXfrm>
        <a:off x="57115" y="2647661"/>
        <a:ext cx="10559025" cy="1055770"/>
      </dsp:txXfrm>
    </dsp:sp>
    <dsp:sp modelId="{C09CA9EC-C91A-4D41-A034-C44F12C5F661}">
      <dsp:nvSpPr>
        <dsp:cNvPr id="0" name=""/>
        <dsp:cNvSpPr/>
      </dsp:nvSpPr>
      <dsp:spPr>
        <a:xfrm>
          <a:off x="0" y="3771796"/>
          <a:ext cx="10673255" cy="1170000"/>
        </a:xfrm>
        <a:prstGeom prst="roundRect">
          <a:avLst/>
        </a:prstGeom>
        <a:gradFill rotWithShape="0">
          <a:gsLst>
            <a:gs pos="0">
              <a:srgbClr val="7C60C6">
                <a:hueOff val="-14723321"/>
                <a:satOff val="16858"/>
                <a:lumOff val="-9607"/>
                <a:alphaOff val="0"/>
                <a:satMod val="103000"/>
                <a:lumMod val="102000"/>
                <a:tint val="94000"/>
              </a:srgbClr>
            </a:gs>
            <a:gs pos="50000">
              <a:srgbClr val="7C60C6">
                <a:hueOff val="-14723321"/>
                <a:satOff val="16858"/>
                <a:lumOff val="-9607"/>
                <a:alphaOff val="0"/>
                <a:satMod val="110000"/>
                <a:lumMod val="100000"/>
                <a:shade val="100000"/>
              </a:srgbClr>
            </a:gs>
            <a:gs pos="100000">
              <a:srgbClr val="7C60C6">
                <a:hueOff val="-14723321"/>
                <a:satOff val="16858"/>
                <a:lumOff val="-9607"/>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i="0" kern="1200" dirty="0">
              <a:solidFill>
                <a:sysClr val="window" lastClr="FFFFFF"/>
              </a:solidFill>
              <a:latin typeface="Tw Cen MT" panose="020B0602020104020603" pitchFamily="34" charset="0"/>
              <a:ea typeface="+mn-ea"/>
              <a:cs typeface="+mn-cs"/>
            </a:rPr>
            <a:t>(4) On formation of the association of the allottees, all documents relating to the insurance specified under sub-section (1) shall be handed over to the association of the allottees.</a:t>
          </a:r>
        </a:p>
      </dsp:txBody>
      <dsp:txXfrm>
        <a:off x="57115" y="3828911"/>
        <a:ext cx="10559025" cy="1055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BD14A-FD0B-4067-8F7A-119B7F51578B}">
      <dsp:nvSpPr>
        <dsp:cNvPr id="0" name=""/>
        <dsp:cNvSpPr/>
      </dsp:nvSpPr>
      <dsp:spPr>
        <a:xfrm rot="5400000">
          <a:off x="-293938" y="1474154"/>
          <a:ext cx="2309730" cy="2783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8DE4A9-A6A9-4EB3-A997-B188631CC8BB}">
      <dsp:nvSpPr>
        <dsp:cNvPr id="0" name=""/>
        <dsp:cNvSpPr/>
      </dsp:nvSpPr>
      <dsp:spPr>
        <a:xfrm>
          <a:off x="237761" y="627"/>
          <a:ext cx="3092226" cy="185533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Tw Cen MT" panose="020B0602020104020603" pitchFamily="34" charset="0"/>
            </a:rPr>
            <a:t>All States/UTs</a:t>
          </a:r>
          <a:r>
            <a:rPr lang="en-IN" sz="1800" kern="1200" dirty="0">
              <a:latin typeface="Tw Cen MT" panose="020B0602020104020603" pitchFamily="34" charset="0"/>
            </a:rPr>
            <a:t> </a:t>
          </a:r>
          <a:r>
            <a:rPr lang="en-US" sz="1800" kern="1200" dirty="0">
              <a:latin typeface="Tw Cen MT" panose="020B0602020104020603" pitchFamily="34" charset="0"/>
            </a:rPr>
            <a:t>have notified Rules under RERA except Nagaland, which is under process to notify the Rules</a:t>
          </a:r>
          <a:r>
            <a:rPr lang="en-IN" sz="1800" kern="1200" dirty="0">
              <a:latin typeface="Tw Cen MT" panose="020B0602020104020603" pitchFamily="34" charset="0"/>
            </a:rPr>
            <a:t>.</a:t>
          </a:r>
        </a:p>
      </dsp:txBody>
      <dsp:txXfrm>
        <a:off x="292102" y="54968"/>
        <a:ext cx="2983544" cy="1746653"/>
      </dsp:txXfrm>
    </dsp:sp>
    <dsp:sp modelId="{B0295A16-7BEF-4421-82F3-2E321D4DAA8E}">
      <dsp:nvSpPr>
        <dsp:cNvPr id="0" name=""/>
        <dsp:cNvSpPr/>
      </dsp:nvSpPr>
      <dsp:spPr>
        <a:xfrm rot="5400000">
          <a:off x="-293938" y="3793323"/>
          <a:ext cx="2309730" cy="278300"/>
        </a:xfrm>
        <a:prstGeom prst="rect">
          <a:avLst/>
        </a:prstGeom>
        <a:gradFill rotWithShape="0">
          <a:gsLst>
            <a:gs pos="0">
              <a:schemeClr val="accent5">
                <a:hueOff val="220751"/>
                <a:satOff val="5116"/>
                <a:lumOff val="-314"/>
                <a:alphaOff val="0"/>
                <a:satMod val="103000"/>
                <a:lumMod val="102000"/>
                <a:tint val="94000"/>
              </a:schemeClr>
            </a:gs>
            <a:gs pos="50000">
              <a:schemeClr val="accent5">
                <a:hueOff val="220751"/>
                <a:satOff val="5116"/>
                <a:lumOff val="-314"/>
                <a:alphaOff val="0"/>
                <a:satMod val="110000"/>
                <a:lumMod val="100000"/>
                <a:shade val="100000"/>
              </a:schemeClr>
            </a:gs>
            <a:gs pos="100000">
              <a:schemeClr val="accent5">
                <a:hueOff val="220751"/>
                <a:satOff val="5116"/>
                <a:lumOff val="-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E0E92DE-9EFA-4108-A1B9-07BD4938CD9D}">
      <dsp:nvSpPr>
        <dsp:cNvPr id="0" name=""/>
        <dsp:cNvSpPr/>
      </dsp:nvSpPr>
      <dsp:spPr>
        <a:xfrm>
          <a:off x="237761" y="2319796"/>
          <a:ext cx="3092226" cy="1855335"/>
        </a:xfrm>
        <a:prstGeom prst="roundRect">
          <a:avLst>
            <a:gd name="adj" fmla="val 10000"/>
          </a:avLst>
        </a:prstGeom>
        <a:gradFill rotWithShape="0">
          <a:gsLst>
            <a:gs pos="0">
              <a:schemeClr val="accent5">
                <a:hueOff val="183960"/>
                <a:satOff val="4263"/>
                <a:lumOff val="-262"/>
                <a:alphaOff val="0"/>
                <a:satMod val="103000"/>
                <a:lumMod val="102000"/>
                <a:tint val="94000"/>
              </a:schemeClr>
            </a:gs>
            <a:gs pos="50000">
              <a:schemeClr val="accent5">
                <a:hueOff val="183960"/>
                <a:satOff val="4263"/>
                <a:lumOff val="-262"/>
                <a:alphaOff val="0"/>
                <a:satMod val="110000"/>
                <a:lumMod val="100000"/>
                <a:shade val="100000"/>
              </a:schemeClr>
            </a:gs>
            <a:gs pos="100000">
              <a:schemeClr val="accent5">
                <a:hueOff val="183960"/>
                <a:satOff val="4263"/>
                <a:lumOff val="-2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Tw Cen MT" panose="020B0602020104020603" pitchFamily="34" charset="0"/>
            </a:rPr>
            <a:t>32</a:t>
          </a:r>
          <a:r>
            <a:rPr lang="en-IN" sz="1400" kern="1200" dirty="0">
              <a:latin typeface="Tw Cen MT" panose="020B0602020104020603" pitchFamily="34" charset="0"/>
            </a:rPr>
            <a:t> States/UTs have set up Real Estate Regulatory Authority (Regular - 27, Interim – 05). </a:t>
          </a:r>
          <a:r>
            <a:rPr lang="en-IN" sz="1400" kern="1200" dirty="0" err="1">
              <a:latin typeface="Tw Cen MT" panose="020B0602020104020603" pitchFamily="34" charset="0"/>
            </a:rPr>
            <a:t>Ladakh</a:t>
          </a:r>
          <a:r>
            <a:rPr lang="en-IN" sz="1400" kern="1200" dirty="0">
              <a:latin typeface="Tw Cen MT" panose="020B0602020104020603" pitchFamily="34" charset="0"/>
            </a:rPr>
            <a:t>, Meghalaya, Nagaland and Sikkim are yet to establish Real Estate Regulatory Authority.</a:t>
          </a:r>
        </a:p>
      </dsp:txBody>
      <dsp:txXfrm>
        <a:off x="292102" y="2374137"/>
        <a:ext cx="2983544" cy="1746653"/>
      </dsp:txXfrm>
    </dsp:sp>
    <dsp:sp modelId="{93F28B90-C692-43BB-A334-E3434921C542}">
      <dsp:nvSpPr>
        <dsp:cNvPr id="0" name=""/>
        <dsp:cNvSpPr/>
      </dsp:nvSpPr>
      <dsp:spPr>
        <a:xfrm>
          <a:off x="865646" y="4952908"/>
          <a:ext cx="4103221" cy="278300"/>
        </a:xfrm>
        <a:prstGeom prst="rect">
          <a:avLst/>
        </a:prstGeom>
        <a:gradFill rotWithShape="0">
          <a:gsLst>
            <a:gs pos="0">
              <a:schemeClr val="accent5">
                <a:hueOff val="441503"/>
                <a:satOff val="10232"/>
                <a:lumOff val="-628"/>
                <a:alphaOff val="0"/>
                <a:satMod val="103000"/>
                <a:lumMod val="102000"/>
                <a:tint val="94000"/>
              </a:schemeClr>
            </a:gs>
            <a:gs pos="50000">
              <a:schemeClr val="accent5">
                <a:hueOff val="441503"/>
                <a:satOff val="10232"/>
                <a:lumOff val="-628"/>
                <a:alphaOff val="0"/>
                <a:satMod val="110000"/>
                <a:lumMod val="100000"/>
                <a:shade val="100000"/>
              </a:schemeClr>
            </a:gs>
            <a:gs pos="100000">
              <a:schemeClr val="accent5">
                <a:hueOff val="441503"/>
                <a:satOff val="10232"/>
                <a:lumOff val="-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93D92E-3A9A-4C21-B0A3-504A064BBB01}">
      <dsp:nvSpPr>
        <dsp:cNvPr id="0" name=""/>
        <dsp:cNvSpPr/>
      </dsp:nvSpPr>
      <dsp:spPr>
        <a:xfrm>
          <a:off x="237761" y="4638966"/>
          <a:ext cx="3092226" cy="1855335"/>
        </a:xfrm>
        <a:prstGeom prst="roundRect">
          <a:avLst>
            <a:gd name="adj" fmla="val 10000"/>
          </a:avLst>
        </a:prstGeom>
        <a:gradFill rotWithShape="0">
          <a:gsLst>
            <a:gs pos="0">
              <a:schemeClr val="accent5">
                <a:hueOff val="367919"/>
                <a:satOff val="8527"/>
                <a:lumOff val="-523"/>
                <a:alphaOff val="0"/>
                <a:satMod val="103000"/>
                <a:lumMod val="102000"/>
                <a:tint val="94000"/>
              </a:schemeClr>
            </a:gs>
            <a:gs pos="50000">
              <a:schemeClr val="accent5">
                <a:hueOff val="367919"/>
                <a:satOff val="8527"/>
                <a:lumOff val="-523"/>
                <a:alphaOff val="0"/>
                <a:satMod val="110000"/>
                <a:lumMod val="100000"/>
                <a:shade val="100000"/>
              </a:schemeClr>
            </a:gs>
            <a:gs pos="100000">
              <a:schemeClr val="accent5">
                <a:hueOff val="367919"/>
                <a:satOff val="8527"/>
                <a:lumOff val="-5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latin typeface="Tw Cen MT" panose="020B0602020104020603" pitchFamily="34" charset="0"/>
            </a:rPr>
            <a:t>28</a:t>
          </a:r>
          <a:r>
            <a:rPr lang="en-IN" sz="1300" kern="1200" dirty="0">
              <a:latin typeface="Tw Cen MT" panose="020B0602020104020603" pitchFamily="34" charset="0"/>
            </a:rPr>
            <a:t> States/UTs have set up Real Estate Appellate Tribunal (Regular -24, Interim – 04). </a:t>
          </a:r>
          <a:r>
            <a:rPr lang="en-US" sz="1300" kern="1200" dirty="0">
              <a:latin typeface="Tw Cen MT" panose="020B0602020104020603" pitchFamily="34" charset="0"/>
            </a:rPr>
            <a:t>Arunachal Pradesh, Jammu &amp; Kashmir, </a:t>
          </a:r>
          <a:r>
            <a:rPr lang="en-US" sz="1300" kern="1200" dirty="0" err="1">
              <a:latin typeface="Tw Cen MT" panose="020B0602020104020603" pitchFamily="34" charset="0"/>
            </a:rPr>
            <a:t>Ladakh</a:t>
          </a:r>
          <a:r>
            <a:rPr lang="en-US" sz="1300" kern="1200" dirty="0">
              <a:latin typeface="Tw Cen MT" panose="020B0602020104020603" pitchFamily="34" charset="0"/>
            </a:rPr>
            <a:t>, Meghalaya, Mizoram, Nagaland, Sikkim and West Bengal are yet to establish Appellate Tribunal</a:t>
          </a:r>
          <a:r>
            <a:rPr lang="en-IN" sz="1300" kern="1200" dirty="0">
              <a:latin typeface="Tw Cen MT" panose="020B0602020104020603" pitchFamily="34" charset="0"/>
            </a:rPr>
            <a:t>.</a:t>
          </a:r>
        </a:p>
      </dsp:txBody>
      <dsp:txXfrm>
        <a:off x="292102" y="4693307"/>
        <a:ext cx="2983544" cy="1746653"/>
      </dsp:txXfrm>
    </dsp:sp>
    <dsp:sp modelId="{D02CA4B7-5777-4C68-A1F7-9EE0B81C2A16}">
      <dsp:nvSpPr>
        <dsp:cNvPr id="0" name=""/>
        <dsp:cNvSpPr/>
      </dsp:nvSpPr>
      <dsp:spPr>
        <a:xfrm rot="16200000">
          <a:off x="3818722" y="3793323"/>
          <a:ext cx="2309730" cy="278300"/>
        </a:xfrm>
        <a:prstGeom prst="rect">
          <a:avLst/>
        </a:prstGeom>
        <a:gradFill rotWithShape="0">
          <a:gsLst>
            <a:gs pos="0">
              <a:schemeClr val="accent5">
                <a:hueOff val="662254"/>
                <a:satOff val="15348"/>
                <a:lumOff val="-942"/>
                <a:alphaOff val="0"/>
                <a:satMod val="103000"/>
                <a:lumMod val="102000"/>
                <a:tint val="94000"/>
              </a:schemeClr>
            </a:gs>
            <a:gs pos="50000">
              <a:schemeClr val="accent5">
                <a:hueOff val="662254"/>
                <a:satOff val="15348"/>
                <a:lumOff val="-942"/>
                <a:alphaOff val="0"/>
                <a:satMod val="110000"/>
                <a:lumMod val="100000"/>
                <a:shade val="100000"/>
              </a:schemeClr>
            </a:gs>
            <a:gs pos="100000">
              <a:schemeClr val="accent5">
                <a:hueOff val="662254"/>
                <a:satOff val="15348"/>
                <a:lumOff val="-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F915E1-C522-4EF0-A9FF-BC6D25782F98}">
      <dsp:nvSpPr>
        <dsp:cNvPr id="0" name=""/>
        <dsp:cNvSpPr/>
      </dsp:nvSpPr>
      <dsp:spPr>
        <a:xfrm>
          <a:off x="4350422" y="4638966"/>
          <a:ext cx="3092226" cy="1855335"/>
        </a:xfrm>
        <a:prstGeom prst="roundRect">
          <a:avLst>
            <a:gd name="adj" fmla="val 10000"/>
          </a:avLst>
        </a:prstGeom>
        <a:gradFill rotWithShape="0">
          <a:gsLst>
            <a:gs pos="0">
              <a:schemeClr val="accent5">
                <a:hueOff val="551879"/>
                <a:satOff val="12790"/>
                <a:lumOff val="-785"/>
                <a:alphaOff val="0"/>
                <a:satMod val="103000"/>
                <a:lumMod val="102000"/>
                <a:tint val="94000"/>
              </a:schemeClr>
            </a:gs>
            <a:gs pos="50000">
              <a:schemeClr val="accent5">
                <a:hueOff val="551879"/>
                <a:satOff val="12790"/>
                <a:lumOff val="-785"/>
                <a:alphaOff val="0"/>
                <a:satMod val="110000"/>
                <a:lumMod val="100000"/>
                <a:shade val="100000"/>
              </a:schemeClr>
            </a:gs>
            <a:gs pos="100000">
              <a:schemeClr val="accent5">
                <a:hueOff val="551879"/>
                <a:satOff val="12790"/>
                <a:lumOff val="-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w Cen MT" panose="020B0602020104020603" pitchFamily="34" charset="0"/>
            </a:rPr>
            <a:t>Regulatory Authorities of </a:t>
          </a:r>
          <a:r>
            <a:rPr lang="en-IN" sz="1500" b="1" kern="1200" dirty="0">
              <a:latin typeface="Tw Cen MT" panose="020B0602020104020603" pitchFamily="34" charset="0"/>
            </a:rPr>
            <a:t>30</a:t>
          </a:r>
          <a:r>
            <a:rPr lang="en-IN" sz="1500" kern="1200" dirty="0">
              <a:latin typeface="Tw Cen MT" panose="020B0602020104020603" pitchFamily="34" charset="0"/>
            </a:rPr>
            <a:t> States/UTs have operationalized their websites under the provisions of RERA. Arunachal Pradesh and Manipur are yet to operationalize.</a:t>
          </a:r>
        </a:p>
      </dsp:txBody>
      <dsp:txXfrm>
        <a:off x="4404763" y="4693307"/>
        <a:ext cx="2983544" cy="1746653"/>
      </dsp:txXfrm>
    </dsp:sp>
    <dsp:sp modelId="{63A951B2-932B-4780-A606-10F8ECCCCAC5}">
      <dsp:nvSpPr>
        <dsp:cNvPr id="0" name=""/>
        <dsp:cNvSpPr/>
      </dsp:nvSpPr>
      <dsp:spPr>
        <a:xfrm rot="16200000">
          <a:off x="3818722" y="1474154"/>
          <a:ext cx="2309730" cy="278300"/>
        </a:xfrm>
        <a:prstGeom prst="rect">
          <a:avLst/>
        </a:prstGeom>
        <a:gradFill rotWithShape="0">
          <a:gsLst>
            <a:gs pos="0">
              <a:schemeClr val="accent5">
                <a:hueOff val="883006"/>
                <a:satOff val="20464"/>
                <a:lumOff val="-1256"/>
                <a:alphaOff val="0"/>
                <a:satMod val="103000"/>
                <a:lumMod val="102000"/>
                <a:tint val="94000"/>
              </a:schemeClr>
            </a:gs>
            <a:gs pos="50000">
              <a:schemeClr val="accent5">
                <a:hueOff val="883006"/>
                <a:satOff val="20464"/>
                <a:lumOff val="-1256"/>
                <a:alphaOff val="0"/>
                <a:satMod val="110000"/>
                <a:lumMod val="100000"/>
                <a:shade val="100000"/>
              </a:schemeClr>
            </a:gs>
            <a:gs pos="100000">
              <a:schemeClr val="accent5">
                <a:hueOff val="883006"/>
                <a:satOff val="20464"/>
                <a:lumOff val="-12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7A361F3-7119-4056-831D-51D27C34719C}">
      <dsp:nvSpPr>
        <dsp:cNvPr id="0" name=""/>
        <dsp:cNvSpPr/>
      </dsp:nvSpPr>
      <dsp:spPr>
        <a:xfrm>
          <a:off x="4350422" y="2319796"/>
          <a:ext cx="3092226" cy="1855335"/>
        </a:xfrm>
        <a:prstGeom prst="roundRect">
          <a:avLst>
            <a:gd name="adj" fmla="val 10000"/>
          </a:avLst>
        </a:prstGeom>
        <a:gradFill rotWithShape="0">
          <a:gsLst>
            <a:gs pos="0">
              <a:schemeClr val="accent5">
                <a:hueOff val="735838"/>
                <a:satOff val="17053"/>
                <a:lumOff val="-1047"/>
                <a:alphaOff val="0"/>
                <a:satMod val="103000"/>
                <a:lumMod val="102000"/>
                <a:tint val="94000"/>
              </a:schemeClr>
            </a:gs>
            <a:gs pos="50000">
              <a:schemeClr val="accent5">
                <a:hueOff val="735838"/>
                <a:satOff val="17053"/>
                <a:lumOff val="-1047"/>
                <a:alphaOff val="0"/>
                <a:satMod val="110000"/>
                <a:lumMod val="100000"/>
                <a:shade val="100000"/>
              </a:schemeClr>
            </a:gs>
            <a:gs pos="100000">
              <a:schemeClr val="accent5">
                <a:hueOff val="735838"/>
                <a:satOff val="17053"/>
                <a:lumOff val="-10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IN" sz="1250" b="1" kern="1200" dirty="0">
              <a:latin typeface="Tw Cen MT" panose="020B0602020104020603" pitchFamily="34" charset="0"/>
            </a:rPr>
            <a:t>26</a:t>
          </a:r>
          <a:r>
            <a:rPr lang="en-IN" sz="1250" kern="1200" dirty="0">
              <a:latin typeface="Tw Cen MT" panose="020B0602020104020603" pitchFamily="34" charset="0"/>
            </a:rPr>
            <a:t> States/UTs have appointed Adjudicating Officer. </a:t>
          </a:r>
          <a:r>
            <a:rPr lang="en-IN" sz="1250" b="1" kern="1200" dirty="0">
              <a:latin typeface="Tw Cen MT" panose="020B0602020104020603" pitchFamily="34" charset="0"/>
            </a:rPr>
            <a:t>10</a:t>
          </a:r>
          <a:r>
            <a:rPr lang="en-IN" sz="1250" kern="1200" dirty="0">
              <a:latin typeface="Tw Cen MT" panose="020B0602020104020603" pitchFamily="34" charset="0"/>
            </a:rPr>
            <a:t> States/UTs i.e., Arunachal Pradesh, Bihar, Manipur, Meghalaya, Nagaland, Sikkim, </a:t>
          </a:r>
          <a:r>
            <a:rPr lang="en-IN" sz="1250" kern="1200" dirty="0" err="1">
              <a:latin typeface="Tw Cen MT" panose="020B0602020104020603" pitchFamily="34" charset="0"/>
            </a:rPr>
            <a:t>Uttarakhand</a:t>
          </a:r>
          <a:r>
            <a:rPr lang="en-IN" sz="1250" kern="1200" dirty="0">
              <a:latin typeface="Tw Cen MT" panose="020B0602020104020603" pitchFamily="34" charset="0"/>
            </a:rPr>
            <a:t>, West Bengal, Jammu &amp; Kashmir, </a:t>
          </a:r>
          <a:r>
            <a:rPr lang="en-IN" sz="1250" kern="1200" dirty="0" err="1">
              <a:latin typeface="Tw Cen MT" panose="020B0602020104020603" pitchFamily="34" charset="0"/>
            </a:rPr>
            <a:t>Ladakh</a:t>
          </a:r>
          <a:r>
            <a:rPr lang="en-IN" sz="1250" kern="1200" dirty="0">
              <a:latin typeface="Tw Cen MT" panose="020B0602020104020603" pitchFamily="34" charset="0"/>
            </a:rPr>
            <a:t> are yet to appoint Adjudicating Officer. </a:t>
          </a:r>
        </a:p>
      </dsp:txBody>
      <dsp:txXfrm>
        <a:off x="4404763" y="2374137"/>
        <a:ext cx="2983544" cy="1746653"/>
      </dsp:txXfrm>
    </dsp:sp>
    <dsp:sp modelId="{D3091832-5CE7-445B-BE56-ED79C1F12802}">
      <dsp:nvSpPr>
        <dsp:cNvPr id="0" name=""/>
        <dsp:cNvSpPr/>
      </dsp:nvSpPr>
      <dsp:spPr>
        <a:xfrm>
          <a:off x="4978307" y="314569"/>
          <a:ext cx="4103221" cy="278300"/>
        </a:xfrm>
        <a:prstGeom prst="rect">
          <a:avLst/>
        </a:prstGeom>
        <a:gradFill rotWithShape="0">
          <a:gsLst>
            <a:gs pos="0">
              <a:schemeClr val="accent5">
                <a:hueOff val="1103757"/>
                <a:satOff val="25580"/>
                <a:lumOff val="-1570"/>
                <a:alphaOff val="0"/>
                <a:satMod val="103000"/>
                <a:lumMod val="102000"/>
                <a:tint val="94000"/>
              </a:schemeClr>
            </a:gs>
            <a:gs pos="50000">
              <a:schemeClr val="accent5">
                <a:hueOff val="1103757"/>
                <a:satOff val="25580"/>
                <a:lumOff val="-1570"/>
                <a:alphaOff val="0"/>
                <a:satMod val="110000"/>
                <a:lumMod val="100000"/>
                <a:shade val="100000"/>
              </a:schemeClr>
            </a:gs>
            <a:gs pos="100000">
              <a:schemeClr val="accent5">
                <a:hueOff val="1103757"/>
                <a:satOff val="25580"/>
                <a:lumOff val="-15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6B7BA8-1B85-44A1-8A72-1E1039441548}">
      <dsp:nvSpPr>
        <dsp:cNvPr id="0" name=""/>
        <dsp:cNvSpPr/>
      </dsp:nvSpPr>
      <dsp:spPr>
        <a:xfrm>
          <a:off x="4350422" y="627"/>
          <a:ext cx="3092226" cy="1855335"/>
        </a:xfrm>
        <a:prstGeom prst="roundRect">
          <a:avLst>
            <a:gd name="adj" fmla="val 10000"/>
          </a:avLst>
        </a:prstGeom>
        <a:gradFill rotWithShape="0">
          <a:gsLst>
            <a:gs pos="0">
              <a:schemeClr val="accent5">
                <a:hueOff val="919797"/>
                <a:satOff val="21317"/>
                <a:lumOff val="-1308"/>
                <a:alphaOff val="0"/>
                <a:satMod val="103000"/>
                <a:lumMod val="102000"/>
                <a:tint val="94000"/>
              </a:schemeClr>
            </a:gs>
            <a:gs pos="50000">
              <a:schemeClr val="accent5">
                <a:hueOff val="919797"/>
                <a:satOff val="21317"/>
                <a:lumOff val="-1308"/>
                <a:alphaOff val="0"/>
                <a:satMod val="110000"/>
                <a:lumMod val="100000"/>
                <a:shade val="100000"/>
              </a:schemeClr>
            </a:gs>
            <a:gs pos="100000">
              <a:schemeClr val="accent5">
                <a:hueOff val="919797"/>
                <a:satOff val="21317"/>
                <a:lumOff val="-13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w Cen MT" panose="020B0602020104020603" pitchFamily="34" charset="0"/>
            </a:rPr>
            <a:t>1,42,506</a:t>
          </a:r>
          <a:r>
            <a:rPr lang="en-IN" sz="1800" b="1" kern="1200" dirty="0">
              <a:latin typeface="Tw Cen MT" panose="020B0602020104020603" pitchFamily="34" charset="0"/>
            </a:rPr>
            <a:t> Real </a:t>
          </a:r>
          <a:r>
            <a:rPr lang="en-IN" sz="1800" kern="1200" dirty="0">
              <a:latin typeface="Tw Cen MT" panose="020B0602020104020603" pitchFamily="34" charset="0"/>
            </a:rPr>
            <a:t>Estate Projects and </a:t>
          </a:r>
          <a:r>
            <a:rPr lang="en-US" sz="1800" b="1" kern="1200" dirty="0">
              <a:latin typeface="Tw Cen MT" panose="020B0602020104020603" pitchFamily="34" charset="0"/>
            </a:rPr>
            <a:t>98,236</a:t>
          </a:r>
          <a:r>
            <a:rPr lang="en-IN" sz="1800" kern="1200" dirty="0">
              <a:latin typeface="Tw Cen MT" panose="020B0602020104020603" pitchFamily="34" charset="0"/>
            </a:rPr>
            <a:t> Real Estate Agents have registered under RERA across the Country.</a:t>
          </a:r>
        </a:p>
      </dsp:txBody>
      <dsp:txXfrm>
        <a:off x="4404763" y="54968"/>
        <a:ext cx="2983544" cy="1746653"/>
      </dsp:txXfrm>
    </dsp:sp>
    <dsp:sp modelId="{D39C9573-2A50-43F8-8B78-C0491915F900}">
      <dsp:nvSpPr>
        <dsp:cNvPr id="0" name=""/>
        <dsp:cNvSpPr/>
      </dsp:nvSpPr>
      <dsp:spPr>
        <a:xfrm>
          <a:off x="8463083" y="627"/>
          <a:ext cx="3092226" cy="1855335"/>
        </a:xfrm>
        <a:prstGeom prst="roundRect">
          <a:avLst>
            <a:gd name="adj" fmla="val 10000"/>
          </a:avLst>
        </a:prstGeom>
        <a:gradFill rotWithShape="0">
          <a:gsLst>
            <a:gs pos="0">
              <a:schemeClr val="accent5">
                <a:hueOff val="1103757"/>
                <a:satOff val="25580"/>
                <a:lumOff val="-1570"/>
                <a:alphaOff val="0"/>
                <a:satMod val="103000"/>
                <a:lumMod val="102000"/>
                <a:tint val="94000"/>
              </a:schemeClr>
            </a:gs>
            <a:gs pos="50000">
              <a:schemeClr val="accent5">
                <a:hueOff val="1103757"/>
                <a:satOff val="25580"/>
                <a:lumOff val="-1570"/>
                <a:alphaOff val="0"/>
                <a:satMod val="110000"/>
                <a:lumMod val="100000"/>
                <a:shade val="100000"/>
              </a:schemeClr>
            </a:gs>
            <a:gs pos="100000">
              <a:schemeClr val="accent5">
                <a:hueOff val="1103757"/>
                <a:satOff val="25580"/>
                <a:lumOff val="-15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w Cen MT" panose="020B0602020104020603" pitchFamily="34" charset="0"/>
            </a:rPr>
            <a:t>1,40,384</a:t>
          </a:r>
          <a:r>
            <a:rPr lang="en-IN" sz="1800" b="1" kern="1200" dirty="0">
              <a:latin typeface="Tw Cen MT" panose="020B0602020104020603" pitchFamily="34" charset="0"/>
            </a:rPr>
            <a:t> Complaints</a:t>
          </a:r>
          <a:r>
            <a:rPr lang="en-IN" sz="1800" kern="1200" dirty="0">
              <a:latin typeface="Tw Cen MT" panose="020B0602020104020603" pitchFamily="34" charset="0"/>
            </a:rPr>
            <a:t> </a:t>
          </a:r>
          <a:r>
            <a:rPr lang="en-US" sz="1800" kern="1200" dirty="0">
              <a:latin typeface="Tw Cen MT" panose="020B0602020104020603" pitchFamily="34" charset="0"/>
            </a:rPr>
            <a:t>have been disposed-off by the Real Estate Regulatory Authorities/ Adjudicating Officer across the Country.</a:t>
          </a:r>
          <a:endParaRPr lang="en-IN" sz="1800" kern="1200" dirty="0">
            <a:latin typeface="Tw Cen MT" panose="020B0602020104020603" pitchFamily="34" charset="0"/>
          </a:endParaRPr>
        </a:p>
      </dsp:txBody>
      <dsp:txXfrm>
        <a:off x="8517424" y="54968"/>
        <a:ext cx="2983544" cy="174665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69F1-0F26-4CCD-A03A-58FD2B2DDB82}">
      <dsp:nvSpPr>
        <dsp:cNvPr id="0" name=""/>
        <dsp:cNvSpPr/>
      </dsp:nvSpPr>
      <dsp:spPr>
        <a:xfrm>
          <a:off x="0" y="583363"/>
          <a:ext cx="4318466" cy="48195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5161" tIns="312420" rIns="335161" bIns="106680" numCol="1" spcCol="1270" anchor="t" anchorCtr="0">
          <a:noAutofit/>
        </a:bodyPr>
        <a:lstStyle/>
        <a:p>
          <a:pPr marL="114300" lvl="1" indent="-114300" algn="just" defTabSz="666750">
            <a:lnSpc>
              <a:spcPct val="90000"/>
            </a:lnSpc>
            <a:spcBef>
              <a:spcPct val="0"/>
            </a:spcBef>
            <a:spcAft>
              <a:spcPct val="15000"/>
            </a:spcAft>
            <a:buChar char="•"/>
          </a:pPr>
          <a:r>
            <a:rPr lang="en-IN" sz="1500" kern="1200" dirty="0">
              <a:latin typeface="Tw Cen MT" panose="020B0602020104020603" pitchFamily="34" charset="0"/>
            </a:rPr>
            <a:t>WBRERA currently do not have standardized procedures for:</a:t>
          </a:r>
        </a:p>
        <a:p>
          <a:pPr marL="228600" lvl="2" indent="-114300" algn="just" defTabSz="666750">
            <a:lnSpc>
              <a:spcPct val="90000"/>
            </a:lnSpc>
            <a:spcBef>
              <a:spcPct val="0"/>
            </a:spcBef>
            <a:spcAft>
              <a:spcPct val="15000"/>
            </a:spcAft>
            <a:buChar char="•"/>
          </a:pPr>
          <a:r>
            <a:rPr lang="en-IN" sz="1500" kern="1200" dirty="0">
              <a:latin typeface="Tw Cen MT" panose="020B0602020104020603" pitchFamily="34" charset="0"/>
            </a:rPr>
            <a:t>Project Modifications: No defined process for updating project details in RERA</a:t>
          </a:r>
        </a:p>
        <a:p>
          <a:pPr marL="228600" lvl="2" indent="-114300" algn="just" defTabSz="666750">
            <a:lnSpc>
              <a:spcPct val="90000"/>
            </a:lnSpc>
            <a:spcBef>
              <a:spcPct val="0"/>
            </a:spcBef>
            <a:spcAft>
              <a:spcPct val="15000"/>
            </a:spcAft>
            <a:buChar char="•"/>
          </a:pPr>
          <a:r>
            <a:rPr lang="en-IN" sz="1500" kern="1200" dirty="0">
              <a:latin typeface="Tw Cen MT" panose="020B0602020104020603" pitchFamily="34" charset="0"/>
            </a:rPr>
            <a:t>Promoter Detail Changes: Unclear guidelines for promoter information updates on RERA Portal</a:t>
          </a:r>
        </a:p>
        <a:p>
          <a:pPr marL="228600" lvl="2" indent="-114300" algn="just" defTabSz="666750">
            <a:lnSpc>
              <a:spcPct val="90000"/>
            </a:lnSpc>
            <a:spcBef>
              <a:spcPct val="0"/>
            </a:spcBef>
            <a:spcAft>
              <a:spcPct val="15000"/>
            </a:spcAft>
            <a:buChar char="•"/>
          </a:pPr>
          <a:r>
            <a:rPr lang="en-IN" sz="1500" kern="1200" dirty="0">
              <a:latin typeface="Tw Cen MT" panose="020B0602020104020603" pitchFamily="34" charset="0"/>
            </a:rPr>
            <a:t>Takeover of Project by Third Party: Unclear guidelines for such update on RERA Portal</a:t>
          </a:r>
        </a:p>
        <a:p>
          <a:pPr marL="228600" lvl="2" indent="-114300" algn="just" defTabSz="666750">
            <a:lnSpc>
              <a:spcPct val="90000"/>
            </a:lnSpc>
            <a:spcBef>
              <a:spcPct val="0"/>
            </a:spcBef>
            <a:spcAft>
              <a:spcPct val="15000"/>
            </a:spcAft>
            <a:buChar char="•"/>
          </a:pPr>
          <a:r>
            <a:rPr lang="en-IN" sz="1500" kern="1200" dirty="0">
              <a:latin typeface="Tw Cen MT" panose="020B0602020104020603" pitchFamily="34" charset="0"/>
            </a:rPr>
            <a:t>Bank Account Updates: No standard procedure for </a:t>
          </a:r>
          <a:r>
            <a:rPr lang="en-IN" sz="1500" kern="1200" dirty="0" err="1">
              <a:latin typeface="Tw Cen MT" panose="020B0602020104020603" pitchFamily="34" charset="0"/>
            </a:rPr>
            <a:t>updation</a:t>
          </a:r>
          <a:r>
            <a:rPr lang="en-IN" sz="1500" kern="1200" dirty="0">
              <a:latin typeface="Tw Cen MT" panose="020B0602020104020603" pitchFamily="34" charset="0"/>
            </a:rPr>
            <a:t> of project bank account changes on RERA Portal</a:t>
          </a:r>
        </a:p>
        <a:p>
          <a:pPr marL="228600" lvl="2" indent="-114300" algn="just" defTabSz="666750">
            <a:lnSpc>
              <a:spcPct val="90000"/>
            </a:lnSpc>
            <a:spcBef>
              <a:spcPct val="0"/>
            </a:spcBef>
            <a:spcAft>
              <a:spcPct val="15000"/>
            </a:spcAft>
            <a:buChar char="•"/>
          </a:pPr>
          <a:r>
            <a:rPr lang="en-IN" sz="1500" kern="1200" dirty="0">
              <a:latin typeface="Tw Cen MT" panose="020B0602020104020603" pitchFamily="34" charset="0"/>
            </a:rPr>
            <a:t>Map Revisions: Lack of clarity on update processes for updating revised sanctioned map on RERA</a:t>
          </a:r>
        </a:p>
        <a:p>
          <a:pPr marL="228600" lvl="2" indent="-114300" algn="just" defTabSz="666750">
            <a:lnSpc>
              <a:spcPct val="90000"/>
            </a:lnSpc>
            <a:spcBef>
              <a:spcPct val="0"/>
            </a:spcBef>
            <a:spcAft>
              <a:spcPct val="15000"/>
            </a:spcAft>
            <a:buChar char="•"/>
          </a:pPr>
          <a:r>
            <a:rPr lang="en-IN" sz="1500" kern="1200" dirty="0">
              <a:latin typeface="Tw Cen MT" panose="020B0602020104020603" pitchFamily="34" charset="0"/>
            </a:rPr>
            <a:t>Project Completion Compliance: Undefined requirements for completion documentation for updating project completion status on RERA Portal</a:t>
          </a:r>
        </a:p>
        <a:p>
          <a:pPr marL="228600" lvl="2" indent="-114300" algn="just" defTabSz="666750">
            <a:lnSpc>
              <a:spcPct val="90000"/>
            </a:lnSpc>
            <a:spcBef>
              <a:spcPct val="0"/>
            </a:spcBef>
            <a:spcAft>
              <a:spcPct val="15000"/>
            </a:spcAft>
            <a:buChar char="•"/>
          </a:pPr>
          <a:r>
            <a:rPr lang="en-IN" sz="1500" kern="1200" dirty="0">
              <a:latin typeface="Tw Cen MT" panose="020B0602020104020603" pitchFamily="34" charset="0"/>
            </a:rPr>
            <a:t>Association of </a:t>
          </a:r>
          <a:r>
            <a:rPr lang="en-IN" sz="1500" kern="1200" dirty="0" err="1">
              <a:latin typeface="Tw Cen MT" panose="020B0602020104020603" pitchFamily="34" charset="0"/>
            </a:rPr>
            <a:t>Allottees</a:t>
          </a:r>
          <a:r>
            <a:rPr lang="en-IN" sz="1500" kern="1200" dirty="0">
              <a:latin typeface="Tw Cen MT" panose="020B0602020104020603" pitchFamily="34" charset="0"/>
            </a:rPr>
            <a:t>: No clear process for updating details about Association of </a:t>
          </a:r>
          <a:r>
            <a:rPr lang="en-IN" sz="1500" kern="1200" dirty="0" err="1">
              <a:latin typeface="Tw Cen MT" panose="020B0602020104020603" pitchFamily="34" charset="0"/>
            </a:rPr>
            <a:t>Allottees</a:t>
          </a:r>
          <a:r>
            <a:rPr lang="en-IN" sz="1500" kern="1200" dirty="0">
              <a:latin typeface="Tw Cen MT" panose="020B0602020104020603" pitchFamily="34" charset="0"/>
            </a:rPr>
            <a:t> </a:t>
          </a:r>
        </a:p>
      </dsp:txBody>
      <dsp:txXfrm>
        <a:off x="0" y="583363"/>
        <a:ext cx="4318466" cy="4819500"/>
      </dsp:txXfrm>
    </dsp:sp>
    <dsp:sp modelId="{52D83ACE-9477-4357-870C-AF58EB387521}">
      <dsp:nvSpPr>
        <dsp:cNvPr id="0" name=""/>
        <dsp:cNvSpPr/>
      </dsp:nvSpPr>
      <dsp:spPr>
        <a:xfrm>
          <a:off x="215923" y="361963"/>
          <a:ext cx="3022926" cy="44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259" tIns="0" rIns="114259" bIns="0" numCol="1" spcCol="1270" anchor="ctr" anchorCtr="0">
          <a:noAutofit/>
        </a:bodyPr>
        <a:lstStyle/>
        <a:p>
          <a:pPr marL="0" lvl="0" indent="0" algn="just" defTabSz="666750">
            <a:lnSpc>
              <a:spcPct val="90000"/>
            </a:lnSpc>
            <a:spcBef>
              <a:spcPct val="0"/>
            </a:spcBef>
            <a:spcAft>
              <a:spcPct val="35000"/>
            </a:spcAft>
            <a:buNone/>
          </a:pPr>
          <a:r>
            <a:rPr lang="en-IN" sz="1500" b="1" kern="1200" dirty="0">
              <a:latin typeface="Tw Cen MT" panose="020B0602020104020603" pitchFamily="34" charset="0"/>
            </a:rPr>
            <a:t>Current Gap: No Clear SOP</a:t>
          </a:r>
        </a:p>
      </dsp:txBody>
      <dsp:txXfrm>
        <a:off x="237539" y="383579"/>
        <a:ext cx="2979694" cy="39956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6FF53-86C2-49CA-A835-807E566FB7FC}">
      <dsp:nvSpPr>
        <dsp:cNvPr id="0" name=""/>
        <dsp:cNvSpPr/>
      </dsp:nvSpPr>
      <dsp:spPr>
        <a:xfrm>
          <a:off x="1444" y="1733714"/>
          <a:ext cx="2095617" cy="2081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IN" sz="1800" i="1" kern="1200" dirty="0">
              <a:latin typeface="Tw Cen MT" panose="020B0602020104020603" pitchFamily="34" charset="0"/>
            </a:rPr>
            <a:t>Expected Development: WBRERA will introduce comprehensive SOPs with clear fee structures for all update processes in near future </a:t>
          </a:r>
        </a:p>
      </dsp:txBody>
      <dsp:txXfrm>
        <a:off x="1444" y="1733714"/>
        <a:ext cx="2095617" cy="2081582"/>
      </dsp:txXfrm>
    </dsp:sp>
    <dsp:sp modelId="{0418B90F-F4F4-42E1-9449-5D2FF5B6CA8B}">
      <dsp:nvSpPr>
        <dsp:cNvPr id="0" name=""/>
        <dsp:cNvSpPr/>
      </dsp:nvSpPr>
      <dsp:spPr>
        <a:xfrm>
          <a:off x="2097061" y="101505"/>
          <a:ext cx="300893" cy="5346000"/>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4CF8DE-3DA5-4FE2-B940-D1B7731EC44A}">
      <dsp:nvSpPr>
        <dsp:cNvPr id="0" name=""/>
        <dsp:cNvSpPr/>
      </dsp:nvSpPr>
      <dsp:spPr>
        <a:xfrm>
          <a:off x="2518311" y="101505"/>
          <a:ext cx="4092149" cy="5346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n-IN" sz="1800" b="1" kern="1200" dirty="0">
              <a:latin typeface="Tw Cen MT" panose="020B0602020104020603" pitchFamily="34" charset="0"/>
            </a:rPr>
            <a:t>Action Plan: Be Prepared</a:t>
          </a:r>
        </a:p>
        <a:p>
          <a:pPr marL="342900" lvl="2" indent="-171450" algn="just" defTabSz="800100">
            <a:lnSpc>
              <a:spcPct val="90000"/>
            </a:lnSpc>
            <a:spcBef>
              <a:spcPct val="0"/>
            </a:spcBef>
            <a:spcAft>
              <a:spcPct val="15000"/>
            </a:spcAft>
            <a:buChar char="•"/>
          </a:pPr>
          <a:r>
            <a:rPr lang="en-IN" sz="1800" kern="1200" dirty="0">
              <a:latin typeface="Tw Cen MT" panose="020B0602020104020603" pitchFamily="34" charset="0"/>
            </a:rPr>
            <a:t>Promoters &amp; consultants must maintain comprehensive documentation:</a:t>
          </a:r>
        </a:p>
        <a:p>
          <a:pPr marL="514350" lvl="3" indent="-171450" algn="l" defTabSz="800100">
            <a:lnSpc>
              <a:spcPct val="90000"/>
            </a:lnSpc>
            <a:spcBef>
              <a:spcPct val="0"/>
            </a:spcBef>
            <a:spcAft>
              <a:spcPct val="15000"/>
            </a:spcAft>
            <a:buChar char="•"/>
          </a:pPr>
          <a:r>
            <a:rPr lang="en-IN" sz="1800" kern="1200" dirty="0">
              <a:latin typeface="Tw Cen MT" panose="020B0602020104020603" pitchFamily="34" charset="0"/>
            </a:rPr>
            <a:t>Complete Modification Records: Document every change, from minor to major project modifications</a:t>
          </a:r>
        </a:p>
        <a:p>
          <a:pPr marL="514350" lvl="3" indent="-171450" algn="l" defTabSz="800100">
            <a:lnSpc>
              <a:spcPct val="90000"/>
            </a:lnSpc>
            <a:spcBef>
              <a:spcPct val="0"/>
            </a:spcBef>
            <a:spcAft>
              <a:spcPct val="15000"/>
            </a:spcAft>
            <a:buChar char="•"/>
          </a:pPr>
          <a:r>
            <a:rPr lang="en-IN" sz="1800" kern="1200" dirty="0" err="1">
              <a:latin typeface="Tw Cen MT" panose="020B0602020104020603" pitchFamily="34" charset="0"/>
            </a:rPr>
            <a:t>Allottee</a:t>
          </a:r>
          <a:r>
            <a:rPr lang="en-IN" sz="1800" kern="1200" dirty="0">
              <a:latin typeface="Tw Cen MT" panose="020B0602020104020603" pitchFamily="34" charset="0"/>
            </a:rPr>
            <a:t> Consents: Obtain and preserve </a:t>
          </a:r>
          <a:r>
            <a:rPr lang="en-IN" sz="1800" kern="1200" dirty="0" err="1">
              <a:latin typeface="Tw Cen MT" panose="020B0602020104020603" pitchFamily="34" charset="0"/>
            </a:rPr>
            <a:t>allottee</a:t>
          </a:r>
          <a:r>
            <a:rPr lang="en-IN" sz="1800" kern="1200" dirty="0">
              <a:latin typeface="Tw Cen MT" panose="020B0602020104020603" pitchFamily="34" charset="0"/>
            </a:rPr>
            <a:t> approvals for relevant changes</a:t>
          </a:r>
        </a:p>
        <a:p>
          <a:pPr marL="514350" lvl="3" indent="-171450" algn="l" defTabSz="800100">
            <a:lnSpc>
              <a:spcPct val="90000"/>
            </a:lnSpc>
            <a:spcBef>
              <a:spcPct val="0"/>
            </a:spcBef>
            <a:spcAft>
              <a:spcPct val="15000"/>
            </a:spcAft>
            <a:buChar char="•"/>
          </a:pPr>
          <a:r>
            <a:rPr lang="en-IN" sz="1800" kern="1200" dirty="0">
              <a:latin typeface="Tw Cen MT" panose="020B0602020104020603" pitchFamily="34" charset="0"/>
            </a:rPr>
            <a:t>Professional Certifications: Bank account changes, withdrawal and other certificates from authorized professionals</a:t>
          </a:r>
        </a:p>
        <a:p>
          <a:pPr marL="514350" lvl="3" indent="-171450" algn="l" defTabSz="800100">
            <a:lnSpc>
              <a:spcPct val="90000"/>
            </a:lnSpc>
            <a:spcBef>
              <a:spcPct val="0"/>
            </a:spcBef>
            <a:spcAft>
              <a:spcPct val="15000"/>
            </a:spcAft>
            <a:buChar char="•"/>
          </a:pPr>
          <a:r>
            <a:rPr lang="en-IN" sz="1800" kern="1200" dirty="0">
              <a:latin typeface="Tw Cen MT" panose="020B0602020104020603" pitchFamily="34" charset="0"/>
            </a:rPr>
            <a:t>Completion Documentation: Occupancy Certificate, completion certificates per building bye-laws</a:t>
          </a:r>
        </a:p>
        <a:p>
          <a:pPr marL="514350" lvl="3" indent="-171450" algn="l" defTabSz="800100">
            <a:lnSpc>
              <a:spcPct val="90000"/>
            </a:lnSpc>
            <a:spcBef>
              <a:spcPct val="0"/>
            </a:spcBef>
            <a:spcAft>
              <a:spcPct val="15000"/>
            </a:spcAft>
            <a:buChar char="•"/>
          </a:pPr>
          <a:r>
            <a:rPr lang="en-IN" sz="1800" kern="1200" dirty="0">
              <a:latin typeface="Tw Cen MT" panose="020B0602020104020603" pitchFamily="34" charset="0"/>
            </a:rPr>
            <a:t>Association Formation Proof: Evidence of </a:t>
          </a:r>
          <a:r>
            <a:rPr lang="en-IN" sz="1800" kern="1200" dirty="0" err="1">
              <a:latin typeface="Tw Cen MT" panose="020B0602020104020603" pitchFamily="34" charset="0"/>
            </a:rPr>
            <a:t>allottee</a:t>
          </a:r>
          <a:r>
            <a:rPr lang="en-IN" sz="1800" kern="1200" dirty="0">
              <a:latin typeface="Tw Cen MT" panose="020B0602020104020603" pitchFamily="34" charset="0"/>
            </a:rPr>
            <a:t> association formation and common area handover</a:t>
          </a:r>
        </a:p>
        <a:p>
          <a:pPr marL="514350" lvl="3" indent="-171450" algn="l" defTabSz="800100">
            <a:lnSpc>
              <a:spcPct val="90000"/>
            </a:lnSpc>
            <a:spcBef>
              <a:spcPct val="0"/>
            </a:spcBef>
            <a:spcAft>
              <a:spcPct val="15000"/>
            </a:spcAft>
            <a:buChar char="•"/>
          </a:pPr>
          <a:r>
            <a:rPr lang="en-IN" sz="1800" kern="1200" dirty="0">
              <a:latin typeface="Tw Cen MT" panose="020B0602020104020603" pitchFamily="34" charset="0"/>
            </a:rPr>
            <a:t>Project-Specific Records: All other applicable documents as per project requirements</a:t>
          </a:r>
        </a:p>
      </dsp:txBody>
      <dsp:txXfrm>
        <a:off x="2518311" y="101505"/>
        <a:ext cx="4092149" cy="53460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0" y="1937395"/>
          <a:ext cx="253235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tx1"/>
              </a:solidFill>
            </a:rPr>
            <a:t>Facts and Background</a:t>
          </a:r>
          <a:endParaRPr lang="en-IN" sz="2000" b="1" kern="1200" dirty="0">
            <a:solidFill>
              <a:schemeClr val="tx1"/>
            </a:solidFill>
          </a:endParaRPr>
        </a:p>
      </dsp:txBody>
      <dsp:txXfrm>
        <a:off x="0" y="1937395"/>
        <a:ext cx="2532355" cy="1287000"/>
      </dsp:txXfrm>
    </dsp:sp>
    <dsp:sp modelId="{BA25A6CA-23A8-481F-9988-281B65682F8C}">
      <dsp:nvSpPr>
        <dsp:cNvPr id="0" name=""/>
        <dsp:cNvSpPr/>
      </dsp:nvSpPr>
      <dsp:spPr>
        <a:xfrm>
          <a:off x="2532355" y="127551"/>
          <a:ext cx="506471" cy="4906687"/>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FFD4D-06BE-4EB5-9AB0-EF40DEF039F4}">
      <dsp:nvSpPr>
        <dsp:cNvPr id="0" name=""/>
        <dsp:cNvSpPr/>
      </dsp:nvSpPr>
      <dsp:spPr>
        <a:xfrm>
          <a:off x="3241414" y="127551"/>
          <a:ext cx="6888006" cy="4906687"/>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IN" sz="2000" kern="1200">
              <a:solidFill>
                <a:schemeClr val="tx1"/>
              </a:solidFill>
            </a:rPr>
            <a:t>Homebuyer purchased Flat No. 55 (Type-E) in the project </a:t>
          </a:r>
          <a:r>
            <a:rPr lang="en-IN" sz="2000" b="1" kern="1200">
              <a:solidFill>
                <a:schemeClr val="tx1"/>
              </a:solidFill>
            </a:rPr>
            <a:t>“Ganapati Homes”</a:t>
          </a:r>
          <a:r>
            <a:rPr lang="en-IN" sz="2000" kern="1200">
              <a:solidFill>
                <a:schemeClr val="tx1"/>
              </a:solidFill>
            </a:rPr>
            <a:t>; Agreement executed on </a:t>
          </a:r>
          <a:r>
            <a:rPr lang="en-IN" sz="2000" b="1" kern="1200">
              <a:solidFill>
                <a:schemeClr val="tx1"/>
              </a:solidFill>
            </a:rPr>
            <a:t>14.11.2013</a:t>
          </a:r>
          <a:r>
            <a:rPr lang="en-IN" sz="2000" kern="1200">
              <a:solidFill>
                <a:schemeClr val="tx1"/>
              </a:solidFill>
            </a:rPr>
            <a:t>.</a:t>
          </a:r>
          <a:endParaRPr lang="en-IN" sz="2000" b="1" kern="1200" dirty="0">
            <a:solidFill>
              <a:schemeClr val="tx1"/>
            </a:solidFill>
          </a:endParaRPr>
        </a:p>
        <a:p>
          <a:pPr marL="228600" lvl="1" indent="-228600" algn="l" defTabSz="889000">
            <a:lnSpc>
              <a:spcPct val="90000"/>
            </a:lnSpc>
            <a:spcBef>
              <a:spcPct val="0"/>
            </a:spcBef>
            <a:spcAft>
              <a:spcPct val="15000"/>
            </a:spcAft>
            <a:buChar char="•"/>
          </a:pPr>
          <a:r>
            <a:rPr lang="en-IN" sz="2000" kern="1200" dirty="0">
              <a:solidFill>
                <a:schemeClr val="tx1"/>
              </a:solidFill>
            </a:rPr>
            <a:t>Buyer paid </a:t>
          </a:r>
          <a:r>
            <a:rPr lang="en-IN" sz="2000" b="1" kern="1200" dirty="0">
              <a:solidFill>
                <a:schemeClr val="tx1"/>
              </a:solidFill>
            </a:rPr>
            <a:t>₹41,33,538</a:t>
          </a:r>
          <a:r>
            <a:rPr lang="en-IN" sz="2000" kern="1200" dirty="0">
              <a:solidFill>
                <a:schemeClr val="tx1"/>
              </a:solidFill>
            </a:rPr>
            <a:t> through deposits made in November 2013.</a:t>
          </a:r>
        </a:p>
        <a:p>
          <a:pPr marL="228600" lvl="1" indent="-228600" algn="l" defTabSz="889000">
            <a:lnSpc>
              <a:spcPct val="90000"/>
            </a:lnSpc>
            <a:spcBef>
              <a:spcPct val="0"/>
            </a:spcBef>
            <a:spcAft>
              <a:spcPct val="15000"/>
            </a:spcAft>
            <a:buChar char="•"/>
          </a:pPr>
          <a:r>
            <a:rPr lang="en-IN" sz="2000" kern="1200">
              <a:solidFill>
                <a:schemeClr val="tx1"/>
              </a:solidFill>
            </a:rPr>
            <a:t>Project was to be completed within </a:t>
          </a:r>
          <a:r>
            <a:rPr lang="en-IN" sz="2000" b="1" kern="1200">
              <a:solidFill>
                <a:schemeClr val="tx1"/>
              </a:solidFill>
            </a:rPr>
            <a:t>24 months</a:t>
          </a:r>
          <a:r>
            <a:rPr lang="en-IN" sz="2000" kern="1200">
              <a:solidFill>
                <a:schemeClr val="tx1"/>
              </a:solidFill>
            </a:rPr>
            <a:t>, i.e., by </a:t>
          </a:r>
          <a:r>
            <a:rPr lang="en-IN" sz="2000" b="1" kern="1200">
              <a:solidFill>
                <a:schemeClr val="tx1"/>
              </a:solidFill>
            </a:rPr>
            <a:t>November 2015</a:t>
          </a:r>
          <a:r>
            <a:rPr lang="en-IN" sz="2000" kern="1200">
              <a:solidFill>
                <a:schemeClr val="tx1"/>
              </a:solidFill>
            </a:rPr>
            <a:t>, but remained incomplete.</a:t>
          </a:r>
        </a:p>
        <a:p>
          <a:pPr marL="228600" lvl="1" indent="-228600" algn="l" defTabSz="889000">
            <a:lnSpc>
              <a:spcPct val="90000"/>
            </a:lnSpc>
            <a:spcBef>
              <a:spcPct val="0"/>
            </a:spcBef>
            <a:spcAft>
              <a:spcPct val="15000"/>
            </a:spcAft>
            <a:buChar char="•"/>
          </a:pPr>
          <a:r>
            <a:rPr lang="en-IN" sz="2000" kern="1200" dirty="0">
              <a:solidFill>
                <a:schemeClr val="tx1"/>
              </a:solidFill>
            </a:rPr>
            <a:t>Buyer filed complaints before </a:t>
          </a:r>
          <a:r>
            <a:rPr lang="en-IN" sz="2000" b="1" kern="1200" dirty="0">
              <a:solidFill>
                <a:schemeClr val="tx1"/>
              </a:solidFill>
            </a:rPr>
            <a:t>Orissa RERA</a:t>
          </a:r>
          <a:r>
            <a:rPr lang="en-IN" sz="2000" kern="1200" dirty="0">
              <a:solidFill>
                <a:schemeClr val="tx1"/>
              </a:solidFill>
            </a:rPr>
            <a:t> seeking possession, interest for delay, and compensation.</a:t>
          </a:r>
        </a:p>
        <a:p>
          <a:pPr marL="228600" lvl="1" indent="-228600" algn="l" defTabSz="889000">
            <a:lnSpc>
              <a:spcPct val="90000"/>
            </a:lnSpc>
            <a:spcBef>
              <a:spcPct val="0"/>
            </a:spcBef>
            <a:spcAft>
              <a:spcPct val="15000"/>
            </a:spcAft>
            <a:buChar char="•"/>
          </a:pPr>
          <a:r>
            <a:rPr lang="en-IN" sz="2000" b="1" kern="1200">
              <a:solidFill>
                <a:schemeClr val="tx1"/>
              </a:solidFill>
            </a:rPr>
            <a:t>ORERA’s Directions: </a:t>
          </a:r>
          <a:r>
            <a:rPr lang="en-IN" sz="2000" kern="1200">
              <a:solidFill>
                <a:schemeClr val="tx1"/>
              </a:solidFill>
            </a:rPr>
            <a:t>Developer to accept the balance consideration and complete the project within </a:t>
          </a:r>
          <a:r>
            <a:rPr lang="en-IN" sz="2000" b="1" kern="1200">
              <a:solidFill>
                <a:schemeClr val="tx1"/>
              </a:solidFill>
            </a:rPr>
            <a:t>2 months</a:t>
          </a:r>
          <a:r>
            <a:rPr lang="en-IN" sz="2000" kern="1200">
              <a:solidFill>
                <a:schemeClr val="tx1"/>
              </a:solidFill>
            </a:rPr>
            <a:t>, along with issuance of </a:t>
          </a:r>
          <a:r>
            <a:rPr lang="en-IN" sz="2000" b="1" kern="1200">
              <a:solidFill>
                <a:schemeClr val="tx1"/>
              </a:solidFill>
            </a:rPr>
            <a:t>Completion Certificate/Occupancy Certificate</a:t>
          </a:r>
          <a:r>
            <a:rPr lang="en-IN" sz="2000" kern="1200">
              <a:solidFill>
                <a:schemeClr val="tx1"/>
              </a:solidFill>
            </a:rPr>
            <a:t>. Developer to pay interest until actual delivery. </a:t>
          </a:r>
          <a:r>
            <a:rPr lang="en-IN" sz="2000" b="1" kern="1200">
              <a:solidFill>
                <a:schemeClr val="tx1"/>
              </a:solidFill>
            </a:rPr>
            <a:t>Bank restrained</a:t>
          </a:r>
          <a:r>
            <a:rPr lang="en-IN" sz="2000" kern="1200">
              <a:solidFill>
                <a:schemeClr val="tx1"/>
              </a:solidFill>
            </a:rPr>
            <a:t> from auctioning the flat.</a:t>
          </a:r>
        </a:p>
        <a:p>
          <a:pPr marL="228600" lvl="1" indent="-228600" algn="l" defTabSz="889000">
            <a:lnSpc>
              <a:spcPct val="90000"/>
            </a:lnSpc>
            <a:spcBef>
              <a:spcPct val="0"/>
            </a:spcBef>
            <a:spcAft>
              <a:spcPct val="15000"/>
            </a:spcAft>
            <a:buChar char="•"/>
          </a:pPr>
          <a:r>
            <a:rPr lang="en-IN" sz="2000" kern="1200" dirty="0">
              <a:solidFill>
                <a:schemeClr val="tx1"/>
              </a:solidFill>
            </a:rPr>
            <a:t>A subsequent appeal by the bank was also rejected; </a:t>
          </a:r>
          <a:r>
            <a:rPr lang="en-IN" sz="2000" b="1" kern="1200" dirty="0">
              <a:solidFill>
                <a:schemeClr val="tx1"/>
              </a:solidFill>
            </a:rPr>
            <a:t>both RERA and REAT upheld the bar on auctioning</a:t>
          </a:r>
          <a:r>
            <a:rPr lang="en-IN" sz="2000" kern="1200" dirty="0">
              <a:solidFill>
                <a:schemeClr val="tx1"/>
              </a:solidFill>
            </a:rPr>
            <a:t>.</a:t>
          </a:r>
        </a:p>
      </dsp:txBody>
      <dsp:txXfrm>
        <a:off x="3241414" y="127551"/>
        <a:ext cx="6888006" cy="490668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413208"/>
          <a:ext cx="8128000" cy="49612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520700" rIns="630823" bIns="177800" numCol="1" spcCol="1270" anchor="t" anchorCtr="0">
          <a:noAutofit/>
        </a:bodyPr>
        <a:lstStyle/>
        <a:p>
          <a:pPr marL="228600" lvl="1" indent="-228600" algn="just" defTabSz="1111250">
            <a:lnSpc>
              <a:spcPct val="90000"/>
            </a:lnSpc>
            <a:spcBef>
              <a:spcPct val="0"/>
            </a:spcBef>
            <a:spcAft>
              <a:spcPct val="15000"/>
            </a:spcAft>
            <a:buFont typeface="Symbol" panose="05050102010706020507" pitchFamily="18" charset="2"/>
            <a:buChar char=""/>
          </a:pPr>
          <a:r>
            <a:rPr lang="en-US" sz="2500" kern="1200" dirty="0"/>
            <a:t>Flat not completed despite 10+ years; no occupancy/completion certificate issued</a:t>
          </a:r>
          <a:endParaRPr lang="en-IN" sz="2500" kern="1200" dirty="0"/>
        </a:p>
        <a:p>
          <a:pPr marL="228600" lvl="1" indent="-228600" algn="l" defTabSz="1111250">
            <a:lnSpc>
              <a:spcPct val="90000"/>
            </a:lnSpc>
            <a:spcBef>
              <a:spcPct val="0"/>
            </a:spcBef>
            <a:spcAft>
              <a:spcPct val="15000"/>
            </a:spcAft>
            <a:buChar char="•"/>
          </a:pPr>
          <a:r>
            <a:rPr lang="en-US" sz="2500" kern="1200" dirty="0"/>
            <a:t>Promoter agreed to compensation Rs.10,000/month (Nov 2016) but paid nothing</a:t>
          </a:r>
          <a:endParaRPr lang="en-IN" sz="2500" kern="1200" dirty="0"/>
        </a:p>
        <a:p>
          <a:pPr marL="228600" lvl="1" indent="-228600" algn="l" defTabSz="1111250">
            <a:lnSpc>
              <a:spcPct val="90000"/>
            </a:lnSpc>
            <a:spcBef>
              <a:spcPct val="0"/>
            </a:spcBef>
            <a:spcAft>
              <a:spcPct val="15000"/>
            </a:spcAft>
            <a:buChar char="•"/>
          </a:pPr>
          <a:r>
            <a:rPr lang="en-US" sz="2500" kern="1200" dirty="0"/>
            <a:t>Promoter mortgaged project to Punjab National Bank (Rs.460 lakhs) on 08.02.2014, triggering SARFAESI proceedings</a:t>
          </a:r>
          <a:endParaRPr lang="en-IN" sz="2500" kern="1200" dirty="0"/>
        </a:p>
        <a:p>
          <a:pPr marL="228600" lvl="1" indent="-228600" algn="l" defTabSz="1111250">
            <a:lnSpc>
              <a:spcPct val="90000"/>
            </a:lnSpc>
            <a:spcBef>
              <a:spcPct val="0"/>
            </a:spcBef>
            <a:spcAft>
              <a:spcPct val="15000"/>
            </a:spcAft>
            <a:buChar char="•"/>
          </a:pPr>
          <a:r>
            <a:rPr lang="en-US" sz="2500" kern="1200" dirty="0">
              <a:solidFill>
                <a:srgbClr val="FF0000"/>
              </a:solidFill>
            </a:rPr>
            <a:t>Key Question: RERA Act vs SARFAESI Act conflict – Which prevails?</a:t>
          </a:r>
          <a:endParaRPr lang="en-IN" sz="2500" kern="1200" dirty="0">
            <a:solidFill>
              <a:srgbClr val="FF0000"/>
            </a:solidFill>
          </a:endParaRPr>
        </a:p>
        <a:p>
          <a:pPr marL="228600" lvl="1" indent="-228600" algn="l" defTabSz="1111250">
            <a:lnSpc>
              <a:spcPct val="90000"/>
            </a:lnSpc>
            <a:spcBef>
              <a:spcPct val="0"/>
            </a:spcBef>
            <a:spcAft>
              <a:spcPct val="15000"/>
            </a:spcAft>
            <a:buChar char="•"/>
          </a:pPr>
          <a:r>
            <a:rPr lang="en-US" sz="2500" b="1" kern="1200" dirty="0"/>
            <a:t>Fraudulent Mortgage:</a:t>
          </a:r>
          <a:r>
            <a:rPr lang="en-US" sz="2500" kern="1200" dirty="0"/>
            <a:t> Bank proceeded despite knowledge of prior sale agreement (deemed collusive)</a:t>
          </a:r>
          <a:endParaRPr lang="en-IN" sz="2500" kern="1200" dirty="0"/>
        </a:p>
      </dsp:txBody>
      <dsp:txXfrm>
        <a:off x="0" y="413208"/>
        <a:ext cx="8128000" cy="4961250"/>
      </dsp:txXfrm>
    </dsp:sp>
    <dsp:sp modelId="{EC2FEC53-3FF5-4AE5-87DB-0D23A5431CE6}">
      <dsp:nvSpPr>
        <dsp:cNvPr id="0" name=""/>
        <dsp:cNvSpPr/>
      </dsp:nvSpPr>
      <dsp:spPr>
        <a:xfrm>
          <a:off x="406400" y="44208"/>
          <a:ext cx="5689600" cy="738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IN" sz="2800" b="1" kern="1200" dirty="0"/>
            <a:t>Issues and Observations</a:t>
          </a:r>
        </a:p>
      </dsp:txBody>
      <dsp:txXfrm>
        <a:off x="442426" y="80234"/>
        <a:ext cx="5617548" cy="6659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376893"/>
          <a:ext cx="8128000" cy="49896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just" defTabSz="977900">
            <a:lnSpc>
              <a:spcPct val="90000"/>
            </a:lnSpc>
            <a:spcBef>
              <a:spcPct val="0"/>
            </a:spcBef>
            <a:spcAft>
              <a:spcPct val="15000"/>
            </a:spcAft>
            <a:buFont typeface="Arial" panose="020B0604020202020204" pitchFamily="34" charset="0"/>
            <a:buChar char="•"/>
          </a:pPr>
          <a:r>
            <a:rPr lang="en-US" sz="2200" kern="1200" dirty="0"/>
            <a:t>RERA Act overrides SARFAESI Act when transactions are collusive</a:t>
          </a:r>
          <a:endParaRPr lang="en-IN" sz="2200" kern="1200" dirty="0">
            <a:solidFill>
              <a:schemeClr val="tx1"/>
            </a:solidFill>
            <a:latin typeface="+mj-lt"/>
            <a:ea typeface="+mn-ea"/>
            <a:cs typeface="+mn-cs"/>
          </a:endParaRP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Bank cannot auction flat under SARFAESI Section 13(4)</a:t>
          </a:r>
          <a:endParaRPr lang="en-IN" sz="2200" kern="1200" dirty="0"/>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ORERA to oversee completion via external developer through public tender</a:t>
          </a:r>
          <a:endParaRPr lang="en-IN" sz="2200" kern="1200" dirty="0"/>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Homebuyer rights prioritized over secured creditor claims when collusion exists</a:t>
          </a:r>
          <a:endParaRPr lang="en-IN" sz="2200" kern="1200" dirty="0"/>
        </a:p>
        <a:p>
          <a:pPr marL="228600" lvl="1" indent="-228600" algn="l" defTabSz="977900">
            <a:lnSpc>
              <a:spcPct val="90000"/>
            </a:lnSpc>
            <a:spcBef>
              <a:spcPct val="0"/>
            </a:spcBef>
            <a:spcAft>
              <a:spcPct val="15000"/>
            </a:spcAft>
            <a:buFont typeface="Symbol" panose="05050102010706020507" pitchFamily="18" charset="2"/>
            <a:buChar char=""/>
          </a:pPr>
          <a:r>
            <a:rPr lang="en-US" sz="2200" b="1" kern="1200" dirty="0">
              <a:solidFill>
                <a:srgbClr val="00B050"/>
              </a:solidFill>
            </a:rPr>
            <a:t>Precedent Set: Confirms homebuyer protection is paramount in RERA jurisdiction</a:t>
          </a:r>
          <a:endParaRPr lang="en-IN" sz="2200" b="1" kern="1200" dirty="0">
            <a:solidFill>
              <a:srgbClr val="00B050"/>
            </a:solidFill>
          </a:endParaRPr>
        </a:p>
        <a:p>
          <a:pPr marL="228600" lvl="1" indent="-228600" algn="l" defTabSz="977900">
            <a:lnSpc>
              <a:spcPct val="90000"/>
            </a:lnSpc>
            <a:spcBef>
              <a:spcPct val="0"/>
            </a:spcBef>
            <a:spcAft>
              <a:spcPct val="15000"/>
            </a:spcAft>
            <a:buChar char="•"/>
          </a:pPr>
          <a:r>
            <a:rPr lang="en-IN" sz="2200" kern="1200" dirty="0"/>
            <a:t>This landmark decision provides relief to buyers, ensuring that their long-awaited homes may still be delivered and that banks cannot ignore the rights of existing </a:t>
          </a:r>
          <a:r>
            <a:rPr lang="en-IN" sz="2200" kern="1200" dirty="0" err="1"/>
            <a:t>allottees</a:t>
          </a:r>
          <a:r>
            <a:rPr lang="en-IN" sz="2200" kern="1200" dirty="0"/>
            <a:t> when recovering a builder's debt. </a:t>
          </a:r>
          <a:endParaRPr lang="en-IN" sz="2200" b="1" kern="1200" dirty="0">
            <a:solidFill>
              <a:srgbClr val="00B050"/>
            </a:solidFill>
          </a:endParaRPr>
        </a:p>
      </dsp:txBody>
      <dsp:txXfrm>
        <a:off x="0" y="376893"/>
        <a:ext cx="8128000" cy="4989600"/>
      </dsp:txXfrm>
    </dsp:sp>
    <dsp:sp modelId="{EC2FEC53-3FF5-4AE5-87DB-0D23A5431CE6}">
      <dsp:nvSpPr>
        <dsp:cNvPr id="0" name=""/>
        <dsp:cNvSpPr/>
      </dsp:nvSpPr>
      <dsp:spPr>
        <a:xfrm>
          <a:off x="406400" y="52173"/>
          <a:ext cx="5689600" cy="64944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977900">
            <a:lnSpc>
              <a:spcPct val="90000"/>
            </a:lnSpc>
            <a:spcBef>
              <a:spcPct val="0"/>
            </a:spcBef>
            <a:spcAft>
              <a:spcPct val="35000"/>
            </a:spcAft>
            <a:buNone/>
          </a:pPr>
          <a:r>
            <a:rPr lang="en-IN" sz="2200" b="1" kern="1200" dirty="0">
              <a:solidFill>
                <a:schemeClr val="tx1"/>
              </a:solidFill>
              <a:latin typeface="+mj-lt"/>
              <a:ea typeface="+mn-ea"/>
              <a:cs typeface="+mn-cs"/>
            </a:rPr>
            <a:t>Conclusion and Impact</a:t>
          </a:r>
        </a:p>
      </dsp:txBody>
      <dsp:txXfrm>
        <a:off x="438103" y="83876"/>
        <a:ext cx="5626194" cy="5860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0" y="1937395"/>
          <a:ext cx="253235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tx1"/>
              </a:solidFill>
            </a:rPr>
            <a:t>Facts and Background</a:t>
          </a:r>
          <a:endParaRPr lang="en-IN" sz="2000" b="1" kern="1200" dirty="0">
            <a:solidFill>
              <a:schemeClr val="tx1"/>
            </a:solidFill>
          </a:endParaRPr>
        </a:p>
      </dsp:txBody>
      <dsp:txXfrm>
        <a:off x="0" y="1937395"/>
        <a:ext cx="2532355" cy="1287000"/>
      </dsp:txXfrm>
    </dsp:sp>
    <dsp:sp modelId="{BA25A6CA-23A8-481F-9988-281B65682F8C}">
      <dsp:nvSpPr>
        <dsp:cNvPr id="0" name=""/>
        <dsp:cNvSpPr/>
      </dsp:nvSpPr>
      <dsp:spPr>
        <a:xfrm>
          <a:off x="2532355" y="489520"/>
          <a:ext cx="506471" cy="4182750"/>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FFD4D-06BE-4EB5-9AB0-EF40DEF039F4}">
      <dsp:nvSpPr>
        <dsp:cNvPr id="0" name=""/>
        <dsp:cNvSpPr/>
      </dsp:nvSpPr>
      <dsp:spPr>
        <a:xfrm>
          <a:off x="3241414" y="489520"/>
          <a:ext cx="6888006" cy="4182750"/>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Char char="•"/>
          </a:pPr>
          <a:r>
            <a:rPr lang="en-IN" sz="2400" b="1" i="0" kern="1200" dirty="0">
              <a:solidFill>
                <a:schemeClr val="tx1"/>
              </a:solidFill>
            </a:rPr>
            <a:t>Parties:</a:t>
          </a:r>
          <a:r>
            <a:rPr lang="en-IN" sz="2400" b="0" i="0" kern="1200" dirty="0">
              <a:solidFill>
                <a:schemeClr val="tx1"/>
              </a:solidFill>
            </a:rPr>
            <a:t> Mantri Developer </a:t>
          </a:r>
          <a:r>
            <a:rPr lang="en-IN" sz="2400" b="0" i="0" kern="1200" dirty="0" err="1">
              <a:solidFill>
                <a:schemeClr val="tx1"/>
              </a:solidFill>
            </a:rPr>
            <a:t>Pvt.</a:t>
          </a:r>
          <a:r>
            <a:rPr lang="en-IN" sz="2400" b="0" i="0" kern="1200" dirty="0">
              <a:solidFill>
                <a:schemeClr val="tx1"/>
              </a:solidFill>
            </a:rPr>
            <a:t> Ltd. (Petitioner/Judgment Debtor) vs. three homebuyers - </a:t>
          </a:r>
          <a:r>
            <a:rPr lang="en-IN" sz="2400" b="0" i="0" kern="1200" dirty="0" err="1">
              <a:solidFill>
                <a:schemeClr val="tx1"/>
              </a:solidFill>
            </a:rPr>
            <a:t>Snil</a:t>
          </a:r>
          <a:r>
            <a:rPr lang="en-IN" sz="2400" b="0" i="0" kern="1200" dirty="0">
              <a:solidFill>
                <a:schemeClr val="tx1"/>
              </a:solidFill>
            </a:rPr>
            <a:t> </a:t>
          </a:r>
          <a:r>
            <a:rPr lang="en-IN" sz="2400" b="0" i="0" kern="1200" dirty="0" err="1">
              <a:solidFill>
                <a:schemeClr val="tx1"/>
              </a:solidFill>
            </a:rPr>
            <a:t>Pathiyam</a:t>
          </a:r>
          <a:r>
            <a:rPr lang="en-IN" sz="2400" b="0" i="0" kern="1200" dirty="0">
              <a:solidFill>
                <a:schemeClr val="tx1"/>
              </a:solidFill>
            </a:rPr>
            <a:t> </a:t>
          </a:r>
          <a:r>
            <a:rPr lang="en-IN" sz="2400" b="0" i="0" kern="1200" dirty="0" err="1">
              <a:solidFill>
                <a:schemeClr val="tx1"/>
              </a:solidFill>
            </a:rPr>
            <a:t>Veetil</a:t>
          </a:r>
          <a:r>
            <a:rPr lang="en-IN" sz="2400" b="0" i="0" kern="1200" dirty="0">
              <a:solidFill>
                <a:schemeClr val="tx1"/>
              </a:solidFill>
            </a:rPr>
            <a:t>, Indi Vivekananda, and Mudit Saxena (Respondents)</a:t>
          </a:r>
          <a:endParaRPr lang="en-IN" sz="2400" b="1" kern="1200" dirty="0">
            <a:solidFill>
              <a:schemeClr val="tx1"/>
            </a:solidFill>
          </a:endParaRPr>
        </a:p>
        <a:p>
          <a:pPr marL="228600" lvl="1" indent="-228600" algn="just" defTabSz="1066800">
            <a:lnSpc>
              <a:spcPct val="90000"/>
            </a:lnSpc>
            <a:spcBef>
              <a:spcPct val="0"/>
            </a:spcBef>
            <a:spcAft>
              <a:spcPct val="15000"/>
            </a:spcAft>
            <a:buFont typeface="Arial" panose="020B0604020202020204" pitchFamily="34" charset="0"/>
            <a:buChar char="•"/>
          </a:pPr>
          <a:r>
            <a:rPr lang="en-US" sz="2400" b="1" i="0" kern="1200">
              <a:solidFill>
                <a:schemeClr val="tx1"/>
              </a:solidFill>
            </a:rPr>
            <a:t>Background:</a:t>
          </a:r>
          <a:r>
            <a:rPr lang="en-US" sz="2400" b="0" i="0" kern="1200">
              <a:solidFill>
                <a:schemeClr val="tx1"/>
              </a:solidFill>
            </a:rPr>
            <a:t> Homebuyers approached RERA seeking relief and obtained favorable orders on 30-06-2023 and 03-08-2023</a:t>
          </a:r>
        </a:p>
        <a:p>
          <a:pPr marL="228600" lvl="1" indent="-228600" algn="just" defTabSz="1066800">
            <a:lnSpc>
              <a:spcPct val="90000"/>
            </a:lnSpc>
            <a:spcBef>
              <a:spcPct val="0"/>
            </a:spcBef>
            <a:spcAft>
              <a:spcPct val="15000"/>
            </a:spcAft>
            <a:buFont typeface="Arial" panose="020B0604020202020204" pitchFamily="34" charset="0"/>
            <a:buChar char="•"/>
          </a:pPr>
          <a:r>
            <a:rPr lang="en-US" sz="2400" b="1" i="0" kern="1200">
              <a:solidFill>
                <a:schemeClr val="tx1"/>
              </a:solidFill>
            </a:rPr>
            <a:t>Execution:</a:t>
          </a:r>
          <a:r>
            <a:rPr lang="en-US" sz="2400" b="0" i="0" kern="1200">
              <a:solidFill>
                <a:schemeClr val="tx1"/>
              </a:solidFill>
            </a:rPr>
            <a:t> Respondents filed execution petitions in Civil Court to enforce RERA orders</a:t>
          </a:r>
        </a:p>
        <a:p>
          <a:pPr marL="228600" lvl="1" indent="-228600" algn="just" defTabSz="1066800">
            <a:lnSpc>
              <a:spcPct val="90000"/>
            </a:lnSpc>
            <a:spcBef>
              <a:spcPct val="0"/>
            </a:spcBef>
            <a:spcAft>
              <a:spcPct val="15000"/>
            </a:spcAft>
            <a:buFont typeface="Arial" panose="020B0604020202020204" pitchFamily="34" charset="0"/>
            <a:buChar char="•"/>
          </a:pPr>
          <a:r>
            <a:rPr lang="en-US" sz="2400" b="1" i="0" kern="1200" dirty="0">
              <a:solidFill>
                <a:schemeClr val="tx1"/>
              </a:solidFill>
            </a:rPr>
            <a:t>Challenge:</a:t>
          </a:r>
          <a:r>
            <a:rPr lang="en-US" sz="2400" b="0" i="0" kern="1200" dirty="0">
              <a:solidFill>
                <a:schemeClr val="tx1"/>
              </a:solidFill>
            </a:rPr>
            <a:t> Petitioner filed Section 47 CPC applications contesting the Court's jurisdiction to execute RERA orders</a:t>
          </a:r>
        </a:p>
      </dsp:txBody>
      <dsp:txXfrm>
        <a:off x="3241414" y="489520"/>
        <a:ext cx="6888006" cy="418275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381062"/>
          <a:ext cx="8128000" cy="46462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520700" rIns="630823" bIns="156464" numCol="1" spcCol="1270" anchor="t" anchorCtr="0">
          <a:noAutofit/>
        </a:bodyPr>
        <a:lstStyle/>
        <a:p>
          <a:pPr marL="228600" lvl="1" indent="-228600" algn="just" defTabSz="977900">
            <a:lnSpc>
              <a:spcPct val="90000"/>
            </a:lnSpc>
            <a:spcBef>
              <a:spcPct val="0"/>
            </a:spcBef>
            <a:spcAft>
              <a:spcPct val="15000"/>
            </a:spcAft>
            <a:buChar char="•"/>
          </a:pPr>
          <a:r>
            <a:rPr lang="en-US" sz="2200" b="1" i="0" kern="1200" dirty="0">
              <a:latin typeface="+mj-lt"/>
            </a:rPr>
            <a:t>Core Issue:</a:t>
          </a:r>
          <a:r>
            <a:rPr lang="en-US" sz="2200" b="0" i="0" kern="1200" dirty="0">
              <a:latin typeface="+mj-lt"/>
            </a:rPr>
            <a:t> Whether RERA orders can be executed through civil court execution petitions under Order XXI CPC</a:t>
          </a:r>
          <a:endParaRPr lang="en-IN" sz="2200" b="1" kern="1200" dirty="0">
            <a:latin typeface="+mj-lt"/>
          </a:endParaRPr>
        </a:p>
        <a:p>
          <a:pPr marL="228600" lvl="1" indent="-228600" algn="just" defTabSz="977900">
            <a:lnSpc>
              <a:spcPct val="90000"/>
            </a:lnSpc>
            <a:spcBef>
              <a:spcPct val="0"/>
            </a:spcBef>
            <a:spcAft>
              <a:spcPct val="15000"/>
            </a:spcAft>
            <a:buFont typeface="Arial" panose="020B0604020202020204" pitchFamily="34" charset="0"/>
            <a:buChar char="•"/>
          </a:pPr>
          <a:r>
            <a:rPr lang="en-US" sz="2200" b="1" i="0" kern="1200" dirty="0">
              <a:latin typeface="+mj-lt"/>
            </a:rPr>
            <a:t>Petitioner's Argument:</a:t>
          </a:r>
          <a:r>
            <a:rPr lang="en-US" sz="2200" b="0" i="0" kern="1200" dirty="0">
              <a:latin typeface="+mj-lt"/>
            </a:rPr>
            <a:t> RERA Act is self-contained code; Section 79 bars civil court jurisdiction; Section 40 mandates recovery as land revenue arrears</a:t>
          </a:r>
        </a:p>
        <a:p>
          <a:pPr marL="228600" lvl="1" indent="-228600" algn="just" defTabSz="977900">
            <a:lnSpc>
              <a:spcPct val="90000"/>
            </a:lnSpc>
            <a:spcBef>
              <a:spcPct val="0"/>
            </a:spcBef>
            <a:spcAft>
              <a:spcPct val="15000"/>
            </a:spcAft>
            <a:buFont typeface="Arial" panose="020B0604020202020204" pitchFamily="34" charset="0"/>
            <a:buChar char="•"/>
          </a:pPr>
          <a:r>
            <a:rPr lang="en-US" sz="2200" b="1" i="0" kern="1200">
              <a:latin typeface="+mj-lt"/>
            </a:rPr>
            <a:t>Court's Finding:</a:t>
          </a:r>
          <a:r>
            <a:rPr lang="en-US" sz="2200" b="0" i="0" kern="1200">
              <a:latin typeface="+mj-lt"/>
            </a:rPr>
            <a:t> RERA orders are NOT decrees under Section 2(2) CPC because proceedings are complaint-based, not suit-based</a:t>
          </a:r>
        </a:p>
        <a:p>
          <a:pPr marL="228600" lvl="1" indent="-228600" algn="just" defTabSz="977900">
            <a:lnSpc>
              <a:spcPct val="90000"/>
            </a:lnSpc>
            <a:spcBef>
              <a:spcPct val="0"/>
            </a:spcBef>
            <a:spcAft>
              <a:spcPct val="15000"/>
            </a:spcAft>
            <a:buFont typeface="Arial" panose="020B0604020202020204" pitchFamily="34" charset="0"/>
            <a:buChar char="•"/>
          </a:pPr>
          <a:r>
            <a:rPr lang="en-US" sz="2200" b="1" i="0" kern="1200" dirty="0">
              <a:latin typeface="+mj-lt"/>
            </a:rPr>
            <a:t>Key Principle:</a:t>
          </a:r>
          <a:r>
            <a:rPr lang="en-US" sz="2200" b="0" i="0" kern="1200" dirty="0">
              <a:latin typeface="+mj-lt"/>
            </a:rPr>
            <a:t> Recovery must follow RERA's prescribed mechanism - execution before Tahsildar as land revenue arrears, not civil court execution</a:t>
          </a:r>
        </a:p>
      </dsp:txBody>
      <dsp:txXfrm>
        <a:off x="0" y="381062"/>
        <a:ext cx="8128000" cy="4646250"/>
      </dsp:txXfrm>
    </dsp:sp>
    <dsp:sp modelId="{EC2FEC53-3FF5-4AE5-87DB-0D23A5431CE6}">
      <dsp:nvSpPr>
        <dsp:cNvPr id="0" name=""/>
        <dsp:cNvSpPr/>
      </dsp:nvSpPr>
      <dsp:spPr>
        <a:xfrm>
          <a:off x="406400" y="12062"/>
          <a:ext cx="5689600" cy="738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IN" sz="2800" b="1" kern="1200" dirty="0"/>
            <a:t>Issues and Observations</a:t>
          </a:r>
        </a:p>
      </dsp:txBody>
      <dsp:txXfrm>
        <a:off x="442426" y="48088"/>
        <a:ext cx="5617548" cy="66594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452583"/>
          <a:ext cx="8128000" cy="48825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520700" rIns="630823" bIns="177800" numCol="1" spcCol="1270" anchor="t" anchorCtr="0">
          <a:noAutofit/>
        </a:bodyPr>
        <a:lstStyle/>
        <a:p>
          <a:pPr marL="228600" lvl="1" indent="-228600" algn="just" defTabSz="1111250">
            <a:lnSpc>
              <a:spcPct val="90000"/>
            </a:lnSpc>
            <a:spcBef>
              <a:spcPct val="0"/>
            </a:spcBef>
            <a:spcAft>
              <a:spcPct val="15000"/>
            </a:spcAft>
            <a:buFont typeface="Arial" panose="020B0604020202020204" pitchFamily="34" charset="0"/>
            <a:buChar char="•"/>
          </a:pPr>
          <a:r>
            <a:rPr lang="en-US" sz="2500" b="1" i="0" kern="1200"/>
            <a:t>Outcome:</a:t>
          </a:r>
          <a:r>
            <a:rPr lang="en-US" sz="2500" b="0" i="0" kern="1200"/>
            <a:t> Writ Petitions ALLOWED; impugned orders dated 17-04-2025 QUASHED</a:t>
          </a:r>
          <a:endParaRPr lang="en-IN" sz="2500" kern="1200" dirty="0">
            <a:solidFill>
              <a:schemeClr val="tx1"/>
            </a:solidFill>
            <a:latin typeface="+mj-lt"/>
            <a:ea typeface="+mn-ea"/>
            <a:cs typeface="+mn-cs"/>
          </a:endParaRPr>
        </a:p>
        <a:p>
          <a:pPr marL="228600" lvl="1" indent="-228600" algn="just" defTabSz="1111250">
            <a:lnSpc>
              <a:spcPct val="90000"/>
            </a:lnSpc>
            <a:spcBef>
              <a:spcPct val="0"/>
            </a:spcBef>
            <a:spcAft>
              <a:spcPct val="15000"/>
            </a:spcAft>
            <a:buFont typeface="Arial" panose="020B0604020202020204" pitchFamily="34" charset="0"/>
            <a:buChar char="•"/>
          </a:pPr>
          <a:r>
            <a:rPr lang="en-US" sz="2500" b="1" i="0" kern="1200" dirty="0">
              <a:solidFill>
                <a:srgbClr val="00B050"/>
              </a:solidFill>
            </a:rPr>
            <a:t>Ruling:</a:t>
          </a:r>
          <a:r>
            <a:rPr lang="en-US" sz="2500" b="0" i="0" kern="1200" dirty="0">
              <a:solidFill>
                <a:srgbClr val="00B050"/>
              </a:solidFill>
            </a:rPr>
            <a:t> Civil courts lack jurisdiction to execute RERA orders; execution must follow RERA's statutory mechanism (Section 40 &amp; Rule 26)</a:t>
          </a:r>
        </a:p>
        <a:p>
          <a:pPr marL="228600" lvl="1" indent="-228600" algn="just" defTabSz="1111250">
            <a:lnSpc>
              <a:spcPct val="90000"/>
            </a:lnSpc>
            <a:spcBef>
              <a:spcPct val="0"/>
            </a:spcBef>
            <a:spcAft>
              <a:spcPct val="15000"/>
            </a:spcAft>
            <a:buFont typeface="Arial" panose="020B0604020202020204" pitchFamily="34" charset="0"/>
            <a:buChar char="•"/>
          </a:pPr>
          <a:r>
            <a:rPr lang="en-US" sz="2500" b="1" i="0" kern="1200" dirty="0"/>
            <a:t>Impact:</a:t>
          </a:r>
          <a:r>
            <a:rPr lang="en-US" sz="2500" b="0" i="0" kern="1200" dirty="0"/>
            <a:t> RERA orders must be enforced through revenue recovery (arrears of land revenue) or RERA's execution machinery, not civil court proceedings</a:t>
          </a:r>
        </a:p>
        <a:p>
          <a:pPr marL="228600" lvl="1" indent="-228600" algn="just" defTabSz="1111250">
            <a:lnSpc>
              <a:spcPct val="90000"/>
            </a:lnSpc>
            <a:spcBef>
              <a:spcPct val="0"/>
            </a:spcBef>
            <a:spcAft>
              <a:spcPct val="15000"/>
            </a:spcAft>
            <a:buFont typeface="Arial" panose="020B0604020202020204" pitchFamily="34" charset="0"/>
            <a:buChar char="•"/>
          </a:pPr>
          <a:r>
            <a:rPr lang="en-US" sz="2500" b="1" i="0" kern="1200" dirty="0"/>
            <a:t>Remedy:</a:t>
          </a:r>
          <a:r>
            <a:rPr lang="en-US" sz="2500" b="0" i="0" kern="1200" dirty="0"/>
            <a:t> Respondents retain all remedies available in law under RERA Act framework</a:t>
          </a:r>
        </a:p>
      </dsp:txBody>
      <dsp:txXfrm>
        <a:off x="0" y="452583"/>
        <a:ext cx="8128000" cy="4882500"/>
      </dsp:txXfrm>
    </dsp:sp>
    <dsp:sp modelId="{EC2FEC53-3FF5-4AE5-87DB-0D23A5431CE6}">
      <dsp:nvSpPr>
        <dsp:cNvPr id="0" name=""/>
        <dsp:cNvSpPr/>
      </dsp:nvSpPr>
      <dsp:spPr>
        <a:xfrm>
          <a:off x="406400" y="83583"/>
          <a:ext cx="5689600" cy="73800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111250">
            <a:lnSpc>
              <a:spcPct val="90000"/>
            </a:lnSpc>
            <a:spcBef>
              <a:spcPct val="0"/>
            </a:spcBef>
            <a:spcAft>
              <a:spcPct val="35000"/>
            </a:spcAft>
            <a:buNone/>
          </a:pPr>
          <a:r>
            <a:rPr lang="en-IN" sz="2500" b="1" kern="1200" dirty="0">
              <a:solidFill>
                <a:schemeClr val="tx1"/>
              </a:solidFill>
              <a:latin typeface="+mj-lt"/>
              <a:ea typeface="+mn-ea"/>
              <a:cs typeface="+mn-cs"/>
            </a:rPr>
            <a:t>Conclusion and Impact</a:t>
          </a:r>
        </a:p>
      </dsp:txBody>
      <dsp:txXfrm>
        <a:off x="442426" y="119609"/>
        <a:ext cx="5617548" cy="66594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224045" y="2098270"/>
          <a:ext cx="2529882" cy="96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US" sz="3000" b="1" kern="1200" dirty="0"/>
            <a:t>Facts and Background</a:t>
          </a:r>
          <a:endParaRPr lang="en-IN" sz="3000" b="1" kern="1200" dirty="0"/>
        </a:p>
      </dsp:txBody>
      <dsp:txXfrm>
        <a:off x="224045" y="2098270"/>
        <a:ext cx="2529882" cy="965250"/>
      </dsp:txXfrm>
    </dsp:sp>
    <dsp:sp modelId="{BA25A6CA-23A8-481F-9988-281B65682F8C}">
      <dsp:nvSpPr>
        <dsp:cNvPr id="0" name=""/>
        <dsp:cNvSpPr/>
      </dsp:nvSpPr>
      <dsp:spPr>
        <a:xfrm>
          <a:off x="2753928" y="529738"/>
          <a:ext cx="505976" cy="4102312"/>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D501F-FD5C-4160-8C7D-A9090603FA66}">
      <dsp:nvSpPr>
        <dsp:cNvPr id="0" name=""/>
        <dsp:cNvSpPr/>
      </dsp:nvSpPr>
      <dsp:spPr>
        <a:xfrm>
          <a:off x="3462295" y="529738"/>
          <a:ext cx="6443079" cy="4102312"/>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None/>
          </a:pPr>
          <a:r>
            <a:rPr lang="en-US" sz="2400" kern="1200" dirty="0">
              <a:solidFill>
                <a:schemeClr val="tx1"/>
              </a:solidFill>
            </a:rPr>
            <a:t>  The appellants were homebuyers in Mumbai real estate projects “</a:t>
          </a:r>
          <a:r>
            <a:rPr lang="en-US" sz="2400" kern="1200" dirty="0" err="1">
              <a:solidFill>
                <a:schemeClr val="tx1"/>
              </a:solidFill>
            </a:rPr>
            <a:t>Lodha</a:t>
          </a:r>
          <a:r>
            <a:rPr lang="en-US" sz="2400" kern="1200" dirty="0">
              <a:solidFill>
                <a:schemeClr val="tx1"/>
              </a:solidFill>
            </a:rPr>
            <a:t> Venezia” and “</a:t>
          </a:r>
          <a:r>
            <a:rPr lang="en-US" sz="2400" kern="1200" dirty="0" err="1">
              <a:solidFill>
                <a:schemeClr val="tx1"/>
              </a:solidFill>
            </a:rPr>
            <a:t>Lodha</a:t>
          </a:r>
          <a:r>
            <a:rPr lang="en-US" sz="2400" kern="1200" dirty="0">
              <a:solidFill>
                <a:schemeClr val="tx1"/>
              </a:solidFill>
            </a:rPr>
            <a:t> </a:t>
          </a:r>
          <a:r>
            <a:rPr lang="en-US" sz="2400" kern="1200" dirty="0" err="1">
              <a:solidFill>
                <a:schemeClr val="tx1"/>
              </a:solidFill>
            </a:rPr>
            <a:t>Azzuro</a:t>
          </a:r>
          <a:r>
            <a:rPr lang="en-US" sz="2400" kern="1200" dirty="0">
              <a:solidFill>
                <a:schemeClr val="tx1"/>
              </a:solidFill>
            </a:rPr>
            <a:t>.” They filed complaints before Maharashtra RERA seeking possession of their flats. RERA discharged one developer citing no privity of contract, and subsequently dismissed the complaints. The appellants filed appeals, which were delayed. Both the Maharashtra Real Estate Appellate Tribunal and Bombay High Court refused to condone the delay and commented on the merits of the case.</a:t>
          </a:r>
          <a:endParaRPr lang="en-IN" sz="2400" kern="1200" dirty="0">
            <a:solidFill>
              <a:schemeClr val="tx1"/>
            </a:solidFill>
          </a:endParaRPr>
        </a:p>
      </dsp:txBody>
      <dsp:txXfrm>
        <a:off x="3462295" y="529738"/>
        <a:ext cx="6443079" cy="410231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610083"/>
          <a:ext cx="8128000" cy="45675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520700" rIns="630823" bIns="177800" numCol="1" spcCol="1270" anchor="t" anchorCtr="0">
          <a:noAutofit/>
        </a:bodyPr>
        <a:lstStyle/>
        <a:p>
          <a:pPr marL="228600" lvl="1" indent="-228600" algn="just" defTabSz="1111250">
            <a:lnSpc>
              <a:spcPct val="90000"/>
            </a:lnSpc>
            <a:spcBef>
              <a:spcPct val="0"/>
            </a:spcBef>
            <a:spcAft>
              <a:spcPct val="15000"/>
            </a:spcAft>
            <a:buFont typeface="Symbol" panose="05050102010706020507" pitchFamily="18" charset="2"/>
            <a:buChar char=""/>
          </a:pPr>
          <a:r>
            <a:rPr lang="en-IN" sz="2500" kern="1200"/>
            <a:t>Appellate courts deciding delay condonation must focus only on delay, not merits of the case.</a:t>
          </a:r>
          <a:endParaRPr lang="en-IN" sz="2500" kern="1200" dirty="0"/>
        </a:p>
        <a:p>
          <a:pPr marL="228600" lvl="1" indent="-228600" algn="just" defTabSz="1111250">
            <a:lnSpc>
              <a:spcPct val="90000"/>
            </a:lnSpc>
            <a:spcBef>
              <a:spcPct val="0"/>
            </a:spcBef>
            <a:spcAft>
              <a:spcPct val="15000"/>
            </a:spcAft>
            <a:buFont typeface="Symbol" panose="05050102010706020507" pitchFamily="18" charset="2"/>
            <a:buChar char=""/>
          </a:pPr>
          <a:r>
            <a:rPr lang="en-IN" sz="2500" kern="1200"/>
            <a:t>Courts should generally condone delays unless bad faith or deliberate negligence is shown.</a:t>
          </a:r>
          <a:endParaRPr lang="en-IN" sz="2500" kern="1200" dirty="0"/>
        </a:p>
        <a:p>
          <a:pPr marL="228600" lvl="1" indent="-228600" algn="just" defTabSz="1111250">
            <a:lnSpc>
              <a:spcPct val="90000"/>
            </a:lnSpc>
            <a:spcBef>
              <a:spcPct val="0"/>
            </a:spcBef>
            <a:spcAft>
              <a:spcPct val="15000"/>
            </a:spcAft>
            <a:buFont typeface="Symbol" panose="05050102010706020507" pitchFamily="18" charset="2"/>
            <a:buChar char=""/>
          </a:pPr>
          <a:r>
            <a:rPr lang="en-IN" sz="2500" kern="1200"/>
            <a:t>The High Court wrongly commented on merits while only the delay issue was before it.</a:t>
          </a:r>
          <a:endParaRPr lang="en-IN" sz="2500" kern="1200" dirty="0"/>
        </a:p>
        <a:p>
          <a:pPr marL="228600" lvl="1" indent="-228600" algn="just" defTabSz="1111250">
            <a:lnSpc>
              <a:spcPct val="90000"/>
            </a:lnSpc>
            <a:spcBef>
              <a:spcPct val="0"/>
            </a:spcBef>
            <a:spcAft>
              <a:spcPct val="15000"/>
            </a:spcAft>
            <a:buFont typeface="Symbol" panose="05050102010706020507" pitchFamily="18" charset="2"/>
            <a:buChar char=""/>
          </a:pPr>
          <a:r>
            <a:rPr lang="en-IN" sz="2500" kern="1200" dirty="0"/>
            <a:t>Supreme Court set aside previous orders refusing delay condonation and restored the appeals.</a:t>
          </a:r>
        </a:p>
      </dsp:txBody>
      <dsp:txXfrm>
        <a:off x="0" y="610083"/>
        <a:ext cx="8128000" cy="4567500"/>
      </dsp:txXfrm>
    </dsp:sp>
    <dsp:sp modelId="{EC2FEC53-3FF5-4AE5-87DB-0D23A5431CE6}">
      <dsp:nvSpPr>
        <dsp:cNvPr id="0" name=""/>
        <dsp:cNvSpPr/>
      </dsp:nvSpPr>
      <dsp:spPr>
        <a:xfrm>
          <a:off x="406400" y="241083"/>
          <a:ext cx="5689600" cy="738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IN" sz="2800" b="1" kern="1200" dirty="0"/>
            <a:t>Issues and Observations</a:t>
          </a:r>
        </a:p>
      </dsp:txBody>
      <dsp:txXfrm>
        <a:off x="442426" y="277109"/>
        <a:ext cx="561754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E836-6E45-4B7B-93E6-44FBAB52E651}">
      <dsp:nvSpPr>
        <dsp:cNvPr id="0" name=""/>
        <dsp:cNvSpPr/>
      </dsp:nvSpPr>
      <dsp:spPr>
        <a:xfrm>
          <a:off x="16" y="1921058"/>
          <a:ext cx="1518482" cy="260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latin typeface="Tw Cen MT" panose="020B0602020104020603" pitchFamily="34" charset="0"/>
            </a:rPr>
            <a:t>Some Important Definitions From – Section 2</a:t>
          </a:r>
          <a:endParaRPr lang="en-IN" sz="1400" b="1" kern="1200" dirty="0">
            <a:latin typeface="Tw Cen MT" panose="020B0602020104020603" pitchFamily="34" charset="0"/>
          </a:endParaRPr>
        </a:p>
      </dsp:txBody>
      <dsp:txXfrm>
        <a:off x="16" y="1921058"/>
        <a:ext cx="1518482" cy="2602725"/>
      </dsp:txXfrm>
    </dsp:sp>
    <dsp:sp modelId="{67985B34-B39E-4FDD-8FB2-56D406380F3C}">
      <dsp:nvSpPr>
        <dsp:cNvPr id="0" name=""/>
        <dsp:cNvSpPr/>
      </dsp:nvSpPr>
      <dsp:spPr>
        <a:xfrm>
          <a:off x="1518498" y="326671"/>
          <a:ext cx="594783" cy="57915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86C4C-112B-42F8-AF0D-45ED8C30293F}">
      <dsp:nvSpPr>
        <dsp:cNvPr id="0" name=""/>
        <dsp:cNvSpPr/>
      </dsp:nvSpPr>
      <dsp:spPr>
        <a:xfrm>
          <a:off x="2351195" y="326671"/>
          <a:ext cx="9556085" cy="57915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just" defTabSz="555625">
            <a:lnSpc>
              <a:spcPct val="150000"/>
            </a:lnSpc>
            <a:spcBef>
              <a:spcPct val="0"/>
            </a:spcBef>
            <a:spcAft>
              <a:spcPct val="15000"/>
            </a:spcAft>
            <a:buChar char="•"/>
          </a:pPr>
          <a:r>
            <a:rPr lang="en-US" sz="1250" b="1" kern="1200" dirty="0">
              <a:latin typeface="Tw Cen MT" panose="020B0602020104020603" pitchFamily="34" charset="0"/>
            </a:rPr>
            <a:t>Section 2(b) "advertisement“: </a:t>
          </a:r>
          <a:r>
            <a:rPr lang="en-US" sz="1250" i="1" kern="1200" dirty="0">
              <a:latin typeface="Tw Cen MT" panose="020B0602020104020603" pitchFamily="34" charset="0"/>
            </a:rPr>
            <a:t>means any document described or issued as advertisement through any medium and includes any notice, circular or other documents or publicity in any form, informing persons about a real estate project, or offering for sale of a plot, building or apartment or inviting persons to purchase in any manner such plot, building or apartment or to make advances or deposits for such purposes;</a:t>
          </a:r>
          <a:endParaRPr lang="en-IN" sz="1250" kern="1200" dirty="0">
            <a:latin typeface="Tw Cen MT" panose="020B0602020104020603" pitchFamily="34" charset="0"/>
          </a:endParaRPr>
        </a:p>
        <a:p>
          <a:pPr marL="114300" lvl="1" indent="-114300" algn="just" defTabSz="555625">
            <a:lnSpc>
              <a:spcPct val="150000"/>
            </a:lnSpc>
            <a:spcBef>
              <a:spcPct val="0"/>
            </a:spcBef>
            <a:spcAft>
              <a:spcPct val="15000"/>
            </a:spcAft>
            <a:buChar char="•"/>
          </a:pPr>
          <a:r>
            <a:rPr lang="en-US" sz="1250" b="1" kern="1200" dirty="0">
              <a:latin typeface="Tw Cen MT" panose="020B0602020104020603" pitchFamily="34" charset="0"/>
            </a:rPr>
            <a:t>Section 2(c) "agreement for sale“: </a:t>
          </a:r>
          <a:r>
            <a:rPr lang="en-US" sz="1250" i="1" kern="1200" dirty="0">
              <a:latin typeface="Tw Cen MT" panose="020B0602020104020603" pitchFamily="34" charset="0"/>
            </a:rPr>
            <a:t>means an agreement entered into between the promoter and the </a:t>
          </a:r>
          <a:r>
            <a:rPr lang="en-US" sz="1250" i="1" kern="1200" dirty="0" err="1">
              <a:latin typeface="Tw Cen MT" panose="020B0602020104020603" pitchFamily="34" charset="0"/>
            </a:rPr>
            <a:t>allottee</a:t>
          </a:r>
          <a:r>
            <a:rPr lang="en-US" sz="1250" i="1" kern="1200" dirty="0">
              <a:latin typeface="Tw Cen MT" panose="020B0602020104020603" pitchFamily="34" charset="0"/>
            </a:rPr>
            <a:t>;</a:t>
          </a:r>
          <a:endParaRPr lang="en-IN" sz="1250" kern="1200" dirty="0">
            <a:latin typeface="Tw Cen MT" panose="020B0602020104020603" pitchFamily="34" charset="0"/>
          </a:endParaRPr>
        </a:p>
        <a:p>
          <a:pPr marL="114300" lvl="1" indent="-114300" algn="just" defTabSz="555625">
            <a:lnSpc>
              <a:spcPct val="150000"/>
            </a:lnSpc>
            <a:spcBef>
              <a:spcPct val="0"/>
            </a:spcBef>
            <a:spcAft>
              <a:spcPct val="15000"/>
            </a:spcAft>
            <a:buChar char="•"/>
          </a:pPr>
          <a:r>
            <a:rPr lang="en-US" sz="1250" b="1" kern="1200" dirty="0">
              <a:latin typeface="Tw Cen MT" panose="020B0602020104020603" pitchFamily="34" charset="0"/>
            </a:rPr>
            <a:t>Section 2(d) "</a:t>
          </a:r>
          <a:r>
            <a:rPr lang="en-US" sz="1250" b="1" kern="1200" dirty="0" err="1">
              <a:latin typeface="Tw Cen MT" panose="020B0602020104020603" pitchFamily="34" charset="0"/>
            </a:rPr>
            <a:t>allottee</a:t>
          </a:r>
          <a:r>
            <a:rPr lang="en-US" sz="1250" b="1" kern="1200" dirty="0">
              <a:latin typeface="Tw Cen MT" panose="020B0602020104020603" pitchFamily="34" charset="0"/>
            </a:rPr>
            <a:t>“: </a:t>
          </a:r>
          <a:r>
            <a:rPr lang="en-US" sz="1250" i="1" kern="1200" dirty="0">
              <a:latin typeface="Tw Cen MT" panose="020B0602020104020603" pitchFamily="34" charset="0"/>
            </a:rPr>
            <a:t>in relation to a real estate project, means the person to whom a plot, apartment or building, as the case may be, has been allotted, sold (whether as freehold or leasehold) or otherwise transferred by the promoter, and includes the person who subsequently acquires the said allotment through sale, transfer or otherwise but does not include a person to whom such plot, apartment or building, as the case may be, is given on rent;</a:t>
          </a:r>
          <a:endParaRPr lang="en-IN" sz="1250" kern="1200" dirty="0">
            <a:latin typeface="Tw Cen MT" panose="020B0602020104020603" pitchFamily="34" charset="0"/>
          </a:endParaRPr>
        </a:p>
        <a:p>
          <a:pPr marL="114300" lvl="1" indent="-114300" algn="just" defTabSz="555625">
            <a:lnSpc>
              <a:spcPct val="150000"/>
            </a:lnSpc>
            <a:spcBef>
              <a:spcPct val="0"/>
            </a:spcBef>
            <a:spcAft>
              <a:spcPct val="15000"/>
            </a:spcAft>
            <a:buChar char="•"/>
          </a:pPr>
          <a:r>
            <a:rPr lang="en-US" sz="1250" b="1" kern="1200" dirty="0">
              <a:latin typeface="Tw Cen MT" panose="020B0602020104020603" pitchFamily="34" charset="0"/>
            </a:rPr>
            <a:t>Section 2(e) "apartment“: </a:t>
          </a:r>
          <a:r>
            <a:rPr lang="en-US" sz="1250" i="1" kern="1200" dirty="0">
              <a:latin typeface="Tw Cen MT" panose="020B0602020104020603" pitchFamily="34" charset="0"/>
            </a:rPr>
            <a:t>whether called block, chamber, dwelling unit, flat, office, showroom, shop, </a:t>
          </a:r>
          <a:r>
            <a:rPr lang="en-US" sz="1250" i="1" kern="1200" dirty="0" err="1">
              <a:latin typeface="Tw Cen MT" panose="020B0602020104020603" pitchFamily="34" charset="0"/>
            </a:rPr>
            <a:t>godown</a:t>
          </a:r>
          <a:r>
            <a:rPr lang="en-US" sz="1250" i="1" kern="1200" dirty="0">
              <a:latin typeface="Tw Cen MT" panose="020B0602020104020603" pitchFamily="34" charset="0"/>
            </a:rPr>
            <a:t>, premises, suit, tenement, unit or by any other name, means a separate and self-contained part of any immovable property, including one or more rooms or enclosed spaces, located on one or more floors or any part thereof, in a building or on a plot of land, used or intended to be used for any residential or commercial use such as residence, office, shop, showroom or </a:t>
          </a:r>
          <a:r>
            <a:rPr lang="en-US" sz="1250" i="1" kern="1200" dirty="0" err="1">
              <a:latin typeface="Tw Cen MT" panose="020B0602020104020603" pitchFamily="34" charset="0"/>
            </a:rPr>
            <a:t>godown</a:t>
          </a:r>
          <a:r>
            <a:rPr lang="en-US" sz="1250" i="1" kern="1200" dirty="0">
              <a:latin typeface="Tw Cen MT" panose="020B0602020104020603" pitchFamily="34" charset="0"/>
            </a:rPr>
            <a:t> or for carrying on any business, occupation, profession or trade, or for any other type of use ancillary to the purpose specified;</a:t>
          </a:r>
          <a:endParaRPr lang="en-IN" sz="1250" kern="1200" dirty="0">
            <a:latin typeface="Tw Cen MT" panose="020B0602020104020603" pitchFamily="34" charset="0"/>
          </a:endParaRPr>
        </a:p>
        <a:p>
          <a:pPr marL="114300" lvl="1" indent="-114300" algn="just" defTabSz="555625">
            <a:lnSpc>
              <a:spcPct val="150000"/>
            </a:lnSpc>
            <a:spcBef>
              <a:spcPct val="0"/>
            </a:spcBef>
            <a:spcAft>
              <a:spcPct val="15000"/>
            </a:spcAft>
            <a:buChar char="•"/>
          </a:pPr>
          <a:r>
            <a:rPr lang="en-US" sz="1250" b="1" kern="1200" dirty="0">
              <a:latin typeface="Tw Cen MT" panose="020B0602020104020603" pitchFamily="34" charset="0"/>
            </a:rPr>
            <a:t>Section 2(j) "building“: </a:t>
          </a:r>
          <a:r>
            <a:rPr lang="en-US" sz="1250" i="1" kern="1200" dirty="0">
              <a:latin typeface="Tw Cen MT" panose="020B0602020104020603" pitchFamily="34" charset="0"/>
            </a:rPr>
            <a:t>includes any structure or erection or part of a structure or erection which is intended to be used for residential, commercial or for the purpose of any business, occupation, profession or trade, or for any other related purposes;</a:t>
          </a:r>
          <a:endParaRPr lang="en-IN" sz="1250" kern="1200" dirty="0">
            <a:latin typeface="Tw Cen MT" panose="020B0602020104020603" pitchFamily="34" charset="0"/>
          </a:endParaRPr>
        </a:p>
        <a:p>
          <a:pPr marL="114300" lvl="1" indent="-114300" algn="just" defTabSz="555625">
            <a:lnSpc>
              <a:spcPct val="150000"/>
            </a:lnSpc>
            <a:spcBef>
              <a:spcPct val="0"/>
            </a:spcBef>
            <a:spcAft>
              <a:spcPct val="15000"/>
            </a:spcAft>
            <a:buChar char="•"/>
          </a:pPr>
          <a:r>
            <a:rPr lang="en-US" sz="1250" b="1" kern="1200" dirty="0">
              <a:latin typeface="Tw Cen MT" panose="020B0602020104020603" pitchFamily="34" charset="0"/>
            </a:rPr>
            <a:t>Section 2(k) "carpet area“: </a:t>
          </a:r>
          <a:r>
            <a:rPr lang="en-US" sz="1250" i="1" kern="1200" dirty="0">
              <a:latin typeface="Tw Cen MT" panose="020B0602020104020603" pitchFamily="34" charset="0"/>
            </a:rPr>
            <a:t>means the net usable floor area of an apartment, excluding the area covered by the external walls, areas under services shafts, exclusive balcony or verandah area and exclusive open terrace area, but includes the area covered by the internal partition walls of the apartment. Explanation.— For the purpose of this clause, the expression "exclusive balcony or verandah area" means the area of the balcony or verandah, as the case may be, which is appurtenant to the net usable floor area of an apartment, meant for the exclusive use of the </a:t>
          </a:r>
          <a:r>
            <a:rPr lang="en-US" sz="1250" i="1" kern="1200" dirty="0" err="1">
              <a:latin typeface="Tw Cen MT" panose="020B0602020104020603" pitchFamily="34" charset="0"/>
            </a:rPr>
            <a:t>allottee</a:t>
          </a:r>
          <a:r>
            <a:rPr lang="en-US" sz="1250" i="1" kern="1200" dirty="0">
              <a:latin typeface="Tw Cen MT" panose="020B0602020104020603" pitchFamily="34" charset="0"/>
            </a:rPr>
            <a:t>; and "exclusive open terrace area" means the area of open terrace which is appurtenant to the net usable floor area of an apartment, meant for the exclusive use of the </a:t>
          </a:r>
          <a:r>
            <a:rPr lang="en-US" sz="1250" i="1" kern="1200" dirty="0" err="1">
              <a:latin typeface="Tw Cen MT" panose="020B0602020104020603" pitchFamily="34" charset="0"/>
            </a:rPr>
            <a:t>allottee</a:t>
          </a:r>
          <a:r>
            <a:rPr lang="en-US" sz="1250" i="1" kern="1200" dirty="0">
              <a:latin typeface="Tw Cen MT" panose="020B0602020104020603" pitchFamily="34" charset="0"/>
            </a:rPr>
            <a:t>;</a:t>
          </a:r>
          <a:endParaRPr lang="en-IN" sz="1250" kern="1200" dirty="0">
            <a:latin typeface="Tw Cen MT" panose="020B0602020104020603" pitchFamily="34" charset="0"/>
          </a:endParaRPr>
        </a:p>
      </dsp:txBody>
      <dsp:txXfrm>
        <a:off x="2351195" y="326671"/>
        <a:ext cx="9556085" cy="5791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595773"/>
          <a:ext cx="8128000" cy="47880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791464" rIns="630823" bIns="270256" numCol="1" spcCol="1270" anchor="t" anchorCtr="0">
          <a:noAutofit/>
        </a:bodyPr>
        <a:lstStyle/>
        <a:p>
          <a:pPr marL="285750" lvl="1" indent="-285750" algn="just" defTabSz="1689100">
            <a:lnSpc>
              <a:spcPct val="90000"/>
            </a:lnSpc>
            <a:spcBef>
              <a:spcPct val="0"/>
            </a:spcBef>
            <a:spcAft>
              <a:spcPct val="15000"/>
            </a:spcAft>
            <a:buFont typeface="Arial" panose="020B0604020202020204" pitchFamily="34" charset="0"/>
            <a:buChar char="•"/>
          </a:pPr>
          <a:r>
            <a:rPr lang="en-IN" sz="3800" kern="1200" dirty="0">
              <a:solidFill>
                <a:schemeClr val="tx1"/>
              </a:solidFill>
              <a:latin typeface="+mj-lt"/>
              <a:ea typeface="+mn-ea"/>
              <a:cs typeface="+mn-cs"/>
            </a:rPr>
            <a:t>Appellate Tribunal directed to hear appeals on merits afresh.</a:t>
          </a:r>
        </a:p>
        <a:p>
          <a:pPr marL="285750" lvl="1" indent="-285750" algn="just" defTabSz="1689100">
            <a:lnSpc>
              <a:spcPct val="90000"/>
            </a:lnSpc>
            <a:spcBef>
              <a:spcPct val="0"/>
            </a:spcBef>
            <a:spcAft>
              <a:spcPct val="15000"/>
            </a:spcAft>
            <a:buFont typeface="Arial" panose="020B0604020202020204" pitchFamily="34" charset="0"/>
            <a:buChar char="•"/>
          </a:pPr>
          <a:r>
            <a:rPr lang="en-IN" sz="3800" kern="1200" dirty="0">
              <a:solidFill>
                <a:schemeClr val="tx1"/>
              </a:solidFill>
              <a:latin typeface="+mj-lt"/>
              <a:ea typeface="+mn-ea"/>
              <a:cs typeface="+mn-cs"/>
            </a:rPr>
            <a:t>Protects homebuyers from dismissal on procedural grounds ensuring substantive justice</a:t>
          </a:r>
        </a:p>
      </dsp:txBody>
      <dsp:txXfrm>
        <a:off x="0" y="595773"/>
        <a:ext cx="8128000" cy="4788000"/>
      </dsp:txXfrm>
    </dsp:sp>
    <dsp:sp modelId="{EC2FEC53-3FF5-4AE5-87DB-0D23A5431CE6}">
      <dsp:nvSpPr>
        <dsp:cNvPr id="0" name=""/>
        <dsp:cNvSpPr/>
      </dsp:nvSpPr>
      <dsp:spPr>
        <a:xfrm>
          <a:off x="406400" y="34893"/>
          <a:ext cx="5689600" cy="112176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689100">
            <a:lnSpc>
              <a:spcPct val="90000"/>
            </a:lnSpc>
            <a:spcBef>
              <a:spcPct val="0"/>
            </a:spcBef>
            <a:spcAft>
              <a:spcPct val="35000"/>
            </a:spcAft>
            <a:buNone/>
          </a:pPr>
          <a:r>
            <a:rPr lang="en-IN" sz="3800" b="1" kern="1200" dirty="0">
              <a:solidFill>
                <a:schemeClr val="tx1"/>
              </a:solidFill>
              <a:latin typeface="+mj-lt"/>
              <a:ea typeface="+mn-ea"/>
              <a:cs typeface="+mn-cs"/>
            </a:rPr>
            <a:t>Conclusion and Impact</a:t>
          </a:r>
        </a:p>
      </dsp:txBody>
      <dsp:txXfrm>
        <a:off x="461160" y="89653"/>
        <a:ext cx="5580080" cy="101224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701331" y="2098270"/>
          <a:ext cx="2529882" cy="96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US" sz="3000" b="1" kern="1200" dirty="0"/>
            <a:t>Facts and Background</a:t>
          </a:r>
          <a:endParaRPr lang="en-IN" sz="3000" b="1" kern="1200" dirty="0"/>
        </a:p>
      </dsp:txBody>
      <dsp:txXfrm>
        <a:off x="701331" y="2098270"/>
        <a:ext cx="2529882" cy="965250"/>
      </dsp:txXfrm>
    </dsp:sp>
    <dsp:sp modelId="{BA25A6CA-23A8-481F-9988-281B65682F8C}">
      <dsp:nvSpPr>
        <dsp:cNvPr id="0" name=""/>
        <dsp:cNvSpPr/>
      </dsp:nvSpPr>
      <dsp:spPr>
        <a:xfrm>
          <a:off x="3231213" y="891707"/>
          <a:ext cx="505976" cy="3378375"/>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D501F-FD5C-4160-8C7D-A9090603FA66}">
      <dsp:nvSpPr>
        <dsp:cNvPr id="0" name=""/>
        <dsp:cNvSpPr/>
      </dsp:nvSpPr>
      <dsp:spPr>
        <a:xfrm>
          <a:off x="3939580" y="891707"/>
          <a:ext cx="5488508" cy="3378375"/>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None/>
          </a:pPr>
          <a:r>
            <a:rPr lang="en-IN" sz="2400" kern="1200" dirty="0">
              <a:solidFill>
                <a:schemeClr val="tx1"/>
              </a:solidFill>
            </a:rPr>
            <a:t>Larsen &amp; Toubro (L&amp;T) was the sole developer of the Green Reserve project in Noida. The project registration application was pending with UPRERA beyond the mandated 30-day period. UPRERA issued a notice alleging violations for selling flats without registration. L&amp;T challenged the notice in the Allahabad High Court.</a:t>
          </a:r>
        </a:p>
      </dsp:txBody>
      <dsp:txXfrm>
        <a:off x="3939580" y="891707"/>
        <a:ext cx="5488508" cy="337837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510048"/>
          <a:ext cx="8128000" cy="48856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87324" rIns="630823" bIns="156464" numCol="1" spcCol="1270" anchor="t" anchorCtr="0">
          <a:noAutofit/>
        </a:bodyPr>
        <a:lstStyle/>
        <a:p>
          <a:pPr marL="228600" lvl="1" indent="-228600" algn="just" defTabSz="977900">
            <a:lnSpc>
              <a:spcPct val="90000"/>
            </a:lnSpc>
            <a:spcBef>
              <a:spcPct val="0"/>
            </a:spcBef>
            <a:spcAft>
              <a:spcPct val="15000"/>
            </a:spcAft>
            <a:buFont typeface="Symbol" panose="05050102010706020507" pitchFamily="18" charset="2"/>
            <a:buChar char=""/>
          </a:pPr>
          <a:r>
            <a:rPr lang="en-IN" sz="2200" kern="1200" dirty="0">
              <a:solidFill>
                <a:prstClr val="black">
                  <a:hueOff val="0"/>
                  <a:satOff val="0"/>
                  <a:lumOff val="0"/>
                  <a:alphaOff val="0"/>
                </a:prstClr>
              </a:solidFill>
              <a:latin typeface="Trebuchet MS" panose="020B0603020202020204"/>
              <a:ea typeface="+mn-ea"/>
              <a:cs typeface="+mn-cs"/>
            </a:rPr>
            <a:t>Whether L&amp;T alone qualifies as the “promoter” under RERA or if the landowner must also be added.</a:t>
          </a:r>
        </a:p>
        <a:p>
          <a:pPr marL="228600" lvl="1" indent="-228600" algn="just" defTabSz="977900">
            <a:lnSpc>
              <a:spcPct val="90000"/>
            </a:lnSpc>
            <a:spcBef>
              <a:spcPct val="0"/>
            </a:spcBef>
            <a:spcAft>
              <a:spcPct val="15000"/>
            </a:spcAft>
            <a:buFont typeface="Arial" panose="020B0604020202020204" pitchFamily="34" charset="0"/>
            <a:buChar char="•"/>
          </a:pPr>
          <a:r>
            <a:rPr lang="en-IN" sz="2200" kern="1200" dirty="0">
              <a:solidFill>
                <a:prstClr val="black">
                  <a:hueOff val="0"/>
                  <a:satOff val="0"/>
                  <a:lumOff val="0"/>
                  <a:alphaOff val="0"/>
                </a:prstClr>
              </a:solidFill>
              <a:latin typeface="Trebuchet MS" panose="020B0603020202020204"/>
              <a:ea typeface="+mn-ea"/>
              <a:cs typeface="+mn-cs"/>
            </a:rPr>
            <a:t>Whether the project is deemed registered under </a:t>
          </a:r>
          <a:r>
            <a:rPr lang="en-IN" sz="2200" kern="1200" dirty="0"/>
            <a:t>Section 5(2) due to UPRERA’s delay in decision-making beyond 30 days.</a:t>
          </a:r>
        </a:p>
        <a:p>
          <a:pPr marL="228600" lvl="1" indent="-228600" algn="just" defTabSz="977900">
            <a:lnSpc>
              <a:spcPct val="90000"/>
            </a:lnSpc>
            <a:spcBef>
              <a:spcPct val="0"/>
            </a:spcBef>
            <a:spcAft>
              <a:spcPct val="15000"/>
            </a:spcAft>
            <a:buFont typeface="Arial" panose="020B0604020202020204" pitchFamily="34" charset="0"/>
            <a:buChar char="•"/>
          </a:pPr>
          <a:r>
            <a:rPr lang="en-IN" sz="2200" kern="1200"/>
            <a:t>Validity of UPRERA’s notice alleging sale without registration and restrictions on sales.</a:t>
          </a:r>
        </a:p>
        <a:p>
          <a:pPr marL="228600" lvl="1" indent="-228600" algn="just" defTabSz="977900">
            <a:lnSpc>
              <a:spcPct val="90000"/>
            </a:lnSpc>
            <a:spcBef>
              <a:spcPct val="0"/>
            </a:spcBef>
            <a:spcAft>
              <a:spcPct val="15000"/>
            </a:spcAft>
            <a:buFont typeface="Arial" panose="020B0604020202020204" pitchFamily="34" charset="0"/>
            <a:buChar char="•"/>
          </a:pPr>
          <a:r>
            <a:rPr lang="en-IN" sz="2200" kern="1200"/>
            <a:t>Supreme Court upheld Allahabad High Court’s finding that L&amp;T is solely responsible as promoter for construction, sale, and marketing.</a:t>
          </a:r>
        </a:p>
        <a:p>
          <a:pPr marL="228600" lvl="1" indent="-228600" algn="just" defTabSz="977900">
            <a:lnSpc>
              <a:spcPct val="90000"/>
            </a:lnSpc>
            <a:spcBef>
              <a:spcPct val="0"/>
            </a:spcBef>
            <a:spcAft>
              <a:spcPct val="15000"/>
            </a:spcAft>
            <a:buFont typeface="Arial" panose="020B0604020202020204" pitchFamily="34" charset="0"/>
            <a:buChar char="•"/>
          </a:pPr>
          <a:r>
            <a:rPr lang="en-IN" sz="2200" kern="1200" dirty="0"/>
            <a:t>Confirmed project deemed registered due to UPRERA’s failure to decide within statutory timeframe.</a:t>
          </a:r>
        </a:p>
      </dsp:txBody>
      <dsp:txXfrm>
        <a:off x="0" y="510048"/>
        <a:ext cx="8128000" cy="4885650"/>
      </dsp:txXfrm>
    </dsp:sp>
    <dsp:sp modelId="{EC2FEC53-3FF5-4AE5-87DB-0D23A5431CE6}">
      <dsp:nvSpPr>
        <dsp:cNvPr id="0" name=""/>
        <dsp:cNvSpPr/>
      </dsp:nvSpPr>
      <dsp:spPr>
        <a:xfrm>
          <a:off x="406400" y="22968"/>
          <a:ext cx="5689600" cy="9741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IN" sz="2800" b="1" kern="1200"/>
            <a:t>Issues and Observations</a:t>
          </a:r>
          <a:endParaRPr lang="en-IN" sz="2800" b="1" kern="1200" dirty="0"/>
        </a:p>
      </dsp:txBody>
      <dsp:txXfrm>
        <a:off x="453955" y="70523"/>
        <a:ext cx="5594490" cy="87905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456903"/>
          <a:ext cx="8128000" cy="49329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04012" rIns="630823" bIns="206248" numCol="1" spcCol="1270" anchor="t" anchorCtr="0">
          <a:noAutofit/>
        </a:bodyPr>
        <a:lstStyle/>
        <a:p>
          <a:pPr marL="285750" lvl="1" indent="-285750" algn="just" defTabSz="1289050">
            <a:lnSpc>
              <a:spcPct val="90000"/>
            </a:lnSpc>
            <a:spcBef>
              <a:spcPct val="0"/>
            </a:spcBef>
            <a:spcAft>
              <a:spcPct val="15000"/>
            </a:spcAft>
            <a:buFont typeface="Arial" panose="020B0604020202020204" pitchFamily="34" charset="0"/>
            <a:buChar char="•"/>
          </a:pPr>
          <a:r>
            <a:rPr lang="en-IN" sz="2900" kern="1200"/>
            <a:t>Strengthens developers’ rights when regulatory delays occur.</a:t>
          </a:r>
          <a:endParaRPr lang="en-IN" sz="2900" kern="1200" dirty="0">
            <a:solidFill>
              <a:schemeClr val="tx1"/>
            </a:solidFill>
            <a:latin typeface="+mj-lt"/>
            <a:ea typeface="+mn-ea"/>
            <a:cs typeface="+mn-cs"/>
          </a:endParaRPr>
        </a:p>
        <a:p>
          <a:pPr marL="285750" lvl="1" indent="-285750" algn="just" defTabSz="1289050">
            <a:lnSpc>
              <a:spcPct val="90000"/>
            </a:lnSpc>
            <a:spcBef>
              <a:spcPct val="0"/>
            </a:spcBef>
            <a:spcAft>
              <a:spcPct val="15000"/>
            </a:spcAft>
            <a:buFont typeface="Arial" panose="020B0604020202020204" pitchFamily="34" charset="0"/>
            <a:buChar char="•"/>
          </a:pPr>
          <a:r>
            <a:rPr lang="en-IN" sz="2900" kern="1200" dirty="0"/>
            <a:t>Affirms automatic project registration if RERA fails to timely respond under Section 5(2).</a:t>
          </a:r>
        </a:p>
        <a:p>
          <a:pPr marL="285750" lvl="1" indent="-285750" algn="just" defTabSz="1289050">
            <a:lnSpc>
              <a:spcPct val="90000"/>
            </a:lnSpc>
            <a:spcBef>
              <a:spcPct val="0"/>
            </a:spcBef>
            <a:spcAft>
              <a:spcPct val="15000"/>
            </a:spcAft>
            <a:buFont typeface="Arial" panose="020B0604020202020204" pitchFamily="34" charset="0"/>
            <a:buChar char="•"/>
          </a:pPr>
          <a:r>
            <a:rPr lang="en-IN" sz="2900" kern="1200"/>
            <a:t>Protects ongoing sales during administrative delays, offering market stability.</a:t>
          </a:r>
        </a:p>
        <a:p>
          <a:pPr marL="285750" lvl="1" indent="-285750" algn="just" defTabSz="1289050">
            <a:lnSpc>
              <a:spcPct val="90000"/>
            </a:lnSpc>
            <a:spcBef>
              <a:spcPct val="0"/>
            </a:spcBef>
            <a:spcAft>
              <a:spcPct val="15000"/>
            </a:spcAft>
            <a:buFont typeface="Arial" panose="020B0604020202020204" pitchFamily="34" charset="0"/>
            <a:buChar char="•"/>
          </a:pPr>
          <a:r>
            <a:rPr lang="en-IN" sz="2900" kern="1200" dirty="0"/>
            <a:t>Directs UPRERA to comply with High Court orders within 3 weeks</a:t>
          </a:r>
        </a:p>
      </dsp:txBody>
      <dsp:txXfrm>
        <a:off x="0" y="456903"/>
        <a:ext cx="8128000" cy="4932900"/>
      </dsp:txXfrm>
    </dsp:sp>
    <dsp:sp modelId="{EC2FEC53-3FF5-4AE5-87DB-0D23A5431CE6}">
      <dsp:nvSpPr>
        <dsp:cNvPr id="0" name=""/>
        <dsp:cNvSpPr/>
      </dsp:nvSpPr>
      <dsp:spPr>
        <a:xfrm>
          <a:off x="406400" y="28863"/>
          <a:ext cx="5689600" cy="85608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89050">
            <a:lnSpc>
              <a:spcPct val="90000"/>
            </a:lnSpc>
            <a:spcBef>
              <a:spcPct val="0"/>
            </a:spcBef>
            <a:spcAft>
              <a:spcPct val="35000"/>
            </a:spcAft>
            <a:buNone/>
          </a:pPr>
          <a:r>
            <a:rPr lang="en-IN" sz="2900" b="1" kern="1200" dirty="0">
              <a:solidFill>
                <a:schemeClr val="tx1"/>
              </a:solidFill>
              <a:latin typeface="+mj-lt"/>
              <a:ea typeface="+mn-ea"/>
              <a:cs typeface="+mn-cs"/>
            </a:rPr>
            <a:t>Conclusion and Impact</a:t>
          </a:r>
        </a:p>
      </dsp:txBody>
      <dsp:txXfrm>
        <a:off x="448190" y="70653"/>
        <a:ext cx="5606020" cy="7725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701331" y="2098270"/>
          <a:ext cx="2529882" cy="96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US" sz="3000" b="1" kern="1200" dirty="0"/>
            <a:t>Facts and Background</a:t>
          </a:r>
          <a:endParaRPr lang="en-IN" sz="3000" b="1" kern="1200" dirty="0"/>
        </a:p>
      </dsp:txBody>
      <dsp:txXfrm>
        <a:off x="701331" y="2098270"/>
        <a:ext cx="2529882" cy="965250"/>
      </dsp:txXfrm>
    </dsp:sp>
    <dsp:sp modelId="{BA25A6CA-23A8-481F-9988-281B65682F8C}">
      <dsp:nvSpPr>
        <dsp:cNvPr id="0" name=""/>
        <dsp:cNvSpPr/>
      </dsp:nvSpPr>
      <dsp:spPr>
        <a:xfrm>
          <a:off x="3231213" y="710723"/>
          <a:ext cx="505976" cy="3740343"/>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D501F-FD5C-4160-8C7D-A9090603FA66}">
      <dsp:nvSpPr>
        <dsp:cNvPr id="0" name=""/>
        <dsp:cNvSpPr/>
      </dsp:nvSpPr>
      <dsp:spPr>
        <a:xfrm>
          <a:off x="3939580" y="710723"/>
          <a:ext cx="5488508" cy="3740343"/>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None/>
          </a:pPr>
          <a:r>
            <a:rPr lang="en-IN" sz="2400" kern="1200" dirty="0">
              <a:solidFill>
                <a:schemeClr val="tx1"/>
              </a:solidFill>
            </a:rPr>
            <a:t>Amit Garg, a homebuyer, filed a complaint under Karnataka RERA alleging deviations from sanctioned building plans. The Karnataka RERA Registry rejected the complaint via email on maintainability grounds without placing it before the RERA Authority. Amit Garg challenged this rejection, arguing that the Registry lacked jurisdiction to decide maintainability.</a:t>
          </a:r>
        </a:p>
      </dsp:txBody>
      <dsp:txXfrm>
        <a:off x="3939580" y="710723"/>
        <a:ext cx="5488508" cy="374034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510048"/>
          <a:ext cx="8128000" cy="48856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87324" rIns="630823" bIns="184912" numCol="1" spcCol="1270" anchor="t" anchorCtr="0">
          <a:noAutofit/>
        </a:bodyPr>
        <a:lstStyle/>
        <a:p>
          <a:pPr marL="228600" lvl="1" indent="-228600" algn="just" defTabSz="1155700">
            <a:lnSpc>
              <a:spcPct val="90000"/>
            </a:lnSpc>
            <a:spcBef>
              <a:spcPct val="0"/>
            </a:spcBef>
            <a:spcAft>
              <a:spcPct val="15000"/>
            </a:spcAft>
            <a:buFont typeface="Symbol" panose="05050102010706020507" pitchFamily="18" charset="2"/>
            <a:buChar char=""/>
          </a:pPr>
          <a:r>
            <a:rPr lang="en-IN" sz="2600" kern="1200" dirty="0"/>
            <a:t>Whether the RERA Registry has the power to decide the maintainability of complaints.</a:t>
          </a:r>
        </a:p>
        <a:p>
          <a:pPr marL="228600" lvl="1" indent="-228600" algn="just" defTabSz="1155700">
            <a:lnSpc>
              <a:spcPct val="90000"/>
            </a:lnSpc>
            <a:spcBef>
              <a:spcPct val="0"/>
            </a:spcBef>
            <a:spcAft>
              <a:spcPct val="15000"/>
            </a:spcAft>
            <a:buFont typeface="Arial" panose="020B0604020202020204" pitchFamily="34" charset="0"/>
            <a:buChar char="•"/>
          </a:pPr>
          <a:r>
            <a:rPr lang="en-IN" sz="2600" kern="1200" dirty="0"/>
            <a:t>Maintainability is a judicial function reserved for the RERA Authority, not an administrative function of the Registry.</a:t>
          </a:r>
        </a:p>
        <a:p>
          <a:pPr marL="228600" lvl="1" indent="-228600" algn="just" defTabSz="1155700">
            <a:lnSpc>
              <a:spcPct val="90000"/>
            </a:lnSpc>
            <a:spcBef>
              <a:spcPct val="0"/>
            </a:spcBef>
            <a:spcAft>
              <a:spcPct val="15000"/>
            </a:spcAft>
            <a:buFont typeface="Arial" panose="020B0604020202020204" pitchFamily="34" charset="0"/>
            <a:buChar char="•"/>
          </a:pPr>
          <a:r>
            <a:rPr lang="en-IN" sz="2600" kern="1200" dirty="0"/>
            <a:t>The Registry’s rejection by email was held illegal and without jurisdiction.</a:t>
          </a:r>
        </a:p>
        <a:p>
          <a:pPr marL="228600" lvl="1" indent="-228600" algn="just" defTabSz="1155700">
            <a:lnSpc>
              <a:spcPct val="90000"/>
            </a:lnSpc>
            <a:spcBef>
              <a:spcPct val="0"/>
            </a:spcBef>
            <a:spcAft>
              <a:spcPct val="15000"/>
            </a:spcAft>
            <a:buFont typeface="Arial" panose="020B0604020202020204" pitchFamily="34" charset="0"/>
            <a:buChar char="•"/>
          </a:pPr>
          <a:r>
            <a:rPr lang="en-IN" sz="2600" kern="1200" dirty="0"/>
            <a:t>The Court relied on Supreme Court precedent (P. </a:t>
          </a:r>
          <a:r>
            <a:rPr lang="en-IN" sz="2600" kern="1200" dirty="0" err="1"/>
            <a:t>Surendran</a:t>
          </a:r>
          <a:r>
            <a:rPr lang="en-IN" sz="2600" kern="1200" dirty="0"/>
            <a:t> v. State, 2019) affirming that the Registry can perform only administrative functions.</a:t>
          </a:r>
        </a:p>
      </dsp:txBody>
      <dsp:txXfrm>
        <a:off x="0" y="510048"/>
        <a:ext cx="8128000" cy="4885650"/>
      </dsp:txXfrm>
    </dsp:sp>
    <dsp:sp modelId="{EC2FEC53-3FF5-4AE5-87DB-0D23A5431CE6}">
      <dsp:nvSpPr>
        <dsp:cNvPr id="0" name=""/>
        <dsp:cNvSpPr/>
      </dsp:nvSpPr>
      <dsp:spPr>
        <a:xfrm>
          <a:off x="406400" y="22968"/>
          <a:ext cx="5689600" cy="9741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IN" sz="2800" b="1" kern="1200"/>
            <a:t>Issues and Observations</a:t>
          </a:r>
          <a:endParaRPr lang="en-IN" sz="2800" b="1" kern="1200" dirty="0"/>
        </a:p>
      </dsp:txBody>
      <dsp:txXfrm>
        <a:off x="453955" y="70523"/>
        <a:ext cx="5594490" cy="87905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510048"/>
          <a:ext cx="8128000" cy="48856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87324" rIns="630823" bIns="234696" numCol="1" spcCol="1270" anchor="t" anchorCtr="0">
          <a:noAutofit/>
        </a:bodyPr>
        <a:lstStyle/>
        <a:p>
          <a:pPr marL="285750" lvl="1" indent="-285750" algn="just" defTabSz="1466850">
            <a:lnSpc>
              <a:spcPct val="90000"/>
            </a:lnSpc>
            <a:spcBef>
              <a:spcPct val="0"/>
            </a:spcBef>
            <a:spcAft>
              <a:spcPct val="15000"/>
            </a:spcAft>
            <a:buFont typeface="Arial" panose="020B0604020202020204" pitchFamily="34" charset="0"/>
            <a:buChar char="•"/>
          </a:pPr>
          <a:r>
            <a:rPr lang="en-IN" sz="3300" kern="1200" dirty="0"/>
            <a:t>The Court quashed the Registry’s rejection email and restored the complaint for proper hearing by the RERA Authority. This ruling protects homebuyers’ rights to fair adjudication, prevents administrative overreach, and strengthens procedural safeguards in RERA proceedings.</a:t>
          </a:r>
          <a:endParaRPr lang="en-IN" sz="3300" kern="1200" dirty="0">
            <a:solidFill>
              <a:schemeClr val="tx1"/>
            </a:solidFill>
            <a:latin typeface="+mj-lt"/>
            <a:ea typeface="+mn-ea"/>
            <a:cs typeface="+mn-cs"/>
          </a:endParaRPr>
        </a:p>
      </dsp:txBody>
      <dsp:txXfrm>
        <a:off x="0" y="510048"/>
        <a:ext cx="8128000" cy="4885650"/>
      </dsp:txXfrm>
    </dsp:sp>
    <dsp:sp modelId="{EC2FEC53-3FF5-4AE5-87DB-0D23A5431CE6}">
      <dsp:nvSpPr>
        <dsp:cNvPr id="0" name=""/>
        <dsp:cNvSpPr/>
      </dsp:nvSpPr>
      <dsp:spPr>
        <a:xfrm>
          <a:off x="406400" y="22968"/>
          <a:ext cx="5689600" cy="97416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466850">
            <a:lnSpc>
              <a:spcPct val="90000"/>
            </a:lnSpc>
            <a:spcBef>
              <a:spcPct val="0"/>
            </a:spcBef>
            <a:spcAft>
              <a:spcPct val="35000"/>
            </a:spcAft>
            <a:buNone/>
          </a:pPr>
          <a:r>
            <a:rPr lang="en-IN" sz="3300" b="1" kern="1200" dirty="0">
              <a:solidFill>
                <a:schemeClr val="tx1"/>
              </a:solidFill>
              <a:latin typeface="+mj-lt"/>
              <a:ea typeface="+mn-ea"/>
              <a:cs typeface="+mn-cs"/>
            </a:rPr>
            <a:t>Conclusion and Impact</a:t>
          </a:r>
        </a:p>
      </dsp:txBody>
      <dsp:txXfrm>
        <a:off x="453955" y="70523"/>
        <a:ext cx="5594490" cy="87905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436783" y="1937395"/>
          <a:ext cx="269659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Facts and Background</a:t>
          </a:r>
          <a:endParaRPr lang="en-IN" sz="2800" b="1" kern="1200" dirty="0"/>
        </a:p>
      </dsp:txBody>
      <dsp:txXfrm>
        <a:off x="436783" y="1937395"/>
        <a:ext cx="2696592" cy="1287000"/>
      </dsp:txXfrm>
    </dsp:sp>
    <dsp:sp modelId="{BA25A6CA-23A8-481F-9988-281B65682F8C}">
      <dsp:nvSpPr>
        <dsp:cNvPr id="0" name=""/>
        <dsp:cNvSpPr/>
      </dsp:nvSpPr>
      <dsp:spPr>
        <a:xfrm>
          <a:off x="3133375" y="248207"/>
          <a:ext cx="539318" cy="4665375"/>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D501F-FD5C-4160-8C7D-A9090603FA66}">
      <dsp:nvSpPr>
        <dsp:cNvPr id="0" name=""/>
        <dsp:cNvSpPr/>
      </dsp:nvSpPr>
      <dsp:spPr>
        <a:xfrm>
          <a:off x="3888421" y="248207"/>
          <a:ext cx="6461165" cy="4665375"/>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None/>
          </a:pPr>
          <a:r>
            <a:rPr lang="en-IN" sz="2400" kern="1200" dirty="0">
              <a:solidFill>
                <a:schemeClr val="tx1"/>
              </a:solidFill>
            </a:rPr>
            <a:t>Rajnesh Sharma booked a residential plot in the “Park Land” project in March 2006 for about ₹36 lakh, paying over ₹43 lakh including extra charges. Possession was promised within two years but was not delivered even after multiple delays and alternative plot allotments. The builder charged 18% penal interest on late payments by Sharma but failed to compensate him at the same rate for delay caused by the builder. Sharma terminated the agreement in 2017 and filed a consumer complaint seeking refund and compensation.</a:t>
          </a:r>
        </a:p>
      </dsp:txBody>
      <dsp:txXfrm>
        <a:off x="3888421" y="248207"/>
        <a:ext cx="6461165" cy="466537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473733"/>
          <a:ext cx="8128000" cy="49140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24840" rIns="630823" bIns="163576" numCol="1" spcCol="1270" anchor="t" anchorCtr="0">
          <a:noAutofit/>
        </a:bodyPr>
        <a:lstStyle/>
        <a:p>
          <a:pPr marL="228600" lvl="1" indent="-228600" algn="just" defTabSz="1022350">
            <a:lnSpc>
              <a:spcPct val="90000"/>
            </a:lnSpc>
            <a:spcBef>
              <a:spcPct val="0"/>
            </a:spcBef>
            <a:spcAft>
              <a:spcPct val="15000"/>
            </a:spcAft>
            <a:buFont typeface="Symbol" panose="05050102010706020507" pitchFamily="18" charset="2"/>
            <a:buChar char=""/>
          </a:pPr>
          <a:r>
            <a:rPr lang="en-IN" sz="2300" kern="1200">
              <a:latin typeface="+mj-lt"/>
            </a:rPr>
            <a:t>The Supreme Court sharply increased the refund interest to 18% per annum, doubling the 9% interest earlier awarded by the NCDRC.</a:t>
          </a:r>
          <a:endParaRPr lang="en-IN" sz="2300" kern="1200" dirty="0">
            <a:latin typeface="+mj-lt"/>
          </a:endParaRPr>
        </a:p>
        <a:p>
          <a:pPr marL="228600" lvl="1" indent="-228600" algn="just" defTabSz="1022350">
            <a:lnSpc>
              <a:spcPct val="90000"/>
            </a:lnSpc>
            <a:spcBef>
              <a:spcPct val="0"/>
            </a:spcBef>
            <a:spcAft>
              <a:spcPct val="15000"/>
            </a:spcAft>
            <a:buFont typeface="Arial" panose="020B0604020202020204" pitchFamily="34" charset="0"/>
            <a:buChar char="•"/>
          </a:pPr>
          <a:r>
            <a:rPr lang="en-IN" sz="2300" kern="1200" dirty="0">
              <a:latin typeface="+mj-lt"/>
            </a:rPr>
            <a:t>The Court noted the builder charged 18% interest on Sharma for delays but sought to escape liability by offering only 9% interest on its delay — a one-sided bargain rejected by the Court.</a:t>
          </a:r>
        </a:p>
        <a:p>
          <a:pPr marL="228600" lvl="1" indent="-228600" algn="just" defTabSz="1022350">
            <a:lnSpc>
              <a:spcPct val="90000"/>
            </a:lnSpc>
            <a:spcBef>
              <a:spcPct val="0"/>
            </a:spcBef>
            <a:spcAft>
              <a:spcPct val="15000"/>
            </a:spcAft>
            <a:buFont typeface="Arial" panose="020B0604020202020204" pitchFamily="34" charset="0"/>
            <a:buChar char="•"/>
          </a:pPr>
          <a:r>
            <a:rPr lang="en-IN" sz="2300" kern="1200">
              <a:latin typeface="+mj-lt"/>
            </a:rPr>
            <a:t>The decade-long delay, arbitrary alternative allotment, and harassment to the buyer warranted the enhanced interest rate.</a:t>
          </a:r>
        </a:p>
        <a:p>
          <a:pPr marL="228600" lvl="1" indent="-228600" algn="just" defTabSz="1022350">
            <a:lnSpc>
              <a:spcPct val="90000"/>
            </a:lnSpc>
            <a:spcBef>
              <a:spcPct val="0"/>
            </a:spcBef>
            <a:spcAft>
              <a:spcPct val="15000"/>
            </a:spcAft>
            <a:buFont typeface="Arial" panose="020B0604020202020204" pitchFamily="34" charset="0"/>
            <a:buChar char="•"/>
          </a:pPr>
          <a:r>
            <a:rPr lang="en-IN" sz="2300" kern="1200" dirty="0">
              <a:latin typeface="+mj-lt"/>
            </a:rPr>
            <a:t>The builder must refund the entire amount paid along with 18% interest and pay ₹25,000 litigation costs within two months.</a:t>
          </a:r>
        </a:p>
      </dsp:txBody>
      <dsp:txXfrm>
        <a:off x="0" y="473733"/>
        <a:ext cx="8128000" cy="4914000"/>
      </dsp:txXfrm>
    </dsp:sp>
    <dsp:sp modelId="{EC2FEC53-3FF5-4AE5-87DB-0D23A5431CE6}">
      <dsp:nvSpPr>
        <dsp:cNvPr id="0" name=""/>
        <dsp:cNvSpPr/>
      </dsp:nvSpPr>
      <dsp:spPr>
        <a:xfrm>
          <a:off x="406400" y="30933"/>
          <a:ext cx="5689600" cy="8856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066800">
            <a:lnSpc>
              <a:spcPct val="90000"/>
            </a:lnSpc>
            <a:spcBef>
              <a:spcPct val="0"/>
            </a:spcBef>
            <a:spcAft>
              <a:spcPct val="35000"/>
            </a:spcAft>
            <a:buNone/>
          </a:pPr>
          <a:r>
            <a:rPr lang="en-IN" sz="2400" b="1" kern="1200" dirty="0">
              <a:latin typeface="+mj-lt"/>
            </a:rPr>
            <a:t>Observations and Judgment</a:t>
          </a:r>
        </a:p>
      </dsp:txBody>
      <dsp:txXfrm>
        <a:off x="449631" y="74164"/>
        <a:ext cx="5603138" cy="79913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576693"/>
          <a:ext cx="8128000" cy="47376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66496" rIns="630823" bIns="227584" numCol="1" spcCol="1270" anchor="t" anchorCtr="0">
          <a:noAutofit/>
        </a:bodyPr>
        <a:lstStyle/>
        <a:p>
          <a:pPr marL="285750" lvl="1" indent="-285750" algn="just" defTabSz="1422400">
            <a:lnSpc>
              <a:spcPct val="90000"/>
            </a:lnSpc>
            <a:spcBef>
              <a:spcPct val="0"/>
            </a:spcBef>
            <a:spcAft>
              <a:spcPct val="15000"/>
            </a:spcAft>
            <a:buFont typeface="Arial" panose="020B0604020202020204" pitchFamily="34" charset="0"/>
            <a:buChar char="•"/>
          </a:pPr>
          <a:r>
            <a:rPr lang="en-IN" sz="3200" kern="1200" dirty="0"/>
            <a:t>The ruling significantly strengthens homebuyer protection by holding builders accountable for delayed possession with a matching penal interest rate. It sets a precedent preventing builders from escaping higher compensation liability while charging buyers heavy penal interest for payment delays.</a:t>
          </a:r>
          <a:endParaRPr lang="en-IN" sz="3200" kern="1200" dirty="0">
            <a:solidFill>
              <a:schemeClr val="tx1"/>
            </a:solidFill>
            <a:latin typeface="+mj-lt"/>
            <a:ea typeface="+mn-ea"/>
            <a:cs typeface="+mn-cs"/>
          </a:endParaRPr>
        </a:p>
      </dsp:txBody>
      <dsp:txXfrm>
        <a:off x="0" y="576693"/>
        <a:ext cx="8128000" cy="4737600"/>
      </dsp:txXfrm>
    </dsp:sp>
    <dsp:sp modelId="{EC2FEC53-3FF5-4AE5-87DB-0D23A5431CE6}">
      <dsp:nvSpPr>
        <dsp:cNvPr id="0" name=""/>
        <dsp:cNvSpPr/>
      </dsp:nvSpPr>
      <dsp:spPr>
        <a:xfrm>
          <a:off x="406400" y="104373"/>
          <a:ext cx="5689600" cy="94464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422400">
            <a:lnSpc>
              <a:spcPct val="90000"/>
            </a:lnSpc>
            <a:spcBef>
              <a:spcPct val="0"/>
            </a:spcBef>
            <a:spcAft>
              <a:spcPct val="35000"/>
            </a:spcAft>
            <a:buNone/>
          </a:pPr>
          <a:r>
            <a:rPr lang="en-IN" sz="3200" b="1" kern="1200" dirty="0">
              <a:solidFill>
                <a:schemeClr val="tx1"/>
              </a:solidFill>
              <a:latin typeface="+mj-lt"/>
              <a:ea typeface="+mn-ea"/>
              <a:cs typeface="+mn-cs"/>
            </a:rPr>
            <a:t>Conclusion and Impact</a:t>
          </a:r>
        </a:p>
      </dsp:txBody>
      <dsp:txXfrm>
        <a:off x="452514" y="150487"/>
        <a:ext cx="5597372"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E836-6E45-4B7B-93E6-44FBAB52E651}">
      <dsp:nvSpPr>
        <dsp:cNvPr id="0" name=""/>
        <dsp:cNvSpPr/>
      </dsp:nvSpPr>
      <dsp:spPr>
        <a:xfrm>
          <a:off x="16" y="1921058"/>
          <a:ext cx="1518482" cy="260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latin typeface="Tw Cen MT" panose="020B0602020104020603" pitchFamily="34" charset="0"/>
            </a:rPr>
            <a:t>Some Important Definitions From – Section 2</a:t>
          </a:r>
          <a:endParaRPr lang="en-IN" sz="1400" b="1" kern="1200" dirty="0">
            <a:latin typeface="Tw Cen MT" panose="020B0602020104020603" pitchFamily="34" charset="0"/>
          </a:endParaRPr>
        </a:p>
      </dsp:txBody>
      <dsp:txXfrm>
        <a:off x="16" y="1921058"/>
        <a:ext cx="1518482" cy="2602725"/>
      </dsp:txXfrm>
    </dsp:sp>
    <dsp:sp modelId="{67985B34-B39E-4FDD-8FB2-56D406380F3C}">
      <dsp:nvSpPr>
        <dsp:cNvPr id="0" name=""/>
        <dsp:cNvSpPr/>
      </dsp:nvSpPr>
      <dsp:spPr>
        <a:xfrm>
          <a:off x="1518498" y="809296"/>
          <a:ext cx="594783" cy="482625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86C4C-112B-42F8-AF0D-45ED8C30293F}">
      <dsp:nvSpPr>
        <dsp:cNvPr id="0" name=""/>
        <dsp:cNvSpPr/>
      </dsp:nvSpPr>
      <dsp:spPr>
        <a:xfrm>
          <a:off x="2351195" y="809296"/>
          <a:ext cx="9556085" cy="482625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2(m) "commencement certificate“; </a:t>
          </a:r>
          <a:r>
            <a:rPr lang="en-US" sz="1300" i="1" kern="1200" dirty="0">
              <a:latin typeface="Tw Cen MT" panose="020B0602020104020603" pitchFamily="34" charset="0"/>
            </a:rPr>
            <a:t>means the commencement certificate or the building permit or the construction permit, by whatever name called issued by the competent authority to allow or permit the promoter to begin development works on an immovable property, as per the sanctioned plan;</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2(n) "common areas“: </a:t>
          </a:r>
          <a:r>
            <a:rPr lang="en-US" sz="1300" i="1" kern="1200" dirty="0">
              <a:latin typeface="Tw Cen MT" panose="020B0602020104020603" pitchFamily="34" charset="0"/>
            </a:rPr>
            <a:t>mean— (</a:t>
          </a:r>
          <a:r>
            <a:rPr lang="en-US" sz="1300" i="1" kern="1200" dirty="0" err="1">
              <a:latin typeface="Tw Cen MT" panose="020B0602020104020603" pitchFamily="34" charset="0"/>
            </a:rPr>
            <a:t>i</a:t>
          </a:r>
          <a:r>
            <a:rPr lang="en-US" sz="1300" i="1" kern="1200" dirty="0">
              <a:latin typeface="Tw Cen MT" panose="020B0602020104020603" pitchFamily="34" charset="0"/>
            </a:rPr>
            <a:t>) the entire land for the real estate project or where the project is developed in phases and registration under this Act is sought for a phase, the entire land for that phase; (ii) the stair cases, lifts, staircase and lift lobbies, fire escapes, and common entrances and exits of buildings; (iii) the common basements, terraces, parks, play areas, open parking areas and common storage spaces; (iv) the premises for the lodging of persons employed for the management of the property including accommodation for watch and ward staffs or for the lodging of community service personnel; (v) installations of central services such as electricity, gas, water and sanitation, air-conditioning and incinerating, system for water conservation and renewable energy; (vi) the water tanks, sumps, motors, fans, compressors, ducts and all apparatus connected with installations for common use; (vii) all community and commercial facilities as provided in the real estate project; (viii) all other portion of the project necessary or convenient for its maintenance, safety, etc., and in common use;</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2(q) "completion certificate“: </a:t>
          </a:r>
          <a:r>
            <a:rPr lang="en-US" sz="1300" i="1" kern="1200" dirty="0">
              <a:latin typeface="Tw Cen MT" panose="020B0602020104020603" pitchFamily="34" charset="0"/>
            </a:rPr>
            <a:t>means the completion certificate, or such other certificate, by whatever name called, issued by the competent authority certifying that the real estate project has been developed according to the sanctioned plan, layout plan and specifications, as approved by the competent authority under the local laws;</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2(t) "development works“: </a:t>
          </a:r>
          <a:r>
            <a:rPr lang="en-US" sz="1300" i="1" kern="1200" dirty="0">
              <a:latin typeface="Tw Cen MT" panose="020B0602020104020603" pitchFamily="34" charset="0"/>
            </a:rPr>
            <a:t>means the external development works and internal development works on immovable property;</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2(v) "estimated cost of real estate project“: </a:t>
          </a:r>
          <a:r>
            <a:rPr lang="en-US" sz="1300" i="1" kern="1200" dirty="0">
              <a:latin typeface="Tw Cen MT" panose="020B0602020104020603" pitchFamily="34" charset="0"/>
            </a:rPr>
            <a:t>means the total cost involved in developing the real estate project and includes the land cost, taxes, </a:t>
          </a:r>
          <a:r>
            <a:rPr lang="en-US" sz="1300" i="1" kern="1200" dirty="0" err="1">
              <a:latin typeface="Tw Cen MT" panose="020B0602020104020603" pitchFamily="34" charset="0"/>
            </a:rPr>
            <a:t>cess</a:t>
          </a:r>
          <a:r>
            <a:rPr lang="en-US" sz="1300" i="1" kern="1200" dirty="0">
              <a:latin typeface="Tw Cen MT" panose="020B0602020104020603" pitchFamily="34" charset="0"/>
            </a:rPr>
            <a:t>, development and other charges;</a:t>
          </a:r>
          <a:endParaRPr lang="en-IN" sz="1300" kern="1200" dirty="0">
            <a:latin typeface="Tw Cen MT" panose="020B0602020104020603" pitchFamily="34" charset="0"/>
          </a:endParaRPr>
        </a:p>
      </dsp:txBody>
      <dsp:txXfrm>
        <a:off x="2351195" y="809296"/>
        <a:ext cx="9556085" cy="482625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514898" y="1937395"/>
          <a:ext cx="269659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Facts and Background</a:t>
          </a:r>
          <a:endParaRPr lang="en-IN" sz="2800" b="1" kern="1200" dirty="0"/>
        </a:p>
      </dsp:txBody>
      <dsp:txXfrm>
        <a:off x="514898" y="1937395"/>
        <a:ext cx="2696592" cy="1287000"/>
      </dsp:txXfrm>
    </dsp:sp>
    <dsp:sp modelId="{BA25A6CA-23A8-481F-9988-281B65682F8C}">
      <dsp:nvSpPr>
        <dsp:cNvPr id="0" name=""/>
        <dsp:cNvSpPr/>
      </dsp:nvSpPr>
      <dsp:spPr>
        <a:xfrm>
          <a:off x="3211490" y="489520"/>
          <a:ext cx="539318" cy="4182750"/>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D501F-FD5C-4160-8C7D-A9090603FA66}">
      <dsp:nvSpPr>
        <dsp:cNvPr id="0" name=""/>
        <dsp:cNvSpPr/>
      </dsp:nvSpPr>
      <dsp:spPr>
        <a:xfrm>
          <a:off x="3966536" y="489520"/>
          <a:ext cx="6304935" cy="4182750"/>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just" defTabSz="1111250">
            <a:lnSpc>
              <a:spcPct val="90000"/>
            </a:lnSpc>
            <a:spcBef>
              <a:spcPct val="0"/>
            </a:spcBef>
            <a:spcAft>
              <a:spcPct val="15000"/>
            </a:spcAft>
            <a:buNone/>
          </a:pPr>
          <a:r>
            <a:rPr lang="en-IN" sz="2500" kern="1200" dirty="0">
              <a:solidFill>
                <a:schemeClr val="tx1"/>
              </a:solidFill>
            </a:rPr>
            <a:t>The Supreme Court declared the right to housing as a fundamental right under Article 21 of the Constitution, going beyond mere contractual entitlements. The case involved speculative investors disguised as homebuyers, with the Court distinguishing genuine </a:t>
          </a:r>
          <a:r>
            <a:rPr lang="en-IN" sz="2500" kern="1200" dirty="0" err="1">
              <a:solidFill>
                <a:schemeClr val="tx1"/>
              </a:solidFill>
            </a:rPr>
            <a:t>allottees</a:t>
          </a:r>
          <a:r>
            <a:rPr lang="en-IN" sz="2500" kern="1200" dirty="0">
              <a:solidFill>
                <a:schemeClr val="tx1"/>
              </a:solidFill>
            </a:rPr>
            <a:t> entitled to possession. It highlighted the widespread crisis of unfinished housing projects affecting millions of middle-class Indians, leading to financial distress and loss of dignity.</a:t>
          </a:r>
        </a:p>
      </dsp:txBody>
      <dsp:txXfrm>
        <a:off x="3966536" y="489520"/>
        <a:ext cx="6304935" cy="418275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343323"/>
          <a:ext cx="8128000" cy="50715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79044" rIns="630823" bIns="170688" numCol="1" spcCol="1270" anchor="t" anchorCtr="0">
          <a:noAutofit/>
        </a:bodyPr>
        <a:lstStyle/>
        <a:p>
          <a:pPr marL="228600" lvl="1" indent="-228600" algn="just" defTabSz="1066800">
            <a:lnSpc>
              <a:spcPct val="90000"/>
            </a:lnSpc>
            <a:spcBef>
              <a:spcPct val="0"/>
            </a:spcBef>
            <a:spcAft>
              <a:spcPct val="15000"/>
            </a:spcAft>
            <a:buFont typeface="Symbol" panose="05050102010706020507" pitchFamily="18" charset="2"/>
            <a:buChar char=""/>
          </a:pPr>
          <a:r>
            <a:rPr lang="en-IN" sz="2400" kern="1200" dirty="0">
              <a:latin typeface="+mj-lt"/>
            </a:rPr>
            <a:t>The Court underscored that Governments and RERA authorities must actively protect homebuyers and be adequately empowered.</a:t>
          </a:r>
        </a:p>
        <a:p>
          <a:pPr marL="228600" lvl="1" indent="-228600" algn="just" defTabSz="1066800">
            <a:lnSpc>
              <a:spcPct val="90000"/>
            </a:lnSpc>
            <a:spcBef>
              <a:spcPct val="0"/>
            </a:spcBef>
            <a:spcAft>
              <a:spcPct val="15000"/>
            </a:spcAft>
            <a:buFont typeface="Arial" panose="020B0604020202020204" pitchFamily="34" charset="0"/>
            <a:buChar char="•"/>
          </a:pPr>
          <a:r>
            <a:rPr lang="en-IN" sz="2400" kern="1200" dirty="0">
              <a:latin typeface="+mj-lt"/>
            </a:rPr>
            <a:t>States are required to ensure full staffing, resources, and accountability for RERA authorities.</a:t>
          </a:r>
        </a:p>
        <a:p>
          <a:pPr marL="228600" lvl="1" indent="-228600" algn="just" defTabSz="1066800">
            <a:lnSpc>
              <a:spcPct val="90000"/>
            </a:lnSpc>
            <a:spcBef>
              <a:spcPct val="0"/>
            </a:spcBef>
            <a:spcAft>
              <a:spcPct val="15000"/>
            </a:spcAft>
            <a:buFont typeface="Arial" panose="020B0604020202020204" pitchFamily="34" charset="0"/>
            <a:buChar char="•"/>
          </a:pPr>
          <a:r>
            <a:rPr lang="en-IN" sz="2400" kern="1200">
              <a:latin typeface="+mj-lt"/>
            </a:rPr>
            <a:t>The Court ordered the formation of a high-level committee for systemic reforms in real estate regulation and resolution.</a:t>
          </a:r>
        </a:p>
        <a:p>
          <a:pPr marL="228600" lvl="1" indent="-228600" algn="just" defTabSz="1066800">
            <a:lnSpc>
              <a:spcPct val="90000"/>
            </a:lnSpc>
            <a:spcBef>
              <a:spcPct val="0"/>
            </a:spcBef>
            <a:spcAft>
              <a:spcPct val="15000"/>
            </a:spcAft>
            <a:buFont typeface="Arial" panose="020B0604020202020204" pitchFamily="34" charset="0"/>
            <a:buChar char="•"/>
          </a:pPr>
          <a:r>
            <a:rPr lang="en-IN" sz="2400" kern="1200">
              <a:latin typeface="+mj-lt"/>
            </a:rPr>
            <a:t>Real estate insolvency processes must protect homebuyers on a project-by-project basis.</a:t>
          </a:r>
        </a:p>
        <a:p>
          <a:pPr marL="228600" lvl="1" indent="-228600" algn="just" defTabSz="1066800">
            <a:lnSpc>
              <a:spcPct val="90000"/>
            </a:lnSpc>
            <a:spcBef>
              <a:spcPct val="0"/>
            </a:spcBef>
            <a:spcAft>
              <a:spcPct val="15000"/>
            </a:spcAft>
            <a:buFont typeface="Arial" panose="020B0604020202020204" pitchFamily="34" charset="0"/>
            <a:buChar char="•"/>
          </a:pPr>
          <a:r>
            <a:rPr lang="en-IN" sz="2400" kern="1200" dirty="0">
              <a:latin typeface="+mj-lt"/>
            </a:rPr>
            <a:t>Speculative investors cannot abuse insolvency laws but may recover the principal amount.</a:t>
          </a:r>
        </a:p>
      </dsp:txBody>
      <dsp:txXfrm>
        <a:off x="0" y="343323"/>
        <a:ext cx="8128000" cy="5071500"/>
      </dsp:txXfrm>
    </dsp:sp>
    <dsp:sp modelId="{EC2FEC53-3FF5-4AE5-87DB-0D23A5431CE6}">
      <dsp:nvSpPr>
        <dsp:cNvPr id="0" name=""/>
        <dsp:cNvSpPr/>
      </dsp:nvSpPr>
      <dsp:spPr>
        <a:xfrm>
          <a:off x="406400" y="3843"/>
          <a:ext cx="5689600" cy="6789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066800">
            <a:lnSpc>
              <a:spcPct val="90000"/>
            </a:lnSpc>
            <a:spcBef>
              <a:spcPct val="0"/>
            </a:spcBef>
            <a:spcAft>
              <a:spcPct val="35000"/>
            </a:spcAft>
            <a:buNone/>
          </a:pPr>
          <a:r>
            <a:rPr lang="en-IN" sz="2400" b="1" kern="1200" dirty="0">
              <a:latin typeface="+mj-lt"/>
            </a:rPr>
            <a:t>Observations and Judgment</a:t>
          </a:r>
        </a:p>
      </dsp:txBody>
      <dsp:txXfrm>
        <a:off x="439544" y="36987"/>
        <a:ext cx="5623312" cy="61267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709983"/>
          <a:ext cx="8128000" cy="44415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24840" rIns="630823" bIns="213360" numCol="1" spcCol="1270" anchor="t" anchorCtr="0">
          <a:noAutofit/>
        </a:bodyPr>
        <a:lstStyle/>
        <a:p>
          <a:pPr marL="285750" lvl="1" indent="-285750" algn="just" defTabSz="1333500">
            <a:lnSpc>
              <a:spcPct val="90000"/>
            </a:lnSpc>
            <a:spcBef>
              <a:spcPct val="0"/>
            </a:spcBef>
            <a:spcAft>
              <a:spcPct val="15000"/>
            </a:spcAft>
            <a:buFont typeface="Arial" panose="020B0604020202020204" pitchFamily="34" charset="0"/>
            <a:buChar char="•"/>
          </a:pPr>
          <a:r>
            <a:rPr lang="en-IN" sz="3000" kern="1200" dirty="0"/>
            <a:t>This landmark ruling elevates housing to a constitutional right to life, demanding stronger RERA enforcement and regulatory reforms to protect genuine homebuyers. It signals a paradigm shift connecting urban development, economic policy, and constitutional mandates, with a binding call for systemic reform.</a:t>
          </a:r>
          <a:endParaRPr lang="en-IN" sz="3000" kern="1200" dirty="0">
            <a:solidFill>
              <a:schemeClr val="tx1"/>
            </a:solidFill>
            <a:latin typeface="+mj-lt"/>
            <a:ea typeface="+mn-ea"/>
            <a:cs typeface="+mn-cs"/>
          </a:endParaRPr>
        </a:p>
      </dsp:txBody>
      <dsp:txXfrm>
        <a:off x="0" y="709983"/>
        <a:ext cx="8128000" cy="4441500"/>
      </dsp:txXfrm>
    </dsp:sp>
    <dsp:sp modelId="{EC2FEC53-3FF5-4AE5-87DB-0D23A5431CE6}">
      <dsp:nvSpPr>
        <dsp:cNvPr id="0" name=""/>
        <dsp:cNvSpPr/>
      </dsp:nvSpPr>
      <dsp:spPr>
        <a:xfrm>
          <a:off x="406400" y="267183"/>
          <a:ext cx="5689600" cy="88560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333500">
            <a:lnSpc>
              <a:spcPct val="90000"/>
            </a:lnSpc>
            <a:spcBef>
              <a:spcPct val="0"/>
            </a:spcBef>
            <a:spcAft>
              <a:spcPct val="35000"/>
            </a:spcAft>
            <a:buNone/>
          </a:pPr>
          <a:r>
            <a:rPr lang="en-IN" sz="3000" b="1" kern="1200" dirty="0">
              <a:solidFill>
                <a:schemeClr val="tx1"/>
              </a:solidFill>
              <a:latin typeface="+mj-lt"/>
              <a:ea typeface="+mn-ea"/>
              <a:cs typeface="+mn-cs"/>
            </a:rPr>
            <a:t>Conclusion and Impact</a:t>
          </a:r>
        </a:p>
      </dsp:txBody>
      <dsp:txXfrm>
        <a:off x="449631" y="310414"/>
        <a:ext cx="5603138" cy="79913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37DE-5C4B-4126-A9ED-81B772115311}">
      <dsp:nvSpPr>
        <dsp:cNvPr id="0" name=""/>
        <dsp:cNvSpPr/>
      </dsp:nvSpPr>
      <dsp:spPr>
        <a:xfrm>
          <a:off x="514898" y="1937395"/>
          <a:ext cx="269659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Facts and Background</a:t>
          </a:r>
          <a:endParaRPr lang="en-IN" sz="2800" b="1" kern="1200" dirty="0"/>
        </a:p>
      </dsp:txBody>
      <dsp:txXfrm>
        <a:off x="514898" y="1937395"/>
        <a:ext cx="2696592" cy="1287000"/>
      </dsp:txXfrm>
    </dsp:sp>
    <dsp:sp modelId="{BA25A6CA-23A8-481F-9988-281B65682F8C}">
      <dsp:nvSpPr>
        <dsp:cNvPr id="0" name=""/>
        <dsp:cNvSpPr/>
      </dsp:nvSpPr>
      <dsp:spPr>
        <a:xfrm>
          <a:off x="3211490" y="1133020"/>
          <a:ext cx="539318" cy="2895750"/>
        </a:xfrm>
        <a:prstGeom prst="leftBrace">
          <a:avLst>
            <a:gd name="adj1" fmla="val 35000"/>
            <a:gd name="adj2" fmla="val 50000"/>
          </a:avLst>
        </a:pr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D501F-FD5C-4160-8C7D-A9090603FA66}">
      <dsp:nvSpPr>
        <dsp:cNvPr id="0" name=""/>
        <dsp:cNvSpPr/>
      </dsp:nvSpPr>
      <dsp:spPr>
        <a:xfrm>
          <a:off x="3966536" y="1133020"/>
          <a:ext cx="6304935" cy="2895750"/>
        </a:xfrm>
        <a:prstGeom prst="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just" defTabSz="1111250">
            <a:lnSpc>
              <a:spcPct val="90000"/>
            </a:lnSpc>
            <a:spcBef>
              <a:spcPct val="0"/>
            </a:spcBef>
            <a:spcAft>
              <a:spcPct val="15000"/>
            </a:spcAft>
            <a:buNone/>
          </a:pPr>
          <a:r>
            <a:rPr lang="en-IN" sz="2500" kern="1200" dirty="0">
              <a:solidFill>
                <a:schemeClr val="tx1"/>
              </a:solidFill>
            </a:rPr>
            <a:t>The appellant Society challenged a Real Estate Appellate Tribunal order which dismissed their appeal against a Real Estate Regulatory Authority (RERA) order. The original complaint involved disputes over allotment and possession issues related to the Society’s real estate project in NCT Delhi.</a:t>
          </a:r>
        </a:p>
      </dsp:txBody>
      <dsp:txXfrm>
        <a:off x="3966536" y="1133020"/>
        <a:ext cx="6304935" cy="289575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510048"/>
          <a:ext cx="8128000" cy="48856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687324" rIns="630823" bIns="170688" numCol="1" spcCol="1270" anchor="t" anchorCtr="0">
          <a:noAutofit/>
        </a:bodyPr>
        <a:lstStyle/>
        <a:p>
          <a:pPr marL="228600" lvl="1" indent="-228600" algn="just" defTabSz="1066800">
            <a:lnSpc>
              <a:spcPct val="90000"/>
            </a:lnSpc>
            <a:spcBef>
              <a:spcPct val="0"/>
            </a:spcBef>
            <a:spcAft>
              <a:spcPct val="15000"/>
            </a:spcAft>
            <a:buFont typeface="Symbol" panose="05050102010706020507" pitchFamily="18" charset="2"/>
            <a:buChar char=""/>
          </a:pPr>
          <a:r>
            <a:rPr lang="en-IN" sz="2400" kern="1200" dirty="0"/>
            <a:t>The Delhi High Court evaluated the scope of RERA authority and Appellate Tribunal powers concerning consumer and </a:t>
          </a:r>
          <a:r>
            <a:rPr lang="en-IN" sz="2400" kern="1200" dirty="0" err="1"/>
            <a:t>allottee</a:t>
          </a:r>
          <a:r>
            <a:rPr lang="en-IN" sz="2400" kern="1200" dirty="0"/>
            <a:t> complaints.</a:t>
          </a:r>
          <a:endParaRPr lang="en-IN" sz="2400" kern="1200" dirty="0">
            <a:latin typeface="+mj-lt"/>
          </a:endParaRPr>
        </a:p>
        <a:p>
          <a:pPr marL="228600" lvl="1" indent="-228600" algn="just" defTabSz="1066800">
            <a:lnSpc>
              <a:spcPct val="90000"/>
            </a:lnSpc>
            <a:spcBef>
              <a:spcPct val="0"/>
            </a:spcBef>
            <a:spcAft>
              <a:spcPct val="15000"/>
            </a:spcAft>
            <a:buFont typeface="Arial" panose="020B0604020202020204" pitchFamily="34" charset="0"/>
            <a:buChar char="•"/>
          </a:pPr>
          <a:r>
            <a:rPr lang="en-IN" sz="2400" kern="1200" dirty="0"/>
            <a:t>The Court emphasized strict compliance with RERA procedural mandates and the importance of adhering to statutory timelines.</a:t>
          </a:r>
        </a:p>
        <a:p>
          <a:pPr marL="228600" lvl="1" indent="-228600" algn="just" defTabSz="1066800">
            <a:lnSpc>
              <a:spcPct val="90000"/>
            </a:lnSpc>
            <a:spcBef>
              <a:spcPct val="0"/>
            </a:spcBef>
            <a:spcAft>
              <a:spcPct val="15000"/>
            </a:spcAft>
            <a:buFont typeface="Arial" panose="020B0604020202020204" pitchFamily="34" charset="0"/>
            <a:buChar char="•"/>
          </a:pPr>
          <a:r>
            <a:rPr lang="en-IN" sz="2400" kern="1200"/>
            <a:t>It held that the Tribunal’s order lacked sufficient grounds and deserved reconsideration based on the merits.</a:t>
          </a:r>
        </a:p>
        <a:p>
          <a:pPr marL="228600" lvl="1" indent="-228600" algn="just" defTabSz="1066800">
            <a:lnSpc>
              <a:spcPct val="90000"/>
            </a:lnSpc>
            <a:spcBef>
              <a:spcPct val="0"/>
            </a:spcBef>
            <a:spcAft>
              <a:spcPct val="15000"/>
            </a:spcAft>
            <a:buFont typeface="Arial" panose="020B0604020202020204" pitchFamily="34" charset="0"/>
            <a:buChar char="•"/>
          </a:pPr>
          <a:r>
            <a:rPr lang="en-IN" sz="2400" kern="1200" dirty="0"/>
            <a:t>The appeal was dismissed with costs, emphasizing the need for proper cause in disputes before RERA authorities.</a:t>
          </a:r>
        </a:p>
      </dsp:txBody>
      <dsp:txXfrm>
        <a:off x="0" y="510048"/>
        <a:ext cx="8128000" cy="4885650"/>
      </dsp:txXfrm>
    </dsp:sp>
    <dsp:sp modelId="{EC2FEC53-3FF5-4AE5-87DB-0D23A5431CE6}">
      <dsp:nvSpPr>
        <dsp:cNvPr id="0" name=""/>
        <dsp:cNvSpPr/>
      </dsp:nvSpPr>
      <dsp:spPr>
        <a:xfrm>
          <a:off x="406400" y="22968"/>
          <a:ext cx="5689600" cy="9741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066800">
            <a:lnSpc>
              <a:spcPct val="90000"/>
            </a:lnSpc>
            <a:spcBef>
              <a:spcPct val="0"/>
            </a:spcBef>
            <a:spcAft>
              <a:spcPct val="35000"/>
            </a:spcAft>
            <a:buNone/>
          </a:pPr>
          <a:r>
            <a:rPr lang="en-IN" sz="2400" b="1" kern="1200" dirty="0">
              <a:latin typeface="+mj-lt"/>
            </a:rPr>
            <a:t>Observations and Judgment</a:t>
          </a:r>
        </a:p>
      </dsp:txBody>
      <dsp:txXfrm>
        <a:off x="453955" y="70523"/>
        <a:ext cx="5594490" cy="87905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9428-4D31-42E1-BE39-022C6C1022AF}">
      <dsp:nvSpPr>
        <dsp:cNvPr id="0" name=""/>
        <dsp:cNvSpPr/>
      </dsp:nvSpPr>
      <dsp:spPr>
        <a:xfrm>
          <a:off x="0" y="717948"/>
          <a:ext cx="8128000" cy="446985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87324" rIns="630823" bIns="234696" numCol="1" spcCol="1270" anchor="t" anchorCtr="0">
          <a:noAutofit/>
        </a:bodyPr>
        <a:lstStyle/>
        <a:p>
          <a:pPr marL="285750" lvl="1" indent="-285750" algn="just" defTabSz="1466850">
            <a:lnSpc>
              <a:spcPct val="90000"/>
            </a:lnSpc>
            <a:spcBef>
              <a:spcPct val="0"/>
            </a:spcBef>
            <a:spcAft>
              <a:spcPct val="15000"/>
            </a:spcAft>
            <a:buFont typeface="Arial" panose="020B0604020202020204" pitchFamily="34" charset="0"/>
            <a:buChar char="•"/>
          </a:pPr>
          <a:r>
            <a:rPr lang="en-IN" sz="3300" kern="1200" dirty="0"/>
            <a:t>This judgment underscores the crucial role of procedural fairness and reasoned adjudication at RERA authorities and appellate levels. It highlights that while RERA protects homebuyers, appeals to higher fora must be properly substantiated to avoid frivolity.</a:t>
          </a:r>
          <a:endParaRPr lang="en-IN" sz="3300" kern="1200" dirty="0">
            <a:solidFill>
              <a:schemeClr val="tx1"/>
            </a:solidFill>
            <a:latin typeface="+mj-lt"/>
            <a:ea typeface="+mn-ea"/>
            <a:cs typeface="+mn-cs"/>
          </a:endParaRPr>
        </a:p>
      </dsp:txBody>
      <dsp:txXfrm>
        <a:off x="0" y="717948"/>
        <a:ext cx="8128000" cy="4469850"/>
      </dsp:txXfrm>
    </dsp:sp>
    <dsp:sp modelId="{EC2FEC53-3FF5-4AE5-87DB-0D23A5431CE6}">
      <dsp:nvSpPr>
        <dsp:cNvPr id="0" name=""/>
        <dsp:cNvSpPr/>
      </dsp:nvSpPr>
      <dsp:spPr>
        <a:xfrm>
          <a:off x="406400" y="230868"/>
          <a:ext cx="5689600" cy="97416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466850">
            <a:lnSpc>
              <a:spcPct val="90000"/>
            </a:lnSpc>
            <a:spcBef>
              <a:spcPct val="0"/>
            </a:spcBef>
            <a:spcAft>
              <a:spcPct val="35000"/>
            </a:spcAft>
            <a:buNone/>
          </a:pPr>
          <a:r>
            <a:rPr lang="en-IN" sz="3300" b="1" kern="1200" dirty="0">
              <a:solidFill>
                <a:schemeClr val="tx1"/>
              </a:solidFill>
              <a:latin typeface="+mj-lt"/>
              <a:ea typeface="+mn-ea"/>
              <a:cs typeface="+mn-cs"/>
            </a:rPr>
            <a:t>Conclusion and Impact</a:t>
          </a:r>
        </a:p>
      </dsp:txBody>
      <dsp:txXfrm>
        <a:off x="453955" y="278423"/>
        <a:ext cx="5594490" cy="87905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0FDC-3A8A-4E0C-B7BE-3998E966BC38}">
      <dsp:nvSpPr>
        <dsp:cNvPr id="0" name=""/>
        <dsp:cNvSpPr/>
      </dsp:nvSpPr>
      <dsp:spPr>
        <a:xfrm>
          <a:off x="0" y="888727"/>
          <a:ext cx="3644582" cy="2186749"/>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1" kern="1200">
              <a:solidFill>
                <a:sysClr val="window" lastClr="FFFFFF"/>
              </a:solidFill>
              <a:latin typeface="Tw Cen MT" panose="020B0602020104020603" pitchFamily="34" charset="0"/>
              <a:ea typeface="+mn-ea"/>
              <a:cs typeface="+mn-cs"/>
            </a:rPr>
            <a:t>Pre-RERA Registration: Project Cost Estimation</a:t>
          </a:r>
          <a:endParaRPr lang="en-US" sz="1400" kern="1200">
            <a:solidFill>
              <a:sysClr val="window" lastClr="FFFFFF"/>
            </a:solidFill>
            <a:latin typeface="Tw Cen MT" panose="020B0602020104020603" pitchFamily="34" charset="0"/>
            <a:ea typeface="+mn-ea"/>
            <a:cs typeface="+mn-cs"/>
          </a:endParaRPr>
        </a:p>
        <a:p>
          <a:pPr marL="114300" lvl="1" indent="-114300" algn="just" defTabSz="622300">
            <a:lnSpc>
              <a:spcPct val="90000"/>
            </a:lnSpc>
            <a:spcBef>
              <a:spcPct val="0"/>
            </a:spcBef>
            <a:spcAft>
              <a:spcPct val="15000"/>
            </a:spcAft>
            <a:buChar char="•"/>
          </a:pPr>
          <a:r>
            <a:rPr lang="en-US" sz="1400" kern="1200" dirty="0">
              <a:solidFill>
                <a:sysClr val="window" lastClr="FFFFFF"/>
              </a:solidFill>
              <a:latin typeface="Tw Cen MT" panose="020B0602020104020603" pitchFamily="34" charset="0"/>
              <a:ea typeface="+mn-ea"/>
              <a:cs typeface="+mn-cs"/>
            </a:rPr>
            <a:t>Assist developers in preparing accurate cost estimations for projects before RERA registration.</a:t>
          </a:r>
        </a:p>
        <a:p>
          <a:pPr marL="114300" lvl="1" indent="-114300" algn="just" defTabSz="622300">
            <a:lnSpc>
              <a:spcPct val="90000"/>
            </a:lnSpc>
            <a:spcBef>
              <a:spcPct val="0"/>
            </a:spcBef>
            <a:spcAft>
              <a:spcPct val="15000"/>
            </a:spcAft>
            <a:buChar char="•"/>
          </a:pPr>
          <a:r>
            <a:rPr lang="en-US" sz="1400" kern="1200" dirty="0">
              <a:solidFill>
                <a:sysClr val="window" lastClr="FFFFFF"/>
              </a:solidFill>
              <a:latin typeface="Tw Cen MT" panose="020B0602020104020603" pitchFamily="34" charset="0"/>
              <a:ea typeface="+mn-ea"/>
              <a:cs typeface="+mn-cs"/>
            </a:rPr>
            <a:t>Help developers plan project budgets and financial projections to ensure financial viability.</a:t>
          </a:r>
        </a:p>
      </dsp:txBody>
      <dsp:txXfrm>
        <a:off x="0" y="888727"/>
        <a:ext cx="3644582" cy="2186749"/>
      </dsp:txXfrm>
    </dsp:sp>
    <dsp:sp modelId="{BBB079C4-EFCF-4A5B-816F-09DF3DAC1BC4}">
      <dsp:nvSpPr>
        <dsp:cNvPr id="0" name=""/>
        <dsp:cNvSpPr/>
      </dsp:nvSpPr>
      <dsp:spPr>
        <a:xfrm>
          <a:off x="4009040" y="888727"/>
          <a:ext cx="3644582" cy="2186749"/>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1" kern="1200">
              <a:solidFill>
                <a:sysClr val="window" lastClr="FFFFFF"/>
              </a:solidFill>
              <a:latin typeface="Tw Cen MT" panose="020B0602020104020603" pitchFamily="34" charset="0"/>
              <a:ea typeface="+mn-ea"/>
              <a:cs typeface="+mn-cs"/>
            </a:rPr>
            <a:t>RERA Registration Compliance</a:t>
          </a:r>
          <a:endParaRPr lang="en-US" sz="1400" kern="1200">
            <a:solidFill>
              <a:sysClr val="window" lastClr="FFFFFF"/>
            </a:solidFill>
            <a:latin typeface="Tw Cen MT" panose="020B0602020104020603" pitchFamily="34" charset="0"/>
            <a:ea typeface="+mn-ea"/>
            <a:cs typeface="+mn-cs"/>
          </a:endParaRPr>
        </a:p>
        <a:p>
          <a:pPr marL="114300" lvl="1" indent="-114300" algn="just" defTabSz="622300">
            <a:lnSpc>
              <a:spcPct val="90000"/>
            </a:lnSpc>
            <a:spcBef>
              <a:spcPct val="0"/>
            </a:spcBef>
            <a:spcAft>
              <a:spcPct val="15000"/>
            </a:spcAft>
            <a:buChar char="•"/>
          </a:pPr>
          <a:r>
            <a:rPr lang="en-US" sz="1400" kern="1200">
              <a:solidFill>
                <a:sysClr val="window" lastClr="FFFFFF"/>
              </a:solidFill>
              <a:latin typeface="Tw Cen MT" panose="020B0602020104020603" pitchFamily="34" charset="0"/>
              <a:ea typeface="+mn-ea"/>
              <a:cs typeface="+mn-cs"/>
            </a:rPr>
            <a:t>Ensure compliance with RERA registration requirements, including documentation and submission.</a:t>
          </a:r>
        </a:p>
        <a:p>
          <a:pPr marL="114300" lvl="1" indent="-114300" algn="just" defTabSz="622300">
            <a:lnSpc>
              <a:spcPct val="90000"/>
            </a:lnSpc>
            <a:spcBef>
              <a:spcPct val="0"/>
            </a:spcBef>
            <a:spcAft>
              <a:spcPct val="15000"/>
            </a:spcAft>
            <a:buChar char="•"/>
          </a:pPr>
          <a:r>
            <a:rPr lang="en-US" sz="1400" kern="1200">
              <a:solidFill>
                <a:sysClr val="window" lastClr="FFFFFF"/>
              </a:solidFill>
              <a:latin typeface="Tw Cen MT" panose="020B0602020104020603" pitchFamily="34" charset="0"/>
              <a:ea typeface="+mn-ea"/>
              <a:cs typeface="+mn-cs"/>
            </a:rPr>
            <a:t>Support developers in completing the registration process for projects under RERA guidelines.</a:t>
          </a:r>
        </a:p>
      </dsp:txBody>
      <dsp:txXfrm>
        <a:off x="4009040" y="888727"/>
        <a:ext cx="3644582" cy="2186749"/>
      </dsp:txXfrm>
    </dsp:sp>
    <dsp:sp modelId="{689CC339-C427-40FE-B893-633EBF21F1B0}">
      <dsp:nvSpPr>
        <dsp:cNvPr id="0" name=""/>
        <dsp:cNvSpPr/>
      </dsp:nvSpPr>
      <dsp:spPr>
        <a:xfrm>
          <a:off x="8018080" y="888727"/>
          <a:ext cx="3644582" cy="2186749"/>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US" sz="1200" b="1" kern="1200">
              <a:solidFill>
                <a:sysClr val="window" lastClr="FFFFFF"/>
              </a:solidFill>
              <a:latin typeface="Tw Cen MT" panose="020B0602020104020603" pitchFamily="34" charset="0"/>
              <a:ea typeface="+mn-ea"/>
              <a:cs typeface="+mn-cs"/>
            </a:rPr>
            <a:t>Post-RERA Registration Compliance</a:t>
          </a:r>
          <a:endParaRPr lang="en-US" sz="1200" kern="1200">
            <a:solidFill>
              <a:sysClr val="window" lastClr="FFFFFF"/>
            </a:solidFill>
            <a:latin typeface="Tw Cen MT" panose="020B0602020104020603" pitchFamily="34" charset="0"/>
            <a:ea typeface="+mn-ea"/>
            <a:cs typeface="+mn-cs"/>
          </a:endParaRPr>
        </a:p>
        <a:p>
          <a:pPr marL="114300" lvl="1" indent="-114300" algn="just" defTabSz="533400">
            <a:lnSpc>
              <a:spcPct val="90000"/>
            </a:lnSpc>
            <a:spcBef>
              <a:spcPct val="0"/>
            </a:spcBef>
            <a:spcAft>
              <a:spcPct val="15000"/>
            </a:spcAft>
            <a:buChar char="•"/>
          </a:pPr>
          <a:r>
            <a:rPr lang="en-US" sz="1200" b="1" kern="1200" dirty="0">
              <a:solidFill>
                <a:sysClr val="window" lastClr="FFFFFF"/>
              </a:solidFill>
              <a:latin typeface="Tw Cen MT" panose="020B0602020104020603" pitchFamily="34" charset="0"/>
              <a:ea typeface="+mn-ea"/>
              <a:cs typeface="+mn-cs"/>
            </a:rPr>
            <a:t>Quarterly &amp; Annual Project Reports</a:t>
          </a:r>
          <a:r>
            <a:rPr lang="en-US" sz="1200" kern="1200" dirty="0">
              <a:solidFill>
                <a:sysClr val="window" lastClr="FFFFFF"/>
              </a:solidFill>
              <a:latin typeface="Tw Cen MT" panose="020B0602020104020603" pitchFamily="34" charset="0"/>
              <a:ea typeface="+mn-ea"/>
              <a:cs typeface="+mn-cs"/>
            </a:rPr>
            <a:t>: CAs assist developers in filing quarterly and annual project reports as required by RERA.</a:t>
          </a:r>
        </a:p>
        <a:p>
          <a:pPr marL="114300" lvl="1" indent="-114300" algn="just" defTabSz="533400">
            <a:lnSpc>
              <a:spcPct val="90000"/>
            </a:lnSpc>
            <a:spcBef>
              <a:spcPct val="0"/>
            </a:spcBef>
            <a:spcAft>
              <a:spcPct val="15000"/>
            </a:spcAft>
            <a:buChar char="•"/>
          </a:pPr>
          <a:r>
            <a:rPr lang="en-US" sz="1200" b="1" kern="1200">
              <a:solidFill>
                <a:sysClr val="window" lastClr="FFFFFF"/>
              </a:solidFill>
              <a:latin typeface="Tw Cen MT" panose="020B0602020104020603" pitchFamily="34" charset="0"/>
              <a:ea typeface="+mn-ea"/>
              <a:cs typeface="+mn-cs"/>
            </a:rPr>
            <a:t>Certification</a:t>
          </a:r>
          <a:r>
            <a:rPr lang="en-US" sz="1200" kern="1200">
              <a:solidFill>
                <a:sysClr val="window" lastClr="FFFFFF"/>
              </a:solidFill>
              <a:latin typeface="Tw Cen MT" panose="020B0602020104020603" pitchFamily="34" charset="0"/>
              <a:ea typeface="+mn-ea"/>
              <a:cs typeface="+mn-cs"/>
            </a:rPr>
            <a:t>: Provide annual and quarterly certifications verifying project progress and compliance with RERA.</a:t>
          </a:r>
        </a:p>
        <a:p>
          <a:pPr marL="114300" lvl="1" indent="-114300" algn="just" defTabSz="533400">
            <a:lnSpc>
              <a:spcPct val="90000"/>
            </a:lnSpc>
            <a:spcBef>
              <a:spcPct val="0"/>
            </a:spcBef>
            <a:spcAft>
              <a:spcPct val="15000"/>
            </a:spcAft>
            <a:buChar char="•"/>
          </a:pPr>
          <a:r>
            <a:rPr lang="en-US" sz="1200" b="1" kern="1200" dirty="0">
              <a:solidFill>
                <a:sysClr val="window" lastClr="FFFFFF"/>
              </a:solidFill>
              <a:latin typeface="Tw Cen MT" panose="020B0602020104020603" pitchFamily="34" charset="0"/>
              <a:ea typeface="+mn-ea"/>
              <a:cs typeface="+mn-cs"/>
            </a:rPr>
            <a:t>Maintenance of Project Accounts</a:t>
          </a:r>
          <a:r>
            <a:rPr lang="en-US" sz="1200" kern="1200" dirty="0">
              <a:solidFill>
                <a:sysClr val="window" lastClr="FFFFFF"/>
              </a:solidFill>
              <a:latin typeface="Tw Cen MT" panose="020B0602020104020603" pitchFamily="34" charset="0"/>
              <a:ea typeface="+mn-ea"/>
              <a:cs typeface="+mn-cs"/>
            </a:rPr>
            <a:t>: Ensure accurate maintenance of separate bank accounts for each project.</a:t>
          </a:r>
        </a:p>
      </dsp:txBody>
      <dsp:txXfrm>
        <a:off x="8018080" y="888727"/>
        <a:ext cx="3644582" cy="2186749"/>
      </dsp:txXfrm>
    </dsp:sp>
    <dsp:sp modelId="{71C57A52-C1E1-42CC-A891-BE9CBAEB6197}">
      <dsp:nvSpPr>
        <dsp:cNvPr id="0" name=""/>
        <dsp:cNvSpPr/>
      </dsp:nvSpPr>
      <dsp:spPr>
        <a:xfrm>
          <a:off x="2004520" y="3439935"/>
          <a:ext cx="3644582" cy="2186749"/>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1" kern="1200">
              <a:solidFill>
                <a:sysClr val="window" lastClr="FFFFFF"/>
              </a:solidFill>
              <a:latin typeface="Tw Cen MT" panose="020B0602020104020603" pitchFamily="34" charset="0"/>
              <a:ea typeface="+mn-ea"/>
              <a:cs typeface="+mn-cs"/>
            </a:rPr>
            <a:t>Drafting of Legal Documents</a:t>
          </a:r>
          <a:endParaRPr lang="en-US" sz="1400" kern="1200">
            <a:solidFill>
              <a:sysClr val="window" lastClr="FFFFFF"/>
            </a:solidFill>
            <a:latin typeface="Tw Cen MT" panose="020B0602020104020603" pitchFamily="34" charset="0"/>
            <a:ea typeface="+mn-ea"/>
            <a:cs typeface="+mn-cs"/>
          </a:endParaRPr>
        </a:p>
        <a:p>
          <a:pPr marL="114300" lvl="1" indent="-114300" algn="just" defTabSz="622300">
            <a:lnSpc>
              <a:spcPct val="90000"/>
            </a:lnSpc>
            <a:spcBef>
              <a:spcPct val="0"/>
            </a:spcBef>
            <a:spcAft>
              <a:spcPct val="15000"/>
            </a:spcAft>
            <a:buChar char="•"/>
          </a:pPr>
          <a:r>
            <a:rPr lang="en-US" sz="1400" kern="1200">
              <a:solidFill>
                <a:sysClr val="window" lastClr="FFFFFF"/>
              </a:solidFill>
              <a:latin typeface="Tw Cen MT" panose="020B0602020104020603" pitchFamily="34" charset="0"/>
              <a:ea typeface="+mn-ea"/>
              <a:cs typeface="+mn-cs"/>
            </a:rPr>
            <a:t>Assist in the drafting of legal documents such as:</a:t>
          </a:r>
        </a:p>
        <a:p>
          <a:pPr marL="228600" lvl="2" indent="-114300" algn="just" defTabSz="622300">
            <a:lnSpc>
              <a:spcPct val="90000"/>
            </a:lnSpc>
            <a:spcBef>
              <a:spcPct val="0"/>
            </a:spcBef>
            <a:spcAft>
              <a:spcPct val="15000"/>
            </a:spcAft>
            <a:buChar char="•"/>
          </a:pPr>
          <a:r>
            <a:rPr lang="en-US" sz="1400" kern="1200">
              <a:solidFill>
                <a:sysClr val="window" lastClr="FFFFFF"/>
              </a:solidFill>
              <a:latin typeface="Tw Cen MT" panose="020B0602020104020603" pitchFamily="34" charset="0"/>
              <a:ea typeface="+mn-ea"/>
              <a:cs typeface="+mn-cs"/>
            </a:rPr>
            <a:t>Joint Development Agreements</a:t>
          </a:r>
        </a:p>
        <a:p>
          <a:pPr marL="228600" lvl="2" indent="-114300" algn="just" defTabSz="622300">
            <a:lnSpc>
              <a:spcPct val="90000"/>
            </a:lnSpc>
            <a:spcBef>
              <a:spcPct val="0"/>
            </a:spcBef>
            <a:spcAft>
              <a:spcPct val="15000"/>
            </a:spcAft>
            <a:buChar char="•"/>
          </a:pPr>
          <a:r>
            <a:rPr lang="en-US" sz="1400" kern="1200">
              <a:solidFill>
                <a:sysClr val="window" lastClr="FFFFFF"/>
              </a:solidFill>
              <a:latin typeface="Tw Cen MT" panose="020B0602020104020603" pitchFamily="34" charset="0"/>
              <a:ea typeface="+mn-ea"/>
              <a:cs typeface="+mn-cs"/>
            </a:rPr>
            <a:t>Agreements for Sale</a:t>
          </a:r>
        </a:p>
        <a:p>
          <a:pPr marL="228600" lvl="2" indent="-114300" algn="just" defTabSz="622300">
            <a:lnSpc>
              <a:spcPct val="90000"/>
            </a:lnSpc>
            <a:spcBef>
              <a:spcPct val="0"/>
            </a:spcBef>
            <a:spcAft>
              <a:spcPct val="15000"/>
            </a:spcAft>
            <a:buChar char="•"/>
          </a:pPr>
          <a:r>
            <a:rPr lang="en-US" sz="1400" kern="1200">
              <a:solidFill>
                <a:sysClr val="window" lastClr="FFFFFF"/>
              </a:solidFill>
              <a:latin typeface="Tw Cen MT" panose="020B0602020104020603" pitchFamily="34" charset="0"/>
              <a:ea typeface="+mn-ea"/>
              <a:cs typeface="+mn-cs"/>
            </a:rPr>
            <a:t>Sale Deeds</a:t>
          </a:r>
        </a:p>
        <a:p>
          <a:pPr marL="114300" lvl="1" indent="-114300" algn="just" defTabSz="622300">
            <a:lnSpc>
              <a:spcPct val="90000"/>
            </a:lnSpc>
            <a:spcBef>
              <a:spcPct val="0"/>
            </a:spcBef>
            <a:spcAft>
              <a:spcPct val="15000"/>
            </a:spcAft>
            <a:buChar char="•"/>
          </a:pPr>
          <a:r>
            <a:rPr lang="en-US" sz="1400" kern="1200">
              <a:solidFill>
                <a:sysClr val="window" lastClr="FFFFFF"/>
              </a:solidFill>
              <a:latin typeface="Tw Cen MT" panose="020B0602020104020603" pitchFamily="34" charset="0"/>
              <a:ea typeface="+mn-ea"/>
              <a:cs typeface="+mn-cs"/>
            </a:rPr>
            <a:t>Ensure that these documents comply with RERA regulations and protect the interests of all parties involved.</a:t>
          </a:r>
        </a:p>
      </dsp:txBody>
      <dsp:txXfrm>
        <a:off x="2004520" y="3439935"/>
        <a:ext cx="3644582" cy="2186749"/>
      </dsp:txXfrm>
    </dsp:sp>
    <dsp:sp modelId="{F91EAFD3-D701-481E-8CE5-B388C5ADE648}">
      <dsp:nvSpPr>
        <dsp:cNvPr id="0" name=""/>
        <dsp:cNvSpPr/>
      </dsp:nvSpPr>
      <dsp:spPr>
        <a:xfrm>
          <a:off x="6013560" y="3439935"/>
          <a:ext cx="3644582" cy="2186749"/>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1" kern="1200">
              <a:solidFill>
                <a:sysClr val="window" lastClr="FFFFFF"/>
              </a:solidFill>
              <a:latin typeface="Tw Cen MT" panose="020B0602020104020603" pitchFamily="34" charset="0"/>
              <a:ea typeface="+mn-ea"/>
              <a:cs typeface="+mn-cs"/>
            </a:rPr>
            <a:t>Project Completion Compliance</a:t>
          </a:r>
          <a:endParaRPr lang="en-US" sz="1400" kern="1200">
            <a:solidFill>
              <a:sysClr val="window" lastClr="FFFFFF"/>
            </a:solidFill>
            <a:latin typeface="Tw Cen MT" panose="020B0602020104020603" pitchFamily="34" charset="0"/>
            <a:ea typeface="+mn-ea"/>
            <a:cs typeface="+mn-cs"/>
          </a:endParaRPr>
        </a:p>
        <a:p>
          <a:pPr marL="114300" lvl="1" indent="-114300" algn="just" defTabSz="622300">
            <a:lnSpc>
              <a:spcPct val="90000"/>
            </a:lnSpc>
            <a:spcBef>
              <a:spcPct val="0"/>
            </a:spcBef>
            <a:spcAft>
              <a:spcPct val="15000"/>
            </a:spcAft>
            <a:buChar char="•"/>
          </a:pPr>
          <a:r>
            <a:rPr lang="en-US" sz="1400" kern="1200" dirty="0">
              <a:solidFill>
                <a:sysClr val="window" lastClr="FFFFFF"/>
              </a:solidFill>
              <a:latin typeface="Tw Cen MT" panose="020B0602020104020603" pitchFamily="34" charset="0"/>
              <a:ea typeface="+mn-ea"/>
              <a:cs typeface="+mn-cs"/>
            </a:rPr>
            <a:t>Ensure compliance with RERA requirements for project completion. </a:t>
          </a:r>
        </a:p>
        <a:p>
          <a:pPr marL="114300" lvl="1" indent="-114300" algn="just" defTabSz="622300">
            <a:lnSpc>
              <a:spcPct val="90000"/>
            </a:lnSpc>
            <a:spcBef>
              <a:spcPct val="0"/>
            </a:spcBef>
            <a:spcAft>
              <a:spcPct val="15000"/>
            </a:spcAft>
            <a:buChar char="•"/>
          </a:pPr>
          <a:r>
            <a:rPr lang="en-US" sz="1400" kern="1200" dirty="0">
              <a:solidFill>
                <a:sysClr val="window" lastClr="FFFFFF"/>
              </a:solidFill>
              <a:latin typeface="Tw Cen MT" panose="020B0602020104020603" pitchFamily="34" charset="0"/>
              <a:ea typeface="+mn-ea"/>
              <a:cs typeface="+mn-cs"/>
            </a:rPr>
            <a:t>Assist in the preparation and certification of project completion reports if any to be submitted with RERA at the time of completion as per specific state RERA regulations.</a:t>
          </a:r>
        </a:p>
      </dsp:txBody>
      <dsp:txXfrm>
        <a:off x="6013560" y="3439935"/>
        <a:ext cx="3644582" cy="2186749"/>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86E41-5A6B-4622-8BD2-82D9285A41A1}">
      <dsp:nvSpPr>
        <dsp:cNvPr id="0" name=""/>
        <dsp:cNvSpPr/>
      </dsp:nvSpPr>
      <dsp:spPr>
        <a:xfrm>
          <a:off x="0" y="902102"/>
          <a:ext cx="3624004" cy="2174403"/>
        </a:xfrm>
        <a:prstGeom prst="rect">
          <a:avLst/>
        </a:prstGeom>
        <a:gradFill rotWithShape="0">
          <a:gsLst>
            <a:gs pos="0">
              <a:srgbClr val="665EB8">
                <a:hueOff val="0"/>
                <a:satOff val="0"/>
                <a:lumOff val="0"/>
                <a:alphaOff val="0"/>
                <a:shade val="85000"/>
                <a:satMod val="130000"/>
              </a:srgbClr>
            </a:gs>
            <a:gs pos="34000">
              <a:srgbClr val="665EB8">
                <a:hueOff val="0"/>
                <a:satOff val="0"/>
                <a:lumOff val="0"/>
                <a:alphaOff val="0"/>
                <a:shade val="87000"/>
                <a:satMod val="125000"/>
              </a:srgbClr>
            </a:gs>
            <a:gs pos="70000">
              <a:srgbClr val="665EB8">
                <a:hueOff val="0"/>
                <a:satOff val="0"/>
                <a:lumOff val="0"/>
                <a:alphaOff val="0"/>
                <a:tint val="100000"/>
                <a:shade val="90000"/>
                <a:satMod val="130000"/>
              </a:srgbClr>
            </a:gs>
            <a:gs pos="100000">
              <a:srgbClr val="665EB8">
                <a:hueOff val="0"/>
                <a:satOff val="0"/>
                <a:lumOff val="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ysClr val="window" lastClr="FFFFFF"/>
              </a:solidFill>
              <a:latin typeface="Tw Cen MT" panose="020B0602020104020603" pitchFamily="34" charset="0"/>
              <a:ea typeface="+mn-ea"/>
              <a:cs typeface="+mn-cs"/>
            </a:rPr>
            <a:t>Formation of Association of </a:t>
          </a:r>
          <a:r>
            <a:rPr lang="en-US" sz="1600" b="1" kern="1200" dirty="0" err="1">
              <a:solidFill>
                <a:sysClr val="window" lastClr="FFFFFF"/>
              </a:solidFill>
              <a:latin typeface="Tw Cen MT" panose="020B0602020104020603" pitchFamily="34" charset="0"/>
              <a:ea typeface="+mn-ea"/>
              <a:cs typeface="+mn-cs"/>
            </a:rPr>
            <a:t>Allottees</a:t>
          </a:r>
          <a:r>
            <a:rPr lang="en-US" sz="1600" b="1" kern="1200" dirty="0">
              <a:solidFill>
                <a:sysClr val="window" lastClr="FFFFFF"/>
              </a:solidFill>
              <a:latin typeface="Tw Cen MT" panose="020B0602020104020603" pitchFamily="34" charset="0"/>
              <a:ea typeface="+mn-ea"/>
              <a:cs typeface="+mn-cs"/>
            </a:rPr>
            <a:t> (AOA)</a:t>
          </a:r>
          <a:endParaRPr lang="en-US" sz="1600" kern="1200" dirty="0">
            <a:solidFill>
              <a:sysClr val="window" lastClr="FFFFFF"/>
            </a:solidFill>
            <a:latin typeface="Tw Cen MT" panose="020B0602020104020603" pitchFamily="34" charset="0"/>
            <a:ea typeface="+mn-ea"/>
            <a:cs typeface="+mn-cs"/>
          </a:endParaRPr>
        </a:p>
        <a:p>
          <a:pPr marL="171450" lvl="1" indent="-171450" algn="l" defTabSz="711200">
            <a:lnSpc>
              <a:spcPct val="90000"/>
            </a:lnSpc>
            <a:spcBef>
              <a:spcPct val="0"/>
            </a:spcBef>
            <a:spcAft>
              <a:spcPct val="15000"/>
            </a:spcAft>
            <a:buChar char="•"/>
          </a:pPr>
          <a:r>
            <a:rPr lang="en-US" sz="1600" kern="1200">
              <a:solidFill>
                <a:sysClr val="window" lastClr="FFFFFF"/>
              </a:solidFill>
              <a:latin typeface="Tw Cen MT" panose="020B0602020104020603" pitchFamily="34" charset="0"/>
              <a:ea typeface="+mn-ea"/>
              <a:cs typeface="+mn-cs"/>
            </a:rPr>
            <a:t>Guide in the formation and registration of the Association of Allottees (AOA) as per RERA requirements.</a:t>
          </a:r>
        </a:p>
        <a:p>
          <a:pPr marL="171450" lvl="1" indent="-171450" algn="l" defTabSz="711200">
            <a:lnSpc>
              <a:spcPct val="90000"/>
            </a:lnSpc>
            <a:spcBef>
              <a:spcPct val="0"/>
            </a:spcBef>
            <a:spcAft>
              <a:spcPct val="15000"/>
            </a:spcAft>
            <a:buChar char="•"/>
          </a:pPr>
          <a:r>
            <a:rPr lang="en-US" sz="1600" kern="1200">
              <a:solidFill>
                <a:sysClr val="window" lastClr="FFFFFF"/>
              </a:solidFill>
              <a:latin typeface="Tw Cen MT" panose="020B0602020104020603" pitchFamily="34" charset="0"/>
              <a:ea typeface="+mn-ea"/>
              <a:cs typeface="+mn-cs"/>
            </a:rPr>
            <a:t>Support in ensuring smooth handover of the project and resolving issues related to the allottee’s rights.</a:t>
          </a:r>
        </a:p>
      </dsp:txBody>
      <dsp:txXfrm>
        <a:off x="0" y="902102"/>
        <a:ext cx="3624004" cy="2174403"/>
      </dsp:txXfrm>
    </dsp:sp>
    <dsp:sp modelId="{98094D6B-4C69-469F-82F3-9A1D8185BE0B}">
      <dsp:nvSpPr>
        <dsp:cNvPr id="0" name=""/>
        <dsp:cNvSpPr/>
      </dsp:nvSpPr>
      <dsp:spPr>
        <a:xfrm>
          <a:off x="3986405" y="902102"/>
          <a:ext cx="3624004" cy="2174403"/>
        </a:xfrm>
        <a:prstGeom prst="rect">
          <a:avLst/>
        </a:prstGeom>
        <a:gradFill rotWithShape="0">
          <a:gsLst>
            <a:gs pos="0">
              <a:srgbClr val="665EB8">
                <a:hueOff val="-594301"/>
                <a:satOff val="10890"/>
                <a:lumOff val="1373"/>
                <a:alphaOff val="0"/>
                <a:shade val="85000"/>
                <a:satMod val="130000"/>
              </a:srgbClr>
            </a:gs>
            <a:gs pos="34000">
              <a:srgbClr val="665EB8">
                <a:hueOff val="-594301"/>
                <a:satOff val="10890"/>
                <a:lumOff val="1373"/>
                <a:alphaOff val="0"/>
                <a:shade val="87000"/>
                <a:satMod val="125000"/>
              </a:srgbClr>
            </a:gs>
            <a:gs pos="70000">
              <a:srgbClr val="665EB8">
                <a:hueOff val="-594301"/>
                <a:satOff val="10890"/>
                <a:lumOff val="1373"/>
                <a:alphaOff val="0"/>
                <a:tint val="100000"/>
                <a:shade val="90000"/>
                <a:satMod val="130000"/>
              </a:srgbClr>
            </a:gs>
            <a:gs pos="100000">
              <a:srgbClr val="665EB8">
                <a:hueOff val="-594301"/>
                <a:satOff val="10890"/>
                <a:lumOff val="1373"/>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 lastClr="FFFFFF"/>
              </a:solidFill>
              <a:latin typeface="Tw Cen MT" panose="020B0602020104020603" pitchFamily="34" charset="0"/>
              <a:ea typeface="+mn-ea"/>
              <a:cs typeface="+mn-cs"/>
            </a:rPr>
            <a:t>Litigation and Dispute Resolution</a:t>
          </a:r>
          <a:endParaRPr lang="en-US" sz="1600" kern="1200">
            <a:solidFill>
              <a:sysClr val="window" lastClr="FFFFFF"/>
            </a:solidFill>
            <a:latin typeface="Tw Cen MT" panose="020B0602020104020603" pitchFamily="34" charset="0"/>
            <a:ea typeface="+mn-ea"/>
            <a:cs typeface="+mn-cs"/>
          </a:endParaRPr>
        </a:p>
        <a:p>
          <a:pPr marL="171450" lvl="1" indent="-171450" algn="l" defTabSz="711200">
            <a:lnSpc>
              <a:spcPct val="90000"/>
            </a:lnSpc>
            <a:spcBef>
              <a:spcPct val="0"/>
            </a:spcBef>
            <a:spcAft>
              <a:spcPct val="15000"/>
            </a:spcAft>
            <a:buChar char="•"/>
          </a:pPr>
          <a:r>
            <a:rPr lang="en-US" sz="1600" kern="1200">
              <a:solidFill>
                <a:sysClr val="window" lastClr="FFFFFF"/>
              </a:solidFill>
              <a:latin typeface="Tw Cen MT" panose="020B0602020104020603" pitchFamily="34" charset="0"/>
              <a:ea typeface="+mn-ea"/>
              <a:cs typeface="+mn-cs"/>
            </a:rPr>
            <a:t>Represent developers, allottees, or real estate agents in RERA-related litigation.</a:t>
          </a:r>
        </a:p>
        <a:p>
          <a:pPr marL="171450" lvl="1" indent="-171450" algn="l" defTabSz="711200">
            <a:lnSpc>
              <a:spcPct val="90000"/>
            </a:lnSpc>
            <a:spcBef>
              <a:spcPct val="0"/>
            </a:spcBef>
            <a:spcAft>
              <a:spcPct val="15000"/>
            </a:spcAft>
            <a:buChar char="•"/>
          </a:pPr>
          <a:r>
            <a:rPr lang="en-US" sz="1600" kern="1200">
              <a:solidFill>
                <a:sysClr val="window" lastClr="FFFFFF"/>
              </a:solidFill>
              <a:latin typeface="Tw Cen MT" panose="020B0602020104020603" pitchFamily="34" charset="0"/>
              <a:ea typeface="+mn-ea"/>
              <a:cs typeface="+mn-cs"/>
            </a:rPr>
            <a:t>Provide expert advice and support in handling RERA disputes regarding project delays, payments, and contractual matters.</a:t>
          </a:r>
        </a:p>
      </dsp:txBody>
      <dsp:txXfrm>
        <a:off x="3986405" y="902102"/>
        <a:ext cx="3624004" cy="2174403"/>
      </dsp:txXfrm>
    </dsp:sp>
    <dsp:sp modelId="{43E31195-A0E9-4757-A164-611B0331F5FD}">
      <dsp:nvSpPr>
        <dsp:cNvPr id="0" name=""/>
        <dsp:cNvSpPr/>
      </dsp:nvSpPr>
      <dsp:spPr>
        <a:xfrm>
          <a:off x="7972811" y="902102"/>
          <a:ext cx="3624004" cy="2174403"/>
        </a:xfrm>
        <a:prstGeom prst="rect">
          <a:avLst/>
        </a:prstGeom>
        <a:gradFill rotWithShape="0">
          <a:gsLst>
            <a:gs pos="0">
              <a:srgbClr val="665EB8">
                <a:hueOff val="-1188603"/>
                <a:satOff val="21780"/>
                <a:lumOff val="2745"/>
                <a:alphaOff val="0"/>
                <a:shade val="85000"/>
                <a:satMod val="130000"/>
              </a:srgbClr>
            </a:gs>
            <a:gs pos="34000">
              <a:srgbClr val="665EB8">
                <a:hueOff val="-1188603"/>
                <a:satOff val="21780"/>
                <a:lumOff val="2745"/>
                <a:alphaOff val="0"/>
                <a:shade val="87000"/>
                <a:satMod val="125000"/>
              </a:srgbClr>
            </a:gs>
            <a:gs pos="70000">
              <a:srgbClr val="665EB8">
                <a:hueOff val="-1188603"/>
                <a:satOff val="21780"/>
                <a:lumOff val="2745"/>
                <a:alphaOff val="0"/>
                <a:tint val="100000"/>
                <a:shade val="90000"/>
                <a:satMod val="130000"/>
              </a:srgbClr>
            </a:gs>
            <a:gs pos="100000">
              <a:srgbClr val="665EB8">
                <a:hueOff val="-1188603"/>
                <a:satOff val="21780"/>
                <a:lumOff val="2745"/>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 lastClr="FFFFFF"/>
              </a:solidFill>
              <a:latin typeface="Tw Cen MT" panose="020B0602020104020603" pitchFamily="34" charset="0"/>
              <a:ea typeface="+mn-ea"/>
              <a:cs typeface="+mn-cs"/>
            </a:rPr>
            <a:t>Real Estate Agent Compliance</a:t>
          </a:r>
          <a:endParaRPr lang="en-US" sz="1600" kern="1200">
            <a:solidFill>
              <a:sysClr val="window" lastClr="FFFFFF"/>
            </a:solidFill>
            <a:latin typeface="Tw Cen MT" panose="020B0602020104020603" pitchFamily="34" charset="0"/>
            <a:ea typeface="+mn-ea"/>
            <a:cs typeface="+mn-cs"/>
          </a:endParaRPr>
        </a:p>
        <a:p>
          <a:pPr marL="171450" lvl="1" indent="-171450" algn="l" defTabSz="711200">
            <a:lnSpc>
              <a:spcPct val="90000"/>
            </a:lnSpc>
            <a:spcBef>
              <a:spcPct val="0"/>
            </a:spcBef>
            <a:spcAft>
              <a:spcPct val="15000"/>
            </a:spcAft>
            <a:buChar char="•"/>
          </a:pPr>
          <a:r>
            <a:rPr lang="en-US" sz="1600" b="1" kern="1200">
              <a:solidFill>
                <a:sysClr val="window" lastClr="FFFFFF"/>
              </a:solidFill>
              <a:latin typeface="Tw Cen MT" panose="020B0602020104020603" pitchFamily="34" charset="0"/>
              <a:ea typeface="+mn-ea"/>
              <a:cs typeface="+mn-cs"/>
            </a:rPr>
            <a:t>Registration and Renewal</a:t>
          </a:r>
          <a:r>
            <a:rPr lang="en-US" sz="1600" kern="1200">
              <a:solidFill>
                <a:sysClr val="window" lastClr="FFFFFF"/>
              </a:solidFill>
              <a:latin typeface="Tw Cen MT" panose="020B0602020104020603" pitchFamily="34" charset="0"/>
              <a:ea typeface="+mn-ea"/>
              <a:cs typeface="+mn-cs"/>
            </a:rPr>
            <a:t>: Help real estate agents comply with RERA registration and renewal requirements.</a:t>
          </a:r>
        </a:p>
        <a:p>
          <a:pPr marL="171450" lvl="1" indent="-171450" algn="l" defTabSz="711200">
            <a:lnSpc>
              <a:spcPct val="90000"/>
            </a:lnSpc>
            <a:spcBef>
              <a:spcPct val="0"/>
            </a:spcBef>
            <a:spcAft>
              <a:spcPct val="15000"/>
            </a:spcAft>
            <a:buChar char="•"/>
          </a:pPr>
          <a:r>
            <a:rPr lang="en-US" sz="1600" b="1" kern="1200">
              <a:solidFill>
                <a:sysClr val="window" lastClr="FFFFFF"/>
              </a:solidFill>
              <a:latin typeface="Tw Cen MT" panose="020B0602020104020603" pitchFamily="34" charset="0"/>
              <a:ea typeface="+mn-ea"/>
              <a:cs typeface="+mn-cs"/>
            </a:rPr>
            <a:t>Books of Accounts</a:t>
          </a:r>
          <a:r>
            <a:rPr lang="en-US" sz="1600" kern="1200">
              <a:solidFill>
                <a:sysClr val="window" lastClr="FFFFFF"/>
              </a:solidFill>
              <a:latin typeface="Tw Cen MT" panose="020B0602020104020603" pitchFamily="34" charset="0"/>
              <a:ea typeface="+mn-ea"/>
              <a:cs typeface="+mn-cs"/>
            </a:rPr>
            <a:t>: Ensure agents maintain proper books of accounts for their transactions and business activities.</a:t>
          </a:r>
        </a:p>
      </dsp:txBody>
      <dsp:txXfrm>
        <a:off x="7972811" y="902102"/>
        <a:ext cx="3624004" cy="2174403"/>
      </dsp:txXfrm>
    </dsp:sp>
    <dsp:sp modelId="{0A4ECB25-0B3A-4A45-B51B-6C089C6AFC5A}">
      <dsp:nvSpPr>
        <dsp:cNvPr id="0" name=""/>
        <dsp:cNvSpPr/>
      </dsp:nvSpPr>
      <dsp:spPr>
        <a:xfrm>
          <a:off x="1993202" y="3438906"/>
          <a:ext cx="3624004" cy="2174403"/>
        </a:xfrm>
        <a:prstGeom prst="rect">
          <a:avLst/>
        </a:prstGeom>
        <a:gradFill rotWithShape="0">
          <a:gsLst>
            <a:gs pos="0">
              <a:srgbClr val="665EB8">
                <a:hueOff val="-1782904"/>
                <a:satOff val="32670"/>
                <a:lumOff val="4118"/>
                <a:alphaOff val="0"/>
                <a:shade val="85000"/>
                <a:satMod val="130000"/>
              </a:srgbClr>
            </a:gs>
            <a:gs pos="34000">
              <a:srgbClr val="665EB8">
                <a:hueOff val="-1782904"/>
                <a:satOff val="32670"/>
                <a:lumOff val="4118"/>
                <a:alphaOff val="0"/>
                <a:shade val="87000"/>
                <a:satMod val="125000"/>
              </a:srgbClr>
            </a:gs>
            <a:gs pos="70000">
              <a:srgbClr val="665EB8">
                <a:hueOff val="-1782904"/>
                <a:satOff val="32670"/>
                <a:lumOff val="4118"/>
                <a:alphaOff val="0"/>
                <a:tint val="100000"/>
                <a:shade val="90000"/>
                <a:satMod val="130000"/>
              </a:srgbClr>
            </a:gs>
            <a:gs pos="100000">
              <a:srgbClr val="665EB8">
                <a:hueOff val="-1782904"/>
                <a:satOff val="32670"/>
                <a:lumOff val="4118"/>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 lastClr="FFFFFF"/>
              </a:solidFill>
              <a:latin typeface="Tw Cen MT" panose="020B0602020104020603" pitchFamily="34" charset="0"/>
              <a:ea typeface="+mn-ea"/>
              <a:cs typeface="+mn-cs"/>
            </a:rPr>
            <a:t>Consumer Protection and Support for Investors</a:t>
          </a:r>
          <a:endParaRPr lang="en-US" sz="1600" kern="1200">
            <a:solidFill>
              <a:sysClr val="window" lastClr="FFFFFF"/>
            </a:solidFill>
            <a:latin typeface="Tw Cen MT" panose="020B0602020104020603" pitchFamily="34" charset="0"/>
            <a:ea typeface="+mn-ea"/>
            <a:cs typeface="+mn-cs"/>
          </a:endParaRPr>
        </a:p>
        <a:p>
          <a:pPr marL="171450" lvl="1" indent="-171450" algn="l" defTabSz="711200">
            <a:lnSpc>
              <a:spcPct val="90000"/>
            </a:lnSpc>
            <a:spcBef>
              <a:spcPct val="0"/>
            </a:spcBef>
            <a:spcAft>
              <a:spcPct val="15000"/>
            </a:spcAft>
            <a:buChar char="•"/>
          </a:pPr>
          <a:r>
            <a:rPr lang="en-US" sz="1600" kern="1200">
              <a:solidFill>
                <a:sysClr val="window" lastClr="FFFFFF"/>
              </a:solidFill>
              <a:latin typeface="Tw Cen MT" panose="020B0602020104020603" pitchFamily="34" charset="0"/>
              <a:ea typeface="+mn-ea"/>
              <a:cs typeface="+mn-cs"/>
            </a:rPr>
            <a:t>Assist allottees and investors in understanding their rights under RERA.</a:t>
          </a:r>
        </a:p>
        <a:p>
          <a:pPr marL="171450" lvl="1" indent="-171450" algn="l" defTabSz="711200">
            <a:lnSpc>
              <a:spcPct val="90000"/>
            </a:lnSpc>
            <a:spcBef>
              <a:spcPct val="0"/>
            </a:spcBef>
            <a:spcAft>
              <a:spcPct val="15000"/>
            </a:spcAft>
            <a:buChar char="•"/>
          </a:pPr>
          <a:r>
            <a:rPr lang="en-US" sz="1600" kern="1200">
              <a:solidFill>
                <a:sysClr val="window" lastClr="FFFFFF"/>
              </a:solidFill>
              <a:latin typeface="Tw Cen MT" panose="020B0602020104020603" pitchFamily="34" charset="0"/>
              <a:ea typeface="+mn-ea"/>
              <a:cs typeface="+mn-cs"/>
            </a:rPr>
            <a:t>Provide advisory services on investment in real estate projects, helping investors navigate legal complexities and avoid potential risks.</a:t>
          </a:r>
        </a:p>
      </dsp:txBody>
      <dsp:txXfrm>
        <a:off x="1993202" y="3438906"/>
        <a:ext cx="3624004" cy="2174403"/>
      </dsp:txXfrm>
    </dsp:sp>
    <dsp:sp modelId="{D5AE33A5-DCE0-47AF-B45B-EF86A4F6FB08}">
      <dsp:nvSpPr>
        <dsp:cNvPr id="0" name=""/>
        <dsp:cNvSpPr/>
      </dsp:nvSpPr>
      <dsp:spPr>
        <a:xfrm>
          <a:off x="5979608" y="3438906"/>
          <a:ext cx="3624004" cy="2174403"/>
        </a:xfrm>
        <a:prstGeom prst="rect">
          <a:avLst/>
        </a:prstGeom>
        <a:gradFill rotWithShape="0">
          <a:gsLst>
            <a:gs pos="0">
              <a:srgbClr val="665EB8">
                <a:hueOff val="-2377205"/>
                <a:satOff val="43560"/>
                <a:lumOff val="5490"/>
                <a:alphaOff val="0"/>
                <a:shade val="85000"/>
                <a:satMod val="130000"/>
              </a:srgbClr>
            </a:gs>
            <a:gs pos="34000">
              <a:srgbClr val="665EB8">
                <a:hueOff val="-2377205"/>
                <a:satOff val="43560"/>
                <a:lumOff val="5490"/>
                <a:alphaOff val="0"/>
                <a:shade val="87000"/>
                <a:satMod val="125000"/>
              </a:srgbClr>
            </a:gs>
            <a:gs pos="70000">
              <a:srgbClr val="665EB8">
                <a:hueOff val="-2377205"/>
                <a:satOff val="43560"/>
                <a:lumOff val="5490"/>
                <a:alphaOff val="0"/>
                <a:tint val="100000"/>
                <a:shade val="90000"/>
                <a:satMod val="130000"/>
              </a:srgbClr>
            </a:gs>
            <a:gs pos="100000">
              <a:srgbClr val="665EB8">
                <a:hueOff val="-2377205"/>
                <a:satOff val="43560"/>
                <a:lumOff val="5490"/>
                <a:alphaOff val="0"/>
                <a:tint val="100000"/>
                <a:shade val="100000"/>
                <a:satMod val="11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solidFill>
                <a:sysClr val="window" lastClr="FFFFFF"/>
              </a:solidFill>
              <a:latin typeface="Tw Cen MT" panose="020B0602020104020603" pitchFamily="34" charset="0"/>
              <a:ea typeface="+mn-ea"/>
              <a:cs typeface="+mn-cs"/>
            </a:rPr>
            <a:t>Cost Management and Financial Advisory for Developers</a:t>
          </a:r>
          <a:endParaRPr lang="en-US" sz="1500" kern="1200">
            <a:solidFill>
              <a:sysClr val="window" lastClr="FFFFFF"/>
            </a:solidFill>
            <a:latin typeface="Tw Cen MT" panose="020B0602020104020603" pitchFamily="34" charset="0"/>
            <a:ea typeface="+mn-ea"/>
            <a:cs typeface="+mn-cs"/>
          </a:endParaRPr>
        </a:p>
        <a:p>
          <a:pPr marL="114300" lvl="1" indent="-114300" algn="l" defTabSz="666750">
            <a:lnSpc>
              <a:spcPct val="90000"/>
            </a:lnSpc>
            <a:spcBef>
              <a:spcPct val="0"/>
            </a:spcBef>
            <a:spcAft>
              <a:spcPct val="15000"/>
            </a:spcAft>
            <a:buChar char="•"/>
          </a:pPr>
          <a:r>
            <a:rPr lang="en-US" sz="1500" kern="1200" dirty="0">
              <a:solidFill>
                <a:sysClr val="window" lastClr="FFFFFF"/>
              </a:solidFill>
              <a:latin typeface="Tw Cen MT" panose="020B0602020104020603" pitchFamily="34" charset="0"/>
              <a:ea typeface="+mn-ea"/>
              <a:cs typeface="+mn-cs"/>
            </a:rPr>
            <a:t>Advise developers on cost control, budgeting, and financial planning throughout the project lifecycle.</a:t>
          </a:r>
        </a:p>
        <a:p>
          <a:pPr marL="114300" lvl="1" indent="-114300" algn="l" defTabSz="666750">
            <a:lnSpc>
              <a:spcPct val="90000"/>
            </a:lnSpc>
            <a:spcBef>
              <a:spcPct val="0"/>
            </a:spcBef>
            <a:spcAft>
              <a:spcPct val="15000"/>
            </a:spcAft>
            <a:buChar char="•"/>
          </a:pPr>
          <a:r>
            <a:rPr lang="en-US" sz="1500" kern="1200" dirty="0">
              <a:solidFill>
                <a:sysClr val="window" lastClr="FFFFFF"/>
              </a:solidFill>
              <a:latin typeface="Tw Cen MT" panose="020B0602020104020603" pitchFamily="34" charset="0"/>
              <a:ea typeface="+mn-ea"/>
              <a:cs typeface="+mn-cs"/>
            </a:rPr>
            <a:t>Ensure effective financial management, helping developers stay within budget and meet RERA timelines.</a:t>
          </a:r>
        </a:p>
      </dsp:txBody>
      <dsp:txXfrm>
        <a:off x="5979608" y="3438906"/>
        <a:ext cx="3624004" cy="21744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E836-6E45-4B7B-93E6-44FBAB52E651}">
      <dsp:nvSpPr>
        <dsp:cNvPr id="0" name=""/>
        <dsp:cNvSpPr/>
      </dsp:nvSpPr>
      <dsp:spPr>
        <a:xfrm>
          <a:off x="16" y="1921058"/>
          <a:ext cx="1518482" cy="260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latin typeface="Tw Cen MT" panose="020B0602020104020603" pitchFamily="34" charset="0"/>
            </a:rPr>
            <a:t>Some Important Definitions From – Section 2</a:t>
          </a:r>
          <a:endParaRPr lang="en-IN" sz="1400" b="1" kern="1200" dirty="0">
            <a:latin typeface="Tw Cen MT" panose="020B0602020104020603" pitchFamily="34" charset="0"/>
          </a:endParaRPr>
        </a:p>
      </dsp:txBody>
      <dsp:txXfrm>
        <a:off x="16" y="1921058"/>
        <a:ext cx="1518482" cy="2602725"/>
      </dsp:txXfrm>
    </dsp:sp>
    <dsp:sp modelId="{67985B34-B39E-4FDD-8FB2-56D406380F3C}">
      <dsp:nvSpPr>
        <dsp:cNvPr id="0" name=""/>
        <dsp:cNvSpPr/>
      </dsp:nvSpPr>
      <dsp:spPr>
        <a:xfrm>
          <a:off x="1518498" y="1251702"/>
          <a:ext cx="594783" cy="3941437"/>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86C4C-112B-42F8-AF0D-45ED8C30293F}">
      <dsp:nvSpPr>
        <dsp:cNvPr id="0" name=""/>
        <dsp:cNvSpPr/>
      </dsp:nvSpPr>
      <dsp:spPr>
        <a:xfrm>
          <a:off x="2351195" y="1251702"/>
          <a:ext cx="9556085" cy="394143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2(z) "immovable property“: </a:t>
          </a:r>
          <a:r>
            <a:rPr lang="en-US" sz="1300" i="1" kern="1200" dirty="0">
              <a:latin typeface="Tw Cen MT" panose="020B0602020104020603" pitchFamily="34" charset="0"/>
            </a:rPr>
            <a:t>includes land, buildings, rights of ways, lights or any other benefit arising out of land and things attached to the earth or permanently fastened to anything which is attached to the earth, but not standing timber, standing crops or grass;</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2(za) "interest“: </a:t>
          </a:r>
          <a:r>
            <a:rPr lang="en-US" sz="1300" i="1" kern="1200" dirty="0">
              <a:latin typeface="Tw Cen MT" panose="020B0602020104020603" pitchFamily="34" charset="0"/>
            </a:rPr>
            <a:t>means the rates of interest payable by the promoter or the </a:t>
          </a:r>
          <a:r>
            <a:rPr lang="en-US" sz="1300" i="1" kern="1200" dirty="0" err="1">
              <a:latin typeface="Tw Cen MT" panose="020B0602020104020603" pitchFamily="34" charset="0"/>
            </a:rPr>
            <a:t>allottee</a:t>
          </a:r>
          <a:r>
            <a:rPr lang="en-US" sz="1300" i="1" kern="1200" dirty="0">
              <a:latin typeface="Tw Cen MT" panose="020B0602020104020603" pitchFamily="34" charset="0"/>
            </a:rPr>
            <a:t>, as the case may be.  Explanation.—For the purpose of this clause—  (</a:t>
          </a:r>
          <a:r>
            <a:rPr lang="en-US" sz="1300" i="1" kern="1200" dirty="0" err="1">
              <a:latin typeface="Tw Cen MT" panose="020B0602020104020603" pitchFamily="34" charset="0"/>
            </a:rPr>
            <a:t>i</a:t>
          </a:r>
          <a:r>
            <a:rPr lang="en-US" sz="1300" i="1" kern="1200" dirty="0">
              <a:latin typeface="Tw Cen MT" panose="020B0602020104020603" pitchFamily="34" charset="0"/>
            </a:rPr>
            <a:t>) the rate of interest chargeable from the </a:t>
          </a:r>
          <a:r>
            <a:rPr lang="en-US" sz="1300" i="1" kern="1200" dirty="0" err="1">
              <a:latin typeface="Tw Cen MT" panose="020B0602020104020603" pitchFamily="34" charset="0"/>
            </a:rPr>
            <a:t>allottee</a:t>
          </a:r>
          <a:r>
            <a:rPr lang="en-US" sz="1300" i="1" kern="1200" dirty="0">
              <a:latin typeface="Tw Cen MT" panose="020B0602020104020603" pitchFamily="34" charset="0"/>
            </a:rPr>
            <a:t> by the promoter, in case of default, shall be equal to the rate of interest which the promoter shall be liable to pay the </a:t>
          </a:r>
          <a:r>
            <a:rPr lang="en-US" sz="1300" i="1" kern="1200" dirty="0" err="1">
              <a:latin typeface="Tw Cen MT" panose="020B0602020104020603" pitchFamily="34" charset="0"/>
            </a:rPr>
            <a:t>allottee</a:t>
          </a:r>
          <a:r>
            <a:rPr lang="en-US" sz="1300" i="1" kern="1200" dirty="0">
              <a:latin typeface="Tw Cen MT" panose="020B0602020104020603" pitchFamily="34" charset="0"/>
            </a:rPr>
            <a:t>, in case of default; (ii) the interest payable by the promoter to the </a:t>
          </a:r>
          <a:r>
            <a:rPr lang="en-US" sz="1300" i="1" kern="1200" dirty="0" err="1">
              <a:latin typeface="Tw Cen MT" panose="020B0602020104020603" pitchFamily="34" charset="0"/>
            </a:rPr>
            <a:t>allottee</a:t>
          </a:r>
          <a:r>
            <a:rPr lang="en-US" sz="1300" i="1" kern="1200" dirty="0">
              <a:latin typeface="Tw Cen MT" panose="020B0602020104020603" pitchFamily="34" charset="0"/>
            </a:rPr>
            <a:t> shall be from the date the promoter received the amount or any part thereof till the date the amount or part thereof and interest thereon is refunded, and the interest payable by the </a:t>
          </a:r>
          <a:r>
            <a:rPr lang="en-US" sz="1300" i="1" kern="1200" dirty="0" err="1">
              <a:latin typeface="Tw Cen MT" panose="020B0602020104020603" pitchFamily="34" charset="0"/>
            </a:rPr>
            <a:t>allottee</a:t>
          </a:r>
          <a:r>
            <a:rPr lang="en-US" sz="1300" i="1" kern="1200" dirty="0">
              <a:latin typeface="Tw Cen MT" panose="020B0602020104020603" pitchFamily="34" charset="0"/>
            </a:rPr>
            <a:t> to the promoter shall be from the date the </a:t>
          </a:r>
          <a:r>
            <a:rPr lang="en-US" sz="1300" i="1" kern="1200" dirty="0" err="1">
              <a:latin typeface="Tw Cen MT" panose="020B0602020104020603" pitchFamily="34" charset="0"/>
            </a:rPr>
            <a:t>allottee</a:t>
          </a:r>
          <a:r>
            <a:rPr lang="en-US" sz="1300" i="1" kern="1200" dirty="0">
              <a:latin typeface="Tw Cen MT" panose="020B0602020104020603" pitchFamily="34" charset="0"/>
            </a:rPr>
            <a:t> defaults in payment to the promoter till the date it is paid;</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a:latin typeface="Tw Cen MT" panose="020B0602020104020603" pitchFamily="34" charset="0"/>
            </a:rPr>
            <a:t>Section </a:t>
          </a:r>
          <a:r>
            <a:rPr lang="en-US" sz="1300" b="1" kern="1200" dirty="0">
              <a:latin typeface="Tw Cen MT" panose="020B0602020104020603" pitchFamily="34" charset="0"/>
            </a:rPr>
            <a:t>2(</a:t>
          </a:r>
          <a:r>
            <a:rPr lang="en-US" sz="1300" b="1" kern="1200" dirty="0" err="1">
              <a:latin typeface="Tw Cen MT" panose="020B0602020104020603" pitchFamily="34" charset="0"/>
            </a:rPr>
            <a:t>zf</a:t>
          </a:r>
          <a:r>
            <a:rPr lang="en-US" sz="1300" b="1" kern="1200" dirty="0">
              <a:latin typeface="Tw Cen MT" panose="020B0602020104020603" pitchFamily="34" charset="0"/>
            </a:rPr>
            <a:t>) "occupancy certificate“: </a:t>
          </a:r>
          <a:r>
            <a:rPr lang="en-US" sz="1300" i="1" kern="1200" dirty="0">
              <a:latin typeface="Tw Cen MT" panose="020B0602020104020603" pitchFamily="34" charset="0"/>
            </a:rPr>
            <a:t>means the occupancy certificate, or such other certificate by whatever name called, issued by the competent authority permitting occupation of any building, as provided under local laws, which has provision for civic infrastructure such as water, sanitation and electricity;</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a:t>
          </a:r>
          <a:r>
            <a:rPr lang="en-US" sz="1300" b="1" kern="1200" dirty="0" err="1">
              <a:latin typeface="Tw Cen MT" panose="020B0602020104020603" pitchFamily="34" charset="0"/>
            </a:rPr>
            <a:t>zh</a:t>
          </a:r>
          <a:r>
            <a:rPr lang="en-US" sz="1300" b="1" kern="1200" dirty="0">
              <a:latin typeface="Tw Cen MT" panose="020B0602020104020603" pitchFamily="34" charset="0"/>
            </a:rPr>
            <a:t>) "planning area" : </a:t>
          </a:r>
          <a:r>
            <a:rPr lang="en-US" sz="1300" i="1" kern="1200" dirty="0">
              <a:latin typeface="Tw Cen MT" panose="020B0602020104020603" pitchFamily="34" charset="0"/>
            </a:rPr>
            <a:t>means a planning area or a development area or a local planning area or a regional development plan area, by whatever name called, or any other area specified as such by the appropriate Government or any competent authority and includes any area designated by the appropriate Government or the competent authority to be a planning area for future planned development, under the law relating to Town and Country Planning for the time being in force and as revised from time to time;</a:t>
          </a:r>
          <a:endParaRPr lang="en-IN" sz="1300" kern="1200" dirty="0">
            <a:latin typeface="Tw Cen MT" panose="020B0602020104020603" pitchFamily="34" charset="0"/>
          </a:endParaRPr>
        </a:p>
      </dsp:txBody>
      <dsp:txXfrm>
        <a:off x="2351195" y="1251702"/>
        <a:ext cx="9556085" cy="3941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E836-6E45-4B7B-93E6-44FBAB52E651}">
      <dsp:nvSpPr>
        <dsp:cNvPr id="0" name=""/>
        <dsp:cNvSpPr/>
      </dsp:nvSpPr>
      <dsp:spPr>
        <a:xfrm>
          <a:off x="5830" y="2644059"/>
          <a:ext cx="1516999" cy="1156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latin typeface="Tw Cen MT" panose="020B0602020104020603" pitchFamily="34" charset="0"/>
            </a:rPr>
            <a:t>Some Important Definitions From – Section 2</a:t>
          </a:r>
          <a:endParaRPr lang="en-IN" sz="1400" b="1" kern="1200" dirty="0">
            <a:latin typeface="Tw Cen MT" panose="020B0602020104020603" pitchFamily="34" charset="0"/>
          </a:endParaRPr>
        </a:p>
      </dsp:txBody>
      <dsp:txXfrm>
        <a:off x="5830" y="2644059"/>
        <a:ext cx="1516999" cy="1156722"/>
      </dsp:txXfrm>
    </dsp:sp>
    <dsp:sp modelId="{67985B34-B39E-4FDD-8FB2-56D406380F3C}">
      <dsp:nvSpPr>
        <dsp:cNvPr id="0" name=""/>
        <dsp:cNvSpPr/>
      </dsp:nvSpPr>
      <dsp:spPr>
        <a:xfrm>
          <a:off x="1522829" y="5044"/>
          <a:ext cx="594202" cy="6434752"/>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86C4C-112B-42F8-AF0D-45ED8C30293F}">
      <dsp:nvSpPr>
        <dsp:cNvPr id="0" name=""/>
        <dsp:cNvSpPr/>
      </dsp:nvSpPr>
      <dsp:spPr>
        <a:xfrm>
          <a:off x="2354713" y="5044"/>
          <a:ext cx="9546753" cy="643475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just" defTabSz="577850">
            <a:lnSpc>
              <a:spcPct val="150000"/>
            </a:lnSpc>
            <a:spcBef>
              <a:spcPct val="0"/>
            </a:spcBef>
            <a:spcAft>
              <a:spcPct val="15000"/>
            </a:spcAft>
            <a:buChar char="•"/>
          </a:pP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 (</a:t>
          </a:r>
          <a:r>
            <a:rPr lang="en-US" sz="1300" b="1" kern="1200" dirty="0" err="1">
              <a:latin typeface="Tw Cen MT" panose="020B0602020104020603" pitchFamily="34" charset="0"/>
            </a:rPr>
            <a:t>zk</a:t>
          </a:r>
          <a:r>
            <a:rPr lang="en-US" sz="1300" b="1" kern="1200" dirty="0">
              <a:latin typeface="Tw Cen MT" panose="020B0602020104020603" pitchFamily="34" charset="0"/>
            </a:rPr>
            <a:t>) "promoter“: </a:t>
          </a:r>
          <a:r>
            <a:rPr lang="en-US" sz="1300" i="1" kern="1200" dirty="0">
              <a:latin typeface="Tw Cen MT" panose="020B0602020104020603" pitchFamily="34" charset="0"/>
            </a:rPr>
            <a:t>means,— (</a:t>
          </a:r>
          <a:r>
            <a:rPr lang="en-US" sz="1300" i="1" kern="1200" dirty="0" err="1">
              <a:latin typeface="Tw Cen MT" panose="020B0602020104020603" pitchFamily="34" charset="0"/>
            </a:rPr>
            <a:t>i</a:t>
          </a:r>
          <a:r>
            <a:rPr lang="en-US" sz="1300" i="1" kern="1200" dirty="0">
              <a:latin typeface="Tw Cen MT" panose="020B0602020104020603" pitchFamily="34" charset="0"/>
            </a:rPr>
            <a:t>) a person who constructs or causes to be constructed an independent building or a building consisting of apartments, or converts an existing building or a part thereof into apartments, for the purpose of selling all or some of the apartments to other persons and includes his assignees; or (ii) a person who develops land into a project, whether or not the person also constructs structures on any of the plots, for the purpose of selling to other persons all or some of the plots in the said project, whether with or without structures thereon; or (iii) any development authority or any other public body in respect of </a:t>
          </a:r>
          <a:r>
            <a:rPr lang="en-US" sz="1300" i="1" kern="1200" dirty="0" err="1">
              <a:latin typeface="Tw Cen MT" panose="020B0602020104020603" pitchFamily="34" charset="0"/>
            </a:rPr>
            <a:t>allottees</a:t>
          </a:r>
          <a:r>
            <a:rPr lang="en-US" sz="1300" i="1" kern="1200" dirty="0">
              <a:latin typeface="Tw Cen MT" panose="020B0602020104020603" pitchFamily="34" charset="0"/>
            </a:rPr>
            <a:t> of— (a) buildings or apartments, as the case may be, constructed by such authority or body on lands owned by them or placed at their disposal by the Government; or (b) plots owned by such authority or body or placed at their disposal by the Government, for the purpose of selling all or some of the apartments or plots; or (iv) an apex State level co-operative housing finance society and a primary co-operative housing society which constructs apartments or buildings for its Members or in respect of the </a:t>
          </a:r>
          <a:r>
            <a:rPr lang="en-US" sz="1300" i="1" kern="1200" dirty="0" err="1">
              <a:latin typeface="Tw Cen MT" panose="020B0602020104020603" pitchFamily="34" charset="0"/>
            </a:rPr>
            <a:t>allottees</a:t>
          </a:r>
          <a:r>
            <a:rPr lang="en-US" sz="1300" i="1" kern="1200" dirty="0">
              <a:latin typeface="Tw Cen MT" panose="020B0602020104020603" pitchFamily="34" charset="0"/>
            </a:rPr>
            <a:t> of such apartments or buildings; or (v) any other person who acts himself as a builder, </a:t>
          </a:r>
          <a:r>
            <a:rPr lang="en-US" sz="1300" i="1" kern="1200" dirty="0" err="1">
              <a:latin typeface="Tw Cen MT" panose="020B0602020104020603" pitchFamily="34" charset="0"/>
            </a:rPr>
            <a:t>coloniser</a:t>
          </a:r>
          <a:r>
            <a:rPr lang="en-US" sz="1300" i="1" kern="1200" dirty="0">
              <a:latin typeface="Tw Cen MT" panose="020B0602020104020603" pitchFamily="34" charset="0"/>
            </a:rPr>
            <a:t>, contractor, developer, estate developer or by any other name or claims to be acting as the holder of a power of attorney from the owner of the land on which the building or apartment is constructed or plot is developed for sale; or (vi) such other person who constructs any building or apartment for sale to the general public. Explanation.—For the purposes of this clause, where the person who constructs or converts a building into apartments or develops a plot for sale and the persons who sells apartments or plots are different persons, both of them shall be deemed to be the promoters and shall be jointly liable as such for the functions and responsibilities specified, under this Act or the rules and regulations made thereunder;</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 (</a:t>
          </a:r>
          <a:r>
            <a:rPr lang="en-US" sz="1300" b="1" kern="1200" dirty="0" err="1">
              <a:latin typeface="Tw Cen MT" panose="020B0602020104020603" pitchFamily="34" charset="0"/>
            </a:rPr>
            <a:t>zm</a:t>
          </a:r>
          <a:r>
            <a:rPr lang="en-US" sz="1300" b="1" kern="1200" dirty="0">
              <a:latin typeface="Tw Cen MT" panose="020B0602020104020603" pitchFamily="34" charset="0"/>
            </a:rPr>
            <a:t>) "real estate agent": </a:t>
          </a:r>
          <a:r>
            <a:rPr lang="en-US" sz="1300" i="1" kern="1200" dirty="0">
              <a:latin typeface="Tw Cen MT" panose="020B0602020104020603" pitchFamily="34" charset="0"/>
            </a:rPr>
            <a:t>means any person, who negotiates or acts on behalf of one person in a transaction of transfer of his plot, apartment or building, as the case may be, in a real estate project, by way of sale, with another person or transfer of plot, apartment or building, as the case may be, of any other person to him and receives remuneration or fees or any other charges for his services whether as commission or otherwise and includes a person who introduces, through any medium, prospective buyers and sellers to each other for negotiation for sale or purchase of plot, apartment or building, as the case may be, and includes property dealers, brokers, middlemen by whatever name called;</a:t>
          </a:r>
          <a:endParaRPr lang="en-IN" sz="1300" kern="1200" dirty="0">
            <a:latin typeface="Tw Cen MT" panose="020B0602020104020603" pitchFamily="34" charset="0"/>
          </a:endParaRPr>
        </a:p>
        <a:p>
          <a:pPr marL="114300" lvl="1" indent="-114300" algn="just" defTabSz="577850">
            <a:lnSpc>
              <a:spcPct val="150000"/>
            </a:lnSpc>
            <a:spcBef>
              <a:spcPct val="0"/>
            </a:spcBef>
            <a:spcAft>
              <a:spcPct val="15000"/>
            </a:spcAft>
            <a:buChar char="•"/>
          </a:pPr>
          <a:r>
            <a:rPr lang="en-US" sz="1300" b="1" kern="1200" dirty="0">
              <a:latin typeface="Tw Cen MT" panose="020B0602020104020603" pitchFamily="34" charset="0"/>
            </a:rPr>
            <a:t>Section 2 (</a:t>
          </a:r>
          <a:r>
            <a:rPr lang="en-US" sz="1300" b="1" kern="1200" dirty="0" err="1">
              <a:latin typeface="Tw Cen MT" panose="020B0602020104020603" pitchFamily="34" charset="0"/>
            </a:rPr>
            <a:t>zn</a:t>
          </a:r>
          <a:r>
            <a:rPr lang="en-US" sz="1300" b="1" kern="1200" dirty="0">
              <a:latin typeface="Tw Cen MT" panose="020B0602020104020603" pitchFamily="34" charset="0"/>
            </a:rPr>
            <a:t>) "real estate project“: </a:t>
          </a:r>
          <a:r>
            <a:rPr lang="en-US" sz="1300" i="1" kern="1200" dirty="0">
              <a:latin typeface="Tw Cen MT" panose="020B0602020104020603" pitchFamily="34" charset="0"/>
            </a:rPr>
            <a:t>means the development of a building or a building consisting of apartments, or converting an existing building or a part thereof into apartments, or the development of land into plots or apartment, as the case may be, for the purpose of selling all or some of the said apartments or plots or building, as the case may be, and includes the common areas, the development works, all improvements and structures thereon, and all easement, rights and appurtenances belonging thereto;</a:t>
          </a:r>
          <a:endParaRPr lang="en-IN" sz="1300" kern="1200" dirty="0">
            <a:latin typeface="Tw Cen MT" panose="020B0602020104020603" pitchFamily="34" charset="0"/>
          </a:endParaRPr>
        </a:p>
      </dsp:txBody>
      <dsp:txXfrm>
        <a:off x="2354713" y="5044"/>
        <a:ext cx="9546753" cy="6434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7F82-D4C2-40AA-9E14-6133F402904C}">
      <dsp:nvSpPr>
        <dsp:cNvPr id="0" name=""/>
        <dsp:cNvSpPr/>
      </dsp:nvSpPr>
      <dsp:spPr>
        <a:xfrm>
          <a:off x="3358" y="764934"/>
          <a:ext cx="2664065" cy="1598439"/>
        </a:xfrm>
        <a:prstGeom prst="round2Diag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Registration of Real Estate Project </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3</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4</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5</a:t>
          </a:r>
        </a:p>
      </dsp:txBody>
      <dsp:txXfrm>
        <a:off x="81387" y="842963"/>
        <a:ext cx="2508007" cy="1442381"/>
      </dsp:txXfrm>
    </dsp:sp>
    <dsp:sp modelId="{E29E776C-9084-4829-88A1-77D4CF4A8887}">
      <dsp:nvSpPr>
        <dsp:cNvPr id="0" name=""/>
        <dsp:cNvSpPr/>
      </dsp:nvSpPr>
      <dsp:spPr>
        <a:xfrm>
          <a:off x="2933830" y="764934"/>
          <a:ext cx="2664065" cy="1598439"/>
        </a:xfrm>
        <a:prstGeom prst="round2DiagRect">
          <a:avLst/>
        </a:prstGeom>
        <a:gradFill rotWithShape="0">
          <a:gsLst>
            <a:gs pos="0">
              <a:schemeClr val="accent3">
                <a:shade val="50000"/>
                <a:hueOff val="121091"/>
                <a:satOff val="-3189"/>
                <a:lumOff val="9056"/>
                <a:alphaOff val="0"/>
                <a:satMod val="103000"/>
                <a:lumMod val="102000"/>
                <a:tint val="94000"/>
              </a:schemeClr>
            </a:gs>
            <a:gs pos="50000">
              <a:schemeClr val="accent3">
                <a:shade val="50000"/>
                <a:hueOff val="121091"/>
                <a:satOff val="-3189"/>
                <a:lumOff val="9056"/>
                <a:alphaOff val="0"/>
                <a:satMod val="110000"/>
                <a:lumMod val="100000"/>
                <a:shade val="100000"/>
              </a:schemeClr>
            </a:gs>
            <a:gs pos="100000">
              <a:schemeClr val="accent3">
                <a:shade val="50000"/>
                <a:hueOff val="121091"/>
                <a:satOff val="-3189"/>
                <a:lumOff val="90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Extension of Real Estate Project</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6</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7</a:t>
          </a:r>
        </a:p>
      </dsp:txBody>
      <dsp:txXfrm>
        <a:off x="3011859" y="842963"/>
        <a:ext cx="2508007" cy="1442381"/>
      </dsp:txXfrm>
    </dsp:sp>
    <dsp:sp modelId="{3FB27607-01F6-4277-9C64-8531C9579209}">
      <dsp:nvSpPr>
        <dsp:cNvPr id="0" name=""/>
        <dsp:cNvSpPr/>
      </dsp:nvSpPr>
      <dsp:spPr>
        <a:xfrm>
          <a:off x="5864302" y="764934"/>
          <a:ext cx="2664065" cy="1598439"/>
        </a:xfrm>
        <a:prstGeom prst="round2DiagRect">
          <a:avLst/>
        </a:prstGeom>
        <a:gradFill rotWithShape="0">
          <a:gsLst>
            <a:gs pos="0">
              <a:schemeClr val="accent3">
                <a:shade val="50000"/>
                <a:hueOff val="242183"/>
                <a:satOff val="-6378"/>
                <a:lumOff val="18112"/>
                <a:alphaOff val="0"/>
                <a:satMod val="103000"/>
                <a:lumMod val="102000"/>
                <a:tint val="94000"/>
              </a:schemeClr>
            </a:gs>
            <a:gs pos="50000">
              <a:schemeClr val="accent3">
                <a:shade val="50000"/>
                <a:hueOff val="242183"/>
                <a:satOff val="-6378"/>
                <a:lumOff val="18112"/>
                <a:alphaOff val="0"/>
                <a:satMod val="110000"/>
                <a:lumMod val="100000"/>
                <a:shade val="100000"/>
              </a:schemeClr>
            </a:gs>
            <a:gs pos="100000">
              <a:schemeClr val="accent3">
                <a:shade val="50000"/>
                <a:hueOff val="242183"/>
                <a:satOff val="-6378"/>
                <a:lumOff val="181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Revocation of Real Estate Project</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8</a:t>
          </a:r>
        </a:p>
      </dsp:txBody>
      <dsp:txXfrm>
        <a:off x="5942331" y="842963"/>
        <a:ext cx="2508007" cy="1442381"/>
      </dsp:txXfrm>
    </dsp:sp>
    <dsp:sp modelId="{E58AA11D-5935-4640-865F-B72D5328AE04}">
      <dsp:nvSpPr>
        <dsp:cNvPr id="0" name=""/>
        <dsp:cNvSpPr/>
      </dsp:nvSpPr>
      <dsp:spPr>
        <a:xfrm>
          <a:off x="8794774" y="764934"/>
          <a:ext cx="2664065" cy="1598439"/>
        </a:xfrm>
        <a:prstGeom prst="round2DiagRect">
          <a:avLst/>
        </a:prstGeom>
        <a:gradFill rotWithShape="0">
          <a:gsLst>
            <a:gs pos="0">
              <a:schemeClr val="accent3">
                <a:shade val="50000"/>
                <a:hueOff val="363274"/>
                <a:satOff val="-9566"/>
                <a:lumOff val="27167"/>
                <a:alphaOff val="0"/>
                <a:satMod val="103000"/>
                <a:lumMod val="102000"/>
                <a:tint val="94000"/>
              </a:schemeClr>
            </a:gs>
            <a:gs pos="50000">
              <a:schemeClr val="accent3">
                <a:shade val="50000"/>
                <a:hueOff val="363274"/>
                <a:satOff val="-9566"/>
                <a:lumOff val="27167"/>
                <a:alphaOff val="0"/>
                <a:satMod val="110000"/>
                <a:lumMod val="100000"/>
                <a:shade val="100000"/>
              </a:schemeClr>
            </a:gs>
            <a:gs pos="100000">
              <a:schemeClr val="accent3">
                <a:shade val="50000"/>
                <a:hueOff val="363274"/>
                <a:satOff val="-9566"/>
                <a:lumOff val="271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Registration of Real Estate Agents</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9</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10</a:t>
          </a:r>
        </a:p>
      </dsp:txBody>
      <dsp:txXfrm>
        <a:off x="8872803" y="842963"/>
        <a:ext cx="2508007" cy="1442381"/>
      </dsp:txXfrm>
    </dsp:sp>
    <dsp:sp modelId="{ADAB0204-2CF1-44FC-A8C9-E5B155C11E17}">
      <dsp:nvSpPr>
        <dsp:cNvPr id="0" name=""/>
        <dsp:cNvSpPr/>
      </dsp:nvSpPr>
      <dsp:spPr>
        <a:xfrm>
          <a:off x="3358" y="2629780"/>
          <a:ext cx="2664065" cy="1598439"/>
        </a:xfrm>
        <a:prstGeom prst="round2DiagRect">
          <a:avLst/>
        </a:prstGeom>
        <a:gradFill rotWithShape="0">
          <a:gsLst>
            <a:gs pos="0">
              <a:schemeClr val="accent3">
                <a:shade val="50000"/>
                <a:hueOff val="484365"/>
                <a:satOff val="-12755"/>
                <a:lumOff val="36223"/>
                <a:alphaOff val="0"/>
                <a:satMod val="103000"/>
                <a:lumMod val="102000"/>
                <a:tint val="94000"/>
              </a:schemeClr>
            </a:gs>
            <a:gs pos="50000">
              <a:schemeClr val="accent3">
                <a:shade val="50000"/>
                <a:hueOff val="484365"/>
                <a:satOff val="-12755"/>
                <a:lumOff val="36223"/>
                <a:alphaOff val="0"/>
                <a:satMod val="110000"/>
                <a:lumMod val="100000"/>
                <a:shade val="100000"/>
              </a:schemeClr>
            </a:gs>
            <a:gs pos="100000">
              <a:schemeClr val="accent3">
                <a:shade val="50000"/>
                <a:hueOff val="484365"/>
                <a:satOff val="-12755"/>
                <a:lumOff val="362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Functions And Duties Of Promoter</a:t>
          </a:r>
        </a:p>
        <a:p>
          <a:pPr marL="114300" lvl="1" indent="-114300" algn="l" defTabSz="688975">
            <a:lnSpc>
              <a:spcPct val="90000"/>
            </a:lnSpc>
            <a:spcBef>
              <a:spcPct val="0"/>
            </a:spcBef>
            <a:spcAft>
              <a:spcPct val="15000"/>
            </a:spcAft>
            <a:buChar char="•"/>
          </a:pPr>
          <a:r>
            <a:rPr lang="en-US" sz="1550" b="1" kern="1200" dirty="0">
              <a:solidFill>
                <a:schemeClr val="tx1"/>
              </a:solidFill>
              <a:latin typeface="Tw Cen MT" panose="020B0602020104020603" pitchFamily="34" charset="0"/>
            </a:rPr>
            <a:t>Section 11</a:t>
          </a:r>
        </a:p>
        <a:p>
          <a:pPr marL="114300" lvl="1" indent="-114300" algn="l" defTabSz="688975">
            <a:lnSpc>
              <a:spcPct val="90000"/>
            </a:lnSpc>
            <a:spcBef>
              <a:spcPct val="0"/>
            </a:spcBef>
            <a:spcAft>
              <a:spcPct val="15000"/>
            </a:spcAft>
            <a:buChar char="•"/>
          </a:pPr>
          <a:r>
            <a:rPr lang="en-US" sz="1550" b="1" kern="1200" dirty="0">
              <a:solidFill>
                <a:schemeClr val="tx1"/>
              </a:solidFill>
              <a:latin typeface="Tw Cen MT" panose="020B0602020104020603" pitchFamily="34" charset="0"/>
            </a:rPr>
            <a:t>Section 12</a:t>
          </a:r>
        </a:p>
        <a:p>
          <a:pPr marL="114300" lvl="1" indent="-114300" algn="l" defTabSz="688975">
            <a:lnSpc>
              <a:spcPct val="90000"/>
            </a:lnSpc>
            <a:spcBef>
              <a:spcPct val="0"/>
            </a:spcBef>
            <a:spcAft>
              <a:spcPct val="15000"/>
            </a:spcAft>
            <a:buChar char="•"/>
          </a:pPr>
          <a:r>
            <a:rPr lang="en-US" sz="1550" b="1" kern="1200" dirty="0">
              <a:solidFill>
                <a:schemeClr val="tx1"/>
              </a:solidFill>
              <a:latin typeface="Tw Cen MT" panose="020B0602020104020603" pitchFamily="34" charset="0"/>
            </a:rPr>
            <a:t>Section 13</a:t>
          </a:r>
        </a:p>
        <a:p>
          <a:pPr marL="114300" lvl="1" indent="-114300" algn="l" defTabSz="688975">
            <a:lnSpc>
              <a:spcPct val="90000"/>
            </a:lnSpc>
            <a:spcBef>
              <a:spcPct val="0"/>
            </a:spcBef>
            <a:spcAft>
              <a:spcPct val="15000"/>
            </a:spcAft>
            <a:buChar char="•"/>
          </a:pPr>
          <a:r>
            <a:rPr lang="en-US" sz="1550" b="1" kern="1200" dirty="0">
              <a:solidFill>
                <a:schemeClr val="tx1"/>
              </a:solidFill>
              <a:latin typeface="Tw Cen MT" panose="020B0602020104020603" pitchFamily="34" charset="0"/>
            </a:rPr>
            <a:t>Section 14</a:t>
          </a:r>
        </a:p>
      </dsp:txBody>
      <dsp:txXfrm>
        <a:off x="81387" y="2707809"/>
        <a:ext cx="2508007" cy="1442381"/>
      </dsp:txXfrm>
    </dsp:sp>
    <dsp:sp modelId="{905EE39E-979B-4B37-9025-3B44E117A5FF}">
      <dsp:nvSpPr>
        <dsp:cNvPr id="0" name=""/>
        <dsp:cNvSpPr/>
      </dsp:nvSpPr>
      <dsp:spPr>
        <a:xfrm>
          <a:off x="2933830" y="2629780"/>
          <a:ext cx="2664065" cy="1598439"/>
        </a:xfrm>
        <a:prstGeom prst="round2DiagRect">
          <a:avLst/>
        </a:prstGeom>
        <a:gradFill rotWithShape="0">
          <a:gsLst>
            <a:gs pos="0">
              <a:schemeClr val="accent3">
                <a:shade val="50000"/>
                <a:hueOff val="605457"/>
                <a:satOff val="-15944"/>
                <a:lumOff val="45279"/>
                <a:alphaOff val="0"/>
                <a:satMod val="103000"/>
                <a:lumMod val="102000"/>
                <a:tint val="94000"/>
              </a:schemeClr>
            </a:gs>
            <a:gs pos="50000">
              <a:schemeClr val="accent3">
                <a:shade val="50000"/>
                <a:hueOff val="605457"/>
                <a:satOff val="-15944"/>
                <a:lumOff val="45279"/>
                <a:alphaOff val="0"/>
                <a:satMod val="110000"/>
                <a:lumMod val="100000"/>
                <a:shade val="100000"/>
              </a:schemeClr>
            </a:gs>
            <a:gs pos="100000">
              <a:schemeClr val="accent3">
                <a:shade val="50000"/>
                <a:hueOff val="605457"/>
                <a:satOff val="-15944"/>
                <a:lumOff val="452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Transfer of A Real Estate Project To A Third Party</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15</a:t>
          </a:r>
        </a:p>
      </dsp:txBody>
      <dsp:txXfrm>
        <a:off x="3011859" y="2707809"/>
        <a:ext cx="2508007" cy="1442381"/>
      </dsp:txXfrm>
    </dsp:sp>
    <dsp:sp modelId="{F3362F9E-3825-4EEC-A3F7-1D527BF55719}">
      <dsp:nvSpPr>
        <dsp:cNvPr id="0" name=""/>
        <dsp:cNvSpPr/>
      </dsp:nvSpPr>
      <dsp:spPr>
        <a:xfrm>
          <a:off x="5864302" y="2629780"/>
          <a:ext cx="2664065" cy="1598439"/>
        </a:xfrm>
        <a:prstGeom prst="round2DiagRect">
          <a:avLst/>
        </a:prstGeom>
        <a:gradFill rotWithShape="0">
          <a:gsLst>
            <a:gs pos="0">
              <a:schemeClr val="accent3">
                <a:shade val="50000"/>
                <a:hueOff val="484365"/>
                <a:satOff val="-12755"/>
                <a:lumOff val="36223"/>
                <a:alphaOff val="0"/>
                <a:satMod val="103000"/>
                <a:lumMod val="102000"/>
                <a:tint val="94000"/>
              </a:schemeClr>
            </a:gs>
            <a:gs pos="50000">
              <a:schemeClr val="accent3">
                <a:shade val="50000"/>
                <a:hueOff val="484365"/>
                <a:satOff val="-12755"/>
                <a:lumOff val="36223"/>
                <a:alphaOff val="0"/>
                <a:satMod val="110000"/>
                <a:lumMod val="100000"/>
                <a:shade val="100000"/>
              </a:schemeClr>
            </a:gs>
            <a:gs pos="100000">
              <a:schemeClr val="accent3">
                <a:shade val="50000"/>
                <a:hueOff val="484365"/>
                <a:satOff val="-12755"/>
                <a:lumOff val="362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Insurance of Real Estate Project</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16</a:t>
          </a:r>
        </a:p>
      </dsp:txBody>
      <dsp:txXfrm>
        <a:off x="5942331" y="2707809"/>
        <a:ext cx="2508007" cy="1442381"/>
      </dsp:txXfrm>
    </dsp:sp>
    <dsp:sp modelId="{FD4A5518-16C5-48A4-8280-EE73FE742453}">
      <dsp:nvSpPr>
        <dsp:cNvPr id="0" name=""/>
        <dsp:cNvSpPr/>
      </dsp:nvSpPr>
      <dsp:spPr>
        <a:xfrm>
          <a:off x="8794774" y="2629780"/>
          <a:ext cx="2664065" cy="1598439"/>
        </a:xfrm>
        <a:prstGeom prst="round2DiagRect">
          <a:avLst/>
        </a:prstGeom>
        <a:gradFill rotWithShape="0">
          <a:gsLst>
            <a:gs pos="0">
              <a:schemeClr val="accent3">
                <a:shade val="50000"/>
                <a:hueOff val="363274"/>
                <a:satOff val="-9566"/>
                <a:lumOff val="27167"/>
                <a:alphaOff val="0"/>
                <a:satMod val="103000"/>
                <a:lumMod val="102000"/>
                <a:tint val="94000"/>
              </a:schemeClr>
            </a:gs>
            <a:gs pos="50000">
              <a:schemeClr val="accent3">
                <a:shade val="50000"/>
                <a:hueOff val="363274"/>
                <a:satOff val="-9566"/>
                <a:lumOff val="27167"/>
                <a:alphaOff val="0"/>
                <a:satMod val="110000"/>
                <a:lumMod val="100000"/>
                <a:shade val="100000"/>
              </a:schemeClr>
            </a:gs>
            <a:gs pos="100000">
              <a:schemeClr val="accent3">
                <a:shade val="50000"/>
                <a:hueOff val="363274"/>
                <a:satOff val="-9566"/>
                <a:lumOff val="271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Transfer of Title (Handover of Possession) </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17</a:t>
          </a:r>
        </a:p>
      </dsp:txBody>
      <dsp:txXfrm>
        <a:off x="8872803" y="2707809"/>
        <a:ext cx="2508007" cy="1442381"/>
      </dsp:txXfrm>
    </dsp:sp>
    <dsp:sp modelId="{5628D401-30B3-4612-A429-2A6BEE11260D}">
      <dsp:nvSpPr>
        <dsp:cNvPr id="0" name=""/>
        <dsp:cNvSpPr/>
      </dsp:nvSpPr>
      <dsp:spPr>
        <a:xfrm>
          <a:off x="2933830" y="4494626"/>
          <a:ext cx="2664065" cy="1598439"/>
        </a:xfrm>
        <a:prstGeom prst="round2DiagRect">
          <a:avLst/>
        </a:prstGeom>
        <a:gradFill rotWithShape="0">
          <a:gsLst>
            <a:gs pos="0">
              <a:schemeClr val="accent3">
                <a:shade val="50000"/>
                <a:hueOff val="242183"/>
                <a:satOff val="-6378"/>
                <a:lumOff val="18112"/>
                <a:alphaOff val="0"/>
                <a:satMod val="103000"/>
                <a:lumMod val="102000"/>
                <a:tint val="94000"/>
              </a:schemeClr>
            </a:gs>
            <a:gs pos="50000">
              <a:schemeClr val="accent3">
                <a:shade val="50000"/>
                <a:hueOff val="242183"/>
                <a:satOff val="-6378"/>
                <a:lumOff val="18112"/>
                <a:alphaOff val="0"/>
                <a:satMod val="110000"/>
                <a:lumMod val="100000"/>
                <a:shade val="100000"/>
              </a:schemeClr>
            </a:gs>
            <a:gs pos="100000">
              <a:schemeClr val="accent3">
                <a:shade val="50000"/>
                <a:hueOff val="242183"/>
                <a:satOff val="-6378"/>
                <a:lumOff val="181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Return of Amount And Compensation</a:t>
          </a: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18</a:t>
          </a:r>
        </a:p>
      </dsp:txBody>
      <dsp:txXfrm>
        <a:off x="3011859" y="4572655"/>
        <a:ext cx="2508007" cy="1442381"/>
      </dsp:txXfrm>
    </dsp:sp>
    <dsp:sp modelId="{EC65DF0B-998A-4862-9D12-55357722A0BE}">
      <dsp:nvSpPr>
        <dsp:cNvPr id="0" name=""/>
        <dsp:cNvSpPr/>
      </dsp:nvSpPr>
      <dsp:spPr>
        <a:xfrm>
          <a:off x="5864302" y="4494626"/>
          <a:ext cx="2664065" cy="1598439"/>
        </a:xfrm>
        <a:prstGeom prst="round2DiagRect">
          <a:avLst/>
        </a:prstGeom>
        <a:gradFill rotWithShape="0">
          <a:gsLst>
            <a:gs pos="0">
              <a:schemeClr val="accent3">
                <a:shade val="50000"/>
                <a:hueOff val="121091"/>
                <a:satOff val="-3189"/>
                <a:lumOff val="9056"/>
                <a:alphaOff val="0"/>
                <a:satMod val="103000"/>
                <a:lumMod val="102000"/>
                <a:tint val="94000"/>
              </a:schemeClr>
            </a:gs>
            <a:gs pos="50000">
              <a:schemeClr val="accent3">
                <a:shade val="50000"/>
                <a:hueOff val="121091"/>
                <a:satOff val="-3189"/>
                <a:lumOff val="9056"/>
                <a:alphaOff val="0"/>
                <a:satMod val="110000"/>
                <a:lumMod val="100000"/>
                <a:shade val="100000"/>
              </a:schemeClr>
            </a:gs>
            <a:gs pos="100000">
              <a:schemeClr val="accent3">
                <a:shade val="50000"/>
                <a:hueOff val="121091"/>
                <a:satOff val="-3189"/>
                <a:lumOff val="90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w Cen MT" panose="020B0602020104020603" pitchFamily="34" charset="0"/>
            </a:rPr>
            <a:t>Rights And Duties of </a:t>
          </a:r>
          <a:r>
            <a:rPr lang="en-US" sz="2000" b="1" kern="1200" dirty="0" err="1">
              <a:solidFill>
                <a:schemeClr val="tx1"/>
              </a:solidFill>
              <a:latin typeface="Tw Cen MT" panose="020B0602020104020603" pitchFamily="34" charset="0"/>
            </a:rPr>
            <a:t>Allottees</a:t>
          </a:r>
          <a:endParaRPr lang="en-US" sz="2000" b="1" kern="1200" dirty="0">
            <a:solidFill>
              <a:schemeClr val="tx1"/>
            </a:solidFill>
            <a:latin typeface="Tw Cen MT" panose="020B0602020104020603" pitchFamily="34" charset="0"/>
          </a:endParaRPr>
        </a:p>
        <a:p>
          <a:pPr marL="171450" lvl="1" indent="-171450" algn="l" defTabSz="711200">
            <a:lnSpc>
              <a:spcPct val="90000"/>
            </a:lnSpc>
            <a:spcBef>
              <a:spcPct val="0"/>
            </a:spcBef>
            <a:spcAft>
              <a:spcPct val="15000"/>
            </a:spcAft>
            <a:buChar char="•"/>
          </a:pPr>
          <a:r>
            <a:rPr lang="en-US" sz="1600" b="1" kern="1200" dirty="0">
              <a:solidFill>
                <a:schemeClr val="tx1"/>
              </a:solidFill>
              <a:latin typeface="Tw Cen MT" panose="020B0602020104020603" pitchFamily="34" charset="0"/>
            </a:rPr>
            <a:t>Section 19</a:t>
          </a:r>
        </a:p>
      </dsp:txBody>
      <dsp:txXfrm>
        <a:off x="5942331" y="4572655"/>
        <a:ext cx="2508007" cy="1442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A58A8-B816-431F-B8A9-21F7D5A487D0}">
      <dsp:nvSpPr>
        <dsp:cNvPr id="0" name=""/>
        <dsp:cNvSpPr/>
      </dsp:nvSpPr>
      <dsp:spPr>
        <a:xfrm>
          <a:off x="1914" y="496548"/>
          <a:ext cx="5199571" cy="5381537"/>
        </a:xfrm>
        <a:prstGeom prst="ellipse">
          <a:avLst/>
        </a:prstGeom>
        <a:blipFill dpi="0" rotWithShape="0">
          <a:blip xmlns:r="http://schemas.openxmlformats.org/officeDocument/2006/relationships" r:embed="rId1">
            <a:alphaModFix amt="62000"/>
            <a:extLst>
              <a:ext uri="{28A0092B-C50C-407E-A947-70E740481C1C}">
                <a14:useLocalDpi xmlns:a14="http://schemas.microsoft.com/office/drawing/2010/main" val="0"/>
              </a:ext>
            </a:extLst>
          </a:blip>
          <a:srcRect/>
          <a:stretch>
            <a:fillRect/>
          </a:stretch>
        </a:blipFill>
        <a:ln>
          <a:solidFill>
            <a:srgbClr val="914B6A"/>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en-US" sz="6000" b="1" kern="1200" dirty="0">
              <a:solidFill>
                <a:schemeClr val="tx1"/>
              </a:solidFill>
              <a:effectLst>
                <a:outerShdw blurRad="38100" dist="38100" dir="2700000" algn="tl">
                  <a:srgbClr val="000000">
                    <a:alpha val="43137"/>
                  </a:srgbClr>
                </a:outerShdw>
              </a:effectLst>
              <a:latin typeface="Tw Cen MT" panose="020B0602020104020603" pitchFamily="34" charset="0"/>
            </a:rPr>
            <a:t>OFFENCES, PENALTIES </a:t>
          </a:r>
          <a:r>
            <a:rPr lang="en-US" sz="5400" b="1" kern="1200" dirty="0">
              <a:solidFill>
                <a:schemeClr val="tx1"/>
              </a:solidFill>
              <a:effectLst>
                <a:outerShdw blurRad="38100" dist="38100" dir="2700000" algn="tl">
                  <a:srgbClr val="000000">
                    <a:alpha val="43137"/>
                  </a:srgbClr>
                </a:outerShdw>
              </a:effectLst>
              <a:latin typeface="Tw Cen MT" panose="020B0602020104020603" pitchFamily="34" charset="0"/>
            </a:rPr>
            <a:t>AND </a:t>
          </a:r>
          <a:r>
            <a:rPr lang="en-US" sz="4000" b="1" kern="1200" dirty="0">
              <a:solidFill>
                <a:schemeClr val="tx1"/>
              </a:solidFill>
              <a:effectLst>
                <a:outerShdw blurRad="38100" dist="38100" dir="2700000" algn="tl">
                  <a:srgbClr val="000000">
                    <a:alpha val="43137"/>
                  </a:srgbClr>
                </a:outerShdw>
              </a:effectLst>
              <a:latin typeface="Tw Cen MT" panose="020B0602020104020603" pitchFamily="34" charset="0"/>
            </a:rPr>
            <a:t>ADJUDICATION</a:t>
          </a:r>
        </a:p>
      </dsp:txBody>
      <dsp:txXfrm>
        <a:off x="763374" y="1284656"/>
        <a:ext cx="3676651" cy="3805321"/>
      </dsp:txXfrm>
    </dsp:sp>
    <dsp:sp modelId="{0F22825A-F085-452D-B3A8-D31EA5A2D687}">
      <dsp:nvSpPr>
        <dsp:cNvPr id="0" name=""/>
        <dsp:cNvSpPr/>
      </dsp:nvSpPr>
      <dsp:spPr>
        <a:xfrm rot="17724340">
          <a:off x="4524480" y="1546836"/>
          <a:ext cx="2912322" cy="0"/>
        </a:xfrm>
        <a:custGeom>
          <a:avLst/>
          <a:gdLst/>
          <a:ahLst/>
          <a:cxnLst/>
          <a:rect l="0" t="0" r="0" b="0"/>
          <a:pathLst>
            <a:path>
              <a:moveTo>
                <a:pt x="0" y="0"/>
              </a:moveTo>
              <a:lnTo>
                <a:pt x="2912322"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FC4A8200-4B9E-4A50-8974-800DFAE9199D}">
      <dsp:nvSpPr>
        <dsp:cNvPr id="0" name=""/>
        <dsp:cNvSpPr/>
      </dsp:nvSpPr>
      <dsp:spPr>
        <a:xfrm>
          <a:off x="6605370" y="231496"/>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DFFE31A2-91F2-42F8-AF9E-A416B21746D8}">
      <dsp:nvSpPr>
        <dsp:cNvPr id="0" name=""/>
        <dsp:cNvSpPr/>
      </dsp:nvSpPr>
      <dsp:spPr>
        <a:xfrm>
          <a:off x="7213127" y="4126"/>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59</a:t>
          </a:r>
        </a:p>
      </dsp:txBody>
      <dsp:txXfrm>
        <a:off x="7213127" y="4126"/>
        <a:ext cx="4309550" cy="454741"/>
      </dsp:txXfrm>
    </dsp:sp>
    <dsp:sp modelId="{CCDC5C6E-C65C-44E2-BDFD-5F2259C1346D}">
      <dsp:nvSpPr>
        <dsp:cNvPr id="0" name=""/>
        <dsp:cNvSpPr/>
      </dsp:nvSpPr>
      <dsp:spPr>
        <a:xfrm rot="17958360">
          <a:off x="4704314" y="1799218"/>
          <a:ext cx="2552653" cy="0"/>
        </a:xfrm>
        <a:custGeom>
          <a:avLst/>
          <a:gdLst/>
          <a:ahLst/>
          <a:cxnLst/>
          <a:rect l="0" t="0" r="0" b="0"/>
          <a:pathLst>
            <a:path>
              <a:moveTo>
                <a:pt x="0" y="0"/>
              </a:moveTo>
              <a:lnTo>
                <a:pt x="2552653"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2634CBDE-C4CA-4178-B665-87A91A930169}">
      <dsp:nvSpPr>
        <dsp:cNvPr id="0" name=""/>
        <dsp:cNvSpPr/>
      </dsp:nvSpPr>
      <dsp:spPr>
        <a:xfrm>
          <a:off x="6605370" y="686238"/>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EFB794B4-C570-4262-A35F-8A02781E8435}">
      <dsp:nvSpPr>
        <dsp:cNvPr id="0" name=""/>
        <dsp:cNvSpPr/>
      </dsp:nvSpPr>
      <dsp:spPr>
        <a:xfrm>
          <a:off x="7213127" y="458867"/>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60</a:t>
          </a:r>
        </a:p>
      </dsp:txBody>
      <dsp:txXfrm>
        <a:off x="7213127" y="458867"/>
        <a:ext cx="4309550" cy="454741"/>
      </dsp:txXfrm>
    </dsp:sp>
    <dsp:sp modelId="{10B6E206-D490-40F6-AD9D-48BF2745CEDA}">
      <dsp:nvSpPr>
        <dsp:cNvPr id="0" name=""/>
        <dsp:cNvSpPr/>
      </dsp:nvSpPr>
      <dsp:spPr>
        <a:xfrm rot="18267118">
          <a:off x="4876325" y="2051599"/>
          <a:ext cx="2208632" cy="0"/>
        </a:xfrm>
        <a:custGeom>
          <a:avLst/>
          <a:gdLst/>
          <a:ahLst/>
          <a:cxnLst/>
          <a:rect l="0" t="0" r="0" b="0"/>
          <a:pathLst>
            <a:path>
              <a:moveTo>
                <a:pt x="0" y="0"/>
              </a:moveTo>
              <a:lnTo>
                <a:pt x="2208632"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F2C31253-CA91-4FF9-85F0-A6A5F11DC354}">
      <dsp:nvSpPr>
        <dsp:cNvPr id="0" name=""/>
        <dsp:cNvSpPr/>
      </dsp:nvSpPr>
      <dsp:spPr>
        <a:xfrm>
          <a:off x="6605370" y="1140980"/>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FDE46CE9-2201-42D6-8652-15552735E119}">
      <dsp:nvSpPr>
        <dsp:cNvPr id="0" name=""/>
        <dsp:cNvSpPr/>
      </dsp:nvSpPr>
      <dsp:spPr>
        <a:xfrm>
          <a:off x="7213127" y="913609"/>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61</a:t>
          </a:r>
        </a:p>
      </dsp:txBody>
      <dsp:txXfrm>
        <a:off x="7213127" y="913609"/>
        <a:ext cx="4309550" cy="454741"/>
      </dsp:txXfrm>
    </dsp:sp>
    <dsp:sp modelId="{25D47E31-4D35-4AC6-9BD9-14F16A4B3BF4}">
      <dsp:nvSpPr>
        <dsp:cNvPr id="0" name=""/>
        <dsp:cNvSpPr/>
      </dsp:nvSpPr>
      <dsp:spPr>
        <a:xfrm rot="18684856">
          <a:off x="5036227" y="2303981"/>
          <a:ext cx="1888828" cy="0"/>
        </a:xfrm>
        <a:custGeom>
          <a:avLst/>
          <a:gdLst/>
          <a:ahLst/>
          <a:cxnLst/>
          <a:rect l="0" t="0" r="0" b="0"/>
          <a:pathLst>
            <a:path>
              <a:moveTo>
                <a:pt x="0" y="0"/>
              </a:moveTo>
              <a:lnTo>
                <a:pt x="1888828"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473D9FB4-5C31-490B-B1C6-374501715CF4}">
      <dsp:nvSpPr>
        <dsp:cNvPr id="0" name=""/>
        <dsp:cNvSpPr/>
      </dsp:nvSpPr>
      <dsp:spPr>
        <a:xfrm>
          <a:off x="6605370" y="1595721"/>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FE04D58E-EE06-440A-84A9-968EBC34C01B}">
      <dsp:nvSpPr>
        <dsp:cNvPr id="0" name=""/>
        <dsp:cNvSpPr/>
      </dsp:nvSpPr>
      <dsp:spPr>
        <a:xfrm>
          <a:off x="7213127" y="1368350"/>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62</a:t>
          </a:r>
        </a:p>
      </dsp:txBody>
      <dsp:txXfrm>
        <a:off x="7213127" y="1368350"/>
        <a:ext cx="4309550" cy="454741"/>
      </dsp:txXfrm>
    </dsp:sp>
    <dsp:sp modelId="{52882CB7-7FDB-4142-AD45-8299F7D37B10}">
      <dsp:nvSpPr>
        <dsp:cNvPr id="0" name=""/>
        <dsp:cNvSpPr/>
      </dsp:nvSpPr>
      <dsp:spPr>
        <a:xfrm rot="19259984">
          <a:off x="5176763" y="2556363"/>
          <a:ext cx="1607756" cy="0"/>
        </a:xfrm>
        <a:custGeom>
          <a:avLst/>
          <a:gdLst/>
          <a:ahLst/>
          <a:cxnLst/>
          <a:rect l="0" t="0" r="0" b="0"/>
          <a:pathLst>
            <a:path>
              <a:moveTo>
                <a:pt x="0" y="0"/>
              </a:moveTo>
              <a:lnTo>
                <a:pt x="1607756"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73B5BE9B-7834-406B-A732-E67930239065}">
      <dsp:nvSpPr>
        <dsp:cNvPr id="0" name=""/>
        <dsp:cNvSpPr/>
      </dsp:nvSpPr>
      <dsp:spPr>
        <a:xfrm>
          <a:off x="6605370" y="2050463"/>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F52BC18B-334C-4E34-9F8B-BBAB4378A654}">
      <dsp:nvSpPr>
        <dsp:cNvPr id="0" name=""/>
        <dsp:cNvSpPr/>
      </dsp:nvSpPr>
      <dsp:spPr>
        <a:xfrm>
          <a:off x="7213127" y="1823092"/>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63</a:t>
          </a:r>
        </a:p>
      </dsp:txBody>
      <dsp:txXfrm>
        <a:off x="7213127" y="1823092"/>
        <a:ext cx="4309550" cy="454741"/>
      </dsp:txXfrm>
    </dsp:sp>
    <dsp:sp modelId="{5905186C-35BE-4D96-9E32-E438417FF2BE}">
      <dsp:nvSpPr>
        <dsp:cNvPr id="0" name=""/>
        <dsp:cNvSpPr/>
      </dsp:nvSpPr>
      <dsp:spPr>
        <a:xfrm rot="20045163">
          <a:off x="5286075" y="2808744"/>
          <a:ext cx="1389132" cy="0"/>
        </a:xfrm>
        <a:custGeom>
          <a:avLst/>
          <a:gdLst/>
          <a:ahLst/>
          <a:cxnLst/>
          <a:rect l="0" t="0" r="0" b="0"/>
          <a:pathLst>
            <a:path>
              <a:moveTo>
                <a:pt x="0" y="0"/>
              </a:moveTo>
              <a:lnTo>
                <a:pt x="1389132"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7ACB9005-DACD-43BB-8882-75D3C6710F88}">
      <dsp:nvSpPr>
        <dsp:cNvPr id="0" name=""/>
        <dsp:cNvSpPr/>
      </dsp:nvSpPr>
      <dsp:spPr>
        <a:xfrm>
          <a:off x="6605370" y="2505204"/>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3BBCC8DF-385B-4861-B6CF-113A64933470}">
      <dsp:nvSpPr>
        <dsp:cNvPr id="0" name=""/>
        <dsp:cNvSpPr/>
      </dsp:nvSpPr>
      <dsp:spPr>
        <a:xfrm>
          <a:off x="7213127" y="2277833"/>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latin typeface="Tw Cen MT" panose="020B0602020104020603" pitchFamily="34" charset="0"/>
            </a:rPr>
            <a:t>Section 64</a:t>
          </a:r>
          <a:endParaRPr lang="en-US" sz="2400" b="1" kern="1200" dirty="0">
            <a:effectLst>
              <a:outerShdw blurRad="38100" dist="38100" dir="2700000" algn="tl">
                <a:srgbClr val="000000">
                  <a:alpha val="43137"/>
                </a:srgbClr>
              </a:outerShdw>
            </a:effectLst>
            <a:latin typeface="Tw Cen MT" panose="020B0602020104020603" pitchFamily="34" charset="0"/>
          </a:endParaRPr>
        </a:p>
      </dsp:txBody>
      <dsp:txXfrm>
        <a:off x="7213127" y="2277833"/>
        <a:ext cx="4309550" cy="454741"/>
      </dsp:txXfrm>
    </dsp:sp>
    <dsp:sp modelId="{C4481F06-D689-41CE-8E4A-160C78EFFBB7}">
      <dsp:nvSpPr>
        <dsp:cNvPr id="0" name=""/>
        <dsp:cNvSpPr/>
      </dsp:nvSpPr>
      <dsp:spPr>
        <a:xfrm rot="21048021">
          <a:off x="5347772" y="3061126"/>
          <a:ext cx="1265737" cy="0"/>
        </a:xfrm>
        <a:custGeom>
          <a:avLst/>
          <a:gdLst/>
          <a:ahLst/>
          <a:cxnLst/>
          <a:rect l="0" t="0" r="0" b="0"/>
          <a:pathLst>
            <a:path>
              <a:moveTo>
                <a:pt x="0" y="0"/>
              </a:moveTo>
              <a:lnTo>
                <a:pt x="1265737"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8668743F-3A3F-47CC-BAEA-0507031D3DF6}">
      <dsp:nvSpPr>
        <dsp:cNvPr id="0" name=""/>
        <dsp:cNvSpPr/>
      </dsp:nvSpPr>
      <dsp:spPr>
        <a:xfrm>
          <a:off x="6605370" y="2959946"/>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FA3E17BC-9BA7-4853-920D-00DC3D2F4758}">
      <dsp:nvSpPr>
        <dsp:cNvPr id="0" name=""/>
        <dsp:cNvSpPr/>
      </dsp:nvSpPr>
      <dsp:spPr>
        <a:xfrm>
          <a:off x="7213127" y="2732575"/>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65</a:t>
          </a:r>
        </a:p>
      </dsp:txBody>
      <dsp:txXfrm>
        <a:off x="7213127" y="2732575"/>
        <a:ext cx="4309550" cy="454741"/>
      </dsp:txXfrm>
    </dsp:sp>
    <dsp:sp modelId="{BCE22E36-34A5-4036-AF72-D5845A49C773}">
      <dsp:nvSpPr>
        <dsp:cNvPr id="0" name=""/>
        <dsp:cNvSpPr/>
      </dsp:nvSpPr>
      <dsp:spPr>
        <a:xfrm rot="551979">
          <a:off x="5347772" y="3313507"/>
          <a:ext cx="1265737" cy="0"/>
        </a:xfrm>
        <a:custGeom>
          <a:avLst/>
          <a:gdLst/>
          <a:ahLst/>
          <a:cxnLst/>
          <a:rect l="0" t="0" r="0" b="0"/>
          <a:pathLst>
            <a:path>
              <a:moveTo>
                <a:pt x="0" y="0"/>
              </a:moveTo>
              <a:lnTo>
                <a:pt x="1265737"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9DDFCE40-FF9D-484F-8494-46D1992B461E}">
      <dsp:nvSpPr>
        <dsp:cNvPr id="0" name=""/>
        <dsp:cNvSpPr/>
      </dsp:nvSpPr>
      <dsp:spPr>
        <a:xfrm>
          <a:off x="6605370" y="3414687"/>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7949E222-D99E-4B2F-8627-2949E6C269B7}">
      <dsp:nvSpPr>
        <dsp:cNvPr id="0" name=""/>
        <dsp:cNvSpPr/>
      </dsp:nvSpPr>
      <dsp:spPr>
        <a:xfrm>
          <a:off x="7213127" y="3187317"/>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66</a:t>
          </a:r>
        </a:p>
      </dsp:txBody>
      <dsp:txXfrm>
        <a:off x="7213127" y="3187317"/>
        <a:ext cx="4309550" cy="454741"/>
      </dsp:txXfrm>
    </dsp:sp>
    <dsp:sp modelId="{8E357AAC-5963-40A9-A2F4-3D3A3B27FEBB}">
      <dsp:nvSpPr>
        <dsp:cNvPr id="0" name=""/>
        <dsp:cNvSpPr/>
      </dsp:nvSpPr>
      <dsp:spPr>
        <a:xfrm rot="1554837">
          <a:off x="5286075" y="3565889"/>
          <a:ext cx="1389132" cy="0"/>
        </a:xfrm>
        <a:custGeom>
          <a:avLst/>
          <a:gdLst/>
          <a:ahLst/>
          <a:cxnLst/>
          <a:rect l="0" t="0" r="0" b="0"/>
          <a:pathLst>
            <a:path>
              <a:moveTo>
                <a:pt x="0" y="0"/>
              </a:moveTo>
              <a:lnTo>
                <a:pt x="1389132"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27F300CA-0A11-4F8F-B46F-9212C77DC0C3}">
      <dsp:nvSpPr>
        <dsp:cNvPr id="0" name=""/>
        <dsp:cNvSpPr/>
      </dsp:nvSpPr>
      <dsp:spPr>
        <a:xfrm>
          <a:off x="6605370" y="3869429"/>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22FBDB2B-B80E-4EF6-9989-77FE90A5540C}">
      <dsp:nvSpPr>
        <dsp:cNvPr id="0" name=""/>
        <dsp:cNvSpPr/>
      </dsp:nvSpPr>
      <dsp:spPr>
        <a:xfrm>
          <a:off x="7213127" y="3642058"/>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67</a:t>
          </a:r>
        </a:p>
      </dsp:txBody>
      <dsp:txXfrm>
        <a:off x="7213127" y="3642058"/>
        <a:ext cx="4309550" cy="454741"/>
      </dsp:txXfrm>
    </dsp:sp>
    <dsp:sp modelId="{132186DB-A9F0-4AC3-AD58-BCA762197CFF}">
      <dsp:nvSpPr>
        <dsp:cNvPr id="0" name=""/>
        <dsp:cNvSpPr/>
      </dsp:nvSpPr>
      <dsp:spPr>
        <a:xfrm rot="2340016">
          <a:off x="5176763" y="3818270"/>
          <a:ext cx="1607756" cy="0"/>
        </a:xfrm>
        <a:custGeom>
          <a:avLst/>
          <a:gdLst/>
          <a:ahLst/>
          <a:cxnLst/>
          <a:rect l="0" t="0" r="0" b="0"/>
          <a:pathLst>
            <a:path>
              <a:moveTo>
                <a:pt x="0" y="0"/>
              </a:moveTo>
              <a:lnTo>
                <a:pt x="1607756"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66C052ED-F54C-41A2-8010-576FA965C547}">
      <dsp:nvSpPr>
        <dsp:cNvPr id="0" name=""/>
        <dsp:cNvSpPr/>
      </dsp:nvSpPr>
      <dsp:spPr>
        <a:xfrm>
          <a:off x="6605370" y="4324170"/>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1F907263-B294-441D-8D48-0371540AC078}">
      <dsp:nvSpPr>
        <dsp:cNvPr id="0" name=""/>
        <dsp:cNvSpPr/>
      </dsp:nvSpPr>
      <dsp:spPr>
        <a:xfrm>
          <a:off x="7213127" y="4096800"/>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68</a:t>
          </a:r>
        </a:p>
      </dsp:txBody>
      <dsp:txXfrm>
        <a:off x="7213127" y="4096800"/>
        <a:ext cx="4309550" cy="454741"/>
      </dsp:txXfrm>
    </dsp:sp>
    <dsp:sp modelId="{C28D9D47-79F8-4302-85D6-29C5490283EE}">
      <dsp:nvSpPr>
        <dsp:cNvPr id="0" name=""/>
        <dsp:cNvSpPr/>
      </dsp:nvSpPr>
      <dsp:spPr>
        <a:xfrm rot="2915144">
          <a:off x="5036227" y="4070652"/>
          <a:ext cx="1888828" cy="0"/>
        </a:xfrm>
        <a:custGeom>
          <a:avLst/>
          <a:gdLst/>
          <a:ahLst/>
          <a:cxnLst/>
          <a:rect l="0" t="0" r="0" b="0"/>
          <a:pathLst>
            <a:path>
              <a:moveTo>
                <a:pt x="0" y="0"/>
              </a:moveTo>
              <a:lnTo>
                <a:pt x="1888828"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BCB62ACE-75A2-484D-B331-5ED995C7166B}">
      <dsp:nvSpPr>
        <dsp:cNvPr id="0" name=""/>
        <dsp:cNvSpPr/>
      </dsp:nvSpPr>
      <dsp:spPr>
        <a:xfrm>
          <a:off x="6605370" y="4778912"/>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AE9B8294-78EF-4F01-AC79-30F4908975FF}">
      <dsp:nvSpPr>
        <dsp:cNvPr id="0" name=""/>
        <dsp:cNvSpPr/>
      </dsp:nvSpPr>
      <dsp:spPr>
        <a:xfrm>
          <a:off x="7213127" y="4551541"/>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69</a:t>
          </a:r>
        </a:p>
      </dsp:txBody>
      <dsp:txXfrm>
        <a:off x="7213127" y="4551541"/>
        <a:ext cx="4309550" cy="454741"/>
      </dsp:txXfrm>
    </dsp:sp>
    <dsp:sp modelId="{59189352-EFDA-4F27-AFCB-CEC2E7423058}">
      <dsp:nvSpPr>
        <dsp:cNvPr id="0" name=""/>
        <dsp:cNvSpPr/>
      </dsp:nvSpPr>
      <dsp:spPr>
        <a:xfrm rot="3332882">
          <a:off x="4876325" y="4323034"/>
          <a:ext cx="2208632" cy="0"/>
        </a:xfrm>
        <a:custGeom>
          <a:avLst/>
          <a:gdLst/>
          <a:ahLst/>
          <a:cxnLst/>
          <a:rect l="0" t="0" r="0" b="0"/>
          <a:pathLst>
            <a:path>
              <a:moveTo>
                <a:pt x="0" y="0"/>
              </a:moveTo>
              <a:lnTo>
                <a:pt x="2208632"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0F827588-437B-4EF9-B193-650A6471CA46}">
      <dsp:nvSpPr>
        <dsp:cNvPr id="0" name=""/>
        <dsp:cNvSpPr/>
      </dsp:nvSpPr>
      <dsp:spPr>
        <a:xfrm>
          <a:off x="6605370" y="5233653"/>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1C5ADDD6-6309-401F-B7D5-0D1785F7E1B3}">
      <dsp:nvSpPr>
        <dsp:cNvPr id="0" name=""/>
        <dsp:cNvSpPr/>
      </dsp:nvSpPr>
      <dsp:spPr>
        <a:xfrm>
          <a:off x="7213127" y="5006283"/>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70</a:t>
          </a:r>
        </a:p>
      </dsp:txBody>
      <dsp:txXfrm>
        <a:off x="7213127" y="5006283"/>
        <a:ext cx="4309550" cy="454741"/>
      </dsp:txXfrm>
    </dsp:sp>
    <dsp:sp modelId="{F82A0611-7803-42CF-9EA1-6985E0942A6B}">
      <dsp:nvSpPr>
        <dsp:cNvPr id="0" name=""/>
        <dsp:cNvSpPr/>
      </dsp:nvSpPr>
      <dsp:spPr>
        <a:xfrm rot="3641640">
          <a:off x="4704314" y="4575415"/>
          <a:ext cx="2552653" cy="0"/>
        </a:xfrm>
        <a:custGeom>
          <a:avLst/>
          <a:gdLst/>
          <a:ahLst/>
          <a:cxnLst/>
          <a:rect l="0" t="0" r="0" b="0"/>
          <a:pathLst>
            <a:path>
              <a:moveTo>
                <a:pt x="0" y="0"/>
              </a:moveTo>
              <a:lnTo>
                <a:pt x="2552653"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A89DD4D0-0F20-46D9-9B75-6F60C18DA3F0}">
      <dsp:nvSpPr>
        <dsp:cNvPr id="0" name=""/>
        <dsp:cNvSpPr/>
      </dsp:nvSpPr>
      <dsp:spPr>
        <a:xfrm>
          <a:off x="6605370" y="5688395"/>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384C0C44-AF86-45CD-820B-A4E2772EED87}">
      <dsp:nvSpPr>
        <dsp:cNvPr id="0" name=""/>
        <dsp:cNvSpPr/>
      </dsp:nvSpPr>
      <dsp:spPr>
        <a:xfrm>
          <a:off x="7213127" y="5461024"/>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71</a:t>
          </a:r>
        </a:p>
      </dsp:txBody>
      <dsp:txXfrm>
        <a:off x="7213127" y="5461024"/>
        <a:ext cx="4309550" cy="454741"/>
      </dsp:txXfrm>
    </dsp:sp>
    <dsp:sp modelId="{0383833D-BC5F-4A2B-BFA4-B19FB64D6194}">
      <dsp:nvSpPr>
        <dsp:cNvPr id="0" name=""/>
        <dsp:cNvSpPr/>
      </dsp:nvSpPr>
      <dsp:spPr>
        <a:xfrm rot="3875660">
          <a:off x="4524480" y="4827797"/>
          <a:ext cx="2912322" cy="0"/>
        </a:xfrm>
        <a:custGeom>
          <a:avLst/>
          <a:gdLst/>
          <a:ahLst/>
          <a:cxnLst/>
          <a:rect l="0" t="0" r="0" b="0"/>
          <a:pathLst>
            <a:path>
              <a:moveTo>
                <a:pt x="0" y="0"/>
              </a:moveTo>
              <a:lnTo>
                <a:pt x="2912322" y="0"/>
              </a:lnTo>
            </a:path>
          </a:pathLst>
        </a:cu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EC29F5DD-CAE6-4154-AE0D-D8724FAD1CEA}">
      <dsp:nvSpPr>
        <dsp:cNvPr id="0" name=""/>
        <dsp:cNvSpPr/>
      </dsp:nvSpPr>
      <dsp:spPr>
        <a:xfrm>
          <a:off x="6605370" y="6143137"/>
          <a:ext cx="607757" cy="0"/>
        </a:xfrm>
        <a:prstGeom prst="line">
          <a:avLst/>
        </a:prstGeom>
        <a:noFill/>
        <a:ln w="6350" cap="flat" cmpd="sng" algn="ctr">
          <a:solidFill>
            <a:srgbClr val="914B6A"/>
          </a:solidFill>
          <a:prstDash val="solid"/>
          <a:miter lim="800000"/>
        </a:ln>
        <a:effectLst/>
      </dsp:spPr>
      <dsp:style>
        <a:lnRef idx="1">
          <a:scrgbClr r="0" g="0" b="0"/>
        </a:lnRef>
        <a:fillRef idx="0">
          <a:scrgbClr r="0" g="0" b="0"/>
        </a:fillRef>
        <a:effectRef idx="0">
          <a:scrgbClr r="0" g="0" b="0"/>
        </a:effectRef>
        <a:fontRef idx="minor"/>
      </dsp:style>
    </dsp:sp>
    <dsp:sp modelId="{0C0531B2-2574-4786-AEBA-844171958EDE}">
      <dsp:nvSpPr>
        <dsp:cNvPr id="0" name=""/>
        <dsp:cNvSpPr/>
      </dsp:nvSpPr>
      <dsp:spPr>
        <a:xfrm>
          <a:off x="7213127" y="5915766"/>
          <a:ext cx="4309550" cy="4547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Tw Cen MT" panose="020B0602020104020603" pitchFamily="34" charset="0"/>
            </a:rPr>
            <a:t>Section 72</a:t>
          </a:r>
        </a:p>
      </dsp:txBody>
      <dsp:txXfrm>
        <a:off x="7213127" y="5915766"/>
        <a:ext cx="4309550" cy="45474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5A149-039F-4883-90EF-12BF944201BD}" type="datetimeFigureOut">
              <a:rPr lang="en-IN" smtClean="0"/>
              <a:t>02-12-2025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864E0-FE9C-4714-AD6D-88B335874C6B}" type="slidenum">
              <a:rPr lang="en-IN" smtClean="0"/>
              <a:t>‹#›</a:t>
            </a:fld>
            <a:endParaRPr lang="en-IN"/>
          </a:p>
        </p:txBody>
      </p:sp>
    </p:spTree>
    <p:extLst>
      <p:ext uri="{BB962C8B-B14F-4D97-AF65-F5344CB8AC3E}">
        <p14:creationId xmlns:p14="http://schemas.microsoft.com/office/powerpoint/2010/main" val="89166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7036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78</a:t>
            </a:fld>
            <a:endParaRPr lang="en-US" dirty="0"/>
          </a:p>
        </p:txBody>
      </p:sp>
    </p:spTree>
    <p:extLst>
      <p:ext uri="{BB962C8B-B14F-4D97-AF65-F5344CB8AC3E}">
        <p14:creationId xmlns:p14="http://schemas.microsoft.com/office/powerpoint/2010/main" val="322356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E3864E0-FE9C-4714-AD6D-88B335874C6B}" type="slidenum">
              <a:rPr lang="en-IN" smtClean="0"/>
              <a:t>82</a:t>
            </a:fld>
            <a:endParaRPr lang="en-IN"/>
          </a:p>
        </p:txBody>
      </p:sp>
    </p:spTree>
    <p:extLst>
      <p:ext uri="{BB962C8B-B14F-4D97-AF65-F5344CB8AC3E}">
        <p14:creationId xmlns:p14="http://schemas.microsoft.com/office/powerpoint/2010/main" val="6746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83</a:t>
            </a:fld>
            <a:endParaRPr lang="en-US" dirty="0"/>
          </a:p>
        </p:txBody>
      </p:sp>
    </p:spTree>
    <p:extLst>
      <p:ext uri="{BB962C8B-B14F-4D97-AF65-F5344CB8AC3E}">
        <p14:creationId xmlns:p14="http://schemas.microsoft.com/office/powerpoint/2010/main" val="74865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84</a:t>
            </a:fld>
            <a:endParaRPr lang="en-US"/>
          </a:p>
        </p:txBody>
      </p:sp>
    </p:spTree>
    <p:extLst>
      <p:ext uri="{BB962C8B-B14F-4D97-AF65-F5344CB8AC3E}">
        <p14:creationId xmlns:p14="http://schemas.microsoft.com/office/powerpoint/2010/main" val="162790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2</a:t>
            </a:fld>
            <a:endParaRPr lang="en-US" dirty="0"/>
          </a:p>
        </p:txBody>
      </p:sp>
    </p:spTree>
    <p:extLst>
      <p:ext uri="{BB962C8B-B14F-4D97-AF65-F5344CB8AC3E}">
        <p14:creationId xmlns:p14="http://schemas.microsoft.com/office/powerpoint/2010/main" val="717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3</a:t>
            </a:fld>
            <a:endParaRPr lang="en-US"/>
          </a:p>
        </p:txBody>
      </p:sp>
    </p:spTree>
    <p:extLst>
      <p:ext uri="{BB962C8B-B14F-4D97-AF65-F5344CB8AC3E}">
        <p14:creationId xmlns:p14="http://schemas.microsoft.com/office/powerpoint/2010/main" val="174655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6</a:t>
            </a:fld>
            <a:endParaRPr lang="en-US" dirty="0"/>
          </a:p>
        </p:txBody>
      </p:sp>
    </p:spTree>
    <p:extLst>
      <p:ext uri="{BB962C8B-B14F-4D97-AF65-F5344CB8AC3E}">
        <p14:creationId xmlns:p14="http://schemas.microsoft.com/office/powerpoint/2010/main" val="392646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15</a:t>
            </a:fld>
            <a:endParaRPr lang="en-US" dirty="0"/>
          </a:p>
        </p:txBody>
      </p:sp>
    </p:spTree>
    <p:extLst>
      <p:ext uri="{BB962C8B-B14F-4D97-AF65-F5344CB8AC3E}">
        <p14:creationId xmlns:p14="http://schemas.microsoft.com/office/powerpoint/2010/main" val="53745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19</a:t>
            </a:fld>
            <a:endParaRPr lang="en-US" dirty="0"/>
          </a:p>
        </p:txBody>
      </p:sp>
    </p:spTree>
    <p:extLst>
      <p:ext uri="{BB962C8B-B14F-4D97-AF65-F5344CB8AC3E}">
        <p14:creationId xmlns:p14="http://schemas.microsoft.com/office/powerpoint/2010/main" val="135145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23</a:t>
            </a:fld>
            <a:endParaRPr lang="en-US" dirty="0"/>
          </a:p>
        </p:txBody>
      </p:sp>
    </p:spTree>
    <p:extLst>
      <p:ext uri="{BB962C8B-B14F-4D97-AF65-F5344CB8AC3E}">
        <p14:creationId xmlns:p14="http://schemas.microsoft.com/office/powerpoint/2010/main" val="349540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25</a:t>
            </a:fld>
            <a:endParaRPr lang="en-US" dirty="0"/>
          </a:p>
        </p:txBody>
      </p:sp>
    </p:spTree>
    <p:extLst>
      <p:ext uri="{BB962C8B-B14F-4D97-AF65-F5344CB8AC3E}">
        <p14:creationId xmlns:p14="http://schemas.microsoft.com/office/powerpoint/2010/main" val="365773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53</a:t>
            </a:fld>
            <a:endParaRPr lang="en-US" dirty="0"/>
          </a:p>
        </p:txBody>
      </p:sp>
    </p:spTree>
    <p:extLst>
      <p:ext uri="{BB962C8B-B14F-4D97-AF65-F5344CB8AC3E}">
        <p14:creationId xmlns:p14="http://schemas.microsoft.com/office/powerpoint/2010/main" val="1421720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49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112921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15110960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3467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smtClean="0"/>
              <a:pPr/>
              <a:t>‹#›</a:t>
            </a:fld>
            <a:endParaRPr lang="en-US"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024208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23703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6623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84329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50892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127300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Freeform 20">
            <a:extLst>
              <a:ext uri="{FF2B5EF4-FFF2-40B4-BE49-F238E27FC236}">
                <a16:creationId xmlns:a16="http://schemas.microsoft.com/office/drawing/2014/main" id="{5E0168A1-8EA7-E075-A0E3-CC98D3A7A5F5}"/>
              </a:ext>
              <a:ext uri="{C183D7F6-B498-43B3-948B-1728B52AA6E4}">
                <adec:decorative xmlns:adec="http://schemas.microsoft.com/office/drawing/2017/decorative" val="1"/>
              </a:ext>
            </a:extLst>
          </p:cNvPr>
          <p:cNvSpPr/>
          <p:nvPr userDrawn="1"/>
        </p:nvSpPr>
        <p:spPr>
          <a:xfrm rot="16200000">
            <a:off x="45460" y="5586515"/>
            <a:ext cx="1218019" cy="1324951"/>
          </a:xfrm>
          <a:custGeom>
            <a:avLst/>
            <a:gdLst>
              <a:gd name="connsiteX0" fmla="*/ 1218019 w 1218019"/>
              <a:gd name="connsiteY0" fmla="*/ 0 h 1324951"/>
              <a:gd name="connsiteX1" fmla="*/ 0 w 1218019"/>
              <a:gd name="connsiteY1" fmla="*/ 0 h 1324951"/>
              <a:gd name="connsiteX2" fmla="*/ 0 w 1218019"/>
              <a:gd name="connsiteY2" fmla="*/ 1324951 h 1324951"/>
              <a:gd name="connsiteX3" fmla="*/ 44025 w 1218019"/>
              <a:gd name="connsiteY3" fmla="*/ 1308837 h 1324951"/>
              <a:gd name="connsiteX4" fmla="*/ 1213001 w 1218019"/>
              <a:gd name="connsiteY4" fmla="*/ 19515 h 132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019" h="1324951">
                <a:moveTo>
                  <a:pt x="1218019" y="0"/>
                </a:moveTo>
                <a:lnTo>
                  <a:pt x="0" y="0"/>
                </a:lnTo>
                <a:lnTo>
                  <a:pt x="0" y="1324951"/>
                </a:lnTo>
                <a:lnTo>
                  <a:pt x="44025" y="1308837"/>
                </a:lnTo>
                <a:cubicBezTo>
                  <a:pt x="600182" y="1073602"/>
                  <a:pt x="1031901" y="601768"/>
                  <a:pt x="1213001" y="19515"/>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5">
            <a:extLst>
              <a:ext uri="{FF2B5EF4-FFF2-40B4-BE49-F238E27FC236}">
                <a16:creationId xmlns:a16="http://schemas.microsoft.com/office/drawing/2014/main" id="{235F4B08-36B8-4D96-46A3-640589F2B9ED}"/>
              </a:ext>
              <a:ext uri="{C183D7F6-B498-43B3-948B-1728B52AA6E4}">
                <adec:decorative xmlns:adec="http://schemas.microsoft.com/office/drawing/2017/decorative" val="1"/>
              </a:ext>
            </a:extLst>
          </p:cNvPr>
          <p:cNvSpPr/>
          <p:nvPr userDrawn="1"/>
        </p:nvSpPr>
        <p:spPr>
          <a:xfrm rot="5400000" flipH="1">
            <a:off x="442520" y="-450526"/>
            <a:ext cx="1018073" cy="1919124"/>
          </a:xfrm>
          <a:custGeom>
            <a:avLst/>
            <a:gdLst>
              <a:gd name="connsiteX0" fmla="*/ 1018073 w 1018073"/>
              <a:gd name="connsiteY0" fmla="*/ 1919124 h 1919124"/>
              <a:gd name="connsiteX1" fmla="*/ 1018073 w 1018073"/>
              <a:gd name="connsiteY1" fmla="*/ 0 h 1919124"/>
              <a:gd name="connsiteX2" fmla="*/ 860680 w 1018073"/>
              <a:gd name="connsiteY2" fmla="*/ 92033 h 1919124"/>
              <a:gd name="connsiteX3" fmla="*/ 45685 w 1018073"/>
              <a:gd name="connsiteY3" fmla="*/ 1217247 h 1919124"/>
              <a:gd name="connsiteX4" fmla="*/ 29068 w 1018073"/>
              <a:gd name="connsiteY4" fmla="*/ 1808525 h 1919124"/>
              <a:gd name="connsiteX5" fmla="*/ 59967 w 1018073"/>
              <a:gd name="connsiteY5" fmla="*/ 1919124 h 191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073" h="1919124">
                <a:moveTo>
                  <a:pt x="1018073" y="1919124"/>
                </a:moveTo>
                <a:lnTo>
                  <a:pt x="1018073" y="0"/>
                </a:lnTo>
                <a:lnTo>
                  <a:pt x="860680" y="92033"/>
                </a:lnTo>
                <a:cubicBezTo>
                  <a:pt x="468017" y="356206"/>
                  <a:pt x="159674" y="774823"/>
                  <a:pt x="45685" y="1217247"/>
                </a:cubicBezTo>
                <a:cubicBezTo>
                  <a:pt x="-9143" y="1412111"/>
                  <a:pt x="-14542" y="1615180"/>
                  <a:pt x="29068" y="1808525"/>
                </a:cubicBezTo>
                <a:lnTo>
                  <a:pt x="59967" y="1919124"/>
                </a:lnTo>
                <a:close/>
              </a:path>
            </a:pathLst>
          </a:custGeom>
          <a:solidFill>
            <a:schemeClr val="accent5"/>
          </a:solidFill>
          <a:ln w="202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4" name="Freeform: Shape 4">
            <a:extLst>
              <a:ext uri="{FF2B5EF4-FFF2-40B4-BE49-F238E27FC236}">
                <a16:creationId xmlns:a16="http://schemas.microsoft.com/office/drawing/2014/main" id="{71E3A63B-01EF-B3B1-F861-1BBC4411F929}"/>
              </a:ext>
              <a:ext uri="{C183D7F6-B498-43B3-948B-1728B52AA6E4}">
                <adec:decorative xmlns:adec="http://schemas.microsoft.com/office/drawing/2017/decorative" val="1"/>
              </a:ext>
            </a:extLst>
          </p:cNvPr>
          <p:cNvSpPr/>
          <p:nvPr userDrawn="1"/>
        </p:nvSpPr>
        <p:spPr>
          <a:xfrm flipH="1" flipV="1">
            <a:off x="10243539" y="-1"/>
            <a:ext cx="1948461" cy="1453974"/>
          </a:xfrm>
          <a:custGeom>
            <a:avLst/>
            <a:gdLst>
              <a:gd name="connsiteX0" fmla="*/ 0 w 1948461"/>
              <a:gd name="connsiteY0" fmla="*/ 0 h 1453974"/>
              <a:gd name="connsiteX1" fmla="*/ 32434 w 1948461"/>
              <a:gd name="connsiteY1" fmla="*/ 41394 h 1453974"/>
              <a:gd name="connsiteX2" fmla="*/ 611626 w 1948461"/>
              <a:gd name="connsiteY2" fmla="*/ 508597 h 1453974"/>
              <a:gd name="connsiteX3" fmla="*/ 1902163 w 1948461"/>
              <a:gd name="connsiteY3" fmla="*/ 1370646 h 1453974"/>
              <a:gd name="connsiteX4" fmla="*/ 1948461 w 1948461"/>
              <a:gd name="connsiteY4" fmla="*/ 1453974 h 1453974"/>
              <a:gd name="connsiteX5" fmla="*/ 0 w 1948461"/>
              <a:gd name="connsiteY5" fmla="*/ 1453974 h 145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461" h="1453974">
                <a:moveTo>
                  <a:pt x="0" y="0"/>
                </a:moveTo>
                <a:lnTo>
                  <a:pt x="32434" y="41394"/>
                </a:lnTo>
                <a:cubicBezTo>
                  <a:pt x="190803" y="222210"/>
                  <a:pt x="377048" y="387079"/>
                  <a:pt x="611626" y="508597"/>
                </a:cubicBezTo>
                <a:cubicBezTo>
                  <a:pt x="1000743" y="710195"/>
                  <a:pt x="1598725" y="895624"/>
                  <a:pt x="1902163" y="1370646"/>
                </a:cubicBezTo>
                <a:lnTo>
                  <a:pt x="1948461" y="1453974"/>
                </a:lnTo>
                <a:lnTo>
                  <a:pt x="0" y="1453974"/>
                </a:lnTo>
                <a:close/>
              </a:path>
            </a:pathLst>
          </a:custGeom>
          <a:solidFill>
            <a:schemeClr val="accent1"/>
          </a:solidFill>
          <a:ln w="150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5" name="Freeform: Shape 5">
            <a:extLst>
              <a:ext uri="{FF2B5EF4-FFF2-40B4-BE49-F238E27FC236}">
                <a16:creationId xmlns:a16="http://schemas.microsoft.com/office/drawing/2014/main" id="{D93AB7B1-DA47-81AC-9BD3-0767E499EFFE}"/>
              </a:ext>
              <a:ext uri="{C183D7F6-B498-43B3-948B-1728B52AA6E4}">
                <adec:decorative xmlns:adec="http://schemas.microsoft.com/office/drawing/2017/decorative" val="1"/>
              </a:ext>
            </a:extLst>
          </p:cNvPr>
          <p:cNvSpPr/>
          <p:nvPr userDrawn="1"/>
        </p:nvSpPr>
        <p:spPr>
          <a:xfrm rot="10800000">
            <a:off x="7248231" y="5855618"/>
            <a:ext cx="4943770" cy="1002382"/>
          </a:xfrm>
          <a:custGeom>
            <a:avLst/>
            <a:gdLst>
              <a:gd name="connsiteX0" fmla="*/ 0 w 4943770"/>
              <a:gd name="connsiteY0" fmla="*/ 0 h 1002382"/>
              <a:gd name="connsiteX1" fmla="*/ 4943770 w 4943770"/>
              <a:gd name="connsiteY1" fmla="*/ 0 h 1002382"/>
              <a:gd name="connsiteX2" fmla="*/ 4906928 w 4943770"/>
              <a:gd name="connsiteY2" fmla="*/ 44581 h 1002382"/>
              <a:gd name="connsiteX3" fmla="*/ 2525640 w 4943770"/>
              <a:gd name="connsiteY3" fmla="*/ 241508 h 1002382"/>
              <a:gd name="connsiteX4" fmla="*/ 1667268 w 4943770"/>
              <a:gd name="connsiteY4" fmla="*/ 163732 h 1002382"/>
              <a:gd name="connsiteX5" fmla="*/ 1317749 w 4943770"/>
              <a:gd name="connsiteY5" fmla="*/ 293864 h 1002382"/>
              <a:gd name="connsiteX6" fmla="*/ 75310 w 4943770"/>
              <a:gd name="connsiteY6" fmla="*/ 989292 h 1002382"/>
              <a:gd name="connsiteX7" fmla="*/ 0 w 4943770"/>
              <a:gd name="connsiteY7" fmla="*/ 1002382 h 10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3770" h="1002382">
                <a:moveTo>
                  <a:pt x="0" y="0"/>
                </a:moveTo>
                <a:lnTo>
                  <a:pt x="4943770" y="0"/>
                </a:lnTo>
                <a:lnTo>
                  <a:pt x="4906928" y="44581"/>
                </a:lnTo>
                <a:cubicBezTo>
                  <a:pt x="4311119" y="665259"/>
                  <a:pt x="3275391" y="550750"/>
                  <a:pt x="2525640" y="241508"/>
                </a:cubicBezTo>
                <a:cubicBezTo>
                  <a:pt x="2174456" y="97448"/>
                  <a:pt x="1956229" y="100710"/>
                  <a:pt x="1667268" y="163732"/>
                </a:cubicBezTo>
                <a:cubicBezTo>
                  <a:pt x="1546867" y="189990"/>
                  <a:pt x="1429272" y="233773"/>
                  <a:pt x="1317749" y="293864"/>
                </a:cubicBezTo>
                <a:cubicBezTo>
                  <a:pt x="1050964" y="428937"/>
                  <a:pt x="614633" y="864100"/>
                  <a:pt x="75310" y="989292"/>
                </a:cubicBezTo>
                <a:lnTo>
                  <a:pt x="0" y="1002382"/>
                </a:lnTo>
                <a:close/>
              </a:path>
            </a:pathLst>
          </a:custGeom>
          <a:solidFill>
            <a:schemeClr val="accent6"/>
          </a:solidFill>
          <a:ln w="3482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3" name="Title Placeholder 1">
            <a:extLst>
              <a:ext uri="{FF2B5EF4-FFF2-40B4-BE49-F238E27FC236}">
                <a16:creationId xmlns:a16="http://schemas.microsoft.com/office/drawing/2014/main" id="{A49B6E6B-2A0F-CE8A-E5C4-DD990D43D35E}"/>
              </a:ext>
            </a:extLst>
          </p:cNvPr>
          <p:cNvSpPr>
            <a:spLocks noGrp="1"/>
          </p:cNvSpPr>
          <p:nvPr>
            <p:ph type="title" hasCustomPrompt="1"/>
          </p:nvPr>
        </p:nvSpPr>
        <p:spPr>
          <a:xfrm>
            <a:off x="5408762" y="914400"/>
            <a:ext cx="5870448" cy="5029200"/>
          </a:xfrm>
          <a:prstGeom prst="rect">
            <a:avLst/>
          </a:prstGeom>
        </p:spPr>
        <p:txBody>
          <a:bodyPr vert="horz" lIns="0" tIns="45720" rIns="0" bIns="45720" rtlCol="0" anchor="ctr">
            <a:noAutofit/>
          </a:bodyPr>
          <a:lstStyle>
            <a:lvl1pPr>
              <a:lnSpc>
                <a:spcPct val="75000"/>
              </a:lnSpc>
              <a:defRPr sz="5400" cap="all" spc="0" baseline="0"/>
            </a:lvl1pPr>
          </a:lstStyle>
          <a:p>
            <a:r>
              <a:rPr lang="en-US" dirty="0"/>
              <a:t>Click to add title</a:t>
            </a:r>
          </a:p>
        </p:txBody>
      </p:sp>
      <p:sp>
        <p:nvSpPr>
          <p:cNvPr id="5" name="Picture Placeholder 4">
            <a:extLst>
              <a:ext uri="{FF2B5EF4-FFF2-40B4-BE49-F238E27FC236}">
                <a16:creationId xmlns:a16="http://schemas.microsoft.com/office/drawing/2014/main" id="{BDDF44C2-2412-E9A3-C652-50DB0A363319}"/>
              </a:ext>
            </a:extLst>
          </p:cNvPr>
          <p:cNvSpPr>
            <a:spLocks noGrp="1"/>
          </p:cNvSpPr>
          <p:nvPr>
            <p:ph type="pic" sz="quarter" idx="11"/>
          </p:nvPr>
        </p:nvSpPr>
        <p:spPr>
          <a:xfrm>
            <a:off x="0" y="0"/>
            <a:ext cx="4943475" cy="6858000"/>
          </a:xfrm>
          <a:custGeom>
            <a:avLst/>
            <a:gdLst>
              <a:gd name="connsiteX0" fmla="*/ 1911118 w 4943475"/>
              <a:gd name="connsiteY0" fmla="*/ 0 h 6858000"/>
              <a:gd name="connsiteX1" fmla="*/ 4943475 w 4943475"/>
              <a:gd name="connsiteY1" fmla="*/ 0 h 6858000"/>
              <a:gd name="connsiteX2" fmla="*/ 4943475 w 4943475"/>
              <a:gd name="connsiteY2" fmla="*/ 6858000 h 6858000"/>
              <a:gd name="connsiteX3" fmla="*/ 1316945 w 4943475"/>
              <a:gd name="connsiteY3" fmla="*/ 6858000 h 6858000"/>
              <a:gd name="connsiteX4" fmla="*/ 1300831 w 4943475"/>
              <a:gd name="connsiteY4" fmla="*/ 6813975 h 6858000"/>
              <a:gd name="connsiteX5" fmla="*/ 11509 w 4943475"/>
              <a:gd name="connsiteY5" fmla="*/ 5644999 h 6858000"/>
              <a:gd name="connsiteX6" fmla="*/ 0 w 4943475"/>
              <a:gd name="connsiteY6" fmla="*/ 5642040 h 6858000"/>
              <a:gd name="connsiteX7" fmla="*/ 0 w 4943475"/>
              <a:gd name="connsiteY7" fmla="*/ 960342 h 6858000"/>
              <a:gd name="connsiteX8" fmla="*/ 102594 w 4943475"/>
              <a:gd name="connsiteY8" fmla="*/ 989005 h 6858000"/>
              <a:gd name="connsiteX9" fmla="*/ 693872 w 4943475"/>
              <a:gd name="connsiteY9" fmla="*/ 972388 h 6858000"/>
              <a:gd name="connsiteX10" fmla="*/ 1819086 w 4943475"/>
              <a:gd name="connsiteY10" fmla="*/ 157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3475" h="6858000">
                <a:moveTo>
                  <a:pt x="1911118" y="0"/>
                </a:moveTo>
                <a:lnTo>
                  <a:pt x="4943475" y="0"/>
                </a:lnTo>
                <a:lnTo>
                  <a:pt x="4943475" y="6858000"/>
                </a:lnTo>
                <a:lnTo>
                  <a:pt x="1316945" y="6858000"/>
                </a:lnTo>
                <a:lnTo>
                  <a:pt x="1300831" y="6813975"/>
                </a:lnTo>
                <a:cubicBezTo>
                  <a:pt x="1065596" y="6257818"/>
                  <a:pt x="593762" y="5826099"/>
                  <a:pt x="11509" y="5644999"/>
                </a:cubicBezTo>
                <a:lnTo>
                  <a:pt x="0" y="5642040"/>
                </a:lnTo>
                <a:lnTo>
                  <a:pt x="0" y="960342"/>
                </a:lnTo>
                <a:lnTo>
                  <a:pt x="102594" y="989005"/>
                </a:lnTo>
                <a:cubicBezTo>
                  <a:pt x="295939" y="1032615"/>
                  <a:pt x="499008" y="1027216"/>
                  <a:pt x="693872" y="972388"/>
                </a:cubicBezTo>
                <a:cubicBezTo>
                  <a:pt x="1136296" y="858399"/>
                  <a:pt x="1554913" y="550056"/>
                  <a:pt x="1819086" y="157393"/>
                </a:cubicBezTo>
                <a:close/>
              </a:path>
            </a:pathLst>
          </a:custGeom>
        </p:spPr>
        <p:txBody>
          <a:bodyPr wrap="square" tIns="1005840">
            <a:noAutofit/>
          </a:bodyPr>
          <a:lstStyle>
            <a:lvl1pPr marL="0" indent="0" algn="ctr">
              <a:buNone/>
              <a:defRPr/>
            </a:lvl1pPr>
          </a:lstStyle>
          <a:p>
            <a:r>
              <a:rPr lang="en-US" dirty="0"/>
              <a:t>Click icon to add picture</a:t>
            </a:r>
          </a:p>
        </p:txBody>
      </p:sp>
      <p:sp>
        <p:nvSpPr>
          <p:cNvPr id="7" name="Footer Placeholder 4">
            <a:extLst>
              <a:ext uri="{FF2B5EF4-FFF2-40B4-BE49-F238E27FC236}">
                <a16:creationId xmlns:a16="http://schemas.microsoft.com/office/drawing/2014/main" id="{C2F7C452-F8B7-9780-039C-30CEF6E838BD}"/>
              </a:ext>
            </a:extLst>
          </p:cNvPr>
          <p:cNvSpPr>
            <a:spLocks noGrp="1"/>
          </p:cNvSpPr>
          <p:nvPr>
            <p:ph type="ftr" sz="quarter" idx="3"/>
          </p:nvPr>
        </p:nvSpPr>
        <p:spPr>
          <a:xfrm>
            <a:off x="6594050" y="155448"/>
            <a:ext cx="4164972" cy="471672"/>
          </a:xfrm>
          <a:prstGeom prst="rect">
            <a:avLst/>
          </a:prstGeom>
        </p:spPr>
        <p:txBody>
          <a:bodyPr vert="horz" lIns="0" tIns="45720" rIns="91440" bIns="45720" rtlCol="0" anchor="b"/>
          <a:lstStyle>
            <a:lvl1pPr algn="r">
              <a:defRPr sz="1200" spc="300">
                <a:solidFill>
                  <a:schemeClr val="bg1"/>
                </a:solidFill>
                <a:latin typeface="+mn-lt"/>
              </a:defRPr>
            </a:lvl1pPr>
          </a:lstStyle>
          <a:p>
            <a:r>
              <a:rPr lang="en-US"/>
              <a:t>Your Footer Here</a:t>
            </a:r>
            <a:endParaRPr lang="en-US" dirty="0"/>
          </a:p>
        </p:txBody>
      </p:sp>
      <p:sp>
        <p:nvSpPr>
          <p:cNvPr id="8" name="Slide Number Placeholder 5">
            <a:extLst>
              <a:ext uri="{FF2B5EF4-FFF2-40B4-BE49-F238E27FC236}">
                <a16:creationId xmlns:a16="http://schemas.microsoft.com/office/drawing/2014/main" id="{DCA2FC66-19AF-2F4C-EFFA-F968C93546DA}"/>
              </a:ext>
            </a:extLst>
          </p:cNvPr>
          <p:cNvSpPr>
            <a:spLocks noGrp="1"/>
          </p:cNvSpPr>
          <p:nvPr>
            <p:ph type="sldNum" sz="quarter" idx="4"/>
          </p:nvPr>
        </p:nvSpPr>
        <p:spPr>
          <a:xfrm>
            <a:off x="11142921" y="155448"/>
            <a:ext cx="348039" cy="471672"/>
          </a:xfrm>
          <a:prstGeom prst="rect">
            <a:avLst/>
          </a:prstGeom>
        </p:spPr>
        <p:txBody>
          <a:bodyPr vert="horz" lIns="0" tIns="45720" rIns="0" bIns="45720" rtlCol="0" anchor="b"/>
          <a:lstStyle>
            <a:lvl1pPr algn="r">
              <a:defRPr sz="1200" b="1" i="0">
                <a:solidFill>
                  <a:schemeClr val="bg1"/>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300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629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90D34EE-F9DA-E443-4A73-7A028CD1DC77}"/>
              </a:ext>
            </a:extLst>
          </p:cNvPr>
          <p:cNvSpPr/>
          <p:nvPr userDrawn="1"/>
        </p:nvSpPr>
        <p:spPr>
          <a:xfrm>
            <a:off x="6576005" y="6244034"/>
            <a:ext cx="5128931" cy="613967"/>
          </a:xfrm>
          <a:custGeom>
            <a:avLst/>
            <a:gdLst>
              <a:gd name="connsiteX0" fmla="*/ 4291965 w 5128931"/>
              <a:gd name="connsiteY0" fmla="*/ 60 h 613967"/>
              <a:gd name="connsiteX1" fmla="*/ 4666198 w 5128931"/>
              <a:gd name="connsiteY1" fmla="*/ 89254 h 613967"/>
              <a:gd name="connsiteX2" fmla="*/ 5101197 w 5128931"/>
              <a:gd name="connsiteY2" fmla="*/ 537690 h 613967"/>
              <a:gd name="connsiteX3" fmla="*/ 5128931 w 5128931"/>
              <a:gd name="connsiteY3" fmla="*/ 613967 h 613967"/>
              <a:gd name="connsiteX4" fmla="*/ 0 w 5128931"/>
              <a:gd name="connsiteY4" fmla="*/ 613967 h 613967"/>
              <a:gd name="connsiteX5" fmla="*/ 15614 w 5128931"/>
              <a:gd name="connsiteY5" fmla="*/ 593375 h 613967"/>
              <a:gd name="connsiteX6" fmla="*/ 81739 w 5128931"/>
              <a:gd name="connsiteY6" fmla="*/ 517786 h 613967"/>
              <a:gd name="connsiteX7" fmla="*/ 2139708 w 5128931"/>
              <a:gd name="connsiteY7" fmla="*/ 331996 h 613967"/>
              <a:gd name="connsiteX8" fmla="*/ 4291965 w 5128931"/>
              <a:gd name="connsiteY8" fmla="*/ 6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8931" h="613967">
                <a:moveTo>
                  <a:pt x="4291965" y="60"/>
                </a:moveTo>
                <a:cubicBezTo>
                  <a:pt x="4425259" y="-1390"/>
                  <a:pt x="4550210" y="23536"/>
                  <a:pt x="4666198" y="89254"/>
                </a:cubicBezTo>
                <a:cubicBezTo>
                  <a:pt x="4891999" y="217207"/>
                  <a:pt x="5029133" y="370815"/>
                  <a:pt x="5101197" y="537690"/>
                </a:cubicBezTo>
                <a:lnTo>
                  <a:pt x="5128931" y="613967"/>
                </a:lnTo>
                <a:lnTo>
                  <a:pt x="0" y="613967"/>
                </a:lnTo>
                <a:lnTo>
                  <a:pt x="15614" y="593375"/>
                </a:lnTo>
                <a:cubicBezTo>
                  <a:pt x="37505" y="566465"/>
                  <a:pt x="59606" y="541212"/>
                  <a:pt x="81739" y="517786"/>
                </a:cubicBezTo>
                <a:cubicBezTo>
                  <a:pt x="726324" y="-164414"/>
                  <a:pt x="1567784" y="212292"/>
                  <a:pt x="2139708" y="331996"/>
                </a:cubicBezTo>
                <a:cubicBezTo>
                  <a:pt x="2980088" y="507931"/>
                  <a:pt x="3714356" y="6344"/>
                  <a:pt x="4291965" y="60"/>
                </a:cubicBezTo>
                <a:close/>
              </a:path>
            </a:pathLst>
          </a:custGeom>
          <a:solidFill>
            <a:schemeClr val="accent1"/>
          </a:solidFill>
          <a:ln w="2373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Freeform: Shape 20">
            <a:extLst>
              <a:ext uri="{FF2B5EF4-FFF2-40B4-BE49-F238E27FC236}">
                <a16:creationId xmlns:a16="http://schemas.microsoft.com/office/drawing/2014/main" id="{DBA1AC28-AEBA-F273-D81B-DCB3F7595C06}"/>
              </a:ext>
            </a:extLst>
          </p:cNvPr>
          <p:cNvSpPr/>
          <p:nvPr userDrawn="1"/>
        </p:nvSpPr>
        <p:spPr>
          <a:xfrm>
            <a:off x="11450906" y="3547173"/>
            <a:ext cx="741094" cy="3164819"/>
          </a:xfrm>
          <a:custGeom>
            <a:avLst/>
            <a:gdLst>
              <a:gd name="connsiteX0" fmla="*/ 741094 w 741094"/>
              <a:gd name="connsiteY0" fmla="*/ 0 h 3164819"/>
              <a:gd name="connsiteX1" fmla="*/ 741094 w 741094"/>
              <a:gd name="connsiteY1" fmla="*/ 3164819 h 3164819"/>
              <a:gd name="connsiteX2" fmla="*/ 696311 w 741094"/>
              <a:gd name="connsiteY2" fmla="*/ 3128887 h 3164819"/>
              <a:gd name="connsiteX3" fmla="*/ 66029 w 741094"/>
              <a:gd name="connsiteY3" fmla="*/ 2098526 h 3164819"/>
              <a:gd name="connsiteX4" fmla="*/ 659081 w 741094"/>
              <a:gd name="connsiteY4" fmla="*/ 69283 h 316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94" h="3164819">
                <a:moveTo>
                  <a:pt x="741094" y="0"/>
                </a:moveTo>
                <a:lnTo>
                  <a:pt x="741094" y="3164819"/>
                </a:lnTo>
                <a:lnTo>
                  <a:pt x="696311" y="3128887"/>
                </a:lnTo>
                <a:cubicBezTo>
                  <a:pt x="398216" y="2865259"/>
                  <a:pt x="172941" y="2512853"/>
                  <a:pt x="66029" y="2098526"/>
                </a:cubicBezTo>
                <a:cubicBezTo>
                  <a:pt x="-129976" y="1338929"/>
                  <a:pt x="122879" y="568970"/>
                  <a:pt x="659081" y="69283"/>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63343CA5-4CA0-41D9-7ED0-D8D9D96A1D36}"/>
              </a:ext>
            </a:extLst>
          </p:cNvPr>
          <p:cNvSpPr>
            <a:spLocks noGrp="1"/>
          </p:cNvSpPr>
          <p:nvPr>
            <p:ph type="title" hasCustomPrompt="1"/>
          </p:nvPr>
        </p:nvSpPr>
        <p:spPr>
          <a:xfrm>
            <a:off x="914400" y="914400"/>
            <a:ext cx="10360152" cy="3657600"/>
          </a:xfrm>
        </p:spPr>
        <p:txBody>
          <a:bodyPr anchor="b">
            <a:noAutofit/>
          </a:bodyPr>
          <a:lstStyle>
            <a:lvl1pPr algn="ctr">
              <a:lnSpc>
                <a:spcPct val="75000"/>
              </a:lnSpc>
              <a:defRPr sz="5400" cap="all" spc="600" baseline="0"/>
            </a:lvl1pPr>
          </a:lstStyle>
          <a:p>
            <a:r>
              <a:rPr lang="en-US" dirty="0"/>
              <a:t>Click to add title</a:t>
            </a:r>
          </a:p>
        </p:txBody>
      </p:sp>
      <p:sp>
        <p:nvSpPr>
          <p:cNvPr id="15" name="Content Placeholder 14">
            <a:extLst>
              <a:ext uri="{FF2B5EF4-FFF2-40B4-BE49-F238E27FC236}">
                <a16:creationId xmlns:a16="http://schemas.microsoft.com/office/drawing/2014/main" id="{FFB058F7-2BE2-A189-1B03-F472C5510883}"/>
              </a:ext>
            </a:extLst>
          </p:cNvPr>
          <p:cNvSpPr>
            <a:spLocks noGrp="1"/>
          </p:cNvSpPr>
          <p:nvPr>
            <p:ph sz="quarter" idx="10" hasCustomPrompt="1"/>
          </p:nvPr>
        </p:nvSpPr>
        <p:spPr>
          <a:xfrm>
            <a:off x="1630363" y="5006113"/>
            <a:ext cx="8931275" cy="1720850"/>
          </a:xfrm>
        </p:spPr>
        <p:txBody>
          <a:bodyPr/>
          <a:lstStyle>
            <a:lvl1pPr marL="0" indent="0" algn="ctr">
              <a:spcBef>
                <a:spcPts val="0"/>
              </a:spcBef>
              <a:buNone/>
              <a:defRPr/>
            </a:lvl1pPr>
            <a:lvl2pPr marL="457200" indent="0" algn="ctr">
              <a:spcBef>
                <a:spcPts val="0"/>
              </a:spcBef>
              <a:buNone/>
              <a:defRPr/>
            </a:lvl2pPr>
            <a:lvl3pPr marL="914400" indent="0" algn="ctr">
              <a:spcBef>
                <a:spcPts val="0"/>
              </a:spcBef>
              <a:buNone/>
              <a:defRPr/>
            </a:lvl3pPr>
            <a:lvl4pPr marL="1371600" indent="0" algn="ctr">
              <a:spcBef>
                <a:spcPts val="0"/>
              </a:spcBef>
              <a:buNone/>
              <a:defRPr/>
            </a:lvl4pPr>
            <a:lvl5pPr marL="1828800" indent="0" algn="ctr">
              <a:spcBef>
                <a:spcPts val="0"/>
              </a:spcBef>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74DA6858-F008-49D8-3E6E-18FE1289121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61920" b="49138"/>
          <a:stretch>
            <a:fillRect/>
          </a:stretch>
        </p:blipFill>
        <p:spPr>
          <a:xfrm rot="10800000" flipH="1" flipV="1">
            <a:off x="-9638" y="3945640"/>
            <a:ext cx="2853725" cy="2938093"/>
          </a:xfrm>
          <a:custGeom>
            <a:avLst/>
            <a:gdLst>
              <a:gd name="connsiteX0" fmla="*/ 0 w 2853725"/>
              <a:gd name="connsiteY0" fmla="*/ 0 h 2938093"/>
              <a:gd name="connsiteX1" fmla="*/ 2853725 w 2853725"/>
              <a:gd name="connsiteY1" fmla="*/ 0 h 2938093"/>
              <a:gd name="connsiteX2" fmla="*/ 2853725 w 2853725"/>
              <a:gd name="connsiteY2" fmla="*/ 2938093 h 2938093"/>
              <a:gd name="connsiteX3" fmla="*/ 0 w 2853725"/>
              <a:gd name="connsiteY3" fmla="*/ 2938093 h 2938093"/>
            </a:gdLst>
            <a:ahLst/>
            <a:cxnLst>
              <a:cxn ang="0">
                <a:pos x="connsiteX0" y="connsiteY0"/>
              </a:cxn>
              <a:cxn ang="0">
                <a:pos x="connsiteX1" y="connsiteY1"/>
              </a:cxn>
              <a:cxn ang="0">
                <a:pos x="connsiteX2" y="connsiteY2"/>
              </a:cxn>
              <a:cxn ang="0">
                <a:pos x="connsiteX3" y="connsiteY3"/>
              </a:cxn>
            </a:cxnLst>
            <a:rect l="l" t="t" r="r" b="b"/>
            <a:pathLst>
              <a:path w="2853725" h="2938093">
                <a:moveTo>
                  <a:pt x="0" y="0"/>
                </a:moveTo>
                <a:lnTo>
                  <a:pt x="2853725" y="0"/>
                </a:lnTo>
                <a:lnTo>
                  <a:pt x="2853725" y="2938093"/>
                </a:lnTo>
                <a:lnTo>
                  <a:pt x="0" y="2938093"/>
                </a:lnTo>
                <a:close/>
              </a:path>
            </a:pathLst>
          </a:custGeom>
        </p:spPr>
      </p:pic>
      <p:sp>
        <p:nvSpPr>
          <p:cNvPr id="19" name="Freeform: Shape 18">
            <a:extLst>
              <a:ext uri="{FF2B5EF4-FFF2-40B4-BE49-F238E27FC236}">
                <a16:creationId xmlns:a16="http://schemas.microsoft.com/office/drawing/2014/main" id="{AD697063-5A37-7E43-799C-8864FD42BAAC}"/>
              </a:ext>
            </a:extLst>
          </p:cNvPr>
          <p:cNvSpPr/>
          <p:nvPr userDrawn="1"/>
        </p:nvSpPr>
        <p:spPr>
          <a:xfrm>
            <a:off x="9063204" y="0"/>
            <a:ext cx="3128797" cy="2679752"/>
          </a:xfrm>
          <a:custGeom>
            <a:avLst/>
            <a:gdLst>
              <a:gd name="connsiteX0" fmla="*/ 3128797 w 3128797"/>
              <a:gd name="connsiteY0" fmla="*/ 879358 h 2679752"/>
              <a:gd name="connsiteX1" fmla="*/ 3128797 w 3128797"/>
              <a:gd name="connsiteY1" fmla="*/ 2679752 h 2679752"/>
              <a:gd name="connsiteX2" fmla="*/ 3059267 w 3128797"/>
              <a:gd name="connsiteY2" fmla="*/ 2608151 h 2679752"/>
              <a:gd name="connsiteX3" fmla="*/ 2764395 w 3128797"/>
              <a:gd name="connsiteY3" fmla="*/ 1724021 h 2679752"/>
              <a:gd name="connsiteX4" fmla="*/ 3093998 w 3128797"/>
              <a:gd name="connsiteY4" fmla="*/ 985035 h 2679752"/>
              <a:gd name="connsiteX5" fmla="*/ 0 w 3128797"/>
              <a:gd name="connsiteY5" fmla="*/ 0 h 2679752"/>
              <a:gd name="connsiteX6" fmla="*/ 3128797 w 3128797"/>
              <a:gd name="connsiteY6" fmla="*/ 0 h 2679752"/>
              <a:gd name="connsiteX7" fmla="*/ 3128797 w 3128797"/>
              <a:gd name="connsiteY7" fmla="*/ 550788 h 2679752"/>
              <a:gd name="connsiteX8" fmla="*/ 3123603 w 3128797"/>
              <a:gd name="connsiteY8" fmla="*/ 534564 h 2679752"/>
              <a:gd name="connsiteX9" fmla="*/ 1737201 w 3128797"/>
              <a:gd name="connsiteY9" fmla="*/ 374784 h 2679752"/>
              <a:gd name="connsiteX10" fmla="*/ 534991 w 3128797"/>
              <a:gd name="connsiteY10" fmla="*/ 378865 h 2679752"/>
              <a:gd name="connsiteX11" fmla="*/ 147047 w 3128797"/>
              <a:gd name="connsiteY11" fmla="*/ 143968 h 267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8797" h="2679752">
                <a:moveTo>
                  <a:pt x="3128797" y="879358"/>
                </a:moveTo>
                <a:lnTo>
                  <a:pt x="3128797" y="2679752"/>
                </a:lnTo>
                <a:lnTo>
                  <a:pt x="3059267" y="2608151"/>
                </a:lnTo>
                <a:cubicBezTo>
                  <a:pt x="2845801" y="2364562"/>
                  <a:pt x="2737482" y="2047511"/>
                  <a:pt x="2764395" y="1724021"/>
                </a:cubicBezTo>
                <a:cubicBezTo>
                  <a:pt x="2789869" y="1485736"/>
                  <a:pt x="2988975" y="1235917"/>
                  <a:pt x="3093998" y="985035"/>
                </a:cubicBezTo>
                <a:close/>
                <a:moveTo>
                  <a:pt x="0" y="0"/>
                </a:moveTo>
                <a:lnTo>
                  <a:pt x="3128797" y="0"/>
                </a:lnTo>
                <a:lnTo>
                  <a:pt x="3128797" y="550788"/>
                </a:lnTo>
                <a:lnTo>
                  <a:pt x="3123603" y="534564"/>
                </a:lnTo>
                <a:cubicBezTo>
                  <a:pt x="2933666" y="80785"/>
                  <a:pt x="2078477" y="268334"/>
                  <a:pt x="1737201" y="374784"/>
                </a:cubicBezTo>
                <a:cubicBezTo>
                  <a:pt x="1414305" y="472235"/>
                  <a:pt x="872573" y="510694"/>
                  <a:pt x="534991" y="378865"/>
                </a:cubicBezTo>
                <a:cubicBezTo>
                  <a:pt x="393838" y="323373"/>
                  <a:pt x="264165" y="243263"/>
                  <a:pt x="147047" y="143968"/>
                </a:cubicBezTo>
                <a:close/>
              </a:path>
            </a:pathLst>
          </a:custGeom>
          <a:solidFill>
            <a:schemeClr val="accent3"/>
          </a:solidFill>
          <a:ln w="4025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A8CB1A0F-CA1C-711E-F4D9-F402746EC55D}"/>
              </a:ext>
            </a:extLst>
          </p:cNvPr>
          <p:cNvSpPr/>
          <p:nvPr userDrawn="1"/>
        </p:nvSpPr>
        <p:spPr>
          <a:xfrm>
            <a:off x="-9637" y="1"/>
            <a:ext cx="2617625" cy="3478627"/>
          </a:xfrm>
          <a:custGeom>
            <a:avLst/>
            <a:gdLst>
              <a:gd name="connsiteX0" fmla="*/ 0 w 2617625"/>
              <a:gd name="connsiteY0" fmla="*/ 0 h 3478627"/>
              <a:gd name="connsiteX1" fmla="*/ 2617625 w 2617625"/>
              <a:gd name="connsiteY1" fmla="*/ 0 h 3478627"/>
              <a:gd name="connsiteX2" fmla="*/ 2553291 w 2617625"/>
              <a:gd name="connsiteY2" fmla="*/ 101454 h 3478627"/>
              <a:gd name="connsiteX3" fmla="*/ 1240549 w 2617625"/>
              <a:gd name="connsiteY3" fmla="*/ 958722 h 3478627"/>
              <a:gd name="connsiteX4" fmla="*/ 955351 w 2617625"/>
              <a:gd name="connsiteY4" fmla="*/ 1199055 h 3478627"/>
              <a:gd name="connsiteX5" fmla="*/ 600934 w 2617625"/>
              <a:gd name="connsiteY5" fmla="*/ 1984701 h 3478627"/>
              <a:gd name="connsiteX6" fmla="*/ 38433 w 2617625"/>
              <a:gd name="connsiteY6" fmla="*/ 3435524 h 3478627"/>
              <a:gd name="connsiteX7" fmla="*/ 0 w 2617625"/>
              <a:gd name="connsiteY7" fmla="*/ 3478627 h 347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7625" h="3478627">
                <a:moveTo>
                  <a:pt x="0" y="0"/>
                </a:moveTo>
                <a:lnTo>
                  <a:pt x="2617625" y="0"/>
                </a:lnTo>
                <a:lnTo>
                  <a:pt x="2553291" y="101454"/>
                </a:lnTo>
                <a:cubicBezTo>
                  <a:pt x="2193600" y="596780"/>
                  <a:pt x="1511980" y="777778"/>
                  <a:pt x="1240549" y="958722"/>
                </a:cubicBezTo>
                <a:cubicBezTo>
                  <a:pt x="1133381" y="1026274"/>
                  <a:pt x="1037426" y="1107134"/>
                  <a:pt x="955351" y="1199055"/>
                </a:cubicBezTo>
                <a:cubicBezTo>
                  <a:pt x="758369" y="1419663"/>
                  <a:pt x="648207" y="1608072"/>
                  <a:pt x="600934" y="1984701"/>
                </a:cubicBezTo>
                <a:cubicBezTo>
                  <a:pt x="539729" y="2480023"/>
                  <a:pt x="361052" y="3033377"/>
                  <a:pt x="38433" y="3435524"/>
                </a:cubicBezTo>
                <a:lnTo>
                  <a:pt x="0" y="3478627"/>
                </a:lnTo>
                <a:close/>
              </a:path>
            </a:pathLst>
          </a:custGeom>
          <a:solidFill>
            <a:schemeClr val="accent5"/>
          </a:solidFill>
          <a:ln w="251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937015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a:t>
            </a:r>
            <a:endParaRPr lang="en-US" dirty="0"/>
          </a:p>
        </p:txBody>
      </p:sp>
      <p:sp>
        <p:nvSpPr>
          <p:cNvPr id="3" name="Footer Placeholder 2"/>
          <p:cNvSpPr>
            <a:spLocks noGrp="1"/>
          </p:cNvSpPr>
          <p:nvPr>
            <p:ph type="ftr" sz="quarter" idx="11"/>
          </p:nvPr>
        </p:nvSpPr>
        <p:spPr/>
        <p:txBody>
          <a:bodyPr/>
          <a:lstStyle/>
          <a:p>
            <a:r>
              <a:rPr lang="en-US"/>
              <a:t>Your Footer Here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0778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798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857600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3248660" y="365125"/>
            <a:ext cx="8105140" cy="1325563"/>
          </a:xfrm>
        </p:spPr>
        <p:txBody>
          <a:bodyPr/>
          <a:lstStyle>
            <a:lvl1pPr>
              <a:defRPr>
                <a:solidFill>
                  <a:schemeClr val="bg2">
                    <a:lumMod val="50000"/>
                  </a:schemeClr>
                </a:solidFill>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3248660" y="1825625"/>
            <a:ext cx="810514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a:t>
            </a:fld>
            <a:endParaRPr lang="en-US"/>
          </a:p>
        </p:txBody>
      </p:sp>
      <p:sp>
        <p:nvSpPr>
          <p:cNvPr id="10" name="Shape">
            <a:extLst>
              <a:ext uri="{FF2B5EF4-FFF2-40B4-BE49-F238E27FC236}">
                <a16:creationId xmlns:a16="http://schemas.microsoft.com/office/drawing/2014/main" id="{5AFDB6A7-B88D-834D-A784-29D328DD0B34}"/>
              </a:ext>
            </a:extLst>
          </p:cNvPr>
          <p:cNvSpPr/>
          <p:nvPr userDrawn="1"/>
        </p:nvSpPr>
        <p:spPr>
          <a:xfrm>
            <a:off x="0" y="0"/>
            <a:ext cx="3020059" cy="6142993"/>
          </a:xfrm>
          <a:custGeom>
            <a:avLst/>
            <a:gdLst>
              <a:gd name="connsiteX0" fmla="*/ 12281 w 21600"/>
              <a:gd name="connsiteY0" fmla="*/ 21600 h 21600"/>
              <a:gd name="connsiteX1" fmla="*/ 0 w 21600"/>
              <a:gd name="connsiteY1" fmla="*/ 21600 h 21600"/>
              <a:gd name="connsiteX2" fmla="*/ 0 w 21600"/>
              <a:gd name="connsiteY2" fmla="*/ 0 h 21600"/>
              <a:gd name="connsiteX3" fmla="*/ 21600 w 21600"/>
              <a:gd name="connsiteY3" fmla="*/ 0 h 21600"/>
              <a:gd name="connsiteX4" fmla="*/ 16168 w 21600"/>
              <a:gd name="connsiteY4" fmla="*/ 12057 h 21600"/>
              <a:gd name="connsiteX5" fmla="*/ 12281 w 21600"/>
              <a:gd name="connsiteY5" fmla="*/ 21600 h 21600"/>
              <a:gd name="connsiteX0" fmla="*/ 12281 w 21600"/>
              <a:gd name="connsiteY0" fmla="*/ 21600 h 21600"/>
              <a:gd name="connsiteX1" fmla="*/ 0 w 21600"/>
              <a:gd name="connsiteY1" fmla="*/ 21600 h 21600"/>
              <a:gd name="connsiteX2" fmla="*/ 0 w 21600"/>
              <a:gd name="connsiteY2" fmla="*/ 0 h 21600"/>
              <a:gd name="connsiteX3" fmla="*/ 21600 w 21600"/>
              <a:gd name="connsiteY3" fmla="*/ 0 h 21600"/>
              <a:gd name="connsiteX4" fmla="*/ 13443 w 21600"/>
              <a:gd name="connsiteY4" fmla="*/ 11923 h 21600"/>
              <a:gd name="connsiteX5" fmla="*/ 12281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12281" y="21600"/>
                </a:moveTo>
                <a:lnTo>
                  <a:pt x="0" y="21600"/>
                </a:lnTo>
                <a:lnTo>
                  <a:pt x="0" y="0"/>
                </a:lnTo>
                <a:lnTo>
                  <a:pt x="21600" y="0"/>
                </a:lnTo>
                <a:lnTo>
                  <a:pt x="13443" y="11923"/>
                </a:lnTo>
                <a:lnTo>
                  <a:pt x="12281" y="21600"/>
                </a:lnTo>
                <a:close/>
              </a:path>
            </a:pathLst>
          </a:custGeom>
          <a:solidFill>
            <a:schemeClr val="accent3">
              <a:lumMod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Triangle">
            <a:extLst>
              <a:ext uri="{FF2B5EF4-FFF2-40B4-BE49-F238E27FC236}">
                <a16:creationId xmlns:a16="http://schemas.microsoft.com/office/drawing/2014/main" id="{603A13AE-2C4F-0D4E-9C60-AF7CD13425A3}"/>
              </a:ext>
            </a:extLst>
          </p:cNvPr>
          <p:cNvSpPr/>
          <p:nvPr userDrawn="1"/>
        </p:nvSpPr>
        <p:spPr>
          <a:xfrm>
            <a:off x="228601" y="0"/>
            <a:ext cx="2792723" cy="6142993"/>
          </a:xfrm>
          <a:custGeom>
            <a:avLst/>
            <a:gdLst/>
            <a:ahLst/>
            <a:cxnLst>
              <a:cxn ang="0">
                <a:pos x="wd2" y="hd2"/>
              </a:cxn>
              <a:cxn ang="5400000">
                <a:pos x="wd2" y="hd2"/>
              </a:cxn>
              <a:cxn ang="10800000">
                <a:pos x="wd2" y="hd2"/>
              </a:cxn>
              <a:cxn ang="16200000">
                <a:pos x="wd2" y="hd2"/>
              </a:cxn>
            </a:cxnLst>
            <a:rect l="0" t="0" r="r" b="b"/>
            <a:pathLst>
              <a:path w="21600" h="21600" extrusionOk="0">
                <a:moveTo>
                  <a:pt x="11522" y="21600"/>
                </a:moveTo>
                <a:lnTo>
                  <a:pt x="0" y="17237"/>
                </a:lnTo>
                <a:lnTo>
                  <a:pt x="21600" y="0"/>
                </a:ln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446923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69684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Your Footer Here</a:t>
            </a:r>
          </a:p>
        </p:txBody>
      </p:sp>
      <p:sp>
        <p:nvSpPr>
          <p:cNvPr id="6" name="Slide Number Placeholder 5"/>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1711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Your Footer Here</a:t>
            </a:r>
          </a:p>
        </p:txBody>
      </p:sp>
      <p:sp>
        <p:nvSpPr>
          <p:cNvPr id="6" name="Slide Number Placeholder 5"/>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3528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Your Footer Here</a:t>
            </a:r>
          </a:p>
        </p:txBody>
      </p:sp>
      <p:sp>
        <p:nvSpPr>
          <p:cNvPr id="6" name="Slide Number Placeholder 5"/>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0959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a:solidFill>
                  <a:prstClr val="black">
                    <a:tint val="75000"/>
                  </a:prstClr>
                </a:solidFill>
              </a:rPr>
              <a:t>Your Footer Here</a:t>
            </a:r>
          </a:p>
        </p:txBody>
      </p:sp>
      <p:sp>
        <p:nvSpPr>
          <p:cNvPr id="7" name="Slide Number Placeholder 6"/>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6360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smtClean="0"/>
              <a:pPr/>
              <a:t>‹#›</a:t>
            </a:fld>
            <a:endParaRPr lang="en-US"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9562955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8" name="Footer Placeholder 7"/>
          <p:cNvSpPr>
            <a:spLocks noGrp="1"/>
          </p:cNvSpPr>
          <p:nvPr>
            <p:ph type="ftr" sz="quarter" idx="11"/>
          </p:nvPr>
        </p:nvSpPr>
        <p:spPr/>
        <p:txBody>
          <a:bodyPr/>
          <a:lstStyle/>
          <a:p>
            <a:r>
              <a:rPr lang="en-IN">
                <a:solidFill>
                  <a:prstClr val="black">
                    <a:tint val="75000"/>
                  </a:prstClr>
                </a:solidFill>
              </a:rPr>
              <a:t>Your Footer Here</a:t>
            </a:r>
          </a:p>
        </p:txBody>
      </p:sp>
      <p:sp>
        <p:nvSpPr>
          <p:cNvPr id="9" name="Slide Number Placeholder 8"/>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79884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4" name="Footer Placeholder 3"/>
          <p:cNvSpPr>
            <a:spLocks noGrp="1"/>
          </p:cNvSpPr>
          <p:nvPr>
            <p:ph type="ftr" sz="quarter" idx="11"/>
          </p:nvPr>
        </p:nvSpPr>
        <p:spPr/>
        <p:txBody>
          <a:bodyPr/>
          <a:lstStyle/>
          <a:p>
            <a:r>
              <a:rPr lang="en-IN">
                <a:solidFill>
                  <a:prstClr val="black">
                    <a:tint val="75000"/>
                  </a:prstClr>
                </a:solidFill>
              </a:rPr>
              <a:t>Your Footer Here</a:t>
            </a:r>
          </a:p>
        </p:txBody>
      </p:sp>
      <p:sp>
        <p:nvSpPr>
          <p:cNvPr id="5" name="Slide Number Placeholder 4"/>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6516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3" name="Footer Placeholder 2"/>
          <p:cNvSpPr>
            <a:spLocks noGrp="1"/>
          </p:cNvSpPr>
          <p:nvPr>
            <p:ph type="ftr" sz="quarter" idx="11"/>
          </p:nvPr>
        </p:nvSpPr>
        <p:spPr/>
        <p:txBody>
          <a:bodyPr/>
          <a:lstStyle/>
          <a:p>
            <a:r>
              <a:rPr lang="en-IN">
                <a:solidFill>
                  <a:prstClr val="black">
                    <a:tint val="75000"/>
                  </a:prstClr>
                </a:solidFill>
              </a:rPr>
              <a:t>Your Footer Here</a:t>
            </a:r>
          </a:p>
        </p:txBody>
      </p:sp>
      <p:sp>
        <p:nvSpPr>
          <p:cNvPr id="4" name="Slide Number Placeholder 3"/>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636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a:solidFill>
                  <a:prstClr val="black">
                    <a:tint val="75000"/>
                  </a:prstClr>
                </a:solidFill>
              </a:rPr>
              <a:t>Your Footer Here</a:t>
            </a:r>
          </a:p>
        </p:txBody>
      </p:sp>
      <p:sp>
        <p:nvSpPr>
          <p:cNvPr id="7" name="Slide Number Placeholder 6"/>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31123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IN">
                <a:solidFill>
                  <a:prstClr val="black">
                    <a:tint val="75000"/>
                  </a:prstClr>
                </a:solidFill>
              </a:rPr>
              <a:t>Your Footer Here</a:t>
            </a:r>
          </a:p>
        </p:txBody>
      </p:sp>
      <p:sp>
        <p:nvSpPr>
          <p:cNvPr id="7" name="Slide Number Placeholder 6"/>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4112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Your Footer Here</a:t>
            </a:r>
          </a:p>
        </p:txBody>
      </p:sp>
      <p:sp>
        <p:nvSpPr>
          <p:cNvPr id="6" name="Slide Number Placeholder 5"/>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09820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solidFill>
                  <a:prstClr val="black">
                    <a:tint val="75000"/>
                  </a:prstClr>
                </a:solidFill>
              </a:rPr>
              <a:t>Date</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Your Footer Here</a:t>
            </a:r>
          </a:p>
        </p:txBody>
      </p:sp>
      <p:sp>
        <p:nvSpPr>
          <p:cNvPr id="6" name="Slide Number Placeholder 5"/>
          <p:cNvSpPr>
            <a:spLocks noGrp="1"/>
          </p:cNvSpPr>
          <p:nvPr>
            <p:ph type="sldNum" sz="quarter" idx="12"/>
          </p:nvPr>
        </p:nvSpPr>
        <p:spPr/>
        <p:txBody>
          <a:bodyPr/>
          <a:lstStyle/>
          <a:p>
            <a:fld id="{EAFA38BE-710E-4902-AB95-F2AE832AF203}" type="slidenum">
              <a:rPr lang="en-IN">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90001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1711812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3261487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264706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839639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05FAF1-F342-4479-BD6E-81ABF45CF24D}" type="datetimeFigureOut">
              <a:rPr lang="en-IN" smtClean="0"/>
              <a:t>02-12-2025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1428435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05FAF1-F342-4479-BD6E-81ABF45CF24D}" type="datetimeFigureOut">
              <a:rPr lang="en-IN" smtClean="0"/>
              <a:t>02-12-2025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847413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05FAF1-F342-4479-BD6E-81ABF45CF24D}" type="datetimeFigureOut">
              <a:rPr lang="en-IN" smtClean="0"/>
              <a:t>02-12-2025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3426862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5FAF1-F342-4479-BD6E-81ABF45CF24D}" type="datetimeFigureOut">
              <a:rPr lang="en-IN" smtClean="0"/>
              <a:t>02-12-2025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680605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05FAF1-F342-4479-BD6E-81ABF45CF24D}" type="datetimeFigureOut">
              <a:rPr lang="en-IN" smtClean="0"/>
              <a:t>02-12-2025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92087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E8D930-4862-4E0A-8491-78A48D692083}" type="slidenum">
              <a:rPr lang="en-IN" smtClean="0"/>
              <a:t>‹#›</a:t>
            </a:fld>
            <a:endParaRPr lang="en-IN"/>
          </a:p>
        </p:txBody>
      </p:sp>
      <p:sp>
        <p:nvSpPr>
          <p:cNvPr id="5" name="Date Placeholder 4"/>
          <p:cNvSpPr>
            <a:spLocks noGrp="1"/>
          </p:cNvSpPr>
          <p:nvPr>
            <p:ph type="dt" sz="half" idx="10"/>
          </p:nvPr>
        </p:nvSpPr>
        <p:spPr/>
        <p:txBody>
          <a:bodyPr/>
          <a:lstStyle/>
          <a:p>
            <a:fld id="{1A05FAF1-F342-4479-BD6E-81ABF45CF24D}" type="datetimeFigureOut">
              <a:rPr lang="en-IN" smtClean="0"/>
              <a:t>02-12-2025</a:t>
            </a:fld>
            <a:endParaRPr lang="en-IN"/>
          </a:p>
        </p:txBody>
      </p:sp>
    </p:spTree>
    <p:extLst>
      <p:ext uri="{BB962C8B-B14F-4D97-AF65-F5344CB8AC3E}">
        <p14:creationId xmlns:p14="http://schemas.microsoft.com/office/powerpoint/2010/main" val="3671203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3676049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6468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3890657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796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415883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2273799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1831493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5FAF1-F342-4479-BD6E-81ABF45CF24D}" type="datetimeFigureOut">
              <a:rPr lang="en-IN" smtClean="0"/>
              <a:t>02-12-2025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E8D930-4862-4E0A-8491-78A48D692083}" type="slidenum">
              <a:rPr lang="en-IN" smtClean="0"/>
              <a:t>‹#›</a:t>
            </a:fld>
            <a:endParaRPr lang="en-IN"/>
          </a:p>
        </p:txBody>
      </p:sp>
    </p:spTree>
    <p:extLst>
      <p:ext uri="{BB962C8B-B14F-4D97-AF65-F5344CB8AC3E}">
        <p14:creationId xmlns:p14="http://schemas.microsoft.com/office/powerpoint/2010/main" val="196059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857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72C7"/>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241488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8625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18548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a:solidFill>
                  <a:prstClr val="black">
                    <a:tint val="75000"/>
                  </a:prstClr>
                </a:solidFill>
              </a:rPr>
              <a:t>Date</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Your Footer Here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EC71654-96A5-4280-94F3-931C61A9F92C}"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338838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90" r:id="rId19"/>
    <p:sldLayoutId id="2147483691" r:id="rId20"/>
    <p:sldLayoutId id="2147483692" r:id="rId21"/>
    <p:sldLayoutId id="2147483669" r:id="rId22"/>
    <p:sldLayoutId id="2147483689" r:id="rId23"/>
    <p:sldLayoutId id="2147483693" r:id="rId24"/>
    <p:sldLayoutId id="2147483718"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a:solidFill>
                  <a:prstClr val="black">
                    <a:tint val="75000"/>
                  </a:prstClr>
                </a:solidFill>
              </a:rPr>
              <a:t>Date</a:t>
            </a:r>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IN">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AFA38BE-710E-4902-AB95-F2AE832AF203}"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val="12412026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05FAF1-F342-4479-BD6E-81ABF45CF24D}" type="datetimeFigureOut">
              <a:rPr lang="en-IN" smtClean="0"/>
              <a:t>02-12-2025</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E8D930-4862-4E0A-8491-78A48D692083}" type="slidenum">
              <a:rPr lang="en-IN" smtClean="0"/>
              <a:t>‹#›</a:t>
            </a:fld>
            <a:endParaRPr lang="en-IN"/>
          </a:p>
        </p:txBody>
      </p:sp>
    </p:spTree>
    <p:extLst>
      <p:ext uri="{BB962C8B-B14F-4D97-AF65-F5344CB8AC3E}">
        <p14:creationId xmlns:p14="http://schemas.microsoft.com/office/powerpoint/2010/main" val="21521615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3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3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2.xml"/><Relationship Id="rId5" Type="http://schemas.openxmlformats.org/officeDocument/2006/relationships/image" Target="../media/image19.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2.jpeg"/><Relationship Id="rId1" Type="http://schemas.openxmlformats.org/officeDocument/2006/relationships/slideLayout" Target="../slideLayouts/slideLayout3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20.xml"/><Relationship Id="rId7" Type="http://schemas.openxmlformats.org/officeDocument/2006/relationships/image" Target="../media/image27.png"/><Relationship Id="rId2" Type="http://schemas.openxmlformats.org/officeDocument/2006/relationships/diagramData" Target="../diagrams/data20.xml"/><Relationship Id="rId1" Type="http://schemas.openxmlformats.org/officeDocument/2006/relationships/slideLayout" Target="../slideLayouts/slideLayout4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21.xml"/><Relationship Id="rId7" Type="http://schemas.openxmlformats.org/officeDocument/2006/relationships/image" Target="../media/image29.png"/><Relationship Id="rId2" Type="http://schemas.openxmlformats.org/officeDocument/2006/relationships/diagramData" Target="../diagrams/data21.xml"/><Relationship Id="rId1" Type="http://schemas.openxmlformats.org/officeDocument/2006/relationships/slideLayout" Target="../slideLayouts/slideLayout4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22.xml"/><Relationship Id="rId7" Type="http://schemas.openxmlformats.org/officeDocument/2006/relationships/image" Target="../media/image31.png"/><Relationship Id="rId2" Type="http://schemas.openxmlformats.org/officeDocument/2006/relationships/diagramData" Target="../diagrams/data22.xml"/><Relationship Id="rId1" Type="http://schemas.openxmlformats.org/officeDocument/2006/relationships/slideLayout" Target="../slideLayouts/slideLayout4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23.xml"/><Relationship Id="rId7" Type="http://schemas.openxmlformats.org/officeDocument/2006/relationships/image" Target="../media/image33.png"/><Relationship Id="rId2" Type="http://schemas.openxmlformats.org/officeDocument/2006/relationships/diagramData" Target="../diagrams/data23.xml"/><Relationship Id="rId1" Type="http://schemas.openxmlformats.org/officeDocument/2006/relationships/slideLayout" Target="../slideLayouts/slideLayout4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diagramLayout" Target="../diagrams/layout24.xml"/><Relationship Id="rId7" Type="http://schemas.openxmlformats.org/officeDocument/2006/relationships/image" Target="../media/image35.png"/><Relationship Id="rId2" Type="http://schemas.openxmlformats.org/officeDocument/2006/relationships/diagramData" Target="../diagrams/data24.xml"/><Relationship Id="rId1" Type="http://schemas.openxmlformats.org/officeDocument/2006/relationships/slideLayout" Target="../slideLayouts/slideLayout4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7.png"/><Relationship Id="rId1" Type="http://schemas.openxmlformats.org/officeDocument/2006/relationships/slideLayout" Target="../slideLayouts/slideLayout3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8.jpeg"/><Relationship Id="rId1" Type="http://schemas.openxmlformats.org/officeDocument/2006/relationships/slideLayout" Target="../slideLayouts/slideLayout3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9.jpeg"/><Relationship Id="rId2" Type="http://schemas.openxmlformats.org/officeDocument/2006/relationships/diagramData" Target="../diagrams/data28.xml"/><Relationship Id="rId1" Type="http://schemas.openxmlformats.org/officeDocument/2006/relationships/slideLayout" Target="../slideLayouts/slideLayout3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40.png"/><Relationship Id="rId1" Type="http://schemas.openxmlformats.org/officeDocument/2006/relationships/slideLayout" Target="../slideLayouts/slideLayout3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1.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4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4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4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4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4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4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4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4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4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4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4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4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4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4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4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4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4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4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43.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4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4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4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4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4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3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8.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8.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3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016473" y="1253584"/>
            <a:ext cx="6096000" cy="3856801"/>
          </a:xfrm>
          <a:solidFill>
            <a:srgbClr val="2C567A"/>
          </a:solidFill>
        </p:spPr>
        <p:txBody>
          <a:bodyPr/>
          <a:lstStyle/>
          <a:p>
            <a:pPr algn="ctr"/>
            <a:r>
              <a:rPr lang="en-US" sz="8800" dirty="0">
                <a:latin typeface="Gill Sans Ultra Bold" panose="020B0A02020104020203" pitchFamily="34" charset="0"/>
              </a:rPr>
              <a:t>RERA:</a:t>
            </a:r>
            <a:r>
              <a:rPr lang="en-US" sz="4800" dirty="0">
                <a:latin typeface="Gill Sans Ultra Bold" panose="020B0A02020104020203" pitchFamily="34" charset="0"/>
              </a:rPr>
              <a:t> </a:t>
            </a:r>
            <a:br>
              <a:rPr lang="en-US" sz="4800" dirty="0">
                <a:latin typeface="Gill Sans Ultra Bold" panose="020B0A02020104020203" pitchFamily="34" charset="0"/>
              </a:rPr>
            </a:br>
            <a:r>
              <a:rPr lang="en-US" sz="4800" dirty="0">
                <a:latin typeface="Gill Sans Ultra Bold" panose="020B0A02020104020203" pitchFamily="34" charset="0"/>
              </a:rPr>
              <a:t>Compliance AND JUDICIAL DEVELOPMENTS</a:t>
            </a:r>
            <a:endParaRPr lang="en-US" sz="4800" dirty="0">
              <a:effectLst>
                <a:outerShdw blurRad="38100" dist="38100" dir="2700000" algn="tl">
                  <a:srgbClr val="000000">
                    <a:alpha val="43137"/>
                  </a:srgbClr>
                </a:outerShdw>
              </a:effectLst>
              <a:latin typeface="Gill Sans Ultra Bold" panose="020B0A02020104020203" pitchFamily="34" charset="0"/>
            </a:endParaRP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32" t="-87" r="5324" b="14993"/>
          <a:stretch/>
        </p:blipFill>
        <p:spPr>
          <a:xfrm>
            <a:off x="614311" y="723900"/>
            <a:ext cx="5402162" cy="5162550"/>
          </a:xfrm>
          <a:blipFill dpi="0" rotWithShape="1">
            <a:blip r:embed="rId3"/>
            <a:srcRect/>
            <a:stretch>
              <a:fillRect/>
            </a:stretch>
          </a:blipFill>
        </p:spPr>
      </p:pic>
      <p:sp>
        <p:nvSpPr>
          <p:cNvPr id="4" name="TextBox 3"/>
          <p:cNvSpPr txBox="1"/>
          <p:nvPr/>
        </p:nvSpPr>
        <p:spPr>
          <a:xfrm>
            <a:off x="6554109" y="5110385"/>
            <a:ext cx="5247632" cy="292388"/>
          </a:xfrm>
          <a:prstGeom prst="rect">
            <a:avLst/>
          </a:prstGeom>
          <a:noFill/>
        </p:spPr>
        <p:txBody>
          <a:bodyPr wrap="square" rtlCol="0">
            <a:spAutoFit/>
          </a:bodyPr>
          <a:lstStyle/>
          <a:p>
            <a:r>
              <a:rPr lang="en-US" sz="1300" b="1" dirty="0">
                <a:latin typeface="Corbel (Headings)"/>
              </a:rPr>
              <a:t>Presented by: CA. Amit Kumar Kedia, Partner, M/s Gopal Sharma &amp; Co.</a:t>
            </a:r>
          </a:p>
        </p:txBody>
      </p:sp>
    </p:spTree>
    <p:extLst>
      <p:ext uri="{BB962C8B-B14F-4D97-AF65-F5344CB8AC3E}">
        <p14:creationId xmlns:p14="http://schemas.microsoft.com/office/powerpoint/2010/main" val="12055537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74B5C-5CEB-4D55-8D80-1DA74AB74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41" y="4521757"/>
            <a:ext cx="2702945" cy="2702945"/>
          </a:xfrm>
          <a:prstGeom prst="rect">
            <a:avLst/>
          </a:prstGeom>
        </p:spPr>
      </p:pic>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10</a:t>
            </a:fld>
            <a:endParaRPr lang="en-IN">
              <a:solidFill>
                <a:prstClr val="black">
                  <a:tint val="75000"/>
                </a:prstClr>
              </a:solidFill>
            </a:endParaRPr>
          </a:p>
        </p:txBody>
      </p:sp>
      <p:graphicFrame>
        <p:nvGraphicFramePr>
          <p:cNvPr id="6" name="Diagram 5">
            <a:extLst>
              <a:ext uri="{FF2B5EF4-FFF2-40B4-BE49-F238E27FC236}">
                <a16:creationId xmlns:a16="http://schemas.microsoft.com/office/drawing/2014/main" id="{F179B037-D534-401C-A379-FBAC43F06E71}"/>
              </a:ext>
            </a:extLst>
          </p:cNvPr>
          <p:cNvGraphicFramePr/>
          <p:nvPr>
            <p:extLst>
              <p:ext uri="{D42A27DB-BD31-4B8C-83A1-F6EECF244321}">
                <p14:modId xmlns:p14="http://schemas.microsoft.com/office/powerpoint/2010/main" val="2571695354"/>
              </p:ext>
            </p:extLst>
          </p:nvPr>
        </p:nvGraphicFramePr>
        <p:xfrm>
          <a:off x="0" y="276633"/>
          <a:ext cx="11907297" cy="644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8060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11</a:t>
            </a:fld>
            <a:endParaRPr lang="en-IN">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990803883"/>
              </p:ext>
            </p:extLst>
          </p:nvPr>
        </p:nvGraphicFramePr>
        <p:xfrm>
          <a:off x="360608" y="0"/>
          <a:ext cx="1146219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6735" y="3245477"/>
            <a:ext cx="4140000" cy="414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834" y="3245477"/>
            <a:ext cx="4140000" cy="4140000"/>
          </a:xfrm>
          <a:prstGeom prst="rect">
            <a:avLst/>
          </a:prstGeom>
        </p:spPr>
      </p:pic>
    </p:spTree>
    <p:extLst>
      <p:ext uri="{BB962C8B-B14F-4D97-AF65-F5344CB8AC3E}">
        <p14:creationId xmlns:p14="http://schemas.microsoft.com/office/powerpoint/2010/main" val="177291924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12</a:t>
            </a:fld>
            <a:endParaRPr lang="en-IN">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2083833389"/>
              </p:ext>
            </p:extLst>
          </p:nvPr>
        </p:nvGraphicFramePr>
        <p:xfrm>
          <a:off x="488732" y="346841"/>
          <a:ext cx="11524592" cy="6374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29962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13</a:t>
            </a:fld>
            <a:endParaRPr lang="en-IN">
              <a:solidFill>
                <a:prstClr val="black">
                  <a:tint val="75000"/>
                </a:prstClr>
              </a:solidFill>
            </a:endParaRPr>
          </a:p>
        </p:txBody>
      </p:sp>
      <p:graphicFrame>
        <p:nvGraphicFramePr>
          <p:cNvPr id="3" name="Table 2">
            <a:extLst>
              <a:ext uri="{FF2B5EF4-FFF2-40B4-BE49-F238E27FC236}">
                <a16:creationId xmlns:a16="http://schemas.microsoft.com/office/drawing/2014/main" id="{A605ADE7-C52E-4784-BD5F-3D872F43B01B}"/>
              </a:ext>
            </a:extLst>
          </p:cNvPr>
          <p:cNvGraphicFramePr>
            <a:graphicFrameLocks noGrp="1"/>
          </p:cNvGraphicFramePr>
          <p:nvPr>
            <p:extLst>
              <p:ext uri="{D42A27DB-BD31-4B8C-83A1-F6EECF244321}">
                <p14:modId xmlns:p14="http://schemas.microsoft.com/office/powerpoint/2010/main" val="3558798773"/>
              </p:ext>
            </p:extLst>
          </p:nvPr>
        </p:nvGraphicFramePr>
        <p:xfrm>
          <a:off x="534237" y="457968"/>
          <a:ext cx="11123525" cy="5980043"/>
        </p:xfrm>
        <a:graphic>
          <a:graphicData uri="http://schemas.openxmlformats.org/drawingml/2006/table">
            <a:tbl>
              <a:tblPr firstRow="1" firstCol="1" bandRow="1">
                <a:tableStyleId>{F5AB1C69-6EDB-4FF4-983F-18BD219EF322}</a:tableStyleId>
              </a:tblPr>
              <a:tblGrid>
                <a:gridCol w="1266385">
                  <a:extLst>
                    <a:ext uri="{9D8B030D-6E8A-4147-A177-3AD203B41FA5}">
                      <a16:colId xmlns:a16="http://schemas.microsoft.com/office/drawing/2014/main" val="2890223785"/>
                    </a:ext>
                  </a:extLst>
                </a:gridCol>
                <a:gridCol w="3968677">
                  <a:extLst>
                    <a:ext uri="{9D8B030D-6E8A-4147-A177-3AD203B41FA5}">
                      <a16:colId xmlns:a16="http://schemas.microsoft.com/office/drawing/2014/main" val="598978823"/>
                    </a:ext>
                  </a:extLst>
                </a:gridCol>
                <a:gridCol w="1750261">
                  <a:extLst>
                    <a:ext uri="{9D8B030D-6E8A-4147-A177-3AD203B41FA5}">
                      <a16:colId xmlns:a16="http://schemas.microsoft.com/office/drawing/2014/main" val="2059713537"/>
                    </a:ext>
                  </a:extLst>
                </a:gridCol>
                <a:gridCol w="4138202">
                  <a:extLst>
                    <a:ext uri="{9D8B030D-6E8A-4147-A177-3AD203B41FA5}">
                      <a16:colId xmlns:a16="http://schemas.microsoft.com/office/drawing/2014/main" val="2799365405"/>
                    </a:ext>
                  </a:extLst>
                </a:gridCol>
              </a:tblGrid>
              <a:tr h="323019">
                <a:tc gridSpan="4">
                  <a:txBody>
                    <a:bodyPr/>
                    <a:lstStyle/>
                    <a:p>
                      <a:pPr algn="ctr">
                        <a:lnSpc>
                          <a:spcPct val="150000"/>
                        </a:lnSpc>
                        <a:spcAft>
                          <a:spcPts val="0"/>
                        </a:spcAft>
                      </a:pPr>
                      <a:r>
                        <a:rPr lang="en-US" sz="2000" b="1" dirty="0">
                          <a:effectLst/>
                          <a:latin typeface="Tw Cen MT" panose="020B0602020104020603" pitchFamily="34" charset="0"/>
                        </a:rPr>
                        <a:t>Sections 59–68: Penalties for Non-Compliance</a:t>
                      </a:r>
                      <a:endParaRPr lang="en-IN" sz="1800" b="1"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00263735"/>
                  </a:ext>
                </a:extLst>
              </a:tr>
              <a:tr h="440500">
                <a:tc>
                  <a:txBody>
                    <a:bodyPr/>
                    <a:lstStyle/>
                    <a:p>
                      <a:pPr algn="ctr">
                        <a:lnSpc>
                          <a:spcPct val="150000"/>
                        </a:lnSpc>
                        <a:spcAft>
                          <a:spcPts val="0"/>
                        </a:spcAft>
                      </a:pPr>
                      <a:r>
                        <a:rPr lang="en-US" sz="1600" b="1" dirty="0">
                          <a:effectLst/>
                          <a:latin typeface="Tw Cen MT" panose="020B0602020104020603" pitchFamily="34" charset="0"/>
                        </a:rPr>
                        <a:t>Section</a:t>
                      </a:r>
                      <a:endParaRPr lang="en-IN" sz="1400" b="1"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ctr">
                        <a:lnSpc>
                          <a:spcPct val="150000"/>
                        </a:lnSpc>
                        <a:spcAft>
                          <a:spcPts val="0"/>
                        </a:spcAft>
                      </a:pPr>
                      <a:r>
                        <a:rPr lang="en-US" sz="1600" b="1" dirty="0">
                          <a:effectLst/>
                          <a:latin typeface="Tw Cen MT" panose="020B0602020104020603" pitchFamily="34" charset="0"/>
                        </a:rPr>
                        <a:t>Focus</a:t>
                      </a:r>
                      <a:endParaRPr lang="en-IN" sz="1400" b="1" dirty="0">
                        <a:effectLst/>
                        <a:latin typeface="Tw Cen MT" panose="020B0602020104020603" pitchFamily="34" charset="0"/>
                        <a:ea typeface="+mn-ea"/>
                        <a:cs typeface="Mangal" panose="02040503050203030202" pitchFamily="18" charset="0"/>
                      </a:endParaRPr>
                    </a:p>
                  </a:txBody>
                  <a:tcPr marL="52503" marR="52503" marT="0" marB="0" anchor="ctr"/>
                </a:tc>
                <a:tc>
                  <a:txBody>
                    <a:bodyPr/>
                    <a:lstStyle/>
                    <a:p>
                      <a:pPr algn="ctr">
                        <a:lnSpc>
                          <a:spcPct val="150000"/>
                        </a:lnSpc>
                        <a:spcAft>
                          <a:spcPts val="0"/>
                        </a:spcAft>
                      </a:pPr>
                      <a:r>
                        <a:rPr lang="en-US" sz="1600" b="1" dirty="0">
                          <a:effectLst/>
                          <a:latin typeface="Tw Cen MT" panose="020B0602020104020603" pitchFamily="34" charset="0"/>
                        </a:rPr>
                        <a:t>Who is Penalized</a:t>
                      </a:r>
                      <a:endParaRPr lang="en-IN" sz="1400" b="1" dirty="0">
                        <a:effectLst/>
                        <a:latin typeface="Tw Cen MT" panose="020B0602020104020603" pitchFamily="34" charset="0"/>
                        <a:ea typeface="+mn-ea"/>
                        <a:cs typeface="Mangal" panose="02040503050203030202" pitchFamily="18" charset="0"/>
                      </a:endParaRPr>
                    </a:p>
                  </a:txBody>
                  <a:tcPr marL="52503" marR="52503" marT="0" marB="0" anchor="ctr"/>
                </a:tc>
                <a:tc>
                  <a:txBody>
                    <a:bodyPr/>
                    <a:lstStyle/>
                    <a:p>
                      <a:pPr algn="ctr">
                        <a:lnSpc>
                          <a:spcPct val="150000"/>
                        </a:lnSpc>
                        <a:spcAft>
                          <a:spcPts val="0"/>
                        </a:spcAft>
                      </a:pPr>
                      <a:r>
                        <a:rPr lang="en-US" sz="1600" b="1" dirty="0">
                          <a:effectLst/>
                          <a:latin typeface="Tw Cen MT" panose="020B0602020104020603" pitchFamily="34" charset="0"/>
                        </a:rPr>
                        <a:t>Reason for Penalty</a:t>
                      </a:r>
                      <a:endParaRPr lang="en-IN" sz="1400" b="1" dirty="0">
                        <a:effectLst/>
                        <a:latin typeface="Tw Cen MT" panose="020B0602020104020603" pitchFamily="34" charset="0"/>
                        <a:ea typeface="+mn-ea"/>
                        <a:cs typeface="Mangal" panose="02040503050203030202" pitchFamily="18" charset="0"/>
                      </a:endParaRPr>
                    </a:p>
                  </a:txBody>
                  <a:tcPr marL="52503" marR="52503" marT="0" marB="0" anchor="ctr"/>
                </a:tc>
                <a:extLst>
                  <a:ext uri="{0D108BD9-81ED-4DB2-BD59-A6C34878D82A}">
                    <a16:rowId xmlns:a16="http://schemas.microsoft.com/office/drawing/2014/main" val="3370286853"/>
                  </a:ext>
                </a:extLst>
              </a:tr>
              <a:tr h="323019">
                <a:tc>
                  <a:txBody>
                    <a:bodyPr/>
                    <a:lstStyle/>
                    <a:p>
                      <a:pPr algn="ctr">
                        <a:lnSpc>
                          <a:spcPct val="150000"/>
                        </a:lnSpc>
                        <a:spcAft>
                          <a:spcPts val="0"/>
                        </a:spcAft>
                      </a:pPr>
                      <a:r>
                        <a:rPr lang="en-US" sz="1600">
                          <a:effectLst/>
                          <a:latin typeface="Tw Cen MT" panose="020B0602020104020603" pitchFamily="34" charset="0"/>
                        </a:rPr>
                        <a:t>59</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dirty="0">
                          <a:effectLst/>
                          <a:latin typeface="Tw Cen MT" panose="020B0602020104020603" pitchFamily="34" charset="0"/>
                        </a:rPr>
                        <a:t>Penalty for non-registration</a:t>
                      </a:r>
                      <a:endParaRPr lang="en-IN" sz="1400"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Promoter</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Failure to register a project</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1675190678"/>
                  </a:ext>
                </a:extLst>
              </a:tr>
              <a:tr h="684931">
                <a:tc>
                  <a:txBody>
                    <a:bodyPr/>
                    <a:lstStyle/>
                    <a:p>
                      <a:pPr algn="ctr">
                        <a:lnSpc>
                          <a:spcPct val="150000"/>
                        </a:lnSpc>
                        <a:spcAft>
                          <a:spcPts val="0"/>
                        </a:spcAft>
                      </a:pPr>
                      <a:r>
                        <a:rPr lang="en-US" sz="1600">
                          <a:effectLst/>
                          <a:latin typeface="Tw Cen MT" panose="020B0602020104020603" pitchFamily="34" charset="0"/>
                        </a:rPr>
                        <a:t>60</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dirty="0">
                          <a:effectLst/>
                          <a:latin typeface="Tw Cen MT" panose="020B0602020104020603" pitchFamily="34" charset="0"/>
                        </a:rPr>
                        <a:t>Penalty for contravening Section 4</a:t>
                      </a:r>
                      <a:endParaRPr lang="en-IN" sz="1400"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dirty="0">
                          <a:effectLst/>
                          <a:latin typeface="Tw Cen MT" panose="020B0602020104020603" pitchFamily="34" charset="0"/>
                        </a:rPr>
                        <a:t>Promoter</a:t>
                      </a:r>
                      <a:endParaRPr lang="en-IN" sz="1400"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dirty="0">
                          <a:effectLst/>
                          <a:latin typeface="Tw Cen MT" panose="020B0602020104020603" pitchFamily="34" charset="0"/>
                        </a:rPr>
                        <a:t>Incorrect or incomplete info in application for registration</a:t>
                      </a:r>
                      <a:endParaRPr lang="en-IN" sz="1400"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1679303466"/>
                  </a:ext>
                </a:extLst>
              </a:tr>
              <a:tr h="684931">
                <a:tc>
                  <a:txBody>
                    <a:bodyPr/>
                    <a:lstStyle/>
                    <a:p>
                      <a:pPr algn="ctr">
                        <a:lnSpc>
                          <a:spcPct val="150000"/>
                        </a:lnSpc>
                        <a:spcAft>
                          <a:spcPts val="0"/>
                        </a:spcAft>
                      </a:pPr>
                      <a:r>
                        <a:rPr lang="en-US" sz="1600">
                          <a:effectLst/>
                          <a:latin typeface="Tw Cen MT" panose="020B0602020104020603" pitchFamily="34" charset="0"/>
                        </a:rPr>
                        <a:t>61</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other contraventions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Promoter</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Breach of Act provisions not covered in previous sections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2987392119"/>
                  </a:ext>
                </a:extLst>
              </a:tr>
              <a:tr h="440500">
                <a:tc>
                  <a:txBody>
                    <a:bodyPr/>
                    <a:lstStyle/>
                    <a:p>
                      <a:pPr algn="ctr">
                        <a:lnSpc>
                          <a:spcPct val="150000"/>
                        </a:lnSpc>
                        <a:spcAft>
                          <a:spcPts val="0"/>
                        </a:spcAft>
                      </a:pPr>
                      <a:r>
                        <a:rPr lang="en-US" sz="1600">
                          <a:effectLst/>
                          <a:latin typeface="Tw Cen MT" panose="020B0602020104020603" pitchFamily="34" charset="0"/>
                        </a:rPr>
                        <a:t>62</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non-registration / contravention</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Real estate agent</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Failing to register or violating Section 9 &amp; 10</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898890314"/>
                  </a:ext>
                </a:extLst>
              </a:tr>
              <a:tr h="441965">
                <a:tc>
                  <a:txBody>
                    <a:bodyPr/>
                    <a:lstStyle/>
                    <a:p>
                      <a:pPr algn="ctr">
                        <a:lnSpc>
                          <a:spcPct val="150000"/>
                        </a:lnSpc>
                        <a:spcAft>
                          <a:spcPts val="0"/>
                        </a:spcAft>
                      </a:pPr>
                      <a:r>
                        <a:rPr lang="en-US" sz="1600">
                          <a:effectLst/>
                          <a:latin typeface="Tw Cen MT" panose="020B0602020104020603" pitchFamily="34" charset="0"/>
                        </a:rPr>
                        <a:t>63</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non-compliance with RERA orders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Promoter</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Disobeying orders/directions of the Authority</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3377641004"/>
                  </a:ext>
                </a:extLst>
              </a:tr>
              <a:tr h="684931">
                <a:tc>
                  <a:txBody>
                    <a:bodyPr/>
                    <a:lstStyle/>
                    <a:p>
                      <a:pPr algn="ctr">
                        <a:lnSpc>
                          <a:spcPct val="150000"/>
                        </a:lnSpc>
                        <a:spcAft>
                          <a:spcPts val="0"/>
                        </a:spcAft>
                      </a:pPr>
                      <a:r>
                        <a:rPr lang="en-US" sz="1600">
                          <a:effectLst/>
                          <a:latin typeface="Tw Cen MT" panose="020B0602020104020603" pitchFamily="34" charset="0"/>
                        </a:rPr>
                        <a:t>64</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non-compliance with Tribunal orders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Promoter</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Disobeying Real Estate Appellate Tribunal (REAT) orders/directions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1085889087"/>
                  </a:ext>
                </a:extLst>
              </a:tr>
              <a:tr h="515703">
                <a:tc>
                  <a:txBody>
                    <a:bodyPr/>
                    <a:lstStyle/>
                    <a:p>
                      <a:pPr algn="ctr">
                        <a:lnSpc>
                          <a:spcPct val="150000"/>
                        </a:lnSpc>
                        <a:spcAft>
                          <a:spcPts val="0"/>
                        </a:spcAft>
                      </a:pPr>
                      <a:r>
                        <a:rPr lang="en-US" sz="1600">
                          <a:effectLst/>
                          <a:latin typeface="Tw Cen MT" panose="020B0602020104020603" pitchFamily="34" charset="0"/>
                        </a:rPr>
                        <a:t>65</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non-compliance with RERA orders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Real estate agent</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Disobeying orders/directions of the Authority</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2365609478"/>
                  </a:ext>
                </a:extLst>
              </a:tr>
              <a:tr h="427545">
                <a:tc>
                  <a:txBody>
                    <a:bodyPr/>
                    <a:lstStyle/>
                    <a:p>
                      <a:pPr algn="ctr">
                        <a:lnSpc>
                          <a:spcPct val="150000"/>
                        </a:lnSpc>
                        <a:spcAft>
                          <a:spcPts val="0"/>
                        </a:spcAft>
                      </a:pPr>
                      <a:r>
                        <a:rPr lang="en-US" sz="1600">
                          <a:effectLst/>
                          <a:latin typeface="Tw Cen MT" panose="020B0602020104020603" pitchFamily="34" charset="0"/>
                        </a:rPr>
                        <a:t>66</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non-compliance with Tribunal orders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Real estate agent</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Disobeying orders/directions of the REAT</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1854944731"/>
                  </a:ext>
                </a:extLst>
              </a:tr>
              <a:tr h="500161">
                <a:tc>
                  <a:txBody>
                    <a:bodyPr/>
                    <a:lstStyle/>
                    <a:p>
                      <a:pPr algn="ctr">
                        <a:lnSpc>
                          <a:spcPct val="150000"/>
                        </a:lnSpc>
                        <a:spcAft>
                          <a:spcPts val="0"/>
                        </a:spcAft>
                      </a:pPr>
                      <a:r>
                        <a:rPr lang="en-US" sz="1600">
                          <a:effectLst/>
                          <a:latin typeface="Tw Cen MT" panose="020B0602020104020603" pitchFamily="34" charset="0"/>
                        </a:rPr>
                        <a:t>67</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non-compliance with RERA orders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Allottee</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Disobeying Authority’s orders/ directions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2394462335"/>
                  </a:ext>
                </a:extLst>
              </a:tr>
              <a:tr h="402458">
                <a:tc>
                  <a:txBody>
                    <a:bodyPr/>
                    <a:lstStyle/>
                    <a:p>
                      <a:pPr algn="ctr">
                        <a:lnSpc>
                          <a:spcPct val="150000"/>
                        </a:lnSpc>
                        <a:spcAft>
                          <a:spcPts val="0"/>
                        </a:spcAft>
                      </a:pPr>
                      <a:r>
                        <a:rPr lang="en-US" sz="1600" dirty="0">
                          <a:effectLst/>
                          <a:latin typeface="Tw Cen MT" panose="020B0602020104020603" pitchFamily="34" charset="0"/>
                        </a:rPr>
                        <a:t>68</a:t>
                      </a:r>
                      <a:endParaRPr lang="en-IN" sz="1400"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a:effectLst/>
                          <a:latin typeface="Tw Cen MT" panose="020B0602020104020603" pitchFamily="34" charset="0"/>
                        </a:rPr>
                        <a:t>Penalty for non-compliance with Tribunal orders</a:t>
                      </a:r>
                      <a:endParaRPr lang="en-IN" sz="140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dirty="0" err="1">
                          <a:effectLst/>
                          <a:latin typeface="Tw Cen MT" panose="020B0602020104020603" pitchFamily="34" charset="0"/>
                        </a:rPr>
                        <a:t>Allottee</a:t>
                      </a:r>
                      <a:endParaRPr lang="en-IN" sz="1400"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tc>
                  <a:txBody>
                    <a:bodyPr/>
                    <a:lstStyle/>
                    <a:p>
                      <a:pPr algn="just">
                        <a:lnSpc>
                          <a:spcPct val="150000"/>
                        </a:lnSpc>
                        <a:spcAft>
                          <a:spcPts val="0"/>
                        </a:spcAft>
                      </a:pPr>
                      <a:r>
                        <a:rPr lang="en-US" sz="1600" dirty="0">
                          <a:effectLst/>
                          <a:latin typeface="Tw Cen MT" panose="020B0602020104020603" pitchFamily="34" charset="0"/>
                        </a:rPr>
                        <a:t>Disobeying REAT orders/directions</a:t>
                      </a:r>
                      <a:endParaRPr lang="en-IN" sz="1400" dirty="0">
                        <a:effectLst/>
                        <a:latin typeface="Tw Cen MT" panose="020B0602020104020603" pitchFamily="34" charset="0"/>
                        <a:ea typeface="Calibri" panose="020F0502020204030204" pitchFamily="34" charset="0"/>
                        <a:cs typeface="Mangal" panose="02040503050203030202" pitchFamily="18" charset="0"/>
                      </a:endParaRPr>
                    </a:p>
                  </a:txBody>
                  <a:tcPr marL="52503" marR="52503" marT="0" marB="0" anchor="ctr"/>
                </a:tc>
                <a:extLst>
                  <a:ext uri="{0D108BD9-81ED-4DB2-BD59-A6C34878D82A}">
                    <a16:rowId xmlns:a16="http://schemas.microsoft.com/office/drawing/2014/main" val="2677434147"/>
                  </a:ext>
                </a:extLst>
              </a:tr>
            </a:tbl>
          </a:graphicData>
        </a:graphic>
      </p:graphicFrame>
    </p:spTree>
    <p:extLst>
      <p:ext uri="{BB962C8B-B14F-4D97-AF65-F5344CB8AC3E}">
        <p14:creationId xmlns:p14="http://schemas.microsoft.com/office/powerpoint/2010/main" val="136235559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14</a:t>
            </a:fld>
            <a:endParaRPr lang="en-IN">
              <a:solidFill>
                <a:prstClr val="black">
                  <a:tint val="75000"/>
                </a:prstClr>
              </a:solidFill>
            </a:endParaRPr>
          </a:p>
        </p:txBody>
      </p:sp>
      <p:graphicFrame>
        <p:nvGraphicFramePr>
          <p:cNvPr id="4" name="Table 3">
            <a:extLst>
              <a:ext uri="{FF2B5EF4-FFF2-40B4-BE49-F238E27FC236}">
                <a16:creationId xmlns:a16="http://schemas.microsoft.com/office/drawing/2014/main" id="{B320A093-3C3E-422D-809A-02E3AD8FEF6D}"/>
              </a:ext>
            </a:extLst>
          </p:cNvPr>
          <p:cNvGraphicFramePr>
            <a:graphicFrameLocks noGrp="1"/>
          </p:cNvGraphicFramePr>
          <p:nvPr>
            <p:extLst>
              <p:ext uri="{D42A27DB-BD31-4B8C-83A1-F6EECF244321}">
                <p14:modId xmlns:p14="http://schemas.microsoft.com/office/powerpoint/2010/main" val="1158511558"/>
              </p:ext>
            </p:extLst>
          </p:nvPr>
        </p:nvGraphicFramePr>
        <p:xfrm>
          <a:off x="886611" y="829061"/>
          <a:ext cx="10418777" cy="5199878"/>
        </p:xfrm>
        <a:graphic>
          <a:graphicData uri="http://schemas.openxmlformats.org/drawingml/2006/table">
            <a:tbl>
              <a:tblPr firstRow="1" firstCol="1" bandRow="1">
                <a:tableStyleId>{F5AB1C69-6EDB-4FF4-983F-18BD219EF322}</a:tableStyleId>
              </a:tblPr>
              <a:tblGrid>
                <a:gridCol w="1633572">
                  <a:extLst>
                    <a:ext uri="{9D8B030D-6E8A-4147-A177-3AD203B41FA5}">
                      <a16:colId xmlns:a16="http://schemas.microsoft.com/office/drawing/2014/main" val="520478118"/>
                    </a:ext>
                  </a:extLst>
                </a:gridCol>
                <a:gridCol w="2530577">
                  <a:extLst>
                    <a:ext uri="{9D8B030D-6E8A-4147-A177-3AD203B41FA5}">
                      <a16:colId xmlns:a16="http://schemas.microsoft.com/office/drawing/2014/main" val="958038609"/>
                    </a:ext>
                  </a:extLst>
                </a:gridCol>
                <a:gridCol w="6254628">
                  <a:extLst>
                    <a:ext uri="{9D8B030D-6E8A-4147-A177-3AD203B41FA5}">
                      <a16:colId xmlns:a16="http://schemas.microsoft.com/office/drawing/2014/main" val="2262227231"/>
                    </a:ext>
                  </a:extLst>
                </a:gridCol>
              </a:tblGrid>
              <a:tr h="663190">
                <a:tc gridSpan="3">
                  <a:txBody>
                    <a:bodyPr/>
                    <a:lstStyle/>
                    <a:p>
                      <a:pPr algn="ctr">
                        <a:lnSpc>
                          <a:spcPct val="150000"/>
                        </a:lnSpc>
                        <a:spcAft>
                          <a:spcPts val="0"/>
                        </a:spcAft>
                      </a:pPr>
                      <a:r>
                        <a:rPr lang="en-US" sz="2000" dirty="0">
                          <a:effectLst/>
                          <a:latin typeface="Tw Cen MT" panose="020B0602020104020603" pitchFamily="34" charset="0"/>
                        </a:rPr>
                        <a:t>Sections 69–72: Offences and Adjudication</a:t>
                      </a:r>
                      <a:endParaRPr lang="en-IN" sz="20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32356773"/>
                  </a:ext>
                </a:extLst>
              </a:tr>
              <a:tr h="425908">
                <a:tc>
                  <a:txBody>
                    <a:bodyPr/>
                    <a:lstStyle/>
                    <a:p>
                      <a:pPr algn="ctr">
                        <a:lnSpc>
                          <a:spcPct val="150000"/>
                        </a:lnSpc>
                        <a:spcAft>
                          <a:spcPts val="0"/>
                        </a:spcAft>
                      </a:pPr>
                      <a:r>
                        <a:rPr lang="en-US" sz="1800" b="1" dirty="0">
                          <a:effectLst/>
                          <a:latin typeface="Tw Cen MT" panose="020B0602020104020603" pitchFamily="34" charset="0"/>
                        </a:rPr>
                        <a:t>Section</a:t>
                      </a:r>
                      <a:endParaRPr lang="en-IN" sz="1800" b="1"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0"/>
                        </a:spcAft>
                      </a:pPr>
                      <a:r>
                        <a:rPr lang="en-US" sz="1800" b="1" dirty="0">
                          <a:effectLst/>
                          <a:latin typeface="Tw Cen MT" panose="020B0602020104020603" pitchFamily="34" charset="0"/>
                        </a:rPr>
                        <a:t>Focus</a:t>
                      </a:r>
                      <a:endParaRPr lang="en-IN" sz="1800" b="1"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0"/>
                        </a:spcAft>
                      </a:pPr>
                      <a:r>
                        <a:rPr lang="en-US" sz="1800" b="1" dirty="0">
                          <a:effectLst/>
                          <a:latin typeface="Tw Cen MT" panose="020B0602020104020603" pitchFamily="34" charset="0"/>
                        </a:rPr>
                        <a:t>Key Points</a:t>
                      </a:r>
                      <a:endParaRPr lang="en-IN" sz="1800" b="1"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810586917"/>
                  </a:ext>
                </a:extLst>
              </a:tr>
              <a:tr h="900846">
                <a:tc>
                  <a:txBody>
                    <a:bodyPr/>
                    <a:lstStyle/>
                    <a:p>
                      <a:pPr algn="ctr">
                        <a:lnSpc>
                          <a:spcPct val="150000"/>
                        </a:lnSpc>
                        <a:spcAft>
                          <a:spcPts val="0"/>
                        </a:spcAft>
                      </a:pPr>
                      <a:r>
                        <a:rPr lang="en-US" sz="1800" dirty="0">
                          <a:effectLst/>
                          <a:latin typeface="Tw Cen MT" panose="020B0602020104020603" pitchFamily="34" charset="0"/>
                        </a:rPr>
                        <a:t>69</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0"/>
                        </a:spcAft>
                      </a:pPr>
                      <a:r>
                        <a:rPr lang="en-US" sz="1800" dirty="0">
                          <a:effectLst/>
                          <a:latin typeface="Tw Cen MT" panose="020B0602020104020603" pitchFamily="34" charset="0"/>
                        </a:rPr>
                        <a:t>Offences by companies</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just">
                        <a:lnSpc>
                          <a:spcPct val="150000"/>
                        </a:lnSpc>
                        <a:spcAft>
                          <a:spcPts val="0"/>
                        </a:spcAft>
                      </a:pPr>
                      <a:r>
                        <a:rPr lang="en-US" sz="1800" dirty="0">
                          <a:effectLst/>
                          <a:latin typeface="Tw Cen MT" panose="020B0602020104020603" pitchFamily="34" charset="0"/>
                        </a:rPr>
                        <a:t>Fixes responsibility on directors, managers, etc., unless proven unaware or not involved</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169207147"/>
                  </a:ext>
                </a:extLst>
              </a:tr>
              <a:tr h="900846">
                <a:tc>
                  <a:txBody>
                    <a:bodyPr/>
                    <a:lstStyle/>
                    <a:p>
                      <a:pPr algn="ctr">
                        <a:lnSpc>
                          <a:spcPct val="150000"/>
                        </a:lnSpc>
                        <a:spcAft>
                          <a:spcPts val="0"/>
                        </a:spcAft>
                      </a:pPr>
                      <a:r>
                        <a:rPr lang="en-US" sz="1800" dirty="0">
                          <a:effectLst/>
                          <a:latin typeface="Tw Cen MT" panose="020B0602020104020603" pitchFamily="34" charset="0"/>
                        </a:rPr>
                        <a:t>70</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0"/>
                        </a:spcAft>
                      </a:pPr>
                      <a:r>
                        <a:rPr lang="en-US" sz="1800" dirty="0">
                          <a:effectLst/>
                          <a:latin typeface="Tw Cen MT" panose="020B0602020104020603" pitchFamily="34" charset="0"/>
                        </a:rPr>
                        <a:t>Compounding of offences</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just">
                        <a:lnSpc>
                          <a:spcPct val="150000"/>
                        </a:lnSpc>
                        <a:spcAft>
                          <a:spcPts val="0"/>
                        </a:spcAft>
                      </a:pPr>
                      <a:r>
                        <a:rPr lang="en-US" sz="1800" dirty="0">
                          <a:effectLst/>
                          <a:latin typeface="Tw Cen MT" panose="020B0602020104020603" pitchFamily="34" charset="0"/>
                        </a:rPr>
                        <a:t>Allows certain offences to be compounded (settled) with specified fines</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3311481304"/>
                  </a:ext>
                </a:extLst>
              </a:tr>
              <a:tr h="933301">
                <a:tc>
                  <a:txBody>
                    <a:bodyPr/>
                    <a:lstStyle/>
                    <a:p>
                      <a:pPr algn="ctr">
                        <a:lnSpc>
                          <a:spcPct val="150000"/>
                        </a:lnSpc>
                        <a:spcAft>
                          <a:spcPts val="0"/>
                        </a:spcAft>
                      </a:pPr>
                      <a:r>
                        <a:rPr lang="en-US" sz="1800" dirty="0">
                          <a:effectLst/>
                          <a:latin typeface="Tw Cen MT" panose="020B0602020104020603" pitchFamily="34" charset="0"/>
                        </a:rPr>
                        <a:t>71</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0"/>
                        </a:spcAft>
                      </a:pPr>
                      <a:r>
                        <a:rPr lang="en-US" sz="1800" dirty="0">
                          <a:effectLst/>
                          <a:latin typeface="Tw Cen MT" panose="020B0602020104020603" pitchFamily="34" charset="0"/>
                        </a:rPr>
                        <a:t>Power to adjudicate</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just">
                        <a:lnSpc>
                          <a:spcPct val="150000"/>
                        </a:lnSpc>
                        <a:spcAft>
                          <a:spcPts val="0"/>
                        </a:spcAft>
                      </a:pPr>
                      <a:r>
                        <a:rPr lang="en-US" sz="1800" dirty="0">
                          <a:effectLst/>
                          <a:latin typeface="Tw Cen MT" panose="020B0602020104020603" pitchFamily="34" charset="0"/>
                        </a:rPr>
                        <a:t>Empowers adjudicating officer (usually a judicial officer) to settle disputes related to compensation</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232748785"/>
                  </a:ext>
                </a:extLst>
              </a:tr>
              <a:tr h="1375787">
                <a:tc>
                  <a:txBody>
                    <a:bodyPr/>
                    <a:lstStyle/>
                    <a:p>
                      <a:pPr algn="ctr">
                        <a:lnSpc>
                          <a:spcPct val="150000"/>
                        </a:lnSpc>
                        <a:spcAft>
                          <a:spcPts val="0"/>
                        </a:spcAft>
                      </a:pPr>
                      <a:r>
                        <a:rPr lang="en-US" sz="1800" dirty="0">
                          <a:effectLst/>
                          <a:latin typeface="Tw Cen MT" panose="020B0602020104020603" pitchFamily="34" charset="0"/>
                        </a:rPr>
                        <a:t>72</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0"/>
                        </a:spcAft>
                      </a:pPr>
                      <a:r>
                        <a:rPr lang="en-US" sz="1800" dirty="0">
                          <a:effectLst/>
                          <a:latin typeface="Tw Cen MT" panose="020B0602020104020603" pitchFamily="34" charset="0"/>
                        </a:rPr>
                        <a:t>Factors in adjudication</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just">
                        <a:lnSpc>
                          <a:spcPct val="150000"/>
                        </a:lnSpc>
                        <a:spcAft>
                          <a:spcPts val="0"/>
                        </a:spcAft>
                      </a:pPr>
                      <a:r>
                        <a:rPr lang="en-US" sz="1800" dirty="0">
                          <a:effectLst/>
                          <a:latin typeface="Tw Cen MT" panose="020B0602020104020603" pitchFamily="34" charset="0"/>
                        </a:rPr>
                        <a:t>Officer considers factors like amount of gain, loss to </a:t>
                      </a:r>
                      <a:r>
                        <a:rPr lang="en-US" sz="1800" dirty="0" err="1">
                          <a:effectLst/>
                          <a:latin typeface="Tw Cen MT" panose="020B0602020104020603" pitchFamily="34" charset="0"/>
                        </a:rPr>
                        <a:t>allottee</a:t>
                      </a:r>
                      <a:r>
                        <a:rPr lang="en-US" sz="1800" dirty="0">
                          <a:effectLst/>
                          <a:latin typeface="Tw Cen MT" panose="020B0602020104020603" pitchFamily="34" charset="0"/>
                        </a:rPr>
                        <a:t>, nature of default, etc., while deciding penalty or compensation</a:t>
                      </a:r>
                      <a:endParaRPr lang="en-IN" sz="1800" dirty="0">
                        <a:effectLst/>
                        <a:latin typeface="Tw Cen MT" panose="020B0602020104020603"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123496828"/>
                  </a:ext>
                </a:extLst>
              </a:tr>
            </a:tbl>
          </a:graphicData>
        </a:graphic>
      </p:graphicFrame>
    </p:spTree>
    <p:extLst>
      <p:ext uri="{BB962C8B-B14F-4D97-AF65-F5344CB8AC3E}">
        <p14:creationId xmlns:p14="http://schemas.microsoft.com/office/powerpoint/2010/main" val="404793066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940158"/>
            <a:ext cx="10982044" cy="4347764"/>
          </a:xfrm>
        </p:spPr>
        <p:txBody>
          <a:bodyPr/>
          <a:lstStyle/>
          <a:p>
            <a:pPr algn="ctr">
              <a:lnSpc>
                <a:spcPct val="100000"/>
              </a:lnSpc>
            </a:pPr>
            <a:r>
              <a:rPr lang="en-US" sz="7200" b="1" dirty="0">
                <a:latin typeface="Candara" panose="020E0502030303020204" pitchFamily="34" charset="0"/>
              </a:rPr>
              <a:t>PROJECT RERA REGISTRATION COMPLIANCE</a:t>
            </a:r>
          </a:p>
        </p:txBody>
      </p:sp>
      <p:sp>
        <p:nvSpPr>
          <p:cNvPr id="2" name="Slide Number Placeholder 1"/>
          <p:cNvSpPr>
            <a:spLocks noGrp="1"/>
          </p:cNvSpPr>
          <p:nvPr>
            <p:ph type="sldNum" sz="quarter" idx="4"/>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3116321210"/>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16</a:t>
            </a:fld>
            <a:endParaRPr lang="en-IN">
              <a:solidFill>
                <a:prstClr val="black">
                  <a:tint val="75000"/>
                </a:prstClr>
              </a:solidFill>
            </a:endParaRPr>
          </a:p>
        </p:txBody>
      </p:sp>
      <p:sp>
        <p:nvSpPr>
          <p:cNvPr id="10" name="Title 3">
            <a:extLst>
              <a:ext uri="{FF2B5EF4-FFF2-40B4-BE49-F238E27FC236}">
                <a16:creationId xmlns:a16="http://schemas.microsoft.com/office/drawing/2014/main" id="{70F510BB-29E9-4C54-8BE7-49CF82CDD35E}"/>
              </a:ext>
            </a:extLst>
          </p:cNvPr>
          <p:cNvSpPr txBox="1">
            <a:spLocks/>
          </p:cNvSpPr>
          <p:nvPr/>
        </p:nvSpPr>
        <p:spPr>
          <a:xfrm>
            <a:off x="683289" y="220718"/>
            <a:ext cx="11123524" cy="8355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When is Project RERA Registration Required Under the Act?</a:t>
            </a:r>
          </a:p>
        </p:txBody>
      </p:sp>
      <p:graphicFrame>
        <p:nvGraphicFramePr>
          <p:cNvPr id="4" name="Diagram 3">
            <a:extLst>
              <a:ext uri="{FF2B5EF4-FFF2-40B4-BE49-F238E27FC236}">
                <a16:creationId xmlns:a16="http://schemas.microsoft.com/office/drawing/2014/main" id="{756448E0-F644-434C-A461-5A848947A40C}"/>
              </a:ext>
            </a:extLst>
          </p:cNvPr>
          <p:cNvGraphicFramePr/>
          <p:nvPr>
            <p:extLst>
              <p:ext uri="{D42A27DB-BD31-4B8C-83A1-F6EECF244321}">
                <p14:modId xmlns:p14="http://schemas.microsoft.com/office/powerpoint/2010/main" val="2889570559"/>
              </p:ext>
            </p:extLst>
          </p:nvPr>
        </p:nvGraphicFramePr>
        <p:xfrm>
          <a:off x="683289" y="974690"/>
          <a:ext cx="7566408" cy="5662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Diagonal Corners Rounded 5">
            <a:extLst>
              <a:ext uri="{FF2B5EF4-FFF2-40B4-BE49-F238E27FC236}">
                <a16:creationId xmlns:a16="http://schemas.microsoft.com/office/drawing/2014/main" id="{4767757A-6A0C-4626-9F0C-E8BCA59CBDE5}"/>
              </a:ext>
            </a:extLst>
          </p:cNvPr>
          <p:cNvSpPr/>
          <p:nvPr/>
        </p:nvSpPr>
        <p:spPr>
          <a:xfrm>
            <a:off x="8459875" y="2148769"/>
            <a:ext cx="3044650" cy="3314434"/>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lgn="just">
              <a:buFont typeface="Arial" panose="020B0604020202020204" pitchFamily="34" charset="0"/>
              <a:buChar char="•"/>
            </a:pPr>
            <a:r>
              <a:rPr lang="en-IN" i="1" dirty="0">
                <a:latin typeface="Tw Cen MT" panose="020B0602020104020603" pitchFamily="34" charset="0"/>
              </a:rPr>
              <a:t>States may </a:t>
            </a:r>
            <a:r>
              <a:rPr lang="en-IN" b="1" i="1" dirty="0">
                <a:latin typeface="Tw Cen MT" panose="020B0602020104020603" pitchFamily="34" charset="0"/>
              </a:rPr>
              <a:t>reduce the exemption threshold</a:t>
            </a:r>
            <a:r>
              <a:rPr lang="en-IN" i="1" dirty="0">
                <a:latin typeface="Tw Cen MT" panose="020B0602020104020603" pitchFamily="34" charset="0"/>
              </a:rPr>
              <a:t> or introduce additional conditions under their RERA Rules</a:t>
            </a:r>
          </a:p>
          <a:p>
            <a:pPr marL="285750" lvl="0" indent="-285750" algn="just">
              <a:buFont typeface="Arial" panose="020B0604020202020204" pitchFamily="34" charset="0"/>
              <a:buChar char="•"/>
            </a:pPr>
            <a:r>
              <a:rPr lang="en-IN" i="1" dirty="0">
                <a:latin typeface="Tw Cen MT" panose="020B0602020104020603" pitchFamily="34" charset="0"/>
              </a:rPr>
              <a:t>No promoter may </a:t>
            </a:r>
            <a:r>
              <a:rPr lang="en-IN" b="1" i="1" dirty="0">
                <a:latin typeface="Tw Cen MT" panose="020B0602020104020603" pitchFamily="34" charset="0"/>
              </a:rPr>
              <a:t>advertise, market, book, sell, or offer for sale</a:t>
            </a:r>
            <a:r>
              <a:rPr lang="en-IN" i="1" dirty="0">
                <a:latin typeface="Tw Cen MT" panose="020B0602020104020603" pitchFamily="34" charset="0"/>
              </a:rPr>
              <a:t> any unit in a project </a:t>
            </a:r>
            <a:r>
              <a:rPr lang="en-IN" b="1" i="1" dirty="0">
                <a:latin typeface="Tw Cen MT" panose="020B0602020104020603" pitchFamily="34" charset="0"/>
              </a:rPr>
              <a:t>without RERA registration</a:t>
            </a:r>
            <a:endParaRPr lang="en-IN" i="1" dirty="0">
              <a:latin typeface="Tw Cen MT" panose="020B0602020104020603" pitchFamily="34" charset="0"/>
            </a:endParaRPr>
          </a:p>
        </p:txBody>
      </p:sp>
    </p:spTree>
    <p:extLst>
      <p:ext uri="{BB962C8B-B14F-4D97-AF65-F5344CB8AC3E}">
        <p14:creationId xmlns:p14="http://schemas.microsoft.com/office/powerpoint/2010/main" val="127926039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17</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331596" y="220718"/>
            <a:ext cx="11545557" cy="8355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WBRERA </a:t>
            </a:r>
            <a:r>
              <a:rPr lang="en-US" sz="4200" b="1" dirty="0">
                <a:solidFill>
                  <a:srgbClr val="FD361F"/>
                </a:solidFill>
                <a:latin typeface="Candara" panose="020E0502030303020204" pitchFamily="34" charset="0"/>
              </a:rPr>
              <a:t>Decreases</a:t>
            </a:r>
            <a:r>
              <a:rPr lang="en-US" sz="4200" b="1" dirty="0">
                <a:solidFill>
                  <a:srgbClr val="002060"/>
                </a:solidFill>
                <a:latin typeface="Candara" panose="020E0502030303020204" pitchFamily="34" charset="0"/>
              </a:rPr>
              <a:t> Project RERA Registration Threshold Limit</a:t>
            </a:r>
          </a:p>
        </p:txBody>
      </p:sp>
      <p:sp>
        <p:nvSpPr>
          <p:cNvPr id="7" name="Rectangle: Rounded Corners 6">
            <a:extLst>
              <a:ext uri="{FF2B5EF4-FFF2-40B4-BE49-F238E27FC236}">
                <a16:creationId xmlns:a16="http://schemas.microsoft.com/office/drawing/2014/main" id="{F2605017-E1BE-4898-81D3-B121E51EDBC8}"/>
              </a:ext>
            </a:extLst>
          </p:cNvPr>
          <p:cNvSpPr/>
          <p:nvPr/>
        </p:nvSpPr>
        <p:spPr>
          <a:xfrm>
            <a:off x="2216445" y="1056290"/>
            <a:ext cx="8229600" cy="67111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rgbClr val="FFFF00"/>
                </a:solidFill>
                <a:latin typeface="Tw Cen MT" panose="020B0602020104020603" pitchFamily="34" charset="0"/>
              </a:rPr>
              <a:t>Notification No: </a:t>
            </a:r>
            <a:r>
              <a:rPr lang="en-US" sz="2000" b="1" dirty="0">
                <a:latin typeface="Tw Cen MT" panose="020B0602020104020603" pitchFamily="34" charset="0"/>
              </a:rPr>
              <a:t>42-H4/2M-01/2023 |</a:t>
            </a:r>
            <a:r>
              <a:rPr lang="en-US" sz="2000" b="1" dirty="0">
                <a:solidFill>
                  <a:srgbClr val="FFFF00"/>
                </a:solidFill>
                <a:latin typeface="Tw Cen MT" panose="020B0602020104020603" pitchFamily="34" charset="0"/>
              </a:rPr>
              <a:t>Date:</a:t>
            </a:r>
            <a:r>
              <a:rPr lang="en-US" sz="2000" b="1" dirty="0">
                <a:latin typeface="Tw Cen MT" panose="020B0602020104020603" pitchFamily="34" charset="0"/>
              </a:rPr>
              <a:t> 6th June 2023</a:t>
            </a:r>
            <a:endParaRPr lang="en-IN" sz="2000" b="1" dirty="0">
              <a:latin typeface="Tw Cen MT" panose="020B0602020104020603" pitchFamily="34" charset="0"/>
            </a:endParaRPr>
          </a:p>
        </p:txBody>
      </p:sp>
      <p:sp>
        <p:nvSpPr>
          <p:cNvPr id="8" name="Rectangle: Rounded Corners 7">
            <a:extLst>
              <a:ext uri="{FF2B5EF4-FFF2-40B4-BE49-F238E27FC236}">
                <a16:creationId xmlns:a16="http://schemas.microsoft.com/office/drawing/2014/main" id="{A8AF3F33-2E2C-4022-8C54-AF22B44527A5}"/>
              </a:ext>
            </a:extLst>
          </p:cNvPr>
          <p:cNvSpPr/>
          <p:nvPr/>
        </p:nvSpPr>
        <p:spPr>
          <a:xfrm>
            <a:off x="774162" y="2248250"/>
            <a:ext cx="10734664" cy="3867324"/>
          </a:xfrm>
          <a:prstGeom prst="roundRect">
            <a:avLst>
              <a:gd name="adj" fmla="val 84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Tw Cen MT" panose="020B0602020104020603" pitchFamily="34" charset="0"/>
              </a:rPr>
              <a:t>⚠</a:t>
            </a:r>
            <a:r>
              <a:rPr lang="en-US" sz="2400" b="1" dirty="0">
                <a:latin typeface="Tw Cen MT" panose="020B0602020104020603" pitchFamily="34" charset="0"/>
              </a:rPr>
              <a:t> Registration is now </a:t>
            </a:r>
            <a:r>
              <a:rPr lang="en-US" sz="2400" b="1" dirty="0">
                <a:solidFill>
                  <a:srgbClr val="FF0000"/>
                </a:solidFill>
                <a:latin typeface="Tw Cen MT" panose="020B0602020104020603" pitchFamily="34" charset="0"/>
              </a:rPr>
              <a:t>MANDATORY</a:t>
            </a:r>
            <a:r>
              <a:rPr lang="en-US" sz="2400" b="1" dirty="0">
                <a:latin typeface="Tw Cen MT" panose="020B0602020104020603" pitchFamily="34" charset="0"/>
              </a:rPr>
              <a:t> under RERA 2016 and WB RERA Rules 2021 if </a:t>
            </a:r>
            <a:r>
              <a:rPr lang="en-US" sz="2400" b="1" dirty="0">
                <a:solidFill>
                  <a:srgbClr val="FF0000"/>
                </a:solidFill>
                <a:latin typeface="Tw Cen MT" panose="020B0602020104020603" pitchFamily="34" charset="0"/>
              </a:rPr>
              <a:t>ANY</a:t>
            </a:r>
            <a:r>
              <a:rPr lang="en-US" sz="2400" b="1" dirty="0">
                <a:latin typeface="Tw Cen MT" panose="020B0602020104020603" pitchFamily="34" charset="0"/>
              </a:rPr>
              <a:t> of the following criteria is met:</a:t>
            </a:r>
          </a:p>
          <a:p>
            <a:pPr algn="ctr"/>
            <a:endParaRPr lang="en-US" sz="2400" b="1" dirty="0">
              <a:latin typeface="Tw Cen MT" panose="020B0602020104020603" pitchFamily="34" charset="0"/>
            </a:endParaRPr>
          </a:p>
          <a:p>
            <a:pPr algn="ctr"/>
            <a:endParaRPr lang="en-US" sz="2400" b="1" dirty="0">
              <a:latin typeface="Tw Cen MT" panose="020B0602020104020603" pitchFamily="34" charset="0"/>
            </a:endParaRPr>
          </a:p>
          <a:p>
            <a:pPr algn="ctr"/>
            <a:endParaRPr lang="en-US" sz="2400" b="1" dirty="0">
              <a:latin typeface="Tw Cen MT" panose="020B0602020104020603" pitchFamily="34" charset="0"/>
            </a:endParaRPr>
          </a:p>
          <a:p>
            <a:pPr algn="ctr"/>
            <a:endParaRPr lang="en-US" sz="2400" b="1" dirty="0">
              <a:latin typeface="Tw Cen MT" panose="020B0602020104020603" pitchFamily="34" charset="0"/>
            </a:endParaRPr>
          </a:p>
          <a:p>
            <a:pPr algn="ctr"/>
            <a:endParaRPr lang="en-US" sz="2400" b="1" dirty="0">
              <a:latin typeface="Tw Cen MT" panose="020B0602020104020603" pitchFamily="34" charset="0"/>
            </a:endParaRPr>
          </a:p>
          <a:p>
            <a:pPr algn="ctr"/>
            <a:endParaRPr lang="en-US" sz="2400" b="1" dirty="0">
              <a:latin typeface="Tw Cen MT" panose="020B0602020104020603" pitchFamily="34" charset="0"/>
            </a:endParaRPr>
          </a:p>
          <a:p>
            <a:pPr algn="ctr"/>
            <a:endParaRPr lang="en-US" sz="2400" b="1" dirty="0">
              <a:latin typeface="Tw Cen MT" panose="020B0602020104020603" pitchFamily="34" charset="0"/>
            </a:endParaRPr>
          </a:p>
          <a:p>
            <a:pPr algn="ctr"/>
            <a:r>
              <a:rPr lang="en-US" sz="1600" b="1" i="1" dirty="0">
                <a:latin typeface="Tw Cen MT" panose="020B0602020104020603" pitchFamily="34" charset="0"/>
              </a:rPr>
              <a:t>*Meeting either criterion triggers mandatory RERA registration requirements</a:t>
            </a:r>
            <a:endParaRPr lang="en-IN" sz="2000" b="1" dirty="0">
              <a:latin typeface="Tw Cen MT" panose="020B0602020104020603" pitchFamily="34" charset="0"/>
            </a:endParaRPr>
          </a:p>
        </p:txBody>
      </p:sp>
      <p:graphicFrame>
        <p:nvGraphicFramePr>
          <p:cNvPr id="9" name="Diagram 8">
            <a:extLst>
              <a:ext uri="{FF2B5EF4-FFF2-40B4-BE49-F238E27FC236}">
                <a16:creationId xmlns:a16="http://schemas.microsoft.com/office/drawing/2014/main" id="{C882B2E3-1D3B-47B1-8B23-50FFCA66734D}"/>
              </a:ext>
            </a:extLst>
          </p:cNvPr>
          <p:cNvGraphicFramePr/>
          <p:nvPr>
            <p:extLst>
              <p:ext uri="{D42A27DB-BD31-4B8C-83A1-F6EECF244321}">
                <p14:modId xmlns:p14="http://schemas.microsoft.com/office/powerpoint/2010/main" val="2615885236"/>
              </p:ext>
            </p:extLst>
          </p:nvPr>
        </p:nvGraphicFramePr>
        <p:xfrm>
          <a:off x="1392573" y="3307384"/>
          <a:ext cx="9722840" cy="1749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2185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18</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779436" y="245885"/>
            <a:ext cx="10633127" cy="66012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Mandatory Registration &amp; CC/OC Linkage</a:t>
            </a:r>
          </a:p>
        </p:txBody>
      </p:sp>
      <p:sp>
        <p:nvSpPr>
          <p:cNvPr id="10" name="Rectangle: Rounded Corners 9">
            <a:extLst>
              <a:ext uri="{FF2B5EF4-FFF2-40B4-BE49-F238E27FC236}">
                <a16:creationId xmlns:a16="http://schemas.microsoft.com/office/drawing/2014/main" id="{7ED8D935-79A3-41A4-92A1-A1874F2C0974}"/>
              </a:ext>
            </a:extLst>
          </p:cNvPr>
          <p:cNvSpPr/>
          <p:nvPr/>
        </p:nvSpPr>
        <p:spPr>
          <a:xfrm>
            <a:off x="2077462" y="1056290"/>
            <a:ext cx="8229600" cy="365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bg1"/>
                </a:solidFill>
                <a:latin typeface="Tw Cen MT" panose="020B0602020104020603" pitchFamily="34" charset="0"/>
              </a:rPr>
              <a:t>WBRERA Circular Dated: </a:t>
            </a:r>
            <a:r>
              <a:rPr lang="en-US" sz="2000" b="1" dirty="0">
                <a:solidFill>
                  <a:srgbClr val="FFFF00"/>
                </a:solidFill>
                <a:latin typeface="Tw Cen MT" panose="020B0602020104020603" pitchFamily="34" charset="0"/>
              </a:rPr>
              <a:t>19-09-2024</a:t>
            </a:r>
            <a:endParaRPr lang="en-IN" sz="2000" b="1" dirty="0">
              <a:latin typeface="Tw Cen MT" panose="020B0602020104020603" pitchFamily="34" charset="0"/>
            </a:endParaRPr>
          </a:p>
        </p:txBody>
      </p:sp>
      <p:graphicFrame>
        <p:nvGraphicFramePr>
          <p:cNvPr id="12" name="Diagram 11">
            <a:extLst>
              <a:ext uri="{FF2B5EF4-FFF2-40B4-BE49-F238E27FC236}">
                <a16:creationId xmlns:a16="http://schemas.microsoft.com/office/drawing/2014/main" id="{95CD581E-F605-4DC2-A957-BEE5AF6680D8}"/>
              </a:ext>
            </a:extLst>
          </p:cNvPr>
          <p:cNvGraphicFramePr/>
          <p:nvPr>
            <p:extLst>
              <p:ext uri="{D42A27DB-BD31-4B8C-83A1-F6EECF244321}">
                <p14:modId xmlns:p14="http://schemas.microsoft.com/office/powerpoint/2010/main" val="3635043213"/>
              </p:ext>
            </p:extLst>
          </p:nvPr>
        </p:nvGraphicFramePr>
        <p:xfrm>
          <a:off x="966131" y="1776061"/>
          <a:ext cx="10259735" cy="4225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41310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940158"/>
            <a:ext cx="10982044" cy="4347764"/>
          </a:xfrm>
        </p:spPr>
        <p:txBody>
          <a:bodyPr/>
          <a:lstStyle/>
          <a:p>
            <a:pPr algn="ctr">
              <a:lnSpc>
                <a:spcPct val="100000"/>
              </a:lnSpc>
            </a:pPr>
            <a:r>
              <a:rPr lang="en-US" b="1" dirty="0">
                <a:latin typeface="Candara" panose="020E0502030303020204" pitchFamily="34" charset="0"/>
              </a:rPr>
              <a:t>CATEGORIES OF PROMOTERS AND THE ROLE AND STATUS OF LANDOWNER UNDER RERA, ACT 2016</a:t>
            </a:r>
          </a:p>
        </p:txBody>
      </p:sp>
      <p:sp>
        <p:nvSpPr>
          <p:cNvPr id="2" name="Slide Number Placeholder 1"/>
          <p:cNvSpPr>
            <a:spLocks noGrp="1"/>
          </p:cNvSpPr>
          <p:nvPr>
            <p:ph type="sldNum" sz="quarter" idx="4"/>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3962432047"/>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1465730"/>
            <a:ext cx="10982044" cy="3822192"/>
          </a:xfrm>
        </p:spPr>
        <p:txBody>
          <a:bodyPr/>
          <a:lstStyle/>
          <a:p>
            <a:pPr algn="ctr"/>
            <a:r>
              <a:rPr lang="en-US" sz="8000" b="1" dirty="0">
                <a:latin typeface="Candara" panose="020E0502030303020204" pitchFamily="34" charset="0"/>
              </a:rPr>
              <a:t>RERA’s Evolution – The Genesis and Key Milestones</a:t>
            </a:r>
          </a:p>
        </p:txBody>
      </p:sp>
      <p:sp>
        <p:nvSpPr>
          <p:cNvPr id="2" name="Slide Number Placeholder 1"/>
          <p:cNvSpPr>
            <a:spLocks noGrp="1"/>
          </p:cNvSpPr>
          <p:nvPr>
            <p:ph type="sldNum" sz="quarter" idx="4"/>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71469028"/>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7F93256-D8B8-4721-82BA-297731FAFA8C}"/>
              </a:ext>
            </a:extLst>
          </p:cNvPr>
          <p:cNvGraphicFramePr/>
          <p:nvPr>
            <p:extLst>
              <p:ext uri="{D42A27DB-BD31-4B8C-83A1-F6EECF244321}">
                <p14:modId xmlns:p14="http://schemas.microsoft.com/office/powerpoint/2010/main" val="2424803224"/>
              </p:ext>
            </p:extLst>
          </p:nvPr>
        </p:nvGraphicFramePr>
        <p:xfrm>
          <a:off x="192947" y="1098958"/>
          <a:ext cx="9781563" cy="5385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a:xfrm>
            <a:off x="11315714" y="6302127"/>
            <a:ext cx="683339" cy="365125"/>
          </a:xfrm>
        </p:spPr>
        <p:txBody>
          <a:bodyPr/>
          <a:lstStyle/>
          <a:p>
            <a:fld id="{EAFA38BE-710E-4902-AB95-F2AE832AF203}" type="slidenum">
              <a:rPr lang="en-IN" smtClean="0">
                <a:solidFill>
                  <a:prstClr val="black">
                    <a:tint val="75000"/>
                  </a:prstClr>
                </a:solidFill>
              </a:rPr>
              <a:pPr/>
              <a:t>20</a:t>
            </a:fld>
            <a:endParaRPr lang="en-IN" dirty="0">
              <a:solidFill>
                <a:prstClr val="black">
                  <a:tint val="75000"/>
                </a:prstClr>
              </a:solidFill>
            </a:endParaRPr>
          </a:p>
        </p:txBody>
      </p:sp>
      <p:sp>
        <p:nvSpPr>
          <p:cNvPr id="6" name="Title 3">
            <a:extLst>
              <a:ext uri="{FF2B5EF4-FFF2-40B4-BE49-F238E27FC236}">
                <a16:creationId xmlns:a16="http://schemas.microsoft.com/office/drawing/2014/main" id="{CA445F07-B8A7-4699-B10F-42BA3D794568}"/>
              </a:ext>
            </a:extLst>
          </p:cNvPr>
          <p:cNvSpPr txBox="1">
            <a:spLocks/>
          </p:cNvSpPr>
          <p:nvPr/>
        </p:nvSpPr>
        <p:spPr>
          <a:xfrm>
            <a:off x="779436" y="245885"/>
            <a:ext cx="10633127" cy="66012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Concept of Multiple Promoters Under RERA</a:t>
            </a:r>
          </a:p>
        </p:txBody>
      </p:sp>
    </p:spTree>
    <p:extLst>
      <p:ext uri="{BB962C8B-B14F-4D97-AF65-F5344CB8AC3E}">
        <p14:creationId xmlns:p14="http://schemas.microsoft.com/office/powerpoint/2010/main" val="91039332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7F93256-D8B8-4721-82BA-297731FAFA8C}"/>
              </a:ext>
            </a:extLst>
          </p:cNvPr>
          <p:cNvGraphicFramePr/>
          <p:nvPr>
            <p:extLst>
              <p:ext uri="{D42A27DB-BD31-4B8C-83A1-F6EECF244321}">
                <p14:modId xmlns:p14="http://schemas.microsoft.com/office/powerpoint/2010/main" val="2697655536"/>
              </p:ext>
            </p:extLst>
          </p:nvPr>
        </p:nvGraphicFramePr>
        <p:xfrm>
          <a:off x="192947" y="906011"/>
          <a:ext cx="11719420" cy="5951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a:xfrm>
            <a:off x="11229028" y="6246990"/>
            <a:ext cx="683339" cy="365125"/>
          </a:xfrm>
        </p:spPr>
        <p:txBody>
          <a:bodyPr/>
          <a:lstStyle/>
          <a:p>
            <a:fld id="{EAFA38BE-710E-4902-AB95-F2AE832AF203}" type="slidenum">
              <a:rPr lang="en-IN" smtClean="0">
                <a:solidFill>
                  <a:prstClr val="black">
                    <a:tint val="75000"/>
                  </a:prstClr>
                </a:solidFill>
              </a:rPr>
              <a:pPr/>
              <a:t>21</a:t>
            </a:fld>
            <a:endParaRPr lang="en-IN" dirty="0">
              <a:solidFill>
                <a:prstClr val="black">
                  <a:tint val="75000"/>
                </a:prstClr>
              </a:solidFill>
            </a:endParaRPr>
          </a:p>
        </p:txBody>
      </p:sp>
      <p:sp>
        <p:nvSpPr>
          <p:cNvPr id="6" name="Title 3">
            <a:extLst>
              <a:ext uri="{FF2B5EF4-FFF2-40B4-BE49-F238E27FC236}">
                <a16:creationId xmlns:a16="http://schemas.microsoft.com/office/drawing/2014/main" id="{CA445F07-B8A7-4699-B10F-42BA3D794568}"/>
              </a:ext>
            </a:extLst>
          </p:cNvPr>
          <p:cNvSpPr txBox="1">
            <a:spLocks/>
          </p:cNvSpPr>
          <p:nvPr/>
        </p:nvSpPr>
        <p:spPr>
          <a:xfrm>
            <a:off x="779436" y="245885"/>
            <a:ext cx="10633127" cy="66012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When a Landowner Becomes a “Promoter” Under RERA</a:t>
            </a:r>
          </a:p>
        </p:txBody>
      </p:sp>
    </p:spTree>
    <p:extLst>
      <p:ext uri="{BB962C8B-B14F-4D97-AF65-F5344CB8AC3E}">
        <p14:creationId xmlns:p14="http://schemas.microsoft.com/office/powerpoint/2010/main" val="259696844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12563" y="6429552"/>
            <a:ext cx="683339" cy="365125"/>
          </a:xfrm>
        </p:spPr>
        <p:txBody>
          <a:bodyPr/>
          <a:lstStyle/>
          <a:p>
            <a:fld id="{EAFA38BE-710E-4902-AB95-F2AE832AF203}" type="slidenum">
              <a:rPr lang="en-IN" smtClean="0">
                <a:solidFill>
                  <a:prstClr val="black">
                    <a:tint val="75000"/>
                  </a:prstClr>
                </a:solidFill>
              </a:rPr>
              <a:pPr/>
              <a:t>22</a:t>
            </a:fld>
            <a:endParaRPr lang="en-IN">
              <a:solidFill>
                <a:prstClr val="black">
                  <a:tint val="75000"/>
                </a:prstClr>
              </a:solidFill>
            </a:endParaRPr>
          </a:p>
        </p:txBody>
      </p:sp>
      <p:sp>
        <p:nvSpPr>
          <p:cNvPr id="6" name="Title 3">
            <a:extLst>
              <a:ext uri="{FF2B5EF4-FFF2-40B4-BE49-F238E27FC236}">
                <a16:creationId xmlns:a16="http://schemas.microsoft.com/office/drawing/2014/main" id="{CA445F07-B8A7-4699-B10F-42BA3D794568}"/>
              </a:ext>
            </a:extLst>
          </p:cNvPr>
          <p:cNvSpPr txBox="1">
            <a:spLocks/>
          </p:cNvSpPr>
          <p:nvPr/>
        </p:nvSpPr>
        <p:spPr>
          <a:xfrm>
            <a:off x="779436" y="209915"/>
            <a:ext cx="10633127" cy="6601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Extent of Liability of Landowner as a Promoter</a:t>
            </a:r>
          </a:p>
        </p:txBody>
      </p:sp>
      <p:sp>
        <p:nvSpPr>
          <p:cNvPr id="3" name="Rectangle: Diagonal Corners Rounded 2">
            <a:extLst>
              <a:ext uri="{FF2B5EF4-FFF2-40B4-BE49-F238E27FC236}">
                <a16:creationId xmlns:a16="http://schemas.microsoft.com/office/drawing/2014/main" id="{9CEADBCB-C737-4FD3-BC08-FEF41B716A3B}"/>
              </a:ext>
            </a:extLst>
          </p:cNvPr>
          <p:cNvSpPr/>
          <p:nvPr/>
        </p:nvSpPr>
        <p:spPr>
          <a:xfrm>
            <a:off x="243280" y="906011"/>
            <a:ext cx="7071919" cy="3095537"/>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en-US" sz="2000" b="1" dirty="0">
                <a:solidFill>
                  <a:schemeClr val="tx1"/>
                </a:solidFill>
                <a:latin typeface="Tw Cen MT" panose="020B0602020104020603" pitchFamily="34" charset="0"/>
              </a:rPr>
              <a:t>When Landowner Should </a:t>
            </a:r>
            <a:r>
              <a:rPr lang="en-US" sz="2000" b="1" dirty="0">
                <a:solidFill>
                  <a:srgbClr val="FF0000"/>
                </a:solidFill>
                <a:latin typeface="Tw Cen MT" panose="020B0602020104020603" pitchFamily="34" charset="0"/>
              </a:rPr>
              <a:t>NOT</a:t>
            </a:r>
            <a:r>
              <a:rPr lang="en-US" sz="2000" b="1" dirty="0">
                <a:solidFill>
                  <a:schemeClr val="tx1"/>
                </a:solidFill>
                <a:latin typeface="Tw Cen MT" panose="020B0602020104020603" pitchFamily="34" charset="0"/>
              </a:rPr>
              <a:t> Be Treated as Fully Liable Promoter</a:t>
            </a:r>
          </a:p>
          <a:p>
            <a:pPr algn="just"/>
            <a:r>
              <a:rPr lang="en-IN" sz="2000" dirty="0">
                <a:solidFill>
                  <a:schemeClr val="tx1"/>
                </a:solidFill>
                <a:latin typeface="Tw Cen MT" panose="020B0602020104020603" pitchFamily="34" charset="0"/>
              </a:rPr>
              <a:t>If </a:t>
            </a:r>
            <a:r>
              <a:rPr lang="en-IN" sz="2000" b="1" dirty="0">
                <a:solidFill>
                  <a:schemeClr val="tx1"/>
                </a:solidFill>
                <a:latin typeface="Tw Cen MT" panose="020B0602020104020603" pitchFamily="34" charset="0"/>
              </a:rPr>
              <a:t>all</a:t>
            </a:r>
            <a:r>
              <a:rPr lang="en-IN" sz="2000" dirty="0">
                <a:solidFill>
                  <a:schemeClr val="tx1"/>
                </a:solidFill>
                <a:latin typeface="Tw Cen MT" panose="020B0602020104020603" pitchFamily="34" charset="0"/>
              </a:rPr>
              <a:t> the conditions below </a:t>
            </a:r>
            <a:r>
              <a:rPr lang="en-IN" sz="2000" b="1" dirty="0">
                <a:solidFill>
                  <a:schemeClr val="tx1"/>
                </a:solidFill>
                <a:latin typeface="Tw Cen MT" panose="020B0602020104020603" pitchFamily="34" charset="0"/>
              </a:rPr>
              <a:t>exist</a:t>
            </a:r>
            <a:r>
              <a:rPr lang="en-IN" sz="2000" dirty="0">
                <a:solidFill>
                  <a:schemeClr val="tx1"/>
                </a:solidFill>
                <a:latin typeface="Tw Cen MT" panose="020B0602020104020603" pitchFamily="34" charset="0"/>
              </a:rPr>
              <a:t>:</a:t>
            </a:r>
          </a:p>
          <a:p>
            <a:pPr marL="285750" lvl="0" indent="-285750" algn="just">
              <a:buFont typeface="Arial" panose="020B0604020202020204" pitchFamily="34" charset="0"/>
              <a:buChar char="•"/>
            </a:pPr>
            <a:r>
              <a:rPr lang="en-IN" sz="2000" dirty="0">
                <a:solidFill>
                  <a:schemeClr val="tx1"/>
                </a:solidFill>
                <a:latin typeface="Tw Cen MT" panose="020B0602020104020603" pitchFamily="34" charset="0"/>
              </a:rPr>
              <a:t>Landowner has </a:t>
            </a:r>
            <a:r>
              <a:rPr lang="en-IN" sz="2000" b="1" dirty="0">
                <a:solidFill>
                  <a:schemeClr val="tx1"/>
                </a:solidFill>
                <a:latin typeface="Tw Cen MT" panose="020B0602020104020603" pitchFamily="34" charset="0"/>
              </a:rPr>
              <a:t>no say</a:t>
            </a:r>
            <a:r>
              <a:rPr lang="en-IN" sz="2000" dirty="0">
                <a:solidFill>
                  <a:schemeClr val="tx1"/>
                </a:solidFill>
                <a:latin typeface="Tw Cen MT" panose="020B0602020104020603" pitchFamily="34" charset="0"/>
              </a:rPr>
              <a:t> in day-to-day project management.</a:t>
            </a:r>
          </a:p>
          <a:p>
            <a:pPr marL="285750" lvl="0" indent="-285750" algn="just">
              <a:buFont typeface="Arial" panose="020B0604020202020204" pitchFamily="34" charset="0"/>
              <a:buChar char="•"/>
            </a:pPr>
            <a:r>
              <a:rPr lang="en-IN" sz="2000" dirty="0">
                <a:solidFill>
                  <a:schemeClr val="tx1"/>
                </a:solidFill>
                <a:latin typeface="Tw Cen MT" panose="020B0602020104020603" pitchFamily="34" charset="0"/>
              </a:rPr>
              <a:t>Landowner does </a:t>
            </a:r>
            <a:r>
              <a:rPr lang="en-IN" sz="2000" b="1" dirty="0">
                <a:solidFill>
                  <a:schemeClr val="tx1"/>
                </a:solidFill>
                <a:latin typeface="Tw Cen MT" panose="020B0602020104020603" pitchFamily="34" charset="0"/>
              </a:rPr>
              <a:t>not finance</a:t>
            </a:r>
            <a:r>
              <a:rPr lang="en-IN" sz="2000" dirty="0">
                <a:solidFill>
                  <a:schemeClr val="tx1"/>
                </a:solidFill>
                <a:latin typeface="Tw Cen MT" panose="020B0602020104020603" pitchFamily="34" charset="0"/>
              </a:rPr>
              <a:t> development cost nor share profit/loss.</a:t>
            </a:r>
          </a:p>
          <a:p>
            <a:pPr marL="285750" lvl="0" indent="-285750" algn="just">
              <a:buFont typeface="Arial" panose="020B0604020202020204" pitchFamily="34" charset="0"/>
              <a:buChar char="•"/>
            </a:pPr>
            <a:r>
              <a:rPr lang="en-IN" sz="2000" dirty="0">
                <a:solidFill>
                  <a:schemeClr val="tx1"/>
                </a:solidFill>
                <a:latin typeface="Tw Cen MT" panose="020B0602020104020603" pitchFamily="34" charset="0"/>
              </a:rPr>
              <a:t>Developer-promoter does </a:t>
            </a:r>
            <a:r>
              <a:rPr lang="en-IN" sz="2000" b="1" dirty="0">
                <a:solidFill>
                  <a:schemeClr val="tx1"/>
                </a:solidFill>
                <a:latin typeface="Tw Cen MT" panose="020B0602020104020603" pitchFamily="34" charset="0"/>
              </a:rPr>
              <a:t>not give access</a:t>
            </a:r>
            <a:r>
              <a:rPr lang="en-IN" sz="2000" dirty="0">
                <a:solidFill>
                  <a:schemeClr val="tx1"/>
                </a:solidFill>
                <a:latin typeface="Tw Cen MT" panose="020B0602020104020603" pitchFamily="34" charset="0"/>
              </a:rPr>
              <a:t> to project expenditure accounts.</a:t>
            </a:r>
          </a:p>
        </p:txBody>
      </p:sp>
      <p:sp>
        <p:nvSpPr>
          <p:cNvPr id="7" name="Isosceles Triangle 6">
            <a:extLst>
              <a:ext uri="{FF2B5EF4-FFF2-40B4-BE49-F238E27FC236}">
                <a16:creationId xmlns:a16="http://schemas.microsoft.com/office/drawing/2014/main" id="{60E28EDB-C9BB-4E6B-A347-402E6FD7D44B}"/>
              </a:ext>
            </a:extLst>
          </p:cNvPr>
          <p:cNvSpPr/>
          <p:nvPr/>
        </p:nvSpPr>
        <p:spPr>
          <a:xfrm rot="16200000">
            <a:off x="7911736" y="-20590"/>
            <a:ext cx="3683727" cy="4876801"/>
          </a:xfrm>
          <a:prstGeom prst="triangle">
            <a:avLst>
              <a:gd name="adj" fmla="val 5000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000" b="1" dirty="0">
                <a:solidFill>
                  <a:schemeClr val="tx1"/>
                </a:solidFill>
                <a:latin typeface="Tw Cen MT" panose="020B0602020104020603" pitchFamily="34" charset="0"/>
              </a:rPr>
              <a:t>Under these circumstances, it is unfair to hold landowner responsible for obligations like timely completion.</a:t>
            </a:r>
          </a:p>
        </p:txBody>
      </p:sp>
      <p:graphicFrame>
        <p:nvGraphicFramePr>
          <p:cNvPr id="5" name="Diagram 4">
            <a:extLst>
              <a:ext uri="{FF2B5EF4-FFF2-40B4-BE49-F238E27FC236}">
                <a16:creationId xmlns:a16="http://schemas.microsoft.com/office/drawing/2014/main" id="{45DB0EAF-A86D-4954-BF4F-984B8233862F}"/>
              </a:ext>
            </a:extLst>
          </p:cNvPr>
          <p:cNvGraphicFramePr/>
          <p:nvPr>
            <p:extLst>
              <p:ext uri="{D42A27DB-BD31-4B8C-83A1-F6EECF244321}">
                <p14:modId xmlns:p14="http://schemas.microsoft.com/office/powerpoint/2010/main" val="2323433502"/>
              </p:ext>
            </p:extLst>
          </p:nvPr>
        </p:nvGraphicFramePr>
        <p:xfrm>
          <a:off x="419450" y="4331612"/>
          <a:ext cx="11308359" cy="23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57639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940158"/>
            <a:ext cx="10982044" cy="4347764"/>
          </a:xfrm>
        </p:spPr>
        <p:txBody>
          <a:bodyPr/>
          <a:lstStyle/>
          <a:p>
            <a:pPr algn="ctr">
              <a:lnSpc>
                <a:spcPct val="100000"/>
              </a:lnSpc>
            </a:pPr>
            <a:r>
              <a:rPr lang="en-US" sz="6000" b="1" dirty="0">
                <a:latin typeface="Candara" panose="020E0502030303020204" pitchFamily="34" charset="0"/>
              </a:rPr>
              <a:t>What Is Carpet Area Under RERA Act, 2016?</a:t>
            </a:r>
          </a:p>
        </p:txBody>
      </p:sp>
      <p:sp>
        <p:nvSpPr>
          <p:cNvPr id="2" name="Slide Number Placeholder 1"/>
          <p:cNvSpPr>
            <a:spLocks noGrp="1"/>
          </p:cNvSpPr>
          <p:nvPr>
            <p:ph type="sldNum" sz="quarter" idx="4"/>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188552613"/>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29028" y="6246990"/>
            <a:ext cx="683339" cy="365125"/>
          </a:xfrm>
        </p:spPr>
        <p:txBody>
          <a:bodyPr/>
          <a:lstStyle/>
          <a:p>
            <a:fld id="{EAFA38BE-710E-4902-AB95-F2AE832AF203}" type="slidenum">
              <a:rPr lang="en-IN" smtClean="0">
                <a:solidFill>
                  <a:prstClr val="black">
                    <a:tint val="75000"/>
                  </a:prstClr>
                </a:solidFill>
              </a:rPr>
              <a:pPr/>
              <a:t>24</a:t>
            </a:fld>
            <a:endParaRPr lang="en-IN" dirty="0">
              <a:solidFill>
                <a:prstClr val="black">
                  <a:tint val="75000"/>
                </a:prstClr>
              </a:solidFill>
            </a:endParaRPr>
          </a:p>
        </p:txBody>
      </p:sp>
      <p:sp>
        <p:nvSpPr>
          <p:cNvPr id="8" name="Rectangle: Rounded Corners 7">
            <a:extLst>
              <a:ext uri="{FF2B5EF4-FFF2-40B4-BE49-F238E27FC236}">
                <a16:creationId xmlns:a16="http://schemas.microsoft.com/office/drawing/2014/main" id="{6937AE0D-050D-4057-9B4B-B091C13F5E93}"/>
              </a:ext>
            </a:extLst>
          </p:cNvPr>
          <p:cNvSpPr/>
          <p:nvPr/>
        </p:nvSpPr>
        <p:spPr>
          <a:xfrm>
            <a:off x="578471" y="309670"/>
            <a:ext cx="8615863" cy="1686910"/>
          </a:xfrm>
          <a:prstGeom prst="roundRect">
            <a:avLst/>
          </a:prstGeom>
          <a:solidFill>
            <a:srgbClr val="1E44BC"/>
          </a:solidFill>
          <a:ln w="12700" cap="flat" cmpd="sng" algn="ctr">
            <a:solidFill>
              <a:srgbClr val="1E44BC">
                <a:shade val="50000"/>
              </a:srgbClr>
            </a:solidFill>
            <a:prstDash val="solid"/>
            <a:miter lim="800000"/>
          </a:ln>
          <a:effectLst/>
        </p:spPr>
        <p:txBody>
          <a:bodyPr rtlCol="0" anchor="ctr"/>
          <a:lstStyle/>
          <a:p>
            <a:pPr algn="just"/>
            <a:r>
              <a:rPr lang="en-US" sz="2400" b="1" dirty="0">
                <a:solidFill>
                  <a:srgbClr val="FFFF00"/>
                </a:solidFill>
                <a:latin typeface="Tw Cen MT" panose="020B0602020104020603" pitchFamily="34" charset="0"/>
              </a:rPr>
              <a:t>Carpet Area </a:t>
            </a:r>
            <a:r>
              <a:rPr lang="en-US" sz="2400" dirty="0">
                <a:solidFill>
                  <a:schemeClr val="bg1"/>
                </a:solidFill>
                <a:latin typeface="Tw Cen MT" panose="020B0602020104020603" pitchFamily="34" charset="0"/>
              </a:rPr>
              <a:t>means the </a:t>
            </a:r>
            <a:r>
              <a:rPr lang="en-US" sz="2400" b="1" dirty="0">
                <a:solidFill>
                  <a:srgbClr val="FFFF00"/>
                </a:solidFill>
                <a:latin typeface="Tw Cen MT" panose="020B0602020104020603" pitchFamily="34" charset="0"/>
              </a:rPr>
              <a:t>net usable floor </a:t>
            </a:r>
            <a:r>
              <a:rPr lang="en-US" sz="2400" dirty="0">
                <a:solidFill>
                  <a:schemeClr val="bg1"/>
                </a:solidFill>
                <a:latin typeface="Tw Cen MT" panose="020B0602020104020603" pitchFamily="34" charset="0"/>
              </a:rPr>
              <a:t>area of an apartment, excluding areas covered by external walls, services shafts and exclusive balcony/verandah/terrace areas.</a:t>
            </a:r>
          </a:p>
        </p:txBody>
      </p:sp>
      <p:graphicFrame>
        <p:nvGraphicFramePr>
          <p:cNvPr id="10" name="Diagram 9">
            <a:extLst>
              <a:ext uri="{FF2B5EF4-FFF2-40B4-BE49-F238E27FC236}">
                <a16:creationId xmlns:a16="http://schemas.microsoft.com/office/drawing/2014/main" id="{6D26EC8B-C2C2-4A8E-9409-B66C0B68748A}"/>
              </a:ext>
            </a:extLst>
          </p:cNvPr>
          <p:cNvGraphicFramePr/>
          <p:nvPr>
            <p:extLst>
              <p:ext uri="{D42A27DB-BD31-4B8C-83A1-F6EECF244321}">
                <p14:modId xmlns:p14="http://schemas.microsoft.com/office/powerpoint/2010/main" val="897007034"/>
              </p:ext>
            </p:extLst>
          </p:nvPr>
        </p:nvGraphicFramePr>
        <p:xfrm>
          <a:off x="1053379" y="2214694"/>
          <a:ext cx="7863748" cy="3948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53894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940158"/>
            <a:ext cx="10982044" cy="4347764"/>
          </a:xfrm>
        </p:spPr>
        <p:txBody>
          <a:bodyPr/>
          <a:lstStyle/>
          <a:p>
            <a:pPr algn="ctr">
              <a:lnSpc>
                <a:spcPct val="100000"/>
              </a:lnSpc>
            </a:pPr>
            <a:r>
              <a:rPr lang="en-US" sz="7200" b="1" dirty="0">
                <a:latin typeface="Candara" panose="020E0502030303020204" pitchFamily="34" charset="0"/>
              </a:rPr>
              <a:t>POST REGISTRATION RERA COMPLIANCE</a:t>
            </a:r>
          </a:p>
        </p:txBody>
      </p:sp>
      <p:sp>
        <p:nvSpPr>
          <p:cNvPr id="2" name="Slide Number Placeholder 1"/>
          <p:cNvSpPr>
            <a:spLocks noGrp="1"/>
          </p:cNvSpPr>
          <p:nvPr>
            <p:ph type="sldNum" sz="quarter" idx="4"/>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2128621091"/>
      </p:ext>
    </p:extLst>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26</a:t>
            </a:fld>
            <a:endParaRPr lang="en-IN">
              <a:solidFill>
                <a:prstClr val="black">
                  <a:tint val="75000"/>
                </a:prstClr>
              </a:solidFill>
            </a:endParaRPr>
          </a:p>
        </p:txBody>
      </p:sp>
      <p:pic>
        <p:nvPicPr>
          <p:cNvPr id="3" name="Picture 2" descr="Two Cartoon Men Talking: Royalty-free vector graphics"/>
          <p:cNvPicPr>
            <a:picLocks noChangeAspect="1" noChangeArrowheads="1"/>
          </p:cNvPicPr>
          <p:nvPr/>
        </p:nvPicPr>
        <p:blipFill rotWithShape="1">
          <a:blip r:embed="rId2"/>
          <a:srcRect t="1" r="-1510" b="9680"/>
          <a:stretch/>
        </p:blipFill>
        <p:spPr bwMode="auto">
          <a:xfrm>
            <a:off x="3527117" y="3231931"/>
            <a:ext cx="5493387" cy="3626069"/>
          </a:xfrm>
          <a:prstGeom prst="rect">
            <a:avLst/>
          </a:prstGeom>
          <a:noFill/>
        </p:spPr>
      </p:pic>
      <p:sp>
        <p:nvSpPr>
          <p:cNvPr id="4" name="Oval Callout 3"/>
          <p:cNvSpPr/>
          <p:nvPr/>
        </p:nvSpPr>
        <p:spPr>
          <a:xfrm>
            <a:off x="7157545" y="109309"/>
            <a:ext cx="4855779" cy="3122622"/>
          </a:xfrm>
          <a:prstGeom prst="wedgeEllipseCallout">
            <a:avLst>
              <a:gd name="adj1" fmla="val -35007"/>
              <a:gd name="adj2" fmla="val 65796"/>
            </a:avLst>
          </a:prstGeom>
          <a:solidFill>
            <a:srgbClr val="FD361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latin typeface="Tw Cen MT" panose="020B0602020104020603" pitchFamily="34" charset="0"/>
              </a:rPr>
              <a:t>Not so fast, my friend. While registration is a crucial step, it's just the beginning. There are several compliances you need to fulfill between registration and project completion. And even after completion, there are some RERA compliances that promoters must adhere to. Let me walk you through the RERA compliances beyond project completion, to ensure a smooth and successful outcome.</a:t>
            </a:r>
            <a:endParaRPr lang="en-US" sz="1500" b="1" dirty="0">
              <a:solidFill>
                <a:schemeClr val="accent1">
                  <a:lumMod val="50000"/>
                </a:schemeClr>
              </a:solidFill>
              <a:effectLst>
                <a:outerShdw blurRad="38100" dist="38100" dir="2700000" algn="tl">
                  <a:srgbClr val="000000">
                    <a:alpha val="43137"/>
                  </a:srgbClr>
                </a:outerShdw>
              </a:effectLst>
              <a:latin typeface="Tw Cen MT" panose="020B0602020104020603" pitchFamily="34" charset="0"/>
            </a:endParaRPr>
          </a:p>
        </p:txBody>
      </p:sp>
      <p:sp>
        <p:nvSpPr>
          <p:cNvPr id="5" name="Oval Callout 4"/>
          <p:cNvSpPr/>
          <p:nvPr/>
        </p:nvSpPr>
        <p:spPr>
          <a:xfrm>
            <a:off x="201012" y="331075"/>
            <a:ext cx="4053050" cy="3232980"/>
          </a:xfrm>
          <a:prstGeom prst="wedgeEllipseCallout">
            <a:avLst>
              <a:gd name="adj1" fmla="val 52876"/>
              <a:gd name="adj2" fmla="val 57639"/>
            </a:avLst>
          </a:prstGeom>
          <a:solidFill>
            <a:srgbClr val="2B8AB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Tw Cen MT" panose="020B0602020104020603" pitchFamily="34" charset="0"/>
              </a:rPr>
              <a:t>I've finally registered my project with RERA. Now that it's done, I can breathe a sigh of relief and take it easy.</a:t>
            </a:r>
            <a:endParaRPr lang="en-US" sz="2400" b="1" dirty="0">
              <a:solidFill>
                <a:schemeClr val="accent1">
                  <a:lumMod val="50000"/>
                </a:schemeClr>
              </a:solidFill>
              <a:effectLst>
                <a:outerShdw blurRad="38100" dist="38100" dir="2700000" algn="tl">
                  <a:srgbClr val="000000">
                    <a:alpha val="43137"/>
                  </a:srgbClr>
                </a:outerShdw>
              </a:effectLst>
              <a:latin typeface="Tw Cen MT" panose="020B06020201040206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97" y="3974789"/>
            <a:ext cx="2653048" cy="274668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3812" t="8884" r="23206" b="19526"/>
          <a:stretch/>
        </p:blipFill>
        <p:spPr>
          <a:xfrm>
            <a:off x="9240894" y="4433732"/>
            <a:ext cx="1482612" cy="2003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C4C18866-D938-47A0-9ADE-DA962B47E336}"/>
              </a:ext>
            </a:extLst>
          </p:cNvPr>
          <p:cNvPicPr>
            <a:picLocks noChangeAspect="1"/>
          </p:cNvPicPr>
          <p:nvPr/>
        </p:nvPicPr>
        <p:blipFill>
          <a:blip r:embed="rId5">
            <a:duotone>
              <a:schemeClr val="accent3">
                <a:shade val="45000"/>
                <a:satMod val="135000"/>
              </a:schemeClr>
              <a:prstClr val="white"/>
            </a:duotone>
          </a:blip>
          <a:stretch>
            <a:fillRect/>
          </a:stretch>
        </p:blipFill>
        <p:spPr>
          <a:xfrm>
            <a:off x="2058881" y="4244829"/>
            <a:ext cx="984768" cy="728270"/>
          </a:xfrm>
          <a:prstGeom prst="rect">
            <a:avLst/>
          </a:prstGeom>
        </p:spPr>
      </p:pic>
    </p:spTree>
    <p:extLst>
      <p:ext uri="{BB962C8B-B14F-4D97-AF65-F5344CB8AC3E}">
        <p14:creationId xmlns:p14="http://schemas.microsoft.com/office/powerpoint/2010/main" val="4264630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27</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720673" y="0"/>
            <a:ext cx="10633127" cy="83557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RERA Guidelines for Advertising Real Estate Projects</a:t>
            </a:r>
          </a:p>
        </p:txBody>
      </p:sp>
      <p:sp>
        <p:nvSpPr>
          <p:cNvPr id="4" name="Content Placeholder 8"/>
          <p:cNvSpPr txBox="1">
            <a:spLocks/>
          </p:cNvSpPr>
          <p:nvPr/>
        </p:nvSpPr>
        <p:spPr>
          <a:xfrm>
            <a:off x="0" y="835572"/>
            <a:ext cx="7057688" cy="4954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Tw Cen MT" panose="020B0602020104020603" pitchFamily="34" charset="0"/>
            </a:endParaRPr>
          </a:p>
        </p:txBody>
      </p:sp>
      <p:pic>
        <p:nvPicPr>
          <p:cNvPr id="5"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6697" t="4649" r="5546" b="6538"/>
          <a:stretch/>
        </p:blipFill>
        <p:spPr>
          <a:xfrm>
            <a:off x="7882724" y="580384"/>
            <a:ext cx="4025039" cy="3569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833542" y="4085034"/>
            <a:ext cx="4358458" cy="646331"/>
          </a:xfrm>
          <a:prstGeom prst="rect">
            <a:avLst/>
          </a:prstGeom>
          <a:noFill/>
        </p:spPr>
        <p:txBody>
          <a:bodyPr wrap="square" rtlCol="0">
            <a:spAutoFit/>
          </a:bodyPr>
          <a:lstStyle/>
          <a:p>
            <a:pPr algn="ctr"/>
            <a:r>
              <a:rPr lang="en-US" b="1" dirty="0">
                <a:solidFill>
                  <a:srgbClr val="FF0000"/>
                </a:solidFill>
                <a:latin typeface="Tw Cen MT" panose="020B0602020104020603" pitchFamily="34" charset="0"/>
              </a:rPr>
              <a:t>No advertisement without Obtaining RERA registration.</a:t>
            </a:r>
          </a:p>
        </p:txBody>
      </p:sp>
      <p:sp>
        <p:nvSpPr>
          <p:cNvPr id="7" name="TextBox 6"/>
          <p:cNvSpPr txBox="1"/>
          <p:nvPr/>
        </p:nvSpPr>
        <p:spPr>
          <a:xfrm>
            <a:off x="141959" y="1001038"/>
            <a:ext cx="7598806" cy="5647700"/>
          </a:xfrm>
          <a:prstGeom prst="rect">
            <a:avLst/>
          </a:prstGeom>
          <a:noFill/>
        </p:spPr>
        <p:txBody>
          <a:bodyPr wrap="square" rtlCol="0">
            <a:spAutoFit/>
          </a:bodyPr>
          <a:lstStyle/>
          <a:p>
            <a:pPr marL="285750" indent="-285750" algn="just">
              <a:buFont typeface="Arial" panose="020B0604020202020204" pitchFamily="34" charset="0"/>
              <a:buChar char="•"/>
            </a:pPr>
            <a:r>
              <a:rPr lang="en-US" sz="1900" b="1" dirty="0">
                <a:latin typeface="Tw Cen MT" panose="020B0602020104020603" pitchFamily="34" charset="0"/>
              </a:rPr>
              <a:t>Advertisement </a:t>
            </a:r>
            <a:r>
              <a:rPr lang="en-US" sz="1900" b="1" dirty="0">
                <a:solidFill>
                  <a:srgbClr val="FF0000"/>
                </a:solidFill>
                <a:latin typeface="Tw Cen MT" panose="020B0602020104020603" pitchFamily="34" charset="0"/>
              </a:rPr>
              <a:t>Content</a:t>
            </a:r>
            <a:r>
              <a:rPr lang="en-US" sz="1900" b="1" dirty="0">
                <a:latin typeface="Tw Cen MT" panose="020B0602020104020603" pitchFamily="34" charset="0"/>
              </a:rPr>
              <a:t> Must include:</a:t>
            </a: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Registration Number </a:t>
            </a:r>
            <a:r>
              <a:rPr lang="en-IN" sz="1900" b="1" dirty="0">
                <a:latin typeface="Tw Cen MT" panose="020B0602020104020603" pitchFamily="34" charset="0"/>
              </a:rPr>
              <a:t>of the project must be displayed prominently.</a:t>
            </a:r>
            <a:endParaRPr lang="en-US" sz="1900" b="1" dirty="0">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Website address </a:t>
            </a:r>
            <a:r>
              <a:rPr lang="en-IN" sz="1900" b="1" dirty="0">
                <a:latin typeface="Tw Cen MT" panose="020B0602020104020603" pitchFamily="34" charset="0"/>
              </a:rPr>
              <a:t>of the Real Estate Regulatory Authority must be included.</a:t>
            </a:r>
            <a:endParaRPr lang="en-US" sz="1900" b="1" dirty="0">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Font size </a:t>
            </a:r>
            <a:r>
              <a:rPr lang="en-IN" sz="1900" b="1" dirty="0">
                <a:latin typeface="Tw Cen MT" panose="020B0602020104020603" pitchFamily="34" charset="0"/>
              </a:rPr>
              <a:t>of RERA Registration No. and Website address </a:t>
            </a:r>
            <a:r>
              <a:rPr lang="en-IN" sz="1900" b="1" dirty="0">
                <a:solidFill>
                  <a:srgbClr val="FF0000"/>
                </a:solidFill>
                <a:latin typeface="Tw Cen MT" panose="020B0602020104020603" pitchFamily="34" charset="0"/>
              </a:rPr>
              <a:t>must</a:t>
            </a:r>
            <a:r>
              <a:rPr lang="en-IN" sz="1900" b="1" dirty="0">
                <a:latin typeface="Tw Cen MT" panose="020B0602020104020603" pitchFamily="34" charset="0"/>
              </a:rPr>
              <a:t> be:</a:t>
            </a:r>
            <a:endParaRPr lang="en-US" sz="1900" b="1" dirty="0">
              <a:latin typeface="Tw Cen MT" panose="020B0602020104020603" pitchFamily="34" charset="0"/>
            </a:endParaRPr>
          </a:p>
          <a:p>
            <a:pPr marL="1200150" lvl="2" indent="-285750" algn="just">
              <a:buFont typeface="Arial" panose="020B0604020202020204" pitchFamily="34" charset="0"/>
              <a:buChar char="•"/>
            </a:pPr>
            <a:r>
              <a:rPr lang="en-IN" sz="1900" b="1" dirty="0">
                <a:latin typeface="Tw Cen MT" panose="020B0602020104020603" pitchFamily="34" charset="0"/>
              </a:rPr>
              <a:t>Equal to or larger than the contact details of the proposed project</a:t>
            </a:r>
            <a:endParaRPr lang="en-US" sz="1900" b="1" dirty="0">
              <a:latin typeface="Tw Cen MT" panose="020B0602020104020603" pitchFamily="34" charset="0"/>
            </a:endParaRPr>
          </a:p>
          <a:p>
            <a:pPr marL="1200150" lvl="2" indent="-285750" algn="just">
              <a:buFont typeface="Arial" panose="020B0604020202020204" pitchFamily="34" charset="0"/>
              <a:buChar char="•"/>
            </a:pPr>
            <a:r>
              <a:rPr lang="en-IN" sz="1900" b="1" dirty="0">
                <a:latin typeface="Tw Cen MT" panose="020B0602020104020603" pitchFamily="34" charset="0"/>
              </a:rPr>
              <a:t>Not less than half of the size used for the name of the project</a:t>
            </a:r>
            <a:endParaRPr lang="en-US" sz="1900" b="1" dirty="0">
              <a:latin typeface="Tw Cen MT" panose="020B0602020104020603" pitchFamily="34" charset="0"/>
            </a:endParaRPr>
          </a:p>
          <a:p>
            <a:pPr marL="285750" indent="-285750" algn="just">
              <a:buFont typeface="Arial" panose="020B0604020202020204" pitchFamily="34" charset="0"/>
              <a:buChar char="•"/>
            </a:pPr>
            <a:r>
              <a:rPr lang="en-IN" sz="1900" b="1" dirty="0">
                <a:latin typeface="Tw Cen MT" panose="020B0602020104020603" pitchFamily="34" charset="0"/>
              </a:rPr>
              <a:t>Advertising </a:t>
            </a:r>
            <a:r>
              <a:rPr lang="en-IN" sz="1900" b="1" dirty="0">
                <a:solidFill>
                  <a:srgbClr val="FF0000"/>
                </a:solidFill>
                <a:latin typeface="Tw Cen MT" panose="020B0602020104020603" pitchFamily="34" charset="0"/>
              </a:rPr>
              <a:t>Guidelines:</a:t>
            </a:r>
            <a:endParaRPr lang="en-US" sz="1900" b="1" dirty="0">
              <a:solidFill>
                <a:srgbClr val="FF0000"/>
              </a:solidFill>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Pictures</a:t>
            </a:r>
            <a:r>
              <a:rPr lang="en-IN" sz="1900" b="1" dirty="0">
                <a:latin typeface="Tw Cen MT" panose="020B0602020104020603" pitchFamily="34" charset="0"/>
              </a:rPr>
              <a:t> must be clear, actual, and </a:t>
            </a:r>
            <a:r>
              <a:rPr lang="en-IN" sz="1900" b="1" dirty="0">
                <a:solidFill>
                  <a:srgbClr val="FF0000"/>
                </a:solidFill>
                <a:latin typeface="Tw Cen MT" panose="020B0602020104020603" pitchFamily="34" charset="0"/>
              </a:rPr>
              <a:t>without</a:t>
            </a:r>
            <a:r>
              <a:rPr lang="en-IN" sz="1900" b="1" dirty="0">
                <a:latin typeface="Tw Cen MT" panose="020B0602020104020603" pitchFamily="34" charset="0"/>
              </a:rPr>
              <a:t> false or </a:t>
            </a:r>
            <a:r>
              <a:rPr lang="en-IN" sz="1900" b="1" dirty="0">
                <a:solidFill>
                  <a:srgbClr val="FF0000"/>
                </a:solidFill>
                <a:latin typeface="Tw Cen MT" panose="020B0602020104020603" pitchFamily="34" charset="0"/>
              </a:rPr>
              <a:t>misleading</a:t>
            </a:r>
            <a:r>
              <a:rPr lang="en-IN" sz="1900" b="1" dirty="0">
                <a:latin typeface="Tw Cen MT" panose="020B0602020104020603" pitchFamily="34" charset="0"/>
              </a:rPr>
              <a:t> information.</a:t>
            </a:r>
            <a:endParaRPr lang="en-US" sz="1900" b="1" dirty="0">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Testimonials</a:t>
            </a:r>
            <a:r>
              <a:rPr lang="en-IN" sz="1900" b="1" dirty="0">
                <a:latin typeface="Tw Cen MT" panose="020B0602020104020603" pitchFamily="34" charset="0"/>
              </a:rPr>
              <a:t> must be original and </a:t>
            </a:r>
            <a:r>
              <a:rPr lang="en-IN" sz="1900" b="1" dirty="0">
                <a:solidFill>
                  <a:srgbClr val="FF0000"/>
                </a:solidFill>
                <a:latin typeface="Tw Cen MT" panose="020B0602020104020603" pitchFamily="34" charset="0"/>
              </a:rPr>
              <a:t>genuine</a:t>
            </a:r>
            <a:r>
              <a:rPr lang="en-IN" sz="1900" b="1" dirty="0">
                <a:latin typeface="Tw Cen MT" panose="020B0602020104020603" pitchFamily="34" charset="0"/>
              </a:rPr>
              <a:t>.</a:t>
            </a:r>
            <a:endParaRPr lang="en-US" sz="1900" b="1" dirty="0">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Specifications</a:t>
            </a:r>
            <a:r>
              <a:rPr lang="en-IN" sz="1900" b="1" dirty="0">
                <a:latin typeface="Tw Cen MT" panose="020B0602020104020603" pitchFamily="34" charset="0"/>
              </a:rPr>
              <a:t> promised must form </a:t>
            </a:r>
            <a:r>
              <a:rPr lang="en-IN" sz="1900" b="1" dirty="0">
                <a:solidFill>
                  <a:srgbClr val="FF0000"/>
                </a:solidFill>
                <a:latin typeface="Tw Cen MT" panose="020B0602020104020603" pitchFamily="34" charset="0"/>
              </a:rPr>
              <a:t>part</a:t>
            </a:r>
            <a:r>
              <a:rPr lang="en-IN" sz="1900" b="1" dirty="0">
                <a:latin typeface="Tw Cen MT" panose="020B0602020104020603" pitchFamily="34" charset="0"/>
              </a:rPr>
              <a:t> of the </a:t>
            </a:r>
            <a:r>
              <a:rPr lang="en-IN" sz="1900" b="1" dirty="0">
                <a:solidFill>
                  <a:srgbClr val="FF0000"/>
                </a:solidFill>
                <a:latin typeface="Tw Cen MT" panose="020B0602020104020603" pitchFamily="34" charset="0"/>
              </a:rPr>
              <a:t>Agreement for Sale.</a:t>
            </a:r>
            <a:endParaRPr lang="en-US" sz="1900" b="1" dirty="0">
              <a:solidFill>
                <a:srgbClr val="FF0000"/>
              </a:solidFill>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Information</a:t>
            </a:r>
            <a:r>
              <a:rPr lang="en-IN" sz="1900" b="1" dirty="0">
                <a:latin typeface="Tw Cen MT" panose="020B0602020104020603" pitchFamily="34" charset="0"/>
              </a:rPr>
              <a:t> provided must </a:t>
            </a:r>
            <a:r>
              <a:rPr lang="en-IN" sz="1900" b="1" dirty="0">
                <a:solidFill>
                  <a:srgbClr val="FF0000"/>
                </a:solidFill>
                <a:latin typeface="Tw Cen MT" panose="020B0602020104020603" pitchFamily="34" charset="0"/>
              </a:rPr>
              <a:t>not contravene </a:t>
            </a:r>
            <a:r>
              <a:rPr lang="en-IN" sz="1900" b="1" dirty="0">
                <a:latin typeface="Tw Cen MT" panose="020B0602020104020603" pitchFamily="34" charset="0"/>
              </a:rPr>
              <a:t>any </a:t>
            </a:r>
            <a:r>
              <a:rPr lang="en-IN" sz="1900" b="1" dirty="0">
                <a:solidFill>
                  <a:srgbClr val="FF0000"/>
                </a:solidFill>
                <a:latin typeface="Tw Cen MT" panose="020B0602020104020603" pitchFamily="34" charset="0"/>
              </a:rPr>
              <a:t>RERA</a:t>
            </a:r>
            <a:r>
              <a:rPr lang="en-IN" sz="1900" b="1" dirty="0">
                <a:latin typeface="Tw Cen MT" panose="020B0602020104020603" pitchFamily="34" charset="0"/>
              </a:rPr>
              <a:t> provisions.</a:t>
            </a:r>
            <a:endParaRPr lang="en-US" sz="1900" b="1" dirty="0">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Project website </a:t>
            </a:r>
            <a:r>
              <a:rPr lang="en-IN" sz="1900" b="1" dirty="0">
                <a:latin typeface="Tw Cen MT" panose="020B0602020104020603" pitchFamily="34" charset="0"/>
              </a:rPr>
              <a:t>must be </a:t>
            </a:r>
            <a:r>
              <a:rPr lang="en-IN" sz="1900" b="1" dirty="0">
                <a:solidFill>
                  <a:srgbClr val="FF0000"/>
                </a:solidFill>
                <a:latin typeface="Tw Cen MT" panose="020B0602020104020603" pitchFamily="34" charset="0"/>
              </a:rPr>
              <a:t>updated</a:t>
            </a:r>
            <a:r>
              <a:rPr lang="en-IN" sz="1900" b="1" dirty="0">
                <a:latin typeface="Tw Cen MT" panose="020B0602020104020603" pitchFamily="34" charset="0"/>
              </a:rPr>
              <a:t> periodically based on development </a:t>
            </a:r>
            <a:r>
              <a:rPr lang="en-IN" sz="1900" b="1" dirty="0">
                <a:solidFill>
                  <a:srgbClr val="FF0000"/>
                </a:solidFill>
                <a:latin typeface="Tw Cen MT" panose="020B0602020104020603" pitchFamily="34" charset="0"/>
              </a:rPr>
              <a:t>progress</a:t>
            </a:r>
            <a:r>
              <a:rPr lang="en-IN" sz="1900" b="1" dirty="0">
                <a:latin typeface="Tw Cen MT" panose="020B0602020104020603" pitchFamily="34" charset="0"/>
              </a:rPr>
              <a:t>.</a:t>
            </a:r>
            <a:endParaRPr lang="en-US" sz="1900" b="1" dirty="0">
              <a:latin typeface="Tw Cen MT" panose="020B0602020104020603" pitchFamily="34" charset="0"/>
            </a:endParaRPr>
          </a:p>
          <a:p>
            <a:pPr marL="742950" lvl="1" indent="-285750" algn="just">
              <a:buFont typeface="Arial" panose="020B0604020202020204" pitchFamily="34" charset="0"/>
              <a:buChar char="•"/>
            </a:pPr>
            <a:r>
              <a:rPr lang="en-IN" sz="1900" b="1" dirty="0">
                <a:solidFill>
                  <a:srgbClr val="FF0000"/>
                </a:solidFill>
                <a:latin typeface="Tw Cen MT" panose="020B0602020104020603" pitchFamily="34" charset="0"/>
              </a:rPr>
              <a:t>Disclaimers</a:t>
            </a:r>
            <a:r>
              <a:rPr lang="en-IN" sz="1900" b="1" dirty="0">
                <a:latin typeface="Tw Cen MT" panose="020B0602020104020603" pitchFamily="34" charset="0"/>
              </a:rPr>
              <a:t> must be </a:t>
            </a:r>
            <a:r>
              <a:rPr lang="en-IN" sz="1900" b="1" dirty="0">
                <a:solidFill>
                  <a:srgbClr val="FF0000"/>
                </a:solidFill>
                <a:latin typeface="Tw Cen MT" panose="020B0602020104020603" pitchFamily="34" charset="0"/>
              </a:rPr>
              <a:t>appropriate</a:t>
            </a:r>
            <a:r>
              <a:rPr lang="en-IN" sz="1900" b="1" dirty="0">
                <a:latin typeface="Tw Cen MT" panose="020B0602020104020603" pitchFamily="34" charset="0"/>
              </a:rPr>
              <a:t> and not deny responsibilities and duties.</a:t>
            </a:r>
            <a:endParaRPr lang="en-US" sz="1900" b="1" dirty="0">
              <a:latin typeface="Tw Cen MT" panose="020B0602020104020603" pitchFamily="34" charset="0"/>
            </a:endParaRPr>
          </a:p>
        </p:txBody>
      </p:sp>
      <p:sp>
        <p:nvSpPr>
          <p:cNvPr id="8" name="TextBox 7"/>
          <p:cNvSpPr txBox="1"/>
          <p:nvPr/>
        </p:nvSpPr>
        <p:spPr>
          <a:xfrm>
            <a:off x="7833542" y="4808661"/>
            <a:ext cx="4358458" cy="1323439"/>
          </a:xfrm>
          <a:prstGeom prst="rect">
            <a:avLst/>
          </a:prstGeom>
          <a:noFill/>
        </p:spPr>
        <p:txBody>
          <a:bodyPr wrap="square" rtlCol="0">
            <a:spAutoFit/>
          </a:bodyPr>
          <a:lstStyle/>
          <a:p>
            <a:pPr algn="ctr"/>
            <a:r>
              <a:rPr lang="en-US" sz="1600" b="1" i="1" dirty="0">
                <a:solidFill>
                  <a:srgbClr val="7030A0"/>
                </a:solidFill>
                <a:latin typeface="Tw Cen MT" panose="020B0602020104020603" pitchFamily="34" charset="0"/>
              </a:rPr>
              <a:t>Compliance with RERA guidelines is mandatory for advertising real estate projects. Additionally, note that state-specific regulations and guidelines may vary. It is essential to follow separate guidelines issued by states, if any.</a:t>
            </a:r>
          </a:p>
        </p:txBody>
      </p:sp>
    </p:spTree>
    <p:extLst>
      <p:ext uri="{BB962C8B-B14F-4D97-AF65-F5344CB8AC3E}">
        <p14:creationId xmlns:p14="http://schemas.microsoft.com/office/powerpoint/2010/main" val="5287992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39295" t="32702" r="31384" b="3406"/>
          <a:stretch/>
        </p:blipFill>
        <p:spPr>
          <a:xfrm>
            <a:off x="8215111" y="1615807"/>
            <a:ext cx="3534177" cy="4990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28</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62820" y="362387"/>
            <a:ext cx="10633127" cy="706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Agreement for Sale: Promoter's Obligations</a:t>
            </a:r>
          </a:p>
        </p:txBody>
      </p:sp>
      <p:sp>
        <p:nvSpPr>
          <p:cNvPr id="4" name="Title 3">
            <a:extLst>
              <a:ext uri="{FF2B5EF4-FFF2-40B4-BE49-F238E27FC236}">
                <a16:creationId xmlns:a16="http://schemas.microsoft.com/office/drawing/2014/main" id="{4349B84D-A234-4296-B4C9-92A57C6D1AFC}"/>
              </a:ext>
            </a:extLst>
          </p:cNvPr>
          <p:cNvSpPr txBox="1">
            <a:spLocks/>
          </p:cNvSpPr>
          <p:nvPr/>
        </p:nvSpPr>
        <p:spPr>
          <a:xfrm>
            <a:off x="664815" y="1141600"/>
            <a:ext cx="10831132" cy="437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rgbClr val="FF0000"/>
                </a:solidFill>
                <a:latin typeface="Candara" panose="020E0502030303020204" pitchFamily="34" charset="0"/>
              </a:rPr>
              <a:t>Definition: "agreement for sale" means an agreement entered into between the promoter and the </a:t>
            </a:r>
            <a:r>
              <a:rPr lang="en-US" sz="1800" b="1" dirty="0" err="1">
                <a:solidFill>
                  <a:srgbClr val="FF0000"/>
                </a:solidFill>
                <a:latin typeface="Candara" panose="020E0502030303020204" pitchFamily="34" charset="0"/>
              </a:rPr>
              <a:t>allottee</a:t>
            </a:r>
            <a:r>
              <a:rPr lang="en-US" sz="1800" b="1" dirty="0">
                <a:solidFill>
                  <a:srgbClr val="FF0000"/>
                </a:solidFill>
                <a:latin typeface="Candara" panose="020E0502030303020204" pitchFamily="34" charset="0"/>
              </a:rPr>
              <a:t>;</a:t>
            </a:r>
          </a:p>
        </p:txBody>
      </p:sp>
      <p:sp>
        <p:nvSpPr>
          <p:cNvPr id="5" name="Content Placeholder 8"/>
          <p:cNvSpPr txBox="1">
            <a:spLocks/>
          </p:cNvSpPr>
          <p:nvPr/>
        </p:nvSpPr>
        <p:spPr>
          <a:xfrm>
            <a:off x="566605" y="1652134"/>
            <a:ext cx="7057688" cy="4954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200" dirty="0">
                <a:latin typeface="Tw Cen MT" panose="020B0602020104020603" pitchFamily="34" charset="0"/>
              </a:rPr>
              <a:t>A promoter </a:t>
            </a:r>
            <a:r>
              <a:rPr lang="en-US" sz="3200" dirty="0">
                <a:solidFill>
                  <a:srgbClr val="FF0000"/>
                </a:solidFill>
                <a:latin typeface="Tw Cen MT" panose="020B0602020104020603" pitchFamily="34" charset="0"/>
              </a:rPr>
              <a:t>cannot accept more than 10% of the property's cost </a:t>
            </a:r>
            <a:r>
              <a:rPr lang="en-US" sz="3200" dirty="0">
                <a:latin typeface="Tw Cen MT" panose="020B0602020104020603" pitchFamily="34" charset="0"/>
              </a:rPr>
              <a:t>as an advance payment or application fee without first: </a:t>
            </a:r>
          </a:p>
          <a:p>
            <a:pPr algn="just"/>
            <a:r>
              <a:rPr lang="en-US" sz="3200" dirty="0">
                <a:latin typeface="Tw Cen MT" panose="020B0602020104020603" pitchFamily="34" charset="0"/>
              </a:rPr>
              <a:t>Entering into a written Agreement for Sale with the </a:t>
            </a:r>
            <a:r>
              <a:rPr lang="en-US" sz="3200" dirty="0" err="1">
                <a:latin typeface="Tw Cen MT" panose="020B0602020104020603" pitchFamily="34" charset="0"/>
              </a:rPr>
              <a:t>allottee</a:t>
            </a:r>
            <a:endParaRPr lang="en-US" sz="3200" dirty="0">
              <a:latin typeface="Tw Cen MT" panose="020B0602020104020603" pitchFamily="34" charset="0"/>
            </a:endParaRPr>
          </a:p>
          <a:p>
            <a:pPr algn="just"/>
            <a:r>
              <a:rPr lang="en-US" sz="3200" dirty="0">
                <a:latin typeface="Tw Cen MT" panose="020B0602020104020603" pitchFamily="34" charset="0"/>
              </a:rPr>
              <a:t>Registering the Agreement for Sale under applicable laws</a:t>
            </a:r>
          </a:p>
          <a:p>
            <a:pPr algn="just"/>
            <a:r>
              <a:rPr lang="en-US" sz="3200" dirty="0">
                <a:latin typeface="Tw Cen MT" panose="020B0602020104020603" pitchFamily="34" charset="0"/>
              </a:rPr>
              <a:t>This requirement aims to protect the interests of the </a:t>
            </a:r>
            <a:r>
              <a:rPr lang="en-US" sz="3200" dirty="0" err="1">
                <a:latin typeface="Tw Cen MT" panose="020B0602020104020603" pitchFamily="34" charset="0"/>
              </a:rPr>
              <a:t>allottee</a:t>
            </a:r>
            <a:r>
              <a:rPr lang="en-US" sz="3200" dirty="0">
                <a:latin typeface="Tw Cen MT" panose="020B0602020104020603" pitchFamily="34" charset="0"/>
              </a:rPr>
              <a:t> and ensure transparency in the transaction.</a:t>
            </a:r>
          </a:p>
        </p:txBody>
      </p:sp>
    </p:spTree>
    <p:extLst>
      <p:ext uri="{BB962C8B-B14F-4D97-AF65-F5344CB8AC3E}">
        <p14:creationId xmlns:p14="http://schemas.microsoft.com/office/powerpoint/2010/main" val="338200342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03296"/>
            <a:ext cx="2743200" cy="365125"/>
          </a:xfrm>
        </p:spPr>
        <p:txBody>
          <a:bodyPr/>
          <a:lstStyle/>
          <a:p>
            <a:fld id="{EAFA38BE-710E-4902-AB95-F2AE832AF203}" type="slidenum">
              <a:rPr lang="en-IN" smtClean="0">
                <a:solidFill>
                  <a:prstClr val="black">
                    <a:tint val="75000"/>
                  </a:prstClr>
                </a:solidFill>
              </a:rPr>
              <a:pPr/>
              <a:t>29</a:t>
            </a:fld>
            <a:endParaRPr lang="en-IN" dirty="0">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05459" y="0"/>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Project Separate Bank Account</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662" y="857250"/>
            <a:ext cx="5681662" cy="5402456"/>
          </a:xfrm>
          <a:prstGeom prst="rect">
            <a:avLst/>
          </a:prstGeom>
        </p:spPr>
      </p:pic>
      <p:sp>
        <p:nvSpPr>
          <p:cNvPr id="6" name="Title 3">
            <a:extLst>
              <a:ext uri="{FF2B5EF4-FFF2-40B4-BE49-F238E27FC236}">
                <a16:creationId xmlns:a16="http://schemas.microsoft.com/office/drawing/2014/main" id="{4349B84D-A234-4296-B4C9-92A57C6D1AFC}"/>
              </a:ext>
            </a:extLst>
          </p:cNvPr>
          <p:cNvSpPr txBox="1">
            <a:spLocks/>
          </p:cNvSpPr>
          <p:nvPr/>
        </p:nvSpPr>
        <p:spPr>
          <a:xfrm>
            <a:off x="668700" y="6259706"/>
            <a:ext cx="4821585" cy="558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i="1" dirty="0">
                <a:solidFill>
                  <a:srgbClr val="FF0000"/>
                </a:solidFill>
                <a:latin typeface="Candara" panose="020E0502030303020204" pitchFamily="34" charset="0"/>
              </a:rPr>
              <a:t>For state-specific guidelines, refer to the respective state RERA authority's guidelines.</a:t>
            </a:r>
          </a:p>
        </p:txBody>
      </p:sp>
      <p:graphicFrame>
        <p:nvGraphicFramePr>
          <p:cNvPr id="8" name="Diagram 7"/>
          <p:cNvGraphicFramePr/>
          <p:nvPr>
            <p:extLst>
              <p:ext uri="{D42A27DB-BD31-4B8C-83A1-F6EECF244321}">
                <p14:modId xmlns:p14="http://schemas.microsoft.com/office/powerpoint/2010/main" val="2150532113"/>
              </p:ext>
            </p:extLst>
          </p:nvPr>
        </p:nvGraphicFramePr>
        <p:xfrm>
          <a:off x="5920324" y="835572"/>
          <a:ext cx="6000751" cy="5792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908437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1863" t="12353" r="11672" b="50277"/>
          <a:stretch/>
        </p:blipFill>
        <p:spPr>
          <a:xfrm>
            <a:off x="2163651" y="4295104"/>
            <a:ext cx="10028349" cy="2562896"/>
          </a:xfrm>
          <a:prstGeom prst="rect">
            <a:avLst/>
          </a:prstGeom>
        </p:spPr>
      </p:pic>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3248660" y="76116"/>
            <a:ext cx="8548388" cy="709530"/>
          </a:xfrm>
        </p:spPr>
        <p:txBody>
          <a:bodyPr/>
          <a:lstStyle/>
          <a:p>
            <a:r>
              <a:rPr lang="en-US" b="1" dirty="0">
                <a:solidFill>
                  <a:srgbClr val="002060"/>
                </a:solidFill>
                <a:latin typeface="Candara" panose="020E0502030303020204" pitchFamily="34" charset="0"/>
              </a:rPr>
              <a:t>The Genesis of RERA</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3179428" y="846669"/>
            <a:ext cx="8844123" cy="4805773"/>
          </a:xfrm>
        </p:spPr>
        <p:txBody>
          <a:bodyPr>
            <a:normAutofit/>
          </a:bodyPr>
          <a:lstStyle/>
          <a:p>
            <a:pPr algn="just"/>
            <a:r>
              <a:rPr lang="en-US" sz="2000" noProof="1">
                <a:solidFill>
                  <a:srgbClr val="002060"/>
                </a:solidFill>
                <a:latin typeface="Tw Cen MT" panose="020B0602020104020603" pitchFamily="34" charset="0"/>
              </a:rPr>
              <a:t>What is RERA?</a:t>
            </a:r>
          </a:p>
          <a:p>
            <a:pPr lvl="1" algn="just"/>
            <a:r>
              <a:rPr lang="en-US" sz="2000" noProof="1">
                <a:latin typeface="Tw Cen MT" panose="020B0602020104020603" pitchFamily="34" charset="0"/>
              </a:rPr>
              <a:t>The Real Estate (Regulation and Development) Act, 2016, aims to regulate and promote the real estate sector, ensuring transparency, accountability, and efficiency.</a:t>
            </a:r>
          </a:p>
          <a:p>
            <a:pPr lvl="1" algn="just"/>
            <a:r>
              <a:rPr lang="en-US" sz="2000" noProof="1">
                <a:latin typeface="Tw Cen MT" panose="020B0602020104020603" pitchFamily="34" charset="0"/>
              </a:rPr>
              <a:t>Objective: To protect the interests of consumers, ensure transparency, and promote fair practices in the real estate sector.</a:t>
            </a:r>
          </a:p>
          <a:p>
            <a:pPr algn="just"/>
            <a:r>
              <a:rPr lang="en-US" sz="2000" noProof="1">
                <a:solidFill>
                  <a:srgbClr val="002060"/>
                </a:solidFill>
                <a:latin typeface="Tw Cen MT" panose="020B0602020104020603" pitchFamily="34" charset="0"/>
              </a:rPr>
              <a:t>Key Provisions of RERA:</a:t>
            </a:r>
          </a:p>
          <a:p>
            <a:pPr lvl="2" algn="just"/>
            <a:r>
              <a:rPr lang="en-US" dirty="0">
                <a:latin typeface="Tw Cen MT" panose="020B0602020104020603" pitchFamily="34" charset="0"/>
              </a:rPr>
              <a:t>Establishment of a Real Estate Regulatory Authority.</a:t>
            </a:r>
          </a:p>
          <a:p>
            <a:pPr lvl="2" algn="just"/>
            <a:r>
              <a:rPr lang="en-US" dirty="0">
                <a:latin typeface="Tw Cen MT" panose="020B0602020104020603" pitchFamily="34" charset="0"/>
              </a:rPr>
              <a:t>Regulation of builders and developers to ensure timely delivery of projects.</a:t>
            </a:r>
          </a:p>
          <a:p>
            <a:pPr lvl="2" algn="just"/>
            <a:r>
              <a:rPr lang="en-US" dirty="0">
                <a:latin typeface="Tw Cen MT" panose="020B0602020104020603" pitchFamily="34" charset="0"/>
              </a:rPr>
              <a:t>Standardization of contractual terms.</a:t>
            </a:r>
          </a:p>
          <a:p>
            <a:pPr lvl="2" algn="just"/>
            <a:r>
              <a:rPr lang="en-US" dirty="0">
                <a:latin typeface="Tw Cen MT" panose="020B0602020104020603" pitchFamily="34" charset="0"/>
              </a:rPr>
              <a:t>Standardization of Carpet Area.</a:t>
            </a:r>
          </a:p>
          <a:p>
            <a:pPr lvl="2" algn="just"/>
            <a:r>
              <a:rPr lang="en-US" dirty="0">
                <a:latin typeface="Tw Cen MT" panose="020B0602020104020603" pitchFamily="34" charset="0"/>
              </a:rPr>
              <a:t>Mandatory registration of real estate agents and projects.</a:t>
            </a:r>
          </a:p>
          <a:p>
            <a:pPr lvl="2" algn="just"/>
            <a:r>
              <a:rPr lang="en-US" dirty="0">
                <a:latin typeface="Tw Cen MT" panose="020B0602020104020603" pitchFamily="34" charset="0"/>
              </a:rPr>
              <a:t>Safeguarding Buyer’s Money</a:t>
            </a:r>
          </a:p>
        </p:txBody>
      </p:sp>
      <p:sp>
        <p:nvSpPr>
          <p:cNvPr id="2" name="Slide Number Placeholder 1"/>
          <p:cNvSpPr>
            <a:spLocks noGrp="1"/>
          </p:cNvSpPr>
          <p:nvPr>
            <p:ph type="sldNum" sz="quarter" idx="12"/>
          </p:nvPr>
        </p:nvSpPr>
        <p:spPr/>
        <p:txBody>
          <a:bodyPr/>
          <a:lstStyle/>
          <a:p>
            <a:fld id="{672B7600-67E3-4D97-B453-880E2742B982}" type="slidenum">
              <a:rPr lang="en-US" smtClean="0"/>
              <a:t>3</a:t>
            </a:fld>
            <a:endParaRPr lang="en-US"/>
          </a:p>
        </p:txBody>
      </p:sp>
    </p:spTree>
    <p:extLst>
      <p:ext uri="{BB962C8B-B14F-4D97-AF65-F5344CB8AC3E}">
        <p14:creationId xmlns:p14="http://schemas.microsoft.com/office/powerpoint/2010/main" val="339279821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Certificates Under RERA Act, 2016</a:t>
            </a:r>
            <a:endParaRPr kumimoji="0" lang="en-IN" sz="28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252A894E-AE5A-436A-9568-59F9DC6C61FF}"/>
              </a:ext>
            </a:extLst>
          </p:cNvPr>
          <p:cNvGraphicFramePr/>
          <p:nvPr>
            <p:extLst/>
          </p:nvPr>
        </p:nvGraphicFramePr>
        <p:xfrm>
          <a:off x="549429" y="1162975"/>
          <a:ext cx="5247689" cy="4988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5329B11-9112-48A0-9E4A-230D1B23EED5}"/>
              </a:ext>
            </a:extLst>
          </p:cNvPr>
          <p:cNvSpPr txBox="1"/>
          <p:nvPr/>
        </p:nvSpPr>
        <p:spPr>
          <a:xfrm>
            <a:off x="612065" y="6240428"/>
            <a:ext cx="5122415"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Trebuchet MS" panose="020B0603020202020204"/>
                <a:ea typeface="+mn-ea"/>
                <a:cs typeface="+mn-cs"/>
              </a:rPr>
              <a:t>Note: Names and formats of these certificates may vary in different states as per state-specific RERA Rules.</a:t>
            </a:r>
            <a:endParaRPr kumimoji="0" lang="en-IN" sz="1400" b="0" i="1"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5" name="Rectangle: Rounded Corners 4">
            <a:extLst>
              <a:ext uri="{FF2B5EF4-FFF2-40B4-BE49-F238E27FC236}">
                <a16:creationId xmlns:a16="http://schemas.microsoft.com/office/drawing/2014/main" id="{9268854E-0027-49C8-A3B7-F72CE50A6338}"/>
              </a:ext>
            </a:extLst>
          </p:cNvPr>
          <p:cNvSpPr/>
          <p:nvPr/>
        </p:nvSpPr>
        <p:spPr>
          <a:xfrm>
            <a:off x="5921405" y="900228"/>
            <a:ext cx="6205491" cy="5601810"/>
          </a:xfrm>
          <a:prstGeom prst="roundRect">
            <a:avLst/>
          </a:prstGeom>
          <a:noFill/>
          <a:ln>
            <a:solidFill>
              <a:srgbClr val="412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250" b="1" i="0" u="sng" strike="noStrike" kern="1200" cap="none" spc="0" normalizeH="0" baseline="0" noProof="0" dirty="0">
                <a:ln>
                  <a:noFill/>
                </a:ln>
                <a:solidFill>
                  <a:srgbClr val="FF0000"/>
                </a:solidFill>
                <a:effectLst/>
                <a:uLnTx/>
                <a:uFillTx/>
                <a:latin typeface="Trebuchet MS" panose="020B0603020202020204"/>
                <a:ea typeface="+mn-ea"/>
                <a:cs typeface="+mn-cs"/>
              </a:rPr>
              <a:t>Reference Section 4(2)(l)(d), RERA Act, 2016 which states - </a:t>
            </a:r>
            <a:endParaRPr kumimoji="0" lang="en-IN" sz="1250" b="1" i="0" u="sng" strike="noStrike" kern="1200" cap="none" spc="0" normalizeH="0" baseline="0" noProof="0" dirty="0">
              <a:ln>
                <a:noFill/>
              </a:ln>
              <a:solidFill>
                <a:srgbClr val="FF0000"/>
              </a:solidFill>
              <a:effectLst/>
              <a:uLnTx/>
              <a:uFillTx/>
              <a:latin typeface="Trebuchet MS" panose="020B0603020202020204"/>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250" b="0" i="1" u="none" strike="noStrike" kern="1200" cap="none" spc="0" normalizeH="0" baseline="0" noProof="0" dirty="0">
                <a:ln>
                  <a:noFill/>
                </a:ln>
                <a:solidFill>
                  <a:prstClr val="black"/>
                </a:solidFill>
                <a:effectLst/>
                <a:uLnTx/>
                <a:uFillTx/>
                <a:latin typeface="Trebuchet MS" panose="020B0603020202020204"/>
                <a:ea typeface="+mn-ea"/>
                <a:cs typeface="+mn-cs"/>
              </a:rPr>
              <a:t>“that seventy per cent. of the amounts </a:t>
            </a:r>
            <a:r>
              <a:rPr kumimoji="0" lang="en-US" sz="1250" b="0" i="1" u="none" strike="noStrike" kern="1200" cap="none" spc="0" normalizeH="0" baseline="0" noProof="0" dirty="0" err="1">
                <a:ln>
                  <a:noFill/>
                </a:ln>
                <a:solidFill>
                  <a:prstClr val="black"/>
                </a:solidFill>
                <a:effectLst/>
                <a:uLnTx/>
                <a:uFillTx/>
                <a:latin typeface="Trebuchet MS" panose="020B0603020202020204"/>
                <a:ea typeface="+mn-ea"/>
                <a:cs typeface="+mn-cs"/>
              </a:rPr>
              <a:t>realised</a:t>
            </a:r>
            <a:r>
              <a:rPr kumimoji="0" lang="en-US" sz="1250" b="0" i="1" u="none" strike="noStrike" kern="1200" cap="none" spc="0" normalizeH="0" baseline="0" noProof="0" dirty="0">
                <a:ln>
                  <a:noFill/>
                </a:ln>
                <a:solidFill>
                  <a:prstClr val="black"/>
                </a:solidFill>
                <a:effectLst/>
                <a:uLnTx/>
                <a:uFillTx/>
                <a:latin typeface="Trebuchet MS" panose="020B0603020202020204"/>
                <a:ea typeface="+mn-ea"/>
                <a:cs typeface="+mn-cs"/>
              </a:rPr>
              <a:t> for the real estate project from the </a:t>
            </a:r>
            <a:r>
              <a:rPr kumimoji="0" lang="en-US" sz="1250" b="0" i="1" u="none" strike="noStrike" kern="1200" cap="none" spc="0" normalizeH="0" baseline="0" noProof="0" dirty="0" err="1">
                <a:ln>
                  <a:noFill/>
                </a:ln>
                <a:solidFill>
                  <a:prstClr val="black"/>
                </a:solidFill>
                <a:effectLst/>
                <a:uLnTx/>
                <a:uFillTx/>
                <a:latin typeface="Trebuchet MS" panose="020B0603020202020204"/>
                <a:ea typeface="+mn-ea"/>
                <a:cs typeface="+mn-cs"/>
              </a:rPr>
              <a:t>allottees</a:t>
            </a:r>
            <a:r>
              <a:rPr kumimoji="0" lang="en-US" sz="1250" b="0" i="1" u="none" strike="noStrike" kern="1200" cap="none" spc="0" normalizeH="0" baseline="0" noProof="0" dirty="0">
                <a:ln>
                  <a:noFill/>
                </a:ln>
                <a:solidFill>
                  <a:prstClr val="black"/>
                </a:solidFill>
                <a:effectLst/>
                <a:uLnTx/>
                <a:uFillTx/>
                <a:latin typeface="Trebuchet MS" panose="020B0603020202020204"/>
                <a:ea typeface="+mn-ea"/>
                <a:cs typeface="+mn-cs"/>
              </a:rPr>
              <a:t>, from time to time, shall be deposited in a separate account to be maintained in a scheduled bank to cover the cost of construction and the land cost and shall be used only for that purpose: Provided that the promoter shall withdraw the amounts from the separate account, to cover the cost of the project, in proportion to the percentage of completion of the project: Provided further that the amounts from the separate account shall be withdrawn by the promoter after it is certified by an engineer, an architect and a chartered accountant in practice that the withdrawal is in proportion to the percentage of completion of the project: Provided also that the promoter shall get his accounts audited within six months after the end of every financial year by a chartered accountant in practice, and shall produce a statement of accounts duly certified and signed by such chartered accountant and it shall be verified during the audit that the amounts collected for a particular project have been </a:t>
            </a:r>
            <a:r>
              <a:rPr kumimoji="0" lang="en-US" sz="1250" b="0" i="1" u="none" strike="noStrike" kern="1200" cap="none" spc="0" normalizeH="0" baseline="0" noProof="0" dirty="0" err="1">
                <a:ln>
                  <a:noFill/>
                </a:ln>
                <a:solidFill>
                  <a:prstClr val="black"/>
                </a:solidFill>
                <a:effectLst/>
                <a:uLnTx/>
                <a:uFillTx/>
                <a:latin typeface="Trebuchet MS" panose="020B0603020202020204"/>
                <a:ea typeface="+mn-ea"/>
                <a:cs typeface="+mn-cs"/>
              </a:rPr>
              <a:t>utilised</a:t>
            </a:r>
            <a:r>
              <a:rPr kumimoji="0" lang="en-US" sz="1250" b="0" i="1" u="none" strike="noStrike" kern="1200" cap="none" spc="0" normalizeH="0" baseline="0" noProof="0" dirty="0">
                <a:ln>
                  <a:noFill/>
                </a:ln>
                <a:solidFill>
                  <a:prstClr val="black"/>
                </a:solidFill>
                <a:effectLst/>
                <a:uLnTx/>
                <a:uFillTx/>
                <a:latin typeface="Trebuchet MS" panose="020B0603020202020204"/>
                <a:ea typeface="+mn-ea"/>
                <a:cs typeface="+mn-cs"/>
              </a:rPr>
              <a:t> for the project and the withdrawal has been in compliance with the proportion to the percentage of completion of the project.”</a:t>
            </a:r>
            <a:endParaRPr kumimoji="0" lang="en-IN" sz="12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7838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Chartered Accountant’s Certificates Under RERA – Types and Purpose</a:t>
            </a:r>
            <a:endParaRPr kumimoji="0" lang="en-IN"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Rectangle: Folded Corner 13">
            <a:extLst>
              <a:ext uri="{FF2B5EF4-FFF2-40B4-BE49-F238E27FC236}">
                <a16:creationId xmlns:a16="http://schemas.microsoft.com/office/drawing/2014/main" id="{63C9DDE5-6847-4EFA-8C67-FECB54D67E5F}"/>
              </a:ext>
            </a:extLst>
          </p:cNvPr>
          <p:cNvSpPr/>
          <p:nvPr/>
        </p:nvSpPr>
        <p:spPr>
          <a:xfrm rot="10800000">
            <a:off x="5818909" y="1234209"/>
            <a:ext cx="2964873" cy="3992418"/>
          </a:xfrm>
          <a:prstGeom prst="foldedCorner">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5" name="Rectangle: Folded Corner 14">
            <a:extLst>
              <a:ext uri="{FF2B5EF4-FFF2-40B4-BE49-F238E27FC236}">
                <a16:creationId xmlns:a16="http://schemas.microsoft.com/office/drawing/2014/main" id="{0327EACE-F749-40B4-A757-245990BC227A}"/>
              </a:ext>
            </a:extLst>
          </p:cNvPr>
          <p:cNvSpPr/>
          <p:nvPr/>
        </p:nvSpPr>
        <p:spPr>
          <a:xfrm rot="10800000">
            <a:off x="1112982" y="1234209"/>
            <a:ext cx="2964873" cy="3992418"/>
          </a:xfrm>
          <a:prstGeom prst="foldedCorner">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A84371BD-74FE-4317-AB14-3713C4955DED}"/>
              </a:ext>
            </a:extLst>
          </p:cNvPr>
          <p:cNvSpPr txBox="1"/>
          <p:nvPr/>
        </p:nvSpPr>
        <p:spPr>
          <a:xfrm>
            <a:off x="1279236" y="1445656"/>
            <a:ext cx="2632364" cy="36933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sng" strike="noStrike" kern="1200" cap="none" spc="0" normalizeH="0" baseline="0" noProof="0" dirty="0">
                <a:ln>
                  <a:noFill/>
                </a:ln>
                <a:solidFill>
                  <a:prstClr val="black"/>
                </a:solidFill>
                <a:effectLst/>
                <a:uLnTx/>
                <a:uFillTx/>
                <a:latin typeface="Trebuchet MS" panose="020B0603020202020204"/>
                <a:ea typeface="+mn-ea"/>
                <a:cs typeface="+mn-cs"/>
              </a:rPr>
              <a:t>Withdrawal Certificate:</a:t>
            </a:r>
            <a:endParaRPr kumimoji="0" lang="en-IN"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rPr>
              <a:t>Issues before promoter withdraws funds from project dedicated separate bank account in which 70% of </a:t>
            </a:r>
            <a:r>
              <a:rPr kumimoji="0" lang="en-IN" sz="1800" b="0" i="0" u="none" strike="noStrike" kern="1200" cap="none" spc="0" normalizeH="0" baseline="0" noProof="0" dirty="0" err="1">
                <a:ln>
                  <a:noFill/>
                </a:ln>
                <a:solidFill>
                  <a:prstClr val="black"/>
                </a:solidFill>
                <a:effectLst/>
                <a:uLnTx/>
                <a:uFillTx/>
                <a:latin typeface="Trebuchet MS" panose="020B0603020202020204"/>
                <a:ea typeface="+mn-ea"/>
                <a:cs typeface="+mn-cs"/>
              </a:rPr>
              <a:t>allottee</a:t>
            </a:r>
            <a:r>
              <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rPr>
              <a:t> receipts are deposited.  This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certificate can be issued by any CA with a </a:t>
            </a: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valid Certificate of Practice (COP)</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A9A8D81F-C52E-45AD-B01F-34F4A420F7E1}"/>
              </a:ext>
            </a:extLst>
          </p:cNvPr>
          <p:cNvSpPr txBox="1"/>
          <p:nvPr/>
        </p:nvSpPr>
        <p:spPr>
          <a:xfrm>
            <a:off x="5985163" y="1497611"/>
            <a:ext cx="2632364"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Trebuchet MS" panose="020B0603020202020204"/>
                <a:ea typeface="+mn-ea"/>
                <a:cs typeface="+mn-cs"/>
              </a:rPr>
              <a:t>Annual Audit Certificate:</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Prepared annually, </a:t>
            </a:r>
            <a:r>
              <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rPr>
              <a:t>within six months post financial year or as per state regulation,</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validating project funds utilization and statutory compliance. </a:t>
            </a:r>
            <a:r>
              <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rPr>
              <a:t>This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certificate must be issued by the </a:t>
            </a: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statutory auditor</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8" name="TextBox 17">
            <a:extLst>
              <a:ext uri="{FF2B5EF4-FFF2-40B4-BE49-F238E27FC236}">
                <a16:creationId xmlns:a16="http://schemas.microsoft.com/office/drawing/2014/main" id="{65F331BB-BCB0-4154-BEFC-E8A9BBBDD243}"/>
              </a:ext>
            </a:extLst>
          </p:cNvPr>
          <p:cNvSpPr txBox="1"/>
          <p:nvPr/>
        </p:nvSpPr>
        <p:spPr>
          <a:xfrm>
            <a:off x="2184758" y="5878097"/>
            <a:ext cx="542600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Trebuchet MS" panose="020B0603020202020204"/>
                <a:ea typeface="+mn-ea"/>
                <a:cs typeface="+mn-cs"/>
              </a:rPr>
              <a:t>Overall goal: Align financial withdrawals with project physical progress ensuring safety of </a:t>
            </a:r>
            <a:r>
              <a:rPr kumimoji="0" lang="en-IN" sz="1800" b="1" i="0" u="none" strike="noStrike" kern="1200" cap="none" spc="0" normalizeH="0" baseline="0" noProof="0" dirty="0" err="1">
                <a:ln>
                  <a:noFill/>
                </a:ln>
                <a:solidFill>
                  <a:prstClr val="black"/>
                </a:solidFill>
                <a:effectLst/>
                <a:uLnTx/>
                <a:uFillTx/>
                <a:latin typeface="Trebuchet MS" panose="020B0603020202020204"/>
                <a:ea typeface="+mn-ea"/>
                <a:cs typeface="+mn-cs"/>
              </a:rPr>
              <a:t>allottee’s</a:t>
            </a:r>
            <a:r>
              <a:rPr kumimoji="0" lang="en-IN" sz="1800" b="1" i="0" u="none" strike="noStrike" kern="1200" cap="none" spc="0" normalizeH="0" baseline="0" noProof="0" dirty="0">
                <a:ln>
                  <a:noFill/>
                </a:ln>
                <a:solidFill>
                  <a:prstClr val="black"/>
                </a:solidFill>
                <a:effectLst/>
                <a:uLnTx/>
                <a:uFillTx/>
                <a:latin typeface="Trebuchet MS" panose="020B0603020202020204"/>
                <a:ea typeface="+mn-ea"/>
                <a:cs typeface="+mn-cs"/>
              </a:rPr>
              <a:t> money.</a:t>
            </a:r>
          </a:p>
        </p:txBody>
      </p:sp>
      <p:cxnSp>
        <p:nvCxnSpPr>
          <p:cNvPr id="20" name="Connector: Elbow 19">
            <a:extLst>
              <a:ext uri="{FF2B5EF4-FFF2-40B4-BE49-F238E27FC236}">
                <a16:creationId xmlns:a16="http://schemas.microsoft.com/office/drawing/2014/main" id="{03F163FE-342E-4C66-8022-F6373FA51579}"/>
              </a:ext>
            </a:extLst>
          </p:cNvPr>
          <p:cNvCxnSpPr>
            <a:cxnSpLocks/>
            <a:stCxn id="15" idx="0"/>
            <a:endCxn id="18" idx="0"/>
          </p:cNvCxnSpPr>
          <p:nvPr/>
        </p:nvCxnSpPr>
        <p:spPr>
          <a:xfrm rot="16200000" flipH="1">
            <a:off x="3420854" y="4401190"/>
            <a:ext cx="651470" cy="2302343"/>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Connector: Elbow 21">
            <a:extLst>
              <a:ext uri="{FF2B5EF4-FFF2-40B4-BE49-F238E27FC236}">
                <a16:creationId xmlns:a16="http://schemas.microsoft.com/office/drawing/2014/main" id="{44593C21-F6AD-4254-A4BA-71AB6720D817}"/>
              </a:ext>
            </a:extLst>
          </p:cNvPr>
          <p:cNvCxnSpPr>
            <a:cxnSpLocks/>
            <a:stCxn id="14" idx="0"/>
            <a:endCxn id="18" idx="0"/>
          </p:cNvCxnSpPr>
          <p:nvPr/>
        </p:nvCxnSpPr>
        <p:spPr>
          <a:xfrm rot="5400000">
            <a:off x="5773818" y="4350570"/>
            <a:ext cx="651470" cy="2403584"/>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06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When and How Often are Certificates Required</a:t>
            </a:r>
            <a:endParaRPr kumimoji="0" lang="en-IN"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6EF7D60D-6603-4F57-A43D-FB3F3E5A5104}"/>
              </a:ext>
            </a:extLst>
          </p:cNvPr>
          <p:cNvGraphicFramePr/>
          <p:nvPr>
            <p:extLst/>
          </p:nvPr>
        </p:nvGraphicFramePr>
        <p:xfrm>
          <a:off x="353925" y="622023"/>
          <a:ext cx="11221776" cy="484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C0B6D44-DADF-4CCB-8CBD-D6E0024A60A8}"/>
              </a:ext>
            </a:extLst>
          </p:cNvPr>
          <p:cNvSpPr txBox="1"/>
          <p:nvPr/>
        </p:nvSpPr>
        <p:spPr>
          <a:xfrm>
            <a:off x="2374760" y="4947996"/>
            <a:ext cx="5479701" cy="128798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IN" sz="1800" b="1" i="0" u="sng" strike="noStrike" kern="1200" cap="none" spc="0" normalizeH="0" baseline="0" noProof="0" dirty="0">
                <a:ln>
                  <a:noFill/>
                </a:ln>
                <a:solidFill>
                  <a:prstClr val="black"/>
                </a:solidFill>
                <a:effectLst/>
                <a:uLnTx/>
                <a:uFillTx/>
                <a:latin typeface="Trebuchet MS" panose="020B0603020202020204"/>
                <a:ea typeface="+mn-ea"/>
                <a:cs typeface="+mn-cs"/>
              </a:rPr>
              <a:t>Mode of Filing of Certificates to RERA:</a:t>
            </a:r>
            <a:endParaRPr kumimoji="0" lang="en-IN" sz="1800" b="0" i="0" u="sng"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rPr>
              <a:t>Primarily through </a:t>
            </a:r>
            <a:r>
              <a:rPr kumimoji="0" lang="en-IN" sz="1800" b="1" i="0" u="none" strike="noStrike" kern="1200" cap="none" spc="0" normalizeH="0" baseline="0" noProof="0" dirty="0">
                <a:ln>
                  <a:noFill/>
                </a:ln>
                <a:solidFill>
                  <a:prstClr val="black"/>
                </a:solidFill>
                <a:effectLst/>
                <a:uLnTx/>
                <a:uFillTx/>
                <a:latin typeface="Trebuchet MS" panose="020B0603020202020204"/>
                <a:ea typeface="+mn-ea"/>
                <a:cs typeface="+mn-cs"/>
              </a:rPr>
              <a:t>RERA online portals</a:t>
            </a: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rPr>
              <a:t>Some states may still allow </a:t>
            </a:r>
            <a:r>
              <a:rPr kumimoji="0" lang="en-IN" sz="1800" b="1" i="0" u="none" strike="noStrike" kern="1200" cap="none" spc="0" normalizeH="0" baseline="0" noProof="0" dirty="0">
                <a:ln>
                  <a:noFill/>
                </a:ln>
                <a:solidFill>
                  <a:prstClr val="black"/>
                </a:solidFill>
                <a:effectLst/>
                <a:uLnTx/>
                <a:uFillTx/>
                <a:latin typeface="Trebuchet MS" panose="020B0603020202020204"/>
                <a:ea typeface="+mn-ea"/>
                <a:cs typeface="+mn-cs"/>
              </a:rPr>
              <a:t>manual submissions</a:t>
            </a: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054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Estimated Cost of Real Estate Project</a:t>
            </a:r>
            <a:endParaRPr kumimoji="0" lang="en-IN"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CB259576-AF75-4C49-9F70-47F71556851E}"/>
              </a:ext>
            </a:extLst>
          </p:cNvPr>
          <p:cNvSpPr txBox="1"/>
          <p:nvPr/>
        </p:nvSpPr>
        <p:spPr>
          <a:xfrm>
            <a:off x="79900" y="1180730"/>
            <a:ext cx="9676660"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1600" b="0" i="1" u="none" strike="noStrike" kern="1200" cap="none" spc="0" normalizeH="0" baseline="0" noProof="0" dirty="0">
                <a:ln>
                  <a:noFill/>
                </a:ln>
                <a:solidFill>
                  <a:srgbClr val="FF0000"/>
                </a:solidFill>
                <a:effectLst/>
                <a:uLnTx/>
                <a:uFillTx/>
                <a:latin typeface="Trebuchet MS" panose="020B0603020202020204"/>
                <a:ea typeface="+mn-ea"/>
                <a:cs typeface="+mn-cs"/>
              </a:rPr>
              <a:t>“Section 2(v) states "estimated cost of real estate project" means the total cost involved in developing the real estate project and includes the land cost, taxes, cess, development and other charges”</a:t>
            </a:r>
          </a:p>
        </p:txBody>
      </p:sp>
      <p:sp>
        <p:nvSpPr>
          <p:cNvPr id="8" name="TextBox 7">
            <a:extLst>
              <a:ext uri="{FF2B5EF4-FFF2-40B4-BE49-F238E27FC236}">
                <a16:creationId xmlns:a16="http://schemas.microsoft.com/office/drawing/2014/main" id="{C9FE5AEF-455C-434F-8DBE-BFE260CAD36F}"/>
              </a:ext>
            </a:extLst>
          </p:cNvPr>
          <p:cNvSpPr txBox="1"/>
          <p:nvPr/>
        </p:nvSpPr>
        <p:spPr>
          <a:xfrm>
            <a:off x="79900" y="1872037"/>
            <a:ext cx="5184558" cy="4832092"/>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mj-lt"/>
              <a:buAutoNum type="alphaUcPeriod"/>
              <a:tabLst/>
              <a:defRPr/>
            </a:pPr>
            <a:r>
              <a:rPr kumimoji="0" lang="en-IN" sz="1400" b="1" i="0" u="none" strike="noStrike" kern="1200" cap="none" spc="0" normalizeH="0" baseline="0" noProof="0" dirty="0">
                <a:ln>
                  <a:noFill/>
                </a:ln>
                <a:solidFill>
                  <a:srgbClr val="002060"/>
                </a:solidFill>
                <a:effectLst/>
                <a:uLnTx/>
                <a:uFillTx/>
                <a:latin typeface="Trebuchet MS" panose="020B0603020202020204"/>
                <a:ea typeface="+mn-ea"/>
                <a:cs typeface="+mn-cs"/>
              </a:rPr>
              <a:t>Estimated Land Cost</a:t>
            </a:r>
          </a:p>
          <a:p>
            <a:pPr marL="800100" marR="0" lvl="1" indent="-3429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Land Value</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Ascertained from the Annual Statement of Rates (ASR).</a:t>
            </a:r>
          </a:p>
          <a:p>
            <a:pPr marL="800100" marR="0" lvl="1" indent="-3429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Development Rights Premium</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Payable for obtaining FSI, additional FSI, fungible areas, or incentives under DCR. </a:t>
            </a:r>
          </a:p>
          <a:p>
            <a:pPr marL="800100" marR="0" lvl="1" indent="-3429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TDR Acquisition Cost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If applicable. </a:t>
            </a:r>
          </a:p>
          <a:p>
            <a:pPr marL="800100" marR="0" lvl="1" indent="-3429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State/Local Authority Fees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Stamp duty, transfer charges, registration fees. </a:t>
            </a:r>
          </a:p>
          <a:p>
            <a:pPr marL="800100" marR="0" lvl="1" indent="-3429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Land Premium for Redevelopment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Under ASR for public authority land. </a:t>
            </a:r>
          </a:p>
          <a:p>
            <a:pPr marL="800100" marR="0" lvl="1" indent="-342900" algn="just" defTabSz="457200" rtl="0" eaLnBrk="1" fontAlgn="auto" latinLnBrk="0" hangingPunct="1">
              <a:lnSpc>
                <a:spcPct val="100000"/>
              </a:lnSpc>
              <a:spcBef>
                <a:spcPts val="0"/>
              </a:spcBef>
              <a:spcAft>
                <a:spcPts val="0"/>
              </a:spcAft>
              <a:buClrTx/>
              <a:buSzTx/>
              <a:buFont typeface="+mj-lt"/>
              <a:buAutoNum type="alphaLcParenR"/>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Under Rehabilitation Scheme:</a:t>
            </a:r>
          </a:p>
          <a:p>
            <a:pPr marL="1314450" marR="0" lvl="2"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Rehabilitation Construction Costs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Certified by engineer, including site development. </a:t>
            </a:r>
          </a:p>
          <a:p>
            <a:pPr marL="1314450" marR="0" lvl="2"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Land Clearance Costs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Removal of encumbrances, costs for transit accommodation, and payments to slum dwellers/tenants. </a:t>
            </a:r>
          </a:p>
          <a:p>
            <a:pPr marL="1314450" marR="0" lvl="2"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Additional Fees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ASR-linked premiums, fees, security deposits for rehabilitation projects. </a:t>
            </a:r>
          </a:p>
          <a:p>
            <a:pPr marL="1314450" marR="0" lvl="2"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Interest on Borrowing for Rehabilitation</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Estimated cost of borrowed funds.</a:t>
            </a:r>
          </a:p>
        </p:txBody>
      </p:sp>
      <p:sp>
        <p:nvSpPr>
          <p:cNvPr id="9" name="TextBox 8">
            <a:extLst>
              <a:ext uri="{FF2B5EF4-FFF2-40B4-BE49-F238E27FC236}">
                <a16:creationId xmlns:a16="http://schemas.microsoft.com/office/drawing/2014/main" id="{35351BBB-1246-497E-8015-6929FDF90EA6}"/>
              </a:ext>
            </a:extLst>
          </p:cNvPr>
          <p:cNvSpPr txBox="1"/>
          <p:nvPr/>
        </p:nvSpPr>
        <p:spPr>
          <a:xfrm>
            <a:off x="5548544" y="1872037"/>
            <a:ext cx="4332303" cy="3323987"/>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mj-lt"/>
              <a:buAutoNum type="alphaUcPeriod" startAt="2"/>
              <a:tabLst/>
              <a:defRPr/>
            </a:pPr>
            <a:r>
              <a:rPr kumimoji="0" lang="en-IN" sz="1400" b="1" i="0" u="none" strike="noStrike" kern="1200" cap="none" spc="0" normalizeH="0" baseline="0" noProof="0" dirty="0">
                <a:ln>
                  <a:noFill/>
                </a:ln>
                <a:solidFill>
                  <a:srgbClr val="002060"/>
                </a:solidFill>
                <a:effectLst/>
                <a:uLnTx/>
                <a:uFillTx/>
                <a:latin typeface="Trebuchet MS" panose="020B0603020202020204"/>
                <a:ea typeface="+mn-ea"/>
                <a:cs typeface="+mn-cs"/>
              </a:rPr>
              <a:t>Estimated Development Cost</a:t>
            </a:r>
            <a:endParaRPr kumimoji="0" lang="en-IN" sz="1400" b="0"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L="857250" marR="0" lvl="1"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Construction Costs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Certified by an engineer.</a:t>
            </a:r>
          </a:p>
          <a:p>
            <a:pPr marL="857250" marR="0" lvl="1"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Additional Items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Costs not included in construction estimate (as per engineer’s certification). </a:t>
            </a:r>
          </a:p>
          <a:p>
            <a:pPr marL="857250" marR="0" lvl="1"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Development Expenditures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Salaries, consultants' fees, site overheads, services (water, electricity, sewerage, roads, etc.), machinery/equipment maintenance, consumables, etc. </a:t>
            </a:r>
          </a:p>
          <a:p>
            <a:pPr marL="857250" marR="0" lvl="1"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Statutory Authority Fees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Taxes, cess, charges, premiums, etc. </a:t>
            </a:r>
          </a:p>
          <a:p>
            <a:pPr marL="857250" marR="0" lvl="1" indent="-400050" algn="just" defTabSz="457200" rtl="0" eaLnBrk="1" fontAlgn="auto" latinLnBrk="0" hangingPunct="1">
              <a:lnSpc>
                <a:spcPct val="100000"/>
              </a:lnSpc>
              <a:spcBef>
                <a:spcPts val="0"/>
              </a:spcBef>
              <a:spcAft>
                <a:spcPts val="0"/>
              </a:spcAft>
              <a:buClrTx/>
              <a:buSzTx/>
              <a:buFont typeface="+mj-lt"/>
              <a:buAutoNum type="romanLcPeriod"/>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Interest on Construction Funding</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From financial institutions, banks, or NBFCs.</a:t>
            </a:r>
          </a:p>
        </p:txBody>
      </p:sp>
    </p:spTree>
    <p:extLst>
      <p:ext uri="{BB962C8B-B14F-4D97-AF65-F5344CB8AC3E}">
        <p14:creationId xmlns:p14="http://schemas.microsoft.com/office/powerpoint/2010/main" val="38670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Body)"/>
                <a:ea typeface="+mn-ea"/>
                <a:cs typeface="+mn-cs"/>
              </a:rPr>
              <a:t>Handling Discrepancies in Both Withdrawal &amp; Audit Certificates </a:t>
            </a:r>
            <a:endParaRPr kumimoji="0" lang="en-IN" sz="3200" b="1" i="0" u="none" strike="noStrike" kern="1200" cap="none" spc="0" normalizeH="0" baseline="0" noProof="0" dirty="0">
              <a:ln>
                <a:noFill/>
              </a:ln>
              <a:solidFill>
                <a:prstClr val="black"/>
              </a:solidFill>
              <a:effectLst/>
              <a:uLnTx/>
              <a:uFillTx/>
              <a:latin typeface="Trebuchet MS (Body)"/>
              <a:ea typeface="+mn-ea"/>
              <a:cs typeface="+mn-cs"/>
            </a:endParaRPr>
          </a:p>
        </p:txBody>
      </p:sp>
      <p:graphicFrame>
        <p:nvGraphicFramePr>
          <p:cNvPr id="2" name="Diagram 1">
            <a:extLst>
              <a:ext uri="{FF2B5EF4-FFF2-40B4-BE49-F238E27FC236}">
                <a16:creationId xmlns:a16="http://schemas.microsoft.com/office/drawing/2014/main" id="{E34FAF1C-1BCF-47DC-87E0-945D6DEA6369}"/>
              </a:ext>
            </a:extLst>
          </p:cNvPr>
          <p:cNvGraphicFramePr/>
          <p:nvPr>
            <p:extLst/>
          </p:nvPr>
        </p:nvGraphicFramePr>
        <p:xfrm>
          <a:off x="975557" y="1296140"/>
          <a:ext cx="7839969" cy="5206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Users">
            <a:extLst>
              <a:ext uri="{FF2B5EF4-FFF2-40B4-BE49-F238E27FC236}">
                <a16:creationId xmlns:a16="http://schemas.microsoft.com/office/drawing/2014/main" id="{1032BA0F-5AD0-475A-848B-5661E6179A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419" y="581487"/>
            <a:ext cx="2269581" cy="2269581"/>
          </a:xfrm>
          <a:prstGeom prst="rect">
            <a:avLst/>
          </a:prstGeom>
        </p:spPr>
      </p:pic>
      <p:sp>
        <p:nvSpPr>
          <p:cNvPr id="6" name="Speech Bubble: Oval 5">
            <a:extLst>
              <a:ext uri="{FF2B5EF4-FFF2-40B4-BE49-F238E27FC236}">
                <a16:creationId xmlns:a16="http://schemas.microsoft.com/office/drawing/2014/main" id="{80CF096E-EC12-4E66-9364-82FCCB57001E}"/>
              </a:ext>
            </a:extLst>
          </p:cNvPr>
          <p:cNvSpPr/>
          <p:nvPr/>
        </p:nvSpPr>
        <p:spPr>
          <a:xfrm>
            <a:off x="9512422" y="3755254"/>
            <a:ext cx="2636668" cy="1873189"/>
          </a:xfrm>
          <a:prstGeom prst="wedgeEllipseCallout">
            <a:avLst>
              <a:gd name="adj1" fmla="val 14619"/>
              <a:gd name="adj2" fmla="val -126198"/>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We </a:t>
            </a:r>
            <a:r>
              <a:rPr kumimoji="0" lang="en-US" sz="1400" b="1" i="0" u="none" strike="noStrike" kern="1200" cap="none" spc="0" normalizeH="0" baseline="0" noProof="0" dirty="0">
                <a:ln>
                  <a:noFill/>
                </a:ln>
                <a:solidFill>
                  <a:prstClr val="black"/>
                </a:solidFill>
                <a:effectLst/>
                <a:uLnTx/>
                <a:uFillTx/>
                <a:latin typeface="Trebuchet MS" panose="020B0603020202020204"/>
                <a:ea typeface="+mn-ea"/>
                <a:cs typeface="+mn-cs"/>
              </a:rPr>
              <a:t>CAs</a:t>
            </a: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 are key gatekeepers of </a:t>
            </a:r>
            <a:r>
              <a:rPr kumimoji="0" lang="en-US" sz="1400" b="1" i="0" u="none" strike="noStrike" kern="1200" cap="none" spc="0" normalizeH="0" baseline="0" noProof="0" dirty="0">
                <a:ln>
                  <a:noFill/>
                </a:ln>
                <a:solidFill>
                  <a:prstClr val="black"/>
                </a:solidFill>
                <a:effectLst/>
                <a:uLnTx/>
                <a:uFillTx/>
                <a:latin typeface="Trebuchet MS" panose="020B0603020202020204"/>
                <a:ea typeface="+mn-ea"/>
                <a:cs typeface="+mn-cs"/>
              </a:rPr>
              <a:t>transparency, accountability, and regulatory compliance</a:t>
            </a: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 in real estate projects under RERA.</a:t>
            </a:r>
            <a:endPar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8277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Body)"/>
                <a:ea typeface="+mn-ea"/>
                <a:cs typeface="+mn-cs"/>
              </a:rPr>
              <a:t>Legal &amp; Professional Implications of Erroneous Certification </a:t>
            </a:r>
            <a:endParaRPr kumimoji="0" lang="en-IN" sz="3200" b="1" i="0" u="none" strike="noStrike" kern="1200" cap="none" spc="0" normalizeH="0" baseline="0" noProof="0" dirty="0">
              <a:ln>
                <a:noFill/>
              </a:ln>
              <a:solidFill>
                <a:prstClr val="black"/>
              </a:solidFill>
              <a:effectLst/>
              <a:uLnTx/>
              <a:uFillTx/>
              <a:latin typeface="Trebuchet MS (Body)"/>
              <a:ea typeface="+mn-ea"/>
              <a:cs typeface="+mn-cs"/>
            </a:endParaRPr>
          </a:p>
        </p:txBody>
      </p:sp>
      <p:graphicFrame>
        <p:nvGraphicFramePr>
          <p:cNvPr id="3" name="Diagram 2">
            <a:extLst>
              <a:ext uri="{FF2B5EF4-FFF2-40B4-BE49-F238E27FC236}">
                <a16:creationId xmlns:a16="http://schemas.microsoft.com/office/drawing/2014/main" id="{9A703E2B-5AF0-4912-9CF1-3C1004A58AB0}"/>
              </a:ext>
            </a:extLst>
          </p:cNvPr>
          <p:cNvGraphicFramePr/>
          <p:nvPr>
            <p:extLst/>
          </p:nvPr>
        </p:nvGraphicFramePr>
        <p:xfrm>
          <a:off x="664839" y="1482571"/>
          <a:ext cx="8550182" cy="485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Warning">
            <a:extLst>
              <a:ext uri="{FF2B5EF4-FFF2-40B4-BE49-F238E27FC236}">
                <a16:creationId xmlns:a16="http://schemas.microsoft.com/office/drawing/2014/main" id="{C3D3505A-5981-46EF-8429-348E9BEF81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83045" y="79899"/>
            <a:ext cx="914400" cy="914400"/>
          </a:xfrm>
          <a:prstGeom prst="rect">
            <a:avLst/>
          </a:prstGeom>
        </p:spPr>
      </p:pic>
    </p:spTree>
    <p:extLst>
      <p:ext uri="{BB962C8B-B14F-4D97-AF65-F5344CB8AC3E}">
        <p14:creationId xmlns:p14="http://schemas.microsoft.com/office/powerpoint/2010/main" val="8677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Guiding Promoter on Maintenance of Separate Project Bank Account</a:t>
            </a:r>
            <a:endParaRPr kumimoji="0" lang="en-IN"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059AFD3E-27AD-472D-B2D4-E297E00083F0}"/>
              </a:ext>
            </a:extLst>
          </p:cNvPr>
          <p:cNvGraphicFramePr/>
          <p:nvPr>
            <p:extLst/>
          </p:nvPr>
        </p:nvGraphicFramePr>
        <p:xfrm>
          <a:off x="1731147" y="692458"/>
          <a:ext cx="10333606" cy="222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BA46162-FC96-499C-A778-017EE852F126}"/>
              </a:ext>
            </a:extLst>
          </p:cNvPr>
          <p:cNvSpPr txBox="1"/>
          <p:nvPr/>
        </p:nvSpPr>
        <p:spPr>
          <a:xfrm>
            <a:off x="0" y="1511998"/>
            <a:ext cx="173114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Trebuchet MS" panose="020B0603020202020204"/>
                <a:ea typeface="+mn-ea"/>
                <a:cs typeface="+mn-cs"/>
              </a:rPr>
              <a:t>Understanding the Structure</a:t>
            </a:r>
          </a:p>
        </p:txBody>
      </p:sp>
      <p:sp>
        <p:nvSpPr>
          <p:cNvPr id="7" name="TextBox 6">
            <a:extLst>
              <a:ext uri="{FF2B5EF4-FFF2-40B4-BE49-F238E27FC236}">
                <a16:creationId xmlns:a16="http://schemas.microsoft.com/office/drawing/2014/main" id="{DA943D86-B86D-4A0D-BEB3-547023E28B36}"/>
              </a:ext>
            </a:extLst>
          </p:cNvPr>
          <p:cNvSpPr txBox="1"/>
          <p:nvPr/>
        </p:nvSpPr>
        <p:spPr>
          <a:xfrm>
            <a:off x="582967" y="2534573"/>
            <a:ext cx="11026066" cy="4253921"/>
          </a:xfrm>
          <a:prstGeom prst="rect">
            <a:avLst/>
          </a:prstGeom>
          <a:noFill/>
        </p:spPr>
        <p:txBody>
          <a:bodyPr wrap="square" rtlCol="0">
            <a:spAutoFit/>
          </a:bodyPr>
          <a:lstStyle/>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A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designated separate bank account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is required for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each RERA-registered project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This separate account must be a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no lien account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70% of the amounts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collected from </a:t>
            </a:r>
            <a:r>
              <a:rPr kumimoji="0" lang="en-IN" sz="1400" b="0" i="0" u="none" strike="noStrike" kern="1200" cap="none" spc="0" normalizeH="0" baseline="0" noProof="0" dirty="0" err="1">
                <a:ln>
                  <a:noFill/>
                </a:ln>
                <a:solidFill>
                  <a:prstClr val="black"/>
                </a:solidFill>
                <a:effectLst/>
                <a:uLnTx/>
                <a:uFillTx/>
                <a:latin typeface="Trebuchet MS" panose="020B0603020202020204"/>
                <a:ea typeface="+mn-ea"/>
                <a:cs typeface="+mn-cs"/>
              </a:rPr>
              <a:t>allottees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must be deposited in the RERA Separate Account.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These funds must be used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only</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for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land and construction costs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of that specific project.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No funds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should be collected from </a:t>
            </a:r>
            <a:r>
              <a:rPr kumimoji="0" lang="en-IN" sz="1400" b="0" i="0" u="none" strike="noStrike" kern="1200" cap="none" spc="0" normalizeH="0" baseline="0" noProof="0" dirty="0" err="1">
                <a:ln>
                  <a:noFill/>
                </a:ln>
                <a:solidFill>
                  <a:prstClr val="black"/>
                </a:solidFill>
                <a:effectLst/>
                <a:uLnTx/>
                <a:uFillTx/>
                <a:latin typeface="Trebuchet MS" panose="020B0603020202020204"/>
                <a:ea typeface="+mn-ea"/>
                <a:cs typeface="+mn-cs"/>
              </a:rPr>
              <a:t>allottees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prior to RERA registration</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Withdrawals are permitted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only upon certification</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from professionals: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COA-registered Architect, Qualified Engineer &amp; Practicing Chartered Accountant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(excluding statutory auditor)</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Banks may provide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automated fund segmentation</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(e.g., 70% and 30% accounts).</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If a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30% account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is opened by bank, promoters may use it to deposit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own funds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or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external borrowings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Promoter’s own funds or external funding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must not be mixed</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with the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70% RERA account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85750" indent="-285750" algn="just">
              <a:lnSpc>
                <a:spcPct val="150000"/>
              </a:lnSpc>
              <a:buFont typeface="Wingdings" panose="05000000000000000000" pitchFamily="2" charset="2"/>
              <a:buChar char="ü"/>
              <a:defRPr/>
            </a:pPr>
            <a:r>
              <a:rPr lang="en-IN" sz="1400" dirty="0"/>
              <a:t>If FDs are made from the fund in RERA Project Separate account, </a:t>
            </a:r>
            <a:r>
              <a:rPr lang="en-IN" sz="1400" b="1" dirty="0"/>
              <a:t>verify no lien/charge</a:t>
            </a:r>
            <a:r>
              <a:rPr lang="en-IN" sz="1400" dirty="0"/>
              <a:t> exists on the FD.</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The account must be maintained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from opening to closure</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in accordance with the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RERA Act</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 and relevant </a:t>
            </a:r>
            <a:r>
              <a:rPr kumimoji="0" lang="en-IN" sz="1400" b="1" i="0" u="none" strike="noStrike" kern="1200" cap="none" spc="0" normalizeH="0" baseline="0" noProof="0" dirty="0">
                <a:ln>
                  <a:noFill/>
                </a:ln>
                <a:solidFill>
                  <a:prstClr val="black"/>
                </a:solidFill>
                <a:effectLst/>
                <a:uLnTx/>
                <a:uFillTx/>
                <a:latin typeface="Trebuchet MS" panose="020B0603020202020204"/>
                <a:ea typeface="+mn-ea"/>
                <a:cs typeface="+mn-cs"/>
              </a:rPr>
              <a:t>State Rules &amp; Regulations</a:t>
            </a: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pic>
        <p:nvPicPr>
          <p:cNvPr id="9" name="Graphic 8" descr="Bank">
            <a:extLst>
              <a:ext uri="{FF2B5EF4-FFF2-40B4-BE49-F238E27FC236}">
                <a16:creationId xmlns:a16="http://schemas.microsoft.com/office/drawing/2014/main" id="{B9387E50-2D54-4010-80DB-77AF4CE2AE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0750" y="79899"/>
            <a:ext cx="914400" cy="914400"/>
          </a:xfrm>
          <a:prstGeom prst="rect">
            <a:avLst/>
          </a:prstGeom>
        </p:spPr>
      </p:pic>
    </p:spTree>
    <p:extLst>
      <p:ext uri="{BB962C8B-B14F-4D97-AF65-F5344CB8AC3E}">
        <p14:creationId xmlns:p14="http://schemas.microsoft.com/office/powerpoint/2010/main" val="16890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How Long Are CA Certificates Required?</a:t>
            </a:r>
            <a:endParaRPr kumimoji="0" lang="en-IN"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3" name="Diagram 2">
            <a:extLst>
              <a:ext uri="{FF2B5EF4-FFF2-40B4-BE49-F238E27FC236}">
                <a16:creationId xmlns:a16="http://schemas.microsoft.com/office/drawing/2014/main" id="{ACD2EBD0-61CC-4731-B8AF-AA2E11CD4E5A}"/>
              </a:ext>
            </a:extLst>
          </p:cNvPr>
          <p:cNvGraphicFramePr/>
          <p:nvPr>
            <p:extLst/>
          </p:nvPr>
        </p:nvGraphicFramePr>
        <p:xfrm>
          <a:off x="1346446" y="1074198"/>
          <a:ext cx="9499107" cy="5712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Hourglass">
            <a:extLst>
              <a:ext uri="{FF2B5EF4-FFF2-40B4-BE49-F238E27FC236}">
                <a16:creationId xmlns:a16="http://schemas.microsoft.com/office/drawing/2014/main" id="{C6AC3DB1-9259-4B13-88BC-9E5E459DBC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83045" y="79899"/>
            <a:ext cx="914400" cy="914400"/>
          </a:xfrm>
          <a:prstGeom prst="rect">
            <a:avLst/>
          </a:prstGeom>
        </p:spPr>
      </p:pic>
    </p:spTree>
    <p:extLst>
      <p:ext uri="{BB962C8B-B14F-4D97-AF65-F5344CB8AC3E}">
        <p14:creationId xmlns:p14="http://schemas.microsoft.com/office/powerpoint/2010/main" val="28640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solidFill>
            <a:srgbClr val="31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What Constitutes Project Completion under RERA?</a:t>
            </a:r>
            <a:endParaRPr kumimoji="0" lang="en-IN"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214CC2B0-98A1-4614-BF35-53A514CBA53F}"/>
              </a:ext>
            </a:extLst>
          </p:cNvPr>
          <p:cNvGraphicFramePr/>
          <p:nvPr>
            <p:extLst/>
          </p:nvPr>
        </p:nvGraphicFramePr>
        <p:xfrm>
          <a:off x="1406618" y="1074198"/>
          <a:ext cx="9952854"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7D161FFC-D082-4947-AD89-7F21B8740746}"/>
              </a:ext>
            </a:extLst>
          </p:cNvPr>
          <p:cNvSpPr/>
          <p:nvPr/>
        </p:nvSpPr>
        <p:spPr>
          <a:xfrm>
            <a:off x="9694415" y="4980373"/>
            <a:ext cx="2435194" cy="177997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Only after meeting all above conditions can the project be treated as complete under RERA, enabling final withdrawal and closure of compliance responsibilities.</a:t>
            </a:r>
            <a:endParaRPr kumimoji="0" lang="en-IN"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Oval 7">
            <a:extLst>
              <a:ext uri="{FF2B5EF4-FFF2-40B4-BE49-F238E27FC236}">
                <a16:creationId xmlns:a16="http://schemas.microsoft.com/office/drawing/2014/main" id="{03062B42-C336-4E02-AE5B-22EDF9B47290}"/>
              </a:ext>
            </a:extLst>
          </p:cNvPr>
          <p:cNvSpPr/>
          <p:nvPr/>
        </p:nvSpPr>
        <p:spPr>
          <a:xfrm>
            <a:off x="250054" y="3854758"/>
            <a:ext cx="2610035" cy="152695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Completion of a project under RERA is not just about construction - it includes statutory, developmental, and regulatory compliances</a:t>
            </a:r>
            <a:endParaRPr kumimoji="0" lang="en-IN"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0" name="Graphic 9" descr="City">
            <a:extLst>
              <a:ext uri="{FF2B5EF4-FFF2-40B4-BE49-F238E27FC236}">
                <a16:creationId xmlns:a16="http://schemas.microsoft.com/office/drawing/2014/main" id="{3A3631D5-438E-4AB2-BE26-1472501B03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9890" y="97655"/>
            <a:ext cx="1779972" cy="1779972"/>
          </a:xfrm>
          <a:prstGeom prst="rect">
            <a:avLst/>
          </a:prstGeom>
        </p:spPr>
      </p:pic>
    </p:spTree>
    <p:extLst>
      <p:ext uri="{BB962C8B-B14F-4D97-AF65-F5344CB8AC3E}">
        <p14:creationId xmlns:p14="http://schemas.microsoft.com/office/powerpoint/2010/main" val="198040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39</a:t>
            </a:fld>
            <a:endParaRPr lang="en-IN">
              <a:solidFill>
                <a:prstClr val="black">
                  <a:tint val="75000"/>
                </a:prstClr>
              </a:solidFill>
            </a:endParaRPr>
          </a:p>
        </p:txBody>
      </p:sp>
      <p:sp>
        <p:nvSpPr>
          <p:cNvPr id="4"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Extension of Project Registration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792" t="29483" r="5217" b="3099"/>
          <a:stretch/>
        </p:blipFill>
        <p:spPr>
          <a:xfrm>
            <a:off x="283338" y="1056290"/>
            <a:ext cx="4031087" cy="5582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Content Placeholder 9"/>
          <p:cNvGraphicFramePr>
            <a:graphicFrameLocks/>
          </p:cNvGraphicFramePr>
          <p:nvPr>
            <p:extLst>
              <p:ext uri="{D42A27DB-BD31-4B8C-83A1-F6EECF244321}">
                <p14:modId xmlns:p14="http://schemas.microsoft.com/office/powerpoint/2010/main" val="1135253459"/>
              </p:ext>
            </p:extLst>
          </p:nvPr>
        </p:nvGraphicFramePr>
        <p:xfrm>
          <a:off x="3539659" y="1419116"/>
          <a:ext cx="9583915" cy="493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1640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graphicFrame>
        <p:nvGraphicFramePr>
          <p:cNvPr id="5" name="Diagram 4"/>
          <p:cNvGraphicFramePr/>
          <p:nvPr>
            <p:extLst>
              <p:ext uri="{D42A27DB-BD31-4B8C-83A1-F6EECF244321}">
                <p14:modId xmlns:p14="http://schemas.microsoft.com/office/powerpoint/2010/main" val="1287120625"/>
              </p:ext>
            </p:extLst>
          </p:nvPr>
        </p:nvGraphicFramePr>
        <p:xfrm>
          <a:off x="736979" y="1223493"/>
          <a:ext cx="10768083" cy="244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62081462"/>
              </p:ext>
            </p:extLst>
          </p:nvPr>
        </p:nvGraphicFramePr>
        <p:xfrm>
          <a:off x="736979" y="3992449"/>
          <a:ext cx="10768083" cy="24127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 Placeholder 1">
            <a:extLst>
              <a:ext uri="{FF2B5EF4-FFF2-40B4-BE49-F238E27FC236}">
                <a16:creationId xmlns:a16="http://schemas.microsoft.com/office/drawing/2014/main" id="{D735F7F3-C1B5-4B60-A00A-4EB618DDFB5A}"/>
              </a:ext>
            </a:extLst>
          </p:cNvPr>
          <p:cNvSpPr txBox="1">
            <a:spLocks/>
          </p:cNvSpPr>
          <p:nvPr/>
        </p:nvSpPr>
        <p:spPr>
          <a:xfrm>
            <a:off x="695458" y="456843"/>
            <a:ext cx="10934163" cy="627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2060"/>
                </a:solidFill>
                <a:latin typeface="Corbel" panose="020B0503020204020204" pitchFamily="34" charset="0"/>
              </a:rPr>
              <a:t>Evolution of RERA Implementation &amp; Impact (2016–2025)</a:t>
            </a:r>
            <a:endParaRPr lang="en-US" sz="3200" b="1" i="1" dirty="0">
              <a:solidFill>
                <a:srgbClr val="002060"/>
              </a:solidFill>
              <a:latin typeface="Corbel" panose="020B0503020204020204" pitchFamily="34" charset="0"/>
            </a:endParaRPr>
          </a:p>
        </p:txBody>
      </p:sp>
    </p:spTree>
    <p:extLst>
      <p:ext uri="{BB962C8B-B14F-4D97-AF65-F5344CB8AC3E}">
        <p14:creationId xmlns:p14="http://schemas.microsoft.com/office/powerpoint/2010/main" val="303206008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40</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0"/>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Extension of Project Registration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675" y="4987925"/>
            <a:ext cx="2937539" cy="187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Content Placeholder 9"/>
          <p:cNvGraphicFramePr>
            <a:graphicFrameLocks/>
          </p:cNvGraphicFramePr>
          <p:nvPr>
            <p:extLst>
              <p:ext uri="{D42A27DB-BD31-4B8C-83A1-F6EECF244321}">
                <p14:modId xmlns:p14="http://schemas.microsoft.com/office/powerpoint/2010/main" val="247798291"/>
              </p:ext>
            </p:extLst>
          </p:nvPr>
        </p:nvGraphicFramePr>
        <p:xfrm>
          <a:off x="399180" y="643312"/>
          <a:ext cx="11508829" cy="5517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12697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41</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779436" y="147899"/>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WBRERA Project Extension Framework</a:t>
            </a:r>
          </a:p>
        </p:txBody>
      </p:sp>
      <p:sp>
        <p:nvSpPr>
          <p:cNvPr id="7" name="Rectangle: Rounded Corners 6">
            <a:extLst>
              <a:ext uri="{FF2B5EF4-FFF2-40B4-BE49-F238E27FC236}">
                <a16:creationId xmlns:a16="http://schemas.microsoft.com/office/drawing/2014/main" id="{F2605017-E1BE-4898-81D3-B121E51EDBC8}"/>
              </a:ext>
            </a:extLst>
          </p:cNvPr>
          <p:cNvSpPr/>
          <p:nvPr/>
        </p:nvSpPr>
        <p:spPr>
          <a:xfrm>
            <a:off x="2175778" y="933831"/>
            <a:ext cx="8229600" cy="48443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rgbClr val="FFFF00"/>
                </a:solidFill>
                <a:latin typeface="Tw Cen MT" panose="020B0602020104020603" pitchFamily="34" charset="0"/>
              </a:rPr>
              <a:t>Section 6 </a:t>
            </a:r>
            <a:r>
              <a:rPr lang="en-US" sz="2000" b="1" dirty="0">
                <a:solidFill>
                  <a:schemeClr val="bg1"/>
                </a:solidFill>
                <a:latin typeface="Tw Cen MT" panose="020B0602020104020603" pitchFamily="34" charset="0"/>
              </a:rPr>
              <a:t>|</a:t>
            </a:r>
            <a:r>
              <a:rPr lang="en-US" sz="2000" b="1" dirty="0">
                <a:solidFill>
                  <a:srgbClr val="FFFF00"/>
                </a:solidFill>
                <a:latin typeface="Tw Cen MT" panose="020B0602020104020603" pitchFamily="34" charset="0"/>
              </a:rPr>
              <a:t> Rule 7(1) &amp; 7(2) </a:t>
            </a:r>
            <a:r>
              <a:rPr lang="en-US" sz="2000" b="1" dirty="0">
                <a:solidFill>
                  <a:schemeClr val="bg1"/>
                </a:solidFill>
                <a:latin typeface="Tw Cen MT" panose="020B0602020104020603" pitchFamily="34" charset="0"/>
              </a:rPr>
              <a:t>|</a:t>
            </a:r>
            <a:r>
              <a:rPr lang="en-US" sz="2000" b="1" dirty="0">
                <a:solidFill>
                  <a:srgbClr val="FFFF00"/>
                </a:solidFill>
                <a:latin typeface="Tw Cen MT" panose="020B0602020104020603" pitchFamily="34" charset="0"/>
              </a:rPr>
              <a:t> </a:t>
            </a:r>
            <a:r>
              <a:rPr lang="en-US" sz="2000" b="1" dirty="0">
                <a:solidFill>
                  <a:schemeClr val="bg1"/>
                </a:solidFill>
                <a:latin typeface="Tw Cen MT" panose="020B0602020104020603" pitchFamily="34" charset="0"/>
              </a:rPr>
              <a:t>Memo No. </a:t>
            </a:r>
            <a:r>
              <a:rPr lang="en-US" sz="2000" b="1" dirty="0">
                <a:solidFill>
                  <a:srgbClr val="FFFF00"/>
                </a:solidFill>
                <a:latin typeface="Tw Cen MT" panose="020B0602020104020603" pitchFamily="34" charset="0"/>
              </a:rPr>
              <a:t>921-RERA (19.08.2025)</a:t>
            </a:r>
          </a:p>
        </p:txBody>
      </p:sp>
      <p:graphicFrame>
        <p:nvGraphicFramePr>
          <p:cNvPr id="4" name="Diagram 3">
            <a:extLst>
              <a:ext uri="{FF2B5EF4-FFF2-40B4-BE49-F238E27FC236}">
                <a16:creationId xmlns:a16="http://schemas.microsoft.com/office/drawing/2014/main" id="{9F49B825-D390-4299-92E5-2CD2F9003BEF}"/>
              </a:ext>
            </a:extLst>
          </p:cNvPr>
          <p:cNvGraphicFramePr/>
          <p:nvPr>
            <p:extLst>
              <p:ext uri="{D42A27DB-BD31-4B8C-83A1-F6EECF244321}">
                <p14:modId xmlns:p14="http://schemas.microsoft.com/office/powerpoint/2010/main" val="1994277811"/>
              </p:ext>
            </p:extLst>
          </p:nvPr>
        </p:nvGraphicFramePr>
        <p:xfrm>
          <a:off x="122338" y="1645685"/>
          <a:ext cx="5811241" cy="4870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Diagonal Corners Rounded 4">
            <a:extLst>
              <a:ext uri="{FF2B5EF4-FFF2-40B4-BE49-F238E27FC236}">
                <a16:creationId xmlns:a16="http://schemas.microsoft.com/office/drawing/2014/main" id="{065A1B05-4B9C-43AB-819C-73E86AD641F7}"/>
              </a:ext>
            </a:extLst>
          </p:cNvPr>
          <p:cNvSpPr/>
          <p:nvPr/>
        </p:nvSpPr>
        <p:spPr>
          <a:xfrm>
            <a:off x="6647577" y="1734980"/>
            <a:ext cx="3240000" cy="21600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IN" sz="1200" b="1" dirty="0">
                <a:latin typeface="Tw Cen MT" panose="020B0602020104020603" pitchFamily="34" charset="0"/>
              </a:rPr>
              <a:t>Additional </a:t>
            </a:r>
            <a:r>
              <a:rPr lang="en-US" sz="1200" b="1" dirty="0">
                <a:solidFill>
                  <a:srgbClr val="FF0000"/>
                </a:solidFill>
                <a:latin typeface="Tw Cen MT" panose="020B0602020104020603" pitchFamily="34" charset="0"/>
              </a:rPr>
              <a:t>Late</a:t>
            </a:r>
            <a:r>
              <a:rPr lang="en-US" sz="1200" b="1" dirty="0">
                <a:latin typeface="Tw Cen MT" panose="020B0602020104020603" pitchFamily="34" charset="0"/>
              </a:rPr>
              <a:t> Filing </a:t>
            </a:r>
            <a:r>
              <a:rPr lang="en-US" sz="1200" b="1" dirty="0">
                <a:solidFill>
                  <a:srgbClr val="FF0000"/>
                </a:solidFill>
                <a:latin typeface="Tw Cen MT" panose="020B0602020104020603" pitchFamily="34" charset="0"/>
              </a:rPr>
              <a:t>Fee</a:t>
            </a:r>
            <a:r>
              <a:rPr lang="en-US" sz="1200" b="1" dirty="0">
                <a:latin typeface="Tw Cen MT" panose="020B0602020104020603" pitchFamily="34" charset="0"/>
              </a:rPr>
              <a:t> </a:t>
            </a:r>
            <a:r>
              <a:rPr lang="en-US" sz="1200" b="1" dirty="0">
                <a:solidFill>
                  <a:srgbClr val="FF0000"/>
                </a:solidFill>
                <a:latin typeface="Tw Cen MT" panose="020B0602020104020603" pitchFamily="34" charset="0"/>
              </a:rPr>
              <a:t>will be</a:t>
            </a:r>
            <a:r>
              <a:rPr lang="en-US" sz="1200" b="1" dirty="0">
                <a:latin typeface="Tw Cen MT" panose="020B0602020104020603" pitchFamily="34" charset="0"/>
              </a:rPr>
              <a:t> charged</a:t>
            </a:r>
          </a:p>
          <a:p>
            <a:pPr marL="171450" indent="-171450" algn="just">
              <a:buFont typeface="Arial" panose="020B0604020202020204" pitchFamily="34" charset="0"/>
              <a:buChar char="•"/>
            </a:pPr>
            <a:r>
              <a:rPr lang="en-US" sz="1200" dirty="0">
                <a:latin typeface="Tw Cen MT" panose="020B0602020104020603" pitchFamily="34" charset="0"/>
              </a:rPr>
              <a:t>Application Filed </a:t>
            </a:r>
            <a:r>
              <a:rPr lang="en-US" sz="1200" b="1" dirty="0">
                <a:latin typeface="Tw Cen MT" panose="020B0602020104020603" pitchFamily="34" charset="0"/>
              </a:rPr>
              <a:t>Up to 3 months late </a:t>
            </a:r>
            <a:r>
              <a:rPr lang="en-US" sz="1200" dirty="0">
                <a:latin typeface="Tw Cen MT" panose="020B0602020104020603" pitchFamily="34" charset="0"/>
              </a:rPr>
              <a:t>: </a:t>
            </a:r>
            <a:r>
              <a:rPr lang="en-US" sz="1200" b="1" dirty="0">
                <a:latin typeface="Tw Cen MT" panose="020B0602020104020603" pitchFamily="34" charset="0"/>
              </a:rPr>
              <a:t>+50% </a:t>
            </a:r>
            <a:r>
              <a:rPr lang="en-US" sz="1200" dirty="0">
                <a:latin typeface="Tw Cen MT" panose="020B0602020104020603" pitchFamily="34" charset="0"/>
              </a:rPr>
              <a:t>of Extension Fee</a:t>
            </a:r>
          </a:p>
          <a:p>
            <a:pPr marL="171450" indent="-171450" algn="just">
              <a:buFont typeface="Arial" panose="020B0604020202020204" pitchFamily="34" charset="0"/>
              <a:buChar char="•"/>
            </a:pPr>
            <a:r>
              <a:rPr lang="en-US" sz="1200" dirty="0">
                <a:latin typeface="Tw Cen MT" panose="020B0602020104020603" pitchFamily="34" charset="0"/>
              </a:rPr>
              <a:t>Application Filed </a:t>
            </a:r>
            <a:r>
              <a:rPr lang="en-US" sz="1200" b="1" dirty="0">
                <a:latin typeface="Tw Cen MT" panose="020B0602020104020603" pitchFamily="34" charset="0"/>
              </a:rPr>
              <a:t>3-6 months late </a:t>
            </a:r>
            <a:r>
              <a:rPr lang="en-US" sz="1200" dirty="0">
                <a:latin typeface="Tw Cen MT" panose="020B0602020104020603" pitchFamily="34" charset="0"/>
              </a:rPr>
              <a:t>: </a:t>
            </a:r>
            <a:r>
              <a:rPr lang="en-US" sz="1200" b="1" dirty="0">
                <a:latin typeface="Tw Cen MT" panose="020B0602020104020603" pitchFamily="34" charset="0"/>
              </a:rPr>
              <a:t>+100% </a:t>
            </a:r>
            <a:r>
              <a:rPr lang="en-US" sz="1200" dirty="0">
                <a:latin typeface="Tw Cen MT" panose="020B0602020104020603" pitchFamily="34" charset="0"/>
              </a:rPr>
              <a:t>of Extension Fee</a:t>
            </a:r>
          </a:p>
          <a:p>
            <a:pPr marL="171450" indent="-171450" algn="just">
              <a:buFont typeface="Arial" panose="020B0604020202020204" pitchFamily="34" charset="0"/>
              <a:buChar char="•"/>
            </a:pPr>
            <a:r>
              <a:rPr lang="en-US" sz="1200" dirty="0">
                <a:latin typeface="Tw Cen MT" panose="020B0602020104020603" pitchFamily="34" charset="0"/>
              </a:rPr>
              <a:t>Application Filed </a:t>
            </a:r>
            <a:r>
              <a:rPr lang="en-US" sz="1200" b="1" dirty="0">
                <a:latin typeface="Tw Cen MT" panose="020B0602020104020603" pitchFamily="34" charset="0"/>
              </a:rPr>
              <a:t>6-12 months late</a:t>
            </a:r>
            <a:r>
              <a:rPr lang="en-US" sz="1200" dirty="0">
                <a:latin typeface="Tw Cen MT" panose="020B0602020104020603" pitchFamily="34" charset="0"/>
              </a:rPr>
              <a:t>: </a:t>
            </a:r>
            <a:r>
              <a:rPr lang="en-US" sz="1200" b="1" dirty="0">
                <a:latin typeface="Tw Cen MT" panose="020B0602020104020603" pitchFamily="34" charset="0"/>
              </a:rPr>
              <a:t>+150% </a:t>
            </a:r>
            <a:r>
              <a:rPr lang="en-US" sz="1200" dirty="0">
                <a:latin typeface="Tw Cen MT" panose="020B0602020104020603" pitchFamily="34" charset="0"/>
              </a:rPr>
              <a:t>of Extension Fee</a:t>
            </a:r>
          </a:p>
          <a:p>
            <a:pPr marL="171450" indent="-171450" algn="just">
              <a:buFont typeface="Arial" panose="020B0604020202020204" pitchFamily="34" charset="0"/>
              <a:buChar char="•"/>
            </a:pPr>
            <a:r>
              <a:rPr lang="en-US" sz="1200" dirty="0">
                <a:latin typeface="Tw Cen MT" panose="020B0602020104020603" pitchFamily="34" charset="0"/>
              </a:rPr>
              <a:t>Application Filed </a:t>
            </a:r>
            <a:r>
              <a:rPr lang="en-US" sz="1200" b="1" dirty="0">
                <a:latin typeface="Tw Cen MT" panose="020B0602020104020603" pitchFamily="34" charset="0"/>
              </a:rPr>
              <a:t>Beyond 1 year</a:t>
            </a:r>
            <a:r>
              <a:rPr lang="en-US" sz="1200" dirty="0">
                <a:latin typeface="Tw Cen MT" panose="020B0602020104020603" pitchFamily="34" charset="0"/>
              </a:rPr>
              <a:t>: </a:t>
            </a:r>
            <a:r>
              <a:rPr lang="en-US" sz="1200" b="1" dirty="0">
                <a:latin typeface="Tw Cen MT" panose="020B0602020104020603" pitchFamily="34" charset="0"/>
              </a:rPr>
              <a:t>Case to Case basis</a:t>
            </a:r>
          </a:p>
        </p:txBody>
      </p:sp>
      <p:sp>
        <p:nvSpPr>
          <p:cNvPr id="10" name="Rectangle: Diagonal Corners Rounded 9">
            <a:extLst>
              <a:ext uri="{FF2B5EF4-FFF2-40B4-BE49-F238E27FC236}">
                <a16:creationId xmlns:a16="http://schemas.microsoft.com/office/drawing/2014/main" id="{3A6F3602-C7CC-4D68-ADCE-E1160796F971}"/>
              </a:ext>
            </a:extLst>
          </p:cNvPr>
          <p:cNvSpPr/>
          <p:nvPr/>
        </p:nvSpPr>
        <p:spPr>
          <a:xfrm>
            <a:off x="6647577" y="4059527"/>
            <a:ext cx="3240000" cy="21600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IN" sz="1200" b="1" dirty="0">
                <a:latin typeface="Tw Cen MT" panose="020B0602020104020603" pitchFamily="34" charset="0"/>
              </a:rPr>
              <a:t>Additional </a:t>
            </a:r>
            <a:r>
              <a:rPr lang="en-IN" sz="1200" b="1" dirty="0">
                <a:solidFill>
                  <a:srgbClr val="FF0000"/>
                </a:solidFill>
                <a:latin typeface="Tw Cen MT" panose="020B0602020104020603" pitchFamily="34" charset="0"/>
              </a:rPr>
              <a:t>Penalty</a:t>
            </a:r>
            <a:r>
              <a:rPr lang="en-IN" sz="1200" b="1" dirty="0">
                <a:latin typeface="Tw Cen MT" panose="020B0602020104020603" pitchFamily="34" charset="0"/>
              </a:rPr>
              <a:t> </a:t>
            </a:r>
            <a:r>
              <a:rPr lang="en-IN" sz="1200" b="1" dirty="0">
                <a:solidFill>
                  <a:srgbClr val="FF0000"/>
                </a:solidFill>
                <a:latin typeface="Tw Cen MT" panose="020B0602020104020603" pitchFamily="34" charset="0"/>
              </a:rPr>
              <a:t>may be</a:t>
            </a:r>
            <a:r>
              <a:rPr lang="en-IN" sz="1200" b="1" dirty="0">
                <a:latin typeface="Tw Cen MT" panose="020B0602020104020603" pitchFamily="34" charset="0"/>
              </a:rPr>
              <a:t> imposed along with Late Fee (on Extension Period)</a:t>
            </a:r>
          </a:p>
          <a:p>
            <a:pPr marL="171450" indent="-171450" algn="just">
              <a:buFont typeface="Arial" panose="020B0604020202020204" pitchFamily="34" charset="0"/>
              <a:buChar char="•"/>
            </a:pPr>
            <a:r>
              <a:rPr lang="en-IN" sz="1200" b="1" dirty="0">
                <a:latin typeface="Tw Cen MT" panose="020B0602020104020603" pitchFamily="34" charset="0"/>
              </a:rPr>
              <a:t>3 months extension</a:t>
            </a:r>
            <a:r>
              <a:rPr lang="en-IN" sz="1200" dirty="0">
                <a:latin typeface="Tw Cen MT" panose="020B0602020104020603" pitchFamily="34" charset="0"/>
              </a:rPr>
              <a:t>: </a:t>
            </a:r>
            <a:r>
              <a:rPr lang="en-IN" sz="1200" b="1" dirty="0">
                <a:latin typeface="Tw Cen MT" panose="020B0602020104020603" pitchFamily="34" charset="0"/>
              </a:rPr>
              <a:t>+30% </a:t>
            </a:r>
            <a:r>
              <a:rPr lang="en-US" sz="1200" dirty="0">
                <a:latin typeface="Tw Cen MT" panose="020B0602020104020603" pitchFamily="34" charset="0"/>
              </a:rPr>
              <a:t>of Extension Fee</a:t>
            </a:r>
            <a:endParaRPr lang="en-IN" sz="1200" dirty="0">
              <a:latin typeface="Tw Cen MT" panose="020B0602020104020603" pitchFamily="34" charset="0"/>
            </a:endParaRPr>
          </a:p>
          <a:p>
            <a:pPr marL="171450" indent="-171450" algn="just">
              <a:buFont typeface="Arial" panose="020B0604020202020204" pitchFamily="34" charset="0"/>
              <a:buChar char="•"/>
            </a:pPr>
            <a:r>
              <a:rPr lang="en-IN" sz="1200" b="1" dirty="0">
                <a:latin typeface="Tw Cen MT" panose="020B0602020104020603" pitchFamily="34" charset="0"/>
              </a:rPr>
              <a:t>3-6 months extension</a:t>
            </a:r>
            <a:r>
              <a:rPr lang="en-IN" sz="1200" dirty="0">
                <a:latin typeface="Tw Cen MT" panose="020B0602020104020603" pitchFamily="34" charset="0"/>
              </a:rPr>
              <a:t>: </a:t>
            </a:r>
            <a:r>
              <a:rPr lang="en-IN" sz="1200" b="1" dirty="0">
                <a:latin typeface="Tw Cen MT" panose="020B0602020104020603" pitchFamily="34" charset="0"/>
              </a:rPr>
              <a:t>+60% </a:t>
            </a:r>
            <a:r>
              <a:rPr lang="en-US" sz="1200" dirty="0">
                <a:latin typeface="Tw Cen MT" panose="020B0602020104020603" pitchFamily="34" charset="0"/>
              </a:rPr>
              <a:t>of Extension Fee</a:t>
            </a:r>
            <a:endParaRPr lang="en-IN" sz="1200" dirty="0">
              <a:latin typeface="Tw Cen MT" panose="020B0602020104020603" pitchFamily="34" charset="0"/>
            </a:endParaRPr>
          </a:p>
          <a:p>
            <a:pPr marL="171450" indent="-171450" algn="just">
              <a:buFont typeface="Arial" panose="020B0604020202020204" pitchFamily="34" charset="0"/>
              <a:buChar char="•"/>
            </a:pPr>
            <a:r>
              <a:rPr lang="en-IN" sz="1200" b="1" dirty="0">
                <a:latin typeface="Tw Cen MT" panose="020B0602020104020603" pitchFamily="34" charset="0"/>
              </a:rPr>
              <a:t>6-12 months extension</a:t>
            </a:r>
            <a:r>
              <a:rPr lang="en-IN" sz="1200" dirty="0">
                <a:latin typeface="Tw Cen MT" panose="020B0602020104020603" pitchFamily="34" charset="0"/>
              </a:rPr>
              <a:t>: </a:t>
            </a:r>
            <a:r>
              <a:rPr lang="en-IN" sz="1200" b="1" dirty="0">
                <a:latin typeface="Tw Cen MT" panose="020B0602020104020603" pitchFamily="34" charset="0"/>
              </a:rPr>
              <a:t>+90% </a:t>
            </a:r>
            <a:r>
              <a:rPr lang="en-US" sz="1200" dirty="0">
                <a:latin typeface="Tw Cen MT" panose="020B0602020104020603" pitchFamily="34" charset="0"/>
              </a:rPr>
              <a:t>of Extension Fee</a:t>
            </a:r>
            <a:endParaRPr lang="en-IN" sz="1200" dirty="0">
              <a:latin typeface="Tw Cen MT" panose="020B0602020104020603" pitchFamily="34" charset="0"/>
            </a:endParaRPr>
          </a:p>
          <a:p>
            <a:pPr marL="171450" indent="-171450" algn="just">
              <a:buFont typeface="Arial" panose="020B0604020202020204" pitchFamily="34" charset="0"/>
              <a:buChar char="•"/>
            </a:pPr>
            <a:r>
              <a:rPr lang="en-IN" sz="1200" b="1" dirty="0">
                <a:latin typeface="Tw Cen MT" panose="020B0602020104020603" pitchFamily="34" charset="0"/>
              </a:rPr>
              <a:t>Beyond 1 year</a:t>
            </a:r>
            <a:r>
              <a:rPr lang="en-IN" sz="1200" dirty="0">
                <a:latin typeface="Tw Cen MT" panose="020B0602020104020603" pitchFamily="34" charset="0"/>
              </a:rPr>
              <a:t>: Depends on </a:t>
            </a:r>
            <a:r>
              <a:rPr lang="en-IN" sz="1200" b="1" dirty="0">
                <a:latin typeface="Tw Cen MT" panose="020B0602020104020603" pitchFamily="34" charset="0"/>
              </a:rPr>
              <a:t>Case to Case Basis</a:t>
            </a:r>
            <a:r>
              <a:rPr lang="en-IN" sz="1200" dirty="0">
                <a:latin typeface="Tw Cen MT" panose="020B0602020104020603" pitchFamily="34" charset="0"/>
              </a:rPr>
              <a:t>, either reject </a:t>
            </a:r>
            <a:r>
              <a:rPr lang="en-IN" sz="1200" b="1" dirty="0">
                <a:latin typeface="Tw Cen MT" panose="020B0602020104020603" pitchFamily="34" charset="0"/>
              </a:rPr>
              <a:t>or Up to 5% of project cost </a:t>
            </a:r>
          </a:p>
        </p:txBody>
      </p:sp>
      <p:sp>
        <p:nvSpPr>
          <p:cNvPr id="11" name="Rectangle: Rounded Corners 10">
            <a:extLst>
              <a:ext uri="{FF2B5EF4-FFF2-40B4-BE49-F238E27FC236}">
                <a16:creationId xmlns:a16="http://schemas.microsoft.com/office/drawing/2014/main" id="{E16167C5-17D2-45EF-A2B6-4D4B2A6B50FF}"/>
              </a:ext>
            </a:extLst>
          </p:cNvPr>
          <p:cNvSpPr/>
          <p:nvPr/>
        </p:nvSpPr>
        <p:spPr>
          <a:xfrm>
            <a:off x="10321605" y="2615659"/>
            <a:ext cx="1801537" cy="2558642"/>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IN" sz="1050" b="1" dirty="0">
                <a:solidFill>
                  <a:srgbClr val="FF0000"/>
                </a:solidFill>
                <a:latin typeface="Tw Cen MT" panose="020B0602020104020603" pitchFamily="34" charset="0"/>
              </a:rPr>
              <a:t>Authority's Discretion:</a:t>
            </a:r>
          </a:p>
          <a:p>
            <a:pPr marL="171450" indent="-171450" algn="just">
              <a:buFont typeface="Arial" panose="020B0604020202020204" pitchFamily="34" charset="0"/>
              <a:buChar char="•"/>
            </a:pPr>
            <a:r>
              <a:rPr lang="en-IN" sz="1050" b="1" dirty="0">
                <a:latin typeface="Tw Cen MT" panose="020B0602020104020603" pitchFamily="34" charset="0"/>
              </a:rPr>
              <a:t>May reject extensions beyond 1 year</a:t>
            </a:r>
          </a:p>
          <a:p>
            <a:pPr marL="171450" indent="-171450" algn="just">
              <a:buFont typeface="Arial" panose="020B0604020202020204" pitchFamily="34" charset="0"/>
              <a:buChar char="•"/>
            </a:pPr>
            <a:r>
              <a:rPr lang="en-IN" sz="1050" b="1" dirty="0">
                <a:latin typeface="Tw Cen MT" panose="020B0602020104020603" pitchFamily="34" charset="0"/>
              </a:rPr>
              <a:t>Can impose up to 5% of project cost for extensions beyond 1 year</a:t>
            </a:r>
          </a:p>
          <a:p>
            <a:pPr marL="171450" indent="-171450" algn="just">
              <a:buFont typeface="Arial" panose="020B0604020202020204" pitchFamily="34" charset="0"/>
              <a:buChar char="•"/>
            </a:pPr>
            <a:r>
              <a:rPr lang="en-IN" sz="1050" b="1" dirty="0">
                <a:latin typeface="Tw Cen MT" panose="020B0602020104020603" pitchFamily="34" charset="0"/>
              </a:rPr>
              <a:t>Case-by-case evaluation of extension applications</a:t>
            </a:r>
          </a:p>
          <a:p>
            <a:pPr marL="171450" indent="-171450" algn="just">
              <a:buFont typeface="Arial" panose="020B0604020202020204" pitchFamily="34" charset="0"/>
              <a:buChar char="•"/>
            </a:pPr>
            <a:r>
              <a:rPr lang="en-IN" sz="1050" b="1" dirty="0">
                <a:latin typeface="Tw Cen MT" panose="020B0602020104020603" pitchFamily="34" charset="0"/>
              </a:rPr>
              <a:t>Approval depends on outcome of hearing with stakeholders (promoter and </a:t>
            </a:r>
            <a:r>
              <a:rPr lang="en-IN" sz="1050" b="1" dirty="0" err="1">
                <a:latin typeface="Tw Cen MT" panose="020B0602020104020603" pitchFamily="34" charset="0"/>
              </a:rPr>
              <a:t>allottees</a:t>
            </a:r>
            <a:r>
              <a:rPr lang="en-IN" sz="1050" b="1" dirty="0">
                <a:latin typeface="Tw Cen MT" panose="020B0602020104020603" pitchFamily="34" charset="0"/>
              </a:rPr>
              <a:t>)</a:t>
            </a:r>
          </a:p>
        </p:txBody>
      </p:sp>
      <p:sp>
        <p:nvSpPr>
          <p:cNvPr id="12" name="TextBox 11">
            <a:extLst>
              <a:ext uri="{FF2B5EF4-FFF2-40B4-BE49-F238E27FC236}">
                <a16:creationId xmlns:a16="http://schemas.microsoft.com/office/drawing/2014/main" id="{473C88BB-B37E-4C31-97B4-36EC5CF83536}"/>
              </a:ext>
            </a:extLst>
          </p:cNvPr>
          <p:cNvSpPr txBox="1"/>
          <p:nvPr/>
        </p:nvSpPr>
        <p:spPr>
          <a:xfrm>
            <a:off x="5850561" y="6316785"/>
            <a:ext cx="5520077" cy="523220"/>
          </a:xfrm>
          <a:prstGeom prst="rect">
            <a:avLst/>
          </a:prstGeom>
          <a:noFill/>
        </p:spPr>
        <p:txBody>
          <a:bodyPr wrap="square" rtlCol="0">
            <a:spAutoFit/>
          </a:bodyPr>
          <a:lstStyle/>
          <a:p>
            <a:r>
              <a:rPr lang="en-IN" sz="1400" i="1" dirty="0">
                <a:latin typeface="Tw Cen MT" panose="020B0602020104020603" pitchFamily="34" charset="0"/>
              </a:rPr>
              <a:t>*Extension Fee: 2x Registration Fee </a:t>
            </a:r>
          </a:p>
          <a:p>
            <a:r>
              <a:rPr lang="en-IN" sz="1400" i="1" dirty="0">
                <a:latin typeface="Tw Cen MT" panose="020B0602020104020603" pitchFamily="34" charset="0"/>
              </a:rPr>
              <a:t>This is also Base fee applicable to all late filing fee and penalty calculation</a:t>
            </a:r>
          </a:p>
        </p:txBody>
      </p:sp>
      <p:cxnSp>
        <p:nvCxnSpPr>
          <p:cNvPr id="16" name="Straight Arrow Connector 15">
            <a:extLst>
              <a:ext uri="{FF2B5EF4-FFF2-40B4-BE49-F238E27FC236}">
                <a16:creationId xmlns:a16="http://schemas.microsoft.com/office/drawing/2014/main" id="{292B639E-F945-4153-89F2-7BBFE1678C11}"/>
              </a:ext>
            </a:extLst>
          </p:cNvPr>
          <p:cNvCxnSpPr>
            <a:endCxn id="5" idx="2"/>
          </p:cNvCxnSpPr>
          <p:nvPr/>
        </p:nvCxnSpPr>
        <p:spPr>
          <a:xfrm flipV="1">
            <a:off x="5933579" y="2814980"/>
            <a:ext cx="713998" cy="11781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C7E21A1C-B984-4EE7-BC49-CFFFE21AF084}"/>
              </a:ext>
            </a:extLst>
          </p:cNvPr>
          <p:cNvCxnSpPr>
            <a:endCxn id="10" idx="2"/>
          </p:cNvCxnSpPr>
          <p:nvPr/>
        </p:nvCxnSpPr>
        <p:spPr>
          <a:xfrm>
            <a:off x="5933579" y="3993160"/>
            <a:ext cx="713998" cy="114636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0A8212FE-CC53-431A-A824-23D63FAFDF05}"/>
              </a:ext>
            </a:extLst>
          </p:cNvPr>
          <p:cNvCxnSpPr>
            <a:stCxn id="5" idx="0"/>
            <a:endCxn id="11" idx="1"/>
          </p:cNvCxnSpPr>
          <p:nvPr/>
        </p:nvCxnSpPr>
        <p:spPr>
          <a:xfrm>
            <a:off x="9887577" y="2814980"/>
            <a:ext cx="434028" cy="1080000"/>
          </a:xfrm>
          <a:prstGeom prst="straightConnector1">
            <a:avLst/>
          </a:prstGeom>
          <a:ln>
            <a:solidFill>
              <a:srgbClr val="FD361F"/>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3871837-F1C2-490E-A506-374989F18F14}"/>
              </a:ext>
            </a:extLst>
          </p:cNvPr>
          <p:cNvCxnSpPr>
            <a:stCxn id="10" idx="0"/>
            <a:endCxn id="11" idx="1"/>
          </p:cNvCxnSpPr>
          <p:nvPr/>
        </p:nvCxnSpPr>
        <p:spPr>
          <a:xfrm flipV="1">
            <a:off x="9887577" y="3894980"/>
            <a:ext cx="434028" cy="1244547"/>
          </a:xfrm>
          <a:prstGeom prst="straightConnector1">
            <a:avLst/>
          </a:prstGeom>
          <a:ln>
            <a:solidFill>
              <a:srgbClr val="FD361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6702778"/>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42</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901456" y="193865"/>
            <a:ext cx="10633127" cy="83557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Timely Reporting and Updates on RERA Web Portal</a:t>
            </a:r>
          </a:p>
        </p:txBody>
      </p:sp>
      <p:graphicFrame>
        <p:nvGraphicFramePr>
          <p:cNvPr id="4" name="Diagram 3"/>
          <p:cNvGraphicFramePr/>
          <p:nvPr>
            <p:extLst>
              <p:ext uri="{D42A27DB-BD31-4B8C-83A1-F6EECF244321}">
                <p14:modId xmlns:p14="http://schemas.microsoft.com/office/powerpoint/2010/main" val="194414890"/>
              </p:ext>
            </p:extLst>
          </p:nvPr>
        </p:nvGraphicFramePr>
        <p:xfrm>
          <a:off x="0" y="1120684"/>
          <a:ext cx="7933386" cy="458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4349B84D-A234-4296-B4C9-92A57C6D1AFC}"/>
              </a:ext>
            </a:extLst>
          </p:cNvPr>
          <p:cNvSpPr txBox="1">
            <a:spLocks/>
          </p:cNvSpPr>
          <p:nvPr/>
        </p:nvSpPr>
        <p:spPr>
          <a:xfrm>
            <a:off x="901457" y="5703340"/>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gn="just">
              <a:buFont typeface="Arial" panose="020B0604020202020204" pitchFamily="34" charset="0"/>
              <a:buChar char="•"/>
            </a:pPr>
            <a:r>
              <a:rPr lang="en-US" sz="1800" b="1" i="1" dirty="0">
                <a:latin typeface="Candara" panose="020E0502030303020204" pitchFamily="34" charset="0"/>
              </a:rPr>
              <a:t>Promoters must update the RERA Authority about all changes and file progress reports in a timely manner.</a:t>
            </a:r>
          </a:p>
          <a:p>
            <a:pPr marL="171450" indent="-171450" algn="just">
              <a:buFont typeface="Arial" panose="020B0604020202020204" pitchFamily="34" charset="0"/>
              <a:buChar char="•"/>
            </a:pPr>
            <a:r>
              <a:rPr lang="en-US" sz="1800" b="1" i="1" dirty="0">
                <a:latin typeface="Candara" panose="020E0502030303020204" pitchFamily="34" charset="0"/>
              </a:rPr>
              <a:t>Regular updates ensure transparency and compliance with RERA regulations.</a:t>
            </a:r>
          </a:p>
          <a:p>
            <a:pPr marL="171450" indent="-171450" algn="just">
              <a:buFont typeface="Arial" panose="020B0604020202020204" pitchFamily="34" charset="0"/>
              <a:buChar char="•"/>
            </a:pPr>
            <a:r>
              <a:rPr lang="en-US" sz="1800" b="1" i="1" dirty="0">
                <a:latin typeface="Candara" panose="020E0502030303020204" pitchFamily="34" charset="0"/>
              </a:rPr>
              <a:t>For state-specific guidelines, refer to the respective state RERA authority's guidelines.</a:t>
            </a:r>
          </a:p>
        </p:txBody>
      </p:sp>
      <p:pic>
        <p:nvPicPr>
          <p:cNvPr id="6" name="Content Placeholder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380" y="938156"/>
            <a:ext cx="4765184" cy="4765184"/>
          </a:xfrm>
          <a:prstGeom prst="rect">
            <a:avLst/>
          </a:prstGeom>
        </p:spPr>
      </p:pic>
    </p:spTree>
    <p:extLst>
      <p:ext uri="{BB962C8B-B14F-4D97-AF65-F5344CB8AC3E}">
        <p14:creationId xmlns:p14="http://schemas.microsoft.com/office/powerpoint/2010/main" val="3949316756"/>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43</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765339" y="283779"/>
            <a:ext cx="10588461"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Insurance of Project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654" y="56132"/>
            <a:ext cx="1290866" cy="1290866"/>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18634" y="56132"/>
            <a:ext cx="1290866" cy="1290866"/>
          </a:xfrm>
          <a:prstGeom prst="rect">
            <a:avLst/>
          </a:prstGeom>
        </p:spPr>
      </p:pic>
      <p:graphicFrame>
        <p:nvGraphicFramePr>
          <p:cNvPr id="8" name="Content Placeholder 8"/>
          <p:cNvGraphicFramePr>
            <a:graphicFrameLocks/>
          </p:cNvGraphicFramePr>
          <p:nvPr>
            <p:extLst>
              <p:ext uri="{D42A27DB-BD31-4B8C-83A1-F6EECF244321}">
                <p14:modId xmlns:p14="http://schemas.microsoft.com/office/powerpoint/2010/main" val="2168378968"/>
              </p:ext>
            </p:extLst>
          </p:nvPr>
        </p:nvGraphicFramePr>
        <p:xfrm>
          <a:off x="801769" y="1412598"/>
          <a:ext cx="10673255" cy="494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599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44</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Completion Certificate and Occupancy Certificate</a:t>
            </a:r>
          </a:p>
        </p:txBody>
      </p:sp>
      <p:sp>
        <p:nvSpPr>
          <p:cNvPr id="4" name="Content Placeholder 8"/>
          <p:cNvSpPr txBox="1">
            <a:spLocks/>
          </p:cNvSpPr>
          <p:nvPr/>
        </p:nvSpPr>
        <p:spPr>
          <a:xfrm>
            <a:off x="875696" y="1242851"/>
            <a:ext cx="10633127" cy="1555482"/>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1200" dirty="0">
                <a:latin typeface="Tw Cen MT" panose="020B0602020104020603" pitchFamily="34" charset="0"/>
              </a:rPr>
              <a:t>11 (4) (b) be responsible to obtain the </a:t>
            </a:r>
            <a:r>
              <a:rPr lang="en-US" sz="11200" dirty="0">
                <a:solidFill>
                  <a:srgbClr val="FF0000"/>
                </a:solidFill>
                <a:latin typeface="Tw Cen MT" panose="020B0602020104020603" pitchFamily="34" charset="0"/>
              </a:rPr>
              <a:t>completion certificate or the occupancy certificate, or both</a:t>
            </a:r>
            <a:r>
              <a:rPr lang="en-US" sz="11200" dirty="0">
                <a:latin typeface="Tw Cen MT" panose="020B0602020104020603" pitchFamily="34" charset="0"/>
              </a:rPr>
              <a:t>, as applicable, from the relevant competent authority as per local laws or other laws for the time being in force and to make it available to the </a:t>
            </a:r>
            <a:r>
              <a:rPr lang="en-US" sz="11200" dirty="0" err="1">
                <a:latin typeface="Tw Cen MT" panose="020B0602020104020603" pitchFamily="34" charset="0"/>
              </a:rPr>
              <a:t>allottees</a:t>
            </a:r>
            <a:r>
              <a:rPr lang="en-US" sz="11200" dirty="0">
                <a:latin typeface="Tw Cen MT" panose="020B0602020104020603" pitchFamily="34" charset="0"/>
              </a:rPr>
              <a:t> individually or to the association of </a:t>
            </a:r>
            <a:r>
              <a:rPr lang="en-US" sz="11200" dirty="0" err="1">
                <a:latin typeface="Tw Cen MT" panose="020B0602020104020603" pitchFamily="34" charset="0"/>
              </a:rPr>
              <a:t>allottees</a:t>
            </a:r>
            <a:r>
              <a:rPr lang="en-US" sz="11200" dirty="0">
                <a:latin typeface="Tw Cen MT" panose="020B0602020104020603" pitchFamily="34" charset="0"/>
              </a:rPr>
              <a:t>, as the case may be</a:t>
            </a:r>
            <a:r>
              <a:rPr lang="en-US" sz="9600" dirty="0">
                <a:latin typeface="Tw Cen MT" panose="020B0602020104020603" pitchFamily="34" charset="0"/>
              </a:rPr>
              <a:t>.</a:t>
            </a:r>
          </a:p>
          <a:p>
            <a:endParaRPr lang="en-US" dirty="0">
              <a:latin typeface="Tw Cen MT" panose="020B0602020104020603" pitchFamily="34" charset="0"/>
            </a:endParaRPr>
          </a:p>
        </p:txBody>
      </p:sp>
      <p:pic>
        <p:nvPicPr>
          <p:cNvPr id="5" name="Picture 10" descr="CERTIFICATE OF COMPLETION | Freddy Fazbear's Pizzeria Simulator - Part 6 -  YouTube"/>
          <p:cNvPicPr>
            <a:picLocks noChangeAspect="1" noChangeArrowheads="1"/>
          </p:cNvPicPr>
          <p:nvPr/>
        </p:nvPicPr>
        <p:blipFill>
          <a:blip r:embed="rId2"/>
          <a:srcRect/>
          <a:stretch>
            <a:fillRect/>
          </a:stretch>
        </p:blipFill>
        <p:spPr bwMode="auto">
          <a:xfrm>
            <a:off x="2112453" y="3163457"/>
            <a:ext cx="8159615" cy="3192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5409309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45</a:t>
            </a:fld>
            <a:endParaRPr lang="en-IN">
              <a:solidFill>
                <a:prstClr val="black">
                  <a:tint val="75000"/>
                </a:prstClr>
              </a:solidFill>
            </a:endParaRPr>
          </a:p>
        </p:txBody>
      </p:sp>
      <p:sp>
        <p:nvSpPr>
          <p:cNvPr id="3" name="Content Placeholder 8"/>
          <p:cNvSpPr txBox="1">
            <a:spLocks/>
          </p:cNvSpPr>
          <p:nvPr/>
        </p:nvSpPr>
        <p:spPr>
          <a:xfrm>
            <a:off x="315311" y="751490"/>
            <a:ext cx="8153400" cy="5410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Tw Cen MT" panose="020B0602020104020603" pitchFamily="34" charset="0"/>
              </a:rPr>
              <a:t>17. (2) After obtaining the occupancy certificate and handing over physical possession to the </a:t>
            </a:r>
            <a:r>
              <a:rPr lang="en-US" dirty="0" err="1">
                <a:latin typeface="Tw Cen MT" panose="020B0602020104020603" pitchFamily="34" charset="0"/>
              </a:rPr>
              <a:t>allottees</a:t>
            </a:r>
            <a:r>
              <a:rPr lang="en-US" dirty="0">
                <a:latin typeface="Tw Cen MT" panose="020B0602020104020603" pitchFamily="34" charset="0"/>
              </a:rPr>
              <a:t> in terms of sub-section (1), it shall be the responsibility of the promoter to </a:t>
            </a:r>
            <a:r>
              <a:rPr lang="en-US" dirty="0">
                <a:solidFill>
                  <a:srgbClr val="FF0000"/>
                </a:solidFill>
                <a:latin typeface="Tw Cen MT" panose="020B0602020104020603" pitchFamily="34" charset="0"/>
              </a:rPr>
              <a:t>hand-over the necessary documents and plans, including common areas, to the association of the </a:t>
            </a:r>
            <a:r>
              <a:rPr lang="en-US" dirty="0" err="1">
                <a:solidFill>
                  <a:srgbClr val="FF0000"/>
                </a:solidFill>
                <a:latin typeface="Tw Cen MT" panose="020B0602020104020603" pitchFamily="34" charset="0"/>
              </a:rPr>
              <a:t>allottees</a:t>
            </a:r>
            <a:r>
              <a:rPr lang="en-US" dirty="0">
                <a:solidFill>
                  <a:srgbClr val="FF0000"/>
                </a:solidFill>
                <a:latin typeface="Tw Cen MT" panose="020B0602020104020603" pitchFamily="34" charset="0"/>
              </a:rPr>
              <a:t> </a:t>
            </a:r>
            <a:r>
              <a:rPr lang="en-US" dirty="0">
                <a:latin typeface="Tw Cen MT" panose="020B0602020104020603" pitchFamily="34" charset="0"/>
              </a:rPr>
              <a:t>or the competent authority, as the case may be, as per the local laws:</a:t>
            </a:r>
          </a:p>
          <a:p>
            <a:pPr algn="just"/>
            <a:r>
              <a:rPr lang="en-US" dirty="0">
                <a:latin typeface="Tw Cen MT" panose="020B0602020104020603" pitchFamily="34" charset="0"/>
              </a:rPr>
              <a:t>Provided that, in the absence of any local law, the promoter shall handover the necessary documents and plans, including common areas, the association of the </a:t>
            </a:r>
            <a:r>
              <a:rPr lang="en-US" dirty="0" err="1">
                <a:latin typeface="Tw Cen MT" panose="020B0602020104020603" pitchFamily="34" charset="0"/>
              </a:rPr>
              <a:t>allottees</a:t>
            </a:r>
            <a:r>
              <a:rPr lang="en-US" dirty="0">
                <a:latin typeface="Tw Cen MT" panose="020B0602020104020603" pitchFamily="34" charset="0"/>
              </a:rPr>
              <a:t> or the competent authority, as the case may be, </a:t>
            </a:r>
            <a:r>
              <a:rPr lang="en-US" dirty="0">
                <a:solidFill>
                  <a:srgbClr val="FF0000"/>
                </a:solidFill>
                <a:latin typeface="Tw Cen MT" panose="020B0602020104020603" pitchFamily="34" charset="0"/>
              </a:rPr>
              <a:t>within thirty days after obtaining the occupancy certificate.</a:t>
            </a:r>
          </a:p>
        </p:txBody>
      </p:sp>
      <p:pic>
        <p:nvPicPr>
          <p:cNvPr id="4" name="Picture 2" descr="legaldesk.com Sale Deed: Everything You Need To Know"/>
          <p:cNvPicPr>
            <a:picLocks noChangeAspect="1" noChangeArrowheads="1"/>
          </p:cNvPicPr>
          <p:nvPr/>
        </p:nvPicPr>
        <p:blipFill>
          <a:blip r:embed="rId2"/>
          <a:srcRect r="571" b="2000"/>
          <a:stretch>
            <a:fillRect/>
          </a:stretch>
        </p:blipFill>
        <p:spPr bwMode="auto">
          <a:xfrm>
            <a:off x="8875986" y="762000"/>
            <a:ext cx="297180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blurRad="6350" stA="50000" endA="300" endPos="38500" dist="50800" dir="5400000" sy="-100000" algn="bl" rotWithShape="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231121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46</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Formation of Association of </a:t>
            </a:r>
            <a:r>
              <a:rPr lang="en-US" sz="4200" b="1" dirty="0" err="1">
                <a:solidFill>
                  <a:srgbClr val="002060"/>
                </a:solidFill>
                <a:latin typeface="Candara" panose="020E0502030303020204" pitchFamily="34" charset="0"/>
              </a:rPr>
              <a:t>Allottees</a:t>
            </a:r>
            <a:endParaRPr lang="en-US" sz="4200" b="1" dirty="0">
              <a:solidFill>
                <a:srgbClr val="002060"/>
              </a:solidFill>
              <a:latin typeface="Candara" panose="020E0502030303020204" pitchFamily="34" charset="0"/>
            </a:endParaRPr>
          </a:p>
        </p:txBody>
      </p:sp>
      <p:sp>
        <p:nvSpPr>
          <p:cNvPr id="4" name="Content Placeholder 8"/>
          <p:cNvSpPr txBox="1">
            <a:spLocks/>
          </p:cNvSpPr>
          <p:nvPr/>
        </p:nvSpPr>
        <p:spPr>
          <a:xfrm>
            <a:off x="875698" y="1402147"/>
            <a:ext cx="5950771"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Tw Cen MT" panose="020B0602020104020603" pitchFamily="34" charset="0"/>
              </a:rPr>
              <a:t>11(4) (e) enable the formation of an association or society or co-operative society, as the case may be, of the </a:t>
            </a:r>
            <a:r>
              <a:rPr lang="en-US" dirty="0" err="1">
                <a:latin typeface="Tw Cen MT" panose="020B0602020104020603" pitchFamily="34" charset="0"/>
              </a:rPr>
              <a:t>allottees</a:t>
            </a:r>
            <a:r>
              <a:rPr lang="en-US" dirty="0">
                <a:latin typeface="Tw Cen MT" panose="020B0602020104020603" pitchFamily="34" charset="0"/>
              </a:rPr>
              <a:t>, or a federation of the same, under the laws applicable:</a:t>
            </a:r>
          </a:p>
          <a:p>
            <a:pPr algn="just"/>
            <a:r>
              <a:rPr lang="en-US" dirty="0">
                <a:latin typeface="Tw Cen MT" panose="020B0602020104020603" pitchFamily="34" charset="0"/>
              </a:rPr>
              <a:t>Provided that in the absence of local laws, the association of </a:t>
            </a:r>
            <a:r>
              <a:rPr lang="en-US" dirty="0" err="1">
                <a:latin typeface="Tw Cen MT" panose="020B0602020104020603" pitchFamily="34" charset="0"/>
              </a:rPr>
              <a:t>allottees</a:t>
            </a:r>
            <a:r>
              <a:rPr lang="en-US" dirty="0">
                <a:latin typeface="Tw Cen MT" panose="020B0602020104020603" pitchFamily="34" charset="0"/>
              </a:rPr>
              <a:t>, by whatever name called, shall be formed within a period of </a:t>
            </a:r>
            <a:r>
              <a:rPr lang="en-US" dirty="0">
                <a:solidFill>
                  <a:srgbClr val="FF0000"/>
                </a:solidFill>
                <a:latin typeface="Tw Cen MT" panose="020B0602020104020603" pitchFamily="34" charset="0"/>
              </a:rPr>
              <a:t>three months of the majority of </a:t>
            </a:r>
            <a:r>
              <a:rPr lang="en-US" dirty="0" err="1">
                <a:solidFill>
                  <a:srgbClr val="FF0000"/>
                </a:solidFill>
                <a:latin typeface="Tw Cen MT" panose="020B0602020104020603" pitchFamily="34" charset="0"/>
              </a:rPr>
              <a:t>allottees</a:t>
            </a:r>
            <a:r>
              <a:rPr lang="en-US" dirty="0">
                <a:solidFill>
                  <a:srgbClr val="FF0000"/>
                </a:solidFill>
                <a:latin typeface="Tw Cen MT" panose="020B0602020104020603" pitchFamily="34" charset="0"/>
              </a:rPr>
              <a:t> having booked their plot or apartment or building</a:t>
            </a:r>
            <a:r>
              <a:rPr lang="en-US" dirty="0">
                <a:latin typeface="Tw Cen MT" panose="020B0602020104020603" pitchFamily="34" charset="0"/>
              </a:rPr>
              <a:t>, as the case may be, in the project;</a:t>
            </a:r>
          </a:p>
          <a:p>
            <a:endParaRPr lang="en-US" dirty="0">
              <a:latin typeface="Tw Cen MT" panose="020B0602020104020603" pitchFamily="34" charset="0"/>
            </a:endParaRPr>
          </a:p>
        </p:txBody>
      </p:sp>
      <p:pic>
        <p:nvPicPr>
          <p:cNvPr id="5" name="Picture 6" descr="Diverse Group Icons PNG - Free PNG and Icons Downloads"/>
          <p:cNvPicPr>
            <a:picLocks noChangeAspect="1" noChangeArrowheads="1"/>
          </p:cNvPicPr>
          <p:nvPr/>
        </p:nvPicPr>
        <p:blipFill>
          <a:blip r:embed="rId2"/>
          <a:srcRect/>
          <a:stretch>
            <a:fillRect/>
          </a:stretch>
        </p:blipFill>
        <p:spPr bwMode="auto">
          <a:xfrm>
            <a:off x="7307320" y="1877520"/>
            <a:ext cx="3693623"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705154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47</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Liability of Outgoings till Possession</a:t>
            </a:r>
          </a:p>
        </p:txBody>
      </p:sp>
      <p:sp>
        <p:nvSpPr>
          <p:cNvPr id="4" name="Content Placeholder 8"/>
          <p:cNvSpPr txBox="1">
            <a:spLocks/>
          </p:cNvSpPr>
          <p:nvPr/>
        </p:nvSpPr>
        <p:spPr>
          <a:xfrm>
            <a:off x="502276" y="1056290"/>
            <a:ext cx="8435662" cy="5421783"/>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Tw Cen MT" panose="020B0602020104020603" pitchFamily="34" charset="0"/>
              </a:rPr>
              <a:t>The </a:t>
            </a:r>
            <a:r>
              <a:rPr lang="en-US" sz="2200" dirty="0">
                <a:solidFill>
                  <a:srgbClr val="FF0000"/>
                </a:solidFill>
                <a:latin typeface="Tw Cen MT" panose="020B0602020104020603" pitchFamily="34" charset="0"/>
              </a:rPr>
              <a:t>promoter</a:t>
            </a:r>
            <a:r>
              <a:rPr lang="en-US" sz="2200" dirty="0">
                <a:latin typeface="Tw Cen MT" panose="020B0602020104020603" pitchFamily="34" charset="0"/>
              </a:rPr>
              <a:t> is liable to </a:t>
            </a:r>
            <a:r>
              <a:rPr lang="en-US" sz="2200" dirty="0">
                <a:solidFill>
                  <a:srgbClr val="FF0000"/>
                </a:solidFill>
                <a:latin typeface="Tw Cen MT" panose="020B0602020104020603" pitchFamily="34" charset="0"/>
              </a:rPr>
              <a:t>pay all outgoings until physical possession </a:t>
            </a:r>
            <a:r>
              <a:rPr lang="en-US" sz="2200" dirty="0">
                <a:latin typeface="Tw Cen MT" panose="020B0602020104020603" pitchFamily="34" charset="0"/>
              </a:rPr>
              <a:t>is transferred to </a:t>
            </a:r>
            <a:r>
              <a:rPr lang="en-US" sz="2200" dirty="0">
                <a:solidFill>
                  <a:srgbClr val="FF0000"/>
                </a:solidFill>
                <a:latin typeface="Tw Cen MT" panose="020B0602020104020603" pitchFamily="34" charset="0"/>
              </a:rPr>
              <a:t>the </a:t>
            </a:r>
            <a:r>
              <a:rPr lang="en-US" sz="2200" dirty="0" err="1">
                <a:solidFill>
                  <a:srgbClr val="FF0000"/>
                </a:solidFill>
                <a:latin typeface="Tw Cen MT" panose="020B0602020104020603" pitchFamily="34" charset="0"/>
              </a:rPr>
              <a:t>allottee</a:t>
            </a:r>
            <a:r>
              <a:rPr lang="en-US" sz="2200" dirty="0">
                <a:solidFill>
                  <a:srgbClr val="FF0000"/>
                </a:solidFill>
                <a:latin typeface="Tw Cen MT" panose="020B0602020104020603" pitchFamily="34" charset="0"/>
              </a:rPr>
              <a:t> or association.</a:t>
            </a:r>
          </a:p>
          <a:p>
            <a:pPr lvl="1"/>
            <a:r>
              <a:rPr lang="en-US" sz="2200" dirty="0">
                <a:latin typeface="Tw Cen MT" panose="020B0602020104020603" pitchFamily="34" charset="0"/>
              </a:rPr>
              <a:t>Outgoings include:</a:t>
            </a:r>
          </a:p>
          <a:p>
            <a:pPr lvl="2"/>
            <a:r>
              <a:rPr lang="en-US" sz="2200" i="1" dirty="0">
                <a:latin typeface="Tw Cen MT" panose="020B0602020104020603" pitchFamily="34" charset="0"/>
              </a:rPr>
              <a:t>Land cost</a:t>
            </a:r>
          </a:p>
          <a:p>
            <a:pPr lvl="2"/>
            <a:r>
              <a:rPr lang="en-US" sz="2200" i="1" dirty="0">
                <a:latin typeface="Tw Cen MT" panose="020B0602020104020603" pitchFamily="34" charset="0"/>
              </a:rPr>
              <a:t>Ground rent</a:t>
            </a:r>
          </a:p>
          <a:p>
            <a:pPr lvl="2"/>
            <a:r>
              <a:rPr lang="en-US" sz="2200" i="1" dirty="0">
                <a:latin typeface="Tw Cen MT" panose="020B0602020104020603" pitchFamily="34" charset="0"/>
              </a:rPr>
              <a:t>Municipal or local taxes</a:t>
            </a:r>
          </a:p>
          <a:p>
            <a:pPr lvl="2"/>
            <a:r>
              <a:rPr lang="en-US" sz="2200" i="1" dirty="0">
                <a:latin typeface="Tw Cen MT" panose="020B0602020104020603" pitchFamily="34" charset="0"/>
              </a:rPr>
              <a:t>Water or electricity charges</a:t>
            </a:r>
          </a:p>
          <a:p>
            <a:pPr lvl="2"/>
            <a:r>
              <a:rPr lang="en-US" sz="2200" i="1" dirty="0">
                <a:latin typeface="Tw Cen MT" panose="020B0602020104020603" pitchFamily="34" charset="0"/>
              </a:rPr>
              <a:t>Maintenance charges</a:t>
            </a:r>
          </a:p>
          <a:p>
            <a:pPr lvl="2"/>
            <a:r>
              <a:rPr lang="en-US" sz="2200" i="1" dirty="0">
                <a:latin typeface="Tw Cen MT" panose="020B0602020104020603" pitchFamily="34" charset="0"/>
              </a:rPr>
              <a:t>Mortgage loan and interest</a:t>
            </a:r>
          </a:p>
          <a:p>
            <a:pPr lvl="2"/>
            <a:r>
              <a:rPr lang="en-US" sz="2200" i="1" dirty="0">
                <a:latin typeface="Tw Cen MT" panose="020B0602020104020603" pitchFamily="34" charset="0"/>
              </a:rPr>
              <a:t>Other liabilities payable to authorities, banks, and financial institutions</a:t>
            </a:r>
          </a:p>
          <a:p>
            <a:pPr lvl="1"/>
            <a:r>
              <a:rPr lang="en-US" sz="2200" dirty="0">
                <a:latin typeface="Tw Cen MT" panose="020B0602020104020603" pitchFamily="34" charset="0"/>
              </a:rPr>
              <a:t>If the promoter </a:t>
            </a:r>
            <a:r>
              <a:rPr lang="en-US" sz="2200" dirty="0">
                <a:solidFill>
                  <a:srgbClr val="FF0000"/>
                </a:solidFill>
                <a:latin typeface="Tw Cen MT" panose="020B0602020104020603" pitchFamily="34" charset="0"/>
              </a:rPr>
              <a:t>fails to pay </a:t>
            </a:r>
            <a:r>
              <a:rPr lang="en-US" sz="2200" dirty="0">
                <a:latin typeface="Tw Cen MT" panose="020B0602020104020603" pitchFamily="34" charset="0"/>
              </a:rPr>
              <a:t>these outgoings before possession, they </a:t>
            </a:r>
            <a:r>
              <a:rPr lang="en-US" sz="2200" dirty="0">
                <a:solidFill>
                  <a:srgbClr val="FF0000"/>
                </a:solidFill>
                <a:latin typeface="Tw Cen MT" panose="020B0602020104020603" pitchFamily="34" charset="0"/>
              </a:rPr>
              <a:t>remain liable even after transferring the property:</a:t>
            </a:r>
          </a:p>
          <a:p>
            <a:pPr lvl="2"/>
            <a:r>
              <a:rPr lang="en-US" sz="2200" dirty="0">
                <a:latin typeface="Tw Cen MT" panose="020B0602020104020603" pitchFamily="34" charset="0"/>
              </a:rPr>
              <a:t>The promoter's liability continues even after property transfer if outgoings are not paid.</a:t>
            </a:r>
          </a:p>
          <a:p>
            <a:pPr lvl="2"/>
            <a:r>
              <a:rPr lang="en-US" sz="2200" dirty="0">
                <a:latin typeface="Tw Cen MT" panose="020B0602020104020603" pitchFamily="34" charset="0"/>
              </a:rPr>
              <a:t>The promoter is responsible for paying penal charges and legal costs if outgoings are not paid.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949" y="1308166"/>
            <a:ext cx="3566375" cy="420388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4031868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48</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Execution of Conveyance Deed</a:t>
            </a:r>
          </a:p>
        </p:txBody>
      </p:sp>
      <p:sp>
        <p:nvSpPr>
          <p:cNvPr id="4" name="Content Placeholder 2"/>
          <p:cNvSpPr txBox="1">
            <a:spLocks/>
          </p:cNvSpPr>
          <p:nvPr/>
        </p:nvSpPr>
        <p:spPr>
          <a:xfrm>
            <a:off x="381000" y="1300766"/>
            <a:ext cx="7037231" cy="52545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latin typeface="Tw Cen MT" panose="020B0602020104020603" pitchFamily="34" charset="0"/>
              </a:rPr>
              <a:t> The promoter must execute a </a:t>
            </a:r>
            <a:r>
              <a:rPr lang="en-US" sz="2400" dirty="0">
                <a:solidFill>
                  <a:srgbClr val="FF0000"/>
                </a:solidFill>
                <a:latin typeface="Tw Cen MT" panose="020B0602020104020603" pitchFamily="34" charset="0"/>
              </a:rPr>
              <a:t>registered conveyance deed </a:t>
            </a:r>
            <a:r>
              <a:rPr lang="en-US" sz="2400" dirty="0">
                <a:latin typeface="Tw Cen MT" panose="020B0602020104020603" pitchFamily="34" charset="0"/>
              </a:rPr>
              <a:t>in favor of the </a:t>
            </a:r>
            <a:r>
              <a:rPr lang="en-US" sz="2400" dirty="0" err="1">
                <a:latin typeface="Tw Cen MT" panose="020B0602020104020603" pitchFamily="34" charset="0"/>
              </a:rPr>
              <a:t>allottee</a:t>
            </a:r>
            <a:r>
              <a:rPr lang="en-US" sz="2400" dirty="0">
                <a:latin typeface="Tw Cen MT" panose="020B0602020104020603" pitchFamily="34" charset="0"/>
              </a:rPr>
              <a:t>.</a:t>
            </a:r>
          </a:p>
          <a:p>
            <a:pPr algn="just"/>
            <a:r>
              <a:rPr lang="en-US" sz="2400" dirty="0">
                <a:latin typeface="Tw Cen MT" panose="020B0602020104020603" pitchFamily="34" charset="0"/>
              </a:rPr>
              <a:t>The deed must include the </a:t>
            </a:r>
            <a:r>
              <a:rPr lang="en-US" sz="2400" dirty="0">
                <a:solidFill>
                  <a:srgbClr val="FF0000"/>
                </a:solidFill>
                <a:latin typeface="Tw Cen MT" panose="020B0602020104020603" pitchFamily="34" charset="0"/>
              </a:rPr>
              <a:t>undivided proportionate title in common areas.</a:t>
            </a:r>
          </a:p>
          <a:p>
            <a:pPr algn="just"/>
            <a:r>
              <a:rPr lang="en-US" sz="2400" dirty="0">
                <a:solidFill>
                  <a:srgbClr val="FF0000"/>
                </a:solidFill>
                <a:latin typeface="Tw Cen MT" panose="020B0602020104020603" pitchFamily="34" charset="0"/>
              </a:rPr>
              <a:t>Physical possession </a:t>
            </a:r>
            <a:r>
              <a:rPr lang="en-US" sz="2400" dirty="0">
                <a:latin typeface="Tw Cen MT" panose="020B0602020104020603" pitchFamily="34" charset="0"/>
              </a:rPr>
              <a:t>of the property must be handed over to the </a:t>
            </a:r>
            <a:r>
              <a:rPr lang="en-US" sz="2400" dirty="0" err="1">
                <a:latin typeface="Tw Cen MT" panose="020B0602020104020603" pitchFamily="34" charset="0"/>
              </a:rPr>
              <a:t>allottee</a:t>
            </a:r>
            <a:r>
              <a:rPr lang="en-US" sz="2400" dirty="0">
                <a:latin typeface="Tw Cen MT" panose="020B0602020104020603" pitchFamily="34" charset="0"/>
              </a:rPr>
              <a:t>.</a:t>
            </a:r>
          </a:p>
          <a:p>
            <a:pPr algn="just"/>
            <a:r>
              <a:rPr lang="en-US" sz="2400" dirty="0">
                <a:latin typeface="Tw Cen MT" panose="020B0602020104020603" pitchFamily="34" charset="0"/>
              </a:rPr>
              <a:t>Common areas must be handed over to the association of </a:t>
            </a:r>
            <a:r>
              <a:rPr lang="en-US" sz="2400" dirty="0" err="1">
                <a:latin typeface="Tw Cen MT" panose="020B0602020104020603" pitchFamily="34" charset="0"/>
              </a:rPr>
              <a:t>allottees</a:t>
            </a:r>
            <a:r>
              <a:rPr lang="en-US" sz="2400" dirty="0">
                <a:latin typeface="Tw Cen MT" panose="020B0602020104020603" pitchFamily="34" charset="0"/>
              </a:rPr>
              <a:t> or the competent authority.</a:t>
            </a:r>
          </a:p>
          <a:p>
            <a:pPr algn="just"/>
            <a:r>
              <a:rPr lang="en-US" sz="2400" dirty="0">
                <a:latin typeface="Tw Cen MT" panose="020B0602020104020603" pitchFamily="34" charset="0"/>
              </a:rPr>
              <a:t>This process must be completed within a </a:t>
            </a:r>
            <a:r>
              <a:rPr lang="en-US" sz="2400" dirty="0">
                <a:solidFill>
                  <a:srgbClr val="FF0000"/>
                </a:solidFill>
                <a:latin typeface="Tw Cen MT" panose="020B0602020104020603" pitchFamily="34" charset="0"/>
              </a:rPr>
              <a:t>specified period </a:t>
            </a:r>
            <a:r>
              <a:rPr lang="en-US" sz="2400" dirty="0">
                <a:latin typeface="Tw Cen MT" panose="020B0602020104020603" pitchFamily="34" charset="0"/>
              </a:rPr>
              <a:t>as per sanctioned plans.</a:t>
            </a:r>
          </a:p>
          <a:p>
            <a:pPr algn="just"/>
            <a:r>
              <a:rPr lang="en-US" sz="2400" dirty="0">
                <a:latin typeface="Tw Cen MT" panose="020B0602020104020603" pitchFamily="34" charset="0"/>
              </a:rPr>
              <a:t>In the </a:t>
            </a:r>
            <a:r>
              <a:rPr lang="en-US" sz="2400" dirty="0">
                <a:solidFill>
                  <a:srgbClr val="FF0000"/>
                </a:solidFill>
                <a:latin typeface="Tw Cen MT" panose="020B0602020104020603" pitchFamily="34" charset="0"/>
              </a:rPr>
              <a:t>absence of local laws, </a:t>
            </a:r>
            <a:r>
              <a:rPr lang="en-US" sz="2400" dirty="0">
                <a:latin typeface="Tw Cen MT" panose="020B0602020104020603" pitchFamily="34" charset="0"/>
              </a:rPr>
              <a:t>the conveyance deed must be carried out </a:t>
            </a:r>
            <a:r>
              <a:rPr lang="en-US" sz="2400" dirty="0">
                <a:solidFill>
                  <a:srgbClr val="FF0000"/>
                </a:solidFill>
                <a:latin typeface="Tw Cen MT" panose="020B0602020104020603" pitchFamily="34" charset="0"/>
              </a:rPr>
              <a:t>within three months </a:t>
            </a:r>
            <a:r>
              <a:rPr lang="en-US" sz="2400" dirty="0">
                <a:latin typeface="Tw Cen MT" panose="020B0602020104020603" pitchFamily="34" charset="0"/>
              </a:rPr>
              <a:t>from the date of issue of the occupancy certificate.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3240"/>
          <a:stretch/>
        </p:blipFill>
        <p:spPr>
          <a:xfrm>
            <a:off x="7598535" y="1336607"/>
            <a:ext cx="4296177" cy="4739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5157865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49</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Liability after Transfer of Possession</a:t>
            </a:r>
          </a:p>
        </p:txBody>
      </p:sp>
      <p:sp>
        <p:nvSpPr>
          <p:cNvPr id="4" name="Content Placeholder 8"/>
          <p:cNvSpPr txBox="1">
            <a:spLocks/>
          </p:cNvSpPr>
          <p:nvPr/>
        </p:nvSpPr>
        <p:spPr>
          <a:xfrm>
            <a:off x="875698" y="1402147"/>
            <a:ext cx="5950771" cy="487679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Tw Cen MT" panose="020B0602020104020603" pitchFamily="34" charset="0"/>
              </a:rPr>
              <a:t>Any structural defect or defect in workmanship, quality, or provision of services must be reported to the promoter </a:t>
            </a:r>
            <a:r>
              <a:rPr lang="en-US" dirty="0">
                <a:solidFill>
                  <a:srgbClr val="FF0000"/>
                </a:solidFill>
                <a:latin typeface="Tw Cen MT" panose="020B0602020104020603" pitchFamily="34" charset="0"/>
              </a:rPr>
              <a:t>within 5 years from the date of possession.</a:t>
            </a:r>
          </a:p>
          <a:p>
            <a:pPr algn="just"/>
            <a:r>
              <a:rPr lang="en-US" dirty="0">
                <a:latin typeface="Tw Cen MT" panose="020B0602020104020603" pitchFamily="34" charset="0"/>
              </a:rPr>
              <a:t>The promoter must rectify such defects without additional charge </a:t>
            </a:r>
            <a:r>
              <a:rPr lang="en-US" dirty="0">
                <a:solidFill>
                  <a:srgbClr val="FF0000"/>
                </a:solidFill>
                <a:latin typeface="Tw Cen MT" panose="020B0602020104020603" pitchFamily="34" charset="0"/>
              </a:rPr>
              <a:t>within 30 days.</a:t>
            </a:r>
          </a:p>
          <a:p>
            <a:pPr algn="just"/>
            <a:r>
              <a:rPr lang="en-US" dirty="0">
                <a:latin typeface="Tw Cen MT" panose="020B0602020104020603" pitchFamily="34" charset="0"/>
              </a:rPr>
              <a:t>If the promoter fails to rectify the defects within the specified time, the </a:t>
            </a:r>
            <a:r>
              <a:rPr lang="en-US" dirty="0" err="1">
                <a:solidFill>
                  <a:srgbClr val="FF0000"/>
                </a:solidFill>
                <a:latin typeface="Tw Cen MT" panose="020B0602020104020603" pitchFamily="34" charset="0"/>
              </a:rPr>
              <a:t>allottee</a:t>
            </a:r>
            <a:r>
              <a:rPr lang="en-US" dirty="0">
                <a:solidFill>
                  <a:srgbClr val="FF0000"/>
                </a:solidFill>
                <a:latin typeface="Tw Cen MT" panose="020B0602020104020603" pitchFamily="34" charset="0"/>
              </a:rPr>
              <a:t> is entitled to receive appropriate compensation.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331" y="1288110"/>
            <a:ext cx="4469315" cy="4545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69810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7387212"/>
              </p:ext>
            </p:extLst>
          </p:nvPr>
        </p:nvGraphicFramePr>
        <p:xfrm>
          <a:off x="22536" y="188259"/>
          <a:ext cx="11793071" cy="649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8401798" y="2149475"/>
            <a:ext cx="4572000" cy="457200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ext Placeholder 1">
            <a:extLst>
              <a:ext uri="{FF2B5EF4-FFF2-40B4-BE49-F238E27FC236}">
                <a16:creationId xmlns:a16="http://schemas.microsoft.com/office/drawing/2014/main" id="{D735F7F3-C1B5-4B60-A00A-4EB618DDFB5A}"/>
              </a:ext>
            </a:extLst>
          </p:cNvPr>
          <p:cNvSpPr txBox="1">
            <a:spLocks/>
          </p:cNvSpPr>
          <p:nvPr/>
        </p:nvSpPr>
        <p:spPr>
          <a:xfrm>
            <a:off x="7585656" y="4490032"/>
            <a:ext cx="3232598" cy="2231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dirty="0">
                <a:solidFill>
                  <a:srgbClr val="002060"/>
                </a:solidFill>
                <a:effectLst>
                  <a:outerShdw blurRad="38100" dist="38100" dir="2700000" algn="tl">
                    <a:srgbClr val="000000">
                      <a:alpha val="43137"/>
                    </a:srgbClr>
                  </a:outerShdw>
                </a:effectLst>
                <a:latin typeface="Corbel" panose="020B0503020204020204" pitchFamily="34" charset="0"/>
              </a:rPr>
              <a:t>Progress of RERA Implementation Across India: March 2025 Insights</a:t>
            </a:r>
            <a:endParaRPr lang="en-US" sz="3000" b="1" i="1" dirty="0">
              <a:solidFill>
                <a:srgbClr val="002060"/>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07785951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50</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Takeover of Project</a:t>
            </a:r>
          </a:p>
        </p:txBody>
      </p:sp>
      <p:sp>
        <p:nvSpPr>
          <p:cNvPr id="4" name="Content Placeholder 8"/>
          <p:cNvSpPr txBox="1">
            <a:spLocks/>
          </p:cNvSpPr>
          <p:nvPr/>
        </p:nvSpPr>
        <p:spPr>
          <a:xfrm>
            <a:off x="875699" y="1219584"/>
            <a:ext cx="6671322" cy="53193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US" dirty="0">
                <a:latin typeface="Tw Cen MT" panose="020B0602020104020603" pitchFamily="34" charset="0"/>
              </a:rPr>
              <a:t>The promoter </a:t>
            </a:r>
            <a:r>
              <a:rPr lang="en-US" dirty="0">
                <a:solidFill>
                  <a:srgbClr val="FF0000"/>
                </a:solidFill>
                <a:latin typeface="Tw Cen MT" panose="020B0602020104020603" pitchFamily="34" charset="0"/>
              </a:rPr>
              <a:t>cannot transfer </a:t>
            </a:r>
            <a:r>
              <a:rPr lang="en-US" dirty="0">
                <a:latin typeface="Tw Cen MT" panose="020B0602020104020603" pitchFamily="34" charset="0"/>
              </a:rPr>
              <a:t>or assign majority rights and liabilities to a third party </a:t>
            </a:r>
            <a:r>
              <a:rPr lang="en-US" dirty="0">
                <a:solidFill>
                  <a:srgbClr val="FF0000"/>
                </a:solidFill>
                <a:latin typeface="Tw Cen MT" panose="020B0602020104020603" pitchFamily="34" charset="0"/>
              </a:rPr>
              <a:t>without</a:t>
            </a:r>
            <a:r>
              <a:rPr lang="en-US" dirty="0">
                <a:latin typeface="Tw Cen MT" panose="020B0602020104020603" pitchFamily="34" charset="0"/>
              </a:rPr>
              <a:t>:</a:t>
            </a:r>
          </a:p>
          <a:p>
            <a:pPr lvl="1" algn="just"/>
            <a:r>
              <a:rPr lang="en-US" sz="2800" dirty="0">
                <a:solidFill>
                  <a:srgbClr val="FF0000"/>
                </a:solidFill>
                <a:latin typeface="Tw Cen MT" panose="020B0602020104020603" pitchFamily="34" charset="0"/>
              </a:rPr>
              <a:t>Prior </a:t>
            </a:r>
            <a:r>
              <a:rPr lang="en-US" sz="2800" dirty="0">
                <a:latin typeface="Tw Cen MT" panose="020B0602020104020603" pitchFamily="34" charset="0"/>
              </a:rPr>
              <a:t>written </a:t>
            </a:r>
            <a:r>
              <a:rPr lang="en-US" sz="2800" dirty="0">
                <a:solidFill>
                  <a:srgbClr val="FF0000"/>
                </a:solidFill>
                <a:latin typeface="Tw Cen MT" panose="020B0602020104020603" pitchFamily="34" charset="0"/>
              </a:rPr>
              <a:t>consent </a:t>
            </a:r>
            <a:r>
              <a:rPr lang="en-US" sz="2800" dirty="0">
                <a:latin typeface="Tw Cen MT" panose="020B0602020104020603" pitchFamily="34" charset="0"/>
              </a:rPr>
              <a:t>from </a:t>
            </a:r>
            <a:r>
              <a:rPr lang="en-US" sz="2800" dirty="0">
                <a:solidFill>
                  <a:srgbClr val="FF0000"/>
                </a:solidFill>
                <a:latin typeface="Tw Cen MT" panose="020B0602020104020603" pitchFamily="34" charset="0"/>
              </a:rPr>
              <a:t>two-thirds </a:t>
            </a:r>
            <a:r>
              <a:rPr lang="en-US" sz="2800" dirty="0">
                <a:latin typeface="Tw Cen MT" panose="020B0602020104020603" pitchFamily="34" charset="0"/>
              </a:rPr>
              <a:t>of the </a:t>
            </a:r>
            <a:r>
              <a:rPr lang="en-US" sz="2800" dirty="0" err="1">
                <a:solidFill>
                  <a:srgbClr val="FF0000"/>
                </a:solidFill>
                <a:latin typeface="Tw Cen MT" panose="020B0602020104020603" pitchFamily="34" charset="0"/>
              </a:rPr>
              <a:t>allottees</a:t>
            </a:r>
            <a:endParaRPr lang="en-US" sz="2800" dirty="0">
              <a:solidFill>
                <a:srgbClr val="FF0000"/>
              </a:solidFill>
              <a:latin typeface="Tw Cen MT" panose="020B0602020104020603" pitchFamily="34" charset="0"/>
            </a:endParaRPr>
          </a:p>
          <a:p>
            <a:pPr lvl="1" algn="just"/>
            <a:r>
              <a:rPr lang="en-US" sz="2800" dirty="0">
                <a:solidFill>
                  <a:srgbClr val="FF0000"/>
                </a:solidFill>
                <a:latin typeface="Tw Cen MT" panose="020B0602020104020603" pitchFamily="34" charset="0"/>
              </a:rPr>
              <a:t>Prior </a:t>
            </a:r>
            <a:r>
              <a:rPr lang="en-US" sz="2800" dirty="0">
                <a:latin typeface="Tw Cen MT" panose="020B0602020104020603" pitchFamily="34" charset="0"/>
              </a:rPr>
              <a:t>written</a:t>
            </a:r>
            <a:r>
              <a:rPr lang="en-US" sz="2800" dirty="0">
                <a:solidFill>
                  <a:srgbClr val="FF0000"/>
                </a:solidFill>
                <a:latin typeface="Tw Cen MT" panose="020B0602020104020603" pitchFamily="34" charset="0"/>
              </a:rPr>
              <a:t> approval </a:t>
            </a:r>
            <a:r>
              <a:rPr lang="en-US" sz="2800" dirty="0">
                <a:latin typeface="Tw Cen MT" panose="020B0602020104020603" pitchFamily="34" charset="0"/>
              </a:rPr>
              <a:t>from the</a:t>
            </a:r>
            <a:r>
              <a:rPr lang="en-US" sz="2800" dirty="0">
                <a:solidFill>
                  <a:srgbClr val="FF0000"/>
                </a:solidFill>
                <a:latin typeface="Tw Cen MT" panose="020B0602020104020603" pitchFamily="34" charset="0"/>
              </a:rPr>
              <a:t> RERA Authority</a:t>
            </a:r>
          </a:p>
          <a:p>
            <a:pPr lvl="0" algn="just"/>
            <a:r>
              <a:rPr lang="en-US" dirty="0">
                <a:latin typeface="Tw Cen MT" panose="020B0602020104020603" pitchFamily="34" charset="0"/>
              </a:rPr>
              <a:t>The </a:t>
            </a:r>
            <a:r>
              <a:rPr lang="en-US" dirty="0">
                <a:solidFill>
                  <a:srgbClr val="FF0000"/>
                </a:solidFill>
                <a:latin typeface="Tw Cen MT" panose="020B0602020104020603" pitchFamily="34" charset="0"/>
              </a:rPr>
              <a:t>new promoter </a:t>
            </a:r>
            <a:r>
              <a:rPr lang="en-US" dirty="0">
                <a:latin typeface="Tw Cen MT" panose="020B0602020104020603" pitchFamily="34" charset="0"/>
              </a:rPr>
              <a:t>assumes all </a:t>
            </a:r>
            <a:r>
              <a:rPr lang="en-US" dirty="0">
                <a:solidFill>
                  <a:srgbClr val="FF0000"/>
                </a:solidFill>
                <a:latin typeface="Tw Cen MT" panose="020B0602020104020603" pitchFamily="34" charset="0"/>
              </a:rPr>
              <a:t>pending</a:t>
            </a:r>
            <a:r>
              <a:rPr lang="en-US" dirty="0">
                <a:latin typeface="Tw Cen MT" panose="020B0602020104020603" pitchFamily="34" charset="0"/>
              </a:rPr>
              <a:t> </a:t>
            </a:r>
            <a:r>
              <a:rPr lang="en-US" dirty="0">
                <a:solidFill>
                  <a:srgbClr val="FF0000"/>
                </a:solidFill>
                <a:latin typeface="Tw Cen MT" panose="020B0602020104020603" pitchFamily="34" charset="0"/>
              </a:rPr>
              <a:t>obligations</a:t>
            </a:r>
            <a:r>
              <a:rPr lang="en-US" dirty="0">
                <a:latin typeface="Tw Cen MT" panose="020B0602020104020603" pitchFamily="34" charset="0"/>
              </a:rPr>
              <a:t> and </a:t>
            </a:r>
            <a:r>
              <a:rPr lang="en-US" dirty="0">
                <a:solidFill>
                  <a:srgbClr val="FF0000"/>
                </a:solidFill>
                <a:latin typeface="Tw Cen MT" panose="020B0602020104020603" pitchFamily="34" charset="0"/>
              </a:rPr>
              <a:t>liabilities</a:t>
            </a:r>
            <a:r>
              <a:rPr lang="en-US" dirty="0">
                <a:latin typeface="Tw Cen MT" panose="020B0602020104020603" pitchFamily="34" charset="0"/>
              </a:rPr>
              <a:t> of the erstwhile promoter.</a:t>
            </a:r>
          </a:p>
          <a:p>
            <a:pPr lvl="0" algn="just"/>
            <a:r>
              <a:rPr lang="en-US" dirty="0">
                <a:latin typeface="Tw Cen MT" panose="020B0602020104020603" pitchFamily="34" charset="0"/>
              </a:rPr>
              <a:t>The </a:t>
            </a:r>
            <a:r>
              <a:rPr lang="en-US" dirty="0">
                <a:solidFill>
                  <a:srgbClr val="FF0000"/>
                </a:solidFill>
                <a:latin typeface="Tw Cen MT" panose="020B0602020104020603" pitchFamily="34" charset="0"/>
              </a:rPr>
              <a:t>transfer </a:t>
            </a:r>
            <a:r>
              <a:rPr lang="en-US" dirty="0">
                <a:latin typeface="Tw Cen MT" panose="020B0602020104020603" pitchFamily="34" charset="0"/>
              </a:rPr>
              <a:t>or assignment does </a:t>
            </a:r>
            <a:r>
              <a:rPr lang="en-US" dirty="0">
                <a:solidFill>
                  <a:srgbClr val="FF0000"/>
                </a:solidFill>
                <a:latin typeface="Tw Cen MT" panose="020B0602020104020603" pitchFamily="34" charset="0"/>
              </a:rPr>
              <a:t>not affect existing allotments or sales.</a:t>
            </a:r>
          </a:p>
        </p:txBody>
      </p:sp>
      <p:pic>
        <p:nvPicPr>
          <p:cNvPr id="8"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16728" t="13506" r="17676" b="21446"/>
          <a:stretch/>
        </p:blipFill>
        <p:spPr>
          <a:xfrm>
            <a:off x="7655480" y="1427139"/>
            <a:ext cx="4536520" cy="4150915"/>
          </a:xfrm>
          <a:prstGeom prst="ellipse">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69917160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51</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Penalty on Non-fulfillment</a:t>
            </a:r>
          </a:p>
        </p:txBody>
      </p:sp>
      <p:sp>
        <p:nvSpPr>
          <p:cNvPr id="4" name="Content Placeholder 2"/>
          <p:cNvSpPr txBox="1">
            <a:spLocks/>
          </p:cNvSpPr>
          <p:nvPr/>
        </p:nvSpPr>
        <p:spPr>
          <a:xfrm>
            <a:off x="379925" y="1056290"/>
            <a:ext cx="7231487" cy="5022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600" dirty="0">
                <a:latin typeface="Tw Cen MT" panose="020B0602020104020603" pitchFamily="34" charset="0"/>
              </a:rPr>
              <a:t>Punishment for contravening any provision of the Act or rules or regulations thereunder, except provisions of Sections 3 and 4 in respect of which consequences are provided separately in terms of Section 61. Such contravention is made punishable with penalty which can be up to an amount equal to </a:t>
            </a:r>
            <a:r>
              <a:rPr lang="en-US" sz="3600" dirty="0">
                <a:solidFill>
                  <a:srgbClr val="FF0000"/>
                </a:solidFill>
                <a:latin typeface="Tw Cen MT" panose="020B0602020104020603" pitchFamily="34" charset="0"/>
              </a:rPr>
              <a:t>5% of the estimated cost of the project </a:t>
            </a:r>
            <a:r>
              <a:rPr lang="en-US" sz="3600" dirty="0">
                <a:latin typeface="Tw Cen MT" panose="020B0602020104020603" pitchFamily="34" charset="0"/>
              </a:rPr>
              <a:t>as determined by the RERA.</a:t>
            </a:r>
          </a:p>
        </p:txBody>
      </p:sp>
      <p:pic>
        <p:nvPicPr>
          <p:cNvPr id="5" name="Picture 2" descr="Rs 1 lakh fine mooted for repeated sale of item over MRP | India News -  Times of India"/>
          <p:cNvPicPr>
            <a:picLocks noChangeAspect="1" noChangeArrowheads="1"/>
          </p:cNvPicPr>
          <p:nvPr/>
        </p:nvPicPr>
        <p:blipFill>
          <a:blip r:embed="rId2"/>
          <a:srcRect l="14219" r="14687"/>
          <a:stretch>
            <a:fillRect/>
          </a:stretch>
        </p:blipFill>
        <p:spPr bwMode="auto">
          <a:xfrm>
            <a:off x="8142669" y="1270906"/>
            <a:ext cx="3211131" cy="4344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8142668" y="5131480"/>
            <a:ext cx="1735747" cy="369332"/>
          </a:xfrm>
          <a:prstGeom prst="rect">
            <a:avLst/>
          </a:prstGeom>
          <a:noFill/>
        </p:spPr>
        <p:txBody>
          <a:bodyPr wrap="square" rtlCol="0">
            <a:spAutoFit/>
          </a:bodyPr>
          <a:lstStyle/>
          <a:p>
            <a:r>
              <a:rPr lang="en-US" b="1" dirty="0">
                <a:solidFill>
                  <a:schemeClr val="accent1">
                    <a:lumMod val="20000"/>
                    <a:lumOff val="80000"/>
                  </a:schemeClr>
                </a:solidFill>
              </a:rPr>
              <a:t>DEVELOPER</a:t>
            </a:r>
          </a:p>
        </p:txBody>
      </p:sp>
    </p:spTree>
    <p:extLst>
      <p:ext uri="{BB962C8B-B14F-4D97-AF65-F5344CB8AC3E}">
        <p14:creationId xmlns:p14="http://schemas.microsoft.com/office/powerpoint/2010/main" val="4736515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52</a:t>
            </a:fld>
            <a:endParaRPr lang="en-IN">
              <a:solidFill>
                <a:prstClr val="black">
                  <a:tint val="75000"/>
                </a:prstClr>
              </a:solidFill>
            </a:endParaRPr>
          </a:p>
        </p:txBody>
      </p:sp>
      <p:sp>
        <p:nvSpPr>
          <p:cNvPr id="3" name="Title 3">
            <a:extLst>
              <a:ext uri="{FF2B5EF4-FFF2-40B4-BE49-F238E27FC236}">
                <a16:creationId xmlns:a16="http://schemas.microsoft.com/office/drawing/2014/main" id="{4349B84D-A234-4296-B4C9-92A57C6D1AFC}"/>
              </a:ext>
            </a:extLst>
          </p:cNvPr>
          <p:cNvSpPr txBox="1">
            <a:spLocks/>
          </p:cNvSpPr>
          <p:nvPr/>
        </p:nvSpPr>
        <p:spPr>
          <a:xfrm>
            <a:off x="875699" y="220718"/>
            <a:ext cx="10633127" cy="8355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a:solidFill>
                  <a:srgbClr val="002060"/>
                </a:solidFill>
                <a:latin typeface="Candara" panose="020E0502030303020204" pitchFamily="34" charset="0"/>
              </a:rPr>
              <a:t>WBRERA: Current </a:t>
            </a:r>
            <a:r>
              <a:rPr lang="en-US" sz="4200" b="1" dirty="0">
                <a:solidFill>
                  <a:srgbClr val="FF0000"/>
                </a:solidFill>
                <a:latin typeface="Candara" panose="020E0502030303020204" pitchFamily="34" charset="0"/>
              </a:rPr>
              <a:t>Challenges</a:t>
            </a:r>
            <a:r>
              <a:rPr lang="en-US" sz="4200" b="1" dirty="0">
                <a:solidFill>
                  <a:srgbClr val="002060"/>
                </a:solidFill>
                <a:latin typeface="Candara" panose="020E0502030303020204" pitchFamily="34" charset="0"/>
              </a:rPr>
              <a:t> &amp; Compliance </a:t>
            </a:r>
            <a:r>
              <a:rPr lang="en-US" sz="4200" b="1" dirty="0">
                <a:solidFill>
                  <a:srgbClr val="00B050"/>
                </a:solidFill>
                <a:latin typeface="Candara" panose="020E0502030303020204" pitchFamily="34" charset="0"/>
              </a:rPr>
              <a:t>Preparedness</a:t>
            </a:r>
          </a:p>
        </p:txBody>
      </p:sp>
      <p:graphicFrame>
        <p:nvGraphicFramePr>
          <p:cNvPr id="4" name="Diagram 3">
            <a:extLst>
              <a:ext uri="{FF2B5EF4-FFF2-40B4-BE49-F238E27FC236}">
                <a16:creationId xmlns:a16="http://schemas.microsoft.com/office/drawing/2014/main" id="{D5CD9615-F3DA-46D2-AD1E-DAFEE54BA20A}"/>
              </a:ext>
            </a:extLst>
          </p:cNvPr>
          <p:cNvGraphicFramePr/>
          <p:nvPr>
            <p:extLst>
              <p:ext uri="{D42A27DB-BD31-4B8C-83A1-F6EECF244321}">
                <p14:modId xmlns:p14="http://schemas.microsoft.com/office/powerpoint/2010/main" val="3924865130"/>
              </p:ext>
            </p:extLst>
          </p:nvPr>
        </p:nvGraphicFramePr>
        <p:xfrm>
          <a:off x="479761" y="823906"/>
          <a:ext cx="4318466" cy="5764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3021AE64-ABE9-4F74-ADA5-1A2D08D61032}"/>
              </a:ext>
            </a:extLst>
          </p:cNvPr>
          <p:cNvGraphicFramePr/>
          <p:nvPr>
            <p:extLst>
              <p:ext uri="{D42A27DB-BD31-4B8C-83A1-F6EECF244321}">
                <p14:modId xmlns:p14="http://schemas.microsoft.com/office/powerpoint/2010/main" val="3889216229"/>
              </p:ext>
            </p:extLst>
          </p:nvPr>
        </p:nvGraphicFramePr>
        <p:xfrm>
          <a:off x="5108024" y="807339"/>
          <a:ext cx="6611906" cy="55490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B0FF2F40-2F47-41F7-9E73-1FFE9BDBD18B}"/>
              </a:ext>
            </a:extLst>
          </p:cNvPr>
          <p:cNvSpPr txBox="1"/>
          <p:nvPr/>
        </p:nvSpPr>
        <p:spPr>
          <a:xfrm>
            <a:off x="4974397" y="6217850"/>
            <a:ext cx="7063806" cy="276999"/>
          </a:xfrm>
          <a:prstGeom prst="rect">
            <a:avLst/>
          </a:prstGeom>
          <a:noFill/>
        </p:spPr>
        <p:txBody>
          <a:bodyPr wrap="square" rtlCol="0">
            <a:spAutoFit/>
          </a:bodyPr>
          <a:lstStyle/>
          <a:p>
            <a:r>
              <a:rPr lang="en-IN" sz="1200" i="1" dirty="0">
                <a:solidFill>
                  <a:srgbClr val="FF0000"/>
                </a:solidFill>
                <a:latin typeface="Tw Cen MT" panose="020B0602020104020603" pitchFamily="34" charset="0"/>
              </a:rPr>
              <a:t>🎯</a:t>
            </a:r>
            <a:r>
              <a:rPr lang="en-IN" sz="1200" i="1" dirty="0">
                <a:latin typeface="Tw Cen MT" panose="020B0602020104020603" pitchFamily="34" charset="0"/>
              </a:rPr>
              <a:t> Strategic Advantage: Proactive documentation today ensures seamless RERA compliance when SOPs are released</a:t>
            </a:r>
          </a:p>
        </p:txBody>
      </p:sp>
    </p:spTree>
    <p:extLst>
      <p:ext uri="{BB962C8B-B14F-4D97-AF65-F5344CB8AC3E}">
        <p14:creationId xmlns:p14="http://schemas.microsoft.com/office/powerpoint/2010/main" val="255633140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940158"/>
            <a:ext cx="10982044" cy="4347764"/>
          </a:xfrm>
        </p:spPr>
        <p:txBody>
          <a:bodyPr/>
          <a:lstStyle/>
          <a:p>
            <a:pPr algn="ctr">
              <a:lnSpc>
                <a:spcPct val="100000"/>
              </a:lnSpc>
            </a:pPr>
            <a:r>
              <a:rPr lang="en-US" sz="6600" b="1" dirty="0">
                <a:latin typeface="Candara" panose="020E0502030303020204" pitchFamily="34" charset="0"/>
              </a:rPr>
              <a:t>RERA: Latest Judgements</a:t>
            </a:r>
          </a:p>
        </p:txBody>
      </p:sp>
      <p:sp>
        <p:nvSpPr>
          <p:cNvPr id="2" name="Slide Number Placeholder 1"/>
          <p:cNvSpPr>
            <a:spLocks noGrp="1"/>
          </p:cNvSpPr>
          <p:nvPr>
            <p:ph type="sldNum" sz="quarter" idx="4"/>
          </p:nvPr>
        </p:nvSpPr>
        <p:spPr/>
        <p:txBody>
          <a:bodyPr/>
          <a:lstStyle/>
          <a:p>
            <a:fld id="{6D22F896-40B5-4ADD-8801-0D06FADFA095}" type="slidenum">
              <a:rPr lang="en-US" smtClean="0"/>
              <a:pPr/>
              <a:t>53</a:t>
            </a:fld>
            <a:endParaRPr lang="en-US" dirty="0"/>
          </a:p>
        </p:txBody>
      </p:sp>
    </p:spTree>
    <p:extLst>
      <p:ext uri="{BB962C8B-B14F-4D97-AF65-F5344CB8AC3E}">
        <p14:creationId xmlns:p14="http://schemas.microsoft.com/office/powerpoint/2010/main" val="2549052558"/>
      </p:ext>
    </p:extLst>
  </p:cSld>
  <p:clrMapOvr>
    <a:masterClrMapping/>
  </p:clrMapOvr>
  <p:transition spd="slow">
    <p:comb/>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lgn="ctr">
              <a:defRPr/>
            </a:pPr>
            <a:r>
              <a:rPr lang="en-US" sz="2800" b="1" dirty="0">
                <a:solidFill>
                  <a:prstClr val="black"/>
                </a:solidFill>
              </a:rPr>
              <a:t> Punjab National Bank vs</a:t>
            </a: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 </a:t>
            </a:r>
            <a:r>
              <a:rPr lang="en-US" sz="2800" b="1" dirty="0" err="1">
                <a:solidFill>
                  <a:prstClr val="black"/>
                </a:solidFill>
              </a:rPr>
              <a:t>Asish</a:t>
            </a:r>
            <a:r>
              <a:rPr lang="en-US" sz="2800" b="1" dirty="0">
                <a:solidFill>
                  <a:prstClr val="black"/>
                </a:solidFill>
              </a:rPr>
              <a:t> Kumar Pradhan &amp; Another</a:t>
            </a:r>
            <a:endPar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(17 November 2025) </a:t>
            </a:r>
          </a:p>
        </p:txBody>
      </p:sp>
      <p:graphicFrame>
        <p:nvGraphicFramePr>
          <p:cNvPr id="2" name="Diagram 1">
            <a:extLst>
              <a:ext uri="{FF2B5EF4-FFF2-40B4-BE49-F238E27FC236}">
                <a16:creationId xmlns:a16="http://schemas.microsoft.com/office/drawing/2014/main" id="{64E0740A-0375-4641-B680-1BA8886C16CD}"/>
              </a:ext>
            </a:extLst>
          </p:cNvPr>
          <p:cNvGraphicFramePr/>
          <p:nvPr>
            <p:extLst>
              <p:ext uri="{D42A27DB-BD31-4B8C-83A1-F6EECF244321}">
                <p14:modId xmlns:p14="http://schemas.microsoft.com/office/powerpoint/2010/main" val="1675995518"/>
              </p:ext>
            </p:extLst>
          </p:nvPr>
        </p:nvGraphicFramePr>
        <p:xfrm>
          <a:off x="-390619" y="1479026"/>
          <a:ext cx="10129421"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460FC1-5DFC-403A-AC5A-163919A7798A}"/>
              </a:ext>
            </a:extLst>
          </p:cNvPr>
          <p:cNvSpPr txBox="1"/>
          <p:nvPr/>
        </p:nvSpPr>
        <p:spPr>
          <a:xfrm>
            <a:off x="865572" y="1186939"/>
            <a:ext cx="4141434" cy="276999"/>
          </a:xfrm>
          <a:prstGeom prst="rect">
            <a:avLst/>
          </a:prstGeom>
          <a:noFill/>
        </p:spPr>
        <p:txBody>
          <a:bodyPr wrap="square" rtlCol="0">
            <a:spAutoFit/>
          </a:bodyPr>
          <a:lstStyle/>
          <a:p>
            <a:pPr lvl="0" algn="ctr">
              <a:defRPr/>
            </a:pPr>
            <a:r>
              <a:rPr lang="en-US" sz="1200" b="1" dirty="0">
                <a:solidFill>
                  <a:prstClr val="black"/>
                </a:solidFill>
              </a:rPr>
              <a:t>Appeal No 26/2024, </a:t>
            </a:r>
            <a:r>
              <a:rPr kumimoji="0" lang="en-US" sz="1200" b="1" i="0" u="none" strike="noStrike" kern="1200" cap="none" spc="0" normalizeH="0" baseline="0" noProof="0" dirty="0">
                <a:ln>
                  <a:noFill/>
                </a:ln>
                <a:solidFill>
                  <a:prstClr val="black"/>
                </a:solidFill>
                <a:effectLst/>
                <a:uLnTx/>
                <a:uFillTx/>
                <a:latin typeface="Trebuchet MS" panose="020B0603020202020204"/>
                <a:ea typeface="+mn-ea"/>
                <a:cs typeface="+mn-cs"/>
              </a:rPr>
              <a:t>OREAT</a:t>
            </a:r>
          </a:p>
        </p:txBody>
      </p:sp>
    </p:spTree>
    <p:extLst>
      <p:ext uri="{BB962C8B-B14F-4D97-AF65-F5344CB8AC3E}">
        <p14:creationId xmlns:p14="http://schemas.microsoft.com/office/powerpoint/2010/main" val="71491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ext uri="{D42A27DB-BD31-4B8C-83A1-F6EECF244321}">
                <p14:modId xmlns:p14="http://schemas.microsoft.com/office/powerpoint/2010/main" val="3124673400"/>
              </p:ext>
            </p:extLst>
          </p:nvPr>
        </p:nvGraphicFramePr>
        <p:xfrm>
          <a:off x="68259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96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ext uri="{D42A27DB-BD31-4B8C-83A1-F6EECF244321}">
                <p14:modId xmlns:p14="http://schemas.microsoft.com/office/powerpoint/2010/main" val="1161811792"/>
              </p:ext>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32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lgn="ctr">
              <a:defRPr/>
            </a:pPr>
            <a:r>
              <a:rPr lang="en-US" sz="2800" b="1" dirty="0">
                <a:solidFill>
                  <a:prstClr val="black"/>
                </a:solidFill>
              </a:rPr>
              <a:t>Mantri Developers Pvt. Ltd. v. </a:t>
            </a:r>
            <a:r>
              <a:rPr lang="en-US" sz="2800" b="1" dirty="0" err="1">
                <a:solidFill>
                  <a:prstClr val="black"/>
                </a:solidFill>
              </a:rPr>
              <a:t>Snil</a:t>
            </a:r>
            <a:r>
              <a:rPr lang="en-US" sz="2800" b="1" dirty="0">
                <a:solidFill>
                  <a:prstClr val="black"/>
                </a:solidFill>
              </a:rPr>
              <a:t> </a:t>
            </a:r>
            <a:r>
              <a:rPr lang="en-US" sz="2800" b="1" dirty="0" err="1">
                <a:solidFill>
                  <a:prstClr val="black"/>
                </a:solidFill>
              </a:rPr>
              <a:t>Pathiyam</a:t>
            </a:r>
            <a:r>
              <a:rPr lang="en-US" sz="2800" b="1" dirty="0">
                <a:solidFill>
                  <a:prstClr val="black"/>
                </a:solidFill>
              </a:rPr>
              <a:t> </a:t>
            </a:r>
            <a:r>
              <a:rPr lang="en-US" sz="2800" b="1" dirty="0" err="1">
                <a:solidFill>
                  <a:prstClr val="black"/>
                </a:solidFill>
              </a:rPr>
              <a:t>Veetil</a:t>
            </a:r>
            <a:endParaRPr lang="en-US" sz="2800" b="1" dirty="0">
              <a:solidFill>
                <a:prstClr val="black"/>
              </a:solidFill>
            </a:endParaRPr>
          </a:p>
          <a:p>
            <a:pPr lvl="0" algn="ctr">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(31 October 2025) </a:t>
            </a:r>
          </a:p>
        </p:txBody>
      </p:sp>
      <p:graphicFrame>
        <p:nvGraphicFramePr>
          <p:cNvPr id="2" name="Diagram 1">
            <a:extLst>
              <a:ext uri="{FF2B5EF4-FFF2-40B4-BE49-F238E27FC236}">
                <a16:creationId xmlns:a16="http://schemas.microsoft.com/office/drawing/2014/main" id="{64E0740A-0375-4641-B680-1BA8886C16CD}"/>
              </a:ext>
            </a:extLst>
          </p:cNvPr>
          <p:cNvGraphicFramePr/>
          <p:nvPr>
            <p:extLst>
              <p:ext uri="{D42A27DB-BD31-4B8C-83A1-F6EECF244321}">
                <p14:modId xmlns:p14="http://schemas.microsoft.com/office/powerpoint/2010/main" val="196897740"/>
              </p:ext>
            </p:extLst>
          </p:nvPr>
        </p:nvGraphicFramePr>
        <p:xfrm>
          <a:off x="-390619" y="1512582"/>
          <a:ext cx="10129421"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460FC1-5DFC-403A-AC5A-163919A7798A}"/>
              </a:ext>
            </a:extLst>
          </p:cNvPr>
          <p:cNvSpPr txBox="1"/>
          <p:nvPr/>
        </p:nvSpPr>
        <p:spPr>
          <a:xfrm>
            <a:off x="865572" y="1186939"/>
            <a:ext cx="4141434" cy="461665"/>
          </a:xfrm>
          <a:prstGeom prst="rect">
            <a:avLst/>
          </a:prstGeom>
          <a:noFill/>
        </p:spPr>
        <p:txBody>
          <a:bodyPr wrap="square" rtlCol="0">
            <a:spAutoFit/>
          </a:bodyPr>
          <a:lstStyle/>
          <a:p>
            <a:pPr lvl="0" algn="ctr">
              <a:defRPr/>
            </a:pPr>
            <a:r>
              <a:rPr lang="en-US" sz="1200" b="1" dirty="0">
                <a:solidFill>
                  <a:prstClr val="black"/>
                </a:solidFill>
              </a:rPr>
              <a:t>Writ Petitions No. 17821, 18348 &amp; 19184 of 2025, </a:t>
            </a:r>
          </a:p>
          <a:p>
            <a:pPr lvl="0" algn="ctr">
              <a:defRPr/>
            </a:pPr>
            <a:r>
              <a:rPr lang="en-US" sz="1200" b="1" dirty="0">
                <a:solidFill>
                  <a:prstClr val="black"/>
                </a:solidFill>
              </a:rPr>
              <a:t>High Court of Karnataka, Bengaluru</a:t>
            </a:r>
            <a:endParaRPr kumimoji="0" lang="en-US" sz="12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546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ext uri="{D42A27DB-BD31-4B8C-83A1-F6EECF244321}">
                <p14:modId xmlns:p14="http://schemas.microsoft.com/office/powerpoint/2010/main" val="1650122933"/>
              </p:ext>
            </p:extLst>
          </p:nvPr>
        </p:nvGraphicFramePr>
        <p:xfrm>
          <a:off x="682595" y="1098958"/>
          <a:ext cx="8128000" cy="503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69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ext uri="{D42A27DB-BD31-4B8C-83A1-F6EECF244321}">
                <p14:modId xmlns:p14="http://schemas.microsoft.com/office/powerpoint/2010/main" val="248394398"/>
              </p:ext>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68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1465730"/>
            <a:ext cx="10982044" cy="3822192"/>
          </a:xfrm>
        </p:spPr>
        <p:txBody>
          <a:bodyPr/>
          <a:lstStyle/>
          <a:p>
            <a:pPr algn="ctr"/>
            <a:r>
              <a:rPr lang="en-US" sz="8000" b="1" dirty="0">
                <a:latin typeface="Candara" panose="020E0502030303020204" pitchFamily="34" charset="0"/>
              </a:rPr>
              <a:t>IMPORTANT SECTIONS of RERA Act, 2016</a:t>
            </a:r>
          </a:p>
        </p:txBody>
      </p:sp>
      <p:sp>
        <p:nvSpPr>
          <p:cNvPr id="2" name="Slide Number Placeholder 1"/>
          <p:cNvSpPr>
            <a:spLocks noGrp="1"/>
          </p:cNvSpPr>
          <p:nvPr>
            <p:ph type="sldNum" sz="quarter" idx="4"/>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32592078"/>
      </p:ext>
    </p:extLst>
  </p:cSld>
  <p:clrMapOvr>
    <a:masterClrMapping/>
  </p:clrMapOvr>
  <p:transition spd="slow">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Surendra G. Shankar vs. </a:t>
            </a:r>
            <a:r>
              <a:rPr kumimoji="0" lang="en-US" sz="2800" b="1" i="0" u="none" strike="noStrike" kern="1200" cap="none" spc="0" normalizeH="0" baseline="0" noProof="0" dirty="0" err="1">
                <a:ln>
                  <a:noFill/>
                </a:ln>
                <a:solidFill>
                  <a:prstClr val="black"/>
                </a:solidFill>
                <a:effectLst/>
                <a:uLnTx/>
                <a:uFillTx/>
                <a:latin typeface="Trebuchet MS" panose="020B0603020202020204"/>
                <a:ea typeface="+mn-ea"/>
                <a:cs typeface="+mn-cs"/>
              </a:rPr>
              <a:t>Esque</a:t>
            </a: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2800" b="1" i="0" u="none" strike="noStrike" kern="1200" cap="none" spc="0" normalizeH="0" baseline="0" noProof="0" dirty="0" err="1">
                <a:ln>
                  <a:noFill/>
                </a:ln>
                <a:solidFill>
                  <a:prstClr val="black"/>
                </a:solidFill>
                <a:effectLst/>
                <a:uLnTx/>
                <a:uFillTx/>
                <a:latin typeface="Trebuchet MS" panose="020B0603020202020204"/>
                <a:ea typeface="+mn-ea"/>
                <a:cs typeface="+mn-cs"/>
              </a:rPr>
              <a:t>Finamark</a:t>
            </a: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 Pvt. Ltd.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(22 January 2025) </a:t>
            </a:r>
          </a:p>
        </p:txBody>
      </p:sp>
      <p:graphicFrame>
        <p:nvGraphicFramePr>
          <p:cNvPr id="2" name="Diagram 1">
            <a:extLst>
              <a:ext uri="{FF2B5EF4-FFF2-40B4-BE49-F238E27FC236}">
                <a16:creationId xmlns:a16="http://schemas.microsoft.com/office/drawing/2014/main" id="{64E0740A-0375-4641-B680-1BA8886C16CD}"/>
              </a:ext>
            </a:extLst>
          </p:cNvPr>
          <p:cNvGraphicFramePr/>
          <p:nvPr>
            <p:extLst/>
          </p:nvPr>
        </p:nvGraphicFramePr>
        <p:xfrm>
          <a:off x="-390619" y="1479026"/>
          <a:ext cx="10129421"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460FC1-5DFC-403A-AC5A-163919A7798A}"/>
              </a:ext>
            </a:extLst>
          </p:cNvPr>
          <p:cNvSpPr txBox="1"/>
          <p:nvPr/>
        </p:nvSpPr>
        <p:spPr>
          <a:xfrm>
            <a:off x="865572" y="1186939"/>
            <a:ext cx="414143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panose="020B0603020202020204"/>
                <a:ea typeface="+mn-ea"/>
                <a:cs typeface="+mn-cs"/>
              </a:rPr>
              <a:t>Civil Appeal No. 928 of 2025, Supreme Court of India</a:t>
            </a:r>
          </a:p>
        </p:txBody>
      </p:sp>
    </p:spTree>
    <p:extLst>
      <p:ext uri="{BB962C8B-B14F-4D97-AF65-F5344CB8AC3E}">
        <p14:creationId xmlns:p14="http://schemas.microsoft.com/office/powerpoint/2010/main" val="15073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nvPr>
        </p:nvGraphicFramePr>
        <p:xfrm>
          <a:off x="68259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1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Uttar Pradesh Real Estate Regulatory Authority vs. Larsen &amp; Toubro Limited</a:t>
            </a:r>
            <a:endPar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64E0740A-0375-4641-B680-1BA8886C16CD}"/>
              </a:ext>
            </a:extLst>
          </p:cNvPr>
          <p:cNvGraphicFramePr/>
          <p:nvPr>
            <p:extLst/>
          </p:nvPr>
        </p:nvGraphicFramePr>
        <p:xfrm>
          <a:off x="-417252" y="1340527"/>
          <a:ext cx="10129421"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8A632CE-E735-4FD1-AA13-032CA5871408}"/>
              </a:ext>
            </a:extLst>
          </p:cNvPr>
          <p:cNvSpPr txBox="1"/>
          <p:nvPr/>
        </p:nvSpPr>
        <p:spPr>
          <a:xfrm>
            <a:off x="665825" y="1186939"/>
            <a:ext cx="443883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panose="020B0603020202020204"/>
                <a:ea typeface="+mn-ea"/>
                <a:cs typeface="+mn-cs"/>
              </a:rPr>
              <a:t>2025 SCC </a:t>
            </a:r>
            <a:r>
              <a:rPr kumimoji="0" lang="en-US" sz="1200" b="1" i="0" u="none" strike="noStrike" kern="1200" cap="none" spc="0" normalizeH="0" baseline="0" noProof="0" dirty="0" err="1">
                <a:ln>
                  <a:noFill/>
                </a:ln>
                <a:solidFill>
                  <a:prstClr val="black"/>
                </a:solidFill>
                <a:effectLst/>
                <a:uLnTx/>
                <a:uFillTx/>
                <a:latin typeface="Trebuchet MS" panose="020B0603020202020204"/>
                <a:ea typeface="+mn-ea"/>
                <a:cs typeface="+mn-cs"/>
              </a:rPr>
              <a:t>OnLine</a:t>
            </a:r>
            <a:r>
              <a:rPr kumimoji="0" lang="en-US" sz="1200" b="1" i="0" u="none" strike="noStrike" kern="1200" cap="none" spc="0" normalizeH="0" baseline="0" noProof="0" dirty="0">
                <a:ln>
                  <a:noFill/>
                </a:ln>
                <a:solidFill>
                  <a:prstClr val="black"/>
                </a:solidFill>
                <a:effectLst/>
                <a:uLnTx/>
                <a:uFillTx/>
                <a:latin typeface="Trebuchet MS" panose="020B0603020202020204"/>
                <a:ea typeface="+mn-ea"/>
                <a:cs typeface="+mn-cs"/>
              </a:rPr>
              <a:t> SC 1750, Judgment dated 13 August 2025</a:t>
            </a:r>
          </a:p>
        </p:txBody>
      </p:sp>
    </p:spTree>
    <p:extLst>
      <p:ext uri="{BB962C8B-B14F-4D97-AF65-F5344CB8AC3E}">
        <p14:creationId xmlns:p14="http://schemas.microsoft.com/office/powerpoint/2010/main" val="157979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nvPr>
        </p:nvGraphicFramePr>
        <p:xfrm>
          <a:off x="68259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3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39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Amit Garg vs Karnataka Real Estate Regulatory Authority &amp; </a:t>
            </a:r>
            <a:r>
              <a:rPr kumimoji="0" lang="en-US" sz="2800" b="1" i="0" u="none" strike="noStrike" kern="1200" cap="none" spc="0" normalizeH="0" baseline="0" noProof="0" dirty="0" err="1">
                <a:ln>
                  <a:noFill/>
                </a:ln>
                <a:solidFill>
                  <a:prstClr val="black"/>
                </a:solidFill>
                <a:effectLst/>
                <a:uLnTx/>
                <a:uFillTx/>
                <a:latin typeface="Trebuchet MS" panose="020B0603020202020204"/>
                <a:ea typeface="+mn-ea"/>
                <a:cs typeface="+mn-cs"/>
              </a:rPr>
              <a:t>Anr</a:t>
            </a: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64E0740A-0375-4641-B680-1BA8886C16CD}"/>
              </a:ext>
            </a:extLst>
          </p:cNvPr>
          <p:cNvGraphicFramePr/>
          <p:nvPr>
            <p:extLst/>
          </p:nvPr>
        </p:nvGraphicFramePr>
        <p:xfrm>
          <a:off x="-417252" y="1340527"/>
          <a:ext cx="10129421"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25F0039-990F-4930-B5E5-7365E8B73E43}"/>
              </a:ext>
            </a:extLst>
          </p:cNvPr>
          <p:cNvSpPr txBox="1"/>
          <p:nvPr/>
        </p:nvSpPr>
        <p:spPr>
          <a:xfrm>
            <a:off x="1" y="1186939"/>
            <a:ext cx="5752730"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Trebuchet MS" panose="020B0603020202020204"/>
                <a:ea typeface="+mn-ea"/>
                <a:cs typeface="+mn-cs"/>
              </a:rPr>
              <a:t>Writ Petition No.34471 of 2024, Karnataka High Court, Judgment dated 10 April 2025</a:t>
            </a:r>
          </a:p>
        </p:txBody>
      </p:sp>
    </p:spTree>
    <p:extLst>
      <p:ext uri="{BB962C8B-B14F-4D97-AF65-F5344CB8AC3E}">
        <p14:creationId xmlns:p14="http://schemas.microsoft.com/office/powerpoint/2010/main" val="31549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nvPr>
        </p:nvGraphicFramePr>
        <p:xfrm>
          <a:off x="68259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37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35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Rajnesh Sharma v. M/s Business Park Town Planners Ltd.</a:t>
            </a: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64E0740A-0375-4641-B680-1BA8886C16CD}"/>
              </a:ext>
            </a:extLst>
          </p:cNvPr>
          <p:cNvGraphicFramePr/>
          <p:nvPr>
            <p:extLst/>
          </p:nvPr>
        </p:nvGraphicFramePr>
        <p:xfrm>
          <a:off x="-150922" y="1571347"/>
          <a:ext cx="10786370"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C5D2703-CD07-405F-A06B-974599D221E9}"/>
              </a:ext>
            </a:extLst>
          </p:cNvPr>
          <p:cNvSpPr txBox="1"/>
          <p:nvPr/>
        </p:nvSpPr>
        <p:spPr>
          <a:xfrm>
            <a:off x="0" y="1186939"/>
            <a:ext cx="590364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rebuchet MS" panose="020B0603020202020204"/>
                <a:ea typeface="+mn-ea"/>
                <a:cs typeface="+mn-cs"/>
              </a:rPr>
              <a:t>Civil Appeal No. 3988 of 2023 | Supreme Court of India | Judgment Date: 24 September 2025</a:t>
            </a:r>
          </a:p>
        </p:txBody>
      </p:sp>
    </p:spTree>
    <p:extLst>
      <p:ext uri="{BB962C8B-B14F-4D97-AF65-F5344CB8AC3E}">
        <p14:creationId xmlns:p14="http://schemas.microsoft.com/office/powerpoint/2010/main" val="33335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74B5C-5CEB-4D55-8D80-1DA74AB74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41" y="4521757"/>
            <a:ext cx="2702945" cy="2702945"/>
          </a:xfrm>
          <a:prstGeom prst="rect">
            <a:avLst/>
          </a:prstGeom>
        </p:spPr>
      </p:pic>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7</a:t>
            </a:fld>
            <a:endParaRPr lang="en-IN">
              <a:solidFill>
                <a:prstClr val="black">
                  <a:tint val="75000"/>
                </a:prstClr>
              </a:solidFill>
            </a:endParaRPr>
          </a:p>
        </p:txBody>
      </p:sp>
      <p:graphicFrame>
        <p:nvGraphicFramePr>
          <p:cNvPr id="6" name="Diagram 5">
            <a:extLst>
              <a:ext uri="{FF2B5EF4-FFF2-40B4-BE49-F238E27FC236}">
                <a16:creationId xmlns:a16="http://schemas.microsoft.com/office/drawing/2014/main" id="{F179B037-D534-401C-A379-FBAC43F06E71}"/>
              </a:ext>
            </a:extLst>
          </p:cNvPr>
          <p:cNvGraphicFramePr/>
          <p:nvPr>
            <p:extLst>
              <p:ext uri="{D42A27DB-BD31-4B8C-83A1-F6EECF244321}">
                <p14:modId xmlns:p14="http://schemas.microsoft.com/office/powerpoint/2010/main" val="1912793658"/>
              </p:ext>
            </p:extLst>
          </p:nvPr>
        </p:nvGraphicFramePr>
        <p:xfrm>
          <a:off x="0" y="276633"/>
          <a:ext cx="11907297" cy="644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338493"/>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nvPr>
        </p:nvGraphicFramePr>
        <p:xfrm>
          <a:off x="68259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23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10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Mansi Brar Fernandes v. Shubha Sharma &amp; </a:t>
            </a:r>
            <a:r>
              <a:rPr kumimoji="0" lang="en-US" sz="2800" b="1" i="0" u="none" strike="noStrike" kern="1200" cap="none" spc="0" normalizeH="0" baseline="0" noProof="0" dirty="0" err="1">
                <a:ln>
                  <a:noFill/>
                </a:ln>
                <a:solidFill>
                  <a:prstClr val="black"/>
                </a:solidFill>
                <a:effectLst/>
                <a:uLnTx/>
                <a:uFillTx/>
                <a:latin typeface="Trebuchet MS" panose="020B0603020202020204"/>
                <a:ea typeface="+mn-ea"/>
                <a:cs typeface="+mn-cs"/>
              </a:rPr>
              <a:t>Anr</a:t>
            </a: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64E0740A-0375-4641-B680-1BA8886C16CD}"/>
              </a:ext>
            </a:extLst>
          </p:cNvPr>
          <p:cNvGraphicFramePr/>
          <p:nvPr>
            <p:extLst/>
          </p:nvPr>
        </p:nvGraphicFramePr>
        <p:xfrm>
          <a:off x="-417252" y="1340527"/>
          <a:ext cx="10786370"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566836D-8C00-4FC0-B163-A0362BE59981}"/>
              </a:ext>
            </a:extLst>
          </p:cNvPr>
          <p:cNvSpPr txBox="1"/>
          <p:nvPr/>
        </p:nvSpPr>
        <p:spPr>
          <a:xfrm>
            <a:off x="0" y="1186939"/>
            <a:ext cx="590364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rebuchet MS" panose="020B0603020202020204"/>
                <a:ea typeface="+mn-ea"/>
                <a:cs typeface="+mn-cs"/>
              </a:rPr>
              <a:t>2025 SCC </a:t>
            </a:r>
            <a:r>
              <a:rPr kumimoji="0" lang="en-US" sz="1100" b="1" i="0" u="none" strike="noStrike" kern="1200" cap="none" spc="0" normalizeH="0" baseline="0" noProof="0" dirty="0" err="1">
                <a:ln>
                  <a:noFill/>
                </a:ln>
                <a:solidFill>
                  <a:prstClr val="black"/>
                </a:solidFill>
                <a:effectLst/>
                <a:uLnTx/>
                <a:uFillTx/>
                <a:latin typeface="Trebuchet MS" panose="020B0603020202020204"/>
                <a:ea typeface="+mn-ea"/>
                <a:cs typeface="+mn-cs"/>
              </a:rPr>
              <a:t>OnLine</a:t>
            </a:r>
            <a:r>
              <a:rPr kumimoji="0" lang="en-US" sz="1100" b="1" i="0" u="none" strike="noStrike" kern="1200" cap="none" spc="0" normalizeH="0" baseline="0" noProof="0" dirty="0">
                <a:ln>
                  <a:noFill/>
                </a:ln>
                <a:solidFill>
                  <a:prstClr val="black"/>
                </a:solidFill>
                <a:effectLst/>
                <a:uLnTx/>
                <a:uFillTx/>
                <a:latin typeface="Trebuchet MS" panose="020B0603020202020204"/>
                <a:ea typeface="+mn-ea"/>
                <a:cs typeface="+mn-cs"/>
              </a:rPr>
              <a:t> SC 1518601 | Judgment Date: 12 September 2025</a:t>
            </a:r>
          </a:p>
        </p:txBody>
      </p:sp>
    </p:spTree>
    <p:extLst>
      <p:ext uri="{BB962C8B-B14F-4D97-AF65-F5344CB8AC3E}">
        <p14:creationId xmlns:p14="http://schemas.microsoft.com/office/powerpoint/2010/main" val="27112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nvPr>
        </p:nvGraphicFramePr>
        <p:xfrm>
          <a:off x="68259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5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11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171852"/>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Trebuchet MS" panose="020B0603020202020204"/>
                <a:ea typeface="+mn-ea"/>
                <a:cs typeface="+mn-cs"/>
              </a:rPr>
              <a:t>Revanta Multistate CGHS Ltd. v. Sunny Sapen</a:t>
            </a:r>
            <a:endPar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64E0740A-0375-4641-B680-1BA8886C16CD}"/>
              </a:ext>
            </a:extLst>
          </p:cNvPr>
          <p:cNvGraphicFramePr/>
          <p:nvPr>
            <p:extLst/>
          </p:nvPr>
        </p:nvGraphicFramePr>
        <p:xfrm>
          <a:off x="-417252" y="1340527"/>
          <a:ext cx="10786370" cy="516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5DECDAD-42D0-49F3-B174-24C0C0890DA7}"/>
              </a:ext>
            </a:extLst>
          </p:cNvPr>
          <p:cNvSpPr txBox="1"/>
          <p:nvPr/>
        </p:nvSpPr>
        <p:spPr>
          <a:xfrm>
            <a:off x="71021" y="1202027"/>
            <a:ext cx="565507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Trebuchet MS" panose="020B0603020202020204"/>
                <a:ea typeface="+mn-ea"/>
                <a:cs typeface="+mn-cs"/>
              </a:rPr>
              <a:t>Delhi High Court | RERA Appeal No. 1/2024 | Judgment Date: 30 May 2025 </a:t>
            </a:r>
            <a:endParaRPr kumimoji="0" lang="en-IN"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8156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5747C6-27D5-48FE-B9A7-FA3E0921C793}"/>
              </a:ext>
            </a:extLst>
          </p:cNvPr>
          <p:cNvGraphicFramePr/>
          <p:nvPr>
            <p:extLst/>
          </p:nvPr>
        </p:nvGraphicFramePr>
        <p:xfrm>
          <a:off x="68259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60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8735F-1FE6-4B7A-8EEB-3DC2EDB1D5E0}"/>
              </a:ext>
            </a:extLst>
          </p:cNvPr>
          <p:cNvGraphicFramePr/>
          <p:nvPr>
            <p:extLst/>
          </p:nvPr>
        </p:nvGraphicFramePr>
        <p:xfrm>
          <a:off x="78912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51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2">
            <a:extLst>
              <a:ext uri="{FF2B5EF4-FFF2-40B4-BE49-F238E27FC236}">
                <a16:creationId xmlns:a16="http://schemas.microsoft.com/office/drawing/2014/main" id="{4C201AE1-5F17-CEE6-48AC-9FD23B549BBB}"/>
              </a:ext>
            </a:extLst>
          </p:cNvPr>
          <p:cNvSpPr>
            <a:spLocks noGrp="1"/>
          </p:cNvSpPr>
          <p:nvPr>
            <p:ph type="title"/>
          </p:nvPr>
        </p:nvSpPr>
        <p:spPr>
          <a:xfrm>
            <a:off x="605119" y="940158"/>
            <a:ext cx="10982044" cy="4347764"/>
          </a:xfrm>
        </p:spPr>
        <p:txBody>
          <a:bodyPr/>
          <a:lstStyle/>
          <a:p>
            <a:pPr algn="ctr">
              <a:lnSpc>
                <a:spcPct val="100000"/>
              </a:lnSpc>
            </a:pPr>
            <a:r>
              <a:rPr lang="en-US" sz="6600" b="1" dirty="0">
                <a:latin typeface="Candara" panose="020E0502030303020204" pitchFamily="34" charset="0"/>
              </a:rPr>
              <a:t>Key Professional Opportunities for Chartered Accountants under RERA</a:t>
            </a:r>
          </a:p>
        </p:txBody>
      </p:sp>
      <p:sp>
        <p:nvSpPr>
          <p:cNvPr id="2" name="Slide Number Placeholder 1"/>
          <p:cNvSpPr>
            <a:spLocks noGrp="1"/>
          </p:cNvSpPr>
          <p:nvPr>
            <p:ph type="sldNum" sz="quarter" idx="4"/>
          </p:nvPr>
        </p:nvSpPr>
        <p:spPr/>
        <p:txBody>
          <a:bodyPr/>
          <a:lstStyle/>
          <a:p>
            <a:fld id="{6D22F896-40B5-4ADD-8801-0D06FADFA095}" type="slidenum">
              <a:rPr lang="en-US" smtClean="0"/>
              <a:pPr/>
              <a:t>78</a:t>
            </a:fld>
            <a:endParaRPr lang="en-US" dirty="0"/>
          </a:p>
        </p:txBody>
      </p:sp>
    </p:spTree>
    <p:extLst>
      <p:ext uri="{BB962C8B-B14F-4D97-AF65-F5344CB8AC3E}">
        <p14:creationId xmlns:p14="http://schemas.microsoft.com/office/powerpoint/2010/main" val="1817841558"/>
      </p:ext>
    </p:extLst>
  </p:cSld>
  <p:clrMapOvr>
    <a:masterClrMapping/>
  </p:clrMapOvr>
  <p:transition spd="slow">
    <p:comb/>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3070C00-4ECA-4855-B4C4-6F7024FCB904}"/>
              </a:ext>
            </a:extLst>
          </p:cNvPr>
          <p:cNvSpPr/>
          <p:nvPr/>
        </p:nvSpPr>
        <p:spPr>
          <a:xfrm>
            <a:off x="0" y="0"/>
            <a:ext cx="6383045" cy="1074198"/>
          </a:xfrm>
          <a:prstGeom prst="homePlat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rebuchet MS" panose="020B0603020202020204"/>
                <a:ea typeface="+mn-ea"/>
                <a:cs typeface="+mn-cs"/>
              </a:rPr>
              <a:t>Eligibility and Role of CA in RERA Certification</a:t>
            </a:r>
            <a:endParaRPr kumimoji="0" lang="en-IN" sz="2400" b="1" i="0" u="none" strike="noStrike" kern="1200" cap="none" spc="0" normalizeH="0" baseline="0" noProof="0" dirty="0">
              <a:ln>
                <a:noFill/>
              </a:ln>
              <a:solidFill>
                <a:schemeClr val="bg1"/>
              </a:solidFill>
              <a:effectLst/>
              <a:uLnTx/>
              <a:uFillTx/>
              <a:latin typeface="Trebuchet MS" panose="020B0603020202020204"/>
              <a:ea typeface="+mn-ea"/>
              <a:cs typeface="+mn-cs"/>
            </a:endParaRPr>
          </a:p>
        </p:txBody>
      </p:sp>
      <p:pic>
        <p:nvPicPr>
          <p:cNvPr id="3" name="Graphic 2" descr="Diploma roll">
            <a:extLst>
              <a:ext uri="{FF2B5EF4-FFF2-40B4-BE49-F238E27FC236}">
                <a16:creationId xmlns:a16="http://schemas.microsoft.com/office/drawing/2014/main" id="{840A243C-185C-4F77-BABB-246F392751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27542"/>
            <a:ext cx="914400" cy="914400"/>
          </a:xfrm>
          <a:prstGeom prst="rect">
            <a:avLst/>
          </a:prstGeom>
        </p:spPr>
      </p:pic>
      <p:sp>
        <p:nvSpPr>
          <p:cNvPr id="5" name="TextBox 4">
            <a:extLst>
              <a:ext uri="{FF2B5EF4-FFF2-40B4-BE49-F238E27FC236}">
                <a16:creationId xmlns:a16="http://schemas.microsoft.com/office/drawing/2014/main" id="{2F7663B5-1F46-46A9-A403-31FF3DFE782C}"/>
              </a:ext>
            </a:extLst>
          </p:cNvPr>
          <p:cNvSpPr txBox="1"/>
          <p:nvPr/>
        </p:nvSpPr>
        <p:spPr>
          <a:xfrm>
            <a:off x="914400" y="1074198"/>
            <a:ext cx="9917723" cy="1077218"/>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prstClr val="black"/>
                </a:solidFill>
                <a:effectLst/>
                <a:uLnTx/>
                <a:uFillTx/>
                <a:latin typeface="Trebuchet MS" panose="020B0603020202020204"/>
                <a:ea typeface="+mn-ea"/>
                <a:cs typeface="+mn-cs"/>
              </a:rPr>
              <a:t>E</a:t>
            </a:r>
            <a:r>
              <a:rPr kumimoji="0" lang="en-IN" sz="2000" b="1" i="0" u="none" strike="noStrike" kern="1200" cap="none" spc="0" normalizeH="0" baseline="0" noProof="0" dirty="0">
                <a:ln>
                  <a:noFill/>
                </a:ln>
                <a:solidFill>
                  <a:prstClr val="black"/>
                </a:solidFill>
                <a:effectLst/>
                <a:uLnTx/>
                <a:uFillTx/>
                <a:latin typeface="Trebuchet MS" panose="020B0603020202020204"/>
                <a:ea typeface="+mn-ea"/>
                <a:cs typeface="+mn-cs"/>
              </a:rPr>
              <a:t>ligibility Criteria: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Only Chartered Accountants (CAs) with a valid COP are authorized to issue the RERA certification.</a:t>
            </a:r>
            <a:endParaRPr kumimoji="0" lang="en-IN"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5474B8E9-8371-44E8-830A-5D1B5524EF33}"/>
              </a:ext>
            </a:extLst>
          </p:cNvPr>
          <p:cNvSpPr txBox="1"/>
          <p:nvPr/>
        </p:nvSpPr>
        <p:spPr>
          <a:xfrm>
            <a:off x="255865" y="1988598"/>
            <a:ext cx="9139806" cy="4756110"/>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R</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ole of CAs in RERA Certification:</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Different CAs must be appointed for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withdrawal certification</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and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annual audit certification</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to ensure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independence</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and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impartiality</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Involvement of the same CA in both roles (audit and withdrawal certification) can lead to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conflicts of interest</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impacting the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credibility</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of the certification.</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CA issuing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withdrawal certification</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ensures that withdrawals are aligned with the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project's progress.</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statutory auditor</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conducts the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annual audit</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and ensures: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Maintenance of project’s separate bank account, Correct use of </a:t>
            </a:r>
            <a:r>
              <a:rPr kumimoji="0" lang="en-US" sz="1600" b="1" i="0" u="none" strike="noStrike" kern="1200" cap="none" spc="0" normalizeH="0" baseline="0" noProof="0" dirty="0" err="1">
                <a:ln>
                  <a:noFill/>
                </a:ln>
                <a:solidFill>
                  <a:prstClr val="black"/>
                </a:solidFill>
                <a:effectLst/>
                <a:uLnTx/>
                <a:uFillTx/>
                <a:latin typeface="Trebuchet MS" panose="020B0603020202020204"/>
                <a:ea typeface="+mn-ea"/>
                <a:cs typeface="+mn-cs"/>
              </a:rPr>
              <a:t>allottee</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 funds</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as per RERA regulations, Verifies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accuracy</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of all certificates issued by professionals during the year</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These certifications are crucial for stakeholders to assess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project progress</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They can also be </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used as evidence in court</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in case of disputes or legal scrutiny.</a:t>
            </a:r>
            <a:endParaRPr kumimoji="0" lang="en-IN"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E112EC1B-0DE0-4B1F-8C9C-32887A2F7AF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95671" y="3657599"/>
            <a:ext cx="2796329" cy="3200401"/>
          </a:xfrm>
          <a:prstGeom prst="rect">
            <a:avLst/>
          </a:prstGeom>
        </p:spPr>
      </p:pic>
    </p:spTree>
    <p:extLst>
      <p:ext uri="{BB962C8B-B14F-4D97-AF65-F5344CB8AC3E}">
        <p14:creationId xmlns:p14="http://schemas.microsoft.com/office/powerpoint/2010/main" val="268787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74B5C-5CEB-4D55-8D80-1DA74AB74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41" y="4521757"/>
            <a:ext cx="2702945" cy="2702945"/>
          </a:xfrm>
          <a:prstGeom prst="rect">
            <a:avLst/>
          </a:prstGeom>
        </p:spPr>
      </p:pic>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8</a:t>
            </a:fld>
            <a:endParaRPr lang="en-IN">
              <a:solidFill>
                <a:prstClr val="black">
                  <a:tint val="75000"/>
                </a:prstClr>
              </a:solidFill>
            </a:endParaRPr>
          </a:p>
        </p:txBody>
      </p:sp>
      <p:graphicFrame>
        <p:nvGraphicFramePr>
          <p:cNvPr id="6" name="Diagram 5">
            <a:extLst>
              <a:ext uri="{FF2B5EF4-FFF2-40B4-BE49-F238E27FC236}">
                <a16:creationId xmlns:a16="http://schemas.microsoft.com/office/drawing/2014/main" id="{F179B037-D534-401C-A379-FBAC43F06E71}"/>
              </a:ext>
            </a:extLst>
          </p:cNvPr>
          <p:cNvGraphicFramePr/>
          <p:nvPr>
            <p:extLst>
              <p:ext uri="{D42A27DB-BD31-4B8C-83A1-F6EECF244321}">
                <p14:modId xmlns:p14="http://schemas.microsoft.com/office/powerpoint/2010/main" val="4215274244"/>
              </p:ext>
            </p:extLst>
          </p:nvPr>
        </p:nvGraphicFramePr>
        <p:xfrm>
          <a:off x="0" y="276633"/>
          <a:ext cx="11907297" cy="644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976207"/>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fld id="{672B7600-67E3-4D97-B453-880E2742B982}" type="slidenum">
              <a:rPr lang="en-US" smtClean="0"/>
              <a:t>80</a:t>
            </a:fld>
            <a:endParaRPr lang="en-US"/>
          </a:p>
        </p:txBody>
      </p:sp>
      <p:grpSp>
        <p:nvGrpSpPr>
          <p:cNvPr id="5" name="Groupe 2052">
            <a:extLst>
              <a:ext uri="{FF2B5EF4-FFF2-40B4-BE49-F238E27FC236}">
                <a16:creationId xmlns:a16="http://schemas.microsoft.com/office/drawing/2014/main" id="{642EFC17-78C9-42B1-A5D7-35E0ACB9D10B}"/>
              </a:ext>
            </a:extLst>
          </p:cNvPr>
          <p:cNvGrpSpPr/>
          <p:nvPr/>
        </p:nvGrpSpPr>
        <p:grpSpPr>
          <a:xfrm>
            <a:off x="167425" y="3348507"/>
            <a:ext cx="1957589" cy="3509494"/>
            <a:chOff x="3227388" y="1412875"/>
            <a:chExt cx="2206625" cy="3448051"/>
          </a:xfrm>
        </p:grpSpPr>
        <p:sp>
          <p:nvSpPr>
            <p:cNvPr id="7" name="Freeform 6">
              <a:extLst>
                <a:ext uri="{FF2B5EF4-FFF2-40B4-BE49-F238E27FC236}">
                  <a16:creationId xmlns:a16="http://schemas.microsoft.com/office/drawing/2014/main" id="{FA5D709B-284B-4A85-A089-911F499CEEE8}"/>
                </a:ext>
              </a:extLst>
            </p:cNvPr>
            <p:cNvSpPr>
              <a:spLocks/>
            </p:cNvSpPr>
            <p:nvPr/>
          </p:nvSpPr>
          <p:spPr bwMode="auto">
            <a:xfrm>
              <a:off x="4159250" y="2068513"/>
              <a:ext cx="268288" cy="498475"/>
            </a:xfrm>
            <a:custGeom>
              <a:avLst/>
              <a:gdLst>
                <a:gd name="T0" fmla="*/ 169 w 169"/>
                <a:gd name="T1" fmla="*/ 49 h 314"/>
                <a:gd name="T2" fmla="*/ 160 w 169"/>
                <a:gd name="T3" fmla="*/ 25 h 314"/>
                <a:gd name="T4" fmla="*/ 155 w 169"/>
                <a:gd name="T5" fmla="*/ 16 h 314"/>
                <a:gd name="T6" fmla="*/ 150 w 169"/>
                <a:gd name="T7" fmla="*/ 11 h 314"/>
                <a:gd name="T8" fmla="*/ 122 w 169"/>
                <a:gd name="T9" fmla="*/ 1 h 314"/>
                <a:gd name="T10" fmla="*/ 114 w 169"/>
                <a:gd name="T11" fmla="*/ 0 h 314"/>
                <a:gd name="T12" fmla="*/ 98 w 169"/>
                <a:gd name="T13" fmla="*/ 2 h 314"/>
                <a:gd name="T14" fmla="*/ 93 w 169"/>
                <a:gd name="T15" fmla="*/ 5 h 314"/>
                <a:gd name="T16" fmla="*/ 83 w 169"/>
                <a:gd name="T17" fmla="*/ 16 h 314"/>
                <a:gd name="T18" fmla="*/ 70 w 169"/>
                <a:gd name="T19" fmla="*/ 29 h 314"/>
                <a:gd name="T20" fmla="*/ 65 w 169"/>
                <a:gd name="T21" fmla="*/ 34 h 314"/>
                <a:gd name="T22" fmla="*/ 57 w 169"/>
                <a:gd name="T23" fmla="*/ 45 h 314"/>
                <a:gd name="T24" fmla="*/ 52 w 169"/>
                <a:gd name="T25" fmla="*/ 49 h 314"/>
                <a:gd name="T26" fmla="*/ 40 w 169"/>
                <a:gd name="T27" fmla="*/ 63 h 314"/>
                <a:gd name="T28" fmla="*/ 27 w 169"/>
                <a:gd name="T29" fmla="*/ 80 h 314"/>
                <a:gd name="T30" fmla="*/ 13 w 169"/>
                <a:gd name="T31" fmla="*/ 93 h 314"/>
                <a:gd name="T32" fmla="*/ 5 w 169"/>
                <a:gd name="T33" fmla="*/ 103 h 314"/>
                <a:gd name="T34" fmla="*/ 5 w 169"/>
                <a:gd name="T35" fmla="*/ 106 h 314"/>
                <a:gd name="T36" fmla="*/ 7 w 169"/>
                <a:gd name="T37" fmla="*/ 133 h 314"/>
                <a:gd name="T38" fmla="*/ 5 w 169"/>
                <a:gd name="T39" fmla="*/ 140 h 314"/>
                <a:gd name="T40" fmla="*/ 1 w 169"/>
                <a:gd name="T41" fmla="*/ 157 h 314"/>
                <a:gd name="T42" fmla="*/ 0 w 169"/>
                <a:gd name="T43" fmla="*/ 173 h 314"/>
                <a:gd name="T44" fmla="*/ 4 w 169"/>
                <a:gd name="T45" fmla="*/ 192 h 314"/>
                <a:gd name="T46" fmla="*/ 10 w 169"/>
                <a:gd name="T47" fmla="*/ 214 h 314"/>
                <a:gd name="T48" fmla="*/ 18 w 169"/>
                <a:gd name="T49" fmla="*/ 232 h 314"/>
                <a:gd name="T50" fmla="*/ 27 w 169"/>
                <a:gd name="T51" fmla="*/ 252 h 314"/>
                <a:gd name="T52" fmla="*/ 31 w 169"/>
                <a:gd name="T53" fmla="*/ 261 h 314"/>
                <a:gd name="T54" fmla="*/ 41 w 169"/>
                <a:gd name="T55" fmla="*/ 278 h 314"/>
                <a:gd name="T56" fmla="*/ 49 w 169"/>
                <a:gd name="T57" fmla="*/ 283 h 314"/>
                <a:gd name="T58" fmla="*/ 56 w 169"/>
                <a:gd name="T59" fmla="*/ 289 h 314"/>
                <a:gd name="T60" fmla="*/ 63 w 169"/>
                <a:gd name="T61" fmla="*/ 307 h 314"/>
                <a:gd name="T62" fmla="*/ 84 w 169"/>
                <a:gd name="T63" fmla="*/ 314 h 314"/>
                <a:gd name="T64" fmla="*/ 169 w 169"/>
                <a:gd name="T6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314">
                  <a:moveTo>
                    <a:pt x="169" y="49"/>
                  </a:moveTo>
                  <a:lnTo>
                    <a:pt x="169" y="49"/>
                  </a:lnTo>
                  <a:lnTo>
                    <a:pt x="164" y="36"/>
                  </a:lnTo>
                  <a:lnTo>
                    <a:pt x="160" y="25"/>
                  </a:lnTo>
                  <a:lnTo>
                    <a:pt x="155" y="16"/>
                  </a:lnTo>
                  <a:lnTo>
                    <a:pt x="155" y="16"/>
                  </a:lnTo>
                  <a:lnTo>
                    <a:pt x="154" y="14"/>
                  </a:lnTo>
                  <a:lnTo>
                    <a:pt x="150" y="11"/>
                  </a:lnTo>
                  <a:lnTo>
                    <a:pt x="141" y="7"/>
                  </a:lnTo>
                  <a:lnTo>
                    <a:pt x="122" y="1"/>
                  </a:lnTo>
                  <a:lnTo>
                    <a:pt x="122" y="1"/>
                  </a:lnTo>
                  <a:lnTo>
                    <a:pt x="114" y="0"/>
                  </a:lnTo>
                  <a:lnTo>
                    <a:pt x="106" y="0"/>
                  </a:lnTo>
                  <a:lnTo>
                    <a:pt x="98" y="2"/>
                  </a:lnTo>
                  <a:lnTo>
                    <a:pt x="93" y="5"/>
                  </a:lnTo>
                  <a:lnTo>
                    <a:pt x="93" y="5"/>
                  </a:lnTo>
                  <a:lnTo>
                    <a:pt x="88" y="10"/>
                  </a:lnTo>
                  <a:lnTo>
                    <a:pt x="83" y="16"/>
                  </a:lnTo>
                  <a:lnTo>
                    <a:pt x="76" y="24"/>
                  </a:lnTo>
                  <a:lnTo>
                    <a:pt x="70" y="29"/>
                  </a:lnTo>
                  <a:lnTo>
                    <a:pt x="70" y="29"/>
                  </a:lnTo>
                  <a:lnTo>
                    <a:pt x="65" y="34"/>
                  </a:lnTo>
                  <a:lnTo>
                    <a:pt x="61" y="40"/>
                  </a:lnTo>
                  <a:lnTo>
                    <a:pt x="57" y="45"/>
                  </a:lnTo>
                  <a:lnTo>
                    <a:pt x="52" y="49"/>
                  </a:lnTo>
                  <a:lnTo>
                    <a:pt x="52" y="49"/>
                  </a:lnTo>
                  <a:lnTo>
                    <a:pt x="47" y="55"/>
                  </a:lnTo>
                  <a:lnTo>
                    <a:pt x="40" y="63"/>
                  </a:lnTo>
                  <a:lnTo>
                    <a:pt x="35" y="72"/>
                  </a:lnTo>
                  <a:lnTo>
                    <a:pt x="27" y="80"/>
                  </a:lnTo>
                  <a:lnTo>
                    <a:pt x="27" y="80"/>
                  </a:lnTo>
                  <a:lnTo>
                    <a:pt x="13" y="93"/>
                  </a:lnTo>
                  <a:lnTo>
                    <a:pt x="7" y="99"/>
                  </a:lnTo>
                  <a:lnTo>
                    <a:pt x="5" y="103"/>
                  </a:lnTo>
                  <a:lnTo>
                    <a:pt x="5" y="106"/>
                  </a:lnTo>
                  <a:lnTo>
                    <a:pt x="5" y="106"/>
                  </a:lnTo>
                  <a:lnTo>
                    <a:pt x="5" y="124"/>
                  </a:lnTo>
                  <a:lnTo>
                    <a:pt x="7" y="133"/>
                  </a:lnTo>
                  <a:lnTo>
                    <a:pt x="5" y="140"/>
                  </a:lnTo>
                  <a:lnTo>
                    <a:pt x="5" y="140"/>
                  </a:lnTo>
                  <a:lnTo>
                    <a:pt x="3" y="148"/>
                  </a:lnTo>
                  <a:lnTo>
                    <a:pt x="1" y="157"/>
                  </a:lnTo>
                  <a:lnTo>
                    <a:pt x="0" y="173"/>
                  </a:lnTo>
                  <a:lnTo>
                    <a:pt x="0" y="173"/>
                  </a:lnTo>
                  <a:lnTo>
                    <a:pt x="1" y="182"/>
                  </a:lnTo>
                  <a:lnTo>
                    <a:pt x="4" y="192"/>
                  </a:lnTo>
                  <a:lnTo>
                    <a:pt x="10" y="214"/>
                  </a:lnTo>
                  <a:lnTo>
                    <a:pt x="10" y="214"/>
                  </a:lnTo>
                  <a:lnTo>
                    <a:pt x="13" y="222"/>
                  </a:lnTo>
                  <a:lnTo>
                    <a:pt x="18" y="232"/>
                  </a:lnTo>
                  <a:lnTo>
                    <a:pt x="23" y="241"/>
                  </a:lnTo>
                  <a:lnTo>
                    <a:pt x="27" y="252"/>
                  </a:lnTo>
                  <a:lnTo>
                    <a:pt x="27" y="252"/>
                  </a:lnTo>
                  <a:lnTo>
                    <a:pt x="31" y="261"/>
                  </a:lnTo>
                  <a:lnTo>
                    <a:pt x="35" y="270"/>
                  </a:lnTo>
                  <a:lnTo>
                    <a:pt x="41" y="278"/>
                  </a:lnTo>
                  <a:lnTo>
                    <a:pt x="49" y="283"/>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D10A859-9706-4E34-B90F-F2B0E59FAEFB}"/>
                </a:ext>
              </a:extLst>
            </p:cNvPr>
            <p:cNvSpPr>
              <a:spLocks/>
            </p:cNvSpPr>
            <p:nvPr/>
          </p:nvSpPr>
          <p:spPr bwMode="auto">
            <a:xfrm>
              <a:off x="4214813" y="2132013"/>
              <a:ext cx="363538" cy="476250"/>
            </a:xfrm>
            <a:custGeom>
              <a:avLst/>
              <a:gdLst>
                <a:gd name="T0" fmla="*/ 211 w 229"/>
                <a:gd name="T1" fmla="*/ 287 h 300"/>
                <a:gd name="T2" fmla="*/ 213 w 229"/>
                <a:gd name="T3" fmla="*/ 250 h 300"/>
                <a:gd name="T4" fmla="*/ 217 w 229"/>
                <a:gd name="T5" fmla="*/ 235 h 300"/>
                <a:gd name="T6" fmla="*/ 226 w 229"/>
                <a:gd name="T7" fmla="*/ 217 h 300"/>
                <a:gd name="T8" fmla="*/ 229 w 229"/>
                <a:gd name="T9" fmla="*/ 192 h 300"/>
                <a:gd name="T10" fmla="*/ 226 w 229"/>
                <a:gd name="T11" fmla="*/ 153 h 300"/>
                <a:gd name="T12" fmla="*/ 224 w 229"/>
                <a:gd name="T13" fmla="*/ 124 h 300"/>
                <a:gd name="T14" fmla="*/ 220 w 229"/>
                <a:gd name="T15" fmla="*/ 116 h 300"/>
                <a:gd name="T16" fmla="*/ 209 w 229"/>
                <a:gd name="T17" fmla="*/ 103 h 300"/>
                <a:gd name="T18" fmla="*/ 206 w 229"/>
                <a:gd name="T19" fmla="*/ 98 h 300"/>
                <a:gd name="T20" fmla="*/ 194 w 229"/>
                <a:gd name="T21" fmla="*/ 69 h 300"/>
                <a:gd name="T22" fmla="*/ 191 w 229"/>
                <a:gd name="T23" fmla="*/ 64 h 300"/>
                <a:gd name="T24" fmla="*/ 182 w 229"/>
                <a:gd name="T25" fmla="*/ 54 h 300"/>
                <a:gd name="T26" fmla="*/ 176 w 229"/>
                <a:gd name="T27" fmla="*/ 47 h 300"/>
                <a:gd name="T28" fmla="*/ 169 w 229"/>
                <a:gd name="T29" fmla="*/ 41 h 300"/>
                <a:gd name="T30" fmla="*/ 160 w 229"/>
                <a:gd name="T31" fmla="*/ 23 h 300"/>
                <a:gd name="T32" fmla="*/ 155 w 229"/>
                <a:gd name="T33" fmla="*/ 15 h 300"/>
                <a:gd name="T34" fmla="*/ 141 w 229"/>
                <a:gd name="T35" fmla="*/ 5 h 300"/>
                <a:gd name="T36" fmla="*/ 120 w 229"/>
                <a:gd name="T37" fmla="*/ 0 h 300"/>
                <a:gd name="T38" fmla="*/ 107 w 229"/>
                <a:gd name="T39" fmla="*/ 1 h 300"/>
                <a:gd name="T40" fmla="*/ 65 w 229"/>
                <a:gd name="T41" fmla="*/ 7 h 300"/>
                <a:gd name="T42" fmla="*/ 61 w 229"/>
                <a:gd name="T43" fmla="*/ 9 h 300"/>
                <a:gd name="T44" fmla="*/ 41 w 229"/>
                <a:gd name="T45" fmla="*/ 25 h 300"/>
                <a:gd name="T46" fmla="*/ 26 w 229"/>
                <a:gd name="T47" fmla="*/ 44 h 300"/>
                <a:gd name="T48" fmla="*/ 25 w 229"/>
                <a:gd name="T49" fmla="*/ 49 h 300"/>
                <a:gd name="T50" fmla="*/ 26 w 229"/>
                <a:gd name="T51" fmla="*/ 56 h 300"/>
                <a:gd name="T52" fmla="*/ 39 w 229"/>
                <a:gd name="T53" fmla="*/ 77 h 300"/>
                <a:gd name="T54" fmla="*/ 44 w 229"/>
                <a:gd name="T55" fmla="*/ 88 h 300"/>
                <a:gd name="T56" fmla="*/ 47 w 229"/>
                <a:gd name="T57" fmla="*/ 99 h 300"/>
                <a:gd name="T58" fmla="*/ 48 w 229"/>
                <a:gd name="T59" fmla="*/ 138 h 300"/>
                <a:gd name="T60" fmla="*/ 48 w 229"/>
                <a:gd name="T61" fmla="*/ 141 h 300"/>
                <a:gd name="T62" fmla="*/ 56 w 229"/>
                <a:gd name="T63" fmla="*/ 151 h 300"/>
                <a:gd name="T64" fmla="*/ 65 w 229"/>
                <a:gd name="T65" fmla="*/ 159 h 300"/>
                <a:gd name="T66" fmla="*/ 66 w 229"/>
                <a:gd name="T67" fmla="*/ 163 h 300"/>
                <a:gd name="T68" fmla="*/ 65 w 229"/>
                <a:gd name="T69" fmla="*/ 168 h 300"/>
                <a:gd name="T70" fmla="*/ 58 w 229"/>
                <a:gd name="T71" fmla="*/ 177 h 300"/>
                <a:gd name="T72" fmla="*/ 43 w 229"/>
                <a:gd name="T73" fmla="*/ 172 h 300"/>
                <a:gd name="T74" fmla="*/ 23 w 229"/>
                <a:gd name="T75" fmla="*/ 166 h 300"/>
                <a:gd name="T76" fmla="*/ 17 w 229"/>
                <a:gd name="T77" fmla="*/ 166 h 300"/>
                <a:gd name="T78" fmla="*/ 9 w 229"/>
                <a:gd name="T79" fmla="*/ 169 h 300"/>
                <a:gd name="T80" fmla="*/ 3 w 229"/>
                <a:gd name="T81" fmla="*/ 175 h 300"/>
                <a:gd name="T82" fmla="*/ 0 w 229"/>
                <a:gd name="T83" fmla="*/ 185 h 300"/>
                <a:gd name="T84" fmla="*/ 3 w 229"/>
                <a:gd name="T85" fmla="*/ 195 h 300"/>
                <a:gd name="T86" fmla="*/ 6 w 229"/>
                <a:gd name="T87" fmla="*/ 199 h 300"/>
                <a:gd name="T88" fmla="*/ 21 w 229"/>
                <a:gd name="T89" fmla="*/ 209 h 300"/>
                <a:gd name="T90" fmla="*/ 48 w 229"/>
                <a:gd name="T91" fmla="*/ 221 h 300"/>
                <a:gd name="T92" fmla="*/ 59 w 229"/>
                <a:gd name="T93" fmla="*/ 222 h 300"/>
                <a:gd name="T94" fmla="*/ 61 w 229"/>
                <a:gd name="T95" fmla="*/ 222 h 300"/>
                <a:gd name="T96" fmla="*/ 66 w 229"/>
                <a:gd name="T97" fmla="*/ 228 h 300"/>
                <a:gd name="T98" fmla="*/ 74 w 229"/>
                <a:gd name="T99" fmla="*/ 245 h 300"/>
                <a:gd name="T100" fmla="*/ 81 w 229"/>
                <a:gd name="T101" fmla="*/ 280 h 300"/>
                <a:gd name="T102" fmla="*/ 83 w 229"/>
                <a:gd name="T103" fmla="*/ 284 h 300"/>
                <a:gd name="T104" fmla="*/ 92 w 229"/>
                <a:gd name="T105" fmla="*/ 292 h 300"/>
                <a:gd name="T106" fmla="*/ 109 w 229"/>
                <a:gd name="T107" fmla="*/ 298 h 300"/>
                <a:gd name="T108" fmla="*/ 211 w 229"/>
                <a:gd name="T109" fmla="*/ 28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9" h="300">
                  <a:moveTo>
                    <a:pt x="211" y="287"/>
                  </a:moveTo>
                  <a:lnTo>
                    <a:pt x="211" y="287"/>
                  </a:lnTo>
                  <a:lnTo>
                    <a:pt x="212" y="267"/>
                  </a:lnTo>
                  <a:lnTo>
                    <a:pt x="213" y="250"/>
                  </a:lnTo>
                  <a:lnTo>
                    <a:pt x="215" y="241"/>
                  </a:lnTo>
                  <a:lnTo>
                    <a:pt x="217" y="235"/>
                  </a:lnTo>
                  <a:lnTo>
                    <a:pt x="217" y="235"/>
                  </a:lnTo>
                  <a:lnTo>
                    <a:pt x="226" y="217"/>
                  </a:lnTo>
                  <a:lnTo>
                    <a:pt x="228" y="207"/>
                  </a:lnTo>
                  <a:lnTo>
                    <a:pt x="229" y="192"/>
                  </a:lnTo>
                  <a:lnTo>
                    <a:pt x="229" y="192"/>
                  </a:lnTo>
                  <a:lnTo>
                    <a:pt x="226" y="153"/>
                  </a:lnTo>
                  <a:lnTo>
                    <a:pt x="225" y="137"/>
                  </a:lnTo>
                  <a:lnTo>
                    <a:pt x="224" y="124"/>
                  </a:lnTo>
                  <a:lnTo>
                    <a:pt x="224" y="124"/>
                  </a:lnTo>
                  <a:lnTo>
                    <a:pt x="220" y="116"/>
                  </a:lnTo>
                  <a:lnTo>
                    <a:pt x="215" y="110"/>
                  </a:lnTo>
                  <a:lnTo>
                    <a:pt x="209" y="103"/>
                  </a:lnTo>
                  <a:lnTo>
                    <a:pt x="206" y="98"/>
                  </a:lnTo>
                  <a:lnTo>
                    <a:pt x="206" y="98"/>
                  </a:lnTo>
                  <a:lnTo>
                    <a:pt x="199" y="84"/>
                  </a:lnTo>
                  <a:lnTo>
                    <a:pt x="194" y="69"/>
                  </a:lnTo>
                  <a:lnTo>
                    <a:pt x="194" y="69"/>
                  </a:lnTo>
                  <a:lnTo>
                    <a:pt x="191" y="64"/>
                  </a:lnTo>
                  <a:lnTo>
                    <a:pt x="188" y="59"/>
                  </a:lnTo>
                  <a:lnTo>
                    <a:pt x="182" y="54"/>
                  </a:lnTo>
                  <a:lnTo>
                    <a:pt x="176" y="47"/>
                  </a:lnTo>
                  <a:lnTo>
                    <a:pt x="176" y="47"/>
                  </a:lnTo>
                  <a:lnTo>
                    <a:pt x="172" y="45"/>
                  </a:lnTo>
                  <a:lnTo>
                    <a:pt x="169" y="41"/>
                  </a:lnTo>
                  <a:lnTo>
                    <a:pt x="164" y="32"/>
                  </a:lnTo>
                  <a:lnTo>
                    <a:pt x="160" y="23"/>
                  </a:lnTo>
                  <a:lnTo>
                    <a:pt x="155" y="15"/>
                  </a:lnTo>
                  <a:lnTo>
                    <a:pt x="155" y="15"/>
                  </a:lnTo>
                  <a:lnTo>
                    <a:pt x="149" y="10"/>
                  </a:lnTo>
                  <a:lnTo>
                    <a:pt x="141" y="5"/>
                  </a:lnTo>
                  <a:lnTo>
                    <a:pt x="131" y="1"/>
                  </a:lnTo>
                  <a:lnTo>
                    <a:pt x="120" y="0"/>
                  </a:lnTo>
                  <a:lnTo>
                    <a:pt x="120" y="0"/>
                  </a:lnTo>
                  <a:lnTo>
                    <a:pt x="107" y="1"/>
                  </a:lnTo>
                  <a:lnTo>
                    <a:pt x="91" y="2"/>
                  </a:lnTo>
                  <a:lnTo>
                    <a:pt x="65" y="7"/>
                  </a:lnTo>
                  <a:lnTo>
                    <a:pt x="65" y="7"/>
                  </a:lnTo>
                  <a:lnTo>
                    <a:pt x="61" y="9"/>
                  </a:lnTo>
                  <a:lnTo>
                    <a:pt x="54" y="13"/>
                  </a:lnTo>
                  <a:lnTo>
                    <a:pt x="41" y="25"/>
                  </a:lnTo>
                  <a:lnTo>
                    <a:pt x="30" y="38"/>
                  </a:lnTo>
                  <a:lnTo>
                    <a:pt x="26" y="44"/>
                  </a:lnTo>
                  <a:lnTo>
                    <a:pt x="25" y="49"/>
                  </a:lnTo>
                  <a:lnTo>
                    <a:pt x="25" y="49"/>
                  </a:lnTo>
                  <a:lnTo>
                    <a:pt x="25" y="53"/>
                  </a:lnTo>
                  <a:lnTo>
                    <a:pt x="26" y="56"/>
                  </a:lnTo>
                  <a:lnTo>
                    <a:pt x="32" y="67"/>
                  </a:lnTo>
                  <a:lnTo>
                    <a:pt x="39" y="77"/>
                  </a:lnTo>
                  <a:lnTo>
                    <a:pt x="43" y="82"/>
                  </a:lnTo>
                  <a:lnTo>
                    <a:pt x="44" y="88"/>
                  </a:lnTo>
                  <a:lnTo>
                    <a:pt x="44" y="88"/>
                  </a:lnTo>
                  <a:lnTo>
                    <a:pt x="47" y="99"/>
                  </a:lnTo>
                  <a:lnTo>
                    <a:pt x="47" y="113"/>
                  </a:lnTo>
                  <a:lnTo>
                    <a:pt x="48" y="138"/>
                  </a:lnTo>
                  <a:lnTo>
                    <a:pt x="48" y="138"/>
                  </a:lnTo>
                  <a:lnTo>
                    <a:pt x="48" y="141"/>
                  </a:lnTo>
                  <a:lnTo>
                    <a:pt x="50" y="144"/>
                  </a:lnTo>
                  <a:lnTo>
                    <a:pt x="56" y="151"/>
                  </a:lnTo>
                  <a:lnTo>
                    <a:pt x="62" y="156"/>
                  </a:lnTo>
                  <a:lnTo>
                    <a:pt x="65" y="159"/>
                  </a:lnTo>
                  <a:lnTo>
                    <a:pt x="66" y="163"/>
                  </a:lnTo>
                  <a:lnTo>
                    <a:pt x="66" y="163"/>
                  </a:lnTo>
                  <a:lnTo>
                    <a:pt x="66" y="165"/>
                  </a:lnTo>
                  <a:lnTo>
                    <a:pt x="65" y="168"/>
                  </a:lnTo>
                  <a:lnTo>
                    <a:pt x="62" y="173"/>
                  </a:lnTo>
                  <a:lnTo>
                    <a:pt x="58" y="177"/>
                  </a:lnTo>
                  <a:lnTo>
                    <a:pt x="58" y="177"/>
                  </a:lnTo>
                  <a:lnTo>
                    <a:pt x="43" y="172"/>
                  </a:lnTo>
                  <a:lnTo>
                    <a:pt x="30" y="168"/>
                  </a:lnTo>
                  <a:lnTo>
                    <a:pt x="23" y="166"/>
                  </a:lnTo>
                  <a:lnTo>
                    <a:pt x="17" y="166"/>
                  </a:lnTo>
                  <a:lnTo>
                    <a:pt x="17" y="166"/>
                  </a:lnTo>
                  <a:lnTo>
                    <a:pt x="13" y="166"/>
                  </a:lnTo>
                  <a:lnTo>
                    <a:pt x="9" y="169"/>
                  </a:lnTo>
                  <a:lnTo>
                    <a:pt x="5" y="172"/>
                  </a:lnTo>
                  <a:lnTo>
                    <a:pt x="3" y="175"/>
                  </a:lnTo>
                  <a:lnTo>
                    <a:pt x="0" y="181"/>
                  </a:lnTo>
                  <a:lnTo>
                    <a:pt x="0" y="185"/>
                  </a:lnTo>
                  <a:lnTo>
                    <a:pt x="0" y="190"/>
                  </a:lnTo>
                  <a:lnTo>
                    <a:pt x="3" y="195"/>
                  </a:lnTo>
                  <a:lnTo>
                    <a:pt x="3" y="195"/>
                  </a:lnTo>
                  <a:lnTo>
                    <a:pt x="6" y="199"/>
                  </a:lnTo>
                  <a:lnTo>
                    <a:pt x="13" y="204"/>
                  </a:lnTo>
                  <a:lnTo>
                    <a:pt x="21" y="209"/>
                  </a:lnTo>
                  <a:lnTo>
                    <a:pt x="30" y="213"/>
                  </a:lnTo>
                  <a:lnTo>
                    <a:pt x="48" y="221"/>
                  </a:lnTo>
                  <a:lnTo>
                    <a:pt x="54" y="222"/>
                  </a:lnTo>
                  <a:lnTo>
                    <a:pt x="59" y="222"/>
                  </a:lnTo>
                  <a:lnTo>
                    <a:pt x="59" y="222"/>
                  </a:lnTo>
                  <a:lnTo>
                    <a:pt x="61" y="222"/>
                  </a:lnTo>
                  <a:lnTo>
                    <a:pt x="63" y="223"/>
                  </a:lnTo>
                  <a:lnTo>
                    <a:pt x="66" y="228"/>
                  </a:lnTo>
                  <a:lnTo>
                    <a:pt x="70" y="236"/>
                  </a:lnTo>
                  <a:lnTo>
                    <a:pt x="74" y="245"/>
                  </a:lnTo>
                  <a:lnTo>
                    <a:pt x="79" y="266"/>
                  </a:lnTo>
                  <a:lnTo>
                    <a:pt x="81" y="280"/>
                  </a:lnTo>
                  <a:lnTo>
                    <a:pt x="81" y="280"/>
                  </a:lnTo>
                  <a:lnTo>
                    <a:pt x="83" y="284"/>
                  </a:lnTo>
                  <a:lnTo>
                    <a:pt x="87" y="288"/>
                  </a:lnTo>
                  <a:lnTo>
                    <a:pt x="92" y="292"/>
                  </a:lnTo>
                  <a:lnTo>
                    <a:pt x="97" y="294"/>
                  </a:lnTo>
                  <a:lnTo>
                    <a:pt x="109" y="298"/>
                  </a:lnTo>
                  <a:lnTo>
                    <a:pt x="114" y="300"/>
                  </a:lnTo>
                  <a:lnTo>
                    <a:pt x="211" y="287"/>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7EBF3ED8-B94C-4C0F-BA86-3149442E952D}"/>
                </a:ext>
              </a:extLst>
            </p:cNvPr>
            <p:cNvSpPr>
              <a:spLocks/>
            </p:cNvSpPr>
            <p:nvPr/>
          </p:nvSpPr>
          <p:spPr bwMode="auto">
            <a:xfrm>
              <a:off x="3227388" y="2205038"/>
              <a:ext cx="209550" cy="287338"/>
            </a:xfrm>
            <a:custGeom>
              <a:avLst/>
              <a:gdLst>
                <a:gd name="T0" fmla="*/ 25 w 132"/>
                <a:gd name="T1" fmla="*/ 131 h 181"/>
                <a:gd name="T2" fmla="*/ 25 w 132"/>
                <a:gd name="T3" fmla="*/ 131 h 181"/>
                <a:gd name="T4" fmla="*/ 21 w 132"/>
                <a:gd name="T5" fmla="*/ 123 h 181"/>
                <a:gd name="T6" fmla="*/ 16 w 132"/>
                <a:gd name="T7" fmla="*/ 113 h 181"/>
                <a:gd name="T8" fmla="*/ 8 w 132"/>
                <a:gd name="T9" fmla="*/ 95 h 181"/>
                <a:gd name="T10" fmla="*/ 8 w 132"/>
                <a:gd name="T11" fmla="*/ 95 h 181"/>
                <a:gd name="T12" fmla="*/ 5 w 132"/>
                <a:gd name="T13" fmla="*/ 85 h 181"/>
                <a:gd name="T14" fmla="*/ 1 w 132"/>
                <a:gd name="T15" fmla="*/ 71 h 181"/>
                <a:gd name="T16" fmla="*/ 0 w 132"/>
                <a:gd name="T17" fmla="*/ 56 h 181"/>
                <a:gd name="T18" fmla="*/ 0 w 132"/>
                <a:gd name="T19" fmla="*/ 51 h 181"/>
                <a:gd name="T20" fmla="*/ 0 w 132"/>
                <a:gd name="T21" fmla="*/ 45 h 181"/>
                <a:gd name="T22" fmla="*/ 0 w 132"/>
                <a:gd name="T23" fmla="*/ 45 h 181"/>
                <a:gd name="T24" fmla="*/ 3 w 132"/>
                <a:gd name="T25" fmla="*/ 39 h 181"/>
                <a:gd name="T26" fmla="*/ 7 w 132"/>
                <a:gd name="T27" fmla="*/ 34 h 181"/>
                <a:gd name="T28" fmla="*/ 9 w 132"/>
                <a:gd name="T29" fmla="*/ 30 h 181"/>
                <a:gd name="T30" fmla="*/ 13 w 132"/>
                <a:gd name="T31" fmla="*/ 29 h 181"/>
                <a:gd name="T32" fmla="*/ 13 w 132"/>
                <a:gd name="T33" fmla="*/ 29 h 181"/>
                <a:gd name="T34" fmla="*/ 23 w 132"/>
                <a:gd name="T35" fmla="*/ 26 h 181"/>
                <a:gd name="T36" fmla="*/ 28 w 132"/>
                <a:gd name="T37" fmla="*/ 25 h 181"/>
                <a:gd name="T38" fmla="*/ 31 w 132"/>
                <a:gd name="T39" fmla="*/ 22 h 181"/>
                <a:gd name="T40" fmla="*/ 32 w 132"/>
                <a:gd name="T41" fmla="*/ 21 h 181"/>
                <a:gd name="T42" fmla="*/ 32 w 132"/>
                <a:gd name="T43" fmla="*/ 21 h 181"/>
                <a:gd name="T44" fmla="*/ 34 w 132"/>
                <a:gd name="T45" fmla="*/ 17 h 181"/>
                <a:gd name="T46" fmla="*/ 38 w 132"/>
                <a:gd name="T47" fmla="*/ 13 h 181"/>
                <a:gd name="T48" fmla="*/ 41 w 132"/>
                <a:gd name="T49" fmla="*/ 10 h 181"/>
                <a:gd name="T50" fmla="*/ 45 w 132"/>
                <a:gd name="T51" fmla="*/ 9 h 181"/>
                <a:gd name="T52" fmla="*/ 45 w 132"/>
                <a:gd name="T53" fmla="*/ 9 h 181"/>
                <a:gd name="T54" fmla="*/ 56 w 132"/>
                <a:gd name="T55" fmla="*/ 9 h 181"/>
                <a:gd name="T56" fmla="*/ 61 w 132"/>
                <a:gd name="T57" fmla="*/ 9 h 181"/>
                <a:gd name="T58" fmla="*/ 67 w 132"/>
                <a:gd name="T59" fmla="*/ 9 h 181"/>
                <a:gd name="T60" fmla="*/ 67 w 132"/>
                <a:gd name="T61" fmla="*/ 9 h 181"/>
                <a:gd name="T62" fmla="*/ 78 w 132"/>
                <a:gd name="T63" fmla="*/ 4 h 181"/>
                <a:gd name="T64" fmla="*/ 83 w 132"/>
                <a:gd name="T65" fmla="*/ 1 h 181"/>
                <a:gd name="T66" fmla="*/ 87 w 132"/>
                <a:gd name="T67" fmla="*/ 0 h 181"/>
                <a:gd name="T68" fmla="*/ 87 w 132"/>
                <a:gd name="T69" fmla="*/ 0 h 181"/>
                <a:gd name="T70" fmla="*/ 94 w 132"/>
                <a:gd name="T71" fmla="*/ 3 h 181"/>
                <a:gd name="T72" fmla="*/ 100 w 132"/>
                <a:gd name="T73" fmla="*/ 4 h 181"/>
                <a:gd name="T74" fmla="*/ 105 w 132"/>
                <a:gd name="T75" fmla="*/ 4 h 181"/>
                <a:gd name="T76" fmla="*/ 105 w 132"/>
                <a:gd name="T77" fmla="*/ 4 h 181"/>
                <a:gd name="T78" fmla="*/ 110 w 132"/>
                <a:gd name="T79" fmla="*/ 3 h 181"/>
                <a:gd name="T80" fmla="*/ 118 w 132"/>
                <a:gd name="T81" fmla="*/ 4 h 181"/>
                <a:gd name="T82" fmla="*/ 125 w 132"/>
                <a:gd name="T83" fmla="*/ 5 h 181"/>
                <a:gd name="T84" fmla="*/ 128 w 132"/>
                <a:gd name="T85" fmla="*/ 7 h 181"/>
                <a:gd name="T86" fmla="*/ 129 w 132"/>
                <a:gd name="T87" fmla="*/ 8 h 181"/>
                <a:gd name="T88" fmla="*/ 129 w 132"/>
                <a:gd name="T89" fmla="*/ 8 h 181"/>
                <a:gd name="T90" fmla="*/ 131 w 132"/>
                <a:gd name="T91" fmla="*/ 16 h 181"/>
                <a:gd name="T92" fmla="*/ 132 w 132"/>
                <a:gd name="T93" fmla="*/ 32 h 181"/>
                <a:gd name="T94" fmla="*/ 131 w 132"/>
                <a:gd name="T95" fmla="*/ 51 h 181"/>
                <a:gd name="T96" fmla="*/ 129 w 132"/>
                <a:gd name="T97" fmla="*/ 65 h 181"/>
                <a:gd name="T98" fmla="*/ 129 w 132"/>
                <a:gd name="T99" fmla="*/ 65 h 181"/>
                <a:gd name="T100" fmla="*/ 125 w 132"/>
                <a:gd name="T101" fmla="*/ 98 h 181"/>
                <a:gd name="T102" fmla="*/ 124 w 132"/>
                <a:gd name="T103" fmla="*/ 119 h 181"/>
                <a:gd name="T104" fmla="*/ 123 w 132"/>
                <a:gd name="T105" fmla="*/ 137 h 181"/>
                <a:gd name="T106" fmla="*/ 123 w 132"/>
                <a:gd name="T107" fmla="*/ 137 h 181"/>
                <a:gd name="T108" fmla="*/ 122 w 132"/>
                <a:gd name="T109" fmla="*/ 145 h 181"/>
                <a:gd name="T110" fmla="*/ 119 w 132"/>
                <a:gd name="T111" fmla="*/ 153 h 181"/>
                <a:gd name="T112" fmla="*/ 114 w 132"/>
                <a:gd name="T113" fmla="*/ 159 h 181"/>
                <a:gd name="T114" fmla="*/ 109 w 132"/>
                <a:gd name="T115" fmla="*/ 167 h 181"/>
                <a:gd name="T116" fmla="*/ 98 w 132"/>
                <a:gd name="T117" fmla="*/ 177 h 181"/>
                <a:gd name="T118" fmla="*/ 94 w 132"/>
                <a:gd name="T119" fmla="*/ 181 h 181"/>
                <a:gd name="T120" fmla="*/ 25 w 132"/>
                <a:gd name="T121" fmla="*/ 13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81">
                  <a:moveTo>
                    <a:pt x="25" y="131"/>
                  </a:moveTo>
                  <a:lnTo>
                    <a:pt x="25" y="131"/>
                  </a:lnTo>
                  <a:lnTo>
                    <a:pt x="21" y="123"/>
                  </a:lnTo>
                  <a:lnTo>
                    <a:pt x="16" y="113"/>
                  </a:lnTo>
                  <a:lnTo>
                    <a:pt x="8" y="95"/>
                  </a:lnTo>
                  <a:lnTo>
                    <a:pt x="8" y="95"/>
                  </a:lnTo>
                  <a:lnTo>
                    <a:pt x="5" y="85"/>
                  </a:lnTo>
                  <a:lnTo>
                    <a:pt x="1" y="71"/>
                  </a:lnTo>
                  <a:lnTo>
                    <a:pt x="0" y="56"/>
                  </a:lnTo>
                  <a:lnTo>
                    <a:pt x="0" y="51"/>
                  </a:lnTo>
                  <a:lnTo>
                    <a:pt x="0" y="45"/>
                  </a:lnTo>
                  <a:lnTo>
                    <a:pt x="0" y="45"/>
                  </a:lnTo>
                  <a:lnTo>
                    <a:pt x="3" y="39"/>
                  </a:lnTo>
                  <a:lnTo>
                    <a:pt x="7" y="34"/>
                  </a:lnTo>
                  <a:lnTo>
                    <a:pt x="9" y="30"/>
                  </a:lnTo>
                  <a:lnTo>
                    <a:pt x="13" y="29"/>
                  </a:lnTo>
                  <a:lnTo>
                    <a:pt x="13" y="29"/>
                  </a:lnTo>
                  <a:lnTo>
                    <a:pt x="23" y="26"/>
                  </a:lnTo>
                  <a:lnTo>
                    <a:pt x="28" y="25"/>
                  </a:lnTo>
                  <a:lnTo>
                    <a:pt x="31" y="22"/>
                  </a:lnTo>
                  <a:lnTo>
                    <a:pt x="32" y="21"/>
                  </a:lnTo>
                  <a:lnTo>
                    <a:pt x="32" y="21"/>
                  </a:lnTo>
                  <a:lnTo>
                    <a:pt x="34" y="17"/>
                  </a:lnTo>
                  <a:lnTo>
                    <a:pt x="38" y="13"/>
                  </a:lnTo>
                  <a:lnTo>
                    <a:pt x="41" y="10"/>
                  </a:lnTo>
                  <a:lnTo>
                    <a:pt x="45" y="9"/>
                  </a:lnTo>
                  <a:lnTo>
                    <a:pt x="45" y="9"/>
                  </a:lnTo>
                  <a:lnTo>
                    <a:pt x="56" y="9"/>
                  </a:lnTo>
                  <a:lnTo>
                    <a:pt x="61" y="9"/>
                  </a:lnTo>
                  <a:lnTo>
                    <a:pt x="67" y="9"/>
                  </a:lnTo>
                  <a:lnTo>
                    <a:pt x="67" y="9"/>
                  </a:lnTo>
                  <a:lnTo>
                    <a:pt x="78" y="4"/>
                  </a:lnTo>
                  <a:lnTo>
                    <a:pt x="83" y="1"/>
                  </a:lnTo>
                  <a:lnTo>
                    <a:pt x="87" y="0"/>
                  </a:lnTo>
                  <a:lnTo>
                    <a:pt x="87" y="0"/>
                  </a:lnTo>
                  <a:lnTo>
                    <a:pt x="94" y="3"/>
                  </a:lnTo>
                  <a:lnTo>
                    <a:pt x="100" y="4"/>
                  </a:lnTo>
                  <a:lnTo>
                    <a:pt x="105" y="4"/>
                  </a:lnTo>
                  <a:lnTo>
                    <a:pt x="105" y="4"/>
                  </a:lnTo>
                  <a:lnTo>
                    <a:pt x="110" y="3"/>
                  </a:lnTo>
                  <a:lnTo>
                    <a:pt x="118" y="4"/>
                  </a:lnTo>
                  <a:lnTo>
                    <a:pt x="125" y="5"/>
                  </a:lnTo>
                  <a:lnTo>
                    <a:pt x="128" y="7"/>
                  </a:lnTo>
                  <a:lnTo>
                    <a:pt x="129" y="8"/>
                  </a:lnTo>
                  <a:lnTo>
                    <a:pt x="129" y="8"/>
                  </a:lnTo>
                  <a:lnTo>
                    <a:pt x="131" y="16"/>
                  </a:lnTo>
                  <a:lnTo>
                    <a:pt x="132" y="32"/>
                  </a:lnTo>
                  <a:lnTo>
                    <a:pt x="131" y="51"/>
                  </a:lnTo>
                  <a:lnTo>
                    <a:pt x="129" y="65"/>
                  </a:lnTo>
                  <a:lnTo>
                    <a:pt x="129" y="65"/>
                  </a:lnTo>
                  <a:lnTo>
                    <a:pt x="125" y="98"/>
                  </a:lnTo>
                  <a:lnTo>
                    <a:pt x="124" y="119"/>
                  </a:lnTo>
                  <a:lnTo>
                    <a:pt x="123" y="137"/>
                  </a:lnTo>
                  <a:lnTo>
                    <a:pt x="123" y="137"/>
                  </a:lnTo>
                  <a:lnTo>
                    <a:pt x="122" y="145"/>
                  </a:lnTo>
                  <a:lnTo>
                    <a:pt x="119" y="153"/>
                  </a:lnTo>
                  <a:lnTo>
                    <a:pt x="114" y="159"/>
                  </a:lnTo>
                  <a:lnTo>
                    <a:pt x="109" y="167"/>
                  </a:lnTo>
                  <a:lnTo>
                    <a:pt x="98" y="177"/>
                  </a:lnTo>
                  <a:lnTo>
                    <a:pt x="94" y="181"/>
                  </a:lnTo>
                  <a:lnTo>
                    <a:pt x="25" y="131"/>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D891F22A-A101-47A9-9E0A-AF3760693964}"/>
                </a:ext>
              </a:extLst>
            </p:cNvPr>
            <p:cNvSpPr>
              <a:spLocks/>
            </p:cNvSpPr>
            <p:nvPr/>
          </p:nvSpPr>
          <p:spPr bwMode="auto">
            <a:xfrm>
              <a:off x="3227388" y="2205038"/>
              <a:ext cx="209550" cy="287338"/>
            </a:xfrm>
            <a:custGeom>
              <a:avLst/>
              <a:gdLst>
                <a:gd name="T0" fmla="*/ 25 w 132"/>
                <a:gd name="T1" fmla="*/ 131 h 181"/>
                <a:gd name="T2" fmla="*/ 25 w 132"/>
                <a:gd name="T3" fmla="*/ 131 h 181"/>
                <a:gd name="T4" fmla="*/ 21 w 132"/>
                <a:gd name="T5" fmla="*/ 123 h 181"/>
                <a:gd name="T6" fmla="*/ 16 w 132"/>
                <a:gd name="T7" fmla="*/ 113 h 181"/>
                <a:gd name="T8" fmla="*/ 8 w 132"/>
                <a:gd name="T9" fmla="*/ 95 h 181"/>
                <a:gd name="T10" fmla="*/ 8 w 132"/>
                <a:gd name="T11" fmla="*/ 95 h 181"/>
                <a:gd name="T12" fmla="*/ 5 w 132"/>
                <a:gd name="T13" fmla="*/ 85 h 181"/>
                <a:gd name="T14" fmla="*/ 1 w 132"/>
                <a:gd name="T15" fmla="*/ 71 h 181"/>
                <a:gd name="T16" fmla="*/ 0 w 132"/>
                <a:gd name="T17" fmla="*/ 56 h 181"/>
                <a:gd name="T18" fmla="*/ 0 w 132"/>
                <a:gd name="T19" fmla="*/ 51 h 181"/>
                <a:gd name="T20" fmla="*/ 0 w 132"/>
                <a:gd name="T21" fmla="*/ 45 h 181"/>
                <a:gd name="T22" fmla="*/ 0 w 132"/>
                <a:gd name="T23" fmla="*/ 45 h 181"/>
                <a:gd name="T24" fmla="*/ 3 w 132"/>
                <a:gd name="T25" fmla="*/ 39 h 181"/>
                <a:gd name="T26" fmla="*/ 7 w 132"/>
                <a:gd name="T27" fmla="*/ 34 h 181"/>
                <a:gd name="T28" fmla="*/ 9 w 132"/>
                <a:gd name="T29" fmla="*/ 30 h 181"/>
                <a:gd name="T30" fmla="*/ 13 w 132"/>
                <a:gd name="T31" fmla="*/ 29 h 181"/>
                <a:gd name="T32" fmla="*/ 13 w 132"/>
                <a:gd name="T33" fmla="*/ 29 h 181"/>
                <a:gd name="T34" fmla="*/ 23 w 132"/>
                <a:gd name="T35" fmla="*/ 26 h 181"/>
                <a:gd name="T36" fmla="*/ 28 w 132"/>
                <a:gd name="T37" fmla="*/ 25 h 181"/>
                <a:gd name="T38" fmla="*/ 31 w 132"/>
                <a:gd name="T39" fmla="*/ 22 h 181"/>
                <a:gd name="T40" fmla="*/ 32 w 132"/>
                <a:gd name="T41" fmla="*/ 21 h 181"/>
                <a:gd name="T42" fmla="*/ 32 w 132"/>
                <a:gd name="T43" fmla="*/ 21 h 181"/>
                <a:gd name="T44" fmla="*/ 34 w 132"/>
                <a:gd name="T45" fmla="*/ 17 h 181"/>
                <a:gd name="T46" fmla="*/ 38 w 132"/>
                <a:gd name="T47" fmla="*/ 13 h 181"/>
                <a:gd name="T48" fmla="*/ 41 w 132"/>
                <a:gd name="T49" fmla="*/ 10 h 181"/>
                <a:gd name="T50" fmla="*/ 45 w 132"/>
                <a:gd name="T51" fmla="*/ 9 h 181"/>
                <a:gd name="T52" fmla="*/ 45 w 132"/>
                <a:gd name="T53" fmla="*/ 9 h 181"/>
                <a:gd name="T54" fmla="*/ 56 w 132"/>
                <a:gd name="T55" fmla="*/ 9 h 181"/>
                <a:gd name="T56" fmla="*/ 61 w 132"/>
                <a:gd name="T57" fmla="*/ 9 h 181"/>
                <a:gd name="T58" fmla="*/ 67 w 132"/>
                <a:gd name="T59" fmla="*/ 9 h 181"/>
                <a:gd name="T60" fmla="*/ 67 w 132"/>
                <a:gd name="T61" fmla="*/ 9 h 181"/>
                <a:gd name="T62" fmla="*/ 78 w 132"/>
                <a:gd name="T63" fmla="*/ 4 h 181"/>
                <a:gd name="T64" fmla="*/ 83 w 132"/>
                <a:gd name="T65" fmla="*/ 1 h 181"/>
                <a:gd name="T66" fmla="*/ 87 w 132"/>
                <a:gd name="T67" fmla="*/ 0 h 181"/>
                <a:gd name="T68" fmla="*/ 87 w 132"/>
                <a:gd name="T69" fmla="*/ 0 h 181"/>
                <a:gd name="T70" fmla="*/ 94 w 132"/>
                <a:gd name="T71" fmla="*/ 3 h 181"/>
                <a:gd name="T72" fmla="*/ 100 w 132"/>
                <a:gd name="T73" fmla="*/ 4 h 181"/>
                <a:gd name="T74" fmla="*/ 105 w 132"/>
                <a:gd name="T75" fmla="*/ 4 h 181"/>
                <a:gd name="T76" fmla="*/ 105 w 132"/>
                <a:gd name="T77" fmla="*/ 4 h 181"/>
                <a:gd name="T78" fmla="*/ 110 w 132"/>
                <a:gd name="T79" fmla="*/ 3 h 181"/>
                <a:gd name="T80" fmla="*/ 118 w 132"/>
                <a:gd name="T81" fmla="*/ 4 h 181"/>
                <a:gd name="T82" fmla="*/ 125 w 132"/>
                <a:gd name="T83" fmla="*/ 5 h 181"/>
                <a:gd name="T84" fmla="*/ 128 w 132"/>
                <a:gd name="T85" fmla="*/ 7 h 181"/>
                <a:gd name="T86" fmla="*/ 129 w 132"/>
                <a:gd name="T87" fmla="*/ 8 h 181"/>
                <a:gd name="T88" fmla="*/ 129 w 132"/>
                <a:gd name="T89" fmla="*/ 8 h 181"/>
                <a:gd name="T90" fmla="*/ 131 w 132"/>
                <a:gd name="T91" fmla="*/ 16 h 181"/>
                <a:gd name="T92" fmla="*/ 132 w 132"/>
                <a:gd name="T93" fmla="*/ 32 h 181"/>
                <a:gd name="T94" fmla="*/ 131 w 132"/>
                <a:gd name="T95" fmla="*/ 51 h 181"/>
                <a:gd name="T96" fmla="*/ 129 w 132"/>
                <a:gd name="T97" fmla="*/ 65 h 181"/>
                <a:gd name="T98" fmla="*/ 129 w 132"/>
                <a:gd name="T99" fmla="*/ 65 h 181"/>
                <a:gd name="T100" fmla="*/ 125 w 132"/>
                <a:gd name="T101" fmla="*/ 98 h 181"/>
                <a:gd name="T102" fmla="*/ 124 w 132"/>
                <a:gd name="T103" fmla="*/ 119 h 181"/>
                <a:gd name="T104" fmla="*/ 123 w 132"/>
                <a:gd name="T105" fmla="*/ 137 h 181"/>
                <a:gd name="T106" fmla="*/ 123 w 132"/>
                <a:gd name="T107" fmla="*/ 137 h 181"/>
                <a:gd name="T108" fmla="*/ 122 w 132"/>
                <a:gd name="T109" fmla="*/ 145 h 181"/>
                <a:gd name="T110" fmla="*/ 119 w 132"/>
                <a:gd name="T111" fmla="*/ 153 h 181"/>
                <a:gd name="T112" fmla="*/ 114 w 132"/>
                <a:gd name="T113" fmla="*/ 159 h 181"/>
                <a:gd name="T114" fmla="*/ 109 w 132"/>
                <a:gd name="T115" fmla="*/ 167 h 181"/>
                <a:gd name="T116" fmla="*/ 98 w 132"/>
                <a:gd name="T117" fmla="*/ 177 h 181"/>
                <a:gd name="T118" fmla="*/ 94 w 132"/>
                <a:gd name="T11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 h="181">
                  <a:moveTo>
                    <a:pt x="25" y="131"/>
                  </a:moveTo>
                  <a:lnTo>
                    <a:pt x="25" y="131"/>
                  </a:lnTo>
                  <a:lnTo>
                    <a:pt x="21" y="123"/>
                  </a:lnTo>
                  <a:lnTo>
                    <a:pt x="16" y="113"/>
                  </a:lnTo>
                  <a:lnTo>
                    <a:pt x="8" y="95"/>
                  </a:lnTo>
                  <a:lnTo>
                    <a:pt x="8" y="95"/>
                  </a:lnTo>
                  <a:lnTo>
                    <a:pt x="5" y="85"/>
                  </a:lnTo>
                  <a:lnTo>
                    <a:pt x="1" y="71"/>
                  </a:lnTo>
                  <a:lnTo>
                    <a:pt x="0" y="56"/>
                  </a:lnTo>
                  <a:lnTo>
                    <a:pt x="0" y="51"/>
                  </a:lnTo>
                  <a:lnTo>
                    <a:pt x="0" y="45"/>
                  </a:lnTo>
                  <a:lnTo>
                    <a:pt x="0" y="45"/>
                  </a:lnTo>
                  <a:lnTo>
                    <a:pt x="3" y="39"/>
                  </a:lnTo>
                  <a:lnTo>
                    <a:pt x="7" y="34"/>
                  </a:lnTo>
                  <a:lnTo>
                    <a:pt x="9" y="30"/>
                  </a:lnTo>
                  <a:lnTo>
                    <a:pt x="13" y="29"/>
                  </a:lnTo>
                  <a:lnTo>
                    <a:pt x="13" y="29"/>
                  </a:lnTo>
                  <a:lnTo>
                    <a:pt x="23" y="26"/>
                  </a:lnTo>
                  <a:lnTo>
                    <a:pt x="28" y="25"/>
                  </a:lnTo>
                  <a:lnTo>
                    <a:pt x="31" y="22"/>
                  </a:lnTo>
                  <a:lnTo>
                    <a:pt x="32" y="21"/>
                  </a:lnTo>
                  <a:lnTo>
                    <a:pt x="32" y="21"/>
                  </a:lnTo>
                  <a:lnTo>
                    <a:pt x="34" y="17"/>
                  </a:lnTo>
                  <a:lnTo>
                    <a:pt x="38" y="13"/>
                  </a:lnTo>
                  <a:lnTo>
                    <a:pt x="41" y="10"/>
                  </a:lnTo>
                  <a:lnTo>
                    <a:pt x="45" y="9"/>
                  </a:lnTo>
                  <a:lnTo>
                    <a:pt x="45" y="9"/>
                  </a:lnTo>
                  <a:lnTo>
                    <a:pt x="56" y="9"/>
                  </a:lnTo>
                  <a:lnTo>
                    <a:pt x="61" y="9"/>
                  </a:lnTo>
                  <a:lnTo>
                    <a:pt x="67" y="9"/>
                  </a:lnTo>
                  <a:lnTo>
                    <a:pt x="67" y="9"/>
                  </a:lnTo>
                  <a:lnTo>
                    <a:pt x="78" y="4"/>
                  </a:lnTo>
                  <a:lnTo>
                    <a:pt x="83" y="1"/>
                  </a:lnTo>
                  <a:lnTo>
                    <a:pt x="87" y="0"/>
                  </a:lnTo>
                  <a:lnTo>
                    <a:pt x="87" y="0"/>
                  </a:lnTo>
                  <a:lnTo>
                    <a:pt x="94" y="3"/>
                  </a:lnTo>
                  <a:lnTo>
                    <a:pt x="100" y="4"/>
                  </a:lnTo>
                  <a:lnTo>
                    <a:pt x="105" y="4"/>
                  </a:lnTo>
                  <a:lnTo>
                    <a:pt x="105" y="4"/>
                  </a:lnTo>
                  <a:lnTo>
                    <a:pt x="110" y="3"/>
                  </a:lnTo>
                  <a:lnTo>
                    <a:pt x="118" y="4"/>
                  </a:lnTo>
                  <a:lnTo>
                    <a:pt x="125" y="5"/>
                  </a:lnTo>
                  <a:lnTo>
                    <a:pt x="128" y="7"/>
                  </a:lnTo>
                  <a:lnTo>
                    <a:pt x="129" y="8"/>
                  </a:lnTo>
                  <a:lnTo>
                    <a:pt x="129" y="8"/>
                  </a:lnTo>
                  <a:lnTo>
                    <a:pt x="131" y="16"/>
                  </a:lnTo>
                  <a:lnTo>
                    <a:pt x="132" y="32"/>
                  </a:lnTo>
                  <a:lnTo>
                    <a:pt x="131" y="51"/>
                  </a:lnTo>
                  <a:lnTo>
                    <a:pt x="129" y="65"/>
                  </a:lnTo>
                  <a:lnTo>
                    <a:pt x="129" y="65"/>
                  </a:lnTo>
                  <a:lnTo>
                    <a:pt x="125" y="98"/>
                  </a:lnTo>
                  <a:lnTo>
                    <a:pt x="124" y="119"/>
                  </a:lnTo>
                  <a:lnTo>
                    <a:pt x="123" y="137"/>
                  </a:lnTo>
                  <a:lnTo>
                    <a:pt x="123" y="137"/>
                  </a:lnTo>
                  <a:lnTo>
                    <a:pt x="122" y="145"/>
                  </a:lnTo>
                  <a:lnTo>
                    <a:pt x="119" y="153"/>
                  </a:lnTo>
                  <a:lnTo>
                    <a:pt x="114" y="159"/>
                  </a:lnTo>
                  <a:lnTo>
                    <a:pt x="109" y="167"/>
                  </a:lnTo>
                  <a:lnTo>
                    <a:pt x="98" y="177"/>
                  </a:lnTo>
                  <a:lnTo>
                    <a:pt x="94"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D6408941-CA3F-48C1-9DA7-D2469E4C1C77}"/>
                </a:ext>
              </a:extLst>
            </p:cNvPr>
            <p:cNvSpPr>
              <a:spLocks/>
            </p:cNvSpPr>
            <p:nvPr/>
          </p:nvSpPr>
          <p:spPr bwMode="auto">
            <a:xfrm>
              <a:off x="3248025" y="2395538"/>
              <a:ext cx="169863" cy="119063"/>
            </a:xfrm>
            <a:custGeom>
              <a:avLst/>
              <a:gdLst>
                <a:gd name="T0" fmla="*/ 0 w 107"/>
                <a:gd name="T1" fmla="*/ 59 h 75"/>
                <a:gd name="T2" fmla="*/ 0 w 107"/>
                <a:gd name="T3" fmla="*/ 59 h 75"/>
                <a:gd name="T4" fmla="*/ 3 w 107"/>
                <a:gd name="T5" fmla="*/ 39 h 75"/>
                <a:gd name="T6" fmla="*/ 4 w 107"/>
                <a:gd name="T7" fmla="*/ 24 h 75"/>
                <a:gd name="T8" fmla="*/ 6 w 107"/>
                <a:gd name="T9" fmla="*/ 17 h 75"/>
                <a:gd name="T10" fmla="*/ 8 w 107"/>
                <a:gd name="T11" fmla="*/ 13 h 75"/>
                <a:gd name="T12" fmla="*/ 8 w 107"/>
                <a:gd name="T13" fmla="*/ 13 h 75"/>
                <a:gd name="T14" fmla="*/ 10 w 107"/>
                <a:gd name="T15" fmla="*/ 11 h 75"/>
                <a:gd name="T16" fmla="*/ 13 w 107"/>
                <a:gd name="T17" fmla="*/ 11 h 75"/>
                <a:gd name="T18" fmla="*/ 17 w 107"/>
                <a:gd name="T19" fmla="*/ 15 h 75"/>
                <a:gd name="T20" fmla="*/ 22 w 107"/>
                <a:gd name="T21" fmla="*/ 20 h 75"/>
                <a:gd name="T22" fmla="*/ 25 w 107"/>
                <a:gd name="T23" fmla="*/ 22 h 75"/>
                <a:gd name="T24" fmla="*/ 28 w 107"/>
                <a:gd name="T25" fmla="*/ 22 h 75"/>
                <a:gd name="T26" fmla="*/ 28 w 107"/>
                <a:gd name="T27" fmla="*/ 22 h 75"/>
                <a:gd name="T28" fmla="*/ 72 w 107"/>
                <a:gd name="T29" fmla="*/ 11 h 75"/>
                <a:gd name="T30" fmla="*/ 107 w 107"/>
                <a:gd name="T31" fmla="*/ 0 h 75"/>
                <a:gd name="T32" fmla="*/ 54 w 107"/>
                <a:gd name="T33" fmla="*/ 69 h 75"/>
                <a:gd name="T34" fmla="*/ 13 w 107"/>
                <a:gd name="T35" fmla="*/ 75 h 75"/>
                <a:gd name="T36" fmla="*/ 0 w 107"/>
                <a:gd name="T37"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5">
                  <a:moveTo>
                    <a:pt x="0" y="59"/>
                  </a:moveTo>
                  <a:lnTo>
                    <a:pt x="0" y="59"/>
                  </a:lnTo>
                  <a:lnTo>
                    <a:pt x="3" y="39"/>
                  </a:lnTo>
                  <a:lnTo>
                    <a:pt x="4" y="24"/>
                  </a:lnTo>
                  <a:lnTo>
                    <a:pt x="6" y="17"/>
                  </a:lnTo>
                  <a:lnTo>
                    <a:pt x="8" y="13"/>
                  </a:lnTo>
                  <a:lnTo>
                    <a:pt x="8" y="13"/>
                  </a:lnTo>
                  <a:lnTo>
                    <a:pt x="10" y="11"/>
                  </a:lnTo>
                  <a:lnTo>
                    <a:pt x="13" y="11"/>
                  </a:lnTo>
                  <a:lnTo>
                    <a:pt x="17" y="15"/>
                  </a:lnTo>
                  <a:lnTo>
                    <a:pt x="22" y="20"/>
                  </a:lnTo>
                  <a:lnTo>
                    <a:pt x="25" y="22"/>
                  </a:lnTo>
                  <a:lnTo>
                    <a:pt x="28" y="22"/>
                  </a:lnTo>
                  <a:lnTo>
                    <a:pt x="28" y="22"/>
                  </a:lnTo>
                  <a:lnTo>
                    <a:pt x="72" y="11"/>
                  </a:lnTo>
                  <a:lnTo>
                    <a:pt x="107" y="0"/>
                  </a:lnTo>
                  <a:lnTo>
                    <a:pt x="54" y="69"/>
                  </a:lnTo>
                  <a:lnTo>
                    <a:pt x="13" y="75"/>
                  </a:lnTo>
                  <a:lnTo>
                    <a:pt x="0" y="59"/>
                  </a:lnTo>
                  <a:close/>
                </a:path>
              </a:pathLst>
            </a:custGeom>
            <a:solidFill>
              <a:srgbClr val="EA6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A43401B1-E31D-43CA-B1F8-A0949B851D5F}"/>
                </a:ext>
              </a:extLst>
            </p:cNvPr>
            <p:cNvSpPr>
              <a:spLocks/>
            </p:cNvSpPr>
            <p:nvPr/>
          </p:nvSpPr>
          <p:spPr bwMode="auto">
            <a:xfrm>
              <a:off x="4237038" y="2524125"/>
              <a:ext cx="774700" cy="1128713"/>
            </a:xfrm>
            <a:custGeom>
              <a:avLst/>
              <a:gdLst>
                <a:gd name="T0" fmla="*/ 62 w 488"/>
                <a:gd name="T1" fmla="*/ 66 h 711"/>
                <a:gd name="T2" fmla="*/ 62 w 488"/>
                <a:gd name="T3" fmla="*/ 28 h 711"/>
                <a:gd name="T4" fmla="*/ 62 w 488"/>
                <a:gd name="T5" fmla="*/ 28 h 711"/>
                <a:gd name="T6" fmla="*/ 80 w 488"/>
                <a:gd name="T7" fmla="*/ 32 h 711"/>
                <a:gd name="T8" fmla="*/ 95 w 488"/>
                <a:gd name="T9" fmla="*/ 35 h 711"/>
                <a:gd name="T10" fmla="*/ 110 w 488"/>
                <a:gd name="T11" fmla="*/ 37 h 711"/>
                <a:gd name="T12" fmla="*/ 110 w 488"/>
                <a:gd name="T13" fmla="*/ 37 h 711"/>
                <a:gd name="T14" fmla="*/ 155 w 488"/>
                <a:gd name="T15" fmla="*/ 37 h 711"/>
                <a:gd name="T16" fmla="*/ 186 w 488"/>
                <a:gd name="T17" fmla="*/ 37 h 711"/>
                <a:gd name="T18" fmla="*/ 245 w 488"/>
                <a:gd name="T19" fmla="*/ 6 h 711"/>
                <a:gd name="T20" fmla="*/ 318 w 488"/>
                <a:gd name="T21" fmla="*/ 0 h 711"/>
                <a:gd name="T22" fmla="*/ 413 w 488"/>
                <a:gd name="T23" fmla="*/ 10 h 711"/>
                <a:gd name="T24" fmla="*/ 488 w 488"/>
                <a:gd name="T25" fmla="*/ 192 h 711"/>
                <a:gd name="T26" fmla="*/ 442 w 488"/>
                <a:gd name="T27" fmla="*/ 635 h 711"/>
                <a:gd name="T28" fmla="*/ 402 w 488"/>
                <a:gd name="T29" fmla="*/ 697 h 711"/>
                <a:gd name="T30" fmla="*/ 276 w 488"/>
                <a:gd name="T31" fmla="*/ 711 h 711"/>
                <a:gd name="T32" fmla="*/ 199 w 488"/>
                <a:gd name="T33" fmla="*/ 697 h 711"/>
                <a:gd name="T34" fmla="*/ 105 w 488"/>
                <a:gd name="T35" fmla="*/ 337 h 711"/>
                <a:gd name="T36" fmla="*/ 0 w 488"/>
                <a:gd name="T37" fmla="*/ 161 h 711"/>
                <a:gd name="T38" fmla="*/ 62 w 488"/>
                <a:gd name="T39" fmla="*/ 6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8" h="711">
                  <a:moveTo>
                    <a:pt x="62" y="66"/>
                  </a:moveTo>
                  <a:lnTo>
                    <a:pt x="62" y="28"/>
                  </a:lnTo>
                  <a:lnTo>
                    <a:pt x="62" y="28"/>
                  </a:lnTo>
                  <a:lnTo>
                    <a:pt x="80" y="32"/>
                  </a:lnTo>
                  <a:lnTo>
                    <a:pt x="95" y="35"/>
                  </a:lnTo>
                  <a:lnTo>
                    <a:pt x="110" y="37"/>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3111AE8C-DA3F-4707-BD55-7AAC50432D94}"/>
                </a:ext>
              </a:extLst>
            </p:cNvPr>
            <p:cNvSpPr>
              <a:spLocks/>
            </p:cNvSpPr>
            <p:nvPr/>
          </p:nvSpPr>
          <p:spPr bwMode="auto">
            <a:xfrm>
              <a:off x="4959350" y="1412875"/>
              <a:ext cx="230188" cy="279400"/>
            </a:xfrm>
            <a:custGeom>
              <a:avLst/>
              <a:gdLst>
                <a:gd name="T0" fmla="*/ 65 w 145"/>
                <a:gd name="T1" fmla="*/ 159 h 176"/>
                <a:gd name="T2" fmla="*/ 59 w 145"/>
                <a:gd name="T3" fmla="*/ 138 h 176"/>
                <a:gd name="T4" fmla="*/ 55 w 145"/>
                <a:gd name="T5" fmla="*/ 131 h 176"/>
                <a:gd name="T6" fmla="*/ 47 w 145"/>
                <a:gd name="T7" fmla="*/ 125 h 176"/>
                <a:gd name="T8" fmla="*/ 28 w 145"/>
                <a:gd name="T9" fmla="*/ 114 h 176"/>
                <a:gd name="T10" fmla="*/ 21 w 145"/>
                <a:gd name="T11" fmla="*/ 110 h 176"/>
                <a:gd name="T12" fmla="*/ 8 w 145"/>
                <a:gd name="T13" fmla="*/ 89 h 176"/>
                <a:gd name="T14" fmla="*/ 2 w 145"/>
                <a:gd name="T15" fmla="*/ 66 h 176"/>
                <a:gd name="T16" fmla="*/ 0 w 145"/>
                <a:gd name="T17" fmla="*/ 59 h 176"/>
                <a:gd name="T18" fmla="*/ 4 w 145"/>
                <a:gd name="T19" fmla="*/ 45 h 176"/>
                <a:gd name="T20" fmla="*/ 20 w 145"/>
                <a:gd name="T21" fmla="*/ 23 h 176"/>
                <a:gd name="T22" fmla="*/ 22 w 145"/>
                <a:gd name="T23" fmla="*/ 19 h 176"/>
                <a:gd name="T24" fmla="*/ 25 w 145"/>
                <a:gd name="T25" fmla="*/ 12 h 176"/>
                <a:gd name="T26" fmla="*/ 28 w 145"/>
                <a:gd name="T27" fmla="*/ 8 h 176"/>
                <a:gd name="T28" fmla="*/ 42 w 145"/>
                <a:gd name="T29" fmla="*/ 1 h 176"/>
                <a:gd name="T30" fmla="*/ 47 w 145"/>
                <a:gd name="T31" fmla="*/ 0 h 176"/>
                <a:gd name="T32" fmla="*/ 55 w 145"/>
                <a:gd name="T33" fmla="*/ 5 h 176"/>
                <a:gd name="T34" fmla="*/ 59 w 145"/>
                <a:gd name="T35" fmla="*/ 10 h 176"/>
                <a:gd name="T36" fmla="*/ 86 w 145"/>
                <a:gd name="T37" fmla="*/ 14 h 176"/>
                <a:gd name="T38" fmla="*/ 92 w 145"/>
                <a:gd name="T39" fmla="*/ 16 h 176"/>
                <a:gd name="T40" fmla="*/ 104 w 145"/>
                <a:gd name="T41" fmla="*/ 19 h 176"/>
                <a:gd name="T42" fmla="*/ 110 w 145"/>
                <a:gd name="T43" fmla="*/ 25 h 176"/>
                <a:gd name="T44" fmla="*/ 112 w 145"/>
                <a:gd name="T45" fmla="*/ 28 h 176"/>
                <a:gd name="T46" fmla="*/ 119 w 145"/>
                <a:gd name="T47" fmla="*/ 49 h 176"/>
                <a:gd name="T48" fmla="*/ 127 w 145"/>
                <a:gd name="T49" fmla="*/ 69 h 176"/>
                <a:gd name="T50" fmla="*/ 137 w 145"/>
                <a:gd name="T51" fmla="*/ 87 h 176"/>
                <a:gd name="T52" fmla="*/ 144 w 145"/>
                <a:gd name="T53" fmla="*/ 100 h 176"/>
                <a:gd name="T54" fmla="*/ 145 w 145"/>
                <a:gd name="T55" fmla="*/ 103 h 176"/>
                <a:gd name="T56" fmla="*/ 143 w 145"/>
                <a:gd name="T57" fmla="*/ 163 h 176"/>
                <a:gd name="T58" fmla="*/ 140 w 145"/>
                <a:gd name="T59" fmla="*/ 175 h 176"/>
                <a:gd name="T60" fmla="*/ 139 w 145"/>
                <a:gd name="T61" fmla="*/ 176 h 176"/>
                <a:gd name="T62" fmla="*/ 127 w 145"/>
                <a:gd name="T63" fmla="*/ 175 h 176"/>
                <a:gd name="T64" fmla="*/ 65 w 145"/>
                <a:gd name="T65" fmla="*/ 15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76">
                  <a:moveTo>
                    <a:pt x="65" y="159"/>
                  </a:moveTo>
                  <a:lnTo>
                    <a:pt x="65" y="159"/>
                  </a:lnTo>
                  <a:lnTo>
                    <a:pt x="61" y="147"/>
                  </a:lnTo>
                  <a:lnTo>
                    <a:pt x="59" y="138"/>
                  </a:lnTo>
                  <a:lnTo>
                    <a:pt x="56" y="134"/>
                  </a:lnTo>
                  <a:lnTo>
                    <a:pt x="55" y="131"/>
                  </a:lnTo>
                  <a:lnTo>
                    <a:pt x="55" y="131"/>
                  </a:lnTo>
                  <a:lnTo>
                    <a:pt x="47" y="125"/>
                  </a:lnTo>
                  <a:lnTo>
                    <a:pt x="37" y="120"/>
                  </a:lnTo>
                  <a:lnTo>
                    <a:pt x="28" y="114"/>
                  </a:lnTo>
                  <a:lnTo>
                    <a:pt x="21" y="110"/>
                  </a:lnTo>
                  <a:lnTo>
                    <a:pt x="21" y="110"/>
                  </a:lnTo>
                  <a:lnTo>
                    <a:pt x="16" y="102"/>
                  </a:lnTo>
                  <a:lnTo>
                    <a:pt x="8" y="89"/>
                  </a:lnTo>
                  <a:lnTo>
                    <a:pt x="3" y="74"/>
                  </a:lnTo>
                  <a:lnTo>
                    <a:pt x="2" y="66"/>
                  </a:lnTo>
                  <a:lnTo>
                    <a:pt x="0" y="59"/>
                  </a:lnTo>
                  <a:lnTo>
                    <a:pt x="0" y="59"/>
                  </a:lnTo>
                  <a:lnTo>
                    <a:pt x="2" y="52"/>
                  </a:lnTo>
                  <a:lnTo>
                    <a:pt x="4" y="45"/>
                  </a:lnTo>
                  <a:lnTo>
                    <a:pt x="12" y="32"/>
                  </a:lnTo>
                  <a:lnTo>
                    <a:pt x="20" y="23"/>
                  </a:lnTo>
                  <a:lnTo>
                    <a:pt x="22" y="19"/>
                  </a:lnTo>
                  <a:lnTo>
                    <a:pt x="22" y="19"/>
                  </a:lnTo>
                  <a:lnTo>
                    <a:pt x="24" y="16"/>
                  </a:lnTo>
                  <a:lnTo>
                    <a:pt x="25" y="12"/>
                  </a:lnTo>
                  <a:lnTo>
                    <a:pt x="28" y="8"/>
                  </a:lnTo>
                  <a:lnTo>
                    <a:pt x="28" y="8"/>
                  </a:lnTo>
                  <a:lnTo>
                    <a:pt x="37" y="4"/>
                  </a:lnTo>
                  <a:lnTo>
                    <a:pt x="42" y="1"/>
                  </a:lnTo>
                  <a:lnTo>
                    <a:pt x="47" y="0"/>
                  </a:lnTo>
                  <a:lnTo>
                    <a:pt x="47" y="0"/>
                  </a:lnTo>
                  <a:lnTo>
                    <a:pt x="51" y="3"/>
                  </a:lnTo>
                  <a:lnTo>
                    <a:pt x="55" y="5"/>
                  </a:lnTo>
                  <a:lnTo>
                    <a:pt x="59" y="10"/>
                  </a:lnTo>
                  <a:lnTo>
                    <a:pt x="59" y="10"/>
                  </a:lnTo>
                  <a:lnTo>
                    <a:pt x="70" y="12"/>
                  </a:lnTo>
                  <a:lnTo>
                    <a:pt x="86" y="14"/>
                  </a:lnTo>
                  <a:lnTo>
                    <a:pt x="86" y="14"/>
                  </a:lnTo>
                  <a:lnTo>
                    <a:pt x="92" y="16"/>
                  </a:lnTo>
                  <a:lnTo>
                    <a:pt x="100" y="17"/>
                  </a:lnTo>
                  <a:lnTo>
                    <a:pt x="104" y="19"/>
                  </a:lnTo>
                  <a:lnTo>
                    <a:pt x="108" y="22"/>
                  </a:lnTo>
                  <a:lnTo>
                    <a:pt x="110" y="25"/>
                  </a:lnTo>
                  <a:lnTo>
                    <a:pt x="112" y="28"/>
                  </a:lnTo>
                  <a:lnTo>
                    <a:pt x="112" y="28"/>
                  </a:lnTo>
                  <a:lnTo>
                    <a:pt x="115" y="39"/>
                  </a:lnTo>
                  <a:lnTo>
                    <a:pt x="119" y="49"/>
                  </a:lnTo>
                  <a:lnTo>
                    <a:pt x="127" y="69"/>
                  </a:lnTo>
                  <a:lnTo>
                    <a:pt x="127" y="69"/>
                  </a:lnTo>
                  <a:lnTo>
                    <a:pt x="131" y="78"/>
                  </a:lnTo>
                  <a:lnTo>
                    <a:pt x="137" y="87"/>
                  </a:lnTo>
                  <a:lnTo>
                    <a:pt x="143" y="96"/>
                  </a:lnTo>
                  <a:lnTo>
                    <a:pt x="144" y="100"/>
                  </a:lnTo>
                  <a:lnTo>
                    <a:pt x="145" y="103"/>
                  </a:lnTo>
                  <a:lnTo>
                    <a:pt x="145" y="103"/>
                  </a:lnTo>
                  <a:lnTo>
                    <a:pt x="144" y="140"/>
                  </a:lnTo>
                  <a:lnTo>
                    <a:pt x="143" y="163"/>
                  </a:lnTo>
                  <a:lnTo>
                    <a:pt x="141" y="171"/>
                  </a:lnTo>
                  <a:lnTo>
                    <a:pt x="140" y="175"/>
                  </a:lnTo>
                  <a:lnTo>
                    <a:pt x="140" y="175"/>
                  </a:lnTo>
                  <a:lnTo>
                    <a:pt x="139" y="176"/>
                  </a:lnTo>
                  <a:lnTo>
                    <a:pt x="136" y="176"/>
                  </a:lnTo>
                  <a:lnTo>
                    <a:pt x="127" y="175"/>
                  </a:lnTo>
                  <a:lnTo>
                    <a:pt x="101" y="169"/>
                  </a:lnTo>
                  <a:lnTo>
                    <a:pt x="65" y="159"/>
                  </a:lnTo>
                  <a:lnTo>
                    <a:pt x="65" y="159"/>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BF938691-A802-4E06-A02F-BD1BCB96FCA5}"/>
                </a:ext>
              </a:extLst>
            </p:cNvPr>
            <p:cNvSpPr>
              <a:spLocks/>
            </p:cNvSpPr>
            <p:nvPr/>
          </p:nvSpPr>
          <p:spPr bwMode="auto">
            <a:xfrm>
              <a:off x="5046663" y="1652588"/>
              <a:ext cx="182563" cy="95250"/>
            </a:xfrm>
            <a:custGeom>
              <a:avLst/>
              <a:gdLst>
                <a:gd name="T0" fmla="*/ 0 w 115"/>
                <a:gd name="T1" fmla="*/ 30 h 60"/>
                <a:gd name="T2" fmla="*/ 0 w 115"/>
                <a:gd name="T3" fmla="*/ 30 h 60"/>
                <a:gd name="T4" fmla="*/ 2 w 115"/>
                <a:gd name="T5" fmla="*/ 17 h 60"/>
                <a:gd name="T6" fmla="*/ 5 w 115"/>
                <a:gd name="T7" fmla="*/ 2 h 60"/>
                <a:gd name="T8" fmla="*/ 5 w 115"/>
                <a:gd name="T9" fmla="*/ 2 h 60"/>
                <a:gd name="T10" fmla="*/ 6 w 115"/>
                <a:gd name="T11" fmla="*/ 0 h 60"/>
                <a:gd name="T12" fmla="*/ 9 w 115"/>
                <a:gd name="T13" fmla="*/ 0 h 60"/>
                <a:gd name="T14" fmla="*/ 18 w 115"/>
                <a:gd name="T15" fmla="*/ 2 h 60"/>
                <a:gd name="T16" fmla="*/ 37 w 115"/>
                <a:gd name="T17" fmla="*/ 5 h 60"/>
                <a:gd name="T18" fmla="*/ 37 w 115"/>
                <a:gd name="T19" fmla="*/ 5 h 60"/>
                <a:gd name="T20" fmla="*/ 66 w 115"/>
                <a:gd name="T21" fmla="*/ 11 h 60"/>
                <a:gd name="T22" fmla="*/ 82 w 115"/>
                <a:gd name="T23" fmla="*/ 13 h 60"/>
                <a:gd name="T24" fmla="*/ 93 w 115"/>
                <a:gd name="T25" fmla="*/ 15 h 60"/>
                <a:gd name="T26" fmla="*/ 93 w 115"/>
                <a:gd name="T27" fmla="*/ 15 h 60"/>
                <a:gd name="T28" fmla="*/ 99 w 115"/>
                <a:gd name="T29" fmla="*/ 16 h 60"/>
                <a:gd name="T30" fmla="*/ 106 w 115"/>
                <a:gd name="T31" fmla="*/ 18 h 60"/>
                <a:gd name="T32" fmla="*/ 112 w 115"/>
                <a:gd name="T33" fmla="*/ 21 h 60"/>
                <a:gd name="T34" fmla="*/ 115 w 115"/>
                <a:gd name="T35" fmla="*/ 24 h 60"/>
                <a:gd name="T36" fmla="*/ 115 w 115"/>
                <a:gd name="T37" fmla="*/ 24 h 60"/>
                <a:gd name="T38" fmla="*/ 115 w 115"/>
                <a:gd name="T39" fmla="*/ 30 h 60"/>
                <a:gd name="T40" fmla="*/ 113 w 115"/>
                <a:gd name="T41" fmla="*/ 40 h 60"/>
                <a:gd name="T42" fmla="*/ 110 w 115"/>
                <a:gd name="T43" fmla="*/ 60 h 60"/>
                <a:gd name="T44" fmla="*/ 110 w 115"/>
                <a:gd name="T45" fmla="*/ 60 h 60"/>
                <a:gd name="T46" fmla="*/ 108 w 115"/>
                <a:gd name="T47" fmla="*/ 60 h 60"/>
                <a:gd name="T48" fmla="*/ 104 w 115"/>
                <a:gd name="T49" fmla="*/ 60 h 60"/>
                <a:gd name="T50" fmla="*/ 92 w 115"/>
                <a:gd name="T51" fmla="*/ 57 h 60"/>
                <a:gd name="T52" fmla="*/ 54 w 115"/>
                <a:gd name="T53" fmla="*/ 47 h 60"/>
                <a:gd name="T54" fmla="*/ 0 w 115"/>
                <a:gd name="T5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60">
                  <a:moveTo>
                    <a:pt x="0" y="30"/>
                  </a:moveTo>
                  <a:lnTo>
                    <a:pt x="0" y="30"/>
                  </a:lnTo>
                  <a:lnTo>
                    <a:pt x="2" y="17"/>
                  </a:lnTo>
                  <a:lnTo>
                    <a:pt x="5" y="2"/>
                  </a:lnTo>
                  <a:lnTo>
                    <a:pt x="5" y="2"/>
                  </a:lnTo>
                  <a:lnTo>
                    <a:pt x="6" y="0"/>
                  </a:lnTo>
                  <a:lnTo>
                    <a:pt x="9" y="0"/>
                  </a:lnTo>
                  <a:lnTo>
                    <a:pt x="18" y="2"/>
                  </a:lnTo>
                  <a:lnTo>
                    <a:pt x="37" y="5"/>
                  </a:lnTo>
                  <a:lnTo>
                    <a:pt x="37" y="5"/>
                  </a:lnTo>
                  <a:lnTo>
                    <a:pt x="66" y="11"/>
                  </a:lnTo>
                  <a:lnTo>
                    <a:pt x="82" y="13"/>
                  </a:lnTo>
                  <a:lnTo>
                    <a:pt x="93" y="15"/>
                  </a:lnTo>
                  <a:lnTo>
                    <a:pt x="93" y="15"/>
                  </a:lnTo>
                  <a:lnTo>
                    <a:pt x="99" y="16"/>
                  </a:lnTo>
                  <a:lnTo>
                    <a:pt x="106" y="18"/>
                  </a:lnTo>
                  <a:lnTo>
                    <a:pt x="112" y="21"/>
                  </a:lnTo>
                  <a:lnTo>
                    <a:pt x="115" y="24"/>
                  </a:lnTo>
                  <a:lnTo>
                    <a:pt x="115" y="24"/>
                  </a:lnTo>
                  <a:lnTo>
                    <a:pt x="115" y="30"/>
                  </a:lnTo>
                  <a:lnTo>
                    <a:pt x="113" y="40"/>
                  </a:lnTo>
                  <a:lnTo>
                    <a:pt x="110" y="60"/>
                  </a:lnTo>
                  <a:lnTo>
                    <a:pt x="110" y="60"/>
                  </a:lnTo>
                  <a:lnTo>
                    <a:pt x="108" y="60"/>
                  </a:lnTo>
                  <a:lnTo>
                    <a:pt x="104" y="60"/>
                  </a:lnTo>
                  <a:lnTo>
                    <a:pt x="92" y="57"/>
                  </a:lnTo>
                  <a:lnTo>
                    <a:pt x="54" y="47"/>
                  </a:lnTo>
                  <a:lnTo>
                    <a:pt x="0" y="30"/>
                  </a:lnTo>
                  <a:close/>
                </a:path>
              </a:pathLst>
            </a:custGeom>
            <a:solidFill>
              <a:srgbClr val="EA6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582DA205-558A-4E72-BA09-D64550746C61}"/>
                </a:ext>
              </a:extLst>
            </p:cNvPr>
            <p:cNvSpPr>
              <a:spLocks/>
            </p:cNvSpPr>
            <p:nvPr/>
          </p:nvSpPr>
          <p:spPr bwMode="auto">
            <a:xfrm>
              <a:off x="5046663" y="1652588"/>
              <a:ext cx="182563" cy="95250"/>
            </a:xfrm>
            <a:custGeom>
              <a:avLst/>
              <a:gdLst>
                <a:gd name="T0" fmla="*/ 0 w 115"/>
                <a:gd name="T1" fmla="*/ 30 h 60"/>
                <a:gd name="T2" fmla="*/ 0 w 115"/>
                <a:gd name="T3" fmla="*/ 30 h 60"/>
                <a:gd name="T4" fmla="*/ 2 w 115"/>
                <a:gd name="T5" fmla="*/ 17 h 60"/>
                <a:gd name="T6" fmla="*/ 5 w 115"/>
                <a:gd name="T7" fmla="*/ 2 h 60"/>
                <a:gd name="T8" fmla="*/ 5 w 115"/>
                <a:gd name="T9" fmla="*/ 2 h 60"/>
                <a:gd name="T10" fmla="*/ 6 w 115"/>
                <a:gd name="T11" fmla="*/ 0 h 60"/>
                <a:gd name="T12" fmla="*/ 9 w 115"/>
                <a:gd name="T13" fmla="*/ 0 h 60"/>
                <a:gd name="T14" fmla="*/ 18 w 115"/>
                <a:gd name="T15" fmla="*/ 2 h 60"/>
                <a:gd name="T16" fmla="*/ 37 w 115"/>
                <a:gd name="T17" fmla="*/ 5 h 60"/>
                <a:gd name="T18" fmla="*/ 37 w 115"/>
                <a:gd name="T19" fmla="*/ 5 h 60"/>
                <a:gd name="T20" fmla="*/ 66 w 115"/>
                <a:gd name="T21" fmla="*/ 11 h 60"/>
                <a:gd name="T22" fmla="*/ 82 w 115"/>
                <a:gd name="T23" fmla="*/ 13 h 60"/>
                <a:gd name="T24" fmla="*/ 93 w 115"/>
                <a:gd name="T25" fmla="*/ 15 h 60"/>
                <a:gd name="T26" fmla="*/ 93 w 115"/>
                <a:gd name="T27" fmla="*/ 15 h 60"/>
                <a:gd name="T28" fmla="*/ 99 w 115"/>
                <a:gd name="T29" fmla="*/ 16 h 60"/>
                <a:gd name="T30" fmla="*/ 106 w 115"/>
                <a:gd name="T31" fmla="*/ 18 h 60"/>
                <a:gd name="T32" fmla="*/ 112 w 115"/>
                <a:gd name="T33" fmla="*/ 21 h 60"/>
                <a:gd name="T34" fmla="*/ 115 w 115"/>
                <a:gd name="T35" fmla="*/ 24 h 60"/>
                <a:gd name="T36" fmla="*/ 115 w 115"/>
                <a:gd name="T37" fmla="*/ 24 h 60"/>
                <a:gd name="T38" fmla="*/ 115 w 115"/>
                <a:gd name="T39" fmla="*/ 30 h 60"/>
                <a:gd name="T40" fmla="*/ 113 w 115"/>
                <a:gd name="T41" fmla="*/ 40 h 60"/>
                <a:gd name="T42" fmla="*/ 110 w 115"/>
                <a:gd name="T43" fmla="*/ 60 h 60"/>
                <a:gd name="T44" fmla="*/ 110 w 115"/>
                <a:gd name="T45" fmla="*/ 60 h 60"/>
                <a:gd name="T46" fmla="*/ 108 w 115"/>
                <a:gd name="T47" fmla="*/ 60 h 60"/>
                <a:gd name="T48" fmla="*/ 104 w 115"/>
                <a:gd name="T49" fmla="*/ 60 h 60"/>
                <a:gd name="T50" fmla="*/ 92 w 115"/>
                <a:gd name="T51" fmla="*/ 57 h 60"/>
                <a:gd name="T52" fmla="*/ 54 w 115"/>
                <a:gd name="T53" fmla="*/ 47 h 60"/>
                <a:gd name="T54" fmla="*/ 0 w 115"/>
                <a:gd name="T5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60">
                  <a:moveTo>
                    <a:pt x="0" y="30"/>
                  </a:moveTo>
                  <a:lnTo>
                    <a:pt x="0" y="30"/>
                  </a:lnTo>
                  <a:lnTo>
                    <a:pt x="2" y="17"/>
                  </a:lnTo>
                  <a:lnTo>
                    <a:pt x="5" y="2"/>
                  </a:lnTo>
                  <a:lnTo>
                    <a:pt x="5" y="2"/>
                  </a:lnTo>
                  <a:lnTo>
                    <a:pt x="6" y="0"/>
                  </a:lnTo>
                  <a:lnTo>
                    <a:pt x="9" y="0"/>
                  </a:lnTo>
                  <a:lnTo>
                    <a:pt x="18" y="2"/>
                  </a:lnTo>
                  <a:lnTo>
                    <a:pt x="37" y="5"/>
                  </a:lnTo>
                  <a:lnTo>
                    <a:pt x="37" y="5"/>
                  </a:lnTo>
                  <a:lnTo>
                    <a:pt x="66" y="11"/>
                  </a:lnTo>
                  <a:lnTo>
                    <a:pt x="82" y="13"/>
                  </a:lnTo>
                  <a:lnTo>
                    <a:pt x="93" y="15"/>
                  </a:lnTo>
                  <a:lnTo>
                    <a:pt x="93" y="15"/>
                  </a:lnTo>
                  <a:lnTo>
                    <a:pt x="99" y="16"/>
                  </a:lnTo>
                  <a:lnTo>
                    <a:pt x="106" y="18"/>
                  </a:lnTo>
                  <a:lnTo>
                    <a:pt x="112" y="21"/>
                  </a:lnTo>
                  <a:lnTo>
                    <a:pt x="115" y="24"/>
                  </a:lnTo>
                  <a:lnTo>
                    <a:pt x="115" y="24"/>
                  </a:lnTo>
                  <a:lnTo>
                    <a:pt x="115" y="30"/>
                  </a:lnTo>
                  <a:lnTo>
                    <a:pt x="113" y="40"/>
                  </a:lnTo>
                  <a:lnTo>
                    <a:pt x="110" y="60"/>
                  </a:lnTo>
                  <a:lnTo>
                    <a:pt x="110" y="60"/>
                  </a:lnTo>
                  <a:lnTo>
                    <a:pt x="108" y="60"/>
                  </a:lnTo>
                  <a:lnTo>
                    <a:pt x="104" y="60"/>
                  </a:lnTo>
                  <a:lnTo>
                    <a:pt x="92" y="57"/>
                  </a:lnTo>
                  <a:lnTo>
                    <a:pt x="54" y="47"/>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939A19BF-D83C-41F3-B18D-45A3E2FB8A03}"/>
                </a:ext>
              </a:extLst>
            </p:cNvPr>
            <p:cNvSpPr>
              <a:spLocks/>
            </p:cNvSpPr>
            <p:nvPr/>
          </p:nvSpPr>
          <p:spPr bwMode="auto">
            <a:xfrm>
              <a:off x="4481513" y="2582863"/>
              <a:ext cx="466725" cy="676275"/>
            </a:xfrm>
            <a:custGeom>
              <a:avLst/>
              <a:gdLst>
                <a:gd name="T0" fmla="*/ 0 w 294"/>
                <a:gd name="T1" fmla="*/ 48 h 426"/>
                <a:gd name="T2" fmla="*/ 8 w 294"/>
                <a:gd name="T3" fmla="*/ 25 h 426"/>
                <a:gd name="T4" fmla="*/ 12 w 294"/>
                <a:gd name="T5" fmla="*/ 18 h 426"/>
                <a:gd name="T6" fmla="*/ 29 w 294"/>
                <a:gd name="T7" fmla="*/ 7 h 426"/>
                <a:gd name="T8" fmla="*/ 41 w 294"/>
                <a:gd name="T9" fmla="*/ 0 h 426"/>
                <a:gd name="T10" fmla="*/ 65 w 294"/>
                <a:gd name="T11" fmla="*/ 34 h 426"/>
                <a:gd name="T12" fmla="*/ 74 w 294"/>
                <a:gd name="T13" fmla="*/ 48 h 426"/>
                <a:gd name="T14" fmla="*/ 82 w 294"/>
                <a:gd name="T15" fmla="*/ 58 h 426"/>
                <a:gd name="T16" fmla="*/ 92 w 294"/>
                <a:gd name="T17" fmla="*/ 63 h 426"/>
                <a:gd name="T18" fmla="*/ 104 w 294"/>
                <a:gd name="T19" fmla="*/ 65 h 426"/>
                <a:gd name="T20" fmla="*/ 141 w 294"/>
                <a:gd name="T21" fmla="*/ 69 h 426"/>
                <a:gd name="T22" fmla="*/ 180 w 294"/>
                <a:gd name="T23" fmla="*/ 76 h 426"/>
                <a:gd name="T24" fmla="*/ 186 w 294"/>
                <a:gd name="T25" fmla="*/ 79 h 426"/>
                <a:gd name="T26" fmla="*/ 220 w 294"/>
                <a:gd name="T27" fmla="*/ 119 h 426"/>
                <a:gd name="T28" fmla="*/ 238 w 294"/>
                <a:gd name="T29" fmla="*/ 145 h 426"/>
                <a:gd name="T30" fmla="*/ 247 w 294"/>
                <a:gd name="T31" fmla="*/ 166 h 426"/>
                <a:gd name="T32" fmla="*/ 254 w 294"/>
                <a:gd name="T33" fmla="*/ 195 h 426"/>
                <a:gd name="T34" fmla="*/ 276 w 294"/>
                <a:gd name="T35" fmla="*/ 294 h 426"/>
                <a:gd name="T36" fmla="*/ 282 w 294"/>
                <a:gd name="T37" fmla="*/ 323 h 426"/>
                <a:gd name="T38" fmla="*/ 290 w 294"/>
                <a:gd name="T39" fmla="*/ 356 h 426"/>
                <a:gd name="T40" fmla="*/ 294 w 294"/>
                <a:gd name="T41" fmla="*/ 373 h 426"/>
                <a:gd name="T42" fmla="*/ 260 w 294"/>
                <a:gd name="T43" fmla="*/ 415 h 426"/>
                <a:gd name="T44" fmla="*/ 254 w 294"/>
                <a:gd name="T45" fmla="*/ 426 h 426"/>
                <a:gd name="T46" fmla="*/ 252 w 294"/>
                <a:gd name="T47" fmla="*/ 426 h 426"/>
                <a:gd name="T48" fmla="*/ 243 w 294"/>
                <a:gd name="T49" fmla="*/ 422 h 426"/>
                <a:gd name="T50" fmla="*/ 194 w 294"/>
                <a:gd name="T51" fmla="*/ 394 h 426"/>
                <a:gd name="T52" fmla="*/ 181 w 294"/>
                <a:gd name="T53" fmla="*/ 385 h 426"/>
                <a:gd name="T54" fmla="*/ 150 w 294"/>
                <a:gd name="T55" fmla="*/ 202 h 426"/>
                <a:gd name="T56" fmla="*/ 142 w 294"/>
                <a:gd name="T57" fmla="*/ 179 h 426"/>
                <a:gd name="T58" fmla="*/ 122 w 294"/>
                <a:gd name="T59" fmla="*/ 129 h 426"/>
                <a:gd name="T60" fmla="*/ 109 w 294"/>
                <a:gd name="T61" fmla="*/ 105 h 426"/>
                <a:gd name="T62" fmla="*/ 104 w 294"/>
                <a:gd name="T63" fmla="*/ 98 h 426"/>
                <a:gd name="T64" fmla="*/ 92 w 294"/>
                <a:gd name="T65" fmla="*/ 94 h 426"/>
                <a:gd name="T66" fmla="*/ 61 w 294"/>
                <a:gd name="T67" fmla="*/ 83 h 426"/>
                <a:gd name="T68" fmla="*/ 52 w 294"/>
                <a:gd name="T69" fmla="*/ 75 h 426"/>
                <a:gd name="T70" fmla="*/ 44 w 294"/>
                <a:gd name="T71" fmla="*/ 66 h 426"/>
                <a:gd name="T72" fmla="*/ 34 w 294"/>
                <a:gd name="T73" fmla="*/ 57 h 426"/>
                <a:gd name="T74" fmla="*/ 18 w 294"/>
                <a:gd name="T75" fmla="*/ 51 h 426"/>
                <a:gd name="T76" fmla="*/ 0 w 294"/>
                <a:gd name="T77" fmla="*/ 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426">
                  <a:moveTo>
                    <a:pt x="0" y="48"/>
                  </a:moveTo>
                  <a:lnTo>
                    <a:pt x="0" y="48"/>
                  </a:lnTo>
                  <a:lnTo>
                    <a:pt x="4" y="35"/>
                  </a:lnTo>
                  <a:lnTo>
                    <a:pt x="8" y="25"/>
                  </a:lnTo>
                  <a:lnTo>
                    <a:pt x="12" y="18"/>
                  </a:lnTo>
                  <a:lnTo>
                    <a:pt x="12" y="18"/>
                  </a:lnTo>
                  <a:lnTo>
                    <a:pt x="18" y="13"/>
                  </a:lnTo>
                  <a:lnTo>
                    <a:pt x="29" y="7"/>
                  </a:lnTo>
                  <a:lnTo>
                    <a:pt x="41" y="0"/>
                  </a:lnTo>
                  <a:lnTo>
                    <a:pt x="41" y="0"/>
                  </a:lnTo>
                  <a:lnTo>
                    <a:pt x="54" y="18"/>
                  </a:lnTo>
                  <a:lnTo>
                    <a:pt x="65" y="34"/>
                  </a:lnTo>
                  <a:lnTo>
                    <a:pt x="74" y="48"/>
                  </a:lnTo>
                  <a:lnTo>
                    <a:pt x="74" y="48"/>
                  </a:lnTo>
                  <a:lnTo>
                    <a:pt x="76" y="54"/>
                  </a:lnTo>
                  <a:lnTo>
                    <a:pt x="82" y="58"/>
                  </a:lnTo>
                  <a:lnTo>
                    <a:pt x="87" y="61"/>
                  </a:lnTo>
                  <a:lnTo>
                    <a:pt x="92" y="63"/>
                  </a:lnTo>
                  <a:lnTo>
                    <a:pt x="100" y="65"/>
                  </a:lnTo>
                  <a:lnTo>
                    <a:pt x="104" y="65"/>
                  </a:lnTo>
                  <a:lnTo>
                    <a:pt x="104" y="65"/>
                  </a:lnTo>
                  <a:lnTo>
                    <a:pt x="141" y="69"/>
                  </a:lnTo>
                  <a:lnTo>
                    <a:pt x="169" y="73"/>
                  </a:lnTo>
                  <a:lnTo>
                    <a:pt x="180" y="76"/>
                  </a:lnTo>
                  <a:lnTo>
                    <a:pt x="186" y="79"/>
                  </a:lnTo>
                  <a:lnTo>
                    <a:pt x="186" y="79"/>
                  </a:lnTo>
                  <a:lnTo>
                    <a:pt x="199" y="93"/>
                  </a:lnTo>
                  <a:lnTo>
                    <a:pt x="220" y="119"/>
                  </a:lnTo>
                  <a:lnTo>
                    <a:pt x="229" y="132"/>
                  </a:lnTo>
                  <a:lnTo>
                    <a:pt x="238" y="145"/>
                  </a:lnTo>
                  <a:lnTo>
                    <a:pt x="244" y="157"/>
                  </a:lnTo>
                  <a:lnTo>
                    <a:pt x="247" y="166"/>
                  </a:lnTo>
                  <a:lnTo>
                    <a:pt x="247" y="166"/>
                  </a:lnTo>
                  <a:lnTo>
                    <a:pt x="254" y="195"/>
                  </a:lnTo>
                  <a:lnTo>
                    <a:pt x="265" y="244"/>
                  </a:lnTo>
                  <a:lnTo>
                    <a:pt x="276" y="294"/>
                  </a:lnTo>
                  <a:lnTo>
                    <a:pt x="282" y="323"/>
                  </a:lnTo>
                  <a:lnTo>
                    <a:pt x="282" y="323"/>
                  </a:lnTo>
                  <a:lnTo>
                    <a:pt x="285" y="340"/>
                  </a:lnTo>
                  <a:lnTo>
                    <a:pt x="290" y="356"/>
                  </a:lnTo>
                  <a:lnTo>
                    <a:pt x="294" y="373"/>
                  </a:lnTo>
                  <a:lnTo>
                    <a:pt x="294" y="373"/>
                  </a:lnTo>
                  <a:lnTo>
                    <a:pt x="274" y="397"/>
                  </a:lnTo>
                  <a:lnTo>
                    <a:pt x="260" y="415"/>
                  </a:lnTo>
                  <a:lnTo>
                    <a:pt x="255" y="422"/>
                  </a:lnTo>
                  <a:lnTo>
                    <a:pt x="254" y="426"/>
                  </a:lnTo>
                  <a:lnTo>
                    <a:pt x="254" y="426"/>
                  </a:lnTo>
                  <a:lnTo>
                    <a:pt x="252" y="426"/>
                  </a:lnTo>
                  <a:lnTo>
                    <a:pt x="251" y="424"/>
                  </a:lnTo>
                  <a:lnTo>
                    <a:pt x="243" y="422"/>
                  </a:lnTo>
                  <a:lnTo>
                    <a:pt x="219" y="409"/>
                  </a:lnTo>
                  <a:lnTo>
                    <a:pt x="194" y="394"/>
                  </a:lnTo>
                  <a:lnTo>
                    <a:pt x="181" y="385"/>
                  </a:lnTo>
                  <a:lnTo>
                    <a:pt x="181" y="385"/>
                  </a:lnTo>
                  <a:lnTo>
                    <a:pt x="167" y="300"/>
                  </a:lnTo>
                  <a:lnTo>
                    <a:pt x="150" y="202"/>
                  </a:lnTo>
                  <a:lnTo>
                    <a:pt x="150" y="202"/>
                  </a:lnTo>
                  <a:lnTo>
                    <a:pt x="142" y="179"/>
                  </a:lnTo>
                  <a:lnTo>
                    <a:pt x="129" y="146"/>
                  </a:lnTo>
                  <a:lnTo>
                    <a:pt x="122" y="129"/>
                  </a:lnTo>
                  <a:lnTo>
                    <a:pt x="115" y="115"/>
                  </a:lnTo>
                  <a:lnTo>
                    <a:pt x="109" y="105"/>
                  </a:lnTo>
                  <a:lnTo>
                    <a:pt x="106" y="101"/>
                  </a:lnTo>
                  <a:lnTo>
                    <a:pt x="104" y="98"/>
                  </a:lnTo>
                  <a:lnTo>
                    <a:pt x="104" y="98"/>
                  </a:lnTo>
                  <a:lnTo>
                    <a:pt x="92" y="94"/>
                  </a:lnTo>
                  <a:lnTo>
                    <a:pt x="76" y="89"/>
                  </a:lnTo>
                  <a:lnTo>
                    <a:pt x="61" y="83"/>
                  </a:lnTo>
                  <a:lnTo>
                    <a:pt x="56" y="79"/>
                  </a:lnTo>
                  <a:lnTo>
                    <a:pt x="52" y="75"/>
                  </a:lnTo>
                  <a:lnTo>
                    <a:pt x="52" y="75"/>
                  </a:lnTo>
                  <a:lnTo>
                    <a:pt x="44" y="66"/>
                  </a:lnTo>
                  <a:lnTo>
                    <a:pt x="39" y="61"/>
                  </a:lnTo>
                  <a:lnTo>
                    <a:pt x="34" y="57"/>
                  </a:lnTo>
                  <a:lnTo>
                    <a:pt x="26" y="53"/>
                  </a:lnTo>
                  <a:lnTo>
                    <a:pt x="18" y="51"/>
                  </a:lnTo>
                  <a:lnTo>
                    <a:pt x="9" y="49"/>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D76B748A-12BD-4B07-8441-3BF3A5859EF2}"/>
                </a:ext>
              </a:extLst>
            </p:cNvPr>
            <p:cNvSpPr>
              <a:spLocks/>
            </p:cNvSpPr>
            <p:nvPr/>
          </p:nvSpPr>
          <p:spPr bwMode="auto">
            <a:xfrm>
              <a:off x="4586288" y="1690688"/>
              <a:ext cx="847725" cy="1876425"/>
            </a:xfrm>
            <a:custGeom>
              <a:avLst/>
              <a:gdLst>
                <a:gd name="T0" fmla="*/ 4 w 534"/>
                <a:gd name="T1" fmla="*/ 539 h 1182"/>
                <a:gd name="T2" fmla="*/ 23 w 534"/>
                <a:gd name="T3" fmla="*/ 534 h 1182"/>
                <a:gd name="T4" fmla="*/ 28 w 534"/>
                <a:gd name="T5" fmla="*/ 518 h 1182"/>
                <a:gd name="T6" fmla="*/ 53 w 534"/>
                <a:gd name="T7" fmla="*/ 475 h 1182"/>
                <a:gd name="T8" fmla="*/ 67 w 534"/>
                <a:gd name="T9" fmla="*/ 461 h 1182"/>
                <a:gd name="T10" fmla="*/ 97 w 534"/>
                <a:gd name="T11" fmla="*/ 455 h 1182"/>
                <a:gd name="T12" fmla="*/ 120 w 534"/>
                <a:gd name="T13" fmla="*/ 452 h 1182"/>
                <a:gd name="T14" fmla="*/ 142 w 534"/>
                <a:gd name="T15" fmla="*/ 429 h 1182"/>
                <a:gd name="T16" fmla="*/ 167 w 534"/>
                <a:gd name="T17" fmla="*/ 388 h 1182"/>
                <a:gd name="T18" fmla="*/ 208 w 534"/>
                <a:gd name="T19" fmla="*/ 297 h 1182"/>
                <a:gd name="T20" fmla="*/ 243 w 534"/>
                <a:gd name="T21" fmla="*/ 197 h 1182"/>
                <a:gd name="T22" fmla="*/ 287 w 534"/>
                <a:gd name="T23" fmla="*/ 0 h 1182"/>
                <a:gd name="T24" fmla="*/ 334 w 534"/>
                <a:gd name="T25" fmla="*/ 9 h 1182"/>
                <a:gd name="T26" fmla="*/ 392 w 534"/>
                <a:gd name="T27" fmla="*/ 27 h 1182"/>
                <a:gd name="T28" fmla="*/ 396 w 534"/>
                <a:gd name="T29" fmla="*/ 82 h 1182"/>
                <a:gd name="T30" fmla="*/ 380 w 534"/>
                <a:gd name="T31" fmla="*/ 151 h 1182"/>
                <a:gd name="T32" fmla="*/ 350 w 534"/>
                <a:gd name="T33" fmla="*/ 309 h 1182"/>
                <a:gd name="T34" fmla="*/ 344 w 534"/>
                <a:gd name="T35" fmla="*/ 327 h 1182"/>
                <a:gd name="T36" fmla="*/ 314 w 534"/>
                <a:gd name="T37" fmla="*/ 397 h 1182"/>
                <a:gd name="T38" fmla="*/ 286 w 534"/>
                <a:gd name="T39" fmla="*/ 482 h 1182"/>
                <a:gd name="T40" fmla="*/ 314 w 534"/>
                <a:gd name="T41" fmla="*/ 508 h 1182"/>
                <a:gd name="T42" fmla="*/ 340 w 534"/>
                <a:gd name="T43" fmla="*/ 540 h 1182"/>
                <a:gd name="T44" fmla="*/ 343 w 534"/>
                <a:gd name="T45" fmla="*/ 550 h 1182"/>
                <a:gd name="T46" fmla="*/ 349 w 534"/>
                <a:gd name="T47" fmla="*/ 640 h 1182"/>
                <a:gd name="T48" fmla="*/ 356 w 534"/>
                <a:gd name="T49" fmla="*/ 655 h 1182"/>
                <a:gd name="T50" fmla="*/ 382 w 534"/>
                <a:gd name="T51" fmla="*/ 700 h 1182"/>
                <a:gd name="T52" fmla="*/ 396 w 534"/>
                <a:gd name="T53" fmla="*/ 713 h 1182"/>
                <a:gd name="T54" fmla="*/ 435 w 534"/>
                <a:gd name="T55" fmla="*/ 756 h 1182"/>
                <a:gd name="T56" fmla="*/ 447 w 534"/>
                <a:gd name="T57" fmla="*/ 779 h 1182"/>
                <a:gd name="T58" fmla="*/ 521 w 534"/>
                <a:gd name="T59" fmla="*/ 936 h 1182"/>
                <a:gd name="T60" fmla="*/ 534 w 534"/>
                <a:gd name="T61" fmla="*/ 969 h 1182"/>
                <a:gd name="T62" fmla="*/ 529 w 534"/>
                <a:gd name="T63" fmla="*/ 986 h 1182"/>
                <a:gd name="T64" fmla="*/ 500 w 534"/>
                <a:gd name="T65" fmla="*/ 1015 h 1182"/>
                <a:gd name="T66" fmla="*/ 456 w 534"/>
                <a:gd name="T67" fmla="*/ 1034 h 1182"/>
                <a:gd name="T68" fmla="*/ 418 w 534"/>
                <a:gd name="T69" fmla="*/ 1039 h 1182"/>
                <a:gd name="T70" fmla="*/ 338 w 534"/>
                <a:gd name="T71" fmla="*/ 1047 h 1182"/>
                <a:gd name="T72" fmla="*/ 316 w 534"/>
                <a:gd name="T73" fmla="*/ 1055 h 1182"/>
                <a:gd name="T74" fmla="*/ 292 w 534"/>
                <a:gd name="T75" fmla="*/ 1081 h 1182"/>
                <a:gd name="T76" fmla="*/ 268 w 534"/>
                <a:gd name="T77" fmla="*/ 1119 h 1182"/>
                <a:gd name="T78" fmla="*/ 263 w 534"/>
                <a:gd name="T79" fmla="*/ 1149 h 1182"/>
                <a:gd name="T80" fmla="*/ 260 w 534"/>
                <a:gd name="T81" fmla="*/ 1162 h 1182"/>
                <a:gd name="T82" fmla="*/ 250 w 534"/>
                <a:gd name="T83" fmla="*/ 1175 h 1182"/>
                <a:gd name="T84" fmla="*/ 222 w 534"/>
                <a:gd name="T85" fmla="*/ 1182 h 1182"/>
                <a:gd name="T86" fmla="*/ 204 w 534"/>
                <a:gd name="T87" fmla="*/ 1180 h 1182"/>
                <a:gd name="T88" fmla="*/ 216 w 534"/>
                <a:gd name="T89" fmla="*/ 1006 h 1182"/>
                <a:gd name="T90" fmla="*/ 217 w 534"/>
                <a:gd name="T91" fmla="*/ 850 h 1182"/>
                <a:gd name="T92" fmla="*/ 207 w 534"/>
                <a:gd name="T93" fmla="*/ 737 h 1182"/>
                <a:gd name="T94" fmla="*/ 194 w 534"/>
                <a:gd name="T95" fmla="*/ 673 h 1182"/>
                <a:gd name="T96" fmla="*/ 173 w 534"/>
                <a:gd name="T97" fmla="*/ 603 h 1182"/>
                <a:gd name="T98" fmla="*/ 153 w 534"/>
                <a:gd name="T99" fmla="*/ 560 h 1182"/>
                <a:gd name="T100" fmla="*/ 132 w 534"/>
                <a:gd name="T101" fmla="*/ 539 h 1182"/>
                <a:gd name="T102" fmla="*/ 113 w 534"/>
                <a:gd name="T103" fmla="*/ 535 h 1182"/>
                <a:gd name="T104" fmla="*/ 92 w 534"/>
                <a:gd name="T105" fmla="*/ 543 h 1182"/>
                <a:gd name="T106" fmla="*/ 47 w 534"/>
                <a:gd name="T107" fmla="*/ 571 h 1182"/>
                <a:gd name="T108" fmla="*/ 23 w 534"/>
                <a:gd name="T109" fmla="*/ 581 h 1182"/>
                <a:gd name="T110" fmla="*/ 17 w 534"/>
                <a:gd name="T111" fmla="*/ 572 h 1182"/>
                <a:gd name="T112" fmla="*/ 0 w 534"/>
                <a:gd name="T113" fmla="*/ 539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1182">
                  <a:moveTo>
                    <a:pt x="0" y="539"/>
                  </a:moveTo>
                  <a:lnTo>
                    <a:pt x="0" y="539"/>
                  </a:lnTo>
                  <a:lnTo>
                    <a:pt x="4" y="539"/>
                  </a:lnTo>
                  <a:lnTo>
                    <a:pt x="12" y="539"/>
                  </a:lnTo>
                  <a:lnTo>
                    <a:pt x="19" y="536"/>
                  </a:lnTo>
                  <a:lnTo>
                    <a:pt x="23" y="534"/>
                  </a:lnTo>
                  <a:lnTo>
                    <a:pt x="25" y="531"/>
                  </a:lnTo>
                  <a:lnTo>
                    <a:pt x="25" y="531"/>
                  </a:lnTo>
                  <a:lnTo>
                    <a:pt x="28" y="518"/>
                  </a:lnTo>
                  <a:lnTo>
                    <a:pt x="40" y="496"/>
                  </a:lnTo>
                  <a:lnTo>
                    <a:pt x="47" y="486"/>
                  </a:lnTo>
                  <a:lnTo>
                    <a:pt x="53" y="475"/>
                  </a:lnTo>
                  <a:lnTo>
                    <a:pt x="61" y="466"/>
                  </a:lnTo>
                  <a:lnTo>
                    <a:pt x="67" y="461"/>
                  </a:lnTo>
                  <a:lnTo>
                    <a:pt x="67" y="461"/>
                  </a:lnTo>
                  <a:lnTo>
                    <a:pt x="75" y="459"/>
                  </a:lnTo>
                  <a:lnTo>
                    <a:pt x="83" y="456"/>
                  </a:lnTo>
                  <a:lnTo>
                    <a:pt x="97" y="455"/>
                  </a:lnTo>
                  <a:lnTo>
                    <a:pt x="110" y="453"/>
                  </a:lnTo>
                  <a:lnTo>
                    <a:pt x="120" y="452"/>
                  </a:lnTo>
                  <a:lnTo>
                    <a:pt x="120" y="452"/>
                  </a:lnTo>
                  <a:lnTo>
                    <a:pt x="125" y="448"/>
                  </a:lnTo>
                  <a:lnTo>
                    <a:pt x="131" y="443"/>
                  </a:lnTo>
                  <a:lnTo>
                    <a:pt x="142" y="429"/>
                  </a:lnTo>
                  <a:lnTo>
                    <a:pt x="155" y="408"/>
                  </a:lnTo>
                  <a:lnTo>
                    <a:pt x="155" y="408"/>
                  </a:lnTo>
                  <a:lnTo>
                    <a:pt x="167" y="388"/>
                  </a:lnTo>
                  <a:lnTo>
                    <a:pt x="178" y="364"/>
                  </a:lnTo>
                  <a:lnTo>
                    <a:pt x="193" y="333"/>
                  </a:lnTo>
                  <a:lnTo>
                    <a:pt x="208" y="297"/>
                  </a:lnTo>
                  <a:lnTo>
                    <a:pt x="224" y="258"/>
                  </a:lnTo>
                  <a:lnTo>
                    <a:pt x="237" y="218"/>
                  </a:lnTo>
                  <a:lnTo>
                    <a:pt x="243" y="197"/>
                  </a:lnTo>
                  <a:lnTo>
                    <a:pt x="248" y="177"/>
                  </a:lnTo>
                  <a:lnTo>
                    <a:pt x="248" y="177"/>
                  </a:lnTo>
                  <a:lnTo>
                    <a:pt x="287" y="0"/>
                  </a:lnTo>
                  <a:lnTo>
                    <a:pt x="287" y="0"/>
                  </a:lnTo>
                  <a:lnTo>
                    <a:pt x="300" y="2"/>
                  </a:lnTo>
                  <a:lnTo>
                    <a:pt x="334" y="9"/>
                  </a:lnTo>
                  <a:lnTo>
                    <a:pt x="353" y="13"/>
                  </a:lnTo>
                  <a:lnTo>
                    <a:pt x="372" y="19"/>
                  </a:lnTo>
                  <a:lnTo>
                    <a:pt x="392" y="27"/>
                  </a:lnTo>
                  <a:lnTo>
                    <a:pt x="407" y="34"/>
                  </a:lnTo>
                  <a:lnTo>
                    <a:pt x="407" y="34"/>
                  </a:lnTo>
                  <a:lnTo>
                    <a:pt x="396" y="82"/>
                  </a:lnTo>
                  <a:lnTo>
                    <a:pt x="387" y="121"/>
                  </a:lnTo>
                  <a:lnTo>
                    <a:pt x="380" y="151"/>
                  </a:lnTo>
                  <a:lnTo>
                    <a:pt x="380" y="151"/>
                  </a:lnTo>
                  <a:lnTo>
                    <a:pt x="375" y="184"/>
                  </a:lnTo>
                  <a:lnTo>
                    <a:pt x="365" y="234"/>
                  </a:lnTo>
                  <a:lnTo>
                    <a:pt x="350" y="309"/>
                  </a:lnTo>
                  <a:lnTo>
                    <a:pt x="350" y="309"/>
                  </a:lnTo>
                  <a:lnTo>
                    <a:pt x="348" y="315"/>
                  </a:lnTo>
                  <a:lnTo>
                    <a:pt x="344" y="327"/>
                  </a:lnTo>
                  <a:lnTo>
                    <a:pt x="334" y="353"/>
                  </a:lnTo>
                  <a:lnTo>
                    <a:pt x="314" y="397"/>
                  </a:lnTo>
                  <a:lnTo>
                    <a:pt x="314" y="397"/>
                  </a:lnTo>
                  <a:lnTo>
                    <a:pt x="308" y="415"/>
                  </a:lnTo>
                  <a:lnTo>
                    <a:pt x="297" y="444"/>
                  </a:lnTo>
                  <a:lnTo>
                    <a:pt x="286" y="482"/>
                  </a:lnTo>
                  <a:lnTo>
                    <a:pt x="286" y="482"/>
                  </a:lnTo>
                  <a:lnTo>
                    <a:pt x="295" y="490"/>
                  </a:lnTo>
                  <a:lnTo>
                    <a:pt x="314" y="508"/>
                  </a:lnTo>
                  <a:lnTo>
                    <a:pt x="325" y="518"/>
                  </a:lnTo>
                  <a:lnTo>
                    <a:pt x="334" y="530"/>
                  </a:lnTo>
                  <a:lnTo>
                    <a:pt x="340" y="540"/>
                  </a:lnTo>
                  <a:lnTo>
                    <a:pt x="343" y="545"/>
                  </a:lnTo>
                  <a:lnTo>
                    <a:pt x="343" y="550"/>
                  </a:lnTo>
                  <a:lnTo>
                    <a:pt x="343" y="550"/>
                  </a:lnTo>
                  <a:lnTo>
                    <a:pt x="345" y="598"/>
                  </a:lnTo>
                  <a:lnTo>
                    <a:pt x="348" y="623"/>
                  </a:lnTo>
                  <a:lnTo>
                    <a:pt x="349" y="640"/>
                  </a:lnTo>
                  <a:lnTo>
                    <a:pt x="349" y="640"/>
                  </a:lnTo>
                  <a:lnTo>
                    <a:pt x="352" y="646"/>
                  </a:lnTo>
                  <a:lnTo>
                    <a:pt x="356" y="655"/>
                  </a:lnTo>
                  <a:lnTo>
                    <a:pt x="366" y="676"/>
                  </a:lnTo>
                  <a:lnTo>
                    <a:pt x="376" y="694"/>
                  </a:lnTo>
                  <a:lnTo>
                    <a:pt x="382" y="700"/>
                  </a:lnTo>
                  <a:lnTo>
                    <a:pt x="384" y="703"/>
                  </a:lnTo>
                  <a:lnTo>
                    <a:pt x="384" y="703"/>
                  </a:lnTo>
                  <a:lnTo>
                    <a:pt x="396" y="713"/>
                  </a:lnTo>
                  <a:lnTo>
                    <a:pt x="415" y="733"/>
                  </a:lnTo>
                  <a:lnTo>
                    <a:pt x="424" y="744"/>
                  </a:lnTo>
                  <a:lnTo>
                    <a:pt x="435" y="756"/>
                  </a:lnTo>
                  <a:lnTo>
                    <a:pt x="442" y="768"/>
                  </a:lnTo>
                  <a:lnTo>
                    <a:pt x="447" y="779"/>
                  </a:lnTo>
                  <a:lnTo>
                    <a:pt x="447" y="779"/>
                  </a:lnTo>
                  <a:lnTo>
                    <a:pt x="466" y="818"/>
                  </a:lnTo>
                  <a:lnTo>
                    <a:pt x="494" y="878"/>
                  </a:lnTo>
                  <a:lnTo>
                    <a:pt x="521" y="936"/>
                  </a:lnTo>
                  <a:lnTo>
                    <a:pt x="530" y="958"/>
                  </a:lnTo>
                  <a:lnTo>
                    <a:pt x="534" y="969"/>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56" y="1034"/>
                  </a:lnTo>
                  <a:lnTo>
                    <a:pt x="438" y="1037"/>
                  </a:lnTo>
                  <a:lnTo>
                    <a:pt x="418" y="1039"/>
                  </a:lnTo>
                  <a:lnTo>
                    <a:pt x="375" y="1042"/>
                  </a:lnTo>
                  <a:lnTo>
                    <a:pt x="354" y="1044"/>
                  </a:lnTo>
                  <a:lnTo>
                    <a:pt x="338" y="1047"/>
                  </a:lnTo>
                  <a:lnTo>
                    <a:pt x="325" y="1051"/>
                  </a:lnTo>
                  <a:lnTo>
                    <a:pt x="319" y="1052"/>
                  </a:lnTo>
                  <a:lnTo>
                    <a:pt x="316" y="1055"/>
                  </a:lnTo>
                  <a:lnTo>
                    <a:pt x="316" y="1055"/>
                  </a:lnTo>
                  <a:lnTo>
                    <a:pt x="301" y="1070"/>
                  </a:lnTo>
                  <a:lnTo>
                    <a:pt x="292" y="1081"/>
                  </a:lnTo>
                  <a:lnTo>
                    <a:pt x="283" y="1094"/>
                  </a:lnTo>
                  <a:lnTo>
                    <a:pt x="274" y="1107"/>
                  </a:lnTo>
                  <a:lnTo>
                    <a:pt x="268" y="1119"/>
                  </a:lnTo>
                  <a:lnTo>
                    <a:pt x="264" y="1135"/>
                  </a:lnTo>
                  <a:lnTo>
                    <a:pt x="263" y="1141"/>
                  </a:lnTo>
                  <a:lnTo>
                    <a:pt x="263" y="1149"/>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92" y="543"/>
                  </a:lnTo>
                  <a:lnTo>
                    <a:pt x="67" y="558"/>
                  </a:lnTo>
                  <a:lnTo>
                    <a:pt x="47" y="571"/>
                  </a:lnTo>
                  <a:lnTo>
                    <a:pt x="32" y="580"/>
                  </a:lnTo>
                  <a:lnTo>
                    <a:pt x="27" y="581"/>
                  </a:lnTo>
                  <a:lnTo>
                    <a:pt x="23" y="581"/>
                  </a:lnTo>
                  <a:lnTo>
                    <a:pt x="23" y="581"/>
                  </a:lnTo>
                  <a:lnTo>
                    <a:pt x="21" y="578"/>
                  </a:lnTo>
                  <a:lnTo>
                    <a:pt x="17" y="572"/>
                  </a:lnTo>
                  <a:lnTo>
                    <a:pt x="9" y="558"/>
                  </a:lnTo>
                  <a:lnTo>
                    <a:pt x="0" y="539"/>
                  </a:lnTo>
                  <a:lnTo>
                    <a:pt x="0"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ABC52089-04BD-48A3-84D2-A29ED4748038}"/>
                </a:ext>
              </a:extLst>
            </p:cNvPr>
            <p:cNvSpPr>
              <a:spLocks noEditPoints="1"/>
            </p:cNvSpPr>
            <p:nvPr/>
          </p:nvSpPr>
          <p:spPr bwMode="auto">
            <a:xfrm>
              <a:off x="3227388" y="2366963"/>
              <a:ext cx="2017713" cy="2493963"/>
            </a:xfrm>
            <a:custGeom>
              <a:avLst/>
              <a:gdLst>
                <a:gd name="T0" fmla="*/ 1244 w 1271"/>
                <a:gd name="T1" fmla="*/ 1203 h 1571"/>
                <a:gd name="T2" fmla="*/ 1199 w 1271"/>
                <a:gd name="T3" fmla="*/ 1077 h 1571"/>
                <a:gd name="T4" fmla="*/ 1121 w 1271"/>
                <a:gd name="T5" fmla="*/ 959 h 1571"/>
                <a:gd name="T6" fmla="*/ 1116 w 1271"/>
                <a:gd name="T7" fmla="*/ 911 h 1571"/>
                <a:gd name="T8" fmla="*/ 1111 w 1271"/>
                <a:gd name="T9" fmla="*/ 855 h 1571"/>
                <a:gd name="T10" fmla="*/ 1075 w 1271"/>
                <a:gd name="T11" fmla="*/ 834 h 1571"/>
                <a:gd name="T12" fmla="*/ 1072 w 1271"/>
                <a:gd name="T13" fmla="*/ 802 h 1571"/>
                <a:gd name="T14" fmla="*/ 1056 w 1271"/>
                <a:gd name="T15" fmla="*/ 789 h 1571"/>
                <a:gd name="T16" fmla="*/ 1022 w 1271"/>
                <a:gd name="T17" fmla="*/ 793 h 1571"/>
                <a:gd name="T18" fmla="*/ 927 w 1271"/>
                <a:gd name="T19" fmla="*/ 798 h 1571"/>
                <a:gd name="T20" fmla="*/ 883 w 1271"/>
                <a:gd name="T21" fmla="*/ 651 h 1571"/>
                <a:gd name="T22" fmla="*/ 830 w 1271"/>
                <a:gd name="T23" fmla="*/ 441 h 1571"/>
                <a:gd name="T24" fmla="*/ 711 w 1271"/>
                <a:gd name="T25" fmla="*/ 225 h 1571"/>
                <a:gd name="T26" fmla="*/ 711 w 1271"/>
                <a:gd name="T27" fmla="*/ 131 h 1571"/>
                <a:gd name="T28" fmla="*/ 658 w 1271"/>
                <a:gd name="T29" fmla="*/ 108 h 1571"/>
                <a:gd name="T30" fmla="*/ 604 w 1271"/>
                <a:gd name="T31" fmla="*/ 124 h 1571"/>
                <a:gd name="T32" fmla="*/ 561 w 1271"/>
                <a:gd name="T33" fmla="*/ 167 h 1571"/>
                <a:gd name="T34" fmla="*/ 495 w 1271"/>
                <a:gd name="T35" fmla="*/ 203 h 1571"/>
                <a:gd name="T36" fmla="*/ 347 w 1271"/>
                <a:gd name="T37" fmla="*/ 223 h 1571"/>
                <a:gd name="T38" fmla="*/ 243 w 1271"/>
                <a:gd name="T39" fmla="*/ 157 h 1571"/>
                <a:gd name="T40" fmla="*/ 124 w 1271"/>
                <a:gd name="T41" fmla="*/ 0 h 1571"/>
                <a:gd name="T42" fmla="*/ 38 w 1271"/>
                <a:gd name="T43" fmla="*/ 84 h 1571"/>
                <a:gd name="T44" fmla="*/ 22 w 1271"/>
                <a:gd name="T45" fmla="*/ 56 h 1571"/>
                <a:gd name="T46" fmla="*/ 3 w 1271"/>
                <a:gd name="T47" fmla="*/ 104 h 1571"/>
                <a:gd name="T48" fmla="*/ 93 w 1271"/>
                <a:gd name="T49" fmla="*/ 210 h 1571"/>
                <a:gd name="T50" fmla="*/ 238 w 1271"/>
                <a:gd name="T51" fmla="*/ 355 h 1571"/>
                <a:gd name="T52" fmla="*/ 393 w 1271"/>
                <a:gd name="T53" fmla="*/ 392 h 1571"/>
                <a:gd name="T54" fmla="*/ 564 w 1271"/>
                <a:gd name="T55" fmla="*/ 424 h 1571"/>
                <a:gd name="T56" fmla="*/ 612 w 1271"/>
                <a:gd name="T57" fmla="*/ 487 h 1571"/>
                <a:gd name="T58" fmla="*/ 634 w 1271"/>
                <a:gd name="T59" fmla="*/ 551 h 1571"/>
                <a:gd name="T60" fmla="*/ 616 w 1271"/>
                <a:gd name="T61" fmla="*/ 840 h 1571"/>
                <a:gd name="T62" fmla="*/ 645 w 1271"/>
                <a:gd name="T63" fmla="*/ 873 h 1571"/>
                <a:gd name="T64" fmla="*/ 656 w 1271"/>
                <a:gd name="T65" fmla="*/ 953 h 1571"/>
                <a:gd name="T66" fmla="*/ 627 w 1271"/>
                <a:gd name="T67" fmla="*/ 1084 h 1571"/>
                <a:gd name="T68" fmla="*/ 591 w 1271"/>
                <a:gd name="T69" fmla="*/ 1264 h 1571"/>
                <a:gd name="T70" fmla="*/ 575 w 1271"/>
                <a:gd name="T71" fmla="*/ 1283 h 1571"/>
                <a:gd name="T72" fmla="*/ 502 w 1271"/>
                <a:gd name="T73" fmla="*/ 1225 h 1571"/>
                <a:gd name="T74" fmla="*/ 428 w 1271"/>
                <a:gd name="T75" fmla="*/ 1208 h 1571"/>
                <a:gd name="T76" fmla="*/ 369 w 1271"/>
                <a:gd name="T77" fmla="*/ 1243 h 1571"/>
                <a:gd name="T78" fmla="*/ 327 w 1271"/>
                <a:gd name="T79" fmla="*/ 1337 h 1571"/>
                <a:gd name="T80" fmla="*/ 279 w 1271"/>
                <a:gd name="T81" fmla="*/ 1467 h 1571"/>
                <a:gd name="T82" fmla="*/ 301 w 1271"/>
                <a:gd name="T83" fmla="*/ 1562 h 1571"/>
                <a:gd name="T84" fmla="*/ 345 w 1271"/>
                <a:gd name="T85" fmla="*/ 1569 h 1571"/>
                <a:gd name="T86" fmla="*/ 376 w 1271"/>
                <a:gd name="T87" fmla="*/ 1518 h 1571"/>
                <a:gd name="T88" fmla="*/ 425 w 1271"/>
                <a:gd name="T89" fmla="*/ 1415 h 1571"/>
                <a:gd name="T90" fmla="*/ 578 w 1271"/>
                <a:gd name="T91" fmla="*/ 1468 h 1571"/>
                <a:gd name="T92" fmla="*/ 660 w 1271"/>
                <a:gd name="T93" fmla="*/ 1480 h 1571"/>
                <a:gd name="T94" fmla="*/ 731 w 1271"/>
                <a:gd name="T95" fmla="*/ 1442 h 1571"/>
                <a:gd name="T96" fmla="*/ 785 w 1271"/>
                <a:gd name="T97" fmla="*/ 1405 h 1571"/>
                <a:gd name="T98" fmla="*/ 815 w 1271"/>
                <a:gd name="T99" fmla="*/ 1480 h 1571"/>
                <a:gd name="T100" fmla="*/ 853 w 1271"/>
                <a:gd name="T101" fmla="*/ 1540 h 1571"/>
                <a:gd name="T102" fmla="*/ 897 w 1271"/>
                <a:gd name="T103" fmla="*/ 1537 h 1571"/>
                <a:gd name="T104" fmla="*/ 890 w 1271"/>
                <a:gd name="T105" fmla="*/ 1454 h 1571"/>
                <a:gd name="T106" fmla="*/ 890 w 1271"/>
                <a:gd name="T107" fmla="*/ 1392 h 1571"/>
                <a:gd name="T108" fmla="*/ 1049 w 1271"/>
                <a:gd name="T109" fmla="*/ 1409 h 1571"/>
                <a:gd name="T110" fmla="*/ 1216 w 1271"/>
                <a:gd name="T111" fmla="*/ 1415 h 1571"/>
                <a:gd name="T112" fmla="*/ 1266 w 1271"/>
                <a:gd name="T113" fmla="*/ 1374 h 1571"/>
                <a:gd name="T114" fmla="*/ 1269 w 1271"/>
                <a:gd name="T115" fmla="*/ 1319 h 1571"/>
                <a:gd name="T116" fmla="*/ 860 w 1271"/>
                <a:gd name="T117" fmla="*/ 1240 h 1571"/>
                <a:gd name="T118" fmla="*/ 910 w 1271"/>
                <a:gd name="T119" fmla="*/ 1147 h 1571"/>
                <a:gd name="T120" fmla="*/ 981 w 1271"/>
                <a:gd name="T121" fmla="*/ 1234 h 1571"/>
                <a:gd name="T122" fmla="*/ 953 w 1271"/>
                <a:gd name="T123" fmla="*/ 1247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1" h="1571">
                  <a:moveTo>
                    <a:pt x="1269" y="1319"/>
                  </a:moveTo>
                  <a:lnTo>
                    <a:pt x="1269" y="1319"/>
                  </a:lnTo>
                  <a:lnTo>
                    <a:pt x="1261" y="1291"/>
                  </a:lnTo>
                  <a:lnTo>
                    <a:pt x="1257" y="1273"/>
                  </a:lnTo>
                  <a:lnTo>
                    <a:pt x="1254" y="1257"/>
                  </a:lnTo>
                  <a:lnTo>
                    <a:pt x="1254" y="1257"/>
                  </a:lnTo>
                  <a:lnTo>
                    <a:pt x="1244" y="1203"/>
                  </a:lnTo>
                  <a:lnTo>
                    <a:pt x="1238" y="1168"/>
                  </a:lnTo>
                  <a:lnTo>
                    <a:pt x="1231" y="1140"/>
                  </a:lnTo>
                  <a:lnTo>
                    <a:pt x="1231" y="1140"/>
                  </a:lnTo>
                  <a:lnTo>
                    <a:pt x="1226" y="1127"/>
                  </a:lnTo>
                  <a:lnTo>
                    <a:pt x="1218" y="1111"/>
                  </a:lnTo>
                  <a:lnTo>
                    <a:pt x="1209" y="1094"/>
                  </a:lnTo>
                  <a:lnTo>
                    <a:pt x="1199" y="1077"/>
                  </a:lnTo>
                  <a:lnTo>
                    <a:pt x="1179" y="1049"/>
                  </a:lnTo>
                  <a:lnTo>
                    <a:pt x="1166" y="1031"/>
                  </a:lnTo>
                  <a:lnTo>
                    <a:pt x="1166" y="1031"/>
                  </a:lnTo>
                  <a:lnTo>
                    <a:pt x="1155" y="1015"/>
                  </a:lnTo>
                  <a:lnTo>
                    <a:pt x="1141" y="992"/>
                  </a:lnTo>
                  <a:lnTo>
                    <a:pt x="1126" y="968"/>
                  </a:lnTo>
                  <a:lnTo>
                    <a:pt x="1121" y="959"/>
                  </a:lnTo>
                  <a:lnTo>
                    <a:pt x="1119" y="952"/>
                  </a:lnTo>
                  <a:lnTo>
                    <a:pt x="1119" y="952"/>
                  </a:lnTo>
                  <a:lnTo>
                    <a:pt x="1117" y="943"/>
                  </a:lnTo>
                  <a:lnTo>
                    <a:pt x="1116" y="933"/>
                  </a:lnTo>
                  <a:lnTo>
                    <a:pt x="1116" y="922"/>
                  </a:lnTo>
                  <a:lnTo>
                    <a:pt x="1116" y="911"/>
                  </a:lnTo>
                  <a:lnTo>
                    <a:pt x="1116" y="911"/>
                  </a:lnTo>
                  <a:lnTo>
                    <a:pt x="1119" y="899"/>
                  </a:lnTo>
                  <a:lnTo>
                    <a:pt x="1119" y="886"/>
                  </a:lnTo>
                  <a:lnTo>
                    <a:pt x="1119" y="873"/>
                  </a:lnTo>
                  <a:lnTo>
                    <a:pt x="1116" y="863"/>
                  </a:lnTo>
                  <a:lnTo>
                    <a:pt x="1116" y="863"/>
                  </a:lnTo>
                  <a:lnTo>
                    <a:pt x="1115" y="858"/>
                  </a:lnTo>
                  <a:lnTo>
                    <a:pt x="1111" y="855"/>
                  </a:lnTo>
                  <a:lnTo>
                    <a:pt x="1100" y="849"/>
                  </a:lnTo>
                  <a:lnTo>
                    <a:pt x="1090" y="843"/>
                  </a:lnTo>
                  <a:lnTo>
                    <a:pt x="1082" y="842"/>
                  </a:lnTo>
                  <a:lnTo>
                    <a:pt x="1082" y="842"/>
                  </a:lnTo>
                  <a:lnTo>
                    <a:pt x="1078" y="841"/>
                  </a:lnTo>
                  <a:lnTo>
                    <a:pt x="1077" y="840"/>
                  </a:lnTo>
                  <a:lnTo>
                    <a:pt x="1075" y="834"/>
                  </a:lnTo>
                  <a:lnTo>
                    <a:pt x="1073" y="828"/>
                  </a:lnTo>
                  <a:lnTo>
                    <a:pt x="1075" y="821"/>
                  </a:lnTo>
                  <a:lnTo>
                    <a:pt x="1075" y="821"/>
                  </a:lnTo>
                  <a:lnTo>
                    <a:pt x="1076" y="816"/>
                  </a:lnTo>
                  <a:lnTo>
                    <a:pt x="1076" y="810"/>
                  </a:lnTo>
                  <a:lnTo>
                    <a:pt x="1073" y="805"/>
                  </a:lnTo>
                  <a:lnTo>
                    <a:pt x="1072" y="802"/>
                  </a:lnTo>
                  <a:lnTo>
                    <a:pt x="1069" y="801"/>
                  </a:lnTo>
                  <a:lnTo>
                    <a:pt x="1069" y="801"/>
                  </a:lnTo>
                  <a:lnTo>
                    <a:pt x="1062" y="799"/>
                  </a:lnTo>
                  <a:lnTo>
                    <a:pt x="1059" y="798"/>
                  </a:lnTo>
                  <a:lnTo>
                    <a:pt x="1058" y="794"/>
                  </a:lnTo>
                  <a:lnTo>
                    <a:pt x="1058" y="794"/>
                  </a:lnTo>
                  <a:lnTo>
                    <a:pt x="1056" y="789"/>
                  </a:lnTo>
                  <a:lnTo>
                    <a:pt x="1053" y="781"/>
                  </a:lnTo>
                  <a:lnTo>
                    <a:pt x="1049" y="774"/>
                  </a:lnTo>
                  <a:lnTo>
                    <a:pt x="1049" y="774"/>
                  </a:lnTo>
                  <a:lnTo>
                    <a:pt x="1045" y="776"/>
                  </a:lnTo>
                  <a:lnTo>
                    <a:pt x="1037" y="784"/>
                  </a:lnTo>
                  <a:lnTo>
                    <a:pt x="1029" y="789"/>
                  </a:lnTo>
                  <a:lnTo>
                    <a:pt x="1022" y="793"/>
                  </a:lnTo>
                  <a:lnTo>
                    <a:pt x="1010" y="797"/>
                  </a:lnTo>
                  <a:lnTo>
                    <a:pt x="997" y="799"/>
                  </a:lnTo>
                  <a:lnTo>
                    <a:pt x="997" y="799"/>
                  </a:lnTo>
                  <a:lnTo>
                    <a:pt x="981" y="801"/>
                  </a:lnTo>
                  <a:lnTo>
                    <a:pt x="965" y="801"/>
                  </a:lnTo>
                  <a:lnTo>
                    <a:pt x="945" y="799"/>
                  </a:lnTo>
                  <a:lnTo>
                    <a:pt x="927" y="798"/>
                  </a:lnTo>
                  <a:lnTo>
                    <a:pt x="896" y="794"/>
                  </a:lnTo>
                  <a:lnTo>
                    <a:pt x="883" y="792"/>
                  </a:lnTo>
                  <a:lnTo>
                    <a:pt x="883" y="792"/>
                  </a:lnTo>
                  <a:lnTo>
                    <a:pt x="884" y="758"/>
                  </a:lnTo>
                  <a:lnTo>
                    <a:pt x="884" y="718"/>
                  </a:lnTo>
                  <a:lnTo>
                    <a:pt x="883" y="651"/>
                  </a:lnTo>
                  <a:lnTo>
                    <a:pt x="883" y="651"/>
                  </a:lnTo>
                  <a:lnTo>
                    <a:pt x="881" y="621"/>
                  </a:lnTo>
                  <a:lnTo>
                    <a:pt x="875" y="584"/>
                  </a:lnTo>
                  <a:lnTo>
                    <a:pt x="865" y="518"/>
                  </a:lnTo>
                  <a:lnTo>
                    <a:pt x="865" y="518"/>
                  </a:lnTo>
                  <a:lnTo>
                    <a:pt x="861" y="505"/>
                  </a:lnTo>
                  <a:lnTo>
                    <a:pt x="852" y="487"/>
                  </a:lnTo>
                  <a:lnTo>
                    <a:pt x="830" y="441"/>
                  </a:lnTo>
                  <a:lnTo>
                    <a:pt x="788" y="365"/>
                  </a:lnTo>
                  <a:lnTo>
                    <a:pt x="788" y="365"/>
                  </a:lnTo>
                  <a:lnTo>
                    <a:pt x="745" y="291"/>
                  </a:lnTo>
                  <a:lnTo>
                    <a:pt x="723" y="250"/>
                  </a:lnTo>
                  <a:lnTo>
                    <a:pt x="715" y="234"/>
                  </a:lnTo>
                  <a:lnTo>
                    <a:pt x="711" y="225"/>
                  </a:lnTo>
                  <a:lnTo>
                    <a:pt x="711" y="225"/>
                  </a:lnTo>
                  <a:lnTo>
                    <a:pt x="709" y="210"/>
                  </a:lnTo>
                  <a:lnTo>
                    <a:pt x="709" y="189"/>
                  </a:lnTo>
                  <a:lnTo>
                    <a:pt x="709" y="166"/>
                  </a:lnTo>
                  <a:lnTo>
                    <a:pt x="711" y="146"/>
                  </a:lnTo>
                  <a:lnTo>
                    <a:pt x="711" y="146"/>
                  </a:lnTo>
                  <a:lnTo>
                    <a:pt x="711" y="139"/>
                  </a:lnTo>
                  <a:lnTo>
                    <a:pt x="711" y="131"/>
                  </a:lnTo>
                  <a:lnTo>
                    <a:pt x="709" y="118"/>
                  </a:lnTo>
                  <a:lnTo>
                    <a:pt x="706" y="109"/>
                  </a:lnTo>
                  <a:lnTo>
                    <a:pt x="705" y="105"/>
                  </a:lnTo>
                  <a:lnTo>
                    <a:pt x="705" y="105"/>
                  </a:lnTo>
                  <a:lnTo>
                    <a:pt x="689" y="106"/>
                  </a:lnTo>
                  <a:lnTo>
                    <a:pt x="658" y="108"/>
                  </a:lnTo>
                  <a:lnTo>
                    <a:pt x="658" y="108"/>
                  </a:lnTo>
                  <a:lnTo>
                    <a:pt x="627" y="109"/>
                  </a:lnTo>
                  <a:lnTo>
                    <a:pt x="613" y="112"/>
                  </a:lnTo>
                  <a:lnTo>
                    <a:pt x="609" y="113"/>
                  </a:lnTo>
                  <a:lnTo>
                    <a:pt x="605" y="115"/>
                  </a:lnTo>
                  <a:lnTo>
                    <a:pt x="605" y="115"/>
                  </a:lnTo>
                  <a:lnTo>
                    <a:pt x="604" y="119"/>
                  </a:lnTo>
                  <a:lnTo>
                    <a:pt x="604" y="124"/>
                  </a:lnTo>
                  <a:lnTo>
                    <a:pt x="608" y="137"/>
                  </a:lnTo>
                  <a:lnTo>
                    <a:pt x="613" y="154"/>
                  </a:lnTo>
                  <a:lnTo>
                    <a:pt x="613" y="154"/>
                  </a:lnTo>
                  <a:lnTo>
                    <a:pt x="590" y="161"/>
                  </a:lnTo>
                  <a:lnTo>
                    <a:pt x="573" y="165"/>
                  </a:lnTo>
                  <a:lnTo>
                    <a:pt x="561" y="167"/>
                  </a:lnTo>
                  <a:lnTo>
                    <a:pt x="561" y="167"/>
                  </a:lnTo>
                  <a:lnTo>
                    <a:pt x="534" y="170"/>
                  </a:lnTo>
                  <a:lnTo>
                    <a:pt x="519" y="174"/>
                  </a:lnTo>
                  <a:lnTo>
                    <a:pt x="513" y="176"/>
                  </a:lnTo>
                  <a:lnTo>
                    <a:pt x="510" y="179"/>
                  </a:lnTo>
                  <a:lnTo>
                    <a:pt x="510" y="179"/>
                  </a:lnTo>
                  <a:lnTo>
                    <a:pt x="503" y="188"/>
                  </a:lnTo>
                  <a:lnTo>
                    <a:pt x="495" y="203"/>
                  </a:lnTo>
                  <a:lnTo>
                    <a:pt x="488" y="223"/>
                  </a:lnTo>
                  <a:lnTo>
                    <a:pt x="488" y="223"/>
                  </a:lnTo>
                  <a:lnTo>
                    <a:pt x="441" y="221"/>
                  </a:lnTo>
                  <a:lnTo>
                    <a:pt x="402" y="221"/>
                  </a:lnTo>
                  <a:lnTo>
                    <a:pt x="370" y="221"/>
                  </a:lnTo>
                  <a:lnTo>
                    <a:pt x="370" y="221"/>
                  </a:lnTo>
                  <a:lnTo>
                    <a:pt x="347" y="223"/>
                  </a:lnTo>
                  <a:lnTo>
                    <a:pt x="327" y="220"/>
                  </a:lnTo>
                  <a:lnTo>
                    <a:pt x="319" y="219"/>
                  </a:lnTo>
                  <a:lnTo>
                    <a:pt x="313" y="216"/>
                  </a:lnTo>
                  <a:lnTo>
                    <a:pt x="307" y="212"/>
                  </a:lnTo>
                  <a:lnTo>
                    <a:pt x="301" y="209"/>
                  </a:lnTo>
                  <a:lnTo>
                    <a:pt x="301" y="209"/>
                  </a:lnTo>
                  <a:lnTo>
                    <a:pt x="243" y="157"/>
                  </a:lnTo>
                  <a:lnTo>
                    <a:pt x="206" y="122"/>
                  </a:lnTo>
                  <a:lnTo>
                    <a:pt x="191" y="106"/>
                  </a:lnTo>
                  <a:lnTo>
                    <a:pt x="181" y="93"/>
                  </a:lnTo>
                  <a:lnTo>
                    <a:pt x="181" y="93"/>
                  </a:lnTo>
                  <a:lnTo>
                    <a:pt x="163" y="68"/>
                  </a:lnTo>
                  <a:lnTo>
                    <a:pt x="145" y="37"/>
                  </a:lnTo>
                  <a:lnTo>
                    <a:pt x="124" y="0"/>
                  </a:lnTo>
                  <a:lnTo>
                    <a:pt x="123" y="0"/>
                  </a:lnTo>
                  <a:lnTo>
                    <a:pt x="123" y="0"/>
                  </a:lnTo>
                  <a:lnTo>
                    <a:pt x="84" y="42"/>
                  </a:lnTo>
                  <a:lnTo>
                    <a:pt x="56" y="70"/>
                  </a:lnTo>
                  <a:lnTo>
                    <a:pt x="44" y="79"/>
                  </a:lnTo>
                  <a:lnTo>
                    <a:pt x="38" y="84"/>
                  </a:lnTo>
                  <a:lnTo>
                    <a:pt x="38" y="84"/>
                  </a:lnTo>
                  <a:lnTo>
                    <a:pt x="34" y="83"/>
                  </a:lnTo>
                  <a:lnTo>
                    <a:pt x="30" y="80"/>
                  </a:lnTo>
                  <a:lnTo>
                    <a:pt x="27" y="77"/>
                  </a:lnTo>
                  <a:lnTo>
                    <a:pt x="25" y="71"/>
                  </a:lnTo>
                  <a:lnTo>
                    <a:pt x="22" y="61"/>
                  </a:lnTo>
                  <a:lnTo>
                    <a:pt x="22" y="56"/>
                  </a:lnTo>
                  <a:lnTo>
                    <a:pt x="22" y="56"/>
                  </a:lnTo>
                  <a:lnTo>
                    <a:pt x="12" y="70"/>
                  </a:lnTo>
                  <a:lnTo>
                    <a:pt x="4" y="83"/>
                  </a:lnTo>
                  <a:lnTo>
                    <a:pt x="1" y="90"/>
                  </a:lnTo>
                  <a:lnTo>
                    <a:pt x="0" y="96"/>
                  </a:lnTo>
                  <a:lnTo>
                    <a:pt x="0" y="96"/>
                  </a:lnTo>
                  <a:lnTo>
                    <a:pt x="1" y="99"/>
                  </a:lnTo>
                  <a:lnTo>
                    <a:pt x="3" y="104"/>
                  </a:lnTo>
                  <a:lnTo>
                    <a:pt x="10" y="115"/>
                  </a:lnTo>
                  <a:lnTo>
                    <a:pt x="21" y="131"/>
                  </a:lnTo>
                  <a:lnTo>
                    <a:pt x="35" y="148"/>
                  </a:lnTo>
                  <a:lnTo>
                    <a:pt x="66" y="183"/>
                  </a:lnTo>
                  <a:lnTo>
                    <a:pt x="80" y="198"/>
                  </a:lnTo>
                  <a:lnTo>
                    <a:pt x="93" y="210"/>
                  </a:lnTo>
                  <a:lnTo>
                    <a:pt x="93" y="210"/>
                  </a:lnTo>
                  <a:lnTo>
                    <a:pt x="107" y="224"/>
                  </a:lnTo>
                  <a:lnTo>
                    <a:pt x="127" y="243"/>
                  </a:lnTo>
                  <a:lnTo>
                    <a:pt x="173" y="293"/>
                  </a:lnTo>
                  <a:lnTo>
                    <a:pt x="216" y="335"/>
                  </a:lnTo>
                  <a:lnTo>
                    <a:pt x="230" y="349"/>
                  </a:lnTo>
                  <a:lnTo>
                    <a:pt x="235" y="353"/>
                  </a:lnTo>
                  <a:lnTo>
                    <a:pt x="238" y="355"/>
                  </a:lnTo>
                  <a:lnTo>
                    <a:pt x="238" y="355"/>
                  </a:lnTo>
                  <a:lnTo>
                    <a:pt x="252" y="357"/>
                  </a:lnTo>
                  <a:lnTo>
                    <a:pt x="275" y="362"/>
                  </a:lnTo>
                  <a:lnTo>
                    <a:pt x="343" y="382"/>
                  </a:lnTo>
                  <a:lnTo>
                    <a:pt x="343" y="382"/>
                  </a:lnTo>
                  <a:lnTo>
                    <a:pt x="365" y="387"/>
                  </a:lnTo>
                  <a:lnTo>
                    <a:pt x="393" y="392"/>
                  </a:lnTo>
                  <a:lnTo>
                    <a:pt x="456" y="401"/>
                  </a:lnTo>
                  <a:lnTo>
                    <a:pt x="512" y="406"/>
                  </a:lnTo>
                  <a:lnTo>
                    <a:pt x="543" y="410"/>
                  </a:lnTo>
                  <a:lnTo>
                    <a:pt x="543" y="410"/>
                  </a:lnTo>
                  <a:lnTo>
                    <a:pt x="550" y="412"/>
                  </a:lnTo>
                  <a:lnTo>
                    <a:pt x="556" y="417"/>
                  </a:lnTo>
                  <a:lnTo>
                    <a:pt x="564" y="424"/>
                  </a:lnTo>
                  <a:lnTo>
                    <a:pt x="570" y="432"/>
                  </a:lnTo>
                  <a:lnTo>
                    <a:pt x="583" y="450"/>
                  </a:lnTo>
                  <a:lnTo>
                    <a:pt x="591" y="463"/>
                  </a:lnTo>
                  <a:lnTo>
                    <a:pt x="591" y="463"/>
                  </a:lnTo>
                  <a:lnTo>
                    <a:pt x="595" y="467"/>
                  </a:lnTo>
                  <a:lnTo>
                    <a:pt x="600" y="472"/>
                  </a:lnTo>
                  <a:lnTo>
                    <a:pt x="612" y="487"/>
                  </a:lnTo>
                  <a:lnTo>
                    <a:pt x="618" y="494"/>
                  </a:lnTo>
                  <a:lnTo>
                    <a:pt x="623" y="502"/>
                  </a:lnTo>
                  <a:lnTo>
                    <a:pt x="628" y="511"/>
                  </a:lnTo>
                  <a:lnTo>
                    <a:pt x="631" y="521"/>
                  </a:lnTo>
                  <a:lnTo>
                    <a:pt x="631" y="521"/>
                  </a:lnTo>
                  <a:lnTo>
                    <a:pt x="632" y="534"/>
                  </a:lnTo>
                  <a:lnTo>
                    <a:pt x="634" y="551"/>
                  </a:lnTo>
                  <a:lnTo>
                    <a:pt x="634" y="591"/>
                  </a:lnTo>
                  <a:lnTo>
                    <a:pt x="631" y="675"/>
                  </a:lnTo>
                  <a:lnTo>
                    <a:pt x="631" y="675"/>
                  </a:lnTo>
                  <a:lnTo>
                    <a:pt x="630" y="696"/>
                  </a:lnTo>
                  <a:lnTo>
                    <a:pt x="627" y="724"/>
                  </a:lnTo>
                  <a:lnTo>
                    <a:pt x="621" y="785"/>
                  </a:lnTo>
                  <a:lnTo>
                    <a:pt x="616" y="840"/>
                  </a:lnTo>
                  <a:lnTo>
                    <a:pt x="614" y="858"/>
                  </a:lnTo>
                  <a:lnTo>
                    <a:pt x="616" y="864"/>
                  </a:lnTo>
                  <a:lnTo>
                    <a:pt x="617" y="867"/>
                  </a:lnTo>
                  <a:lnTo>
                    <a:pt x="617" y="867"/>
                  </a:lnTo>
                  <a:lnTo>
                    <a:pt x="621" y="869"/>
                  </a:lnTo>
                  <a:lnTo>
                    <a:pt x="627" y="871"/>
                  </a:lnTo>
                  <a:lnTo>
                    <a:pt x="645" y="873"/>
                  </a:lnTo>
                  <a:lnTo>
                    <a:pt x="670" y="876"/>
                  </a:lnTo>
                  <a:lnTo>
                    <a:pt x="670" y="876"/>
                  </a:lnTo>
                  <a:lnTo>
                    <a:pt x="665" y="906"/>
                  </a:lnTo>
                  <a:lnTo>
                    <a:pt x="662" y="927"/>
                  </a:lnTo>
                  <a:lnTo>
                    <a:pt x="660" y="940"/>
                  </a:lnTo>
                  <a:lnTo>
                    <a:pt x="660" y="940"/>
                  </a:lnTo>
                  <a:lnTo>
                    <a:pt x="656" y="953"/>
                  </a:lnTo>
                  <a:lnTo>
                    <a:pt x="654" y="962"/>
                  </a:lnTo>
                  <a:lnTo>
                    <a:pt x="654" y="970"/>
                  </a:lnTo>
                  <a:lnTo>
                    <a:pt x="654" y="970"/>
                  </a:lnTo>
                  <a:lnTo>
                    <a:pt x="654" y="977"/>
                  </a:lnTo>
                  <a:lnTo>
                    <a:pt x="653" y="988"/>
                  </a:lnTo>
                  <a:lnTo>
                    <a:pt x="645" y="1019"/>
                  </a:lnTo>
                  <a:lnTo>
                    <a:pt x="627" y="1084"/>
                  </a:lnTo>
                  <a:lnTo>
                    <a:pt x="627" y="1084"/>
                  </a:lnTo>
                  <a:lnTo>
                    <a:pt x="606" y="1178"/>
                  </a:lnTo>
                  <a:lnTo>
                    <a:pt x="596" y="1230"/>
                  </a:lnTo>
                  <a:lnTo>
                    <a:pt x="592" y="1249"/>
                  </a:lnTo>
                  <a:lnTo>
                    <a:pt x="592" y="1259"/>
                  </a:lnTo>
                  <a:lnTo>
                    <a:pt x="592" y="1259"/>
                  </a:lnTo>
                  <a:lnTo>
                    <a:pt x="591" y="1264"/>
                  </a:lnTo>
                  <a:lnTo>
                    <a:pt x="591" y="1269"/>
                  </a:lnTo>
                  <a:lnTo>
                    <a:pt x="587" y="1277"/>
                  </a:lnTo>
                  <a:lnTo>
                    <a:pt x="583" y="1281"/>
                  </a:lnTo>
                  <a:lnTo>
                    <a:pt x="581" y="1282"/>
                  </a:lnTo>
                  <a:lnTo>
                    <a:pt x="578" y="1283"/>
                  </a:lnTo>
                  <a:lnTo>
                    <a:pt x="575" y="1283"/>
                  </a:lnTo>
                  <a:lnTo>
                    <a:pt x="575" y="1283"/>
                  </a:lnTo>
                  <a:lnTo>
                    <a:pt x="572" y="1282"/>
                  </a:lnTo>
                  <a:lnTo>
                    <a:pt x="568" y="1279"/>
                  </a:lnTo>
                  <a:lnTo>
                    <a:pt x="556" y="1269"/>
                  </a:lnTo>
                  <a:lnTo>
                    <a:pt x="546" y="1259"/>
                  </a:lnTo>
                  <a:lnTo>
                    <a:pt x="537" y="1251"/>
                  </a:lnTo>
                  <a:lnTo>
                    <a:pt x="537" y="1251"/>
                  </a:lnTo>
                  <a:lnTo>
                    <a:pt x="502" y="1225"/>
                  </a:lnTo>
                  <a:lnTo>
                    <a:pt x="480" y="1209"/>
                  </a:lnTo>
                  <a:lnTo>
                    <a:pt x="471" y="1204"/>
                  </a:lnTo>
                  <a:lnTo>
                    <a:pt x="466" y="1202"/>
                  </a:lnTo>
                  <a:lnTo>
                    <a:pt x="466" y="1202"/>
                  </a:lnTo>
                  <a:lnTo>
                    <a:pt x="460" y="1202"/>
                  </a:lnTo>
                  <a:lnTo>
                    <a:pt x="451" y="1203"/>
                  </a:lnTo>
                  <a:lnTo>
                    <a:pt x="428" y="1208"/>
                  </a:lnTo>
                  <a:lnTo>
                    <a:pt x="402" y="1215"/>
                  </a:lnTo>
                  <a:lnTo>
                    <a:pt x="392" y="1218"/>
                  </a:lnTo>
                  <a:lnTo>
                    <a:pt x="384" y="1222"/>
                  </a:lnTo>
                  <a:lnTo>
                    <a:pt x="384" y="1222"/>
                  </a:lnTo>
                  <a:lnTo>
                    <a:pt x="379" y="1226"/>
                  </a:lnTo>
                  <a:lnTo>
                    <a:pt x="374" y="1234"/>
                  </a:lnTo>
                  <a:lnTo>
                    <a:pt x="369" y="1243"/>
                  </a:lnTo>
                  <a:lnTo>
                    <a:pt x="363" y="1253"/>
                  </a:lnTo>
                  <a:lnTo>
                    <a:pt x="354" y="1273"/>
                  </a:lnTo>
                  <a:lnTo>
                    <a:pt x="349" y="1290"/>
                  </a:lnTo>
                  <a:lnTo>
                    <a:pt x="349" y="1290"/>
                  </a:lnTo>
                  <a:lnTo>
                    <a:pt x="347" y="1299"/>
                  </a:lnTo>
                  <a:lnTo>
                    <a:pt x="341" y="1309"/>
                  </a:lnTo>
                  <a:lnTo>
                    <a:pt x="327" y="1337"/>
                  </a:lnTo>
                  <a:lnTo>
                    <a:pt x="300" y="1385"/>
                  </a:lnTo>
                  <a:lnTo>
                    <a:pt x="300" y="1385"/>
                  </a:lnTo>
                  <a:lnTo>
                    <a:pt x="296" y="1393"/>
                  </a:lnTo>
                  <a:lnTo>
                    <a:pt x="292" y="1403"/>
                  </a:lnTo>
                  <a:lnTo>
                    <a:pt x="286" y="1429"/>
                  </a:lnTo>
                  <a:lnTo>
                    <a:pt x="281" y="1455"/>
                  </a:lnTo>
                  <a:lnTo>
                    <a:pt x="279" y="1467"/>
                  </a:lnTo>
                  <a:lnTo>
                    <a:pt x="279" y="1474"/>
                  </a:lnTo>
                  <a:lnTo>
                    <a:pt x="279" y="1474"/>
                  </a:lnTo>
                  <a:lnTo>
                    <a:pt x="282" y="1495"/>
                  </a:lnTo>
                  <a:lnTo>
                    <a:pt x="287" y="1521"/>
                  </a:lnTo>
                  <a:lnTo>
                    <a:pt x="294" y="1547"/>
                  </a:lnTo>
                  <a:lnTo>
                    <a:pt x="297" y="1557"/>
                  </a:lnTo>
                  <a:lnTo>
                    <a:pt x="301" y="1562"/>
                  </a:lnTo>
                  <a:lnTo>
                    <a:pt x="301" y="1562"/>
                  </a:lnTo>
                  <a:lnTo>
                    <a:pt x="305" y="1566"/>
                  </a:lnTo>
                  <a:lnTo>
                    <a:pt x="312" y="1569"/>
                  </a:lnTo>
                  <a:lnTo>
                    <a:pt x="319" y="1570"/>
                  </a:lnTo>
                  <a:lnTo>
                    <a:pt x="327" y="1571"/>
                  </a:lnTo>
                  <a:lnTo>
                    <a:pt x="340" y="1570"/>
                  </a:lnTo>
                  <a:lnTo>
                    <a:pt x="345" y="1569"/>
                  </a:lnTo>
                  <a:lnTo>
                    <a:pt x="349" y="1568"/>
                  </a:lnTo>
                  <a:lnTo>
                    <a:pt x="349" y="1568"/>
                  </a:lnTo>
                  <a:lnTo>
                    <a:pt x="356" y="1560"/>
                  </a:lnTo>
                  <a:lnTo>
                    <a:pt x="365" y="1547"/>
                  </a:lnTo>
                  <a:lnTo>
                    <a:pt x="372" y="1531"/>
                  </a:lnTo>
                  <a:lnTo>
                    <a:pt x="376" y="1518"/>
                  </a:lnTo>
                  <a:lnTo>
                    <a:pt x="376" y="1518"/>
                  </a:lnTo>
                  <a:lnTo>
                    <a:pt x="383" y="1500"/>
                  </a:lnTo>
                  <a:lnTo>
                    <a:pt x="394" y="1471"/>
                  </a:lnTo>
                  <a:lnTo>
                    <a:pt x="413" y="1428"/>
                  </a:lnTo>
                  <a:lnTo>
                    <a:pt x="413" y="1428"/>
                  </a:lnTo>
                  <a:lnTo>
                    <a:pt x="416" y="1423"/>
                  </a:lnTo>
                  <a:lnTo>
                    <a:pt x="420" y="1418"/>
                  </a:lnTo>
                  <a:lnTo>
                    <a:pt x="425" y="1415"/>
                  </a:lnTo>
                  <a:lnTo>
                    <a:pt x="429" y="1415"/>
                  </a:lnTo>
                  <a:lnTo>
                    <a:pt x="432" y="1415"/>
                  </a:lnTo>
                  <a:lnTo>
                    <a:pt x="432" y="1415"/>
                  </a:lnTo>
                  <a:lnTo>
                    <a:pt x="469" y="1428"/>
                  </a:lnTo>
                  <a:lnTo>
                    <a:pt x="522" y="1446"/>
                  </a:lnTo>
                  <a:lnTo>
                    <a:pt x="522" y="1446"/>
                  </a:lnTo>
                  <a:lnTo>
                    <a:pt x="578" y="1468"/>
                  </a:lnTo>
                  <a:lnTo>
                    <a:pt x="608" y="1478"/>
                  </a:lnTo>
                  <a:lnTo>
                    <a:pt x="621" y="1482"/>
                  </a:lnTo>
                  <a:lnTo>
                    <a:pt x="631" y="1484"/>
                  </a:lnTo>
                  <a:lnTo>
                    <a:pt x="631" y="1484"/>
                  </a:lnTo>
                  <a:lnTo>
                    <a:pt x="640" y="1484"/>
                  </a:lnTo>
                  <a:lnTo>
                    <a:pt x="650" y="1482"/>
                  </a:lnTo>
                  <a:lnTo>
                    <a:pt x="660" y="1480"/>
                  </a:lnTo>
                  <a:lnTo>
                    <a:pt x="670" y="1476"/>
                  </a:lnTo>
                  <a:lnTo>
                    <a:pt x="691" y="1468"/>
                  </a:lnTo>
                  <a:lnTo>
                    <a:pt x="711" y="1459"/>
                  </a:lnTo>
                  <a:lnTo>
                    <a:pt x="711" y="1459"/>
                  </a:lnTo>
                  <a:lnTo>
                    <a:pt x="716" y="1455"/>
                  </a:lnTo>
                  <a:lnTo>
                    <a:pt x="722" y="1453"/>
                  </a:lnTo>
                  <a:lnTo>
                    <a:pt x="731" y="1442"/>
                  </a:lnTo>
                  <a:lnTo>
                    <a:pt x="740" y="1432"/>
                  </a:lnTo>
                  <a:lnTo>
                    <a:pt x="749" y="1420"/>
                  </a:lnTo>
                  <a:lnTo>
                    <a:pt x="762" y="1399"/>
                  </a:lnTo>
                  <a:lnTo>
                    <a:pt x="766" y="1390"/>
                  </a:lnTo>
                  <a:lnTo>
                    <a:pt x="766" y="1390"/>
                  </a:lnTo>
                  <a:lnTo>
                    <a:pt x="776" y="1397"/>
                  </a:lnTo>
                  <a:lnTo>
                    <a:pt x="785" y="1405"/>
                  </a:lnTo>
                  <a:lnTo>
                    <a:pt x="788" y="1407"/>
                  </a:lnTo>
                  <a:lnTo>
                    <a:pt x="790" y="1411"/>
                  </a:lnTo>
                  <a:lnTo>
                    <a:pt x="790" y="1411"/>
                  </a:lnTo>
                  <a:lnTo>
                    <a:pt x="802" y="1438"/>
                  </a:lnTo>
                  <a:lnTo>
                    <a:pt x="810" y="1459"/>
                  </a:lnTo>
                  <a:lnTo>
                    <a:pt x="812" y="1469"/>
                  </a:lnTo>
                  <a:lnTo>
                    <a:pt x="815" y="1480"/>
                  </a:lnTo>
                  <a:lnTo>
                    <a:pt x="815" y="1480"/>
                  </a:lnTo>
                  <a:lnTo>
                    <a:pt x="817" y="1490"/>
                  </a:lnTo>
                  <a:lnTo>
                    <a:pt x="822" y="1502"/>
                  </a:lnTo>
                  <a:lnTo>
                    <a:pt x="829" y="1513"/>
                  </a:lnTo>
                  <a:lnTo>
                    <a:pt x="837" y="1524"/>
                  </a:lnTo>
                  <a:lnTo>
                    <a:pt x="846" y="1533"/>
                  </a:lnTo>
                  <a:lnTo>
                    <a:pt x="853" y="1540"/>
                  </a:lnTo>
                  <a:lnTo>
                    <a:pt x="860" y="1546"/>
                  </a:lnTo>
                  <a:lnTo>
                    <a:pt x="866" y="1547"/>
                  </a:lnTo>
                  <a:lnTo>
                    <a:pt x="866" y="1547"/>
                  </a:lnTo>
                  <a:lnTo>
                    <a:pt x="877" y="1546"/>
                  </a:lnTo>
                  <a:lnTo>
                    <a:pt x="888" y="1542"/>
                  </a:lnTo>
                  <a:lnTo>
                    <a:pt x="894" y="1539"/>
                  </a:lnTo>
                  <a:lnTo>
                    <a:pt x="897" y="1537"/>
                  </a:lnTo>
                  <a:lnTo>
                    <a:pt x="900" y="1533"/>
                  </a:lnTo>
                  <a:lnTo>
                    <a:pt x="901" y="1529"/>
                  </a:lnTo>
                  <a:lnTo>
                    <a:pt x="901" y="1529"/>
                  </a:lnTo>
                  <a:lnTo>
                    <a:pt x="900" y="1516"/>
                  </a:lnTo>
                  <a:lnTo>
                    <a:pt x="896" y="1495"/>
                  </a:lnTo>
                  <a:lnTo>
                    <a:pt x="892" y="1473"/>
                  </a:lnTo>
                  <a:lnTo>
                    <a:pt x="890" y="1454"/>
                  </a:lnTo>
                  <a:lnTo>
                    <a:pt x="890" y="1454"/>
                  </a:lnTo>
                  <a:lnTo>
                    <a:pt x="888" y="1436"/>
                  </a:lnTo>
                  <a:lnTo>
                    <a:pt x="887" y="1416"/>
                  </a:lnTo>
                  <a:lnTo>
                    <a:pt x="886" y="1407"/>
                  </a:lnTo>
                  <a:lnTo>
                    <a:pt x="887" y="1399"/>
                  </a:lnTo>
                  <a:lnTo>
                    <a:pt x="888" y="1393"/>
                  </a:lnTo>
                  <a:lnTo>
                    <a:pt x="890" y="1392"/>
                  </a:lnTo>
                  <a:lnTo>
                    <a:pt x="892" y="1390"/>
                  </a:lnTo>
                  <a:lnTo>
                    <a:pt x="892" y="1390"/>
                  </a:lnTo>
                  <a:lnTo>
                    <a:pt x="900" y="1389"/>
                  </a:lnTo>
                  <a:lnTo>
                    <a:pt x="916" y="1390"/>
                  </a:lnTo>
                  <a:lnTo>
                    <a:pt x="962" y="1396"/>
                  </a:lnTo>
                  <a:lnTo>
                    <a:pt x="1011" y="1402"/>
                  </a:lnTo>
                  <a:lnTo>
                    <a:pt x="1049" y="1409"/>
                  </a:lnTo>
                  <a:lnTo>
                    <a:pt x="1049" y="1409"/>
                  </a:lnTo>
                  <a:lnTo>
                    <a:pt x="1066" y="1411"/>
                  </a:lnTo>
                  <a:lnTo>
                    <a:pt x="1086" y="1412"/>
                  </a:lnTo>
                  <a:lnTo>
                    <a:pt x="1138" y="1415"/>
                  </a:lnTo>
                  <a:lnTo>
                    <a:pt x="1186" y="1415"/>
                  </a:lnTo>
                  <a:lnTo>
                    <a:pt x="1216" y="1415"/>
                  </a:lnTo>
                  <a:lnTo>
                    <a:pt x="1216" y="1415"/>
                  </a:lnTo>
                  <a:lnTo>
                    <a:pt x="1223" y="1412"/>
                  </a:lnTo>
                  <a:lnTo>
                    <a:pt x="1231" y="1409"/>
                  </a:lnTo>
                  <a:lnTo>
                    <a:pt x="1240" y="1402"/>
                  </a:lnTo>
                  <a:lnTo>
                    <a:pt x="1248" y="1396"/>
                  </a:lnTo>
                  <a:lnTo>
                    <a:pt x="1254" y="1388"/>
                  </a:lnTo>
                  <a:lnTo>
                    <a:pt x="1261" y="1381"/>
                  </a:lnTo>
                  <a:lnTo>
                    <a:pt x="1266" y="1374"/>
                  </a:lnTo>
                  <a:lnTo>
                    <a:pt x="1269" y="1368"/>
                  </a:lnTo>
                  <a:lnTo>
                    <a:pt x="1269" y="1368"/>
                  </a:lnTo>
                  <a:lnTo>
                    <a:pt x="1270" y="1357"/>
                  </a:lnTo>
                  <a:lnTo>
                    <a:pt x="1271" y="1343"/>
                  </a:lnTo>
                  <a:lnTo>
                    <a:pt x="1270" y="1330"/>
                  </a:lnTo>
                  <a:lnTo>
                    <a:pt x="1269" y="1319"/>
                  </a:lnTo>
                  <a:lnTo>
                    <a:pt x="1269" y="1319"/>
                  </a:lnTo>
                  <a:close/>
                  <a:moveTo>
                    <a:pt x="953" y="1247"/>
                  </a:moveTo>
                  <a:lnTo>
                    <a:pt x="953" y="1247"/>
                  </a:lnTo>
                  <a:lnTo>
                    <a:pt x="934" y="1247"/>
                  </a:lnTo>
                  <a:lnTo>
                    <a:pt x="906" y="1243"/>
                  </a:lnTo>
                  <a:lnTo>
                    <a:pt x="879" y="1240"/>
                  </a:lnTo>
                  <a:lnTo>
                    <a:pt x="869" y="1240"/>
                  </a:lnTo>
                  <a:lnTo>
                    <a:pt x="860" y="1240"/>
                  </a:lnTo>
                  <a:lnTo>
                    <a:pt x="860" y="1240"/>
                  </a:lnTo>
                  <a:lnTo>
                    <a:pt x="896" y="1163"/>
                  </a:lnTo>
                  <a:lnTo>
                    <a:pt x="896" y="1163"/>
                  </a:lnTo>
                  <a:lnTo>
                    <a:pt x="900" y="1154"/>
                  </a:lnTo>
                  <a:lnTo>
                    <a:pt x="903" y="1151"/>
                  </a:lnTo>
                  <a:lnTo>
                    <a:pt x="906" y="1149"/>
                  </a:lnTo>
                  <a:lnTo>
                    <a:pt x="910" y="1147"/>
                  </a:lnTo>
                  <a:lnTo>
                    <a:pt x="914" y="1149"/>
                  </a:lnTo>
                  <a:lnTo>
                    <a:pt x="918" y="1151"/>
                  </a:lnTo>
                  <a:lnTo>
                    <a:pt x="922" y="1158"/>
                  </a:lnTo>
                  <a:lnTo>
                    <a:pt x="922" y="1158"/>
                  </a:lnTo>
                  <a:lnTo>
                    <a:pt x="935" y="1176"/>
                  </a:lnTo>
                  <a:lnTo>
                    <a:pt x="954" y="1200"/>
                  </a:lnTo>
                  <a:lnTo>
                    <a:pt x="981" y="1234"/>
                  </a:lnTo>
                  <a:lnTo>
                    <a:pt x="981" y="1234"/>
                  </a:lnTo>
                  <a:lnTo>
                    <a:pt x="983" y="1237"/>
                  </a:lnTo>
                  <a:lnTo>
                    <a:pt x="983" y="1239"/>
                  </a:lnTo>
                  <a:lnTo>
                    <a:pt x="980" y="1242"/>
                  </a:lnTo>
                  <a:lnTo>
                    <a:pt x="976" y="1243"/>
                  </a:lnTo>
                  <a:lnTo>
                    <a:pt x="966" y="1246"/>
                  </a:lnTo>
                  <a:lnTo>
                    <a:pt x="953" y="1247"/>
                  </a:lnTo>
                  <a:lnTo>
                    <a:pt x="953" y="1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0" name="Diagram 19"/>
          <p:cNvGraphicFramePr/>
          <p:nvPr>
            <p:extLst>
              <p:ext uri="{D42A27DB-BD31-4B8C-83A1-F6EECF244321}">
                <p14:modId xmlns:p14="http://schemas.microsoft.com/office/powerpoint/2010/main" val="3881178919"/>
              </p:ext>
            </p:extLst>
          </p:nvPr>
        </p:nvGraphicFramePr>
        <p:xfrm>
          <a:off x="246273" y="116559"/>
          <a:ext cx="11662663" cy="6515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491221"/>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fld id="{672B7600-67E3-4D97-B453-880E2742B982}" type="slidenum">
              <a:rPr lang="en-US" smtClean="0"/>
              <a:t>81</a:t>
            </a:fld>
            <a:endParaRPr lang="en-US"/>
          </a:p>
        </p:txBody>
      </p:sp>
      <p:grpSp>
        <p:nvGrpSpPr>
          <p:cNvPr id="5" name="Groupe 2053">
            <a:extLst>
              <a:ext uri="{FF2B5EF4-FFF2-40B4-BE49-F238E27FC236}">
                <a16:creationId xmlns:a16="http://schemas.microsoft.com/office/drawing/2014/main" id="{A746ED9A-9D16-4E26-8104-2B9362BE00BF}"/>
              </a:ext>
            </a:extLst>
          </p:cNvPr>
          <p:cNvGrpSpPr/>
          <p:nvPr/>
        </p:nvGrpSpPr>
        <p:grpSpPr>
          <a:xfrm>
            <a:off x="10335434" y="3786389"/>
            <a:ext cx="1706313" cy="3071611"/>
            <a:chOff x="5903913" y="2455863"/>
            <a:chExt cx="1385887" cy="3556000"/>
          </a:xfrm>
        </p:grpSpPr>
        <p:sp>
          <p:nvSpPr>
            <p:cNvPr id="7" name="Freeform 18">
              <a:extLst>
                <a:ext uri="{FF2B5EF4-FFF2-40B4-BE49-F238E27FC236}">
                  <a16:creationId xmlns:a16="http://schemas.microsoft.com/office/drawing/2014/main" id="{FE0F1B6A-11AC-4A56-A56B-1F2BEFC8DC37}"/>
                </a:ext>
              </a:extLst>
            </p:cNvPr>
            <p:cNvSpPr>
              <a:spLocks/>
            </p:cNvSpPr>
            <p:nvPr/>
          </p:nvSpPr>
          <p:spPr bwMode="auto">
            <a:xfrm>
              <a:off x="5903913" y="2455863"/>
              <a:ext cx="220663" cy="247650"/>
            </a:xfrm>
            <a:custGeom>
              <a:avLst/>
              <a:gdLst>
                <a:gd name="T0" fmla="*/ 31 w 139"/>
                <a:gd name="T1" fmla="*/ 156 h 156"/>
                <a:gd name="T2" fmla="*/ 16 w 139"/>
                <a:gd name="T3" fmla="*/ 99 h 156"/>
                <a:gd name="T4" fmla="*/ 12 w 139"/>
                <a:gd name="T5" fmla="*/ 83 h 156"/>
                <a:gd name="T6" fmla="*/ 0 w 139"/>
                <a:gd name="T7" fmla="*/ 46 h 156"/>
                <a:gd name="T8" fmla="*/ 0 w 139"/>
                <a:gd name="T9" fmla="*/ 39 h 156"/>
                <a:gd name="T10" fmla="*/ 3 w 139"/>
                <a:gd name="T11" fmla="*/ 23 h 156"/>
                <a:gd name="T12" fmla="*/ 4 w 139"/>
                <a:gd name="T13" fmla="*/ 19 h 156"/>
                <a:gd name="T14" fmla="*/ 14 w 139"/>
                <a:gd name="T15" fmla="*/ 14 h 156"/>
                <a:gd name="T16" fmla="*/ 16 w 139"/>
                <a:gd name="T17" fmla="*/ 12 h 156"/>
                <a:gd name="T18" fmla="*/ 18 w 139"/>
                <a:gd name="T19" fmla="*/ 6 h 156"/>
                <a:gd name="T20" fmla="*/ 23 w 139"/>
                <a:gd name="T21" fmla="*/ 4 h 156"/>
                <a:gd name="T22" fmla="*/ 34 w 139"/>
                <a:gd name="T23" fmla="*/ 4 h 156"/>
                <a:gd name="T24" fmla="*/ 42 w 139"/>
                <a:gd name="T25" fmla="*/ 4 h 156"/>
                <a:gd name="T26" fmla="*/ 44 w 139"/>
                <a:gd name="T27" fmla="*/ 1 h 156"/>
                <a:gd name="T28" fmla="*/ 56 w 139"/>
                <a:gd name="T29" fmla="*/ 0 h 156"/>
                <a:gd name="T30" fmla="*/ 61 w 139"/>
                <a:gd name="T31" fmla="*/ 1 h 156"/>
                <a:gd name="T32" fmla="*/ 74 w 139"/>
                <a:gd name="T33" fmla="*/ 8 h 156"/>
                <a:gd name="T34" fmla="*/ 78 w 139"/>
                <a:gd name="T35" fmla="*/ 13 h 156"/>
                <a:gd name="T36" fmla="*/ 79 w 139"/>
                <a:gd name="T37" fmla="*/ 22 h 156"/>
                <a:gd name="T38" fmla="*/ 78 w 139"/>
                <a:gd name="T39" fmla="*/ 34 h 156"/>
                <a:gd name="T40" fmla="*/ 79 w 139"/>
                <a:gd name="T41" fmla="*/ 39 h 156"/>
                <a:gd name="T42" fmla="*/ 95 w 139"/>
                <a:gd name="T43" fmla="*/ 36 h 156"/>
                <a:gd name="T44" fmla="*/ 110 w 139"/>
                <a:gd name="T45" fmla="*/ 32 h 156"/>
                <a:gd name="T46" fmla="*/ 114 w 139"/>
                <a:gd name="T47" fmla="*/ 28 h 156"/>
                <a:gd name="T48" fmla="*/ 122 w 139"/>
                <a:gd name="T49" fmla="*/ 18 h 156"/>
                <a:gd name="T50" fmla="*/ 124 w 139"/>
                <a:gd name="T51" fmla="*/ 14 h 156"/>
                <a:gd name="T52" fmla="*/ 133 w 139"/>
                <a:gd name="T53" fmla="*/ 15 h 156"/>
                <a:gd name="T54" fmla="*/ 139 w 139"/>
                <a:gd name="T55" fmla="*/ 18 h 156"/>
                <a:gd name="T56" fmla="*/ 139 w 139"/>
                <a:gd name="T57" fmla="*/ 21 h 156"/>
                <a:gd name="T58" fmla="*/ 129 w 139"/>
                <a:gd name="T59" fmla="*/ 35 h 156"/>
                <a:gd name="T60" fmla="*/ 119 w 139"/>
                <a:gd name="T61" fmla="*/ 48 h 156"/>
                <a:gd name="T62" fmla="*/ 97 w 139"/>
                <a:gd name="T63" fmla="*/ 88 h 156"/>
                <a:gd name="T64" fmla="*/ 95 w 139"/>
                <a:gd name="T65" fmla="*/ 97 h 156"/>
                <a:gd name="T66" fmla="*/ 91 w 139"/>
                <a:gd name="T67" fmla="*/ 121 h 156"/>
                <a:gd name="T68" fmla="*/ 91 w 139"/>
                <a:gd name="T69" fmla="*/ 131 h 156"/>
                <a:gd name="T70" fmla="*/ 89 w 139"/>
                <a:gd name="T71" fmla="*/ 133 h 156"/>
                <a:gd name="T72" fmla="*/ 61 w 139"/>
                <a:gd name="T73" fmla="*/ 146 h 156"/>
                <a:gd name="T74" fmla="*/ 31 w 139"/>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9" h="156">
                  <a:moveTo>
                    <a:pt x="31" y="156"/>
                  </a:moveTo>
                  <a:lnTo>
                    <a:pt x="31" y="156"/>
                  </a:lnTo>
                  <a:lnTo>
                    <a:pt x="23" y="124"/>
                  </a:lnTo>
                  <a:lnTo>
                    <a:pt x="16" y="99"/>
                  </a:lnTo>
                  <a:lnTo>
                    <a:pt x="12" y="83"/>
                  </a:lnTo>
                  <a:lnTo>
                    <a:pt x="12" y="83"/>
                  </a:lnTo>
                  <a:lnTo>
                    <a:pt x="4" y="58"/>
                  </a:lnTo>
                  <a:lnTo>
                    <a:pt x="0" y="46"/>
                  </a:lnTo>
                  <a:lnTo>
                    <a:pt x="0" y="39"/>
                  </a:lnTo>
                  <a:lnTo>
                    <a:pt x="0" y="39"/>
                  </a:lnTo>
                  <a:lnTo>
                    <a:pt x="1" y="28"/>
                  </a:lnTo>
                  <a:lnTo>
                    <a:pt x="3" y="23"/>
                  </a:lnTo>
                  <a:lnTo>
                    <a:pt x="4" y="19"/>
                  </a:lnTo>
                  <a:lnTo>
                    <a:pt x="4" y="19"/>
                  </a:lnTo>
                  <a:lnTo>
                    <a:pt x="12" y="15"/>
                  </a:lnTo>
                  <a:lnTo>
                    <a:pt x="14" y="14"/>
                  </a:lnTo>
                  <a:lnTo>
                    <a:pt x="16" y="12"/>
                  </a:lnTo>
                  <a:lnTo>
                    <a:pt x="16" y="12"/>
                  </a:lnTo>
                  <a:lnTo>
                    <a:pt x="16" y="8"/>
                  </a:lnTo>
                  <a:lnTo>
                    <a:pt x="18" y="6"/>
                  </a:lnTo>
                  <a:lnTo>
                    <a:pt x="21" y="4"/>
                  </a:lnTo>
                  <a:lnTo>
                    <a:pt x="23" y="4"/>
                  </a:lnTo>
                  <a:lnTo>
                    <a:pt x="23" y="4"/>
                  </a:lnTo>
                  <a:lnTo>
                    <a:pt x="34" y="4"/>
                  </a:lnTo>
                  <a:lnTo>
                    <a:pt x="39" y="4"/>
                  </a:lnTo>
                  <a:lnTo>
                    <a:pt x="42" y="4"/>
                  </a:lnTo>
                  <a:lnTo>
                    <a:pt x="42" y="4"/>
                  </a:lnTo>
                  <a:lnTo>
                    <a:pt x="44" y="1"/>
                  </a:lnTo>
                  <a:lnTo>
                    <a:pt x="48" y="1"/>
                  </a:lnTo>
                  <a:lnTo>
                    <a:pt x="56" y="0"/>
                  </a:lnTo>
                  <a:lnTo>
                    <a:pt x="56" y="0"/>
                  </a:lnTo>
                  <a:lnTo>
                    <a:pt x="61" y="1"/>
                  </a:lnTo>
                  <a:lnTo>
                    <a:pt x="66" y="3"/>
                  </a:lnTo>
                  <a:lnTo>
                    <a:pt x="74" y="8"/>
                  </a:lnTo>
                  <a:lnTo>
                    <a:pt x="74" y="8"/>
                  </a:lnTo>
                  <a:lnTo>
                    <a:pt x="78" y="13"/>
                  </a:lnTo>
                  <a:lnTo>
                    <a:pt x="79" y="17"/>
                  </a:lnTo>
                  <a:lnTo>
                    <a:pt x="79" y="22"/>
                  </a:lnTo>
                  <a:lnTo>
                    <a:pt x="79" y="22"/>
                  </a:lnTo>
                  <a:lnTo>
                    <a:pt x="78" y="34"/>
                  </a:lnTo>
                  <a:lnTo>
                    <a:pt x="78" y="37"/>
                  </a:lnTo>
                  <a:lnTo>
                    <a:pt x="79" y="39"/>
                  </a:lnTo>
                  <a:lnTo>
                    <a:pt x="79" y="39"/>
                  </a:lnTo>
                  <a:lnTo>
                    <a:pt x="95" y="36"/>
                  </a:lnTo>
                  <a:lnTo>
                    <a:pt x="104" y="35"/>
                  </a:lnTo>
                  <a:lnTo>
                    <a:pt x="110" y="32"/>
                  </a:lnTo>
                  <a:lnTo>
                    <a:pt x="110" y="32"/>
                  </a:lnTo>
                  <a:lnTo>
                    <a:pt x="114" y="28"/>
                  </a:lnTo>
                  <a:lnTo>
                    <a:pt x="118" y="23"/>
                  </a:lnTo>
                  <a:lnTo>
                    <a:pt x="122" y="18"/>
                  </a:lnTo>
                  <a:lnTo>
                    <a:pt x="124" y="14"/>
                  </a:lnTo>
                  <a:lnTo>
                    <a:pt x="124" y="14"/>
                  </a:lnTo>
                  <a:lnTo>
                    <a:pt x="128" y="14"/>
                  </a:lnTo>
                  <a:lnTo>
                    <a:pt x="133" y="15"/>
                  </a:lnTo>
                  <a:lnTo>
                    <a:pt x="137" y="17"/>
                  </a:lnTo>
                  <a:lnTo>
                    <a:pt x="139" y="18"/>
                  </a:lnTo>
                  <a:lnTo>
                    <a:pt x="139" y="21"/>
                  </a:lnTo>
                  <a:lnTo>
                    <a:pt x="139" y="21"/>
                  </a:lnTo>
                  <a:lnTo>
                    <a:pt x="136" y="26"/>
                  </a:lnTo>
                  <a:lnTo>
                    <a:pt x="129" y="35"/>
                  </a:lnTo>
                  <a:lnTo>
                    <a:pt x="119" y="48"/>
                  </a:lnTo>
                  <a:lnTo>
                    <a:pt x="119" y="48"/>
                  </a:lnTo>
                  <a:lnTo>
                    <a:pt x="109" y="67"/>
                  </a:lnTo>
                  <a:lnTo>
                    <a:pt x="97" y="88"/>
                  </a:lnTo>
                  <a:lnTo>
                    <a:pt x="97" y="88"/>
                  </a:lnTo>
                  <a:lnTo>
                    <a:pt x="95" y="97"/>
                  </a:lnTo>
                  <a:lnTo>
                    <a:pt x="93" y="110"/>
                  </a:lnTo>
                  <a:lnTo>
                    <a:pt x="91" y="121"/>
                  </a:lnTo>
                  <a:lnTo>
                    <a:pt x="91" y="131"/>
                  </a:lnTo>
                  <a:lnTo>
                    <a:pt x="91" y="131"/>
                  </a:lnTo>
                  <a:lnTo>
                    <a:pt x="91" y="132"/>
                  </a:lnTo>
                  <a:lnTo>
                    <a:pt x="89" y="133"/>
                  </a:lnTo>
                  <a:lnTo>
                    <a:pt x="82" y="137"/>
                  </a:lnTo>
                  <a:lnTo>
                    <a:pt x="61" y="146"/>
                  </a:lnTo>
                  <a:lnTo>
                    <a:pt x="31" y="156"/>
                  </a:lnTo>
                  <a:lnTo>
                    <a:pt x="31" y="156"/>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9">
              <a:extLst>
                <a:ext uri="{FF2B5EF4-FFF2-40B4-BE49-F238E27FC236}">
                  <a16:creationId xmlns:a16="http://schemas.microsoft.com/office/drawing/2014/main" id="{6445733C-4AC9-4DAE-B1AF-BB6C412C5491}"/>
                </a:ext>
              </a:extLst>
            </p:cNvPr>
            <p:cNvSpPr>
              <a:spLocks/>
            </p:cNvSpPr>
            <p:nvPr/>
          </p:nvSpPr>
          <p:spPr bwMode="auto">
            <a:xfrm>
              <a:off x="7108825" y="2528888"/>
              <a:ext cx="180975" cy="258763"/>
            </a:xfrm>
            <a:custGeom>
              <a:avLst/>
              <a:gdLst>
                <a:gd name="T0" fmla="*/ 0 w 114"/>
                <a:gd name="T1" fmla="*/ 140 h 163"/>
                <a:gd name="T2" fmla="*/ 0 w 114"/>
                <a:gd name="T3" fmla="*/ 140 h 163"/>
                <a:gd name="T4" fmla="*/ 8 w 114"/>
                <a:gd name="T5" fmla="*/ 117 h 163"/>
                <a:gd name="T6" fmla="*/ 13 w 114"/>
                <a:gd name="T7" fmla="*/ 97 h 163"/>
                <a:gd name="T8" fmla="*/ 16 w 114"/>
                <a:gd name="T9" fmla="*/ 85 h 163"/>
                <a:gd name="T10" fmla="*/ 16 w 114"/>
                <a:gd name="T11" fmla="*/ 85 h 163"/>
                <a:gd name="T12" fmla="*/ 14 w 114"/>
                <a:gd name="T13" fmla="*/ 74 h 163"/>
                <a:gd name="T14" fmla="*/ 13 w 114"/>
                <a:gd name="T15" fmla="*/ 61 h 163"/>
                <a:gd name="T16" fmla="*/ 8 w 114"/>
                <a:gd name="T17" fmla="*/ 41 h 163"/>
                <a:gd name="T18" fmla="*/ 8 w 114"/>
                <a:gd name="T19" fmla="*/ 41 h 163"/>
                <a:gd name="T20" fmla="*/ 8 w 114"/>
                <a:gd name="T21" fmla="*/ 38 h 163"/>
                <a:gd name="T22" fmla="*/ 8 w 114"/>
                <a:gd name="T23" fmla="*/ 34 h 163"/>
                <a:gd name="T24" fmla="*/ 11 w 114"/>
                <a:gd name="T25" fmla="*/ 29 h 163"/>
                <a:gd name="T26" fmla="*/ 14 w 114"/>
                <a:gd name="T27" fmla="*/ 22 h 163"/>
                <a:gd name="T28" fmla="*/ 20 w 114"/>
                <a:gd name="T29" fmla="*/ 19 h 163"/>
                <a:gd name="T30" fmla="*/ 20 w 114"/>
                <a:gd name="T31" fmla="*/ 19 h 163"/>
                <a:gd name="T32" fmla="*/ 34 w 114"/>
                <a:gd name="T33" fmla="*/ 10 h 163"/>
                <a:gd name="T34" fmla="*/ 47 w 114"/>
                <a:gd name="T35" fmla="*/ 3 h 163"/>
                <a:gd name="T36" fmla="*/ 47 w 114"/>
                <a:gd name="T37" fmla="*/ 3 h 163"/>
                <a:gd name="T38" fmla="*/ 51 w 114"/>
                <a:gd name="T39" fmla="*/ 2 h 163"/>
                <a:gd name="T40" fmla="*/ 56 w 114"/>
                <a:gd name="T41" fmla="*/ 0 h 163"/>
                <a:gd name="T42" fmla="*/ 60 w 114"/>
                <a:gd name="T43" fmla="*/ 0 h 163"/>
                <a:gd name="T44" fmla="*/ 61 w 114"/>
                <a:gd name="T45" fmla="*/ 2 h 163"/>
                <a:gd name="T46" fmla="*/ 61 w 114"/>
                <a:gd name="T47" fmla="*/ 3 h 163"/>
                <a:gd name="T48" fmla="*/ 61 w 114"/>
                <a:gd name="T49" fmla="*/ 3 h 163"/>
                <a:gd name="T50" fmla="*/ 62 w 114"/>
                <a:gd name="T51" fmla="*/ 6 h 163"/>
                <a:gd name="T52" fmla="*/ 62 w 114"/>
                <a:gd name="T53" fmla="*/ 7 h 163"/>
                <a:gd name="T54" fmla="*/ 66 w 114"/>
                <a:gd name="T55" fmla="*/ 10 h 163"/>
                <a:gd name="T56" fmla="*/ 74 w 114"/>
                <a:gd name="T57" fmla="*/ 11 h 163"/>
                <a:gd name="T58" fmla="*/ 74 w 114"/>
                <a:gd name="T59" fmla="*/ 11 h 163"/>
                <a:gd name="T60" fmla="*/ 82 w 114"/>
                <a:gd name="T61" fmla="*/ 11 h 163"/>
                <a:gd name="T62" fmla="*/ 86 w 114"/>
                <a:gd name="T63" fmla="*/ 13 h 163"/>
                <a:gd name="T64" fmla="*/ 88 w 114"/>
                <a:gd name="T65" fmla="*/ 15 h 163"/>
                <a:gd name="T66" fmla="*/ 88 w 114"/>
                <a:gd name="T67" fmla="*/ 15 h 163"/>
                <a:gd name="T68" fmla="*/ 88 w 114"/>
                <a:gd name="T69" fmla="*/ 17 h 163"/>
                <a:gd name="T70" fmla="*/ 91 w 114"/>
                <a:gd name="T71" fmla="*/ 21 h 163"/>
                <a:gd name="T72" fmla="*/ 93 w 114"/>
                <a:gd name="T73" fmla="*/ 24 h 163"/>
                <a:gd name="T74" fmla="*/ 96 w 114"/>
                <a:gd name="T75" fmla="*/ 26 h 163"/>
                <a:gd name="T76" fmla="*/ 96 w 114"/>
                <a:gd name="T77" fmla="*/ 26 h 163"/>
                <a:gd name="T78" fmla="*/ 100 w 114"/>
                <a:gd name="T79" fmla="*/ 26 h 163"/>
                <a:gd name="T80" fmla="*/ 102 w 114"/>
                <a:gd name="T81" fmla="*/ 30 h 163"/>
                <a:gd name="T82" fmla="*/ 105 w 114"/>
                <a:gd name="T83" fmla="*/ 33 h 163"/>
                <a:gd name="T84" fmla="*/ 106 w 114"/>
                <a:gd name="T85" fmla="*/ 37 h 163"/>
                <a:gd name="T86" fmla="*/ 106 w 114"/>
                <a:gd name="T87" fmla="*/ 37 h 163"/>
                <a:gd name="T88" fmla="*/ 108 w 114"/>
                <a:gd name="T89" fmla="*/ 39 h 163"/>
                <a:gd name="T90" fmla="*/ 110 w 114"/>
                <a:gd name="T91" fmla="*/ 44 h 163"/>
                <a:gd name="T92" fmla="*/ 113 w 114"/>
                <a:gd name="T93" fmla="*/ 50 h 163"/>
                <a:gd name="T94" fmla="*/ 114 w 114"/>
                <a:gd name="T95" fmla="*/ 52 h 163"/>
                <a:gd name="T96" fmla="*/ 113 w 114"/>
                <a:gd name="T97" fmla="*/ 53 h 163"/>
                <a:gd name="T98" fmla="*/ 113 w 114"/>
                <a:gd name="T99" fmla="*/ 53 h 163"/>
                <a:gd name="T100" fmla="*/ 83 w 114"/>
                <a:gd name="T101" fmla="*/ 81 h 163"/>
                <a:gd name="T102" fmla="*/ 83 w 114"/>
                <a:gd name="T103" fmla="*/ 81 h 163"/>
                <a:gd name="T104" fmla="*/ 78 w 114"/>
                <a:gd name="T105" fmla="*/ 87 h 163"/>
                <a:gd name="T106" fmla="*/ 69 w 114"/>
                <a:gd name="T107" fmla="*/ 100 h 163"/>
                <a:gd name="T108" fmla="*/ 57 w 114"/>
                <a:gd name="T109" fmla="*/ 122 h 163"/>
                <a:gd name="T110" fmla="*/ 57 w 114"/>
                <a:gd name="T111" fmla="*/ 122 h 163"/>
                <a:gd name="T112" fmla="*/ 56 w 114"/>
                <a:gd name="T113" fmla="*/ 131 h 163"/>
                <a:gd name="T114" fmla="*/ 56 w 114"/>
                <a:gd name="T115" fmla="*/ 145 h 163"/>
                <a:gd name="T116" fmla="*/ 57 w 114"/>
                <a:gd name="T117" fmla="*/ 163 h 163"/>
                <a:gd name="T118" fmla="*/ 0 w 114"/>
                <a:gd name="T119" fmla="*/ 14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63">
                  <a:moveTo>
                    <a:pt x="0" y="140"/>
                  </a:moveTo>
                  <a:lnTo>
                    <a:pt x="0" y="140"/>
                  </a:lnTo>
                  <a:lnTo>
                    <a:pt x="8" y="117"/>
                  </a:lnTo>
                  <a:lnTo>
                    <a:pt x="13" y="97"/>
                  </a:lnTo>
                  <a:lnTo>
                    <a:pt x="16" y="85"/>
                  </a:lnTo>
                  <a:lnTo>
                    <a:pt x="16" y="85"/>
                  </a:lnTo>
                  <a:lnTo>
                    <a:pt x="14" y="74"/>
                  </a:lnTo>
                  <a:lnTo>
                    <a:pt x="13" y="61"/>
                  </a:lnTo>
                  <a:lnTo>
                    <a:pt x="8" y="41"/>
                  </a:lnTo>
                  <a:lnTo>
                    <a:pt x="8" y="41"/>
                  </a:lnTo>
                  <a:lnTo>
                    <a:pt x="8" y="38"/>
                  </a:lnTo>
                  <a:lnTo>
                    <a:pt x="8" y="34"/>
                  </a:lnTo>
                  <a:lnTo>
                    <a:pt x="11" y="29"/>
                  </a:lnTo>
                  <a:lnTo>
                    <a:pt x="14" y="22"/>
                  </a:lnTo>
                  <a:lnTo>
                    <a:pt x="20" y="19"/>
                  </a:lnTo>
                  <a:lnTo>
                    <a:pt x="20" y="19"/>
                  </a:lnTo>
                  <a:lnTo>
                    <a:pt x="34" y="10"/>
                  </a:lnTo>
                  <a:lnTo>
                    <a:pt x="47" y="3"/>
                  </a:lnTo>
                  <a:lnTo>
                    <a:pt x="47" y="3"/>
                  </a:lnTo>
                  <a:lnTo>
                    <a:pt x="51" y="2"/>
                  </a:lnTo>
                  <a:lnTo>
                    <a:pt x="56" y="0"/>
                  </a:lnTo>
                  <a:lnTo>
                    <a:pt x="60" y="0"/>
                  </a:lnTo>
                  <a:lnTo>
                    <a:pt x="61" y="2"/>
                  </a:lnTo>
                  <a:lnTo>
                    <a:pt x="61" y="3"/>
                  </a:lnTo>
                  <a:lnTo>
                    <a:pt x="61" y="3"/>
                  </a:lnTo>
                  <a:lnTo>
                    <a:pt x="62" y="6"/>
                  </a:lnTo>
                  <a:lnTo>
                    <a:pt x="62" y="7"/>
                  </a:lnTo>
                  <a:lnTo>
                    <a:pt x="66" y="10"/>
                  </a:lnTo>
                  <a:lnTo>
                    <a:pt x="74" y="11"/>
                  </a:lnTo>
                  <a:lnTo>
                    <a:pt x="74" y="11"/>
                  </a:lnTo>
                  <a:lnTo>
                    <a:pt x="82" y="11"/>
                  </a:lnTo>
                  <a:lnTo>
                    <a:pt x="86" y="13"/>
                  </a:lnTo>
                  <a:lnTo>
                    <a:pt x="88" y="15"/>
                  </a:lnTo>
                  <a:lnTo>
                    <a:pt x="88" y="15"/>
                  </a:lnTo>
                  <a:lnTo>
                    <a:pt x="88" y="17"/>
                  </a:lnTo>
                  <a:lnTo>
                    <a:pt x="91" y="21"/>
                  </a:lnTo>
                  <a:lnTo>
                    <a:pt x="93" y="24"/>
                  </a:lnTo>
                  <a:lnTo>
                    <a:pt x="96" y="26"/>
                  </a:lnTo>
                  <a:lnTo>
                    <a:pt x="96" y="26"/>
                  </a:lnTo>
                  <a:lnTo>
                    <a:pt x="100" y="26"/>
                  </a:lnTo>
                  <a:lnTo>
                    <a:pt x="102" y="30"/>
                  </a:lnTo>
                  <a:lnTo>
                    <a:pt x="105" y="33"/>
                  </a:lnTo>
                  <a:lnTo>
                    <a:pt x="106" y="37"/>
                  </a:lnTo>
                  <a:lnTo>
                    <a:pt x="106" y="37"/>
                  </a:lnTo>
                  <a:lnTo>
                    <a:pt x="108" y="39"/>
                  </a:lnTo>
                  <a:lnTo>
                    <a:pt x="110" y="44"/>
                  </a:lnTo>
                  <a:lnTo>
                    <a:pt x="113" y="50"/>
                  </a:lnTo>
                  <a:lnTo>
                    <a:pt x="114" y="52"/>
                  </a:lnTo>
                  <a:lnTo>
                    <a:pt x="113" y="53"/>
                  </a:lnTo>
                  <a:lnTo>
                    <a:pt x="113" y="53"/>
                  </a:lnTo>
                  <a:lnTo>
                    <a:pt x="83" y="81"/>
                  </a:lnTo>
                  <a:lnTo>
                    <a:pt x="83" y="81"/>
                  </a:lnTo>
                  <a:lnTo>
                    <a:pt x="78" y="87"/>
                  </a:lnTo>
                  <a:lnTo>
                    <a:pt x="69" y="100"/>
                  </a:lnTo>
                  <a:lnTo>
                    <a:pt x="57" y="122"/>
                  </a:lnTo>
                  <a:lnTo>
                    <a:pt x="57" y="122"/>
                  </a:lnTo>
                  <a:lnTo>
                    <a:pt x="56" y="131"/>
                  </a:lnTo>
                  <a:lnTo>
                    <a:pt x="56" y="145"/>
                  </a:lnTo>
                  <a:lnTo>
                    <a:pt x="57" y="163"/>
                  </a:lnTo>
                  <a:lnTo>
                    <a:pt x="0" y="140"/>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0">
              <a:extLst>
                <a:ext uri="{FF2B5EF4-FFF2-40B4-BE49-F238E27FC236}">
                  <a16:creationId xmlns:a16="http://schemas.microsoft.com/office/drawing/2014/main" id="{CA0075C7-70AE-4913-8382-DDB7D02B9E31}"/>
                </a:ext>
              </a:extLst>
            </p:cNvPr>
            <p:cNvSpPr>
              <a:spLocks/>
            </p:cNvSpPr>
            <p:nvPr/>
          </p:nvSpPr>
          <p:spPr bwMode="auto">
            <a:xfrm>
              <a:off x="6381750" y="2895600"/>
              <a:ext cx="314325" cy="441325"/>
            </a:xfrm>
            <a:custGeom>
              <a:avLst/>
              <a:gdLst>
                <a:gd name="T0" fmla="*/ 7 w 198"/>
                <a:gd name="T1" fmla="*/ 108 h 278"/>
                <a:gd name="T2" fmla="*/ 7 w 198"/>
                <a:gd name="T3" fmla="*/ 108 h 278"/>
                <a:gd name="T4" fmla="*/ 2 w 198"/>
                <a:gd name="T5" fmla="*/ 89 h 278"/>
                <a:gd name="T6" fmla="*/ 0 w 198"/>
                <a:gd name="T7" fmla="*/ 75 h 278"/>
                <a:gd name="T8" fmla="*/ 0 w 198"/>
                <a:gd name="T9" fmla="*/ 68 h 278"/>
                <a:gd name="T10" fmla="*/ 2 w 198"/>
                <a:gd name="T11" fmla="*/ 64 h 278"/>
                <a:gd name="T12" fmla="*/ 2 w 198"/>
                <a:gd name="T13" fmla="*/ 64 h 278"/>
                <a:gd name="T14" fmla="*/ 12 w 198"/>
                <a:gd name="T15" fmla="*/ 45 h 278"/>
                <a:gd name="T16" fmla="*/ 17 w 198"/>
                <a:gd name="T17" fmla="*/ 35 h 278"/>
                <a:gd name="T18" fmla="*/ 21 w 198"/>
                <a:gd name="T19" fmla="*/ 31 h 278"/>
                <a:gd name="T20" fmla="*/ 24 w 198"/>
                <a:gd name="T21" fmla="*/ 28 h 278"/>
                <a:gd name="T22" fmla="*/ 24 w 198"/>
                <a:gd name="T23" fmla="*/ 28 h 278"/>
                <a:gd name="T24" fmla="*/ 34 w 198"/>
                <a:gd name="T25" fmla="*/ 26 h 278"/>
                <a:gd name="T26" fmla="*/ 50 w 198"/>
                <a:gd name="T27" fmla="*/ 23 h 278"/>
                <a:gd name="T28" fmla="*/ 64 w 198"/>
                <a:gd name="T29" fmla="*/ 19 h 278"/>
                <a:gd name="T30" fmla="*/ 69 w 198"/>
                <a:gd name="T31" fmla="*/ 18 h 278"/>
                <a:gd name="T32" fmla="*/ 72 w 198"/>
                <a:gd name="T33" fmla="*/ 16 h 278"/>
                <a:gd name="T34" fmla="*/ 72 w 198"/>
                <a:gd name="T35" fmla="*/ 16 h 278"/>
                <a:gd name="T36" fmla="*/ 86 w 198"/>
                <a:gd name="T37" fmla="*/ 6 h 278"/>
                <a:gd name="T38" fmla="*/ 95 w 198"/>
                <a:gd name="T39" fmla="*/ 1 h 278"/>
                <a:gd name="T40" fmla="*/ 100 w 198"/>
                <a:gd name="T41" fmla="*/ 0 h 278"/>
                <a:gd name="T42" fmla="*/ 100 w 198"/>
                <a:gd name="T43" fmla="*/ 0 h 278"/>
                <a:gd name="T44" fmla="*/ 117 w 198"/>
                <a:gd name="T45" fmla="*/ 6 h 278"/>
                <a:gd name="T46" fmla="*/ 136 w 198"/>
                <a:gd name="T47" fmla="*/ 15 h 278"/>
                <a:gd name="T48" fmla="*/ 136 w 198"/>
                <a:gd name="T49" fmla="*/ 15 h 278"/>
                <a:gd name="T50" fmla="*/ 140 w 198"/>
                <a:gd name="T51" fmla="*/ 16 h 278"/>
                <a:gd name="T52" fmla="*/ 144 w 198"/>
                <a:gd name="T53" fmla="*/ 22 h 278"/>
                <a:gd name="T54" fmla="*/ 156 w 198"/>
                <a:gd name="T55" fmla="*/ 35 h 278"/>
                <a:gd name="T56" fmla="*/ 172 w 198"/>
                <a:gd name="T57" fmla="*/ 54 h 278"/>
                <a:gd name="T58" fmla="*/ 172 w 198"/>
                <a:gd name="T59" fmla="*/ 54 h 278"/>
                <a:gd name="T60" fmla="*/ 176 w 198"/>
                <a:gd name="T61" fmla="*/ 59 h 278"/>
                <a:gd name="T62" fmla="*/ 185 w 198"/>
                <a:gd name="T63" fmla="*/ 69 h 278"/>
                <a:gd name="T64" fmla="*/ 194 w 198"/>
                <a:gd name="T65" fmla="*/ 82 h 278"/>
                <a:gd name="T66" fmla="*/ 197 w 198"/>
                <a:gd name="T67" fmla="*/ 88 h 278"/>
                <a:gd name="T68" fmla="*/ 198 w 198"/>
                <a:gd name="T69" fmla="*/ 93 h 278"/>
                <a:gd name="T70" fmla="*/ 198 w 198"/>
                <a:gd name="T71" fmla="*/ 93 h 278"/>
                <a:gd name="T72" fmla="*/ 198 w 198"/>
                <a:gd name="T73" fmla="*/ 125 h 278"/>
                <a:gd name="T74" fmla="*/ 198 w 198"/>
                <a:gd name="T75" fmla="*/ 157 h 278"/>
                <a:gd name="T76" fmla="*/ 198 w 198"/>
                <a:gd name="T77" fmla="*/ 157 h 278"/>
                <a:gd name="T78" fmla="*/ 197 w 198"/>
                <a:gd name="T79" fmla="*/ 168 h 278"/>
                <a:gd name="T80" fmla="*/ 196 w 198"/>
                <a:gd name="T81" fmla="*/ 182 h 278"/>
                <a:gd name="T82" fmla="*/ 191 w 198"/>
                <a:gd name="T83" fmla="*/ 204 h 278"/>
                <a:gd name="T84" fmla="*/ 191 w 198"/>
                <a:gd name="T85" fmla="*/ 204 h 278"/>
                <a:gd name="T86" fmla="*/ 185 w 198"/>
                <a:gd name="T87" fmla="*/ 219 h 278"/>
                <a:gd name="T88" fmla="*/ 175 w 198"/>
                <a:gd name="T89" fmla="*/ 244 h 278"/>
                <a:gd name="T90" fmla="*/ 160 w 198"/>
                <a:gd name="T91" fmla="*/ 278 h 278"/>
                <a:gd name="T92" fmla="*/ 7 w 198"/>
                <a:gd name="T93" fmla="*/ 10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78">
                  <a:moveTo>
                    <a:pt x="7" y="108"/>
                  </a:moveTo>
                  <a:lnTo>
                    <a:pt x="7" y="108"/>
                  </a:lnTo>
                  <a:lnTo>
                    <a:pt x="2" y="89"/>
                  </a:lnTo>
                  <a:lnTo>
                    <a:pt x="0" y="75"/>
                  </a:lnTo>
                  <a:lnTo>
                    <a:pt x="0" y="68"/>
                  </a:lnTo>
                  <a:lnTo>
                    <a:pt x="2" y="64"/>
                  </a:lnTo>
                  <a:lnTo>
                    <a:pt x="2" y="64"/>
                  </a:lnTo>
                  <a:lnTo>
                    <a:pt x="12" y="45"/>
                  </a:lnTo>
                  <a:lnTo>
                    <a:pt x="17" y="35"/>
                  </a:lnTo>
                  <a:lnTo>
                    <a:pt x="21" y="31"/>
                  </a:lnTo>
                  <a:lnTo>
                    <a:pt x="24" y="28"/>
                  </a:lnTo>
                  <a:lnTo>
                    <a:pt x="24" y="28"/>
                  </a:lnTo>
                  <a:lnTo>
                    <a:pt x="34" y="26"/>
                  </a:lnTo>
                  <a:lnTo>
                    <a:pt x="50" y="23"/>
                  </a:lnTo>
                  <a:lnTo>
                    <a:pt x="64" y="19"/>
                  </a:lnTo>
                  <a:lnTo>
                    <a:pt x="69" y="18"/>
                  </a:lnTo>
                  <a:lnTo>
                    <a:pt x="72" y="16"/>
                  </a:lnTo>
                  <a:lnTo>
                    <a:pt x="72" y="16"/>
                  </a:lnTo>
                  <a:lnTo>
                    <a:pt x="86" y="6"/>
                  </a:lnTo>
                  <a:lnTo>
                    <a:pt x="95" y="1"/>
                  </a:lnTo>
                  <a:lnTo>
                    <a:pt x="100" y="0"/>
                  </a:lnTo>
                  <a:lnTo>
                    <a:pt x="100" y="0"/>
                  </a:lnTo>
                  <a:lnTo>
                    <a:pt x="117" y="6"/>
                  </a:lnTo>
                  <a:lnTo>
                    <a:pt x="136" y="15"/>
                  </a:lnTo>
                  <a:lnTo>
                    <a:pt x="136" y="15"/>
                  </a:lnTo>
                  <a:lnTo>
                    <a:pt x="140" y="16"/>
                  </a:lnTo>
                  <a:lnTo>
                    <a:pt x="144" y="22"/>
                  </a:lnTo>
                  <a:lnTo>
                    <a:pt x="156" y="35"/>
                  </a:lnTo>
                  <a:lnTo>
                    <a:pt x="172" y="54"/>
                  </a:lnTo>
                  <a:lnTo>
                    <a:pt x="172" y="54"/>
                  </a:lnTo>
                  <a:lnTo>
                    <a:pt x="176" y="59"/>
                  </a:lnTo>
                  <a:lnTo>
                    <a:pt x="185" y="69"/>
                  </a:lnTo>
                  <a:lnTo>
                    <a:pt x="194" y="82"/>
                  </a:lnTo>
                  <a:lnTo>
                    <a:pt x="197" y="88"/>
                  </a:lnTo>
                  <a:lnTo>
                    <a:pt x="198" y="93"/>
                  </a:lnTo>
                  <a:lnTo>
                    <a:pt x="198" y="93"/>
                  </a:lnTo>
                  <a:lnTo>
                    <a:pt x="198" y="125"/>
                  </a:lnTo>
                  <a:lnTo>
                    <a:pt x="198" y="157"/>
                  </a:lnTo>
                  <a:lnTo>
                    <a:pt x="198" y="157"/>
                  </a:lnTo>
                  <a:lnTo>
                    <a:pt x="197" y="168"/>
                  </a:lnTo>
                  <a:lnTo>
                    <a:pt x="196" y="182"/>
                  </a:lnTo>
                  <a:lnTo>
                    <a:pt x="191" y="204"/>
                  </a:lnTo>
                  <a:lnTo>
                    <a:pt x="191" y="204"/>
                  </a:lnTo>
                  <a:lnTo>
                    <a:pt x="185" y="219"/>
                  </a:lnTo>
                  <a:lnTo>
                    <a:pt x="175" y="244"/>
                  </a:lnTo>
                  <a:lnTo>
                    <a:pt x="160" y="278"/>
                  </a:lnTo>
                  <a:lnTo>
                    <a:pt x="7" y="108"/>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a:extLst>
                <a:ext uri="{FF2B5EF4-FFF2-40B4-BE49-F238E27FC236}">
                  <a16:creationId xmlns:a16="http://schemas.microsoft.com/office/drawing/2014/main" id="{E4BCA904-695F-4D92-901C-24B9E3B7B98E}"/>
                </a:ext>
              </a:extLst>
            </p:cNvPr>
            <p:cNvSpPr>
              <a:spLocks/>
            </p:cNvSpPr>
            <p:nvPr/>
          </p:nvSpPr>
          <p:spPr bwMode="auto">
            <a:xfrm>
              <a:off x="6124575" y="4092575"/>
              <a:ext cx="896938" cy="1919288"/>
            </a:xfrm>
            <a:custGeom>
              <a:avLst/>
              <a:gdLst>
                <a:gd name="T0" fmla="*/ 44 w 565"/>
                <a:gd name="T1" fmla="*/ 46 h 1209"/>
                <a:gd name="T2" fmla="*/ 16 w 565"/>
                <a:gd name="T3" fmla="*/ 113 h 1209"/>
                <a:gd name="T4" fmla="*/ 0 w 565"/>
                <a:gd name="T5" fmla="*/ 164 h 1209"/>
                <a:gd name="T6" fmla="*/ 10 w 565"/>
                <a:gd name="T7" fmla="*/ 376 h 1209"/>
                <a:gd name="T8" fmla="*/ 22 w 565"/>
                <a:gd name="T9" fmla="*/ 455 h 1209"/>
                <a:gd name="T10" fmla="*/ 37 w 565"/>
                <a:gd name="T11" fmla="*/ 545 h 1209"/>
                <a:gd name="T12" fmla="*/ 45 w 565"/>
                <a:gd name="T13" fmla="*/ 734 h 1209"/>
                <a:gd name="T14" fmla="*/ 55 w 565"/>
                <a:gd name="T15" fmla="*/ 884 h 1209"/>
                <a:gd name="T16" fmla="*/ 71 w 565"/>
                <a:gd name="T17" fmla="*/ 925 h 1209"/>
                <a:gd name="T18" fmla="*/ 76 w 565"/>
                <a:gd name="T19" fmla="*/ 1103 h 1209"/>
                <a:gd name="T20" fmla="*/ 94 w 565"/>
                <a:gd name="T21" fmla="*/ 1130 h 1209"/>
                <a:gd name="T22" fmla="*/ 94 w 565"/>
                <a:gd name="T23" fmla="*/ 1159 h 1209"/>
                <a:gd name="T24" fmla="*/ 81 w 565"/>
                <a:gd name="T25" fmla="*/ 1178 h 1209"/>
                <a:gd name="T26" fmla="*/ 82 w 565"/>
                <a:gd name="T27" fmla="*/ 1187 h 1209"/>
                <a:gd name="T28" fmla="*/ 107 w 565"/>
                <a:gd name="T29" fmla="*/ 1202 h 1209"/>
                <a:gd name="T30" fmla="*/ 159 w 565"/>
                <a:gd name="T31" fmla="*/ 1203 h 1209"/>
                <a:gd name="T32" fmla="*/ 175 w 565"/>
                <a:gd name="T33" fmla="*/ 1194 h 1209"/>
                <a:gd name="T34" fmla="*/ 179 w 565"/>
                <a:gd name="T35" fmla="*/ 1181 h 1209"/>
                <a:gd name="T36" fmla="*/ 188 w 565"/>
                <a:gd name="T37" fmla="*/ 1152 h 1209"/>
                <a:gd name="T38" fmla="*/ 191 w 565"/>
                <a:gd name="T39" fmla="*/ 1125 h 1209"/>
                <a:gd name="T40" fmla="*/ 199 w 565"/>
                <a:gd name="T41" fmla="*/ 1064 h 1209"/>
                <a:gd name="T42" fmla="*/ 195 w 565"/>
                <a:gd name="T43" fmla="*/ 909 h 1209"/>
                <a:gd name="T44" fmla="*/ 192 w 565"/>
                <a:gd name="T45" fmla="*/ 743 h 1209"/>
                <a:gd name="T46" fmla="*/ 199 w 565"/>
                <a:gd name="T47" fmla="*/ 594 h 1209"/>
                <a:gd name="T48" fmla="*/ 214 w 565"/>
                <a:gd name="T49" fmla="*/ 501 h 1209"/>
                <a:gd name="T50" fmla="*/ 225 w 565"/>
                <a:gd name="T51" fmla="*/ 419 h 1209"/>
                <a:gd name="T52" fmla="*/ 223 w 565"/>
                <a:gd name="T53" fmla="*/ 371 h 1209"/>
                <a:gd name="T54" fmla="*/ 239 w 565"/>
                <a:gd name="T55" fmla="*/ 395 h 1209"/>
                <a:gd name="T56" fmla="*/ 258 w 565"/>
                <a:gd name="T57" fmla="*/ 438 h 1209"/>
                <a:gd name="T58" fmla="*/ 285 w 565"/>
                <a:gd name="T59" fmla="*/ 553 h 1209"/>
                <a:gd name="T60" fmla="*/ 311 w 565"/>
                <a:gd name="T61" fmla="*/ 647 h 1209"/>
                <a:gd name="T62" fmla="*/ 342 w 565"/>
                <a:gd name="T63" fmla="*/ 695 h 1209"/>
                <a:gd name="T64" fmla="*/ 358 w 565"/>
                <a:gd name="T65" fmla="*/ 757 h 1209"/>
                <a:gd name="T66" fmla="*/ 371 w 565"/>
                <a:gd name="T67" fmla="*/ 849 h 1209"/>
                <a:gd name="T68" fmla="*/ 367 w 565"/>
                <a:gd name="T69" fmla="*/ 931 h 1209"/>
                <a:gd name="T70" fmla="*/ 363 w 565"/>
                <a:gd name="T71" fmla="*/ 994 h 1209"/>
                <a:gd name="T72" fmla="*/ 343 w 565"/>
                <a:gd name="T73" fmla="*/ 1026 h 1209"/>
                <a:gd name="T74" fmla="*/ 319 w 565"/>
                <a:gd name="T75" fmla="*/ 1068 h 1209"/>
                <a:gd name="T76" fmla="*/ 323 w 565"/>
                <a:gd name="T77" fmla="*/ 1083 h 1209"/>
                <a:gd name="T78" fmla="*/ 364 w 565"/>
                <a:gd name="T79" fmla="*/ 1117 h 1209"/>
                <a:gd name="T80" fmla="*/ 380 w 565"/>
                <a:gd name="T81" fmla="*/ 1116 h 1209"/>
                <a:gd name="T82" fmla="*/ 400 w 565"/>
                <a:gd name="T83" fmla="*/ 1128 h 1209"/>
                <a:gd name="T84" fmla="*/ 416 w 565"/>
                <a:gd name="T85" fmla="*/ 1153 h 1209"/>
                <a:gd name="T86" fmla="*/ 456 w 565"/>
                <a:gd name="T87" fmla="*/ 1192 h 1209"/>
                <a:gd name="T88" fmla="*/ 495 w 565"/>
                <a:gd name="T89" fmla="*/ 1206 h 1209"/>
                <a:gd name="T90" fmla="*/ 522 w 565"/>
                <a:gd name="T91" fmla="*/ 1207 h 1209"/>
                <a:gd name="T92" fmla="*/ 563 w 565"/>
                <a:gd name="T93" fmla="*/ 1201 h 1209"/>
                <a:gd name="T94" fmla="*/ 561 w 565"/>
                <a:gd name="T95" fmla="*/ 1171 h 1209"/>
                <a:gd name="T96" fmla="*/ 541 w 565"/>
                <a:gd name="T97" fmla="*/ 1154 h 1209"/>
                <a:gd name="T98" fmla="*/ 510 w 565"/>
                <a:gd name="T99" fmla="*/ 1126 h 1209"/>
                <a:gd name="T100" fmla="*/ 487 w 565"/>
                <a:gd name="T101" fmla="*/ 1079 h 1209"/>
                <a:gd name="T102" fmla="*/ 487 w 565"/>
                <a:gd name="T103" fmla="*/ 940 h 1209"/>
                <a:gd name="T104" fmla="*/ 515 w 565"/>
                <a:gd name="T105" fmla="*/ 712 h 1209"/>
                <a:gd name="T106" fmla="*/ 514 w 565"/>
                <a:gd name="T107" fmla="*/ 655 h 1209"/>
                <a:gd name="T108" fmla="*/ 488 w 565"/>
                <a:gd name="T109" fmla="*/ 512 h 1209"/>
                <a:gd name="T110" fmla="*/ 460 w 565"/>
                <a:gd name="T111" fmla="*/ 375 h 1209"/>
                <a:gd name="T112" fmla="*/ 440 w 565"/>
                <a:gd name="T113" fmla="*/ 300 h 1209"/>
                <a:gd name="T114" fmla="*/ 424 w 565"/>
                <a:gd name="T115" fmla="*/ 257 h 1209"/>
                <a:gd name="T116" fmla="*/ 420 w 565"/>
                <a:gd name="T117" fmla="*/ 218 h 1209"/>
                <a:gd name="T118" fmla="*/ 421 w 565"/>
                <a:gd name="T119" fmla="*/ 191 h 1209"/>
                <a:gd name="T120" fmla="*/ 406 w 565"/>
                <a:gd name="T121" fmla="*/ 116 h 1209"/>
                <a:gd name="T122" fmla="*/ 390 w 565"/>
                <a:gd name="T123" fmla="*/ 76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 h="1209">
                  <a:moveTo>
                    <a:pt x="62" y="0"/>
                  </a:moveTo>
                  <a:lnTo>
                    <a:pt x="62" y="0"/>
                  </a:lnTo>
                  <a:lnTo>
                    <a:pt x="51" y="24"/>
                  </a:lnTo>
                  <a:lnTo>
                    <a:pt x="44" y="46"/>
                  </a:lnTo>
                  <a:lnTo>
                    <a:pt x="38" y="63"/>
                  </a:lnTo>
                  <a:lnTo>
                    <a:pt x="38" y="63"/>
                  </a:lnTo>
                  <a:lnTo>
                    <a:pt x="29" y="84"/>
                  </a:lnTo>
                  <a:lnTo>
                    <a:pt x="16" y="113"/>
                  </a:lnTo>
                  <a:lnTo>
                    <a:pt x="5" y="143"/>
                  </a:lnTo>
                  <a:lnTo>
                    <a:pt x="1" y="155"/>
                  </a:lnTo>
                  <a:lnTo>
                    <a:pt x="0" y="164"/>
                  </a:lnTo>
                  <a:lnTo>
                    <a:pt x="0" y="164"/>
                  </a:lnTo>
                  <a:lnTo>
                    <a:pt x="0" y="200"/>
                  </a:lnTo>
                  <a:lnTo>
                    <a:pt x="3" y="265"/>
                  </a:lnTo>
                  <a:lnTo>
                    <a:pt x="7" y="341"/>
                  </a:lnTo>
                  <a:lnTo>
                    <a:pt x="10" y="376"/>
                  </a:lnTo>
                  <a:lnTo>
                    <a:pt x="14" y="407"/>
                  </a:lnTo>
                  <a:lnTo>
                    <a:pt x="14" y="407"/>
                  </a:lnTo>
                  <a:lnTo>
                    <a:pt x="16" y="433"/>
                  </a:lnTo>
                  <a:lnTo>
                    <a:pt x="22" y="455"/>
                  </a:lnTo>
                  <a:lnTo>
                    <a:pt x="29" y="491"/>
                  </a:lnTo>
                  <a:lnTo>
                    <a:pt x="32" y="508"/>
                  </a:lnTo>
                  <a:lnTo>
                    <a:pt x="36" y="526"/>
                  </a:lnTo>
                  <a:lnTo>
                    <a:pt x="37" y="545"/>
                  </a:lnTo>
                  <a:lnTo>
                    <a:pt x="38" y="569"/>
                  </a:lnTo>
                  <a:lnTo>
                    <a:pt x="38" y="569"/>
                  </a:lnTo>
                  <a:lnTo>
                    <a:pt x="40" y="641"/>
                  </a:lnTo>
                  <a:lnTo>
                    <a:pt x="45" y="734"/>
                  </a:lnTo>
                  <a:lnTo>
                    <a:pt x="51" y="866"/>
                  </a:lnTo>
                  <a:lnTo>
                    <a:pt x="51" y="866"/>
                  </a:lnTo>
                  <a:lnTo>
                    <a:pt x="53" y="875"/>
                  </a:lnTo>
                  <a:lnTo>
                    <a:pt x="55" y="884"/>
                  </a:lnTo>
                  <a:lnTo>
                    <a:pt x="62" y="902"/>
                  </a:lnTo>
                  <a:lnTo>
                    <a:pt x="68" y="916"/>
                  </a:lnTo>
                  <a:lnTo>
                    <a:pt x="71" y="925"/>
                  </a:lnTo>
                  <a:lnTo>
                    <a:pt x="71" y="925"/>
                  </a:lnTo>
                  <a:lnTo>
                    <a:pt x="73" y="1009"/>
                  </a:lnTo>
                  <a:lnTo>
                    <a:pt x="75" y="1097"/>
                  </a:lnTo>
                  <a:lnTo>
                    <a:pt x="75" y="1097"/>
                  </a:lnTo>
                  <a:lnTo>
                    <a:pt x="76" y="1103"/>
                  </a:lnTo>
                  <a:lnTo>
                    <a:pt x="77" y="1108"/>
                  </a:lnTo>
                  <a:lnTo>
                    <a:pt x="82" y="1117"/>
                  </a:lnTo>
                  <a:lnTo>
                    <a:pt x="94" y="1130"/>
                  </a:lnTo>
                  <a:lnTo>
                    <a:pt x="94" y="1130"/>
                  </a:lnTo>
                  <a:lnTo>
                    <a:pt x="95" y="1136"/>
                  </a:lnTo>
                  <a:lnTo>
                    <a:pt x="95" y="1144"/>
                  </a:lnTo>
                  <a:lnTo>
                    <a:pt x="95" y="1153"/>
                  </a:lnTo>
                  <a:lnTo>
                    <a:pt x="94" y="1159"/>
                  </a:lnTo>
                  <a:lnTo>
                    <a:pt x="94" y="1159"/>
                  </a:lnTo>
                  <a:lnTo>
                    <a:pt x="90" y="1166"/>
                  </a:lnTo>
                  <a:lnTo>
                    <a:pt x="85" y="1171"/>
                  </a:lnTo>
                  <a:lnTo>
                    <a:pt x="81" y="1178"/>
                  </a:lnTo>
                  <a:lnTo>
                    <a:pt x="81" y="1181"/>
                  </a:lnTo>
                  <a:lnTo>
                    <a:pt x="81" y="1184"/>
                  </a:lnTo>
                  <a:lnTo>
                    <a:pt x="81" y="1184"/>
                  </a:lnTo>
                  <a:lnTo>
                    <a:pt x="82" y="1187"/>
                  </a:lnTo>
                  <a:lnTo>
                    <a:pt x="85" y="1189"/>
                  </a:lnTo>
                  <a:lnTo>
                    <a:pt x="93" y="1196"/>
                  </a:lnTo>
                  <a:lnTo>
                    <a:pt x="102" y="1201"/>
                  </a:lnTo>
                  <a:lnTo>
                    <a:pt x="107" y="1202"/>
                  </a:lnTo>
                  <a:lnTo>
                    <a:pt x="111" y="1203"/>
                  </a:lnTo>
                  <a:lnTo>
                    <a:pt x="111" y="1203"/>
                  </a:lnTo>
                  <a:lnTo>
                    <a:pt x="134" y="1203"/>
                  </a:lnTo>
                  <a:lnTo>
                    <a:pt x="159" y="1203"/>
                  </a:lnTo>
                  <a:lnTo>
                    <a:pt x="159" y="1203"/>
                  </a:lnTo>
                  <a:lnTo>
                    <a:pt x="165" y="1201"/>
                  </a:lnTo>
                  <a:lnTo>
                    <a:pt x="173" y="1197"/>
                  </a:lnTo>
                  <a:lnTo>
                    <a:pt x="175" y="1194"/>
                  </a:lnTo>
                  <a:lnTo>
                    <a:pt x="178" y="1191"/>
                  </a:lnTo>
                  <a:lnTo>
                    <a:pt x="179" y="1187"/>
                  </a:lnTo>
                  <a:lnTo>
                    <a:pt x="179" y="1181"/>
                  </a:lnTo>
                  <a:lnTo>
                    <a:pt x="179" y="1181"/>
                  </a:lnTo>
                  <a:lnTo>
                    <a:pt x="181" y="1172"/>
                  </a:lnTo>
                  <a:lnTo>
                    <a:pt x="184" y="1163"/>
                  </a:lnTo>
                  <a:lnTo>
                    <a:pt x="187" y="1156"/>
                  </a:lnTo>
                  <a:lnTo>
                    <a:pt x="188" y="1152"/>
                  </a:lnTo>
                  <a:lnTo>
                    <a:pt x="188" y="1147"/>
                  </a:lnTo>
                  <a:lnTo>
                    <a:pt x="188" y="1147"/>
                  </a:lnTo>
                  <a:lnTo>
                    <a:pt x="188" y="1136"/>
                  </a:lnTo>
                  <a:lnTo>
                    <a:pt x="191" y="1125"/>
                  </a:lnTo>
                  <a:lnTo>
                    <a:pt x="195" y="1108"/>
                  </a:lnTo>
                  <a:lnTo>
                    <a:pt x="195" y="1108"/>
                  </a:lnTo>
                  <a:lnTo>
                    <a:pt x="197" y="1094"/>
                  </a:lnTo>
                  <a:lnTo>
                    <a:pt x="199" y="1064"/>
                  </a:lnTo>
                  <a:lnTo>
                    <a:pt x="200" y="1030"/>
                  </a:lnTo>
                  <a:lnTo>
                    <a:pt x="200" y="998"/>
                  </a:lnTo>
                  <a:lnTo>
                    <a:pt x="200" y="998"/>
                  </a:lnTo>
                  <a:lnTo>
                    <a:pt x="195" y="909"/>
                  </a:lnTo>
                  <a:lnTo>
                    <a:pt x="192" y="858"/>
                  </a:lnTo>
                  <a:lnTo>
                    <a:pt x="191" y="822"/>
                  </a:lnTo>
                  <a:lnTo>
                    <a:pt x="191" y="822"/>
                  </a:lnTo>
                  <a:lnTo>
                    <a:pt x="192" y="743"/>
                  </a:lnTo>
                  <a:lnTo>
                    <a:pt x="194" y="697"/>
                  </a:lnTo>
                  <a:lnTo>
                    <a:pt x="195" y="658"/>
                  </a:lnTo>
                  <a:lnTo>
                    <a:pt x="195" y="658"/>
                  </a:lnTo>
                  <a:lnTo>
                    <a:pt x="199" y="594"/>
                  </a:lnTo>
                  <a:lnTo>
                    <a:pt x="199" y="570"/>
                  </a:lnTo>
                  <a:lnTo>
                    <a:pt x="200" y="557"/>
                  </a:lnTo>
                  <a:lnTo>
                    <a:pt x="200" y="557"/>
                  </a:lnTo>
                  <a:lnTo>
                    <a:pt x="214" y="501"/>
                  </a:lnTo>
                  <a:lnTo>
                    <a:pt x="226" y="446"/>
                  </a:lnTo>
                  <a:lnTo>
                    <a:pt x="226" y="446"/>
                  </a:lnTo>
                  <a:lnTo>
                    <a:pt x="226" y="434"/>
                  </a:lnTo>
                  <a:lnTo>
                    <a:pt x="225" y="419"/>
                  </a:lnTo>
                  <a:lnTo>
                    <a:pt x="221" y="393"/>
                  </a:lnTo>
                  <a:lnTo>
                    <a:pt x="221" y="393"/>
                  </a:lnTo>
                  <a:lnTo>
                    <a:pt x="222" y="381"/>
                  </a:lnTo>
                  <a:lnTo>
                    <a:pt x="223" y="371"/>
                  </a:lnTo>
                  <a:lnTo>
                    <a:pt x="223" y="371"/>
                  </a:lnTo>
                  <a:lnTo>
                    <a:pt x="225" y="372"/>
                  </a:lnTo>
                  <a:lnTo>
                    <a:pt x="228" y="377"/>
                  </a:lnTo>
                  <a:lnTo>
                    <a:pt x="239" y="395"/>
                  </a:lnTo>
                  <a:lnTo>
                    <a:pt x="250" y="419"/>
                  </a:lnTo>
                  <a:lnTo>
                    <a:pt x="256" y="429"/>
                  </a:lnTo>
                  <a:lnTo>
                    <a:pt x="258" y="438"/>
                  </a:lnTo>
                  <a:lnTo>
                    <a:pt x="258" y="438"/>
                  </a:lnTo>
                  <a:lnTo>
                    <a:pt x="272" y="496"/>
                  </a:lnTo>
                  <a:lnTo>
                    <a:pt x="280" y="531"/>
                  </a:lnTo>
                  <a:lnTo>
                    <a:pt x="285" y="553"/>
                  </a:lnTo>
                  <a:lnTo>
                    <a:pt x="285" y="553"/>
                  </a:lnTo>
                  <a:lnTo>
                    <a:pt x="289" y="574"/>
                  </a:lnTo>
                  <a:lnTo>
                    <a:pt x="297" y="602"/>
                  </a:lnTo>
                  <a:lnTo>
                    <a:pt x="311" y="647"/>
                  </a:lnTo>
                  <a:lnTo>
                    <a:pt x="311" y="647"/>
                  </a:lnTo>
                  <a:lnTo>
                    <a:pt x="314" y="653"/>
                  </a:lnTo>
                  <a:lnTo>
                    <a:pt x="318" y="660"/>
                  </a:lnTo>
                  <a:lnTo>
                    <a:pt x="331" y="678"/>
                  </a:lnTo>
                  <a:lnTo>
                    <a:pt x="342" y="695"/>
                  </a:lnTo>
                  <a:lnTo>
                    <a:pt x="346" y="703"/>
                  </a:lnTo>
                  <a:lnTo>
                    <a:pt x="347" y="708"/>
                  </a:lnTo>
                  <a:lnTo>
                    <a:pt x="347" y="708"/>
                  </a:lnTo>
                  <a:lnTo>
                    <a:pt x="358" y="757"/>
                  </a:lnTo>
                  <a:lnTo>
                    <a:pt x="365" y="788"/>
                  </a:lnTo>
                  <a:lnTo>
                    <a:pt x="368" y="808"/>
                  </a:lnTo>
                  <a:lnTo>
                    <a:pt x="368" y="808"/>
                  </a:lnTo>
                  <a:lnTo>
                    <a:pt x="371" y="849"/>
                  </a:lnTo>
                  <a:lnTo>
                    <a:pt x="372" y="876"/>
                  </a:lnTo>
                  <a:lnTo>
                    <a:pt x="372" y="893"/>
                  </a:lnTo>
                  <a:lnTo>
                    <a:pt x="372" y="893"/>
                  </a:lnTo>
                  <a:lnTo>
                    <a:pt x="367" y="931"/>
                  </a:lnTo>
                  <a:lnTo>
                    <a:pt x="363" y="964"/>
                  </a:lnTo>
                  <a:lnTo>
                    <a:pt x="363" y="964"/>
                  </a:lnTo>
                  <a:lnTo>
                    <a:pt x="363" y="982"/>
                  </a:lnTo>
                  <a:lnTo>
                    <a:pt x="363" y="994"/>
                  </a:lnTo>
                  <a:lnTo>
                    <a:pt x="362" y="1000"/>
                  </a:lnTo>
                  <a:lnTo>
                    <a:pt x="362" y="1000"/>
                  </a:lnTo>
                  <a:lnTo>
                    <a:pt x="355" y="1009"/>
                  </a:lnTo>
                  <a:lnTo>
                    <a:pt x="343" y="1026"/>
                  </a:lnTo>
                  <a:lnTo>
                    <a:pt x="325" y="1052"/>
                  </a:lnTo>
                  <a:lnTo>
                    <a:pt x="325" y="1052"/>
                  </a:lnTo>
                  <a:lnTo>
                    <a:pt x="322" y="1059"/>
                  </a:lnTo>
                  <a:lnTo>
                    <a:pt x="319" y="1068"/>
                  </a:lnTo>
                  <a:lnTo>
                    <a:pt x="319" y="1072"/>
                  </a:lnTo>
                  <a:lnTo>
                    <a:pt x="319" y="1075"/>
                  </a:lnTo>
                  <a:lnTo>
                    <a:pt x="320" y="1079"/>
                  </a:lnTo>
                  <a:lnTo>
                    <a:pt x="323" y="1083"/>
                  </a:lnTo>
                  <a:lnTo>
                    <a:pt x="323" y="1083"/>
                  </a:lnTo>
                  <a:lnTo>
                    <a:pt x="346" y="1103"/>
                  </a:lnTo>
                  <a:lnTo>
                    <a:pt x="359" y="1113"/>
                  </a:lnTo>
                  <a:lnTo>
                    <a:pt x="364" y="1117"/>
                  </a:lnTo>
                  <a:lnTo>
                    <a:pt x="368" y="1118"/>
                  </a:lnTo>
                  <a:lnTo>
                    <a:pt x="368" y="1118"/>
                  </a:lnTo>
                  <a:lnTo>
                    <a:pt x="373" y="1117"/>
                  </a:lnTo>
                  <a:lnTo>
                    <a:pt x="380" y="1116"/>
                  </a:lnTo>
                  <a:lnTo>
                    <a:pt x="384" y="1114"/>
                  </a:lnTo>
                  <a:lnTo>
                    <a:pt x="387" y="1113"/>
                  </a:lnTo>
                  <a:lnTo>
                    <a:pt x="387" y="1113"/>
                  </a:lnTo>
                  <a:lnTo>
                    <a:pt x="400" y="1128"/>
                  </a:lnTo>
                  <a:lnTo>
                    <a:pt x="408" y="1140"/>
                  </a:lnTo>
                  <a:lnTo>
                    <a:pt x="415" y="1149"/>
                  </a:lnTo>
                  <a:lnTo>
                    <a:pt x="415" y="1149"/>
                  </a:lnTo>
                  <a:lnTo>
                    <a:pt x="416" y="1153"/>
                  </a:lnTo>
                  <a:lnTo>
                    <a:pt x="421" y="1159"/>
                  </a:lnTo>
                  <a:lnTo>
                    <a:pt x="433" y="1172"/>
                  </a:lnTo>
                  <a:lnTo>
                    <a:pt x="446" y="1184"/>
                  </a:lnTo>
                  <a:lnTo>
                    <a:pt x="456" y="1192"/>
                  </a:lnTo>
                  <a:lnTo>
                    <a:pt x="456" y="1192"/>
                  </a:lnTo>
                  <a:lnTo>
                    <a:pt x="466" y="1196"/>
                  </a:lnTo>
                  <a:lnTo>
                    <a:pt x="481" y="1202"/>
                  </a:lnTo>
                  <a:lnTo>
                    <a:pt x="495" y="1206"/>
                  </a:lnTo>
                  <a:lnTo>
                    <a:pt x="503" y="1207"/>
                  </a:lnTo>
                  <a:lnTo>
                    <a:pt x="508" y="1209"/>
                  </a:lnTo>
                  <a:lnTo>
                    <a:pt x="508" y="1209"/>
                  </a:lnTo>
                  <a:lnTo>
                    <a:pt x="522" y="1207"/>
                  </a:lnTo>
                  <a:lnTo>
                    <a:pt x="537" y="1205"/>
                  </a:lnTo>
                  <a:lnTo>
                    <a:pt x="561" y="1202"/>
                  </a:lnTo>
                  <a:lnTo>
                    <a:pt x="561" y="1202"/>
                  </a:lnTo>
                  <a:lnTo>
                    <a:pt x="563" y="1201"/>
                  </a:lnTo>
                  <a:lnTo>
                    <a:pt x="565" y="1198"/>
                  </a:lnTo>
                  <a:lnTo>
                    <a:pt x="565" y="1188"/>
                  </a:lnTo>
                  <a:lnTo>
                    <a:pt x="563" y="1178"/>
                  </a:lnTo>
                  <a:lnTo>
                    <a:pt x="561" y="1171"/>
                  </a:lnTo>
                  <a:lnTo>
                    <a:pt x="561" y="1171"/>
                  </a:lnTo>
                  <a:lnTo>
                    <a:pt x="558" y="1167"/>
                  </a:lnTo>
                  <a:lnTo>
                    <a:pt x="554" y="1163"/>
                  </a:lnTo>
                  <a:lnTo>
                    <a:pt x="541" y="1154"/>
                  </a:lnTo>
                  <a:lnTo>
                    <a:pt x="527" y="1145"/>
                  </a:lnTo>
                  <a:lnTo>
                    <a:pt x="518" y="1138"/>
                  </a:lnTo>
                  <a:lnTo>
                    <a:pt x="518" y="1138"/>
                  </a:lnTo>
                  <a:lnTo>
                    <a:pt x="510" y="1126"/>
                  </a:lnTo>
                  <a:lnTo>
                    <a:pt x="500" y="1109"/>
                  </a:lnTo>
                  <a:lnTo>
                    <a:pt x="491" y="1091"/>
                  </a:lnTo>
                  <a:lnTo>
                    <a:pt x="487" y="1079"/>
                  </a:lnTo>
                  <a:lnTo>
                    <a:pt x="487" y="1079"/>
                  </a:lnTo>
                  <a:lnTo>
                    <a:pt x="486" y="1059"/>
                  </a:lnTo>
                  <a:lnTo>
                    <a:pt x="486" y="1021"/>
                  </a:lnTo>
                  <a:lnTo>
                    <a:pt x="487" y="940"/>
                  </a:lnTo>
                  <a:lnTo>
                    <a:pt x="487" y="940"/>
                  </a:lnTo>
                  <a:lnTo>
                    <a:pt x="488" y="918"/>
                  </a:lnTo>
                  <a:lnTo>
                    <a:pt x="491" y="889"/>
                  </a:lnTo>
                  <a:lnTo>
                    <a:pt x="500" y="819"/>
                  </a:lnTo>
                  <a:lnTo>
                    <a:pt x="515" y="712"/>
                  </a:lnTo>
                  <a:lnTo>
                    <a:pt x="515" y="712"/>
                  </a:lnTo>
                  <a:lnTo>
                    <a:pt x="515" y="699"/>
                  </a:lnTo>
                  <a:lnTo>
                    <a:pt x="515" y="686"/>
                  </a:lnTo>
                  <a:lnTo>
                    <a:pt x="514" y="655"/>
                  </a:lnTo>
                  <a:lnTo>
                    <a:pt x="512" y="628"/>
                  </a:lnTo>
                  <a:lnTo>
                    <a:pt x="509" y="610"/>
                  </a:lnTo>
                  <a:lnTo>
                    <a:pt x="509" y="610"/>
                  </a:lnTo>
                  <a:lnTo>
                    <a:pt x="488" y="512"/>
                  </a:lnTo>
                  <a:lnTo>
                    <a:pt x="474" y="446"/>
                  </a:lnTo>
                  <a:lnTo>
                    <a:pt x="465" y="403"/>
                  </a:lnTo>
                  <a:lnTo>
                    <a:pt x="465" y="403"/>
                  </a:lnTo>
                  <a:lnTo>
                    <a:pt x="460" y="375"/>
                  </a:lnTo>
                  <a:lnTo>
                    <a:pt x="453" y="342"/>
                  </a:lnTo>
                  <a:lnTo>
                    <a:pt x="446" y="315"/>
                  </a:lnTo>
                  <a:lnTo>
                    <a:pt x="443" y="305"/>
                  </a:lnTo>
                  <a:lnTo>
                    <a:pt x="440" y="300"/>
                  </a:lnTo>
                  <a:lnTo>
                    <a:pt x="440" y="300"/>
                  </a:lnTo>
                  <a:lnTo>
                    <a:pt x="435" y="291"/>
                  </a:lnTo>
                  <a:lnTo>
                    <a:pt x="431" y="278"/>
                  </a:lnTo>
                  <a:lnTo>
                    <a:pt x="424" y="257"/>
                  </a:lnTo>
                  <a:lnTo>
                    <a:pt x="424" y="257"/>
                  </a:lnTo>
                  <a:lnTo>
                    <a:pt x="422" y="247"/>
                  </a:lnTo>
                  <a:lnTo>
                    <a:pt x="421" y="234"/>
                  </a:lnTo>
                  <a:lnTo>
                    <a:pt x="420" y="218"/>
                  </a:lnTo>
                  <a:lnTo>
                    <a:pt x="421" y="206"/>
                  </a:lnTo>
                  <a:lnTo>
                    <a:pt x="421" y="206"/>
                  </a:lnTo>
                  <a:lnTo>
                    <a:pt x="421" y="200"/>
                  </a:lnTo>
                  <a:lnTo>
                    <a:pt x="421" y="191"/>
                  </a:lnTo>
                  <a:lnTo>
                    <a:pt x="417" y="166"/>
                  </a:lnTo>
                  <a:lnTo>
                    <a:pt x="408" y="128"/>
                  </a:lnTo>
                  <a:lnTo>
                    <a:pt x="408" y="128"/>
                  </a:lnTo>
                  <a:lnTo>
                    <a:pt x="406" y="116"/>
                  </a:lnTo>
                  <a:lnTo>
                    <a:pt x="399" y="100"/>
                  </a:lnTo>
                  <a:lnTo>
                    <a:pt x="394" y="85"/>
                  </a:lnTo>
                  <a:lnTo>
                    <a:pt x="390" y="76"/>
                  </a:lnTo>
                  <a:lnTo>
                    <a:pt x="390" y="76"/>
                  </a:lnTo>
                  <a:lnTo>
                    <a:pt x="380" y="19"/>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4CC09484-1C29-4890-BAE7-20484EA40636}"/>
                </a:ext>
              </a:extLst>
            </p:cNvPr>
            <p:cNvSpPr>
              <a:spLocks/>
            </p:cNvSpPr>
            <p:nvPr/>
          </p:nvSpPr>
          <p:spPr bwMode="auto">
            <a:xfrm>
              <a:off x="6378575" y="2940050"/>
              <a:ext cx="295275" cy="482600"/>
            </a:xfrm>
            <a:custGeom>
              <a:avLst/>
              <a:gdLst>
                <a:gd name="T0" fmla="*/ 186 w 186"/>
                <a:gd name="T1" fmla="*/ 148 h 304"/>
                <a:gd name="T2" fmla="*/ 185 w 186"/>
                <a:gd name="T3" fmla="*/ 137 h 304"/>
                <a:gd name="T4" fmla="*/ 186 w 186"/>
                <a:gd name="T5" fmla="*/ 128 h 304"/>
                <a:gd name="T6" fmla="*/ 182 w 186"/>
                <a:gd name="T7" fmla="*/ 70 h 304"/>
                <a:gd name="T8" fmla="*/ 181 w 186"/>
                <a:gd name="T9" fmla="*/ 66 h 304"/>
                <a:gd name="T10" fmla="*/ 168 w 186"/>
                <a:gd name="T11" fmla="*/ 43 h 304"/>
                <a:gd name="T12" fmla="*/ 150 w 186"/>
                <a:gd name="T13" fmla="*/ 21 h 304"/>
                <a:gd name="T14" fmla="*/ 145 w 186"/>
                <a:gd name="T15" fmla="*/ 17 h 304"/>
                <a:gd name="T16" fmla="*/ 120 w 186"/>
                <a:gd name="T17" fmla="*/ 5 h 304"/>
                <a:gd name="T18" fmla="*/ 97 w 186"/>
                <a:gd name="T19" fmla="*/ 0 h 304"/>
                <a:gd name="T20" fmla="*/ 88 w 186"/>
                <a:gd name="T21" fmla="*/ 1 h 304"/>
                <a:gd name="T22" fmla="*/ 67 w 186"/>
                <a:gd name="T23" fmla="*/ 10 h 304"/>
                <a:gd name="T24" fmla="*/ 61 w 186"/>
                <a:gd name="T25" fmla="*/ 14 h 304"/>
                <a:gd name="T26" fmla="*/ 46 w 186"/>
                <a:gd name="T27" fmla="*/ 21 h 304"/>
                <a:gd name="T28" fmla="*/ 30 w 186"/>
                <a:gd name="T29" fmla="*/ 27 h 304"/>
                <a:gd name="T30" fmla="*/ 26 w 186"/>
                <a:gd name="T31" fmla="*/ 30 h 304"/>
                <a:gd name="T32" fmla="*/ 14 w 186"/>
                <a:gd name="T33" fmla="*/ 44 h 304"/>
                <a:gd name="T34" fmla="*/ 4 w 186"/>
                <a:gd name="T35" fmla="*/ 60 h 304"/>
                <a:gd name="T36" fmla="*/ 1 w 186"/>
                <a:gd name="T37" fmla="*/ 69 h 304"/>
                <a:gd name="T38" fmla="*/ 0 w 186"/>
                <a:gd name="T39" fmla="*/ 85 h 304"/>
                <a:gd name="T40" fmla="*/ 6 w 186"/>
                <a:gd name="T41" fmla="*/ 110 h 304"/>
                <a:gd name="T42" fmla="*/ 5 w 186"/>
                <a:gd name="T43" fmla="*/ 118 h 304"/>
                <a:gd name="T44" fmla="*/ 0 w 186"/>
                <a:gd name="T45" fmla="*/ 138 h 304"/>
                <a:gd name="T46" fmla="*/ 0 w 186"/>
                <a:gd name="T47" fmla="*/ 144 h 304"/>
                <a:gd name="T48" fmla="*/ 0 w 186"/>
                <a:gd name="T49" fmla="*/ 150 h 304"/>
                <a:gd name="T50" fmla="*/ 6 w 186"/>
                <a:gd name="T51" fmla="*/ 163 h 304"/>
                <a:gd name="T52" fmla="*/ 8 w 186"/>
                <a:gd name="T53" fmla="*/ 166 h 304"/>
                <a:gd name="T54" fmla="*/ 13 w 186"/>
                <a:gd name="T55" fmla="*/ 182 h 304"/>
                <a:gd name="T56" fmla="*/ 21 w 186"/>
                <a:gd name="T57" fmla="*/ 201 h 304"/>
                <a:gd name="T58" fmla="*/ 23 w 186"/>
                <a:gd name="T59" fmla="*/ 206 h 304"/>
                <a:gd name="T60" fmla="*/ 32 w 186"/>
                <a:gd name="T61" fmla="*/ 208 h 304"/>
                <a:gd name="T62" fmla="*/ 37 w 186"/>
                <a:gd name="T63" fmla="*/ 210 h 304"/>
                <a:gd name="T64" fmla="*/ 41 w 186"/>
                <a:gd name="T65" fmla="*/ 217 h 304"/>
                <a:gd name="T66" fmla="*/ 40 w 186"/>
                <a:gd name="T67" fmla="*/ 234 h 304"/>
                <a:gd name="T68" fmla="*/ 37 w 186"/>
                <a:gd name="T69" fmla="*/ 242 h 304"/>
                <a:gd name="T70" fmla="*/ 31 w 186"/>
                <a:gd name="T71" fmla="*/ 252 h 304"/>
                <a:gd name="T72" fmla="*/ 32 w 186"/>
                <a:gd name="T73" fmla="*/ 281 h 304"/>
                <a:gd name="T74" fmla="*/ 130 w 186"/>
                <a:gd name="T75" fmla="*/ 296 h 304"/>
                <a:gd name="T76" fmla="*/ 150 w 186"/>
                <a:gd name="T77" fmla="*/ 283 h 304"/>
                <a:gd name="T78" fmla="*/ 167 w 186"/>
                <a:gd name="T79" fmla="*/ 268 h 304"/>
                <a:gd name="T80" fmla="*/ 168 w 186"/>
                <a:gd name="T81" fmla="*/ 264 h 304"/>
                <a:gd name="T82" fmla="*/ 178 w 186"/>
                <a:gd name="T83" fmla="*/ 193 h 304"/>
                <a:gd name="T84" fmla="*/ 178 w 186"/>
                <a:gd name="T85" fmla="*/ 180 h 304"/>
                <a:gd name="T86" fmla="*/ 181 w 186"/>
                <a:gd name="T87" fmla="*/ 169 h 304"/>
                <a:gd name="T88" fmla="*/ 183 w 186"/>
                <a:gd name="T89" fmla="*/ 166 h 304"/>
                <a:gd name="T90" fmla="*/ 186 w 186"/>
                <a:gd name="T91" fmla="*/ 154 h 304"/>
                <a:gd name="T92" fmla="*/ 186 w 186"/>
                <a:gd name="T93" fmla="*/ 14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304">
                  <a:moveTo>
                    <a:pt x="186" y="148"/>
                  </a:moveTo>
                  <a:lnTo>
                    <a:pt x="186" y="148"/>
                  </a:lnTo>
                  <a:lnTo>
                    <a:pt x="185" y="141"/>
                  </a:lnTo>
                  <a:lnTo>
                    <a:pt x="185" y="137"/>
                  </a:lnTo>
                  <a:lnTo>
                    <a:pt x="186" y="128"/>
                  </a:lnTo>
                  <a:lnTo>
                    <a:pt x="186" y="128"/>
                  </a:lnTo>
                  <a:lnTo>
                    <a:pt x="185" y="100"/>
                  </a:lnTo>
                  <a:lnTo>
                    <a:pt x="182" y="70"/>
                  </a:lnTo>
                  <a:lnTo>
                    <a:pt x="182" y="70"/>
                  </a:lnTo>
                  <a:lnTo>
                    <a:pt x="181" y="66"/>
                  </a:lnTo>
                  <a:lnTo>
                    <a:pt x="178" y="60"/>
                  </a:lnTo>
                  <a:lnTo>
                    <a:pt x="168" y="43"/>
                  </a:lnTo>
                  <a:lnTo>
                    <a:pt x="156" y="27"/>
                  </a:lnTo>
                  <a:lnTo>
                    <a:pt x="150" y="21"/>
                  </a:lnTo>
                  <a:lnTo>
                    <a:pt x="145" y="17"/>
                  </a:lnTo>
                  <a:lnTo>
                    <a:pt x="145" y="17"/>
                  </a:lnTo>
                  <a:lnTo>
                    <a:pt x="133" y="10"/>
                  </a:lnTo>
                  <a:lnTo>
                    <a:pt x="120" y="5"/>
                  </a:lnTo>
                  <a:lnTo>
                    <a:pt x="106" y="1"/>
                  </a:lnTo>
                  <a:lnTo>
                    <a:pt x="97" y="0"/>
                  </a:lnTo>
                  <a:lnTo>
                    <a:pt x="97" y="0"/>
                  </a:lnTo>
                  <a:lnTo>
                    <a:pt x="88" y="1"/>
                  </a:lnTo>
                  <a:lnTo>
                    <a:pt x="77" y="5"/>
                  </a:lnTo>
                  <a:lnTo>
                    <a:pt x="67" y="10"/>
                  </a:lnTo>
                  <a:lnTo>
                    <a:pt x="61" y="14"/>
                  </a:lnTo>
                  <a:lnTo>
                    <a:pt x="61" y="14"/>
                  </a:lnTo>
                  <a:lnTo>
                    <a:pt x="55" y="18"/>
                  </a:lnTo>
                  <a:lnTo>
                    <a:pt x="46" y="21"/>
                  </a:lnTo>
                  <a:lnTo>
                    <a:pt x="37" y="23"/>
                  </a:lnTo>
                  <a:lnTo>
                    <a:pt x="30" y="27"/>
                  </a:lnTo>
                  <a:lnTo>
                    <a:pt x="30" y="27"/>
                  </a:lnTo>
                  <a:lnTo>
                    <a:pt x="26" y="30"/>
                  </a:lnTo>
                  <a:lnTo>
                    <a:pt x="22" y="34"/>
                  </a:lnTo>
                  <a:lnTo>
                    <a:pt x="14" y="44"/>
                  </a:lnTo>
                  <a:lnTo>
                    <a:pt x="4" y="60"/>
                  </a:lnTo>
                  <a:lnTo>
                    <a:pt x="4" y="60"/>
                  </a:lnTo>
                  <a:lnTo>
                    <a:pt x="2" y="63"/>
                  </a:lnTo>
                  <a:lnTo>
                    <a:pt x="1" y="69"/>
                  </a:lnTo>
                  <a:lnTo>
                    <a:pt x="0" y="85"/>
                  </a:lnTo>
                  <a:lnTo>
                    <a:pt x="0" y="85"/>
                  </a:lnTo>
                  <a:lnTo>
                    <a:pt x="4" y="100"/>
                  </a:lnTo>
                  <a:lnTo>
                    <a:pt x="6" y="110"/>
                  </a:lnTo>
                  <a:lnTo>
                    <a:pt x="6" y="110"/>
                  </a:lnTo>
                  <a:lnTo>
                    <a:pt x="5" y="118"/>
                  </a:lnTo>
                  <a:lnTo>
                    <a:pt x="2" y="128"/>
                  </a:lnTo>
                  <a:lnTo>
                    <a:pt x="0" y="138"/>
                  </a:lnTo>
                  <a:lnTo>
                    <a:pt x="0" y="144"/>
                  </a:lnTo>
                  <a:lnTo>
                    <a:pt x="0" y="144"/>
                  </a:lnTo>
                  <a:lnTo>
                    <a:pt x="0" y="150"/>
                  </a:lnTo>
                  <a:lnTo>
                    <a:pt x="0" y="150"/>
                  </a:lnTo>
                  <a:lnTo>
                    <a:pt x="2" y="158"/>
                  </a:lnTo>
                  <a:lnTo>
                    <a:pt x="6" y="163"/>
                  </a:lnTo>
                  <a:lnTo>
                    <a:pt x="6" y="163"/>
                  </a:lnTo>
                  <a:lnTo>
                    <a:pt x="8" y="166"/>
                  </a:lnTo>
                  <a:lnTo>
                    <a:pt x="9" y="171"/>
                  </a:lnTo>
                  <a:lnTo>
                    <a:pt x="13" y="182"/>
                  </a:lnTo>
                  <a:lnTo>
                    <a:pt x="17" y="195"/>
                  </a:lnTo>
                  <a:lnTo>
                    <a:pt x="21" y="201"/>
                  </a:lnTo>
                  <a:lnTo>
                    <a:pt x="23" y="206"/>
                  </a:lnTo>
                  <a:lnTo>
                    <a:pt x="23" y="206"/>
                  </a:lnTo>
                  <a:lnTo>
                    <a:pt x="28" y="207"/>
                  </a:lnTo>
                  <a:lnTo>
                    <a:pt x="32" y="208"/>
                  </a:lnTo>
                  <a:lnTo>
                    <a:pt x="32" y="208"/>
                  </a:lnTo>
                  <a:lnTo>
                    <a:pt x="37" y="210"/>
                  </a:lnTo>
                  <a:lnTo>
                    <a:pt x="40" y="212"/>
                  </a:lnTo>
                  <a:lnTo>
                    <a:pt x="41" y="217"/>
                  </a:lnTo>
                  <a:lnTo>
                    <a:pt x="41" y="224"/>
                  </a:lnTo>
                  <a:lnTo>
                    <a:pt x="40" y="234"/>
                  </a:lnTo>
                  <a:lnTo>
                    <a:pt x="37" y="242"/>
                  </a:lnTo>
                  <a:lnTo>
                    <a:pt x="37" y="242"/>
                  </a:lnTo>
                  <a:lnTo>
                    <a:pt x="36" y="246"/>
                  </a:lnTo>
                  <a:lnTo>
                    <a:pt x="31" y="252"/>
                  </a:lnTo>
                  <a:lnTo>
                    <a:pt x="19" y="266"/>
                  </a:lnTo>
                  <a:lnTo>
                    <a:pt x="32" y="281"/>
                  </a:lnTo>
                  <a:lnTo>
                    <a:pt x="72" y="304"/>
                  </a:lnTo>
                  <a:lnTo>
                    <a:pt x="130" y="296"/>
                  </a:lnTo>
                  <a:lnTo>
                    <a:pt x="130" y="296"/>
                  </a:lnTo>
                  <a:lnTo>
                    <a:pt x="150" y="283"/>
                  </a:lnTo>
                  <a:lnTo>
                    <a:pt x="163" y="272"/>
                  </a:lnTo>
                  <a:lnTo>
                    <a:pt x="167" y="268"/>
                  </a:lnTo>
                  <a:lnTo>
                    <a:pt x="168" y="264"/>
                  </a:lnTo>
                  <a:lnTo>
                    <a:pt x="168" y="264"/>
                  </a:lnTo>
                  <a:lnTo>
                    <a:pt x="173" y="229"/>
                  </a:lnTo>
                  <a:lnTo>
                    <a:pt x="178" y="193"/>
                  </a:lnTo>
                  <a:lnTo>
                    <a:pt x="178" y="193"/>
                  </a:lnTo>
                  <a:lnTo>
                    <a:pt x="178" y="180"/>
                  </a:lnTo>
                  <a:lnTo>
                    <a:pt x="178" y="175"/>
                  </a:lnTo>
                  <a:lnTo>
                    <a:pt x="181" y="169"/>
                  </a:lnTo>
                  <a:lnTo>
                    <a:pt x="181" y="169"/>
                  </a:lnTo>
                  <a:lnTo>
                    <a:pt x="183" y="166"/>
                  </a:lnTo>
                  <a:lnTo>
                    <a:pt x="186" y="160"/>
                  </a:lnTo>
                  <a:lnTo>
                    <a:pt x="186" y="154"/>
                  </a:lnTo>
                  <a:lnTo>
                    <a:pt x="186" y="148"/>
                  </a:lnTo>
                  <a:lnTo>
                    <a:pt x="186" y="148"/>
                  </a:lnTo>
                  <a:close/>
                </a:path>
              </a:pathLst>
            </a:custGeom>
            <a:solidFill>
              <a:srgbClr val="FFC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3">
              <a:extLst>
                <a:ext uri="{FF2B5EF4-FFF2-40B4-BE49-F238E27FC236}">
                  <a16:creationId xmlns:a16="http://schemas.microsoft.com/office/drawing/2014/main" id="{A5C0F9B7-FCD2-4FEB-8260-7CECC83DB077}"/>
                </a:ext>
              </a:extLst>
            </p:cNvPr>
            <p:cNvSpPr>
              <a:spLocks/>
            </p:cNvSpPr>
            <p:nvPr/>
          </p:nvSpPr>
          <p:spPr bwMode="auto">
            <a:xfrm>
              <a:off x="5946775" y="2640013"/>
              <a:ext cx="1257300" cy="1527175"/>
            </a:xfrm>
            <a:custGeom>
              <a:avLst/>
              <a:gdLst>
                <a:gd name="T0" fmla="*/ 59 w 792"/>
                <a:gd name="T1" fmla="*/ 0 h 962"/>
                <a:gd name="T2" fmla="*/ 70 w 792"/>
                <a:gd name="T3" fmla="*/ 20 h 962"/>
                <a:gd name="T4" fmla="*/ 101 w 792"/>
                <a:gd name="T5" fmla="*/ 102 h 962"/>
                <a:gd name="T6" fmla="*/ 170 w 792"/>
                <a:gd name="T7" fmla="*/ 249 h 962"/>
                <a:gd name="T8" fmla="*/ 201 w 792"/>
                <a:gd name="T9" fmla="*/ 318 h 962"/>
                <a:gd name="T10" fmla="*/ 219 w 792"/>
                <a:gd name="T11" fmla="*/ 388 h 962"/>
                <a:gd name="T12" fmla="*/ 232 w 792"/>
                <a:gd name="T13" fmla="*/ 401 h 962"/>
                <a:gd name="T14" fmla="*/ 256 w 792"/>
                <a:gd name="T15" fmla="*/ 414 h 962"/>
                <a:gd name="T16" fmla="*/ 298 w 792"/>
                <a:gd name="T17" fmla="*/ 428 h 962"/>
                <a:gd name="T18" fmla="*/ 304 w 792"/>
                <a:gd name="T19" fmla="*/ 426 h 962"/>
                <a:gd name="T20" fmla="*/ 365 w 792"/>
                <a:gd name="T21" fmla="*/ 455 h 962"/>
                <a:gd name="T22" fmla="*/ 392 w 792"/>
                <a:gd name="T23" fmla="*/ 461 h 962"/>
                <a:gd name="T24" fmla="*/ 418 w 792"/>
                <a:gd name="T25" fmla="*/ 449 h 962"/>
                <a:gd name="T26" fmla="*/ 449 w 792"/>
                <a:gd name="T27" fmla="*/ 440 h 962"/>
                <a:gd name="T28" fmla="*/ 463 w 792"/>
                <a:gd name="T29" fmla="*/ 445 h 962"/>
                <a:gd name="T30" fmla="*/ 489 w 792"/>
                <a:gd name="T31" fmla="*/ 443 h 962"/>
                <a:gd name="T32" fmla="*/ 518 w 792"/>
                <a:gd name="T33" fmla="*/ 428 h 962"/>
                <a:gd name="T34" fmla="*/ 546 w 792"/>
                <a:gd name="T35" fmla="*/ 405 h 962"/>
                <a:gd name="T36" fmla="*/ 551 w 792"/>
                <a:gd name="T37" fmla="*/ 392 h 962"/>
                <a:gd name="T38" fmla="*/ 600 w 792"/>
                <a:gd name="T39" fmla="*/ 296 h 962"/>
                <a:gd name="T40" fmla="*/ 651 w 792"/>
                <a:gd name="T41" fmla="*/ 215 h 962"/>
                <a:gd name="T42" fmla="*/ 665 w 792"/>
                <a:gd name="T43" fmla="*/ 181 h 962"/>
                <a:gd name="T44" fmla="*/ 731 w 792"/>
                <a:gd name="T45" fmla="*/ 55 h 962"/>
                <a:gd name="T46" fmla="*/ 792 w 792"/>
                <a:gd name="T47" fmla="*/ 77 h 962"/>
                <a:gd name="T48" fmla="*/ 777 w 792"/>
                <a:gd name="T49" fmla="*/ 127 h 962"/>
                <a:gd name="T50" fmla="*/ 757 w 792"/>
                <a:gd name="T51" fmla="*/ 203 h 962"/>
                <a:gd name="T52" fmla="*/ 726 w 792"/>
                <a:gd name="T53" fmla="*/ 287 h 962"/>
                <a:gd name="T54" fmla="*/ 708 w 792"/>
                <a:gd name="T55" fmla="*/ 338 h 962"/>
                <a:gd name="T56" fmla="*/ 682 w 792"/>
                <a:gd name="T57" fmla="*/ 391 h 962"/>
                <a:gd name="T58" fmla="*/ 625 w 792"/>
                <a:gd name="T59" fmla="*/ 507 h 962"/>
                <a:gd name="T60" fmla="*/ 580 w 792"/>
                <a:gd name="T61" fmla="*/ 630 h 962"/>
                <a:gd name="T62" fmla="*/ 537 w 792"/>
                <a:gd name="T63" fmla="*/ 809 h 962"/>
                <a:gd name="T64" fmla="*/ 499 w 792"/>
                <a:gd name="T65" fmla="*/ 939 h 962"/>
                <a:gd name="T66" fmla="*/ 488 w 792"/>
                <a:gd name="T67" fmla="*/ 951 h 962"/>
                <a:gd name="T68" fmla="*/ 421 w 792"/>
                <a:gd name="T69" fmla="*/ 960 h 962"/>
                <a:gd name="T70" fmla="*/ 250 w 792"/>
                <a:gd name="T71" fmla="*/ 960 h 962"/>
                <a:gd name="T72" fmla="*/ 192 w 792"/>
                <a:gd name="T73" fmla="*/ 938 h 962"/>
                <a:gd name="T74" fmla="*/ 145 w 792"/>
                <a:gd name="T75" fmla="*/ 912 h 962"/>
                <a:gd name="T76" fmla="*/ 128 w 792"/>
                <a:gd name="T77" fmla="*/ 837 h 962"/>
                <a:gd name="T78" fmla="*/ 127 w 792"/>
                <a:gd name="T79" fmla="*/ 748 h 962"/>
                <a:gd name="T80" fmla="*/ 128 w 792"/>
                <a:gd name="T81" fmla="*/ 620 h 962"/>
                <a:gd name="T82" fmla="*/ 137 w 792"/>
                <a:gd name="T83" fmla="*/ 581 h 962"/>
                <a:gd name="T84" fmla="*/ 93 w 792"/>
                <a:gd name="T85" fmla="*/ 475 h 962"/>
                <a:gd name="T86" fmla="*/ 66 w 792"/>
                <a:gd name="T87" fmla="*/ 384 h 962"/>
                <a:gd name="T88" fmla="*/ 52 w 792"/>
                <a:gd name="T89" fmla="*/ 317 h 962"/>
                <a:gd name="T90" fmla="*/ 39 w 792"/>
                <a:gd name="T91" fmla="*/ 198 h 962"/>
                <a:gd name="T92" fmla="*/ 16 w 792"/>
                <a:gd name="T93" fmla="*/ 128 h 962"/>
                <a:gd name="T94" fmla="*/ 9 w 792"/>
                <a:gd name="T95" fmla="*/ 88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962">
                  <a:moveTo>
                    <a:pt x="0" y="29"/>
                  </a:moveTo>
                  <a:lnTo>
                    <a:pt x="0" y="29"/>
                  </a:lnTo>
                  <a:lnTo>
                    <a:pt x="59" y="0"/>
                  </a:lnTo>
                  <a:lnTo>
                    <a:pt x="59" y="0"/>
                  </a:lnTo>
                  <a:lnTo>
                    <a:pt x="61" y="0"/>
                  </a:lnTo>
                  <a:lnTo>
                    <a:pt x="62" y="2"/>
                  </a:lnTo>
                  <a:lnTo>
                    <a:pt x="66" y="8"/>
                  </a:lnTo>
                  <a:lnTo>
                    <a:pt x="70" y="20"/>
                  </a:lnTo>
                  <a:lnTo>
                    <a:pt x="74" y="33"/>
                  </a:lnTo>
                  <a:lnTo>
                    <a:pt x="74" y="33"/>
                  </a:lnTo>
                  <a:lnTo>
                    <a:pt x="83" y="58"/>
                  </a:lnTo>
                  <a:lnTo>
                    <a:pt x="101" y="102"/>
                  </a:lnTo>
                  <a:lnTo>
                    <a:pt x="119" y="146"/>
                  </a:lnTo>
                  <a:lnTo>
                    <a:pt x="132" y="174"/>
                  </a:lnTo>
                  <a:lnTo>
                    <a:pt x="132" y="174"/>
                  </a:lnTo>
                  <a:lnTo>
                    <a:pt x="170" y="249"/>
                  </a:lnTo>
                  <a:lnTo>
                    <a:pt x="190" y="293"/>
                  </a:lnTo>
                  <a:lnTo>
                    <a:pt x="198" y="309"/>
                  </a:lnTo>
                  <a:lnTo>
                    <a:pt x="201" y="318"/>
                  </a:lnTo>
                  <a:lnTo>
                    <a:pt x="201" y="318"/>
                  </a:lnTo>
                  <a:lnTo>
                    <a:pt x="209" y="352"/>
                  </a:lnTo>
                  <a:lnTo>
                    <a:pt x="216" y="383"/>
                  </a:lnTo>
                  <a:lnTo>
                    <a:pt x="216" y="383"/>
                  </a:lnTo>
                  <a:lnTo>
                    <a:pt x="219" y="388"/>
                  </a:lnTo>
                  <a:lnTo>
                    <a:pt x="223" y="393"/>
                  </a:lnTo>
                  <a:lnTo>
                    <a:pt x="228" y="399"/>
                  </a:lnTo>
                  <a:lnTo>
                    <a:pt x="232" y="401"/>
                  </a:lnTo>
                  <a:lnTo>
                    <a:pt x="232" y="401"/>
                  </a:lnTo>
                  <a:lnTo>
                    <a:pt x="242" y="408"/>
                  </a:lnTo>
                  <a:lnTo>
                    <a:pt x="250" y="413"/>
                  </a:lnTo>
                  <a:lnTo>
                    <a:pt x="256" y="414"/>
                  </a:lnTo>
                  <a:lnTo>
                    <a:pt x="256" y="414"/>
                  </a:lnTo>
                  <a:lnTo>
                    <a:pt x="265" y="417"/>
                  </a:lnTo>
                  <a:lnTo>
                    <a:pt x="278" y="419"/>
                  </a:lnTo>
                  <a:lnTo>
                    <a:pt x="290" y="424"/>
                  </a:lnTo>
                  <a:lnTo>
                    <a:pt x="298" y="428"/>
                  </a:lnTo>
                  <a:lnTo>
                    <a:pt x="298" y="428"/>
                  </a:lnTo>
                  <a:lnTo>
                    <a:pt x="303" y="433"/>
                  </a:lnTo>
                  <a:lnTo>
                    <a:pt x="304" y="436"/>
                  </a:lnTo>
                  <a:lnTo>
                    <a:pt x="304" y="426"/>
                  </a:lnTo>
                  <a:lnTo>
                    <a:pt x="304" y="426"/>
                  </a:lnTo>
                  <a:lnTo>
                    <a:pt x="329" y="439"/>
                  </a:lnTo>
                  <a:lnTo>
                    <a:pt x="349" y="449"/>
                  </a:lnTo>
                  <a:lnTo>
                    <a:pt x="365" y="455"/>
                  </a:lnTo>
                  <a:lnTo>
                    <a:pt x="365" y="455"/>
                  </a:lnTo>
                  <a:lnTo>
                    <a:pt x="374" y="458"/>
                  </a:lnTo>
                  <a:lnTo>
                    <a:pt x="381" y="459"/>
                  </a:lnTo>
                  <a:lnTo>
                    <a:pt x="392" y="461"/>
                  </a:lnTo>
                  <a:lnTo>
                    <a:pt x="392" y="461"/>
                  </a:lnTo>
                  <a:lnTo>
                    <a:pt x="396" y="459"/>
                  </a:lnTo>
                  <a:lnTo>
                    <a:pt x="402" y="457"/>
                  </a:lnTo>
                  <a:lnTo>
                    <a:pt x="418" y="449"/>
                  </a:lnTo>
                  <a:lnTo>
                    <a:pt x="439" y="437"/>
                  </a:lnTo>
                  <a:lnTo>
                    <a:pt x="439" y="437"/>
                  </a:lnTo>
                  <a:lnTo>
                    <a:pt x="445" y="439"/>
                  </a:lnTo>
                  <a:lnTo>
                    <a:pt x="449" y="440"/>
                  </a:lnTo>
                  <a:lnTo>
                    <a:pt x="453" y="443"/>
                  </a:lnTo>
                  <a:lnTo>
                    <a:pt x="453" y="443"/>
                  </a:lnTo>
                  <a:lnTo>
                    <a:pt x="457" y="444"/>
                  </a:lnTo>
                  <a:lnTo>
                    <a:pt x="463" y="445"/>
                  </a:lnTo>
                  <a:lnTo>
                    <a:pt x="471" y="446"/>
                  </a:lnTo>
                  <a:lnTo>
                    <a:pt x="479" y="445"/>
                  </a:lnTo>
                  <a:lnTo>
                    <a:pt x="479" y="445"/>
                  </a:lnTo>
                  <a:lnTo>
                    <a:pt x="489" y="443"/>
                  </a:lnTo>
                  <a:lnTo>
                    <a:pt x="499" y="437"/>
                  </a:lnTo>
                  <a:lnTo>
                    <a:pt x="510" y="432"/>
                  </a:lnTo>
                  <a:lnTo>
                    <a:pt x="518" y="428"/>
                  </a:lnTo>
                  <a:lnTo>
                    <a:pt x="518" y="428"/>
                  </a:lnTo>
                  <a:lnTo>
                    <a:pt x="521" y="427"/>
                  </a:lnTo>
                  <a:lnTo>
                    <a:pt x="525" y="424"/>
                  </a:lnTo>
                  <a:lnTo>
                    <a:pt x="537" y="415"/>
                  </a:lnTo>
                  <a:lnTo>
                    <a:pt x="546" y="405"/>
                  </a:lnTo>
                  <a:lnTo>
                    <a:pt x="549" y="401"/>
                  </a:lnTo>
                  <a:lnTo>
                    <a:pt x="550" y="397"/>
                  </a:lnTo>
                  <a:lnTo>
                    <a:pt x="550" y="397"/>
                  </a:lnTo>
                  <a:lnTo>
                    <a:pt x="551" y="392"/>
                  </a:lnTo>
                  <a:lnTo>
                    <a:pt x="554" y="383"/>
                  </a:lnTo>
                  <a:lnTo>
                    <a:pt x="567" y="356"/>
                  </a:lnTo>
                  <a:lnTo>
                    <a:pt x="584" y="325"/>
                  </a:lnTo>
                  <a:lnTo>
                    <a:pt x="600" y="296"/>
                  </a:lnTo>
                  <a:lnTo>
                    <a:pt x="600" y="296"/>
                  </a:lnTo>
                  <a:lnTo>
                    <a:pt x="637" y="241"/>
                  </a:lnTo>
                  <a:lnTo>
                    <a:pt x="637" y="241"/>
                  </a:lnTo>
                  <a:lnTo>
                    <a:pt x="651" y="215"/>
                  </a:lnTo>
                  <a:lnTo>
                    <a:pt x="657" y="199"/>
                  </a:lnTo>
                  <a:lnTo>
                    <a:pt x="661" y="189"/>
                  </a:lnTo>
                  <a:lnTo>
                    <a:pt x="661" y="189"/>
                  </a:lnTo>
                  <a:lnTo>
                    <a:pt x="665" y="181"/>
                  </a:lnTo>
                  <a:lnTo>
                    <a:pt x="673" y="165"/>
                  </a:lnTo>
                  <a:lnTo>
                    <a:pt x="696" y="119"/>
                  </a:lnTo>
                  <a:lnTo>
                    <a:pt x="731" y="55"/>
                  </a:lnTo>
                  <a:lnTo>
                    <a:pt x="731" y="55"/>
                  </a:lnTo>
                  <a:lnTo>
                    <a:pt x="758" y="64"/>
                  </a:lnTo>
                  <a:lnTo>
                    <a:pt x="777" y="70"/>
                  </a:lnTo>
                  <a:lnTo>
                    <a:pt x="792" y="77"/>
                  </a:lnTo>
                  <a:lnTo>
                    <a:pt x="792" y="77"/>
                  </a:lnTo>
                  <a:lnTo>
                    <a:pt x="784" y="99"/>
                  </a:lnTo>
                  <a:lnTo>
                    <a:pt x="780" y="115"/>
                  </a:lnTo>
                  <a:lnTo>
                    <a:pt x="777" y="127"/>
                  </a:lnTo>
                  <a:lnTo>
                    <a:pt x="777" y="127"/>
                  </a:lnTo>
                  <a:lnTo>
                    <a:pt x="775" y="140"/>
                  </a:lnTo>
                  <a:lnTo>
                    <a:pt x="770" y="162"/>
                  </a:lnTo>
                  <a:lnTo>
                    <a:pt x="757" y="203"/>
                  </a:lnTo>
                  <a:lnTo>
                    <a:pt x="757" y="203"/>
                  </a:lnTo>
                  <a:lnTo>
                    <a:pt x="740" y="247"/>
                  </a:lnTo>
                  <a:lnTo>
                    <a:pt x="730" y="272"/>
                  </a:lnTo>
                  <a:lnTo>
                    <a:pt x="727" y="281"/>
                  </a:lnTo>
                  <a:lnTo>
                    <a:pt x="726" y="287"/>
                  </a:lnTo>
                  <a:lnTo>
                    <a:pt x="726" y="287"/>
                  </a:lnTo>
                  <a:lnTo>
                    <a:pt x="724" y="294"/>
                  </a:lnTo>
                  <a:lnTo>
                    <a:pt x="721" y="305"/>
                  </a:lnTo>
                  <a:lnTo>
                    <a:pt x="708" y="338"/>
                  </a:lnTo>
                  <a:lnTo>
                    <a:pt x="693" y="370"/>
                  </a:lnTo>
                  <a:lnTo>
                    <a:pt x="687" y="383"/>
                  </a:lnTo>
                  <a:lnTo>
                    <a:pt x="682" y="391"/>
                  </a:lnTo>
                  <a:lnTo>
                    <a:pt x="682" y="391"/>
                  </a:lnTo>
                  <a:lnTo>
                    <a:pt x="677" y="400"/>
                  </a:lnTo>
                  <a:lnTo>
                    <a:pt x="668" y="417"/>
                  </a:lnTo>
                  <a:lnTo>
                    <a:pt x="646" y="462"/>
                  </a:lnTo>
                  <a:lnTo>
                    <a:pt x="625" y="507"/>
                  </a:lnTo>
                  <a:lnTo>
                    <a:pt x="613" y="534"/>
                  </a:lnTo>
                  <a:lnTo>
                    <a:pt x="613" y="534"/>
                  </a:lnTo>
                  <a:lnTo>
                    <a:pt x="593" y="593"/>
                  </a:lnTo>
                  <a:lnTo>
                    <a:pt x="580" y="630"/>
                  </a:lnTo>
                  <a:lnTo>
                    <a:pt x="572" y="656"/>
                  </a:lnTo>
                  <a:lnTo>
                    <a:pt x="572" y="656"/>
                  </a:lnTo>
                  <a:lnTo>
                    <a:pt x="552" y="737"/>
                  </a:lnTo>
                  <a:lnTo>
                    <a:pt x="537" y="809"/>
                  </a:lnTo>
                  <a:lnTo>
                    <a:pt x="537" y="809"/>
                  </a:lnTo>
                  <a:lnTo>
                    <a:pt x="518" y="878"/>
                  </a:lnTo>
                  <a:lnTo>
                    <a:pt x="505" y="924"/>
                  </a:lnTo>
                  <a:lnTo>
                    <a:pt x="499" y="939"/>
                  </a:lnTo>
                  <a:lnTo>
                    <a:pt x="497" y="947"/>
                  </a:lnTo>
                  <a:lnTo>
                    <a:pt x="497" y="947"/>
                  </a:lnTo>
                  <a:lnTo>
                    <a:pt x="493" y="948"/>
                  </a:lnTo>
                  <a:lnTo>
                    <a:pt x="488" y="951"/>
                  </a:lnTo>
                  <a:lnTo>
                    <a:pt x="468" y="955"/>
                  </a:lnTo>
                  <a:lnTo>
                    <a:pt x="444" y="957"/>
                  </a:lnTo>
                  <a:lnTo>
                    <a:pt x="421" y="960"/>
                  </a:lnTo>
                  <a:lnTo>
                    <a:pt x="421" y="960"/>
                  </a:lnTo>
                  <a:lnTo>
                    <a:pt x="384" y="961"/>
                  </a:lnTo>
                  <a:lnTo>
                    <a:pt x="331" y="962"/>
                  </a:lnTo>
                  <a:lnTo>
                    <a:pt x="281" y="961"/>
                  </a:lnTo>
                  <a:lnTo>
                    <a:pt x="250" y="960"/>
                  </a:lnTo>
                  <a:lnTo>
                    <a:pt x="250" y="960"/>
                  </a:lnTo>
                  <a:lnTo>
                    <a:pt x="240" y="957"/>
                  </a:lnTo>
                  <a:lnTo>
                    <a:pt x="225" y="952"/>
                  </a:lnTo>
                  <a:lnTo>
                    <a:pt x="192" y="938"/>
                  </a:lnTo>
                  <a:lnTo>
                    <a:pt x="159" y="922"/>
                  </a:lnTo>
                  <a:lnTo>
                    <a:pt x="149" y="916"/>
                  </a:lnTo>
                  <a:lnTo>
                    <a:pt x="145" y="912"/>
                  </a:lnTo>
                  <a:lnTo>
                    <a:pt x="145" y="912"/>
                  </a:lnTo>
                  <a:lnTo>
                    <a:pt x="143" y="903"/>
                  </a:lnTo>
                  <a:lnTo>
                    <a:pt x="136" y="881"/>
                  </a:lnTo>
                  <a:lnTo>
                    <a:pt x="130" y="852"/>
                  </a:lnTo>
                  <a:lnTo>
                    <a:pt x="128" y="837"/>
                  </a:lnTo>
                  <a:lnTo>
                    <a:pt x="127" y="823"/>
                  </a:lnTo>
                  <a:lnTo>
                    <a:pt x="127" y="823"/>
                  </a:lnTo>
                  <a:lnTo>
                    <a:pt x="126" y="788"/>
                  </a:lnTo>
                  <a:lnTo>
                    <a:pt x="127" y="748"/>
                  </a:lnTo>
                  <a:lnTo>
                    <a:pt x="128" y="687"/>
                  </a:lnTo>
                  <a:lnTo>
                    <a:pt x="128" y="687"/>
                  </a:lnTo>
                  <a:lnTo>
                    <a:pt x="128" y="643"/>
                  </a:lnTo>
                  <a:lnTo>
                    <a:pt x="128" y="620"/>
                  </a:lnTo>
                  <a:lnTo>
                    <a:pt x="130" y="611"/>
                  </a:lnTo>
                  <a:lnTo>
                    <a:pt x="131" y="605"/>
                  </a:lnTo>
                  <a:lnTo>
                    <a:pt x="131" y="605"/>
                  </a:lnTo>
                  <a:lnTo>
                    <a:pt x="137" y="581"/>
                  </a:lnTo>
                  <a:lnTo>
                    <a:pt x="141" y="564"/>
                  </a:lnTo>
                  <a:lnTo>
                    <a:pt x="141" y="564"/>
                  </a:lnTo>
                  <a:lnTo>
                    <a:pt x="113" y="514"/>
                  </a:lnTo>
                  <a:lnTo>
                    <a:pt x="93" y="475"/>
                  </a:lnTo>
                  <a:lnTo>
                    <a:pt x="86" y="459"/>
                  </a:lnTo>
                  <a:lnTo>
                    <a:pt x="82" y="449"/>
                  </a:lnTo>
                  <a:lnTo>
                    <a:pt x="82" y="449"/>
                  </a:lnTo>
                  <a:lnTo>
                    <a:pt x="66" y="384"/>
                  </a:lnTo>
                  <a:lnTo>
                    <a:pt x="56" y="344"/>
                  </a:lnTo>
                  <a:lnTo>
                    <a:pt x="53" y="329"/>
                  </a:lnTo>
                  <a:lnTo>
                    <a:pt x="52" y="317"/>
                  </a:lnTo>
                  <a:lnTo>
                    <a:pt x="52" y="317"/>
                  </a:lnTo>
                  <a:lnTo>
                    <a:pt x="51" y="293"/>
                  </a:lnTo>
                  <a:lnTo>
                    <a:pt x="47" y="256"/>
                  </a:lnTo>
                  <a:lnTo>
                    <a:pt x="43" y="221"/>
                  </a:lnTo>
                  <a:lnTo>
                    <a:pt x="39" y="198"/>
                  </a:lnTo>
                  <a:lnTo>
                    <a:pt x="39" y="198"/>
                  </a:lnTo>
                  <a:lnTo>
                    <a:pt x="33" y="179"/>
                  </a:lnTo>
                  <a:lnTo>
                    <a:pt x="24" y="153"/>
                  </a:lnTo>
                  <a:lnTo>
                    <a:pt x="16" y="128"/>
                  </a:lnTo>
                  <a:lnTo>
                    <a:pt x="13" y="118"/>
                  </a:lnTo>
                  <a:lnTo>
                    <a:pt x="12" y="109"/>
                  </a:lnTo>
                  <a:lnTo>
                    <a:pt x="12" y="109"/>
                  </a:lnTo>
                  <a:lnTo>
                    <a:pt x="9" y="88"/>
                  </a:lnTo>
                  <a:lnTo>
                    <a:pt x="6" y="62"/>
                  </a:lnTo>
                  <a:lnTo>
                    <a:pt x="0" y="29"/>
                  </a:lnTo>
                  <a:lnTo>
                    <a:pt x="0" y="2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4">
              <a:extLst>
                <a:ext uri="{FF2B5EF4-FFF2-40B4-BE49-F238E27FC236}">
                  <a16:creationId xmlns:a16="http://schemas.microsoft.com/office/drawing/2014/main" id="{97FEF6A8-B138-402B-9583-7362F6B34D58}"/>
                </a:ext>
              </a:extLst>
            </p:cNvPr>
            <p:cNvSpPr>
              <a:spLocks/>
            </p:cNvSpPr>
            <p:nvPr/>
          </p:nvSpPr>
          <p:spPr bwMode="auto">
            <a:xfrm>
              <a:off x="6450013" y="3378200"/>
              <a:ext cx="165100" cy="827088"/>
            </a:xfrm>
            <a:custGeom>
              <a:avLst/>
              <a:gdLst>
                <a:gd name="T0" fmla="*/ 66 w 104"/>
                <a:gd name="T1" fmla="*/ 0 h 521"/>
                <a:gd name="T2" fmla="*/ 66 w 104"/>
                <a:gd name="T3" fmla="*/ 0 h 521"/>
                <a:gd name="T4" fmla="*/ 53 w 104"/>
                <a:gd name="T5" fmla="*/ 24 h 521"/>
                <a:gd name="T6" fmla="*/ 44 w 104"/>
                <a:gd name="T7" fmla="*/ 42 h 521"/>
                <a:gd name="T8" fmla="*/ 39 w 104"/>
                <a:gd name="T9" fmla="*/ 51 h 521"/>
                <a:gd name="T10" fmla="*/ 39 w 104"/>
                <a:gd name="T11" fmla="*/ 51 h 521"/>
                <a:gd name="T12" fmla="*/ 40 w 104"/>
                <a:gd name="T13" fmla="*/ 55 h 521"/>
                <a:gd name="T14" fmla="*/ 44 w 104"/>
                <a:gd name="T15" fmla="*/ 62 h 521"/>
                <a:gd name="T16" fmla="*/ 48 w 104"/>
                <a:gd name="T17" fmla="*/ 69 h 521"/>
                <a:gd name="T18" fmla="*/ 48 w 104"/>
                <a:gd name="T19" fmla="*/ 69 h 521"/>
                <a:gd name="T20" fmla="*/ 36 w 104"/>
                <a:gd name="T21" fmla="*/ 122 h 521"/>
                <a:gd name="T22" fmla="*/ 29 w 104"/>
                <a:gd name="T23" fmla="*/ 169 h 521"/>
                <a:gd name="T24" fmla="*/ 25 w 104"/>
                <a:gd name="T25" fmla="*/ 191 h 521"/>
                <a:gd name="T26" fmla="*/ 23 w 104"/>
                <a:gd name="T27" fmla="*/ 209 h 521"/>
                <a:gd name="T28" fmla="*/ 23 w 104"/>
                <a:gd name="T29" fmla="*/ 209 h 521"/>
                <a:gd name="T30" fmla="*/ 18 w 104"/>
                <a:gd name="T31" fmla="*/ 261 h 521"/>
                <a:gd name="T32" fmla="*/ 10 w 104"/>
                <a:gd name="T33" fmla="*/ 333 h 521"/>
                <a:gd name="T34" fmla="*/ 3 w 104"/>
                <a:gd name="T35" fmla="*/ 399 h 521"/>
                <a:gd name="T36" fmla="*/ 0 w 104"/>
                <a:gd name="T37" fmla="*/ 438 h 521"/>
                <a:gd name="T38" fmla="*/ 0 w 104"/>
                <a:gd name="T39" fmla="*/ 438 h 521"/>
                <a:gd name="T40" fmla="*/ 0 w 104"/>
                <a:gd name="T41" fmla="*/ 447 h 521"/>
                <a:gd name="T42" fmla="*/ 3 w 104"/>
                <a:gd name="T43" fmla="*/ 459 h 521"/>
                <a:gd name="T44" fmla="*/ 12 w 104"/>
                <a:gd name="T45" fmla="*/ 483 h 521"/>
                <a:gd name="T46" fmla="*/ 21 w 104"/>
                <a:gd name="T47" fmla="*/ 506 h 521"/>
                <a:gd name="T48" fmla="*/ 26 w 104"/>
                <a:gd name="T49" fmla="*/ 519 h 521"/>
                <a:gd name="T50" fmla="*/ 26 w 104"/>
                <a:gd name="T51" fmla="*/ 519 h 521"/>
                <a:gd name="T52" fmla="*/ 27 w 104"/>
                <a:gd name="T53" fmla="*/ 521 h 521"/>
                <a:gd name="T54" fmla="*/ 30 w 104"/>
                <a:gd name="T55" fmla="*/ 521 h 521"/>
                <a:gd name="T56" fmla="*/ 38 w 104"/>
                <a:gd name="T57" fmla="*/ 518 h 521"/>
                <a:gd name="T58" fmla="*/ 48 w 104"/>
                <a:gd name="T59" fmla="*/ 512 h 521"/>
                <a:gd name="T60" fmla="*/ 61 w 104"/>
                <a:gd name="T61" fmla="*/ 503 h 521"/>
                <a:gd name="T62" fmla="*/ 73 w 104"/>
                <a:gd name="T63" fmla="*/ 492 h 521"/>
                <a:gd name="T64" fmla="*/ 84 w 104"/>
                <a:gd name="T65" fmla="*/ 479 h 521"/>
                <a:gd name="T66" fmla="*/ 88 w 104"/>
                <a:gd name="T67" fmla="*/ 473 h 521"/>
                <a:gd name="T68" fmla="*/ 92 w 104"/>
                <a:gd name="T69" fmla="*/ 465 h 521"/>
                <a:gd name="T70" fmla="*/ 95 w 104"/>
                <a:gd name="T71" fmla="*/ 457 h 521"/>
                <a:gd name="T72" fmla="*/ 96 w 104"/>
                <a:gd name="T73" fmla="*/ 450 h 521"/>
                <a:gd name="T74" fmla="*/ 96 w 104"/>
                <a:gd name="T75" fmla="*/ 450 h 521"/>
                <a:gd name="T76" fmla="*/ 98 w 104"/>
                <a:gd name="T77" fmla="*/ 430 h 521"/>
                <a:gd name="T78" fmla="*/ 100 w 104"/>
                <a:gd name="T79" fmla="*/ 404 h 521"/>
                <a:gd name="T80" fmla="*/ 102 w 104"/>
                <a:gd name="T81" fmla="*/ 344 h 521"/>
                <a:gd name="T82" fmla="*/ 104 w 104"/>
                <a:gd name="T83" fmla="*/ 256 h 521"/>
                <a:gd name="T84" fmla="*/ 104 w 104"/>
                <a:gd name="T85" fmla="*/ 256 h 521"/>
                <a:gd name="T86" fmla="*/ 102 w 104"/>
                <a:gd name="T87" fmla="*/ 172 h 521"/>
                <a:gd name="T88" fmla="*/ 101 w 104"/>
                <a:gd name="T89" fmla="*/ 120 h 521"/>
                <a:gd name="T90" fmla="*/ 100 w 104"/>
                <a:gd name="T91" fmla="*/ 91 h 521"/>
                <a:gd name="T92" fmla="*/ 100 w 104"/>
                <a:gd name="T93" fmla="*/ 91 h 521"/>
                <a:gd name="T94" fmla="*/ 98 w 104"/>
                <a:gd name="T95" fmla="*/ 82 h 521"/>
                <a:gd name="T96" fmla="*/ 96 w 104"/>
                <a:gd name="T97" fmla="*/ 76 h 521"/>
                <a:gd name="T98" fmla="*/ 93 w 104"/>
                <a:gd name="T99" fmla="*/ 71 h 521"/>
                <a:gd name="T100" fmla="*/ 104 w 104"/>
                <a:gd name="T101" fmla="*/ 47 h 521"/>
                <a:gd name="T102" fmla="*/ 79 w 104"/>
                <a:gd name="T103" fmla="*/ 0 h 521"/>
                <a:gd name="T104" fmla="*/ 66 w 104"/>
                <a:gd name="T10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1">
                  <a:moveTo>
                    <a:pt x="66" y="0"/>
                  </a:moveTo>
                  <a:lnTo>
                    <a:pt x="66" y="0"/>
                  </a:lnTo>
                  <a:lnTo>
                    <a:pt x="53" y="24"/>
                  </a:lnTo>
                  <a:lnTo>
                    <a:pt x="44" y="42"/>
                  </a:lnTo>
                  <a:lnTo>
                    <a:pt x="39" y="51"/>
                  </a:lnTo>
                  <a:lnTo>
                    <a:pt x="39" y="51"/>
                  </a:lnTo>
                  <a:lnTo>
                    <a:pt x="40" y="55"/>
                  </a:lnTo>
                  <a:lnTo>
                    <a:pt x="44" y="62"/>
                  </a:lnTo>
                  <a:lnTo>
                    <a:pt x="48" y="69"/>
                  </a:lnTo>
                  <a:lnTo>
                    <a:pt x="48" y="69"/>
                  </a:lnTo>
                  <a:lnTo>
                    <a:pt x="36" y="122"/>
                  </a:lnTo>
                  <a:lnTo>
                    <a:pt x="29" y="169"/>
                  </a:lnTo>
                  <a:lnTo>
                    <a:pt x="25" y="191"/>
                  </a:lnTo>
                  <a:lnTo>
                    <a:pt x="23" y="209"/>
                  </a:lnTo>
                  <a:lnTo>
                    <a:pt x="23" y="209"/>
                  </a:lnTo>
                  <a:lnTo>
                    <a:pt x="18" y="261"/>
                  </a:lnTo>
                  <a:lnTo>
                    <a:pt x="10" y="333"/>
                  </a:lnTo>
                  <a:lnTo>
                    <a:pt x="3" y="399"/>
                  </a:lnTo>
                  <a:lnTo>
                    <a:pt x="0" y="438"/>
                  </a:lnTo>
                  <a:lnTo>
                    <a:pt x="0" y="438"/>
                  </a:lnTo>
                  <a:lnTo>
                    <a:pt x="0" y="447"/>
                  </a:lnTo>
                  <a:lnTo>
                    <a:pt x="3" y="459"/>
                  </a:lnTo>
                  <a:lnTo>
                    <a:pt x="12" y="483"/>
                  </a:lnTo>
                  <a:lnTo>
                    <a:pt x="21" y="506"/>
                  </a:lnTo>
                  <a:lnTo>
                    <a:pt x="26" y="519"/>
                  </a:lnTo>
                  <a:lnTo>
                    <a:pt x="26" y="519"/>
                  </a:lnTo>
                  <a:lnTo>
                    <a:pt x="27" y="521"/>
                  </a:lnTo>
                  <a:lnTo>
                    <a:pt x="30" y="521"/>
                  </a:lnTo>
                  <a:lnTo>
                    <a:pt x="38" y="518"/>
                  </a:lnTo>
                  <a:lnTo>
                    <a:pt x="48" y="512"/>
                  </a:lnTo>
                  <a:lnTo>
                    <a:pt x="61" y="503"/>
                  </a:lnTo>
                  <a:lnTo>
                    <a:pt x="73" y="492"/>
                  </a:lnTo>
                  <a:lnTo>
                    <a:pt x="84" y="479"/>
                  </a:lnTo>
                  <a:lnTo>
                    <a:pt x="88" y="473"/>
                  </a:lnTo>
                  <a:lnTo>
                    <a:pt x="92" y="465"/>
                  </a:lnTo>
                  <a:lnTo>
                    <a:pt x="95" y="457"/>
                  </a:lnTo>
                  <a:lnTo>
                    <a:pt x="96" y="450"/>
                  </a:lnTo>
                  <a:lnTo>
                    <a:pt x="96" y="450"/>
                  </a:lnTo>
                  <a:lnTo>
                    <a:pt x="98" y="430"/>
                  </a:lnTo>
                  <a:lnTo>
                    <a:pt x="100" y="404"/>
                  </a:lnTo>
                  <a:lnTo>
                    <a:pt x="102" y="344"/>
                  </a:lnTo>
                  <a:lnTo>
                    <a:pt x="104" y="256"/>
                  </a:lnTo>
                  <a:lnTo>
                    <a:pt x="104" y="256"/>
                  </a:lnTo>
                  <a:lnTo>
                    <a:pt x="102" y="172"/>
                  </a:lnTo>
                  <a:lnTo>
                    <a:pt x="101" y="120"/>
                  </a:lnTo>
                  <a:lnTo>
                    <a:pt x="100" y="91"/>
                  </a:lnTo>
                  <a:lnTo>
                    <a:pt x="100" y="91"/>
                  </a:lnTo>
                  <a:lnTo>
                    <a:pt x="98" y="82"/>
                  </a:lnTo>
                  <a:lnTo>
                    <a:pt x="96" y="76"/>
                  </a:lnTo>
                  <a:lnTo>
                    <a:pt x="93" y="71"/>
                  </a:lnTo>
                  <a:lnTo>
                    <a:pt x="104" y="47"/>
                  </a:lnTo>
                  <a:lnTo>
                    <a:pt x="79"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5">
              <a:extLst>
                <a:ext uri="{FF2B5EF4-FFF2-40B4-BE49-F238E27FC236}">
                  <a16:creationId xmlns:a16="http://schemas.microsoft.com/office/drawing/2014/main" id="{6C909A76-6980-4E43-B47D-F01680C256E3}"/>
                </a:ext>
              </a:extLst>
            </p:cNvPr>
            <p:cNvSpPr>
              <a:spLocks/>
            </p:cNvSpPr>
            <p:nvPr/>
          </p:nvSpPr>
          <p:spPr bwMode="auto">
            <a:xfrm>
              <a:off x="6499225" y="2932113"/>
              <a:ext cx="195263" cy="288925"/>
            </a:xfrm>
            <a:custGeom>
              <a:avLst/>
              <a:gdLst>
                <a:gd name="T0" fmla="*/ 65 w 123"/>
                <a:gd name="T1" fmla="*/ 133 h 182"/>
                <a:gd name="T2" fmla="*/ 73 w 123"/>
                <a:gd name="T3" fmla="*/ 124 h 182"/>
                <a:gd name="T4" fmla="*/ 73 w 123"/>
                <a:gd name="T5" fmla="*/ 124 h 182"/>
                <a:gd name="T6" fmla="*/ 75 w 123"/>
                <a:gd name="T7" fmla="*/ 114 h 182"/>
                <a:gd name="T8" fmla="*/ 76 w 123"/>
                <a:gd name="T9" fmla="*/ 106 h 182"/>
                <a:gd name="T10" fmla="*/ 80 w 123"/>
                <a:gd name="T11" fmla="*/ 98 h 182"/>
                <a:gd name="T12" fmla="*/ 80 w 123"/>
                <a:gd name="T13" fmla="*/ 98 h 182"/>
                <a:gd name="T14" fmla="*/ 83 w 123"/>
                <a:gd name="T15" fmla="*/ 96 h 182"/>
                <a:gd name="T16" fmla="*/ 87 w 123"/>
                <a:gd name="T17" fmla="*/ 96 h 182"/>
                <a:gd name="T18" fmla="*/ 89 w 123"/>
                <a:gd name="T19" fmla="*/ 97 h 182"/>
                <a:gd name="T20" fmla="*/ 93 w 123"/>
                <a:gd name="T21" fmla="*/ 99 h 182"/>
                <a:gd name="T22" fmla="*/ 98 w 123"/>
                <a:gd name="T23" fmla="*/ 105 h 182"/>
                <a:gd name="T24" fmla="*/ 100 w 123"/>
                <a:gd name="T25" fmla="*/ 109 h 182"/>
                <a:gd name="T26" fmla="*/ 101 w 123"/>
                <a:gd name="T27" fmla="*/ 111 h 182"/>
                <a:gd name="T28" fmla="*/ 101 w 123"/>
                <a:gd name="T29" fmla="*/ 111 h 182"/>
                <a:gd name="T30" fmla="*/ 101 w 123"/>
                <a:gd name="T31" fmla="*/ 149 h 182"/>
                <a:gd name="T32" fmla="*/ 102 w 123"/>
                <a:gd name="T33" fmla="*/ 182 h 182"/>
                <a:gd name="T34" fmla="*/ 102 w 123"/>
                <a:gd name="T35" fmla="*/ 182 h 182"/>
                <a:gd name="T36" fmla="*/ 102 w 123"/>
                <a:gd name="T37" fmla="*/ 182 h 182"/>
                <a:gd name="T38" fmla="*/ 104 w 123"/>
                <a:gd name="T39" fmla="*/ 182 h 182"/>
                <a:gd name="T40" fmla="*/ 106 w 123"/>
                <a:gd name="T41" fmla="*/ 180 h 182"/>
                <a:gd name="T42" fmla="*/ 113 w 123"/>
                <a:gd name="T43" fmla="*/ 169 h 182"/>
                <a:gd name="T44" fmla="*/ 123 w 123"/>
                <a:gd name="T45" fmla="*/ 151 h 182"/>
                <a:gd name="T46" fmla="*/ 117 w 123"/>
                <a:gd name="T47" fmla="*/ 96 h 182"/>
                <a:gd name="T48" fmla="*/ 110 w 123"/>
                <a:gd name="T49" fmla="*/ 58 h 182"/>
                <a:gd name="T50" fmla="*/ 93 w 123"/>
                <a:gd name="T51" fmla="*/ 34 h 182"/>
                <a:gd name="T52" fmla="*/ 65 w 123"/>
                <a:gd name="T53" fmla="*/ 9 h 182"/>
                <a:gd name="T54" fmla="*/ 30 w 123"/>
                <a:gd name="T55" fmla="*/ 0 h 182"/>
                <a:gd name="T56" fmla="*/ 0 w 123"/>
                <a:gd name="T57" fmla="*/ 5 h 182"/>
                <a:gd name="T58" fmla="*/ 0 w 123"/>
                <a:gd name="T59" fmla="*/ 5 h 182"/>
                <a:gd name="T60" fmla="*/ 9 w 123"/>
                <a:gd name="T61" fmla="*/ 9 h 182"/>
                <a:gd name="T62" fmla="*/ 25 w 123"/>
                <a:gd name="T63" fmla="*/ 15 h 182"/>
                <a:gd name="T64" fmla="*/ 25 w 123"/>
                <a:gd name="T65" fmla="*/ 15 h 182"/>
                <a:gd name="T66" fmla="*/ 35 w 123"/>
                <a:gd name="T67" fmla="*/ 23 h 182"/>
                <a:gd name="T68" fmla="*/ 47 w 123"/>
                <a:gd name="T69" fmla="*/ 34 h 182"/>
                <a:gd name="T70" fmla="*/ 57 w 123"/>
                <a:gd name="T71" fmla="*/ 45 h 182"/>
                <a:gd name="T72" fmla="*/ 60 w 123"/>
                <a:gd name="T73" fmla="*/ 50 h 182"/>
                <a:gd name="T74" fmla="*/ 61 w 123"/>
                <a:gd name="T75" fmla="*/ 53 h 182"/>
                <a:gd name="T76" fmla="*/ 61 w 123"/>
                <a:gd name="T77" fmla="*/ 53 h 182"/>
                <a:gd name="T78" fmla="*/ 65 w 123"/>
                <a:gd name="T79" fmla="*/ 133 h 182"/>
                <a:gd name="T80" fmla="*/ 65 w 123"/>
                <a:gd name="T81" fmla="*/ 13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82">
                  <a:moveTo>
                    <a:pt x="65" y="133"/>
                  </a:moveTo>
                  <a:lnTo>
                    <a:pt x="73" y="124"/>
                  </a:lnTo>
                  <a:lnTo>
                    <a:pt x="73" y="124"/>
                  </a:lnTo>
                  <a:lnTo>
                    <a:pt x="75" y="114"/>
                  </a:lnTo>
                  <a:lnTo>
                    <a:pt x="76" y="106"/>
                  </a:lnTo>
                  <a:lnTo>
                    <a:pt x="80" y="98"/>
                  </a:lnTo>
                  <a:lnTo>
                    <a:pt x="80" y="98"/>
                  </a:lnTo>
                  <a:lnTo>
                    <a:pt x="83" y="96"/>
                  </a:lnTo>
                  <a:lnTo>
                    <a:pt x="87" y="96"/>
                  </a:lnTo>
                  <a:lnTo>
                    <a:pt x="89" y="97"/>
                  </a:lnTo>
                  <a:lnTo>
                    <a:pt x="93" y="99"/>
                  </a:lnTo>
                  <a:lnTo>
                    <a:pt x="98" y="105"/>
                  </a:lnTo>
                  <a:lnTo>
                    <a:pt x="100" y="109"/>
                  </a:lnTo>
                  <a:lnTo>
                    <a:pt x="101" y="111"/>
                  </a:lnTo>
                  <a:lnTo>
                    <a:pt x="101" y="111"/>
                  </a:lnTo>
                  <a:lnTo>
                    <a:pt x="101" y="149"/>
                  </a:lnTo>
                  <a:lnTo>
                    <a:pt x="102" y="182"/>
                  </a:lnTo>
                  <a:lnTo>
                    <a:pt x="102" y="182"/>
                  </a:lnTo>
                  <a:lnTo>
                    <a:pt x="102" y="182"/>
                  </a:lnTo>
                  <a:lnTo>
                    <a:pt x="104" y="182"/>
                  </a:lnTo>
                  <a:lnTo>
                    <a:pt x="106" y="180"/>
                  </a:lnTo>
                  <a:lnTo>
                    <a:pt x="113" y="169"/>
                  </a:lnTo>
                  <a:lnTo>
                    <a:pt x="123" y="151"/>
                  </a:lnTo>
                  <a:lnTo>
                    <a:pt x="117" y="96"/>
                  </a:lnTo>
                  <a:lnTo>
                    <a:pt x="110" y="58"/>
                  </a:lnTo>
                  <a:lnTo>
                    <a:pt x="93" y="34"/>
                  </a:lnTo>
                  <a:lnTo>
                    <a:pt x="65" y="9"/>
                  </a:lnTo>
                  <a:lnTo>
                    <a:pt x="30" y="0"/>
                  </a:lnTo>
                  <a:lnTo>
                    <a:pt x="0" y="5"/>
                  </a:lnTo>
                  <a:lnTo>
                    <a:pt x="0" y="5"/>
                  </a:lnTo>
                  <a:lnTo>
                    <a:pt x="9" y="9"/>
                  </a:lnTo>
                  <a:lnTo>
                    <a:pt x="25" y="15"/>
                  </a:lnTo>
                  <a:lnTo>
                    <a:pt x="25" y="15"/>
                  </a:lnTo>
                  <a:lnTo>
                    <a:pt x="35" y="23"/>
                  </a:lnTo>
                  <a:lnTo>
                    <a:pt x="47" y="34"/>
                  </a:lnTo>
                  <a:lnTo>
                    <a:pt x="57" y="45"/>
                  </a:lnTo>
                  <a:lnTo>
                    <a:pt x="60" y="50"/>
                  </a:lnTo>
                  <a:lnTo>
                    <a:pt x="61" y="53"/>
                  </a:lnTo>
                  <a:lnTo>
                    <a:pt x="61" y="53"/>
                  </a:lnTo>
                  <a:lnTo>
                    <a:pt x="65" y="133"/>
                  </a:lnTo>
                  <a:lnTo>
                    <a:pt x="65" y="133"/>
                  </a:lnTo>
                  <a:close/>
                </a:path>
              </a:pathLst>
            </a:custGeom>
            <a:solidFill>
              <a:srgbClr val="56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6" name="Diagram 15"/>
          <p:cNvGraphicFramePr/>
          <p:nvPr>
            <p:extLst>
              <p:ext uri="{D42A27DB-BD31-4B8C-83A1-F6EECF244321}">
                <p14:modId xmlns:p14="http://schemas.microsoft.com/office/powerpoint/2010/main" val="3817764873"/>
              </p:ext>
            </p:extLst>
          </p:nvPr>
        </p:nvGraphicFramePr>
        <p:xfrm>
          <a:off x="287870" y="206063"/>
          <a:ext cx="11596816" cy="6515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414399"/>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688" y="365125"/>
            <a:ext cx="8870360" cy="1325563"/>
          </a:xfrm>
        </p:spPr>
        <p:txBody>
          <a:bodyPr>
            <a:normAutofit/>
          </a:bodyPr>
          <a:lstStyle/>
          <a:p>
            <a:r>
              <a:rPr lang="en-US" b="1" dirty="0">
                <a:solidFill>
                  <a:schemeClr val="accent6">
                    <a:lumMod val="50000"/>
                  </a:schemeClr>
                </a:solidFill>
              </a:rPr>
              <a:t>Skills Needed for CAs to Capitalize on RERA Opportunities</a:t>
            </a:r>
            <a:endParaRPr lang="en-IN" b="1" dirty="0">
              <a:solidFill>
                <a:schemeClr val="accent6">
                  <a:lumMod val="50000"/>
                </a:schemeClr>
              </a:solidFill>
            </a:endParaRPr>
          </a:p>
        </p:txBody>
      </p:sp>
      <p:sp>
        <p:nvSpPr>
          <p:cNvPr id="3" name="Content Placeholder 2"/>
          <p:cNvSpPr>
            <a:spLocks noGrp="1"/>
          </p:cNvSpPr>
          <p:nvPr>
            <p:ph idx="1"/>
          </p:nvPr>
        </p:nvSpPr>
        <p:spPr>
          <a:xfrm>
            <a:off x="2833352" y="1690687"/>
            <a:ext cx="9144000" cy="4478293"/>
          </a:xfrm>
        </p:spPr>
        <p:txBody>
          <a:bodyPr>
            <a:noAutofit/>
          </a:bodyPr>
          <a:lstStyle/>
          <a:p>
            <a:pPr lvl="0"/>
            <a:r>
              <a:rPr lang="en-US" sz="1900" b="1" dirty="0">
                <a:latin typeface="Tw Cen MT" panose="020B0602020104020603" pitchFamily="34" charset="0"/>
              </a:rPr>
              <a:t>In-depth Knowledge of RERA Act &amp; State RERA Regulations:</a:t>
            </a:r>
            <a:endParaRPr lang="en-US" sz="1900" dirty="0">
              <a:latin typeface="Tw Cen MT" panose="020B0602020104020603" pitchFamily="34" charset="0"/>
            </a:endParaRPr>
          </a:p>
          <a:p>
            <a:pPr lvl="1"/>
            <a:r>
              <a:rPr lang="en-US" sz="1900" dirty="0">
                <a:latin typeface="Tw Cen MT" panose="020B0602020104020603" pitchFamily="34" charset="0"/>
              </a:rPr>
              <a:t>Chartered Accountants must keep themselves updated on the latest amendments and rules under RERA.</a:t>
            </a:r>
          </a:p>
          <a:p>
            <a:pPr lvl="0"/>
            <a:r>
              <a:rPr lang="en-US" sz="1900" b="1" dirty="0">
                <a:latin typeface="Tw Cen MT" panose="020B0602020104020603" pitchFamily="34" charset="0"/>
              </a:rPr>
              <a:t>In-depth Knowledge of Building Bye Laws &amp; Other Real Estate Sector Related Regulations:</a:t>
            </a:r>
            <a:endParaRPr lang="en-US" sz="1900" dirty="0">
              <a:latin typeface="Tw Cen MT" panose="020B0602020104020603" pitchFamily="34" charset="0"/>
            </a:endParaRPr>
          </a:p>
          <a:p>
            <a:pPr lvl="1"/>
            <a:r>
              <a:rPr lang="en-US" sz="1900" dirty="0">
                <a:latin typeface="Tw Cen MT" panose="020B0602020104020603" pitchFamily="34" charset="0"/>
              </a:rPr>
              <a:t>Chartered Accountants must be familiar with state-specific real estate sector regulations.</a:t>
            </a:r>
          </a:p>
          <a:p>
            <a:pPr lvl="0"/>
            <a:r>
              <a:rPr lang="en-US" sz="1900" b="1" dirty="0">
                <a:latin typeface="Tw Cen MT" panose="020B0602020104020603" pitchFamily="34" charset="0"/>
              </a:rPr>
              <a:t>Financial Management Skills:</a:t>
            </a:r>
            <a:endParaRPr lang="en-US" sz="1900" dirty="0">
              <a:latin typeface="Tw Cen MT" panose="020B0602020104020603" pitchFamily="34" charset="0"/>
            </a:endParaRPr>
          </a:p>
          <a:p>
            <a:pPr lvl="1"/>
            <a:r>
              <a:rPr lang="en-US" sz="1900" dirty="0">
                <a:latin typeface="Tw Cen MT" panose="020B0602020104020603" pitchFamily="34" charset="0"/>
              </a:rPr>
              <a:t>Ability to manage, audit, and certify large-scale real estate projects and transactions.</a:t>
            </a:r>
          </a:p>
          <a:p>
            <a:pPr lvl="0"/>
            <a:r>
              <a:rPr lang="en-US" sz="1900" b="1" dirty="0">
                <a:latin typeface="Tw Cen MT" panose="020B0602020104020603" pitchFamily="34" charset="0"/>
              </a:rPr>
              <a:t>Legal and Contractual Understanding:</a:t>
            </a:r>
            <a:endParaRPr lang="en-US" sz="1900" dirty="0">
              <a:latin typeface="Tw Cen MT" panose="020B0602020104020603" pitchFamily="34" charset="0"/>
            </a:endParaRPr>
          </a:p>
          <a:p>
            <a:pPr lvl="1"/>
            <a:r>
              <a:rPr lang="en-US" sz="1900" dirty="0">
                <a:latin typeface="Tw Cen MT" panose="020B0602020104020603" pitchFamily="34" charset="0"/>
              </a:rPr>
              <a:t>Familiarity with real estate contracts, joint ventures, and builder-buyer agreements.</a:t>
            </a:r>
          </a:p>
          <a:p>
            <a:pPr lvl="0"/>
            <a:r>
              <a:rPr lang="en-US" sz="1900" b="1" dirty="0">
                <a:latin typeface="Tw Cen MT" panose="020B0602020104020603" pitchFamily="34" charset="0"/>
              </a:rPr>
              <a:t>Real Estate Valuation Skills:</a:t>
            </a:r>
            <a:endParaRPr lang="en-US" sz="1900" dirty="0">
              <a:latin typeface="Tw Cen MT" panose="020B0602020104020603" pitchFamily="34" charset="0"/>
            </a:endParaRPr>
          </a:p>
          <a:p>
            <a:pPr lvl="1"/>
            <a:r>
              <a:rPr lang="en-US" sz="1900" dirty="0">
                <a:latin typeface="Tw Cen MT" panose="020B0602020104020603" pitchFamily="34" charset="0"/>
              </a:rPr>
              <a:t>Understanding of property valuation, project costing, and land assessments.</a:t>
            </a:r>
          </a:p>
        </p:txBody>
      </p:sp>
      <p:sp>
        <p:nvSpPr>
          <p:cNvPr id="5" name="Slide Number Placeholder 4"/>
          <p:cNvSpPr>
            <a:spLocks noGrp="1"/>
          </p:cNvSpPr>
          <p:nvPr>
            <p:ph type="sldNum" sz="quarter" idx="12"/>
          </p:nvPr>
        </p:nvSpPr>
        <p:spPr/>
        <p:txBody>
          <a:bodyPr/>
          <a:lstStyle/>
          <a:p>
            <a:fld id="{672B7600-67E3-4D97-B453-880E2742B982}" type="slidenum">
              <a:rPr lang="en-US" smtClean="0"/>
              <a:t>82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69019"/>
            <a:ext cx="2926688" cy="1988981"/>
          </a:xfrm>
          <a:prstGeom prst="rect">
            <a:avLst/>
          </a:prstGeom>
        </p:spPr>
      </p:pic>
      <p:sp>
        <p:nvSpPr>
          <p:cNvPr id="7" name="Title 3">
            <a:extLst>
              <a:ext uri="{FF2B5EF4-FFF2-40B4-BE49-F238E27FC236}">
                <a16:creationId xmlns:a16="http://schemas.microsoft.com/office/drawing/2014/main" id="{4349B84D-A234-4296-B4C9-92A57C6D1AFC}"/>
              </a:ext>
            </a:extLst>
          </p:cNvPr>
          <p:cNvSpPr txBox="1">
            <a:spLocks/>
          </p:cNvSpPr>
          <p:nvPr/>
        </p:nvSpPr>
        <p:spPr>
          <a:xfrm>
            <a:off x="3201953" y="6283594"/>
            <a:ext cx="7945785" cy="437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rgbClr val="FF0000"/>
                </a:solidFill>
                <a:latin typeface="Candara" panose="020E0502030303020204" pitchFamily="34" charset="0"/>
              </a:rPr>
              <a:t>Chartered Accountants need to possess a combination of technical, financial, and legal skills to capitalize on RERA opportunities.</a:t>
            </a:r>
          </a:p>
        </p:txBody>
      </p:sp>
    </p:spTree>
    <p:extLst>
      <p:ext uri="{BB962C8B-B14F-4D97-AF65-F5344CB8AC3E}">
        <p14:creationId xmlns:p14="http://schemas.microsoft.com/office/powerpoint/2010/main" val="284041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1320437" y="1721223"/>
            <a:ext cx="9612022" cy="3496235"/>
          </a:xfrm>
        </p:spPr>
        <p:txBody>
          <a:bodyPr>
            <a:noAutofit/>
          </a:bodyPr>
          <a:lstStyle/>
          <a:p>
            <a:r>
              <a:rPr lang="en-US" sz="13800" b="1" dirty="0">
                <a:solidFill>
                  <a:schemeClr val="bg1"/>
                </a:solidFill>
                <a:latin typeface="Candara" panose="020E0502030303020204" pitchFamily="34" charset="0"/>
              </a:rPr>
              <a:t>Q&amp;A</a:t>
            </a:r>
            <a:br>
              <a:rPr lang="en-US" sz="13800" b="1" dirty="0">
                <a:solidFill>
                  <a:schemeClr val="bg1"/>
                </a:solidFill>
                <a:latin typeface="Candara" panose="020E0502030303020204" pitchFamily="34" charset="0"/>
              </a:rPr>
            </a:br>
            <a:r>
              <a:rPr lang="en-US" sz="13800" b="1" dirty="0">
                <a:solidFill>
                  <a:schemeClr val="bg1"/>
                </a:solidFill>
                <a:latin typeface="Candara" panose="020E0502030303020204" pitchFamily="34" charset="0"/>
              </a:rPr>
              <a:t>Session</a:t>
            </a:r>
            <a:endParaRPr lang="en-IN" sz="13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61409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410885" y="3287408"/>
            <a:ext cx="5143500" cy="732137"/>
          </a:xfrm>
          <a:solidFill>
            <a:srgbClr val="2C567A"/>
          </a:solidFill>
        </p:spPr>
        <p:txBody>
          <a:bodyPr/>
          <a:lstStyle/>
          <a:p>
            <a:pPr algn="ctr"/>
            <a:br>
              <a:rPr lang="en-US" sz="4400" dirty="0"/>
            </a:br>
            <a:br>
              <a:rPr lang="en-US" sz="4400" dirty="0"/>
            </a:br>
            <a:br>
              <a:rPr lang="en-US" sz="4400" dirty="0"/>
            </a:br>
            <a:br>
              <a:rPr lang="en-US" sz="4400" dirty="0"/>
            </a:br>
            <a:br>
              <a:rPr lang="en-US" sz="4400" dirty="0"/>
            </a:br>
            <a:br>
              <a:rPr lang="en-US" sz="4400" dirty="0"/>
            </a:br>
            <a:r>
              <a:rPr lang="en-US" sz="4400" dirty="0"/>
              <a:t>Thank you</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410885" y="4476326"/>
            <a:ext cx="5143500" cy="503167"/>
          </a:xfrm>
        </p:spPr>
        <p:txBody>
          <a:bodyPr/>
          <a:lstStyle/>
          <a:p>
            <a:r>
              <a:rPr lang="en-US" sz="2200" b="1" dirty="0"/>
              <a:t>CA. Amit Kumar </a:t>
            </a:r>
            <a:r>
              <a:rPr lang="en-US" sz="2200" b="1" dirty="0" err="1"/>
              <a:t>Kedia</a:t>
            </a:r>
            <a:endParaRPr lang="en-US" sz="2200" b="1" dirty="0"/>
          </a:p>
          <a:p>
            <a:r>
              <a:rPr lang="en-US" sz="2200" b="1" dirty="0"/>
              <a:t>(</a:t>
            </a:r>
            <a:r>
              <a:rPr lang="en-US" sz="2200" b="1" cap="none" dirty="0"/>
              <a:t>Partner</a:t>
            </a:r>
            <a:r>
              <a:rPr lang="en-US" sz="2200" b="1" dirty="0"/>
              <a:t>)</a:t>
            </a:r>
          </a:p>
          <a:p>
            <a:r>
              <a:rPr lang="en-US" sz="2200" b="1" dirty="0"/>
              <a:t>Gopal Sharma &amp; Company</a:t>
            </a:r>
          </a:p>
          <a:p>
            <a:r>
              <a:rPr lang="en-US" sz="2200" b="1" cap="none" dirty="0"/>
              <a:t>Mobile</a:t>
            </a:r>
            <a:r>
              <a:rPr lang="en-US" sz="2200" b="1" dirty="0"/>
              <a:t>: +91 94140 46121 </a:t>
            </a:r>
          </a:p>
          <a:p>
            <a:r>
              <a:rPr lang="en-US" sz="2200" b="1" cap="none" dirty="0"/>
              <a:t>Email</a:t>
            </a:r>
            <a:r>
              <a:rPr lang="en-US" sz="2200" b="1" dirty="0"/>
              <a:t>: </a:t>
            </a:r>
            <a:r>
              <a:rPr lang="en-US" sz="2200" b="1" cap="none" dirty="0"/>
              <a:t>ca.amitvkedia@gmail.com</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338" y="600650"/>
            <a:ext cx="2468950" cy="2330211"/>
          </a:xfrm>
          <a:prstGeom prst="rect">
            <a:avLst/>
          </a:prstGeom>
        </p:spPr>
      </p:pic>
      <p:sp>
        <p:nvSpPr>
          <p:cNvPr id="7" name="TextBox 6"/>
          <p:cNvSpPr txBox="1"/>
          <p:nvPr/>
        </p:nvSpPr>
        <p:spPr>
          <a:xfrm>
            <a:off x="9586338" y="0"/>
            <a:ext cx="2468950" cy="584775"/>
          </a:xfrm>
          <a:prstGeom prst="rect">
            <a:avLst/>
          </a:prstGeom>
          <a:noFill/>
        </p:spPr>
        <p:txBody>
          <a:bodyPr wrap="square" rtlCol="0">
            <a:spAutoFit/>
          </a:bodyPr>
          <a:lstStyle/>
          <a:p>
            <a:pPr algn="ctr"/>
            <a:r>
              <a:rPr lang="en-US" sz="1600" b="1" dirty="0">
                <a:solidFill>
                  <a:schemeClr val="bg1"/>
                </a:solidFill>
                <a:latin typeface="Bahnschrift" panose="020B0502040204020203" pitchFamily="34" charset="0"/>
              </a:rPr>
              <a:t>Scan to Connect on </a:t>
            </a:r>
            <a:r>
              <a:rPr lang="en-US" sz="1600" b="1" dirty="0" err="1">
                <a:solidFill>
                  <a:schemeClr val="bg1"/>
                </a:solidFill>
                <a:latin typeface="Bahnschrift" panose="020B0502040204020203" pitchFamily="34" charset="0"/>
              </a:rPr>
              <a:t>Linkedin</a:t>
            </a:r>
            <a:endParaRPr lang="en-IN" sz="1600" b="1" dirty="0">
              <a:solidFill>
                <a:schemeClr val="bg1"/>
              </a:solidFill>
              <a:latin typeface="Bahnschrift" panose="020B0502040204020203" pitchFamily="34" charset="0"/>
            </a:endParaRPr>
          </a:p>
        </p:txBody>
      </p:sp>
      <p:sp>
        <p:nvSpPr>
          <p:cNvPr id="4" name="TextBox 3"/>
          <p:cNvSpPr txBox="1"/>
          <p:nvPr/>
        </p:nvSpPr>
        <p:spPr>
          <a:xfrm>
            <a:off x="5775512" y="535819"/>
            <a:ext cx="3790656" cy="1644040"/>
          </a:xfrm>
          <a:prstGeom prst="rect">
            <a:avLst/>
          </a:prstGeom>
          <a:noFill/>
        </p:spPr>
        <p:txBody>
          <a:bodyPr wrap="square" rtlCol="0">
            <a:spAutoFit/>
          </a:bodyPr>
          <a:lstStyle/>
          <a:p>
            <a:pPr algn="just">
              <a:lnSpc>
                <a:spcPct val="107000"/>
              </a:lnSpc>
              <a:spcAft>
                <a:spcPts val="800"/>
              </a:spcAft>
            </a:pPr>
            <a:r>
              <a:rPr lang="en-IN" sz="1100" b="1" u="sng" dirty="0">
                <a:solidFill>
                  <a:srgbClr val="FF0000"/>
                </a:solidFill>
                <a:latin typeface="Tw Cen MT" panose="020B0602020104020603" pitchFamily="34" charset="0"/>
                <a:ea typeface="Calibri" panose="020F0502020204030204" pitchFamily="34" charset="0"/>
                <a:cs typeface="Times New Roman" panose="02020603050405020304" pitchFamily="18" charset="0"/>
              </a:rPr>
              <a:t>Disclaimer</a:t>
            </a:r>
            <a:endParaRPr lang="en-IN"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1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Every effort has been made to provide an overview of the key provisions of the law. However, the material presented is not exhaustive and may include generalizations. For the most up-to-date provisions and notifications, it is advised to refer to the latest legal texts. The presenter does not accept responsibility for any loss or damages incurred as a result of actions taken based on the information provided in this presentation. </a:t>
            </a:r>
            <a:endParaRPr lang="en-IN"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942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74B5C-5CEB-4D55-8D80-1DA74AB74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41" y="4521757"/>
            <a:ext cx="2702945" cy="2702945"/>
          </a:xfrm>
          <a:prstGeom prst="rect">
            <a:avLst/>
          </a:prstGeom>
        </p:spPr>
      </p:pic>
      <p:sp>
        <p:nvSpPr>
          <p:cNvPr id="2" name="Slide Number Placeholder 1"/>
          <p:cNvSpPr>
            <a:spLocks noGrp="1"/>
          </p:cNvSpPr>
          <p:nvPr>
            <p:ph type="sldNum" sz="quarter" idx="12"/>
          </p:nvPr>
        </p:nvSpPr>
        <p:spPr/>
        <p:txBody>
          <a:bodyPr/>
          <a:lstStyle/>
          <a:p>
            <a:fld id="{EAFA38BE-710E-4902-AB95-F2AE832AF203}" type="slidenum">
              <a:rPr lang="en-IN" smtClean="0">
                <a:solidFill>
                  <a:prstClr val="black">
                    <a:tint val="75000"/>
                  </a:prstClr>
                </a:solidFill>
              </a:rPr>
              <a:pPr/>
              <a:t>9</a:t>
            </a:fld>
            <a:endParaRPr lang="en-IN">
              <a:solidFill>
                <a:prstClr val="black">
                  <a:tint val="75000"/>
                </a:prstClr>
              </a:solidFill>
            </a:endParaRPr>
          </a:p>
        </p:txBody>
      </p:sp>
      <p:graphicFrame>
        <p:nvGraphicFramePr>
          <p:cNvPr id="6" name="Diagram 5">
            <a:extLst>
              <a:ext uri="{FF2B5EF4-FFF2-40B4-BE49-F238E27FC236}">
                <a16:creationId xmlns:a16="http://schemas.microsoft.com/office/drawing/2014/main" id="{F179B037-D534-401C-A379-FBAC43F06E71}"/>
              </a:ext>
            </a:extLst>
          </p:cNvPr>
          <p:cNvGraphicFramePr/>
          <p:nvPr>
            <p:extLst>
              <p:ext uri="{D42A27DB-BD31-4B8C-83A1-F6EECF244321}">
                <p14:modId xmlns:p14="http://schemas.microsoft.com/office/powerpoint/2010/main" val="2185030251"/>
              </p:ext>
            </p:extLst>
          </p:nvPr>
        </p:nvGraphicFramePr>
        <p:xfrm>
          <a:off x="0" y="276633"/>
          <a:ext cx="11907297" cy="644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121365"/>
      </p:ext>
    </p:extLst>
  </p:cSld>
  <p:clrMapOvr>
    <a:masterClrMapping/>
  </p:clrMapOvr>
  <p:transition spd="slow">
    <p:wipe/>
  </p:transition>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2306</TotalTime>
  <Words>10359</Words>
  <Application>Microsoft Office PowerPoint</Application>
  <PresentationFormat>Widescreen</PresentationFormat>
  <Paragraphs>783</Paragraphs>
  <Slides>84</Slides>
  <Notes>13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84</vt:i4>
      </vt:variant>
    </vt:vector>
  </HeadingPairs>
  <TitlesOfParts>
    <vt:vector size="104" baseType="lpstr">
      <vt:lpstr>Arial</vt:lpstr>
      <vt:lpstr>Bahnschrift</vt:lpstr>
      <vt:lpstr>Calibri</vt:lpstr>
      <vt:lpstr>Calibri Light</vt:lpstr>
      <vt:lpstr>Candara</vt:lpstr>
      <vt:lpstr>Corbel</vt:lpstr>
      <vt:lpstr>Corbel (Headings)</vt:lpstr>
      <vt:lpstr>Courier New</vt:lpstr>
      <vt:lpstr>Gill Sans Ultra Bold</vt:lpstr>
      <vt:lpstr>Mangal</vt:lpstr>
      <vt:lpstr>Symbol</vt:lpstr>
      <vt:lpstr>Times New Roman</vt:lpstr>
      <vt:lpstr>Trebuchet MS</vt:lpstr>
      <vt:lpstr>Trebuchet MS (Body)</vt:lpstr>
      <vt:lpstr>Tw Cen MT</vt:lpstr>
      <vt:lpstr>Wingdings</vt:lpstr>
      <vt:lpstr>Wingdings 3</vt:lpstr>
      <vt:lpstr>Office Theme</vt:lpstr>
      <vt:lpstr>1_Office Theme</vt:lpstr>
      <vt:lpstr>Facet</vt:lpstr>
      <vt:lpstr>RERA:  Compliance AND JUDICIAL DEVELOPMENTS</vt:lpstr>
      <vt:lpstr>RERA’s Evolution – The Genesis and Key Milestones</vt:lpstr>
      <vt:lpstr>The Genesis of RERA</vt:lpstr>
      <vt:lpstr>PowerPoint Presentation</vt:lpstr>
      <vt:lpstr>PowerPoint Presentation</vt:lpstr>
      <vt:lpstr>IMPORTANT SECTIONS of RERA Act,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RERA REGISTRATION COMPLIANCE</vt:lpstr>
      <vt:lpstr>PowerPoint Presentation</vt:lpstr>
      <vt:lpstr>PowerPoint Presentation</vt:lpstr>
      <vt:lpstr>PowerPoint Presentation</vt:lpstr>
      <vt:lpstr>CATEGORIES OF PROMOTERS AND THE ROLE AND STATUS OF LANDOWNER UNDER RERA, ACT 2016</vt:lpstr>
      <vt:lpstr>PowerPoint Presentation</vt:lpstr>
      <vt:lpstr>PowerPoint Presentation</vt:lpstr>
      <vt:lpstr>PowerPoint Presentation</vt:lpstr>
      <vt:lpstr>What Is Carpet Area Under RERA Act, 2016?</vt:lpstr>
      <vt:lpstr>PowerPoint Presentation</vt:lpstr>
      <vt:lpstr>POST REGISTRATION RERA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RERA: Latest Judgements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Professional Opportunities for Chartered Accountants under RERA</vt:lpstr>
      <vt:lpstr>PowerPoint Presentation</vt:lpstr>
      <vt:lpstr>PowerPoint Presentation</vt:lpstr>
      <vt:lpstr>PowerPoint Presentation</vt:lpstr>
      <vt:lpstr>Skills Needed for CAs to Capitalize on RERA Opportunities</vt:lpstr>
      <vt:lpstr>Q&amp;A Session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Apoorva Bangur</dc:creator>
  <cp:lastModifiedBy>Computer 5</cp:lastModifiedBy>
  <cp:revision>1911</cp:revision>
  <dcterms:created xsi:type="dcterms:W3CDTF">2024-05-11T10:49:06Z</dcterms:created>
  <dcterms:modified xsi:type="dcterms:W3CDTF">2025-12-02T13:40:40Z</dcterms:modified>
</cp:coreProperties>
</file>