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00"/>
  </p:notesMasterIdLst>
  <p:sldIdLst>
    <p:sldId id="256" r:id="rId2"/>
    <p:sldId id="414" r:id="rId3"/>
    <p:sldId id="358" r:id="rId4"/>
    <p:sldId id="320" r:id="rId5"/>
    <p:sldId id="362" r:id="rId6"/>
    <p:sldId id="416" r:id="rId7"/>
    <p:sldId id="307" r:id="rId8"/>
    <p:sldId id="417" r:id="rId9"/>
    <p:sldId id="418" r:id="rId10"/>
    <p:sldId id="315" r:id="rId11"/>
    <p:sldId id="420" r:id="rId12"/>
    <p:sldId id="361" r:id="rId13"/>
    <p:sldId id="390" r:id="rId14"/>
    <p:sldId id="374" r:id="rId15"/>
    <p:sldId id="375" r:id="rId16"/>
    <p:sldId id="376" r:id="rId17"/>
    <p:sldId id="391" r:id="rId18"/>
    <p:sldId id="530" r:id="rId19"/>
    <p:sldId id="392" r:id="rId20"/>
    <p:sldId id="377" r:id="rId21"/>
    <p:sldId id="400" r:id="rId22"/>
    <p:sldId id="396" r:id="rId23"/>
    <p:sldId id="367" r:id="rId24"/>
    <p:sldId id="397" r:id="rId25"/>
    <p:sldId id="398" r:id="rId26"/>
    <p:sldId id="393" r:id="rId27"/>
    <p:sldId id="317" r:id="rId28"/>
    <p:sldId id="318" r:id="rId29"/>
    <p:sldId id="401" r:id="rId30"/>
    <p:sldId id="412" r:id="rId31"/>
    <p:sldId id="529" r:id="rId32"/>
    <p:sldId id="394" r:id="rId33"/>
    <p:sldId id="319" r:id="rId34"/>
    <p:sldId id="385" r:id="rId35"/>
    <p:sldId id="387" r:id="rId36"/>
    <p:sldId id="410" r:id="rId37"/>
    <p:sldId id="402" r:id="rId38"/>
    <p:sldId id="403" r:id="rId39"/>
    <p:sldId id="321" r:id="rId40"/>
    <p:sldId id="322" r:id="rId41"/>
    <p:sldId id="323" r:id="rId42"/>
    <p:sldId id="404" r:id="rId43"/>
    <p:sldId id="336" r:id="rId44"/>
    <p:sldId id="405" r:id="rId45"/>
    <p:sldId id="337" r:id="rId46"/>
    <p:sldId id="413" r:id="rId47"/>
    <p:sldId id="406" r:id="rId48"/>
    <p:sldId id="343" r:id="rId49"/>
    <p:sldId id="354" r:id="rId50"/>
    <p:sldId id="325" r:id="rId51"/>
    <p:sldId id="326" r:id="rId52"/>
    <p:sldId id="351" r:id="rId53"/>
    <p:sldId id="327" r:id="rId54"/>
    <p:sldId id="328" r:id="rId55"/>
    <p:sldId id="329" r:id="rId56"/>
    <p:sldId id="330" r:id="rId57"/>
    <p:sldId id="352" r:id="rId58"/>
    <p:sldId id="332" r:id="rId59"/>
    <p:sldId id="345" r:id="rId60"/>
    <p:sldId id="347" r:id="rId61"/>
    <p:sldId id="348" r:id="rId62"/>
    <p:sldId id="349" r:id="rId63"/>
    <p:sldId id="338" r:id="rId64"/>
    <p:sldId id="339" r:id="rId65"/>
    <p:sldId id="408" r:id="rId66"/>
    <p:sldId id="333" r:id="rId67"/>
    <p:sldId id="334" r:id="rId68"/>
    <p:sldId id="283" r:id="rId69"/>
    <p:sldId id="281" r:id="rId70"/>
    <p:sldId id="282" r:id="rId71"/>
    <p:sldId id="335" r:id="rId72"/>
    <p:sldId id="353" r:id="rId73"/>
    <p:sldId id="340" r:id="rId74"/>
    <p:sldId id="344" r:id="rId75"/>
    <p:sldId id="531" r:id="rId76"/>
    <p:sldId id="257" r:id="rId77"/>
    <p:sldId id="258" r:id="rId78"/>
    <p:sldId id="259" r:id="rId79"/>
    <p:sldId id="260" r:id="rId80"/>
    <p:sldId id="261" r:id="rId81"/>
    <p:sldId id="262" r:id="rId82"/>
    <p:sldId id="263" r:id="rId83"/>
    <p:sldId id="264" r:id="rId84"/>
    <p:sldId id="265" r:id="rId85"/>
    <p:sldId id="266" r:id="rId86"/>
    <p:sldId id="267" r:id="rId87"/>
    <p:sldId id="268" r:id="rId88"/>
    <p:sldId id="269" r:id="rId89"/>
    <p:sldId id="275" r:id="rId90"/>
    <p:sldId id="271" r:id="rId91"/>
    <p:sldId id="272" r:id="rId92"/>
    <p:sldId id="273" r:id="rId93"/>
    <p:sldId id="341" r:id="rId94"/>
    <p:sldId id="342" r:id="rId95"/>
    <p:sldId id="270" r:id="rId96"/>
    <p:sldId id="355" r:id="rId97"/>
    <p:sldId id="288" r:id="rId98"/>
    <p:sldId id="310" r:id="rId9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2BF08A-B31C-4820-9492-59E2AA5A2E64}" v="12" dt="2025-11-26T08:44:56.3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snapToGrid="0">
      <p:cViewPr varScale="1">
        <p:scale>
          <a:sx n="79" d="100"/>
          <a:sy n="79" d="100"/>
        </p:scale>
        <p:origin x="9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notesMaster" Target="notesMasters/notesMaster1.xml"/><Relationship Id="rId105"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sai Goawala" userId="50ab253f9a42788a" providerId="LiveId" clId="{5BC11EB8-2D1E-41F5-9074-623756B6CAEE}"/>
    <pc:docChg chg="addSld delSld modSld">
      <pc:chgData name="Kusai Goawala" userId="50ab253f9a42788a" providerId="LiveId" clId="{5BC11EB8-2D1E-41F5-9074-623756B6CAEE}" dt="2025-11-26T08:44:56.340" v="13"/>
      <pc:docMkLst>
        <pc:docMk/>
      </pc:docMkLst>
      <pc:sldChg chg="addSp modSp">
        <pc:chgData name="Kusai Goawala" userId="50ab253f9a42788a" providerId="LiveId" clId="{5BC11EB8-2D1E-41F5-9074-623756B6CAEE}" dt="2025-11-26T08:40:18.520" v="5"/>
        <pc:sldMkLst>
          <pc:docMk/>
          <pc:sldMk cId="3172486572" sldId="391"/>
        </pc:sldMkLst>
        <pc:graphicFrameChg chg="add mod">
          <ac:chgData name="Kusai Goawala" userId="50ab253f9a42788a" providerId="LiveId" clId="{5BC11EB8-2D1E-41F5-9074-623756B6CAEE}" dt="2025-11-26T08:39:18.631" v="1"/>
          <ac:graphicFrameMkLst>
            <pc:docMk/>
            <pc:sldMk cId="3172486572" sldId="391"/>
            <ac:graphicFrameMk id="5" creationId="{8D304C1E-0A21-EC6B-6514-75256BE1289E}"/>
          </ac:graphicFrameMkLst>
        </pc:graphicFrameChg>
        <pc:graphicFrameChg chg="add mod">
          <ac:chgData name="Kusai Goawala" userId="50ab253f9a42788a" providerId="LiveId" clId="{5BC11EB8-2D1E-41F5-9074-623756B6CAEE}" dt="2025-11-26T08:39:58.610" v="3"/>
          <ac:graphicFrameMkLst>
            <pc:docMk/>
            <pc:sldMk cId="3172486572" sldId="391"/>
            <ac:graphicFrameMk id="6" creationId="{B2A1E6F0-8660-715E-17F5-919BB58840BC}"/>
          </ac:graphicFrameMkLst>
        </pc:graphicFrameChg>
        <pc:graphicFrameChg chg="add mod">
          <ac:chgData name="Kusai Goawala" userId="50ab253f9a42788a" providerId="LiveId" clId="{5BC11EB8-2D1E-41F5-9074-623756B6CAEE}" dt="2025-11-26T08:40:18.520" v="5"/>
          <ac:graphicFrameMkLst>
            <pc:docMk/>
            <pc:sldMk cId="3172486572" sldId="391"/>
            <ac:graphicFrameMk id="7" creationId="{0FBB0924-DCF6-41A1-3760-1989014AA79C}"/>
          </ac:graphicFrameMkLst>
        </pc:graphicFrameChg>
      </pc:sldChg>
      <pc:sldChg chg="addSp delSp modSp new del">
        <pc:chgData name="Kusai Goawala" userId="50ab253f9a42788a" providerId="LiveId" clId="{5BC11EB8-2D1E-41F5-9074-623756B6CAEE}" dt="2025-11-26T08:43:24.223" v="12" actId="47"/>
        <pc:sldMkLst>
          <pc:docMk/>
          <pc:sldMk cId="3189361962" sldId="421"/>
        </pc:sldMkLst>
        <pc:spChg chg="add del">
          <ac:chgData name="Kusai Goawala" userId="50ab253f9a42788a" providerId="LiveId" clId="{5BC11EB8-2D1E-41F5-9074-623756B6CAEE}" dt="2025-11-26T08:40:51.290" v="8"/>
          <ac:spMkLst>
            <pc:docMk/>
            <pc:sldMk cId="3189361962" sldId="421"/>
            <ac:spMk id="3" creationId="{CCD04520-7A64-7656-654F-802B98829C67}"/>
          </ac:spMkLst>
        </pc:spChg>
        <pc:graphicFrameChg chg="add mod">
          <ac:chgData name="Kusai Goawala" userId="50ab253f9a42788a" providerId="LiveId" clId="{5BC11EB8-2D1E-41F5-9074-623756B6CAEE}" dt="2025-11-26T08:40:51.290" v="8"/>
          <ac:graphicFrameMkLst>
            <pc:docMk/>
            <pc:sldMk cId="3189361962" sldId="421"/>
            <ac:graphicFrameMk id="4" creationId="{211C12CB-FE73-CFFE-31B9-86EAFE3293C1}"/>
          </ac:graphicFrameMkLst>
        </pc:graphicFrameChg>
        <pc:graphicFrameChg chg="add mod">
          <ac:chgData name="Kusai Goawala" userId="50ab253f9a42788a" providerId="LiveId" clId="{5BC11EB8-2D1E-41F5-9074-623756B6CAEE}" dt="2025-11-26T08:41:23.421" v="10"/>
          <ac:graphicFrameMkLst>
            <pc:docMk/>
            <pc:sldMk cId="3189361962" sldId="421"/>
            <ac:graphicFrameMk id="5" creationId="{2A8A549D-77EE-4FC4-F921-777089B2102C}"/>
          </ac:graphicFrameMkLst>
        </pc:graphicFrameChg>
      </pc:sldChg>
      <pc:sldChg chg="add">
        <pc:chgData name="Kusai Goawala" userId="50ab253f9a42788a" providerId="LiveId" clId="{5BC11EB8-2D1E-41F5-9074-623756B6CAEE}" dt="2025-11-26T08:44:56.340" v="13"/>
        <pc:sldMkLst>
          <pc:docMk/>
          <pc:sldMk cId="2193274926" sldId="529"/>
        </pc:sldMkLst>
      </pc:sldChg>
      <pc:sldChg chg="add">
        <pc:chgData name="Kusai Goawala" userId="50ab253f9a42788a" providerId="LiveId" clId="{5BC11EB8-2D1E-41F5-9074-623756B6CAEE}" dt="2025-11-26T08:43:19.178" v="11"/>
        <pc:sldMkLst>
          <pc:docMk/>
          <pc:sldMk cId="3135978340" sldId="53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D13B95-00EA-43C1-B1C7-FBC036AAE59B}"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IN"/>
        </a:p>
      </dgm:t>
    </dgm:pt>
    <dgm:pt modelId="{76BF5483-1FB2-438C-B9B5-96DCCBF22A2E}">
      <dgm:prSet phldrT="[Text]" custT="1"/>
      <dgm:spPr/>
      <dgm:t>
        <a:bodyPr/>
        <a:lstStyle/>
        <a:p>
          <a:r>
            <a:rPr lang="en-IN" sz="1600" b="1" dirty="0">
              <a:solidFill>
                <a:schemeClr val="accent5">
                  <a:lumMod val="75000"/>
                </a:schemeClr>
              </a:solidFill>
            </a:rPr>
            <a:t>Inbound Investment</a:t>
          </a:r>
        </a:p>
      </dgm:t>
    </dgm:pt>
    <dgm:pt modelId="{9CD7FD28-4B96-4E98-A41A-187012FD1C34}" type="parTrans" cxnId="{95E23E6D-99C4-436B-8160-FB8BE464D015}">
      <dgm:prSet/>
      <dgm:spPr/>
      <dgm:t>
        <a:bodyPr/>
        <a:lstStyle/>
        <a:p>
          <a:endParaRPr lang="en-IN" b="1">
            <a:solidFill>
              <a:schemeClr val="accent4">
                <a:lumMod val="75000"/>
              </a:schemeClr>
            </a:solidFill>
          </a:endParaRPr>
        </a:p>
      </dgm:t>
    </dgm:pt>
    <dgm:pt modelId="{E01F2D66-5FC4-41C4-90F0-596462AA7BC6}" type="sibTrans" cxnId="{95E23E6D-99C4-436B-8160-FB8BE464D015}">
      <dgm:prSet/>
      <dgm:spPr/>
      <dgm:t>
        <a:bodyPr/>
        <a:lstStyle/>
        <a:p>
          <a:endParaRPr lang="en-IN" b="1">
            <a:solidFill>
              <a:schemeClr val="accent4">
                <a:lumMod val="75000"/>
              </a:schemeClr>
            </a:solidFill>
          </a:endParaRPr>
        </a:p>
      </dgm:t>
    </dgm:pt>
    <dgm:pt modelId="{345D809B-5D11-4A63-AD5A-F04CAF7B1A68}">
      <dgm:prSet phldrT="[Text]" custT="1"/>
      <dgm:spPr/>
      <dgm:t>
        <a:bodyPr/>
        <a:lstStyle/>
        <a:p>
          <a:r>
            <a:rPr lang="en-IN" sz="1200" b="1" dirty="0">
              <a:solidFill>
                <a:schemeClr val="accent5">
                  <a:lumMod val="75000"/>
                </a:schemeClr>
              </a:solidFill>
            </a:rPr>
            <a:t>Investment in Debt instruments</a:t>
          </a:r>
        </a:p>
      </dgm:t>
    </dgm:pt>
    <dgm:pt modelId="{94453B4E-A77D-47B9-8E39-17442AB06E9A}" type="parTrans" cxnId="{55F61FFF-328B-4DF7-A60D-94AC1F577CC3}">
      <dgm:prSet/>
      <dgm:spPr/>
      <dgm:t>
        <a:bodyPr/>
        <a:lstStyle/>
        <a:p>
          <a:endParaRPr lang="en-IN" sz="1200" b="1">
            <a:solidFill>
              <a:schemeClr val="accent5">
                <a:lumMod val="75000"/>
              </a:schemeClr>
            </a:solidFill>
          </a:endParaRPr>
        </a:p>
      </dgm:t>
    </dgm:pt>
    <dgm:pt modelId="{0E00590B-523A-4282-88C6-851DD0EEC079}" type="sibTrans" cxnId="{55F61FFF-328B-4DF7-A60D-94AC1F577CC3}">
      <dgm:prSet/>
      <dgm:spPr/>
      <dgm:t>
        <a:bodyPr/>
        <a:lstStyle/>
        <a:p>
          <a:endParaRPr lang="en-IN" b="1">
            <a:solidFill>
              <a:schemeClr val="accent4">
                <a:lumMod val="75000"/>
              </a:schemeClr>
            </a:solidFill>
          </a:endParaRPr>
        </a:p>
      </dgm:t>
    </dgm:pt>
    <dgm:pt modelId="{644DFDD5-C32D-4A4F-983C-E5F2B17B797E}">
      <dgm:prSet phldrT="[Text]" custT="1"/>
      <dgm:spPr/>
      <dgm:t>
        <a:bodyPr/>
        <a:lstStyle/>
        <a:p>
          <a:r>
            <a:rPr lang="en-IN" sz="1200" b="1" dirty="0">
              <a:solidFill>
                <a:schemeClr val="accent5">
                  <a:lumMod val="75000"/>
                </a:schemeClr>
              </a:solidFill>
            </a:rPr>
            <a:t>Investment in Non-debt Instruments</a:t>
          </a:r>
        </a:p>
      </dgm:t>
    </dgm:pt>
    <dgm:pt modelId="{B8E34333-E20A-4A2B-AD57-2BEE32E4DAC2}" type="parTrans" cxnId="{6BB256A4-7ADD-4A42-AD26-B0E8539256CB}">
      <dgm:prSet/>
      <dgm:spPr/>
      <dgm:t>
        <a:bodyPr/>
        <a:lstStyle/>
        <a:p>
          <a:endParaRPr lang="en-IN" sz="1200" b="1">
            <a:solidFill>
              <a:schemeClr val="accent5">
                <a:lumMod val="75000"/>
              </a:schemeClr>
            </a:solidFill>
          </a:endParaRPr>
        </a:p>
      </dgm:t>
    </dgm:pt>
    <dgm:pt modelId="{56CCF979-E8EC-4052-B1FB-5ADF4F1B96E6}" type="sibTrans" cxnId="{6BB256A4-7ADD-4A42-AD26-B0E8539256CB}">
      <dgm:prSet/>
      <dgm:spPr/>
      <dgm:t>
        <a:bodyPr/>
        <a:lstStyle/>
        <a:p>
          <a:endParaRPr lang="en-IN" b="1">
            <a:solidFill>
              <a:schemeClr val="accent4">
                <a:lumMod val="75000"/>
              </a:schemeClr>
            </a:solidFill>
          </a:endParaRPr>
        </a:p>
      </dgm:t>
    </dgm:pt>
    <dgm:pt modelId="{7B203A4C-BAB7-4C32-9E6A-0B3494BCE407}" type="asst">
      <dgm:prSet custT="1"/>
      <dgm:spPr/>
      <dgm:t>
        <a:bodyPr/>
        <a:lstStyle/>
        <a:p>
          <a:r>
            <a:rPr lang="en-IN" sz="1200" b="1">
              <a:solidFill>
                <a:schemeClr val="accent5">
                  <a:lumMod val="75000"/>
                </a:schemeClr>
              </a:solidFill>
            </a:rPr>
            <a:t>ECB</a:t>
          </a:r>
        </a:p>
      </dgm:t>
    </dgm:pt>
    <dgm:pt modelId="{5AFFB794-2F53-4B03-A7C5-E45E2D03C19A}" type="parTrans" cxnId="{5A879FF9-568E-4531-BBF6-D82C03910782}">
      <dgm:prSet/>
      <dgm:spPr/>
      <dgm:t>
        <a:bodyPr/>
        <a:lstStyle/>
        <a:p>
          <a:endParaRPr lang="en-IN" sz="1200" b="1">
            <a:solidFill>
              <a:schemeClr val="accent5">
                <a:lumMod val="75000"/>
              </a:schemeClr>
            </a:solidFill>
          </a:endParaRPr>
        </a:p>
      </dgm:t>
    </dgm:pt>
    <dgm:pt modelId="{9F1724CB-1461-4ED5-BBB6-0B3FE90BE9FE}" type="sibTrans" cxnId="{5A879FF9-568E-4531-BBF6-D82C03910782}">
      <dgm:prSet/>
      <dgm:spPr/>
      <dgm:t>
        <a:bodyPr/>
        <a:lstStyle/>
        <a:p>
          <a:endParaRPr lang="en-IN" b="1">
            <a:solidFill>
              <a:schemeClr val="accent4">
                <a:lumMod val="75000"/>
              </a:schemeClr>
            </a:solidFill>
          </a:endParaRPr>
        </a:p>
      </dgm:t>
    </dgm:pt>
    <dgm:pt modelId="{4C7E84A6-914B-4002-9817-F2E48FD16D72}">
      <dgm:prSet custT="1"/>
      <dgm:spPr/>
      <dgm:t>
        <a:bodyPr/>
        <a:lstStyle/>
        <a:p>
          <a:r>
            <a:rPr lang="en-IN" sz="1200" b="1">
              <a:solidFill>
                <a:schemeClr val="accent5">
                  <a:lumMod val="75000"/>
                </a:schemeClr>
              </a:solidFill>
            </a:rPr>
            <a:t>Foreign Direct Investment</a:t>
          </a:r>
        </a:p>
      </dgm:t>
    </dgm:pt>
    <dgm:pt modelId="{6077C612-4800-4C7C-B890-D5ABF931769F}" type="parTrans" cxnId="{3661EC76-FD08-498F-A5FA-3FB7D5FE5535}">
      <dgm:prSet/>
      <dgm:spPr/>
      <dgm:t>
        <a:bodyPr/>
        <a:lstStyle/>
        <a:p>
          <a:endParaRPr lang="en-IN" sz="1200" b="1">
            <a:solidFill>
              <a:schemeClr val="accent5">
                <a:lumMod val="75000"/>
              </a:schemeClr>
            </a:solidFill>
          </a:endParaRPr>
        </a:p>
      </dgm:t>
    </dgm:pt>
    <dgm:pt modelId="{9CD108C6-758D-4A22-B358-221C46A7B046}" type="sibTrans" cxnId="{3661EC76-FD08-498F-A5FA-3FB7D5FE5535}">
      <dgm:prSet/>
      <dgm:spPr/>
      <dgm:t>
        <a:bodyPr/>
        <a:lstStyle/>
        <a:p>
          <a:endParaRPr lang="en-IN" b="1">
            <a:solidFill>
              <a:schemeClr val="accent4">
                <a:lumMod val="75000"/>
              </a:schemeClr>
            </a:solidFill>
          </a:endParaRPr>
        </a:p>
      </dgm:t>
    </dgm:pt>
    <dgm:pt modelId="{45537E03-A255-46A2-8A7B-888A82D96701}">
      <dgm:prSet custT="1"/>
      <dgm:spPr/>
      <dgm:t>
        <a:bodyPr/>
        <a:lstStyle/>
        <a:p>
          <a:r>
            <a:rPr lang="en-IN" sz="1200" b="1">
              <a:solidFill>
                <a:schemeClr val="accent5">
                  <a:lumMod val="75000"/>
                </a:schemeClr>
              </a:solidFill>
            </a:rPr>
            <a:t>Foreign Portfolio </a:t>
          </a:r>
          <a:r>
            <a:rPr lang="en-IN" sz="1200" b="1" dirty="0">
              <a:solidFill>
                <a:schemeClr val="accent5">
                  <a:lumMod val="75000"/>
                </a:schemeClr>
              </a:solidFill>
            </a:rPr>
            <a:t>Investment</a:t>
          </a:r>
        </a:p>
      </dgm:t>
    </dgm:pt>
    <dgm:pt modelId="{7A0E95D6-6CE5-401A-8F56-B4C0B8A73E8C}" type="parTrans" cxnId="{DA3DC2A6-BE40-4579-920C-66B3BD3EFBF7}">
      <dgm:prSet/>
      <dgm:spPr/>
      <dgm:t>
        <a:bodyPr/>
        <a:lstStyle/>
        <a:p>
          <a:endParaRPr lang="en-IN" sz="1200" b="1">
            <a:solidFill>
              <a:schemeClr val="accent5">
                <a:lumMod val="75000"/>
              </a:schemeClr>
            </a:solidFill>
          </a:endParaRPr>
        </a:p>
      </dgm:t>
    </dgm:pt>
    <dgm:pt modelId="{3CB72746-A822-41CF-8A81-B05D9D2A9EB6}" type="sibTrans" cxnId="{DA3DC2A6-BE40-4579-920C-66B3BD3EFBF7}">
      <dgm:prSet/>
      <dgm:spPr/>
      <dgm:t>
        <a:bodyPr/>
        <a:lstStyle/>
        <a:p>
          <a:endParaRPr lang="en-IN" b="1">
            <a:solidFill>
              <a:schemeClr val="accent4">
                <a:lumMod val="75000"/>
              </a:schemeClr>
            </a:solidFill>
          </a:endParaRPr>
        </a:p>
      </dgm:t>
    </dgm:pt>
    <dgm:pt modelId="{20F473AB-08A5-4811-9E4A-40312C786096}">
      <dgm:prSet custT="1"/>
      <dgm:spPr/>
      <dgm:t>
        <a:bodyPr/>
        <a:lstStyle/>
        <a:p>
          <a:r>
            <a:rPr lang="en-IN" sz="1200" b="1" dirty="0">
              <a:solidFill>
                <a:schemeClr val="accent5">
                  <a:lumMod val="75000"/>
                </a:schemeClr>
              </a:solidFill>
            </a:rPr>
            <a:t>Investment by NRI or OCI on repatriation basis</a:t>
          </a:r>
        </a:p>
      </dgm:t>
    </dgm:pt>
    <dgm:pt modelId="{8D79B47A-0076-4F05-94DB-59DB28724BD0}" type="parTrans" cxnId="{9AE13297-EC3D-4C17-AF3F-411CFC6078B5}">
      <dgm:prSet/>
      <dgm:spPr/>
      <dgm:t>
        <a:bodyPr/>
        <a:lstStyle/>
        <a:p>
          <a:endParaRPr lang="en-IN" sz="1200" b="1">
            <a:solidFill>
              <a:schemeClr val="accent5">
                <a:lumMod val="75000"/>
              </a:schemeClr>
            </a:solidFill>
          </a:endParaRPr>
        </a:p>
      </dgm:t>
    </dgm:pt>
    <dgm:pt modelId="{239E7AD7-5E01-4CEF-A09A-C5121561A4FD}" type="sibTrans" cxnId="{9AE13297-EC3D-4C17-AF3F-411CFC6078B5}">
      <dgm:prSet/>
      <dgm:spPr/>
      <dgm:t>
        <a:bodyPr/>
        <a:lstStyle/>
        <a:p>
          <a:endParaRPr lang="en-IN" b="1">
            <a:solidFill>
              <a:schemeClr val="accent4">
                <a:lumMod val="75000"/>
              </a:schemeClr>
            </a:solidFill>
          </a:endParaRPr>
        </a:p>
      </dgm:t>
    </dgm:pt>
    <dgm:pt modelId="{8CB2533C-8D47-4EC0-83D0-4DA65E49740C}">
      <dgm:prSet custT="1"/>
      <dgm:spPr/>
      <dgm:t>
        <a:bodyPr/>
        <a:lstStyle/>
        <a:p>
          <a:r>
            <a:rPr lang="en-IN" sz="1200" b="1" dirty="0">
              <a:solidFill>
                <a:schemeClr val="accent5">
                  <a:lumMod val="75000"/>
                </a:schemeClr>
              </a:solidFill>
            </a:rPr>
            <a:t>Investment by other non resident</a:t>
          </a:r>
        </a:p>
      </dgm:t>
    </dgm:pt>
    <dgm:pt modelId="{110AD356-C11A-4BD7-B624-F4E6ED9BB0DE}" type="parTrans" cxnId="{3898C293-75D6-47C4-89F5-51C9C2B1653F}">
      <dgm:prSet/>
      <dgm:spPr/>
      <dgm:t>
        <a:bodyPr/>
        <a:lstStyle/>
        <a:p>
          <a:endParaRPr lang="en-IN" sz="1200" b="1">
            <a:solidFill>
              <a:schemeClr val="accent5">
                <a:lumMod val="75000"/>
              </a:schemeClr>
            </a:solidFill>
          </a:endParaRPr>
        </a:p>
      </dgm:t>
    </dgm:pt>
    <dgm:pt modelId="{1735F8E5-18BA-44B1-B7D6-FE73C1921B8F}" type="sibTrans" cxnId="{3898C293-75D6-47C4-89F5-51C9C2B1653F}">
      <dgm:prSet/>
      <dgm:spPr/>
      <dgm:t>
        <a:bodyPr/>
        <a:lstStyle/>
        <a:p>
          <a:endParaRPr lang="en-IN" b="1">
            <a:solidFill>
              <a:schemeClr val="accent4">
                <a:lumMod val="75000"/>
              </a:schemeClr>
            </a:solidFill>
          </a:endParaRPr>
        </a:p>
      </dgm:t>
    </dgm:pt>
    <dgm:pt modelId="{597F759D-7642-4775-9D93-4E8621A96329}">
      <dgm:prSet custT="1"/>
      <dgm:spPr/>
      <dgm:t>
        <a:bodyPr/>
        <a:lstStyle/>
        <a:p>
          <a:r>
            <a:rPr lang="en-IN" sz="1200" b="1" dirty="0">
              <a:solidFill>
                <a:schemeClr val="accent5">
                  <a:lumMod val="75000"/>
                </a:schemeClr>
              </a:solidFill>
            </a:rPr>
            <a:t>Investment by NRI or OCI on non repatriation basis</a:t>
          </a:r>
        </a:p>
      </dgm:t>
    </dgm:pt>
    <dgm:pt modelId="{E67F4A94-2EEC-438C-B9CE-6B4D2B561D13}" type="parTrans" cxnId="{92A5F67B-B8A7-405D-95EE-81CAD19CF5E7}">
      <dgm:prSet/>
      <dgm:spPr/>
      <dgm:t>
        <a:bodyPr/>
        <a:lstStyle/>
        <a:p>
          <a:endParaRPr lang="en-IN" sz="1200" b="1">
            <a:solidFill>
              <a:schemeClr val="accent5">
                <a:lumMod val="75000"/>
              </a:schemeClr>
            </a:solidFill>
          </a:endParaRPr>
        </a:p>
      </dgm:t>
    </dgm:pt>
    <dgm:pt modelId="{81C7AA15-EF34-4D6D-9B6D-E84FC1B7D557}" type="sibTrans" cxnId="{92A5F67B-B8A7-405D-95EE-81CAD19CF5E7}">
      <dgm:prSet/>
      <dgm:spPr/>
      <dgm:t>
        <a:bodyPr/>
        <a:lstStyle/>
        <a:p>
          <a:endParaRPr lang="en-IN" b="1">
            <a:solidFill>
              <a:schemeClr val="accent4">
                <a:lumMod val="75000"/>
              </a:schemeClr>
            </a:solidFill>
          </a:endParaRPr>
        </a:p>
      </dgm:t>
    </dgm:pt>
    <dgm:pt modelId="{5009AA61-1BFA-49F2-B294-6265385E15E1}">
      <dgm:prSet custT="1"/>
      <dgm:spPr/>
      <dgm:t>
        <a:bodyPr/>
        <a:lstStyle/>
        <a:p>
          <a:r>
            <a:rPr lang="en-IN" sz="1200" b="1">
              <a:solidFill>
                <a:schemeClr val="accent5">
                  <a:lumMod val="75000"/>
                </a:schemeClr>
              </a:solidFill>
            </a:rPr>
            <a:t>Investment in LLP</a:t>
          </a:r>
        </a:p>
      </dgm:t>
    </dgm:pt>
    <dgm:pt modelId="{1EF6D06E-99BD-49E8-8AD9-1E50D64B9661}" type="parTrans" cxnId="{53AB668B-D984-4B92-9FB9-0D8763F472FA}">
      <dgm:prSet/>
      <dgm:spPr/>
      <dgm:t>
        <a:bodyPr/>
        <a:lstStyle/>
        <a:p>
          <a:endParaRPr lang="en-IN" sz="1200" b="1">
            <a:solidFill>
              <a:schemeClr val="accent5">
                <a:lumMod val="75000"/>
              </a:schemeClr>
            </a:solidFill>
          </a:endParaRPr>
        </a:p>
      </dgm:t>
    </dgm:pt>
    <dgm:pt modelId="{50ADF90C-3D89-44DC-976A-3B63302E6F3B}" type="sibTrans" cxnId="{53AB668B-D984-4B92-9FB9-0D8763F472FA}">
      <dgm:prSet/>
      <dgm:spPr/>
      <dgm:t>
        <a:bodyPr/>
        <a:lstStyle/>
        <a:p>
          <a:endParaRPr lang="en-IN" b="1">
            <a:solidFill>
              <a:schemeClr val="accent4">
                <a:lumMod val="75000"/>
              </a:schemeClr>
            </a:solidFill>
          </a:endParaRPr>
        </a:p>
      </dgm:t>
    </dgm:pt>
    <dgm:pt modelId="{44C0E418-4AC6-4B19-9A76-203035A61BBA}">
      <dgm:prSet custT="1"/>
      <dgm:spPr/>
      <dgm:t>
        <a:bodyPr/>
        <a:lstStyle/>
        <a:p>
          <a:r>
            <a:rPr lang="en-IN" sz="1200" b="1">
              <a:solidFill>
                <a:schemeClr val="accent5">
                  <a:lumMod val="75000"/>
                </a:schemeClr>
              </a:solidFill>
            </a:rPr>
            <a:t>Investment by foreignventure capital investor</a:t>
          </a:r>
        </a:p>
      </dgm:t>
    </dgm:pt>
    <dgm:pt modelId="{AC15D51D-D203-45CB-9461-473E734BFAD5}" type="parTrans" cxnId="{B23BFB34-FB60-4FF5-A29C-00E41298FDAC}">
      <dgm:prSet/>
      <dgm:spPr/>
      <dgm:t>
        <a:bodyPr/>
        <a:lstStyle/>
        <a:p>
          <a:endParaRPr lang="en-IN" sz="1200" b="1">
            <a:solidFill>
              <a:schemeClr val="accent5">
                <a:lumMod val="75000"/>
              </a:schemeClr>
            </a:solidFill>
          </a:endParaRPr>
        </a:p>
      </dgm:t>
    </dgm:pt>
    <dgm:pt modelId="{F290160E-E009-427B-A9C0-80EA1806A23F}" type="sibTrans" cxnId="{B23BFB34-FB60-4FF5-A29C-00E41298FDAC}">
      <dgm:prSet/>
      <dgm:spPr/>
      <dgm:t>
        <a:bodyPr/>
        <a:lstStyle/>
        <a:p>
          <a:endParaRPr lang="en-IN" b="1">
            <a:solidFill>
              <a:schemeClr val="accent4">
                <a:lumMod val="75000"/>
              </a:schemeClr>
            </a:solidFill>
          </a:endParaRPr>
        </a:p>
      </dgm:t>
    </dgm:pt>
    <dgm:pt modelId="{F2F24FEE-A2DA-4066-A92A-D3BFEF02924C}">
      <dgm:prSet custT="1"/>
      <dgm:spPr/>
      <dgm:t>
        <a:bodyPr/>
        <a:lstStyle/>
        <a:p>
          <a:r>
            <a:rPr lang="en-US" sz="1200" b="1">
              <a:solidFill>
                <a:schemeClr val="accent5">
                  <a:lumMod val="75000"/>
                </a:schemeClr>
              </a:solidFill>
            </a:rPr>
            <a:t>Investment by a Person resident outside India in an Investment Vehicle</a:t>
          </a:r>
          <a:endParaRPr lang="en-IN" sz="1200" b="1">
            <a:solidFill>
              <a:schemeClr val="accent5">
                <a:lumMod val="75000"/>
              </a:schemeClr>
            </a:solidFill>
          </a:endParaRPr>
        </a:p>
      </dgm:t>
    </dgm:pt>
    <dgm:pt modelId="{66EFFC65-5E09-42F0-9971-930F435FB769}" type="parTrans" cxnId="{127D0CBE-2066-4D10-8555-FF960620FD0F}">
      <dgm:prSet/>
      <dgm:spPr/>
      <dgm:t>
        <a:bodyPr/>
        <a:lstStyle/>
        <a:p>
          <a:endParaRPr lang="en-IN" sz="1200" b="1">
            <a:solidFill>
              <a:schemeClr val="accent5">
                <a:lumMod val="75000"/>
              </a:schemeClr>
            </a:solidFill>
          </a:endParaRPr>
        </a:p>
      </dgm:t>
    </dgm:pt>
    <dgm:pt modelId="{E86A461A-8F0B-47F3-BADA-EF0D5CDF3A6E}" type="sibTrans" cxnId="{127D0CBE-2066-4D10-8555-FF960620FD0F}">
      <dgm:prSet/>
      <dgm:spPr/>
      <dgm:t>
        <a:bodyPr/>
        <a:lstStyle/>
        <a:p>
          <a:endParaRPr lang="en-IN" b="1">
            <a:solidFill>
              <a:schemeClr val="accent4">
                <a:lumMod val="75000"/>
              </a:schemeClr>
            </a:solidFill>
          </a:endParaRPr>
        </a:p>
      </dgm:t>
    </dgm:pt>
    <dgm:pt modelId="{427D4B4C-F040-40EB-A9C7-790950471139}">
      <dgm:prSet custT="1"/>
      <dgm:spPr/>
      <dgm:t>
        <a:bodyPr/>
        <a:lstStyle/>
        <a:p>
          <a:pPr>
            <a:buFont typeface="+mj-lt"/>
            <a:buAutoNum type="arabicPeriod"/>
          </a:pPr>
          <a:r>
            <a:rPr lang="en-US" sz="1200" b="1">
              <a:solidFill>
                <a:schemeClr val="accent5">
                  <a:lumMod val="75000"/>
                </a:schemeClr>
              </a:solidFill>
            </a:rPr>
            <a:t>Investment in Indian Depositary Receipt</a:t>
          </a:r>
          <a:endParaRPr lang="en-IN" sz="1200" b="1">
            <a:solidFill>
              <a:schemeClr val="accent5">
                <a:lumMod val="75000"/>
              </a:schemeClr>
            </a:solidFill>
          </a:endParaRPr>
        </a:p>
      </dgm:t>
    </dgm:pt>
    <dgm:pt modelId="{95B27C00-2EA5-4D39-AD83-E6D34E683E32}" type="parTrans" cxnId="{BB405DBC-A1BF-431E-9078-44448C6A65CC}">
      <dgm:prSet/>
      <dgm:spPr/>
      <dgm:t>
        <a:bodyPr/>
        <a:lstStyle/>
        <a:p>
          <a:endParaRPr lang="en-IN" sz="1200" b="1">
            <a:solidFill>
              <a:schemeClr val="accent5">
                <a:lumMod val="75000"/>
              </a:schemeClr>
            </a:solidFill>
          </a:endParaRPr>
        </a:p>
      </dgm:t>
    </dgm:pt>
    <dgm:pt modelId="{3DB4EDA4-273B-4EC2-B16D-FCC06D7E32E0}" type="sibTrans" cxnId="{BB405DBC-A1BF-431E-9078-44448C6A65CC}">
      <dgm:prSet/>
      <dgm:spPr/>
      <dgm:t>
        <a:bodyPr/>
        <a:lstStyle/>
        <a:p>
          <a:endParaRPr lang="en-IN" b="1">
            <a:solidFill>
              <a:schemeClr val="accent4">
                <a:lumMod val="75000"/>
              </a:schemeClr>
            </a:solidFill>
          </a:endParaRPr>
        </a:p>
      </dgm:t>
    </dgm:pt>
    <dgm:pt modelId="{749B727A-637E-410C-9291-93CBB0F404B5}" type="asst">
      <dgm:prSet custT="1"/>
      <dgm:spPr/>
      <dgm:t>
        <a:bodyPr/>
        <a:lstStyle/>
        <a:p>
          <a:r>
            <a:rPr lang="en-US" sz="1200" b="1" dirty="0">
              <a:solidFill>
                <a:schemeClr val="accent5">
                  <a:lumMod val="75000"/>
                </a:schemeClr>
              </a:solidFill>
            </a:rPr>
            <a:t>Trade Credit</a:t>
          </a:r>
          <a:endParaRPr lang="en-IN" sz="1200" b="1" dirty="0">
            <a:solidFill>
              <a:schemeClr val="accent5">
                <a:lumMod val="75000"/>
              </a:schemeClr>
            </a:solidFill>
          </a:endParaRPr>
        </a:p>
      </dgm:t>
    </dgm:pt>
    <dgm:pt modelId="{04C74536-6B5B-47F3-BA64-4EAC250F9C43}" type="parTrans" cxnId="{197D4955-27F9-4782-B52D-F070D4BCAA91}">
      <dgm:prSet/>
      <dgm:spPr/>
      <dgm:t>
        <a:bodyPr/>
        <a:lstStyle/>
        <a:p>
          <a:endParaRPr lang="en-IN" sz="1200">
            <a:solidFill>
              <a:schemeClr val="accent5">
                <a:lumMod val="75000"/>
              </a:schemeClr>
            </a:solidFill>
          </a:endParaRPr>
        </a:p>
      </dgm:t>
    </dgm:pt>
    <dgm:pt modelId="{C35621BF-71DB-4148-8B6E-6B6E54FC4ECB}" type="sibTrans" cxnId="{197D4955-27F9-4782-B52D-F070D4BCAA91}">
      <dgm:prSet/>
      <dgm:spPr/>
      <dgm:t>
        <a:bodyPr/>
        <a:lstStyle/>
        <a:p>
          <a:endParaRPr lang="en-IN"/>
        </a:p>
      </dgm:t>
    </dgm:pt>
    <dgm:pt modelId="{E9999D2D-40D8-4B2A-8548-014B8951ED47}" type="pres">
      <dgm:prSet presAssocID="{BBD13B95-00EA-43C1-B1C7-FBC036AAE59B}" presName="hierChild1" presStyleCnt="0">
        <dgm:presLayoutVars>
          <dgm:orgChart val="1"/>
          <dgm:chPref val="1"/>
          <dgm:dir/>
          <dgm:animOne val="branch"/>
          <dgm:animLvl val="lvl"/>
          <dgm:resizeHandles/>
        </dgm:presLayoutVars>
      </dgm:prSet>
      <dgm:spPr/>
    </dgm:pt>
    <dgm:pt modelId="{34562D0C-CBE4-46C0-9DBA-3695B4CA4A11}" type="pres">
      <dgm:prSet presAssocID="{76BF5483-1FB2-438C-B9B5-96DCCBF22A2E}" presName="hierRoot1" presStyleCnt="0">
        <dgm:presLayoutVars>
          <dgm:hierBranch val="init"/>
        </dgm:presLayoutVars>
      </dgm:prSet>
      <dgm:spPr/>
    </dgm:pt>
    <dgm:pt modelId="{EF9C78F3-F1D1-4A66-8320-30B0E5F60E62}" type="pres">
      <dgm:prSet presAssocID="{76BF5483-1FB2-438C-B9B5-96DCCBF22A2E}" presName="rootComposite1" presStyleCnt="0"/>
      <dgm:spPr/>
    </dgm:pt>
    <dgm:pt modelId="{8F98063C-7711-4FEB-A4CB-2BC1A801A479}" type="pres">
      <dgm:prSet presAssocID="{76BF5483-1FB2-438C-B9B5-96DCCBF22A2E}" presName="rootText1" presStyleLbl="node0" presStyleIdx="0" presStyleCnt="1" custScaleX="363462" custLinFactNeighborY="-92458">
        <dgm:presLayoutVars>
          <dgm:chPref val="3"/>
        </dgm:presLayoutVars>
      </dgm:prSet>
      <dgm:spPr/>
    </dgm:pt>
    <dgm:pt modelId="{3374FC7A-3ED6-4AEC-9F2E-D1042F1DA8BE}" type="pres">
      <dgm:prSet presAssocID="{76BF5483-1FB2-438C-B9B5-96DCCBF22A2E}" presName="rootConnector1" presStyleLbl="node1" presStyleIdx="0" presStyleCnt="0"/>
      <dgm:spPr/>
    </dgm:pt>
    <dgm:pt modelId="{DD20F219-FAD7-4D9F-A384-97FF7EB6C5E0}" type="pres">
      <dgm:prSet presAssocID="{76BF5483-1FB2-438C-B9B5-96DCCBF22A2E}" presName="hierChild2" presStyleCnt="0"/>
      <dgm:spPr/>
    </dgm:pt>
    <dgm:pt modelId="{BDB6D876-2620-4E91-9FA9-0DCF1D2BB732}" type="pres">
      <dgm:prSet presAssocID="{94453B4E-A77D-47B9-8E39-17442AB06E9A}" presName="Name37" presStyleLbl="parChTrans1D2" presStyleIdx="0" presStyleCnt="2"/>
      <dgm:spPr/>
    </dgm:pt>
    <dgm:pt modelId="{A57C74F3-4027-4DD0-8AD2-678D86D8D3A6}" type="pres">
      <dgm:prSet presAssocID="{345D809B-5D11-4A63-AD5A-F04CAF7B1A68}" presName="hierRoot2" presStyleCnt="0">
        <dgm:presLayoutVars>
          <dgm:hierBranch val="init"/>
        </dgm:presLayoutVars>
      </dgm:prSet>
      <dgm:spPr/>
    </dgm:pt>
    <dgm:pt modelId="{791A7FF6-FF0F-4E14-93A5-89D6A35B2A46}" type="pres">
      <dgm:prSet presAssocID="{345D809B-5D11-4A63-AD5A-F04CAF7B1A68}" presName="rootComposite" presStyleCnt="0"/>
      <dgm:spPr/>
    </dgm:pt>
    <dgm:pt modelId="{FE6BF6B4-49A0-4E23-8E53-216B8DF9195C}" type="pres">
      <dgm:prSet presAssocID="{345D809B-5D11-4A63-AD5A-F04CAF7B1A68}" presName="rootText" presStyleLbl="node2" presStyleIdx="0" presStyleCnt="2" custScaleX="453253" custLinFactNeighborX="-1450">
        <dgm:presLayoutVars>
          <dgm:chPref val="3"/>
        </dgm:presLayoutVars>
      </dgm:prSet>
      <dgm:spPr/>
    </dgm:pt>
    <dgm:pt modelId="{4B764D2A-4F0D-43A8-9DDD-4BC990CC7632}" type="pres">
      <dgm:prSet presAssocID="{345D809B-5D11-4A63-AD5A-F04CAF7B1A68}" presName="rootConnector" presStyleLbl="node2" presStyleIdx="0" presStyleCnt="2"/>
      <dgm:spPr/>
    </dgm:pt>
    <dgm:pt modelId="{4D06FAC1-A87D-48FF-B1DB-3D6549B07BA0}" type="pres">
      <dgm:prSet presAssocID="{345D809B-5D11-4A63-AD5A-F04CAF7B1A68}" presName="hierChild4" presStyleCnt="0"/>
      <dgm:spPr/>
    </dgm:pt>
    <dgm:pt modelId="{96F9E864-5F9C-4A3B-91C9-CEBE81737ED3}" type="pres">
      <dgm:prSet presAssocID="{345D809B-5D11-4A63-AD5A-F04CAF7B1A68}" presName="hierChild5" presStyleCnt="0"/>
      <dgm:spPr/>
    </dgm:pt>
    <dgm:pt modelId="{C26BA425-30D2-420C-9023-FC7B2168F46D}" type="pres">
      <dgm:prSet presAssocID="{5AFFB794-2F53-4B03-A7C5-E45E2D03C19A}" presName="Name111" presStyleLbl="parChTrans1D3" presStyleIdx="0" presStyleCnt="11"/>
      <dgm:spPr/>
    </dgm:pt>
    <dgm:pt modelId="{99447DEE-7817-45E6-9066-0C7F6748F58F}" type="pres">
      <dgm:prSet presAssocID="{7B203A4C-BAB7-4C32-9E6A-0B3494BCE407}" presName="hierRoot3" presStyleCnt="0">
        <dgm:presLayoutVars>
          <dgm:hierBranch val="init"/>
        </dgm:presLayoutVars>
      </dgm:prSet>
      <dgm:spPr/>
    </dgm:pt>
    <dgm:pt modelId="{D3827B59-3A8F-416D-94E1-16270AA5EC96}" type="pres">
      <dgm:prSet presAssocID="{7B203A4C-BAB7-4C32-9E6A-0B3494BCE407}" presName="rootComposite3" presStyleCnt="0"/>
      <dgm:spPr/>
    </dgm:pt>
    <dgm:pt modelId="{203118A4-CA03-4ABD-A275-B827C4B5C0A5}" type="pres">
      <dgm:prSet presAssocID="{7B203A4C-BAB7-4C32-9E6A-0B3494BCE407}" presName="rootText3" presStyleLbl="asst2" presStyleIdx="0" presStyleCnt="2" custScaleX="488914" custLinFactNeighborX="-3843">
        <dgm:presLayoutVars>
          <dgm:chPref val="3"/>
        </dgm:presLayoutVars>
      </dgm:prSet>
      <dgm:spPr/>
    </dgm:pt>
    <dgm:pt modelId="{B4A41261-AC88-44AB-ADC2-99466304C9FC}" type="pres">
      <dgm:prSet presAssocID="{7B203A4C-BAB7-4C32-9E6A-0B3494BCE407}" presName="rootConnector3" presStyleLbl="asst2" presStyleIdx="0" presStyleCnt="2"/>
      <dgm:spPr/>
    </dgm:pt>
    <dgm:pt modelId="{94525811-35AB-48C2-9248-81B74F0AE7F8}" type="pres">
      <dgm:prSet presAssocID="{7B203A4C-BAB7-4C32-9E6A-0B3494BCE407}" presName="hierChild6" presStyleCnt="0"/>
      <dgm:spPr/>
    </dgm:pt>
    <dgm:pt modelId="{E7C0FFB3-A03E-4E41-AC2A-89E494E360CD}" type="pres">
      <dgm:prSet presAssocID="{7B203A4C-BAB7-4C32-9E6A-0B3494BCE407}" presName="hierChild7" presStyleCnt="0"/>
      <dgm:spPr/>
    </dgm:pt>
    <dgm:pt modelId="{F14182A4-5536-415E-8BF1-EC7FF947805C}" type="pres">
      <dgm:prSet presAssocID="{04C74536-6B5B-47F3-BA64-4EAC250F9C43}" presName="Name111" presStyleLbl="parChTrans1D3" presStyleIdx="1" presStyleCnt="11"/>
      <dgm:spPr/>
    </dgm:pt>
    <dgm:pt modelId="{D957E5FD-2D03-4BDA-857C-B01176234691}" type="pres">
      <dgm:prSet presAssocID="{749B727A-637E-410C-9291-93CBB0F404B5}" presName="hierRoot3" presStyleCnt="0">
        <dgm:presLayoutVars>
          <dgm:hierBranch val="init"/>
        </dgm:presLayoutVars>
      </dgm:prSet>
      <dgm:spPr/>
    </dgm:pt>
    <dgm:pt modelId="{3587C5C3-CA5C-4602-B78E-7325B434379C}" type="pres">
      <dgm:prSet presAssocID="{749B727A-637E-410C-9291-93CBB0F404B5}" presName="rootComposite3" presStyleCnt="0"/>
      <dgm:spPr/>
    </dgm:pt>
    <dgm:pt modelId="{0ECE7D3C-A012-4249-807F-EE275D8730FF}" type="pres">
      <dgm:prSet presAssocID="{749B727A-637E-410C-9291-93CBB0F404B5}" presName="rootText3" presStyleLbl="asst2" presStyleIdx="1" presStyleCnt="2" custScaleX="366281" custLinFactX="-214747" custLinFactY="57745" custLinFactNeighborX="-300000" custLinFactNeighborY="100000">
        <dgm:presLayoutVars>
          <dgm:chPref val="3"/>
        </dgm:presLayoutVars>
      </dgm:prSet>
      <dgm:spPr/>
    </dgm:pt>
    <dgm:pt modelId="{6EB621BA-9D1F-45F5-BE10-7EBEABD6475B}" type="pres">
      <dgm:prSet presAssocID="{749B727A-637E-410C-9291-93CBB0F404B5}" presName="rootConnector3" presStyleLbl="asst2" presStyleIdx="1" presStyleCnt="2"/>
      <dgm:spPr/>
    </dgm:pt>
    <dgm:pt modelId="{877DBE88-2771-4CFC-86E8-3FE373A97F29}" type="pres">
      <dgm:prSet presAssocID="{749B727A-637E-410C-9291-93CBB0F404B5}" presName="hierChild6" presStyleCnt="0"/>
      <dgm:spPr/>
    </dgm:pt>
    <dgm:pt modelId="{37020D2C-63AC-474B-AD9E-E8114ABD74C9}" type="pres">
      <dgm:prSet presAssocID="{749B727A-637E-410C-9291-93CBB0F404B5}" presName="hierChild7" presStyleCnt="0"/>
      <dgm:spPr/>
    </dgm:pt>
    <dgm:pt modelId="{3E39D68D-C418-4A8E-BE38-4E1CF8BC13BC}" type="pres">
      <dgm:prSet presAssocID="{B8E34333-E20A-4A2B-AD57-2BEE32E4DAC2}" presName="Name37" presStyleLbl="parChTrans1D2" presStyleIdx="1" presStyleCnt="2"/>
      <dgm:spPr/>
    </dgm:pt>
    <dgm:pt modelId="{CAB87D50-B088-462F-8690-B9E703969375}" type="pres">
      <dgm:prSet presAssocID="{644DFDD5-C32D-4A4F-983C-E5F2B17B797E}" presName="hierRoot2" presStyleCnt="0">
        <dgm:presLayoutVars>
          <dgm:hierBranch val="init"/>
        </dgm:presLayoutVars>
      </dgm:prSet>
      <dgm:spPr/>
    </dgm:pt>
    <dgm:pt modelId="{5FAE013B-8034-4AE6-B2CB-B6B15CD86241}" type="pres">
      <dgm:prSet presAssocID="{644DFDD5-C32D-4A4F-983C-E5F2B17B797E}" presName="rootComposite" presStyleCnt="0"/>
      <dgm:spPr/>
    </dgm:pt>
    <dgm:pt modelId="{B41985D4-940C-450B-AC83-D454A7EC13CA}" type="pres">
      <dgm:prSet presAssocID="{644DFDD5-C32D-4A4F-983C-E5F2B17B797E}" presName="rootText" presStyleLbl="node2" presStyleIdx="1" presStyleCnt="2" custScaleX="453253">
        <dgm:presLayoutVars>
          <dgm:chPref val="3"/>
        </dgm:presLayoutVars>
      </dgm:prSet>
      <dgm:spPr/>
    </dgm:pt>
    <dgm:pt modelId="{5A6913AE-6650-48F3-A702-5E6458D8D3D9}" type="pres">
      <dgm:prSet presAssocID="{644DFDD5-C32D-4A4F-983C-E5F2B17B797E}" presName="rootConnector" presStyleLbl="node2" presStyleIdx="1" presStyleCnt="2"/>
      <dgm:spPr/>
    </dgm:pt>
    <dgm:pt modelId="{26BD5AC7-54BB-457F-8A57-CBACEAF457A5}" type="pres">
      <dgm:prSet presAssocID="{644DFDD5-C32D-4A4F-983C-E5F2B17B797E}" presName="hierChild4" presStyleCnt="0"/>
      <dgm:spPr/>
    </dgm:pt>
    <dgm:pt modelId="{5773874D-DF5F-4E9C-B2BC-0ABF54C41768}" type="pres">
      <dgm:prSet presAssocID="{6077C612-4800-4C7C-B890-D5ABF931769F}" presName="Name37" presStyleLbl="parChTrans1D3" presStyleIdx="2" presStyleCnt="11"/>
      <dgm:spPr/>
    </dgm:pt>
    <dgm:pt modelId="{108D42BA-7608-4B3D-90AE-DCB3A219B1D8}" type="pres">
      <dgm:prSet presAssocID="{4C7E84A6-914B-4002-9817-F2E48FD16D72}" presName="hierRoot2" presStyleCnt="0">
        <dgm:presLayoutVars>
          <dgm:hierBranch val="init"/>
        </dgm:presLayoutVars>
      </dgm:prSet>
      <dgm:spPr/>
    </dgm:pt>
    <dgm:pt modelId="{B7FD7DC0-5513-44C1-B3A3-BF3FBFFA296D}" type="pres">
      <dgm:prSet presAssocID="{4C7E84A6-914B-4002-9817-F2E48FD16D72}" presName="rootComposite" presStyleCnt="0"/>
      <dgm:spPr/>
    </dgm:pt>
    <dgm:pt modelId="{7A3DD329-FC54-4662-BB55-E652C8E5640D}" type="pres">
      <dgm:prSet presAssocID="{4C7E84A6-914B-4002-9817-F2E48FD16D72}" presName="rootText" presStyleLbl="node3" presStyleIdx="0" presStyleCnt="9" custScaleX="488914" custLinFactNeighborX="-8928">
        <dgm:presLayoutVars>
          <dgm:chPref val="3"/>
        </dgm:presLayoutVars>
      </dgm:prSet>
      <dgm:spPr/>
    </dgm:pt>
    <dgm:pt modelId="{383031D8-FFC4-4A7F-8796-0E78D6668760}" type="pres">
      <dgm:prSet presAssocID="{4C7E84A6-914B-4002-9817-F2E48FD16D72}" presName="rootConnector" presStyleLbl="node3" presStyleIdx="0" presStyleCnt="9"/>
      <dgm:spPr/>
    </dgm:pt>
    <dgm:pt modelId="{66BEEBB3-77A7-46F8-A23E-363E1E9EB672}" type="pres">
      <dgm:prSet presAssocID="{4C7E84A6-914B-4002-9817-F2E48FD16D72}" presName="hierChild4" presStyleCnt="0"/>
      <dgm:spPr/>
    </dgm:pt>
    <dgm:pt modelId="{9F80B0A0-03B1-4A31-B698-62AE977ED1A5}" type="pres">
      <dgm:prSet presAssocID="{4C7E84A6-914B-4002-9817-F2E48FD16D72}" presName="hierChild5" presStyleCnt="0"/>
      <dgm:spPr/>
    </dgm:pt>
    <dgm:pt modelId="{1ECEB440-EE81-45DC-A85A-7A7C51090F02}" type="pres">
      <dgm:prSet presAssocID="{7A0E95D6-6CE5-401A-8F56-B4C0B8A73E8C}" presName="Name37" presStyleLbl="parChTrans1D3" presStyleIdx="3" presStyleCnt="11"/>
      <dgm:spPr/>
    </dgm:pt>
    <dgm:pt modelId="{B4080CD2-AFA3-4EB1-A125-236A9BEC77FA}" type="pres">
      <dgm:prSet presAssocID="{45537E03-A255-46A2-8A7B-888A82D96701}" presName="hierRoot2" presStyleCnt="0">
        <dgm:presLayoutVars>
          <dgm:hierBranch val="init"/>
        </dgm:presLayoutVars>
      </dgm:prSet>
      <dgm:spPr/>
    </dgm:pt>
    <dgm:pt modelId="{56E84EA9-4A2B-4122-AA01-8451BA2358D5}" type="pres">
      <dgm:prSet presAssocID="{45537E03-A255-46A2-8A7B-888A82D96701}" presName="rootComposite" presStyleCnt="0"/>
      <dgm:spPr/>
    </dgm:pt>
    <dgm:pt modelId="{CDDDCEB5-1B65-4632-A448-87B6B3CC66D3}" type="pres">
      <dgm:prSet presAssocID="{45537E03-A255-46A2-8A7B-888A82D96701}" presName="rootText" presStyleLbl="node3" presStyleIdx="1" presStyleCnt="9" custScaleX="488914" custLinFactNeighborX="-7110">
        <dgm:presLayoutVars>
          <dgm:chPref val="3"/>
        </dgm:presLayoutVars>
      </dgm:prSet>
      <dgm:spPr/>
    </dgm:pt>
    <dgm:pt modelId="{E8E8073A-BB49-4393-8E99-5B60F48A1712}" type="pres">
      <dgm:prSet presAssocID="{45537E03-A255-46A2-8A7B-888A82D96701}" presName="rootConnector" presStyleLbl="node3" presStyleIdx="1" presStyleCnt="9"/>
      <dgm:spPr/>
    </dgm:pt>
    <dgm:pt modelId="{2719501C-3458-4031-9082-F0C7086B8BD2}" type="pres">
      <dgm:prSet presAssocID="{45537E03-A255-46A2-8A7B-888A82D96701}" presName="hierChild4" presStyleCnt="0"/>
      <dgm:spPr/>
    </dgm:pt>
    <dgm:pt modelId="{2D85B0DA-2D04-475E-ADB9-E71BC62C79AD}" type="pres">
      <dgm:prSet presAssocID="{45537E03-A255-46A2-8A7B-888A82D96701}" presName="hierChild5" presStyleCnt="0"/>
      <dgm:spPr/>
    </dgm:pt>
    <dgm:pt modelId="{24479720-DA66-42A5-90A9-7640F41BFD6D}" type="pres">
      <dgm:prSet presAssocID="{8D79B47A-0076-4F05-94DB-59DB28724BD0}" presName="Name37" presStyleLbl="parChTrans1D3" presStyleIdx="4" presStyleCnt="11"/>
      <dgm:spPr/>
    </dgm:pt>
    <dgm:pt modelId="{3349EAC4-3058-4556-BDA1-BC3B9D0EDA2A}" type="pres">
      <dgm:prSet presAssocID="{20F473AB-08A5-4811-9E4A-40312C786096}" presName="hierRoot2" presStyleCnt="0">
        <dgm:presLayoutVars>
          <dgm:hierBranch val="init"/>
        </dgm:presLayoutVars>
      </dgm:prSet>
      <dgm:spPr/>
    </dgm:pt>
    <dgm:pt modelId="{1FAB3A31-AA86-49AC-9875-FA445DFFBCFB}" type="pres">
      <dgm:prSet presAssocID="{20F473AB-08A5-4811-9E4A-40312C786096}" presName="rootComposite" presStyleCnt="0"/>
      <dgm:spPr/>
    </dgm:pt>
    <dgm:pt modelId="{FC05F759-BC39-42E5-BA5A-3D13C4C782D4}" type="pres">
      <dgm:prSet presAssocID="{20F473AB-08A5-4811-9E4A-40312C786096}" presName="rootText" presStyleLbl="node3" presStyleIdx="2" presStyleCnt="9" custScaleX="488914" custLinFactNeighborX="-9731">
        <dgm:presLayoutVars>
          <dgm:chPref val="3"/>
        </dgm:presLayoutVars>
      </dgm:prSet>
      <dgm:spPr/>
    </dgm:pt>
    <dgm:pt modelId="{1D2E68AE-5DBE-4DA9-80C8-E61A9458CD5D}" type="pres">
      <dgm:prSet presAssocID="{20F473AB-08A5-4811-9E4A-40312C786096}" presName="rootConnector" presStyleLbl="node3" presStyleIdx="2" presStyleCnt="9"/>
      <dgm:spPr/>
    </dgm:pt>
    <dgm:pt modelId="{0AF472AF-80FE-480E-B1D7-42E3170965EF}" type="pres">
      <dgm:prSet presAssocID="{20F473AB-08A5-4811-9E4A-40312C786096}" presName="hierChild4" presStyleCnt="0"/>
      <dgm:spPr/>
    </dgm:pt>
    <dgm:pt modelId="{3094BC14-27DB-4EC8-9EC2-D7A0F02C747B}" type="pres">
      <dgm:prSet presAssocID="{20F473AB-08A5-4811-9E4A-40312C786096}" presName="hierChild5" presStyleCnt="0"/>
      <dgm:spPr/>
    </dgm:pt>
    <dgm:pt modelId="{81B0844A-5130-4C0A-BACB-ADF4191A3621}" type="pres">
      <dgm:prSet presAssocID="{E67F4A94-2EEC-438C-B9CE-6B4D2B561D13}" presName="Name37" presStyleLbl="parChTrans1D3" presStyleIdx="5" presStyleCnt="11"/>
      <dgm:spPr/>
    </dgm:pt>
    <dgm:pt modelId="{CB7ADC53-6091-460E-95E8-D04E0F0A62F2}" type="pres">
      <dgm:prSet presAssocID="{597F759D-7642-4775-9D93-4E8621A96329}" presName="hierRoot2" presStyleCnt="0">
        <dgm:presLayoutVars>
          <dgm:hierBranch val="init"/>
        </dgm:presLayoutVars>
      </dgm:prSet>
      <dgm:spPr/>
    </dgm:pt>
    <dgm:pt modelId="{E2F2CBCB-267E-4EA3-9005-C218D94A065D}" type="pres">
      <dgm:prSet presAssocID="{597F759D-7642-4775-9D93-4E8621A96329}" presName="rootComposite" presStyleCnt="0"/>
      <dgm:spPr/>
    </dgm:pt>
    <dgm:pt modelId="{F2F3FA56-EA37-4EBE-A5E6-3F89C08B481E}" type="pres">
      <dgm:prSet presAssocID="{597F759D-7642-4775-9D93-4E8621A96329}" presName="rootText" presStyleLbl="node3" presStyleIdx="3" presStyleCnt="9" custScaleX="488914" custLinFactNeighborX="-8928">
        <dgm:presLayoutVars>
          <dgm:chPref val="3"/>
        </dgm:presLayoutVars>
      </dgm:prSet>
      <dgm:spPr/>
    </dgm:pt>
    <dgm:pt modelId="{3D758BCB-6F4B-429B-BBDA-31B689D18F9E}" type="pres">
      <dgm:prSet presAssocID="{597F759D-7642-4775-9D93-4E8621A96329}" presName="rootConnector" presStyleLbl="node3" presStyleIdx="3" presStyleCnt="9"/>
      <dgm:spPr/>
    </dgm:pt>
    <dgm:pt modelId="{CC990661-B55B-4613-9420-7336DF5A5BBB}" type="pres">
      <dgm:prSet presAssocID="{597F759D-7642-4775-9D93-4E8621A96329}" presName="hierChild4" presStyleCnt="0"/>
      <dgm:spPr/>
    </dgm:pt>
    <dgm:pt modelId="{33A8AFCE-5112-4464-AF03-E82087C445E0}" type="pres">
      <dgm:prSet presAssocID="{597F759D-7642-4775-9D93-4E8621A96329}" presName="hierChild5" presStyleCnt="0"/>
      <dgm:spPr/>
    </dgm:pt>
    <dgm:pt modelId="{22DA4D43-C4B0-4656-B4F9-4177D98E7985}" type="pres">
      <dgm:prSet presAssocID="{110AD356-C11A-4BD7-B624-F4E6ED9BB0DE}" presName="Name37" presStyleLbl="parChTrans1D3" presStyleIdx="6" presStyleCnt="11"/>
      <dgm:spPr/>
    </dgm:pt>
    <dgm:pt modelId="{0EFAD9AD-1709-4408-A6BC-563EE266A84C}" type="pres">
      <dgm:prSet presAssocID="{8CB2533C-8D47-4EC0-83D0-4DA65E49740C}" presName="hierRoot2" presStyleCnt="0">
        <dgm:presLayoutVars>
          <dgm:hierBranch val="init"/>
        </dgm:presLayoutVars>
      </dgm:prSet>
      <dgm:spPr/>
    </dgm:pt>
    <dgm:pt modelId="{CFEC4595-244E-49AF-B9FC-1F50EA5EBFCA}" type="pres">
      <dgm:prSet presAssocID="{8CB2533C-8D47-4EC0-83D0-4DA65E49740C}" presName="rootComposite" presStyleCnt="0"/>
      <dgm:spPr/>
    </dgm:pt>
    <dgm:pt modelId="{F18C7ADF-0606-4A8B-BF58-E991FCF04D99}" type="pres">
      <dgm:prSet presAssocID="{8CB2533C-8D47-4EC0-83D0-4DA65E49740C}" presName="rootText" presStyleLbl="node3" presStyleIdx="4" presStyleCnt="9" custScaleX="488914" custLinFactNeighborX="-8928">
        <dgm:presLayoutVars>
          <dgm:chPref val="3"/>
        </dgm:presLayoutVars>
      </dgm:prSet>
      <dgm:spPr/>
    </dgm:pt>
    <dgm:pt modelId="{03901C12-25E4-4E2D-9455-92D9334D935A}" type="pres">
      <dgm:prSet presAssocID="{8CB2533C-8D47-4EC0-83D0-4DA65E49740C}" presName="rootConnector" presStyleLbl="node3" presStyleIdx="4" presStyleCnt="9"/>
      <dgm:spPr/>
    </dgm:pt>
    <dgm:pt modelId="{9EF02072-E777-4A37-B804-82FA0499E6C8}" type="pres">
      <dgm:prSet presAssocID="{8CB2533C-8D47-4EC0-83D0-4DA65E49740C}" presName="hierChild4" presStyleCnt="0"/>
      <dgm:spPr/>
    </dgm:pt>
    <dgm:pt modelId="{194A5C29-3E1A-415F-A26F-66BE5479192E}" type="pres">
      <dgm:prSet presAssocID="{8CB2533C-8D47-4EC0-83D0-4DA65E49740C}" presName="hierChild5" presStyleCnt="0"/>
      <dgm:spPr/>
    </dgm:pt>
    <dgm:pt modelId="{2124A4A7-798A-4186-AF2C-8E14744DC5E1}" type="pres">
      <dgm:prSet presAssocID="{1EF6D06E-99BD-49E8-8AD9-1E50D64B9661}" presName="Name37" presStyleLbl="parChTrans1D3" presStyleIdx="7" presStyleCnt="11"/>
      <dgm:spPr/>
    </dgm:pt>
    <dgm:pt modelId="{4CEDE211-08D2-44F0-86D8-3F8132976CF3}" type="pres">
      <dgm:prSet presAssocID="{5009AA61-1BFA-49F2-B294-6265385E15E1}" presName="hierRoot2" presStyleCnt="0">
        <dgm:presLayoutVars>
          <dgm:hierBranch val="init"/>
        </dgm:presLayoutVars>
      </dgm:prSet>
      <dgm:spPr/>
    </dgm:pt>
    <dgm:pt modelId="{E9D9FA76-BC4E-433A-AD00-4296E493E78C}" type="pres">
      <dgm:prSet presAssocID="{5009AA61-1BFA-49F2-B294-6265385E15E1}" presName="rootComposite" presStyleCnt="0"/>
      <dgm:spPr/>
    </dgm:pt>
    <dgm:pt modelId="{2E7FDA53-F73B-4DEE-8025-FBD374594BB5}" type="pres">
      <dgm:prSet presAssocID="{5009AA61-1BFA-49F2-B294-6265385E15E1}" presName="rootText" presStyleLbl="node3" presStyleIdx="5" presStyleCnt="9" custScaleX="488914" custLinFactNeighborX="-8928">
        <dgm:presLayoutVars>
          <dgm:chPref val="3"/>
        </dgm:presLayoutVars>
      </dgm:prSet>
      <dgm:spPr/>
    </dgm:pt>
    <dgm:pt modelId="{28508956-FF5D-485E-8A36-C39CFF3166B7}" type="pres">
      <dgm:prSet presAssocID="{5009AA61-1BFA-49F2-B294-6265385E15E1}" presName="rootConnector" presStyleLbl="node3" presStyleIdx="5" presStyleCnt="9"/>
      <dgm:spPr/>
    </dgm:pt>
    <dgm:pt modelId="{39909059-11D8-44E7-BB93-83B11B549AF2}" type="pres">
      <dgm:prSet presAssocID="{5009AA61-1BFA-49F2-B294-6265385E15E1}" presName="hierChild4" presStyleCnt="0"/>
      <dgm:spPr/>
    </dgm:pt>
    <dgm:pt modelId="{526F3CE6-96F7-46FB-951A-B19E51E72B43}" type="pres">
      <dgm:prSet presAssocID="{5009AA61-1BFA-49F2-B294-6265385E15E1}" presName="hierChild5" presStyleCnt="0"/>
      <dgm:spPr/>
    </dgm:pt>
    <dgm:pt modelId="{8F6E9183-92A0-4744-A48F-4DD3D996DBAB}" type="pres">
      <dgm:prSet presAssocID="{AC15D51D-D203-45CB-9461-473E734BFAD5}" presName="Name37" presStyleLbl="parChTrans1D3" presStyleIdx="8" presStyleCnt="11"/>
      <dgm:spPr/>
    </dgm:pt>
    <dgm:pt modelId="{05D16734-DD09-4736-B0BA-DCDE5978FFAE}" type="pres">
      <dgm:prSet presAssocID="{44C0E418-4AC6-4B19-9A76-203035A61BBA}" presName="hierRoot2" presStyleCnt="0">
        <dgm:presLayoutVars>
          <dgm:hierBranch val="init"/>
        </dgm:presLayoutVars>
      </dgm:prSet>
      <dgm:spPr/>
    </dgm:pt>
    <dgm:pt modelId="{A39DD653-F280-45A9-8BB2-C2738E1F60F6}" type="pres">
      <dgm:prSet presAssocID="{44C0E418-4AC6-4B19-9A76-203035A61BBA}" presName="rootComposite" presStyleCnt="0"/>
      <dgm:spPr/>
    </dgm:pt>
    <dgm:pt modelId="{8ECB1AA0-0046-45B3-BF51-E9D85FC0B6AB}" type="pres">
      <dgm:prSet presAssocID="{44C0E418-4AC6-4B19-9A76-203035A61BBA}" presName="rootText" presStyleLbl="node3" presStyleIdx="6" presStyleCnt="9" custScaleX="488914" custLinFactNeighborX="-8928">
        <dgm:presLayoutVars>
          <dgm:chPref val="3"/>
        </dgm:presLayoutVars>
      </dgm:prSet>
      <dgm:spPr/>
    </dgm:pt>
    <dgm:pt modelId="{C6F0FB4D-49E3-4831-9789-C920070446AA}" type="pres">
      <dgm:prSet presAssocID="{44C0E418-4AC6-4B19-9A76-203035A61BBA}" presName="rootConnector" presStyleLbl="node3" presStyleIdx="6" presStyleCnt="9"/>
      <dgm:spPr/>
    </dgm:pt>
    <dgm:pt modelId="{41646E5A-17C3-452A-A01C-CE2C794C2084}" type="pres">
      <dgm:prSet presAssocID="{44C0E418-4AC6-4B19-9A76-203035A61BBA}" presName="hierChild4" presStyleCnt="0"/>
      <dgm:spPr/>
    </dgm:pt>
    <dgm:pt modelId="{D6569071-A17B-4EDE-8B26-94DF97574D71}" type="pres">
      <dgm:prSet presAssocID="{44C0E418-4AC6-4B19-9A76-203035A61BBA}" presName="hierChild5" presStyleCnt="0"/>
      <dgm:spPr/>
    </dgm:pt>
    <dgm:pt modelId="{14EBEA55-FD35-422A-B135-93BEDDBFD099}" type="pres">
      <dgm:prSet presAssocID="{66EFFC65-5E09-42F0-9971-930F435FB769}" presName="Name37" presStyleLbl="parChTrans1D3" presStyleIdx="9" presStyleCnt="11"/>
      <dgm:spPr/>
    </dgm:pt>
    <dgm:pt modelId="{715F36D6-BD95-4036-B7EF-CE6002CCD529}" type="pres">
      <dgm:prSet presAssocID="{F2F24FEE-A2DA-4066-A92A-D3BFEF02924C}" presName="hierRoot2" presStyleCnt="0">
        <dgm:presLayoutVars>
          <dgm:hierBranch val="init"/>
        </dgm:presLayoutVars>
      </dgm:prSet>
      <dgm:spPr/>
    </dgm:pt>
    <dgm:pt modelId="{B54F2E60-7290-439F-89AB-73F7003AE21B}" type="pres">
      <dgm:prSet presAssocID="{F2F24FEE-A2DA-4066-A92A-D3BFEF02924C}" presName="rootComposite" presStyleCnt="0"/>
      <dgm:spPr/>
    </dgm:pt>
    <dgm:pt modelId="{C2CF51B6-D8CB-4706-86B8-6453AA88F274}" type="pres">
      <dgm:prSet presAssocID="{F2F24FEE-A2DA-4066-A92A-D3BFEF02924C}" presName="rootText" presStyleLbl="node3" presStyleIdx="7" presStyleCnt="9" custScaleX="488914" custScaleY="110000" custLinFactNeighborX="-8928">
        <dgm:presLayoutVars>
          <dgm:chPref val="3"/>
        </dgm:presLayoutVars>
      </dgm:prSet>
      <dgm:spPr/>
    </dgm:pt>
    <dgm:pt modelId="{C7BEA2C2-6129-4EAF-BEA1-93C012BAC4C9}" type="pres">
      <dgm:prSet presAssocID="{F2F24FEE-A2DA-4066-A92A-D3BFEF02924C}" presName="rootConnector" presStyleLbl="node3" presStyleIdx="7" presStyleCnt="9"/>
      <dgm:spPr/>
    </dgm:pt>
    <dgm:pt modelId="{37610AD8-B10C-4136-B38F-997F4812EDC2}" type="pres">
      <dgm:prSet presAssocID="{F2F24FEE-A2DA-4066-A92A-D3BFEF02924C}" presName="hierChild4" presStyleCnt="0"/>
      <dgm:spPr/>
    </dgm:pt>
    <dgm:pt modelId="{54BDA144-7F45-44CC-A5AB-7EEA6C51EAF3}" type="pres">
      <dgm:prSet presAssocID="{F2F24FEE-A2DA-4066-A92A-D3BFEF02924C}" presName="hierChild5" presStyleCnt="0"/>
      <dgm:spPr/>
    </dgm:pt>
    <dgm:pt modelId="{3F2CC09A-D060-4B60-B59B-90E03D900571}" type="pres">
      <dgm:prSet presAssocID="{95B27C00-2EA5-4D39-AD83-E6D34E683E32}" presName="Name37" presStyleLbl="parChTrans1D3" presStyleIdx="10" presStyleCnt="11"/>
      <dgm:spPr/>
    </dgm:pt>
    <dgm:pt modelId="{00D004B5-478F-445F-9FE7-D895BF2D98E6}" type="pres">
      <dgm:prSet presAssocID="{427D4B4C-F040-40EB-A9C7-790950471139}" presName="hierRoot2" presStyleCnt="0">
        <dgm:presLayoutVars>
          <dgm:hierBranch val="init"/>
        </dgm:presLayoutVars>
      </dgm:prSet>
      <dgm:spPr/>
    </dgm:pt>
    <dgm:pt modelId="{0584728B-D6BA-4D72-B5F4-9618496D4308}" type="pres">
      <dgm:prSet presAssocID="{427D4B4C-F040-40EB-A9C7-790950471139}" presName="rootComposite" presStyleCnt="0"/>
      <dgm:spPr/>
    </dgm:pt>
    <dgm:pt modelId="{35889734-75F4-47E3-BCC9-D58BC69451A8}" type="pres">
      <dgm:prSet presAssocID="{427D4B4C-F040-40EB-A9C7-790950471139}" presName="rootText" presStyleLbl="node3" presStyleIdx="8" presStyleCnt="9" custScaleX="488914" custLinFactNeighborX="-8928">
        <dgm:presLayoutVars>
          <dgm:chPref val="3"/>
        </dgm:presLayoutVars>
      </dgm:prSet>
      <dgm:spPr/>
    </dgm:pt>
    <dgm:pt modelId="{CBADF972-978F-4E3C-A413-16D8D4A58527}" type="pres">
      <dgm:prSet presAssocID="{427D4B4C-F040-40EB-A9C7-790950471139}" presName="rootConnector" presStyleLbl="node3" presStyleIdx="8" presStyleCnt="9"/>
      <dgm:spPr/>
    </dgm:pt>
    <dgm:pt modelId="{999CF335-BAC1-4AC2-85F7-FAD9542FE258}" type="pres">
      <dgm:prSet presAssocID="{427D4B4C-F040-40EB-A9C7-790950471139}" presName="hierChild4" presStyleCnt="0"/>
      <dgm:spPr/>
    </dgm:pt>
    <dgm:pt modelId="{6EC33F43-3BAF-4C7C-9F13-E7D05C79D84F}" type="pres">
      <dgm:prSet presAssocID="{427D4B4C-F040-40EB-A9C7-790950471139}" presName="hierChild5" presStyleCnt="0"/>
      <dgm:spPr/>
    </dgm:pt>
    <dgm:pt modelId="{BFC83387-0F29-4271-90B6-24C49BAAEAD4}" type="pres">
      <dgm:prSet presAssocID="{644DFDD5-C32D-4A4F-983C-E5F2B17B797E}" presName="hierChild5" presStyleCnt="0"/>
      <dgm:spPr/>
    </dgm:pt>
    <dgm:pt modelId="{5A588182-360A-4CBB-B0A7-06BD1967534C}" type="pres">
      <dgm:prSet presAssocID="{76BF5483-1FB2-438C-B9B5-96DCCBF22A2E}" presName="hierChild3" presStyleCnt="0"/>
      <dgm:spPr/>
    </dgm:pt>
  </dgm:ptLst>
  <dgm:cxnLst>
    <dgm:cxn modelId="{D7B40908-8134-4A72-889F-4D491F115B7B}" type="presOf" srcId="{8CB2533C-8D47-4EC0-83D0-4DA65E49740C}" destId="{F18C7ADF-0606-4A8B-BF58-E991FCF04D99}" srcOrd="0" destOrd="0" presId="urn:microsoft.com/office/officeart/2005/8/layout/orgChart1"/>
    <dgm:cxn modelId="{8DF8D20A-6C7B-4563-BDA6-5A48379F1C1E}" type="presOf" srcId="{110AD356-C11A-4BD7-B624-F4E6ED9BB0DE}" destId="{22DA4D43-C4B0-4656-B4F9-4177D98E7985}" srcOrd="0" destOrd="0" presId="urn:microsoft.com/office/officeart/2005/8/layout/orgChart1"/>
    <dgm:cxn modelId="{40E2490B-8BDA-424C-9313-0931803B0137}" type="presOf" srcId="{4C7E84A6-914B-4002-9817-F2E48FD16D72}" destId="{383031D8-FFC4-4A7F-8796-0E78D6668760}" srcOrd="1" destOrd="0" presId="urn:microsoft.com/office/officeart/2005/8/layout/orgChart1"/>
    <dgm:cxn modelId="{9FD3220D-C0BA-4F13-B3C2-19B2CEC2E041}" type="presOf" srcId="{345D809B-5D11-4A63-AD5A-F04CAF7B1A68}" destId="{FE6BF6B4-49A0-4E23-8E53-216B8DF9195C}" srcOrd="0" destOrd="0" presId="urn:microsoft.com/office/officeart/2005/8/layout/orgChart1"/>
    <dgm:cxn modelId="{B31CFC10-5DB5-4078-8CAA-6BF220351AB8}" type="presOf" srcId="{597F759D-7642-4775-9D93-4E8621A96329}" destId="{F2F3FA56-EA37-4EBE-A5E6-3F89C08B481E}" srcOrd="0" destOrd="0" presId="urn:microsoft.com/office/officeart/2005/8/layout/orgChart1"/>
    <dgm:cxn modelId="{2C8CA412-FA48-4307-BD60-3673F3460B0A}" type="presOf" srcId="{76BF5483-1FB2-438C-B9B5-96DCCBF22A2E}" destId="{3374FC7A-3ED6-4AEC-9F2E-D1042F1DA8BE}" srcOrd="1" destOrd="0" presId="urn:microsoft.com/office/officeart/2005/8/layout/orgChart1"/>
    <dgm:cxn modelId="{7D5CAC21-7511-4432-A860-CD6FA6933407}" type="presOf" srcId="{F2F24FEE-A2DA-4066-A92A-D3BFEF02924C}" destId="{C2CF51B6-D8CB-4706-86B8-6453AA88F274}" srcOrd="0" destOrd="0" presId="urn:microsoft.com/office/officeart/2005/8/layout/orgChart1"/>
    <dgm:cxn modelId="{1D033025-6D17-425F-83CF-BBE50A84DB1C}" type="presOf" srcId="{5009AA61-1BFA-49F2-B294-6265385E15E1}" destId="{2E7FDA53-F73B-4DEE-8025-FBD374594BB5}" srcOrd="0" destOrd="0" presId="urn:microsoft.com/office/officeart/2005/8/layout/orgChart1"/>
    <dgm:cxn modelId="{F84CA42B-0073-48B2-87EA-DBBBB79B9E2B}" type="presOf" srcId="{7B203A4C-BAB7-4C32-9E6A-0B3494BCE407}" destId="{B4A41261-AC88-44AB-ADC2-99466304C9FC}" srcOrd="1" destOrd="0" presId="urn:microsoft.com/office/officeart/2005/8/layout/orgChart1"/>
    <dgm:cxn modelId="{B23BFB34-FB60-4FF5-A29C-00E41298FDAC}" srcId="{644DFDD5-C32D-4A4F-983C-E5F2B17B797E}" destId="{44C0E418-4AC6-4B19-9A76-203035A61BBA}" srcOrd="6" destOrd="0" parTransId="{AC15D51D-D203-45CB-9461-473E734BFAD5}" sibTransId="{F290160E-E009-427B-A9C0-80EA1806A23F}"/>
    <dgm:cxn modelId="{3CB4773C-9E00-4144-87DB-2D355BB16B3C}" type="presOf" srcId="{45537E03-A255-46A2-8A7B-888A82D96701}" destId="{CDDDCEB5-1B65-4632-A448-87B6B3CC66D3}" srcOrd="0" destOrd="0" presId="urn:microsoft.com/office/officeart/2005/8/layout/orgChart1"/>
    <dgm:cxn modelId="{BB2FED3C-90B9-41F3-B6FB-6025EE05169C}" type="presOf" srcId="{76BF5483-1FB2-438C-B9B5-96DCCBF22A2E}" destId="{8F98063C-7711-4FEB-A4CB-2BC1A801A479}" srcOrd="0" destOrd="0" presId="urn:microsoft.com/office/officeart/2005/8/layout/orgChart1"/>
    <dgm:cxn modelId="{27EAB13E-3B1A-4050-9A52-6258357799ED}" type="presOf" srcId="{94453B4E-A77D-47B9-8E39-17442AB06E9A}" destId="{BDB6D876-2620-4E91-9FA9-0DCF1D2BB732}" srcOrd="0" destOrd="0" presId="urn:microsoft.com/office/officeart/2005/8/layout/orgChart1"/>
    <dgm:cxn modelId="{5670253F-DFBB-43AE-8654-3A187B96BCC8}" type="presOf" srcId="{7A0E95D6-6CE5-401A-8F56-B4C0B8A73E8C}" destId="{1ECEB440-EE81-45DC-A85A-7A7C51090F02}" srcOrd="0" destOrd="0" presId="urn:microsoft.com/office/officeart/2005/8/layout/orgChart1"/>
    <dgm:cxn modelId="{D08D2440-594D-4BEC-96E3-8D2FD55C1AED}" type="presOf" srcId="{6077C612-4800-4C7C-B890-D5ABF931769F}" destId="{5773874D-DF5F-4E9C-B2BC-0ABF54C41768}" srcOrd="0" destOrd="0" presId="urn:microsoft.com/office/officeart/2005/8/layout/orgChart1"/>
    <dgm:cxn modelId="{F9127661-24DD-45CD-8EB7-39C7D14D73FE}" type="presOf" srcId="{427D4B4C-F040-40EB-A9C7-790950471139}" destId="{CBADF972-978F-4E3C-A413-16D8D4A58527}" srcOrd="1" destOrd="0" presId="urn:microsoft.com/office/officeart/2005/8/layout/orgChart1"/>
    <dgm:cxn modelId="{AA9A8668-FC73-4A90-89D9-992B49DAB861}" type="presOf" srcId="{644DFDD5-C32D-4A4F-983C-E5F2B17B797E}" destId="{5A6913AE-6650-48F3-A702-5E6458D8D3D9}" srcOrd="1" destOrd="0" presId="urn:microsoft.com/office/officeart/2005/8/layout/orgChart1"/>
    <dgm:cxn modelId="{B2DE4369-39D8-4BEE-AE81-1CB4FAB5D273}" type="presOf" srcId="{7B203A4C-BAB7-4C32-9E6A-0B3494BCE407}" destId="{203118A4-CA03-4ABD-A275-B827C4B5C0A5}" srcOrd="0" destOrd="0" presId="urn:microsoft.com/office/officeart/2005/8/layout/orgChart1"/>
    <dgm:cxn modelId="{95E23E6D-99C4-436B-8160-FB8BE464D015}" srcId="{BBD13B95-00EA-43C1-B1C7-FBC036AAE59B}" destId="{76BF5483-1FB2-438C-B9B5-96DCCBF22A2E}" srcOrd="0" destOrd="0" parTransId="{9CD7FD28-4B96-4E98-A41A-187012FD1C34}" sibTransId="{E01F2D66-5FC4-41C4-90F0-596462AA7BC6}"/>
    <dgm:cxn modelId="{A114AC6E-FC7E-4968-83B3-CD325891E287}" type="presOf" srcId="{44C0E418-4AC6-4B19-9A76-203035A61BBA}" destId="{8ECB1AA0-0046-45B3-BF51-E9D85FC0B6AB}" srcOrd="0" destOrd="0" presId="urn:microsoft.com/office/officeart/2005/8/layout/orgChart1"/>
    <dgm:cxn modelId="{210E4070-DFFC-4DF2-AB31-C7DC2C571F65}" type="presOf" srcId="{20F473AB-08A5-4811-9E4A-40312C786096}" destId="{1D2E68AE-5DBE-4DA9-80C8-E61A9458CD5D}" srcOrd="1" destOrd="0" presId="urn:microsoft.com/office/officeart/2005/8/layout/orgChart1"/>
    <dgm:cxn modelId="{32866A70-4B4C-48AA-B204-F6037E08DF21}" type="presOf" srcId="{B8E34333-E20A-4A2B-AD57-2BEE32E4DAC2}" destId="{3E39D68D-C418-4A8E-BE38-4E1CF8BC13BC}" srcOrd="0" destOrd="0" presId="urn:microsoft.com/office/officeart/2005/8/layout/orgChart1"/>
    <dgm:cxn modelId="{BA3D4655-1897-4774-B4A1-72C814B7BFC3}" type="presOf" srcId="{F2F24FEE-A2DA-4066-A92A-D3BFEF02924C}" destId="{C7BEA2C2-6129-4EAF-BEA1-93C012BAC4C9}" srcOrd="1" destOrd="0" presId="urn:microsoft.com/office/officeart/2005/8/layout/orgChart1"/>
    <dgm:cxn modelId="{197D4955-27F9-4782-B52D-F070D4BCAA91}" srcId="{345D809B-5D11-4A63-AD5A-F04CAF7B1A68}" destId="{749B727A-637E-410C-9291-93CBB0F404B5}" srcOrd="1" destOrd="0" parTransId="{04C74536-6B5B-47F3-BA64-4EAC250F9C43}" sibTransId="{C35621BF-71DB-4148-8B6E-6B6E54FC4ECB}"/>
    <dgm:cxn modelId="{44BDAA56-9965-4E8E-97B6-D2F369D55475}" type="presOf" srcId="{345D809B-5D11-4A63-AD5A-F04CAF7B1A68}" destId="{4B764D2A-4F0D-43A8-9DDD-4BC990CC7632}" srcOrd="1" destOrd="0" presId="urn:microsoft.com/office/officeart/2005/8/layout/orgChart1"/>
    <dgm:cxn modelId="{3661EC76-FD08-498F-A5FA-3FB7D5FE5535}" srcId="{644DFDD5-C32D-4A4F-983C-E5F2B17B797E}" destId="{4C7E84A6-914B-4002-9817-F2E48FD16D72}" srcOrd="0" destOrd="0" parTransId="{6077C612-4800-4C7C-B890-D5ABF931769F}" sibTransId="{9CD108C6-758D-4A22-B358-221C46A7B046}"/>
    <dgm:cxn modelId="{92A5F67B-B8A7-405D-95EE-81CAD19CF5E7}" srcId="{644DFDD5-C32D-4A4F-983C-E5F2B17B797E}" destId="{597F759D-7642-4775-9D93-4E8621A96329}" srcOrd="3" destOrd="0" parTransId="{E67F4A94-2EEC-438C-B9CE-6B4D2B561D13}" sibTransId="{81C7AA15-EF34-4D6D-9B6D-E84FC1B7D557}"/>
    <dgm:cxn modelId="{B7A2FF7E-35C4-4064-87F7-B2E73C00C48A}" type="presOf" srcId="{4C7E84A6-914B-4002-9817-F2E48FD16D72}" destId="{7A3DD329-FC54-4662-BB55-E652C8E5640D}" srcOrd="0" destOrd="0" presId="urn:microsoft.com/office/officeart/2005/8/layout/orgChart1"/>
    <dgm:cxn modelId="{50A52089-20BA-4615-8046-E885C640FA78}" type="presOf" srcId="{597F759D-7642-4775-9D93-4E8621A96329}" destId="{3D758BCB-6F4B-429B-BBDA-31B689D18F9E}" srcOrd="1" destOrd="0" presId="urn:microsoft.com/office/officeart/2005/8/layout/orgChart1"/>
    <dgm:cxn modelId="{3E269789-B9C5-4740-A95B-1CEFFE7DDE15}" type="presOf" srcId="{8CB2533C-8D47-4EC0-83D0-4DA65E49740C}" destId="{03901C12-25E4-4E2D-9455-92D9334D935A}" srcOrd="1" destOrd="0" presId="urn:microsoft.com/office/officeart/2005/8/layout/orgChart1"/>
    <dgm:cxn modelId="{53AB668B-D984-4B92-9FB9-0D8763F472FA}" srcId="{644DFDD5-C32D-4A4F-983C-E5F2B17B797E}" destId="{5009AA61-1BFA-49F2-B294-6265385E15E1}" srcOrd="5" destOrd="0" parTransId="{1EF6D06E-99BD-49E8-8AD9-1E50D64B9661}" sibTransId="{50ADF90C-3D89-44DC-976A-3B63302E6F3B}"/>
    <dgm:cxn modelId="{6E49E791-43E6-479A-8A0E-8F4F62F5B1ED}" type="presOf" srcId="{AC15D51D-D203-45CB-9461-473E734BFAD5}" destId="{8F6E9183-92A0-4744-A48F-4DD3D996DBAB}" srcOrd="0" destOrd="0" presId="urn:microsoft.com/office/officeart/2005/8/layout/orgChart1"/>
    <dgm:cxn modelId="{3898C293-75D6-47C4-89F5-51C9C2B1653F}" srcId="{644DFDD5-C32D-4A4F-983C-E5F2B17B797E}" destId="{8CB2533C-8D47-4EC0-83D0-4DA65E49740C}" srcOrd="4" destOrd="0" parTransId="{110AD356-C11A-4BD7-B624-F4E6ED9BB0DE}" sibTransId="{1735F8E5-18BA-44B1-B7D6-FE73C1921B8F}"/>
    <dgm:cxn modelId="{9AE13297-EC3D-4C17-AF3F-411CFC6078B5}" srcId="{644DFDD5-C32D-4A4F-983C-E5F2B17B797E}" destId="{20F473AB-08A5-4811-9E4A-40312C786096}" srcOrd="2" destOrd="0" parTransId="{8D79B47A-0076-4F05-94DB-59DB28724BD0}" sibTransId="{239E7AD7-5E01-4CEF-A09A-C5121561A4FD}"/>
    <dgm:cxn modelId="{6BB256A4-7ADD-4A42-AD26-B0E8539256CB}" srcId="{76BF5483-1FB2-438C-B9B5-96DCCBF22A2E}" destId="{644DFDD5-C32D-4A4F-983C-E5F2B17B797E}" srcOrd="1" destOrd="0" parTransId="{B8E34333-E20A-4A2B-AD57-2BEE32E4DAC2}" sibTransId="{56CCF979-E8EC-4052-B1FB-5ADF4F1B96E6}"/>
    <dgm:cxn modelId="{DA3DC2A6-BE40-4579-920C-66B3BD3EFBF7}" srcId="{644DFDD5-C32D-4A4F-983C-E5F2B17B797E}" destId="{45537E03-A255-46A2-8A7B-888A82D96701}" srcOrd="1" destOrd="0" parTransId="{7A0E95D6-6CE5-401A-8F56-B4C0B8A73E8C}" sibTransId="{3CB72746-A822-41CF-8A81-B05D9D2A9EB6}"/>
    <dgm:cxn modelId="{4A3D00A7-BB0B-42A1-A8F6-329F67CA94BE}" type="presOf" srcId="{04C74536-6B5B-47F3-BA64-4EAC250F9C43}" destId="{F14182A4-5536-415E-8BF1-EC7FF947805C}" srcOrd="0" destOrd="0" presId="urn:microsoft.com/office/officeart/2005/8/layout/orgChart1"/>
    <dgm:cxn modelId="{DF9F2DAE-496F-4A38-A91F-F6B40A668CFC}" type="presOf" srcId="{45537E03-A255-46A2-8A7B-888A82D96701}" destId="{E8E8073A-BB49-4393-8E99-5B60F48A1712}" srcOrd="1" destOrd="0" presId="urn:microsoft.com/office/officeart/2005/8/layout/orgChart1"/>
    <dgm:cxn modelId="{1B9CB6B4-C087-4F1C-98BF-9B3412B028CC}" type="presOf" srcId="{5AFFB794-2F53-4B03-A7C5-E45E2D03C19A}" destId="{C26BA425-30D2-420C-9023-FC7B2168F46D}" srcOrd="0" destOrd="0" presId="urn:microsoft.com/office/officeart/2005/8/layout/orgChart1"/>
    <dgm:cxn modelId="{BB405DBC-A1BF-431E-9078-44448C6A65CC}" srcId="{644DFDD5-C32D-4A4F-983C-E5F2B17B797E}" destId="{427D4B4C-F040-40EB-A9C7-790950471139}" srcOrd="8" destOrd="0" parTransId="{95B27C00-2EA5-4D39-AD83-E6D34E683E32}" sibTransId="{3DB4EDA4-273B-4EC2-B16D-FCC06D7E32E0}"/>
    <dgm:cxn modelId="{127D0CBE-2066-4D10-8555-FF960620FD0F}" srcId="{644DFDD5-C32D-4A4F-983C-E5F2B17B797E}" destId="{F2F24FEE-A2DA-4066-A92A-D3BFEF02924C}" srcOrd="7" destOrd="0" parTransId="{66EFFC65-5E09-42F0-9971-930F435FB769}" sibTransId="{E86A461A-8F0B-47F3-BADA-EF0D5CDF3A6E}"/>
    <dgm:cxn modelId="{C10F29C6-DF2F-4A5C-9AE6-5517793B7753}" type="presOf" srcId="{44C0E418-4AC6-4B19-9A76-203035A61BBA}" destId="{C6F0FB4D-49E3-4831-9789-C920070446AA}" srcOrd="1" destOrd="0" presId="urn:microsoft.com/office/officeart/2005/8/layout/orgChart1"/>
    <dgm:cxn modelId="{10FD4FC6-31E3-4D62-8157-36F9DC089B55}" type="presOf" srcId="{5009AA61-1BFA-49F2-B294-6265385E15E1}" destId="{28508956-FF5D-485E-8A36-C39CFF3166B7}" srcOrd="1" destOrd="0" presId="urn:microsoft.com/office/officeart/2005/8/layout/orgChart1"/>
    <dgm:cxn modelId="{D72503C7-A6AF-4D0B-86D2-1160CFCA25A1}" type="presOf" srcId="{1EF6D06E-99BD-49E8-8AD9-1E50D64B9661}" destId="{2124A4A7-798A-4186-AF2C-8E14744DC5E1}" srcOrd="0" destOrd="0" presId="urn:microsoft.com/office/officeart/2005/8/layout/orgChart1"/>
    <dgm:cxn modelId="{6A8272C8-8076-4397-9602-7F40BE935D80}" type="presOf" srcId="{20F473AB-08A5-4811-9E4A-40312C786096}" destId="{FC05F759-BC39-42E5-BA5A-3D13C4C782D4}" srcOrd="0" destOrd="0" presId="urn:microsoft.com/office/officeart/2005/8/layout/orgChart1"/>
    <dgm:cxn modelId="{0295B8CD-C2A2-4761-B4CB-21509FCC1BBC}" type="presOf" srcId="{BBD13B95-00EA-43C1-B1C7-FBC036AAE59B}" destId="{E9999D2D-40D8-4B2A-8548-014B8951ED47}" srcOrd="0" destOrd="0" presId="urn:microsoft.com/office/officeart/2005/8/layout/orgChart1"/>
    <dgm:cxn modelId="{061E74D1-79CD-4531-B0A4-445322E19DCC}" type="presOf" srcId="{427D4B4C-F040-40EB-A9C7-790950471139}" destId="{35889734-75F4-47E3-BCC9-D58BC69451A8}" srcOrd="0" destOrd="0" presId="urn:microsoft.com/office/officeart/2005/8/layout/orgChart1"/>
    <dgm:cxn modelId="{35F522D2-24E6-449C-A125-91E6199D8FB0}" type="presOf" srcId="{8D79B47A-0076-4F05-94DB-59DB28724BD0}" destId="{24479720-DA66-42A5-90A9-7640F41BFD6D}" srcOrd="0" destOrd="0" presId="urn:microsoft.com/office/officeart/2005/8/layout/orgChart1"/>
    <dgm:cxn modelId="{4AED4DD2-4590-4A61-83ED-45F343105243}" type="presOf" srcId="{95B27C00-2EA5-4D39-AD83-E6D34E683E32}" destId="{3F2CC09A-D060-4B60-B59B-90E03D900571}" srcOrd="0" destOrd="0" presId="urn:microsoft.com/office/officeart/2005/8/layout/orgChart1"/>
    <dgm:cxn modelId="{1F17B3D2-6BBE-4C75-94E5-24799A178783}" type="presOf" srcId="{66EFFC65-5E09-42F0-9971-930F435FB769}" destId="{14EBEA55-FD35-422A-B135-93BEDDBFD099}" srcOrd="0" destOrd="0" presId="urn:microsoft.com/office/officeart/2005/8/layout/orgChart1"/>
    <dgm:cxn modelId="{4BE633D9-127F-4076-A04F-DBD7FEDDB38B}" type="presOf" srcId="{749B727A-637E-410C-9291-93CBB0F404B5}" destId="{6EB621BA-9D1F-45F5-BE10-7EBEABD6475B}" srcOrd="1" destOrd="0" presId="urn:microsoft.com/office/officeart/2005/8/layout/orgChart1"/>
    <dgm:cxn modelId="{133C6DE7-889D-4F5C-910F-03263D7254B3}" type="presOf" srcId="{749B727A-637E-410C-9291-93CBB0F404B5}" destId="{0ECE7D3C-A012-4249-807F-EE275D8730FF}" srcOrd="0" destOrd="0" presId="urn:microsoft.com/office/officeart/2005/8/layout/orgChart1"/>
    <dgm:cxn modelId="{E11850EB-537E-40FC-9B3B-BB566E6ECCDD}" type="presOf" srcId="{644DFDD5-C32D-4A4F-983C-E5F2B17B797E}" destId="{B41985D4-940C-450B-AC83-D454A7EC13CA}" srcOrd="0" destOrd="0" presId="urn:microsoft.com/office/officeart/2005/8/layout/orgChart1"/>
    <dgm:cxn modelId="{5A879FF9-568E-4531-BBF6-D82C03910782}" srcId="{345D809B-5D11-4A63-AD5A-F04CAF7B1A68}" destId="{7B203A4C-BAB7-4C32-9E6A-0B3494BCE407}" srcOrd="0" destOrd="0" parTransId="{5AFFB794-2F53-4B03-A7C5-E45E2D03C19A}" sibTransId="{9F1724CB-1461-4ED5-BBB6-0B3FE90BE9FE}"/>
    <dgm:cxn modelId="{61754EFB-E773-4A50-8C69-1FBC6DDDD5F3}" type="presOf" srcId="{E67F4A94-2EEC-438C-B9CE-6B4D2B561D13}" destId="{81B0844A-5130-4C0A-BACB-ADF4191A3621}" srcOrd="0" destOrd="0" presId="urn:microsoft.com/office/officeart/2005/8/layout/orgChart1"/>
    <dgm:cxn modelId="{55F61FFF-328B-4DF7-A60D-94AC1F577CC3}" srcId="{76BF5483-1FB2-438C-B9B5-96DCCBF22A2E}" destId="{345D809B-5D11-4A63-AD5A-F04CAF7B1A68}" srcOrd="0" destOrd="0" parTransId="{94453B4E-A77D-47B9-8E39-17442AB06E9A}" sibTransId="{0E00590B-523A-4282-88C6-851DD0EEC079}"/>
    <dgm:cxn modelId="{6306DA2C-A969-48F8-B578-4E0892E6AD70}" type="presParOf" srcId="{E9999D2D-40D8-4B2A-8548-014B8951ED47}" destId="{34562D0C-CBE4-46C0-9DBA-3695B4CA4A11}" srcOrd="0" destOrd="0" presId="urn:microsoft.com/office/officeart/2005/8/layout/orgChart1"/>
    <dgm:cxn modelId="{E61C4352-DF19-4E81-B9EC-E2571A5CA459}" type="presParOf" srcId="{34562D0C-CBE4-46C0-9DBA-3695B4CA4A11}" destId="{EF9C78F3-F1D1-4A66-8320-30B0E5F60E62}" srcOrd="0" destOrd="0" presId="urn:microsoft.com/office/officeart/2005/8/layout/orgChart1"/>
    <dgm:cxn modelId="{2BFD4E58-E0ED-4888-B09F-AEF94110C674}" type="presParOf" srcId="{EF9C78F3-F1D1-4A66-8320-30B0E5F60E62}" destId="{8F98063C-7711-4FEB-A4CB-2BC1A801A479}" srcOrd="0" destOrd="0" presId="urn:microsoft.com/office/officeart/2005/8/layout/orgChart1"/>
    <dgm:cxn modelId="{23FA7EFA-BFAE-429E-A3B7-5959D7E415F4}" type="presParOf" srcId="{EF9C78F3-F1D1-4A66-8320-30B0E5F60E62}" destId="{3374FC7A-3ED6-4AEC-9F2E-D1042F1DA8BE}" srcOrd="1" destOrd="0" presId="urn:microsoft.com/office/officeart/2005/8/layout/orgChart1"/>
    <dgm:cxn modelId="{877D56B8-660E-4E63-9E06-CDB9E984AB15}" type="presParOf" srcId="{34562D0C-CBE4-46C0-9DBA-3695B4CA4A11}" destId="{DD20F219-FAD7-4D9F-A384-97FF7EB6C5E0}" srcOrd="1" destOrd="0" presId="urn:microsoft.com/office/officeart/2005/8/layout/orgChart1"/>
    <dgm:cxn modelId="{121FA00D-06D1-45B7-A6D7-CAE97DDF6A04}" type="presParOf" srcId="{DD20F219-FAD7-4D9F-A384-97FF7EB6C5E0}" destId="{BDB6D876-2620-4E91-9FA9-0DCF1D2BB732}" srcOrd="0" destOrd="0" presId="urn:microsoft.com/office/officeart/2005/8/layout/orgChart1"/>
    <dgm:cxn modelId="{F5E2FC1B-5730-475C-B414-D2DC5E77AE93}" type="presParOf" srcId="{DD20F219-FAD7-4D9F-A384-97FF7EB6C5E0}" destId="{A57C74F3-4027-4DD0-8AD2-678D86D8D3A6}" srcOrd="1" destOrd="0" presId="urn:microsoft.com/office/officeart/2005/8/layout/orgChart1"/>
    <dgm:cxn modelId="{CA856951-0536-4098-A09B-3AF9D6E75E94}" type="presParOf" srcId="{A57C74F3-4027-4DD0-8AD2-678D86D8D3A6}" destId="{791A7FF6-FF0F-4E14-93A5-89D6A35B2A46}" srcOrd="0" destOrd="0" presId="urn:microsoft.com/office/officeart/2005/8/layout/orgChart1"/>
    <dgm:cxn modelId="{8A201D01-DDF0-45CF-B166-CE542822FB05}" type="presParOf" srcId="{791A7FF6-FF0F-4E14-93A5-89D6A35B2A46}" destId="{FE6BF6B4-49A0-4E23-8E53-216B8DF9195C}" srcOrd="0" destOrd="0" presId="urn:microsoft.com/office/officeart/2005/8/layout/orgChart1"/>
    <dgm:cxn modelId="{FC305587-E6EB-4549-9064-ECA98EB88629}" type="presParOf" srcId="{791A7FF6-FF0F-4E14-93A5-89D6A35B2A46}" destId="{4B764D2A-4F0D-43A8-9DDD-4BC990CC7632}" srcOrd="1" destOrd="0" presId="urn:microsoft.com/office/officeart/2005/8/layout/orgChart1"/>
    <dgm:cxn modelId="{3AC753BB-BBA9-46ED-90FE-C180C1C0DC31}" type="presParOf" srcId="{A57C74F3-4027-4DD0-8AD2-678D86D8D3A6}" destId="{4D06FAC1-A87D-48FF-B1DB-3D6549B07BA0}" srcOrd="1" destOrd="0" presId="urn:microsoft.com/office/officeart/2005/8/layout/orgChart1"/>
    <dgm:cxn modelId="{C581D054-DCA6-4744-BF94-B51CD6C8B1FD}" type="presParOf" srcId="{A57C74F3-4027-4DD0-8AD2-678D86D8D3A6}" destId="{96F9E864-5F9C-4A3B-91C9-CEBE81737ED3}" srcOrd="2" destOrd="0" presId="urn:microsoft.com/office/officeart/2005/8/layout/orgChart1"/>
    <dgm:cxn modelId="{C2531BF8-9B97-4FB0-9A99-6D39301CE04C}" type="presParOf" srcId="{96F9E864-5F9C-4A3B-91C9-CEBE81737ED3}" destId="{C26BA425-30D2-420C-9023-FC7B2168F46D}" srcOrd="0" destOrd="0" presId="urn:microsoft.com/office/officeart/2005/8/layout/orgChart1"/>
    <dgm:cxn modelId="{1177FA09-C1F4-46B9-92BD-154E65FB587D}" type="presParOf" srcId="{96F9E864-5F9C-4A3B-91C9-CEBE81737ED3}" destId="{99447DEE-7817-45E6-9066-0C7F6748F58F}" srcOrd="1" destOrd="0" presId="urn:microsoft.com/office/officeart/2005/8/layout/orgChart1"/>
    <dgm:cxn modelId="{CD6B9101-621A-4C9D-A857-210069BEB6DF}" type="presParOf" srcId="{99447DEE-7817-45E6-9066-0C7F6748F58F}" destId="{D3827B59-3A8F-416D-94E1-16270AA5EC96}" srcOrd="0" destOrd="0" presId="urn:microsoft.com/office/officeart/2005/8/layout/orgChart1"/>
    <dgm:cxn modelId="{53F066BB-C2D2-4AD9-800C-39867E211BD5}" type="presParOf" srcId="{D3827B59-3A8F-416D-94E1-16270AA5EC96}" destId="{203118A4-CA03-4ABD-A275-B827C4B5C0A5}" srcOrd="0" destOrd="0" presId="urn:microsoft.com/office/officeart/2005/8/layout/orgChart1"/>
    <dgm:cxn modelId="{A40C5D12-63E1-412A-941D-72BA84BCDC89}" type="presParOf" srcId="{D3827B59-3A8F-416D-94E1-16270AA5EC96}" destId="{B4A41261-AC88-44AB-ADC2-99466304C9FC}" srcOrd="1" destOrd="0" presId="urn:microsoft.com/office/officeart/2005/8/layout/orgChart1"/>
    <dgm:cxn modelId="{F08AC982-1B55-4425-8C50-9D4B5BA52236}" type="presParOf" srcId="{99447DEE-7817-45E6-9066-0C7F6748F58F}" destId="{94525811-35AB-48C2-9248-81B74F0AE7F8}" srcOrd="1" destOrd="0" presId="urn:microsoft.com/office/officeart/2005/8/layout/orgChart1"/>
    <dgm:cxn modelId="{79EC3E6B-E85B-466D-B798-1CE0B6B492E3}" type="presParOf" srcId="{99447DEE-7817-45E6-9066-0C7F6748F58F}" destId="{E7C0FFB3-A03E-4E41-AC2A-89E494E360CD}" srcOrd="2" destOrd="0" presId="urn:microsoft.com/office/officeart/2005/8/layout/orgChart1"/>
    <dgm:cxn modelId="{E92C6474-E124-482F-A857-2376431A4816}" type="presParOf" srcId="{96F9E864-5F9C-4A3B-91C9-CEBE81737ED3}" destId="{F14182A4-5536-415E-8BF1-EC7FF947805C}" srcOrd="2" destOrd="0" presId="urn:microsoft.com/office/officeart/2005/8/layout/orgChart1"/>
    <dgm:cxn modelId="{62D85110-A3E7-426D-BCC2-69131D1D0690}" type="presParOf" srcId="{96F9E864-5F9C-4A3B-91C9-CEBE81737ED3}" destId="{D957E5FD-2D03-4BDA-857C-B01176234691}" srcOrd="3" destOrd="0" presId="urn:microsoft.com/office/officeart/2005/8/layout/orgChart1"/>
    <dgm:cxn modelId="{375AC54B-3EB8-49F4-9519-6DCDCF0D122A}" type="presParOf" srcId="{D957E5FD-2D03-4BDA-857C-B01176234691}" destId="{3587C5C3-CA5C-4602-B78E-7325B434379C}" srcOrd="0" destOrd="0" presId="urn:microsoft.com/office/officeart/2005/8/layout/orgChart1"/>
    <dgm:cxn modelId="{3555D699-085E-4FD5-BCE5-F9A772C35196}" type="presParOf" srcId="{3587C5C3-CA5C-4602-B78E-7325B434379C}" destId="{0ECE7D3C-A012-4249-807F-EE275D8730FF}" srcOrd="0" destOrd="0" presId="urn:microsoft.com/office/officeart/2005/8/layout/orgChart1"/>
    <dgm:cxn modelId="{CCAAB0E1-DD2A-482B-A833-226208B329E8}" type="presParOf" srcId="{3587C5C3-CA5C-4602-B78E-7325B434379C}" destId="{6EB621BA-9D1F-45F5-BE10-7EBEABD6475B}" srcOrd="1" destOrd="0" presId="urn:microsoft.com/office/officeart/2005/8/layout/orgChart1"/>
    <dgm:cxn modelId="{BA48D2E9-A1BE-449B-B5B6-F035F6827A7E}" type="presParOf" srcId="{D957E5FD-2D03-4BDA-857C-B01176234691}" destId="{877DBE88-2771-4CFC-86E8-3FE373A97F29}" srcOrd="1" destOrd="0" presId="urn:microsoft.com/office/officeart/2005/8/layout/orgChart1"/>
    <dgm:cxn modelId="{5A30287E-0890-4C6C-818D-F616433ED06D}" type="presParOf" srcId="{D957E5FD-2D03-4BDA-857C-B01176234691}" destId="{37020D2C-63AC-474B-AD9E-E8114ABD74C9}" srcOrd="2" destOrd="0" presId="urn:microsoft.com/office/officeart/2005/8/layout/orgChart1"/>
    <dgm:cxn modelId="{79E2180A-1F1E-4020-84CF-F5F652123DF9}" type="presParOf" srcId="{DD20F219-FAD7-4D9F-A384-97FF7EB6C5E0}" destId="{3E39D68D-C418-4A8E-BE38-4E1CF8BC13BC}" srcOrd="2" destOrd="0" presId="urn:microsoft.com/office/officeart/2005/8/layout/orgChart1"/>
    <dgm:cxn modelId="{100F8374-6D1D-49F7-B01F-AF5AA0A524FB}" type="presParOf" srcId="{DD20F219-FAD7-4D9F-A384-97FF7EB6C5E0}" destId="{CAB87D50-B088-462F-8690-B9E703969375}" srcOrd="3" destOrd="0" presId="urn:microsoft.com/office/officeart/2005/8/layout/orgChart1"/>
    <dgm:cxn modelId="{4503EFC7-E5A7-48FB-9149-BA46980ACB5D}" type="presParOf" srcId="{CAB87D50-B088-462F-8690-B9E703969375}" destId="{5FAE013B-8034-4AE6-B2CB-B6B15CD86241}" srcOrd="0" destOrd="0" presId="urn:microsoft.com/office/officeart/2005/8/layout/orgChart1"/>
    <dgm:cxn modelId="{5A30C3F1-7F96-403B-BB0D-F9BB6B68E7A0}" type="presParOf" srcId="{5FAE013B-8034-4AE6-B2CB-B6B15CD86241}" destId="{B41985D4-940C-450B-AC83-D454A7EC13CA}" srcOrd="0" destOrd="0" presId="urn:microsoft.com/office/officeart/2005/8/layout/orgChart1"/>
    <dgm:cxn modelId="{A08E90DC-C38D-489E-88CE-DE21E2894397}" type="presParOf" srcId="{5FAE013B-8034-4AE6-B2CB-B6B15CD86241}" destId="{5A6913AE-6650-48F3-A702-5E6458D8D3D9}" srcOrd="1" destOrd="0" presId="urn:microsoft.com/office/officeart/2005/8/layout/orgChart1"/>
    <dgm:cxn modelId="{941D8C50-5AAD-4A51-A1EC-A8ADED24A482}" type="presParOf" srcId="{CAB87D50-B088-462F-8690-B9E703969375}" destId="{26BD5AC7-54BB-457F-8A57-CBACEAF457A5}" srcOrd="1" destOrd="0" presId="urn:microsoft.com/office/officeart/2005/8/layout/orgChart1"/>
    <dgm:cxn modelId="{FE9254B3-9353-4B34-8880-4553B5535E71}" type="presParOf" srcId="{26BD5AC7-54BB-457F-8A57-CBACEAF457A5}" destId="{5773874D-DF5F-4E9C-B2BC-0ABF54C41768}" srcOrd="0" destOrd="0" presId="urn:microsoft.com/office/officeart/2005/8/layout/orgChart1"/>
    <dgm:cxn modelId="{A2225235-F874-4EE4-9BC8-1783890143B6}" type="presParOf" srcId="{26BD5AC7-54BB-457F-8A57-CBACEAF457A5}" destId="{108D42BA-7608-4B3D-90AE-DCB3A219B1D8}" srcOrd="1" destOrd="0" presId="urn:microsoft.com/office/officeart/2005/8/layout/orgChart1"/>
    <dgm:cxn modelId="{4A6EBBB2-42B4-44B0-9E9A-AA41F50C595E}" type="presParOf" srcId="{108D42BA-7608-4B3D-90AE-DCB3A219B1D8}" destId="{B7FD7DC0-5513-44C1-B3A3-BF3FBFFA296D}" srcOrd="0" destOrd="0" presId="urn:microsoft.com/office/officeart/2005/8/layout/orgChart1"/>
    <dgm:cxn modelId="{2CCC0817-8748-4216-9104-4573051345D1}" type="presParOf" srcId="{B7FD7DC0-5513-44C1-B3A3-BF3FBFFA296D}" destId="{7A3DD329-FC54-4662-BB55-E652C8E5640D}" srcOrd="0" destOrd="0" presId="urn:microsoft.com/office/officeart/2005/8/layout/orgChart1"/>
    <dgm:cxn modelId="{583447BC-557F-4CC8-B5A2-EC278FEFF48E}" type="presParOf" srcId="{B7FD7DC0-5513-44C1-B3A3-BF3FBFFA296D}" destId="{383031D8-FFC4-4A7F-8796-0E78D6668760}" srcOrd="1" destOrd="0" presId="urn:microsoft.com/office/officeart/2005/8/layout/orgChart1"/>
    <dgm:cxn modelId="{97D53282-C2EE-4C61-902D-3917112CDEA3}" type="presParOf" srcId="{108D42BA-7608-4B3D-90AE-DCB3A219B1D8}" destId="{66BEEBB3-77A7-46F8-A23E-363E1E9EB672}" srcOrd="1" destOrd="0" presId="urn:microsoft.com/office/officeart/2005/8/layout/orgChart1"/>
    <dgm:cxn modelId="{7727B618-B0BE-4DB1-96CF-7E1B43B0B52D}" type="presParOf" srcId="{108D42BA-7608-4B3D-90AE-DCB3A219B1D8}" destId="{9F80B0A0-03B1-4A31-B698-62AE977ED1A5}" srcOrd="2" destOrd="0" presId="urn:microsoft.com/office/officeart/2005/8/layout/orgChart1"/>
    <dgm:cxn modelId="{9663FF9A-5B4B-4EC8-9CDD-51AB06B9D06D}" type="presParOf" srcId="{26BD5AC7-54BB-457F-8A57-CBACEAF457A5}" destId="{1ECEB440-EE81-45DC-A85A-7A7C51090F02}" srcOrd="2" destOrd="0" presId="urn:microsoft.com/office/officeart/2005/8/layout/orgChart1"/>
    <dgm:cxn modelId="{FFEA9B3B-DC2C-4DB1-8240-0DCCE6F33A90}" type="presParOf" srcId="{26BD5AC7-54BB-457F-8A57-CBACEAF457A5}" destId="{B4080CD2-AFA3-4EB1-A125-236A9BEC77FA}" srcOrd="3" destOrd="0" presId="urn:microsoft.com/office/officeart/2005/8/layout/orgChart1"/>
    <dgm:cxn modelId="{A339F9F6-2716-475E-911A-9402D70F00DF}" type="presParOf" srcId="{B4080CD2-AFA3-4EB1-A125-236A9BEC77FA}" destId="{56E84EA9-4A2B-4122-AA01-8451BA2358D5}" srcOrd="0" destOrd="0" presId="urn:microsoft.com/office/officeart/2005/8/layout/orgChart1"/>
    <dgm:cxn modelId="{7DDDB1F0-AA3F-4F96-840A-AE2F1D4B6A97}" type="presParOf" srcId="{56E84EA9-4A2B-4122-AA01-8451BA2358D5}" destId="{CDDDCEB5-1B65-4632-A448-87B6B3CC66D3}" srcOrd="0" destOrd="0" presId="urn:microsoft.com/office/officeart/2005/8/layout/orgChart1"/>
    <dgm:cxn modelId="{47152DE7-5336-4714-AE7F-D8F4B364362E}" type="presParOf" srcId="{56E84EA9-4A2B-4122-AA01-8451BA2358D5}" destId="{E8E8073A-BB49-4393-8E99-5B60F48A1712}" srcOrd="1" destOrd="0" presId="urn:microsoft.com/office/officeart/2005/8/layout/orgChart1"/>
    <dgm:cxn modelId="{F6DFB560-0530-4373-BA5C-7CEBDD6A9FC8}" type="presParOf" srcId="{B4080CD2-AFA3-4EB1-A125-236A9BEC77FA}" destId="{2719501C-3458-4031-9082-F0C7086B8BD2}" srcOrd="1" destOrd="0" presId="urn:microsoft.com/office/officeart/2005/8/layout/orgChart1"/>
    <dgm:cxn modelId="{E0D1B4A0-9596-45B8-A8B9-A08659B92858}" type="presParOf" srcId="{B4080CD2-AFA3-4EB1-A125-236A9BEC77FA}" destId="{2D85B0DA-2D04-475E-ADB9-E71BC62C79AD}" srcOrd="2" destOrd="0" presId="urn:microsoft.com/office/officeart/2005/8/layout/orgChart1"/>
    <dgm:cxn modelId="{F7AE1279-8C70-434E-83E7-27CEA5CC0FFD}" type="presParOf" srcId="{26BD5AC7-54BB-457F-8A57-CBACEAF457A5}" destId="{24479720-DA66-42A5-90A9-7640F41BFD6D}" srcOrd="4" destOrd="0" presId="urn:microsoft.com/office/officeart/2005/8/layout/orgChart1"/>
    <dgm:cxn modelId="{52F68FAA-B74F-4BAD-A849-2E02444AAEB3}" type="presParOf" srcId="{26BD5AC7-54BB-457F-8A57-CBACEAF457A5}" destId="{3349EAC4-3058-4556-BDA1-BC3B9D0EDA2A}" srcOrd="5" destOrd="0" presId="urn:microsoft.com/office/officeart/2005/8/layout/orgChart1"/>
    <dgm:cxn modelId="{27FB6C00-066C-4DD3-A000-9412BD989AAF}" type="presParOf" srcId="{3349EAC4-3058-4556-BDA1-BC3B9D0EDA2A}" destId="{1FAB3A31-AA86-49AC-9875-FA445DFFBCFB}" srcOrd="0" destOrd="0" presId="urn:microsoft.com/office/officeart/2005/8/layout/orgChart1"/>
    <dgm:cxn modelId="{AFA89FAE-98F5-4381-9A48-6DDBC26C6066}" type="presParOf" srcId="{1FAB3A31-AA86-49AC-9875-FA445DFFBCFB}" destId="{FC05F759-BC39-42E5-BA5A-3D13C4C782D4}" srcOrd="0" destOrd="0" presId="urn:microsoft.com/office/officeart/2005/8/layout/orgChart1"/>
    <dgm:cxn modelId="{E38266EE-F1BA-4A62-939E-9DB8B94F5CAE}" type="presParOf" srcId="{1FAB3A31-AA86-49AC-9875-FA445DFFBCFB}" destId="{1D2E68AE-5DBE-4DA9-80C8-E61A9458CD5D}" srcOrd="1" destOrd="0" presId="urn:microsoft.com/office/officeart/2005/8/layout/orgChart1"/>
    <dgm:cxn modelId="{7947AAC6-372A-4546-ACF8-4136A5DDA2CC}" type="presParOf" srcId="{3349EAC4-3058-4556-BDA1-BC3B9D0EDA2A}" destId="{0AF472AF-80FE-480E-B1D7-42E3170965EF}" srcOrd="1" destOrd="0" presId="urn:microsoft.com/office/officeart/2005/8/layout/orgChart1"/>
    <dgm:cxn modelId="{1A3FC099-0C9A-4E7C-9675-0C012CEF4C3B}" type="presParOf" srcId="{3349EAC4-3058-4556-BDA1-BC3B9D0EDA2A}" destId="{3094BC14-27DB-4EC8-9EC2-D7A0F02C747B}" srcOrd="2" destOrd="0" presId="urn:microsoft.com/office/officeart/2005/8/layout/orgChart1"/>
    <dgm:cxn modelId="{3BB378BF-5E8D-41BA-B3D8-7A9BF8373915}" type="presParOf" srcId="{26BD5AC7-54BB-457F-8A57-CBACEAF457A5}" destId="{81B0844A-5130-4C0A-BACB-ADF4191A3621}" srcOrd="6" destOrd="0" presId="urn:microsoft.com/office/officeart/2005/8/layout/orgChart1"/>
    <dgm:cxn modelId="{690F2670-3611-44D6-B660-1C8A1A9E2F39}" type="presParOf" srcId="{26BD5AC7-54BB-457F-8A57-CBACEAF457A5}" destId="{CB7ADC53-6091-460E-95E8-D04E0F0A62F2}" srcOrd="7" destOrd="0" presId="urn:microsoft.com/office/officeart/2005/8/layout/orgChart1"/>
    <dgm:cxn modelId="{22CC6CD7-2C0D-4B67-8E9E-20ACC1BB0BC8}" type="presParOf" srcId="{CB7ADC53-6091-460E-95E8-D04E0F0A62F2}" destId="{E2F2CBCB-267E-4EA3-9005-C218D94A065D}" srcOrd="0" destOrd="0" presId="urn:microsoft.com/office/officeart/2005/8/layout/orgChart1"/>
    <dgm:cxn modelId="{E236CCED-678F-43C6-B507-4461C44CD632}" type="presParOf" srcId="{E2F2CBCB-267E-4EA3-9005-C218D94A065D}" destId="{F2F3FA56-EA37-4EBE-A5E6-3F89C08B481E}" srcOrd="0" destOrd="0" presId="urn:microsoft.com/office/officeart/2005/8/layout/orgChart1"/>
    <dgm:cxn modelId="{C3C4C201-406D-4C80-BD4E-EB559FCE12FE}" type="presParOf" srcId="{E2F2CBCB-267E-4EA3-9005-C218D94A065D}" destId="{3D758BCB-6F4B-429B-BBDA-31B689D18F9E}" srcOrd="1" destOrd="0" presId="urn:microsoft.com/office/officeart/2005/8/layout/orgChart1"/>
    <dgm:cxn modelId="{F7AA2226-1790-48DC-9F9A-4B0DD17AE262}" type="presParOf" srcId="{CB7ADC53-6091-460E-95E8-D04E0F0A62F2}" destId="{CC990661-B55B-4613-9420-7336DF5A5BBB}" srcOrd="1" destOrd="0" presId="urn:microsoft.com/office/officeart/2005/8/layout/orgChart1"/>
    <dgm:cxn modelId="{CF7A3BFD-1993-4602-BC16-EC5B2F619AF4}" type="presParOf" srcId="{CB7ADC53-6091-460E-95E8-D04E0F0A62F2}" destId="{33A8AFCE-5112-4464-AF03-E82087C445E0}" srcOrd="2" destOrd="0" presId="urn:microsoft.com/office/officeart/2005/8/layout/orgChart1"/>
    <dgm:cxn modelId="{C0F523EE-37A7-4BCF-8BD7-8EFC17141A43}" type="presParOf" srcId="{26BD5AC7-54BB-457F-8A57-CBACEAF457A5}" destId="{22DA4D43-C4B0-4656-B4F9-4177D98E7985}" srcOrd="8" destOrd="0" presId="urn:microsoft.com/office/officeart/2005/8/layout/orgChart1"/>
    <dgm:cxn modelId="{2F288A93-0920-4DE8-B598-99944C73DE4D}" type="presParOf" srcId="{26BD5AC7-54BB-457F-8A57-CBACEAF457A5}" destId="{0EFAD9AD-1709-4408-A6BC-563EE266A84C}" srcOrd="9" destOrd="0" presId="urn:microsoft.com/office/officeart/2005/8/layout/orgChart1"/>
    <dgm:cxn modelId="{B99941F3-B28C-41B6-9C39-7635A4DC6842}" type="presParOf" srcId="{0EFAD9AD-1709-4408-A6BC-563EE266A84C}" destId="{CFEC4595-244E-49AF-B9FC-1F50EA5EBFCA}" srcOrd="0" destOrd="0" presId="urn:microsoft.com/office/officeart/2005/8/layout/orgChart1"/>
    <dgm:cxn modelId="{1BA9F52C-052E-45F1-94DA-0E16A7697E51}" type="presParOf" srcId="{CFEC4595-244E-49AF-B9FC-1F50EA5EBFCA}" destId="{F18C7ADF-0606-4A8B-BF58-E991FCF04D99}" srcOrd="0" destOrd="0" presId="urn:microsoft.com/office/officeart/2005/8/layout/orgChart1"/>
    <dgm:cxn modelId="{FA95697D-EA4B-4B06-A099-90CB2C3C87CD}" type="presParOf" srcId="{CFEC4595-244E-49AF-B9FC-1F50EA5EBFCA}" destId="{03901C12-25E4-4E2D-9455-92D9334D935A}" srcOrd="1" destOrd="0" presId="urn:microsoft.com/office/officeart/2005/8/layout/orgChart1"/>
    <dgm:cxn modelId="{65A0C84A-D6F1-4C82-88E0-F14530E77195}" type="presParOf" srcId="{0EFAD9AD-1709-4408-A6BC-563EE266A84C}" destId="{9EF02072-E777-4A37-B804-82FA0499E6C8}" srcOrd="1" destOrd="0" presId="urn:microsoft.com/office/officeart/2005/8/layout/orgChart1"/>
    <dgm:cxn modelId="{E92B384B-3509-49EC-8A84-7A1847B7553D}" type="presParOf" srcId="{0EFAD9AD-1709-4408-A6BC-563EE266A84C}" destId="{194A5C29-3E1A-415F-A26F-66BE5479192E}" srcOrd="2" destOrd="0" presId="urn:microsoft.com/office/officeart/2005/8/layout/orgChart1"/>
    <dgm:cxn modelId="{12CCCC42-8E36-410B-B442-3CCD216ECCB4}" type="presParOf" srcId="{26BD5AC7-54BB-457F-8A57-CBACEAF457A5}" destId="{2124A4A7-798A-4186-AF2C-8E14744DC5E1}" srcOrd="10" destOrd="0" presId="urn:microsoft.com/office/officeart/2005/8/layout/orgChart1"/>
    <dgm:cxn modelId="{19CC67FC-0013-421B-86EF-101A0B572FB2}" type="presParOf" srcId="{26BD5AC7-54BB-457F-8A57-CBACEAF457A5}" destId="{4CEDE211-08D2-44F0-86D8-3F8132976CF3}" srcOrd="11" destOrd="0" presId="urn:microsoft.com/office/officeart/2005/8/layout/orgChart1"/>
    <dgm:cxn modelId="{1720CA45-EBB9-4EFE-BBD2-2352E2D971CC}" type="presParOf" srcId="{4CEDE211-08D2-44F0-86D8-3F8132976CF3}" destId="{E9D9FA76-BC4E-433A-AD00-4296E493E78C}" srcOrd="0" destOrd="0" presId="urn:microsoft.com/office/officeart/2005/8/layout/orgChart1"/>
    <dgm:cxn modelId="{3C4AAAF4-6F1B-411D-B8F5-B0A328DB289D}" type="presParOf" srcId="{E9D9FA76-BC4E-433A-AD00-4296E493E78C}" destId="{2E7FDA53-F73B-4DEE-8025-FBD374594BB5}" srcOrd="0" destOrd="0" presId="urn:microsoft.com/office/officeart/2005/8/layout/orgChart1"/>
    <dgm:cxn modelId="{F319B40D-D20E-458D-A325-E8A634118ECD}" type="presParOf" srcId="{E9D9FA76-BC4E-433A-AD00-4296E493E78C}" destId="{28508956-FF5D-485E-8A36-C39CFF3166B7}" srcOrd="1" destOrd="0" presId="urn:microsoft.com/office/officeart/2005/8/layout/orgChart1"/>
    <dgm:cxn modelId="{8AC25ECB-5AFB-47F3-B287-E3C583E5BCF9}" type="presParOf" srcId="{4CEDE211-08D2-44F0-86D8-3F8132976CF3}" destId="{39909059-11D8-44E7-BB93-83B11B549AF2}" srcOrd="1" destOrd="0" presId="urn:microsoft.com/office/officeart/2005/8/layout/orgChart1"/>
    <dgm:cxn modelId="{04B8C7DA-AFAF-48E8-B033-D7542130798F}" type="presParOf" srcId="{4CEDE211-08D2-44F0-86D8-3F8132976CF3}" destId="{526F3CE6-96F7-46FB-951A-B19E51E72B43}" srcOrd="2" destOrd="0" presId="urn:microsoft.com/office/officeart/2005/8/layout/orgChart1"/>
    <dgm:cxn modelId="{66B38C4C-BD3D-4421-BF67-E0BFB5083271}" type="presParOf" srcId="{26BD5AC7-54BB-457F-8A57-CBACEAF457A5}" destId="{8F6E9183-92A0-4744-A48F-4DD3D996DBAB}" srcOrd="12" destOrd="0" presId="urn:microsoft.com/office/officeart/2005/8/layout/orgChart1"/>
    <dgm:cxn modelId="{F61C1C63-3741-4A69-9EB4-C9264C11D119}" type="presParOf" srcId="{26BD5AC7-54BB-457F-8A57-CBACEAF457A5}" destId="{05D16734-DD09-4736-B0BA-DCDE5978FFAE}" srcOrd="13" destOrd="0" presId="urn:microsoft.com/office/officeart/2005/8/layout/orgChart1"/>
    <dgm:cxn modelId="{155E456C-469C-446F-BF88-CD759DBCAD5A}" type="presParOf" srcId="{05D16734-DD09-4736-B0BA-DCDE5978FFAE}" destId="{A39DD653-F280-45A9-8BB2-C2738E1F60F6}" srcOrd="0" destOrd="0" presId="urn:microsoft.com/office/officeart/2005/8/layout/orgChart1"/>
    <dgm:cxn modelId="{6B47A1EC-9289-476B-9B37-C080F44D6774}" type="presParOf" srcId="{A39DD653-F280-45A9-8BB2-C2738E1F60F6}" destId="{8ECB1AA0-0046-45B3-BF51-E9D85FC0B6AB}" srcOrd="0" destOrd="0" presId="urn:microsoft.com/office/officeart/2005/8/layout/orgChart1"/>
    <dgm:cxn modelId="{A0886094-BBBB-49D6-BF03-EF6BC6BDDA26}" type="presParOf" srcId="{A39DD653-F280-45A9-8BB2-C2738E1F60F6}" destId="{C6F0FB4D-49E3-4831-9789-C920070446AA}" srcOrd="1" destOrd="0" presId="urn:microsoft.com/office/officeart/2005/8/layout/orgChart1"/>
    <dgm:cxn modelId="{D5603443-1102-49DE-ABEA-C901E7BEDF69}" type="presParOf" srcId="{05D16734-DD09-4736-B0BA-DCDE5978FFAE}" destId="{41646E5A-17C3-452A-A01C-CE2C794C2084}" srcOrd="1" destOrd="0" presId="urn:microsoft.com/office/officeart/2005/8/layout/orgChart1"/>
    <dgm:cxn modelId="{E2011FCC-DFCA-498B-8678-D577894ACCEA}" type="presParOf" srcId="{05D16734-DD09-4736-B0BA-DCDE5978FFAE}" destId="{D6569071-A17B-4EDE-8B26-94DF97574D71}" srcOrd="2" destOrd="0" presId="urn:microsoft.com/office/officeart/2005/8/layout/orgChart1"/>
    <dgm:cxn modelId="{BFB1DC99-819C-4F31-86DE-BFED9FEBA54E}" type="presParOf" srcId="{26BD5AC7-54BB-457F-8A57-CBACEAF457A5}" destId="{14EBEA55-FD35-422A-B135-93BEDDBFD099}" srcOrd="14" destOrd="0" presId="urn:microsoft.com/office/officeart/2005/8/layout/orgChart1"/>
    <dgm:cxn modelId="{BFF2D535-C9BE-4429-87AE-8A7C564662FB}" type="presParOf" srcId="{26BD5AC7-54BB-457F-8A57-CBACEAF457A5}" destId="{715F36D6-BD95-4036-B7EF-CE6002CCD529}" srcOrd="15" destOrd="0" presId="urn:microsoft.com/office/officeart/2005/8/layout/orgChart1"/>
    <dgm:cxn modelId="{B0647011-52A7-4F86-8FCC-0433E1034E86}" type="presParOf" srcId="{715F36D6-BD95-4036-B7EF-CE6002CCD529}" destId="{B54F2E60-7290-439F-89AB-73F7003AE21B}" srcOrd="0" destOrd="0" presId="urn:microsoft.com/office/officeart/2005/8/layout/orgChart1"/>
    <dgm:cxn modelId="{AEE3B69D-3316-4F04-A008-27C8AC039024}" type="presParOf" srcId="{B54F2E60-7290-439F-89AB-73F7003AE21B}" destId="{C2CF51B6-D8CB-4706-86B8-6453AA88F274}" srcOrd="0" destOrd="0" presId="urn:microsoft.com/office/officeart/2005/8/layout/orgChart1"/>
    <dgm:cxn modelId="{7AE2CCFC-119E-46EB-87B4-E627C8A98B70}" type="presParOf" srcId="{B54F2E60-7290-439F-89AB-73F7003AE21B}" destId="{C7BEA2C2-6129-4EAF-BEA1-93C012BAC4C9}" srcOrd="1" destOrd="0" presId="urn:microsoft.com/office/officeart/2005/8/layout/orgChart1"/>
    <dgm:cxn modelId="{13B8805E-F03C-4268-9BDB-AE352006CD6E}" type="presParOf" srcId="{715F36D6-BD95-4036-B7EF-CE6002CCD529}" destId="{37610AD8-B10C-4136-B38F-997F4812EDC2}" srcOrd="1" destOrd="0" presId="urn:microsoft.com/office/officeart/2005/8/layout/orgChart1"/>
    <dgm:cxn modelId="{BB845CF8-F829-4C83-AB3B-8947C89630A0}" type="presParOf" srcId="{715F36D6-BD95-4036-B7EF-CE6002CCD529}" destId="{54BDA144-7F45-44CC-A5AB-7EEA6C51EAF3}" srcOrd="2" destOrd="0" presId="urn:microsoft.com/office/officeart/2005/8/layout/orgChart1"/>
    <dgm:cxn modelId="{427EE3D1-C614-4642-8D7C-54A12229D7DB}" type="presParOf" srcId="{26BD5AC7-54BB-457F-8A57-CBACEAF457A5}" destId="{3F2CC09A-D060-4B60-B59B-90E03D900571}" srcOrd="16" destOrd="0" presId="urn:microsoft.com/office/officeart/2005/8/layout/orgChart1"/>
    <dgm:cxn modelId="{66D8D99C-D3B9-4393-9373-97A3F5E50C7A}" type="presParOf" srcId="{26BD5AC7-54BB-457F-8A57-CBACEAF457A5}" destId="{00D004B5-478F-445F-9FE7-D895BF2D98E6}" srcOrd="17" destOrd="0" presId="urn:microsoft.com/office/officeart/2005/8/layout/orgChart1"/>
    <dgm:cxn modelId="{D5BC7130-62F0-44AA-A3DC-6D793C5DF7FB}" type="presParOf" srcId="{00D004B5-478F-445F-9FE7-D895BF2D98E6}" destId="{0584728B-D6BA-4D72-B5F4-9618496D4308}" srcOrd="0" destOrd="0" presId="urn:microsoft.com/office/officeart/2005/8/layout/orgChart1"/>
    <dgm:cxn modelId="{0F2D8EA6-F903-4766-A959-6D2DD87B6D0D}" type="presParOf" srcId="{0584728B-D6BA-4D72-B5F4-9618496D4308}" destId="{35889734-75F4-47E3-BCC9-D58BC69451A8}" srcOrd="0" destOrd="0" presId="urn:microsoft.com/office/officeart/2005/8/layout/orgChart1"/>
    <dgm:cxn modelId="{4DBD952D-0B54-4F31-BB73-15FBBBD09510}" type="presParOf" srcId="{0584728B-D6BA-4D72-B5F4-9618496D4308}" destId="{CBADF972-978F-4E3C-A413-16D8D4A58527}" srcOrd="1" destOrd="0" presId="urn:microsoft.com/office/officeart/2005/8/layout/orgChart1"/>
    <dgm:cxn modelId="{534D047D-21D2-4B7C-8792-7613191D8851}" type="presParOf" srcId="{00D004B5-478F-445F-9FE7-D895BF2D98E6}" destId="{999CF335-BAC1-4AC2-85F7-FAD9542FE258}" srcOrd="1" destOrd="0" presId="urn:microsoft.com/office/officeart/2005/8/layout/orgChart1"/>
    <dgm:cxn modelId="{66EB3D12-909F-4547-956D-A8322C30FF66}" type="presParOf" srcId="{00D004B5-478F-445F-9FE7-D895BF2D98E6}" destId="{6EC33F43-3BAF-4C7C-9F13-E7D05C79D84F}" srcOrd="2" destOrd="0" presId="urn:microsoft.com/office/officeart/2005/8/layout/orgChart1"/>
    <dgm:cxn modelId="{4999C6E6-3B9B-40CD-8E99-A0194B8FD072}" type="presParOf" srcId="{CAB87D50-B088-462F-8690-B9E703969375}" destId="{BFC83387-0F29-4271-90B6-24C49BAAEAD4}" srcOrd="2" destOrd="0" presId="urn:microsoft.com/office/officeart/2005/8/layout/orgChart1"/>
    <dgm:cxn modelId="{F454945C-BAE4-42B1-82A2-309F428EFB85}" type="presParOf" srcId="{34562D0C-CBE4-46C0-9DBA-3695B4CA4A11}" destId="{5A588182-360A-4CBB-B0A7-06BD1967534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C2B95839-8AEA-40E3-A998-B25EE484CA1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D21EAAC0-ED9A-435B-966C-E87C5A0BE7FC}">
      <dgm:prSet/>
      <dgm:spPr>
        <a:solidFill>
          <a:schemeClr val="accent5">
            <a:lumMod val="60000"/>
            <a:lumOff val="40000"/>
          </a:schemeClr>
        </a:solidFill>
      </dgm:spPr>
      <dgm:t>
        <a:bodyPr/>
        <a:lstStyle/>
        <a:p>
          <a:r>
            <a:rPr lang="en-US" b="1" dirty="0">
              <a:solidFill>
                <a:schemeClr val="tx1"/>
              </a:solidFill>
            </a:rPr>
            <a:t>Pay late submission fee through the AD bank for delay up to 3 years and submit the ODI ( Rs. 7500 per return for periodical reporting and Rs. 7500+(0.025% X Amount involved X No of years delay -  for transactional reporting delay)</a:t>
          </a:r>
        </a:p>
      </dgm:t>
    </dgm:pt>
    <dgm:pt modelId="{DD80D793-41A7-41D2-B31A-4E574AF66B97}" type="parTrans" cxnId="{B2969C85-0EFF-4C3C-AE31-14AA20CC022D}">
      <dgm:prSet/>
      <dgm:spPr/>
      <dgm:t>
        <a:bodyPr/>
        <a:lstStyle/>
        <a:p>
          <a:endParaRPr lang="en-US"/>
        </a:p>
      </dgm:t>
    </dgm:pt>
    <dgm:pt modelId="{2307C202-E7A4-48E2-AAAA-91CDA2F35C13}" type="sibTrans" cxnId="{B2969C85-0EFF-4C3C-AE31-14AA20CC022D}">
      <dgm:prSet/>
      <dgm:spPr/>
      <dgm:t>
        <a:bodyPr/>
        <a:lstStyle/>
        <a:p>
          <a:endParaRPr lang="en-US"/>
        </a:p>
      </dgm:t>
    </dgm:pt>
    <dgm:pt modelId="{EE25FC45-39A6-4E12-A5B2-D2821C58940A}">
      <dgm:prSet/>
      <dgm:spPr>
        <a:solidFill>
          <a:schemeClr val="bg2">
            <a:lumMod val="90000"/>
          </a:schemeClr>
        </a:solidFill>
      </dgm:spPr>
      <dgm:t>
        <a:bodyPr/>
        <a:lstStyle/>
        <a:p>
          <a:r>
            <a:rPr lang="en-US" b="1" dirty="0">
              <a:solidFill>
                <a:schemeClr val="tx1"/>
              </a:solidFill>
            </a:rPr>
            <a:t>If ODI documents not submitted even after delay – Penal action under the provision of FEMA, can apply for compounding.</a:t>
          </a:r>
        </a:p>
      </dgm:t>
    </dgm:pt>
    <dgm:pt modelId="{BA99D0FA-2D4E-4CF4-A224-76DA9D59488C}" type="parTrans" cxnId="{41BEB7D8-BA9E-47E2-8DD5-340949EA5066}">
      <dgm:prSet/>
      <dgm:spPr/>
      <dgm:t>
        <a:bodyPr/>
        <a:lstStyle/>
        <a:p>
          <a:endParaRPr lang="en-US"/>
        </a:p>
      </dgm:t>
    </dgm:pt>
    <dgm:pt modelId="{1DB1DF13-3240-4178-87AB-15800C2CB736}" type="sibTrans" cxnId="{41BEB7D8-BA9E-47E2-8DD5-340949EA5066}">
      <dgm:prSet/>
      <dgm:spPr/>
      <dgm:t>
        <a:bodyPr/>
        <a:lstStyle/>
        <a:p>
          <a:endParaRPr lang="en-US"/>
        </a:p>
      </dgm:t>
    </dgm:pt>
    <dgm:pt modelId="{4433E293-FA61-45DC-93A0-3092D82876B2}">
      <dgm:prSet/>
      <dgm:spPr>
        <a:solidFill>
          <a:schemeClr val="accent5">
            <a:lumMod val="60000"/>
            <a:lumOff val="40000"/>
          </a:schemeClr>
        </a:solidFill>
      </dgm:spPr>
      <dgm:t>
        <a:bodyPr/>
        <a:lstStyle/>
        <a:p>
          <a:r>
            <a:rPr lang="en-US" b="1" dirty="0">
              <a:solidFill>
                <a:schemeClr val="tx1"/>
              </a:solidFill>
            </a:rPr>
            <a:t>No further ODI is allowed to the Indian resident up to the time the delay in reporting is </a:t>
          </a:r>
          <a:r>
            <a:rPr lang="en-US" b="1" dirty="0" err="1">
              <a:solidFill>
                <a:schemeClr val="tx1"/>
              </a:solidFill>
            </a:rPr>
            <a:t>regularised</a:t>
          </a:r>
          <a:r>
            <a:rPr lang="en-US" b="1" dirty="0">
              <a:solidFill>
                <a:schemeClr val="tx1"/>
              </a:solidFill>
            </a:rPr>
            <a:t>.</a:t>
          </a:r>
        </a:p>
      </dgm:t>
    </dgm:pt>
    <dgm:pt modelId="{9901AC0F-F540-420F-8D23-10FF0C15E20E}" type="parTrans" cxnId="{2D52E4CD-01F9-4734-A8B4-656CD2DC6E25}">
      <dgm:prSet/>
      <dgm:spPr/>
      <dgm:t>
        <a:bodyPr/>
        <a:lstStyle/>
        <a:p>
          <a:endParaRPr lang="en-IN"/>
        </a:p>
      </dgm:t>
    </dgm:pt>
    <dgm:pt modelId="{5D330FF7-FE53-4E40-BFAE-6A1BC209A59D}" type="sibTrans" cxnId="{2D52E4CD-01F9-4734-A8B4-656CD2DC6E25}">
      <dgm:prSet/>
      <dgm:spPr/>
      <dgm:t>
        <a:bodyPr/>
        <a:lstStyle/>
        <a:p>
          <a:endParaRPr lang="en-IN"/>
        </a:p>
      </dgm:t>
    </dgm:pt>
    <dgm:pt modelId="{1F20DF38-B749-46D9-BE22-F152C4DCA8E3}" type="pres">
      <dgm:prSet presAssocID="{C2B95839-8AEA-40E3-A998-B25EE484CA16}" presName="linear" presStyleCnt="0">
        <dgm:presLayoutVars>
          <dgm:animLvl val="lvl"/>
          <dgm:resizeHandles val="exact"/>
        </dgm:presLayoutVars>
      </dgm:prSet>
      <dgm:spPr/>
    </dgm:pt>
    <dgm:pt modelId="{0154FBCC-105A-48FB-A787-CBC0DAC6267A}" type="pres">
      <dgm:prSet presAssocID="{D21EAAC0-ED9A-435B-966C-E87C5A0BE7FC}" presName="parentText" presStyleLbl="node1" presStyleIdx="0" presStyleCnt="3" custLinFactY="-22887" custLinFactNeighborX="-2128" custLinFactNeighborY="-100000">
        <dgm:presLayoutVars>
          <dgm:chMax val="0"/>
          <dgm:bulletEnabled val="1"/>
        </dgm:presLayoutVars>
      </dgm:prSet>
      <dgm:spPr/>
    </dgm:pt>
    <dgm:pt modelId="{B865C3C9-8F9B-45DF-B1FA-2EA2A0B5C970}" type="pres">
      <dgm:prSet presAssocID="{2307C202-E7A4-48E2-AAAA-91CDA2F35C13}" presName="spacer" presStyleCnt="0"/>
      <dgm:spPr/>
    </dgm:pt>
    <dgm:pt modelId="{935FE665-CFAA-4F89-828F-725713C5D7B7}" type="pres">
      <dgm:prSet presAssocID="{EE25FC45-39A6-4E12-A5B2-D2821C58940A}" presName="parentText" presStyleLbl="node1" presStyleIdx="1" presStyleCnt="3" custLinFactY="-26122" custLinFactNeighborY="-100000">
        <dgm:presLayoutVars>
          <dgm:chMax val="0"/>
          <dgm:bulletEnabled val="1"/>
        </dgm:presLayoutVars>
      </dgm:prSet>
      <dgm:spPr/>
    </dgm:pt>
    <dgm:pt modelId="{13CEAFCA-D7ED-4CAC-B245-343C60131236}" type="pres">
      <dgm:prSet presAssocID="{1DB1DF13-3240-4178-87AB-15800C2CB736}" presName="spacer" presStyleCnt="0"/>
      <dgm:spPr/>
    </dgm:pt>
    <dgm:pt modelId="{9716949D-94B8-412C-93CD-05A38CE109F0}" type="pres">
      <dgm:prSet presAssocID="{4433E293-FA61-45DC-93A0-3092D82876B2}" presName="parentText" presStyleLbl="node1" presStyleIdx="2" presStyleCnt="3" custLinFactY="-30946" custLinFactNeighborY="-100000">
        <dgm:presLayoutVars>
          <dgm:chMax val="0"/>
          <dgm:bulletEnabled val="1"/>
        </dgm:presLayoutVars>
      </dgm:prSet>
      <dgm:spPr/>
    </dgm:pt>
  </dgm:ptLst>
  <dgm:cxnLst>
    <dgm:cxn modelId="{9B113A04-0E2B-4772-9BF0-97C16167E1BC}" type="presOf" srcId="{C2B95839-8AEA-40E3-A998-B25EE484CA16}" destId="{1F20DF38-B749-46D9-BE22-F152C4DCA8E3}" srcOrd="0" destOrd="0" presId="urn:microsoft.com/office/officeart/2005/8/layout/vList2"/>
    <dgm:cxn modelId="{CA5EF110-696F-42A8-B46D-815E535D495F}" type="presOf" srcId="{EE25FC45-39A6-4E12-A5B2-D2821C58940A}" destId="{935FE665-CFAA-4F89-828F-725713C5D7B7}" srcOrd="0" destOrd="0" presId="urn:microsoft.com/office/officeart/2005/8/layout/vList2"/>
    <dgm:cxn modelId="{8C969A6B-2C8B-4EE3-BBB8-F73A632A405B}" type="presOf" srcId="{D21EAAC0-ED9A-435B-966C-E87C5A0BE7FC}" destId="{0154FBCC-105A-48FB-A787-CBC0DAC6267A}" srcOrd="0" destOrd="0" presId="urn:microsoft.com/office/officeart/2005/8/layout/vList2"/>
    <dgm:cxn modelId="{B2969C85-0EFF-4C3C-AE31-14AA20CC022D}" srcId="{C2B95839-8AEA-40E3-A998-B25EE484CA16}" destId="{D21EAAC0-ED9A-435B-966C-E87C5A0BE7FC}" srcOrd="0" destOrd="0" parTransId="{DD80D793-41A7-41D2-B31A-4E574AF66B97}" sibTransId="{2307C202-E7A4-48E2-AAAA-91CDA2F35C13}"/>
    <dgm:cxn modelId="{0CD2B4B2-367E-4803-9268-F5EC38A0B7A0}" type="presOf" srcId="{4433E293-FA61-45DC-93A0-3092D82876B2}" destId="{9716949D-94B8-412C-93CD-05A38CE109F0}" srcOrd="0" destOrd="0" presId="urn:microsoft.com/office/officeart/2005/8/layout/vList2"/>
    <dgm:cxn modelId="{2D52E4CD-01F9-4734-A8B4-656CD2DC6E25}" srcId="{C2B95839-8AEA-40E3-A998-B25EE484CA16}" destId="{4433E293-FA61-45DC-93A0-3092D82876B2}" srcOrd="2" destOrd="0" parTransId="{9901AC0F-F540-420F-8D23-10FF0C15E20E}" sibTransId="{5D330FF7-FE53-4E40-BFAE-6A1BC209A59D}"/>
    <dgm:cxn modelId="{41BEB7D8-BA9E-47E2-8DD5-340949EA5066}" srcId="{C2B95839-8AEA-40E3-A998-B25EE484CA16}" destId="{EE25FC45-39A6-4E12-A5B2-D2821C58940A}" srcOrd="1" destOrd="0" parTransId="{BA99D0FA-2D4E-4CF4-A224-76DA9D59488C}" sibTransId="{1DB1DF13-3240-4178-87AB-15800C2CB736}"/>
    <dgm:cxn modelId="{B6125BC5-39E3-4317-B69F-45EC4FD78EEE}" type="presParOf" srcId="{1F20DF38-B749-46D9-BE22-F152C4DCA8E3}" destId="{0154FBCC-105A-48FB-A787-CBC0DAC6267A}" srcOrd="0" destOrd="0" presId="urn:microsoft.com/office/officeart/2005/8/layout/vList2"/>
    <dgm:cxn modelId="{D3CCC2BB-F83E-4F86-B934-D65239F7C19F}" type="presParOf" srcId="{1F20DF38-B749-46D9-BE22-F152C4DCA8E3}" destId="{B865C3C9-8F9B-45DF-B1FA-2EA2A0B5C970}" srcOrd="1" destOrd="0" presId="urn:microsoft.com/office/officeart/2005/8/layout/vList2"/>
    <dgm:cxn modelId="{E5EB3C9F-02AB-453A-9ED8-3C808BC5D936}" type="presParOf" srcId="{1F20DF38-B749-46D9-BE22-F152C4DCA8E3}" destId="{935FE665-CFAA-4F89-828F-725713C5D7B7}" srcOrd="2" destOrd="0" presId="urn:microsoft.com/office/officeart/2005/8/layout/vList2"/>
    <dgm:cxn modelId="{1214225F-010B-4EB6-A4C4-A2B9C66BCC78}" type="presParOf" srcId="{1F20DF38-B749-46D9-BE22-F152C4DCA8E3}" destId="{13CEAFCA-D7ED-4CAC-B245-343C60131236}" srcOrd="3" destOrd="0" presId="urn:microsoft.com/office/officeart/2005/8/layout/vList2"/>
    <dgm:cxn modelId="{5CAC0382-8B66-49A1-BBA8-CADD9F621E59}" type="presParOf" srcId="{1F20DF38-B749-46D9-BE22-F152C4DCA8E3}" destId="{9716949D-94B8-412C-93CD-05A38CE109F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CC09A-D060-4B60-B59B-90E03D900571}">
      <dsp:nvSpPr>
        <dsp:cNvPr id="0" name=""/>
        <dsp:cNvSpPr/>
      </dsp:nvSpPr>
      <dsp:spPr>
        <a:xfrm>
          <a:off x="5987001" y="2071222"/>
          <a:ext cx="426191" cy="4466860"/>
        </a:xfrm>
        <a:custGeom>
          <a:avLst/>
          <a:gdLst/>
          <a:ahLst/>
          <a:cxnLst/>
          <a:rect l="0" t="0" r="0" b="0"/>
          <a:pathLst>
            <a:path>
              <a:moveTo>
                <a:pt x="0" y="0"/>
              </a:moveTo>
              <a:lnTo>
                <a:pt x="0" y="4466860"/>
              </a:lnTo>
              <a:lnTo>
                <a:pt x="426191" y="446686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EBEA55-FD35-422A-B135-93BEDDBFD099}">
      <dsp:nvSpPr>
        <dsp:cNvPr id="0" name=""/>
        <dsp:cNvSpPr/>
      </dsp:nvSpPr>
      <dsp:spPr>
        <a:xfrm>
          <a:off x="5987001" y="2071222"/>
          <a:ext cx="426191" cy="3936465"/>
        </a:xfrm>
        <a:custGeom>
          <a:avLst/>
          <a:gdLst/>
          <a:ahLst/>
          <a:cxnLst/>
          <a:rect l="0" t="0" r="0" b="0"/>
          <a:pathLst>
            <a:path>
              <a:moveTo>
                <a:pt x="0" y="0"/>
              </a:moveTo>
              <a:lnTo>
                <a:pt x="0" y="3936465"/>
              </a:lnTo>
              <a:lnTo>
                <a:pt x="426191" y="393646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F6E9183-92A0-4744-A48F-4DD3D996DBAB}">
      <dsp:nvSpPr>
        <dsp:cNvPr id="0" name=""/>
        <dsp:cNvSpPr/>
      </dsp:nvSpPr>
      <dsp:spPr>
        <a:xfrm>
          <a:off x="5987001" y="2071222"/>
          <a:ext cx="426191" cy="3406071"/>
        </a:xfrm>
        <a:custGeom>
          <a:avLst/>
          <a:gdLst/>
          <a:ahLst/>
          <a:cxnLst/>
          <a:rect l="0" t="0" r="0" b="0"/>
          <a:pathLst>
            <a:path>
              <a:moveTo>
                <a:pt x="0" y="0"/>
              </a:moveTo>
              <a:lnTo>
                <a:pt x="0" y="3406071"/>
              </a:lnTo>
              <a:lnTo>
                <a:pt x="426191" y="340607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24A4A7-798A-4186-AF2C-8E14744DC5E1}">
      <dsp:nvSpPr>
        <dsp:cNvPr id="0" name=""/>
        <dsp:cNvSpPr/>
      </dsp:nvSpPr>
      <dsp:spPr>
        <a:xfrm>
          <a:off x="5987001" y="2071222"/>
          <a:ext cx="426191" cy="2893717"/>
        </a:xfrm>
        <a:custGeom>
          <a:avLst/>
          <a:gdLst/>
          <a:ahLst/>
          <a:cxnLst/>
          <a:rect l="0" t="0" r="0" b="0"/>
          <a:pathLst>
            <a:path>
              <a:moveTo>
                <a:pt x="0" y="0"/>
              </a:moveTo>
              <a:lnTo>
                <a:pt x="0" y="2893717"/>
              </a:lnTo>
              <a:lnTo>
                <a:pt x="426191" y="289371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DA4D43-C4B0-4656-B4F9-4177D98E7985}">
      <dsp:nvSpPr>
        <dsp:cNvPr id="0" name=""/>
        <dsp:cNvSpPr/>
      </dsp:nvSpPr>
      <dsp:spPr>
        <a:xfrm>
          <a:off x="5987001" y="2071222"/>
          <a:ext cx="426191" cy="2381363"/>
        </a:xfrm>
        <a:custGeom>
          <a:avLst/>
          <a:gdLst/>
          <a:ahLst/>
          <a:cxnLst/>
          <a:rect l="0" t="0" r="0" b="0"/>
          <a:pathLst>
            <a:path>
              <a:moveTo>
                <a:pt x="0" y="0"/>
              </a:moveTo>
              <a:lnTo>
                <a:pt x="0" y="2381363"/>
              </a:lnTo>
              <a:lnTo>
                <a:pt x="426191" y="238136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B0844A-5130-4C0A-BACB-ADF4191A3621}">
      <dsp:nvSpPr>
        <dsp:cNvPr id="0" name=""/>
        <dsp:cNvSpPr/>
      </dsp:nvSpPr>
      <dsp:spPr>
        <a:xfrm>
          <a:off x="5987001" y="2071222"/>
          <a:ext cx="426191" cy="1869009"/>
        </a:xfrm>
        <a:custGeom>
          <a:avLst/>
          <a:gdLst/>
          <a:ahLst/>
          <a:cxnLst/>
          <a:rect l="0" t="0" r="0" b="0"/>
          <a:pathLst>
            <a:path>
              <a:moveTo>
                <a:pt x="0" y="0"/>
              </a:moveTo>
              <a:lnTo>
                <a:pt x="0" y="1869009"/>
              </a:lnTo>
              <a:lnTo>
                <a:pt x="426191" y="186900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479720-DA66-42A5-90A9-7640F41BFD6D}">
      <dsp:nvSpPr>
        <dsp:cNvPr id="0" name=""/>
        <dsp:cNvSpPr/>
      </dsp:nvSpPr>
      <dsp:spPr>
        <a:xfrm>
          <a:off x="5987001" y="2071222"/>
          <a:ext cx="420396" cy="1356655"/>
        </a:xfrm>
        <a:custGeom>
          <a:avLst/>
          <a:gdLst/>
          <a:ahLst/>
          <a:cxnLst/>
          <a:rect l="0" t="0" r="0" b="0"/>
          <a:pathLst>
            <a:path>
              <a:moveTo>
                <a:pt x="0" y="0"/>
              </a:moveTo>
              <a:lnTo>
                <a:pt x="0" y="1356655"/>
              </a:lnTo>
              <a:lnTo>
                <a:pt x="420396" y="135665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CEB440-EE81-45DC-A85A-7A7C51090F02}">
      <dsp:nvSpPr>
        <dsp:cNvPr id="0" name=""/>
        <dsp:cNvSpPr/>
      </dsp:nvSpPr>
      <dsp:spPr>
        <a:xfrm>
          <a:off x="5987001" y="2071222"/>
          <a:ext cx="439310" cy="844301"/>
        </a:xfrm>
        <a:custGeom>
          <a:avLst/>
          <a:gdLst/>
          <a:ahLst/>
          <a:cxnLst/>
          <a:rect l="0" t="0" r="0" b="0"/>
          <a:pathLst>
            <a:path>
              <a:moveTo>
                <a:pt x="0" y="0"/>
              </a:moveTo>
              <a:lnTo>
                <a:pt x="0" y="844301"/>
              </a:lnTo>
              <a:lnTo>
                <a:pt x="439310" y="84430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73874D-DF5F-4E9C-B2BC-0ABF54C41768}">
      <dsp:nvSpPr>
        <dsp:cNvPr id="0" name=""/>
        <dsp:cNvSpPr/>
      </dsp:nvSpPr>
      <dsp:spPr>
        <a:xfrm>
          <a:off x="5987001" y="2071222"/>
          <a:ext cx="426191" cy="331947"/>
        </a:xfrm>
        <a:custGeom>
          <a:avLst/>
          <a:gdLst/>
          <a:ahLst/>
          <a:cxnLst/>
          <a:rect l="0" t="0" r="0" b="0"/>
          <a:pathLst>
            <a:path>
              <a:moveTo>
                <a:pt x="0" y="0"/>
              </a:moveTo>
              <a:lnTo>
                <a:pt x="0" y="331947"/>
              </a:lnTo>
              <a:lnTo>
                <a:pt x="426191" y="33194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39D68D-C418-4A8E-BE38-4E1CF8BC13BC}">
      <dsp:nvSpPr>
        <dsp:cNvPr id="0" name=""/>
        <dsp:cNvSpPr/>
      </dsp:nvSpPr>
      <dsp:spPr>
        <a:xfrm>
          <a:off x="5451223" y="1225268"/>
          <a:ext cx="1844092" cy="485141"/>
        </a:xfrm>
        <a:custGeom>
          <a:avLst/>
          <a:gdLst/>
          <a:ahLst/>
          <a:cxnLst/>
          <a:rect l="0" t="0" r="0" b="0"/>
          <a:pathLst>
            <a:path>
              <a:moveTo>
                <a:pt x="0" y="0"/>
              </a:moveTo>
              <a:lnTo>
                <a:pt x="0" y="409370"/>
              </a:lnTo>
              <a:lnTo>
                <a:pt x="1844092" y="409370"/>
              </a:lnTo>
              <a:lnTo>
                <a:pt x="1844092" y="4851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4182A4-5536-415E-8BF1-EC7FF947805C}">
      <dsp:nvSpPr>
        <dsp:cNvPr id="0" name=""/>
        <dsp:cNvSpPr/>
      </dsp:nvSpPr>
      <dsp:spPr>
        <a:xfrm>
          <a:off x="2643176" y="2071222"/>
          <a:ext cx="953491" cy="901111"/>
        </a:xfrm>
        <a:custGeom>
          <a:avLst/>
          <a:gdLst/>
          <a:ahLst/>
          <a:cxnLst/>
          <a:rect l="0" t="0" r="0" b="0"/>
          <a:pathLst>
            <a:path>
              <a:moveTo>
                <a:pt x="953491" y="0"/>
              </a:moveTo>
              <a:lnTo>
                <a:pt x="953491" y="901111"/>
              </a:lnTo>
              <a:lnTo>
                <a:pt x="0" y="90111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6BA425-30D2-420C-9023-FC7B2168F46D}">
      <dsp:nvSpPr>
        <dsp:cNvPr id="0" name=""/>
        <dsp:cNvSpPr/>
      </dsp:nvSpPr>
      <dsp:spPr>
        <a:xfrm>
          <a:off x="3482406" y="2071222"/>
          <a:ext cx="91440" cy="331947"/>
        </a:xfrm>
        <a:custGeom>
          <a:avLst/>
          <a:gdLst/>
          <a:ahLst/>
          <a:cxnLst/>
          <a:rect l="0" t="0" r="0" b="0"/>
          <a:pathLst>
            <a:path>
              <a:moveTo>
                <a:pt x="114261" y="0"/>
              </a:moveTo>
              <a:lnTo>
                <a:pt x="114261" y="331947"/>
              </a:lnTo>
              <a:lnTo>
                <a:pt x="45720" y="33194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B6D876-2620-4E91-9FA9-0DCF1D2BB732}">
      <dsp:nvSpPr>
        <dsp:cNvPr id="0" name=""/>
        <dsp:cNvSpPr/>
      </dsp:nvSpPr>
      <dsp:spPr>
        <a:xfrm>
          <a:off x="3596667" y="1225268"/>
          <a:ext cx="1854556" cy="485141"/>
        </a:xfrm>
        <a:custGeom>
          <a:avLst/>
          <a:gdLst/>
          <a:ahLst/>
          <a:cxnLst/>
          <a:rect l="0" t="0" r="0" b="0"/>
          <a:pathLst>
            <a:path>
              <a:moveTo>
                <a:pt x="1854556" y="0"/>
              </a:moveTo>
              <a:lnTo>
                <a:pt x="1854556" y="409370"/>
              </a:lnTo>
              <a:lnTo>
                <a:pt x="0" y="409370"/>
              </a:lnTo>
              <a:lnTo>
                <a:pt x="0" y="4851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F98063C-7711-4FEB-A4CB-2BC1A801A479}">
      <dsp:nvSpPr>
        <dsp:cNvPr id="0" name=""/>
        <dsp:cNvSpPr/>
      </dsp:nvSpPr>
      <dsp:spPr>
        <a:xfrm>
          <a:off x="4139807" y="864455"/>
          <a:ext cx="2622833"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chemeClr val="accent5">
                  <a:lumMod val="75000"/>
                </a:schemeClr>
              </a:solidFill>
            </a:rPr>
            <a:t>Inbound Investment</a:t>
          </a:r>
        </a:p>
      </dsp:txBody>
      <dsp:txXfrm>
        <a:off x="4139807" y="864455"/>
        <a:ext cx="2622833" cy="360812"/>
      </dsp:txXfrm>
    </dsp:sp>
    <dsp:sp modelId="{FE6BF6B4-49A0-4E23-8E53-216B8DF9195C}">
      <dsp:nvSpPr>
        <dsp:cNvPr id="0" name=""/>
        <dsp:cNvSpPr/>
      </dsp:nvSpPr>
      <dsp:spPr>
        <a:xfrm>
          <a:off x="1961273" y="1710409"/>
          <a:ext cx="3270787"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dirty="0">
              <a:solidFill>
                <a:schemeClr val="accent5">
                  <a:lumMod val="75000"/>
                </a:schemeClr>
              </a:solidFill>
            </a:rPr>
            <a:t>Investment in Debt instruments</a:t>
          </a:r>
        </a:p>
      </dsp:txBody>
      <dsp:txXfrm>
        <a:off x="1961273" y="1710409"/>
        <a:ext cx="3270787" cy="360812"/>
      </dsp:txXfrm>
    </dsp:sp>
    <dsp:sp modelId="{203118A4-CA03-4ABD-A275-B827C4B5C0A5}">
      <dsp:nvSpPr>
        <dsp:cNvPr id="0" name=""/>
        <dsp:cNvSpPr/>
      </dsp:nvSpPr>
      <dsp:spPr>
        <a:xfrm>
          <a:off x="0" y="2222763"/>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a:solidFill>
                <a:schemeClr val="accent5">
                  <a:lumMod val="75000"/>
                </a:schemeClr>
              </a:solidFill>
            </a:rPr>
            <a:t>ECB</a:t>
          </a:r>
        </a:p>
      </dsp:txBody>
      <dsp:txXfrm>
        <a:off x="0" y="2222763"/>
        <a:ext cx="3528126" cy="360812"/>
      </dsp:txXfrm>
    </dsp:sp>
    <dsp:sp modelId="{0ECE7D3C-A012-4249-807F-EE275D8730FF}">
      <dsp:nvSpPr>
        <dsp:cNvPr id="0" name=""/>
        <dsp:cNvSpPr/>
      </dsp:nvSpPr>
      <dsp:spPr>
        <a:xfrm>
          <a:off x="0" y="2791927"/>
          <a:ext cx="264317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accent5">
                  <a:lumMod val="75000"/>
                </a:schemeClr>
              </a:solidFill>
            </a:rPr>
            <a:t>Trade Credit</a:t>
          </a:r>
          <a:endParaRPr lang="en-IN" sz="1200" b="1" kern="1200" dirty="0">
            <a:solidFill>
              <a:schemeClr val="accent5">
                <a:lumMod val="75000"/>
              </a:schemeClr>
            </a:solidFill>
          </a:endParaRPr>
        </a:p>
      </dsp:txBody>
      <dsp:txXfrm>
        <a:off x="0" y="2791927"/>
        <a:ext cx="2643176" cy="360812"/>
      </dsp:txXfrm>
    </dsp:sp>
    <dsp:sp modelId="{B41985D4-940C-450B-AC83-D454A7EC13CA}">
      <dsp:nvSpPr>
        <dsp:cNvPr id="0" name=""/>
        <dsp:cNvSpPr/>
      </dsp:nvSpPr>
      <dsp:spPr>
        <a:xfrm>
          <a:off x="5659922" y="1710409"/>
          <a:ext cx="3270787"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dirty="0">
              <a:solidFill>
                <a:schemeClr val="accent5">
                  <a:lumMod val="75000"/>
                </a:schemeClr>
              </a:solidFill>
            </a:rPr>
            <a:t>Investment in Non-debt Instruments</a:t>
          </a:r>
        </a:p>
      </dsp:txBody>
      <dsp:txXfrm>
        <a:off x="5659922" y="1710409"/>
        <a:ext cx="3270787" cy="360812"/>
      </dsp:txXfrm>
    </dsp:sp>
    <dsp:sp modelId="{7A3DD329-FC54-4662-BB55-E652C8E5640D}">
      <dsp:nvSpPr>
        <dsp:cNvPr id="0" name=""/>
        <dsp:cNvSpPr/>
      </dsp:nvSpPr>
      <dsp:spPr>
        <a:xfrm>
          <a:off x="6413192" y="2222763"/>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a:solidFill>
                <a:schemeClr val="accent5">
                  <a:lumMod val="75000"/>
                </a:schemeClr>
              </a:solidFill>
            </a:rPr>
            <a:t>Foreign Direct Investment</a:t>
          </a:r>
        </a:p>
      </dsp:txBody>
      <dsp:txXfrm>
        <a:off x="6413192" y="2222763"/>
        <a:ext cx="3528126" cy="360812"/>
      </dsp:txXfrm>
    </dsp:sp>
    <dsp:sp modelId="{CDDDCEB5-1B65-4632-A448-87B6B3CC66D3}">
      <dsp:nvSpPr>
        <dsp:cNvPr id="0" name=""/>
        <dsp:cNvSpPr/>
      </dsp:nvSpPr>
      <dsp:spPr>
        <a:xfrm>
          <a:off x="6426311" y="2735117"/>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a:solidFill>
                <a:schemeClr val="accent5">
                  <a:lumMod val="75000"/>
                </a:schemeClr>
              </a:solidFill>
            </a:rPr>
            <a:t>Foreign Portfolio </a:t>
          </a:r>
          <a:r>
            <a:rPr lang="en-IN" sz="1200" b="1" kern="1200" dirty="0">
              <a:solidFill>
                <a:schemeClr val="accent5">
                  <a:lumMod val="75000"/>
                </a:schemeClr>
              </a:solidFill>
            </a:rPr>
            <a:t>Investment</a:t>
          </a:r>
        </a:p>
      </dsp:txBody>
      <dsp:txXfrm>
        <a:off x="6426311" y="2735117"/>
        <a:ext cx="3528126" cy="360812"/>
      </dsp:txXfrm>
    </dsp:sp>
    <dsp:sp modelId="{FC05F759-BC39-42E5-BA5A-3D13C4C782D4}">
      <dsp:nvSpPr>
        <dsp:cNvPr id="0" name=""/>
        <dsp:cNvSpPr/>
      </dsp:nvSpPr>
      <dsp:spPr>
        <a:xfrm>
          <a:off x="6407397" y="3247471"/>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dirty="0">
              <a:solidFill>
                <a:schemeClr val="accent5">
                  <a:lumMod val="75000"/>
                </a:schemeClr>
              </a:solidFill>
            </a:rPr>
            <a:t>Investment by NRI or OCI on repatriation basis</a:t>
          </a:r>
        </a:p>
      </dsp:txBody>
      <dsp:txXfrm>
        <a:off x="6407397" y="3247471"/>
        <a:ext cx="3528126" cy="360812"/>
      </dsp:txXfrm>
    </dsp:sp>
    <dsp:sp modelId="{F2F3FA56-EA37-4EBE-A5E6-3F89C08B481E}">
      <dsp:nvSpPr>
        <dsp:cNvPr id="0" name=""/>
        <dsp:cNvSpPr/>
      </dsp:nvSpPr>
      <dsp:spPr>
        <a:xfrm>
          <a:off x="6413192" y="3759825"/>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dirty="0">
              <a:solidFill>
                <a:schemeClr val="accent5">
                  <a:lumMod val="75000"/>
                </a:schemeClr>
              </a:solidFill>
            </a:rPr>
            <a:t>Investment by NRI or OCI on non repatriation basis</a:t>
          </a:r>
        </a:p>
      </dsp:txBody>
      <dsp:txXfrm>
        <a:off x="6413192" y="3759825"/>
        <a:ext cx="3528126" cy="360812"/>
      </dsp:txXfrm>
    </dsp:sp>
    <dsp:sp modelId="{F18C7ADF-0606-4A8B-BF58-E991FCF04D99}">
      <dsp:nvSpPr>
        <dsp:cNvPr id="0" name=""/>
        <dsp:cNvSpPr/>
      </dsp:nvSpPr>
      <dsp:spPr>
        <a:xfrm>
          <a:off x="6413192" y="4272179"/>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dirty="0">
              <a:solidFill>
                <a:schemeClr val="accent5">
                  <a:lumMod val="75000"/>
                </a:schemeClr>
              </a:solidFill>
            </a:rPr>
            <a:t>Investment by other non resident</a:t>
          </a:r>
        </a:p>
      </dsp:txBody>
      <dsp:txXfrm>
        <a:off x="6413192" y="4272179"/>
        <a:ext cx="3528126" cy="360812"/>
      </dsp:txXfrm>
    </dsp:sp>
    <dsp:sp modelId="{2E7FDA53-F73B-4DEE-8025-FBD374594BB5}">
      <dsp:nvSpPr>
        <dsp:cNvPr id="0" name=""/>
        <dsp:cNvSpPr/>
      </dsp:nvSpPr>
      <dsp:spPr>
        <a:xfrm>
          <a:off x="6413192" y="4784533"/>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a:solidFill>
                <a:schemeClr val="accent5">
                  <a:lumMod val="75000"/>
                </a:schemeClr>
              </a:solidFill>
            </a:rPr>
            <a:t>Investment in LLP</a:t>
          </a:r>
        </a:p>
      </dsp:txBody>
      <dsp:txXfrm>
        <a:off x="6413192" y="4784533"/>
        <a:ext cx="3528126" cy="360812"/>
      </dsp:txXfrm>
    </dsp:sp>
    <dsp:sp modelId="{8ECB1AA0-0046-45B3-BF51-E9D85FC0B6AB}">
      <dsp:nvSpPr>
        <dsp:cNvPr id="0" name=""/>
        <dsp:cNvSpPr/>
      </dsp:nvSpPr>
      <dsp:spPr>
        <a:xfrm>
          <a:off x="6413192" y="5296887"/>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a:solidFill>
                <a:schemeClr val="accent5">
                  <a:lumMod val="75000"/>
                </a:schemeClr>
              </a:solidFill>
            </a:rPr>
            <a:t>Investment by foreignventure capital investor</a:t>
          </a:r>
        </a:p>
      </dsp:txBody>
      <dsp:txXfrm>
        <a:off x="6413192" y="5296887"/>
        <a:ext cx="3528126" cy="360812"/>
      </dsp:txXfrm>
    </dsp:sp>
    <dsp:sp modelId="{C2CF51B6-D8CB-4706-86B8-6453AA88F274}">
      <dsp:nvSpPr>
        <dsp:cNvPr id="0" name=""/>
        <dsp:cNvSpPr/>
      </dsp:nvSpPr>
      <dsp:spPr>
        <a:xfrm>
          <a:off x="6413192" y="5809241"/>
          <a:ext cx="3528126" cy="39689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a:solidFill>
                <a:schemeClr val="accent5">
                  <a:lumMod val="75000"/>
                </a:schemeClr>
              </a:solidFill>
            </a:rPr>
            <a:t>Investment by a Person resident outside India in an Investment Vehicle</a:t>
          </a:r>
          <a:endParaRPr lang="en-IN" sz="1200" b="1" kern="1200">
            <a:solidFill>
              <a:schemeClr val="accent5">
                <a:lumMod val="75000"/>
              </a:schemeClr>
            </a:solidFill>
          </a:endParaRPr>
        </a:p>
      </dsp:txBody>
      <dsp:txXfrm>
        <a:off x="6413192" y="5809241"/>
        <a:ext cx="3528126" cy="396893"/>
      </dsp:txXfrm>
    </dsp:sp>
    <dsp:sp modelId="{35889734-75F4-47E3-BCC9-D58BC69451A8}">
      <dsp:nvSpPr>
        <dsp:cNvPr id="0" name=""/>
        <dsp:cNvSpPr/>
      </dsp:nvSpPr>
      <dsp:spPr>
        <a:xfrm>
          <a:off x="6413192" y="6357676"/>
          <a:ext cx="3528126" cy="36081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Font typeface="+mj-lt"/>
            <a:buNone/>
          </a:pPr>
          <a:r>
            <a:rPr lang="en-US" sz="1200" b="1" kern="1200">
              <a:solidFill>
                <a:schemeClr val="accent5">
                  <a:lumMod val="75000"/>
                </a:schemeClr>
              </a:solidFill>
            </a:rPr>
            <a:t>Investment in Indian Depositary Receipt</a:t>
          </a:r>
          <a:endParaRPr lang="en-IN" sz="1200" b="1" kern="1200">
            <a:solidFill>
              <a:schemeClr val="accent5">
                <a:lumMod val="75000"/>
              </a:schemeClr>
            </a:solidFill>
          </a:endParaRPr>
        </a:p>
      </dsp:txBody>
      <dsp:txXfrm>
        <a:off x="6413192" y="6357676"/>
        <a:ext cx="3528126" cy="3608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54FBCC-105A-48FB-A787-CBC0DAC6267A}">
      <dsp:nvSpPr>
        <dsp:cNvPr id="0" name=""/>
        <dsp:cNvSpPr/>
      </dsp:nvSpPr>
      <dsp:spPr>
        <a:xfrm>
          <a:off x="0" y="0"/>
          <a:ext cx="10515600" cy="1209780"/>
        </a:xfrm>
        <a:prstGeom prst="round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solidFill>
                <a:schemeClr val="tx1"/>
              </a:solidFill>
            </a:rPr>
            <a:t>Pay late submission fee through the AD bank for delay up to 3 years and submit the ODI ( Rs. 7500 per return for periodical reporting and Rs. 7500+(0.025% X Amount involved X No of years delay -  for transactional reporting delay)</a:t>
          </a:r>
        </a:p>
      </dsp:txBody>
      <dsp:txXfrm>
        <a:off x="59057" y="59057"/>
        <a:ext cx="10397486" cy="1091666"/>
      </dsp:txXfrm>
    </dsp:sp>
    <dsp:sp modelId="{935FE665-CFAA-4F89-828F-725713C5D7B7}">
      <dsp:nvSpPr>
        <dsp:cNvPr id="0" name=""/>
        <dsp:cNvSpPr/>
      </dsp:nvSpPr>
      <dsp:spPr>
        <a:xfrm>
          <a:off x="0" y="1191400"/>
          <a:ext cx="10515600" cy="1209780"/>
        </a:xfrm>
        <a:prstGeom prst="roundRect">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solidFill>
                <a:schemeClr val="tx1"/>
              </a:solidFill>
            </a:rPr>
            <a:t>If ODI documents not submitted even after delay – Penal action under the provision of FEMA, can apply for compounding.</a:t>
          </a:r>
        </a:p>
      </dsp:txBody>
      <dsp:txXfrm>
        <a:off x="59057" y="1250457"/>
        <a:ext cx="10397486" cy="1091666"/>
      </dsp:txXfrm>
    </dsp:sp>
    <dsp:sp modelId="{9716949D-94B8-412C-93CD-05A38CE109F0}">
      <dsp:nvSpPr>
        <dsp:cNvPr id="0" name=""/>
        <dsp:cNvSpPr/>
      </dsp:nvSpPr>
      <dsp:spPr>
        <a:xfrm>
          <a:off x="0" y="2406180"/>
          <a:ext cx="10515600" cy="1209780"/>
        </a:xfrm>
        <a:prstGeom prst="round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solidFill>
                <a:schemeClr val="tx1"/>
              </a:solidFill>
            </a:rPr>
            <a:t>No further ODI is allowed to the Indian resident up to the time the delay in reporting is </a:t>
          </a:r>
          <a:r>
            <a:rPr lang="en-US" sz="2200" b="1" kern="1200" dirty="0" err="1">
              <a:solidFill>
                <a:schemeClr val="tx1"/>
              </a:solidFill>
            </a:rPr>
            <a:t>regularised</a:t>
          </a:r>
          <a:r>
            <a:rPr lang="en-US" sz="2200" b="1" kern="1200" dirty="0">
              <a:solidFill>
                <a:schemeClr val="tx1"/>
              </a:solidFill>
            </a:rPr>
            <a:t>.</a:t>
          </a:r>
        </a:p>
      </dsp:txBody>
      <dsp:txXfrm>
        <a:off x="59057" y="2465237"/>
        <a:ext cx="10397486" cy="109166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CDD570-FDBE-433D-82D7-DA093C7D044F}" type="datetimeFigureOut">
              <a:rPr lang="en-IN" smtClean="0"/>
              <a:t>26-11-2025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E57E2C-7279-4DBC-8141-331D0E26295D}" type="slidenum">
              <a:rPr lang="en-IN" smtClean="0"/>
              <a:t>‹#›</a:t>
            </a:fld>
            <a:endParaRPr lang="en-IN"/>
          </a:p>
        </p:txBody>
      </p:sp>
    </p:spTree>
    <p:extLst>
      <p:ext uri="{BB962C8B-B14F-4D97-AF65-F5344CB8AC3E}">
        <p14:creationId xmlns:p14="http://schemas.microsoft.com/office/powerpoint/2010/main" val="3575771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58C26-A646-FD34-8E39-4FB6A98692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963B06-1075-82A0-3891-1BFED7061E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149196-0156-A8B0-942A-7A9E5EFA3F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020BB2-3905-6F96-BB80-77B8656D4422}"/>
              </a:ext>
            </a:extLst>
          </p:cNvPr>
          <p:cNvSpPr>
            <a:spLocks noGrp="1"/>
          </p:cNvSpPr>
          <p:nvPr>
            <p:ph type="sldNum" sz="quarter" idx="10"/>
          </p:nvPr>
        </p:nvSpPr>
        <p:spPr/>
        <p:txBody>
          <a:bodyPr/>
          <a:lstStyle/>
          <a:p>
            <a:fld id="{F7021451-1387-4CA6-816F-3879F97B5CBC}" type="slidenum">
              <a:rPr lang="en-US"/>
              <a:t>89</a:t>
            </a:fld>
            <a:endParaRPr lang="en-US"/>
          </a:p>
        </p:txBody>
      </p:sp>
    </p:spTree>
    <p:extLst>
      <p:ext uri="{BB962C8B-B14F-4D97-AF65-F5344CB8AC3E}">
        <p14:creationId xmlns:p14="http://schemas.microsoft.com/office/powerpoint/2010/main" val="4120912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11/26/2025</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3863153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144160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900724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9633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99190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508811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1474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060942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797007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136388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79592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11/26/2025</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599749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11/26/2025</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123203689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 id="2147483674" r:id="rId12"/>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www.pngall.com/solution-png/download/36792"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s://www.fatf-gafi.org/en/countries/black"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hyperlink" Target="mailto:gkdj@gkdj.in"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8">
            <a:extLst>
              <a:ext uri="{FF2B5EF4-FFF2-40B4-BE49-F238E27FC236}">
                <a16:creationId xmlns:a16="http://schemas.microsoft.com/office/drawing/2014/main" id="{E433FEA1-E0F8-43CF-91D5-6A98CD36D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28B5C80-8ABB-4840-B089-419245315834}"/>
              </a:ext>
            </a:extLst>
          </p:cNvPr>
          <p:cNvSpPr>
            <a:spLocks noGrp="1"/>
          </p:cNvSpPr>
          <p:nvPr>
            <p:ph type="ctrTitle"/>
          </p:nvPr>
        </p:nvSpPr>
        <p:spPr>
          <a:xfrm>
            <a:off x="1215508" y="223736"/>
            <a:ext cx="8652875" cy="2431915"/>
          </a:xfrm>
        </p:spPr>
        <p:txBody>
          <a:bodyPr anchor="b">
            <a:normAutofit fontScale="90000"/>
          </a:bodyPr>
          <a:lstStyle/>
          <a:p>
            <a:br>
              <a:rPr lang="en-IN" b="0" dirty="0"/>
            </a:br>
            <a:r>
              <a:rPr lang="en-IN" b="0" dirty="0"/>
              <a:t> </a:t>
            </a:r>
            <a:br>
              <a:rPr lang="en-IN" b="0" dirty="0"/>
            </a:br>
            <a:br>
              <a:rPr lang="en-IN" b="0" dirty="0"/>
            </a:br>
            <a:br>
              <a:rPr lang="en-IN" b="0" dirty="0"/>
            </a:br>
            <a:r>
              <a:rPr lang="en-IN" b="0" dirty="0"/>
              <a:t>Contemporary Legal &amp; Regulatory Framework in India</a:t>
            </a:r>
            <a:br>
              <a:rPr lang="en-IN" b="0" dirty="0"/>
            </a:br>
            <a:br>
              <a:rPr lang="en-IN" b="0" dirty="0"/>
            </a:br>
            <a:endParaRPr lang="en-IN" sz="3600" dirty="0"/>
          </a:p>
        </p:txBody>
      </p:sp>
      <p:sp>
        <p:nvSpPr>
          <p:cNvPr id="3" name="Subtitle 2">
            <a:extLst>
              <a:ext uri="{FF2B5EF4-FFF2-40B4-BE49-F238E27FC236}">
                <a16:creationId xmlns:a16="http://schemas.microsoft.com/office/drawing/2014/main" id="{FB2D1415-4FBB-4D35-976B-DB22404133B5}"/>
              </a:ext>
            </a:extLst>
          </p:cNvPr>
          <p:cNvSpPr>
            <a:spLocks noGrp="1"/>
          </p:cNvSpPr>
          <p:nvPr>
            <p:ph type="subTitle" idx="1"/>
          </p:nvPr>
        </p:nvSpPr>
        <p:spPr>
          <a:xfrm>
            <a:off x="1213718" y="1895599"/>
            <a:ext cx="8647952" cy="681942"/>
          </a:xfrm>
        </p:spPr>
        <p:txBody>
          <a:bodyPr anchor="t">
            <a:normAutofit/>
          </a:bodyPr>
          <a:lstStyle/>
          <a:p>
            <a:r>
              <a:rPr lang="en-IN" dirty="0"/>
              <a:t>- </a:t>
            </a:r>
            <a:r>
              <a:rPr lang="en-IN" b="1" dirty="0"/>
              <a:t>FEMA – Overview, FDI, OI, ECB &amp; Compliance Issues</a:t>
            </a:r>
          </a:p>
        </p:txBody>
      </p:sp>
      <p:sp>
        <p:nvSpPr>
          <p:cNvPr id="49" name="Freeform: Shape 10">
            <a:extLst>
              <a:ext uri="{FF2B5EF4-FFF2-40B4-BE49-F238E27FC236}">
                <a16:creationId xmlns:a16="http://schemas.microsoft.com/office/drawing/2014/main" id="{A9AE6A41-32AB-41F7-90EF-073C089C61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3439950"/>
            <a:ext cx="10500930" cy="3417723"/>
          </a:xfrm>
          <a:custGeom>
            <a:avLst/>
            <a:gdLst>
              <a:gd name="connsiteX0" fmla="*/ 1559664 w 10500930"/>
              <a:gd name="connsiteY0" fmla="*/ 3417723 h 3417723"/>
              <a:gd name="connsiteX1" fmla="*/ 0 w 10500930"/>
              <a:gd name="connsiteY1" fmla="*/ 3417723 h 3417723"/>
              <a:gd name="connsiteX2" fmla="*/ 0 w 10500930"/>
              <a:gd name="connsiteY2" fmla="*/ 2944791 h 3417723"/>
              <a:gd name="connsiteX3" fmla="*/ 193582 w 10500930"/>
              <a:gd name="connsiteY3" fmla="*/ 3053540 h 3417723"/>
              <a:gd name="connsiteX4" fmla="*/ 1423717 w 10500930"/>
              <a:gd name="connsiteY4" fmla="*/ 3410968 h 3417723"/>
              <a:gd name="connsiteX5" fmla="*/ 10500930 w 10500930"/>
              <a:gd name="connsiteY5" fmla="*/ 3417723 h 3417723"/>
              <a:gd name="connsiteX6" fmla="*/ 1994489 w 10500930"/>
              <a:gd name="connsiteY6" fmla="*/ 3417723 h 3417723"/>
              <a:gd name="connsiteX7" fmla="*/ 2130396 w 10500930"/>
              <a:gd name="connsiteY7" fmla="*/ 3410970 h 3417723"/>
              <a:gd name="connsiteX8" fmla="*/ 5243003 w 10500930"/>
              <a:gd name="connsiteY8" fmla="*/ 328636 h 3417723"/>
              <a:gd name="connsiteX9" fmla="*/ 5258816 w 10500930"/>
              <a:gd name="connsiteY9" fmla="*/ 0 h 3417723"/>
              <a:gd name="connsiteX10" fmla="*/ 10500930 w 10500930"/>
              <a:gd name="connsiteY10" fmla="*/ 0 h 3417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00930" h="3417723">
                <a:moveTo>
                  <a:pt x="1559664" y="3417723"/>
                </a:moveTo>
                <a:lnTo>
                  <a:pt x="0" y="3417723"/>
                </a:lnTo>
                <a:lnTo>
                  <a:pt x="0" y="2944791"/>
                </a:lnTo>
                <a:lnTo>
                  <a:pt x="193582" y="3053540"/>
                </a:lnTo>
                <a:cubicBezTo>
                  <a:pt x="569241" y="3242876"/>
                  <a:pt x="984418" y="3367068"/>
                  <a:pt x="1423717" y="3410968"/>
                </a:cubicBezTo>
                <a:close/>
                <a:moveTo>
                  <a:pt x="10500930" y="3417723"/>
                </a:moveTo>
                <a:lnTo>
                  <a:pt x="1994489" y="3417723"/>
                </a:lnTo>
                <a:lnTo>
                  <a:pt x="2130396" y="3410970"/>
                </a:lnTo>
                <a:cubicBezTo>
                  <a:pt x="3777767" y="3246345"/>
                  <a:pt x="5085919" y="1952612"/>
                  <a:pt x="5243003" y="328636"/>
                </a:cubicBezTo>
                <a:lnTo>
                  <a:pt x="5258816" y="0"/>
                </a:lnTo>
                <a:lnTo>
                  <a:pt x="1050093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Rectangle 34">
            <a:extLst>
              <a:ext uri="{FF2B5EF4-FFF2-40B4-BE49-F238E27FC236}">
                <a16:creationId xmlns:a16="http://schemas.microsoft.com/office/drawing/2014/main" id="{A3F5937F-9524-421C-ACE9-BB237B773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00" y="3405873"/>
            <a:ext cx="3417721" cy="3485877"/>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2C65D78F-1248-459A-A8FE-DED2F4A25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927617" y="3439950"/>
            <a:ext cx="3264378" cy="3417721"/>
          </a:xfrm>
          <a:custGeom>
            <a:avLst/>
            <a:gdLst>
              <a:gd name="connsiteX0" fmla="*/ 3264378 w 3264378"/>
              <a:gd name="connsiteY0" fmla="*/ 3417721 h 3417721"/>
              <a:gd name="connsiteX1" fmla="*/ 0 w 3264378"/>
              <a:gd name="connsiteY1" fmla="*/ 3417721 h 3417721"/>
              <a:gd name="connsiteX2" fmla="*/ 0 w 3264378"/>
              <a:gd name="connsiteY2" fmla="*/ 0 h 3417721"/>
              <a:gd name="connsiteX3" fmla="*/ 11 w 3264378"/>
              <a:gd name="connsiteY3" fmla="*/ 0 h 3417721"/>
              <a:gd name="connsiteX4" fmla="*/ 15824 w 3264378"/>
              <a:gd name="connsiteY4" fmla="*/ 328633 h 3417721"/>
              <a:gd name="connsiteX5" fmla="*/ 3128431 w 3264378"/>
              <a:gd name="connsiteY5" fmla="*/ 3410966 h 3417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4378" h="3417721">
                <a:moveTo>
                  <a:pt x="3264378" y="3417721"/>
                </a:moveTo>
                <a:lnTo>
                  <a:pt x="0" y="3417721"/>
                </a:lnTo>
                <a:lnTo>
                  <a:pt x="0" y="0"/>
                </a:lnTo>
                <a:lnTo>
                  <a:pt x="11" y="0"/>
                </a:lnTo>
                <a:lnTo>
                  <a:pt x="15824" y="328633"/>
                </a:lnTo>
                <a:cubicBezTo>
                  <a:pt x="172908" y="1952608"/>
                  <a:pt x="1481060" y="3246341"/>
                  <a:pt x="3128431" y="3410966"/>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0" name="Picture 3" descr="A mosaic of colorful geometric shapes">
            <a:extLst>
              <a:ext uri="{FF2B5EF4-FFF2-40B4-BE49-F238E27FC236}">
                <a16:creationId xmlns:a16="http://schemas.microsoft.com/office/drawing/2014/main" id="{D4374015-EF7B-E9A6-59B9-B602B811C611}"/>
              </a:ext>
            </a:extLst>
          </p:cNvPr>
          <p:cNvPicPr>
            <a:picLocks noChangeAspect="1"/>
          </p:cNvPicPr>
          <p:nvPr/>
        </p:nvPicPr>
        <p:blipFill rotWithShape="1">
          <a:blip r:embed="rId2"/>
          <a:srcRect t="22923" r="1" b="8207"/>
          <a:stretch/>
        </p:blipFill>
        <p:spPr>
          <a:xfrm>
            <a:off x="5199275" y="3428672"/>
            <a:ext cx="6963551" cy="3429000"/>
          </a:xfrm>
          <a:custGeom>
            <a:avLst/>
            <a:gdLst/>
            <a:ahLst/>
            <a:cxnLst/>
            <a:rect l="l" t="t" r="r" b="b"/>
            <a:pathLst>
              <a:path w="6963551" h="3417723">
                <a:moveTo>
                  <a:pt x="3484731" y="0"/>
                </a:moveTo>
                <a:lnTo>
                  <a:pt x="3484731" y="294"/>
                </a:lnTo>
                <a:lnTo>
                  <a:pt x="3835115" y="17647"/>
                </a:lnTo>
                <a:cubicBezTo>
                  <a:pt x="5592311" y="192669"/>
                  <a:pt x="6963551" y="1648141"/>
                  <a:pt x="6963551" y="3417723"/>
                </a:cubicBezTo>
                <a:lnTo>
                  <a:pt x="3478820" y="3417723"/>
                </a:lnTo>
                <a:lnTo>
                  <a:pt x="3478820" y="3417721"/>
                </a:lnTo>
                <a:lnTo>
                  <a:pt x="0" y="3417721"/>
                </a:lnTo>
                <a:cubicBezTo>
                  <a:pt x="0" y="1648139"/>
                  <a:pt x="1371240" y="192667"/>
                  <a:pt x="3128436" y="17645"/>
                </a:cubicBezTo>
                <a:lnTo>
                  <a:pt x="3478820" y="292"/>
                </a:lnTo>
                <a:lnTo>
                  <a:pt x="3478820" y="2"/>
                </a:lnTo>
                <a:lnTo>
                  <a:pt x="3481755" y="147"/>
                </a:lnTo>
                <a:close/>
              </a:path>
            </a:pathLst>
          </a:custGeom>
        </p:spPr>
      </p:pic>
      <p:sp>
        <p:nvSpPr>
          <p:cNvPr id="4" name="Rectangle 3">
            <a:extLst>
              <a:ext uri="{FF2B5EF4-FFF2-40B4-BE49-F238E27FC236}">
                <a16:creationId xmlns:a16="http://schemas.microsoft.com/office/drawing/2014/main" id="{973DABDC-67CF-4854-AE37-CCC0C0701246}"/>
              </a:ext>
            </a:extLst>
          </p:cNvPr>
          <p:cNvSpPr/>
          <p:nvPr/>
        </p:nvSpPr>
        <p:spPr>
          <a:xfrm>
            <a:off x="1005840" y="3709015"/>
            <a:ext cx="5283200" cy="2810321"/>
          </a:xfrm>
          <a:prstGeom prst="rect">
            <a:avLst/>
          </a:prstGeom>
        </p:spPr>
        <p:txBody>
          <a:bodyPr wrap="square">
            <a:spAutoFit/>
          </a:bodyPr>
          <a:lstStyle/>
          <a:p>
            <a:pPr>
              <a:lnSpc>
                <a:spcPct val="150000"/>
              </a:lnSpc>
            </a:pPr>
            <a:r>
              <a:rPr lang="en-US" sz="2000" b="1" dirty="0"/>
              <a:t>Presented by CA Kusai Goawala </a:t>
            </a:r>
          </a:p>
          <a:p>
            <a:pPr>
              <a:lnSpc>
                <a:spcPct val="150000"/>
              </a:lnSpc>
            </a:pPr>
            <a:r>
              <a:rPr lang="en-US" sz="2000" b="1" dirty="0"/>
              <a:t>For Committee on Commercial Laws, Economic Advisory and NPO Cooperatives of ICAI</a:t>
            </a:r>
          </a:p>
          <a:p>
            <a:pPr>
              <a:lnSpc>
                <a:spcPct val="150000"/>
              </a:lnSpc>
            </a:pPr>
            <a:r>
              <a:rPr lang="en-US" sz="2000" b="1" dirty="0"/>
              <a:t>At Centre of Excellence - Kolkata</a:t>
            </a:r>
          </a:p>
          <a:p>
            <a:pPr>
              <a:lnSpc>
                <a:spcPct val="150000"/>
              </a:lnSpc>
            </a:pPr>
            <a:r>
              <a:rPr lang="en-US" sz="2000" b="1" dirty="0"/>
              <a:t>5</a:t>
            </a:r>
            <a:r>
              <a:rPr lang="en-US" sz="2000" b="1" baseline="30000" dirty="0"/>
              <a:t>th </a:t>
            </a:r>
            <a:r>
              <a:rPr lang="en-US" sz="2000" b="1" dirty="0"/>
              <a:t> December 2025</a:t>
            </a:r>
            <a:endParaRPr lang="en-IN" sz="2000" dirty="0"/>
          </a:p>
        </p:txBody>
      </p:sp>
    </p:spTree>
    <p:extLst>
      <p:ext uri="{BB962C8B-B14F-4D97-AF65-F5344CB8AC3E}">
        <p14:creationId xmlns:p14="http://schemas.microsoft.com/office/powerpoint/2010/main" val="1505957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F44CB-9935-36F6-C6F3-6F27C686C847}"/>
              </a:ext>
            </a:extLst>
          </p:cNvPr>
          <p:cNvSpPr>
            <a:spLocks noGrp="1"/>
          </p:cNvSpPr>
          <p:nvPr>
            <p:ph type="title"/>
          </p:nvPr>
        </p:nvSpPr>
        <p:spPr>
          <a:xfrm>
            <a:off x="1208497" y="-753688"/>
            <a:ext cx="9950103" cy="1507376"/>
          </a:xfrm>
        </p:spPr>
        <p:txBody>
          <a:bodyPr/>
          <a:lstStyle/>
          <a:p>
            <a:r>
              <a:rPr lang="en-IN" dirty="0"/>
              <a:t>FEMA - Overview</a:t>
            </a:r>
          </a:p>
        </p:txBody>
      </p:sp>
      <p:sp>
        <p:nvSpPr>
          <p:cNvPr id="3" name="Content Placeholder 2">
            <a:extLst>
              <a:ext uri="{FF2B5EF4-FFF2-40B4-BE49-F238E27FC236}">
                <a16:creationId xmlns:a16="http://schemas.microsoft.com/office/drawing/2014/main" id="{A5A50D9B-93C3-16A2-D7AD-F26BF1DC6D78}"/>
              </a:ext>
            </a:extLst>
          </p:cNvPr>
          <p:cNvSpPr>
            <a:spLocks noGrp="1"/>
          </p:cNvSpPr>
          <p:nvPr>
            <p:ph idx="1"/>
          </p:nvPr>
        </p:nvSpPr>
        <p:spPr>
          <a:xfrm>
            <a:off x="1120948" y="1322047"/>
            <a:ext cx="9950103" cy="3513514"/>
          </a:xfrm>
        </p:spPr>
        <p:txBody>
          <a:bodyPr>
            <a:normAutofit/>
          </a:bodyPr>
          <a:lstStyle/>
          <a:p>
            <a:r>
              <a:rPr lang="en-IN" b="1" dirty="0"/>
              <a:t>FEMA 1999 replaced FERA 1973 to regulate and manage Foreign Exchange</a:t>
            </a:r>
          </a:p>
          <a:p>
            <a:r>
              <a:rPr lang="en-IN" b="1" dirty="0"/>
              <a:t>Deals with transactions between Person Resident Outside India and Person Resident in India</a:t>
            </a:r>
          </a:p>
          <a:p>
            <a:r>
              <a:rPr lang="en-IN" b="1" dirty="0"/>
              <a:t>Current and Capital Account transactions</a:t>
            </a:r>
          </a:p>
          <a:p>
            <a:r>
              <a:rPr lang="en-IN" b="1" dirty="0"/>
              <a:t>Automatic and Approval Routes</a:t>
            </a:r>
          </a:p>
          <a:p>
            <a:r>
              <a:rPr lang="en-IN" b="1" dirty="0"/>
              <a:t>Regulations, Circulars, Notifications and Press Notes provides procedural aspects</a:t>
            </a:r>
          </a:p>
          <a:p>
            <a:r>
              <a:rPr lang="en-IN" b="1" dirty="0"/>
              <a:t>Monitored by RBI and enforced by Enforcement Department (ED)</a:t>
            </a:r>
          </a:p>
          <a:p>
            <a:r>
              <a:rPr lang="en-IN" b="1" dirty="0"/>
              <a:t>Non compliance attracts penalty</a:t>
            </a:r>
          </a:p>
          <a:p>
            <a:endParaRPr lang="en-IN" dirty="0"/>
          </a:p>
        </p:txBody>
      </p:sp>
    </p:spTree>
    <p:extLst>
      <p:ext uri="{BB962C8B-B14F-4D97-AF65-F5344CB8AC3E}">
        <p14:creationId xmlns:p14="http://schemas.microsoft.com/office/powerpoint/2010/main" val="630285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21E5F-4C15-F0E3-5829-16B8B048564C}"/>
              </a:ext>
            </a:extLst>
          </p:cNvPr>
          <p:cNvSpPr>
            <a:spLocks noGrp="1"/>
          </p:cNvSpPr>
          <p:nvPr>
            <p:ph type="title"/>
          </p:nvPr>
        </p:nvSpPr>
        <p:spPr>
          <a:xfrm>
            <a:off x="609601" y="169333"/>
            <a:ext cx="10806020" cy="1365206"/>
          </a:xfrm>
        </p:spPr>
        <p:txBody>
          <a:bodyPr anchor="ctr">
            <a:normAutofit fontScale="90000"/>
          </a:bodyPr>
          <a:lstStyle/>
          <a:p>
            <a:r>
              <a:rPr lang="en-US" sz="4000" u="none" strike="noStrike" dirty="0">
                <a:solidFill>
                  <a:schemeClr val="bg1"/>
                </a:solidFill>
                <a:effectLst/>
              </a:rPr>
              <a:t>List of countries by foreign-exchange reserves as per Wikipedia</a:t>
            </a:r>
            <a:br>
              <a:rPr lang="en-US" sz="4000" b="0" i="0" u="none" strike="noStrike" dirty="0">
                <a:solidFill>
                  <a:srgbClr val="000000"/>
                </a:solidFill>
                <a:effectLst/>
                <a:latin typeface="Calibri" panose="020F0502020204030204" pitchFamily="34" charset="0"/>
              </a:rPr>
            </a:br>
            <a:endParaRPr lang="en-IN" sz="4000" dirty="0">
              <a:solidFill>
                <a:srgbClr val="FFFFFF"/>
              </a:solidFill>
            </a:endParaRPr>
          </a:p>
        </p:txBody>
      </p:sp>
      <p:graphicFrame>
        <p:nvGraphicFramePr>
          <p:cNvPr id="7" name="Content Placeholder 6">
            <a:extLst>
              <a:ext uri="{FF2B5EF4-FFF2-40B4-BE49-F238E27FC236}">
                <a16:creationId xmlns:a16="http://schemas.microsoft.com/office/drawing/2014/main" id="{995BD25B-9DB6-0C6B-8B7A-8AF9602383CD}"/>
              </a:ext>
            </a:extLst>
          </p:cNvPr>
          <p:cNvGraphicFramePr>
            <a:graphicFrameLocks noGrp="1"/>
          </p:cNvGraphicFramePr>
          <p:nvPr>
            <p:ph idx="1"/>
          </p:nvPr>
        </p:nvGraphicFramePr>
        <p:xfrm>
          <a:off x="338667" y="2032000"/>
          <a:ext cx="11076953" cy="3181209"/>
        </p:xfrm>
        <a:graphic>
          <a:graphicData uri="http://schemas.openxmlformats.org/drawingml/2006/table">
            <a:tbl>
              <a:tblPr>
                <a:tableStyleId>{5C22544A-7EE6-4342-B048-85BDC9FD1C3A}</a:tableStyleId>
              </a:tblPr>
              <a:tblGrid>
                <a:gridCol w="1461364">
                  <a:extLst>
                    <a:ext uri="{9D8B030D-6E8A-4147-A177-3AD203B41FA5}">
                      <a16:colId xmlns:a16="http://schemas.microsoft.com/office/drawing/2014/main" val="4267748529"/>
                    </a:ext>
                  </a:extLst>
                </a:gridCol>
                <a:gridCol w="2669236">
                  <a:extLst>
                    <a:ext uri="{9D8B030D-6E8A-4147-A177-3AD203B41FA5}">
                      <a16:colId xmlns:a16="http://schemas.microsoft.com/office/drawing/2014/main" val="345453546"/>
                    </a:ext>
                  </a:extLst>
                </a:gridCol>
                <a:gridCol w="4573729">
                  <a:extLst>
                    <a:ext uri="{9D8B030D-6E8A-4147-A177-3AD203B41FA5}">
                      <a16:colId xmlns:a16="http://schemas.microsoft.com/office/drawing/2014/main" val="1770308275"/>
                    </a:ext>
                  </a:extLst>
                </a:gridCol>
                <a:gridCol w="1720729">
                  <a:extLst>
                    <a:ext uri="{9D8B030D-6E8A-4147-A177-3AD203B41FA5}">
                      <a16:colId xmlns:a16="http://schemas.microsoft.com/office/drawing/2014/main" val="4192162937"/>
                    </a:ext>
                  </a:extLst>
                </a:gridCol>
                <a:gridCol w="651895">
                  <a:extLst>
                    <a:ext uri="{9D8B030D-6E8A-4147-A177-3AD203B41FA5}">
                      <a16:colId xmlns:a16="http://schemas.microsoft.com/office/drawing/2014/main" val="1958346480"/>
                    </a:ext>
                  </a:extLst>
                </a:gridCol>
              </a:tblGrid>
              <a:tr h="122286">
                <a:tc gridSpan="4">
                  <a:txBody>
                    <a:bodyPr/>
                    <a:lstStyle/>
                    <a:p>
                      <a:pPr algn="l" fontAlgn="b"/>
                      <a:r>
                        <a:rPr lang="en-US" sz="1100" u="none" strike="noStrike" dirty="0">
                          <a:effectLst/>
                        </a:rPr>
                        <a:t>List of countries by foreign-exchange reserves as per Wikipedia</a:t>
                      </a:r>
                      <a:endParaRPr lang="en-US" sz="1100" b="0" i="0" u="none" strike="noStrike" dirty="0">
                        <a:solidFill>
                          <a:srgbClr val="000000"/>
                        </a:solidFill>
                        <a:effectLst/>
                        <a:latin typeface="Calibri" panose="020F0502020204030204" pitchFamily="34" charset="0"/>
                      </a:endParaRPr>
                    </a:p>
                  </a:txBody>
                  <a:tcPr marL="9787" marR="9787" marT="9787" marB="0" anchor="b"/>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358996041"/>
                  </a:ext>
                </a:extLst>
              </a:tr>
              <a:tr h="250190">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1708220486"/>
                  </a:ext>
                </a:extLst>
              </a:tr>
              <a:tr h="229466">
                <a:tc>
                  <a:txBody>
                    <a:bodyPr/>
                    <a:lstStyle/>
                    <a:p>
                      <a:pPr algn="l" fontAlgn="b"/>
                      <a:r>
                        <a:rPr lang="en-IN" sz="1100" u="none" strike="noStrike">
                          <a:effectLst/>
                        </a:rPr>
                        <a:t>Sr. No</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Name of country</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dirty="0">
                          <a:effectLst/>
                        </a:rPr>
                        <a:t>Forex Reserves </a:t>
                      </a:r>
                      <a:r>
                        <a:rPr lang="en-IN" sz="1100" u="none" strike="noStrike" dirty="0" err="1">
                          <a:effectLst/>
                        </a:rPr>
                        <a:t>ezcluding</a:t>
                      </a:r>
                      <a:r>
                        <a:rPr lang="en-IN" sz="1100" u="none" strike="noStrike" dirty="0">
                          <a:effectLst/>
                        </a:rPr>
                        <a:t> GOLD ( data in Billions  USD)</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Date</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374589775"/>
                  </a:ext>
                </a:extLst>
              </a:tr>
              <a:tr h="229466">
                <a:tc>
                  <a:txBody>
                    <a:bodyPr/>
                    <a:lstStyle/>
                    <a:p>
                      <a:pPr algn="r" fontAlgn="b"/>
                      <a:r>
                        <a:rPr lang="en-IN" sz="1100" u="none" strike="noStrike">
                          <a:effectLst/>
                        </a:rPr>
                        <a:t>1</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 China</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3113.85</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01-Apr-24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11192759"/>
                  </a:ext>
                </a:extLst>
              </a:tr>
              <a:tr h="229466">
                <a:tc>
                  <a:txBody>
                    <a:bodyPr/>
                    <a:lstStyle/>
                    <a:p>
                      <a:pPr algn="r" fontAlgn="b"/>
                      <a:r>
                        <a:rPr lang="en-IN" sz="1100" u="none" strike="noStrike">
                          <a:effectLst/>
                        </a:rPr>
                        <a:t>2</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 Japan</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1230.377</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05-Apr-24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821955222"/>
                  </a:ext>
                </a:extLst>
              </a:tr>
              <a:tr h="229466">
                <a:tc>
                  <a:txBody>
                    <a:bodyPr/>
                    <a:lstStyle/>
                    <a:p>
                      <a:pPr algn="r" fontAlgn="b"/>
                      <a:r>
                        <a:rPr lang="en-IN" sz="1100" u="none" strike="noStrike">
                          <a:effectLst/>
                        </a:rPr>
                        <a:t>3</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 Switzerland</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787.307</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28-Mar-24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111103709"/>
                  </a:ext>
                </a:extLst>
              </a:tr>
              <a:tr h="229466">
                <a:tc>
                  <a:txBody>
                    <a:bodyPr/>
                    <a:lstStyle/>
                    <a:p>
                      <a:pPr algn="r" fontAlgn="b"/>
                      <a:r>
                        <a:rPr lang="en-IN" sz="1100" u="none" strike="noStrike">
                          <a:effectLst/>
                        </a:rPr>
                        <a:t>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 India</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608.463</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12-Jul-24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1526935509"/>
                  </a:ext>
                </a:extLst>
              </a:tr>
              <a:tr h="229466">
                <a:tc>
                  <a:txBody>
                    <a:bodyPr/>
                    <a:lstStyle/>
                    <a:p>
                      <a:pPr algn="r" fontAlgn="b"/>
                      <a:r>
                        <a:rPr lang="en-IN" sz="1100" u="none" strike="noStrike">
                          <a:effectLst/>
                        </a:rPr>
                        <a:t>5</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 Russia</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574.134</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28-Jun-24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3441518822"/>
                  </a:ext>
                </a:extLst>
              </a:tr>
              <a:tr h="229466">
                <a:tc>
                  <a:txBody>
                    <a:bodyPr/>
                    <a:lstStyle/>
                    <a:p>
                      <a:pPr algn="r" fontAlgn="b"/>
                      <a:r>
                        <a:rPr lang="en-IN" sz="1100" u="none" strike="noStrike">
                          <a:effectLst/>
                        </a:rPr>
                        <a:t>6</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 Taiwan</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563.720</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03-Apr-24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4957680"/>
                  </a:ext>
                </a:extLst>
              </a:tr>
              <a:tr h="229466">
                <a:tc>
                  <a:txBody>
                    <a:bodyPr/>
                    <a:lstStyle/>
                    <a:p>
                      <a:pPr algn="r" fontAlgn="b"/>
                      <a:r>
                        <a:rPr lang="en-IN" sz="1100" u="none" strike="noStrike">
                          <a:effectLst/>
                        </a:rPr>
                        <a:t>7</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a:effectLst/>
                        </a:rPr>
                        <a:t> Saudi Arabia</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454.772</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07-Apr-24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852891359"/>
                  </a:ext>
                </a:extLst>
              </a:tr>
              <a:tr h="229466">
                <a:tc>
                  <a:txBody>
                    <a:bodyPr/>
                    <a:lstStyle/>
                    <a:p>
                      <a:pPr algn="r" fontAlgn="b"/>
                      <a:r>
                        <a:rPr lang="en-IN" sz="1100" u="none" strike="noStrike">
                          <a:effectLst/>
                        </a:rPr>
                        <a:t>13</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r>
                        <a:rPr lang="en-IN" sz="1100" u="none" strike="noStrike" dirty="0">
                          <a:effectLst/>
                        </a:rPr>
                        <a:t> United States</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dirty="0">
                          <a:effectLst/>
                        </a:rPr>
                        <a:t>231.640</a:t>
                      </a:r>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r" fontAlgn="b"/>
                      <a:r>
                        <a:rPr lang="en-IN" sz="1100" u="none" strike="noStrike">
                          <a:effectLst/>
                        </a:rPr>
                        <a:t>15-Mar-24</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dirty="0">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485374813"/>
                  </a:ext>
                </a:extLst>
              </a:tr>
              <a:tr h="229466">
                <a:tc>
                  <a:txBody>
                    <a:bodyPr/>
                    <a:lstStyle/>
                    <a:p>
                      <a:pPr algn="l" fontAlgn="b"/>
                      <a:r>
                        <a:rPr lang="en-IN" sz="1100" u="none" strike="noStrike">
                          <a:effectLst/>
                        </a:rPr>
                        <a:t>Note: </a:t>
                      </a:r>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dirty="0">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3712319018"/>
                  </a:ext>
                </a:extLst>
              </a:tr>
              <a:tr h="229466">
                <a:tc gridSpan="4">
                  <a:txBody>
                    <a:bodyPr/>
                    <a:lstStyle/>
                    <a:p>
                      <a:pPr algn="l" fontAlgn="b"/>
                      <a:r>
                        <a:rPr lang="en-US" sz="1100" u="none" strike="noStrike">
                          <a:effectLst/>
                        </a:rPr>
                        <a:t>All the figures below are in U.S.$ equivalents as different countries report data in different currencies.</a:t>
                      </a:r>
                      <a:endParaRPr lang="en-US" sz="1100" b="0" i="0" u="none" strike="noStrike">
                        <a:solidFill>
                          <a:srgbClr val="000000"/>
                        </a:solidFill>
                        <a:effectLst/>
                        <a:latin typeface="Calibri" panose="020F0502020204030204" pitchFamily="34" charset="0"/>
                      </a:endParaRPr>
                    </a:p>
                  </a:txBody>
                  <a:tcPr marL="9787" marR="9787" marT="9787" marB="0" anchor="b"/>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endParaRPr lang="en-IN" sz="1100" b="0" i="0" u="none" strike="noStrike">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3040863239"/>
                  </a:ext>
                </a:extLst>
              </a:tr>
              <a:tr h="229466">
                <a:tc gridSpan="4">
                  <a:txBody>
                    <a:bodyPr/>
                    <a:lstStyle/>
                    <a:p>
                      <a:pPr algn="l" fontAlgn="b"/>
                      <a:r>
                        <a:rPr lang="en-US" sz="1100" u="none" strike="noStrike" dirty="0">
                          <a:effectLst/>
                        </a:rPr>
                        <a:t>The exchange rate of the currencies  of the reported date is considered while calculating U.S.$ equivalents.</a:t>
                      </a:r>
                      <a:endParaRPr lang="en-US" sz="1100" b="0" i="0" u="none" strike="noStrike" dirty="0">
                        <a:solidFill>
                          <a:srgbClr val="000000"/>
                        </a:solidFill>
                        <a:effectLst/>
                        <a:latin typeface="Calibri" panose="020F0502020204030204" pitchFamily="34" charset="0"/>
                      </a:endParaRPr>
                    </a:p>
                  </a:txBody>
                  <a:tcPr marL="9787" marR="9787" marT="9787" marB="0" anchor="b"/>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endParaRPr lang="en-IN" sz="1100" b="0" i="0" u="none" strike="noStrike" dirty="0">
                        <a:solidFill>
                          <a:srgbClr val="000000"/>
                        </a:solidFill>
                        <a:effectLst/>
                        <a:latin typeface="Calibri" panose="020F0502020204030204" pitchFamily="34" charset="0"/>
                      </a:endParaRPr>
                    </a:p>
                  </a:txBody>
                  <a:tcPr marL="9787" marR="9787" marT="9787" marB="0" anchor="b"/>
                </a:tc>
                <a:extLst>
                  <a:ext uri="{0D108BD9-81ED-4DB2-BD59-A6C34878D82A}">
                    <a16:rowId xmlns:a16="http://schemas.microsoft.com/office/drawing/2014/main" val="211928302"/>
                  </a:ext>
                </a:extLst>
              </a:tr>
            </a:tbl>
          </a:graphicData>
        </a:graphic>
      </p:graphicFrame>
    </p:spTree>
    <p:extLst>
      <p:ext uri="{BB962C8B-B14F-4D97-AF65-F5344CB8AC3E}">
        <p14:creationId xmlns:p14="http://schemas.microsoft.com/office/powerpoint/2010/main" val="1543680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AF706-DA33-61B3-9C77-8FBF998D645A}"/>
              </a:ext>
            </a:extLst>
          </p:cNvPr>
          <p:cNvSpPr>
            <a:spLocks noGrp="1"/>
          </p:cNvSpPr>
          <p:nvPr>
            <p:ph type="title"/>
          </p:nvPr>
        </p:nvSpPr>
        <p:spPr>
          <a:xfrm>
            <a:off x="1120948" y="-613984"/>
            <a:ext cx="9950103" cy="1507376"/>
          </a:xfrm>
        </p:spPr>
        <p:txBody>
          <a:bodyPr/>
          <a:lstStyle/>
          <a:p>
            <a:r>
              <a:rPr lang="en-IN" dirty="0"/>
              <a:t>Framework of FEMA</a:t>
            </a:r>
          </a:p>
        </p:txBody>
      </p:sp>
      <p:sp>
        <p:nvSpPr>
          <p:cNvPr id="3" name="Content Placeholder 2">
            <a:extLst>
              <a:ext uri="{FF2B5EF4-FFF2-40B4-BE49-F238E27FC236}">
                <a16:creationId xmlns:a16="http://schemas.microsoft.com/office/drawing/2014/main" id="{522C5DB5-62CD-58CC-5DF0-08B308F6BEA2}"/>
              </a:ext>
            </a:extLst>
          </p:cNvPr>
          <p:cNvSpPr>
            <a:spLocks noGrp="1"/>
          </p:cNvSpPr>
          <p:nvPr>
            <p:ph idx="1"/>
          </p:nvPr>
        </p:nvSpPr>
        <p:spPr>
          <a:xfrm>
            <a:off x="1026562" y="1672243"/>
            <a:ext cx="9950103" cy="3513514"/>
          </a:xfrm>
        </p:spPr>
        <p:txBody>
          <a:bodyPr>
            <a:normAutofit fontScale="92500" lnSpcReduction="20000"/>
          </a:bodyPr>
          <a:lstStyle/>
          <a:p>
            <a:r>
              <a:rPr lang="en-IN" b="1" dirty="0"/>
              <a:t>Foreign Exchange Management Act 1999 – Act passed by the Parliament</a:t>
            </a:r>
          </a:p>
          <a:p>
            <a:r>
              <a:rPr lang="en-IN" b="1" dirty="0"/>
              <a:t>Foreign Exchange Management Regulations</a:t>
            </a:r>
          </a:p>
          <a:p>
            <a:r>
              <a:rPr lang="en-IN" b="1" dirty="0"/>
              <a:t>Foreign Exchange Management Rules</a:t>
            </a:r>
          </a:p>
          <a:p>
            <a:r>
              <a:rPr lang="en-IN" b="1" dirty="0"/>
              <a:t>Master Directions</a:t>
            </a:r>
          </a:p>
          <a:p>
            <a:r>
              <a:rPr lang="en-IN" b="1" dirty="0"/>
              <a:t>Master Circulars</a:t>
            </a:r>
          </a:p>
          <a:p>
            <a:r>
              <a:rPr lang="en-IN" b="1" dirty="0"/>
              <a:t>Notifications</a:t>
            </a:r>
          </a:p>
          <a:p>
            <a:r>
              <a:rPr lang="en-IN" b="1" dirty="0"/>
              <a:t>Circulars (DIR series)</a:t>
            </a:r>
          </a:p>
          <a:p>
            <a:r>
              <a:rPr lang="en-IN" b="1" dirty="0"/>
              <a:t>Press Notes</a:t>
            </a:r>
          </a:p>
          <a:p>
            <a:r>
              <a:rPr lang="en-IN" b="1" dirty="0"/>
              <a:t>FAQ (will not prevail over Act)</a:t>
            </a:r>
          </a:p>
        </p:txBody>
      </p:sp>
    </p:spTree>
    <p:extLst>
      <p:ext uri="{BB962C8B-B14F-4D97-AF65-F5344CB8AC3E}">
        <p14:creationId xmlns:p14="http://schemas.microsoft.com/office/powerpoint/2010/main" val="3467889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BA329-AE63-20A0-B8E6-078418075DAC}"/>
              </a:ext>
            </a:extLst>
          </p:cNvPr>
          <p:cNvSpPr>
            <a:spLocks noGrp="1"/>
          </p:cNvSpPr>
          <p:nvPr>
            <p:ph type="title"/>
          </p:nvPr>
        </p:nvSpPr>
        <p:spPr>
          <a:xfrm>
            <a:off x="989813" y="-446885"/>
            <a:ext cx="9950103" cy="1507376"/>
          </a:xfrm>
        </p:spPr>
        <p:txBody>
          <a:bodyPr/>
          <a:lstStyle/>
          <a:p>
            <a:r>
              <a:rPr lang="en-IN" dirty="0"/>
              <a:t>Regulations and Rules - Hierarchy</a:t>
            </a:r>
          </a:p>
        </p:txBody>
      </p:sp>
      <p:sp>
        <p:nvSpPr>
          <p:cNvPr id="3" name="Content Placeholder 2">
            <a:extLst>
              <a:ext uri="{FF2B5EF4-FFF2-40B4-BE49-F238E27FC236}">
                <a16:creationId xmlns:a16="http://schemas.microsoft.com/office/drawing/2014/main" id="{39BC19F6-1FC2-B269-9466-A06B0B188796}"/>
              </a:ext>
            </a:extLst>
          </p:cNvPr>
          <p:cNvSpPr>
            <a:spLocks noGrp="1"/>
          </p:cNvSpPr>
          <p:nvPr>
            <p:ph idx="1"/>
          </p:nvPr>
        </p:nvSpPr>
        <p:spPr>
          <a:xfrm>
            <a:off x="989812" y="1435095"/>
            <a:ext cx="9950103" cy="3513514"/>
          </a:xfrm>
        </p:spPr>
        <p:txBody>
          <a:bodyPr>
            <a:normAutofit fontScale="92500" lnSpcReduction="20000"/>
          </a:bodyPr>
          <a:lstStyle/>
          <a:p>
            <a:r>
              <a:rPr lang="en-IN" b="1" dirty="0"/>
              <a:t>Section 46 authorises and gives powers to </a:t>
            </a:r>
            <a:r>
              <a:rPr lang="en-IN" b="1" u="sng" dirty="0"/>
              <a:t>Central Government</a:t>
            </a:r>
            <a:r>
              <a:rPr lang="en-IN" b="1" dirty="0"/>
              <a:t> to make rules</a:t>
            </a:r>
          </a:p>
          <a:p>
            <a:r>
              <a:rPr lang="en-IN" b="1" dirty="0"/>
              <a:t>Section 47 gives powers to </a:t>
            </a:r>
            <a:r>
              <a:rPr lang="en-IN" b="1" u="sng" dirty="0"/>
              <a:t>RBI</a:t>
            </a:r>
            <a:r>
              <a:rPr lang="en-IN" b="1" dirty="0"/>
              <a:t> to make regulations by notifications </a:t>
            </a:r>
          </a:p>
          <a:p>
            <a:r>
              <a:rPr lang="en-IN" b="1" dirty="0"/>
              <a:t>Section 48 – these rules and regulations to be placed before Parliament </a:t>
            </a:r>
          </a:p>
          <a:p>
            <a:r>
              <a:rPr lang="en-IN" b="1" dirty="0"/>
              <a:t>Gets authority equivalent to an Act as it is passed by the parliament</a:t>
            </a:r>
          </a:p>
          <a:p>
            <a:r>
              <a:rPr lang="en-IN" b="1" dirty="0"/>
              <a:t>Regulations are the instruments by which the power to make substantive law is exercised</a:t>
            </a:r>
          </a:p>
          <a:p>
            <a:r>
              <a:rPr lang="en-IN" b="1" dirty="0"/>
              <a:t>Rules are the instruments which the power to make law about procedure is established.</a:t>
            </a:r>
          </a:p>
          <a:p>
            <a:r>
              <a:rPr lang="en-IN" b="1" dirty="0"/>
              <a:t>Regulations are of wider import. Scope much broader than rules.</a:t>
            </a:r>
          </a:p>
          <a:p>
            <a:r>
              <a:rPr lang="en-IN" b="1" dirty="0"/>
              <a:t>If they are revised it carries the same number as original but will have “R” along with the year in which they are published.</a:t>
            </a:r>
          </a:p>
          <a:p>
            <a:pPr marL="0" indent="0">
              <a:buNone/>
            </a:pPr>
            <a:endParaRPr lang="en-IN" b="1" dirty="0"/>
          </a:p>
        </p:txBody>
      </p:sp>
    </p:spTree>
    <p:extLst>
      <p:ext uri="{BB962C8B-B14F-4D97-AF65-F5344CB8AC3E}">
        <p14:creationId xmlns:p14="http://schemas.microsoft.com/office/powerpoint/2010/main" val="718388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E8EA4-D1D2-DA56-B290-D83CEBB28F7B}"/>
              </a:ext>
            </a:extLst>
          </p:cNvPr>
          <p:cNvSpPr>
            <a:spLocks noGrp="1"/>
          </p:cNvSpPr>
          <p:nvPr>
            <p:ph type="title"/>
          </p:nvPr>
        </p:nvSpPr>
        <p:spPr>
          <a:xfrm>
            <a:off x="993386" y="-33841"/>
            <a:ext cx="9950103" cy="1507376"/>
          </a:xfrm>
        </p:spPr>
        <p:txBody>
          <a:bodyPr/>
          <a:lstStyle/>
          <a:p>
            <a:r>
              <a:rPr lang="en-IN" dirty="0"/>
              <a:t>Foreign Exchange Management Regulations</a:t>
            </a:r>
            <a:br>
              <a:rPr lang="en-IN" dirty="0"/>
            </a:br>
            <a:endParaRPr lang="en-IN" dirty="0"/>
          </a:p>
        </p:txBody>
      </p:sp>
      <p:sp>
        <p:nvSpPr>
          <p:cNvPr id="3" name="Content Placeholder 2">
            <a:extLst>
              <a:ext uri="{FF2B5EF4-FFF2-40B4-BE49-F238E27FC236}">
                <a16:creationId xmlns:a16="http://schemas.microsoft.com/office/drawing/2014/main" id="{48A2C3C6-83E9-76DE-5225-BFFB75E354C2}"/>
              </a:ext>
            </a:extLst>
          </p:cNvPr>
          <p:cNvSpPr>
            <a:spLocks noGrp="1"/>
          </p:cNvSpPr>
          <p:nvPr>
            <p:ph idx="1"/>
          </p:nvPr>
        </p:nvSpPr>
        <p:spPr>
          <a:xfrm>
            <a:off x="993387" y="1672243"/>
            <a:ext cx="9950103" cy="4465910"/>
          </a:xfrm>
        </p:spPr>
        <p:txBody>
          <a:bodyPr>
            <a:normAutofit fontScale="85000" lnSpcReduction="20000"/>
          </a:bodyPr>
          <a:lstStyle/>
          <a:p>
            <a:pPr marL="0" indent="0">
              <a:buNone/>
            </a:pPr>
            <a:r>
              <a:rPr lang="en-US" b="1" dirty="0"/>
              <a:t>Some of major regulations notified under FEMA</a:t>
            </a:r>
          </a:p>
          <a:p>
            <a:r>
              <a:rPr lang="en-US" b="1" dirty="0"/>
              <a:t>Permissible Capital Account Transactions</a:t>
            </a:r>
          </a:p>
          <a:p>
            <a:r>
              <a:rPr lang="en-US" b="1" dirty="0"/>
              <a:t>Borrowing or Lending in Rupees</a:t>
            </a:r>
          </a:p>
          <a:p>
            <a:r>
              <a:rPr lang="en-US" b="1" dirty="0"/>
              <a:t>Deposit</a:t>
            </a:r>
          </a:p>
          <a:p>
            <a:r>
              <a:rPr lang="en-US" b="1" dirty="0"/>
              <a:t>Acquisition and Transfer of immovable Property Outside India.</a:t>
            </a:r>
          </a:p>
          <a:p>
            <a:r>
              <a:rPr lang="en-US" b="1" dirty="0"/>
              <a:t>Realizations, Repatriation And Surrender Of Foreign Exchange</a:t>
            </a:r>
          </a:p>
          <a:p>
            <a:r>
              <a:rPr lang="en-US" b="1" dirty="0"/>
              <a:t>Possession and Retention Of Foreign Currency</a:t>
            </a:r>
          </a:p>
          <a:p>
            <a:r>
              <a:rPr lang="en-US" b="1" dirty="0"/>
              <a:t>Remittance Of Assets</a:t>
            </a:r>
          </a:p>
          <a:p>
            <a:r>
              <a:rPr lang="en-US" b="1" dirty="0"/>
              <a:t>Non Debt Rules </a:t>
            </a:r>
          </a:p>
          <a:p>
            <a:pPr lvl="1"/>
            <a:r>
              <a:rPr lang="en-US" b="1" dirty="0"/>
              <a:t>	In supersession of :</a:t>
            </a:r>
          </a:p>
          <a:p>
            <a:pPr lvl="1"/>
            <a:r>
              <a:rPr lang="en-US" b="1" dirty="0"/>
              <a:t>	Transfer of Issue of Security by Person Resident outside India</a:t>
            </a:r>
          </a:p>
          <a:p>
            <a:pPr lvl="1"/>
            <a:r>
              <a:rPr lang="en-US" b="1" dirty="0"/>
              <a:t>	Acquisition and transfer of Immovable Property in India</a:t>
            </a:r>
          </a:p>
          <a:p>
            <a:r>
              <a:rPr lang="en-IN" b="1" dirty="0"/>
              <a:t>Investment in firm or proprietary concerns in India</a:t>
            </a:r>
          </a:p>
        </p:txBody>
      </p:sp>
    </p:spTree>
    <p:extLst>
      <p:ext uri="{BB962C8B-B14F-4D97-AF65-F5344CB8AC3E}">
        <p14:creationId xmlns:p14="http://schemas.microsoft.com/office/powerpoint/2010/main" val="343358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F7E1A-31CF-76A8-FEB5-C137705F2379}"/>
              </a:ext>
            </a:extLst>
          </p:cNvPr>
          <p:cNvSpPr>
            <a:spLocks noGrp="1"/>
          </p:cNvSpPr>
          <p:nvPr>
            <p:ph type="title"/>
          </p:nvPr>
        </p:nvSpPr>
        <p:spPr>
          <a:xfrm>
            <a:off x="1123592" y="-145327"/>
            <a:ext cx="9950103" cy="1507376"/>
          </a:xfrm>
        </p:spPr>
        <p:txBody>
          <a:bodyPr/>
          <a:lstStyle/>
          <a:p>
            <a:r>
              <a:rPr lang="en-IN" dirty="0"/>
              <a:t>Foreign Exchange Management Rules</a:t>
            </a:r>
            <a:br>
              <a:rPr lang="en-IN" dirty="0"/>
            </a:br>
            <a:endParaRPr lang="en-IN" dirty="0"/>
          </a:p>
        </p:txBody>
      </p:sp>
      <p:sp>
        <p:nvSpPr>
          <p:cNvPr id="3" name="Content Placeholder 2">
            <a:extLst>
              <a:ext uri="{FF2B5EF4-FFF2-40B4-BE49-F238E27FC236}">
                <a16:creationId xmlns:a16="http://schemas.microsoft.com/office/drawing/2014/main" id="{8842F964-D9F4-D717-8C4A-E1553348C397}"/>
              </a:ext>
            </a:extLst>
          </p:cNvPr>
          <p:cNvSpPr>
            <a:spLocks noGrp="1"/>
          </p:cNvSpPr>
          <p:nvPr>
            <p:ph idx="1"/>
          </p:nvPr>
        </p:nvSpPr>
        <p:spPr>
          <a:xfrm>
            <a:off x="999541" y="1454550"/>
            <a:ext cx="9950103" cy="3513514"/>
          </a:xfrm>
        </p:spPr>
        <p:txBody>
          <a:bodyPr/>
          <a:lstStyle/>
          <a:p>
            <a:endParaRPr lang="en-US" b="1" dirty="0"/>
          </a:p>
          <a:p>
            <a:pPr marL="0" indent="0">
              <a:buNone/>
            </a:pPr>
            <a:r>
              <a:rPr lang="en-US" b="1" dirty="0"/>
              <a:t>Some of the important Rules notified under the Act</a:t>
            </a:r>
          </a:p>
          <a:p>
            <a:r>
              <a:rPr lang="en-US" b="1" dirty="0"/>
              <a:t>Current Account Transaction</a:t>
            </a:r>
          </a:p>
          <a:p>
            <a:r>
              <a:rPr lang="en-US" b="1" dirty="0"/>
              <a:t>Compound Proceeding</a:t>
            </a:r>
          </a:p>
          <a:p>
            <a:r>
              <a:rPr lang="en-IN" b="1" dirty="0"/>
              <a:t>Overseas Direct Investment </a:t>
            </a:r>
          </a:p>
          <a:p>
            <a:r>
              <a:rPr lang="en-IN" b="1" dirty="0"/>
              <a:t>Non Debt Rules</a:t>
            </a:r>
          </a:p>
        </p:txBody>
      </p:sp>
    </p:spTree>
    <p:extLst>
      <p:ext uri="{BB962C8B-B14F-4D97-AF65-F5344CB8AC3E}">
        <p14:creationId xmlns:p14="http://schemas.microsoft.com/office/powerpoint/2010/main" val="483249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5F1C4-0000-3CC9-F18F-D3EEA68E7FAD}"/>
              </a:ext>
            </a:extLst>
          </p:cNvPr>
          <p:cNvSpPr>
            <a:spLocks noGrp="1"/>
          </p:cNvSpPr>
          <p:nvPr>
            <p:ph type="title"/>
          </p:nvPr>
        </p:nvSpPr>
        <p:spPr>
          <a:xfrm>
            <a:off x="1055496" y="-157531"/>
            <a:ext cx="9950103" cy="1507376"/>
          </a:xfrm>
        </p:spPr>
        <p:txBody>
          <a:bodyPr/>
          <a:lstStyle/>
          <a:p>
            <a:r>
              <a:rPr lang="en-IN" dirty="0"/>
              <a:t>Master Directions</a:t>
            </a:r>
            <a:br>
              <a:rPr lang="en-IN" dirty="0"/>
            </a:br>
            <a:endParaRPr lang="en-IN" dirty="0"/>
          </a:p>
        </p:txBody>
      </p:sp>
      <p:sp>
        <p:nvSpPr>
          <p:cNvPr id="3" name="Content Placeholder 2">
            <a:extLst>
              <a:ext uri="{FF2B5EF4-FFF2-40B4-BE49-F238E27FC236}">
                <a16:creationId xmlns:a16="http://schemas.microsoft.com/office/drawing/2014/main" id="{29AB8998-90D6-9E0B-6239-3AB1C00B02EC}"/>
              </a:ext>
            </a:extLst>
          </p:cNvPr>
          <p:cNvSpPr>
            <a:spLocks noGrp="1"/>
          </p:cNvSpPr>
          <p:nvPr>
            <p:ph idx="1"/>
          </p:nvPr>
        </p:nvSpPr>
        <p:spPr>
          <a:xfrm>
            <a:off x="1077361" y="1512916"/>
            <a:ext cx="9950103" cy="3513514"/>
          </a:xfrm>
        </p:spPr>
        <p:txBody>
          <a:bodyPr>
            <a:normAutofit fontScale="92500"/>
          </a:bodyPr>
          <a:lstStyle/>
          <a:p>
            <a:r>
              <a:rPr lang="en-US" b="1" dirty="0"/>
              <a:t>Consolidate instructions on rules and regulations framed by the Reserve Bank under various Acts including issues related to non- banking financial companies.</a:t>
            </a:r>
          </a:p>
          <a:p>
            <a:r>
              <a:rPr lang="en-US" b="1" dirty="0"/>
              <a:t>One Master Direction is issued on each subject matter covering all instructions on the subject.</a:t>
            </a:r>
          </a:p>
          <a:p>
            <a:r>
              <a:rPr lang="en-US" b="1" dirty="0"/>
              <a:t>Master Circulars are withdrawn and replaced by Master Direction</a:t>
            </a:r>
          </a:p>
          <a:p>
            <a:r>
              <a:rPr lang="en-US" b="1" dirty="0"/>
              <a:t>It helps in giving various aspects at one place for easy reference.</a:t>
            </a:r>
          </a:p>
          <a:p>
            <a:r>
              <a:rPr lang="en-US" b="1" dirty="0"/>
              <a:t>Several amendments were made from time to time in the regulations </a:t>
            </a:r>
          </a:p>
          <a:p>
            <a:r>
              <a:rPr lang="en-US" b="1" dirty="0"/>
              <a:t>These were introduced to provide latest update of the law and guidance</a:t>
            </a:r>
          </a:p>
          <a:p>
            <a:r>
              <a:rPr lang="en-US" b="1" dirty="0"/>
              <a:t>It is generally published annually or when major changes have taken place</a:t>
            </a:r>
            <a:endParaRPr lang="en-IN" b="1" dirty="0"/>
          </a:p>
        </p:txBody>
      </p:sp>
    </p:spTree>
    <p:extLst>
      <p:ext uri="{BB962C8B-B14F-4D97-AF65-F5344CB8AC3E}">
        <p14:creationId xmlns:p14="http://schemas.microsoft.com/office/powerpoint/2010/main" val="3695526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2FA0C-1CEE-BE8E-E41D-E7EFEB5E9E5C}"/>
              </a:ext>
            </a:extLst>
          </p:cNvPr>
          <p:cNvSpPr>
            <a:spLocks noGrp="1"/>
          </p:cNvSpPr>
          <p:nvPr>
            <p:ph type="title"/>
          </p:nvPr>
        </p:nvSpPr>
        <p:spPr>
          <a:xfrm>
            <a:off x="1023671" y="-592973"/>
            <a:ext cx="9950103" cy="1507376"/>
          </a:xfrm>
        </p:spPr>
        <p:txBody>
          <a:bodyPr/>
          <a:lstStyle/>
          <a:p>
            <a:r>
              <a:rPr lang="en-IN" dirty="0"/>
              <a:t>FEMA 1999</a:t>
            </a:r>
          </a:p>
        </p:txBody>
      </p:sp>
      <p:sp>
        <p:nvSpPr>
          <p:cNvPr id="3" name="Content Placeholder 2">
            <a:extLst>
              <a:ext uri="{FF2B5EF4-FFF2-40B4-BE49-F238E27FC236}">
                <a16:creationId xmlns:a16="http://schemas.microsoft.com/office/drawing/2014/main" id="{A8F13EF4-6A8D-E1EB-DA77-7CCF010D94DD}"/>
              </a:ext>
            </a:extLst>
          </p:cNvPr>
          <p:cNvSpPr>
            <a:spLocks noGrp="1"/>
          </p:cNvSpPr>
          <p:nvPr>
            <p:ph idx="1"/>
          </p:nvPr>
        </p:nvSpPr>
        <p:spPr>
          <a:xfrm>
            <a:off x="883160" y="1172447"/>
            <a:ext cx="9950103" cy="4226403"/>
          </a:xfrm>
        </p:spPr>
        <p:txBody>
          <a:bodyPr/>
          <a:lstStyle/>
          <a:p>
            <a:r>
              <a:rPr lang="en-IN" b="1" dirty="0"/>
              <a:t>The broad contents of the ACT :</a:t>
            </a:r>
          </a:p>
          <a:p>
            <a:pPr marL="0" indent="0">
              <a:buNone/>
            </a:pPr>
            <a:endParaRPr lang="en-IN" b="1" dirty="0"/>
          </a:p>
        </p:txBody>
      </p:sp>
      <p:graphicFrame>
        <p:nvGraphicFramePr>
          <p:cNvPr id="4" name="Table 3">
            <a:extLst>
              <a:ext uri="{FF2B5EF4-FFF2-40B4-BE49-F238E27FC236}">
                <a16:creationId xmlns:a16="http://schemas.microsoft.com/office/drawing/2014/main" id="{0227A230-91B9-14FC-185B-E1C9506C7BA0}"/>
              </a:ext>
            </a:extLst>
          </p:cNvPr>
          <p:cNvGraphicFramePr>
            <a:graphicFrameLocks noGrp="1"/>
          </p:cNvGraphicFramePr>
          <p:nvPr>
            <p:extLst>
              <p:ext uri="{D42A27DB-BD31-4B8C-83A1-F6EECF244321}">
                <p14:modId xmlns:p14="http://schemas.microsoft.com/office/powerpoint/2010/main" val="3336142434"/>
              </p:ext>
            </p:extLst>
          </p:nvPr>
        </p:nvGraphicFramePr>
        <p:xfrm>
          <a:off x="1023671" y="1906622"/>
          <a:ext cx="8623030" cy="3604244"/>
        </p:xfrm>
        <a:graphic>
          <a:graphicData uri="http://schemas.openxmlformats.org/drawingml/2006/table">
            <a:tbl>
              <a:tblPr firstRow="1" bandRow="1">
                <a:tableStyleId>{BDBED569-4797-4DF1-A0F4-6AAB3CD982D8}</a:tableStyleId>
              </a:tblPr>
              <a:tblGrid>
                <a:gridCol w="4311515">
                  <a:extLst>
                    <a:ext uri="{9D8B030D-6E8A-4147-A177-3AD203B41FA5}">
                      <a16:colId xmlns:a16="http://schemas.microsoft.com/office/drawing/2014/main" val="4279410111"/>
                    </a:ext>
                  </a:extLst>
                </a:gridCol>
                <a:gridCol w="4311515">
                  <a:extLst>
                    <a:ext uri="{9D8B030D-6E8A-4147-A177-3AD203B41FA5}">
                      <a16:colId xmlns:a16="http://schemas.microsoft.com/office/drawing/2014/main" val="1916219587"/>
                    </a:ext>
                  </a:extLst>
                </a:gridCol>
              </a:tblGrid>
              <a:tr h="423452">
                <a:tc>
                  <a:txBody>
                    <a:bodyPr/>
                    <a:lstStyle/>
                    <a:p>
                      <a:r>
                        <a:rPr lang="en-IN" b="1" dirty="0"/>
                        <a:t>Sections</a:t>
                      </a:r>
                    </a:p>
                  </a:txBody>
                  <a:tcPr/>
                </a:tc>
                <a:tc>
                  <a:txBody>
                    <a:bodyPr/>
                    <a:lstStyle/>
                    <a:p>
                      <a:r>
                        <a:rPr lang="en-IN" b="1" dirty="0"/>
                        <a:t>Particulars</a:t>
                      </a:r>
                    </a:p>
                  </a:txBody>
                  <a:tcPr/>
                </a:tc>
                <a:extLst>
                  <a:ext uri="{0D108BD9-81ED-4DB2-BD59-A6C34878D82A}">
                    <a16:rowId xmlns:a16="http://schemas.microsoft.com/office/drawing/2014/main" val="3417156020"/>
                  </a:ext>
                </a:extLst>
              </a:tr>
              <a:tr h="423452">
                <a:tc>
                  <a:txBody>
                    <a:bodyPr/>
                    <a:lstStyle/>
                    <a:p>
                      <a:r>
                        <a:rPr lang="en-IN" b="1" dirty="0"/>
                        <a:t>Section 2</a:t>
                      </a:r>
                    </a:p>
                  </a:txBody>
                  <a:tcPr/>
                </a:tc>
                <a:tc>
                  <a:txBody>
                    <a:bodyPr/>
                    <a:lstStyle/>
                    <a:p>
                      <a:r>
                        <a:rPr lang="en-IN" b="1" dirty="0"/>
                        <a:t>Definitions</a:t>
                      </a:r>
                    </a:p>
                  </a:txBody>
                  <a:tcPr/>
                </a:tc>
                <a:extLst>
                  <a:ext uri="{0D108BD9-81ED-4DB2-BD59-A6C34878D82A}">
                    <a16:rowId xmlns:a16="http://schemas.microsoft.com/office/drawing/2014/main" val="3309605912"/>
                  </a:ext>
                </a:extLst>
              </a:tr>
              <a:tr h="423452">
                <a:tc>
                  <a:txBody>
                    <a:bodyPr/>
                    <a:lstStyle/>
                    <a:p>
                      <a:r>
                        <a:rPr lang="en-IN" b="1" dirty="0"/>
                        <a:t>Section 3-9</a:t>
                      </a:r>
                    </a:p>
                  </a:txBody>
                  <a:tcPr/>
                </a:tc>
                <a:tc>
                  <a:txBody>
                    <a:bodyPr/>
                    <a:lstStyle/>
                    <a:p>
                      <a:r>
                        <a:rPr lang="en-IN" b="1" dirty="0"/>
                        <a:t>Basic concepts of regulations and management</a:t>
                      </a:r>
                    </a:p>
                  </a:txBody>
                  <a:tcPr/>
                </a:tc>
                <a:extLst>
                  <a:ext uri="{0D108BD9-81ED-4DB2-BD59-A6C34878D82A}">
                    <a16:rowId xmlns:a16="http://schemas.microsoft.com/office/drawing/2014/main" val="4066411671"/>
                  </a:ext>
                </a:extLst>
              </a:tr>
              <a:tr h="423452">
                <a:tc>
                  <a:txBody>
                    <a:bodyPr/>
                    <a:lstStyle/>
                    <a:p>
                      <a:r>
                        <a:rPr lang="en-IN" b="1" dirty="0"/>
                        <a:t>Section 2(c) and 10-12</a:t>
                      </a:r>
                    </a:p>
                  </a:txBody>
                  <a:tcPr/>
                </a:tc>
                <a:tc>
                  <a:txBody>
                    <a:bodyPr/>
                    <a:lstStyle/>
                    <a:p>
                      <a:r>
                        <a:rPr lang="en-IN" b="1" dirty="0"/>
                        <a:t>Authorised Dealer related</a:t>
                      </a:r>
                    </a:p>
                  </a:txBody>
                  <a:tcPr/>
                </a:tc>
                <a:extLst>
                  <a:ext uri="{0D108BD9-81ED-4DB2-BD59-A6C34878D82A}">
                    <a16:rowId xmlns:a16="http://schemas.microsoft.com/office/drawing/2014/main" val="46612212"/>
                  </a:ext>
                </a:extLst>
              </a:tr>
              <a:tr h="423452">
                <a:tc>
                  <a:txBody>
                    <a:bodyPr/>
                    <a:lstStyle/>
                    <a:p>
                      <a:r>
                        <a:rPr lang="en-IN" b="1" dirty="0"/>
                        <a:t>Section 13-15</a:t>
                      </a:r>
                    </a:p>
                  </a:txBody>
                  <a:tcPr/>
                </a:tc>
                <a:tc>
                  <a:txBody>
                    <a:bodyPr/>
                    <a:lstStyle/>
                    <a:p>
                      <a:r>
                        <a:rPr lang="en-IN" b="1" dirty="0"/>
                        <a:t>Contravention and Penalty</a:t>
                      </a:r>
                    </a:p>
                  </a:txBody>
                  <a:tcPr/>
                </a:tc>
                <a:extLst>
                  <a:ext uri="{0D108BD9-81ED-4DB2-BD59-A6C34878D82A}">
                    <a16:rowId xmlns:a16="http://schemas.microsoft.com/office/drawing/2014/main" val="3005633981"/>
                  </a:ext>
                </a:extLst>
              </a:tr>
              <a:tr h="423452">
                <a:tc>
                  <a:txBody>
                    <a:bodyPr/>
                    <a:lstStyle/>
                    <a:p>
                      <a:r>
                        <a:rPr lang="en-IN" b="1" dirty="0"/>
                        <a:t>Section 16-35</a:t>
                      </a:r>
                    </a:p>
                  </a:txBody>
                  <a:tcPr/>
                </a:tc>
                <a:tc>
                  <a:txBody>
                    <a:bodyPr/>
                    <a:lstStyle/>
                    <a:p>
                      <a:r>
                        <a:rPr lang="en-IN" b="1" dirty="0"/>
                        <a:t>Adjudications and Appeals</a:t>
                      </a:r>
                    </a:p>
                  </a:txBody>
                  <a:tcPr/>
                </a:tc>
                <a:extLst>
                  <a:ext uri="{0D108BD9-81ED-4DB2-BD59-A6C34878D82A}">
                    <a16:rowId xmlns:a16="http://schemas.microsoft.com/office/drawing/2014/main" val="521517812"/>
                  </a:ext>
                </a:extLst>
              </a:tr>
              <a:tr h="423452">
                <a:tc>
                  <a:txBody>
                    <a:bodyPr/>
                    <a:lstStyle/>
                    <a:p>
                      <a:r>
                        <a:rPr lang="en-IN" b="1" dirty="0"/>
                        <a:t>Section 36-38</a:t>
                      </a:r>
                    </a:p>
                  </a:txBody>
                  <a:tcPr/>
                </a:tc>
                <a:tc>
                  <a:txBody>
                    <a:bodyPr/>
                    <a:lstStyle/>
                    <a:p>
                      <a:r>
                        <a:rPr lang="en-IN" b="1" dirty="0"/>
                        <a:t>Enforcement Directorate</a:t>
                      </a:r>
                    </a:p>
                  </a:txBody>
                  <a:tcPr/>
                </a:tc>
                <a:extLst>
                  <a:ext uri="{0D108BD9-81ED-4DB2-BD59-A6C34878D82A}">
                    <a16:rowId xmlns:a16="http://schemas.microsoft.com/office/drawing/2014/main" val="642349604"/>
                  </a:ext>
                </a:extLst>
              </a:tr>
              <a:tr h="423452">
                <a:tc>
                  <a:txBody>
                    <a:bodyPr/>
                    <a:lstStyle/>
                    <a:p>
                      <a:r>
                        <a:rPr lang="en-IN" b="1" dirty="0"/>
                        <a:t>Section 39-49</a:t>
                      </a:r>
                    </a:p>
                  </a:txBody>
                  <a:tcPr/>
                </a:tc>
                <a:tc>
                  <a:txBody>
                    <a:bodyPr/>
                    <a:lstStyle/>
                    <a:p>
                      <a:r>
                        <a:rPr lang="en-IN" b="1" dirty="0"/>
                        <a:t>Miscellaneous Provision</a:t>
                      </a:r>
                    </a:p>
                  </a:txBody>
                  <a:tcPr/>
                </a:tc>
                <a:extLst>
                  <a:ext uri="{0D108BD9-81ED-4DB2-BD59-A6C34878D82A}">
                    <a16:rowId xmlns:a16="http://schemas.microsoft.com/office/drawing/2014/main" val="2487359835"/>
                  </a:ext>
                </a:extLst>
              </a:tr>
            </a:tbl>
          </a:graphicData>
        </a:graphic>
      </p:graphicFrame>
    </p:spTree>
    <p:extLst>
      <p:ext uri="{BB962C8B-B14F-4D97-AF65-F5344CB8AC3E}">
        <p14:creationId xmlns:p14="http://schemas.microsoft.com/office/powerpoint/2010/main" val="3172486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79221-FB19-694F-DCF3-096D05291E9F}"/>
              </a:ext>
            </a:extLst>
          </p:cNvPr>
          <p:cNvSpPr>
            <a:spLocks noGrp="1"/>
          </p:cNvSpPr>
          <p:nvPr>
            <p:ph type="title"/>
          </p:nvPr>
        </p:nvSpPr>
        <p:spPr/>
        <p:txBody>
          <a:bodyPr/>
          <a:lstStyle/>
          <a:p>
            <a:r>
              <a:rPr lang="en-IN" dirty="0"/>
              <a:t>Basic principles to be followed under FEMA</a:t>
            </a:r>
          </a:p>
        </p:txBody>
      </p:sp>
      <p:sp>
        <p:nvSpPr>
          <p:cNvPr id="3" name="Content Placeholder 2">
            <a:extLst>
              <a:ext uri="{FF2B5EF4-FFF2-40B4-BE49-F238E27FC236}">
                <a16:creationId xmlns:a16="http://schemas.microsoft.com/office/drawing/2014/main" id="{7CA168F2-8837-416E-B071-6FCCBD4DB44F}"/>
              </a:ext>
            </a:extLst>
          </p:cNvPr>
          <p:cNvSpPr>
            <a:spLocks noGrp="1"/>
          </p:cNvSpPr>
          <p:nvPr>
            <p:ph idx="1"/>
          </p:nvPr>
        </p:nvSpPr>
        <p:spPr/>
        <p:txBody>
          <a:bodyPr/>
          <a:lstStyle/>
          <a:p>
            <a:pPr marL="0" indent="0" algn="ctr">
              <a:buNone/>
            </a:pPr>
            <a:endParaRPr lang="en-IN" b="1" dirty="0"/>
          </a:p>
          <a:p>
            <a:pPr marL="0" indent="0" algn="ctr">
              <a:buNone/>
            </a:pPr>
            <a:r>
              <a:rPr lang="en-IN" b="1" dirty="0"/>
              <a:t>WHAT CANNOT BE DONE DIRECTLY </a:t>
            </a:r>
          </a:p>
          <a:p>
            <a:pPr marL="0" indent="0" algn="ctr">
              <a:buNone/>
            </a:pPr>
            <a:r>
              <a:rPr lang="en-IN" b="1" dirty="0"/>
              <a:t>SHOULD NOT BE DONE INDIRECTLY</a:t>
            </a:r>
          </a:p>
          <a:p>
            <a:endParaRPr lang="en-IN" dirty="0"/>
          </a:p>
          <a:p>
            <a:pPr marL="0" indent="0">
              <a:buNone/>
            </a:pPr>
            <a:r>
              <a:rPr lang="en-IN" sz="2000" b="1" dirty="0"/>
              <a:t>Any Outward Payment of Foreign Exchange – check for the following two aspects</a:t>
            </a:r>
          </a:p>
          <a:p>
            <a:pPr lvl="1"/>
            <a:r>
              <a:rPr lang="en-IN" dirty="0"/>
              <a:t>		Whether the transaction is permissible under Rules and Regulations</a:t>
            </a:r>
          </a:p>
          <a:p>
            <a:pPr lvl="1"/>
            <a:r>
              <a:rPr lang="en-IN" dirty="0"/>
              <a:t>		Whether tax has been deducted at source from the remittance as may be applicable</a:t>
            </a:r>
          </a:p>
        </p:txBody>
      </p:sp>
    </p:spTree>
    <p:extLst>
      <p:ext uri="{BB962C8B-B14F-4D97-AF65-F5344CB8AC3E}">
        <p14:creationId xmlns:p14="http://schemas.microsoft.com/office/powerpoint/2010/main" val="3135978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AD019-7FB7-3DDA-1461-F48F064BF01A}"/>
              </a:ext>
            </a:extLst>
          </p:cNvPr>
          <p:cNvSpPr>
            <a:spLocks noGrp="1"/>
          </p:cNvSpPr>
          <p:nvPr>
            <p:ph type="title"/>
          </p:nvPr>
        </p:nvSpPr>
        <p:spPr>
          <a:xfrm>
            <a:off x="1120948" y="-86962"/>
            <a:ext cx="9950103" cy="1507376"/>
          </a:xfrm>
        </p:spPr>
        <p:txBody>
          <a:bodyPr/>
          <a:lstStyle/>
          <a:p>
            <a:r>
              <a:rPr lang="en-IN" dirty="0"/>
              <a:t>FEMA 1999</a:t>
            </a:r>
          </a:p>
        </p:txBody>
      </p:sp>
      <p:sp>
        <p:nvSpPr>
          <p:cNvPr id="3" name="Content Placeholder 2">
            <a:extLst>
              <a:ext uri="{FF2B5EF4-FFF2-40B4-BE49-F238E27FC236}">
                <a16:creationId xmlns:a16="http://schemas.microsoft.com/office/drawing/2014/main" id="{3C3DCFB6-7DD3-7298-C62A-FDFA5EA65929}"/>
              </a:ext>
            </a:extLst>
          </p:cNvPr>
          <p:cNvSpPr>
            <a:spLocks noGrp="1"/>
          </p:cNvSpPr>
          <p:nvPr>
            <p:ph idx="1"/>
          </p:nvPr>
        </p:nvSpPr>
        <p:spPr>
          <a:xfrm>
            <a:off x="931447" y="1420414"/>
            <a:ext cx="9950103" cy="3513514"/>
          </a:xfrm>
        </p:spPr>
        <p:txBody>
          <a:bodyPr/>
          <a:lstStyle/>
          <a:p>
            <a:endParaRPr lang="en-IN" dirty="0"/>
          </a:p>
          <a:p>
            <a:endParaRPr lang="en-IN" dirty="0"/>
          </a:p>
          <a:p>
            <a:endParaRPr lang="en-IN" dirty="0"/>
          </a:p>
          <a:p>
            <a:r>
              <a:rPr lang="en-IN" b="1" dirty="0"/>
              <a:t>SOME SUBSTANTIVE PROVISIONS</a:t>
            </a:r>
            <a:r>
              <a:rPr lang="en-IN" dirty="0"/>
              <a:t> </a:t>
            </a:r>
          </a:p>
        </p:txBody>
      </p:sp>
    </p:spTree>
    <p:extLst>
      <p:ext uri="{BB962C8B-B14F-4D97-AF65-F5344CB8AC3E}">
        <p14:creationId xmlns:p14="http://schemas.microsoft.com/office/powerpoint/2010/main" val="2716785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4AB2B-F587-E22B-571C-0CA4731A8484}"/>
              </a:ext>
            </a:extLst>
          </p:cNvPr>
          <p:cNvSpPr>
            <a:spLocks noGrp="1"/>
          </p:cNvSpPr>
          <p:nvPr>
            <p:ph type="title"/>
          </p:nvPr>
        </p:nvSpPr>
        <p:spPr/>
        <p:txBody>
          <a:bodyPr/>
          <a:lstStyle/>
          <a:p>
            <a:r>
              <a:rPr lang="en-IN" dirty="0"/>
              <a:t>Agenda</a:t>
            </a:r>
          </a:p>
        </p:txBody>
      </p:sp>
      <p:sp>
        <p:nvSpPr>
          <p:cNvPr id="3" name="Content Placeholder 2">
            <a:extLst>
              <a:ext uri="{FF2B5EF4-FFF2-40B4-BE49-F238E27FC236}">
                <a16:creationId xmlns:a16="http://schemas.microsoft.com/office/drawing/2014/main" id="{E1FBC02D-00CE-8599-7A23-E4FD3112074D}"/>
              </a:ext>
            </a:extLst>
          </p:cNvPr>
          <p:cNvSpPr>
            <a:spLocks noGrp="1"/>
          </p:cNvSpPr>
          <p:nvPr>
            <p:ph idx="1"/>
          </p:nvPr>
        </p:nvSpPr>
        <p:spPr/>
        <p:txBody>
          <a:bodyPr>
            <a:normAutofit/>
          </a:bodyPr>
          <a:lstStyle/>
          <a:p>
            <a:pPr marL="0" indent="0">
              <a:buNone/>
            </a:pPr>
            <a:endParaRPr lang="en-IN" dirty="0"/>
          </a:p>
          <a:p>
            <a:r>
              <a:rPr lang="en-IN" dirty="0"/>
              <a:t>Background and Overview of provisions of FEMA</a:t>
            </a:r>
          </a:p>
          <a:p>
            <a:r>
              <a:rPr lang="en-IN" dirty="0"/>
              <a:t>Foreign Direct Investment (Non Debt Rules)</a:t>
            </a:r>
          </a:p>
          <a:p>
            <a:r>
              <a:rPr lang="en-IN" dirty="0"/>
              <a:t>Overseas Investment</a:t>
            </a:r>
          </a:p>
          <a:p>
            <a:r>
              <a:rPr lang="en-IN" dirty="0"/>
              <a:t>External Commercial Borrowings</a:t>
            </a:r>
          </a:p>
          <a:p>
            <a:r>
              <a:rPr lang="en-IN" dirty="0"/>
              <a:t>Compliance Issues</a:t>
            </a:r>
          </a:p>
          <a:p>
            <a:pPr marL="0" indent="0">
              <a:buNone/>
            </a:pPr>
            <a:endParaRPr lang="en-IN" dirty="0"/>
          </a:p>
          <a:p>
            <a:pPr marL="0" indent="0">
              <a:buNone/>
            </a:pPr>
            <a:endParaRPr lang="en-IN" dirty="0"/>
          </a:p>
          <a:p>
            <a:endParaRPr lang="en-IN" dirty="0"/>
          </a:p>
        </p:txBody>
      </p:sp>
    </p:spTree>
    <p:extLst>
      <p:ext uri="{BB962C8B-B14F-4D97-AF65-F5344CB8AC3E}">
        <p14:creationId xmlns:p14="http://schemas.microsoft.com/office/powerpoint/2010/main" val="1284414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00544-27C4-13E8-8952-D76B7F4B7447}"/>
              </a:ext>
            </a:extLst>
          </p:cNvPr>
          <p:cNvSpPr>
            <a:spLocks noGrp="1"/>
          </p:cNvSpPr>
          <p:nvPr>
            <p:ph type="title"/>
          </p:nvPr>
        </p:nvSpPr>
        <p:spPr>
          <a:xfrm>
            <a:off x="956063" y="-605400"/>
            <a:ext cx="9950103" cy="1507376"/>
          </a:xfrm>
        </p:spPr>
        <p:txBody>
          <a:bodyPr/>
          <a:lstStyle/>
          <a:p>
            <a:r>
              <a:rPr lang="en-IN" dirty="0"/>
              <a:t>FEMA 1999</a:t>
            </a:r>
          </a:p>
        </p:txBody>
      </p:sp>
      <p:sp>
        <p:nvSpPr>
          <p:cNvPr id="3" name="Content Placeholder 2">
            <a:extLst>
              <a:ext uri="{FF2B5EF4-FFF2-40B4-BE49-F238E27FC236}">
                <a16:creationId xmlns:a16="http://schemas.microsoft.com/office/drawing/2014/main" id="{6D907ABE-A388-D6B9-9739-2E1E0912AD4C}"/>
              </a:ext>
            </a:extLst>
          </p:cNvPr>
          <p:cNvSpPr>
            <a:spLocks noGrp="1"/>
          </p:cNvSpPr>
          <p:nvPr>
            <p:ph idx="1"/>
          </p:nvPr>
        </p:nvSpPr>
        <p:spPr>
          <a:xfrm>
            <a:off x="956064" y="1363626"/>
            <a:ext cx="9950103" cy="3513514"/>
          </a:xfrm>
        </p:spPr>
        <p:txBody>
          <a:bodyPr>
            <a:normAutofit/>
          </a:bodyPr>
          <a:lstStyle/>
          <a:p>
            <a:pPr marL="0" indent="0">
              <a:buNone/>
            </a:pPr>
            <a:r>
              <a:rPr lang="en-IN" b="1" dirty="0"/>
              <a:t>Broad provisions of FEMA</a:t>
            </a:r>
          </a:p>
          <a:p>
            <a:r>
              <a:rPr lang="en-IN" b="1" dirty="0"/>
              <a:t>Dealings in Foreign Exchange (section-3)</a:t>
            </a:r>
          </a:p>
          <a:p>
            <a:pPr marL="0" indent="0">
              <a:buNone/>
            </a:pPr>
            <a:r>
              <a:rPr lang="en-IN" b="1" dirty="0">
                <a:solidFill>
                  <a:srgbClr val="FF0000"/>
                </a:solidFill>
              </a:rPr>
              <a:t>Save as otherwise provided in this Act, Rules or Regulation  </a:t>
            </a:r>
            <a:r>
              <a:rPr lang="en-US" b="1" dirty="0">
                <a:solidFill>
                  <a:srgbClr val="FF0000"/>
                </a:solidFill>
              </a:rPr>
              <a:t>made there under, or with the general or special permission of the Reserve Bank</a:t>
            </a:r>
            <a:r>
              <a:rPr lang="en-US" b="1" dirty="0"/>
              <a:t>, no person shall- </a:t>
            </a:r>
          </a:p>
          <a:p>
            <a:pPr marL="342900" indent="-342900">
              <a:buAutoNum type="alphaLcParenR"/>
            </a:pPr>
            <a:r>
              <a:rPr lang="en-US" b="1" dirty="0"/>
              <a:t>deal in or transfer any foreign exchange or foreign security to any person not being an authorized person; </a:t>
            </a:r>
          </a:p>
          <a:p>
            <a:pPr marL="342900" indent="-342900">
              <a:buAutoNum type="alphaLcParenR"/>
            </a:pPr>
            <a:r>
              <a:rPr lang="en-US" b="1" dirty="0"/>
              <a:t>make any payment to or for the credit of any person resident outside India in any manner; </a:t>
            </a:r>
          </a:p>
          <a:p>
            <a:pPr marL="342900" indent="-342900">
              <a:buAutoNum type="alphaLcParenR"/>
            </a:pPr>
            <a:endParaRPr lang="en-IN" b="1" dirty="0"/>
          </a:p>
        </p:txBody>
      </p:sp>
    </p:spTree>
    <p:extLst>
      <p:ext uri="{BB962C8B-B14F-4D97-AF65-F5344CB8AC3E}">
        <p14:creationId xmlns:p14="http://schemas.microsoft.com/office/powerpoint/2010/main" val="2896968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A73F-0B19-EE68-35D5-AF04C73F59CE}"/>
              </a:ext>
            </a:extLst>
          </p:cNvPr>
          <p:cNvSpPr>
            <a:spLocks noGrp="1"/>
          </p:cNvSpPr>
          <p:nvPr>
            <p:ph type="title"/>
          </p:nvPr>
        </p:nvSpPr>
        <p:spPr>
          <a:xfrm>
            <a:off x="1077362" y="-590206"/>
            <a:ext cx="9950103" cy="1507376"/>
          </a:xfrm>
        </p:spPr>
        <p:txBody>
          <a:bodyPr/>
          <a:lstStyle/>
          <a:p>
            <a:r>
              <a:rPr lang="en-IN" dirty="0"/>
              <a:t>Dealings in Foreign Exchange (</a:t>
            </a:r>
            <a:r>
              <a:rPr lang="en-IN" dirty="0" err="1"/>
              <a:t>Contd</a:t>
            </a:r>
            <a:r>
              <a:rPr lang="en-IN" dirty="0"/>
              <a:t>)</a:t>
            </a:r>
          </a:p>
        </p:txBody>
      </p:sp>
      <p:sp>
        <p:nvSpPr>
          <p:cNvPr id="3" name="Content Placeholder 2">
            <a:extLst>
              <a:ext uri="{FF2B5EF4-FFF2-40B4-BE49-F238E27FC236}">
                <a16:creationId xmlns:a16="http://schemas.microsoft.com/office/drawing/2014/main" id="{8BD45785-1459-0868-A5A1-A26A3DC8FE70}"/>
              </a:ext>
            </a:extLst>
          </p:cNvPr>
          <p:cNvSpPr>
            <a:spLocks noGrp="1"/>
          </p:cNvSpPr>
          <p:nvPr>
            <p:ph idx="1"/>
          </p:nvPr>
        </p:nvSpPr>
        <p:spPr>
          <a:xfrm>
            <a:off x="941174" y="1347546"/>
            <a:ext cx="9950103" cy="3513514"/>
          </a:xfrm>
        </p:spPr>
        <p:txBody>
          <a:bodyPr>
            <a:normAutofit fontScale="85000" lnSpcReduction="10000"/>
          </a:bodyPr>
          <a:lstStyle/>
          <a:p>
            <a:pPr marL="342900" indent="-342900">
              <a:buAutoNum type="alphaLcParenR" startAt="3"/>
            </a:pPr>
            <a:r>
              <a:rPr lang="en-US" b="1" dirty="0"/>
              <a:t>receive otherwise through an authorized person, any payment by order or on behalf of any person resident outside India in any manner.</a:t>
            </a:r>
          </a:p>
          <a:p>
            <a:pPr marL="0" indent="0">
              <a:buNone/>
            </a:pPr>
            <a:r>
              <a:rPr lang="en-US" b="1" dirty="0"/>
              <a:t>Explanation : For the purpose of this clause , where any person in, or resident in, India receives any payment by order or on behalf of any person resident outside India through any other person (including an authorized person) without a corresponding inward remittance from any place outside India then such person shall be deemed to have received such payment otherwise than through an authorized person.</a:t>
            </a:r>
          </a:p>
          <a:p>
            <a:pPr marL="342900" indent="-342900">
              <a:buAutoNum type="alphaLcParenR" startAt="4"/>
            </a:pPr>
            <a:r>
              <a:rPr lang="en-US" b="1" dirty="0"/>
              <a:t>Enter into any financial transaction in India as consideration for or in association with acquisition or creation or transfer of a right to acquire any asset outside India by any person</a:t>
            </a:r>
          </a:p>
          <a:p>
            <a:pPr marL="0" indent="0">
              <a:buNone/>
            </a:pPr>
            <a:r>
              <a:rPr lang="en-US" b="1" dirty="0"/>
              <a:t>Explanation : For the purpose of this clause, “Financial transaction” means making any payment to, or for the credit of any person, or receiving any payment for, by order or on behalf of any person, or drawing, issuing or negotiating any bills of exchange or promissory note, or transferring any security or acknowledging a debt.</a:t>
            </a:r>
            <a:endParaRPr lang="en-IN" dirty="0"/>
          </a:p>
        </p:txBody>
      </p:sp>
    </p:spTree>
    <p:extLst>
      <p:ext uri="{BB962C8B-B14F-4D97-AF65-F5344CB8AC3E}">
        <p14:creationId xmlns:p14="http://schemas.microsoft.com/office/powerpoint/2010/main" val="641842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60449-1206-5D1E-C8F3-B1CC0E0F1A66}"/>
              </a:ext>
            </a:extLst>
          </p:cNvPr>
          <p:cNvSpPr>
            <a:spLocks noGrp="1"/>
          </p:cNvSpPr>
          <p:nvPr>
            <p:ph type="title"/>
          </p:nvPr>
        </p:nvSpPr>
        <p:spPr>
          <a:xfrm>
            <a:off x="1120948" y="-753688"/>
            <a:ext cx="9950103" cy="1507376"/>
          </a:xfrm>
        </p:spPr>
        <p:txBody>
          <a:bodyPr/>
          <a:lstStyle/>
          <a:p>
            <a:r>
              <a:rPr lang="en-IN" dirty="0"/>
              <a:t>FEMA 1999 – Capital Account defined</a:t>
            </a:r>
          </a:p>
        </p:txBody>
      </p:sp>
      <p:sp>
        <p:nvSpPr>
          <p:cNvPr id="3" name="Content Placeholder 2">
            <a:extLst>
              <a:ext uri="{FF2B5EF4-FFF2-40B4-BE49-F238E27FC236}">
                <a16:creationId xmlns:a16="http://schemas.microsoft.com/office/drawing/2014/main" id="{75F31AB1-7557-3359-8C18-56935C24F247}"/>
              </a:ext>
            </a:extLst>
          </p:cNvPr>
          <p:cNvSpPr>
            <a:spLocks noGrp="1"/>
          </p:cNvSpPr>
          <p:nvPr>
            <p:ph idx="1"/>
          </p:nvPr>
        </p:nvSpPr>
        <p:spPr>
          <a:xfrm>
            <a:off x="941174" y="1425367"/>
            <a:ext cx="9950103" cy="3513514"/>
          </a:xfrm>
        </p:spPr>
        <p:txBody>
          <a:bodyPr>
            <a:normAutofit lnSpcReduction="10000"/>
          </a:bodyPr>
          <a:lstStyle/>
          <a:p>
            <a:pPr marL="0" indent="0">
              <a:buNone/>
            </a:pPr>
            <a:r>
              <a:rPr lang="en-IN" b="1" dirty="0"/>
              <a:t>Section 2(e)</a:t>
            </a:r>
          </a:p>
          <a:p>
            <a:pPr marL="0" indent="0">
              <a:buNone/>
            </a:pPr>
            <a:r>
              <a:rPr lang="en-IN" b="1" dirty="0"/>
              <a:t>Capital account transaction means a transaction which alters </a:t>
            </a:r>
          </a:p>
          <a:p>
            <a:pPr marL="0" indent="0">
              <a:buNone/>
            </a:pPr>
            <a:r>
              <a:rPr lang="en-IN" b="1" dirty="0"/>
              <a:t>the assets or liabilities, including contingent liabilities outside India of persons resident in India</a:t>
            </a:r>
          </a:p>
          <a:p>
            <a:pPr marL="0" indent="0">
              <a:buNone/>
            </a:pPr>
            <a:r>
              <a:rPr lang="en-IN" b="1" dirty="0"/>
              <a:t>Or</a:t>
            </a:r>
          </a:p>
          <a:p>
            <a:pPr marL="0" indent="0">
              <a:buNone/>
            </a:pPr>
            <a:r>
              <a:rPr lang="en-IN" b="1" dirty="0"/>
              <a:t>The assets or liabilities in India of persons resident outside India</a:t>
            </a:r>
          </a:p>
          <a:p>
            <a:pPr marL="0" indent="0">
              <a:buNone/>
            </a:pPr>
            <a:r>
              <a:rPr lang="en-IN" b="1" dirty="0"/>
              <a:t>And </a:t>
            </a:r>
          </a:p>
          <a:p>
            <a:pPr marL="0" indent="0">
              <a:buNone/>
            </a:pPr>
            <a:r>
              <a:rPr lang="en-IN" b="1" dirty="0"/>
              <a:t>Includes transactions referred to in Sub section 6(3) </a:t>
            </a:r>
          </a:p>
          <a:p>
            <a:pPr marL="0" indent="0">
              <a:buNone/>
            </a:pPr>
            <a:r>
              <a:rPr lang="en-IN" b="1" i="1" dirty="0">
                <a:solidFill>
                  <a:srgbClr val="FF0000"/>
                </a:solidFill>
              </a:rPr>
              <a:t>(definition contain the above line relating to section 6(3) – but section 6(3) deleted.</a:t>
            </a:r>
            <a:r>
              <a:rPr lang="en-IN" b="1" dirty="0">
                <a:solidFill>
                  <a:srgbClr val="FF0000"/>
                </a:solidFill>
              </a:rPr>
              <a:t>)</a:t>
            </a:r>
          </a:p>
        </p:txBody>
      </p:sp>
    </p:spTree>
    <p:extLst>
      <p:ext uri="{BB962C8B-B14F-4D97-AF65-F5344CB8AC3E}">
        <p14:creationId xmlns:p14="http://schemas.microsoft.com/office/powerpoint/2010/main" val="3841452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82F06-4635-E2FD-A444-E3F04517DF24}"/>
              </a:ext>
            </a:extLst>
          </p:cNvPr>
          <p:cNvSpPr>
            <a:spLocks noGrp="1"/>
          </p:cNvSpPr>
          <p:nvPr>
            <p:ph type="title"/>
          </p:nvPr>
        </p:nvSpPr>
        <p:spPr>
          <a:xfrm>
            <a:off x="1120948" y="-753688"/>
            <a:ext cx="9950103" cy="1507376"/>
          </a:xfrm>
        </p:spPr>
        <p:txBody>
          <a:bodyPr/>
          <a:lstStyle/>
          <a:p>
            <a:r>
              <a:rPr lang="en-IN" dirty="0"/>
              <a:t>FEMA 1999</a:t>
            </a:r>
          </a:p>
        </p:txBody>
      </p:sp>
      <p:sp>
        <p:nvSpPr>
          <p:cNvPr id="3" name="Content Placeholder 2">
            <a:extLst>
              <a:ext uri="{FF2B5EF4-FFF2-40B4-BE49-F238E27FC236}">
                <a16:creationId xmlns:a16="http://schemas.microsoft.com/office/drawing/2014/main" id="{936C2BD4-4FAC-DC70-876F-FC598CE89B88}"/>
              </a:ext>
            </a:extLst>
          </p:cNvPr>
          <p:cNvSpPr>
            <a:spLocks noGrp="1"/>
          </p:cNvSpPr>
          <p:nvPr>
            <p:ph idx="1"/>
          </p:nvPr>
        </p:nvSpPr>
        <p:spPr>
          <a:xfrm>
            <a:off x="907426" y="1127494"/>
            <a:ext cx="9950103" cy="3513514"/>
          </a:xfrm>
        </p:spPr>
        <p:txBody>
          <a:bodyPr/>
          <a:lstStyle/>
          <a:p>
            <a:pPr marL="0" indent="0">
              <a:buNone/>
            </a:pPr>
            <a:r>
              <a:rPr lang="en-IN" b="1" dirty="0"/>
              <a:t>Capital Account transactions (section-6)</a:t>
            </a:r>
          </a:p>
          <a:p>
            <a:pPr marL="0" indent="0">
              <a:buNone/>
            </a:pPr>
            <a:r>
              <a:rPr lang="en-IN" b="1" dirty="0"/>
              <a:t>“The Central Government may, in consultation with the Reserve Bank , prescribed—</a:t>
            </a:r>
          </a:p>
          <a:p>
            <a:pPr marL="342900" indent="-342900">
              <a:buFont typeface="+mj-lt"/>
              <a:buAutoNum type="alphaLcParenR"/>
            </a:pPr>
            <a:r>
              <a:rPr lang="en-IN" b="1" dirty="0"/>
              <a:t>any class or classes of capital account transaction, not involving debt instruments, which are permissible</a:t>
            </a:r>
          </a:p>
          <a:p>
            <a:pPr marL="342900" indent="-342900">
              <a:buFont typeface="+mj-lt"/>
              <a:buAutoNum type="alphaLcParenR"/>
            </a:pPr>
            <a:r>
              <a:rPr lang="en-IN" b="1" dirty="0"/>
              <a:t>The Limit up to which foreign exchange shall be admissible for such transaction</a:t>
            </a:r>
          </a:p>
          <a:p>
            <a:pPr marL="342900" indent="-342900">
              <a:buFont typeface="+mj-lt"/>
              <a:buAutoNum type="alphaLcParenR"/>
            </a:pPr>
            <a:r>
              <a:rPr lang="en-IN" b="1" dirty="0"/>
              <a:t>Any Condition which may be placed on such Transaction”</a:t>
            </a:r>
          </a:p>
        </p:txBody>
      </p:sp>
    </p:spTree>
    <p:extLst>
      <p:ext uri="{BB962C8B-B14F-4D97-AF65-F5344CB8AC3E}">
        <p14:creationId xmlns:p14="http://schemas.microsoft.com/office/powerpoint/2010/main" val="6541581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E1B6B-9B2A-3966-382C-FB96E8BA3754}"/>
              </a:ext>
            </a:extLst>
          </p:cNvPr>
          <p:cNvSpPr>
            <a:spLocks noGrp="1"/>
          </p:cNvSpPr>
          <p:nvPr>
            <p:ph type="title"/>
          </p:nvPr>
        </p:nvSpPr>
        <p:spPr>
          <a:xfrm>
            <a:off x="1077361" y="-590206"/>
            <a:ext cx="9950103" cy="1507376"/>
          </a:xfrm>
        </p:spPr>
        <p:txBody>
          <a:bodyPr/>
          <a:lstStyle/>
          <a:p>
            <a:r>
              <a:rPr lang="en-IN" dirty="0"/>
              <a:t>Capital Account transactions</a:t>
            </a:r>
          </a:p>
        </p:txBody>
      </p:sp>
      <p:sp>
        <p:nvSpPr>
          <p:cNvPr id="3" name="Content Placeholder 2">
            <a:extLst>
              <a:ext uri="{FF2B5EF4-FFF2-40B4-BE49-F238E27FC236}">
                <a16:creationId xmlns:a16="http://schemas.microsoft.com/office/drawing/2014/main" id="{9091FB10-08BA-2600-61AE-3B0106A4D49B}"/>
              </a:ext>
            </a:extLst>
          </p:cNvPr>
          <p:cNvSpPr>
            <a:spLocks noGrp="1"/>
          </p:cNvSpPr>
          <p:nvPr>
            <p:ph idx="1"/>
          </p:nvPr>
        </p:nvSpPr>
        <p:spPr>
          <a:xfrm>
            <a:off x="1077360" y="1308636"/>
            <a:ext cx="9950103" cy="3513514"/>
          </a:xfrm>
        </p:spPr>
        <p:txBody>
          <a:bodyPr>
            <a:normAutofit lnSpcReduction="10000"/>
          </a:bodyPr>
          <a:lstStyle/>
          <a:p>
            <a:pPr marL="0" indent="0">
              <a:buNone/>
            </a:pPr>
            <a:r>
              <a:rPr lang="en-IN" b="1" dirty="0"/>
              <a:t>Schedule I – Regulations 3(1)(A) Persons Resident in India – </a:t>
            </a:r>
          </a:p>
          <a:p>
            <a:pPr marL="342900" indent="-342900">
              <a:buAutoNum type="arabicPeriod"/>
            </a:pPr>
            <a:r>
              <a:rPr lang="en-IN" b="1" dirty="0"/>
              <a:t>Investments in Foreign Securities</a:t>
            </a:r>
          </a:p>
          <a:p>
            <a:pPr marL="342900" indent="-342900">
              <a:buAutoNum type="arabicPeriod"/>
            </a:pPr>
            <a:r>
              <a:rPr lang="en-IN" b="1" dirty="0"/>
              <a:t>Foreign Currency loans raised in India and abroad</a:t>
            </a:r>
          </a:p>
          <a:p>
            <a:pPr marL="342900" indent="-342900">
              <a:buAutoNum type="arabicPeriod"/>
            </a:pPr>
            <a:r>
              <a:rPr lang="en-IN" b="1" dirty="0"/>
              <a:t>Transfer of Immovable Property outside India</a:t>
            </a:r>
          </a:p>
          <a:p>
            <a:pPr marL="342900" indent="-342900">
              <a:buAutoNum type="arabicPeriod"/>
            </a:pPr>
            <a:r>
              <a:rPr lang="en-IN" b="1" dirty="0"/>
              <a:t>Guarantees Issued in favour of Person Resident outside India</a:t>
            </a:r>
          </a:p>
          <a:p>
            <a:pPr marL="342900" indent="-342900">
              <a:buAutoNum type="arabicPeriod"/>
            </a:pPr>
            <a:r>
              <a:rPr lang="en-IN" b="1" dirty="0"/>
              <a:t>Loans and overdrafts (borrowings) from a Person Resident Outside India</a:t>
            </a:r>
          </a:p>
          <a:p>
            <a:pPr marL="342900" indent="-342900">
              <a:buAutoNum type="arabicPeriod"/>
            </a:pPr>
            <a:r>
              <a:rPr lang="en-IN" b="1" dirty="0"/>
              <a:t>Maintenance of Foreign Currency Accounts </a:t>
            </a:r>
          </a:p>
          <a:p>
            <a:pPr marL="342900" indent="-342900">
              <a:buAutoNum type="arabicPeriod"/>
            </a:pPr>
            <a:r>
              <a:rPr lang="en-IN" b="1" dirty="0"/>
              <a:t>Insurance policy outside India</a:t>
            </a:r>
          </a:p>
        </p:txBody>
      </p:sp>
    </p:spTree>
    <p:extLst>
      <p:ext uri="{BB962C8B-B14F-4D97-AF65-F5344CB8AC3E}">
        <p14:creationId xmlns:p14="http://schemas.microsoft.com/office/powerpoint/2010/main" val="3450410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34965-2053-F8A1-8396-5A6C222910E0}"/>
              </a:ext>
            </a:extLst>
          </p:cNvPr>
          <p:cNvSpPr>
            <a:spLocks noGrp="1"/>
          </p:cNvSpPr>
          <p:nvPr>
            <p:ph type="title"/>
          </p:nvPr>
        </p:nvSpPr>
        <p:spPr>
          <a:xfrm>
            <a:off x="1077362" y="-590206"/>
            <a:ext cx="9950103" cy="1507376"/>
          </a:xfrm>
        </p:spPr>
        <p:txBody>
          <a:bodyPr/>
          <a:lstStyle/>
          <a:p>
            <a:r>
              <a:rPr lang="en-IN" dirty="0"/>
              <a:t>Capital Account transactions</a:t>
            </a:r>
          </a:p>
        </p:txBody>
      </p:sp>
      <p:sp>
        <p:nvSpPr>
          <p:cNvPr id="3" name="Content Placeholder 2">
            <a:extLst>
              <a:ext uri="{FF2B5EF4-FFF2-40B4-BE49-F238E27FC236}">
                <a16:creationId xmlns:a16="http://schemas.microsoft.com/office/drawing/2014/main" id="{EFDA7FC5-1AFF-19FC-0AFF-CC033F118ACA}"/>
              </a:ext>
            </a:extLst>
          </p:cNvPr>
          <p:cNvSpPr>
            <a:spLocks noGrp="1"/>
          </p:cNvSpPr>
          <p:nvPr>
            <p:ph idx="1"/>
          </p:nvPr>
        </p:nvSpPr>
        <p:spPr>
          <a:xfrm>
            <a:off x="960630" y="1444822"/>
            <a:ext cx="9950103" cy="3513514"/>
          </a:xfrm>
        </p:spPr>
        <p:txBody>
          <a:bodyPr>
            <a:normAutofit lnSpcReduction="10000"/>
          </a:bodyPr>
          <a:lstStyle/>
          <a:p>
            <a:pPr marL="0" indent="0">
              <a:buNone/>
            </a:pPr>
            <a:r>
              <a:rPr lang="en-IN" b="1" dirty="0"/>
              <a:t>Schedule II (Regulation 3(1)(B) : Person Resident Outside India</a:t>
            </a:r>
          </a:p>
          <a:p>
            <a:pPr marL="342900" indent="-342900">
              <a:buAutoNum type="arabicPeriod"/>
            </a:pPr>
            <a:r>
              <a:rPr lang="en-IN" b="1" dirty="0"/>
              <a:t>Investment in India – issue of security by a Company/Entity in India</a:t>
            </a:r>
          </a:p>
          <a:p>
            <a:pPr marL="342900" indent="-342900">
              <a:buAutoNum type="arabicPeriod"/>
            </a:pPr>
            <a:r>
              <a:rPr lang="en-IN" b="1" dirty="0"/>
              <a:t>Investment in India – Capital in firm/LLP</a:t>
            </a:r>
          </a:p>
          <a:p>
            <a:pPr marL="342900" indent="-342900">
              <a:buAutoNum type="arabicPeriod"/>
            </a:pPr>
            <a:r>
              <a:rPr lang="en-IN" b="1" dirty="0"/>
              <a:t>Acquisition and transfer of Immovable Property in India</a:t>
            </a:r>
          </a:p>
          <a:p>
            <a:pPr marL="342900" indent="-342900">
              <a:buAutoNum type="arabicPeriod"/>
            </a:pPr>
            <a:r>
              <a:rPr lang="en-IN" b="1" dirty="0"/>
              <a:t>Guarantee in favour of Resident in India</a:t>
            </a:r>
          </a:p>
          <a:p>
            <a:pPr marL="342900" indent="-342900">
              <a:buAutoNum type="arabicPeriod"/>
            </a:pPr>
            <a:r>
              <a:rPr lang="en-IN" b="1" dirty="0"/>
              <a:t>Deposits with Resident in India</a:t>
            </a:r>
          </a:p>
          <a:p>
            <a:pPr marL="342900" indent="-342900">
              <a:buAutoNum type="arabicPeriod"/>
            </a:pPr>
            <a:r>
              <a:rPr lang="en-IN" b="1" dirty="0"/>
              <a:t>Foreign currency accounts in India</a:t>
            </a:r>
          </a:p>
          <a:p>
            <a:pPr marL="342900" indent="-342900">
              <a:buAutoNum type="arabicPeriod"/>
            </a:pPr>
            <a:r>
              <a:rPr lang="en-IN" b="1" dirty="0"/>
              <a:t>Remittances outside India</a:t>
            </a:r>
          </a:p>
          <a:p>
            <a:pPr marL="342900" indent="-342900">
              <a:buAutoNum type="arabicPeriod"/>
            </a:pPr>
            <a:endParaRPr lang="en-IN" b="1" dirty="0"/>
          </a:p>
        </p:txBody>
      </p:sp>
    </p:spTree>
    <p:extLst>
      <p:ext uri="{BB962C8B-B14F-4D97-AF65-F5344CB8AC3E}">
        <p14:creationId xmlns:p14="http://schemas.microsoft.com/office/powerpoint/2010/main" val="2932661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25C96-9F36-F1ED-2CAD-D94151502A7B}"/>
              </a:ext>
            </a:extLst>
          </p:cNvPr>
          <p:cNvSpPr>
            <a:spLocks noGrp="1"/>
          </p:cNvSpPr>
          <p:nvPr>
            <p:ph type="title"/>
          </p:nvPr>
        </p:nvSpPr>
        <p:spPr>
          <a:xfrm>
            <a:off x="1120948" y="-590206"/>
            <a:ext cx="9950103" cy="1507376"/>
          </a:xfrm>
        </p:spPr>
        <p:txBody>
          <a:bodyPr/>
          <a:lstStyle/>
          <a:p>
            <a:r>
              <a:rPr lang="en-IN" dirty="0"/>
              <a:t>FEMA 1999</a:t>
            </a:r>
          </a:p>
        </p:txBody>
      </p:sp>
      <p:sp>
        <p:nvSpPr>
          <p:cNvPr id="3" name="Content Placeholder 2">
            <a:extLst>
              <a:ext uri="{FF2B5EF4-FFF2-40B4-BE49-F238E27FC236}">
                <a16:creationId xmlns:a16="http://schemas.microsoft.com/office/drawing/2014/main" id="{6A511FEA-2830-A2C1-1008-2CD4F3B0FC04}"/>
              </a:ext>
            </a:extLst>
          </p:cNvPr>
          <p:cNvSpPr>
            <a:spLocks noGrp="1"/>
          </p:cNvSpPr>
          <p:nvPr>
            <p:ph idx="1"/>
          </p:nvPr>
        </p:nvSpPr>
        <p:spPr>
          <a:xfrm>
            <a:off x="960630" y="1084899"/>
            <a:ext cx="9950103" cy="3513514"/>
          </a:xfrm>
        </p:spPr>
        <p:txBody>
          <a:bodyPr/>
          <a:lstStyle/>
          <a:p>
            <a:endParaRPr lang="en-IN" dirty="0"/>
          </a:p>
          <a:p>
            <a:endParaRPr lang="en-IN" dirty="0"/>
          </a:p>
          <a:p>
            <a:pPr marL="0" indent="0">
              <a:buNone/>
            </a:pPr>
            <a:r>
              <a:rPr lang="en-IN" b="1" dirty="0"/>
              <a:t>KEY DEFINITIONS</a:t>
            </a:r>
          </a:p>
        </p:txBody>
      </p:sp>
    </p:spTree>
    <p:extLst>
      <p:ext uri="{BB962C8B-B14F-4D97-AF65-F5344CB8AC3E}">
        <p14:creationId xmlns:p14="http://schemas.microsoft.com/office/powerpoint/2010/main" val="1682452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97377-D7DE-12F4-642F-9D64983506A4}"/>
              </a:ext>
            </a:extLst>
          </p:cNvPr>
          <p:cNvSpPr>
            <a:spLocks noGrp="1"/>
          </p:cNvSpPr>
          <p:nvPr>
            <p:ph type="title"/>
          </p:nvPr>
        </p:nvSpPr>
        <p:spPr>
          <a:xfrm>
            <a:off x="937403" y="-635483"/>
            <a:ext cx="9950103" cy="1507376"/>
          </a:xfrm>
        </p:spPr>
        <p:txBody>
          <a:bodyPr/>
          <a:lstStyle/>
          <a:p>
            <a:r>
              <a:rPr lang="en-IN" dirty="0"/>
              <a:t>FEMA 1999 – Status of the person</a:t>
            </a:r>
          </a:p>
        </p:txBody>
      </p:sp>
      <p:sp>
        <p:nvSpPr>
          <p:cNvPr id="3" name="Content Placeholder 2">
            <a:extLst>
              <a:ext uri="{FF2B5EF4-FFF2-40B4-BE49-F238E27FC236}">
                <a16:creationId xmlns:a16="http://schemas.microsoft.com/office/drawing/2014/main" id="{A3EC0D8F-8F1D-3721-35B6-621F74F513B9}"/>
              </a:ext>
            </a:extLst>
          </p:cNvPr>
          <p:cNvSpPr>
            <a:spLocks noGrp="1"/>
          </p:cNvSpPr>
          <p:nvPr>
            <p:ph idx="1"/>
          </p:nvPr>
        </p:nvSpPr>
        <p:spPr>
          <a:xfrm>
            <a:off x="937403" y="1484924"/>
            <a:ext cx="9950103" cy="3513514"/>
          </a:xfrm>
        </p:spPr>
        <p:txBody>
          <a:bodyPr/>
          <a:lstStyle/>
          <a:p>
            <a:r>
              <a:rPr lang="en-IN" b="1" dirty="0"/>
              <a:t>Different status of persons as defined :</a:t>
            </a:r>
          </a:p>
          <a:p>
            <a:pPr marL="617220" lvl="1" indent="-342900">
              <a:buAutoNum type="alphaLcPeriod"/>
            </a:pPr>
            <a:r>
              <a:rPr lang="en-IN" dirty="0"/>
              <a:t>Person Resident In India</a:t>
            </a:r>
          </a:p>
          <a:p>
            <a:pPr marL="617220" lvl="1" indent="-342900">
              <a:buAutoNum type="alphaLcPeriod"/>
            </a:pPr>
            <a:r>
              <a:rPr lang="en-IN" dirty="0"/>
              <a:t>Person Resident outside India</a:t>
            </a:r>
          </a:p>
          <a:p>
            <a:pPr marL="891540" lvl="2" indent="-342900">
              <a:buAutoNum type="alphaLcPeriod"/>
            </a:pPr>
            <a:r>
              <a:rPr lang="en-IN" b="1" dirty="0"/>
              <a:t>Non Resident Indian</a:t>
            </a:r>
          </a:p>
          <a:p>
            <a:pPr marL="891540" lvl="2" indent="-342900">
              <a:buAutoNum type="alphaLcPeriod"/>
            </a:pPr>
            <a:r>
              <a:rPr lang="en-IN" b="1" dirty="0"/>
              <a:t>Overseas Citizen of India (earlier Person of Indian Origin)</a:t>
            </a:r>
          </a:p>
          <a:p>
            <a:pPr marL="891540" lvl="2" indent="-342900">
              <a:buAutoNum type="alphaLcPeriod"/>
            </a:pPr>
            <a:r>
              <a:rPr lang="en-IN" b="1" dirty="0"/>
              <a:t>Pure Foreign Citizen (with no roots in India)</a:t>
            </a:r>
          </a:p>
          <a:p>
            <a:pPr marL="891540" lvl="2" indent="-342900">
              <a:buAutoNum type="alphaLcPeriod"/>
            </a:pPr>
            <a:endParaRPr lang="en-IN" dirty="0"/>
          </a:p>
          <a:p>
            <a:pPr marL="891540" lvl="2" indent="-342900">
              <a:buAutoNum type="alphaLcPeriod"/>
            </a:pPr>
            <a:endParaRPr lang="en-IN" dirty="0"/>
          </a:p>
          <a:p>
            <a:pPr marL="891540" lvl="2" indent="-342900">
              <a:buAutoNum type="alphaLcPeriod"/>
            </a:pPr>
            <a:endParaRPr lang="en-IN" dirty="0"/>
          </a:p>
        </p:txBody>
      </p:sp>
    </p:spTree>
    <p:extLst>
      <p:ext uri="{BB962C8B-B14F-4D97-AF65-F5344CB8AC3E}">
        <p14:creationId xmlns:p14="http://schemas.microsoft.com/office/powerpoint/2010/main" val="3521574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E63BB-6E9E-EBCB-93D5-9757377AC0DD}"/>
              </a:ext>
            </a:extLst>
          </p:cNvPr>
          <p:cNvSpPr>
            <a:spLocks noGrp="1"/>
          </p:cNvSpPr>
          <p:nvPr>
            <p:ph type="title"/>
          </p:nvPr>
        </p:nvSpPr>
        <p:spPr>
          <a:xfrm>
            <a:off x="1120948" y="-138380"/>
            <a:ext cx="9950103" cy="813726"/>
          </a:xfrm>
        </p:spPr>
        <p:txBody>
          <a:bodyPr/>
          <a:lstStyle/>
          <a:p>
            <a:r>
              <a:rPr lang="en-IN" dirty="0"/>
              <a:t>Definitions : Person Resident in India</a:t>
            </a:r>
          </a:p>
        </p:txBody>
      </p:sp>
      <p:sp>
        <p:nvSpPr>
          <p:cNvPr id="3" name="Content Placeholder 2">
            <a:extLst>
              <a:ext uri="{FF2B5EF4-FFF2-40B4-BE49-F238E27FC236}">
                <a16:creationId xmlns:a16="http://schemas.microsoft.com/office/drawing/2014/main" id="{CFC95126-005E-6BCB-01C7-EFBDA4E047FB}"/>
              </a:ext>
            </a:extLst>
          </p:cNvPr>
          <p:cNvSpPr>
            <a:spLocks noGrp="1"/>
          </p:cNvSpPr>
          <p:nvPr>
            <p:ph idx="1"/>
          </p:nvPr>
        </p:nvSpPr>
        <p:spPr>
          <a:xfrm>
            <a:off x="1077362" y="1534159"/>
            <a:ext cx="9950103" cy="5236291"/>
          </a:xfrm>
        </p:spPr>
        <p:txBody>
          <a:bodyPr>
            <a:normAutofit lnSpcReduction="10000"/>
          </a:bodyPr>
          <a:lstStyle/>
          <a:p>
            <a:r>
              <a:rPr lang="en-IN" b="1" dirty="0"/>
              <a:t>A Person Resident outside India is a person who is not Resident in India</a:t>
            </a:r>
          </a:p>
          <a:p>
            <a:pPr marL="342900" lvl="0" indent="-342900" algn="just">
              <a:spcAft>
                <a:spcPts val="800"/>
              </a:spcAft>
              <a:buFont typeface="+mj-lt"/>
              <a:buAutoNum type="arabicPeriod"/>
            </a:pPr>
            <a:r>
              <a:rPr lang="en-US" sz="1600" b="1" dirty="0">
                <a:effectLst/>
                <a:latin typeface="Aptos" panose="020B0004020202020204" pitchFamily="34" charset="0"/>
                <a:ea typeface="Aptos" panose="020B0004020202020204" pitchFamily="34" charset="0"/>
                <a:cs typeface="Times New Roman" panose="02020603050405020304" pitchFamily="18" charset="0"/>
              </a:rPr>
              <a:t>“Person resident in India” means:  a person residing in India for more than 182 days during the course of the preceding financial year but does not include—</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gn="just">
              <a:spcAft>
                <a:spcPts val="800"/>
              </a:spcAft>
              <a:buFont typeface="Wingdings" panose="05000000000000000000" pitchFamily="2" charset="2"/>
              <a:buChar char=""/>
            </a:pPr>
            <a:r>
              <a:rPr lang="en-US" dirty="0">
                <a:effectLst/>
                <a:latin typeface="Aptos" panose="020B0004020202020204" pitchFamily="34" charset="0"/>
                <a:ea typeface="Aptos" panose="020B0004020202020204" pitchFamily="34" charset="0"/>
                <a:cs typeface="Times New Roman" panose="02020603050405020304" pitchFamily="18" charset="0"/>
              </a:rPr>
              <a:t>a person who has gone out of India or who stays outside India, in either case  </a:t>
            </a:r>
            <a:endParaRPr lang="en-IN" dirty="0">
              <a:effectLst/>
              <a:latin typeface="Aptos" panose="020B0004020202020204" pitchFamily="34" charset="0"/>
              <a:ea typeface="Aptos" panose="020B0004020202020204" pitchFamily="34" charset="0"/>
              <a:cs typeface="Times New Roman" panose="02020603050405020304" pitchFamily="18" charset="0"/>
            </a:endParaRPr>
          </a:p>
          <a:p>
            <a:pPr marL="1143000" lvl="2" indent="-228600" algn="just">
              <a:spcAft>
                <a:spcPts val="800"/>
              </a:spcAft>
              <a:buFont typeface="Wingdings" panose="05000000000000000000" pitchFamily="2" charset="2"/>
              <a:buChar char=""/>
            </a:pPr>
            <a:r>
              <a:rPr lang="en-US" sz="1600" b="1" dirty="0">
                <a:effectLst/>
                <a:latin typeface="Aptos" panose="020B0004020202020204" pitchFamily="34" charset="0"/>
                <a:ea typeface="Aptos" panose="020B0004020202020204" pitchFamily="34" charset="0"/>
                <a:cs typeface="Times New Roman" panose="02020603050405020304" pitchFamily="18" charset="0"/>
              </a:rPr>
              <a:t> for or on taking up employment outside India, or  </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marL="1143000" lvl="2" indent="-228600" algn="just">
              <a:spcAft>
                <a:spcPts val="800"/>
              </a:spcAft>
              <a:buFont typeface="Wingdings" panose="05000000000000000000" pitchFamily="2" charset="2"/>
              <a:buChar char=""/>
            </a:pPr>
            <a:r>
              <a:rPr lang="en-US" sz="1600" b="1" dirty="0">
                <a:effectLst/>
                <a:latin typeface="Aptos" panose="020B0004020202020204" pitchFamily="34" charset="0"/>
                <a:ea typeface="Aptos" panose="020B0004020202020204" pitchFamily="34" charset="0"/>
                <a:cs typeface="Times New Roman" panose="02020603050405020304" pitchFamily="18" charset="0"/>
              </a:rPr>
              <a:t> for carrying on outside India a business or vocation outside India, or  </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marL="1143000" lvl="2" indent="-228600" algn="just">
              <a:spcAft>
                <a:spcPts val="800"/>
              </a:spcAft>
              <a:buFont typeface="Wingdings" panose="05000000000000000000" pitchFamily="2" charset="2"/>
              <a:buChar char=""/>
            </a:pPr>
            <a:r>
              <a:rPr lang="en-US" sz="1600" b="1" dirty="0">
                <a:effectLst/>
                <a:latin typeface="Segoe UI Symbol" panose="020B0502040204020203" pitchFamily="34" charset="0"/>
                <a:ea typeface="Aptos" panose="020B0004020202020204" pitchFamily="34" charset="0"/>
                <a:cs typeface="Segoe UI Symbol" panose="020B0502040204020203" pitchFamily="34" charset="0"/>
              </a:rPr>
              <a:t> </a:t>
            </a:r>
            <a:r>
              <a:rPr lang="en-US" sz="1600" b="1" dirty="0">
                <a:effectLst/>
                <a:latin typeface="Aptos" panose="020B0004020202020204" pitchFamily="34" charset="0"/>
                <a:ea typeface="Aptos" panose="020B0004020202020204" pitchFamily="34" charset="0"/>
                <a:cs typeface="Times New Roman" panose="02020603050405020304" pitchFamily="18" charset="0"/>
              </a:rPr>
              <a:t>for any other purpose, in such circumstances as would indicate his intention to stay outside India for an uncertain period;</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gn="just">
              <a:spcAft>
                <a:spcPts val="800"/>
              </a:spcAft>
              <a:buFont typeface="Wingdings" panose="05000000000000000000" pitchFamily="2" charset="2"/>
              <a:buChar char=""/>
            </a:pPr>
            <a:r>
              <a:rPr lang="en-US" dirty="0">
                <a:effectLst/>
                <a:latin typeface="Aptos" panose="020B0004020202020204" pitchFamily="34" charset="0"/>
                <a:ea typeface="Aptos" panose="020B0004020202020204" pitchFamily="34" charset="0"/>
                <a:cs typeface="Times New Roman" panose="02020603050405020304" pitchFamily="18" charset="0"/>
              </a:rPr>
              <a:t>a person who has come to or stays in India, in either case, otherwise than:</a:t>
            </a:r>
            <a:endParaRPr lang="en-IN" dirty="0">
              <a:effectLst/>
              <a:latin typeface="Aptos" panose="020B0004020202020204" pitchFamily="34" charset="0"/>
              <a:ea typeface="Aptos" panose="020B0004020202020204" pitchFamily="34" charset="0"/>
              <a:cs typeface="Times New Roman" panose="02020603050405020304" pitchFamily="18" charset="0"/>
            </a:endParaRPr>
          </a:p>
          <a:p>
            <a:pPr marL="1143000" lvl="2" indent="-228600" algn="just">
              <a:spcAft>
                <a:spcPts val="800"/>
              </a:spcAft>
              <a:buFont typeface="Wingdings" panose="05000000000000000000" pitchFamily="2" charset="2"/>
              <a:buChar char=""/>
            </a:pPr>
            <a:r>
              <a:rPr lang="en-US" sz="1600" b="1" dirty="0">
                <a:effectLst/>
                <a:latin typeface="Aptos" panose="020B0004020202020204" pitchFamily="34" charset="0"/>
                <a:ea typeface="Aptos" panose="020B0004020202020204" pitchFamily="34" charset="0"/>
                <a:cs typeface="Times New Roman" panose="02020603050405020304" pitchFamily="18" charset="0"/>
              </a:rPr>
              <a:t>for or on taking up employment in India, or </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marL="1143000" lvl="2" indent="-228600" algn="just">
              <a:spcAft>
                <a:spcPts val="800"/>
              </a:spcAft>
              <a:buFont typeface="Wingdings" panose="05000000000000000000" pitchFamily="2" charset="2"/>
              <a:buChar char=""/>
            </a:pPr>
            <a:r>
              <a:rPr lang="en-US" sz="1600" b="1" dirty="0">
                <a:effectLst/>
                <a:latin typeface="Aptos" panose="020B0004020202020204" pitchFamily="34" charset="0"/>
                <a:ea typeface="Aptos" panose="020B0004020202020204" pitchFamily="34" charset="0"/>
                <a:cs typeface="Times New Roman" panose="02020603050405020304" pitchFamily="18" charset="0"/>
              </a:rPr>
              <a:t>for carrying on in India a business or vocation in India, or </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marL="1143000" lvl="2" indent="-228600" algn="just">
              <a:spcAft>
                <a:spcPts val="800"/>
              </a:spcAft>
              <a:buFont typeface="Wingdings" panose="05000000000000000000" pitchFamily="2" charset="2"/>
              <a:buChar char=""/>
            </a:pPr>
            <a:r>
              <a:rPr lang="en-US" sz="1600" b="1" dirty="0">
                <a:effectLst/>
                <a:latin typeface="Aptos" panose="020B0004020202020204" pitchFamily="34" charset="0"/>
                <a:ea typeface="Aptos" panose="020B0004020202020204" pitchFamily="34" charset="0"/>
                <a:cs typeface="Times New Roman" panose="02020603050405020304" pitchFamily="18" charset="0"/>
              </a:rPr>
              <a:t>for any other purpose, in such circumstances as would indicate his intention to stay in India for an uncertain period;  </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590514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B8F8F-2DCF-C242-9807-AEE08CFA8F1D}"/>
              </a:ext>
            </a:extLst>
          </p:cNvPr>
          <p:cNvSpPr>
            <a:spLocks noGrp="1"/>
          </p:cNvSpPr>
          <p:nvPr>
            <p:ph type="title"/>
          </p:nvPr>
        </p:nvSpPr>
        <p:spPr>
          <a:xfrm>
            <a:off x="1077362" y="-590206"/>
            <a:ext cx="9950103" cy="1507376"/>
          </a:xfrm>
        </p:spPr>
        <p:txBody>
          <a:bodyPr/>
          <a:lstStyle/>
          <a:p>
            <a:r>
              <a:rPr lang="en-IN" dirty="0"/>
              <a:t>Person Resident in India</a:t>
            </a:r>
          </a:p>
        </p:txBody>
      </p:sp>
      <p:sp>
        <p:nvSpPr>
          <p:cNvPr id="3" name="Content Placeholder 2">
            <a:extLst>
              <a:ext uri="{FF2B5EF4-FFF2-40B4-BE49-F238E27FC236}">
                <a16:creationId xmlns:a16="http://schemas.microsoft.com/office/drawing/2014/main" id="{3658A2D7-FDB9-CD6D-C2E7-FC6D33F86660}"/>
              </a:ext>
            </a:extLst>
          </p:cNvPr>
          <p:cNvSpPr>
            <a:spLocks noGrp="1"/>
          </p:cNvSpPr>
          <p:nvPr>
            <p:ph idx="1"/>
          </p:nvPr>
        </p:nvSpPr>
        <p:spPr>
          <a:xfrm>
            <a:off x="980085" y="1318363"/>
            <a:ext cx="9950103" cy="3513514"/>
          </a:xfrm>
        </p:spPr>
        <p:txBody>
          <a:bodyPr/>
          <a:lstStyle/>
          <a:p>
            <a:pPr marL="685800" indent="0" algn="just">
              <a:buNone/>
            </a:pPr>
            <a:r>
              <a:rPr lang="en-US" sz="1600" b="1" dirty="0">
                <a:effectLst/>
                <a:latin typeface="Calibri" panose="020F0502020204030204" pitchFamily="34" charset="0"/>
                <a:ea typeface="Aptos" panose="020B0004020202020204" pitchFamily="34" charset="0"/>
                <a:cs typeface="Times New Roman" panose="02020603050405020304" pitchFamily="18" charset="0"/>
              </a:rPr>
              <a:t>	</a:t>
            </a:r>
          </a:p>
          <a:p>
            <a:pPr marL="685800" indent="0" algn="just">
              <a:buNone/>
            </a:pPr>
            <a:r>
              <a:rPr lang="en-US" sz="1600" b="1" dirty="0">
                <a:effectLst/>
                <a:latin typeface="Calibri" panose="020F0502020204030204" pitchFamily="34" charset="0"/>
                <a:ea typeface="Aptos" panose="020B0004020202020204" pitchFamily="34" charset="0"/>
                <a:cs typeface="Times New Roman" panose="02020603050405020304" pitchFamily="18" charset="0"/>
              </a:rPr>
              <a:t>	•</a:t>
            </a:r>
            <a:r>
              <a:rPr lang="en-US" sz="1600" b="1" dirty="0">
                <a:effectLst/>
                <a:latin typeface="Aptos" panose="020B0004020202020204" pitchFamily="34" charset="0"/>
                <a:ea typeface="Aptos" panose="020B0004020202020204" pitchFamily="34" charset="0"/>
                <a:cs typeface="Times New Roman" panose="02020603050405020304" pitchFamily="18" charset="0"/>
              </a:rPr>
              <a:t>  any person or body corporate registered or incorporated in India,  </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marL="685800" indent="0" algn="just">
              <a:spcAft>
                <a:spcPts val="1000"/>
              </a:spcAft>
              <a:buNone/>
            </a:pPr>
            <a:r>
              <a:rPr lang="en-US" sz="1600" b="1" dirty="0">
                <a:effectLst/>
                <a:latin typeface="Aptos" panose="020B0004020202020204" pitchFamily="34" charset="0"/>
                <a:ea typeface="Aptos" panose="020B0004020202020204" pitchFamily="34" charset="0"/>
                <a:cs typeface="Times New Roman" panose="02020603050405020304" pitchFamily="18" charset="0"/>
              </a:rPr>
              <a:t>	</a:t>
            </a:r>
          </a:p>
          <a:p>
            <a:pPr marL="685800" indent="0" algn="just">
              <a:spcAft>
                <a:spcPts val="1000"/>
              </a:spcAft>
              <a:buNone/>
            </a:pPr>
            <a:r>
              <a:rPr lang="en-US" sz="1600" b="1" dirty="0">
                <a:latin typeface="Aptos" panose="020B0004020202020204" pitchFamily="34" charset="0"/>
                <a:ea typeface="Aptos" panose="020B0004020202020204" pitchFamily="34" charset="0"/>
                <a:cs typeface="Times New Roman" panose="02020603050405020304" pitchFamily="18" charset="0"/>
              </a:rPr>
              <a:t>	</a:t>
            </a:r>
            <a:r>
              <a:rPr lang="en-US" sz="1600" b="1" dirty="0">
                <a:effectLst/>
                <a:latin typeface="Aptos" panose="020B0004020202020204" pitchFamily="34" charset="0"/>
                <a:ea typeface="Aptos" panose="020B0004020202020204" pitchFamily="34" charset="0"/>
                <a:cs typeface="Times New Roman" panose="02020603050405020304" pitchFamily="18" charset="0"/>
              </a:rPr>
              <a:t>•  an office, branch or agency in India owned or controlled by a person resident outside India,  </a:t>
            </a:r>
            <a:endParaRPr lang="en-IN" sz="1600" b="1"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kern="0" dirty="0">
                <a:latin typeface="Aptos" panose="020B0004020202020204" pitchFamily="34" charset="0"/>
                <a:ea typeface="Aptos" panose="020B0004020202020204" pitchFamily="34" charset="0"/>
                <a:cs typeface="Times New Roman" panose="02020603050405020304" pitchFamily="18" charset="0"/>
              </a:rPr>
              <a:t>	</a:t>
            </a:r>
          </a:p>
          <a:p>
            <a:pPr lvl="1"/>
            <a:r>
              <a:rPr lang="en-US" kern="0" dirty="0">
                <a:effectLst/>
                <a:latin typeface="Aptos" panose="020B0004020202020204" pitchFamily="34" charset="0"/>
                <a:ea typeface="Aptos" panose="020B0004020202020204" pitchFamily="34" charset="0"/>
                <a:cs typeface="Times New Roman" panose="02020603050405020304" pitchFamily="18" charset="0"/>
              </a:rPr>
              <a:t>	•  an office, branch or agency outside India owned or controlled by a person resident in India; 	</a:t>
            </a:r>
          </a:p>
          <a:p>
            <a:pPr lvl="1"/>
            <a:r>
              <a:rPr lang="en-US" kern="0" dirty="0">
                <a:latin typeface="Aptos" panose="020B0004020202020204" pitchFamily="34" charset="0"/>
                <a:ea typeface="Aptos" panose="020B0004020202020204" pitchFamily="34" charset="0"/>
                <a:cs typeface="Times New Roman" panose="02020603050405020304" pitchFamily="18" charset="0"/>
              </a:rPr>
              <a:t>	</a:t>
            </a:r>
            <a:r>
              <a:rPr lang="en-US" kern="0" dirty="0">
                <a:effectLst/>
                <a:latin typeface="Aptos" panose="020B0004020202020204" pitchFamily="34" charset="0"/>
                <a:ea typeface="Aptos" panose="020B0004020202020204" pitchFamily="34" charset="0"/>
                <a:cs typeface="Times New Roman" panose="02020603050405020304" pitchFamily="18" charset="0"/>
              </a:rPr>
              <a:t>[Section 2(v) of the Act]</a:t>
            </a:r>
            <a:endParaRPr lang="en-IN" dirty="0"/>
          </a:p>
          <a:p>
            <a:endParaRPr lang="en-IN" dirty="0"/>
          </a:p>
        </p:txBody>
      </p:sp>
    </p:spTree>
    <p:extLst>
      <p:ext uri="{BB962C8B-B14F-4D97-AF65-F5344CB8AC3E}">
        <p14:creationId xmlns:p14="http://schemas.microsoft.com/office/powerpoint/2010/main" val="3575409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78FA9-6430-E281-0294-3807D977CB01}"/>
              </a:ext>
            </a:extLst>
          </p:cNvPr>
          <p:cNvSpPr>
            <a:spLocks noGrp="1"/>
          </p:cNvSpPr>
          <p:nvPr>
            <p:ph type="title"/>
          </p:nvPr>
        </p:nvSpPr>
        <p:spPr>
          <a:xfrm>
            <a:off x="964305" y="-682530"/>
            <a:ext cx="9950103" cy="1507376"/>
          </a:xfrm>
        </p:spPr>
        <p:txBody>
          <a:bodyPr/>
          <a:lstStyle/>
          <a:p>
            <a:r>
              <a:rPr lang="en-IN" dirty="0"/>
              <a:t>FEMA – practice opportunities</a:t>
            </a:r>
          </a:p>
        </p:txBody>
      </p:sp>
      <p:sp>
        <p:nvSpPr>
          <p:cNvPr id="3" name="Content Placeholder 2">
            <a:extLst>
              <a:ext uri="{FF2B5EF4-FFF2-40B4-BE49-F238E27FC236}">
                <a16:creationId xmlns:a16="http://schemas.microsoft.com/office/drawing/2014/main" id="{A99C86D3-379D-BDC5-2793-4A2755C05999}"/>
              </a:ext>
            </a:extLst>
          </p:cNvPr>
          <p:cNvSpPr>
            <a:spLocks noGrp="1"/>
          </p:cNvSpPr>
          <p:nvPr>
            <p:ph idx="1"/>
          </p:nvPr>
        </p:nvSpPr>
        <p:spPr>
          <a:xfrm>
            <a:off x="1120948" y="1263682"/>
            <a:ext cx="9950103" cy="3513514"/>
          </a:xfrm>
        </p:spPr>
        <p:txBody>
          <a:bodyPr>
            <a:normAutofit lnSpcReduction="10000"/>
          </a:bodyPr>
          <a:lstStyle/>
          <a:p>
            <a:r>
              <a:rPr lang="en-IN" b="1" dirty="0"/>
              <a:t>Untapped market potential</a:t>
            </a:r>
          </a:p>
          <a:p>
            <a:r>
              <a:rPr lang="en-IN" b="1" dirty="0"/>
              <a:t>Very few consultants and specialists at present</a:t>
            </a:r>
          </a:p>
          <a:p>
            <a:r>
              <a:rPr lang="en-IN" b="1" dirty="0"/>
              <a:t>Huge demand for professionals </a:t>
            </a:r>
          </a:p>
          <a:p>
            <a:r>
              <a:rPr lang="en-IN" b="1" dirty="0"/>
              <a:t>Certifications by Chartered Accountants – Opportunities</a:t>
            </a:r>
          </a:p>
          <a:p>
            <a:r>
              <a:rPr lang="en-IN" b="1" dirty="0"/>
              <a:t>Lack of </a:t>
            </a:r>
            <a:r>
              <a:rPr lang="en-IN" b="1" dirty="0" err="1"/>
              <a:t>indepth</a:t>
            </a:r>
            <a:r>
              <a:rPr lang="en-IN" b="1" dirty="0"/>
              <a:t> knowledge on the subject</a:t>
            </a:r>
          </a:p>
          <a:p>
            <a:r>
              <a:rPr lang="en-IN" b="1" dirty="0"/>
              <a:t>Fear of unknown</a:t>
            </a:r>
          </a:p>
          <a:p>
            <a:r>
              <a:rPr lang="en-IN" b="1" dirty="0"/>
              <a:t>FEMA and ED</a:t>
            </a:r>
          </a:p>
          <a:p>
            <a:r>
              <a:rPr lang="en-IN" b="1" dirty="0"/>
              <a:t>Important aspect of client requirement – India as a Global village</a:t>
            </a:r>
          </a:p>
          <a:p>
            <a:endParaRPr lang="en-IN" b="1" dirty="0"/>
          </a:p>
        </p:txBody>
      </p:sp>
    </p:spTree>
    <p:extLst>
      <p:ext uri="{BB962C8B-B14F-4D97-AF65-F5344CB8AC3E}">
        <p14:creationId xmlns:p14="http://schemas.microsoft.com/office/powerpoint/2010/main" val="21012553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5061D-E10E-D79B-6292-225C3DF3CA29}"/>
              </a:ext>
            </a:extLst>
          </p:cNvPr>
          <p:cNvSpPr>
            <a:spLocks noGrp="1"/>
          </p:cNvSpPr>
          <p:nvPr>
            <p:ph type="title"/>
          </p:nvPr>
        </p:nvSpPr>
        <p:spPr>
          <a:xfrm>
            <a:off x="1120948" y="-590206"/>
            <a:ext cx="9950103" cy="1507376"/>
          </a:xfrm>
        </p:spPr>
        <p:txBody>
          <a:bodyPr/>
          <a:lstStyle/>
          <a:p>
            <a:r>
              <a:rPr lang="en-IN" dirty="0"/>
              <a:t>Case Study</a:t>
            </a:r>
          </a:p>
        </p:txBody>
      </p:sp>
      <p:sp>
        <p:nvSpPr>
          <p:cNvPr id="3" name="Content Placeholder 2">
            <a:extLst>
              <a:ext uri="{FF2B5EF4-FFF2-40B4-BE49-F238E27FC236}">
                <a16:creationId xmlns:a16="http://schemas.microsoft.com/office/drawing/2014/main" id="{FA7B17ED-E595-C37B-113F-B0C65607A077}"/>
              </a:ext>
            </a:extLst>
          </p:cNvPr>
          <p:cNvSpPr>
            <a:spLocks noGrp="1"/>
          </p:cNvSpPr>
          <p:nvPr>
            <p:ph idx="1"/>
          </p:nvPr>
        </p:nvSpPr>
        <p:spPr>
          <a:xfrm>
            <a:off x="950903" y="1425367"/>
            <a:ext cx="9950103" cy="3513514"/>
          </a:xfrm>
        </p:spPr>
        <p:txBody>
          <a:bodyPr>
            <a:normAutofit fontScale="92500" lnSpcReduction="20000"/>
          </a:bodyPr>
          <a:lstStyle/>
          <a:p>
            <a:pPr marL="342900" lvl="0" indent="-342900" algn="just">
              <a:lnSpc>
                <a:spcPct val="115000"/>
              </a:lnSpc>
              <a:buFont typeface="+mj-lt"/>
              <a:buAutoNum type="arabicPeriod"/>
            </a:pP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Mr. Suraj who is a citizen of India, has lived in UK for 200 days in the financial year 2023-24.  He resides in India for less than 182 Days in FY 2023-24 and he is citizen of India, hence he is Non resident of India for FY 2024-25. </a:t>
            </a:r>
            <a:endParaRPr lang="en-IN" sz="1800" b="1" dirty="0">
              <a:effectLst/>
              <a:latin typeface="Aptos" panose="020B0004020202020204" pitchFamily="34" charset="0"/>
              <a:ea typeface="Aptos" panose="020B0004020202020204" pitchFamily="34" charset="0"/>
              <a:cs typeface="Times New Roman" panose="02020603050405020304" pitchFamily="18" charset="0"/>
            </a:endParaRPr>
          </a:p>
          <a:p>
            <a:pPr marL="457200" algn="just">
              <a:lnSpc>
                <a:spcPct val="115000"/>
              </a:lnSpc>
            </a:pP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 </a:t>
            </a:r>
            <a:endParaRPr lang="en-IN" sz="1800" b="1" dirty="0">
              <a:effectLst/>
              <a:latin typeface="Aptos" panose="020B0004020202020204" pitchFamily="34" charset="0"/>
              <a:ea typeface="Aptos" panose="020B0004020202020204" pitchFamily="34" charset="0"/>
              <a:cs typeface="Times New Roman" panose="02020603050405020304" pitchFamily="18" charset="0"/>
            </a:endParaRPr>
          </a:p>
          <a:p>
            <a:pPr marL="0" lvl="0" indent="0" algn="just">
              <a:lnSpc>
                <a:spcPct val="115000"/>
              </a:lnSpc>
              <a:buNone/>
            </a:pP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2. Mr. Rajesh, who is a citizen of India, left India on November -23 for employment outside India.</a:t>
            </a:r>
            <a:endParaRPr lang="en-IN" sz="1800" b="1" dirty="0">
              <a:effectLst/>
              <a:latin typeface="Aptos" panose="020B0004020202020204" pitchFamily="34" charset="0"/>
              <a:ea typeface="Aptos" panose="020B0004020202020204" pitchFamily="34" charset="0"/>
              <a:cs typeface="Times New Roman" panose="02020603050405020304" pitchFamily="18" charset="0"/>
            </a:endParaRPr>
          </a:p>
          <a:p>
            <a:pPr marL="457200" algn="just">
              <a:lnSpc>
                <a:spcPct val="115000"/>
              </a:lnSpc>
            </a:pPr>
            <a:r>
              <a:rPr lang="en-US" sz="1800" b="1" dirty="0">
                <a:effectLst/>
                <a:latin typeface="Times New Roman" panose="02020603050405020304" pitchFamily="18" charset="0"/>
                <a:ea typeface="Aptos" panose="020B0004020202020204" pitchFamily="34" charset="0"/>
                <a:cs typeface="Times New Roman" panose="02020603050405020304" pitchFamily="18" charset="0"/>
                <a:sym typeface="Wingdings" panose="05000000000000000000" pitchFamily="2" charset="2"/>
              </a:rPr>
              <a:t></a:t>
            </a: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 	He will be Non-Resident once he leaves India as he has left for employment and the criteria for 182 days stays does not arise.</a:t>
            </a:r>
            <a:endParaRPr lang="en-IN" sz="1800" b="1" dirty="0">
              <a:effectLst/>
              <a:latin typeface="Aptos" panose="020B0004020202020204" pitchFamily="34" charset="0"/>
              <a:ea typeface="Aptos" panose="020B0004020202020204" pitchFamily="34" charset="0"/>
              <a:cs typeface="Times New Roman" panose="02020603050405020304" pitchFamily="18" charset="0"/>
            </a:endParaRPr>
          </a:p>
          <a:p>
            <a:pPr marL="457200" algn="just">
              <a:lnSpc>
                <a:spcPct val="115000"/>
              </a:lnSpc>
            </a:pP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 </a:t>
            </a:r>
            <a:endParaRPr lang="en-IN" sz="1800" b="1" dirty="0">
              <a:effectLst/>
              <a:latin typeface="Aptos" panose="020B0004020202020204" pitchFamily="34" charset="0"/>
              <a:ea typeface="Aptos" panose="020B0004020202020204" pitchFamily="34" charset="0"/>
              <a:cs typeface="Times New Roman" panose="02020603050405020304" pitchFamily="18" charset="0"/>
            </a:endParaRPr>
          </a:p>
          <a:p>
            <a:pPr marL="0" lvl="0" indent="0" algn="just">
              <a:lnSpc>
                <a:spcPct val="115000"/>
              </a:lnSpc>
              <a:buNone/>
            </a:pP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3. Mr. </a:t>
            </a:r>
            <a:r>
              <a:rPr lang="en-US" b="1" dirty="0">
                <a:latin typeface="Times New Roman" panose="02020603050405020304" pitchFamily="18" charset="0"/>
                <a:ea typeface="Aptos" panose="020B0004020202020204" pitchFamily="34" charset="0"/>
                <a:cs typeface="Times New Roman" panose="02020603050405020304" pitchFamily="18" charset="0"/>
              </a:rPr>
              <a:t>Harsh</a:t>
            </a: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 who is a citizen of India, left India on May-23 for business outside India. </a:t>
            </a:r>
            <a:endParaRPr lang="en-IN" sz="1800" b="1"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285750" algn="ctr"/>
              </a:tabLst>
            </a:pPr>
            <a:r>
              <a:rPr lang="en-US" sz="1800" b="1" dirty="0">
                <a:effectLst/>
                <a:latin typeface="Times New Roman" panose="02020603050405020304" pitchFamily="18" charset="0"/>
                <a:ea typeface="Aptos" panose="020B0004020202020204" pitchFamily="34" charset="0"/>
                <a:cs typeface="Times New Roman" panose="02020603050405020304" pitchFamily="18" charset="0"/>
              </a:rPr>
              <a:t>Again here he will be Non Resident from the day he leaves India.</a:t>
            </a:r>
            <a:endParaRPr lang="en-IN" sz="1800" b="1" dirty="0">
              <a:effectLst/>
              <a:latin typeface="Aptos" panose="020B0004020202020204" pitchFamily="34" charset="0"/>
              <a:ea typeface="Aptos" panose="020B0004020202020204" pitchFamily="34" charset="0"/>
              <a:cs typeface="Times New Roman" panose="02020603050405020304" pitchFamily="18" charset="0"/>
            </a:endParaRPr>
          </a:p>
          <a:p>
            <a:endParaRPr lang="en-IN" b="1" dirty="0"/>
          </a:p>
        </p:txBody>
      </p:sp>
    </p:spTree>
    <p:extLst>
      <p:ext uri="{BB962C8B-B14F-4D97-AF65-F5344CB8AC3E}">
        <p14:creationId xmlns:p14="http://schemas.microsoft.com/office/powerpoint/2010/main" val="28849863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D549A-88B5-0548-744B-B881A303B254}"/>
              </a:ext>
            </a:extLst>
          </p:cNvPr>
          <p:cNvSpPr>
            <a:spLocks noGrp="1"/>
          </p:cNvSpPr>
          <p:nvPr>
            <p:ph type="title"/>
          </p:nvPr>
        </p:nvSpPr>
        <p:spPr>
          <a:xfrm>
            <a:off x="1077362" y="720434"/>
            <a:ext cx="9950103" cy="583072"/>
          </a:xfrm>
        </p:spPr>
        <p:txBody>
          <a:bodyPr>
            <a:normAutofit fontScale="90000"/>
          </a:bodyPr>
          <a:lstStyle/>
          <a:p>
            <a:r>
              <a:rPr lang="en-IN" dirty="0"/>
              <a:t>Recent case law regarding residential status</a:t>
            </a:r>
          </a:p>
        </p:txBody>
      </p:sp>
      <p:sp>
        <p:nvSpPr>
          <p:cNvPr id="3" name="Content Placeholder 2">
            <a:extLst>
              <a:ext uri="{FF2B5EF4-FFF2-40B4-BE49-F238E27FC236}">
                <a16:creationId xmlns:a16="http://schemas.microsoft.com/office/drawing/2014/main" id="{416EAB26-AE2E-9CD4-90A7-02CDF0609BF5}"/>
              </a:ext>
            </a:extLst>
          </p:cNvPr>
          <p:cNvSpPr>
            <a:spLocks noGrp="1"/>
          </p:cNvSpPr>
          <p:nvPr>
            <p:ph idx="1"/>
          </p:nvPr>
        </p:nvSpPr>
        <p:spPr>
          <a:xfrm>
            <a:off x="1077362" y="1400783"/>
            <a:ext cx="9950103" cy="4540047"/>
          </a:xfrm>
        </p:spPr>
        <p:txBody>
          <a:bodyPr/>
          <a:lstStyle/>
          <a:p>
            <a:r>
              <a:rPr lang="en-IN" b="1" dirty="0"/>
              <a:t>Person A was employed out of India for several years. </a:t>
            </a:r>
          </a:p>
          <a:p>
            <a:r>
              <a:rPr lang="en-IN" b="1" dirty="0"/>
              <a:t>He returned to India in May 2012 for taking employment in India</a:t>
            </a:r>
          </a:p>
          <a:p>
            <a:r>
              <a:rPr lang="en-IN" b="1" dirty="0"/>
              <a:t>In August 2012, his Resident wife acquired Agricultural Property in her name by using funds from his NRE account</a:t>
            </a:r>
          </a:p>
          <a:p>
            <a:r>
              <a:rPr lang="en-IN" b="1" dirty="0"/>
              <a:t>Held guilty and penalty was imposed</a:t>
            </a:r>
          </a:p>
          <a:p>
            <a:r>
              <a:rPr lang="en-IN" b="1" dirty="0"/>
              <a:t>Status in August 2012 – Person Resident Outside India</a:t>
            </a:r>
          </a:p>
          <a:p>
            <a:r>
              <a:rPr lang="en-IN" b="1" dirty="0"/>
              <a:t>Agricultural Property although acquired by Resident Wife used funds from NRE.</a:t>
            </a:r>
          </a:p>
          <a:p>
            <a:r>
              <a:rPr lang="en-IN" b="1" dirty="0"/>
              <a:t>Pradeep Mishra vs </a:t>
            </a:r>
            <a:r>
              <a:rPr lang="en-IN" b="1" dirty="0" err="1"/>
              <a:t>Spl</a:t>
            </a:r>
            <a:r>
              <a:rPr lang="en-IN" b="1" dirty="0"/>
              <a:t> Director – ED – SAFEMA, New Delhi – 176 </a:t>
            </a:r>
            <a:r>
              <a:rPr lang="en-IN" b="1" dirty="0" err="1"/>
              <a:t>Taxmann</a:t>
            </a:r>
            <a:r>
              <a:rPr lang="en-IN" b="1" dirty="0"/>
              <a:t> 876</a:t>
            </a:r>
          </a:p>
          <a:p>
            <a:r>
              <a:rPr lang="en-IN" b="1" dirty="0"/>
              <a:t>Judgement says – when a person returns from Outside – 182 days in preceding year is required.</a:t>
            </a:r>
          </a:p>
        </p:txBody>
      </p:sp>
    </p:spTree>
    <p:extLst>
      <p:ext uri="{BB962C8B-B14F-4D97-AF65-F5344CB8AC3E}">
        <p14:creationId xmlns:p14="http://schemas.microsoft.com/office/powerpoint/2010/main" val="21932749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E5DDC-EEE8-BB53-BF2A-F12C2476E0CF}"/>
              </a:ext>
            </a:extLst>
          </p:cNvPr>
          <p:cNvSpPr>
            <a:spLocks noGrp="1"/>
          </p:cNvSpPr>
          <p:nvPr>
            <p:ph type="title"/>
          </p:nvPr>
        </p:nvSpPr>
        <p:spPr>
          <a:xfrm>
            <a:off x="1120948" y="-660893"/>
            <a:ext cx="9950103" cy="1507376"/>
          </a:xfrm>
        </p:spPr>
        <p:txBody>
          <a:bodyPr/>
          <a:lstStyle/>
          <a:p>
            <a:r>
              <a:rPr lang="en-IN" dirty="0"/>
              <a:t>Person resident outside India</a:t>
            </a:r>
          </a:p>
        </p:txBody>
      </p:sp>
      <p:sp>
        <p:nvSpPr>
          <p:cNvPr id="3" name="Content Placeholder 2">
            <a:extLst>
              <a:ext uri="{FF2B5EF4-FFF2-40B4-BE49-F238E27FC236}">
                <a16:creationId xmlns:a16="http://schemas.microsoft.com/office/drawing/2014/main" id="{58DE5547-DCC5-493C-7236-006B10D9A417}"/>
              </a:ext>
            </a:extLst>
          </p:cNvPr>
          <p:cNvSpPr>
            <a:spLocks noGrp="1"/>
          </p:cNvSpPr>
          <p:nvPr>
            <p:ph idx="1"/>
          </p:nvPr>
        </p:nvSpPr>
        <p:spPr>
          <a:xfrm>
            <a:off x="989813" y="1337818"/>
            <a:ext cx="9950103" cy="3513514"/>
          </a:xfrm>
        </p:spPr>
        <p:txBody>
          <a:bodyPr/>
          <a:lstStyle/>
          <a:p>
            <a:r>
              <a:rPr lang="en-IN" b="1" dirty="0"/>
              <a:t>Under FERA – citizenship was deciding factor</a:t>
            </a:r>
          </a:p>
          <a:p>
            <a:r>
              <a:rPr lang="en-IN" b="1" dirty="0"/>
              <a:t>Under Income tax – residential status is purely on account of number of days stay</a:t>
            </a:r>
          </a:p>
          <a:p>
            <a:r>
              <a:rPr lang="en-IN" b="1" dirty="0"/>
              <a:t>Under FEMA – the intention is pre-dominant</a:t>
            </a:r>
          </a:p>
          <a:p>
            <a:r>
              <a:rPr lang="en-IN" b="1" dirty="0"/>
              <a:t>Number of days stay criteria under FEMA </a:t>
            </a:r>
          </a:p>
          <a:p>
            <a:r>
              <a:rPr lang="en-IN" b="1" dirty="0"/>
              <a:t>Person going abroad for Studies considered as Person Resident outside India</a:t>
            </a:r>
          </a:p>
          <a:p>
            <a:pPr lvl="1"/>
            <a:r>
              <a:rPr lang="en-IN" dirty="0"/>
              <a:t>(AP Dir Series Circular No 45 dated 8.12.2003)</a:t>
            </a:r>
          </a:p>
        </p:txBody>
      </p:sp>
    </p:spTree>
    <p:extLst>
      <p:ext uri="{BB962C8B-B14F-4D97-AF65-F5344CB8AC3E}">
        <p14:creationId xmlns:p14="http://schemas.microsoft.com/office/powerpoint/2010/main" val="26054766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0822A-DBD9-EBE9-3BA8-DAD2A39B9C75}"/>
              </a:ext>
            </a:extLst>
          </p:cNvPr>
          <p:cNvSpPr>
            <a:spLocks noGrp="1"/>
          </p:cNvSpPr>
          <p:nvPr>
            <p:ph type="title"/>
          </p:nvPr>
        </p:nvSpPr>
        <p:spPr>
          <a:xfrm>
            <a:off x="1199057" y="-613049"/>
            <a:ext cx="9950103" cy="1507376"/>
          </a:xfrm>
        </p:spPr>
        <p:txBody>
          <a:bodyPr/>
          <a:lstStyle/>
          <a:p>
            <a:r>
              <a:rPr lang="en-IN" dirty="0"/>
              <a:t>Definition - OCI</a:t>
            </a:r>
          </a:p>
        </p:txBody>
      </p:sp>
      <p:sp>
        <p:nvSpPr>
          <p:cNvPr id="3" name="Content Placeholder 2">
            <a:extLst>
              <a:ext uri="{FF2B5EF4-FFF2-40B4-BE49-F238E27FC236}">
                <a16:creationId xmlns:a16="http://schemas.microsoft.com/office/drawing/2014/main" id="{D40D3DDA-07A2-9F39-94B0-CFFCB188BC00}"/>
              </a:ext>
            </a:extLst>
          </p:cNvPr>
          <p:cNvSpPr>
            <a:spLocks noGrp="1"/>
          </p:cNvSpPr>
          <p:nvPr>
            <p:ph idx="1"/>
          </p:nvPr>
        </p:nvSpPr>
        <p:spPr>
          <a:xfrm>
            <a:off x="1120948" y="1351230"/>
            <a:ext cx="9950103" cy="3513514"/>
          </a:xfrm>
        </p:spPr>
        <p:txBody>
          <a:bodyPr>
            <a:normAutofit fontScale="92500"/>
          </a:bodyPr>
          <a:lstStyle/>
          <a:p>
            <a:r>
              <a:rPr lang="en-US" sz="1800" b="1" kern="0" dirty="0">
                <a:effectLst/>
                <a:latin typeface="Aptos" panose="020B0004020202020204" pitchFamily="34" charset="0"/>
                <a:ea typeface="Aptos" panose="020B0004020202020204" pitchFamily="34" charset="0"/>
                <a:cs typeface="Times New Roman" panose="02020603050405020304" pitchFamily="18" charset="0"/>
              </a:rPr>
              <a:t>“Overseas Citizen of India (OCI)” means an individual resident outside India who is registered as an Overseas Citizen of India Cardholder under Section 7(A) of the Citizenship Act, 1955;</a:t>
            </a:r>
          </a:p>
          <a:p>
            <a:r>
              <a:rPr lang="en-US" b="1" kern="0" dirty="0">
                <a:latin typeface="Aptos" panose="020B0004020202020204" pitchFamily="34" charset="0"/>
                <a:cs typeface="Times New Roman" panose="02020603050405020304" pitchFamily="18" charset="0"/>
              </a:rPr>
              <a:t>Under the Citizenship Act 1955:</a:t>
            </a:r>
          </a:p>
          <a:p>
            <a:r>
              <a:rPr lang="en-US" b="1" kern="0" dirty="0">
                <a:latin typeface="Aptos" panose="020B0004020202020204" pitchFamily="34" charset="0"/>
                <a:cs typeface="Times New Roman" panose="02020603050405020304" pitchFamily="18" charset="0"/>
              </a:rPr>
              <a:t>Person eligible under the above to become Citizen of India</a:t>
            </a:r>
          </a:p>
          <a:p>
            <a:r>
              <a:rPr lang="en-US" b="1" kern="0" dirty="0">
                <a:latin typeface="Aptos" panose="020B0004020202020204" pitchFamily="34" charset="0"/>
                <a:cs typeface="Times New Roman" panose="02020603050405020304" pitchFamily="18" charset="0"/>
              </a:rPr>
              <a:t>Child or grand child of Citizen of India</a:t>
            </a:r>
          </a:p>
          <a:p>
            <a:r>
              <a:rPr lang="en-US" b="1" kern="0" dirty="0">
                <a:latin typeface="Aptos" panose="020B0004020202020204" pitchFamily="34" charset="0"/>
                <a:cs typeface="Times New Roman" panose="02020603050405020304" pitchFamily="18" charset="0"/>
              </a:rPr>
              <a:t>Minor child of a parent where any parent is a citizen of India</a:t>
            </a:r>
          </a:p>
          <a:p>
            <a:r>
              <a:rPr lang="en-US" b="1" kern="0" dirty="0">
                <a:latin typeface="Aptos" panose="020B0004020202020204" pitchFamily="34" charset="0"/>
                <a:cs typeface="Times New Roman" panose="02020603050405020304" pitchFamily="18" charset="0"/>
              </a:rPr>
              <a:t>Foreign Spouse of Citizen of India or OCI (provided marriage has subsisted for more than 2 years)</a:t>
            </a:r>
          </a:p>
          <a:p>
            <a:r>
              <a:rPr lang="en-US" b="1" kern="0" dirty="0">
                <a:latin typeface="Aptos" panose="020B0004020202020204" pitchFamily="34" charset="0"/>
                <a:cs typeface="Times New Roman" panose="02020603050405020304" pitchFamily="18" charset="0"/>
              </a:rPr>
              <a:t>To register on https://passport.gov.in/oci</a:t>
            </a:r>
          </a:p>
          <a:p>
            <a:endParaRPr lang="en-IN" dirty="0"/>
          </a:p>
        </p:txBody>
      </p:sp>
    </p:spTree>
    <p:extLst>
      <p:ext uri="{BB962C8B-B14F-4D97-AF65-F5344CB8AC3E}">
        <p14:creationId xmlns:p14="http://schemas.microsoft.com/office/powerpoint/2010/main" val="104245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05F17-9452-ECAE-F24F-EA7F8C42D04E}"/>
              </a:ext>
            </a:extLst>
          </p:cNvPr>
          <p:cNvSpPr>
            <a:spLocks noGrp="1"/>
          </p:cNvSpPr>
          <p:nvPr>
            <p:ph type="title"/>
          </p:nvPr>
        </p:nvSpPr>
        <p:spPr>
          <a:xfrm>
            <a:off x="1023364" y="-753688"/>
            <a:ext cx="9950103" cy="1507376"/>
          </a:xfrm>
        </p:spPr>
        <p:txBody>
          <a:bodyPr/>
          <a:lstStyle/>
          <a:p>
            <a:r>
              <a:rPr lang="en-US" dirty="0"/>
              <a:t>Definition-Authorized person (section-2[c])</a:t>
            </a:r>
            <a:endParaRPr lang="en-IN" dirty="0"/>
          </a:p>
        </p:txBody>
      </p:sp>
      <p:sp>
        <p:nvSpPr>
          <p:cNvPr id="3" name="Content Placeholder 2">
            <a:extLst>
              <a:ext uri="{FF2B5EF4-FFF2-40B4-BE49-F238E27FC236}">
                <a16:creationId xmlns:a16="http://schemas.microsoft.com/office/drawing/2014/main" id="{5E918AB8-696B-76FB-1B16-A5C5E09A4DEC}"/>
              </a:ext>
            </a:extLst>
          </p:cNvPr>
          <p:cNvSpPr>
            <a:spLocks noGrp="1"/>
          </p:cNvSpPr>
          <p:nvPr>
            <p:ph idx="1"/>
          </p:nvPr>
        </p:nvSpPr>
        <p:spPr>
          <a:xfrm>
            <a:off x="874444" y="1151801"/>
            <a:ext cx="9950103" cy="3513514"/>
          </a:xfrm>
        </p:spPr>
        <p:txBody>
          <a:bodyPr/>
          <a:lstStyle/>
          <a:p>
            <a:pPr marL="0" indent="0">
              <a:buNone/>
            </a:pPr>
            <a:r>
              <a:rPr lang="en-US" b="1" dirty="0"/>
              <a:t>"authorized person" means an authorized dealer, money changer, off-shore banking unit or any other person for the time being authorized under sub-section (1) of section 10 to deal in foreign exchange or foreign securities; </a:t>
            </a:r>
          </a:p>
          <a:p>
            <a:pPr marL="0" indent="0">
              <a:buNone/>
            </a:pPr>
            <a:endParaRPr lang="en-US" b="1" dirty="0"/>
          </a:p>
          <a:p>
            <a:pPr marL="0" indent="0">
              <a:buNone/>
            </a:pPr>
            <a:r>
              <a:rPr lang="en-US" b="1" dirty="0"/>
              <a:t>"Authorised Officer" means an officer of the Directorate of Enforcement authorized by the Central Government under section 37A;]</a:t>
            </a:r>
            <a:endParaRPr lang="en-IN" b="1" dirty="0"/>
          </a:p>
        </p:txBody>
      </p:sp>
    </p:spTree>
    <p:extLst>
      <p:ext uri="{BB962C8B-B14F-4D97-AF65-F5344CB8AC3E}">
        <p14:creationId xmlns:p14="http://schemas.microsoft.com/office/powerpoint/2010/main" val="6767538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5CC8-491B-09FC-4CC7-6944F9692A3C}"/>
              </a:ext>
            </a:extLst>
          </p:cNvPr>
          <p:cNvSpPr>
            <a:spLocks noGrp="1"/>
          </p:cNvSpPr>
          <p:nvPr>
            <p:ph type="title"/>
          </p:nvPr>
        </p:nvSpPr>
        <p:spPr>
          <a:xfrm>
            <a:off x="1120948" y="-753688"/>
            <a:ext cx="9950103" cy="1507376"/>
          </a:xfrm>
        </p:spPr>
        <p:txBody>
          <a:bodyPr/>
          <a:lstStyle/>
          <a:p>
            <a:r>
              <a:rPr lang="en-US" dirty="0"/>
              <a:t>Definition-Control</a:t>
            </a:r>
            <a:endParaRPr lang="en-IN" dirty="0"/>
          </a:p>
        </p:txBody>
      </p:sp>
      <p:sp>
        <p:nvSpPr>
          <p:cNvPr id="3" name="Content Placeholder 2">
            <a:extLst>
              <a:ext uri="{FF2B5EF4-FFF2-40B4-BE49-F238E27FC236}">
                <a16:creationId xmlns:a16="http://schemas.microsoft.com/office/drawing/2014/main" id="{2EB96DD7-74F4-4547-80B4-F970DF758EFC}"/>
              </a:ext>
            </a:extLst>
          </p:cNvPr>
          <p:cNvSpPr>
            <a:spLocks noGrp="1"/>
          </p:cNvSpPr>
          <p:nvPr>
            <p:ph idx="1"/>
          </p:nvPr>
        </p:nvSpPr>
        <p:spPr>
          <a:xfrm>
            <a:off x="1048178" y="1230814"/>
            <a:ext cx="9950103" cy="3513514"/>
          </a:xfrm>
        </p:spPr>
        <p:txBody>
          <a:bodyPr>
            <a:normAutofit/>
          </a:bodyPr>
          <a:lstStyle/>
          <a:p>
            <a:pPr marL="355600" indent="-355600">
              <a:buNone/>
            </a:pPr>
            <a:r>
              <a:rPr lang="en-US" b="1" dirty="0"/>
              <a:t>Under Overseas Investment Regulations the following is defined:</a:t>
            </a:r>
            <a:endParaRPr lang="en-US" sz="1800" b="1" dirty="0"/>
          </a:p>
          <a:p>
            <a:pPr marL="355600" indent="-355600">
              <a:buNone/>
            </a:pPr>
            <a:endParaRPr lang="en-US" b="1" dirty="0"/>
          </a:p>
          <a:p>
            <a:pPr marL="355600" indent="-355600">
              <a:buNone/>
            </a:pPr>
            <a:r>
              <a:rPr lang="en-US" sz="1800" b="1" dirty="0"/>
              <a:t>	“Control: means the right to appoint majority of the directors or to control management or policy decisions exercisable by a person or persons acting individually or in concert, directly or indirectly, </a:t>
            </a:r>
          </a:p>
          <a:p>
            <a:pPr marL="355600" indent="-355600">
              <a:buNone/>
            </a:pPr>
            <a:r>
              <a:rPr lang="en-US" sz="1800" b="1" dirty="0"/>
              <a:t>	including by virtue of their shareholding or management rights or shareholders’ agreements or voting agreements that entitle them to </a:t>
            </a:r>
            <a:r>
              <a:rPr lang="en-US" sz="1800" b="1" u="sng" dirty="0"/>
              <a:t>ten</a:t>
            </a:r>
            <a:r>
              <a:rPr lang="en-US" sz="1800" b="1" dirty="0"/>
              <a:t> percent or more of voting rights or in any other manner in the entity;</a:t>
            </a:r>
          </a:p>
          <a:p>
            <a:endParaRPr lang="en-IN" b="1" dirty="0"/>
          </a:p>
        </p:txBody>
      </p:sp>
    </p:spTree>
    <p:extLst>
      <p:ext uri="{BB962C8B-B14F-4D97-AF65-F5344CB8AC3E}">
        <p14:creationId xmlns:p14="http://schemas.microsoft.com/office/powerpoint/2010/main" val="17518265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CF2E7-1AF1-9C40-1063-057FAA2DAE13}"/>
              </a:ext>
            </a:extLst>
          </p:cNvPr>
          <p:cNvSpPr>
            <a:spLocks noGrp="1"/>
          </p:cNvSpPr>
          <p:nvPr>
            <p:ph type="title"/>
          </p:nvPr>
        </p:nvSpPr>
        <p:spPr>
          <a:xfrm>
            <a:off x="1074954" y="-590206"/>
            <a:ext cx="9950103" cy="1507376"/>
          </a:xfrm>
        </p:spPr>
        <p:txBody>
          <a:bodyPr/>
          <a:lstStyle/>
          <a:p>
            <a:r>
              <a:rPr lang="en-IN" dirty="0"/>
              <a:t>Definition – Net Worth – Overseas Investment</a:t>
            </a:r>
          </a:p>
        </p:txBody>
      </p:sp>
      <p:sp>
        <p:nvSpPr>
          <p:cNvPr id="3" name="Content Placeholder 2">
            <a:extLst>
              <a:ext uri="{FF2B5EF4-FFF2-40B4-BE49-F238E27FC236}">
                <a16:creationId xmlns:a16="http://schemas.microsoft.com/office/drawing/2014/main" id="{59236A02-73B8-3C6D-2D32-E7580F31BC5A}"/>
              </a:ext>
            </a:extLst>
          </p:cNvPr>
          <p:cNvSpPr>
            <a:spLocks noGrp="1"/>
          </p:cNvSpPr>
          <p:nvPr>
            <p:ph idx="1"/>
          </p:nvPr>
        </p:nvSpPr>
        <p:spPr>
          <a:xfrm>
            <a:off x="1074953" y="1328091"/>
            <a:ext cx="9950103" cy="3513514"/>
          </a:xfrm>
        </p:spPr>
        <p:txBody>
          <a:bodyPr/>
          <a:lstStyle/>
          <a:p>
            <a:pPr marL="355600" indent="-355600">
              <a:buNone/>
            </a:pPr>
            <a:r>
              <a:rPr lang="en-US" sz="1800" b="1" dirty="0"/>
              <a:t>	</a:t>
            </a:r>
            <a:r>
              <a:rPr lang="en-US" sz="1800" b="1" dirty="0" err="1"/>
              <a:t>Networth</a:t>
            </a:r>
            <a:r>
              <a:rPr lang="en-US" sz="1800" b="1" dirty="0"/>
              <a:t> Definition earlier included only paid up capital and free reserve – now Net Worth shall have the same meaning as per clause (57) of section 2 of Companies Act 2013 – hence also includes security premium account however still does not include reserves created out of revaluation of assets, write-back of depreciation and amalgamation. </a:t>
            </a:r>
          </a:p>
          <a:p>
            <a:pPr marL="355600" indent="-355600">
              <a:buNone/>
            </a:pPr>
            <a:r>
              <a:rPr lang="en-US" sz="1800" b="1" dirty="0"/>
              <a:t>	(</a:t>
            </a:r>
            <a:r>
              <a:rPr lang="en-US" sz="1800" b="1" dirty="0" err="1"/>
              <a:t>Networth</a:t>
            </a:r>
            <a:r>
              <a:rPr lang="en-US" sz="1800" b="1" dirty="0"/>
              <a:t> for LLP and partnership firm - shall be the sum of the capital contribution of partners and undistributed profits of the partners after deducting therefrom the aggregate value of the accumulated losses, deferred expenditure and miscellaneous expenditure not written off, as per the last audited balance sheet.)</a:t>
            </a:r>
          </a:p>
          <a:p>
            <a:endParaRPr lang="en-IN" b="1" dirty="0"/>
          </a:p>
        </p:txBody>
      </p:sp>
    </p:spTree>
    <p:extLst>
      <p:ext uri="{BB962C8B-B14F-4D97-AF65-F5344CB8AC3E}">
        <p14:creationId xmlns:p14="http://schemas.microsoft.com/office/powerpoint/2010/main" val="17257950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E6C4-4B1B-7F3F-C452-D3BD15E4C171}"/>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B58A71CC-1D41-3350-BEB7-693BF8627CB5}"/>
              </a:ext>
            </a:extLst>
          </p:cNvPr>
          <p:cNvSpPr>
            <a:spLocks noGrp="1"/>
          </p:cNvSpPr>
          <p:nvPr>
            <p:ph idx="1"/>
          </p:nvPr>
        </p:nvSpPr>
        <p:spPr/>
        <p:txBody>
          <a:bodyPr/>
          <a:lstStyle/>
          <a:p>
            <a:endParaRPr lang="en-IN" b="1" dirty="0"/>
          </a:p>
          <a:p>
            <a:endParaRPr lang="en-IN" b="1" dirty="0"/>
          </a:p>
          <a:p>
            <a:r>
              <a:rPr lang="en-IN" b="1" dirty="0"/>
              <a:t>Rules and Regulations under FEMA – an Overview</a:t>
            </a:r>
          </a:p>
          <a:p>
            <a:pPr marL="0" indent="0">
              <a:buNone/>
            </a:pPr>
            <a:endParaRPr lang="en-IN" b="1" dirty="0"/>
          </a:p>
        </p:txBody>
      </p:sp>
    </p:spTree>
    <p:extLst>
      <p:ext uri="{BB962C8B-B14F-4D97-AF65-F5344CB8AC3E}">
        <p14:creationId xmlns:p14="http://schemas.microsoft.com/office/powerpoint/2010/main" val="16486550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645D2-B5B3-5AFE-94C5-D1C22936261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9FFCCD9-C281-D36E-6728-83BE3CC80F8E}"/>
              </a:ext>
            </a:extLst>
          </p:cNvPr>
          <p:cNvSpPr>
            <a:spLocks noGrp="1"/>
          </p:cNvSpPr>
          <p:nvPr>
            <p:ph idx="1"/>
          </p:nvPr>
        </p:nvSpPr>
        <p:spPr/>
        <p:txBody>
          <a:bodyPr/>
          <a:lstStyle/>
          <a:p>
            <a:endParaRPr lang="en-IN" b="1" dirty="0"/>
          </a:p>
          <a:p>
            <a:endParaRPr lang="en-IN" b="1" dirty="0"/>
          </a:p>
          <a:p>
            <a:r>
              <a:rPr lang="en-IN" sz="2400" b="1" dirty="0"/>
              <a:t>The Foreign Exchange Management (Deposit) Regulations, 2016</a:t>
            </a:r>
          </a:p>
        </p:txBody>
      </p:sp>
    </p:spTree>
    <p:extLst>
      <p:ext uri="{BB962C8B-B14F-4D97-AF65-F5344CB8AC3E}">
        <p14:creationId xmlns:p14="http://schemas.microsoft.com/office/powerpoint/2010/main" val="18054365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62409-D483-3456-0C68-BB12D3BBC5A8}"/>
              </a:ext>
            </a:extLst>
          </p:cNvPr>
          <p:cNvSpPr>
            <a:spLocks noGrp="1"/>
          </p:cNvSpPr>
          <p:nvPr>
            <p:ph type="title"/>
          </p:nvPr>
        </p:nvSpPr>
        <p:spPr>
          <a:xfrm>
            <a:off x="1120948" y="-753688"/>
            <a:ext cx="9950103" cy="1507376"/>
          </a:xfrm>
        </p:spPr>
        <p:txBody>
          <a:bodyPr/>
          <a:lstStyle/>
          <a:p>
            <a:r>
              <a:rPr lang="en-US" dirty="0"/>
              <a:t>Persons going out of India</a:t>
            </a:r>
            <a:endParaRPr lang="en-IN" dirty="0"/>
          </a:p>
        </p:txBody>
      </p:sp>
      <p:sp>
        <p:nvSpPr>
          <p:cNvPr id="3" name="Content Placeholder 2">
            <a:extLst>
              <a:ext uri="{FF2B5EF4-FFF2-40B4-BE49-F238E27FC236}">
                <a16:creationId xmlns:a16="http://schemas.microsoft.com/office/drawing/2014/main" id="{20254E8E-CF95-9ED9-2851-2E14131233A6}"/>
              </a:ext>
            </a:extLst>
          </p:cNvPr>
          <p:cNvSpPr>
            <a:spLocks noGrp="1"/>
          </p:cNvSpPr>
          <p:nvPr>
            <p:ph idx="1"/>
          </p:nvPr>
        </p:nvSpPr>
        <p:spPr>
          <a:xfrm>
            <a:off x="1022569" y="1248681"/>
            <a:ext cx="9950103" cy="3513514"/>
          </a:xfrm>
        </p:spPr>
        <p:txBody>
          <a:bodyPr/>
          <a:lstStyle/>
          <a:p>
            <a:r>
              <a:rPr lang="en-US" b="1" dirty="0"/>
              <a:t>Persons going out of India :</a:t>
            </a:r>
          </a:p>
          <a:p>
            <a:pPr lvl="1"/>
            <a:r>
              <a:rPr lang="en-US" dirty="0"/>
              <a:t>	For Employment</a:t>
            </a:r>
          </a:p>
          <a:p>
            <a:pPr lvl="1"/>
            <a:r>
              <a:rPr lang="en-US" dirty="0"/>
              <a:t>	For Business</a:t>
            </a:r>
          </a:p>
          <a:p>
            <a:pPr lvl="1"/>
            <a:r>
              <a:rPr lang="en-US" dirty="0"/>
              <a:t>	For Long term uncertain stay</a:t>
            </a:r>
          </a:p>
          <a:p>
            <a:pPr lvl="1"/>
            <a:r>
              <a:rPr lang="en-US" dirty="0"/>
              <a:t>Intimate :</a:t>
            </a:r>
          </a:p>
          <a:p>
            <a:pPr lvl="1"/>
            <a:r>
              <a:rPr lang="en-US" dirty="0"/>
              <a:t>	Bank for changing their accounts from Savings to NRO or NRE</a:t>
            </a:r>
          </a:p>
          <a:p>
            <a:pPr lvl="1"/>
            <a:r>
              <a:rPr lang="en-US" dirty="0"/>
              <a:t>	Companies where shares held for changing the status</a:t>
            </a:r>
          </a:p>
          <a:p>
            <a:pPr lvl="1"/>
            <a:r>
              <a:rPr lang="en-US" dirty="0"/>
              <a:t>	Other investments where mutual funds </a:t>
            </a:r>
            <a:r>
              <a:rPr lang="en-US" dirty="0" err="1"/>
              <a:t>etc</a:t>
            </a:r>
            <a:r>
              <a:rPr lang="en-US" dirty="0"/>
              <a:t> </a:t>
            </a:r>
          </a:p>
          <a:p>
            <a:pPr lvl="1"/>
            <a:endParaRPr lang="en-IN" dirty="0"/>
          </a:p>
        </p:txBody>
      </p:sp>
    </p:spTree>
    <p:extLst>
      <p:ext uri="{BB962C8B-B14F-4D97-AF65-F5344CB8AC3E}">
        <p14:creationId xmlns:p14="http://schemas.microsoft.com/office/powerpoint/2010/main" val="3465264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CF4FC-12FA-0E0B-5366-B5E8347D8158}"/>
              </a:ext>
            </a:extLst>
          </p:cNvPr>
          <p:cNvSpPr>
            <a:spLocks noGrp="1"/>
          </p:cNvSpPr>
          <p:nvPr>
            <p:ph type="title"/>
          </p:nvPr>
        </p:nvSpPr>
        <p:spPr>
          <a:xfrm>
            <a:off x="836580" y="-583661"/>
            <a:ext cx="10083880" cy="1507376"/>
          </a:xfrm>
        </p:spPr>
        <p:txBody>
          <a:bodyPr/>
          <a:lstStyle/>
          <a:p>
            <a:r>
              <a:rPr lang="en-US" dirty="0"/>
              <a:t>Opportunities for CA – Area of Practice</a:t>
            </a:r>
            <a:endParaRPr lang="en-IN" dirty="0"/>
          </a:p>
        </p:txBody>
      </p:sp>
      <p:sp>
        <p:nvSpPr>
          <p:cNvPr id="3" name="Content Placeholder 2">
            <a:extLst>
              <a:ext uri="{FF2B5EF4-FFF2-40B4-BE49-F238E27FC236}">
                <a16:creationId xmlns:a16="http://schemas.microsoft.com/office/drawing/2014/main" id="{B749160A-4267-161C-47E8-914DD6D50BD2}"/>
              </a:ext>
            </a:extLst>
          </p:cNvPr>
          <p:cNvSpPr>
            <a:spLocks noGrp="1"/>
          </p:cNvSpPr>
          <p:nvPr>
            <p:ph idx="1"/>
          </p:nvPr>
        </p:nvSpPr>
        <p:spPr>
          <a:xfrm>
            <a:off x="1120948" y="1559825"/>
            <a:ext cx="9950103" cy="3513514"/>
          </a:xfrm>
        </p:spPr>
        <p:txBody>
          <a:bodyPr>
            <a:normAutofit lnSpcReduction="10000"/>
          </a:bodyPr>
          <a:lstStyle/>
          <a:p>
            <a:r>
              <a:rPr lang="en-US" b="1" dirty="0"/>
              <a:t>Statutory Audit – NOCLAR – Reporting and compliances under FEMA</a:t>
            </a:r>
          </a:p>
          <a:p>
            <a:r>
              <a:rPr lang="en-US" b="1" dirty="0"/>
              <a:t>FDI/ODI/LRS – Certifications by a Chartered Accountant</a:t>
            </a:r>
          </a:p>
          <a:p>
            <a:pPr lvl="1"/>
            <a:r>
              <a:rPr lang="en-US" dirty="0"/>
              <a:t>	Form APR</a:t>
            </a:r>
          </a:p>
          <a:p>
            <a:pPr lvl="1"/>
            <a:r>
              <a:rPr lang="en-US" dirty="0"/>
              <a:t>	Form ODI</a:t>
            </a:r>
          </a:p>
          <a:p>
            <a:pPr lvl="1"/>
            <a:r>
              <a:rPr lang="en-US" dirty="0"/>
              <a:t>	Form 15CA/15CB</a:t>
            </a:r>
          </a:p>
          <a:p>
            <a:pPr marL="560070" lvl="1" indent="-285750">
              <a:buFont typeface="Arial" panose="020B0604020202020204" pitchFamily="34" charset="0"/>
              <a:buChar char="•"/>
            </a:pPr>
            <a:r>
              <a:rPr lang="en-US" dirty="0"/>
              <a:t>Advisory in respect of FEMA compliances</a:t>
            </a:r>
          </a:p>
          <a:p>
            <a:pPr marL="514350" indent="-285750"/>
            <a:r>
              <a:rPr lang="en-US" b="1" dirty="0"/>
              <a:t>Implementation of FDI/FCTRS/ODI </a:t>
            </a:r>
            <a:r>
              <a:rPr lang="en-US" b="1" dirty="0" err="1"/>
              <a:t>etc</a:t>
            </a:r>
            <a:endParaRPr lang="en-US" b="1" dirty="0"/>
          </a:p>
          <a:p>
            <a:pPr marL="514350" indent="-285750"/>
            <a:r>
              <a:rPr lang="en-US" b="1" dirty="0"/>
              <a:t>Valuations of shares </a:t>
            </a:r>
            <a:r>
              <a:rPr lang="en-US" b="1" dirty="0" err="1"/>
              <a:t>etc</a:t>
            </a:r>
            <a:endParaRPr lang="en-US" b="1" dirty="0"/>
          </a:p>
          <a:p>
            <a:pPr marL="514350" indent="-285750"/>
            <a:r>
              <a:rPr lang="en-US" b="1" dirty="0"/>
              <a:t>Compounding and representations before RBI</a:t>
            </a:r>
            <a:endParaRPr lang="en-IN" b="1" dirty="0"/>
          </a:p>
        </p:txBody>
      </p:sp>
    </p:spTree>
    <p:extLst>
      <p:ext uri="{BB962C8B-B14F-4D97-AF65-F5344CB8AC3E}">
        <p14:creationId xmlns:p14="http://schemas.microsoft.com/office/powerpoint/2010/main" val="31185097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1A81B-686C-CE8D-350C-28C97F78F489}"/>
              </a:ext>
            </a:extLst>
          </p:cNvPr>
          <p:cNvSpPr>
            <a:spLocks noGrp="1"/>
          </p:cNvSpPr>
          <p:nvPr>
            <p:ph type="title"/>
          </p:nvPr>
        </p:nvSpPr>
        <p:spPr>
          <a:xfrm>
            <a:off x="1120948" y="-753688"/>
            <a:ext cx="9950103" cy="1507376"/>
          </a:xfrm>
        </p:spPr>
        <p:txBody>
          <a:bodyPr/>
          <a:lstStyle/>
          <a:p>
            <a:r>
              <a:rPr lang="en-US" dirty="0"/>
              <a:t>Bank accounts</a:t>
            </a:r>
            <a:endParaRPr lang="en-IN" dirty="0"/>
          </a:p>
        </p:txBody>
      </p:sp>
      <p:sp>
        <p:nvSpPr>
          <p:cNvPr id="3" name="Content Placeholder 2">
            <a:extLst>
              <a:ext uri="{FF2B5EF4-FFF2-40B4-BE49-F238E27FC236}">
                <a16:creationId xmlns:a16="http://schemas.microsoft.com/office/drawing/2014/main" id="{98A5BF64-A0BB-B93D-C76C-DBB06B669C34}"/>
              </a:ext>
            </a:extLst>
          </p:cNvPr>
          <p:cNvSpPr>
            <a:spLocks noGrp="1"/>
          </p:cNvSpPr>
          <p:nvPr>
            <p:ph idx="1"/>
          </p:nvPr>
        </p:nvSpPr>
        <p:spPr>
          <a:xfrm>
            <a:off x="1120947" y="1123413"/>
            <a:ext cx="9950103" cy="3513514"/>
          </a:xfrm>
        </p:spPr>
        <p:txBody>
          <a:bodyPr/>
          <a:lstStyle/>
          <a:p>
            <a:r>
              <a:rPr lang="en-US" b="1" dirty="0"/>
              <a:t>Following types of Bank accounts :</a:t>
            </a:r>
          </a:p>
          <a:p>
            <a:pPr lvl="1"/>
            <a:r>
              <a:rPr lang="en-US" dirty="0"/>
              <a:t>	Non Resident External</a:t>
            </a:r>
          </a:p>
          <a:p>
            <a:pPr lvl="1"/>
            <a:r>
              <a:rPr lang="en-US" dirty="0"/>
              <a:t>	Non Resident Ordinary</a:t>
            </a:r>
          </a:p>
          <a:p>
            <a:pPr lvl="1"/>
            <a:r>
              <a:rPr lang="en-US" dirty="0"/>
              <a:t>	Foreign Currency Non Resident Account</a:t>
            </a:r>
          </a:p>
          <a:p>
            <a:pPr lvl="1"/>
            <a:r>
              <a:rPr lang="en-US" dirty="0"/>
              <a:t>	Special Non Resident Rupee (SNRR)</a:t>
            </a:r>
          </a:p>
          <a:p>
            <a:pPr lvl="1"/>
            <a:endParaRPr lang="en-US" dirty="0"/>
          </a:p>
          <a:p>
            <a:pPr lvl="1"/>
            <a:r>
              <a:rPr lang="en-US" dirty="0"/>
              <a:t>Interest on NRE/FCNR account is exempt from income tax</a:t>
            </a:r>
          </a:p>
          <a:p>
            <a:pPr lvl="1"/>
            <a:r>
              <a:rPr lang="en-US" dirty="0"/>
              <a:t>NRE and FCNR balances are freely repatriable</a:t>
            </a:r>
          </a:p>
          <a:p>
            <a:pPr lvl="1"/>
            <a:r>
              <a:rPr lang="en-US" dirty="0"/>
              <a:t>Balances in NRO can be remitted under 1 Million Scheme</a:t>
            </a:r>
            <a:endParaRPr lang="en-IN" dirty="0"/>
          </a:p>
        </p:txBody>
      </p:sp>
    </p:spTree>
    <p:extLst>
      <p:ext uri="{BB962C8B-B14F-4D97-AF65-F5344CB8AC3E}">
        <p14:creationId xmlns:p14="http://schemas.microsoft.com/office/powerpoint/2010/main" val="17707921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168F7-7620-123C-1FD5-643AFAFECD8D}"/>
              </a:ext>
            </a:extLst>
          </p:cNvPr>
          <p:cNvSpPr>
            <a:spLocks noGrp="1"/>
          </p:cNvSpPr>
          <p:nvPr>
            <p:ph type="title"/>
          </p:nvPr>
        </p:nvSpPr>
        <p:spPr>
          <a:xfrm>
            <a:off x="1077359" y="-615035"/>
            <a:ext cx="9950103" cy="1507376"/>
          </a:xfrm>
        </p:spPr>
        <p:txBody>
          <a:bodyPr/>
          <a:lstStyle/>
          <a:p>
            <a:r>
              <a:rPr lang="en-US" dirty="0"/>
              <a:t>Remittances </a:t>
            </a:r>
            <a:endParaRPr lang="en-IN" dirty="0"/>
          </a:p>
        </p:txBody>
      </p:sp>
      <p:sp>
        <p:nvSpPr>
          <p:cNvPr id="3" name="Content Placeholder 2">
            <a:extLst>
              <a:ext uri="{FF2B5EF4-FFF2-40B4-BE49-F238E27FC236}">
                <a16:creationId xmlns:a16="http://schemas.microsoft.com/office/drawing/2014/main" id="{B61B90CB-CB3B-4583-8353-A5023769F46B}"/>
              </a:ext>
            </a:extLst>
          </p:cNvPr>
          <p:cNvSpPr>
            <a:spLocks noGrp="1"/>
          </p:cNvSpPr>
          <p:nvPr>
            <p:ph idx="1"/>
          </p:nvPr>
        </p:nvSpPr>
        <p:spPr>
          <a:xfrm>
            <a:off x="1120948" y="1384670"/>
            <a:ext cx="9950103" cy="3513514"/>
          </a:xfrm>
        </p:spPr>
        <p:txBody>
          <a:bodyPr>
            <a:normAutofit fontScale="92500" lnSpcReduction="10000"/>
          </a:bodyPr>
          <a:lstStyle/>
          <a:p>
            <a:r>
              <a:rPr lang="en-US" b="1" dirty="0"/>
              <a:t>Current Account remittances</a:t>
            </a:r>
          </a:p>
          <a:p>
            <a:pPr lvl="1"/>
            <a:r>
              <a:rPr lang="en-US" dirty="0"/>
              <a:t>	Dividend</a:t>
            </a:r>
          </a:p>
          <a:p>
            <a:pPr lvl="1"/>
            <a:r>
              <a:rPr lang="en-US" dirty="0"/>
              <a:t>	Interest </a:t>
            </a:r>
          </a:p>
          <a:p>
            <a:pPr lvl="1"/>
            <a:r>
              <a:rPr lang="en-US" dirty="0"/>
              <a:t>	Rentals</a:t>
            </a:r>
          </a:p>
          <a:p>
            <a:pPr lvl="1"/>
            <a:r>
              <a:rPr lang="en-US" dirty="0"/>
              <a:t>	Other current income</a:t>
            </a:r>
          </a:p>
          <a:p>
            <a:pPr lvl="1"/>
            <a:r>
              <a:rPr lang="en-US" dirty="0"/>
              <a:t>Remittance of assets</a:t>
            </a:r>
          </a:p>
          <a:p>
            <a:pPr lvl="1"/>
            <a:r>
              <a:rPr lang="en-US" dirty="0"/>
              <a:t>	Sale of Property</a:t>
            </a:r>
          </a:p>
          <a:p>
            <a:pPr lvl="1"/>
            <a:r>
              <a:rPr lang="en-US" dirty="0"/>
              <a:t>	Sale of Security</a:t>
            </a:r>
          </a:p>
          <a:p>
            <a:pPr lvl="1"/>
            <a:r>
              <a:rPr lang="en-US" dirty="0"/>
              <a:t>	1 Million Scheme</a:t>
            </a:r>
          </a:p>
          <a:p>
            <a:pPr lvl="1"/>
            <a:endParaRPr lang="en-US" dirty="0"/>
          </a:p>
          <a:p>
            <a:pPr lvl="1"/>
            <a:r>
              <a:rPr lang="en-US" dirty="0"/>
              <a:t>	</a:t>
            </a:r>
            <a:endParaRPr lang="en-IN" dirty="0"/>
          </a:p>
        </p:txBody>
      </p:sp>
    </p:spTree>
    <p:extLst>
      <p:ext uri="{BB962C8B-B14F-4D97-AF65-F5344CB8AC3E}">
        <p14:creationId xmlns:p14="http://schemas.microsoft.com/office/powerpoint/2010/main" val="40929746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DF4B7-30C8-9118-902A-FAA0CF22B9F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839C1B8-8C2B-AF55-4AF2-7E8B1DC7DDF9}"/>
              </a:ext>
            </a:extLst>
          </p:cNvPr>
          <p:cNvSpPr>
            <a:spLocks noGrp="1"/>
          </p:cNvSpPr>
          <p:nvPr>
            <p:ph idx="1"/>
          </p:nvPr>
        </p:nvSpPr>
        <p:spPr/>
        <p:txBody>
          <a:bodyPr>
            <a:normAutofit/>
          </a:bodyPr>
          <a:lstStyle/>
          <a:p>
            <a:endParaRPr lang="en-IN" sz="2000" b="1" dirty="0"/>
          </a:p>
          <a:p>
            <a:endParaRPr lang="en-IN" sz="2000" b="1" dirty="0"/>
          </a:p>
          <a:p>
            <a:r>
              <a:rPr lang="en-IN" sz="2000" b="1" dirty="0"/>
              <a:t>The Foreign Exchange Management (Current Account Transactions) Rules 2000</a:t>
            </a:r>
          </a:p>
        </p:txBody>
      </p:sp>
    </p:spTree>
    <p:extLst>
      <p:ext uri="{BB962C8B-B14F-4D97-AF65-F5344CB8AC3E}">
        <p14:creationId xmlns:p14="http://schemas.microsoft.com/office/powerpoint/2010/main" val="37660753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0B0B3-A048-50C9-6F8D-C2B873CDF53E}"/>
              </a:ext>
            </a:extLst>
          </p:cNvPr>
          <p:cNvSpPr>
            <a:spLocks noGrp="1"/>
          </p:cNvSpPr>
          <p:nvPr>
            <p:ph type="title"/>
          </p:nvPr>
        </p:nvSpPr>
        <p:spPr>
          <a:xfrm>
            <a:off x="1091775" y="-670621"/>
            <a:ext cx="9950103" cy="1507376"/>
          </a:xfrm>
        </p:spPr>
        <p:txBody>
          <a:bodyPr/>
          <a:lstStyle/>
          <a:p>
            <a:r>
              <a:rPr lang="en-IN" dirty="0"/>
              <a:t>Remittances – Current Account</a:t>
            </a:r>
          </a:p>
        </p:txBody>
      </p:sp>
      <p:sp>
        <p:nvSpPr>
          <p:cNvPr id="3" name="Content Placeholder 2">
            <a:extLst>
              <a:ext uri="{FF2B5EF4-FFF2-40B4-BE49-F238E27FC236}">
                <a16:creationId xmlns:a16="http://schemas.microsoft.com/office/drawing/2014/main" id="{5D4265D1-A6DE-5753-6F92-E166D0E2A2DA}"/>
              </a:ext>
            </a:extLst>
          </p:cNvPr>
          <p:cNvSpPr>
            <a:spLocks noGrp="1"/>
          </p:cNvSpPr>
          <p:nvPr>
            <p:ph idx="1"/>
          </p:nvPr>
        </p:nvSpPr>
        <p:spPr>
          <a:xfrm>
            <a:off x="1120948" y="1302592"/>
            <a:ext cx="9950103" cy="3513514"/>
          </a:xfrm>
        </p:spPr>
        <p:txBody>
          <a:bodyPr>
            <a:normAutofit lnSpcReduction="10000"/>
          </a:bodyPr>
          <a:lstStyle/>
          <a:p>
            <a:r>
              <a:rPr lang="en-IN" b="1" dirty="0"/>
              <a:t>Permissible Current Account transactions:</a:t>
            </a:r>
          </a:p>
          <a:p>
            <a:pPr lvl="1"/>
            <a:r>
              <a:rPr lang="en-IN" dirty="0"/>
              <a:t>	Schedule I – Prohibited items</a:t>
            </a:r>
          </a:p>
          <a:p>
            <a:pPr lvl="1"/>
            <a:r>
              <a:rPr lang="en-IN" dirty="0"/>
              <a:t>	Schedule II – Restricted list with permission</a:t>
            </a:r>
          </a:p>
          <a:p>
            <a:pPr lvl="1"/>
            <a:r>
              <a:rPr lang="en-IN" dirty="0"/>
              <a:t>	Schedule III – List with limits</a:t>
            </a:r>
          </a:p>
          <a:p>
            <a:pPr lvl="1"/>
            <a:r>
              <a:rPr lang="en-IN" dirty="0"/>
              <a:t>	Consultancy fees not exceeding USD 100000 per year</a:t>
            </a:r>
          </a:p>
          <a:p>
            <a:pPr lvl="1"/>
            <a:r>
              <a:rPr lang="en-IN" dirty="0"/>
              <a:t>	Maintenance of Close Relatives </a:t>
            </a:r>
          </a:p>
          <a:p>
            <a:pPr lvl="1"/>
            <a:r>
              <a:rPr lang="en-IN" dirty="0"/>
              <a:t>	Gifts from Resident to Non Resident </a:t>
            </a:r>
            <a:r>
              <a:rPr lang="en-IN" dirty="0" err="1"/>
              <a:t>upto</a:t>
            </a:r>
            <a:r>
              <a:rPr lang="en-IN" dirty="0"/>
              <a:t> USD 250000/-</a:t>
            </a:r>
          </a:p>
          <a:p>
            <a:pPr lvl="1"/>
            <a:r>
              <a:rPr lang="en-IN" dirty="0"/>
              <a:t>	Medical Expenses as per estimate from Hospital</a:t>
            </a:r>
          </a:p>
          <a:p>
            <a:pPr lvl="1"/>
            <a:r>
              <a:rPr lang="en-IN" dirty="0"/>
              <a:t>	Educational Expenses higher of the Fees stipulated by University or USD 30000 per academic 	year</a:t>
            </a:r>
          </a:p>
          <a:p>
            <a:endParaRPr lang="en-IN" b="1" dirty="0"/>
          </a:p>
        </p:txBody>
      </p:sp>
    </p:spTree>
    <p:extLst>
      <p:ext uri="{BB962C8B-B14F-4D97-AF65-F5344CB8AC3E}">
        <p14:creationId xmlns:p14="http://schemas.microsoft.com/office/powerpoint/2010/main" val="31812849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6B9A6-B398-4805-EF47-DDF01FAD1EA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7990139-C3EC-B7DA-3E63-ACD354CA479A}"/>
              </a:ext>
            </a:extLst>
          </p:cNvPr>
          <p:cNvSpPr>
            <a:spLocks noGrp="1"/>
          </p:cNvSpPr>
          <p:nvPr>
            <p:ph idx="1"/>
          </p:nvPr>
        </p:nvSpPr>
        <p:spPr>
          <a:xfrm>
            <a:off x="1077361" y="2227810"/>
            <a:ext cx="9950103" cy="3513514"/>
          </a:xfrm>
        </p:spPr>
        <p:txBody>
          <a:bodyPr>
            <a:normAutofit/>
          </a:bodyPr>
          <a:lstStyle/>
          <a:p>
            <a:endParaRPr lang="en-IN" sz="2000" b="1" dirty="0"/>
          </a:p>
          <a:p>
            <a:endParaRPr lang="en-IN" sz="2000" b="1" dirty="0"/>
          </a:p>
          <a:p>
            <a:r>
              <a:rPr lang="en-IN" sz="2000" b="1" dirty="0"/>
              <a:t>The Foreign Exchange Management (Remittance of Assets) Regulations 2016</a:t>
            </a:r>
          </a:p>
        </p:txBody>
      </p:sp>
    </p:spTree>
    <p:extLst>
      <p:ext uri="{BB962C8B-B14F-4D97-AF65-F5344CB8AC3E}">
        <p14:creationId xmlns:p14="http://schemas.microsoft.com/office/powerpoint/2010/main" val="7676793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9C4F7-4FE6-1DFB-8A64-03A7B49DB02C}"/>
              </a:ext>
            </a:extLst>
          </p:cNvPr>
          <p:cNvSpPr>
            <a:spLocks noGrp="1"/>
          </p:cNvSpPr>
          <p:nvPr>
            <p:ph type="title"/>
          </p:nvPr>
        </p:nvSpPr>
        <p:spPr>
          <a:xfrm>
            <a:off x="1055494" y="-753688"/>
            <a:ext cx="9950103" cy="1507376"/>
          </a:xfrm>
        </p:spPr>
        <p:txBody>
          <a:bodyPr/>
          <a:lstStyle/>
          <a:p>
            <a:r>
              <a:rPr lang="en-IN" dirty="0"/>
              <a:t>Remittances – 1 Million Scheme</a:t>
            </a:r>
          </a:p>
        </p:txBody>
      </p:sp>
      <p:sp>
        <p:nvSpPr>
          <p:cNvPr id="3" name="Content Placeholder 2">
            <a:extLst>
              <a:ext uri="{FF2B5EF4-FFF2-40B4-BE49-F238E27FC236}">
                <a16:creationId xmlns:a16="http://schemas.microsoft.com/office/drawing/2014/main" id="{FEC023BD-BABE-22EF-B4C7-2F1510E150F1}"/>
              </a:ext>
            </a:extLst>
          </p:cNvPr>
          <p:cNvSpPr>
            <a:spLocks noGrp="1"/>
          </p:cNvSpPr>
          <p:nvPr>
            <p:ph idx="1"/>
          </p:nvPr>
        </p:nvSpPr>
        <p:spPr>
          <a:xfrm>
            <a:off x="1055494" y="1345561"/>
            <a:ext cx="9950103" cy="3513514"/>
          </a:xfrm>
        </p:spPr>
        <p:txBody>
          <a:bodyPr/>
          <a:lstStyle/>
          <a:p>
            <a:r>
              <a:rPr lang="en-IN" b="1" dirty="0"/>
              <a:t>Only Non Resident Indian and OCI eligible to remit under this Scheme</a:t>
            </a:r>
          </a:p>
          <a:p>
            <a:r>
              <a:rPr lang="en-IN" b="1" dirty="0"/>
              <a:t>Can remit </a:t>
            </a:r>
            <a:r>
              <a:rPr lang="en-IN" b="1" dirty="0" err="1"/>
              <a:t>upto</a:t>
            </a:r>
            <a:r>
              <a:rPr lang="en-IN" b="1" dirty="0"/>
              <a:t> USD 1 Million from NRO balances during one Financial Year</a:t>
            </a:r>
          </a:p>
          <a:p>
            <a:r>
              <a:rPr lang="en-IN" b="1" dirty="0"/>
              <a:t>To be remitted from the same account</a:t>
            </a:r>
          </a:p>
          <a:p>
            <a:r>
              <a:rPr lang="en-IN" b="1" dirty="0"/>
              <a:t>Source of funds to be specified</a:t>
            </a:r>
          </a:p>
          <a:p>
            <a:r>
              <a:rPr lang="en-IN" b="1" dirty="0"/>
              <a:t>Cannot include Gift which exceeds USD 250000</a:t>
            </a:r>
          </a:p>
          <a:p>
            <a:r>
              <a:rPr lang="en-IN" b="1" dirty="0"/>
              <a:t>Sale proceeds of assets</a:t>
            </a:r>
          </a:p>
          <a:p>
            <a:r>
              <a:rPr lang="en-IN" b="1" dirty="0"/>
              <a:t>The remittance should be net of tax – 15CA/15CB/FEMA declaration/A2</a:t>
            </a:r>
          </a:p>
        </p:txBody>
      </p:sp>
    </p:spTree>
    <p:extLst>
      <p:ext uri="{BB962C8B-B14F-4D97-AF65-F5344CB8AC3E}">
        <p14:creationId xmlns:p14="http://schemas.microsoft.com/office/powerpoint/2010/main" val="32368971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1BFF9-63D7-208E-28AF-DA080A6CD478}"/>
              </a:ext>
            </a:extLst>
          </p:cNvPr>
          <p:cNvSpPr>
            <a:spLocks noGrp="1"/>
          </p:cNvSpPr>
          <p:nvPr>
            <p:ph type="title"/>
          </p:nvPr>
        </p:nvSpPr>
        <p:spPr>
          <a:xfrm>
            <a:off x="1310825" y="-753688"/>
            <a:ext cx="9950103" cy="1507376"/>
          </a:xfrm>
        </p:spPr>
        <p:txBody>
          <a:bodyPr/>
          <a:lstStyle/>
          <a:p>
            <a:r>
              <a:rPr lang="en-IN" dirty="0"/>
              <a:t>Case Study - Remittances</a:t>
            </a:r>
          </a:p>
        </p:txBody>
      </p:sp>
      <p:sp>
        <p:nvSpPr>
          <p:cNvPr id="3" name="Content Placeholder 2">
            <a:extLst>
              <a:ext uri="{FF2B5EF4-FFF2-40B4-BE49-F238E27FC236}">
                <a16:creationId xmlns:a16="http://schemas.microsoft.com/office/drawing/2014/main" id="{2AB40EA3-067A-A071-CE47-60CC3C28F162}"/>
              </a:ext>
            </a:extLst>
          </p:cNvPr>
          <p:cNvSpPr>
            <a:spLocks noGrp="1"/>
          </p:cNvSpPr>
          <p:nvPr>
            <p:ph idx="1"/>
          </p:nvPr>
        </p:nvSpPr>
        <p:spPr>
          <a:xfrm>
            <a:off x="989813" y="1147864"/>
            <a:ext cx="9950103" cy="5165387"/>
          </a:xfrm>
        </p:spPr>
        <p:txBody>
          <a:bodyPr>
            <a:normAutofit/>
          </a:bodyPr>
          <a:lstStyle/>
          <a:p>
            <a:pPr marL="342900" lvl="0" indent="-342900" algn="just">
              <a:lnSpc>
                <a:spcPct val="115000"/>
              </a:lnSpc>
              <a:buFont typeface="+mj-lt"/>
              <a:buAutoNum type="arabicPeriod"/>
            </a:pPr>
            <a:endParaRPr lang="en-IN" sz="1800" b="1" dirty="0">
              <a:effectLst/>
              <a:ea typeface="Aptos" panose="020B0004020202020204" pitchFamily="34" charset="0"/>
              <a:cs typeface="Times New Roman" panose="02020603050405020304" pitchFamily="18" charset="0"/>
            </a:endParaRPr>
          </a:p>
          <a:p>
            <a:pPr marL="342900" lvl="0" indent="-342900" algn="just">
              <a:lnSpc>
                <a:spcPct val="115000"/>
              </a:lnSpc>
              <a:buFont typeface="+mj-lt"/>
              <a:buAutoNum type="arabicPeriod"/>
            </a:pPr>
            <a:r>
              <a:rPr lang="en-IN" sz="1800" b="1" dirty="0">
                <a:effectLst/>
                <a:ea typeface="Aptos" panose="020B0004020202020204" pitchFamily="34" charset="0"/>
                <a:cs typeface="Times New Roman" panose="02020603050405020304" pitchFamily="18" charset="0"/>
              </a:rPr>
              <a:t>A Resident father gifts to a Non- Resident daughter an amount of INR 6 crores (equivalent to USD 0.75 Million, the NR can repatriate only to the extent of USD 2,50,000/- under 1 million dollar Scheme. The gift by a resident to a Non- Resident cannot exceed USD 2,50,000/- under Current Account transaction regulations, Hence there will be a violation by the Resident to give a gift of more than USD 2,50,000/- to a Non- Resident in the first place.</a:t>
            </a:r>
          </a:p>
          <a:p>
            <a:pPr marL="342900" lvl="0" indent="-342900" algn="just">
              <a:lnSpc>
                <a:spcPct val="115000"/>
              </a:lnSpc>
              <a:buFont typeface="+mj-lt"/>
              <a:buAutoNum type="arabicPeriod"/>
            </a:pPr>
            <a:endParaRPr lang="en-IN" sz="1800" b="1" dirty="0">
              <a:effectLst/>
              <a:ea typeface="Aptos" panose="020B0004020202020204" pitchFamily="34" charset="0"/>
              <a:cs typeface="Times New Roman" panose="02020603050405020304" pitchFamily="18" charset="0"/>
            </a:endParaRPr>
          </a:p>
          <a:p>
            <a:pPr marL="342900" lvl="0" indent="-342900" algn="just">
              <a:lnSpc>
                <a:spcPct val="115000"/>
              </a:lnSpc>
              <a:spcAft>
                <a:spcPts val="1000"/>
              </a:spcAft>
              <a:buFont typeface="+mj-lt"/>
              <a:buAutoNum type="arabicPeriod"/>
            </a:pPr>
            <a:r>
              <a:rPr lang="en-IN" sz="1800" b="1" dirty="0">
                <a:effectLst/>
                <a:ea typeface="Aptos" panose="020B0004020202020204" pitchFamily="34" charset="0"/>
                <a:cs typeface="Times New Roman" panose="02020603050405020304" pitchFamily="18" charset="0"/>
              </a:rPr>
              <a:t>Under Income tax Act, the remittances by Non Resident does not attract TCS u/s 206 of the Income tax Act, 1961  which is applicable only in case of Liberalised Remittance Scheme applicable to remittances by a Resident.</a:t>
            </a:r>
          </a:p>
          <a:p>
            <a:endParaRPr lang="en-IN" b="1" dirty="0"/>
          </a:p>
        </p:txBody>
      </p:sp>
    </p:spTree>
    <p:extLst>
      <p:ext uri="{BB962C8B-B14F-4D97-AF65-F5344CB8AC3E}">
        <p14:creationId xmlns:p14="http://schemas.microsoft.com/office/powerpoint/2010/main" val="23244385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BDC58-2B7B-E74D-A7C9-52D23725645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E56F204-2146-F1B5-0B6F-BFB4DC8DADA4}"/>
              </a:ext>
            </a:extLst>
          </p:cNvPr>
          <p:cNvSpPr>
            <a:spLocks noGrp="1"/>
          </p:cNvSpPr>
          <p:nvPr>
            <p:ph idx="1"/>
          </p:nvPr>
        </p:nvSpPr>
        <p:spPr>
          <a:xfrm>
            <a:off x="999541" y="1915435"/>
            <a:ext cx="9950103" cy="3513514"/>
          </a:xfrm>
        </p:spPr>
        <p:txBody>
          <a:bodyPr>
            <a:normAutofit/>
          </a:bodyPr>
          <a:lstStyle/>
          <a:p>
            <a:endParaRPr lang="en-IN" sz="2000" b="1" dirty="0"/>
          </a:p>
          <a:p>
            <a:endParaRPr lang="en-IN" sz="2000" b="1" dirty="0"/>
          </a:p>
          <a:p>
            <a:r>
              <a:rPr lang="en-IN" sz="2000" b="1" dirty="0"/>
              <a:t>The Foreign Exchange Management (Non Debt) Rules</a:t>
            </a:r>
          </a:p>
        </p:txBody>
      </p:sp>
    </p:spTree>
    <p:extLst>
      <p:ext uri="{BB962C8B-B14F-4D97-AF65-F5344CB8AC3E}">
        <p14:creationId xmlns:p14="http://schemas.microsoft.com/office/powerpoint/2010/main" val="24427342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CAACC-A98B-FE8E-DC58-F1F07D47B22F}"/>
              </a:ext>
            </a:extLst>
          </p:cNvPr>
          <p:cNvSpPr>
            <a:spLocks noGrp="1"/>
          </p:cNvSpPr>
          <p:nvPr>
            <p:ph type="title"/>
          </p:nvPr>
        </p:nvSpPr>
        <p:spPr>
          <a:xfrm>
            <a:off x="999539" y="-592403"/>
            <a:ext cx="9950103" cy="1507376"/>
          </a:xfrm>
        </p:spPr>
        <p:txBody>
          <a:bodyPr/>
          <a:lstStyle/>
          <a:p>
            <a:r>
              <a:rPr lang="en-IN" dirty="0"/>
              <a:t>Acquisition of Property in India</a:t>
            </a:r>
          </a:p>
        </p:txBody>
      </p:sp>
      <p:sp>
        <p:nvSpPr>
          <p:cNvPr id="3" name="Content Placeholder 2">
            <a:extLst>
              <a:ext uri="{FF2B5EF4-FFF2-40B4-BE49-F238E27FC236}">
                <a16:creationId xmlns:a16="http://schemas.microsoft.com/office/drawing/2014/main" id="{A6862865-F4AC-C25C-14C7-92B39F89044B}"/>
              </a:ext>
            </a:extLst>
          </p:cNvPr>
          <p:cNvSpPr>
            <a:spLocks noGrp="1"/>
          </p:cNvSpPr>
          <p:nvPr>
            <p:ph idx="1"/>
          </p:nvPr>
        </p:nvSpPr>
        <p:spPr>
          <a:xfrm>
            <a:off x="1120948" y="1413654"/>
            <a:ext cx="9950103" cy="3513514"/>
          </a:xfrm>
        </p:spPr>
        <p:txBody>
          <a:bodyPr/>
          <a:lstStyle/>
          <a:p>
            <a:r>
              <a:rPr lang="en-IN" b="1" dirty="0"/>
              <a:t>Only NRI/PIO allowed to acquire property in India</a:t>
            </a:r>
          </a:p>
          <a:p>
            <a:r>
              <a:rPr lang="en-IN" b="1" dirty="0"/>
              <a:t>Agricultural/Plantation/Farm House not allowed by NRI/PIO</a:t>
            </a:r>
          </a:p>
          <a:p>
            <a:r>
              <a:rPr lang="en-IN" b="1" dirty="0"/>
              <a:t>Foreign Spouse of NRI/PIO can become joint owner</a:t>
            </a:r>
          </a:p>
          <a:p>
            <a:r>
              <a:rPr lang="en-IN" b="1" dirty="0"/>
              <a:t>A NRI/PIO can inherit agricultural property from a Resident</a:t>
            </a:r>
          </a:p>
          <a:p>
            <a:r>
              <a:rPr lang="en-IN" b="1" dirty="0"/>
              <a:t>A NRI/PIO can sale existing agricultural properties only to Resident</a:t>
            </a:r>
          </a:p>
          <a:p>
            <a:r>
              <a:rPr lang="en-IN" b="1" dirty="0"/>
              <a:t>A Resident can gift property (other than Agricultural) to NRI/OCI</a:t>
            </a:r>
          </a:p>
          <a:p>
            <a:r>
              <a:rPr lang="en-IN" b="1" dirty="0"/>
              <a:t>A NRI can gift any property to Resident</a:t>
            </a:r>
          </a:p>
        </p:txBody>
      </p:sp>
    </p:spTree>
    <p:extLst>
      <p:ext uri="{BB962C8B-B14F-4D97-AF65-F5344CB8AC3E}">
        <p14:creationId xmlns:p14="http://schemas.microsoft.com/office/powerpoint/2010/main" val="37787765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124DC4FA-83E8-404C-9124-82CFE9DE3482}"/>
              </a:ext>
            </a:extLst>
          </p:cNvPr>
          <p:cNvGraphicFramePr/>
          <p:nvPr>
            <p:extLst>
              <p:ext uri="{D42A27DB-BD31-4B8C-83A1-F6EECF244321}">
                <p14:modId xmlns:p14="http://schemas.microsoft.com/office/powerpoint/2010/main" val="1571991573"/>
              </p:ext>
            </p:extLst>
          </p:nvPr>
        </p:nvGraphicFramePr>
        <p:xfrm>
          <a:off x="1205867" y="-529273"/>
          <a:ext cx="10008980" cy="7916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8943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descr="Old radio and an alarm clock on a table">
            <a:extLst>
              <a:ext uri="{FF2B5EF4-FFF2-40B4-BE49-F238E27FC236}">
                <a16:creationId xmlns:a16="http://schemas.microsoft.com/office/drawing/2014/main" id="{C81D5255-A182-4BBC-7685-31FF2B2676BE}"/>
              </a:ext>
            </a:extLst>
          </p:cNvPr>
          <p:cNvPicPr>
            <a:picLocks noChangeAspect="1"/>
          </p:cNvPicPr>
          <p:nvPr/>
        </p:nvPicPr>
        <p:blipFill>
          <a:blip r:embed="rId2"/>
          <a:srcRect t="9091" r="23298"/>
          <a:stretch/>
        </p:blipFill>
        <p:spPr>
          <a:xfrm>
            <a:off x="3523488" y="10"/>
            <a:ext cx="8668512" cy="6857990"/>
          </a:xfrm>
          <a:prstGeom prst="rect">
            <a:avLst/>
          </a:prstGeom>
        </p:spPr>
      </p:pic>
      <p:sp>
        <p:nvSpPr>
          <p:cNvPr id="6" name="Title 5">
            <a:extLst>
              <a:ext uri="{FF2B5EF4-FFF2-40B4-BE49-F238E27FC236}">
                <a16:creationId xmlns:a16="http://schemas.microsoft.com/office/drawing/2014/main" id="{8EAC89A4-4A31-0C78-51E5-9E4104AFF1E4}"/>
              </a:ext>
            </a:extLst>
          </p:cNvPr>
          <p:cNvSpPr>
            <a:spLocks noGrp="1"/>
          </p:cNvSpPr>
          <p:nvPr>
            <p:ph type="ctrTitle"/>
          </p:nvPr>
        </p:nvSpPr>
        <p:spPr>
          <a:xfrm>
            <a:off x="477981" y="1122363"/>
            <a:ext cx="4023360" cy="3204134"/>
          </a:xfrm>
        </p:spPr>
        <p:txBody>
          <a:bodyPr anchor="b">
            <a:normAutofit fontScale="90000"/>
          </a:bodyPr>
          <a:lstStyle/>
          <a:p>
            <a:pPr algn="l"/>
            <a:r>
              <a:rPr lang="en-US" sz="4800"/>
              <a:t>History of the FEMA, 1999 (The FERA 1947, 1973),</a:t>
            </a:r>
          </a:p>
        </p:txBody>
      </p:sp>
    </p:spTree>
    <p:extLst>
      <p:ext uri="{BB962C8B-B14F-4D97-AF65-F5344CB8AC3E}">
        <p14:creationId xmlns:p14="http://schemas.microsoft.com/office/powerpoint/2010/main" val="20132273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78CDB-84B4-BB31-2936-A8D23F86A2C5}"/>
              </a:ext>
            </a:extLst>
          </p:cNvPr>
          <p:cNvSpPr>
            <a:spLocks noGrp="1"/>
          </p:cNvSpPr>
          <p:nvPr>
            <p:ph type="title"/>
          </p:nvPr>
        </p:nvSpPr>
        <p:spPr>
          <a:xfrm>
            <a:off x="974724" y="-753688"/>
            <a:ext cx="9950103" cy="1507376"/>
          </a:xfrm>
        </p:spPr>
        <p:txBody>
          <a:bodyPr/>
          <a:lstStyle/>
          <a:p>
            <a:r>
              <a:rPr lang="en-US" dirty="0"/>
              <a:t>Foreign Direct Investment Scheme</a:t>
            </a:r>
            <a:endParaRPr lang="en-IN" dirty="0"/>
          </a:p>
        </p:txBody>
      </p:sp>
      <p:sp>
        <p:nvSpPr>
          <p:cNvPr id="3" name="Content Placeholder 2">
            <a:extLst>
              <a:ext uri="{FF2B5EF4-FFF2-40B4-BE49-F238E27FC236}">
                <a16:creationId xmlns:a16="http://schemas.microsoft.com/office/drawing/2014/main" id="{32F1411E-AEA8-CAB7-4804-AFC51F4591C5}"/>
              </a:ext>
            </a:extLst>
          </p:cNvPr>
          <p:cNvSpPr>
            <a:spLocks noGrp="1"/>
          </p:cNvSpPr>
          <p:nvPr>
            <p:ph idx="1"/>
          </p:nvPr>
        </p:nvSpPr>
        <p:spPr>
          <a:xfrm>
            <a:off x="974724" y="1344370"/>
            <a:ext cx="9950103" cy="3513514"/>
          </a:xfrm>
        </p:spPr>
        <p:txBody>
          <a:bodyPr>
            <a:normAutofit/>
          </a:bodyPr>
          <a:lstStyle/>
          <a:p>
            <a:r>
              <a:rPr lang="en-US" b="1" dirty="0"/>
              <a:t>Eligible entities where investment can be made</a:t>
            </a:r>
          </a:p>
          <a:p>
            <a:r>
              <a:rPr lang="en-US" b="1" dirty="0"/>
              <a:t>Mode of remittances</a:t>
            </a:r>
          </a:p>
          <a:p>
            <a:r>
              <a:rPr lang="en-US" b="1" dirty="0"/>
              <a:t>Sectoral Caps</a:t>
            </a:r>
          </a:p>
          <a:p>
            <a:r>
              <a:rPr lang="en-US" b="1" dirty="0"/>
              <a:t>Types of instruments for investments</a:t>
            </a:r>
          </a:p>
          <a:p>
            <a:r>
              <a:rPr lang="en-US" b="1" dirty="0"/>
              <a:t>Valuation Norms</a:t>
            </a:r>
          </a:p>
          <a:p>
            <a:r>
              <a:rPr lang="en-US" b="1" dirty="0"/>
              <a:t>Time limits for compliances</a:t>
            </a:r>
          </a:p>
          <a:p>
            <a:r>
              <a:rPr lang="en-US" b="1" dirty="0"/>
              <a:t>Process and compliances</a:t>
            </a:r>
          </a:p>
          <a:p>
            <a:pPr marL="0" indent="0">
              <a:buNone/>
            </a:pPr>
            <a:endParaRPr lang="en-US" b="1" dirty="0"/>
          </a:p>
          <a:p>
            <a:endParaRPr lang="en-IN" b="1" dirty="0"/>
          </a:p>
        </p:txBody>
      </p:sp>
    </p:spTree>
    <p:extLst>
      <p:ext uri="{BB962C8B-B14F-4D97-AF65-F5344CB8AC3E}">
        <p14:creationId xmlns:p14="http://schemas.microsoft.com/office/powerpoint/2010/main" val="15788618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E06C0-DBF9-DA5B-F939-C1579491CE85}"/>
              </a:ext>
            </a:extLst>
          </p:cNvPr>
          <p:cNvSpPr>
            <a:spLocks noGrp="1"/>
          </p:cNvSpPr>
          <p:nvPr>
            <p:ph type="title"/>
          </p:nvPr>
        </p:nvSpPr>
        <p:spPr>
          <a:xfrm>
            <a:off x="1120948" y="-753688"/>
            <a:ext cx="9950103" cy="1507376"/>
          </a:xfrm>
        </p:spPr>
        <p:txBody>
          <a:bodyPr/>
          <a:lstStyle/>
          <a:p>
            <a:r>
              <a:rPr lang="en-US" dirty="0"/>
              <a:t>FDI - Eligible entities and mode of remittances </a:t>
            </a:r>
            <a:endParaRPr lang="en-IN" dirty="0"/>
          </a:p>
        </p:txBody>
      </p:sp>
      <p:sp>
        <p:nvSpPr>
          <p:cNvPr id="3" name="Content Placeholder 2">
            <a:extLst>
              <a:ext uri="{FF2B5EF4-FFF2-40B4-BE49-F238E27FC236}">
                <a16:creationId xmlns:a16="http://schemas.microsoft.com/office/drawing/2014/main" id="{DE8663EE-0D45-3D60-6C7D-4B8C7A6C885F}"/>
              </a:ext>
            </a:extLst>
          </p:cNvPr>
          <p:cNvSpPr>
            <a:spLocks noGrp="1"/>
          </p:cNvSpPr>
          <p:nvPr>
            <p:ph idx="1"/>
          </p:nvPr>
        </p:nvSpPr>
        <p:spPr>
          <a:xfrm>
            <a:off x="999540" y="1442639"/>
            <a:ext cx="9950103" cy="3513514"/>
          </a:xfrm>
        </p:spPr>
        <p:txBody>
          <a:bodyPr/>
          <a:lstStyle/>
          <a:p>
            <a:pPr marL="0" indent="0">
              <a:buNone/>
            </a:pPr>
            <a:r>
              <a:rPr lang="en-US" b="1" dirty="0"/>
              <a:t>Eligible Entities</a:t>
            </a:r>
          </a:p>
          <a:p>
            <a:r>
              <a:rPr lang="en-US" b="1" dirty="0"/>
              <a:t>Companies Registered under Companies Act</a:t>
            </a:r>
          </a:p>
          <a:p>
            <a:r>
              <a:rPr lang="en-US" b="1" dirty="0"/>
              <a:t>LLP under certain circumstances</a:t>
            </a:r>
          </a:p>
          <a:p>
            <a:endParaRPr lang="en-US" b="1" dirty="0"/>
          </a:p>
          <a:p>
            <a:pPr marL="0" indent="0">
              <a:buNone/>
            </a:pPr>
            <a:r>
              <a:rPr lang="en-US" b="1" dirty="0"/>
              <a:t>Mode of Remittances</a:t>
            </a:r>
          </a:p>
          <a:p>
            <a:pPr marL="0" indent="0">
              <a:buNone/>
            </a:pPr>
            <a:r>
              <a:rPr lang="en-US" b="1" dirty="0"/>
              <a:t>By inward remittances through Banking Channels</a:t>
            </a:r>
          </a:p>
          <a:p>
            <a:pPr marL="0" indent="0">
              <a:buNone/>
            </a:pPr>
            <a:endParaRPr lang="en-US" b="1" dirty="0"/>
          </a:p>
          <a:p>
            <a:endParaRPr lang="en-IN" b="1" dirty="0"/>
          </a:p>
        </p:txBody>
      </p:sp>
    </p:spTree>
    <p:extLst>
      <p:ext uri="{BB962C8B-B14F-4D97-AF65-F5344CB8AC3E}">
        <p14:creationId xmlns:p14="http://schemas.microsoft.com/office/powerpoint/2010/main" val="20433278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85C93-7CF6-2625-279C-786F1CF60CE8}"/>
              </a:ext>
            </a:extLst>
          </p:cNvPr>
          <p:cNvSpPr>
            <a:spLocks noGrp="1"/>
          </p:cNvSpPr>
          <p:nvPr>
            <p:ph type="title"/>
          </p:nvPr>
        </p:nvSpPr>
        <p:spPr>
          <a:xfrm>
            <a:off x="1120948" y="-753688"/>
            <a:ext cx="9950103" cy="1507376"/>
          </a:xfrm>
        </p:spPr>
        <p:txBody>
          <a:bodyPr/>
          <a:lstStyle/>
          <a:p>
            <a:r>
              <a:rPr lang="en-US" dirty="0"/>
              <a:t>FDI – </a:t>
            </a:r>
            <a:r>
              <a:rPr lang="en-IN" dirty="0"/>
              <a:t>List of prohibited sectors:</a:t>
            </a:r>
            <a:endParaRPr lang="en-IN" dirty="0">
              <a:highlight>
                <a:srgbClr val="FFFF00"/>
              </a:highlight>
            </a:endParaRPr>
          </a:p>
        </p:txBody>
      </p:sp>
      <p:sp>
        <p:nvSpPr>
          <p:cNvPr id="5" name="Content Placeholder 4">
            <a:extLst>
              <a:ext uri="{FF2B5EF4-FFF2-40B4-BE49-F238E27FC236}">
                <a16:creationId xmlns:a16="http://schemas.microsoft.com/office/drawing/2014/main" id="{01EB99F2-D7DE-47B4-BF11-CBC277D173B7}"/>
              </a:ext>
            </a:extLst>
          </p:cNvPr>
          <p:cNvSpPr>
            <a:spLocks noGrp="1"/>
          </p:cNvSpPr>
          <p:nvPr>
            <p:ph idx="1"/>
          </p:nvPr>
        </p:nvSpPr>
        <p:spPr>
          <a:xfrm>
            <a:off x="1012047" y="1335832"/>
            <a:ext cx="9950103" cy="3513514"/>
          </a:xfrm>
        </p:spPr>
        <p:txBody>
          <a:bodyPr>
            <a:normAutofit fontScale="85000" lnSpcReduction="20000"/>
          </a:bodyPr>
          <a:lstStyle/>
          <a:p>
            <a:r>
              <a:rPr lang="en-US" b="1" dirty="0"/>
              <a:t>Lottery Business including Government/ Private lottery  online lotteries etc.</a:t>
            </a:r>
          </a:p>
          <a:p>
            <a:r>
              <a:rPr lang="en-US" b="1" dirty="0"/>
              <a:t>Gambling and betting including casinos and Chit Funds</a:t>
            </a:r>
          </a:p>
          <a:p>
            <a:r>
              <a:rPr lang="en-US" b="1" dirty="0"/>
              <a:t>Trading in Transferable Development Rights (TDR)</a:t>
            </a:r>
          </a:p>
          <a:p>
            <a:r>
              <a:rPr lang="en-US" b="1" dirty="0"/>
              <a:t>Manufacturing of Cigars cheroots cigarillos and cigarettes (tobacco or tobacco substitutes) </a:t>
            </a:r>
          </a:p>
          <a:p>
            <a:r>
              <a:rPr lang="en-US" b="1" dirty="0"/>
              <a:t>Nidhi Company</a:t>
            </a:r>
          </a:p>
          <a:p>
            <a:r>
              <a:rPr lang="en-US" b="1" dirty="0"/>
              <a:t>Real Estate Business or Construction of Farm Houses</a:t>
            </a:r>
          </a:p>
          <a:p>
            <a:r>
              <a:rPr lang="en-US" b="1" dirty="0"/>
              <a:t>Sectors not open to private sector investments – atomic energy  railway operations (other than permitted activities mentioned under the consolidated FDI Policy)</a:t>
            </a:r>
          </a:p>
          <a:p>
            <a:pPr marL="0" indent="0">
              <a:buNone/>
            </a:pPr>
            <a:r>
              <a:rPr lang="en-US" b="1" dirty="0"/>
              <a:t>** Real estate business shall not include the development of town shops construction of residential/ commercial premises roads or bridges and Real Estate Investment Trusts (REITs) registered and regulated under the SEBI (REITs) Regulations2014</a:t>
            </a:r>
            <a:endParaRPr lang="en-IN" b="1" dirty="0"/>
          </a:p>
        </p:txBody>
      </p:sp>
    </p:spTree>
    <p:extLst>
      <p:ext uri="{BB962C8B-B14F-4D97-AF65-F5344CB8AC3E}">
        <p14:creationId xmlns:p14="http://schemas.microsoft.com/office/powerpoint/2010/main" val="23709072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85C93-7CF6-2625-279C-786F1CF60CE8}"/>
              </a:ext>
            </a:extLst>
          </p:cNvPr>
          <p:cNvSpPr>
            <a:spLocks noGrp="1"/>
          </p:cNvSpPr>
          <p:nvPr>
            <p:ph type="title"/>
          </p:nvPr>
        </p:nvSpPr>
        <p:spPr>
          <a:xfrm>
            <a:off x="1004823" y="-661886"/>
            <a:ext cx="9950103" cy="1507376"/>
          </a:xfrm>
        </p:spPr>
        <p:txBody>
          <a:bodyPr/>
          <a:lstStyle/>
          <a:p>
            <a:r>
              <a:rPr lang="en-US" dirty="0"/>
              <a:t>FDI – Sectoral Caps</a:t>
            </a:r>
            <a:endParaRPr lang="en-IN" dirty="0"/>
          </a:p>
        </p:txBody>
      </p:sp>
      <p:sp>
        <p:nvSpPr>
          <p:cNvPr id="3" name="Content Placeholder 2">
            <a:extLst>
              <a:ext uri="{FF2B5EF4-FFF2-40B4-BE49-F238E27FC236}">
                <a16:creationId xmlns:a16="http://schemas.microsoft.com/office/drawing/2014/main" id="{68A5C7D1-2375-81B3-D0C1-C9C9759DD77C}"/>
              </a:ext>
            </a:extLst>
          </p:cNvPr>
          <p:cNvSpPr>
            <a:spLocks noGrp="1"/>
          </p:cNvSpPr>
          <p:nvPr>
            <p:ph idx="1"/>
          </p:nvPr>
        </p:nvSpPr>
        <p:spPr>
          <a:xfrm>
            <a:off x="1004822" y="1226645"/>
            <a:ext cx="9950103" cy="3513514"/>
          </a:xfrm>
        </p:spPr>
        <p:txBody>
          <a:bodyPr/>
          <a:lstStyle/>
          <a:p>
            <a:r>
              <a:rPr lang="en-US" b="1" dirty="0"/>
              <a:t>There are two routes :</a:t>
            </a:r>
          </a:p>
          <a:p>
            <a:pPr lvl="1"/>
            <a:r>
              <a:rPr lang="en-US" dirty="0"/>
              <a:t>	Automatic</a:t>
            </a:r>
          </a:p>
          <a:p>
            <a:pPr lvl="1"/>
            <a:r>
              <a:rPr lang="en-US" dirty="0"/>
              <a:t>	Approval</a:t>
            </a:r>
          </a:p>
          <a:p>
            <a:pPr lvl="1"/>
            <a:r>
              <a:rPr lang="en-US" dirty="0"/>
              <a:t>Where the investment is within the sectoral caps and complies with other conditions for automatic </a:t>
            </a:r>
          </a:p>
          <a:p>
            <a:pPr lvl="1"/>
            <a:r>
              <a:rPr lang="en-US" dirty="0"/>
              <a:t>Most of the sectors are eligible for 100% investment in the Companies Equity</a:t>
            </a:r>
          </a:p>
          <a:p>
            <a:pPr lvl="1"/>
            <a:r>
              <a:rPr lang="en-US" dirty="0"/>
              <a:t>Wherever there is a sectoral caps, the same are defined.</a:t>
            </a:r>
          </a:p>
          <a:p>
            <a:pPr lvl="1"/>
            <a:r>
              <a:rPr lang="en-US" dirty="0"/>
              <a:t>Further conditions are prescribed for each sector which needs to be complied before investing</a:t>
            </a:r>
          </a:p>
          <a:p>
            <a:pPr lvl="1"/>
            <a:r>
              <a:rPr lang="en-US" dirty="0"/>
              <a:t>Investments not falling in the above category will require prior approval of RBI</a:t>
            </a:r>
            <a:endParaRPr lang="en-IN" dirty="0"/>
          </a:p>
        </p:txBody>
      </p:sp>
    </p:spTree>
    <p:extLst>
      <p:ext uri="{BB962C8B-B14F-4D97-AF65-F5344CB8AC3E}">
        <p14:creationId xmlns:p14="http://schemas.microsoft.com/office/powerpoint/2010/main" val="23702657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D9A96-341C-BA0D-CB66-4ED2C874ECD6}"/>
              </a:ext>
            </a:extLst>
          </p:cNvPr>
          <p:cNvSpPr>
            <a:spLocks noGrp="1"/>
          </p:cNvSpPr>
          <p:nvPr>
            <p:ph type="title"/>
          </p:nvPr>
        </p:nvSpPr>
        <p:spPr>
          <a:xfrm>
            <a:off x="937401" y="-676378"/>
            <a:ext cx="9950103" cy="1507376"/>
          </a:xfrm>
        </p:spPr>
        <p:txBody>
          <a:bodyPr/>
          <a:lstStyle/>
          <a:p>
            <a:r>
              <a:rPr lang="en-US" dirty="0"/>
              <a:t>Types of Instruments</a:t>
            </a:r>
            <a:endParaRPr lang="en-IN" dirty="0"/>
          </a:p>
        </p:txBody>
      </p:sp>
      <p:sp>
        <p:nvSpPr>
          <p:cNvPr id="3" name="Content Placeholder 2">
            <a:extLst>
              <a:ext uri="{FF2B5EF4-FFF2-40B4-BE49-F238E27FC236}">
                <a16:creationId xmlns:a16="http://schemas.microsoft.com/office/drawing/2014/main" id="{3E8BE88C-730D-AD09-9F2F-0BD7DFB4164F}"/>
              </a:ext>
            </a:extLst>
          </p:cNvPr>
          <p:cNvSpPr>
            <a:spLocks noGrp="1"/>
          </p:cNvSpPr>
          <p:nvPr>
            <p:ph idx="1"/>
          </p:nvPr>
        </p:nvSpPr>
        <p:spPr>
          <a:xfrm>
            <a:off x="937400" y="1250667"/>
            <a:ext cx="9950103" cy="3513514"/>
          </a:xfrm>
        </p:spPr>
        <p:txBody>
          <a:bodyPr/>
          <a:lstStyle/>
          <a:p>
            <a:r>
              <a:rPr lang="en-US" b="1" dirty="0"/>
              <a:t>Equity Shares</a:t>
            </a:r>
          </a:p>
          <a:p>
            <a:r>
              <a:rPr lang="en-US" b="1" dirty="0"/>
              <a:t>Compulsorily Convertible Preference Shares</a:t>
            </a:r>
          </a:p>
          <a:p>
            <a:r>
              <a:rPr lang="en-US" b="1" dirty="0"/>
              <a:t>Compulsorily Convertible Debentures</a:t>
            </a:r>
          </a:p>
          <a:p>
            <a:pPr marL="0" indent="0">
              <a:buNone/>
            </a:pPr>
            <a:endParaRPr lang="en-US" b="1" dirty="0"/>
          </a:p>
          <a:p>
            <a:pPr marL="0" indent="0">
              <a:buNone/>
            </a:pPr>
            <a:r>
              <a:rPr lang="en-US" b="1" dirty="0"/>
              <a:t>Debt instruments like Redeemable debentures not allowed</a:t>
            </a:r>
          </a:p>
          <a:p>
            <a:pPr marL="0" indent="0">
              <a:buNone/>
            </a:pPr>
            <a:endParaRPr lang="en-US" b="1" dirty="0"/>
          </a:p>
          <a:p>
            <a:pPr marL="0" indent="0">
              <a:buNone/>
            </a:pPr>
            <a:endParaRPr lang="en-IN" b="1" dirty="0"/>
          </a:p>
        </p:txBody>
      </p:sp>
    </p:spTree>
    <p:extLst>
      <p:ext uri="{BB962C8B-B14F-4D97-AF65-F5344CB8AC3E}">
        <p14:creationId xmlns:p14="http://schemas.microsoft.com/office/powerpoint/2010/main" val="29143658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C2024-A173-1BD1-3AA4-2B73CAB9E9E3}"/>
              </a:ext>
            </a:extLst>
          </p:cNvPr>
          <p:cNvSpPr>
            <a:spLocks noGrp="1"/>
          </p:cNvSpPr>
          <p:nvPr>
            <p:ph type="title"/>
          </p:nvPr>
        </p:nvSpPr>
        <p:spPr>
          <a:xfrm>
            <a:off x="1040548" y="-655742"/>
            <a:ext cx="9950103" cy="1507376"/>
          </a:xfrm>
        </p:spPr>
        <p:txBody>
          <a:bodyPr/>
          <a:lstStyle/>
          <a:p>
            <a:r>
              <a:rPr lang="en-US" dirty="0"/>
              <a:t>Valuation Norms</a:t>
            </a:r>
            <a:endParaRPr lang="en-IN" dirty="0"/>
          </a:p>
        </p:txBody>
      </p:sp>
      <p:sp>
        <p:nvSpPr>
          <p:cNvPr id="3" name="Content Placeholder 2">
            <a:extLst>
              <a:ext uri="{FF2B5EF4-FFF2-40B4-BE49-F238E27FC236}">
                <a16:creationId xmlns:a16="http://schemas.microsoft.com/office/drawing/2014/main" id="{0CF44709-9E15-3140-3C87-C9E264C0E876}"/>
              </a:ext>
            </a:extLst>
          </p:cNvPr>
          <p:cNvSpPr>
            <a:spLocks noGrp="1"/>
          </p:cNvSpPr>
          <p:nvPr>
            <p:ph idx="1"/>
          </p:nvPr>
        </p:nvSpPr>
        <p:spPr>
          <a:xfrm>
            <a:off x="1040704" y="1323679"/>
            <a:ext cx="10110591" cy="4210642"/>
          </a:xfrm>
        </p:spPr>
        <p:txBody>
          <a:bodyPr>
            <a:normAutofit lnSpcReduction="10000"/>
          </a:bodyPr>
          <a:lstStyle/>
          <a:p>
            <a:r>
              <a:rPr lang="en-US" b="1" dirty="0"/>
              <a:t>Pricing guidelines provided in Master direction – Foreign investment in India</a:t>
            </a:r>
          </a:p>
          <a:p>
            <a:r>
              <a:rPr lang="en-US" b="1" dirty="0"/>
              <a:t>The Price of the equity instrument should not be less than </a:t>
            </a:r>
          </a:p>
          <a:p>
            <a:pPr marL="617220" lvl="1" indent="-342900">
              <a:buAutoNum type="alphaLcParenR"/>
            </a:pPr>
            <a:r>
              <a:rPr lang="en-US" dirty="0"/>
              <a:t>Price worked out with SEBI guidelines, in case of listed companies or companies in the process of delisting or </a:t>
            </a:r>
          </a:p>
          <a:p>
            <a:pPr marL="617220" lvl="1" indent="-342900">
              <a:buAutoNum type="alphaLcParenR"/>
            </a:pPr>
            <a:r>
              <a:rPr lang="en-US" dirty="0"/>
              <a:t>B) Valuation of equity instruments done as per internationally accepted pricing methodology on an arm’s length basis duly certified by CA or SEBI Merchant banker or Practicing cost accountant, in case of an unlisted company.</a:t>
            </a:r>
          </a:p>
          <a:p>
            <a:pPr lvl="1"/>
            <a:r>
              <a:rPr lang="en-US" dirty="0"/>
              <a:t>For example :</a:t>
            </a:r>
          </a:p>
          <a:p>
            <a:pPr lvl="1"/>
            <a:r>
              <a:rPr lang="en-US" dirty="0"/>
              <a:t>If the value of shares is Rs.150/- per share, the Company can allot shares at any price of Rs.150 or above.</a:t>
            </a:r>
          </a:p>
          <a:p>
            <a:pPr lvl="1"/>
            <a:endParaRPr lang="en-US" dirty="0"/>
          </a:p>
          <a:p>
            <a:pPr lvl="1"/>
            <a:r>
              <a:rPr lang="en-US" dirty="0"/>
              <a:t>Here care should be taken to ensure that the value is as per Section 56(2)(</a:t>
            </a:r>
            <a:r>
              <a:rPr lang="en-US" dirty="0" err="1"/>
              <a:t>viib</a:t>
            </a:r>
            <a:r>
              <a:rPr lang="en-US" dirty="0"/>
              <a:t>) of the Income tax Act</a:t>
            </a:r>
          </a:p>
          <a:p>
            <a:pPr lvl="1"/>
            <a:r>
              <a:rPr lang="en-US" dirty="0"/>
              <a:t>	</a:t>
            </a:r>
          </a:p>
          <a:p>
            <a:pPr lvl="1"/>
            <a:endParaRPr lang="en-IN" dirty="0"/>
          </a:p>
        </p:txBody>
      </p:sp>
    </p:spTree>
    <p:extLst>
      <p:ext uri="{BB962C8B-B14F-4D97-AF65-F5344CB8AC3E}">
        <p14:creationId xmlns:p14="http://schemas.microsoft.com/office/powerpoint/2010/main" val="2651901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BF303-C7F2-C947-12B3-9B89242B42C2}"/>
              </a:ext>
            </a:extLst>
          </p:cNvPr>
          <p:cNvSpPr>
            <a:spLocks noGrp="1"/>
          </p:cNvSpPr>
          <p:nvPr>
            <p:ph type="title"/>
          </p:nvPr>
        </p:nvSpPr>
        <p:spPr>
          <a:xfrm>
            <a:off x="1091032" y="-647593"/>
            <a:ext cx="9950103" cy="1507376"/>
          </a:xfrm>
        </p:spPr>
        <p:txBody>
          <a:bodyPr/>
          <a:lstStyle/>
          <a:p>
            <a:r>
              <a:rPr lang="en-US" dirty="0"/>
              <a:t>FDI – Time limit for compliances</a:t>
            </a:r>
            <a:endParaRPr lang="en-IN" dirty="0"/>
          </a:p>
        </p:txBody>
      </p:sp>
      <p:sp>
        <p:nvSpPr>
          <p:cNvPr id="3" name="Content Placeholder 2">
            <a:extLst>
              <a:ext uri="{FF2B5EF4-FFF2-40B4-BE49-F238E27FC236}">
                <a16:creationId xmlns:a16="http://schemas.microsoft.com/office/drawing/2014/main" id="{13F359D0-2DC9-F6D6-DF06-3036F953EF61}"/>
              </a:ext>
            </a:extLst>
          </p:cNvPr>
          <p:cNvSpPr>
            <a:spLocks noGrp="1"/>
          </p:cNvSpPr>
          <p:nvPr>
            <p:ph idx="1"/>
          </p:nvPr>
        </p:nvSpPr>
        <p:spPr>
          <a:xfrm>
            <a:off x="1091031" y="1244512"/>
            <a:ext cx="9950103" cy="3513514"/>
          </a:xfrm>
        </p:spPr>
        <p:txBody>
          <a:bodyPr/>
          <a:lstStyle/>
          <a:p>
            <a:endParaRPr lang="en-US" b="1" dirty="0"/>
          </a:p>
          <a:p>
            <a:r>
              <a:rPr lang="en-US" b="1" dirty="0"/>
              <a:t>Shares have to be allotted within 60 days from the date of receipt of funds</a:t>
            </a:r>
          </a:p>
          <a:p>
            <a:endParaRPr lang="en-US" b="1" dirty="0"/>
          </a:p>
          <a:p>
            <a:r>
              <a:rPr lang="en-US" b="1" dirty="0"/>
              <a:t>FC-GPR is to be filed within 30 days from the date of allotment of shares</a:t>
            </a:r>
          </a:p>
          <a:p>
            <a:endParaRPr lang="en-US" b="1" dirty="0"/>
          </a:p>
          <a:p>
            <a:r>
              <a:rPr lang="en-US" b="1" dirty="0"/>
              <a:t>FC-TRS is to be filed within 60 days from the date of remittance or date of transfer of shares, which ever is earlier.</a:t>
            </a:r>
          </a:p>
          <a:p>
            <a:endParaRPr lang="en-IN" b="1" dirty="0"/>
          </a:p>
        </p:txBody>
      </p:sp>
    </p:spTree>
    <p:extLst>
      <p:ext uri="{BB962C8B-B14F-4D97-AF65-F5344CB8AC3E}">
        <p14:creationId xmlns:p14="http://schemas.microsoft.com/office/powerpoint/2010/main" val="5892870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2A87D-7624-4D92-ABA0-95E4256AD2A0}"/>
              </a:ext>
            </a:extLst>
          </p:cNvPr>
          <p:cNvSpPr>
            <a:spLocks noGrp="1"/>
          </p:cNvSpPr>
          <p:nvPr>
            <p:ph type="title"/>
          </p:nvPr>
        </p:nvSpPr>
        <p:spPr>
          <a:xfrm>
            <a:off x="838200" y="141008"/>
            <a:ext cx="10515600" cy="665816"/>
          </a:xfrm>
        </p:spPr>
        <p:txBody>
          <a:bodyPr>
            <a:normAutofit/>
          </a:bodyPr>
          <a:lstStyle/>
          <a:p>
            <a:r>
              <a:rPr lang="en-US" dirty="0"/>
              <a:t>SMF Forms :</a:t>
            </a:r>
            <a:endParaRPr lang="en-IN" dirty="0"/>
          </a:p>
        </p:txBody>
      </p:sp>
      <p:graphicFrame>
        <p:nvGraphicFramePr>
          <p:cNvPr id="4" name="Table 4">
            <a:extLst>
              <a:ext uri="{FF2B5EF4-FFF2-40B4-BE49-F238E27FC236}">
                <a16:creationId xmlns:a16="http://schemas.microsoft.com/office/drawing/2014/main" id="{CE5175C0-7A5A-497E-B5E2-8325BF47E78D}"/>
              </a:ext>
            </a:extLst>
          </p:cNvPr>
          <p:cNvGraphicFramePr>
            <a:graphicFrameLocks noGrp="1"/>
          </p:cNvGraphicFramePr>
          <p:nvPr>
            <p:ph idx="1"/>
            <p:extLst>
              <p:ext uri="{D42A27DB-BD31-4B8C-83A1-F6EECF244321}">
                <p14:modId xmlns:p14="http://schemas.microsoft.com/office/powerpoint/2010/main" val="3704305569"/>
              </p:ext>
            </p:extLst>
          </p:nvPr>
        </p:nvGraphicFramePr>
        <p:xfrm>
          <a:off x="793102" y="758825"/>
          <a:ext cx="10457604" cy="5984124"/>
        </p:xfrm>
        <a:graphic>
          <a:graphicData uri="http://schemas.openxmlformats.org/drawingml/2006/table">
            <a:tbl>
              <a:tblPr firstRow="1" bandRow="1">
                <a:tableStyleId>{BDBED569-4797-4DF1-A0F4-6AAB3CD982D8}</a:tableStyleId>
              </a:tblPr>
              <a:tblGrid>
                <a:gridCol w="3465133">
                  <a:extLst>
                    <a:ext uri="{9D8B030D-6E8A-4147-A177-3AD203B41FA5}">
                      <a16:colId xmlns:a16="http://schemas.microsoft.com/office/drawing/2014/main" val="2036023522"/>
                    </a:ext>
                  </a:extLst>
                </a:gridCol>
                <a:gridCol w="6992471">
                  <a:extLst>
                    <a:ext uri="{9D8B030D-6E8A-4147-A177-3AD203B41FA5}">
                      <a16:colId xmlns:a16="http://schemas.microsoft.com/office/drawing/2014/main" val="260177226"/>
                    </a:ext>
                  </a:extLst>
                </a:gridCol>
              </a:tblGrid>
              <a:tr h="355188">
                <a:tc>
                  <a:txBody>
                    <a:bodyPr/>
                    <a:lstStyle/>
                    <a:p>
                      <a:pPr marL="0" algn="l" defTabSz="914400" rtl="0" eaLnBrk="1" latinLnBrk="0" hangingPunct="1"/>
                      <a:r>
                        <a:rPr lang="en-US" sz="1800" b="1" kern="1200" dirty="0">
                          <a:solidFill>
                            <a:schemeClr val="tx1"/>
                          </a:solidFill>
                        </a:rPr>
                        <a:t>Form</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Details</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1225066952"/>
                  </a:ext>
                </a:extLst>
              </a:tr>
              <a:tr h="621578">
                <a:tc>
                  <a:txBody>
                    <a:bodyPr/>
                    <a:lstStyle/>
                    <a:p>
                      <a:pPr marL="0" algn="l" defTabSz="914400" rtl="0" eaLnBrk="1" latinLnBrk="0" hangingPunct="1"/>
                      <a:r>
                        <a:rPr lang="en-US" sz="1800" b="1" kern="1200" dirty="0">
                          <a:solidFill>
                            <a:schemeClr val="tx1"/>
                          </a:solidFill>
                        </a:rPr>
                        <a:t>FC-GPR</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Form filing at the time of issue of equity instrument to non resident person</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2516893364"/>
                  </a:ext>
                </a:extLst>
              </a:tr>
              <a:tr h="621578">
                <a:tc>
                  <a:txBody>
                    <a:bodyPr/>
                    <a:lstStyle/>
                    <a:p>
                      <a:pPr marL="0" algn="l" defTabSz="914400" rtl="0" eaLnBrk="1" latinLnBrk="0" hangingPunct="1"/>
                      <a:r>
                        <a:rPr lang="en-US" sz="1800" b="1" kern="1200" dirty="0">
                          <a:solidFill>
                            <a:schemeClr val="tx1"/>
                          </a:solidFill>
                        </a:rPr>
                        <a:t>FC-TRS</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At the time of transfer of equity instrument between resident and Non resident person</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2816251560"/>
                  </a:ext>
                </a:extLst>
              </a:tr>
              <a:tr h="581463">
                <a:tc>
                  <a:txBody>
                    <a:bodyPr/>
                    <a:lstStyle/>
                    <a:p>
                      <a:pPr marL="0" algn="l" defTabSz="914400" rtl="0" eaLnBrk="1" latinLnBrk="0" hangingPunct="1"/>
                      <a:r>
                        <a:rPr lang="en-US" sz="1800" b="1" kern="1200" dirty="0">
                          <a:solidFill>
                            <a:schemeClr val="tx1"/>
                          </a:solidFill>
                        </a:rPr>
                        <a:t>LLP-I</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Report filed by LLP which is received FDI as a capital contribution</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3400015235"/>
                  </a:ext>
                </a:extLst>
              </a:tr>
              <a:tr h="830661">
                <a:tc>
                  <a:txBody>
                    <a:bodyPr/>
                    <a:lstStyle/>
                    <a:p>
                      <a:pPr marL="0" algn="l" defTabSz="914400" rtl="0" eaLnBrk="1" latinLnBrk="0" hangingPunct="1"/>
                      <a:r>
                        <a:rPr lang="en-US" sz="1800" b="1" kern="1200" dirty="0">
                          <a:solidFill>
                            <a:schemeClr val="tx1"/>
                          </a:solidFill>
                        </a:rPr>
                        <a:t>LLP-II</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Report for transfer of capital contribution /profit sharing of LLP from Resident to Non resident or vice-versa</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518054339"/>
                  </a:ext>
                </a:extLst>
              </a:tr>
              <a:tr h="581463">
                <a:tc>
                  <a:txBody>
                    <a:bodyPr/>
                    <a:lstStyle/>
                    <a:p>
                      <a:pPr marL="0" algn="l" defTabSz="914400" rtl="0" eaLnBrk="1" latinLnBrk="0" hangingPunct="1"/>
                      <a:r>
                        <a:rPr lang="en-US" sz="1800" b="1" kern="1200" dirty="0">
                          <a:solidFill>
                            <a:schemeClr val="tx1"/>
                          </a:solidFill>
                        </a:rPr>
                        <a:t>FORM CN</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Issue / transfer of convertible notes to person resident outside India</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1826819420"/>
                  </a:ext>
                </a:extLst>
              </a:tr>
              <a:tr h="621578">
                <a:tc>
                  <a:txBody>
                    <a:bodyPr/>
                    <a:lstStyle/>
                    <a:p>
                      <a:pPr marL="0" algn="l" defTabSz="914400" rtl="0" eaLnBrk="1" latinLnBrk="0" hangingPunct="1"/>
                      <a:r>
                        <a:rPr lang="en-US" sz="1800" b="1" kern="1200" dirty="0">
                          <a:solidFill>
                            <a:schemeClr val="tx1"/>
                          </a:solidFill>
                        </a:rPr>
                        <a:t>FORM ESOP</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Issue of ESOP by Indian Company to an employee resident outside India</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3236327555"/>
                  </a:ext>
                </a:extLst>
              </a:tr>
              <a:tr h="581463">
                <a:tc>
                  <a:txBody>
                    <a:bodyPr/>
                    <a:lstStyle/>
                    <a:p>
                      <a:pPr marL="0" algn="l" defTabSz="914400" rtl="0" eaLnBrk="1" latinLnBrk="0" hangingPunct="1"/>
                      <a:r>
                        <a:rPr lang="en-US" sz="1800" b="1" kern="1200" dirty="0">
                          <a:solidFill>
                            <a:schemeClr val="tx1"/>
                          </a:solidFill>
                        </a:rPr>
                        <a:t>FORM DI</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Reporting of downstream investment or indirect foreign investment</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2615541154"/>
                  </a:ext>
                </a:extLst>
              </a:tr>
              <a:tr h="355188">
                <a:tc>
                  <a:txBody>
                    <a:bodyPr/>
                    <a:lstStyle/>
                    <a:p>
                      <a:pPr marL="0" algn="l" defTabSz="914400" rtl="0" eaLnBrk="1" latinLnBrk="0" hangingPunct="1"/>
                      <a:r>
                        <a:rPr lang="en-US" sz="1800" b="1" kern="1200" dirty="0">
                          <a:solidFill>
                            <a:schemeClr val="tx1"/>
                          </a:solidFill>
                        </a:rPr>
                        <a:t>FORM DRR</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Issue of transfer of depositary receipt</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1307405283"/>
                  </a:ext>
                </a:extLst>
              </a:tr>
              <a:tr h="581463">
                <a:tc>
                  <a:txBody>
                    <a:bodyPr/>
                    <a:lstStyle/>
                    <a:p>
                      <a:pPr marL="0" algn="l" defTabSz="914400" rtl="0" eaLnBrk="1" latinLnBrk="0" hangingPunct="1"/>
                      <a:r>
                        <a:rPr lang="en-US" sz="1800" b="1" kern="1200" dirty="0">
                          <a:solidFill>
                            <a:schemeClr val="tx1"/>
                          </a:solidFill>
                        </a:rPr>
                        <a:t>FORM INVI</a:t>
                      </a:r>
                      <a:endParaRPr lang="en-IN" sz="1800" b="1" kern="1200" dirty="0">
                        <a:solidFill>
                          <a:schemeClr val="tx1"/>
                        </a:solidFill>
                        <a:latin typeface="+mn-lt"/>
                        <a:ea typeface="+mn-ea"/>
                        <a:cs typeface="+mn-cs"/>
                      </a:endParaRPr>
                    </a:p>
                  </a:txBody>
                  <a:tcPr/>
                </a:tc>
                <a:tc>
                  <a:txBody>
                    <a:bodyPr/>
                    <a:lstStyle/>
                    <a:p>
                      <a:pPr marL="0" algn="l" defTabSz="914400" rtl="0" eaLnBrk="1" latinLnBrk="0" hangingPunct="1"/>
                      <a:r>
                        <a:rPr lang="en-US" sz="1800" b="1" kern="1200" dirty="0">
                          <a:solidFill>
                            <a:schemeClr val="tx1"/>
                          </a:solidFill>
                        </a:rPr>
                        <a:t>Units of Investment vehicle issued to person resident outside India</a:t>
                      </a:r>
                      <a:endParaRPr lang="en-IN" sz="1800" b="1" kern="1200" dirty="0">
                        <a:solidFill>
                          <a:schemeClr val="tx1"/>
                        </a:solidFill>
                        <a:latin typeface="+mn-lt"/>
                        <a:ea typeface="+mn-ea"/>
                        <a:cs typeface="+mn-cs"/>
                      </a:endParaRPr>
                    </a:p>
                  </a:txBody>
                  <a:tcPr/>
                </a:tc>
                <a:extLst>
                  <a:ext uri="{0D108BD9-81ED-4DB2-BD59-A6C34878D82A}">
                    <a16:rowId xmlns:a16="http://schemas.microsoft.com/office/drawing/2014/main" val="42007523"/>
                  </a:ext>
                </a:extLst>
              </a:tr>
            </a:tbl>
          </a:graphicData>
        </a:graphic>
      </p:graphicFrame>
    </p:spTree>
    <p:extLst>
      <p:ext uri="{BB962C8B-B14F-4D97-AF65-F5344CB8AC3E}">
        <p14:creationId xmlns:p14="http://schemas.microsoft.com/office/powerpoint/2010/main" val="27711668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B5CC-E96D-0A69-5A87-844C4EFE5746}"/>
              </a:ext>
            </a:extLst>
          </p:cNvPr>
          <p:cNvSpPr>
            <a:spLocks noGrp="1"/>
          </p:cNvSpPr>
          <p:nvPr>
            <p:ph type="title"/>
          </p:nvPr>
        </p:nvSpPr>
        <p:spPr>
          <a:xfrm>
            <a:off x="1120948" y="-655344"/>
            <a:ext cx="9950103" cy="1507376"/>
          </a:xfrm>
        </p:spPr>
        <p:txBody>
          <a:bodyPr/>
          <a:lstStyle/>
          <a:p>
            <a:r>
              <a:rPr lang="en-US" dirty="0"/>
              <a:t>FDI – FC-GPR filing</a:t>
            </a:r>
            <a:endParaRPr lang="en-IN" dirty="0"/>
          </a:p>
        </p:txBody>
      </p:sp>
      <p:sp>
        <p:nvSpPr>
          <p:cNvPr id="3" name="Content Placeholder 2">
            <a:extLst>
              <a:ext uri="{FF2B5EF4-FFF2-40B4-BE49-F238E27FC236}">
                <a16:creationId xmlns:a16="http://schemas.microsoft.com/office/drawing/2014/main" id="{ADF4C943-723D-BE8A-6BE0-9174AEA31D80}"/>
              </a:ext>
            </a:extLst>
          </p:cNvPr>
          <p:cNvSpPr>
            <a:spLocks noGrp="1"/>
          </p:cNvSpPr>
          <p:nvPr>
            <p:ph idx="1"/>
          </p:nvPr>
        </p:nvSpPr>
        <p:spPr>
          <a:xfrm>
            <a:off x="999541" y="1231588"/>
            <a:ext cx="9950103" cy="4394824"/>
          </a:xfrm>
        </p:spPr>
        <p:txBody>
          <a:bodyPr>
            <a:normAutofit lnSpcReduction="10000"/>
          </a:bodyPr>
          <a:lstStyle/>
          <a:p>
            <a:r>
              <a:rPr lang="en-US" b="1" dirty="0"/>
              <a:t>FC-GPR is required to be filed when Business entity receive foreign direct investment and allot equity instruments to a foreign investor.</a:t>
            </a:r>
          </a:p>
          <a:p>
            <a:r>
              <a:rPr lang="en-US" b="1" dirty="0"/>
              <a:t>FC-GPR is to be filed online through business user login.</a:t>
            </a:r>
          </a:p>
          <a:p>
            <a:r>
              <a:rPr lang="en-US" b="1" dirty="0"/>
              <a:t>Following is required to be attached :</a:t>
            </a:r>
          </a:p>
          <a:p>
            <a:pPr marL="560070" lvl="1" indent="-285750">
              <a:buFont typeface="Wingdings" panose="05000000000000000000" pitchFamily="2" charset="2"/>
              <a:buChar char="q"/>
            </a:pPr>
            <a:r>
              <a:rPr lang="en-US" dirty="0"/>
              <a:t>KYC of Person resident outside </a:t>
            </a:r>
            <a:r>
              <a:rPr lang="en-US" dirty="0" err="1"/>
              <a:t>india</a:t>
            </a:r>
            <a:r>
              <a:rPr lang="en-US" dirty="0"/>
              <a:t> (Foreign Investor) in the specified format only</a:t>
            </a:r>
          </a:p>
          <a:p>
            <a:pPr marL="560070" lvl="1" indent="-285750">
              <a:buFont typeface="Wingdings" panose="05000000000000000000" pitchFamily="2" charset="2"/>
              <a:buChar char="q"/>
            </a:pPr>
            <a:r>
              <a:rPr lang="en-US" dirty="0"/>
              <a:t>FIRC from the bank stating the purpose of Inward remittance as investment in  equity Instruments</a:t>
            </a:r>
          </a:p>
          <a:p>
            <a:pPr marL="560070" lvl="1" indent="-285750">
              <a:buFont typeface="Wingdings" panose="05000000000000000000" pitchFamily="2" charset="2"/>
              <a:buChar char="q"/>
            </a:pPr>
            <a:r>
              <a:rPr lang="en-US" dirty="0"/>
              <a:t>Valuation Report (not applicable in case of Initial allotments of shares)</a:t>
            </a:r>
          </a:p>
          <a:p>
            <a:pPr marL="560070" lvl="1" indent="-285750">
              <a:buFont typeface="Wingdings" panose="05000000000000000000" pitchFamily="2" charset="2"/>
              <a:buChar char="q"/>
            </a:pPr>
            <a:r>
              <a:rPr lang="en-US" dirty="0"/>
              <a:t>Declaration by Investee Company that it has complied with the FEMA requirements (format : Annex –V)</a:t>
            </a:r>
          </a:p>
          <a:p>
            <a:pPr marL="560070" lvl="1" indent="-285750">
              <a:buFont typeface="Wingdings" panose="05000000000000000000" pitchFamily="2" charset="2"/>
              <a:buChar char="q"/>
            </a:pPr>
            <a:r>
              <a:rPr lang="en-US" dirty="0"/>
              <a:t>Certificate from Company Secretary for compliance with FEMA and Company Law(format: Annex-I)</a:t>
            </a:r>
          </a:p>
          <a:p>
            <a:pPr marL="560070" lvl="1" indent="-285750">
              <a:buFont typeface="Wingdings" panose="05000000000000000000" pitchFamily="2" charset="2"/>
              <a:buChar char="q"/>
            </a:pPr>
            <a:r>
              <a:rPr lang="en-US" dirty="0"/>
              <a:t>Resolution for allotment of shares/instruments</a:t>
            </a:r>
          </a:p>
          <a:p>
            <a:pPr marL="560070" lvl="1" indent="-285750">
              <a:buFont typeface="Wingdings" panose="05000000000000000000" pitchFamily="2" charset="2"/>
              <a:buChar char="q"/>
            </a:pPr>
            <a:r>
              <a:rPr lang="en-US" dirty="0"/>
              <a:t>Memorandum of Association, if applicable</a:t>
            </a:r>
          </a:p>
          <a:p>
            <a:pPr lvl="1"/>
            <a:endParaRPr lang="en-IN" dirty="0"/>
          </a:p>
        </p:txBody>
      </p:sp>
    </p:spTree>
    <p:extLst>
      <p:ext uri="{BB962C8B-B14F-4D97-AF65-F5344CB8AC3E}">
        <p14:creationId xmlns:p14="http://schemas.microsoft.com/office/powerpoint/2010/main" val="34222951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B5CC-E96D-0A69-5A87-844C4EFE5746}"/>
              </a:ext>
            </a:extLst>
          </p:cNvPr>
          <p:cNvSpPr>
            <a:spLocks noGrp="1"/>
          </p:cNvSpPr>
          <p:nvPr>
            <p:ph type="title"/>
          </p:nvPr>
        </p:nvSpPr>
        <p:spPr>
          <a:xfrm>
            <a:off x="1225460" y="-622986"/>
            <a:ext cx="9950103" cy="1507376"/>
          </a:xfrm>
        </p:spPr>
        <p:txBody>
          <a:bodyPr/>
          <a:lstStyle/>
          <a:p>
            <a:r>
              <a:rPr lang="en-US" dirty="0"/>
              <a:t>FDI – FC-GPR filing</a:t>
            </a:r>
            <a:endParaRPr lang="en-IN" dirty="0"/>
          </a:p>
        </p:txBody>
      </p:sp>
      <p:sp>
        <p:nvSpPr>
          <p:cNvPr id="3" name="Content Placeholder 2">
            <a:extLst>
              <a:ext uri="{FF2B5EF4-FFF2-40B4-BE49-F238E27FC236}">
                <a16:creationId xmlns:a16="http://schemas.microsoft.com/office/drawing/2014/main" id="{ADF4C943-723D-BE8A-6BE0-9174AEA31D80}"/>
              </a:ext>
            </a:extLst>
          </p:cNvPr>
          <p:cNvSpPr>
            <a:spLocks noGrp="1"/>
          </p:cNvSpPr>
          <p:nvPr>
            <p:ph idx="1"/>
          </p:nvPr>
        </p:nvSpPr>
        <p:spPr>
          <a:xfrm>
            <a:off x="989813" y="1231588"/>
            <a:ext cx="9950103" cy="4394824"/>
          </a:xfrm>
        </p:spPr>
        <p:txBody>
          <a:bodyPr>
            <a:normAutofit/>
          </a:bodyPr>
          <a:lstStyle/>
          <a:p>
            <a:r>
              <a:rPr lang="en-US" b="1" dirty="0"/>
              <a:t>After submission of Form – the form will be auto acknowledged</a:t>
            </a:r>
          </a:p>
          <a:p>
            <a:r>
              <a:rPr lang="en-US" b="1" dirty="0"/>
              <a:t>AD Bank will have 5 working days to verify these forms, pursuant to which status of form which changed from Auto acknowledged to approved</a:t>
            </a:r>
          </a:p>
          <a:p>
            <a:r>
              <a:rPr lang="en-US" b="1" dirty="0"/>
              <a:t>If form filed with a delay:</a:t>
            </a:r>
          </a:p>
          <a:p>
            <a:pPr marL="617220" lvl="1" indent="-342900">
              <a:buFont typeface="+mj-lt"/>
              <a:buAutoNum type="arabicPeriod"/>
            </a:pPr>
            <a:r>
              <a:rPr lang="en-US" dirty="0"/>
              <a:t>Where  delay is less than or equal to three years, AD bank either ‘Advice LSF’ or ‘Reject’</a:t>
            </a:r>
          </a:p>
          <a:p>
            <a:pPr marL="617220" lvl="1" indent="-342900">
              <a:buFont typeface="+mj-lt"/>
              <a:buAutoNum type="arabicPeriod"/>
            </a:pPr>
            <a:r>
              <a:rPr lang="en-US" dirty="0"/>
              <a:t>Where delay is greater than three years ADs can either ‘Advise Compounding’ or ‘Reject’. </a:t>
            </a:r>
          </a:p>
          <a:p>
            <a:pPr indent="0">
              <a:buNone/>
            </a:pPr>
            <a:endParaRPr lang="en-US" b="1" dirty="0"/>
          </a:p>
          <a:p>
            <a:endParaRPr lang="en-US" b="1" dirty="0"/>
          </a:p>
          <a:p>
            <a:pPr lvl="1"/>
            <a:endParaRPr lang="en-IN" dirty="0"/>
          </a:p>
        </p:txBody>
      </p:sp>
    </p:spTree>
    <p:extLst>
      <p:ext uri="{BB962C8B-B14F-4D97-AF65-F5344CB8AC3E}">
        <p14:creationId xmlns:p14="http://schemas.microsoft.com/office/powerpoint/2010/main" val="1575588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ABF62-3775-BC18-E398-0A268F6C31D9}"/>
              </a:ext>
            </a:extLst>
          </p:cNvPr>
          <p:cNvSpPr>
            <a:spLocks noGrp="1"/>
          </p:cNvSpPr>
          <p:nvPr>
            <p:ph type="title"/>
          </p:nvPr>
        </p:nvSpPr>
        <p:spPr>
          <a:xfrm>
            <a:off x="838200" y="365125"/>
            <a:ext cx="10515600" cy="1325563"/>
          </a:xfrm>
        </p:spPr>
        <p:txBody>
          <a:bodyPr>
            <a:normAutofit/>
          </a:bodyPr>
          <a:lstStyle/>
          <a:p>
            <a:r>
              <a:rPr lang="en-US" sz="5400" dirty="0"/>
              <a:t>FERA 1947 to FERA 1973</a:t>
            </a:r>
            <a:endParaRPr lang="en-IN" sz="5400" dirty="0"/>
          </a:p>
        </p:txBody>
      </p:sp>
      <p:sp>
        <p:nvSpPr>
          <p:cNvPr id="3" name="Content Placeholder 2">
            <a:extLst>
              <a:ext uri="{FF2B5EF4-FFF2-40B4-BE49-F238E27FC236}">
                <a16:creationId xmlns:a16="http://schemas.microsoft.com/office/drawing/2014/main" id="{18D7A3C7-F1BE-AA5A-7A52-A859F7844CEA}"/>
              </a:ext>
            </a:extLst>
          </p:cNvPr>
          <p:cNvSpPr>
            <a:spLocks noGrp="1"/>
          </p:cNvSpPr>
          <p:nvPr>
            <p:ph idx="1"/>
          </p:nvPr>
        </p:nvSpPr>
        <p:spPr>
          <a:xfrm>
            <a:off x="838200" y="1929384"/>
            <a:ext cx="10515600" cy="4251960"/>
          </a:xfrm>
        </p:spPr>
        <p:txBody>
          <a:bodyPr>
            <a:normAutofit/>
          </a:bodyPr>
          <a:lstStyle/>
          <a:p>
            <a:r>
              <a:rPr lang="en-US" sz="2200" dirty="0"/>
              <a:t>Main aim was to </a:t>
            </a:r>
            <a:r>
              <a:rPr lang="en-US" sz="2200" b="1" dirty="0"/>
              <a:t>regulate payments </a:t>
            </a:r>
            <a:r>
              <a:rPr lang="en-US" sz="2200" dirty="0"/>
              <a:t>and dealings in foreign exchange as well as to </a:t>
            </a:r>
            <a:r>
              <a:rPr lang="en-US" sz="2200" b="1" dirty="0"/>
              <a:t>conserve foreign exchange </a:t>
            </a:r>
            <a:r>
              <a:rPr lang="en-US" sz="2200" dirty="0"/>
              <a:t>for the country's development.</a:t>
            </a:r>
          </a:p>
          <a:p>
            <a:r>
              <a:rPr lang="en-US" sz="2200" dirty="0"/>
              <a:t>FERA 1947 was </a:t>
            </a:r>
            <a:r>
              <a:rPr lang="en-US" sz="2200" b="1" dirty="0"/>
              <a:t>less stringent </a:t>
            </a:r>
            <a:r>
              <a:rPr lang="en-US" sz="2200" dirty="0"/>
              <a:t>and was </a:t>
            </a:r>
            <a:r>
              <a:rPr lang="en-US" sz="2200" b="1" dirty="0"/>
              <a:t>focused more on managing foreign exchange through a regulatory framework rather than </a:t>
            </a:r>
            <a:r>
              <a:rPr lang="en-US" sz="2200" dirty="0"/>
              <a:t>through strict enforcement.</a:t>
            </a:r>
          </a:p>
          <a:p>
            <a:r>
              <a:rPr lang="en-US" sz="2200" dirty="0"/>
              <a:t>Over the years, as India's </a:t>
            </a:r>
            <a:r>
              <a:rPr lang="en-US" sz="2200" b="1" dirty="0"/>
              <a:t>economic challenges evolved</a:t>
            </a:r>
            <a:r>
              <a:rPr lang="en-US" sz="2200" dirty="0"/>
              <a:t>, there were calls to strengthen FERA. This led to the </a:t>
            </a:r>
            <a:r>
              <a:rPr lang="en-US" sz="2200" b="1" dirty="0"/>
              <a:t>introduction</a:t>
            </a:r>
            <a:r>
              <a:rPr lang="en-US" sz="2200" dirty="0"/>
              <a:t> of a </a:t>
            </a:r>
            <a:r>
              <a:rPr lang="en-US" sz="2200" b="1" dirty="0"/>
              <a:t>more comprehensive </a:t>
            </a:r>
            <a:r>
              <a:rPr lang="en-US" sz="2200" dirty="0"/>
              <a:t>and </a:t>
            </a:r>
            <a:r>
              <a:rPr lang="en-US" sz="2200" b="1" dirty="0"/>
              <a:t>stringent version </a:t>
            </a:r>
            <a:r>
              <a:rPr lang="en-US" sz="2200" dirty="0"/>
              <a:t>of the act in 1973.</a:t>
            </a:r>
            <a:endParaRPr lang="en-IN" sz="2200" dirty="0"/>
          </a:p>
        </p:txBody>
      </p:sp>
    </p:spTree>
    <p:extLst>
      <p:ext uri="{BB962C8B-B14F-4D97-AF65-F5344CB8AC3E}">
        <p14:creationId xmlns:p14="http://schemas.microsoft.com/office/powerpoint/2010/main" val="11442420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B5CC-E96D-0A69-5A87-844C4EFE5746}"/>
              </a:ext>
            </a:extLst>
          </p:cNvPr>
          <p:cNvSpPr>
            <a:spLocks noGrp="1"/>
          </p:cNvSpPr>
          <p:nvPr>
            <p:ph type="title"/>
          </p:nvPr>
        </p:nvSpPr>
        <p:spPr>
          <a:xfrm>
            <a:off x="1068397" y="-674601"/>
            <a:ext cx="9950103" cy="1507376"/>
          </a:xfrm>
        </p:spPr>
        <p:txBody>
          <a:bodyPr/>
          <a:lstStyle/>
          <a:p>
            <a:r>
              <a:rPr lang="en-US" dirty="0"/>
              <a:t>FDI – FC-TRS filing</a:t>
            </a:r>
            <a:endParaRPr lang="en-IN" dirty="0"/>
          </a:p>
        </p:txBody>
      </p:sp>
      <p:sp>
        <p:nvSpPr>
          <p:cNvPr id="3" name="Content Placeholder 2">
            <a:extLst>
              <a:ext uri="{FF2B5EF4-FFF2-40B4-BE49-F238E27FC236}">
                <a16:creationId xmlns:a16="http://schemas.microsoft.com/office/drawing/2014/main" id="{ADF4C943-723D-BE8A-6BE0-9174AEA31D80}"/>
              </a:ext>
            </a:extLst>
          </p:cNvPr>
          <p:cNvSpPr>
            <a:spLocks noGrp="1"/>
          </p:cNvSpPr>
          <p:nvPr>
            <p:ph idx="1"/>
          </p:nvPr>
        </p:nvSpPr>
        <p:spPr>
          <a:xfrm>
            <a:off x="980848" y="1231588"/>
            <a:ext cx="9950103" cy="4394824"/>
          </a:xfrm>
        </p:spPr>
        <p:txBody>
          <a:bodyPr>
            <a:normAutofit/>
          </a:bodyPr>
          <a:lstStyle/>
          <a:p>
            <a:r>
              <a:rPr lang="en-US" b="1" dirty="0"/>
              <a:t>FC-TRS is required to file when there is transfer of shares of Indian company between a resident and a non-resident.</a:t>
            </a:r>
          </a:p>
          <a:p>
            <a:r>
              <a:rPr lang="en-US" b="1" dirty="0"/>
              <a:t>FC-TRS is to be filed online through business user login.</a:t>
            </a:r>
          </a:p>
          <a:p>
            <a:r>
              <a:rPr lang="en-US" b="1" dirty="0"/>
              <a:t>Following is required to be attached in case of transfer by way of gift :</a:t>
            </a:r>
          </a:p>
          <a:p>
            <a:pPr marL="560070" lvl="1" indent="-285750">
              <a:buFont typeface="Wingdings" panose="05000000000000000000" pitchFamily="2" charset="2"/>
              <a:buChar char="q"/>
            </a:pPr>
            <a:r>
              <a:rPr lang="en-US" dirty="0"/>
              <a:t>KYC of Person resident outside </a:t>
            </a:r>
            <a:r>
              <a:rPr lang="en-US" dirty="0" err="1"/>
              <a:t>india</a:t>
            </a:r>
            <a:r>
              <a:rPr lang="en-US" dirty="0"/>
              <a:t> (Foreign Investor) in the specified format only</a:t>
            </a:r>
          </a:p>
          <a:p>
            <a:pPr marL="560070" lvl="1" indent="-285750">
              <a:buFont typeface="Wingdings" panose="05000000000000000000" pitchFamily="2" charset="2"/>
              <a:buChar char="q"/>
            </a:pPr>
            <a:r>
              <a:rPr lang="en-US" dirty="0"/>
              <a:t>Relevant regulatory approvals, wherever applicable, to be attached as “other attachment”. </a:t>
            </a:r>
          </a:p>
          <a:p>
            <a:pPr marL="560070" lvl="1" indent="-285750">
              <a:buFont typeface="Wingdings" panose="05000000000000000000" pitchFamily="2" charset="2"/>
              <a:buChar char="q"/>
            </a:pPr>
            <a:r>
              <a:rPr lang="en-US" dirty="0"/>
              <a:t>Consent letter: Consent letter between donor and </a:t>
            </a:r>
            <a:r>
              <a:rPr lang="en-US" dirty="0" err="1"/>
              <a:t>donee</a:t>
            </a:r>
            <a:r>
              <a:rPr lang="en-US" dirty="0"/>
              <a:t> for the transfer to be attached as other attachment. </a:t>
            </a:r>
          </a:p>
          <a:p>
            <a:pPr marL="560070" lvl="1" indent="-285750">
              <a:buFont typeface="Wingdings" panose="05000000000000000000" pitchFamily="2" charset="2"/>
              <a:buChar char="q"/>
            </a:pPr>
            <a:r>
              <a:rPr lang="en-US" dirty="0"/>
              <a:t>Non-resident declaration: As per the format at Annex-VI, to be attached as “other attachments”</a:t>
            </a:r>
          </a:p>
          <a:p>
            <a:pPr marL="560070" lvl="1" indent="-285750">
              <a:buFont typeface="Wingdings" panose="05000000000000000000" pitchFamily="2" charset="2"/>
              <a:buChar char="q"/>
            </a:pPr>
            <a:r>
              <a:rPr lang="en-US" dirty="0"/>
              <a:t>Acknowledgement letter of initial allotment, if any. </a:t>
            </a:r>
          </a:p>
          <a:p>
            <a:pPr marL="560070" lvl="1" indent="-285750">
              <a:buFont typeface="Wingdings" panose="05000000000000000000" pitchFamily="2" charset="2"/>
              <a:buChar char="q"/>
            </a:pPr>
            <a:r>
              <a:rPr lang="en-IN" dirty="0"/>
              <a:t>Valuation Certificate </a:t>
            </a:r>
          </a:p>
        </p:txBody>
      </p:sp>
    </p:spTree>
    <p:extLst>
      <p:ext uri="{BB962C8B-B14F-4D97-AF65-F5344CB8AC3E}">
        <p14:creationId xmlns:p14="http://schemas.microsoft.com/office/powerpoint/2010/main" val="3075082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B5CC-E96D-0A69-5A87-844C4EFE5746}"/>
              </a:ext>
            </a:extLst>
          </p:cNvPr>
          <p:cNvSpPr>
            <a:spLocks noGrp="1"/>
          </p:cNvSpPr>
          <p:nvPr>
            <p:ph type="title"/>
          </p:nvPr>
        </p:nvSpPr>
        <p:spPr>
          <a:xfrm>
            <a:off x="1120948" y="-753688"/>
            <a:ext cx="9950103" cy="1507376"/>
          </a:xfrm>
        </p:spPr>
        <p:txBody>
          <a:bodyPr/>
          <a:lstStyle/>
          <a:p>
            <a:r>
              <a:rPr lang="en-US" dirty="0"/>
              <a:t>FDI – FC-TRS filing</a:t>
            </a:r>
            <a:endParaRPr lang="en-IN" dirty="0"/>
          </a:p>
        </p:txBody>
      </p:sp>
      <p:sp>
        <p:nvSpPr>
          <p:cNvPr id="3" name="Content Placeholder 2">
            <a:extLst>
              <a:ext uri="{FF2B5EF4-FFF2-40B4-BE49-F238E27FC236}">
                <a16:creationId xmlns:a16="http://schemas.microsoft.com/office/drawing/2014/main" id="{ADF4C943-723D-BE8A-6BE0-9174AEA31D80}"/>
              </a:ext>
            </a:extLst>
          </p:cNvPr>
          <p:cNvSpPr>
            <a:spLocks noGrp="1"/>
          </p:cNvSpPr>
          <p:nvPr>
            <p:ph idx="1"/>
          </p:nvPr>
        </p:nvSpPr>
        <p:spPr>
          <a:xfrm>
            <a:off x="1039214" y="1388937"/>
            <a:ext cx="9950103" cy="4394824"/>
          </a:xfrm>
        </p:spPr>
        <p:txBody>
          <a:bodyPr>
            <a:normAutofit fontScale="92500" lnSpcReduction="10000"/>
          </a:bodyPr>
          <a:lstStyle/>
          <a:p>
            <a:r>
              <a:rPr lang="en-US" b="1" dirty="0"/>
              <a:t>Following is required to be attached in case of transfer by way of sale (Private Arrangement) as applicable: </a:t>
            </a:r>
            <a:endParaRPr lang="en-IN" b="1" dirty="0"/>
          </a:p>
          <a:p>
            <a:pPr>
              <a:buFont typeface="Wingdings" panose="05000000000000000000" pitchFamily="2" charset="2"/>
              <a:buChar char="q"/>
            </a:pPr>
            <a:r>
              <a:rPr lang="en-US" b="1" dirty="0"/>
              <a:t>Share Transfer agreement/ SH-4 </a:t>
            </a:r>
          </a:p>
          <a:p>
            <a:pPr>
              <a:buFont typeface="Wingdings" panose="05000000000000000000" pitchFamily="2" charset="2"/>
              <a:buChar char="q"/>
            </a:pPr>
            <a:r>
              <a:rPr lang="en-US" b="1" dirty="0"/>
              <a:t>Valuation Certificate, The valuation certificate shall not be more than 90 days old as on the date of share transfer. </a:t>
            </a:r>
          </a:p>
          <a:p>
            <a:pPr>
              <a:buFont typeface="Wingdings" panose="05000000000000000000" pitchFamily="2" charset="2"/>
              <a:buChar char="q"/>
            </a:pPr>
            <a:r>
              <a:rPr lang="en-US" b="1" dirty="0"/>
              <a:t>Non-resident declaration: As per the format at Annex-VI, to be attached as “other attachments”. </a:t>
            </a:r>
          </a:p>
          <a:p>
            <a:pPr>
              <a:buFont typeface="Wingdings" panose="05000000000000000000" pitchFamily="2" charset="2"/>
              <a:buChar char="q"/>
            </a:pPr>
            <a:r>
              <a:rPr lang="en-US" b="1" dirty="0"/>
              <a:t>In case of sale by a non-resident, acknowledgement of FC-GPR/ FC-TRS as applicable for the Equity instruments being sold, to be attached as “other attachment”. </a:t>
            </a:r>
          </a:p>
          <a:p>
            <a:pPr>
              <a:buFont typeface="Wingdings" panose="05000000000000000000" pitchFamily="2" charset="2"/>
              <a:buChar char="q"/>
            </a:pPr>
            <a:r>
              <a:rPr lang="en-US" b="1" dirty="0"/>
              <a:t>FIRC / Debit Statement/ Outward remittance certificate and KYC to be attached at the specified attachment. </a:t>
            </a:r>
          </a:p>
          <a:p>
            <a:pPr>
              <a:buFont typeface="Wingdings" panose="05000000000000000000" pitchFamily="2" charset="2"/>
              <a:buChar char="q"/>
            </a:pPr>
            <a:r>
              <a:rPr lang="en-US" b="1" dirty="0"/>
              <a:t>No objection/ Tax clearance Certificate from the Income Tax authority/ Chartered Accountant. </a:t>
            </a:r>
          </a:p>
          <a:p>
            <a:pPr>
              <a:buFont typeface="Wingdings" panose="05000000000000000000" pitchFamily="2" charset="2"/>
              <a:buChar char="q"/>
            </a:pPr>
            <a:r>
              <a:rPr lang="en-US" b="1" dirty="0"/>
              <a:t>Government approvals, if any.</a:t>
            </a:r>
          </a:p>
        </p:txBody>
      </p:sp>
    </p:spTree>
    <p:extLst>
      <p:ext uri="{BB962C8B-B14F-4D97-AF65-F5344CB8AC3E}">
        <p14:creationId xmlns:p14="http://schemas.microsoft.com/office/powerpoint/2010/main" val="33838428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B5CC-E96D-0A69-5A87-844C4EFE5746}"/>
              </a:ext>
            </a:extLst>
          </p:cNvPr>
          <p:cNvSpPr>
            <a:spLocks noGrp="1"/>
          </p:cNvSpPr>
          <p:nvPr>
            <p:ph type="title"/>
          </p:nvPr>
        </p:nvSpPr>
        <p:spPr>
          <a:xfrm>
            <a:off x="1068397" y="-753688"/>
            <a:ext cx="9950103" cy="1507376"/>
          </a:xfrm>
        </p:spPr>
        <p:txBody>
          <a:bodyPr/>
          <a:lstStyle/>
          <a:p>
            <a:r>
              <a:rPr lang="en-US" dirty="0"/>
              <a:t>FDI – FC-TRS filing</a:t>
            </a:r>
            <a:endParaRPr lang="en-IN" dirty="0"/>
          </a:p>
        </p:txBody>
      </p:sp>
      <p:sp>
        <p:nvSpPr>
          <p:cNvPr id="3" name="Content Placeholder 2">
            <a:extLst>
              <a:ext uri="{FF2B5EF4-FFF2-40B4-BE49-F238E27FC236}">
                <a16:creationId xmlns:a16="http://schemas.microsoft.com/office/drawing/2014/main" id="{ADF4C943-723D-BE8A-6BE0-9174AEA31D80}"/>
              </a:ext>
            </a:extLst>
          </p:cNvPr>
          <p:cNvSpPr>
            <a:spLocks noGrp="1"/>
          </p:cNvSpPr>
          <p:nvPr>
            <p:ph idx="1"/>
          </p:nvPr>
        </p:nvSpPr>
        <p:spPr>
          <a:xfrm>
            <a:off x="893299" y="1231588"/>
            <a:ext cx="9950103" cy="4394824"/>
          </a:xfrm>
        </p:spPr>
        <p:txBody>
          <a:bodyPr>
            <a:normAutofit/>
          </a:bodyPr>
          <a:lstStyle/>
          <a:p>
            <a:r>
              <a:rPr lang="en-US" b="1" dirty="0"/>
              <a:t>Following is required to be attached in case of for transfer by way of sale (On Stock Exchange) : </a:t>
            </a:r>
            <a:endParaRPr lang="en-IN" b="1" dirty="0"/>
          </a:p>
          <a:p>
            <a:endParaRPr lang="en-IN" b="1" dirty="0"/>
          </a:p>
          <a:p>
            <a:pPr marL="560070" lvl="1" indent="-285750">
              <a:buFont typeface="Wingdings" panose="05000000000000000000" pitchFamily="2" charset="2"/>
              <a:buChar char="q"/>
            </a:pPr>
            <a:r>
              <a:rPr lang="en-US" dirty="0"/>
              <a:t>For sale/ purchase on stock exchange, the contract note may be attached at “Transfer agreement/ Valuation certificate”. </a:t>
            </a:r>
          </a:p>
          <a:p>
            <a:pPr marL="560070" lvl="1" indent="-285750">
              <a:buFont typeface="Wingdings" panose="05000000000000000000" pitchFamily="2" charset="2"/>
              <a:buChar char="q"/>
            </a:pPr>
            <a:r>
              <a:rPr lang="en-US" dirty="0"/>
              <a:t>Broker’s Note – Date of trade/settlement, No. of shares transferred, Name of Investee Company, Consideration amount should be checked. </a:t>
            </a:r>
          </a:p>
          <a:p>
            <a:pPr marL="560070" lvl="1" indent="-285750">
              <a:buFont typeface="Wingdings" panose="05000000000000000000" pitchFamily="2" charset="2"/>
              <a:buChar char="q"/>
            </a:pPr>
            <a:r>
              <a:rPr lang="en-IN" dirty="0"/>
              <a:t>NR declaration as per Annex-VI. </a:t>
            </a:r>
          </a:p>
          <a:p>
            <a:pPr marL="560070" lvl="1" indent="-285750">
              <a:buFont typeface="Wingdings" panose="05000000000000000000" pitchFamily="2" charset="2"/>
              <a:buChar char="q"/>
            </a:pPr>
            <a:r>
              <a:rPr lang="en-IN" dirty="0"/>
              <a:t>Outward Remittance Certificate. </a:t>
            </a:r>
          </a:p>
          <a:p>
            <a:pPr marL="560070" lvl="1" indent="-285750">
              <a:buFont typeface="Wingdings" panose="05000000000000000000" pitchFamily="2" charset="2"/>
              <a:buChar char="q"/>
            </a:pPr>
            <a:r>
              <a:rPr lang="en-US" dirty="0"/>
              <a:t>Copy of acknowledgement of FC-GPR/ FC-TRS as applicable for the Equity instruments being sold, to be attached as “other attachment”. </a:t>
            </a:r>
          </a:p>
          <a:p>
            <a:pPr marL="560070" lvl="1" indent="-285750">
              <a:buFont typeface="Wingdings" panose="05000000000000000000" pitchFamily="2" charset="2"/>
              <a:buChar char="q"/>
            </a:pPr>
            <a:r>
              <a:rPr lang="en-US" dirty="0"/>
              <a:t>No objection/ Tax clearance Certificate from the Income Tax authority/ Chartered Accountant. </a:t>
            </a:r>
          </a:p>
        </p:txBody>
      </p:sp>
    </p:spTree>
    <p:extLst>
      <p:ext uri="{BB962C8B-B14F-4D97-AF65-F5344CB8AC3E}">
        <p14:creationId xmlns:p14="http://schemas.microsoft.com/office/powerpoint/2010/main" val="5803229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B3069-D5AC-94CE-DC52-616B9B1DCA00}"/>
              </a:ext>
            </a:extLst>
          </p:cNvPr>
          <p:cNvSpPr>
            <a:spLocks noGrp="1"/>
          </p:cNvSpPr>
          <p:nvPr>
            <p:ph type="title"/>
          </p:nvPr>
        </p:nvSpPr>
        <p:spPr>
          <a:xfrm>
            <a:off x="1002716" y="-753688"/>
            <a:ext cx="9950103" cy="1507376"/>
          </a:xfrm>
        </p:spPr>
        <p:txBody>
          <a:bodyPr/>
          <a:lstStyle/>
          <a:p>
            <a:r>
              <a:rPr lang="en-IN" dirty="0"/>
              <a:t>Remittances – Sale of Property/Security</a:t>
            </a:r>
          </a:p>
        </p:txBody>
      </p:sp>
      <p:sp>
        <p:nvSpPr>
          <p:cNvPr id="3" name="Content Placeholder 2">
            <a:extLst>
              <a:ext uri="{FF2B5EF4-FFF2-40B4-BE49-F238E27FC236}">
                <a16:creationId xmlns:a16="http://schemas.microsoft.com/office/drawing/2014/main" id="{B18C6A06-7A9D-4F95-F567-AD388ECE6BF9}"/>
              </a:ext>
            </a:extLst>
          </p:cNvPr>
          <p:cNvSpPr>
            <a:spLocks noGrp="1"/>
          </p:cNvSpPr>
          <p:nvPr>
            <p:ph idx="1"/>
          </p:nvPr>
        </p:nvSpPr>
        <p:spPr>
          <a:xfrm>
            <a:off x="1002716" y="1248284"/>
            <a:ext cx="9950103" cy="3513514"/>
          </a:xfrm>
        </p:spPr>
        <p:txBody>
          <a:bodyPr>
            <a:normAutofit/>
          </a:bodyPr>
          <a:lstStyle/>
          <a:p>
            <a:r>
              <a:rPr lang="en-IN" b="1" dirty="0"/>
              <a:t>Amount brought in by way of Inward Remittance from outside India for purchase of property</a:t>
            </a:r>
          </a:p>
          <a:p>
            <a:r>
              <a:rPr lang="en-IN" b="1" dirty="0"/>
              <a:t>Can be remitted over and above 1 Million Scheme</a:t>
            </a:r>
          </a:p>
          <a:p>
            <a:r>
              <a:rPr lang="en-IN" b="1" dirty="0"/>
              <a:t>Remittances of only two residential properties permitted</a:t>
            </a:r>
          </a:p>
          <a:p>
            <a:r>
              <a:rPr lang="en-IN" b="1" dirty="0"/>
              <a:t>This is under FEM (Acquisition of Immovable Property in India) Regulations</a:t>
            </a:r>
          </a:p>
          <a:p>
            <a:r>
              <a:rPr lang="en-IN" b="1" dirty="0"/>
              <a:t>In respect of Security:</a:t>
            </a:r>
          </a:p>
          <a:p>
            <a:pPr lvl="1"/>
            <a:r>
              <a:rPr lang="en-IN" b="1" dirty="0"/>
              <a:t>Acquired out of inward remittance on repatriable basis</a:t>
            </a:r>
          </a:p>
          <a:p>
            <a:pPr lvl="1"/>
            <a:r>
              <a:rPr lang="en-IN" b="1" dirty="0"/>
              <a:t>Sale proceeds (net of tax) can be remitted</a:t>
            </a:r>
          </a:p>
        </p:txBody>
      </p:sp>
    </p:spTree>
    <p:extLst>
      <p:ext uri="{BB962C8B-B14F-4D97-AF65-F5344CB8AC3E}">
        <p14:creationId xmlns:p14="http://schemas.microsoft.com/office/powerpoint/2010/main" val="25819938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72973-8CB3-D02C-71DA-A8D7CCABCF6B}"/>
              </a:ext>
            </a:extLst>
          </p:cNvPr>
          <p:cNvSpPr>
            <a:spLocks noGrp="1"/>
          </p:cNvSpPr>
          <p:nvPr>
            <p:ph type="title"/>
          </p:nvPr>
        </p:nvSpPr>
        <p:spPr>
          <a:xfrm>
            <a:off x="1120948" y="-753688"/>
            <a:ext cx="9950103" cy="1507376"/>
          </a:xfrm>
        </p:spPr>
        <p:txBody>
          <a:bodyPr/>
          <a:lstStyle/>
          <a:p>
            <a:r>
              <a:rPr lang="en-IN" dirty="0"/>
              <a:t>DTAA and Tax </a:t>
            </a:r>
          </a:p>
        </p:txBody>
      </p:sp>
      <p:sp>
        <p:nvSpPr>
          <p:cNvPr id="3" name="Content Placeholder 2">
            <a:extLst>
              <a:ext uri="{FF2B5EF4-FFF2-40B4-BE49-F238E27FC236}">
                <a16:creationId xmlns:a16="http://schemas.microsoft.com/office/drawing/2014/main" id="{CE000256-3D50-3D35-F3BA-AA09FD5BCCE4}"/>
              </a:ext>
            </a:extLst>
          </p:cNvPr>
          <p:cNvSpPr>
            <a:spLocks noGrp="1"/>
          </p:cNvSpPr>
          <p:nvPr>
            <p:ph idx="1"/>
          </p:nvPr>
        </p:nvSpPr>
        <p:spPr>
          <a:xfrm>
            <a:off x="897300" y="936420"/>
            <a:ext cx="9950103" cy="5571384"/>
          </a:xfrm>
        </p:spPr>
        <p:txBody>
          <a:bodyPr>
            <a:noAutofit/>
          </a:bodyPr>
          <a:lstStyle/>
          <a:p>
            <a:r>
              <a:rPr lang="en-IN" sz="1400" b="1" dirty="0"/>
              <a:t>To check whether tax is deductible as per Act and as per DTAA</a:t>
            </a:r>
          </a:p>
          <a:p>
            <a:r>
              <a:rPr lang="en-IN" sz="1400" b="1" dirty="0"/>
              <a:t>To apply whichever is beneficial</a:t>
            </a:r>
          </a:p>
          <a:p>
            <a:r>
              <a:rPr lang="en-IN" sz="1400" b="1" dirty="0"/>
              <a:t>Form 15CB – Auditors Certificate to mention the tax deduction</a:t>
            </a:r>
          </a:p>
          <a:p>
            <a:r>
              <a:rPr lang="en-IN" sz="1400" b="1" dirty="0"/>
              <a:t>Make available concept for technical services</a:t>
            </a:r>
          </a:p>
          <a:p>
            <a:r>
              <a:rPr lang="en-IN" sz="1400" b="1" dirty="0"/>
              <a:t>Limitations of Benefits (LOB) clause – Anti abuse – treaty misuse</a:t>
            </a:r>
          </a:p>
          <a:p>
            <a:pPr lvl="1"/>
            <a:r>
              <a:rPr lang="en-IN" sz="1400" dirty="0"/>
              <a:t>(benefit of treaty will not be available for shell companies</a:t>
            </a:r>
          </a:p>
          <a:p>
            <a:pPr lvl="1"/>
            <a:r>
              <a:rPr lang="en-IN" sz="1400" dirty="0"/>
              <a:t>Mauritius :</a:t>
            </a:r>
          </a:p>
          <a:p>
            <a:pPr lvl="1"/>
            <a:r>
              <a:rPr lang="en-IN" sz="1400" dirty="0"/>
              <a:t>Should have operations – expenditure immediately preceding 12 months period of </a:t>
            </a:r>
            <a:r>
              <a:rPr lang="en-IN" sz="1400" dirty="0" err="1"/>
              <a:t>Maurititian</a:t>
            </a:r>
            <a:r>
              <a:rPr lang="en-IN" sz="1400" dirty="0"/>
              <a:t> 1.5 Million or In India for Rs.2.7 Million in terms of expenses</a:t>
            </a:r>
          </a:p>
          <a:p>
            <a:pPr lvl="1"/>
            <a:r>
              <a:rPr lang="en-IN" sz="1400" dirty="0"/>
              <a:t>Singapore – S$200000 or INR 5 Million</a:t>
            </a:r>
          </a:p>
          <a:p>
            <a:pPr lvl="1"/>
            <a:r>
              <a:rPr lang="en-IN" sz="1400" dirty="0"/>
              <a:t>Also in UK/USA DTAA</a:t>
            </a:r>
          </a:p>
          <a:p>
            <a:r>
              <a:rPr lang="en-IN" sz="1400" b="1" dirty="0"/>
              <a:t>DTAA with Mauritius – Principal Purpose Test – only for transactions with genuine purpose</a:t>
            </a:r>
          </a:p>
          <a:p>
            <a:r>
              <a:rPr lang="en-IN" sz="1400" b="1" dirty="0"/>
              <a:t>Business Income – Permanent Establishment concept</a:t>
            </a:r>
          </a:p>
          <a:p>
            <a:r>
              <a:rPr lang="en-IN" sz="1400" b="1" dirty="0"/>
              <a:t>Capital Gains</a:t>
            </a:r>
          </a:p>
          <a:p>
            <a:endParaRPr lang="en-IN" sz="1400" b="1" dirty="0"/>
          </a:p>
        </p:txBody>
      </p:sp>
    </p:spTree>
    <p:extLst>
      <p:ext uri="{BB962C8B-B14F-4D97-AF65-F5344CB8AC3E}">
        <p14:creationId xmlns:p14="http://schemas.microsoft.com/office/powerpoint/2010/main" val="2707778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F9549-B99A-5CB5-49EC-6D12D96DA102}"/>
              </a:ext>
            </a:extLst>
          </p:cNvPr>
          <p:cNvSpPr>
            <a:spLocks noGrp="1"/>
          </p:cNvSpPr>
          <p:nvPr>
            <p:ph type="title"/>
          </p:nvPr>
        </p:nvSpPr>
        <p:spPr>
          <a:xfrm>
            <a:off x="1077360" y="-269193"/>
            <a:ext cx="9950103" cy="1507376"/>
          </a:xfrm>
        </p:spPr>
        <p:txBody>
          <a:bodyPr/>
          <a:lstStyle/>
          <a:p>
            <a:endParaRPr lang="en-IN" dirty="0"/>
          </a:p>
        </p:txBody>
      </p:sp>
      <p:sp>
        <p:nvSpPr>
          <p:cNvPr id="3" name="Content Placeholder 2">
            <a:extLst>
              <a:ext uri="{FF2B5EF4-FFF2-40B4-BE49-F238E27FC236}">
                <a16:creationId xmlns:a16="http://schemas.microsoft.com/office/drawing/2014/main" id="{E9B5E2E1-1E14-1360-A22D-4E56C25EB2D3}"/>
              </a:ext>
            </a:extLst>
          </p:cNvPr>
          <p:cNvSpPr>
            <a:spLocks noGrp="1"/>
          </p:cNvSpPr>
          <p:nvPr>
            <p:ph idx="1"/>
          </p:nvPr>
        </p:nvSpPr>
        <p:spPr>
          <a:xfrm>
            <a:off x="1291370" y="1405912"/>
            <a:ext cx="9950103" cy="3513514"/>
          </a:xfrm>
        </p:spPr>
        <p:txBody>
          <a:bodyPr>
            <a:normAutofit/>
          </a:bodyPr>
          <a:lstStyle/>
          <a:p>
            <a:endParaRPr lang="en-IN" sz="2000" b="1" dirty="0"/>
          </a:p>
          <a:p>
            <a:endParaRPr lang="en-IN" sz="2000" b="1" dirty="0"/>
          </a:p>
          <a:p>
            <a:endParaRPr lang="en-IN" sz="2000" b="1" dirty="0"/>
          </a:p>
          <a:p>
            <a:r>
              <a:rPr lang="en-IN" sz="2000" b="1" dirty="0"/>
              <a:t>Foreign Exchange Management (Overseas Investment) Regulations 2022</a:t>
            </a:r>
          </a:p>
        </p:txBody>
      </p:sp>
    </p:spTree>
    <p:extLst>
      <p:ext uri="{BB962C8B-B14F-4D97-AF65-F5344CB8AC3E}">
        <p14:creationId xmlns:p14="http://schemas.microsoft.com/office/powerpoint/2010/main" val="27136447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C1143-E6AA-9133-29F9-F0625074B768}"/>
              </a:ext>
            </a:extLst>
          </p:cNvPr>
          <p:cNvSpPr>
            <a:spLocks noGrp="1"/>
          </p:cNvSpPr>
          <p:nvPr>
            <p:ph type="title"/>
          </p:nvPr>
        </p:nvSpPr>
        <p:spPr>
          <a:xfrm>
            <a:off x="1120947" y="-753688"/>
            <a:ext cx="9950103" cy="1507376"/>
          </a:xfrm>
        </p:spPr>
        <p:txBody>
          <a:bodyPr>
            <a:normAutofit/>
          </a:bodyPr>
          <a:lstStyle/>
          <a:p>
            <a:r>
              <a:rPr lang="en-US" sz="2800" dirty="0"/>
              <a:t>Outbound Investments</a:t>
            </a:r>
            <a:endParaRPr lang="en-IN" sz="2800" dirty="0"/>
          </a:p>
        </p:txBody>
      </p:sp>
      <p:sp>
        <p:nvSpPr>
          <p:cNvPr id="3" name="Content Placeholder 2">
            <a:extLst>
              <a:ext uri="{FF2B5EF4-FFF2-40B4-BE49-F238E27FC236}">
                <a16:creationId xmlns:a16="http://schemas.microsoft.com/office/drawing/2014/main" id="{C02249FA-0169-BC64-BE29-4FB64017BD58}"/>
              </a:ext>
            </a:extLst>
          </p:cNvPr>
          <p:cNvSpPr>
            <a:spLocks noGrp="1"/>
          </p:cNvSpPr>
          <p:nvPr>
            <p:ph idx="1"/>
          </p:nvPr>
        </p:nvSpPr>
        <p:spPr>
          <a:xfrm>
            <a:off x="1120947" y="1153788"/>
            <a:ext cx="9950103" cy="3513514"/>
          </a:xfrm>
        </p:spPr>
        <p:txBody>
          <a:bodyPr/>
          <a:lstStyle/>
          <a:p>
            <a:r>
              <a:rPr lang="en-US" b="1" dirty="0"/>
              <a:t>For investments in Subsidiary/Joint Venture/Associates</a:t>
            </a:r>
          </a:p>
          <a:p>
            <a:r>
              <a:rPr lang="en-US" b="1" dirty="0"/>
              <a:t>Financial Commitment includes pledge, guarantee etc.</a:t>
            </a:r>
          </a:p>
          <a:p>
            <a:r>
              <a:rPr lang="en-US" b="1" dirty="0"/>
              <a:t>Banned investments in certain sectors like Real Estate (Trading)/Trading in TDR</a:t>
            </a:r>
          </a:p>
          <a:p>
            <a:r>
              <a:rPr lang="en-US" b="1" dirty="0"/>
              <a:t>All entities except Proprietorship firms can invest</a:t>
            </a:r>
          </a:p>
          <a:p>
            <a:r>
              <a:rPr lang="en-US" b="1" dirty="0"/>
              <a:t>Automatic and Approval route</a:t>
            </a:r>
          </a:p>
          <a:p>
            <a:r>
              <a:rPr lang="en-US" b="1" dirty="0" err="1"/>
              <a:t>Upto</a:t>
            </a:r>
            <a:r>
              <a:rPr lang="en-US" b="1" dirty="0"/>
              <a:t> 400% of the net worth as per latest audited Financial Statements – not exceeding 18 months. (Net worth as defined u/s 2 of the Companies Act 2013 – Audited FS.</a:t>
            </a:r>
          </a:p>
          <a:p>
            <a:r>
              <a:rPr lang="en-IN" b="1" dirty="0"/>
              <a:t>Net worth includes Share Capital, Reserves created out of profits, Share Premium</a:t>
            </a:r>
          </a:p>
          <a:p>
            <a:endParaRPr lang="en-IN" b="1" dirty="0"/>
          </a:p>
        </p:txBody>
      </p:sp>
    </p:spTree>
    <p:extLst>
      <p:ext uri="{BB962C8B-B14F-4D97-AF65-F5344CB8AC3E}">
        <p14:creationId xmlns:p14="http://schemas.microsoft.com/office/powerpoint/2010/main" val="330803115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3766B-FF18-9B8B-292E-5F91044BD26D}"/>
              </a:ext>
            </a:extLst>
          </p:cNvPr>
          <p:cNvSpPr>
            <a:spLocks noGrp="1"/>
          </p:cNvSpPr>
          <p:nvPr>
            <p:ph type="title"/>
          </p:nvPr>
        </p:nvSpPr>
        <p:spPr>
          <a:xfrm>
            <a:off x="1120946" y="-753688"/>
            <a:ext cx="9950103" cy="1507376"/>
          </a:xfrm>
        </p:spPr>
        <p:txBody>
          <a:bodyPr/>
          <a:lstStyle/>
          <a:p>
            <a:r>
              <a:rPr lang="en-US" dirty="0"/>
              <a:t>ODI – Restrictions/Conditions </a:t>
            </a:r>
            <a:endParaRPr lang="en-IN" dirty="0"/>
          </a:p>
        </p:txBody>
      </p:sp>
      <p:sp>
        <p:nvSpPr>
          <p:cNvPr id="3" name="Content Placeholder 2">
            <a:extLst>
              <a:ext uri="{FF2B5EF4-FFF2-40B4-BE49-F238E27FC236}">
                <a16:creationId xmlns:a16="http://schemas.microsoft.com/office/drawing/2014/main" id="{5399E9F0-542E-E689-8D2E-D0D7D483B397}"/>
              </a:ext>
            </a:extLst>
          </p:cNvPr>
          <p:cNvSpPr>
            <a:spLocks noGrp="1"/>
          </p:cNvSpPr>
          <p:nvPr>
            <p:ph idx="1"/>
          </p:nvPr>
        </p:nvSpPr>
        <p:spPr>
          <a:xfrm>
            <a:off x="1120945" y="1102766"/>
            <a:ext cx="9950103" cy="3513514"/>
          </a:xfrm>
        </p:spPr>
        <p:txBody>
          <a:bodyPr>
            <a:normAutofit fontScale="92500"/>
          </a:bodyPr>
          <a:lstStyle/>
          <a:p>
            <a:r>
              <a:rPr lang="en-US" b="1" dirty="0"/>
              <a:t>Cannot invest in countries which are under non co-operative mode as per FATF</a:t>
            </a:r>
          </a:p>
          <a:p>
            <a:r>
              <a:rPr lang="en-US" b="1" dirty="0"/>
              <a:t>To verify the same as per FATF</a:t>
            </a:r>
          </a:p>
          <a:p>
            <a:r>
              <a:rPr lang="en-US" b="1" dirty="0"/>
              <a:t>NOC required from relevant agencies if the Indian Entity is:</a:t>
            </a:r>
          </a:p>
          <a:p>
            <a:pPr marL="617220" lvl="1" indent="-342900">
              <a:buAutoNum type="alphaLcParenBoth"/>
            </a:pPr>
            <a:r>
              <a:rPr lang="en-US" dirty="0"/>
              <a:t>Is NPA</a:t>
            </a:r>
          </a:p>
          <a:p>
            <a:pPr marL="617220" lvl="1" indent="-342900">
              <a:buAutoNum type="alphaLcParenBoth"/>
            </a:pPr>
            <a:r>
              <a:rPr lang="en-US" dirty="0"/>
              <a:t>Classified as Willful defaulter</a:t>
            </a:r>
          </a:p>
          <a:p>
            <a:pPr marL="617220" lvl="1" indent="-342900">
              <a:buAutoNum type="alphaLcParenBoth"/>
            </a:pPr>
            <a:r>
              <a:rPr lang="en-US" dirty="0"/>
              <a:t>Under investigation by any Investigating Agency.</a:t>
            </a:r>
          </a:p>
          <a:p>
            <a:pPr lvl="1"/>
            <a:r>
              <a:rPr lang="en-US" dirty="0"/>
              <a:t>In case NOC not received within 60 days from application – deemed NOC.</a:t>
            </a:r>
          </a:p>
          <a:p>
            <a:r>
              <a:rPr lang="en-US" b="1" dirty="0"/>
              <a:t>Share certificate to be received within 6 months and submitted to AD bank within this period.</a:t>
            </a:r>
          </a:p>
          <a:p>
            <a:r>
              <a:rPr lang="en-US" b="1" dirty="0"/>
              <a:t>In case of liquidation of ODI, funds to be remitted back</a:t>
            </a:r>
          </a:p>
          <a:p>
            <a:pPr marL="0" indent="0">
              <a:buNone/>
            </a:pPr>
            <a:endParaRPr lang="en-US" b="1" dirty="0">
              <a:highlight>
                <a:srgbClr val="FFFF00"/>
              </a:highlight>
            </a:endParaRPr>
          </a:p>
          <a:p>
            <a:endParaRPr lang="en-US" b="1" dirty="0"/>
          </a:p>
          <a:p>
            <a:endParaRPr lang="en-IN" b="1" dirty="0"/>
          </a:p>
        </p:txBody>
      </p:sp>
    </p:spTree>
    <p:extLst>
      <p:ext uri="{BB962C8B-B14F-4D97-AF65-F5344CB8AC3E}">
        <p14:creationId xmlns:p14="http://schemas.microsoft.com/office/powerpoint/2010/main" val="212979692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7AD85-197C-0C74-3299-560C752211F4}"/>
              </a:ext>
            </a:extLst>
          </p:cNvPr>
          <p:cNvSpPr>
            <a:spLocks noGrp="1"/>
          </p:cNvSpPr>
          <p:nvPr>
            <p:ph type="title"/>
          </p:nvPr>
        </p:nvSpPr>
        <p:spPr>
          <a:xfrm>
            <a:off x="909342" y="-1260705"/>
            <a:ext cx="3600860" cy="5431536"/>
          </a:xfrm>
        </p:spPr>
        <p:txBody>
          <a:bodyPr>
            <a:normAutofit/>
          </a:bodyPr>
          <a:lstStyle/>
          <a:p>
            <a:r>
              <a:rPr lang="en-IN" sz="4800" dirty="0"/>
              <a:t>Case studies</a:t>
            </a:r>
          </a:p>
        </p:txBody>
      </p:sp>
      <p:sp>
        <p:nvSpPr>
          <p:cNvPr id="3" name="Content Placeholder 2">
            <a:extLst>
              <a:ext uri="{FF2B5EF4-FFF2-40B4-BE49-F238E27FC236}">
                <a16:creationId xmlns:a16="http://schemas.microsoft.com/office/drawing/2014/main" id="{6B155A69-0428-600F-8639-7F4EEC4CCF56}"/>
              </a:ext>
            </a:extLst>
          </p:cNvPr>
          <p:cNvSpPr>
            <a:spLocks noGrp="1"/>
          </p:cNvSpPr>
          <p:nvPr>
            <p:ph idx="1"/>
          </p:nvPr>
        </p:nvSpPr>
        <p:spPr>
          <a:xfrm>
            <a:off x="5058323" y="713232"/>
            <a:ext cx="6224335" cy="5431536"/>
          </a:xfrm>
        </p:spPr>
        <p:txBody>
          <a:bodyPr anchor="ctr">
            <a:normAutofit/>
          </a:bodyPr>
          <a:lstStyle/>
          <a:p>
            <a:r>
              <a:rPr lang="en-IN" sz="2200" b="1" dirty="0"/>
              <a:t>Y </a:t>
            </a:r>
            <a:r>
              <a:rPr lang="en-IN" sz="2200" b="1" dirty="0" err="1"/>
              <a:t>Pvt.</a:t>
            </a:r>
            <a:r>
              <a:rPr lang="en-IN" sz="2200" b="1" dirty="0"/>
              <a:t> Ltd. Makes an ODI in equity shares of X INC at the value of Rs. 100 per share, the fair value as per the discounting method is Rs. 110 per share. Whether permitted in FEMA, whether any tax implication ?</a:t>
            </a:r>
          </a:p>
          <a:p>
            <a:r>
              <a:rPr lang="en-IN" sz="2200" b="1" dirty="0"/>
              <a:t>The valuation should be higher or equal to 11UA value and less then or equal to the fair value as per DCF method</a:t>
            </a:r>
          </a:p>
          <a:p>
            <a:pPr marL="0" indent="0">
              <a:buNone/>
            </a:pPr>
            <a:endParaRPr lang="en-IN" sz="2200" b="1" dirty="0"/>
          </a:p>
        </p:txBody>
      </p:sp>
    </p:spTree>
    <p:extLst>
      <p:ext uri="{BB962C8B-B14F-4D97-AF65-F5344CB8AC3E}">
        <p14:creationId xmlns:p14="http://schemas.microsoft.com/office/powerpoint/2010/main" val="9796357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4100D-04D8-4DA6-DFA6-DCF1D1AA5B15}"/>
              </a:ext>
            </a:extLst>
          </p:cNvPr>
          <p:cNvSpPr>
            <a:spLocks noGrp="1"/>
          </p:cNvSpPr>
          <p:nvPr>
            <p:ph type="title"/>
          </p:nvPr>
        </p:nvSpPr>
        <p:spPr>
          <a:xfrm>
            <a:off x="825412" y="-481307"/>
            <a:ext cx="11018520" cy="1434415"/>
          </a:xfrm>
        </p:spPr>
        <p:txBody>
          <a:bodyPr anchor="b">
            <a:normAutofit/>
          </a:bodyPr>
          <a:lstStyle/>
          <a:p>
            <a:r>
              <a:rPr lang="en-IN" sz="5400" dirty="0"/>
              <a:t>Case study</a:t>
            </a:r>
          </a:p>
        </p:txBody>
      </p:sp>
      <p:sp>
        <p:nvSpPr>
          <p:cNvPr id="3" name="Content Placeholder 2">
            <a:extLst>
              <a:ext uri="{FF2B5EF4-FFF2-40B4-BE49-F238E27FC236}">
                <a16:creationId xmlns:a16="http://schemas.microsoft.com/office/drawing/2014/main" id="{D7F3E67A-C5BD-8041-9796-B910AFFB45D2}"/>
              </a:ext>
            </a:extLst>
          </p:cNvPr>
          <p:cNvSpPr>
            <a:spLocks noGrp="1"/>
          </p:cNvSpPr>
          <p:nvPr>
            <p:ph idx="1"/>
          </p:nvPr>
        </p:nvSpPr>
        <p:spPr>
          <a:xfrm>
            <a:off x="575278" y="1682209"/>
            <a:ext cx="6713552" cy="4119172"/>
          </a:xfrm>
        </p:spPr>
        <p:txBody>
          <a:bodyPr anchor="t">
            <a:normAutofit fontScale="92500"/>
          </a:bodyPr>
          <a:lstStyle/>
          <a:p>
            <a:pPr marL="355600" indent="-355600">
              <a:buNone/>
              <a:tabLst>
                <a:tab pos="271463" algn="l"/>
              </a:tabLst>
            </a:pPr>
            <a:r>
              <a:rPr lang="en-IN" sz="2200" b="1" dirty="0"/>
              <a:t>1) XYZ </a:t>
            </a:r>
            <a:r>
              <a:rPr lang="en-IN" sz="2200" b="1" dirty="0" err="1"/>
              <a:t>Pvt.</a:t>
            </a:r>
            <a:r>
              <a:rPr lang="en-IN" sz="2200" b="1" dirty="0"/>
              <a:t> Ltd. has </a:t>
            </a:r>
            <a:r>
              <a:rPr lang="en-IN" sz="2200" b="1" dirty="0" err="1"/>
              <a:t>has</a:t>
            </a:r>
            <a:r>
              <a:rPr lang="en-IN" sz="2200" b="1" dirty="0"/>
              <a:t> prepared its financial statements (FS) under  Ind AS wherein redeemable preference shares which have been issued by them have been disclosed as loan liability and</a:t>
            </a:r>
          </a:p>
          <a:p>
            <a:pPr marL="355600" indent="0">
              <a:buNone/>
            </a:pPr>
            <a:endParaRPr lang="en-IN" sz="2200" b="1" dirty="0"/>
          </a:p>
          <a:p>
            <a:pPr marL="355600" indent="0">
              <a:buNone/>
            </a:pPr>
            <a:r>
              <a:rPr lang="en-IN" sz="2200" b="1" dirty="0"/>
              <a:t>ABC Pvt Ltd has prepared its FS as per the accounting standards wherein redeemable preference shares has been disclosed as preference share capital. Whether to include the preference  shares in Net worth in both cases ?</a:t>
            </a:r>
          </a:p>
          <a:p>
            <a:endParaRPr lang="en-IN" sz="2200" b="1" dirty="0"/>
          </a:p>
        </p:txBody>
      </p:sp>
      <p:pic>
        <p:nvPicPr>
          <p:cNvPr id="5" name="Picture 4">
            <a:extLst>
              <a:ext uri="{FF2B5EF4-FFF2-40B4-BE49-F238E27FC236}">
                <a16:creationId xmlns:a16="http://schemas.microsoft.com/office/drawing/2014/main" id="{DA647963-344E-D13D-CC76-45E9A08874D6}"/>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7954" r="18068" b="-3"/>
          <a:stretch/>
        </p:blipFill>
        <p:spPr>
          <a:xfrm>
            <a:off x="7675658" y="2093976"/>
            <a:ext cx="3941064" cy="4096512"/>
          </a:xfrm>
          <a:prstGeom prst="rect">
            <a:avLst/>
          </a:prstGeom>
        </p:spPr>
      </p:pic>
    </p:spTree>
    <p:extLst>
      <p:ext uri="{BB962C8B-B14F-4D97-AF65-F5344CB8AC3E}">
        <p14:creationId xmlns:p14="http://schemas.microsoft.com/office/powerpoint/2010/main" val="1933305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85DC0-0C29-C07E-D661-FBEBC2D76274}"/>
              </a:ext>
            </a:extLst>
          </p:cNvPr>
          <p:cNvSpPr>
            <a:spLocks noGrp="1"/>
          </p:cNvSpPr>
          <p:nvPr>
            <p:ph type="title"/>
          </p:nvPr>
        </p:nvSpPr>
        <p:spPr>
          <a:xfrm>
            <a:off x="838200" y="365125"/>
            <a:ext cx="10515600" cy="1325563"/>
          </a:xfrm>
        </p:spPr>
        <p:txBody>
          <a:bodyPr>
            <a:normAutofit/>
          </a:bodyPr>
          <a:lstStyle/>
          <a:p>
            <a:r>
              <a:rPr lang="en-IN" sz="5400" dirty="0"/>
              <a:t>FERA 1973</a:t>
            </a:r>
          </a:p>
        </p:txBody>
      </p:sp>
      <p:sp>
        <p:nvSpPr>
          <p:cNvPr id="3" name="Content Placeholder 2">
            <a:extLst>
              <a:ext uri="{FF2B5EF4-FFF2-40B4-BE49-F238E27FC236}">
                <a16:creationId xmlns:a16="http://schemas.microsoft.com/office/drawing/2014/main" id="{4E30F224-E1CF-1645-7FC7-D029CB502EC3}"/>
              </a:ext>
            </a:extLst>
          </p:cNvPr>
          <p:cNvSpPr>
            <a:spLocks noGrp="1"/>
          </p:cNvSpPr>
          <p:nvPr>
            <p:ph idx="1"/>
          </p:nvPr>
        </p:nvSpPr>
        <p:spPr>
          <a:xfrm>
            <a:off x="838200" y="1929384"/>
            <a:ext cx="10515600" cy="4251960"/>
          </a:xfrm>
        </p:spPr>
        <p:txBody>
          <a:bodyPr>
            <a:normAutofit fontScale="92500" lnSpcReduction="20000"/>
          </a:bodyPr>
          <a:lstStyle/>
          <a:p>
            <a:pPr marL="0" indent="0">
              <a:buNone/>
            </a:pPr>
            <a:r>
              <a:rPr lang="en-US" sz="1200" dirty="0"/>
              <a:t>     </a:t>
            </a:r>
          </a:p>
          <a:p>
            <a:r>
              <a:rPr lang="en-US" sz="2200" dirty="0"/>
              <a:t>FERA 1973 came into effect on 1st January, 1974  was mainly formulated to deal with </a:t>
            </a:r>
            <a:r>
              <a:rPr lang="en-US" sz="2200" b="1" dirty="0"/>
              <a:t>deep crunch of foreign exchange </a:t>
            </a:r>
            <a:r>
              <a:rPr lang="en-US" sz="2200" dirty="0"/>
              <a:t>in economy.</a:t>
            </a:r>
          </a:p>
          <a:p>
            <a:r>
              <a:rPr lang="en-US" sz="2200" dirty="0"/>
              <a:t>Its main objective was to </a:t>
            </a:r>
            <a:r>
              <a:rPr lang="en-US" sz="2200" b="1" dirty="0"/>
              <a:t>Control, Conserve &amp; Regulate </a:t>
            </a:r>
            <a:r>
              <a:rPr lang="en-US" sz="2200" dirty="0"/>
              <a:t>foreign exchange </a:t>
            </a:r>
          </a:p>
          <a:p>
            <a:r>
              <a:rPr lang="en-US" sz="2200" b="1" dirty="0"/>
              <a:t>Enforcement Directorate </a:t>
            </a:r>
            <a:r>
              <a:rPr lang="en-US" sz="2200" dirty="0"/>
              <a:t>(ED) administered the law enforcement</a:t>
            </a:r>
          </a:p>
          <a:p>
            <a:r>
              <a:rPr lang="en-US" sz="2200" dirty="0"/>
              <a:t>FERA introduced Strict penalties and criminal charges for violations </a:t>
            </a:r>
          </a:p>
          <a:p>
            <a:r>
              <a:rPr lang="en-US" sz="2200" dirty="0"/>
              <a:t>as </a:t>
            </a:r>
            <a:r>
              <a:rPr lang="en-US" sz="2200" b="1" dirty="0"/>
              <a:t>violation</a:t>
            </a:r>
            <a:r>
              <a:rPr lang="en-US" sz="2200" dirty="0"/>
              <a:t> of FERA was considered a </a:t>
            </a:r>
            <a:r>
              <a:rPr lang="en-US" sz="2200" b="1" dirty="0"/>
              <a:t>criminal act </a:t>
            </a:r>
            <a:r>
              <a:rPr lang="en-US" sz="2200" dirty="0"/>
              <a:t>and there were </a:t>
            </a:r>
            <a:r>
              <a:rPr lang="en-US" sz="2200" b="1" dirty="0"/>
              <a:t>major penalties </a:t>
            </a:r>
            <a:r>
              <a:rPr lang="en-US" sz="2200" dirty="0"/>
              <a:t>associated with it.</a:t>
            </a:r>
          </a:p>
          <a:p>
            <a:r>
              <a:rPr lang="en-US" sz="2200" dirty="0"/>
              <a:t>including </a:t>
            </a:r>
            <a:r>
              <a:rPr lang="en-US" sz="2200" b="1" dirty="0"/>
              <a:t>mandatory RBI approval </a:t>
            </a:r>
            <a:r>
              <a:rPr lang="en-US" sz="2200" dirty="0"/>
              <a:t>for most foreign exchange transactions</a:t>
            </a:r>
          </a:p>
          <a:p>
            <a:r>
              <a:rPr lang="en-US" sz="2200" dirty="0"/>
              <a:t>The act contributed to </a:t>
            </a:r>
            <a:r>
              <a:rPr lang="en-US" sz="2200" b="1" dirty="0"/>
              <a:t>India's economic isolation </a:t>
            </a:r>
            <a:r>
              <a:rPr lang="en-US" sz="2200" dirty="0"/>
              <a:t>during a time when many </a:t>
            </a:r>
            <a:r>
              <a:rPr lang="en-US" sz="2200" b="1" dirty="0"/>
              <a:t>other countries were liberalizing their economies </a:t>
            </a:r>
            <a:r>
              <a:rPr lang="en-US" sz="2200" dirty="0"/>
              <a:t>and attracting foreign investment.</a:t>
            </a:r>
          </a:p>
        </p:txBody>
      </p:sp>
    </p:spTree>
    <p:extLst>
      <p:ext uri="{BB962C8B-B14F-4D97-AF65-F5344CB8AC3E}">
        <p14:creationId xmlns:p14="http://schemas.microsoft.com/office/powerpoint/2010/main" val="365277142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00457-CE54-7B99-FE33-31562BE292F3}"/>
              </a:ext>
            </a:extLst>
          </p:cNvPr>
          <p:cNvSpPr>
            <a:spLocks noGrp="1"/>
          </p:cNvSpPr>
          <p:nvPr>
            <p:ph type="title"/>
          </p:nvPr>
        </p:nvSpPr>
        <p:spPr>
          <a:xfrm>
            <a:off x="1014920" y="-335266"/>
            <a:ext cx="10515600" cy="1325563"/>
          </a:xfrm>
        </p:spPr>
        <p:txBody>
          <a:bodyPr>
            <a:normAutofit/>
          </a:bodyPr>
          <a:lstStyle/>
          <a:p>
            <a:r>
              <a:rPr lang="en-IN" sz="5400" dirty="0"/>
              <a:t>Case study</a:t>
            </a:r>
          </a:p>
        </p:txBody>
      </p:sp>
      <p:sp>
        <p:nvSpPr>
          <p:cNvPr id="3" name="Content Placeholder 2">
            <a:extLst>
              <a:ext uri="{FF2B5EF4-FFF2-40B4-BE49-F238E27FC236}">
                <a16:creationId xmlns:a16="http://schemas.microsoft.com/office/drawing/2014/main" id="{EEC4ADE4-C485-E627-8784-D69FB0BDA81E}"/>
              </a:ext>
            </a:extLst>
          </p:cNvPr>
          <p:cNvSpPr>
            <a:spLocks noGrp="1"/>
          </p:cNvSpPr>
          <p:nvPr>
            <p:ph idx="1"/>
          </p:nvPr>
        </p:nvSpPr>
        <p:spPr>
          <a:xfrm>
            <a:off x="721468" y="1384635"/>
            <a:ext cx="10515600" cy="4251960"/>
          </a:xfrm>
        </p:spPr>
        <p:txBody>
          <a:bodyPr>
            <a:normAutofit lnSpcReduction="10000"/>
          </a:bodyPr>
          <a:lstStyle/>
          <a:p>
            <a:r>
              <a:rPr lang="en-IN" sz="2200" b="1" dirty="0"/>
              <a:t>A </a:t>
            </a:r>
            <a:r>
              <a:rPr lang="en-IN" sz="2200" b="1" dirty="0" err="1"/>
              <a:t>Pvt.</a:t>
            </a:r>
            <a:r>
              <a:rPr lang="en-IN" sz="2200" b="1" dirty="0"/>
              <a:t> Ltd. Wishes to make an ODI investment in May 2024, For calculating 400% of the net worth, the financial statements for which reporting year should be considered ?</a:t>
            </a:r>
          </a:p>
          <a:p>
            <a:endParaRPr lang="en-IN" sz="2200" b="1" dirty="0"/>
          </a:p>
          <a:p>
            <a:r>
              <a:rPr lang="en-IN" sz="2200" b="1" dirty="0"/>
              <a:t>X Ltd. has made an ODI in a foreign entity as per the rules and regulations of FEMA in May 2024, by considering the net worth as per the latest audited financial statements (FS) as on 31</a:t>
            </a:r>
            <a:r>
              <a:rPr lang="en-IN" sz="2200" b="1" baseline="30000" dirty="0"/>
              <a:t>st</a:t>
            </a:r>
            <a:r>
              <a:rPr lang="en-IN" sz="2200" b="1" dirty="0"/>
              <a:t> March, 2022, its FY 2022-23 FS is prepared and signed in August 2023, wherein there is a loss and the investment made in May 2023 is above 400% of the net worth as on 31</a:t>
            </a:r>
            <a:r>
              <a:rPr lang="en-IN" sz="2200" b="1" baseline="30000" dirty="0"/>
              <a:t>st</a:t>
            </a:r>
            <a:r>
              <a:rPr lang="en-IN" sz="2200" b="1" dirty="0"/>
              <a:t> March, 2023, What should be done ?</a:t>
            </a:r>
          </a:p>
        </p:txBody>
      </p:sp>
    </p:spTree>
    <p:extLst>
      <p:ext uri="{BB962C8B-B14F-4D97-AF65-F5344CB8AC3E}">
        <p14:creationId xmlns:p14="http://schemas.microsoft.com/office/powerpoint/2010/main" val="113677582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1267A-88D4-4C6D-A521-DDA46FA84EA9}"/>
              </a:ext>
            </a:extLst>
          </p:cNvPr>
          <p:cNvSpPr>
            <a:spLocks noGrp="1"/>
          </p:cNvSpPr>
          <p:nvPr>
            <p:ph type="title"/>
          </p:nvPr>
        </p:nvSpPr>
        <p:spPr>
          <a:xfrm>
            <a:off x="1023736" y="-753688"/>
            <a:ext cx="9950103" cy="1507376"/>
          </a:xfrm>
        </p:spPr>
        <p:txBody>
          <a:bodyPr/>
          <a:lstStyle/>
          <a:p>
            <a:r>
              <a:rPr lang="en-US" dirty="0"/>
              <a:t>ODI - Process</a:t>
            </a:r>
            <a:endParaRPr lang="en-IN" dirty="0"/>
          </a:p>
        </p:txBody>
      </p:sp>
      <p:sp>
        <p:nvSpPr>
          <p:cNvPr id="3" name="Content Placeholder 2">
            <a:extLst>
              <a:ext uri="{FF2B5EF4-FFF2-40B4-BE49-F238E27FC236}">
                <a16:creationId xmlns:a16="http://schemas.microsoft.com/office/drawing/2014/main" id="{916180E5-5A08-A93E-2C9B-4163C8EEF660}"/>
              </a:ext>
            </a:extLst>
          </p:cNvPr>
          <p:cNvSpPr>
            <a:spLocks noGrp="1"/>
          </p:cNvSpPr>
          <p:nvPr>
            <p:ph idx="1"/>
          </p:nvPr>
        </p:nvSpPr>
        <p:spPr>
          <a:xfrm>
            <a:off x="1023735" y="1237166"/>
            <a:ext cx="9950103" cy="4891260"/>
          </a:xfrm>
        </p:spPr>
        <p:txBody>
          <a:bodyPr>
            <a:normAutofit/>
          </a:bodyPr>
          <a:lstStyle/>
          <a:p>
            <a:r>
              <a:rPr lang="en-US" b="1" dirty="0"/>
              <a:t>Create Unique Identification Number (UIN) before remitting</a:t>
            </a:r>
          </a:p>
          <a:p>
            <a:r>
              <a:rPr lang="en-US" b="1" dirty="0"/>
              <a:t>File ODI form with AD bank</a:t>
            </a:r>
          </a:p>
          <a:p>
            <a:r>
              <a:rPr lang="en-US" b="1" dirty="0"/>
              <a:t>Schedule E of ODI form is to be certified by Statutory Auditor</a:t>
            </a:r>
          </a:p>
          <a:p>
            <a:r>
              <a:rPr lang="en-US" b="1" dirty="0"/>
              <a:t>Check  Financial Action Task Force (FATF) status on site : </a:t>
            </a:r>
          </a:p>
          <a:p>
            <a:r>
              <a:rPr lang="en-US" b="1" dirty="0">
                <a:hlinkClick r:id="rId2"/>
              </a:rPr>
              <a:t>https://www.fatf-gafi.org/en/countries/black</a:t>
            </a:r>
            <a:r>
              <a:rPr lang="en-US" b="1" dirty="0"/>
              <a:t>-and-grey-lists.html</a:t>
            </a:r>
          </a:p>
          <a:p>
            <a:r>
              <a:rPr lang="en-US" b="1" dirty="0"/>
              <a:t>FATF lists out those countries or jurisdictions which are not compliant </a:t>
            </a:r>
          </a:p>
          <a:p>
            <a:r>
              <a:rPr lang="en-US" b="1" dirty="0"/>
              <a:t>The Bank approves ODI form and then permits remittance</a:t>
            </a:r>
          </a:p>
          <a:p>
            <a:r>
              <a:rPr lang="en-US" b="1" dirty="0"/>
              <a:t>Form A2 to be filed</a:t>
            </a:r>
          </a:p>
          <a:p>
            <a:r>
              <a:rPr lang="en-US" b="1" dirty="0"/>
              <a:t>All remittances through one branch of AD.</a:t>
            </a:r>
          </a:p>
          <a:p>
            <a:endParaRPr lang="en-US" b="1" dirty="0"/>
          </a:p>
          <a:p>
            <a:pPr marL="0" indent="0">
              <a:buNone/>
            </a:pPr>
            <a:endParaRPr lang="en-IN" b="1" dirty="0"/>
          </a:p>
        </p:txBody>
      </p:sp>
    </p:spTree>
    <p:extLst>
      <p:ext uri="{BB962C8B-B14F-4D97-AF65-F5344CB8AC3E}">
        <p14:creationId xmlns:p14="http://schemas.microsoft.com/office/powerpoint/2010/main" val="364873590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A9B24-6A56-71A5-B79D-6D22531BBDFE}"/>
              </a:ext>
            </a:extLst>
          </p:cNvPr>
          <p:cNvSpPr>
            <a:spLocks noGrp="1"/>
          </p:cNvSpPr>
          <p:nvPr>
            <p:ph type="title"/>
          </p:nvPr>
        </p:nvSpPr>
        <p:spPr>
          <a:xfrm>
            <a:off x="1077359" y="-753688"/>
            <a:ext cx="9950103" cy="1507376"/>
          </a:xfrm>
        </p:spPr>
        <p:txBody>
          <a:bodyPr/>
          <a:lstStyle/>
          <a:p>
            <a:r>
              <a:rPr lang="en-IN" dirty="0"/>
              <a:t>ODI - Compliances</a:t>
            </a:r>
          </a:p>
        </p:txBody>
      </p:sp>
      <p:sp>
        <p:nvSpPr>
          <p:cNvPr id="3" name="Content Placeholder 2">
            <a:extLst>
              <a:ext uri="{FF2B5EF4-FFF2-40B4-BE49-F238E27FC236}">
                <a16:creationId xmlns:a16="http://schemas.microsoft.com/office/drawing/2014/main" id="{657589E7-6D29-E67D-2279-A3EAB0A11DBB}"/>
              </a:ext>
            </a:extLst>
          </p:cNvPr>
          <p:cNvSpPr>
            <a:spLocks noGrp="1"/>
          </p:cNvSpPr>
          <p:nvPr>
            <p:ph idx="1"/>
          </p:nvPr>
        </p:nvSpPr>
        <p:spPr>
          <a:xfrm>
            <a:off x="1077358" y="1131155"/>
            <a:ext cx="9950103" cy="4559526"/>
          </a:xfrm>
        </p:spPr>
        <p:txBody>
          <a:bodyPr>
            <a:normAutofit/>
          </a:bodyPr>
          <a:lstStyle/>
          <a:p>
            <a:r>
              <a:rPr lang="en-US" b="1" dirty="0"/>
              <a:t>Every year till investment persists, Annual Performance Report (APR) is to be filed.</a:t>
            </a:r>
          </a:p>
          <a:p>
            <a:r>
              <a:rPr lang="en-US" b="1" dirty="0"/>
              <a:t>In case of multiple investors from India, highest investor will file – In case of equal – to be filed jointly</a:t>
            </a:r>
          </a:p>
          <a:p>
            <a:r>
              <a:rPr lang="en-US" b="1" dirty="0"/>
              <a:t>APR is required to be certified by Statutory Auditor</a:t>
            </a:r>
            <a:endParaRPr lang="en-IN" b="1" dirty="0"/>
          </a:p>
          <a:p>
            <a:r>
              <a:rPr lang="en-IN" b="1" dirty="0"/>
              <a:t>APR contains details of the foreign entity share capital, net worth, Profit and Loss. </a:t>
            </a:r>
          </a:p>
          <a:p>
            <a:r>
              <a:rPr lang="en-IN" b="1" dirty="0"/>
              <a:t>Audited accounts of foreign entity mandatory if control exists (even though not required under host country)</a:t>
            </a:r>
          </a:p>
          <a:p>
            <a:r>
              <a:rPr lang="en-IN" b="1" dirty="0"/>
              <a:t>Control means authority to appoint directors, direct policies etc 10% or more holding.</a:t>
            </a:r>
          </a:p>
        </p:txBody>
      </p:sp>
    </p:spTree>
    <p:extLst>
      <p:ext uri="{BB962C8B-B14F-4D97-AF65-F5344CB8AC3E}">
        <p14:creationId xmlns:p14="http://schemas.microsoft.com/office/powerpoint/2010/main" val="35409893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37967-49DC-02CB-35DD-470CB0B6F092}"/>
              </a:ext>
            </a:extLst>
          </p:cNvPr>
          <p:cNvSpPr>
            <a:spLocks noGrp="1"/>
          </p:cNvSpPr>
          <p:nvPr>
            <p:ph type="title"/>
          </p:nvPr>
        </p:nvSpPr>
        <p:spPr>
          <a:xfrm>
            <a:off x="931221" y="-656410"/>
            <a:ext cx="9950103" cy="1507376"/>
          </a:xfrm>
        </p:spPr>
        <p:txBody>
          <a:bodyPr/>
          <a:lstStyle/>
          <a:p>
            <a:r>
              <a:rPr lang="en-IN" dirty="0"/>
              <a:t>Investment by Residents – Liberalised Remittance</a:t>
            </a:r>
          </a:p>
        </p:txBody>
      </p:sp>
      <p:sp>
        <p:nvSpPr>
          <p:cNvPr id="3" name="Content Placeholder 2">
            <a:extLst>
              <a:ext uri="{FF2B5EF4-FFF2-40B4-BE49-F238E27FC236}">
                <a16:creationId xmlns:a16="http://schemas.microsoft.com/office/drawing/2014/main" id="{461C76A4-1F7D-317E-B8DB-61919941C0C6}"/>
              </a:ext>
            </a:extLst>
          </p:cNvPr>
          <p:cNvSpPr>
            <a:spLocks noGrp="1"/>
          </p:cNvSpPr>
          <p:nvPr>
            <p:ph idx="1"/>
          </p:nvPr>
        </p:nvSpPr>
        <p:spPr>
          <a:xfrm>
            <a:off x="931220" y="1334244"/>
            <a:ext cx="9950103" cy="4745543"/>
          </a:xfrm>
        </p:spPr>
        <p:txBody>
          <a:bodyPr>
            <a:normAutofit fontScale="92500"/>
          </a:bodyPr>
          <a:lstStyle/>
          <a:p>
            <a:r>
              <a:rPr lang="en-IN" b="1" dirty="0"/>
              <a:t>Liberalised Remittance Scheme – USD 250000 per financial year</a:t>
            </a:r>
          </a:p>
          <a:p>
            <a:r>
              <a:rPr lang="en-IN" b="1" dirty="0"/>
              <a:t>Applicable to Residents</a:t>
            </a:r>
          </a:p>
          <a:p>
            <a:r>
              <a:rPr lang="en-IN" b="1" dirty="0"/>
              <a:t>Purpose for remittances :</a:t>
            </a:r>
          </a:p>
          <a:p>
            <a:pPr lvl="1"/>
            <a:r>
              <a:rPr lang="en-IN" dirty="0"/>
              <a:t>	Acquiring property abroad</a:t>
            </a:r>
          </a:p>
          <a:p>
            <a:pPr lvl="1"/>
            <a:r>
              <a:rPr lang="en-IN" dirty="0"/>
              <a:t>	Acquiring shares of listed companies abroad</a:t>
            </a:r>
          </a:p>
          <a:p>
            <a:pPr lvl="1"/>
            <a:r>
              <a:rPr lang="en-IN" dirty="0"/>
              <a:t>	Opening bank account abroad</a:t>
            </a:r>
          </a:p>
          <a:p>
            <a:pPr lvl="1"/>
            <a:endParaRPr lang="en-IN" dirty="0"/>
          </a:p>
          <a:p>
            <a:pPr lvl="1"/>
            <a:r>
              <a:rPr lang="en-IN" dirty="0"/>
              <a:t>Disclosure of the Foreign Assets/Signatories in Foreign Bank Accounts by Residents</a:t>
            </a:r>
          </a:p>
          <a:p>
            <a:pPr lvl="1"/>
            <a:endParaRPr lang="en-IN" dirty="0"/>
          </a:p>
          <a:p>
            <a:pPr lvl="1"/>
            <a:r>
              <a:rPr lang="en-IN" dirty="0"/>
              <a:t>Non disclosures attract penalty of Rs.10 lacs per return per year – In case income has escaped – Prosecution</a:t>
            </a:r>
          </a:p>
          <a:p>
            <a:pPr lvl="1"/>
            <a:endParaRPr lang="en-IN" dirty="0"/>
          </a:p>
          <a:p>
            <a:pPr lvl="1"/>
            <a:endParaRPr lang="en-IN" dirty="0"/>
          </a:p>
          <a:p>
            <a:pPr lvl="1"/>
            <a:r>
              <a:rPr lang="en-IN" dirty="0"/>
              <a:t>	</a:t>
            </a:r>
          </a:p>
        </p:txBody>
      </p:sp>
    </p:spTree>
    <p:extLst>
      <p:ext uri="{BB962C8B-B14F-4D97-AF65-F5344CB8AC3E}">
        <p14:creationId xmlns:p14="http://schemas.microsoft.com/office/powerpoint/2010/main" val="308683254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18FA2-31BB-43DB-40D3-FDA405A13364}"/>
              </a:ext>
            </a:extLst>
          </p:cNvPr>
          <p:cNvSpPr>
            <a:spLocks noGrp="1"/>
          </p:cNvSpPr>
          <p:nvPr>
            <p:ph type="title"/>
          </p:nvPr>
        </p:nvSpPr>
        <p:spPr>
          <a:xfrm>
            <a:off x="1074950" y="-753688"/>
            <a:ext cx="9950103" cy="1507376"/>
          </a:xfrm>
        </p:spPr>
        <p:txBody>
          <a:bodyPr/>
          <a:lstStyle/>
          <a:p>
            <a:r>
              <a:rPr lang="en-IN" dirty="0"/>
              <a:t>Foreign Liabilities and Assets Return (FLA)</a:t>
            </a:r>
          </a:p>
        </p:txBody>
      </p:sp>
      <p:sp>
        <p:nvSpPr>
          <p:cNvPr id="3" name="Content Placeholder 2">
            <a:extLst>
              <a:ext uri="{FF2B5EF4-FFF2-40B4-BE49-F238E27FC236}">
                <a16:creationId xmlns:a16="http://schemas.microsoft.com/office/drawing/2014/main" id="{0FA54B07-2A51-5302-373E-578F7CACC646}"/>
              </a:ext>
            </a:extLst>
          </p:cNvPr>
          <p:cNvSpPr>
            <a:spLocks noGrp="1"/>
          </p:cNvSpPr>
          <p:nvPr>
            <p:ph idx="1"/>
          </p:nvPr>
        </p:nvSpPr>
        <p:spPr>
          <a:xfrm>
            <a:off x="1074949" y="1246298"/>
            <a:ext cx="9950103" cy="3513514"/>
          </a:xfrm>
        </p:spPr>
        <p:txBody>
          <a:bodyPr>
            <a:normAutofit fontScale="92500" lnSpcReduction="20000"/>
          </a:bodyPr>
          <a:lstStyle/>
          <a:p>
            <a:r>
              <a:rPr lang="en-IN" b="1" dirty="0"/>
              <a:t>FLA to be filed by all entities having either inbound or outbound investments </a:t>
            </a:r>
          </a:p>
          <a:p>
            <a:r>
              <a:rPr lang="en-IN" b="1" dirty="0"/>
              <a:t>Due date is 15</a:t>
            </a:r>
            <a:r>
              <a:rPr lang="en-IN" b="1" baseline="30000" dirty="0"/>
              <a:t>th</a:t>
            </a:r>
            <a:r>
              <a:rPr lang="en-IN" b="1" dirty="0"/>
              <a:t> July after the year end</a:t>
            </a:r>
          </a:p>
          <a:p>
            <a:r>
              <a:rPr lang="en-IN" b="1" dirty="0"/>
              <a:t>FLA contains following details :</a:t>
            </a:r>
          </a:p>
          <a:p>
            <a:r>
              <a:rPr lang="en-IN" b="1" dirty="0"/>
              <a:t>Section I – Basic Information about the entity - Identification</a:t>
            </a:r>
          </a:p>
          <a:p>
            <a:r>
              <a:rPr lang="en-IN" b="1" dirty="0"/>
              <a:t>Section II – Financial Results of Indian Entity – Net Worth, Profit, Sales and Purchase, Employees</a:t>
            </a:r>
          </a:p>
          <a:p>
            <a:r>
              <a:rPr lang="en-IN" b="1" dirty="0"/>
              <a:t>Section III – Financial Liabilities – Investments made in India with Value, Trade </a:t>
            </a:r>
            <a:r>
              <a:rPr lang="en-IN" b="1" dirty="0" err="1"/>
              <a:t>Liabilties</a:t>
            </a:r>
            <a:endParaRPr lang="en-IN" b="1" dirty="0"/>
          </a:p>
          <a:p>
            <a:r>
              <a:rPr lang="en-IN" b="1" dirty="0"/>
              <a:t>Section IV – Financial Assets – Investments made outside India with Value, Trade Receivables</a:t>
            </a:r>
          </a:p>
          <a:p>
            <a:r>
              <a:rPr lang="en-IN" b="1" dirty="0"/>
              <a:t>Section V – Variation Report – Compared with form filed last year </a:t>
            </a:r>
          </a:p>
          <a:p>
            <a:r>
              <a:rPr lang="en-IN" b="1" dirty="0"/>
              <a:t>This form is to be filed online http://flair.rbi.org.in/fla/faces/pages/login.xhtml</a:t>
            </a:r>
          </a:p>
        </p:txBody>
      </p:sp>
    </p:spTree>
    <p:extLst>
      <p:ext uri="{BB962C8B-B14F-4D97-AF65-F5344CB8AC3E}">
        <p14:creationId xmlns:p14="http://schemas.microsoft.com/office/powerpoint/2010/main" val="12255072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2192000" cy="6858000"/>
          </a:xfrm>
          <a:prstGeom prst="rect">
            <a:avLst/>
          </a:prstGeom>
        </p:spPr>
      </p:pic>
      <p:sp>
        <p:nvSpPr>
          <p:cNvPr id="3" name="Text 0"/>
          <p:cNvSpPr/>
          <p:nvPr/>
        </p:nvSpPr>
        <p:spPr>
          <a:xfrm>
            <a:off x="609600" y="1342894"/>
            <a:ext cx="10972800" cy="1991255"/>
          </a:xfrm>
          <a:prstGeom prst="rect">
            <a:avLst/>
          </a:prstGeom>
          <a:noFill/>
          <a:ln/>
        </p:spPr>
        <p:txBody>
          <a:bodyPr wrap="square" lIns="0" tIns="0" rIns="0" bIns="0" rtlCol="0" anchor="t"/>
          <a:lstStyle/>
          <a:p>
            <a:pPr algn="ctr">
              <a:lnSpc>
                <a:spcPts val="10453"/>
              </a:lnSpc>
            </a:pPr>
            <a:r>
              <a:rPr lang="en-US" sz="5600" b="1" dirty="0">
                <a:solidFill>
                  <a:srgbClr val="FFFFFF"/>
                </a:solidFill>
                <a:latin typeface="Arial" pitchFamily="34" charset="0"/>
                <a:ea typeface="Arial" pitchFamily="34" charset="-122"/>
                <a:cs typeface="Arial" pitchFamily="34" charset="-120"/>
              </a:rPr>
              <a:t>External Commercial Borrowings</a:t>
            </a:r>
            <a:endParaRPr lang="en-US" sz="5600" dirty="0"/>
          </a:p>
        </p:txBody>
      </p:sp>
      <p:sp>
        <p:nvSpPr>
          <p:cNvPr id="4" name="Text 1"/>
          <p:cNvSpPr/>
          <p:nvPr/>
        </p:nvSpPr>
        <p:spPr>
          <a:xfrm>
            <a:off x="5602265" y="3611830"/>
            <a:ext cx="987473" cy="497813"/>
          </a:xfrm>
          <a:prstGeom prst="rect">
            <a:avLst/>
          </a:prstGeom>
          <a:noFill/>
          <a:ln/>
        </p:spPr>
        <p:txBody>
          <a:bodyPr wrap="square" lIns="0" tIns="0" rIns="0" bIns="0" rtlCol="0" anchor="t"/>
          <a:lstStyle/>
          <a:p>
            <a:pPr algn="ctr">
              <a:lnSpc>
                <a:spcPts val="5227"/>
              </a:lnSpc>
            </a:pPr>
            <a:r>
              <a:rPr lang="en-US" sz="2800" dirty="0">
                <a:solidFill>
                  <a:srgbClr val="FFFFFF"/>
                </a:solidFill>
                <a:latin typeface="Arial" pitchFamily="34" charset="0"/>
                <a:ea typeface="Arial" pitchFamily="34" charset="-122"/>
                <a:cs typeface="Arial" pitchFamily="34" charset="-120"/>
              </a:rPr>
              <a:t>(ECB)</a:t>
            </a:r>
            <a:endParaRPr lang="en-US" sz="2800" dirty="0"/>
          </a:p>
        </p:txBody>
      </p:sp>
      <p:sp>
        <p:nvSpPr>
          <p:cNvPr id="5" name="Text 2"/>
          <p:cNvSpPr/>
          <p:nvPr/>
        </p:nvSpPr>
        <p:spPr>
          <a:xfrm>
            <a:off x="3950765" y="4238362"/>
            <a:ext cx="4290473" cy="327025"/>
          </a:xfrm>
          <a:prstGeom prst="rect">
            <a:avLst/>
          </a:prstGeom>
          <a:noFill/>
          <a:ln/>
        </p:spPr>
        <p:txBody>
          <a:bodyPr wrap="square" lIns="0" tIns="0" rIns="0" bIns="0" rtlCol="0" anchor="t"/>
          <a:lstStyle/>
          <a:p>
            <a:pPr algn="ctr">
              <a:lnSpc>
                <a:spcPts val="3435"/>
              </a:lnSpc>
            </a:pPr>
            <a:r>
              <a:rPr lang="en-US" sz="1840" dirty="0">
                <a:solidFill>
                  <a:srgbClr val="F0F0F0"/>
                </a:solidFill>
                <a:latin typeface="Arial" pitchFamily="34" charset="0"/>
                <a:ea typeface="Arial" pitchFamily="34" charset="-122"/>
                <a:cs typeface="Arial" pitchFamily="34" charset="-120"/>
              </a:rPr>
              <a:t>Summary under FEMA &amp; RBI Guidelines</a:t>
            </a:r>
            <a:endParaRPr lang="en-US" sz="1840" dirty="0"/>
          </a:p>
        </p:txBody>
      </p:sp>
      <p:sp>
        <p:nvSpPr>
          <p:cNvPr id="6" name="Text 3"/>
          <p:cNvSpPr/>
          <p:nvPr/>
        </p:nvSpPr>
        <p:spPr>
          <a:xfrm>
            <a:off x="3861436" y="5191919"/>
            <a:ext cx="4468995" cy="241829"/>
          </a:xfrm>
          <a:prstGeom prst="rect">
            <a:avLst/>
          </a:prstGeom>
          <a:noFill/>
          <a:ln/>
        </p:spPr>
        <p:txBody>
          <a:bodyPr wrap="square" lIns="0" tIns="0" rIns="0" bIns="0" rtlCol="0" anchor="t"/>
          <a:lstStyle/>
          <a:p>
            <a:pPr algn="ctr">
              <a:lnSpc>
                <a:spcPts val="2539"/>
              </a:lnSpc>
            </a:pPr>
            <a:endParaRPr lang="en-US" sz="136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508001"/>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Introduction to ECB</a:t>
            </a:r>
            <a:endParaRPr lang="en-US" sz="3040" dirty="0"/>
          </a:p>
        </p:txBody>
      </p:sp>
      <p:sp>
        <p:nvSpPr>
          <p:cNvPr id="3" name="Text 1"/>
          <p:cNvSpPr/>
          <p:nvPr/>
        </p:nvSpPr>
        <p:spPr>
          <a:xfrm>
            <a:off x="914400" y="2017216"/>
            <a:ext cx="10668000" cy="3128433"/>
          </a:xfrm>
          <a:prstGeom prst="rect">
            <a:avLst/>
          </a:prstGeom>
          <a:noFill/>
          <a:ln/>
        </p:spPr>
        <p:txBody>
          <a:bodyPr wrap="square" lIns="0" tIns="0" rIns="0" bIns="0" rtlCol="0" anchor="t"/>
          <a:lstStyle/>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Definition:</a:t>
            </a:r>
            <a:r>
              <a:rPr lang="en-US" sz="1600" dirty="0">
                <a:solidFill>
                  <a:srgbClr val="2D5A5A"/>
                </a:solidFill>
                <a:latin typeface="Arial" pitchFamily="34" charset="0"/>
                <a:ea typeface="Arial" pitchFamily="34" charset="-122"/>
                <a:cs typeface="Arial" pitchFamily="34" charset="-120"/>
              </a:rPr>
              <a:t> Commercial loans raised by eligible Indian resident entities from recognized non-resident entities, regulated under FEMA 1999 (Section 6 – Capital Account Transactions).</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Governance:</a:t>
            </a:r>
            <a:r>
              <a:rPr lang="en-US" sz="1600" dirty="0">
                <a:solidFill>
                  <a:srgbClr val="2D5A5A"/>
                </a:solidFill>
                <a:latin typeface="Arial" pitchFamily="34" charset="0"/>
                <a:ea typeface="Arial" pitchFamily="34" charset="-122"/>
                <a:cs typeface="Arial" pitchFamily="34" charset="-120"/>
              </a:rPr>
              <a:t> RBI prescribes parameters including minimum maturity, permitted end-uses, all-in-cost ceiling, currency, and leverage ratios; AD Category I banks facilitate ECB processing.</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Holistic Compliance:</a:t>
            </a:r>
            <a:r>
              <a:rPr lang="en-US" sz="1600" dirty="0">
                <a:solidFill>
                  <a:srgbClr val="2D5A5A"/>
                </a:solidFill>
                <a:latin typeface="Arial" pitchFamily="34" charset="0"/>
                <a:ea typeface="Arial" pitchFamily="34" charset="-122"/>
                <a:cs typeface="Arial" pitchFamily="34" charset="-120"/>
              </a:rPr>
              <a:t> All parameters apply in totality – borrower must satisfy ALL conditions simultaneously, not on standalone basis; non-compliance with any single parameter makes ECB ineligible.</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Strategic Objective:</a:t>
            </a:r>
            <a:r>
              <a:rPr lang="en-US" sz="1600" dirty="0">
                <a:solidFill>
                  <a:srgbClr val="2D5A5A"/>
                </a:solidFill>
                <a:latin typeface="Arial" pitchFamily="34" charset="0"/>
                <a:ea typeface="Arial" pitchFamily="34" charset="-122"/>
                <a:cs typeface="Arial" pitchFamily="34" charset="-120"/>
              </a:rPr>
              <a:t> Enable Indian entities (corporates, infrastructure, financial institutions) to access overseas capital at competitive rates for productive investments, infrastructure development, and business expansion.</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Key Advantage:</a:t>
            </a:r>
            <a:r>
              <a:rPr lang="en-US" sz="1600" dirty="0">
                <a:solidFill>
                  <a:srgbClr val="2D5A5A"/>
                </a:solidFill>
                <a:latin typeface="Arial" pitchFamily="34" charset="0"/>
                <a:ea typeface="Arial" pitchFamily="34" charset="-122"/>
                <a:cs typeface="Arial" pitchFamily="34" charset="-120"/>
              </a:rPr>
              <a:t> Lower average cost of capital compared to domestic borrowing; access to larger tenors (5-10 years); diversification of funding sources; foreign currency revenues provide natural hedges.</a:t>
            </a:r>
            <a:endParaRPr lang="en-US" sz="16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508001"/>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Recognised NR Entities – Eligible Lenders</a:t>
            </a:r>
            <a:endParaRPr lang="en-US" sz="3040" dirty="0"/>
          </a:p>
        </p:txBody>
      </p:sp>
      <p:sp>
        <p:nvSpPr>
          <p:cNvPr id="3" name="Text 1"/>
          <p:cNvSpPr/>
          <p:nvPr/>
        </p:nvSpPr>
        <p:spPr>
          <a:xfrm>
            <a:off x="609600" y="1807929"/>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Primary Requirements &amp; Criteria:</a:t>
            </a:r>
            <a:endParaRPr lang="en-US" sz="1440" dirty="0"/>
          </a:p>
        </p:txBody>
      </p:sp>
      <p:sp>
        <p:nvSpPr>
          <p:cNvPr id="4" name="Text 2"/>
          <p:cNvSpPr/>
          <p:nvPr/>
        </p:nvSpPr>
        <p:spPr>
          <a:xfrm>
            <a:off x="1054663" y="2517341"/>
            <a:ext cx="10668000" cy="2488539"/>
          </a:xfrm>
          <a:prstGeom prst="rect">
            <a:avLst/>
          </a:prstGeom>
          <a:noFill/>
          <a:ln/>
        </p:spPr>
        <p:txBody>
          <a:bodyPr wrap="square" lIns="0" tIns="0" rIns="0" bIns="0" rtlCol="0" anchor="t"/>
          <a:lstStyle/>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FATF/IOSCO Compliance:</a:t>
            </a:r>
            <a:r>
              <a:rPr lang="en-US" sz="1600" dirty="0">
                <a:solidFill>
                  <a:srgbClr val="2D5A5A"/>
                </a:solidFill>
                <a:latin typeface="Arial" pitchFamily="34" charset="0"/>
                <a:ea typeface="Arial" pitchFamily="34" charset="-122"/>
                <a:cs typeface="Arial" pitchFamily="34" charset="-120"/>
              </a:rPr>
              <a:t> Lender must be resident of FATF (Financial Action Task Force) or IOSCO (International Organization of Securities Commissions) compliant country; applies even on ECB transfer to another lender.</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Multilateral Institutions:</a:t>
            </a:r>
            <a:r>
              <a:rPr lang="en-US" sz="1600" dirty="0">
                <a:solidFill>
                  <a:srgbClr val="2D5A5A"/>
                </a:solidFill>
                <a:latin typeface="Arial" pitchFamily="34" charset="0"/>
                <a:ea typeface="Arial" pitchFamily="34" charset="-122"/>
                <a:cs typeface="Arial" pitchFamily="34" charset="-120"/>
              </a:rPr>
              <a:t> Eligible if India is member country (World Bank, ADB, NDB, AIIB, etc.); considered recognized lenders without FATF/IOSCO restriction.</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Individual Lenders:</a:t>
            </a:r>
            <a:r>
              <a:rPr lang="en-US" sz="1600" dirty="0">
                <a:solidFill>
                  <a:srgbClr val="2D5A5A"/>
                </a:solidFill>
                <a:latin typeface="Arial" pitchFamily="34" charset="0"/>
                <a:ea typeface="Arial" pitchFamily="34" charset="-122"/>
                <a:cs typeface="Arial" pitchFamily="34" charset="-120"/>
              </a:rPr>
              <a:t> Only if foreign equity holders in borrowing company OR subscribers to bonds/debentures listed/placed on overseas exchanges.</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Foreign Bank Branches/Subsidiaries:</a:t>
            </a:r>
            <a:r>
              <a:rPr lang="en-US" sz="1600" dirty="0">
                <a:solidFill>
                  <a:srgbClr val="2D5A5A"/>
                </a:solidFill>
                <a:latin typeface="Arial" pitchFamily="34" charset="0"/>
                <a:ea typeface="Arial" pitchFamily="34" charset="-122"/>
                <a:cs typeface="Arial" pitchFamily="34" charset="-120"/>
              </a:rPr>
              <a:t> Permitted for FCY ECB ONLY (NOT for FCCBs/FCEBs); can participate as arrangers/underwriters for Rupee-denominated bonds (subject to prudential norms).</a:t>
            </a:r>
            <a:endParaRPr lang="en-US" sz="16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99872" y="508001"/>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Eligible Borrowers</a:t>
            </a:r>
            <a:endParaRPr lang="en-US" sz="3040" dirty="0"/>
          </a:p>
        </p:txBody>
      </p:sp>
      <p:sp>
        <p:nvSpPr>
          <p:cNvPr id="3" name="Text 1"/>
          <p:cNvSpPr/>
          <p:nvPr/>
        </p:nvSpPr>
        <p:spPr>
          <a:xfrm>
            <a:off x="609600" y="1856515"/>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FCY Denominated ECB:</a:t>
            </a:r>
            <a:endParaRPr lang="en-US" sz="1440" dirty="0"/>
          </a:p>
        </p:txBody>
      </p:sp>
      <p:sp>
        <p:nvSpPr>
          <p:cNvPr id="4" name="Text 2"/>
          <p:cNvSpPr/>
          <p:nvPr/>
        </p:nvSpPr>
        <p:spPr>
          <a:xfrm>
            <a:off x="914400" y="2234206"/>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All entities eligible to receive FDI under extant FDI policy; Port Trusts, SEZ units, SIDBI, EXIM Bank of India also eligible.</a:t>
            </a:r>
            <a:endParaRPr lang="en-US" sz="1600" dirty="0"/>
          </a:p>
        </p:txBody>
      </p:sp>
      <p:sp>
        <p:nvSpPr>
          <p:cNvPr id="5" name="Text 3"/>
          <p:cNvSpPr/>
          <p:nvPr/>
        </p:nvSpPr>
        <p:spPr>
          <a:xfrm>
            <a:off x="609600" y="3020086"/>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INR Denominated ECB:</a:t>
            </a:r>
            <a:endParaRPr lang="en-US" sz="1440" dirty="0"/>
          </a:p>
        </p:txBody>
      </p:sp>
      <p:sp>
        <p:nvSpPr>
          <p:cNvPr id="6" name="Text 4"/>
          <p:cNvSpPr/>
          <p:nvPr/>
        </p:nvSpPr>
        <p:spPr>
          <a:xfrm>
            <a:off x="914400" y="3429001"/>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Additionally includes registered microfinance entities (Not-for-Profit companies, societies, trusts, cooperatives, NGOs) even if not FDI-eligible.</a:t>
            </a:r>
            <a:endParaRPr lang="en-US" sz="1600" dirty="0"/>
          </a:p>
        </p:txBody>
      </p:sp>
      <p:sp>
        <p:nvSpPr>
          <p:cNvPr id="7" name="Text 5"/>
          <p:cNvSpPr/>
          <p:nvPr/>
        </p:nvSpPr>
        <p:spPr>
          <a:xfrm>
            <a:off x="609600" y="4278843"/>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NOT Eligible:</a:t>
            </a:r>
            <a:endParaRPr lang="en-US" sz="1440" dirty="0"/>
          </a:p>
        </p:txBody>
      </p:sp>
      <p:sp>
        <p:nvSpPr>
          <p:cNvPr id="8" name="Text 6"/>
          <p:cNvSpPr/>
          <p:nvPr/>
        </p:nvSpPr>
        <p:spPr>
          <a:xfrm>
            <a:off x="914400" y="4656534"/>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LLPs (cannot receive FDI), entities under regulatory action, unauthorized/unlicensed entities, entities violating sectoral caps or black-list status.</a:t>
            </a:r>
            <a:endParaRPr lang="en-US" sz="16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508000"/>
            <a:ext cx="11192256" cy="606821"/>
          </a:xfrm>
          <a:prstGeom prst="rect">
            <a:avLst/>
          </a:prstGeom>
          <a:noFill/>
          <a:ln/>
        </p:spPr>
        <p:txBody>
          <a:bodyPr wrap="square" lIns="0" tIns="0" rIns="0" bIns="0" rtlCol="0" anchor="t"/>
          <a:lstStyle/>
          <a:p>
            <a:pPr>
              <a:lnSpc>
                <a:spcPts val="5376"/>
              </a:lnSpc>
            </a:pPr>
            <a:r>
              <a:rPr lang="en-US" sz="2880" b="1" dirty="0">
                <a:solidFill>
                  <a:srgbClr val="2D5A5A"/>
                </a:solidFill>
                <a:latin typeface="Arial" pitchFamily="34" charset="0"/>
                <a:ea typeface="Arial" pitchFamily="34" charset="-122"/>
                <a:cs typeface="Arial" pitchFamily="34" charset="-120"/>
              </a:rPr>
              <a:t>Automatic Route vs Approval Route (Part 1)</a:t>
            </a:r>
            <a:endParaRPr lang="en-US" sz="2880" dirty="0"/>
          </a:p>
        </p:txBody>
      </p:sp>
      <p:sp>
        <p:nvSpPr>
          <p:cNvPr id="3" name="Text 1"/>
          <p:cNvSpPr/>
          <p:nvPr/>
        </p:nvSpPr>
        <p:spPr>
          <a:xfrm>
            <a:off x="609600" y="1216422"/>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AUTOMATIC ROUTE – Streamlined, Faster Processing:</a:t>
            </a:r>
            <a:endParaRPr lang="en-US" sz="1440" dirty="0"/>
          </a:p>
        </p:txBody>
      </p:sp>
      <p:sp>
        <p:nvSpPr>
          <p:cNvPr id="4" name="Text 2"/>
          <p:cNvSpPr/>
          <p:nvPr/>
        </p:nvSpPr>
        <p:spPr>
          <a:xfrm>
            <a:off x="914400" y="1512889"/>
            <a:ext cx="10668000" cy="4072996"/>
          </a:xfrm>
          <a:prstGeom prst="rect">
            <a:avLst/>
          </a:prstGeom>
          <a:noFill/>
          <a:ln/>
        </p:spPr>
        <p:txBody>
          <a:bodyPr wrap="square" lIns="0" tIns="0" rIns="0" bIns="0" rtlCol="0" anchor="t"/>
          <a:lstStyle/>
          <a:p>
            <a:pPr marL="457189" indent="-457189">
              <a:lnSpc>
                <a:spcPts val="2736"/>
              </a:lnSpc>
              <a:buSzPct val="100000"/>
              <a:buChar char="•"/>
            </a:pPr>
            <a:r>
              <a:rPr lang="en-US" sz="1520" b="1" dirty="0">
                <a:solidFill>
                  <a:srgbClr val="2D5A5A"/>
                </a:solidFill>
                <a:latin typeface="Arial" pitchFamily="34" charset="0"/>
                <a:ea typeface="Arial" pitchFamily="34" charset="-122"/>
                <a:cs typeface="Arial" pitchFamily="34" charset="-120"/>
              </a:rPr>
              <a:t>Eligibility Criteria:</a:t>
            </a:r>
            <a:r>
              <a:rPr lang="en-US" sz="1520" dirty="0">
                <a:solidFill>
                  <a:srgbClr val="2D5A5A"/>
                </a:solidFill>
                <a:latin typeface="Arial" pitchFamily="34" charset="0"/>
                <a:ea typeface="Arial" pitchFamily="34" charset="-122"/>
                <a:cs typeface="Arial" pitchFamily="34" charset="-120"/>
              </a:rPr>
              <a:t> ALL prescribed parameters strictly compliant (MAMP, all-in-cost ceiling, end-use, currency, leverage D-E ratio, lender recognized, borrower eligible, forms permitted).</a:t>
            </a:r>
            <a:endParaRPr lang="en-US" sz="1520" dirty="0"/>
          </a:p>
          <a:p>
            <a:pPr marL="457189" indent="-457189">
              <a:lnSpc>
                <a:spcPts val="2736"/>
              </a:lnSpc>
              <a:buSzPct val="100000"/>
              <a:buChar char="•"/>
            </a:pPr>
            <a:r>
              <a:rPr lang="en-US" sz="1520" b="1" dirty="0">
                <a:solidFill>
                  <a:srgbClr val="2D5A5A"/>
                </a:solidFill>
                <a:latin typeface="Arial" pitchFamily="34" charset="0"/>
                <a:ea typeface="Arial" pitchFamily="34" charset="-122"/>
                <a:cs typeface="Arial" pitchFamily="34" charset="-120"/>
              </a:rPr>
              <a:t>Procedure:</a:t>
            </a:r>
            <a:r>
              <a:rPr lang="en-US" sz="1520" dirty="0">
                <a:solidFill>
                  <a:srgbClr val="2D5A5A"/>
                </a:solidFill>
                <a:latin typeface="Arial" pitchFamily="34" charset="0"/>
                <a:ea typeface="Arial" pitchFamily="34" charset="-122"/>
                <a:cs typeface="Arial" pitchFamily="34" charset="-120"/>
              </a:rPr>
              <a:t> Borrower submits proposal + duly completed Form ECB (all attachments: board resolution, loan agreement draft, end-use certification, balance sheet, leverage calculation, MAMP schedule) to AD Category I Bank.</a:t>
            </a:r>
            <a:endParaRPr lang="en-US" sz="1520" dirty="0"/>
          </a:p>
          <a:p>
            <a:pPr marL="457189" indent="-457189">
              <a:lnSpc>
                <a:spcPts val="2736"/>
              </a:lnSpc>
              <a:buSzPct val="100000"/>
              <a:buChar char="•"/>
            </a:pPr>
            <a:r>
              <a:rPr lang="en-US" sz="1520" b="1" dirty="0">
                <a:solidFill>
                  <a:srgbClr val="2D5A5A"/>
                </a:solidFill>
                <a:latin typeface="Arial" pitchFamily="34" charset="0"/>
                <a:ea typeface="Arial" pitchFamily="34" charset="-122"/>
                <a:cs typeface="Arial" pitchFamily="34" charset="-120"/>
              </a:rPr>
              <a:t>AD Bank Processing:</a:t>
            </a:r>
            <a:r>
              <a:rPr lang="en-US" sz="1520" dirty="0">
                <a:solidFill>
                  <a:srgbClr val="2D5A5A"/>
                </a:solidFill>
                <a:latin typeface="Arial" pitchFamily="34" charset="0"/>
                <a:ea typeface="Arial" pitchFamily="34" charset="-122"/>
                <a:cs typeface="Arial" pitchFamily="34" charset="-120"/>
              </a:rPr>
              <a:t> AD bank verifies compliance with all parameters; may request clarifications/additional documents; if compliant, issues LRN authorization to RBI for LRN allotment within 2-5 working days.</a:t>
            </a:r>
            <a:endParaRPr lang="en-US" sz="1520" dirty="0"/>
          </a:p>
          <a:p>
            <a:pPr marL="457189" indent="-457189">
              <a:lnSpc>
                <a:spcPts val="2736"/>
              </a:lnSpc>
              <a:buSzPct val="100000"/>
              <a:buChar char="•"/>
            </a:pPr>
            <a:r>
              <a:rPr lang="en-US" sz="1520" b="1" dirty="0">
                <a:solidFill>
                  <a:srgbClr val="2D5A5A"/>
                </a:solidFill>
                <a:latin typeface="Arial" pitchFamily="34" charset="0"/>
                <a:ea typeface="Arial" pitchFamily="34" charset="-122"/>
                <a:cs typeface="Arial" pitchFamily="34" charset="-120"/>
              </a:rPr>
              <a:t>No RBI Approval Required:</a:t>
            </a:r>
            <a:r>
              <a:rPr lang="en-US" sz="1520" dirty="0">
                <a:solidFill>
                  <a:srgbClr val="2D5A5A"/>
                </a:solidFill>
                <a:latin typeface="Arial" pitchFamily="34" charset="0"/>
                <a:ea typeface="Arial" pitchFamily="34" charset="-122"/>
                <a:cs typeface="Arial" pitchFamily="34" charset="-120"/>
              </a:rPr>
              <a:t> Automatic route does NOT require separate RBI approval; AD bank has delegated authority to approve (within parameters); faster turnaround for compliant ECBs.</a:t>
            </a:r>
            <a:endParaRPr lang="en-US" sz="1520" dirty="0"/>
          </a:p>
          <a:p>
            <a:pPr marL="457189" indent="-457189">
              <a:lnSpc>
                <a:spcPts val="2736"/>
              </a:lnSpc>
              <a:buSzPct val="100000"/>
              <a:buChar char="•"/>
            </a:pPr>
            <a:r>
              <a:rPr lang="en-US" sz="1520" b="1" dirty="0">
                <a:solidFill>
                  <a:srgbClr val="2D5A5A"/>
                </a:solidFill>
                <a:latin typeface="Arial" pitchFamily="34" charset="0"/>
                <a:ea typeface="Arial" pitchFamily="34" charset="-122"/>
                <a:cs typeface="Arial" pitchFamily="34" charset="-120"/>
              </a:rPr>
              <a:t>Annual Limit:</a:t>
            </a:r>
            <a:r>
              <a:rPr lang="en-US" sz="1520" dirty="0">
                <a:solidFill>
                  <a:srgbClr val="2D5A5A"/>
                </a:solidFill>
                <a:latin typeface="Arial" pitchFamily="34" charset="0"/>
                <a:ea typeface="Arial" pitchFamily="34" charset="-122"/>
                <a:cs typeface="Arial" pitchFamily="34" charset="-120"/>
              </a:rPr>
              <a:t> Up to USD 750 million (or equivalent) per financial year per borrower under automatic route; tracked cumulatively by AD bank during FY.</a:t>
            </a:r>
            <a:endParaRPr lang="en-US" sz="1520" dirty="0"/>
          </a:p>
          <a:p>
            <a:pPr marL="457189" indent="-457189">
              <a:lnSpc>
                <a:spcPts val="2736"/>
              </a:lnSpc>
              <a:buSzPct val="100000"/>
              <a:buChar char="•"/>
            </a:pPr>
            <a:r>
              <a:rPr lang="en-US" sz="1520" b="1" dirty="0">
                <a:solidFill>
                  <a:srgbClr val="2D5A5A"/>
                </a:solidFill>
                <a:latin typeface="Arial" pitchFamily="34" charset="0"/>
                <a:ea typeface="Arial" pitchFamily="34" charset="-122"/>
                <a:cs typeface="Arial" pitchFamily="34" charset="-120"/>
              </a:rPr>
              <a:t>Timeline:</a:t>
            </a:r>
            <a:r>
              <a:rPr lang="en-US" sz="1520" dirty="0">
                <a:solidFill>
                  <a:srgbClr val="2D5A5A"/>
                </a:solidFill>
                <a:latin typeface="Arial" pitchFamily="34" charset="0"/>
                <a:ea typeface="Arial" pitchFamily="34" charset="-122"/>
                <a:cs typeface="Arial" pitchFamily="34" charset="-120"/>
              </a:rPr>
              <a:t> Total processing 2-4 weeks (AD verification + LRN allotment); borrower can drawdown immediately after LRN issued.</a:t>
            </a:r>
            <a:endParaRPr lang="en-US" sz="1520" dirty="0"/>
          </a:p>
          <a:p>
            <a:pPr marL="457189" indent="-457189">
              <a:lnSpc>
                <a:spcPts val="2736"/>
              </a:lnSpc>
              <a:buSzPct val="100000"/>
              <a:buChar char="•"/>
            </a:pPr>
            <a:r>
              <a:rPr lang="en-US" sz="1520" b="1" dirty="0">
                <a:solidFill>
                  <a:srgbClr val="2D5A5A"/>
                </a:solidFill>
                <a:latin typeface="Arial" pitchFamily="34" charset="0"/>
                <a:ea typeface="Arial" pitchFamily="34" charset="-122"/>
                <a:cs typeface="Arial" pitchFamily="34" charset="-120"/>
              </a:rPr>
              <a:t>Documentation:</a:t>
            </a:r>
            <a:r>
              <a:rPr lang="en-US" sz="1520" dirty="0">
                <a:solidFill>
                  <a:srgbClr val="2D5A5A"/>
                </a:solidFill>
                <a:latin typeface="Arial" pitchFamily="34" charset="0"/>
                <a:ea typeface="Arial" pitchFamily="34" charset="-122"/>
                <a:cs typeface="Arial" pitchFamily="34" charset="-120"/>
              </a:rPr>
              <a:t> Form ECB filed with RBI by AD bank; borrower receives LRN copy; monthly Form ECB 2 reporting thereafter (7 working days from month-end).</a:t>
            </a:r>
            <a:endParaRPr lang="en-US" sz="152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72E60-B68A-54E3-EE47-AD63C14570EF}"/>
              </a:ext>
            </a:extLst>
          </p:cNvPr>
          <p:cNvSpPr>
            <a:spLocks noGrp="1"/>
          </p:cNvSpPr>
          <p:nvPr>
            <p:ph type="title"/>
          </p:nvPr>
        </p:nvSpPr>
        <p:spPr>
          <a:xfrm>
            <a:off x="838200" y="365125"/>
            <a:ext cx="10515600" cy="1325563"/>
          </a:xfrm>
        </p:spPr>
        <p:txBody>
          <a:bodyPr>
            <a:normAutofit/>
          </a:bodyPr>
          <a:lstStyle/>
          <a:p>
            <a:r>
              <a:rPr lang="en-US" sz="5400"/>
              <a:t>Tough economic situation</a:t>
            </a:r>
            <a:endParaRPr lang="en-IN" sz="5400"/>
          </a:p>
        </p:txBody>
      </p:sp>
      <p:sp>
        <p:nvSpPr>
          <p:cNvPr id="3" name="Content Placeholder 2">
            <a:extLst>
              <a:ext uri="{FF2B5EF4-FFF2-40B4-BE49-F238E27FC236}">
                <a16:creationId xmlns:a16="http://schemas.microsoft.com/office/drawing/2014/main" id="{7E8E6AAB-A8B4-68B5-75D2-CDF03ECD2B89}"/>
              </a:ext>
            </a:extLst>
          </p:cNvPr>
          <p:cNvSpPr>
            <a:spLocks noGrp="1"/>
          </p:cNvSpPr>
          <p:nvPr>
            <p:ph idx="1"/>
          </p:nvPr>
        </p:nvSpPr>
        <p:spPr>
          <a:xfrm>
            <a:off x="838200" y="1929384"/>
            <a:ext cx="10515600" cy="4251960"/>
          </a:xfrm>
        </p:spPr>
        <p:txBody>
          <a:bodyPr>
            <a:normAutofit lnSpcReduction="10000"/>
          </a:bodyPr>
          <a:lstStyle/>
          <a:p>
            <a:r>
              <a:rPr lang="en-US" sz="2200" dirty="0"/>
              <a:t>Starting in 1990, India faced a </a:t>
            </a:r>
            <a:r>
              <a:rPr lang="en-US" sz="2200" b="1" dirty="0"/>
              <a:t>severe balance of payment crisis</a:t>
            </a:r>
          </a:p>
          <a:p>
            <a:r>
              <a:rPr lang="en-US" sz="2200" dirty="0"/>
              <a:t>A </a:t>
            </a:r>
            <a:r>
              <a:rPr lang="en-US" sz="2200" b="1" dirty="0"/>
              <a:t>sharp rise in crude oil</a:t>
            </a:r>
            <a:r>
              <a:rPr lang="en-US" sz="2200" dirty="0"/>
              <a:t>, the country’s imports outweighed the exports and  India’s forex reserves started depleting at a fast clip as it was suddenly forced to pay much more for its imports.</a:t>
            </a:r>
          </a:p>
          <a:p>
            <a:r>
              <a:rPr lang="en-US" sz="2200" dirty="0"/>
              <a:t> By June 1991, India had less than $1 billion foreign reserves, just about enough dollars to meet about three weeks of imports,</a:t>
            </a:r>
          </a:p>
          <a:p>
            <a:r>
              <a:rPr lang="en-US" sz="2200" dirty="0"/>
              <a:t>India did not have enough </a:t>
            </a:r>
            <a:r>
              <a:rPr lang="en-US" sz="2200" b="1" dirty="0"/>
              <a:t>forex to conduct business </a:t>
            </a:r>
            <a:r>
              <a:rPr lang="en-US" sz="2200" dirty="0"/>
              <a:t>with the rest of the world. But it was actually an </a:t>
            </a:r>
            <a:r>
              <a:rPr lang="en-US" sz="2200" b="1" dirty="0"/>
              <a:t>acute crisis of confidence</a:t>
            </a:r>
            <a:r>
              <a:rPr lang="en-US" sz="2200" dirty="0"/>
              <a:t>. Anyone interacting with the country </a:t>
            </a:r>
            <a:r>
              <a:rPr lang="en-US" sz="2200" b="1" dirty="0"/>
              <a:t>lost faith in the government </a:t>
            </a:r>
            <a:r>
              <a:rPr lang="en-US" sz="2200" dirty="0"/>
              <a:t>to manage the </a:t>
            </a:r>
            <a:r>
              <a:rPr lang="en-US" sz="2200" b="1" dirty="0"/>
              <a:t>huge macroeconomic imbalance </a:t>
            </a:r>
            <a:r>
              <a:rPr lang="en-US" sz="2200" dirty="0"/>
              <a:t>of high </a:t>
            </a:r>
            <a:r>
              <a:rPr lang="en-US" sz="2200" b="1" dirty="0"/>
              <a:t>fiscal and current account deficit </a:t>
            </a:r>
            <a:r>
              <a:rPr lang="en-US" sz="2200" dirty="0"/>
              <a:t>and double </a:t>
            </a:r>
            <a:r>
              <a:rPr lang="en-US" sz="2200" b="1" dirty="0"/>
              <a:t>digit- inflation</a:t>
            </a:r>
          </a:p>
          <a:p>
            <a:endParaRPr lang="en-US" sz="2200" dirty="0"/>
          </a:p>
        </p:txBody>
      </p:sp>
    </p:spTree>
    <p:extLst>
      <p:ext uri="{BB962C8B-B14F-4D97-AF65-F5344CB8AC3E}">
        <p14:creationId xmlns:p14="http://schemas.microsoft.com/office/powerpoint/2010/main" val="143106071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99872" y="340111"/>
            <a:ext cx="11192256" cy="592535"/>
          </a:xfrm>
          <a:prstGeom prst="rect">
            <a:avLst/>
          </a:prstGeom>
          <a:noFill/>
          <a:ln/>
        </p:spPr>
        <p:txBody>
          <a:bodyPr wrap="square" lIns="0" tIns="0" rIns="0" bIns="0" rtlCol="0" anchor="t"/>
          <a:lstStyle/>
          <a:p>
            <a:pPr>
              <a:lnSpc>
                <a:spcPts val="5227"/>
              </a:lnSpc>
            </a:pPr>
            <a:r>
              <a:rPr lang="en-US" sz="2800" b="1" dirty="0">
                <a:solidFill>
                  <a:srgbClr val="2D5A5A"/>
                </a:solidFill>
                <a:latin typeface="Arial" pitchFamily="34" charset="0"/>
                <a:ea typeface="Arial" pitchFamily="34" charset="-122"/>
                <a:cs typeface="Arial" pitchFamily="34" charset="-120"/>
              </a:rPr>
              <a:t>Approval Route – RBI Discretionary Review</a:t>
            </a:r>
            <a:endParaRPr lang="en-US" sz="2800" dirty="0"/>
          </a:p>
        </p:txBody>
      </p:sp>
      <p:sp>
        <p:nvSpPr>
          <p:cNvPr id="3" name="Text 1"/>
          <p:cNvSpPr/>
          <p:nvPr/>
        </p:nvSpPr>
        <p:spPr>
          <a:xfrm>
            <a:off x="609600" y="1202135"/>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When Required &amp; Eligible Cases:</a:t>
            </a:r>
            <a:endParaRPr lang="en-US" sz="1360" dirty="0"/>
          </a:p>
        </p:txBody>
      </p:sp>
      <p:sp>
        <p:nvSpPr>
          <p:cNvPr id="4" name="Text 2"/>
          <p:cNvSpPr/>
          <p:nvPr/>
        </p:nvSpPr>
        <p:spPr>
          <a:xfrm>
            <a:off x="914400" y="1529965"/>
            <a:ext cx="10668000" cy="1021424"/>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When:</a:t>
            </a:r>
            <a:r>
              <a:rPr lang="en-US" sz="1440" dirty="0">
                <a:solidFill>
                  <a:srgbClr val="2D5A5A"/>
                </a:solidFill>
                <a:latin typeface="Arial" pitchFamily="34" charset="0"/>
                <a:ea typeface="Arial" pitchFamily="34" charset="-122"/>
                <a:cs typeface="Arial" pitchFamily="34" charset="-120"/>
              </a:rPr>
              <a:t> ECB not conforming to all automatic route parameters (higher leverage, MAMP waiver, end-use exemption) OR special circumstances (sector support, strategic importance, sovereign guarantee).</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Eligible Cases:</a:t>
            </a:r>
            <a:r>
              <a:rPr lang="en-US" sz="1440" dirty="0">
                <a:solidFill>
                  <a:srgbClr val="2D5A5A"/>
                </a:solidFill>
                <a:latin typeface="Arial" pitchFamily="34" charset="0"/>
                <a:ea typeface="Arial" pitchFamily="34" charset="-122"/>
                <a:cs typeface="Arial" pitchFamily="34" charset="-120"/>
              </a:rPr>
              <a:t> Stressed asset refinancing, insolvency resolution, entities under investigation, restructuring schemes, leveraged LBO structures, cross-border M&amp;A.</a:t>
            </a:r>
          </a:p>
          <a:p>
            <a:pPr marL="457189" indent="-457189">
              <a:lnSpc>
                <a:spcPts val="2496"/>
              </a:lnSpc>
              <a:buSzPct val="100000"/>
              <a:buChar char="•"/>
            </a:pPr>
            <a:endParaRPr lang="en-US" sz="1440" dirty="0">
              <a:solidFill>
                <a:srgbClr val="2D5A5A"/>
              </a:solidFill>
              <a:latin typeface="Arial" pitchFamily="34" charset="0"/>
              <a:ea typeface="Arial" pitchFamily="34" charset="-122"/>
              <a:cs typeface="Arial" pitchFamily="34" charset="-120"/>
            </a:endParaRPr>
          </a:p>
          <a:p>
            <a:pPr marL="457189" indent="-457189">
              <a:lnSpc>
                <a:spcPts val="2496"/>
              </a:lnSpc>
              <a:buSzPct val="100000"/>
              <a:buChar char="•"/>
            </a:pPr>
            <a:endParaRPr lang="en-US" sz="1440" dirty="0"/>
          </a:p>
        </p:txBody>
      </p:sp>
      <p:sp>
        <p:nvSpPr>
          <p:cNvPr id="5" name="Text 3"/>
          <p:cNvSpPr/>
          <p:nvPr/>
        </p:nvSpPr>
        <p:spPr>
          <a:xfrm>
            <a:off x="609600" y="3262907"/>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Procedure &amp; RBI Assessment:</a:t>
            </a:r>
            <a:endParaRPr lang="en-US" sz="1360" dirty="0"/>
          </a:p>
        </p:txBody>
      </p:sp>
      <p:sp>
        <p:nvSpPr>
          <p:cNvPr id="6" name="Text 4"/>
          <p:cNvSpPr/>
          <p:nvPr/>
        </p:nvSpPr>
        <p:spPr>
          <a:xfrm>
            <a:off x="914400" y="3595094"/>
            <a:ext cx="10668000" cy="2060772"/>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Application:</a:t>
            </a:r>
            <a:r>
              <a:rPr lang="en-US" sz="1440" dirty="0">
                <a:solidFill>
                  <a:srgbClr val="2D5A5A"/>
                </a:solidFill>
                <a:latin typeface="Arial" pitchFamily="34" charset="0"/>
                <a:ea typeface="Arial" pitchFamily="34" charset="-122"/>
                <a:cs typeface="Arial" pitchFamily="34" charset="-120"/>
              </a:rPr>
              <a:t> Comprehensive application (beyond Form ECB) with business plan, financials, strategic rationale, regulatory approvals, risk mitigation submitted via AD bank to RBI (DSIM).</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RBI Assessment:</a:t>
            </a:r>
            <a:r>
              <a:rPr lang="en-US" sz="1440" dirty="0">
                <a:solidFill>
                  <a:srgbClr val="2D5A5A"/>
                </a:solidFill>
                <a:latin typeface="Arial" pitchFamily="34" charset="0"/>
                <a:ea typeface="Arial" pitchFamily="34" charset="-122"/>
                <a:cs typeface="Arial" pitchFamily="34" charset="-120"/>
              </a:rPr>
              <a:t> Macroeconomic impact (BOP, forex), sector priorities, borrower track record, lender credibility, precedent consistency.</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RBI Decision:</a:t>
            </a:r>
            <a:r>
              <a:rPr lang="en-US" sz="1440" dirty="0">
                <a:solidFill>
                  <a:srgbClr val="2D5A5A"/>
                </a:solidFill>
                <a:latin typeface="Arial" pitchFamily="34" charset="0"/>
                <a:ea typeface="Arial" pitchFamily="34" charset="-122"/>
                <a:cs typeface="Arial" pitchFamily="34" charset="-120"/>
              </a:rPr>
              <a:t> Approval (unconditional/conditional), modification (reduced amount), rejection, or deferral; 4-8 weeks timeline; approval letter issued directly by RBI to borrower &amp; AD bank.</a:t>
            </a:r>
            <a:endParaRPr lang="en-US" sz="144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99872" y="180248"/>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Currency of Borrowings – FCY &amp; INR Denominated</a:t>
            </a:r>
            <a:endParaRPr lang="en-US" sz="3040" dirty="0"/>
          </a:p>
        </p:txBody>
      </p:sp>
      <p:sp>
        <p:nvSpPr>
          <p:cNvPr id="3" name="Text 1"/>
          <p:cNvSpPr/>
          <p:nvPr/>
        </p:nvSpPr>
        <p:spPr>
          <a:xfrm>
            <a:off x="609600" y="1315907"/>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FCY Denominated ECB:</a:t>
            </a:r>
            <a:endParaRPr lang="en-US" sz="1440" dirty="0"/>
          </a:p>
        </p:txBody>
      </p:sp>
      <p:sp>
        <p:nvSpPr>
          <p:cNvPr id="4" name="Text 2"/>
          <p:cNvSpPr/>
          <p:nvPr/>
        </p:nvSpPr>
        <p:spPr>
          <a:xfrm>
            <a:off x="914400" y="1632614"/>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Any freely convertible foreign currency (USD, EUR, GBP, JPY, CHF, CAD, AUD, SGD, etc.); selected based on lender availability, cost differential, natural hedges; all-in-cost ceiling Benchmark + 500-550 bps.</a:t>
            </a:r>
            <a:endParaRPr lang="en-US" sz="1600" dirty="0"/>
          </a:p>
        </p:txBody>
      </p:sp>
      <p:sp>
        <p:nvSpPr>
          <p:cNvPr id="5" name="Text 3"/>
          <p:cNvSpPr/>
          <p:nvPr/>
        </p:nvSpPr>
        <p:spPr>
          <a:xfrm>
            <a:off x="609600" y="2475055"/>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INR Denominated ECB:</a:t>
            </a:r>
            <a:endParaRPr lang="en-US" sz="1440" dirty="0"/>
          </a:p>
        </p:txBody>
      </p:sp>
      <p:sp>
        <p:nvSpPr>
          <p:cNvPr id="6" name="Text 4"/>
          <p:cNvSpPr/>
          <p:nvPr/>
        </p:nvSpPr>
        <p:spPr>
          <a:xfrm>
            <a:off x="914400" y="2822254"/>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Borrowing directly in Indian Rupees; lender mobilizes INR via swaps/outright sale through AD Cat-I bank; reduces borrower's currency risk; all-in-cost ceiling Benchmark + 450 bps (lower incentive).</a:t>
            </a:r>
            <a:endParaRPr lang="en-US" sz="1600" dirty="0"/>
          </a:p>
        </p:txBody>
      </p:sp>
      <p:sp>
        <p:nvSpPr>
          <p:cNvPr id="7" name="Text 5"/>
          <p:cNvSpPr/>
          <p:nvPr/>
        </p:nvSpPr>
        <p:spPr>
          <a:xfrm>
            <a:off x="609600" y="3634203"/>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Currency Change Permitted:</a:t>
            </a:r>
            <a:endParaRPr lang="en-US" sz="1440" dirty="0"/>
          </a:p>
        </p:txBody>
      </p:sp>
      <p:sp>
        <p:nvSpPr>
          <p:cNvPr id="8" name="Text 6"/>
          <p:cNvSpPr/>
          <p:nvPr/>
        </p:nvSpPr>
        <p:spPr>
          <a:xfrm>
            <a:off x="914400" y="3960416"/>
            <a:ext cx="10668000" cy="284427"/>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FCY↔FCY, FCY/INR↔INR allowed freely; INR↔FCY NOT permitted (maintains Rupee strength policy).</a:t>
            </a:r>
            <a:endParaRPr lang="en-US" sz="16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90144" y="429781"/>
            <a:ext cx="11192256" cy="592535"/>
          </a:xfrm>
          <a:prstGeom prst="rect">
            <a:avLst/>
          </a:prstGeom>
          <a:noFill/>
          <a:ln/>
        </p:spPr>
        <p:txBody>
          <a:bodyPr wrap="square" lIns="0" tIns="0" rIns="0" bIns="0" rtlCol="0" anchor="t"/>
          <a:lstStyle/>
          <a:p>
            <a:pPr>
              <a:lnSpc>
                <a:spcPts val="5227"/>
              </a:lnSpc>
            </a:pPr>
            <a:r>
              <a:rPr lang="en-US" sz="2800" b="1" dirty="0">
                <a:solidFill>
                  <a:srgbClr val="2D5A5A"/>
                </a:solidFill>
                <a:latin typeface="Arial" pitchFamily="34" charset="0"/>
                <a:ea typeface="Arial" pitchFamily="34" charset="-122"/>
                <a:cs typeface="Arial" pitchFamily="34" charset="-120"/>
              </a:rPr>
              <a:t>Forms of ECB – Permitted Instruments</a:t>
            </a:r>
            <a:endParaRPr lang="en-US" sz="2800" dirty="0"/>
          </a:p>
        </p:txBody>
      </p:sp>
      <p:sp>
        <p:nvSpPr>
          <p:cNvPr id="3" name="Text 1"/>
          <p:cNvSpPr/>
          <p:nvPr/>
        </p:nvSpPr>
        <p:spPr>
          <a:xfrm>
            <a:off x="609600" y="1421486"/>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FCY Denominated Forms:</a:t>
            </a:r>
            <a:endParaRPr lang="en-US" sz="1360" dirty="0"/>
          </a:p>
        </p:txBody>
      </p:sp>
      <p:sp>
        <p:nvSpPr>
          <p:cNvPr id="4" name="Text 2"/>
          <p:cNvSpPr/>
          <p:nvPr/>
        </p:nvSpPr>
        <p:spPr>
          <a:xfrm>
            <a:off x="914400" y="1862901"/>
            <a:ext cx="10668000" cy="1709737"/>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Bank Loans:</a:t>
            </a:r>
            <a:r>
              <a:rPr lang="en-US" sz="1440" dirty="0">
                <a:solidFill>
                  <a:srgbClr val="2D5A5A"/>
                </a:solidFill>
                <a:latin typeface="Arial" pitchFamily="34" charset="0"/>
                <a:ea typeface="Arial" pitchFamily="34" charset="-122"/>
                <a:cs typeface="Arial" pitchFamily="34" charset="-120"/>
              </a:rPr>
              <a:t> Fixed-rate, floating-rate (SOFR/SONIA linked), or hybrid; syndicated loans permitted.</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Bonds/Debentures:</a:t>
            </a:r>
            <a:r>
              <a:rPr lang="en-US" sz="1440" dirty="0">
                <a:solidFill>
                  <a:srgbClr val="2D5A5A"/>
                </a:solidFill>
                <a:latin typeface="Arial" pitchFamily="34" charset="0"/>
                <a:ea typeface="Arial" pitchFamily="34" charset="-122"/>
                <a:cs typeface="Arial" pitchFamily="34" charset="-120"/>
              </a:rPr>
              <a:t> Non-fully convertible debentures; listed or unlisted (host country regulated).</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Trade Credits (&gt;3 Years):</a:t>
            </a:r>
            <a:r>
              <a:rPr lang="en-US" sz="1440" dirty="0">
                <a:solidFill>
                  <a:srgbClr val="2D5A5A"/>
                </a:solidFill>
                <a:latin typeface="Arial" pitchFamily="34" charset="0"/>
                <a:ea typeface="Arial" pitchFamily="34" charset="-122"/>
                <a:cs typeface="Arial" pitchFamily="34" charset="-120"/>
              </a:rPr>
              <a:t> Overseas supplier/bank credits; must exceed 3-year maturity to qualify as ECB.</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FCCBs/FCEBs:</a:t>
            </a:r>
            <a:r>
              <a:rPr lang="en-US" sz="1440" dirty="0">
                <a:solidFill>
                  <a:srgbClr val="2D5A5A"/>
                </a:solidFill>
                <a:latin typeface="Arial" pitchFamily="34" charset="0"/>
                <a:ea typeface="Arial" pitchFamily="34" charset="-122"/>
                <a:cs typeface="Arial" pitchFamily="34" charset="-120"/>
              </a:rPr>
              <a:t> Foreign Currency Convertible/Exchangeable Bonds with embedded equity conversion rights; provides lender upside, borrower refinancing option.</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Financial Lease:</a:t>
            </a:r>
            <a:r>
              <a:rPr lang="en-US" sz="1440" dirty="0">
                <a:solidFill>
                  <a:srgbClr val="2D5A5A"/>
                </a:solidFill>
                <a:latin typeface="Arial" pitchFamily="34" charset="0"/>
                <a:ea typeface="Arial" pitchFamily="34" charset="-122"/>
                <a:cs typeface="Arial" pitchFamily="34" charset="-120"/>
              </a:rPr>
              <a:t> Asset acquisition from overseas lessors; ownership transfers at end of lease.</a:t>
            </a:r>
            <a:endParaRPr lang="en-US" sz="1440" dirty="0"/>
          </a:p>
        </p:txBody>
      </p:sp>
      <p:sp>
        <p:nvSpPr>
          <p:cNvPr id="5" name="Text 3"/>
          <p:cNvSpPr/>
          <p:nvPr/>
        </p:nvSpPr>
        <p:spPr>
          <a:xfrm>
            <a:off x="609600" y="4087153"/>
            <a:ext cx="11192256" cy="88375"/>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INR Denominated Forms (Additional):</a:t>
            </a:r>
            <a:endParaRPr lang="en-US" sz="1360" dirty="0"/>
          </a:p>
        </p:txBody>
      </p:sp>
      <p:sp>
        <p:nvSpPr>
          <p:cNvPr id="6" name="Text 4"/>
          <p:cNvSpPr/>
          <p:nvPr/>
        </p:nvSpPr>
        <p:spPr>
          <a:xfrm>
            <a:off x="914400" y="4574698"/>
            <a:ext cx="10668000" cy="1398820"/>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Plain Vanilla Bonds:</a:t>
            </a:r>
            <a:r>
              <a:rPr lang="en-US" sz="1440" dirty="0">
                <a:solidFill>
                  <a:srgbClr val="2D5A5A"/>
                </a:solidFill>
                <a:latin typeface="Arial" pitchFamily="34" charset="0"/>
                <a:ea typeface="Arial" pitchFamily="34" charset="-122"/>
                <a:cs typeface="Arial" pitchFamily="34" charset="-120"/>
              </a:rPr>
              <a:t> Standard fixed-coupon bonds issued overseas (private/listed); no exotic features.</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Preference Shares:</a:t>
            </a:r>
            <a:r>
              <a:rPr lang="en-US" sz="1440" dirty="0">
                <a:solidFill>
                  <a:srgbClr val="2D5A5A"/>
                </a:solidFill>
                <a:latin typeface="Arial" pitchFamily="34" charset="0"/>
                <a:ea typeface="Arial" pitchFamily="34" charset="-122"/>
                <a:cs typeface="Arial" pitchFamily="34" charset="-120"/>
              </a:rPr>
              <a:t> Non-convertible preference shares issued to overseas investors; dividend returns without equity dilution.</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Optionally/Partially Convertible:</a:t>
            </a:r>
            <a:r>
              <a:rPr lang="en-US" sz="1440" dirty="0">
                <a:solidFill>
                  <a:srgbClr val="2D5A5A"/>
                </a:solidFill>
                <a:latin typeface="Arial" pitchFamily="34" charset="0"/>
                <a:ea typeface="Arial" pitchFamily="34" charset="-122"/>
                <a:cs typeface="Arial" pitchFamily="34" charset="-120"/>
              </a:rPr>
              <a:t> Lender option to convert debt to equity (at lender discretion) or partial conversion; blended risk-return for lender.</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Rationale:</a:t>
            </a:r>
            <a:r>
              <a:rPr lang="en-US" sz="1440" dirty="0">
                <a:solidFill>
                  <a:srgbClr val="2D5A5A"/>
                </a:solidFill>
                <a:latin typeface="Arial" pitchFamily="34" charset="0"/>
                <a:ea typeface="Arial" pitchFamily="34" charset="-122"/>
                <a:cs typeface="Arial" pitchFamily="34" charset="-120"/>
              </a:rPr>
              <a:t> INR ECB incentivized to reduce currency risk; lower cost ceiling (450 bps vs 500-550 bps FCY) attracts borrowers; lender hedges INR domestically via AD banks.</a:t>
            </a:r>
            <a:endParaRPr lang="en-US" sz="144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99872" y="508001"/>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Minimum Average Maturity Period (MAMP)</a:t>
            </a:r>
            <a:endParaRPr lang="en-US" sz="3040" dirty="0"/>
          </a:p>
        </p:txBody>
      </p:sp>
      <p:sp>
        <p:nvSpPr>
          <p:cNvPr id="3" name="Text 1"/>
          <p:cNvSpPr/>
          <p:nvPr/>
        </p:nvSpPr>
        <p:spPr>
          <a:xfrm>
            <a:off x="609600" y="2092743"/>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Standard &amp; Category-Wise MAMP:</a:t>
            </a:r>
            <a:endParaRPr lang="en-US" sz="1440" dirty="0"/>
          </a:p>
        </p:txBody>
      </p:sp>
      <p:sp>
        <p:nvSpPr>
          <p:cNvPr id="4" name="Text 2"/>
          <p:cNvSpPr/>
          <p:nvPr/>
        </p:nvSpPr>
        <p:spPr>
          <a:xfrm>
            <a:off x="1133856" y="2657605"/>
            <a:ext cx="10668000" cy="2346193"/>
          </a:xfrm>
          <a:prstGeom prst="rect">
            <a:avLst/>
          </a:prstGeom>
          <a:noFill/>
          <a:ln/>
        </p:spPr>
        <p:txBody>
          <a:bodyPr wrap="square" lIns="0" tIns="0" rIns="0" bIns="0" rtlCol="0" anchor="t"/>
          <a:lstStyle/>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Default:</a:t>
            </a:r>
            <a:r>
              <a:rPr lang="en-US" sz="1600" dirty="0">
                <a:solidFill>
                  <a:srgbClr val="2D5A5A"/>
                </a:solidFill>
                <a:latin typeface="Arial" pitchFamily="34" charset="0"/>
                <a:ea typeface="Arial" pitchFamily="34" charset="-122"/>
                <a:cs typeface="Arial" pitchFamily="34" charset="-120"/>
              </a:rPr>
              <a:t> 3 years for all ECBs; call/put options not exercisable before MAMP completion.</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Manufacturing (≤USD 50mn p.a.):</a:t>
            </a:r>
            <a:r>
              <a:rPr lang="en-US" sz="1600" dirty="0">
                <a:solidFill>
                  <a:srgbClr val="2D5A5A"/>
                </a:solidFill>
                <a:latin typeface="Arial" pitchFamily="34" charset="0"/>
                <a:ea typeface="Arial" pitchFamily="34" charset="-122"/>
                <a:cs typeface="Arial" pitchFamily="34" charset="-120"/>
              </a:rPr>
              <a:t> 1 year minimum – reduced for MSME/small manufacturers.</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From Foreign Equity Holder (WC/General Corporate/Rupee Loan Repay):</a:t>
            </a:r>
            <a:r>
              <a:rPr lang="en-US" sz="1600" dirty="0">
                <a:solidFill>
                  <a:srgbClr val="2D5A5A"/>
                </a:solidFill>
                <a:latin typeface="Arial" pitchFamily="34" charset="0"/>
                <a:ea typeface="Arial" pitchFamily="34" charset="-122"/>
                <a:cs typeface="Arial" pitchFamily="34" charset="-120"/>
              </a:rPr>
              <a:t> 5 years minimum.</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Working Capital / General Corporate (regular lenders):</a:t>
            </a:r>
            <a:r>
              <a:rPr lang="en-US" sz="1600" dirty="0">
                <a:solidFill>
                  <a:srgbClr val="2D5A5A"/>
                </a:solidFill>
                <a:latin typeface="Arial" pitchFamily="34" charset="0"/>
                <a:ea typeface="Arial" pitchFamily="34" charset="-122"/>
                <a:cs typeface="Arial" pitchFamily="34" charset="-120"/>
              </a:rPr>
              <a:t> 10 years minimum.</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Rupee Loan Repayment (CapEx):</a:t>
            </a:r>
            <a:r>
              <a:rPr lang="en-US" sz="1600" dirty="0">
                <a:solidFill>
                  <a:srgbClr val="2D5A5A"/>
                </a:solidFill>
                <a:latin typeface="Arial" pitchFamily="34" charset="0"/>
                <a:ea typeface="Arial" pitchFamily="34" charset="-122"/>
                <a:cs typeface="Arial" pitchFamily="34" charset="-120"/>
              </a:rPr>
              <a:t> 7 years minimum; non-CapEx: 10 years; NBFC on-lending same periods apply.</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Compliance:</a:t>
            </a:r>
            <a:r>
              <a:rPr lang="en-US" sz="1600" dirty="0">
                <a:solidFill>
                  <a:srgbClr val="2D5A5A"/>
                </a:solidFill>
                <a:latin typeface="Arial" pitchFamily="34" charset="0"/>
                <a:ea typeface="Arial" pitchFamily="34" charset="-122"/>
                <a:cs typeface="Arial" pitchFamily="34" charset="-120"/>
              </a:rPr>
              <a:t> For NBFC categories, ECB cannot be from foreign bank branches/subsidiaries; MAMP strictly complied throughout tenure.</a:t>
            </a:r>
            <a:endParaRPr lang="en-US" sz="16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90144" y="506937"/>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All-in-Cost Ceiling &amp; Other Costs</a:t>
            </a:r>
            <a:endParaRPr lang="en-US" sz="3040" dirty="0"/>
          </a:p>
        </p:txBody>
      </p:sp>
      <p:sp>
        <p:nvSpPr>
          <p:cNvPr id="3" name="Text 1"/>
          <p:cNvSpPr/>
          <p:nvPr/>
        </p:nvSpPr>
        <p:spPr>
          <a:xfrm>
            <a:off x="609600" y="1315907"/>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All-in-Cost Ceiling (Per Annum):</a:t>
            </a:r>
            <a:endParaRPr lang="en-US" sz="1440" dirty="0"/>
          </a:p>
        </p:txBody>
      </p:sp>
      <p:sp>
        <p:nvSpPr>
          <p:cNvPr id="4" name="Text 2"/>
          <p:cNvSpPr/>
          <p:nvPr/>
        </p:nvSpPr>
        <p:spPr>
          <a:xfrm>
            <a:off x="914400" y="1795720"/>
            <a:ext cx="10668000" cy="995363"/>
          </a:xfrm>
          <a:prstGeom prst="rect">
            <a:avLst/>
          </a:prstGeom>
          <a:noFill/>
          <a:ln/>
        </p:spPr>
        <p:txBody>
          <a:bodyPr wrap="square" lIns="0" tIns="0" rIns="0" bIns="0" rtlCol="0" anchor="t"/>
          <a:lstStyle/>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FCY ECB (Existing LIBOR→ARR):</a:t>
            </a:r>
            <a:r>
              <a:rPr lang="en-US" sz="1600" dirty="0">
                <a:solidFill>
                  <a:srgbClr val="2D5A5A"/>
                </a:solidFill>
                <a:latin typeface="Arial" pitchFamily="34" charset="0"/>
                <a:ea typeface="Arial" pitchFamily="34" charset="-122"/>
                <a:cs typeface="Arial" pitchFamily="34" charset="-120"/>
              </a:rPr>
              <a:t> Benchmark Rate + 550 bps spread maximum.</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FCY ECB (New):</a:t>
            </a:r>
            <a:r>
              <a:rPr lang="en-US" sz="1600" dirty="0">
                <a:solidFill>
                  <a:srgbClr val="2D5A5A"/>
                </a:solidFill>
                <a:latin typeface="Arial" pitchFamily="34" charset="0"/>
                <a:ea typeface="Arial" pitchFamily="34" charset="-122"/>
                <a:cs typeface="Arial" pitchFamily="34" charset="-120"/>
              </a:rPr>
              <a:t> Benchmark Rate + 500 bps spread maximum.</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INR Denominated ECB:</a:t>
            </a:r>
            <a:r>
              <a:rPr lang="en-US" sz="1600" dirty="0">
                <a:solidFill>
                  <a:srgbClr val="2D5A5A"/>
                </a:solidFill>
                <a:latin typeface="Arial" pitchFamily="34" charset="0"/>
                <a:ea typeface="Arial" pitchFamily="34" charset="-122"/>
                <a:cs typeface="Arial" pitchFamily="34" charset="-120"/>
              </a:rPr>
              <a:t> Benchmark Rate + 450 bps spread maximum per annum.</a:t>
            </a:r>
            <a:endParaRPr lang="en-US" sz="1600" dirty="0"/>
          </a:p>
        </p:txBody>
      </p:sp>
      <p:sp>
        <p:nvSpPr>
          <p:cNvPr id="5" name="Text 3"/>
          <p:cNvSpPr/>
          <p:nvPr/>
        </p:nvSpPr>
        <p:spPr>
          <a:xfrm>
            <a:off x="609600" y="3402135"/>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Other Costs (Outside All-in-Cost Ceiling):</a:t>
            </a:r>
            <a:endParaRPr lang="en-US" sz="1440" dirty="0"/>
          </a:p>
        </p:txBody>
      </p:sp>
      <p:sp>
        <p:nvSpPr>
          <p:cNvPr id="6" name="Text 4"/>
          <p:cNvSpPr/>
          <p:nvPr/>
        </p:nvSpPr>
        <p:spPr>
          <a:xfrm>
            <a:off x="914400" y="3920906"/>
            <a:ext cx="10668000" cy="1564217"/>
          </a:xfrm>
          <a:prstGeom prst="rect">
            <a:avLst/>
          </a:prstGeom>
          <a:noFill/>
          <a:ln/>
        </p:spPr>
        <p:txBody>
          <a:bodyPr wrap="square" lIns="0" tIns="0" rIns="0" bIns="0" rtlCol="0" anchor="t"/>
          <a:lstStyle/>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Prepayment Charges:</a:t>
            </a:r>
            <a:r>
              <a:rPr lang="en-US" sz="1600" dirty="0">
                <a:solidFill>
                  <a:srgbClr val="2D5A5A"/>
                </a:solidFill>
                <a:latin typeface="Arial" pitchFamily="34" charset="0"/>
                <a:ea typeface="Arial" pitchFamily="34" charset="-122"/>
                <a:cs typeface="Arial" pitchFamily="34" charset="-120"/>
              </a:rPr>
              <a:t> Fee for early repayment – not capped by ceiling (flexibility option).</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Penal Interest (Default/Breach):</a:t>
            </a:r>
            <a:r>
              <a:rPr lang="en-US" sz="1600" dirty="0">
                <a:solidFill>
                  <a:srgbClr val="2D5A5A"/>
                </a:solidFill>
                <a:latin typeface="Arial" pitchFamily="34" charset="0"/>
                <a:ea typeface="Arial" pitchFamily="34" charset="-122"/>
                <a:cs typeface="Arial" pitchFamily="34" charset="-120"/>
              </a:rPr>
              <a:t> Maximum 2% over contracted rate on outstanding principal – outside ceiling for covenant breaches.</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Ancillary Fees:</a:t>
            </a:r>
            <a:r>
              <a:rPr lang="en-US" sz="1600" dirty="0">
                <a:solidFill>
                  <a:srgbClr val="2D5A5A"/>
                </a:solidFill>
                <a:latin typeface="Arial" pitchFamily="34" charset="0"/>
                <a:ea typeface="Arial" pitchFamily="34" charset="-122"/>
                <a:cs typeface="Arial" pitchFamily="34" charset="-120"/>
              </a:rPr>
              <a:t> Documentation, legal, custodial, trustee fees may also be outside ceiling (negotiate in loan agreement).</a:t>
            </a:r>
            <a:endParaRPr lang="en-US" sz="16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90144" y="302222"/>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End-Use (Negative List) – Restricted/Prohibited Uses</a:t>
            </a:r>
            <a:endParaRPr lang="en-US" sz="3040" dirty="0"/>
          </a:p>
        </p:txBody>
      </p:sp>
      <p:sp>
        <p:nvSpPr>
          <p:cNvPr id="3" name="Text 1"/>
          <p:cNvSpPr/>
          <p:nvPr/>
        </p:nvSpPr>
        <p:spPr>
          <a:xfrm>
            <a:off x="609600" y="1315907"/>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Absolutely Prohibited (No Exceptions):</a:t>
            </a:r>
            <a:endParaRPr lang="en-US" sz="1440" dirty="0"/>
          </a:p>
        </p:txBody>
      </p:sp>
      <p:sp>
        <p:nvSpPr>
          <p:cNvPr id="4" name="Text 2"/>
          <p:cNvSpPr/>
          <p:nvPr/>
        </p:nvSpPr>
        <p:spPr>
          <a:xfrm>
            <a:off x="914400" y="1766994"/>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Real estate activities, capital market investments, equity investments, on-lending to entities for above prohibited activities (except limited NBFCs).</a:t>
            </a:r>
            <a:endParaRPr lang="en-US" sz="1600" dirty="0"/>
          </a:p>
        </p:txBody>
      </p:sp>
      <p:sp>
        <p:nvSpPr>
          <p:cNvPr id="5" name="Text 3"/>
          <p:cNvSpPr/>
          <p:nvPr/>
        </p:nvSpPr>
        <p:spPr>
          <a:xfrm>
            <a:off x="609600" y="2531085"/>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Restricted (With Conditions/Exceptions):</a:t>
            </a:r>
            <a:endParaRPr lang="en-US" sz="1440" dirty="0"/>
          </a:p>
        </p:txBody>
      </p:sp>
      <p:sp>
        <p:nvSpPr>
          <p:cNvPr id="6" name="Text 4"/>
          <p:cNvSpPr/>
          <p:nvPr/>
        </p:nvSpPr>
        <p:spPr>
          <a:xfrm>
            <a:off x="914400" y="2855886"/>
            <a:ext cx="10668000" cy="853281"/>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Working capital – allowed only from foreign equity holder or specific lenders (10-year MAMP); general corporate – allowed for Rupee loan repayment (CapEx) or NBFC on-lending; Rupee loan repayment – allowed with specific conditions (7-10 year MAMP).</a:t>
            </a:r>
            <a:endParaRPr lang="en-US" sz="1600" dirty="0"/>
          </a:p>
        </p:txBody>
      </p:sp>
      <p:sp>
        <p:nvSpPr>
          <p:cNvPr id="7" name="Text 5"/>
          <p:cNvSpPr/>
          <p:nvPr/>
        </p:nvSpPr>
        <p:spPr>
          <a:xfrm>
            <a:off x="609600" y="4002115"/>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Permitted (Positive List):</a:t>
            </a:r>
            <a:endParaRPr lang="en-US" sz="1440" dirty="0"/>
          </a:p>
        </p:txBody>
      </p:sp>
      <p:sp>
        <p:nvSpPr>
          <p:cNvPr id="8" name="Text 6"/>
          <p:cNvSpPr/>
          <p:nvPr/>
        </p:nvSpPr>
        <p:spPr>
          <a:xfrm>
            <a:off x="914400" y="4338109"/>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Infrastructure, manufacturing, technology, renewable energy, healthcare, R&amp;D, CapEx, renovation/modernization, productivity improvements, environmental compliance.</a:t>
            </a:r>
            <a:endParaRPr lang="en-US" sz="16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99872" y="573637"/>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Exchange Rate &amp; Currency Conversion (FCY/INR)</a:t>
            </a:r>
            <a:endParaRPr lang="en-US" sz="3040" dirty="0"/>
          </a:p>
        </p:txBody>
      </p:sp>
      <p:sp>
        <p:nvSpPr>
          <p:cNvPr id="3" name="Text 1"/>
          <p:cNvSpPr/>
          <p:nvPr/>
        </p:nvSpPr>
        <p:spPr>
          <a:xfrm>
            <a:off x="609600" y="1984850"/>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Conversion Date Rate &amp; Settlement Mechanics:</a:t>
            </a:r>
            <a:endParaRPr lang="en-US" sz="1440" dirty="0"/>
          </a:p>
        </p:txBody>
      </p:sp>
      <p:sp>
        <p:nvSpPr>
          <p:cNvPr id="4" name="Text 2"/>
          <p:cNvSpPr/>
          <p:nvPr/>
        </p:nvSpPr>
        <p:spPr>
          <a:xfrm>
            <a:off x="914400" y="2517343"/>
            <a:ext cx="10668000" cy="2488539"/>
          </a:xfrm>
          <a:prstGeom prst="rect">
            <a:avLst/>
          </a:prstGeom>
          <a:noFill/>
          <a:ln/>
        </p:spPr>
        <p:txBody>
          <a:bodyPr wrap="square" lIns="0" tIns="0" rIns="0" bIns="0" rtlCol="0" anchor="t"/>
          <a:lstStyle/>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FCY to INR Conversion:</a:t>
            </a:r>
            <a:r>
              <a:rPr lang="en-US" sz="1600" dirty="0">
                <a:solidFill>
                  <a:srgbClr val="2D5A5A"/>
                </a:solidFill>
                <a:latin typeface="Arial" pitchFamily="34" charset="0"/>
                <a:ea typeface="Arial" pitchFamily="34" charset="-122"/>
                <a:cs typeface="Arial" pitchFamily="34" charset="-120"/>
              </a:rPr>
              <a:t> Exchange rate prevailing on date of agreement between lender &amp; borrower; parties may agree to lower rate (more favorable to borrower).</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Settlement Date Rate:</a:t>
            </a:r>
            <a:r>
              <a:rPr lang="en-US" sz="1600" dirty="0">
                <a:solidFill>
                  <a:srgbClr val="2D5A5A"/>
                </a:solidFill>
                <a:latin typeface="Arial" pitchFamily="34" charset="0"/>
                <a:ea typeface="Arial" pitchFamily="34" charset="-122"/>
                <a:cs typeface="Arial" pitchFamily="34" charset="-120"/>
              </a:rPr>
              <a:t> Actual settlement uses settlement date exchange rate for final Rupee conversion &amp; accounting.</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Change of Currency Permitted:</a:t>
            </a:r>
            <a:r>
              <a:rPr lang="en-US" sz="1600" dirty="0">
                <a:solidFill>
                  <a:srgbClr val="2D5A5A"/>
                </a:solidFill>
                <a:latin typeface="Arial" pitchFamily="34" charset="0"/>
                <a:ea typeface="Arial" pitchFamily="34" charset="-122"/>
                <a:cs typeface="Arial" pitchFamily="34" charset="-120"/>
              </a:rPr>
              <a:t> FCY→other FCY, FCY/INR→INR all freely allowed; INR→FCY NOT permitted (policy to maintain Rupee strength).</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Impact on Compliance:</a:t>
            </a:r>
            <a:r>
              <a:rPr lang="en-US" sz="1600" dirty="0">
                <a:solidFill>
                  <a:srgbClr val="2D5A5A"/>
                </a:solidFill>
                <a:latin typeface="Arial" pitchFamily="34" charset="0"/>
                <a:ea typeface="Arial" pitchFamily="34" charset="-122"/>
                <a:cs typeface="Arial" pitchFamily="34" charset="-120"/>
              </a:rPr>
              <a:t> Exchange rate affects all-in-cost calculation &amp; leverage D-E ratio; borrower verifies continued compliance post-conversion.</a:t>
            </a:r>
            <a:endParaRPr lang="en-US" sz="16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508001"/>
            <a:ext cx="11192256" cy="592535"/>
          </a:xfrm>
          <a:prstGeom prst="rect">
            <a:avLst/>
          </a:prstGeom>
          <a:noFill/>
          <a:ln/>
        </p:spPr>
        <p:txBody>
          <a:bodyPr wrap="square" lIns="0" tIns="0" rIns="0" bIns="0" rtlCol="0" anchor="t"/>
          <a:lstStyle/>
          <a:p>
            <a:pPr>
              <a:lnSpc>
                <a:spcPts val="5227"/>
              </a:lnSpc>
            </a:pPr>
            <a:r>
              <a:rPr lang="en-US" sz="2800" b="1" dirty="0">
                <a:solidFill>
                  <a:srgbClr val="2D5A5A"/>
                </a:solidFill>
                <a:latin typeface="Arial" pitchFamily="34" charset="0"/>
                <a:ea typeface="Arial" pitchFamily="34" charset="-122"/>
                <a:cs typeface="Arial" pitchFamily="34" charset="-120"/>
              </a:rPr>
              <a:t>Hedging Requirements &amp; Provisions (Part 1)</a:t>
            </a:r>
            <a:endParaRPr lang="en-US" sz="2800" dirty="0"/>
          </a:p>
        </p:txBody>
      </p:sp>
      <p:sp>
        <p:nvSpPr>
          <p:cNvPr id="3" name="Text 1"/>
          <p:cNvSpPr/>
          <p:nvPr/>
        </p:nvSpPr>
        <p:spPr>
          <a:xfrm>
            <a:off x="609600" y="1202135"/>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General Framework &amp; Board Policy:</a:t>
            </a:r>
            <a:endParaRPr lang="en-US" sz="1360" dirty="0"/>
          </a:p>
        </p:txBody>
      </p:sp>
      <p:sp>
        <p:nvSpPr>
          <p:cNvPr id="4" name="Text 2"/>
          <p:cNvSpPr/>
          <p:nvPr/>
        </p:nvSpPr>
        <p:spPr>
          <a:xfrm>
            <a:off x="914400" y="1484579"/>
            <a:ext cx="10668000" cy="1259020"/>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Regulatory Requirement:</a:t>
            </a:r>
            <a:r>
              <a:rPr lang="en-US" sz="1440" dirty="0">
                <a:solidFill>
                  <a:srgbClr val="2D5A5A"/>
                </a:solidFill>
                <a:latin typeface="Arial" pitchFamily="34" charset="0"/>
                <a:ea typeface="Arial" pitchFamily="34" charset="-122"/>
                <a:cs typeface="Arial" pitchFamily="34" charset="-120"/>
              </a:rPr>
              <a:t> All ECB borrowers MUST follow RBI/sectoral (SEBI, IRDA, TRAI) prudential guidelines for forex hedging.</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Board-Approved Policy (Infrastructure Mandatory):</a:t>
            </a:r>
            <a:r>
              <a:rPr lang="en-US" sz="1440" dirty="0">
                <a:solidFill>
                  <a:srgbClr val="2D5A5A"/>
                </a:solidFill>
                <a:latin typeface="Arial" pitchFamily="34" charset="0"/>
                <a:ea typeface="Arial" pitchFamily="34" charset="-122"/>
                <a:cs typeface="Arial" pitchFamily="34" charset="-120"/>
              </a:rPr>
              <a:t> Infrastructure, space, airlines, shipping companies must have board-approved risk management policy covering forex limits, hedging strategy (financial vs natural), tenor requirements, counterparty criteria, board reporting frequency.</a:t>
            </a:r>
            <a:endParaRPr lang="en-US" sz="1440" dirty="0"/>
          </a:p>
        </p:txBody>
      </p:sp>
      <p:sp>
        <p:nvSpPr>
          <p:cNvPr id="5" name="Text 3"/>
          <p:cNvSpPr/>
          <p:nvPr/>
        </p:nvSpPr>
        <p:spPr>
          <a:xfrm>
            <a:off x="609600" y="3264218"/>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Mandatory Hedging – 70% Rule (Infrastructure &lt;5 Years Maturity):</a:t>
            </a:r>
            <a:endParaRPr lang="en-US" sz="1360" dirty="0"/>
          </a:p>
        </p:txBody>
      </p:sp>
      <p:sp>
        <p:nvSpPr>
          <p:cNvPr id="6" name="Text 4"/>
          <p:cNvSpPr/>
          <p:nvPr/>
        </p:nvSpPr>
        <p:spPr>
          <a:xfrm>
            <a:off x="914400" y="3576584"/>
            <a:ext cx="10668000" cy="1021424"/>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Trigger:</a:t>
            </a:r>
            <a:r>
              <a:rPr lang="en-US" sz="1440" dirty="0">
                <a:solidFill>
                  <a:srgbClr val="2D5A5A"/>
                </a:solidFill>
                <a:latin typeface="Arial" pitchFamily="34" charset="0"/>
                <a:ea typeface="Arial" pitchFamily="34" charset="-122"/>
                <a:cs typeface="Arial" pitchFamily="34" charset="-120"/>
              </a:rPr>
              <a:t> Infrastructure companies MUST hedge minimum 70% ECB exposure if weighted maturity &lt;5 years; waived if maturity ≥5 years.</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Calculation:</a:t>
            </a:r>
            <a:r>
              <a:rPr lang="en-US" sz="1440" dirty="0">
                <a:solidFill>
                  <a:srgbClr val="2D5A5A"/>
                </a:solidFill>
                <a:latin typeface="Arial" pitchFamily="34" charset="0"/>
                <a:ea typeface="Arial" pitchFamily="34" charset="-122"/>
                <a:cs typeface="Arial" pitchFamily="34" charset="-120"/>
              </a:rPr>
              <a:t> 70% of outstanding principal; rebalanced quarterly; monitoring by AD bank; breach is reportable event requiring immediate correction.</a:t>
            </a:r>
            <a:endParaRPr lang="en-US" sz="1440" dirty="0"/>
          </a:p>
        </p:txBody>
      </p:sp>
      <p:sp>
        <p:nvSpPr>
          <p:cNvPr id="7" name="Text 5"/>
          <p:cNvSpPr/>
          <p:nvPr/>
        </p:nvSpPr>
        <p:spPr>
          <a:xfrm>
            <a:off x="609600" y="5028196"/>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Financial Hedging Instruments:</a:t>
            </a:r>
            <a:endParaRPr lang="en-US" sz="1360" dirty="0"/>
          </a:p>
        </p:txBody>
      </p:sp>
      <p:sp>
        <p:nvSpPr>
          <p:cNvPr id="8" name="Text 6"/>
          <p:cNvSpPr/>
          <p:nvPr/>
        </p:nvSpPr>
        <p:spPr>
          <a:xfrm>
            <a:off x="914400" y="5319924"/>
            <a:ext cx="10668000" cy="546232"/>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Instruments:</a:t>
            </a:r>
            <a:r>
              <a:rPr lang="en-US" sz="1440" dirty="0">
                <a:solidFill>
                  <a:srgbClr val="2D5A5A"/>
                </a:solidFill>
                <a:latin typeface="Arial" pitchFamily="34" charset="0"/>
                <a:ea typeface="Arial" pitchFamily="34" charset="-122"/>
                <a:cs typeface="Arial" pitchFamily="34" charset="-120"/>
              </a:rPr>
              <a:t> Forward contracts, currency options, interest rate swaps, cross-currency swaps, FX collars.</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Coverage:</a:t>
            </a:r>
            <a:r>
              <a:rPr lang="en-US" sz="1440" dirty="0">
                <a:solidFill>
                  <a:srgbClr val="2D5A5A"/>
                </a:solidFill>
                <a:latin typeface="Arial" pitchFamily="34" charset="0"/>
                <a:ea typeface="Arial" pitchFamily="34" charset="-122"/>
                <a:cs typeface="Arial" pitchFamily="34" charset="-120"/>
              </a:rPr>
              <a:t> Principal + coupon/interest hedged; minimum 1-year tenor with periodic rollover; hedging starts from drawdown date.</a:t>
            </a:r>
            <a:endParaRPr lang="en-US" sz="144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90144" y="209129"/>
            <a:ext cx="11192256" cy="592535"/>
          </a:xfrm>
          <a:prstGeom prst="rect">
            <a:avLst/>
          </a:prstGeom>
          <a:noFill/>
          <a:ln/>
        </p:spPr>
        <p:txBody>
          <a:bodyPr wrap="square" lIns="0" tIns="0" rIns="0" bIns="0" rtlCol="0" anchor="t"/>
          <a:lstStyle/>
          <a:p>
            <a:pPr>
              <a:lnSpc>
                <a:spcPts val="5227"/>
              </a:lnSpc>
            </a:pPr>
            <a:r>
              <a:rPr lang="en-US" sz="2800" b="1" dirty="0">
                <a:solidFill>
                  <a:srgbClr val="2D5A5A"/>
                </a:solidFill>
                <a:latin typeface="Arial" pitchFamily="34" charset="0"/>
                <a:ea typeface="Arial" pitchFamily="34" charset="-122"/>
                <a:cs typeface="Arial" pitchFamily="34" charset="-120"/>
              </a:rPr>
              <a:t>Hedging Requirements &amp; Provisions (Part 2)</a:t>
            </a:r>
            <a:endParaRPr lang="en-US" sz="2800" dirty="0"/>
          </a:p>
        </p:txBody>
      </p:sp>
      <p:sp>
        <p:nvSpPr>
          <p:cNvPr id="3" name="Text 1"/>
          <p:cNvSpPr/>
          <p:nvPr/>
        </p:nvSpPr>
        <p:spPr>
          <a:xfrm>
            <a:off x="609600" y="987968"/>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Natural Hedge – Alternative to Financial Hedging (Strict Criteria):</a:t>
            </a:r>
            <a:endParaRPr lang="en-US" sz="1360" dirty="0"/>
          </a:p>
        </p:txBody>
      </p:sp>
      <p:sp>
        <p:nvSpPr>
          <p:cNvPr id="4" name="Text 2"/>
          <p:cNvSpPr/>
          <p:nvPr/>
        </p:nvSpPr>
        <p:spPr>
          <a:xfrm>
            <a:off x="914400" y="1308086"/>
            <a:ext cx="10668000" cy="1638697"/>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Definition:</a:t>
            </a:r>
            <a:r>
              <a:rPr lang="en-US" sz="1440" dirty="0">
                <a:solidFill>
                  <a:srgbClr val="2D5A5A"/>
                </a:solidFill>
                <a:latin typeface="Arial" pitchFamily="34" charset="0"/>
                <a:ea typeface="Arial" pitchFamily="34" charset="-122"/>
                <a:cs typeface="Arial" pitchFamily="34" charset="-120"/>
              </a:rPr>
              <a:t> Offsetting foreign-currency cash inflows (exports, dividends, service receipts) in same currency as ECB, net of outflows.</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Criteria (STRICT):</a:t>
            </a:r>
            <a:r>
              <a:rPr lang="en-US" sz="1440" dirty="0">
                <a:solidFill>
                  <a:srgbClr val="2D5A5A"/>
                </a:solidFill>
                <a:latin typeface="Arial" pitchFamily="34" charset="0"/>
                <a:ea typeface="Arial" pitchFamily="34" charset="-122"/>
                <a:cs typeface="Arial" pitchFamily="34" charset="-120"/>
              </a:rPr>
              <a:t> (i) Documented exposure (contract/LOI/historical), (ii) timing matches ECB obligations, (iii) inflow within same accounting year, (iv) net of all outflows.</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Exclusions:</a:t>
            </a:r>
            <a:r>
              <a:rPr lang="en-US" sz="1440" dirty="0">
                <a:solidFill>
                  <a:srgbClr val="2D5A5A"/>
                </a:solidFill>
                <a:latin typeface="Arial" pitchFamily="34" charset="0"/>
                <a:ea typeface="Arial" pitchFamily="34" charset="-122"/>
                <a:cs typeface="Arial" pitchFamily="34" charset="-120"/>
              </a:rPr>
              <a:t> Revenue-indexed arrangements, contingent inflows, uncertain foreign investments, uncontracted revenues.</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Documentation:</a:t>
            </a:r>
            <a:r>
              <a:rPr lang="en-US" sz="1440" dirty="0">
                <a:solidFill>
                  <a:srgbClr val="2D5A5A"/>
                </a:solidFill>
                <a:latin typeface="Arial" pitchFamily="34" charset="0"/>
                <a:ea typeface="Arial" pitchFamily="34" charset="-122"/>
                <a:cs typeface="Arial" pitchFamily="34" charset="-120"/>
              </a:rPr>
              <a:t> Foreign currency inflows/outflows schedule (monthly/per currency); contracts, export agreements, board minutes; CFO-certified; AD bank &amp; RBI reviewed.</a:t>
            </a:r>
            <a:endParaRPr lang="en-US" sz="1440" dirty="0"/>
          </a:p>
        </p:txBody>
      </p:sp>
      <p:sp>
        <p:nvSpPr>
          <p:cNvPr id="5" name="Text 3"/>
          <p:cNvSpPr/>
          <p:nvPr/>
        </p:nvSpPr>
        <p:spPr>
          <a:xfrm>
            <a:off x="609600" y="3653628"/>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INR ECB – Lender Hedging (Foreign Investor Perspective):</a:t>
            </a:r>
            <a:endParaRPr lang="en-US" sz="1360" dirty="0"/>
          </a:p>
        </p:txBody>
      </p:sp>
      <p:sp>
        <p:nvSpPr>
          <p:cNvPr id="6" name="Text 4"/>
          <p:cNvSpPr/>
          <p:nvPr/>
        </p:nvSpPr>
        <p:spPr>
          <a:xfrm>
            <a:off x="914400" y="4032923"/>
            <a:ext cx="10668000" cy="783828"/>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Lender Currency Risk:</a:t>
            </a:r>
            <a:r>
              <a:rPr lang="en-US" sz="1440" dirty="0">
                <a:solidFill>
                  <a:srgbClr val="2D5A5A"/>
                </a:solidFill>
                <a:latin typeface="Arial" pitchFamily="34" charset="0"/>
                <a:ea typeface="Arial" pitchFamily="34" charset="-122"/>
                <a:cs typeface="Arial" pitchFamily="34" charset="-120"/>
              </a:rPr>
              <a:t> Overseas investor in INR ECB faces rupee depreciation risk; must hedge INR exposure.</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Hedging Options:</a:t>
            </a:r>
            <a:r>
              <a:rPr lang="en-US" sz="1440" dirty="0">
                <a:solidFill>
                  <a:srgbClr val="2D5A5A"/>
                </a:solidFill>
                <a:latin typeface="Arial" pitchFamily="34" charset="0"/>
                <a:ea typeface="Arial" pitchFamily="34" charset="-122"/>
                <a:cs typeface="Arial" pitchFamily="34" charset="-120"/>
              </a:rPr>
              <a:t> Domestic (rupee forwards, NDFs, options via AD banks) OR International (back-to-back via offshore/foreign bank branches).</a:t>
            </a:r>
            <a:endParaRPr lang="en-US" sz="1440" dirty="0"/>
          </a:p>
        </p:txBody>
      </p:sp>
      <p:sp>
        <p:nvSpPr>
          <p:cNvPr id="7" name="Text 5"/>
          <p:cNvSpPr/>
          <p:nvPr/>
        </p:nvSpPr>
        <p:spPr>
          <a:xfrm>
            <a:off x="609600" y="5085962"/>
            <a:ext cx="11192256" cy="241829"/>
          </a:xfrm>
          <a:prstGeom prst="rect">
            <a:avLst/>
          </a:prstGeom>
          <a:noFill/>
          <a:ln/>
        </p:spPr>
        <p:txBody>
          <a:bodyPr wrap="square" lIns="0" tIns="0" rIns="0" bIns="0" rtlCol="0" anchor="t"/>
          <a:lstStyle/>
          <a:p>
            <a:pPr>
              <a:lnSpc>
                <a:spcPts val="2539"/>
              </a:lnSpc>
            </a:pPr>
            <a:r>
              <a:rPr lang="en-US" sz="1360" b="1" dirty="0">
                <a:solidFill>
                  <a:srgbClr val="2D5A5A"/>
                </a:solidFill>
                <a:latin typeface="Arial" pitchFamily="34" charset="0"/>
                <a:ea typeface="Arial" pitchFamily="34" charset="-122"/>
                <a:cs typeface="Arial" pitchFamily="34" charset="-120"/>
              </a:rPr>
              <a:t>Compliance &amp; Monitoring:</a:t>
            </a:r>
            <a:endParaRPr lang="en-US" sz="1360" dirty="0"/>
          </a:p>
        </p:txBody>
      </p:sp>
      <p:sp>
        <p:nvSpPr>
          <p:cNvPr id="8" name="Text 6"/>
          <p:cNvSpPr/>
          <p:nvPr/>
        </p:nvSpPr>
        <p:spPr>
          <a:xfrm>
            <a:off x="914400" y="5466425"/>
            <a:ext cx="10668000" cy="1021424"/>
          </a:xfrm>
          <a:prstGeom prst="rect">
            <a:avLst/>
          </a:prstGeom>
          <a:noFill/>
          <a:ln/>
        </p:spPr>
        <p:txBody>
          <a:bodyPr wrap="square" lIns="0" tIns="0" rIns="0" bIns="0" rtlCol="0" anchor="t"/>
          <a:lstStyle/>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Monthly Form ECB 2:</a:t>
            </a:r>
            <a:r>
              <a:rPr lang="en-US" sz="1440" dirty="0">
                <a:solidFill>
                  <a:srgbClr val="2D5A5A"/>
                </a:solidFill>
                <a:latin typeface="Arial" pitchFamily="34" charset="0"/>
                <a:ea typeface="Arial" pitchFamily="34" charset="-122"/>
                <a:cs typeface="Arial" pitchFamily="34" charset="-120"/>
              </a:rPr>
              <a:t> Infrastructure reports 70% hedge compliance, outstanding hedges, slippage status, natural hedge position changes.</a:t>
            </a:r>
            <a:endParaRPr lang="en-US" sz="1440" dirty="0"/>
          </a:p>
          <a:p>
            <a:pPr marL="457189" indent="-457189">
              <a:lnSpc>
                <a:spcPts val="2496"/>
              </a:lnSpc>
              <a:buSzPct val="100000"/>
              <a:buChar char="•"/>
            </a:pPr>
            <a:r>
              <a:rPr lang="en-US" sz="1440" b="1" dirty="0">
                <a:solidFill>
                  <a:srgbClr val="2D5A5A"/>
                </a:solidFill>
                <a:latin typeface="Arial" pitchFamily="34" charset="0"/>
                <a:ea typeface="Arial" pitchFamily="34" charset="-122"/>
                <a:cs typeface="Arial" pitchFamily="34" charset="-120"/>
              </a:rPr>
              <a:t>AD Bank &amp; RBI Verification:</a:t>
            </a:r>
            <a:r>
              <a:rPr lang="en-US" sz="1440" dirty="0">
                <a:solidFill>
                  <a:srgbClr val="2D5A5A"/>
                </a:solidFill>
                <a:latin typeface="Arial" pitchFamily="34" charset="0"/>
                <a:ea typeface="Arial" pitchFamily="34" charset="-122"/>
                <a:cs typeface="Arial" pitchFamily="34" charset="-120"/>
              </a:rPr>
              <a:t> Counterparty confirmations verified; breach notification requires 30-day remediation; audit trail maintained (confirmations, valuations, effectiveness reviews).</a:t>
            </a:r>
            <a:endParaRPr lang="en-US" sz="1440"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F7382-16CF-3F69-D5BC-EDE6468A01E2}"/>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B625BC24-DA19-EEDB-355A-FE56C46A1032}"/>
              </a:ext>
            </a:extLst>
          </p:cNvPr>
          <p:cNvSpPr/>
          <p:nvPr/>
        </p:nvSpPr>
        <p:spPr>
          <a:xfrm>
            <a:off x="390144" y="383521"/>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ECB Limits – Annual Ceiling &amp; Leverage Ratio</a:t>
            </a:r>
            <a:endParaRPr lang="en-US" sz="3040" dirty="0"/>
          </a:p>
        </p:txBody>
      </p:sp>
      <p:sp>
        <p:nvSpPr>
          <p:cNvPr id="3" name="Text 1">
            <a:extLst>
              <a:ext uri="{FF2B5EF4-FFF2-40B4-BE49-F238E27FC236}">
                <a16:creationId xmlns:a16="http://schemas.microsoft.com/office/drawing/2014/main" id="{70484778-4375-CE62-BAD1-7895562C8B0E}"/>
              </a:ext>
            </a:extLst>
          </p:cNvPr>
          <p:cNvSpPr/>
          <p:nvPr/>
        </p:nvSpPr>
        <p:spPr>
          <a:xfrm>
            <a:off x="895519" y="1837796"/>
            <a:ext cx="2503136" cy="308461"/>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Annual Automatic Route Limit:</a:t>
            </a:r>
            <a:endParaRPr lang="en-US" sz="1440" dirty="0"/>
          </a:p>
        </p:txBody>
      </p:sp>
      <p:sp>
        <p:nvSpPr>
          <p:cNvPr id="4" name="Text 2">
            <a:extLst>
              <a:ext uri="{FF2B5EF4-FFF2-40B4-BE49-F238E27FC236}">
                <a16:creationId xmlns:a16="http://schemas.microsoft.com/office/drawing/2014/main" id="{AA51B10C-EF04-B955-2471-A4B0490784C5}"/>
              </a:ext>
            </a:extLst>
          </p:cNvPr>
          <p:cNvSpPr/>
          <p:nvPr/>
        </p:nvSpPr>
        <p:spPr>
          <a:xfrm>
            <a:off x="914399" y="2654005"/>
            <a:ext cx="2624519" cy="2449372"/>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All eligible borrowers can raise up to USD 750 million (or equivalent) per financial year under automatic route; limit resets July 1st; separate ceiling per legal entity.</a:t>
            </a:r>
            <a:endParaRPr lang="en-US" sz="1600" dirty="0"/>
          </a:p>
        </p:txBody>
      </p:sp>
      <p:sp>
        <p:nvSpPr>
          <p:cNvPr id="5" name="Text 3">
            <a:extLst>
              <a:ext uri="{FF2B5EF4-FFF2-40B4-BE49-F238E27FC236}">
                <a16:creationId xmlns:a16="http://schemas.microsoft.com/office/drawing/2014/main" id="{E05BBCF0-617A-C7E5-7F44-155997D979BC}"/>
              </a:ext>
            </a:extLst>
          </p:cNvPr>
          <p:cNvSpPr/>
          <p:nvPr/>
        </p:nvSpPr>
        <p:spPr>
          <a:xfrm>
            <a:off x="3867994" y="1837796"/>
            <a:ext cx="3684572" cy="515509"/>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Debt-Equity Ratio (FCY ECB from Direct Foreign Equity Holder):</a:t>
            </a:r>
            <a:endParaRPr lang="en-US" sz="1440" dirty="0"/>
          </a:p>
        </p:txBody>
      </p:sp>
      <p:sp>
        <p:nvSpPr>
          <p:cNvPr id="6" name="Text 4">
            <a:extLst>
              <a:ext uri="{FF2B5EF4-FFF2-40B4-BE49-F238E27FC236}">
                <a16:creationId xmlns:a16="http://schemas.microsoft.com/office/drawing/2014/main" id="{0479C060-6632-C090-FFB6-601FF213C1A3}"/>
              </a:ext>
            </a:extLst>
          </p:cNvPr>
          <p:cNvSpPr/>
          <p:nvPr/>
        </p:nvSpPr>
        <p:spPr>
          <a:xfrm>
            <a:off x="3948913" y="2654003"/>
            <a:ext cx="3474180" cy="1850692"/>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Maximum 7:1 under automatic route; exemption if total outstanding ECB ≤USD 5 million; sectoral/prudential regulator limits also apply (stricter rule prevails).</a:t>
            </a:r>
            <a:endParaRPr lang="en-US" sz="1600" dirty="0"/>
          </a:p>
        </p:txBody>
      </p:sp>
      <p:sp>
        <p:nvSpPr>
          <p:cNvPr id="7" name="Text 5">
            <a:extLst>
              <a:ext uri="{FF2B5EF4-FFF2-40B4-BE49-F238E27FC236}">
                <a16:creationId xmlns:a16="http://schemas.microsoft.com/office/drawing/2014/main" id="{8B91C4D6-3F37-248E-86A4-564B209237EC}"/>
              </a:ext>
            </a:extLst>
          </p:cNvPr>
          <p:cNvSpPr/>
          <p:nvPr/>
        </p:nvSpPr>
        <p:spPr>
          <a:xfrm>
            <a:off x="7698223" y="1837797"/>
            <a:ext cx="3112736" cy="375364"/>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Pre-Disbursement Verification:</a:t>
            </a:r>
            <a:endParaRPr lang="en-US" sz="1440" dirty="0"/>
          </a:p>
        </p:txBody>
      </p:sp>
      <p:sp>
        <p:nvSpPr>
          <p:cNvPr id="8" name="Text 6">
            <a:extLst>
              <a:ext uri="{FF2B5EF4-FFF2-40B4-BE49-F238E27FC236}">
                <a16:creationId xmlns:a16="http://schemas.microsoft.com/office/drawing/2014/main" id="{8D9E83E7-249D-3E8B-07D6-C059B2903F78}"/>
              </a:ext>
            </a:extLst>
          </p:cNvPr>
          <p:cNvSpPr/>
          <p:nvPr/>
        </p:nvSpPr>
        <p:spPr>
          <a:xfrm>
            <a:off x="7692829" y="2654005"/>
            <a:ext cx="3474180" cy="224437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AD bank verifies: USD 750mn limit not breached, D-E ratio within 7:1, sectoral/prudential compliance before disbursement; borrower provides balance sheet for ratio certification.</a:t>
            </a:r>
            <a:endParaRPr lang="en-US" sz="1600" dirty="0"/>
          </a:p>
        </p:txBody>
      </p:sp>
    </p:spTree>
    <p:extLst>
      <p:ext uri="{BB962C8B-B14F-4D97-AF65-F5344CB8AC3E}">
        <p14:creationId xmlns:p14="http://schemas.microsoft.com/office/powerpoint/2010/main" val="2880203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5DCE9-0617-4806-54B1-E577900F6895}"/>
              </a:ext>
            </a:extLst>
          </p:cNvPr>
          <p:cNvSpPr>
            <a:spLocks noGrp="1"/>
          </p:cNvSpPr>
          <p:nvPr>
            <p:ph type="title"/>
          </p:nvPr>
        </p:nvSpPr>
        <p:spPr>
          <a:xfrm>
            <a:off x="838200" y="365125"/>
            <a:ext cx="10515600" cy="1325563"/>
          </a:xfrm>
        </p:spPr>
        <p:txBody>
          <a:bodyPr>
            <a:normAutofit fontScale="90000"/>
          </a:bodyPr>
          <a:lstStyle/>
          <a:p>
            <a:r>
              <a:rPr lang="en-US" sz="5400" dirty="0"/>
              <a:t>Economic situation – measures to resolve</a:t>
            </a:r>
            <a:endParaRPr lang="en-IN" sz="5400" dirty="0"/>
          </a:p>
        </p:txBody>
      </p:sp>
      <p:sp>
        <p:nvSpPr>
          <p:cNvPr id="3" name="Content Placeholder 2">
            <a:extLst>
              <a:ext uri="{FF2B5EF4-FFF2-40B4-BE49-F238E27FC236}">
                <a16:creationId xmlns:a16="http://schemas.microsoft.com/office/drawing/2014/main" id="{653D7531-E495-4C1C-90F2-CFFCEEBAE5CF}"/>
              </a:ext>
            </a:extLst>
          </p:cNvPr>
          <p:cNvSpPr>
            <a:spLocks noGrp="1"/>
          </p:cNvSpPr>
          <p:nvPr>
            <p:ph idx="1"/>
          </p:nvPr>
        </p:nvSpPr>
        <p:spPr>
          <a:xfrm>
            <a:off x="838200" y="1929384"/>
            <a:ext cx="10515600" cy="4251960"/>
          </a:xfrm>
        </p:spPr>
        <p:txBody>
          <a:bodyPr>
            <a:normAutofit fontScale="92500"/>
          </a:bodyPr>
          <a:lstStyle/>
          <a:p>
            <a:r>
              <a:rPr lang="en-US" sz="2200" dirty="0"/>
              <a:t>The government had to pledge the country’s gold to international banks for currency loan,  </a:t>
            </a:r>
          </a:p>
          <a:p>
            <a:r>
              <a:rPr lang="en-US" sz="2200" dirty="0"/>
              <a:t> “In April 1991, the Government raised around $200.0 million from the Union Bank of Switzerland through a sale (with a repurchase option) of 20 </a:t>
            </a:r>
            <a:r>
              <a:rPr lang="en-US" sz="2200" dirty="0" err="1"/>
              <a:t>tonnes</a:t>
            </a:r>
            <a:r>
              <a:rPr lang="en-US" sz="2200" dirty="0"/>
              <a:t> of gold confiscated from smugglers.</a:t>
            </a:r>
          </a:p>
          <a:p>
            <a:r>
              <a:rPr lang="en-US" sz="2200" dirty="0"/>
              <a:t> Again, in July 1991, India shipped 47 </a:t>
            </a:r>
            <a:r>
              <a:rPr lang="en-US" sz="2200" dirty="0" err="1"/>
              <a:t>tonnes</a:t>
            </a:r>
            <a:r>
              <a:rPr lang="en-US" sz="2200" dirty="0"/>
              <a:t> of gold to the Bank of England to raise another around $405.0 million . </a:t>
            </a:r>
          </a:p>
          <a:p>
            <a:r>
              <a:rPr lang="en-US" sz="2200" dirty="0"/>
              <a:t>This action helped the country repay its international donors and creditors and a breathing space within the payment crisis had been created.</a:t>
            </a:r>
          </a:p>
          <a:p>
            <a:r>
              <a:rPr lang="en-US" sz="2200" b="1" dirty="0"/>
              <a:t>Long term solution required</a:t>
            </a:r>
            <a:endParaRPr lang="en-IN" sz="2200" b="1" dirty="0"/>
          </a:p>
        </p:txBody>
      </p:sp>
    </p:spTree>
    <p:extLst>
      <p:ext uri="{BB962C8B-B14F-4D97-AF65-F5344CB8AC3E}">
        <p14:creationId xmlns:p14="http://schemas.microsoft.com/office/powerpoint/2010/main" val="384040312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90144" y="212285"/>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Reporting Requirements</a:t>
            </a:r>
            <a:endParaRPr lang="en-US" sz="3040" dirty="0"/>
          </a:p>
        </p:txBody>
      </p:sp>
      <p:sp>
        <p:nvSpPr>
          <p:cNvPr id="3" name="Text 1"/>
          <p:cNvSpPr/>
          <p:nvPr/>
        </p:nvSpPr>
        <p:spPr>
          <a:xfrm>
            <a:off x="609600" y="1315914"/>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Pre-Drawdown – Loan Registration Number (LRN):</a:t>
            </a:r>
            <a:endParaRPr lang="en-US" sz="1440" dirty="0"/>
          </a:p>
        </p:txBody>
      </p:sp>
      <p:sp>
        <p:nvSpPr>
          <p:cNvPr id="4" name="Text 2"/>
          <p:cNvSpPr/>
          <p:nvPr/>
        </p:nvSpPr>
        <p:spPr>
          <a:xfrm>
            <a:off x="914400" y="1632621"/>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Mandatory LRN from RBI before any drawdown; borrower submits certified Form ECB (duplicate) to AD bank &amp; RBI; RBI allots unique LRN within 2-5 working days (automatic route); valid for entire ECB tenure.</a:t>
            </a:r>
            <a:endParaRPr lang="en-US" sz="1600" dirty="0"/>
          </a:p>
        </p:txBody>
      </p:sp>
      <p:sp>
        <p:nvSpPr>
          <p:cNvPr id="5" name="Text 3"/>
          <p:cNvSpPr/>
          <p:nvPr/>
        </p:nvSpPr>
        <p:spPr>
          <a:xfrm>
            <a:off x="609600" y="2804987"/>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Parameter Changes (Within 7 Days):</a:t>
            </a:r>
            <a:endParaRPr lang="en-US" sz="1440" dirty="0"/>
          </a:p>
        </p:txBody>
      </p:sp>
      <p:sp>
        <p:nvSpPr>
          <p:cNvPr id="6" name="Text 4"/>
          <p:cNvSpPr/>
          <p:nvPr/>
        </p:nvSpPr>
        <p:spPr>
          <a:xfrm>
            <a:off x="914400" y="3121693"/>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Any variation (lender name, borrower name, rate reduction, extended maturity, currency change) reported to DSIM via revised Form ECB within 7 calendar days.</a:t>
            </a:r>
            <a:endParaRPr lang="en-US" sz="1600" dirty="0"/>
          </a:p>
        </p:txBody>
      </p:sp>
      <p:sp>
        <p:nvSpPr>
          <p:cNvPr id="7" name="Text 5"/>
          <p:cNvSpPr/>
          <p:nvPr/>
        </p:nvSpPr>
        <p:spPr>
          <a:xfrm>
            <a:off x="609600" y="4549913"/>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Monthly Form ECB 2 Return (Within 7 Working Days):</a:t>
            </a:r>
            <a:endParaRPr lang="en-US" sz="1440" dirty="0"/>
          </a:p>
        </p:txBody>
      </p:sp>
      <p:sp>
        <p:nvSpPr>
          <p:cNvPr id="8" name="Text 6"/>
          <p:cNvSpPr/>
          <p:nvPr/>
        </p:nvSpPr>
        <p:spPr>
          <a:xfrm>
            <a:off x="914400" y="4866618"/>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Submitted through AD bank monthly, reaching DSIM within 7 working days from month-end; includes drawdowns, repayments, conversions, parameter changes, hedging compliance, infrastructure 70% hedge position.</a:t>
            </a:r>
            <a:endParaRPr lang="en-US" sz="16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508001"/>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Conversion of ECB into Equity</a:t>
            </a:r>
            <a:endParaRPr lang="en-US" sz="3040" dirty="0"/>
          </a:p>
        </p:txBody>
      </p:sp>
      <p:sp>
        <p:nvSpPr>
          <p:cNvPr id="3" name="Text 1"/>
          <p:cNvSpPr/>
          <p:nvPr/>
        </p:nvSpPr>
        <p:spPr>
          <a:xfrm>
            <a:off x="609600" y="1315914"/>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Eligibility &amp; FDI Route Compliance:</a:t>
            </a:r>
            <a:endParaRPr lang="en-US" sz="1440" dirty="0"/>
          </a:p>
        </p:txBody>
      </p:sp>
      <p:sp>
        <p:nvSpPr>
          <p:cNvPr id="4" name="Text 2"/>
          <p:cNvSpPr/>
          <p:nvPr/>
        </p:nvSpPr>
        <p:spPr>
          <a:xfrm>
            <a:off x="914400" y="1632621"/>
            <a:ext cx="10668000" cy="853281"/>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Permitted if borrowing company's activity under automatic FDI route OR government approval obtained; conversion allowed for matured/unpaid ECBs; lender consent mandatory; no additional cost; sector cap on foreign equity not breached; pricing guidelines complied; other lenders' information exchanged.</a:t>
            </a:r>
            <a:endParaRPr lang="en-US" sz="1600" dirty="0"/>
          </a:p>
        </p:txBody>
      </p:sp>
      <p:sp>
        <p:nvSpPr>
          <p:cNvPr id="5" name="Text 3"/>
          <p:cNvSpPr/>
          <p:nvPr/>
        </p:nvSpPr>
        <p:spPr>
          <a:xfrm>
            <a:off x="609600" y="2878791"/>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Exchange Rate &amp; Fair Value:</a:t>
            </a:r>
            <a:endParaRPr lang="en-US" sz="1440" dirty="0"/>
          </a:p>
        </p:txBody>
      </p:sp>
      <p:sp>
        <p:nvSpPr>
          <p:cNvPr id="6" name="Text 4"/>
          <p:cNvSpPr/>
          <p:nvPr/>
        </p:nvSpPr>
        <p:spPr>
          <a:xfrm>
            <a:off x="914400" y="3195498"/>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Agreement date rate for FCY conversion (or mutually agreed lower rate); fair value of shares determined on conversion date; share price approved by board; may require independent valuation.</a:t>
            </a:r>
            <a:endParaRPr lang="en-US" sz="1600" dirty="0"/>
          </a:p>
        </p:txBody>
      </p:sp>
      <p:sp>
        <p:nvSpPr>
          <p:cNvPr id="7" name="Text 5"/>
          <p:cNvSpPr/>
          <p:nvPr/>
        </p:nvSpPr>
        <p:spPr>
          <a:xfrm>
            <a:off x="609600" y="4251709"/>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Reporting – Form FC-GPR &amp; ECB 2:</a:t>
            </a:r>
            <a:endParaRPr lang="en-US" sz="1440" dirty="0"/>
          </a:p>
        </p:txBody>
      </p:sp>
      <p:sp>
        <p:nvSpPr>
          <p:cNvPr id="8" name="Text 6"/>
          <p:cNvSpPr/>
          <p:nvPr/>
        </p:nvSpPr>
        <p:spPr>
          <a:xfrm>
            <a:off x="914400" y="4568414"/>
            <a:ext cx="10668000" cy="1564217"/>
          </a:xfrm>
          <a:prstGeom prst="rect">
            <a:avLst/>
          </a:prstGeom>
          <a:noFill/>
          <a:ln/>
        </p:spPr>
        <p:txBody>
          <a:bodyPr wrap="square" lIns="0" tIns="0" rIns="0" bIns="0" rtlCol="0" anchor="t"/>
          <a:lstStyle/>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Partial Conversion:</a:t>
            </a:r>
            <a:r>
              <a:rPr lang="en-US" sz="1600" dirty="0">
                <a:solidFill>
                  <a:srgbClr val="2D5A5A"/>
                </a:solidFill>
                <a:latin typeface="Arial" pitchFamily="34" charset="0"/>
                <a:ea typeface="Arial" pitchFamily="34" charset="-122"/>
                <a:cs typeface="Arial" pitchFamily="34" charset="-120"/>
              </a:rPr>
              <a:t> Converted portion in Form FC-GPR (FDI), Form ECB 2 with "partially converted" remark, remaining ECB continues.</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Full Conversion:</a:t>
            </a:r>
            <a:r>
              <a:rPr lang="en-US" sz="1600" dirty="0">
                <a:solidFill>
                  <a:srgbClr val="2D5A5A"/>
                </a:solidFill>
                <a:latin typeface="Arial" pitchFamily="34" charset="0"/>
                <a:ea typeface="Arial" pitchFamily="34" charset="-122"/>
                <a:cs typeface="Arial" pitchFamily="34" charset="-120"/>
              </a:rPr>
              <a:t> Entire amount in Form FC-GPR only; Form ECB 2 filed once with "fully converted" remark; no further ECB 2 submissions.</a:t>
            </a:r>
            <a:endParaRPr lang="en-US" sz="1600" dirty="0"/>
          </a:p>
          <a:p>
            <a:pPr marL="457189" indent="-457189">
              <a:lnSpc>
                <a:spcPts val="2987"/>
              </a:lnSpc>
              <a:buSzPct val="100000"/>
              <a:buChar char="•"/>
            </a:pPr>
            <a:r>
              <a:rPr lang="en-US" sz="1600" b="1" dirty="0">
                <a:solidFill>
                  <a:srgbClr val="2D5A5A"/>
                </a:solidFill>
                <a:latin typeface="Arial" pitchFamily="34" charset="0"/>
                <a:ea typeface="Arial" pitchFamily="34" charset="-122"/>
                <a:cs typeface="Arial" pitchFamily="34" charset="-120"/>
              </a:rPr>
              <a:t>Phased Conversion:</a:t>
            </a:r>
            <a:r>
              <a:rPr lang="en-US" sz="1600" dirty="0">
                <a:solidFill>
                  <a:srgbClr val="2D5A5A"/>
                </a:solidFill>
                <a:latin typeface="Arial" pitchFamily="34" charset="0"/>
                <a:ea typeface="Arial" pitchFamily="34" charset="-122"/>
                <a:cs typeface="Arial" pitchFamily="34" charset="-120"/>
              </a:rPr>
              <a:t> Each phase reported separately in Form FC-GPR &amp; Form ECB 2.</a:t>
            </a:r>
            <a:endParaRPr lang="en-US" sz="1600"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508001"/>
            <a:ext cx="11192256" cy="655505"/>
          </a:xfrm>
          <a:prstGeom prst="rect">
            <a:avLst/>
          </a:prstGeom>
          <a:noFill/>
          <a:ln/>
        </p:spPr>
        <p:txBody>
          <a:bodyPr wrap="square" lIns="0" tIns="0" rIns="0" bIns="0" rtlCol="0" anchor="t"/>
          <a:lstStyle/>
          <a:p>
            <a:pPr>
              <a:lnSpc>
                <a:spcPts val="5675"/>
              </a:lnSpc>
            </a:pPr>
            <a:r>
              <a:rPr lang="en-US" sz="3040" b="1" dirty="0">
                <a:solidFill>
                  <a:srgbClr val="2D5A5A"/>
                </a:solidFill>
                <a:latin typeface="Arial" pitchFamily="34" charset="0"/>
                <a:ea typeface="Arial" pitchFamily="34" charset="-122"/>
                <a:cs typeface="Arial" pitchFamily="34" charset="-120"/>
              </a:rPr>
              <a:t>AD Bank Powers &amp; Special ECB Cases</a:t>
            </a:r>
            <a:endParaRPr lang="en-US" sz="3040" dirty="0"/>
          </a:p>
        </p:txBody>
      </p:sp>
      <p:sp>
        <p:nvSpPr>
          <p:cNvPr id="3" name="Text 1"/>
          <p:cNvSpPr/>
          <p:nvPr/>
        </p:nvSpPr>
        <p:spPr>
          <a:xfrm>
            <a:off x="609600" y="1504694"/>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AD Bank Authority &amp; Refinancing:</a:t>
            </a:r>
            <a:endParaRPr lang="en-US" sz="1440" dirty="0"/>
          </a:p>
        </p:txBody>
      </p:sp>
      <p:sp>
        <p:nvSpPr>
          <p:cNvPr id="4" name="Text 2"/>
          <p:cNvSpPr/>
          <p:nvPr/>
        </p:nvSpPr>
        <p:spPr>
          <a:xfrm>
            <a:off x="914400" y="1821401"/>
            <a:ext cx="10668000" cy="853281"/>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AD banks can approve parameter changes (except FCCBs/FCEBs) with lender consent, if compliant; change of AD bank with NOC; LRN cancellation if no drawdown occurred; refinancing allowed if weighted maturity maintained &amp; all-in-cost reduced; Indian banks participate only for AAA corporates/Maharatna/Navratna PSUs.</a:t>
            </a:r>
            <a:endParaRPr lang="en-US" sz="1600" dirty="0"/>
          </a:p>
        </p:txBody>
      </p:sp>
      <p:sp>
        <p:nvSpPr>
          <p:cNvPr id="5" name="Text 3"/>
          <p:cNvSpPr/>
          <p:nvPr/>
        </p:nvSpPr>
        <p:spPr>
          <a:xfrm>
            <a:off x="609600" y="3173149"/>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OMCs (Oil Marketing Companies):</a:t>
            </a:r>
            <a:endParaRPr lang="en-US" sz="1440" dirty="0"/>
          </a:p>
        </p:txBody>
      </p:sp>
      <p:sp>
        <p:nvSpPr>
          <p:cNvPr id="6" name="Text 4"/>
          <p:cNvSpPr/>
          <p:nvPr/>
        </p:nvSpPr>
        <p:spPr>
          <a:xfrm>
            <a:off x="914400" y="3489855"/>
            <a:ext cx="10668000" cy="568855"/>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Up to USD 10 billion per FY (no hedging requirement, no leverage limits); board-approved forex mark-to-market policy required; working capital allowed; natural forex hedge (oil sales in foreign currency).</a:t>
            </a:r>
            <a:endParaRPr lang="en-US" sz="1600" dirty="0"/>
          </a:p>
        </p:txBody>
      </p:sp>
      <p:sp>
        <p:nvSpPr>
          <p:cNvPr id="7" name="Text 5"/>
          <p:cNvSpPr/>
          <p:nvPr/>
        </p:nvSpPr>
        <p:spPr>
          <a:xfrm>
            <a:off x="609600" y="4785122"/>
            <a:ext cx="11192256" cy="255852"/>
          </a:xfrm>
          <a:prstGeom prst="rect">
            <a:avLst/>
          </a:prstGeom>
          <a:noFill/>
          <a:ln/>
        </p:spPr>
        <p:txBody>
          <a:bodyPr wrap="square" lIns="0" tIns="0" rIns="0" bIns="0" rtlCol="0" anchor="t"/>
          <a:lstStyle/>
          <a:p>
            <a:pPr>
              <a:lnSpc>
                <a:spcPts val="2688"/>
              </a:lnSpc>
            </a:pPr>
            <a:r>
              <a:rPr lang="en-US" sz="1440" b="1" dirty="0">
                <a:solidFill>
                  <a:srgbClr val="2D5A5A"/>
                </a:solidFill>
                <a:latin typeface="Arial" pitchFamily="34" charset="0"/>
                <a:ea typeface="Arial" pitchFamily="34" charset="-122"/>
                <a:cs typeface="Arial" pitchFamily="34" charset="-120"/>
              </a:rPr>
              <a:t>Startups:</a:t>
            </a:r>
            <a:endParaRPr lang="en-US" sz="1440" dirty="0"/>
          </a:p>
        </p:txBody>
      </p:sp>
      <p:sp>
        <p:nvSpPr>
          <p:cNvPr id="8" name="Text 6"/>
          <p:cNvSpPr/>
          <p:nvPr/>
        </p:nvSpPr>
        <p:spPr>
          <a:xfrm>
            <a:off x="914400" y="5101828"/>
            <a:ext cx="10668000" cy="853281"/>
          </a:xfrm>
          <a:prstGeom prst="rect">
            <a:avLst/>
          </a:prstGeom>
          <a:noFill/>
          <a:ln/>
        </p:spPr>
        <p:txBody>
          <a:bodyPr wrap="square" lIns="0" tIns="0" rIns="0" bIns="0" rtlCol="0" anchor="t"/>
          <a:lstStyle/>
          <a:p>
            <a:pPr marL="457189" indent="-457189">
              <a:lnSpc>
                <a:spcPts val="2987"/>
              </a:lnSpc>
              <a:buSzPct val="100000"/>
              <a:buChar char="•"/>
            </a:pPr>
            <a:r>
              <a:rPr lang="en-US" sz="1600" dirty="0">
                <a:solidFill>
                  <a:srgbClr val="2D5A5A"/>
                </a:solidFill>
                <a:latin typeface="Arial" pitchFamily="34" charset="0"/>
                <a:ea typeface="Arial" pitchFamily="34" charset="-122"/>
                <a:cs typeface="Arial" pitchFamily="34" charset="-120"/>
              </a:rPr>
              <a:t>Up to USD 3 million per FY; loans or non-convertible/optionally/partially convertible preference shares; all-in-cost mutually agreed (no ceiling); flexible end-uses; free equity conversion; no leverage caps; hedging best-practice (not mandatory).</a:t>
            </a:r>
            <a:endParaRPr lang="en-US" sz="1600"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35A9C-A920-6B61-E7EF-B4409D3627B0}"/>
              </a:ext>
            </a:extLst>
          </p:cNvPr>
          <p:cNvSpPr>
            <a:spLocks noGrp="1"/>
          </p:cNvSpPr>
          <p:nvPr>
            <p:ph type="title"/>
          </p:nvPr>
        </p:nvSpPr>
        <p:spPr>
          <a:xfrm>
            <a:off x="1074950" y="-753688"/>
            <a:ext cx="9950103" cy="1507376"/>
          </a:xfrm>
        </p:spPr>
        <p:txBody>
          <a:bodyPr/>
          <a:lstStyle/>
          <a:p>
            <a:r>
              <a:rPr lang="en-IN" dirty="0"/>
              <a:t>Exports of Goods and Services</a:t>
            </a:r>
          </a:p>
        </p:txBody>
      </p:sp>
      <p:sp>
        <p:nvSpPr>
          <p:cNvPr id="3" name="Content Placeholder 2">
            <a:extLst>
              <a:ext uri="{FF2B5EF4-FFF2-40B4-BE49-F238E27FC236}">
                <a16:creationId xmlns:a16="http://schemas.microsoft.com/office/drawing/2014/main" id="{0800B9A7-10F8-7F0C-878A-1067F93E09B7}"/>
              </a:ext>
            </a:extLst>
          </p:cNvPr>
          <p:cNvSpPr>
            <a:spLocks noGrp="1"/>
          </p:cNvSpPr>
          <p:nvPr>
            <p:ph idx="1"/>
          </p:nvPr>
        </p:nvSpPr>
        <p:spPr>
          <a:xfrm>
            <a:off x="1128496" y="1187933"/>
            <a:ext cx="9950103" cy="3513514"/>
          </a:xfrm>
        </p:spPr>
        <p:txBody>
          <a:bodyPr>
            <a:normAutofit fontScale="92500" lnSpcReduction="20000"/>
          </a:bodyPr>
          <a:lstStyle/>
          <a:p>
            <a:r>
              <a:rPr lang="en-IN" b="1" dirty="0"/>
              <a:t>For Export of Software :</a:t>
            </a:r>
          </a:p>
          <a:p>
            <a:pPr lvl="1"/>
            <a:r>
              <a:rPr lang="en-IN" dirty="0"/>
              <a:t>Registration with STPI is mandatory</a:t>
            </a:r>
          </a:p>
          <a:p>
            <a:pPr lvl="1"/>
            <a:r>
              <a:rPr lang="en-IN" dirty="0"/>
              <a:t>All invoices will require prior approval by STPI for pricing valuation with justification</a:t>
            </a:r>
          </a:p>
          <a:p>
            <a:pPr lvl="1"/>
            <a:r>
              <a:rPr lang="en-IN" dirty="0"/>
              <a:t>Quarterly returns to be filed with STPI</a:t>
            </a:r>
            <a:endParaRPr lang="en-IN" dirty="0">
              <a:highlight>
                <a:srgbClr val="FFFF00"/>
              </a:highlight>
            </a:endParaRPr>
          </a:p>
          <a:p>
            <a:pPr lvl="1"/>
            <a:endParaRPr lang="en-IN" dirty="0"/>
          </a:p>
          <a:p>
            <a:pPr lvl="1"/>
            <a:r>
              <a:rPr lang="en-IN" dirty="0"/>
              <a:t>For Export of Goods</a:t>
            </a:r>
          </a:p>
          <a:p>
            <a:pPr lvl="1"/>
            <a:r>
              <a:rPr lang="en-IN" dirty="0"/>
              <a:t>To provide shipping evidence and invoice to the AD Bank for monitoring</a:t>
            </a:r>
          </a:p>
          <a:p>
            <a:pPr lvl="1"/>
            <a:endParaRPr lang="en-IN" dirty="0"/>
          </a:p>
          <a:p>
            <a:pPr lvl="1"/>
            <a:r>
              <a:rPr lang="en-IN" dirty="0"/>
              <a:t>Export realisation to be made within 9 months in Convertible Exchange</a:t>
            </a:r>
          </a:p>
          <a:p>
            <a:pPr lvl="1"/>
            <a:r>
              <a:rPr lang="en-IN" dirty="0"/>
              <a:t>Write off as per procedure – if within limit – with CA certification and if not with AD approval</a:t>
            </a:r>
          </a:p>
          <a:p>
            <a:pPr lvl="1"/>
            <a:r>
              <a:rPr lang="en-IN" dirty="0"/>
              <a:t>In case of delay apply for extension</a:t>
            </a:r>
          </a:p>
          <a:p>
            <a:pPr lvl="1"/>
            <a:endParaRPr lang="en-IN" dirty="0"/>
          </a:p>
        </p:txBody>
      </p:sp>
    </p:spTree>
    <p:extLst>
      <p:ext uri="{BB962C8B-B14F-4D97-AF65-F5344CB8AC3E}">
        <p14:creationId xmlns:p14="http://schemas.microsoft.com/office/powerpoint/2010/main" val="17803707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C4682-10F3-FB93-69E2-B0E62BC4E203}"/>
              </a:ext>
            </a:extLst>
          </p:cNvPr>
          <p:cNvSpPr>
            <a:spLocks noGrp="1"/>
          </p:cNvSpPr>
          <p:nvPr>
            <p:ph type="title"/>
          </p:nvPr>
        </p:nvSpPr>
        <p:spPr>
          <a:xfrm>
            <a:off x="1120948" y="-753688"/>
            <a:ext cx="9950103" cy="1507376"/>
          </a:xfrm>
        </p:spPr>
        <p:txBody>
          <a:bodyPr/>
          <a:lstStyle/>
          <a:p>
            <a:r>
              <a:rPr lang="en-IN" dirty="0"/>
              <a:t>Compounding and Penalties</a:t>
            </a:r>
          </a:p>
        </p:txBody>
      </p:sp>
      <p:sp>
        <p:nvSpPr>
          <p:cNvPr id="3" name="Content Placeholder 2">
            <a:extLst>
              <a:ext uri="{FF2B5EF4-FFF2-40B4-BE49-F238E27FC236}">
                <a16:creationId xmlns:a16="http://schemas.microsoft.com/office/drawing/2014/main" id="{A7244305-0601-1BB8-B443-4ACCA10351CC}"/>
              </a:ext>
            </a:extLst>
          </p:cNvPr>
          <p:cNvSpPr>
            <a:spLocks noGrp="1"/>
          </p:cNvSpPr>
          <p:nvPr>
            <p:ph idx="1"/>
          </p:nvPr>
        </p:nvSpPr>
        <p:spPr>
          <a:xfrm>
            <a:off x="869309" y="1120435"/>
            <a:ext cx="9950103" cy="4206948"/>
          </a:xfrm>
        </p:spPr>
        <p:txBody>
          <a:bodyPr>
            <a:normAutofit fontScale="92500" lnSpcReduction="20000"/>
          </a:bodyPr>
          <a:lstStyle/>
          <a:p>
            <a:r>
              <a:rPr lang="en-IN" b="1" dirty="0"/>
              <a:t>Any default in FEMA for non compliances attract penalty of :</a:t>
            </a:r>
          </a:p>
          <a:p>
            <a:pPr marL="0" indent="0">
              <a:buNone/>
            </a:pPr>
            <a:r>
              <a:rPr lang="en-IN" b="1" dirty="0"/>
              <a:t>	(a) three times the amount involved to each party</a:t>
            </a:r>
          </a:p>
          <a:p>
            <a:pPr marL="0" indent="0">
              <a:buNone/>
            </a:pPr>
            <a:r>
              <a:rPr lang="en-IN" b="1" dirty="0"/>
              <a:t>	(b) If amount not quantifiable Rs.2 lacs</a:t>
            </a:r>
          </a:p>
          <a:p>
            <a:pPr marL="0" indent="0">
              <a:buNone/>
            </a:pPr>
            <a:r>
              <a:rPr lang="en-IN" b="1" dirty="0"/>
              <a:t>	(c) For continuing default – Rs.5000 per day. </a:t>
            </a:r>
          </a:p>
          <a:p>
            <a:r>
              <a:rPr lang="en-IN" b="1" dirty="0"/>
              <a:t>If payment not made within 90 days – Prosecution can be initiated</a:t>
            </a:r>
          </a:p>
          <a:p>
            <a:r>
              <a:rPr lang="en-IN" b="1" dirty="0"/>
              <a:t>For defaults for assets held outside India beyond permissible limit – three times penalty and prosecution.</a:t>
            </a:r>
          </a:p>
          <a:p>
            <a:r>
              <a:rPr lang="en-IN" b="1" dirty="0"/>
              <a:t>In case, the entity approaches RBI through AD bank for any default </a:t>
            </a:r>
            <a:r>
              <a:rPr lang="en-IN" b="1" dirty="0" err="1"/>
              <a:t>suo</a:t>
            </a:r>
            <a:r>
              <a:rPr lang="en-IN" b="1" dirty="0"/>
              <a:t> moto :</a:t>
            </a:r>
          </a:p>
          <a:p>
            <a:pPr lvl="1"/>
            <a:r>
              <a:rPr lang="en-IN" dirty="0"/>
              <a:t>Compounding application can be made </a:t>
            </a:r>
          </a:p>
          <a:p>
            <a:pPr lvl="1"/>
            <a:r>
              <a:rPr lang="en-IN" dirty="0"/>
              <a:t>RBI at its discretion after hearing can levy compounding fee – ranging between 5 to 10%  on case to case basis</a:t>
            </a:r>
          </a:p>
          <a:p>
            <a:pPr lvl="1"/>
            <a:r>
              <a:rPr lang="en-IN" dirty="0"/>
              <a:t>FEMA is monitored by RBI and AD bank (delegated powers)</a:t>
            </a:r>
          </a:p>
          <a:p>
            <a:pPr lvl="1"/>
            <a:r>
              <a:rPr lang="en-IN" dirty="0"/>
              <a:t>FEMA is regulated by Enforcement Directorate (ED)</a:t>
            </a:r>
          </a:p>
          <a:p>
            <a:pPr lvl="1"/>
            <a:endParaRPr lang="en-IN" dirty="0"/>
          </a:p>
        </p:txBody>
      </p:sp>
    </p:spTree>
    <p:extLst>
      <p:ext uri="{BB962C8B-B14F-4D97-AF65-F5344CB8AC3E}">
        <p14:creationId xmlns:p14="http://schemas.microsoft.com/office/powerpoint/2010/main" val="94947234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3AFC4-1526-0A12-A544-7D1B261D529C}"/>
              </a:ext>
            </a:extLst>
          </p:cNvPr>
          <p:cNvSpPr>
            <a:spLocks noGrp="1"/>
          </p:cNvSpPr>
          <p:nvPr>
            <p:ph type="title"/>
          </p:nvPr>
        </p:nvSpPr>
        <p:spPr>
          <a:xfrm>
            <a:off x="770106" y="-169897"/>
            <a:ext cx="10515600" cy="1325563"/>
          </a:xfrm>
        </p:spPr>
        <p:txBody>
          <a:bodyPr>
            <a:normAutofit/>
          </a:bodyPr>
          <a:lstStyle/>
          <a:p>
            <a:r>
              <a:rPr lang="en-US" dirty="0"/>
              <a:t>Delay in reporting</a:t>
            </a:r>
            <a:endParaRPr lang="en-IN" dirty="0"/>
          </a:p>
        </p:txBody>
      </p:sp>
      <p:graphicFrame>
        <p:nvGraphicFramePr>
          <p:cNvPr id="5" name="Content Placeholder 2">
            <a:extLst>
              <a:ext uri="{FF2B5EF4-FFF2-40B4-BE49-F238E27FC236}">
                <a16:creationId xmlns:a16="http://schemas.microsoft.com/office/drawing/2014/main" id="{31599D6C-BFB3-AD04-F819-A098D32238B0}"/>
              </a:ext>
            </a:extLst>
          </p:cNvPr>
          <p:cNvGraphicFramePr>
            <a:graphicFrameLocks noGrp="1"/>
          </p:cNvGraphicFramePr>
          <p:nvPr>
            <p:ph idx="1"/>
            <p:extLst>
              <p:ext uri="{D42A27DB-BD31-4B8C-83A1-F6EECF244321}">
                <p14:modId xmlns:p14="http://schemas.microsoft.com/office/powerpoint/2010/main" val="1057216786"/>
              </p:ext>
            </p:extLst>
          </p:nvPr>
        </p:nvGraphicFramePr>
        <p:xfrm>
          <a:off x="838200" y="1865786"/>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103760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53297-16E5-C355-81FE-CDD5E87E8DCF}"/>
              </a:ext>
            </a:extLst>
          </p:cNvPr>
          <p:cNvSpPr>
            <a:spLocks noGrp="1"/>
          </p:cNvSpPr>
          <p:nvPr>
            <p:ph type="title"/>
          </p:nvPr>
        </p:nvSpPr>
        <p:spPr>
          <a:xfrm>
            <a:off x="1120948" y="-753688"/>
            <a:ext cx="9950103" cy="1507376"/>
          </a:xfrm>
        </p:spPr>
        <p:txBody>
          <a:bodyPr/>
          <a:lstStyle/>
          <a:p>
            <a:r>
              <a:rPr lang="en-IN" dirty="0"/>
              <a:t>Conclusion</a:t>
            </a:r>
          </a:p>
        </p:txBody>
      </p:sp>
      <p:sp>
        <p:nvSpPr>
          <p:cNvPr id="3" name="Content Placeholder 2">
            <a:extLst>
              <a:ext uri="{FF2B5EF4-FFF2-40B4-BE49-F238E27FC236}">
                <a16:creationId xmlns:a16="http://schemas.microsoft.com/office/drawing/2014/main" id="{22651170-9A6E-2853-AA65-EE656EF05AFA}"/>
              </a:ext>
            </a:extLst>
          </p:cNvPr>
          <p:cNvSpPr>
            <a:spLocks noGrp="1"/>
          </p:cNvSpPr>
          <p:nvPr>
            <p:ph idx="1"/>
          </p:nvPr>
        </p:nvSpPr>
        <p:spPr>
          <a:xfrm>
            <a:off x="973137" y="1085297"/>
            <a:ext cx="9950103" cy="3513514"/>
          </a:xfrm>
        </p:spPr>
        <p:txBody>
          <a:bodyPr/>
          <a:lstStyle/>
          <a:p>
            <a:r>
              <a:rPr lang="en-IN" b="1" dirty="0"/>
              <a:t>FEMA has liberalised transactions in Foreign Exchange considerably</a:t>
            </a:r>
          </a:p>
          <a:p>
            <a:endParaRPr lang="en-IN" b="1" dirty="0"/>
          </a:p>
          <a:p>
            <a:r>
              <a:rPr lang="en-IN" b="1" dirty="0"/>
              <a:t>As professionals we have been entrusted with responsibility to ensure compliance with FEMA before certification – as our certification is the basis on which AD gives approval</a:t>
            </a:r>
          </a:p>
          <a:p>
            <a:endParaRPr lang="en-IN" b="1" dirty="0"/>
          </a:p>
          <a:p>
            <a:r>
              <a:rPr lang="en-IN" b="1" dirty="0"/>
              <a:t>Follow Auditing standards, documentations before certifying</a:t>
            </a:r>
          </a:p>
          <a:p>
            <a:endParaRPr lang="en-IN" b="1" dirty="0"/>
          </a:p>
          <a:p>
            <a:r>
              <a:rPr lang="en-IN" b="1" dirty="0"/>
              <a:t>With this authority comes a great RESPONSIBILITY on our shoulders</a:t>
            </a:r>
          </a:p>
          <a:p>
            <a:endParaRPr lang="en-IN" b="1" dirty="0"/>
          </a:p>
          <a:p>
            <a:endParaRPr lang="en-IN" b="1" dirty="0"/>
          </a:p>
        </p:txBody>
      </p:sp>
    </p:spTree>
    <p:extLst>
      <p:ext uri="{BB962C8B-B14F-4D97-AF65-F5344CB8AC3E}">
        <p14:creationId xmlns:p14="http://schemas.microsoft.com/office/powerpoint/2010/main" val="5938934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QUESTIONS?</a:t>
            </a:r>
          </a:p>
        </p:txBody>
      </p:sp>
      <p:sp>
        <p:nvSpPr>
          <p:cNvPr id="3" name="Subtitle 2"/>
          <p:cNvSpPr>
            <a:spLocks noGrp="1"/>
          </p:cNvSpPr>
          <p:nvPr>
            <p:ph type="subTitle" idx="1"/>
          </p:nvPr>
        </p:nvSpPr>
        <p:spPr/>
        <p:txBody>
          <a:bodyPr/>
          <a:lstStyle/>
          <a:p>
            <a:endParaRPr lang="en-IN" dirty="0"/>
          </a:p>
        </p:txBody>
      </p:sp>
      <p:sp>
        <p:nvSpPr>
          <p:cNvPr id="4" name="Footer Placeholder 3"/>
          <p:cNvSpPr>
            <a:spLocks noGrp="1"/>
          </p:cNvSpPr>
          <p:nvPr>
            <p:ph type="ftr" sz="quarter" idx="11"/>
          </p:nvPr>
        </p:nvSpPr>
        <p:spPr>
          <a:xfrm>
            <a:off x="677334" y="6041362"/>
            <a:ext cx="1726232" cy="365125"/>
          </a:xfrm>
        </p:spPr>
        <p:txBody>
          <a:bodyPr/>
          <a:lstStyle/>
          <a:p>
            <a:r>
              <a:rPr lang="en-IN" sz="1300" dirty="0"/>
              <a:t>CA Kusai Goawala</a:t>
            </a:r>
          </a:p>
        </p:txBody>
      </p:sp>
    </p:spTree>
    <p:extLst>
      <p:ext uri="{BB962C8B-B14F-4D97-AF65-F5344CB8AC3E}">
        <p14:creationId xmlns:p14="http://schemas.microsoft.com/office/powerpoint/2010/main" val="333694680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25804"/>
            <a:ext cx="8596668" cy="1826581"/>
          </a:xfrm>
        </p:spPr>
        <p:txBody>
          <a:bodyPr>
            <a:normAutofit/>
          </a:bodyPr>
          <a:lstStyle/>
          <a:p>
            <a:r>
              <a:rPr lang="en-IN" sz="5000" dirty="0"/>
              <a:t>THANK YOU</a:t>
            </a:r>
          </a:p>
        </p:txBody>
      </p:sp>
      <p:sp>
        <p:nvSpPr>
          <p:cNvPr id="3" name="Text Placeholder 2"/>
          <p:cNvSpPr>
            <a:spLocks noGrp="1"/>
          </p:cNvSpPr>
          <p:nvPr>
            <p:ph type="body" idx="1"/>
          </p:nvPr>
        </p:nvSpPr>
        <p:spPr>
          <a:xfrm>
            <a:off x="677334" y="3865597"/>
            <a:ext cx="8596668" cy="860400"/>
          </a:xfrm>
        </p:spPr>
        <p:txBody>
          <a:bodyPr>
            <a:noAutofit/>
          </a:bodyPr>
          <a:lstStyle/>
          <a:p>
            <a:r>
              <a:rPr lang="en-IN" sz="2500" dirty="0"/>
              <a:t>CA Kusai Goawala</a:t>
            </a:r>
          </a:p>
          <a:p>
            <a:r>
              <a:rPr lang="en-IN" sz="2500" dirty="0">
                <a:hlinkClick r:id="rId2"/>
              </a:rPr>
              <a:t>kusai@gkdj.in</a:t>
            </a:r>
            <a:endParaRPr lang="en-IN" sz="2500" dirty="0"/>
          </a:p>
          <a:p>
            <a:r>
              <a:rPr lang="en-IN" sz="2500" dirty="0"/>
              <a:t>9823140520</a:t>
            </a:r>
          </a:p>
          <a:p>
            <a:endParaRPr lang="en-IN" sz="2500" dirty="0"/>
          </a:p>
        </p:txBody>
      </p:sp>
      <p:sp>
        <p:nvSpPr>
          <p:cNvPr id="4" name="Footer Placeholder 3"/>
          <p:cNvSpPr>
            <a:spLocks noGrp="1"/>
          </p:cNvSpPr>
          <p:nvPr>
            <p:ph type="ftr" sz="quarter" idx="11"/>
          </p:nvPr>
        </p:nvSpPr>
        <p:spPr/>
        <p:txBody>
          <a:bodyPr/>
          <a:lstStyle/>
          <a:p>
            <a:r>
              <a:rPr lang="en-IN" sz="1300" dirty="0"/>
              <a:t>CA Kusai Goawala</a:t>
            </a:r>
          </a:p>
        </p:txBody>
      </p:sp>
    </p:spTree>
    <p:extLst>
      <p:ext uri="{BB962C8B-B14F-4D97-AF65-F5344CB8AC3E}">
        <p14:creationId xmlns:p14="http://schemas.microsoft.com/office/powerpoint/2010/main" val="3852838874"/>
      </p:ext>
    </p:extLst>
  </p:cSld>
  <p:clrMapOvr>
    <a:masterClrMapping/>
  </p:clrMapOvr>
</p:sld>
</file>

<file path=ppt/theme/theme1.xml><?xml version="1.0" encoding="utf-8"?>
<a:theme xmlns:a="http://schemas.openxmlformats.org/drawingml/2006/main" name="BlocksVTI">
  <a:themeElements>
    <a:clrScheme name="AnalogousFromLightSeedRightStep">
      <a:dk1>
        <a:srgbClr val="000000"/>
      </a:dk1>
      <a:lt1>
        <a:srgbClr val="FFFFFF"/>
      </a:lt1>
      <a:dk2>
        <a:srgbClr val="3A3621"/>
      </a:dk2>
      <a:lt2>
        <a:srgbClr val="E2E8E5"/>
      </a:lt2>
      <a:accent1>
        <a:srgbClr val="EA73A4"/>
      </a:accent1>
      <a:accent2>
        <a:srgbClr val="E55454"/>
      </a:accent2>
      <a:accent3>
        <a:srgbClr val="E59053"/>
      </a:accent3>
      <a:accent4>
        <a:srgbClr val="B6A343"/>
      </a:accent4>
      <a:accent5>
        <a:srgbClr val="95AB54"/>
      </a:accent5>
      <a:accent6>
        <a:srgbClr val="69B643"/>
      </a:accent6>
      <a:hlink>
        <a:srgbClr val="578F78"/>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2260</TotalTime>
  <Words>8753</Words>
  <Application>Microsoft Office PowerPoint</Application>
  <PresentationFormat>Widescreen</PresentationFormat>
  <Paragraphs>817</Paragraphs>
  <Slides>98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98</vt:i4>
      </vt:variant>
    </vt:vector>
  </HeadingPairs>
  <TitlesOfParts>
    <vt:vector size="107" baseType="lpstr">
      <vt:lpstr>Aptos</vt:lpstr>
      <vt:lpstr>Arial</vt:lpstr>
      <vt:lpstr>Avenir Next LT Pro</vt:lpstr>
      <vt:lpstr>Avenir Next LT Pro Light</vt:lpstr>
      <vt:lpstr>Calibri</vt:lpstr>
      <vt:lpstr>Segoe UI Symbol</vt:lpstr>
      <vt:lpstr>Times New Roman</vt:lpstr>
      <vt:lpstr>Wingdings</vt:lpstr>
      <vt:lpstr>BlocksVTI</vt:lpstr>
      <vt:lpstr>     Contemporary Legal &amp; Regulatory Framework in India  </vt:lpstr>
      <vt:lpstr>Agenda</vt:lpstr>
      <vt:lpstr>FEMA – practice opportunities</vt:lpstr>
      <vt:lpstr>Opportunities for CA – Area of Practice</vt:lpstr>
      <vt:lpstr>History of the FEMA, 1999 (The FERA 1947, 1973),</vt:lpstr>
      <vt:lpstr>FERA 1947 to FERA 1973</vt:lpstr>
      <vt:lpstr>FERA 1973</vt:lpstr>
      <vt:lpstr>Tough economic situation</vt:lpstr>
      <vt:lpstr>Economic situation – measures to resolve</vt:lpstr>
      <vt:lpstr>FEMA - Overview</vt:lpstr>
      <vt:lpstr>List of countries by foreign-exchange reserves as per Wikipedia </vt:lpstr>
      <vt:lpstr>Framework of FEMA</vt:lpstr>
      <vt:lpstr>Regulations and Rules - Hierarchy</vt:lpstr>
      <vt:lpstr>Foreign Exchange Management Regulations </vt:lpstr>
      <vt:lpstr>Foreign Exchange Management Rules </vt:lpstr>
      <vt:lpstr>Master Directions </vt:lpstr>
      <vt:lpstr>FEMA 1999</vt:lpstr>
      <vt:lpstr>Basic principles to be followed under FEMA</vt:lpstr>
      <vt:lpstr>FEMA 1999</vt:lpstr>
      <vt:lpstr>FEMA 1999</vt:lpstr>
      <vt:lpstr>Dealings in Foreign Exchange (Contd)</vt:lpstr>
      <vt:lpstr>FEMA 1999 – Capital Account defined</vt:lpstr>
      <vt:lpstr>FEMA 1999</vt:lpstr>
      <vt:lpstr>Capital Account transactions</vt:lpstr>
      <vt:lpstr>Capital Account transactions</vt:lpstr>
      <vt:lpstr>FEMA 1999</vt:lpstr>
      <vt:lpstr>FEMA 1999 – Status of the person</vt:lpstr>
      <vt:lpstr>Definitions : Person Resident in India</vt:lpstr>
      <vt:lpstr>Person Resident in India</vt:lpstr>
      <vt:lpstr>Case Study</vt:lpstr>
      <vt:lpstr>Recent case law regarding residential status</vt:lpstr>
      <vt:lpstr>Person resident outside India</vt:lpstr>
      <vt:lpstr>Definition - OCI</vt:lpstr>
      <vt:lpstr>Definition-Authorized person (section-2[c])</vt:lpstr>
      <vt:lpstr>Definition-Control</vt:lpstr>
      <vt:lpstr>Definition – Net Worth – Overseas Investment</vt:lpstr>
      <vt:lpstr>PowerPoint Presentation</vt:lpstr>
      <vt:lpstr>PowerPoint Presentation</vt:lpstr>
      <vt:lpstr>Persons going out of India</vt:lpstr>
      <vt:lpstr>Bank accounts</vt:lpstr>
      <vt:lpstr>Remittances </vt:lpstr>
      <vt:lpstr>PowerPoint Presentation</vt:lpstr>
      <vt:lpstr>Remittances – Current Account</vt:lpstr>
      <vt:lpstr>PowerPoint Presentation</vt:lpstr>
      <vt:lpstr>Remittances – 1 Million Scheme</vt:lpstr>
      <vt:lpstr>Case Study - Remittances</vt:lpstr>
      <vt:lpstr>PowerPoint Presentation</vt:lpstr>
      <vt:lpstr>Acquisition of Property in India</vt:lpstr>
      <vt:lpstr>PowerPoint Presentation</vt:lpstr>
      <vt:lpstr>Foreign Direct Investment Scheme</vt:lpstr>
      <vt:lpstr>FDI - Eligible entities and mode of remittances </vt:lpstr>
      <vt:lpstr>FDI – List of prohibited sectors:</vt:lpstr>
      <vt:lpstr>FDI – Sectoral Caps</vt:lpstr>
      <vt:lpstr>Types of Instruments</vt:lpstr>
      <vt:lpstr>Valuation Norms</vt:lpstr>
      <vt:lpstr>FDI – Time limit for compliances</vt:lpstr>
      <vt:lpstr>SMF Forms :</vt:lpstr>
      <vt:lpstr>FDI – FC-GPR filing</vt:lpstr>
      <vt:lpstr>FDI – FC-GPR filing</vt:lpstr>
      <vt:lpstr>FDI – FC-TRS filing</vt:lpstr>
      <vt:lpstr>FDI – FC-TRS filing</vt:lpstr>
      <vt:lpstr>FDI – FC-TRS filing</vt:lpstr>
      <vt:lpstr>Remittances – Sale of Property/Security</vt:lpstr>
      <vt:lpstr>DTAA and Tax </vt:lpstr>
      <vt:lpstr>PowerPoint Presentation</vt:lpstr>
      <vt:lpstr>Outbound Investments</vt:lpstr>
      <vt:lpstr>ODI – Restrictions/Conditions </vt:lpstr>
      <vt:lpstr>Case studies</vt:lpstr>
      <vt:lpstr>Case study</vt:lpstr>
      <vt:lpstr>Case study</vt:lpstr>
      <vt:lpstr>ODI - Process</vt:lpstr>
      <vt:lpstr>ODI - Compliances</vt:lpstr>
      <vt:lpstr>Investment by Residents – Liberalised Remittance</vt:lpstr>
      <vt:lpstr>Foreign Liabilities and Assets Return (FLA)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Exports of Goods and Services</vt:lpstr>
      <vt:lpstr>Compounding and Penalties</vt:lpstr>
      <vt:lpstr>Delay in reporting</vt:lpstr>
      <vt:lpstr>Conclusion</vt:lpstr>
      <vt:lpstr>QUESTIONS?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Deduction of tax on benefit or perquisite in respect of business or profession</dc:title>
  <dc:creator>priyankijogi@gmail.com</dc:creator>
  <cp:lastModifiedBy>Kusai Goawala</cp:lastModifiedBy>
  <cp:revision>107</cp:revision>
  <dcterms:created xsi:type="dcterms:W3CDTF">2023-05-16T12:14:51Z</dcterms:created>
  <dcterms:modified xsi:type="dcterms:W3CDTF">2025-11-26T15:48:57Z</dcterms:modified>
</cp:coreProperties>
</file>