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29"/>
  </p:notesMasterIdLst>
  <p:sldIdLst>
    <p:sldId id="272" r:id="rId2"/>
    <p:sldId id="273" r:id="rId3"/>
    <p:sldId id="285" r:id="rId4"/>
    <p:sldId id="274" r:id="rId5"/>
    <p:sldId id="296" r:id="rId6"/>
    <p:sldId id="284" r:id="rId7"/>
    <p:sldId id="276" r:id="rId8"/>
    <p:sldId id="299" r:id="rId9"/>
    <p:sldId id="300" r:id="rId10"/>
    <p:sldId id="298" r:id="rId11"/>
    <p:sldId id="275" r:id="rId12"/>
    <p:sldId id="286" r:id="rId13"/>
    <p:sldId id="280" r:id="rId14"/>
    <p:sldId id="283" r:id="rId15"/>
    <p:sldId id="302" r:id="rId16"/>
    <p:sldId id="301" r:id="rId17"/>
    <p:sldId id="295" r:id="rId18"/>
    <p:sldId id="294" r:id="rId19"/>
    <p:sldId id="288" r:id="rId20"/>
    <p:sldId id="289" r:id="rId21"/>
    <p:sldId id="290" r:id="rId22"/>
    <p:sldId id="291" r:id="rId23"/>
    <p:sldId id="277" r:id="rId24"/>
    <p:sldId id="292" r:id="rId25"/>
    <p:sldId id="278" r:id="rId26"/>
    <p:sldId id="293" r:id="rId27"/>
    <p:sldId id="279" r:id="rId2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8799B23B-EC83-4686-B30A-512413B5E67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325" autoAdjust="0"/>
    <p:restoredTop sz="94660"/>
  </p:normalViewPr>
  <p:slideViewPr>
    <p:cSldViewPr snapToGrid="0">
      <p:cViewPr varScale="1">
        <p:scale>
          <a:sx n="114" d="100"/>
          <a:sy n="114" d="100"/>
        </p:scale>
        <p:origin x="440" y="184"/>
      </p:cViewPr>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 Id="rId8" Type="http://schemas.openxmlformats.org/officeDocument/2006/relationships/slide" Target="slides/slide7.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B443623-393E-E44E-843E-A9F7345C1608}" type="doc">
      <dgm:prSet loTypeId="urn:microsoft.com/office/officeart/2005/8/layout/radial1" loCatId="" qsTypeId="urn:microsoft.com/office/officeart/2005/8/quickstyle/3D3" qsCatId="3D" csTypeId="urn:microsoft.com/office/officeart/2005/8/colors/accent1_2" csCatId="accent1" phldr="1"/>
      <dgm:spPr/>
      <dgm:t>
        <a:bodyPr/>
        <a:lstStyle/>
        <a:p>
          <a:endParaRPr lang="en-US"/>
        </a:p>
      </dgm:t>
    </dgm:pt>
    <dgm:pt modelId="{C79FB42C-C358-194A-85A6-D76397550B4D}">
      <dgm:prSet/>
      <dgm:spPr/>
      <dgm:t>
        <a:bodyPr/>
        <a:lstStyle/>
        <a:p>
          <a:pPr rtl="0"/>
          <a:r>
            <a:rPr lang="en-US" b="1" dirty="0"/>
            <a:t>Mediation Skills</a:t>
          </a:r>
          <a:endParaRPr lang="en-US" dirty="0"/>
        </a:p>
      </dgm:t>
    </dgm:pt>
    <dgm:pt modelId="{02532AE8-36E9-6040-838F-9BA0ED611986}" type="parTrans" cxnId="{B80F5432-76B1-2E45-86DB-286AF5D77B2B}">
      <dgm:prSet/>
      <dgm:spPr/>
      <dgm:t>
        <a:bodyPr/>
        <a:lstStyle/>
        <a:p>
          <a:endParaRPr lang="en-US"/>
        </a:p>
      </dgm:t>
    </dgm:pt>
    <dgm:pt modelId="{98EFC568-D27C-BA40-A51E-8AFAAC086A80}" type="sibTrans" cxnId="{B80F5432-76B1-2E45-86DB-286AF5D77B2B}">
      <dgm:prSet/>
      <dgm:spPr/>
      <dgm:t>
        <a:bodyPr/>
        <a:lstStyle/>
        <a:p>
          <a:endParaRPr lang="en-US"/>
        </a:p>
      </dgm:t>
    </dgm:pt>
    <dgm:pt modelId="{521FE856-094D-2940-8C7F-41855CE7B60F}">
      <dgm:prSet custT="1"/>
      <dgm:spPr/>
      <dgm:t>
        <a:bodyPr/>
        <a:lstStyle/>
        <a:p>
          <a:r>
            <a:rPr lang="en-US" sz="1400" b="1" dirty="0"/>
            <a:t>Negotiation:</a:t>
          </a:r>
        </a:p>
        <a:p>
          <a:r>
            <a:rPr lang="en-US" sz="1400" dirty="0"/>
            <a:t> Balancing stakeholder interests.</a:t>
          </a:r>
        </a:p>
      </dgm:t>
    </dgm:pt>
    <dgm:pt modelId="{692DF6B8-738F-C344-B02C-8778A47686B7}" type="parTrans" cxnId="{3474A990-FBE1-9242-9641-D5DB48171780}">
      <dgm:prSet/>
      <dgm:spPr/>
      <dgm:t>
        <a:bodyPr/>
        <a:lstStyle/>
        <a:p>
          <a:endParaRPr lang="en-US"/>
        </a:p>
      </dgm:t>
    </dgm:pt>
    <dgm:pt modelId="{5BE6CEF3-E20F-9849-AF25-E016AD3ADC70}" type="sibTrans" cxnId="{3474A990-FBE1-9242-9641-D5DB48171780}">
      <dgm:prSet/>
      <dgm:spPr/>
      <dgm:t>
        <a:bodyPr/>
        <a:lstStyle/>
        <a:p>
          <a:endParaRPr lang="en-US"/>
        </a:p>
      </dgm:t>
    </dgm:pt>
    <dgm:pt modelId="{BC1031A7-7572-F449-91F0-9E13299EA0EB}">
      <dgm:prSet custT="1"/>
      <dgm:spPr/>
      <dgm:t>
        <a:bodyPr/>
        <a:lstStyle/>
        <a:p>
          <a:r>
            <a:rPr lang="en-US" sz="1400" b="1" dirty="0"/>
            <a:t>Communication:</a:t>
          </a:r>
        </a:p>
        <a:p>
          <a:r>
            <a:rPr lang="en-US" sz="1400" dirty="0"/>
            <a:t> Effectively handling     multi-party communication.</a:t>
          </a:r>
        </a:p>
      </dgm:t>
    </dgm:pt>
    <dgm:pt modelId="{F0ED1A46-14F4-4B46-B8CB-17F3F585E17C}" type="parTrans" cxnId="{499E69F9-3F1B-E74D-B4AD-72E14E697A55}">
      <dgm:prSet/>
      <dgm:spPr/>
      <dgm:t>
        <a:bodyPr/>
        <a:lstStyle/>
        <a:p>
          <a:endParaRPr lang="en-US"/>
        </a:p>
      </dgm:t>
    </dgm:pt>
    <dgm:pt modelId="{A8A52655-7A34-5F49-ADD0-E61291D0EFF4}" type="sibTrans" cxnId="{499E69F9-3F1B-E74D-B4AD-72E14E697A55}">
      <dgm:prSet/>
      <dgm:spPr/>
      <dgm:t>
        <a:bodyPr/>
        <a:lstStyle/>
        <a:p>
          <a:endParaRPr lang="en-US"/>
        </a:p>
      </dgm:t>
    </dgm:pt>
    <dgm:pt modelId="{39D12782-46FF-B84C-9756-E81079E92F93}">
      <dgm:prSet custT="1"/>
      <dgm:spPr/>
      <dgm:t>
        <a:bodyPr/>
        <a:lstStyle/>
        <a:p>
          <a:r>
            <a:rPr lang="en-US" sz="1400" b="1" dirty="0"/>
            <a:t>Analytical Skills:</a:t>
          </a:r>
        </a:p>
        <a:p>
          <a:r>
            <a:rPr lang="en-US" sz="1400" dirty="0"/>
            <a:t> Assessing financial implications.</a:t>
          </a:r>
        </a:p>
      </dgm:t>
    </dgm:pt>
    <dgm:pt modelId="{2BA8F5E8-92F4-E648-85F8-B1661EC6AAB5}" type="parTrans" cxnId="{5B5529F1-E17D-2444-8469-D04294F95A9C}">
      <dgm:prSet/>
      <dgm:spPr/>
      <dgm:t>
        <a:bodyPr/>
        <a:lstStyle/>
        <a:p>
          <a:endParaRPr lang="en-US"/>
        </a:p>
      </dgm:t>
    </dgm:pt>
    <dgm:pt modelId="{2B2AFB97-8FF9-4D49-8396-BF9C1F8CC7B0}" type="sibTrans" cxnId="{5B5529F1-E17D-2444-8469-D04294F95A9C}">
      <dgm:prSet/>
      <dgm:spPr/>
      <dgm:t>
        <a:bodyPr/>
        <a:lstStyle/>
        <a:p>
          <a:endParaRPr lang="en-US"/>
        </a:p>
      </dgm:t>
    </dgm:pt>
    <dgm:pt modelId="{4AF51656-8607-654C-9DC1-00A2720327A0}">
      <dgm:prSet custT="1"/>
      <dgm:spPr/>
      <dgm:t>
        <a:bodyPr/>
        <a:lstStyle/>
        <a:p>
          <a:r>
            <a:rPr lang="en-US" sz="1400" b="1" dirty="0"/>
            <a:t>Problem Solving:</a:t>
          </a:r>
          <a:r>
            <a:rPr lang="en-US" sz="1400" dirty="0"/>
            <a:t> </a:t>
          </a:r>
        </a:p>
        <a:p>
          <a:r>
            <a:rPr lang="en-US" sz="1400" dirty="0"/>
            <a:t>Devising mutually beneficial solutions.</a:t>
          </a:r>
        </a:p>
      </dgm:t>
    </dgm:pt>
    <dgm:pt modelId="{D963D2A5-8997-844A-8B94-E029CFEC6518}" type="parTrans" cxnId="{B278DBC0-AC1D-6B46-94AF-71B3B6E457B6}">
      <dgm:prSet/>
      <dgm:spPr/>
      <dgm:t>
        <a:bodyPr/>
        <a:lstStyle/>
        <a:p>
          <a:endParaRPr lang="en-US"/>
        </a:p>
      </dgm:t>
    </dgm:pt>
    <dgm:pt modelId="{2754C540-3A8A-2F40-8AA5-A9E5952FC4C9}" type="sibTrans" cxnId="{B278DBC0-AC1D-6B46-94AF-71B3B6E457B6}">
      <dgm:prSet/>
      <dgm:spPr/>
      <dgm:t>
        <a:bodyPr/>
        <a:lstStyle/>
        <a:p>
          <a:endParaRPr lang="en-US"/>
        </a:p>
      </dgm:t>
    </dgm:pt>
    <dgm:pt modelId="{009BB121-9521-844D-929C-1F24E312F995}">
      <dgm:prSet custT="1"/>
      <dgm:spPr/>
      <dgm:t>
        <a:bodyPr/>
        <a:lstStyle/>
        <a:p>
          <a:r>
            <a:rPr lang="en-US" sz="1400" b="1" dirty="0"/>
            <a:t>Listening: Understanding The Core Issue.</a:t>
          </a:r>
        </a:p>
      </dgm:t>
    </dgm:pt>
    <dgm:pt modelId="{693516E9-33CE-FC4B-BF4C-DFC91F683C76}" type="parTrans" cxnId="{DE81B4B4-EBFD-9F46-B588-6276F983A2A3}">
      <dgm:prSet/>
      <dgm:spPr/>
      <dgm:t>
        <a:bodyPr/>
        <a:lstStyle/>
        <a:p>
          <a:endParaRPr lang="en-US"/>
        </a:p>
      </dgm:t>
    </dgm:pt>
    <dgm:pt modelId="{1E5D698A-BDAF-5147-A8CC-C8DA58AE49AB}" type="sibTrans" cxnId="{DE81B4B4-EBFD-9F46-B588-6276F983A2A3}">
      <dgm:prSet/>
      <dgm:spPr/>
      <dgm:t>
        <a:bodyPr/>
        <a:lstStyle/>
        <a:p>
          <a:endParaRPr lang="en-US"/>
        </a:p>
      </dgm:t>
    </dgm:pt>
    <dgm:pt modelId="{60313628-77C8-CB4F-B73D-5CCA6C6491E6}">
      <dgm:prSet/>
      <dgm:spPr/>
      <dgm:t>
        <a:bodyPr/>
        <a:lstStyle/>
        <a:p>
          <a:r>
            <a:rPr lang="en-US" b="1" dirty="0"/>
            <a:t>Building Credibility: Displaying or Detailing Their Credentials</a:t>
          </a:r>
        </a:p>
      </dgm:t>
    </dgm:pt>
    <dgm:pt modelId="{F6E03988-D687-BC40-9AD9-CF8B11554B9A}" type="parTrans" cxnId="{E4715258-66F9-344D-9243-C5DF70062132}">
      <dgm:prSet/>
      <dgm:spPr/>
      <dgm:t>
        <a:bodyPr/>
        <a:lstStyle/>
        <a:p>
          <a:endParaRPr lang="en-US"/>
        </a:p>
      </dgm:t>
    </dgm:pt>
    <dgm:pt modelId="{23CA0733-C29F-5D48-81DF-2983B98385FF}" type="sibTrans" cxnId="{E4715258-66F9-344D-9243-C5DF70062132}">
      <dgm:prSet/>
      <dgm:spPr/>
      <dgm:t>
        <a:bodyPr/>
        <a:lstStyle/>
        <a:p>
          <a:endParaRPr lang="en-US"/>
        </a:p>
      </dgm:t>
    </dgm:pt>
    <dgm:pt modelId="{005A84F7-7B54-E044-BC03-D8B1176128A0}" type="pres">
      <dgm:prSet presAssocID="{8B443623-393E-E44E-843E-A9F7345C1608}" presName="cycle" presStyleCnt="0">
        <dgm:presLayoutVars>
          <dgm:chMax val="1"/>
          <dgm:dir/>
          <dgm:animLvl val="ctr"/>
          <dgm:resizeHandles val="exact"/>
        </dgm:presLayoutVars>
      </dgm:prSet>
      <dgm:spPr/>
    </dgm:pt>
    <dgm:pt modelId="{7517D096-74B8-0848-A477-F0E5F57876C9}" type="pres">
      <dgm:prSet presAssocID="{C79FB42C-C358-194A-85A6-D76397550B4D}" presName="centerShape" presStyleLbl="node0" presStyleIdx="0" presStyleCnt="1"/>
      <dgm:spPr/>
    </dgm:pt>
    <dgm:pt modelId="{9F019F76-C7D6-F148-A3DA-8610414395FF}" type="pres">
      <dgm:prSet presAssocID="{F6E03988-D687-BC40-9AD9-CF8B11554B9A}" presName="Name9" presStyleLbl="parChTrans1D2" presStyleIdx="0" presStyleCnt="6"/>
      <dgm:spPr/>
    </dgm:pt>
    <dgm:pt modelId="{AC1B6458-B883-B14A-933A-D10E94ADAAD2}" type="pres">
      <dgm:prSet presAssocID="{F6E03988-D687-BC40-9AD9-CF8B11554B9A}" presName="connTx" presStyleLbl="parChTrans1D2" presStyleIdx="0" presStyleCnt="6"/>
      <dgm:spPr/>
    </dgm:pt>
    <dgm:pt modelId="{E48492D7-D9F5-6A40-8BE4-9AEB8E66D426}" type="pres">
      <dgm:prSet presAssocID="{60313628-77C8-CB4F-B73D-5CCA6C6491E6}" presName="node" presStyleLbl="node1" presStyleIdx="0" presStyleCnt="6">
        <dgm:presLayoutVars>
          <dgm:bulletEnabled val="1"/>
        </dgm:presLayoutVars>
      </dgm:prSet>
      <dgm:spPr/>
    </dgm:pt>
    <dgm:pt modelId="{724F1AFB-7A31-6A40-81CB-3D9C86429448}" type="pres">
      <dgm:prSet presAssocID="{693516E9-33CE-FC4B-BF4C-DFC91F683C76}" presName="Name9" presStyleLbl="parChTrans1D2" presStyleIdx="1" presStyleCnt="6"/>
      <dgm:spPr/>
    </dgm:pt>
    <dgm:pt modelId="{9CDD2A52-28EF-E845-B49E-1BF7E41DDE3B}" type="pres">
      <dgm:prSet presAssocID="{693516E9-33CE-FC4B-BF4C-DFC91F683C76}" presName="connTx" presStyleLbl="parChTrans1D2" presStyleIdx="1" presStyleCnt="6"/>
      <dgm:spPr/>
    </dgm:pt>
    <dgm:pt modelId="{684ED666-4BC2-0D4D-9C3F-F97DFEADA194}" type="pres">
      <dgm:prSet presAssocID="{009BB121-9521-844D-929C-1F24E312F995}" presName="node" presStyleLbl="node1" presStyleIdx="1" presStyleCnt="6" custScaleX="118781">
        <dgm:presLayoutVars>
          <dgm:bulletEnabled val="1"/>
        </dgm:presLayoutVars>
      </dgm:prSet>
      <dgm:spPr/>
    </dgm:pt>
    <dgm:pt modelId="{0BA616EE-A3A5-5748-B469-5BBACCBDDC51}" type="pres">
      <dgm:prSet presAssocID="{2BA8F5E8-92F4-E648-85F8-B1661EC6AAB5}" presName="Name9" presStyleLbl="parChTrans1D2" presStyleIdx="2" presStyleCnt="6"/>
      <dgm:spPr/>
    </dgm:pt>
    <dgm:pt modelId="{4AA13CCC-4CB8-704B-9566-69F6078E5FEA}" type="pres">
      <dgm:prSet presAssocID="{2BA8F5E8-92F4-E648-85F8-B1661EC6AAB5}" presName="connTx" presStyleLbl="parChTrans1D2" presStyleIdx="2" presStyleCnt="6"/>
      <dgm:spPr/>
    </dgm:pt>
    <dgm:pt modelId="{0569BB26-0C25-2040-8F6E-5575E7D079EE}" type="pres">
      <dgm:prSet presAssocID="{39D12782-46FF-B84C-9756-E81079E92F93}" presName="node" presStyleLbl="node1" presStyleIdx="2" presStyleCnt="6">
        <dgm:presLayoutVars>
          <dgm:bulletEnabled val="1"/>
        </dgm:presLayoutVars>
      </dgm:prSet>
      <dgm:spPr/>
    </dgm:pt>
    <dgm:pt modelId="{9678E60F-3A6A-434B-A340-25E1E5EDD6F2}" type="pres">
      <dgm:prSet presAssocID="{F0ED1A46-14F4-4B46-B8CB-17F3F585E17C}" presName="Name9" presStyleLbl="parChTrans1D2" presStyleIdx="3" presStyleCnt="6"/>
      <dgm:spPr/>
    </dgm:pt>
    <dgm:pt modelId="{D0F2132D-20AF-0040-AE43-CD24C2B2E862}" type="pres">
      <dgm:prSet presAssocID="{F0ED1A46-14F4-4B46-B8CB-17F3F585E17C}" presName="connTx" presStyleLbl="parChTrans1D2" presStyleIdx="3" presStyleCnt="6"/>
      <dgm:spPr/>
    </dgm:pt>
    <dgm:pt modelId="{2375DDF0-DE30-BD44-AD8A-7A249805E644}" type="pres">
      <dgm:prSet presAssocID="{BC1031A7-7572-F449-91F0-9E13299EA0EB}" presName="node" presStyleLbl="node1" presStyleIdx="3" presStyleCnt="6" custScaleX="124606" custScaleY="121931" custRadScaleRad="101803" custRadScaleInc="1497">
        <dgm:presLayoutVars>
          <dgm:bulletEnabled val="1"/>
        </dgm:presLayoutVars>
      </dgm:prSet>
      <dgm:spPr/>
    </dgm:pt>
    <dgm:pt modelId="{19D40328-3C08-764E-BEC6-B81636B2EC63}" type="pres">
      <dgm:prSet presAssocID="{692DF6B8-738F-C344-B02C-8778A47686B7}" presName="Name9" presStyleLbl="parChTrans1D2" presStyleIdx="4" presStyleCnt="6"/>
      <dgm:spPr/>
    </dgm:pt>
    <dgm:pt modelId="{ABA0500A-744F-A348-A013-BCD21570E54B}" type="pres">
      <dgm:prSet presAssocID="{692DF6B8-738F-C344-B02C-8778A47686B7}" presName="connTx" presStyleLbl="parChTrans1D2" presStyleIdx="4" presStyleCnt="6"/>
      <dgm:spPr/>
    </dgm:pt>
    <dgm:pt modelId="{A83E2054-758A-3D45-A6F3-B167C8E6E8B7}" type="pres">
      <dgm:prSet presAssocID="{521FE856-094D-2940-8C7F-41855CE7B60F}" presName="node" presStyleLbl="node1" presStyleIdx="4" presStyleCnt="6">
        <dgm:presLayoutVars>
          <dgm:bulletEnabled val="1"/>
        </dgm:presLayoutVars>
      </dgm:prSet>
      <dgm:spPr/>
    </dgm:pt>
    <dgm:pt modelId="{10AD9575-0D5C-C149-875D-C0A97265726B}" type="pres">
      <dgm:prSet presAssocID="{D963D2A5-8997-844A-8B94-E029CFEC6518}" presName="Name9" presStyleLbl="parChTrans1D2" presStyleIdx="5" presStyleCnt="6"/>
      <dgm:spPr/>
    </dgm:pt>
    <dgm:pt modelId="{53E2444B-DAC4-8F41-B2B8-458584B49DC3}" type="pres">
      <dgm:prSet presAssocID="{D963D2A5-8997-844A-8B94-E029CFEC6518}" presName="connTx" presStyleLbl="parChTrans1D2" presStyleIdx="5" presStyleCnt="6"/>
      <dgm:spPr/>
    </dgm:pt>
    <dgm:pt modelId="{B0126C01-2624-C44A-87F1-1A1505594AEF}" type="pres">
      <dgm:prSet presAssocID="{4AF51656-8607-654C-9DC1-00A2720327A0}" presName="node" presStyleLbl="node1" presStyleIdx="5" presStyleCnt="6">
        <dgm:presLayoutVars>
          <dgm:bulletEnabled val="1"/>
        </dgm:presLayoutVars>
      </dgm:prSet>
      <dgm:spPr/>
    </dgm:pt>
  </dgm:ptLst>
  <dgm:cxnLst>
    <dgm:cxn modelId="{53515F05-3FFB-B747-88F2-7DE38BC0E82B}" type="presOf" srcId="{39D12782-46FF-B84C-9756-E81079E92F93}" destId="{0569BB26-0C25-2040-8F6E-5575E7D079EE}" srcOrd="0" destOrd="0" presId="urn:microsoft.com/office/officeart/2005/8/layout/radial1"/>
    <dgm:cxn modelId="{DE242621-A027-594F-AAEE-4CE6714D330F}" type="presOf" srcId="{4AF51656-8607-654C-9DC1-00A2720327A0}" destId="{B0126C01-2624-C44A-87F1-1A1505594AEF}" srcOrd="0" destOrd="0" presId="urn:microsoft.com/office/officeart/2005/8/layout/radial1"/>
    <dgm:cxn modelId="{2DE18A26-C399-9143-93B0-4791DD952DC9}" type="presOf" srcId="{60313628-77C8-CB4F-B73D-5CCA6C6491E6}" destId="{E48492D7-D9F5-6A40-8BE4-9AEB8E66D426}" srcOrd="0" destOrd="0" presId="urn:microsoft.com/office/officeart/2005/8/layout/radial1"/>
    <dgm:cxn modelId="{B80F5432-76B1-2E45-86DB-286AF5D77B2B}" srcId="{8B443623-393E-E44E-843E-A9F7345C1608}" destId="{C79FB42C-C358-194A-85A6-D76397550B4D}" srcOrd="0" destOrd="0" parTransId="{02532AE8-36E9-6040-838F-9BA0ED611986}" sibTransId="{98EFC568-D27C-BA40-A51E-8AFAAC086A80}"/>
    <dgm:cxn modelId="{DDB18D3A-8A18-5640-93A2-36BC3A69FA36}" type="presOf" srcId="{2BA8F5E8-92F4-E648-85F8-B1661EC6AAB5}" destId="{4AA13CCC-4CB8-704B-9566-69F6078E5FEA}" srcOrd="1" destOrd="0" presId="urn:microsoft.com/office/officeart/2005/8/layout/radial1"/>
    <dgm:cxn modelId="{15A4EB3B-3A62-0046-BC34-EA61FF280B7C}" type="presOf" srcId="{693516E9-33CE-FC4B-BF4C-DFC91F683C76}" destId="{9CDD2A52-28EF-E845-B49E-1BF7E41DDE3B}" srcOrd="1" destOrd="0" presId="urn:microsoft.com/office/officeart/2005/8/layout/radial1"/>
    <dgm:cxn modelId="{C762F150-8E87-4547-83F6-28FFA5BBEBC3}" type="presOf" srcId="{009BB121-9521-844D-929C-1F24E312F995}" destId="{684ED666-4BC2-0D4D-9C3F-F97DFEADA194}" srcOrd="0" destOrd="0" presId="urn:microsoft.com/office/officeart/2005/8/layout/radial1"/>
    <dgm:cxn modelId="{96C23453-3424-EE4D-9753-0DDE407755EB}" type="presOf" srcId="{521FE856-094D-2940-8C7F-41855CE7B60F}" destId="{A83E2054-758A-3D45-A6F3-B167C8E6E8B7}" srcOrd="0" destOrd="0" presId="urn:microsoft.com/office/officeart/2005/8/layout/radial1"/>
    <dgm:cxn modelId="{E4715258-66F9-344D-9243-C5DF70062132}" srcId="{C79FB42C-C358-194A-85A6-D76397550B4D}" destId="{60313628-77C8-CB4F-B73D-5CCA6C6491E6}" srcOrd="0" destOrd="0" parTransId="{F6E03988-D687-BC40-9AD9-CF8B11554B9A}" sibTransId="{23CA0733-C29F-5D48-81DF-2983B98385FF}"/>
    <dgm:cxn modelId="{56E7155B-97A0-AC49-AC45-21D340E6EB42}" type="presOf" srcId="{692DF6B8-738F-C344-B02C-8778A47686B7}" destId="{19D40328-3C08-764E-BEC6-B81636B2EC63}" srcOrd="0" destOrd="0" presId="urn:microsoft.com/office/officeart/2005/8/layout/radial1"/>
    <dgm:cxn modelId="{1644AD7C-B9B5-CF4E-8293-2BE1EDB24F29}" type="presOf" srcId="{F6E03988-D687-BC40-9AD9-CF8B11554B9A}" destId="{AC1B6458-B883-B14A-933A-D10E94ADAAD2}" srcOrd="1" destOrd="0" presId="urn:microsoft.com/office/officeart/2005/8/layout/radial1"/>
    <dgm:cxn modelId="{03737983-3ECC-3E41-9DFE-4E392F353C04}" type="presOf" srcId="{8B443623-393E-E44E-843E-A9F7345C1608}" destId="{005A84F7-7B54-E044-BC03-D8B1176128A0}" srcOrd="0" destOrd="0" presId="urn:microsoft.com/office/officeart/2005/8/layout/radial1"/>
    <dgm:cxn modelId="{3474A990-FBE1-9242-9641-D5DB48171780}" srcId="{C79FB42C-C358-194A-85A6-D76397550B4D}" destId="{521FE856-094D-2940-8C7F-41855CE7B60F}" srcOrd="4" destOrd="0" parTransId="{692DF6B8-738F-C344-B02C-8778A47686B7}" sibTransId="{5BE6CEF3-E20F-9849-AF25-E016AD3ADC70}"/>
    <dgm:cxn modelId="{0C923792-A541-B443-8E39-B9250F6FFB0C}" type="presOf" srcId="{C79FB42C-C358-194A-85A6-D76397550B4D}" destId="{7517D096-74B8-0848-A477-F0E5F57876C9}" srcOrd="0" destOrd="0" presId="urn:microsoft.com/office/officeart/2005/8/layout/radial1"/>
    <dgm:cxn modelId="{89A39B98-D011-F540-B4EC-0253E04A0409}" type="presOf" srcId="{BC1031A7-7572-F449-91F0-9E13299EA0EB}" destId="{2375DDF0-DE30-BD44-AD8A-7A249805E644}" srcOrd="0" destOrd="0" presId="urn:microsoft.com/office/officeart/2005/8/layout/radial1"/>
    <dgm:cxn modelId="{938C249C-19F2-7D4A-BC4B-1B6FC59E086E}" type="presOf" srcId="{2BA8F5E8-92F4-E648-85F8-B1661EC6AAB5}" destId="{0BA616EE-A3A5-5748-B469-5BBACCBDDC51}" srcOrd="0" destOrd="0" presId="urn:microsoft.com/office/officeart/2005/8/layout/radial1"/>
    <dgm:cxn modelId="{B0B6AEB4-11C0-8149-89E9-83495AF9EFD0}" type="presOf" srcId="{D963D2A5-8997-844A-8B94-E029CFEC6518}" destId="{53E2444B-DAC4-8F41-B2B8-458584B49DC3}" srcOrd="1" destOrd="0" presId="urn:microsoft.com/office/officeart/2005/8/layout/radial1"/>
    <dgm:cxn modelId="{DE81B4B4-EBFD-9F46-B588-6276F983A2A3}" srcId="{C79FB42C-C358-194A-85A6-D76397550B4D}" destId="{009BB121-9521-844D-929C-1F24E312F995}" srcOrd="1" destOrd="0" parTransId="{693516E9-33CE-FC4B-BF4C-DFC91F683C76}" sibTransId="{1E5D698A-BDAF-5147-A8CC-C8DA58AE49AB}"/>
    <dgm:cxn modelId="{2B0688BE-2A66-8342-B253-9D987D057940}" type="presOf" srcId="{692DF6B8-738F-C344-B02C-8778A47686B7}" destId="{ABA0500A-744F-A348-A013-BCD21570E54B}" srcOrd="1" destOrd="0" presId="urn:microsoft.com/office/officeart/2005/8/layout/radial1"/>
    <dgm:cxn modelId="{B278DBC0-AC1D-6B46-94AF-71B3B6E457B6}" srcId="{C79FB42C-C358-194A-85A6-D76397550B4D}" destId="{4AF51656-8607-654C-9DC1-00A2720327A0}" srcOrd="5" destOrd="0" parTransId="{D963D2A5-8997-844A-8B94-E029CFEC6518}" sibTransId="{2754C540-3A8A-2F40-8AA5-A9E5952FC4C9}"/>
    <dgm:cxn modelId="{FA3E0ACF-CF47-4542-AEB4-026C1F9AF610}" type="presOf" srcId="{F0ED1A46-14F4-4B46-B8CB-17F3F585E17C}" destId="{9678E60F-3A6A-434B-A340-25E1E5EDD6F2}" srcOrd="0" destOrd="0" presId="urn:microsoft.com/office/officeart/2005/8/layout/radial1"/>
    <dgm:cxn modelId="{CEB933D4-BC34-B147-926F-91A93EA75CD2}" type="presOf" srcId="{F6E03988-D687-BC40-9AD9-CF8B11554B9A}" destId="{9F019F76-C7D6-F148-A3DA-8610414395FF}" srcOrd="0" destOrd="0" presId="urn:microsoft.com/office/officeart/2005/8/layout/radial1"/>
    <dgm:cxn modelId="{5B5529F1-E17D-2444-8469-D04294F95A9C}" srcId="{C79FB42C-C358-194A-85A6-D76397550B4D}" destId="{39D12782-46FF-B84C-9756-E81079E92F93}" srcOrd="2" destOrd="0" parTransId="{2BA8F5E8-92F4-E648-85F8-B1661EC6AAB5}" sibTransId="{2B2AFB97-8FF9-4D49-8396-BF9C1F8CC7B0}"/>
    <dgm:cxn modelId="{D4E2E0F7-0EAE-144A-89E8-247A6255C5D3}" type="presOf" srcId="{D963D2A5-8997-844A-8B94-E029CFEC6518}" destId="{10AD9575-0D5C-C149-875D-C0A97265726B}" srcOrd="0" destOrd="0" presId="urn:microsoft.com/office/officeart/2005/8/layout/radial1"/>
    <dgm:cxn modelId="{499E69F9-3F1B-E74D-B4AD-72E14E697A55}" srcId="{C79FB42C-C358-194A-85A6-D76397550B4D}" destId="{BC1031A7-7572-F449-91F0-9E13299EA0EB}" srcOrd="3" destOrd="0" parTransId="{F0ED1A46-14F4-4B46-B8CB-17F3F585E17C}" sibTransId="{A8A52655-7A34-5F49-ADD0-E61291D0EFF4}"/>
    <dgm:cxn modelId="{1AC06DFB-5B20-4248-8280-DCFAD46737D0}" type="presOf" srcId="{693516E9-33CE-FC4B-BF4C-DFC91F683C76}" destId="{724F1AFB-7A31-6A40-81CB-3D9C86429448}" srcOrd="0" destOrd="0" presId="urn:microsoft.com/office/officeart/2005/8/layout/radial1"/>
    <dgm:cxn modelId="{074C65FE-15D3-9543-824C-28F87ED3A29B}" type="presOf" srcId="{F0ED1A46-14F4-4B46-B8CB-17F3F585E17C}" destId="{D0F2132D-20AF-0040-AE43-CD24C2B2E862}" srcOrd="1" destOrd="0" presId="urn:microsoft.com/office/officeart/2005/8/layout/radial1"/>
    <dgm:cxn modelId="{A2A37786-8BD3-9147-B63E-32B88333DC94}" type="presParOf" srcId="{005A84F7-7B54-E044-BC03-D8B1176128A0}" destId="{7517D096-74B8-0848-A477-F0E5F57876C9}" srcOrd="0" destOrd="0" presId="urn:microsoft.com/office/officeart/2005/8/layout/radial1"/>
    <dgm:cxn modelId="{7FA6DC59-97C6-4341-B950-2454FE505634}" type="presParOf" srcId="{005A84F7-7B54-E044-BC03-D8B1176128A0}" destId="{9F019F76-C7D6-F148-A3DA-8610414395FF}" srcOrd="1" destOrd="0" presId="urn:microsoft.com/office/officeart/2005/8/layout/radial1"/>
    <dgm:cxn modelId="{55CB3FF5-4F52-DF4A-9AF1-0CFB9EB7E36E}" type="presParOf" srcId="{9F019F76-C7D6-F148-A3DA-8610414395FF}" destId="{AC1B6458-B883-B14A-933A-D10E94ADAAD2}" srcOrd="0" destOrd="0" presId="urn:microsoft.com/office/officeart/2005/8/layout/radial1"/>
    <dgm:cxn modelId="{A392FFE4-FDC5-8A4B-BF20-D19BA1306CC5}" type="presParOf" srcId="{005A84F7-7B54-E044-BC03-D8B1176128A0}" destId="{E48492D7-D9F5-6A40-8BE4-9AEB8E66D426}" srcOrd="2" destOrd="0" presId="urn:microsoft.com/office/officeart/2005/8/layout/radial1"/>
    <dgm:cxn modelId="{F5DDD332-7CA3-EB44-94D6-20F488B7D51A}" type="presParOf" srcId="{005A84F7-7B54-E044-BC03-D8B1176128A0}" destId="{724F1AFB-7A31-6A40-81CB-3D9C86429448}" srcOrd="3" destOrd="0" presId="urn:microsoft.com/office/officeart/2005/8/layout/radial1"/>
    <dgm:cxn modelId="{E72BF1F7-A62E-A342-9E3F-230D81275EEC}" type="presParOf" srcId="{724F1AFB-7A31-6A40-81CB-3D9C86429448}" destId="{9CDD2A52-28EF-E845-B49E-1BF7E41DDE3B}" srcOrd="0" destOrd="0" presId="urn:microsoft.com/office/officeart/2005/8/layout/radial1"/>
    <dgm:cxn modelId="{57011F67-4CA7-574A-9E04-3C70965FCF9F}" type="presParOf" srcId="{005A84F7-7B54-E044-BC03-D8B1176128A0}" destId="{684ED666-4BC2-0D4D-9C3F-F97DFEADA194}" srcOrd="4" destOrd="0" presId="urn:microsoft.com/office/officeart/2005/8/layout/radial1"/>
    <dgm:cxn modelId="{5FC0F699-5560-CA46-BF5C-D2A474A81651}" type="presParOf" srcId="{005A84F7-7B54-E044-BC03-D8B1176128A0}" destId="{0BA616EE-A3A5-5748-B469-5BBACCBDDC51}" srcOrd="5" destOrd="0" presId="urn:microsoft.com/office/officeart/2005/8/layout/radial1"/>
    <dgm:cxn modelId="{AE2FB122-EDC2-964F-8FBD-D44BC7FE4C5D}" type="presParOf" srcId="{0BA616EE-A3A5-5748-B469-5BBACCBDDC51}" destId="{4AA13CCC-4CB8-704B-9566-69F6078E5FEA}" srcOrd="0" destOrd="0" presId="urn:microsoft.com/office/officeart/2005/8/layout/radial1"/>
    <dgm:cxn modelId="{D91B3C33-6C73-D942-939D-BB9947902F86}" type="presParOf" srcId="{005A84F7-7B54-E044-BC03-D8B1176128A0}" destId="{0569BB26-0C25-2040-8F6E-5575E7D079EE}" srcOrd="6" destOrd="0" presId="urn:microsoft.com/office/officeart/2005/8/layout/radial1"/>
    <dgm:cxn modelId="{D473AE24-427C-B149-AB4F-1CEEDC77DE4A}" type="presParOf" srcId="{005A84F7-7B54-E044-BC03-D8B1176128A0}" destId="{9678E60F-3A6A-434B-A340-25E1E5EDD6F2}" srcOrd="7" destOrd="0" presId="urn:microsoft.com/office/officeart/2005/8/layout/radial1"/>
    <dgm:cxn modelId="{6EE6AE95-6A2B-E84D-B0A8-E28563B2FF95}" type="presParOf" srcId="{9678E60F-3A6A-434B-A340-25E1E5EDD6F2}" destId="{D0F2132D-20AF-0040-AE43-CD24C2B2E862}" srcOrd="0" destOrd="0" presId="urn:microsoft.com/office/officeart/2005/8/layout/radial1"/>
    <dgm:cxn modelId="{9C8B5B60-80F8-7243-A6A3-FC6ADE59D7FF}" type="presParOf" srcId="{005A84F7-7B54-E044-BC03-D8B1176128A0}" destId="{2375DDF0-DE30-BD44-AD8A-7A249805E644}" srcOrd="8" destOrd="0" presId="urn:microsoft.com/office/officeart/2005/8/layout/radial1"/>
    <dgm:cxn modelId="{1AAF7A21-297D-4645-85A0-449DE2854CCB}" type="presParOf" srcId="{005A84F7-7B54-E044-BC03-D8B1176128A0}" destId="{19D40328-3C08-764E-BEC6-B81636B2EC63}" srcOrd="9" destOrd="0" presId="urn:microsoft.com/office/officeart/2005/8/layout/radial1"/>
    <dgm:cxn modelId="{C25E0CE4-B687-C64B-9C02-104ADAB4C87E}" type="presParOf" srcId="{19D40328-3C08-764E-BEC6-B81636B2EC63}" destId="{ABA0500A-744F-A348-A013-BCD21570E54B}" srcOrd="0" destOrd="0" presId="urn:microsoft.com/office/officeart/2005/8/layout/radial1"/>
    <dgm:cxn modelId="{FE24B12C-0408-DA4C-BDBA-3346FFB35641}" type="presParOf" srcId="{005A84F7-7B54-E044-BC03-D8B1176128A0}" destId="{A83E2054-758A-3D45-A6F3-B167C8E6E8B7}" srcOrd="10" destOrd="0" presId="urn:microsoft.com/office/officeart/2005/8/layout/radial1"/>
    <dgm:cxn modelId="{CD809555-C7F3-F143-BD20-DC51DB4DD1D7}" type="presParOf" srcId="{005A84F7-7B54-E044-BC03-D8B1176128A0}" destId="{10AD9575-0D5C-C149-875D-C0A97265726B}" srcOrd="11" destOrd="0" presId="urn:microsoft.com/office/officeart/2005/8/layout/radial1"/>
    <dgm:cxn modelId="{570E29D7-CB41-8F46-8AF3-EA052F420A08}" type="presParOf" srcId="{10AD9575-0D5C-C149-875D-C0A97265726B}" destId="{53E2444B-DAC4-8F41-B2B8-458584B49DC3}" srcOrd="0" destOrd="0" presId="urn:microsoft.com/office/officeart/2005/8/layout/radial1"/>
    <dgm:cxn modelId="{D4D381EF-6C88-3042-B9BB-CC1F45D375AC}" type="presParOf" srcId="{005A84F7-7B54-E044-BC03-D8B1176128A0}" destId="{B0126C01-2624-C44A-87F1-1A1505594AEF}" srcOrd="12" destOrd="0" presId="urn:microsoft.com/office/officeart/2005/8/layout/radial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FFE48983-1DCD-7641-871D-38A333C13758}" type="doc">
      <dgm:prSet loTypeId="urn:microsoft.com/office/officeart/2005/8/layout/radial3" loCatId="" qsTypeId="urn:microsoft.com/office/officeart/2005/8/quickstyle/3D7" qsCatId="3D" csTypeId="urn:microsoft.com/office/officeart/2005/8/colors/accent1_2" csCatId="accent1" phldr="1"/>
      <dgm:spPr/>
      <dgm:t>
        <a:bodyPr/>
        <a:lstStyle/>
        <a:p>
          <a:endParaRPr lang="en-US"/>
        </a:p>
      </dgm:t>
    </dgm:pt>
    <dgm:pt modelId="{C3358553-302A-D64C-8E56-C241CB918AD0}">
      <dgm:prSet custT="1"/>
      <dgm:spPr/>
      <dgm:t>
        <a:bodyPr/>
        <a:lstStyle/>
        <a:p>
          <a:pPr rtl="0"/>
          <a:endParaRPr lang="en-US" sz="1800" b="1" dirty="0"/>
        </a:p>
        <a:p>
          <a:pPr rtl="0"/>
          <a:r>
            <a:rPr lang="en-US" sz="1800" b="1" dirty="0"/>
            <a:t>Opportunities for CAs in Mediation</a:t>
          </a:r>
          <a:br>
            <a:rPr lang="en-US" sz="1800" b="1" dirty="0"/>
          </a:br>
          <a:endParaRPr lang="en-US" sz="1800" dirty="0"/>
        </a:p>
      </dgm:t>
    </dgm:pt>
    <dgm:pt modelId="{C057A28A-5263-9F4E-BCF5-EB12802DDA45}" type="parTrans" cxnId="{59BF1A8F-017D-5B47-B1B5-A7B7D6D07112}">
      <dgm:prSet/>
      <dgm:spPr/>
      <dgm:t>
        <a:bodyPr/>
        <a:lstStyle/>
        <a:p>
          <a:endParaRPr lang="en-US"/>
        </a:p>
      </dgm:t>
    </dgm:pt>
    <dgm:pt modelId="{EE144615-EBD6-424F-9809-07C7E90788F5}" type="sibTrans" cxnId="{59BF1A8F-017D-5B47-B1B5-A7B7D6D07112}">
      <dgm:prSet/>
      <dgm:spPr/>
      <dgm:t>
        <a:bodyPr/>
        <a:lstStyle/>
        <a:p>
          <a:endParaRPr lang="en-US"/>
        </a:p>
      </dgm:t>
    </dgm:pt>
    <dgm:pt modelId="{FC9732AA-F21B-2244-AB55-EBC427C73A2D}">
      <dgm:prSet custT="1"/>
      <dgm:spPr/>
      <dgm:t>
        <a:bodyPr/>
        <a:lstStyle/>
        <a:p>
          <a:r>
            <a:rPr lang="en-US" sz="1600" b="1" dirty="0"/>
            <a:t>Corporate disputes</a:t>
          </a:r>
          <a:r>
            <a:rPr lang="en-US" sz="1600" dirty="0"/>
            <a:t>: Shareholder conflicts, mergers, acquisition issues.</a:t>
          </a:r>
        </a:p>
      </dgm:t>
    </dgm:pt>
    <dgm:pt modelId="{2CA28EA3-278D-D146-82B4-4626A473E4D0}" type="parTrans" cxnId="{20B85916-FCC6-314F-8180-4EB3BE172632}">
      <dgm:prSet/>
      <dgm:spPr/>
      <dgm:t>
        <a:bodyPr/>
        <a:lstStyle/>
        <a:p>
          <a:endParaRPr lang="en-US"/>
        </a:p>
      </dgm:t>
    </dgm:pt>
    <dgm:pt modelId="{3BC260CC-C663-C449-8F17-F5D85AFFC727}" type="sibTrans" cxnId="{20B85916-FCC6-314F-8180-4EB3BE172632}">
      <dgm:prSet/>
      <dgm:spPr/>
      <dgm:t>
        <a:bodyPr/>
        <a:lstStyle/>
        <a:p>
          <a:endParaRPr lang="en-US"/>
        </a:p>
      </dgm:t>
    </dgm:pt>
    <dgm:pt modelId="{6DA6F7C0-751C-7645-AD9D-003695C463CF}">
      <dgm:prSet custT="1"/>
      <dgm:spPr/>
      <dgm:t>
        <a:bodyPr/>
        <a:lstStyle/>
        <a:p>
          <a:r>
            <a:rPr lang="en-US" sz="1600" b="1" dirty="0"/>
            <a:t>Insolvency Resolution</a:t>
          </a:r>
          <a:r>
            <a:rPr lang="en-US" sz="1600" dirty="0"/>
            <a:t>: Acting as mediators in IBC matters.</a:t>
          </a:r>
        </a:p>
      </dgm:t>
    </dgm:pt>
    <dgm:pt modelId="{89C285A6-2251-004D-9126-80051931D3AE}" type="parTrans" cxnId="{38EA790A-285F-4641-B130-789780DBA9B5}">
      <dgm:prSet/>
      <dgm:spPr/>
      <dgm:t>
        <a:bodyPr/>
        <a:lstStyle/>
        <a:p>
          <a:endParaRPr lang="en-US"/>
        </a:p>
      </dgm:t>
    </dgm:pt>
    <dgm:pt modelId="{796D7473-0317-504E-B397-B04D67E67F8F}" type="sibTrans" cxnId="{38EA790A-285F-4641-B130-789780DBA9B5}">
      <dgm:prSet/>
      <dgm:spPr/>
      <dgm:t>
        <a:bodyPr/>
        <a:lstStyle/>
        <a:p>
          <a:endParaRPr lang="en-US"/>
        </a:p>
      </dgm:t>
    </dgm:pt>
    <dgm:pt modelId="{B2C93CD9-CE5F-C549-B6C9-C359E5FCF447}">
      <dgm:prSet custT="1"/>
      <dgm:spPr/>
      <dgm:t>
        <a:bodyPr/>
        <a:lstStyle/>
        <a:p>
          <a:r>
            <a:rPr lang="en-US" sz="1600" b="1" dirty="0"/>
            <a:t>Family business disputes</a:t>
          </a:r>
          <a:r>
            <a:rPr lang="en-US" sz="1600" dirty="0"/>
            <a:t>: Structuring settlements.</a:t>
          </a:r>
        </a:p>
      </dgm:t>
    </dgm:pt>
    <dgm:pt modelId="{892CA809-B840-3C41-BB73-5092D0F8658D}" type="parTrans" cxnId="{466FDBAB-B26B-EA4B-A41F-5855BD1B5406}">
      <dgm:prSet/>
      <dgm:spPr/>
      <dgm:t>
        <a:bodyPr/>
        <a:lstStyle/>
        <a:p>
          <a:endParaRPr lang="en-US"/>
        </a:p>
      </dgm:t>
    </dgm:pt>
    <dgm:pt modelId="{3AEF3796-BF55-E241-8ED8-C2FF9324799D}" type="sibTrans" cxnId="{466FDBAB-B26B-EA4B-A41F-5855BD1B5406}">
      <dgm:prSet/>
      <dgm:spPr/>
      <dgm:t>
        <a:bodyPr/>
        <a:lstStyle/>
        <a:p>
          <a:endParaRPr lang="en-US"/>
        </a:p>
      </dgm:t>
    </dgm:pt>
    <dgm:pt modelId="{DCE88975-3FAE-7142-9416-1DAD8CA01370}">
      <dgm:prSet custT="1"/>
      <dgm:spPr/>
      <dgm:t>
        <a:bodyPr/>
        <a:lstStyle/>
        <a:p>
          <a:r>
            <a:rPr lang="en-US" sz="1600" b="1" dirty="0"/>
            <a:t>Tax disputes</a:t>
          </a:r>
          <a:r>
            <a:rPr lang="en-US" sz="1600" dirty="0"/>
            <a:t>: Mediation between tax authorities and clients.</a:t>
          </a:r>
        </a:p>
      </dgm:t>
    </dgm:pt>
    <dgm:pt modelId="{079B23D8-1B9B-0043-A1AE-C01D255D951C}" type="parTrans" cxnId="{8193E204-8635-CC4A-9DAF-E0470C19EC1E}">
      <dgm:prSet/>
      <dgm:spPr/>
      <dgm:t>
        <a:bodyPr/>
        <a:lstStyle/>
        <a:p>
          <a:endParaRPr lang="en-US"/>
        </a:p>
      </dgm:t>
    </dgm:pt>
    <dgm:pt modelId="{20C29905-9F56-2A46-893B-B29F29720148}" type="sibTrans" cxnId="{8193E204-8635-CC4A-9DAF-E0470C19EC1E}">
      <dgm:prSet/>
      <dgm:spPr/>
      <dgm:t>
        <a:bodyPr/>
        <a:lstStyle/>
        <a:p>
          <a:endParaRPr lang="en-US"/>
        </a:p>
      </dgm:t>
    </dgm:pt>
    <dgm:pt modelId="{A6DEEA90-308A-B54E-9207-B4E36C8237CC}">
      <dgm:prSet custT="1"/>
      <dgm:spPr/>
      <dgm:t>
        <a:bodyPr/>
        <a:lstStyle/>
        <a:p>
          <a:r>
            <a:rPr lang="en-US" sz="1600" b="1" dirty="0"/>
            <a:t>Real estate &amp; property disputes</a:t>
          </a:r>
          <a:r>
            <a:rPr lang="en-US" sz="1600" dirty="0"/>
            <a:t>: Facilitating settlements over financial disagreements.</a:t>
          </a:r>
        </a:p>
      </dgm:t>
    </dgm:pt>
    <dgm:pt modelId="{DD1A60C9-E9B8-5B4D-9EDA-F7788289BB10}" type="parTrans" cxnId="{E8D77FC1-CE6A-8644-A1CC-49B12E19B0B6}">
      <dgm:prSet/>
      <dgm:spPr/>
      <dgm:t>
        <a:bodyPr/>
        <a:lstStyle/>
        <a:p>
          <a:endParaRPr lang="en-US"/>
        </a:p>
      </dgm:t>
    </dgm:pt>
    <dgm:pt modelId="{18A4B1EE-D5BC-D44C-90EE-30A4D66DF5D7}" type="sibTrans" cxnId="{E8D77FC1-CE6A-8644-A1CC-49B12E19B0B6}">
      <dgm:prSet/>
      <dgm:spPr/>
      <dgm:t>
        <a:bodyPr/>
        <a:lstStyle/>
        <a:p>
          <a:endParaRPr lang="en-US"/>
        </a:p>
      </dgm:t>
    </dgm:pt>
    <dgm:pt modelId="{D938EA4B-BCBD-D446-99C8-D6782EE84CF0}">
      <dgm:prSet custT="1"/>
      <dgm:spPr/>
      <dgm:t>
        <a:bodyPr/>
        <a:lstStyle/>
        <a:p>
          <a:r>
            <a:rPr lang="en-US" sz="1600" b="1" dirty="0"/>
            <a:t>Financial fraud</a:t>
          </a:r>
          <a:r>
            <a:rPr lang="en-US" sz="1600" dirty="0"/>
            <a:t>: Resolving disputes in fraud investigations.</a:t>
          </a:r>
        </a:p>
      </dgm:t>
    </dgm:pt>
    <dgm:pt modelId="{FC557BD8-9908-1948-8759-BC92EADB8B07}" type="parTrans" cxnId="{06D2D485-58B6-534A-88FA-A79F699D5D5C}">
      <dgm:prSet/>
      <dgm:spPr/>
      <dgm:t>
        <a:bodyPr/>
        <a:lstStyle/>
        <a:p>
          <a:endParaRPr lang="en-US"/>
        </a:p>
      </dgm:t>
    </dgm:pt>
    <dgm:pt modelId="{7340AC3C-91D0-7E48-BE18-04AF69A9F271}" type="sibTrans" cxnId="{06D2D485-58B6-534A-88FA-A79F699D5D5C}">
      <dgm:prSet/>
      <dgm:spPr/>
      <dgm:t>
        <a:bodyPr/>
        <a:lstStyle/>
        <a:p>
          <a:endParaRPr lang="en-US"/>
        </a:p>
      </dgm:t>
    </dgm:pt>
    <dgm:pt modelId="{6DE2D5C8-54C3-6549-A80A-CF14AD75351C}" type="pres">
      <dgm:prSet presAssocID="{FFE48983-1DCD-7641-871D-38A333C13758}" presName="composite" presStyleCnt="0">
        <dgm:presLayoutVars>
          <dgm:chMax val="1"/>
          <dgm:dir/>
          <dgm:resizeHandles val="exact"/>
        </dgm:presLayoutVars>
      </dgm:prSet>
      <dgm:spPr/>
    </dgm:pt>
    <dgm:pt modelId="{0E1376C7-D128-634F-ACF3-ACAEA98F5AF2}" type="pres">
      <dgm:prSet presAssocID="{FFE48983-1DCD-7641-871D-38A333C13758}" presName="radial" presStyleCnt="0">
        <dgm:presLayoutVars>
          <dgm:animLvl val="ctr"/>
        </dgm:presLayoutVars>
      </dgm:prSet>
      <dgm:spPr/>
    </dgm:pt>
    <dgm:pt modelId="{6D8D90C1-64E7-F44D-BB33-16426E0E5A90}" type="pres">
      <dgm:prSet presAssocID="{C3358553-302A-D64C-8E56-C241CB918AD0}" presName="centerShape" presStyleLbl="vennNode1" presStyleIdx="0" presStyleCnt="7" custScaleX="63256" custScaleY="52231" custLinFactNeighborX="-2116" custLinFactNeighborY="7273"/>
      <dgm:spPr/>
    </dgm:pt>
    <dgm:pt modelId="{C5C880D5-DB84-BF49-B72E-AE7D178BC8F9}" type="pres">
      <dgm:prSet presAssocID="{FC9732AA-F21B-2244-AB55-EBC427C73A2D}" presName="node" presStyleLbl="vennNode1" presStyleIdx="1" presStyleCnt="7" custScaleX="142135" custScaleY="118008" custRadScaleRad="75674" custRadScaleInc="-8366">
        <dgm:presLayoutVars>
          <dgm:bulletEnabled val="1"/>
        </dgm:presLayoutVars>
      </dgm:prSet>
      <dgm:spPr/>
    </dgm:pt>
    <dgm:pt modelId="{E3A60FFF-0BC7-2A40-9873-A9D6B11E3E29}" type="pres">
      <dgm:prSet presAssocID="{DCE88975-3FAE-7142-9416-1DAD8CA01370}" presName="node" presStyleLbl="vennNode1" presStyleIdx="2" presStyleCnt="7" custScaleX="142135" custScaleY="118008" custRadScaleRad="123163" custRadScaleInc="20041">
        <dgm:presLayoutVars>
          <dgm:bulletEnabled val="1"/>
        </dgm:presLayoutVars>
      </dgm:prSet>
      <dgm:spPr/>
    </dgm:pt>
    <dgm:pt modelId="{6498E5CE-046C-334E-88BD-563A632D0788}" type="pres">
      <dgm:prSet presAssocID="{6DA6F7C0-751C-7645-AD9D-003695C463CF}" presName="node" presStyleLbl="vennNode1" presStyleIdx="3" presStyleCnt="7" custScaleX="142135" custScaleY="118008" custRadScaleRad="140125" custRadScaleInc="-2261">
        <dgm:presLayoutVars>
          <dgm:bulletEnabled val="1"/>
        </dgm:presLayoutVars>
      </dgm:prSet>
      <dgm:spPr/>
    </dgm:pt>
    <dgm:pt modelId="{2B15D16C-94EC-1D46-8744-46DE0D268291}" type="pres">
      <dgm:prSet presAssocID="{D938EA4B-BCBD-D446-99C8-D6782EE84CF0}" presName="node" presStyleLbl="vennNode1" presStyleIdx="4" presStyleCnt="7" custScaleX="142135" custScaleY="100072" custRadScaleRad="100635" custRadScaleInc="6850">
        <dgm:presLayoutVars>
          <dgm:bulletEnabled val="1"/>
        </dgm:presLayoutVars>
      </dgm:prSet>
      <dgm:spPr/>
    </dgm:pt>
    <dgm:pt modelId="{1CB28148-A2CD-6644-97D5-D2365DF06D9D}" type="pres">
      <dgm:prSet presAssocID="{A6DEEA90-308A-B54E-9207-B4E36C8237CC}" presName="node" presStyleLbl="vennNode1" presStyleIdx="5" presStyleCnt="7" custScaleX="142135" custScaleY="118008" custRadScaleRad="147186" custRadScaleInc="8099">
        <dgm:presLayoutVars>
          <dgm:bulletEnabled val="1"/>
        </dgm:presLayoutVars>
      </dgm:prSet>
      <dgm:spPr/>
    </dgm:pt>
    <dgm:pt modelId="{8B19C9EB-1C6B-F949-A1EE-586B9B6FADAF}" type="pres">
      <dgm:prSet presAssocID="{B2C93CD9-CE5F-C549-B6C9-C359E5FCF447}" presName="node" presStyleLbl="vennNode1" presStyleIdx="6" presStyleCnt="7" custScaleX="142135" custScaleY="118008" custRadScaleRad="137626" custRadScaleInc="-25093">
        <dgm:presLayoutVars>
          <dgm:bulletEnabled val="1"/>
        </dgm:presLayoutVars>
      </dgm:prSet>
      <dgm:spPr/>
    </dgm:pt>
  </dgm:ptLst>
  <dgm:cxnLst>
    <dgm:cxn modelId="{8193E204-8635-CC4A-9DAF-E0470C19EC1E}" srcId="{C3358553-302A-D64C-8E56-C241CB918AD0}" destId="{DCE88975-3FAE-7142-9416-1DAD8CA01370}" srcOrd="1" destOrd="0" parTransId="{079B23D8-1B9B-0043-A1AE-C01D255D951C}" sibTransId="{20C29905-9F56-2A46-893B-B29F29720148}"/>
    <dgm:cxn modelId="{3DF8BA08-9213-C740-8F1C-E52EC3138A60}" type="presOf" srcId="{FFE48983-1DCD-7641-871D-38A333C13758}" destId="{6DE2D5C8-54C3-6549-A80A-CF14AD75351C}" srcOrd="0" destOrd="0" presId="urn:microsoft.com/office/officeart/2005/8/layout/radial3"/>
    <dgm:cxn modelId="{38EA790A-285F-4641-B130-789780DBA9B5}" srcId="{C3358553-302A-D64C-8E56-C241CB918AD0}" destId="{6DA6F7C0-751C-7645-AD9D-003695C463CF}" srcOrd="2" destOrd="0" parTransId="{89C285A6-2251-004D-9126-80051931D3AE}" sibTransId="{796D7473-0317-504E-B397-B04D67E67F8F}"/>
    <dgm:cxn modelId="{28AB230C-82D3-C640-8347-DEB2088CC6DC}" type="presOf" srcId="{FC9732AA-F21B-2244-AB55-EBC427C73A2D}" destId="{C5C880D5-DB84-BF49-B72E-AE7D178BC8F9}" srcOrd="0" destOrd="0" presId="urn:microsoft.com/office/officeart/2005/8/layout/radial3"/>
    <dgm:cxn modelId="{20B85916-FCC6-314F-8180-4EB3BE172632}" srcId="{C3358553-302A-D64C-8E56-C241CB918AD0}" destId="{FC9732AA-F21B-2244-AB55-EBC427C73A2D}" srcOrd="0" destOrd="0" parTransId="{2CA28EA3-278D-D146-82B4-4626A473E4D0}" sibTransId="{3BC260CC-C663-C449-8F17-F5D85AFFC727}"/>
    <dgm:cxn modelId="{5F19E01F-5475-0B4B-A848-1EC530538C02}" type="presOf" srcId="{D938EA4B-BCBD-D446-99C8-D6782EE84CF0}" destId="{2B15D16C-94EC-1D46-8744-46DE0D268291}" srcOrd="0" destOrd="0" presId="urn:microsoft.com/office/officeart/2005/8/layout/radial3"/>
    <dgm:cxn modelId="{5EC67C70-B1D7-2A4D-A655-8014740C1B33}" type="presOf" srcId="{A6DEEA90-308A-B54E-9207-B4E36C8237CC}" destId="{1CB28148-A2CD-6644-97D5-D2365DF06D9D}" srcOrd="0" destOrd="0" presId="urn:microsoft.com/office/officeart/2005/8/layout/radial3"/>
    <dgm:cxn modelId="{7F985885-6FBC-4047-9D97-2E763B7512A4}" type="presOf" srcId="{6DA6F7C0-751C-7645-AD9D-003695C463CF}" destId="{6498E5CE-046C-334E-88BD-563A632D0788}" srcOrd="0" destOrd="0" presId="urn:microsoft.com/office/officeart/2005/8/layout/radial3"/>
    <dgm:cxn modelId="{06D2D485-58B6-534A-88FA-A79F699D5D5C}" srcId="{C3358553-302A-D64C-8E56-C241CB918AD0}" destId="{D938EA4B-BCBD-D446-99C8-D6782EE84CF0}" srcOrd="3" destOrd="0" parTransId="{FC557BD8-9908-1948-8759-BC92EADB8B07}" sibTransId="{7340AC3C-91D0-7E48-BE18-04AF69A9F271}"/>
    <dgm:cxn modelId="{59BF1A8F-017D-5B47-B1B5-A7B7D6D07112}" srcId="{FFE48983-1DCD-7641-871D-38A333C13758}" destId="{C3358553-302A-D64C-8E56-C241CB918AD0}" srcOrd="0" destOrd="0" parTransId="{C057A28A-5263-9F4E-BCF5-EB12802DDA45}" sibTransId="{EE144615-EBD6-424F-9809-07C7E90788F5}"/>
    <dgm:cxn modelId="{466FDBAB-B26B-EA4B-A41F-5855BD1B5406}" srcId="{C3358553-302A-D64C-8E56-C241CB918AD0}" destId="{B2C93CD9-CE5F-C549-B6C9-C359E5FCF447}" srcOrd="5" destOrd="0" parTransId="{892CA809-B840-3C41-BB73-5092D0F8658D}" sibTransId="{3AEF3796-BF55-E241-8ED8-C2FF9324799D}"/>
    <dgm:cxn modelId="{60FBD2B6-FC2C-FE49-995E-F65F6D9E264F}" type="presOf" srcId="{DCE88975-3FAE-7142-9416-1DAD8CA01370}" destId="{E3A60FFF-0BC7-2A40-9873-A9D6B11E3E29}" srcOrd="0" destOrd="0" presId="urn:microsoft.com/office/officeart/2005/8/layout/radial3"/>
    <dgm:cxn modelId="{E8D77FC1-CE6A-8644-A1CC-49B12E19B0B6}" srcId="{C3358553-302A-D64C-8E56-C241CB918AD0}" destId="{A6DEEA90-308A-B54E-9207-B4E36C8237CC}" srcOrd="4" destOrd="0" parTransId="{DD1A60C9-E9B8-5B4D-9EDA-F7788289BB10}" sibTransId="{18A4B1EE-D5BC-D44C-90EE-30A4D66DF5D7}"/>
    <dgm:cxn modelId="{4FA434DB-2C22-364F-A5A6-3DE9841D5724}" type="presOf" srcId="{B2C93CD9-CE5F-C549-B6C9-C359E5FCF447}" destId="{8B19C9EB-1C6B-F949-A1EE-586B9B6FADAF}" srcOrd="0" destOrd="0" presId="urn:microsoft.com/office/officeart/2005/8/layout/radial3"/>
    <dgm:cxn modelId="{3C3F97E8-A70D-AE4C-9E09-A9A99FF5AC4C}" type="presOf" srcId="{C3358553-302A-D64C-8E56-C241CB918AD0}" destId="{6D8D90C1-64E7-F44D-BB33-16426E0E5A90}" srcOrd="0" destOrd="0" presId="urn:microsoft.com/office/officeart/2005/8/layout/radial3"/>
    <dgm:cxn modelId="{7451901C-D4D9-B94A-9C84-6942FDC3AD53}" type="presParOf" srcId="{6DE2D5C8-54C3-6549-A80A-CF14AD75351C}" destId="{0E1376C7-D128-634F-ACF3-ACAEA98F5AF2}" srcOrd="0" destOrd="0" presId="urn:microsoft.com/office/officeart/2005/8/layout/radial3"/>
    <dgm:cxn modelId="{ED7637B1-5E5A-6F43-A80B-43B4D414EE00}" type="presParOf" srcId="{0E1376C7-D128-634F-ACF3-ACAEA98F5AF2}" destId="{6D8D90C1-64E7-F44D-BB33-16426E0E5A90}" srcOrd="0" destOrd="0" presId="urn:microsoft.com/office/officeart/2005/8/layout/radial3"/>
    <dgm:cxn modelId="{4693D843-0ED4-CF42-8F5E-C4C6491BAD17}" type="presParOf" srcId="{0E1376C7-D128-634F-ACF3-ACAEA98F5AF2}" destId="{C5C880D5-DB84-BF49-B72E-AE7D178BC8F9}" srcOrd="1" destOrd="0" presId="urn:microsoft.com/office/officeart/2005/8/layout/radial3"/>
    <dgm:cxn modelId="{0849C7F2-60CC-9E41-AAC6-FE75AD02FB61}" type="presParOf" srcId="{0E1376C7-D128-634F-ACF3-ACAEA98F5AF2}" destId="{E3A60FFF-0BC7-2A40-9873-A9D6B11E3E29}" srcOrd="2" destOrd="0" presId="urn:microsoft.com/office/officeart/2005/8/layout/radial3"/>
    <dgm:cxn modelId="{92B63AAB-FCE9-364A-B12B-D87361047D3C}" type="presParOf" srcId="{0E1376C7-D128-634F-ACF3-ACAEA98F5AF2}" destId="{6498E5CE-046C-334E-88BD-563A632D0788}" srcOrd="3" destOrd="0" presId="urn:microsoft.com/office/officeart/2005/8/layout/radial3"/>
    <dgm:cxn modelId="{F06B3D41-AFF0-4C45-ADF3-34D97BD86692}" type="presParOf" srcId="{0E1376C7-D128-634F-ACF3-ACAEA98F5AF2}" destId="{2B15D16C-94EC-1D46-8744-46DE0D268291}" srcOrd="4" destOrd="0" presId="urn:microsoft.com/office/officeart/2005/8/layout/radial3"/>
    <dgm:cxn modelId="{C6C9C4A9-ABDC-1B47-9E26-A5DF865C7495}" type="presParOf" srcId="{0E1376C7-D128-634F-ACF3-ACAEA98F5AF2}" destId="{1CB28148-A2CD-6644-97D5-D2365DF06D9D}" srcOrd="5" destOrd="0" presId="urn:microsoft.com/office/officeart/2005/8/layout/radial3"/>
    <dgm:cxn modelId="{B0C9FC59-0FF3-9B4B-9275-0557D7910E38}" type="presParOf" srcId="{0E1376C7-D128-634F-ACF3-ACAEA98F5AF2}" destId="{8B19C9EB-1C6B-F949-A1EE-586B9B6FADAF}" srcOrd="6" destOrd="0" presId="urn:microsoft.com/office/officeart/2005/8/layout/radial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517D096-74B8-0848-A477-F0E5F57876C9}">
      <dsp:nvSpPr>
        <dsp:cNvPr id="0" name=""/>
        <dsp:cNvSpPr/>
      </dsp:nvSpPr>
      <dsp:spPr>
        <a:xfrm>
          <a:off x="4403760" y="1971024"/>
          <a:ext cx="1561450" cy="1561450"/>
        </a:xfrm>
        <a:prstGeom prst="ellipse">
          <a:avLst/>
        </a:prstGeom>
        <a:solidFill>
          <a:schemeClr val="accent1">
            <a:hueOff val="0"/>
            <a:satOff val="0"/>
            <a:lumOff val="0"/>
            <a:alphaOff val="0"/>
          </a:schemeClr>
        </a:solidFill>
        <a:ln>
          <a:noFill/>
        </a:ln>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1">
          <a:scrgbClr r="0" g="0" b="0"/>
        </a:effectRef>
        <a:fontRef idx="minor">
          <a:schemeClr val="lt1"/>
        </a:fontRef>
      </dsp:style>
      <dsp:txBody>
        <a:bodyPr spcFirstLastPara="0" vert="horz" wrap="square" lIns="10795" tIns="10795" rIns="10795" bIns="10795" numCol="1" spcCol="1270" anchor="ctr" anchorCtr="0">
          <a:noAutofit/>
        </a:bodyPr>
        <a:lstStyle/>
        <a:p>
          <a:pPr marL="0" lvl="0" indent="0" algn="ctr" defTabSz="755650" rtl="0">
            <a:lnSpc>
              <a:spcPct val="90000"/>
            </a:lnSpc>
            <a:spcBef>
              <a:spcPct val="0"/>
            </a:spcBef>
            <a:spcAft>
              <a:spcPct val="35000"/>
            </a:spcAft>
            <a:buNone/>
          </a:pPr>
          <a:r>
            <a:rPr lang="en-US" sz="1700" b="1" kern="1200" dirty="0"/>
            <a:t>Mediation Skills</a:t>
          </a:r>
          <a:endParaRPr lang="en-US" sz="1700" kern="1200" dirty="0"/>
        </a:p>
      </dsp:txBody>
      <dsp:txXfrm>
        <a:off x="4632429" y="2199693"/>
        <a:ext cx="1104112" cy="1104112"/>
      </dsp:txXfrm>
    </dsp:sp>
    <dsp:sp modelId="{9F019F76-C7D6-F148-A3DA-8610414395FF}">
      <dsp:nvSpPr>
        <dsp:cNvPr id="0" name=""/>
        <dsp:cNvSpPr/>
      </dsp:nvSpPr>
      <dsp:spPr>
        <a:xfrm rot="16200000">
          <a:off x="4949138" y="1722313"/>
          <a:ext cx="470694" cy="26728"/>
        </a:xfrm>
        <a:custGeom>
          <a:avLst/>
          <a:gdLst/>
          <a:ahLst/>
          <a:cxnLst/>
          <a:rect l="0" t="0" r="0" b="0"/>
          <a:pathLst>
            <a:path>
              <a:moveTo>
                <a:pt x="0" y="13364"/>
              </a:moveTo>
              <a:lnTo>
                <a:pt x="470694" y="13364"/>
              </a:lnTo>
            </a:path>
          </a:pathLst>
        </a:custGeom>
        <a:noFill/>
        <a:ln w="12700" cap="flat" cmpd="sng" algn="ctr">
          <a:solidFill>
            <a:schemeClr val="accent1">
              <a:shade val="60000"/>
              <a:hueOff val="0"/>
              <a:satOff val="0"/>
              <a:lumOff val="0"/>
              <a:alphaOff val="0"/>
            </a:schemeClr>
          </a:solidFill>
          <a:prstDash val="solid"/>
          <a:miter lim="800000"/>
        </a:ln>
        <a:effectLst/>
        <a:scene3d>
          <a:camera prst="orthographicFront">
            <a:rot lat="0" lon="0" rev="0"/>
          </a:camera>
          <a:lightRig rig="contrasting" dir="t">
            <a:rot lat="0" lon="0" rev="1200000"/>
          </a:lightRig>
        </a:scene3d>
        <a:sp3d z="-110000"/>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5172718" y="1723910"/>
        <a:ext cx="23534" cy="23534"/>
      </dsp:txXfrm>
    </dsp:sp>
    <dsp:sp modelId="{E48492D7-D9F5-6A40-8BE4-9AEB8E66D426}">
      <dsp:nvSpPr>
        <dsp:cNvPr id="0" name=""/>
        <dsp:cNvSpPr/>
      </dsp:nvSpPr>
      <dsp:spPr>
        <a:xfrm>
          <a:off x="4403760" y="-61120"/>
          <a:ext cx="1561450" cy="1561450"/>
        </a:xfrm>
        <a:prstGeom prst="ellipse">
          <a:avLst/>
        </a:prstGeom>
        <a:solidFill>
          <a:schemeClr val="accent1">
            <a:hueOff val="0"/>
            <a:satOff val="0"/>
            <a:lumOff val="0"/>
            <a:alphaOff val="0"/>
          </a:schemeClr>
        </a:solidFill>
        <a:ln>
          <a:noFill/>
        </a:ln>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r>
            <a:rPr lang="en-US" sz="1200" b="1" kern="1200" dirty="0"/>
            <a:t>Building Credibility: Displaying or Detailing Their Credentials</a:t>
          </a:r>
        </a:p>
      </dsp:txBody>
      <dsp:txXfrm>
        <a:off x="4632429" y="167549"/>
        <a:ext cx="1104112" cy="1104112"/>
      </dsp:txXfrm>
    </dsp:sp>
    <dsp:sp modelId="{724F1AFB-7A31-6A40-81CB-3D9C86429448}">
      <dsp:nvSpPr>
        <dsp:cNvPr id="0" name=""/>
        <dsp:cNvSpPr/>
      </dsp:nvSpPr>
      <dsp:spPr>
        <a:xfrm rot="19800000">
          <a:off x="5835941" y="2255944"/>
          <a:ext cx="368315" cy="26728"/>
        </a:xfrm>
        <a:custGeom>
          <a:avLst/>
          <a:gdLst/>
          <a:ahLst/>
          <a:cxnLst/>
          <a:rect l="0" t="0" r="0" b="0"/>
          <a:pathLst>
            <a:path>
              <a:moveTo>
                <a:pt x="0" y="13364"/>
              </a:moveTo>
              <a:lnTo>
                <a:pt x="368315" y="13364"/>
              </a:lnTo>
            </a:path>
          </a:pathLst>
        </a:custGeom>
        <a:noFill/>
        <a:ln w="12700" cap="flat" cmpd="sng" algn="ctr">
          <a:solidFill>
            <a:schemeClr val="accent1">
              <a:shade val="60000"/>
              <a:hueOff val="0"/>
              <a:satOff val="0"/>
              <a:lumOff val="0"/>
              <a:alphaOff val="0"/>
            </a:schemeClr>
          </a:solidFill>
          <a:prstDash val="solid"/>
          <a:miter lim="800000"/>
        </a:ln>
        <a:effectLst/>
        <a:scene3d>
          <a:camera prst="orthographicFront">
            <a:rot lat="0" lon="0" rev="0"/>
          </a:camera>
          <a:lightRig rig="contrasting" dir="t">
            <a:rot lat="0" lon="0" rev="1200000"/>
          </a:lightRig>
        </a:scene3d>
        <a:sp3d z="-110000"/>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6010891" y="2260100"/>
        <a:ext cx="18415" cy="18415"/>
      </dsp:txXfrm>
    </dsp:sp>
    <dsp:sp modelId="{684ED666-4BC2-0D4D-9C3F-F97DFEADA194}">
      <dsp:nvSpPr>
        <dsp:cNvPr id="0" name=""/>
        <dsp:cNvSpPr/>
      </dsp:nvSpPr>
      <dsp:spPr>
        <a:xfrm>
          <a:off x="6017021" y="954952"/>
          <a:ext cx="1854707" cy="1561450"/>
        </a:xfrm>
        <a:prstGeom prst="ellipse">
          <a:avLst/>
        </a:prstGeom>
        <a:solidFill>
          <a:schemeClr val="accent1">
            <a:hueOff val="0"/>
            <a:satOff val="0"/>
            <a:lumOff val="0"/>
            <a:alphaOff val="0"/>
          </a:schemeClr>
        </a:solidFill>
        <a:ln>
          <a:noFill/>
        </a:ln>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en-US" sz="1400" b="1" kern="1200" dirty="0"/>
            <a:t>Listening: Understanding The Core Issue.</a:t>
          </a:r>
        </a:p>
      </dsp:txBody>
      <dsp:txXfrm>
        <a:off x="6288637" y="1183621"/>
        <a:ext cx="1311475" cy="1104112"/>
      </dsp:txXfrm>
    </dsp:sp>
    <dsp:sp modelId="{0BA616EE-A3A5-5748-B469-5BBACCBDDC51}">
      <dsp:nvSpPr>
        <dsp:cNvPr id="0" name=""/>
        <dsp:cNvSpPr/>
      </dsp:nvSpPr>
      <dsp:spPr>
        <a:xfrm rot="1800000">
          <a:off x="5829083" y="3246422"/>
          <a:ext cx="470694" cy="26728"/>
        </a:xfrm>
        <a:custGeom>
          <a:avLst/>
          <a:gdLst/>
          <a:ahLst/>
          <a:cxnLst/>
          <a:rect l="0" t="0" r="0" b="0"/>
          <a:pathLst>
            <a:path>
              <a:moveTo>
                <a:pt x="0" y="13364"/>
              </a:moveTo>
              <a:lnTo>
                <a:pt x="470694" y="13364"/>
              </a:lnTo>
            </a:path>
          </a:pathLst>
        </a:custGeom>
        <a:noFill/>
        <a:ln w="12700" cap="flat" cmpd="sng" algn="ctr">
          <a:solidFill>
            <a:schemeClr val="accent1">
              <a:shade val="60000"/>
              <a:hueOff val="0"/>
              <a:satOff val="0"/>
              <a:lumOff val="0"/>
              <a:alphaOff val="0"/>
            </a:schemeClr>
          </a:solidFill>
          <a:prstDash val="solid"/>
          <a:miter lim="800000"/>
        </a:ln>
        <a:effectLst/>
        <a:scene3d>
          <a:camera prst="orthographicFront">
            <a:rot lat="0" lon="0" rev="0"/>
          </a:camera>
          <a:lightRig rig="contrasting" dir="t">
            <a:rot lat="0" lon="0" rev="1200000"/>
          </a:lightRig>
        </a:scene3d>
        <a:sp3d z="-110000"/>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6052663" y="3248018"/>
        <a:ext cx="23534" cy="23534"/>
      </dsp:txXfrm>
    </dsp:sp>
    <dsp:sp modelId="{0569BB26-0C25-2040-8F6E-5575E7D079EE}">
      <dsp:nvSpPr>
        <dsp:cNvPr id="0" name=""/>
        <dsp:cNvSpPr/>
      </dsp:nvSpPr>
      <dsp:spPr>
        <a:xfrm>
          <a:off x="6163649" y="2987097"/>
          <a:ext cx="1561450" cy="1561450"/>
        </a:xfrm>
        <a:prstGeom prst="ellipse">
          <a:avLst/>
        </a:prstGeom>
        <a:solidFill>
          <a:schemeClr val="accent1">
            <a:hueOff val="0"/>
            <a:satOff val="0"/>
            <a:lumOff val="0"/>
            <a:alphaOff val="0"/>
          </a:schemeClr>
        </a:solidFill>
        <a:ln>
          <a:noFill/>
        </a:ln>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en-US" sz="1400" b="1" kern="1200" dirty="0"/>
            <a:t>Analytical Skills:</a:t>
          </a:r>
        </a:p>
        <a:p>
          <a:pPr marL="0" lvl="0" indent="0" algn="ctr" defTabSz="622300">
            <a:lnSpc>
              <a:spcPct val="90000"/>
            </a:lnSpc>
            <a:spcBef>
              <a:spcPct val="0"/>
            </a:spcBef>
            <a:spcAft>
              <a:spcPct val="35000"/>
            </a:spcAft>
            <a:buNone/>
          </a:pPr>
          <a:r>
            <a:rPr lang="en-US" sz="1400" kern="1200" dirty="0"/>
            <a:t> Assessing financial implications.</a:t>
          </a:r>
        </a:p>
      </dsp:txBody>
      <dsp:txXfrm>
        <a:off x="6392318" y="3215766"/>
        <a:ext cx="1104112" cy="1104112"/>
      </dsp:txXfrm>
    </dsp:sp>
    <dsp:sp modelId="{9678E60F-3A6A-434B-A340-25E1E5EDD6F2}">
      <dsp:nvSpPr>
        <dsp:cNvPr id="0" name=""/>
        <dsp:cNvSpPr/>
      </dsp:nvSpPr>
      <dsp:spPr>
        <a:xfrm rot="5427431">
          <a:off x="5027293" y="3668850"/>
          <a:ext cx="299536" cy="26728"/>
        </a:xfrm>
        <a:custGeom>
          <a:avLst/>
          <a:gdLst/>
          <a:ahLst/>
          <a:cxnLst/>
          <a:rect l="0" t="0" r="0" b="0"/>
          <a:pathLst>
            <a:path>
              <a:moveTo>
                <a:pt x="0" y="13364"/>
              </a:moveTo>
              <a:lnTo>
                <a:pt x="299536" y="13364"/>
              </a:lnTo>
            </a:path>
          </a:pathLst>
        </a:custGeom>
        <a:noFill/>
        <a:ln w="12700" cap="flat" cmpd="sng" algn="ctr">
          <a:solidFill>
            <a:schemeClr val="accent1">
              <a:shade val="60000"/>
              <a:hueOff val="0"/>
              <a:satOff val="0"/>
              <a:lumOff val="0"/>
              <a:alphaOff val="0"/>
            </a:schemeClr>
          </a:solidFill>
          <a:prstDash val="solid"/>
          <a:miter lim="800000"/>
        </a:ln>
        <a:effectLst/>
        <a:scene3d>
          <a:camera prst="orthographicFront">
            <a:rot lat="0" lon="0" rev="0"/>
          </a:camera>
          <a:lightRig rig="contrasting" dir="t">
            <a:rot lat="0" lon="0" rev="1200000"/>
          </a:lightRig>
        </a:scene3d>
        <a:sp3d z="-110000"/>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rot="10800000">
        <a:off x="5169572" y="3674725"/>
        <a:ext cx="14976" cy="14976"/>
      </dsp:txXfrm>
    </dsp:sp>
    <dsp:sp modelId="{2375DDF0-DE30-BD44-AD8A-7A249805E644}">
      <dsp:nvSpPr>
        <dsp:cNvPr id="0" name=""/>
        <dsp:cNvSpPr/>
      </dsp:nvSpPr>
      <dsp:spPr>
        <a:xfrm>
          <a:off x="4195439" y="3831948"/>
          <a:ext cx="1945661" cy="1903892"/>
        </a:xfrm>
        <a:prstGeom prst="ellipse">
          <a:avLst/>
        </a:prstGeom>
        <a:solidFill>
          <a:schemeClr val="accent1">
            <a:hueOff val="0"/>
            <a:satOff val="0"/>
            <a:lumOff val="0"/>
            <a:alphaOff val="0"/>
          </a:schemeClr>
        </a:solidFill>
        <a:ln>
          <a:noFill/>
        </a:ln>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en-US" sz="1400" b="1" kern="1200" dirty="0"/>
            <a:t>Communication:</a:t>
          </a:r>
        </a:p>
        <a:p>
          <a:pPr marL="0" lvl="0" indent="0" algn="ctr" defTabSz="622300">
            <a:lnSpc>
              <a:spcPct val="90000"/>
            </a:lnSpc>
            <a:spcBef>
              <a:spcPct val="0"/>
            </a:spcBef>
            <a:spcAft>
              <a:spcPct val="35000"/>
            </a:spcAft>
            <a:buNone/>
          </a:pPr>
          <a:r>
            <a:rPr lang="en-US" sz="1400" kern="1200" dirty="0"/>
            <a:t> Effectively handling     multi-party communication.</a:t>
          </a:r>
        </a:p>
      </dsp:txBody>
      <dsp:txXfrm>
        <a:off x="4480374" y="4110767"/>
        <a:ext cx="1375791" cy="1346254"/>
      </dsp:txXfrm>
    </dsp:sp>
    <dsp:sp modelId="{19D40328-3C08-764E-BEC6-B81636B2EC63}">
      <dsp:nvSpPr>
        <dsp:cNvPr id="0" name=""/>
        <dsp:cNvSpPr/>
      </dsp:nvSpPr>
      <dsp:spPr>
        <a:xfrm rot="9000000">
          <a:off x="4069194" y="3246422"/>
          <a:ext cx="470694" cy="26728"/>
        </a:xfrm>
        <a:custGeom>
          <a:avLst/>
          <a:gdLst/>
          <a:ahLst/>
          <a:cxnLst/>
          <a:rect l="0" t="0" r="0" b="0"/>
          <a:pathLst>
            <a:path>
              <a:moveTo>
                <a:pt x="0" y="13364"/>
              </a:moveTo>
              <a:lnTo>
                <a:pt x="470694" y="13364"/>
              </a:lnTo>
            </a:path>
          </a:pathLst>
        </a:custGeom>
        <a:noFill/>
        <a:ln w="12700" cap="flat" cmpd="sng" algn="ctr">
          <a:solidFill>
            <a:schemeClr val="accent1">
              <a:shade val="60000"/>
              <a:hueOff val="0"/>
              <a:satOff val="0"/>
              <a:lumOff val="0"/>
              <a:alphaOff val="0"/>
            </a:schemeClr>
          </a:solidFill>
          <a:prstDash val="solid"/>
          <a:miter lim="800000"/>
        </a:ln>
        <a:effectLst/>
        <a:scene3d>
          <a:camera prst="orthographicFront">
            <a:rot lat="0" lon="0" rev="0"/>
          </a:camera>
          <a:lightRig rig="contrasting" dir="t">
            <a:rot lat="0" lon="0" rev="1200000"/>
          </a:lightRig>
        </a:scene3d>
        <a:sp3d z="-110000"/>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rot="10800000">
        <a:off x="4292774" y="3248018"/>
        <a:ext cx="23534" cy="23534"/>
      </dsp:txXfrm>
    </dsp:sp>
    <dsp:sp modelId="{A83E2054-758A-3D45-A6F3-B167C8E6E8B7}">
      <dsp:nvSpPr>
        <dsp:cNvPr id="0" name=""/>
        <dsp:cNvSpPr/>
      </dsp:nvSpPr>
      <dsp:spPr>
        <a:xfrm>
          <a:off x="2643871" y="2987097"/>
          <a:ext cx="1561450" cy="1561450"/>
        </a:xfrm>
        <a:prstGeom prst="ellipse">
          <a:avLst/>
        </a:prstGeom>
        <a:solidFill>
          <a:schemeClr val="accent1">
            <a:hueOff val="0"/>
            <a:satOff val="0"/>
            <a:lumOff val="0"/>
            <a:alphaOff val="0"/>
          </a:schemeClr>
        </a:solidFill>
        <a:ln>
          <a:noFill/>
        </a:ln>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en-US" sz="1400" b="1" kern="1200" dirty="0"/>
            <a:t>Negotiation:</a:t>
          </a:r>
        </a:p>
        <a:p>
          <a:pPr marL="0" lvl="0" indent="0" algn="ctr" defTabSz="622300">
            <a:lnSpc>
              <a:spcPct val="90000"/>
            </a:lnSpc>
            <a:spcBef>
              <a:spcPct val="0"/>
            </a:spcBef>
            <a:spcAft>
              <a:spcPct val="35000"/>
            </a:spcAft>
            <a:buNone/>
          </a:pPr>
          <a:r>
            <a:rPr lang="en-US" sz="1400" kern="1200" dirty="0"/>
            <a:t> Balancing stakeholder interests.</a:t>
          </a:r>
        </a:p>
      </dsp:txBody>
      <dsp:txXfrm>
        <a:off x="2872540" y="3215766"/>
        <a:ext cx="1104112" cy="1104112"/>
      </dsp:txXfrm>
    </dsp:sp>
    <dsp:sp modelId="{10AD9575-0D5C-C149-875D-C0A97265726B}">
      <dsp:nvSpPr>
        <dsp:cNvPr id="0" name=""/>
        <dsp:cNvSpPr/>
      </dsp:nvSpPr>
      <dsp:spPr>
        <a:xfrm rot="12600000">
          <a:off x="4069194" y="2230349"/>
          <a:ext cx="470694" cy="26728"/>
        </a:xfrm>
        <a:custGeom>
          <a:avLst/>
          <a:gdLst/>
          <a:ahLst/>
          <a:cxnLst/>
          <a:rect l="0" t="0" r="0" b="0"/>
          <a:pathLst>
            <a:path>
              <a:moveTo>
                <a:pt x="0" y="13364"/>
              </a:moveTo>
              <a:lnTo>
                <a:pt x="470694" y="13364"/>
              </a:lnTo>
            </a:path>
          </a:pathLst>
        </a:custGeom>
        <a:noFill/>
        <a:ln w="12700" cap="flat" cmpd="sng" algn="ctr">
          <a:solidFill>
            <a:schemeClr val="accent1">
              <a:shade val="60000"/>
              <a:hueOff val="0"/>
              <a:satOff val="0"/>
              <a:lumOff val="0"/>
              <a:alphaOff val="0"/>
            </a:schemeClr>
          </a:solidFill>
          <a:prstDash val="solid"/>
          <a:miter lim="800000"/>
        </a:ln>
        <a:effectLst/>
        <a:scene3d>
          <a:camera prst="orthographicFront">
            <a:rot lat="0" lon="0" rev="0"/>
          </a:camera>
          <a:lightRig rig="contrasting" dir="t">
            <a:rot lat="0" lon="0" rev="1200000"/>
          </a:lightRig>
        </a:scene3d>
        <a:sp3d z="-110000"/>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rot="10800000">
        <a:off x="4292774" y="2231946"/>
        <a:ext cx="23534" cy="23534"/>
      </dsp:txXfrm>
    </dsp:sp>
    <dsp:sp modelId="{B0126C01-2624-C44A-87F1-1A1505594AEF}">
      <dsp:nvSpPr>
        <dsp:cNvPr id="0" name=""/>
        <dsp:cNvSpPr/>
      </dsp:nvSpPr>
      <dsp:spPr>
        <a:xfrm>
          <a:off x="2643871" y="954952"/>
          <a:ext cx="1561450" cy="1561450"/>
        </a:xfrm>
        <a:prstGeom prst="ellipse">
          <a:avLst/>
        </a:prstGeom>
        <a:solidFill>
          <a:schemeClr val="accent1">
            <a:hueOff val="0"/>
            <a:satOff val="0"/>
            <a:lumOff val="0"/>
            <a:alphaOff val="0"/>
          </a:schemeClr>
        </a:solidFill>
        <a:ln>
          <a:noFill/>
        </a:ln>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en-US" sz="1400" b="1" kern="1200" dirty="0"/>
            <a:t>Problem Solving:</a:t>
          </a:r>
          <a:r>
            <a:rPr lang="en-US" sz="1400" kern="1200" dirty="0"/>
            <a:t> </a:t>
          </a:r>
        </a:p>
        <a:p>
          <a:pPr marL="0" lvl="0" indent="0" algn="ctr" defTabSz="622300">
            <a:lnSpc>
              <a:spcPct val="90000"/>
            </a:lnSpc>
            <a:spcBef>
              <a:spcPct val="0"/>
            </a:spcBef>
            <a:spcAft>
              <a:spcPct val="35000"/>
            </a:spcAft>
            <a:buNone/>
          </a:pPr>
          <a:r>
            <a:rPr lang="en-US" sz="1400" kern="1200" dirty="0"/>
            <a:t>Devising mutually beneficial solutions.</a:t>
          </a:r>
        </a:p>
      </dsp:txBody>
      <dsp:txXfrm>
        <a:off x="2872540" y="1183621"/>
        <a:ext cx="1104112" cy="1104112"/>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D8D90C1-64E7-F44D-BB33-16426E0E5A90}">
      <dsp:nvSpPr>
        <dsp:cNvPr id="0" name=""/>
        <dsp:cNvSpPr/>
      </dsp:nvSpPr>
      <dsp:spPr>
        <a:xfrm>
          <a:off x="4788016" y="2881190"/>
          <a:ext cx="2406287" cy="1986891"/>
        </a:xfrm>
        <a:prstGeom prst="ellipse">
          <a:avLst/>
        </a:prstGeom>
        <a:solidFill>
          <a:schemeClr val="accent1">
            <a:alpha val="50000"/>
            <a:hueOff val="0"/>
            <a:satOff val="0"/>
            <a:lumOff val="0"/>
            <a:alphaOff val="0"/>
          </a:schemeClr>
        </a:solidFill>
        <a:ln>
          <a:noFill/>
        </a:ln>
        <a:effectLst/>
        <a:sp3d extrusionH="50600" prstMaterial="clear">
          <a:bevelT w="101600" h="80600" prst="relaxedInset"/>
          <a:bevelB w="80600" h="80600" prst="relaxedInset"/>
        </a:sp3d>
      </dsp:spPr>
      <dsp:style>
        <a:lnRef idx="0">
          <a:scrgbClr r="0" g="0" b="0"/>
        </a:lnRef>
        <a:fillRef idx="1">
          <a:scrgbClr r="0" g="0" b="0"/>
        </a:fillRef>
        <a:effectRef idx="0">
          <a:scrgbClr r="0" g="0" b="0"/>
        </a:effectRef>
        <a:fontRef idx="minor">
          <a:schemeClr val="tx1"/>
        </a:fontRef>
      </dsp:style>
      <dsp:txBody>
        <a:bodyPr spcFirstLastPara="0" vert="horz" wrap="square" lIns="22860" tIns="22860" rIns="22860" bIns="22860" numCol="1" spcCol="1270" anchor="ctr" anchorCtr="0">
          <a:noAutofit/>
        </a:bodyPr>
        <a:lstStyle/>
        <a:p>
          <a:pPr marL="0" lvl="0" indent="0" algn="ctr" defTabSz="800100" rtl="0">
            <a:lnSpc>
              <a:spcPct val="90000"/>
            </a:lnSpc>
            <a:spcBef>
              <a:spcPct val="0"/>
            </a:spcBef>
            <a:spcAft>
              <a:spcPct val="35000"/>
            </a:spcAft>
            <a:buNone/>
          </a:pPr>
          <a:endParaRPr lang="en-US" sz="1800" b="1" kern="1200" dirty="0"/>
        </a:p>
        <a:p>
          <a:pPr marL="0" lvl="0" indent="0" algn="ctr" defTabSz="800100" rtl="0">
            <a:lnSpc>
              <a:spcPct val="90000"/>
            </a:lnSpc>
            <a:spcBef>
              <a:spcPct val="0"/>
            </a:spcBef>
            <a:spcAft>
              <a:spcPct val="35000"/>
            </a:spcAft>
            <a:buNone/>
          </a:pPr>
          <a:r>
            <a:rPr lang="en-US" sz="1800" b="1" kern="1200" dirty="0"/>
            <a:t>Opportunities for CAs in Mediation</a:t>
          </a:r>
          <a:br>
            <a:rPr lang="en-US" sz="1800" b="1" kern="1200" dirty="0"/>
          </a:br>
          <a:endParaRPr lang="en-US" sz="1800" kern="1200" dirty="0"/>
        </a:p>
      </dsp:txBody>
      <dsp:txXfrm>
        <a:off x="5140409" y="3172163"/>
        <a:ext cx="1701501" cy="1404945"/>
      </dsp:txXfrm>
    </dsp:sp>
    <dsp:sp modelId="{C5C880D5-DB84-BF49-B72E-AE7D178BC8F9}">
      <dsp:nvSpPr>
        <dsp:cNvPr id="0" name=""/>
        <dsp:cNvSpPr/>
      </dsp:nvSpPr>
      <dsp:spPr>
        <a:xfrm>
          <a:off x="4580251" y="524527"/>
          <a:ext cx="2703441" cy="2244539"/>
        </a:xfrm>
        <a:prstGeom prst="ellipse">
          <a:avLst/>
        </a:prstGeom>
        <a:solidFill>
          <a:schemeClr val="accent1">
            <a:alpha val="50000"/>
            <a:hueOff val="0"/>
            <a:satOff val="0"/>
            <a:lumOff val="0"/>
            <a:alphaOff val="0"/>
          </a:schemeClr>
        </a:solidFill>
        <a:ln>
          <a:noFill/>
        </a:ln>
        <a:effectLst/>
        <a:sp3d extrusionH="50600" prstMaterial="clear">
          <a:bevelT w="101600" h="80600" prst="relaxedInset"/>
          <a:bevelB w="80600" h="80600" prst="relaxedInset"/>
        </a:sp3d>
      </dsp:spPr>
      <dsp:style>
        <a:lnRef idx="0">
          <a:scrgbClr r="0" g="0" b="0"/>
        </a:lnRef>
        <a:fillRef idx="1">
          <a:scrgbClr r="0" g="0" b="0"/>
        </a:fillRef>
        <a:effectRef idx="0">
          <a:scrgbClr r="0" g="0" b="0"/>
        </a:effectRef>
        <a:fontRef idx="minor">
          <a:schemeClr val="tx1"/>
        </a:fontRef>
      </dsp:style>
      <dsp:txBody>
        <a:bodyPr spcFirstLastPara="0" vert="horz" wrap="square" lIns="20320" tIns="20320" rIns="20320" bIns="20320" numCol="1" spcCol="1270" anchor="ctr" anchorCtr="0">
          <a:noAutofit/>
        </a:bodyPr>
        <a:lstStyle/>
        <a:p>
          <a:pPr marL="0" lvl="0" indent="0" algn="ctr" defTabSz="711200">
            <a:lnSpc>
              <a:spcPct val="90000"/>
            </a:lnSpc>
            <a:spcBef>
              <a:spcPct val="0"/>
            </a:spcBef>
            <a:spcAft>
              <a:spcPct val="35000"/>
            </a:spcAft>
            <a:buNone/>
          </a:pPr>
          <a:r>
            <a:rPr lang="en-US" sz="1600" b="1" kern="1200" dirty="0"/>
            <a:t>Corporate disputes</a:t>
          </a:r>
          <a:r>
            <a:rPr lang="en-US" sz="1600" kern="1200" dirty="0"/>
            <a:t>: Shareholder conflicts, mergers, acquisition issues.</a:t>
          </a:r>
        </a:p>
      </dsp:txBody>
      <dsp:txXfrm>
        <a:off x="4976161" y="853232"/>
        <a:ext cx="1911621" cy="1587129"/>
      </dsp:txXfrm>
    </dsp:sp>
    <dsp:sp modelId="{E3A60FFF-0BC7-2A40-9873-A9D6B11E3E29}">
      <dsp:nvSpPr>
        <dsp:cNvPr id="0" name=""/>
        <dsp:cNvSpPr/>
      </dsp:nvSpPr>
      <dsp:spPr>
        <a:xfrm>
          <a:off x="7646479" y="1450412"/>
          <a:ext cx="2703441" cy="2244539"/>
        </a:xfrm>
        <a:prstGeom prst="ellipse">
          <a:avLst/>
        </a:prstGeom>
        <a:solidFill>
          <a:schemeClr val="accent1">
            <a:alpha val="50000"/>
            <a:hueOff val="0"/>
            <a:satOff val="0"/>
            <a:lumOff val="0"/>
            <a:alphaOff val="0"/>
          </a:schemeClr>
        </a:solidFill>
        <a:ln>
          <a:noFill/>
        </a:ln>
        <a:effectLst/>
        <a:sp3d extrusionH="50600" prstMaterial="clear">
          <a:bevelT w="101600" h="80600" prst="relaxedInset"/>
          <a:bevelB w="80600" h="80600" prst="relaxedInset"/>
        </a:sp3d>
      </dsp:spPr>
      <dsp:style>
        <a:lnRef idx="0">
          <a:scrgbClr r="0" g="0" b="0"/>
        </a:lnRef>
        <a:fillRef idx="1">
          <a:scrgbClr r="0" g="0" b="0"/>
        </a:fillRef>
        <a:effectRef idx="0">
          <a:scrgbClr r="0" g="0" b="0"/>
        </a:effectRef>
        <a:fontRef idx="minor">
          <a:schemeClr val="tx1"/>
        </a:fontRef>
      </dsp:style>
      <dsp:txBody>
        <a:bodyPr spcFirstLastPara="0" vert="horz" wrap="square" lIns="20320" tIns="20320" rIns="20320" bIns="20320" numCol="1" spcCol="1270" anchor="ctr" anchorCtr="0">
          <a:noAutofit/>
        </a:bodyPr>
        <a:lstStyle/>
        <a:p>
          <a:pPr marL="0" lvl="0" indent="0" algn="ctr" defTabSz="711200">
            <a:lnSpc>
              <a:spcPct val="90000"/>
            </a:lnSpc>
            <a:spcBef>
              <a:spcPct val="0"/>
            </a:spcBef>
            <a:spcAft>
              <a:spcPct val="35000"/>
            </a:spcAft>
            <a:buNone/>
          </a:pPr>
          <a:r>
            <a:rPr lang="en-US" sz="1600" b="1" kern="1200" dirty="0"/>
            <a:t>Tax disputes</a:t>
          </a:r>
          <a:r>
            <a:rPr lang="en-US" sz="1600" kern="1200" dirty="0"/>
            <a:t>: Mediation between tax authorities and clients.</a:t>
          </a:r>
        </a:p>
      </dsp:txBody>
      <dsp:txXfrm>
        <a:off x="8042389" y="1779117"/>
        <a:ext cx="1911621" cy="1587129"/>
      </dsp:txXfrm>
    </dsp:sp>
    <dsp:sp modelId="{6498E5CE-046C-334E-88BD-563A632D0788}">
      <dsp:nvSpPr>
        <dsp:cNvPr id="0" name=""/>
        <dsp:cNvSpPr/>
      </dsp:nvSpPr>
      <dsp:spPr>
        <a:xfrm>
          <a:off x="7790788" y="4056022"/>
          <a:ext cx="2703441" cy="2244539"/>
        </a:xfrm>
        <a:prstGeom prst="ellipse">
          <a:avLst/>
        </a:prstGeom>
        <a:solidFill>
          <a:schemeClr val="accent1">
            <a:alpha val="50000"/>
            <a:hueOff val="0"/>
            <a:satOff val="0"/>
            <a:lumOff val="0"/>
            <a:alphaOff val="0"/>
          </a:schemeClr>
        </a:solidFill>
        <a:ln>
          <a:noFill/>
        </a:ln>
        <a:effectLst/>
        <a:sp3d extrusionH="50600" prstMaterial="clear">
          <a:bevelT w="101600" h="80600" prst="relaxedInset"/>
          <a:bevelB w="80600" h="80600" prst="relaxedInset"/>
        </a:sp3d>
      </dsp:spPr>
      <dsp:style>
        <a:lnRef idx="0">
          <a:scrgbClr r="0" g="0" b="0"/>
        </a:lnRef>
        <a:fillRef idx="1">
          <a:scrgbClr r="0" g="0" b="0"/>
        </a:fillRef>
        <a:effectRef idx="0">
          <a:scrgbClr r="0" g="0" b="0"/>
        </a:effectRef>
        <a:fontRef idx="minor">
          <a:schemeClr val="tx1"/>
        </a:fontRef>
      </dsp:style>
      <dsp:txBody>
        <a:bodyPr spcFirstLastPara="0" vert="horz" wrap="square" lIns="20320" tIns="20320" rIns="20320" bIns="20320" numCol="1" spcCol="1270" anchor="ctr" anchorCtr="0">
          <a:noAutofit/>
        </a:bodyPr>
        <a:lstStyle/>
        <a:p>
          <a:pPr marL="0" lvl="0" indent="0" algn="ctr" defTabSz="711200">
            <a:lnSpc>
              <a:spcPct val="90000"/>
            </a:lnSpc>
            <a:spcBef>
              <a:spcPct val="0"/>
            </a:spcBef>
            <a:spcAft>
              <a:spcPct val="35000"/>
            </a:spcAft>
            <a:buNone/>
          </a:pPr>
          <a:r>
            <a:rPr lang="en-US" sz="1600" b="1" kern="1200" dirty="0"/>
            <a:t>Insolvency Resolution</a:t>
          </a:r>
          <a:r>
            <a:rPr lang="en-US" sz="1600" kern="1200" dirty="0"/>
            <a:t>: Acting as mediators in IBC matters.</a:t>
          </a:r>
        </a:p>
      </dsp:txBody>
      <dsp:txXfrm>
        <a:off x="8186698" y="4384727"/>
        <a:ext cx="1911621" cy="1587129"/>
      </dsp:txXfrm>
    </dsp:sp>
    <dsp:sp modelId="{2B15D16C-94EC-1D46-8744-46DE0D268291}">
      <dsp:nvSpPr>
        <dsp:cNvPr id="0" name=""/>
        <dsp:cNvSpPr/>
      </dsp:nvSpPr>
      <dsp:spPr>
        <a:xfrm>
          <a:off x="4565599" y="5039899"/>
          <a:ext cx="2703441" cy="1903392"/>
        </a:xfrm>
        <a:prstGeom prst="ellipse">
          <a:avLst/>
        </a:prstGeom>
        <a:solidFill>
          <a:schemeClr val="accent1">
            <a:alpha val="50000"/>
            <a:hueOff val="0"/>
            <a:satOff val="0"/>
            <a:lumOff val="0"/>
            <a:alphaOff val="0"/>
          </a:schemeClr>
        </a:solidFill>
        <a:ln>
          <a:noFill/>
        </a:ln>
        <a:effectLst/>
        <a:sp3d extrusionH="50600" prstMaterial="clear">
          <a:bevelT w="101600" h="80600" prst="relaxedInset"/>
          <a:bevelB w="80600" h="80600" prst="relaxedInset"/>
        </a:sp3d>
      </dsp:spPr>
      <dsp:style>
        <a:lnRef idx="0">
          <a:scrgbClr r="0" g="0" b="0"/>
        </a:lnRef>
        <a:fillRef idx="1">
          <a:scrgbClr r="0" g="0" b="0"/>
        </a:fillRef>
        <a:effectRef idx="0">
          <a:scrgbClr r="0" g="0" b="0"/>
        </a:effectRef>
        <a:fontRef idx="minor">
          <a:schemeClr val="tx1"/>
        </a:fontRef>
      </dsp:style>
      <dsp:txBody>
        <a:bodyPr spcFirstLastPara="0" vert="horz" wrap="square" lIns="20320" tIns="20320" rIns="20320" bIns="20320" numCol="1" spcCol="1270" anchor="ctr" anchorCtr="0">
          <a:noAutofit/>
        </a:bodyPr>
        <a:lstStyle/>
        <a:p>
          <a:pPr marL="0" lvl="0" indent="0" algn="ctr" defTabSz="711200">
            <a:lnSpc>
              <a:spcPct val="90000"/>
            </a:lnSpc>
            <a:spcBef>
              <a:spcPct val="0"/>
            </a:spcBef>
            <a:spcAft>
              <a:spcPct val="35000"/>
            </a:spcAft>
            <a:buNone/>
          </a:pPr>
          <a:r>
            <a:rPr lang="en-US" sz="1600" b="1" kern="1200" dirty="0"/>
            <a:t>Financial fraud</a:t>
          </a:r>
          <a:r>
            <a:rPr lang="en-US" sz="1600" kern="1200" dirty="0"/>
            <a:t>: Resolving disputes in fraud investigations.</a:t>
          </a:r>
        </a:p>
      </dsp:txBody>
      <dsp:txXfrm>
        <a:off x="4961509" y="5318644"/>
        <a:ext cx="1911621" cy="1345902"/>
      </dsp:txXfrm>
    </dsp:sp>
    <dsp:sp modelId="{1CB28148-A2CD-6644-97D5-D2365DF06D9D}">
      <dsp:nvSpPr>
        <dsp:cNvPr id="0" name=""/>
        <dsp:cNvSpPr/>
      </dsp:nvSpPr>
      <dsp:spPr>
        <a:xfrm>
          <a:off x="1443443" y="3941094"/>
          <a:ext cx="2703441" cy="2244539"/>
        </a:xfrm>
        <a:prstGeom prst="ellipse">
          <a:avLst/>
        </a:prstGeom>
        <a:solidFill>
          <a:schemeClr val="accent1">
            <a:alpha val="50000"/>
            <a:hueOff val="0"/>
            <a:satOff val="0"/>
            <a:lumOff val="0"/>
            <a:alphaOff val="0"/>
          </a:schemeClr>
        </a:solidFill>
        <a:ln>
          <a:noFill/>
        </a:ln>
        <a:effectLst/>
        <a:sp3d extrusionH="50600" prstMaterial="clear">
          <a:bevelT w="101600" h="80600" prst="relaxedInset"/>
          <a:bevelB w="80600" h="80600" prst="relaxedInset"/>
        </a:sp3d>
      </dsp:spPr>
      <dsp:style>
        <a:lnRef idx="0">
          <a:scrgbClr r="0" g="0" b="0"/>
        </a:lnRef>
        <a:fillRef idx="1">
          <a:scrgbClr r="0" g="0" b="0"/>
        </a:fillRef>
        <a:effectRef idx="0">
          <a:scrgbClr r="0" g="0" b="0"/>
        </a:effectRef>
        <a:fontRef idx="minor">
          <a:schemeClr val="tx1"/>
        </a:fontRef>
      </dsp:style>
      <dsp:txBody>
        <a:bodyPr spcFirstLastPara="0" vert="horz" wrap="square" lIns="20320" tIns="20320" rIns="20320" bIns="20320" numCol="1" spcCol="1270" anchor="ctr" anchorCtr="0">
          <a:noAutofit/>
        </a:bodyPr>
        <a:lstStyle/>
        <a:p>
          <a:pPr marL="0" lvl="0" indent="0" algn="ctr" defTabSz="711200">
            <a:lnSpc>
              <a:spcPct val="90000"/>
            </a:lnSpc>
            <a:spcBef>
              <a:spcPct val="0"/>
            </a:spcBef>
            <a:spcAft>
              <a:spcPct val="35000"/>
            </a:spcAft>
            <a:buNone/>
          </a:pPr>
          <a:r>
            <a:rPr lang="en-US" sz="1600" b="1" kern="1200" dirty="0"/>
            <a:t>Real estate &amp; property disputes</a:t>
          </a:r>
          <a:r>
            <a:rPr lang="en-US" sz="1600" kern="1200" dirty="0"/>
            <a:t>: Facilitating settlements over financial disagreements.</a:t>
          </a:r>
        </a:p>
      </dsp:txBody>
      <dsp:txXfrm>
        <a:off x="1839353" y="4269799"/>
        <a:ext cx="1911621" cy="1587129"/>
      </dsp:txXfrm>
    </dsp:sp>
    <dsp:sp modelId="{8B19C9EB-1C6B-F949-A1EE-586B9B6FADAF}">
      <dsp:nvSpPr>
        <dsp:cNvPr id="0" name=""/>
        <dsp:cNvSpPr/>
      </dsp:nvSpPr>
      <dsp:spPr>
        <a:xfrm>
          <a:off x="1450173" y="1512801"/>
          <a:ext cx="2703441" cy="2244539"/>
        </a:xfrm>
        <a:prstGeom prst="ellipse">
          <a:avLst/>
        </a:prstGeom>
        <a:solidFill>
          <a:schemeClr val="accent1">
            <a:alpha val="50000"/>
            <a:hueOff val="0"/>
            <a:satOff val="0"/>
            <a:lumOff val="0"/>
            <a:alphaOff val="0"/>
          </a:schemeClr>
        </a:solidFill>
        <a:ln>
          <a:noFill/>
        </a:ln>
        <a:effectLst/>
        <a:sp3d extrusionH="50600" prstMaterial="clear">
          <a:bevelT w="101600" h="80600" prst="relaxedInset"/>
          <a:bevelB w="80600" h="80600" prst="relaxedInset"/>
        </a:sp3d>
      </dsp:spPr>
      <dsp:style>
        <a:lnRef idx="0">
          <a:scrgbClr r="0" g="0" b="0"/>
        </a:lnRef>
        <a:fillRef idx="1">
          <a:scrgbClr r="0" g="0" b="0"/>
        </a:fillRef>
        <a:effectRef idx="0">
          <a:scrgbClr r="0" g="0" b="0"/>
        </a:effectRef>
        <a:fontRef idx="minor">
          <a:schemeClr val="tx1"/>
        </a:fontRef>
      </dsp:style>
      <dsp:txBody>
        <a:bodyPr spcFirstLastPara="0" vert="horz" wrap="square" lIns="20320" tIns="20320" rIns="20320" bIns="20320" numCol="1" spcCol="1270" anchor="ctr" anchorCtr="0">
          <a:noAutofit/>
        </a:bodyPr>
        <a:lstStyle/>
        <a:p>
          <a:pPr marL="0" lvl="0" indent="0" algn="ctr" defTabSz="711200">
            <a:lnSpc>
              <a:spcPct val="90000"/>
            </a:lnSpc>
            <a:spcBef>
              <a:spcPct val="0"/>
            </a:spcBef>
            <a:spcAft>
              <a:spcPct val="35000"/>
            </a:spcAft>
            <a:buNone/>
          </a:pPr>
          <a:r>
            <a:rPr lang="en-US" sz="1600" b="1" kern="1200" dirty="0"/>
            <a:t>Family business disputes</a:t>
          </a:r>
          <a:r>
            <a:rPr lang="en-US" sz="1600" kern="1200" dirty="0"/>
            <a:t>: Structuring settlements.</a:t>
          </a:r>
        </a:p>
      </dsp:txBody>
      <dsp:txXfrm>
        <a:off x="1846083" y="1841506"/>
        <a:ext cx="1911621" cy="1587129"/>
      </dsp:txXfrm>
    </dsp:sp>
  </dsp:spTree>
</dsp:drawing>
</file>

<file path=ppt/diagrams/layout1.xml><?xml version="1.0" encoding="utf-8"?>
<dgm:layoutDef xmlns:dgm="http://schemas.openxmlformats.org/drawingml/2006/diagram" xmlns:a="http://schemas.openxmlformats.org/drawingml/2006/main" uniqueId="urn:microsoft.com/office/officeart/2005/8/layout/radial1">
  <dgm:title val=""/>
  <dgm:desc val=""/>
  <dgm:catLst>
    <dgm:cat type="relationship" pri="22000"/>
    <dgm:cat type="cycle" pri="10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ycle">
    <dgm:varLst>
      <dgm:chMax val="1"/>
      <dgm:dir/>
      <dgm:animLvl val="ctr"/>
      <dgm:resizeHandles val="exact"/>
    </dgm:varLst>
    <dgm:choose name="Name0">
      <dgm:if name="Name1" func="var" arg="dir" op="equ" val="norm">
        <dgm:choose name="Name2">
          <dgm:if name="Name3" axis="ch ch" ptType="node node" st="1 1" cnt="1 0" func="cnt" op="lte" val="1">
            <dgm:alg type="cycle">
              <dgm:param type="stAng" val="90"/>
              <dgm:param type="spanAng" val="360"/>
              <dgm:param type="ctrShpMap" val="fNode"/>
            </dgm:alg>
          </dgm:if>
          <dgm:else name="Name4">
            <dgm:alg type="cycle">
              <dgm:param type="stAng" val="0"/>
              <dgm:param type="spanAng" val="360"/>
              <dgm:param type="ctrShpMap" val="fNode"/>
            </dgm:alg>
          </dgm:else>
        </dgm:choose>
      </dgm:if>
      <dgm:else name="Name5">
        <dgm:alg type="cycle">
          <dgm:param type="stAng" val="0"/>
          <dgm:param type="spanAng" val="-360"/>
          <dgm:param type="ctrShpMap" val="fNode"/>
        </dgm:alg>
      </dgm:else>
    </dgm:choose>
    <dgm:shape xmlns:r="http://schemas.openxmlformats.org/officeDocument/2006/relationships" r:blip="">
      <dgm:adjLst/>
    </dgm:shape>
    <dgm:presOf/>
    <dgm:constrLst>
      <dgm:constr type="w" for="ch" forName="centerShape" refType="w"/>
      <dgm:constr type="w" for="ch" forName="node" refType="w" refFor="ch" refForName="centerShape" op="equ"/>
      <dgm:constr type="sp" refType="w" refFor="ch" refForName="node" fact="0.3"/>
      <dgm:constr type="sibSp" refType="w" refFor="ch" refForName="node" fact="0.3"/>
      <dgm:constr type="primFontSz" for="ch" forName="centerShape" val="65"/>
      <dgm:constr type="primFontSz" for="des" forName="node" op="equ" val="65"/>
      <dgm:constr type="primFontSz" for="des" forName="connTx" val="55"/>
      <dgm:constr type="primFontSz" for="des" forName="connTx" refType="primFontSz" refFor="ch" refForName="centerShape" op="lte" fact="0.8"/>
    </dgm:constrLst>
    <dgm:ruleLst/>
    <dgm:forEach name="Name6"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forEach name="Name7" axis="ch">
        <dgm:forEach name="Name8" axis="self" ptType="parTrans">
          <dgm:layoutNode name="Name9">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connDist"/>
              <dgm:constr type="userA" for="ch" refType="connDist"/>
              <dgm:constr type="w" val="1"/>
              <dgm:constr type="h" val="5"/>
              <dgm:constr type="begPad"/>
              <dgm:constr type="endPad"/>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w" val="NaN" fact="0.8" max="NaN"/>
                <dgm:rule type="h" val="NaN" fact="1" max="NaN"/>
                <dgm:rule type="primFontSz" val="5" fact="NaN" max="NaN"/>
              </dgm:ruleLst>
            </dgm:layoutNode>
          </dgm:layoutNode>
        </dgm:forEach>
        <dgm:forEach name="Name10" axis="self" ptType="node">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forEach>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radial3">
  <dgm:title val=""/>
  <dgm:desc val=""/>
  <dgm:catLst>
    <dgm:cat type="relationship" pri="31000"/>
    <dgm:cat type="cycle" pri="12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omposite">
    <dgm:varLst>
      <dgm:chMax val="1"/>
      <dgm:dir/>
      <dgm:resizeHandles val="exact"/>
    </dgm:varLst>
    <dgm:alg type="composite">
      <dgm:param type="ar" val="1"/>
    </dgm:alg>
    <dgm:shape xmlns:r="http://schemas.openxmlformats.org/officeDocument/2006/relationships" r:blip="">
      <dgm:adjLst/>
    </dgm:shape>
    <dgm:presOf/>
    <dgm:constrLst/>
    <dgm:ruleLst/>
    <dgm:layoutNode name="radial">
      <dgm:varLst>
        <dgm:animLvl val="ctr"/>
      </dgm:varLst>
      <dgm:choose name="Name0">
        <dgm:if name="Name1" func="var" arg="dir" op="equ" val="norm">
          <dgm:choose name="Name2">
            <dgm:if name="Name3" axis="ch ch" ptType="node node" st="1 1" cnt="1 0" func="cnt" op="lte" val="1">
              <dgm:alg type="cycle">
                <dgm:param type="stAng" val="90"/>
                <dgm:param type="spanAng" val="360"/>
                <dgm:param type="ctrShpMap" val="fNode"/>
              </dgm:alg>
            </dgm:if>
            <dgm:else name="Name4">
              <dgm:alg type="cycle">
                <dgm:param type="stAng" val="0"/>
                <dgm:param type="spanAng" val="360"/>
                <dgm:param type="ctrShpMap" val="fNode"/>
              </dgm:alg>
            </dgm:else>
          </dgm:choose>
        </dgm:if>
        <dgm:else name="Name5">
          <dgm:alg type="cycle">
            <dgm:param type="stAng" val="0"/>
            <dgm:param type="spanAng" val="-360"/>
            <dgm:param type="ctrShpMap" val="fNode"/>
          </dgm:alg>
        </dgm:else>
      </dgm:choose>
      <dgm:shape xmlns:r="http://schemas.openxmlformats.org/officeDocument/2006/relationships" r:blip="">
        <dgm:adjLst/>
      </dgm:shape>
      <dgm:presOf/>
      <dgm:constrLst>
        <dgm:constr type="w" for="ch" forName="centerShape" refType="w"/>
        <dgm:constr type="h" for="ch" forName="centerShape" refType="h"/>
        <dgm:constr type="w" for="ch" forName="node" refType="w" fact="0.5"/>
        <dgm:constr type="h" for="ch" forName="node" refType="h" fact="0.5"/>
        <dgm:constr type="sp" refType="w" refFor="ch" refForName="node" fact="-0.2"/>
        <dgm:constr type="sibSp" refType="w" refFor="ch" refForName="node" fact="-0.2"/>
        <dgm:constr type="primFontSz" for="ch" forName="centerShape" val="65"/>
        <dgm:constr type="primFontSz" for="des" forName="node" val="65"/>
        <dgm:constr type="primFontSz" for="ch" forName="node" refType="primFontSz" refFor="ch" refForName="centerShape" op="lte"/>
      </dgm:constrLst>
      <dgm:ruleLst/>
      <dgm:forEach name="Name6" axis="ch" ptType="node" cnt="1">
        <dgm:layoutNode name="centerShape" styleLbl="vennNode1">
          <dgm:alg type="tx"/>
          <dgm:shape xmlns:r="http://schemas.openxmlformats.org/officeDocument/2006/relationships" type="ellipse" r:blip="">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7" axis="ch" ptType="node">
          <dgm:layoutNode name="node" styleLbl="vennNode1">
            <dgm:varLst>
              <dgm:bulletEnabled val="1"/>
            </dgm:varLst>
            <dgm:alg type="tx">
              <dgm:param type="txAnchorVertCh" val="mid"/>
            </dgm:alg>
            <dgm:shape xmlns:r="http://schemas.openxmlformats.org/officeDocument/2006/relationships" type="ellipse" r:blip="">
              <dgm:adjLst/>
            </dgm:shape>
            <dgm:presOf axis="desOrSelf" ptType="nod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3D7">
  <dgm:title val=""/>
  <dgm:desc val=""/>
  <dgm:catLst>
    <dgm:cat type="3D" pri="11700"/>
  </dgm:catLst>
  <dgm:scene3d>
    <a:camera prst="perspectiveLeft" zoom="91000"/>
    <a:lightRig rig="threePt" dir="t">
      <a:rot lat="0" lon="0" rev="20640000"/>
    </a:lightRig>
  </dgm:scene3d>
  <dgm:styleLbl name="node0">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lnNode1">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vennNode1">
    <dgm:scene3d>
      <a:camera prst="orthographicFront"/>
      <a:lightRig rig="threePt" dir="t"/>
    </dgm:scene3d>
    <dgm:sp3d extrusionH="50600" prstMaterial="clear">
      <a:bevelT w="101600" h="80600" prst="relaxedInset"/>
      <a:bevelB w="80600" h="80600" prst="relaxedInset"/>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extrusionH="50600" prstMaterial="metal">
      <a:bevelT w="101600" h="80600" prst="relaxedInset"/>
      <a:bevelB w="80600" h="80600" prst="relaxedInset"/>
    </dgm:sp3d>
    <dgm:txPr/>
    <dgm:style>
      <a:lnRef idx="1">
        <a:scrgbClr r="0" g="0" b="0"/>
      </a:lnRef>
      <a:fillRef idx="1">
        <a:scrgbClr r="0" g="0" b="0"/>
      </a:fillRef>
      <a:effectRef idx="1">
        <a:scrgbClr r="0" g="0" b="0"/>
      </a:effectRef>
      <a:fontRef idx="minor">
        <a:schemeClr val="dk1"/>
      </a:fontRef>
    </dgm:style>
  </dgm:styleLbl>
  <dgm:styleLbl name="node1">
    <dgm:scene3d>
      <a:camera prst="orthographicFront"/>
      <a:lightRig rig="threePt" dir="t"/>
    </dgm:scene3d>
    <dgm:sp3d extrusionH="50600" prstMaterial="metal">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node2">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node3">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node4">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fgImgPlace1">
    <dgm:scene3d>
      <a:camera prst="orthographicFront"/>
      <a:lightRig rig="threePt" dir="t"/>
    </dgm:scene3d>
    <dgm:sp3d z="57200" extrusionH="10600" prstMaterial="plastic">
      <a:bevelT w="101600" h="8600" prst="relaxedInset"/>
      <a:bevelB w="8600" h="8600" prst="relaxedInset"/>
    </dgm:sp3d>
    <dgm:txPr/>
    <dgm:style>
      <a:lnRef idx="0">
        <a:scrgbClr r="0" g="0" b="0"/>
      </a:lnRef>
      <a:fillRef idx="1">
        <a:scrgbClr r="0" g="0" b="0"/>
      </a:fillRef>
      <a:effectRef idx="1">
        <a:scrgbClr r="0" g="0" b="0"/>
      </a:effectRef>
      <a:fontRef idx="minor"/>
    </dgm:style>
  </dgm:styleLbl>
  <dgm:styleLbl name="alignImgPlace1">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dgm:style>
  </dgm:styleLbl>
  <dgm:styleLbl name="bgImgPlace1">
    <dgm:scene3d>
      <a:camera prst="orthographicFront"/>
      <a:lightRig rig="threePt" dir="t"/>
    </dgm:scene3d>
    <dgm:sp3d z="-211800" extrusionH="10600" prstMaterial="plastic">
      <a:bevelT w="101600" h="8600" prst="relaxedInset"/>
      <a:bevelB w="8600" h="8600" prst="relaxedInset"/>
    </dgm:sp3d>
    <dgm:txPr/>
    <dgm:style>
      <a:lnRef idx="0">
        <a:scrgbClr r="0" g="0" b="0"/>
      </a:lnRef>
      <a:fillRef idx="1">
        <a:scrgbClr r="0" g="0" b="0"/>
      </a:fillRef>
      <a:effectRef idx="1">
        <a:scrgbClr r="0" g="0" b="0"/>
      </a:effectRef>
      <a:fontRef idx="minor"/>
    </dgm:style>
  </dgm:styleLbl>
  <dgm:styleLbl name="sibTrans2D1">
    <dgm:scene3d>
      <a:camera prst="orthographicFront"/>
      <a:lightRig rig="threePt" dir="t"/>
    </dgm:scene3d>
    <dgm:sp3d z="-110000">
      <a:bevelT w="40600" h="20600" prst="relaxedInset"/>
    </dgm:sp3d>
    <dgm:txPr/>
    <dgm:style>
      <a:lnRef idx="0">
        <a:scrgbClr r="0" g="0" b="0"/>
      </a:lnRef>
      <a:fillRef idx="1">
        <a:scrgbClr r="0" g="0" b="0"/>
      </a:fillRef>
      <a:effectRef idx="2">
        <a:scrgbClr r="0" g="0" b="0"/>
      </a:effectRef>
      <a:fontRef idx="minor"/>
    </dgm:style>
  </dgm:styleLbl>
  <dgm:styleLbl name="fgSibTrans2D1">
    <dgm:scene3d>
      <a:camera prst="orthographicFront"/>
      <a:lightRig rig="threePt" dir="t"/>
    </dgm:scene3d>
    <dgm:sp3d z="10600">
      <a:bevelT w="40600" h="20600" prst="relaxedInset"/>
    </dgm:sp3d>
    <dgm:txPr/>
    <dgm:style>
      <a:lnRef idx="0">
        <a:scrgbClr r="0" g="0" b="0"/>
      </a:lnRef>
      <a:fillRef idx="1">
        <a:scrgbClr r="0" g="0" b="0"/>
      </a:fillRef>
      <a:effectRef idx="2">
        <a:scrgbClr r="0" g="0" b="0"/>
      </a:effectRef>
      <a:fontRef idx="minor"/>
    </dgm:style>
  </dgm:styleLbl>
  <dgm:styleLbl name="bgSibTrans2D1">
    <dgm:scene3d>
      <a:camera prst="orthographicFront"/>
      <a:lightRig rig="threePt" dir="t"/>
    </dgm:scene3d>
    <dgm:sp3d z="-211800">
      <a:bevelT w="40600" h="20600" prst="relaxedInset"/>
    </dgm:sp3d>
    <dgm:txPr/>
    <dgm:style>
      <a:lnRef idx="0">
        <a:scrgbClr r="0" g="0" b="0"/>
      </a:lnRef>
      <a:fillRef idx="1">
        <a:scrgbClr r="0" g="0" b="0"/>
      </a:fillRef>
      <a:effectRef idx="2">
        <a:scrgbClr r="0" g="0" b="0"/>
      </a:effectRef>
      <a:fontRef idx="minor"/>
    </dgm:style>
  </dgm:styleLbl>
  <dgm:styleLbl name="sibTrans1D1">
    <dgm:scene3d>
      <a:camera prst="orthographicFront"/>
      <a:lightRig rig="threePt" dir="t"/>
    </dgm:scene3d>
    <dgm:sp3d z="-110000"/>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0000"/>
    <dgm:txPr/>
    <dgm:style>
      <a:lnRef idx="1">
        <a:scrgbClr r="0" g="0" b="0"/>
      </a:lnRef>
      <a:fillRef idx="1">
        <a:scrgbClr r="0" g="0" b="0"/>
      </a:fillRef>
      <a:effectRef idx="0">
        <a:scrgbClr r="0" g="0" b="0"/>
      </a:effectRef>
      <a:fontRef idx="minor"/>
    </dgm:style>
  </dgm:styleLbl>
  <dgm:styleLbl name="asst0">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asst1">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asst2">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asst3">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asst4">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parChTrans2D1">
    <dgm:scene3d>
      <a:camera prst="orthographicFront"/>
      <a:lightRig rig="threePt" dir="t"/>
    </dgm:scene3d>
    <dgm:sp3d z="-110000">
      <a:bevelT w="40600" h="20600" prst="relaxedInset"/>
    </dgm:sp3d>
    <dgm:txPr/>
    <dgm:style>
      <a:lnRef idx="0">
        <a:scrgbClr r="0" g="0" b="0"/>
      </a:lnRef>
      <a:fillRef idx="1">
        <a:scrgbClr r="0" g="0" b="0"/>
      </a:fillRef>
      <a:effectRef idx="0">
        <a:scrgbClr r="0" g="0" b="0"/>
      </a:effectRef>
      <a:fontRef idx="minor"/>
    </dgm:style>
  </dgm:styleLbl>
  <dgm:styleLbl name="parChTrans2D2">
    <dgm:scene3d>
      <a:camera prst="orthographicFront"/>
      <a:lightRig rig="threePt" dir="t"/>
    </dgm:scene3d>
    <dgm:sp3d z="-110000">
      <a:bevelT w="40600" h="20600" prst="relaxedInset"/>
    </dgm:sp3d>
    <dgm:txPr/>
    <dgm:style>
      <a:lnRef idx="0">
        <a:scrgbClr r="0" g="0" b="0"/>
      </a:lnRef>
      <a:fillRef idx="1">
        <a:scrgbClr r="0" g="0" b="0"/>
      </a:fillRef>
      <a:effectRef idx="0">
        <a:scrgbClr r="0" g="0" b="0"/>
      </a:effectRef>
      <a:fontRef idx="minor"/>
    </dgm:style>
  </dgm:styleLbl>
  <dgm:styleLbl name="parChTrans2D3">
    <dgm:scene3d>
      <a:camera prst="orthographicFront"/>
      <a:lightRig rig="threePt" dir="t"/>
    </dgm:scene3d>
    <dgm:sp3d z="-110000"/>
    <dgm:txPr/>
    <dgm:style>
      <a:lnRef idx="0">
        <a:scrgbClr r="0" g="0" b="0"/>
      </a:lnRef>
      <a:fillRef idx="1">
        <a:scrgbClr r="0" g="0" b="0"/>
      </a:fillRef>
      <a:effectRef idx="0">
        <a:scrgbClr r="0" g="0" b="0"/>
      </a:effectRef>
      <a:fontRef idx="minor"/>
    </dgm:style>
  </dgm:styleLbl>
  <dgm:styleLbl name="parChTrans2D4">
    <dgm:scene3d>
      <a:camera prst="orthographicFront"/>
      <a:lightRig rig="threePt" dir="t"/>
    </dgm:scene3d>
    <dgm:sp3d z="-110000"/>
    <dgm:txPr/>
    <dgm:style>
      <a:lnRef idx="0">
        <a:scrgbClr r="0" g="0" b="0"/>
      </a:lnRef>
      <a:fillRef idx="1">
        <a:scrgbClr r="0" g="0" b="0"/>
      </a:fillRef>
      <a:effectRef idx="0">
        <a:scrgbClr r="0" g="0" b="0"/>
      </a:effectRef>
      <a:fontRef idx="minor"/>
    </dgm:style>
  </dgm:styleLbl>
  <dgm:styleLbl name="parChTrans1D1">
    <dgm:scene3d>
      <a:camera prst="orthographicFront"/>
      <a:lightRig rig="threePt" dir="t"/>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z="-110000"/>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z="57200" extrusionH="600" contourW="3000">
      <a:bevelT w="48600" h="18600" prst="relaxedInset"/>
      <a:bevelB w="48600" h="8600" prst="relaxedInset"/>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z="-161800" extrusionH="10600" prstMaterial="matte">
      <a:bevelT w="90600" h="18600" prst="softRound"/>
      <a:bevelB w="48600" h="8600" prst="relaxedInset"/>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extrusionH="50600">
      <a:bevelT w="101600" h="80600"/>
      <a:bevelB w="80600" h="80600"/>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extrusionH="50600">
      <a:bevelT w="101600" h="80600"/>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z="-161800" extrusionH="10600" prstMaterial="matte">
      <a:bevelT w="90600" h="18600" prst="softRound"/>
      <a:bevelB w="48600" h="8600" prst="relaxedInset"/>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z="57200" extrusionH="600" contourW="3000">
      <a:bevelT w="48600" h="18600" prst="relaxedInset"/>
      <a:bevelB w="48600" h="8600" prst="relaxedInset"/>
    </dgm:sp3d>
    <dgm:txPr/>
    <dgm:style>
      <a:lnRef idx="0">
        <a:scrgbClr r="0" g="0" b="0"/>
      </a:lnRef>
      <a:fillRef idx="1">
        <a:scrgbClr r="0" g="0" b="0"/>
      </a:fillRef>
      <a:effectRef idx="0">
        <a:scrgbClr r="0" g="0" b="0"/>
      </a:effectRef>
      <a:fontRef idx="minor"/>
    </dgm:style>
  </dgm:styleLbl>
  <dgm:styleLbl name="solidAlignAcc1">
    <dgm:scene3d>
      <a:camera prst="orthographicFront"/>
      <a:lightRig rig="threePt" dir="t"/>
    </dgm:scene3d>
    <dgm:sp3d extrusionH="50600" contourW="3000">
      <a:bevelT w="101600" h="80600" prst="relaxedInset"/>
      <a:bevelB w="80600" h="80600" prst="relaxedInset"/>
    </dgm:sp3d>
    <dgm:txPr/>
    <dgm:style>
      <a:lnRef idx="0">
        <a:scrgbClr r="0" g="0" b="0"/>
      </a:lnRef>
      <a:fillRef idx="1">
        <a:scrgbClr r="0" g="0" b="0"/>
      </a:fillRef>
      <a:effectRef idx="0">
        <a:scrgbClr r="0" g="0" b="0"/>
      </a:effectRef>
      <a:fontRef idx="minor"/>
    </dgm:style>
  </dgm:styleLbl>
  <dgm:styleLbl name="solidBgAcc1">
    <dgm:scene3d>
      <a:camera prst="orthographicFront"/>
      <a:lightRig rig="threePt" dir="t"/>
    </dgm:scene3d>
    <dgm:sp3d z="-161800" extrusionH="10600" contourW="3000">
      <a:bevelT w="48600" h="8600" prst="softRound"/>
      <a:bevelB w="48600" h="8600" prst="relaxedInset"/>
    </dgm:sp3d>
    <dgm:txPr/>
    <dgm:style>
      <a:lnRef idx="0">
        <a:scrgbClr r="0" g="0" b="0"/>
      </a:lnRef>
      <a:fillRef idx="1">
        <a:scrgbClr r="0" g="0" b="0"/>
      </a:fillRef>
      <a:effectRef idx="0">
        <a:scrgbClr r="0" g="0" b="0"/>
      </a:effectRef>
      <a:fontRef idx="minor"/>
    </dgm:style>
  </dgm:styleLbl>
  <dgm:styleLbl name="fgAccFollowNode1">
    <dgm:scene3d>
      <a:camera prst="orthographicFront"/>
      <a:lightRig rig="threePt" dir="t"/>
    </dgm:scene3d>
    <dgm:sp3d z="57200" extrusionH="600" contourW="3000">
      <a:bevelT w="48600" h="18600" prst="relaxedInset"/>
      <a:bevelB w="48600" h="8600" prst="relaxedInset"/>
    </dgm:sp3d>
    <dgm:txPr/>
    <dgm:style>
      <a:lnRef idx="0">
        <a:scrgbClr r="0" g="0" b="0"/>
      </a:lnRef>
      <a:fillRef idx="1">
        <a:scrgbClr r="0" g="0" b="0"/>
      </a:fillRef>
      <a:effectRef idx="0">
        <a:scrgbClr r="0" g="0" b="0"/>
      </a:effectRef>
      <a:fontRef idx="minor"/>
    </dgm:style>
  </dgm:styleLbl>
  <dgm:styleLbl name="alignAccFollowNode1">
    <dgm:scene3d>
      <a:camera prst="orthographicFront"/>
      <a:lightRig rig="threePt" dir="t"/>
    </dgm:scene3d>
    <dgm:sp3d extrusionH="50600" contourW="3000">
      <a:bevelT w="101600" h="80600" prst="relaxedInset"/>
      <a:bevelB w="80600" h="80600" prst="relaxedInset"/>
    </dgm:sp3d>
    <dgm:txPr/>
    <dgm:style>
      <a:lnRef idx="0">
        <a:scrgbClr r="0" g="0" b="0"/>
      </a:lnRef>
      <a:fillRef idx="1">
        <a:scrgbClr r="0" g="0" b="0"/>
      </a:fillRef>
      <a:effectRef idx="0">
        <a:scrgbClr r="0" g="0" b="0"/>
      </a:effectRef>
      <a:fontRef idx="minor"/>
    </dgm:style>
  </dgm:styleLbl>
  <dgm:styleLbl name="bgAccFollowNode1">
    <dgm:scene3d>
      <a:camera prst="orthographicFront"/>
      <a:lightRig rig="threePt" dir="t"/>
    </dgm:scene3d>
    <dgm:sp3d z="-161800" extrusionH="10600" contourW="3000">
      <a:bevelT w="48600" h="8600" prst="relaxedInset"/>
      <a:bevelB w="48600" h="8600" prst="relaxedInset"/>
    </dgm:sp3d>
    <dgm:txPr/>
    <dgm:style>
      <a:lnRef idx="0">
        <a:scrgbClr r="0" g="0" b="0"/>
      </a:lnRef>
      <a:fillRef idx="1">
        <a:scrgbClr r="0" g="0" b="0"/>
      </a:fillRef>
      <a:effectRef idx="0">
        <a:scrgbClr r="0" g="0" b="0"/>
      </a:effectRef>
      <a:fontRef idx="minor"/>
    </dgm:style>
  </dgm:styleLbl>
  <dgm:styleLbl name="fgAcc0">
    <dgm:scene3d>
      <a:camera prst="orthographicFront"/>
      <a:lightRig rig="threePt" dir="t"/>
    </dgm:scene3d>
    <dgm:sp3d z="57200" extrusionH="600" contourW="3000">
      <a:bevelT w="48600" h="18600" prst="relaxedInset"/>
      <a:bevelB w="48600" h="8600" prst="relaxedInset"/>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z="57200" extrusionH="600" contourW="3000">
      <a:bevelT w="48600" h="18600" prst="relaxedInset"/>
      <a:bevelB w="48600" h="8600" prst="relaxedInset"/>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z="57200" extrusionH="600" contourW="3000">
      <a:bevelT w="48600" h="18600" prst="relaxedInset"/>
      <a:bevelB w="48600" h="8600" prst="relaxedInset"/>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z="57200" extrusionH="600" contourW="3000">
      <a:bevelT w="48600" h="18600" prst="relaxedInset"/>
      <a:bevelB w="48600" h="8600" prst="relaxedInset"/>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z="-161800" extrusionH="600" contourW="3000">
      <a:bevelT w="48600" h="18600" prst="relaxedInset"/>
      <a:bevelB w="48600" h="8600" prst="relaxedInset"/>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extrusionH="50600">
      <a:bevelT w="80600" h="80600" prst="relaxedInset"/>
      <a:bevelB w="80600" h="80600" prst="relaxedInset"/>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z="57200" extrusionH="600" contourW="3000" prstMaterial="plastic">
      <a:bevelT w="80600" h="18600" prst="relaxedInset"/>
      <a:bevelB w="80600" h="8600" prst="relaxedInset"/>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1BD4573-58E7-4156-A133-2731F5F8D1A6}" type="datetimeFigureOut">
              <a:rPr lang="en-US" smtClean="0"/>
              <a:t>12/4/25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93B0CF2-7F87-4E02-A248-870047730F99}" type="slidenum">
              <a:rPr lang="en-US" smtClean="0"/>
              <a:t>‹#›</a:t>
            </a:fld>
            <a:endParaRPr lang="en-US"/>
          </a:p>
        </p:txBody>
      </p:sp>
    </p:spTree>
    <p:extLst>
      <p:ext uri="{BB962C8B-B14F-4D97-AF65-F5344CB8AC3E}">
        <p14:creationId xmlns:p14="http://schemas.microsoft.com/office/powerpoint/2010/main" val="361498132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IN"/>
          </a:p>
        </p:txBody>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93B0CF2-7F87-4E02-A248-870047730F99}" type="slidenum">
              <a:rPr lang="en-US" smtClean="0"/>
              <a:t>1</a:t>
            </a:fld>
            <a:endParaRPr lang="en-US"/>
          </a:p>
        </p:txBody>
      </p:sp>
    </p:spTree>
    <p:extLst>
      <p:ext uri="{BB962C8B-B14F-4D97-AF65-F5344CB8AC3E}">
        <p14:creationId xmlns:p14="http://schemas.microsoft.com/office/powerpoint/2010/main" val="149513388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1">
        <a:schemeClr val="bg1"/>
      </p:bgRef>
    </p:bg>
    <p:spTree>
      <p:nvGrpSpPr>
        <p:cNvPr id="1" name=""/>
        <p:cNvGrpSpPr/>
        <p:nvPr/>
      </p:nvGrpSpPr>
      <p:grpSpPr>
        <a:xfrm>
          <a:off x="0" y="0"/>
          <a:ext cx="0" cy="0"/>
          <a:chOff x="0" y="0"/>
          <a:chExt cx="0" cy="0"/>
        </a:xfrm>
      </p:grpSpPr>
      <p:grpSp>
        <p:nvGrpSpPr>
          <p:cNvPr id="10" name="Group 9"/>
          <p:cNvGrpSpPr/>
          <p:nvPr/>
        </p:nvGrpSpPr>
        <p:grpSpPr>
          <a:xfrm>
            <a:off x="0" y="6208894"/>
            <a:ext cx="12192000" cy="649106"/>
            <a:chOff x="0" y="6208894"/>
            <a:chExt cx="12192000" cy="649106"/>
          </a:xfrm>
        </p:grpSpPr>
        <p:sp>
          <p:nvSpPr>
            <p:cNvPr id="2" name="Rectangle 1"/>
            <p:cNvSpPr/>
            <p:nvPr/>
          </p:nvSpPr>
          <p:spPr>
            <a:xfrm>
              <a:off x="3048" y="6220178"/>
              <a:ext cx="12188952" cy="637822"/>
            </a:xfrm>
            <a:prstGeom prst="rect">
              <a:avLst/>
            </a:prstGeom>
            <a:ln>
              <a:noFill/>
            </a:ln>
          </p:spPr>
          <p:style>
            <a:lnRef idx="1">
              <a:schemeClr val="accent3"/>
            </a:lnRef>
            <a:fillRef idx="2">
              <a:schemeClr val="accent3"/>
            </a:fillRef>
            <a:effectRef idx="1">
              <a:schemeClr val="accent3"/>
            </a:effectRef>
            <a:fontRef idx="minor">
              <a:schemeClr val="dk1"/>
            </a:fontRef>
          </p:style>
          <p:txBody>
            <a:bodyPr rtlCol="0" anchor="ctr"/>
            <a:lstStyle/>
            <a:p>
              <a:pPr algn="ctr"/>
              <a:endParaRPr lang="en-US"/>
            </a:p>
          </p:txBody>
        </p:sp>
        <p:cxnSp>
          <p:nvCxnSpPr>
            <p:cNvPr id="7" name="Straight Connector 6"/>
            <p:cNvCxnSpPr/>
            <p:nvPr/>
          </p:nvCxnSpPr>
          <p:spPr>
            <a:xfrm>
              <a:off x="0" y="6208894"/>
              <a:ext cx="12192000" cy="0"/>
            </a:xfrm>
            <a:prstGeom prst="line">
              <a:avLst/>
            </a:prstGeom>
            <a:ln w="12700">
              <a:solidFill>
                <a:schemeClr val="tx2"/>
              </a:solidFill>
            </a:ln>
          </p:spPr>
          <p:style>
            <a:lnRef idx="1">
              <a:schemeClr val="accent1"/>
            </a:lnRef>
            <a:fillRef idx="0">
              <a:schemeClr val="accent1"/>
            </a:fillRef>
            <a:effectRef idx="0">
              <a:schemeClr val="accent1"/>
            </a:effectRef>
            <a:fontRef idx="minor">
              <a:schemeClr val="tx1"/>
            </a:fontRef>
          </p:style>
        </p:cxnSp>
      </p:grpSp>
      <p:cxnSp>
        <p:nvCxnSpPr>
          <p:cNvPr id="5" name="Straight Connector 4"/>
          <p:cNvCxnSpPr/>
          <p:nvPr userDrawn="1"/>
        </p:nvCxnSpPr>
        <p:spPr>
          <a:xfrm flipV="1">
            <a:off x="3048" y="5937956"/>
            <a:ext cx="8241" cy="5644"/>
          </a:xfrm>
          <a:prstGeom prst="line">
            <a:avLst/>
          </a:prstGeom>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userDrawn="1"/>
        </p:nvCxnSpPr>
        <p:spPr>
          <a:xfrm flipV="1">
            <a:off x="3048" y="5937956"/>
            <a:ext cx="8241" cy="5644"/>
          </a:xfrm>
          <a:prstGeom prst="line">
            <a:avLst/>
          </a:prstGeom>
        </p:spPr>
        <p:style>
          <a:lnRef idx="1">
            <a:schemeClr val="accent1"/>
          </a:lnRef>
          <a:fillRef idx="0">
            <a:schemeClr val="accent1"/>
          </a:fillRef>
          <a:effectRef idx="0">
            <a:schemeClr val="accent1"/>
          </a:effectRef>
          <a:fontRef idx="minor">
            <a:schemeClr val="tx1"/>
          </a:fontRef>
        </p:style>
      </p:cxnSp>
      <p:sp>
        <p:nvSpPr>
          <p:cNvPr id="9" name="Title 8"/>
          <p:cNvSpPr>
            <a:spLocks noGrp="1"/>
          </p:cNvSpPr>
          <p:nvPr>
            <p:ph type="ctrTitle"/>
          </p:nvPr>
        </p:nvSpPr>
        <p:spPr>
          <a:xfrm>
            <a:off x="711200" y="1371600"/>
            <a:ext cx="10468864"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tx2"/>
                </a:solidFill>
                <a:effectLst/>
                <a:latin typeface="+mj-lt"/>
                <a:ea typeface="+mj-ea"/>
                <a:cs typeface="+mj-cs"/>
              </a:defRPr>
            </a:lvl1pPr>
          </a:lstStyle>
          <a:p>
            <a:r>
              <a:rPr kumimoji="0" lang="en-US"/>
              <a:t>Click to edit Master title style</a:t>
            </a:r>
            <a:endParaRPr kumimoji="0" lang="en-US" dirty="0"/>
          </a:p>
        </p:txBody>
      </p:sp>
      <p:sp>
        <p:nvSpPr>
          <p:cNvPr id="17" name="Subtitle 16"/>
          <p:cNvSpPr>
            <a:spLocks noGrp="1"/>
          </p:cNvSpPr>
          <p:nvPr>
            <p:ph type="subTitle" idx="1"/>
          </p:nvPr>
        </p:nvSpPr>
        <p:spPr>
          <a:xfrm>
            <a:off x="711200" y="3228536"/>
            <a:ext cx="10472928"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30" name="Date Placeholder 29"/>
          <p:cNvSpPr>
            <a:spLocks noGrp="1"/>
          </p:cNvSpPr>
          <p:nvPr>
            <p:ph type="dt" sz="half" idx="10"/>
          </p:nvPr>
        </p:nvSpPr>
        <p:spPr/>
        <p:txBody>
          <a:bodyPr/>
          <a:lstStyle/>
          <a:p>
            <a:fld id="{021A1D30-C0A0-4124-A783-34D9F15FA0FE}" type="datetime1">
              <a:rPr lang="en-US" smtClean="0"/>
              <a:t>12/4/25</a:t>
            </a:fld>
            <a:endParaRPr lang="en-US"/>
          </a:p>
        </p:txBody>
      </p:sp>
      <p:sp>
        <p:nvSpPr>
          <p:cNvPr id="19" name="Footer Placeholder 18"/>
          <p:cNvSpPr>
            <a:spLocks noGrp="1"/>
          </p:cNvSpPr>
          <p:nvPr>
            <p:ph type="ftr" sz="quarter" idx="11"/>
          </p:nvPr>
        </p:nvSpPr>
        <p:spPr/>
        <p:txBody>
          <a:bodyPr/>
          <a:lstStyle/>
          <a:p>
            <a:r>
              <a:rPr lang="en-US" dirty="0"/>
              <a:t>Add a footer</a:t>
            </a:r>
          </a:p>
        </p:txBody>
      </p:sp>
      <p:sp>
        <p:nvSpPr>
          <p:cNvPr id="27" name="Slide Number Placeholder 26"/>
          <p:cNvSpPr>
            <a:spLocks noGrp="1"/>
          </p:cNvSpPr>
          <p:nvPr>
            <p:ph type="sldNum" sz="quarter" idx="12"/>
          </p:nvPr>
        </p:nvSpPr>
        <p:spPr/>
        <p:txBody>
          <a:bodyPr/>
          <a:lstStyle/>
          <a:p>
            <a:fld id="{401CF334-2D5C-4859-84A6-CA7E6E43FAEB}" type="slidenum">
              <a:rPr lang="en-US" smtClean="0"/>
              <a:t>‹#›</a:t>
            </a:fld>
            <a:endParaRPr lang="en-US"/>
          </a:p>
        </p:txBody>
      </p:sp>
    </p:spTree>
    <p:extLst>
      <p:ext uri="{BB962C8B-B14F-4D97-AF65-F5344CB8AC3E}">
        <p14:creationId xmlns:p14="http://schemas.microsoft.com/office/powerpoint/2010/main" val="298082008"/>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8D2D5871-AB0F-4B3D-8861-97E78CB7B47E}" type="datetime1">
              <a:rPr lang="en-US" smtClean="0"/>
              <a:t>12/4/25</a:t>
            </a:fld>
            <a:endParaRPr lang="en-US"/>
          </a:p>
        </p:txBody>
      </p:sp>
      <p:sp>
        <p:nvSpPr>
          <p:cNvPr id="5" name="Footer Placeholder 4"/>
          <p:cNvSpPr>
            <a:spLocks noGrp="1"/>
          </p:cNvSpPr>
          <p:nvPr>
            <p:ph type="ftr" sz="quarter" idx="11"/>
          </p:nvPr>
        </p:nvSpPr>
        <p:spPr/>
        <p:txBody>
          <a:bodyPr/>
          <a:lstStyle/>
          <a:p>
            <a:r>
              <a:rPr lang="en-US" dirty="0"/>
              <a:t>Add a footer</a:t>
            </a:r>
          </a:p>
        </p:txBody>
      </p:sp>
      <p:sp>
        <p:nvSpPr>
          <p:cNvPr id="6" name="Slide Number Placeholder 5"/>
          <p:cNvSpPr>
            <a:spLocks noGrp="1"/>
          </p:cNvSpPr>
          <p:nvPr>
            <p:ph type="sldNum" sz="quarter" idx="12"/>
          </p:nvPr>
        </p:nvSpPr>
        <p:spPr/>
        <p:txBody>
          <a:bodyPr/>
          <a:lstStyle/>
          <a:p>
            <a:fld id="{401CF334-2D5C-4859-84A6-CA7E6E43FAEB}" type="slidenum">
              <a:rPr lang="en-US" smtClean="0"/>
              <a:t>‹#›</a:t>
            </a:fld>
            <a:endParaRPr lang="en-US"/>
          </a:p>
        </p:txBody>
      </p:sp>
    </p:spTree>
    <p:extLst>
      <p:ext uri="{BB962C8B-B14F-4D97-AF65-F5344CB8AC3E}">
        <p14:creationId xmlns:p14="http://schemas.microsoft.com/office/powerpoint/2010/main" val="87777705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914402"/>
            <a:ext cx="2743200" cy="5211763"/>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609600" y="914402"/>
            <a:ext cx="8026400" cy="5211763"/>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4418406-4C3F-4F3E-80BD-A22568EA37EB}" type="datetime1">
              <a:rPr lang="en-US" smtClean="0"/>
              <a:t>12/4/25</a:t>
            </a:fld>
            <a:endParaRPr lang="en-US"/>
          </a:p>
        </p:txBody>
      </p:sp>
      <p:sp>
        <p:nvSpPr>
          <p:cNvPr id="5" name="Footer Placeholder 4"/>
          <p:cNvSpPr>
            <a:spLocks noGrp="1"/>
          </p:cNvSpPr>
          <p:nvPr>
            <p:ph type="ftr" sz="quarter" idx="11"/>
          </p:nvPr>
        </p:nvSpPr>
        <p:spPr/>
        <p:txBody>
          <a:bodyPr/>
          <a:lstStyle/>
          <a:p>
            <a:r>
              <a:rPr lang="en-US" dirty="0"/>
              <a:t>Add a footer</a:t>
            </a:r>
          </a:p>
        </p:txBody>
      </p:sp>
      <p:sp>
        <p:nvSpPr>
          <p:cNvPr id="6" name="Slide Number Placeholder 5"/>
          <p:cNvSpPr>
            <a:spLocks noGrp="1"/>
          </p:cNvSpPr>
          <p:nvPr>
            <p:ph type="sldNum" sz="quarter" idx="12"/>
          </p:nvPr>
        </p:nvSpPr>
        <p:spPr/>
        <p:txBody>
          <a:bodyPr/>
          <a:lstStyle/>
          <a:p>
            <a:fld id="{401CF334-2D5C-4859-84A6-CA7E6E43FAEB}" type="slidenum">
              <a:rPr lang="en-US" smtClean="0"/>
              <a:t>‹#›</a:t>
            </a:fld>
            <a:endParaRPr lang="en-US"/>
          </a:p>
        </p:txBody>
      </p:sp>
    </p:spTree>
    <p:extLst>
      <p:ext uri="{BB962C8B-B14F-4D97-AF65-F5344CB8AC3E}">
        <p14:creationId xmlns:p14="http://schemas.microsoft.com/office/powerpoint/2010/main" val="336975443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65F28077-7188-48C5-8679-2287FAC952E9}" type="datetime1">
              <a:rPr lang="en-US" smtClean="0"/>
              <a:t>12/4/25</a:t>
            </a:fld>
            <a:endParaRPr lang="en-US"/>
          </a:p>
        </p:txBody>
      </p:sp>
      <p:sp>
        <p:nvSpPr>
          <p:cNvPr id="5" name="Footer Placeholder 4"/>
          <p:cNvSpPr>
            <a:spLocks noGrp="1"/>
          </p:cNvSpPr>
          <p:nvPr>
            <p:ph type="ftr" sz="quarter" idx="11"/>
          </p:nvPr>
        </p:nvSpPr>
        <p:spPr/>
        <p:txBody>
          <a:bodyPr/>
          <a:lstStyle/>
          <a:p>
            <a:r>
              <a:rPr lang="en-US" dirty="0"/>
              <a:t>Add a footer</a:t>
            </a:r>
          </a:p>
        </p:txBody>
      </p:sp>
      <p:sp>
        <p:nvSpPr>
          <p:cNvPr id="6" name="Slide Number Placeholder 5"/>
          <p:cNvSpPr>
            <a:spLocks noGrp="1"/>
          </p:cNvSpPr>
          <p:nvPr>
            <p:ph type="sldNum" sz="quarter" idx="12"/>
          </p:nvPr>
        </p:nvSpPr>
        <p:spPr/>
        <p:txBody>
          <a:bodyPr/>
          <a:lstStyle/>
          <a:p>
            <a:fld id="{401CF334-2D5C-4859-84A6-CA7E6E43FAEB}" type="slidenum">
              <a:rPr lang="en-US" smtClean="0"/>
              <a:t>‹#›</a:t>
            </a:fld>
            <a:endParaRPr lang="en-US"/>
          </a:p>
        </p:txBody>
      </p:sp>
    </p:spTree>
    <p:extLst>
      <p:ext uri="{BB962C8B-B14F-4D97-AF65-F5344CB8AC3E}">
        <p14:creationId xmlns:p14="http://schemas.microsoft.com/office/powerpoint/2010/main" val="148168215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07136" y="1316736"/>
            <a:ext cx="103632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tx2"/>
                </a:solidFill>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707136" y="2704664"/>
            <a:ext cx="103632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D2DCB740-6776-4EE9-99FD-96D592FA5A23}" type="datetime1">
              <a:rPr lang="en-US" smtClean="0"/>
              <a:t>12/4/25</a:t>
            </a:fld>
            <a:endParaRPr lang="en-US"/>
          </a:p>
        </p:txBody>
      </p:sp>
      <p:sp>
        <p:nvSpPr>
          <p:cNvPr id="5" name="Footer Placeholder 4"/>
          <p:cNvSpPr>
            <a:spLocks noGrp="1"/>
          </p:cNvSpPr>
          <p:nvPr>
            <p:ph type="ftr" sz="quarter" idx="11"/>
          </p:nvPr>
        </p:nvSpPr>
        <p:spPr/>
        <p:txBody>
          <a:bodyPr/>
          <a:lstStyle/>
          <a:p>
            <a:r>
              <a:rPr lang="en-US" dirty="0"/>
              <a:t>Add a footer</a:t>
            </a:r>
          </a:p>
        </p:txBody>
      </p:sp>
      <p:sp>
        <p:nvSpPr>
          <p:cNvPr id="6" name="Slide Number Placeholder 5"/>
          <p:cNvSpPr>
            <a:spLocks noGrp="1"/>
          </p:cNvSpPr>
          <p:nvPr>
            <p:ph type="sldNum" sz="quarter" idx="12"/>
          </p:nvPr>
        </p:nvSpPr>
        <p:spPr/>
        <p:txBody>
          <a:bodyPr/>
          <a:lstStyle/>
          <a:p>
            <a:fld id="{401CF334-2D5C-4859-84A6-CA7E6E43FAEB}" type="slidenum">
              <a:rPr lang="en-US" smtClean="0"/>
              <a:t>‹#›</a:t>
            </a:fld>
            <a:endParaRPr lang="en-US"/>
          </a:p>
        </p:txBody>
      </p:sp>
    </p:spTree>
    <p:extLst>
      <p:ext uri="{BB962C8B-B14F-4D97-AF65-F5344CB8AC3E}">
        <p14:creationId xmlns:p14="http://schemas.microsoft.com/office/powerpoint/2010/main" val="35319339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704088"/>
            <a:ext cx="10972800" cy="1143000"/>
          </a:xfrm>
        </p:spPr>
        <p:txBody>
          <a:bodyPr/>
          <a:lstStyle/>
          <a:p>
            <a:r>
              <a:rPr kumimoji="0" lang="en-US"/>
              <a:t>Click to edit Master title style</a:t>
            </a:r>
          </a:p>
        </p:txBody>
      </p:sp>
      <p:sp>
        <p:nvSpPr>
          <p:cNvPr id="3" name="Content Placeholder 2"/>
          <p:cNvSpPr>
            <a:spLocks noGrp="1"/>
          </p:cNvSpPr>
          <p:nvPr>
            <p:ph sz="half" idx="1"/>
          </p:nvPr>
        </p:nvSpPr>
        <p:spPr>
          <a:xfrm>
            <a:off x="609600" y="1920085"/>
            <a:ext cx="53848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6197600" y="1920085"/>
            <a:ext cx="53848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05F6BD99-6FFD-46C5-B5E2-43A34BDA2566}" type="datetime1">
              <a:rPr lang="en-US" smtClean="0"/>
              <a:t>12/4/25</a:t>
            </a:fld>
            <a:endParaRPr lang="en-US"/>
          </a:p>
        </p:txBody>
      </p:sp>
      <p:sp>
        <p:nvSpPr>
          <p:cNvPr id="6" name="Footer Placeholder 5"/>
          <p:cNvSpPr>
            <a:spLocks noGrp="1"/>
          </p:cNvSpPr>
          <p:nvPr>
            <p:ph type="ftr" sz="quarter" idx="11"/>
          </p:nvPr>
        </p:nvSpPr>
        <p:spPr/>
        <p:txBody>
          <a:bodyPr/>
          <a:lstStyle/>
          <a:p>
            <a:r>
              <a:rPr lang="en-US" dirty="0"/>
              <a:t>Add a footer</a:t>
            </a:r>
          </a:p>
        </p:txBody>
      </p:sp>
      <p:sp>
        <p:nvSpPr>
          <p:cNvPr id="7" name="Slide Number Placeholder 6"/>
          <p:cNvSpPr>
            <a:spLocks noGrp="1"/>
          </p:cNvSpPr>
          <p:nvPr>
            <p:ph type="sldNum" sz="quarter" idx="12"/>
          </p:nvPr>
        </p:nvSpPr>
        <p:spPr/>
        <p:txBody>
          <a:bodyPr/>
          <a:lstStyle/>
          <a:p>
            <a:fld id="{401CF334-2D5C-4859-84A6-CA7E6E43FAEB}" type="slidenum">
              <a:rPr lang="en-US" smtClean="0"/>
              <a:t>‹#›</a:t>
            </a:fld>
            <a:endParaRPr lang="en-US"/>
          </a:p>
        </p:txBody>
      </p:sp>
    </p:spTree>
    <p:extLst>
      <p:ext uri="{BB962C8B-B14F-4D97-AF65-F5344CB8AC3E}">
        <p14:creationId xmlns:p14="http://schemas.microsoft.com/office/powerpoint/2010/main" val="10901865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704088"/>
            <a:ext cx="10972800" cy="1143000"/>
          </a:xfrm>
        </p:spPr>
        <p:txBody>
          <a:bodyPr tIns="45720" anchor="b"/>
          <a:lstStyle>
            <a:lvl1pPr>
              <a:defRPr/>
            </a:lvl1pPr>
          </a:lstStyle>
          <a:p>
            <a:r>
              <a:rPr kumimoji="0" lang="en-US"/>
              <a:t>Click to edit Master title style</a:t>
            </a:r>
          </a:p>
        </p:txBody>
      </p:sp>
      <p:sp>
        <p:nvSpPr>
          <p:cNvPr id="3" name="Text Placeholder 2"/>
          <p:cNvSpPr>
            <a:spLocks noGrp="1"/>
          </p:cNvSpPr>
          <p:nvPr>
            <p:ph type="body" idx="1"/>
          </p:nvPr>
        </p:nvSpPr>
        <p:spPr>
          <a:xfrm>
            <a:off x="609600" y="1855248"/>
            <a:ext cx="5386917" cy="659352"/>
          </a:xfrm>
        </p:spPr>
        <p:txBody>
          <a:bodyPr lIns="45720" tIns="0" rIns="45720" bIns="0" anchor="ctr">
            <a:noAutofit/>
          </a:bodyPr>
          <a:lstStyle>
            <a:lvl1pPr marL="0" indent="0">
              <a:buNone/>
              <a:defRPr sz="2400" b="1" cap="none" baseline="0">
                <a:solidFill>
                  <a:schemeClr val="tx1"/>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609600" y="2514600"/>
            <a:ext cx="5386917"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Text Placeholder 3"/>
          <p:cNvSpPr>
            <a:spLocks noGrp="1"/>
          </p:cNvSpPr>
          <p:nvPr>
            <p:ph type="body" sz="half" idx="3"/>
          </p:nvPr>
        </p:nvSpPr>
        <p:spPr>
          <a:xfrm>
            <a:off x="6193368" y="1859758"/>
            <a:ext cx="5389033" cy="654843"/>
          </a:xfrm>
        </p:spPr>
        <p:txBody>
          <a:bodyPr lIns="45720" tIns="0" rIns="45720" bIns="0" anchor="ctr"/>
          <a:lstStyle>
            <a:lvl1pPr marL="0" indent="0">
              <a:buNone/>
              <a:defRPr sz="2400" b="1" cap="none" baseline="0">
                <a:solidFill>
                  <a:schemeClr val="tx1"/>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6" name="Content Placeholder 5"/>
          <p:cNvSpPr>
            <a:spLocks noGrp="1"/>
          </p:cNvSpPr>
          <p:nvPr>
            <p:ph sz="quarter" idx="4"/>
          </p:nvPr>
        </p:nvSpPr>
        <p:spPr>
          <a:xfrm>
            <a:off x="6193368" y="2514600"/>
            <a:ext cx="5389033"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E022678E-214C-4CF8-97C7-95015FB02960}" type="datetime1">
              <a:rPr lang="en-US" smtClean="0"/>
              <a:t>12/4/25</a:t>
            </a:fld>
            <a:endParaRPr lang="en-US"/>
          </a:p>
        </p:txBody>
      </p:sp>
      <p:sp>
        <p:nvSpPr>
          <p:cNvPr id="8" name="Footer Placeholder 7"/>
          <p:cNvSpPr>
            <a:spLocks noGrp="1"/>
          </p:cNvSpPr>
          <p:nvPr>
            <p:ph type="ftr" sz="quarter" idx="11"/>
          </p:nvPr>
        </p:nvSpPr>
        <p:spPr/>
        <p:txBody>
          <a:bodyPr/>
          <a:lstStyle/>
          <a:p>
            <a:r>
              <a:rPr lang="en-US" dirty="0"/>
              <a:t>Add a footer</a:t>
            </a:r>
          </a:p>
        </p:txBody>
      </p:sp>
      <p:sp>
        <p:nvSpPr>
          <p:cNvPr id="9" name="Slide Number Placeholder 8"/>
          <p:cNvSpPr>
            <a:spLocks noGrp="1"/>
          </p:cNvSpPr>
          <p:nvPr>
            <p:ph type="sldNum" sz="quarter" idx="12"/>
          </p:nvPr>
        </p:nvSpPr>
        <p:spPr/>
        <p:txBody>
          <a:bodyPr/>
          <a:lstStyle/>
          <a:p>
            <a:fld id="{401CF334-2D5C-4859-84A6-CA7E6E43FAEB}" type="slidenum">
              <a:rPr lang="en-US" smtClean="0"/>
              <a:t>‹#›</a:t>
            </a:fld>
            <a:endParaRPr lang="en-US"/>
          </a:p>
        </p:txBody>
      </p:sp>
    </p:spTree>
    <p:extLst>
      <p:ext uri="{BB962C8B-B14F-4D97-AF65-F5344CB8AC3E}">
        <p14:creationId xmlns:p14="http://schemas.microsoft.com/office/powerpoint/2010/main" val="125018853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600" y="704088"/>
            <a:ext cx="110744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a:t>Click to edit Master title style</a:t>
            </a:r>
          </a:p>
        </p:txBody>
      </p:sp>
      <p:sp>
        <p:nvSpPr>
          <p:cNvPr id="3" name="Date Placeholder 2"/>
          <p:cNvSpPr>
            <a:spLocks noGrp="1"/>
          </p:cNvSpPr>
          <p:nvPr>
            <p:ph type="dt" sz="half" idx="10"/>
          </p:nvPr>
        </p:nvSpPr>
        <p:spPr/>
        <p:txBody>
          <a:bodyPr/>
          <a:lstStyle/>
          <a:p>
            <a:fld id="{D55660E0-FA77-4473-A859-74127B089143}" type="datetime1">
              <a:rPr lang="en-US" smtClean="0"/>
              <a:t>12/4/25</a:t>
            </a:fld>
            <a:endParaRPr lang="en-US"/>
          </a:p>
        </p:txBody>
      </p:sp>
      <p:sp>
        <p:nvSpPr>
          <p:cNvPr id="4" name="Footer Placeholder 3"/>
          <p:cNvSpPr>
            <a:spLocks noGrp="1"/>
          </p:cNvSpPr>
          <p:nvPr>
            <p:ph type="ftr" sz="quarter" idx="11"/>
          </p:nvPr>
        </p:nvSpPr>
        <p:spPr/>
        <p:txBody>
          <a:bodyPr/>
          <a:lstStyle/>
          <a:p>
            <a:r>
              <a:rPr lang="en-US" dirty="0"/>
              <a:t>Add a footer</a:t>
            </a:r>
          </a:p>
        </p:txBody>
      </p:sp>
      <p:sp>
        <p:nvSpPr>
          <p:cNvPr id="5" name="Slide Number Placeholder 4"/>
          <p:cNvSpPr>
            <a:spLocks noGrp="1"/>
          </p:cNvSpPr>
          <p:nvPr>
            <p:ph type="sldNum" sz="quarter" idx="12"/>
          </p:nvPr>
        </p:nvSpPr>
        <p:spPr/>
        <p:txBody>
          <a:bodyPr/>
          <a:lstStyle/>
          <a:p>
            <a:fld id="{401CF334-2D5C-4859-84A6-CA7E6E43FAEB}" type="slidenum">
              <a:rPr lang="en-US" smtClean="0"/>
              <a:t>‹#›</a:t>
            </a:fld>
            <a:endParaRPr lang="en-US"/>
          </a:p>
        </p:txBody>
      </p:sp>
    </p:spTree>
    <p:extLst>
      <p:ext uri="{BB962C8B-B14F-4D97-AF65-F5344CB8AC3E}">
        <p14:creationId xmlns:p14="http://schemas.microsoft.com/office/powerpoint/2010/main" val="307181496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188D7B8-9F07-4899-827D-5F3CFDDEB574}" type="datetime1">
              <a:rPr lang="en-US" smtClean="0"/>
              <a:t>12/4/25</a:t>
            </a:fld>
            <a:endParaRPr lang="en-US"/>
          </a:p>
        </p:txBody>
      </p:sp>
      <p:sp>
        <p:nvSpPr>
          <p:cNvPr id="3" name="Footer Placeholder 2"/>
          <p:cNvSpPr>
            <a:spLocks noGrp="1"/>
          </p:cNvSpPr>
          <p:nvPr>
            <p:ph type="ftr" sz="quarter" idx="11"/>
          </p:nvPr>
        </p:nvSpPr>
        <p:spPr/>
        <p:txBody>
          <a:bodyPr/>
          <a:lstStyle/>
          <a:p>
            <a:r>
              <a:rPr lang="en-US" dirty="0"/>
              <a:t>Add a footer</a:t>
            </a:r>
          </a:p>
        </p:txBody>
      </p:sp>
      <p:sp>
        <p:nvSpPr>
          <p:cNvPr id="4" name="Slide Number Placeholder 3"/>
          <p:cNvSpPr>
            <a:spLocks noGrp="1"/>
          </p:cNvSpPr>
          <p:nvPr>
            <p:ph type="sldNum" sz="quarter" idx="12"/>
          </p:nvPr>
        </p:nvSpPr>
        <p:spPr/>
        <p:txBody>
          <a:bodyPr/>
          <a:lstStyle/>
          <a:p>
            <a:fld id="{401CF334-2D5C-4859-84A6-CA7E6E43FAEB}" type="slidenum">
              <a:rPr lang="en-US" smtClean="0"/>
              <a:t>‹#›</a:t>
            </a:fld>
            <a:endParaRPr lang="en-US"/>
          </a:p>
        </p:txBody>
      </p:sp>
    </p:spTree>
    <p:extLst>
      <p:ext uri="{BB962C8B-B14F-4D97-AF65-F5344CB8AC3E}">
        <p14:creationId xmlns:p14="http://schemas.microsoft.com/office/powerpoint/2010/main" val="25288213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514352"/>
            <a:ext cx="36576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a:t>Click to edit Master title style</a:t>
            </a:r>
          </a:p>
        </p:txBody>
      </p:sp>
      <p:sp>
        <p:nvSpPr>
          <p:cNvPr id="4" name="Content Placeholder 3"/>
          <p:cNvSpPr>
            <a:spLocks noGrp="1"/>
          </p:cNvSpPr>
          <p:nvPr>
            <p:ph sz="half" idx="1"/>
          </p:nvPr>
        </p:nvSpPr>
        <p:spPr>
          <a:xfrm>
            <a:off x="4766733" y="1676400"/>
            <a:ext cx="6815667"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3" name="Text Placeholder 2"/>
          <p:cNvSpPr>
            <a:spLocks noGrp="1"/>
          </p:cNvSpPr>
          <p:nvPr>
            <p:ph type="body" idx="2"/>
          </p:nvPr>
        </p:nvSpPr>
        <p:spPr>
          <a:xfrm>
            <a:off x="914400" y="1676400"/>
            <a:ext cx="36576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B5197C5C-1CD1-417D-A89C-14747F5222C7}" type="datetime1">
              <a:rPr lang="en-US" smtClean="0"/>
              <a:t>12/4/25</a:t>
            </a:fld>
            <a:endParaRPr lang="en-US"/>
          </a:p>
        </p:txBody>
      </p:sp>
      <p:sp>
        <p:nvSpPr>
          <p:cNvPr id="6" name="Footer Placeholder 5"/>
          <p:cNvSpPr>
            <a:spLocks noGrp="1"/>
          </p:cNvSpPr>
          <p:nvPr>
            <p:ph type="ftr" sz="quarter" idx="11"/>
          </p:nvPr>
        </p:nvSpPr>
        <p:spPr/>
        <p:txBody>
          <a:bodyPr/>
          <a:lstStyle/>
          <a:p>
            <a:r>
              <a:rPr lang="en-US" dirty="0"/>
              <a:t>Add a footer</a:t>
            </a:r>
          </a:p>
        </p:txBody>
      </p:sp>
      <p:sp>
        <p:nvSpPr>
          <p:cNvPr id="7" name="Slide Number Placeholder 6"/>
          <p:cNvSpPr>
            <a:spLocks noGrp="1"/>
          </p:cNvSpPr>
          <p:nvPr>
            <p:ph type="sldNum" sz="quarter" idx="12"/>
          </p:nvPr>
        </p:nvSpPr>
        <p:spPr/>
        <p:txBody>
          <a:bodyPr/>
          <a:lstStyle/>
          <a:p>
            <a:fld id="{401CF334-2D5C-4859-84A6-CA7E6E43FAEB}" type="slidenum">
              <a:rPr lang="en-US" smtClean="0"/>
              <a:t>‹#›</a:t>
            </a:fld>
            <a:endParaRPr lang="en-US"/>
          </a:p>
        </p:txBody>
      </p:sp>
    </p:spTree>
    <p:extLst>
      <p:ext uri="{BB962C8B-B14F-4D97-AF65-F5344CB8AC3E}">
        <p14:creationId xmlns:p14="http://schemas.microsoft.com/office/powerpoint/2010/main" val="199192676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4221004" y="1108077"/>
            <a:ext cx="70104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sz="1800"/>
          </a:p>
        </p:txBody>
      </p:sp>
      <p:sp>
        <p:nvSpPr>
          <p:cNvPr id="12" name="Right Triangle 11"/>
          <p:cNvSpPr/>
          <p:nvPr/>
        </p:nvSpPr>
        <p:spPr>
          <a:xfrm rot="420000" flipV="1">
            <a:off x="10672179" y="5359769"/>
            <a:ext cx="207264"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sz="1800"/>
          </a:p>
        </p:txBody>
      </p:sp>
      <p:sp>
        <p:nvSpPr>
          <p:cNvPr id="2" name="Title 1"/>
          <p:cNvSpPr>
            <a:spLocks noGrp="1"/>
          </p:cNvSpPr>
          <p:nvPr>
            <p:ph type="title"/>
          </p:nvPr>
        </p:nvSpPr>
        <p:spPr>
          <a:xfrm>
            <a:off x="812800" y="1176997"/>
            <a:ext cx="2950464" cy="1582621"/>
          </a:xfrm>
        </p:spPr>
        <p:txBody>
          <a:bodyPr vert="horz" lIns="45720" tIns="45720" rIns="45720" bIns="45720" anchor="b"/>
          <a:lstStyle>
            <a:lvl1pPr algn="l">
              <a:buNone/>
              <a:defRPr sz="2000" b="1">
                <a:solidFill>
                  <a:schemeClr val="tx2"/>
                </a:solidFill>
              </a:defRPr>
            </a:lvl1pPr>
          </a:lstStyle>
          <a:p>
            <a:r>
              <a:rPr kumimoji="0" lang="en-US"/>
              <a:t>Click to edit Master title style</a:t>
            </a:r>
          </a:p>
        </p:txBody>
      </p:sp>
      <p:sp>
        <p:nvSpPr>
          <p:cNvPr id="3" name="Picture Placeholder 2" descr="An empty placeholder to add an image. Click on the placeholder and select the image that you wish to add"/>
          <p:cNvSpPr>
            <a:spLocks noGrp="1"/>
          </p:cNvSpPr>
          <p:nvPr>
            <p:ph type="pic" idx="1"/>
          </p:nvPr>
        </p:nvSpPr>
        <p:spPr>
          <a:xfrm rot="420000">
            <a:off x="4647724" y="1199517"/>
            <a:ext cx="615696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a:t>Click icon to add picture</a:t>
            </a:r>
            <a:endParaRPr kumimoji="0" lang="en-US" dirty="0"/>
          </a:p>
        </p:txBody>
      </p:sp>
      <p:sp>
        <p:nvSpPr>
          <p:cNvPr id="4" name="Text Placeholder 3"/>
          <p:cNvSpPr>
            <a:spLocks noGrp="1"/>
          </p:cNvSpPr>
          <p:nvPr>
            <p:ph type="body" sz="half" idx="2"/>
          </p:nvPr>
        </p:nvSpPr>
        <p:spPr>
          <a:xfrm>
            <a:off x="812800" y="2828785"/>
            <a:ext cx="29464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359EFBB-CFA1-4AA8-9123-F0B52DBD84FE}" type="datetime1">
              <a:rPr lang="en-US" smtClean="0"/>
              <a:t>12/4/25</a:t>
            </a:fld>
            <a:endParaRPr lang="en-US"/>
          </a:p>
        </p:txBody>
      </p:sp>
      <p:sp>
        <p:nvSpPr>
          <p:cNvPr id="6" name="Footer Placeholder 5"/>
          <p:cNvSpPr>
            <a:spLocks noGrp="1"/>
          </p:cNvSpPr>
          <p:nvPr>
            <p:ph type="ftr" sz="quarter" idx="11"/>
          </p:nvPr>
        </p:nvSpPr>
        <p:spPr/>
        <p:txBody>
          <a:bodyPr/>
          <a:lstStyle/>
          <a:p>
            <a:r>
              <a:rPr lang="en-US" dirty="0"/>
              <a:t>Add a footer</a:t>
            </a:r>
          </a:p>
        </p:txBody>
      </p:sp>
      <p:sp>
        <p:nvSpPr>
          <p:cNvPr id="7" name="Slide Number Placeholder 6"/>
          <p:cNvSpPr>
            <a:spLocks noGrp="1"/>
          </p:cNvSpPr>
          <p:nvPr>
            <p:ph type="sldNum" sz="quarter" idx="12"/>
          </p:nvPr>
        </p:nvSpPr>
        <p:spPr>
          <a:xfrm>
            <a:off x="10769600" y="6356351"/>
            <a:ext cx="812800" cy="365125"/>
          </a:xfrm>
        </p:spPr>
        <p:txBody>
          <a:bodyPr/>
          <a:lstStyle/>
          <a:p>
            <a:fld id="{401CF334-2D5C-4859-84A6-CA7E6E43FAEB}" type="slidenum">
              <a:rPr lang="en-US" smtClean="0"/>
              <a:t>‹#›</a:t>
            </a:fld>
            <a:endParaRPr lang="en-US"/>
          </a:p>
        </p:txBody>
      </p:sp>
      <p:sp>
        <p:nvSpPr>
          <p:cNvPr id="10" name="Freeform 9"/>
          <p:cNvSpPr>
            <a:spLocks/>
          </p:cNvSpPr>
          <p:nvPr/>
        </p:nvSpPr>
        <p:spPr bwMode="auto">
          <a:xfrm flipV="1">
            <a:off x="-12700" y="5816600"/>
            <a:ext cx="1221740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sz="1800">
              <a:solidFill>
                <a:schemeClr val="tx1"/>
              </a:solidFill>
              <a:latin typeface="+mn-lt"/>
              <a:ea typeface="+mn-ea"/>
              <a:cs typeface="+mn-cs"/>
            </a:endParaRPr>
          </a:p>
        </p:txBody>
      </p:sp>
      <p:sp>
        <p:nvSpPr>
          <p:cNvPr id="11" name="Freeform 10"/>
          <p:cNvSpPr>
            <a:spLocks/>
          </p:cNvSpPr>
          <p:nvPr/>
        </p:nvSpPr>
        <p:spPr bwMode="auto">
          <a:xfrm flipV="1">
            <a:off x="5842000" y="6219826"/>
            <a:ext cx="63500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sz="1800">
              <a:solidFill>
                <a:schemeClr val="tx1"/>
              </a:solidFill>
              <a:latin typeface="+mn-lt"/>
              <a:ea typeface="+mn-ea"/>
              <a:cs typeface="+mn-cs"/>
            </a:endParaRPr>
          </a:p>
        </p:txBody>
      </p:sp>
    </p:spTree>
    <p:extLst>
      <p:ext uri="{BB962C8B-B14F-4D97-AF65-F5344CB8AC3E}">
        <p14:creationId xmlns:p14="http://schemas.microsoft.com/office/powerpoint/2010/main" val="251962496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grpSp>
        <p:nvGrpSpPr>
          <p:cNvPr id="25" name="Group 24"/>
          <p:cNvGrpSpPr/>
          <p:nvPr/>
        </p:nvGrpSpPr>
        <p:grpSpPr>
          <a:xfrm>
            <a:off x="-29028" y="-7144"/>
            <a:ext cx="12240731" cy="6879658"/>
            <a:chOff x="0" y="-21658"/>
            <a:chExt cx="12240731" cy="6879658"/>
          </a:xfrm>
        </p:grpSpPr>
        <p:sp>
          <p:nvSpPr>
            <p:cNvPr id="26" name="Rectangle 25"/>
            <p:cNvSpPr/>
            <p:nvPr/>
          </p:nvSpPr>
          <p:spPr>
            <a:xfrm>
              <a:off x="31633" y="0"/>
              <a:ext cx="12188952"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7" name="Group 26"/>
            <p:cNvGrpSpPr/>
            <p:nvPr/>
          </p:nvGrpSpPr>
          <p:grpSpPr>
            <a:xfrm>
              <a:off x="0" y="-21658"/>
              <a:ext cx="12240731" cy="1041400"/>
              <a:chOff x="-25356" y="-7144"/>
              <a:chExt cx="12240731" cy="1041400"/>
            </a:xfrm>
          </p:grpSpPr>
          <p:sp>
            <p:nvSpPr>
              <p:cNvPr id="28" name="Freeform 27"/>
              <p:cNvSpPr>
                <a:spLocks/>
              </p:cNvSpPr>
              <p:nvPr/>
            </p:nvSpPr>
            <p:spPr bwMode="auto">
              <a:xfrm>
                <a:off x="-12700" y="-7144"/>
                <a:ext cx="1221740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sz="1800">
                  <a:solidFill>
                    <a:schemeClr val="tx1"/>
                  </a:solidFill>
                  <a:latin typeface="+mn-lt"/>
                  <a:ea typeface="+mn-ea"/>
                  <a:cs typeface="+mn-cs"/>
                </a:endParaRPr>
              </a:p>
            </p:txBody>
          </p:sp>
          <p:sp>
            <p:nvSpPr>
              <p:cNvPr id="29" name="Freeform 28"/>
              <p:cNvSpPr>
                <a:spLocks/>
              </p:cNvSpPr>
              <p:nvPr/>
            </p:nvSpPr>
            <p:spPr bwMode="auto">
              <a:xfrm>
                <a:off x="5842000" y="-7144"/>
                <a:ext cx="63500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sz="1800">
                  <a:solidFill>
                    <a:schemeClr val="tx1"/>
                  </a:solidFill>
                  <a:latin typeface="+mn-lt"/>
                  <a:ea typeface="+mn-ea"/>
                  <a:cs typeface="+mn-cs"/>
                </a:endParaRPr>
              </a:p>
            </p:txBody>
          </p:sp>
          <p:grpSp>
            <p:nvGrpSpPr>
              <p:cNvPr id="31" name="Group 30"/>
              <p:cNvGrpSpPr/>
              <p:nvPr/>
            </p:nvGrpSpPr>
            <p:grpSpPr>
              <a:xfrm>
                <a:off x="-25356" y="202408"/>
                <a:ext cx="12240731" cy="649224"/>
                <a:chOff x="-19045" y="216550"/>
                <a:chExt cx="9180548" cy="649224"/>
              </a:xfrm>
            </p:grpSpPr>
            <p:sp>
              <p:nvSpPr>
                <p:cNvPr id="32" name="Freeform 3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sz="1800"/>
                </a:p>
              </p:txBody>
            </p:sp>
            <p:sp>
              <p:nvSpPr>
                <p:cNvPr id="33" name="Freeform 3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sz="1800"/>
                </a:p>
              </p:txBody>
            </p:sp>
          </p:grpSp>
        </p:grpSp>
      </p:grpSp>
      <p:sp>
        <p:nvSpPr>
          <p:cNvPr id="9" name="Title Placeholder 8"/>
          <p:cNvSpPr>
            <a:spLocks noGrp="1"/>
          </p:cNvSpPr>
          <p:nvPr>
            <p:ph type="title"/>
          </p:nvPr>
        </p:nvSpPr>
        <p:spPr>
          <a:xfrm>
            <a:off x="609600" y="704088"/>
            <a:ext cx="10972800" cy="1143000"/>
          </a:xfrm>
          <a:prstGeom prst="rect">
            <a:avLst/>
          </a:prstGeom>
        </p:spPr>
        <p:txBody>
          <a:bodyPr vert="horz" lIns="0" rIns="0" bIns="0" anchor="b">
            <a:normAutofit/>
          </a:bodyPr>
          <a:lstStyle/>
          <a:p>
            <a:r>
              <a:rPr kumimoji="0" lang="en-US"/>
              <a:t>Click to edit Master title style</a:t>
            </a:r>
            <a:endParaRPr kumimoji="0" lang="en-US" dirty="0"/>
          </a:p>
        </p:txBody>
      </p:sp>
      <p:sp>
        <p:nvSpPr>
          <p:cNvPr id="30" name="Text Placeholder 29"/>
          <p:cNvSpPr>
            <a:spLocks noGrp="1"/>
          </p:cNvSpPr>
          <p:nvPr>
            <p:ph type="body" idx="1"/>
          </p:nvPr>
        </p:nvSpPr>
        <p:spPr>
          <a:xfrm>
            <a:off x="609600" y="1935480"/>
            <a:ext cx="10972800" cy="4389120"/>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endParaRPr kumimoji="0" lang="en-US" dirty="0"/>
          </a:p>
        </p:txBody>
      </p:sp>
      <p:sp>
        <p:nvSpPr>
          <p:cNvPr id="10" name="Date Placeholder 9"/>
          <p:cNvSpPr>
            <a:spLocks noGrp="1"/>
          </p:cNvSpPr>
          <p:nvPr>
            <p:ph type="dt" sz="half" idx="2"/>
          </p:nvPr>
        </p:nvSpPr>
        <p:spPr>
          <a:xfrm>
            <a:off x="609600" y="6356351"/>
            <a:ext cx="2844800" cy="365125"/>
          </a:xfrm>
          <a:prstGeom prst="rect">
            <a:avLst/>
          </a:prstGeom>
        </p:spPr>
        <p:txBody>
          <a:bodyPr vert="horz" lIns="0" tIns="0" rIns="0" bIns="0" anchor="b"/>
          <a:lstStyle>
            <a:lvl1pPr algn="l" eaLnBrk="1" latinLnBrk="0" hangingPunct="1">
              <a:defRPr kumimoji="0" sz="1100">
                <a:solidFill>
                  <a:schemeClr val="tx1"/>
                </a:solidFill>
              </a:defRPr>
            </a:lvl1pPr>
          </a:lstStyle>
          <a:p>
            <a:fld id="{61146459-E3C3-4969-9224-5ED50B492D17}" type="datetime1">
              <a:rPr lang="en-US" smtClean="0"/>
              <a:pPr/>
              <a:t>12/4/25</a:t>
            </a:fld>
            <a:endParaRPr lang="en-US" dirty="0"/>
          </a:p>
        </p:txBody>
      </p:sp>
      <p:sp>
        <p:nvSpPr>
          <p:cNvPr id="22" name="Footer Placeholder 21"/>
          <p:cNvSpPr>
            <a:spLocks noGrp="1"/>
          </p:cNvSpPr>
          <p:nvPr>
            <p:ph type="ftr" sz="quarter" idx="3"/>
          </p:nvPr>
        </p:nvSpPr>
        <p:spPr>
          <a:xfrm>
            <a:off x="3556000" y="6356351"/>
            <a:ext cx="4470400" cy="365125"/>
          </a:xfrm>
          <a:prstGeom prst="rect">
            <a:avLst/>
          </a:prstGeom>
        </p:spPr>
        <p:txBody>
          <a:bodyPr vert="horz" lIns="0" tIns="0" rIns="0" bIns="0" anchor="b"/>
          <a:lstStyle>
            <a:lvl1pPr algn="l" eaLnBrk="1" latinLnBrk="0" hangingPunct="1">
              <a:defRPr kumimoji="0" sz="1100">
                <a:solidFill>
                  <a:schemeClr val="tx1"/>
                </a:solidFill>
              </a:defRPr>
            </a:lvl1pPr>
          </a:lstStyle>
          <a:p>
            <a:r>
              <a:rPr lang="en-US" dirty="0"/>
              <a:t>Add a footer</a:t>
            </a:r>
          </a:p>
        </p:txBody>
      </p:sp>
      <p:sp>
        <p:nvSpPr>
          <p:cNvPr id="18" name="Slide Number Placeholder 17"/>
          <p:cNvSpPr>
            <a:spLocks noGrp="1"/>
          </p:cNvSpPr>
          <p:nvPr>
            <p:ph type="sldNum" sz="quarter" idx="4"/>
          </p:nvPr>
        </p:nvSpPr>
        <p:spPr>
          <a:xfrm>
            <a:off x="10566400" y="6356351"/>
            <a:ext cx="1016000" cy="365125"/>
          </a:xfrm>
          <a:prstGeom prst="rect">
            <a:avLst/>
          </a:prstGeom>
        </p:spPr>
        <p:txBody>
          <a:bodyPr vert="horz" lIns="0" tIns="0" rIns="0" bIns="0" anchor="b"/>
          <a:lstStyle>
            <a:lvl1pPr algn="r" eaLnBrk="1" latinLnBrk="0" hangingPunct="1">
              <a:defRPr kumimoji="0" sz="1100">
                <a:solidFill>
                  <a:schemeClr val="tx1"/>
                </a:solidFill>
              </a:defRPr>
            </a:lvl1pPr>
          </a:lstStyle>
          <a:p>
            <a:fld id="{401CF334-2D5C-4859-84A6-CA7E6E43FAEB}" type="slidenum">
              <a:rPr lang="en-US" smtClean="0"/>
              <a:pPr/>
              <a:t>‹#›</a:t>
            </a:fld>
            <a:endParaRPr lang="en-US"/>
          </a:p>
        </p:txBody>
      </p:sp>
    </p:spTree>
    <p:extLst>
      <p:ext uri="{BB962C8B-B14F-4D97-AF65-F5344CB8AC3E}">
        <p14:creationId xmlns:p14="http://schemas.microsoft.com/office/powerpoint/2010/main" val="94285284"/>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sldNum="0" hdr="0" ftr="0" dt="0"/>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lumMod val="50000"/>
          </a:schemeClr>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lumMod val="50000"/>
          </a:schemeClr>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lumMod val="50000"/>
          </a:schemeClr>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lumMod val="50000"/>
          </a:schemeClr>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lumMod val="75000"/>
          </a:schemeClr>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lumMod val="50000"/>
          </a:schemeClr>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lumMod val="75000"/>
          </a:schemeClr>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286000" indent="0" algn="l" rtl="0" eaLnBrk="1" latinLnBrk="0" hangingPunct="1">
        <a:spcBef>
          <a:spcPct val="20000"/>
        </a:spcBef>
        <a:buClr>
          <a:schemeClr val="tx2"/>
        </a:buClr>
        <a:buFontTx/>
        <a:buNone/>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7.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861568" y="1399736"/>
            <a:ext cx="10468864" cy="1828800"/>
          </a:xfrm>
        </p:spPr>
        <p:txBody>
          <a:bodyPr>
            <a:normAutofit/>
          </a:bodyPr>
          <a:lstStyle/>
          <a:p>
            <a:pPr algn="ctr"/>
            <a:r>
              <a:rPr lang="en-US" sz="6600" dirty="0">
                <a:latin typeface="Britannic Bold" panose="020B0903060703020204" pitchFamily="34" charset="77"/>
              </a:rPr>
              <a:t>CONCEPT OF MEDIATION</a:t>
            </a:r>
          </a:p>
        </p:txBody>
      </p:sp>
      <p:sp>
        <p:nvSpPr>
          <p:cNvPr id="5" name="Subtitle 4"/>
          <p:cNvSpPr>
            <a:spLocks noGrp="1"/>
          </p:cNvSpPr>
          <p:nvPr>
            <p:ph type="subTitle" idx="1"/>
          </p:nvPr>
        </p:nvSpPr>
        <p:spPr/>
        <p:txBody>
          <a:bodyPr>
            <a:normAutofit lnSpcReduction="10000"/>
          </a:bodyPr>
          <a:lstStyle/>
          <a:p>
            <a:pPr defTabSz="504000">
              <a:spcBef>
                <a:spcPts val="0"/>
              </a:spcBef>
            </a:pPr>
            <a:endParaRPr lang="en-US" sz="3200" b="1" dirty="0">
              <a:latin typeface="Times New Roman" panose="02020603050405020304" pitchFamily="18" charset="0"/>
              <a:cs typeface="Times New Roman" panose="02020603050405020304" pitchFamily="18" charset="0"/>
            </a:endParaRPr>
          </a:p>
          <a:p>
            <a:pPr defTabSz="504000">
              <a:spcBef>
                <a:spcPts val="0"/>
              </a:spcBef>
            </a:pPr>
            <a:r>
              <a:rPr lang="en-US" sz="3200" b="1" dirty="0">
                <a:latin typeface="Times New Roman" panose="02020603050405020304" pitchFamily="18" charset="0"/>
                <a:cs typeface="Times New Roman" panose="02020603050405020304" pitchFamily="18" charset="0"/>
              </a:rPr>
              <a:t>Manisha T. Karia</a:t>
            </a:r>
          </a:p>
          <a:p>
            <a:pPr defTabSz="504000">
              <a:spcBef>
                <a:spcPts val="0"/>
              </a:spcBef>
            </a:pPr>
            <a:r>
              <a:rPr lang="en-US" dirty="0"/>
              <a:t>Senior Advocate</a:t>
            </a:r>
          </a:p>
          <a:p>
            <a:pPr defTabSz="504000">
              <a:spcBef>
                <a:spcPts val="0"/>
              </a:spcBef>
            </a:pPr>
            <a:r>
              <a:rPr lang="en-US" dirty="0"/>
              <a:t>Supreme Court of India</a:t>
            </a:r>
          </a:p>
        </p:txBody>
      </p:sp>
    </p:spTree>
    <p:extLst>
      <p:ext uri="{BB962C8B-B14F-4D97-AF65-F5344CB8AC3E}">
        <p14:creationId xmlns:p14="http://schemas.microsoft.com/office/powerpoint/2010/main" val="354962865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98ED54-5CF7-2F2D-3E9E-56908A388736}"/>
              </a:ext>
            </a:extLst>
          </p:cNvPr>
          <p:cNvSpPr>
            <a:spLocks noGrp="1"/>
          </p:cNvSpPr>
          <p:nvPr>
            <p:ph type="title"/>
          </p:nvPr>
        </p:nvSpPr>
        <p:spPr/>
        <p:txBody>
          <a:bodyPr/>
          <a:lstStyle/>
          <a:p>
            <a:pPr algn="ctr"/>
            <a:r>
              <a:rPr lang="en-US" b="1" dirty="0">
                <a:latin typeface="Times New Roman" panose="02020603050405020304" pitchFamily="18" charset="0"/>
                <a:cs typeface="Times New Roman" panose="02020603050405020304" pitchFamily="18" charset="0"/>
              </a:rPr>
              <a:t>TYPES OF MEDIATION </a:t>
            </a:r>
            <a:endParaRPr lang="en-IN" b="1"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DAB0814E-C03E-21F3-F49F-1F672E961CC5}"/>
              </a:ext>
            </a:extLst>
          </p:cNvPr>
          <p:cNvSpPr>
            <a:spLocks noGrp="1"/>
          </p:cNvSpPr>
          <p:nvPr>
            <p:ph idx="1"/>
          </p:nvPr>
        </p:nvSpPr>
        <p:spPr>
          <a:xfrm>
            <a:off x="609600" y="2615705"/>
            <a:ext cx="10972800" cy="3015661"/>
          </a:xfrm>
        </p:spPr>
        <p:txBody>
          <a:bodyPr>
            <a:normAutofit lnSpcReduction="10000"/>
          </a:bodyPr>
          <a:lstStyle/>
          <a:p>
            <a:pPr algn="just">
              <a:lnSpc>
                <a:spcPct val="170000"/>
              </a:lnSpc>
            </a:pPr>
            <a:r>
              <a:rPr lang="en-US" sz="2800" dirty="0">
                <a:latin typeface="Times New Roman" panose="02020603050405020304" pitchFamily="18" charset="0"/>
                <a:cs typeface="Times New Roman" panose="02020603050405020304" pitchFamily="18" charset="0"/>
              </a:rPr>
              <a:t>Court Annexed Mediation</a:t>
            </a:r>
          </a:p>
          <a:p>
            <a:pPr algn="just">
              <a:lnSpc>
                <a:spcPct val="170000"/>
              </a:lnSpc>
            </a:pPr>
            <a:r>
              <a:rPr lang="en-US" sz="2800" dirty="0">
                <a:latin typeface="Times New Roman" panose="02020603050405020304" pitchFamily="18" charset="0"/>
                <a:cs typeface="Times New Roman" panose="02020603050405020304" pitchFamily="18" charset="0"/>
              </a:rPr>
              <a:t>Private Mediations</a:t>
            </a:r>
          </a:p>
          <a:p>
            <a:pPr algn="just">
              <a:lnSpc>
                <a:spcPct val="170000"/>
              </a:lnSpc>
            </a:pPr>
            <a:r>
              <a:rPr lang="en-US" sz="2800" dirty="0">
                <a:latin typeface="Times New Roman" panose="02020603050405020304" pitchFamily="18" charset="0"/>
                <a:cs typeface="Times New Roman" panose="02020603050405020304" pitchFamily="18" charset="0"/>
              </a:rPr>
              <a:t>Institutional Mediation</a:t>
            </a:r>
          </a:p>
          <a:p>
            <a:pPr algn="just">
              <a:lnSpc>
                <a:spcPct val="170000"/>
              </a:lnSpc>
            </a:pPr>
            <a:r>
              <a:rPr lang="en-US" sz="2800" dirty="0">
                <a:latin typeface="Times New Roman" panose="02020603050405020304" pitchFamily="18" charset="0"/>
                <a:cs typeface="Times New Roman" panose="02020603050405020304" pitchFamily="18" charset="0"/>
              </a:rPr>
              <a:t>Contractual Mediation</a:t>
            </a:r>
            <a:endParaRPr lang="en-IN"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18884893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09600" y="1963473"/>
            <a:ext cx="10972800" cy="4389120"/>
          </a:xfrm>
        </p:spPr>
        <p:txBody>
          <a:bodyPr/>
          <a:lstStyle/>
          <a:p>
            <a:pPr marL="0" indent="0" algn="ctr">
              <a:buNone/>
            </a:pPr>
            <a:r>
              <a:rPr lang="en-US" b="1" dirty="0">
                <a:latin typeface="Times New Roman" panose="02020603050405020304" pitchFamily="18" charset="0"/>
                <a:cs typeface="Times New Roman" panose="02020603050405020304" pitchFamily="18" charset="0"/>
              </a:rPr>
              <a:t>OPENING STATEMENT BY THE MEDIATOR</a:t>
            </a:r>
          </a:p>
          <a:p>
            <a:pPr marL="0" indent="0" algn="ctr">
              <a:buNone/>
            </a:pPr>
            <a:endParaRPr lang="en-US" b="1" dirty="0">
              <a:latin typeface="Times New Roman" panose="02020603050405020304" pitchFamily="18" charset="0"/>
              <a:cs typeface="Times New Roman" panose="02020603050405020304" pitchFamily="18" charset="0"/>
            </a:endParaRPr>
          </a:p>
          <a:p>
            <a:pPr marL="0" indent="0" algn="ctr">
              <a:buNone/>
            </a:pPr>
            <a:r>
              <a:rPr lang="en-US" b="1" dirty="0">
                <a:latin typeface="Times New Roman" panose="02020603050405020304" pitchFamily="18" charset="0"/>
                <a:cs typeface="Times New Roman" panose="02020603050405020304" pitchFamily="18" charset="0"/>
              </a:rPr>
              <a:t>JOINT SESSIONS</a:t>
            </a:r>
          </a:p>
          <a:p>
            <a:pPr marL="0" indent="0" algn="ctr">
              <a:buNone/>
            </a:pPr>
            <a:endParaRPr lang="en-US" b="1" dirty="0">
              <a:latin typeface="Times New Roman" panose="02020603050405020304" pitchFamily="18" charset="0"/>
              <a:cs typeface="Times New Roman" panose="02020603050405020304" pitchFamily="18" charset="0"/>
            </a:endParaRPr>
          </a:p>
          <a:p>
            <a:pPr marL="0" indent="0" algn="ctr">
              <a:buNone/>
            </a:pPr>
            <a:r>
              <a:rPr lang="en-US" b="1" dirty="0">
                <a:latin typeface="Times New Roman" panose="02020603050405020304" pitchFamily="18" charset="0"/>
                <a:cs typeface="Times New Roman" panose="02020603050405020304" pitchFamily="18" charset="0"/>
              </a:rPr>
              <a:t>PRIVATE CAUCUS/SESSIONS</a:t>
            </a:r>
          </a:p>
          <a:p>
            <a:pPr marL="0" indent="0" algn="ctr">
              <a:buNone/>
            </a:pPr>
            <a:endParaRPr lang="en-US" b="1" dirty="0">
              <a:latin typeface="Times New Roman" panose="02020603050405020304" pitchFamily="18" charset="0"/>
              <a:cs typeface="Times New Roman" panose="02020603050405020304" pitchFamily="18" charset="0"/>
            </a:endParaRPr>
          </a:p>
          <a:p>
            <a:pPr marL="0" indent="0" algn="ctr">
              <a:buNone/>
            </a:pPr>
            <a:r>
              <a:rPr lang="en-US" b="1" dirty="0">
                <a:latin typeface="Times New Roman" panose="02020603050405020304" pitchFamily="18" charset="0"/>
                <a:cs typeface="Times New Roman" panose="02020603050405020304" pitchFamily="18" charset="0"/>
              </a:rPr>
              <a:t>FINDING A SOLUTION</a:t>
            </a:r>
          </a:p>
          <a:p>
            <a:pPr marL="0" indent="0" algn="ctr">
              <a:buNone/>
            </a:pPr>
            <a:endParaRPr lang="en-US" b="1" dirty="0">
              <a:latin typeface="Times New Roman" panose="02020603050405020304" pitchFamily="18" charset="0"/>
              <a:cs typeface="Times New Roman" panose="02020603050405020304" pitchFamily="18" charset="0"/>
            </a:endParaRPr>
          </a:p>
          <a:p>
            <a:pPr marL="0" indent="0" algn="ctr">
              <a:buNone/>
            </a:pPr>
            <a:r>
              <a:rPr lang="en-US" b="1" dirty="0">
                <a:latin typeface="Times New Roman" panose="02020603050405020304" pitchFamily="18" charset="0"/>
                <a:cs typeface="Times New Roman" panose="02020603050405020304" pitchFamily="18" charset="0"/>
              </a:rPr>
              <a:t>SETTLEMENT </a:t>
            </a:r>
          </a:p>
        </p:txBody>
      </p:sp>
      <p:sp>
        <p:nvSpPr>
          <p:cNvPr id="3" name="Title 2"/>
          <p:cNvSpPr>
            <a:spLocks noGrp="1"/>
          </p:cNvSpPr>
          <p:nvPr>
            <p:ph type="title"/>
          </p:nvPr>
        </p:nvSpPr>
        <p:spPr>
          <a:xfrm>
            <a:off x="609600" y="931521"/>
            <a:ext cx="10972800" cy="710288"/>
          </a:xfrm>
        </p:spPr>
        <p:txBody>
          <a:bodyPr>
            <a:normAutofit fontScale="90000"/>
          </a:bodyPr>
          <a:lstStyle/>
          <a:p>
            <a:pPr algn="ctr"/>
            <a:r>
              <a:rPr lang="en-US" b="1" dirty="0">
                <a:latin typeface="Times New Roman" panose="02020603050405020304" pitchFamily="18" charset="0"/>
                <a:cs typeface="Times New Roman" panose="02020603050405020304" pitchFamily="18" charset="0"/>
              </a:rPr>
              <a:t>STAGES IN MEDIATION PROCESS</a:t>
            </a:r>
          </a:p>
        </p:txBody>
      </p:sp>
      <p:sp>
        <p:nvSpPr>
          <p:cNvPr id="4" name="Arrow: Down 3">
            <a:extLst>
              <a:ext uri="{FF2B5EF4-FFF2-40B4-BE49-F238E27FC236}">
                <a16:creationId xmlns:a16="http://schemas.microsoft.com/office/drawing/2014/main" id="{E03F4036-37C4-4582-017F-3D8301920A41}"/>
              </a:ext>
            </a:extLst>
          </p:cNvPr>
          <p:cNvSpPr/>
          <p:nvPr/>
        </p:nvSpPr>
        <p:spPr>
          <a:xfrm>
            <a:off x="5934275" y="2463282"/>
            <a:ext cx="301690" cy="373224"/>
          </a:xfrm>
          <a:prstGeom prst="downArrow">
            <a:avLst/>
          </a:prstGeom>
        </p:spPr>
        <p:style>
          <a:lnRef idx="1">
            <a:schemeClr val="accent4"/>
          </a:lnRef>
          <a:fillRef idx="3">
            <a:schemeClr val="accent4"/>
          </a:fillRef>
          <a:effectRef idx="2">
            <a:schemeClr val="accent4"/>
          </a:effectRef>
          <a:fontRef idx="minor">
            <a:schemeClr val="lt1"/>
          </a:fontRef>
        </p:style>
        <p:txBody>
          <a:bodyPr rtlCol="0" anchor="ctr"/>
          <a:lstStyle/>
          <a:p>
            <a:pPr algn="ctr"/>
            <a:endParaRPr lang="en-IN" dirty="0"/>
          </a:p>
        </p:txBody>
      </p:sp>
      <p:sp>
        <p:nvSpPr>
          <p:cNvPr id="5" name="Arrow: Down 4">
            <a:extLst>
              <a:ext uri="{FF2B5EF4-FFF2-40B4-BE49-F238E27FC236}">
                <a16:creationId xmlns:a16="http://schemas.microsoft.com/office/drawing/2014/main" id="{422D0FD2-777E-29A2-0191-A1A62E4EE321}"/>
              </a:ext>
            </a:extLst>
          </p:cNvPr>
          <p:cNvSpPr/>
          <p:nvPr/>
        </p:nvSpPr>
        <p:spPr>
          <a:xfrm>
            <a:off x="5946714" y="3455445"/>
            <a:ext cx="301690" cy="373224"/>
          </a:xfrm>
          <a:prstGeom prst="downArrow">
            <a:avLst/>
          </a:prstGeom>
        </p:spPr>
        <p:style>
          <a:lnRef idx="1">
            <a:schemeClr val="accent4"/>
          </a:lnRef>
          <a:fillRef idx="3">
            <a:schemeClr val="accent4"/>
          </a:fillRef>
          <a:effectRef idx="2">
            <a:schemeClr val="accent4"/>
          </a:effectRef>
          <a:fontRef idx="minor">
            <a:schemeClr val="lt1"/>
          </a:fontRef>
        </p:style>
        <p:txBody>
          <a:bodyPr rtlCol="0" anchor="ctr"/>
          <a:lstStyle/>
          <a:p>
            <a:pPr algn="ctr"/>
            <a:endParaRPr lang="en-IN" dirty="0"/>
          </a:p>
        </p:txBody>
      </p:sp>
      <p:sp>
        <p:nvSpPr>
          <p:cNvPr id="6" name="Arrow: Down 5">
            <a:extLst>
              <a:ext uri="{FF2B5EF4-FFF2-40B4-BE49-F238E27FC236}">
                <a16:creationId xmlns:a16="http://schemas.microsoft.com/office/drawing/2014/main" id="{72B46481-BE86-5626-59D5-10E728EA03BC}"/>
              </a:ext>
            </a:extLst>
          </p:cNvPr>
          <p:cNvSpPr/>
          <p:nvPr/>
        </p:nvSpPr>
        <p:spPr>
          <a:xfrm>
            <a:off x="5956042" y="4453821"/>
            <a:ext cx="301690" cy="373224"/>
          </a:xfrm>
          <a:prstGeom prst="downArrow">
            <a:avLst/>
          </a:prstGeom>
        </p:spPr>
        <p:style>
          <a:lnRef idx="1">
            <a:schemeClr val="accent4"/>
          </a:lnRef>
          <a:fillRef idx="3">
            <a:schemeClr val="accent4"/>
          </a:fillRef>
          <a:effectRef idx="2">
            <a:schemeClr val="accent4"/>
          </a:effectRef>
          <a:fontRef idx="minor">
            <a:schemeClr val="lt1"/>
          </a:fontRef>
        </p:style>
        <p:txBody>
          <a:bodyPr rtlCol="0" anchor="ctr"/>
          <a:lstStyle/>
          <a:p>
            <a:pPr algn="ctr"/>
            <a:endParaRPr lang="en-IN" dirty="0"/>
          </a:p>
        </p:txBody>
      </p:sp>
      <p:sp>
        <p:nvSpPr>
          <p:cNvPr id="7" name="Arrow: Down 6">
            <a:extLst>
              <a:ext uri="{FF2B5EF4-FFF2-40B4-BE49-F238E27FC236}">
                <a16:creationId xmlns:a16="http://schemas.microsoft.com/office/drawing/2014/main" id="{46B47BCC-D90B-A734-0C38-CAE7BAD659DB}"/>
              </a:ext>
            </a:extLst>
          </p:cNvPr>
          <p:cNvSpPr/>
          <p:nvPr/>
        </p:nvSpPr>
        <p:spPr>
          <a:xfrm>
            <a:off x="5968481" y="5389987"/>
            <a:ext cx="301690" cy="373224"/>
          </a:xfrm>
          <a:prstGeom prst="downArrow">
            <a:avLst/>
          </a:prstGeom>
        </p:spPr>
        <p:style>
          <a:lnRef idx="1">
            <a:schemeClr val="accent4"/>
          </a:lnRef>
          <a:fillRef idx="3">
            <a:schemeClr val="accent4"/>
          </a:fillRef>
          <a:effectRef idx="2">
            <a:schemeClr val="accent4"/>
          </a:effectRef>
          <a:fontRef idx="minor">
            <a:schemeClr val="lt1"/>
          </a:fontRef>
        </p:style>
        <p:txBody>
          <a:bodyPr rtlCol="0" anchor="ctr"/>
          <a:lstStyle/>
          <a:p>
            <a:pPr algn="ctr"/>
            <a:endParaRPr lang="en-IN" dirty="0"/>
          </a:p>
        </p:txBody>
      </p:sp>
    </p:spTree>
    <p:extLst>
      <p:ext uri="{BB962C8B-B14F-4D97-AF65-F5344CB8AC3E}">
        <p14:creationId xmlns:p14="http://schemas.microsoft.com/office/powerpoint/2010/main" val="152607724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BA5034B-AAB7-AC9F-64BF-A5E9233F7F91}"/>
            </a:ext>
          </a:extLst>
        </p:cNvPr>
        <p:cNvGrpSpPr/>
        <p:nvPr/>
      </p:nvGrpSpPr>
      <p:grpSpPr>
        <a:xfrm>
          <a:off x="0" y="0"/>
          <a:ext cx="0" cy="0"/>
          <a:chOff x="0" y="0"/>
          <a:chExt cx="0" cy="0"/>
        </a:xfrm>
      </p:grpSpPr>
      <p:pic>
        <p:nvPicPr>
          <p:cNvPr id="11" name="Content Placeholder 10">
            <a:extLst>
              <a:ext uri="{FF2B5EF4-FFF2-40B4-BE49-F238E27FC236}">
                <a16:creationId xmlns:a16="http://schemas.microsoft.com/office/drawing/2014/main" id="{9D71542F-3606-E67C-7F0D-1DF1ED4D3DFE}"/>
              </a:ext>
            </a:extLst>
          </p:cNvPr>
          <p:cNvPicPr>
            <a:picLocks noGrp="1" noChangeAspect="1"/>
          </p:cNvPicPr>
          <p:nvPr>
            <p:ph idx="1"/>
          </p:nvPr>
        </p:nvPicPr>
        <p:blipFill>
          <a:blip r:embed="rId2">
            <a:extLst>
              <a:ext uri="{28A0092B-C50C-407E-A947-70E740481C1C}">
                <a14:useLocalDpi xmlns:a14="http://schemas.microsoft.com/office/drawing/2010/main" val="0"/>
              </a:ext>
            </a:extLst>
          </a:blip>
          <a:srcRect l="34320" t="30951" r="35070" b="32578"/>
          <a:stretch>
            <a:fillRect/>
          </a:stretch>
        </p:blipFill>
        <p:spPr>
          <a:xfrm>
            <a:off x="1795346" y="925551"/>
            <a:ext cx="8753708" cy="5140712"/>
          </a:xfrm>
        </p:spPr>
      </p:pic>
    </p:spTree>
    <p:extLst>
      <p:ext uri="{BB962C8B-B14F-4D97-AF65-F5344CB8AC3E}">
        <p14:creationId xmlns:p14="http://schemas.microsoft.com/office/powerpoint/2010/main" val="131892066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21D2ED-0246-0269-5991-660EF4F263F7}"/>
              </a:ext>
            </a:extLst>
          </p:cNvPr>
          <p:cNvSpPr>
            <a:spLocks noGrp="1"/>
          </p:cNvSpPr>
          <p:nvPr>
            <p:ph type="title"/>
          </p:nvPr>
        </p:nvSpPr>
        <p:spPr>
          <a:xfrm>
            <a:off x="609600" y="704088"/>
            <a:ext cx="10742341" cy="1143000"/>
          </a:xfrm>
        </p:spPr>
        <p:txBody>
          <a:bodyPr/>
          <a:lstStyle/>
          <a:p>
            <a:pPr algn="ctr"/>
            <a:r>
              <a:rPr lang="en-US" b="1" dirty="0">
                <a:latin typeface="Times New Roman" panose="02020603050405020304" pitchFamily="18" charset="0"/>
                <a:cs typeface="Times New Roman" panose="02020603050405020304" pitchFamily="18" charset="0"/>
              </a:rPr>
              <a:t>BENEFITS OF MEDIATION </a:t>
            </a:r>
            <a:endParaRPr lang="en-IN" b="1"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56A7E20C-16AC-D516-9C7B-5F8906FB03B0}"/>
              </a:ext>
            </a:extLst>
          </p:cNvPr>
          <p:cNvSpPr>
            <a:spLocks noGrp="1"/>
          </p:cNvSpPr>
          <p:nvPr>
            <p:ph idx="1"/>
          </p:nvPr>
        </p:nvSpPr>
        <p:spPr>
          <a:xfrm>
            <a:off x="609600" y="2062976"/>
            <a:ext cx="7069494" cy="4538546"/>
          </a:xfrm>
        </p:spPr>
        <p:txBody>
          <a:bodyPr>
            <a:normAutofit lnSpcReduction="10000"/>
          </a:bodyPr>
          <a:lstStyle/>
          <a:p>
            <a:pPr algn="just">
              <a:spcAft>
                <a:spcPts val="1200"/>
              </a:spcAft>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Encourages settlement through cooperation rather than adversarial methods.</a:t>
            </a:r>
          </a:p>
          <a:p>
            <a:pPr algn="just">
              <a:spcAft>
                <a:spcPts val="1200"/>
              </a:spcAft>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Promotes collaboration, preserving personal, professional, and commercial relationships.</a:t>
            </a:r>
          </a:p>
          <a:p>
            <a:pPr algn="just">
              <a:spcAft>
                <a:spcPts val="1200"/>
              </a:spcAft>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Helps reduce the burden on courts.</a:t>
            </a:r>
          </a:p>
          <a:p>
            <a:pPr algn="just">
              <a:spcAft>
                <a:spcPts val="1200"/>
              </a:spcAft>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Faster than litigation or arbitration.</a:t>
            </a:r>
          </a:p>
          <a:p>
            <a:pPr algn="just">
              <a:spcAft>
                <a:spcPts val="1200"/>
              </a:spcAft>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More cost-effective compared to traditional dispute resolution.</a:t>
            </a:r>
          </a:p>
          <a:p>
            <a:pPr marL="0" indent="0" algn="just">
              <a:spcAft>
                <a:spcPts val="1200"/>
              </a:spcAft>
              <a:buNone/>
            </a:pPr>
            <a:endParaRPr lang="en-US" dirty="0"/>
          </a:p>
        </p:txBody>
      </p:sp>
      <p:pic>
        <p:nvPicPr>
          <p:cNvPr id="7" name="Picture 6">
            <a:extLst>
              <a:ext uri="{FF2B5EF4-FFF2-40B4-BE49-F238E27FC236}">
                <a16:creationId xmlns:a16="http://schemas.microsoft.com/office/drawing/2014/main" id="{DEA28CA0-5895-84AA-E0B5-75A37E33DC03}"/>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017135" y="3861517"/>
            <a:ext cx="3870066" cy="2613928"/>
          </a:xfrm>
          <a:prstGeom prst="rect">
            <a:avLst/>
          </a:prstGeom>
        </p:spPr>
      </p:pic>
    </p:spTree>
    <p:extLst>
      <p:ext uri="{BB962C8B-B14F-4D97-AF65-F5344CB8AC3E}">
        <p14:creationId xmlns:p14="http://schemas.microsoft.com/office/powerpoint/2010/main" val="37098804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284A205-053B-CFD3-77DF-4E7985EF69A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8F77CD1-97F6-752C-998F-2863BC6172F0}"/>
              </a:ext>
            </a:extLst>
          </p:cNvPr>
          <p:cNvSpPr>
            <a:spLocks noGrp="1"/>
          </p:cNvSpPr>
          <p:nvPr>
            <p:ph type="title"/>
          </p:nvPr>
        </p:nvSpPr>
        <p:spPr/>
        <p:txBody>
          <a:bodyPr/>
          <a:lstStyle/>
          <a:p>
            <a:pPr algn="ctr"/>
            <a:r>
              <a:rPr lang="en-US" b="1" dirty="0">
                <a:latin typeface="Times New Roman" panose="02020603050405020304" pitchFamily="18" charset="0"/>
                <a:cs typeface="Times New Roman" panose="02020603050405020304" pitchFamily="18" charset="0"/>
              </a:rPr>
              <a:t>BENEFITS OF MEDIATION (CONT.)</a:t>
            </a:r>
            <a:endParaRPr lang="en-IN" b="1"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D167281B-784C-79BE-5A55-A5DB10A659A2}"/>
              </a:ext>
            </a:extLst>
          </p:cNvPr>
          <p:cNvSpPr>
            <a:spLocks noGrp="1"/>
          </p:cNvSpPr>
          <p:nvPr>
            <p:ph idx="1"/>
          </p:nvPr>
        </p:nvSpPr>
        <p:spPr>
          <a:xfrm>
            <a:off x="609600" y="2129882"/>
            <a:ext cx="10972800" cy="4194717"/>
          </a:xfrm>
        </p:spPr>
        <p:txBody>
          <a:bodyPr>
            <a:normAutofit/>
          </a:bodyPr>
          <a:lstStyle/>
          <a:p>
            <a:pPr algn="just">
              <a:spcAft>
                <a:spcPts val="1200"/>
              </a:spcAft>
              <a:buFont typeface="Wingdings" panose="05000000000000000000" pitchFamily="2" charset="2"/>
              <a:buChar char="Ø"/>
            </a:pPr>
            <a:r>
              <a:rPr lang="en-US" dirty="0">
                <a:latin typeface="Times New Roman" panose="02020603050405020304" pitchFamily="18" charset="0"/>
                <a:cs typeface="Times New Roman" panose="02020603050405020304" pitchFamily="18" charset="0"/>
              </a:rPr>
              <a:t>It is more convenient because the parties themselves control the time, location, and duration of the proceedings.</a:t>
            </a:r>
          </a:p>
          <a:p>
            <a:pPr algn="just">
              <a:spcAft>
                <a:spcPts val="1200"/>
              </a:spcAft>
              <a:buFont typeface="Wingdings" panose="05000000000000000000" pitchFamily="2" charset="2"/>
              <a:buChar char="Ø"/>
            </a:pPr>
            <a:r>
              <a:rPr lang="en-US" dirty="0">
                <a:latin typeface="Times New Roman" panose="02020603050405020304" pitchFamily="18" charset="0"/>
                <a:cs typeface="Times New Roman" panose="02020603050405020304" pitchFamily="18" charset="0"/>
              </a:rPr>
              <a:t>It is also highly flexible since there is no fixed formula or procedure, and the parties may terminate the process at any stage without the risk of an ex‑parte judgment or award being passed against them.</a:t>
            </a:r>
          </a:p>
          <a:p>
            <a:pPr algn="just">
              <a:spcAft>
                <a:spcPts val="1200"/>
              </a:spcAft>
              <a:buFont typeface="Wingdings" panose="05000000000000000000" pitchFamily="2" charset="2"/>
              <a:buChar char="Ø"/>
            </a:pPr>
            <a:r>
              <a:rPr lang="en-US" dirty="0">
                <a:latin typeface="Times New Roman" panose="02020603050405020304" pitchFamily="18" charset="0"/>
                <a:cs typeface="Times New Roman" panose="02020603050405020304" pitchFamily="18" charset="0"/>
              </a:rPr>
              <a:t>It also allows for creative solutions that courts or arbitral tribunals, bound by strict legal rules, may not be able to provide.</a:t>
            </a:r>
          </a:p>
          <a:p>
            <a:pPr algn="just">
              <a:spcAft>
                <a:spcPts val="1200"/>
              </a:spcAft>
              <a:buFont typeface="Wingdings" panose="05000000000000000000" pitchFamily="2" charset="2"/>
              <a:buChar char="Ø"/>
            </a:pPr>
            <a:r>
              <a:rPr lang="en-US" dirty="0">
                <a:latin typeface="Times New Roman" panose="02020603050405020304" pitchFamily="18" charset="0"/>
                <a:cs typeface="Times New Roman" panose="02020603050405020304" pitchFamily="18" charset="0"/>
              </a:rPr>
              <a:t>Mediation is confidential, ensuring privacy for all parties involved.</a:t>
            </a:r>
          </a:p>
          <a:p>
            <a:pPr algn="just">
              <a:spcAft>
                <a:spcPts val="1200"/>
              </a:spcAft>
              <a:buFont typeface="Wingdings" panose="05000000000000000000" pitchFamily="2" charset="2"/>
              <a:buChar char="Ø"/>
            </a:pPr>
            <a:endParaRPr lang="en-US" dirty="0"/>
          </a:p>
          <a:p>
            <a:pPr algn="just">
              <a:spcAft>
                <a:spcPts val="1200"/>
              </a:spcAft>
              <a:buFont typeface="Wingdings" panose="05000000000000000000" pitchFamily="2" charset="2"/>
              <a:buChar char="Ø"/>
            </a:pPr>
            <a:endParaRPr lang="en-US" dirty="0"/>
          </a:p>
          <a:p>
            <a:pPr algn="just">
              <a:spcAft>
                <a:spcPts val="1200"/>
              </a:spcAft>
              <a:buFont typeface="Wingdings" panose="05000000000000000000" pitchFamily="2" charset="2"/>
              <a:buChar char="Ø"/>
            </a:pPr>
            <a:endParaRPr lang="en-US" dirty="0"/>
          </a:p>
          <a:p>
            <a:pPr algn="just">
              <a:spcAft>
                <a:spcPts val="1200"/>
              </a:spcAft>
              <a:buFont typeface="Wingdings" panose="05000000000000000000" pitchFamily="2" charset="2"/>
              <a:buChar char="Ø"/>
            </a:pPr>
            <a:endParaRPr lang="en-US" dirty="0"/>
          </a:p>
        </p:txBody>
      </p:sp>
    </p:spTree>
    <p:extLst>
      <p:ext uri="{BB962C8B-B14F-4D97-AF65-F5344CB8AC3E}">
        <p14:creationId xmlns:p14="http://schemas.microsoft.com/office/powerpoint/2010/main" val="26536293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25CFF9-239E-BF3E-D58F-867489C64D4B}"/>
              </a:ext>
            </a:extLst>
          </p:cNvPr>
          <p:cNvSpPr>
            <a:spLocks noGrp="1"/>
          </p:cNvSpPr>
          <p:nvPr>
            <p:ph type="title"/>
          </p:nvPr>
        </p:nvSpPr>
        <p:spPr/>
        <p:txBody>
          <a:bodyPr/>
          <a:lstStyle/>
          <a:p>
            <a:pPr algn="ctr"/>
            <a:r>
              <a:rPr lang="en-US" b="1" dirty="0">
                <a:latin typeface="Times New Roman" panose="02020603050405020304" pitchFamily="18" charset="0"/>
                <a:cs typeface="Times New Roman" panose="02020603050405020304" pitchFamily="18" charset="0"/>
              </a:rPr>
              <a:t>WHO IS A MEDIATOR?</a:t>
            </a:r>
            <a:endParaRPr lang="en-IN" b="1"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7830A9DE-3137-A973-DF1C-262990AE5D31}"/>
              </a:ext>
            </a:extLst>
          </p:cNvPr>
          <p:cNvSpPr>
            <a:spLocks noGrp="1"/>
          </p:cNvSpPr>
          <p:nvPr>
            <p:ph idx="1"/>
          </p:nvPr>
        </p:nvSpPr>
        <p:spPr/>
        <p:txBody>
          <a:bodyPr>
            <a:normAutofit/>
          </a:bodyPr>
          <a:lstStyle/>
          <a:p>
            <a:pPr marL="0" indent="0" algn="just">
              <a:buNone/>
            </a:pPr>
            <a:r>
              <a:rPr lang="en-US" sz="2400" dirty="0">
                <a:latin typeface="Times New Roman" panose="02020603050405020304" pitchFamily="18" charset="0"/>
                <a:cs typeface="Times New Roman" panose="02020603050405020304" pitchFamily="18" charset="0"/>
              </a:rPr>
              <a:t>A mediator is a impartial third party/ trained professional who acts as a neutral facilitator during the mediation process in the following situations:</a:t>
            </a:r>
          </a:p>
          <a:p>
            <a:pPr lvl="1" algn="just"/>
            <a:r>
              <a:rPr lang="en-US" dirty="0">
                <a:latin typeface="Times New Roman" panose="02020603050405020304" pitchFamily="18" charset="0"/>
                <a:cs typeface="Times New Roman" panose="02020603050405020304" pitchFamily="18" charset="0"/>
              </a:rPr>
              <a:t>Commercial transactions</a:t>
            </a:r>
          </a:p>
          <a:p>
            <a:pPr lvl="1" algn="just"/>
            <a:r>
              <a:rPr lang="en-US" dirty="0">
                <a:latin typeface="Times New Roman" panose="02020603050405020304" pitchFamily="18" charset="0"/>
                <a:cs typeface="Times New Roman" panose="02020603050405020304" pitchFamily="18" charset="0"/>
              </a:rPr>
              <a:t>Worker's compensation</a:t>
            </a:r>
          </a:p>
          <a:p>
            <a:pPr lvl="1" algn="just"/>
            <a:r>
              <a:rPr lang="en-US" dirty="0">
                <a:latin typeface="Times New Roman" panose="02020603050405020304" pitchFamily="18" charset="0"/>
                <a:cs typeface="Times New Roman" panose="02020603050405020304" pitchFamily="18" charset="0"/>
              </a:rPr>
              <a:t>Divorce</a:t>
            </a:r>
          </a:p>
          <a:p>
            <a:pPr lvl="1" algn="just"/>
            <a:r>
              <a:rPr lang="en-US" dirty="0">
                <a:latin typeface="Times New Roman" panose="02020603050405020304" pitchFamily="18" charset="0"/>
                <a:cs typeface="Times New Roman" panose="02020603050405020304" pitchFamily="18" charset="0"/>
              </a:rPr>
              <a:t>Domestic relations</a:t>
            </a:r>
          </a:p>
          <a:p>
            <a:pPr lvl="1" algn="just"/>
            <a:r>
              <a:rPr lang="en-US" dirty="0">
                <a:latin typeface="Times New Roman" panose="02020603050405020304" pitchFamily="18" charset="0"/>
                <a:cs typeface="Times New Roman" panose="02020603050405020304" pitchFamily="18" charset="0"/>
              </a:rPr>
              <a:t>Labor or community relations</a:t>
            </a:r>
          </a:p>
          <a:p>
            <a:pPr lvl="1" algn="just"/>
            <a:r>
              <a:rPr lang="en-US" dirty="0">
                <a:latin typeface="Times New Roman" panose="02020603050405020304" pitchFamily="18" charset="0"/>
                <a:cs typeface="Times New Roman" panose="02020603050405020304" pitchFamily="18" charset="0"/>
              </a:rPr>
              <a:t>Legal depositions or settlements</a:t>
            </a:r>
          </a:p>
          <a:p>
            <a:pPr lvl="1" algn="just"/>
            <a:r>
              <a:rPr lang="en-US" dirty="0">
                <a:latin typeface="Times New Roman" panose="02020603050405020304" pitchFamily="18" charset="0"/>
                <a:cs typeface="Times New Roman" panose="02020603050405020304" pitchFamily="18" charset="0"/>
              </a:rPr>
              <a:t>Other matters that do not require complex procedural issues</a:t>
            </a:r>
            <a:endParaRPr lang="en-IN"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59255771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0155BB2-9E2C-84A1-894A-D6E8CAB73EC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931F49C-1C86-D26E-BAA5-50A9A7AE5D61}"/>
              </a:ext>
            </a:extLst>
          </p:cNvPr>
          <p:cNvSpPr>
            <a:spLocks noGrp="1"/>
          </p:cNvSpPr>
          <p:nvPr>
            <p:ph type="title"/>
          </p:nvPr>
        </p:nvSpPr>
        <p:spPr>
          <a:xfrm>
            <a:off x="609600" y="778727"/>
            <a:ext cx="10972800" cy="1313688"/>
          </a:xfrm>
        </p:spPr>
        <p:txBody>
          <a:bodyPr>
            <a:normAutofit fontScale="90000"/>
          </a:bodyPr>
          <a:lstStyle/>
          <a:p>
            <a:pPr algn="ctr"/>
            <a:r>
              <a:rPr lang="en-US" b="1" dirty="0">
                <a:latin typeface="Times New Roman" panose="02020603050405020304" pitchFamily="18" charset="0"/>
                <a:cs typeface="Times New Roman" panose="02020603050405020304" pitchFamily="18" charset="0"/>
              </a:rPr>
              <a:t>KEY ROLES &amp; FUNCTIONS OF MEDIATOR</a:t>
            </a:r>
            <a:endParaRPr lang="en-IN" b="1"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0A968BDE-0E23-77DF-0FBB-DD21CD62E613}"/>
              </a:ext>
            </a:extLst>
          </p:cNvPr>
          <p:cNvSpPr>
            <a:spLocks noGrp="1"/>
          </p:cNvSpPr>
          <p:nvPr>
            <p:ph idx="1"/>
          </p:nvPr>
        </p:nvSpPr>
        <p:spPr>
          <a:xfrm>
            <a:off x="609600" y="2214260"/>
            <a:ext cx="10972800" cy="4389120"/>
          </a:xfrm>
        </p:spPr>
        <p:txBody>
          <a:bodyPr>
            <a:normAutofit/>
          </a:bodyPr>
          <a:lstStyle/>
          <a:p>
            <a:pPr marL="444500" indent="-444500">
              <a:buFont typeface="Wingdings" panose="05000000000000000000" pitchFamily="2" charset="2"/>
              <a:buChar char="Ø"/>
            </a:pPr>
            <a:r>
              <a:rPr lang="en-US" b="1" dirty="0">
                <a:latin typeface="Times New Roman" panose="02020603050405020304" pitchFamily="18" charset="0"/>
                <a:cs typeface="Times New Roman" panose="02020603050405020304" pitchFamily="18" charset="0"/>
              </a:rPr>
              <a:t>Facilitates communication</a:t>
            </a:r>
            <a:r>
              <a:rPr lang="en-US" dirty="0">
                <a:latin typeface="Times New Roman" panose="02020603050405020304" pitchFamily="18" charset="0"/>
                <a:cs typeface="Times New Roman" panose="02020603050405020304" pitchFamily="18" charset="0"/>
              </a:rPr>
              <a:t>: Creates a conducive environment for discussion, encourages active listening, and helps parties communicate constructively. (</a:t>
            </a:r>
            <a:r>
              <a:rPr lang="en-US" u="sng" dirty="0">
                <a:latin typeface="Times New Roman" panose="02020603050405020304" pitchFamily="18" charset="0"/>
                <a:cs typeface="Times New Roman" panose="02020603050405020304" pitchFamily="18" charset="0"/>
              </a:rPr>
              <a:t>Bridge the interest of opposing two parties</a:t>
            </a:r>
            <a:r>
              <a:rPr lang="en-US" dirty="0">
                <a:latin typeface="Times New Roman" panose="02020603050405020304" pitchFamily="18" charset="0"/>
                <a:cs typeface="Times New Roman" panose="02020603050405020304" pitchFamily="18" charset="0"/>
              </a:rPr>
              <a:t>)</a:t>
            </a:r>
          </a:p>
          <a:p>
            <a:pPr marL="444500" indent="-444500">
              <a:buFont typeface="Wingdings" panose="05000000000000000000" pitchFamily="2" charset="2"/>
              <a:buChar char="Ø"/>
            </a:pPr>
            <a:r>
              <a:rPr lang="en-US" b="1" dirty="0">
                <a:latin typeface="Times New Roman" panose="02020603050405020304" pitchFamily="18" charset="0"/>
                <a:cs typeface="Times New Roman" panose="02020603050405020304" pitchFamily="18" charset="0"/>
              </a:rPr>
              <a:t>Maintains neutrality</a:t>
            </a:r>
            <a:r>
              <a:rPr lang="en-US" dirty="0">
                <a:latin typeface="Times New Roman" panose="02020603050405020304" pitchFamily="18" charset="0"/>
                <a:cs typeface="Times New Roman" panose="02020603050405020304" pitchFamily="18" charset="0"/>
              </a:rPr>
              <a:t>: Remains unbiased and impartial throughout the process, ensuring neither party feels favored.</a:t>
            </a:r>
          </a:p>
          <a:p>
            <a:pPr marL="444500" indent="-444500">
              <a:buFont typeface="Wingdings" panose="05000000000000000000" pitchFamily="2" charset="2"/>
              <a:buChar char="Ø"/>
            </a:pPr>
            <a:r>
              <a:rPr lang="en-US" b="1" dirty="0">
                <a:latin typeface="Times New Roman" panose="02020603050405020304" pitchFamily="18" charset="0"/>
                <a:cs typeface="Times New Roman" panose="02020603050405020304" pitchFamily="18" charset="0"/>
              </a:rPr>
              <a:t>Manages the process</a:t>
            </a:r>
            <a:r>
              <a:rPr lang="en-US" dirty="0">
                <a:latin typeface="Times New Roman" panose="02020603050405020304" pitchFamily="18" charset="0"/>
                <a:cs typeface="Times New Roman" panose="02020603050405020304" pitchFamily="18" charset="0"/>
              </a:rPr>
              <a:t>: Explains the mediation process and ground rules, and sets the agenda for meetings.</a:t>
            </a:r>
          </a:p>
          <a:p>
            <a:pPr marL="444500" indent="-444500">
              <a:buFont typeface="Wingdings" panose="05000000000000000000" pitchFamily="2" charset="2"/>
              <a:buChar char="Ø"/>
            </a:pPr>
            <a:r>
              <a:rPr lang="en-US" b="1" dirty="0">
                <a:latin typeface="Times New Roman" panose="02020603050405020304" pitchFamily="18" charset="0"/>
                <a:cs typeface="Times New Roman" panose="02020603050405020304" pitchFamily="18" charset="0"/>
              </a:rPr>
              <a:t>Assists in identifying issues</a:t>
            </a:r>
            <a:r>
              <a:rPr lang="en-US" dirty="0">
                <a:latin typeface="Times New Roman" panose="02020603050405020304" pitchFamily="18" charset="0"/>
                <a:cs typeface="Times New Roman" panose="02020603050405020304" pitchFamily="18" charset="0"/>
              </a:rPr>
              <a:t>: Helps parties clarify their positions, interests, and the core issues in dispute.</a:t>
            </a:r>
          </a:p>
        </p:txBody>
      </p:sp>
    </p:spTree>
    <p:extLst>
      <p:ext uri="{BB962C8B-B14F-4D97-AF65-F5344CB8AC3E}">
        <p14:creationId xmlns:p14="http://schemas.microsoft.com/office/powerpoint/2010/main" val="238661543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3CE522-7AA8-54A8-0F44-5984376A9380}"/>
              </a:ext>
            </a:extLst>
          </p:cNvPr>
          <p:cNvSpPr>
            <a:spLocks noGrp="1"/>
          </p:cNvSpPr>
          <p:nvPr>
            <p:ph type="title"/>
          </p:nvPr>
        </p:nvSpPr>
        <p:spPr>
          <a:xfrm>
            <a:off x="447874" y="767575"/>
            <a:ext cx="11467322" cy="1313688"/>
          </a:xfrm>
        </p:spPr>
        <p:txBody>
          <a:bodyPr>
            <a:normAutofit fontScale="90000"/>
          </a:bodyPr>
          <a:lstStyle/>
          <a:p>
            <a:pPr algn="ctr"/>
            <a:r>
              <a:rPr lang="en-US" b="1" dirty="0">
                <a:latin typeface="Times New Roman" panose="02020603050405020304" pitchFamily="18" charset="0"/>
                <a:cs typeface="Times New Roman" panose="02020603050405020304" pitchFamily="18" charset="0"/>
              </a:rPr>
              <a:t>KEY ROLES &amp; FUNCTIONS OF MEDIATOR (CONT.)</a:t>
            </a:r>
            <a:endParaRPr lang="en-IN" b="1"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11192FBE-4577-2291-8977-BAACE3F71DC3}"/>
              </a:ext>
            </a:extLst>
          </p:cNvPr>
          <p:cNvSpPr>
            <a:spLocks noGrp="1"/>
          </p:cNvSpPr>
          <p:nvPr>
            <p:ph idx="1"/>
          </p:nvPr>
        </p:nvSpPr>
        <p:spPr>
          <a:xfrm>
            <a:off x="609600" y="2468880"/>
            <a:ext cx="10972800" cy="3530476"/>
          </a:xfrm>
        </p:spPr>
        <p:txBody>
          <a:bodyPr>
            <a:normAutofit/>
          </a:bodyPr>
          <a:lstStyle/>
          <a:p>
            <a:pPr marL="355600" indent="-344488">
              <a:spcBef>
                <a:spcPts val="1800"/>
              </a:spcBef>
              <a:buFont typeface="Wingdings" panose="05000000000000000000" pitchFamily="2" charset="2"/>
              <a:buChar char="Ø"/>
            </a:pPr>
            <a:r>
              <a:rPr lang="en-US" b="1" dirty="0"/>
              <a:t>Guides negotiation</a:t>
            </a:r>
            <a:r>
              <a:rPr lang="en-US" dirty="0"/>
              <a:t>: Encourages parties to explore potential solutions, brainstorm options, and find common ground for compromise.</a:t>
            </a:r>
          </a:p>
          <a:p>
            <a:pPr marL="355600" indent="-344488">
              <a:spcBef>
                <a:spcPts val="1800"/>
              </a:spcBef>
              <a:buFont typeface="Wingdings" panose="05000000000000000000" pitchFamily="2" charset="2"/>
              <a:buChar char="Ø"/>
            </a:pPr>
            <a:r>
              <a:rPr lang="en-US" b="1" dirty="0"/>
              <a:t>Empowers parties</a:t>
            </a:r>
            <a:r>
              <a:rPr lang="en-US" dirty="0"/>
              <a:t>: Ensures the parties, not the mediator, are the decision-makers and have control over the outcome.</a:t>
            </a:r>
          </a:p>
          <a:p>
            <a:pPr marL="355600" indent="-344488">
              <a:spcBef>
                <a:spcPts val="1800"/>
              </a:spcBef>
              <a:buFont typeface="Wingdings" panose="05000000000000000000" pitchFamily="2" charset="2"/>
              <a:buChar char="Ø"/>
            </a:pPr>
            <a:r>
              <a:rPr lang="en-US" b="1" dirty="0"/>
              <a:t>Provides perspective</a:t>
            </a:r>
            <a:r>
              <a:rPr lang="en-US" dirty="0"/>
              <a:t>: Can offer an objective assessment of the case and inform parties of potential consequences if they were to go to court, though they do not provide legal advice. </a:t>
            </a:r>
            <a:endParaRPr lang="en-IN" dirty="0"/>
          </a:p>
        </p:txBody>
      </p:sp>
    </p:spTree>
    <p:extLst>
      <p:ext uri="{BB962C8B-B14F-4D97-AF65-F5344CB8AC3E}">
        <p14:creationId xmlns:p14="http://schemas.microsoft.com/office/powerpoint/2010/main" val="97956726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7A008F-2EB1-5186-02F0-52D7D1A34372}"/>
              </a:ext>
            </a:extLst>
          </p:cNvPr>
          <p:cNvSpPr>
            <a:spLocks noGrp="1"/>
          </p:cNvSpPr>
          <p:nvPr>
            <p:ph type="title"/>
          </p:nvPr>
        </p:nvSpPr>
        <p:spPr/>
        <p:txBody>
          <a:bodyPr/>
          <a:lstStyle/>
          <a:p>
            <a:pPr algn="ctr"/>
            <a:r>
              <a:rPr lang="en-US" b="1" dirty="0">
                <a:latin typeface="Times New Roman" panose="02020603050405020304" pitchFamily="18" charset="0"/>
                <a:cs typeface="Times New Roman" panose="02020603050405020304" pitchFamily="18" charset="0"/>
              </a:rPr>
              <a:t>WHO CAN BE A MEDIATOR ? </a:t>
            </a:r>
            <a:endParaRPr lang="en-IN" b="1"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34E692FC-3E4A-2A67-72FE-9B65500B1A9E}"/>
              </a:ext>
            </a:extLst>
          </p:cNvPr>
          <p:cNvSpPr>
            <a:spLocks noGrp="1"/>
          </p:cNvSpPr>
          <p:nvPr>
            <p:ph idx="1"/>
          </p:nvPr>
        </p:nvSpPr>
        <p:spPr>
          <a:xfrm>
            <a:off x="609600" y="2319453"/>
            <a:ext cx="10972800" cy="3834459"/>
          </a:xfrm>
        </p:spPr>
        <p:txBody>
          <a:bodyPr>
            <a:normAutofit/>
          </a:bodyPr>
          <a:lstStyle/>
          <a:p>
            <a:pPr marL="400050" indent="-400050" algn="just">
              <a:buFont typeface="Wingdings" panose="05000000000000000000" pitchFamily="2" charset="2"/>
              <a:buChar char="Ø"/>
            </a:pPr>
            <a:r>
              <a:rPr lang="en-US" dirty="0">
                <a:latin typeface="Times New Roman" panose="02020603050405020304" pitchFamily="18" charset="0"/>
                <a:cs typeface="Times New Roman" panose="02020603050405020304" pitchFamily="18" charset="0"/>
              </a:rPr>
              <a:t>Anyone with patience, perseverance, and strong listening skills.</a:t>
            </a:r>
          </a:p>
          <a:p>
            <a:pPr marL="400050" indent="-400050" algn="just">
              <a:buFont typeface="Wingdings" panose="05000000000000000000" pitchFamily="2" charset="2"/>
              <a:buChar char="Ø"/>
            </a:pPr>
            <a:r>
              <a:rPr lang="en-US" dirty="0">
                <a:latin typeface="Times New Roman" panose="02020603050405020304" pitchFamily="18" charset="0"/>
                <a:cs typeface="Times New Roman" panose="02020603050405020304" pitchFamily="18" charset="0"/>
              </a:rPr>
              <a:t>A person who is a clear communicator, positive, and optimistic.</a:t>
            </a:r>
          </a:p>
          <a:p>
            <a:pPr marL="400050" indent="-400050" algn="just">
              <a:buFont typeface="Wingdings" panose="05000000000000000000" pitchFamily="2" charset="2"/>
              <a:buChar char="Ø"/>
            </a:pPr>
            <a:r>
              <a:rPr lang="en-US" dirty="0">
                <a:latin typeface="Times New Roman" panose="02020603050405020304" pitchFamily="18" charset="0"/>
                <a:cs typeface="Times New Roman" panose="02020603050405020304" pitchFamily="18" charset="0"/>
              </a:rPr>
              <a:t>Someone committed to justice and dispute resolution.</a:t>
            </a:r>
          </a:p>
          <a:p>
            <a:pPr marL="400050" indent="-400050" algn="just">
              <a:buFont typeface="Wingdings" panose="05000000000000000000" pitchFamily="2" charset="2"/>
              <a:buChar char="Ø"/>
            </a:pPr>
            <a:r>
              <a:rPr lang="en-US" dirty="0">
                <a:latin typeface="Times New Roman" panose="02020603050405020304" pitchFamily="18" charset="0"/>
                <a:cs typeface="Times New Roman" panose="02020603050405020304" pitchFamily="18" charset="0"/>
              </a:rPr>
              <a:t>Professionals such as advocates, judges, Charted Accountants, social workers, psychologists.</a:t>
            </a:r>
          </a:p>
          <a:p>
            <a:pPr marL="400050" indent="-400050" algn="just">
              <a:buFont typeface="Wingdings" panose="05000000000000000000" pitchFamily="2" charset="2"/>
              <a:buChar char="Ø"/>
            </a:pPr>
            <a:r>
              <a:rPr lang="en-US" dirty="0">
                <a:latin typeface="Times New Roman" panose="02020603050405020304" pitchFamily="18" charset="0"/>
                <a:cs typeface="Times New Roman" panose="02020603050405020304" pitchFamily="18" charset="0"/>
              </a:rPr>
              <a:t>Individuals with common sense and sound understanding of people and conflicts.</a:t>
            </a:r>
          </a:p>
          <a:p>
            <a:pPr marL="400050" indent="-400050" algn="just">
              <a:buFont typeface="Wingdings" panose="05000000000000000000" pitchFamily="2" charset="2"/>
              <a:buChar char="Ø"/>
            </a:pPr>
            <a:r>
              <a:rPr lang="en-US" dirty="0">
                <a:latin typeface="Times New Roman" panose="02020603050405020304" pitchFamily="18" charset="0"/>
                <a:cs typeface="Times New Roman" panose="02020603050405020304" pitchFamily="18" charset="0"/>
              </a:rPr>
              <a:t>With the appropriate training, any of these can become an effective mediator.</a:t>
            </a:r>
          </a:p>
        </p:txBody>
      </p:sp>
    </p:spTree>
    <p:extLst>
      <p:ext uri="{BB962C8B-B14F-4D97-AF65-F5344CB8AC3E}">
        <p14:creationId xmlns:p14="http://schemas.microsoft.com/office/powerpoint/2010/main" val="393054097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485C88-8009-B365-D6F1-2B82DBAB86FE}"/>
              </a:ext>
            </a:extLst>
          </p:cNvPr>
          <p:cNvSpPr>
            <a:spLocks noGrp="1"/>
          </p:cNvSpPr>
          <p:nvPr>
            <p:ph type="title"/>
          </p:nvPr>
        </p:nvSpPr>
        <p:spPr/>
        <p:txBody>
          <a:bodyPr/>
          <a:lstStyle/>
          <a:p>
            <a:pPr algn="ctr"/>
            <a:r>
              <a:rPr lang="en-IN" b="1" dirty="0">
                <a:latin typeface="Times New Roman" panose="02020603050405020304" pitchFamily="18" charset="0"/>
                <a:cs typeface="Times New Roman" panose="02020603050405020304" pitchFamily="18" charset="0"/>
              </a:rPr>
              <a:t>ETHICS OF A MEDIATOR</a:t>
            </a:r>
          </a:p>
        </p:txBody>
      </p:sp>
      <p:sp>
        <p:nvSpPr>
          <p:cNvPr id="3" name="Content Placeholder 2">
            <a:extLst>
              <a:ext uri="{FF2B5EF4-FFF2-40B4-BE49-F238E27FC236}">
                <a16:creationId xmlns:a16="http://schemas.microsoft.com/office/drawing/2014/main" id="{E3234306-079D-5444-8C09-4F0193E2E689}"/>
              </a:ext>
            </a:extLst>
          </p:cNvPr>
          <p:cNvSpPr>
            <a:spLocks noGrp="1"/>
          </p:cNvSpPr>
          <p:nvPr>
            <p:ph idx="1"/>
          </p:nvPr>
        </p:nvSpPr>
        <p:spPr>
          <a:xfrm>
            <a:off x="609600" y="2125051"/>
            <a:ext cx="10972800" cy="4389120"/>
          </a:xfrm>
        </p:spPr>
        <p:txBody>
          <a:bodyPr>
            <a:normAutofit/>
          </a:bodyPr>
          <a:lstStyle/>
          <a:p>
            <a:pPr marL="400050" indent="-400050" algn="just">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The mediator shall assist the parties in an independent, neutral and impartial manner in their attempt to reach an amicable settlement of their dispute. </a:t>
            </a:r>
          </a:p>
          <a:p>
            <a:pPr marL="400050" indent="-400050" algn="just">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The mediator shall at all times be guided by the principles of objectivity and fairness and protect the voluntariness, confidentiality and self-determination of the parties, and the standards for professional and ethical conduct. </a:t>
            </a:r>
          </a:p>
          <a:p>
            <a:pPr marL="400050" indent="-400050" algn="just">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Confidentiality and the limits of same should be disclosed again during the beginning of a caucus. </a:t>
            </a:r>
          </a:p>
          <a:p>
            <a:pPr algn="just">
              <a:buFont typeface="Wingdings" panose="05000000000000000000" pitchFamily="2" charset="2"/>
              <a:buChar char="Ø"/>
            </a:pPr>
            <a:endParaRPr lang="en-US" sz="2800" dirty="0"/>
          </a:p>
          <a:p>
            <a:pPr algn="just">
              <a:buFont typeface="Wingdings" panose="05000000000000000000" pitchFamily="2" charset="2"/>
              <a:buChar char="Ø"/>
            </a:pPr>
            <a:endParaRPr lang="en-US" sz="2800" dirty="0"/>
          </a:p>
          <a:p>
            <a:pPr algn="just">
              <a:buFont typeface="Wingdings" panose="05000000000000000000" pitchFamily="2" charset="2"/>
              <a:buChar char="Ø"/>
            </a:pPr>
            <a:endParaRPr lang="en-IN" dirty="0"/>
          </a:p>
        </p:txBody>
      </p:sp>
    </p:spTree>
    <p:extLst>
      <p:ext uri="{BB962C8B-B14F-4D97-AF65-F5344CB8AC3E}">
        <p14:creationId xmlns:p14="http://schemas.microsoft.com/office/powerpoint/2010/main" val="365473027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pPr algn="ctr"/>
            <a:r>
              <a:rPr lang="en-US" b="1" dirty="0">
                <a:latin typeface="Times New Roman" panose="02020603050405020304" pitchFamily="18" charset="0"/>
                <a:cs typeface="Times New Roman" panose="02020603050405020304" pitchFamily="18" charset="0"/>
              </a:rPr>
              <a:t>WHAT IS MEDIATION ?</a:t>
            </a:r>
          </a:p>
        </p:txBody>
      </p:sp>
      <p:sp>
        <p:nvSpPr>
          <p:cNvPr id="2" name="Content Placeholder 1"/>
          <p:cNvSpPr>
            <a:spLocks noGrp="1"/>
          </p:cNvSpPr>
          <p:nvPr>
            <p:ph idx="1"/>
          </p:nvPr>
        </p:nvSpPr>
        <p:spPr>
          <a:xfrm>
            <a:off x="609600" y="2364059"/>
            <a:ext cx="10972800" cy="3691054"/>
          </a:xfrm>
        </p:spPr>
        <p:txBody>
          <a:bodyPr>
            <a:normAutofit/>
          </a:bodyPr>
          <a:lstStyle/>
          <a:p>
            <a:pPr marL="444500" indent="-444500" algn="just">
              <a:buFont typeface="Wingdings" panose="05000000000000000000" pitchFamily="2" charset="2"/>
              <a:buChar char="Ø"/>
            </a:pPr>
            <a:r>
              <a:rPr lang="en-US" dirty="0">
                <a:latin typeface="Times New Roman" panose="02020603050405020304" pitchFamily="18" charset="0"/>
                <a:cs typeface="Times New Roman" panose="02020603050405020304" pitchFamily="18" charset="0"/>
              </a:rPr>
              <a:t>It is the one of the method of Alternative Dispute Resolution process.</a:t>
            </a:r>
          </a:p>
          <a:p>
            <a:pPr marL="444500" indent="-444500" algn="just">
              <a:buFont typeface="Wingdings" panose="05000000000000000000" pitchFamily="2" charset="2"/>
              <a:buChar char="Ø"/>
            </a:pPr>
            <a:r>
              <a:rPr lang="en-US" dirty="0">
                <a:latin typeface="Times New Roman" panose="02020603050405020304" pitchFamily="18" charset="0"/>
                <a:cs typeface="Times New Roman" panose="02020603050405020304" pitchFamily="18" charset="0"/>
              </a:rPr>
              <a:t>Where a neutral third person (Mediator) assist parties in conflict to resolve amicably.</a:t>
            </a:r>
          </a:p>
          <a:p>
            <a:pPr marL="444500" indent="-444500" algn="just">
              <a:buFont typeface="Wingdings" panose="05000000000000000000" pitchFamily="2" charset="2"/>
              <a:buChar char="Ø"/>
            </a:pPr>
            <a:r>
              <a:rPr lang="en-US" dirty="0">
                <a:latin typeface="Times New Roman" panose="02020603050405020304" pitchFamily="18" charset="0"/>
                <a:cs typeface="Times New Roman" panose="02020603050405020304" pitchFamily="18" charset="0"/>
              </a:rPr>
              <a:t>It’s a collaborative approach to resolve conflict including legal dispute, family matters, commercial conflicts, etc.</a:t>
            </a:r>
          </a:p>
          <a:p>
            <a:pPr marL="444500" indent="-444500" algn="just">
              <a:buFont typeface="Wingdings" panose="05000000000000000000" pitchFamily="2" charset="2"/>
              <a:buChar char="Ø"/>
            </a:pPr>
            <a:r>
              <a:rPr lang="en-US" dirty="0">
                <a:latin typeface="Times New Roman" panose="02020603050405020304" pitchFamily="18" charset="0"/>
                <a:cs typeface="Times New Roman" panose="02020603050405020304" pitchFamily="18" charset="0"/>
              </a:rPr>
              <a:t>It is a professionally and scientifically managed conciliation.</a:t>
            </a:r>
          </a:p>
          <a:p>
            <a:pPr marL="444500" indent="-444500" algn="just">
              <a:buFont typeface="Wingdings" panose="05000000000000000000" pitchFamily="2" charset="2"/>
              <a:buChar char="Ø"/>
            </a:pPr>
            <a:r>
              <a:rPr lang="en-US" dirty="0">
                <a:latin typeface="Times New Roman" panose="02020603050405020304" pitchFamily="18" charset="0"/>
                <a:cs typeface="Times New Roman" panose="02020603050405020304" pitchFamily="18" charset="0"/>
              </a:rPr>
              <a:t>It is a non-binding, non-adjudicatory dispute resolution process.</a:t>
            </a:r>
          </a:p>
          <a:p>
            <a:pPr marL="444500" indent="-444500" algn="just">
              <a:buFont typeface="Wingdings" panose="05000000000000000000" pitchFamily="2" charset="2"/>
              <a:buChar char="Ø"/>
            </a:pPr>
            <a:r>
              <a:rPr lang="en-US" dirty="0">
                <a:latin typeface="Times New Roman" panose="02020603050405020304" pitchFamily="18" charset="0"/>
                <a:cs typeface="Times New Roman" panose="02020603050405020304" pitchFamily="18" charset="0"/>
              </a:rPr>
              <a:t>It is a negotiation facilitated by a trusted neutral person.</a:t>
            </a:r>
          </a:p>
        </p:txBody>
      </p:sp>
    </p:spTree>
    <p:extLst>
      <p:ext uri="{BB962C8B-B14F-4D97-AF65-F5344CB8AC3E}">
        <p14:creationId xmlns:p14="http://schemas.microsoft.com/office/powerpoint/2010/main" val="150891027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FCCCFB-A278-7CD5-8002-5E227243B7F2}"/>
              </a:ext>
            </a:extLst>
          </p:cNvPr>
          <p:cNvSpPr>
            <a:spLocks noGrp="1"/>
          </p:cNvSpPr>
          <p:nvPr>
            <p:ph type="title"/>
          </p:nvPr>
        </p:nvSpPr>
        <p:spPr/>
        <p:txBody>
          <a:bodyPr/>
          <a:lstStyle/>
          <a:p>
            <a:pPr algn="ctr"/>
            <a:r>
              <a:rPr lang="en-IN" b="1" dirty="0">
                <a:latin typeface="Times New Roman" panose="02020603050405020304" pitchFamily="18" charset="0"/>
                <a:cs typeface="Times New Roman" panose="02020603050405020304" pitchFamily="18" charset="0"/>
              </a:rPr>
              <a:t>ETHICS OF A MEDIATOR (CONT.)</a:t>
            </a:r>
          </a:p>
        </p:txBody>
      </p:sp>
      <p:sp>
        <p:nvSpPr>
          <p:cNvPr id="3" name="Content Placeholder 2">
            <a:extLst>
              <a:ext uri="{FF2B5EF4-FFF2-40B4-BE49-F238E27FC236}">
                <a16:creationId xmlns:a16="http://schemas.microsoft.com/office/drawing/2014/main" id="{88164536-02E5-8754-C569-E5105BA12090}"/>
              </a:ext>
            </a:extLst>
          </p:cNvPr>
          <p:cNvSpPr>
            <a:spLocks noGrp="1"/>
          </p:cNvSpPr>
          <p:nvPr>
            <p:ph idx="1"/>
          </p:nvPr>
        </p:nvSpPr>
        <p:spPr>
          <a:xfrm>
            <a:off x="609600" y="2593402"/>
            <a:ext cx="10972800" cy="2959905"/>
          </a:xfrm>
        </p:spPr>
        <p:txBody>
          <a:bodyPr/>
          <a:lstStyle/>
          <a:p>
            <a:pPr marL="444500" indent="-444500" algn="just">
              <a:buFont typeface="Wingdings" panose="05000000000000000000" pitchFamily="2" charset="2"/>
              <a:buChar char="Ø"/>
            </a:pPr>
            <a:r>
              <a:rPr lang="en-US" sz="2800" dirty="0"/>
              <a:t>Prior relationships and associations with any of the disputing parties with the mediator should be disclosed either prior to the implementation of the session or during the introduction; the parties can decide whether or not to continue with the process.</a:t>
            </a:r>
          </a:p>
          <a:p>
            <a:pPr marL="444500" indent="-444500" algn="just">
              <a:buFont typeface="Wingdings" panose="05000000000000000000" pitchFamily="2" charset="2"/>
              <a:buChar char="Ø"/>
            </a:pPr>
            <a:r>
              <a:rPr lang="en-US" sz="2800" dirty="0"/>
              <a:t>Mediators must not manipulate the confidential information gained solely to reach an agreement or settlement. </a:t>
            </a:r>
          </a:p>
          <a:p>
            <a:pPr algn="just">
              <a:buFont typeface="Wingdings" panose="05000000000000000000" pitchFamily="2" charset="2"/>
              <a:buChar char="Ø"/>
            </a:pPr>
            <a:endParaRPr lang="en-IN" dirty="0"/>
          </a:p>
        </p:txBody>
      </p:sp>
    </p:spTree>
    <p:extLst>
      <p:ext uri="{BB962C8B-B14F-4D97-AF65-F5344CB8AC3E}">
        <p14:creationId xmlns:p14="http://schemas.microsoft.com/office/powerpoint/2010/main" val="309650902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883ABE1-14B6-7688-034A-A976F9FCE58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A278822-33E1-52D4-E3A1-8E861DFDA979}"/>
              </a:ext>
            </a:extLst>
          </p:cNvPr>
          <p:cNvSpPr>
            <a:spLocks noGrp="1"/>
          </p:cNvSpPr>
          <p:nvPr>
            <p:ph type="title"/>
          </p:nvPr>
        </p:nvSpPr>
        <p:spPr/>
        <p:txBody>
          <a:bodyPr/>
          <a:lstStyle/>
          <a:p>
            <a:pPr algn="ctr"/>
            <a:r>
              <a:rPr lang="en-US" b="1" dirty="0">
                <a:latin typeface="Times New Roman" panose="02020603050405020304" pitchFamily="18" charset="0"/>
                <a:cs typeface="Times New Roman" panose="02020603050405020304" pitchFamily="18" charset="0"/>
              </a:rPr>
              <a:t>DUTIES OF A MEDIATOR</a:t>
            </a:r>
            <a:endParaRPr lang="en-IN" b="1"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537A4B41-BB79-EA6A-DCF2-AEA27AE1E75B}"/>
              </a:ext>
            </a:extLst>
          </p:cNvPr>
          <p:cNvSpPr>
            <a:spLocks noGrp="1"/>
          </p:cNvSpPr>
          <p:nvPr>
            <p:ph idx="1"/>
          </p:nvPr>
        </p:nvSpPr>
        <p:spPr>
          <a:xfrm>
            <a:off x="609600" y="2252546"/>
            <a:ext cx="10972800" cy="4068636"/>
          </a:xfrm>
        </p:spPr>
        <p:txBody>
          <a:bodyPr>
            <a:normAutofit fontScale="92500"/>
          </a:bodyPr>
          <a:lstStyle/>
          <a:p>
            <a:pPr marL="400050" indent="-400050" algn="just">
              <a:buClr>
                <a:schemeClr val="accent2"/>
              </a:buClr>
              <a:buFont typeface="Wingdings" charset="2"/>
              <a:buChar char="Ø"/>
            </a:pPr>
            <a:r>
              <a:rPr lang="en-US" sz="2800" dirty="0">
                <a:latin typeface="Times New Roman" panose="02020603050405020304" pitchFamily="18" charset="0"/>
                <a:cs typeface="Times New Roman" panose="02020603050405020304" pitchFamily="18" charset="0"/>
              </a:rPr>
              <a:t>Mediator should always have a clear idea of why he or she is calling for a caucus and explain their rationale to the parties prior to going into caucus. </a:t>
            </a:r>
          </a:p>
          <a:p>
            <a:pPr marL="400050" indent="-400050" algn="just">
              <a:buClr>
                <a:schemeClr val="accent2"/>
              </a:buClr>
              <a:buFont typeface="Wingdings" charset="2"/>
              <a:buChar char="Ø"/>
            </a:pPr>
            <a:r>
              <a:rPr lang="en-US" sz="2800" dirty="0">
                <a:latin typeface="Times New Roman" panose="02020603050405020304" pitchFamily="18" charset="0"/>
                <a:cs typeface="Times New Roman" panose="02020603050405020304" pitchFamily="18" charset="0"/>
              </a:rPr>
              <a:t>Mediator should remain as a “guardians of the process” within the caucus. Therefore, a mediator should attempt to influence the direction of the caucus only to a limited extent.</a:t>
            </a:r>
          </a:p>
          <a:p>
            <a:pPr marL="400050" indent="-400050" algn="just">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Mediators are responsible to ensure the safety of all the parties in caucus. </a:t>
            </a:r>
          </a:p>
          <a:p>
            <a:pPr marL="400050" indent="-400050" algn="just">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Mediators must remain aware of any nonverbal messages conveyed by both the disputing parties and the mediator within the caucus.</a:t>
            </a:r>
          </a:p>
          <a:p>
            <a:pPr algn="just">
              <a:buFont typeface="Wingdings" panose="05000000000000000000" pitchFamily="2" charset="2"/>
              <a:buChar char="Ø"/>
            </a:pPr>
            <a:endParaRPr lang="en-IN" dirty="0"/>
          </a:p>
        </p:txBody>
      </p:sp>
    </p:spTree>
    <p:extLst>
      <p:ext uri="{BB962C8B-B14F-4D97-AF65-F5344CB8AC3E}">
        <p14:creationId xmlns:p14="http://schemas.microsoft.com/office/powerpoint/2010/main" val="49014034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Diagram 3">
            <a:extLst>
              <a:ext uri="{FF2B5EF4-FFF2-40B4-BE49-F238E27FC236}">
                <a16:creationId xmlns:a16="http://schemas.microsoft.com/office/drawing/2014/main" id="{3092C72C-FBEA-3ADC-09A1-31A8CF0BD007}"/>
              </a:ext>
            </a:extLst>
          </p:cNvPr>
          <p:cNvGraphicFramePr/>
          <p:nvPr/>
        </p:nvGraphicFramePr>
        <p:xfrm>
          <a:off x="838200" y="867746"/>
          <a:ext cx="10515600" cy="567472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71952068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609600" y="970156"/>
            <a:ext cx="10972800" cy="1511786"/>
          </a:xfrm>
        </p:spPr>
        <p:txBody>
          <a:bodyPr>
            <a:normAutofit/>
          </a:bodyPr>
          <a:lstStyle/>
          <a:p>
            <a:pPr algn="ctr"/>
            <a:r>
              <a:rPr lang="en-US" sz="4800" b="1" dirty="0">
                <a:latin typeface="Times New Roman" panose="02020603050405020304" pitchFamily="18" charset="0"/>
                <a:cs typeface="Times New Roman" panose="02020603050405020304" pitchFamily="18" charset="0"/>
              </a:rPr>
              <a:t>ROLE OF CHARTERED ACCOUNTANTS IN MEDIATION</a:t>
            </a:r>
          </a:p>
        </p:txBody>
      </p:sp>
      <p:sp>
        <p:nvSpPr>
          <p:cNvPr id="2" name="Content Placeholder 1"/>
          <p:cNvSpPr>
            <a:spLocks noGrp="1"/>
          </p:cNvSpPr>
          <p:nvPr>
            <p:ph idx="1"/>
          </p:nvPr>
        </p:nvSpPr>
        <p:spPr>
          <a:xfrm>
            <a:off x="609600" y="2799184"/>
            <a:ext cx="10972800" cy="3525416"/>
          </a:xfrm>
        </p:spPr>
        <p:txBody>
          <a:bodyPr/>
          <a:lstStyle/>
          <a:p>
            <a:pPr marL="400050" indent="-400050" algn="just">
              <a:spcBef>
                <a:spcPts val="1200"/>
              </a:spcBef>
              <a:buFont typeface="Wingdings" panose="05000000000000000000" pitchFamily="2" charset="2"/>
              <a:buChar char="Ø"/>
            </a:pPr>
            <a:r>
              <a:rPr lang="en-US" b="1" dirty="0">
                <a:latin typeface="Times New Roman" panose="02020603050405020304" pitchFamily="18" charset="0"/>
                <a:cs typeface="Times New Roman" panose="02020603050405020304" pitchFamily="18" charset="0"/>
              </a:rPr>
              <a:t>Financial Expertise</a:t>
            </a:r>
            <a:r>
              <a:rPr lang="en-US" dirty="0">
                <a:latin typeface="Times New Roman" panose="02020603050405020304" pitchFamily="18" charset="0"/>
                <a:cs typeface="Times New Roman" panose="02020603050405020304" pitchFamily="18" charset="0"/>
              </a:rPr>
              <a:t>: Ability to analyze financial data.</a:t>
            </a:r>
          </a:p>
          <a:p>
            <a:pPr marL="400050" indent="-400050" algn="just">
              <a:spcBef>
                <a:spcPts val="1200"/>
              </a:spcBef>
              <a:buFont typeface="Wingdings" panose="05000000000000000000" pitchFamily="2" charset="2"/>
              <a:buChar char="Ø"/>
            </a:pPr>
            <a:r>
              <a:rPr lang="en-US" b="1" dirty="0">
                <a:latin typeface="Times New Roman" panose="02020603050405020304" pitchFamily="18" charset="0"/>
                <a:cs typeface="Times New Roman" panose="02020603050405020304" pitchFamily="18" charset="0"/>
              </a:rPr>
              <a:t>Corporate Restructuring</a:t>
            </a:r>
            <a:r>
              <a:rPr lang="en-US" dirty="0">
                <a:latin typeface="Times New Roman" panose="02020603050405020304" pitchFamily="18" charset="0"/>
                <a:cs typeface="Times New Roman" panose="02020603050405020304" pitchFamily="18" charset="0"/>
              </a:rPr>
              <a:t>: Experience in negotiation during restructuring or insolvency.</a:t>
            </a:r>
          </a:p>
          <a:p>
            <a:pPr marL="400050" indent="-400050" algn="just">
              <a:spcBef>
                <a:spcPts val="1200"/>
              </a:spcBef>
              <a:buFont typeface="Wingdings" panose="05000000000000000000" pitchFamily="2" charset="2"/>
              <a:buChar char="Ø"/>
            </a:pPr>
            <a:r>
              <a:rPr lang="en-US" b="1" dirty="0">
                <a:latin typeface="Times New Roman" panose="02020603050405020304" pitchFamily="18" charset="0"/>
                <a:cs typeface="Times New Roman" panose="02020603050405020304" pitchFamily="18" charset="0"/>
              </a:rPr>
              <a:t>Taxation &amp; Compliance</a:t>
            </a:r>
            <a:r>
              <a:rPr lang="en-US" dirty="0">
                <a:latin typeface="Times New Roman" panose="02020603050405020304" pitchFamily="18" charset="0"/>
                <a:cs typeface="Times New Roman" panose="02020603050405020304" pitchFamily="18" charset="0"/>
              </a:rPr>
              <a:t>: Resolving tax disputes, compliance-related conflicts.</a:t>
            </a:r>
          </a:p>
          <a:p>
            <a:pPr marL="400050" indent="-400050" algn="just">
              <a:spcBef>
                <a:spcPts val="1200"/>
              </a:spcBef>
              <a:buFont typeface="Wingdings" panose="05000000000000000000" pitchFamily="2" charset="2"/>
              <a:buChar char="Ø"/>
            </a:pPr>
            <a:r>
              <a:rPr lang="en-US" b="1" dirty="0">
                <a:latin typeface="Times New Roman" panose="02020603050405020304" pitchFamily="18" charset="0"/>
                <a:cs typeface="Times New Roman" panose="02020603050405020304" pitchFamily="18" charset="0"/>
              </a:rPr>
              <a:t>Financial Settlements</a:t>
            </a:r>
            <a:r>
              <a:rPr lang="en-US" dirty="0">
                <a:latin typeface="Times New Roman" panose="02020603050405020304" pitchFamily="18" charset="0"/>
                <a:cs typeface="Times New Roman" panose="02020603050405020304" pitchFamily="18" charset="0"/>
              </a:rPr>
              <a:t>: Understanding complex financial settlements in business and family disputes.</a:t>
            </a:r>
          </a:p>
        </p:txBody>
      </p:sp>
    </p:spTree>
    <p:extLst>
      <p:ext uri="{BB962C8B-B14F-4D97-AF65-F5344CB8AC3E}">
        <p14:creationId xmlns:p14="http://schemas.microsoft.com/office/powerpoint/2010/main" val="141945383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Diagram 3">
            <a:extLst>
              <a:ext uri="{FF2B5EF4-FFF2-40B4-BE49-F238E27FC236}">
                <a16:creationId xmlns:a16="http://schemas.microsoft.com/office/drawing/2014/main" id="{61CA5D2F-473C-7B00-1C34-EC6964684CC2}"/>
              </a:ext>
            </a:extLst>
          </p:cNvPr>
          <p:cNvGraphicFramePr/>
          <p:nvPr>
            <p:extLst>
              <p:ext uri="{D42A27DB-BD31-4B8C-83A1-F6EECF244321}">
                <p14:modId xmlns:p14="http://schemas.microsoft.com/office/powerpoint/2010/main" val="1517540706"/>
              </p:ext>
            </p:extLst>
          </p:nvPr>
        </p:nvGraphicFramePr>
        <p:xfrm>
          <a:off x="1" y="0"/>
          <a:ext cx="12192000" cy="6858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13026667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pPr algn="ctr"/>
            <a:r>
              <a:rPr lang="en-US" b="1" dirty="0">
                <a:latin typeface="Times New Roman" panose="02020603050405020304" pitchFamily="18" charset="0"/>
                <a:cs typeface="Times New Roman" panose="02020603050405020304" pitchFamily="18" charset="0"/>
              </a:rPr>
              <a:t>TRAINING &amp; CERTIFICATION</a:t>
            </a:r>
          </a:p>
        </p:txBody>
      </p:sp>
      <p:sp>
        <p:nvSpPr>
          <p:cNvPr id="2" name="Content Placeholder 1"/>
          <p:cNvSpPr>
            <a:spLocks noGrp="1"/>
          </p:cNvSpPr>
          <p:nvPr>
            <p:ph idx="1"/>
          </p:nvPr>
        </p:nvSpPr>
        <p:spPr>
          <a:xfrm>
            <a:off x="609600" y="2102749"/>
            <a:ext cx="10972800" cy="4389120"/>
          </a:xfrm>
        </p:spPr>
        <p:txBody>
          <a:bodyPr>
            <a:normAutofit fontScale="92500" lnSpcReduction="10000"/>
          </a:bodyPr>
          <a:lstStyle/>
          <a:p>
            <a:pPr algn="just">
              <a:buFont typeface="Wingdings" panose="05000000000000000000" pitchFamily="2" charset="2"/>
              <a:buChar char="Ø"/>
            </a:pPr>
            <a:r>
              <a:rPr lang="en-US" sz="2800" b="1" dirty="0">
                <a:latin typeface="Times New Roman" panose="02020603050405020304" pitchFamily="18" charset="0"/>
                <a:cs typeface="Times New Roman" panose="02020603050405020304" pitchFamily="18" charset="0"/>
              </a:rPr>
              <a:t>Why Training is Important for CAs in Mediation?</a:t>
            </a:r>
          </a:p>
          <a:p>
            <a:pPr lvl="1" algn="just"/>
            <a:r>
              <a:rPr lang="en-US" b="1" dirty="0">
                <a:latin typeface="Times New Roman" panose="02020603050405020304" pitchFamily="18" charset="0"/>
                <a:cs typeface="Times New Roman" panose="02020603050405020304" pitchFamily="18" charset="0"/>
              </a:rPr>
              <a:t>Mediation-specific skills</a:t>
            </a:r>
            <a:r>
              <a:rPr lang="en-US" dirty="0">
                <a:latin typeface="Times New Roman" panose="02020603050405020304" pitchFamily="18" charset="0"/>
                <a:cs typeface="Times New Roman" panose="02020603050405020304" pitchFamily="18" charset="0"/>
              </a:rPr>
              <a:t>: While CAs are well-versed in finance, mediation requires specific skills such as neutrality, emotional intelligence, conflict resolution, and communication.</a:t>
            </a:r>
          </a:p>
          <a:p>
            <a:pPr lvl="1" algn="just"/>
            <a:r>
              <a:rPr lang="en-US" b="1" dirty="0">
                <a:latin typeface="Times New Roman" panose="02020603050405020304" pitchFamily="18" charset="0"/>
                <a:cs typeface="Times New Roman" panose="02020603050405020304" pitchFamily="18" charset="0"/>
              </a:rPr>
              <a:t>Legal framework understanding</a:t>
            </a:r>
            <a:r>
              <a:rPr lang="en-US" dirty="0">
                <a:latin typeface="Times New Roman" panose="02020603050405020304" pitchFamily="18" charset="0"/>
                <a:cs typeface="Times New Roman" panose="02020603050405020304" pitchFamily="18" charset="0"/>
              </a:rPr>
              <a:t>: CAs need to be familiar with legal aspects of mediation, including relevant laws, institutional frameworks, and the role of mediators in legal disputes.</a:t>
            </a:r>
          </a:p>
          <a:p>
            <a:pPr lvl="1" algn="just"/>
            <a:r>
              <a:rPr lang="en-US" b="1" dirty="0">
                <a:latin typeface="Times New Roman" panose="02020603050405020304" pitchFamily="18" charset="0"/>
                <a:cs typeface="Times New Roman" panose="02020603050405020304" pitchFamily="18" charset="0"/>
              </a:rPr>
              <a:t>Accreditation</a:t>
            </a:r>
            <a:r>
              <a:rPr lang="en-US" dirty="0">
                <a:latin typeface="Times New Roman" panose="02020603050405020304" pitchFamily="18" charset="0"/>
                <a:cs typeface="Times New Roman" panose="02020603050405020304" pitchFamily="18" charset="0"/>
              </a:rPr>
              <a:t>: A professional credential helps to establish credibility and expertise in the mediation field.</a:t>
            </a:r>
          </a:p>
          <a:p>
            <a:pPr algn="just">
              <a:buFont typeface="Wingdings" panose="05000000000000000000" pitchFamily="2" charset="2"/>
              <a:buChar char="Ø"/>
            </a:pPr>
            <a:r>
              <a:rPr lang="en-US" sz="2800" b="1" dirty="0">
                <a:latin typeface="Times New Roman" panose="02020603050405020304" pitchFamily="18" charset="0"/>
                <a:cs typeface="Times New Roman" panose="02020603050405020304" pitchFamily="18" charset="0"/>
              </a:rPr>
              <a:t>Becoming a Mediator:</a:t>
            </a:r>
          </a:p>
          <a:p>
            <a:pPr lvl="1" algn="just"/>
            <a:r>
              <a:rPr lang="en-US" dirty="0">
                <a:latin typeface="Times New Roman" panose="02020603050405020304" pitchFamily="18" charset="0"/>
                <a:cs typeface="Times New Roman" panose="02020603050405020304" pitchFamily="18" charset="0"/>
              </a:rPr>
              <a:t>ADR centers, law institutions offering mediation training.</a:t>
            </a:r>
          </a:p>
          <a:p>
            <a:pPr lvl="1" algn="just"/>
            <a:r>
              <a:rPr lang="en-US" dirty="0">
                <a:latin typeface="Times New Roman" panose="02020603050405020304" pitchFamily="18" charset="0"/>
                <a:cs typeface="Times New Roman" panose="02020603050405020304" pitchFamily="18" charset="0"/>
              </a:rPr>
              <a:t>Certification from recognized bodies like ICAI or Ministry of Law and Justice.</a:t>
            </a:r>
          </a:p>
        </p:txBody>
      </p:sp>
    </p:spTree>
    <p:extLst>
      <p:ext uri="{BB962C8B-B14F-4D97-AF65-F5344CB8AC3E}">
        <p14:creationId xmlns:p14="http://schemas.microsoft.com/office/powerpoint/2010/main" val="205488084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AD50D7-BCE5-EDA2-2D1C-539B643A4FB0}"/>
              </a:ext>
            </a:extLst>
          </p:cNvPr>
          <p:cNvSpPr>
            <a:spLocks noGrp="1"/>
          </p:cNvSpPr>
          <p:nvPr>
            <p:ph type="title"/>
          </p:nvPr>
        </p:nvSpPr>
        <p:spPr>
          <a:xfrm>
            <a:off x="335910" y="792479"/>
            <a:ext cx="11582400" cy="1143000"/>
          </a:xfrm>
        </p:spPr>
        <p:txBody>
          <a:bodyPr>
            <a:noAutofit/>
          </a:bodyPr>
          <a:lstStyle/>
          <a:p>
            <a:pPr algn="ctr"/>
            <a:r>
              <a:rPr lang="en-US" sz="4000" b="1" dirty="0">
                <a:latin typeface="Times New Roman" panose="02020603050405020304" pitchFamily="18" charset="0"/>
                <a:cs typeface="Times New Roman" panose="02020603050405020304" pitchFamily="18" charset="0"/>
              </a:rPr>
              <a:t>RECOGNITION AND BENEFITS OF CERTIFICATION</a:t>
            </a:r>
            <a:endParaRPr lang="en-IN" sz="4000" b="1"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71EA6F2E-E7C1-AAF9-44C6-CC81F72972F3}"/>
              </a:ext>
            </a:extLst>
          </p:cNvPr>
          <p:cNvSpPr>
            <a:spLocks noGrp="1"/>
          </p:cNvSpPr>
          <p:nvPr>
            <p:ph idx="1"/>
          </p:nvPr>
        </p:nvSpPr>
        <p:spPr>
          <a:xfrm>
            <a:off x="301694" y="2038117"/>
            <a:ext cx="11588612" cy="4819883"/>
          </a:xfrm>
        </p:spPr>
        <p:txBody>
          <a:bodyPr>
            <a:noAutofit/>
          </a:bodyPr>
          <a:lstStyle/>
          <a:p>
            <a:pPr marL="444500" indent="-444500" algn="just">
              <a:buFont typeface="Wingdings" panose="05000000000000000000" pitchFamily="2" charset="2"/>
              <a:buChar char="Ø"/>
            </a:pPr>
            <a:r>
              <a:rPr lang="en-IN" sz="2400" b="1" dirty="0">
                <a:latin typeface="Times New Roman" panose="02020603050405020304" pitchFamily="18" charset="0"/>
                <a:cs typeface="Times New Roman" panose="02020603050405020304" pitchFamily="18" charset="0"/>
              </a:rPr>
              <a:t>Cross-Border Opportunities</a:t>
            </a:r>
            <a:r>
              <a:rPr lang="en-IN" sz="2400" dirty="0">
                <a:latin typeface="Times New Roman" panose="02020603050405020304" pitchFamily="18" charset="0"/>
                <a:cs typeface="Times New Roman" panose="02020603050405020304" pitchFamily="18" charset="0"/>
              </a:rPr>
              <a:t>: For CAs involved in multinational corporations or global financial transactions, international mediation certification opens doors to participate in international commercial disputes.</a:t>
            </a:r>
          </a:p>
          <a:p>
            <a:pPr marL="444500" indent="-444500" algn="just">
              <a:buFont typeface="Wingdings" panose="05000000000000000000" pitchFamily="2" charset="2"/>
              <a:buChar char="Ø"/>
            </a:pPr>
            <a:r>
              <a:rPr lang="en-US" sz="2400" b="1" dirty="0">
                <a:latin typeface="Times New Roman" panose="02020603050405020304" pitchFamily="18" charset="0"/>
                <a:cs typeface="Times New Roman" panose="02020603050405020304" pitchFamily="18" charset="0"/>
              </a:rPr>
              <a:t>Increased Credibility</a:t>
            </a:r>
            <a:r>
              <a:rPr lang="en-US" sz="2400" dirty="0">
                <a:latin typeface="Times New Roman" panose="02020603050405020304" pitchFamily="18" charset="0"/>
                <a:cs typeface="Times New Roman" panose="02020603050405020304" pitchFamily="18" charset="0"/>
              </a:rPr>
              <a:t>: Certification as a mediator adds to a CA’s professional qualifications, offering opportunities to take on high-stakes mediations in corporate and financial matters.</a:t>
            </a:r>
          </a:p>
          <a:p>
            <a:pPr marL="444500" indent="-444500" algn="just">
              <a:buFont typeface="Wingdings" panose="05000000000000000000" pitchFamily="2" charset="2"/>
              <a:buChar char="Ø"/>
            </a:pPr>
            <a:r>
              <a:rPr lang="en-US" sz="2400" b="1" dirty="0">
                <a:latin typeface="Times New Roman" panose="02020603050405020304" pitchFamily="18" charset="0"/>
                <a:cs typeface="Times New Roman" panose="02020603050405020304" pitchFamily="18" charset="0"/>
              </a:rPr>
              <a:t>Broader Scope of Work</a:t>
            </a:r>
            <a:r>
              <a:rPr lang="en-US" sz="2400" dirty="0">
                <a:latin typeface="Times New Roman" panose="02020603050405020304" pitchFamily="18" charset="0"/>
                <a:cs typeface="Times New Roman" panose="02020603050405020304" pitchFamily="18" charset="0"/>
              </a:rPr>
              <a:t>: With formal accreditation, CAs can extend their practice into dispute resolution for corporate insolvency, commercial negotiations, and international arbitrations.</a:t>
            </a:r>
          </a:p>
          <a:p>
            <a:pPr marL="444500" indent="-444500" algn="just">
              <a:buFont typeface="Wingdings" panose="05000000000000000000" pitchFamily="2" charset="2"/>
              <a:buChar char="Ø"/>
            </a:pPr>
            <a:r>
              <a:rPr lang="en-US" sz="2400" b="1" dirty="0">
                <a:latin typeface="Times New Roman" panose="02020603050405020304" pitchFamily="18" charset="0"/>
                <a:cs typeface="Times New Roman" panose="02020603050405020304" pitchFamily="18" charset="0"/>
              </a:rPr>
              <a:t>Institutional Engagement</a:t>
            </a:r>
            <a:r>
              <a:rPr lang="en-US" sz="2400" dirty="0">
                <a:latin typeface="Times New Roman" panose="02020603050405020304" pitchFamily="18" charset="0"/>
                <a:cs typeface="Times New Roman" panose="02020603050405020304" pitchFamily="18" charset="0"/>
              </a:rPr>
              <a:t>: Certified CAs can apply for empanelment with mediation centers attached to courts, international arbitration bodies, and even corporate clients seeking out-of-court resolutions.</a:t>
            </a:r>
            <a:endParaRPr lang="en-IN"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86343678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609600" y="2850127"/>
            <a:ext cx="10972800" cy="1143000"/>
          </a:xfrm>
        </p:spPr>
        <p:txBody>
          <a:bodyPr>
            <a:normAutofit/>
          </a:bodyPr>
          <a:lstStyle/>
          <a:p>
            <a:pPr algn="ctr"/>
            <a:r>
              <a:rPr lang="en-US" sz="6000" b="1" dirty="0">
                <a:latin typeface="Times New Roman" panose="02020603050405020304" pitchFamily="18" charset="0"/>
                <a:cs typeface="Times New Roman" panose="02020603050405020304" pitchFamily="18" charset="0"/>
              </a:rPr>
              <a:t>LET'S DISCUSS !!</a:t>
            </a:r>
          </a:p>
        </p:txBody>
      </p:sp>
    </p:spTree>
    <p:extLst>
      <p:ext uri="{BB962C8B-B14F-4D97-AF65-F5344CB8AC3E}">
        <p14:creationId xmlns:p14="http://schemas.microsoft.com/office/powerpoint/2010/main" val="11260655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a:extLst>
              <a:ext uri="{FF2B5EF4-FFF2-40B4-BE49-F238E27FC236}">
                <a16:creationId xmlns:a16="http://schemas.microsoft.com/office/drawing/2014/main" id="{2C2DDC48-D1B9-8BA7-4C60-6EB719640FA3}"/>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3180507" y="1459291"/>
            <a:ext cx="5830986" cy="4389437"/>
          </a:xfrm>
        </p:spPr>
      </p:pic>
    </p:spTree>
    <p:extLst>
      <p:ext uri="{BB962C8B-B14F-4D97-AF65-F5344CB8AC3E}">
        <p14:creationId xmlns:p14="http://schemas.microsoft.com/office/powerpoint/2010/main" val="206393702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pPr algn="ctr"/>
            <a:r>
              <a:rPr lang="en-US" b="1" dirty="0">
                <a:latin typeface="Times New Roman" panose="02020603050405020304" pitchFamily="18" charset="0"/>
                <a:cs typeface="Times New Roman" panose="02020603050405020304" pitchFamily="18" charset="0"/>
              </a:rPr>
              <a:t>BASICS OF MEDIATION</a:t>
            </a:r>
          </a:p>
        </p:txBody>
      </p:sp>
      <p:sp>
        <p:nvSpPr>
          <p:cNvPr id="2" name="Content Placeholder 1"/>
          <p:cNvSpPr>
            <a:spLocks noGrp="1"/>
          </p:cNvSpPr>
          <p:nvPr>
            <p:ph idx="1"/>
          </p:nvPr>
        </p:nvSpPr>
        <p:spPr>
          <a:xfrm>
            <a:off x="609600" y="2478730"/>
            <a:ext cx="10972800" cy="3372500"/>
          </a:xfrm>
        </p:spPr>
        <p:txBody>
          <a:bodyPr>
            <a:normAutofit/>
          </a:bodyPr>
          <a:lstStyle/>
          <a:p>
            <a:pPr marL="400050" indent="-400050" algn="just">
              <a:buFont typeface="Wingdings" panose="05000000000000000000" pitchFamily="2" charset="2"/>
              <a:buChar char="Ø"/>
            </a:pPr>
            <a:r>
              <a:rPr lang="en-US" dirty="0">
                <a:latin typeface="Times New Roman" panose="02020603050405020304" pitchFamily="18" charset="0"/>
                <a:cs typeface="Times New Roman" panose="02020603050405020304" pitchFamily="18" charset="0"/>
              </a:rPr>
              <a:t>Voluntary- Process</a:t>
            </a:r>
          </a:p>
          <a:p>
            <a:pPr marL="400050" indent="-400050" algn="just">
              <a:buFont typeface="Wingdings" panose="05000000000000000000" pitchFamily="2" charset="2"/>
              <a:buChar char="Ø"/>
            </a:pPr>
            <a:r>
              <a:rPr lang="en-US" dirty="0">
                <a:latin typeface="Times New Roman" panose="02020603050405020304" pitchFamily="18" charset="0"/>
                <a:cs typeface="Times New Roman" panose="02020603050405020304" pitchFamily="18" charset="0"/>
              </a:rPr>
              <a:t>Party-Centered Negotiation</a:t>
            </a:r>
          </a:p>
          <a:p>
            <a:pPr marL="400050" indent="-400050" algn="just">
              <a:buFont typeface="Wingdings" panose="05000000000000000000" pitchFamily="2" charset="2"/>
              <a:buChar char="Ø"/>
            </a:pPr>
            <a:r>
              <a:rPr lang="en-US" dirty="0">
                <a:latin typeface="Times New Roman" panose="02020603050405020304" pitchFamily="18" charset="0"/>
                <a:cs typeface="Times New Roman" panose="02020603050405020304" pitchFamily="18" charset="0"/>
              </a:rPr>
              <a:t>Informal- No rules of evidence or procedure.</a:t>
            </a:r>
          </a:p>
          <a:p>
            <a:pPr marL="400050" indent="-400050" algn="just">
              <a:buFont typeface="Wingdings" panose="05000000000000000000" pitchFamily="2" charset="2"/>
              <a:buChar char="Ø"/>
            </a:pPr>
            <a:r>
              <a:rPr lang="en-US" dirty="0">
                <a:latin typeface="Times New Roman" panose="02020603050405020304" pitchFamily="18" charset="0"/>
                <a:cs typeface="Times New Roman" panose="02020603050405020304" pitchFamily="18" charset="0"/>
              </a:rPr>
              <a:t>Addresses legal as well as other underlying issues between parties.</a:t>
            </a:r>
          </a:p>
          <a:p>
            <a:pPr marL="400050" indent="-400050" algn="just">
              <a:buFont typeface="Wingdings" panose="05000000000000000000" pitchFamily="2" charset="2"/>
              <a:buChar char="Ø"/>
            </a:pPr>
            <a:r>
              <a:rPr lang="en-US" dirty="0">
                <a:latin typeface="Times New Roman" panose="02020603050405020304" pitchFamily="18" charset="0"/>
                <a:cs typeface="Times New Roman" panose="02020603050405020304" pitchFamily="18" charset="0"/>
              </a:rPr>
              <a:t>Efficient, effective, speedy and less expensive.</a:t>
            </a:r>
          </a:p>
          <a:p>
            <a:pPr marL="400050" indent="-400050" algn="just">
              <a:buFont typeface="Wingdings" panose="05000000000000000000" pitchFamily="2" charset="2"/>
              <a:buChar char="Ø"/>
            </a:pPr>
            <a:r>
              <a:rPr lang="en-US" dirty="0">
                <a:latin typeface="Times New Roman" panose="02020603050405020304" pitchFamily="18" charset="0"/>
                <a:cs typeface="Times New Roman" panose="02020603050405020304" pitchFamily="18" charset="0"/>
              </a:rPr>
              <a:t>Lead by neutral third party who facilitate and evaluate dispute, aiming mutually acceptable resolution.</a:t>
            </a:r>
          </a:p>
        </p:txBody>
      </p:sp>
    </p:spTree>
    <p:extLst>
      <p:ext uri="{BB962C8B-B14F-4D97-AF65-F5344CB8AC3E}">
        <p14:creationId xmlns:p14="http://schemas.microsoft.com/office/powerpoint/2010/main" val="232785254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F207F3-B37B-680D-6806-6799E60EA5C2}"/>
              </a:ext>
            </a:extLst>
          </p:cNvPr>
          <p:cNvSpPr>
            <a:spLocks noGrp="1"/>
          </p:cNvSpPr>
          <p:nvPr>
            <p:ph type="title"/>
          </p:nvPr>
        </p:nvSpPr>
        <p:spPr/>
        <p:txBody>
          <a:bodyPr/>
          <a:lstStyle/>
          <a:p>
            <a:pPr algn="ctr"/>
            <a:r>
              <a:rPr lang="en-US" b="1" dirty="0">
                <a:latin typeface="Times New Roman" panose="02020603050405020304" pitchFamily="18" charset="0"/>
                <a:cs typeface="Times New Roman" panose="02020603050405020304" pitchFamily="18" charset="0"/>
              </a:rPr>
              <a:t>KEY PRINCIPLES OF MEDIATION</a:t>
            </a:r>
            <a:endParaRPr lang="en-IN" b="1"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B896B29D-C263-4C01-6C35-7F262D08EE5C}"/>
              </a:ext>
            </a:extLst>
          </p:cNvPr>
          <p:cNvSpPr>
            <a:spLocks noGrp="1"/>
          </p:cNvSpPr>
          <p:nvPr>
            <p:ph idx="1"/>
          </p:nvPr>
        </p:nvSpPr>
        <p:spPr>
          <a:xfrm>
            <a:off x="609600" y="2486722"/>
            <a:ext cx="10972800" cy="3667190"/>
          </a:xfrm>
        </p:spPr>
        <p:txBody>
          <a:bodyPr>
            <a:normAutofit fontScale="92500" lnSpcReduction="10000"/>
          </a:bodyPr>
          <a:lstStyle/>
          <a:p>
            <a:pPr marL="355600" indent="-355600" algn="just"/>
            <a:r>
              <a:rPr lang="en-IN" sz="3100" b="1" dirty="0">
                <a:latin typeface="Times New Roman" panose="02020603050405020304" pitchFamily="18" charset="0"/>
                <a:cs typeface="Times New Roman" panose="02020603050405020304" pitchFamily="18" charset="0"/>
              </a:rPr>
              <a:t>Neutrality: </a:t>
            </a:r>
            <a:r>
              <a:rPr lang="en-US" sz="3100" dirty="0">
                <a:latin typeface="Times New Roman" panose="02020603050405020304" pitchFamily="18" charset="0"/>
                <a:cs typeface="Times New Roman" panose="02020603050405020304" pitchFamily="18" charset="0"/>
              </a:rPr>
              <a:t>the mediator is not biased towards one party or the other, nor is the mediator biased towards a particular outcome.</a:t>
            </a:r>
          </a:p>
          <a:p>
            <a:pPr marL="355600" indent="-355600" algn="just"/>
            <a:endParaRPr lang="en-US" sz="3100" dirty="0">
              <a:latin typeface="Times New Roman" panose="02020603050405020304" pitchFamily="18" charset="0"/>
              <a:cs typeface="Times New Roman" panose="02020603050405020304" pitchFamily="18" charset="0"/>
            </a:endParaRPr>
          </a:p>
          <a:p>
            <a:pPr marL="355600" indent="-355600" algn="just"/>
            <a:r>
              <a:rPr lang="en-US" sz="3100" b="1" dirty="0">
                <a:latin typeface="Times New Roman" panose="02020603050405020304" pitchFamily="18" charset="0"/>
                <a:cs typeface="Times New Roman" panose="02020603050405020304" pitchFamily="18" charset="0"/>
              </a:rPr>
              <a:t>Impartiality:</a:t>
            </a:r>
            <a:r>
              <a:rPr lang="en-US" sz="3100" dirty="0">
                <a:latin typeface="Times New Roman" panose="02020603050405020304" pitchFamily="18" charset="0"/>
                <a:cs typeface="Times New Roman" panose="02020603050405020304" pitchFamily="18" charset="0"/>
              </a:rPr>
              <a:t> when the mediator acts more like a referee and ensures that all sides are treated fairly, yet are also held accountable and adhere to the agreed upon rules of the meditation.</a:t>
            </a:r>
          </a:p>
          <a:p>
            <a:pPr marL="355600" indent="-355600" algn="just"/>
            <a:endParaRPr lang="en-US" sz="3100" b="1" dirty="0">
              <a:latin typeface="Times New Roman" panose="02020603050405020304" pitchFamily="18" charset="0"/>
              <a:cs typeface="Times New Roman" panose="02020603050405020304" pitchFamily="18" charset="0"/>
            </a:endParaRPr>
          </a:p>
          <a:p>
            <a:pPr marL="355600" indent="-355600" algn="just"/>
            <a:r>
              <a:rPr lang="en-US" sz="3100" b="1" dirty="0">
                <a:latin typeface="Times New Roman" panose="02020603050405020304" pitchFamily="18" charset="0"/>
                <a:cs typeface="Times New Roman" panose="02020603050405020304" pitchFamily="18" charset="0"/>
              </a:rPr>
              <a:t>Confidentiality: </a:t>
            </a:r>
            <a:r>
              <a:rPr lang="en-US" sz="3100" dirty="0">
                <a:latin typeface="Times New Roman" panose="02020603050405020304" pitchFamily="18" charset="0"/>
                <a:cs typeface="Times New Roman" panose="02020603050405020304" pitchFamily="18" charset="0"/>
              </a:rPr>
              <a:t>the mediation proceedings are confidential.</a:t>
            </a:r>
          </a:p>
          <a:p>
            <a:pPr algn="just"/>
            <a:endParaRPr lang="en-US" b="1" dirty="0"/>
          </a:p>
          <a:p>
            <a:pPr algn="just"/>
            <a:endParaRPr lang="en-IN" b="1" dirty="0"/>
          </a:p>
        </p:txBody>
      </p:sp>
    </p:spTree>
    <p:extLst>
      <p:ext uri="{BB962C8B-B14F-4D97-AF65-F5344CB8AC3E}">
        <p14:creationId xmlns:p14="http://schemas.microsoft.com/office/powerpoint/2010/main" val="75063949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6829E52-52EC-6ED7-7BCE-30FCC6B54596}"/>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FE64E1E9-60FF-445F-A8F3-01DDA4B9104E}"/>
              </a:ext>
            </a:extLst>
          </p:cNvPr>
          <p:cNvSpPr>
            <a:spLocks noGrp="1"/>
          </p:cNvSpPr>
          <p:nvPr>
            <p:ph type="title"/>
          </p:nvPr>
        </p:nvSpPr>
        <p:spPr/>
        <p:txBody>
          <a:bodyPr/>
          <a:lstStyle/>
          <a:p>
            <a:pPr algn="ctr"/>
            <a:r>
              <a:rPr lang="en-US" b="1" dirty="0">
                <a:latin typeface="Times New Roman" panose="02020603050405020304" pitchFamily="18" charset="0"/>
                <a:cs typeface="Times New Roman" panose="02020603050405020304" pitchFamily="18" charset="0"/>
              </a:rPr>
              <a:t>WHY MEDIATION ?</a:t>
            </a:r>
          </a:p>
        </p:txBody>
      </p:sp>
      <p:sp>
        <p:nvSpPr>
          <p:cNvPr id="2" name="Content Placeholder 1">
            <a:extLst>
              <a:ext uri="{FF2B5EF4-FFF2-40B4-BE49-F238E27FC236}">
                <a16:creationId xmlns:a16="http://schemas.microsoft.com/office/drawing/2014/main" id="{35C98352-8FEC-2A6D-DEAC-E954D1397E2A}"/>
              </a:ext>
            </a:extLst>
          </p:cNvPr>
          <p:cNvSpPr>
            <a:spLocks noGrp="1"/>
          </p:cNvSpPr>
          <p:nvPr>
            <p:ph idx="1"/>
          </p:nvPr>
        </p:nvSpPr>
        <p:spPr/>
        <p:txBody>
          <a:bodyPr>
            <a:normAutofit/>
          </a:bodyPr>
          <a:lstStyle/>
          <a:p>
            <a:pPr marL="444500" indent="-444500" algn="just">
              <a:buFont typeface="Wingdings" panose="05000000000000000000" pitchFamily="2" charset="2"/>
              <a:buChar char="Ø"/>
            </a:pPr>
            <a:r>
              <a:rPr lang="en-US" dirty="0">
                <a:latin typeface="Times New Roman" panose="02020603050405020304" pitchFamily="18" charset="0"/>
                <a:cs typeface="Times New Roman" panose="02020603050405020304" pitchFamily="18" charset="0"/>
              </a:rPr>
              <a:t>Litigation in courts and tribunals is often delayed, costly, rigid, and uncertain, leaving parties dissatisfied.</a:t>
            </a:r>
          </a:p>
          <a:p>
            <a:pPr marL="444500" indent="-444500" algn="just">
              <a:buFont typeface="Wingdings" panose="05000000000000000000" pitchFamily="2" charset="2"/>
              <a:buChar char="Ø"/>
            </a:pPr>
            <a:r>
              <a:rPr lang="en-US" dirty="0">
                <a:latin typeface="Times New Roman" panose="02020603050405020304" pitchFamily="18" charset="0"/>
                <a:cs typeface="Times New Roman" panose="02020603050405020304" pitchFamily="18" charset="0"/>
              </a:rPr>
              <a:t>The judicial system is overloaded with increasing cases, outdated procedures, and limited resources, making justice slow and elusive.</a:t>
            </a:r>
          </a:p>
          <a:p>
            <a:pPr marL="444500" indent="-444500" algn="just">
              <a:buFont typeface="Wingdings" panose="05000000000000000000" pitchFamily="2" charset="2"/>
              <a:buChar char="Ø"/>
            </a:pPr>
            <a:r>
              <a:rPr lang="en-US" dirty="0">
                <a:latin typeface="Times New Roman" panose="02020603050405020304" pitchFamily="18" charset="0"/>
                <a:cs typeface="Times New Roman" panose="02020603050405020304" pitchFamily="18" charset="0"/>
              </a:rPr>
              <a:t>Civil, commercial, and family disputes drag on for years, damaging businesses, relationships, and public trust.</a:t>
            </a:r>
          </a:p>
          <a:p>
            <a:pPr marL="444500" indent="-444500" algn="just">
              <a:buFont typeface="Wingdings" panose="05000000000000000000" pitchFamily="2" charset="2"/>
              <a:buChar char="Ø"/>
            </a:pPr>
            <a:r>
              <a:rPr lang="en-US" dirty="0">
                <a:latin typeface="Times New Roman" panose="02020603050405020304" pitchFamily="18" charset="0"/>
                <a:cs typeface="Times New Roman" panose="02020603050405020304" pitchFamily="18" charset="0"/>
              </a:rPr>
              <a:t>In this context, there is a pressing need for faster, flexible, and cost‑effective mechanisms. </a:t>
            </a:r>
          </a:p>
          <a:p>
            <a:pPr marL="444500" indent="-444500" algn="just">
              <a:buFont typeface="Wingdings" panose="05000000000000000000" pitchFamily="2" charset="2"/>
              <a:buChar char="Ø"/>
            </a:pPr>
            <a:r>
              <a:rPr lang="en-US" dirty="0">
                <a:latin typeface="Times New Roman" panose="02020603050405020304" pitchFamily="18" charset="0"/>
                <a:cs typeface="Times New Roman" panose="02020603050405020304" pitchFamily="18" charset="0"/>
              </a:rPr>
              <a:t>Mediation and other alternative dispute resolution processes provide a collaborative, efficient, and satisfactory way to resolve conflicts.</a:t>
            </a:r>
          </a:p>
        </p:txBody>
      </p:sp>
    </p:spTree>
    <p:extLst>
      <p:ext uri="{BB962C8B-B14F-4D97-AF65-F5344CB8AC3E}">
        <p14:creationId xmlns:p14="http://schemas.microsoft.com/office/powerpoint/2010/main" val="179719123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pPr algn="ctr"/>
            <a:r>
              <a:rPr lang="en-US" b="1" dirty="0">
                <a:latin typeface="Times New Roman" panose="02020603050405020304" pitchFamily="18" charset="0"/>
                <a:cs typeface="Times New Roman" panose="02020603050405020304" pitchFamily="18" charset="0"/>
              </a:rPr>
              <a:t>PREREQUISITES FOR MEDIATION </a:t>
            </a:r>
          </a:p>
        </p:txBody>
      </p:sp>
      <p:sp>
        <p:nvSpPr>
          <p:cNvPr id="2" name="Content Placeholder 1"/>
          <p:cNvSpPr>
            <a:spLocks noGrp="1"/>
          </p:cNvSpPr>
          <p:nvPr>
            <p:ph idx="1"/>
          </p:nvPr>
        </p:nvSpPr>
        <p:spPr>
          <a:xfrm>
            <a:off x="609600" y="2141034"/>
            <a:ext cx="6929535" cy="4091571"/>
          </a:xfrm>
        </p:spPr>
        <p:txBody>
          <a:bodyPr>
            <a:normAutofit/>
          </a:bodyPr>
          <a:lstStyle/>
          <a:p>
            <a:pPr marL="444500" indent="-444500" algn="just">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Mediation is not about who is right and who is wrong, rather it focuses on interests of parties and not their positions. </a:t>
            </a:r>
          </a:p>
          <a:p>
            <a:pPr marL="444500" indent="-444500" algn="just">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Set realistic and reasonable expectations and limits.</a:t>
            </a:r>
          </a:p>
          <a:p>
            <a:pPr marL="444500" indent="-444500" algn="just">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Take meditation seriously and devote the proper resources: choosing a mediator, who attends and their mandate.</a:t>
            </a:r>
          </a:p>
        </p:txBody>
      </p:sp>
      <p:pic>
        <p:nvPicPr>
          <p:cNvPr id="5" name="Picture 4">
            <a:extLst>
              <a:ext uri="{FF2B5EF4-FFF2-40B4-BE49-F238E27FC236}">
                <a16:creationId xmlns:a16="http://schemas.microsoft.com/office/drawing/2014/main" id="{31C646ED-4D24-0D45-26F8-57F3162D161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954249" y="1935480"/>
            <a:ext cx="4091571" cy="4091571"/>
          </a:xfrm>
          <a:prstGeom prst="rect">
            <a:avLst/>
          </a:prstGeom>
        </p:spPr>
      </p:pic>
    </p:spTree>
    <p:extLst>
      <p:ext uri="{BB962C8B-B14F-4D97-AF65-F5344CB8AC3E}">
        <p14:creationId xmlns:p14="http://schemas.microsoft.com/office/powerpoint/2010/main" val="407744283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898BFD-D69C-C538-8762-48738D798E04}"/>
              </a:ext>
            </a:extLst>
          </p:cNvPr>
          <p:cNvSpPr>
            <a:spLocks noGrp="1"/>
          </p:cNvSpPr>
          <p:nvPr>
            <p:ph type="title"/>
          </p:nvPr>
        </p:nvSpPr>
        <p:spPr>
          <a:xfrm>
            <a:off x="609600" y="769434"/>
            <a:ext cx="10972800" cy="1402080"/>
          </a:xfrm>
        </p:spPr>
        <p:txBody>
          <a:bodyPr>
            <a:normAutofit fontScale="90000"/>
          </a:bodyPr>
          <a:lstStyle/>
          <a:p>
            <a:pPr algn="ctr"/>
            <a:r>
              <a:rPr lang="en-US" b="1" dirty="0">
                <a:latin typeface="Times New Roman" panose="02020603050405020304" pitchFamily="18" charset="0"/>
                <a:cs typeface="Times New Roman" panose="02020603050405020304" pitchFamily="18" charset="0"/>
              </a:rPr>
              <a:t>HOW DOES THE MEDIATION </a:t>
            </a:r>
            <a:br>
              <a:rPr lang="en-US" b="1" dirty="0">
                <a:latin typeface="Times New Roman" panose="02020603050405020304" pitchFamily="18" charset="0"/>
                <a:cs typeface="Times New Roman" panose="02020603050405020304" pitchFamily="18" charset="0"/>
              </a:rPr>
            </a:br>
            <a:r>
              <a:rPr lang="en-US" b="1" dirty="0">
                <a:latin typeface="Times New Roman" panose="02020603050405020304" pitchFamily="18" charset="0"/>
                <a:cs typeface="Times New Roman" panose="02020603050405020304" pitchFamily="18" charset="0"/>
              </a:rPr>
              <a:t>PROCESS WORKS?</a:t>
            </a:r>
            <a:endParaRPr lang="en-IN" b="1"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33205CD6-6752-7ADA-3AFF-9C7F1BE8BC36}"/>
              </a:ext>
            </a:extLst>
          </p:cNvPr>
          <p:cNvSpPr>
            <a:spLocks noGrp="1"/>
          </p:cNvSpPr>
          <p:nvPr>
            <p:ph idx="1"/>
          </p:nvPr>
        </p:nvSpPr>
        <p:spPr>
          <a:xfrm>
            <a:off x="609600" y="2381529"/>
            <a:ext cx="10972800" cy="3707037"/>
          </a:xfrm>
        </p:spPr>
        <p:txBody>
          <a:bodyPr>
            <a:noAutofit/>
          </a:bodyPr>
          <a:lstStyle/>
          <a:p>
            <a:pPr marL="355600" indent="-355600" algn="just"/>
            <a:r>
              <a:rPr lang="en-US" dirty="0">
                <a:latin typeface="Times New Roman" panose="02020603050405020304" pitchFamily="18" charset="0"/>
                <a:cs typeface="Times New Roman" panose="02020603050405020304" pitchFamily="18" charset="0"/>
              </a:rPr>
              <a:t>The mediation process is different in every situation and type of case because the process is personalized to the parties involved.</a:t>
            </a:r>
          </a:p>
          <a:p>
            <a:pPr marL="355600" indent="-355600" algn="just"/>
            <a:r>
              <a:rPr lang="en-US" dirty="0">
                <a:latin typeface="Times New Roman" panose="02020603050405020304" pitchFamily="18" charset="0"/>
                <a:cs typeface="Times New Roman" panose="02020603050405020304" pitchFamily="18" charset="0"/>
              </a:rPr>
              <a:t>A trained mediator always guides the mediation and is usually paid by the parties involved in the legal dispute. </a:t>
            </a:r>
          </a:p>
          <a:p>
            <a:pPr marL="355600" indent="-355600" algn="just"/>
            <a:r>
              <a:rPr lang="en-US" dirty="0">
                <a:latin typeface="Times New Roman" panose="02020603050405020304" pitchFamily="18" charset="0"/>
                <a:cs typeface="Times New Roman" panose="02020603050405020304" pitchFamily="18" charset="0"/>
              </a:rPr>
              <a:t>Unlike a judge, their goal is not to make decisions for the parties, the goal of the mediator is to guide a discussion between the parties.</a:t>
            </a:r>
          </a:p>
          <a:p>
            <a:pPr marL="355600" indent="-355600" algn="just"/>
            <a:r>
              <a:rPr lang="en-US" dirty="0">
                <a:latin typeface="Times New Roman" panose="02020603050405020304" pitchFamily="18" charset="0"/>
                <a:cs typeface="Times New Roman" panose="02020603050405020304" pitchFamily="18" charset="0"/>
              </a:rPr>
              <a:t>The mediator facilitates in the exchange of information and helps the parties through an effective bargaining process.</a:t>
            </a:r>
          </a:p>
        </p:txBody>
      </p:sp>
    </p:spTree>
    <p:extLst>
      <p:ext uri="{BB962C8B-B14F-4D97-AF65-F5344CB8AC3E}">
        <p14:creationId xmlns:p14="http://schemas.microsoft.com/office/powerpoint/2010/main" val="165478553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900BB1-5C9F-C2C7-D4BA-F7A3FDBC6CE0}"/>
              </a:ext>
            </a:extLst>
          </p:cNvPr>
          <p:cNvSpPr>
            <a:spLocks noGrp="1"/>
          </p:cNvSpPr>
          <p:nvPr>
            <p:ph type="title"/>
          </p:nvPr>
        </p:nvSpPr>
        <p:spPr>
          <a:xfrm>
            <a:off x="410543" y="793098"/>
            <a:ext cx="11498424" cy="1142381"/>
          </a:xfrm>
        </p:spPr>
        <p:txBody>
          <a:bodyPr>
            <a:noAutofit/>
          </a:bodyPr>
          <a:lstStyle/>
          <a:p>
            <a:pPr algn="ctr"/>
            <a:r>
              <a:rPr lang="en-US" sz="4000" b="1" dirty="0">
                <a:latin typeface="Times New Roman" panose="02020603050405020304" pitchFamily="18" charset="0"/>
                <a:cs typeface="Times New Roman" panose="02020603050405020304" pitchFamily="18" charset="0"/>
              </a:rPr>
              <a:t>HOW DOES THE MEDIATION </a:t>
            </a:r>
            <a:br>
              <a:rPr lang="en-US" sz="4000" b="1" dirty="0">
                <a:latin typeface="Times New Roman" panose="02020603050405020304" pitchFamily="18" charset="0"/>
                <a:cs typeface="Times New Roman" panose="02020603050405020304" pitchFamily="18" charset="0"/>
              </a:rPr>
            </a:br>
            <a:r>
              <a:rPr lang="en-US" sz="4000" b="1" dirty="0">
                <a:latin typeface="Times New Roman" panose="02020603050405020304" pitchFamily="18" charset="0"/>
                <a:cs typeface="Times New Roman" panose="02020603050405020304" pitchFamily="18" charset="0"/>
              </a:rPr>
              <a:t>PROCESS WORKS? (CONT.)</a:t>
            </a:r>
            <a:endParaRPr lang="en-IN" sz="4000" b="1"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EDD607F4-9C8F-71AF-8613-C956DAA4EF05}"/>
              </a:ext>
            </a:extLst>
          </p:cNvPr>
          <p:cNvSpPr>
            <a:spLocks noGrp="1"/>
          </p:cNvSpPr>
          <p:nvPr>
            <p:ph idx="1"/>
          </p:nvPr>
        </p:nvSpPr>
        <p:spPr>
          <a:xfrm>
            <a:off x="545116" y="2247714"/>
            <a:ext cx="11229278" cy="4019271"/>
          </a:xfrm>
        </p:spPr>
        <p:txBody>
          <a:bodyPr>
            <a:normAutofit/>
          </a:bodyPr>
          <a:lstStyle/>
          <a:p>
            <a:pPr algn="just"/>
            <a:r>
              <a:rPr lang="en-US" dirty="0">
                <a:latin typeface="Times New Roman" panose="02020603050405020304" pitchFamily="18" charset="0"/>
                <a:cs typeface="Times New Roman" panose="02020603050405020304" pitchFamily="18" charset="0"/>
              </a:rPr>
              <a:t>The mediator’s expertise is utilized by the parties to communicate more effectively, to frame and reframe issues so they can be more easily decided.</a:t>
            </a:r>
          </a:p>
          <a:p>
            <a:pPr algn="just"/>
            <a:r>
              <a:rPr lang="en-US" dirty="0">
                <a:latin typeface="Times New Roman" panose="02020603050405020304" pitchFamily="18" charset="0"/>
                <a:cs typeface="Times New Roman" panose="02020603050405020304" pitchFamily="18" charset="0"/>
              </a:rPr>
              <a:t>The mediator also aids in identifying creative solutions to complex problems and to help those involved in the case set realistic expectations and find common ground.</a:t>
            </a:r>
          </a:p>
          <a:p>
            <a:pPr algn="just"/>
            <a:r>
              <a:rPr lang="en-US" dirty="0">
                <a:latin typeface="Times New Roman" panose="02020603050405020304" pitchFamily="18" charset="0"/>
                <a:cs typeface="Times New Roman" panose="02020603050405020304" pitchFamily="18" charset="0"/>
              </a:rPr>
              <a:t>Mediators can assist in drafting a settlement agreement upon reaching of a compromise between parties.</a:t>
            </a:r>
          </a:p>
          <a:p>
            <a:pPr algn="just"/>
            <a:r>
              <a:rPr lang="en-US" dirty="0">
                <a:latin typeface="Times New Roman" panose="02020603050405020304" pitchFamily="18" charset="0"/>
                <a:cs typeface="Times New Roman" panose="02020603050405020304" pitchFamily="18" charset="0"/>
              </a:rPr>
              <a:t>However, mediators can’t make decisions and they can’t force you to compromise when you are involved in the mediation process.</a:t>
            </a:r>
          </a:p>
          <a:p>
            <a:endParaRPr lang="en-IN" dirty="0"/>
          </a:p>
        </p:txBody>
      </p:sp>
    </p:spTree>
    <p:extLst>
      <p:ext uri="{BB962C8B-B14F-4D97-AF65-F5344CB8AC3E}">
        <p14:creationId xmlns:p14="http://schemas.microsoft.com/office/powerpoint/2010/main" val="269360347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Presentation on brainstorming">
  <a:themeElements>
    <a:clrScheme name="Green">
      <a:dk1>
        <a:sysClr val="windowText" lastClr="000000"/>
      </a:dk1>
      <a:lt1>
        <a:sysClr val="window" lastClr="FFFFFF"/>
      </a:lt1>
      <a:dk2>
        <a:srgbClr val="455F51"/>
      </a:dk2>
      <a:lt2>
        <a:srgbClr val="E3DED1"/>
      </a:lt2>
      <a:accent1>
        <a:srgbClr val="549E39"/>
      </a:accent1>
      <a:accent2>
        <a:srgbClr val="8AB833"/>
      </a:accent2>
      <a:accent3>
        <a:srgbClr val="C0CF3A"/>
      </a:accent3>
      <a:accent4>
        <a:srgbClr val="029676"/>
      </a:accent4>
      <a:accent5>
        <a:srgbClr val="4AB5C4"/>
      </a:accent5>
      <a:accent6>
        <a:srgbClr val="0989B1"/>
      </a:accent6>
      <a:hlink>
        <a:srgbClr val="6B9F25"/>
      </a:hlink>
      <a:folHlink>
        <a:srgbClr val="BA6906"/>
      </a:folHlink>
    </a:clrScheme>
    <a:fontScheme name="Century Gothic-Palatino Linotype">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Palatino Linotype" panose="020405020505050303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spDef>
      <a:spPr/>
      <a:bodyPr rtlCol="0" anchor="ctr"/>
      <a:lstStyle>
        <a:defPPr algn="ctr">
          <a:defRPr/>
        </a:defPPr>
      </a:lstStyle>
      <a:style>
        <a:lnRef idx="1">
          <a:schemeClr val="accent3"/>
        </a:lnRef>
        <a:fillRef idx="2">
          <a:schemeClr val="accent3"/>
        </a:fillRef>
        <a:effectRef idx="1">
          <a:schemeClr val="accent3"/>
        </a:effectRef>
        <a:fontRef idx="minor">
          <a:schemeClr val="dk1"/>
        </a:fontRef>
      </a:style>
    </a:spDef>
    <a:lnDef>
      <a:spPr/>
      <a:bodyPr/>
      <a:lstStyle/>
      <a:style>
        <a:lnRef idx="1">
          <a:schemeClr val="accent1"/>
        </a:lnRef>
        <a:fillRef idx="0">
          <a:schemeClr val="accent1"/>
        </a:fillRef>
        <a:effectRef idx="0">
          <a:schemeClr val="accent1"/>
        </a:effectRef>
        <a:fontRef idx="minor">
          <a:schemeClr val="tx1"/>
        </a:fontRef>
      </a:style>
    </a:lnDef>
    <a:txDef>
      <a:spPr>
        <a:noFill/>
        <a:ln>
          <a:solidFill>
            <a:schemeClr val="bg2"/>
          </a:solidFill>
        </a:ln>
      </a:spPr>
      <a:bodyPr wrap="none" rtlCol="0">
        <a:spAutoFit/>
      </a:bodyPr>
      <a:lstStyle>
        <a:defPPr>
          <a:defRPr dirty="0" err="1" smtClean="0"/>
        </a:defPPr>
      </a:lstStyle>
    </a:txDef>
  </a:objectDefaults>
  <a:extraClrSchemeLst/>
  <a:extLst>
    <a:ext uri="{05A4C25C-085E-4340-85A3-A5531E510DB2}">
      <thm15:themeFamily xmlns:thm15="http://schemas.microsoft.com/office/thememl/2012/main" name="Business brainstorming presentation.potx" id="{DE77CA07-3D7A-4CF2-AF02-587F794CB3CB}" vid="{13C2A94F-C0A1-4622-B71C-29A3B00D5E0B}"/>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Business brainstorming presentation</Template>
  <TotalTime>5050</TotalTime>
  <Words>1705</Words>
  <Application>Microsoft Macintosh PowerPoint</Application>
  <PresentationFormat>Widescreen</PresentationFormat>
  <Paragraphs>150</Paragraphs>
  <Slides>27</Slides>
  <Notes>1</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27</vt:i4>
      </vt:variant>
    </vt:vector>
  </HeadingPairs>
  <TitlesOfParts>
    <vt:vector size="35" baseType="lpstr">
      <vt:lpstr>Britannic Bold</vt:lpstr>
      <vt:lpstr>Calibri</vt:lpstr>
      <vt:lpstr>Century Gothic</vt:lpstr>
      <vt:lpstr>Palatino Linotype</vt:lpstr>
      <vt:lpstr>Times New Roman</vt:lpstr>
      <vt:lpstr>Wingdings</vt:lpstr>
      <vt:lpstr>Wingdings 2</vt:lpstr>
      <vt:lpstr>Presentation on brainstorming</vt:lpstr>
      <vt:lpstr>CONCEPT OF MEDIATION</vt:lpstr>
      <vt:lpstr>WHAT IS MEDIATION ?</vt:lpstr>
      <vt:lpstr>PowerPoint Presentation</vt:lpstr>
      <vt:lpstr>BASICS OF MEDIATION</vt:lpstr>
      <vt:lpstr>KEY PRINCIPLES OF MEDIATION</vt:lpstr>
      <vt:lpstr>WHY MEDIATION ?</vt:lpstr>
      <vt:lpstr>PREREQUISITES FOR MEDIATION </vt:lpstr>
      <vt:lpstr>HOW DOES THE MEDIATION  PROCESS WORKS?</vt:lpstr>
      <vt:lpstr>HOW DOES THE MEDIATION  PROCESS WORKS? (CONT.)</vt:lpstr>
      <vt:lpstr>TYPES OF MEDIATION </vt:lpstr>
      <vt:lpstr>STAGES IN MEDIATION PROCESS</vt:lpstr>
      <vt:lpstr>PowerPoint Presentation</vt:lpstr>
      <vt:lpstr>BENEFITS OF MEDIATION </vt:lpstr>
      <vt:lpstr>BENEFITS OF MEDIATION (CONT.)</vt:lpstr>
      <vt:lpstr>WHO IS A MEDIATOR?</vt:lpstr>
      <vt:lpstr>KEY ROLES &amp; FUNCTIONS OF MEDIATOR</vt:lpstr>
      <vt:lpstr>KEY ROLES &amp; FUNCTIONS OF MEDIATOR (CONT.)</vt:lpstr>
      <vt:lpstr>WHO CAN BE A MEDIATOR ? </vt:lpstr>
      <vt:lpstr>ETHICS OF A MEDIATOR</vt:lpstr>
      <vt:lpstr>ETHICS OF A MEDIATOR (CONT.)</vt:lpstr>
      <vt:lpstr>DUTIES OF A MEDIATOR</vt:lpstr>
      <vt:lpstr>PowerPoint Presentation</vt:lpstr>
      <vt:lpstr>ROLE OF CHARTERED ACCOUNTANTS IN MEDIATION</vt:lpstr>
      <vt:lpstr>PowerPoint Presentation</vt:lpstr>
      <vt:lpstr>TRAINING &amp; CERTIFICATION</vt:lpstr>
      <vt:lpstr>RECOGNITION AND BENEFITS OF CERTIFICATION</vt:lpstr>
      <vt:lpstr>LET'S DISCUSS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Varun Khetwani</dc:creator>
  <cp:lastModifiedBy>Adv. Shreya Gupta</cp:lastModifiedBy>
  <cp:revision>13</cp:revision>
  <dcterms:created xsi:type="dcterms:W3CDTF">2025-11-27T10:11:26Z</dcterms:created>
  <dcterms:modified xsi:type="dcterms:W3CDTF">2025-12-04T06:01:31Z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0x010100AA3F7D94069FF64A86F7DFF56D60E3BE</vt:lpwstr>
  </property>
  <property fmtid="{D5CDD505-2E9C-101B-9397-08002B2CF9AE}" pid="3" name="Order">
    <vt:r8>74069100</vt:r8>
  </property>
  <property fmtid="{D5CDD505-2E9C-101B-9397-08002B2CF9AE}" pid="4" name="HiddenCategoryTags">
    <vt:lpwstr/>
  </property>
  <property fmtid="{D5CDD505-2E9C-101B-9397-08002B2CF9AE}" pid="5" name="InternalTags">
    <vt:lpwstr/>
  </property>
  <property fmtid="{D5CDD505-2E9C-101B-9397-08002B2CF9AE}" pid="6" name="FeatureTags">
    <vt:lpwstr/>
  </property>
  <property fmtid="{D5CDD505-2E9C-101B-9397-08002B2CF9AE}" pid="7" name="LocalizationTags">
    <vt:lpwstr/>
  </property>
  <property fmtid="{D5CDD505-2E9C-101B-9397-08002B2CF9AE}" pid="8" name="CategoryTags">
    <vt:lpwstr/>
  </property>
  <property fmtid="{D5CDD505-2E9C-101B-9397-08002B2CF9AE}" pid="9" name="Applications">
    <vt:lpwstr/>
  </property>
  <property fmtid="{D5CDD505-2E9C-101B-9397-08002B2CF9AE}" pid="10" name="CampaignTags">
    <vt:lpwstr/>
  </property>
  <property fmtid="{D5CDD505-2E9C-101B-9397-08002B2CF9AE}" pid="11" name="ScenarioTags">
    <vt:lpwstr/>
  </property>
</Properties>
</file>