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5"/>
  </p:notesMasterIdLst>
  <p:sldIdLst>
    <p:sldId id="278" r:id="rId2"/>
    <p:sldId id="256" r:id="rId3"/>
    <p:sldId id="262" r:id="rId4"/>
    <p:sldId id="4309" r:id="rId5"/>
    <p:sldId id="279" r:id="rId6"/>
    <p:sldId id="280" r:id="rId7"/>
    <p:sldId id="257" r:id="rId8"/>
    <p:sldId id="271" r:id="rId9"/>
    <p:sldId id="272" r:id="rId10"/>
    <p:sldId id="4389" r:id="rId11"/>
    <p:sldId id="4391" r:id="rId12"/>
    <p:sldId id="258" r:id="rId13"/>
    <p:sldId id="259" r:id="rId14"/>
    <p:sldId id="260" r:id="rId15"/>
    <p:sldId id="265" r:id="rId16"/>
    <p:sldId id="266" r:id="rId17"/>
    <p:sldId id="273" r:id="rId18"/>
    <p:sldId id="274" r:id="rId19"/>
    <p:sldId id="275" r:id="rId20"/>
    <p:sldId id="276" r:id="rId21"/>
    <p:sldId id="267" r:id="rId22"/>
    <p:sldId id="268" r:id="rId23"/>
    <p:sldId id="385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3DEE23-7DEB-4E73-B666-9165E4F74BED}">
          <p14:sldIdLst>
            <p14:sldId id="278"/>
            <p14:sldId id="256"/>
            <p14:sldId id="262"/>
          </p14:sldIdLst>
        </p14:section>
        <p14:section name="Basics" id="{362F83BB-7EC5-4A5C-A655-BEA9BE7B5365}">
          <p14:sldIdLst>
            <p14:sldId id="4309"/>
            <p14:sldId id="279"/>
            <p14:sldId id="280"/>
            <p14:sldId id="257"/>
            <p14:sldId id="271"/>
          </p14:sldIdLst>
        </p14:section>
        <p14:section name="Application" id="{7EBB97D6-9518-4FE7-9187-59BC8C43E78F}">
          <p14:sldIdLst>
            <p14:sldId id="272"/>
            <p14:sldId id="4389"/>
            <p14:sldId id="4391"/>
            <p14:sldId id="258"/>
            <p14:sldId id="259"/>
            <p14:sldId id="260"/>
            <p14:sldId id="265"/>
            <p14:sldId id="266"/>
            <p14:sldId id="273"/>
          </p14:sldIdLst>
        </p14:section>
        <p14:section name="Warnings" id="{5CF331B5-25ED-4C37-9D57-073BE1DC160D}">
          <p14:sldIdLst>
            <p14:sldId id="274"/>
            <p14:sldId id="275"/>
            <p14:sldId id="276"/>
            <p14:sldId id="267"/>
            <p14:sldId id="268"/>
          </p14:sldIdLst>
        </p14:section>
        <p14:section name="Closing" id="{6807C1F2-F81A-40DE-B523-7151FCDEFFB5}">
          <p14:sldIdLst>
            <p14:sldId id="3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7" autoAdjust="0"/>
    <p:restoredTop sz="77610" autoAdjust="0"/>
  </p:normalViewPr>
  <p:slideViewPr>
    <p:cSldViewPr snapToGrid="0">
      <p:cViewPr varScale="1">
        <p:scale>
          <a:sx n="57" d="100"/>
          <a:sy n="57" d="100"/>
        </p:scale>
        <p:origin x="1479" y="2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73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FBDBC-1795-4FCD-BC8F-83D8C12159D5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366A5AD-BC5B-43BC-B68C-83B567C14246}">
      <dgm:prSet/>
      <dgm:spPr/>
      <dgm:t>
        <a:bodyPr/>
        <a:lstStyle/>
        <a:p>
          <a:r>
            <a:rPr lang="en-IN" dirty="0"/>
            <a:t>Compliance Improvement</a:t>
          </a:r>
        </a:p>
      </dgm:t>
    </dgm:pt>
    <dgm:pt modelId="{B2F492C4-6398-4EDD-8957-9047744F10B8}" type="parTrans" cxnId="{EE71EEF4-1A1C-41F0-8750-085A215CC554}">
      <dgm:prSet/>
      <dgm:spPr/>
      <dgm:t>
        <a:bodyPr/>
        <a:lstStyle/>
        <a:p>
          <a:endParaRPr lang="en-IN"/>
        </a:p>
      </dgm:t>
    </dgm:pt>
    <dgm:pt modelId="{9B7964BE-CFE7-4901-8667-5A10153AE15D}" type="sibTrans" cxnId="{EE71EEF4-1A1C-41F0-8750-085A215CC554}">
      <dgm:prSet/>
      <dgm:spPr/>
      <dgm:t>
        <a:bodyPr/>
        <a:lstStyle/>
        <a:p>
          <a:endParaRPr lang="en-IN"/>
        </a:p>
      </dgm:t>
    </dgm:pt>
    <dgm:pt modelId="{A97188D6-6E04-4C99-9BF7-2A873EB93BAC}">
      <dgm:prSet/>
      <dgm:spPr/>
      <dgm:t>
        <a:bodyPr/>
        <a:lstStyle/>
        <a:p>
          <a:r>
            <a:rPr lang="en-IN"/>
            <a:t>Notice Types</a:t>
          </a:r>
        </a:p>
      </dgm:t>
    </dgm:pt>
    <dgm:pt modelId="{3F4C1884-B925-4DDB-B665-57955E35BC6F}" type="parTrans" cxnId="{E20456FF-C54A-4D83-9C27-9399B02896D0}">
      <dgm:prSet/>
      <dgm:spPr/>
    </dgm:pt>
    <dgm:pt modelId="{2DF4C9DB-71A2-479E-BD1B-BFFF9B169EFC}" type="sibTrans" cxnId="{E20456FF-C54A-4D83-9C27-9399B02896D0}">
      <dgm:prSet/>
      <dgm:spPr/>
    </dgm:pt>
    <dgm:pt modelId="{A637EF0E-066E-45F2-9767-31833BC7E9E6}">
      <dgm:prSet/>
      <dgm:spPr/>
      <dgm:t>
        <a:bodyPr/>
        <a:lstStyle/>
        <a:p>
          <a:r>
            <a:rPr lang="en-IN"/>
            <a:t>Cases in Litigation</a:t>
          </a:r>
        </a:p>
      </dgm:t>
    </dgm:pt>
    <dgm:pt modelId="{4945EC48-1C2D-4454-80D3-82B1E28AFADE}" type="parTrans" cxnId="{66F46FC7-AB77-4AAE-9D32-0F55BD89BB0F}">
      <dgm:prSet/>
      <dgm:spPr/>
    </dgm:pt>
    <dgm:pt modelId="{BBD65D5F-6134-48BD-AE5E-8131031C31C2}" type="sibTrans" cxnId="{66F46FC7-AB77-4AAE-9D32-0F55BD89BB0F}">
      <dgm:prSet/>
      <dgm:spPr/>
    </dgm:pt>
    <dgm:pt modelId="{7E5D95A2-4D53-4952-BDB4-9C09C16868AE}">
      <dgm:prSet/>
      <dgm:spPr/>
      <dgm:t>
        <a:bodyPr/>
        <a:lstStyle/>
        <a:p>
          <a:r>
            <a:rPr lang="en-IN" dirty="0"/>
            <a:t>Use of AI</a:t>
          </a:r>
        </a:p>
      </dgm:t>
    </dgm:pt>
    <dgm:pt modelId="{02F36113-0C48-49DE-9D7F-BE6CAC5FBD48}" type="parTrans" cxnId="{BDE06ECA-C189-4926-A9F7-7469AA5C5BAB}">
      <dgm:prSet/>
      <dgm:spPr/>
    </dgm:pt>
    <dgm:pt modelId="{C09D58B9-024B-4F9D-A63E-74CCC948440B}" type="sibTrans" cxnId="{BDE06ECA-C189-4926-A9F7-7469AA5C5BAB}">
      <dgm:prSet/>
      <dgm:spPr/>
    </dgm:pt>
    <dgm:pt modelId="{F5C93BD8-DC95-4F66-98FC-9D7EE2008AF3}" type="pres">
      <dgm:prSet presAssocID="{F17FBDBC-1795-4FCD-BC8F-83D8C12159D5}" presName="linear" presStyleCnt="0">
        <dgm:presLayoutVars>
          <dgm:animLvl val="lvl"/>
          <dgm:resizeHandles val="exact"/>
        </dgm:presLayoutVars>
      </dgm:prSet>
      <dgm:spPr/>
    </dgm:pt>
    <dgm:pt modelId="{BE6C855C-6525-410C-BFB5-754C6DEAACBB}" type="pres">
      <dgm:prSet presAssocID="{B366A5AD-BC5B-43BC-B68C-83B567C1424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A7D688-685E-4813-809C-75F4F6DB1774}" type="pres">
      <dgm:prSet presAssocID="{9B7964BE-CFE7-4901-8667-5A10153AE15D}" presName="spacer" presStyleCnt="0"/>
      <dgm:spPr/>
    </dgm:pt>
    <dgm:pt modelId="{07839F90-C8BA-4DA7-B0B3-7286A1782ECE}" type="pres">
      <dgm:prSet presAssocID="{A97188D6-6E04-4C99-9BF7-2A873EB93B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C10901F-E304-4A8C-80AE-F5BB62F40C94}" type="pres">
      <dgm:prSet presAssocID="{2DF4C9DB-71A2-479E-BD1B-BFFF9B169EFC}" presName="spacer" presStyleCnt="0"/>
      <dgm:spPr/>
    </dgm:pt>
    <dgm:pt modelId="{E1E6989E-4DA8-4520-8D12-42F7404DAD87}" type="pres">
      <dgm:prSet presAssocID="{A637EF0E-066E-45F2-9767-31833BC7E9E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03EAF4-AF8B-4103-A624-6EBFA845D196}" type="pres">
      <dgm:prSet presAssocID="{BBD65D5F-6134-48BD-AE5E-8131031C31C2}" presName="spacer" presStyleCnt="0"/>
      <dgm:spPr/>
    </dgm:pt>
    <dgm:pt modelId="{91E15400-765A-4641-83E5-F1C809FC7FA8}" type="pres">
      <dgm:prSet presAssocID="{7E5D95A2-4D53-4952-BDB4-9C09C16868A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897035-F7EF-43CD-B3BC-74DEB8F7213E}" type="presOf" srcId="{A637EF0E-066E-45F2-9767-31833BC7E9E6}" destId="{E1E6989E-4DA8-4520-8D12-42F7404DAD87}" srcOrd="0" destOrd="0" presId="urn:microsoft.com/office/officeart/2005/8/layout/vList2"/>
    <dgm:cxn modelId="{3E72D262-79C1-4DD6-AE2F-F20CE889384E}" type="presOf" srcId="{F17FBDBC-1795-4FCD-BC8F-83D8C12159D5}" destId="{F5C93BD8-DC95-4F66-98FC-9D7EE2008AF3}" srcOrd="0" destOrd="0" presId="urn:microsoft.com/office/officeart/2005/8/layout/vList2"/>
    <dgm:cxn modelId="{94184449-49A3-41D2-99F3-6ED06BACD887}" type="presOf" srcId="{A97188D6-6E04-4C99-9BF7-2A873EB93BAC}" destId="{07839F90-C8BA-4DA7-B0B3-7286A1782ECE}" srcOrd="0" destOrd="0" presId="urn:microsoft.com/office/officeart/2005/8/layout/vList2"/>
    <dgm:cxn modelId="{E8B7A5AA-8124-4E63-9DF4-58F3300DD40A}" type="presOf" srcId="{7E5D95A2-4D53-4952-BDB4-9C09C16868AE}" destId="{91E15400-765A-4641-83E5-F1C809FC7FA8}" srcOrd="0" destOrd="0" presId="urn:microsoft.com/office/officeart/2005/8/layout/vList2"/>
    <dgm:cxn modelId="{66F46FC7-AB77-4AAE-9D32-0F55BD89BB0F}" srcId="{F17FBDBC-1795-4FCD-BC8F-83D8C12159D5}" destId="{A637EF0E-066E-45F2-9767-31833BC7E9E6}" srcOrd="2" destOrd="0" parTransId="{4945EC48-1C2D-4454-80D3-82B1E28AFADE}" sibTransId="{BBD65D5F-6134-48BD-AE5E-8131031C31C2}"/>
    <dgm:cxn modelId="{BDE06ECA-C189-4926-A9F7-7469AA5C5BAB}" srcId="{F17FBDBC-1795-4FCD-BC8F-83D8C12159D5}" destId="{7E5D95A2-4D53-4952-BDB4-9C09C16868AE}" srcOrd="3" destOrd="0" parTransId="{02F36113-0C48-49DE-9D7F-BE6CAC5FBD48}" sibTransId="{C09D58B9-024B-4F9D-A63E-74CCC948440B}"/>
    <dgm:cxn modelId="{62AB54ED-7125-479C-BFC8-AB924C8AD292}" type="presOf" srcId="{B366A5AD-BC5B-43BC-B68C-83B567C14246}" destId="{BE6C855C-6525-410C-BFB5-754C6DEAACBB}" srcOrd="0" destOrd="0" presId="urn:microsoft.com/office/officeart/2005/8/layout/vList2"/>
    <dgm:cxn modelId="{EE71EEF4-1A1C-41F0-8750-085A215CC554}" srcId="{F17FBDBC-1795-4FCD-BC8F-83D8C12159D5}" destId="{B366A5AD-BC5B-43BC-B68C-83B567C14246}" srcOrd="0" destOrd="0" parTransId="{B2F492C4-6398-4EDD-8957-9047744F10B8}" sibTransId="{9B7964BE-CFE7-4901-8667-5A10153AE15D}"/>
    <dgm:cxn modelId="{E20456FF-C54A-4D83-9C27-9399B02896D0}" srcId="{F17FBDBC-1795-4FCD-BC8F-83D8C12159D5}" destId="{A97188D6-6E04-4C99-9BF7-2A873EB93BAC}" srcOrd="1" destOrd="0" parTransId="{3F4C1884-B925-4DDB-B665-57955E35BC6F}" sibTransId="{2DF4C9DB-71A2-479E-BD1B-BFFF9B169EFC}"/>
    <dgm:cxn modelId="{4E47075C-FA3E-4303-9BB0-202D05C2ED06}" type="presParOf" srcId="{F5C93BD8-DC95-4F66-98FC-9D7EE2008AF3}" destId="{BE6C855C-6525-410C-BFB5-754C6DEAACBB}" srcOrd="0" destOrd="0" presId="urn:microsoft.com/office/officeart/2005/8/layout/vList2"/>
    <dgm:cxn modelId="{BCA9BBFB-EEB5-4B38-9BDF-FD79440F314E}" type="presParOf" srcId="{F5C93BD8-DC95-4F66-98FC-9D7EE2008AF3}" destId="{F0A7D688-685E-4813-809C-75F4F6DB1774}" srcOrd="1" destOrd="0" presId="urn:microsoft.com/office/officeart/2005/8/layout/vList2"/>
    <dgm:cxn modelId="{76709470-4468-4857-812E-CEBDA0E15B58}" type="presParOf" srcId="{F5C93BD8-DC95-4F66-98FC-9D7EE2008AF3}" destId="{07839F90-C8BA-4DA7-B0B3-7286A1782ECE}" srcOrd="2" destOrd="0" presId="urn:microsoft.com/office/officeart/2005/8/layout/vList2"/>
    <dgm:cxn modelId="{FA47EE76-54C2-471D-9493-232ECA3AAABC}" type="presParOf" srcId="{F5C93BD8-DC95-4F66-98FC-9D7EE2008AF3}" destId="{1C10901F-E304-4A8C-80AE-F5BB62F40C94}" srcOrd="3" destOrd="0" presId="urn:microsoft.com/office/officeart/2005/8/layout/vList2"/>
    <dgm:cxn modelId="{510CF10E-E8F4-412C-ABAC-6AA108A461BB}" type="presParOf" srcId="{F5C93BD8-DC95-4F66-98FC-9D7EE2008AF3}" destId="{E1E6989E-4DA8-4520-8D12-42F7404DAD87}" srcOrd="4" destOrd="0" presId="urn:microsoft.com/office/officeart/2005/8/layout/vList2"/>
    <dgm:cxn modelId="{97755E5A-07F8-4EEF-ABB0-2F35DA9187DD}" type="presParOf" srcId="{F5C93BD8-DC95-4F66-98FC-9D7EE2008AF3}" destId="{0403EAF4-AF8B-4103-A624-6EBFA845D196}" srcOrd="5" destOrd="0" presId="urn:microsoft.com/office/officeart/2005/8/layout/vList2"/>
    <dgm:cxn modelId="{54507C75-9173-4F85-90E1-1C23A1D3291E}" type="presParOf" srcId="{F5C93BD8-DC95-4F66-98FC-9D7EE2008AF3}" destId="{91E15400-765A-4641-83E5-F1C809FC7F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C855C-6525-410C-BFB5-754C6DEAACBB}">
      <dsp:nvSpPr>
        <dsp:cNvPr id="0" name=""/>
        <dsp:cNvSpPr/>
      </dsp:nvSpPr>
      <dsp:spPr>
        <a:xfrm>
          <a:off x="0" y="6365"/>
          <a:ext cx="10515600" cy="11752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900" kern="1200" dirty="0"/>
            <a:t>Compliance Improvement</a:t>
          </a:r>
        </a:p>
      </dsp:txBody>
      <dsp:txXfrm>
        <a:off x="57372" y="63737"/>
        <a:ext cx="10400856" cy="1060520"/>
      </dsp:txXfrm>
    </dsp:sp>
    <dsp:sp modelId="{07839F90-C8BA-4DA7-B0B3-7286A1782ECE}">
      <dsp:nvSpPr>
        <dsp:cNvPr id="0" name=""/>
        <dsp:cNvSpPr/>
      </dsp:nvSpPr>
      <dsp:spPr>
        <a:xfrm>
          <a:off x="0" y="1322750"/>
          <a:ext cx="10515600" cy="11752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900" kern="1200"/>
            <a:t>Notice Types</a:t>
          </a:r>
        </a:p>
      </dsp:txBody>
      <dsp:txXfrm>
        <a:off x="57372" y="1380122"/>
        <a:ext cx="10400856" cy="1060520"/>
      </dsp:txXfrm>
    </dsp:sp>
    <dsp:sp modelId="{E1E6989E-4DA8-4520-8D12-42F7404DAD87}">
      <dsp:nvSpPr>
        <dsp:cNvPr id="0" name=""/>
        <dsp:cNvSpPr/>
      </dsp:nvSpPr>
      <dsp:spPr>
        <a:xfrm>
          <a:off x="0" y="2639135"/>
          <a:ext cx="10515600" cy="117526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900" kern="1200"/>
            <a:t>Cases in Litigation</a:t>
          </a:r>
        </a:p>
      </dsp:txBody>
      <dsp:txXfrm>
        <a:off x="57372" y="2696507"/>
        <a:ext cx="10400856" cy="1060520"/>
      </dsp:txXfrm>
    </dsp:sp>
    <dsp:sp modelId="{91E15400-765A-4641-83E5-F1C809FC7FA8}">
      <dsp:nvSpPr>
        <dsp:cNvPr id="0" name=""/>
        <dsp:cNvSpPr/>
      </dsp:nvSpPr>
      <dsp:spPr>
        <a:xfrm>
          <a:off x="0" y="3955520"/>
          <a:ext cx="10515600" cy="11752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900" kern="1200" dirty="0"/>
            <a:t>Use of AI</a:t>
          </a:r>
        </a:p>
      </dsp:txBody>
      <dsp:txXfrm>
        <a:off x="57372" y="4012892"/>
        <a:ext cx="10400856" cy="106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B01A1-D623-452D-B813-A7C1937F8A50}" type="datetimeFigureOut">
              <a:rPr lang="en-IN" smtClean="0"/>
              <a:pPr/>
              <a:t>14-12-2025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C6969-EC14-4422-B9BA-B6EF84FD7FF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98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818A3-CCD8-A627-E1EA-5CAC67A2C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02FC63-E847-7936-00D0-AAB8640BE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DE1103-0CB3-F8CF-57B6-F87EEA8CA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172DE-3386-5EE7-B4F2-FBDD527455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676-10C6-4C39-8026-ED3245729754}" type="slidenum">
              <a:rPr lang="en-IN" altLang="en-US" smtClean="0"/>
              <a:pPr/>
              <a:t>3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587813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Show example: Use AI tool like ChatGPT or Gemini to summarize an SCN or translate a tax circular.</a:t>
            </a:r>
            <a:endParaRPr lang="en-IN" dirty="0"/>
          </a:p>
          <a:p>
            <a:endParaRPr lang="en-IN" dirty="0"/>
          </a:p>
          <a:p>
            <a:r>
              <a:rPr lang="en-US" dirty="0"/>
              <a:t>“NLP is AI that understands language — written or spoken.</a:t>
            </a:r>
          </a:p>
          <a:p>
            <a:r>
              <a:rPr lang="en-US" dirty="0"/>
              <a:t>For officers, this means:</a:t>
            </a:r>
          </a:p>
          <a:p>
            <a:r>
              <a:rPr lang="en-US" dirty="0"/>
              <a:t>Automatic </a:t>
            </a:r>
            <a:r>
              <a:rPr lang="en-US" b="1" dirty="0"/>
              <a:t>summarization of SCNs or orders.</a:t>
            </a:r>
            <a:endParaRPr lang="en-US" dirty="0"/>
          </a:p>
          <a:p>
            <a:r>
              <a:rPr lang="en-US" dirty="0"/>
              <a:t>Translation of notices between English and regional languages.</a:t>
            </a:r>
          </a:p>
          <a:p>
            <a:r>
              <a:rPr lang="en-US" dirty="0"/>
              <a:t>Voice dictation for inspection reports.</a:t>
            </a:r>
          </a:p>
          <a:p>
            <a:r>
              <a:rPr lang="en-US" dirty="0"/>
              <a:t>Example: You can upload a 20-page judgment into ChatGPT and get a 10-line summary of key findings.</a:t>
            </a:r>
            <a:br>
              <a:rPr lang="en-US" dirty="0"/>
            </a:br>
            <a:r>
              <a:rPr lang="en-US" dirty="0"/>
              <a:t>It saves time and helps you focus on insights rather than reading every page.”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Stress importance of secure and explainable AI systems in government tax departments.</a:t>
            </a:r>
            <a:endParaRPr lang="en-IN" dirty="0"/>
          </a:p>
          <a:p>
            <a:endParaRPr lang="en-IN" dirty="0"/>
          </a:p>
          <a:p>
            <a:r>
              <a:rPr lang="en-US" dirty="0"/>
              <a:t>“As AI becomes powerful, we must use it responsibly.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Digital Personal Data Protection Act (DPDP) 2023</a:t>
            </a:r>
            <a:r>
              <a:rPr lang="en-US" dirty="0"/>
              <a:t> ensures taxpayer data isn’t misused.</a:t>
            </a:r>
          </a:p>
          <a:p>
            <a:r>
              <a:rPr lang="en-US" dirty="0"/>
              <a:t>Key principles include:</a:t>
            </a:r>
          </a:p>
          <a:p>
            <a:r>
              <a:rPr lang="en-US" dirty="0"/>
              <a:t>Collect only necessary data.</a:t>
            </a:r>
          </a:p>
          <a:p>
            <a:r>
              <a:rPr lang="en-US" dirty="0"/>
              <a:t>Use anonymization when training AI models.</a:t>
            </a:r>
          </a:p>
          <a:p>
            <a:r>
              <a:rPr lang="en-US" dirty="0"/>
              <a:t>Keep an audit trail of how data is used.</a:t>
            </a:r>
          </a:p>
          <a:p>
            <a:r>
              <a:rPr lang="en-US" dirty="0"/>
              <a:t>ISO 42001 now provides a framework for ‘AI Management Systems’.</a:t>
            </a:r>
          </a:p>
          <a:p>
            <a:r>
              <a:rPr lang="en-US" dirty="0"/>
              <a:t>Example: If AI flags a taxpayer, there must be </a:t>
            </a:r>
            <a:r>
              <a:rPr lang="en-US" i="1" dirty="0"/>
              <a:t>explainability</a:t>
            </a:r>
            <a:r>
              <a:rPr lang="en-US" dirty="0"/>
              <a:t> — we should know </a:t>
            </a:r>
            <a:r>
              <a:rPr lang="en-US" i="1" dirty="0"/>
              <a:t>why</a:t>
            </a:r>
            <a:r>
              <a:rPr lang="en-US" dirty="0"/>
              <a:t> it was flagged, not just trust the machine blindly.”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Close with an inspiring message — AI is a tool for smarter governance. Encourage officers to explore practical AI tools.</a:t>
            </a:r>
            <a:endParaRPr lang="en-IN" dirty="0"/>
          </a:p>
          <a:p>
            <a:endParaRPr lang="en-IN" dirty="0"/>
          </a:p>
          <a:p>
            <a:r>
              <a:rPr lang="en-US" dirty="0"/>
              <a:t>“Let’s summarize:</a:t>
            </a:r>
          </a:p>
          <a:p>
            <a:r>
              <a:rPr lang="en-US" dirty="0"/>
              <a:t>AI helps detect risk early.</a:t>
            </a:r>
          </a:p>
          <a:p>
            <a:r>
              <a:rPr lang="en-US" dirty="0"/>
              <a:t>It improves compliance efficiency.</a:t>
            </a:r>
          </a:p>
          <a:p>
            <a:r>
              <a:rPr lang="en-US" dirty="0"/>
              <a:t>It supports faster and more objective decision-making.</a:t>
            </a:r>
          </a:p>
          <a:p>
            <a:r>
              <a:rPr lang="en-US" dirty="0"/>
              <a:t>But remember — AI is only as good as the data we feed it.</a:t>
            </a:r>
            <a:br>
              <a:rPr lang="en-US" dirty="0"/>
            </a:br>
            <a:r>
              <a:rPr lang="en-US" dirty="0"/>
              <a:t>Our role as officers is to ensure data integrity, interpret AI insights with professional judgment, and make fair decisions.</a:t>
            </a:r>
          </a:p>
          <a:p>
            <a:r>
              <a:rPr lang="en-US" dirty="0"/>
              <a:t>Think of AI as your </a:t>
            </a:r>
            <a:r>
              <a:rPr lang="en-US" i="1" dirty="0"/>
              <a:t>junior officer who never sleeps, never forgets, and keeps learning.</a:t>
            </a:r>
            <a:endParaRPr lang="en-US" dirty="0"/>
          </a:p>
          <a:p>
            <a:r>
              <a:rPr lang="en-US" dirty="0"/>
              <a:t>The future of tax administration will be hybrid — </a:t>
            </a:r>
            <a:r>
              <a:rPr lang="en-US" b="1" dirty="0"/>
              <a:t>human intelligence powered by machine intelligence.</a:t>
            </a:r>
            <a:r>
              <a:rPr lang="en-US" dirty="0"/>
              <a:t>”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should the compliance system be, lets explore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C6969-EC14-4422-B9BA-B6EF84FD7FF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058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C6969-EC14-4422-B9BA-B6EF84FD7FF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99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“AI simulates human intelligence. It learns from data, recognizes patterns, and predicts outcomes.</a:t>
            </a:r>
            <a:br>
              <a:rPr lang="en-US" dirty="0"/>
            </a:br>
            <a:r>
              <a:rPr lang="en-US" dirty="0"/>
              <a:t>Think of it like a smart officer who remembers every case file, learns from past patterns, and instantly connects the dots.</a:t>
            </a:r>
            <a:br>
              <a:rPr lang="en-US" dirty="0"/>
            </a:br>
            <a:r>
              <a:rPr lang="en-US" dirty="0"/>
              <a:t>AI includes branches like:</a:t>
            </a:r>
          </a:p>
          <a:p>
            <a:r>
              <a:rPr lang="en-US" b="1" dirty="0"/>
              <a:t>Machine Learning</a:t>
            </a:r>
            <a:r>
              <a:rPr lang="en-US" dirty="0"/>
              <a:t> – systems that learn from data without explicit programming.</a:t>
            </a:r>
          </a:p>
          <a:p>
            <a:r>
              <a:rPr lang="en-US" b="1" dirty="0"/>
              <a:t>Natural Language Processing</a:t>
            </a:r>
            <a:r>
              <a:rPr lang="en-US" dirty="0"/>
              <a:t> – reading and summarizing documents or circulars.</a:t>
            </a:r>
          </a:p>
          <a:p>
            <a:r>
              <a:rPr lang="en-US" b="1" dirty="0"/>
              <a:t>Computer Vision</a:t>
            </a:r>
            <a:r>
              <a:rPr lang="en-US" dirty="0"/>
              <a:t> – interpreting scanned invoices or signatures.</a:t>
            </a:r>
          </a:p>
          <a:p>
            <a:r>
              <a:rPr lang="en-US" dirty="0"/>
              <a:t>Example: The </a:t>
            </a:r>
            <a:r>
              <a:rPr lang="en-US" i="1" dirty="0"/>
              <a:t>Income Tax AIS portal</a:t>
            </a:r>
            <a:r>
              <a:rPr lang="en-US" dirty="0"/>
              <a:t> uses AI to automatically show all your incomes — salary, interest, dividends — by reading data from multiple sources.”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C6969-EC14-4422-B9BA-B6EF84FD7FFE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640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Highlight how AI improves the effectiveness of GSTN and SGST officers by providing actionable insights.</a:t>
            </a:r>
            <a:endParaRPr lang="en-IN" dirty="0"/>
          </a:p>
          <a:p>
            <a:endParaRPr lang="en-IN" dirty="0"/>
          </a:p>
          <a:p>
            <a:r>
              <a:rPr lang="en-US" dirty="0"/>
              <a:t>“In GST, we have:</a:t>
            </a:r>
          </a:p>
          <a:p>
            <a:r>
              <a:rPr lang="en-US" dirty="0"/>
              <a:t>Enormous data (returns, e-way bills, invoices).</a:t>
            </a:r>
          </a:p>
          <a:p>
            <a:r>
              <a:rPr lang="en-US" dirty="0"/>
              <a:t>Complex compliance rules.</a:t>
            </a:r>
          </a:p>
          <a:p>
            <a:r>
              <a:rPr lang="en-US" dirty="0"/>
              <a:t>Need for early fraud detection.</a:t>
            </a:r>
          </a:p>
          <a:p>
            <a:r>
              <a:rPr lang="en-US" dirty="0"/>
              <a:t>AI helps bridge these. For instance:</a:t>
            </a:r>
          </a:p>
          <a:p>
            <a:r>
              <a:rPr lang="en-US" dirty="0"/>
              <a:t>When a taxpayer claims high ITC compared to turnover, AI flags it for scrutiny.</a:t>
            </a:r>
          </a:p>
          <a:p>
            <a:r>
              <a:rPr lang="en-US" dirty="0"/>
              <a:t>Invoices from suspicious networks are auto-identified for officers’ attention.</a:t>
            </a:r>
          </a:p>
          <a:p>
            <a:r>
              <a:rPr lang="en-US" dirty="0"/>
              <a:t>AI is not here to replace us, but to make our decision-making </a:t>
            </a:r>
            <a:r>
              <a:rPr lang="en-US" i="1" dirty="0"/>
              <a:t>faster, more precise, and data-driven.</a:t>
            </a:r>
            <a:r>
              <a:rPr lang="en-US" dirty="0"/>
              <a:t>”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Use examples: GSTN’s risk rating system, AI-based return validation, and predictive models for non-filers.</a:t>
            </a:r>
            <a:endParaRPr lang="en-IN" dirty="0"/>
          </a:p>
          <a:p>
            <a:endParaRPr lang="en-IN" dirty="0"/>
          </a:p>
          <a:p>
            <a:r>
              <a:rPr lang="en-IN" dirty="0"/>
              <a:t>“Here’s where AI is already being applied:</a:t>
            </a:r>
            <a:br>
              <a:rPr lang="en-IN" dirty="0"/>
            </a:br>
            <a:r>
              <a:rPr lang="en-IN" dirty="0"/>
              <a:t>1️⃣ </a:t>
            </a:r>
            <a:r>
              <a:rPr lang="en-IN" b="1" dirty="0"/>
              <a:t>Risk profiling of registrations</a:t>
            </a:r>
            <a:r>
              <a:rPr lang="en-IN" dirty="0"/>
              <a:t> — AI checks PAN, Aadhaar, address, past history, and cross-verifies documents to approve or flag.</a:t>
            </a:r>
            <a:br>
              <a:rPr lang="en-IN" dirty="0"/>
            </a:br>
            <a:r>
              <a:rPr lang="en-IN" dirty="0"/>
              <a:t>2️⃣ </a:t>
            </a:r>
            <a:r>
              <a:rPr lang="en-IN" b="1" dirty="0"/>
              <a:t>Invoice Anomaly Detection</a:t>
            </a:r>
            <a:r>
              <a:rPr lang="en-IN" dirty="0"/>
              <a:t> — AI finds mismatches in invoice number sequences or tax computation errors.</a:t>
            </a:r>
            <a:br>
              <a:rPr lang="en-IN" dirty="0"/>
            </a:br>
            <a:r>
              <a:rPr lang="en-IN" dirty="0"/>
              <a:t>3️⃣ </a:t>
            </a:r>
            <a:r>
              <a:rPr lang="en-IN" b="1" dirty="0"/>
              <a:t>Return Reconciliation</a:t>
            </a:r>
            <a:r>
              <a:rPr lang="en-IN" dirty="0"/>
              <a:t> — cross-verifies GSTR-1 vs GSTR-3B vs 2B automatically.</a:t>
            </a:r>
            <a:br>
              <a:rPr lang="en-IN" dirty="0"/>
            </a:br>
            <a:r>
              <a:rPr lang="en-IN" dirty="0"/>
              <a:t>4️⃣ </a:t>
            </a:r>
            <a:r>
              <a:rPr lang="en-IN" b="1" dirty="0"/>
              <a:t>Predictive analytics</a:t>
            </a:r>
            <a:r>
              <a:rPr lang="en-IN" dirty="0"/>
              <a:t> — predicts sectors likely to default next month based on past data.</a:t>
            </a:r>
          </a:p>
          <a:p>
            <a:r>
              <a:rPr lang="en-IN" dirty="0"/>
              <a:t>Example: </a:t>
            </a:r>
            <a:r>
              <a:rPr lang="en-IN" i="1" dirty="0"/>
              <a:t>GSTN’s AI engine recently identified over 10,000 suspicious taxpayers</a:t>
            </a:r>
            <a:r>
              <a:rPr lang="en-IN" dirty="0"/>
              <a:t> whose filings showed signs of circular trading.”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Discuss how AI identifies high-risk taxpayers and anomalies. Mention real-world examples like Rule 86B, 88C alerts.</a:t>
            </a:r>
            <a:endParaRPr lang="en-IN" dirty="0"/>
          </a:p>
          <a:p>
            <a:endParaRPr lang="en-IN" dirty="0"/>
          </a:p>
          <a:p>
            <a:r>
              <a:rPr lang="en-US" dirty="0"/>
              <a:t>“AI assists in four key compliance areas:</a:t>
            </a:r>
          </a:p>
          <a:p>
            <a:r>
              <a:rPr lang="en-US" b="1" dirty="0"/>
              <a:t>Pattern Recognition</a:t>
            </a:r>
            <a:r>
              <a:rPr lang="en-US" dirty="0"/>
              <a:t>: Finds hidden relationships among entities, e.g., common directors across fake firms.</a:t>
            </a:r>
          </a:p>
          <a:p>
            <a:r>
              <a:rPr lang="en-US" b="1" dirty="0"/>
              <a:t>Automated Compliance Checks</a:t>
            </a:r>
            <a:r>
              <a:rPr lang="en-US" dirty="0"/>
              <a:t>: Flags non-filers, mismatch cases, or Rule 86B violations.</a:t>
            </a:r>
          </a:p>
          <a:p>
            <a:r>
              <a:rPr lang="en-US" b="1" dirty="0"/>
              <a:t>Fraud Detection</a:t>
            </a:r>
            <a:r>
              <a:rPr lang="en-US" dirty="0"/>
              <a:t>: Machine Learning models analyze high-value transactions and compare with historical norms.</a:t>
            </a:r>
          </a:p>
          <a:p>
            <a:r>
              <a:rPr lang="en-US" b="1" dirty="0"/>
              <a:t>Adaptive Learning</a:t>
            </a:r>
            <a:r>
              <a:rPr lang="en-US" dirty="0"/>
              <a:t>: The model continuously learns — if new fraud tactics appear, AI evolves.</a:t>
            </a:r>
          </a:p>
          <a:p>
            <a:r>
              <a:rPr lang="en-US" dirty="0"/>
              <a:t>Example: During GST audit selection, AI helps officers focus on </a:t>
            </a:r>
            <a:r>
              <a:rPr lang="en-US" i="1" dirty="0"/>
              <a:t>high-risk cases</a:t>
            </a:r>
            <a:r>
              <a:rPr lang="en-US" dirty="0"/>
              <a:t> instead of random selection.”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Mention ARIMA or ML models predicting tax revenues. Highlight how AI can aid in resource allocation and policy adjustments.</a:t>
            </a:r>
            <a:endParaRPr lang="en-IN" dirty="0"/>
          </a:p>
          <a:p>
            <a:endParaRPr lang="en-IN" dirty="0"/>
          </a:p>
          <a:p>
            <a:r>
              <a:rPr lang="en-US" dirty="0"/>
              <a:t>“Predictive analytics answers — </a:t>
            </a:r>
            <a:r>
              <a:rPr lang="en-US" i="1" dirty="0"/>
              <a:t>‘What will happen next?’</a:t>
            </a:r>
            <a:br>
              <a:rPr lang="en-US" dirty="0"/>
            </a:br>
            <a:r>
              <a:rPr lang="en-US" dirty="0"/>
              <a:t>Using models like </a:t>
            </a:r>
            <a:r>
              <a:rPr lang="en-US" b="1" dirty="0"/>
              <a:t>ARIMA</a:t>
            </a:r>
            <a:r>
              <a:rPr lang="en-US" dirty="0"/>
              <a:t> or </a:t>
            </a:r>
            <a:r>
              <a:rPr lang="en-US" b="1" dirty="0"/>
              <a:t>Regression</a:t>
            </a:r>
            <a:r>
              <a:rPr lang="en-US" dirty="0"/>
              <a:t>, we can forecast revenue or detect unusual trends.</a:t>
            </a:r>
          </a:p>
          <a:p>
            <a:r>
              <a:rPr lang="en-US" dirty="0"/>
              <a:t>Example:</a:t>
            </a:r>
          </a:p>
          <a:p>
            <a:r>
              <a:rPr lang="en-US" dirty="0"/>
              <a:t>If AI sees a consistent dip in output tax from a region while e-way bills remain high, it predicts possible under-reporting.</a:t>
            </a:r>
          </a:p>
          <a:p>
            <a:r>
              <a:rPr lang="en-US" dirty="0"/>
              <a:t>The finance department can plan resource allocation or inspections accordingly.</a:t>
            </a:r>
          </a:p>
          <a:p>
            <a:r>
              <a:rPr lang="en-US" dirty="0"/>
              <a:t>Globally, tax agencies like HMRC (UK) and IRS (US) already use such models to improve audit yield.”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0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2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9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942C-4845-433E-8285-47C683DF424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1C4F3-0758-4693-96D4-8901426768B0}" type="slidenum">
              <a:rPr lang="en-IN" altLang="en-US">
                <a:solidFill>
                  <a:prstClr val="black"/>
                </a:solidFill>
              </a:rPr>
              <a:pPr/>
              <a:t>‹#›</a:t>
            </a:fld>
            <a:endParaRPr lang="en-I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28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-1170" r="9237"/>
          <a:stretch/>
        </p:blipFill>
        <p:spPr>
          <a:xfrm>
            <a:off x="561757" y="295275"/>
            <a:ext cx="556407" cy="51806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318" y="223002"/>
            <a:ext cx="8761413" cy="82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155" y="1407190"/>
            <a:ext cx="10096728" cy="4878626"/>
          </a:xfrm>
        </p:spPr>
        <p:txBody>
          <a:bodyPr/>
          <a:lstStyle>
            <a:lvl1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 sz="3200">
                <a:solidFill>
                  <a:schemeClr val="tx1"/>
                </a:solidFill>
              </a:defRPr>
            </a:lvl1pPr>
            <a:lvl2pPr marL="80010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 sz="2800">
                <a:solidFill>
                  <a:schemeClr val="tx1"/>
                </a:solidFill>
              </a:defRPr>
            </a:lvl2pPr>
            <a:lvl3pPr marL="125730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 sz="2400">
                <a:solidFill>
                  <a:schemeClr val="tx1"/>
                </a:solidFill>
              </a:defRPr>
            </a:lvl3pPr>
            <a:lvl4pPr marL="171450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 sz="2000">
                <a:solidFill>
                  <a:schemeClr val="tx1"/>
                </a:solidFill>
              </a:defRPr>
            </a:lvl4pPr>
            <a:lvl5pPr marL="217170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450D-4C2F-485D-A2D9-DCE034558689}" type="datetime1">
              <a:rPr lang="en-IN" smtClean="0"/>
              <a:t>14-12-2025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© GST &amp; Indirect Taxes Committee, ICAI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1C4F3-0758-4693-96D4-8901426768B0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23244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464"/>
            <a:ext cx="10515600" cy="532750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039190"/>
            <a:ext cx="10515600" cy="5137774"/>
          </a:xfr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0070C0"/>
                </a:solidFill>
                <a:latin typeface="+mj-lt"/>
              </a:defRPr>
            </a:lvl1pPr>
            <a:lvl2pPr marL="523875" indent="-342900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+mj-lt"/>
              </a:defRPr>
            </a:lvl2pPr>
            <a:lvl3pPr marL="342900" indent="-342900"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j-lt"/>
              </a:defRPr>
            </a:lvl3pPr>
            <a:lvl4pPr marL="571500" indent="-38100"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+mj-lt"/>
              </a:defRPr>
            </a:lvl4pPr>
            <a:lvl5pPr marL="0" indent="806450"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5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644"/>
            <a:ext cx="10515600" cy="73454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7539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06508"/>
            <a:ext cx="5157787" cy="41831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07539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06508"/>
            <a:ext cx="5183188" cy="4183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2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6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4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748720" y="6488668"/>
            <a:ext cx="144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prstClr val="black"/>
                </a:solidFill>
                <a:latin typeface="Calibri Light" panose="020F0302020204030204" pitchFamily="34" charset="0"/>
              </a:rPr>
              <a:t>Venu &amp; Vinay</a:t>
            </a:r>
          </a:p>
        </p:txBody>
      </p:sp>
    </p:spTree>
    <p:extLst>
      <p:ext uri="{BB962C8B-B14F-4D97-AF65-F5344CB8AC3E}">
        <p14:creationId xmlns:p14="http://schemas.microsoft.com/office/powerpoint/2010/main" val="271857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9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0" y="6463553"/>
          <a:ext cx="12192000" cy="39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97989436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195260972"/>
                    </a:ext>
                  </a:extLst>
                </a:gridCol>
              </a:tblGrid>
              <a:tr h="394447">
                <a:tc>
                  <a:txBody>
                    <a:bodyPr/>
                    <a:lstStyle/>
                    <a:p>
                      <a:endParaRPr lang="en-IN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1D59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80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295827"/>
                  </a:ext>
                </a:extLst>
              </a:tr>
            </a:tbl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8754" y="6463553"/>
            <a:ext cx="2233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0C65E8B5-6A72-495A-9DB3-FDA4CD43D39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14-12-2025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4780" y="6488669"/>
            <a:ext cx="557920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fld id="{72CC1286-1CFD-434F-91E2-447085530BD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9306086"/>
              </p:ext>
            </p:extLst>
          </p:nvPr>
        </p:nvGraphicFramePr>
        <p:xfrm>
          <a:off x="-14469" y="-295268"/>
          <a:ext cx="12192000" cy="39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97989436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195260972"/>
                    </a:ext>
                  </a:extLst>
                </a:gridCol>
              </a:tblGrid>
              <a:tr h="394447">
                <a:tc>
                  <a:txBody>
                    <a:bodyPr/>
                    <a:lstStyle/>
                    <a:p>
                      <a:endParaRPr lang="en-IN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1D59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80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29582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320509" y="6474007"/>
            <a:ext cx="2018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prstClr val="white"/>
                </a:solidFill>
                <a:latin typeface="Calibri Light" panose="020F0302020204030204" pitchFamily="34" charset="0"/>
              </a:rPr>
              <a:t>CA Venugopal Gella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587BB8-0EF4-4C16-83F1-4FA354B0C022}"/>
              </a:ext>
            </a:extLst>
          </p:cNvPr>
          <p:cNvSpPr/>
          <p:nvPr userDrawn="1"/>
        </p:nvSpPr>
        <p:spPr>
          <a:xfrm>
            <a:off x="10387963" y="6463553"/>
            <a:ext cx="140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Calibri Light" panose="020F0302020204030204" pitchFamily="34" charset="0"/>
              </a:rPr>
              <a:t>venu@vnv.ca</a:t>
            </a:r>
          </a:p>
        </p:txBody>
      </p:sp>
    </p:spTree>
    <p:extLst>
      <p:ext uri="{BB962C8B-B14F-4D97-AF65-F5344CB8AC3E}">
        <p14:creationId xmlns:p14="http://schemas.microsoft.com/office/powerpoint/2010/main" val="79427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chat.whatsapp.com/LYx7qHWefQkBXwnsVgqqQH" TargetMode="External"/><Relationship Id="rId4" Type="http://schemas.openxmlformats.org/officeDocument/2006/relationships/hyperlink" Target="mailto:venu@vnv.c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56E868-F41A-8ADE-3B42-68E19BBA1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91" y="0"/>
            <a:ext cx="9418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7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979F-A64F-AD6F-7B66-ED8AAD88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 Reconciliations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0E36A-8785-7F01-8F9D-E926571BF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A. Types of Reconciliation</a:t>
            </a:r>
          </a:p>
          <a:p>
            <a:pPr lvl="1"/>
            <a:r>
              <a:rPr lang="en-IN" dirty="0"/>
              <a:t>GSTR-2B vs Purchase Register</a:t>
            </a:r>
          </a:p>
          <a:p>
            <a:pPr lvl="1"/>
            <a:r>
              <a:rPr lang="en-IN" dirty="0"/>
              <a:t>GSTR-1 vs GSTR-3B (outward supplies)</a:t>
            </a:r>
          </a:p>
          <a:p>
            <a:pPr lvl="1"/>
            <a:r>
              <a:rPr lang="en-IN" dirty="0"/>
              <a:t>E-invoice vs GSTR-1</a:t>
            </a:r>
          </a:p>
          <a:p>
            <a:pPr lvl="1"/>
            <a:r>
              <a:rPr lang="en-IN" dirty="0"/>
              <a:t>E-way bill vs GSTR-1 &amp; GSTR-3B</a:t>
            </a:r>
          </a:p>
          <a:p>
            <a:pPr lvl="1"/>
            <a:endParaRPr lang="en-IN" dirty="0"/>
          </a:p>
          <a:p>
            <a:pPr marL="0" indent="0">
              <a:buNone/>
            </a:pPr>
            <a:r>
              <a:rPr lang="en-IN" b="1" dirty="0"/>
              <a:t>B. Intelligent Matching Logic</a:t>
            </a:r>
          </a:p>
          <a:p>
            <a:pPr lvl="1"/>
            <a:r>
              <a:rPr lang="en-IN" dirty="0"/>
              <a:t>Exact match vs fuzzy match (name, GSTIN, invoice number)</a:t>
            </a:r>
          </a:p>
          <a:p>
            <a:pPr lvl="1"/>
            <a:r>
              <a:rPr lang="en-IN" dirty="0"/>
              <a:t>Handling invoice number variations (spaces, slashes, leading zeros)</a:t>
            </a:r>
          </a:p>
          <a:p>
            <a:pPr lvl="1"/>
            <a:r>
              <a:rPr lang="en-IN" dirty="0"/>
              <a:t>Partial matching for consolidated invoices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70E7B-5854-31AB-427B-5DF201B67975}"/>
              </a:ext>
            </a:extLst>
          </p:cNvPr>
          <p:cNvSpPr txBox="1"/>
          <p:nvPr/>
        </p:nvSpPr>
        <p:spPr>
          <a:xfrm>
            <a:off x="6736360" y="1799330"/>
            <a:ext cx="3389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dirty="0"/>
              <a:t>Manual&gt;&gt;Software&gt;&gt;Integrated</a:t>
            </a:r>
          </a:p>
        </p:txBody>
      </p:sp>
    </p:spTree>
    <p:extLst>
      <p:ext uri="{BB962C8B-B14F-4D97-AF65-F5344CB8AC3E}">
        <p14:creationId xmlns:p14="http://schemas.microsoft.com/office/powerpoint/2010/main" val="18264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BC24-C671-2033-80C3-DD26FAC7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Smart Dashboards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F8016-C710-57DD-A755-51BF2868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Turnover &amp; tax liability trends</a:t>
            </a:r>
          </a:p>
          <a:p>
            <a:endParaRPr lang="en-IN" dirty="0"/>
          </a:p>
          <a:p>
            <a:r>
              <a:rPr lang="en-IN" dirty="0"/>
              <a:t>Vendor compliance scoring (based on filing history)</a:t>
            </a:r>
          </a:p>
          <a:p>
            <a:endParaRPr lang="en-IN" dirty="0"/>
          </a:p>
          <a:p>
            <a:r>
              <a:rPr lang="en-IN" dirty="0"/>
              <a:t>Input tax credit utilisation patterns</a:t>
            </a:r>
          </a:p>
          <a:p>
            <a:endParaRPr lang="en-IN" dirty="0"/>
          </a:p>
          <a:p>
            <a:r>
              <a:rPr lang="en-IN" dirty="0"/>
              <a:t>Detecting anomalies &amp; fraud risks</a:t>
            </a:r>
          </a:p>
          <a:p>
            <a:endParaRPr lang="en-IN" dirty="0"/>
          </a:p>
          <a:p>
            <a:r>
              <a:rPr lang="en-IN" dirty="0"/>
              <a:t>Dashboards for management – Power BI, Google Data Studio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023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/>
              <a:t>Why AI in GST?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Handle Volume</a:t>
            </a:r>
          </a:p>
          <a:p>
            <a:pPr lvl="1"/>
            <a:r>
              <a:rPr lang="en-US" dirty="0"/>
              <a:t>Large data volume – millions of invoices monthly – Single client</a:t>
            </a:r>
          </a:p>
          <a:p>
            <a:pPr lvl="1"/>
            <a:r>
              <a:rPr lang="en-US" dirty="0"/>
              <a:t>Business Expansion – Handle multiple clients</a:t>
            </a:r>
          </a:p>
          <a:p>
            <a:pPr lvl="1"/>
            <a:endParaRPr lang="en-US" dirty="0"/>
          </a:p>
          <a:p>
            <a:r>
              <a:rPr lang="en-US" dirty="0"/>
              <a:t>Be Vigilant and better Tax Compliance</a:t>
            </a:r>
          </a:p>
          <a:p>
            <a:pPr lvl="1"/>
            <a:r>
              <a:rPr lang="en-US" dirty="0"/>
              <a:t>AI helps analyze anomalies in filings</a:t>
            </a:r>
          </a:p>
          <a:p>
            <a:pPr lvl="1"/>
            <a:r>
              <a:rPr lang="en-US" dirty="0"/>
              <a:t>Detects fake invoices and suspicious behavior</a:t>
            </a:r>
          </a:p>
          <a:p>
            <a:pPr lvl="1"/>
            <a:r>
              <a:rPr lang="en-US" dirty="0"/>
              <a:t>Improves tax compliance and enforcement</a:t>
            </a:r>
          </a:p>
          <a:p>
            <a:endParaRPr lang="en-US" dirty="0"/>
          </a:p>
          <a:p>
            <a:r>
              <a:rPr lang="en-US" dirty="0"/>
              <a:t>ASP / GSP Tools in the Market</a:t>
            </a:r>
          </a:p>
          <a:p>
            <a:pPr lvl="1"/>
            <a:r>
              <a:rPr lang="en-US" dirty="0"/>
              <a:t>GSTZen, Cygnet, IRIS, Clear Tax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Applications of AI in GST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Monitoring system currently implemented by GST Department</a:t>
            </a:r>
          </a:p>
          <a:p>
            <a:pPr lvl="1"/>
            <a:r>
              <a:rPr lang="en-US" dirty="0"/>
              <a:t>Registration risk profiling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Invoice-level anomaly detection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E-way bill and return reconciliation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Predictive analytics for tax evasion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Risk-based audit selection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/>
              <a:t>AI for Risk Assessment &amp;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ASP Tools can help in </a:t>
            </a:r>
          </a:p>
          <a:p>
            <a:pPr lvl="1"/>
            <a:r>
              <a:rPr lang="en-US" dirty="0"/>
              <a:t>Pattern recognition to detect irregularities</a:t>
            </a:r>
          </a:p>
          <a:p>
            <a:endParaRPr lang="en-US" dirty="0"/>
          </a:p>
          <a:p>
            <a:pPr lvl="1"/>
            <a:r>
              <a:rPr lang="en-US" dirty="0"/>
              <a:t>Automated compliance validation</a:t>
            </a:r>
          </a:p>
          <a:p>
            <a:endParaRPr lang="en-US" dirty="0"/>
          </a:p>
          <a:p>
            <a:pPr lvl="1"/>
            <a:r>
              <a:rPr lang="en-US" dirty="0"/>
              <a:t>Fraud detection using ML models</a:t>
            </a:r>
          </a:p>
          <a:p>
            <a:endParaRPr lang="en-US" dirty="0"/>
          </a:p>
          <a:p>
            <a:pPr lvl="1"/>
            <a:r>
              <a:rPr lang="en-US" dirty="0"/>
              <a:t>Adaptive risk management for evolving threats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/>
              <a:t>Predictive Analytics in GST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Suggested approaches for the tax payer</a:t>
            </a:r>
          </a:p>
          <a:p>
            <a:pPr lvl="1"/>
            <a:r>
              <a:rPr lang="en-US" dirty="0"/>
              <a:t>Forecast revenue trends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sectors with growing non-compliance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Suggest corrective policy interventions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Improve data-driven decision making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/>
              <a:t>Natural Language Processing (NLP)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Use in Litigation Practice</a:t>
            </a:r>
          </a:p>
          <a:p>
            <a:pPr lvl="1"/>
            <a:r>
              <a:rPr lang="en-IN" dirty="0"/>
              <a:t>Summarizes GST notices, circulars</a:t>
            </a:r>
          </a:p>
          <a:p>
            <a:pPr lvl="1"/>
            <a:r>
              <a:rPr lang="en-IN" dirty="0"/>
              <a:t>Translates multi-language taxpayer communication</a:t>
            </a:r>
          </a:p>
          <a:p>
            <a:pPr lvl="1"/>
            <a:r>
              <a:rPr lang="en-IN" dirty="0"/>
              <a:t>Converts voice to inspection notes</a:t>
            </a:r>
          </a:p>
          <a:p>
            <a:pPr lvl="1"/>
            <a:endParaRPr lang="en-IN" dirty="0"/>
          </a:p>
          <a:p>
            <a:r>
              <a:rPr lang="en-IN" dirty="0"/>
              <a:t>How to use</a:t>
            </a:r>
          </a:p>
          <a:p>
            <a:pPr lvl="1"/>
            <a:r>
              <a:rPr lang="en-IN" dirty="0"/>
              <a:t>Client Communication and Reporting</a:t>
            </a:r>
          </a:p>
          <a:p>
            <a:pPr lvl="1"/>
            <a:r>
              <a:rPr lang="en-IN" dirty="0"/>
              <a:t>Training and Development</a:t>
            </a:r>
          </a:p>
          <a:p>
            <a:pPr lvl="1"/>
            <a:r>
              <a:rPr lang="en-IN" dirty="0"/>
              <a:t>Case Preparation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E667A-1007-EB59-0B6C-7C61A0C3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Tools to explore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13255-7DF5-02FD-B4AD-C3A50D223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NoteBook</a:t>
            </a:r>
            <a:r>
              <a:rPr lang="en-IN" dirty="0"/>
              <a:t> LM</a:t>
            </a:r>
          </a:p>
          <a:p>
            <a:endParaRPr lang="en-IN" dirty="0"/>
          </a:p>
          <a:p>
            <a:r>
              <a:rPr lang="en-IN" dirty="0"/>
              <a:t>Dante Ai / BOT Press </a:t>
            </a:r>
          </a:p>
          <a:p>
            <a:endParaRPr lang="en-IN" dirty="0"/>
          </a:p>
          <a:p>
            <a:r>
              <a:rPr lang="en-IN" dirty="0"/>
              <a:t>Chat GPT</a:t>
            </a:r>
          </a:p>
          <a:p>
            <a:endParaRPr lang="en-IN" dirty="0"/>
          </a:p>
          <a:p>
            <a:r>
              <a:rPr lang="en-IN" dirty="0"/>
              <a:t>Claude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E4C84-1F69-401E-B50B-B97229AB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GST &amp; Indirect Taxes Committee, ICAI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71531-6BF0-8824-9DB0-9C8D6554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17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089043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2467B-A74F-E2BE-8C95-EBB8F5AA1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Watch for 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78318EE-4D5F-01C1-1392-7A164D0D4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8A819-633D-28BD-DBE6-16CEF552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GST &amp; Indirect Taxes Committee, ICAI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3589D-D56B-BF45-43B6-2E05EE48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18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20021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2FCF-A4D7-A417-5F4C-B1AD8B2F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  <a:sym typeface="Arial"/>
              </a:rPr>
              <a:t>Key Don'ts of AI Implementation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B139-E034-0FD1-85BA-0530CBAA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cs typeface="Times New Roman" panose="02020603050405020304" pitchFamily="18" charset="0"/>
                <a:sym typeface="Arial"/>
              </a:rPr>
              <a:t>Don't Rely Solely on AI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cs typeface="Times New Roman" panose="02020603050405020304" pitchFamily="18" charset="0"/>
                <a:sym typeface="Arial"/>
              </a:rPr>
              <a:t>Don't Expect Perfection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cs typeface="Times New Roman" panose="02020603050405020304" pitchFamily="18" charset="0"/>
                <a:sym typeface="Arial"/>
              </a:rPr>
              <a:t>Don't Ignore Ethical Considerations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cs typeface="Times New Roman" panose="02020603050405020304" pitchFamily="18" charset="0"/>
                <a:sym typeface="Arial"/>
              </a:rPr>
              <a:t>Don't Neglect Data Privacy and Security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cs typeface="Times New Roman" panose="02020603050405020304" pitchFamily="18" charset="0"/>
                <a:sym typeface="Arial"/>
              </a:rPr>
              <a:t>Don't Overlook the Human Factor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cs typeface="Times New Roman" panose="02020603050405020304" pitchFamily="18" charset="0"/>
                <a:sym typeface="Arial"/>
              </a:rPr>
              <a:t>Don't Assume AI is a Silver Bullet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cs typeface="Times New Roman" panose="02020603050405020304" pitchFamily="18" charset="0"/>
                <a:sym typeface="Arial"/>
              </a:rPr>
              <a:t>Don't Ignore the Need for Continuous Monitoring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D422C-4339-105F-4EC1-F4BC7544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GST &amp; Indirect Taxes Committee, ICAI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53496-3750-A4A2-8BD6-0942D3BD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19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72458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5E00C7-A05F-4CD9-B06E-997316C10827}"/>
              </a:ext>
            </a:extLst>
          </p:cNvPr>
          <p:cNvSpPr txBox="1">
            <a:spLocks/>
          </p:cNvSpPr>
          <p:nvPr/>
        </p:nvSpPr>
        <p:spPr>
          <a:xfrm>
            <a:off x="6079671" y="4451621"/>
            <a:ext cx="5519058" cy="16918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/>
              <a:t>CA Venugopal Gella</a:t>
            </a:r>
          </a:p>
          <a:p>
            <a:r>
              <a:rPr lang="en-IN" sz="3200" dirty="0"/>
              <a:t>Venu and Vinay</a:t>
            </a:r>
          </a:p>
          <a:p>
            <a:r>
              <a:rPr lang="en-IN" sz="3200" dirty="0"/>
              <a:t>Chartered Accountants</a:t>
            </a: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F87CDF-C15E-4E37-8D4F-0E470653589E}"/>
              </a:ext>
            </a:extLst>
          </p:cNvPr>
          <p:cNvSpPr txBox="1">
            <a:spLocks/>
          </p:cNvSpPr>
          <p:nvPr/>
        </p:nvSpPr>
        <p:spPr>
          <a:xfrm>
            <a:off x="349431" y="4442477"/>
            <a:ext cx="5519058" cy="16918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AI Summit</a:t>
            </a:r>
          </a:p>
          <a:p>
            <a:r>
              <a:rPr lang="en-US" sz="3600" dirty="0"/>
              <a:t>2 Days National Conference</a:t>
            </a:r>
          </a:p>
          <a:p>
            <a:r>
              <a:rPr lang="en-US" sz="3600" dirty="0"/>
              <a:t>14</a:t>
            </a:r>
            <a:r>
              <a:rPr lang="en-US" sz="3600" baseline="30000" dirty="0"/>
              <a:t>th</a:t>
            </a:r>
            <a:r>
              <a:rPr lang="en-US" sz="3600" dirty="0"/>
              <a:t> Dec 2025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93606"/>
              </p:ext>
            </p:extLst>
          </p:nvPr>
        </p:nvGraphicFramePr>
        <p:xfrm>
          <a:off x="3237424" y="1672564"/>
          <a:ext cx="5927624" cy="2352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8554">
                <a:tc>
                  <a:txBody>
                    <a:bodyPr/>
                    <a:lstStyle/>
                    <a:p>
                      <a:pPr algn="ctr"/>
                      <a:r>
                        <a:rPr lang="en-IN" sz="4400" b="1" kern="1200" dirty="0">
                          <a:solidFill>
                            <a:schemeClr val="lt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Role of AI</a:t>
                      </a:r>
                      <a:endParaRPr lang="en-US" sz="4400" dirty="0"/>
                    </a:p>
                  </a:txBody>
                  <a:tcPr>
                    <a:solidFill>
                      <a:srgbClr val="1D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772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0" dirty="0">
                          <a:latin typeface="Calibri Light" panose="020F0302020204030204" pitchFamily="34" charset="0"/>
                        </a:rPr>
                        <a:t>In GST  </a:t>
                      </a:r>
                      <a:endParaRPr lang="en-US" sz="4400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80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772">
                <a:tc>
                  <a:txBody>
                    <a:bodyPr/>
                    <a:lstStyle/>
                    <a:p>
                      <a:pPr algn="ctr"/>
                      <a:r>
                        <a:rPr lang="en-IN" sz="4400" b="1" kern="1200" dirty="0">
                          <a:solidFill>
                            <a:schemeClr val="lt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Compliance &amp; Litigation</a:t>
                      </a:r>
                      <a:endParaRPr lang="en-US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D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609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5522-D5A8-15CB-B1C5-4041B09A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Risks in AI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FE80-1370-482D-43B7-F4A0FFAE1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cs typeface="Times New Roman" panose="02020603050405020304" pitchFamily="18" charset="0"/>
                <a:sym typeface="Arial"/>
              </a:rPr>
              <a:t>Prompt injection </a:t>
            </a:r>
            <a:r>
              <a:rPr lang="en-US" dirty="0">
                <a:solidFill>
                  <a:schemeClr val="dk1"/>
                </a:solidFill>
                <a:cs typeface="Times New Roman" panose="02020603050405020304" pitchFamily="18" charset="0"/>
                <a:sym typeface="Arial"/>
              </a:rPr>
              <a:t>involves manipulating AI systems by injecting malicious instructions into user prompts.</a:t>
            </a:r>
            <a:endParaRPr lang="en-US" dirty="0"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cs typeface="Times New Roman" panose="02020603050405020304" pitchFamily="18" charset="0"/>
              <a:sym typeface="Arial"/>
            </a:endParaRPr>
          </a:p>
          <a:p>
            <a:r>
              <a:rPr lang="en-US" b="1" dirty="0">
                <a:solidFill>
                  <a:schemeClr val="dk1"/>
                </a:solidFill>
                <a:cs typeface="Times New Roman" panose="02020603050405020304" pitchFamily="18" charset="0"/>
                <a:sym typeface="Arial"/>
              </a:rPr>
              <a:t>Sensitive Information Disclosure</a:t>
            </a:r>
            <a:endParaRPr lang="en-US" sz="1800" dirty="0">
              <a:solidFill>
                <a:schemeClr val="dk1"/>
              </a:solidFill>
              <a:cs typeface="Times New Roman" panose="02020603050405020304" pitchFamily="18" charset="0"/>
              <a:sym typeface="Arial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889FE-328E-CC5E-6D18-F50695A1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GST &amp; Indirect Taxes Committee, ICAI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1CFE0-6E2C-9CD3-3347-7F5BEF0B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20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763176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/>
              <a:t>Responsible AI and Data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DPDP Act 2023 ensures data protection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cs typeface="Times New Roman" panose="02020603050405020304" pitchFamily="18" charset="0"/>
                <a:sym typeface="Arial"/>
              </a:rPr>
              <a:t>Imposes penalties up to ₹250 Crores for non-compliance.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Ethical use of taxpayer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Transparency and accountability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Compliance with ISO 42001 AI management standards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/>
              <a:t>Summary &amp; 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augments CA’s/ GST officers, </a:t>
            </a:r>
          </a:p>
          <a:p>
            <a:pPr lvl="1"/>
            <a:r>
              <a:rPr lang="en-US" dirty="0"/>
              <a:t>not replaces them</a:t>
            </a:r>
          </a:p>
          <a:p>
            <a:endParaRPr lang="en-US" dirty="0"/>
          </a:p>
          <a:p>
            <a:r>
              <a:rPr lang="en-US" dirty="0"/>
              <a:t>Helps identify risks, ensure compliance</a:t>
            </a:r>
          </a:p>
          <a:p>
            <a:endParaRPr lang="en-US" dirty="0"/>
          </a:p>
          <a:p>
            <a:r>
              <a:rPr lang="en-US" dirty="0"/>
              <a:t>Future:</a:t>
            </a:r>
          </a:p>
          <a:p>
            <a:pPr lvl="1"/>
            <a:r>
              <a:rPr lang="en-US" dirty="0"/>
              <a:t> integrated AI dashboards and fraud detection engines</a:t>
            </a:r>
          </a:p>
          <a:p>
            <a:endParaRPr lang="en-US" dirty="0"/>
          </a:p>
          <a:p>
            <a:r>
              <a:rPr lang="en-US" dirty="0"/>
              <a:t>Stay curious, stay adaptive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CD7CAE-0496-4BDB-1AED-76BEAB0E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15" y="606199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B680F-A073-31F1-57CD-681A6205AC0A}"/>
              </a:ext>
            </a:extLst>
          </p:cNvPr>
          <p:cNvSpPr txBox="1"/>
          <p:nvPr/>
        </p:nvSpPr>
        <p:spPr>
          <a:xfrm>
            <a:off x="2991612" y="6078974"/>
            <a:ext cx="620877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alibri Light" panose="020F0302020204030204" pitchFamily="34" charset="0"/>
              </a:rPr>
              <a:t>Learning is the quiet power that outlives every trend.</a:t>
            </a:r>
            <a:endParaRPr lang="en-IN" i="1" dirty="0">
              <a:latin typeface="Calibri Light" panose="020F03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1BCF586-FA4A-FAC2-101D-DABA69370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27" y="1454908"/>
            <a:ext cx="2162703" cy="324405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0B7964-9FB3-2247-8DCA-00760922821C}"/>
              </a:ext>
            </a:extLst>
          </p:cNvPr>
          <p:cNvSpPr txBox="1"/>
          <p:nvPr/>
        </p:nvSpPr>
        <p:spPr>
          <a:xfrm>
            <a:off x="6212115" y="4834912"/>
            <a:ext cx="58686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Clarifications mail to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4"/>
              </a:rPr>
              <a:t>venu@vnv.ca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200" dirty="0">
                <a:solidFill>
                  <a:srgbClr val="002060"/>
                </a:solidFill>
                <a:latin typeface="Calibri Light"/>
              </a:rPr>
              <a:t>9341979798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8359C-6E1D-A78F-0F57-52C398775415}"/>
              </a:ext>
            </a:extLst>
          </p:cNvPr>
          <p:cNvSpPr txBox="1"/>
          <p:nvPr/>
        </p:nvSpPr>
        <p:spPr>
          <a:xfrm>
            <a:off x="111277" y="5296694"/>
            <a:ext cx="6115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I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For GST UPDATES </a:t>
            </a:r>
            <a:r>
              <a:rPr lang="en-IN" i="1" dirty="0">
                <a:solidFill>
                  <a:prstClr val="black"/>
                </a:solidFill>
                <a:latin typeface="Calibri Light" panose="020F0302020204030204" pitchFamily="34" charset="0"/>
                <a:hlinkClick r:id="rId5"/>
              </a:rPr>
              <a:t>https://chat.whatsapp.com/LYx7qHWefQkBXwnsVgqqQH</a:t>
            </a:r>
            <a:endParaRPr kumimoji="0" lang="en-I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BC9B3-0CF6-D055-A039-88D488EBA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614" y="2056792"/>
            <a:ext cx="3109008" cy="30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5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A2165-5605-2122-456E-A9DAFB7D0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7019E-77C7-9867-B0B7-43EEE345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8998404-E83A-090B-177F-200CE1E6F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319145"/>
              </p:ext>
            </p:extLst>
          </p:nvPr>
        </p:nvGraphicFramePr>
        <p:xfrm>
          <a:off x="838200" y="1039813"/>
          <a:ext cx="10515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E45E5D-F12E-92B1-537E-FADFA5EE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GST &amp; Indirect Taxes Committee, ICAI</a:t>
            </a:r>
            <a:endParaRPr lang="en-IN" dirty="0"/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2C889931-E555-A188-24A4-012BA77E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fld id="{FE29F714-C371-4D5F-8DCF-D3A490DAEB6F}" type="slidenum">
              <a:rPr lang="en-IN" altLang="en-US"/>
              <a:pPr/>
              <a:t>3</a:t>
            </a:fld>
            <a:endParaRPr lang="en-I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56918D-E79F-27F9-8FC0-3C36F5BB2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6975" y="-199545"/>
            <a:ext cx="662071" cy="1125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D056C4-DABD-7374-2CF8-16BBE24EC4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7983" y="387516"/>
            <a:ext cx="403242" cy="3648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9F7596-5156-AF98-287B-8A636DE72F91}"/>
              </a:ext>
            </a:extLst>
          </p:cNvPr>
          <p:cNvSpPr txBox="1"/>
          <p:nvPr/>
        </p:nvSpPr>
        <p:spPr>
          <a:xfrm>
            <a:off x="10760161" y="200601"/>
            <a:ext cx="33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" name="Picture 1" descr="A logo of a bird&#10;&#10;AI-generated content may be incorrect.">
            <a:extLst>
              <a:ext uri="{FF2B5EF4-FFF2-40B4-BE49-F238E27FC236}">
                <a16:creationId xmlns:a16="http://schemas.microsoft.com/office/drawing/2014/main" id="{46F40FB6-E399-8473-75EE-639DA96FC4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0" y="6160"/>
            <a:ext cx="919815" cy="9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1C5BB2-4951-B507-7A60-902538CE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Technology is the Future </a:t>
            </a:r>
            <a:br>
              <a:rPr lang="en-IN" dirty="0"/>
            </a:br>
            <a:r>
              <a:rPr lang="en-IN" dirty="0"/>
              <a:t>and, it is </a:t>
            </a:r>
            <a:br>
              <a:rPr lang="en-IN" dirty="0"/>
            </a:br>
            <a:r>
              <a:rPr lang="en-IN" dirty="0"/>
              <a:t>Integral part of GST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5AF4C-91A4-BF61-BF31-556E87E72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begin with basics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390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2200-4E38-9E06-1A67-2ED23A12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GST Advanced Compliance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5A4C3-D609-9BC8-F34D-90145D9DB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GST Return Compliance means </a:t>
            </a:r>
          </a:p>
          <a:p>
            <a:pPr lvl="1"/>
            <a:r>
              <a:rPr lang="en-US" dirty="0"/>
              <a:t>timely and accurate filing of all GST returns prescribed under the law, </a:t>
            </a:r>
          </a:p>
          <a:p>
            <a:pPr lvl="1"/>
            <a:r>
              <a:rPr lang="en-US" dirty="0"/>
              <a:t>ensuring correct tax reporting and reconciliation.</a:t>
            </a:r>
          </a:p>
          <a:p>
            <a:r>
              <a:rPr lang="en-IN" dirty="0"/>
              <a:t>Importance:</a:t>
            </a:r>
          </a:p>
          <a:p>
            <a:pPr lvl="1"/>
            <a:r>
              <a:rPr lang="en-US" dirty="0"/>
              <a:t>Avoids penalties, late fees, and interest.</a:t>
            </a:r>
          </a:p>
          <a:p>
            <a:pPr lvl="1"/>
            <a:r>
              <a:rPr lang="en-US" dirty="0"/>
              <a:t>Ensures uninterrupted Input Tax Credit (ITC) flow.</a:t>
            </a:r>
          </a:p>
          <a:p>
            <a:pPr lvl="1"/>
            <a:r>
              <a:rPr lang="en-US" dirty="0"/>
              <a:t>Builds trust with vendors &amp; authorities.</a:t>
            </a:r>
            <a:endParaRPr lang="en-IN" dirty="0"/>
          </a:p>
          <a:p>
            <a:endParaRPr lang="en-IN" dirty="0"/>
          </a:p>
          <a:p>
            <a:r>
              <a:rPr lang="en-IN" dirty="0"/>
              <a:t>Key GST Return Forms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8D0334-70D4-0768-0CCA-31699C1E5A76}"/>
              </a:ext>
            </a:extLst>
          </p:cNvPr>
          <p:cNvGraphicFramePr>
            <a:graphicFrameLocks noGrp="1"/>
          </p:cNvGraphicFramePr>
          <p:nvPr/>
        </p:nvGraphicFramePr>
        <p:xfrm>
          <a:off x="4833257" y="4322764"/>
          <a:ext cx="57256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828">
                  <a:extLst>
                    <a:ext uri="{9D8B030D-6E8A-4147-A177-3AD203B41FA5}">
                      <a16:colId xmlns:a16="http://schemas.microsoft.com/office/drawing/2014/main" val="1619535362"/>
                    </a:ext>
                  </a:extLst>
                </a:gridCol>
                <a:gridCol w="2862828">
                  <a:extLst>
                    <a:ext uri="{9D8B030D-6E8A-4147-A177-3AD203B41FA5}">
                      <a16:colId xmlns:a16="http://schemas.microsoft.com/office/drawing/2014/main" val="3929293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Viewing/Compliance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92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GSTR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90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GSTR 1A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GSTR 2A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GSTR 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GSTR 2B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9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GSTR 9/9C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TDS and TCS Credit received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942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03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F5D94-ADB2-EBF8-D2BC-0290F58F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GST Advanced Compliance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3A51-1BFC-5692-6DCA-4B83C5019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Compliance Requirements:</a:t>
            </a:r>
          </a:p>
          <a:p>
            <a:pPr lvl="1"/>
            <a:r>
              <a:rPr lang="en-US" dirty="0"/>
              <a:t>File within due dates as per turnover &amp; return type.</a:t>
            </a:r>
          </a:p>
          <a:p>
            <a:pPr lvl="1"/>
            <a:r>
              <a:rPr lang="en-US" dirty="0"/>
              <a:t>Ensure reconciliation between GSTR-1, GSTR-3B, GSTR-2B, and books of accounts.</a:t>
            </a:r>
          </a:p>
          <a:p>
            <a:pPr lvl="1"/>
            <a:r>
              <a:rPr lang="en-US" dirty="0"/>
              <a:t>Pay tax promptly at the time of filing GSTR-3B to avoid late fees &amp; interest.</a:t>
            </a:r>
          </a:p>
          <a:p>
            <a:pPr lvl="1"/>
            <a:r>
              <a:rPr lang="en-US" dirty="0"/>
              <a:t>Report NIL returns if there is no business activity.</a:t>
            </a:r>
          </a:p>
          <a:p>
            <a:pPr lvl="1"/>
            <a:r>
              <a:rPr lang="en-US" dirty="0"/>
              <a:t>Maintain records for at least 6 years from the due date of annual return</a:t>
            </a:r>
          </a:p>
          <a:p>
            <a:r>
              <a:rPr lang="en-US" dirty="0"/>
              <a:t>Penalties for Non-Compliance:</a:t>
            </a:r>
          </a:p>
          <a:p>
            <a:pPr lvl="1"/>
            <a:r>
              <a:rPr lang="en-US" dirty="0"/>
              <a:t>Late fee: ₹50/</a:t>
            </a:r>
            <a:r>
              <a:rPr lang="en-US" dirty="0" err="1"/>
              <a:t>dayper</a:t>
            </a:r>
            <a:r>
              <a:rPr lang="en-US" dirty="0"/>
              <a:t> return. (₹20/day for NIL return)</a:t>
            </a:r>
          </a:p>
          <a:p>
            <a:pPr lvl="1"/>
            <a:r>
              <a:rPr lang="en-US" dirty="0"/>
              <a:t>Interest @ 18% p.a. on delayed tax payment.</a:t>
            </a:r>
          </a:p>
          <a:p>
            <a:pPr lvl="1"/>
            <a:r>
              <a:rPr lang="en-US" dirty="0"/>
              <a:t>Possible ITC reversal &amp; blocking of e-way bill generation.</a:t>
            </a:r>
          </a:p>
          <a:p>
            <a:r>
              <a:rPr lang="en-US" dirty="0">
                <a:solidFill>
                  <a:srgbClr val="EE0000"/>
                </a:solidFill>
              </a:rPr>
              <a:t>Automation is the Future of GST Compliance</a:t>
            </a:r>
            <a:endParaRPr lang="en-IN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2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Artificial Intelligence (AI)?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Simulation of human intelligence by machines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Includes learning, reasoning, problem-solving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Subsets: Machine Learning, NLP, Computer Vision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Used across governance, finance, and compliance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DC2F-9C14-CC8D-71E4-C967BC95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Understanding new Compute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3E5A5-E0EC-593C-EBD4-88C03AD1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GST &amp; Indirect Taxes Committee, ICAI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E95D-33B2-AD23-FE02-E24C4FF1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8</a:t>
            </a:fld>
            <a:endParaRPr lang="en-IN" altLang="en-US"/>
          </a:p>
        </p:txBody>
      </p:sp>
      <p:grpSp>
        <p:nvGrpSpPr>
          <p:cNvPr id="24" name="Google Shape;109;p12">
            <a:extLst>
              <a:ext uri="{FF2B5EF4-FFF2-40B4-BE49-F238E27FC236}">
                <a16:creationId xmlns:a16="http://schemas.microsoft.com/office/drawing/2014/main" id="{7FC617B9-091A-C9A3-EC84-468F8FCB4B71}"/>
              </a:ext>
            </a:extLst>
          </p:cNvPr>
          <p:cNvGrpSpPr/>
          <p:nvPr/>
        </p:nvGrpSpPr>
        <p:grpSpPr>
          <a:xfrm>
            <a:off x="2560673" y="1989514"/>
            <a:ext cx="7238431" cy="1425787"/>
            <a:chOff x="1857588" y="906147"/>
            <a:chExt cx="5428823" cy="1069340"/>
          </a:xfrm>
          <a:solidFill>
            <a:schemeClr val="accent2"/>
          </a:solidFill>
        </p:grpSpPr>
        <p:sp>
          <p:nvSpPr>
            <p:cNvPr id="25" name="Google Shape;110;p12">
              <a:extLst>
                <a:ext uri="{FF2B5EF4-FFF2-40B4-BE49-F238E27FC236}">
                  <a16:creationId xmlns:a16="http://schemas.microsoft.com/office/drawing/2014/main" id="{88D62FD2-9F24-4A94-28F0-9D2809E41EDD}"/>
                </a:ext>
              </a:extLst>
            </p:cNvPr>
            <p:cNvSpPr/>
            <p:nvPr/>
          </p:nvSpPr>
          <p:spPr>
            <a:xfrm>
              <a:off x="1857588" y="926467"/>
              <a:ext cx="1435947" cy="45847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IN" sz="2400" b="1" i="0" u="none" strike="noStrike" cap="none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DATA</a:t>
              </a:r>
              <a:endParaRPr sz="1867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1;p12">
              <a:extLst>
                <a:ext uri="{FF2B5EF4-FFF2-40B4-BE49-F238E27FC236}">
                  <a16:creationId xmlns:a16="http://schemas.microsoft.com/office/drawing/2014/main" id="{4FA8F900-E178-0331-DFFB-F6150AF43FE6}"/>
                </a:ext>
              </a:extLst>
            </p:cNvPr>
            <p:cNvSpPr/>
            <p:nvPr/>
          </p:nvSpPr>
          <p:spPr>
            <a:xfrm>
              <a:off x="1857588" y="1517017"/>
              <a:ext cx="1435947" cy="45847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IN" sz="2400" b="1" i="0" u="none" strike="noStrike" cap="none" dirty="0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PROGRAM</a:t>
              </a:r>
              <a:endParaRPr sz="1867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2;p12">
              <a:extLst>
                <a:ext uri="{FF2B5EF4-FFF2-40B4-BE49-F238E27FC236}">
                  <a16:creationId xmlns:a16="http://schemas.microsoft.com/office/drawing/2014/main" id="{872E70B5-A7A0-F3AE-0C88-DD1FC7E07E1C}"/>
                </a:ext>
              </a:extLst>
            </p:cNvPr>
            <p:cNvSpPr/>
            <p:nvPr/>
          </p:nvSpPr>
          <p:spPr>
            <a:xfrm>
              <a:off x="3798144" y="906147"/>
              <a:ext cx="1435947" cy="106934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IN" sz="2400" b="1" i="0" u="none" strike="noStrike" cap="none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COMPUTER</a:t>
              </a:r>
              <a:endParaRPr sz="1867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3;p12">
              <a:extLst>
                <a:ext uri="{FF2B5EF4-FFF2-40B4-BE49-F238E27FC236}">
                  <a16:creationId xmlns:a16="http://schemas.microsoft.com/office/drawing/2014/main" id="{16095CDB-FF95-DDCF-142C-D9A2933A680F}"/>
                </a:ext>
              </a:extLst>
            </p:cNvPr>
            <p:cNvSpPr/>
            <p:nvPr/>
          </p:nvSpPr>
          <p:spPr>
            <a:xfrm>
              <a:off x="5850464" y="1211582"/>
              <a:ext cx="1435947" cy="45847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IN" sz="2400" b="1" i="0" u="none" strike="noStrike" cap="none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OUTPUT</a:t>
              </a:r>
              <a:endParaRPr sz="1867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" name="Google Shape;114;p12">
              <a:extLst>
                <a:ext uri="{FF2B5EF4-FFF2-40B4-BE49-F238E27FC236}">
                  <a16:creationId xmlns:a16="http://schemas.microsoft.com/office/drawing/2014/main" id="{3BAFBDE2-FCB1-ED89-590F-8A3157F1F707}"/>
                </a:ext>
              </a:extLst>
            </p:cNvPr>
            <p:cNvCxnSpPr/>
            <p:nvPr/>
          </p:nvCxnSpPr>
          <p:spPr>
            <a:xfrm>
              <a:off x="3334230" y="1155702"/>
              <a:ext cx="419835" cy="0"/>
            </a:xfrm>
            <a:prstGeom prst="straightConnector1">
              <a:avLst/>
            </a:prstGeom>
            <a:grp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0" name="Google Shape;115;p12">
              <a:extLst>
                <a:ext uri="{FF2B5EF4-FFF2-40B4-BE49-F238E27FC236}">
                  <a16:creationId xmlns:a16="http://schemas.microsoft.com/office/drawing/2014/main" id="{AE91E1DA-6A11-9C70-D173-49E7216EE745}"/>
                </a:ext>
              </a:extLst>
            </p:cNvPr>
            <p:cNvCxnSpPr/>
            <p:nvPr/>
          </p:nvCxnSpPr>
          <p:spPr>
            <a:xfrm>
              <a:off x="3334230" y="1746252"/>
              <a:ext cx="419835" cy="0"/>
            </a:xfrm>
            <a:prstGeom prst="straightConnector1">
              <a:avLst/>
            </a:prstGeom>
            <a:grp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1" name="Google Shape;116;p12">
              <a:extLst>
                <a:ext uri="{FF2B5EF4-FFF2-40B4-BE49-F238E27FC236}">
                  <a16:creationId xmlns:a16="http://schemas.microsoft.com/office/drawing/2014/main" id="{24CDB2EE-0177-391E-1DCC-7CCDD9A8E19C}"/>
                </a:ext>
              </a:extLst>
            </p:cNvPr>
            <p:cNvCxnSpPr/>
            <p:nvPr/>
          </p:nvCxnSpPr>
          <p:spPr>
            <a:xfrm>
              <a:off x="5307981" y="1440817"/>
              <a:ext cx="461819" cy="0"/>
            </a:xfrm>
            <a:prstGeom prst="straightConnector1">
              <a:avLst/>
            </a:prstGeom>
            <a:grp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2" name="Google Shape;117;p12">
            <a:extLst>
              <a:ext uri="{FF2B5EF4-FFF2-40B4-BE49-F238E27FC236}">
                <a16:creationId xmlns:a16="http://schemas.microsoft.com/office/drawing/2014/main" id="{782FCF2B-AF22-EBF6-A63A-930400F0C731}"/>
              </a:ext>
            </a:extLst>
          </p:cNvPr>
          <p:cNvGrpSpPr/>
          <p:nvPr/>
        </p:nvGrpSpPr>
        <p:grpSpPr>
          <a:xfrm>
            <a:off x="2560673" y="4700013"/>
            <a:ext cx="7238431" cy="1425787"/>
            <a:chOff x="1137920" y="2113280"/>
            <a:chExt cx="5428823" cy="1069340"/>
          </a:xfrm>
          <a:solidFill>
            <a:schemeClr val="accent2"/>
          </a:solidFill>
        </p:grpSpPr>
        <p:sp>
          <p:nvSpPr>
            <p:cNvPr id="33" name="Google Shape;118;p12">
              <a:extLst>
                <a:ext uri="{FF2B5EF4-FFF2-40B4-BE49-F238E27FC236}">
                  <a16:creationId xmlns:a16="http://schemas.microsoft.com/office/drawing/2014/main" id="{DCAF8D74-760F-EDD6-318A-0ED8505375E8}"/>
                </a:ext>
              </a:extLst>
            </p:cNvPr>
            <p:cNvSpPr/>
            <p:nvPr/>
          </p:nvSpPr>
          <p:spPr>
            <a:xfrm>
              <a:off x="1137920" y="2133600"/>
              <a:ext cx="1435947" cy="45847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IN" sz="2400" b="1" i="0" u="none" strike="noStrike" cap="none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DATA</a:t>
              </a:r>
              <a:endParaRPr sz="1867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19;p12">
              <a:extLst>
                <a:ext uri="{FF2B5EF4-FFF2-40B4-BE49-F238E27FC236}">
                  <a16:creationId xmlns:a16="http://schemas.microsoft.com/office/drawing/2014/main" id="{2B6AE752-644F-26AB-AF5A-F44B430EB5C1}"/>
                </a:ext>
              </a:extLst>
            </p:cNvPr>
            <p:cNvSpPr/>
            <p:nvPr/>
          </p:nvSpPr>
          <p:spPr>
            <a:xfrm>
              <a:off x="1137920" y="2724150"/>
              <a:ext cx="1435947" cy="45847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IN" sz="2400" b="1" i="0" u="none" strike="noStrike" cap="none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OUTPUT</a:t>
              </a:r>
              <a:endParaRPr sz="1867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20;p12">
              <a:extLst>
                <a:ext uri="{FF2B5EF4-FFF2-40B4-BE49-F238E27FC236}">
                  <a16:creationId xmlns:a16="http://schemas.microsoft.com/office/drawing/2014/main" id="{03291402-7C22-1004-DD3F-7EF8F8BD2901}"/>
                </a:ext>
              </a:extLst>
            </p:cNvPr>
            <p:cNvSpPr/>
            <p:nvPr/>
          </p:nvSpPr>
          <p:spPr>
            <a:xfrm>
              <a:off x="3078476" y="2113280"/>
              <a:ext cx="1435947" cy="106934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IN" sz="2400" b="1" i="0" u="none" strike="noStrike" cap="none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COMPUTER</a:t>
              </a:r>
              <a:endParaRPr sz="1867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21;p12">
              <a:extLst>
                <a:ext uri="{FF2B5EF4-FFF2-40B4-BE49-F238E27FC236}">
                  <a16:creationId xmlns:a16="http://schemas.microsoft.com/office/drawing/2014/main" id="{CEFAA5CE-F26A-3EDA-1796-320FCCDEA6E6}"/>
                </a:ext>
              </a:extLst>
            </p:cNvPr>
            <p:cNvSpPr/>
            <p:nvPr/>
          </p:nvSpPr>
          <p:spPr>
            <a:xfrm>
              <a:off x="5130796" y="2418715"/>
              <a:ext cx="1435947" cy="45847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IN" sz="2400" b="1" i="0" u="none" strike="noStrike" cap="none" dirty="0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PROGRAM</a:t>
              </a:r>
              <a:endParaRPr sz="1867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" name="Google Shape;122;p12">
              <a:extLst>
                <a:ext uri="{FF2B5EF4-FFF2-40B4-BE49-F238E27FC236}">
                  <a16:creationId xmlns:a16="http://schemas.microsoft.com/office/drawing/2014/main" id="{956C97C8-D174-181C-7E25-CD852B01AC42}"/>
                </a:ext>
              </a:extLst>
            </p:cNvPr>
            <p:cNvCxnSpPr/>
            <p:nvPr/>
          </p:nvCxnSpPr>
          <p:spPr>
            <a:xfrm>
              <a:off x="2614562" y="2362835"/>
              <a:ext cx="419835" cy="0"/>
            </a:xfrm>
            <a:prstGeom prst="straightConnector1">
              <a:avLst/>
            </a:prstGeom>
            <a:grp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8" name="Google Shape;123;p12">
              <a:extLst>
                <a:ext uri="{FF2B5EF4-FFF2-40B4-BE49-F238E27FC236}">
                  <a16:creationId xmlns:a16="http://schemas.microsoft.com/office/drawing/2014/main" id="{85723F4A-0C92-766F-6818-C27D269C2850}"/>
                </a:ext>
              </a:extLst>
            </p:cNvPr>
            <p:cNvCxnSpPr/>
            <p:nvPr/>
          </p:nvCxnSpPr>
          <p:spPr>
            <a:xfrm>
              <a:off x="2614562" y="2953385"/>
              <a:ext cx="419835" cy="0"/>
            </a:xfrm>
            <a:prstGeom prst="straightConnector1">
              <a:avLst/>
            </a:prstGeom>
            <a:grp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9" name="Google Shape;124;p12">
              <a:extLst>
                <a:ext uri="{FF2B5EF4-FFF2-40B4-BE49-F238E27FC236}">
                  <a16:creationId xmlns:a16="http://schemas.microsoft.com/office/drawing/2014/main" id="{BA738631-35BC-87CC-894D-5FF7F9C4BB9B}"/>
                </a:ext>
              </a:extLst>
            </p:cNvPr>
            <p:cNvCxnSpPr/>
            <p:nvPr/>
          </p:nvCxnSpPr>
          <p:spPr>
            <a:xfrm>
              <a:off x="4588313" y="2647950"/>
              <a:ext cx="461819" cy="0"/>
            </a:xfrm>
            <a:prstGeom prst="straightConnector1">
              <a:avLst/>
            </a:prstGeom>
            <a:grp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40" name="Google Shape;125;p12">
            <a:extLst>
              <a:ext uri="{FF2B5EF4-FFF2-40B4-BE49-F238E27FC236}">
                <a16:creationId xmlns:a16="http://schemas.microsoft.com/office/drawing/2014/main" id="{8B9E2C96-F70A-F0CC-4205-65CD0ED1EEB5}"/>
              </a:ext>
            </a:extLst>
          </p:cNvPr>
          <p:cNvSpPr txBox="1"/>
          <p:nvPr/>
        </p:nvSpPr>
        <p:spPr>
          <a:xfrm>
            <a:off x="2965145" y="1264943"/>
            <a:ext cx="6378103" cy="52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67D"/>
              </a:buClr>
              <a:buSzPts val="2667"/>
              <a:buFont typeface="Farro"/>
              <a:buNone/>
            </a:pPr>
            <a:r>
              <a:rPr lang="en-IN" sz="2667" b="1" i="0" u="none" strike="noStrike" cap="none" dirty="0">
                <a:solidFill>
                  <a:srgbClr val="36367D"/>
                </a:solidFill>
                <a:latin typeface="Farro"/>
                <a:ea typeface="Farro"/>
                <a:cs typeface="Farro"/>
                <a:sym typeface="Farro"/>
              </a:rPr>
              <a:t>Traditional Computing</a:t>
            </a: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26;p12">
            <a:extLst>
              <a:ext uri="{FF2B5EF4-FFF2-40B4-BE49-F238E27FC236}">
                <a16:creationId xmlns:a16="http://schemas.microsoft.com/office/drawing/2014/main" id="{C6A98837-C010-0131-8E85-898347050D53}"/>
              </a:ext>
            </a:extLst>
          </p:cNvPr>
          <p:cNvSpPr txBox="1"/>
          <p:nvPr/>
        </p:nvSpPr>
        <p:spPr>
          <a:xfrm>
            <a:off x="2990838" y="4061685"/>
            <a:ext cx="6378103" cy="52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illium Web"/>
              <a:buNone/>
            </a:pPr>
            <a:r>
              <a:rPr lang="en-IN" sz="2667" b="1" i="0" u="none" strike="noStrike" cap="none">
                <a:solidFill>
                  <a:srgbClr val="36367D"/>
                </a:solidFill>
                <a:latin typeface="Farro"/>
                <a:ea typeface="Farro"/>
                <a:cs typeface="Farro"/>
                <a:sym typeface="Farro"/>
              </a:rPr>
              <a:t>Artificial Intelligence Computing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1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DCBD45-D4CE-415F-89D3-0555B333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AI?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5503D5-C703-194A-18CF-3B6BE9E50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Use cases in daily </a:t>
            </a:r>
            <a:r>
              <a:rPr lang="en-IN" dirty="0" err="1"/>
              <a:t>activites</a:t>
            </a:r>
            <a:r>
              <a:rPr lang="en-IN" dirty="0"/>
              <a:t> of audit assessments and adjudication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8FA60-337F-C6F5-BAE6-467C282C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GST &amp; Indirect Taxes Committee, ICAI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EAE81-B1B2-746F-D872-D4A7CCB3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C4F3-0758-4693-96D4-8901426768B0}" type="slidenum">
              <a:rPr lang="en-IN" altLang="en-US" smtClean="0"/>
              <a:pPr/>
              <a:t>9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8065206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</TotalTime>
  <Words>1746</Words>
  <Application>Microsoft Office PowerPoint</Application>
  <PresentationFormat>Widescreen</PresentationFormat>
  <Paragraphs>261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Farro</vt:lpstr>
      <vt:lpstr>Times New Roman</vt:lpstr>
      <vt:lpstr>Titillium Web</vt:lpstr>
      <vt:lpstr>Wingdings</vt:lpstr>
      <vt:lpstr>1_Office Theme</vt:lpstr>
      <vt:lpstr>PowerPoint Presentation</vt:lpstr>
      <vt:lpstr>PowerPoint Presentation</vt:lpstr>
      <vt:lpstr>Agenda</vt:lpstr>
      <vt:lpstr>Technology is the Future  and, it is  Integral part of GST Practice</vt:lpstr>
      <vt:lpstr>Overview of GST Advanced Compliance</vt:lpstr>
      <vt:lpstr>Overview of GST Advanced Compliance</vt:lpstr>
      <vt:lpstr>What is Artificial Intelligence (AI)?</vt:lpstr>
      <vt:lpstr>Understanding new Compute</vt:lpstr>
      <vt:lpstr>Why AI?</vt:lpstr>
      <vt:lpstr>Smart Reconciliations</vt:lpstr>
      <vt:lpstr>Smart Dashboards</vt:lpstr>
      <vt:lpstr>Why AI in GST?</vt:lpstr>
      <vt:lpstr>Applications of AI in GST</vt:lpstr>
      <vt:lpstr>AI for Risk Assessment &amp; Compliance</vt:lpstr>
      <vt:lpstr>Predictive Analytics in GST</vt:lpstr>
      <vt:lpstr>Natural Language Processing (NLP)</vt:lpstr>
      <vt:lpstr>Tools to explore</vt:lpstr>
      <vt:lpstr>Watch for ?</vt:lpstr>
      <vt:lpstr>Key Don'ts of AI Implementation</vt:lpstr>
      <vt:lpstr>Risks in AI Implementation</vt:lpstr>
      <vt:lpstr>Responsible AI and Data Privacy</vt:lpstr>
      <vt:lpstr>Summary &amp; Way Forward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 Venugopal Gella</dc:creator>
  <cp:keywords>GST</cp:keywords>
  <cp:lastModifiedBy>Venugopal Gella</cp:lastModifiedBy>
  <cp:revision>225</cp:revision>
  <cp:lastPrinted>2018-04-30T08:55:06Z</cp:lastPrinted>
  <dcterms:created xsi:type="dcterms:W3CDTF">2017-05-14T04:11:47Z</dcterms:created>
  <dcterms:modified xsi:type="dcterms:W3CDTF">2025-12-14T06:26:55Z</dcterms:modified>
</cp:coreProperties>
</file>