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1" r:id="rId1"/>
  </p:sldMasterIdLst>
  <p:notesMasterIdLst>
    <p:notesMasterId r:id="rId39"/>
  </p:notesMasterIdLst>
  <p:sldIdLst>
    <p:sldId id="293" r:id="rId2"/>
    <p:sldId id="554" r:id="rId3"/>
    <p:sldId id="401" r:id="rId4"/>
    <p:sldId id="641" r:id="rId5"/>
    <p:sldId id="642" r:id="rId6"/>
    <p:sldId id="643" r:id="rId7"/>
    <p:sldId id="645" r:id="rId8"/>
    <p:sldId id="672" r:id="rId9"/>
    <p:sldId id="673" r:id="rId10"/>
    <p:sldId id="670" r:id="rId11"/>
    <p:sldId id="646" r:id="rId12"/>
    <p:sldId id="677" r:id="rId13"/>
    <p:sldId id="671" r:id="rId14"/>
    <p:sldId id="674" r:id="rId15"/>
    <p:sldId id="688" r:id="rId16"/>
    <p:sldId id="647" r:id="rId17"/>
    <p:sldId id="659" r:id="rId18"/>
    <p:sldId id="676" r:id="rId19"/>
    <p:sldId id="675" r:id="rId20"/>
    <p:sldId id="686" r:id="rId21"/>
    <p:sldId id="687" r:id="rId22"/>
    <p:sldId id="644" r:id="rId23"/>
    <p:sldId id="679" r:id="rId24"/>
    <p:sldId id="680" r:id="rId25"/>
    <p:sldId id="678" r:id="rId26"/>
    <p:sldId id="681" r:id="rId27"/>
    <p:sldId id="682" r:id="rId28"/>
    <p:sldId id="683" r:id="rId29"/>
    <p:sldId id="652" r:id="rId30"/>
    <p:sldId id="684" r:id="rId31"/>
    <p:sldId id="685" r:id="rId32"/>
    <p:sldId id="653" r:id="rId33"/>
    <p:sldId id="668" r:id="rId34"/>
    <p:sldId id="669" r:id="rId35"/>
    <p:sldId id="689" r:id="rId36"/>
    <p:sldId id="690" r:id="rId37"/>
    <p:sldId id="441" r:id="rId38"/>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Candara" pitchFamily="34" charset="0"/>
        <a:ea typeface="+mn-ea"/>
        <a:cs typeface="Arial" charset="0"/>
      </a:defRPr>
    </a:lvl1pPr>
    <a:lvl2pPr marL="457200" algn="l" rtl="0" fontAlgn="base">
      <a:spcBef>
        <a:spcPct val="0"/>
      </a:spcBef>
      <a:spcAft>
        <a:spcPct val="0"/>
      </a:spcAft>
      <a:defRPr kern="1200">
        <a:solidFill>
          <a:schemeClr val="tx1"/>
        </a:solidFill>
        <a:latin typeface="Candara" pitchFamily="34" charset="0"/>
        <a:ea typeface="+mn-ea"/>
        <a:cs typeface="Arial" charset="0"/>
      </a:defRPr>
    </a:lvl2pPr>
    <a:lvl3pPr marL="914400" algn="l" rtl="0" fontAlgn="base">
      <a:spcBef>
        <a:spcPct val="0"/>
      </a:spcBef>
      <a:spcAft>
        <a:spcPct val="0"/>
      </a:spcAft>
      <a:defRPr kern="1200">
        <a:solidFill>
          <a:schemeClr val="tx1"/>
        </a:solidFill>
        <a:latin typeface="Candara" pitchFamily="34" charset="0"/>
        <a:ea typeface="+mn-ea"/>
        <a:cs typeface="Arial" charset="0"/>
      </a:defRPr>
    </a:lvl3pPr>
    <a:lvl4pPr marL="1371600" algn="l" rtl="0" fontAlgn="base">
      <a:spcBef>
        <a:spcPct val="0"/>
      </a:spcBef>
      <a:spcAft>
        <a:spcPct val="0"/>
      </a:spcAft>
      <a:defRPr kern="1200">
        <a:solidFill>
          <a:schemeClr val="tx1"/>
        </a:solidFill>
        <a:latin typeface="Candara" pitchFamily="34" charset="0"/>
        <a:ea typeface="+mn-ea"/>
        <a:cs typeface="Arial" charset="0"/>
      </a:defRPr>
    </a:lvl4pPr>
    <a:lvl5pPr marL="1828800" algn="l" rtl="0" fontAlgn="base">
      <a:spcBef>
        <a:spcPct val="0"/>
      </a:spcBef>
      <a:spcAft>
        <a:spcPct val="0"/>
      </a:spcAft>
      <a:defRPr kern="1200">
        <a:solidFill>
          <a:schemeClr val="tx1"/>
        </a:solidFill>
        <a:latin typeface="Candara" pitchFamily="34" charset="0"/>
        <a:ea typeface="+mn-ea"/>
        <a:cs typeface="Arial" charset="0"/>
      </a:defRPr>
    </a:lvl5pPr>
    <a:lvl6pPr marL="2286000" algn="l" defTabSz="914400" rtl="0" eaLnBrk="1" latinLnBrk="0" hangingPunct="1">
      <a:defRPr kern="1200">
        <a:solidFill>
          <a:schemeClr val="tx1"/>
        </a:solidFill>
        <a:latin typeface="Candara" pitchFamily="34" charset="0"/>
        <a:ea typeface="+mn-ea"/>
        <a:cs typeface="Arial" charset="0"/>
      </a:defRPr>
    </a:lvl6pPr>
    <a:lvl7pPr marL="2743200" algn="l" defTabSz="914400" rtl="0" eaLnBrk="1" latinLnBrk="0" hangingPunct="1">
      <a:defRPr kern="1200">
        <a:solidFill>
          <a:schemeClr val="tx1"/>
        </a:solidFill>
        <a:latin typeface="Candara" pitchFamily="34" charset="0"/>
        <a:ea typeface="+mn-ea"/>
        <a:cs typeface="Arial" charset="0"/>
      </a:defRPr>
    </a:lvl7pPr>
    <a:lvl8pPr marL="3200400" algn="l" defTabSz="914400" rtl="0" eaLnBrk="1" latinLnBrk="0" hangingPunct="1">
      <a:defRPr kern="1200">
        <a:solidFill>
          <a:schemeClr val="tx1"/>
        </a:solidFill>
        <a:latin typeface="Candara" pitchFamily="34" charset="0"/>
        <a:ea typeface="+mn-ea"/>
        <a:cs typeface="Arial" charset="0"/>
      </a:defRPr>
    </a:lvl8pPr>
    <a:lvl9pPr marL="3657600" algn="l" defTabSz="914400" rtl="0" eaLnBrk="1" latinLnBrk="0" hangingPunct="1">
      <a:defRPr kern="1200">
        <a:solidFill>
          <a:schemeClr val="tx1"/>
        </a:solidFill>
        <a:latin typeface="Candar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0000"/>
    <a:srgbClr val="F1F9A1"/>
    <a:srgbClr val="E9F672"/>
    <a:srgbClr val="F3F599"/>
    <a:srgbClr val="EADDCE"/>
    <a:srgbClr val="CCE8C6"/>
    <a:srgbClr val="371711"/>
    <a:srgbClr val="909E0A"/>
    <a:srgbClr val="C4C0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1031" autoAdjust="0"/>
  </p:normalViewPr>
  <p:slideViewPr>
    <p:cSldViewPr>
      <p:cViewPr varScale="1">
        <p:scale>
          <a:sx n="69" d="100"/>
          <a:sy n="69" d="100"/>
        </p:scale>
        <p:origin x="780" y="48"/>
      </p:cViewPr>
      <p:guideLst>
        <p:guide orient="horz" pos="2160"/>
        <p:guide pos="3840"/>
      </p:guideLst>
    </p:cSldViewPr>
  </p:slideViewPr>
  <p:outlineViewPr>
    <p:cViewPr>
      <p:scale>
        <a:sx n="33" d="100"/>
        <a:sy n="33" d="100"/>
      </p:scale>
      <p:origin x="0" y="1474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443313-A397-4A8B-8063-8AA401ED9FB6}" type="doc">
      <dgm:prSet loTypeId="urn:microsoft.com/office/officeart/2005/8/layout/hierarchy6" loCatId="hierarchy" qsTypeId="urn:microsoft.com/office/officeart/2005/8/quickstyle/simple1" qsCatId="simple" csTypeId="urn:microsoft.com/office/officeart/2005/8/colors/accent2_1" csCatId="accent2" phldr="1"/>
      <dgm:spPr/>
      <dgm:t>
        <a:bodyPr/>
        <a:lstStyle/>
        <a:p>
          <a:endParaRPr lang="en-IN"/>
        </a:p>
      </dgm:t>
    </dgm:pt>
    <dgm:pt modelId="{8FD931D6-543A-4EDE-A163-01A151AFDF2B}">
      <dgm:prSet phldrT="[Text]" custT="1"/>
      <dgm:spPr/>
      <dgm:t>
        <a:bodyPr/>
        <a:lstStyle/>
        <a:p>
          <a:r>
            <a:rPr lang="en-IN" sz="1600" dirty="0"/>
            <a:t>Threshold:</a:t>
          </a:r>
        </a:p>
        <a:p>
          <a:r>
            <a:rPr lang="en-IN" sz="1600" dirty="0"/>
            <a:t>Aggregate Turnover &lt; = Rs.1.5 crore</a:t>
          </a:r>
        </a:p>
      </dgm:t>
    </dgm:pt>
    <dgm:pt modelId="{8A135046-32A0-416A-90FA-6BEC5A1852C9}" type="parTrans" cxnId="{6B7D04D1-EBBC-4657-B4B7-03515ACB3F4A}">
      <dgm:prSet/>
      <dgm:spPr/>
      <dgm:t>
        <a:bodyPr/>
        <a:lstStyle/>
        <a:p>
          <a:endParaRPr lang="en-IN" sz="2400"/>
        </a:p>
      </dgm:t>
    </dgm:pt>
    <dgm:pt modelId="{2CDD8212-1304-484A-A596-AC3C116C5618}" type="sibTrans" cxnId="{6B7D04D1-EBBC-4657-B4B7-03515ACB3F4A}">
      <dgm:prSet/>
      <dgm:spPr/>
      <dgm:t>
        <a:bodyPr/>
        <a:lstStyle/>
        <a:p>
          <a:endParaRPr lang="en-IN" sz="2400"/>
        </a:p>
      </dgm:t>
    </dgm:pt>
    <dgm:pt modelId="{E103C673-1262-402B-B183-04B6007C2686}">
      <dgm:prSet phldrT="[Text]" custT="1"/>
      <dgm:spPr/>
      <dgm:t>
        <a:bodyPr/>
        <a:lstStyle/>
        <a:p>
          <a:r>
            <a:rPr lang="en-IN" sz="1600" dirty="0"/>
            <a:t>Person engaged in manufacture</a:t>
          </a:r>
        </a:p>
      </dgm:t>
    </dgm:pt>
    <dgm:pt modelId="{CDD49275-BACA-4AC3-8AEA-21EF76C60F52}" type="parTrans" cxnId="{07B0B37E-4847-4409-B346-61ECEF4A2DC9}">
      <dgm:prSet/>
      <dgm:spPr/>
      <dgm:t>
        <a:bodyPr/>
        <a:lstStyle/>
        <a:p>
          <a:endParaRPr lang="en-IN" sz="2400"/>
        </a:p>
      </dgm:t>
    </dgm:pt>
    <dgm:pt modelId="{4A175255-1ABD-42A5-AFDC-389EA61A69CA}" type="sibTrans" cxnId="{07B0B37E-4847-4409-B346-61ECEF4A2DC9}">
      <dgm:prSet/>
      <dgm:spPr/>
      <dgm:t>
        <a:bodyPr/>
        <a:lstStyle/>
        <a:p>
          <a:endParaRPr lang="en-IN" sz="2400"/>
        </a:p>
      </dgm:t>
    </dgm:pt>
    <dgm:pt modelId="{4BC95ECD-6AE7-4428-BA4E-9616791DED48}">
      <dgm:prSet phldrT="[Text]" custT="1"/>
      <dgm:spPr/>
      <dgm:t>
        <a:bodyPr/>
        <a:lstStyle/>
        <a:p>
          <a:r>
            <a:rPr lang="en-IN" sz="1600" dirty="0"/>
            <a:t>Rate of Tax: 1%</a:t>
          </a:r>
        </a:p>
      </dgm:t>
    </dgm:pt>
    <dgm:pt modelId="{2B203AC2-FD96-4EC2-8D29-6F7C1AD5B65C}" type="parTrans" cxnId="{10E7F936-11CD-4930-AE0B-ED0AB07CC6C2}">
      <dgm:prSet/>
      <dgm:spPr/>
      <dgm:t>
        <a:bodyPr/>
        <a:lstStyle/>
        <a:p>
          <a:endParaRPr lang="en-IN" sz="2400"/>
        </a:p>
      </dgm:t>
    </dgm:pt>
    <dgm:pt modelId="{4C83CA3D-64BE-4DF3-BE1A-672F1EDEF45E}" type="sibTrans" cxnId="{10E7F936-11CD-4930-AE0B-ED0AB07CC6C2}">
      <dgm:prSet/>
      <dgm:spPr/>
      <dgm:t>
        <a:bodyPr/>
        <a:lstStyle/>
        <a:p>
          <a:endParaRPr lang="en-IN" sz="2400"/>
        </a:p>
      </dgm:t>
    </dgm:pt>
    <dgm:pt modelId="{4690FE75-1A3B-400E-B901-BE0D646CE0B4}">
      <dgm:prSet phldrT="[Text]" custT="1"/>
      <dgm:spPr/>
      <dgm:t>
        <a:bodyPr/>
        <a:lstStyle/>
        <a:p>
          <a:pPr>
            <a:buFont typeface="+mj-lt"/>
            <a:buAutoNum type="arabicPeriod"/>
          </a:pPr>
          <a:r>
            <a:rPr lang="en-IN" sz="1400" dirty="0"/>
            <a:t>Person engaged in supply of services</a:t>
          </a:r>
          <a:r>
            <a:rPr lang="en-IN" sz="1200" dirty="0"/>
            <a:t> </a:t>
          </a:r>
          <a:r>
            <a:rPr lang="en-IN" sz="1400" dirty="0"/>
            <a:t>being food or any other article for human consumption or any drink (other than alcoholic liquor for human consumption)</a:t>
          </a:r>
        </a:p>
      </dgm:t>
    </dgm:pt>
    <dgm:pt modelId="{E54B4C3F-6C21-4C54-AC93-CE9D7862272C}" type="parTrans" cxnId="{16C9B360-F1AA-4D4C-A1E9-5A583CB97AB4}">
      <dgm:prSet/>
      <dgm:spPr/>
      <dgm:t>
        <a:bodyPr/>
        <a:lstStyle/>
        <a:p>
          <a:endParaRPr lang="en-IN" sz="2400"/>
        </a:p>
      </dgm:t>
    </dgm:pt>
    <dgm:pt modelId="{94BB3004-DC34-4801-9E66-E3305D59F3E2}" type="sibTrans" cxnId="{16C9B360-F1AA-4D4C-A1E9-5A583CB97AB4}">
      <dgm:prSet/>
      <dgm:spPr/>
      <dgm:t>
        <a:bodyPr/>
        <a:lstStyle/>
        <a:p>
          <a:endParaRPr lang="en-IN" sz="2400"/>
        </a:p>
      </dgm:t>
    </dgm:pt>
    <dgm:pt modelId="{77040D9E-1DA1-4838-8880-3198B5EAEE03}">
      <dgm:prSet phldrT="[Text]" custT="1"/>
      <dgm:spPr/>
      <dgm:t>
        <a:bodyPr/>
        <a:lstStyle/>
        <a:p>
          <a:r>
            <a:rPr lang="en-IN" sz="1600" dirty="0"/>
            <a:t>Rate of Tax: 5%</a:t>
          </a:r>
        </a:p>
      </dgm:t>
    </dgm:pt>
    <dgm:pt modelId="{A44A4940-975B-45BB-B750-012DBCE4EAA6}" type="parTrans" cxnId="{F6828FB1-5B5A-4CF8-9E68-ED9905632720}">
      <dgm:prSet/>
      <dgm:spPr/>
      <dgm:t>
        <a:bodyPr/>
        <a:lstStyle/>
        <a:p>
          <a:endParaRPr lang="en-IN" sz="2400"/>
        </a:p>
      </dgm:t>
    </dgm:pt>
    <dgm:pt modelId="{339EB1A2-9438-4611-A502-B03AF526E5F9}" type="sibTrans" cxnId="{F6828FB1-5B5A-4CF8-9E68-ED9905632720}">
      <dgm:prSet/>
      <dgm:spPr/>
      <dgm:t>
        <a:bodyPr/>
        <a:lstStyle/>
        <a:p>
          <a:endParaRPr lang="en-IN" sz="2400"/>
        </a:p>
      </dgm:t>
    </dgm:pt>
    <dgm:pt modelId="{BDCF2A28-B6F3-4937-96AD-229C5DC015B1}">
      <dgm:prSet custT="1"/>
      <dgm:spPr/>
      <dgm:t>
        <a:bodyPr/>
        <a:lstStyle/>
        <a:p>
          <a:r>
            <a:rPr lang="en-IN" sz="1600"/>
            <a:t>Other suppliers</a:t>
          </a:r>
          <a:endParaRPr lang="en-IN" sz="1600" dirty="0"/>
        </a:p>
      </dgm:t>
    </dgm:pt>
    <dgm:pt modelId="{712EFCB5-2D78-457B-A72A-841B56EE37F3}" type="parTrans" cxnId="{63045E03-532D-49FD-B4E1-81C4447971B9}">
      <dgm:prSet/>
      <dgm:spPr/>
      <dgm:t>
        <a:bodyPr/>
        <a:lstStyle/>
        <a:p>
          <a:endParaRPr lang="en-IN" sz="2400"/>
        </a:p>
      </dgm:t>
    </dgm:pt>
    <dgm:pt modelId="{802793BA-2BA6-46D1-BAE8-7893D882ACA7}" type="sibTrans" cxnId="{63045E03-532D-49FD-B4E1-81C4447971B9}">
      <dgm:prSet/>
      <dgm:spPr/>
      <dgm:t>
        <a:bodyPr/>
        <a:lstStyle/>
        <a:p>
          <a:endParaRPr lang="en-IN" sz="2400"/>
        </a:p>
      </dgm:t>
    </dgm:pt>
    <dgm:pt modelId="{674213BB-A0FA-424D-A5A7-264D67EB609A}">
      <dgm:prSet custT="1"/>
      <dgm:spPr/>
      <dgm:t>
        <a:bodyPr/>
        <a:lstStyle/>
        <a:p>
          <a:r>
            <a:rPr lang="en-IN" sz="1600" dirty="0"/>
            <a:t>Rate of Tax: 1% </a:t>
          </a:r>
          <a:r>
            <a:rPr lang="en-IN" sz="1600" dirty="0">
              <a:solidFill>
                <a:srgbClr val="FF0000"/>
              </a:solidFill>
            </a:rPr>
            <a:t>of the Taxable Supplies</a:t>
          </a:r>
          <a:endParaRPr lang="en-IN" sz="1600" dirty="0"/>
        </a:p>
      </dgm:t>
    </dgm:pt>
    <dgm:pt modelId="{A9F77CA2-BB66-4411-AEF0-C04E0B31655A}" type="parTrans" cxnId="{1F98550F-6CED-4D01-9150-5E14F1AE97BA}">
      <dgm:prSet/>
      <dgm:spPr/>
      <dgm:t>
        <a:bodyPr/>
        <a:lstStyle/>
        <a:p>
          <a:endParaRPr lang="en-IN" sz="2400"/>
        </a:p>
      </dgm:t>
    </dgm:pt>
    <dgm:pt modelId="{A59334A3-AEE3-4F0B-9493-6910D56DD9FD}" type="sibTrans" cxnId="{1F98550F-6CED-4D01-9150-5E14F1AE97BA}">
      <dgm:prSet/>
      <dgm:spPr/>
      <dgm:t>
        <a:bodyPr/>
        <a:lstStyle/>
        <a:p>
          <a:endParaRPr lang="en-IN" sz="2400"/>
        </a:p>
      </dgm:t>
    </dgm:pt>
    <dgm:pt modelId="{2A64A448-764D-41F9-824B-925F6DC738CD}">
      <dgm:prSet custT="1"/>
      <dgm:spPr/>
      <dgm:t>
        <a:bodyPr/>
        <a:lstStyle/>
        <a:p>
          <a:pPr algn="ctr"/>
          <a:r>
            <a:rPr lang="en-IN" sz="1800" dirty="0"/>
            <a:t>Other RTP eligible to opt under 2A of Sec 10</a:t>
          </a:r>
        </a:p>
      </dgm:t>
    </dgm:pt>
    <dgm:pt modelId="{040CC604-06C5-4B37-9ECD-CCD90370ECB8}" type="parTrans" cxnId="{BEFDD7ED-0067-407F-9227-373201BA3952}">
      <dgm:prSet/>
      <dgm:spPr/>
      <dgm:t>
        <a:bodyPr/>
        <a:lstStyle/>
        <a:p>
          <a:endParaRPr lang="en-IN"/>
        </a:p>
      </dgm:t>
    </dgm:pt>
    <dgm:pt modelId="{BD090EE3-4F74-4D1F-BE12-3A8ED47D0007}" type="sibTrans" cxnId="{BEFDD7ED-0067-407F-9227-373201BA3952}">
      <dgm:prSet/>
      <dgm:spPr/>
      <dgm:t>
        <a:bodyPr/>
        <a:lstStyle/>
        <a:p>
          <a:endParaRPr lang="en-IN"/>
        </a:p>
      </dgm:t>
    </dgm:pt>
    <dgm:pt modelId="{17D67759-B22D-4B0D-B01C-A80788976A3B}">
      <dgm:prSet custT="1"/>
      <dgm:spPr/>
      <dgm:t>
        <a:bodyPr/>
        <a:lstStyle/>
        <a:p>
          <a:r>
            <a:rPr lang="en-IN" sz="1800" dirty="0"/>
            <a:t>Rate of Tax: 6%</a:t>
          </a:r>
        </a:p>
      </dgm:t>
    </dgm:pt>
    <dgm:pt modelId="{34532419-F2A3-4630-B787-4E3C1E0DC298}" type="parTrans" cxnId="{36B61093-AD07-4109-9CDF-D0DA84A38782}">
      <dgm:prSet/>
      <dgm:spPr/>
      <dgm:t>
        <a:bodyPr/>
        <a:lstStyle/>
        <a:p>
          <a:endParaRPr lang="en-IN"/>
        </a:p>
      </dgm:t>
    </dgm:pt>
    <dgm:pt modelId="{1704243D-EFAC-4EFE-8E20-032170F1ACD4}" type="sibTrans" cxnId="{36B61093-AD07-4109-9CDF-D0DA84A38782}">
      <dgm:prSet/>
      <dgm:spPr/>
      <dgm:t>
        <a:bodyPr/>
        <a:lstStyle/>
        <a:p>
          <a:endParaRPr lang="en-IN"/>
        </a:p>
      </dgm:t>
    </dgm:pt>
    <dgm:pt modelId="{6687CEAE-DC25-44EF-B77D-52666CBFE417}" type="pres">
      <dgm:prSet presAssocID="{A7443313-A397-4A8B-8063-8AA401ED9FB6}" presName="mainComposite" presStyleCnt="0">
        <dgm:presLayoutVars>
          <dgm:chPref val="1"/>
          <dgm:dir/>
          <dgm:animOne val="branch"/>
          <dgm:animLvl val="lvl"/>
          <dgm:resizeHandles val="exact"/>
        </dgm:presLayoutVars>
      </dgm:prSet>
      <dgm:spPr/>
    </dgm:pt>
    <dgm:pt modelId="{8A3760B9-B939-4324-82F0-4EB7B905CB37}" type="pres">
      <dgm:prSet presAssocID="{A7443313-A397-4A8B-8063-8AA401ED9FB6}" presName="hierFlow" presStyleCnt="0"/>
      <dgm:spPr/>
    </dgm:pt>
    <dgm:pt modelId="{36CEEECA-2CD7-4611-A89C-13298D789F9C}" type="pres">
      <dgm:prSet presAssocID="{A7443313-A397-4A8B-8063-8AA401ED9FB6}" presName="hierChild1" presStyleCnt="0">
        <dgm:presLayoutVars>
          <dgm:chPref val="1"/>
          <dgm:animOne val="branch"/>
          <dgm:animLvl val="lvl"/>
        </dgm:presLayoutVars>
      </dgm:prSet>
      <dgm:spPr/>
    </dgm:pt>
    <dgm:pt modelId="{7F2F8F7B-5A04-4381-80F7-72431F714DB1}" type="pres">
      <dgm:prSet presAssocID="{8FD931D6-543A-4EDE-A163-01A151AFDF2B}" presName="Name14" presStyleCnt="0"/>
      <dgm:spPr/>
    </dgm:pt>
    <dgm:pt modelId="{F24A3CEF-8F06-4889-8A57-A9E5DEF6EB68}" type="pres">
      <dgm:prSet presAssocID="{8FD931D6-543A-4EDE-A163-01A151AFDF2B}" presName="level1Shape" presStyleLbl="node0" presStyleIdx="0" presStyleCnt="1">
        <dgm:presLayoutVars>
          <dgm:chPref val="3"/>
        </dgm:presLayoutVars>
      </dgm:prSet>
      <dgm:spPr/>
    </dgm:pt>
    <dgm:pt modelId="{0176FD4F-FC52-4B0E-9FC5-F54A6D88423E}" type="pres">
      <dgm:prSet presAssocID="{8FD931D6-543A-4EDE-A163-01A151AFDF2B}" presName="hierChild2" presStyleCnt="0"/>
      <dgm:spPr/>
    </dgm:pt>
    <dgm:pt modelId="{18D5B57E-6A65-4B1A-89B1-CABC65E37F69}" type="pres">
      <dgm:prSet presAssocID="{CDD49275-BACA-4AC3-8AEA-21EF76C60F52}" presName="Name19" presStyleLbl="parChTrans1D2" presStyleIdx="0" presStyleCnt="4"/>
      <dgm:spPr/>
    </dgm:pt>
    <dgm:pt modelId="{182469B0-582D-4974-A9B3-C2DE34C4F888}" type="pres">
      <dgm:prSet presAssocID="{E103C673-1262-402B-B183-04B6007C2686}" presName="Name21" presStyleCnt="0"/>
      <dgm:spPr/>
    </dgm:pt>
    <dgm:pt modelId="{B4142A21-0393-428A-A27F-A4FA86297E0D}" type="pres">
      <dgm:prSet presAssocID="{E103C673-1262-402B-B183-04B6007C2686}" presName="level2Shape" presStyleLbl="node2" presStyleIdx="0" presStyleCnt="4"/>
      <dgm:spPr/>
    </dgm:pt>
    <dgm:pt modelId="{29D095B0-E675-49BF-BF3E-C7E4550A3832}" type="pres">
      <dgm:prSet presAssocID="{E103C673-1262-402B-B183-04B6007C2686}" presName="hierChild3" presStyleCnt="0"/>
      <dgm:spPr/>
    </dgm:pt>
    <dgm:pt modelId="{E0EF612D-A50E-4842-B1F0-79C41653FAAB}" type="pres">
      <dgm:prSet presAssocID="{2B203AC2-FD96-4EC2-8D29-6F7C1AD5B65C}" presName="Name19" presStyleLbl="parChTrans1D3" presStyleIdx="0" presStyleCnt="4"/>
      <dgm:spPr/>
    </dgm:pt>
    <dgm:pt modelId="{4B5430D6-B2CE-4902-B95E-65FED0B9194B}" type="pres">
      <dgm:prSet presAssocID="{4BC95ECD-6AE7-4428-BA4E-9616791DED48}" presName="Name21" presStyleCnt="0"/>
      <dgm:spPr/>
    </dgm:pt>
    <dgm:pt modelId="{FB1CF3CA-76AA-49FE-915A-7D4B38AB85DB}" type="pres">
      <dgm:prSet presAssocID="{4BC95ECD-6AE7-4428-BA4E-9616791DED48}" presName="level2Shape" presStyleLbl="node3" presStyleIdx="0" presStyleCnt="4"/>
      <dgm:spPr/>
    </dgm:pt>
    <dgm:pt modelId="{AB31BC24-4E84-49EA-9EF7-A14338088F67}" type="pres">
      <dgm:prSet presAssocID="{4BC95ECD-6AE7-4428-BA4E-9616791DED48}" presName="hierChild3" presStyleCnt="0"/>
      <dgm:spPr/>
    </dgm:pt>
    <dgm:pt modelId="{C6B88B76-047F-43E7-8EDD-DF9772DCA01A}" type="pres">
      <dgm:prSet presAssocID="{E54B4C3F-6C21-4C54-AC93-CE9D7862272C}" presName="Name19" presStyleLbl="parChTrans1D2" presStyleIdx="1" presStyleCnt="4"/>
      <dgm:spPr/>
    </dgm:pt>
    <dgm:pt modelId="{71D16764-A6C5-480C-B449-8AE205053577}" type="pres">
      <dgm:prSet presAssocID="{4690FE75-1A3B-400E-B901-BE0D646CE0B4}" presName="Name21" presStyleCnt="0"/>
      <dgm:spPr/>
    </dgm:pt>
    <dgm:pt modelId="{67128F55-4A25-4EF9-92E4-E3DB99FF3BFE}" type="pres">
      <dgm:prSet presAssocID="{4690FE75-1A3B-400E-B901-BE0D646CE0B4}" presName="level2Shape" presStyleLbl="node2" presStyleIdx="1" presStyleCnt="4"/>
      <dgm:spPr/>
    </dgm:pt>
    <dgm:pt modelId="{9FC337BB-FCCB-4D91-8F3A-AE312FD83809}" type="pres">
      <dgm:prSet presAssocID="{4690FE75-1A3B-400E-B901-BE0D646CE0B4}" presName="hierChild3" presStyleCnt="0"/>
      <dgm:spPr/>
    </dgm:pt>
    <dgm:pt modelId="{0F205F5F-A261-4136-8954-1224B00005B8}" type="pres">
      <dgm:prSet presAssocID="{A44A4940-975B-45BB-B750-012DBCE4EAA6}" presName="Name19" presStyleLbl="parChTrans1D3" presStyleIdx="1" presStyleCnt="4"/>
      <dgm:spPr/>
    </dgm:pt>
    <dgm:pt modelId="{1B2C7748-7B7B-4016-A2A3-DA823CC0799F}" type="pres">
      <dgm:prSet presAssocID="{77040D9E-1DA1-4838-8880-3198B5EAEE03}" presName="Name21" presStyleCnt="0"/>
      <dgm:spPr/>
    </dgm:pt>
    <dgm:pt modelId="{205C38E3-E478-4DA7-8237-EAB96BC034EF}" type="pres">
      <dgm:prSet presAssocID="{77040D9E-1DA1-4838-8880-3198B5EAEE03}" presName="level2Shape" presStyleLbl="node3" presStyleIdx="1" presStyleCnt="4"/>
      <dgm:spPr/>
    </dgm:pt>
    <dgm:pt modelId="{56E2F066-C6AA-4984-9A57-80577479D02A}" type="pres">
      <dgm:prSet presAssocID="{77040D9E-1DA1-4838-8880-3198B5EAEE03}" presName="hierChild3" presStyleCnt="0"/>
      <dgm:spPr/>
    </dgm:pt>
    <dgm:pt modelId="{986934D5-0215-44A3-B2C6-24F9E8C4AD09}" type="pres">
      <dgm:prSet presAssocID="{712EFCB5-2D78-457B-A72A-841B56EE37F3}" presName="Name19" presStyleLbl="parChTrans1D2" presStyleIdx="2" presStyleCnt="4"/>
      <dgm:spPr/>
    </dgm:pt>
    <dgm:pt modelId="{EE7C696C-5EEF-4760-AACF-6034C5C57BE3}" type="pres">
      <dgm:prSet presAssocID="{BDCF2A28-B6F3-4937-96AD-229C5DC015B1}" presName="Name21" presStyleCnt="0"/>
      <dgm:spPr/>
    </dgm:pt>
    <dgm:pt modelId="{064076D7-5F1D-404A-8A75-69C5D33F2705}" type="pres">
      <dgm:prSet presAssocID="{BDCF2A28-B6F3-4937-96AD-229C5DC015B1}" presName="level2Shape" presStyleLbl="node2" presStyleIdx="2" presStyleCnt="4"/>
      <dgm:spPr/>
    </dgm:pt>
    <dgm:pt modelId="{E5ABFB18-45FA-4552-8409-995D48F1A64C}" type="pres">
      <dgm:prSet presAssocID="{BDCF2A28-B6F3-4937-96AD-229C5DC015B1}" presName="hierChild3" presStyleCnt="0"/>
      <dgm:spPr/>
    </dgm:pt>
    <dgm:pt modelId="{4527370F-F956-430D-97A0-B49324A829F2}" type="pres">
      <dgm:prSet presAssocID="{A9F77CA2-BB66-4411-AEF0-C04E0B31655A}" presName="Name19" presStyleLbl="parChTrans1D3" presStyleIdx="2" presStyleCnt="4"/>
      <dgm:spPr/>
    </dgm:pt>
    <dgm:pt modelId="{F4AF20D5-F7EE-40FF-B54F-A3B73AB024C0}" type="pres">
      <dgm:prSet presAssocID="{674213BB-A0FA-424D-A5A7-264D67EB609A}" presName="Name21" presStyleCnt="0"/>
      <dgm:spPr/>
    </dgm:pt>
    <dgm:pt modelId="{D557A3AE-B5E2-4872-B56E-F1E8F42175B6}" type="pres">
      <dgm:prSet presAssocID="{674213BB-A0FA-424D-A5A7-264D67EB609A}" presName="level2Shape" presStyleLbl="node3" presStyleIdx="2" presStyleCnt="4"/>
      <dgm:spPr/>
    </dgm:pt>
    <dgm:pt modelId="{7AA230D7-9EFF-43E9-B7E5-1CF5CC20B602}" type="pres">
      <dgm:prSet presAssocID="{674213BB-A0FA-424D-A5A7-264D67EB609A}" presName="hierChild3" presStyleCnt="0"/>
      <dgm:spPr/>
    </dgm:pt>
    <dgm:pt modelId="{4ABF06E9-091D-4460-A7E4-5BE4D8210A5E}" type="pres">
      <dgm:prSet presAssocID="{040CC604-06C5-4B37-9ECD-CCD90370ECB8}" presName="Name19" presStyleLbl="parChTrans1D2" presStyleIdx="3" presStyleCnt="4"/>
      <dgm:spPr/>
    </dgm:pt>
    <dgm:pt modelId="{33125D42-EA06-4CC1-ADE0-6CC5B8DF11E0}" type="pres">
      <dgm:prSet presAssocID="{2A64A448-764D-41F9-824B-925F6DC738CD}" presName="Name21" presStyleCnt="0"/>
      <dgm:spPr/>
    </dgm:pt>
    <dgm:pt modelId="{B29B3832-68B4-4B9A-B508-62ED9B00BFF0}" type="pres">
      <dgm:prSet presAssocID="{2A64A448-764D-41F9-824B-925F6DC738CD}" presName="level2Shape" presStyleLbl="node2" presStyleIdx="3" presStyleCnt="4"/>
      <dgm:spPr/>
    </dgm:pt>
    <dgm:pt modelId="{18E174B8-8949-4DA8-99D6-DAD9553D30D6}" type="pres">
      <dgm:prSet presAssocID="{2A64A448-764D-41F9-824B-925F6DC738CD}" presName="hierChild3" presStyleCnt="0"/>
      <dgm:spPr/>
    </dgm:pt>
    <dgm:pt modelId="{6664D6B0-F506-46B7-9789-347605040CA0}" type="pres">
      <dgm:prSet presAssocID="{34532419-F2A3-4630-B787-4E3C1E0DC298}" presName="Name19" presStyleLbl="parChTrans1D3" presStyleIdx="3" presStyleCnt="4"/>
      <dgm:spPr/>
    </dgm:pt>
    <dgm:pt modelId="{74B30A02-8087-4B53-9593-0F5EB6C69249}" type="pres">
      <dgm:prSet presAssocID="{17D67759-B22D-4B0D-B01C-A80788976A3B}" presName="Name21" presStyleCnt="0"/>
      <dgm:spPr/>
    </dgm:pt>
    <dgm:pt modelId="{1AB65919-26BE-448C-A12C-87C6E6470293}" type="pres">
      <dgm:prSet presAssocID="{17D67759-B22D-4B0D-B01C-A80788976A3B}" presName="level2Shape" presStyleLbl="node3" presStyleIdx="3" presStyleCnt="4"/>
      <dgm:spPr/>
    </dgm:pt>
    <dgm:pt modelId="{B2704784-BE4B-4649-B7C1-4694283605EC}" type="pres">
      <dgm:prSet presAssocID="{17D67759-B22D-4B0D-B01C-A80788976A3B}" presName="hierChild3" presStyleCnt="0"/>
      <dgm:spPr/>
    </dgm:pt>
    <dgm:pt modelId="{3DB3C640-B81E-4817-A806-7A999974DA87}" type="pres">
      <dgm:prSet presAssocID="{A7443313-A397-4A8B-8063-8AA401ED9FB6}" presName="bgShapesFlow" presStyleCnt="0"/>
      <dgm:spPr/>
    </dgm:pt>
  </dgm:ptLst>
  <dgm:cxnLst>
    <dgm:cxn modelId="{63045E03-532D-49FD-B4E1-81C4447971B9}" srcId="{8FD931D6-543A-4EDE-A163-01A151AFDF2B}" destId="{BDCF2A28-B6F3-4937-96AD-229C5DC015B1}" srcOrd="2" destOrd="0" parTransId="{712EFCB5-2D78-457B-A72A-841B56EE37F3}" sibTransId="{802793BA-2BA6-46D1-BAE8-7893D882ACA7}"/>
    <dgm:cxn modelId="{4F13A106-B091-40F4-A8A0-8F7DC97CD9BC}" type="presOf" srcId="{E103C673-1262-402B-B183-04B6007C2686}" destId="{B4142A21-0393-428A-A27F-A4FA86297E0D}" srcOrd="0" destOrd="0" presId="urn:microsoft.com/office/officeart/2005/8/layout/hierarchy6"/>
    <dgm:cxn modelId="{B033F706-C272-4267-BD05-74E9B03C7228}" type="presOf" srcId="{E54B4C3F-6C21-4C54-AC93-CE9D7862272C}" destId="{C6B88B76-047F-43E7-8EDD-DF9772DCA01A}" srcOrd="0" destOrd="0" presId="urn:microsoft.com/office/officeart/2005/8/layout/hierarchy6"/>
    <dgm:cxn modelId="{1F98550F-6CED-4D01-9150-5E14F1AE97BA}" srcId="{BDCF2A28-B6F3-4937-96AD-229C5DC015B1}" destId="{674213BB-A0FA-424D-A5A7-264D67EB609A}" srcOrd="0" destOrd="0" parTransId="{A9F77CA2-BB66-4411-AEF0-C04E0B31655A}" sibTransId="{A59334A3-AEE3-4F0B-9493-6910D56DD9FD}"/>
    <dgm:cxn modelId="{1849A110-C670-415D-8986-E321F8B5AF45}" type="presOf" srcId="{674213BB-A0FA-424D-A5A7-264D67EB609A}" destId="{D557A3AE-B5E2-4872-B56E-F1E8F42175B6}" srcOrd="0" destOrd="0" presId="urn:microsoft.com/office/officeart/2005/8/layout/hierarchy6"/>
    <dgm:cxn modelId="{5F95262C-FFD4-4D42-801C-DD19EEE4E416}" type="presOf" srcId="{2A64A448-764D-41F9-824B-925F6DC738CD}" destId="{B29B3832-68B4-4B9A-B508-62ED9B00BFF0}" srcOrd="0" destOrd="0" presId="urn:microsoft.com/office/officeart/2005/8/layout/hierarchy6"/>
    <dgm:cxn modelId="{10E7F936-11CD-4930-AE0B-ED0AB07CC6C2}" srcId="{E103C673-1262-402B-B183-04B6007C2686}" destId="{4BC95ECD-6AE7-4428-BA4E-9616791DED48}" srcOrd="0" destOrd="0" parTransId="{2B203AC2-FD96-4EC2-8D29-6F7C1AD5B65C}" sibTransId="{4C83CA3D-64BE-4DF3-BE1A-672F1EDEF45E}"/>
    <dgm:cxn modelId="{C4AD6839-1293-4C5C-87F4-8BA83F1E3AE8}" type="presOf" srcId="{BDCF2A28-B6F3-4937-96AD-229C5DC015B1}" destId="{064076D7-5F1D-404A-8A75-69C5D33F2705}" srcOrd="0" destOrd="0" presId="urn:microsoft.com/office/officeart/2005/8/layout/hierarchy6"/>
    <dgm:cxn modelId="{16C9B360-F1AA-4D4C-A1E9-5A583CB97AB4}" srcId="{8FD931D6-543A-4EDE-A163-01A151AFDF2B}" destId="{4690FE75-1A3B-400E-B901-BE0D646CE0B4}" srcOrd="1" destOrd="0" parTransId="{E54B4C3F-6C21-4C54-AC93-CE9D7862272C}" sibTransId="{94BB3004-DC34-4801-9E66-E3305D59F3E2}"/>
    <dgm:cxn modelId="{968CE749-4901-405C-855F-3B641006590F}" type="presOf" srcId="{712EFCB5-2D78-457B-A72A-841B56EE37F3}" destId="{986934D5-0215-44A3-B2C6-24F9E8C4AD09}" srcOrd="0" destOrd="0" presId="urn:microsoft.com/office/officeart/2005/8/layout/hierarchy6"/>
    <dgm:cxn modelId="{218A4A7A-B7BD-43EA-9968-8F1B36F10CF5}" type="presOf" srcId="{4690FE75-1A3B-400E-B901-BE0D646CE0B4}" destId="{67128F55-4A25-4EF9-92E4-E3DB99FF3BFE}" srcOrd="0" destOrd="0" presId="urn:microsoft.com/office/officeart/2005/8/layout/hierarchy6"/>
    <dgm:cxn modelId="{07B0B37E-4847-4409-B346-61ECEF4A2DC9}" srcId="{8FD931D6-543A-4EDE-A163-01A151AFDF2B}" destId="{E103C673-1262-402B-B183-04B6007C2686}" srcOrd="0" destOrd="0" parTransId="{CDD49275-BACA-4AC3-8AEA-21EF76C60F52}" sibTransId="{4A175255-1ABD-42A5-AFDC-389EA61A69CA}"/>
    <dgm:cxn modelId="{5981D488-C852-4D04-B179-277A87F5804E}" type="presOf" srcId="{77040D9E-1DA1-4838-8880-3198B5EAEE03}" destId="{205C38E3-E478-4DA7-8237-EAB96BC034EF}" srcOrd="0" destOrd="0" presId="urn:microsoft.com/office/officeart/2005/8/layout/hierarchy6"/>
    <dgm:cxn modelId="{51C04E8B-8541-481D-B4F2-CDDE1437EACA}" type="presOf" srcId="{CDD49275-BACA-4AC3-8AEA-21EF76C60F52}" destId="{18D5B57E-6A65-4B1A-89B1-CABC65E37F69}" srcOrd="0" destOrd="0" presId="urn:microsoft.com/office/officeart/2005/8/layout/hierarchy6"/>
    <dgm:cxn modelId="{ABF9508E-C042-4AC2-9CEF-B9FEF60AD557}" type="presOf" srcId="{A44A4940-975B-45BB-B750-012DBCE4EAA6}" destId="{0F205F5F-A261-4136-8954-1224B00005B8}" srcOrd="0" destOrd="0" presId="urn:microsoft.com/office/officeart/2005/8/layout/hierarchy6"/>
    <dgm:cxn modelId="{D8411C8F-B3EA-421D-A99A-8282C797EAAD}" type="presOf" srcId="{34532419-F2A3-4630-B787-4E3C1E0DC298}" destId="{6664D6B0-F506-46B7-9789-347605040CA0}" srcOrd="0" destOrd="0" presId="urn:microsoft.com/office/officeart/2005/8/layout/hierarchy6"/>
    <dgm:cxn modelId="{48E77B8F-5494-458E-B6B3-4E4AF7DB3FB4}" type="presOf" srcId="{4BC95ECD-6AE7-4428-BA4E-9616791DED48}" destId="{FB1CF3CA-76AA-49FE-915A-7D4B38AB85DB}" srcOrd="0" destOrd="0" presId="urn:microsoft.com/office/officeart/2005/8/layout/hierarchy6"/>
    <dgm:cxn modelId="{36B61093-AD07-4109-9CDF-D0DA84A38782}" srcId="{2A64A448-764D-41F9-824B-925F6DC738CD}" destId="{17D67759-B22D-4B0D-B01C-A80788976A3B}" srcOrd="0" destOrd="0" parTransId="{34532419-F2A3-4630-B787-4E3C1E0DC298}" sibTransId="{1704243D-EFAC-4EFE-8E20-032170F1ACD4}"/>
    <dgm:cxn modelId="{94E7459A-2C6D-4289-A618-2E077F9D991B}" type="presOf" srcId="{17D67759-B22D-4B0D-B01C-A80788976A3B}" destId="{1AB65919-26BE-448C-A12C-87C6E6470293}" srcOrd="0" destOrd="0" presId="urn:microsoft.com/office/officeart/2005/8/layout/hierarchy6"/>
    <dgm:cxn modelId="{052E8EAE-FC5B-45CF-988F-6293B7A6BF17}" type="presOf" srcId="{040CC604-06C5-4B37-9ECD-CCD90370ECB8}" destId="{4ABF06E9-091D-4460-A7E4-5BE4D8210A5E}" srcOrd="0" destOrd="0" presId="urn:microsoft.com/office/officeart/2005/8/layout/hierarchy6"/>
    <dgm:cxn modelId="{F6828FB1-5B5A-4CF8-9E68-ED9905632720}" srcId="{4690FE75-1A3B-400E-B901-BE0D646CE0B4}" destId="{77040D9E-1DA1-4838-8880-3198B5EAEE03}" srcOrd="0" destOrd="0" parTransId="{A44A4940-975B-45BB-B750-012DBCE4EAA6}" sibTransId="{339EB1A2-9438-4611-A502-B03AF526E5F9}"/>
    <dgm:cxn modelId="{6B7D04D1-EBBC-4657-B4B7-03515ACB3F4A}" srcId="{A7443313-A397-4A8B-8063-8AA401ED9FB6}" destId="{8FD931D6-543A-4EDE-A163-01A151AFDF2B}" srcOrd="0" destOrd="0" parTransId="{8A135046-32A0-416A-90FA-6BEC5A1852C9}" sibTransId="{2CDD8212-1304-484A-A596-AC3C116C5618}"/>
    <dgm:cxn modelId="{8FF0B4D4-E4D0-4A3D-96E1-C73A07B56DB2}" type="presOf" srcId="{8FD931D6-543A-4EDE-A163-01A151AFDF2B}" destId="{F24A3CEF-8F06-4889-8A57-A9E5DEF6EB68}" srcOrd="0" destOrd="0" presId="urn:microsoft.com/office/officeart/2005/8/layout/hierarchy6"/>
    <dgm:cxn modelId="{DC9A5ED5-0815-4A84-89F5-45FC937E7DBA}" type="presOf" srcId="{2B203AC2-FD96-4EC2-8D29-6F7C1AD5B65C}" destId="{E0EF612D-A50E-4842-B1F0-79C41653FAAB}" srcOrd="0" destOrd="0" presId="urn:microsoft.com/office/officeart/2005/8/layout/hierarchy6"/>
    <dgm:cxn modelId="{D68DBDE7-B13E-4AA3-90AE-4AD95D77BC32}" type="presOf" srcId="{A9F77CA2-BB66-4411-AEF0-C04E0B31655A}" destId="{4527370F-F956-430D-97A0-B49324A829F2}" srcOrd="0" destOrd="0" presId="urn:microsoft.com/office/officeart/2005/8/layout/hierarchy6"/>
    <dgm:cxn modelId="{722F2CEA-EFE0-4FB7-8E57-06073D30CF2D}" type="presOf" srcId="{A7443313-A397-4A8B-8063-8AA401ED9FB6}" destId="{6687CEAE-DC25-44EF-B77D-52666CBFE417}" srcOrd="0" destOrd="0" presId="urn:microsoft.com/office/officeart/2005/8/layout/hierarchy6"/>
    <dgm:cxn modelId="{BEFDD7ED-0067-407F-9227-373201BA3952}" srcId="{8FD931D6-543A-4EDE-A163-01A151AFDF2B}" destId="{2A64A448-764D-41F9-824B-925F6DC738CD}" srcOrd="3" destOrd="0" parTransId="{040CC604-06C5-4B37-9ECD-CCD90370ECB8}" sibTransId="{BD090EE3-4F74-4D1F-BE12-3A8ED47D0007}"/>
    <dgm:cxn modelId="{E7E4A0DC-CB48-423E-A221-B61542A2D692}" type="presParOf" srcId="{6687CEAE-DC25-44EF-B77D-52666CBFE417}" destId="{8A3760B9-B939-4324-82F0-4EB7B905CB37}" srcOrd="0" destOrd="0" presId="urn:microsoft.com/office/officeart/2005/8/layout/hierarchy6"/>
    <dgm:cxn modelId="{EE9A44C2-5E11-467B-8EE1-399288DCE88F}" type="presParOf" srcId="{8A3760B9-B939-4324-82F0-4EB7B905CB37}" destId="{36CEEECA-2CD7-4611-A89C-13298D789F9C}" srcOrd="0" destOrd="0" presId="urn:microsoft.com/office/officeart/2005/8/layout/hierarchy6"/>
    <dgm:cxn modelId="{C78531AF-8253-4017-A4E5-15668DDFAAB0}" type="presParOf" srcId="{36CEEECA-2CD7-4611-A89C-13298D789F9C}" destId="{7F2F8F7B-5A04-4381-80F7-72431F714DB1}" srcOrd="0" destOrd="0" presId="urn:microsoft.com/office/officeart/2005/8/layout/hierarchy6"/>
    <dgm:cxn modelId="{BC9D3744-FE6B-4C2C-9E4A-D8775E4026F0}" type="presParOf" srcId="{7F2F8F7B-5A04-4381-80F7-72431F714DB1}" destId="{F24A3CEF-8F06-4889-8A57-A9E5DEF6EB68}" srcOrd="0" destOrd="0" presId="urn:microsoft.com/office/officeart/2005/8/layout/hierarchy6"/>
    <dgm:cxn modelId="{A9DE236C-972C-4CAD-9A84-74F2EF040359}" type="presParOf" srcId="{7F2F8F7B-5A04-4381-80F7-72431F714DB1}" destId="{0176FD4F-FC52-4B0E-9FC5-F54A6D88423E}" srcOrd="1" destOrd="0" presId="urn:microsoft.com/office/officeart/2005/8/layout/hierarchy6"/>
    <dgm:cxn modelId="{58BFD1DC-9E6E-4ED9-B2A5-0AE19317AA7B}" type="presParOf" srcId="{0176FD4F-FC52-4B0E-9FC5-F54A6D88423E}" destId="{18D5B57E-6A65-4B1A-89B1-CABC65E37F69}" srcOrd="0" destOrd="0" presId="urn:microsoft.com/office/officeart/2005/8/layout/hierarchy6"/>
    <dgm:cxn modelId="{0063F851-9675-4321-B5D3-2B19F3623996}" type="presParOf" srcId="{0176FD4F-FC52-4B0E-9FC5-F54A6D88423E}" destId="{182469B0-582D-4974-A9B3-C2DE34C4F888}" srcOrd="1" destOrd="0" presId="urn:microsoft.com/office/officeart/2005/8/layout/hierarchy6"/>
    <dgm:cxn modelId="{80432CD6-50A7-4A34-AFEF-455F0FD35FF2}" type="presParOf" srcId="{182469B0-582D-4974-A9B3-C2DE34C4F888}" destId="{B4142A21-0393-428A-A27F-A4FA86297E0D}" srcOrd="0" destOrd="0" presId="urn:microsoft.com/office/officeart/2005/8/layout/hierarchy6"/>
    <dgm:cxn modelId="{76AD561F-AD45-447F-B80E-23FEAC0E5355}" type="presParOf" srcId="{182469B0-582D-4974-A9B3-C2DE34C4F888}" destId="{29D095B0-E675-49BF-BF3E-C7E4550A3832}" srcOrd="1" destOrd="0" presId="urn:microsoft.com/office/officeart/2005/8/layout/hierarchy6"/>
    <dgm:cxn modelId="{7F1DA8F9-4576-4A83-91EC-B3AAC20693D3}" type="presParOf" srcId="{29D095B0-E675-49BF-BF3E-C7E4550A3832}" destId="{E0EF612D-A50E-4842-B1F0-79C41653FAAB}" srcOrd="0" destOrd="0" presId="urn:microsoft.com/office/officeart/2005/8/layout/hierarchy6"/>
    <dgm:cxn modelId="{A91F99B7-1F4C-4FBE-BA85-C4CE5DFD223E}" type="presParOf" srcId="{29D095B0-E675-49BF-BF3E-C7E4550A3832}" destId="{4B5430D6-B2CE-4902-B95E-65FED0B9194B}" srcOrd="1" destOrd="0" presId="urn:microsoft.com/office/officeart/2005/8/layout/hierarchy6"/>
    <dgm:cxn modelId="{5E488390-7A70-407F-987D-F31EC2381B2A}" type="presParOf" srcId="{4B5430D6-B2CE-4902-B95E-65FED0B9194B}" destId="{FB1CF3CA-76AA-49FE-915A-7D4B38AB85DB}" srcOrd="0" destOrd="0" presId="urn:microsoft.com/office/officeart/2005/8/layout/hierarchy6"/>
    <dgm:cxn modelId="{0FBC9627-F9AF-4B53-B097-E46544DFE612}" type="presParOf" srcId="{4B5430D6-B2CE-4902-B95E-65FED0B9194B}" destId="{AB31BC24-4E84-49EA-9EF7-A14338088F67}" srcOrd="1" destOrd="0" presId="urn:microsoft.com/office/officeart/2005/8/layout/hierarchy6"/>
    <dgm:cxn modelId="{A141B9E9-3BB5-4949-874F-165474E2C2E4}" type="presParOf" srcId="{0176FD4F-FC52-4B0E-9FC5-F54A6D88423E}" destId="{C6B88B76-047F-43E7-8EDD-DF9772DCA01A}" srcOrd="2" destOrd="0" presId="urn:microsoft.com/office/officeart/2005/8/layout/hierarchy6"/>
    <dgm:cxn modelId="{0702FFC2-060E-4C3B-B299-B387E285E85E}" type="presParOf" srcId="{0176FD4F-FC52-4B0E-9FC5-F54A6D88423E}" destId="{71D16764-A6C5-480C-B449-8AE205053577}" srcOrd="3" destOrd="0" presId="urn:microsoft.com/office/officeart/2005/8/layout/hierarchy6"/>
    <dgm:cxn modelId="{84FDB585-EAF9-4771-9EEA-E4AF8FB598FA}" type="presParOf" srcId="{71D16764-A6C5-480C-B449-8AE205053577}" destId="{67128F55-4A25-4EF9-92E4-E3DB99FF3BFE}" srcOrd="0" destOrd="0" presId="urn:microsoft.com/office/officeart/2005/8/layout/hierarchy6"/>
    <dgm:cxn modelId="{7CBF8D25-E6EC-4AAD-8436-47F0FAEEA063}" type="presParOf" srcId="{71D16764-A6C5-480C-B449-8AE205053577}" destId="{9FC337BB-FCCB-4D91-8F3A-AE312FD83809}" srcOrd="1" destOrd="0" presId="urn:microsoft.com/office/officeart/2005/8/layout/hierarchy6"/>
    <dgm:cxn modelId="{C6554656-96CB-445E-8AA4-41A6D98FC2DA}" type="presParOf" srcId="{9FC337BB-FCCB-4D91-8F3A-AE312FD83809}" destId="{0F205F5F-A261-4136-8954-1224B00005B8}" srcOrd="0" destOrd="0" presId="urn:microsoft.com/office/officeart/2005/8/layout/hierarchy6"/>
    <dgm:cxn modelId="{477C2D0F-C39B-42AF-994F-6B0FCAEA4C56}" type="presParOf" srcId="{9FC337BB-FCCB-4D91-8F3A-AE312FD83809}" destId="{1B2C7748-7B7B-4016-A2A3-DA823CC0799F}" srcOrd="1" destOrd="0" presId="urn:microsoft.com/office/officeart/2005/8/layout/hierarchy6"/>
    <dgm:cxn modelId="{C6C199EA-5789-4555-8C7D-67E42B07AA7F}" type="presParOf" srcId="{1B2C7748-7B7B-4016-A2A3-DA823CC0799F}" destId="{205C38E3-E478-4DA7-8237-EAB96BC034EF}" srcOrd="0" destOrd="0" presId="urn:microsoft.com/office/officeart/2005/8/layout/hierarchy6"/>
    <dgm:cxn modelId="{8A4E5EBA-18D9-40B7-B4C3-138BFBB8CB5B}" type="presParOf" srcId="{1B2C7748-7B7B-4016-A2A3-DA823CC0799F}" destId="{56E2F066-C6AA-4984-9A57-80577479D02A}" srcOrd="1" destOrd="0" presId="urn:microsoft.com/office/officeart/2005/8/layout/hierarchy6"/>
    <dgm:cxn modelId="{0CDDCEC8-9841-4615-8D4A-F3C997C5F546}" type="presParOf" srcId="{0176FD4F-FC52-4B0E-9FC5-F54A6D88423E}" destId="{986934D5-0215-44A3-B2C6-24F9E8C4AD09}" srcOrd="4" destOrd="0" presId="urn:microsoft.com/office/officeart/2005/8/layout/hierarchy6"/>
    <dgm:cxn modelId="{79C7BED6-7BDC-4877-933E-76992B9D3C65}" type="presParOf" srcId="{0176FD4F-FC52-4B0E-9FC5-F54A6D88423E}" destId="{EE7C696C-5EEF-4760-AACF-6034C5C57BE3}" srcOrd="5" destOrd="0" presId="urn:microsoft.com/office/officeart/2005/8/layout/hierarchy6"/>
    <dgm:cxn modelId="{766BDF87-2159-4631-BC12-04C6F5FD704D}" type="presParOf" srcId="{EE7C696C-5EEF-4760-AACF-6034C5C57BE3}" destId="{064076D7-5F1D-404A-8A75-69C5D33F2705}" srcOrd="0" destOrd="0" presId="urn:microsoft.com/office/officeart/2005/8/layout/hierarchy6"/>
    <dgm:cxn modelId="{29857ADC-35F3-4A60-80EA-1C6F64EF54E5}" type="presParOf" srcId="{EE7C696C-5EEF-4760-AACF-6034C5C57BE3}" destId="{E5ABFB18-45FA-4552-8409-995D48F1A64C}" srcOrd="1" destOrd="0" presId="urn:microsoft.com/office/officeart/2005/8/layout/hierarchy6"/>
    <dgm:cxn modelId="{6BF1A5D2-E41E-4CA6-ADEE-1257FA3C6D8B}" type="presParOf" srcId="{E5ABFB18-45FA-4552-8409-995D48F1A64C}" destId="{4527370F-F956-430D-97A0-B49324A829F2}" srcOrd="0" destOrd="0" presId="urn:microsoft.com/office/officeart/2005/8/layout/hierarchy6"/>
    <dgm:cxn modelId="{FB4396AB-3F73-4A01-83EE-1DA98810E92A}" type="presParOf" srcId="{E5ABFB18-45FA-4552-8409-995D48F1A64C}" destId="{F4AF20D5-F7EE-40FF-B54F-A3B73AB024C0}" srcOrd="1" destOrd="0" presId="urn:microsoft.com/office/officeart/2005/8/layout/hierarchy6"/>
    <dgm:cxn modelId="{9C6B3BB9-7C52-4667-BEF4-1F873494160F}" type="presParOf" srcId="{F4AF20D5-F7EE-40FF-B54F-A3B73AB024C0}" destId="{D557A3AE-B5E2-4872-B56E-F1E8F42175B6}" srcOrd="0" destOrd="0" presId="urn:microsoft.com/office/officeart/2005/8/layout/hierarchy6"/>
    <dgm:cxn modelId="{3D3DE2E2-46B8-4EF9-AA75-0CF139D81DB2}" type="presParOf" srcId="{F4AF20D5-F7EE-40FF-B54F-A3B73AB024C0}" destId="{7AA230D7-9EFF-43E9-B7E5-1CF5CC20B602}" srcOrd="1" destOrd="0" presId="urn:microsoft.com/office/officeart/2005/8/layout/hierarchy6"/>
    <dgm:cxn modelId="{744EF9BC-8863-405E-85CA-E217E0B4C92E}" type="presParOf" srcId="{0176FD4F-FC52-4B0E-9FC5-F54A6D88423E}" destId="{4ABF06E9-091D-4460-A7E4-5BE4D8210A5E}" srcOrd="6" destOrd="0" presId="urn:microsoft.com/office/officeart/2005/8/layout/hierarchy6"/>
    <dgm:cxn modelId="{E2DE908A-0FC1-45BD-B8D4-CF353ABCD08E}" type="presParOf" srcId="{0176FD4F-FC52-4B0E-9FC5-F54A6D88423E}" destId="{33125D42-EA06-4CC1-ADE0-6CC5B8DF11E0}" srcOrd="7" destOrd="0" presId="urn:microsoft.com/office/officeart/2005/8/layout/hierarchy6"/>
    <dgm:cxn modelId="{8269B15D-08D6-4FA8-93DC-E9C02DFE29D8}" type="presParOf" srcId="{33125D42-EA06-4CC1-ADE0-6CC5B8DF11E0}" destId="{B29B3832-68B4-4B9A-B508-62ED9B00BFF0}" srcOrd="0" destOrd="0" presId="urn:microsoft.com/office/officeart/2005/8/layout/hierarchy6"/>
    <dgm:cxn modelId="{0622A933-1381-4A98-8003-96D7B3EB45FB}" type="presParOf" srcId="{33125D42-EA06-4CC1-ADE0-6CC5B8DF11E0}" destId="{18E174B8-8949-4DA8-99D6-DAD9553D30D6}" srcOrd="1" destOrd="0" presId="urn:microsoft.com/office/officeart/2005/8/layout/hierarchy6"/>
    <dgm:cxn modelId="{458571F8-1B32-4522-9DEA-9FC0B1C57BCE}" type="presParOf" srcId="{18E174B8-8949-4DA8-99D6-DAD9553D30D6}" destId="{6664D6B0-F506-46B7-9789-347605040CA0}" srcOrd="0" destOrd="0" presId="urn:microsoft.com/office/officeart/2005/8/layout/hierarchy6"/>
    <dgm:cxn modelId="{7C1BD221-C7A3-442B-B257-25266F848F47}" type="presParOf" srcId="{18E174B8-8949-4DA8-99D6-DAD9553D30D6}" destId="{74B30A02-8087-4B53-9593-0F5EB6C69249}" srcOrd="1" destOrd="0" presId="urn:microsoft.com/office/officeart/2005/8/layout/hierarchy6"/>
    <dgm:cxn modelId="{260DC754-51B5-42FD-ABB3-EDC7A3B436CB}" type="presParOf" srcId="{74B30A02-8087-4B53-9593-0F5EB6C69249}" destId="{1AB65919-26BE-448C-A12C-87C6E6470293}" srcOrd="0" destOrd="0" presId="urn:microsoft.com/office/officeart/2005/8/layout/hierarchy6"/>
    <dgm:cxn modelId="{0A03992A-1230-4C88-88A0-D339A69BA00A}" type="presParOf" srcId="{74B30A02-8087-4B53-9593-0F5EB6C69249}" destId="{B2704784-BE4B-4649-B7C1-4694283605EC}" srcOrd="1" destOrd="0" presId="urn:microsoft.com/office/officeart/2005/8/layout/hierarchy6"/>
    <dgm:cxn modelId="{C276AB9E-C736-4622-812A-4561C048D3BC}" type="presParOf" srcId="{6687CEAE-DC25-44EF-B77D-52666CBFE417}" destId="{3DB3C640-B81E-4817-A806-7A999974DA87}"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4A3CEF-8F06-4889-8A57-A9E5DEF6EB68}">
      <dsp:nvSpPr>
        <dsp:cNvPr id="0" name=""/>
        <dsp:cNvSpPr/>
      </dsp:nvSpPr>
      <dsp:spPr>
        <a:xfrm>
          <a:off x="4692212" y="0"/>
          <a:ext cx="2313263" cy="15421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t>Threshold:</a:t>
          </a:r>
        </a:p>
        <a:p>
          <a:pPr marL="0" lvl="0" indent="0" algn="ctr" defTabSz="711200">
            <a:lnSpc>
              <a:spcPct val="90000"/>
            </a:lnSpc>
            <a:spcBef>
              <a:spcPct val="0"/>
            </a:spcBef>
            <a:spcAft>
              <a:spcPct val="35000"/>
            </a:spcAft>
            <a:buNone/>
          </a:pPr>
          <a:r>
            <a:rPr lang="en-IN" sz="1600" kern="1200" dirty="0"/>
            <a:t>Aggregate Turnover &lt; = Rs.1.5 crore</a:t>
          </a:r>
        </a:p>
      </dsp:txBody>
      <dsp:txXfrm>
        <a:off x="4737381" y="45169"/>
        <a:ext cx="2222925" cy="1451837"/>
      </dsp:txXfrm>
    </dsp:sp>
    <dsp:sp modelId="{18D5B57E-6A65-4B1A-89B1-CABC65E37F69}">
      <dsp:nvSpPr>
        <dsp:cNvPr id="0" name=""/>
        <dsp:cNvSpPr/>
      </dsp:nvSpPr>
      <dsp:spPr>
        <a:xfrm>
          <a:off x="1337980" y="1542175"/>
          <a:ext cx="4510863" cy="616870"/>
        </a:xfrm>
        <a:custGeom>
          <a:avLst/>
          <a:gdLst/>
          <a:ahLst/>
          <a:cxnLst/>
          <a:rect l="0" t="0" r="0" b="0"/>
          <a:pathLst>
            <a:path>
              <a:moveTo>
                <a:pt x="4510863" y="0"/>
              </a:moveTo>
              <a:lnTo>
                <a:pt x="4510863" y="308435"/>
              </a:lnTo>
              <a:lnTo>
                <a:pt x="0" y="308435"/>
              </a:lnTo>
              <a:lnTo>
                <a:pt x="0" y="61687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142A21-0393-428A-A27F-A4FA86297E0D}">
      <dsp:nvSpPr>
        <dsp:cNvPr id="0" name=""/>
        <dsp:cNvSpPr/>
      </dsp:nvSpPr>
      <dsp:spPr>
        <a:xfrm>
          <a:off x="181348" y="2159045"/>
          <a:ext cx="2313263" cy="15421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t>Person engaged in manufacture</a:t>
          </a:r>
        </a:p>
      </dsp:txBody>
      <dsp:txXfrm>
        <a:off x="226517" y="2204214"/>
        <a:ext cx="2222925" cy="1451837"/>
      </dsp:txXfrm>
    </dsp:sp>
    <dsp:sp modelId="{E0EF612D-A50E-4842-B1F0-79C41653FAAB}">
      <dsp:nvSpPr>
        <dsp:cNvPr id="0" name=""/>
        <dsp:cNvSpPr/>
      </dsp:nvSpPr>
      <dsp:spPr>
        <a:xfrm>
          <a:off x="1292260" y="3701221"/>
          <a:ext cx="91440" cy="616870"/>
        </a:xfrm>
        <a:custGeom>
          <a:avLst/>
          <a:gdLst/>
          <a:ahLst/>
          <a:cxnLst/>
          <a:rect l="0" t="0" r="0" b="0"/>
          <a:pathLst>
            <a:path>
              <a:moveTo>
                <a:pt x="45720" y="0"/>
              </a:moveTo>
              <a:lnTo>
                <a:pt x="45720" y="616870"/>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1CF3CA-76AA-49FE-915A-7D4B38AB85DB}">
      <dsp:nvSpPr>
        <dsp:cNvPr id="0" name=""/>
        <dsp:cNvSpPr/>
      </dsp:nvSpPr>
      <dsp:spPr>
        <a:xfrm>
          <a:off x="181348" y="4318091"/>
          <a:ext cx="2313263" cy="15421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t>Rate of Tax: 1%</a:t>
          </a:r>
        </a:p>
      </dsp:txBody>
      <dsp:txXfrm>
        <a:off x="226517" y="4363260"/>
        <a:ext cx="2222925" cy="1451837"/>
      </dsp:txXfrm>
    </dsp:sp>
    <dsp:sp modelId="{C6B88B76-047F-43E7-8EDD-DF9772DCA01A}">
      <dsp:nvSpPr>
        <dsp:cNvPr id="0" name=""/>
        <dsp:cNvSpPr/>
      </dsp:nvSpPr>
      <dsp:spPr>
        <a:xfrm>
          <a:off x="4345222" y="1542175"/>
          <a:ext cx="1503621" cy="616870"/>
        </a:xfrm>
        <a:custGeom>
          <a:avLst/>
          <a:gdLst/>
          <a:ahLst/>
          <a:cxnLst/>
          <a:rect l="0" t="0" r="0" b="0"/>
          <a:pathLst>
            <a:path>
              <a:moveTo>
                <a:pt x="1503621" y="0"/>
              </a:moveTo>
              <a:lnTo>
                <a:pt x="1503621" y="308435"/>
              </a:lnTo>
              <a:lnTo>
                <a:pt x="0" y="308435"/>
              </a:lnTo>
              <a:lnTo>
                <a:pt x="0" y="61687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128F55-4A25-4EF9-92E4-E3DB99FF3BFE}">
      <dsp:nvSpPr>
        <dsp:cNvPr id="0" name=""/>
        <dsp:cNvSpPr/>
      </dsp:nvSpPr>
      <dsp:spPr>
        <a:xfrm>
          <a:off x="3188590" y="2159045"/>
          <a:ext cx="2313263" cy="15421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mj-lt"/>
            <a:buNone/>
          </a:pPr>
          <a:r>
            <a:rPr lang="en-IN" sz="1400" kern="1200" dirty="0"/>
            <a:t>Person engaged in supply of services</a:t>
          </a:r>
          <a:r>
            <a:rPr lang="en-IN" sz="1200" kern="1200" dirty="0"/>
            <a:t> </a:t>
          </a:r>
          <a:r>
            <a:rPr lang="en-IN" sz="1400" kern="1200" dirty="0"/>
            <a:t>being food or any other article for human consumption or any drink (other than alcoholic liquor for human consumption)</a:t>
          </a:r>
        </a:p>
      </dsp:txBody>
      <dsp:txXfrm>
        <a:off x="3233759" y="2204214"/>
        <a:ext cx="2222925" cy="1451837"/>
      </dsp:txXfrm>
    </dsp:sp>
    <dsp:sp modelId="{0F205F5F-A261-4136-8954-1224B00005B8}">
      <dsp:nvSpPr>
        <dsp:cNvPr id="0" name=""/>
        <dsp:cNvSpPr/>
      </dsp:nvSpPr>
      <dsp:spPr>
        <a:xfrm>
          <a:off x="4299502" y="3701221"/>
          <a:ext cx="91440" cy="616870"/>
        </a:xfrm>
        <a:custGeom>
          <a:avLst/>
          <a:gdLst/>
          <a:ahLst/>
          <a:cxnLst/>
          <a:rect l="0" t="0" r="0" b="0"/>
          <a:pathLst>
            <a:path>
              <a:moveTo>
                <a:pt x="45720" y="0"/>
              </a:moveTo>
              <a:lnTo>
                <a:pt x="45720" y="616870"/>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5C38E3-E478-4DA7-8237-EAB96BC034EF}">
      <dsp:nvSpPr>
        <dsp:cNvPr id="0" name=""/>
        <dsp:cNvSpPr/>
      </dsp:nvSpPr>
      <dsp:spPr>
        <a:xfrm>
          <a:off x="3188590" y="4318091"/>
          <a:ext cx="2313263" cy="15421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t>Rate of Tax: 5%</a:t>
          </a:r>
        </a:p>
      </dsp:txBody>
      <dsp:txXfrm>
        <a:off x="3233759" y="4363260"/>
        <a:ext cx="2222925" cy="1451837"/>
      </dsp:txXfrm>
    </dsp:sp>
    <dsp:sp modelId="{986934D5-0215-44A3-B2C6-24F9E8C4AD09}">
      <dsp:nvSpPr>
        <dsp:cNvPr id="0" name=""/>
        <dsp:cNvSpPr/>
      </dsp:nvSpPr>
      <dsp:spPr>
        <a:xfrm>
          <a:off x="5848844" y="1542175"/>
          <a:ext cx="1503621" cy="616870"/>
        </a:xfrm>
        <a:custGeom>
          <a:avLst/>
          <a:gdLst/>
          <a:ahLst/>
          <a:cxnLst/>
          <a:rect l="0" t="0" r="0" b="0"/>
          <a:pathLst>
            <a:path>
              <a:moveTo>
                <a:pt x="0" y="0"/>
              </a:moveTo>
              <a:lnTo>
                <a:pt x="0" y="308435"/>
              </a:lnTo>
              <a:lnTo>
                <a:pt x="1503621" y="308435"/>
              </a:lnTo>
              <a:lnTo>
                <a:pt x="1503621" y="61687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4076D7-5F1D-404A-8A75-69C5D33F2705}">
      <dsp:nvSpPr>
        <dsp:cNvPr id="0" name=""/>
        <dsp:cNvSpPr/>
      </dsp:nvSpPr>
      <dsp:spPr>
        <a:xfrm>
          <a:off x="6195833" y="2159045"/>
          <a:ext cx="2313263" cy="15421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a:t>Other suppliers</a:t>
          </a:r>
          <a:endParaRPr lang="en-IN" sz="1600" kern="1200" dirty="0"/>
        </a:p>
      </dsp:txBody>
      <dsp:txXfrm>
        <a:off x="6241002" y="2204214"/>
        <a:ext cx="2222925" cy="1451837"/>
      </dsp:txXfrm>
    </dsp:sp>
    <dsp:sp modelId="{4527370F-F956-430D-97A0-B49324A829F2}">
      <dsp:nvSpPr>
        <dsp:cNvPr id="0" name=""/>
        <dsp:cNvSpPr/>
      </dsp:nvSpPr>
      <dsp:spPr>
        <a:xfrm>
          <a:off x="7306745" y="3701221"/>
          <a:ext cx="91440" cy="616870"/>
        </a:xfrm>
        <a:custGeom>
          <a:avLst/>
          <a:gdLst/>
          <a:ahLst/>
          <a:cxnLst/>
          <a:rect l="0" t="0" r="0" b="0"/>
          <a:pathLst>
            <a:path>
              <a:moveTo>
                <a:pt x="45720" y="0"/>
              </a:moveTo>
              <a:lnTo>
                <a:pt x="45720" y="616870"/>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57A3AE-B5E2-4872-B56E-F1E8F42175B6}">
      <dsp:nvSpPr>
        <dsp:cNvPr id="0" name=""/>
        <dsp:cNvSpPr/>
      </dsp:nvSpPr>
      <dsp:spPr>
        <a:xfrm>
          <a:off x="6195833" y="4318091"/>
          <a:ext cx="2313263" cy="15421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t>Rate of Tax: 1% </a:t>
          </a:r>
          <a:r>
            <a:rPr lang="en-IN" sz="1600" kern="1200" dirty="0">
              <a:solidFill>
                <a:srgbClr val="FF0000"/>
              </a:solidFill>
            </a:rPr>
            <a:t>of the Taxable Supplies</a:t>
          </a:r>
          <a:endParaRPr lang="en-IN" sz="1600" kern="1200" dirty="0"/>
        </a:p>
      </dsp:txBody>
      <dsp:txXfrm>
        <a:off x="6241002" y="4363260"/>
        <a:ext cx="2222925" cy="1451837"/>
      </dsp:txXfrm>
    </dsp:sp>
    <dsp:sp modelId="{4ABF06E9-091D-4460-A7E4-5BE4D8210A5E}">
      <dsp:nvSpPr>
        <dsp:cNvPr id="0" name=""/>
        <dsp:cNvSpPr/>
      </dsp:nvSpPr>
      <dsp:spPr>
        <a:xfrm>
          <a:off x="5848844" y="1542175"/>
          <a:ext cx="4510863" cy="616870"/>
        </a:xfrm>
        <a:custGeom>
          <a:avLst/>
          <a:gdLst/>
          <a:ahLst/>
          <a:cxnLst/>
          <a:rect l="0" t="0" r="0" b="0"/>
          <a:pathLst>
            <a:path>
              <a:moveTo>
                <a:pt x="0" y="0"/>
              </a:moveTo>
              <a:lnTo>
                <a:pt x="0" y="308435"/>
              </a:lnTo>
              <a:lnTo>
                <a:pt x="4510863" y="308435"/>
              </a:lnTo>
              <a:lnTo>
                <a:pt x="4510863" y="61687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9B3832-68B4-4B9A-B508-62ED9B00BFF0}">
      <dsp:nvSpPr>
        <dsp:cNvPr id="0" name=""/>
        <dsp:cNvSpPr/>
      </dsp:nvSpPr>
      <dsp:spPr>
        <a:xfrm>
          <a:off x="9203076" y="2159045"/>
          <a:ext cx="2313263" cy="15421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dirty="0"/>
            <a:t>Other RTP eligible to opt under 2A of Sec 10</a:t>
          </a:r>
        </a:p>
      </dsp:txBody>
      <dsp:txXfrm>
        <a:off x="9248245" y="2204214"/>
        <a:ext cx="2222925" cy="1451837"/>
      </dsp:txXfrm>
    </dsp:sp>
    <dsp:sp modelId="{6664D6B0-F506-46B7-9789-347605040CA0}">
      <dsp:nvSpPr>
        <dsp:cNvPr id="0" name=""/>
        <dsp:cNvSpPr/>
      </dsp:nvSpPr>
      <dsp:spPr>
        <a:xfrm>
          <a:off x="10313987" y="3701221"/>
          <a:ext cx="91440" cy="616870"/>
        </a:xfrm>
        <a:custGeom>
          <a:avLst/>
          <a:gdLst/>
          <a:ahLst/>
          <a:cxnLst/>
          <a:rect l="0" t="0" r="0" b="0"/>
          <a:pathLst>
            <a:path>
              <a:moveTo>
                <a:pt x="45720" y="0"/>
              </a:moveTo>
              <a:lnTo>
                <a:pt x="45720" y="616870"/>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B65919-26BE-448C-A12C-87C6E6470293}">
      <dsp:nvSpPr>
        <dsp:cNvPr id="0" name=""/>
        <dsp:cNvSpPr/>
      </dsp:nvSpPr>
      <dsp:spPr>
        <a:xfrm>
          <a:off x="9203076" y="4318091"/>
          <a:ext cx="2313263" cy="1542175"/>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dirty="0"/>
            <a:t>Rate of Tax: 6%</a:t>
          </a:r>
        </a:p>
      </dsp:txBody>
      <dsp:txXfrm>
        <a:off x="9248245" y="4363260"/>
        <a:ext cx="2222925" cy="145183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DB5637F-5B99-4FC4-9A38-DCDFB31511F7}" type="datetimeFigureOut">
              <a:rPr lang="en-US"/>
              <a:pPr>
                <a:defRPr/>
              </a:pPr>
              <a:t>2/28/2023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B327ED2-1EE5-43E3-993D-10D56E7B1095}" type="slidenum">
              <a:rPr lang="en-US"/>
              <a:pPr>
                <a:defRPr/>
              </a:pPr>
              <a:t>‹#›</a:t>
            </a:fld>
            <a:endParaRPr lang="en-US"/>
          </a:p>
        </p:txBody>
      </p:sp>
    </p:spTree>
    <p:extLst>
      <p:ext uri="{BB962C8B-B14F-4D97-AF65-F5344CB8AC3E}">
        <p14:creationId xmlns:p14="http://schemas.microsoft.com/office/powerpoint/2010/main" val="1041276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4B327ED2-1EE5-43E3-993D-10D56E7B1095}" type="slidenum">
              <a:rPr lang="en-US" smtClean="0"/>
              <a:pPr>
                <a:defRPr/>
              </a:pPr>
              <a:t>1</a:t>
            </a:fld>
            <a:endParaRPr lang="en-US"/>
          </a:p>
        </p:txBody>
      </p:sp>
    </p:spTree>
    <p:extLst>
      <p:ext uri="{BB962C8B-B14F-4D97-AF65-F5344CB8AC3E}">
        <p14:creationId xmlns:p14="http://schemas.microsoft.com/office/powerpoint/2010/main" val="2170944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pPr>
              <a:defRPr/>
            </a:pPr>
            <a:fld id="{4B327ED2-1EE5-43E3-993D-10D56E7B1095}" type="slidenum">
              <a:rPr lang="en-US" smtClean="0"/>
              <a:pPr>
                <a:defRPr/>
              </a:pPr>
              <a:t>3</a:t>
            </a:fld>
            <a:endParaRPr lang="en-US"/>
          </a:p>
        </p:txBody>
      </p:sp>
    </p:spTree>
    <p:extLst>
      <p:ext uri="{BB962C8B-B14F-4D97-AF65-F5344CB8AC3E}">
        <p14:creationId xmlns:p14="http://schemas.microsoft.com/office/powerpoint/2010/main" val="1485102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048000" y="3124200"/>
            <a:ext cx="82296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10733828" y="1110597"/>
            <a:ext cx="2286000" cy="508000"/>
          </a:xfrm>
        </p:spPr>
        <p:txBody>
          <a:bodyPr/>
          <a:lstStyle/>
          <a:p>
            <a:pPr>
              <a:defRPr/>
            </a:pPr>
            <a:fld id="{F1585897-4B9E-45BD-8602-7D371426A582}" type="datetime1">
              <a:rPr lang="en-US" smtClean="0"/>
              <a:t>2/28/2023</a:t>
            </a:fld>
            <a:endParaRPr lang="en-US"/>
          </a:p>
        </p:txBody>
      </p:sp>
      <p:sp>
        <p:nvSpPr>
          <p:cNvPr id="17" name="Footer Placeholder 16"/>
          <p:cNvSpPr>
            <a:spLocks noGrp="1"/>
          </p:cNvSpPr>
          <p:nvPr>
            <p:ph type="ftr" sz="quarter" idx="11"/>
          </p:nvPr>
        </p:nvSpPr>
        <p:spPr bwMode="auto">
          <a:xfrm rot="5400000">
            <a:off x="10045959" y="4117661"/>
            <a:ext cx="3657600" cy="512064"/>
          </a:xfrm>
        </p:spPr>
        <p:txBody>
          <a:bodyPr/>
          <a:lstStyle/>
          <a:p>
            <a:pPr>
              <a:defRPr/>
            </a:pPr>
            <a:r>
              <a:rPr lang="en-IN"/>
              <a:t>DAS DAS &amp; CO CHARTERED ACCOUNTANTS</a:t>
            </a:r>
            <a:endParaRPr lang="en-US"/>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767392" y="4928702"/>
            <a:ext cx="812800" cy="517524"/>
          </a:xfrm>
        </p:spPr>
        <p:txBody>
          <a:bodyPr/>
          <a:lstStyle/>
          <a:p>
            <a:pPr>
              <a:defRPr/>
            </a:pPr>
            <a:fld id="{B4747C07-60E5-4446-9382-4AB9B9AE61D7}"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354CD003-7858-4AF5-B4B1-8D95CBCB8BC8}" type="datetime1">
              <a:rPr lang="en-US" smtClean="0"/>
              <a:t>2/28/2023</a:t>
            </a:fld>
            <a:endParaRPr lang="en-US"/>
          </a:p>
        </p:txBody>
      </p:sp>
      <p:sp>
        <p:nvSpPr>
          <p:cNvPr id="5" name="Footer Placeholder 4"/>
          <p:cNvSpPr>
            <a:spLocks noGrp="1"/>
          </p:cNvSpPr>
          <p:nvPr>
            <p:ph type="ftr" sz="quarter" idx="11"/>
          </p:nvPr>
        </p:nvSpPr>
        <p:spPr/>
        <p:txBody>
          <a:bodyPr/>
          <a:lstStyle/>
          <a:p>
            <a:pPr>
              <a:defRPr/>
            </a:pPr>
            <a:r>
              <a:rPr lang="en-IN"/>
              <a:t>DAS DAS &amp; CO CHARTERED ACCOUNTANTS</a:t>
            </a:r>
            <a:endParaRPr lang="en-US"/>
          </a:p>
        </p:txBody>
      </p:sp>
      <p:sp>
        <p:nvSpPr>
          <p:cNvPr id="6" name="Slide Number Placeholder 5"/>
          <p:cNvSpPr>
            <a:spLocks noGrp="1"/>
          </p:cNvSpPr>
          <p:nvPr>
            <p:ph type="sldNum" sz="quarter" idx="12"/>
          </p:nvPr>
        </p:nvSpPr>
        <p:spPr/>
        <p:txBody>
          <a:bodyPr/>
          <a:lstStyle/>
          <a:p>
            <a:pPr>
              <a:defRPr/>
            </a:pPr>
            <a:fld id="{4F437AC0-7D1B-4AF3-B4EA-4116AAB156EF}"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47CBC694-DAB9-4A16-A921-D50222E929C5}" type="datetime1">
              <a:rPr lang="en-US" smtClean="0"/>
              <a:t>2/28/2023</a:t>
            </a:fld>
            <a:endParaRPr lang="en-US"/>
          </a:p>
        </p:txBody>
      </p:sp>
      <p:sp>
        <p:nvSpPr>
          <p:cNvPr id="5" name="Footer Placeholder 4"/>
          <p:cNvSpPr>
            <a:spLocks noGrp="1"/>
          </p:cNvSpPr>
          <p:nvPr>
            <p:ph type="ftr" sz="quarter" idx="11"/>
          </p:nvPr>
        </p:nvSpPr>
        <p:spPr/>
        <p:txBody>
          <a:bodyPr/>
          <a:lstStyle/>
          <a:p>
            <a:pPr>
              <a:defRPr/>
            </a:pPr>
            <a:r>
              <a:rPr lang="en-IN"/>
              <a:t>DAS DAS &amp; CO CHARTERED ACCOUNTANTS</a:t>
            </a:r>
            <a:endParaRPr lang="en-US"/>
          </a:p>
        </p:txBody>
      </p:sp>
      <p:sp>
        <p:nvSpPr>
          <p:cNvPr id="6" name="Slide Number Placeholder 5"/>
          <p:cNvSpPr>
            <a:spLocks noGrp="1"/>
          </p:cNvSpPr>
          <p:nvPr>
            <p:ph type="sldNum" sz="quarter" idx="12"/>
          </p:nvPr>
        </p:nvSpPr>
        <p:spPr/>
        <p:txBody>
          <a:bodyPr/>
          <a:lstStyle/>
          <a:p>
            <a:pPr>
              <a:defRPr/>
            </a:pPr>
            <a:fld id="{0C6A44E1-9495-4CC7-85BA-5C52977E1E7E}"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609600" y="1600200"/>
            <a:ext cx="99568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pPr>
              <a:defRPr/>
            </a:pPr>
            <a:fld id="{0FA04443-CEAC-4B78-9FA2-0F809A420983}" type="datetime1">
              <a:rPr lang="en-US" smtClean="0"/>
              <a:t>2/28/2023</a:t>
            </a:fld>
            <a:endParaRPr lang="en-US"/>
          </a:p>
        </p:txBody>
      </p:sp>
      <p:sp>
        <p:nvSpPr>
          <p:cNvPr id="9" name="Slide Number Placeholder 8"/>
          <p:cNvSpPr>
            <a:spLocks noGrp="1"/>
          </p:cNvSpPr>
          <p:nvPr>
            <p:ph type="sldNum" sz="quarter" idx="15"/>
          </p:nvPr>
        </p:nvSpPr>
        <p:spPr/>
        <p:txBody>
          <a:bodyPr rtlCol="0"/>
          <a:lstStyle/>
          <a:p>
            <a:pPr>
              <a:defRPr/>
            </a:pPr>
            <a:fld id="{537CD0F2-C9F2-469D-B7E5-E0679F99403A}" type="slidenum">
              <a:rPr lang="en-US" smtClean="0"/>
              <a:pPr>
                <a:defRPr/>
              </a:pPr>
              <a:t>‹#›</a:t>
            </a:fld>
            <a:endParaRPr lang="en-US"/>
          </a:p>
        </p:txBody>
      </p:sp>
      <p:sp>
        <p:nvSpPr>
          <p:cNvPr id="10" name="Footer Placeholder 9"/>
          <p:cNvSpPr>
            <a:spLocks noGrp="1"/>
          </p:cNvSpPr>
          <p:nvPr>
            <p:ph type="ftr" sz="quarter" idx="16"/>
          </p:nvPr>
        </p:nvSpPr>
        <p:spPr/>
        <p:txBody>
          <a:bodyPr rtlCol="0"/>
          <a:lstStyle/>
          <a:p>
            <a:pPr>
              <a:defRPr/>
            </a:pPr>
            <a:r>
              <a:rPr lang="en-IN"/>
              <a:t>DAS DAS &amp; CO CHARTERED ACCOUNTANTS</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10732008" y="1106932"/>
            <a:ext cx="2286000" cy="508000"/>
          </a:xfrm>
        </p:spPr>
        <p:txBody>
          <a:bodyPr/>
          <a:lstStyle/>
          <a:p>
            <a:pPr>
              <a:defRPr/>
            </a:pPr>
            <a:fld id="{BDEA2206-ADF3-48E4-9361-FCC14CBE6953}" type="datetime1">
              <a:rPr lang="en-US" smtClean="0"/>
              <a:t>2/28/2023</a:t>
            </a:fld>
            <a:endParaRPr lang="en-US"/>
          </a:p>
        </p:txBody>
      </p:sp>
      <p:sp>
        <p:nvSpPr>
          <p:cNvPr id="5" name="Footer Placeholder 4"/>
          <p:cNvSpPr>
            <a:spLocks noGrp="1"/>
          </p:cNvSpPr>
          <p:nvPr>
            <p:ph type="ftr" sz="quarter" idx="11"/>
          </p:nvPr>
        </p:nvSpPr>
        <p:spPr bwMode="auto">
          <a:xfrm rot="5400000">
            <a:off x="10046208" y="4114800"/>
            <a:ext cx="3657600" cy="512064"/>
          </a:xfrm>
        </p:spPr>
        <p:txBody>
          <a:bodyPr/>
          <a:lstStyle/>
          <a:p>
            <a:pPr>
              <a:defRPr/>
            </a:pPr>
            <a:r>
              <a:rPr lang="en-IN"/>
              <a:t>DAS DAS &amp; CO CHARTERED ACCOUNTANTS</a:t>
            </a:r>
            <a:endParaRPr lang="en-US"/>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787488" y="4928702"/>
            <a:ext cx="812800" cy="517524"/>
          </a:xfrm>
        </p:spPr>
        <p:txBody>
          <a:bodyPr/>
          <a:lstStyle/>
          <a:p>
            <a:pPr>
              <a:defRPr/>
            </a:pPr>
            <a:fld id="{889AE10A-6635-418D-BCAA-7FBE34A0FC5A}"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a:defRPr/>
            </a:pPr>
            <a:fld id="{1391B4DB-119F-48A4-85BF-81BC211427E1}" type="datetime1">
              <a:rPr lang="en-US" smtClean="0"/>
              <a:t>2/28/2023</a:t>
            </a:fld>
            <a:endParaRPr lang="en-US"/>
          </a:p>
        </p:txBody>
      </p:sp>
      <p:sp>
        <p:nvSpPr>
          <p:cNvPr id="6" name="Footer Placeholder 5"/>
          <p:cNvSpPr>
            <a:spLocks noGrp="1"/>
          </p:cNvSpPr>
          <p:nvPr>
            <p:ph type="ftr" sz="quarter" idx="11"/>
          </p:nvPr>
        </p:nvSpPr>
        <p:spPr/>
        <p:txBody>
          <a:bodyPr/>
          <a:lstStyle/>
          <a:p>
            <a:pPr>
              <a:defRPr/>
            </a:pPr>
            <a:r>
              <a:rPr lang="en-IN"/>
              <a:t>DAS DAS &amp; CO CHARTERED ACCOUNTANTS</a:t>
            </a:r>
            <a:endParaRPr lang="en-US"/>
          </a:p>
        </p:txBody>
      </p:sp>
      <p:sp>
        <p:nvSpPr>
          <p:cNvPr id="7" name="Slide Number Placeholder 6"/>
          <p:cNvSpPr>
            <a:spLocks noGrp="1"/>
          </p:cNvSpPr>
          <p:nvPr>
            <p:ph type="sldNum" sz="quarter" idx="12"/>
          </p:nvPr>
        </p:nvSpPr>
        <p:spPr/>
        <p:txBody>
          <a:bodyPr/>
          <a:lstStyle/>
          <a:p>
            <a:pPr>
              <a:defRPr/>
            </a:pPr>
            <a:fld id="{ECE91AAE-8480-4E3D-B7E9-53032FE0C7EE}" type="slidenum">
              <a:rPr lang="en-US" smtClean="0"/>
              <a:pPr>
                <a:defRPr/>
              </a:pPr>
              <a:t>‹#›</a:t>
            </a:fld>
            <a:endParaRPr lang="en-US"/>
          </a:p>
        </p:txBody>
      </p:sp>
      <p:sp>
        <p:nvSpPr>
          <p:cNvPr id="9" name="Content Placeholder 8"/>
          <p:cNvSpPr>
            <a:spLocks noGrp="1"/>
          </p:cNvSpPr>
          <p:nvPr>
            <p:ph sz="quarter" idx="1"/>
          </p:nvPr>
        </p:nvSpPr>
        <p:spPr>
          <a:xfrm>
            <a:off x="609600"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693664"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pPr>
              <a:defRPr/>
            </a:pPr>
            <a:fld id="{CC874EB7-B99E-4EB5-9AD2-2B90C0A3F2D9}" type="datetime1">
              <a:rPr lang="en-US" smtClean="0"/>
              <a:t>2/28/2023</a:t>
            </a:fld>
            <a:endParaRPr lang="en-US"/>
          </a:p>
        </p:txBody>
      </p:sp>
      <p:sp>
        <p:nvSpPr>
          <p:cNvPr id="8" name="Footer Placeholder 7"/>
          <p:cNvSpPr>
            <a:spLocks noGrp="1"/>
          </p:cNvSpPr>
          <p:nvPr>
            <p:ph type="ftr" sz="quarter" idx="11"/>
          </p:nvPr>
        </p:nvSpPr>
        <p:spPr/>
        <p:txBody>
          <a:bodyPr/>
          <a:lstStyle/>
          <a:p>
            <a:pPr>
              <a:defRPr/>
            </a:pPr>
            <a:r>
              <a:rPr lang="en-IN"/>
              <a:t>DAS DAS &amp; CO CHARTERED ACCOUNTANTS</a:t>
            </a:r>
            <a:endParaRPr lang="en-US"/>
          </a:p>
        </p:txBody>
      </p:sp>
      <p:sp>
        <p:nvSpPr>
          <p:cNvPr id="9" name="Slide Number Placeholder 8"/>
          <p:cNvSpPr>
            <a:spLocks noGrp="1"/>
          </p:cNvSpPr>
          <p:nvPr>
            <p:ph type="sldNum" sz="quarter" idx="12"/>
          </p:nvPr>
        </p:nvSpPr>
        <p:spPr/>
        <p:txBody>
          <a:bodyPr/>
          <a:lstStyle/>
          <a:p>
            <a:pPr>
              <a:defRPr/>
            </a:pPr>
            <a:fld id="{9846D143-EA4F-47F4-B3AF-90DECF96DAC4}" type="slidenum">
              <a:rPr lang="en-US" smtClean="0"/>
              <a:pPr>
                <a:defRPr/>
              </a:pPr>
              <a:t>‹#›</a:t>
            </a:fld>
            <a:endParaRPr lang="en-US"/>
          </a:p>
        </p:txBody>
      </p:sp>
      <p:sp>
        <p:nvSpPr>
          <p:cNvPr id="11" name="Content Placeholder 10"/>
          <p:cNvSpPr>
            <a:spLocks noGrp="1"/>
          </p:cNvSpPr>
          <p:nvPr>
            <p:ph sz="quarter" idx="2"/>
          </p:nvPr>
        </p:nvSpPr>
        <p:spPr>
          <a:xfrm>
            <a:off x="6096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58293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pPr>
              <a:defRPr/>
            </a:pPr>
            <a:fld id="{AF433977-1AC5-4B39-BC57-AFBBACACA9FB}" type="datetime1">
              <a:rPr lang="en-US" smtClean="0"/>
              <a:t>2/28/2023</a:t>
            </a:fld>
            <a:endParaRPr lang="en-US"/>
          </a:p>
        </p:txBody>
      </p:sp>
      <p:sp>
        <p:nvSpPr>
          <p:cNvPr id="7" name="Slide Number Placeholder 6"/>
          <p:cNvSpPr>
            <a:spLocks noGrp="1"/>
          </p:cNvSpPr>
          <p:nvPr>
            <p:ph type="sldNum" sz="quarter" idx="11"/>
          </p:nvPr>
        </p:nvSpPr>
        <p:spPr/>
        <p:txBody>
          <a:bodyPr rtlCol="0"/>
          <a:lstStyle/>
          <a:p>
            <a:pPr>
              <a:defRPr/>
            </a:pPr>
            <a:fld id="{D9DE9164-FB21-468A-80CF-8FE6BF7D340F}" type="slidenum">
              <a:rPr lang="en-US" smtClean="0"/>
              <a:pPr>
                <a:defRPr/>
              </a:pPr>
              <a:t>‹#›</a:t>
            </a:fld>
            <a:endParaRPr lang="en-US"/>
          </a:p>
        </p:txBody>
      </p:sp>
      <p:sp>
        <p:nvSpPr>
          <p:cNvPr id="8" name="Footer Placeholder 7"/>
          <p:cNvSpPr>
            <a:spLocks noGrp="1"/>
          </p:cNvSpPr>
          <p:nvPr>
            <p:ph type="ftr" sz="quarter" idx="12"/>
          </p:nvPr>
        </p:nvSpPr>
        <p:spPr/>
        <p:txBody>
          <a:bodyPr rtlCol="0"/>
          <a:lstStyle/>
          <a:p>
            <a:pPr>
              <a:defRPr/>
            </a:pPr>
            <a:r>
              <a:rPr lang="en-IN"/>
              <a:t>DAS DAS &amp; CO CHARTERED ACCOUNTANTS</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3BCF5E3-2576-41DD-B985-19736BFB0CFB}" type="datetime1">
              <a:rPr lang="en-US" smtClean="0"/>
              <a:t>2/28/2023</a:t>
            </a:fld>
            <a:endParaRPr lang="en-US"/>
          </a:p>
        </p:txBody>
      </p:sp>
      <p:sp>
        <p:nvSpPr>
          <p:cNvPr id="3" name="Footer Placeholder 2"/>
          <p:cNvSpPr>
            <a:spLocks noGrp="1"/>
          </p:cNvSpPr>
          <p:nvPr>
            <p:ph type="ftr" sz="quarter" idx="11"/>
          </p:nvPr>
        </p:nvSpPr>
        <p:spPr/>
        <p:txBody>
          <a:bodyPr/>
          <a:lstStyle/>
          <a:p>
            <a:pPr>
              <a:defRPr/>
            </a:pPr>
            <a:r>
              <a:rPr lang="en-IN"/>
              <a:t>DAS DAS &amp; CO CHARTERED ACCOUNTANTS</a:t>
            </a:r>
            <a:endParaRPr lang="en-US"/>
          </a:p>
        </p:txBody>
      </p:sp>
      <p:sp>
        <p:nvSpPr>
          <p:cNvPr id="4" name="Slide Number Placeholder 3"/>
          <p:cNvSpPr>
            <a:spLocks noGrp="1"/>
          </p:cNvSpPr>
          <p:nvPr>
            <p:ph type="sldNum" sz="quarter" idx="12"/>
          </p:nvPr>
        </p:nvSpPr>
        <p:spPr/>
        <p:txBody>
          <a:bodyPr/>
          <a:lstStyle/>
          <a:p>
            <a:pPr>
              <a:defRPr/>
            </a:pPr>
            <a:fld id="{93A0A822-12BD-4C58-85BE-7410ED27BC18}"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406400" y="274320"/>
            <a:ext cx="75184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pPr>
              <a:defRPr/>
            </a:pPr>
            <a:fld id="{0CB10812-1B03-4E42-8CE1-FFC00DB14191}" type="datetime1">
              <a:rPr lang="en-US" smtClean="0"/>
              <a:t>2/28/2023</a:t>
            </a:fld>
            <a:endParaRPr lang="en-US"/>
          </a:p>
        </p:txBody>
      </p:sp>
      <p:sp>
        <p:nvSpPr>
          <p:cNvPr id="22" name="Slide Number Placeholder 21"/>
          <p:cNvSpPr>
            <a:spLocks noGrp="1"/>
          </p:cNvSpPr>
          <p:nvPr>
            <p:ph type="sldNum" sz="quarter" idx="15"/>
          </p:nvPr>
        </p:nvSpPr>
        <p:spPr/>
        <p:txBody>
          <a:bodyPr rtlCol="0"/>
          <a:lstStyle/>
          <a:p>
            <a:pPr>
              <a:defRPr/>
            </a:pPr>
            <a:fld id="{22766325-EF48-494C-BC65-AD5D7F6B89AE}" type="slidenum">
              <a:rPr lang="en-US" smtClean="0"/>
              <a:pPr>
                <a:defRPr/>
              </a:pPr>
              <a:t>‹#›</a:t>
            </a:fld>
            <a:endParaRPr lang="en-US"/>
          </a:p>
        </p:txBody>
      </p:sp>
      <p:sp>
        <p:nvSpPr>
          <p:cNvPr id="23" name="Footer Placeholder 22"/>
          <p:cNvSpPr>
            <a:spLocks noGrp="1"/>
          </p:cNvSpPr>
          <p:nvPr>
            <p:ph type="ftr" sz="quarter" idx="16"/>
          </p:nvPr>
        </p:nvSpPr>
        <p:spPr/>
        <p:txBody>
          <a:bodyPr rtlCol="0"/>
          <a:lstStyle/>
          <a:p>
            <a:pPr>
              <a:defRPr/>
            </a:pPr>
            <a:r>
              <a:rPr lang="en-IN"/>
              <a:t>DAS DAS &amp; CO CHARTERED ACCOUNTANTS</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5518404" y="3124200"/>
            <a:ext cx="6309360" cy="6096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fld id="{240A1AAE-3A3B-4C47-9082-2EE5F02469ED}" type="datetime1">
              <a:rPr lang="en-US" smtClean="0"/>
              <a:t>2/28/2023</a:t>
            </a:fld>
            <a:endParaRPr lang="en-US"/>
          </a:p>
        </p:txBody>
      </p:sp>
      <p:sp>
        <p:nvSpPr>
          <p:cNvPr id="18" name="Slide Number Placeholder 17"/>
          <p:cNvSpPr>
            <a:spLocks noGrp="1"/>
          </p:cNvSpPr>
          <p:nvPr>
            <p:ph type="sldNum" sz="quarter" idx="11"/>
          </p:nvPr>
        </p:nvSpPr>
        <p:spPr/>
        <p:txBody>
          <a:bodyPr rtlCol="0"/>
          <a:lstStyle/>
          <a:p>
            <a:pPr>
              <a:defRPr/>
            </a:pPr>
            <a:fld id="{AB2E4563-9C66-47BD-94C9-F14C4D81D2BD}" type="slidenum">
              <a:rPr lang="en-US" smtClean="0"/>
              <a:pPr>
                <a:defRPr/>
              </a:pPr>
              <a:t>‹#›</a:t>
            </a:fld>
            <a:endParaRPr lang="en-US"/>
          </a:p>
        </p:txBody>
      </p:sp>
      <p:sp>
        <p:nvSpPr>
          <p:cNvPr id="21" name="Footer Placeholder 20"/>
          <p:cNvSpPr>
            <a:spLocks noGrp="1"/>
          </p:cNvSpPr>
          <p:nvPr>
            <p:ph type="ftr" sz="quarter" idx="12"/>
          </p:nvPr>
        </p:nvSpPr>
        <p:spPr/>
        <p:txBody>
          <a:bodyPr rtlCol="0"/>
          <a:lstStyle/>
          <a:p>
            <a:pPr>
              <a:defRPr/>
            </a:pPr>
            <a:r>
              <a:rPr lang="en-IN"/>
              <a:t>DAS DAS &amp; CO CHARTERED ACCOUNTANTS</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609600" y="274638"/>
            <a:ext cx="99568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pPr>
              <a:defRPr/>
            </a:pPr>
            <a:fld id="{4F4F7F4E-5F31-4FAA-803B-FD815E0B65CA}" type="datetime1">
              <a:rPr lang="en-US" smtClean="0"/>
              <a:t>2/28/2023</a:t>
            </a:fld>
            <a:endParaRPr lang="en-US"/>
          </a:p>
        </p:txBody>
      </p:sp>
      <p:sp>
        <p:nvSpPr>
          <p:cNvPr id="3" name="Footer Placeholder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IN"/>
              <a:t>DAS DAS &amp; CO CHARTERED ACCOUNTANTS</a:t>
            </a:r>
            <a:endParaRPr lang="en-US"/>
          </a:p>
        </p:txBody>
      </p:sp>
      <p:sp>
        <p:nvSpPr>
          <p:cNvPr id="7" name="Straight Connector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06987C8B-EAD4-4B2C-AE0F-2AFA769AAD0E}"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52" r:id="rId1"/>
    <p:sldLayoutId id="2147483953" r:id="rId2"/>
    <p:sldLayoutId id="2147483954" r:id="rId3"/>
    <p:sldLayoutId id="2147483955" r:id="rId4"/>
    <p:sldLayoutId id="2147483956" r:id="rId5"/>
    <p:sldLayoutId id="2147483957" r:id="rId6"/>
    <p:sldLayoutId id="2147483958" r:id="rId7"/>
    <p:sldLayoutId id="2147483959" r:id="rId8"/>
    <p:sldLayoutId id="2147483960" r:id="rId9"/>
    <p:sldLayoutId id="2147483961" r:id="rId10"/>
    <p:sldLayoutId id="2147483962" r:id="rId11"/>
  </p:sldLayoutIdLst>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74638"/>
            <a:ext cx="4267200" cy="1143000"/>
          </a:xfrm>
        </p:spPr>
        <p:style>
          <a:lnRef idx="2">
            <a:schemeClr val="accent6"/>
          </a:lnRef>
          <a:fillRef idx="1">
            <a:schemeClr val="lt1"/>
          </a:fillRef>
          <a:effectRef idx="0">
            <a:schemeClr val="accent6"/>
          </a:effectRef>
          <a:fontRef idx="minor">
            <a:schemeClr val="dk1"/>
          </a:fontRef>
        </p:style>
        <p:txBody>
          <a:bodyPr/>
          <a:lstStyle/>
          <a:p>
            <a:pPr fontAlgn="auto">
              <a:spcAft>
                <a:spcPts val="0"/>
              </a:spcAft>
              <a:defRPr/>
            </a:pPr>
            <a:r>
              <a:rPr lang="en-US" b="1" dirty="0"/>
              <a:t>GST – KEY topics</a:t>
            </a:r>
          </a:p>
        </p:txBody>
      </p:sp>
      <p:sp>
        <p:nvSpPr>
          <p:cNvPr id="5" name="Content Placeholder 2"/>
          <p:cNvSpPr>
            <a:spLocks noGrp="1"/>
          </p:cNvSpPr>
          <p:nvPr>
            <p:ph sz="quarter" idx="1"/>
          </p:nvPr>
        </p:nvSpPr>
        <p:spPr>
          <a:xfrm>
            <a:off x="762000" y="1600200"/>
            <a:ext cx="8915400" cy="2819400"/>
          </a:xfrm>
        </p:spPr>
        <p:style>
          <a:lnRef idx="2">
            <a:schemeClr val="accent1"/>
          </a:lnRef>
          <a:fillRef idx="1">
            <a:schemeClr val="lt1"/>
          </a:fillRef>
          <a:effectRef idx="0">
            <a:schemeClr val="accent1"/>
          </a:effectRef>
          <a:fontRef idx="minor">
            <a:schemeClr val="dk1"/>
          </a:fontRef>
        </p:style>
        <p:txBody>
          <a:bodyPr rtlCol="0">
            <a:noAutofit/>
          </a:bodyPr>
          <a:lstStyle/>
          <a:p>
            <a:pPr marL="1831975" indent="-3175" fontAlgn="auto">
              <a:spcAft>
                <a:spcPts val="0"/>
              </a:spcAft>
              <a:buFont typeface="Franklin Gothic Book" pitchFamily="34" charset="0"/>
              <a:buNone/>
              <a:defRPr/>
            </a:pPr>
            <a:r>
              <a:rPr lang="en-US" sz="4000" b="1" dirty="0">
                <a:solidFill>
                  <a:schemeClr val="accent3">
                    <a:lumMod val="40000"/>
                    <a:lumOff val="60000"/>
                  </a:schemeClr>
                </a:solidFill>
                <a:latin typeface="+mj-lt"/>
              </a:rPr>
              <a:t>GST WEBINAR EIRC KOLKATA</a:t>
            </a:r>
          </a:p>
          <a:p>
            <a:pPr marL="1831975" indent="-3175" fontAlgn="auto">
              <a:spcAft>
                <a:spcPts val="0"/>
              </a:spcAft>
              <a:buFont typeface="Franklin Gothic Book" pitchFamily="34" charset="0"/>
              <a:buNone/>
              <a:defRPr/>
            </a:pPr>
            <a:r>
              <a:rPr lang="en-US" sz="4000" b="1" i="1" dirty="0">
                <a:solidFill>
                  <a:schemeClr val="accent3">
                    <a:lumMod val="40000"/>
                    <a:lumOff val="60000"/>
                  </a:schemeClr>
                </a:solidFill>
                <a:latin typeface="+mj-lt"/>
              </a:rPr>
              <a:t>-</a:t>
            </a:r>
            <a:r>
              <a:rPr lang="en-US" sz="3200" b="1" i="1" dirty="0">
                <a:solidFill>
                  <a:schemeClr val="accent3">
                    <a:lumMod val="40000"/>
                    <a:lumOff val="60000"/>
                  </a:schemeClr>
                </a:solidFill>
                <a:latin typeface="+mj-lt"/>
              </a:rPr>
              <a:t>COMPOSITION SCHEME</a:t>
            </a:r>
            <a:endParaRPr lang="en-US" sz="4000" b="1" i="1" dirty="0">
              <a:solidFill>
                <a:schemeClr val="accent3">
                  <a:lumMod val="40000"/>
                  <a:lumOff val="60000"/>
                </a:schemeClr>
              </a:solidFill>
              <a:latin typeface="+mj-lt"/>
            </a:endParaRPr>
          </a:p>
          <a:p>
            <a:pPr marL="1831975" indent="-3175" fontAlgn="auto">
              <a:spcAft>
                <a:spcPts val="0"/>
              </a:spcAft>
              <a:buFont typeface="Franklin Gothic Book" pitchFamily="34" charset="0"/>
              <a:buNone/>
              <a:defRPr/>
            </a:pPr>
            <a:r>
              <a:rPr lang="en-US" sz="4000" b="1" i="1" dirty="0">
                <a:solidFill>
                  <a:schemeClr val="accent3">
                    <a:lumMod val="40000"/>
                    <a:lumOff val="60000"/>
                  </a:schemeClr>
                </a:solidFill>
                <a:latin typeface="+mj-lt"/>
              </a:rPr>
              <a:t>28</a:t>
            </a:r>
            <a:r>
              <a:rPr lang="en-US" sz="4000" b="1" i="1" baseline="30000" dirty="0">
                <a:solidFill>
                  <a:schemeClr val="accent3">
                    <a:lumMod val="40000"/>
                    <a:lumOff val="60000"/>
                  </a:schemeClr>
                </a:solidFill>
                <a:latin typeface="+mj-lt"/>
              </a:rPr>
              <a:t>TH</a:t>
            </a:r>
            <a:r>
              <a:rPr lang="en-US" sz="4000" b="1" i="1" dirty="0">
                <a:solidFill>
                  <a:schemeClr val="accent3">
                    <a:lumMod val="40000"/>
                    <a:lumOff val="60000"/>
                  </a:schemeClr>
                </a:solidFill>
                <a:latin typeface="+mj-lt"/>
              </a:rPr>
              <a:t> FEB 2023</a:t>
            </a:r>
            <a:endParaRPr lang="en-US" sz="1800" b="1" i="1" dirty="0">
              <a:solidFill>
                <a:schemeClr val="accent3">
                  <a:lumMod val="40000"/>
                  <a:lumOff val="60000"/>
                </a:schemeClr>
              </a:solidFill>
              <a:latin typeface="+mj-lt"/>
            </a:endParaRPr>
          </a:p>
        </p:txBody>
      </p:sp>
      <p:sp>
        <p:nvSpPr>
          <p:cNvPr id="3" name="Footer Placeholder 2"/>
          <p:cNvSpPr>
            <a:spLocks noGrp="1"/>
          </p:cNvSpPr>
          <p:nvPr>
            <p:ph type="ftr" sz="quarter" idx="16"/>
          </p:nvPr>
        </p:nvSpPr>
        <p:spPr/>
        <p:txBody>
          <a:bodyPr/>
          <a:lstStyle/>
          <a:p>
            <a:pPr>
              <a:defRPr/>
            </a:pPr>
            <a:r>
              <a:rPr lang="en-US" dirty="0"/>
              <a:t>DAS </a:t>
            </a:r>
            <a:r>
              <a:rPr lang="en-US" dirty="0" err="1"/>
              <a:t>DAS</a:t>
            </a:r>
            <a:r>
              <a:rPr lang="en-US" dirty="0"/>
              <a:t> &amp; CO</a:t>
            </a:r>
          </a:p>
          <a:p>
            <a:pPr>
              <a:defRPr/>
            </a:pPr>
            <a:r>
              <a:rPr lang="en-US" dirty="0"/>
              <a:t>CHARTERED ACCOUNTANTS</a:t>
            </a:r>
          </a:p>
        </p:txBody>
      </p:sp>
      <p:sp>
        <p:nvSpPr>
          <p:cNvPr id="2" name="TextBox 1"/>
          <p:cNvSpPr txBox="1"/>
          <p:nvPr/>
        </p:nvSpPr>
        <p:spPr>
          <a:xfrm>
            <a:off x="8610600" y="6387152"/>
            <a:ext cx="4191000" cy="738664"/>
          </a:xfrm>
          <a:prstGeom prst="rect">
            <a:avLst/>
          </a:prstGeom>
          <a:noFill/>
        </p:spPr>
        <p:txBody>
          <a:bodyPr wrap="square" rtlCol="0">
            <a:spAutoFit/>
          </a:bodyPr>
          <a:lstStyle/>
          <a:p>
            <a:pPr algn="ctr"/>
            <a:r>
              <a:rPr lang="en-US" sz="2400" b="1" dirty="0">
                <a:solidFill>
                  <a:schemeClr val="bg1"/>
                </a:solidFill>
                <a:latin typeface="+mj-lt"/>
              </a:rPr>
              <a:t>DAS DAS &amp; Co</a:t>
            </a:r>
          </a:p>
          <a:p>
            <a:pPr algn="ctr"/>
            <a:r>
              <a:rPr lang="en-US" i="1" dirty="0">
                <a:solidFill>
                  <a:schemeClr val="bg1"/>
                </a:solidFill>
                <a:latin typeface="+mj-lt"/>
              </a:rPr>
              <a:t>Chartered Accountants</a:t>
            </a:r>
          </a:p>
        </p:txBody>
      </p:sp>
      <p:sp>
        <p:nvSpPr>
          <p:cNvPr id="6" name="Content Placeholder 2">
            <a:extLst>
              <a:ext uri="{FF2B5EF4-FFF2-40B4-BE49-F238E27FC236}">
                <a16:creationId xmlns:a16="http://schemas.microsoft.com/office/drawing/2014/main" id="{C095636F-A6A7-4FC8-A516-EEB7DDB60AA6}"/>
              </a:ext>
            </a:extLst>
          </p:cNvPr>
          <p:cNvSpPr txBox="1">
            <a:spLocks/>
          </p:cNvSpPr>
          <p:nvPr/>
        </p:nvSpPr>
        <p:spPr>
          <a:xfrm>
            <a:off x="3810000" y="4757980"/>
            <a:ext cx="7162800" cy="1825382"/>
          </a:xfrm>
          <a:prstGeom prst="rect">
            <a:avLst/>
          </a:prstGeom>
        </p:spPr>
        <p:style>
          <a:lnRef idx="2">
            <a:schemeClr val="dk1"/>
          </a:lnRef>
          <a:fillRef idx="1">
            <a:schemeClr val="lt1"/>
          </a:fillRef>
          <a:effectRef idx="0">
            <a:schemeClr val="dk1"/>
          </a:effectRef>
          <a:fontRef idx="minor">
            <a:schemeClr val="dk1"/>
          </a:fontRef>
        </p:style>
        <p:txBody>
          <a:bodyPr vert="horz" rtlCol="0">
            <a:no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1831975" indent="-3175" algn="r" fontAlgn="auto">
              <a:spcAft>
                <a:spcPts val="0"/>
              </a:spcAft>
              <a:buFont typeface="Franklin Gothic Book" pitchFamily="34" charset="0"/>
              <a:buNone/>
              <a:defRPr/>
            </a:pPr>
            <a:r>
              <a:rPr lang="en-US" sz="2000" dirty="0">
                <a:latin typeface="+mj-lt"/>
              </a:rPr>
              <a:t>DAS </a:t>
            </a:r>
            <a:r>
              <a:rPr lang="en-US" sz="2000" dirty="0" err="1">
                <a:latin typeface="+mj-lt"/>
              </a:rPr>
              <a:t>DAS</a:t>
            </a:r>
            <a:r>
              <a:rPr lang="en-US" sz="2000" dirty="0">
                <a:latin typeface="+mj-lt"/>
              </a:rPr>
              <a:t> &amp; CO</a:t>
            </a:r>
          </a:p>
          <a:p>
            <a:pPr marL="1831975" indent="-3175" algn="r" fontAlgn="auto">
              <a:spcAft>
                <a:spcPts val="0"/>
              </a:spcAft>
              <a:buFont typeface="Franklin Gothic Book" pitchFamily="34" charset="0"/>
              <a:buNone/>
              <a:defRPr/>
            </a:pPr>
            <a:r>
              <a:rPr lang="en-US" sz="2000" i="1" dirty="0">
                <a:latin typeface="+mj-lt"/>
              </a:rPr>
              <a:t>Chartered Accountants</a:t>
            </a:r>
            <a:endParaRPr lang="en-US" sz="4400" i="1" dirty="0">
              <a:solidFill>
                <a:schemeClr val="accent3">
                  <a:lumMod val="40000"/>
                  <a:lumOff val="60000"/>
                </a:schemeClr>
              </a:solidFill>
              <a:latin typeface="+mj-lt"/>
            </a:endParaRPr>
          </a:p>
          <a:p>
            <a:pPr marL="1831975" indent="-3175" algn="r" fontAlgn="auto">
              <a:spcAft>
                <a:spcPts val="0"/>
              </a:spcAft>
              <a:buFont typeface="Franklin Gothic Book" pitchFamily="34" charset="0"/>
              <a:buNone/>
              <a:defRPr/>
            </a:pPr>
            <a:r>
              <a:rPr lang="en-US" sz="2000" i="1" dirty="0">
                <a:latin typeface="+mj-lt"/>
              </a:rPr>
              <a:t>Govind Bhaban, 2 Brabourne Road, Kolkata 700001</a:t>
            </a:r>
          </a:p>
          <a:p>
            <a:pPr marL="1831975" indent="-3175" algn="r" fontAlgn="auto">
              <a:spcAft>
                <a:spcPts val="0"/>
              </a:spcAft>
              <a:buFont typeface="Franklin Gothic Book" pitchFamily="34" charset="0"/>
              <a:buNone/>
              <a:defRPr/>
            </a:pPr>
            <a:r>
              <a:rPr lang="en-US" sz="2000" i="1" dirty="0">
                <a:latin typeface="+mj-lt"/>
              </a:rPr>
              <a:t>ca.indranildas@gmail.com/9831171826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US" b="1" i="1" u="sng" dirty="0">
                <a:solidFill>
                  <a:srgbClr val="00B050"/>
                </a:solidFill>
              </a:rPr>
              <a:t>E</a:t>
            </a:r>
            <a:r>
              <a:rPr lang="en-IN" b="1" i="1" u="sng" dirty="0">
                <a:solidFill>
                  <a:srgbClr val="00B050"/>
                </a:solidFill>
              </a:rPr>
              <a:t>LIGIBILITY TO OPT FOR THE SCHEME</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992124"/>
            <a:ext cx="9956800" cy="4873752"/>
          </a:xfrm>
          <a:ln>
            <a:solidFill>
              <a:schemeClr val="accent1"/>
            </a:solidFill>
          </a:ln>
        </p:spPr>
        <p:txBody>
          <a:bodyPr>
            <a:normAutofit/>
          </a:bodyPr>
          <a:lstStyle/>
          <a:p>
            <a:pPr marL="0" indent="0" algn="just">
              <a:buNone/>
            </a:pPr>
            <a:r>
              <a:rPr lang="en-IN" dirty="0"/>
              <a:t>Case Study 1:</a:t>
            </a:r>
          </a:p>
          <a:p>
            <a:pPr marL="0" indent="0" algn="just">
              <a:buNone/>
            </a:pPr>
            <a:r>
              <a:rPr lang="en-IN" dirty="0"/>
              <a:t>Mr. R of Rajasthan wants to opt for Composition Scheme for the F.Y. 2020-21. </a:t>
            </a:r>
          </a:p>
          <a:p>
            <a:pPr marL="0" indent="0" algn="just">
              <a:buNone/>
            </a:pPr>
            <a:r>
              <a:rPr lang="en-IN" dirty="0"/>
              <a:t>P.Y. turnover Rs.165 lakhs.</a:t>
            </a:r>
          </a:p>
          <a:p>
            <a:pPr marL="0" indent="0" algn="just">
              <a:buNone/>
            </a:pPr>
            <a:r>
              <a:rPr lang="en-IN" dirty="0"/>
              <a:t>Is he eligible?</a:t>
            </a:r>
          </a:p>
          <a:p>
            <a:pPr marL="0" indent="0" algn="just">
              <a:buNone/>
            </a:pPr>
            <a:r>
              <a:rPr lang="en-IN" dirty="0"/>
              <a:t>What if his P.Y. turnover was Rs.125 lakhs?</a:t>
            </a:r>
          </a:p>
          <a:p>
            <a:pPr marL="0" indent="0" algn="just">
              <a:buNone/>
            </a:pPr>
            <a:endParaRPr lang="en-IN" dirty="0"/>
          </a:p>
          <a:p>
            <a:pPr marL="0" indent="0" algn="just">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5" name="Table 5">
            <a:extLst>
              <a:ext uri="{FF2B5EF4-FFF2-40B4-BE49-F238E27FC236}">
                <a16:creationId xmlns:a16="http://schemas.microsoft.com/office/drawing/2014/main" id="{1D27C436-F981-FA41-578F-34C1190DAF00}"/>
              </a:ext>
            </a:extLst>
          </p:cNvPr>
          <p:cNvGraphicFramePr>
            <a:graphicFrameLocks noGrp="1"/>
          </p:cNvGraphicFramePr>
          <p:nvPr>
            <p:extLst>
              <p:ext uri="{D42A27DB-BD31-4B8C-83A1-F6EECF244321}">
                <p14:modId xmlns:p14="http://schemas.microsoft.com/office/powerpoint/2010/main" val="3259905527"/>
              </p:ext>
            </p:extLst>
          </p:nvPr>
        </p:nvGraphicFramePr>
        <p:xfrm>
          <a:off x="1590964" y="3686440"/>
          <a:ext cx="8128000" cy="74168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755311911"/>
                    </a:ext>
                  </a:extLst>
                </a:gridCol>
              </a:tblGrid>
              <a:tr h="370840">
                <a:tc>
                  <a:txBody>
                    <a:bodyPr/>
                    <a:lstStyle/>
                    <a:p>
                      <a:pPr algn="just"/>
                      <a:r>
                        <a:rPr lang="en-US" dirty="0"/>
                        <a:t>ANSWER:</a:t>
                      </a:r>
                      <a:endParaRPr lang="en-IN" dirty="0"/>
                    </a:p>
                  </a:txBody>
                  <a:tcPr/>
                </a:tc>
                <a:extLst>
                  <a:ext uri="{0D108BD9-81ED-4DB2-BD59-A6C34878D82A}">
                    <a16:rowId xmlns:a16="http://schemas.microsoft.com/office/drawing/2014/main" val="3715998077"/>
                  </a:ext>
                </a:extLst>
              </a:tr>
              <a:tr h="370840">
                <a:tc>
                  <a:txBody>
                    <a:bodyPr/>
                    <a:lstStyle/>
                    <a:p>
                      <a:pPr algn="just"/>
                      <a:r>
                        <a:rPr lang="en-US" dirty="0"/>
                        <a:t>First is YES and second is NO.</a:t>
                      </a:r>
                      <a:endParaRPr lang="en-IN" dirty="0"/>
                    </a:p>
                  </a:txBody>
                  <a:tcPr/>
                </a:tc>
                <a:extLst>
                  <a:ext uri="{0D108BD9-81ED-4DB2-BD59-A6C34878D82A}">
                    <a16:rowId xmlns:a16="http://schemas.microsoft.com/office/drawing/2014/main" val="3249285952"/>
                  </a:ext>
                </a:extLst>
              </a:tr>
            </a:tbl>
          </a:graphicData>
        </a:graphic>
      </p:graphicFrame>
    </p:spTree>
    <p:extLst>
      <p:ext uri="{BB962C8B-B14F-4D97-AF65-F5344CB8AC3E}">
        <p14:creationId xmlns:p14="http://schemas.microsoft.com/office/powerpoint/2010/main" val="677027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IN" b="1" i="1" u="sng" dirty="0">
                <a:solidFill>
                  <a:srgbClr val="00B050"/>
                </a:solidFill>
              </a:rPr>
              <a:t>TO OPT FOR THE SCHEME</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10363200" cy="5745162"/>
          </a:xfrm>
          <a:ln>
            <a:solidFill>
              <a:schemeClr val="accent1"/>
            </a:solidFill>
          </a:ln>
        </p:spPr>
        <p:txBody>
          <a:bodyPr>
            <a:normAutofit/>
          </a:bodyPr>
          <a:lstStyle/>
          <a:p>
            <a:pPr marL="0" indent="0">
              <a:buNone/>
            </a:pPr>
            <a:r>
              <a:rPr lang="en-IN" dirty="0"/>
              <a:t>Case Study 2:</a:t>
            </a:r>
          </a:p>
          <a:p>
            <a:pPr marL="0" indent="0">
              <a:buNone/>
            </a:pPr>
            <a:r>
              <a:rPr lang="en-IN" dirty="0"/>
              <a:t>Mr. a has establishments in 2 states with the following turnovers in each state:</a:t>
            </a:r>
          </a:p>
          <a:p>
            <a:pPr marL="0" indent="0">
              <a:buNone/>
            </a:pPr>
            <a:r>
              <a:rPr lang="en-IN" dirty="0"/>
              <a:t>Rajasthan- Rs.60 lakhs</a:t>
            </a:r>
          </a:p>
          <a:p>
            <a:pPr marL="0" indent="0">
              <a:buNone/>
            </a:pPr>
            <a:r>
              <a:rPr lang="en-IN" dirty="0"/>
              <a:t>Uttarakhand- Rs. 30 lakhs</a:t>
            </a:r>
          </a:p>
          <a:p>
            <a:pPr marL="0" indent="0">
              <a:buNone/>
            </a:pPr>
            <a:r>
              <a:rPr lang="en-IN" dirty="0"/>
              <a:t>He wants to opt for CS in Rajasthan. Can he do so?</a:t>
            </a:r>
          </a:p>
          <a:p>
            <a:pPr marL="0" indent="0">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6" name="Table 6">
            <a:extLst>
              <a:ext uri="{FF2B5EF4-FFF2-40B4-BE49-F238E27FC236}">
                <a16:creationId xmlns:a16="http://schemas.microsoft.com/office/drawing/2014/main" id="{0C64BD49-4731-E09B-6A7C-32C1B7637675}"/>
              </a:ext>
            </a:extLst>
          </p:cNvPr>
          <p:cNvGraphicFramePr>
            <a:graphicFrameLocks noGrp="1"/>
          </p:cNvGraphicFramePr>
          <p:nvPr>
            <p:extLst>
              <p:ext uri="{D42A27DB-BD31-4B8C-83A1-F6EECF244321}">
                <p14:modId xmlns:p14="http://schemas.microsoft.com/office/powerpoint/2010/main" val="573907307"/>
              </p:ext>
            </p:extLst>
          </p:nvPr>
        </p:nvGraphicFramePr>
        <p:xfrm>
          <a:off x="886691" y="3691520"/>
          <a:ext cx="9652000" cy="2633080"/>
        </p:xfrm>
        <a:graphic>
          <a:graphicData uri="http://schemas.openxmlformats.org/drawingml/2006/table">
            <a:tbl>
              <a:tblPr firstRow="1" bandRow="1">
                <a:tableStyleId>{5C22544A-7EE6-4342-B048-85BDC9FD1C3A}</a:tableStyleId>
              </a:tblPr>
              <a:tblGrid>
                <a:gridCol w="9652000">
                  <a:extLst>
                    <a:ext uri="{9D8B030D-6E8A-4147-A177-3AD203B41FA5}">
                      <a16:colId xmlns:a16="http://schemas.microsoft.com/office/drawing/2014/main" val="2229597084"/>
                    </a:ext>
                  </a:extLst>
                </a:gridCol>
              </a:tblGrid>
              <a:tr h="743511">
                <a:tc>
                  <a:txBody>
                    <a:bodyPr/>
                    <a:lstStyle/>
                    <a:p>
                      <a:pPr algn="just"/>
                      <a:r>
                        <a:rPr lang="en-US" dirty="0"/>
                        <a:t>ANSWER:</a:t>
                      </a:r>
                      <a:endParaRPr lang="en-IN" dirty="0"/>
                    </a:p>
                  </a:txBody>
                  <a:tcPr/>
                </a:tc>
                <a:extLst>
                  <a:ext uri="{0D108BD9-81ED-4DB2-BD59-A6C34878D82A}">
                    <a16:rowId xmlns:a16="http://schemas.microsoft.com/office/drawing/2014/main" val="73409037"/>
                  </a:ext>
                </a:extLst>
              </a:tr>
              <a:tr h="1889569">
                <a:tc>
                  <a:txBody>
                    <a:bodyPr/>
                    <a:lstStyle/>
                    <a:p>
                      <a:pPr algn="just"/>
                      <a:r>
                        <a:rPr lang="en-US" dirty="0"/>
                        <a:t>If Composition Scheme taken in one state, he has to take composition scheme on all the registrations he has obtained across the states on the same PAN. In Rajasthan he is eligible on stand alone basis. However the establishment in Uttarakhand has the threshold limit of 75 lakhs. Since he cannot for Uttarakhand, he will not be for Rajasthan.</a:t>
                      </a:r>
                      <a:endParaRPr lang="en-IN" dirty="0"/>
                    </a:p>
                  </a:txBody>
                  <a:tcPr/>
                </a:tc>
                <a:extLst>
                  <a:ext uri="{0D108BD9-81ED-4DB2-BD59-A6C34878D82A}">
                    <a16:rowId xmlns:a16="http://schemas.microsoft.com/office/drawing/2014/main" val="1348531295"/>
                  </a:ext>
                </a:extLst>
              </a:tr>
            </a:tbl>
          </a:graphicData>
        </a:graphic>
      </p:graphicFrame>
    </p:spTree>
    <p:extLst>
      <p:ext uri="{BB962C8B-B14F-4D97-AF65-F5344CB8AC3E}">
        <p14:creationId xmlns:p14="http://schemas.microsoft.com/office/powerpoint/2010/main" val="2234683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IN" b="1" i="1" u="sng" dirty="0">
                <a:solidFill>
                  <a:srgbClr val="00B050"/>
                </a:solidFill>
              </a:rPr>
              <a:t>TO OPT FOR THE SCHEME</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10363200" cy="5745162"/>
          </a:xfrm>
          <a:ln>
            <a:solidFill>
              <a:schemeClr val="accent1"/>
            </a:solidFill>
          </a:ln>
        </p:spPr>
        <p:txBody>
          <a:bodyPr>
            <a:normAutofit/>
          </a:bodyPr>
          <a:lstStyle/>
          <a:p>
            <a:pPr marL="0" indent="0">
              <a:buNone/>
            </a:pPr>
            <a:r>
              <a:rPr lang="en-IN" dirty="0"/>
              <a:t>Case Study 3:</a:t>
            </a:r>
          </a:p>
          <a:p>
            <a:pPr marL="0" indent="0">
              <a:buNone/>
            </a:pPr>
            <a:endParaRPr lang="en-IN" dirty="0"/>
          </a:p>
          <a:p>
            <a:pPr marL="0" indent="0">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5" name="Table 5">
            <a:extLst>
              <a:ext uri="{FF2B5EF4-FFF2-40B4-BE49-F238E27FC236}">
                <a16:creationId xmlns:a16="http://schemas.microsoft.com/office/drawing/2014/main" id="{2486F8C3-9F37-B69F-674E-959317031072}"/>
              </a:ext>
            </a:extLst>
          </p:cNvPr>
          <p:cNvGraphicFramePr>
            <a:graphicFrameLocks noGrp="1"/>
          </p:cNvGraphicFramePr>
          <p:nvPr>
            <p:extLst>
              <p:ext uri="{D42A27DB-BD31-4B8C-83A1-F6EECF244321}">
                <p14:modId xmlns:p14="http://schemas.microsoft.com/office/powerpoint/2010/main" val="4225592699"/>
              </p:ext>
            </p:extLst>
          </p:nvPr>
        </p:nvGraphicFramePr>
        <p:xfrm>
          <a:off x="685800" y="1725560"/>
          <a:ext cx="10210800" cy="2286000"/>
        </p:xfrm>
        <a:graphic>
          <a:graphicData uri="http://schemas.openxmlformats.org/drawingml/2006/table">
            <a:tbl>
              <a:tblPr firstRow="1" bandRow="1">
                <a:tableStyleId>{5C22544A-7EE6-4342-B048-85BDC9FD1C3A}</a:tableStyleId>
              </a:tblPr>
              <a:tblGrid>
                <a:gridCol w="2552700">
                  <a:extLst>
                    <a:ext uri="{9D8B030D-6E8A-4147-A177-3AD203B41FA5}">
                      <a16:colId xmlns:a16="http://schemas.microsoft.com/office/drawing/2014/main" val="2071931709"/>
                    </a:ext>
                  </a:extLst>
                </a:gridCol>
                <a:gridCol w="2552700">
                  <a:extLst>
                    <a:ext uri="{9D8B030D-6E8A-4147-A177-3AD203B41FA5}">
                      <a16:colId xmlns:a16="http://schemas.microsoft.com/office/drawing/2014/main" val="443859296"/>
                    </a:ext>
                  </a:extLst>
                </a:gridCol>
                <a:gridCol w="2552700">
                  <a:extLst>
                    <a:ext uri="{9D8B030D-6E8A-4147-A177-3AD203B41FA5}">
                      <a16:colId xmlns:a16="http://schemas.microsoft.com/office/drawing/2014/main" val="1455676316"/>
                    </a:ext>
                  </a:extLst>
                </a:gridCol>
                <a:gridCol w="2552700">
                  <a:extLst>
                    <a:ext uri="{9D8B030D-6E8A-4147-A177-3AD203B41FA5}">
                      <a16:colId xmlns:a16="http://schemas.microsoft.com/office/drawing/2014/main" val="1257965105"/>
                    </a:ext>
                  </a:extLst>
                </a:gridCol>
              </a:tblGrid>
              <a:tr h="296276">
                <a:tc>
                  <a:txBody>
                    <a:bodyPr/>
                    <a:lstStyle/>
                    <a:p>
                      <a:r>
                        <a:rPr lang="en-IN" dirty="0"/>
                        <a:t>Particulars</a:t>
                      </a:r>
                    </a:p>
                  </a:txBody>
                  <a:tcPr/>
                </a:tc>
                <a:tc>
                  <a:txBody>
                    <a:bodyPr/>
                    <a:lstStyle/>
                    <a:p>
                      <a:r>
                        <a:rPr lang="en-IN" dirty="0"/>
                        <a:t>Manufacturer</a:t>
                      </a:r>
                    </a:p>
                  </a:txBody>
                  <a:tcPr/>
                </a:tc>
                <a:tc>
                  <a:txBody>
                    <a:bodyPr/>
                    <a:lstStyle/>
                    <a:p>
                      <a:r>
                        <a:rPr lang="en-IN" dirty="0"/>
                        <a:t>Restaurant Owner</a:t>
                      </a:r>
                    </a:p>
                  </a:txBody>
                  <a:tcPr/>
                </a:tc>
                <a:tc>
                  <a:txBody>
                    <a:bodyPr/>
                    <a:lstStyle/>
                    <a:p>
                      <a:r>
                        <a:rPr lang="en-IN" dirty="0"/>
                        <a:t>Other Supplier</a:t>
                      </a:r>
                    </a:p>
                  </a:txBody>
                  <a:tcPr/>
                </a:tc>
                <a:extLst>
                  <a:ext uri="{0D108BD9-81ED-4DB2-BD59-A6C34878D82A}">
                    <a16:rowId xmlns:a16="http://schemas.microsoft.com/office/drawing/2014/main" val="3544631452"/>
                  </a:ext>
                </a:extLst>
              </a:tr>
              <a:tr h="518483">
                <a:tc>
                  <a:txBody>
                    <a:bodyPr/>
                    <a:lstStyle/>
                    <a:p>
                      <a:r>
                        <a:rPr lang="en-IN" dirty="0"/>
                        <a:t>Example</a:t>
                      </a:r>
                    </a:p>
                  </a:txBody>
                  <a:tcPr/>
                </a:tc>
                <a:tc>
                  <a:txBody>
                    <a:bodyPr/>
                    <a:lstStyle/>
                    <a:p>
                      <a:r>
                        <a:rPr lang="en-IN" dirty="0"/>
                        <a:t>PYAT- 125 lakhs, (G)</a:t>
                      </a:r>
                    </a:p>
                  </a:txBody>
                  <a:tcPr/>
                </a:tc>
                <a:tc>
                  <a:txBody>
                    <a:bodyPr/>
                    <a:lstStyle/>
                    <a:p>
                      <a:r>
                        <a:rPr lang="en-IN" dirty="0"/>
                        <a:t>PYAT- 125 lakhs, (S)</a:t>
                      </a:r>
                    </a:p>
                    <a:p>
                      <a:endParaRPr lang="en-IN" dirty="0"/>
                    </a:p>
                  </a:txBody>
                  <a:tcPr/>
                </a:tc>
                <a:tc>
                  <a:txBody>
                    <a:bodyPr/>
                    <a:lstStyle/>
                    <a:p>
                      <a:r>
                        <a:rPr lang="en-IN" dirty="0"/>
                        <a:t>PYAT- 125 lakhs, (G)</a:t>
                      </a:r>
                    </a:p>
                    <a:p>
                      <a:endParaRPr lang="en-IN" dirty="0"/>
                    </a:p>
                  </a:txBody>
                  <a:tcPr/>
                </a:tc>
                <a:extLst>
                  <a:ext uri="{0D108BD9-81ED-4DB2-BD59-A6C34878D82A}">
                    <a16:rowId xmlns:a16="http://schemas.microsoft.com/office/drawing/2014/main" val="231663751"/>
                  </a:ext>
                </a:extLst>
              </a:tr>
              <a:tr h="740690">
                <a:tc>
                  <a:txBody>
                    <a:bodyPr/>
                    <a:lstStyle/>
                    <a:p>
                      <a:r>
                        <a:rPr lang="en-IN" dirty="0"/>
                        <a:t>Applying for CS</a:t>
                      </a:r>
                    </a:p>
                  </a:txBody>
                  <a:tcPr/>
                </a:tc>
                <a:tc>
                  <a:txBody>
                    <a:bodyPr/>
                    <a:lstStyle/>
                    <a:p>
                      <a:r>
                        <a:rPr lang="en-IN" b="1" dirty="0">
                          <a:solidFill>
                            <a:srgbClr val="FF0000"/>
                          </a:solidFill>
                        </a:rPr>
                        <a:t>E1-</a:t>
                      </a:r>
                      <a:r>
                        <a:rPr lang="en-IN" dirty="0">
                          <a:sym typeface="Wingdings" panose="05000000000000000000" pitchFamily="2" charset="2"/>
                        </a:rPr>
                        <a:t></a:t>
                      </a:r>
                      <a:endParaRPr lang="en-IN" b="1"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E1-</a:t>
                      </a:r>
                      <a:r>
                        <a:rPr lang="en-IN" dirty="0">
                          <a:sym typeface="Wingdings" panose="05000000000000000000" pitchFamily="2" charset="2"/>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E2-</a:t>
                      </a:r>
                      <a:r>
                        <a:rPr lang="en-IN" dirty="0">
                          <a:sym typeface="Wingdings" panose="05000000000000000000" pitchFamily="2" charset="2"/>
                        </a:rPr>
                        <a:t></a:t>
                      </a:r>
                      <a:endParaRPr lang="en-IN" dirty="0"/>
                    </a:p>
                    <a:p>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E1-</a:t>
                      </a:r>
                      <a:r>
                        <a:rPr lang="en-IN" dirty="0">
                          <a:sym typeface="Wingdings" panose="05000000000000000000" pitchFamily="2" charset="2"/>
                        </a:rPr>
                        <a:t></a:t>
                      </a:r>
                      <a:endParaRPr lang="en-IN" dirty="0"/>
                    </a:p>
                    <a:p>
                      <a:endParaRPr lang="en-IN" dirty="0"/>
                    </a:p>
                  </a:txBody>
                  <a:tcPr/>
                </a:tc>
                <a:extLst>
                  <a:ext uri="{0D108BD9-81ED-4DB2-BD59-A6C34878D82A}">
                    <a16:rowId xmlns:a16="http://schemas.microsoft.com/office/drawing/2014/main" val="1266628063"/>
                  </a:ext>
                </a:extLst>
              </a:tr>
              <a:tr h="300391">
                <a:tc gridSpan="4">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4111852148"/>
                  </a:ext>
                </a:extLst>
              </a:tr>
            </a:tbl>
          </a:graphicData>
        </a:graphic>
      </p:graphicFrame>
      <p:graphicFrame>
        <p:nvGraphicFramePr>
          <p:cNvPr id="7" name="Table 7">
            <a:extLst>
              <a:ext uri="{FF2B5EF4-FFF2-40B4-BE49-F238E27FC236}">
                <a16:creationId xmlns:a16="http://schemas.microsoft.com/office/drawing/2014/main" id="{41F52FF4-94A9-1E0D-5370-46BA4B57C591}"/>
              </a:ext>
            </a:extLst>
          </p:cNvPr>
          <p:cNvGraphicFramePr>
            <a:graphicFrameLocks noGrp="1"/>
          </p:cNvGraphicFramePr>
          <p:nvPr>
            <p:extLst>
              <p:ext uri="{D42A27DB-BD31-4B8C-83A1-F6EECF244321}">
                <p14:modId xmlns:p14="http://schemas.microsoft.com/office/powerpoint/2010/main" val="183635558"/>
              </p:ext>
            </p:extLst>
          </p:nvPr>
        </p:nvGraphicFramePr>
        <p:xfrm>
          <a:off x="685800" y="4394782"/>
          <a:ext cx="10210800" cy="370840"/>
        </p:xfrm>
        <a:graphic>
          <a:graphicData uri="http://schemas.openxmlformats.org/drawingml/2006/table">
            <a:tbl>
              <a:tblPr firstRow="1" bandRow="1">
                <a:tableStyleId>{5C22544A-7EE6-4342-B048-85BDC9FD1C3A}</a:tableStyleId>
              </a:tblPr>
              <a:tblGrid>
                <a:gridCol w="2552700">
                  <a:extLst>
                    <a:ext uri="{9D8B030D-6E8A-4147-A177-3AD203B41FA5}">
                      <a16:colId xmlns:a16="http://schemas.microsoft.com/office/drawing/2014/main" val="1575819637"/>
                    </a:ext>
                  </a:extLst>
                </a:gridCol>
                <a:gridCol w="2552700">
                  <a:extLst>
                    <a:ext uri="{9D8B030D-6E8A-4147-A177-3AD203B41FA5}">
                      <a16:colId xmlns:a16="http://schemas.microsoft.com/office/drawing/2014/main" val="1417521241"/>
                    </a:ext>
                  </a:extLst>
                </a:gridCol>
                <a:gridCol w="2552700">
                  <a:extLst>
                    <a:ext uri="{9D8B030D-6E8A-4147-A177-3AD203B41FA5}">
                      <a16:colId xmlns:a16="http://schemas.microsoft.com/office/drawing/2014/main" val="1139654629"/>
                    </a:ext>
                  </a:extLst>
                </a:gridCol>
                <a:gridCol w="2552700">
                  <a:extLst>
                    <a:ext uri="{9D8B030D-6E8A-4147-A177-3AD203B41FA5}">
                      <a16:colId xmlns:a16="http://schemas.microsoft.com/office/drawing/2014/main" val="2366665703"/>
                    </a:ext>
                  </a:extLst>
                </a:gridCol>
              </a:tblGrid>
              <a:tr h="370840">
                <a:tc>
                  <a:txBody>
                    <a:bodyPr/>
                    <a:lstStyle/>
                    <a:p>
                      <a:endParaRPr lang="en-IN" dirty="0"/>
                    </a:p>
                  </a:txBody>
                  <a:tcPr/>
                </a:tc>
                <a:tc>
                  <a:txBody>
                    <a:bodyPr/>
                    <a:lstStyle/>
                    <a:p>
                      <a:r>
                        <a:rPr lang="en-US" dirty="0"/>
                        <a:t>Eligible</a:t>
                      </a:r>
                      <a:endParaRPr lang="en-IN" dirty="0"/>
                    </a:p>
                  </a:txBody>
                  <a:tcPr/>
                </a:tc>
                <a:tc>
                  <a:txBody>
                    <a:bodyPr/>
                    <a:lstStyle/>
                    <a:p>
                      <a:r>
                        <a:rPr lang="en-US" dirty="0"/>
                        <a:t>Eligible</a:t>
                      </a:r>
                      <a:endParaRPr lang="en-IN" dirty="0"/>
                    </a:p>
                  </a:txBody>
                  <a:tcPr/>
                </a:tc>
                <a:tc>
                  <a:txBody>
                    <a:bodyPr/>
                    <a:lstStyle/>
                    <a:p>
                      <a:r>
                        <a:rPr lang="en-US" dirty="0"/>
                        <a:t>Eligible</a:t>
                      </a:r>
                      <a:endParaRPr lang="en-IN" dirty="0"/>
                    </a:p>
                  </a:txBody>
                  <a:tcPr/>
                </a:tc>
                <a:extLst>
                  <a:ext uri="{0D108BD9-81ED-4DB2-BD59-A6C34878D82A}">
                    <a16:rowId xmlns:a16="http://schemas.microsoft.com/office/drawing/2014/main" val="1587948880"/>
                  </a:ext>
                </a:extLst>
              </a:tr>
            </a:tbl>
          </a:graphicData>
        </a:graphic>
      </p:graphicFrame>
    </p:spTree>
    <p:extLst>
      <p:ext uri="{BB962C8B-B14F-4D97-AF65-F5344CB8AC3E}">
        <p14:creationId xmlns:p14="http://schemas.microsoft.com/office/powerpoint/2010/main" val="2438216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IN" b="1" i="1" u="sng" dirty="0">
                <a:solidFill>
                  <a:srgbClr val="00B050"/>
                </a:solidFill>
              </a:rPr>
              <a:t>TO OPT FOR THE SCHEME</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10363200" cy="5745162"/>
          </a:xfrm>
          <a:ln>
            <a:solidFill>
              <a:schemeClr val="accent1"/>
            </a:solidFill>
          </a:ln>
        </p:spPr>
        <p:txBody>
          <a:bodyPr>
            <a:normAutofit/>
          </a:bodyPr>
          <a:lstStyle/>
          <a:p>
            <a:pPr marL="0" indent="0">
              <a:buNone/>
            </a:pPr>
            <a:r>
              <a:rPr lang="en-IN" dirty="0"/>
              <a:t>Case Study 4: MR. X is a Supplier of Exempted Services</a:t>
            </a:r>
          </a:p>
          <a:p>
            <a:pPr marL="0" indent="0">
              <a:buNone/>
            </a:pPr>
            <a:endParaRPr lang="en-IN" dirty="0"/>
          </a:p>
          <a:p>
            <a:pPr marL="0" indent="0">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5" name="Table 5">
            <a:extLst>
              <a:ext uri="{FF2B5EF4-FFF2-40B4-BE49-F238E27FC236}">
                <a16:creationId xmlns:a16="http://schemas.microsoft.com/office/drawing/2014/main" id="{2486F8C3-9F37-B69F-674E-959317031072}"/>
              </a:ext>
            </a:extLst>
          </p:cNvPr>
          <p:cNvGraphicFramePr>
            <a:graphicFrameLocks noGrp="1"/>
          </p:cNvGraphicFramePr>
          <p:nvPr>
            <p:extLst>
              <p:ext uri="{D42A27DB-BD31-4B8C-83A1-F6EECF244321}">
                <p14:modId xmlns:p14="http://schemas.microsoft.com/office/powerpoint/2010/main" val="2077791267"/>
              </p:ext>
            </p:extLst>
          </p:nvPr>
        </p:nvGraphicFramePr>
        <p:xfrm>
          <a:off x="748145" y="1401762"/>
          <a:ext cx="10210800" cy="3291840"/>
        </p:xfrm>
        <a:graphic>
          <a:graphicData uri="http://schemas.openxmlformats.org/drawingml/2006/table">
            <a:tbl>
              <a:tblPr firstRow="1" bandRow="1">
                <a:tableStyleId>{5C22544A-7EE6-4342-B048-85BDC9FD1C3A}</a:tableStyleId>
              </a:tblPr>
              <a:tblGrid>
                <a:gridCol w="2552700">
                  <a:extLst>
                    <a:ext uri="{9D8B030D-6E8A-4147-A177-3AD203B41FA5}">
                      <a16:colId xmlns:a16="http://schemas.microsoft.com/office/drawing/2014/main" val="2071931709"/>
                    </a:ext>
                  </a:extLst>
                </a:gridCol>
                <a:gridCol w="2552700">
                  <a:extLst>
                    <a:ext uri="{9D8B030D-6E8A-4147-A177-3AD203B41FA5}">
                      <a16:colId xmlns:a16="http://schemas.microsoft.com/office/drawing/2014/main" val="443859296"/>
                    </a:ext>
                  </a:extLst>
                </a:gridCol>
                <a:gridCol w="2552700">
                  <a:extLst>
                    <a:ext uri="{9D8B030D-6E8A-4147-A177-3AD203B41FA5}">
                      <a16:colId xmlns:a16="http://schemas.microsoft.com/office/drawing/2014/main" val="1455676316"/>
                    </a:ext>
                  </a:extLst>
                </a:gridCol>
                <a:gridCol w="2552700">
                  <a:extLst>
                    <a:ext uri="{9D8B030D-6E8A-4147-A177-3AD203B41FA5}">
                      <a16:colId xmlns:a16="http://schemas.microsoft.com/office/drawing/2014/main" val="1257965105"/>
                    </a:ext>
                  </a:extLst>
                </a:gridCol>
              </a:tblGrid>
              <a:tr h="251835">
                <a:tc>
                  <a:txBody>
                    <a:bodyPr/>
                    <a:lstStyle/>
                    <a:p>
                      <a:r>
                        <a:rPr lang="en-IN" dirty="0"/>
                        <a:t>Particulars</a:t>
                      </a:r>
                    </a:p>
                  </a:txBody>
                  <a:tcPr/>
                </a:tc>
                <a:tc>
                  <a:txBody>
                    <a:bodyPr/>
                    <a:lstStyle/>
                    <a:p>
                      <a:r>
                        <a:rPr lang="en-IN" dirty="0"/>
                        <a:t>Manufacturer</a:t>
                      </a:r>
                    </a:p>
                  </a:txBody>
                  <a:tcPr/>
                </a:tc>
                <a:tc>
                  <a:txBody>
                    <a:bodyPr/>
                    <a:lstStyle/>
                    <a:p>
                      <a:r>
                        <a:rPr lang="en-IN" dirty="0"/>
                        <a:t>Restaurant Owner</a:t>
                      </a:r>
                    </a:p>
                  </a:txBody>
                  <a:tcPr/>
                </a:tc>
                <a:tc>
                  <a:txBody>
                    <a:bodyPr/>
                    <a:lstStyle/>
                    <a:p>
                      <a:r>
                        <a:rPr lang="en-IN" dirty="0"/>
                        <a:t>Other Supplier</a:t>
                      </a:r>
                    </a:p>
                  </a:txBody>
                  <a:tcPr/>
                </a:tc>
                <a:extLst>
                  <a:ext uri="{0D108BD9-81ED-4DB2-BD59-A6C34878D82A}">
                    <a16:rowId xmlns:a16="http://schemas.microsoft.com/office/drawing/2014/main" val="3544631452"/>
                  </a:ext>
                </a:extLst>
              </a:tr>
              <a:tr h="370840">
                <a:tc>
                  <a:txBody>
                    <a:bodyPr/>
                    <a:lstStyle/>
                    <a:p>
                      <a:r>
                        <a:rPr lang="en-IN" dirty="0"/>
                        <a:t>Example</a:t>
                      </a:r>
                    </a:p>
                  </a:txBody>
                  <a:tcPr/>
                </a:tc>
                <a:tc>
                  <a:txBody>
                    <a:bodyPr/>
                    <a:lstStyle/>
                    <a:p>
                      <a:r>
                        <a:rPr lang="en-IN" dirty="0"/>
                        <a:t>PYAT- 55 lakhs, TT (G)- 60 lakhs, ET (S)- 8 lakhs</a:t>
                      </a:r>
                    </a:p>
                    <a:p>
                      <a:r>
                        <a:rPr lang="en-IN" dirty="0"/>
                        <a:t>Interest- 2 lakhs</a:t>
                      </a:r>
                    </a:p>
                  </a:txBody>
                  <a:tcPr/>
                </a:tc>
                <a:tc>
                  <a:txBody>
                    <a:bodyPr/>
                    <a:lstStyle/>
                    <a:p>
                      <a:r>
                        <a:rPr lang="en-IN" dirty="0"/>
                        <a:t>PYAT- 55 lakhs, TT (G)- 60 lakhs, ET (OS)- 8 lakhs</a:t>
                      </a:r>
                    </a:p>
                    <a:p>
                      <a:r>
                        <a:rPr lang="en-IN" dirty="0"/>
                        <a:t>Interest- 2 lakhs</a:t>
                      </a:r>
                    </a:p>
                    <a:p>
                      <a:endParaRPr lang="en-IN" dirty="0"/>
                    </a:p>
                  </a:txBody>
                  <a:tcPr/>
                </a:tc>
                <a:tc>
                  <a:txBody>
                    <a:bodyPr/>
                    <a:lstStyle/>
                    <a:p>
                      <a:r>
                        <a:rPr lang="en-IN" dirty="0"/>
                        <a:t>PYAT- 55 lakhs, TT (G)- 60 lakhs, ET (S)- 8 lakhs</a:t>
                      </a:r>
                    </a:p>
                    <a:p>
                      <a:r>
                        <a:rPr lang="en-IN" dirty="0"/>
                        <a:t>Interest- 2 lakhs</a:t>
                      </a:r>
                    </a:p>
                    <a:p>
                      <a:endParaRPr lang="en-IN" dirty="0"/>
                    </a:p>
                  </a:txBody>
                  <a:tcPr/>
                </a:tc>
                <a:extLst>
                  <a:ext uri="{0D108BD9-81ED-4DB2-BD59-A6C34878D82A}">
                    <a16:rowId xmlns:a16="http://schemas.microsoft.com/office/drawing/2014/main" val="231663751"/>
                  </a:ext>
                </a:extLst>
              </a:tr>
              <a:tr h="370840">
                <a:tc>
                  <a:txBody>
                    <a:bodyPr/>
                    <a:lstStyle/>
                    <a:p>
                      <a:r>
                        <a:rPr lang="en-IN" dirty="0"/>
                        <a:t>Applying for CS</a:t>
                      </a:r>
                    </a:p>
                  </a:txBody>
                  <a:tcPr/>
                </a:tc>
                <a:tc>
                  <a:txBody>
                    <a:bodyPr/>
                    <a:lstStyle/>
                    <a:p>
                      <a:r>
                        <a:rPr lang="en-IN" b="1" dirty="0">
                          <a:solidFill>
                            <a:srgbClr val="FF0000"/>
                          </a:solidFill>
                        </a:rPr>
                        <a:t>E1-</a:t>
                      </a:r>
                      <a:r>
                        <a:rPr lang="en-IN" dirty="0">
                          <a:sym typeface="Wingdings" panose="05000000000000000000" pitchFamily="2" charset="2"/>
                        </a:rPr>
                        <a:t></a:t>
                      </a:r>
                      <a:endParaRPr lang="en-IN"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E2-</a:t>
                      </a:r>
                      <a:r>
                        <a:rPr lang="en-IN" b="1" dirty="0">
                          <a:solidFill>
                            <a:srgbClr val="000000"/>
                          </a:solidFill>
                          <a:sym typeface="Wingdings" panose="05000000000000000000" pitchFamily="2" charset="2"/>
                        </a:rPr>
                        <a:t>NA</a:t>
                      </a: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E3-</a:t>
                      </a:r>
                      <a:r>
                        <a:rPr lang="en-IN" b="1" dirty="0">
                          <a:solidFill>
                            <a:srgbClr val="000000"/>
                          </a:solidFill>
                          <a:sym typeface="Wingdings" panose="05000000000000000000" pitchFamily="2" charset="2"/>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E4-</a:t>
                      </a:r>
                      <a:r>
                        <a:rPr lang="en-IN" dirty="0">
                          <a:sym typeface="Wingdings" panose="05000000000000000000" pitchFamily="2" charset="2"/>
                        </a:rPr>
                        <a:t></a:t>
                      </a:r>
                      <a:endParaRPr lang="en-IN" b="1" dirty="0">
                        <a:solidFill>
                          <a:srgbClr val="FF0000"/>
                        </a:solidFill>
                      </a:endParaRPr>
                    </a:p>
                  </a:txBody>
                  <a:tcPr/>
                </a:tc>
                <a:tc>
                  <a:txBody>
                    <a:bodyPr/>
                    <a:lstStyle/>
                    <a:p>
                      <a:r>
                        <a:rPr lang="en-IN" b="1" dirty="0">
                          <a:solidFill>
                            <a:srgbClr val="FF0000"/>
                          </a:solidFill>
                        </a:rPr>
                        <a:t>E1-</a:t>
                      </a:r>
                      <a:r>
                        <a:rPr lang="en-IN" dirty="0">
                          <a:sym typeface="Wingdings" panose="05000000000000000000" pitchFamily="2" charset="2"/>
                        </a:rPr>
                        <a:t></a:t>
                      </a:r>
                      <a:endParaRPr lang="en-IN"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E2-</a:t>
                      </a:r>
                      <a:r>
                        <a:rPr lang="en-IN" dirty="0">
                          <a:sym typeface="Wingdings" panose="05000000000000000000" pitchFamily="2" charset="2"/>
                        </a:rPr>
                        <a:t></a:t>
                      </a:r>
                      <a:endParaRPr lang="en-IN" b="1" dirty="0">
                        <a:solidFill>
                          <a:srgbClr val="000000"/>
                        </a:solidFill>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E3-</a:t>
                      </a:r>
                      <a:r>
                        <a:rPr lang="en-IN" b="1" dirty="0">
                          <a:solidFill>
                            <a:srgbClr val="000000"/>
                          </a:solidFill>
                          <a:sym typeface="Wingdings" panose="05000000000000000000" pitchFamily="2" charset="2"/>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E4-</a:t>
                      </a:r>
                      <a:r>
                        <a:rPr lang="en-IN" dirty="0">
                          <a:sym typeface="Wingdings" panose="05000000000000000000" pitchFamily="2" charset="2"/>
                        </a:rPr>
                        <a:t></a:t>
                      </a:r>
                      <a:endParaRPr lang="en-IN" dirty="0"/>
                    </a:p>
                    <a:p>
                      <a:endParaRPr lang="en-IN" dirty="0"/>
                    </a:p>
                  </a:txBody>
                  <a:tcPr/>
                </a:tc>
                <a:tc>
                  <a:txBody>
                    <a:bodyPr/>
                    <a:lstStyle/>
                    <a:p>
                      <a:r>
                        <a:rPr lang="en-IN" b="1" dirty="0">
                          <a:solidFill>
                            <a:srgbClr val="FF0000"/>
                          </a:solidFill>
                        </a:rPr>
                        <a:t>E1-</a:t>
                      </a:r>
                      <a:r>
                        <a:rPr lang="en-IN" dirty="0">
                          <a:sym typeface="Wingdings" panose="05000000000000000000" pitchFamily="2" charset="2"/>
                        </a:rPr>
                        <a:t></a:t>
                      </a:r>
                      <a:endParaRPr lang="en-IN"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E2-</a:t>
                      </a:r>
                      <a:r>
                        <a:rPr lang="en-IN" b="1" dirty="0">
                          <a:solidFill>
                            <a:schemeClr val="tx1"/>
                          </a:solidFill>
                          <a:sym typeface="Wingdings" panose="05000000000000000000" pitchFamily="2" charset="2"/>
                        </a:rPr>
                        <a:t>NA</a:t>
                      </a: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E3-</a:t>
                      </a:r>
                      <a:r>
                        <a:rPr lang="en-IN" b="1" dirty="0">
                          <a:solidFill>
                            <a:srgbClr val="000000"/>
                          </a:solidFill>
                          <a:sym typeface="Wingdings" panose="05000000000000000000" pitchFamily="2" charset="2"/>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E4-</a:t>
                      </a:r>
                      <a:r>
                        <a:rPr lang="en-IN" dirty="0">
                          <a:sym typeface="Wingdings" panose="05000000000000000000" pitchFamily="2" charset="2"/>
                        </a:rPr>
                        <a:t></a:t>
                      </a:r>
                      <a:endParaRPr lang="en-IN" dirty="0"/>
                    </a:p>
                    <a:p>
                      <a:endParaRPr lang="en-IN" dirty="0"/>
                    </a:p>
                  </a:txBody>
                  <a:tcPr/>
                </a:tc>
                <a:extLst>
                  <a:ext uri="{0D108BD9-81ED-4DB2-BD59-A6C34878D82A}">
                    <a16:rowId xmlns:a16="http://schemas.microsoft.com/office/drawing/2014/main" val="1266628063"/>
                  </a:ext>
                </a:extLst>
              </a:tr>
            </a:tbl>
          </a:graphicData>
        </a:graphic>
      </p:graphicFrame>
      <p:graphicFrame>
        <p:nvGraphicFramePr>
          <p:cNvPr id="6" name="Table 6">
            <a:extLst>
              <a:ext uri="{FF2B5EF4-FFF2-40B4-BE49-F238E27FC236}">
                <a16:creationId xmlns:a16="http://schemas.microsoft.com/office/drawing/2014/main" id="{DDAC1CA4-60D0-C8B3-EFF6-8ECA327452C6}"/>
              </a:ext>
            </a:extLst>
          </p:cNvPr>
          <p:cNvGraphicFramePr>
            <a:graphicFrameLocks noGrp="1"/>
          </p:cNvGraphicFramePr>
          <p:nvPr>
            <p:extLst>
              <p:ext uri="{D42A27DB-BD31-4B8C-83A1-F6EECF244321}">
                <p14:modId xmlns:p14="http://schemas.microsoft.com/office/powerpoint/2010/main" val="1940941194"/>
              </p:ext>
            </p:extLst>
          </p:nvPr>
        </p:nvGraphicFramePr>
        <p:xfrm>
          <a:off x="3429000" y="5198600"/>
          <a:ext cx="7495308" cy="370840"/>
        </p:xfrm>
        <a:graphic>
          <a:graphicData uri="http://schemas.openxmlformats.org/drawingml/2006/table">
            <a:tbl>
              <a:tblPr firstRow="1" bandRow="1">
                <a:tableStyleId>{5C22544A-7EE6-4342-B048-85BDC9FD1C3A}</a:tableStyleId>
              </a:tblPr>
              <a:tblGrid>
                <a:gridCol w="2498436">
                  <a:extLst>
                    <a:ext uri="{9D8B030D-6E8A-4147-A177-3AD203B41FA5}">
                      <a16:colId xmlns:a16="http://schemas.microsoft.com/office/drawing/2014/main" val="2759953712"/>
                    </a:ext>
                  </a:extLst>
                </a:gridCol>
                <a:gridCol w="2498436">
                  <a:extLst>
                    <a:ext uri="{9D8B030D-6E8A-4147-A177-3AD203B41FA5}">
                      <a16:colId xmlns:a16="http://schemas.microsoft.com/office/drawing/2014/main" val="1385930000"/>
                    </a:ext>
                  </a:extLst>
                </a:gridCol>
                <a:gridCol w="2498436">
                  <a:extLst>
                    <a:ext uri="{9D8B030D-6E8A-4147-A177-3AD203B41FA5}">
                      <a16:colId xmlns:a16="http://schemas.microsoft.com/office/drawing/2014/main" val="2669788749"/>
                    </a:ext>
                  </a:extLst>
                </a:gridCol>
              </a:tblGrid>
              <a:tr h="370840">
                <a:tc>
                  <a:txBody>
                    <a:bodyPr/>
                    <a:lstStyle/>
                    <a:p>
                      <a:r>
                        <a:rPr lang="en-US" dirty="0"/>
                        <a:t>IN ELIGIBLE</a:t>
                      </a:r>
                      <a:endParaRPr lang="en-IN" dirty="0"/>
                    </a:p>
                  </a:txBody>
                  <a:tcPr/>
                </a:tc>
                <a:tc>
                  <a:txBody>
                    <a:bodyPr/>
                    <a:lstStyle/>
                    <a:p>
                      <a:r>
                        <a:rPr lang="en-US" dirty="0"/>
                        <a:t>IN ELIGIBLE</a:t>
                      </a:r>
                      <a:endParaRPr lang="en-IN" dirty="0"/>
                    </a:p>
                  </a:txBody>
                  <a:tcPr/>
                </a:tc>
                <a:tc>
                  <a:txBody>
                    <a:bodyPr/>
                    <a:lstStyle/>
                    <a:p>
                      <a:r>
                        <a:rPr lang="en-US" dirty="0"/>
                        <a:t>IN ELIGIBLE</a:t>
                      </a:r>
                      <a:endParaRPr lang="en-IN" dirty="0"/>
                    </a:p>
                  </a:txBody>
                  <a:tcPr/>
                </a:tc>
                <a:extLst>
                  <a:ext uri="{0D108BD9-81ED-4DB2-BD59-A6C34878D82A}">
                    <a16:rowId xmlns:a16="http://schemas.microsoft.com/office/drawing/2014/main" val="1107590209"/>
                  </a:ext>
                </a:extLst>
              </a:tr>
            </a:tbl>
          </a:graphicData>
        </a:graphic>
      </p:graphicFrame>
    </p:spTree>
    <p:extLst>
      <p:ext uri="{BB962C8B-B14F-4D97-AF65-F5344CB8AC3E}">
        <p14:creationId xmlns:p14="http://schemas.microsoft.com/office/powerpoint/2010/main" val="1880029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IN" b="1" i="1" u="sng" dirty="0">
                <a:solidFill>
                  <a:srgbClr val="00B050"/>
                </a:solidFill>
              </a:rPr>
              <a:t>TO OPT FOR THE SCHEME</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10363200" cy="5745162"/>
          </a:xfrm>
          <a:ln>
            <a:solidFill>
              <a:schemeClr val="accent1"/>
            </a:solidFill>
          </a:ln>
        </p:spPr>
        <p:txBody>
          <a:bodyPr>
            <a:normAutofit/>
          </a:bodyPr>
          <a:lstStyle/>
          <a:p>
            <a:pPr marL="0" indent="0">
              <a:buNone/>
            </a:pPr>
            <a:r>
              <a:rPr lang="en-IN" dirty="0"/>
              <a:t>Case Study 5: MR. X is a Supplier of Taxable Services</a:t>
            </a:r>
          </a:p>
          <a:p>
            <a:pPr marL="0" indent="0">
              <a:buNone/>
            </a:pPr>
            <a:endParaRPr lang="en-IN" dirty="0"/>
          </a:p>
          <a:p>
            <a:pPr marL="0" indent="0">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5" name="Table 5">
            <a:extLst>
              <a:ext uri="{FF2B5EF4-FFF2-40B4-BE49-F238E27FC236}">
                <a16:creationId xmlns:a16="http://schemas.microsoft.com/office/drawing/2014/main" id="{2486F8C3-9F37-B69F-674E-959317031072}"/>
              </a:ext>
            </a:extLst>
          </p:cNvPr>
          <p:cNvGraphicFramePr>
            <a:graphicFrameLocks noGrp="1"/>
          </p:cNvGraphicFramePr>
          <p:nvPr>
            <p:extLst>
              <p:ext uri="{D42A27DB-BD31-4B8C-83A1-F6EECF244321}">
                <p14:modId xmlns:p14="http://schemas.microsoft.com/office/powerpoint/2010/main" val="4170374166"/>
              </p:ext>
            </p:extLst>
          </p:nvPr>
        </p:nvGraphicFramePr>
        <p:xfrm>
          <a:off x="748145" y="1401762"/>
          <a:ext cx="10210800" cy="3291840"/>
        </p:xfrm>
        <a:graphic>
          <a:graphicData uri="http://schemas.openxmlformats.org/drawingml/2006/table">
            <a:tbl>
              <a:tblPr firstRow="1" bandRow="1">
                <a:tableStyleId>{5C22544A-7EE6-4342-B048-85BDC9FD1C3A}</a:tableStyleId>
              </a:tblPr>
              <a:tblGrid>
                <a:gridCol w="2552700">
                  <a:extLst>
                    <a:ext uri="{9D8B030D-6E8A-4147-A177-3AD203B41FA5}">
                      <a16:colId xmlns:a16="http://schemas.microsoft.com/office/drawing/2014/main" val="2071931709"/>
                    </a:ext>
                  </a:extLst>
                </a:gridCol>
                <a:gridCol w="2552700">
                  <a:extLst>
                    <a:ext uri="{9D8B030D-6E8A-4147-A177-3AD203B41FA5}">
                      <a16:colId xmlns:a16="http://schemas.microsoft.com/office/drawing/2014/main" val="443859296"/>
                    </a:ext>
                  </a:extLst>
                </a:gridCol>
                <a:gridCol w="2552700">
                  <a:extLst>
                    <a:ext uri="{9D8B030D-6E8A-4147-A177-3AD203B41FA5}">
                      <a16:colId xmlns:a16="http://schemas.microsoft.com/office/drawing/2014/main" val="1455676316"/>
                    </a:ext>
                  </a:extLst>
                </a:gridCol>
                <a:gridCol w="2552700">
                  <a:extLst>
                    <a:ext uri="{9D8B030D-6E8A-4147-A177-3AD203B41FA5}">
                      <a16:colId xmlns:a16="http://schemas.microsoft.com/office/drawing/2014/main" val="1257965105"/>
                    </a:ext>
                  </a:extLst>
                </a:gridCol>
              </a:tblGrid>
              <a:tr h="251835">
                <a:tc>
                  <a:txBody>
                    <a:bodyPr/>
                    <a:lstStyle/>
                    <a:p>
                      <a:r>
                        <a:rPr lang="en-IN" dirty="0"/>
                        <a:t>Particulars</a:t>
                      </a:r>
                    </a:p>
                  </a:txBody>
                  <a:tcPr/>
                </a:tc>
                <a:tc>
                  <a:txBody>
                    <a:bodyPr/>
                    <a:lstStyle/>
                    <a:p>
                      <a:r>
                        <a:rPr lang="en-IN" dirty="0"/>
                        <a:t>Manufacturer</a:t>
                      </a:r>
                    </a:p>
                  </a:txBody>
                  <a:tcPr/>
                </a:tc>
                <a:tc>
                  <a:txBody>
                    <a:bodyPr/>
                    <a:lstStyle/>
                    <a:p>
                      <a:r>
                        <a:rPr lang="en-IN" dirty="0"/>
                        <a:t>Restaurant Owner</a:t>
                      </a:r>
                    </a:p>
                  </a:txBody>
                  <a:tcPr/>
                </a:tc>
                <a:tc>
                  <a:txBody>
                    <a:bodyPr/>
                    <a:lstStyle/>
                    <a:p>
                      <a:r>
                        <a:rPr lang="en-IN" dirty="0"/>
                        <a:t>Other Supplier</a:t>
                      </a:r>
                    </a:p>
                  </a:txBody>
                  <a:tcPr/>
                </a:tc>
                <a:extLst>
                  <a:ext uri="{0D108BD9-81ED-4DB2-BD59-A6C34878D82A}">
                    <a16:rowId xmlns:a16="http://schemas.microsoft.com/office/drawing/2014/main" val="3544631452"/>
                  </a:ext>
                </a:extLst>
              </a:tr>
              <a:tr h="370840">
                <a:tc>
                  <a:txBody>
                    <a:bodyPr/>
                    <a:lstStyle/>
                    <a:p>
                      <a:r>
                        <a:rPr lang="en-IN" dirty="0"/>
                        <a:t>Example</a:t>
                      </a:r>
                    </a:p>
                  </a:txBody>
                  <a:tcPr/>
                </a:tc>
                <a:tc>
                  <a:txBody>
                    <a:bodyPr/>
                    <a:lstStyle/>
                    <a:p>
                      <a:r>
                        <a:rPr lang="en-IN" dirty="0"/>
                        <a:t>PYAT- 55 lakhs, TT (G)- 60 lakhs, TT (S)- 3 lakhs</a:t>
                      </a:r>
                    </a:p>
                    <a:p>
                      <a:r>
                        <a:rPr lang="en-IN" dirty="0"/>
                        <a:t>Interest- 2 lakhs</a:t>
                      </a:r>
                    </a:p>
                  </a:txBody>
                  <a:tcPr/>
                </a:tc>
                <a:tc>
                  <a:txBody>
                    <a:bodyPr/>
                    <a:lstStyle/>
                    <a:p>
                      <a:r>
                        <a:rPr lang="en-IN" dirty="0"/>
                        <a:t>PYAT- 55 lakhs, TT (G)- 60 lakhs, TT (OS)- 3 lakhs</a:t>
                      </a:r>
                    </a:p>
                    <a:p>
                      <a:r>
                        <a:rPr lang="en-IN" dirty="0"/>
                        <a:t>Interest- 2 lakhs</a:t>
                      </a:r>
                    </a:p>
                    <a:p>
                      <a:endParaRPr lang="en-IN" dirty="0"/>
                    </a:p>
                  </a:txBody>
                  <a:tcPr/>
                </a:tc>
                <a:tc>
                  <a:txBody>
                    <a:bodyPr/>
                    <a:lstStyle/>
                    <a:p>
                      <a:r>
                        <a:rPr lang="en-IN" dirty="0"/>
                        <a:t>PYAT- 55 lakhs, TT (G)- 60 lakhs, TT (S)- 3 lakhs</a:t>
                      </a:r>
                    </a:p>
                    <a:p>
                      <a:r>
                        <a:rPr lang="en-IN" dirty="0"/>
                        <a:t>Interest- 2 lakhs</a:t>
                      </a:r>
                    </a:p>
                    <a:p>
                      <a:endParaRPr lang="en-IN" dirty="0"/>
                    </a:p>
                  </a:txBody>
                  <a:tcPr/>
                </a:tc>
                <a:extLst>
                  <a:ext uri="{0D108BD9-81ED-4DB2-BD59-A6C34878D82A}">
                    <a16:rowId xmlns:a16="http://schemas.microsoft.com/office/drawing/2014/main" val="231663751"/>
                  </a:ext>
                </a:extLst>
              </a:tr>
              <a:tr h="370840">
                <a:tc>
                  <a:txBody>
                    <a:bodyPr/>
                    <a:lstStyle/>
                    <a:p>
                      <a:r>
                        <a:rPr lang="en-IN" dirty="0"/>
                        <a:t>Applying for CS</a:t>
                      </a:r>
                    </a:p>
                  </a:txBody>
                  <a:tcPr/>
                </a:tc>
                <a:tc>
                  <a:txBody>
                    <a:bodyPr/>
                    <a:lstStyle/>
                    <a:p>
                      <a:r>
                        <a:rPr lang="en-IN" b="1" dirty="0">
                          <a:solidFill>
                            <a:srgbClr val="FF0000"/>
                          </a:solidFill>
                        </a:rPr>
                        <a:t>E1-</a:t>
                      </a:r>
                      <a:r>
                        <a:rPr lang="en-IN" dirty="0">
                          <a:sym typeface="Wingdings" panose="05000000000000000000" pitchFamily="2" charset="2"/>
                        </a:rPr>
                        <a:t></a:t>
                      </a:r>
                      <a:endParaRPr lang="en-IN"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E2-</a:t>
                      </a:r>
                      <a:r>
                        <a:rPr lang="en-IN" b="1" dirty="0">
                          <a:solidFill>
                            <a:srgbClr val="000000"/>
                          </a:solidFill>
                          <a:sym typeface="Wingdings" panose="05000000000000000000" pitchFamily="2" charset="2"/>
                        </a:rPr>
                        <a:t>NA</a:t>
                      </a: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E3-</a:t>
                      </a:r>
                      <a:r>
                        <a:rPr lang="en-IN" dirty="0">
                          <a:sym typeface="Wingdings" panose="05000000000000000000" pitchFamily="2" charset="2"/>
                        </a:rPr>
                        <a:t></a:t>
                      </a:r>
                      <a:endParaRPr lang="en-IN" b="1" dirty="0">
                        <a:solidFill>
                          <a:srgbClr val="000000"/>
                        </a:solidFill>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E4-</a:t>
                      </a:r>
                      <a:r>
                        <a:rPr lang="en-IN" dirty="0">
                          <a:sym typeface="Wingdings" panose="05000000000000000000" pitchFamily="2" charset="2"/>
                        </a:rPr>
                        <a:t></a:t>
                      </a:r>
                      <a:endParaRPr lang="en-IN" b="1" dirty="0">
                        <a:solidFill>
                          <a:srgbClr val="FF0000"/>
                        </a:solidFill>
                      </a:endParaRPr>
                    </a:p>
                  </a:txBody>
                  <a:tcPr/>
                </a:tc>
                <a:tc>
                  <a:txBody>
                    <a:bodyPr/>
                    <a:lstStyle/>
                    <a:p>
                      <a:r>
                        <a:rPr lang="en-IN" b="1" dirty="0">
                          <a:solidFill>
                            <a:srgbClr val="FF0000"/>
                          </a:solidFill>
                        </a:rPr>
                        <a:t>E1-</a:t>
                      </a:r>
                      <a:r>
                        <a:rPr lang="en-IN" dirty="0">
                          <a:sym typeface="Wingdings" panose="05000000000000000000" pitchFamily="2" charset="2"/>
                        </a:rPr>
                        <a:t></a:t>
                      </a:r>
                      <a:endParaRPr lang="en-IN"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E2-</a:t>
                      </a:r>
                      <a:r>
                        <a:rPr lang="en-IN" dirty="0">
                          <a:sym typeface="Wingdings" panose="05000000000000000000" pitchFamily="2" charset="2"/>
                        </a:rPr>
                        <a:t></a:t>
                      </a:r>
                      <a:endParaRPr lang="en-IN" b="1" dirty="0">
                        <a:solidFill>
                          <a:srgbClr val="000000"/>
                        </a:solidFill>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E3-</a:t>
                      </a:r>
                      <a:r>
                        <a:rPr lang="en-IN" dirty="0">
                          <a:sym typeface="Wingdings" panose="05000000000000000000" pitchFamily="2" charset="2"/>
                        </a:rPr>
                        <a:t></a:t>
                      </a:r>
                      <a:endParaRPr lang="en-IN" b="1" dirty="0">
                        <a:solidFill>
                          <a:srgbClr val="000000"/>
                        </a:solidFill>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E4-</a:t>
                      </a:r>
                      <a:r>
                        <a:rPr lang="en-IN" dirty="0">
                          <a:sym typeface="Wingdings" panose="05000000000000000000" pitchFamily="2" charset="2"/>
                        </a:rPr>
                        <a:t></a:t>
                      </a:r>
                      <a:endParaRPr lang="en-IN" b="1" dirty="0">
                        <a:solidFill>
                          <a:srgbClr val="FF0000"/>
                        </a:solidFill>
                      </a:endParaRPr>
                    </a:p>
                  </a:txBody>
                  <a:tcPr/>
                </a:tc>
                <a:tc>
                  <a:txBody>
                    <a:bodyPr/>
                    <a:lstStyle/>
                    <a:p>
                      <a:r>
                        <a:rPr lang="en-IN" b="1" dirty="0">
                          <a:solidFill>
                            <a:srgbClr val="FF0000"/>
                          </a:solidFill>
                        </a:rPr>
                        <a:t>E1-</a:t>
                      </a:r>
                      <a:r>
                        <a:rPr lang="en-IN" dirty="0">
                          <a:sym typeface="Wingdings" panose="05000000000000000000" pitchFamily="2" charset="2"/>
                        </a:rPr>
                        <a:t></a:t>
                      </a:r>
                      <a:endParaRPr lang="en-IN"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E2-</a:t>
                      </a:r>
                      <a:r>
                        <a:rPr lang="en-IN" b="1" dirty="0">
                          <a:solidFill>
                            <a:schemeClr val="tx1"/>
                          </a:solidFill>
                          <a:sym typeface="Wingdings" panose="05000000000000000000" pitchFamily="2" charset="2"/>
                        </a:rPr>
                        <a:t>NA</a:t>
                      </a: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E3-</a:t>
                      </a:r>
                      <a:r>
                        <a:rPr lang="en-IN" dirty="0">
                          <a:sym typeface="Wingdings" panose="05000000000000000000" pitchFamily="2" charset="2"/>
                        </a:rPr>
                        <a:t></a:t>
                      </a:r>
                      <a:endParaRPr lang="en-IN" b="1" dirty="0">
                        <a:solidFill>
                          <a:srgbClr val="000000"/>
                        </a:solidFill>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N" b="1" dirty="0">
                          <a:solidFill>
                            <a:srgbClr val="FF0000"/>
                          </a:solidFill>
                        </a:rPr>
                        <a:t>E4-</a:t>
                      </a:r>
                      <a:r>
                        <a:rPr lang="en-IN" dirty="0">
                          <a:sym typeface="Wingdings" panose="05000000000000000000" pitchFamily="2" charset="2"/>
                        </a:rPr>
                        <a:t></a:t>
                      </a:r>
                      <a:endParaRPr lang="en-IN" dirty="0"/>
                    </a:p>
                    <a:p>
                      <a:endParaRPr lang="en-IN" dirty="0"/>
                    </a:p>
                  </a:txBody>
                  <a:tcPr/>
                </a:tc>
                <a:extLst>
                  <a:ext uri="{0D108BD9-81ED-4DB2-BD59-A6C34878D82A}">
                    <a16:rowId xmlns:a16="http://schemas.microsoft.com/office/drawing/2014/main" val="1266628063"/>
                  </a:ext>
                </a:extLst>
              </a:tr>
            </a:tbl>
          </a:graphicData>
        </a:graphic>
      </p:graphicFrame>
      <p:graphicFrame>
        <p:nvGraphicFramePr>
          <p:cNvPr id="6" name="Table 6">
            <a:extLst>
              <a:ext uri="{FF2B5EF4-FFF2-40B4-BE49-F238E27FC236}">
                <a16:creationId xmlns:a16="http://schemas.microsoft.com/office/drawing/2014/main" id="{5EFFC3A0-6E51-7E3D-F866-CEFF74A7A0A7}"/>
              </a:ext>
            </a:extLst>
          </p:cNvPr>
          <p:cNvGraphicFramePr>
            <a:graphicFrameLocks noGrp="1"/>
          </p:cNvGraphicFramePr>
          <p:nvPr>
            <p:extLst>
              <p:ext uri="{D42A27DB-BD31-4B8C-83A1-F6EECF244321}">
                <p14:modId xmlns:p14="http://schemas.microsoft.com/office/powerpoint/2010/main" val="3268225615"/>
              </p:ext>
            </p:extLst>
          </p:nvPr>
        </p:nvGraphicFramePr>
        <p:xfrm>
          <a:off x="3429000" y="5198600"/>
          <a:ext cx="7495308" cy="370840"/>
        </p:xfrm>
        <a:graphic>
          <a:graphicData uri="http://schemas.openxmlformats.org/drawingml/2006/table">
            <a:tbl>
              <a:tblPr firstRow="1" bandRow="1">
                <a:tableStyleId>{5C22544A-7EE6-4342-B048-85BDC9FD1C3A}</a:tableStyleId>
              </a:tblPr>
              <a:tblGrid>
                <a:gridCol w="2498436">
                  <a:extLst>
                    <a:ext uri="{9D8B030D-6E8A-4147-A177-3AD203B41FA5}">
                      <a16:colId xmlns:a16="http://schemas.microsoft.com/office/drawing/2014/main" val="2759953712"/>
                    </a:ext>
                  </a:extLst>
                </a:gridCol>
                <a:gridCol w="2498436">
                  <a:extLst>
                    <a:ext uri="{9D8B030D-6E8A-4147-A177-3AD203B41FA5}">
                      <a16:colId xmlns:a16="http://schemas.microsoft.com/office/drawing/2014/main" val="1385930000"/>
                    </a:ext>
                  </a:extLst>
                </a:gridCol>
                <a:gridCol w="2498436">
                  <a:extLst>
                    <a:ext uri="{9D8B030D-6E8A-4147-A177-3AD203B41FA5}">
                      <a16:colId xmlns:a16="http://schemas.microsoft.com/office/drawing/2014/main" val="2669788749"/>
                    </a:ext>
                  </a:extLst>
                </a:gridCol>
              </a:tblGrid>
              <a:tr h="370840">
                <a:tc>
                  <a:txBody>
                    <a:bodyPr/>
                    <a:lstStyle/>
                    <a:p>
                      <a:r>
                        <a:rPr lang="en-US" dirty="0"/>
                        <a:t>ELIGIBLE</a:t>
                      </a:r>
                      <a:endParaRPr lang="en-IN" dirty="0"/>
                    </a:p>
                  </a:txBody>
                  <a:tcPr/>
                </a:tc>
                <a:tc>
                  <a:txBody>
                    <a:bodyPr/>
                    <a:lstStyle/>
                    <a:p>
                      <a:r>
                        <a:rPr lang="en-US" dirty="0"/>
                        <a:t>ELIGIBLE</a:t>
                      </a:r>
                      <a:endParaRPr lang="en-IN" dirty="0"/>
                    </a:p>
                  </a:txBody>
                  <a:tcPr/>
                </a:tc>
                <a:tc>
                  <a:txBody>
                    <a:bodyPr/>
                    <a:lstStyle/>
                    <a:p>
                      <a:r>
                        <a:rPr lang="en-US" dirty="0"/>
                        <a:t>ELIGIBLE</a:t>
                      </a:r>
                      <a:endParaRPr lang="en-IN" dirty="0"/>
                    </a:p>
                  </a:txBody>
                  <a:tcPr/>
                </a:tc>
                <a:extLst>
                  <a:ext uri="{0D108BD9-81ED-4DB2-BD59-A6C34878D82A}">
                    <a16:rowId xmlns:a16="http://schemas.microsoft.com/office/drawing/2014/main" val="1107590209"/>
                  </a:ext>
                </a:extLst>
              </a:tr>
            </a:tbl>
          </a:graphicData>
        </a:graphic>
      </p:graphicFrame>
    </p:spTree>
    <p:extLst>
      <p:ext uri="{BB962C8B-B14F-4D97-AF65-F5344CB8AC3E}">
        <p14:creationId xmlns:p14="http://schemas.microsoft.com/office/powerpoint/2010/main" val="2956568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IN" b="1" i="1" u="sng" dirty="0">
                <a:solidFill>
                  <a:srgbClr val="00B050"/>
                </a:solidFill>
              </a:rPr>
              <a:t>Payment of tax</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10363200" cy="5745162"/>
          </a:xfrm>
          <a:ln>
            <a:solidFill>
              <a:schemeClr val="accent1"/>
            </a:solidFill>
          </a:ln>
        </p:spPr>
        <p:txBody>
          <a:bodyPr>
            <a:normAutofit/>
          </a:bodyPr>
          <a:lstStyle/>
          <a:p>
            <a:pPr marL="0" indent="0">
              <a:buNone/>
            </a:pPr>
            <a:r>
              <a:rPr lang="en-IN" dirty="0"/>
              <a:t>Case Study 5: MR. X is a Supplier of Taxable Services</a:t>
            </a:r>
          </a:p>
          <a:p>
            <a:pPr marL="0" indent="0">
              <a:buNone/>
            </a:pPr>
            <a:endParaRPr lang="en-IN" dirty="0"/>
          </a:p>
          <a:p>
            <a:pPr marL="0" indent="0">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5" name="Table 5">
            <a:extLst>
              <a:ext uri="{FF2B5EF4-FFF2-40B4-BE49-F238E27FC236}">
                <a16:creationId xmlns:a16="http://schemas.microsoft.com/office/drawing/2014/main" id="{2486F8C3-9F37-B69F-674E-959317031072}"/>
              </a:ext>
            </a:extLst>
          </p:cNvPr>
          <p:cNvGraphicFramePr>
            <a:graphicFrameLocks noGrp="1"/>
          </p:cNvGraphicFramePr>
          <p:nvPr>
            <p:extLst>
              <p:ext uri="{D42A27DB-BD31-4B8C-83A1-F6EECF244321}">
                <p14:modId xmlns:p14="http://schemas.microsoft.com/office/powerpoint/2010/main" val="2186153040"/>
              </p:ext>
            </p:extLst>
          </p:nvPr>
        </p:nvGraphicFramePr>
        <p:xfrm>
          <a:off x="748145" y="1401762"/>
          <a:ext cx="10210800" cy="2468880"/>
        </p:xfrm>
        <a:graphic>
          <a:graphicData uri="http://schemas.openxmlformats.org/drawingml/2006/table">
            <a:tbl>
              <a:tblPr firstRow="1" bandRow="1">
                <a:tableStyleId>{5C22544A-7EE6-4342-B048-85BDC9FD1C3A}</a:tableStyleId>
              </a:tblPr>
              <a:tblGrid>
                <a:gridCol w="2552700">
                  <a:extLst>
                    <a:ext uri="{9D8B030D-6E8A-4147-A177-3AD203B41FA5}">
                      <a16:colId xmlns:a16="http://schemas.microsoft.com/office/drawing/2014/main" val="2071931709"/>
                    </a:ext>
                  </a:extLst>
                </a:gridCol>
                <a:gridCol w="2552700">
                  <a:extLst>
                    <a:ext uri="{9D8B030D-6E8A-4147-A177-3AD203B41FA5}">
                      <a16:colId xmlns:a16="http://schemas.microsoft.com/office/drawing/2014/main" val="443859296"/>
                    </a:ext>
                  </a:extLst>
                </a:gridCol>
                <a:gridCol w="2552700">
                  <a:extLst>
                    <a:ext uri="{9D8B030D-6E8A-4147-A177-3AD203B41FA5}">
                      <a16:colId xmlns:a16="http://schemas.microsoft.com/office/drawing/2014/main" val="1455676316"/>
                    </a:ext>
                  </a:extLst>
                </a:gridCol>
                <a:gridCol w="2552700">
                  <a:extLst>
                    <a:ext uri="{9D8B030D-6E8A-4147-A177-3AD203B41FA5}">
                      <a16:colId xmlns:a16="http://schemas.microsoft.com/office/drawing/2014/main" val="1257965105"/>
                    </a:ext>
                  </a:extLst>
                </a:gridCol>
              </a:tblGrid>
              <a:tr h="251835">
                <a:tc>
                  <a:txBody>
                    <a:bodyPr/>
                    <a:lstStyle/>
                    <a:p>
                      <a:r>
                        <a:rPr lang="en-IN" dirty="0"/>
                        <a:t>Particulars</a:t>
                      </a:r>
                    </a:p>
                  </a:txBody>
                  <a:tcPr/>
                </a:tc>
                <a:tc>
                  <a:txBody>
                    <a:bodyPr/>
                    <a:lstStyle/>
                    <a:p>
                      <a:r>
                        <a:rPr lang="en-IN" dirty="0"/>
                        <a:t>Manufacturer</a:t>
                      </a:r>
                    </a:p>
                  </a:txBody>
                  <a:tcPr/>
                </a:tc>
                <a:tc>
                  <a:txBody>
                    <a:bodyPr/>
                    <a:lstStyle/>
                    <a:p>
                      <a:r>
                        <a:rPr lang="en-IN" dirty="0"/>
                        <a:t>Restaurant Owner</a:t>
                      </a:r>
                    </a:p>
                  </a:txBody>
                  <a:tcPr/>
                </a:tc>
                <a:tc>
                  <a:txBody>
                    <a:bodyPr/>
                    <a:lstStyle/>
                    <a:p>
                      <a:r>
                        <a:rPr lang="en-IN" dirty="0"/>
                        <a:t>Other Supplier</a:t>
                      </a:r>
                    </a:p>
                  </a:txBody>
                  <a:tcPr/>
                </a:tc>
                <a:extLst>
                  <a:ext uri="{0D108BD9-81ED-4DB2-BD59-A6C34878D82A}">
                    <a16:rowId xmlns:a16="http://schemas.microsoft.com/office/drawing/2014/main" val="3544631452"/>
                  </a:ext>
                </a:extLst>
              </a:tr>
              <a:tr h="370840">
                <a:tc>
                  <a:txBody>
                    <a:bodyPr/>
                    <a:lstStyle/>
                    <a:p>
                      <a:r>
                        <a:rPr lang="en-IN" dirty="0"/>
                        <a:t>Example</a:t>
                      </a:r>
                    </a:p>
                  </a:txBody>
                  <a:tcPr/>
                </a:tc>
                <a:tc>
                  <a:txBody>
                    <a:bodyPr/>
                    <a:lstStyle/>
                    <a:p>
                      <a:r>
                        <a:rPr lang="en-IN" dirty="0"/>
                        <a:t>PYAT- 55 lakhs, TT (G)- 60 lakhs, TT (S)- 4 lakhs</a:t>
                      </a:r>
                    </a:p>
                    <a:p>
                      <a:r>
                        <a:rPr lang="en-IN" dirty="0"/>
                        <a:t>Interest- 2 lakhs</a:t>
                      </a:r>
                    </a:p>
                  </a:txBody>
                  <a:tcPr/>
                </a:tc>
                <a:tc>
                  <a:txBody>
                    <a:bodyPr/>
                    <a:lstStyle/>
                    <a:p>
                      <a:r>
                        <a:rPr lang="en-IN" dirty="0"/>
                        <a:t>PYAT- 55 lakhs, TT (G)- 60 lakhs, TT (OS)- 4 lakhs</a:t>
                      </a:r>
                    </a:p>
                    <a:p>
                      <a:r>
                        <a:rPr lang="en-IN" dirty="0"/>
                        <a:t>Interest- 2 lakhs</a:t>
                      </a:r>
                    </a:p>
                    <a:p>
                      <a:endParaRPr lang="en-IN" dirty="0"/>
                    </a:p>
                  </a:txBody>
                  <a:tcPr/>
                </a:tc>
                <a:tc>
                  <a:txBody>
                    <a:bodyPr/>
                    <a:lstStyle/>
                    <a:p>
                      <a:r>
                        <a:rPr lang="en-IN" dirty="0"/>
                        <a:t>PYAT- 55 lakhs, TT (G)- 60 lakhs, TT (S)- 4 lakhs</a:t>
                      </a:r>
                    </a:p>
                    <a:p>
                      <a:r>
                        <a:rPr lang="en-IN" dirty="0"/>
                        <a:t>Interest- 2 lakhs</a:t>
                      </a:r>
                    </a:p>
                    <a:p>
                      <a:endParaRPr lang="en-IN" dirty="0"/>
                    </a:p>
                  </a:txBody>
                  <a:tcPr/>
                </a:tc>
                <a:extLst>
                  <a:ext uri="{0D108BD9-81ED-4DB2-BD59-A6C34878D82A}">
                    <a16:rowId xmlns:a16="http://schemas.microsoft.com/office/drawing/2014/main" val="231663751"/>
                  </a:ext>
                </a:extLst>
              </a:tr>
              <a:tr h="370840">
                <a:tc>
                  <a:txBody>
                    <a:bodyPr/>
                    <a:lstStyle/>
                    <a:p>
                      <a:r>
                        <a:rPr lang="en-IN" dirty="0"/>
                        <a:t>Turnover of State/UT for the Purpose of Tax</a:t>
                      </a:r>
                    </a:p>
                  </a:txBody>
                  <a:tcPr/>
                </a:tc>
                <a:tc>
                  <a:txBody>
                    <a:bodyPr/>
                    <a:lstStyle/>
                    <a:p>
                      <a:r>
                        <a:rPr lang="en-IN" b="1" dirty="0">
                          <a:solidFill>
                            <a:srgbClr val="FF0000"/>
                          </a:solidFill>
                        </a:rPr>
                        <a:t>64 Lakhs</a:t>
                      </a:r>
                    </a:p>
                  </a:txBody>
                  <a:tcPr/>
                </a:tc>
                <a:tc>
                  <a:txBody>
                    <a:bodyPr/>
                    <a:lstStyle/>
                    <a:p>
                      <a:r>
                        <a:rPr lang="en-IN" b="1" dirty="0">
                          <a:solidFill>
                            <a:srgbClr val="FF0000"/>
                          </a:solidFill>
                        </a:rPr>
                        <a:t>64 Lakhs</a:t>
                      </a:r>
                    </a:p>
                  </a:txBody>
                  <a:tcPr/>
                </a:tc>
                <a:tc>
                  <a:txBody>
                    <a:bodyPr/>
                    <a:lstStyle/>
                    <a:p>
                      <a:r>
                        <a:rPr lang="en-IN" b="1" dirty="0">
                          <a:solidFill>
                            <a:srgbClr val="FF0000"/>
                          </a:solidFill>
                        </a:rPr>
                        <a:t>64 lakhs</a:t>
                      </a:r>
                      <a:endParaRPr lang="en-IN" dirty="0"/>
                    </a:p>
                    <a:p>
                      <a:endParaRPr lang="en-IN" dirty="0"/>
                    </a:p>
                  </a:txBody>
                  <a:tcPr/>
                </a:tc>
                <a:extLst>
                  <a:ext uri="{0D108BD9-81ED-4DB2-BD59-A6C34878D82A}">
                    <a16:rowId xmlns:a16="http://schemas.microsoft.com/office/drawing/2014/main" val="1266628063"/>
                  </a:ext>
                </a:extLst>
              </a:tr>
            </a:tbl>
          </a:graphicData>
        </a:graphic>
      </p:graphicFrame>
      <p:graphicFrame>
        <p:nvGraphicFramePr>
          <p:cNvPr id="6" name="Table 6">
            <a:extLst>
              <a:ext uri="{FF2B5EF4-FFF2-40B4-BE49-F238E27FC236}">
                <a16:creationId xmlns:a16="http://schemas.microsoft.com/office/drawing/2014/main" id="{5EFFC3A0-6E51-7E3D-F866-CEFF74A7A0A7}"/>
              </a:ext>
            </a:extLst>
          </p:cNvPr>
          <p:cNvGraphicFramePr>
            <a:graphicFrameLocks noGrp="1"/>
          </p:cNvGraphicFramePr>
          <p:nvPr>
            <p:extLst>
              <p:ext uri="{D42A27DB-BD31-4B8C-83A1-F6EECF244321}">
                <p14:modId xmlns:p14="http://schemas.microsoft.com/office/powerpoint/2010/main" val="82114916"/>
              </p:ext>
            </p:extLst>
          </p:nvPr>
        </p:nvGraphicFramePr>
        <p:xfrm>
          <a:off x="3429000" y="5198600"/>
          <a:ext cx="7495308" cy="370840"/>
        </p:xfrm>
        <a:graphic>
          <a:graphicData uri="http://schemas.openxmlformats.org/drawingml/2006/table">
            <a:tbl>
              <a:tblPr firstRow="1" bandRow="1">
                <a:tableStyleId>{5C22544A-7EE6-4342-B048-85BDC9FD1C3A}</a:tableStyleId>
              </a:tblPr>
              <a:tblGrid>
                <a:gridCol w="2498436">
                  <a:extLst>
                    <a:ext uri="{9D8B030D-6E8A-4147-A177-3AD203B41FA5}">
                      <a16:colId xmlns:a16="http://schemas.microsoft.com/office/drawing/2014/main" val="2759953712"/>
                    </a:ext>
                  </a:extLst>
                </a:gridCol>
                <a:gridCol w="2498436">
                  <a:extLst>
                    <a:ext uri="{9D8B030D-6E8A-4147-A177-3AD203B41FA5}">
                      <a16:colId xmlns:a16="http://schemas.microsoft.com/office/drawing/2014/main" val="1385930000"/>
                    </a:ext>
                  </a:extLst>
                </a:gridCol>
                <a:gridCol w="2498436">
                  <a:extLst>
                    <a:ext uri="{9D8B030D-6E8A-4147-A177-3AD203B41FA5}">
                      <a16:colId xmlns:a16="http://schemas.microsoft.com/office/drawing/2014/main" val="2669788749"/>
                    </a:ext>
                  </a:extLst>
                </a:gridCol>
              </a:tblGrid>
              <a:tr h="370840">
                <a:tc>
                  <a:txBody>
                    <a:bodyPr/>
                    <a:lstStyle/>
                    <a:p>
                      <a:r>
                        <a:rPr lang="en-US" dirty="0"/>
                        <a:t>0.64</a:t>
                      </a:r>
                      <a:endParaRPr lang="en-IN" dirty="0"/>
                    </a:p>
                  </a:txBody>
                  <a:tcPr/>
                </a:tc>
                <a:tc>
                  <a:txBody>
                    <a:bodyPr/>
                    <a:lstStyle/>
                    <a:p>
                      <a:r>
                        <a:rPr lang="en-US" dirty="0"/>
                        <a:t>3.20</a:t>
                      </a:r>
                      <a:endParaRPr lang="en-IN" dirty="0"/>
                    </a:p>
                  </a:txBody>
                  <a:tcPr/>
                </a:tc>
                <a:tc>
                  <a:txBody>
                    <a:bodyPr/>
                    <a:lstStyle/>
                    <a:p>
                      <a:r>
                        <a:rPr lang="en-US" dirty="0"/>
                        <a:t>0.64</a:t>
                      </a:r>
                      <a:endParaRPr lang="en-IN" dirty="0"/>
                    </a:p>
                  </a:txBody>
                  <a:tcPr/>
                </a:tc>
                <a:extLst>
                  <a:ext uri="{0D108BD9-81ED-4DB2-BD59-A6C34878D82A}">
                    <a16:rowId xmlns:a16="http://schemas.microsoft.com/office/drawing/2014/main" val="1107590209"/>
                  </a:ext>
                </a:extLst>
              </a:tr>
            </a:tbl>
          </a:graphicData>
        </a:graphic>
      </p:graphicFrame>
    </p:spTree>
    <p:extLst>
      <p:ext uri="{BB962C8B-B14F-4D97-AF65-F5344CB8AC3E}">
        <p14:creationId xmlns:p14="http://schemas.microsoft.com/office/powerpoint/2010/main" val="833881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IN" b="1" i="1" u="sng" dirty="0">
                <a:solidFill>
                  <a:srgbClr val="00B050"/>
                </a:solidFill>
              </a:rPr>
              <a:t>TO OPT FOR THE SCHEME</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9956800" cy="4873752"/>
          </a:xfrm>
          <a:ln>
            <a:solidFill>
              <a:schemeClr val="accent1"/>
            </a:solidFill>
          </a:ln>
        </p:spPr>
        <p:txBody>
          <a:bodyPr>
            <a:normAutofit/>
          </a:bodyPr>
          <a:lstStyle/>
          <a:p>
            <a:pPr marL="0" indent="0" algn="just">
              <a:buNone/>
            </a:pPr>
            <a:r>
              <a:rPr lang="en-IN" dirty="0"/>
              <a:t>Case Study 6:</a:t>
            </a:r>
          </a:p>
          <a:p>
            <a:pPr marL="0" indent="0" algn="just">
              <a:buNone/>
            </a:pPr>
            <a:r>
              <a:rPr lang="en-IN" dirty="0"/>
              <a:t>Mr. Kapoor is having turnover of 154 lakhs in the PY for the following cases:</a:t>
            </a:r>
          </a:p>
          <a:p>
            <a:pPr marL="457200" indent="-457200" algn="just">
              <a:buAutoNum type="alphaLcParenR"/>
            </a:pPr>
            <a:r>
              <a:rPr lang="en-IN" dirty="0"/>
              <a:t>Dealing in 100% Exempted Goods/Services.( He is Unregistered)</a:t>
            </a:r>
          </a:p>
          <a:p>
            <a:pPr marL="457200" indent="-457200" algn="just">
              <a:buAutoNum type="alphaLcParenR"/>
            </a:pPr>
            <a:r>
              <a:rPr lang="en-IN" dirty="0"/>
              <a:t>Dealing in 50% Exempted and 50% Taxable Goods/Services.</a:t>
            </a:r>
          </a:p>
          <a:p>
            <a:pPr marL="457200" indent="-457200" algn="just">
              <a:buAutoNum type="alphaLcParenR"/>
            </a:pPr>
            <a:r>
              <a:rPr lang="en-IN" dirty="0"/>
              <a:t>Only Earns Interest on Fixed Deposit.</a:t>
            </a:r>
          </a:p>
          <a:p>
            <a:pPr marL="0" indent="0" algn="just">
              <a:buNone/>
            </a:pPr>
            <a:r>
              <a:rPr lang="en-IN" dirty="0"/>
              <a:t>Can Mr Kapoor OPT for CS under Both Cases?</a:t>
            </a:r>
          </a:p>
          <a:p>
            <a:pPr marL="0" indent="0" algn="just">
              <a:buNone/>
            </a:pPr>
            <a:endParaRPr lang="en-IN" dirty="0"/>
          </a:p>
          <a:p>
            <a:pPr marL="0" indent="0" algn="just">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5" name="Table 5">
            <a:extLst>
              <a:ext uri="{FF2B5EF4-FFF2-40B4-BE49-F238E27FC236}">
                <a16:creationId xmlns:a16="http://schemas.microsoft.com/office/drawing/2014/main" id="{52B65787-8AC9-C333-C396-6AC4765AE39E}"/>
              </a:ext>
            </a:extLst>
          </p:cNvPr>
          <p:cNvGraphicFramePr>
            <a:graphicFrameLocks noGrp="1"/>
          </p:cNvGraphicFramePr>
          <p:nvPr>
            <p:extLst>
              <p:ext uri="{D42A27DB-BD31-4B8C-83A1-F6EECF244321}">
                <p14:modId xmlns:p14="http://schemas.microsoft.com/office/powerpoint/2010/main" val="878451271"/>
              </p:ext>
            </p:extLst>
          </p:nvPr>
        </p:nvGraphicFramePr>
        <p:xfrm>
          <a:off x="1625600" y="4191000"/>
          <a:ext cx="8128000" cy="74168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268346165"/>
                    </a:ext>
                  </a:extLst>
                </a:gridCol>
              </a:tblGrid>
              <a:tr h="370840">
                <a:tc>
                  <a:txBody>
                    <a:bodyPr/>
                    <a:lstStyle/>
                    <a:p>
                      <a:pPr algn="just"/>
                      <a:r>
                        <a:rPr lang="en-US" dirty="0"/>
                        <a:t>ANSWER:</a:t>
                      </a:r>
                      <a:endParaRPr lang="en-IN" dirty="0"/>
                    </a:p>
                  </a:txBody>
                  <a:tcPr/>
                </a:tc>
                <a:extLst>
                  <a:ext uri="{0D108BD9-81ED-4DB2-BD59-A6C34878D82A}">
                    <a16:rowId xmlns:a16="http://schemas.microsoft.com/office/drawing/2014/main" val="2338256530"/>
                  </a:ext>
                </a:extLst>
              </a:tr>
              <a:tr h="370840">
                <a:tc>
                  <a:txBody>
                    <a:bodyPr/>
                    <a:lstStyle/>
                    <a:p>
                      <a:pPr algn="just"/>
                      <a:r>
                        <a:rPr lang="en-US" dirty="0"/>
                        <a:t>Ineligible in Both the Cases. Eligible in 3</a:t>
                      </a:r>
                      <a:r>
                        <a:rPr lang="en-US" baseline="30000" dirty="0"/>
                        <a:t>rd</a:t>
                      </a:r>
                      <a:r>
                        <a:rPr lang="en-US" dirty="0"/>
                        <a:t> Case.</a:t>
                      </a:r>
                      <a:endParaRPr lang="en-IN" dirty="0"/>
                    </a:p>
                  </a:txBody>
                  <a:tcPr/>
                </a:tc>
                <a:extLst>
                  <a:ext uri="{0D108BD9-81ED-4DB2-BD59-A6C34878D82A}">
                    <a16:rowId xmlns:a16="http://schemas.microsoft.com/office/drawing/2014/main" val="3808882211"/>
                  </a:ext>
                </a:extLst>
              </a:tr>
            </a:tbl>
          </a:graphicData>
        </a:graphic>
      </p:graphicFrame>
    </p:spTree>
    <p:extLst>
      <p:ext uri="{BB962C8B-B14F-4D97-AF65-F5344CB8AC3E}">
        <p14:creationId xmlns:p14="http://schemas.microsoft.com/office/powerpoint/2010/main" val="3432653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9E4EB-14A7-6C19-529A-44340657FF56}"/>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i="1" u="sng" dirty="0">
                <a:solidFill>
                  <a:srgbClr val="00B050"/>
                </a:solidFill>
              </a:rPr>
              <a:t>OTHER </a:t>
            </a:r>
            <a:r>
              <a:rPr lang="en-US" b="1" i="1" u="sng" dirty="0" err="1">
                <a:solidFill>
                  <a:srgbClr val="00B050"/>
                </a:solidFill>
              </a:rPr>
              <a:t>ConditionS</a:t>
            </a:r>
            <a:r>
              <a:rPr lang="en-US" b="1" i="1" u="sng" dirty="0">
                <a:solidFill>
                  <a:srgbClr val="00B050"/>
                </a:solidFill>
              </a:rPr>
              <a:t> for eligibility </a:t>
            </a:r>
            <a:endParaRPr lang="en-IN" b="1" i="1" u="sng" dirty="0">
              <a:solidFill>
                <a:srgbClr val="00B050"/>
              </a:solidFill>
            </a:endParaRPr>
          </a:p>
        </p:txBody>
      </p:sp>
      <p:sp>
        <p:nvSpPr>
          <p:cNvPr id="3" name="Content Placeholder 2">
            <a:extLst>
              <a:ext uri="{FF2B5EF4-FFF2-40B4-BE49-F238E27FC236}">
                <a16:creationId xmlns:a16="http://schemas.microsoft.com/office/drawing/2014/main" id="{FE75AEC7-95FF-20C8-FD77-EF869ECB573A}"/>
              </a:ext>
            </a:extLst>
          </p:cNvPr>
          <p:cNvSpPr>
            <a:spLocks noGrp="1"/>
          </p:cNvSpPr>
          <p:nvPr>
            <p:ph sz="quarter" idx="1"/>
          </p:nvPr>
        </p:nvSpPr>
        <p:spPr>
          <a:xfrm>
            <a:off x="609600" y="1600200"/>
            <a:ext cx="9956800" cy="5257800"/>
          </a:xfrm>
        </p:spPr>
        <p:style>
          <a:lnRef idx="2">
            <a:schemeClr val="accent1"/>
          </a:lnRef>
          <a:fillRef idx="1">
            <a:schemeClr val="lt1"/>
          </a:fillRef>
          <a:effectRef idx="0">
            <a:schemeClr val="accent1"/>
          </a:effectRef>
          <a:fontRef idx="minor">
            <a:schemeClr val="dk1"/>
          </a:fontRef>
        </p:style>
        <p:txBody>
          <a:bodyPr>
            <a:normAutofit/>
          </a:bodyPr>
          <a:lstStyle/>
          <a:p>
            <a:pPr marL="457200" indent="-457200" algn="just">
              <a:buAutoNum type="arabicPeriod"/>
            </a:pPr>
            <a:r>
              <a:rPr lang="en-US" dirty="0"/>
              <a:t>The </a:t>
            </a:r>
            <a:r>
              <a:rPr lang="en-US" b="1" dirty="0">
                <a:solidFill>
                  <a:srgbClr val="FF0000"/>
                </a:solidFill>
              </a:rPr>
              <a:t>E1 till E4</a:t>
            </a:r>
            <a:r>
              <a:rPr lang="en-US" dirty="0"/>
              <a:t> is the Main Condition.</a:t>
            </a:r>
          </a:p>
          <a:p>
            <a:pPr marL="457200" indent="-457200" algn="just">
              <a:buAutoNum type="arabicPeriod"/>
            </a:pPr>
            <a:r>
              <a:rPr lang="en-US" dirty="0"/>
              <a:t>Person making any supply of goods or services which are not leviable to tax under this act.</a:t>
            </a:r>
            <a:r>
              <a:rPr lang="en-US" b="1" i="1" dirty="0">
                <a:solidFill>
                  <a:srgbClr val="0070C0"/>
                </a:solidFill>
              </a:rPr>
              <a:t>(Petroleum Crude, HSD, Alcohol)</a:t>
            </a:r>
          </a:p>
          <a:p>
            <a:pPr marL="457200" indent="-457200" algn="just">
              <a:buAutoNum type="arabicPeriod"/>
            </a:pPr>
            <a:r>
              <a:rPr lang="en-US" dirty="0"/>
              <a:t>Person making inter-state outward supplies of goods &amp; services.</a:t>
            </a:r>
          </a:p>
          <a:p>
            <a:pPr marL="457200" indent="-457200" algn="just">
              <a:buAutoNum type="arabicPeriod"/>
            </a:pPr>
            <a:r>
              <a:rPr lang="en-US" b="1" i="1" dirty="0">
                <a:solidFill>
                  <a:srgbClr val="FF0000"/>
                </a:solidFill>
              </a:rPr>
              <a:t>Person making any supply of goods/services through ECO who is registered to collect tax at services u/s 52.</a:t>
            </a:r>
          </a:p>
          <a:p>
            <a:pPr marL="457200" indent="-457200" algn="just">
              <a:buAutoNum type="arabicPeriod"/>
            </a:pPr>
            <a:r>
              <a:rPr lang="en-US" dirty="0"/>
              <a:t>Specific Manufacturer of goods cannot opt for Composition Scheme.- Ice Cream, PAN Masala, Tobacco, Aerated Water, Fly Ash Bricks, Bricks of Fossil Meals, Building Bricks, Earthen or Roofing Tiles</a:t>
            </a:r>
          </a:p>
          <a:p>
            <a:pPr marL="457200" indent="-457200" algn="just">
              <a:buAutoNum type="arabicPeriod"/>
            </a:pPr>
            <a:r>
              <a:rPr lang="en-US" dirty="0"/>
              <a:t>Person should not be Casual Taxable Person nor a Non resident taxable person</a:t>
            </a:r>
          </a:p>
          <a:p>
            <a:pPr marL="0" indent="0">
              <a:buNone/>
            </a:pPr>
            <a:endParaRPr lang="en-US" dirty="0"/>
          </a:p>
          <a:p>
            <a:pPr marL="0" indent="0">
              <a:buNone/>
            </a:pPr>
            <a:endParaRPr lang="en-US" dirty="0"/>
          </a:p>
          <a:p>
            <a:pPr marL="457200" indent="-457200">
              <a:buAutoNum type="arabicPeriod"/>
            </a:pPr>
            <a:endParaRPr lang="en-US" dirty="0"/>
          </a:p>
          <a:p>
            <a:pPr marL="0" indent="0">
              <a:buNone/>
            </a:pPr>
            <a:endParaRPr lang="en-US" dirty="0"/>
          </a:p>
          <a:p>
            <a:pPr marL="457200" indent="-457200">
              <a:buAutoNum type="arabicPeriod"/>
            </a:pPr>
            <a:endParaRPr lang="en-US" dirty="0"/>
          </a:p>
          <a:p>
            <a:pPr marL="457200" indent="-457200">
              <a:buAutoNum type="arabicPeriod"/>
            </a:pPr>
            <a:endParaRPr lang="en-US" dirty="0"/>
          </a:p>
          <a:p>
            <a:pPr marL="457200" indent="-457200">
              <a:buAutoNum type="arabicPeriod"/>
            </a:pPr>
            <a:endParaRPr lang="en-US" dirty="0"/>
          </a:p>
          <a:p>
            <a:pPr marL="457200" indent="-457200">
              <a:buAutoNum type="arabicPeriod"/>
            </a:pPr>
            <a:endParaRPr lang="en-IN" dirty="0"/>
          </a:p>
        </p:txBody>
      </p:sp>
      <p:sp>
        <p:nvSpPr>
          <p:cNvPr id="4" name="Footer Placeholder 3">
            <a:extLst>
              <a:ext uri="{FF2B5EF4-FFF2-40B4-BE49-F238E27FC236}">
                <a16:creationId xmlns:a16="http://schemas.microsoft.com/office/drawing/2014/main" id="{1F2DC7A6-44E0-A582-077E-2A82DFD5F07B}"/>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3745867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9E4EB-14A7-6C19-529A-44340657FF56}"/>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i="1" u="sng" dirty="0">
                <a:solidFill>
                  <a:srgbClr val="00B050"/>
                </a:solidFill>
              </a:rPr>
              <a:t>OTHER </a:t>
            </a:r>
            <a:r>
              <a:rPr lang="en-US" b="1" i="1" u="sng" dirty="0" err="1">
                <a:solidFill>
                  <a:srgbClr val="00B050"/>
                </a:solidFill>
              </a:rPr>
              <a:t>ConditionS</a:t>
            </a:r>
            <a:r>
              <a:rPr lang="en-US" b="1" i="1" u="sng" dirty="0">
                <a:solidFill>
                  <a:srgbClr val="00B050"/>
                </a:solidFill>
              </a:rPr>
              <a:t> for eligibility </a:t>
            </a:r>
            <a:endParaRPr lang="en-IN" b="1" i="1" u="sng" dirty="0">
              <a:solidFill>
                <a:srgbClr val="00B050"/>
              </a:solidFill>
            </a:endParaRPr>
          </a:p>
        </p:txBody>
      </p:sp>
      <p:sp>
        <p:nvSpPr>
          <p:cNvPr id="3" name="Content Placeholder 2">
            <a:extLst>
              <a:ext uri="{FF2B5EF4-FFF2-40B4-BE49-F238E27FC236}">
                <a16:creationId xmlns:a16="http://schemas.microsoft.com/office/drawing/2014/main" id="{FE75AEC7-95FF-20C8-FD77-EF869ECB573A}"/>
              </a:ext>
            </a:extLst>
          </p:cNvPr>
          <p:cNvSpPr>
            <a:spLocks noGrp="1"/>
          </p:cNvSpPr>
          <p:nvPr>
            <p:ph sz="quarter" idx="1"/>
          </p:nvPr>
        </p:nvSpPr>
        <p:spPr>
          <a:xfrm>
            <a:off x="609600" y="1600200"/>
            <a:ext cx="9956800" cy="5257800"/>
          </a:xfrm>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r>
              <a:rPr lang="en-US" dirty="0"/>
              <a:t>7. Goods held in Stock by him have not been purchased from an unregistered supplier and where purchased, he pays the tax under 9(4) of the CGST Act.- </a:t>
            </a:r>
            <a:r>
              <a:rPr lang="en-US" dirty="0">
                <a:solidFill>
                  <a:srgbClr val="FF0000"/>
                </a:solidFill>
              </a:rPr>
              <a:t>This provision is not relevant now.</a:t>
            </a:r>
          </a:p>
          <a:p>
            <a:pPr marL="0" indent="0" algn="just">
              <a:buNone/>
            </a:pPr>
            <a:endParaRPr lang="en-US" dirty="0">
              <a:solidFill>
                <a:srgbClr val="FF0000"/>
              </a:solidFill>
            </a:endParaRPr>
          </a:p>
          <a:p>
            <a:pPr marL="0" indent="0" algn="just">
              <a:buNone/>
            </a:pPr>
            <a:r>
              <a:rPr lang="en-US" dirty="0">
                <a:solidFill>
                  <a:schemeClr val="tx1"/>
                </a:solidFill>
              </a:rPr>
              <a:t>8. He shall pay tax under 9(3) of the CGST Act, 2017</a:t>
            </a:r>
          </a:p>
          <a:p>
            <a:pPr marL="0" indent="0">
              <a:buNone/>
            </a:pPr>
            <a:endParaRPr lang="en-US" dirty="0"/>
          </a:p>
          <a:p>
            <a:pPr marL="0" indent="0">
              <a:buNone/>
            </a:pPr>
            <a:endParaRPr lang="en-US" dirty="0"/>
          </a:p>
          <a:p>
            <a:pPr marL="457200" indent="-457200">
              <a:buAutoNum type="arabicPeriod"/>
            </a:pPr>
            <a:endParaRPr lang="en-US" dirty="0"/>
          </a:p>
          <a:p>
            <a:pPr marL="0" indent="0">
              <a:buNone/>
            </a:pPr>
            <a:endParaRPr lang="en-US" dirty="0"/>
          </a:p>
          <a:p>
            <a:pPr marL="457200" indent="-457200">
              <a:buAutoNum type="arabicPeriod"/>
            </a:pPr>
            <a:endParaRPr lang="en-US" dirty="0"/>
          </a:p>
          <a:p>
            <a:pPr marL="457200" indent="-457200">
              <a:buAutoNum type="arabicPeriod"/>
            </a:pPr>
            <a:endParaRPr lang="en-US" dirty="0"/>
          </a:p>
          <a:p>
            <a:pPr marL="457200" indent="-457200">
              <a:buAutoNum type="arabicPeriod"/>
            </a:pPr>
            <a:endParaRPr lang="en-US" dirty="0"/>
          </a:p>
          <a:p>
            <a:pPr marL="457200" indent="-457200">
              <a:buAutoNum type="arabicPeriod"/>
            </a:pPr>
            <a:endParaRPr lang="en-IN" dirty="0"/>
          </a:p>
        </p:txBody>
      </p:sp>
      <p:sp>
        <p:nvSpPr>
          <p:cNvPr id="4" name="Footer Placeholder 3">
            <a:extLst>
              <a:ext uri="{FF2B5EF4-FFF2-40B4-BE49-F238E27FC236}">
                <a16:creationId xmlns:a16="http://schemas.microsoft.com/office/drawing/2014/main" id="{1F2DC7A6-44E0-A582-077E-2A82DFD5F07B}"/>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3532316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9E4EB-14A7-6C19-529A-44340657FF56}"/>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i="1" u="sng" dirty="0">
                <a:solidFill>
                  <a:srgbClr val="00B050"/>
                </a:solidFill>
              </a:rPr>
              <a:t>Changes made for comp supplier through </a:t>
            </a:r>
            <a:r>
              <a:rPr lang="en-US" b="1" i="1" u="sng" dirty="0" err="1">
                <a:solidFill>
                  <a:srgbClr val="00B050"/>
                </a:solidFill>
              </a:rPr>
              <a:t>ecom</a:t>
            </a:r>
            <a:endParaRPr lang="en-IN" b="1" i="1" u="sng" dirty="0">
              <a:solidFill>
                <a:srgbClr val="00B050"/>
              </a:solidFill>
            </a:endParaRPr>
          </a:p>
        </p:txBody>
      </p:sp>
      <p:sp>
        <p:nvSpPr>
          <p:cNvPr id="3" name="Content Placeholder 2">
            <a:extLst>
              <a:ext uri="{FF2B5EF4-FFF2-40B4-BE49-F238E27FC236}">
                <a16:creationId xmlns:a16="http://schemas.microsoft.com/office/drawing/2014/main" id="{FE75AEC7-95FF-20C8-FD77-EF869ECB573A}"/>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a:bodyPr>
          <a:lstStyle/>
          <a:p>
            <a:pPr marL="457200" indent="-457200" algn="just">
              <a:buAutoNum type="arabicPeriod"/>
            </a:pPr>
            <a:r>
              <a:rPr lang="en-US" b="1" i="1" dirty="0">
                <a:solidFill>
                  <a:srgbClr val="FF0000"/>
                </a:solidFill>
              </a:rPr>
              <a:t>Person making any supply of goods/services through ECO who is required to collect tax at source u/s 52 are NOT Eligible.</a:t>
            </a:r>
            <a:endParaRPr lang="en-US" dirty="0"/>
          </a:p>
          <a:p>
            <a:pPr marL="0" indent="0">
              <a:buNone/>
            </a:pPr>
            <a:r>
              <a:rPr lang="en-US" b="1" i="1" u="sng" dirty="0"/>
              <a:t>Changes  brought in Budget 2023</a:t>
            </a:r>
          </a:p>
          <a:p>
            <a:pPr marL="457200" indent="-457200" algn="just">
              <a:buAutoNum type="alphaLcParenR"/>
            </a:pPr>
            <a:r>
              <a:rPr lang="en-US" dirty="0"/>
              <a:t>Section 10 of CGST Act, 2017, amended to remove restriction imposed on registered person suppling </a:t>
            </a:r>
            <a:r>
              <a:rPr lang="en-US" dirty="0">
                <a:solidFill>
                  <a:srgbClr val="FF0000"/>
                </a:solidFill>
              </a:rPr>
              <a:t>“goods”</a:t>
            </a:r>
            <a:r>
              <a:rPr lang="en-US" dirty="0"/>
              <a:t> through E-commerce Operator from opting in for composition scheme.</a:t>
            </a:r>
            <a:br>
              <a:rPr lang="en-US" dirty="0"/>
            </a:br>
            <a:endParaRPr lang="en-US" dirty="0"/>
          </a:p>
          <a:p>
            <a:pPr marL="457200" indent="-457200" algn="just">
              <a:buAutoNum type="alphaLcParenR"/>
            </a:pPr>
            <a:r>
              <a:rPr lang="en-US" dirty="0"/>
              <a:t>b) Such Composition Taxpayers can make only “Intra State Supply of Goods”. Inter State is still restricted.</a:t>
            </a:r>
          </a:p>
          <a:p>
            <a:pPr marL="0" indent="0">
              <a:buNone/>
            </a:pPr>
            <a:endParaRPr lang="en-US" dirty="0"/>
          </a:p>
          <a:p>
            <a:pPr marL="0" indent="0">
              <a:buNone/>
            </a:pPr>
            <a:endParaRPr lang="en-US" dirty="0"/>
          </a:p>
          <a:p>
            <a:pPr marL="457200" indent="-457200">
              <a:buAutoNum type="arabicPeriod"/>
            </a:pPr>
            <a:endParaRPr lang="en-US" dirty="0"/>
          </a:p>
          <a:p>
            <a:pPr marL="0" indent="0">
              <a:buNone/>
            </a:pPr>
            <a:endParaRPr lang="en-US" dirty="0"/>
          </a:p>
          <a:p>
            <a:pPr marL="457200" indent="-457200">
              <a:buAutoNum type="arabicPeriod"/>
            </a:pPr>
            <a:endParaRPr lang="en-US" dirty="0"/>
          </a:p>
          <a:p>
            <a:pPr marL="457200" indent="-457200">
              <a:buAutoNum type="arabicPeriod"/>
            </a:pPr>
            <a:endParaRPr lang="en-US" dirty="0"/>
          </a:p>
          <a:p>
            <a:pPr marL="457200" indent="-457200">
              <a:buAutoNum type="arabicPeriod"/>
            </a:pPr>
            <a:endParaRPr lang="en-US" dirty="0"/>
          </a:p>
          <a:p>
            <a:pPr marL="457200" indent="-457200">
              <a:buAutoNum type="arabicPeriod"/>
            </a:pPr>
            <a:endParaRPr lang="en-IN" dirty="0"/>
          </a:p>
        </p:txBody>
      </p:sp>
      <p:sp>
        <p:nvSpPr>
          <p:cNvPr id="4" name="Footer Placeholder 3">
            <a:extLst>
              <a:ext uri="{FF2B5EF4-FFF2-40B4-BE49-F238E27FC236}">
                <a16:creationId xmlns:a16="http://schemas.microsoft.com/office/drawing/2014/main" id="{1F2DC7A6-44E0-A582-077E-2A82DFD5F07B}"/>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3393766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74638"/>
            <a:ext cx="9956800" cy="792162"/>
          </a:xfrm>
        </p:spPr>
        <p:style>
          <a:lnRef idx="2">
            <a:schemeClr val="dk1"/>
          </a:lnRef>
          <a:fillRef idx="1">
            <a:schemeClr val="lt1"/>
          </a:fillRef>
          <a:effectRef idx="0">
            <a:schemeClr val="dk1"/>
          </a:effectRef>
          <a:fontRef idx="minor">
            <a:schemeClr val="dk1"/>
          </a:fontRef>
        </p:style>
        <p:txBody>
          <a:bodyPr/>
          <a:lstStyle/>
          <a:p>
            <a:pPr fontAlgn="auto">
              <a:spcAft>
                <a:spcPts val="0"/>
              </a:spcAft>
              <a:defRPr/>
            </a:pPr>
            <a:r>
              <a:rPr lang="en-US" dirty="0"/>
              <a:t>About the speakers</a:t>
            </a:r>
          </a:p>
        </p:txBody>
      </p:sp>
      <p:sp>
        <p:nvSpPr>
          <p:cNvPr id="5" name="Content Placeholder 2"/>
          <p:cNvSpPr>
            <a:spLocks noGrp="1"/>
          </p:cNvSpPr>
          <p:nvPr>
            <p:ph sz="quarter" idx="1"/>
          </p:nvPr>
        </p:nvSpPr>
        <p:spPr>
          <a:xfrm>
            <a:off x="76200" y="1082358"/>
            <a:ext cx="10715696" cy="4251642"/>
          </a:xfrm>
        </p:spPr>
        <p:txBody>
          <a:bodyPr rtlCol="0">
            <a:noAutofit/>
          </a:bodyPr>
          <a:lstStyle/>
          <a:p>
            <a:pPr marL="1831975" indent="-3175" algn="just" fontAlgn="auto">
              <a:spcAft>
                <a:spcPts val="0"/>
              </a:spcAft>
              <a:buFont typeface="Franklin Gothic Book" pitchFamily="34" charset="0"/>
              <a:buNone/>
              <a:defRPr/>
            </a:pPr>
            <a:r>
              <a:rPr lang="en-US" dirty="0">
                <a:latin typeface="+mj-lt"/>
              </a:rPr>
              <a:t>CA Indranil Das, FCA, DISA.</a:t>
            </a:r>
          </a:p>
          <a:p>
            <a:pPr marL="1831975" indent="-3175" algn="just" fontAlgn="auto">
              <a:spcAft>
                <a:spcPts val="0"/>
              </a:spcAft>
              <a:buFont typeface="Franklin Gothic Book" pitchFamily="34" charset="0"/>
              <a:buNone/>
              <a:defRPr/>
            </a:pPr>
            <a:r>
              <a:rPr lang="en-US" sz="1400" i="1" dirty="0">
                <a:latin typeface="+mj-lt"/>
              </a:rPr>
              <a:t>Certificate in GST Pleading and Practice ( ICAI)</a:t>
            </a:r>
          </a:p>
          <a:p>
            <a:pPr marL="1831975" indent="-3175" algn="just" fontAlgn="auto">
              <a:spcAft>
                <a:spcPts val="0"/>
              </a:spcAft>
              <a:buFont typeface="Franklin Gothic Book" pitchFamily="34" charset="0"/>
              <a:buNone/>
              <a:defRPr/>
            </a:pPr>
            <a:r>
              <a:rPr lang="en-US" sz="1800" dirty="0">
                <a:latin typeface="+mj-lt"/>
              </a:rPr>
              <a:t>CA Indranil Das is a practicing Chartered Accountant in practice for the past 12 years.  He attained fellowship in the year 2016 from ICAI. He is extensively practicing in Direct and Indirect Taxation. A member of Direct Tax Professional Association Kolkata and Accountants Library Kolkata. He has attained Diploma in Information Systems Audit from ICAI. Specializes in GST Pleading and Practice and represents clients before Advance Ruling Authority, Adjudicating Authority. Has provided corporate trainings to large corporates like BSNL, HPCL,SBI to name a few. </a:t>
            </a:r>
          </a:p>
          <a:p>
            <a:pPr marL="1831975" indent="-3175" algn="just" fontAlgn="auto">
              <a:spcAft>
                <a:spcPts val="0"/>
              </a:spcAft>
              <a:buFont typeface="Franklin Gothic Book" pitchFamily="34" charset="0"/>
              <a:buNone/>
              <a:defRPr/>
            </a:pPr>
            <a:endParaRPr lang="en-US" sz="1800" dirty="0">
              <a:latin typeface="+mj-lt"/>
            </a:endParaRPr>
          </a:p>
        </p:txBody>
      </p:sp>
      <p:sp>
        <p:nvSpPr>
          <p:cNvPr id="3" name="Footer Placeholder 2"/>
          <p:cNvSpPr>
            <a:spLocks noGrp="1"/>
          </p:cNvSpPr>
          <p:nvPr>
            <p:ph type="ftr" sz="quarter" idx="16"/>
          </p:nvPr>
        </p:nvSpPr>
        <p:spPr/>
        <p:txBody>
          <a:bodyPr/>
          <a:lstStyle/>
          <a:p>
            <a:pPr>
              <a:defRPr/>
            </a:pPr>
            <a:r>
              <a:rPr lang="en-US" dirty="0"/>
              <a:t>DAS </a:t>
            </a:r>
            <a:r>
              <a:rPr lang="en-US" dirty="0" err="1"/>
              <a:t>DAS</a:t>
            </a:r>
            <a:r>
              <a:rPr lang="en-US" dirty="0"/>
              <a:t> &amp; CO</a:t>
            </a:r>
          </a:p>
          <a:p>
            <a:pPr>
              <a:defRPr/>
            </a:pPr>
            <a:r>
              <a:rPr lang="en-US" dirty="0"/>
              <a:t>CHARTERED ACCOUNTANTS</a:t>
            </a:r>
          </a:p>
        </p:txBody>
      </p:sp>
      <p:sp>
        <p:nvSpPr>
          <p:cNvPr id="2" name="TextBox 1"/>
          <p:cNvSpPr txBox="1"/>
          <p:nvPr/>
        </p:nvSpPr>
        <p:spPr>
          <a:xfrm>
            <a:off x="8610600" y="6387152"/>
            <a:ext cx="4191000" cy="738664"/>
          </a:xfrm>
          <a:prstGeom prst="rect">
            <a:avLst/>
          </a:prstGeom>
          <a:noFill/>
        </p:spPr>
        <p:txBody>
          <a:bodyPr wrap="square" rtlCol="0">
            <a:spAutoFit/>
          </a:bodyPr>
          <a:lstStyle/>
          <a:p>
            <a:pPr algn="ctr"/>
            <a:r>
              <a:rPr lang="en-US" sz="2400" b="1" dirty="0">
                <a:solidFill>
                  <a:schemeClr val="bg1"/>
                </a:solidFill>
                <a:latin typeface="+mj-lt"/>
              </a:rPr>
              <a:t>DAS DAS &amp; Co</a:t>
            </a:r>
          </a:p>
          <a:p>
            <a:pPr algn="ctr"/>
            <a:r>
              <a:rPr lang="en-US" i="1" dirty="0">
                <a:solidFill>
                  <a:schemeClr val="bg1"/>
                </a:solidFill>
                <a:latin typeface="+mj-lt"/>
              </a:rPr>
              <a:t>Chartered Accountants</a:t>
            </a:r>
          </a:p>
        </p:txBody>
      </p:sp>
      <p:sp>
        <p:nvSpPr>
          <p:cNvPr id="6" name="Content Placeholder 2">
            <a:extLst>
              <a:ext uri="{FF2B5EF4-FFF2-40B4-BE49-F238E27FC236}">
                <a16:creationId xmlns:a16="http://schemas.microsoft.com/office/drawing/2014/main" id="{C095636F-A6A7-4FC8-A516-EEB7DDB60AA6}"/>
              </a:ext>
            </a:extLst>
          </p:cNvPr>
          <p:cNvSpPr txBox="1">
            <a:spLocks/>
          </p:cNvSpPr>
          <p:nvPr/>
        </p:nvSpPr>
        <p:spPr>
          <a:xfrm>
            <a:off x="76200" y="3134336"/>
            <a:ext cx="10552712" cy="2819400"/>
          </a:xfrm>
          <a:prstGeom prst="rect">
            <a:avLst/>
          </a:prstGeom>
        </p:spPr>
        <p:txBody>
          <a:bodyPr vert="horz" rtlCol="0">
            <a:no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1831975" indent="-3175" fontAlgn="auto">
              <a:spcAft>
                <a:spcPts val="0"/>
              </a:spcAft>
              <a:buFont typeface="Franklin Gothic Book" pitchFamily="34" charset="0"/>
              <a:buNone/>
              <a:defRPr/>
            </a:pPr>
            <a:endParaRPr lang="en-US" dirty="0">
              <a:latin typeface="+mj-lt"/>
            </a:endParaRPr>
          </a:p>
          <a:p>
            <a:pPr marL="1831975" indent="-3175" fontAlgn="auto">
              <a:spcAft>
                <a:spcPts val="0"/>
              </a:spcAft>
              <a:buFont typeface="Franklin Gothic Book" pitchFamily="34" charset="0"/>
              <a:buNone/>
              <a:defRPr/>
            </a:pPr>
            <a:r>
              <a:rPr lang="en-US" sz="1800" dirty="0">
                <a:latin typeface="+mj-lt"/>
              </a:rPr>
              <a:t>.</a:t>
            </a:r>
          </a:p>
          <a:p>
            <a:pPr marL="1831975" indent="-3175" algn="just" fontAlgn="auto">
              <a:spcAft>
                <a:spcPts val="0"/>
              </a:spcAft>
              <a:buNone/>
              <a:defRPr/>
            </a:pPr>
            <a:endParaRPr lang="en-US" sz="1800" dirty="0">
              <a:latin typeface="+mj-lt"/>
            </a:endParaRPr>
          </a:p>
          <a:p>
            <a:pPr marL="1831975" indent="-3175" fontAlgn="auto">
              <a:spcAft>
                <a:spcPts val="0"/>
              </a:spcAft>
              <a:buFont typeface="Franklin Gothic Book" pitchFamily="34" charset="0"/>
              <a:buNone/>
              <a:defRPr/>
            </a:pPr>
            <a:endParaRPr lang="en-US" sz="4400" dirty="0">
              <a:solidFill>
                <a:schemeClr val="accent3">
                  <a:lumMod val="40000"/>
                  <a:lumOff val="60000"/>
                </a:schemeClr>
              </a:solidFill>
              <a:latin typeface="+mj-lt"/>
            </a:endParaRPr>
          </a:p>
        </p:txBody>
      </p:sp>
    </p:spTree>
    <p:extLst>
      <p:ext uri="{BB962C8B-B14F-4D97-AF65-F5344CB8AC3E}">
        <p14:creationId xmlns:p14="http://schemas.microsoft.com/office/powerpoint/2010/main" val="2157082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9E4EB-14A7-6C19-529A-44340657FF56}"/>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i="1" u="sng" dirty="0">
                <a:solidFill>
                  <a:srgbClr val="00B050"/>
                </a:solidFill>
              </a:rPr>
              <a:t>FEW QUESTIONS</a:t>
            </a:r>
            <a:endParaRPr lang="en-IN" b="1" i="1" u="sng" dirty="0">
              <a:solidFill>
                <a:srgbClr val="00B050"/>
              </a:solidFill>
            </a:endParaRPr>
          </a:p>
        </p:txBody>
      </p:sp>
      <p:sp>
        <p:nvSpPr>
          <p:cNvPr id="3" name="Content Placeholder 2">
            <a:extLst>
              <a:ext uri="{FF2B5EF4-FFF2-40B4-BE49-F238E27FC236}">
                <a16:creationId xmlns:a16="http://schemas.microsoft.com/office/drawing/2014/main" id="{FE75AEC7-95FF-20C8-FD77-EF869ECB573A}"/>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lnSpc>
                <a:spcPct val="115000"/>
              </a:lnSpc>
              <a:spcAft>
                <a:spcPts val="1000"/>
              </a:spcAft>
            </a:pPr>
            <a:r>
              <a:rPr lang="en-IN" sz="1800" b="1" dirty="0">
                <a:effectLst/>
                <a:latin typeface="Bookman Old Style" panose="02050604050505020204" pitchFamily="18" charset="0"/>
                <a:ea typeface="Calibri" panose="020F0502020204030204" pitchFamily="34" charset="0"/>
                <a:cs typeface="Times New Roman" panose="02020603050405020304" pitchFamily="18" charset="0"/>
              </a:rPr>
              <a:t>Question 1:  A is a CTP supplying Goods. D is another CTP in the same state. Can A supply goods to D?</a:t>
            </a:r>
            <a:endParaRPr lang="en-IN" sz="1800" b="1" dirty="0">
              <a:effectLst/>
              <a:latin typeface="Calibri" panose="020F0502020204030204" pitchFamily="34" charset="0"/>
              <a:ea typeface="Calibri" panose="020F0502020204030204" pitchFamily="34" charset="0"/>
              <a:cs typeface="Times New Roman" panose="02020603050405020304" pitchFamily="18" charset="0"/>
            </a:endParaRPr>
          </a:p>
          <a:p>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Ans-</a:t>
            </a:r>
            <a:endParaRPr lang="en-US" dirty="0"/>
          </a:p>
          <a:p>
            <a:pPr algn="just">
              <a:lnSpc>
                <a:spcPct val="115000"/>
              </a:lnSpc>
              <a:spcAft>
                <a:spcPts val="1000"/>
              </a:spcAft>
            </a:pPr>
            <a:r>
              <a:rPr lang="en-IN" sz="1800" b="1" dirty="0">
                <a:effectLst/>
                <a:latin typeface="Bookman Old Style" panose="02050604050505020204" pitchFamily="18" charset="0"/>
                <a:ea typeface="Calibri" panose="020F0502020204030204" pitchFamily="34" charset="0"/>
                <a:cs typeface="Times New Roman" panose="02020603050405020304" pitchFamily="18" charset="0"/>
              </a:rPr>
              <a:t>Question 2:  A is a CTP supplying Goods. He purchased Goods from D from another state. Can A purchase such goods from D? What will the answer if A sell to D?</a:t>
            </a:r>
            <a:endParaRPr lang="en-IN"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Ans-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en-IN" sz="1800" dirty="0">
              <a:latin typeface="Bookman Old Style" panose="020506040505050202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IN" sz="1800" b="1" dirty="0">
                <a:effectLst/>
                <a:latin typeface="Bookman Old Style" panose="02050604050505020204" pitchFamily="18" charset="0"/>
                <a:ea typeface="Calibri" panose="020F0502020204030204" pitchFamily="34" charset="0"/>
                <a:cs typeface="Times New Roman" panose="02020603050405020304" pitchFamily="18" charset="0"/>
              </a:rPr>
              <a:t>Question 3:  A is supplying Alcoholic Liquor. Can he opt for CTP Registration?</a:t>
            </a:r>
            <a:endParaRPr lang="en-IN"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Ans-</a:t>
            </a:r>
            <a:endParaRPr lang="en-US" dirty="0"/>
          </a:p>
          <a:p>
            <a:pPr marL="457200" indent="-457200">
              <a:buAutoNum type="arabicPeriod"/>
            </a:pPr>
            <a:endParaRPr lang="en-US" dirty="0"/>
          </a:p>
          <a:p>
            <a:pPr marL="0" indent="0">
              <a:buNone/>
            </a:pPr>
            <a:endParaRPr lang="en-US" dirty="0"/>
          </a:p>
          <a:p>
            <a:pPr marL="457200" indent="-457200">
              <a:buAutoNum type="arabicPeriod"/>
            </a:pPr>
            <a:endParaRPr lang="en-US" dirty="0"/>
          </a:p>
          <a:p>
            <a:pPr marL="457200" indent="-457200">
              <a:buAutoNum type="arabicPeriod"/>
            </a:pPr>
            <a:endParaRPr lang="en-US" dirty="0"/>
          </a:p>
          <a:p>
            <a:pPr marL="457200" indent="-457200">
              <a:buAutoNum type="arabicPeriod"/>
            </a:pPr>
            <a:endParaRPr lang="en-US" dirty="0"/>
          </a:p>
          <a:p>
            <a:pPr marL="457200" indent="-457200">
              <a:buAutoNum type="arabicPeriod"/>
            </a:pPr>
            <a:endParaRPr lang="en-IN" dirty="0"/>
          </a:p>
        </p:txBody>
      </p:sp>
      <p:sp>
        <p:nvSpPr>
          <p:cNvPr id="4" name="Footer Placeholder 3">
            <a:extLst>
              <a:ext uri="{FF2B5EF4-FFF2-40B4-BE49-F238E27FC236}">
                <a16:creationId xmlns:a16="http://schemas.microsoft.com/office/drawing/2014/main" id="{1F2DC7A6-44E0-A582-077E-2A82DFD5F07B}"/>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5" name="Table 5">
            <a:extLst>
              <a:ext uri="{FF2B5EF4-FFF2-40B4-BE49-F238E27FC236}">
                <a16:creationId xmlns:a16="http://schemas.microsoft.com/office/drawing/2014/main" id="{16E8E82A-7B14-9F9F-1635-B4B426393C36}"/>
              </a:ext>
            </a:extLst>
          </p:cNvPr>
          <p:cNvGraphicFramePr>
            <a:graphicFrameLocks noGrp="1"/>
          </p:cNvGraphicFramePr>
          <p:nvPr>
            <p:extLst>
              <p:ext uri="{D42A27DB-BD31-4B8C-83A1-F6EECF244321}">
                <p14:modId xmlns:p14="http://schemas.microsoft.com/office/powerpoint/2010/main" val="2995229692"/>
              </p:ext>
            </p:extLst>
          </p:nvPr>
        </p:nvGraphicFramePr>
        <p:xfrm>
          <a:off x="3810000" y="2340702"/>
          <a:ext cx="6070600" cy="370840"/>
        </p:xfrm>
        <a:graphic>
          <a:graphicData uri="http://schemas.openxmlformats.org/drawingml/2006/table">
            <a:tbl>
              <a:tblPr firstRow="1" bandRow="1">
                <a:tableStyleId>{5C22544A-7EE6-4342-B048-85BDC9FD1C3A}</a:tableStyleId>
              </a:tblPr>
              <a:tblGrid>
                <a:gridCol w="6070600">
                  <a:extLst>
                    <a:ext uri="{9D8B030D-6E8A-4147-A177-3AD203B41FA5}">
                      <a16:colId xmlns:a16="http://schemas.microsoft.com/office/drawing/2014/main" val="2577934937"/>
                    </a:ext>
                  </a:extLst>
                </a:gridCol>
              </a:tblGrid>
              <a:tr h="370840">
                <a:tc>
                  <a:txBody>
                    <a:bodyPr/>
                    <a:lstStyle/>
                    <a:p>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Yes he can.</a:t>
                      </a:r>
                      <a:endParaRPr lang="en-IN" dirty="0"/>
                    </a:p>
                  </a:txBody>
                  <a:tcPr/>
                </a:tc>
                <a:extLst>
                  <a:ext uri="{0D108BD9-81ED-4DB2-BD59-A6C34878D82A}">
                    <a16:rowId xmlns:a16="http://schemas.microsoft.com/office/drawing/2014/main" val="1311948249"/>
                  </a:ext>
                </a:extLst>
              </a:tr>
            </a:tbl>
          </a:graphicData>
        </a:graphic>
      </p:graphicFrame>
      <p:graphicFrame>
        <p:nvGraphicFramePr>
          <p:cNvPr id="6" name="Table 6">
            <a:extLst>
              <a:ext uri="{FF2B5EF4-FFF2-40B4-BE49-F238E27FC236}">
                <a16:creationId xmlns:a16="http://schemas.microsoft.com/office/drawing/2014/main" id="{00FBA103-A5FD-F555-E760-8AA8FA2390ED}"/>
              </a:ext>
            </a:extLst>
          </p:cNvPr>
          <p:cNvGraphicFramePr>
            <a:graphicFrameLocks noGrp="1"/>
          </p:cNvGraphicFramePr>
          <p:nvPr>
            <p:extLst>
              <p:ext uri="{D42A27DB-BD31-4B8C-83A1-F6EECF244321}">
                <p14:modId xmlns:p14="http://schemas.microsoft.com/office/powerpoint/2010/main" val="553237240"/>
              </p:ext>
            </p:extLst>
          </p:nvPr>
        </p:nvGraphicFramePr>
        <p:xfrm>
          <a:off x="1625600" y="3916171"/>
          <a:ext cx="8813800" cy="914400"/>
        </p:xfrm>
        <a:graphic>
          <a:graphicData uri="http://schemas.openxmlformats.org/drawingml/2006/table">
            <a:tbl>
              <a:tblPr firstRow="1" bandRow="1">
                <a:tableStyleId>{5C22544A-7EE6-4342-B048-85BDC9FD1C3A}</a:tableStyleId>
              </a:tblPr>
              <a:tblGrid>
                <a:gridCol w="8813800">
                  <a:extLst>
                    <a:ext uri="{9D8B030D-6E8A-4147-A177-3AD203B41FA5}">
                      <a16:colId xmlns:a16="http://schemas.microsoft.com/office/drawing/2014/main" val="4076560273"/>
                    </a:ext>
                  </a:extLst>
                </a:gridCol>
              </a:tblGrid>
              <a:tr h="370840">
                <a:tc>
                  <a:txBody>
                    <a:bodyPr/>
                    <a:lstStyle/>
                    <a:p>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Yes he can. There is no restriction on such a person to import goods from outside the state by a person who has opted from Composition Scheme. He is restricted to sale to D as Inter State Supply is restricted.</a:t>
                      </a:r>
                      <a:endParaRPr lang="en-IN" dirty="0"/>
                    </a:p>
                  </a:txBody>
                  <a:tcPr/>
                </a:tc>
                <a:extLst>
                  <a:ext uri="{0D108BD9-81ED-4DB2-BD59-A6C34878D82A}">
                    <a16:rowId xmlns:a16="http://schemas.microsoft.com/office/drawing/2014/main" val="1439363783"/>
                  </a:ext>
                </a:extLst>
              </a:tr>
            </a:tbl>
          </a:graphicData>
        </a:graphic>
      </p:graphicFrame>
      <p:graphicFrame>
        <p:nvGraphicFramePr>
          <p:cNvPr id="7" name="Table 7">
            <a:extLst>
              <a:ext uri="{FF2B5EF4-FFF2-40B4-BE49-F238E27FC236}">
                <a16:creationId xmlns:a16="http://schemas.microsoft.com/office/drawing/2014/main" id="{8495EB28-63EC-71F5-72D7-3EE66C5034E2}"/>
              </a:ext>
            </a:extLst>
          </p:cNvPr>
          <p:cNvGraphicFramePr>
            <a:graphicFrameLocks noGrp="1"/>
          </p:cNvGraphicFramePr>
          <p:nvPr>
            <p:extLst>
              <p:ext uri="{D42A27DB-BD31-4B8C-83A1-F6EECF244321}">
                <p14:modId xmlns:p14="http://schemas.microsoft.com/office/powerpoint/2010/main" val="3238550126"/>
              </p:ext>
            </p:extLst>
          </p:nvPr>
        </p:nvGraphicFramePr>
        <p:xfrm>
          <a:off x="1625600" y="5410200"/>
          <a:ext cx="8786091" cy="914400"/>
        </p:xfrm>
        <a:graphic>
          <a:graphicData uri="http://schemas.openxmlformats.org/drawingml/2006/table">
            <a:tbl>
              <a:tblPr firstRow="1" bandRow="1">
                <a:tableStyleId>{5C22544A-7EE6-4342-B048-85BDC9FD1C3A}</a:tableStyleId>
              </a:tblPr>
              <a:tblGrid>
                <a:gridCol w="8786091">
                  <a:extLst>
                    <a:ext uri="{9D8B030D-6E8A-4147-A177-3AD203B41FA5}">
                      <a16:colId xmlns:a16="http://schemas.microsoft.com/office/drawing/2014/main" val="2992223835"/>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No he cannot. IF one is engaged in supplying Goods not liable to tax, Sec 10 debar a person to opt for Composition Scheme.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a:txBody>
                  <a:tcPr/>
                </a:tc>
                <a:extLst>
                  <a:ext uri="{0D108BD9-81ED-4DB2-BD59-A6C34878D82A}">
                    <a16:rowId xmlns:a16="http://schemas.microsoft.com/office/drawing/2014/main" val="3572359368"/>
                  </a:ext>
                </a:extLst>
              </a:tr>
            </a:tbl>
          </a:graphicData>
        </a:graphic>
      </p:graphicFrame>
    </p:spTree>
    <p:extLst>
      <p:ext uri="{BB962C8B-B14F-4D97-AF65-F5344CB8AC3E}">
        <p14:creationId xmlns:p14="http://schemas.microsoft.com/office/powerpoint/2010/main" val="3841076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9E4EB-14A7-6C19-529A-44340657FF56}"/>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i="1" u="sng" dirty="0">
                <a:solidFill>
                  <a:srgbClr val="00B050"/>
                </a:solidFill>
              </a:rPr>
              <a:t>FEW QUESTIONS</a:t>
            </a:r>
            <a:endParaRPr lang="en-IN" b="1" i="1" u="sng" dirty="0">
              <a:solidFill>
                <a:srgbClr val="00B050"/>
              </a:solidFill>
            </a:endParaRPr>
          </a:p>
        </p:txBody>
      </p:sp>
      <p:sp>
        <p:nvSpPr>
          <p:cNvPr id="3" name="Content Placeholder 2">
            <a:extLst>
              <a:ext uri="{FF2B5EF4-FFF2-40B4-BE49-F238E27FC236}">
                <a16:creationId xmlns:a16="http://schemas.microsoft.com/office/drawing/2014/main" id="{FE75AEC7-95FF-20C8-FD77-EF869ECB573A}"/>
              </a:ext>
            </a:extLst>
          </p:cNvPr>
          <p:cNvSpPr>
            <a:spLocks noGrp="1"/>
          </p:cNvSpPr>
          <p:nvPr>
            <p:ph sz="quarter" idx="1"/>
          </p:nvPr>
        </p:nvSpPr>
        <p:spPr>
          <a:xfrm>
            <a:off x="635000" y="1600200"/>
            <a:ext cx="9956800" cy="4873752"/>
          </a:xfrm>
        </p:spPr>
        <p:style>
          <a:lnRef idx="2">
            <a:schemeClr val="accent1"/>
          </a:lnRef>
          <a:fillRef idx="1">
            <a:schemeClr val="lt1"/>
          </a:fillRef>
          <a:effectRef idx="0">
            <a:schemeClr val="accent1"/>
          </a:effectRef>
          <a:fontRef idx="minor">
            <a:schemeClr val="dk1"/>
          </a:fontRef>
        </p:style>
        <p:txBody>
          <a:bodyPr>
            <a:normAutofit/>
          </a:bodyPr>
          <a:lstStyle/>
          <a:p>
            <a:pPr marL="0" indent="0" algn="just">
              <a:lnSpc>
                <a:spcPct val="115000"/>
              </a:lnSpc>
              <a:spcAft>
                <a:spcPts val="1000"/>
              </a:spcAft>
              <a:buNone/>
            </a:pPr>
            <a:r>
              <a:rPr lang="en-IN" sz="1800" b="1" dirty="0">
                <a:effectLst/>
                <a:latin typeface="Bookman Old Style" panose="02050604050505020204" pitchFamily="18" charset="0"/>
                <a:ea typeface="Calibri" panose="020F0502020204030204" pitchFamily="34" charset="0"/>
                <a:cs typeface="Times New Roman" panose="02020603050405020304" pitchFamily="18" charset="0"/>
              </a:rPr>
              <a:t>Question 4:</a:t>
            </a:r>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n-IN" sz="1800" b="1" dirty="0">
                <a:effectLst/>
                <a:latin typeface="Bookman Old Style" panose="02050604050505020204" pitchFamily="18" charset="0"/>
                <a:ea typeface="Calibri" panose="020F0502020204030204" pitchFamily="34" charset="0"/>
                <a:cs typeface="Times New Roman" panose="02020603050405020304" pitchFamily="18" charset="0"/>
              </a:rPr>
              <a:t>A person came to the state of West Bengal to attend an exhibition from the State of Maharashtra. He intends to book a stall and gets himself registered as a Casual Taxable person. Can he opt for Composition Scheme?</a:t>
            </a:r>
            <a:endParaRPr lang="en-IN" sz="1800" b="1" dirty="0">
              <a:effectLst/>
              <a:latin typeface="Calibri" panose="020F0502020204030204" pitchFamily="34" charset="0"/>
              <a:ea typeface="Calibri" panose="020F0502020204030204" pitchFamily="34" charset="0"/>
              <a:cs typeface="Times New Roman" panose="02020603050405020304" pitchFamily="18" charset="0"/>
            </a:endParaRPr>
          </a:p>
          <a:p>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Answer-</a:t>
            </a:r>
            <a:endParaRPr lang="en-US" dirty="0"/>
          </a:p>
          <a:p>
            <a:pPr marL="0" indent="0">
              <a:buNone/>
            </a:pPr>
            <a:endParaRPr lang="en-US" dirty="0"/>
          </a:p>
          <a:p>
            <a:pPr marL="0" indent="0">
              <a:buNone/>
            </a:pPr>
            <a:r>
              <a:rPr lang="en-IN" sz="1800" b="1" dirty="0">
                <a:effectLst/>
                <a:latin typeface="Bookman Old Style" panose="02050604050505020204" pitchFamily="18" charset="0"/>
                <a:ea typeface="Calibri" panose="020F0502020204030204" pitchFamily="34" charset="0"/>
                <a:cs typeface="Times New Roman" panose="02020603050405020304" pitchFamily="18" charset="0"/>
              </a:rPr>
              <a:t>Question 5:</a:t>
            </a:r>
            <a:endParaRPr lang="en-US" dirty="0"/>
          </a:p>
          <a:p>
            <a:r>
              <a:rPr lang="en-IN" sz="1800" b="1" dirty="0">
                <a:latin typeface="Bookman Old Style" panose="02050604050505020204" pitchFamily="18" charset="0"/>
                <a:cs typeface="Times New Roman" panose="02020603050405020304" pitchFamily="18" charset="0"/>
              </a:rPr>
              <a:t>Mr. Kapoor is having turnover of 123 lakhs in the PY. He is a Dealer and trades in Sale of PAN Masala. Can he opt for Composition Scheme?</a:t>
            </a:r>
          </a:p>
          <a:p>
            <a:pPr marL="0" indent="0">
              <a:buNone/>
            </a:pPr>
            <a:endParaRPr lang="en-US" sz="1800" b="1" dirty="0">
              <a:latin typeface="Bookman Old Style" panose="02050604050505020204" pitchFamily="18" charset="0"/>
              <a:cs typeface="Times New Roman" panose="02020603050405020304" pitchFamily="18" charset="0"/>
            </a:endParaRPr>
          </a:p>
          <a:p>
            <a:pPr marL="457200" indent="-457200">
              <a:buAutoNum type="arabicPeriod"/>
            </a:pPr>
            <a:endParaRPr lang="en-US" dirty="0"/>
          </a:p>
          <a:p>
            <a:pPr marL="457200" indent="-457200">
              <a:buAutoNum type="arabicPeriod"/>
            </a:pPr>
            <a:endParaRPr lang="en-US" dirty="0"/>
          </a:p>
          <a:p>
            <a:pPr marL="457200" indent="-457200">
              <a:buAutoNum type="arabicPeriod"/>
            </a:pPr>
            <a:endParaRPr lang="en-US" dirty="0"/>
          </a:p>
          <a:p>
            <a:pPr marL="457200" indent="-457200">
              <a:buAutoNum type="arabicPeriod"/>
            </a:pPr>
            <a:endParaRPr lang="en-IN" dirty="0"/>
          </a:p>
        </p:txBody>
      </p:sp>
      <p:sp>
        <p:nvSpPr>
          <p:cNvPr id="4" name="Footer Placeholder 3">
            <a:extLst>
              <a:ext uri="{FF2B5EF4-FFF2-40B4-BE49-F238E27FC236}">
                <a16:creationId xmlns:a16="http://schemas.microsoft.com/office/drawing/2014/main" id="{1F2DC7A6-44E0-A582-077E-2A82DFD5F07B}"/>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5" name="Table 5">
            <a:extLst>
              <a:ext uri="{FF2B5EF4-FFF2-40B4-BE49-F238E27FC236}">
                <a16:creationId xmlns:a16="http://schemas.microsoft.com/office/drawing/2014/main" id="{AC9C388A-0314-576F-A6EE-7D68E4817462}"/>
              </a:ext>
            </a:extLst>
          </p:cNvPr>
          <p:cNvGraphicFramePr>
            <a:graphicFrameLocks noGrp="1"/>
          </p:cNvGraphicFramePr>
          <p:nvPr>
            <p:extLst>
              <p:ext uri="{D42A27DB-BD31-4B8C-83A1-F6EECF244321}">
                <p14:modId xmlns:p14="http://schemas.microsoft.com/office/powerpoint/2010/main" val="501511525"/>
              </p:ext>
            </p:extLst>
          </p:nvPr>
        </p:nvGraphicFramePr>
        <p:xfrm>
          <a:off x="2032000" y="3108960"/>
          <a:ext cx="8128000" cy="64008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481060765"/>
                    </a:ext>
                  </a:extLst>
                </a:gridCol>
              </a:tblGrid>
              <a:tr h="370840">
                <a:tc>
                  <a:txBody>
                    <a:bodyPr/>
                    <a:lstStyle/>
                    <a:p>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No as per Sec 10 Casual Taxable person cannot opt for Composition Scheme.</a:t>
                      </a:r>
                      <a:endParaRPr lang="en-IN" dirty="0"/>
                    </a:p>
                  </a:txBody>
                  <a:tcPr/>
                </a:tc>
                <a:extLst>
                  <a:ext uri="{0D108BD9-81ED-4DB2-BD59-A6C34878D82A}">
                    <a16:rowId xmlns:a16="http://schemas.microsoft.com/office/drawing/2014/main" val="973691945"/>
                  </a:ext>
                </a:extLst>
              </a:tr>
            </a:tbl>
          </a:graphicData>
        </a:graphic>
      </p:graphicFrame>
      <p:graphicFrame>
        <p:nvGraphicFramePr>
          <p:cNvPr id="6" name="Table 6">
            <a:extLst>
              <a:ext uri="{FF2B5EF4-FFF2-40B4-BE49-F238E27FC236}">
                <a16:creationId xmlns:a16="http://schemas.microsoft.com/office/drawing/2014/main" id="{91AEEFEF-4135-F1C4-40F0-F3123837544E}"/>
              </a:ext>
            </a:extLst>
          </p:cNvPr>
          <p:cNvGraphicFramePr>
            <a:graphicFrameLocks noGrp="1"/>
          </p:cNvGraphicFramePr>
          <p:nvPr>
            <p:extLst>
              <p:ext uri="{D42A27DB-BD31-4B8C-83A1-F6EECF244321}">
                <p14:modId xmlns:p14="http://schemas.microsoft.com/office/powerpoint/2010/main" val="3177152159"/>
              </p:ext>
            </p:extLst>
          </p:nvPr>
        </p:nvGraphicFramePr>
        <p:xfrm>
          <a:off x="1600200" y="5334900"/>
          <a:ext cx="8128000" cy="64008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881872201"/>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 is eligible as Restricted Condition is for Manufacturer.</a:t>
                      </a:r>
                      <a:endParaRPr lang="en-IN" dirty="0"/>
                    </a:p>
                    <a:p>
                      <a:endParaRPr lang="en-IN" dirty="0"/>
                    </a:p>
                  </a:txBody>
                  <a:tcPr/>
                </a:tc>
                <a:extLst>
                  <a:ext uri="{0D108BD9-81ED-4DB2-BD59-A6C34878D82A}">
                    <a16:rowId xmlns:a16="http://schemas.microsoft.com/office/drawing/2014/main" val="410624663"/>
                  </a:ext>
                </a:extLst>
              </a:tr>
            </a:tbl>
          </a:graphicData>
        </a:graphic>
      </p:graphicFrame>
    </p:spTree>
    <p:extLst>
      <p:ext uri="{BB962C8B-B14F-4D97-AF65-F5344CB8AC3E}">
        <p14:creationId xmlns:p14="http://schemas.microsoft.com/office/powerpoint/2010/main" val="3196875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429B9-1687-BEE5-E898-579F8045929C}"/>
              </a:ext>
            </a:extLst>
          </p:cNvPr>
          <p:cNvSpPr>
            <a:spLocks noGrp="1"/>
          </p:cNvSpPr>
          <p:nvPr>
            <p:ph type="title"/>
          </p:nvPr>
        </p:nvSpPr>
        <p:spPr/>
        <p:txBody>
          <a:bodyPr/>
          <a:lstStyle/>
          <a:p>
            <a:r>
              <a:rPr lang="en-IN" b="1" i="1" u="sng" dirty="0">
                <a:solidFill>
                  <a:srgbClr val="00B050"/>
                </a:solidFill>
              </a:rPr>
              <a:t>For mixed supplier or supplier of service (Section 10(2A))</a:t>
            </a:r>
          </a:p>
        </p:txBody>
      </p:sp>
      <p:sp>
        <p:nvSpPr>
          <p:cNvPr id="3" name="Content Placeholder 2">
            <a:extLst>
              <a:ext uri="{FF2B5EF4-FFF2-40B4-BE49-F238E27FC236}">
                <a16:creationId xmlns:a16="http://schemas.microsoft.com/office/drawing/2014/main" id="{D0C5EC47-C852-5E3C-650A-4D3168E7563E}"/>
              </a:ext>
            </a:extLst>
          </p:cNvPr>
          <p:cNvSpPr>
            <a:spLocks noGrp="1"/>
          </p:cNvSpPr>
          <p:nvPr>
            <p:ph sz="quarter" idx="1"/>
          </p:nvPr>
        </p:nvSpPr>
        <p:spPr>
          <a:ln>
            <a:solidFill>
              <a:schemeClr val="accent1"/>
            </a:solidFill>
          </a:ln>
        </p:spPr>
        <p:txBody>
          <a:bodyPr>
            <a:normAutofit/>
          </a:bodyPr>
          <a:lstStyle/>
          <a:p>
            <a:pPr algn="just"/>
            <a:r>
              <a:rPr lang="en-US" dirty="0"/>
              <a:t>S</a:t>
            </a:r>
            <a:r>
              <a:rPr lang="en-IN" dirty="0" err="1"/>
              <a:t>ubject</a:t>
            </a:r>
            <a:r>
              <a:rPr lang="en-IN" dirty="0"/>
              <a:t> to the provisions of 9(3) and 9(4) of CGST Act 2017, A Registered Person whose Aggregate Turnover in the preceding Financial Year did not exceed Rs 50 Lakhs, may opt to pay tax as may be prescribed but not exceeding 3 % of the Turnover in State/UT.</a:t>
            </a:r>
          </a:p>
          <a:p>
            <a:pPr algn="just"/>
            <a:r>
              <a:rPr lang="en-IN" dirty="0"/>
              <a:t>Inserted in CGST Act 2017 from 1.1.2020 vide Finance Act 2019.</a:t>
            </a:r>
          </a:p>
          <a:p>
            <a:pPr algn="just"/>
            <a:r>
              <a:rPr lang="en-IN" dirty="0"/>
              <a:t>Only if he is not eligible to OPT for Composition Scheme under Sec 10(1) and 10(2).</a:t>
            </a:r>
          </a:p>
          <a:p>
            <a:pPr algn="just"/>
            <a:r>
              <a:rPr lang="en-IN" dirty="0"/>
              <a:t>Eligibility and Opting are two different aspects. If Eligible u/s 10(1) and 10(2) and still may not opt. Then Window for 10(2A) is closed as well.</a:t>
            </a:r>
          </a:p>
          <a:p>
            <a:pPr marL="0" indent="0" algn="just">
              <a:buNone/>
            </a:pPr>
            <a:endParaRPr lang="en-IN" dirty="0"/>
          </a:p>
          <a:p>
            <a:pPr marL="0" indent="0" algn="just">
              <a:buNone/>
            </a:pPr>
            <a:endParaRPr lang="en-IN" dirty="0"/>
          </a:p>
          <a:p>
            <a:pPr marL="0" indent="0" algn="just">
              <a:buNone/>
            </a:pPr>
            <a:endParaRPr lang="en-IN" dirty="0"/>
          </a:p>
        </p:txBody>
      </p:sp>
      <p:sp>
        <p:nvSpPr>
          <p:cNvPr id="4" name="Footer Placeholder 3">
            <a:extLst>
              <a:ext uri="{FF2B5EF4-FFF2-40B4-BE49-F238E27FC236}">
                <a16:creationId xmlns:a16="http://schemas.microsoft.com/office/drawing/2014/main" id="{FF639D66-F2E9-CB71-EBD0-A5913E0296CC}"/>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2588062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429B9-1687-BEE5-E898-579F8045929C}"/>
              </a:ext>
            </a:extLst>
          </p:cNvPr>
          <p:cNvSpPr>
            <a:spLocks noGrp="1"/>
          </p:cNvSpPr>
          <p:nvPr>
            <p:ph type="title"/>
          </p:nvPr>
        </p:nvSpPr>
        <p:spPr/>
        <p:txBody>
          <a:bodyPr/>
          <a:lstStyle/>
          <a:p>
            <a:r>
              <a:rPr lang="en-IN" b="1" i="1" u="sng" dirty="0">
                <a:solidFill>
                  <a:srgbClr val="00B050"/>
                </a:solidFill>
              </a:rPr>
              <a:t>For mixed supplier or supplier of service (Section 10(2A))</a:t>
            </a:r>
          </a:p>
        </p:txBody>
      </p:sp>
      <p:sp>
        <p:nvSpPr>
          <p:cNvPr id="3" name="Content Placeholder 2">
            <a:extLst>
              <a:ext uri="{FF2B5EF4-FFF2-40B4-BE49-F238E27FC236}">
                <a16:creationId xmlns:a16="http://schemas.microsoft.com/office/drawing/2014/main" id="{D0C5EC47-C852-5E3C-650A-4D3168E7563E}"/>
              </a:ext>
            </a:extLst>
          </p:cNvPr>
          <p:cNvSpPr>
            <a:spLocks noGrp="1"/>
          </p:cNvSpPr>
          <p:nvPr>
            <p:ph sz="quarter" idx="1"/>
          </p:nvPr>
        </p:nvSpPr>
        <p:spPr>
          <a:ln>
            <a:solidFill>
              <a:schemeClr val="accent1"/>
            </a:solidFill>
          </a:ln>
        </p:spPr>
        <p:txBody>
          <a:bodyPr>
            <a:normAutofit/>
          </a:bodyPr>
          <a:lstStyle/>
          <a:p>
            <a:pPr algn="just"/>
            <a:endParaRPr lang="en-IN" dirty="0"/>
          </a:p>
          <a:p>
            <a:pPr marL="0" indent="0" algn="just">
              <a:buNone/>
            </a:pPr>
            <a:endParaRPr lang="en-IN" dirty="0"/>
          </a:p>
          <a:p>
            <a:pPr marL="0" indent="0" algn="just">
              <a:buNone/>
            </a:pPr>
            <a:endParaRPr lang="en-IN" dirty="0"/>
          </a:p>
          <a:p>
            <a:pPr marL="0" indent="0" algn="just">
              <a:buNone/>
            </a:pPr>
            <a:endParaRPr lang="en-IN" dirty="0"/>
          </a:p>
        </p:txBody>
      </p:sp>
      <p:sp>
        <p:nvSpPr>
          <p:cNvPr id="4" name="Footer Placeholder 3">
            <a:extLst>
              <a:ext uri="{FF2B5EF4-FFF2-40B4-BE49-F238E27FC236}">
                <a16:creationId xmlns:a16="http://schemas.microsoft.com/office/drawing/2014/main" id="{FF639D66-F2E9-CB71-EBD0-A5913E0296CC}"/>
              </a:ext>
            </a:extLst>
          </p:cNvPr>
          <p:cNvSpPr>
            <a:spLocks noGrp="1"/>
          </p:cNvSpPr>
          <p:nvPr>
            <p:ph type="ftr" sz="quarter" idx="16"/>
          </p:nvPr>
        </p:nvSpPr>
        <p:spPr/>
        <p:txBody>
          <a:bodyPr/>
          <a:lstStyle/>
          <a:p>
            <a:pPr>
              <a:defRPr/>
            </a:pPr>
            <a:r>
              <a:rPr lang="en-IN"/>
              <a:t>DAS DAS &amp; CO CHARTERED ACCOUNTANTS</a:t>
            </a:r>
            <a:endParaRPr lang="en-US"/>
          </a:p>
        </p:txBody>
      </p:sp>
      <p:sp>
        <p:nvSpPr>
          <p:cNvPr id="5" name="Rectangle 4">
            <a:extLst>
              <a:ext uri="{FF2B5EF4-FFF2-40B4-BE49-F238E27FC236}">
                <a16:creationId xmlns:a16="http://schemas.microsoft.com/office/drawing/2014/main" id="{452DC646-8161-9112-CC34-AF3B03ED9B62}"/>
              </a:ext>
            </a:extLst>
          </p:cNvPr>
          <p:cNvSpPr/>
          <p:nvPr/>
        </p:nvSpPr>
        <p:spPr>
          <a:xfrm>
            <a:off x="4191000" y="1752600"/>
            <a:ext cx="27432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Wants to </a:t>
            </a:r>
            <a:r>
              <a:rPr lang="en-US" dirty="0" err="1"/>
              <a:t>Opt</a:t>
            </a:r>
            <a:r>
              <a:rPr lang="en-US" dirty="0"/>
              <a:t> For 10(2A)</a:t>
            </a:r>
            <a:endParaRPr lang="en-IN" dirty="0"/>
          </a:p>
        </p:txBody>
      </p:sp>
      <p:sp>
        <p:nvSpPr>
          <p:cNvPr id="8" name="Rectangle 7">
            <a:extLst>
              <a:ext uri="{FF2B5EF4-FFF2-40B4-BE49-F238E27FC236}">
                <a16:creationId xmlns:a16="http://schemas.microsoft.com/office/drawing/2014/main" id="{DC576C18-9CE9-C108-A2A6-82A4ACF21DE8}"/>
              </a:ext>
            </a:extLst>
          </p:cNvPr>
          <p:cNvSpPr/>
          <p:nvPr/>
        </p:nvSpPr>
        <p:spPr>
          <a:xfrm>
            <a:off x="1704109" y="4856797"/>
            <a:ext cx="2743200" cy="13689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n-US" dirty="0"/>
              <a:t>YES</a:t>
            </a:r>
          </a:p>
          <a:p>
            <a:pPr algn="ctr"/>
            <a:r>
              <a:rPr lang="en-US" dirty="0"/>
              <a:t>Then OPT therein or wait for Ineligibility as above </a:t>
            </a:r>
            <a:endParaRPr lang="en-IN" dirty="0"/>
          </a:p>
        </p:txBody>
      </p:sp>
      <p:sp>
        <p:nvSpPr>
          <p:cNvPr id="9" name="Rectangle 8">
            <a:extLst>
              <a:ext uri="{FF2B5EF4-FFF2-40B4-BE49-F238E27FC236}">
                <a16:creationId xmlns:a16="http://schemas.microsoft.com/office/drawing/2014/main" id="{93E4A181-B416-778C-D2EA-221C39F2A26B}"/>
              </a:ext>
            </a:extLst>
          </p:cNvPr>
          <p:cNvSpPr/>
          <p:nvPr/>
        </p:nvSpPr>
        <p:spPr>
          <a:xfrm>
            <a:off x="6934200" y="3081528"/>
            <a:ext cx="2743200" cy="1527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Eligible for 10(1)/10(2)?</a:t>
            </a:r>
            <a:endParaRPr lang="en-IN" dirty="0"/>
          </a:p>
        </p:txBody>
      </p:sp>
      <p:cxnSp>
        <p:nvCxnSpPr>
          <p:cNvPr id="11" name="Connector: Elbow 10">
            <a:extLst>
              <a:ext uri="{FF2B5EF4-FFF2-40B4-BE49-F238E27FC236}">
                <a16:creationId xmlns:a16="http://schemas.microsoft.com/office/drawing/2014/main" id="{5A02813F-44BE-EF41-0114-48F782F5E21D}"/>
              </a:ext>
            </a:extLst>
          </p:cNvPr>
          <p:cNvCxnSpPr>
            <a:cxnSpLocks/>
          </p:cNvCxnSpPr>
          <p:nvPr/>
        </p:nvCxnSpPr>
        <p:spPr>
          <a:xfrm>
            <a:off x="6934200" y="2192297"/>
            <a:ext cx="2438400" cy="550903"/>
          </a:xfrm>
          <a:prstGeom prst="bentConnector3">
            <a:avLst>
              <a:gd name="adj1" fmla="val 99432"/>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Connector: Elbow 24">
            <a:extLst>
              <a:ext uri="{FF2B5EF4-FFF2-40B4-BE49-F238E27FC236}">
                <a16:creationId xmlns:a16="http://schemas.microsoft.com/office/drawing/2014/main" id="{96A26410-666C-1AF5-3D58-BD5A538B3FF2}"/>
              </a:ext>
            </a:extLst>
          </p:cNvPr>
          <p:cNvCxnSpPr>
            <a:cxnSpLocks/>
          </p:cNvCxnSpPr>
          <p:nvPr/>
        </p:nvCxnSpPr>
        <p:spPr>
          <a:xfrm flipV="1">
            <a:off x="2133600" y="2247900"/>
            <a:ext cx="1842654" cy="495300"/>
          </a:xfrm>
          <a:prstGeom prst="bentConnector3">
            <a:avLst>
              <a:gd name="adj1" fmla="val -1880"/>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a16="http://schemas.microsoft.com/office/drawing/2014/main" id="{47768C8D-6918-E744-87A3-094FD99A14EF}"/>
              </a:ext>
            </a:extLst>
          </p:cNvPr>
          <p:cNvSpPr/>
          <p:nvPr/>
        </p:nvSpPr>
        <p:spPr>
          <a:xfrm>
            <a:off x="1683327" y="3006852"/>
            <a:ext cx="2743200" cy="16017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n-US" dirty="0"/>
              <a:t>Eligible for 10(1) /10(2)? </a:t>
            </a:r>
            <a:endParaRPr lang="en-IN" dirty="0"/>
          </a:p>
        </p:txBody>
      </p:sp>
      <p:cxnSp>
        <p:nvCxnSpPr>
          <p:cNvPr id="40" name="Straight Arrow Connector 39">
            <a:extLst>
              <a:ext uri="{FF2B5EF4-FFF2-40B4-BE49-F238E27FC236}">
                <a16:creationId xmlns:a16="http://schemas.microsoft.com/office/drawing/2014/main" id="{A17EA324-9323-D18C-FA99-8DABA3218462}"/>
              </a:ext>
            </a:extLst>
          </p:cNvPr>
          <p:cNvCxnSpPr>
            <a:cxnSpLocks/>
          </p:cNvCxnSpPr>
          <p:nvPr/>
        </p:nvCxnSpPr>
        <p:spPr>
          <a:xfrm>
            <a:off x="3027217" y="4560852"/>
            <a:ext cx="20782" cy="2849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24318732-42B8-AFDE-ACA3-F44C1940F4F6}"/>
              </a:ext>
            </a:extLst>
          </p:cNvPr>
          <p:cNvSpPr/>
          <p:nvPr/>
        </p:nvSpPr>
        <p:spPr>
          <a:xfrm>
            <a:off x="6934200" y="4843305"/>
            <a:ext cx="2743200" cy="1298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NO</a:t>
            </a:r>
          </a:p>
          <a:p>
            <a:pPr algn="ctr"/>
            <a:r>
              <a:rPr lang="en-US" dirty="0"/>
              <a:t>Then OPT for 10(2A).</a:t>
            </a:r>
            <a:endParaRPr lang="en-IN" dirty="0"/>
          </a:p>
        </p:txBody>
      </p:sp>
    </p:spTree>
    <p:extLst>
      <p:ext uri="{BB962C8B-B14F-4D97-AF65-F5344CB8AC3E}">
        <p14:creationId xmlns:p14="http://schemas.microsoft.com/office/powerpoint/2010/main" val="5852517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429B9-1687-BEE5-E898-579F8045929C}"/>
              </a:ext>
            </a:extLst>
          </p:cNvPr>
          <p:cNvSpPr>
            <a:spLocks noGrp="1"/>
          </p:cNvSpPr>
          <p:nvPr>
            <p:ph type="title"/>
          </p:nvPr>
        </p:nvSpPr>
        <p:spPr/>
        <p:txBody>
          <a:bodyPr/>
          <a:lstStyle/>
          <a:p>
            <a:r>
              <a:rPr lang="en-IN" b="1" i="1" u="sng" dirty="0">
                <a:solidFill>
                  <a:srgbClr val="00B050"/>
                </a:solidFill>
              </a:rPr>
              <a:t>Section 10(2A) OVER SECTION 10(1) and 10(2)</a:t>
            </a:r>
          </a:p>
        </p:txBody>
      </p:sp>
      <p:sp>
        <p:nvSpPr>
          <p:cNvPr id="3" name="Content Placeholder 2">
            <a:extLst>
              <a:ext uri="{FF2B5EF4-FFF2-40B4-BE49-F238E27FC236}">
                <a16:creationId xmlns:a16="http://schemas.microsoft.com/office/drawing/2014/main" id="{D0C5EC47-C852-5E3C-650A-4D3168E7563E}"/>
              </a:ext>
            </a:extLst>
          </p:cNvPr>
          <p:cNvSpPr>
            <a:spLocks noGrp="1"/>
          </p:cNvSpPr>
          <p:nvPr>
            <p:ph sz="quarter" idx="1"/>
          </p:nvPr>
        </p:nvSpPr>
        <p:spPr>
          <a:ln>
            <a:solidFill>
              <a:schemeClr val="accent1"/>
            </a:solidFill>
          </a:ln>
        </p:spPr>
        <p:txBody>
          <a:bodyPr>
            <a:normAutofit/>
          </a:bodyPr>
          <a:lstStyle/>
          <a:p>
            <a:pPr algn="just"/>
            <a:r>
              <a:rPr lang="en-IN" dirty="0"/>
              <a:t>A person may </a:t>
            </a:r>
            <a:r>
              <a:rPr lang="en-IN" dirty="0" err="1"/>
              <a:t>Opt</a:t>
            </a:r>
            <a:r>
              <a:rPr lang="en-IN" dirty="0"/>
              <a:t> for 10(2A) over 10(1) and 10(2) knowing that he has to pay more tax, only when he knows that he will soon become ineligible u/s 10(1) and 10(2) and by the time the ineligibility occurs </a:t>
            </a:r>
            <a:r>
              <a:rPr lang="en-IN" b="1" dirty="0"/>
              <a:t>TIME LIMIT </a:t>
            </a:r>
            <a:r>
              <a:rPr lang="en-IN" dirty="0"/>
              <a:t>for opting u/s 10(2A) will be over.</a:t>
            </a:r>
          </a:p>
          <a:p>
            <a:pPr algn="just"/>
            <a:endParaRPr lang="en-IN" dirty="0"/>
          </a:p>
          <a:p>
            <a:pPr algn="just"/>
            <a:r>
              <a:rPr lang="en-IN" dirty="0"/>
              <a:t>Mr. Rakesh wanted 10(2A) but had to opt for 10(1) during NEW Registration. Since Ineligibility to OPT OUT of 10(1) was not there. Within a month, he was ineligible as his turnover crossed 5 Lakhs. He cannot now OPT for the scheme u/s 10(2A).</a:t>
            </a:r>
          </a:p>
          <a:p>
            <a:pPr marL="0" indent="0" algn="just">
              <a:buNone/>
            </a:pPr>
            <a:endParaRPr lang="en-IN" dirty="0"/>
          </a:p>
          <a:p>
            <a:pPr marL="0" indent="0" algn="just">
              <a:buNone/>
            </a:pPr>
            <a:endParaRPr lang="en-IN" dirty="0"/>
          </a:p>
          <a:p>
            <a:pPr marL="0" indent="0" algn="just">
              <a:buNone/>
            </a:pPr>
            <a:endParaRPr lang="en-IN" dirty="0"/>
          </a:p>
        </p:txBody>
      </p:sp>
      <p:sp>
        <p:nvSpPr>
          <p:cNvPr id="4" name="Footer Placeholder 3">
            <a:extLst>
              <a:ext uri="{FF2B5EF4-FFF2-40B4-BE49-F238E27FC236}">
                <a16:creationId xmlns:a16="http://schemas.microsoft.com/office/drawing/2014/main" id="{FF639D66-F2E9-CB71-EBD0-A5913E0296CC}"/>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38924845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429B9-1687-BEE5-E898-579F8045929C}"/>
              </a:ext>
            </a:extLst>
          </p:cNvPr>
          <p:cNvSpPr>
            <a:spLocks noGrp="1"/>
          </p:cNvSpPr>
          <p:nvPr>
            <p:ph type="title"/>
          </p:nvPr>
        </p:nvSpPr>
        <p:spPr/>
        <p:txBody>
          <a:bodyPr/>
          <a:lstStyle/>
          <a:p>
            <a:r>
              <a:rPr lang="en-IN" b="1" i="1" u="sng" dirty="0">
                <a:solidFill>
                  <a:srgbClr val="00B050"/>
                </a:solidFill>
              </a:rPr>
              <a:t>INELIGIBILITY (Section 10(2A))</a:t>
            </a:r>
          </a:p>
        </p:txBody>
      </p:sp>
      <p:sp>
        <p:nvSpPr>
          <p:cNvPr id="3" name="Content Placeholder 2">
            <a:extLst>
              <a:ext uri="{FF2B5EF4-FFF2-40B4-BE49-F238E27FC236}">
                <a16:creationId xmlns:a16="http://schemas.microsoft.com/office/drawing/2014/main" id="{D0C5EC47-C852-5E3C-650A-4D3168E7563E}"/>
              </a:ext>
            </a:extLst>
          </p:cNvPr>
          <p:cNvSpPr>
            <a:spLocks noGrp="1"/>
          </p:cNvSpPr>
          <p:nvPr>
            <p:ph sz="quarter" idx="1"/>
          </p:nvPr>
        </p:nvSpPr>
        <p:spPr>
          <a:ln>
            <a:solidFill>
              <a:schemeClr val="accent1"/>
            </a:solidFill>
          </a:ln>
        </p:spPr>
        <p:txBody>
          <a:bodyPr>
            <a:normAutofit/>
          </a:bodyPr>
          <a:lstStyle/>
          <a:p>
            <a:pPr algn="just"/>
            <a:r>
              <a:rPr lang="en-US" dirty="0"/>
              <a:t>Engaged in NON GST Supply of Goods and Services</a:t>
            </a:r>
          </a:p>
          <a:p>
            <a:pPr algn="just"/>
            <a:r>
              <a:rPr lang="en-US" dirty="0"/>
              <a:t>Engaged in the making of Inter State Outward Supplies of Goods and Services</a:t>
            </a:r>
          </a:p>
          <a:p>
            <a:pPr algn="just"/>
            <a:r>
              <a:rPr lang="en-US" dirty="0"/>
              <a:t>Engaged in making any supply of goods/services through e-commerce operator who is required to collect tax u/s 52.</a:t>
            </a:r>
          </a:p>
          <a:p>
            <a:pPr algn="just"/>
            <a:r>
              <a:rPr lang="en-US" dirty="0"/>
              <a:t>A manufacturer of such goods or supplier of such services as may be notified by Govt. ( PAN Masala, Ice Cream, Tobacco, Aerated Water)</a:t>
            </a:r>
          </a:p>
          <a:p>
            <a:pPr algn="just"/>
            <a:r>
              <a:rPr lang="en-US" dirty="0"/>
              <a:t>A Casual Taxable Person or a non-resident taxable person.</a:t>
            </a:r>
          </a:p>
        </p:txBody>
      </p:sp>
      <p:sp>
        <p:nvSpPr>
          <p:cNvPr id="4" name="Footer Placeholder 3">
            <a:extLst>
              <a:ext uri="{FF2B5EF4-FFF2-40B4-BE49-F238E27FC236}">
                <a16:creationId xmlns:a16="http://schemas.microsoft.com/office/drawing/2014/main" id="{FF639D66-F2E9-CB71-EBD0-A5913E0296CC}"/>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16181364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429B9-1687-BEE5-E898-579F8045929C}"/>
              </a:ext>
            </a:extLst>
          </p:cNvPr>
          <p:cNvSpPr>
            <a:spLocks noGrp="1"/>
          </p:cNvSpPr>
          <p:nvPr>
            <p:ph type="title"/>
          </p:nvPr>
        </p:nvSpPr>
        <p:spPr/>
        <p:txBody>
          <a:bodyPr/>
          <a:lstStyle/>
          <a:p>
            <a:r>
              <a:rPr lang="en-IN" b="1" i="1" u="sng" dirty="0">
                <a:solidFill>
                  <a:srgbClr val="00B050"/>
                </a:solidFill>
              </a:rPr>
              <a:t>Calculation of tax payable (Section 10(2A))</a:t>
            </a:r>
          </a:p>
        </p:txBody>
      </p:sp>
      <p:sp>
        <p:nvSpPr>
          <p:cNvPr id="3" name="Content Placeholder 2">
            <a:extLst>
              <a:ext uri="{FF2B5EF4-FFF2-40B4-BE49-F238E27FC236}">
                <a16:creationId xmlns:a16="http://schemas.microsoft.com/office/drawing/2014/main" id="{D0C5EC47-C852-5E3C-650A-4D3168E7563E}"/>
              </a:ext>
            </a:extLst>
          </p:cNvPr>
          <p:cNvSpPr>
            <a:spLocks noGrp="1"/>
          </p:cNvSpPr>
          <p:nvPr>
            <p:ph sz="quarter" idx="1"/>
          </p:nvPr>
        </p:nvSpPr>
        <p:spPr>
          <a:ln>
            <a:solidFill>
              <a:schemeClr val="accent1"/>
            </a:solidFill>
          </a:ln>
        </p:spPr>
        <p:txBody>
          <a:bodyPr>
            <a:normAutofit/>
          </a:bodyPr>
          <a:lstStyle/>
          <a:p>
            <a:pPr algn="just"/>
            <a:r>
              <a:rPr lang="en-US" dirty="0"/>
              <a:t>Same as discussed in 10(1) Provisions</a:t>
            </a:r>
          </a:p>
          <a:p>
            <a:pPr algn="just"/>
            <a:r>
              <a:rPr lang="en-US" dirty="0"/>
              <a:t>Exclusion 1- Supplies from 1</a:t>
            </a:r>
            <a:r>
              <a:rPr lang="en-US" baseline="30000" dirty="0"/>
              <a:t>st</a:t>
            </a:r>
            <a:r>
              <a:rPr lang="en-US" dirty="0"/>
              <a:t> Day of April of a Financial Year </a:t>
            </a:r>
            <a:r>
              <a:rPr lang="en-US" dirty="0" err="1"/>
              <a:t>upto</a:t>
            </a:r>
            <a:r>
              <a:rPr lang="en-US" dirty="0"/>
              <a:t> the date when such person becomes liable for Registration</a:t>
            </a:r>
          </a:p>
          <a:p>
            <a:pPr algn="just"/>
            <a:r>
              <a:rPr lang="en-US" dirty="0"/>
              <a:t>Exclusion 2- Exempt Supply of Services provided by way of extending deposits.</a:t>
            </a:r>
          </a:p>
          <a:p>
            <a:pPr algn="just"/>
            <a:r>
              <a:rPr lang="en-US" dirty="0"/>
              <a:t>Sec 10(2A) Overrides the Notification No 2/2019 dated 7.3.2019.</a:t>
            </a:r>
          </a:p>
          <a:p>
            <a:pPr algn="just"/>
            <a:r>
              <a:rPr lang="en-US" dirty="0"/>
              <a:t>If the Outward Supply of a person registered u/s 10(2A) is liable for RCM and liability is on the Recipient, such supplies are not to be taxed again in the hands of the Service Provider.</a:t>
            </a:r>
          </a:p>
        </p:txBody>
      </p:sp>
      <p:sp>
        <p:nvSpPr>
          <p:cNvPr id="4" name="Footer Placeholder 3">
            <a:extLst>
              <a:ext uri="{FF2B5EF4-FFF2-40B4-BE49-F238E27FC236}">
                <a16:creationId xmlns:a16="http://schemas.microsoft.com/office/drawing/2014/main" id="{FF639D66-F2E9-CB71-EBD0-A5913E0296CC}"/>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17445889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IN" b="1" i="1" u="sng" dirty="0">
                <a:solidFill>
                  <a:srgbClr val="00B050"/>
                </a:solidFill>
              </a:rPr>
              <a:t>TO OPT FOR THE SCHEME</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9956800" cy="5638800"/>
          </a:xfrm>
          <a:ln>
            <a:solidFill>
              <a:schemeClr val="accent1"/>
            </a:solidFill>
          </a:ln>
        </p:spPr>
        <p:txBody>
          <a:bodyPr>
            <a:normAutofit/>
          </a:bodyPr>
          <a:lstStyle/>
          <a:p>
            <a:pPr marL="0" indent="0" algn="just">
              <a:buNone/>
            </a:pPr>
            <a:r>
              <a:rPr lang="en-IN" dirty="0"/>
              <a:t>Case Study 7:</a:t>
            </a:r>
          </a:p>
          <a:p>
            <a:pPr marL="0" indent="0" algn="just">
              <a:buNone/>
            </a:pPr>
            <a:r>
              <a:rPr lang="en-IN" dirty="0"/>
              <a:t>Mr. Z has applied for Registration when his turnover was Rs 18 lakh. Whether he will get additional Turnover of  50 lakhs for the purpose of Determining eligibility or he would only get additional turnover of Rs 32 lakh and after that he would have to opt out of the scheme?</a:t>
            </a:r>
          </a:p>
          <a:p>
            <a:pPr marL="0" indent="0" algn="just">
              <a:buNone/>
            </a:pPr>
            <a:endParaRPr lang="en-IN" dirty="0"/>
          </a:p>
          <a:p>
            <a:pPr marL="0" indent="0" algn="just">
              <a:buNone/>
            </a:pPr>
            <a:r>
              <a:rPr lang="en-IN" dirty="0"/>
              <a:t>Answer:</a:t>
            </a:r>
          </a:p>
          <a:p>
            <a:pPr marL="0" indent="0" algn="just">
              <a:buNone/>
            </a:pPr>
            <a:r>
              <a:rPr lang="en-IN" dirty="0"/>
              <a:t>For the Purpose of Eligibility, the turnover will include supplies from 1</a:t>
            </a:r>
            <a:r>
              <a:rPr lang="en-IN" baseline="30000" dirty="0"/>
              <a:t>st</a:t>
            </a:r>
            <a:r>
              <a:rPr lang="en-IN" dirty="0"/>
              <a:t> April to the date from which he becomes liable for registration. Therefore the Turnover of 18 lakhs would be INCLUDIBLE. And he will only get 32 lakhs to remain in the scheme. </a:t>
            </a:r>
          </a:p>
          <a:p>
            <a:pPr marL="0" indent="0" algn="just">
              <a:buNone/>
            </a:pPr>
            <a:endParaRPr lang="en-IN" dirty="0"/>
          </a:p>
          <a:p>
            <a:pPr marL="0" indent="0" algn="just">
              <a:buNone/>
            </a:pPr>
            <a:endParaRPr lang="en-IN" dirty="0"/>
          </a:p>
          <a:p>
            <a:pPr marL="0" indent="0" algn="just">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5" name="Table 5">
            <a:extLst>
              <a:ext uri="{FF2B5EF4-FFF2-40B4-BE49-F238E27FC236}">
                <a16:creationId xmlns:a16="http://schemas.microsoft.com/office/drawing/2014/main" id="{D367318A-E072-B749-D8E8-1FEA686A209C}"/>
              </a:ext>
            </a:extLst>
          </p:cNvPr>
          <p:cNvGraphicFramePr>
            <a:graphicFrameLocks noGrp="1"/>
          </p:cNvGraphicFramePr>
          <p:nvPr>
            <p:extLst>
              <p:ext uri="{D42A27DB-BD31-4B8C-83A1-F6EECF244321}">
                <p14:modId xmlns:p14="http://schemas.microsoft.com/office/powerpoint/2010/main" val="1116165650"/>
              </p:ext>
            </p:extLst>
          </p:nvPr>
        </p:nvGraphicFramePr>
        <p:xfrm>
          <a:off x="1219200" y="5257800"/>
          <a:ext cx="8991600" cy="914400"/>
        </p:xfrm>
        <a:graphic>
          <a:graphicData uri="http://schemas.openxmlformats.org/drawingml/2006/table">
            <a:tbl>
              <a:tblPr firstRow="1" bandRow="1">
                <a:tableStyleId>{5C22544A-7EE6-4342-B048-85BDC9FD1C3A}</a:tableStyleId>
              </a:tblPr>
              <a:tblGrid>
                <a:gridCol w="8991600">
                  <a:extLst>
                    <a:ext uri="{9D8B030D-6E8A-4147-A177-3AD203B41FA5}">
                      <a16:colId xmlns:a16="http://schemas.microsoft.com/office/drawing/2014/main" val="3695371172"/>
                    </a:ext>
                  </a:extLst>
                </a:gridCol>
              </a:tblGrid>
              <a:tr h="370840">
                <a:tc>
                  <a:txBody>
                    <a:bodyPr/>
                    <a:lstStyle/>
                    <a:p>
                      <a:r>
                        <a:rPr lang="en-US" dirty="0"/>
                        <a:t>For the Purpose of TAX Payable, first supply of Goods or Services shall not include supplies from 1</a:t>
                      </a:r>
                      <a:r>
                        <a:rPr lang="en-US" baseline="30000" dirty="0"/>
                        <a:t>st</a:t>
                      </a:r>
                      <a:r>
                        <a:rPr lang="en-US" dirty="0"/>
                        <a:t> April of a FY till he becomes liable for Registration. So pay Tax on 32 lakhs only.</a:t>
                      </a:r>
                      <a:endParaRPr lang="en-IN" dirty="0"/>
                    </a:p>
                  </a:txBody>
                  <a:tcPr/>
                </a:tc>
                <a:extLst>
                  <a:ext uri="{0D108BD9-81ED-4DB2-BD59-A6C34878D82A}">
                    <a16:rowId xmlns:a16="http://schemas.microsoft.com/office/drawing/2014/main" val="885717968"/>
                  </a:ext>
                </a:extLst>
              </a:tr>
            </a:tbl>
          </a:graphicData>
        </a:graphic>
      </p:graphicFrame>
    </p:spTree>
    <p:extLst>
      <p:ext uri="{BB962C8B-B14F-4D97-AF65-F5344CB8AC3E}">
        <p14:creationId xmlns:p14="http://schemas.microsoft.com/office/powerpoint/2010/main" val="5185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IN" b="1" i="1" u="sng" dirty="0">
                <a:solidFill>
                  <a:srgbClr val="00B050"/>
                </a:solidFill>
              </a:rPr>
              <a:t>TO OPT FOR THE SCHEME</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9956800" cy="5638800"/>
          </a:xfrm>
          <a:ln>
            <a:solidFill>
              <a:schemeClr val="accent1"/>
            </a:solidFill>
          </a:ln>
        </p:spPr>
        <p:txBody>
          <a:bodyPr>
            <a:normAutofit/>
          </a:bodyPr>
          <a:lstStyle/>
          <a:p>
            <a:pPr marL="0" indent="0" algn="just">
              <a:buNone/>
            </a:pPr>
            <a:r>
              <a:rPr lang="en-IN" dirty="0"/>
              <a:t>Example:</a:t>
            </a:r>
          </a:p>
          <a:p>
            <a:pPr marL="0" indent="0" algn="just">
              <a:buNone/>
            </a:pPr>
            <a:r>
              <a:rPr lang="en-IN" dirty="0"/>
              <a:t>Scenario 1: Taxable Supply of Goods: 15 lakhs Exempt Supply of Services: 10 lakhs. Tax Liability 1.5 lakhs.</a:t>
            </a:r>
          </a:p>
          <a:p>
            <a:pPr marL="0" indent="0" algn="just">
              <a:buNone/>
            </a:pPr>
            <a:r>
              <a:rPr lang="en-IN" dirty="0"/>
              <a:t>Scenario 2: Taxable Supply of Goods: 25 lakhs. Tax Liability 1.5 lakhs.</a:t>
            </a:r>
          </a:p>
          <a:p>
            <a:pPr marL="0" indent="0" algn="just">
              <a:buNone/>
            </a:pPr>
            <a:r>
              <a:rPr lang="en-IN" dirty="0"/>
              <a:t>Scenario 3: Exempt Supply of Services: 25 lakhs. Tax Liability 1.5 lakhs.</a:t>
            </a:r>
          </a:p>
          <a:p>
            <a:pPr marL="0" indent="0" algn="just">
              <a:buNone/>
            </a:pPr>
            <a:endParaRPr lang="en-IN" dirty="0"/>
          </a:p>
          <a:p>
            <a:pPr marL="0" indent="0" algn="just">
              <a:buNone/>
            </a:pPr>
            <a:endParaRPr lang="en-IN" dirty="0"/>
          </a:p>
          <a:p>
            <a:pPr marL="0" indent="0" algn="just">
              <a:buNone/>
            </a:pPr>
            <a:endParaRPr lang="en-IN" dirty="0"/>
          </a:p>
          <a:p>
            <a:pPr marL="0" indent="0" algn="just">
              <a:buNone/>
            </a:pPr>
            <a:endParaRPr lang="en-IN" dirty="0"/>
          </a:p>
          <a:p>
            <a:pPr marL="0" indent="0" algn="just">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10127348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IN" b="1" i="1" u="sng" dirty="0">
                <a:solidFill>
                  <a:srgbClr val="00B050"/>
                </a:solidFill>
              </a:rPr>
              <a:t>Miscellaneous points</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9956800" cy="4873752"/>
          </a:xfrm>
          <a:ln>
            <a:solidFill>
              <a:schemeClr val="accent1"/>
            </a:solidFill>
          </a:ln>
        </p:spPr>
        <p:txBody>
          <a:bodyPr>
            <a:normAutofit/>
          </a:bodyPr>
          <a:lstStyle/>
          <a:p>
            <a:pPr algn="just"/>
            <a:r>
              <a:rPr lang="en-US" dirty="0"/>
              <a:t>A composition dealer cannot issue a tax invoice. This is because a composition dealer cannot charge tax from their customers. Moreover Tax has to be paid on exclusive basis.</a:t>
            </a:r>
          </a:p>
          <a:p>
            <a:pPr algn="just"/>
            <a:r>
              <a:rPr lang="en-US" dirty="0"/>
              <a:t>They need to pay tax out of their own pocket. Hence, the dealer has to issue a </a:t>
            </a:r>
            <a:r>
              <a:rPr lang="en-US" b="1" dirty="0">
                <a:solidFill>
                  <a:srgbClr val="FF0000"/>
                </a:solidFill>
              </a:rPr>
              <a:t>Bill of Supply</a:t>
            </a:r>
            <a:r>
              <a:rPr lang="en-US" dirty="0"/>
              <a:t>. The dealer should also mention “composition taxable person, not eligible to collect tax on supplies” at the top.</a:t>
            </a:r>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3412131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10160000" cy="1143000"/>
          </a:xfrm>
        </p:spPr>
        <p:style>
          <a:lnRef idx="2">
            <a:schemeClr val="accent1"/>
          </a:lnRef>
          <a:fillRef idx="1">
            <a:schemeClr val="lt1"/>
          </a:fillRef>
          <a:effectRef idx="0">
            <a:schemeClr val="accent1"/>
          </a:effectRef>
          <a:fontRef idx="minor">
            <a:schemeClr val="dk1"/>
          </a:fontRef>
        </p:style>
        <p:txBody>
          <a:bodyPr>
            <a:normAutofit/>
          </a:bodyPr>
          <a:lstStyle/>
          <a:p>
            <a:r>
              <a:rPr lang="en-US" sz="4400" b="1" dirty="0">
                <a:latin typeface="Arial Black" pitchFamily="34" charset="0"/>
              </a:rPr>
              <a:t>	</a:t>
            </a:r>
            <a:r>
              <a:rPr lang="en-US" sz="4400" b="1" dirty="0"/>
              <a:t>TOPICS FOR DISCUSSION</a:t>
            </a:r>
            <a:endParaRPr lang="en-IN" sz="4400" dirty="0"/>
          </a:p>
        </p:txBody>
      </p:sp>
      <p:sp>
        <p:nvSpPr>
          <p:cNvPr id="4" name="Footer Placeholder 3"/>
          <p:cNvSpPr>
            <a:spLocks noGrp="1"/>
          </p:cNvSpPr>
          <p:nvPr>
            <p:ph type="ftr" sz="quarter" idx="16"/>
          </p:nvPr>
        </p:nvSpPr>
        <p:spPr>
          <a:xfrm rot="16200000">
            <a:off x="10490200" y="2997200"/>
            <a:ext cx="2366963" cy="487362"/>
          </a:xfrm>
        </p:spPr>
        <p:txBody>
          <a:bodyPr/>
          <a:lstStyle/>
          <a:p>
            <a:pPr algn="ctr">
              <a:defRPr/>
            </a:pPr>
            <a:r>
              <a:rPr lang="en-IN" dirty="0">
                <a:latin typeface="Arial Black" pitchFamily="34" charset="0"/>
              </a:rPr>
              <a:t>DAS DAS &amp; CO CHARTERED ACCOUNTANTS</a:t>
            </a:r>
            <a:endParaRPr lang="en-US" dirty="0">
              <a:latin typeface="Arial Black" pitchFamily="34" charset="0"/>
            </a:endParaRPr>
          </a:p>
        </p:txBody>
      </p:sp>
      <p:sp>
        <p:nvSpPr>
          <p:cNvPr id="3" name="TextBox 2"/>
          <p:cNvSpPr txBox="1"/>
          <p:nvPr/>
        </p:nvSpPr>
        <p:spPr>
          <a:xfrm>
            <a:off x="1905000" y="1863436"/>
            <a:ext cx="7162800" cy="34163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endParaRPr lang="en-US" sz="2400" b="1" dirty="0">
              <a:solidFill>
                <a:srgbClr val="FF0000"/>
              </a:solidFill>
            </a:endParaRPr>
          </a:p>
          <a:p>
            <a:pPr algn="just"/>
            <a:r>
              <a:rPr lang="en-US" sz="2400" b="1" i="1" u="sng" dirty="0">
                <a:solidFill>
                  <a:srgbClr val="00B050"/>
                </a:solidFill>
              </a:rPr>
              <a:t>COMPOSITION SCHEME</a:t>
            </a:r>
          </a:p>
          <a:p>
            <a:pPr marL="742950" lvl="1" indent="-285750" algn="just">
              <a:buFont typeface="Arial" pitchFamily="34" charset="0"/>
              <a:buChar char="•"/>
            </a:pPr>
            <a:r>
              <a:rPr lang="en-US" sz="2400" b="1" dirty="0">
                <a:solidFill>
                  <a:srgbClr val="FF0000"/>
                </a:solidFill>
              </a:rPr>
              <a:t>SUPPLIER OF GOODS</a:t>
            </a:r>
          </a:p>
          <a:p>
            <a:pPr marL="742950" lvl="1" indent="-285750" algn="just">
              <a:buFont typeface="Arial" pitchFamily="34" charset="0"/>
              <a:buChar char="•"/>
            </a:pPr>
            <a:r>
              <a:rPr lang="en-US" sz="2400" b="1" dirty="0">
                <a:solidFill>
                  <a:srgbClr val="FF0000"/>
                </a:solidFill>
              </a:rPr>
              <a:t>SUPPIER OF SERVICES</a:t>
            </a:r>
          </a:p>
          <a:p>
            <a:pPr marL="742950" lvl="1" indent="-285750" algn="just">
              <a:buFont typeface="Arial" pitchFamily="34" charset="0"/>
              <a:buChar char="•"/>
            </a:pPr>
            <a:r>
              <a:rPr lang="en-US" sz="2400" b="1" dirty="0">
                <a:solidFill>
                  <a:srgbClr val="FF0000"/>
                </a:solidFill>
              </a:rPr>
              <a:t>REGISTRATION</a:t>
            </a:r>
          </a:p>
          <a:p>
            <a:pPr marL="742950" lvl="1" indent="-285750" algn="just">
              <a:buFont typeface="Arial" pitchFamily="34" charset="0"/>
              <a:buChar char="•"/>
            </a:pPr>
            <a:r>
              <a:rPr lang="en-US" sz="2400" b="1" dirty="0">
                <a:solidFill>
                  <a:srgbClr val="FF0000"/>
                </a:solidFill>
              </a:rPr>
              <a:t>INTIMATION</a:t>
            </a:r>
          </a:p>
          <a:p>
            <a:pPr marL="742950" lvl="1" indent="-285750" algn="just">
              <a:buFont typeface="Arial" pitchFamily="34" charset="0"/>
              <a:buChar char="•"/>
            </a:pPr>
            <a:r>
              <a:rPr lang="en-US" sz="2400" b="1" dirty="0">
                <a:solidFill>
                  <a:srgbClr val="FF0000"/>
                </a:solidFill>
              </a:rPr>
              <a:t>RETURNS</a:t>
            </a:r>
          </a:p>
          <a:p>
            <a:pPr marL="742950" lvl="1" indent="-285750" algn="just">
              <a:buFont typeface="Arial" pitchFamily="34" charset="0"/>
              <a:buChar char="•"/>
            </a:pPr>
            <a:r>
              <a:rPr lang="en-US" sz="2400" b="1" dirty="0">
                <a:solidFill>
                  <a:srgbClr val="FF0000"/>
                </a:solidFill>
              </a:rPr>
              <a:t>WITHDRAWAL OF SCHEME</a:t>
            </a:r>
          </a:p>
          <a:p>
            <a:pPr marL="742950" lvl="1" indent="-285750" algn="just">
              <a:buFont typeface="Arial" pitchFamily="34" charset="0"/>
              <a:buChar char="•"/>
            </a:pPr>
            <a:endParaRPr lang="en-US" sz="2400" b="1" dirty="0">
              <a:solidFill>
                <a:srgbClr val="FF0000"/>
              </a:solidFill>
            </a:endParaRPr>
          </a:p>
        </p:txBody>
      </p:sp>
    </p:spTree>
    <p:extLst>
      <p:ext uri="{BB962C8B-B14F-4D97-AF65-F5344CB8AC3E}">
        <p14:creationId xmlns:p14="http://schemas.microsoft.com/office/powerpoint/2010/main" val="28146069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US" b="1" i="1" u="sng" dirty="0">
                <a:solidFill>
                  <a:srgbClr val="00B050"/>
                </a:solidFill>
              </a:rPr>
              <a:t>I</a:t>
            </a:r>
            <a:r>
              <a:rPr lang="en-IN" b="1" i="1" u="sng" dirty="0">
                <a:solidFill>
                  <a:srgbClr val="00B050"/>
                </a:solidFill>
              </a:rPr>
              <a:t>NTIMATION PROCEDURES</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9956800" cy="4873752"/>
          </a:xfrm>
          <a:ln>
            <a:solidFill>
              <a:schemeClr val="accent1"/>
            </a:solidFill>
          </a:ln>
        </p:spPr>
        <p:txBody>
          <a:bodyPr>
            <a:normAutofit fontScale="92500" lnSpcReduction="20000"/>
          </a:bodyPr>
          <a:lstStyle/>
          <a:p>
            <a:pPr marL="0" indent="0" algn="just">
              <a:buNone/>
            </a:pPr>
            <a:r>
              <a:rPr lang="en-US" b="1" dirty="0"/>
              <a:t>CASE 1- WHERE PERSON HAS MIGRATED TO GST</a:t>
            </a:r>
          </a:p>
          <a:p>
            <a:pPr marL="0" indent="0" algn="just">
              <a:buNone/>
            </a:pPr>
            <a:r>
              <a:rPr lang="en-US" dirty="0"/>
              <a:t>GST CMP 01 was the intimation form which was to be availed for applying under Composition Scheme for persons who got provisional Registration.</a:t>
            </a:r>
          </a:p>
          <a:p>
            <a:pPr marL="0" indent="0" algn="just">
              <a:buNone/>
            </a:pPr>
            <a:endParaRPr lang="en-US" dirty="0"/>
          </a:p>
          <a:p>
            <a:pPr marL="0" indent="0" algn="just">
              <a:buNone/>
            </a:pPr>
            <a:r>
              <a:rPr lang="en-US" b="1" dirty="0"/>
              <a:t>CASE 2- WHERE PERSON APPLIES FOR FRESH REG</a:t>
            </a:r>
          </a:p>
          <a:p>
            <a:pPr marL="0" indent="0" algn="just">
              <a:buNone/>
            </a:pPr>
            <a:r>
              <a:rPr lang="en-US" dirty="0"/>
              <a:t>Any person seeking Registration has the option to choose composition scheme in PART B of the registration application in FORM GST REG 1. Once selected, it is considered as Intimation to pay tax under Sec 10 of the CGST Act.</a:t>
            </a:r>
          </a:p>
          <a:p>
            <a:pPr marL="0" indent="0" algn="just">
              <a:buNone/>
            </a:pPr>
            <a:endParaRPr lang="en-US" b="1" dirty="0"/>
          </a:p>
          <a:p>
            <a:pPr marL="0" indent="0" algn="just">
              <a:buNone/>
            </a:pPr>
            <a:r>
              <a:rPr lang="en-US" b="1" dirty="0"/>
              <a:t>CASE 3- WHERE PERSON APPLIES FROM REGULAR TO COMP SCHEME</a:t>
            </a:r>
          </a:p>
          <a:p>
            <a:pPr marL="0" indent="0" algn="just">
              <a:buNone/>
            </a:pPr>
            <a:r>
              <a:rPr lang="en-US" dirty="0"/>
              <a:t>He has to file CMP 02 prior to the commencement of FY for which the option to pay tax is exercised. Hence the Last Date to intimate is 31</a:t>
            </a:r>
            <a:r>
              <a:rPr lang="en-US" baseline="30000" dirty="0"/>
              <a:t>st</a:t>
            </a:r>
            <a:r>
              <a:rPr lang="en-US" dirty="0"/>
              <a:t> March of the previous Financial Year. This option is followed by ITC 03.</a:t>
            </a:r>
          </a:p>
          <a:p>
            <a:pPr marL="0" indent="0" algn="just">
              <a:buNone/>
            </a:pPr>
            <a:endParaRPr lang="en-US" b="1"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33576442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US" b="1" i="1" u="sng" dirty="0">
                <a:solidFill>
                  <a:srgbClr val="00B050"/>
                </a:solidFill>
              </a:rPr>
              <a:t>I</a:t>
            </a:r>
            <a:r>
              <a:rPr lang="en-IN" b="1" i="1" u="sng" dirty="0">
                <a:solidFill>
                  <a:srgbClr val="00B050"/>
                </a:solidFill>
              </a:rPr>
              <a:t>NTIMATION PROCEDURES</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9956800" cy="4873752"/>
          </a:xfrm>
          <a:ln>
            <a:solidFill>
              <a:schemeClr val="accent1"/>
            </a:solidFill>
          </a:ln>
        </p:spPr>
        <p:txBody>
          <a:bodyPr>
            <a:normAutofit/>
          </a:bodyPr>
          <a:lstStyle/>
          <a:p>
            <a:pPr marL="0" indent="0" algn="just">
              <a:buNone/>
            </a:pPr>
            <a:endParaRPr lang="en-US" b="1" dirty="0"/>
          </a:p>
          <a:p>
            <a:pPr marL="0" indent="0" algn="just">
              <a:buNone/>
            </a:pPr>
            <a:r>
              <a:rPr lang="en-US" b="1" u="sng" dirty="0"/>
              <a:t>GST ITC 03- STOCK INTIMATION</a:t>
            </a:r>
          </a:p>
          <a:p>
            <a:pPr marL="0" indent="0" algn="just">
              <a:buNone/>
            </a:pPr>
            <a:r>
              <a:rPr lang="en-US" dirty="0"/>
              <a:t>In addition to filing the application to OPT for Composition Scheme, you need to file a Stock Intimation to furnish the details of stock held by you, on the day preceding the date from which you opt to pay the Composite Tax. To be filed within 60 days from the commencement of the Financial Year for which Composition Scheme is opted.</a:t>
            </a:r>
          </a:p>
          <a:p>
            <a:pPr marL="0" indent="0" algn="just">
              <a:buNone/>
            </a:pPr>
            <a:r>
              <a:rPr lang="en-US" dirty="0"/>
              <a:t>It is an intimation of Reversal of ITC/Payment of Tax on inputs held in stock, inputs contained in semi-finished or finished goods held in stock and capital goods. Method of Reversal in sec 18(4) read with sub-rule(4) of Rule 44. CMP 03 is only an intimation of stock details to be filed additionally within 90 days of filing of CMP 02.</a:t>
            </a:r>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29613174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IN" b="1" i="1" u="sng" dirty="0">
                <a:solidFill>
                  <a:srgbClr val="00B050"/>
                </a:solidFill>
              </a:rPr>
              <a:t>Miscellaneous points</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838200"/>
            <a:ext cx="9956800" cy="4873752"/>
          </a:xfrm>
          <a:ln>
            <a:solidFill>
              <a:schemeClr val="accent1"/>
            </a:solidFill>
          </a:ln>
        </p:spPr>
        <p:txBody>
          <a:bodyPr>
            <a:normAutofit lnSpcReduction="10000"/>
          </a:bodyPr>
          <a:lstStyle/>
          <a:p>
            <a:pPr marL="0" indent="0" algn="just">
              <a:buNone/>
            </a:pPr>
            <a:endParaRPr lang="en-US" dirty="0"/>
          </a:p>
          <a:p>
            <a:pPr algn="just"/>
            <a:r>
              <a:rPr lang="en-US" dirty="0"/>
              <a:t>Only from the beginning of FY normal dealer can opt for Composition Scheme.</a:t>
            </a:r>
          </a:p>
          <a:p>
            <a:pPr algn="just"/>
            <a:r>
              <a:rPr lang="en-US" dirty="0"/>
              <a:t>The computed input tax credit shall be paid either by debiting the electronic credit ledger, if it having sufficient balance and otherwise, balance amount shall be paid through electronic cash ledger immediately preceding the date of exercising such option.</a:t>
            </a:r>
          </a:p>
          <a:p>
            <a:pPr algn="just"/>
            <a:r>
              <a:rPr lang="en-US" dirty="0"/>
              <a:t>It should be noted that the remaining balance in the electronic credit ledger, after debited the input tax credit in respect of stock &amp; capital goods lying shall be lapsed.</a:t>
            </a:r>
          </a:p>
          <a:p>
            <a:r>
              <a:rPr lang="en-US" dirty="0"/>
              <a:t> Option once filed may not be required to renew every unless otherwise decided to opt out.</a:t>
            </a:r>
            <a:br>
              <a:rPr lang="en-US" dirty="0"/>
            </a:br>
            <a:endParaRPr lang="en-US"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29592381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85C64-9B84-F7EE-2AC7-0931FACBB869}"/>
              </a:ext>
            </a:extLst>
          </p:cNvPr>
          <p:cNvSpPr>
            <a:spLocks noGrp="1"/>
          </p:cNvSpPr>
          <p:nvPr>
            <p:ph type="title"/>
          </p:nvPr>
        </p:nvSpPr>
        <p:spPr/>
        <p:txBody>
          <a:bodyPr/>
          <a:lstStyle/>
          <a:p>
            <a:r>
              <a:rPr lang="en-US" u="sng" dirty="0"/>
              <a:t>RETURNS</a:t>
            </a:r>
            <a:r>
              <a:rPr lang="en-US" dirty="0"/>
              <a:t> </a:t>
            </a:r>
            <a:endParaRPr lang="en-IN" dirty="0"/>
          </a:p>
        </p:txBody>
      </p:sp>
      <p:graphicFrame>
        <p:nvGraphicFramePr>
          <p:cNvPr id="5" name="Table 5">
            <a:extLst>
              <a:ext uri="{FF2B5EF4-FFF2-40B4-BE49-F238E27FC236}">
                <a16:creationId xmlns:a16="http://schemas.microsoft.com/office/drawing/2014/main" id="{A4340495-FB4E-2FC5-2FE4-498ADB027708}"/>
              </a:ext>
            </a:extLst>
          </p:cNvPr>
          <p:cNvGraphicFramePr>
            <a:graphicFrameLocks noGrp="1"/>
          </p:cNvGraphicFramePr>
          <p:nvPr>
            <p:ph sz="quarter" idx="1"/>
            <p:extLst>
              <p:ext uri="{D42A27DB-BD31-4B8C-83A1-F6EECF244321}">
                <p14:modId xmlns:p14="http://schemas.microsoft.com/office/powerpoint/2010/main" val="1667242499"/>
              </p:ext>
            </p:extLst>
          </p:nvPr>
        </p:nvGraphicFramePr>
        <p:xfrm>
          <a:off x="609600" y="1600200"/>
          <a:ext cx="9956800" cy="2473960"/>
        </p:xfrm>
        <a:graphic>
          <a:graphicData uri="http://schemas.openxmlformats.org/drawingml/2006/table">
            <a:tbl>
              <a:tblPr firstRow="1" bandRow="1">
                <a:tableStyleId>{5C22544A-7EE6-4342-B048-85BDC9FD1C3A}</a:tableStyleId>
              </a:tblPr>
              <a:tblGrid>
                <a:gridCol w="2489200">
                  <a:extLst>
                    <a:ext uri="{9D8B030D-6E8A-4147-A177-3AD203B41FA5}">
                      <a16:colId xmlns:a16="http://schemas.microsoft.com/office/drawing/2014/main" val="3155803413"/>
                    </a:ext>
                  </a:extLst>
                </a:gridCol>
                <a:gridCol w="2489200">
                  <a:extLst>
                    <a:ext uri="{9D8B030D-6E8A-4147-A177-3AD203B41FA5}">
                      <a16:colId xmlns:a16="http://schemas.microsoft.com/office/drawing/2014/main" val="3208712507"/>
                    </a:ext>
                  </a:extLst>
                </a:gridCol>
                <a:gridCol w="2489200">
                  <a:extLst>
                    <a:ext uri="{9D8B030D-6E8A-4147-A177-3AD203B41FA5}">
                      <a16:colId xmlns:a16="http://schemas.microsoft.com/office/drawing/2014/main" val="2950201442"/>
                    </a:ext>
                  </a:extLst>
                </a:gridCol>
                <a:gridCol w="2489200">
                  <a:extLst>
                    <a:ext uri="{9D8B030D-6E8A-4147-A177-3AD203B41FA5}">
                      <a16:colId xmlns:a16="http://schemas.microsoft.com/office/drawing/2014/main" val="1159993342"/>
                    </a:ext>
                  </a:extLst>
                </a:gridCol>
              </a:tblGrid>
              <a:tr h="370840">
                <a:tc>
                  <a:txBody>
                    <a:bodyPr/>
                    <a:lstStyle/>
                    <a:p>
                      <a:r>
                        <a:rPr lang="en-US" dirty="0"/>
                        <a:t>Form</a:t>
                      </a:r>
                      <a:endParaRPr lang="en-IN" dirty="0"/>
                    </a:p>
                  </a:txBody>
                  <a:tcPr/>
                </a:tc>
                <a:tc>
                  <a:txBody>
                    <a:bodyPr/>
                    <a:lstStyle/>
                    <a:p>
                      <a:r>
                        <a:rPr lang="en-US" dirty="0"/>
                        <a:t>Particular</a:t>
                      </a:r>
                      <a:endParaRPr lang="en-IN" dirty="0"/>
                    </a:p>
                  </a:txBody>
                  <a:tcPr/>
                </a:tc>
                <a:tc>
                  <a:txBody>
                    <a:bodyPr/>
                    <a:lstStyle/>
                    <a:p>
                      <a:r>
                        <a:rPr lang="en-US" dirty="0"/>
                        <a:t>Periodicity</a:t>
                      </a:r>
                      <a:endParaRPr lang="en-IN" dirty="0"/>
                    </a:p>
                  </a:txBody>
                  <a:tcPr/>
                </a:tc>
                <a:tc>
                  <a:txBody>
                    <a:bodyPr/>
                    <a:lstStyle/>
                    <a:p>
                      <a:r>
                        <a:rPr lang="en-US" dirty="0"/>
                        <a:t>Due Date</a:t>
                      </a:r>
                      <a:endParaRPr lang="en-IN" dirty="0"/>
                    </a:p>
                  </a:txBody>
                  <a:tcPr/>
                </a:tc>
                <a:extLst>
                  <a:ext uri="{0D108BD9-81ED-4DB2-BD59-A6C34878D82A}">
                    <a16:rowId xmlns:a16="http://schemas.microsoft.com/office/drawing/2014/main" val="723807985"/>
                  </a:ext>
                </a:extLst>
              </a:tr>
              <a:tr h="370840">
                <a:tc>
                  <a:txBody>
                    <a:bodyPr/>
                    <a:lstStyle/>
                    <a:p>
                      <a:r>
                        <a:rPr lang="en-US" dirty="0"/>
                        <a:t>CMP-08</a:t>
                      </a:r>
                      <a:endParaRPr lang="en-IN" dirty="0"/>
                    </a:p>
                  </a:txBody>
                  <a:tcPr/>
                </a:tc>
                <a:tc>
                  <a:txBody>
                    <a:bodyPr/>
                    <a:lstStyle/>
                    <a:p>
                      <a:r>
                        <a:rPr lang="en-US" dirty="0"/>
                        <a:t>Statement containing the details of payment of self-assessed tax</a:t>
                      </a:r>
                      <a:endParaRPr lang="en-IN" dirty="0"/>
                    </a:p>
                  </a:txBody>
                  <a:tcPr/>
                </a:tc>
                <a:tc>
                  <a:txBody>
                    <a:bodyPr/>
                    <a:lstStyle/>
                    <a:p>
                      <a:r>
                        <a:rPr lang="en-US" dirty="0"/>
                        <a:t>Every Quarter or Part Thereof</a:t>
                      </a:r>
                      <a:endParaRPr lang="en-IN" dirty="0"/>
                    </a:p>
                  </a:txBody>
                  <a:tcPr/>
                </a:tc>
                <a:tc>
                  <a:txBody>
                    <a:bodyPr/>
                    <a:lstStyle/>
                    <a:p>
                      <a:r>
                        <a:rPr lang="en-US" dirty="0"/>
                        <a:t>18</a:t>
                      </a:r>
                      <a:r>
                        <a:rPr lang="en-US" baseline="30000" dirty="0"/>
                        <a:t>th</a:t>
                      </a:r>
                      <a:r>
                        <a:rPr lang="en-US" dirty="0"/>
                        <a:t> of the month succeeding the Quarter</a:t>
                      </a:r>
                      <a:endParaRPr lang="en-IN" dirty="0"/>
                    </a:p>
                  </a:txBody>
                  <a:tcPr/>
                </a:tc>
                <a:extLst>
                  <a:ext uri="{0D108BD9-81ED-4DB2-BD59-A6C34878D82A}">
                    <a16:rowId xmlns:a16="http://schemas.microsoft.com/office/drawing/2014/main" val="3992222807"/>
                  </a:ext>
                </a:extLst>
              </a:tr>
              <a:tr h="370840">
                <a:tc>
                  <a:txBody>
                    <a:bodyPr/>
                    <a:lstStyle/>
                    <a:p>
                      <a:r>
                        <a:rPr lang="en-US" dirty="0"/>
                        <a:t>GSTR-4</a:t>
                      </a:r>
                      <a:endParaRPr lang="en-IN" dirty="0"/>
                    </a:p>
                  </a:txBody>
                  <a:tcPr/>
                </a:tc>
                <a:tc>
                  <a:txBody>
                    <a:bodyPr/>
                    <a:lstStyle/>
                    <a:p>
                      <a:r>
                        <a:rPr lang="en-US" dirty="0"/>
                        <a:t>Return</a:t>
                      </a:r>
                      <a:endParaRPr lang="en-IN" dirty="0"/>
                    </a:p>
                  </a:txBody>
                  <a:tcPr/>
                </a:tc>
                <a:tc>
                  <a:txBody>
                    <a:bodyPr/>
                    <a:lstStyle/>
                    <a:p>
                      <a:r>
                        <a:rPr lang="en-US" dirty="0"/>
                        <a:t>Every FY or part Thereof</a:t>
                      </a:r>
                      <a:endParaRPr lang="en-IN" dirty="0"/>
                    </a:p>
                  </a:txBody>
                  <a:tcPr/>
                </a:tc>
                <a:tc>
                  <a:txBody>
                    <a:bodyPr/>
                    <a:lstStyle/>
                    <a:p>
                      <a:r>
                        <a:rPr lang="en-US" dirty="0"/>
                        <a:t>30</a:t>
                      </a:r>
                      <a:r>
                        <a:rPr lang="en-US" baseline="30000" dirty="0"/>
                        <a:t>th</a:t>
                      </a:r>
                      <a:r>
                        <a:rPr lang="en-US" dirty="0"/>
                        <a:t> Day of April following the end of such financial year</a:t>
                      </a:r>
                      <a:endParaRPr lang="en-IN" dirty="0"/>
                    </a:p>
                  </a:txBody>
                  <a:tcPr/>
                </a:tc>
                <a:extLst>
                  <a:ext uri="{0D108BD9-81ED-4DB2-BD59-A6C34878D82A}">
                    <a16:rowId xmlns:a16="http://schemas.microsoft.com/office/drawing/2014/main" val="4288186040"/>
                  </a:ext>
                </a:extLst>
              </a:tr>
            </a:tbl>
          </a:graphicData>
        </a:graphic>
      </p:graphicFrame>
      <p:sp>
        <p:nvSpPr>
          <p:cNvPr id="4" name="Footer Placeholder 3">
            <a:extLst>
              <a:ext uri="{FF2B5EF4-FFF2-40B4-BE49-F238E27FC236}">
                <a16:creationId xmlns:a16="http://schemas.microsoft.com/office/drawing/2014/main" id="{42D80AF1-3A20-2822-5C1A-C10582D92F0B}"/>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3" name="Table 5">
            <a:extLst>
              <a:ext uri="{FF2B5EF4-FFF2-40B4-BE49-F238E27FC236}">
                <a16:creationId xmlns:a16="http://schemas.microsoft.com/office/drawing/2014/main" id="{B7612DBB-B01E-D9B6-4198-E5BAC3F0EA4D}"/>
              </a:ext>
            </a:extLst>
          </p:cNvPr>
          <p:cNvGraphicFramePr>
            <a:graphicFrameLocks noGrp="1"/>
          </p:cNvGraphicFramePr>
          <p:nvPr>
            <p:extLst>
              <p:ext uri="{D42A27DB-BD31-4B8C-83A1-F6EECF244321}">
                <p14:modId xmlns:p14="http://schemas.microsoft.com/office/powerpoint/2010/main" val="2597377210"/>
              </p:ext>
            </p:extLst>
          </p:nvPr>
        </p:nvGraphicFramePr>
        <p:xfrm>
          <a:off x="1524000" y="4605920"/>
          <a:ext cx="8128000" cy="9144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97686059"/>
                    </a:ext>
                  </a:extLst>
                </a:gridCol>
              </a:tblGrid>
              <a:tr h="370840">
                <a:tc>
                  <a:txBody>
                    <a:bodyPr/>
                    <a:lstStyle/>
                    <a:p>
                      <a:r>
                        <a:rPr lang="en-US" dirty="0"/>
                        <a:t>The 49</a:t>
                      </a:r>
                      <a:r>
                        <a:rPr lang="en-US" baseline="30000" dirty="0"/>
                        <a:t>th</a:t>
                      </a:r>
                      <a:r>
                        <a:rPr lang="en-US" dirty="0"/>
                        <a:t> GST Council Meeting in Para 4 has proposed to bring Amnesty in respect of </a:t>
                      </a:r>
                      <a:r>
                        <a:rPr lang="en-US" dirty="0" err="1"/>
                        <a:t>passending</a:t>
                      </a:r>
                      <a:r>
                        <a:rPr lang="en-US" dirty="0"/>
                        <a:t> returns to Form GST-4,9 and 10 by way of conditional waiver/reduction of late fees.</a:t>
                      </a:r>
                      <a:endParaRPr lang="en-IN" dirty="0"/>
                    </a:p>
                  </a:txBody>
                  <a:tcPr/>
                </a:tc>
                <a:extLst>
                  <a:ext uri="{0D108BD9-81ED-4DB2-BD59-A6C34878D82A}">
                    <a16:rowId xmlns:a16="http://schemas.microsoft.com/office/drawing/2014/main" val="4159358831"/>
                  </a:ext>
                </a:extLst>
              </a:tr>
            </a:tbl>
          </a:graphicData>
        </a:graphic>
      </p:graphicFrame>
    </p:spTree>
    <p:extLst>
      <p:ext uri="{BB962C8B-B14F-4D97-AF65-F5344CB8AC3E}">
        <p14:creationId xmlns:p14="http://schemas.microsoft.com/office/powerpoint/2010/main" val="3290446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2D4BC-3061-C062-2323-6EF338B06090}"/>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dirty="0"/>
              <a:t>LIABILITY TO FILE ANNUAL RETURN IN GSTR-9A</a:t>
            </a:r>
            <a:endParaRPr lang="en-IN" dirty="0"/>
          </a:p>
        </p:txBody>
      </p:sp>
      <p:sp>
        <p:nvSpPr>
          <p:cNvPr id="3" name="Content Placeholder 2">
            <a:extLst>
              <a:ext uri="{FF2B5EF4-FFF2-40B4-BE49-F238E27FC236}">
                <a16:creationId xmlns:a16="http://schemas.microsoft.com/office/drawing/2014/main" id="{07EE2505-BECD-BC65-1B98-AE7DE4B7DA61}"/>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algn="just"/>
            <a:r>
              <a:rPr lang="en-US" dirty="0"/>
              <a:t>A registered person who has opted for composition levy is required to file annual return in GSTR-9A.However for the years 2017-18 and 2018-19 vide Notification No.47/2019-Central Tax dated 9</a:t>
            </a:r>
            <a:r>
              <a:rPr lang="en-US" baseline="30000" dirty="0"/>
              <a:t>th</a:t>
            </a:r>
            <a:r>
              <a:rPr lang="en-US" dirty="0"/>
              <a:t> October 2019, filling of GSTR-9A was made optional for Registered persons whose aggregate turnover in a financial year did not </a:t>
            </a:r>
            <a:r>
              <a:rPr lang="en-US" dirty="0" err="1"/>
              <a:t>exeed</a:t>
            </a:r>
            <a:r>
              <a:rPr lang="en-US" dirty="0"/>
              <a:t> 2 crore rupees. It was further provided that the said return shall be deemed to be furnished on due date if it has not been furnished before due date.</a:t>
            </a:r>
            <a:endParaRPr lang="en-IN" dirty="0"/>
          </a:p>
        </p:txBody>
      </p:sp>
      <p:sp>
        <p:nvSpPr>
          <p:cNvPr id="4" name="Footer Placeholder 3">
            <a:extLst>
              <a:ext uri="{FF2B5EF4-FFF2-40B4-BE49-F238E27FC236}">
                <a16:creationId xmlns:a16="http://schemas.microsoft.com/office/drawing/2014/main" id="{1FC4C462-0286-665E-4B06-FE9CB4B8E069}"/>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38748258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85C64-9B84-F7EE-2AC7-0931FACBB869}"/>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u="sng" dirty="0"/>
              <a:t>WITHDRAWAL FROM SCHEME</a:t>
            </a:r>
            <a:endParaRPr lang="en-IN" dirty="0"/>
          </a:p>
        </p:txBody>
      </p:sp>
      <p:graphicFrame>
        <p:nvGraphicFramePr>
          <p:cNvPr id="5" name="Table 5">
            <a:extLst>
              <a:ext uri="{FF2B5EF4-FFF2-40B4-BE49-F238E27FC236}">
                <a16:creationId xmlns:a16="http://schemas.microsoft.com/office/drawing/2014/main" id="{A4340495-FB4E-2FC5-2FE4-498ADB027708}"/>
              </a:ext>
            </a:extLst>
          </p:cNvPr>
          <p:cNvGraphicFramePr>
            <a:graphicFrameLocks noGrp="1"/>
          </p:cNvGraphicFramePr>
          <p:nvPr>
            <p:ph sz="quarter" idx="1"/>
          </p:nvPr>
        </p:nvGraphicFramePr>
        <p:xfrm>
          <a:off x="609600" y="1600200"/>
          <a:ext cx="9956800" cy="3296920"/>
        </p:xfrm>
        <a:graphic>
          <a:graphicData uri="http://schemas.openxmlformats.org/drawingml/2006/table">
            <a:tbl>
              <a:tblPr firstRow="1" bandRow="1">
                <a:tableStyleId>{5C22544A-7EE6-4342-B048-85BDC9FD1C3A}</a:tableStyleId>
              </a:tblPr>
              <a:tblGrid>
                <a:gridCol w="2489200">
                  <a:extLst>
                    <a:ext uri="{9D8B030D-6E8A-4147-A177-3AD203B41FA5}">
                      <a16:colId xmlns:a16="http://schemas.microsoft.com/office/drawing/2014/main" val="3155803413"/>
                    </a:ext>
                  </a:extLst>
                </a:gridCol>
                <a:gridCol w="2489200">
                  <a:extLst>
                    <a:ext uri="{9D8B030D-6E8A-4147-A177-3AD203B41FA5}">
                      <a16:colId xmlns:a16="http://schemas.microsoft.com/office/drawing/2014/main" val="3208712507"/>
                    </a:ext>
                  </a:extLst>
                </a:gridCol>
                <a:gridCol w="2489200">
                  <a:extLst>
                    <a:ext uri="{9D8B030D-6E8A-4147-A177-3AD203B41FA5}">
                      <a16:colId xmlns:a16="http://schemas.microsoft.com/office/drawing/2014/main" val="2950201442"/>
                    </a:ext>
                  </a:extLst>
                </a:gridCol>
                <a:gridCol w="2489200">
                  <a:extLst>
                    <a:ext uri="{9D8B030D-6E8A-4147-A177-3AD203B41FA5}">
                      <a16:colId xmlns:a16="http://schemas.microsoft.com/office/drawing/2014/main" val="1159993342"/>
                    </a:ext>
                  </a:extLst>
                </a:gridCol>
              </a:tblGrid>
              <a:tr h="370840">
                <a:tc>
                  <a:txBody>
                    <a:bodyPr/>
                    <a:lstStyle/>
                    <a:p>
                      <a:r>
                        <a:rPr lang="en-US" dirty="0"/>
                        <a:t>Form</a:t>
                      </a:r>
                      <a:endParaRPr lang="en-IN" dirty="0"/>
                    </a:p>
                  </a:txBody>
                  <a:tcPr/>
                </a:tc>
                <a:tc>
                  <a:txBody>
                    <a:bodyPr/>
                    <a:lstStyle/>
                    <a:p>
                      <a:r>
                        <a:rPr lang="en-US" dirty="0"/>
                        <a:t>Particular</a:t>
                      </a:r>
                      <a:endParaRPr lang="en-IN" dirty="0"/>
                    </a:p>
                  </a:txBody>
                  <a:tcPr/>
                </a:tc>
                <a:tc>
                  <a:txBody>
                    <a:bodyPr/>
                    <a:lstStyle/>
                    <a:p>
                      <a:r>
                        <a:rPr lang="en-US" dirty="0"/>
                        <a:t>Periodicity</a:t>
                      </a:r>
                      <a:endParaRPr lang="en-IN" dirty="0"/>
                    </a:p>
                  </a:txBody>
                  <a:tcPr/>
                </a:tc>
                <a:tc>
                  <a:txBody>
                    <a:bodyPr/>
                    <a:lstStyle/>
                    <a:p>
                      <a:r>
                        <a:rPr lang="en-US" dirty="0"/>
                        <a:t>Due Date</a:t>
                      </a:r>
                      <a:endParaRPr lang="en-IN" dirty="0"/>
                    </a:p>
                  </a:txBody>
                  <a:tcPr/>
                </a:tc>
                <a:extLst>
                  <a:ext uri="{0D108BD9-81ED-4DB2-BD59-A6C34878D82A}">
                    <a16:rowId xmlns:a16="http://schemas.microsoft.com/office/drawing/2014/main" val="723807985"/>
                  </a:ext>
                </a:extLst>
              </a:tr>
              <a:tr h="370840">
                <a:tc>
                  <a:txBody>
                    <a:bodyPr/>
                    <a:lstStyle/>
                    <a:p>
                      <a:r>
                        <a:rPr lang="en-US" dirty="0"/>
                        <a:t>CMP-08</a:t>
                      </a:r>
                      <a:endParaRPr lang="en-IN" dirty="0"/>
                    </a:p>
                  </a:txBody>
                  <a:tcPr/>
                </a:tc>
                <a:tc>
                  <a:txBody>
                    <a:bodyPr/>
                    <a:lstStyle/>
                    <a:p>
                      <a:r>
                        <a:rPr lang="en-US" dirty="0"/>
                        <a:t>Statement containing the details of payment of self-assessed tax</a:t>
                      </a:r>
                      <a:endParaRPr lang="en-IN" dirty="0"/>
                    </a:p>
                  </a:txBody>
                  <a:tcPr/>
                </a:tc>
                <a:tc>
                  <a:txBody>
                    <a:bodyPr/>
                    <a:lstStyle/>
                    <a:p>
                      <a:r>
                        <a:rPr lang="en-US" dirty="0"/>
                        <a:t>Period for which he has paid tax under the composite scheme.</a:t>
                      </a:r>
                      <a:endParaRPr lang="en-IN" dirty="0"/>
                    </a:p>
                  </a:txBody>
                  <a:tcPr/>
                </a:tc>
                <a:tc>
                  <a:txBody>
                    <a:bodyPr/>
                    <a:lstStyle/>
                    <a:p>
                      <a:r>
                        <a:rPr lang="en-US" dirty="0"/>
                        <a:t>18</a:t>
                      </a:r>
                      <a:r>
                        <a:rPr lang="en-US" baseline="30000" dirty="0"/>
                        <a:t>th</a:t>
                      </a:r>
                      <a:r>
                        <a:rPr lang="en-US" dirty="0"/>
                        <a:t> day of the month succeeding the quarter in which the date of withdrawal falls</a:t>
                      </a:r>
                      <a:endParaRPr lang="en-IN" dirty="0"/>
                    </a:p>
                  </a:txBody>
                  <a:tcPr/>
                </a:tc>
                <a:extLst>
                  <a:ext uri="{0D108BD9-81ED-4DB2-BD59-A6C34878D82A}">
                    <a16:rowId xmlns:a16="http://schemas.microsoft.com/office/drawing/2014/main" val="3992222807"/>
                  </a:ext>
                </a:extLst>
              </a:tr>
              <a:tr h="370840">
                <a:tc>
                  <a:txBody>
                    <a:bodyPr/>
                    <a:lstStyle/>
                    <a:p>
                      <a:r>
                        <a:rPr lang="en-US" dirty="0"/>
                        <a:t>GSTR-4</a:t>
                      </a:r>
                      <a:endParaRPr lang="en-IN" dirty="0"/>
                    </a:p>
                  </a:txBody>
                  <a:tcPr/>
                </a:tc>
                <a:tc>
                  <a:txBody>
                    <a:bodyPr/>
                    <a:lstStyle/>
                    <a:p>
                      <a:r>
                        <a:rPr lang="en-US" dirty="0"/>
                        <a:t>Return</a:t>
                      </a:r>
                      <a:endParaRPr lang="en-IN" dirty="0"/>
                    </a:p>
                  </a:txBody>
                  <a:tcPr/>
                </a:tc>
                <a:tc>
                  <a:txBody>
                    <a:bodyPr/>
                    <a:lstStyle/>
                    <a:p>
                      <a:r>
                        <a:rPr lang="en-US" dirty="0"/>
                        <a:t>Period for which he has paid tax under the composite scheme. </a:t>
                      </a:r>
                      <a:endParaRPr lang="en-IN" dirty="0"/>
                    </a:p>
                  </a:txBody>
                  <a:tcPr/>
                </a:tc>
                <a:tc>
                  <a:txBody>
                    <a:bodyPr/>
                    <a:lstStyle/>
                    <a:p>
                      <a:r>
                        <a:rPr lang="en-US" dirty="0"/>
                        <a:t>30</a:t>
                      </a:r>
                      <a:r>
                        <a:rPr lang="en-US" baseline="30000" dirty="0"/>
                        <a:t>th</a:t>
                      </a:r>
                      <a:r>
                        <a:rPr lang="en-US" dirty="0"/>
                        <a:t> day of April following the end of the financial year during which such withdrawal falls.</a:t>
                      </a:r>
                      <a:endParaRPr lang="en-IN" dirty="0"/>
                    </a:p>
                  </a:txBody>
                  <a:tcPr/>
                </a:tc>
                <a:extLst>
                  <a:ext uri="{0D108BD9-81ED-4DB2-BD59-A6C34878D82A}">
                    <a16:rowId xmlns:a16="http://schemas.microsoft.com/office/drawing/2014/main" val="4288186040"/>
                  </a:ext>
                </a:extLst>
              </a:tr>
            </a:tbl>
          </a:graphicData>
        </a:graphic>
      </p:graphicFrame>
      <p:sp>
        <p:nvSpPr>
          <p:cNvPr id="4" name="Footer Placeholder 3">
            <a:extLst>
              <a:ext uri="{FF2B5EF4-FFF2-40B4-BE49-F238E27FC236}">
                <a16:creationId xmlns:a16="http://schemas.microsoft.com/office/drawing/2014/main" id="{42D80AF1-3A20-2822-5C1A-C10582D92F0B}"/>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14425560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2D4BC-3061-C062-2323-6EF338B06090}"/>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dirty="0"/>
              <a:t>WITHDRAWAL FROM SCHEME- MISC</a:t>
            </a:r>
            <a:endParaRPr lang="en-IN" dirty="0"/>
          </a:p>
        </p:txBody>
      </p:sp>
      <p:sp>
        <p:nvSpPr>
          <p:cNvPr id="3" name="Content Placeholder 2">
            <a:extLst>
              <a:ext uri="{FF2B5EF4-FFF2-40B4-BE49-F238E27FC236}">
                <a16:creationId xmlns:a16="http://schemas.microsoft.com/office/drawing/2014/main" id="{07EE2505-BECD-BC65-1B98-AE7DE4B7DA61}"/>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en-US" dirty="0"/>
              <a:t>Permission granted for payment of Composition Levy in lieu of taxes shall lapse with effect from the day on which his annual aggregate turnover during a financial year exceeds the threshold limit as prescribed.</a:t>
            </a:r>
          </a:p>
          <a:p>
            <a:pPr algn="just"/>
            <a:r>
              <a:rPr lang="en-US" dirty="0"/>
              <a:t>He is liable from the day he ceases to satisfy conditions for composition</a:t>
            </a:r>
          </a:p>
          <a:p>
            <a:pPr algn="just"/>
            <a:r>
              <a:rPr lang="en-US" dirty="0"/>
              <a:t>Within 7 days from occurrence of such event, file intimation for withdrawal in FORM GST CMP 04. Issue Tax Invoice thereafter.</a:t>
            </a:r>
          </a:p>
          <a:p>
            <a:pPr algn="just"/>
            <a:r>
              <a:rPr lang="en-US" dirty="0"/>
              <a:t>Improper Option for Composition may attract penal provisions.</a:t>
            </a:r>
          </a:p>
          <a:p>
            <a:pPr algn="just"/>
            <a:r>
              <a:rPr lang="en-US" dirty="0"/>
              <a:t>File GST ITC 01 with details of stock of inputs and inputs contained in semi finished or finished goods held in stock by him on the date on which option is denied or withdrawn. 30 days from such.</a:t>
            </a:r>
            <a:endParaRPr lang="en-IN" dirty="0"/>
          </a:p>
        </p:txBody>
      </p:sp>
      <p:sp>
        <p:nvSpPr>
          <p:cNvPr id="4" name="Footer Placeholder 3">
            <a:extLst>
              <a:ext uri="{FF2B5EF4-FFF2-40B4-BE49-F238E27FC236}">
                <a16:creationId xmlns:a16="http://schemas.microsoft.com/office/drawing/2014/main" id="{1FC4C462-0286-665E-4B06-FE9CB4B8E069}"/>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19876819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914401"/>
            <a:ext cx="10058400" cy="2590800"/>
          </a:xfrm>
        </p:spPr>
        <p:txBody>
          <a:bodyPr/>
          <a:lstStyle/>
          <a:p>
            <a:r>
              <a:rPr lang="en-US" u="sng" dirty="0"/>
              <a:t>THANK YOU</a:t>
            </a:r>
            <a:endParaRPr lang="en-IN" u="sng" dirty="0"/>
          </a:p>
        </p:txBody>
      </p:sp>
      <p:sp>
        <p:nvSpPr>
          <p:cNvPr id="4" name="Footer Placeholder 3"/>
          <p:cNvSpPr>
            <a:spLocks noGrp="1"/>
          </p:cNvSpPr>
          <p:nvPr>
            <p:ph type="ftr" sz="quarter" idx="11"/>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2040772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4A019-166C-8E70-3012-764D751D363A}"/>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IN" i="1" u="sng" dirty="0">
                <a:solidFill>
                  <a:srgbClr val="00B050"/>
                </a:solidFill>
              </a:rPr>
              <a:t>What is composition scheme under GST?</a:t>
            </a:r>
          </a:p>
        </p:txBody>
      </p:sp>
      <p:sp>
        <p:nvSpPr>
          <p:cNvPr id="3" name="Content Placeholder 2">
            <a:extLst>
              <a:ext uri="{FF2B5EF4-FFF2-40B4-BE49-F238E27FC236}">
                <a16:creationId xmlns:a16="http://schemas.microsoft.com/office/drawing/2014/main" id="{D4A1EC6C-E4AD-E79B-0958-D21CFF2EC7A0}"/>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algn="just"/>
            <a:r>
              <a:rPr lang="en-IN" dirty="0"/>
              <a:t>The word “Composition” has been defined under Oxford Dictionary to mean “a legal agreement to pay a sum in lieu of a larger debt or other obligation”</a:t>
            </a:r>
          </a:p>
          <a:p>
            <a:pPr algn="just"/>
            <a:r>
              <a:rPr lang="en-IN" dirty="0"/>
              <a:t>Basic benefits to small dealers under this scheme are:</a:t>
            </a:r>
          </a:p>
          <a:p>
            <a:pPr lvl="1" algn="just"/>
            <a:r>
              <a:rPr lang="en-IN" dirty="0"/>
              <a:t>Allows to pay a fixed percentage amount on “turnover” without availing benefit of ITC</a:t>
            </a:r>
          </a:p>
          <a:p>
            <a:pPr lvl="1" algn="just"/>
            <a:r>
              <a:rPr lang="en-IN" dirty="0"/>
              <a:t>Relaxation in the matter of maintenance of accounts and records </a:t>
            </a:r>
          </a:p>
          <a:p>
            <a:pPr lvl="1" algn="just"/>
            <a:r>
              <a:rPr lang="en-IN" dirty="0"/>
              <a:t>Provide a return form with simple information to be filled</a:t>
            </a:r>
          </a:p>
          <a:p>
            <a:pPr lvl="1" algn="just"/>
            <a:r>
              <a:rPr lang="en-IN" dirty="0"/>
              <a:t>Provide 1 single return with payment of tax on quarterly basis as against 16 returns to be filed in a year.</a:t>
            </a:r>
          </a:p>
        </p:txBody>
      </p:sp>
      <p:sp>
        <p:nvSpPr>
          <p:cNvPr id="4" name="Footer Placeholder 3">
            <a:extLst>
              <a:ext uri="{FF2B5EF4-FFF2-40B4-BE49-F238E27FC236}">
                <a16:creationId xmlns:a16="http://schemas.microsoft.com/office/drawing/2014/main" id="{C72F00C6-D022-EAC6-5C46-362245765BCA}"/>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1535814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8F1DF-5780-DB5F-420D-6030344F8FAC}"/>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IN" i="1" u="sng" dirty="0">
                <a:solidFill>
                  <a:srgbClr val="00B050"/>
                </a:solidFill>
              </a:rPr>
              <a:t>Supplier of goods and for limited services</a:t>
            </a:r>
          </a:p>
        </p:txBody>
      </p:sp>
      <p:sp>
        <p:nvSpPr>
          <p:cNvPr id="3" name="Content Placeholder 2">
            <a:extLst>
              <a:ext uri="{FF2B5EF4-FFF2-40B4-BE49-F238E27FC236}">
                <a16:creationId xmlns:a16="http://schemas.microsoft.com/office/drawing/2014/main" id="{FD60B21E-D66C-558A-8D44-E35943EACA77}"/>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algn="just"/>
            <a:r>
              <a:rPr lang="en-IN" dirty="0"/>
              <a:t>Section 10: The provisions of Composition Scheme under the CGST Act, 2017, overrides all other provisions of the said Act.</a:t>
            </a:r>
          </a:p>
          <a:p>
            <a:pPr algn="just"/>
            <a:r>
              <a:rPr lang="en-IN" dirty="0"/>
              <a:t>However, it is superseded by Section 9(3) and 9(4).</a:t>
            </a:r>
          </a:p>
          <a:p>
            <a:pPr algn="just"/>
            <a:r>
              <a:rPr lang="en-IN" dirty="0"/>
              <a:t>Even though a person has opted for Composition Scheme, and even though he might not be entitled for ITC, of the tax paid under RCM, but still he is required to pay tax under RCM.</a:t>
            </a:r>
          </a:p>
          <a:p>
            <a:pPr algn="just"/>
            <a:endParaRPr lang="en-IN" dirty="0"/>
          </a:p>
          <a:p>
            <a:pPr algn="just"/>
            <a:r>
              <a:rPr lang="en-IN" dirty="0"/>
              <a:t>Example:</a:t>
            </a:r>
          </a:p>
          <a:p>
            <a:pPr marL="0" indent="0" algn="just">
              <a:buNone/>
            </a:pPr>
            <a:r>
              <a:rPr lang="en-IN" dirty="0"/>
              <a:t>Mr. X is a Composition Dealer.</a:t>
            </a:r>
          </a:p>
          <a:p>
            <a:pPr marL="0" indent="0" algn="just">
              <a:buNone/>
            </a:pPr>
            <a:r>
              <a:rPr lang="en-IN" dirty="0"/>
              <a:t>Mr. X has paid Rs.50,000 to his lawyer for advocating a civil matter before the High Court.</a:t>
            </a:r>
          </a:p>
        </p:txBody>
      </p:sp>
      <p:sp>
        <p:nvSpPr>
          <p:cNvPr id="4" name="Footer Placeholder 3">
            <a:extLst>
              <a:ext uri="{FF2B5EF4-FFF2-40B4-BE49-F238E27FC236}">
                <a16:creationId xmlns:a16="http://schemas.microsoft.com/office/drawing/2014/main" id="{85FFE570-FCE5-B682-60BD-709055013282}"/>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832201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7B917-0241-324D-0683-C2CE0E59B53E}"/>
              </a:ext>
            </a:extLst>
          </p:cNvPr>
          <p:cNvSpPr>
            <a:spLocks noGrp="1"/>
          </p:cNvSpPr>
          <p:nvPr>
            <p:ph type="title"/>
          </p:nvPr>
        </p:nvSpPr>
        <p:spPr>
          <a:xfrm>
            <a:off x="609600" y="304800"/>
            <a:ext cx="9956800" cy="579438"/>
          </a:xfrm>
        </p:spPr>
        <p:style>
          <a:lnRef idx="2">
            <a:schemeClr val="accent1"/>
          </a:lnRef>
          <a:fillRef idx="1">
            <a:schemeClr val="lt1"/>
          </a:fillRef>
          <a:effectRef idx="0">
            <a:schemeClr val="accent1"/>
          </a:effectRef>
          <a:fontRef idx="minor">
            <a:schemeClr val="dk1"/>
          </a:fontRef>
        </p:style>
        <p:txBody>
          <a:bodyPr/>
          <a:lstStyle/>
          <a:p>
            <a:r>
              <a:rPr lang="en-IN" dirty="0"/>
              <a:t>Conditions for opting for composition scheme</a:t>
            </a:r>
          </a:p>
        </p:txBody>
      </p:sp>
      <p:sp>
        <p:nvSpPr>
          <p:cNvPr id="4" name="Footer Placeholder 3">
            <a:extLst>
              <a:ext uri="{FF2B5EF4-FFF2-40B4-BE49-F238E27FC236}">
                <a16:creationId xmlns:a16="http://schemas.microsoft.com/office/drawing/2014/main" id="{C82B51E2-D771-D8AD-446D-94AE05DA8EC6}"/>
              </a:ext>
            </a:extLst>
          </p:cNvPr>
          <p:cNvSpPr>
            <a:spLocks noGrp="1"/>
          </p:cNvSpPr>
          <p:nvPr>
            <p:ph type="ftr" sz="quarter" idx="16"/>
          </p:nvPr>
        </p:nvSpPr>
        <p:spPr/>
        <p:txBody>
          <a:bodyPr/>
          <a:lstStyle/>
          <a:p>
            <a:pPr>
              <a:defRPr/>
            </a:pPr>
            <a:r>
              <a:rPr lang="en-IN"/>
              <a:t>DAS DAS &amp; CO CHARTERED ACCOUNTANTS</a:t>
            </a:r>
            <a:endParaRPr lang="en-US"/>
          </a:p>
        </p:txBody>
      </p:sp>
      <p:graphicFrame>
        <p:nvGraphicFramePr>
          <p:cNvPr id="5" name="Diagram 4">
            <a:extLst>
              <a:ext uri="{FF2B5EF4-FFF2-40B4-BE49-F238E27FC236}">
                <a16:creationId xmlns:a16="http://schemas.microsoft.com/office/drawing/2014/main" id="{F315A485-4B43-7994-3FA1-9CB1A5E46B90}"/>
              </a:ext>
            </a:extLst>
          </p:cNvPr>
          <p:cNvGraphicFramePr/>
          <p:nvPr>
            <p:extLst>
              <p:ext uri="{D42A27DB-BD31-4B8C-83A1-F6EECF244321}">
                <p14:modId xmlns:p14="http://schemas.microsoft.com/office/powerpoint/2010/main" val="2342513409"/>
              </p:ext>
            </p:extLst>
          </p:nvPr>
        </p:nvGraphicFramePr>
        <p:xfrm>
          <a:off x="20782" y="914400"/>
          <a:ext cx="11697688"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312A13E3-85AF-1251-819F-B9F39035376B}"/>
              </a:ext>
            </a:extLst>
          </p:cNvPr>
          <p:cNvSpPr txBox="1"/>
          <p:nvPr/>
        </p:nvSpPr>
        <p:spPr>
          <a:xfrm>
            <a:off x="7620000" y="884238"/>
            <a:ext cx="2946400" cy="1754326"/>
          </a:xfrm>
          <a:prstGeom prst="rect">
            <a:avLst/>
          </a:prstGeom>
          <a:noFill/>
          <a:ln>
            <a:solidFill>
              <a:srgbClr val="FFC000"/>
            </a:solidFill>
          </a:ln>
        </p:spPr>
        <p:txBody>
          <a:bodyPr wrap="square" rtlCol="0">
            <a:spAutoFit/>
          </a:bodyPr>
          <a:lstStyle/>
          <a:p>
            <a:r>
              <a:rPr lang="en-IN" dirty="0">
                <a:solidFill>
                  <a:srgbClr val="FF0000"/>
                </a:solidFill>
                <a:latin typeface="Bookman Old Style" panose="02050604050505020204" pitchFamily="18" charset="0"/>
              </a:rPr>
              <a:t>Note: All composition dealers may supply services* of value &lt;= 10% of Turnover or Rs.5 lakhs, whichever is higher</a:t>
            </a:r>
          </a:p>
        </p:txBody>
      </p:sp>
    </p:spTree>
    <p:extLst>
      <p:ext uri="{BB962C8B-B14F-4D97-AF65-F5344CB8AC3E}">
        <p14:creationId xmlns:p14="http://schemas.microsoft.com/office/powerpoint/2010/main" val="1764200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US" b="1" i="1" u="sng" dirty="0">
                <a:solidFill>
                  <a:srgbClr val="00B050"/>
                </a:solidFill>
              </a:rPr>
              <a:t>E</a:t>
            </a:r>
            <a:r>
              <a:rPr lang="en-IN" b="1" i="1" u="sng" dirty="0">
                <a:solidFill>
                  <a:srgbClr val="00B050"/>
                </a:solidFill>
              </a:rPr>
              <a:t>LIGIBILITY TO OPT FOR THE SCHEME</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992124"/>
            <a:ext cx="10439400" cy="4873752"/>
          </a:xfrm>
          <a:ln>
            <a:solidFill>
              <a:schemeClr val="accent1"/>
            </a:solidFill>
          </a:ln>
        </p:spPr>
        <p:txBody>
          <a:bodyPr>
            <a:normAutofit lnSpcReduction="10000"/>
          </a:bodyPr>
          <a:lstStyle/>
          <a:p>
            <a:pPr algn="just"/>
            <a:r>
              <a:rPr lang="en-IN" dirty="0"/>
              <a:t>Definition of </a:t>
            </a:r>
            <a:r>
              <a:rPr lang="en-IN" b="1" dirty="0"/>
              <a:t>Aggregate Turnover</a:t>
            </a:r>
            <a:r>
              <a:rPr lang="en-IN" dirty="0"/>
              <a:t>. </a:t>
            </a:r>
            <a:r>
              <a:rPr lang="en-IN" b="1" dirty="0">
                <a:solidFill>
                  <a:srgbClr val="FF0000"/>
                </a:solidFill>
              </a:rPr>
              <a:t>E 1</a:t>
            </a:r>
          </a:p>
          <a:p>
            <a:pPr algn="just"/>
            <a:r>
              <a:rPr lang="en-IN" dirty="0"/>
              <a:t>AT in case of multiple entities in different states under same PAN</a:t>
            </a:r>
          </a:p>
          <a:p>
            <a:pPr algn="just"/>
            <a:r>
              <a:rPr lang="en-IN" dirty="0"/>
              <a:t>W.E.F 1</a:t>
            </a:r>
            <a:r>
              <a:rPr lang="en-IN" baseline="30000" dirty="0"/>
              <a:t>st</a:t>
            </a:r>
            <a:r>
              <a:rPr lang="en-IN" dirty="0"/>
              <a:t> April, 2019, North Eastern states (Except Assam), Sikkim and Uttarakhand, threshold for AT is Rs.75 lakhs, for eligibility to opt for Composition Scheme</a:t>
            </a:r>
          </a:p>
          <a:p>
            <a:pPr algn="just"/>
            <a:r>
              <a:rPr lang="en-IN" dirty="0"/>
              <a:t>AT Shall </a:t>
            </a:r>
            <a:r>
              <a:rPr lang="en-IN" b="1" i="1" dirty="0"/>
              <a:t>include </a:t>
            </a:r>
            <a:r>
              <a:rPr lang="en-IN" dirty="0"/>
              <a:t>the value of supplies made by such person from the 1</a:t>
            </a:r>
            <a:r>
              <a:rPr lang="en-IN" baseline="30000" dirty="0"/>
              <a:t>st</a:t>
            </a:r>
            <a:r>
              <a:rPr lang="en-IN" dirty="0"/>
              <a:t> day of April of a Financial Year up to the date when he becomes liable for registration under this act </a:t>
            </a:r>
          </a:p>
          <a:p>
            <a:pPr marL="0" indent="0" algn="just">
              <a:buNone/>
            </a:pPr>
            <a:r>
              <a:rPr lang="en-IN" dirty="0"/>
              <a:t>    </a:t>
            </a:r>
            <a:r>
              <a:rPr lang="en-IN" b="1" u="sng" dirty="0"/>
              <a:t>BUT </a:t>
            </a:r>
            <a:r>
              <a:rPr lang="en-IN" b="1" dirty="0"/>
              <a:t>shall not </a:t>
            </a:r>
            <a:r>
              <a:rPr lang="en-IN" dirty="0"/>
              <a:t>include the Value of exempt Supply of Services 	provided by Way of extending deposits, loans or advances in so 	far as consideration is represented by way of interest or 	discount shall not be taken into account for determining the   	value of Turnover in a State or UT. </a:t>
            </a:r>
            <a:endParaRPr lang="en-IN" b="1" u="sng" dirty="0"/>
          </a:p>
          <a:p>
            <a:pPr marL="0" indent="0" algn="just">
              <a:buNone/>
            </a:pPr>
            <a:endParaRPr lang="en-IN" dirty="0"/>
          </a:p>
          <a:p>
            <a:pPr marL="0" indent="0" algn="just">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2396660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US" b="1" i="1" u="sng" dirty="0">
                <a:solidFill>
                  <a:srgbClr val="00B050"/>
                </a:solidFill>
              </a:rPr>
              <a:t>E</a:t>
            </a:r>
            <a:r>
              <a:rPr lang="en-IN" b="1" i="1" u="sng" dirty="0">
                <a:solidFill>
                  <a:srgbClr val="00B050"/>
                </a:solidFill>
              </a:rPr>
              <a:t>LIGIBILITY TO OPT FOR THE SCHEME</a:t>
            </a: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992124"/>
            <a:ext cx="10439400" cy="4873752"/>
          </a:xfrm>
          <a:ln>
            <a:solidFill>
              <a:schemeClr val="accent1"/>
            </a:solidFill>
          </a:ln>
        </p:spPr>
        <p:txBody>
          <a:bodyPr>
            <a:normAutofit/>
          </a:bodyPr>
          <a:lstStyle/>
          <a:p>
            <a:pPr marL="0" indent="0" algn="just">
              <a:buNone/>
            </a:pPr>
            <a:r>
              <a:rPr lang="en-IN" b="1" u="sng" dirty="0"/>
              <a:t>To CHECK Marginal Supply of Service</a:t>
            </a:r>
          </a:p>
          <a:p>
            <a:pPr marL="0" indent="0" algn="just">
              <a:buNone/>
            </a:pPr>
            <a:r>
              <a:rPr lang="en-IN" dirty="0"/>
              <a:t>Supply of Service is ALLOWED marginally for a Goods Supplier in the following manner:</a:t>
            </a:r>
          </a:p>
          <a:p>
            <a:pPr marL="0" indent="0" algn="just">
              <a:buNone/>
            </a:pPr>
            <a:endParaRPr lang="en-IN" dirty="0"/>
          </a:p>
          <a:p>
            <a:pPr algn="just"/>
            <a:r>
              <a:rPr lang="en-IN" dirty="0"/>
              <a:t>Persons engaged in Making clause (b) Para 6 of Schedule II –</a:t>
            </a:r>
            <a:r>
              <a:rPr lang="en-IN" b="1" i="1" dirty="0">
                <a:solidFill>
                  <a:srgbClr val="FF0000"/>
                </a:solidFill>
              </a:rPr>
              <a:t>E 2</a:t>
            </a:r>
          </a:p>
          <a:p>
            <a:pPr algn="just"/>
            <a:r>
              <a:rPr lang="en-IN" dirty="0"/>
              <a:t>Persons engaged in Supply of Service ( other than above) of value not exceeding 10 % of </a:t>
            </a:r>
            <a:r>
              <a:rPr lang="en-IN" b="1" u="sng" dirty="0"/>
              <a:t>“Turnover in a STATE or UT”</a:t>
            </a:r>
            <a:r>
              <a:rPr lang="en-IN" dirty="0"/>
              <a:t> in the Preceding FY or 5 Lakhs whichever is higher – </a:t>
            </a:r>
            <a:r>
              <a:rPr lang="en-IN" b="1" dirty="0">
                <a:solidFill>
                  <a:srgbClr val="FF0000"/>
                </a:solidFill>
              </a:rPr>
              <a:t>E 3</a:t>
            </a:r>
          </a:p>
          <a:p>
            <a:pPr algn="just"/>
            <a:r>
              <a:rPr lang="en-IN" dirty="0"/>
              <a:t>Services by way of extending Deposits, Loans or Advances in so far as the consideration is represented by way of Interest or Discount. –</a:t>
            </a:r>
            <a:r>
              <a:rPr lang="en-IN" b="1" dirty="0">
                <a:solidFill>
                  <a:srgbClr val="FF0000"/>
                </a:solidFill>
              </a:rPr>
              <a:t>E 4</a:t>
            </a:r>
          </a:p>
          <a:p>
            <a:pPr marL="0" indent="0" algn="just">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4222007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6C48-E6B9-55E9-603F-0423A974D6CF}"/>
              </a:ext>
            </a:extLst>
          </p:cNvPr>
          <p:cNvSpPr>
            <a:spLocks noGrp="1"/>
          </p:cNvSpPr>
          <p:nvPr>
            <p:ph type="title"/>
          </p:nvPr>
        </p:nvSpPr>
        <p:spPr>
          <a:xfrm>
            <a:off x="609600" y="274638"/>
            <a:ext cx="9956800" cy="563562"/>
          </a:xfrm>
        </p:spPr>
        <p:txBody>
          <a:bodyPr/>
          <a:lstStyle/>
          <a:p>
            <a:r>
              <a:rPr lang="en-US" b="1" i="1" u="sng" dirty="0">
                <a:solidFill>
                  <a:srgbClr val="00B050"/>
                </a:solidFill>
              </a:rPr>
              <a:t>Turnover in a state or </a:t>
            </a:r>
            <a:r>
              <a:rPr lang="en-US" b="1" i="1" u="sng" dirty="0" err="1">
                <a:solidFill>
                  <a:srgbClr val="00B050"/>
                </a:solidFill>
              </a:rPr>
              <a:t>ut</a:t>
            </a:r>
            <a:r>
              <a:rPr lang="en-US" b="1" i="1" u="sng" dirty="0">
                <a:solidFill>
                  <a:srgbClr val="00B050"/>
                </a:solidFill>
              </a:rPr>
              <a:t> for tax payable</a:t>
            </a:r>
            <a:endParaRPr lang="en-IN" b="1" i="1" u="sng" dirty="0">
              <a:solidFill>
                <a:srgbClr val="00B050"/>
              </a:solidFill>
            </a:endParaRPr>
          </a:p>
        </p:txBody>
      </p:sp>
      <p:sp>
        <p:nvSpPr>
          <p:cNvPr id="3" name="Content Placeholder 2">
            <a:extLst>
              <a:ext uri="{FF2B5EF4-FFF2-40B4-BE49-F238E27FC236}">
                <a16:creationId xmlns:a16="http://schemas.microsoft.com/office/drawing/2014/main" id="{DFCDA8C2-1AAB-FDB9-8763-1E2AF401CB28}"/>
              </a:ext>
            </a:extLst>
          </p:cNvPr>
          <p:cNvSpPr>
            <a:spLocks noGrp="1"/>
          </p:cNvSpPr>
          <p:nvPr>
            <p:ph sz="quarter" idx="1"/>
          </p:nvPr>
        </p:nvSpPr>
        <p:spPr>
          <a:xfrm>
            <a:off x="609600" y="992124"/>
            <a:ext cx="10439400" cy="4873752"/>
          </a:xfrm>
          <a:ln>
            <a:solidFill>
              <a:schemeClr val="accent1"/>
            </a:solidFill>
          </a:ln>
        </p:spPr>
        <p:txBody>
          <a:bodyPr>
            <a:normAutofit/>
          </a:bodyPr>
          <a:lstStyle/>
          <a:p>
            <a:pPr marL="0" indent="0" algn="ctr">
              <a:buNone/>
            </a:pPr>
            <a:r>
              <a:rPr lang="en-IN" b="1" u="sng" dirty="0">
                <a:solidFill>
                  <a:srgbClr val="FF0000"/>
                </a:solidFill>
              </a:rPr>
              <a:t>For the Purpose of Tax Payable</a:t>
            </a:r>
          </a:p>
          <a:p>
            <a:pPr marL="0" indent="0" algn="just">
              <a:buNone/>
            </a:pPr>
            <a:r>
              <a:rPr lang="en-IN" dirty="0"/>
              <a:t>The Turnover in State or UT </a:t>
            </a:r>
            <a:r>
              <a:rPr lang="en-IN" b="1" dirty="0"/>
              <a:t>Shall not include</a:t>
            </a:r>
          </a:p>
          <a:p>
            <a:pPr marL="0" indent="0" algn="just">
              <a:buNone/>
            </a:pPr>
            <a:endParaRPr lang="en-IN" dirty="0"/>
          </a:p>
          <a:p>
            <a:pPr algn="just"/>
            <a:r>
              <a:rPr lang="en-IN" dirty="0"/>
              <a:t>Supplies made by such person from 1</a:t>
            </a:r>
            <a:r>
              <a:rPr lang="en-IN" baseline="30000" dirty="0"/>
              <a:t>st</a:t>
            </a:r>
            <a:r>
              <a:rPr lang="en-IN" dirty="0"/>
              <a:t> Day of April of FY </a:t>
            </a:r>
            <a:r>
              <a:rPr lang="en-IN" dirty="0" err="1"/>
              <a:t>upto</a:t>
            </a:r>
            <a:r>
              <a:rPr lang="en-IN" dirty="0"/>
              <a:t> the date when he becomes liable for registration under this act</a:t>
            </a:r>
            <a:endParaRPr lang="en-IN" b="1" i="1" dirty="0">
              <a:solidFill>
                <a:srgbClr val="FF0000"/>
              </a:solidFill>
            </a:endParaRPr>
          </a:p>
          <a:p>
            <a:pPr algn="just"/>
            <a:r>
              <a:rPr lang="en-IN" b="1" i="1" u="sng" dirty="0"/>
              <a:t>The value of Exempt Supply of Services</a:t>
            </a:r>
            <a:r>
              <a:rPr lang="en-IN" dirty="0"/>
              <a:t> provided by way of extending deposits, loans or advances in so far as </a:t>
            </a:r>
            <a:r>
              <a:rPr lang="en-IN" b="1" i="1" u="sng" dirty="0"/>
              <a:t>consideration is represented by way of interest or discount</a:t>
            </a:r>
            <a:r>
              <a:rPr lang="en-IN" dirty="0"/>
              <a:t> shall not be taken into account for determining the value of Turnover in a state or UT</a:t>
            </a:r>
            <a:endParaRPr lang="en-IN" b="1" dirty="0">
              <a:solidFill>
                <a:srgbClr val="FF0000"/>
              </a:solidFill>
            </a:endParaRPr>
          </a:p>
          <a:p>
            <a:pPr marL="0" indent="0" algn="just">
              <a:buNone/>
            </a:pPr>
            <a:endParaRPr lang="en-IN" dirty="0"/>
          </a:p>
        </p:txBody>
      </p:sp>
      <p:sp>
        <p:nvSpPr>
          <p:cNvPr id="4" name="Footer Placeholder 3">
            <a:extLst>
              <a:ext uri="{FF2B5EF4-FFF2-40B4-BE49-F238E27FC236}">
                <a16:creationId xmlns:a16="http://schemas.microsoft.com/office/drawing/2014/main" id="{DB609F2A-C140-B267-64EC-F9AF971644B3}"/>
              </a:ext>
            </a:extLst>
          </p:cNvPr>
          <p:cNvSpPr>
            <a:spLocks noGrp="1"/>
          </p:cNvSpPr>
          <p:nvPr>
            <p:ph type="ftr" sz="quarter" idx="16"/>
          </p:nvPr>
        </p:nvSpPr>
        <p:spPr/>
        <p:txBody>
          <a:bodyPr/>
          <a:lstStyle/>
          <a:p>
            <a:pPr>
              <a:defRPr/>
            </a:pPr>
            <a:r>
              <a:rPr lang="en-IN"/>
              <a:t>DAS DAS &amp; CO CHARTERED ACCOUNTANTS</a:t>
            </a:r>
            <a:endParaRPr lang="en-US"/>
          </a:p>
        </p:txBody>
      </p:sp>
    </p:spTree>
    <p:extLst>
      <p:ext uri="{BB962C8B-B14F-4D97-AF65-F5344CB8AC3E}">
        <p14:creationId xmlns:p14="http://schemas.microsoft.com/office/powerpoint/2010/main" val="18174065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16048</TotalTime>
  <Words>3835</Words>
  <Application>Microsoft Office PowerPoint</Application>
  <PresentationFormat>Widescreen</PresentationFormat>
  <Paragraphs>406</Paragraphs>
  <Slides>37</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37</vt:i4>
      </vt:variant>
    </vt:vector>
  </HeadingPairs>
  <TitlesOfParts>
    <vt:vector size="47" baseType="lpstr">
      <vt:lpstr>Arial</vt:lpstr>
      <vt:lpstr>Arial Black</vt:lpstr>
      <vt:lpstr>Bookman Old Style</vt:lpstr>
      <vt:lpstr>Calibri</vt:lpstr>
      <vt:lpstr>Candara</vt:lpstr>
      <vt:lpstr>Century Schoolbook</vt:lpstr>
      <vt:lpstr>Franklin Gothic Book</vt:lpstr>
      <vt:lpstr>Wingdings</vt:lpstr>
      <vt:lpstr>Wingdings 2</vt:lpstr>
      <vt:lpstr>Oriel</vt:lpstr>
      <vt:lpstr>GST – KEY topics</vt:lpstr>
      <vt:lpstr>About the speakers</vt:lpstr>
      <vt:lpstr> TOPICS FOR DISCUSSION</vt:lpstr>
      <vt:lpstr>What is composition scheme under GST?</vt:lpstr>
      <vt:lpstr>Supplier of goods and for limited services</vt:lpstr>
      <vt:lpstr>Conditions for opting for composition scheme</vt:lpstr>
      <vt:lpstr>ELIGIBILITY TO OPT FOR THE SCHEME</vt:lpstr>
      <vt:lpstr>ELIGIBILITY TO OPT FOR THE SCHEME</vt:lpstr>
      <vt:lpstr>Turnover in a state or ut for tax payable</vt:lpstr>
      <vt:lpstr>ELIGIBILITY TO OPT FOR THE SCHEME</vt:lpstr>
      <vt:lpstr>TO OPT FOR THE SCHEME</vt:lpstr>
      <vt:lpstr>TO OPT FOR THE SCHEME</vt:lpstr>
      <vt:lpstr>TO OPT FOR THE SCHEME</vt:lpstr>
      <vt:lpstr>TO OPT FOR THE SCHEME</vt:lpstr>
      <vt:lpstr>Payment of tax</vt:lpstr>
      <vt:lpstr>TO OPT FOR THE SCHEME</vt:lpstr>
      <vt:lpstr>OTHER ConditionS for eligibility </vt:lpstr>
      <vt:lpstr>OTHER ConditionS for eligibility </vt:lpstr>
      <vt:lpstr>Changes made for comp supplier through ecom</vt:lpstr>
      <vt:lpstr>FEW QUESTIONS</vt:lpstr>
      <vt:lpstr>FEW QUESTIONS</vt:lpstr>
      <vt:lpstr>For mixed supplier or supplier of service (Section 10(2A))</vt:lpstr>
      <vt:lpstr>For mixed supplier or supplier of service (Section 10(2A))</vt:lpstr>
      <vt:lpstr>Section 10(2A) OVER SECTION 10(1) and 10(2)</vt:lpstr>
      <vt:lpstr>INELIGIBILITY (Section 10(2A))</vt:lpstr>
      <vt:lpstr>Calculation of tax payable (Section 10(2A))</vt:lpstr>
      <vt:lpstr>TO OPT FOR THE SCHEME</vt:lpstr>
      <vt:lpstr>TO OPT FOR THE SCHEME</vt:lpstr>
      <vt:lpstr>Miscellaneous points</vt:lpstr>
      <vt:lpstr>INTIMATION PROCEDURES</vt:lpstr>
      <vt:lpstr>INTIMATION PROCEDURES</vt:lpstr>
      <vt:lpstr>Miscellaneous points</vt:lpstr>
      <vt:lpstr>RETURNS </vt:lpstr>
      <vt:lpstr>LIABILITY TO FILE ANNUAL RETURN IN GSTR-9A</vt:lpstr>
      <vt:lpstr>WITHDRAWAL FROM SCHEME</vt:lpstr>
      <vt:lpstr>WITHDRAWAL FROM SCHEME- MISC</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GOODS AND SERVICES TAX  (GST) IN INDIA</dc:title>
  <dc:creator>Rishita</dc:creator>
  <cp:lastModifiedBy>INDRANIL DAS</cp:lastModifiedBy>
  <cp:revision>678</cp:revision>
  <dcterms:created xsi:type="dcterms:W3CDTF">2006-08-16T00:00:00Z</dcterms:created>
  <dcterms:modified xsi:type="dcterms:W3CDTF">2023-02-28T12:36:17Z</dcterms:modified>
</cp:coreProperties>
</file>