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826" r:id="rId12"/>
  </p:sldIdLst>
  <p:sldSz cx="14630400" cy="8229600"/>
  <p:notesSz cx="8229600" cy="14630400"/>
  <p:embeddedFontLst>
    <p:embeddedFont>
      <p:font typeface="Cabin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Unbounde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1" d="100"/>
          <a:sy n="71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5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Chartered Accountant</a:t>
            </a:r>
            <a:endParaRPr lang="en-GB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5" y="857256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12769">
              <a:lnSpc>
                <a:spcPts val="1320"/>
              </a:lnSpc>
            </a:pPr>
            <a:fld id="{81D60167-4931-47E6-BA6A-407CBD079E47}" type="slidenum">
              <a:rPr lang="en-GB" smtClean="0"/>
              <a:pPr marL="112769">
                <a:lnSpc>
                  <a:spcPts val="132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43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madanlalassociates@gmail.com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sv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656761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Significant Changes in ICAI Code of Ethics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423767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Comprehensive updates across all three volumes bringing convergence with international standards and addressing contemporary challenges in the accounting profession.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0091" y="573643"/>
            <a:ext cx="12745045" cy="613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Volume III: Guidelines on Ethical Issues 2025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303770" y="1604367"/>
            <a:ext cx="22860" cy="5149691"/>
          </a:xfrm>
          <a:prstGeom prst="roundRect">
            <a:avLst>
              <a:gd name="adj" fmla="val 136883"/>
            </a:avLst>
          </a:prstGeom>
          <a:solidFill>
            <a:srgbClr val="49606E"/>
          </a:solidFill>
          <a:ln/>
        </p:spPr>
      </p:sp>
      <p:sp>
        <p:nvSpPr>
          <p:cNvPr id="4" name="Shape 2"/>
          <p:cNvSpPr/>
          <p:nvPr/>
        </p:nvSpPr>
        <p:spPr>
          <a:xfrm>
            <a:off x="6477595" y="1827609"/>
            <a:ext cx="625793" cy="22860"/>
          </a:xfrm>
          <a:prstGeom prst="roundRect">
            <a:avLst>
              <a:gd name="adj" fmla="val 136883"/>
            </a:avLst>
          </a:prstGeom>
          <a:solidFill>
            <a:srgbClr val="49606E"/>
          </a:solidFill>
          <a:ln/>
        </p:spPr>
      </p:sp>
      <p:sp>
        <p:nvSpPr>
          <p:cNvPr id="5" name="Shape 3"/>
          <p:cNvSpPr/>
          <p:nvPr/>
        </p:nvSpPr>
        <p:spPr>
          <a:xfrm>
            <a:off x="7080528" y="1604367"/>
            <a:ext cx="469344" cy="46934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6" name="Text 4"/>
          <p:cNvSpPr/>
          <p:nvPr/>
        </p:nvSpPr>
        <p:spPr>
          <a:xfrm>
            <a:off x="7167979" y="1655028"/>
            <a:ext cx="294442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299698" y="1676043"/>
            <a:ext cx="297251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Indebtedness Limits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30091" y="2107883"/>
            <a:ext cx="5542121" cy="6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Increased from Rs. 1 lakh to Rs. 5 lakhs with new exemptions including insolvency proceedings.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7012" y="3079194"/>
            <a:ext cx="625793" cy="22860"/>
          </a:xfrm>
          <a:prstGeom prst="roundRect">
            <a:avLst>
              <a:gd name="adj" fmla="val 136883"/>
            </a:avLst>
          </a:prstGeom>
          <a:solidFill>
            <a:srgbClr val="49606E"/>
          </a:solidFill>
          <a:ln/>
        </p:spPr>
      </p:sp>
      <p:sp>
        <p:nvSpPr>
          <p:cNvPr id="10" name="Shape 8"/>
          <p:cNvSpPr/>
          <p:nvPr/>
        </p:nvSpPr>
        <p:spPr>
          <a:xfrm>
            <a:off x="7080528" y="2855952"/>
            <a:ext cx="469344" cy="46934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11" name="Text 9"/>
          <p:cNvSpPr/>
          <p:nvPr/>
        </p:nvSpPr>
        <p:spPr>
          <a:xfrm>
            <a:off x="7167979" y="2906613"/>
            <a:ext cx="294442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58188" y="2927628"/>
            <a:ext cx="3575804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Audit Assignment Limits</a:t>
            </a:r>
            <a:endParaRPr lang="en-US" sz="1900" dirty="0"/>
          </a:p>
        </p:txBody>
      </p:sp>
      <p:sp>
        <p:nvSpPr>
          <p:cNvPr id="13" name="Text 11"/>
          <p:cNvSpPr/>
          <p:nvPr/>
        </p:nvSpPr>
        <p:spPr>
          <a:xfrm>
            <a:off x="8358188" y="3359468"/>
            <a:ext cx="5542121" cy="6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Specified number increased to 40 companies. Chapter appointment threshold raised to Rs. 250 crores.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77595" y="4158020"/>
            <a:ext cx="625793" cy="22860"/>
          </a:xfrm>
          <a:prstGeom prst="roundRect">
            <a:avLst>
              <a:gd name="adj" fmla="val 136883"/>
            </a:avLst>
          </a:prstGeom>
          <a:solidFill>
            <a:srgbClr val="49606E"/>
          </a:solidFill>
          <a:ln/>
        </p:spPr>
      </p:sp>
      <p:sp>
        <p:nvSpPr>
          <p:cNvPr id="15" name="Shape 13"/>
          <p:cNvSpPr/>
          <p:nvPr/>
        </p:nvSpPr>
        <p:spPr>
          <a:xfrm>
            <a:off x="7080528" y="3934778"/>
            <a:ext cx="469344" cy="46934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16" name="Text 14"/>
          <p:cNvSpPr/>
          <p:nvPr/>
        </p:nvSpPr>
        <p:spPr>
          <a:xfrm>
            <a:off x="7167979" y="3985439"/>
            <a:ext cx="294442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3142774" y="4006453"/>
            <a:ext cx="3129439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New Chapters Added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730091" y="4438293"/>
            <a:ext cx="5542121" cy="6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Minimum professional fees and non-payment of undisputed audit fees now addressed.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7012" y="5236845"/>
            <a:ext cx="625793" cy="22860"/>
          </a:xfrm>
          <a:prstGeom prst="roundRect">
            <a:avLst>
              <a:gd name="adj" fmla="val 136883"/>
            </a:avLst>
          </a:prstGeom>
          <a:solidFill>
            <a:srgbClr val="49606E"/>
          </a:solidFill>
          <a:ln/>
        </p:spPr>
      </p:sp>
      <p:sp>
        <p:nvSpPr>
          <p:cNvPr id="20" name="Shape 18"/>
          <p:cNvSpPr/>
          <p:nvPr/>
        </p:nvSpPr>
        <p:spPr>
          <a:xfrm>
            <a:off x="7080528" y="5013603"/>
            <a:ext cx="469344" cy="469344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21" name="Text 19"/>
          <p:cNvSpPr/>
          <p:nvPr/>
        </p:nvSpPr>
        <p:spPr>
          <a:xfrm>
            <a:off x="7167979" y="5064264"/>
            <a:ext cx="294442" cy="36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58188" y="5085278"/>
            <a:ext cx="415861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Corporate Practice Updates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8358188" y="5517118"/>
            <a:ext cx="5542121" cy="6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Services expanded to include forensic accounting, research analysis, CSR impact, AI, and website development.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730091" y="6988731"/>
            <a:ext cx="13170218" cy="6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These comprehensive updates position the ICAI Code of Ethics as a forward-looking framework addressing contemporary challenges while maintaining professional integrity.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8751" y="2385061"/>
            <a:ext cx="7552901" cy="221599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38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  <a:endParaRPr lang="en-IN" sz="138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40480" y="5760720"/>
            <a:ext cx="9052560" cy="1903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2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imes New Roman" panose="02020603050405020304" pitchFamily="18" charset="0"/>
              </a:defRPr>
            </a:lvl1pPr>
            <a:lvl2pPr marL="891540" indent="-342900">
              <a:spcBef>
                <a:spcPts val="12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920">
                <a:solidFill>
                  <a:srgbClr val="404040"/>
                </a:solidFill>
                <a:latin typeface="Times New Roman" panose="02020603050405020304" pitchFamily="18" charset="0"/>
              </a:defRPr>
            </a:lvl2pPr>
            <a:lvl3pPr marL="1371600" indent="-274320">
              <a:spcBef>
                <a:spcPts val="12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80">
                <a:solidFill>
                  <a:srgbClr val="404040"/>
                </a:solidFill>
                <a:latin typeface="Times New Roman" panose="02020603050405020304" pitchFamily="18" charset="0"/>
              </a:defRPr>
            </a:lvl3pPr>
            <a:lvl4pPr marL="1920240" indent="-274320">
              <a:spcBef>
                <a:spcPts val="12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40">
                <a:solidFill>
                  <a:srgbClr val="404040"/>
                </a:solidFill>
                <a:latin typeface="Times New Roman" panose="02020603050405020304" pitchFamily="18" charset="0"/>
              </a:defRPr>
            </a:lvl4pPr>
            <a:lvl5pPr marL="2468880" indent="-274320">
              <a:spcBef>
                <a:spcPts val="12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40">
                <a:solidFill>
                  <a:srgbClr val="404040"/>
                </a:solidFill>
                <a:latin typeface="Times New Roman" panose="02020603050405020304" pitchFamily="18" charset="0"/>
              </a:defRPr>
            </a:lvl5pPr>
            <a:lvl6pPr marL="3017520" indent="-27432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40">
                <a:solidFill>
                  <a:srgbClr val="404040"/>
                </a:solidFill>
                <a:latin typeface="Times New Roman" panose="02020603050405020304" pitchFamily="18" charset="0"/>
              </a:defRPr>
            </a:lvl6pPr>
            <a:lvl7pPr marL="3566160" indent="-27432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40">
                <a:solidFill>
                  <a:srgbClr val="404040"/>
                </a:solidFill>
                <a:latin typeface="Times New Roman" panose="02020603050405020304" pitchFamily="18" charset="0"/>
              </a:defRPr>
            </a:lvl7pPr>
            <a:lvl8pPr marL="4114800" indent="-27432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40">
                <a:solidFill>
                  <a:srgbClr val="404040"/>
                </a:solidFill>
                <a:latin typeface="Times New Roman" panose="02020603050405020304" pitchFamily="18" charset="0"/>
              </a:defRPr>
            </a:lvl8pPr>
            <a:lvl9pPr marL="4663440" indent="-27432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40">
                <a:solidFill>
                  <a:srgbClr val="40404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B8B5E2A-3B69-43FB-9488-F6D18EF973BB}" type="slidenum">
              <a:rPr lang="en-IN" altLang="en-US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IN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69" y="4619626"/>
            <a:ext cx="1359906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760" dirty="0"/>
              <a:t>  CA Pawan Kumar Agarwal</a:t>
            </a:r>
          </a:p>
          <a:p>
            <a:pPr algn="ctr"/>
            <a:r>
              <a:rPr lang="en-US" sz="5760" dirty="0">
                <a:solidFill>
                  <a:schemeClr val="accent1"/>
                </a:solidFill>
                <a:hlinkClick r:id="rId2"/>
              </a:rPr>
              <a:t>madanlalassociates@gmail.com</a:t>
            </a:r>
            <a:endParaRPr lang="en-US" sz="5760" dirty="0">
              <a:solidFill>
                <a:schemeClr val="accent1"/>
              </a:solidFill>
            </a:endParaRPr>
          </a:p>
          <a:p>
            <a:pPr algn="ctr"/>
            <a:r>
              <a:rPr lang="en-US" sz="5760" dirty="0"/>
              <a:t>9830262464</a:t>
            </a:r>
          </a:p>
        </p:txBody>
      </p:sp>
    </p:spTree>
    <p:extLst>
      <p:ext uri="{BB962C8B-B14F-4D97-AF65-F5344CB8AC3E}">
        <p14:creationId xmlns:p14="http://schemas.microsoft.com/office/powerpoint/2010/main" val="146960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88338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Understanding the Three Volumes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55344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304755"/>
          </a:solidFill>
          <a:ln/>
        </p:spPr>
      </p:sp>
      <p:sp>
        <p:nvSpPr>
          <p:cNvPr id="5" name="Text 2"/>
          <p:cNvSpPr/>
          <p:nvPr/>
        </p:nvSpPr>
        <p:spPr>
          <a:xfrm>
            <a:off x="6563439" y="29946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Volume 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63439" y="3490198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Aligned with IESBA 2018 edition, now updated to 2024 standards with international convergence.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2755344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304755"/>
          </a:solidFill>
          <a:ln/>
        </p:spPr>
      </p:sp>
      <p:sp>
        <p:nvSpPr>
          <p:cNvPr id="8" name="Text 5"/>
          <p:cNvSpPr/>
          <p:nvPr/>
        </p:nvSpPr>
        <p:spPr>
          <a:xfrm>
            <a:off x="10417373" y="299466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Volume II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17373" y="3490198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Domestic laws, regulations, guidelines, and Council opinions governing Indian practice.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500926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304755"/>
          </a:solidFill>
          <a:ln/>
        </p:spPr>
      </p:sp>
      <p:sp>
        <p:nvSpPr>
          <p:cNvPr id="11" name="Text 8"/>
          <p:cNvSpPr/>
          <p:nvPr/>
        </p:nvSpPr>
        <p:spPr>
          <a:xfrm>
            <a:off x="6563439" y="574024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Volume III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63439" y="6235779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Guidelines on Ethical Issues, 2025 (formerly Council General Guidelines with case law references).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05771"/>
            <a:ext cx="118417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Volume I: Major Structural Changes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58853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2964894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3145512"/>
            <a:ext cx="43011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IESBA 2024 Convergence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3641050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Updated from 2018 to 2024 edition of International Code of Ethics.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434858" y="258853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2964894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9" name="Text 7"/>
          <p:cNvSpPr/>
          <p:nvPr/>
        </p:nvSpPr>
        <p:spPr>
          <a:xfrm>
            <a:off x="7434858" y="3145512"/>
            <a:ext cx="385500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Technology Integration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34858" y="3641050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Technology-related revisions addressing digital transformation in accounting.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4825841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202198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3" name="Text 11"/>
          <p:cNvSpPr/>
          <p:nvPr/>
        </p:nvSpPr>
        <p:spPr>
          <a:xfrm>
            <a:off x="837724" y="5382816"/>
            <a:ext cx="417635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Sustainability Standards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37724" y="5878354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New Chapter 5 on Ethics Standards for Sustainability Assurance.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434858" y="4825841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Unbounded Light" pitchFamily="34" charset="0"/>
                <a:ea typeface="Unbounded Light" pitchFamily="34" charset="-122"/>
                <a:cs typeface="Unbounded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434858" y="5202198"/>
            <a:ext cx="6357818" cy="30480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7" name="Text 15"/>
          <p:cNvSpPr/>
          <p:nvPr/>
        </p:nvSpPr>
        <p:spPr>
          <a:xfrm>
            <a:off x="7434858" y="5382816"/>
            <a:ext cx="328195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Cultural Integration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34858" y="5878354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Incorporation of tradition: shloka धर्मो रक्षिति रक्षित and ICAI emblem background.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5816" y="641033"/>
            <a:ext cx="12998768" cy="1371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Sustainability Assurance: A New Frontier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15816" y="2594729"/>
            <a:ext cx="3740110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Chapter 5 Introduction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15816" y="3170396"/>
            <a:ext cx="7571780" cy="745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Based on International Ethics Standards for Sustainability Assurance, addressing critical risks: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815816" y="4125992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Bias and conflicts of interest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815816" y="4580453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Pressure to act unethically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15816" y="5034915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Fraud including greenwashing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815816" y="5489377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Non-compliance with laws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815816" y="5943838"/>
            <a:ext cx="7571780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900"/>
              </a:lnSpc>
              <a:buSzPct val="100000"/>
              <a:buChar char="•"/>
            </a:pPr>
            <a:r>
              <a:rPr lang="en-US" sz="1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Independence threats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815816" y="6526530"/>
            <a:ext cx="7571780" cy="745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Ensures integrity, quality, and effectiveness of sustainability reporting and assurance.</a:t>
            </a:r>
            <a:endParaRPr lang="en-US" sz="18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858" y="2623899"/>
            <a:ext cx="4858226" cy="485822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39810"/>
            <a:ext cx="847117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Key Terminology Updates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522577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3719393"/>
            <a:ext cx="38396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Professional Accountant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566880"/>
            <a:ext cx="38396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Now: </a:t>
            </a: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Chartered Accountant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522577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3719393"/>
            <a:ext cx="285666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 Public Practice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214932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Now: </a:t>
            </a: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Chartered Accountant in Practice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522577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37193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In Service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214932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Now: </a:t>
            </a:r>
            <a:r>
              <a:rPr lang="en-US" sz="1850" b="1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Chartered Accountant in Service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837724" y="5489496"/>
            <a:ext cx="12954952" cy="1400175"/>
          </a:xfrm>
          <a:prstGeom prst="roundRect">
            <a:avLst>
              <a:gd name="adj" fmla="val 2564"/>
            </a:avLst>
          </a:prstGeom>
          <a:solidFill>
            <a:srgbClr val="054842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039" y="5853470"/>
            <a:ext cx="299204" cy="23931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615559" y="5788581"/>
            <a:ext cx="1193780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Changes reflect Indian context and align with Standards on Auditing SQM1, SQM2, and ISA 220 (revised). Conceptual Framework now elaborates on "Bias."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6823" y="650796"/>
            <a:ext cx="6919317" cy="445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Critical Independence Provisions</a:t>
            </a:r>
            <a:endParaRPr lang="en-US" sz="2800" dirty="0"/>
          </a:p>
        </p:txBody>
      </p:sp>
      <p:sp>
        <p:nvSpPr>
          <p:cNvPr id="4" name="Shape 1"/>
          <p:cNvSpPr/>
          <p:nvPr/>
        </p:nvSpPr>
        <p:spPr>
          <a:xfrm>
            <a:off x="6016823" y="1551027"/>
            <a:ext cx="8083153" cy="1344097"/>
          </a:xfrm>
          <a:prstGeom prst="roundRect">
            <a:avLst>
              <a:gd name="adj" fmla="val 5442"/>
            </a:avLst>
          </a:prstGeom>
          <a:solidFill>
            <a:srgbClr val="112836"/>
          </a:solidFill>
          <a:ln/>
        </p:spPr>
      </p:sp>
      <p:sp>
        <p:nvSpPr>
          <p:cNvPr id="5" name="Shape 2"/>
          <p:cNvSpPr/>
          <p:nvPr/>
        </p:nvSpPr>
        <p:spPr>
          <a:xfrm>
            <a:off x="6016823" y="1535787"/>
            <a:ext cx="8083153" cy="60960"/>
          </a:xfrm>
          <a:prstGeom prst="roundRect">
            <a:avLst>
              <a:gd name="adj" fmla="val 37294"/>
            </a:avLst>
          </a:prstGeom>
          <a:solidFill>
            <a:srgbClr val="0A988B"/>
          </a:solidFill>
          <a:ln/>
        </p:spPr>
      </p:sp>
      <p:sp>
        <p:nvSpPr>
          <p:cNvPr id="6" name="Shape 3"/>
          <p:cNvSpPr/>
          <p:nvPr/>
        </p:nvSpPr>
        <p:spPr>
          <a:xfrm>
            <a:off x="9831110" y="1323737"/>
            <a:ext cx="454581" cy="454581"/>
          </a:xfrm>
          <a:prstGeom prst="roundRect">
            <a:avLst>
              <a:gd name="adj" fmla="val 201152"/>
            </a:avLst>
          </a:prstGeom>
          <a:solidFill>
            <a:srgbClr val="0A988B"/>
          </a:solidFill>
          <a:ln/>
        </p:spPr>
      </p:sp>
      <p:sp>
        <p:nvSpPr>
          <p:cNvPr id="7" name="Text 4"/>
          <p:cNvSpPr/>
          <p:nvPr/>
        </p:nvSpPr>
        <p:spPr>
          <a:xfrm>
            <a:off x="9967436" y="1437323"/>
            <a:ext cx="181808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183511" y="1929884"/>
            <a:ext cx="2086094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NOCLAR Expansion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6183511" y="2243614"/>
            <a:ext cx="7749778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₹250 crores criterion removed—now applies to all listed entities, material subsidiaries, and includes imminent breach provisions.</a:t>
            </a:r>
            <a:endParaRPr lang="en-US" sz="1150" dirty="0"/>
          </a:p>
        </p:txBody>
      </p:sp>
      <p:sp>
        <p:nvSpPr>
          <p:cNvPr id="10" name="Shape 7"/>
          <p:cNvSpPr/>
          <p:nvPr/>
        </p:nvSpPr>
        <p:spPr>
          <a:xfrm>
            <a:off x="6016823" y="3273862"/>
            <a:ext cx="8083153" cy="1101685"/>
          </a:xfrm>
          <a:prstGeom prst="roundRect">
            <a:avLst>
              <a:gd name="adj" fmla="val 6640"/>
            </a:avLst>
          </a:prstGeom>
          <a:solidFill>
            <a:srgbClr val="112836"/>
          </a:solidFill>
          <a:ln/>
        </p:spPr>
      </p:sp>
      <p:sp>
        <p:nvSpPr>
          <p:cNvPr id="11" name="Shape 8"/>
          <p:cNvSpPr/>
          <p:nvPr/>
        </p:nvSpPr>
        <p:spPr>
          <a:xfrm>
            <a:off x="6016823" y="3258622"/>
            <a:ext cx="8083153" cy="60960"/>
          </a:xfrm>
          <a:prstGeom prst="roundRect">
            <a:avLst>
              <a:gd name="adj" fmla="val 37294"/>
            </a:avLst>
          </a:prstGeom>
          <a:solidFill>
            <a:srgbClr val="0A988B"/>
          </a:solidFill>
          <a:ln/>
        </p:spPr>
      </p:sp>
      <p:sp>
        <p:nvSpPr>
          <p:cNvPr id="12" name="Shape 9"/>
          <p:cNvSpPr/>
          <p:nvPr/>
        </p:nvSpPr>
        <p:spPr>
          <a:xfrm>
            <a:off x="9831110" y="3046571"/>
            <a:ext cx="454581" cy="454581"/>
          </a:xfrm>
          <a:prstGeom prst="roundRect">
            <a:avLst>
              <a:gd name="adj" fmla="val 201152"/>
            </a:avLst>
          </a:prstGeom>
          <a:solidFill>
            <a:srgbClr val="0A988B"/>
          </a:solidFill>
          <a:ln/>
        </p:spPr>
      </p:sp>
      <p:sp>
        <p:nvSpPr>
          <p:cNvPr id="13" name="Text 10"/>
          <p:cNvSpPr/>
          <p:nvPr/>
        </p:nvSpPr>
        <p:spPr>
          <a:xfrm>
            <a:off x="9967436" y="3160157"/>
            <a:ext cx="181808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1400" dirty="0"/>
          </a:p>
        </p:txBody>
      </p:sp>
      <p:sp>
        <p:nvSpPr>
          <p:cNvPr id="14" name="Text 11"/>
          <p:cNvSpPr/>
          <p:nvPr/>
        </p:nvSpPr>
        <p:spPr>
          <a:xfrm>
            <a:off x="6183511" y="3652718"/>
            <a:ext cx="2987873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Fee Dependency Thresholds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6183511" y="3966448"/>
            <a:ext cx="7749778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PIE clients: 2 years, 20% threshold. Non-PIE: 5 years, 40% threshold maintained.</a:t>
            </a:r>
            <a:endParaRPr lang="en-US" sz="1150" dirty="0"/>
          </a:p>
        </p:txBody>
      </p:sp>
      <p:sp>
        <p:nvSpPr>
          <p:cNvPr id="16" name="Shape 13"/>
          <p:cNvSpPr/>
          <p:nvPr/>
        </p:nvSpPr>
        <p:spPr>
          <a:xfrm>
            <a:off x="6016823" y="4754285"/>
            <a:ext cx="8083153" cy="1344097"/>
          </a:xfrm>
          <a:prstGeom prst="roundRect">
            <a:avLst>
              <a:gd name="adj" fmla="val 5442"/>
            </a:avLst>
          </a:prstGeom>
          <a:solidFill>
            <a:srgbClr val="112836"/>
          </a:solidFill>
          <a:ln/>
        </p:spPr>
      </p:sp>
      <p:sp>
        <p:nvSpPr>
          <p:cNvPr id="17" name="Shape 14"/>
          <p:cNvSpPr/>
          <p:nvPr/>
        </p:nvSpPr>
        <p:spPr>
          <a:xfrm>
            <a:off x="6016823" y="4739045"/>
            <a:ext cx="8083153" cy="60960"/>
          </a:xfrm>
          <a:prstGeom prst="roundRect">
            <a:avLst>
              <a:gd name="adj" fmla="val 37294"/>
            </a:avLst>
          </a:prstGeom>
          <a:solidFill>
            <a:srgbClr val="0A988B"/>
          </a:solidFill>
          <a:ln/>
        </p:spPr>
      </p:sp>
      <p:sp>
        <p:nvSpPr>
          <p:cNvPr id="18" name="Shape 15"/>
          <p:cNvSpPr/>
          <p:nvPr/>
        </p:nvSpPr>
        <p:spPr>
          <a:xfrm>
            <a:off x="9831110" y="4526994"/>
            <a:ext cx="454581" cy="454581"/>
          </a:xfrm>
          <a:prstGeom prst="roundRect">
            <a:avLst>
              <a:gd name="adj" fmla="val 201152"/>
            </a:avLst>
          </a:prstGeom>
          <a:solidFill>
            <a:srgbClr val="0A988B"/>
          </a:solidFill>
          <a:ln/>
        </p:spPr>
      </p:sp>
      <p:sp>
        <p:nvSpPr>
          <p:cNvPr id="19" name="Text 16"/>
          <p:cNvSpPr/>
          <p:nvPr/>
        </p:nvSpPr>
        <p:spPr>
          <a:xfrm>
            <a:off x="9967436" y="4640580"/>
            <a:ext cx="181808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6183511" y="5133142"/>
            <a:ext cx="2593896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Non-Assurance Services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183511" y="5446871"/>
            <a:ext cx="7749778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Non-acceptance of PIE audit where non-assurance service was provided prior. Additional prohibitions for self-review threats.</a:t>
            </a:r>
            <a:endParaRPr lang="en-US" sz="1150" dirty="0"/>
          </a:p>
        </p:txBody>
      </p:sp>
      <p:sp>
        <p:nvSpPr>
          <p:cNvPr id="22" name="Shape 19"/>
          <p:cNvSpPr/>
          <p:nvPr/>
        </p:nvSpPr>
        <p:spPr>
          <a:xfrm>
            <a:off x="6016823" y="6477119"/>
            <a:ext cx="8083153" cy="1101685"/>
          </a:xfrm>
          <a:prstGeom prst="roundRect">
            <a:avLst>
              <a:gd name="adj" fmla="val 6640"/>
            </a:avLst>
          </a:prstGeom>
          <a:solidFill>
            <a:srgbClr val="112836"/>
          </a:solidFill>
          <a:ln/>
        </p:spPr>
      </p:sp>
      <p:sp>
        <p:nvSpPr>
          <p:cNvPr id="23" name="Shape 20"/>
          <p:cNvSpPr/>
          <p:nvPr/>
        </p:nvSpPr>
        <p:spPr>
          <a:xfrm>
            <a:off x="6016823" y="6461879"/>
            <a:ext cx="8083153" cy="60960"/>
          </a:xfrm>
          <a:prstGeom prst="roundRect">
            <a:avLst>
              <a:gd name="adj" fmla="val 37294"/>
            </a:avLst>
          </a:prstGeom>
          <a:solidFill>
            <a:srgbClr val="0A988B"/>
          </a:solidFill>
          <a:ln/>
        </p:spPr>
      </p:sp>
      <p:sp>
        <p:nvSpPr>
          <p:cNvPr id="24" name="Shape 21"/>
          <p:cNvSpPr/>
          <p:nvPr/>
        </p:nvSpPr>
        <p:spPr>
          <a:xfrm>
            <a:off x="9831110" y="6249829"/>
            <a:ext cx="454581" cy="454581"/>
          </a:xfrm>
          <a:prstGeom prst="roundRect">
            <a:avLst>
              <a:gd name="adj" fmla="val 201152"/>
            </a:avLst>
          </a:prstGeom>
          <a:solidFill>
            <a:srgbClr val="0A988B"/>
          </a:solidFill>
          <a:ln/>
        </p:spPr>
      </p:sp>
      <p:sp>
        <p:nvSpPr>
          <p:cNvPr id="25" name="Text 22"/>
          <p:cNvSpPr/>
          <p:nvPr/>
        </p:nvSpPr>
        <p:spPr>
          <a:xfrm>
            <a:off x="9967436" y="6363414"/>
            <a:ext cx="181808" cy="227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4</a:t>
            </a:r>
            <a:endParaRPr lang="en-US" sz="1400" dirty="0"/>
          </a:p>
        </p:txBody>
      </p:sp>
      <p:sp>
        <p:nvSpPr>
          <p:cNvPr id="26" name="Text 23"/>
          <p:cNvSpPr/>
          <p:nvPr/>
        </p:nvSpPr>
        <p:spPr>
          <a:xfrm>
            <a:off x="6183511" y="6855976"/>
            <a:ext cx="1783080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Loan Materiality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6183511" y="7169706"/>
            <a:ext cx="7749778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1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Section 511 now quantifies materiality at Rs. 5 lakhs for loans to audit clients.</a:t>
            </a:r>
            <a:endParaRPr lang="en-US" sz="11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9489162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Public Interest Entity Redefined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71769"/>
            <a:ext cx="3059430" cy="3181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Expanded Definition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57118" y="2306241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PIE now includes entities whose main function is to take deposits from the public.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3193137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This broadens the scope of enhanced independence requirements and stricter ethical standards.</a:t>
            </a:r>
            <a:endParaRPr lang="en-US" sz="17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716" y="950119"/>
            <a:ext cx="12453818" cy="653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Volume II: Domestic Regulatory Updates</a:t>
            </a:r>
            <a:endParaRPr lang="en-US" sz="4100" dirty="0"/>
          </a:p>
        </p:txBody>
      </p:sp>
      <p:sp>
        <p:nvSpPr>
          <p:cNvPr id="3" name="Shape 1"/>
          <p:cNvSpPr/>
          <p:nvPr/>
        </p:nvSpPr>
        <p:spPr>
          <a:xfrm>
            <a:off x="777716" y="2048232"/>
            <a:ext cx="6426398" cy="2504480"/>
          </a:xfrm>
          <a:prstGeom prst="roundRect">
            <a:avLst>
              <a:gd name="adj" fmla="val 1331"/>
            </a:avLst>
          </a:prstGeom>
          <a:solidFill>
            <a:srgbClr val="304755"/>
          </a:solidFill>
          <a:ln/>
        </p:spPr>
      </p:sp>
      <p:sp>
        <p:nvSpPr>
          <p:cNvPr id="4" name="Shape 2"/>
          <p:cNvSpPr/>
          <p:nvPr/>
        </p:nvSpPr>
        <p:spPr>
          <a:xfrm>
            <a:off x="999887" y="2270403"/>
            <a:ext cx="666631" cy="666631"/>
          </a:xfrm>
          <a:prstGeom prst="roundRect">
            <a:avLst>
              <a:gd name="adj" fmla="val 13715362"/>
            </a:avLst>
          </a:prstGeom>
          <a:solidFill>
            <a:srgbClr val="0A988B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3243" y="2453759"/>
            <a:ext cx="299918" cy="29991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887" y="3159204"/>
            <a:ext cx="315075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Legislative Changes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999887" y="3619262"/>
            <a:ext cx="5982057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Amendments from CA, CS, CWA Act 2022 in Sections 6, 8, 20, 24, 25, 26, and Schedule clauses.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426285" y="2048232"/>
            <a:ext cx="6426398" cy="2504480"/>
          </a:xfrm>
          <a:prstGeom prst="roundRect">
            <a:avLst>
              <a:gd name="adj" fmla="val 1331"/>
            </a:avLst>
          </a:prstGeom>
          <a:solidFill>
            <a:srgbClr val="304755"/>
          </a:solidFill>
          <a:ln/>
        </p:spPr>
      </p:sp>
      <p:sp>
        <p:nvSpPr>
          <p:cNvPr id="9" name="Shape 6"/>
          <p:cNvSpPr/>
          <p:nvPr/>
        </p:nvSpPr>
        <p:spPr>
          <a:xfrm>
            <a:off x="7648456" y="2270403"/>
            <a:ext cx="666631" cy="666631"/>
          </a:xfrm>
          <a:prstGeom prst="roundRect">
            <a:avLst>
              <a:gd name="adj" fmla="val 13715362"/>
            </a:avLst>
          </a:prstGeom>
          <a:solidFill>
            <a:srgbClr val="0A988B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31812" y="2453759"/>
            <a:ext cx="299918" cy="29991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48456" y="3159204"/>
            <a:ext cx="2980730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Expanded Services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7648456" y="3619262"/>
            <a:ext cx="5982057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Management consultancy now includes forensic accounting, research analyst, social impact assessment, AI services.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777716" y="4774883"/>
            <a:ext cx="6426398" cy="2504480"/>
          </a:xfrm>
          <a:prstGeom prst="roundRect">
            <a:avLst>
              <a:gd name="adj" fmla="val 1331"/>
            </a:avLst>
          </a:prstGeom>
          <a:solidFill>
            <a:srgbClr val="304755"/>
          </a:solidFill>
          <a:ln/>
        </p:spPr>
      </p:sp>
      <p:sp>
        <p:nvSpPr>
          <p:cNvPr id="14" name="Shape 10"/>
          <p:cNvSpPr/>
          <p:nvPr/>
        </p:nvSpPr>
        <p:spPr>
          <a:xfrm>
            <a:off x="999887" y="4997053"/>
            <a:ext cx="666631" cy="666631"/>
          </a:xfrm>
          <a:prstGeom prst="roundRect">
            <a:avLst>
              <a:gd name="adj" fmla="val 13715362"/>
            </a:avLst>
          </a:prstGeom>
          <a:solidFill>
            <a:srgbClr val="0A988B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3243" y="5180409"/>
            <a:ext cx="299918" cy="29991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887" y="5885855"/>
            <a:ext cx="3805714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Partnership Permissions</a:t>
            </a:r>
            <a:endParaRPr lang="en-US" sz="2050" dirty="0"/>
          </a:p>
        </p:txBody>
      </p:sp>
      <p:sp>
        <p:nvSpPr>
          <p:cNvPr id="17" name="Text 12"/>
          <p:cNvSpPr/>
          <p:nvPr/>
        </p:nvSpPr>
        <p:spPr>
          <a:xfrm>
            <a:off x="999887" y="6345912"/>
            <a:ext cx="5982057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CAs in practice can form partnerships with other professionals under IPE/RVE frameworks.</a:t>
            </a:r>
            <a:endParaRPr lang="en-US" sz="1700" dirty="0"/>
          </a:p>
        </p:txBody>
      </p:sp>
      <p:sp>
        <p:nvSpPr>
          <p:cNvPr id="18" name="Shape 13"/>
          <p:cNvSpPr/>
          <p:nvPr/>
        </p:nvSpPr>
        <p:spPr>
          <a:xfrm>
            <a:off x="7426285" y="4774883"/>
            <a:ext cx="6426398" cy="2504480"/>
          </a:xfrm>
          <a:prstGeom prst="roundRect">
            <a:avLst>
              <a:gd name="adj" fmla="val 1331"/>
            </a:avLst>
          </a:prstGeom>
          <a:solidFill>
            <a:srgbClr val="304755"/>
          </a:solidFill>
          <a:ln/>
        </p:spPr>
      </p:sp>
      <p:sp>
        <p:nvSpPr>
          <p:cNvPr id="19" name="Shape 14"/>
          <p:cNvSpPr/>
          <p:nvPr/>
        </p:nvSpPr>
        <p:spPr>
          <a:xfrm>
            <a:off x="7648456" y="4997053"/>
            <a:ext cx="666631" cy="666631"/>
          </a:xfrm>
          <a:prstGeom prst="roundRect">
            <a:avLst>
              <a:gd name="adj" fmla="val 13715362"/>
            </a:avLst>
          </a:prstGeom>
          <a:solidFill>
            <a:srgbClr val="0A988B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1812" y="5180409"/>
            <a:ext cx="299918" cy="299918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48456" y="5885855"/>
            <a:ext cx="4006691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Advertisement Guidelines</a:t>
            </a:r>
            <a:endParaRPr lang="en-US" sz="2050" dirty="0"/>
          </a:p>
        </p:txBody>
      </p:sp>
      <p:sp>
        <p:nvSpPr>
          <p:cNvPr id="22" name="Text 16"/>
          <p:cNvSpPr/>
          <p:nvPr/>
        </p:nvSpPr>
        <p:spPr>
          <a:xfrm>
            <a:off x="7648456" y="6345912"/>
            <a:ext cx="5982057" cy="711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Modernized for contemporary times—removed font size limits and membership number requirements.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4952" y="627578"/>
            <a:ext cx="7546896" cy="1342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Volume II: Practice Flexibility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4952" y="2311837"/>
            <a:ext cx="570428" cy="57042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40535" y="2447211"/>
            <a:ext cx="3047643" cy="335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Audit Fee Flexibility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140535" y="2919532"/>
            <a:ext cx="6691313" cy="729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Clause 10 now permits quoting or accepting audit fees based on percentage or range of turnover.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4952" y="4105632"/>
            <a:ext cx="570428" cy="57042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40535" y="4241006"/>
            <a:ext cx="2892504" cy="335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Relative Definition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140535" y="4713327"/>
            <a:ext cx="6691313" cy="729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Appendix 9 expands "Relative" to include financial dependents, ensuring comprehensive conflict identification.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4952" y="5899428"/>
            <a:ext cx="570428" cy="5704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40535" y="6034802"/>
            <a:ext cx="3008948" cy="335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Business Activities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140535" y="6507123"/>
            <a:ext cx="6691313" cy="10947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Additional permitted business/occupation activities. Specific permission category dispensed with; relaxed attestation entitlements in certain cases.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661</Words>
  <Application>Microsoft Office PowerPoint</Application>
  <PresentationFormat>Custom</PresentationFormat>
  <Paragraphs>101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Arial</vt:lpstr>
      <vt:lpstr>Unbounded Light</vt:lpstr>
      <vt:lpstr>Cabin</vt:lpstr>
      <vt:lpstr>Times New Roman</vt:lpstr>
      <vt:lpstr>Unbounded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Lenovo</cp:lastModifiedBy>
  <cp:revision>2</cp:revision>
  <dcterms:created xsi:type="dcterms:W3CDTF">2025-12-17T07:41:14Z</dcterms:created>
  <dcterms:modified xsi:type="dcterms:W3CDTF">2025-12-18T07:02:19Z</dcterms:modified>
</cp:coreProperties>
</file>