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49"/>
  </p:notesMasterIdLst>
  <p:handoutMasterIdLst>
    <p:handoutMasterId r:id="rId50"/>
  </p:handoutMasterIdLst>
  <p:sldIdLst>
    <p:sldId id="342" r:id="rId2"/>
    <p:sldId id="575" r:id="rId3"/>
    <p:sldId id="590" r:id="rId4"/>
    <p:sldId id="676" r:id="rId5"/>
    <p:sldId id="678" r:id="rId6"/>
    <p:sldId id="677" r:id="rId7"/>
    <p:sldId id="601" r:id="rId8"/>
    <p:sldId id="602" r:id="rId9"/>
    <p:sldId id="603" r:id="rId10"/>
    <p:sldId id="604" r:id="rId11"/>
    <p:sldId id="605" r:id="rId12"/>
    <p:sldId id="679" r:id="rId13"/>
    <p:sldId id="607" r:id="rId14"/>
    <p:sldId id="608" r:id="rId15"/>
    <p:sldId id="609" r:id="rId16"/>
    <p:sldId id="610" r:id="rId17"/>
    <p:sldId id="611" r:id="rId18"/>
    <p:sldId id="612" r:id="rId19"/>
    <p:sldId id="680" r:id="rId20"/>
    <p:sldId id="681" r:id="rId21"/>
    <p:sldId id="682" r:id="rId22"/>
    <p:sldId id="752" r:id="rId23"/>
    <p:sldId id="613" r:id="rId24"/>
    <p:sldId id="614" r:id="rId25"/>
    <p:sldId id="754" r:id="rId26"/>
    <p:sldId id="755" r:id="rId27"/>
    <p:sldId id="756" r:id="rId28"/>
    <p:sldId id="757" r:id="rId29"/>
    <p:sldId id="616" r:id="rId30"/>
    <p:sldId id="615" r:id="rId31"/>
    <p:sldId id="617" r:id="rId32"/>
    <p:sldId id="618" r:id="rId33"/>
    <p:sldId id="620" r:id="rId34"/>
    <p:sldId id="621" r:id="rId35"/>
    <p:sldId id="622" r:id="rId36"/>
    <p:sldId id="623" r:id="rId37"/>
    <p:sldId id="624" r:id="rId38"/>
    <p:sldId id="625" r:id="rId39"/>
    <p:sldId id="626" r:id="rId40"/>
    <p:sldId id="732" r:id="rId41"/>
    <p:sldId id="761" r:id="rId42"/>
    <p:sldId id="733" r:id="rId43"/>
    <p:sldId id="734" r:id="rId44"/>
    <p:sldId id="735" r:id="rId45"/>
    <p:sldId id="736" r:id="rId46"/>
    <p:sldId id="737" r:id="rId47"/>
    <p:sldId id="825" r:id="rId4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FF00"/>
    <a:srgbClr val="9900FF"/>
    <a:srgbClr val="66FF99"/>
    <a:srgbClr val="FF66FF"/>
    <a:srgbClr val="00FF00"/>
    <a:srgbClr val="FFCCFF"/>
    <a:srgbClr val="C5DF71"/>
    <a:srgbClr val="FF33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04" d="100"/>
          <a:sy n="104" d="100"/>
        </p:scale>
        <p:origin x="870" y="32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0500"/>
    </p:cViewPr>
  </p:sorterViewPr>
  <p:notesViewPr>
    <p:cSldViewPr>
      <p:cViewPr varScale="1">
        <p:scale>
          <a:sx n="72" d="100"/>
          <a:sy n="72" d="100"/>
        </p:scale>
        <p:origin x="120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1&amp; 2</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IV</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a:p>
          <a:pPr rtl="0"/>
          <a:r>
            <a:rPr lang="en-GB" sz="1600" b="1" dirty="0"/>
            <a:t>Clause 7</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ScaleY="126450"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a:p>
          <a:pPr rtl="0"/>
          <a:r>
            <a:rPr lang="en-GB" sz="1600" b="1" dirty="0"/>
            <a:t>Clause 7</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ScaleY="126450"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a:p>
          <a:pPr rtl="0"/>
          <a:r>
            <a:rPr lang="en-GB" sz="1600" b="1" dirty="0"/>
            <a:t>Clause 7</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ScaleY="126450"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a:p>
          <a:pPr rtl="0"/>
          <a:r>
            <a:rPr lang="en-GB" sz="1600" b="1" dirty="0"/>
            <a:t>Clause 8</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ScaleY="126450"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3,4,5</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a:t>
          </a:r>
        </a:p>
        <a:p>
          <a:pPr rtl="0"/>
          <a:r>
            <a:rPr lang="en-GB" sz="1600" b="1" dirty="0"/>
            <a:t>Clause 9</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ScaleY="126450"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a:t>
          </a:r>
        </a:p>
        <a:p>
          <a:pPr rtl="0"/>
          <a:r>
            <a:rPr lang="en-GB" sz="1600" b="1" dirty="0"/>
            <a:t>Clause 1</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II-Part III</a:t>
          </a:r>
        </a:p>
        <a:p>
          <a:pPr rtl="0"/>
          <a:r>
            <a:rPr lang="en-GB" sz="1600" b="1" dirty="0"/>
            <a:t>Clause 1</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6</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I-Part I</a:t>
          </a:r>
        </a:p>
        <a:p>
          <a:pPr rtl="0"/>
          <a:r>
            <a:rPr lang="en-GB" sz="1600" b="1" dirty="0"/>
            <a:t>Clause 7</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50376"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AD4933-3CAC-48D9-9126-8750823EF121}" type="doc">
      <dgm:prSet loTypeId="urn:microsoft.com/office/officeart/2005/8/layout/vList3#1" loCatId="list" qsTypeId="urn:microsoft.com/office/officeart/2005/8/quickstyle/simple3" qsCatId="simple" csTypeId="urn:microsoft.com/office/officeart/2005/8/colors/accent6_2" csCatId="accent6" phldr="1"/>
      <dgm:spPr/>
      <dgm:t>
        <a:bodyPr/>
        <a:lstStyle/>
        <a:p>
          <a:endParaRPr lang="en-GB"/>
        </a:p>
      </dgm:t>
    </dgm:pt>
    <dgm:pt modelId="{154FA3E1-595B-44B6-9ADA-9BCE786F7345}">
      <dgm:prSet custT="1"/>
      <dgm:spPr>
        <a:solidFill>
          <a:srgbClr val="FFFF00"/>
        </a:solidFill>
      </dgm:spPr>
      <dgm:t>
        <a:bodyPr/>
        <a:lstStyle/>
        <a:p>
          <a:pPr rtl="0"/>
          <a:r>
            <a:rPr lang="en-GB" sz="1600" b="1" dirty="0" err="1"/>
            <a:t>Sch</a:t>
          </a:r>
          <a:r>
            <a:rPr lang="en-GB" sz="1600" b="1" dirty="0"/>
            <a:t> I-</a:t>
          </a:r>
        </a:p>
        <a:p>
          <a:pPr rtl="0"/>
          <a:r>
            <a:rPr lang="en-GB" sz="1600" b="1" dirty="0"/>
            <a:t>Part III</a:t>
          </a:r>
        </a:p>
      </dgm:t>
    </dgm:pt>
    <dgm:pt modelId="{BB158C2C-B1B7-426B-84F5-B18ACE6E16AD}" type="parTrans" cxnId="{34FE24CC-2045-4884-A654-75D88B4DB58E}">
      <dgm:prSet/>
      <dgm:spPr/>
      <dgm:t>
        <a:bodyPr/>
        <a:lstStyle/>
        <a:p>
          <a:endParaRPr lang="en-GB"/>
        </a:p>
      </dgm:t>
    </dgm:pt>
    <dgm:pt modelId="{895AB589-6157-400F-8199-D045F6B0B0EB}" type="sibTrans" cxnId="{34FE24CC-2045-4884-A654-75D88B4DB58E}">
      <dgm:prSet/>
      <dgm:spPr/>
      <dgm:t>
        <a:bodyPr/>
        <a:lstStyle/>
        <a:p>
          <a:endParaRPr lang="en-GB"/>
        </a:p>
      </dgm:t>
    </dgm:pt>
    <dgm:pt modelId="{2C482D1F-198B-4120-B2C2-ED4FB85E4D52}" type="pres">
      <dgm:prSet presAssocID="{C5AD4933-3CAC-48D9-9126-8750823EF121}" presName="linearFlow" presStyleCnt="0">
        <dgm:presLayoutVars>
          <dgm:dir/>
          <dgm:resizeHandles val="exact"/>
        </dgm:presLayoutVars>
      </dgm:prSet>
      <dgm:spPr/>
    </dgm:pt>
    <dgm:pt modelId="{B93675C5-A723-42B0-AFF2-5097F01F4956}" type="pres">
      <dgm:prSet presAssocID="{154FA3E1-595B-44B6-9ADA-9BCE786F7345}" presName="composite" presStyleCnt="0"/>
      <dgm:spPr/>
    </dgm:pt>
    <dgm:pt modelId="{81C14D69-9A79-41C6-B721-0407D2EC5E58}" type="pres">
      <dgm:prSet presAssocID="{154FA3E1-595B-44B6-9ADA-9BCE786F7345}" presName="imgShp" presStyleLbl="fgImgPlace1" presStyleIdx="0" presStyleCnt="1" custAng="12790831" custScaleX="32500" custScaleY="30753"/>
      <dgm:spPr/>
    </dgm:pt>
    <dgm:pt modelId="{3F880E18-8573-427D-A6E8-71F3CE6F8EF7}" type="pres">
      <dgm:prSet presAssocID="{154FA3E1-595B-44B6-9ADA-9BCE786F7345}" presName="txShp" presStyleLbl="node1" presStyleIdx="0" presStyleCnt="1" custScaleX="129388" custScaleY="95365" custLinFactNeighborX="10159" custLinFactNeighborY="-28446">
        <dgm:presLayoutVars>
          <dgm:bulletEnabled val="1"/>
        </dgm:presLayoutVars>
      </dgm:prSet>
      <dgm:spPr/>
    </dgm:pt>
  </dgm:ptLst>
  <dgm:cxnLst>
    <dgm:cxn modelId="{3B455D1C-BE9A-4FCA-BA7C-E752E6BD2FC1}" type="presOf" srcId="{154FA3E1-595B-44B6-9ADA-9BCE786F7345}" destId="{3F880E18-8573-427D-A6E8-71F3CE6F8EF7}" srcOrd="0" destOrd="0" presId="urn:microsoft.com/office/officeart/2005/8/layout/vList3#1"/>
    <dgm:cxn modelId="{E1196274-4D69-4648-BB0A-E351A92D401C}" type="presOf" srcId="{C5AD4933-3CAC-48D9-9126-8750823EF121}" destId="{2C482D1F-198B-4120-B2C2-ED4FB85E4D52}" srcOrd="0" destOrd="0" presId="urn:microsoft.com/office/officeart/2005/8/layout/vList3#1"/>
    <dgm:cxn modelId="{34FE24CC-2045-4884-A654-75D88B4DB58E}" srcId="{C5AD4933-3CAC-48D9-9126-8750823EF121}" destId="{154FA3E1-595B-44B6-9ADA-9BCE786F7345}" srcOrd="0" destOrd="0" parTransId="{BB158C2C-B1B7-426B-84F5-B18ACE6E16AD}" sibTransId="{895AB589-6157-400F-8199-D045F6B0B0EB}"/>
    <dgm:cxn modelId="{EE6C634E-884E-45AD-9464-1F4764A7751A}" type="presParOf" srcId="{2C482D1F-198B-4120-B2C2-ED4FB85E4D52}" destId="{B93675C5-A723-42B0-AFF2-5097F01F4956}" srcOrd="0" destOrd="0" presId="urn:microsoft.com/office/officeart/2005/8/layout/vList3#1"/>
    <dgm:cxn modelId="{E4AB0251-FB1C-47FB-9059-B771BD8C7334}" type="presParOf" srcId="{B93675C5-A723-42B0-AFF2-5097F01F4956}" destId="{81C14D69-9A79-41C6-B721-0407D2EC5E58}" srcOrd="0" destOrd="0" presId="urn:microsoft.com/office/officeart/2005/8/layout/vList3#1"/>
    <dgm:cxn modelId="{87B4E5A8-77F9-4469-9AE4-27F1632215E6}" type="presParOf" srcId="{B93675C5-A723-42B0-AFF2-5097F01F4956}" destId="{3F880E18-8573-427D-A6E8-71F3CE6F8EF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1&amp; 2</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IV</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42151"/>
          <a:ext cx="1728192" cy="73136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a:p>
          <a:pPr marL="0" lvl="0" indent="0" algn="ctr" defTabSz="711200" rtl="0">
            <a:lnSpc>
              <a:spcPct val="90000"/>
            </a:lnSpc>
            <a:spcBef>
              <a:spcPct val="0"/>
            </a:spcBef>
            <a:spcAft>
              <a:spcPct val="35000"/>
            </a:spcAft>
            <a:buNone/>
          </a:pPr>
          <a:r>
            <a:rPr lang="en-GB" sz="1600" b="1" kern="1200" dirty="0"/>
            <a:t>Clause 7</a:t>
          </a:r>
        </a:p>
      </dsp:txBody>
      <dsp:txXfrm rot="10800000">
        <a:off x="182840" y="42151"/>
        <a:ext cx="1545352" cy="731360"/>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42151"/>
          <a:ext cx="1728192" cy="73136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a:p>
          <a:pPr marL="0" lvl="0" indent="0" algn="ctr" defTabSz="711200" rtl="0">
            <a:lnSpc>
              <a:spcPct val="90000"/>
            </a:lnSpc>
            <a:spcBef>
              <a:spcPct val="0"/>
            </a:spcBef>
            <a:spcAft>
              <a:spcPct val="35000"/>
            </a:spcAft>
            <a:buNone/>
          </a:pPr>
          <a:r>
            <a:rPr lang="en-GB" sz="1600" b="1" kern="1200" dirty="0"/>
            <a:t>Clause 7</a:t>
          </a:r>
        </a:p>
      </dsp:txBody>
      <dsp:txXfrm rot="10800000">
        <a:off x="182840" y="42151"/>
        <a:ext cx="1545352" cy="731360"/>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42151"/>
          <a:ext cx="1728192" cy="73136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a:p>
          <a:pPr marL="0" lvl="0" indent="0" algn="ctr" defTabSz="711200" rtl="0">
            <a:lnSpc>
              <a:spcPct val="90000"/>
            </a:lnSpc>
            <a:spcBef>
              <a:spcPct val="0"/>
            </a:spcBef>
            <a:spcAft>
              <a:spcPct val="35000"/>
            </a:spcAft>
            <a:buNone/>
          </a:pPr>
          <a:r>
            <a:rPr lang="en-GB" sz="1600" b="1" kern="1200" dirty="0"/>
            <a:t>Clause 7</a:t>
          </a:r>
        </a:p>
      </dsp:txBody>
      <dsp:txXfrm rot="10800000">
        <a:off x="182840" y="42151"/>
        <a:ext cx="1545352" cy="731360"/>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42151"/>
          <a:ext cx="1728192" cy="73136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a:p>
          <a:pPr marL="0" lvl="0" indent="0" algn="ctr" defTabSz="711200" rtl="0">
            <a:lnSpc>
              <a:spcPct val="90000"/>
            </a:lnSpc>
            <a:spcBef>
              <a:spcPct val="0"/>
            </a:spcBef>
            <a:spcAft>
              <a:spcPct val="35000"/>
            </a:spcAft>
            <a:buNone/>
          </a:pPr>
          <a:r>
            <a:rPr lang="en-GB" sz="1600" b="1" kern="1200" dirty="0"/>
            <a:t>Clause 8</a:t>
          </a:r>
        </a:p>
      </dsp:txBody>
      <dsp:txXfrm rot="10800000">
        <a:off x="182840" y="42151"/>
        <a:ext cx="1545352" cy="731360"/>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3,4,5</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42151"/>
          <a:ext cx="1728192" cy="731360"/>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a:t>
          </a:r>
        </a:p>
        <a:p>
          <a:pPr marL="0" lvl="0" indent="0" algn="ctr" defTabSz="711200" rtl="0">
            <a:lnSpc>
              <a:spcPct val="90000"/>
            </a:lnSpc>
            <a:spcBef>
              <a:spcPct val="0"/>
            </a:spcBef>
            <a:spcAft>
              <a:spcPct val="35000"/>
            </a:spcAft>
            <a:buNone/>
          </a:pPr>
          <a:r>
            <a:rPr lang="en-GB" sz="1600" b="1" kern="1200" dirty="0"/>
            <a:t>Clause 9</a:t>
          </a:r>
        </a:p>
      </dsp:txBody>
      <dsp:txXfrm rot="10800000">
        <a:off x="182840" y="42151"/>
        <a:ext cx="1545352" cy="731360"/>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a:t>
          </a:r>
        </a:p>
        <a:p>
          <a:pPr marL="0" lvl="0" indent="0" algn="ctr" defTabSz="711200" rtl="0">
            <a:lnSpc>
              <a:spcPct val="90000"/>
            </a:lnSpc>
            <a:spcBef>
              <a:spcPct val="0"/>
            </a:spcBef>
            <a:spcAft>
              <a:spcPct val="35000"/>
            </a:spcAft>
            <a:buNone/>
          </a:pPr>
          <a:r>
            <a:rPr lang="en-GB" sz="1600" b="1" kern="1200" dirty="0"/>
            <a:t>Clause 1</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18641"/>
          <a:ext cx="1728192" cy="57837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II-Part III</a:t>
          </a:r>
        </a:p>
        <a:p>
          <a:pPr marL="0" lvl="0" indent="0" algn="ctr" defTabSz="711200" rtl="0">
            <a:lnSpc>
              <a:spcPct val="90000"/>
            </a:lnSpc>
            <a:spcBef>
              <a:spcPct val="0"/>
            </a:spcBef>
            <a:spcAft>
              <a:spcPct val="35000"/>
            </a:spcAft>
            <a:buNone/>
          </a:pPr>
          <a:r>
            <a:rPr lang="en-GB" sz="1600" b="1" kern="1200" dirty="0"/>
            <a:t>Clause 1</a:t>
          </a:r>
        </a:p>
      </dsp:txBody>
      <dsp:txXfrm rot="10800000">
        <a:off x="144594" y="118641"/>
        <a:ext cx="1583598" cy="578378"/>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6</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0" y="12490"/>
          <a:ext cx="1775520" cy="594218"/>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034"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I-Part I</a:t>
          </a:r>
        </a:p>
        <a:p>
          <a:pPr marL="0" lvl="0" indent="0" algn="ctr" defTabSz="711200" rtl="0">
            <a:lnSpc>
              <a:spcPct val="90000"/>
            </a:lnSpc>
            <a:spcBef>
              <a:spcPct val="0"/>
            </a:spcBef>
            <a:spcAft>
              <a:spcPct val="35000"/>
            </a:spcAft>
            <a:buNone/>
          </a:pPr>
          <a:r>
            <a:rPr lang="en-GB" sz="1600" b="1" kern="1200" dirty="0"/>
            <a:t>Clause 7</a:t>
          </a:r>
        </a:p>
      </dsp:txBody>
      <dsp:txXfrm rot="10800000">
        <a:off x="148554" y="12490"/>
        <a:ext cx="1626966" cy="594218"/>
      </dsp:txXfrm>
    </dsp:sp>
    <dsp:sp modelId="{81C14D69-9A79-41C6-B721-0407D2EC5E58}">
      <dsp:nvSpPr>
        <dsp:cNvPr id="0" name=""/>
        <dsp:cNvSpPr/>
      </dsp:nvSpPr>
      <dsp:spPr>
        <a:xfrm rot="12790831">
          <a:off x="200839" y="387261"/>
          <a:ext cx="193120" cy="182739"/>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80E18-8573-427D-A6E8-71F3CE6F8EF7}">
      <dsp:nvSpPr>
        <dsp:cNvPr id="0" name=""/>
        <dsp:cNvSpPr/>
      </dsp:nvSpPr>
      <dsp:spPr>
        <a:xfrm rot="10800000">
          <a:off x="237353" y="132045"/>
          <a:ext cx="1486988" cy="551571"/>
        </a:xfrm>
        <a:prstGeom prst="homePlate">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5049" tIns="60960" rIns="113792" bIns="60960" numCol="1" spcCol="1270" anchor="ctr" anchorCtr="0">
          <a:noAutofit/>
        </a:bodyPr>
        <a:lstStyle/>
        <a:p>
          <a:pPr marL="0" lvl="0" indent="0" algn="ctr" defTabSz="711200" rtl="0">
            <a:lnSpc>
              <a:spcPct val="90000"/>
            </a:lnSpc>
            <a:spcBef>
              <a:spcPct val="0"/>
            </a:spcBef>
            <a:spcAft>
              <a:spcPct val="35000"/>
            </a:spcAft>
            <a:buNone/>
          </a:pPr>
          <a:r>
            <a:rPr lang="en-GB" sz="1600" b="1" kern="1200" dirty="0" err="1"/>
            <a:t>Sch</a:t>
          </a:r>
          <a:r>
            <a:rPr lang="en-GB" sz="1600" b="1" kern="1200" dirty="0"/>
            <a:t> I-</a:t>
          </a:r>
        </a:p>
        <a:p>
          <a:pPr marL="0" lvl="0" indent="0" algn="ctr" defTabSz="711200" rtl="0">
            <a:lnSpc>
              <a:spcPct val="90000"/>
            </a:lnSpc>
            <a:spcBef>
              <a:spcPct val="0"/>
            </a:spcBef>
            <a:spcAft>
              <a:spcPct val="35000"/>
            </a:spcAft>
            <a:buNone/>
          </a:pPr>
          <a:r>
            <a:rPr lang="en-GB" sz="1600" b="1" kern="1200" dirty="0"/>
            <a:t>Part III</a:t>
          </a:r>
        </a:p>
      </dsp:txBody>
      <dsp:txXfrm rot="10800000">
        <a:off x="375246" y="132045"/>
        <a:ext cx="1349095" cy="551571"/>
      </dsp:txXfrm>
    </dsp:sp>
    <dsp:sp modelId="{81C14D69-9A79-41C6-B721-0407D2EC5E58}">
      <dsp:nvSpPr>
        <dsp:cNvPr id="0" name=""/>
        <dsp:cNvSpPr/>
      </dsp:nvSpPr>
      <dsp:spPr>
        <a:xfrm rot="12790831">
          <a:off x="195485" y="483422"/>
          <a:ext cx="187973" cy="177868"/>
        </a:xfrm>
        <a:prstGeom prst="ellipse">
          <a:avLst/>
        </a:prstGeom>
        <a:solidFill>
          <a:schemeClr val="accent6">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5B0666BF-C455-4582-A224-AD461568CCCF}" type="datetimeFigureOut">
              <a:rPr lang="en-GB" smtClean="0"/>
              <a:pPr/>
              <a:t>15/12/2025</a:t>
            </a:fld>
            <a:endParaRPr lang="en-GB" dirty="0"/>
          </a:p>
        </p:txBody>
      </p:sp>
      <p:sp>
        <p:nvSpPr>
          <p:cNvPr id="4" name="Footer Placeholder 3"/>
          <p:cNvSpPr>
            <a:spLocks noGrp="1"/>
          </p:cNvSpPr>
          <p:nvPr>
            <p:ph type="ftr" sz="quarter" idx="2"/>
          </p:nvPr>
        </p:nvSpPr>
        <p:spPr>
          <a:xfrm>
            <a:off x="0" y="6513514"/>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6905625" y="6513514"/>
            <a:ext cx="5283200" cy="344487"/>
          </a:xfrm>
          <a:prstGeom prst="rect">
            <a:avLst/>
          </a:prstGeom>
        </p:spPr>
        <p:txBody>
          <a:bodyPr vert="horz" lIns="91440" tIns="45720" rIns="91440" bIns="45720" rtlCol="0" anchor="b"/>
          <a:lstStyle>
            <a:lvl1pPr algn="r">
              <a:defRPr sz="1200"/>
            </a:lvl1pPr>
          </a:lstStyle>
          <a:p>
            <a:fld id="{075A1347-0C21-4E72-9157-B661131ED4D8}" type="slidenum">
              <a:rPr lang="en-GB" smtClean="0"/>
              <a:pPr/>
              <a:t>‹#›</a:t>
            </a:fld>
            <a:endParaRPr lang="en-GB" dirty="0"/>
          </a:p>
        </p:txBody>
      </p:sp>
    </p:spTree>
    <p:extLst>
      <p:ext uri="{BB962C8B-B14F-4D97-AF65-F5344CB8AC3E}">
        <p14:creationId xmlns:p14="http://schemas.microsoft.com/office/powerpoint/2010/main" val="264328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87EFBD-C1BD-4740-87B3-01E648DE1622}" type="datetimeFigureOut">
              <a:rPr lang="en-GB" smtClean="0"/>
              <a:pPr/>
              <a:t>15/12/2025</a:t>
            </a:fld>
            <a:endParaRPr lang="en-GB"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19200" y="3300414"/>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4"/>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6905625" y="6513514"/>
            <a:ext cx="5283200" cy="344487"/>
          </a:xfrm>
          <a:prstGeom prst="rect">
            <a:avLst/>
          </a:prstGeom>
        </p:spPr>
        <p:txBody>
          <a:bodyPr vert="horz" lIns="91440" tIns="45720" rIns="91440" bIns="45720" rtlCol="0" anchor="b"/>
          <a:lstStyle>
            <a:lvl1pPr algn="r">
              <a:defRPr sz="1200"/>
            </a:lvl1pPr>
          </a:lstStyle>
          <a:p>
            <a:fld id="{5EACA7D9-82D4-4940-8C21-B3829D4EDDC7}" type="slidenum">
              <a:rPr lang="en-GB" smtClean="0"/>
              <a:pPr/>
              <a:t>‹#›</a:t>
            </a:fld>
            <a:endParaRPr lang="en-GB" dirty="0"/>
          </a:p>
        </p:txBody>
      </p:sp>
    </p:spTree>
    <p:extLst>
      <p:ext uri="{BB962C8B-B14F-4D97-AF65-F5344CB8AC3E}">
        <p14:creationId xmlns:p14="http://schemas.microsoft.com/office/powerpoint/2010/main" val="153742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a:t>
            </a:fld>
            <a:endParaRPr lang="en-GB" dirty="0"/>
          </a:p>
        </p:txBody>
      </p:sp>
    </p:spTree>
    <p:extLst>
      <p:ext uri="{BB962C8B-B14F-4D97-AF65-F5344CB8AC3E}">
        <p14:creationId xmlns:p14="http://schemas.microsoft.com/office/powerpoint/2010/main" val="62489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10</a:t>
            </a:fld>
            <a:endParaRPr lang="en-GB" dirty="0"/>
          </a:p>
        </p:txBody>
      </p:sp>
    </p:spTree>
    <p:extLst>
      <p:ext uri="{BB962C8B-B14F-4D97-AF65-F5344CB8AC3E}">
        <p14:creationId xmlns:p14="http://schemas.microsoft.com/office/powerpoint/2010/main" val="413611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11</a:t>
            </a:fld>
            <a:endParaRPr lang="en-GB" dirty="0"/>
          </a:p>
        </p:txBody>
      </p:sp>
    </p:spTree>
    <p:extLst>
      <p:ext uri="{BB962C8B-B14F-4D97-AF65-F5344CB8AC3E}">
        <p14:creationId xmlns:p14="http://schemas.microsoft.com/office/powerpoint/2010/main" val="105734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12</a:t>
            </a:fld>
            <a:endParaRPr lang="en-GB" dirty="0"/>
          </a:p>
        </p:txBody>
      </p:sp>
    </p:spTree>
    <p:extLst>
      <p:ext uri="{BB962C8B-B14F-4D97-AF65-F5344CB8AC3E}">
        <p14:creationId xmlns:p14="http://schemas.microsoft.com/office/powerpoint/2010/main" val="236916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13</a:t>
            </a:fld>
            <a:endParaRPr lang="en-GB" dirty="0"/>
          </a:p>
        </p:txBody>
      </p:sp>
    </p:spTree>
    <p:extLst>
      <p:ext uri="{BB962C8B-B14F-4D97-AF65-F5344CB8AC3E}">
        <p14:creationId xmlns:p14="http://schemas.microsoft.com/office/powerpoint/2010/main" val="53639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14</a:t>
            </a:fld>
            <a:endParaRPr lang="en-GB" dirty="0"/>
          </a:p>
        </p:txBody>
      </p:sp>
    </p:spTree>
    <p:extLst>
      <p:ext uri="{BB962C8B-B14F-4D97-AF65-F5344CB8AC3E}">
        <p14:creationId xmlns:p14="http://schemas.microsoft.com/office/powerpoint/2010/main" val="129295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15</a:t>
            </a:fld>
            <a:endParaRPr lang="en-GB" dirty="0"/>
          </a:p>
        </p:txBody>
      </p:sp>
    </p:spTree>
    <p:extLst>
      <p:ext uri="{BB962C8B-B14F-4D97-AF65-F5344CB8AC3E}">
        <p14:creationId xmlns:p14="http://schemas.microsoft.com/office/powerpoint/2010/main" val="215877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16</a:t>
            </a:fld>
            <a:endParaRPr lang="en-GB" dirty="0"/>
          </a:p>
        </p:txBody>
      </p:sp>
    </p:spTree>
    <p:extLst>
      <p:ext uri="{BB962C8B-B14F-4D97-AF65-F5344CB8AC3E}">
        <p14:creationId xmlns:p14="http://schemas.microsoft.com/office/powerpoint/2010/main" val="676292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17</a:t>
            </a:fld>
            <a:endParaRPr lang="en-GB" dirty="0"/>
          </a:p>
        </p:txBody>
      </p:sp>
    </p:spTree>
    <p:extLst>
      <p:ext uri="{BB962C8B-B14F-4D97-AF65-F5344CB8AC3E}">
        <p14:creationId xmlns:p14="http://schemas.microsoft.com/office/powerpoint/2010/main" val="1821423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18</a:t>
            </a:fld>
            <a:endParaRPr lang="en-GB" dirty="0"/>
          </a:p>
        </p:txBody>
      </p:sp>
    </p:spTree>
    <p:extLst>
      <p:ext uri="{BB962C8B-B14F-4D97-AF65-F5344CB8AC3E}">
        <p14:creationId xmlns:p14="http://schemas.microsoft.com/office/powerpoint/2010/main" val="479828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19</a:t>
            </a:fld>
            <a:endParaRPr lang="en-GB" dirty="0"/>
          </a:p>
        </p:txBody>
      </p:sp>
    </p:spTree>
    <p:extLst>
      <p:ext uri="{BB962C8B-B14F-4D97-AF65-F5344CB8AC3E}">
        <p14:creationId xmlns:p14="http://schemas.microsoft.com/office/powerpoint/2010/main" val="54502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84AD-BA34-45EF-B3B4-7650FFE4776C}" type="slidenum">
              <a:rPr lang="en-GB" smtClean="0"/>
              <a:pPr/>
              <a:t>2</a:t>
            </a:fld>
            <a:endParaRPr lang="en-GB" dirty="0"/>
          </a:p>
        </p:txBody>
      </p:sp>
    </p:spTree>
    <p:extLst>
      <p:ext uri="{BB962C8B-B14F-4D97-AF65-F5344CB8AC3E}">
        <p14:creationId xmlns:p14="http://schemas.microsoft.com/office/powerpoint/2010/main" val="2754797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20</a:t>
            </a:fld>
            <a:endParaRPr lang="en-GB" dirty="0"/>
          </a:p>
        </p:txBody>
      </p:sp>
    </p:spTree>
    <p:extLst>
      <p:ext uri="{BB962C8B-B14F-4D97-AF65-F5344CB8AC3E}">
        <p14:creationId xmlns:p14="http://schemas.microsoft.com/office/powerpoint/2010/main" val="2544596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21</a:t>
            </a:fld>
            <a:endParaRPr lang="en-GB" dirty="0"/>
          </a:p>
        </p:txBody>
      </p:sp>
    </p:spTree>
    <p:extLst>
      <p:ext uri="{BB962C8B-B14F-4D97-AF65-F5344CB8AC3E}">
        <p14:creationId xmlns:p14="http://schemas.microsoft.com/office/powerpoint/2010/main" val="2739748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22</a:t>
            </a:fld>
            <a:endParaRPr lang="en-GB" dirty="0"/>
          </a:p>
        </p:txBody>
      </p:sp>
    </p:spTree>
    <p:extLst>
      <p:ext uri="{BB962C8B-B14F-4D97-AF65-F5344CB8AC3E}">
        <p14:creationId xmlns:p14="http://schemas.microsoft.com/office/powerpoint/2010/main" val="249439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23</a:t>
            </a:fld>
            <a:endParaRPr lang="en-GB" dirty="0"/>
          </a:p>
        </p:txBody>
      </p:sp>
    </p:spTree>
    <p:extLst>
      <p:ext uri="{BB962C8B-B14F-4D97-AF65-F5344CB8AC3E}">
        <p14:creationId xmlns:p14="http://schemas.microsoft.com/office/powerpoint/2010/main" val="380037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24</a:t>
            </a:fld>
            <a:endParaRPr lang="en-GB" dirty="0"/>
          </a:p>
        </p:txBody>
      </p:sp>
    </p:spTree>
    <p:extLst>
      <p:ext uri="{BB962C8B-B14F-4D97-AF65-F5344CB8AC3E}">
        <p14:creationId xmlns:p14="http://schemas.microsoft.com/office/powerpoint/2010/main" val="27485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25</a:t>
            </a:fld>
            <a:endParaRPr lang="en-GB" dirty="0"/>
          </a:p>
        </p:txBody>
      </p:sp>
    </p:spTree>
    <p:extLst>
      <p:ext uri="{BB962C8B-B14F-4D97-AF65-F5344CB8AC3E}">
        <p14:creationId xmlns:p14="http://schemas.microsoft.com/office/powerpoint/2010/main" val="81324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26</a:t>
            </a:fld>
            <a:endParaRPr lang="en-GB" dirty="0"/>
          </a:p>
        </p:txBody>
      </p:sp>
    </p:spTree>
    <p:extLst>
      <p:ext uri="{BB962C8B-B14F-4D97-AF65-F5344CB8AC3E}">
        <p14:creationId xmlns:p14="http://schemas.microsoft.com/office/powerpoint/2010/main" val="481698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27</a:t>
            </a:fld>
            <a:endParaRPr lang="en-GB" dirty="0"/>
          </a:p>
        </p:txBody>
      </p:sp>
    </p:spTree>
    <p:extLst>
      <p:ext uri="{BB962C8B-B14F-4D97-AF65-F5344CB8AC3E}">
        <p14:creationId xmlns:p14="http://schemas.microsoft.com/office/powerpoint/2010/main" val="2557017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28</a:t>
            </a:fld>
            <a:endParaRPr lang="en-GB" dirty="0"/>
          </a:p>
        </p:txBody>
      </p:sp>
    </p:spTree>
    <p:extLst>
      <p:ext uri="{BB962C8B-B14F-4D97-AF65-F5344CB8AC3E}">
        <p14:creationId xmlns:p14="http://schemas.microsoft.com/office/powerpoint/2010/main" val="1496463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29</a:t>
            </a:fld>
            <a:endParaRPr lang="en-GB" dirty="0"/>
          </a:p>
        </p:txBody>
      </p:sp>
    </p:spTree>
    <p:extLst>
      <p:ext uri="{BB962C8B-B14F-4D97-AF65-F5344CB8AC3E}">
        <p14:creationId xmlns:p14="http://schemas.microsoft.com/office/powerpoint/2010/main" val="208227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3</a:t>
            </a:fld>
            <a:endParaRPr lang="en-GB" dirty="0"/>
          </a:p>
        </p:txBody>
      </p:sp>
    </p:spTree>
    <p:extLst>
      <p:ext uri="{BB962C8B-B14F-4D97-AF65-F5344CB8AC3E}">
        <p14:creationId xmlns:p14="http://schemas.microsoft.com/office/powerpoint/2010/main" val="3988556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30</a:t>
            </a:fld>
            <a:endParaRPr lang="en-GB" dirty="0"/>
          </a:p>
        </p:txBody>
      </p:sp>
    </p:spTree>
    <p:extLst>
      <p:ext uri="{BB962C8B-B14F-4D97-AF65-F5344CB8AC3E}">
        <p14:creationId xmlns:p14="http://schemas.microsoft.com/office/powerpoint/2010/main" val="2869068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31</a:t>
            </a:fld>
            <a:endParaRPr lang="en-GB" dirty="0"/>
          </a:p>
        </p:txBody>
      </p:sp>
    </p:spTree>
    <p:extLst>
      <p:ext uri="{BB962C8B-B14F-4D97-AF65-F5344CB8AC3E}">
        <p14:creationId xmlns:p14="http://schemas.microsoft.com/office/powerpoint/2010/main" val="187240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32</a:t>
            </a:fld>
            <a:endParaRPr lang="en-GB" dirty="0"/>
          </a:p>
        </p:txBody>
      </p:sp>
    </p:spTree>
    <p:extLst>
      <p:ext uri="{BB962C8B-B14F-4D97-AF65-F5344CB8AC3E}">
        <p14:creationId xmlns:p14="http://schemas.microsoft.com/office/powerpoint/2010/main" val="1108492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33</a:t>
            </a:fld>
            <a:endParaRPr lang="en-GB" dirty="0"/>
          </a:p>
        </p:txBody>
      </p:sp>
    </p:spTree>
    <p:extLst>
      <p:ext uri="{BB962C8B-B14F-4D97-AF65-F5344CB8AC3E}">
        <p14:creationId xmlns:p14="http://schemas.microsoft.com/office/powerpoint/2010/main" val="3464112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34</a:t>
            </a:fld>
            <a:endParaRPr lang="en-GB" dirty="0"/>
          </a:p>
        </p:txBody>
      </p:sp>
    </p:spTree>
    <p:extLst>
      <p:ext uri="{BB962C8B-B14F-4D97-AF65-F5344CB8AC3E}">
        <p14:creationId xmlns:p14="http://schemas.microsoft.com/office/powerpoint/2010/main" val="344240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35</a:t>
            </a:fld>
            <a:endParaRPr lang="en-GB" dirty="0"/>
          </a:p>
        </p:txBody>
      </p:sp>
    </p:spTree>
    <p:extLst>
      <p:ext uri="{BB962C8B-B14F-4D97-AF65-F5344CB8AC3E}">
        <p14:creationId xmlns:p14="http://schemas.microsoft.com/office/powerpoint/2010/main" val="1500739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36</a:t>
            </a:fld>
            <a:endParaRPr lang="en-GB" dirty="0"/>
          </a:p>
        </p:txBody>
      </p:sp>
    </p:spTree>
    <p:extLst>
      <p:ext uri="{BB962C8B-B14F-4D97-AF65-F5344CB8AC3E}">
        <p14:creationId xmlns:p14="http://schemas.microsoft.com/office/powerpoint/2010/main" val="97997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37</a:t>
            </a:fld>
            <a:endParaRPr lang="en-GB" dirty="0"/>
          </a:p>
        </p:txBody>
      </p:sp>
    </p:spTree>
    <p:extLst>
      <p:ext uri="{BB962C8B-B14F-4D97-AF65-F5344CB8AC3E}">
        <p14:creationId xmlns:p14="http://schemas.microsoft.com/office/powerpoint/2010/main" val="4237347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38</a:t>
            </a:fld>
            <a:endParaRPr lang="en-GB" dirty="0"/>
          </a:p>
        </p:txBody>
      </p:sp>
    </p:spTree>
    <p:extLst>
      <p:ext uri="{BB962C8B-B14F-4D97-AF65-F5344CB8AC3E}">
        <p14:creationId xmlns:p14="http://schemas.microsoft.com/office/powerpoint/2010/main" val="2765559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39</a:t>
            </a:fld>
            <a:endParaRPr lang="en-GB" dirty="0"/>
          </a:p>
        </p:txBody>
      </p:sp>
    </p:spTree>
    <p:extLst>
      <p:ext uri="{BB962C8B-B14F-4D97-AF65-F5344CB8AC3E}">
        <p14:creationId xmlns:p14="http://schemas.microsoft.com/office/powerpoint/2010/main" val="391533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4</a:t>
            </a:fld>
            <a:endParaRPr lang="en-GB" dirty="0"/>
          </a:p>
        </p:txBody>
      </p:sp>
    </p:spTree>
    <p:extLst>
      <p:ext uri="{BB962C8B-B14F-4D97-AF65-F5344CB8AC3E}">
        <p14:creationId xmlns:p14="http://schemas.microsoft.com/office/powerpoint/2010/main" val="3942178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40</a:t>
            </a:fld>
            <a:endParaRPr lang="en-GB" dirty="0"/>
          </a:p>
        </p:txBody>
      </p:sp>
    </p:spTree>
    <p:extLst>
      <p:ext uri="{BB962C8B-B14F-4D97-AF65-F5344CB8AC3E}">
        <p14:creationId xmlns:p14="http://schemas.microsoft.com/office/powerpoint/2010/main" val="2755747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41</a:t>
            </a:fld>
            <a:endParaRPr lang="en-GB" dirty="0"/>
          </a:p>
        </p:txBody>
      </p:sp>
    </p:spTree>
    <p:extLst>
      <p:ext uri="{BB962C8B-B14F-4D97-AF65-F5344CB8AC3E}">
        <p14:creationId xmlns:p14="http://schemas.microsoft.com/office/powerpoint/2010/main" val="2236225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42</a:t>
            </a:fld>
            <a:endParaRPr lang="en-GB" dirty="0"/>
          </a:p>
        </p:txBody>
      </p:sp>
    </p:spTree>
    <p:extLst>
      <p:ext uri="{BB962C8B-B14F-4D97-AF65-F5344CB8AC3E}">
        <p14:creationId xmlns:p14="http://schemas.microsoft.com/office/powerpoint/2010/main" val="3534652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43</a:t>
            </a:fld>
            <a:endParaRPr lang="en-GB" dirty="0"/>
          </a:p>
        </p:txBody>
      </p:sp>
    </p:spTree>
    <p:extLst>
      <p:ext uri="{BB962C8B-B14F-4D97-AF65-F5344CB8AC3E}">
        <p14:creationId xmlns:p14="http://schemas.microsoft.com/office/powerpoint/2010/main" val="3087805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44</a:t>
            </a:fld>
            <a:endParaRPr lang="en-GB" dirty="0"/>
          </a:p>
        </p:txBody>
      </p:sp>
    </p:spTree>
    <p:extLst>
      <p:ext uri="{BB962C8B-B14F-4D97-AF65-F5344CB8AC3E}">
        <p14:creationId xmlns:p14="http://schemas.microsoft.com/office/powerpoint/2010/main" val="1120327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45</a:t>
            </a:fld>
            <a:endParaRPr lang="en-GB" dirty="0"/>
          </a:p>
        </p:txBody>
      </p:sp>
    </p:spTree>
    <p:extLst>
      <p:ext uri="{BB962C8B-B14F-4D97-AF65-F5344CB8AC3E}">
        <p14:creationId xmlns:p14="http://schemas.microsoft.com/office/powerpoint/2010/main" val="4496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46</a:t>
            </a:fld>
            <a:endParaRPr lang="en-GB" dirty="0"/>
          </a:p>
        </p:txBody>
      </p:sp>
    </p:spTree>
    <p:extLst>
      <p:ext uri="{BB962C8B-B14F-4D97-AF65-F5344CB8AC3E}">
        <p14:creationId xmlns:p14="http://schemas.microsoft.com/office/powerpoint/2010/main" val="3595441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47</a:t>
            </a:fld>
            <a:endParaRPr lang="en-GB" dirty="0"/>
          </a:p>
        </p:txBody>
      </p:sp>
    </p:spTree>
    <p:extLst>
      <p:ext uri="{BB962C8B-B14F-4D97-AF65-F5344CB8AC3E}">
        <p14:creationId xmlns:p14="http://schemas.microsoft.com/office/powerpoint/2010/main" val="334743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5</a:t>
            </a:fld>
            <a:endParaRPr lang="en-GB" dirty="0"/>
          </a:p>
        </p:txBody>
      </p:sp>
    </p:spTree>
    <p:extLst>
      <p:ext uri="{BB962C8B-B14F-4D97-AF65-F5344CB8AC3E}">
        <p14:creationId xmlns:p14="http://schemas.microsoft.com/office/powerpoint/2010/main" val="429324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ACA7D9-82D4-4940-8C21-B3829D4EDDC7}" type="slidenum">
              <a:rPr lang="en-GB" smtClean="0"/>
              <a:pPr/>
              <a:t>6</a:t>
            </a:fld>
            <a:endParaRPr lang="en-GB" dirty="0"/>
          </a:p>
        </p:txBody>
      </p:sp>
    </p:spTree>
    <p:extLst>
      <p:ext uri="{BB962C8B-B14F-4D97-AF65-F5344CB8AC3E}">
        <p14:creationId xmlns:p14="http://schemas.microsoft.com/office/powerpoint/2010/main" val="96630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7</a:t>
            </a:fld>
            <a:endParaRPr lang="en-GB" dirty="0"/>
          </a:p>
        </p:txBody>
      </p:sp>
    </p:spTree>
    <p:extLst>
      <p:ext uri="{BB962C8B-B14F-4D97-AF65-F5344CB8AC3E}">
        <p14:creationId xmlns:p14="http://schemas.microsoft.com/office/powerpoint/2010/main" val="181389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8</a:t>
            </a:fld>
            <a:endParaRPr lang="en-GB" dirty="0"/>
          </a:p>
        </p:txBody>
      </p:sp>
    </p:spTree>
    <p:extLst>
      <p:ext uri="{BB962C8B-B14F-4D97-AF65-F5344CB8AC3E}">
        <p14:creationId xmlns:p14="http://schemas.microsoft.com/office/powerpoint/2010/main" val="307797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ACA7D9-82D4-4940-8C21-B3829D4EDDC7}" type="slidenum">
              <a:rPr lang="en-GB" smtClean="0"/>
              <a:pPr/>
              <a:t>9</a:t>
            </a:fld>
            <a:endParaRPr lang="en-GB" dirty="0"/>
          </a:p>
        </p:txBody>
      </p:sp>
    </p:spTree>
    <p:extLst>
      <p:ext uri="{BB962C8B-B14F-4D97-AF65-F5344CB8AC3E}">
        <p14:creationId xmlns:p14="http://schemas.microsoft.com/office/powerpoint/2010/main" val="244106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5" y="2514601"/>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5" y="4777383"/>
            <a:ext cx="8915399" cy="1126283"/>
          </a:xfrm>
        </p:spPr>
        <p:txBody>
          <a:bodyPr anchor="t"/>
          <a:lstStyle>
            <a:lvl1pPr marL="0" indent="0" algn="l">
              <a:buNone/>
              <a:defRPr>
                <a:solidFill>
                  <a:schemeClr val="tx1">
                    <a:lumMod val="65000"/>
                    <a:lumOff val="3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D63DFA-57A0-4025-B614-0650B1A2991E}"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2" y="4323814"/>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5" y="4529544"/>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40364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51EA70-1B9C-428E-B825-6CDADDA3D18D}"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06155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5" y="4354046"/>
            <a:ext cx="8915399" cy="1555864"/>
          </a:xfrm>
        </p:spPr>
        <p:txBody>
          <a:bodyPr anchor="ctr">
            <a:normAutofit/>
          </a:bodyPr>
          <a:lstStyle>
            <a:lvl1pPr marL="0" indent="0" algn="l">
              <a:buNone/>
              <a:defRPr sz="18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202B2-2922-4878-9F1E-351BCE8368B1}"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0324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D752F0-E32A-4C3D-9D30-F19A1024D38F}"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1661528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1" y="609600"/>
            <a:ext cx="839392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C783A5B-5BB8-47F3-AE9A-74620332E976}"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11"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3359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5"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778FDD8-A962-4BB1-BADC-C80C1049E207}"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365732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3A6FD5-F274-4135-BEB5-AF7921FB2E64}"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1228627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4" y="627409"/>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9"/>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D07CC-0CB2-4387-BDB2-CB23BCA6D692}"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95606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7"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6961BB-DC1E-4543-87F0-40B63B1E4F5E}"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03703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5"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5" y="3530129"/>
            <a:ext cx="8915399" cy="860400"/>
          </a:xfrm>
        </p:spPr>
        <p:txBody>
          <a:bodyPr anchor="t"/>
          <a:lstStyle>
            <a:lvl1pPr marL="0" indent="0" algn="l">
              <a:buNone/>
              <a:defRPr sz="2000">
                <a:solidFill>
                  <a:schemeClr val="tx1">
                    <a:lumMod val="65000"/>
                    <a:lumOff val="3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DDD051-D61D-409C-9DDD-770C9EA25F72}" type="datetime1">
              <a:rPr lang="en-US" smtClean="0"/>
              <a:pPr/>
              <a:t>15/12/2025</a:t>
            </a:fld>
            <a:endParaRPr lang="en-US" dirty="0"/>
          </a:p>
        </p:txBody>
      </p:sp>
      <p:sp>
        <p:nvSpPr>
          <p:cNvPr id="5" name="Footer Placeholder 4"/>
          <p:cNvSpPr>
            <a:spLocks noGrp="1"/>
          </p:cNvSpPr>
          <p:nvPr>
            <p:ph type="ftr" sz="quarter" idx="11"/>
          </p:nvPr>
        </p:nvSpPr>
        <p:spPr/>
        <p:txBody>
          <a:bodyPr/>
          <a:lstStyle/>
          <a:p>
            <a:endParaRPr lang="en-GB" dirty="0"/>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5" y="3244143"/>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189350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C5B896-3E0B-4D43-9A1B-A78019E5A1D7}"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GB" dirty="0"/>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5" y="787785"/>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23613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24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2" y="1969475"/>
            <a:ext cx="3999001" cy="576262"/>
          </a:xfrm>
        </p:spPr>
        <p:txBody>
          <a:bodyPr anchor="b">
            <a:noAutofit/>
          </a:bodyPr>
          <a:lstStyle>
            <a:lvl1pPr marL="0" indent="0">
              <a:buNone/>
              <a:defRPr sz="2400" b="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CFB326-FE57-499C-8ECE-1D6F2C180BB1}" type="datetime1">
              <a:rPr lang="en-US" smtClean="0"/>
              <a:pPr/>
              <a:t>15/12/2025</a:t>
            </a:fld>
            <a:endParaRPr lang="en-US" dirty="0"/>
          </a:p>
        </p:txBody>
      </p:sp>
      <p:sp>
        <p:nvSpPr>
          <p:cNvPr id="8" name="Footer Placeholder 7"/>
          <p:cNvSpPr>
            <a:spLocks noGrp="1"/>
          </p:cNvSpPr>
          <p:nvPr>
            <p:ph type="ftr" sz="quarter" idx="11"/>
          </p:nvPr>
        </p:nvSpPr>
        <p:spPr/>
        <p:txBody>
          <a:bodyPr/>
          <a:lstStyle/>
          <a:p>
            <a:endParaRPr lang="en-GB" dirty="0"/>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5" y="787785"/>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558103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7501E-81C8-4680-BC29-190A67B43924}" type="datetime1">
              <a:rPr lang="en-US" smtClean="0"/>
              <a:pPr/>
              <a:t>15/12/2025</a:t>
            </a:fld>
            <a:endParaRPr lang="en-US" dirty="0"/>
          </a:p>
        </p:txBody>
      </p:sp>
      <p:sp>
        <p:nvSpPr>
          <p:cNvPr id="4" name="Footer Placeholder 3"/>
          <p:cNvSpPr>
            <a:spLocks noGrp="1"/>
          </p:cNvSpPr>
          <p:nvPr>
            <p:ph type="ftr" sz="quarter" idx="11"/>
          </p:nvPr>
        </p:nvSpPr>
        <p:spPr/>
        <p:txBody>
          <a:bodyPr/>
          <a:lstStyle/>
          <a:p>
            <a:endParaRPr lang="en-GB" dirty="0"/>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9872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15/12/2025</a:t>
            </a:fld>
            <a:endParaRPr lang="en-US" dirty="0"/>
          </a:p>
        </p:txBody>
      </p:sp>
      <p:sp>
        <p:nvSpPr>
          <p:cNvPr id="3" name="Footer Placeholder 2"/>
          <p:cNvSpPr>
            <a:spLocks noGrp="1"/>
          </p:cNvSpPr>
          <p:nvPr>
            <p:ph type="ftr" sz="quarter" idx="11"/>
          </p:nvPr>
        </p:nvSpPr>
        <p:spPr/>
        <p:txBody>
          <a:bodyPr/>
          <a:lstStyle/>
          <a:p>
            <a:endParaRPr lang="en-GB" dirty="0"/>
          </a:p>
          <a:p>
            <a:r>
              <a:rPr lang="en-US" dirty="0"/>
              <a:t>Chartered Accountant</a:t>
            </a:r>
            <a:endParaRPr lang="en-GB" dirty="0"/>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212044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5"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92"/>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5" y="1598613"/>
            <a:ext cx="3505199" cy="4262436"/>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6A0928-BE87-4E78-AFB5-E3F17279D8F2}"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352225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2C1E8E-00BE-4705-A9EE-AB62E2B18061}" type="datetime1">
              <a:rPr lang="en-US" smtClean="0"/>
              <a:pPr/>
              <a:t>15/12/2025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8" y="491172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5" y="4983091"/>
            <a:ext cx="779767" cy="365125"/>
          </a:xfrm>
        </p:spPr>
        <p:txBody>
          <a:body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403588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bg2">
                <a:tint val="90000"/>
                <a:lumMod val="120000"/>
              </a:schemeClr>
            </a:gs>
            <a:gs pos="100000">
              <a:schemeClr val="bg2">
                <a:shade val="98000"/>
                <a:satMod val="120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3"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5"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7"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03F73FD-0D46-4D45-A020-35CE90CFDAC9}" type="datetime1">
              <a:rPr lang="en-US" smtClean="0"/>
              <a:pPr/>
              <a:t>15/12/2025</a:t>
            </a:fld>
            <a:endParaRPr lang="en-US" dirty="0"/>
          </a:p>
        </p:txBody>
      </p:sp>
      <p:sp>
        <p:nvSpPr>
          <p:cNvPr id="5" name="Footer Placeholder 4"/>
          <p:cNvSpPr>
            <a:spLocks noGrp="1"/>
          </p:cNvSpPr>
          <p:nvPr>
            <p:ph type="ftr" sz="quarter" idx="3"/>
          </p:nvPr>
        </p:nvSpPr>
        <p:spPr>
          <a:xfrm>
            <a:off x="2589215" y="6135812"/>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5" y="787785"/>
            <a:ext cx="779767" cy="365125"/>
          </a:xfrm>
          <a:prstGeom prst="rect">
            <a:avLst/>
          </a:prstGeom>
        </p:spPr>
        <p:txBody>
          <a:bodyPr vert="horz" lIns="91440" tIns="45720" rIns="91440" bIns="45720" rtlCol="0" anchor="ctr"/>
          <a:lstStyle>
            <a:lvl1pPr algn="r">
              <a:defRPr sz="2000">
                <a:solidFill>
                  <a:srgbClr val="FEFFFF"/>
                </a:solidFill>
              </a:defRPr>
            </a:lvl1pPr>
          </a:lstStyle>
          <a:p>
            <a:pPr marL="93974">
              <a:lnSpc>
                <a:spcPts val="1100"/>
              </a:lnSpc>
            </a:pPr>
            <a:fld id="{81D60167-4931-47E6-BA6A-407CBD079E47}" type="slidenum">
              <a:rPr lang="en-GB" smtClean="0"/>
              <a:pPr marL="93974">
                <a:lnSpc>
                  <a:spcPts val="1100"/>
                </a:lnSpc>
              </a:pPr>
              <a:t>‹#›</a:t>
            </a:fld>
            <a:endParaRPr lang="en-GB" dirty="0"/>
          </a:p>
        </p:txBody>
      </p:sp>
    </p:spTree>
    <p:extLst>
      <p:ext uri="{BB962C8B-B14F-4D97-AF65-F5344CB8AC3E}">
        <p14:creationId xmlns:p14="http://schemas.microsoft.com/office/powerpoint/2010/main" val="406950462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hf hdr="0" dt="0"/>
  <p:txStyles>
    <p:titleStyle>
      <a:lvl1pPr algn="l" defTabSz="457178"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2" indent="-342882" algn="l" defTabSz="457178"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13" indent="-285737" algn="l" defTabSz="457178"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2" indent="-228589" algn="l" defTabSz="457178"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20"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98"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74"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52"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29"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06"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4.png"/><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4" y="-375306"/>
            <a:ext cx="9793088" cy="6552455"/>
          </a:xfrm>
          <a:prstGeom prst="rect">
            <a:avLst/>
          </a:prstGeom>
          <a:effectLst>
            <a:softEdge rad="635000"/>
          </a:effectLst>
        </p:spPr>
      </p:pic>
      <p:sp>
        <p:nvSpPr>
          <p:cNvPr id="2" name="Rectangle 1"/>
          <p:cNvSpPr/>
          <p:nvPr/>
        </p:nvSpPr>
        <p:spPr>
          <a:xfrm>
            <a:off x="6859704" y="1436875"/>
            <a:ext cx="5068944" cy="1077218"/>
          </a:xfrm>
          <a:prstGeom prst="rect">
            <a:avLst/>
          </a:prstGeom>
          <a:solidFill>
            <a:srgbClr val="FF0000"/>
          </a:solidFill>
          <a:ln w="76200">
            <a:solidFill>
              <a:schemeClr val="tx1"/>
            </a:solidFill>
          </a:ln>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bodyPr>
          <a:lstStyle/>
          <a:p>
            <a:pPr algn="ct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CODE  OF ETHICS</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(Practical Approach)</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lide Number Placeholder 5"/>
          <p:cNvSpPr>
            <a:spLocks noGrp="1"/>
          </p:cNvSpPr>
          <p:nvPr>
            <p:ph type="sldNum" sz="quarter" idx="12"/>
          </p:nvPr>
        </p:nvSpPr>
        <p:spPr>
          <a:xfrm>
            <a:off x="10864553" y="6148388"/>
            <a:ext cx="779767" cy="365125"/>
          </a:xfrm>
        </p:spPr>
        <p:txBody>
          <a:bodyPr/>
          <a:lstStyle/>
          <a:p>
            <a:pPr marL="93974">
              <a:lnSpc>
                <a:spcPts val="1100"/>
              </a:lnSpc>
            </a:pPr>
            <a:fld id="{81D60167-4931-47E6-BA6A-407CBD079E47}" type="slidenum">
              <a:rPr lang="en-GB" smtClean="0"/>
              <a:pPr marL="93974">
                <a:lnSpc>
                  <a:spcPts val="1100"/>
                </a:lnSpc>
              </a:pPr>
              <a:t>1</a:t>
            </a:fld>
            <a:endParaRPr lang="en-GB" dirty="0"/>
          </a:p>
        </p:txBody>
      </p:sp>
      <p:sp>
        <p:nvSpPr>
          <p:cNvPr id="4" name="TextBox 3"/>
          <p:cNvSpPr txBox="1"/>
          <p:nvPr/>
        </p:nvSpPr>
        <p:spPr>
          <a:xfrm>
            <a:off x="5934081" y="5227029"/>
            <a:ext cx="5710239" cy="523220"/>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endParaRPr lang="en-US" sz="2800" b="1" dirty="0">
              <a:ln w="11430"/>
              <a:solidFill>
                <a:schemeClr val="tx1"/>
              </a:solidFill>
              <a:effectLst>
                <a:outerShdw blurRad="80000" dist="40000" dir="5040000" algn="tl">
                  <a:srgbClr val="000000">
                    <a:alpha val="30000"/>
                  </a:srgbClr>
                </a:outerShdw>
              </a:effectLst>
            </a:endParaRPr>
          </a:p>
        </p:txBody>
      </p:sp>
      <p:sp>
        <p:nvSpPr>
          <p:cNvPr id="5" name="TextBox 4"/>
          <p:cNvSpPr txBox="1"/>
          <p:nvPr/>
        </p:nvSpPr>
        <p:spPr>
          <a:xfrm>
            <a:off x="371475" y="5250483"/>
            <a:ext cx="5562600" cy="400110"/>
          </a:xfrm>
          <a:prstGeom prst="rect">
            <a:avLst/>
          </a:prstGeom>
          <a:solidFill>
            <a:schemeClr val="accent5">
              <a:lumMod val="40000"/>
              <a:lumOff val="60000"/>
            </a:schemeClr>
          </a:solidFill>
        </p:spPr>
        <p:style>
          <a:lnRef idx="1">
            <a:schemeClr val="accent4"/>
          </a:lnRef>
          <a:fillRef idx="3">
            <a:schemeClr val="accent4"/>
          </a:fillRef>
          <a:effectRef idx="2">
            <a:schemeClr val="accent4"/>
          </a:effectRef>
          <a:fontRef idx="minor">
            <a:schemeClr val="lt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sz="2000" b="1" dirty="0">
              <a:ln w="11430">
                <a:solidFill>
                  <a:schemeClr val="tx1"/>
                </a:solidFill>
              </a:ln>
              <a:solidFill>
                <a:schemeClr val="tx1"/>
              </a:solidFill>
              <a:effectLst>
                <a:outerShdw blurRad="80000" dist="40000" dir="5040000" algn="tl">
                  <a:srgbClr val="000000">
                    <a:alpha val="3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5"/>
          <p:cNvSpPr txBox="1">
            <a:spLocks/>
          </p:cNvSpPr>
          <p:nvPr/>
        </p:nvSpPr>
        <p:spPr bwMode="gray">
          <a:xfrm>
            <a:off x="10668003" y="6324600"/>
            <a:ext cx="779767"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rgbClr val="FE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974">
              <a:lnSpc>
                <a:spcPts val="1100"/>
              </a:lnSpc>
            </a:pPr>
            <a:fld id="{81D60167-4931-47E6-BA6A-407CBD079E47}" type="slidenum">
              <a:rPr lang="en-GB"/>
              <a:pPr marL="93974">
                <a:lnSpc>
                  <a:spcPts val="1100"/>
                </a:lnSpc>
              </a:pPr>
              <a:t>1</a:t>
            </a:fld>
            <a:endParaRPr lang="en-GB" dirty="0"/>
          </a:p>
        </p:txBody>
      </p:sp>
    </p:spTree>
    <p:extLst>
      <p:ext uri="{BB962C8B-B14F-4D97-AF65-F5344CB8AC3E}">
        <p14:creationId xmlns:p14="http://schemas.microsoft.com/office/powerpoint/2010/main" val="348688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8" y="566465"/>
            <a:ext cx="11042403" cy="5139869"/>
          </a:xfrm>
          <a:prstGeom prst="rect">
            <a:avLst/>
          </a:prstGeom>
        </p:spPr>
        <p:txBody>
          <a:bodyPr vert="horz" wrap="square" lIns="0" tIns="0" rIns="0" bIns="0" rtlCol="0">
            <a:spAutoFit/>
          </a:bodyPr>
          <a:lstStyle/>
          <a:p>
            <a:pPr algn="ctr"/>
            <a:r>
              <a:rPr lang="en-US" sz="2800" b="1" u="sng" dirty="0"/>
              <a:t> The Relevant Laws and Regulations  (</a:t>
            </a:r>
            <a:r>
              <a:rPr lang="en-US" sz="2800" b="1" u="sng" dirty="0" err="1"/>
              <a:t>Contd</a:t>
            </a:r>
            <a:r>
              <a:rPr lang="en-US" sz="2800" b="1" u="sng" dirty="0"/>
              <a:t>)</a:t>
            </a:r>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Booklet on Important decisions of Ethical Standard Board/ Council (</a:t>
            </a:r>
            <a:r>
              <a:rPr lang="en-IN" sz="2400" b="1" dirty="0"/>
              <a:t>June 2022 edition</a:t>
            </a:r>
            <a:r>
              <a:rPr lang="en-IN" sz="2400" dirty="0"/>
              <a:t>)</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The Important Orders of NFRA (which will give an idea the areas where auditors miss out or ignore) and NFRA is able to impose penalty running into Lakhs and </a:t>
            </a:r>
            <a:r>
              <a:rPr lang="en-IN" sz="2400" dirty="0" err="1"/>
              <a:t>crores</a:t>
            </a:r>
            <a:r>
              <a:rPr lang="en-IN" sz="2400" dirty="0"/>
              <a:t> and debarment from auditing/ internal auditing for some years.</a:t>
            </a:r>
          </a:p>
          <a:p>
            <a:pPr lvl="0" algn="just"/>
            <a:endParaRPr lang="en-US" sz="2400" dirty="0"/>
          </a:p>
          <a:p>
            <a:pPr marL="342900" indent="-342900" algn="just">
              <a:buFont typeface="Arial" panose="020B0604020202020204" pitchFamily="34" charset="0"/>
              <a:buChar char="•"/>
            </a:pPr>
            <a:r>
              <a:rPr lang="en-IN" sz="2400" dirty="0"/>
              <a:t>SQC – Standards on Quality Control (series 1 to 99)-  (SQM in coming days)</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Various SA – Standards on Auditing (Series 100 onwards)</a:t>
            </a:r>
          </a:p>
        </p:txBody>
      </p:sp>
      <p:sp>
        <p:nvSpPr>
          <p:cNvPr id="5" name="Footer Placeholder 6">
            <a:extLst>
              <a:ext uri="{FF2B5EF4-FFF2-40B4-BE49-F238E27FC236}">
                <a16:creationId xmlns:a16="http://schemas.microsoft.com/office/drawing/2014/main" id="{0720BD28-3782-E647-2F5C-387372C62DF1}"/>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Rectangle: Diagonal Corners Rounded 1">
            <a:extLst>
              <a:ext uri="{FF2B5EF4-FFF2-40B4-BE49-F238E27FC236}">
                <a16:creationId xmlns:a16="http://schemas.microsoft.com/office/drawing/2014/main" id="{BAA9D36A-2DCD-4FDB-8B9A-EC4D54158584}"/>
              </a:ext>
            </a:extLst>
          </p:cNvPr>
          <p:cNvSpPr/>
          <p:nvPr/>
        </p:nvSpPr>
        <p:spPr>
          <a:xfrm>
            <a:off x="8904312" y="3429000"/>
            <a:ext cx="2343013" cy="79208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Avoid “After thought” Stigma</a:t>
            </a:r>
          </a:p>
        </p:txBody>
      </p:sp>
    </p:spTree>
    <p:extLst>
      <p:ext uri="{BB962C8B-B14F-4D97-AF65-F5344CB8AC3E}">
        <p14:creationId xmlns:p14="http://schemas.microsoft.com/office/powerpoint/2010/main" val="38222266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circle(in)">
                                      <p:cBhvr>
                                        <p:cTn id="20" dur="20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8" y="188640"/>
            <a:ext cx="11042403" cy="5724644"/>
          </a:xfrm>
          <a:prstGeom prst="rect">
            <a:avLst/>
          </a:prstGeom>
        </p:spPr>
        <p:txBody>
          <a:bodyPr vert="horz" wrap="square" lIns="0" tIns="0" rIns="0" bIns="0" rtlCol="0">
            <a:spAutoFit/>
          </a:bodyPr>
          <a:lstStyle/>
          <a:p>
            <a:pPr algn="ctr"/>
            <a:r>
              <a:rPr lang="en-US" sz="2800" b="1" u="sng" dirty="0"/>
              <a:t> The Relevant Laws and Regulations  (</a:t>
            </a:r>
            <a:r>
              <a:rPr lang="en-US" sz="2800" b="1" u="sng" dirty="0" err="1"/>
              <a:t>Contd</a:t>
            </a:r>
            <a:r>
              <a:rPr lang="en-US" sz="2800" b="1" u="sng" dirty="0"/>
              <a:t>)</a:t>
            </a:r>
          </a:p>
          <a:p>
            <a:pPr algn="ctr"/>
            <a:endParaRPr lang="en-US" sz="2800" b="1" u="sng" dirty="0"/>
          </a:p>
          <a:p>
            <a:pPr algn="ctr"/>
            <a:endParaRPr lang="en-US" sz="2800" b="1" u="sng" dirty="0"/>
          </a:p>
          <a:p>
            <a:pPr marL="800100" lvl="1" indent="-342900" algn="just">
              <a:buFont typeface="Arial" panose="020B0604020202020204" pitchFamily="34" charset="0"/>
              <a:buChar char="•"/>
            </a:pPr>
            <a:r>
              <a:rPr lang="en-IN" sz="2400" dirty="0"/>
              <a:t>SREs- Standards on review Engagements (3000 series)</a:t>
            </a:r>
          </a:p>
          <a:p>
            <a:pPr marL="800100" lvl="1" indent="-342900" algn="just">
              <a:buFont typeface="Arial" panose="020B0604020202020204" pitchFamily="34" charset="0"/>
              <a:buChar char="•"/>
            </a:pPr>
            <a:endParaRPr lang="en-IN" sz="2400" dirty="0"/>
          </a:p>
          <a:p>
            <a:pPr marL="800100" lvl="1" indent="-342900" algn="just">
              <a:buFont typeface="Arial" panose="020B0604020202020204" pitchFamily="34" charset="0"/>
              <a:buChar char="•"/>
            </a:pPr>
            <a:r>
              <a:rPr lang="en-IN" sz="2400" dirty="0"/>
              <a:t>SRSs- Standards on Related Services   (4000 series)</a:t>
            </a:r>
          </a:p>
          <a:p>
            <a:pPr marL="800100" lvl="1" indent="-342900" algn="just">
              <a:buFont typeface="Arial" panose="020B0604020202020204" pitchFamily="34" charset="0"/>
              <a:buChar char="•"/>
            </a:pPr>
            <a:endParaRPr lang="en-US" sz="2400" dirty="0"/>
          </a:p>
          <a:p>
            <a:pPr marL="800100" lvl="1" indent="-342900" algn="just">
              <a:buFont typeface="Arial" panose="020B0604020202020204" pitchFamily="34" charset="0"/>
              <a:buChar char="•"/>
            </a:pPr>
            <a:r>
              <a:rPr lang="en-IN" sz="2400" i="1" dirty="0"/>
              <a:t>Various Accounting Standards including IND AS</a:t>
            </a:r>
            <a:endParaRPr lang="en-IN" sz="2400" dirty="0"/>
          </a:p>
          <a:p>
            <a:pPr marL="800100" lvl="1" indent="-342900" algn="just">
              <a:buFont typeface="Arial" panose="020B0604020202020204" pitchFamily="34" charset="0"/>
              <a:buChar char="•"/>
            </a:pPr>
            <a:endParaRPr lang="en-IN" sz="2400" dirty="0"/>
          </a:p>
          <a:p>
            <a:pPr marL="800100" lvl="1" indent="-342900" algn="just">
              <a:buFont typeface="Arial" panose="020B0604020202020204" pitchFamily="34" charset="0"/>
              <a:buChar char="•"/>
            </a:pPr>
            <a:r>
              <a:rPr lang="en-IN" sz="2400" i="1" dirty="0"/>
              <a:t>The relevant Laws applicable to the Clients</a:t>
            </a:r>
          </a:p>
          <a:p>
            <a:pPr marL="800100" lvl="1" indent="-342900" algn="just">
              <a:buFont typeface="Arial" panose="020B0604020202020204" pitchFamily="34" charset="0"/>
              <a:buChar char="•"/>
            </a:pPr>
            <a:endParaRPr lang="en-IN" sz="2400" i="1" dirty="0"/>
          </a:p>
          <a:p>
            <a:pPr marL="800100" lvl="1" indent="-342900" algn="just">
              <a:buFont typeface="Arial" panose="020B0604020202020204" pitchFamily="34" charset="0"/>
              <a:buChar char="•"/>
            </a:pPr>
            <a:r>
              <a:rPr lang="en-IN" sz="2400" i="1" dirty="0"/>
              <a:t>Self Regulatory measures recommended by ICAI</a:t>
            </a:r>
          </a:p>
          <a:p>
            <a:pPr marL="800100" lvl="1" indent="-342900" algn="just">
              <a:buFont typeface="Arial" panose="020B0604020202020204" pitchFamily="34" charset="0"/>
              <a:buChar char="•"/>
            </a:pPr>
            <a:endParaRPr lang="en-IN" sz="2400" i="1" dirty="0"/>
          </a:p>
          <a:p>
            <a:pPr marL="800100" lvl="1" indent="-342900" algn="just">
              <a:buFont typeface="Arial" panose="020B0604020202020204" pitchFamily="34" charset="0"/>
              <a:buChar char="•"/>
            </a:pPr>
            <a:r>
              <a:rPr lang="en-IN" sz="2400" i="1" dirty="0"/>
              <a:t>Multi disciplinary Partnership (Notification dated 8</a:t>
            </a:r>
            <a:r>
              <a:rPr lang="en-IN" sz="2400" i="1" baseline="30000" dirty="0"/>
              <a:t>th</a:t>
            </a:r>
            <a:r>
              <a:rPr lang="en-IN" sz="2400" i="1" dirty="0"/>
              <a:t> July 2021)</a:t>
            </a:r>
            <a:endParaRPr lang="en-IN" sz="2400" dirty="0"/>
          </a:p>
          <a:p>
            <a:pPr lvl="0" algn="just"/>
            <a:endParaRPr lang="en-IN" sz="2400" dirty="0"/>
          </a:p>
        </p:txBody>
      </p:sp>
      <p:sp>
        <p:nvSpPr>
          <p:cNvPr id="2" name="Footer Placeholder 6">
            <a:extLst>
              <a:ext uri="{FF2B5EF4-FFF2-40B4-BE49-F238E27FC236}">
                <a16:creationId xmlns:a16="http://schemas.microsoft.com/office/drawing/2014/main" id="{DB740CA0-53A6-8259-8392-FF28C9417574}"/>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031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4E7DD564-C406-853E-7068-5DA8DBDBA56B}"/>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4A3C286-6DF0-2973-D766-8FFFB9E0A677}"/>
              </a:ext>
            </a:extLst>
          </p:cNvPr>
          <p:cNvPicPr>
            <a:picLocks noChangeAspect="1"/>
          </p:cNvPicPr>
          <p:nvPr/>
        </p:nvPicPr>
        <p:blipFill>
          <a:blip r:embed="rId3"/>
          <a:stretch>
            <a:fillRect/>
          </a:stretch>
        </p:blipFill>
        <p:spPr>
          <a:xfrm>
            <a:off x="1005263" y="261498"/>
            <a:ext cx="10413674" cy="5843042"/>
          </a:xfrm>
          <a:prstGeom prst="rect">
            <a:avLst/>
          </a:prstGeom>
        </p:spPr>
      </p:pic>
      <p:sp>
        <p:nvSpPr>
          <p:cNvPr id="6" name="TextBox 5">
            <a:extLst>
              <a:ext uri="{FF2B5EF4-FFF2-40B4-BE49-F238E27FC236}">
                <a16:creationId xmlns:a16="http://schemas.microsoft.com/office/drawing/2014/main" id="{A10CDA72-5DFD-C9A4-FF7B-513EF5CEB927}"/>
              </a:ext>
            </a:extLst>
          </p:cNvPr>
          <p:cNvSpPr txBox="1"/>
          <p:nvPr/>
        </p:nvSpPr>
        <p:spPr>
          <a:xfrm>
            <a:off x="2711624" y="5589240"/>
            <a:ext cx="5522785" cy="276999"/>
          </a:xfrm>
          <a:prstGeom prst="rect">
            <a:avLst/>
          </a:prstGeom>
          <a:noFill/>
        </p:spPr>
        <p:txBody>
          <a:bodyPr wrap="square" rtlCol="0">
            <a:spAutoFit/>
          </a:bodyPr>
          <a:lstStyle/>
          <a:p>
            <a:r>
              <a:rPr lang="en-US" sz="1200" dirty="0"/>
              <a:t>Image Source- ICAI –Study Material</a:t>
            </a:r>
            <a:endParaRPr lang="en-IN" sz="1200" dirty="0"/>
          </a:p>
        </p:txBody>
      </p:sp>
    </p:spTree>
    <p:extLst>
      <p:ext uri="{BB962C8B-B14F-4D97-AF65-F5344CB8AC3E}">
        <p14:creationId xmlns:p14="http://schemas.microsoft.com/office/powerpoint/2010/main" val="9866991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9" y="188641"/>
            <a:ext cx="11137826" cy="6032421"/>
          </a:xfrm>
          <a:prstGeom prst="rect">
            <a:avLst/>
          </a:prstGeom>
        </p:spPr>
        <p:txBody>
          <a:bodyPr vert="horz" wrap="square" lIns="0" tIns="0" rIns="0" bIns="0" rtlCol="0">
            <a:spAutoFit/>
          </a:bodyPr>
          <a:lstStyle/>
          <a:p>
            <a:pPr algn="ctr"/>
            <a:r>
              <a:rPr lang="en-IN" sz="2800" b="1" dirty="0"/>
              <a:t>How Many schedules and how many Sections in The Chartered Accountants Act,1949</a:t>
            </a:r>
            <a:r>
              <a:rPr lang="en-IN" sz="2800" dirty="0"/>
              <a:t>?</a:t>
            </a:r>
            <a:endParaRPr lang="en-US" sz="2800" b="1" u="sng" dirty="0"/>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There are Two Schedules- First Schedule and Second Schedule depending on the gravity of offence and quantum of punishment.</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There are 32 Sections in The Chartered Accountants Act, 1949</a:t>
            </a:r>
          </a:p>
          <a:p>
            <a:pPr algn="just"/>
            <a:endParaRPr lang="en-IN" sz="2400" dirty="0"/>
          </a:p>
          <a:p>
            <a:pPr lvl="1" algn="just"/>
            <a:r>
              <a:rPr lang="en-IN" sz="2200" dirty="0"/>
              <a:t>Q: Whether the offences are confined to Two schedules to Chartered Accountants Act only?</a:t>
            </a:r>
          </a:p>
          <a:p>
            <a:pPr lvl="1" algn="just"/>
            <a:endParaRPr lang="en-IN" sz="2200" dirty="0"/>
          </a:p>
          <a:p>
            <a:pPr lvl="1" algn="just"/>
            <a:r>
              <a:rPr lang="en-IN" sz="2200" dirty="0"/>
              <a:t>No, Section 8(v) and Chapter VII of the Chartered Accountants Act having Sections 24, 24A, 25 to 28 also provides for penalties under various circumstances.</a:t>
            </a:r>
          </a:p>
          <a:p>
            <a:pPr lvl="1" algn="just"/>
            <a:endParaRPr lang="en-IN" sz="2200" dirty="0"/>
          </a:p>
          <a:p>
            <a:pPr lvl="1" algn="just"/>
            <a:r>
              <a:rPr lang="en-IN" sz="2200" b="1" dirty="0"/>
              <a:t>Section 132(4) of the Companies Act, 2013 provides for penalty where professional or other misconduct is proved.</a:t>
            </a:r>
            <a:endParaRPr lang="en-IN" sz="2200" dirty="0"/>
          </a:p>
        </p:txBody>
      </p:sp>
      <p:sp>
        <p:nvSpPr>
          <p:cNvPr id="5" name="Footer Placeholder 6">
            <a:extLst>
              <a:ext uri="{FF2B5EF4-FFF2-40B4-BE49-F238E27FC236}">
                <a16:creationId xmlns:a16="http://schemas.microsoft.com/office/drawing/2014/main" id="{9E9B479C-08ED-9E43-BEC7-6DBA0C41AE4C}"/>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2972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p:cTn id="24"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9" y="188641"/>
            <a:ext cx="10921802" cy="5632311"/>
          </a:xfrm>
          <a:prstGeom prst="rect">
            <a:avLst/>
          </a:prstGeom>
        </p:spPr>
        <p:txBody>
          <a:bodyPr vert="horz" wrap="square" lIns="0" tIns="0" rIns="0" bIns="0" rtlCol="0">
            <a:spAutoFit/>
          </a:bodyPr>
          <a:lstStyle/>
          <a:p>
            <a:pPr algn="ctr"/>
            <a:r>
              <a:rPr lang="en-IN" sz="2800" b="1" dirty="0"/>
              <a:t>Professional or other misconduct defined</a:t>
            </a:r>
          </a:p>
          <a:p>
            <a:pPr algn="ctr"/>
            <a:endParaRPr lang="en-IN" sz="2800" b="1" dirty="0"/>
          </a:p>
          <a:p>
            <a:pPr algn="ctr"/>
            <a:endParaRPr lang="en-IN" sz="2800" b="1" dirty="0"/>
          </a:p>
          <a:p>
            <a:pPr algn="just"/>
            <a:endParaRPr lang="en-US" dirty="0"/>
          </a:p>
          <a:p>
            <a:pPr algn="just"/>
            <a:r>
              <a:rPr lang="en-IN" sz="2400" dirty="0"/>
              <a:t>‘</a:t>
            </a:r>
            <a:r>
              <a:rPr lang="en-IN" sz="2400" b="1" dirty="0"/>
              <a:t>22. For the purposes of this Act, the expression “professional or other misconduct” shall be </a:t>
            </a:r>
          </a:p>
          <a:p>
            <a:pPr marL="342900" indent="-342900" algn="just">
              <a:buFont typeface="Arial" panose="020B0604020202020204" pitchFamily="34" charset="0"/>
              <a:buChar char="•"/>
            </a:pPr>
            <a:r>
              <a:rPr lang="en-IN" sz="2400" b="1" dirty="0"/>
              <a:t>deemed to include any act or omission, </a:t>
            </a:r>
            <a:r>
              <a:rPr lang="en-IN" sz="2400" b="1" i="1" dirty="0"/>
              <a:t>on the part of any member of the Institute either in his individual capacity or as partner or owner of a firm</a:t>
            </a:r>
            <a:r>
              <a:rPr lang="en-IN" sz="2400" b="1" dirty="0"/>
              <a:t>, as mentioned in any of the Schedules, </a:t>
            </a:r>
          </a:p>
          <a:p>
            <a:pPr marL="342900" indent="-342900" algn="just">
              <a:buFont typeface="Arial" panose="020B0604020202020204" pitchFamily="34" charset="0"/>
              <a:buChar char="•"/>
            </a:pPr>
            <a:r>
              <a:rPr lang="en-IN" sz="2400" b="1" dirty="0"/>
              <a:t>but nothing in this section shall be construed to limit or abridge in any way the power conferred or duty cast on the Director (Discipline)</a:t>
            </a:r>
            <a:r>
              <a:rPr lang="en-IN" sz="2400" dirty="0"/>
              <a:t> </a:t>
            </a:r>
            <a:r>
              <a:rPr lang="en-IN" sz="2400" b="1" dirty="0"/>
              <a:t>under sub-section (</a:t>
            </a:r>
            <a:r>
              <a:rPr lang="en-IN" sz="2400" b="1" i="1" dirty="0"/>
              <a:t>1</a:t>
            </a:r>
            <a:r>
              <a:rPr lang="en-IN" sz="2400" b="1" dirty="0"/>
              <a:t>) of section 21 to inquire into the conduct of such member or firm, under any other circumstances.</a:t>
            </a:r>
            <a:r>
              <a:rPr lang="en-IN" sz="2400" dirty="0"/>
              <a:t>’.</a:t>
            </a:r>
          </a:p>
          <a:p>
            <a:pPr lvl="0" algn="just"/>
            <a:endParaRPr lang="en-IN" sz="2400" dirty="0"/>
          </a:p>
          <a:p>
            <a:pPr lvl="0" algn="just"/>
            <a:endParaRPr lang="en-IN" sz="2400" dirty="0"/>
          </a:p>
        </p:txBody>
      </p:sp>
      <p:sp>
        <p:nvSpPr>
          <p:cNvPr id="5" name="Footer Placeholder 6">
            <a:extLst>
              <a:ext uri="{FF2B5EF4-FFF2-40B4-BE49-F238E27FC236}">
                <a16:creationId xmlns:a16="http://schemas.microsoft.com/office/drawing/2014/main" id="{C97EB728-5599-521C-14EA-DB667F8E5F3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430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1179" y="332656"/>
            <a:ext cx="11281841" cy="5663089"/>
          </a:xfrm>
          <a:prstGeom prst="rect">
            <a:avLst/>
          </a:prstGeom>
        </p:spPr>
        <p:txBody>
          <a:bodyPr vert="horz" wrap="square" lIns="0" tIns="0" rIns="0" bIns="0" rtlCol="0">
            <a:spAutoFit/>
          </a:bodyPr>
          <a:lstStyle/>
          <a:p>
            <a:pPr algn="ctr"/>
            <a:r>
              <a:rPr lang="en-IN" sz="2800" b="1" dirty="0"/>
              <a:t>Professional or other misconduct defined (contd..)</a:t>
            </a:r>
          </a:p>
          <a:p>
            <a:pPr algn="just"/>
            <a:endParaRPr lang="en-IN" sz="2800" b="1" dirty="0"/>
          </a:p>
          <a:p>
            <a:pPr lvl="0"/>
            <a:r>
              <a:rPr lang="en-IN" sz="2400" dirty="0"/>
              <a:t>The definition is not exhaustive but </a:t>
            </a:r>
            <a:r>
              <a:rPr lang="en-IN" sz="2400" b="1" dirty="0"/>
              <a:t>inclusive one</a:t>
            </a:r>
            <a:r>
              <a:rPr lang="en-IN" sz="2400" dirty="0"/>
              <a:t>, as such may include many more criteria.</a:t>
            </a:r>
          </a:p>
          <a:p>
            <a:pPr lvl="0"/>
            <a:endParaRPr lang="en-IN" sz="2400" dirty="0"/>
          </a:p>
          <a:p>
            <a:pPr lvl="0"/>
            <a:r>
              <a:rPr lang="en-IN" sz="2400" b="1" dirty="0"/>
              <a:t>Any act or omission on the part of the member </a:t>
            </a:r>
            <a:r>
              <a:rPr lang="en-IN" sz="2400" dirty="0"/>
              <a:t>as mentioned in any of the schedules. (presently First and Second Schedule)</a:t>
            </a:r>
          </a:p>
          <a:p>
            <a:pPr lvl="0"/>
            <a:endParaRPr lang="en-IN" sz="2400" dirty="0"/>
          </a:p>
          <a:p>
            <a:pPr lvl="0"/>
            <a:r>
              <a:rPr lang="en-IN" sz="2400" dirty="0"/>
              <a:t>Misconduct may either in his individual capacity</a:t>
            </a:r>
          </a:p>
          <a:p>
            <a:pPr lvl="0"/>
            <a:endParaRPr lang="en-IN" sz="2400" dirty="0"/>
          </a:p>
          <a:p>
            <a:pPr lvl="0"/>
            <a:r>
              <a:rPr lang="en-IN" sz="2400" dirty="0"/>
              <a:t>Misconduct may be </a:t>
            </a:r>
            <a:r>
              <a:rPr lang="en-IN" sz="2400" b="1" dirty="0"/>
              <a:t>as a partner </a:t>
            </a:r>
            <a:r>
              <a:rPr lang="en-IN" sz="2400" dirty="0"/>
              <a:t>of the firm</a:t>
            </a:r>
          </a:p>
          <a:p>
            <a:pPr lvl="0"/>
            <a:endParaRPr lang="en-IN" sz="2400" dirty="0"/>
          </a:p>
          <a:p>
            <a:pPr lvl="0"/>
            <a:r>
              <a:rPr lang="en-IN" sz="2400" dirty="0"/>
              <a:t>Misconduct may be </a:t>
            </a:r>
            <a:r>
              <a:rPr lang="en-IN" sz="2400" b="1" dirty="0"/>
              <a:t>as a proprietor </a:t>
            </a:r>
            <a:r>
              <a:rPr lang="en-IN" sz="2400" dirty="0"/>
              <a:t>of the Firm</a:t>
            </a:r>
          </a:p>
          <a:p>
            <a:pPr lvl="0"/>
            <a:endParaRPr lang="en-IN" sz="2400" dirty="0"/>
          </a:p>
          <a:p>
            <a:pPr algn="just"/>
            <a:endParaRPr lang="en-IN" sz="2400" dirty="0"/>
          </a:p>
        </p:txBody>
      </p:sp>
      <p:sp>
        <p:nvSpPr>
          <p:cNvPr id="2" name="Footer Placeholder 6">
            <a:extLst>
              <a:ext uri="{FF2B5EF4-FFF2-40B4-BE49-F238E27FC236}">
                <a16:creationId xmlns:a16="http://schemas.microsoft.com/office/drawing/2014/main" id="{7553E3F0-6113-BE4B-2516-79C997B32030}"/>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8380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499171" y="209500"/>
            <a:ext cx="11425857" cy="5601533"/>
          </a:xfrm>
          <a:prstGeom prst="rect">
            <a:avLst/>
          </a:prstGeom>
        </p:spPr>
        <p:txBody>
          <a:bodyPr vert="horz" wrap="square" lIns="0" tIns="0" rIns="0" bIns="0" rtlCol="0">
            <a:spAutoFit/>
          </a:bodyPr>
          <a:lstStyle/>
          <a:p>
            <a:pPr algn="ctr"/>
            <a:r>
              <a:rPr lang="en-IN" sz="2800" b="1" dirty="0"/>
              <a:t>Professional or other misconduct defined</a:t>
            </a:r>
          </a:p>
          <a:p>
            <a:pPr lvl="0" algn="just"/>
            <a:endParaRPr lang="en-IN" sz="2400" dirty="0"/>
          </a:p>
          <a:p>
            <a:pPr lvl="0" algn="just"/>
            <a:r>
              <a:rPr lang="en-IN" sz="2400" dirty="0"/>
              <a:t>the Director (Discipline) </a:t>
            </a:r>
            <a:r>
              <a:rPr lang="en-IN" sz="2400" b="1" dirty="0"/>
              <a:t>has vast power </a:t>
            </a:r>
            <a:r>
              <a:rPr lang="en-IN" sz="2400" dirty="0"/>
              <a:t>and duty to inquire into the conduct of the</a:t>
            </a:r>
          </a:p>
          <a:p>
            <a:pPr lvl="2" algn="just"/>
            <a:r>
              <a:rPr lang="en-IN" sz="2400" dirty="0"/>
              <a:t>&gt;member or</a:t>
            </a:r>
          </a:p>
          <a:p>
            <a:pPr lvl="2" algn="just"/>
            <a:r>
              <a:rPr lang="en-IN" sz="2400" dirty="0"/>
              <a:t>&gt;Firm or</a:t>
            </a:r>
          </a:p>
          <a:p>
            <a:pPr lvl="2" algn="just"/>
            <a:r>
              <a:rPr lang="en-IN" sz="2400" dirty="0"/>
              <a:t>&gt;Member and firm</a:t>
            </a:r>
          </a:p>
          <a:p>
            <a:pPr algn="just"/>
            <a:endParaRPr lang="en-IN" sz="2400" dirty="0"/>
          </a:p>
          <a:p>
            <a:pPr algn="just"/>
            <a:r>
              <a:rPr lang="en-IN" sz="2400" b="1" dirty="0"/>
              <a:t>Under any other circumstances a</a:t>
            </a:r>
            <a:r>
              <a:rPr lang="en-IN" sz="2400" dirty="0"/>
              <a:t>lso (i.e. in addition to circumstances stated in schedules) </a:t>
            </a:r>
          </a:p>
          <a:p>
            <a:pPr algn="just"/>
            <a:r>
              <a:rPr lang="en-IN" sz="2400" dirty="0"/>
              <a:t> </a:t>
            </a:r>
          </a:p>
          <a:p>
            <a:pPr algn="just"/>
            <a:r>
              <a:rPr lang="en-IN" sz="2400" dirty="0"/>
              <a:t>This Section </a:t>
            </a:r>
            <a:r>
              <a:rPr lang="en-IN" sz="2400" b="1" dirty="0"/>
              <a:t>cannot limit or curtail, in any way, the power or duty </a:t>
            </a:r>
            <a:r>
              <a:rPr lang="en-IN" sz="2400" dirty="0"/>
              <a:t>conferred to the Directorate.</a:t>
            </a:r>
          </a:p>
          <a:p>
            <a:pPr lvl="0"/>
            <a:endParaRPr lang="en-IN" sz="2400" dirty="0"/>
          </a:p>
          <a:p>
            <a:pPr lvl="0" algn="just"/>
            <a:endParaRPr lang="en-IN" sz="2400" dirty="0"/>
          </a:p>
        </p:txBody>
      </p:sp>
      <p:sp>
        <p:nvSpPr>
          <p:cNvPr id="2" name="Footer Placeholder 6">
            <a:extLst>
              <a:ext uri="{FF2B5EF4-FFF2-40B4-BE49-F238E27FC236}">
                <a16:creationId xmlns:a16="http://schemas.microsoft.com/office/drawing/2014/main" id="{7D61E536-495B-5D7B-9201-68A61CEA74C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4262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774680" y="1249977"/>
            <a:ext cx="10874839" cy="5170646"/>
          </a:xfrm>
          <a:prstGeom prst="rect">
            <a:avLst/>
          </a:prstGeom>
        </p:spPr>
        <p:txBody>
          <a:bodyPr vert="horz" wrap="square" lIns="0" tIns="0" rIns="0" bIns="0" rtlCol="0">
            <a:spAutoFit/>
          </a:bodyPr>
          <a:lstStyle/>
          <a:p>
            <a:pPr algn="just"/>
            <a:r>
              <a:rPr lang="en-IN" sz="3600" b="1" dirty="0"/>
              <a:t>What constitutes `misconduct </a:t>
            </a:r>
          </a:p>
          <a:p>
            <a:pPr marL="571500" indent="-571500" algn="just">
              <a:buFont typeface="Arial" panose="020B0604020202020204" pitchFamily="34" charset="0"/>
              <a:buChar char="•"/>
            </a:pPr>
            <a:r>
              <a:rPr lang="en-IN" sz="3600" b="1" dirty="0"/>
              <a:t>under any other circumstances’ has to be determined on case to case basis </a:t>
            </a:r>
          </a:p>
          <a:p>
            <a:pPr marL="571500" indent="-571500" algn="just">
              <a:buFont typeface="Arial" panose="020B0604020202020204" pitchFamily="34" charset="0"/>
              <a:buChar char="•"/>
            </a:pPr>
            <a:r>
              <a:rPr lang="en-IN" sz="3600" b="1" dirty="0"/>
              <a:t>keeping in view the facts of the circumstances of each case. </a:t>
            </a:r>
          </a:p>
          <a:p>
            <a:pPr marL="571500" indent="-571500" algn="just">
              <a:buFont typeface="Arial" panose="020B0604020202020204" pitchFamily="34" charset="0"/>
              <a:buChar char="•"/>
            </a:pPr>
            <a:r>
              <a:rPr lang="en-IN" sz="3600" b="1" dirty="0"/>
              <a:t>Fraud, intention to deceive and committing an act which affects the public or society at large could be in the ambit of such misconduct.</a:t>
            </a:r>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D4CEC472-CBFB-267F-C775-11A7C3A2B7D9}"/>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7677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34992" y="332656"/>
            <a:ext cx="11354215" cy="5293757"/>
          </a:xfrm>
          <a:prstGeom prst="rect">
            <a:avLst/>
          </a:prstGeom>
        </p:spPr>
        <p:txBody>
          <a:bodyPr vert="horz" wrap="square" lIns="0" tIns="0" rIns="0" bIns="0" rtlCol="0">
            <a:spAutoFit/>
          </a:bodyPr>
          <a:lstStyle/>
          <a:p>
            <a:pPr algn="ctr"/>
            <a:r>
              <a:rPr lang="en-IN" sz="2800" b="1" dirty="0"/>
              <a:t>Misconduct</a:t>
            </a:r>
          </a:p>
          <a:p>
            <a:pPr marL="514350" indent="-514350" algn="ctr">
              <a:buFont typeface="+mj-lt"/>
              <a:buAutoNum type="arabicParenR"/>
            </a:pPr>
            <a:endParaRPr lang="en-IN" sz="2800" b="1" dirty="0"/>
          </a:p>
          <a:p>
            <a:pPr marL="342900" lvl="0" indent="-342900">
              <a:buFont typeface="+mj-lt"/>
              <a:buAutoNum type="arabicParenR"/>
            </a:pPr>
            <a:r>
              <a:rPr lang="en-IN" dirty="0"/>
              <a:t>MISCONDUCT can be broadly divided into two categories </a:t>
            </a:r>
          </a:p>
          <a:p>
            <a:pPr lvl="0"/>
            <a:endParaRPr lang="en-IN" dirty="0"/>
          </a:p>
          <a:p>
            <a:pPr marL="800100" lvl="1" indent="-342900">
              <a:buFont typeface="+mj-lt"/>
              <a:buAutoNum type="alphaLcParenR"/>
            </a:pPr>
            <a:r>
              <a:rPr lang="en-IN" dirty="0"/>
              <a:t>Professional Misconduct</a:t>
            </a:r>
          </a:p>
          <a:p>
            <a:pPr marL="800100" lvl="1" indent="-342900">
              <a:buFont typeface="+mj-lt"/>
              <a:buAutoNum type="alphaLcParenR"/>
            </a:pPr>
            <a:endParaRPr lang="en-IN" dirty="0"/>
          </a:p>
          <a:p>
            <a:pPr marL="800100" lvl="1" indent="-342900">
              <a:buFont typeface="+mj-lt"/>
              <a:buAutoNum type="alphaLcParenR"/>
            </a:pPr>
            <a:r>
              <a:rPr lang="en-IN" dirty="0"/>
              <a:t>Other misconduct.</a:t>
            </a:r>
          </a:p>
          <a:p>
            <a:pPr marL="342900" lvl="0" indent="-342900">
              <a:buFont typeface="+mj-lt"/>
              <a:buAutoNum type="alphaLcParenR"/>
            </a:pPr>
            <a:endParaRPr lang="en-IN" dirty="0"/>
          </a:p>
          <a:p>
            <a:pPr marL="342900" lvl="0" indent="-342900">
              <a:buFont typeface="+mj-lt"/>
              <a:buAutoNum type="arabicParenR"/>
            </a:pPr>
            <a:endParaRPr lang="en-IN" dirty="0"/>
          </a:p>
          <a:p>
            <a:pPr marL="342900" lvl="0" indent="-342900">
              <a:buFont typeface="+mj-lt"/>
              <a:buAutoNum type="arabicParenR" startAt="2"/>
            </a:pPr>
            <a:r>
              <a:rPr lang="en-IN" dirty="0"/>
              <a:t>Broadly 35 items of Misconduct are there in the Schedules</a:t>
            </a:r>
          </a:p>
          <a:p>
            <a:pPr marL="342900" lvl="0" indent="-342900">
              <a:buFont typeface="+mj-lt"/>
              <a:buAutoNum type="arabicParenR" startAt="2"/>
            </a:pPr>
            <a:endParaRPr lang="en-IN" dirty="0"/>
          </a:p>
          <a:p>
            <a:pPr marL="800100" lvl="1" indent="-342900">
              <a:buFont typeface="+mj-lt"/>
              <a:buAutoNum type="alphaLcParenR"/>
            </a:pPr>
            <a:r>
              <a:rPr lang="en-IN" dirty="0"/>
              <a:t>First schedule-in Four Parts has 19 items (Rationale behind dividing  schedules I Parts)</a:t>
            </a:r>
          </a:p>
          <a:p>
            <a:pPr marL="800100" lvl="1" indent="-342900">
              <a:buFont typeface="+mj-lt"/>
              <a:buAutoNum type="alphaLcParenR"/>
            </a:pPr>
            <a:endParaRPr lang="en-IN" dirty="0"/>
          </a:p>
          <a:p>
            <a:pPr marL="800100" lvl="1" indent="-342900">
              <a:buFont typeface="+mj-lt"/>
              <a:buAutoNum type="alphaLcParenR"/>
            </a:pPr>
            <a:r>
              <a:rPr lang="en-IN" dirty="0"/>
              <a:t>Second Schedule-in three parts has 16 items</a:t>
            </a:r>
          </a:p>
          <a:p>
            <a:pPr lvl="0"/>
            <a:endParaRPr lang="en-IN" sz="2400" dirty="0"/>
          </a:p>
          <a:p>
            <a:pPr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B27227A9-9732-A670-B8CD-513194DB5F0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328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71664" y="6501686"/>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DEA273-4C0E-F110-749A-E59F5801EB14}"/>
              </a:ext>
            </a:extLst>
          </p:cNvPr>
          <p:cNvPicPr>
            <a:picLocks noChangeAspect="1"/>
          </p:cNvPicPr>
          <p:nvPr/>
        </p:nvPicPr>
        <p:blipFill>
          <a:blip r:embed="rId3"/>
          <a:stretch>
            <a:fillRect/>
          </a:stretch>
        </p:blipFill>
        <p:spPr>
          <a:xfrm>
            <a:off x="7093695" y="9148"/>
            <a:ext cx="5098305" cy="3045388"/>
          </a:xfrm>
          <a:prstGeom prst="rect">
            <a:avLst/>
          </a:prstGeom>
        </p:spPr>
      </p:pic>
      <p:pic>
        <p:nvPicPr>
          <p:cNvPr id="9" name="Picture 8">
            <a:extLst>
              <a:ext uri="{FF2B5EF4-FFF2-40B4-BE49-F238E27FC236}">
                <a16:creationId xmlns:a16="http://schemas.microsoft.com/office/drawing/2014/main" id="{0C33C862-FFF5-4AF3-04C1-9353FA57DCA0}"/>
              </a:ext>
            </a:extLst>
          </p:cNvPr>
          <p:cNvPicPr>
            <a:picLocks noChangeAspect="1"/>
          </p:cNvPicPr>
          <p:nvPr/>
        </p:nvPicPr>
        <p:blipFill>
          <a:blip r:embed="rId4"/>
          <a:stretch>
            <a:fillRect/>
          </a:stretch>
        </p:blipFill>
        <p:spPr>
          <a:xfrm>
            <a:off x="335360" y="9148"/>
            <a:ext cx="4762946" cy="6444188"/>
          </a:xfrm>
          <a:prstGeom prst="rect">
            <a:avLst/>
          </a:prstGeom>
        </p:spPr>
      </p:pic>
      <p:pic>
        <p:nvPicPr>
          <p:cNvPr id="11" name="Picture 10">
            <a:extLst>
              <a:ext uri="{FF2B5EF4-FFF2-40B4-BE49-F238E27FC236}">
                <a16:creationId xmlns:a16="http://schemas.microsoft.com/office/drawing/2014/main" id="{0D7495A5-C98B-CE2E-BA84-FB489410711F}"/>
              </a:ext>
            </a:extLst>
          </p:cNvPr>
          <p:cNvPicPr>
            <a:picLocks noChangeAspect="1"/>
          </p:cNvPicPr>
          <p:nvPr/>
        </p:nvPicPr>
        <p:blipFill>
          <a:blip r:embed="rId5"/>
          <a:stretch>
            <a:fillRect/>
          </a:stretch>
        </p:blipFill>
        <p:spPr>
          <a:xfrm>
            <a:off x="5608240" y="3061930"/>
            <a:ext cx="6248400" cy="3421919"/>
          </a:xfrm>
          <a:prstGeom prst="rect">
            <a:avLst/>
          </a:prstGeom>
        </p:spPr>
      </p:pic>
      <p:sp>
        <p:nvSpPr>
          <p:cNvPr id="12" name="TextBox 11">
            <a:extLst>
              <a:ext uri="{FF2B5EF4-FFF2-40B4-BE49-F238E27FC236}">
                <a16:creationId xmlns:a16="http://schemas.microsoft.com/office/drawing/2014/main" id="{1EB9AD2B-7E6C-F1F3-517A-B07EB3E5801B}"/>
              </a:ext>
            </a:extLst>
          </p:cNvPr>
          <p:cNvSpPr txBox="1"/>
          <p:nvPr/>
        </p:nvSpPr>
        <p:spPr>
          <a:xfrm>
            <a:off x="5303912" y="188640"/>
            <a:ext cx="1584176" cy="1200329"/>
          </a:xfrm>
          <a:prstGeom prst="rect">
            <a:avLst/>
          </a:prstGeom>
          <a:noFill/>
        </p:spPr>
        <p:txBody>
          <a:bodyPr wrap="square" rtlCol="0">
            <a:spAutoFit/>
          </a:bodyPr>
          <a:lstStyle/>
          <a:p>
            <a:pPr algn="ctr"/>
            <a:r>
              <a:rPr lang="en-US" b="1" dirty="0"/>
              <a:t>Few Important Extracts from CA Act</a:t>
            </a:r>
            <a:endParaRPr lang="en-IN" b="1" dirty="0"/>
          </a:p>
        </p:txBody>
      </p:sp>
      <p:sp>
        <p:nvSpPr>
          <p:cNvPr id="13" name="TextBox 12">
            <a:extLst>
              <a:ext uri="{FF2B5EF4-FFF2-40B4-BE49-F238E27FC236}">
                <a16:creationId xmlns:a16="http://schemas.microsoft.com/office/drawing/2014/main" id="{ABF01EE5-BF17-928D-F24E-4E5AA9FA66FC}"/>
              </a:ext>
            </a:extLst>
          </p:cNvPr>
          <p:cNvSpPr txBox="1"/>
          <p:nvPr/>
        </p:nvSpPr>
        <p:spPr>
          <a:xfrm>
            <a:off x="5303912" y="1928731"/>
            <a:ext cx="1275938" cy="646331"/>
          </a:xfrm>
          <a:prstGeom prst="rect">
            <a:avLst/>
          </a:prstGeom>
          <a:noFill/>
        </p:spPr>
        <p:txBody>
          <a:bodyPr wrap="square" rtlCol="0">
            <a:spAutoFit/>
          </a:bodyPr>
          <a:lstStyle/>
          <a:p>
            <a:r>
              <a:rPr lang="en-US" sz="1200" dirty="0"/>
              <a:t>Image Source- ICAI –Study Material</a:t>
            </a:r>
            <a:endParaRPr lang="en-IN" sz="1200" dirty="0"/>
          </a:p>
        </p:txBody>
      </p:sp>
    </p:spTree>
    <p:extLst>
      <p:ext uri="{BB962C8B-B14F-4D97-AF65-F5344CB8AC3E}">
        <p14:creationId xmlns:p14="http://schemas.microsoft.com/office/powerpoint/2010/main" val="9222563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TextBox 4"/>
          <p:cNvSpPr txBox="1"/>
          <p:nvPr/>
        </p:nvSpPr>
        <p:spPr>
          <a:xfrm>
            <a:off x="263352" y="970347"/>
            <a:ext cx="11809312" cy="5693866"/>
          </a:xfrm>
          <a:prstGeom prst="rect">
            <a:avLst/>
          </a:prstGeom>
          <a:noFill/>
          <a:ln>
            <a:solidFill>
              <a:schemeClr val="tx1"/>
            </a:solidFill>
          </a:ln>
        </p:spPr>
        <p:txBody>
          <a:bodyPr wrap="square" rtlCol="0">
            <a:spAutoFit/>
          </a:bodyPr>
          <a:lstStyle/>
          <a:p>
            <a:pPr algn="just"/>
            <a:r>
              <a:rPr lang="en-IN" sz="2800" dirty="0"/>
              <a:t>Disclaimer : </a:t>
            </a:r>
          </a:p>
          <a:p>
            <a:pPr marL="457200" indent="-457200" algn="just">
              <a:buFont typeface="Arial" panose="020B0604020202020204" pitchFamily="34" charset="0"/>
              <a:buChar char="•"/>
            </a:pPr>
            <a:r>
              <a:rPr lang="en-IN" sz="2800" dirty="0"/>
              <a:t>The views expressed in the presentation is exclusively that of the author. </a:t>
            </a:r>
          </a:p>
          <a:p>
            <a:pPr marL="457200" indent="-457200" algn="just">
              <a:buFont typeface="Arial" panose="020B0604020202020204" pitchFamily="34" charset="0"/>
              <a:buChar char="•"/>
            </a:pPr>
            <a:r>
              <a:rPr lang="en-IN" sz="2800" dirty="0"/>
              <a:t>The information contained herein is of a general nature and is not intended to address the circumstances of any particular individual or entity. </a:t>
            </a:r>
          </a:p>
          <a:p>
            <a:pPr marL="457200" indent="-457200" algn="just">
              <a:buFont typeface="Arial" panose="020B0604020202020204" pitchFamily="34" charset="0"/>
              <a:buChar char="•"/>
            </a:pPr>
            <a:r>
              <a:rPr lang="en-IN" sz="2800" dirty="0"/>
              <a:t>Although we endeavour to provide accurate and timely information, there can be no guarantee that such information is accurate as of the date it is received or that it will continue to be accurate in the future. </a:t>
            </a:r>
          </a:p>
          <a:p>
            <a:pPr marL="457200" indent="-457200" algn="just">
              <a:buFont typeface="Arial" panose="020B0604020202020204" pitchFamily="34" charset="0"/>
              <a:buChar char="•"/>
            </a:pPr>
            <a:r>
              <a:rPr lang="en-IN" sz="2800" dirty="0"/>
              <a:t>The presenter is in no case liable for any damages incurred by relying on the ideas implemented without adequate consultation.</a:t>
            </a:r>
          </a:p>
        </p:txBody>
      </p:sp>
    </p:spTree>
    <p:extLst>
      <p:ext uri="{BB962C8B-B14F-4D97-AF65-F5344CB8AC3E}">
        <p14:creationId xmlns:p14="http://schemas.microsoft.com/office/powerpoint/2010/main" val="373626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7138DCD-8353-47A2-3DF2-F6E4BE952FEC}"/>
              </a:ext>
            </a:extLst>
          </p:cNvPr>
          <p:cNvPicPr>
            <a:picLocks noChangeAspect="1"/>
          </p:cNvPicPr>
          <p:nvPr/>
        </p:nvPicPr>
        <p:blipFill>
          <a:blip r:embed="rId3"/>
          <a:stretch>
            <a:fillRect/>
          </a:stretch>
        </p:blipFill>
        <p:spPr>
          <a:xfrm>
            <a:off x="2279576" y="146998"/>
            <a:ext cx="6974127" cy="6106731"/>
          </a:xfrm>
          <a:prstGeom prst="rect">
            <a:avLst/>
          </a:prstGeom>
        </p:spPr>
      </p:pic>
      <p:sp>
        <p:nvSpPr>
          <p:cNvPr id="5" name="TextBox 4">
            <a:extLst>
              <a:ext uri="{FF2B5EF4-FFF2-40B4-BE49-F238E27FC236}">
                <a16:creationId xmlns:a16="http://schemas.microsoft.com/office/drawing/2014/main" id="{4CDF8289-9343-AF60-A7A9-B7D51BFE60E9}"/>
              </a:ext>
            </a:extLst>
          </p:cNvPr>
          <p:cNvSpPr txBox="1"/>
          <p:nvPr/>
        </p:nvSpPr>
        <p:spPr>
          <a:xfrm>
            <a:off x="2711624" y="5737404"/>
            <a:ext cx="5522785" cy="276999"/>
          </a:xfrm>
          <a:prstGeom prst="rect">
            <a:avLst/>
          </a:prstGeom>
          <a:noFill/>
        </p:spPr>
        <p:txBody>
          <a:bodyPr wrap="square" rtlCol="0">
            <a:spAutoFit/>
          </a:bodyPr>
          <a:lstStyle/>
          <a:p>
            <a:r>
              <a:rPr lang="en-US" sz="1200" dirty="0"/>
              <a:t>Image Source- ICAI –Study Material</a:t>
            </a:r>
            <a:endParaRPr lang="en-IN" sz="1200" dirty="0"/>
          </a:p>
        </p:txBody>
      </p:sp>
    </p:spTree>
    <p:extLst>
      <p:ext uri="{BB962C8B-B14F-4D97-AF65-F5344CB8AC3E}">
        <p14:creationId xmlns:p14="http://schemas.microsoft.com/office/powerpoint/2010/main" val="437498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418891" y="188640"/>
            <a:ext cx="11354215" cy="6098464"/>
          </a:xfrm>
          <a:prstGeom prst="rect">
            <a:avLst/>
          </a:prstGeom>
        </p:spPr>
        <p:txBody>
          <a:bodyPr vert="horz" wrap="square" lIns="0" tIns="0" rIns="0" bIns="0" rtlCol="0">
            <a:spAutoFit/>
          </a:bodyPr>
          <a:lstStyle/>
          <a:p>
            <a:pPr algn="ctr"/>
            <a:r>
              <a:rPr lang="en-IN" sz="2800" b="1" dirty="0"/>
              <a:t>Some non compliances may occur due to</a:t>
            </a:r>
          </a:p>
          <a:p>
            <a:pPr lvl="1"/>
            <a:endParaRPr lang="en-IN" dirty="0"/>
          </a:p>
          <a:p>
            <a:pPr lvl="1"/>
            <a:endParaRPr lang="en-IN" dirty="0"/>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Lack of knowledge</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Indifference</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Laxity</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leniency</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Negligence</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Simple copy past</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Improper audit planning and improper follow ups.</a:t>
            </a:r>
          </a:p>
          <a:p>
            <a:pPr marL="1714500" lvl="3" indent="-342900">
              <a:lnSpc>
                <a:spcPct val="107000"/>
              </a:lnSpc>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Lack of time to review the Financial Statements.</a:t>
            </a:r>
          </a:p>
          <a:p>
            <a:pPr marL="1714500" lvl="3" indent="-342900">
              <a:lnSpc>
                <a:spcPct val="107000"/>
              </a:lnSpc>
              <a:spcAft>
                <a:spcPts val="800"/>
              </a:spcAft>
              <a:buFont typeface="+mj-lt"/>
              <a:buAutoNum type="alphaLcParenBoth"/>
            </a:pPr>
            <a:r>
              <a:rPr lang="en-IN" sz="2800" kern="100" dirty="0">
                <a:effectLst/>
                <a:latin typeface="Calibri" panose="020F0502020204030204" pitchFamily="34" charset="0"/>
                <a:ea typeface="Calibri" panose="020F0502020204030204" pitchFamily="34" charset="0"/>
                <a:cs typeface="Times New Roman" panose="02020603050405020304" pitchFamily="18" charset="0"/>
              </a:rPr>
              <a:t>Lacklustre attitude</a:t>
            </a:r>
          </a:p>
          <a:p>
            <a:pPr lvl="0"/>
            <a:endParaRPr lang="en-IN" sz="2800" dirty="0"/>
          </a:p>
          <a:p>
            <a:pPr lvl="0"/>
            <a:endParaRPr lang="en-IN" sz="2800" dirty="0"/>
          </a:p>
        </p:txBody>
      </p:sp>
      <p:sp>
        <p:nvSpPr>
          <p:cNvPr id="2" name="Footer Placeholder 6">
            <a:extLst>
              <a:ext uri="{FF2B5EF4-FFF2-40B4-BE49-F238E27FC236}">
                <a16:creationId xmlns:a16="http://schemas.microsoft.com/office/drawing/2014/main" id="{995F3DD6-9329-CBB9-A974-CCD4842C2E9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2280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A793E79-8FF4-3C09-ED83-AFEC37F5BBD4}"/>
              </a:ext>
            </a:extLst>
          </p:cNvPr>
          <p:cNvGrpSpPr/>
          <p:nvPr/>
        </p:nvGrpSpPr>
        <p:grpSpPr>
          <a:xfrm>
            <a:off x="1013193" y="451393"/>
            <a:ext cx="10801201" cy="5784164"/>
            <a:chOff x="1013193" y="451393"/>
            <a:chExt cx="10801201" cy="5784164"/>
          </a:xfrm>
        </p:grpSpPr>
        <p:sp>
          <p:nvSpPr>
            <p:cNvPr id="5" name="TextBox 4">
              <a:extLst>
                <a:ext uri="{FF2B5EF4-FFF2-40B4-BE49-F238E27FC236}">
                  <a16:creationId xmlns:a16="http://schemas.microsoft.com/office/drawing/2014/main" id="{4CDF8289-9343-AF60-A7A9-B7D51BFE60E9}"/>
                </a:ext>
              </a:extLst>
            </p:cNvPr>
            <p:cNvSpPr txBox="1"/>
            <p:nvPr/>
          </p:nvSpPr>
          <p:spPr>
            <a:xfrm>
              <a:off x="1013193" y="5958558"/>
              <a:ext cx="3456384" cy="276999"/>
            </a:xfrm>
            <a:prstGeom prst="rect">
              <a:avLst/>
            </a:prstGeom>
            <a:noFill/>
          </p:spPr>
          <p:txBody>
            <a:bodyPr wrap="square" rtlCol="0">
              <a:spAutoFit/>
            </a:bodyPr>
            <a:lstStyle/>
            <a:p>
              <a:r>
                <a:rPr lang="en-US" sz="1200" dirty="0"/>
                <a:t>Image Source- ICAI –Study Material</a:t>
              </a:r>
              <a:endParaRPr lang="en-IN" sz="1200" dirty="0"/>
            </a:p>
          </p:txBody>
        </p:sp>
        <p:grpSp>
          <p:nvGrpSpPr>
            <p:cNvPr id="8" name="Group 7">
              <a:extLst>
                <a:ext uri="{FF2B5EF4-FFF2-40B4-BE49-F238E27FC236}">
                  <a16:creationId xmlns:a16="http://schemas.microsoft.com/office/drawing/2014/main" id="{1917F6D2-D0E4-D56B-0D55-C5B78DD8B937}"/>
                </a:ext>
              </a:extLst>
            </p:cNvPr>
            <p:cNvGrpSpPr/>
            <p:nvPr/>
          </p:nvGrpSpPr>
          <p:grpSpPr>
            <a:xfrm>
              <a:off x="1013193" y="451393"/>
              <a:ext cx="10801201" cy="5507165"/>
              <a:chOff x="983431" y="370107"/>
              <a:chExt cx="10801201" cy="5507165"/>
            </a:xfrm>
          </p:grpSpPr>
          <p:pic>
            <p:nvPicPr>
              <p:cNvPr id="6" name="Picture 5">
                <a:extLst>
                  <a:ext uri="{FF2B5EF4-FFF2-40B4-BE49-F238E27FC236}">
                    <a16:creationId xmlns:a16="http://schemas.microsoft.com/office/drawing/2014/main" id="{95BADAD8-22FE-21C1-553B-C1316C92890F}"/>
                  </a:ext>
                </a:extLst>
              </p:cNvPr>
              <p:cNvPicPr>
                <a:picLocks noChangeAspect="1"/>
              </p:cNvPicPr>
              <p:nvPr/>
            </p:nvPicPr>
            <p:blipFill>
              <a:blip r:embed="rId3"/>
              <a:stretch>
                <a:fillRect/>
              </a:stretch>
            </p:blipFill>
            <p:spPr>
              <a:xfrm>
                <a:off x="983431" y="370107"/>
                <a:ext cx="10801201" cy="5507165"/>
              </a:xfrm>
              <a:prstGeom prst="rect">
                <a:avLst/>
              </a:prstGeom>
            </p:spPr>
          </p:pic>
          <p:sp>
            <p:nvSpPr>
              <p:cNvPr id="7" name="Rectangle 6">
                <a:extLst>
                  <a:ext uri="{FF2B5EF4-FFF2-40B4-BE49-F238E27FC236}">
                    <a16:creationId xmlns:a16="http://schemas.microsoft.com/office/drawing/2014/main" id="{02CE42A3-D5A9-5762-795E-223BD7F4757B}"/>
                  </a:ext>
                </a:extLst>
              </p:cNvPr>
              <p:cNvSpPr/>
              <p:nvPr/>
            </p:nvSpPr>
            <p:spPr>
              <a:xfrm>
                <a:off x="8832304" y="4725144"/>
                <a:ext cx="1224136" cy="9361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ln w="0"/>
                    <a:solidFill>
                      <a:schemeClr val="tx1"/>
                    </a:solidFill>
                    <a:effectLst>
                      <a:outerShdw blurRad="38100" dist="19050" dir="2700000" algn="tl" rotWithShape="0">
                        <a:schemeClr val="dk1">
                          <a:alpha val="40000"/>
                        </a:schemeClr>
                      </a:outerShdw>
                    </a:effectLst>
                  </a:rPr>
                  <a:t>No of Clauses 5</a:t>
                </a:r>
              </a:p>
            </p:txBody>
          </p:sp>
        </p:grpSp>
      </p:grpSp>
    </p:spTree>
    <p:extLst>
      <p:ext uri="{BB962C8B-B14F-4D97-AF65-F5344CB8AC3E}">
        <p14:creationId xmlns:p14="http://schemas.microsoft.com/office/powerpoint/2010/main" val="14098390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418892" y="242863"/>
            <a:ext cx="11354215" cy="5601533"/>
          </a:xfrm>
          <a:prstGeom prst="rect">
            <a:avLst/>
          </a:prstGeom>
        </p:spPr>
        <p:txBody>
          <a:bodyPr vert="horz" wrap="square" lIns="0" tIns="0" rIns="0" bIns="0" rtlCol="0">
            <a:spAutoFit/>
          </a:bodyPr>
          <a:lstStyle/>
          <a:p>
            <a:pPr algn="ctr"/>
            <a:r>
              <a:rPr lang="en-IN" sz="2800" b="1" dirty="0"/>
              <a:t>WHAT IS THE RATIONAL BEHIND DIVIDING SCHEDULES INTO PARTS?</a:t>
            </a:r>
          </a:p>
          <a:p>
            <a:pPr algn="ctr"/>
            <a:endParaRPr lang="en-IN" sz="2800" b="1" dirty="0"/>
          </a:p>
          <a:p>
            <a:endParaRPr lang="en-IN" sz="2800" dirty="0"/>
          </a:p>
          <a:p>
            <a:r>
              <a:rPr lang="en-IN" sz="2800" u="sng" dirty="0"/>
              <a:t>First Schedule </a:t>
            </a:r>
          </a:p>
          <a:p>
            <a:endParaRPr lang="en-IN" sz="2800" dirty="0"/>
          </a:p>
          <a:p>
            <a:r>
              <a:rPr lang="en-IN" sz="2800" dirty="0"/>
              <a:t>Part I- 12 items-Professional misconduct-members in Practice</a:t>
            </a:r>
          </a:p>
          <a:p>
            <a:r>
              <a:rPr lang="en-IN" sz="2800" dirty="0"/>
              <a:t>      </a:t>
            </a:r>
          </a:p>
          <a:p>
            <a:r>
              <a:rPr lang="en-IN" sz="2800" dirty="0"/>
              <a:t>Part II- 2 items - Professional misconduct-members in Service</a:t>
            </a:r>
          </a:p>
          <a:p>
            <a:endParaRPr lang="en-IN" sz="2800" dirty="0"/>
          </a:p>
          <a:p>
            <a:r>
              <a:rPr lang="en-IN" sz="2800" dirty="0"/>
              <a:t>Part III-3 items – Professional misconduct -generally (all members)</a:t>
            </a:r>
          </a:p>
          <a:p>
            <a:endParaRPr lang="en-IN" sz="2800" dirty="0"/>
          </a:p>
          <a:p>
            <a:r>
              <a:rPr lang="en-IN" sz="2800" dirty="0"/>
              <a:t>Part IV-2 items- other misconduct -generally (all members)</a:t>
            </a:r>
          </a:p>
          <a:p>
            <a:r>
              <a:rPr lang="en-IN" sz="2800" dirty="0"/>
              <a:t> </a:t>
            </a:r>
            <a:endParaRPr lang="en-IN" sz="2400" dirty="0"/>
          </a:p>
        </p:txBody>
      </p:sp>
      <p:sp>
        <p:nvSpPr>
          <p:cNvPr id="2" name="Footer Placeholder 6">
            <a:extLst>
              <a:ext uri="{FF2B5EF4-FFF2-40B4-BE49-F238E27FC236}">
                <a16:creationId xmlns:a16="http://schemas.microsoft.com/office/drawing/2014/main" id="{5FBC05A3-E79F-9FB4-5653-75BB23337F9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3320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34992" y="268493"/>
            <a:ext cx="11354215" cy="5539978"/>
          </a:xfrm>
          <a:prstGeom prst="rect">
            <a:avLst/>
          </a:prstGeom>
        </p:spPr>
        <p:txBody>
          <a:bodyPr vert="horz" wrap="square" lIns="0" tIns="0" rIns="0" bIns="0" rtlCol="0">
            <a:spAutoFit/>
          </a:bodyPr>
          <a:lstStyle/>
          <a:p>
            <a:pPr algn="ctr"/>
            <a:r>
              <a:rPr lang="en-IN" sz="2800" b="1" dirty="0"/>
              <a:t>WHAT IS THE RATIONAL BEHIND DIVIDING SCHEDULES INTO PARTS? </a:t>
            </a:r>
            <a:r>
              <a:rPr lang="en-IN" sz="2800" b="1" dirty="0" err="1"/>
              <a:t>Contd</a:t>
            </a:r>
            <a:r>
              <a:rPr lang="en-IN" sz="2800" b="1" dirty="0"/>
              <a:t>….</a:t>
            </a:r>
          </a:p>
          <a:p>
            <a:pPr algn="ctr"/>
            <a:endParaRPr lang="en-IN" sz="2800" b="1" dirty="0"/>
          </a:p>
          <a:p>
            <a:endParaRPr lang="en-IN" sz="2800" dirty="0"/>
          </a:p>
          <a:p>
            <a:r>
              <a:rPr lang="en-IN" sz="2800" u="sng" dirty="0"/>
              <a:t>Second Schedule </a:t>
            </a:r>
          </a:p>
          <a:p>
            <a:endParaRPr lang="en-IN" sz="2800" dirty="0"/>
          </a:p>
          <a:p>
            <a:r>
              <a:rPr lang="en-IN" sz="2800" dirty="0"/>
              <a:t>Part I- 10 items-Professional misconduct-members in Practice</a:t>
            </a:r>
          </a:p>
          <a:p>
            <a:r>
              <a:rPr lang="en-IN" sz="2800" dirty="0"/>
              <a:t> </a:t>
            </a:r>
          </a:p>
          <a:p>
            <a:r>
              <a:rPr lang="en-IN" sz="2800" dirty="0"/>
              <a:t>Part II-5 items - Professional misconduct- generally (all members)</a:t>
            </a:r>
          </a:p>
          <a:p>
            <a:r>
              <a:rPr lang="en-IN" sz="2800" dirty="0"/>
              <a:t>		    </a:t>
            </a:r>
          </a:p>
          <a:p>
            <a:r>
              <a:rPr lang="en-IN" sz="2800" dirty="0"/>
              <a:t>Part III-1 items -other misconduct -generally (all members)</a:t>
            </a:r>
          </a:p>
          <a:p>
            <a:r>
              <a:rPr lang="en-IN" sz="2800" dirty="0"/>
              <a:t> </a:t>
            </a:r>
            <a:endParaRPr lang="en-IN" sz="2400" dirty="0"/>
          </a:p>
          <a:p>
            <a:pPr lvl="0" algn="just"/>
            <a:endParaRPr lang="en-IN" sz="2400" dirty="0"/>
          </a:p>
        </p:txBody>
      </p:sp>
      <p:sp>
        <p:nvSpPr>
          <p:cNvPr id="2" name="Footer Placeholder 6">
            <a:extLst>
              <a:ext uri="{FF2B5EF4-FFF2-40B4-BE49-F238E27FC236}">
                <a16:creationId xmlns:a16="http://schemas.microsoft.com/office/drawing/2014/main" id="{77A5051F-79AD-902A-35A5-674272EA9E5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068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623389" y="145783"/>
            <a:ext cx="10881222" cy="957263"/>
          </a:xfrm>
        </p:spPr>
        <p:txBody>
          <a:bodyPr>
            <a:normAutofit fontScale="90000"/>
          </a:bodyPr>
          <a:lstStyle/>
          <a:p>
            <a:pPr algn="ctr"/>
            <a:r>
              <a:rPr lang="en-IN" sz="3100" b="1" dirty="0"/>
              <a:t>FIRST SCHEDULE</a:t>
            </a:r>
            <a:br>
              <a:rPr lang="en-IN" sz="3100" b="1" dirty="0"/>
            </a:br>
            <a:r>
              <a:rPr lang="en-IN" sz="2700" b="1" u="sng" dirty="0"/>
              <a:t>Part I- Professional misconduct-Members in Practice</a:t>
            </a:r>
            <a:endParaRPr lang="en-IN"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435930" y="1237278"/>
            <a:ext cx="5069809" cy="4784009"/>
          </a:xfrm>
        </p:spPr>
        <p:txBody>
          <a:bodyPr/>
          <a:lstStyle/>
          <a:p>
            <a:pPr marL="0" indent="0" algn="ctr">
              <a:buNone/>
            </a:pPr>
            <a:r>
              <a:rPr lang="en-US" dirty="0"/>
              <a:t>Clause 1 -Practice by non-CA</a:t>
            </a:r>
          </a:p>
          <a:p>
            <a:pPr marL="0" indent="0">
              <a:buNone/>
            </a:pPr>
            <a:endParaRPr lang="en-US" dirty="0"/>
          </a:p>
          <a:p>
            <a:endParaRPr lang="en-IN" dirty="0"/>
          </a:p>
        </p:txBody>
      </p:sp>
      <p:sp>
        <p:nvSpPr>
          <p:cNvPr id="10" name="Content Placeholder 9">
            <a:extLst>
              <a:ext uri="{FF2B5EF4-FFF2-40B4-BE49-F238E27FC236}">
                <a16:creationId xmlns:a16="http://schemas.microsoft.com/office/drawing/2014/main" id="{6A2826CE-768E-CC23-19F9-C41CA4260E4F}"/>
              </a:ext>
            </a:extLst>
          </p:cNvPr>
          <p:cNvSpPr>
            <a:spLocks noGrp="1"/>
          </p:cNvSpPr>
          <p:nvPr>
            <p:ph sz="half" idx="2"/>
          </p:nvPr>
        </p:nvSpPr>
        <p:spPr>
          <a:xfrm>
            <a:off x="5993072" y="1237278"/>
            <a:ext cx="5511539" cy="4773365"/>
          </a:xfrm>
        </p:spPr>
        <p:txBody>
          <a:bodyPr/>
          <a:lstStyle/>
          <a:p>
            <a:pPr marL="0" indent="0" algn="ctr">
              <a:buNone/>
            </a:pPr>
            <a:r>
              <a:rPr lang="en-US" dirty="0"/>
              <a:t>Clause 2 –Sharing Fees with Non- Member</a:t>
            </a:r>
          </a:p>
        </p:txBody>
      </p:sp>
      <p:sp>
        <p:nvSpPr>
          <p:cNvPr id="2" name="Footer Placeholder 6">
            <a:extLst>
              <a:ext uri="{FF2B5EF4-FFF2-40B4-BE49-F238E27FC236}">
                <a16:creationId xmlns:a16="http://schemas.microsoft.com/office/drawing/2014/main" id="{9A76707B-52FC-8C55-6EA4-88D663B27367}"/>
              </a:ext>
            </a:extLst>
          </p:cNvPr>
          <p:cNvSpPr>
            <a:spLocks noGrp="1"/>
          </p:cNvSpPr>
          <p:nvPr>
            <p:ph type="ftr" sz="quarter" idx="11"/>
          </p:nvPr>
        </p:nvSpPr>
        <p:spPr>
          <a:xfrm>
            <a:off x="2515310" y="6283717"/>
            <a:ext cx="7619999" cy="3651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3317806327"/>
              </p:ext>
            </p:extLst>
          </p:nvPr>
        </p:nvGraphicFramePr>
        <p:xfrm>
          <a:off x="10272464" y="20615"/>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209214" y="102129"/>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a16="http://schemas.microsoft.com/office/drawing/2014/main" id="{201FDC70-CD3B-6328-446C-74D1F9CE0DF6}"/>
              </a:ext>
            </a:extLst>
          </p:cNvPr>
          <p:cNvGrpSpPr/>
          <p:nvPr/>
        </p:nvGrpSpPr>
        <p:grpSpPr>
          <a:xfrm>
            <a:off x="335360" y="1546306"/>
            <a:ext cx="5170379" cy="4639814"/>
            <a:chOff x="335360" y="1546306"/>
            <a:chExt cx="5170379" cy="4639814"/>
          </a:xfrm>
        </p:grpSpPr>
        <p:pic>
          <p:nvPicPr>
            <p:cNvPr id="12" name="Picture 11">
              <a:extLst>
                <a:ext uri="{FF2B5EF4-FFF2-40B4-BE49-F238E27FC236}">
                  <a16:creationId xmlns:a16="http://schemas.microsoft.com/office/drawing/2014/main" id="{29079463-59C6-8C41-0EA6-049912A9EE08}"/>
                </a:ext>
              </a:extLst>
            </p:cNvPr>
            <p:cNvPicPr>
              <a:picLocks noChangeAspect="1"/>
            </p:cNvPicPr>
            <p:nvPr/>
          </p:nvPicPr>
          <p:blipFill>
            <a:blip r:embed="rId9"/>
            <a:stretch>
              <a:fillRect/>
            </a:stretch>
          </p:blipFill>
          <p:spPr>
            <a:xfrm>
              <a:off x="435930" y="1546306"/>
              <a:ext cx="5069809" cy="4474982"/>
            </a:xfrm>
            <a:prstGeom prst="rect">
              <a:avLst/>
            </a:prstGeom>
          </p:spPr>
        </p:pic>
        <p:sp>
          <p:nvSpPr>
            <p:cNvPr id="17" name="TextBox 16">
              <a:extLst>
                <a:ext uri="{FF2B5EF4-FFF2-40B4-BE49-F238E27FC236}">
                  <a16:creationId xmlns:a16="http://schemas.microsoft.com/office/drawing/2014/main" id="{82EB4952-16F1-41DE-B71C-E927A1AFC6A6}"/>
                </a:ext>
              </a:extLst>
            </p:cNvPr>
            <p:cNvSpPr txBox="1"/>
            <p:nvPr/>
          </p:nvSpPr>
          <p:spPr>
            <a:xfrm>
              <a:off x="335360" y="5909121"/>
              <a:ext cx="3456384" cy="276999"/>
            </a:xfrm>
            <a:prstGeom prst="rect">
              <a:avLst/>
            </a:prstGeom>
            <a:noFill/>
          </p:spPr>
          <p:txBody>
            <a:bodyPr wrap="square" rtlCol="0">
              <a:spAutoFit/>
            </a:bodyPr>
            <a:lstStyle/>
            <a:p>
              <a:r>
                <a:rPr lang="en-US" sz="1200" dirty="0"/>
                <a:t>Image Source- ICAI –Study Material</a:t>
              </a:r>
              <a:endParaRPr lang="en-IN" sz="1200" dirty="0"/>
            </a:p>
          </p:txBody>
        </p:sp>
      </p:grpSp>
      <p:grpSp>
        <p:nvGrpSpPr>
          <p:cNvPr id="20" name="Group 19">
            <a:extLst>
              <a:ext uri="{FF2B5EF4-FFF2-40B4-BE49-F238E27FC236}">
                <a16:creationId xmlns:a16="http://schemas.microsoft.com/office/drawing/2014/main" id="{65C8533A-4CD1-DAFC-4C5D-6A09FDBB4354}"/>
              </a:ext>
            </a:extLst>
          </p:cNvPr>
          <p:cNvGrpSpPr/>
          <p:nvPr/>
        </p:nvGrpSpPr>
        <p:grpSpPr>
          <a:xfrm>
            <a:off x="5993072" y="1569631"/>
            <a:ext cx="5511539" cy="4650089"/>
            <a:chOff x="5993072" y="1569631"/>
            <a:chExt cx="5511539" cy="4650089"/>
          </a:xfrm>
        </p:grpSpPr>
        <p:pic>
          <p:nvPicPr>
            <p:cNvPr id="16" name="Picture 15">
              <a:extLst>
                <a:ext uri="{FF2B5EF4-FFF2-40B4-BE49-F238E27FC236}">
                  <a16:creationId xmlns:a16="http://schemas.microsoft.com/office/drawing/2014/main" id="{9D4651D5-3122-FEBA-C200-8207E59CAC7A}"/>
                </a:ext>
              </a:extLst>
            </p:cNvPr>
            <p:cNvPicPr>
              <a:picLocks noChangeAspect="1"/>
            </p:cNvPicPr>
            <p:nvPr/>
          </p:nvPicPr>
          <p:blipFill>
            <a:blip r:embed="rId10"/>
            <a:stretch>
              <a:fillRect/>
            </a:stretch>
          </p:blipFill>
          <p:spPr>
            <a:xfrm>
              <a:off x="5993072" y="1569631"/>
              <a:ext cx="5511539" cy="4550157"/>
            </a:xfrm>
            <a:prstGeom prst="rect">
              <a:avLst/>
            </a:prstGeom>
          </p:spPr>
        </p:pic>
        <p:sp>
          <p:nvSpPr>
            <p:cNvPr id="19" name="TextBox 18">
              <a:extLst>
                <a:ext uri="{FF2B5EF4-FFF2-40B4-BE49-F238E27FC236}">
                  <a16:creationId xmlns:a16="http://schemas.microsoft.com/office/drawing/2014/main" id="{F573FF2E-C9DC-E33D-50C7-8231C613D7FD}"/>
                </a:ext>
              </a:extLst>
            </p:cNvPr>
            <p:cNvSpPr txBox="1"/>
            <p:nvPr/>
          </p:nvSpPr>
          <p:spPr>
            <a:xfrm>
              <a:off x="8048227" y="5942721"/>
              <a:ext cx="3456384" cy="276999"/>
            </a:xfrm>
            <a:prstGeom prst="rect">
              <a:avLst/>
            </a:prstGeom>
            <a:noFill/>
          </p:spPr>
          <p:txBody>
            <a:bodyPr wrap="square" rtlCol="0">
              <a:spAutoFit/>
            </a:bodyPr>
            <a:lstStyle/>
            <a:p>
              <a:r>
                <a:rPr lang="en-US" sz="1200" dirty="0"/>
                <a:t>Image Source- ICAI –Study Material</a:t>
              </a:r>
              <a:endParaRPr lang="en-IN" sz="1200" dirty="0"/>
            </a:p>
          </p:txBody>
        </p:sp>
      </p:grpSp>
    </p:spTree>
    <p:extLst>
      <p:ext uri="{BB962C8B-B14F-4D97-AF65-F5344CB8AC3E}">
        <p14:creationId xmlns:p14="http://schemas.microsoft.com/office/powerpoint/2010/main" val="32787663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0" y="20193"/>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sp>
        <p:nvSpPr>
          <p:cNvPr id="10" name="Content Placeholder 9">
            <a:extLst>
              <a:ext uri="{FF2B5EF4-FFF2-40B4-BE49-F238E27FC236}">
                <a16:creationId xmlns:a16="http://schemas.microsoft.com/office/drawing/2014/main" id="{6A2826CE-768E-CC23-19F9-C41CA4260E4F}"/>
              </a:ext>
            </a:extLst>
          </p:cNvPr>
          <p:cNvSpPr>
            <a:spLocks noGrp="1"/>
          </p:cNvSpPr>
          <p:nvPr>
            <p:ph sz="half" idx="2"/>
          </p:nvPr>
        </p:nvSpPr>
        <p:spPr>
          <a:xfrm>
            <a:off x="15300" y="2454202"/>
            <a:ext cx="5940432" cy="357796"/>
          </a:xfrm>
        </p:spPr>
        <p:txBody>
          <a:bodyPr>
            <a:normAutofit lnSpcReduction="10000"/>
          </a:bodyPr>
          <a:lstStyle/>
          <a:p>
            <a:pPr marL="0" indent="0" algn="ctr">
              <a:buNone/>
            </a:pPr>
            <a:r>
              <a:rPr lang="en-US" dirty="0"/>
              <a:t>Clause 4  –Partnership with Non Member</a:t>
            </a:r>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3988353790"/>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4" name="Picture 3">
            <a:extLst>
              <a:ext uri="{FF2B5EF4-FFF2-40B4-BE49-F238E27FC236}">
                <a16:creationId xmlns:a16="http://schemas.microsoft.com/office/drawing/2014/main" id="{75A23F20-232F-14CF-6919-D41891F9F9F1}"/>
              </a:ext>
            </a:extLst>
          </p:cNvPr>
          <p:cNvPicPr>
            <a:picLocks noChangeAspect="1"/>
          </p:cNvPicPr>
          <p:nvPr/>
        </p:nvPicPr>
        <p:blipFill>
          <a:blip r:embed="rId9"/>
          <a:stretch>
            <a:fillRect/>
          </a:stretch>
        </p:blipFill>
        <p:spPr>
          <a:xfrm>
            <a:off x="590643" y="550183"/>
            <a:ext cx="10080463" cy="1821089"/>
          </a:xfrm>
          <a:prstGeom prst="rect">
            <a:avLst/>
          </a:prstGeom>
        </p:spPr>
      </p:pic>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3044433" y="517617"/>
            <a:ext cx="5378739" cy="365125"/>
          </a:xfrm>
        </p:spPr>
        <p:txBody>
          <a:bodyPr>
            <a:normAutofit lnSpcReduction="10000"/>
          </a:bodyPr>
          <a:lstStyle/>
          <a:p>
            <a:pPr marL="0" indent="0" algn="ctr">
              <a:buNone/>
            </a:pPr>
            <a:r>
              <a:rPr lang="en-US" dirty="0"/>
              <a:t>Clause 3 –Accepts Fees from NON MEMBERS</a:t>
            </a:r>
            <a:endParaRPr lang="en-IN" dirty="0"/>
          </a:p>
        </p:txBody>
      </p:sp>
      <p:pic>
        <p:nvPicPr>
          <p:cNvPr id="11" name="Picture 10">
            <a:extLst>
              <a:ext uri="{FF2B5EF4-FFF2-40B4-BE49-F238E27FC236}">
                <a16:creationId xmlns:a16="http://schemas.microsoft.com/office/drawing/2014/main" id="{C0A2076B-3B6A-60CD-6D81-03ACC0064CF0}"/>
              </a:ext>
            </a:extLst>
          </p:cNvPr>
          <p:cNvPicPr>
            <a:picLocks noChangeAspect="1"/>
          </p:cNvPicPr>
          <p:nvPr/>
        </p:nvPicPr>
        <p:blipFill>
          <a:blip r:embed="rId10"/>
          <a:stretch>
            <a:fillRect/>
          </a:stretch>
        </p:blipFill>
        <p:spPr>
          <a:xfrm>
            <a:off x="395526" y="2719699"/>
            <a:ext cx="5340434" cy="4020161"/>
          </a:xfrm>
          <a:prstGeom prst="rect">
            <a:avLst/>
          </a:prstGeom>
        </p:spPr>
      </p:pic>
      <p:sp>
        <p:nvSpPr>
          <p:cNvPr id="13" name="Content Placeholder 8">
            <a:extLst>
              <a:ext uri="{FF2B5EF4-FFF2-40B4-BE49-F238E27FC236}">
                <a16:creationId xmlns:a16="http://schemas.microsoft.com/office/drawing/2014/main" id="{C7FB5E83-FAD9-83BF-7AE4-83988A89949C}"/>
              </a:ext>
            </a:extLst>
          </p:cNvPr>
          <p:cNvSpPr txBox="1">
            <a:spLocks/>
          </p:cNvSpPr>
          <p:nvPr/>
        </p:nvSpPr>
        <p:spPr>
          <a:xfrm>
            <a:off x="5962434" y="2577896"/>
            <a:ext cx="5863569" cy="678028"/>
          </a:xfrm>
          <a:prstGeom prst="rect">
            <a:avLst/>
          </a:prstGeom>
        </p:spPr>
        <p:txBody>
          <a:bodyPr vert="horz" lIns="91440" tIns="45720" rIns="91440" bIns="45720" rtlCol="0">
            <a:normAutofit/>
          </a:bodyPr>
          <a:lstStyle>
            <a:lvl1pPr marL="342882" indent="-342882" algn="l" defTabSz="457178"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13" indent="-285737" algn="l" defTabSz="457178"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42" indent="-228589" algn="l" defTabSz="457178"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20"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298"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474"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652"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829"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006" indent="-228589" algn="l" defTabSz="457178"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700" dirty="0"/>
              <a:t>Clause 5  –</a:t>
            </a:r>
            <a:r>
              <a:rPr lang="en-IN" sz="1700" dirty="0"/>
              <a:t>Secures professional business through non- employee/non-partner or unlawful means</a:t>
            </a:r>
          </a:p>
          <a:p>
            <a:pPr marL="0" indent="0" algn="ctr">
              <a:buFont typeface="Wingdings 3" charset="2"/>
              <a:buNone/>
            </a:pPr>
            <a:endParaRPr lang="en-IN" dirty="0"/>
          </a:p>
        </p:txBody>
      </p:sp>
      <p:sp>
        <p:nvSpPr>
          <p:cNvPr id="21" name="TextBox 20">
            <a:extLst>
              <a:ext uri="{FF2B5EF4-FFF2-40B4-BE49-F238E27FC236}">
                <a16:creationId xmlns:a16="http://schemas.microsoft.com/office/drawing/2014/main" id="{D9EBFD9C-17F7-6CB5-327A-2B7A3CA87A59}"/>
              </a:ext>
            </a:extLst>
          </p:cNvPr>
          <p:cNvSpPr txBox="1"/>
          <p:nvPr/>
        </p:nvSpPr>
        <p:spPr>
          <a:xfrm>
            <a:off x="3719736" y="6334780"/>
            <a:ext cx="1728192" cy="523220"/>
          </a:xfrm>
          <a:prstGeom prst="rect">
            <a:avLst/>
          </a:prstGeom>
          <a:solidFill>
            <a:schemeClr val="bg2">
              <a:lumMod val="75000"/>
            </a:schemeClr>
          </a:solidFill>
        </p:spPr>
        <p:txBody>
          <a:bodyPr wrap="square" rtlCol="0">
            <a:spAutoFit/>
          </a:bodyPr>
          <a:lstStyle/>
          <a:p>
            <a:r>
              <a:rPr lang="en-US" sz="1400" dirty="0"/>
              <a:t>Multidisciplinary – an Exception</a:t>
            </a:r>
            <a:endParaRPr lang="en-IN" sz="1400" dirty="0"/>
          </a:p>
        </p:txBody>
      </p:sp>
      <p:pic>
        <p:nvPicPr>
          <p:cNvPr id="23" name="Picture 22">
            <a:extLst>
              <a:ext uri="{FF2B5EF4-FFF2-40B4-BE49-F238E27FC236}">
                <a16:creationId xmlns:a16="http://schemas.microsoft.com/office/drawing/2014/main" id="{AB1913D6-43FF-9C9F-89D9-8D327B577FC2}"/>
              </a:ext>
            </a:extLst>
          </p:cNvPr>
          <p:cNvPicPr>
            <a:picLocks noChangeAspect="1"/>
          </p:cNvPicPr>
          <p:nvPr/>
        </p:nvPicPr>
        <p:blipFill>
          <a:blip r:embed="rId11"/>
          <a:stretch>
            <a:fillRect/>
          </a:stretch>
        </p:blipFill>
        <p:spPr>
          <a:xfrm>
            <a:off x="6200036" y="3191578"/>
            <a:ext cx="5596438" cy="3404812"/>
          </a:xfrm>
          <a:prstGeom prst="rect">
            <a:avLst/>
          </a:prstGeom>
        </p:spPr>
      </p:pic>
    </p:spTree>
    <p:extLst>
      <p:ext uri="{BB962C8B-B14F-4D97-AF65-F5344CB8AC3E}">
        <p14:creationId xmlns:p14="http://schemas.microsoft.com/office/powerpoint/2010/main" val="28551581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circle(in)">
                                      <p:cBhvr>
                                        <p:cTn id="22" dur="2000"/>
                                        <p:tgtEl>
                                          <p:spTgt spid="10">
                                            <p:txEl>
                                              <p:pRg st="0" end="0"/>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26"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80">
                                          <p:stCondLst>
                                            <p:cond delay="0"/>
                                          </p:stCondLst>
                                        </p:cTn>
                                        <p:tgtEl>
                                          <p:spTgt spid="21"/>
                                        </p:tgtEl>
                                      </p:cBhvr>
                                    </p:animEffect>
                                    <p:anim calcmode="lin" valueType="num">
                                      <p:cBhvr>
                                        <p:cTn id="3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6" dur="26">
                                          <p:stCondLst>
                                            <p:cond delay="650"/>
                                          </p:stCondLst>
                                        </p:cTn>
                                        <p:tgtEl>
                                          <p:spTgt spid="21"/>
                                        </p:tgtEl>
                                      </p:cBhvr>
                                      <p:to x="100000" y="60000"/>
                                    </p:animScale>
                                    <p:animScale>
                                      <p:cBhvr>
                                        <p:cTn id="37" dur="166" decel="50000">
                                          <p:stCondLst>
                                            <p:cond delay="676"/>
                                          </p:stCondLst>
                                        </p:cTn>
                                        <p:tgtEl>
                                          <p:spTgt spid="21"/>
                                        </p:tgtEl>
                                      </p:cBhvr>
                                      <p:to x="100000" y="100000"/>
                                    </p:animScale>
                                    <p:animScale>
                                      <p:cBhvr>
                                        <p:cTn id="38" dur="26">
                                          <p:stCondLst>
                                            <p:cond delay="1312"/>
                                          </p:stCondLst>
                                        </p:cTn>
                                        <p:tgtEl>
                                          <p:spTgt spid="21"/>
                                        </p:tgtEl>
                                      </p:cBhvr>
                                      <p:to x="100000" y="80000"/>
                                    </p:animScale>
                                    <p:animScale>
                                      <p:cBhvr>
                                        <p:cTn id="39" dur="166" decel="50000">
                                          <p:stCondLst>
                                            <p:cond delay="1338"/>
                                          </p:stCondLst>
                                        </p:cTn>
                                        <p:tgtEl>
                                          <p:spTgt spid="21"/>
                                        </p:tgtEl>
                                      </p:cBhvr>
                                      <p:to x="100000" y="100000"/>
                                    </p:animScale>
                                    <p:animScale>
                                      <p:cBhvr>
                                        <p:cTn id="40" dur="26">
                                          <p:stCondLst>
                                            <p:cond delay="1642"/>
                                          </p:stCondLst>
                                        </p:cTn>
                                        <p:tgtEl>
                                          <p:spTgt spid="21"/>
                                        </p:tgtEl>
                                      </p:cBhvr>
                                      <p:to x="100000" y="90000"/>
                                    </p:animScale>
                                    <p:animScale>
                                      <p:cBhvr>
                                        <p:cTn id="41" dur="166" decel="50000">
                                          <p:stCondLst>
                                            <p:cond delay="1668"/>
                                          </p:stCondLst>
                                        </p:cTn>
                                        <p:tgtEl>
                                          <p:spTgt spid="21"/>
                                        </p:tgtEl>
                                      </p:cBhvr>
                                      <p:to x="100000" y="100000"/>
                                    </p:animScale>
                                    <p:animScale>
                                      <p:cBhvr>
                                        <p:cTn id="42" dur="26">
                                          <p:stCondLst>
                                            <p:cond delay="1808"/>
                                          </p:stCondLst>
                                        </p:cTn>
                                        <p:tgtEl>
                                          <p:spTgt spid="21"/>
                                        </p:tgtEl>
                                      </p:cBhvr>
                                      <p:to x="100000" y="95000"/>
                                    </p:animScale>
                                    <p:animScale>
                                      <p:cBhvr>
                                        <p:cTn id="43" dur="166" decel="50000">
                                          <p:stCondLst>
                                            <p:cond delay="1834"/>
                                          </p:stCondLst>
                                        </p:cTn>
                                        <p:tgtEl>
                                          <p:spTgt spid="2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barn(inVertical)">
                                      <p:cBhvr>
                                        <p:cTn id="48" dur="500"/>
                                        <p:tgtEl>
                                          <p:spTgt spid="1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9" grpId="0" build="p"/>
      <p:bldP spid="13" grpId="0" build="p"/>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24581" y="122125"/>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587988126"/>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911424" y="742940"/>
            <a:ext cx="5378739" cy="365125"/>
          </a:xfrm>
        </p:spPr>
        <p:txBody>
          <a:bodyPr>
            <a:normAutofit lnSpcReduction="10000"/>
          </a:bodyPr>
          <a:lstStyle/>
          <a:p>
            <a:pPr marL="0" indent="0" algn="ctr">
              <a:buNone/>
            </a:pPr>
            <a:r>
              <a:rPr lang="en-US" b="1" dirty="0"/>
              <a:t>Clause 6 –</a:t>
            </a:r>
            <a:r>
              <a:rPr lang="en-IN" b="1" dirty="0"/>
              <a:t>Solicits professional work</a:t>
            </a:r>
          </a:p>
        </p:txBody>
      </p:sp>
      <p:pic>
        <p:nvPicPr>
          <p:cNvPr id="12" name="Picture 11">
            <a:extLst>
              <a:ext uri="{FF2B5EF4-FFF2-40B4-BE49-F238E27FC236}">
                <a16:creationId xmlns:a16="http://schemas.microsoft.com/office/drawing/2014/main" id="{06D09856-47CE-8C19-52E0-8C650EAED5E6}"/>
              </a:ext>
            </a:extLst>
          </p:cNvPr>
          <p:cNvPicPr>
            <a:picLocks noChangeAspect="1"/>
          </p:cNvPicPr>
          <p:nvPr/>
        </p:nvPicPr>
        <p:blipFill>
          <a:blip r:embed="rId9"/>
          <a:stretch>
            <a:fillRect/>
          </a:stretch>
        </p:blipFill>
        <p:spPr>
          <a:xfrm>
            <a:off x="767408" y="1171540"/>
            <a:ext cx="4969835" cy="4943520"/>
          </a:xfrm>
          <a:prstGeom prst="rect">
            <a:avLst/>
          </a:prstGeom>
        </p:spPr>
      </p:pic>
      <p:pic>
        <p:nvPicPr>
          <p:cNvPr id="15" name="Picture 14">
            <a:extLst>
              <a:ext uri="{FF2B5EF4-FFF2-40B4-BE49-F238E27FC236}">
                <a16:creationId xmlns:a16="http://schemas.microsoft.com/office/drawing/2014/main" id="{6F008168-1E03-C856-C34D-257AABD34BB0}"/>
              </a:ext>
            </a:extLst>
          </p:cNvPr>
          <p:cNvPicPr>
            <a:picLocks noChangeAspect="1"/>
          </p:cNvPicPr>
          <p:nvPr/>
        </p:nvPicPr>
        <p:blipFill>
          <a:blip r:embed="rId10"/>
          <a:stretch>
            <a:fillRect/>
          </a:stretch>
        </p:blipFill>
        <p:spPr>
          <a:xfrm>
            <a:off x="6420672" y="586107"/>
            <a:ext cx="5250923" cy="6114385"/>
          </a:xfrm>
          <a:prstGeom prst="rect">
            <a:avLst/>
          </a:prstGeom>
        </p:spPr>
      </p:pic>
    </p:spTree>
    <p:extLst>
      <p:ext uri="{BB962C8B-B14F-4D97-AF65-F5344CB8AC3E}">
        <p14:creationId xmlns:p14="http://schemas.microsoft.com/office/powerpoint/2010/main" val="34521497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6E4074B-E455-D86F-BAA4-85B1B371C422}"/>
              </a:ext>
            </a:extLst>
          </p:cNvPr>
          <p:cNvSpPr>
            <a:spLocks noGrp="1"/>
          </p:cNvSpPr>
          <p:nvPr>
            <p:ph type="title"/>
          </p:nvPr>
        </p:nvSpPr>
        <p:spPr>
          <a:xfrm>
            <a:off x="-24581" y="122125"/>
            <a:ext cx="9585825" cy="365125"/>
          </a:xfrm>
        </p:spPr>
        <p:txBody>
          <a:bodyPr>
            <a:normAutofit fontScale="90000"/>
          </a:bodyPr>
          <a:lstStyle/>
          <a:p>
            <a:pPr algn="ctr"/>
            <a:r>
              <a:rPr lang="en-IN" sz="2000" b="1" dirty="0"/>
              <a:t>FIRST SCHEDULE - </a:t>
            </a:r>
            <a:r>
              <a:rPr lang="en-IN" sz="2000" b="1" u="sng" dirty="0"/>
              <a:t>Part I- Professional misconduct-Members in Practice</a:t>
            </a:r>
            <a:endParaRPr lang="en-IN" sz="2800" dirty="0"/>
          </a:p>
        </p:txBody>
      </p:sp>
      <p:graphicFrame>
        <p:nvGraphicFramePr>
          <p:cNvPr id="5" name="Diagram 4">
            <a:extLst>
              <a:ext uri="{FF2B5EF4-FFF2-40B4-BE49-F238E27FC236}">
                <a16:creationId xmlns:a16="http://schemas.microsoft.com/office/drawing/2014/main" id="{57398C75-DBA0-31D5-1995-51C6925231CB}"/>
              </a:ext>
            </a:extLst>
          </p:cNvPr>
          <p:cNvGraphicFramePr/>
          <p:nvPr>
            <p:extLst>
              <p:ext uri="{D42A27DB-BD31-4B8C-83A1-F6EECF244321}">
                <p14:modId xmlns:p14="http://schemas.microsoft.com/office/powerpoint/2010/main" val="3176294337"/>
              </p:ext>
            </p:extLst>
          </p:nvPr>
        </p:nvGraphicFramePr>
        <p:xfrm>
          <a:off x="10416480" y="-3176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4">
            <a:extLst>
              <a:ext uri="{FF2B5EF4-FFF2-40B4-BE49-F238E27FC236}">
                <a16:creationId xmlns:a16="http://schemas.microsoft.com/office/drawing/2014/main" id="{21815AA6-ACC3-0830-EF95-C86BED4898B6}"/>
              </a:ext>
            </a:extLst>
          </p:cNvPr>
          <p:cNvSpPr>
            <a:spLocks noChangeArrowheads="1"/>
          </p:cNvSpPr>
          <p:nvPr/>
        </p:nvSpPr>
        <p:spPr bwMode="auto">
          <a:xfrm>
            <a:off x="10353230" y="4975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Content Placeholder 8">
            <a:extLst>
              <a:ext uri="{FF2B5EF4-FFF2-40B4-BE49-F238E27FC236}">
                <a16:creationId xmlns:a16="http://schemas.microsoft.com/office/drawing/2014/main" id="{865CC06E-012A-2303-3A4A-4AE4CDB5FFA3}"/>
              </a:ext>
            </a:extLst>
          </p:cNvPr>
          <p:cNvSpPr>
            <a:spLocks noGrp="1"/>
          </p:cNvSpPr>
          <p:nvPr>
            <p:ph sz="half" idx="1"/>
          </p:nvPr>
        </p:nvSpPr>
        <p:spPr>
          <a:xfrm>
            <a:off x="2955203" y="559622"/>
            <a:ext cx="5378739" cy="365125"/>
          </a:xfrm>
        </p:spPr>
        <p:txBody>
          <a:bodyPr>
            <a:normAutofit lnSpcReduction="10000"/>
          </a:bodyPr>
          <a:lstStyle/>
          <a:p>
            <a:pPr marL="0" indent="0" algn="ctr">
              <a:buNone/>
            </a:pPr>
            <a:r>
              <a:rPr lang="en-US" b="1" dirty="0"/>
              <a:t>Clause 7 –</a:t>
            </a:r>
            <a:r>
              <a:rPr lang="en-IN" b="1" dirty="0"/>
              <a:t>Advertises professional attainment</a:t>
            </a:r>
          </a:p>
        </p:txBody>
      </p:sp>
      <p:pic>
        <p:nvPicPr>
          <p:cNvPr id="3" name="Picture 2">
            <a:extLst>
              <a:ext uri="{FF2B5EF4-FFF2-40B4-BE49-F238E27FC236}">
                <a16:creationId xmlns:a16="http://schemas.microsoft.com/office/drawing/2014/main" id="{E00B8D04-1300-E78C-F56C-FBCD8E9CB68C}"/>
              </a:ext>
            </a:extLst>
          </p:cNvPr>
          <p:cNvPicPr>
            <a:picLocks noChangeAspect="1"/>
          </p:cNvPicPr>
          <p:nvPr/>
        </p:nvPicPr>
        <p:blipFill>
          <a:blip r:embed="rId9"/>
          <a:stretch>
            <a:fillRect/>
          </a:stretch>
        </p:blipFill>
        <p:spPr>
          <a:xfrm>
            <a:off x="1337658" y="1415832"/>
            <a:ext cx="8613828" cy="4026336"/>
          </a:xfrm>
          <a:prstGeom prst="rect">
            <a:avLst/>
          </a:prstGeom>
        </p:spPr>
      </p:pic>
    </p:spTree>
    <p:extLst>
      <p:ext uri="{BB962C8B-B14F-4D97-AF65-F5344CB8AC3E}">
        <p14:creationId xmlns:p14="http://schemas.microsoft.com/office/powerpoint/2010/main" val="9755525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barn(inVertical)">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5816977"/>
          </a:xfrm>
          <a:prstGeom prst="rect">
            <a:avLst/>
          </a:prstGeom>
        </p:spPr>
        <p:txBody>
          <a:bodyPr vert="horz" wrap="square" lIns="0" tIns="0" rIns="0" bIns="0" rtlCol="0">
            <a:spAutoFit/>
          </a:bodyPr>
          <a:lstStyle/>
          <a:p>
            <a:pPr algn="ctr"/>
            <a:r>
              <a:rPr lang="en-IN" sz="2800" b="1" dirty="0"/>
              <a:t>FIRST SCHEDULE.. In brief</a:t>
            </a:r>
          </a:p>
          <a:p>
            <a:pPr algn="ctr"/>
            <a:endParaRPr lang="en-IN" sz="2800" b="1" dirty="0"/>
          </a:p>
          <a:p>
            <a:pPr marL="800100" lvl="1" indent="-342900">
              <a:buFont typeface="+mj-lt"/>
              <a:buAutoNum type="alphaLcParenR"/>
            </a:pPr>
            <a:r>
              <a:rPr lang="en-IN" b="1" u="sng" dirty="0"/>
              <a:t>Part I- 12 items-Professional misconduct-members in Practice</a:t>
            </a:r>
          </a:p>
          <a:p>
            <a:pPr marL="514350" lvl="0" indent="-514350">
              <a:buFont typeface="+mj-lt"/>
              <a:buAutoNum type="arabicPeriod"/>
            </a:pPr>
            <a:r>
              <a:rPr lang="en-IN" sz="2800" dirty="0"/>
              <a:t>Practice by non-chartered accountant</a:t>
            </a:r>
          </a:p>
          <a:p>
            <a:pPr marL="514350" lvl="0" indent="-514350">
              <a:buFont typeface="+mj-lt"/>
              <a:buAutoNum type="arabicPeriod"/>
            </a:pPr>
            <a:endParaRPr lang="en-IN" sz="2800" dirty="0"/>
          </a:p>
          <a:p>
            <a:pPr marL="514350" lvl="0" indent="-514350">
              <a:buFont typeface="+mj-lt"/>
              <a:buAutoNum type="arabicPeriod"/>
            </a:pPr>
            <a:r>
              <a:rPr lang="en-IN" sz="2800" dirty="0"/>
              <a:t>Shares fees with non-Member</a:t>
            </a:r>
          </a:p>
          <a:p>
            <a:pPr marL="514350" lvl="0" indent="-514350">
              <a:buFont typeface="+mj-lt"/>
              <a:buAutoNum type="arabicPeriod"/>
            </a:pPr>
            <a:endParaRPr lang="en-IN" sz="2800" dirty="0"/>
          </a:p>
          <a:p>
            <a:pPr marL="514350" lvl="0" indent="-514350">
              <a:buFont typeface="+mj-lt"/>
              <a:buAutoNum type="arabicPeriod"/>
            </a:pPr>
            <a:r>
              <a:rPr lang="en-IN" sz="2800" dirty="0"/>
              <a:t>Accepts fees from non-Member</a:t>
            </a:r>
          </a:p>
          <a:p>
            <a:pPr marL="514350" lvl="0" indent="-514350">
              <a:buFont typeface="+mj-lt"/>
              <a:buAutoNum type="arabicPeriod"/>
            </a:pPr>
            <a:endParaRPr lang="en-IN" sz="2800" dirty="0"/>
          </a:p>
          <a:p>
            <a:pPr marL="514350" lvl="0" indent="-514350">
              <a:buFont typeface="+mj-lt"/>
              <a:buAutoNum type="arabicPeriod"/>
            </a:pPr>
            <a:r>
              <a:rPr lang="en-IN" sz="2800" dirty="0"/>
              <a:t>Enters into partnership with non-Member</a:t>
            </a:r>
          </a:p>
          <a:p>
            <a:pPr marL="514350" lvl="0" indent="-514350">
              <a:buFont typeface="+mj-lt"/>
              <a:buAutoNum type="arabicPeriod"/>
            </a:pPr>
            <a:endParaRPr lang="en-IN" sz="2800" dirty="0"/>
          </a:p>
          <a:p>
            <a:pPr marL="514350" lvl="0" indent="-514350">
              <a:buFont typeface="+mj-lt"/>
              <a:buAutoNum type="arabicPeriod"/>
            </a:pPr>
            <a:r>
              <a:rPr lang="en-IN" sz="2800" dirty="0"/>
              <a:t>Secures professional business through non- employee/non-partner or unlawful means</a:t>
            </a:r>
          </a:p>
          <a:p>
            <a:pPr lvl="0" algn="just"/>
            <a:endParaRPr lang="en-IN" sz="2400" dirty="0"/>
          </a:p>
        </p:txBody>
      </p:sp>
      <p:sp>
        <p:nvSpPr>
          <p:cNvPr id="2" name="Footer Placeholder 6">
            <a:extLst>
              <a:ext uri="{FF2B5EF4-FFF2-40B4-BE49-F238E27FC236}">
                <a16:creationId xmlns:a16="http://schemas.microsoft.com/office/drawing/2014/main" id="{9A76707B-52FC-8C55-6EA4-88D663B2736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7C6C960F-3DFD-6CB8-45D9-2533B01EDB58}"/>
              </a:ext>
            </a:extLst>
          </p:cNvPr>
          <p:cNvGraphicFramePr/>
          <p:nvPr>
            <p:extLst>
              <p:ext uri="{D42A27DB-BD31-4B8C-83A1-F6EECF244321}">
                <p14:modId xmlns:p14="http://schemas.microsoft.com/office/powerpoint/2010/main" val="3499504217"/>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8370CF89-988B-EBCD-1C2C-7F0F48AA1AD1}"/>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434683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5983" y="28049"/>
            <a:ext cx="9847791" cy="617365"/>
          </a:xfrm>
          <a:solidFill>
            <a:schemeClr val="tx2">
              <a:lumMod val="20000"/>
              <a:lumOff val="80000"/>
            </a:schemeClr>
          </a:solidFill>
        </p:spPr>
        <p:txBody>
          <a:bodyPr>
            <a:normAutofit fontScale="90000"/>
          </a:bodyPr>
          <a:lstStyle/>
          <a:p>
            <a:pPr algn="ctr"/>
            <a:r>
              <a:rPr lang="en-US" b="1" dirty="0">
                <a:solidFill>
                  <a:schemeClr val="tx1"/>
                </a:solidFill>
              </a:rPr>
              <a:t>Objective of Chartered Accountants Act </a:t>
            </a:r>
          </a:p>
        </p:txBody>
      </p:sp>
      <p:sp>
        <p:nvSpPr>
          <p:cNvPr id="9" name="Content Placeholder 2"/>
          <p:cNvSpPr>
            <a:spLocks noGrp="1"/>
          </p:cNvSpPr>
          <p:nvPr>
            <p:ph idx="1"/>
          </p:nvPr>
        </p:nvSpPr>
        <p:spPr>
          <a:xfrm>
            <a:off x="208651" y="759083"/>
            <a:ext cx="11282387" cy="3389997"/>
          </a:xfrm>
        </p:spPr>
        <p:txBody>
          <a:bodyPr>
            <a:noAutofit/>
          </a:bodyPr>
          <a:lstStyle/>
          <a:p>
            <a:pPr marL="0" indent="0">
              <a:buClr>
                <a:schemeClr val="tx1"/>
              </a:buClr>
              <a:buNone/>
            </a:pPr>
            <a:r>
              <a:rPr lang="en-US" sz="2400" b="1" dirty="0">
                <a:solidFill>
                  <a:srgbClr val="FF0000"/>
                </a:solidFill>
              </a:rPr>
              <a:t>                </a:t>
            </a:r>
            <a:endParaRPr lang="en-US" sz="4800" b="1" dirty="0">
              <a:solidFill>
                <a:srgbClr val="FF0000"/>
              </a:solidFill>
            </a:endParaRPr>
          </a:p>
          <a:p>
            <a:pPr marL="0" indent="0" algn="just">
              <a:buClr>
                <a:schemeClr val="tx1"/>
              </a:buClr>
              <a:buNone/>
            </a:pPr>
            <a:endParaRPr lang="en-US" sz="4800" b="1" dirty="0">
              <a:solidFill>
                <a:srgbClr val="FF0000"/>
              </a:solidFill>
            </a:endParaRPr>
          </a:p>
        </p:txBody>
      </p:sp>
      <p:sp>
        <p:nvSpPr>
          <p:cNvPr id="4" name="object 4"/>
          <p:cNvSpPr txBox="1">
            <a:spLocks noGrp="1"/>
          </p:cNvSpPr>
          <p:nvPr>
            <p:ph type="sldNum" sz="quarter" idx="12"/>
          </p:nvPr>
        </p:nvSpPr>
        <p:spPr>
          <a:xfrm>
            <a:off x="398866" y="889009"/>
            <a:ext cx="584825" cy="162673"/>
          </a:xfrm>
          <a:prstGeom prst="rect">
            <a:avLst/>
          </a:prstGeom>
        </p:spPr>
        <p:txBody>
          <a:bodyPr vert="horz" wrap="square" lIns="0" tIns="0" rIns="0" bIns="0" rtlCol="0" anchor="ctr">
            <a:spAutoFit/>
          </a:bodyPr>
          <a:lstStyle/>
          <a:p>
            <a:pPr marL="25398">
              <a:lnSpc>
                <a:spcPts val="1100"/>
              </a:lnSpc>
            </a:pPr>
            <a:r>
              <a:rPr lang="en-US" dirty="0"/>
              <a:t> </a:t>
            </a:r>
            <a:fld id="{81D60167-4931-47E6-BA6A-407CBD079E47}" type="slidenum">
              <a:rPr smtClean="0"/>
              <a:pPr marL="25398">
                <a:lnSpc>
                  <a:spcPts val="1100"/>
                </a:lnSpc>
              </a:pPr>
              <a:t>3</a:t>
            </a:fld>
            <a:endParaRPr dirty="0"/>
          </a:p>
        </p:txBody>
      </p:sp>
      <p:sp>
        <p:nvSpPr>
          <p:cNvPr id="7" name="TextBox 6">
            <a:extLst>
              <a:ext uri="{FF2B5EF4-FFF2-40B4-BE49-F238E27FC236}">
                <a16:creationId xmlns:a16="http://schemas.microsoft.com/office/drawing/2014/main" id="{5F8C9594-7A9F-618C-BFD8-EE5991BDA4EE}"/>
              </a:ext>
            </a:extLst>
          </p:cNvPr>
          <p:cNvSpPr txBox="1"/>
          <p:nvPr/>
        </p:nvSpPr>
        <p:spPr>
          <a:xfrm>
            <a:off x="1143624" y="1330696"/>
            <a:ext cx="9715771" cy="2246769"/>
          </a:xfrm>
          <a:prstGeom prst="rect">
            <a:avLst/>
          </a:prstGeom>
          <a:noFill/>
        </p:spPr>
        <p:txBody>
          <a:bodyPr wrap="square">
            <a:spAutoFit/>
          </a:bodyPr>
          <a:lstStyle/>
          <a:p>
            <a:pPr algn="just"/>
            <a:r>
              <a:rPr lang="en-IN" sz="2800" dirty="0"/>
              <a:t>The Chartered Accountants Act,1949 was enacted to constitute an autonomous association of accountants </a:t>
            </a:r>
            <a:r>
              <a:rPr lang="en-IN" sz="2800" b="1" dirty="0"/>
              <a:t>to maintain the standards of profession</a:t>
            </a:r>
            <a:r>
              <a:rPr lang="en-IN" sz="2800" dirty="0"/>
              <a:t>al competence and for regulating the profession of chartered accountants. </a:t>
            </a:r>
          </a:p>
        </p:txBody>
      </p:sp>
      <p:sp>
        <p:nvSpPr>
          <p:cNvPr id="10" name="TextBox 9">
            <a:extLst>
              <a:ext uri="{FF2B5EF4-FFF2-40B4-BE49-F238E27FC236}">
                <a16:creationId xmlns:a16="http://schemas.microsoft.com/office/drawing/2014/main" id="{00702C82-EFA1-3201-5B09-D296664A2CC6}"/>
              </a:ext>
            </a:extLst>
          </p:cNvPr>
          <p:cNvSpPr txBox="1"/>
          <p:nvPr/>
        </p:nvSpPr>
        <p:spPr>
          <a:xfrm>
            <a:off x="1143624" y="3717032"/>
            <a:ext cx="9865096" cy="1569660"/>
          </a:xfrm>
          <a:prstGeom prst="rect">
            <a:avLst/>
          </a:prstGeom>
          <a:noFill/>
        </p:spPr>
        <p:txBody>
          <a:bodyPr wrap="square">
            <a:spAutoFit/>
          </a:bodyPr>
          <a:lstStyle/>
          <a:p>
            <a:pPr algn="just"/>
            <a:r>
              <a:rPr lang="en-IN" sz="3200" dirty="0"/>
              <a:t>It maintains the standards of the </a:t>
            </a:r>
            <a:r>
              <a:rPr lang="en-IN" sz="3200" b="1" dirty="0"/>
              <a:t>professional qualifications</a:t>
            </a:r>
            <a:r>
              <a:rPr lang="en-IN" sz="3200" dirty="0"/>
              <a:t> and </a:t>
            </a:r>
            <a:r>
              <a:rPr lang="en-IN" sz="3200" b="1" dirty="0"/>
              <a:t>conduct</a:t>
            </a:r>
            <a:r>
              <a:rPr lang="en-IN" sz="3200" dirty="0"/>
              <a:t> required of the members of the profession</a:t>
            </a:r>
            <a:r>
              <a:rPr lang="en-IN" dirty="0"/>
              <a:t>.</a:t>
            </a:r>
          </a:p>
        </p:txBody>
      </p:sp>
      <p:sp>
        <p:nvSpPr>
          <p:cNvPr id="3" name="Footer Placeholder 6">
            <a:extLst>
              <a:ext uri="{FF2B5EF4-FFF2-40B4-BE49-F238E27FC236}">
                <a16:creationId xmlns:a16="http://schemas.microsoft.com/office/drawing/2014/main" id="{736FF374-1F02-120F-DC12-0E3294AB0376}"/>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4431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6093976"/>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a:pPr>
            <a:r>
              <a:rPr lang="en-IN" b="1" u="sng" dirty="0"/>
              <a:t>Part I- 12 items-Professional misconduct-members in Practice… </a:t>
            </a:r>
            <a:r>
              <a:rPr lang="en-IN" b="1" u="sng" dirty="0" err="1"/>
              <a:t>contd</a:t>
            </a:r>
            <a:r>
              <a:rPr lang="en-IN" b="1" u="sng" dirty="0"/>
              <a:t>….</a:t>
            </a:r>
          </a:p>
          <a:p>
            <a:pPr marL="800100" lvl="1" indent="-342900">
              <a:buFont typeface="+mj-lt"/>
              <a:buAutoNum type="alphaLcParenR"/>
            </a:pPr>
            <a:endParaRPr lang="en-IN" b="1" u="sng" dirty="0"/>
          </a:p>
          <a:p>
            <a:pPr marL="514350" lvl="0" indent="-514350">
              <a:buFont typeface="+mj-lt"/>
              <a:buAutoNum type="arabicPeriod" startAt="6"/>
            </a:pPr>
            <a:r>
              <a:rPr lang="en-IN" sz="2800" dirty="0"/>
              <a:t>Solicits professional work</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Advertises professional attainment</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Fails to communicate with outgoing auditor – Refer New FAQ by ICAI- clarifying certain aspects</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Non compliance of Sec 139 to 141 of Co Act, 2013</a:t>
            </a:r>
          </a:p>
          <a:p>
            <a:pPr marL="514350" lvl="0" indent="-514350">
              <a:buFont typeface="+mj-lt"/>
              <a:buAutoNum type="arabicPeriod" startAt="6"/>
            </a:pPr>
            <a:endParaRPr lang="en-IN" sz="2800" dirty="0"/>
          </a:p>
          <a:p>
            <a:pPr marL="514350" lvl="0" indent="-514350">
              <a:buFont typeface="+mj-lt"/>
              <a:buAutoNum type="arabicPeriod" startAt="6"/>
            </a:pPr>
            <a:r>
              <a:rPr lang="en-IN" sz="2800" dirty="0"/>
              <a:t>Charging fees based on percentage/ contingency</a:t>
            </a:r>
            <a:endParaRPr lang="en-IN" sz="2400" dirty="0"/>
          </a:p>
          <a:p>
            <a:pPr lvl="0" algn="just"/>
            <a:endParaRPr lang="en-IN" sz="2400" dirty="0"/>
          </a:p>
        </p:txBody>
      </p:sp>
      <p:sp>
        <p:nvSpPr>
          <p:cNvPr id="2" name="Footer Placeholder 6">
            <a:extLst>
              <a:ext uri="{FF2B5EF4-FFF2-40B4-BE49-F238E27FC236}">
                <a16:creationId xmlns:a16="http://schemas.microsoft.com/office/drawing/2014/main" id="{7F566F22-933A-4732-7270-9A04AA6ADB81}"/>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5306B7D8-49D7-5353-36CD-7D4AEAE4492E}"/>
              </a:ext>
            </a:extLst>
          </p:cNvPr>
          <p:cNvGraphicFramePr/>
          <p:nvPr>
            <p:extLst>
              <p:ext uri="{D42A27DB-BD31-4B8C-83A1-F6EECF244321}">
                <p14:modId xmlns:p14="http://schemas.microsoft.com/office/powerpoint/2010/main" val="2699248167"/>
              </p:ext>
            </p:extLst>
          </p:nvPr>
        </p:nvGraphicFramePr>
        <p:xfrm>
          <a:off x="10344472" y="144592"/>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E127E7EA-BA9C-6E76-5FA1-2CC45232645A}"/>
              </a:ext>
            </a:extLst>
          </p:cNvPr>
          <p:cNvSpPr>
            <a:spLocks noChangeArrowheads="1"/>
          </p:cNvSpPr>
          <p:nvPr/>
        </p:nvSpPr>
        <p:spPr bwMode="auto">
          <a:xfrm>
            <a:off x="10344472" y="276638"/>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2066962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3508653"/>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a:pPr>
            <a:r>
              <a:rPr lang="en-IN" b="1" u="sng" dirty="0"/>
              <a:t>Part I- 12 items-Professional misconduct-members in Practice</a:t>
            </a:r>
          </a:p>
          <a:p>
            <a:pPr marL="800100" lvl="1" indent="-342900">
              <a:buFont typeface="+mj-lt"/>
              <a:buAutoNum type="alphaLcParenR"/>
            </a:pPr>
            <a:endParaRPr lang="en-IN" b="1" u="sng" dirty="0"/>
          </a:p>
          <a:p>
            <a:pPr marL="514350" lvl="0" indent="-514350">
              <a:buFont typeface="+mj-lt"/>
              <a:buAutoNum type="arabicPeriod" startAt="11"/>
            </a:pPr>
            <a:r>
              <a:rPr lang="en-IN" sz="2800" dirty="0"/>
              <a:t>Engages in any other occupation</a:t>
            </a:r>
          </a:p>
          <a:p>
            <a:pPr marL="514350" lvl="0" indent="-514350">
              <a:buFont typeface="+mj-lt"/>
              <a:buAutoNum type="arabicPeriod" startAt="11"/>
            </a:pPr>
            <a:endParaRPr lang="en-IN" sz="2800" dirty="0"/>
          </a:p>
          <a:p>
            <a:pPr marL="514350" lvl="0" indent="-514350">
              <a:buFont typeface="+mj-lt"/>
              <a:buAutoNum type="arabicPeriod" startAt="11"/>
            </a:pPr>
            <a:r>
              <a:rPr lang="en-IN" sz="2800" dirty="0"/>
              <a:t>Allows non - Member/non-partner to sign documents on his behalf.</a:t>
            </a:r>
          </a:p>
          <a:p>
            <a:pPr lvl="0" algn="just"/>
            <a:endParaRPr lang="en-IN" sz="2400" dirty="0"/>
          </a:p>
        </p:txBody>
      </p:sp>
      <p:sp>
        <p:nvSpPr>
          <p:cNvPr id="2" name="Footer Placeholder 6">
            <a:extLst>
              <a:ext uri="{FF2B5EF4-FFF2-40B4-BE49-F238E27FC236}">
                <a16:creationId xmlns:a16="http://schemas.microsoft.com/office/drawing/2014/main" id="{26300184-88C3-BF9A-3F62-B74E21B93BB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42F1999-D275-0403-4944-2A37C102C7F5}"/>
              </a:ext>
            </a:extLst>
          </p:cNvPr>
          <p:cNvGraphicFramePr/>
          <p:nvPr>
            <p:extLst>
              <p:ext uri="{D42A27DB-BD31-4B8C-83A1-F6EECF244321}">
                <p14:modId xmlns:p14="http://schemas.microsoft.com/office/powerpoint/2010/main" val="4293716785"/>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D66DB55B-A0D9-7779-FF94-E94887EBAC8F}"/>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522371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3508653"/>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arenR" startAt="2"/>
            </a:pPr>
            <a:r>
              <a:rPr lang="en-IN" b="1" u="sng" dirty="0"/>
              <a:t>Part II- 2 items - Professional misconduct-members in Service</a:t>
            </a:r>
          </a:p>
          <a:p>
            <a:pPr marL="800100" lvl="1" indent="-342900">
              <a:buFont typeface="+mj-lt"/>
              <a:buAutoNum type="alphaLcParenR" startAt="2"/>
            </a:pPr>
            <a:endParaRPr lang="en-IN" b="1" u="sng" dirty="0"/>
          </a:p>
          <a:p>
            <a:pPr marL="514350" lvl="0" indent="-514350">
              <a:buFont typeface="+mj-lt"/>
              <a:buAutoNum type="arabicPeriod"/>
            </a:pPr>
            <a:r>
              <a:rPr lang="en-IN" sz="2800" dirty="0"/>
              <a:t>Shares his emoluments with others</a:t>
            </a:r>
          </a:p>
          <a:p>
            <a:pPr marL="514350" lvl="0" indent="-514350">
              <a:buFont typeface="+mj-lt"/>
              <a:buAutoNum type="arabicPeriod"/>
            </a:pPr>
            <a:endParaRPr lang="en-IN" sz="2800" dirty="0"/>
          </a:p>
          <a:p>
            <a:pPr marL="514350" lvl="0" indent="-514350">
              <a:buFont typeface="+mj-lt"/>
              <a:buAutoNum type="arabicPeriod"/>
            </a:pPr>
            <a:r>
              <a:rPr lang="en-IN" sz="2800" dirty="0"/>
              <a:t>Accepts commission or gratification from a lawyer </a:t>
            </a:r>
            <a:r>
              <a:rPr lang="en-IN" sz="2800" dirty="0" err="1"/>
              <a:t>etc</a:t>
            </a:r>
            <a:r>
              <a:rPr lang="en-IN" sz="2800" dirty="0"/>
              <a:t> engaged by the employee.</a:t>
            </a:r>
          </a:p>
          <a:p>
            <a:pPr lvl="0" algn="just"/>
            <a:endParaRPr lang="en-IN" sz="2400" dirty="0"/>
          </a:p>
        </p:txBody>
      </p:sp>
      <p:sp>
        <p:nvSpPr>
          <p:cNvPr id="2" name="Footer Placeholder 6">
            <a:extLst>
              <a:ext uri="{FF2B5EF4-FFF2-40B4-BE49-F238E27FC236}">
                <a16:creationId xmlns:a16="http://schemas.microsoft.com/office/drawing/2014/main" id="{24522613-DC8A-927B-A7BE-F71437B6823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D0C42EC5-CFB7-6574-7562-FB612194BD59}"/>
              </a:ext>
            </a:extLst>
          </p:cNvPr>
          <p:cNvGraphicFramePr/>
          <p:nvPr>
            <p:extLst>
              <p:ext uri="{D42A27DB-BD31-4B8C-83A1-F6EECF244321}">
                <p14:modId xmlns:p14="http://schemas.microsoft.com/office/powerpoint/2010/main" val="731181454"/>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13ABEF85-FFF3-6C90-5D6D-BED113335116}"/>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669687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5970865"/>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eriod" startAt="3"/>
            </a:pPr>
            <a:r>
              <a:rPr lang="en-IN" b="1" u="sng" dirty="0"/>
              <a:t>Part III- 3 items – Professional misconduct -generally (all members)</a:t>
            </a:r>
          </a:p>
          <a:p>
            <a:pPr marL="800100" lvl="1" indent="-342900">
              <a:buFont typeface="+mj-lt"/>
              <a:buAutoNum type="alphaLcParenR" startAt="2"/>
            </a:pPr>
            <a:endParaRPr lang="en-IN" b="1" u="sng" dirty="0"/>
          </a:p>
          <a:p>
            <a:pPr marL="514350" lvl="0" indent="-514350">
              <a:buFont typeface="+mj-lt"/>
              <a:buAutoNum type="arabicParenR"/>
            </a:pPr>
            <a:r>
              <a:rPr lang="en-IN" sz="2800" dirty="0"/>
              <a:t>Acts falsely as FCA</a:t>
            </a:r>
          </a:p>
          <a:p>
            <a:pPr marL="514350" lvl="0" indent="-514350">
              <a:buFont typeface="+mj-lt"/>
              <a:buAutoNum type="arabicParenR"/>
            </a:pPr>
            <a:endParaRPr lang="en-IN" sz="2800" dirty="0"/>
          </a:p>
          <a:p>
            <a:pPr marL="514350" lvl="0" indent="-514350">
              <a:buFont typeface="+mj-lt"/>
              <a:buAutoNum type="arabicParenR"/>
            </a:pPr>
            <a:r>
              <a:rPr lang="en-IN" sz="2800" dirty="0"/>
              <a:t>Does not supply information to the Institute and its other functionaries.</a:t>
            </a:r>
          </a:p>
          <a:p>
            <a:pPr marL="514350" lvl="0" indent="-514350">
              <a:buFont typeface="+mj-lt"/>
              <a:buAutoNum type="arabicParenR"/>
            </a:pPr>
            <a:endParaRPr lang="en-IN" sz="2800" dirty="0"/>
          </a:p>
          <a:p>
            <a:pPr marL="514350" lvl="0" indent="-514350">
              <a:buFont typeface="+mj-lt"/>
              <a:buAutoNum type="arabicParenR"/>
            </a:pPr>
            <a:r>
              <a:rPr lang="en-IN" sz="2800" dirty="0"/>
              <a:t>Gives false information under Clause (6) and (7) of the First Schedule</a:t>
            </a:r>
          </a:p>
          <a:p>
            <a:pPr marL="514350" lvl="0" indent="-514350">
              <a:buFont typeface="+mj-lt"/>
              <a:buAutoNum type="arabicPeriod" startAt="11"/>
            </a:pPr>
            <a:endParaRPr lang="en-IN" sz="2800" dirty="0"/>
          </a:p>
          <a:p>
            <a:pPr lvl="0" algn="just"/>
            <a:endParaRPr lang="en-IN" sz="2400" dirty="0"/>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6C62017A-4AB1-2464-FDA0-25A9BB062B3A}"/>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941F317-E5ED-2868-1A82-192129573B57}"/>
              </a:ext>
            </a:extLst>
          </p:cNvPr>
          <p:cNvGraphicFramePr/>
          <p:nvPr>
            <p:extLst>
              <p:ext uri="{D42A27DB-BD31-4B8C-83A1-F6EECF244321}">
                <p14:modId xmlns:p14="http://schemas.microsoft.com/office/powerpoint/2010/main" val="160634775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210F483-B21D-771E-DC20-9D6A1792A91C}"/>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8548800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86916"/>
            <a:ext cx="11354215" cy="5201424"/>
          </a:xfrm>
          <a:prstGeom prst="rect">
            <a:avLst/>
          </a:prstGeom>
        </p:spPr>
        <p:txBody>
          <a:bodyPr vert="horz" wrap="square" lIns="0" tIns="0" rIns="0" bIns="0" rtlCol="0">
            <a:spAutoFit/>
          </a:bodyPr>
          <a:lstStyle/>
          <a:p>
            <a:pPr algn="ctr"/>
            <a:r>
              <a:rPr lang="en-IN" sz="2800" b="1" dirty="0"/>
              <a:t>FIRST SCHEDULE .. In brief (CONTD)</a:t>
            </a:r>
          </a:p>
          <a:p>
            <a:pPr algn="ctr"/>
            <a:endParaRPr lang="en-IN" sz="2800" b="1" dirty="0"/>
          </a:p>
          <a:p>
            <a:pPr marL="800100" lvl="1" indent="-342900">
              <a:buFont typeface="+mj-lt"/>
              <a:buAutoNum type="alphaLcPeriod" startAt="4"/>
            </a:pPr>
            <a:r>
              <a:rPr lang="en-IN" b="1" u="sng" dirty="0"/>
              <a:t>Part IV- 2 items - other misconduct -generally (all members)</a:t>
            </a:r>
          </a:p>
          <a:p>
            <a:pPr lvl="0"/>
            <a:endParaRPr lang="en-IN" sz="2800" dirty="0"/>
          </a:p>
          <a:p>
            <a:pPr marL="514350" lvl="0" indent="-514350">
              <a:buFont typeface="+mj-lt"/>
              <a:buAutoNum type="arabicPeriod"/>
            </a:pPr>
            <a:r>
              <a:rPr lang="en-IN" sz="2800" dirty="0"/>
              <a:t>Becomes guilty of any offence punishable with imprisonment </a:t>
            </a:r>
            <a:r>
              <a:rPr lang="en-IN" sz="2800" dirty="0" err="1"/>
              <a:t>upto</a:t>
            </a:r>
            <a:r>
              <a:rPr lang="en-IN" sz="2800"/>
              <a:t> 6 </a:t>
            </a:r>
            <a:r>
              <a:rPr lang="en-IN" sz="2800" dirty="0"/>
              <a:t>months, either in civil or criminal case</a:t>
            </a:r>
          </a:p>
          <a:p>
            <a:pPr marL="514350" lvl="0" indent="-514350">
              <a:buFont typeface="+mj-lt"/>
              <a:buAutoNum type="arabicPeriod"/>
            </a:pPr>
            <a:endParaRPr lang="en-IN" sz="2800" dirty="0"/>
          </a:p>
          <a:p>
            <a:pPr marL="514350" lvl="0" indent="-514350">
              <a:buFont typeface="+mj-lt"/>
              <a:buAutoNum type="arabicPeriod"/>
            </a:pPr>
            <a:r>
              <a:rPr lang="en-IN" sz="2800" dirty="0"/>
              <a:t>Bring disrepute to the profession/Institute as a result of his action.</a:t>
            </a:r>
          </a:p>
          <a:p>
            <a:pPr algn="just"/>
            <a:endParaRPr lang="en-IN" sz="2400" dirty="0"/>
          </a:p>
          <a:p>
            <a:pPr lvl="0" algn="just"/>
            <a:endParaRPr lang="en-IN" sz="2400" dirty="0"/>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7E6EE22C-DDC4-3481-DC59-E39605CB45AD}"/>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9ED8BF1-4EA2-462E-9D43-B6EC165D5ECF}"/>
              </a:ext>
            </a:extLst>
          </p:cNvPr>
          <p:cNvGraphicFramePr/>
          <p:nvPr>
            <p:extLst>
              <p:ext uri="{D42A27DB-BD31-4B8C-83A1-F6EECF244321}">
                <p14:modId xmlns:p14="http://schemas.microsoft.com/office/powerpoint/2010/main" val="4267604879"/>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A9C82F8-43C1-AB4A-2DDD-BF3847C011F1}"/>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459573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5816977"/>
          </a:xfrm>
          <a:prstGeom prst="rect">
            <a:avLst/>
          </a:prstGeom>
        </p:spPr>
        <p:txBody>
          <a:bodyPr vert="horz" wrap="square" lIns="0" tIns="0" rIns="0" bIns="0" rtlCol="0">
            <a:spAutoFit/>
          </a:bodyPr>
          <a:lstStyle/>
          <a:p>
            <a:pPr algn="ctr"/>
            <a:r>
              <a:rPr lang="en-IN" sz="2800" b="1" dirty="0"/>
              <a:t>SECOND SCHEDULE .. In brief</a:t>
            </a:r>
          </a:p>
          <a:p>
            <a:pPr algn="ctr"/>
            <a:endParaRPr lang="en-IN" sz="2800" b="1" dirty="0"/>
          </a:p>
          <a:p>
            <a:pPr marL="800100" lvl="1" indent="-342900">
              <a:buFont typeface="+mj-lt"/>
              <a:buAutoNum type="alphaLcPeriod"/>
            </a:pPr>
            <a:r>
              <a:rPr lang="en-IN" b="1" u="sng" dirty="0"/>
              <a:t>Part I- 10 items - Professional misconduct-members in Practice</a:t>
            </a:r>
          </a:p>
          <a:p>
            <a:pPr marL="800100" lvl="1" indent="-342900">
              <a:buFont typeface="+mj-lt"/>
              <a:buAutoNum type="alphaLcPeriod"/>
            </a:pPr>
            <a:endParaRPr lang="en-IN" sz="2800" b="1" u="sng" dirty="0"/>
          </a:p>
          <a:p>
            <a:pPr marL="514350" lvl="0" indent="-514350">
              <a:buFont typeface="+mj-lt"/>
              <a:buAutoNum type="arabicPeriod"/>
            </a:pPr>
            <a:r>
              <a:rPr lang="en-IN" sz="2800" dirty="0"/>
              <a:t>Discloses information acquired without Client’s consent</a:t>
            </a:r>
          </a:p>
          <a:p>
            <a:pPr marL="514350" lvl="0" indent="-514350">
              <a:buFont typeface="+mj-lt"/>
              <a:buAutoNum type="arabicPeriod"/>
            </a:pPr>
            <a:endParaRPr lang="en-IN" sz="2800" dirty="0"/>
          </a:p>
          <a:p>
            <a:pPr marL="514350" lvl="0" indent="-514350">
              <a:buFont typeface="+mj-lt"/>
              <a:buAutoNum type="arabicPeriod"/>
            </a:pPr>
            <a:r>
              <a:rPr lang="en-IN" sz="2800" dirty="0"/>
              <a:t>Certifies/submits report without examining the related records</a:t>
            </a:r>
          </a:p>
          <a:p>
            <a:pPr marL="514350" lvl="0" indent="-514350">
              <a:buFont typeface="+mj-lt"/>
              <a:buAutoNum type="arabicPeriod"/>
            </a:pPr>
            <a:endParaRPr lang="en-IN" sz="2800" dirty="0"/>
          </a:p>
          <a:p>
            <a:pPr marL="514350" lvl="0" indent="-514350">
              <a:buFont typeface="+mj-lt"/>
              <a:buAutoNum type="arabicPeriod"/>
            </a:pPr>
            <a:r>
              <a:rPr lang="en-IN" sz="2800" dirty="0"/>
              <a:t>Permits to use name for vouching the accuracy of future contingent earnings</a:t>
            </a:r>
          </a:p>
          <a:p>
            <a:pPr marL="514350" lvl="0" indent="-514350">
              <a:buFont typeface="+mj-lt"/>
              <a:buAutoNum type="arabicPeriod"/>
            </a:pPr>
            <a:endParaRPr lang="en-IN" sz="2800" dirty="0"/>
          </a:p>
          <a:p>
            <a:pPr marL="514350" lvl="0" indent="-514350">
              <a:buFont typeface="+mj-lt"/>
              <a:buAutoNum type="arabicPeriod"/>
            </a:pPr>
            <a:r>
              <a:rPr lang="en-IN" sz="2800" dirty="0"/>
              <a:t>Opines on Financial Statement where substantial interest involved.</a:t>
            </a:r>
            <a:endParaRPr lang="en-IN" sz="2400" dirty="0"/>
          </a:p>
          <a:p>
            <a:pPr lvl="0" algn="just"/>
            <a:endParaRPr lang="en-IN" sz="2400" dirty="0"/>
          </a:p>
        </p:txBody>
      </p:sp>
      <p:sp>
        <p:nvSpPr>
          <p:cNvPr id="7" name="Footer Placeholder 6">
            <a:extLst>
              <a:ext uri="{FF2B5EF4-FFF2-40B4-BE49-F238E27FC236}">
                <a16:creationId xmlns:a16="http://schemas.microsoft.com/office/drawing/2014/main" id="{4C9CEC18-D09A-84F7-1BA4-0932CC919F6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F35C6BD5-C2D5-B0F1-8C71-1BAA9B0C6D28}"/>
              </a:ext>
            </a:extLst>
          </p:cNvPr>
          <p:cNvGraphicFramePr/>
          <p:nvPr>
            <p:extLst>
              <p:ext uri="{D42A27DB-BD31-4B8C-83A1-F6EECF244321}">
                <p14:modId xmlns:p14="http://schemas.microsoft.com/office/powerpoint/2010/main" val="343789544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C4BCEEA7-677F-3807-24AB-058A8A880FA0}"/>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152993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6186309"/>
          </a:xfrm>
          <a:prstGeom prst="rect">
            <a:avLst/>
          </a:prstGeom>
        </p:spPr>
        <p:txBody>
          <a:bodyPr vert="horz" wrap="square" lIns="0" tIns="0" rIns="0" bIns="0" rtlCol="0">
            <a:spAutoFit/>
          </a:bodyPr>
          <a:lstStyle/>
          <a:p>
            <a:pPr algn="ctr"/>
            <a:r>
              <a:rPr lang="en-IN" sz="2800" b="1" dirty="0"/>
              <a:t>SECOND SCHEDULE .. In brief (</a:t>
            </a:r>
            <a:r>
              <a:rPr lang="en-IN" sz="2800" b="1" dirty="0" err="1"/>
              <a:t>Contd</a:t>
            </a:r>
            <a:r>
              <a:rPr lang="en-IN" sz="2800" b="1" dirty="0"/>
              <a:t>)</a:t>
            </a:r>
          </a:p>
          <a:p>
            <a:pPr algn="ctr"/>
            <a:endParaRPr lang="en-IN" sz="2800" b="1" dirty="0"/>
          </a:p>
          <a:p>
            <a:pPr marL="800100" lvl="1" indent="-342900">
              <a:buFont typeface="+mj-lt"/>
              <a:buAutoNum type="alphaLcPeriod"/>
            </a:pPr>
            <a:r>
              <a:rPr lang="en-IN" b="1" u="sng" dirty="0"/>
              <a:t>Part I- 10 items - Professional misconduct-members in Practice</a:t>
            </a:r>
          </a:p>
          <a:p>
            <a:pPr marL="800100" lvl="1" indent="-342900">
              <a:buFont typeface="+mj-lt"/>
              <a:buAutoNum type="alphaLcPeriod"/>
            </a:pPr>
            <a:endParaRPr lang="en-IN" sz="2800" b="1" u="sng" dirty="0"/>
          </a:p>
          <a:p>
            <a:pPr marL="514350" lvl="0" indent="-514350">
              <a:buAutoNum type="arabicPeriod" startAt="5"/>
            </a:pPr>
            <a:r>
              <a:rPr lang="en-IN" sz="2800" dirty="0"/>
              <a:t>Fails to disclose any material fact in Financial Statements.</a:t>
            </a:r>
          </a:p>
          <a:p>
            <a:pPr marL="514350" lvl="0" indent="-514350">
              <a:buAutoNum type="arabicPeriod" startAt="5"/>
            </a:pPr>
            <a:endParaRPr lang="en-IN" sz="2800" dirty="0"/>
          </a:p>
          <a:p>
            <a:pPr marL="514350" lvl="0" indent="-514350">
              <a:buAutoNum type="arabicPeriod" startAt="6"/>
            </a:pPr>
            <a:r>
              <a:rPr lang="en-IN" sz="2800" dirty="0"/>
              <a:t>Fails to report a known material misstatement appearing in Financial Statements.</a:t>
            </a:r>
          </a:p>
          <a:p>
            <a:pPr marL="514350" lvl="0" indent="-514350">
              <a:buAutoNum type="arabicPeriod" startAt="6"/>
            </a:pPr>
            <a:endParaRPr lang="en-IN" sz="2800" dirty="0"/>
          </a:p>
          <a:p>
            <a:pPr marL="514350" lvl="0" indent="-514350">
              <a:buAutoNum type="arabicPeriod" startAt="7"/>
            </a:pPr>
            <a:r>
              <a:rPr lang="en-IN" sz="2800" dirty="0"/>
              <a:t>Performs professional duties without due diligence/grossly negligent</a:t>
            </a:r>
          </a:p>
          <a:p>
            <a:pPr marL="514350" lvl="0" indent="-514350">
              <a:buAutoNum type="arabicPeriod" startAt="7"/>
            </a:pPr>
            <a:endParaRPr lang="en-IN" sz="2800" dirty="0"/>
          </a:p>
          <a:p>
            <a:pPr marL="514350" lvl="0" indent="-514350">
              <a:buAutoNum type="arabicPeriod" startAt="8"/>
            </a:pPr>
            <a:r>
              <a:rPr lang="en-IN" sz="2800" dirty="0"/>
              <a:t>Fails to obtain sufficient information for expressing an opinion.</a:t>
            </a:r>
          </a:p>
          <a:p>
            <a:pPr lvl="0" algn="just"/>
            <a:endParaRPr lang="en-IN" sz="2400" dirty="0"/>
          </a:p>
          <a:p>
            <a:pPr lvl="0" algn="just"/>
            <a:endParaRPr lang="en-IN" sz="2400" dirty="0"/>
          </a:p>
        </p:txBody>
      </p:sp>
      <p:sp>
        <p:nvSpPr>
          <p:cNvPr id="2" name="Footer Placeholder 6">
            <a:extLst>
              <a:ext uri="{FF2B5EF4-FFF2-40B4-BE49-F238E27FC236}">
                <a16:creationId xmlns:a16="http://schemas.microsoft.com/office/drawing/2014/main" id="{C77CDA52-C4C6-14F3-A5BF-089E05F2AF89}"/>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EA8A900-0823-3C0B-AB28-7479D9BCAFE9}"/>
              </a:ext>
            </a:extLst>
          </p:cNvPr>
          <p:cNvGraphicFramePr/>
          <p:nvPr>
            <p:extLst>
              <p:ext uri="{D42A27DB-BD31-4B8C-83A1-F6EECF244321}">
                <p14:modId xmlns:p14="http://schemas.microsoft.com/office/powerpoint/2010/main" val="343789544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07291A92-8F17-A74E-2C89-8B516A8C4919}"/>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944421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9640"/>
            <a:ext cx="11354215" cy="4154984"/>
          </a:xfrm>
          <a:prstGeom prst="rect">
            <a:avLst/>
          </a:prstGeom>
        </p:spPr>
        <p:txBody>
          <a:bodyPr vert="horz" wrap="square" lIns="0" tIns="0" rIns="0" bIns="0" rtlCol="0">
            <a:spAutoFit/>
          </a:bodyPr>
          <a:lstStyle/>
          <a:p>
            <a:pPr algn="ctr"/>
            <a:r>
              <a:rPr lang="en-IN" sz="2800" b="1" dirty="0"/>
              <a:t>SECOND SCHEDULE .. In brief (</a:t>
            </a:r>
            <a:r>
              <a:rPr lang="en-IN" sz="2800" b="1" dirty="0" err="1"/>
              <a:t>Contd</a:t>
            </a:r>
            <a:r>
              <a:rPr lang="en-IN" sz="2800" b="1" dirty="0"/>
              <a:t>)</a:t>
            </a:r>
          </a:p>
          <a:p>
            <a:pPr algn="ctr"/>
            <a:endParaRPr lang="en-IN" sz="2800" b="1" dirty="0"/>
          </a:p>
          <a:p>
            <a:pPr marL="800100" lvl="1" indent="-342900">
              <a:buFont typeface="+mj-lt"/>
              <a:buAutoNum type="alphaLcPeriod"/>
            </a:pPr>
            <a:r>
              <a:rPr lang="en-IN" b="1" u="sng" dirty="0"/>
              <a:t>Part I- 10 items - Professional misconduct-members in Practice</a:t>
            </a:r>
          </a:p>
          <a:p>
            <a:pPr marL="800100" lvl="1" indent="-342900">
              <a:buFont typeface="+mj-lt"/>
              <a:buAutoNum type="alphaLcPeriod"/>
            </a:pPr>
            <a:endParaRPr lang="en-IN" sz="2800" b="1" u="sng" dirty="0"/>
          </a:p>
          <a:p>
            <a:pPr marL="514350" lvl="0" indent="-514350">
              <a:buAutoNum type="arabicPeriod" startAt="9"/>
            </a:pPr>
            <a:r>
              <a:rPr lang="en-IN" sz="2800" dirty="0"/>
              <a:t>Fails to invite attention to any material departure from the generally accepted procedure of audit.</a:t>
            </a:r>
          </a:p>
          <a:p>
            <a:pPr marL="514350" lvl="0" indent="-514350">
              <a:buAutoNum type="arabicPeriod" startAt="9"/>
            </a:pPr>
            <a:endParaRPr lang="en-IN" sz="2800" dirty="0"/>
          </a:p>
          <a:p>
            <a:pPr lvl="0"/>
            <a:r>
              <a:rPr lang="en-IN" sz="2800" dirty="0"/>
              <a:t>10. Keeps client’s money without opening separate bank account.</a:t>
            </a:r>
          </a:p>
          <a:p>
            <a:pPr marL="514350" lvl="0" indent="-514350">
              <a:buAutoNum type="arabicPeriod" startAt="8"/>
            </a:pPr>
            <a:endParaRPr lang="en-IN" sz="2800" dirty="0"/>
          </a:p>
        </p:txBody>
      </p:sp>
      <p:sp>
        <p:nvSpPr>
          <p:cNvPr id="7" name="Footer Placeholder 6">
            <a:extLst>
              <a:ext uri="{FF2B5EF4-FFF2-40B4-BE49-F238E27FC236}">
                <a16:creationId xmlns:a16="http://schemas.microsoft.com/office/drawing/2014/main" id="{2F2914DB-F16E-BF8B-A9FD-FB76AE8B36CE}"/>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7704B61-DDD2-D179-7F27-2BF9F2430160}"/>
              </a:ext>
            </a:extLst>
          </p:cNvPr>
          <p:cNvGraphicFramePr/>
          <p:nvPr>
            <p:extLst>
              <p:ext uri="{D42A27DB-BD31-4B8C-83A1-F6EECF244321}">
                <p14:modId xmlns:p14="http://schemas.microsoft.com/office/powerpoint/2010/main" val="403354779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0CCF4EDD-F6A1-C59B-F3AB-E2C2778A395D}"/>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009497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74798" y="186939"/>
            <a:ext cx="11354215" cy="5878532"/>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a:t>
            </a:r>
          </a:p>
          <a:p>
            <a:pPr algn="ctr"/>
            <a:endParaRPr lang="en-IN" sz="2800" b="1" dirty="0"/>
          </a:p>
          <a:p>
            <a:pPr marL="800100" lvl="1" indent="-342900">
              <a:buAutoNum type="alphaLcPeriod" startAt="2"/>
            </a:pPr>
            <a:r>
              <a:rPr lang="en-IN" b="1" u="sng" dirty="0"/>
              <a:t>Part II- 5 items - Professional misconduct- generally (all members)</a:t>
            </a:r>
          </a:p>
          <a:p>
            <a:pPr marL="514350" lvl="0" indent="-514350">
              <a:buAutoNum type="arabicPeriod" startAt="8"/>
            </a:pPr>
            <a:endParaRPr lang="en-IN" sz="2800" dirty="0"/>
          </a:p>
          <a:p>
            <a:pPr marL="514350" lvl="0" indent="-514350">
              <a:buAutoNum type="arabicPeriod"/>
            </a:pPr>
            <a:r>
              <a:rPr lang="en-IN" sz="2800" b="1" dirty="0"/>
              <a:t>Contravenes any of the provisions of the Chartered Accountants Act/Regulations &amp; Guidelines issued by the Council. (</a:t>
            </a:r>
            <a:r>
              <a:rPr lang="en-IN" sz="2800" b="1" dirty="0" err="1"/>
              <a:t>Brahmastra</a:t>
            </a:r>
            <a:r>
              <a:rPr lang="en-IN" sz="2800" b="1" dirty="0"/>
              <a:t>)</a:t>
            </a:r>
          </a:p>
          <a:p>
            <a:pPr marL="514350" lvl="0" indent="-514350">
              <a:buAutoNum type="arabicPeriod"/>
            </a:pPr>
            <a:endParaRPr lang="en-IN" sz="2800" dirty="0"/>
          </a:p>
          <a:p>
            <a:pPr marL="514350" lvl="0" indent="-514350">
              <a:buAutoNum type="arabicPeriod" startAt="2"/>
            </a:pPr>
            <a:r>
              <a:rPr lang="en-IN" sz="2800" dirty="0"/>
              <a:t>Discloses employer’s information without permission.</a:t>
            </a:r>
          </a:p>
          <a:p>
            <a:pPr marL="514350" lvl="0" indent="-514350">
              <a:buAutoNum type="arabicPeriod" startAt="2"/>
            </a:pPr>
            <a:endParaRPr lang="en-IN" sz="2800" dirty="0"/>
          </a:p>
          <a:p>
            <a:pPr marL="514350" lvl="0" indent="-514350">
              <a:buAutoNum type="arabicPeriod" startAt="3"/>
            </a:pPr>
            <a:r>
              <a:rPr lang="en-IN" sz="2800" dirty="0"/>
              <a:t>Provides false information to the Institute and its different authorities.</a:t>
            </a:r>
          </a:p>
          <a:p>
            <a:pPr marL="514350" lvl="0" indent="-514350">
              <a:buAutoNum type="arabicPeriod" startAt="3"/>
            </a:pPr>
            <a:endParaRPr lang="en-IN" sz="2800" dirty="0"/>
          </a:p>
          <a:p>
            <a:pPr lvl="0"/>
            <a:endParaRPr lang="en-IN" sz="2800" dirty="0"/>
          </a:p>
        </p:txBody>
      </p:sp>
      <p:sp>
        <p:nvSpPr>
          <p:cNvPr id="2" name="Footer Placeholder 6">
            <a:extLst>
              <a:ext uri="{FF2B5EF4-FFF2-40B4-BE49-F238E27FC236}">
                <a16:creationId xmlns:a16="http://schemas.microsoft.com/office/drawing/2014/main" id="{14887C31-A61E-DFF7-3D1E-5F3947557A35}"/>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C1D94B5C-6000-D580-A08C-62D0B3CE3861}"/>
              </a:ext>
            </a:extLst>
          </p:cNvPr>
          <p:cNvGraphicFramePr/>
          <p:nvPr>
            <p:extLst>
              <p:ext uri="{D42A27DB-BD31-4B8C-83A1-F6EECF244321}">
                <p14:modId xmlns:p14="http://schemas.microsoft.com/office/powerpoint/2010/main" val="3806246403"/>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B708240-E557-E303-B20E-2C5973460073}"/>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747211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67408" y="620688"/>
            <a:ext cx="11137826" cy="4585871"/>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a:t>
            </a:r>
          </a:p>
          <a:p>
            <a:pPr algn="ctr"/>
            <a:endParaRPr lang="en-IN" sz="2800" b="1" dirty="0"/>
          </a:p>
          <a:p>
            <a:pPr marL="800100" lvl="1" indent="-342900">
              <a:buAutoNum type="alphaLcPeriod" startAt="2"/>
            </a:pPr>
            <a:r>
              <a:rPr lang="en-IN" b="1" u="sng" dirty="0"/>
              <a:t>Part II- 5 items - Professional misconduct- generally (all members)</a:t>
            </a:r>
          </a:p>
          <a:p>
            <a:pPr marL="514350" lvl="0" indent="-514350">
              <a:buAutoNum type="arabicPeriod" startAt="8"/>
            </a:pPr>
            <a:endParaRPr lang="en-IN" sz="2800" dirty="0"/>
          </a:p>
          <a:p>
            <a:pPr marL="442913" lvl="0" indent="-442913" algn="just">
              <a:buFont typeface="+mj-lt"/>
              <a:buAutoNum type="arabicPeriod" startAt="4"/>
            </a:pPr>
            <a:r>
              <a:rPr lang="en-IN" sz="2800" dirty="0"/>
              <a:t>Defalcates/embezzles money received in professional capacity.</a:t>
            </a:r>
          </a:p>
          <a:p>
            <a:pPr marL="442913" lvl="0" indent="-442913" algn="just">
              <a:buFont typeface="+mj-lt"/>
              <a:buAutoNum type="arabicPeriod" startAt="4"/>
            </a:pPr>
            <a:endParaRPr lang="en-IN" sz="2800" dirty="0"/>
          </a:p>
          <a:p>
            <a:pPr marL="442913" lvl="0" indent="-442913" algn="just">
              <a:buFont typeface="+mj-lt"/>
              <a:buAutoNum type="arabicPeriod" startAt="4"/>
            </a:pPr>
            <a:r>
              <a:rPr lang="en-IN" sz="2800" dirty="0"/>
              <a:t>acts as an auditor of the company in contravention of the provisions of the Companies Act, 2013.</a:t>
            </a:r>
          </a:p>
          <a:p>
            <a:pPr marL="514350" lvl="0" indent="-514350">
              <a:buAutoNum type="arabicPeriod" startAt="3"/>
            </a:pPr>
            <a:endParaRPr lang="en-IN" sz="2800" dirty="0"/>
          </a:p>
          <a:p>
            <a:pPr lvl="0"/>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9386D72D-C904-C621-9C54-C582E799780A}"/>
              </a:ext>
            </a:extLst>
          </p:cNvPr>
          <p:cNvGraphicFramePr/>
          <p:nvPr>
            <p:extLst>
              <p:ext uri="{D42A27DB-BD31-4B8C-83A1-F6EECF244321}">
                <p14:modId xmlns:p14="http://schemas.microsoft.com/office/powerpoint/2010/main" val="3320561000"/>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43722C7-1888-07DD-4186-A7255E7B851A}"/>
              </a:ext>
            </a:extLst>
          </p:cNvPr>
          <p:cNvSpPr>
            <a:spLocks noChangeArrowheads="1"/>
          </p:cNvSpPr>
          <p:nvPr/>
        </p:nvSpPr>
        <p:spPr bwMode="auto">
          <a:xfrm>
            <a:off x="10177042" y="110820"/>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46556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75983" y="28049"/>
            <a:ext cx="9847791" cy="617365"/>
          </a:xfrm>
          <a:solidFill>
            <a:schemeClr val="tx2">
              <a:lumMod val="20000"/>
              <a:lumOff val="80000"/>
            </a:schemeClr>
          </a:solidFill>
        </p:spPr>
        <p:txBody>
          <a:bodyPr>
            <a:normAutofit fontScale="90000"/>
          </a:bodyPr>
          <a:lstStyle/>
          <a:p>
            <a:pPr algn="ctr"/>
            <a:r>
              <a:rPr lang="en-US" b="1" dirty="0">
                <a:solidFill>
                  <a:schemeClr val="tx1"/>
                </a:solidFill>
              </a:rPr>
              <a:t>ETHICS </a:t>
            </a:r>
          </a:p>
        </p:txBody>
      </p:sp>
      <p:sp>
        <p:nvSpPr>
          <p:cNvPr id="9" name="Content Placeholder 2"/>
          <p:cNvSpPr>
            <a:spLocks noGrp="1"/>
          </p:cNvSpPr>
          <p:nvPr>
            <p:ph idx="1"/>
          </p:nvPr>
        </p:nvSpPr>
        <p:spPr>
          <a:xfrm>
            <a:off x="208651" y="759083"/>
            <a:ext cx="11282387" cy="3389997"/>
          </a:xfrm>
        </p:spPr>
        <p:txBody>
          <a:bodyPr>
            <a:noAutofit/>
          </a:bodyPr>
          <a:lstStyle/>
          <a:p>
            <a:pPr marL="0" indent="0">
              <a:buClr>
                <a:schemeClr val="tx1"/>
              </a:buClr>
              <a:buNone/>
            </a:pPr>
            <a:r>
              <a:rPr lang="en-US" sz="2400" b="1" dirty="0">
                <a:solidFill>
                  <a:srgbClr val="FF0000"/>
                </a:solidFill>
              </a:rPr>
              <a:t>                </a:t>
            </a:r>
            <a:endParaRPr lang="en-US" sz="4800" b="1" dirty="0">
              <a:solidFill>
                <a:srgbClr val="FF0000"/>
              </a:solidFill>
            </a:endParaRPr>
          </a:p>
          <a:p>
            <a:pPr marL="0" indent="0" algn="just">
              <a:buClr>
                <a:schemeClr val="tx1"/>
              </a:buClr>
              <a:buNone/>
            </a:pPr>
            <a:endParaRPr lang="en-US" sz="4800" b="1" dirty="0">
              <a:solidFill>
                <a:srgbClr val="FF0000"/>
              </a:solidFill>
            </a:endParaRPr>
          </a:p>
        </p:txBody>
      </p:sp>
      <p:sp>
        <p:nvSpPr>
          <p:cNvPr id="4" name="object 4"/>
          <p:cNvSpPr txBox="1">
            <a:spLocks noGrp="1"/>
          </p:cNvSpPr>
          <p:nvPr>
            <p:ph type="sldNum" sz="quarter" idx="12"/>
          </p:nvPr>
        </p:nvSpPr>
        <p:spPr>
          <a:xfrm>
            <a:off x="398866" y="889009"/>
            <a:ext cx="584825" cy="162673"/>
          </a:xfrm>
          <a:prstGeom prst="rect">
            <a:avLst/>
          </a:prstGeom>
        </p:spPr>
        <p:txBody>
          <a:bodyPr vert="horz" wrap="square" lIns="0" tIns="0" rIns="0" bIns="0" rtlCol="0" anchor="ctr">
            <a:spAutoFit/>
          </a:bodyPr>
          <a:lstStyle/>
          <a:p>
            <a:pPr marL="25398">
              <a:lnSpc>
                <a:spcPts val="1100"/>
              </a:lnSpc>
            </a:pPr>
            <a:r>
              <a:rPr lang="en-US" dirty="0"/>
              <a:t> </a:t>
            </a:r>
            <a:fld id="{81D60167-4931-47E6-BA6A-407CBD079E47}" type="slidenum">
              <a:rPr smtClean="0"/>
              <a:pPr marL="25398">
                <a:lnSpc>
                  <a:spcPts val="1100"/>
                </a:lnSpc>
              </a:pPr>
              <a:t>4</a:t>
            </a:fld>
            <a:endParaRPr dirty="0"/>
          </a:p>
        </p:txBody>
      </p:sp>
      <p:sp>
        <p:nvSpPr>
          <p:cNvPr id="7" name="TextBox 6">
            <a:extLst>
              <a:ext uri="{FF2B5EF4-FFF2-40B4-BE49-F238E27FC236}">
                <a16:creationId xmlns:a16="http://schemas.microsoft.com/office/drawing/2014/main" id="{5F8C9594-7A9F-618C-BFD8-EE5991BDA4EE}"/>
              </a:ext>
            </a:extLst>
          </p:cNvPr>
          <p:cNvSpPr txBox="1"/>
          <p:nvPr/>
        </p:nvSpPr>
        <p:spPr>
          <a:xfrm>
            <a:off x="1238114" y="1159512"/>
            <a:ext cx="9715771" cy="4832092"/>
          </a:xfrm>
          <a:prstGeom prst="rect">
            <a:avLst/>
          </a:prstGeom>
          <a:noFill/>
        </p:spPr>
        <p:txBody>
          <a:bodyPr wrap="square">
            <a:spAutoFit/>
          </a:bodyPr>
          <a:lstStyle/>
          <a:p>
            <a:pPr algn="just"/>
            <a:r>
              <a:rPr lang="en-IN" sz="2800" dirty="0"/>
              <a:t>The term “Ethics” means moral principles which governs a persons behaviour or the conducting of an activity. It is the branch of knowledge that deals with moral principles, </a:t>
            </a:r>
          </a:p>
          <a:p>
            <a:pPr algn="just"/>
            <a:endParaRPr lang="en-IN" sz="2800" dirty="0"/>
          </a:p>
          <a:p>
            <a:pPr algn="just"/>
            <a:r>
              <a:rPr lang="en-IN" sz="2800" dirty="0"/>
              <a:t>“professional ethics” consists of personal, organisational and corporate standards of behaviour expected for professionals.</a:t>
            </a:r>
          </a:p>
          <a:p>
            <a:pPr algn="just"/>
            <a:endParaRPr lang="en-IN" sz="2800" dirty="0"/>
          </a:p>
          <a:p>
            <a:pPr algn="just"/>
            <a:r>
              <a:rPr lang="en-IN" sz="2800" dirty="0"/>
              <a:t>There can be different moral codes to different sections of the Society or professionals.</a:t>
            </a:r>
          </a:p>
        </p:txBody>
      </p:sp>
      <p:sp>
        <p:nvSpPr>
          <p:cNvPr id="3" name="Footer Placeholder 6">
            <a:extLst>
              <a:ext uri="{FF2B5EF4-FFF2-40B4-BE49-F238E27FC236}">
                <a16:creationId xmlns:a16="http://schemas.microsoft.com/office/drawing/2014/main" id="{E8BEE3AB-FA02-2F04-274D-95EC36A60782}"/>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485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
                    </p:tgtEl>
                  </p:cond>
                </p:stCondLst>
                <p:endSync evt="end" delay="0">
                  <p:rtn val="all"/>
                </p:endSync>
                <p:childTnLst>
                  <p:par>
                    <p:cTn id="22" fill="hold">
                      <p:stCondLst>
                        <p:cond delay="0"/>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additive="base">
                                        <p:cTn id="3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67408" y="620688"/>
            <a:ext cx="10945216" cy="5355312"/>
          </a:xfrm>
          <a:prstGeom prst="rect">
            <a:avLst/>
          </a:prstGeom>
        </p:spPr>
        <p:txBody>
          <a:bodyPr vert="horz" wrap="square" lIns="0" tIns="0" rIns="0" bIns="0" rtlCol="0">
            <a:spAutoFit/>
          </a:bodyPr>
          <a:lstStyle/>
          <a:p>
            <a:pPr algn="ctr"/>
            <a:r>
              <a:rPr lang="en-IN" sz="2800" b="1" dirty="0"/>
              <a:t>SECOND SCHEDULE (</a:t>
            </a:r>
            <a:r>
              <a:rPr lang="en-IN" sz="2800" b="1" dirty="0" err="1"/>
              <a:t>Contd</a:t>
            </a:r>
            <a:r>
              <a:rPr lang="en-IN" sz="2800" b="1" dirty="0"/>
              <a:t>)-some clauses</a:t>
            </a:r>
          </a:p>
          <a:p>
            <a:pPr algn="ctr"/>
            <a:endParaRPr lang="en-IN" sz="2800" b="1" dirty="0"/>
          </a:p>
          <a:p>
            <a:pPr lvl="1"/>
            <a:r>
              <a:rPr lang="en-IN" b="1" u="sng" dirty="0"/>
              <a:t>Part I- Clause (7) </a:t>
            </a:r>
            <a:r>
              <a:rPr lang="en-IN" sz="1800" dirty="0"/>
              <a:t>Performs professional duties without due diligence/grossly negligent</a:t>
            </a:r>
          </a:p>
          <a:p>
            <a:pPr lvl="1" algn="just"/>
            <a:r>
              <a:rPr lang="x-none" sz="2000" b="1" spc="20" dirty="0">
                <a:effectLst/>
                <a:latin typeface="Arial Narrow" panose="020B0606020202030204" pitchFamily="34" charset="0"/>
                <a:ea typeface="Times New Roman" panose="02020603050405020304" pitchFamily="18" charset="0"/>
                <a:cs typeface="Arial" panose="020B0604020202020204" pitchFamily="34" charset="0"/>
              </a:rPr>
              <a:t>Clause (7):</a:t>
            </a:r>
            <a:r>
              <a:rPr lang="x-none" sz="2000" i="1" spc="20" dirty="0">
                <a:effectLst/>
                <a:latin typeface="Arial Narrow" panose="020B0606020202030204" pitchFamily="34" charset="0"/>
                <a:ea typeface="Times New Roman" panose="02020603050405020304" pitchFamily="18" charset="0"/>
                <a:cs typeface="Arial" panose="020B0604020202020204" pitchFamily="34" charset="0"/>
              </a:rPr>
              <a:t>	</a:t>
            </a:r>
            <a:r>
              <a:rPr lang="x-none" sz="2000" dirty="0"/>
              <a:t>does not exercise due diligence, or is grossly negligent in the conduct of his professional duties;</a:t>
            </a:r>
            <a:endParaRPr lang="en-IN" sz="2000" dirty="0"/>
          </a:p>
          <a:p>
            <a:pPr lvl="1"/>
            <a:endParaRPr lang="en-US" sz="1800" spc="20" dirty="0">
              <a:effectLst/>
              <a:latin typeface="Arial Narrow" panose="020B0606020202030204" pitchFamily="34" charset="0"/>
              <a:ea typeface="Times New Roman" panose="02020603050405020304" pitchFamily="18" charset="0"/>
              <a:cs typeface="Arial" panose="020B0604020202020204" pitchFamily="34" charset="0"/>
            </a:endParaRPr>
          </a:p>
          <a:p>
            <a:pPr lvl="1" algn="just"/>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Though very simply worded, it is a vital clause which unusually gets attracted whenever it is necessary to judge whether the accountant has honestly and reasonably discharged his duties. Diligence means care; caution; attention and care required from a person in a given situation and the expression ‘due diligence’ means a measure of prudence, activity, or alertness, as is proper to be expected from, and ordinarily exercised by, a reasonable and prudent member in practice under the particular circumstance</a:t>
            </a:r>
            <a:endParaRPr lang="en-IN" sz="3600" dirty="0"/>
          </a:p>
          <a:p>
            <a:pPr lvl="1" algn="just"/>
            <a:endParaRPr lang="en-US" sz="2400" spc="20" dirty="0">
              <a:effectLst/>
              <a:latin typeface="Arial Narrow" panose="020B0606020202030204" pitchFamily="34" charset="0"/>
              <a:ea typeface="Times New Roman" panose="02020603050405020304" pitchFamily="18" charset="0"/>
              <a:cs typeface="Arial" panose="020B0604020202020204" pitchFamily="34" charset="0"/>
            </a:endParaRPr>
          </a:p>
          <a:p>
            <a:pPr lvl="1" algn="just"/>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The expression ‘negligence’ covers a wide field and extends from the frontiers of fraud to collateral and minor negligence.</a:t>
            </a:r>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6CBA62A3-CB04-561D-116E-4377675691E9}"/>
              </a:ext>
            </a:extLst>
          </p:cNvPr>
          <p:cNvGraphicFramePr/>
          <p:nvPr>
            <p:extLst>
              <p:ext uri="{D42A27DB-BD31-4B8C-83A1-F6EECF244321}">
                <p14:modId xmlns:p14="http://schemas.microsoft.com/office/powerpoint/2010/main" val="2224397568"/>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363B98AF-20FA-84F1-2B5D-877C9C8B19A0}"/>
              </a:ext>
            </a:extLst>
          </p:cNvPr>
          <p:cNvSpPr>
            <a:spLocks noChangeArrowheads="1"/>
          </p:cNvSpPr>
          <p:nvPr/>
        </p:nvSpPr>
        <p:spPr bwMode="auto">
          <a:xfrm>
            <a:off x="10017637" y="242416"/>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879150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67408" y="620688"/>
            <a:ext cx="11017224" cy="4924425"/>
          </a:xfrm>
          <a:prstGeom prst="rect">
            <a:avLst/>
          </a:prstGeom>
        </p:spPr>
        <p:txBody>
          <a:bodyPr vert="horz" wrap="square" lIns="0" tIns="0" rIns="0" bIns="0" rtlCol="0">
            <a:spAutoFit/>
          </a:bodyPr>
          <a:lstStyle/>
          <a:p>
            <a:pPr algn="ctr"/>
            <a:r>
              <a:rPr lang="en-IN" sz="2800" b="1" dirty="0"/>
              <a:t>SECOND SCHEDULE Part I Clause (7)(</a:t>
            </a:r>
            <a:r>
              <a:rPr lang="en-IN" sz="2800" b="1" dirty="0" err="1"/>
              <a:t>Contd</a:t>
            </a:r>
            <a:r>
              <a:rPr lang="en-IN" sz="2800" b="1" dirty="0"/>
              <a:t>)-some clauses</a:t>
            </a:r>
            <a:endParaRPr lang="en-IN" sz="3600" dirty="0"/>
          </a:p>
          <a:p>
            <a:pPr lvl="1" algn="just"/>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The meaning and significance of this clause is well contained in the following passage quoted from the judgement of the </a:t>
            </a:r>
            <a:r>
              <a:rPr lang="en-US" sz="2400" b="1" spc="20" dirty="0">
                <a:effectLst/>
                <a:latin typeface="Arial Narrow" panose="020B0606020202030204" pitchFamily="34" charset="0"/>
                <a:ea typeface="Times New Roman" panose="02020603050405020304" pitchFamily="18" charset="0"/>
                <a:cs typeface="Arial" panose="020B0604020202020204" pitchFamily="34" charset="0"/>
              </a:rPr>
              <a:t>Karnataka High Court </a:t>
            </a: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in a disciplinary case </a:t>
            </a:r>
          </a:p>
          <a:p>
            <a:pPr lvl="1" algn="just"/>
            <a:endParaRPr lang="en-US" sz="2400" spc="20" dirty="0">
              <a:effectLst/>
              <a:latin typeface="Arial Narrow" panose="020B0606020202030204" pitchFamily="34" charset="0"/>
              <a:ea typeface="Times New Roman" panose="02020603050405020304" pitchFamily="18" charset="0"/>
              <a:cs typeface="Arial" panose="020B0604020202020204" pitchFamily="34" charset="0"/>
            </a:endParaRPr>
          </a:p>
          <a:p>
            <a:pPr lvl="1" algn="just"/>
            <a:r>
              <a:rPr lang="en-US" sz="2000" spc="20" dirty="0">
                <a:effectLst/>
                <a:latin typeface="Arial Narrow" panose="020B0606020202030204" pitchFamily="34" charset="0"/>
                <a:ea typeface="Times New Roman" panose="02020603050405020304" pitchFamily="18" charset="0"/>
                <a:cs typeface="Arial" panose="020B0604020202020204" pitchFamily="34" charset="0"/>
              </a:rPr>
              <a:t>“</a:t>
            </a: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It is the duty of an auditor to bring to bear on the work he has to perform that skill, care and caution which a reasonably competent, careful, and cautious auditor would use. What is reasonable skill, care and caution must depend on the particular circumstances of each case. An auditor is not bound to be a detective, or, as was said, to approach his work with suspicion or with a foregone conclusion that there is something wrong. He is a watch-dog but not a blood-hound. If there is anything calculated to excite suspicion he should probe it to the bottom; but in the absence of anything of that kind he is only bound to be reasonably cautious and careful.”</a:t>
            </a:r>
            <a:endParaRPr lang="en-IN" sz="3200" dirty="0"/>
          </a:p>
          <a:p>
            <a:pPr lvl="0"/>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01818909-7A35-2E54-25D7-2E5C5519BECC}"/>
              </a:ext>
            </a:extLst>
          </p:cNvPr>
          <p:cNvGraphicFramePr/>
          <p:nvPr>
            <p:extLst>
              <p:ext uri="{D42A27DB-BD31-4B8C-83A1-F6EECF244321}">
                <p14:modId xmlns:p14="http://schemas.microsoft.com/office/powerpoint/2010/main" val="3791807597"/>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FE846695-F82B-C94E-D94F-3F2259CC2477}"/>
              </a:ext>
            </a:extLst>
          </p:cNvPr>
          <p:cNvSpPr>
            <a:spLocks noChangeArrowheads="1"/>
          </p:cNvSpPr>
          <p:nvPr/>
        </p:nvSpPr>
        <p:spPr bwMode="auto">
          <a:xfrm>
            <a:off x="10017637" y="242416"/>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11461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767408" y="620688"/>
            <a:ext cx="11017224" cy="4093428"/>
          </a:xfrm>
          <a:prstGeom prst="rect">
            <a:avLst/>
          </a:prstGeom>
        </p:spPr>
        <p:txBody>
          <a:bodyPr vert="horz" wrap="square" lIns="0" tIns="0" rIns="0" bIns="0" rtlCol="0">
            <a:spAutoFit/>
          </a:bodyPr>
          <a:lstStyle/>
          <a:p>
            <a:pPr algn="ctr"/>
            <a:r>
              <a:rPr lang="en-IN" sz="2800" b="1" dirty="0"/>
              <a:t>SECOND SCHEDULE Part I Clause (7)(</a:t>
            </a:r>
            <a:r>
              <a:rPr lang="en-IN" sz="2800" b="1" dirty="0" err="1"/>
              <a:t>Contd</a:t>
            </a:r>
            <a:r>
              <a:rPr lang="en-IN" sz="2800" b="1" dirty="0"/>
              <a:t>)-some clauses</a:t>
            </a:r>
            <a:endParaRPr lang="en-IN" sz="3600" dirty="0"/>
          </a:p>
          <a:p>
            <a:pPr lvl="1"/>
            <a:endParaRPr lang="en-IN" sz="3600" dirty="0"/>
          </a:p>
          <a:p>
            <a:pPr lvl="1"/>
            <a:r>
              <a:rPr lang="en-IN" sz="3600" dirty="0"/>
              <a:t>Another observation in a disciplinary case</a:t>
            </a:r>
          </a:p>
          <a:p>
            <a:pPr lvl="1" algn="just"/>
            <a:r>
              <a:rPr lang="en-US" sz="2200" spc="20" dirty="0">
                <a:effectLst/>
                <a:latin typeface="Arial Narrow" panose="020B0606020202030204" pitchFamily="34" charset="0"/>
                <a:ea typeface="Times New Roman" panose="02020603050405020304" pitchFamily="18" charset="0"/>
                <a:cs typeface="Arial" panose="020B0604020202020204" pitchFamily="34" charset="0"/>
              </a:rPr>
              <a:t>Professional misconduct on the part of a person </a:t>
            </a:r>
            <a:r>
              <a:rPr lang="en-US" sz="2200" spc="20" dirty="0" err="1">
                <a:effectLst/>
                <a:latin typeface="Arial Narrow" panose="020B0606020202030204" pitchFamily="34" charset="0"/>
                <a:ea typeface="Times New Roman" panose="02020603050405020304" pitchFamily="18" charset="0"/>
                <a:cs typeface="Arial" panose="020B0604020202020204" pitchFamily="34" charset="0"/>
              </a:rPr>
              <a:t>practising</a:t>
            </a:r>
            <a:r>
              <a:rPr lang="en-US" sz="2200" spc="20" dirty="0">
                <a:effectLst/>
                <a:latin typeface="Arial Narrow" panose="020B0606020202030204" pitchFamily="34" charset="0"/>
                <a:ea typeface="Times New Roman" panose="02020603050405020304" pitchFamily="18" charset="0"/>
                <a:cs typeface="Arial" panose="020B0604020202020204" pitchFamily="34" charset="0"/>
              </a:rPr>
              <a:t> one of the technical professions cannot fairly or reasonably be found merely on a finding of a bare non-performance of a duty or some default in performing it. The charge is not one of inefficiency but of misconduct. Imputation of certain mental condition is always involved. The test must always be whether in addition to the failure to do the duty, there has also been a failure to act honestly and reasonably</a:t>
            </a:r>
            <a:endParaRPr lang="en-IN" sz="2200" dirty="0"/>
          </a:p>
          <a:p>
            <a:pPr lvl="0"/>
            <a:endParaRPr lang="en-IN" sz="2800" dirty="0"/>
          </a:p>
          <a:p>
            <a:pPr lvl="0"/>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E1A66BBA-F9BF-0E05-0386-5EFC4CA69DC2}"/>
              </a:ext>
            </a:extLst>
          </p:cNvPr>
          <p:cNvGraphicFramePr/>
          <p:nvPr>
            <p:extLst>
              <p:ext uri="{D42A27DB-BD31-4B8C-83A1-F6EECF244321}">
                <p14:modId xmlns:p14="http://schemas.microsoft.com/office/powerpoint/2010/main" val="3791807597"/>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9CA4B059-0F53-5844-9453-45D6CFB7E1DA}"/>
              </a:ext>
            </a:extLst>
          </p:cNvPr>
          <p:cNvSpPr>
            <a:spLocks noChangeArrowheads="1"/>
          </p:cNvSpPr>
          <p:nvPr/>
        </p:nvSpPr>
        <p:spPr bwMode="auto">
          <a:xfrm>
            <a:off x="10017637" y="242416"/>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711971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383704" y="505772"/>
            <a:ext cx="11424592" cy="5165517"/>
          </a:xfrm>
          <a:prstGeom prst="rect">
            <a:avLst/>
          </a:prstGeom>
        </p:spPr>
        <p:txBody>
          <a:bodyPr vert="horz" wrap="square" lIns="0" tIns="0" rIns="0" bIns="0" rtlCol="0">
            <a:spAutoFit/>
          </a:bodyPr>
          <a:lstStyle/>
          <a:p>
            <a:pPr algn="ctr"/>
            <a:r>
              <a:rPr lang="en-IN" sz="2800" b="1" dirty="0"/>
              <a:t>SECOND SCHEDULE Part I Clause (8)-some clauses</a:t>
            </a:r>
            <a:endParaRPr lang="en-IN" sz="3600" dirty="0"/>
          </a:p>
          <a:p>
            <a:pPr marL="1143000" indent="-685800" algn="just">
              <a:lnSpc>
                <a:spcPts val="1350"/>
              </a:lnSpc>
              <a:spcBef>
                <a:spcPts val="500"/>
              </a:spcBef>
              <a:spcAft>
                <a:spcPts val="500"/>
              </a:spcAft>
              <a:tabLst>
                <a:tab pos="822960" algn="l"/>
                <a:tab pos="457200" algn="l"/>
              </a:tabLst>
            </a:pPr>
            <a:endParaRPr lang="en-IN" sz="1800" b="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x-none" sz="2400" b="1" spc="20" dirty="0">
                <a:effectLst/>
                <a:latin typeface="Arial Narrow" panose="020B0606020202030204" pitchFamily="34" charset="0"/>
                <a:ea typeface="Times New Roman" panose="02020603050405020304" pitchFamily="18" charset="0"/>
                <a:cs typeface="Arial" panose="020B0604020202020204" pitchFamily="34" charset="0"/>
              </a:rPr>
              <a:t>Clause (8):</a:t>
            </a:r>
            <a:r>
              <a:rPr lang="x-none" sz="2400" i="1" spc="20" dirty="0">
                <a:effectLst/>
                <a:latin typeface="Arial Narrow" panose="020B0606020202030204" pitchFamily="34" charset="0"/>
                <a:ea typeface="Times New Roman" panose="02020603050405020304" pitchFamily="18" charset="0"/>
                <a:cs typeface="Arial" panose="020B0604020202020204" pitchFamily="34" charset="0"/>
              </a:rPr>
              <a:t>	fails to obtain sufficient information which is necessary for expression of an </a:t>
            </a:r>
            <a:r>
              <a:rPr lang="en-IN" sz="2400" i="1" spc="20" dirty="0">
                <a:effectLst/>
                <a:latin typeface="Arial Narrow" panose="020B0606020202030204" pitchFamily="34" charset="0"/>
                <a:ea typeface="Times New Roman" panose="02020603050405020304" pitchFamily="18" charset="0"/>
                <a:cs typeface="Arial" panose="020B0604020202020204" pitchFamily="34" charset="0"/>
              </a:rPr>
              <a:t>o</a:t>
            </a:r>
            <a:r>
              <a:rPr lang="x-none" sz="2400" i="1" spc="20" dirty="0">
                <a:effectLst/>
                <a:latin typeface="Arial Narrow" panose="020B0606020202030204" pitchFamily="34" charset="0"/>
                <a:ea typeface="Times New Roman" panose="02020603050405020304" pitchFamily="18" charset="0"/>
                <a:cs typeface="Arial" panose="020B0604020202020204" pitchFamily="34" charset="0"/>
              </a:rPr>
              <a:t>pinion </a:t>
            </a:r>
            <a:endParaRPr lang="en-IN" sz="2400" i="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x-none" sz="2400" i="1" spc="20" dirty="0">
                <a:effectLst/>
                <a:latin typeface="Arial Narrow" panose="020B0606020202030204" pitchFamily="34" charset="0"/>
                <a:ea typeface="Times New Roman" panose="02020603050405020304" pitchFamily="18" charset="0"/>
                <a:cs typeface="Arial" panose="020B0604020202020204" pitchFamily="34" charset="0"/>
              </a:rPr>
              <a:t>or its exceptions are sufficiently material to negate the expression of an opinion</a:t>
            </a:r>
            <a:endParaRPr lang="en-IN" sz="2400" i="1" spc="20" dirty="0">
              <a:effectLst/>
              <a:latin typeface="Arial Narrow" panose="020B0606020202030204" pitchFamily="34" charset="0"/>
              <a:ea typeface="Times New Roman" panose="02020603050405020304" pitchFamily="18" charset="0"/>
              <a:cs typeface="Arial" panose="020B0604020202020204" pitchFamily="34" charset="0"/>
            </a:endParaRPr>
          </a:p>
          <a:p>
            <a:pPr marL="685800" indent="-685800" algn="just">
              <a:lnSpc>
                <a:spcPts val="1300"/>
              </a:lnSpc>
              <a:spcBef>
                <a:spcPts val="500"/>
              </a:spcBef>
              <a:spcAft>
                <a:spcPts val="500"/>
              </a:spcAft>
              <a:tabLst>
                <a:tab pos="1051560" algn="r"/>
                <a:tab pos="457200" algn="l"/>
                <a:tab pos="6858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	</a:t>
            </a:r>
          </a:p>
          <a:p>
            <a:pPr marL="685800" indent="36513" algn="just">
              <a:spcBef>
                <a:spcPts val="500"/>
              </a:spcBef>
              <a:spcAft>
                <a:spcPts val="500"/>
              </a:spcAft>
              <a:tabLst>
                <a:tab pos="1051560" algn="r"/>
                <a:tab pos="457200" algn="l"/>
                <a:tab pos="685800" algn="l"/>
              </a:tabLst>
            </a:pPr>
            <a:r>
              <a:rPr lang="en-US" sz="2400" spc="20" dirty="0">
                <a:latin typeface="Arial Narrow" panose="020B0606020202030204" pitchFamily="34" charset="0"/>
                <a:cs typeface="Arial" panose="020B0604020202020204" pitchFamily="34" charset="0"/>
              </a:rPr>
              <a:t>The chartered accountant should not express an opinion before obtaining the required data and information. The latter part of the clause enjoins that where due to inadequacy of information or data the report has to be circumscribed to an extent that it would cease to be of any expression of a categorical opinion, the auditor should clearly express his disclaimer in no uncertain terms. For example, if the auditor has not seen any evidence of the existence and/or valuation of the investment which constitute the only asset of a Company, he should not say that:-</a:t>
            </a:r>
            <a:endParaRPr lang="en-IN" sz="2000" spc="20" dirty="0">
              <a:effectLst/>
              <a:latin typeface="Arial Narrow" panose="020B0606020202030204" pitchFamily="34" charset="0"/>
              <a:ea typeface="Times New Roman" panose="02020603050405020304" pitchFamily="18" charset="0"/>
              <a:cs typeface="Arial" panose="020B0604020202020204" pitchFamily="34" charset="0"/>
            </a:endParaRPr>
          </a:p>
          <a:p>
            <a:pPr marL="685800" indent="36513" algn="just">
              <a:spcBef>
                <a:spcPts val="500"/>
              </a:spcBef>
              <a:spcAft>
                <a:spcPts val="500"/>
              </a:spcAft>
              <a:tabLst>
                <a:tab pos="1051560" algn="r"/>
                <a:tab pos="457200" algn="l"/>
                <a:tab pos="6858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“Subject to the verification of the existence and value of the investments the Balance Sheet shows a true and fair view.....etc.”</a:t>
            </a:r>
            <a:endParaRPr lang="en-IN" sz="2400" spc="2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850E6546-2604-CD1D-07FC-7A5ECADA02E4}"/>
              </a:ext>
            </a:extLst>
          </p:cNvPr>
          <p:cNvGraphicFramePr/>
          <p:nvPr>
            <p:extLst>
              <p:ext uri="{D42A27DB-BD31-4B8C-83A1-F6EECF244321}">
                <p14:modId xmlns:p14="http://schemas.microsoft.com/office/powerpoint/2010/main" val="1213679850"/>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AC55CBD8-10F4-9543-B9B9-C39546F50511}"/>
              </a:ext>
            </a:extLst>
          </p:cNvPr>
          <p:cNvSpPr>
            <a:spLocks noChangeArrowheads="1"/>
          </p:cNvSpPr>
          <p:nvPr/>
        </p:nvSpPr>
        <p:spPr bwMode="auto">
          <a:xfrm>
            <a:off x="10017637" y="242416"/>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377467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circle(in)">
                                      <p:cBhvr>
                                        <p:cTn id="13" dur="20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fade">
                                      <p:cBhvr>
                                        <p:cTn id="18" dur="1000"/>
                                        <p:tgtEl>
                                          <p:spTgt spid="4">
                                            <p:txEl>
                                              <p:pRg st="6" end="6"/>
                                            </p:txEl>
                                          </p:spTgt>
                                        </p:tgtEl>
                                      </p:cBhvr>
                                    </p:animEffect>
                                    <p:anim calcmode="lin" valueType="num">
                                      <p:cBhvr>
                                        <p:cTn id="1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499804" y="548680"/>
            <a:ext cx="11424592" cy="5486117"/>
          </a:xfrm>
          <a:prstGeom prst="rect">
            <a:avLst/>
          </a:prstGeom>
        </p:spPr>
        <p:txBody>
          <a:bodyPr vert="horz" wrap="square" lIns="0" tIns="0" rIns="0" bIns="0" rtlCol="0">
            <a:spAutoFit/>
          </a:bodyPr>
          <a:lstStyle/>
          <a:p>
            <a:pPr algn="ctr"/>
            <a:r>
              <a:rPr lang="en-IN" sz="2800" b="1" dirty="0"/>
              <a:t>SECOND SCHEDULE Part I Clause (9)-some clauses</a:t>
            </a:r>
            <a:endParaRPr lang="en-IN" sz="3600" dirty="0"/>
          </a:p>
          <a:p>
            <a:pPr marL="1143000" indent="-685800" algn="just">
              <a:lnSpc>
                <a:spcPts val="1350"/>
              </a:lnSpc>
              <a:spcBef>
                <a:spcPts val="500"/>
              </a:spcBef>
              <a:spcAft>
                <a:spcPts val="500"/>
              </a:spcAft>
              <a:tabLst>
                <a:tab pos="822960" algn="l"/>
                <a:tab pos="457200" algn="l"/>
              </a:tabLst>
            </a:pPr>
            <a:endParaRPr lang="en-US" sz="1800" i="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en-US" sz="2400" i="1" spc="20" dirty="0">
                <a:effectLst/>
                <a:latin typeface="Arial Narrow" panose="020B0606020202030204" pitchFamily="34" charset="0"/>
                <a:ea typeface="Times New Roman" panose="02020603050405020304" pitchFamily="18" charset="0"/>
                <a:cs typeface="Arial" panose="020B0604020202020204" pitchFamily="34" charset="0"/>
              </a:rPr>
              <a:t>A chartered accountant in practice shall be deemed to be guilty of professional misconduct, if he </a:t>
            </a:r>
            <a:endParaRPr lang="en-IN" sz="2400" b="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endParaRPr lang="en-US" sz="2400" b="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x-none" sz="2400" b="1" spc="20" dirty="0">
                <a:effectLst/>
                <a:latin typeface="Arial Narrow" panose="020B0606020202030204" pitchFamily="34" charset="0"/>
                <a:ea typeface="Times New Roman" panose="02020603050405020304" pitchFamily="18" charset="0"/>
                <a:cs typeface="Arial" panose="020B0604020202020204" pitchFamily="34" charset="0"/>
              </a:rPr>
              <a:t>Clause (</a:t>
            </a:r>
            <a:r>
              <a:rPr lang="en-IN" sz="2400" b="1" spc="20" dirty="0">
                <a:effectLst/>
                <a:latin typeface="Arial Narrow" panose="020B0606020202030204" pitchFamily="34" charset="0"/>
                <a:ea typeface="Times New Roman" panose="02020603050405020304" pitchFamily="18" charset="0"/>
                <a:cs typeface="Arial" panose="020B0604020202020204" pitchFamily="34" charset="0"/>
              </a:rPr>
              <a:t>9</a:t>
            </a:r>
            <a:r>
              <a:rPr lang="x-none" sz="2400" b="1" spc="20" dirty="0">
                <a:effectLst/>
                <a:latin typeface="Arial Narrow" panose="020B0606020202030204" pitchFamily="34" charset="0"/>
                <a:ea typeface="Times New Roman" panose="02020603050405020304" pitchFamily="18" charset="0"/>
                <a:cs typeface="Arial" panose="020B0604020202020204" pitchFamily="34" charset="0"/>
              </a:rPr>
              <a:t>):</a:t>
            </a:r>
            <a:r>
              <a:rPr lang="x-none" sz="2400" i="1" spc="20" dirty="0">
                <a:effectLst/>
                <a:latin typeface="Arial Narrow" panose="020B0606020202030204" pitchFamily="34" charset="0"/>
                <a:ea typeface="Times New Roman" panose="02020603050405020304" pitchFamily="18" charset="0"/>
                <a:cs typeface="Arial" panose="020B0604020202020204" pitchFamily="34" charset="0"/>
              </a:rPr>
              <a:t>	fails </a:t>
            </a:r>
            <a:r>
              <a:rPr lang="x-none" sz="2400" i="1" spc="20" dirty="0">
                <a:latin typeface="Arial Narrow" panose="020B0606020202030204" pitchFamily="34" charset="0"/>
                <a:cs typeface="Arial" panose="020B0604020202020204" pitchFamily="34" charset="0"/>
              </a:rPr>
              <a:t>to </a:t>
            </a:r>
            <a:r>
              <a:rPr lang="en-US" sz="2400" i="1" spc="20" dirty="0">
                <a:latin typeface="Arial Narrow" panose="020B0606020202030204" pitchFamily="34" charset="0"/>
                <a:cs typeface="Arial" panose="020B0604020202020204" pitchFamily="34" charset="0"/>
              </a:rPr>
              <a:t>invite attention to any material departure from the generally accepted </a:t>
            </a:r>
          </a:p>
          <a:p>
            <a:pPr marL="1143000" indent="-685800" algn="just">
              <a:lnSpc>
                <a:spcPts val="1350"/>
              </a:lnSpc>
              <a:spcBef>
                <a:spcPts val="500"/>
              </a:spcBef>
              <a:spcAft>
                <a:spcPts val="500"/>
              </a:spcAft>
              <a:tabLst>
                <a:tab pos="822960" algn="l"/>
                <a:tab pos="457200" algn="l"/>
              </a:tabLst>
            </a:pPr>
            <a:r>
              <a:rPr lang="en-US" sz="2400" i="1" spc="20" dirty="0">
                <a:latin typeface="Arial Narrow" panose="020B0606020202030204" pitchFamily="34" charset="0"/>
                <a:cs typeface="Arial" panose="020B0604020202020204" pitchFamily="34" charset="0"/>
              </a:rPr>
              <a:t>procedure of audit applicable to the circumstances.	</a:t>
            </a:r>
            <a:endParaRPr lang="en-IN" i="1" spc="20" dirty="0">
              <a:latin typeface="Arial Narrow" panose="020B0606020202030204" pitchFamily="34" charset="0"/>
              <a:ea typeface="Times New Roman" panose="02020603050405020304" pitchFamily="18" charset="0"/>
              <a:cs typeface="Arial" panose="020B0604020202020204" pitchFamily="34" charset="0"/>
            </a:endParaRPr>
          </a:p>
          <a:p>
            <a:pPr marL="442913" indent="14288" algn="just">
              <a:spcBef>
                <a:spcPts val="500"/>
              </a:spcBef>
              <a:spcAft>
                <a:spcPts val="500"/>
              </a:spcAft>
              <a:tabLst>
                <a:tab pos="822960" algn="l"/>
                <a:tab pos="457200" algn="l"/>
              </a:tabLst>
            </a:pPr>
            <a:r>
              <a:rPr lang="en-US" sz="2400" spc="20" dirty="0">
                <a:latin typeface="Arial Narrow" panose="020B0606020202030204" pitchFamily="34" charset="0"/>
                <a:cs typeface="Arial" panose="020B0604020202020204" pitchFamily="34" charset="0"/>
              </a:rPr>
              <a:t>This clause implies that the audit should be performed in accordance with “generally accepted procedure of audit applicable to the circumstances” and if for any reason the auditor has not  been able to perform the audit in accordance with such procedure, his report should draw attention to the material departures from such procedures. </a:t>
            </a:r>
          </a:p>
          <a:p>
            <a:pPr marL="442913" indent="14288" algn="just">
              <a:spcBef>
                <a:spcPts val="500"/>
              </a:spcBef>
              <a:spcAft>
                <a:spcPts val="500"/>
              </a:spcAft>
              <a:tabLst>
                <a:tab pos="822960" algn="l"/>
                <a:tab pos="457200" algn="l"/>
              </a:tabLst>
            </a:pPr>
            <a:r>
              <a:rPr lang="en-US" sz="2400" spc="20" dirty="0">
                <a:latin typeface="Arial Narrow" panose="020B0606020202030204" pitchFamily="34" charset="0"/>
                <a:cs typeface="Arial" panose="020B0604020202020204" pitchFamily="34" charset="0"/>
              </a:rPr>
              <a:t>What constitutes “generally accepted audit procedure” would depend upon the facts and  circumstances of each case, but guidance is available from the various pronouncements of the Institute issued from time to time by way of Engagement and Quality Control Standards, Statements, General Clarifications, Guidance Notes Technical Guides, Practice Manuals, Studies and Other Papers. </a:t>
            </a:r>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4463B64D-79B6-30DC-0BB5-68377DA2F40A}"/>
              </a:ext>
            </a:extLst>
          </p:cNvPr>
          <p:cNvGraphicFramePr/>
          <p:nvPr>
            <p:extLst>
              <p:ext uri="{D42A27DB-BD31-4B8C-83A1-F6EECF244321}">
                <p14:modId xmlns:p14="http://schemas.microsoft.com/office/powerpoint/2010/main" val="2655665541"/>
              </p:ext>
            </p:extLst>
          </p:nvPr>
        </p:nvGraphicFramePr>
        <p:xfrm>
          <a:off x="10177042" y="-21226"/>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609E2FB-9488-67E1-2400-77F599C4B1B4}"/>
              </a:ext>
            </a:extLst>
          </p:cNvPr>
          <p:cNvSpPr>
            <a:spLocks noChangeArrowheads="1"/>
          </p:cNvSpPr>
          <p:nvPr/>
        </p:nvSpPr>
        <p:spPr bwMode="auto">
          <a:xfrm>
            <a:off x="10017637" y="242416"/>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6594411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circle(in)">
                                      <p:cBhvr>
                                        <p:cTn id="24" dur="20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circle(in)">
                                      <p:cBhvr>
                                        <p:cTn id="2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525594" y="591382"/>
            <a:ext cx="11140812" cy="4809009"/>
          </a:xfrm>
          <a:prstGeom prst="rect">
            <a:avLst/>
          </a:prstGeom>
        </p:spPr>
        <p:txBody>
          <a:bodyPr vert="horz" wrap="square" lIns="0" tIns="0" rIns="0" bIns="0" rtlCol="0">
            <a:spAutoFit/>
          </a:bodyPr>
          <a:lstStyle/>
          <a:p>
            <a:pPr algn="ctr"/>
            <a:r>
              <a:rPr lang="en-IN" sz="2400" b="1" dirty="0"/>
              <a:t>SECOND SCHEDULE Part II Clause (1)-some clauses-applicable to all</a:t>
            </a:r>
            <a:endParaRPr lang="en-IN" sz="3200" b="1" dirty="0"/>
          </a:p>
          <a:p>
            <a:pPr algn="ctr"/>
            <a:endParaRPr lang="en-IN" sz="2000" b="1" i="1" spc="20" dirty="0">
              <a:effectLst/>
              <a:latin typeface="Arial Narrow" panose="020B0606020202030204" pitchFamily="34" charset="0"/>
              <a:ea typeface="Times New Roman" panose="02020603050405020304" pitchFamily="18" charset="0"/>
              <a:cs typeface="Arial" panose="020B0604020202020204" pitchFamily="34" charset="0"/>
            </a:endParaRPr>
          </a:p>
          <a:p>
            <a:r>
              <a:rPr lang="en-US" sz="2400" spc="20" dirty="0">
                <a:latin typeface="Arial Narrow" panose="020B0606020202030204" pitchFamily="34" charset="0"/>
                <a:cs typeface="Arial" panose="020B0604020202020204" pitchFamily="34" charset="0"/>
              </a:rPr>
              <a:t>A member of the Institute, whether in practice or not, shall be deemed to be guilty of professional misconduct, if he:-</a:t>
            </a:r>
            <a:endParaRPr lang="en-IN" sz="2400" spc="20" dirty="0">
              <a:latin typeface="Arial Narrow" panose="020B0606020202030204" pitchFamily="34" charset="0"/>
              <a:cs typeface="Arial" panose="020B0604020202020204" pitchFamily="34" charset="0"/>
            </a:endParaRPr>
          </a:p>
          <a:p>
            <a:pPr marL="1143000" indent="-685800">
              <a:lnSpc>
                <a:spcPts val="1350"/>
              </a:lnSpc>
              <a:spcBef>
                <a:spcPts val="500"/>
              </a:spcBef>
              <a:spcAft>
                <a:spcPts val="500"/>
              </a:spcAft>
              <a:tabLst>
                <a:tab pos="822960" algn="l"/>
                <a:tab pos="457200" algn="l"/>
              </a:tabLst>
            </a:pPr>
            <a:r>
              <a:rPr lang="x-none" sz="2400" spc="20" dirty="0">
                <a:latin typeface="Arial Narrow" panose="020B0606020202030204" pitchFamily="34" charset="0"/>
                <a:cs typeface="Arial" panose="020B0604020202020204" pitchFamily="34" charset="0"/>
              </a:rPr>
              <a:t>Clause (</a:t>
            </a:r>
            <a:r>
              <a:rPr lang="en-IN" sz="2400" spc="20" dirty="0">
                <a:latin typeface="Arial Narrow" panose="020B0606020202030204" pitchFamily="34" charset="0"/>
                <a:cs typeface="Arial" panose="020B0604020202020204" pitchFamily="34" charset="0"/>
              </a:rPr>
              <a:t>1</a:t>
            </a:r>
            <a:r>
              <a:rPr lang="x-none" sz="2400" spc="20" dirty="0">
                <a:latin typeface="Arial Narrow" panose="020B0606020202030204" pitchFamily="34" charset="0"/>
                <a:cs typeface="Arial" panose="020B0604020202020204" pitchFamily="34" charset="0"/>
              </a:rPr>
              <a:t>):	</a:t>
            </a:r>
            <a:r>
              <a:rPr lang="en-US" sz="2400" spc="20" dirty="0">
                <a:latin typeface="Arial Narrow" panose="020B0606020202030204" pitchFamily="34" charset="0"/>
                <a:cs typeface="Arial" panose="020B0604020202020204" pitchFamily="34" charset="0"/>
              </a:rPr>
              <a:t>contravenes any of the provisions of this Act or the regulations made </a:t>
            </a:r>
          </a:p>
          <a:p>
            <a:pPr marL="1143000" indent="-685800">
              <a:lnSpc>
                <a:spcPts val="1350"/>
              </a:lnSpc>
              <a:spcBef>
                <a:spcPts val="500"/>
              </a:spcBef>
              <a:spcAft>
                <a:spcPts val="500"/>
              </a:spcAft>
              <a:tabLst>
                <a:tab pos="822960" algn="l"/>
                <a:tab pos="457200" algn="l"/>
              </a:tabLst>
            </a:pPr>
            <a:r>
              <a:rPr lang="en-US" sz="2400" spc="20" dirty="0">
                <a:latin typeface="Arial Narrow" panose="020B0606020202030204" pitchFamily="34" charset="0"/>
                <a:cs typeface="Arial" panose="020B0604020202020204" pitchFamily="34" charset="0"/>
              </a:rPr>
              <a:t>				thereunder or any guidelines issued by the Council:	</a:t>
            </a:r>
          </a:p>
          <a:p>
            <a:pPr marL="354013" algn="just">
              <a:spcBef>
                <a:spcPts val="500"/>
              </a:spcBef>
              <a:spcAft>
                <a:spcPts val="500"/>
              </a:spcAft>
              <a:tabLst>
                <a:tab pos="822960" algn="l"/>
                <a:tab pos="457200" algn="l"/>
              </a:tabLst>
            </a:pPr>
            <a:r>
              <a:rPr lang="en-US" sz="2400" spc="20" dirty="0">
                <a:latin typeface="Arial Narrow" panose="020B0606020202030204" pitchFamily="34" charset="0"/>
                <a:cs typeface="Arial" panose="020B0604020202020204" pitchFamily="34" charset="0"/>
              </a:rPr>
              <a:t>This clause requires every member of the Institute to act within the framework of the Chartered  Accountants Act and the Regulations and guidelines made by the Council thereunder. The  Council so far has issued guidelines under this Clause, as appearing in Chapter 4 of Vol II. Any violation either of these guidelines or the Act or the Regulations by a member would be covered as a professional misconduct under this part.</a:t>
            </a:r>
            <a:endParaRPr lang="en-IN" sz="2000" spc="20" dirty="0">
              <a:latin typeface="Arial" panose="020B0604020202020204" pitchFamily="34" charset="0"/>
              <a:cs typeface="Times New Roman" panose="02020603050405020304" pitchFamily="18" charset="0"/>
            </a:endParaRPr>
          </a:p>
          <a:p>
            <a:pPr marL="354013" algn="just">
              <a:spcBef>
                <a:spcPts val="500"/>
              </a:spcBef>
              <a:spcAft>
                <a:spcPts val="500"/>
              </a:spcAft>
              <a:tabLst>
                <a:tab pos="822960" algn="l"/>
                <a:tab pos="457200" algn="l"/>
              </a:tabLst>
            </a:pPr>
            <a:r>
              <a:rPr lang="en-US" sz="2400" spc="20" dirty="0">
                <a:effectLst/>
                <a:highlight>
                  <a:srgbClr val="00FF00"/>
                </a:highlight>
                <a:latin typeface="Arial Narrow" panose="020B0606020202030204" pitchFamily="34" charset="0"/>
                <a:ea typeface="Times New Roman" panose="02020603050405020304" pitchFamily="18" charset="0"/>
                <a:cs typeface="Arial" panose="020B0604020202020204" pitchFamily="34" charset="0"/>
              </a:rPr>
              <a:t>It is an authority for the Council to issue guidelines for extending the scope of misconduct to cover “acts or omissions” not already dealt with in the various clauses of the two schedules</a:t>
            </a: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a:t>
            </a:r>
            <a:endParaRPr lang="en-IN" sz="24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A02E3E97-DF6B-0EC8-800A-76B6F3DF5CDC}"/>
              </a:ext>
            </a:extLst>
          </p:cNvPr>
          <p:cNvGraphicFramePr/>
          <p:nvPr>
            <p:extLst>
              <p:ext uri="{D42A27DB-BD31-4B8C-83A1-F6EECF244321}">
                <p14:modId xmlns:p14="http://schemas.microsoft.com/office/powerpoint/2010/main" val="2894400279"/>
              </p:ext>
            </p:extLst>
          </p:nvPr>
        </p:nvGraphicFramePr>
        <p:xfrm>
          <a:off x="10383150" y="0"/>
          <a:ext cx="1775520" cy="957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4F5EA21A-281E-799A-E861-3CA75EAC11C2}"/>
              </a:ext>
            </a:extLst>
          </p:cNvPr>
          <p:cNvSpPr>
            <a:spLocks noChangeArrowheads="1"/>
          </p:cNvSpPr>
          <p:nvPr/>
        </p:nvSpPr>
        <p:spPr bwMode="auto">
          <a:xfrm>
            <a:off x="10319900" y="81514"/>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955514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additive="base">
                                        <p:cTn id="2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600525" y="855289"/>
            <a:ext cx="11424592" cy="4493538"/>
          </a:xfrm>
          <a:prstGeom prst="rect">
            <a:avLst/>
          </a:prstGeom>
        </p:spPr>
        <p:txBody>
          <a:bodyPr vert="horz" wrap="square" lIns="0" tIns="0" rIns="0" bIns="0" rtlCol="0">
            <a:spAutoFit/>
          </a:bodyPr>
          <a:lstStyle/>
          <a:p>
            <a:pPr algn="ctr"/>
            <a:r>
              <a:rPr lang="en-IN" sz="2400" b="1" dirty="0"/>
              <a:t>SECOND SCHEDULE Part III Clause (1)-some clauses-applicable to all</a:t>
            </a:r>
            <a:endParaRPr lang="en-IN" sz="3200" dirty="0"/>
          </a:p>
          <a:p>
            <a:pPr marL="1143000" indent="-685800" algn="just">
              <a:lnSpc>
                <a:spcPts val="1350"/>
              </a:lnSpc>
              <a:spcBef>
                <a:spcPts val="500"/>
              </a:spcBef>
              <a:spcAft>
                <a:spcPts val="500"/>
              </a:spcAft>
              <a:tabLst>
                <a:tab pos="822960" algn="l"/>
                <a:tab pos="457200" algn="l"/>
              </a:tabLst>
            </a:pPr>
            <a:endParaRPr lang="en-US" sz="1800" i="1" spc="20" dirty="0">
              <a:effectLst/>
              <a:latin typeface="Arial Narrow" panose="020B0606020202030204" pitchFamily="34" charset="0"/>
              <a:ea typeface="Times New Roman" panose="02020603050405020304" pitchFamily="18"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en-US" sz="1800" i="1" spc="20" dirty="0">
                <a:effectLst/>
                <a:latin typeface="Arial Narrow" panose="020B0606020202030204" pitchFamily="34" charset="0"/>
                <a:ea typeface="Times New Roman" panose="02020603050405020304" pitchFamily="18" charset="0"/>
                <a:cs typeface="Arial" panose="020B0604020202020204" pitchFamily="34" charset="0"/>
              </a:rPr>
              <a:t>A member of the Institute, whether in practice or not, shall be deemed to be guilty of professional misconduct, if he:-</a:t>
            </a:r>
            <a:endParaRPr lang="en-IN" sz="1800" b="1" spc="20" dirty="0">
              <a:effectLst/>
              <a:latin typeface="Arial Narrow" panose="020B0606020202030204" pitchFamily="34" charset="0"/>
              <a:ea typeface="Times New Roman" panose="02020603050405020304" pitchFamily="18" charset="0"/>
              <a:cs typeface="Arial" panose="020B0604020202020204" pitchFamily="34" charset="0"/>
            </a:endParaRPr>
          </a:p>
          <a:p>
            <a:pPr marL="457200" indent="-457200" algn="just">
              <a:lnSpc>
                <a:spcPts val="1350"/>
              </a:lnSpc>
              <a:spcBef>
                <a:spcPts val="500"/>
              </a:spcBef>
              <a:spcAft>
                <a:spcPts val="500"/>
              </a:spcAft>
            </a:pPr>
            <a:r>
              <a:rPr lang="en-IN" sz="2400" b="1" spc="20" dirty="0">
                <a:effectLst/>
                <a:latin typeface="Arial Narrow" panose="020B0606020202030204" pitchFamily="34" charset="0"/>
                <a:ea typeface="Times New Roman" panose="02020603050405020304" pitchFamily="18" charset="0"/>
                <a:cs typeface="Arial" panose="020B0604020202020204" pitchFamily="34" charset="0"/>
              </a:rPr>
              <a:t>	</a:t>
            </a:r>
            <a:r>
              <a:rPr lang="x-none" sz="2400" b="1" spc="20" dirty="0">
                <a:effectLst/>
                <a:latin typeface="Arial Narrow" panose="020B0606020202030204" pitchFamily="34" charset="0"/>
                <a:ea typeface="Times New Roman" panose="02020603050405020304" pitchFamily="18" charset="0"/>
                <a:cs typeface="Arial" panose="020B0604020202020204" pitchFamily="34" charset="0"/>
              </a:rPr>
              <a:t>Clause (</a:t>
            </a:r>
            <a:r>
              <a:rPr lang="en-IN" sz="2400" b="1" spc="20" dirty="0">
                <a:effectLst/>
                <a:latin typeface="Arial Narrow" panose="020B0606020202030204" pitchFamily="34" charset="0"/>
                <a:ea typeface="Times New Roman" panose="02020603050405020304" pitchFamily="18" charset="0"/>
                <a:cs typeface="Arial" panose="020B0604020202020204" pitchFamily="34" charset="0"/>
              </a:rPr>
              <a:t>1</a:t>
            </a:r>
            <a:r>
              <a:rPr lang="x-none" sz="2400" b="1" spc="20" dirty="0">
                <a:effectLst/>
                <a:latin typeface="Arial Narrow" panose="020B0606020202030204" pitchFamily="34" charset="0"/>
                <a:ea typeface="Times New Roman" panose="02020603050405020304" pitchFamily="18" charset="0"/>
                <a:cs typeface="Arial" panose="020B0604020202020204" pitchFamily="34" charset="0"/>
              </a:rPr>
              <a:t>):</a:t>
            </a:r>
            <a:r>
              <a:rPr lang="x-none" sz="2800" i="1" spc="20" dirty="0">
                <a:effectLst/>
                <a:latin typeface="Arial Narrow" panose="020B0606020202030204" pitchFamily="34" charset="0"/>
                <a:ea typeface="Times New Roman" panose="02020603050405020304" pitchFamily="18" charset="0"/>
                <a:cs typeface="Arial" panose="020B0604020202020204" pitchFamily="34" charset="0"/>
              </a:rPr>
              <a:t>	he is held guilty by any civil or criminal court for an offence which is </a:t>
            </a:r>
            <a:endParaRPr lang="en-IN" sz="2800" i="1" spc="20" dirty="0">
              <a:effectLst/>
              <a:latin typeface="Arial Narrow" panose="020B0606020202030204" pitchFamily="34" charset="0"/>
              <a:ea typeface="Times New Roman" panose="02020603050405020304" pitchFamily="18" charset="0"/>
              <a:cs typeface="Arial" panose="020B0604020202020204" pitchFamily="34" charset="0"/>
            </a:endParaRPr>
          </a:p>
          <a:p>
            <a:pPr marL="457200" indent="-457200" algn="just">
              <a:lnSpc>
                <a:spcPts val="1350"/>
              </a:lnSpc>
              <a:spcBef>
                <a:spcPts val="500"/>
              </a:spcBef>
              <a:spcAft>
                <a:spcPts val="500"/>
              </a:spcAft>
            </a:pPr>
            <a:r>
              <a:rPr lang="en-IN" sz="2800" i="1" spc="20" dirty="0">
                <a:latin typeface="Arial Narrow" panose="020B0606020202030204" pitchFamily="34" charset="0"/>
                <a:ea typeface="Times New Roman" panose="02020603050405020304" pitchFamily="18" charset="0"/>
                <a:cs typeface="Arial" panose="020B0604020202020204" pitchFamily="34" charset="0"/>
              </a:rPr>
              <a:t>			</a:t>
            </a:r>
            <a:r>
              <a:rPr lang="x-none" sz="2800" i="1" spc="20" dirty="0">
                <a:effectLst/>
                <a:latin typeface="Arial Narrow" panose="020B0606020202030204" pitchFamily="34" charset="0"/>
                <a:ea typeface="Times New Roman" panose="02020603050405020304" pitchFamily="18" charset="0"/>
                <a:cs typeface="Arial" panose="020B0604020202020204" pitchFamily="34" charset="0"/>
              </a:rPr>
              <a:t>punishable with imprisonment for a term exceeding six months. </a:t>
            </a:r>
            <a:endParaRPr lang="en-IN" sz="2800" spc="2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indent="-685800" algn="just">
              <a:lnSpc>
                <a:spcPts val="1350"/>
              </a:lnSpc>
              <a:spcBef>
                <a:spcPts val="500"/>
              </a:spcBef>
              <a:spcAft>
                <a:spcPts val="500"/>
              </a:spcAft>
              <a:tabLst>
                <a:tab pos="822960" algn="l"/>
                <a:tab pos="457200" algn="l"/>
              </a:tabLst>
            </a:pPr>
            <a:r>
              <a:rPr lang="en-US" sz="2400" i="1" spc="20" dirty="0">
                <a:latin typeface="Arial Narrow" panose="020B0606020202030204" pitchFamily="34" charset="0"/>
                <a:cs typeface="Arial" panose="020B0604020202020204" pitchFamily="34" charset="0"/>
              </a:rPr>
              <a:t>	</a:t>
            </a:r>
          </a:p>
          <a:p>
            <a:pPr marL="1143000" indent="-685800" algn="just">
              <a:lnSpc>
                <a:spcPts val="1350"/>
              </a:lnSpc>
              <a:spcBef>
                <a:spcPts val="500"/>
              </a:spcBef>
              <a:spcAft>
                <a:spcPts val="500"/>
              </a:spcAft>
              <a:tabLst>
                <a:tab pos="822960" algn="l"/>
                <a:tab pos="457200" algn="l"/>
              </a:tabLst>
            </a:pPr>
            <a:endParaRPr lang="en-US" sz="2400" i="1" spc="20" dirty="0">
              <a:latin typeface="Arial Narrow" panose="020B0606020202030204" pitchFamily="34" charset="0"/>
              <a:cs typeface="Arial" panose="020B0604020202020204" pitchFamily="34" charset="0"/>
            </a:endParaRPr>
          </a:p>
          <a:p>
            <a:pPr marL="1143000" indent="-685800" algn="just">
              <a:lnSpc>
                <a:spcPts val="1350"/>
              </a:lnSpc>
              <a:spcBef>
                <a:spcPts val="500"/>
              </a:spcBef>
              <a:spcAft>
                <a:spcPts val="500"/>
              </a:spcAft>
              <a:tabLst>
                <a:tab pos="822960" algn="l"/>
                <a:tab pos="4572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This clause </a:t>
            </a:r>
            <a:r>
              <a:rPr lang="en-US" sz="2400" spc="20" dirty="0">
                <a:latin typeface="Arial Narrow" panose="020B0606020202030204" pitchFamily="34" charset="0"/>
                <a:ea typeface="Times New Roman" panose="02020603050405020304" pitchFamily="18" charset="0"/>
                <a:cs typeface="Arial" panose="020B0604020202020204" pitchFamily="34" charset="0"/>
              </a:rPr>
              <a:t>states that</a:t>
            </a: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 any member of the Institute ,shall be deemed to be guilty of professional </a:t>
            </a:r>
          </a:p>
          <a:p>
            <a:pPr marL="1143000" indent="-685800" algn="just">
              <a:lnSpc>
                <a:spcPts val="1350"/>
              </a:lnSpc>
              <a:spcBef>
                <a:spcPts val="500"/>
              </a:spcBef>
              <a:spcAft>
                <a:spcPts val="500"/>
              </a:spcAft>
              <a:tabLst>
                <a:tab pos="822960" algn="l"/>
                <a:tab pos="4572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misconduct  if he is held guilty by any Civil or Criminal court for an offence which is punishable </a:t>
            </a:r>
          </a:p>
          <a:p>
            <a:pPr marL="1143000" indent="-685800" algn="just">
              <a:lnSpc>
                <a:spcPts val="1350"/>
              </a:lnSpc>
              <a:spcBef>
                <a:spcPts val="500"/>
              </a:spcBef>
              <a:spcAft>
                <a:spcPts val="500"/>
              </a:spcAft>
              <a:tabLst>
                <a:tab pos="822960" algn="l"/>
                <a:tab pos="4572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with i</a:t>
            </a:r>
            <a:r>
              <a:rPr lang="en-US" sz="2400" spc="20" dirty="0">
                <a:latin typeface="Arial Narrow" panose="020B0606020202030204" pitchFamily="34" charset="0"/>
                <a:ea typeface="Times New Roman" panose="02020603050405020304" pitchFamily="18" charset="0"/>
                <a:cs typeface="Arial" panose="020B0604020202020204" pitchFamily="34" charset="0"/>
              </a:rPr>
              <a:t>mprisonment for a term</a:t>
            </a:r>
          </a:p>
          <a:p>
            <a:pPr marL="1143000" indent="-685800" algn="just">
              <a:lnSpc>
                <a:spcPts val="1350"/>
              </a:lnSpc>
              <a:spcBef>
                <a:spcPts val="500"/>
              </a:spcBef>
              <a:spcAft>
                <a:spcPts val="500"/>
              </a:spcAft>
              <a:tabLst>
                <a:tab pos="822960" algn="l"/>
                <a:tab pos="457200" algn="l"/>
              </a:tabLst>
            </a:pPr>
            <a:r>
              <a:rPr lang="en-US" sz="2400" spc="20" dirty="0">
                <a:effectLst/>
                <a:latin typeface="Arial Narrow" panose="020B0606020202030204" pitchFamily="34" charset="0"/>
                <a:ea typeface="Times New Roman" panose="02020603050405020304" pitchFamily="18" charset="0"/>
                <a:cs typeface="Arial" panose="020B0604020202020204" pitchFamily="34" charset="0"/>
              </a:rPr>
              <a:t>				exceeding six months – the member will be tried under  Second Schedule </a:t>
            </a:r>
          </a:p>
          <a:p>
            <a:pPr marL="1143000" indent="-685800" algn="just">
              <a:lnSpc>
                <a:spcPts val="1350"/>
              </a:lnSpc>
              <a:spcBef>
                <a:spcPts val="500"/>
              </a:spcBef>
              <a:spcAft>
                <a:spcPts val="500"/>
              </a:spcAft>
              <a:tabLst>
                <a:tab pos="822960" algn="l"/>
                <a:tab pos="457200" algn="l"/>
              </a:tabLst>
            </a:pPr>
            <a:r>
              <a:rPr lang="en-US" sz="2400" spc="20" dirty="0">
                <a:latin typeface="Arial Narrow" panose="020B0606020202030204" pitchFamily="34" charset="0"/>
                <a:ea typeface="Times New Roman" panose="02020603050405020304" pitchFamily="18" charset="0"/>
                <a:cs typeface="Arial" panose="020B0604020202020204" pitchFamily="34" charset="0"/>
              </a:rPr>
              <a:t>				</a:t>
            </a:r>
            <a:r>
              <a:rPr lang="en-US" sz="2400" spc="20" dirty="0" err="1">
                <a:latin typeface="Arial Narrow" panose="020B0606020202030204" pitchFamily="34" charset="0"/>
                <a:ea typeface="Times New Roman" panose="02020603050405020304" pitchFamily="18" charset="0"/>
                <a:cs typeface="Arial" panose="020B0604020202020204" pitchFamily="34" charset="0"/>
              </a:rPr>
              <a:t>upto</a:t>
            </a:r>
            <a:r>
              <a:rPr lang="en-US" sz="2400" spc="20" dirty="0">
                <a:latin typeface="Arial Narrow" panose="020B0606020202030204" pitchFamily="34" charset="0"/>
                <a:ea typeface="Times New Roman" panose="02020603050405020304" pitchFamily="18" charset="0"/>
                <a:cs typeface="Arial" panose="020B0604020202020204" pitchFamily="34" charset="0"/>
              </a:rPr>
              <a:t> six months – the member will be tried under  Clause (1) of Part IV of First </a:t>
            </a:r>
          </a:p>
          <a:p>
            <a:pPr marL="1143000" indent="-685800" algn="just">
              <a:lnSpc>
                <a:spcPts val="1350"/>
              </a:lnSpc>
              <a:spcBef>
                <a:spcPts val="500"/>
              </a:spcBef>
              <a:spcAft>
                <a:spcPts val="500"/>
              </a:spcAft>
              <a:tabLst>
                <a:tab pos="822960" algn="l"/>
                <a:tab pos="457200" algn="l"/>
              </a:tabLst>
            </a:pPr>
            <a:r>
              <a:rPr lang="en-US" sz="2400" spc="20" dirty="0">
                <a:latin typeface="Arial Narrow" panose="020B0606020202030204" pitchFamily="34" charset="0"/>
                <a:ea typeface="Times New Roman" panose="02020603050405020304" pitchFamily="18" charset="0"/>
                <a:cs typeface="Arial" panose="020B0604020202020204" pitchFamily="34" charset="0"/>
              </a:rPr>
              <a:t>						    Schedule</a:t>
            </a:r>
            <a:endParaRPr lang="en-US" sz="2400" spc="20" dirty="0">
              <a:effectLst/>
              <a:latin typeface="Arial Narrow" panose="020B0606020202030204" pitchFamily="34" charset="0"/>
              <a:ea typeface="Times New Roman" panose="02020603050405020304" pitchFamily="18" charset="0"/>
              <a:cs typeface="Arial" panose="020B0604020202020204" pitchFamily="34" charset="0"/>
            </a:endParaRPr>
          </a:p>
          <a:p>
            <a:pPr lvl="0"/>
            <a:endParaRPr lang="en-IN" sz="2800" dirty="0"/>
          </a:p>
        </p:txBody>
      </p:sp>
      <p:sp>
        <p:nvSpPr>
          <p:cNvPr id="2" name="Footer Placeholder 6">
            <a:extLst>
              <a:ext uri="{FF2B5EF4-FFF2-40B4-BE49-F238E27FC236}">
                <a16:creationId xmlns:a16="http://schemas.microsoft.com/office/drawing/2014/main" id="{DBC31876-2BA7-EF5F-C8B6-96D4F32A32B7}"/>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12EACDEB-0129-9744-6E3D-2376D28A2C62}"/>
              </a:ext>
            </a:extLst>
          </p:cNvPr>
          <p:cNvGraphicFramePr/>
          <p:nvPr>
            <p:extLst>
              <p:ext uri="{D42A27DB-BD31-4B8C-83A1-F6EECF244321}">
                <p14:modId xmlns:p14="http://schemas.microsoft.com/office/powerpoint/2010/main" val="713585007"/>
              </p:ext>
            </p:extLst>
          </p:nvPr>
        </p:nvGraphicFramePr>
        <p:xfrm>
          <a:off x="10294826" y="-13413"/>
          <a:ext cx="1728192" cy="1144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0FF6B298-4CEC-BC36-B2B4-7E2D42F4FA85}"/>
              </a:ext>
            </a:extLst>
          </p:cNvPr>
          <p:cNvSpPr>
            <a:spLocks noChangeArrowheads="1"/>
          </p:cNvSpPr>
          <p:nvPr/>
        </p:nvSpPr>
        <p:spPr bwMode="auto">
          <a:xfrm>
            <a:off x="10135421" y="250229"/>
            <a:ext cx="519445" cy="509868"/>
          </a:xfrm>
          <a:prstGeom prst="ellipse">
            <a:avLst/>
          </a:prstGeom>
          <a:blipFill dpi="0" rotWithShape="1">
            <a:blip r:embed="rId8" cstate="print"/>
            <a:srcRect/>
            <a:stretch>
              <a:fillRect/>
            </a:stretch>
          </a:blipFill>
          <a:ln w="25400" algn="ctr">
            <a:solidFill>
              <a:srgbClr val="FF0000">
                <a:alpha val="90195"/>
              </a:srgb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390498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idx="1"/>
          </p:nvPr>
        </p:nvSpPr>
        <p:spPr>
          <a:xfrm>
            <a:off x="647702" y="1393507"/>
            <a:ext cx="11064924" cy="1083886"/>
          </a:xfrm>
          <a:prstGeom prst="rect">
            <a:avLst/>
          </a:prstGeom>
        </p:spPr>
        <p:txBody>
          <a:bodyPr vert="horz" wrap="square" lIns="0" tIns="67564" rIns="0" bIns="0" rtlCol="0">
            <a:spAutoFit/>
          </a:bodyPr>
          <a:lstStyle/>
          <a:p>
            <a:pPr marL="514939" indent="0" algn="ctr">
              <a:spcBef>
                <a:spcPts val="1200"/>
              </a:spcBef>
              <a:buNone/>
            </a:pPr>
            <a:r>
              <a:rPr lang="en-US" sz="6600" b="1" spc="-11" dirty="0">
                <a:solidFill>
                  <a:schemeClr val="tx1"/>
                </a:solidFill>
                <a:latin typeface="Times New Roman"/>
                <a:cs typeface="Times New Roman"/>
              </a:rPr>
              <a:t>Any further Questions ???</a:t>
            </a:r>
            <a:endParaRPr lang="en-US" sz="6600" b="1" dirty="0">
              <a:solidFill>
                <a:schemeClr val="tx1"/>
              </a:solidFill>
              <a:latin typeface="Times New Roman"/>
              <a:cs typeface="Times New Roman"/>
            </a:endParaRPr>
          </a:p>
        </p:txBody>
      </p:sp>
      <p:sp>
        <p:nvSpPr>
          <p:cNvPr id="7" name="Slide Number Placeholder 6"/>
          <p:cNvSpPr>
            <a:spLocks noGrp="1"/>
          </p:cNvSpPr>
          <p:nvPr>
            <p:ph type="sldNum" sz="quarter" idx="12"/>
          </p:nvPr>
        </p:nvSpPr>
        <p:spPr/>
        <p:txBody>
          <a:bodyPr/>
          <a:lstStyle/>
          <a:p>
            <a:pPr marL="93974">
              <a:lnSpc>
                <a:spcPts val="1100"/>
              </a:lnSpc>
            </a:pPr>
            <a:fld id="{81D60167-4931-47E6-BA6A-407CBD079E47}" type="slidenum">
              <a:rPr lang="en-GB" smtClean="0"/>
              <a:pPr marL="93974">
                <a:lnSpc>
                  <a:spcPts val="1100"/>
                </a:lnSpc>
              </a:pPr>
              <a:t>47</a:t>
            </a:fld>
            <a:endParaRPr lang="en-GB" dirty="0"/>
          </a:p>
        </p:txBody>
      </p:sp>
      <p:sp>
        <p:nvSpPr>
          <p:cNvPr id="4" name="Title 2"/>
          <p:cNvSpPr txBox="1">
            <a:spLocks/>
          </p:cNvSpPr>
          <p:nvPr/>
        </p:nvSpPr>
        <p:spPr>
          <a:xfrm>
            <a:off x="4267200" y="304800"/>
            <a:ext cx="4114800" cy="70104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t">
            <a:noAutofit/>
            <a:scene3d>
              <a:camera prst="orthographicFront"/>
              <a:lightRig rig="balanced" dir="t">
                <a:rot lat="0" lon="0" rev="2100000"/>
              </a:lightRig>
            </a:scene3d>
            <a:sp3d extrusionH="57150" prstMaterial="metal">
              <a:bevelT w="38100" h="25400"/>
              <a:contourClr>
                <a:schemeClr val="bg2"/>
              </a:contourClr>
            </a:sp3d>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n-US" sz="2800" b="1" u="sng" dirty="0">
                <a:ln w="50800"/>
                <a:solidFill>
                  <a:schemeClr val="tx1"/>
                </a:solidFill>
              </a:rPr>
              <a:t>QUESTIONS ????</a:t>
            </a:r>
            <a:endParaRPr lang="en-IN" sz="2800" b="1" dirty="0">
              <a:ln w="50800"/>
              <a:solidFill>
                <a:schemeClr val="tx1"/>
              </a:solidFill>
            </a:endParaRPr>
          </a:p>
        </p:txBody>
      </p:sp>
      <p:sp>
        <p:nvSpPr>
          <p:cNvPr id="5" name="Footer Placeholder 6">
            <a:extLst>
              <a:ext uri="{FF2B5EF4-FFF2-40B4-BE49-F238E27FC236}">
                <a16:creationId xmlns:a16="http://schemas.microsoft.com/office/drawing/2014/main" id="{A59CB874-BFCD-BB4E-2ADA-9DC7DD6CD16A}"/>
              </a:ext>
            </a:extLst>
          </p:cNvPr>
          <p:cNvSpPr>
            <a:spLocks noGrp="1"/>
          </p:cNvSpPr>
          <p:nvPr>
            <p:ph type="ftr" sz="quarter" idx="11"/>
          </p:nvPr>
        </p:nvSpPr>
        <p:spPr>
          <a:xfrm>
            <a:off x="2971800" y="6170651"/>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583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75983" y="28049"/>
            <a:ext cx="11596681" cy="617365"/>
          </a:xfrm>
          <a:solidFill>
            <a:schemeClr val="tx2">
              <a:lumMod val="20000"/>
              <a:lumOff val="80000"/>
            </a:schemeClr>
          </a:solidFill>
        </p:spPr>
        <p:txBody>
          <a:bodyPr>
            <a:normAutofit fontScale="90000"/>
          </a:bodyPr>
          <a:lstStyle/>
          <a:p>
            <a:pPr algn="ctr"/>
            <a:r>
              <a:rPr lang="en-US" b="1" dirty="0">
                <a:solidFill>
                  <a:schemeClr val="tx1"/>
                </a:solidFill>
              </a:rPr>
              <a:t>Ethics</a:t>
            </a:r>
          </a:p>
        </p:txBody>
      </p:sp>
      <p:sp>
        <p:nvSpPr>
          <p:cNvPr id="9" name="Content Placeholder 2"/>
          <p:cNvSpPr>
            <a:spLocks noGrp="1"/>
          </p:cNvSpPr>
          <p:nvPr>
            <p:ph idx="1"/>
          </p:nvPr>
        </p:nvSpPr>
        <p:spPr>
          <a:xfrm>
            <a:off x="208651" y="759083"/>
            <a:ext cx="11282387" cy="3389997"/>
          </a:xfrm>
        </p:spPr>
        <p:txBody>
          <a:bodyPr>
            <a:noAutofit/>
          </a:bodyPr>
          <a:lstStyle/>
          <a:p>
            <a:pPr marL="0" indent="0">
              <a:buClr>
                <a:schemeClr val="tx1"/>
              </a:buClr>
              <a:buNone/>
            </a:pPr>
            <a:r>
              <a:rPr lang="en-US" sz="2400" b="1" dirty="0">
                <a:solidFill>
                  <a:srgbClr val="FF0000"/>
                </a:solidFill>
              </a:rPr>
              <a:t>                </a:t>
            </a:r>
            <a:endParaRPr lang="en-US" sz="4800" b="1" dirty="0">
              <a:solidFill>
                <a:srgbClr val="FF0000"/>
              </a:solidFill>
            </a:endParaRPr>
          </a:p>
          <a:p>
            <a:pPr marL="0" indent="0" algn="just">
              <a:buClr>
                <a:schemeClr val="tx1"/>
              </a:buClr>
              <a:buNone/>
            </a:pPr>
            <a:endParaRPr lang="en-US" sz="4800" b="1" dirty="0">
              <a:solidFill>
                <a:srgbClr val="FF0000"/>
              </a:solidFill>
            </a:endParaRPr>
          </a:p>
        </p:txBody>
      </p:sp>
      <p:sp>
        <p:nvSpPr>
          <p:cNvPr id="5" name="Footer Placeholder 6"/>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12"/>
          </p:nvPr>
        </p:nvSpPr>
        <p:spPr>
          <a:xfrm>
            <a:off x="398866" y="889009"/>
            <a:ext cx="584825" cy="162673"/>
          </a:xfrm>
          <a:prstGeom prst="rect">
            <a:avLst/>
          </a:prstGeom>
        </p:spPr>
        <p:txBody>
          <a:bodyPr vert="horz" wrap="square" lIns="0" tIns="0" rIns="0" bIns="0" rtlCol="0" anchor="ctr">
            <a:spAutoFit/>
          </a:bodyPr>
          <a:lstStyle/>
          <a:p>
            <a:pPr marL="25398">
              <a:lnSpc>
                <a:spcPts val="1100"/>
              </a:lnSpc>
            </a:pPr>
            <a:r>
              <a:rPr lang="en-US" dirty="0"/>
              <a:t> </a:t>
            </a:r>
            <a:fld id="{81D60167-4931-47E6-BA6A-407CBD079E47}" type="slidenum">
              <a:rPr smtClean="0"/>
              <a:pPr marL="25398">
                <a:lnSpc>
                  <a:spcPts val="1100"/>
                </a:lnSpc>
              </a:pPr>
              <a:t>5</a:t>
            </a:fld>
            <a:endParaRPr dirty="0"/>
          </a:p>
        </p:txBody>
      </p:sp>
      <p:pic>
        <p:nvPicPr>
          <p:cNvPr id="3" name="Picture 2">
            <a:extLst>
              <a:ext uri="{FF2B5EF4-FFF2-40B4-BE49-F238E27FC236}">
                <a16:creationId xmlns:a16="http://schemas.microsoft.com/office/drawing/2014/main" id="{11A63C80-30F4-A796-36B8-C98F52FAD66F}"/>
              </a:ext>
            </a:extLst>
          </p:cNvPr>
          <p:cNvPicPr>
            <a:picLocks noChangeAspect="1"/>
          </p:cNvPicPr>
          <p:nvPr/>
        </p:nvPicPr>
        <p:blipFill>
          <a:blip r:embed="rId3"/>
          <a:stretch>
            <a:fillRect/>
          </a:stretch>
        </p:blipFill>
        <p:spPr>
          <a:xfrm>
            <a:off x="1703512" y="759083"/>
            <a:ext cx="9073008" cy="5261811"/>
          </a:xfrm>
          <a:prstGeom prst="rect">
            <a:avLst/>
          </a:prstGeom>
        </p:spPr>
      </p:pic>
    </p:spTree>
    <p:extLst>
      <p:ext uri="{BB962C8B-B14F-4D97-AF65-F5344CB8AC3E}">
        <p14:creationId xmlns:p14="http://schemas.microsoft.com/office/powerpoint/2010/main" val="34342714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a:xfrm>
            <a:off x="475983" y="28049"/>
            <a:ext cx="9847791" cy="617365"/>
          </a:xfrm>
          <a:solidFill>
            <a:schemeClr val="tx2">
              <a:lumMod val="20000"/>
              <a:lumOff val="80000"/>
            </a:schemeClr>
          </a:solidFill>
        </p:spPr>
        <p:txBody>
          <a:bodyPr>
            <a:normAutofit fontScale="90000"/>
          </a:bodyPr>
          <a:lstStyle/>
          <a:p>
            <a:pPr algn="ctr"/>
            <a:r>
              <a:rPr lang="en-US" b="1" dirty="0">
                <a:solidFill>
                  <a:schemeClr val="tx1"/>
                </a:solidFill>
              </a:rPr>
              <a:t>Ethics</a:t>
            </a:r>
          </a:p>
        </p:txBody>
      </p:sp>
      <p:sp>
        <p:nvSpPr>
          <p:cNvPr id="9" name="Content Placeholder 2"/>
          <p:cNvSpPr>
            <a:spLocks noGrp="1"/>
          </p:cNvSpPr>
          <p:nvPr>
            <p:ph idx="1"/>
          </p:nvPr>
        </p:nvSpPr>
        <p:spPr>
          <a:xfrm>
            <a:off x="208651" y="759083"/>
            <a:ext cx="11282387" cy="3389997"/>
          </a:xfrm>
        </p:spPr>
        <p:txBody>
          <a:bodyPr>
            <a:noAutofit/>
          </a:bodyPr>
          <a:lstStyle/>
          <a:p>
            <a:pPr marL="0" indent="0">
              <a:buClr>
                <a:schemeClr val="tx1"/>
              </a:buClr>
              <a:buNone/>
            </a:pPr>
            <a:r>
              <a:rPr lang="en-US" sz="2400" b="1" dirty="0">
                <a:solidFill>
                  <a:srgbClr val="FF0000"/>
                </a:solidFill>
              </a:rPr>
              <a:t>                </a:t>
            </a:r>
            <a:endParaRPr lang="en-US" sz="4800" b="1" dirty="0">
              <a:solidFill>
                <a:srgbClr val="FF0000"/>
              </a:solidFill>
            </a:endParaRPr>
          </a:p>
          <a:p>
            <a:pPr marL="0" indent="0" algn="just">
              <a:buClr>
                <a:schemeClr val="tx1"/>
              </a:buClr>
              <a:buNone/>
            </a:pPr>
            <a:endParaRPr lang="en-US" sz="4800" b="1" dirty="0">
              <a:solidFill>
                <a:srgbClr val="FF0000"/>
              </a:solidFill>
            </a:endParaRPr>
          </a:p>
        </p:txBody>
      </p:sp>
      <p:sp>
        <p:nvSpPr>
          <p:cNvPr id="5" name="Footer Placeholder 6"/>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4" name="object 4"/>
          <p:cNvSpPr txBox="1">
            <a:spLocks noGrp="1"/>
          </p:cNvSpPr>
          <p:nvPr>
            <p:ph type="sldNum" sz="quarter" idx="12"/>
          </p:nvPr>
        </p:nvSpPr>
        <p:spPr>
          <a:xfrm>
            <a:off x="398866" y="889009"/>
            <a:ext cx="584825" cy="162673"/>
          </a:xfrm>
          <a:prstGeom prst="rect">
            <a:avLst/>
          </a:prstGeom>
        </p:spPr>
        <p:txBody>
          <a:bodyPr vert="horz" wrap="square" lIns="0" tIns="0" rIns="0" bIns="0" rtlCol="0" anchor="ctr">
            <a:spAutoFit/>
          </a:bodyPr>
          <a:lstStyle/>
          <a:p>
            <a:pPr marL="25398">
              <a:lnSpc>
                <a:spcPts val="1100"/>
              </a:lnSpc>
            </a:pPr>
            <a:r>
              <a:rPr lang="en-US" dirty="0"/>
              <a:t> </a:t>
            </a:r>
            <a:fld id="{81D60167-4931-47E6-BA6A-407CBD079E47}" type="slidenum">
              <a:rPr smtClean="0"/>
              <a:pPr marL="25398">
                <a:lnSpc>
                  <a:spcPts val="1100"/>
                </a:lnSpc>
              </a:pPr>
              <a:t>6</a:t>
            </a:fld>
            <a:endParaRPr dirty="0"/>
          </a:p>
        </p:txBody>
      </p:sp>
      <p:sp>
        <p:nvSpPr>
          <p:cNvPr id="7" name="TextBox 6">
            <a:extLst>
              <a:ext uri="{FF2B5EF4-FFF2-40B4-BE49-F238E27FC236}">
                <a16:creationId xmlns:a16="http://schemas.microsoft.com/office/drawing/2014/main" id="{5F8C9594-7A9F-618C-BFD8-EE5991BDA4EE}"/>
              </a:ext>
            </a:extLst>
          </p:cNvPr>
          <p:cNvSpPr txBox="1"/>
          <p:nvPr/>
        </p:nvSpPr>
        <p:spPr>
          <a:xfrm>
            <a:off x="1143624" y="1330696"/>
            <a:ext cx="10347414" cy="2677656"/>
          </a:xfrm>
          <a:prstGeom prst="rect">
            <a:avLst/>
          </a:prstGeom>
          <a:noFill/>
        </p:spPr>
        <p:txBody>
          <a:bodyPr wrap="square">
            <a:spAutoFit/>
          </a:bodyPr>
          <a:lstStyle/>
          <a:p>
            <a:pPr algn="just"/>
            <a:r>
              <a:rPr lang="en-IN" sz="2800" dirty="0"/>
              <a:t>Chartered Accountants as professionals are engaged in building trust to vast verities of users, whether shareholders, government, banks, investors, employees or others, which imposes a public interest responsibility on their profession. Like other professionals Chartered Accounts have also some set of Code of Ethics.</a:t>
            </a:r>
          </a:p>
        </p:txBody>
      </p:sp>
      <p:sp>
        <p:nvSpPr>
          <p:cNvPr id="10" name="TextBox 9">
            <a:extLst>
              <a:ext uri="{FF2B5EF4-FFF2-40B4-BE49-F238E27FC236}">
                <a16:creationId xmlns:a16="http://schemas.microsoft.com/office/drawing/2014/main" id="{00702C82-EFA1-3201-5B09-D296664A2CC6}"/>
              </a:ext>
            </a:extLst>
          </p:cNvPr>
          <p:cNvSpPr txBox="1"/>
          <p:nvPr/>
        </p:nvSpPr>
        <p:spPr>
          <a:xfrm>
            <a:off x="1143624" y="4008351"/>
            <a:ext cx="10136952" cy="1631216"/>
          </a:xfrm>
          <a:prstGeom prst="rect">
            <a:avLst/>
          </a:prstGeom>
          <a:noFill/>
        </p:spPr>
        <p:txBody>
          <a:bodyPr wrap="square">
            <a:spAutoFit/>
          </a:bodyPr>
          <a:lstStyle/>
          <a:p>
            <a:pPr algn="just"/>
            <a:r>
              <a:rPr lang="en-IN" sz="2000" dirty="0"/>
              <a:t>The Chartered Accountant, either in practice or in service , has to abide by these ethical behaviours . The Service users should be able to feel secure that there exists a framework of professional ethics which governs the provisions of those services. Any deviation from ethical responsibilities brings the disciplinary mechanism into action against the Chartered Accountants </a:t>
            </a:r>
          </a:p>
        </p:txBody>
      </p:sp>
    </p:spTree>
    <p:extLst>
      <p:ext uri="{BB962C8B-B14F-4D97-AF65-F5344CB8AC3E}">
        <p14:creationId xmlns:p14="http://schemas.microsoft.com/office/powerpoint/2010/main" val="26634994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8" y="188640"/>
            <a:ext cx="11042403" cy="4955203"/>
          </a:xfrm>
          <a:prstGeom prst="rect">
            <a:avLst/>
          </a:prstGeom>
        </p:spPr>
        <p:txBody>
          <a:bodyPr vert="horz" wrap="square" lIns="0" tIns="0" rIns="0" bIns="0" rtlCol="0">
            <a:spAutoFit/>
          </a:bodyPr>
          <a:lstStyle/>
          <a:p>
            <a:pPr algn="ctr"/>
            <a:endParaRPr lang="en-US" sz="2800" b="1" u="sng" dirty="0"/>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Therefore, we need to Comply or get them complied, as the case may be. The relevant Laws and Regulations, Code of Ethics (earlier also known as Code of Conduct)</a:t>
            </a:r>
            <a:endParaRPr lang="en-IN" dirty="0"/>
          </a:p>
          <a:p>
            <a:pPr algn="just"/>
            <a:endParaRPr lang="en-US" sz="2400" dirty="0"/>
          </a:p>
          <a:p>
            <a:pPr algn="just"/>
            <a:endParaRPr lang="en-US" sz="2400" dirty="0"/>
          </a:p>
          <a:p>
            <a:pPr marL="342900" indent="-342900" algn="just">
              <a:buFont typeface="Arial" panose="020B0604020202020204" pitchFamily="34" charset="0"/>
              <a:buChar char="•"/>
            </a:pPr>
            <a:r>
              <a:rPr lang="en-IN" sz="2400" dirty="0"/>
              <a:t>For compliance we must know</a:t>
            </a:r>
          </a:p>
          <a:p>
            <a:pPr algn="just"/>
            <a:endParaRPr lang="en-US" dirty="0"/>
          </a:p>
          <a:p>
            <a:pPr marL="1257300" lvl="2" indent="-342900" algn="just">
              <a:buFont typeface="Wingdings" panose="05000000000000000000" pitchFamily="2" charset="2"/>
              <a:buChar char="q"/>
            </a:pPr>
            <a:r>
              <a:rPr lang="en-IN" sz="2400" dirty="0"/>
              <a:t>Which Laws and Regulations etc are to be complied</a:t>
            </a:r>
          </a:p>
          <a:p>
            <a:pPr marL="1257300" lvl="2" indent="-342900" algn="just">
              <a:buFont typeface="Wingdings" panose="05000000000000000000" pitchFamily="2" charset="2"/>
              <a:buChar char="q"/>
            </a:pPr>
            <a:endParaRPr lang="en-IN" sz="2400" dirty="0"/>
          </a:p>
          <a:p>
            <a:pPr marL="1257300" lvl="2" indent="-342900" algn="just">
              <a:buFont typeface="Wingdings" panose="05000000000000000000" pitchFamily="2" charset="2"/>
              <a:buChar char="q"/>
            </a:pPr>
            <a:r>
              <a:rPr lang="en-IN" sz="2400" dirty="0"/>
              <a:t>What are to be complied</a:t>
            </a:r>
          </a:p>
          <a:p>
            <a:pPr lvl="0" algn="just"/>
            <a:endParaRPr lang="en-US" dirty="0"/>
          </a:p>
          <a:p>
            <a:pPr lvl="0" algn="just"/>
            <a:endParaRPr lang="en-US" sz="2400" dirty="0"/>
          </a:p>
        </p:txBody>
      </p:sp>
      <p:sp>
        <p:nvSpPr>
          <p:cNvPr id="2" name="Footer Placeholder 6">
            <a:extLst>
              <a:ext uri="{FF2B5EF4-FFF2-40B4-BE49-F238E27FC236}">
                <a16:creationId xmlns:a16="http://schemas.microsoft.com/office/drawing/2014/main" id="{4E7DD564-C406-853E-7068-5DA8DBDBA56B}"/>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9387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8" y="188640"/>
            <a:ext cx="11042403" cy="6524863"/>
          </a:xfrm>
          <a:prstGeom prst="rect">
            <a:avLst/>
          </a:prstGeom>
        </p:spPr>
        <p:txBody>
          <a:bodyPr vert="horz" wrap="square" lIns="0" tIns="0" rIns="0" bIns="0" rtlCol="0">
            <a:spAutoFit/>
          </a:bodyPr>
          <a:lstStyle/>
          <a:p>
            <a:pPr algn="ctr"/>
            <a:r>
              <a:rPr lang="en-US" sz="2800" b="1" u="sng" dirty="0"/>
              <a:t> The Relevant Laws and Regulations  </a:t>
            </a:r>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Code of Ethics (Vol I) (2019 Edition)- on the basis of International Ethical Standard Board (Under revision)</a:t>
            </a:r>
          </a:p>
          <a:p>
            <a:pPr marL="342900" indent="-342900" algn="just">
              <a:buFont typeface="Arial" panose="020B0604020202020204" pitchFamily="34" charset="0"/>
              <a:buChar char="•"/>
            </a:pPr>
            <a:endParaRPr lang="en-IN" sz="2400" dirty="0"/>
          </a:p>
          <a:p>
            <a:pPr marL="342900" lvl="0" indent="-342900" algn="just">
              <a:buFont typeface="Arial" panose="020B0604020202020204" pitchFamily="34" charset="0"/>
              <a:buChar char="•"/>
            </a:pPr>
            <a:r>
              <a:rPr lang="en-IN" sz="2400" dirty="0"/>
              <a:t>Code of ethics (Vol II) (2020 Edition) (under revision)</a:t>
            </a:r>
          </a:p>
          <a:p>
            <a:pPr lvl="0" algn="just"/>
            <a:endParaRPr lang="en-US" sz="2400" dirty="0"/>
          </a:p>
          <a:p>
            <a:pPr marL="342900" indent="-342900" algn="just">
              <a:buFont typeface="Arial" panose="020B0604020202020204" pitchFamily="34" charset="0"/>
              <a:buChar char="•"/>
            </a:pPr>
            <a:r>
              <a:rPr lang="en-IN" sz="2400" dirty="0"/>
              <a:t>Code of Ethics (Vol III) (Case Law </a:t>
            </a:r>
            <a:r>
              <a:rPr lang="en-IN" sz="2400" dirty="0" err="1"/>
              <a:t>Referencer</a:t>
            </a:r>
            <a:r>
              <a:rPr lang="en-IN" sz="2400" dirty="0"/>
              <a:t>) (March 2020 Edition)(under revision)</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Frequently asked Questions on Ethical Issues (February 2021edition)</a:t>
            </a:r>
          </a:p>
          <a:p>
            <a:pPr marL="342900" lvl="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Compendium on Disciplinary case studies (February 2022 Edition)</a:t>
            </a:r>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b="1" i="1" dirty="0"/>
              <a:t>The Chartered Accountants, the Cost and Works Accountants and the Company Secretaries (Amendment) Act, 2022. Dated 18</a:t>
            </a:r>
            <a:r>
              <a:rPr lang="en-IN" sz="2400" b="1" i="1" baseline="30000" dirty="0"/>
              <a:t>th</a:t>
            </a:r>
            <a:r>
              <a:rPr lang="en-IN" sz="2400" b="1" i="1" dirty="0"/>
              <a:t> April 2022</a:t>
            </a:r>
            <a:endParaRPr lang="en-US" dirty="0"/>
          </a:p>
          <a:p>
            <a:pPr lvl="0" algn="just"/>
            <a:endParaRPr lang="en-IN" sz="2400" dirty="0"/>
          </a:p>
          <a:p>
            <a:pPr lvl="0" algn="just"/>
            <a:endParaRPr lang="en-IN" sz="2400" dirty="0"/>
          </a:p>
        </p:txBody>
      </p:sp>
      <p:sp>
        <p:nvSpPr>
          <p:cNvPr id="5" name="Footer Placeholder 6">
            <a:extLst>
              <a:ext uri="{FF2B5EF4-FFF2-40B4-BE49-F238E27FC236}">
                <a16:creationId xmlns:a16="http://schemas.microsoft.com/office/drawing/2014/main" id="{86A4838E-ABCC-5F6A-82FB-7E76AEC6B150}"/>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17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2"/>
          <p:cNvSpPr txBox="1"/>
          <p:nvPr/>
        </p:nvSpPr>
        <p:spPr>
          <a:xfrm>
            <a:off x="574798" y="188640"/>
            <a:ext cx="11042403" cy="6247864"/>
          </a:xfrm>
          <a:prstGeom prst="rect">
            <a:avLst/>
          </a:prstGeom>
        </p:spPr>
        <p:txBody>
          <a:bodyPr vert="horz" wrap="square" lIns="0" tIns="0" rIns="0" bIns="0" rtlCol="0">
            <a:spAutoFit/>
          </a:bodyPr>
          <a:lstStyle/>
          <a:p>
            <a:pPr algn="ctr"/>
            <a:r>
              <a:rPr lang="en-US" sz="2800" b="1" u="sng" dirty="0"/>
              <a:t> The Relevant Laws and Regulations  (</a:t>
            </a:r>
            <a:r>
              <a:rPr lang="en-US" sz="2800" b="1" u="sng" dirty="0" err="1"/>
              <a:t>Contd</a:t>
            </a:r>
            <a:r>
              <a:rPr lang="en-US" sz="2800" b="1" u="sng" dirty="0"/>
              <a:t>)</a:t>
            </a:r>
          </a:p>
          <a:p>
            <a:pPr marL="342900" lvl="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en-IN" sz="2400" dirty="0"/>
              <a:t>The Chartered Accountant Act, 1949 (as amended)</a:t>
            </a:r>
          </a:p>
          <a:p>
            <a:pPr marL="342900" indent="-342900" algn="just">
              <a:buFont typeface="Arial" panose="020B0604020202020204" pitchFamily="34" charset="0"/>
              <a:buChar char="•"/>
            </a:pPr>
            <a:endParaRPr lang="en-IN" sz="2400" dirty="0"/>
          </a:p>
          <a:p>
            <a:pPr marL="342900" lvl="0" indent="-342900" algn="just">
              <a:buFont typeface="Arial" panose="020B0604020202020204" pitchFamily="34" charset="0"/>
              <a:buChar char="•"/>
            </a:pPr>
            <a:r>
              <a:rPr lang="en-IN" sz="2400" dirty="0"/>
              <a:t>The Chartered Accountants Regulations, 1988 (</a:t>
            </a:r>
            <a:r>
              <a:rPr lang="en-IN" sz="2400" b="1" dirty="0"/>
              <a:t>amended </a:t>
            </a:r>
            <a:r>
              <a:rPr lang="en-IN" sz="2400" b="1" dirty="0" err="1"/>
              <a:t>upto</a:t>
            </a:r>
            <a:r>
              <a:rPr lang="en-IN" sz="2400" b="1" dirty="0"/>
              <a:t> 15</a:t>
            </a:r>
            <a:r>
              <a:rPr lang="en-IN" sz="2400" b="1" baseline="30000" dirty="0"/>
              <a:t>th</a:t>
            </a:r>
            <a:r>
              <a:rPr lang="en-IN" sz="2400" b="1" dirty="0"/>
              <a:t> February 2023</a:t>
            </a:r>
            <a:r>
              <a:rPr lang="en-IN" sz="2400" dirty="0"/>
              <a:t>)</a:t>
            </a:r>
          </a:p>
          <a:p>
            <a:pPr lvl="0" algn="just"/>
            <a:endParaRPr lang="en-US" sz="2400" dirty="0"/>
          </a:p>
          <a:p>
            <a:pPr marL="342900" indent="-342900" algn="just">
              <a:buFont typeface="Arial" panose="020B0604020202020204" pitchFamily="34" charset="0"/>
              <a:buChar char="•"/>
            </a:pPr>
            <a:r>
              <a:rPr lang="en-IN" sz="2400" dirty="0"/>
              <a:t>The Chartered Accountants (Procedure of Investigations of professional or other misconduct and Conduct of Cases) Rules, 2007.</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Various guidelines issued by Council from time to time (General Guidelines 2008, Revised Guidelines on advertisement, Tender Guidelines, Corporate form of Practice guidelines, Logo Guideline, UDIN Guidelines, Net-working Guidelines, Multi- disciplinary practice guideline etc.)</a:t>
            </a:r>
          </a:p>
          <a:p>
            <a:pPr lvl="0" algn="just"/>
            <a:endParaRPr lang="en-IN" sz="2400" dirty="0"/>
          </a:p>
          <a:p>
            <a:pPr lvl="0" algn="just"/>
            <a:endParaRPr lang="en-IN" sz="2400" dirty="0"/>
          </a:p>
        </p:txBody>
      </p:sp>
      <p:sp>
        <p:nvSpPr>
          <p:cNvPr id="5" name="Footer Placeholder 6">
            <a:extLst>
              <a:ext uri="{FF2B5EF4-FFF2-40B4-BE49-F238E27FC236}">
                <a16:creationId xmlns:a16="http://schemas.microsoft.com/office/drawing/2014/main" id="{5D6D722F-ED53-9351-1C6F-0590775763BB}"/>
              </a:ext>
            </a:extLst>
          </p:cNvPr>
          <p:cNvSpPr>
            <a:spLocks noGrp="1"/>
          </p:cNvSpPr>
          <p:nvPr>
            <p:ph type="ftr" sz="quarter" idx="11"/>
          </p:nvPr>
        </p:nvSpPr>
        <p:spPr>
          <a:xfrm>
            <a:off x="3087900" y="6237312"/>
            <a:ext cx="6248400" cy="377825"/>
          </a:xfrm>
          <a:prstGeom prst="rect">
            <a:avLst/>
          </a:prstGeom>
        </p:spPr>
        <p:txBody>
          <a:bodyPr>
            <a:noAutofit/>
          </a:bodyPr>
          <a:lstStyle/>
          <a:p>
            <a:pPr algn="ctr"/>
            <a:endParaRPr lang="en-US" sz="1400" b="1" dirty="0">
              <a:solidFill>
                <a:schemeClr val="tx1"/>
              </a:solidFill>
              <a:latin typeface="Times New Roman" panose="02020603050405020304" pitchFamily="18" charset="0"/>
              <a:cs typeface="Times New Roman" panose="02020603050405020304" pitchFamily="18" charset="0"/>
            </a:endParaRPr>
          </a:p>
          <a:p>
            <a:pPr algn="ct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979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Custom 2">
      <a:dk1>
        <a:srgbClr val="000000"/>
      </a:dk1>
      <a:lt1>
        <a:sysClr val="window" lastClr="FFFFFF"/>
      </a:lt1>
      <a:dk2>
        <a:srgbClr val="93E2FF"/>
      </a:dk2>
      <a:lt2>
        <a:srgbClr val="93E2FF"/>
      </a:lt2>
      <a:accent1>
        <a:srgbClr val="DAD6B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11301</TotalTime>
  <Words>3316</Words>
  <Application>Microsoft Office PowerPoint</Application>
  <PresentationFormat>Widescreen</PresentationFormat>
  <Paragraphs>445</Paragraphs>
  <Slides>47</Slides>
  <Notes>47</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Arial Narrow</vt:lpstr>
      <vt:lpstr>Calibri</vt:lpstr>
      <vt:lpstr>Century Gothic</vt:lpstr>
      <vt:lpstr>Tahoma</vt:lpstr>
      <vt:lpstr>Times New Roman</vt:lpstr>
      <vt:lpstr>Wingdings</vt:lpstr>
      <vt:lpstr>Wingdings 3</vt:lpstr>
      <vt:lpstr>Wisp</vt:lpstr>
      <vt:lpstr>PowerPoint Presentation</vt:lpstr>
      <vt:lpstr>PowerPoint Presentation</vt:lpstr>
      <vt:lpstr>Objective of Chartered Accountants Act </vt:lpstr>
      <vt:lpstr>ETHICS </vt:lpstr>
      <vt:lpstr>Ethics</vt:lpstr>
      <vt:lpstr>Ethics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SCHEDULE Part I- Professional misconduct-Members in Practice</vt:lpstr>
      <vt:lpstr>FIRST SCHEDULE - Part I- Professional misconduct-Members in Practice</vt:lpstr>
      <vt:lpstr>FIRST SCHEDULE - Part I- Professional misconduct-Members in Practice</vt:lpstr>
      <vt:lpstr>FIRST SCHEDULE - Part I- Professional misconduct-Members in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1131</cp:revision>
  <cp:lastPrinted>2019-08-09T06:36:56Z</cp:lastPrinted>
  <dcterms:created xsi:type="dcterms:W3CDTF">2017-06-26T11:51:04Z</dcterms:created>
  <dcterms:modified xsi:type="dcterms:W3CDTF">2025-12-15T10:52:52Z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2017-06-13T00:00:00Z</vt:filetime>
  </property>
  <property fmtid="{D5CDD505-2E9C-101B-9397-08002B2CF9AE}" pid="3" name="Creator">
    <vt:lpwstr>Microsoft® PowerPoint® 2013</vt:lpwstr>
  </property>
  <property fmtid="{D5CDD505-2E9C-101B-9397-08002B2CF9AE}" pid="4" name="LastSaved">
    <vt:filetime>2017-06-26T00:00:00Z</vt:filetime>
  </property>
</Properties>
</file>