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diagrams/colors102.xml" ContentType="application/vnd.openxmlformats-officedocument.drawingml.diagramColors+xml"/>
  <Override PartName="/ppt/diagrams/drawing134.xml" ContentType="application/vnd.ms-office.drawingml.diagramDrawing+xml"/>
  <Override PartName="/ppt/diagrams/colors11.xml" ContentType="application/vnd.openxmlformats-officedocument.drawingml.diagramColors+xml"/>
  <Override PartName="/ppt/diagrams/data24.xml" ContentType="application/vnd.openxmlformats-officedocument.drawingml.diagramData+xml"/>
  <Override PartName="/ppt/diagrams/quickStyle97.xml" ContentType="application/vnd.openxmlformats-officedocument.drawingml.diagramStyle+xml"/>
  <Override PartName="/ppt/diagrams/drawing98.xml" ContentType="application/vnd.ms-office.drawingml.diagramDrawing+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ata100.xml" ContentType="application/vnd.openxmlformats-officedocument.drawingml.diagramData+xml"/>
  <Override PartName="/ppt/diagrams/layout125.xml" ContentType="application/vnd.openxmlformats-officedocument.drawingml.diagramLayout+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86.xml" ContentType="application/vnd.openxmlformats-officedocument.drawingml.diagramLayout+xml"/>
  <Override PartName="/ppt/diagrams/layout150.xml" ContentType="application/vnd.openxmlformats-officedocument.drawingml.diagramLayout+xml"/>
  <Override PartName="/ppt/diagrams/quickStyle168.xml" ContentType="application/vnd.openxmlformats-officedocument.drawingml.diagramStyle+xml"/>
  <Override PartName="/ppt/diagrams/layout17.xml" ContentType="application/vnd.openxmlformats-officedocument.drawingml.diagramLayout+xml"/>
  <Override PartName="/ppt/diagrams/quickStyle53.xml" ContentType="application/vnd.openxmlformats-officedocument.drawingml.diagramStyle+xml"/>
  <Override PartName="/ppt/diagrams/colors96.xml" ContentType="application/vnd.openxmlformats-officedocument.drawingml.diagramColors+xml"/>
  <Override PartName="/ppt/diagrams/colors118.xml" ContentType="application/vnd.openxmlformats-officedocument.drawingml.diagramColors+xml"/>
  <Override PartName="/ppt/diagrams/drawing54.xml" ContentType="application/vnd.ms-office.drawingml.diagramDrawing+xml"/>
  <Override PartName="/ppt/slides/slide158.xml" ContentType="application/vnd.openxmlformats-officedocument.presentationml.slide+xml"/>
  <Default Extension="xlsx" ContentType="application/vnd.openxmlformats-officedocument.spreadsheetml.sheet"/>
  <Override PartName="/ppt/diagrams/colors27.xml" ContentType="application/vnd.openxmlformats-officedocument.drawingml.diagramColors+xml"/>
  <Override PartName="/ppt/diagrams/layout42.xml" ContentType="application/vnd.openxmlformats-officedocument.drawingml.diagramLayout+xml"/>
  <Override PartName="/ppt/diagrams/quickStyle124.xml" ContentType="application/vnd.openxmlformats-officedocument.drawingml.diagramStyle+xml"/>
  <Override PartName="/ppt/diagrams/colors143.xml" ContentType="application/vnd.openxmlformats-officedocument.drawingml.diagramColors+xml"/>
  <Override PartName="/ppt/diagrams/colors52.xml" ContentType="application/vnd.openxmlformats-officedocument.drawingml.diagramColors+xml"/>
  <Override PartName="/ppt/diagrams/data65.xml" ContentType="application/vnd.openxmlformats-officedocument.drawingml.diagramData+xml"/>
  <Override PartName="/ppt/diagrams/data116.xml" ContentType="application/vnd.openxmlformats-officedocument.drawingml.diagramData+xml"/>
  <Override PartName="/ppt/diagrams/drawing10.xml" ContentType="application/vnd.ms-office.drawingml.diagramDrawing+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iagrams/layout166.xml" ContentType="application/vnd.openxmlformats-officedocument.drawingml.diagramLayout+xml"/>
  <Override PartName="/ppt/diagrams/drawing106.xml" ContentType="application/vnd.ms-office.drawingml.diagramDrawing+xml"/>
  <Override PartName="/ppt/diagrams/quickStyle3.xml" ContentType="application/vnd.openxmlformats-officedocument.drawingml.diagramStyle+xml"/>
  <Override PartName="/ppt/diagrams/quickStyle69.xml" ContentType="application/vnd.openxmlformats-officedocument.drawingml.diagramStyle+xml"/>
  <Override PartName="/ppt/diagrams/data90.xml" ContentType="application/vnd.openxmlformats-officedocument.drawingml.diagramData+xml"/>
  <Override PartName="/ppt/diagrams/data141.xml" ContentType="application/vnd.openxmlformats-officedocument.drawingml.diagramData+xml"/>
  <Override PartName="/ppt/diagrams/drawing131.xml" ContentType="application/vnd.ms-office.drawingml.diagramDrawing+xml"/>
  <Override PartName="/ppt/slides/slide91.xml" ContentType="application/vnd.openxmlformats-officedocument.presentationml.slide+xml"/>
  <Override PartName="/ppt/diagrams/data21.xml" ContentType="application/vnd.openxmlformats-officedocument.drawingml.diagramData+xml"/>
  <Override PartName="/ppt/diagrams/quickStyle94.xml" ContentType="application/vnd.openxmlformats-officedocument.drawingml.diagramStyle+xml"/>
  <Override PartName="/ppt/diagrams/drawing95.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layout122.xml" ContentType="application/vnd.openxmlformats-officedocument.drawingml.diagramLayout+xml"/>
  <Override PartName="/ppt/diagrams/colors159.xml" ContentType="application/vnd.openxmlformats-officedocument.drawingml.diagramColors+xml"/>
  <Override PartName="/ppt/diagrams/quickStyle25.xml" ContentType="application/vnd.openxmlformats-officedocument.drawingml.diagramStyle+xml"/>
  <Override PartName="/ppt/diagrams/colors68.xml" ContentType="application/vnd.openxmlformats-officedocument.drawingml.diagramColors+xml"/>
  <Override PartName="/ppt/diagrams/layout83.xml" ContentType="application/vnd.openxmlformats-officedocument.drawingml.diagramLayout+xml"/>
  <Override PartName="/ppt/diagrams/quickStyle165.xml" ContentType="application/vnd.openxmlformats-officedocument.drawingml.diagramStyle+xml"/>
  <Override PartName="/ppt/diagrams/drawing26.xml" ContentType="application/vnd.ms-office.drawingml.diagramDrawing+xml"/>
  <Override PartName="/ppt/diagrams/quickStyle50.xml" ContentType="application/vnd.openxmlformats-officedocument.drawingml.diagramStyle+xml"/>
  <Override PartName="/ppt/diagrams/data157.xml" ContentType="application/vnd.openxmlformats-officedocument.drawingml.diagramData+xml"/>
  <Override PartName="/ppt/media/audio11.wav" ContentType="audio/x-wav"/>
  <Override PartName="/ppt/diagrams/drawing51.xml" ContentType="application/vnd.ms-office.drawingml.diagramDrawing+xml"/>
  <Override PartName="/ppt/diagrams/drawing8.xml" ContentType="application/vnd.ms-office.drawingml.diagramDrawing+xml"/>
  <Override PartName="/ppt/slides/slide155.xml" ContentType="application/vnd.openxmlformats-officedocument.presentationml.slide+xml"/>
  <Override PartName="/ppt/diagrams/layout14.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diagrams/drawing147.xml" ContentType="application/vnd.ms-office.drawingml.diagramDrawing+xml"/>
  <Override PartName="/ppt/diagrams/colors24.xml" ContentType="application/vnd.openxmlformats-officedocument.drawingml.diagramColors+xml"/>
  <Override PartName="/ppt/diagrams/data37.xml" ContentType="application/vnd.openxmlformats-officedocument.drawingml.diagramData+xml"/>
  <Override PartName="/ppt/diagrams/quickStyle121.xml" ContentType="application/vnd.openxmlformats-officedocument.drawingml.diagramStyle+xml"/>
  <Override PartName="/ppt/diagrams/colors140.xml" ContentType="application/vnd.openxmlformats-officedocument.drawingml.diagramColors+xml"/>
  <Override PartName="/ppt/slides/slide38.xml" ContentType="application/vnd.openxmlformats-officedocument.presentationml.slide+xml"/>
  <Override PartName="/ppt/diagrams/layout138.xml" ContentType="application/vnd.openxmlformats-officedocument.drawingml.diagramLayout+xml"/>
  <Override PartName="/ppt/diagrams/drawing172.xml" ContentType="application/vnd.ms-office.drawingml.diagramDrawing+xml"/>
  <Override PartName="/ppt/slides/slide111.xml" ContentType="application/vnd.openxmlformats-officedocument.presentationml.slide+xml"/>
  <Override PartName="/ppt/diagrams/data62.xml" ContentType="application/vnd.openxmlformats-officedocument.drawingml.diagramData+xml"/>
  <Override PartName="/ppt/diagrams/layout99.xml" ContentType="application/vnd.openxmlformats-officedocument.drawingml.diagramLayout+xml"/>
  <Override PartName="/ppt/diagrams/data113.xml" ContentType="application/vnd.openxmlformats-officedocument.drawingml.diagramData+xml"/>
  <Override PartName="/ppt/diagrams/drawing103.xml" ContentType="application/vnd.ms-office.drawingml.diagramDrawing+xml"/>
  <Override PartName="/ppt/slides/slide63.xml" ContentType="application/vnd.openxmlformats-officedocument.presentationml.slide+xml"/>
  <Override PartName="/ppt/diagrams/quickStyle66.xml" ContentType="application/vnd.openxmlformats-officedocument.drawingml.diagramStyle+xml"/>
  <Override PartName="/ppt/diagrams/layout163.xml" ContentType="application/vnd.openxmlformats-officedocument.drawingml.diagramLayout+xml"/>
  <Override PartName="/ppt/diagrams/drawing67.xml" ContentType="application/vnd.ms-office.drawingml.diagramDrawing+xml"/>
  <Override PartName="/ppt/diagrams/layout55.xml" ContentType="application/vnd.openxmlformats-officedocument.drawingml.diagramLayout+xml"/>
  <Override PartName="/ppt/diagrams/quickStyle91.xml" ContentType="application/vnd.openxmlformats-officedocument.drawingml.diagramStyle+xml"/>
  <Override PartName="/ppt/diagrams/quickStyle137.xml" ContentType="application/vnd.openxmlformats-officedocument.drawingml.diagramStyle+xml"/>
  <Override PartName="/ppt/diagrams/colors156.xml" ContentType="application/vnd.openxmlformats-officedocument.drawingml.diagramColors+xml"/>
  <Override PartName="/ppt/diagrams/drawing92.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ata78.xml" ContentType="application/vnd.openxmlformats-officedocument.drawingml.diagramData+xml"/>
  <Override PartName="/ppt/diagrams/data129.xml" ContentType="application/vnd.openxmlformats-officedocument.drawingml.diagramData+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diagrams/colors65.xml" ContentType="application/vnd.openxmlformats-officedocument.drawingml.diagramColors+xml"/>
  <Override PartName="/ppt/diagrams/layout80.xml" ContentType="application/vnd.openxmlformats-officedocument.drawingml.diagramLayout+xml"/>
  <Override PartName="/ppt/diagrams/quickStyle162.xml" ContentType="application/vnd.openxmlformats-officedocument.drawingml.diagramStyle+xml"/>
  <Override PartName="/ppt/diagrams/drawing119.xml" ContentType="application/vnd.ms-office.drawingml.diagramDrawing+xml"/>
  <Override PartName="/ppt/diagrams/layout11.xml" ContentType="application/vnd.openxmlformats-officedocument.drawingml.diagramLayout+xml"/>
  <Override PartName="/ppt/diagrams/colors90.xml" ContentType="application/vnd.openxmlformats-officedocument.drawingml.diagramColors+xml"/>
  <Override PartName="/ppt/diagrams/colors112.xml" ContentType="application/vnd.openxmlformats-officedocument.drawingml.diagramColors+xml"/>
  <Override PartName="/ppt/diagrams/data154.xml" ContentType="application/vnd.openxmlformats-officedocument.drawingml.diagramData+xml"/>
  <Override PartName="/ppt/diagrams/drawing5.xml" ContentType="application/vnd.ms-office.drawingml.diagramDrawing+xml"/>
  <Override PartName="/ppt/slides/slide152.xml" ContentType="application/vnd.openxmlformats-officedocument.presentationml.slide+xml"/>
  <Override PartName="/ppt/diagrams/data34.xml" ContentType="application/vnd.openxmlformats-officedocument.drawingml.diagramData+xml"/>
  <Override PartName="/ppt/diagrams/drawing144.xml" ContentType="application/vnd.ms-office.drawingml.diagramDrawing+xml"/>
  <Override PartName="/ppt/diagrams/colors21.xml" ContentType="application/vnd.openxmlformats-officedocument.drawingml.diagramColors+xml"/>
  <Override PartName="/ppt/diagrams/layout135.xml" ContentType="application/vnd.openxmlformats-officedocument.drawingml.diagramLayout+xml"/>
  <Override PartName="/ppt/slides/slide35.xml" ContentType="application/vnd.openxmlformats-officedocument.presentationml.slide+xml"/>
  <Override PartName="/ppt/diagrams/quickStyle38.xml" ContentType="application/vnd.openxmlformats-officedocument.drawingml.diagramStyle+xml"/>
  <Override PartName="/ppt/diagrams/data110.xml" ContentType="application/vnd.openxmlformats-officedocument.drawingml.diagramData+xml"/>
  <Override PartName="/ppt/diagrams/drawing39.xml" ContentType="application/vnd.ms-office.drawingml.diagramDrawing+xml"/>
  <Override PartName="/ppt/slides/slide60.xml" ContentType="application/vnd.openxmlformats-officedocument.presentationml.slide+xml"/>
  <Override PartName="/ppt/diagrams/data9.xml" ContentType="application/vnd.openxmlformats-officedocument.drawingml.diagramData+xml"/>
  <Override PartName="/ppt/diagrams/layout96.xml" ContentType="application/vnd.openxmlformats-officedocument.drawingml.diagramLayout+xml"/>
  <Override PartName="/ppt/diagrams/layout160.xml" ContentType="application/vnd.openxmlformats-officedocument.drawingml.diagramLayout+xml"/>
  <Override PartName="/ppt/diagrams/drawing100.xml" ContentType="application/vnd.ms-office.drawingml.diagramDrawing+xml"/>
  <Override PartName="/ppt/diagrams/drawing64.xml" ContentType="application/vnd.ms-office.drawingml.diagramDrawing+xml"/>
  <Override PartName="/ppt/slides/slide168.xml" ContentType="application/vnd.openxmlformats-officedocument.presentationml.slide+xml"/>
  <Override PartName="/ppt/diagrams/layout27.xml" ContentType="application/vnd.openxmlformats-officedocument.drawingml.diagramLayout+xml"/>
  <Override PartName="/ppt/diagrams/quickStyle63.xml" ContentType="application/vnd.openxmlformats-officedocument.drawingml.diagramStyle+xml"/>
  <Override PartName="/ppt/diagrams/quickStyle109.xml" ContentType="application/vnd.openxmlformats-officedocument.drawingml.diagramStyle+xml"/>
  <Override PartName="/ppt/diagrams/colors128.xml" ContentType="application/vnd.openxmlformats-officedocument.drawingml.diagramColors+xml"/>
  <Override PartName="/ppt/diagrams/colors37.xml" ContentType="application/vnd.openxmlformats-officedocument.drawingml.diagramColors+xml"/>
  <Override PartName="/ppt/diagrams/layout52.xml" ContentType="application/vnd.openxmlformats-officedocument.drawingml.diagramLayout+xml"/>
  <Override PartName="/ppt/diagrams/quickStyle134.xml" ContentType="application/vnd.openxmlformats-officedocument.drawingml.diagramStyle+xml"/>
  <Override PartName="/ppt/diagrams/colors153.xml" ContentType="application/vnd.openxmlformats-officedocument.drawingml.diagramColors+xml"/>
  <Override PartName="/ppt/diagrams/drawing20.xml" ContentType="application/vnd.ms-office.drawingml.diagramDrawing+xml"/>
  <Override PartName="/ppt/slides/slide124.xml" ContentType="application/vnd.openxmlformats-officedocument.presentationml.slide+xml"/>
  <Override PartName="/ppt/diagrams/colors62.xml" ContentType="application/vnd.openxmlformats-officedocument.drawingml.diagramColors+xml"/>
  <Override PartName="/ppt/diagrams/data75.xml" ContentType="application/vnd.openxmlformats-officedocument.drawingml.diagramData+xml"/>
  <Override PartName="/ppt/diagrams/data126.xml" ContentType="application/vnd.openxmlformats-officedocument.drawingml.diagramData+xml"/>
  <Override PartName="/ppt/slides/slide76.xml" ContentType="application/vnd.openxmlformats-officedocument.presentationml.slide+xml"/>
  <Override PartName="/ppt/diagrams/quickStyle79.xml" ContentType="application/vnd.openxmlformats-officedocument.drawingml.diagramStyle+xml"/>
  <Override PartName="/ppt/diagrams/data151.xml" ContentType="application/vnd.openxmlformats-officedocument.drawingml.diagramData+xml"/>
  <Override PartName="/ppt/diagrams/drawing116.xml" ContentType="application/vnd.ms-office.drawingml.diagramDrawing+xml"/>
  <Override PartName="/ppt/diagrams/drawing2.xml" ContentType="application/vnd.ms-office.drawingml.diagramDrawing+xml"/>
  <Override PartName="/ppt/diagrams/layout107.xml" ContentType="application/vnd.openxmlformats-officedocument.drawingml.diagramLayout+xml"/>
  <Override PartName="/ppt/diagrams/drawing141.xml" ContentType="application/vnd.ms-office.drawingml.diagramDrawing+xml"/>
  <Override PartName="/ppt/diagrams/data31.xml" ContentType="application/vnd.openxmlformats-officedocument.drawingml.diagramData+xml"/>
  <Override PartName="/ppt/diagrams/colors169.xml" ContentType="application/vnd.openxmlformats-officedocument.drawingml.diagramColors+xml"/>
  <Override PartName="/ppt/slides/slide32.xml" ContentType="application/vnd.openxmlformats-officedocument.presentationml.slide+xml"/>
  <Override PartName="/ppt/diagrams/quickStyle35.xml" ContentType="application/vnd.openxmlformats-officedocument.drawingml.diagramStyle+xml"/>
  <Override PartName="/ppt/diagrams/layout68.xml" ContentType="application/vnd.openxmlformats-officedocument.drawingml.diagramLayout+xml"/>
  <Override PartName="/ppt/diagrams/layout132.xml" ContentType="application/vnd.openxmlformats-officedocument.drawingml.diagramLayout+xml"/>
  <Override PartName="/ppt/charts/colors2.xml" ContentType="application/vnd.ms-office.chartcolorstyle+xml"/>
  <Override PartName="/ppt/diagrams/drawing36.xml" ContentType="application/vnd.ms-office.drawingml.diagramDrawing+xml"/>
  <Override PartName="/ppt/diagrams/data6.xml" ContentType="application/vnd.openxmlformats-officedocument.drawingml.diagramData+xml"/>
  <Override PartName="/ppt/diagrams/colors78.xml" ContentType="application/vnd.openxmlformats-officedocument.drawingml.diagramColors+xml"/>
  <Override PartName="/ppt/diagrams/layout93.xml" ContentType="application/vnd.openxmlformats-officedocument.drawingml.diagramLayout+xml"/>
  <Override PartName="/ppt/diagrams/colors8.xml" ContentType="application/vnd.openxmlformats-officedocument.drawingml.diagramColors+xml"/>
  <Override PartName="/ppt/diagrams/quickStyle60.xml" ContentType="application/vnd.openxmlformats-officedocument.drawingml.diagramStyle+xml"/>
  <Override PartName="/ppt/diagrams/data167.xml" ContentType="application/vnd.openxmlformats-officedocument.drawingml.diagramData+xml"/>
  <Override PartName="/ppt/diagrams/drawing61.xml" ContentType="application/vnd.ms-office.drawingml.diagramDrawing+xml"/>
  <Override PartName="/ppt/slides/slide165.xml" ContentType="application/vnd.openxmlformats-officedocument.presentationml.slide+xml"/>
  <Override PartName="/ppt/diagrams/layout24.xml" ContentType="application/vnd.openxmlformats-officedocument.drawingml.diagramLayout+xml"/>
  <Override PartName="/ppt/diagrams/quickStyle106.xml" ContentType="application/vnd.openxmlformats-officedocument.drawingml.diagramStyle+xml"/>
  <Override PartName="/ppt/diagrams/colors125.xml" ContentType="application/vnd.openxmlformats-officedocument.drawingml.diagramColors+xml"/>
  <Override PartName="/ppt/diagrams/drawing157.xml" ContentType="application/vnd.ms-office.drawingml.diagramDrawing+xml"/>
  <Override PartName="/ppt/diagrams/colors34.xml" ContentType="application/vnd.openxmlformats-officedocument.drawingml.diagramColors+xml"/>
  <Override PartName="/ppt/diagrams/data47.xml" ContentType="application/vnd.openxmlformats-officedocument.drawingml.diagramData+xml"/>
  <Override PartName="/ppt/diagrams/quickStyle131.xml" ContentType="application/vnd.openxmlformats-officedocument.drawingml.diagramStyle+xml"/>
  <Override PartName="/ppt/diagrams/colors150.xml" ContentType="application/vnd.openxmlformats-officedocument.drawingml.diagramColors+xml"/>
  <Override PartName="/ppt/slides/slide48.xml" ContentType="application/vnd.openxmlformats-officedocument.presentationml.slide+xml"/>
  <Override PartName="/ppt/diagrams/data72.xml" ContentType="application/vnd.openxmlformats-officedocument.drawingml.diagramData+xml"/>
  <Override PartName="/ppt/diagrams/data123.xml" ContentType="application/vnd.openxmlformats-officedocument.drawingml.diagramData+xml"/>
  <Override PartName="/ppt/diagrams/layout148.xml" ContentType="application/vnd.openxmlformats-officedocument.drawingml.diagramLayout+xml"/>
  <Override PartName="/ppt/charts/style1.xml" ContentType="application/vnd.ms-office.chartstyle+xml"/>
  <Override PartName="/ppt/slides/slide73.xml" ContentType="application/vnd.openxmlformats-officedocument.presentationml.slide+xml"/>
  <Override PartName="/ppt/slides/slide121.xml" ContentType="application/vnd.openxmlformats-officedocument.presentationml.slide+xml"/>
  <Override PartName="/ppt/diagrams/layout173.xml" ContentType="application/vnd.openxmlformats-officedocument.drawingml.diagramLayout+xml"/>
  <Override PartName="/ppt/diagrams/drawing113.xml" ContentType="application/vnd.ms-office.drawingml.diagramDrawing+xml"/>
  <Override PartName="/ppt/diagrams/quickStyle76.xml" ContentType="application/vnd.openxmlformats-officedocument.drawingml.diagramStyle+xml"/>
  <Override PartName="/ppt/diagrams/drawing77.xml" ContentType="application/vnd.ms-office.drawingml.diagramDrawing+xml"/>
  <Override PartName="/ppt/diagrams/layout104.xml" ContentType="application/vnd.openxmlformats-officedocument.drawingml.diagramLayout+xml"/>
  <Override PartName="/ppt/diagrams/layout65.xml" ContentType="application/vnd.openxmlformats-officedocument.drawingml.diagramLayout+xml"/>
  <Override PartName="/ppt/diagrams/quickStyle147.xml" ContentType="application/vnd.openxmlformats-officedocument.drawingml.diagramStyle+xml"/>
  <Override PartName="/ppt/diagrams/colors166.xml" ContentType="application/vnd.openxmlformats-officedocument.drawingml.diagramColors+xml"/>
  <Override PartName="/ppt/diagrams/quickStyle32.xml" ContentType="application/vnd.openxmlformats-officedocument.drawingml.diagramStyle+xml"/>
  <Override PartName="/ppt/diagrams/colors75.xml" ContentType="application/vnd.openxmlformats-officedocument.drawingml.diagramColors+xml"/>
  <Override PartName="/ppt/diagrams/data88.xml" ContentType="application/vnd.openxmlformats-officedocument.drawingml.diagramData+xml"/>
  <Override PartName="/ppt/diagrams/data139.xml" ContentType="application/vnd.openxmlformats-officedocument.drawingml.diagramData+xml"/>
  <Override PartName="/ppt/diagrams/quickStyle172.xml" ContentType="application/vnd.openxmlformats-officedocument.drawingml.diagramStyle+xml"/>
  <Override PartName="/ppt/diagrams/drawing33.xml" ContentType="application/vnd.ms-office.drawingml.diagramDrawing+xml"/>
  <Override PartName="/ppt/slides/slide89.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layout90.xml" ContentType="application/vnd.openxmlformats-officedocument.drawingml.diagramLayout+xml"/>
  <Override PartName="/ppt/diagrams/drawing129.xml" ContentType="application/vnd.ms-office.drawingml.diagramDrawing+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quickStyle103.xml" ContentType="application/vnd.openxmlformats-officedocument.drawingml.diagramStyle+xml"/>
  <Override PartName="/ppt/diagrams/colors122.xml" ContentType="application/vnd.openxmlformats-officedocument.drawingml.diagramColors+xml"/>
  <Override PartName="/ppt/diagrams/data164.xml" ContentType="application/vnd.openxmlformats-officedocument.drawingml.diagramData+xml"/>
  <Override PartName="/ppt/diagrams/drawing154.xml" ContentType="application/vnd.ms-office.drawingml.diagramDrawing+xml"/>
  <Override PartName="/ppt/diagrams/colors31.xml" ContentType="application/vnd.openxmlformats-officedocument.drawingml.diagramColors+xml"/>
  <Override PartName="/ppt/diagrams/data44.xml" ContentType="application/vnd.openxmlformats-officedocument.drawingml.diagramData+xml"/>
  <Override PartName="/ppt/slides/slide45.xml" ContentType="application/vnd.openxmlformats-officedocument.presentationml.slide+xml"/>
  <Override PartName="/ppt/diagrams/layout145.xml" ContentType="application/vnd.openxmlformats-officedocument.drawingml.diagramLayout+xml"/>
  <Override PartName="/ppt/diagrams/quickStyle48.xml" ContentType="application/vnd.openxmlformats-officedocument.drawingml.diagramStyle+xml"/>
  <Override PartName="/ppt/diagrams/data120.xml" ContentType="application/vnd.openxmlformats-officedocument.drawingml.diagramData+xml"/>
  <Override PartName="/ppt/diagrams/drawing49.xml" ContentType="application/vnd.ms-office.drawingml.diagramDrawing+xml"/>
  <Override PartName="/ppt/slides/slide70.xml" ContentType="application/vnd.openxmlformats-officedocument.presentationml.slide+xml"/>
  <Override PartName="/ppt/diagrams/quickStyle73.xml" ContentType="application/vnd.openxmlformats-officedocument.drawingml.diagramStyle+xml"/>
  <Override PartName="/ppt/diagrams/layout170.xml" ContentType="application/vnd.openxmlformats-officedocument.drawingml.diagramLayout+xml"/>
  <Override PartName="/ppt/diagrams/drawing110.xml" ContentType="application/vnd.ms-office.drawingml.diagramDrawing+xml"/>
  <Override PartName="/ppt/diagrams/drawing74.xml" ContentType="application/vnd.ms-office.drawingml.diagramDrawing+xml"/>
  <Override PartName="/ppt/slides/slide178.xml" ContentType="application/vnd.openxmlformats-officedocument.presentationml.slide+xml"/>
  <Override PartName="/ppt/diagrams/layout37.xml" ContentType="application/vnd.openxmlformats-officedocument.drawingml.diagramLayout+xml"/>
  <Override PartName="/ppt/diagrams/colors69.xml" ContentType="application/vnd.openxmlformats-officedocument.drawingml.diagramColors+xml"/>
  <Override PartName="/ppt/diagrams/layout84.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colors138.xml" ContentType="application/vnd.openxmlformats-officedocument.drawingml.diagramColors+xml"/>
  <Override PartName="/ppt/diagrams/quickStyle166.xml" ContentType="application/vnd.openxmlformats-officedocument.drawingml.diagramStyle+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colors94.xml" ContentType="application/vnd.openxmlformats-officedocument.drawingml.diagramColors+xml"/>
  <Override PartName="/ppt/diagrams/colors116.xml" ContentType="application/vnd.openxmlformats-officedocument.drawingml.diagramColors+xml"/>
  <Override PartName="/ppt/diagrams/quickStyle144.xml" ContentType="application/vnd.openxmlformats-officedocument.drawingml.diagramStyle+xml"/>
  <Override PartName="/ppt/diagrams/data158.xml" ContentType="application/vnd.openxmlformats-officedocument.drawingml.diagramData+xml"/>
  <Override PartName="/ppt/diagrams/colors163.xml" ContentType="application/vnd.openxmlformats-officedocument.drawingml.diagramColors+xml"/>
  <Override PartName="/ppt/diagrams/drawing9.xml" ContentType="application/vnd.ms-office.drawingml.diagramDrawing+xml"/>
  <Override PartName="/ppt/diagrams/drawing52.xml" ContentType="application/vnd.ms-office.drawingml.diagramDrawing+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diagrams/drawing148.xml" ContentType="application/vnd.ms-office.drawingml.diagramDrawing+xml"/>
  <Override PartName="/ppt/slides/slide134.xml" ContentType="application/vnd.openxmlformats-officedocument.presentationml.slide+xml"/>
  <Override PartName="/ppt/charts/chart1.xml" ContentType="application/vnd.openxmlformats-officedocument.drawingml.chart+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diagrams/quickStyle122.xml" ContentType="application/vnd.openxmlformats-officedocument.drawingml.diagramStyle+xml"/>
  <Override PartName="/ppt/diagrams/data136.xml" ContentType="application/vnd.openxmlformats-officedocument.drawingml.diagramData+xml"/>
  <Override PartName="/ppt/diagrams/colors141.xml" ContentType="application/vnd.openxmlformats-officedocument.drawingml.diagramColors+xml"/>
  <Override PartName="/ppt/diagrams/drawing126.xml" ContentType="application/vnd.ms-office.drawingml.diagramDrawing+xml"/>
  <Override PartName="/ppt/diagrams/drawing173.xml" ContentType="application/vnd.ms-office.drawingml.diagramDrawing+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14.xml" ContentType="application/vnd.openxmlformats-officedocument.drawingml.diagramData+xml"/>
  <Override PartName="/ppt/diagrams/layout139.xml" ContentType="application/vnd.openxmlformats-officedocument.drawingml.diagramLayout+xml"/>
  <Override PartName="/ppt/diagrams/data161.xml" ContentType="application/vnd.openxmlformats-officedocument.drawingml.diagramData+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diagrams/layout117.xml" ContentType="application/vnd.openxmlformats-officedocument.drawingml.diagramLayout+xml"/>
  <Override PartName="/ppt/diagrams/layout164.xml" ContentType="application/vnd.openxmlformats-officedocument.drawingml.diagramLayout+xml"/>
  <Override PartName="/ppt/diagrams/drawing104.xml" ContentType="application/vnd.ms-office.drawingml.diagramDrawing+xml"/>
  <Override PartName="/ppt/diagrams/drawing151.xml" ContentType="application/vnd.ms-office.drawingml.diagramDrawing+xml"/>
  <Override PartName="/ppt/diagrams/quickStyle1.xml" ContentType="application/vnd.openxmlformats-officedocument.drawingml.diagramStyle+xml"/>
  <Override PartName="/ppt/diagrams/data41.xml" ContentType="application/vnd.openxmlformats-officedocument.drawingml.diagramData+xml"/>
  <Override PartName="/ppt/diagrams/quickStyle67.xml" ContentType="application/vnd.openxmlformats-officedocument.drawingml.diagramStyle+xml"/>
  <Override PartName="/ppt/diagrams/layout78.xml" ContentType="application/vnd.openxmlformats-officedocument.drawingml.diagramLayout+xml"/>
  <Override PartName="/ppt/diagrams/drawing68.xml" ContentType="application/vnd.ms-office.drawingml.diagramDrawing+xml"/>
  <Override PartName="/ppt/slides/slide42.xml" ContentType="application/vnd.openxmlformats-officedocument.presentationml.slide+xml"/>
  <Override PartName="/ppt/diagrams/quickStyle45.xml" ContentType="application/vnd.openxmlformats-officedocument.drawingml.diagramStyle+xml"/>
  <Override PartName="/ppt/diagrams/quickStyle92.xml" ContentType="application/vnd.openxmlformats-officedocument.drawingml.diagramStyle+xml"/>
  <Override PartName="/ppt/diagrams/layout142.xml" ContentType="application/vnd.openxmlformats-officedocument.drawingml.diagramLayout+xml"/>
  <Override PartName="/ppt/diagrams/drawing46.xml" ContentType="application/vnd.ms-office.drawingml.diagramDrawing+xml"/>
  <Override PartName="/ppt/diagrams/drawing93.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56.xml" ContentType="application/vnd.openxmlformats-officedocument.drawingml.diagramLayout+xml"/>
  <Override PartName="/ppt/diagrams/colors88.xml" ContentType="application/vnd.openxmlformats-officedocument.drawingml.diagramColors+xml"/>
  <Override PartName="/ppt/diagrams/layout120.xml" ContentType="application/vnd.openxmlformats-officedocument.drawingml.diagramLayout+xml"/>
  <Override PartName="/ppt/diagrams/quickStyle138.xml" ContentType="application/vnd.openxmlformats-officedocument.drawingml.diagramStyle+xml"/>
  <Override PartName="/ppt/diagrams/colors157.xml" ContentType="application/vnd.openxmlformats-officedocument.drawingml.diagramColors+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ata79.xml" ContentType="application/vnd.openxmlformats-officedocument.drawingml.diagramData+xml"/>
  <Override PartName="/ppt/diagrams/layout81.xml" ContentType="application/vnd.openxmlformats-officedocument.drawingml.diagramLayout+xml"/>
  <Override PartName="/ppt/diagrams/quickStyle116.xml" ContentType="application/vnd.openxmlformats-officedocument.drawingml.diagramStyle+xml"/>
  <Override PartName="/ppt/diagrams/colors135.xml" ContentType="application/vnd.openxmlformats-officedocument.drawingml.diagramColors+xml"/>
  <Override PartName="/ppt/diagrams/quickStyle163.xml" ContentType="application/vnd.openxmlformats-officedocument.drawingml.diagramStyle+xml"/>
  <Override PartName="/ppt/diagrams/drawing24.xml" ContentType="application/vnd.ms-office.drawingml.diagramDrawing+xml"/>
  <Override PartName="/ppt/diagrams/drawing71.xml" ContentType="application/vnd.ms-office.drawingml.diagramDrawing+xml"/>
  <Override PartName="/ppt/slides/slide128.xml" ContentType="application/vnd.openxmlformats-officedocument.presentationml.slide+xml"/>
  <Override PartName="/ppt/slides/slide175.xml" ContentType="application/vnd.openxmlformats-officedocument.presentationml.slide+xml"/>
  <Override PartName="/ppt/diagrams/data57.xml" ContentType="application/vnd.openxmlformats-officedocument.drawingml.diagramData+xml"/>
  <Override PartName="/ppt/diagrams/data108.xml" ContentType="application/vnd.openxmlformats-officedocument.drawingml.diagramData+xml"/>
  <Override PartName="/ppt/diagrams/data155.xml" ContentType="application/vnd.openxmlformats-officedocument.drawingml.diagramData+xml"/>
  <Override PartName="/ppt/diagrams/drawing6.xml" ContentType="application/vnd.ms-office.drawingml.diagramDrawing+xml"/>
  <Override PartName="/ppt/diagrams/drawing167.xml" ContentType="application/vnd.ms-office.drawingml.diagramDrawing+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layout12.xml" ContentType="application/vnd.openxmlformats-officedocument.drawingml.diagramLayout+xml"/>
  <Override PartName="/ppt/diagrams/colors44.xml" ContentType="application/vnd.openxmlformats-officedocument.drawingml.diagramColors+xml"/>
  <Override PartName="/ppt/diagrams/colors91.xml" ContentType="application/vnd.openxmlformats-officedocument.drawingml.diagramColors+xml"/>
  <Override PartName="/ppt/diagrams/colors113.xml" ContentType="application/vnd.openxmlformats-officedocument.drawingml.diagramColors+xml"/>
  <Override PartName="/ppt/diagrams/quickStyle141.xml" ContentType="application/vnd.openxmlformats-officedocument.drawingml.diagramStyle+xml"/>
  <Override PartName="/ppt/diagrams/layout158.xml" ContentType="application/vnd.openxmlformats-officedocument.drawingml.diagramLayout+xml"/>
  <Override PartName="/ppt/diagrams/colors160.xml" ContentType="application/vnd.openxmlformats-officedocument.drawingml.diagramColors+xml"/>
  <Override PartName="/ppt/diagrams/drawing145.xml" ContentType="application/vnd.ms-office.drawingml.diagramDrawing+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diagrams/data133.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ata111.xml" ContentType="application/vnd.openxmlformats-officedocument.drawingml.diagramData+xml"/>
  <Override PartName="/ppt/diagrams/layout136.xml" ContentType="application/vnd.openxmlformats-officedocument.drawingml.diagramLayout+xml"/>
  <Override PartName="/ppt/diagrams/drawing87.xml" ContentType="application/vnd.ms-office.drawingml.diagramDrawing+xml"/>
  <Override PartName="/ppt/diagrams/drawing123.xml" ContentType="application/vnd.ms-office.drawingml.diagramDrawing+xml"/>
  <Override PartName="/ppt/diagrams/drawing170.xml" ContentType="application/vnd.ms-office.drawingml.diagramDrawing+xml"/>
  <Override PartName="/ppt/diagrams/data13.xml" ContentType="application/vnd.openxmlformats-officedocument.drawingml.diagramData+xml"/>
  <Override PartName="/ppt/diagrams/data60.xml" ContentType="application/vnd.openxmlformats-officedocument.drawingml.diagramData+xml"/>
  <Override PartName="/ppt/diagrams/layout97.xml" ContentType="application/vnd.openxmlformats-officedocument.drawingml.diagramLayout+xml"/>
  <Override PartName="/ppt/diagrams/layout114.xml" ContentType="application/vnd.openxmlformats-officedocument.drawingml.diagramLayout+xml"/>
  <Override PartName="/ppt/diagrams/layout161.xml" ContentType="application/vnd.openxmlformats-officedocument.drawingml.diagramLayout+xml"/>
  <Override PartName="/ppt/diagrams/drawing101.xml" ContentType="application/vnd.ms-office.drawingml.diagramDrawing+xml"/>
  <Override PartName="/ppt/slides/slide14.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quickStyle64.xml" ContentType="application/vnd.openxmlformats-officedocument.drawingml.diagramStyle+xml"/>
  <Override PartName="/ppt/theme/themeOverride1.xml" ContentType="application/vnd.openxmlformats-officedocument.themeOverride+xml"/>
  <Override PartName="/ppt/diagrams/drawing18.xml" ContentType="application/vnd.ms-office.drawingml.diagramDrawing+xml"/>
  <Override PartName="/ppt/diagrams/drawing65.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diagrams/colors129.xml" ContentType="application/vnd.openxmlformats-officedocument.drawingml.diagramColors+xml"/>
  <Override PartName="/ppt/diagrams/quickStyle157.xml" ContentType="application/vnd.openxmlformats-officedocument.drawingml.diagramStyle+xml"/>
  <Override PartName="/ppt/diagrams/drawing43.xml" ContentType="application/vnd.ms-office.drawingml.diagramDrawing+xml"/>
  <Override PartName="/ppt/slides/slide147.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diagrams/data98.xml" ContentType="application/vnd.openxmlformats-officedocument.drawingml.diagramData+xml"/>
  <Override PartName="/ppt/diagrams/colors107.xml" ContentType="application/vnd.openxmlformats-officedocument.drawingml.diagramColors+xml"/>
  <Override PartName="/ppt/diagrams/quickStyle135.xml" ContentType="application/vnd.openxmlformats-officedocument.drawingml.diagramStyle+xml"/>
  <Override PartName="/ppt/diagrams/data149.xml" ContentType="application/vnd.openxmlformats-officedocument.drawingml.diagramData+xml"/>
  <Override PartName="/ppt/diagrams/colors154.xml" ContentType="application/vnd.openxmlformats-officedocument.drawingml.diagramColors+xml"/>
  <Override PartName="/ppt/diagrams/drawing90.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diagrams/data127.xml" ContentType="application/vnd.openxmlformats-officedocument.drawingml.diagramData+xml"/>
  <Override PartName="/ppt/diagrams/drawing21.xml" ContentType="application/vnd.ms-office.drawingml.diagramDrawing+xml"/>
  <Override PartName="/ppt/diagrams/drawing139.xml" ContentType="application/vnd.ms-office.drawingml.diagramDrawing+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diagrams/quickStyle113.xml" ContentType="application/vnd.openxmlformats-officedocument.drawingml.diagramStyle+xml"/>
  <Override PartName="/ppt/diagrams/colors132.xml" ContentType="application/vnd.openxmlformats-officedocument.drawingml.diagramColors+xml"/>
  <Override PartName="/ppt/diagrams/quickStyle160.xml" ContentType="application/vnd.openxmlformats-officedocument.drawingml.diagramStyle+xml"/>
  <Override PartName="/ppt/diagrams/drawing117.xml" ContentType="application/vnd.ms-office.drawingml.diagramDrawing+xml"/>
  <Override PartName="/ppt/diagrams/drawing164.xml" ContentType="application/vnd.ms-office.drawingml.diagramDrawing+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110.xml" ContentType="application/vnd.openxmlformats-officedocument.drawingml.diagramColors+xml"/>
  <Override PartName="/ppt/diagrams/data152.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layout108.xml" ContentType="application/vnd.openxmlformats-officedocument.drawingml.diagramLayout+xml"/>
  <Override PartName="/ppt/diagrams/data130.xml" ContentType="application/vnd.openxmlformats-officedocument.drawingml.diagramData+xml"/>
  <Override PartName="/ppt/diagrams/layout155.xml" ContentType="application/vnd.openxmlformats-officedocument.drawingml.diagramLayout+xml"/>
  <Override PartName="/ppt/diagrams/drawing59.xml" ContentType="application/vnd.ms-office.drawingml.diagramDrawing+xml"/>
  <Override PartName="/ppt/diagrams/drawing142.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diagrams/layout133.xml" ContentType="application/vnd.openxmlformats-officedocument.drawingml.diagramLayout+xml"/>
  <Override PartName="/ppt/diagrams/drawing120.xml" ContentType="application/vnd.ms-office.drawingml.diagramDrawing+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colors79.xml" ContentType="application/vnd.openxmlformats-officedocument.drawingml.diagramColors+xml"/>
  <Override PartName="/ppt/diagrams/quickStyle83.xml" ContentType="application/vnd.openxmlformats-officedocument.drawingml.diagramStyle+xml"/>
  <Override PartName="/ppt/diagrams/colors148.xml" ContentType="application/vnd.openxmlformats-officedocument.drawingml.diagramColors+xml"/>
  <Override PartName="/docProps/app.xml" ContentType="application/vnd.openxmlformats-officedocument.extended-properties+xml"/>
  <Override PartName="/ppt/diagrams/drawing84.xml" ContentType="application/vnd.ms-office.drawingml.diagramDrawing+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layout94.xml" ContentType="application/vnd.openxmlformats-officedocument.drawingml.diagramLayout+xml"/>
  <Override PartName="/ppt/diagrams/layout111.xml" ContentType="application/vnd.openxmlformats-officedocument.drawingml.diagramLayout+xml"/>
  <Override PartName="/ppt/diagrams/quickStyle129.xml" ContentType="application/vnd.openxmlformats-officedocument.drawingml.diagramStyle+xml"/>
  <Override PartName="/ppt/diagrams/drawing62.xml" ContentType="application/vnd.ms-office.drawingml.diagramDrawing+xml"/>
  <Override PartName="/ppt/diagrams/drawing15.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colors126.xml" ContentType="application/vnd.openxmlformats-officedocument.drawingml.diagramColors+xml"/>
  <Override PartName="/ppt/diagrams/quickStyle154.xml" ContentType="application/vnd.openxmlformats-officedocument.drawingml.diagramStyle+xml"/>
  <Override PartName="/ppt/diagrams/data168.xml" ContentType="application/vnd.openxmlformats-officedocument.drawingml.diagramData+xml"/>
  <Override PartName="/ppt/diagrams/colors173.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diagrams/data146.xml" ContentType="application/vnd.openxmlformats-officedocument.drawingml.diagramData+xml"/>
  <Override PartName="/ppt/diagrams/drawing158.xml" ContentType="application/vnd.ms-office.drawingml.diagramDrawing+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layout50.xml" ContentType="application/vnd.openxmlformats-officedocument.drawingml.diagramLayout+xml"/>
  <Override PartName="/ppt/diagrams/colors104.xml" ContentType="application/vnd.openxmlformats-officedocument.drawingml.diagramColors+xml"/>
  <Override PartName="/ppt/diagrams/quickStyle132.xml" ContentType="application/vnd.openxmlformats-officedocument.drawingml.diagramStyle+xml"/>
  <Override PartName="/ppt/diagrams/layout149.xml" ContentType="application/vnd.openxmlformats-officedocument.drawingml.diagramLayout+xml"/>
  <Override PartName="/ppt/diagrams/colors151.xml" ContentType="application/vnd.openxmlformats-officedocument.drawingml.diagramColors+xml"/>
  <Override PartName="/ppt/diagrams/drawing136.xml" ContentType="application/vnd.ms-office.drawingml.diagramDrawing+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diagrams/data124.xml" ContentType="application/vnd.openxmlformats-officedocument.drawingml.diagramData+xml"/>
  <Override PartName="/ppt/diagrams/data171.xml" ContentType="application/vnd.openxmlformats-officedocument.drawingml.diagramData+xml"/>
  <Override PartName="/ppt/charts/style2.xml" ContentType="application/vnd.ms-office.chartstyl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ata102.xml" ContentType="application/vnd.openxmlformats-officedocument.drawingml.diagramData+xml"/>
  <Override PartName="/ppt/diagrams/layout127.xml" ContentType="application/vnd.openxmlformats-officedocument.drawingml.diagramLayout+xml"/>
  <Override PartName="/ppt/diagrams/drawing161.xml" ContentType="application/vnd.ms-office.drawingml.diagramDrawing+xml"/>
  <Override PartName="/ppt/diagrams/drawing114.xml" ContentType="application/vnd.ms-office.drawingml.diagramDrawing+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diagrams/layout88.xml" ContentType="application/vnd.openxmlformats-officedocument.drawingml.diagramLayout+xml"/>
  <Override PartName="/ppt/diagrams/layout105.xml" ContentType="application/vnd.openxmlformats-officedocument.drawingml.diagramLayout+xml"/>
  <Override PartName="/ppt/diagrams/layout152.xml" ContentType="application/vnd.openxmlformats-officedocument.drawingml.diagramLayout+xml"/>
  <Override PartName="/ppt/diagrams/quickStyle55.xml" ContentType="application/vnd.openxmlformats-officedocument.drawingml.diagramStyle+xml"/>
  <Override PartName="/ppt/diagrams/colors98.xml" ContentType="application/vnd.openxmlformats-officedocument.drawingml.diagramColors+xml"/>
  <Override PartName="/ppt/diagrams/quickStyle148.xml" ContentType="application/vnd.openxmlformats-officedocument.drawingml.diagramStyle+xml"/>
  <Override PartName="/ppt/diagrams/colors167.xml" ContentType="application/vnd.openxmlformats-officedocument.drawingml.diagramColors+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66.xml" ContentType="application/vnd.openxmlformats-officedocument.drawingml.diagramLayout+xml"/>
  <Override PartName="/ppt/diagrams/quickStyle80.xml" ContentType="application/vnd.openxmlformats-officedocument.drawingml.diagramStyle+xml"/>
  <Override PartName="/ppt/diagrams/layout130.xml" ContentType="application/vnd.openxmlformats-officedocument.drawingml.diagramLayout+xml"/>
  <Override PartName="/ppt/diagrams/drawing34.xml" ContentType="application/vnd.ms-office.drawingml.diagramDrawing+xml"/>
  <Override PartName="/ppt/diagrams/drawing81.xml" ContentType="application/vnd.ms-office.drawingml.diagramDrawing+xml"/>
  <Override PartName="/ppt/slides/slide138.xml" ContentType="application/vnd.openxmlformats-officedocument.presentationml.slide+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quickStyle126.xml" ContentType="application/vnd.openxmlformats-officedocument.drawingml.diagramStyle+xml"/>
  <Override PartName="/ppt/diagrams/colors145.xml" ContentType="application/vnd.openxmlformats-officedocument.drawingml.diagramColors+xml"/>
  <Override PartName="/ppt/diagrams/quickStyle173.xml" ContentType="application/vnd.openxmlformats-officedocument.drawingml.diagramStyle+xml"/>
  <Override PartName="/ppt/diagrams/colors6.xml" ContentType="application/vnd.openxmlformats-officedocument.drawingml.diagramColors+xml"/>
  <Override PartName="/ppt/diagrams/quickStyle11.xml" ContentType="application/vnd.openxmlformats-officedocument.drawingml.diagramStyle+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colors123.xml" ContentType="application/vnd.openxmlformats-officedocument.drawingml.diagramColors+xml"/>
  <Override PartName="/ppt/diagrams/quickStyle151.xml" ContentType="application/vnd.openxmlformats-officedocument.drawingml.diagramStyle+xml"/>
  <Override PartName="/ppt/diagrams/data165.xml" ContentType="application/vnd.openxmlformats-officedocument.drawingml.diagramData+xml"/>
  <Override PartName="/ppt/diagrams/colors170.xml" ContentType="application/vnd.openxmlformats-officedocument.drawingml.diagramColors+xml"/>
  <Override PartName="/ppt/diagrams/drawing12.xml" ContentType="application/vnd.ms-office.drawingml.diagramDrawing+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diagrams/layout168.xml" ContentType="application/vnd.openxmlformats-officedocument.drawingml.diagramLayout+xml"/>
  <Override PartName="/ppt/diagrams/drawing155.xml" ContentType="application/vnd.ms-office.drawingml.diagramDrawing+xml"/>
  <Override PartName="/ppt/diagrams/drawing108.xml" ContentType="application/vnd.ms-office.drawingml.diagramDrawing+xml"/>
  <Override PartName="/ppt/slides/slide141.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diagrams/data143.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ata121.xml" ContentType="application/vnd.openxmlformats-officedocument.drawingml.diagramData+xml"/>
  <Override PartName="/ppt/diagrams/layout146.xml" ContentType="application/vnd.openxmlformats-officedocument.drawingml.diagramLayout+xml"/>
  <Override PartName="/ppt/diagrams/drawing133.xml" ContentType="application/vnd.ms-office.drawingml.diagramDrawing+xml"/>
  <Override PartName="/ppt/diagrams/drawing97.xml" ContentType="application/vnd.ms-office.drawingml.diagramDrawing+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layout124.xml" ContentType="application/vnd.openxmlformats-officedocument.drawingml.diagramLayout+xml"/>
  <Override PartName="/ppt/diagrams/layout171.xml" ContentType="application/vnd.openxmlformats-officedocument.drawingml.diagramLayout+xml"/>
  <Override PartName="/ppt/diagrams/drawing111.xml" ContentType="application/vnd.ms-office.drawingml.diagramDrawing+xml"/>
  <Override PartName="/ppt/slideLayouts/slideLayout1.xml" ContentType="application/vnd.openxmlformats-officedocument.presentationml.slideLayout+xml"/>
  <Default Extension="wav" ContentType="audio/wav"/>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74.xml" ContentType="application/vnd.openxmlformats-officedocument.drawingml.diagramStyle+xml"/>
  <Override PartName="/ppt/diagrams/layout85.xml" ContentType="application/vnd.openxmlformats-officedocument.drawingml.diagramLayout+xml"/>
  <Override PartName="/ppt/diagrams/colors139.xml" ContentType="application/vnd.openxmlformats-officedocument.drawingml.diagramColors+xml"/>
  <Override PartName="/ppt/diagrams/quickStyle167.xml" ContentType="application/vnd.openxmlformats-officedocument.drawingml.diagramStyle+xml"/>
  <Override PartName="/ppt/diagrams/drawing75.xml" ContentType="application/vnd.ms-office.drawingml.diagramDrawing+xml"/>
  <Override PartName="/ppt/diagrams/drawing28.xml" ContentType="application/vnd.ms-office.drawingml.diagramDrawing+xml"/>
  <Override PartName="/ppt/diagrams/quickStyle52.xml" ContentType="application/vnd.openxmlformats-officedocument.drawingml.diagramStyle+xml"/>
  <Override PartName="/ppt/diagrams/layout102.xml" ContentType="application/vnd.openxmlformats-officedocument.drawingml.diagramLayout+xml"/>
  <Override PartName="/ppt/diagrams/drawing53.xml" ContentType="application/vnd.ms-office.drawingml.diagramDrawing+xml"/>
  <Override PartName="/ppt/slides/slide157.xml" ContentType="application/vnd.openxmlformats-officedocument.presentationml.slid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diagrams/colors117.xml" ContentType="application/vnd.openxmlformats-officedocument.drawingml.diagramColors+xml"/>
  <Override PartName="/ppt/diagrams/quickStyle145.xml" ContentType="application/vnd.openxmlformats-officedocument.drawingml.diagramStyle+xml"/>
  <Override PartName="/ppt/diagrams/data159.xml" ContentType="application/vnd.openxmlformats-officedocument.drawingml.diagramData+xml"/>
  <Override PartName="/ppt/diagrams/colors164.xml" ContentType="application/vnd.openxmlformats-officedocument.drawingml.diagramColors+xml"/>
  <Override PartName="/ppt/diagrams/drawing149.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quickStyle123.xml" ContentType="application/vnd.openxmlformats-officedocument.drawingml.diagramStyle+xml"/>
  <Override PartName="/ppt/diagrams/data137.xml" ContentType="application/vnd.openxmlformats-officedocument.drawingml.diagramData+xml"/>
  <Override PartName="/ppt/diagrams/colors142.xml" ContentType="application/vnd.openxmlformats-officedocument.drawingml.diagramColors+xml"/>
  <Override PartName="/ppt/diagrams/quickStyle170.xml" ContentType="application/vnd.openxmlformats-officedocument.drawingml.diagramStyle+xml"/>
  <Override PartName="/ppt/diagrams/drawing31.xml" ContentType="application/vnd.ms-office.drawingml.diagramDrawing+xml"/>
  <Override PartName="/ppt/slides/slide87.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127.xml" ContentType="application/vnd.ms-office.drawingml.diagramDrawing+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ata115.xml" ContentType="application/vnd.openxmlformats-officedocument.drawingml.diagramData+xml"/>
  <Override PartName="/ppt/diagrams/colors120.xml" ContentType="application/vnd.openxmlformats-officedocument.drawingml.diagramColors+xml"/>
  <Override PartName="/ppt/diagrams/data162.xml" ContentType="application/vnd.openxmlformats-officedocument.drawingml.diagramData+xml"/>
  <Override PartName="/ppt/diagrams/drawing105.xml" ContentType="application/vnd.ms-office.drawingml.diagramDrawing+xml"/>
  <Override PartName="/ppt/diagrams/drawing152.xml" ContentType="application/vnd.ms-office.drawingml.diagramDrawing+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layout118.xml" ContentType="application/vnd.openxmlformats-officedocument.drawingml.diagramLayout+xml"/>
  <Override PartName="/ppt/diagrams/data140.xml" ContentType="application/vnd.openxmlformats-officedocument.drawingml.diagramData+xml"/>
  <Override PartName="/ppt/diagrams/layout165.xml" ContentType="application/vnd.openxmlformats-officedocument.drawingml.diagramLayout+xml"/>
  <Override PartName="/ppt/diagrams/drawing69.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diagrams/layout143.xml" ContentType="application/vnd.openxmlformats-officedocument.drawingml.diagramLayout+xml"/>
  <Override PartName="/ppt/diagrams/drawing130.xml" ContentType="application/vnd.ms-office.drawingml.diagramDrawing+xml"/>
  <Override PartName="/ppt/diagrams/data20.xml" ContentType="application/vnd.openxmlformats-officedocument.drawingml.diagramData+xml"/>
  <Override PartName="/ppt/diagrams/quickStyle46.xml" ContentType="application/vnd.openxmlformats-officedocument.drawingml.diagramStyle+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quickStyle139.xml" ContentType="application/vnd.openxmlformats-officedocument.drawingml.diagramStyle+xml"/>
  <Override PartName="/ppt/diagrams/colors158.xml" ContentType="application/vnd.openxmlformats-officedocument.drawingml.diagramColors+xml"/>
  <Override PartName="/ppt/diagrams/drawing94.xml" ContentType="application/vnd.ms-office.drawingml.diagramDrawing+xml"/>
  <Override PartName="/ppt/diagrams/drawing47.xml" ContentType="application/vnd.ms-office.drawingml.diagramDrawing+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quickStyle71.xml" ContentType="application/vnd.openxmlformats-officedocument.drawingml.diagramStyle+xml"/>
  <Override PartName="/ppt/diagrams/layout121.xml" ContentType="application/vnd.openxmlformats-officedocument.drawingml.diagramLayout+xml"/>
  <Override PartName="/ppt/diagrams/drawing25.xml" ContentType="application/vnd.ms-office.drawingml.diagramDrawing+xml"/>
  <Override PartName="/ppt/diagrams/drawing72.xml" ContentType="application/vnd.ms-office.drawingml.diagramDrawing+xml"/>
  <Override PartName="/ppt/slides/slide129.xml" ContentType="application/vnd.openxmlformats-officedocument.presentationml.slide+xml"/>
  <Override PartName="/ppt/slides/slide176.xml" ContentType="application/vnd.openxmlformats-officedocument.presentationml.slide+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quickStyle117.xml" ContentType="application/vnd.openxmlformats-officedocument.drawingml.diagramStyle+xml"/>
  <Override PartName="/ppt/diagrams/colors136.xml" ContentType="application/vnd.openxmlformats-officedocument.drawingml.diagramColors+xml"/>
  <Override PartName="/ppt/diagrams/quickStyle164.xml" ContentType="application/vnd.openxmlformats-officedocument.drawingml.diagramStyle+xml"/>
  <Override PartName="/ppt/diagrams/drawing168.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diagrams/quickStyle142.xml" ContentType="application/vnd.openxmlformats-officedocument.drawingml.diagramStyle+xml"/>
  <Override PartName="/ppt/diagrams/data156.xml" ContentType="application/vnd.openxmlformats-officedocument.drawingml.diagramData+xml"/>
  <Override PartName="/ppt/diagrams/colors161.xml" ContentType="application/vnd.openxmlformats-officedocument.drawingml.diagramColors+xml"/>
  <Override PartName="/ppt/diagrams/drawing50.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data134.xml" ContentType="application/vnd.openxmlformats-officedocument.drawingml.diagramData+xml"/>
  <Override PartName="/ppt/diagrams/layout159.xml" ContentType="application/vnd.openxmlformats-officedocument.drawingml.diagramLayout+xml"/>
  <Override PartName="/ppt/diagrams/drawing146.xml" ContentType="application/vnd.ms-office.drawingml.diagramDrawing+xml"/>
  <Override PartName="/ppt/slides/slide132.xml" ContentType="application/vnd.openxmlformats-officedocument.presentationml.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diagrams/layout137.xml" ContentType="application/vnd.openxmlformats-officedocument.drawingml.diagramLayout+xml"/>
  <Override PartName="/ppt/diagrams/drawing124.xml" ContentType="application/vnd.ms-office.drawingml.diagramDrawing+xml"/>
  <Override PartName="/ppt/diagrams/drawing171.xml" ContentType="application/vnd.ms-office.drawingml.diagramDrawing+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ata112.xml" ContentType="application/vnd.openxmlformats-officedocument.drawingml.diagramData+xml"/>
  <Override PartName="/ppt/diagrams/drawing88.xml" ContentType="application/vnd.ms-office.drawingml.diagramDrawing+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layout98.xml" ContentType="application/vnd.openxmlformats-officedocument.drawingml.diagramLayout+xml"/>
  <Override PartName="/ppt/diagrams/layout115.xml" ContentType="application/vnd.openxmlformats-officedocument.drawingml.diagramLayout+xml"/>
  <Override PartName="/ppt/diagrams/layout162.xml" ContentType="application/vnd.openxmlformats-officedocument.drawingml.diagramLayout+xml"/>
  <Override PartName="/ppt/diagrams/drawing102.xml" ContentType="application/vnd.ms-office.drawingml.diagramDrawing+xml"/>
  <Override PartName="/ppt/diagrams/drawing66.xml" ContentType="application/vnd.ms-office.drawingml.diagramDrawing+xml"/>
  <Override PartName="/ppt/diagrams/drawing19.xml" ContentType="application/vnd.ms-office.drawingml.diagramDrawing+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diagrams/quickStyle158.xml" ContentType="application/vnd.openxmlformats-officedocument.drawingml.diagramStyle+xml"/>
  <Override PartName="/ppt/slides/slide40.xml" ContentType="application/vnd.openxmlformats-officedocument.presentationml.slide+xml"/>
  <Override PartName="/ppt/diagrams/quickStyle43.xml" ContentType="application/vnd.openxmlformats-officedocument.drawingml.diagramStyle+xml"/>
  <Override PartName="/ppt/diagrams/quickStyle90.xml" ContentType="application/vnd.openxmlformats-officedocument.drawingml.diagramStyle+xml"/>
  <Override PartName="/ppt/diagrams/data99.xml" ContentType="application/vnd.openxmlformats-officedocument.drawingml.diagramData+xml"/>
  <Override PartName="/ppt/diagrams/layout140.xml" ContentType="application/vnd.openxmlformats-officedocument.drawingml.diagramLayout+xml"/>
  <Default Extension="wdp" ContentType="image/vnd.ms-photo"/>
  <Override PartName="/ppt/diagrams/drawing44.xml" ContentType="application/vnd.ms-office.drawingml.diagramDrawing+xml"/>
  <Override PartName="/ppt/diagrams/drawing91.xml" ContentType="application/vnd.ms-office.drawingml.diagramDrawing+xml"/>
  <Override PartName="/ppt/slides/slide148.xml" ContentType="application/vnd.openxmlformats-officedocument.presentationml.slide+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diagrams/colors108.xml" ContentType="application/vnd.openxmlformats-officedocument.drawingml.diagramColors+xml"/>
  <Override PartName="/ppt/diagrams/quickStyle136.xml" ContentType="application/vnd.openxmlformats-officedocument.drawingml.diagramStyle+xml"/>
  <Override PartName="/ppt/diagrams/colors155.xml" ContentType="application/vnd.openxmlformats-officedocument.drawingml.diagramColors+xml"/>
  <Override PartName="/ppt/slides/slide126.xml" ContentType="application/vnd.openxmlformats-officedocument.presentationml.slide+xml"/>
  <Override PartName="/ppt/slides/slide173.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diagrams/data128.xml" ContentType="application/vnd.openxmlformats-officedocument.drawingml.diagramData+xml"/>
  <Override PartName="/ppt/diagrams/colors133.xml" ContentType="application/vnd.openxmlformats-officedocument.drawingml.diagramColors+xml"/>
  <Override PartName="/ppt/diagrams/quickStyle16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diagrams/data55.xml" ContentType="application/vnd.openxmlformats-officedocument.drawingml.diagramData+xml"/>
  <Override PartName="/ppt/diagrams/data106.xml" ContentType="application/vnd.openxmlformats-officedocument.drawingml.diagramData+xml"/>
  <Override PartName="/ppt/diagrams/data153.xml" ContentType="application/vnd.openxmlformats-officedocument.drawingml.diagramData+xml"/>
  <Override PartName="/docProps/core.xml" ContentType="application/vnd.openxmlformats-package.core-properties+xml"/>
  <Override PartName="/ppt/diagrams/drawing165.xml" ContentType="application/vnd.ms-office.drawingml.diagramDrawing+xml"/>
  <Override PartName="/ppt/diagrams/drawing118.xml" ContentType="application/vnd.ms-office.drawingml.diagramDrawing+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diagrams/layout156.xml" ContentType="application/vnd.openxmlformats-officedocument.drawingml.diagramLayout+xml"/>
  <Override PartName="/ppt/diagrams/drawing143.xml" ContentType="application/vnd.ms-office.drawingml.diagramDrawing+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diagrams/data131.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quickStyle84.xml" ContentType="application/vnd.openxmlformats-officedocument.drawingml.diagramStyle+xml"/>
  <Override PartName="/ppt/diagrams/layout134.xml" ContentType="application/vnd.openxmlformats-officedocument.drawingml.diagramLayout+xml"/>
  <Override PartName="/ppt/diagrams/drawing121.xml" ContentType="application/vnd.ms-office.drawingml.diagramDrawing+xml"/>
  <Override PartName="/ppt/diagrams/drawing85.xml" ContentType="application/vnd.ms-office.drawingml.diagramDrawing+xml"/>
  <Override PartName="/ppt/diagrams/drawing38.xml" ContentType="application/vnd.ms-office.drawingml.diagramDrawing+xml"/>
  <Default Extension="rels" ContentType="application/vnd.openxmlformats-package.relationships+xml"/>
  <Override PartName="/ppt/diagrams/data8.xml" ContentType="application/vnd.openxmlformats-officedocument.drawingml.diagramData+xml"/>
  <Override PartName="/ppt/diagrams/layout48.xml" ContentType="application/vnd.openxmlformats-officedocument.drawingml.diagramLayout+xml"/>
  <Override PartName="/ppt/diagrams/layout95.xml" ContentType="application/vnd.openxmlformats-officedocument.drawingml.diagramLayout+xml"/>
  <Override PartName="/ppt/diagrams/layout112.xml" ContentType="application/vnd.openxmlformats-officedocument.drawingml.diagramLayout+xml"/>
  <Override PartName="/ppt/diagrams/colors149.xml" ContentType="application/vnd.openxmlformats-officedocument.drawingml.diagramColors+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colors58.xml" ContentType="application/vnd.openxmlformats-officedocument.drawingml.diagramColors+xml"/>
  <Override PartName="/ppt/diagrams/quickStyle62.xml" ContentType="application/vnd.openxmlformats-officedocument.drawingml.diagramStyle+xml"/>
  <Override PartName="/ppt/diagrams/data169.xml" ContentType="application/vnd.openxmlformats-officedocument.drawingml.diagramData+xml"/>
  <Override PartName="/ppt/diagrams/drawing16.xml" ContentType="application/vnd.ms-office.drawingml.diagramDrawing+xml"/>
  <Override PartName="/ppt/diagrams/drawing63.xml" ContentType="application/vnd.ms-office.drawingml.diagramDrawing+xml"/>
  <Override PartName="/ppt/slides/slide167.xml" ContentType="application/vnd.openxmlformats-officedocument.presentationml.slide+xml"/>
  <Override PartName="/ppt/diagrams/layout26.xml" ContentType="application/vnd.openxmlformats-officedocument.drawingml.diagramLayout+xml"/>
  <Override PartName="/ppt/diagrams/layout73.xml" ContentType="application/vnd.openxmlformats-officedocument.drawingml.diagramLayout+xml"/>
  <Override PartName="/ppt/diagrams/quickStyle108.xml" ContentType="application/vnd.openxmlformats-officedocument.drawingml.diagramStyle+xml"/>
  <Override PartName="/ppt/diagrams/colors127.xml" ContentType="application/vnd.openxmlformats-officedocument.drawingml.diagramColors+xml"/>
  <Override PartName="/ppt/diagrams/quickStyle155.xml" ContentType="application/vnd.openxmlformats-officedocument.drawingml.diagramStyle+xml"/>
  <Override PartName="/ppt/diagrams/drawing41.xml" ContentType="application/vnd.ms-office.drawingml.diagramDrawing+xml"/>
  <Override PartName="/ppt/diagrams/drawing159.xml" ContentType="application/vnd.ms-office.drawingml.diagramDrawing+xml"/>
  <Override PartName="/ppt/slides/slide145.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diagrams/quickStyle133.xml" ContentType="application/vnd.openxmlformats-officedocument.drawingml.diagramStyle+xml"/>
  <Override PartName="/ppt/diagrams/data147.xml" ContentType="application/vnd.openxmlformats-officedocument.drawingml.diagramData+xml"/>
  <Override PartName="/ppt/diagrams/colors152.xml" ContentType="application/vnd.openxmlformats-officedocument.drawingml.diagramColors+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diagrams/data125.xml" ContentType="application/vnd.openxmlformats-officedocument.drawingml.diagramData+xml"/>
  <Override PartName="/ppt/diagrams/data172.xml" ContentType="application/vnd.openxmlformats-officedocument.drawingml.diagramData+xml"/>
  <Override PartName="/ppt/diagrams/drawing137.xml" ContentType="application/vnd.ms-office.drawingml.diagramDrawing+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quickStyle111.xml" ContentType="application/vnd.openxmlformats-officedocument.drawingml.diagramStyle+xml"/>
  <Override PartName="/ppt/diagrams/layout128.xml" ContentType="application/vnd.openxmlformats-officedocument.drawingml.diagramLayout+xml"/>
  <Override PartName="/ppt/diagrams/colors130.xml" ContentType="application/vnd.openxmlformats-officedocument.drawingml.diagramColors+xml"/>
  <Override PartName="/ppt/diagrams/drawing115.xml" ContentType="application/vnd.ms-office.drawingml.diagramDrawing+xml"/>
  <Override PartName="/ppt/diagrams/drawing162.xml" ContentType="application/vnd.ms-office.drawingml.diagramDrawing+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quickStyle78.xml" ContentType="application/vnd.openxmlformats-officedocument.drawingml.diagramStyle+xml"/>
  <Override PartName="/ppt/diagrams/data103.xml" ContentType="application/vnd.openxmlformats-officedocument.drawingml.diagramData+xml"/>
  <Override PartName="/ppt/diagrams/data150.xml" ContentType="application/vnd.openxmlformats-officedocument.drawingml.diagramData+xml"/>
  <Override PartName="/ppt/diagrams/drawing1.xml" ContentType="application/vnd.ms-office.drawingml.diagramDrawing+xml"/>
  <Override PartName="/ppt/diagrams/drawing79.xml" ContentType="application/vnd.ms-office.drawingml.diagramDrawing+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diagrams/quickStyle56.xml" ContentType="application/vnd.openxmlformats-officedocument.drawingml.diagramStyle+xml"/>
  <Override PartName="/ppt/diagrams/layout89.xml" ContentType="application/vnd.openxmlformats-officedocument.drawingml.diagramLayout+xml"/>
  <Override PartName="/ppt/diagrams/layout106.xml" ContentType="application/vnd.openxmlformats-officedocument.drawingml.diagramLayout+xml"/>
  <Override PartName="/ppt/diagrams/layout153.xml" ContentType="application/vnd.openxmlformats-officedocument.drawingml.diagramLayout+xml"/>
  <Override PartName="/ppt/diagrams/drawing140.xml" ContentType="application/vnd.ms-office.drawingml.diagramDrawing+xml"/>
  <Override PartName="/ppt/diagrams/drawing57.xml" ContentType="application/vnd.ms-office.drawingml.diagramDrawing+xml"/>
  <Override PartName="/ppt/slides/slide31.xml" ContentType="application/vnd.openxmlformats-officedocument.presentationml.slide+xml"/>
  <Override PartName="/ppt/diagrams/layout67.xml" ContentType="application/vnd.openxmlformats-officedocument.drawingml.diagramLayout+xml"/>
  <Override PartName="/ppt/diagrams/colors99.xml" ContentType="application/vnd.openxmlformats-officedocument.drawingml.diagramColors+xml"/>
  <Override PartName="/ppt/diagrams/layout131.xml" ContentType="application/vnd.openxmlformats-officedocument.drawingml.diagramLayout+xml"/>
  <Override PartName="/ppt/diagrams/quickStyle149.xml" ContentType="application/vnd.openxmlformats-officedocument.drawingml.diagramStyle+xml"/>
  <Override PartName="/ppt/diagrams/colors168.xml" ContentType="application/vnd.openxmlformats-officedocument.drawingml.diagramColors+xml"/>
  <Override PartName="/ppt/diagrams/quickStyle34.xml" ContentType="application/vnd.openxmlformats-officedocument.drawingml.diagramStyle+xml"/>
  <Override PartName="/ppt/diagrams/colors77.xml" ContentType="application/vnd.openxmlformats-officedocument.drawingml.diagramColors+xml"/>
  <Override PartName="/ppt/diagrams/quickStyle81.xml" ContentType="application/vnd.openxmlformats-officedocument.drawingml.diagramStyle+xml"/>
  <Override PartName="/ppt/diagrams/quickStyle127.xml" ContentType="application/vnd.openxmlformats-officedocument.drawingml.diagramStyle+xml"/>
  <Override PartName="/ppt/diagrams/colors146.xml" ContentType="application/vnd.openxmlformats-officedocument.drawingml.diagramColors+xml"/>
  <Override PartName="/ppt/charts/colors1.xml" ContentType="application/vnd.ms-office.chartcolorstyle+xml"/>
  <Override PartName="/ppt/diagrams/drawing35.xml" ContentType="application/vnd.ms-office.drawingml.diagramDrawing+xml"/>
  <Override PartName="/ppt/diagrams/drawing82.xml" ContentType="application/vnd.ms-office.drawingml.diagramDrawing+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45.xml" ContentType="application/vnd.openxmlformats-officedocument.drawingml.diagramLayout+xml"/>
  <Override PartName="/ppt/diagrams/layout92.xml" ContentType="application/vnd.openxmlformats-officedocument.drawingml.diagramLayout+xml"/>
  <Override PartName="/ppt/diagrams/drawing13.xml" ContentType="application/vnd.ms-office.drawingml.diagramDrawing+xml"/>
  <Override PartName="/ppt/diagrams/drawing60.xml" ContentType="application/vnd.ms-office.drawingml.diagramDrawing+xml"/>
  <Override PartName="/ppt/slides/slide117.xml" ContentType="application/vnd.openxmlformats-officedocument.presentationml.slide+xml"/>
  <Override PartName="/ppt/slides/slide164.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19.xml" ContentType="application/vnd.openxmlformats-officedocument.drawingml.diagramData+xml"/>
  <Override PartName="/ppt/diagrams/colors124.xml" ContentType="application/vnd.openxmlformats-officedocument.drawingml.diagramColors+xml"/>
  <Override PartName="/ppt/diagrams/quickStyle152.xml" ContentType="application/vnd.openxmlformats-officedocument.drawingml.diagramStyle+xml"/>
  <Override PartName="/ppt/diagrams/data166.xml" ContentType="application/vnd.openxmlformats-officedocument.drawingml.diagramData+xml"/>
  <Override PartName="/ppt/diagrams/colors171.xml" ContentType="application/vnd.openxmlformats-officedocument.drawingml.diagramColors+xml"/>
  <Override PartName="/ppt/slides/slide69.xml" ContentType="application/vnd.openxmlformats-officedocument.presentationml.slide+xml"/>
  <Override PartName="/ppt/diagrams/quickStyle6.xml" ContentType="application/vnd.openxmlformats-officedocument.drawingml.diagramStyle+xml"/>
  <Override PartName="/ppt/diagrams/colors33.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data93.xml" ContentType="application/vnd.openxmlformats-officedocument.drawingml.diagramData+xml"/>
  <Override PartName="/ppt/diagrams/data144.xml" ContentType="application/vnd.openxmlformats-officedocument.drawingml.diagramData+xml"/>
  <Override PartName="/ppt/diagrams/layout169.xml" ContentType="application/vnd.openxmlformats-officedocument.drawingml.diagramLayout+xml"/>
  <Override PartName="/ppt/diagrams/drawing156.xml" ContentType="application/vnd.ms-office.drawingml.diagramDrawing+xml"/>
  <Override PartName="/ppt/diagrams/drawing109.xml" ContentType="application/vnd.ms-office.drawingml.diagramDrawing+xml"/>
  <Override PartName="/ppt/slides/slide47.xml" ContentType="application/vnd.openxmlformats-officedocument.presentationml.slide+xml"/>
  <Override PartName="/ppt/diagrams/quickStyle130.xml" ContentType="application/vnd.openxmlformats-officedocument.drawingml.diagramStyle+xml"/>
  <Override PartName="/ppt/diagrams/layout147.xml" ContentType="application/vnd.openxmlformats-officedocument.drawingml.diagramLayout+xml"/>
  <Override PartName="/ppt/slides/slide120.xml" ContentType="application/vnd.openxmlformats-officedocument.presentationml.slide+xml"/>
  <Override PartName="/ppt/diagrams/data71.xml" ContentType="application/vnd.openxmlformats-officedocument.drawingml.diagramData+xml"/>
  <Override PartName="/ppt/diagrams/data122.xml" ContentType="application/vnd.openxmlformats-officedocument.drawingml.diagramData+xml"/>
  <Override PartName="/ppt/slides/slide72.xml" ContentType="application/vnd.openxmlformats-officedocument.presentationml.slide+xml"/>
  <Override PartName="/ppt/diagrams/quickStyle75.xml" ContentType="application/vnd.openxmlformats-officedocument.drawingml.diagramStyle+xml"/>
  <Override PartName="/ppt/diagrams/layout172.xml" ContentType="application/vnd.openxmlformats-officedocument.drawingml.diagramLayout+xml"/>
  <Override PartName="/ppt/diagrams/drawing112.xml" ContentType="application/vnd.ms-office.drawingml.diagramDrawing+xml"/>
  <Override PartName="/ppt/diagrams/drawing76.xml" ContentType="application/vnd.ms-office.drawingml.diagramDrawing+xml"/>
  <Override PartName="/ppt/diagrams/layout39.xml" ContentType="application/vnd.openxmlformats-officedocument.drawingml.diagramLayout+xml"/>
  <Override PartName="/ppt/diagrams/layout103.xml" ContentType="application/vnd.openxmlformats-officedocument.drawingml.diagramLayout+xml"/>
  <Override PartName="/ppt/diagrams/colors49.xml" ContentType="application/vnd.openxmlformats-officedocument.drawingml.diagramColors+xml"/>
  <Override PartName="/ppt/diagrams/layout64.xml" ContentType="application/vnd.openxmlformats-officedocument.drawingml.diagramLayout+xml"/>
  <Override PartName="/ppt/diagrams/quickStyle146.xml" ContentType="application/vnd.openxmlformats-officedocument.drawingml.diagramStyle+xml"/>
  <Override PartName="/ppt/diagrams/colors165.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diagrams/data2.xml" ContentType="application/vnd.openxmlformats-officedocument.drawingml.diagramData+xml"/>
  <Override PartName="/ppt/diagrams/colors74.xml" ContentType="application/vnd.openxmlformats-officedocument.drawingml.diagramColors+xml"/>
  <Override PartName="/ppt/diagrams/data87.xml" ContentType="application/vnd.openxmlformats-officedocument.drawingml.diagramData+xml"/>
  <Override PartName="/ppt/diagrams/data138.xml" ContentType="application/vnd.openxmlformats-officedocument.drawingml.diagramData+xml"/>
  <Override PartName="/ppt/diagrams/quickStyle171.xml" ContentType="application/vnd.openxmlformats-officedocument.drawingml.diagramStyle+xml"/>
  <Override PartName="/ppt/diagrams/drawing128.xml" ContentType="application/vnd.ms-office.drawingml.diagramDrawing+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quickStyle102.xml" ContentType="application/vnd.openxmlformats-officedocument.drawingml.diagramStyle+xml"/>
  <Override PartName="/ppt/diagrams/colors121.xml" ContentType="application/vnd.openxmlformats-officedocument.drawingml.diagramColors+xml"/>
  <Override PartName="/ppt/diagrams/data163.xml" ContentType="application/vnd.openxmlformats-officedocument.drawingml.diagramData+xml"/>
  <Override PartName="/ppt/slides/slide19.xml" ContentType="application/vnd.openxmlformats-officedocument.presentationml.slide+xml"/>
  <Override PartName="/ppt/slides/slide161.xml" ContentType="application/vnd.openxmlformats-officedocument.presentationml.slide+xml"/>
  <Override PartName="/ppt/diagrams/layout20.xml" ContentType="application/vnd.openxmlformats-officedocument.drawingml.diagramLayout+xml"/>
  <Override PartName="/ppt/diagrams/layout119.xml" ContentType="application/vnd.openxmlformats-officedocument.drawingml.diagramLayout+xml"/>
  <Override PartName="/ppt/diagrams/drawing153.xml" ContentType="application/vnd.ms-office.drawingml.diagramDrawing+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diagrams/quickStyle47.xml" ContentType="application/vnd.openxmlformats-officedocument.drawingml.diagramStyle+xml"/>
  <Override PartName="/ppt/diagrams/layout144.xml" ContentType="application/vnd.openxmlformats-officedocument.drawingml.diagramLayout+xml"/>
  <Override PartName="/ppt/diagrams/drawing48.xml" ContentType="application/vnd.ms-office.drawingml.diagramDrawing+xml"/>
  <Override PartName="/ppt/diagrams/layout36.xml" ContentType="application/vnd.openxmlformats-officedocument.drawingml.diagramLayout+xml"/>
  <Override PartName="/ppt/diagrams/quickStyle72.xml" ContentType="application/vnd.openxmlformats-officedocument.drawingml.diagramStyle+xml"/>
  <Override PartName="/ppt/diagrams/quickStyle118.xml" ContentType="application/vnd.openxmlformats-officedocument.drawingml.diagramStyle+xml"/>
  <Override PartName="/ppt/diagrams/colors137.xml" ContentType="application/vnd.openxmlformats-officedocument.drawingml.diagramColors+xml"/>
  <Override PartName="/ppt/diagrams/drawing73.xml" ContentType="application/vnd.ms-office.drawingml.diagramDrawing+xml"/>
  <Override PartName="/ppt/slides/slide177.xml" ContentType="application/vnd.openxmlformats-officedocument.presentationml.slide+xml"/>
  <Override PartName="/ppt/diagrams/layout100.xml" ContentType="application/vnd.openxmlformats-officedocument.drawingml.diagramLayout+xml"/>
  <Override PartName="/ppt/diagrams/drawing169.xml" ContentType="application/vnd.ms-office.drawingml.diagramDrawing+xml"/>
  <Override PartName="/ppt/slides/slide108.xml" ContentType="application/vnd.openxmlformats-officedocument.presentationml.slide+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quickStyle143.xml" ContentType="application/vnd.openxmlformats-officedocument.drawingml.diagramStyle+xml"/>
  <Override PartName="/ppt/diagrams/colors162.xml" ContentType="application/vnd.openxmlformats-officedocument.drawingml.diagramColors+xml"/>
  <Override PartName="/ppt/diagrams/colors71.xml" ContentType="application/vnd.openxmlformats-officedocument.drawingml.diagramColors+xml"/>
  <Override PartName="/ppt/diagrams/data84.xml" ContentType="application/vnd.openxmlformats-officedocument.drawingml.diagramData+xml"/>
  <Override PartName="/ppt/diagrams/data135.xml" ContentType="application/vnd.openxmlformats-officedocument.drawingml.diagramData+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drawing125.xml" ContentType="application/vnd.ms-office.drawingml.diagramDrawing+xml"/>
  <Override PartName="/ppt/diagrams/drawing89.xml" ContentType="application/vnd.ms-office.drawingml.diagramDrawing+xml"/>
  <Override PartName="/ppt/diagrams/data15.xml" ContentType="application/vnd.openxmlformats-officedocument.drawingml.diagramData+xml"/>
  <Override PartName="/ppt/diagrams/quickStyle88.xml" ContentType="application/vnd.openxmlformats-officedocument.drawingml.diagramStyle+xml"/>
  <Override PartName="/ppt/diagrams/data160.xml" ContentType="application/vnd.openxmlformats-officedocument.drawingml.diagramData+xml"/>
  <Override PartName="/ppt/diagrams/drawing150.xml" ContentType="application/vnd.ms-office.drawingml.diagramDrawing+xml"/>
  <Override PartName="/ppt/slides/slide16.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layout116.xml" ContentType="application/vnd.openxmlformats-officedocument.drawingml.diagramLayout+xml"/>
  <Override PartName="/ppt/slides/slide41.xml" ContentType="application/vnd.openxmlformats-officedocument.presentationml.slide+xml"/>
  <Override PartName="/ppt/diagrams/layout77.xml" ContentType="application/vnd.openxmlformats-officedocument.drawingml.diagramLayout+xml"/>
  <Override PartName="/ppt/diagrams/layout141.xml" ContentType="application/vnd.openxmlformats-officedocument.drawingml.diagramLayout+xml"/>
  <Override PartName="/ppt/diagrams/quickStyle159.xml" ContentType="application/vnd.openxmlformats-officedocument.drawingml.diagramStyle+xml"/>
  <Override PartName="/ppt/slides/slide149.xml" ContentType="application/vnd.openxmlformats-officedocument.presentationml.slide+xml"/>
  <Override PartName="/ppt/diagrams/quickStyle44.xml" ContentType="application/vnd.openxmlformats-officedocument.drawingml.diagramStyle+xml"/>
  <Override PartName="/ppt/diagrams/colors87.xml" ContentType="application/vnd.openxmlformats-officedocument.drawingml.diagramColors+xml"/>
  <Override PartName="/ppt/diagrams/colors109.xml" ContentType="application/vnd.openxmlformats-officedocument.drawingml.diagramColors+xml"/>
  <Override PartName="/ppt/diagrams/drawing45.xml" ContentType="application/vnd.ms-office.drawingml.diagramDrawing+xml"/>
  <Override PartName="/ppt/diagrams/drawing70.xml" ContentType="application/vnd.ms-office.drawingml.diagramDrawing+xml"/>
  <Override PartName="/ppt/slides/slide174.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diagrams/quickStyle115.xml" ContentType="application/vnd.openxmlformats-officedocument.drawingml.diagramStyle+xml"/>
  <Override PartName="/ppt/diagrams/colors134.xml" ContentType="application/vnd.openxmlformats-officedocument.drawingml.diagramColors+xml"/>
  <Override PartName="/ppt/diagrams/drawing166.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colors43.xml" ContentType="application/vnd.openxmlformats-officedocument.drawingml.diagramColors+xml"/>
  <Override PartName="/ppt/diagrams/data56.xml" ContentType="application/vnd.openxmlformats-officedocument.drawingml.diagramData+xml"/>
  <Override PartName="/ppt/diagrams/data107.xml" ContentType="application/vnd.openxmlformats-officedocument.drawingml.diagramData+xml"/>
  <Override PartName="/ppt/diagrams/quickStyle140.xml" ContentType="application/vnd.openxmlformats-officedocument.drawingml.diagramStyle+xml"/>
  <Override PartName="/ppt/slides/slide57.xml" ContentType="application/vnd.openxmlformats-officedocument.presentationml.slide+xml"/>
  <Override PartName="/ppt/slides/slide105.xml" ContentType="application/vnd.openxmlformats-officedocument.presentationml.slide+xml"/>
  <Override PartName="/ppt/diagrams/data81.xml" ContentType="application/vnd.openxmlformats-officedocument.drawingml.diagramData+xml"/>
  <Override PartName="/ppt/diagrams/data132.xml" ContentType="application/vnd.openxmlformats-officedocument.drawingml.diagramData+xml"/>
  <Override PartName="/ppt/diagrams/layout157.xml" ContentType="application/vnd.openxmlformats-officedocument.drawingml.diagramLayout+xml"/>
  <Override PartName="/ppt/slides/slide130.xml" ContentType="application/vnd.openxmlformats-officedocument.presentationml.slide+xml"/>
  <Override PartName="/ppt/diagrams/drawing122.xml" ContentType="application/vnd.ms-office.drawingml.diagramDrawing+xml"/>
  <Override PartName="/ppt/slides/slide82.xml" ContentType="application/vnd.openxmlformats-officedocument.presentationml.slide+xml"/>
  <Override PartName="/ppt/diagrams/data12.xml" ContentType="application/vnd.openxmlformats-officedocument.drawingml.diagramData+xml"/>
  <Override PartName="/ppt/diagrams/quickStyle85.xml" ContentType="application/vnd.openxmlformats-officedocument.drawingml.diagramStyle+xml"/>
  <Override PartName="/ppt/diagrams/drawing86.xml" ContentType="application/vnd.ms-office.drawingml.diagramDrawing+xml"/>
  <Override PartName="/ppt/slides/slide13.xml" ContentType="application/vnd.openxmlformats-officedocument.presentationml.slide+xml"/>
  <Override PartName="/ppt/diagrams/quickStyle16.xml" ContentType="application/vnd.openxmlformats-officedocument.drawingml.diagramStyle+xml"/>
  <Override PartName="/ppt/diagrams/layout49.xml" ContentType="application/vnd.openxmlformats-officedocument.drawingml.diagramLayout+xml"/>
  <Override PartName="/ppt/diagrams/layout113.xml" ContentType="application/vnd.openxmlformats-officedocument.drawingml.diagramLayout+xml"/>
  <Override PartName="/ppt/diagrams/drawing17.xml" ContentType="application/vnd.ms-office.drawingml.diagramDrawing+xml"/>
  <Override PartName="/ppt/diagrams/colors59.xml" ContentType="application/vnd.openxmlformats-officedocument.drawingml.diagramColors+xml"/>
  <Override PartName="/ppt/diagrams/layout74.xml" ContentType="application/vnd.openxmlformats-officedocument.drawingml.diagramLayout+xml"/>
  <Override PartName="/ppt/diagrams/quickStyle156.xml" ContentType="application/vnd.openxmlformats-officedocument.drawingml.diagramStyle+xml"/>
  <Override PartName="/ppt/diagrams/quickStyle41.xml" ContentType="application/vnd.openxmlformats-officedocument.drawingml.diagramStyle+xml"/>
  <Override PartName="/ppt/diagrams/colors84.xml" ContentType="application/vnd.openxmlformats-officedocument.drawingml.diagramColors+xml"/>
  <Override PartName="/ppt/diagrams/data97.xml" ContentType="application/vnd.openxmlformats-officedocument.drawingml.diagramData+xml"/>
  <Override PartName="/ppt/diagrams/data148.xml" ContentType="application/vnd.openxmlformats-officedocument.drawingml.diagramData+xml"/>
  <Override PartName="/ppt/diagrams/drawing42.xml" ContentType="application/vnd.ms-office.drawingml.diagramDrawing+xml"/>
  <Override PartName="/ppt/slides/slide98.xml" ContentType="application/vnd.openxmlformats-officedocument.presentationml.slide+xml"/>
  <Override PartName="/ppt/slides/slide146.xml" ContentType="application/vnd.openxmlformats-officedocument.presentationml.slide+xml"/>
  <Override PartName="/ppt/diagrams/colors106.xml" ContentType="application/vnd.openxmlformats-officedocument.drawingml.diagramColors+xml"/>
  <Override PartName="/ppt/diagrams/drawing138.xml" ContentType="application/vnd.ms-office.drawingml.diagramDrawing+xml"/>
  <Override PartName="/ppt/slides/slide171.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quickStyle112.xml" ContentType="application/vnd.openxmlformats-officedocument.drawingml.diagramStyle+xml"/>
  <Override PartName="/ppt/diagrams/colors131.xml" ContentType="application/vnd.openxmlformats-officedocument.drawingml.diagramColors+xml"/>
  <Override PartName="/ppt/diagrams/data173.xml" ContentType="application/vnd.openxmlformats-officedocument.drawingml.diagramData+xml"/>
  <Override PartName="/ppt/slides/slide29.xml" ContentType="application/vnd.openxmlformats-officedocument.presentationml.slide+xml"/>
  <Override PartName="/ppt/diagrams/data53.xml" ContentType="application/vnd.openxmlformats-officedocument.drawingml.diagramData+xml"/>
  <Override PartName="/ppt/diagrams/data104.xml" ContentType="application/vnd.openxmlformats-officedocument.drawingml.diagramData+xml"/>
  <Override PartName="/ppt/diagrams/layout129.xml" ContentType="application/vnd.openxmlformats-officedocument.drawingml.diagramLayout+xml"/>
  <Override PartName="/ppt/diagrams/drawing163.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54.xml" ContentType="application/vnd.openxmlformats-officedocument.drawingml.diagramLayout+xml"/>
  <Override PartName="/ppt/diagrams/quickStyle57.xml" ContentType="application/vnd.openxmlformats-officedocument.drawingml.diagramStyle+xml"/>
  <Override PartName="/ppt/diagrams/drawing58.xml" ContentType="application/vnd.ms-office.drawingml.diagramDrawing+xml"/>
  <Override PartName="/ppt/diagrams/quickStyle82.xml" ContentType="application/vnd.openxmlformats-officedocument.drawingml.diagramStyle+xml"/>
  <Override PartName="/ppt/diagrams/drawing83.xml" ContentType="application/vnd.ms-office.drawingml.diagramDrawing+xml"/>
  <Override PartName="/ppt/slides/slide10.xml" ContentType="application/vnd.openxmlformats-officedocument.presentationml.slide+xml"/>
  <Override PartName="/ppt/diagrams/layout46.xml" ContentType="application/vnd.openxmlformats-officedocument.drawingml.diagramLayout+xml"/>
  <Override PartName="/ppt/diagrams/layout110.xml" ContentType="application/vnd.openxmlformats-officedocument.drawingml.diagramLayout+xml"/>
  <Override PartName="/ppt/diagrams/quickStyle128.xml" ContentType="application/vnd.openxmlformats-officedocument.drawingml.diagramStyle+xml"/>
  <Override PartName="/ppt/diagrams/colors147.xml" ContentType="application/vnd.openxmlformats-officedocument.drawingml.diagramColors+xml"/>
  <Override PartName="/ppt/diagrams/quickStyle13.xml" ContentType="application/vnd.openxmlformats-officedocument.drawingml.diagramStyle+xml"/>
  <Override PartName="/ppt/diagrams/colors56.xml" ContentType="application/vnd.openxmlformats-officedocument.drawingml.diagramColors+xml"/>
  <Override PartName="/ppt/diagrams/data69.xml" ContentType="application/vnd.openxmlformats-officedocument.drawingml.diagramData+xml"/>
  <Override PartName="/ppt/diagrams/drawing14.xml" ContentType="application/vnd.ms-office.drawingml.diagramDrawing+xml"/>
  <Override PartName="/ppt/slides/slide118.xml" ContentType="application/vnd.openxmlformats-officedocument.presentationml.slide+xml"/>
  <Override PartName="/ppt/diagrams/layout71.xml" ContentType="application/vnd.openxmlformats-officedocument.drawingml.diagramLayout+xml"/>
  <Override PartName="/ppt/diagrams/quickStyle153.xml" ContentType="application/vnd.openxmlformats-officedocument.drawingml.diagramStyle+xml"/>
  <Override PartName="/ppt/diagrams/colors172.xml" ContentType="application/vnd.openxmlformats-officedocument.drawingml.diagramColors+xml"/>
  <Override PartName="/ppt/slides/slide143.xml" ContentType="application/vnd.openxmlformats-officedocument.presentationml.slide+xml"/>
  <Override PartName="/ppt/diagrams/quickStyle7.xml" ContentType="application/vnd.openxmlformats-officedocument.drawingml.diagramStyle+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diagrams/data145.xml" ContentType="application/vnd.openxmlformats-officedocument.drawingml.diagramData+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quickStyle98.xml" ContentType="application/vnd.openxmlformats-officedocument.drawingml.diagramStyle+xml"/>
  <Override PartName="/ppt/diagrams/data170.xml" ContentType="application/vnd.openxmlformats-officedocument.drawingml.diagramData+xml"/>
  <Override PartName="/ppt/diagrams/drawing99.xml" ContentType="application/vnd.ms-office.drawingml.diagramDrawing+xml"/>
  <Override PartName="/ppt/diagrams/drawing135.xml" ContentType="application/vnd.ms-office.drawingml.diagramDrawing+xml"/>
  <Override PartName="/ppt/slides/slide26.xml" ContentType="application/vnd.openxmlformats-officedocument.presentationml.slide+xml"/>
  <Override PartName="/ppt/diagrams/layout126.xml" ContentType="application/vnd.openxmlformats-officedocument.drawingml.diagramLayout+xml"/>
  <Override PartName="/ppt/diagrams/drawing160.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layout87.xml" ContentType="application/vnd.openxmlformats-officedocument.drawingml.diagramLayout+xml"/>
  <Override PartName="/ppt/diagrams/data101.xml" ContentType="application/vnd.openxmlformats-officedocument.drawingml.diagramData+xml"/>
  <Override PartName="/ppt/diagrams/quickStyle169.xml" ContentType="application/vnd.openxmlformats-officedocument.drawingml.diagramStyle+xml"/>
  <Override PartName="/ppt/slides/slide51.xml" ContentType="application/vnd.openxmlformats-officedocument.presentationml.slide+xml"/>
  <Override PartName="/ppt/diagrams/quickStyle54.xml" ContentType="application/vnd.openxmlformats-officedocument.drawingml.diagramStyle+xml"/>
  <Override PartName="/ppt/diagrams/layout151.xml" ContentType="application/vnd.openxmlformats-officedocument.drawingml.diagramLayout+xml"/>
  <Override PartName="/ppt/diagrams/drawing55.xml" ContentType="application/vnd.ms-office.drawingml.diagramDrawing+xml"/>
  <Override PartName="/ppt/slides/slide159.xml" ContentType="application/vnd.openxmlformats-officedocument.presentationml.slide+xml"/>
  <Override PartName="/ppt/diagrams/layout18.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Override PartName="/ppt/diagrams/colors28.xml" ContentType="application/vnd.openxmlformats-officedocument.drawingml.diagramColors+xml"/>
  <Override PartName="/ppt/diagrams/quickStyle125.xml" ContentType="application/vnd.openxmlformats-officedocument.drawingml.diagramStyle+xml"/>
  <Override PartName="/ppt/diagrams/colors144.xml" ContentType="application/vnd.openxmlformats-officedocument.drawingml.diagramColors+xml"/>
  <Override PartName="/ppt/diagrams/drawing80.xml" ContentType="application/vnd.ms-office.drawingml.diagramDrawing+xml"/>
  <Override PartName="/ppt/diagrams/quickStyle10.xml" ContentType="application/vnd.openxmlformats-officedocument.drawingml.diagramStyle+xml"/>
  <Override PartName="/ppt/diagrams/layout43.xml" ContentType="application/vnd.openxmlformats-officedocument.drawingml.diagramLayout+xml"/>
  <Override PartName="/ppt/diagrams/drawing11.xml" ContentType="application/vnd.ms-office.drawingml.diagramDrawing+xml"/>
  <Override PartName="/ppt/slides/slide115.xml" ContentType="application/vnd.openxmlformats-officedocument.presentationml.slide+xml"/>
  <Override PartName="/ppt/diagrams/colors53.xml" ContentType="application/vnd.openxmlformats-officedocument.drawingml.diagramColors+xml"/>
  <Override PartName="/ppt/diagrams/data66.xml" ContentType="application/vnd.openxmlformats-officedocument.drawingml.diagramData+xml"/>
  <Override PartName="/ppt/diagrams/data117.xml" ContentType="application/vnd.openxmlformats-officedocument.drawingml.diagramData+xml"/>
  <Override PartName="/ppt/diagrams/quickStyle150.xml" ContentType="application/vnd.openxmlformats-officedocument.drawingml.diagramStyle+xml"/>
  <Override PartName="/ppt/diagrams/drawing107.xml" ContentType="application/vnd.ms-office.drawingml.diagramDrawing+xml"/>
  <Override PartName="/ppt/slides/slide67.xml" ContentType="application/vnd.openxmlformats-officedocument.presentationml.slide+xml"/>
  <Override PartName="/ppt/diagrams/quickStyle4.xml" ContentType="application/vnd.openxmlformats-officedocument.drawingml.diagramStyle+xml"/>
  <Override PartName="/ppt/diagrams/data91.xml" ContentType="application/vnd.openxmlformats-officedocument.drawingml.diagramData+xml"/>
  <Override PartName="/ppt/diagrams/colors100.xml" ContentType="application/vnd.openxmlformats-officedocument.drawingml.diagramColors+xml"/>
  <Override PartName="/ppt/diagrams/data142.xml" ContentType="application/vnd.openxmlformats-officedocument.drawingml.diagramData+xml"/>
  <Override PartName="/ppt/diagrams/layout167.xml" ContentType="application/vnd.openxmlformats-officedocument.drawingml.diagramLayout+xml"/>
  <Override PartName="/ppt/slides/slide92.xml" ContentType="application/vnd.openxmlformats-officedocument.presentationml.slide+xml"/>
  <Override PartName="/ppt/slides/slide140.xml" ContentType="application/vnd.openxmlformats-officedocument.presentationml.slide+xml"/>
  <Override PartName="/ppt/diagrams/drawing132.xml" ContentType="application/vnd.ms-office.drawingml.diagramDrawing+xml"/>
  <Override PartName="/ppt/diagrams/data22.xml" ContentType="application/vnd.openxmlformats-officedocument.drawingml.diagramData+xml"/>
  <Override PartName="/ppt/diagrams/layout59.xml" ContentType="application/vnd.openxmlformats-officedocument.drawingml.diagramLayout+xml"/>
  <Override PartName="/ppt/diagrams/quickStyle95.xml" ContentType="application/vnd.openxmlformats-officedocument.drawingml.diagramStyle+xml"/>
  <Override PartName="/ppt/diagrams/drawing96.xml" ContentType="application/vnd.ms-office.drawingml.diagramDrawing+xml"/>
  <Override PartName="/ppt/slides/slide23.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layout123.xml" ContentType="application/vnd.openxmlformats-officedocument.drawingml.diagramLayout+xml"/>
  <Override PartName="/ppt/diagrams/drawing2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495" r:id="rId2"/>
    <p:sldId id="503" r:id="rId3"/>
    <p:sldId id="259" r:id="rId4"/>
    <p:sldId id="501" r:id="rId5"/>
    <p:sldId id="502" r:id="rId6"/>
    <p:sldId id="500" r:id="rId7"/>
    <p:sldId id="262" r:id="rId8"/>
    <p:sldId id="324" r:id="rId9"/>
    <p:sldId id="498" r:id="rId10"/>
    <p:sldId id="327" r:id="rId11"/>
    <p:sldId id="328" r:id="rId12"/>
    <p:sldId id="329" r:id="rId13"/>
    <p:sldId id="330" r:id="rId14"/>
    <p:sldId id="499" r:id="rId15"/>
    <p:sldId id="332" r:id="rId16"/>
    <p:sldId id="333" r:id="rId17"/>
    <p:sldId id="334" r:id="rId18"/>
    <p:sldId id="335" r:id="rId19"/>
    <p:sldId id="336" r:id="rId20"/>
    <p:sldId id="337" r:id="rId21"/>
    <p:sldId id="445" r:id="rId22"/>
    <p:sldId id="446"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449" r:id="rId43"/>
    <p:sldId id="450" r:id="rId44"/>
    <p:sldId id="359" r:id="rId45"/>
    <p:sldId id="360" r:id="rId46"/>
    <p:sldId id="447" r:id="rId47"/>
    <p:sldId id="448" r:id="rId48"/>
    <p:sldId id="361" r:id="rId49"/>
    <p:sldId id="357" r:id="rId50"/>
    <p:sldId id="358" r:id="rId51"/>
    <p:sldId id="362" r:id="rId52"/>
    <p:sldId id="363" r:id="rId53"/>
    <p:sldId id="364" r:id="rId54"/>
    <p:sldId id="365" r:id="rId55"/>
    <p:sldId id="368" r:id="rId56"/>
    <p:sldId id="366" r:id="rId57"/>
    <p:sldId id="367" r:id="rId58"/>
    <p:sldId id="451" r:id="rId59"/>
    <p:sldId id="452" r:id="rId60"/>
    <p:sldId id="369" r:id="rId61"/>
    <p:sldId id="370" r:id="rId62"/>
    <p:sldId id="453" r:id="rId63"/>
    <p:sldId id="454" r:id="rId64"/>
    <p:sldId id="371" r:id="rId65"/>
    <p:sldId id="372" r:id="rId66"/>
    <p:sldId id="373" r:id="rId67"/>
    <p:sldId id="374" r:id="rId68"/>
    <p:sldId id="375" r:id="rId69"/>
    <p:sldId id="376" r:id="rId70"/>
    <p:sldId id="377" r:id="rId71"/>
    <p:sldId id="378" r:id="rId72"/>
    <p:sldId id="379" r:id="rId73"/>
    <p:sldId id="380" r:id="rId74"/>
    <p:sldId id="381" r:id="rId75"/>
    <p:sldId id="455" r:id="rId76"/>
    <p:sldId id="456" r:id="rId77"/>
    <p:sldId id="457" r:id="rId78"/>
    <p:sldId id="458" r:id="rId79"/>
    <p:sldId id="382" r:id="rId80"/>
    <p:sldId id="383" r:id="rId81"/>
    <p:sldId id="384" r:id="rId82"/>
    <p:sldId id="385" r:id="rId83"/>
    <p:sldId id="386" r:id="rId84"/>
    <p:sldId id="387" r:id="rId85"/>
    <p:sldId id="388" r:id="rId86"/>
    <p:sldId id="389" r:id="rId87"/>
    <p:sldId id="390" r:id="rId88"/>
    <p:sldId id="459" r:id="rId89"/>
    <p:sldId id="460" r:id="rId90"/>
    <p:sldId id="391" r:id="rId91"/>
    <p:sldId id="392" r:id="rId92"/>
    <p:sldId id="393" r:id="rId93"/>
    <p:sldId id="396" r:id="rId94"/>
    <p:sldId id="461" r:id="rId95"/>
    <p:sldId id="462" r:id="rId96"/>
    <p:sldId id="395" r:id="rId97"/>
    <p:sldId id="464" r:id="rId98"/>
    <p:sldId id="475" r:id="rId99"/>
    <p:sldId id="476" r:id="rId100"/>
    <p:sldId id="477" r:id="rId101"/>
    <p:sldId id="467" r:id="rId102"/>
    <p:sldId id="468" r:id="rId103"/>
    <p:sldId id="471" r:id="rId104"/>
    <p:sldId id="472" r:id="rId105"/>
    <p:sldId id="465" r:id="rId106"/>
    <p:sldId id="466" r:id="rId107"/>
    <p:sldId id="469" r:id="rId108"/>
    <p:sldId id="470" r:id="rId109"/>
    <p:sldId id="463" r:id="rId110"/>
    <p:sldId id="394" r:id="rId111"/>
    <p:sldId id="473" r:id="rId112"/>
    <p:sldId id="474" r:id="rId113"/>
    <p:sldId id="397" r:id="rId114"/>
    <p:sldId id="478" r:id="rId115"/>
    <p:sldId id="479" r:id="rId116"/>
    <p:sldId id="480" r:id="rId117"/>
    <p:sldId id="481" r:id="rId118"/>
    <p:sldId id="482" r:id="rId119"/>
    <p:sldId id="483" r:id="rId120"/>
    <p:sldId id="398" r:id="rId121"/>
    <p:sldId id="399" r:id="rId122"/>
    <p:sldId id="400" r:id="rId123"/>
    <p:sldId id="401" r:id="rId124"/>
    <p:sldId id="402" r:id="rId125"/>
    <p:sldId id="484" r:id="rId126"/>
    <p:sldId id="485" r:id="rId127"/>
    <p:sldId id="486" r:id="rId128"/>
    <p:sldId id="427" r:id="rId129"/>
    <p:sldId id="428" r:id="rId130"/>
    <p:sldId id="429" r:id="rId131"/>
    <p:sldId id="430" r:id="rId132"/>
    <p:sldId id="431" r:id="rId133"/>
    <p:sldId id="403" r:id="rId134"/>
    <p:sldId id="404" r:id="rId135"/>
    <p:sldId id="405" r:id="rId136"/>
    <p:sldId id="406" r:id="rId137"/>
    <p:sldId id="407" r:id="rId138"/>
    <p:sldId id="408" r:id="rId139"/>
    <p:sldId id="410" r:id="rId140"/>
    <p:sldId id="411" r:id="rId141"/>
    <p:sldId id="412" r:id="rId142"/>
    <p:sldId id="413" r:id="rId143"/>
    <p:sldId id="414" r:id="rId144"/>
    <p:sldId id="415" r:id="rId145"/>
    <p:sldId id="416" r:id="rId146"/>
    <p:sldId id="417" r:id="rId147"/>
    <p:sldId id="432" r:id="rId148"/>
    <p:sldId id="487" r:id="rId149"/>
    <p:sldId id="488" r:id="rId150"/>
    <p:sldId id="433" r:id="rId151"/>
    <p:sldId id="434" r:id="rId152"/>
    <p:sldId id="489" r:id="rId153"/>
    <p:sldId id="418" r:id="rId154"/>
    <p:sldId id="419" r:id="rId155"/>
    <p:sldId id="420" r:id="rId156"/>
    <p:sldId id="421" r:id="rId157"/>
    <p:sldId id="490" r:id="rId158"/>
    <p:sldId id="491" r:id="rId159"/>
    <p:sldId id="492" r:id="rId160"/>
    <p:sldId id="422" r:id="rId161"/>
    <p:sldId id="423" r:id="rId162"/>
    <p:sldId id="435" r:id="rId163"/>
    <p:sldId id="436" r:id="rId164"/>
    <p:sldId id="437" r:id="rId165"/>
    <p:sldId id="493" r:id="rId166"/>
    <p:sldId id="494" r:id="rId167"/>
    <p:sldId id="424" r:id="rId168"/>
    <p:sldId id="425" r:id="rId169"/>
    <p:sldId id="426" r:id="rId170"/>
    <p:sldId id="438" r:id="rId171"/>
    <p:sldId id="439" r:id="rId172"/>
    <p:sldId id="440" r:id="rId173"/>
    <p:sldId id="441" r:id="rId174"/>
    <p:sldId id="442" r:id="rId175"/>
    <p:sldId id="443" r:id="rId176"/>
    <p:sldId id="444" r:id="rId177"/>
    <p:sldId id="496" r:id="rId178"/>
    <p:sldId id="497" r:id="rId1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8E"/>
    <a:srgbClr val="0000F6"/>
    <a:srgbClr val="6600CC"/>
    <a:srgbClr val="00FFFF"/>
    <a:srgbClr val="37FFFF"/>
    <a:srgbClr val="F9E7FF"/>
    <a:srgbClr val="FFAFEA"/>
    <a:srgbClr val="FF71FF"/>
    <a:srgbClr val="FF37CB"/>
    <a:srgbClr val="9B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4" d="100"/>
          <a:sy n="74" d="100"/>
        </p:scale>
        <p:origin x="-57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800" b="1" i="0" u="none" strike="noStrike" kern="1200" baseline="0">
                <a:solidFill>
                  <a:srgbClr val="0000F6"/>
                </a:solidFill>
                <a:latin typeface="Algerian" panose="04020705040A02060702" pitchFamily="82" charset="0"/>
                <a:ea typeface="+mn-ea"/>
                <a:cs typeface="+mn-cs"/>
              </a:defRPr>
            </a:pPr>
            <a:r>
              <a:rPr lang="en-IN" sz="2800" dirty="0">
                <a:solidFill>
                  <a:srgbClr val="0000F6"/>
                </a:solidFill>
                <a:latin typeface="Algerian" panose="04020705040A02060702" pitchFamily="82" charset="0"/>
              </a:rPr>
              <a:t>AS 1 TO </a:t>
            </a:r>
            <a:r>
              <a:rPr lang="en-IN" sz="2800" dirty="0" smtClean="0">
                <a:solidFill>
                  <a:srgbClr val="0000F6"/>
                </a:solidFill>
                <a:latin typeface="Algerian" panose="04020705040A02060702" pitchFamily="82" charset="0"/>
              </a:rPr>
              <a:t>15</a:t>
            </a:r>
            <a:endParaRPr lang="en-IN" sz="2800" dirty="0">
              <a:solidFill>
                <a:srgbClr val="0000F6"/>
              </a:solidFill>
              <a:latin typeface="Algerian" panose="04020705040A02060702" pitchFamily="82" charset="0"/>
            </a:endParaRPr>
          </a:p>
        </c:rich>
      </c:tx>
      <c:layout/>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DEFICIENCIES</c:v>
                </c:pt>
              </c:strCache>
            </c:strRef>
          </c:tx>
          <c:spPr>
            <a:gradFill>
              <a:gsLst>
                <a:gs pos="0">
                  <a:srgbClr val="FFAFEA"/>
                </a:gs>
                <a:gs pos="50000">
                  <a:srgbClr val="FF37CB"/>
                </a:gs>
                <a:gs pos="100000">
                  <a:srgbClr val="C0008E"/>
                </a:gs>
              </a:gsLst>
              <a:path path="circle">
                <a:fillToRect l="50000" t="55000" r="125000" b="100000"/>
              </a:path>
            </a:gradFill>
            <a:ln w="9525" cap="flat" cmpd="sng" algn="ctr">
              <a:solidFill>
                <a:schemeClr val="accent1">
                  <a:lumMod val="75000"/>
                </a:schemeClr>
              </a:solidFill>
              <a:round/>
            </a:ln>
            <a:effectLst/>
            <a:sp3d contourW="9525">
              <a:contourClr>
                <a:schemeClr val="accent1">
                  <a:lumMod val="75000"/>
                </a:schemeClr>
              </a:contourClr>
            </a:sp3d>
          </c:spPr>
          <c:cat>
            <c:strRef>
              <c:f>Sheet1!$A$2:$A$14</c:f>
              <c:strCache>
                <c:ptCount val="13"/>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strCache>
            </c:strRef>
          </c:cat>
          <c:val>
            <c:numRef>
              <c:f>Sheet1!$B$2:$B$14</c:f>
              <c:numCache>
                <c:formatCode>General</c:formatCode>
                <c:ptCount val="13"/>
                <c:pt idx="0">
                  <c:v>5.0999999999999996</c:v>
                </c:pt>
                <c:pt idx="1">
                  <c:v>4.7</c:v>
                </c:pt>
                <c:pt idx="2">
                  <c:v>8.1</c:v>
                </c:pt>
                <c:pt idx="3">
                  <c:v>0.2</c:v>
                </c:pt>
                <c:pt idx="4">
                  <c:v>2.2999999999999998</c:v>
                </c:pt>
                <c:pt idx="5">
                  <c:v>0.5</c:v>
                </c:pt>
                <c:pt idx="6">
                  <c:v>2.7</c:v>
                </c:pt>
                <c:pt idx="7">
                  <c:v>0.60000000000000009</c:v>
                </c:pt>
                <c:pt idx="8">
                  <c:v>3.2</c:v>
                </c:pt>
                <c:pt idx="9">
                  <c:v>0.60000000000000009</c:v>
                </c:pt>
                <c:pt idx="10">
                  <c:v>3.8</c:v>
                </c:pt>
                <c:pt idx="11">
                  <c:v>0.30000000000000004</c:v>
                </c:pt>
                <c:pt idx="12">
                  <c:v>7.3</c:v>
                </c:pt>
              </c:numCache>
            </c:numRef>
          </c:val>
          <c:extLst xmlns:c16r2="http://schemas.microsoft.com/office/drawing/2015/06/chart">
            <c:ext xmlns:c16="http://schemas.microsoft.com/office/drawing/2014/chart" uri="{C3380CC4-5D6E-409C-BE32-E72D297353CC}">
              <c16:uniqueId val="{00000000-0D36-4EE1-9E70-069EF53B1048}"/>
            </c:ext>
          </c:extLst>
        </c:ser>
        <c:dLbls/>
        <c:gapWidth val="65"/>
        <c:shape val="box"/>
        <c:axId val="149846272"/>
        <c:axId val="149845120"/>
        <c:axId val="0"/>
      </c:bar3DChart>
      <c:catAx>
        <c:axId val="149846272"/>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00F6"/>
                </a:solidFill>
                <a:latin typeface="Arial Black" panose="020B0A04020102020204" pitchFamily="34" charset="0"/>
                <a:ea typeface="+mn-ea"/>
                <a:cs typeface="+mn-cs"/>
              </a:defRPr>
            </a:pPr>
            <a:endParaRPr lang="en-US"/>
          </a:p>
        </c:txPr>
        <c:crossAx val="149845120"/>
        <c:crosses val="autoZero"/>
        <c:auto val="1"/>
        <c:lblAlgn val="ctr"/>
        <c:lblOffset val="100"/>
      </c:catAx>
      <c:valAx>
        <c:axId val="14984512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F6"/>
                </a:solidFill>
                <a:latin typeface="Arial Black" panose="020B0A04020102020204" pitchFamily="34" charset="0"/>
                <a:ea typeface="+mn-ea"/>
                <a:cs typeface="+mn-cs"/>
              </a:defRPr>
            </a:pPr>
            <a:endParaRPr lang="en-US"/>
          </a:p>
        </c:txPr>
        <c:crossAx val="149846272"/>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accent2">
            <a:lumMod val="20000"/>
            <a:lumOff val="80000"/>
          </a:schemeClr>
        </a:gs>
        <a:gs pos="100000">
          <a:schemeClr val="bg2">
            <a:lumMod val="90000"/>
          </a:schemeClr>
        </a:gs>
      </a:gsLst>
      <a:path path="circle">
        <a:fillToRect l="50000" t="55000" r="125000" b="10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800" b="1" i="0" u="none" strike="noStrike" kern="1200" baseline="0">
                <a:solidFill>
                  <a:srgbClr val="0000F6"/>
                </a:solidFill>
                <a:latin typeface="Arial Black" panose="020B0A04020102020204" pitchFamily="34" charset="0"/>
                <a:ea typeface="+mn-ea"/>
                <a:cs typeface="+mn-cs"/>
              </a:defRPr>
            </a:pPr>
            <a:r>
              <a:rPr lang="en-IN" sz="2800" dirty="0">
                <a:solidFill>
                  <a:srgbClr val="0000F6"/>
                </a:solidFill>
                <a:latin typeface="Arial Black" panose="020B0A04020102020204" pitchFamily="34" charset="0"/>
              </a:rPr>
              <a:t>AS </a:t>
            </a:r>
            <a:r>
              <a:rPr lang="en-IN" sz="2800" dirty="0" smtClean="0">
                <a:solidFill>
                  <a:srgbClr val="0000F6"/>
                </a:solidFill>
                <a:latin typeface="Arial Black" panose="020B0A04020102020204" pitchFamily="34" charset="0"/>
              </a:rPr>
              <a:t>16 </a:t>
            </a:r>
            <a:r>
              <a:rPr lang="en-IN" sz="2800" dirty="0">
                <a:solidFill>
                  <a:srgbClr val="0000F6"/>
                </a:solidFill>
                <a:latin typeface="Arial Black" panose="020B0A04020102020204" pitchFamily="34" charset="0"/>
              </a:rPr>
              <a:t>TO </a:t>
            </a:r>
            <a:r>
              <a:rPr lang="en-IN" sz="2800" dirty="0" smtClean="0">
                <a:solidFill>
                  <a:srgbClr val="0000F6"/>
                </a:solidFill>
                <a:latin typeface="Arial Black" panose="020B0A04020102020204" pitchFamily="34" charset="0"/>
              </a:rPr>
              <a:t>29</a:t>
            </a:r>
            <a:endParaRPr lang="en-IN" sz="2800" dirty="0">
              <a:solidFill>
                <a:srgbClr val="0000F6"/>
              </a:solidFill>
              <a:latin typeface="Arial Black" panose="020B0A04020102020204" pitchFamily="34" charset="0"/>
            </a:endParaRPr>
          </a:p>
        </c:rich>
      </c:tx>
      <c:layout/>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DEFICIENCIES</c:v>
                </c:pt>
              </c:strCache>
            </c:strRef>
          </c:tx>
          <c:spPr>
            <a:gradFill>
              <a:gsLst>
                <a:gs pos="50000">
                  <a:srgbClr val="FF71FF"/>
                </a:gs>
                <a:gs pos="0">
                  <a:srgbClr val="FFAFEA"/>
                </a:gs>
                <a:gs pos="100000">
                  <a:srgbClr val="FF37CB"/>
                </a:gs>
              </a:gsLst>
              <a:path path="circle">
                <a:fillToRect l="50000" t="55000" r="125000" b="100000"/>
              </a:path>
            </a:gradFill>
            <a:ln w="9525" cap="flat" cmpd="sng" algn="ctr">
              <a:solidFill>
                <a:schemeClr val="accent1">
                  <a:lumMod val="75000"/>
                </a:schemeClr>
              </a:solidFill>
              <a:round/>
            </a:ln>
            <a:effectLst/>
            <a:sp3d contourW="9525">
              <a:contourClr>
                <a:schemeClr val="accent1">
                  <a:lumMod val="75000"/>
                </a:schemeClr>
              </a:contourClr>
            </a:sp3d>
          </c:spPr>
          <c:cat>
            <c:strRef>
              <c:f>Sheet1!$A$2:$A$14</c:f>
              <c:strCache>
                <c:ptCount val="13"/>
                <c:pt idx="0">
                  <c:v>AS 16</c:v>
                </c:pt>
                <c:pt idx="1">
                  <c:v>AS 17</c:v>
                </c:pt>
                <c:pt idx="2">
                  <c:v>AS 18</c:v>
                </c:pt>
                <c:pt idx="3">
                  <c:v>AS 19</c:v>
                </c:pt>
                <c:pt idx="4">
                  <c:v>AS 20</c:v>
                </c:pt>
                <c:pt idx="5">
                  <c:v>AS 21</c:v>
                </c:pt>
                <c:pt idx="6">
                  <c:v>AS 22</c:v>
                </c:pt>
                <c:pt idx="7">
                  <c:v>AS 23</c:v>
                </c:pt>
                <c:pt idx="8">
                  <c:v>AS 24</c:v>
                </c:pt>
                <c:pt idx="9">
                  <c:v>AS 26</c:v>
                </c:pt>
                <c:pt idx="10">
                  <c:v>AS 27</c:v>
                </c:pt>
                <c:pt idx="11">
                  <c:v>AS 28</c:v>
                </c:pt>
                <c:pt idx="12">
                  <c:v>AS 29</c:v>
                </c:pt>
              </c:strCache>
            </c:strRef>
          </c:cat>
          <c:val>
            <c:numRef>
              <c:f>Sheet1!$B$2:$B$14</c:f>
              <c:numCache>
                <c:formatCode>General</c:formatCode>
                <c:ptCount val="13"/>
                <c:pt idx="0">
                  <c:v>1.6</c:v>
                </c:pt>
                <c:pt idx="1">
                  <c:v>2.7</c:v>
                </c:pt>
                <c:pt idx="2">
                  <c:v>4.4000000000000004</c:v>
                </c:pt>
                <c:pt idx="3">
                  <c:v>1.2</c:v>
                </c:pt>
                <c:pt idx="4">
                  <c:v>3.2</c:v>
                </c:pt>
                <c:pt idx="5">
                  <c:v>1.5</c:v>
                </c:pt>
                <c:pt idx="6">
                  <c:v>5.0999999999999996</c:v>
                </c:pt>
                <c:pt idx="7">
                  <c:v>0.2</c:v>
                </c:pt>
                <c:pt idx="8">
                  <c:v>0.2</c:v>
                </c:pt>
                <c:pt idx="9">
                  <c:v>3.7</c:v>
                </c:pt>
                <c:pt idx="10">
                  <c:v>0.70000000000000007</c:v>
                </c:pt>
                <c:pt idx="11">
                  <c:v>0.70000000000000007</c:v>
                </c:pt>
                <c:pt idx="12">
                  <c:v>1.6</c:v>
                </c:pt>
              </c:numCache>
            </c:numRef>
          </c:val>
          <c:extLst xmlns:c16r2="http://schemas.microsoft.com/office/drawing/2015/06/chart">
            <c:ext xmlns:c16="http://schemas.microsoft.com/office/drawing/2014/chart" uri="{C3380CC4-5D6E-409C-BE32-E72D297353CC}">
              <c16:uniqueId val="{00000000-0D36-4EE1-9E70-069EF53B1048}"/>
            </c:ext>
          </c:extLst>
        </c:ser>
        <c:dLbls/>
        <c:gapWidth val="65"/>
        <c:shape val="box"/>
        <c:axId val="162585600"/>
        <c:axId val="162857728"/>
        <c:axId val="0"/>
      </c:bar3DChart>
      <c:catAx>
        <c:axId val="16258560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0000F6"/>
                </a:solidFill>
                <a:latin typeface="Arial Black" panose="020B0A04020102020204" pitchFamily="34" charset="0"/>
                <a:ea typeface="+mn-ea"/>
                <a:cs typeface="+mn-cs"/>
              </a:defRPr>
            </a:pPr>
            <a:endParaRPr lang="en-US"/>
          </a:p>
        </c:txPr>
        <c:crossAx val="162857728"/>
        <c:crosses val="autoZero"/>
        <c:auto val="1"/>
        <c:lblAlgn val="ctr"/>
        <c:lblOffset val="100"/>
      </c:catAx>
      <c:valAx>
        <c:axId val="162857728"/>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F6"/>
                </a:solidFill>
                <a:latin typeface="Arial Black" panose="020B0A04020102020204" pitchFamily="34" charset="0"/>
                <a:ea typeface="+mn-ea"/>
                <a:cs typeface="+mn-cs"/>
              </a:defRPr>
            </a:pPr>
            <a:endParaRPr lang="en-US"/>
          </a:p>
        </c:txPr>
        <c:crossAx val="162585600"/>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rgbClr val="0000F6"/>
              </a:solidFill>
              <a:latin typeface="Arial Black" panose="020B0A04020102020204" pitchFamily="34" charset="0"/>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81BAE-84CD-415B-9A3B-0E2207C5886A}" type="doc">
      <dgm:prSet loTypeId="urn:microsoft.com/office/officeart/2005/8/layout/arrow6" loCatId="process" qsTypeId="urn:microsoft.com/office/officeart/2005/8/quickstyle/3d1" qsCatId="3D" csTypeId="urn:microsoft.com/office/officeart/2005/8/colors/accent1_2" csCatId="accent1" phldr="1"/>
      <dgm:spPr/>
      <dgm:t>
        <a:bodyPr/>
        <a:lstStyle/>
        <a:p>
          <a:endParaRPr lang="en-US"/>
        </a:p>
      </dgm:t>
    </dgm:pt>
    <dgm:pt modelId="{83DF41E1-54A4-477E-AB82-9050B618DBAB}">
      <dgm:prSet phldrT="[Text]" custT="1"/>
      <dgm:spPr/>
      <dgm:t>
        <a:bodyPr/>
        <a:lstStyle/>
        <a:p>
          <a:r>
            <a:rPr lang="en-US" sz="3200" b="1" dirty="0" smtClean="0">
              <a:solidFill>
                <a:srgbClr val="00FFFF"/>
              </a:solidFill>
              <a:latin typeface="Algerian" panose="04020705040A02060702" pitchFamily="82" charset="0"/>
            </a:rPr>
            <a:t>COMMON ERRORS ON AS IN FINANCIAL STATEMENTS</a:t>
          </a:r>
          <a:endParaRPr lang="en-US" sz="3200" b="1" dirty="0">
            <a:solidFill>
              <a:srgbClr val="00FFFF"/>
            </a:solidFill>
            <a:latin typeface="Algerian" panose="04020705040A02060702" pitchFamily="82" charset="0"/>
          </a:endParaRPr>
        </a:p>
      </dgm:t>
    </dgm:pt>
    <dgm:pt modelId="{4AA0E5A2-A726-4BB1-B7C3-4C4EBE347FC9}" type="parTrans" cxnId="{1DC82218-9A3F-4252-A778-B0E3AA21CDD4}">
      <dgm:prSet/>
      <dgm:spPr/>
      <dgm:t>
        <a:bodyPr/>
        <a:lstStyle/>
        <a:p>
          <a:endParaRPr lang="en-US">
            <a:solidFill>
              <a:srgbClr val="33FFFF"/>
            </a:solidFill>
          </a:endParaRPr>
        </a:p>
      </dgm:t>
    </dgm:pt>
    <dgm:pt modelId="{E4BA0950-694E-4E14-B7B1-F742277D04CE}" type="sibTrans" cxnId="{1DC82218-9A3F-4252-A778-B0E3AA21CDD4}">
      <dgm:prSet/>
      <dgm:spPr/>
      <dgm:t>
        <a:bodyPr/>
        <a:lstStyle/>
        <a:p>
          <a:endParaRPr lang="en-US">
            <a:solidFill>
              <a:srgbClr val="33FFFF"/>
            </a:solidFill>
          </a:endParaRPr>
        </a:p>
      </dgm:t>
    </dgm:pt>
    <dgm:pt modelId="{9D2B0388-4BA7-410F-9825-3CAF0CC7B4D3}">
      <dgm:prSet/>
      <dgm:spPr/>
      <dgm:t>
        <a:bodyPr/>
        <a:lstStyle/>
        <a:p>
          <a:r>
            <a:rPr lang="en-US" b="1" dirty="0" smtClean="0">
              <a:solidFill>
                <a:srgbClr val="00FFFF"/>
              </a:solidFill>
              <a:latin typeface="Algerian" panose="04020705040A02060702" pitchFamily="82" charset="0"/>
            </a:rPr>
            <a:t>CA Krishanu Bhattacharyya, FCA, </a:t>
          </a:r>
          <a:r>
            <a:rPr lang="en-US" b="1" dirty="0" smtClean="0">
              <a:solidFill>
                <a:srgbClr val="00FFFF"/>
              </a:solidFill>
              <a:latin typeface="Algerian" panose="04020705040A02060702" pitchFamily="82" charset="0"/>
            </a:rPr>
            <a:t>Social </a:t>
          </a:r>
          <a:r>
            <a:rPr lang="en-US" b="1" dirty="0" smtClean="0">
              <a:solidFill>
                <a:srgbClr val="00FFFF"/>
              </a:solidFill>
              <a:latin typeface="Algerian" panose="04020705040A02060702" pitchFamily="82" charset="0"/>
            </a:rPr>
            <a:t>Auditor, DISA, CISA (WBUT)</a:t>
          </a:r>
          <a:endParaRPr lang="en-US" b="1" dirty="0">
            <a:solidFill>
              <a:srgbClr val="00FFFF"/>
            </a:solidFill>
            <a:latin typeface="Algerian" panose="04020705040A02060702" pitchFamily="82" charset="0"/>
          </a:endParaRPr>
        </a:p>
      </dgm:t>
    </dgm:pt>
    <dgm:pt modelId="{76AEA994-2F9A-4346-9D9E-724296FCE835}" type="parTrans" cxnId="{1628151F-2AD2-46D6-A39A-09C52238AAFE}">
      <dgm:prSet/>
      <dgm:spPr/>
      <dgm:t>
        <a:bodyPr/>
        <a:lstStyle/>
        <a:p>
          <a:endParaRPr lang="en-US"/>
        </a:p>
      </dgm:t>
    </dgm:pt>
    <dgm:pt modelId="{AF8FDA97-EAF8-429A-84B8-D460989B213E}" type="sibTrans" cxnId="{1628151F-2AD2-46D6-A39A-09C52238AAFE}">
      <dgm:prSet/>
      <dgm:spPr/>
      <dgm:t>
        <a:bodyPr/>
        <a:lstStyle/>
        <a:p>
          <a:endParaRPr lang="en-US"/>
        </a:p>
      </dgm:t>
    </dgm:pt>
    <dgm:pt modelId="{D7F6D342-A902-410C-8D0A-5001FCA53105}" type="pres">
      <dgm:prSet presAssocID="{51881BAE-84CD-415B-9A3B-0E2207C5886A}" presName="compositeShape" presStyleCnt="0">
        <dgm:presLayoutVars>
          <dgm:chMax val="2"/>
          <dgm:dir/>
          <dgm:resizeHandles val="exact"/>
        </dgm:presLayoutVars>
      </dgm:prSet>
      <dgm:spPr/>
      <dgm:t>
        <a:bodyPr/>
        <a:lstStyle/>
        <a:p>
          <a:endParaRPr lang="en-US"/>
        </a:p>
      </dgm:t>
    </dgm:pt>
    <dgm:pt modelId="{A1939014-F501-4C3A-82F1-7EC50AE0CE1C}" type="pres">
      <dgm:prSet presAssocID="{51881BAE-84CD-415B-9A3B-0E2207C5886A}" presName="ribbon" presStyleLbl="node1" presStyleIdx="0" presStyleCnt="1"/>
      <dgm:spPr>
        <a:gradFill rotWithShape="0">
          <a:gsLst>
            <a:gs pos="27000">
              <a:srgbClr val="6600CC"/>
            </a:gs>
            <a:gs pos="50000">
              <a:srgbClr val="0000F6"/>
            </a:gs>
            <a:gs pos="75000">
              <a:srgbClr val="6600CC"/>
            </a:gs>
          </a:gsLst>
        </a:gradFill>
      </dgm:spPr>
    </dgm:pt>
    <dgm:pt modelId="{E6838569-1C81-43CE-BF90-1E947AE84ABB}" type="pres">
      <dgm:prSet presAssocID="{51881BAE-84CD-415B-9A3B-0E2207C5886A}" presName="leftArrowText" presStyleLbl="node1" presStyleIdx="0" presStyleCnt="1">
        <dgm:presLayoutVars>
          <dgm:chMax val="0"/>
          <dgm:bulletEnabled val="1"/>
        </dgm:presLayoutVars>
      </dgm:prSet>
      <dgm:spPr/>
      <dgm:t>
        <a:bodyPr/>
        <a:lstStyle/>
        <a:p>
          <a:endParaRPr lang="en-US"/>
        </a:p>
      </dgm:t>
    </dgm:pt>
    <dgm:pt modelId="{7C7130B9-50A6-4B8C-A91D-95AF10EA8E9A}" type="pres">
      <dgm:prSet presAssocID="{51881BAE-84CD-415B-9A3B-0E2207C5886A}" presName="rightArrowText" presStyleLbl="node1" presStyleIdx="0" presStyleCnt="1">
        <dgm:presLayoutVars>
          <dgm:chMax val="0"/>
          <dgm:bulletEnabled val="1"/>
        </dgm:presLayoutVars>
      </dgm:prSet>
      <dgm:spPr/>
      <dgm:t>
        <a:bodyPr/>
        <a:lstStyle/>
        <a:p>
          <a:endParaRPr lang="en-US"/>
        </a:p>
      </dgm:t>
    </dgm:pt>
  </dgm:ptLst>
  <dgm:cxnLst>
    <dgm:cxn modelId="{1628151F-2AD2-46D6-A39A-09C52238AAFE}" srcId="{51881BAE-84CD-415B-9A3B-0E2207C5886A}" destId="{9D2B0388-4BA7-410F-9825-3CAF0CC7B4D3}" srcOrd="1" destOrd="0" parTransId="{76AEA994-2F9A-4346-9D9E-724296FCE835}" sibTransId="{AF8FDA97-EAF8-429A-84B8-D460989B213E}"/>
    <dgm:cxn modelId="{1DC82218-9A3F-4252-A778-B0E3AA21CDD4}" srcId="{51881BAE-84CD-415B-9A3B-0E2207C5886A}" destId="{83DF41E1-54A4-477E-AB82-9050B618DBAB}" srcOrd="0" destOrd="0" parTransId="{4AA0E5A2-A726-4BB1-B7C3-4C4EBE347FC9}" sibTransId="{E4BA0950-694E-4E14-B7B1-F742277D04CE}"/>
    <dgm:cxn modelId="{951CEA71-8E67-4B69-8B36-974252A44354}" type="presOf" srcId="{83DF41E1-54A4-477E-AB82-9050B618DBAB}" destId="{E6838569-1C81-43CE-BF90-1E947AE84ABB}" srcOrd="0" destOrd="0" presId="urn:microsoft.com/office/officeart/2005/8/layout/arrow6"/>
    <dgm:cxn modelId="{5993ED5C-E37C-463D-9E76-FB0B431C828C}" type="presOf" srcId="{51881BAE-84CD-415B-9A3B-0E2207C5886A}" destId="{D7F6D342-A902-410C-8D0A-5001FCA53105}" srcOrd="0" destOrd="0" presId="urn:microsoft.com/office/officeart/2005/8/layout/arrow6"/>
    <dgm:cxn modelId="{109EA74C-2167-4E72-98F3-F5725709921A}" type="presOf" srcId="{9D2B0388-4BA7-410F-9825-3CAF0CC7B4D3}" destId="{7C7130B9-50A6-4B8C-A91D-95AF10EA8E9A}" srcOrd="0" destOrd="0" presId="urn:microsoft.com/office/officeart/2005/8/layout/arrow6"/>
    <dgm:cxn modelId="{7A72D09E-E17F-433E-AD23-936D7A5E2972}" type="presParOf" srcId="{D7F6D342-A902-410C-8D0A-5001FCA53105}" destId="{A1939014-F501-4C3A-82F1-7EC50AE0CE1C}" srcOrd="0" destOrd="0" presId="urn:microsoft.com/office/officeart/2005/8/layout/arrow6"/>
    <dgm:cxn modelId="{9FD74762-B344-445A-9482-1550577EE951}" type="presParOf" srcId="{D7F6D342-A902-410C-8D0A-5001FCA53105}" destId="{E6838569-1C81-43CE-BF90-1E947AE84ABB}" srcOrd="1" destOrd="0" presId="urn:microsoft.com/office/officeart/2005/8/layout/arrow6"/>
    <dgm:cxn modelId="{2F53D8B0-3C66-4FF3-B002-F33839AF172B}" type="presParOf" srcId="{D7F6D342-A902-410C-8D0A-5001FCA53105}" destId="{7C7130B9-50A6-4B8C-A91D-95AF10EA8E9A}" srcOrd="2" destOrd="0" presId="urn:microsoft.com/office/officeart/2005/8/layout/arrow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16 and 26 of AS 2</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3200" b="1" dirty="0" smtClean="0">
              <a:solidFill>
                <a:srgbClr val="99FF99"/>
              </a:solidFill>
              <a:latin typeface="Algerian" panose="04020705040A02060702" pitchFamily="82" charset="0"/>
            </a:rPr>
            <a:t>OBSERVATION</a:t>
          </a:r>
          <a:endParaRPr lang="en-US" sz="32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The financial statements should disclose the accounting policies adopted in measuring inventories, including the cost formula used</a:t>
          </a:r>
        </a:p>
        <a:p>
          <a:pPr algn="just"/>
          <a:r>
            <a:rPr lang="en-US" sz="2000" dirty="0" smtClean="0">
              <a:solidFill>
                <a:srgbClr val="6600CC"/>
              </a:solidFill>
              <a:latin typeface="Arial Black" panose="020B0A04020102020204" pitchFamily="34" charset="0"/>
            </a:rPr>
            <a:t>It was viewed that although cost formula has been given in these cases, however, it would be more appropriate to disclose which cost formula has been used for which class of inventories.</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62880">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58457"/>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46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5: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 disclosure of Related Party Transactions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Paragraphs 23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The following information/ transactions have been noted from Notes to Accounts, Cash Flow Statement, Director’s Report, Corporate Governance Report given in the Annual Reports of different companies: </a:t>
          </a:r>
        </a:p>
        <a:p>
          <a:pPr algn="just"/>
          <a:r>
            <a:rPr lang="en-US" sz="2000" dirty="0" smtClean="0">
              <a:solidFill>
                <a:srgbClr val="005800"/>
              </a:solidFill>
              <a:latin typeface="Arial Black" panose="020B0A04020102020204" pitchFamily="34" charset="0"/>
            </a:rPr>
            <a:t>1. Advances given to directors; </a:t>
          </a:r>
        </a:p>
        <a:p>
          <a:pPr algn="just"/>
          <a:r>
            <a:rPr lang="en-US" sz="2000" dirty="0" smtClean="0">
              <a:solidFill>
                <a:srgbClr val="005800"/>
              </a:solidFill>
              <a:latin typeface="Arial Black" panose="020B0A04020102020204" pitchFamily="34" charset="0"/>
            </a:rPr>
            <a:t>2. Application money received from KMP for preferential allotment; </a:t>
          </a:r>
        </a:p>
        <a:p>
          <a:pPr algn="just"/>
          <a:r>
            <a:rPr lang="en-US" sz="2000" dirty="0" smtClean="0">
              <a:solidFill>
                <a:srgbClr val="005800"/>
              </a:solidFill>
              <a:latin typeface="Arial Black" panose="020B0A04020102020204" pitchFamily="34" charset="0"/>
            </a:rPr>
            <a:t>3. Equity shares allotted to KMP on conversion of warrants; </a:t>
          </a:r>
        </a:p>
        <a:p>
          <a:pPr algn="just"/>
          <a:r>
            <a:rPr lang="en-US" sz="2000" dirty="0" smtClean="0">
              <a:solidFill>
                <a:srgbClr val="005800"/>
              </a:solidFill>
              <a:latin typeface="Arial Black" panose="020B0A04020102020204" pitchFamily="34" charset="0"/>
            </a:rPr>
            <a:t>4. Dividend paid to the holding company; </a:t>
          </a:r>
        </a:p>
        <a:p>
          <a:pPr algn="just"/>
          <a:r>
            <a:rPr lang="en-US" sz="2000" dirty="0" smtClean="0">
              <a:solidFill>
                <a:srgbClr val="005800"/>
              </a:solidFill>
              <a:latin typeface="Arial Black" panose="020B0A04020102020204" pitchFamily="34" charset="0"/>
            </a:rPr>
            <a:t>5. Loans and advances given to as well as repaid by the subsidiary</a:t>
          </a:r>
          <a:r>
            <a:rPr lang="en-US" sz="2000" dirty="0" smtClean="0">
              <a:solidFill>
                <a:srgbClr val="6600CC"/>
              </a:solidFill>
              <a:latin typeface="Arial Black" panose="020B0A04020102020204" pitchFamily="34" charset="0"/>
            </a:rPr>
            <a:t>; </a:t>
          </a:r>
        </a:p>
        <a:p>
          <a:pPr algn="just"/>
          <a:r>
            <a:rPr lang="en-US" sz="2000" dirty="0" smtClean="0">
              <a:solidFill>
                <a:srgbClr val="6600CC"/>
              </a:solidFill>
              <a:latin typeface="Arial Black" panose="020B0A04020102020204" pitchFamily="34" charset="0"/>
            </a:rPr>
            <a:t>It was viewed that all these transactions are in the nature of related party transactions and although these transactions have been reported in various parts of the Annual Reports, no disclosure has been made under Related Party Disclosures.</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6: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 Disclosure of description of relationship</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23 (ii)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From the ‘Related Party Disclosures’ given in the Annual Report of some companies, it was observed:</a:t>
          </a:r>
        </a:p>
        <a:p>
          <a:pPr algn="just"/>
          <a:r>
            <a:rPr lang="en-US" sz="2200" dirty="0" smtClean="0">
              <a:solidFill>
                <a:srgbClr val="005800"/>
              </a:solidFill>
              <a:latin typeface="Arial Black" panose="020B0A04020102020204" pitchFamily="34" charset="0"/>
            </a:rPr>
            <a:t>•The names of the related parties as well as the transactions that have taken place with such related parties have been disclosed but the </a:t>
          </a:r>
          <a:r>
            <a:rPr lang="en-US" sz="2200" dirty="0" smtClean="0">
              <a:solidFill>
                <a:srgbClr val="6600CC"/>
              </a:solidFill>
              <a:latin typeface="Arial Black" panose="020B0A04020102020204" pitchFamily="34" charset="0"/>
            </a:rPr>
            <a:t>nature of relationship with them has not been disclosed.</a:t>
          </a:r>
        </a:p>
        <a:p>
          <a:pPr algn="just"/>
          <a:r>
            <a:rPr lang="en-US" sz="2200" dirty="0" smtClean="0">
              <a:solidFill>
                <a:srgbClr val="005800"/>
              </a:solidFill>
              <a:latin typeface="Arial Black" panose="020B0A04020102020204" pitchFamily="34" charset="0"/>
            </a:rPr>
            <a:t>•The </a:t>
          </a:r>
          <a:r>
            <a:rPr lang="en-US" sz="2200" dirty="0" smtClean="0">
              <a:solidFill>
                <a:srgbClr val="6600CC"/>
              </a:solidFill>
              <a:latin typeface="Arial Black" panose="020B0A04020102020204" pitchFamily="34" charset="0"/>
            </a:rPr>
            <a:t>phrase ‘Other Related parties’ has been used</a:t>
          </a:r>
          <a:r>
            <a:rPr lang="en-US" sz="2200" dirty="0" smtClean="0">
              <a:solidFill>
                <a:srgbClr val="005800"/>
              </a:solidFill>
              <a:latin typeface="Arial Black" panose="020B0A04020102020204" pitchFamily="34" charset="0"/>
            </a:rPr>
            <a:t> rather than giving, specific relationship details for parties with whom transactions have taken place.</a:t>
          </a:r>
        </a:p>
        <a:p>
          <a:pPr algn="just"/>
          <a:r>
            <a:rPr lang="en-US" sz="2200" dirty="0" smtClean="0">
              <a:solidFill>
                <a:srgbClr val="005800"/>
              </a:solidFill>
              <a:latin typeface="Arial Black" panose="020B0A04020102020204" pitchFamily="34" charset="0"/>
            </a:rPr>
            <a:t>It was viewed that non-disclosure of a description of the relationship between the parties is not in line with the requirement of paragraph 23(ii) of AS 18.</a:t>
          </a:r>
          <a:endParaRPr lang="en-US" sz="2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7: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 Disclosure of outstanding items pertaining to related parties at the Balance Sheet date</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23 (iv)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From the ‘Related Party Disclosures’ given in the Annual Report of some companies, it was observed that </a:t>
          </a:r>
          <a:r>
            <a:rPr lang="en-US" sz="2400" dirty="0" smtClean="0">
              <a:solidFill>
                <a:srgbClr val="6600CC"/>
              </a:solidFill>
              <a:latin typeface="Arial Black" panose="020B0A04020102020204" pitchFamily="34" charset="0"/>
            </a:rPr>
            <a:t>while the volume of transactions with the related parties has been disclosed, the year end balances due to / from  the related parties  in respect of the loans and advances  received / given from / to such parties or in respect of other payables or receivables have not been disclosed</a:t>
          </a:r>
          <a:r>
            <a:rPr lang="en-US" sz="2400" dirty="0" smtClean="0">
              <a:solidFill>
                <a:srgbClr val="005800"/>
              </a:solidFill>
              <a:latin typeface="Arial Black" panose="020B0A04020102020204" pitchFamily="34" charset="0"/>
            </a:rPr>
            <a:t>.</a:t>
          </a:r>
        </a:p>
        <a:p>
          <a:pPr algn="just"/>
          <a:r>
            <a:rPr lang="en-US" sz="2400" dirty="0" smtClean="0">
              <a:solidFill>
                <a:srgbClr val="005800"/>
              </a:solidFill>
              <a:latin typeface="Arial Black" panose="020B0A04020102020204" pitchFamily="34" charset="0"/>
            </a:rPr>
            <a:t>It was viewed that the amount outstanding at the Balance Sheet date should be disclosed as a part of the related party disclosure. </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8: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Disclosure of two Related Party under a single column</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Paragraphs 23(vi)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“Related Party Disclosures” as given in the annual report, it has been noted that </a:t>
          </a:r>
          <a:r>
            <a:rPr lang="en-US" sz="2800" dirty="0" smtClean="0">
              <a:solidFill>
                <a:srgbClr val="6600CC"/>
              </a:solidFill>
              <a:latin typeface="Arial Black" panose="020B0A04020102020204" pitchFamily="34" charset="0"/>
            </a:rPr>
            <a:t>the transactions with the controlling companies and fellow subsidiaries have been disclosed together in a single column. It was viewed that transactions for each type of relationship should be separately disclosed together under the related party disclosures.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9: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Non-Disclosure of Material Transactions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27 of AS 18 read with explanation thereon</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From the Annual Reports of some companies, it has been noted that under the ‘Related Party Disclosures’ transactions of similar nature along with the values thereof have been disclosed on an aggregate basis against each type of related party.</a:t>
          </a:r>
        </a:p>
        <a:p>
          <a:pPr algn="just"/>
          <a:r>
            <a:rPr lang="en-US" sz="2400" dirty="0" smtClean="0">
              <a:solidFill>
                <a:srgbClr val="005800"/>
              </a:solidFill>
              <a:latin typeface="Arial Black" panose="020B0A04020102020204" pitchFamily="34" charset="0"/>
            </a:rPr>
            <a:t>It was viewed that, </a:t>
          </a:r>
          <a:r>
            <a:rPr lang="en-US" sz="2400" dirty="0" smtClean="0">
              <a:solidFill>
                <a:srgbClr val="6600CC"/>
              </a:solidFill>
              <a:latin typeface="Arial Black" panose="020B0A04020102020204" pitchFamily="34" charset="0"/>
            </a:rPr>
            <a:t>if any transaction with an individual party constitutes 10% or more of the total related party transactions of same nature then it is a material transaction with that party</a:t>
          </a:r>
          <a:r>
            <a:rPr lang="en-US" sz="2400" dirty="0" smtClean="0">
              <a:solidFill>
                <a:srgbClr val="005800"/>
              </a:solidFill>
              <a:latin typeface="Arial Black" panose="020B0A04020102020204" pitchFamily="34" charset="0"/>
            </a:rPr>
            <a:t>, accordingly, the names of the related parties with whom such transactions have taken place and the volume of each such material transaction need to be disclosed separately.</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AS-3: CASH FLOW STATEMENTS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AS-19: LEASES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Use of Ad-Hoc rate of depreciation for leased asset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18 of AS 19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The statement of Significant Accounting Policies as given in the annual report of the company includes the following:</a:t>
          </a:r>
        </a:p>
        <a:p>
          <a:pPr algn="just"/>
          <a:r>
            <a:rPr lang="en-US" sz="2400" dirty="0" smtClean="0">
              <a:solidFill>
                <a:srgbClr val="005800"/>
              </a:solidFill>
              <a:latin typeface="Arial Black" panose="020B0A04020102020204" pitchFamily="34" charset="0"/>
            </a:rPr>
            <a:t>“Furniture &amp; Fixtures include the cost of </a:t>
          </a:r>
          <a:r>
            <a:rPr lang="en-US" sz="2400" dirty="0" err="1" smtClean="0">
              <a:solidFill>
                <a:srgbClr val="005800"/>
              </a:solidFill>
              <a:latin typeface="Arial Black" panose="020B0A04020102020204" pitchFamily="34" charset="0"/>
            </a:rPr>
            <a:t>Rs</a:t>
          </a:r>
          <a:r>
            <a:rPr lang="en-US" sz="2400" dirty="0" smtClean="0">
              <a:solidFill>
                <a:srgbClr val="005800"/>
              </a:solidFill>
              <a:latin typeface="Arial Black" panose="020B0A04020102020204" pitchFamily="34" charset="0"/>
            </a:rPr>
            <a:t>. XXX towards interior decoration and civil work for leased premises and depreciation rate adopted in respect of these assets are @ 10% under SLM.”					         </a:t>
          </a: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It was observed that the interior decoration and civil work for lease premises is depreciated at an ad-hoc rate of 10% instead of depreciating the same with reference to the leased term of the related premises or its useful life, whichever is shorter. Accordingly, it was viewed that the requirements of the paragraph 18 of AS 19, have not been complied with.</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noted from the Financial Statement of the enterprises that although assets were acquired on non-cancellable lease, however, disclosures of para 25 were not made.</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25 of AS 19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From the Annual Report of few companies, it is observed that  significant expenses in the nature of rent and hire charges have been shown under Administration expenses / Other Expenses. </a:t>
          </a:r>
        </a:p>
        <a:p>
          <a:pPr algn="just"/>
          <a:r>
            <a:rPr lang="en-US" sz="2400" dirty="0" smtClean="0">
              <a:solidFill>
                <a:srgbClr val="005800"/>
              </a:solidFill>
              <a:latin typeface="Arial Black" panose="020B0A04020102020204" pitchFamily="34" charset="0"/>
            </a:rPr>
            <a:t>In the annual report of couple of other companies, lease rentals and rents including lease rentals have been shown under operating expenses or overheads.				                                                                            </a:t>
          </a: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It was observed it is evident from the disclosures made in the financial statements, including notes to accounts, that these companies have taken certain assets under operating lease. However, disclosures required under paragraph 25 of AS 19 have not been made.</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Asset has been acquired on finance lease, however, disclosure required under paragraph 22 with regard to asset under finance lease, not been made.</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22 of AS 19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Accounting policy, on leased asset, of one of the company stated that “Rent in respect of leased equipment acquired under financial lease is charged to the Statement of Profit and Loss.” It was observed that although the equipment have been acquired under finance lease, the disclosures as set out in Paragraph 22 have not been made in the financial statements. Accordingly, it was viewed that the requirements of paragraph 22 of AS 19 have not been complied with.					         </a:t>
          </a: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(a) Asset under finance lease to be segregated</a:t>
          </a:r>
        </a:p>
        <a:p>
          <a:pPr algn="just"/>
          <a:r>
            <a:rPr lang="en-US" sz="2600" dirty="0" smtClean="0">
              <a:solidFill>
                <a:srgbClr val="005800"/>
              </a:solidFill>
              <a:latin typeface="Arial Black" panose="020B0A04020102020204" pitchFamily="34" charset="0"/>
            </a:rPr>
            <a:t>(b) For each class of asset net carrying amount</a:t>
          </a:r>
        </a:p>
        <a:p>
          <a:pPr algn="just"/>
          <a:r>
            <a:rPr lang="en-US" sz="2600" dirty="0" smtClean="0">
              <a:solidFill>
                <a:srgbClr val="005800"/>
              </a:solidFill>
              <a:latin typeface="Arial Black" panose="020B0A04020102020204" pitchFamily="34" charset="0"/>
            </a:rPr>
            <a:t>(c) Reconciliation between MLP as on BS date and carrying amount: Also break up of MLP in various period</a:t>
          </a:r>
        </a:p>
        <a:p>
          <a:pPr algn="just"/>
          <a:r>
            <a:rPr lang="en-US" sz="2600" dirty="0" smtClean="0">
              <a:solidFill>
                <a:srgbClr val="005800"/>
              </a:solidFill>
              <a:latin typeface="Arial Black" panose="020B0A04020102020204" pitchFamily="34" charset="0"/>
            </a:rPr>
            <a:t>(d) Contingent rent</a:t>
          </a:r>
        </a:p>
        <a:p>
          <a:pPr algn="just"/>
          <a:r>
            <a:rPr lang="en-US" sz="2600" dirty="0" smtClean="0">
              <a:solidFill>
                <a:srgbClr val="005800"/>
              </a:solidFill>
              <a:latin typeface="Arial Black" panose="020B0A04020102020204" pitchFamily="34" charset="0"/>
            </a:rPr>
            <a:t>(e) Total future MLP expected to be paid in sublease</a:t>
          </a:r>
        </a:p>
        <a:p>
          <a:pPr algn="just"/>
          <a:r>
            <a:rPr lang="en-US" sz="2600" dirty="0" smtClean="0">
              <a:solidFill>
                <a:srgbClr val="005800"/>
              </a:solidFill>
              <a:latin typeface="Arial Black" panose="020B0A04020102020204" pitchFamily="34" charset="0"/>
            </a:rPr>
            <a:t>(f) Description of significant leasing arrangements</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Anomalies in cash flow statement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Cash Flow Statement given in the Annual Report of a Bank, it has been noted that </a:t>
          </a:r>
          <a:r>
            <a:rPr lang="en-US" sz="2800" dirty="0" smtClean="0">
              <a:solidFill>
                <a:srgbClr val="6600CC"/>
              </a:solidFill>
              <a:latin typeface="Arial Black" panose="020B0A04020102020204" pitchFamily="34" charset="0"/>
            </a:rPr>
            <a:t>net ’(Increase)/Decrease in Investments’ has been disclosed under the head ’Cash Flow from Operating Activities.’</a:t>
          </a:r>
        </a:p>
        <a:p>
          <a:pPr algn="just"/>
          <a:r>
            <a:rPr lang="en-US" sz="2800" dirty="0" smtClean="0">
              <a:solidFill>
                <a:srgbClr val="005800"/>
              </a:solidFill>
              <a:latin typeface="Arial Black" panose="020B0A04020102020204" pitchFamily="34" charset="0"/>
            </a:rPr>
            <a:t>Further, it has been noted from the note on Investments that such investments also </a:t>
          </a:r>
          <a:r>
            <a:rPr lang="en-US" sz="2800" dirty="0" smtClean="0">
              <a:solidFill>
                <a:srgbClr val="6600CC"/>
              </a:solidFill>
              <a:latin typeface="Arial Black" panose="020B0A04020102020204" pitchFamily="34" charset="0"/>
            </a:rPr>
            <a:t>include ’Held to maturity’ investments</a:t>
          </a:r>
          <a:r>
            <a:rPr lang="en-US" sz="2800" dirty="0" smtClean="0">
              <a:solidFill>
                <a:srgbClr val="005800"/>
              </a:solidFill>
              <a:latin typeface="Arial Black" panose="020B0A04020102020204" pitchFamily="34" charset="0"/>
            </a:rPr>
            <a:t>.</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•From the Annual Reports of few companies, it has been noted that significant expenses in the nature of rent and hire charges have been shown under Administration Expenses/ Other Expenses.</a:t>
          </a:r>
        </a:p>
        <a:p>
          <a:pPr algn="just"/>
          <a:r>
            <a:rPr lang="en-US" sz="2400" dirty="0" smtClean="0">
              <a:solidFill>
                <a:srgbClr val="005800"/>
              </a:solidFill>
              <a:latin typeface="Arial Black" panose="020B0A04020102020204" pitchFamily="34" charset="0"/>
            </a:rPr>
            <a:t>•In the Annual Reports of a couple of other companies, lease rentals and rent, including lease rentals, have been shown under operating expenses/overheads.</a:t>
          </a:r>
        </a:p>
        <a:p>
          <a:pPr algn="just"/>
          <a:r>
            <a:rPr lang="en-US" sz="2400" dirty="0" smtClean="0">
              <a:solidFill>
                <a:srgbClr val="005800"/>
              </a:solidFill>
              <a:latin typeface="Arial Black" panose="020B0A04020102020204" pitchFamily="34" charset="0"/>
            </a:rPr>
            <a:t>•It was noted from the financial statements of enterprises that although assets were acquired on non-cancellable lease, however, disclosures of paragraph 25 were not made.</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25 of AS 19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observed that it is evident from the disclosures made in the financial statements, including notes to accounts, that these companies have taken certain assets under operating lease. However, disclosures required under paragraph 25 have not been made.</a:t>
          </a:r>
        </a:p>
        <a:p>
          <a:pPr algn="just"/>
          <a:r>
            <a:rPr lang="en-US" sz="2000" dirty="0" smtClean="0">
              <a:solidFill>
                <a:srgbClr val="6600CC"/>
              </a:solidFill>
              <a:latin typeface="Arial Black" panose="020B0A04020102020204" pitchFamily="34" charset="0"/>
            </a:rPr>
            <a:t>Asset under operating lease : disclosure by lessee</a:t>
          </a:r>
        </a:p>
        <a:p>
          <a:pPr algn="just"/>
          <a:r>
            <a:rPr lang="en-US" sz="2000" dirty="0" smtClean="0">
              <a:solidFill>
                <a:srgbClr val="005800"/>
              </a:solidFill>
              <a:latin typeface="Arial Black" panose="020B0A04020102020204" pitchFamily="34" charset="0"/>
            </a:rPr>
            <a:t>(a) Total future MLP classified in &lt;1 year, 1-3 years, &gt; 3 years (b) Total future MLP expected to be paid in sublease</a:t>
          </a:r>
        </a:p>
        <a:p>
          <a:pPr algn="just"/>
          <a:r>
            <a:rPr lang="en-US" sz="2000" dirty="0" smtClean="0">
              <a:solidFill>
                <a:srgbClr val="005800"/>
              </a:solidFill>
              <a:latin typeface="Arial Black" panose="020B0A04020102020204" pitchFamily="34" charset="0"/>
            </a:rPr>
            <a:t>(c) Lease payment recognized in PL (d) Sub lease payment received (e) Description of significant leasing arrangements</a:t>
          </a:r>
          <a:endParaRPr lang="en-US" sz="2000" dirty="0" smtClean="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AS-20: EPS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Note to </a:t>
          </a:r>
          <a:r>
            <a:rPr lang="en-US" sz="2800" b="1" dirty="0" err="1" smtClean="0">
              <a:solidFill>
                <a:srgbClr val="99FF99"/>
              </a:solidFill>
              <a:latin typeface="Algerian" panose="04020705040A02060702" pitchFamily="82" charset="0"/>
            </a:rPr>
            <a:t>cfs</a:t>
          </a:r>
          <a:endParaRPr lang="en-US" sz="2800" b="1" dirty="0" smtClean="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financial statement of a company, it was noted that on the face of Statement of profit and loss as well as under notes to accounts, only ‘earning per share’ has been disclosed, without stating whether it is basic EPS or diluted EPS.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8 of AS 20</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viewed that </a:t>
          </a:r>
          <a:r>
            <a:rPr lang="en-US" sz="2800" dirty="0" smtClean="0">
              <a:solidFill>
                <a:srgbClr val="6600CC"/>
              </a:solidFill>
              <a:latin typeface="Arial Black" panose="020B0A04020102020204" pitchFamily="34" charset="0"/>
            </a:rPr>
            <a:t>even if there is no difference in the basic and diluted EPS, to comply with the requirement of AS 20, the basic as well as diluted EPS should be explicitly disclosed</a:t>
          </a:r>
          <a:r>
            <a:rPr lang="en-US" sz="2800" dirty="0" smtClean="0">
              <a:solidFill>
                <a:srgbClr val="005800"/>
              </a:solidFill>
              <a:latin typeface="Arial Black" panose="020B0A04020102020204" pitchFamily="34" charset="0"/>
            </a:rPr>
            <a:t>. Merely stating ‘earning per share’ is not in compliance with the requirements of AS 20.</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AS-21: CFS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Note to </a:t>
          </a:r>
          <a:r>
            <a:rPr lang="en-US" sz="2800" b="1" dirty="0" err="1" smtClean="0">
              <a:solidFill>
                <a:srgbClr val="99FF99"/>
              </a:solidFill>
              <a:latin typeface="Algerian" panose="04020705040A02060702" pitchFamily="82" charset="0"/>
            </a:rPr>
            <a:t>cfs</a:t>
          </a:r>
          <a:endParaRPr lang="en-US" sz="2800" b="1" dirty="0" smtClean="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In the Consolidated Financial Statements of a company, the following note was appearing:</a:t>
          </a:r>
        </a:p>
        <a:p>
          <a:pPr algn="just"/>
          <a:r>
            <a:rPr lang="en-US" sz="2400" dirty="0" smtClean="0">
              <a:solidFill>
                <a:srgbClr val="005800"/>
              </a:solidFill>
              <a:latin typeface="Arial Black" panose="020B0A04020102020204" pitchFamily="34" charset="0"/>
            </a:rPr>
            <a:t>‘Most of the accounting policies of the reporting company and that of its subsidiaries are similar and are in line with generally accepted accounting principles in India. However since certain subsidiaries are in the business lines which are distinct from that of the reporting company and function in a different regulatory environment, certain policies in respect of investments, gratuity, depreciation/ </a:t>
          </a:r>
          <a:r>
            <a:rPr lang="en-US" sz="2400" dirty="0" err="1" smtClean="0">
              <a:solidFill>
                <a:srgbClr val="005800"/>
              </a:solidFill>
              <a:latin typeface="Arial Black" panose="020B0A04020102020204" pitchFamily="34" charset="0"/>
            </a:rPr>
            <a:t>amortisation</a:t>
          </a:r>
          <a:r>
            <a:rPr lang="en-US" sz="2400" dirty="0" smtClean="0">
              <a:solidFill>
                <a:srgbClr val="005800"/>
              </a:solidFill>
              <a:latin typeface="Arial Black" panose="020B0A04020102020204" pitchFamily="34" charset="0"/>
            </a:rPr>
            <a:t> etc. differ.’</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20 of AS 21</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noted from the given note that although the fact that the accounting policy followed by the subsidiaries in respect of investment, gratuity, depreciation/ amortization etc. differ from that followed by the parent company has been disclosed, however, neither the </a:t>
          </a:r>
          <a:r>
            <a:rPr lang="en-US" sz="2400" dirty="0" smtClean="0">
              <a:solidFill>
                <a:srgbClr val="6600CC"/>
              </a:solidFill>
              <a:latin typeface="Arial Black" panose="020B0A04020102020204" pitchFamily="34" charset="0"/>
            </a:rPr>
            <a:t>proportion of these items in the consolidated financial statements to which these different accounting policies have been applied has been disclosed nor the fact that it is not practicable to do so has been mentioned</a:t>
          </a:r>
          <a:r>
            <a:rPr lang="en-US" sz="2400" dirty="0" smtClean="0">
              <a:solidFill>
                <a:srgbClr val="005800"/>
              </a:solidFill>
              <a:latin typeface="Arial Black" panose="020B0A04020102020204" pitchFamily="34" charset="0"/>
            </a:rPr>
            <a:t>.</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t>
          </a:r>
          <a:r>
            <a:rPr lang="en-US" sz="2800" dirty="0" smtClean="0">
              <a:solidFill>
                <a:srgbClr val="6600CC"/>
              </a:solidFill>
              <a:latin typeface="Arial Black" panose="020B0A04020102020204" pitchFamily="34" charset="0"/>
            </a:rPr>
            <a:t>Related Party Disclosure” given in the Standalone Financial Statements, it has been noted that the company had acquired a subsidiary during the year</a:t>
          </a:r>
          <a:r>
            <a:rPr lang="en-US" sz="2800" dirty="0" smtClean="0">
              <a:solidFill>
                <a:srgbClr val="005800"/>
              </a:solidFill>
              <a:latin typeface="Arial Black" panose="020B0A04020102020204" pitchFamily="34" charset="0"/>
            </a:rPr>
            <a:t>.</a:t>
          </a:r>
        </a:p>
        <a:p>
          <a:pPr algn="just"/>
          <a:r>
            <a:rPr lang="en-US" sz="2800" dirty="0" smtClean="0">
              <a:solidFill>
                <a:srgbClr val="005800"/>
              </a:solidFill>
              <a:latin typeface="Arial Black" panose="020B0A04020102020204" pitchFamily="34" charset="0"/>
            </a:rPr>
            <a:t>However, from the Consolidated Financial Statements, it was noted that the said subsidiary was neither consolidated nor information relating to it as a subsidiary was disclosed.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Paragraphs 29(a) and 11 of AS 21</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noted from related party disclosure that the company had acquired a subsidiary during the financial year. It has also been noted that during the year, certain transactions have taken place with the said subsidiary company. However, the same was </a:t>
          </a:r>
          <a:r>
            <a:rPr lang="en-US" sz="2400" dirty="0" smtClean="0">
              <a:solidFill>
                <a:srgbClr val="6600CC"/>
              </a:solidFill>
              <a:latin typeface="Arial Black" panose="020B0A04020102020204" pitchFamily="34" charset="0"/>
            </a:rPr>
            <a:t>neither included in the list of entities, the financials of which have been consolidated nor any note providing the reasons for not consolidating the subsidiary </a:t>
          </a:r>
          <a:r>
            <a:rPr lang="en-US" sz="2400" dirty="0" smtClean="0">
              <a:solidFill>
                <a:srgbClr val="005800"/>
              </a:solidFill>
              <a:latin typeface="Arial Black" panose="020B0A04020102020204" pitchFamily="34" charset="0"/>
            </a:rPr>
            <a:t>was disclosed as required under paragraph 29(a) and paragraph 11 of AS 21 respectively.</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5.4 and 5.5 of AS 3</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viewed that only the cash flows arising from </a:t>
          </a:r>
          <a:r>
            <a:rPr lang="en-US" sz="2000" dirty="0" smtClean="0">
              <a:solidFill>
                <a:srgbClr val="6600CC"/>
              </a:solidFill>
              <a:latin typeface="Arial Black" panose="020B0A04020102020204" pitchFamily="34" charset="0"/>
            </a:rPr>
            <a:t>purchase/sale of investments which are in the nature of available for sale and held for trading </a:t>
          </a:r>
          <a:r>
            <a:rPr lang="en-US" sz="2000" dirty="0" smtClean="0">
              <a:solidFill>
                <a:srgbClr val="005800"/>
              </a:solidFill>
              <a:latin typeface="Arial Black" panose="020B0A04020102020204" pitchFamily="34" charset="0"/>
            </a:rPr>
            <a:t>should be classified as ‘Cash Flow from Operating Activities’ and those acquired on account of sale/ purchase of ‘held to maturity’ investments should not be considered as cash flow from revenue generating activity of the bank due to its long term nature. Such activities are in the nature of investing activities and therefore should be classified as </a:t>
          </a:r>
          <a:r>
            <a:rPr lang="en-US" sz="2000" dirty="0" smtClean="0">
              <a:solidFill>
                <a:srgbClr val="6600CC"/>
              </a:solidFill>
              <a:latin typeface="Arial Black" panose="020B0A04020102020204" pitchFamily="34" charset="0"/>
            </a:rPr>
            <a:t>‘Cash Flow from Investing Activities’.</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9169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5087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46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AS-22: ACCOUNTING FOR TAXES ON INCOME</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The accounting policy relating to deferred tax states that “Deferred tax liability and asset are recognized, subject to the consideration of prudence, on timing differences using the tax rates substantively enacted on the Balance Sheet date.”</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 15 of AS 22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has been noted from paragraph 15 of AS 22 that </a:t>
          </a:r>
          <a:r>
            <a:rPr lang="en-US" sz="2200" dirty="0" smtClean="0">
              <a:solidFill>
                <a:srgbClr val="6600CC"/>
              </a:solidFill>
              <a:latin typeface="Arial Black" panose="020B0A04020102020204" pitchFamily="34" charset="0"/>
            </a:rPr>
            <a:t>deferred tax assets should be recognized and carried forward only to the extent that there is a reasonable certaint</a:t>
          </a:r>
          <a:r>
            <a:rPr lang="en-US" sz="2200" dirty="0" smtClean="0">
              <a:solidFill>
                <a:srgbClr val="005800"/>
              </a:solidFill>
              <a:latin typeface="Arial Black" panose="020B0A04020102020204" pitchFamily="34" charset="0"/>
            </a:rPr>
            <a:t>y that sufficient future taxable income will be available against which such deferred tax assets can be realized. It has been noted that although the deferred tax asset has been recognized, however, it is not clear as to whether there exists reasonable certainty that sufficient future taxable income would be available against which such deferred tax assets could be realized. Thus, the stated accounting policy with regard to recognition of Deferred Tax Assets is not complete.</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Treatment</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The company has disclosed that deferred tax and current tax not </a:t>
          </a:r>
          <a:r>
            <a:rPr lang="en-US" sz="2400" dirty="0" err="1" smtClean="0">
              <a:solidFill>
                <a:srgbClr val="005800"/>
              </a:solidFill>
              <a:latin typeface="Arial Black" panose="020B0A04020102020204" pitchFamily="34" charset="0"/>
            </a:rPr>
            <a:t>recognised</a:t>
          </a:r>
          <a:r>
            <a:rPr lang="en-US" sz="2400" dirty="0" smtClean="0">
              <a:solidFill>
                <a:srgbClr val="005800"/>
              </a:solidFill>
              <a:latin typeface="Arial Black" panose="020B0A04020102020204" pitchFamily="34" charset="0"/>
            </a:rPr>
            <a:t> in the absence of book/ tax profit or losses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 13 of AS 22</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Paragraph 13 of AS 22 requires that “Deferred tax should be recognized for all the timing differences, subject to the consideration of prudence in respect of deferred tax assets”.</a:t>
          </a:r>
        </a:p>
        <a:p>
          <a:pPr algn="just"/>
          <a:r>
            <a:rPr lang="en-US" sz="2600" dirty="0" smtClean="0">
              <a:solidFill>
                <a:srgbClr val="005800"/>
              </a:solidFill>
              <a:latin typeface="Arial Black" panose="020B0A04020102020204" pitchFamily="34" charset="0"/>
            </a:rPr>
            <a:t>Accordingly, deferred tax should be recognized for all the timing differences. As per clarification in response to Question 9 (ii), deferred tax liability recognized at the balance sheet date give rise to future taxable income at the time of reversal. Hence, deferred tax asset to the extent of deferred tax liability should be recognized.</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A company had the </a:t>
          </a:r>
          <a:r>
            <a:rPr lang="en-US" sz="2800" dirty="0" smtClean="0">
              <a:solidFill>
                <a:srgbClr val="6600CC"/>
              </a:solidFill>
              <a:latin typeface="Arial Black" panose="020B0A04020102020204" pitchFamily="34" charset="0"/>
            </a:rPr>
            <a:t>carry forward of losses </a:t>
          </a:r>
          <a:r>
            <a:rPr lang="en-US" sz="2800" dirty="0" smtClean="0">
              <a:solidFill>
                <a:srgbClr val="005800"/>
              </a:solidFill>
              <a:latin typeface="Arial Black" panose="020B0A04020102020204" pitchFamily="34" charset="0"/>
            </a:rPr>
            <a:t>and its accounting policy with regard to Deferred tax , inter alia , states that “….The management is of the opinion that sufficient future taxable income will be available against which, such deferred tax assets will be </a:t>
          </a:r>
          <a:r>
            <a:rPr lang="en-US" sz="2800" dirty="0" err="1" smtClean="0">
              <a:solidFill>
                <a:srgbClr val="005800"/>
              </a:solidFill>
              <a:latin typeface="Arial Black" panose="020B0A04020102020204" pitchFamily="34" charset="0"/>
            </a:rPr>
            <a:t>realised</a:t>
          </a:r>
          <a:r>
            <a:rPr lang="en-US" sz="2800" dirty="0" smtClean="0">
              <a:solidFill>
                <a:srgbClr val="005800"/>
              </a:solidFill>
              <a:latin typeface="Arial Black" panose="020B0A04020102020204" pitchFamily="34" charset="0"/>
            </a:rPr>
            <a: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 17 of AS 22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Paragraph 17 of AS 22 requires that “where an enterprise has unabsorbed depreciation or carry forward of losses under tax laws, deferred tax assets should be </a:t>
          </a:r>
          <a:r>
            <a:rPr lang="en-US" sz="2400" dirty="0" err="1" smtClean="0">
              <a:solidFill>
                <a:srgbClr val="005800"/>
              </a:solidFill>
              <a:latin typeface="Arial Black" panose="020B0A04020102020204" pitchFamily="34" charset="0"/>
            </a:rPr>
            <a:t>recognised</a:t>
          </a:r>
          <a:r>
            <a:rPr lang="en-US" sz="2400" dirty="0" smtClean="0">
              <a:solidFill>
                <a:srgbClr val="005800"/>
              </a:solidFill>
              <a:latin typeface="Arial Black" panose="020B0A04020102020204" pitchFamily="34" charset="0"/>
            </a:rPr>
            <a:t> only to the extent that there is virtual certainty supported by convincing evidence that sufficient future taxable income will be available against which such deferred tax assets can be realized”.					         </a:t>
          </a:r>
        </a:p>
        <a:p>
          <a:pPr algn="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has been noted that the company had carried forward unabsorbed losses and as such Paragraph 17 was applicable. It was viewed that although the management was of opinion that the sufficient future taxable income will be available against which such deferred tax assets will be realized, however, it has </a:t>
          </a:r>
          <a:r>
            <a:rPr lang="en-US" sz="2400" dirty="0" smtClean="0">
              <a:solidFill>
                <a:srgbClr val="6600CC"/>
              </a:solidFill>
              <a:latin typeface="Arial Black" panose="020B0A04020102020204" pitchFamily="34" charset="0"/>
            </a:rPr>
            <a:t>failed to state that whether there is virtual certainty supported by convincing evidence that sufficient future taxable income will be available</a:t>
          </a:r>
          <a:r>
            <a:rPr lang="en-US" sz="2400" dirty="0" smtClean="0">
              <a:solidFill>
                <a:srgbClr val="005800"/>
              </a:solidFill>
              <a:latin typeface="Arial Black" panose="020B0A04020102020204" pitchFamily="34" charset="0"/>
            </a:rPr>
            <a:t>. Accordingly, the stated accounting policy is not as per AS 22.</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Discrepancies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balance sheet of a company, both deferred tax assets and deferred tax liabilities have been shown separately on the face of the balance sheet.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 29 of AS 22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Paragraph 29 of AS 22 requires that “</a:t>
          </a:r>
          <a:r>
            <a:rPr lang="en-US" sz="2200" dirty="0" smtClean="0">
              <a:solidFill>
                <a:srgbClr val="6600CC"/>
              </a:solidFill>
              <a:latin typeface="Arial Black" panose="020B0A04020102020204" pitchFamily="34" charset="0"/>
            </a:rPr>
            <a:t>An enterprise should offset </a:t>
          </a:r>
          <a:r>
            <a:rPr lang="en-US" sz="2200" dirty="0" smtClean="0">
              <a:solidFill>
                <a:srgbClr val="005800"/>
              </a:solidFill>
              <a:latin typeface="Arial Black" panose="020B0A04020102020204" pitchFamily="34" charset="0"/>
            </a:rPr>
            <a:t>deferred tax assets and deferred tax liabilities if (a) the enterprise has a legally enforceable right to set off assets against liabilities representing current tax and (b) the deferred tax assets and the deferred tax liabilities relate to taxes on income levied by the same governing laws”.</a:t>
          </a:r>
        </a:p>
        <a:p>
          <a:pPr algn="just"/>
          <a:r>
            <a:rPr lang="en-US" sz="2200" dirty="0" smtClean="0">
              <a:solidFill>
                <a:srgbClr val="005800"/>
              </a:solidFill>
              <a:latin typeface="Arial Black" panose="020B0A04020102020204" pitchFamily="34" charset="0"/>
            </a:rPr>
            <a:t>Accordingly, it was viewed that the aforesaid presentation of DTA/ DTL is not in line with AS 22.</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Anomalies in cash flow statement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In one of the enterprise, the </a:t>
          </a:r>
          <a:r>
            <a:rPr lang="en-US" sz="2600" dirty="0" smtClean="0">
              <a:solidFill>
                <a:srgbClr val="6600CC"/>
              </a:solidFill>
              <a:latin typeface="Arial Black" panose="020B0A04020102020204" pitchFamily="34" charset="0"/>
            </a:rPr>
            <a:t>components of Cash and Cash equivalents as reported in the balance sheet</a:t>
          </a:r>
          <a:r>
            <a:rPr lang="en-US" sz="2600" dirty="0" smtClean="0">
              <a:solidFill>
                <a:srgbClr val="005800"/>
              </a:solidFill>
              <a:latin typeface="Arial Black" panose="020B0A04020102020204" pitchFamily="34" charset="0"/>
            </a:rPr>
            <a:t> includes Cash in Hand, Cash at Bank, Earmarked Balance against LC, Gratuity &amp; Superannuation etc., Unpaid Dividend Account, Interest accrued on Fixed Deposits and the total of these components matches with the closing cash &amp; cash equivalents as reported in the cash flow statement.</a:t>
          </a:r>
          <a:endParaRPr lang="en-US" sz="26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5: Anomalies in presentation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The deferred tax assets and liabilities had been presented in either of the manner as given below:</a:t>
          </a:r>
        </a:p>
        <a:p>
          <a:pPr algn="just"/>
          <a:r>
            <a:rPr lang="en-US" sz="2200" dirty="0" smtClean="0">
              <a:solidFill>
                <a:srgbClr val="005800"/>
              </a:solidFill>
              <a:latin typeface="Arial Black" panose="020B0A04020102020204" pitchFamily="34" charset="0"/>
            </a:rPr>
            <a:t>•Deferred tax liability shown as a part of ‘Loan Funds’.</a:t>
          </a:r>
        </a:p>
        <a:p>
          <a:pPr algn="just"/>
          <a:r>
            <a:rPr lang="en-US" sz="2200" dirty="0" smtClean="0">
              <a:solidFill>
                <a:srgbClr val="005800"/>
              </a:solidFill>
              <a:latin typeface="Arial Black" panose="020B0A04020102020204" pitchFamily="34" charset="0"/>
            </a:rPr>
            <a:t>•Deferred tax (net) shown after the head ‘Net Current Assets’.</a:t>
          </a:r>
        </a:p>
        <a:p>
          <a:pPr algn="just"/>
          <a:r>
            <a:rPr lang="en-US" sz="2200" dirty="0" smtClean="0">
              <a:solidFill>
                <a:srgbClr val="005800"/>
              </a:solidFill>
              <a:latin typeface="Arial Black" panose="020B0A04020102020204" pitchFamily="34" charset="0"/>
            </a:rPr>
            <a:t>•Deferred tax Liability is shown as a deduction from the ‘Application of Funds’.</a:t>
          </a:r>
        </a:p>
        <a:p>
          <a:pPr algn="just"/>
          <a:r>
            <a:rPr lang="en-US" sz="2200" dirty="0" smtClean="0">
              <a:solidFill>
                <a:srgbClr val="005800"/>
              </a:solidFill>
              <a:latin typeface="Arial Black" panose="020B0A04020102020204" pitchFamily="34" charset="0"/>
            </a:rPr>
            <a:t>•Deferred tax Liability is shown as a part of ‘Shareholders Funds’.</a:t>
          </a:r>
        </a:p>
        <a:p>
          <a:pPr algn="just"/>
          <a:r>
            <a:rPr lang="en-US" sz="2200" dirty="0" smtClean="0">
              <a:solidFill>
                <a:srgbClr val="005800"/>
              </a:solidFill>
              <a:latin typeface="Arial Black" panose="020B0A04020102020204" pitchFamily="34" charset="0"/>
            </a:rPr>
            <a:t>•Deferred tax Liabilities is shown as distinct sub-head under the Schedule of Provisions.</a:t>
          </a:r>
          <a:endParaRPr lang="en-US" sz="2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 30 of AS 22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Explanation to Paragraph 30 of AS 22 requires that </a:t>
          </a:r>
          <a:r>
            <a:rPr lang="en-US" sz="2400" dirty="0" smtClean="0">
              <a:solidFill>
                <a:srgbClr val="6600CC"/>
              </a:solidFill>
              <a:latin typeface="Arial Black" panose="020B0A04020102020204" pitchFamily="34" charset="0"/>
            </a:rPr>
            <a:t>deferred tax liabilities should be disclosed on the face of the balance sheet separately after the head ‘Unsecured Loans’ and deferred tax assets should be disclosed on the face of the balance sheet separately after the head ‘Investments’.</a:t>
          </a:r>
        </a:p>
        <a:p>
          <a:pPr algn="just"/>
          <a:r>
            <a:rPr lang="en-US" sz="2400" dirty="0" smtClean="0">
              <a:solidFill>
                <a:srgbClr val="005800"/>
              </a:solidFill>
              <a:latin typeface="Arial Black" panose="020B0A04020102020204" pitchFamily="34" charset="0"/>
            </a:rPr>
            <a:t>Accordingly, it was viewed that the aforesaid presentation of DTA/ DTL is not in line with AS 22.</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6: Discrepancies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Certain companies do not disclose the break-up of the Deferred Tax Liability/ Deferred Tax Asset either in the schedule or notes to accounts.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 31 of AS 22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l"/>
          <a:r>
            <a:rPr lang="en-US" sz="2400" dirty="0" smtClean="0">
              <a:solidFill>
                <a:srgbClr val="005800"/>
              </a:solidFill>
              <a:latin typeface="Arial Black" panose="020B0A04020102020204" pitchFamily="34" charset="0"/>
            </a:rPr>
            <a:t>Para 31 of AS 22, Accounting for Taxes on Income, requires that “ the break-up of deferred tax assets and deferred tax liabilities into major components of the respective balances should be disclosed in the notes to accounts.”</a:t>
          </a:r>
        </a:p>
        <a:p>
          <a:pPr algn="l"/>
          <a:r>
            <a:rPr lang="en-US" sz="2400" dirty="0" smtClean="0">
              <a:solidFill>
                <a:srgbClr val="005800"/>
              </a:solidFill>
              <a:latin typeface="Arial Black" panose="020B0A04020102020204" pitchFamily="34" charset="0"/>
            </a:rPr>
            <a:t>Non disclosure of break-up of deferred tax assets or deferred tax liability is in contravention of AS 22.</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AS-23: ACCOUNTING FOR INVESTMENT IN ASSOCIATES IN CFS</a:t>
          </a:r>
          <a:endParaRPr lang="en-US" sz="4000" b="0"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Note to </a:t>
          </a:r>
          <a:r>
            <a:rPr lang="en-US" sz="2800" b="1" dirty="0" err="1" smtClean="0">
              <a:solidFill>
                <a:srgbClr val="99FF99"/>
              </a:solidFill>
              <a:latin typeface="Algerian" panose="04020705040A02060702" pitchFamily="82" charset="0"/>
            </a:rPr>
            <a:t>cfs</a:t>
          </a:r>
          <a:endParaRPr lang="en-US" sz="2800" b="1" dirty="0" smtClean="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3200" dirty="0" smtClean="0">
              <a:solidFill>
                <a:srgbClr val="005800"/>
              </a:solidFill>
              <a:latin typeface="Arial Black" panose="020B0A04020102020204" pitchFamily="34" charset="0"/>
            </a:rPr>
            <a:t>Other Income: Dividend income on Investment in Associates</a:t>
          </a:r>
        </a:p>
        <a:p>
          <a:pPr algn="just"/>
          <a:r>
            <a:rPr lang="en-US" sz="3200" dirty="0" smtClean="0">
              <a:solidFill>
                <a:srgbClr val="005800"/>
              </a:solidFill>
              <a:latin typeface="Arial Black" panose="020B0A04020102020204" pitchFamily="34" charset="0"/>
            </a:rPr>
            <a:t>Non-current Investments: Investment in Associates</a:t>
          </a:r>
          <a:endParaRPr lang="en-US" sz="3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7 and paragraph 3.8 of AS 23</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1800" dirty="0" smtClean="0">
              <a:solidFill>
                <a:srgbClr val="005800"/>
              </a:solidFill>
              <a:latin typeface="Arial Black" panose="020B0A04020102020204" pitchFamily="34" charset="0"/>
            </a:rPr>
            <a:t>It was viewed that in the absence of any information that such investments in associate falls under the exceptions as per paragraph 7, equity method of accounting should have been adopted for consolidating its results. Hence, </a:t>
          </a:r>
          <a:r>
            <a:rPr lang="en-US" sz="1800" dirty="0" smtClean="0">
              <a:solidFill>
                <a:srgbClr val="6600CC"/>
              </a:solidFill>
              <a:latin typeface="Arial Black" panose="020B0A04020102020204" pitchFamily="34" charset="0"/>
            </a:rPr>
            <a:t>company’s share in the associate company’s result of operation should have been recognized </a:t>
          </a:r>
          <a:r>
            <a:rPr lang="en-US" sz="1800" dirty="0" smtClean="0">
              <a:solidFill>
                <a:srgbClr val="005800"/>
              </a:solidFill>
              <a:latin typeface="Arial Black" panose="020B0A04020102020204" pitchFamily="34" charset="0"/>
            </a:rPr>
            <a:t>in Consolidated Statement of Profit and Loss instead of recognizing the dividend income on such investments.</a:t>
          </a:r>
        </a:p>
        <a:p>
          <a:pPr algn="just"/>
          <a:r>
            <a:rPr lang="en-US" sz="1800" dirty="0" smtClean="0">
              <a:solidFill>
                <a:srgbClr val="005800"/>
              </a:solidFill>
              <a:latin typeface="Arial Black" panose="020B0A04020102020204" pitchFamily="34" charset="0"/>
            </a:rPr>
            <a:t>Accordingly, it was viewed that </a:t>
          </a:r>
          <a:r>
            <a:rPr lang="en-US" sz="1800" dirty="0" smtClean="0">
              <a:solidFill>
                <a:srgbClr val="6600CC"/>
              </a:solidFill>
              <a:latin typeface="Arial Black" panose="020B0A04020102020204" pitchFamily="34" charset="0"/>
            </a:rPr>
            <a:t>neither the Consolidated Financial Statements have been prepared as per the equity method nor it has been stated that the associate company meets the prescribed exceptional conditions</a:t>
          </a:r>
          <a:r>
            <a:rPr lang="en-US" sz="1800" dirty="0" smtClean="0">
              <a:solidFill>
                <a:srgbClr val="005800"/>
              </a:solidFill>
              <a:latin typeface="Arial Black" panose="020B0A04020102020204" pitchFamily="34" charset="0"/>
            </a:rPr>
            <a:t>. Accordingly, the requirement of AS 23 has not been complied with.</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3200" dirty="0" smtClean="0">
              <a:solidFill>
                <a:srgbClr val="005800"/>
              </a:solidFill>
              <a:latin typeface="Arial Black" panose="020B0A04020102020204" pitchFamily="34" charset="0"/>
            </a:rPr>
            <a:t>It was noted from the schedule of Related Party Disclosures that the Company has an associate company.</a:t>
          </a:r>
          <a:endParaRPr lang="en-US" sz="3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23 of AS 23</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may be noted that Paragraph 23 of AS 23, requires that “Investments in associates accounted for using the equity method should be classified as long-term investments and disclosed separately in the consolidated balance sheet. The investor’s share of the profits or losses of such investments should be disclosed separately in the consolidated statement of profit and loss.						</a:t>
          </a:r>
          <a:r>
            <a:rPr lang="en-US" sz="2400" dirty="0" smtClean="0">
              <a:solidFill>
                <a:srgbClr val="6600CC"/>
              </a:solidFill>
              <a:latin typeface="Arial Black" panose="020B0A04020102020204" pitchFamily="34" charset="0"/>
            </a:rPr>
            <a:t>Contd..</a:t>
          </a:r>
          <a:endParaRPr lang="en-US" sz="2400" dirty="0" smtClean="0">
            <a:solidFill>
              <a:srgbClr val="005800"/>
            </a:solidFill>
            <a:latin typeface="Arial Black" panose="020B0A04020102020204" pitchFamily="34" charset="0"/>
          </a:endParaRP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100" dirty="0" smtClean="0">
              <a:solidFill>
                <a:srgbClr val="005800"/>
              </a:solidFill>
              <a:latin typeface="Arial Black" panose="020B0A04020102020204" pitchFamily="34" charset="0"/>
            </a:rPr>
            <a:t>The investor’s share of any extraordinary or prior period items should also be separately disclosed.</a:t>
          </a:r>
        </a:p>
        <a:p>
          <a:pPr algn="just"/>
          <a:r>
            <a:rPr lang="en-US" sz="2100" dirty="0" smtClean="0">
              <a:solidFill>
                <a:srgbClr val="005800"/>
              </a:solidFill>
              <a:latin typeface="Arial Black" panose="020B0A04020102020204" pitchFamily="34" charset="0"/>
            </a:rPr>
            <a:t>From the auditor’s report, it was noted that the financial statements of associate company had not been included in the Consolidated Financial Statements. Further, it was noted that neither the investors’ share of the profits or losses in such associate company had been separately disclosed in the Consolidated Statement of Profit &amp; Loss nor the auditors’ report provide any reference on the same. Accordingly, it was viewed that the requirement of AS 23 had not been strictly complied with.</a:t>
          </a:r>
          <a:endParaRPr lang="en-US" sz="21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5.2 of AS 3</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observed that the balance of ‘Cash and cash equivalents’ as reported in the Cash Flow Statement is same as that in the balance sheet i.e. </a:t>
          </a:r>
          <a:r>
            <a:rPr lang="en-US" sz="2000" dirty="0" err="1" smtClean="0">
              <a:solidFill>
                <a:srgbClr val="005800"/>
              </a:solidFill>
              <a:latin typeface="Arial Black" panose="020B0A04020102020204" pitchFamily="34" charset="0"/>
            </a:rPr>
            <a:t>Rs</a:t>
          </a:r>
          <a:r>
            <a:rPr lang="en-US" sz="2000" dirty="0" smtClean="0">
              <a:solidFill>
                <a:srgbClr val="005800"/>
              </a:solidFill>
              <a:latin typeface="Arial Black" panose="020B0A04020102020204" pitchFamily="34" charset="0"/>
            </a:rPr>
            <a:t>. XXX. Further, it was noted from the </a:t>
          </a:r>
          <a:r>
            <a:rPr lang="en-US" sz="2000" dirty="0" smtClean="0">
              <a:solidFill>
                <a:srgbClr val="6600CC"/>
              </a:solidFill>
              <a:latin typeface="Arial Black" panose="020B0A04020102020204" pitchFamily="34" charset="0"/>
            </a:rPr>
            <a:t>components of cash and cash equivalents </a:t>
          </a:r>
          <a:r>
            <a:rPr lang="en-US" sz="2000" dirty="0" smtClean="0">
              <a:solidFill>
                <a:srgbClr val="005800"/>
              </a:solidFill>
              <a:latin typeface="Arial Black" panose="020B0A04020102020204" pitchFamily="34" charset="0"/>
            </a:rPr>
            <a:t>that it includes balances of unpaid dividend, accrued interest on FDs and earmarked balances against LC, Gratuity &amp; Superannuation etc. which are not readily available with the enterprise for its use, thus, the same </a:t>
          </a:r>
          <a:r>
            <a:rPr lang="en-US" sz="2000" dirty="0" smtClean="0">
              <a:solidFill>
                <a:srgbClr val="6600CC"/>
              </a:solidFill>
              <a:latin typeface="Arial Black" panose="020B0A04020102020204" pitchFamily="34" charset="0"/>
            </a:rPr>
            <a:t>cannot be included </a:t>
          </a:r>
          <a:r>
            <a:rPr lang="en-US" sz="2000" dirty="0" smtClean="0">
              <a:solidFill>
                <a:srgbClr val="005800"/>
              </a:solidFill>
              <a:latin typeface="Arial Black" panose="020B0A04020102020204" pitchFamily="34" charset="0"/>
            </a:rPr>
            <a:t>in ‘Cash and Cash Equivalents’.</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96193"/>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58457"/>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46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0.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AS-26: INTANGIBLE ASSETS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accounting policy on ‘Deferred Revenue Expenditure’ given in the Annual Report of a company it was noted that </a:t>
          </a:r>
          <a:r>
            <a:rPr lang="en-US" sz="2800" dirty="0" smtClean="0">
              <a:solidFill>
                <a:srgbClr val="6600CC"/>
              </a:solidFill>
              <a:latin typeface="Arial Black" panose="020B0A04020102020204" pitchFamily="34" charset="0"/>
            </a:rPr>
            <a:t>expenditure incurred on factory license fees, trade mark fee, seed marketing expenses, public/capital issue expenses, preliminary expenses and rental paid for pre-commencement of retail stores, factories has been treated as deferred revenue expenditure </a:t>
          </a:r>
          <a:r>
            <a:rPr lang="en-US" sz="2800" dirty="0" smtClean="0">
              <a:solidFill>
                <a:srgbClr val="005800"/>
              </a:solidFill>
              <a:latin typeface="Arial Black" panose="020B0A04020102020204" pitchFamily="34" charset="0"/>
            </a:rPr>
            <a:t>which are being amortized over the life of the concerned items.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6.2 of AS 26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•The expenditure incurred on </a:t>
          </a:r>
          <a:r>
            <a:rPr lang="en-US" sz="2200" dirty="0" smtClean="0">
              <a:solidFill>
                <a:srgbClr val="6600CC"/>
              </a:solidFill>
              <a:latin typeface="Arial Black" panose="020B0A04020102020204" pitchFamily="34" charset="0"/>
            </a:rPr>
            <a:t>rental paid for pre-commencement of retail stores, factories, seed marketing expenses, public/ capital issue expenses, preliminary expenses </a:t>
          </a:r>
          <a:r>
            <a:rPr lang="en-US" sz="2200" dirty="0" smtClean="0">
              <a:solidFill>
                <a:srgbClr val="005800"/>
              </a:solidFill>
              <a:latin typeface="Arial Black" panose="020B0A04020102020204" pitchFamily="34" charset="0"/>
            </a:rPr>
            <a:t>cannot be considered to be a ‘resource’ being controlled by the enterprise and hence, such expenses </a:t>
          </a:r>
          <a:r>
            <a:rPr lang="en-US" sz="2200" dirty="0" smtClean="0">
              <a:solidFill>
                <a:srgbClr val="6600CC"/>
              </a:solidFill>
              <a:latin typeface="Arial Black" panose="020B0A04020102020204" pitchFamily="34" charset="0"/>
            </a:rPr>
            <a:t>do not meet criteria of term ‘asset’ </a:t>
          </a:r>
          <a:r>
            <a:rPr lang="en-US" sz="2200" dirty="0" smtClean="0">
              <a:solidFill>
                <a:srgbClr val="005800"/>
              </a:solidFill>
              <a:latin typeface="Arial Black" panose="020B0A04020102020204" pitchFamily="34" charset="0"/>
            </a:rPr>
            <a:t>and therefore, they cannot be treated as asset. Accordingly, should be expensed as and when it is incurred.</a:t>
          </a:r>
        </a:p>
        <a:p>
          <a:pPr algn="r"/>
          <a:r>
            <a:rPr lang="en-US" sz="22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•With regard to </a:t>
          </a:r>
          <a:r>
            <a:rPr lang="en-US" sz="2200" dirty="0" smtClean="0">
              <a:solidFill>
                <a:srgbClr val="6600CC"/>
              </a:solidFill>
              <a:latin typeface="Arial Black" panose="020B0A04020102020204" pitchFamily="34" charset="0"/>
            </a:rPr>
            <a:t>factory license fees, trade mark fees</a:t>
          </a:r>
          <a:r>
            <a:rPr lang="en-US" sz="2200" dirty="0" smtClean="0">
              <a:solidFill>
                <a:srgbClr val="005800"/>
              </a:solidFill>
              <a:latin typeface="Arial Black" panose="020B0A04020102020204" pitchFamily="34" charset="0"/>
            </a:rPr>
            <a:t>, these expenditure gives rise to intangible assets. Accordingly, they should be disclosed under the head of ‘intangible assets’ rather than ‘deferred revenue expenditure’.</a:t>
          </a:r>
        </a:p>
        <a:p>
          <a:pPr algn="just"/>
          <a:r>
            <a:rPr lang="en-US" sz="2200" dirty="0" smtClean="0">
              <a:solidFill>
                <a:srgbClr val="005800"/>
              </a:solidFill>
              <a:latin typeface="Arial Black" panose="020B0A04020102020204" pitchFamily="34" charset="0"/>
            </a:rPr>
            <a:t>•With regard to </a:t>
          </a:r>
          <a:r>
            <a:rPr lang="en-US" sz="2200" dirty="0" smtClean="0">
              <a:solidFill>
                <a:srgbClr val="6600CC"/>
              </a:solidFill>
              <a:latin typeface="Arial Black" panose="020B0A04020102020204" pitchFamily="34" charset="0"/>
            </a:rPr>
            <a:t>software development expense and product development expense</a:t>
          </a:r>
          <a:r>
            <a:rPr lang="en-US" sz="2200" dirty="0" smtClean="0">
              <a:solidFill>
                <a:srgbClr val="005800"/>
              </a:solidFill>
              <a:latin typeface="Arial Black" panose="020B0A04020102020204" pitchFamily="34" charset="0"/>
            </a:rPr>
            <a:t>, it was viewed that if it meets the definition of asset as stated in paragraph 6.2 of AS 26, the same should also be recognized as an ‘intangible asset’, otherwise it should be expensed in the Statement of Profit and Loss in the year in which the expenditure is incurred.</a:t>
          </a:r>
          <a:endParaRPr lang="en-US" sz="2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noted from the accounting policy on R&amp;D of a company that the expenditure on proposed projects has been accumulated and it is amortized over a period of 5 years. It was further noted from the accounting policy that the expenditure on software development, product development, product testing, etc. has been charged to the P&amp;L.</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44 of AS 26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AS 26 requires classification of expenses incurred on R&amp;D activities phase-wised i.e. those which have been incurred during research phase are classified as ‘Research Expenditure’ and those which have been incurred during development phase be classified as ‘Development Expenditure’. The expenditure incurred during the phase should be recognized as an expense in the Statement of Profit &amp; Loss immediately, and expenditure which have been incurred during the development phase should be recognized as an Intangible Asset, if the recognition criteria given in paragraph 44 of AS 26 are satisfied.                                                          </a:t>
          </a:r>
          <a:r>
            <a:rPr lang="en-US" sz="22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Accordingly, it was viewed that R&amp;D expenditure that meets the criteria of paragraph 44 of AS 26 should be recognized as an ‘intangible assets’.</a:t>
          </a:r>
        </a:p>
        <a:p>
          <a:pPr algn="just"/>
          <a:r>
            <a:rPr lang="en-US" sz="2400" dirty="0" smtClean="0">
              <a:solidFill>
                <a:srgbClr val="005800"/>
              </a:solidFill>
              <a:latin typeface="Arial Black" panose="020B0A04020102020204" pitchFamily="34" charset="0"/>
            </a:rPr>
            <a:t>However, in the given case, </a:t>
          </a:r>
          <a:r>
            <a:rPr lang="en-US" sz="2400" dirty="0" smtClean="0">
              <a:solidFill>
                <a:srgbClr val="6600CC"/>
              </a:solidFill>
              <a:latin typeface="Arial Black" panose="020B0A04020102020204" pitchFamily="34" charset="0"/>
            </a:rPr>
            <a:t>R&amp;D expenditures have not been classified between research phase and development phase </a:t>
          </a:r>
          <a:r>
            <a:rPr lang="en-US" sz="2400" dirty="0" smtClean="0">
              <a:solidFill>
                <a:srgbClr val="005800"/>
              </a:solidFill>
              <a:latin typeface="Arial Black" panose="020B0A04020102020204" pitchFamily="34" charset="0"/>
            </a:rPr>
            <a:t>as required by AS 26. Further, the stated policy indicates that R&amp;D expenditures </a:t>
          </a:r>
          <a:r>
            <a:rPr lang="en-US" sz="2400" dirty="0" smtClean="0">
              <a:solidFill>
                <a:srgbClr val="6600CC"/>
              </a:solidFill>
              <a:latin typeface="Arial Black" panose="020B0A04020102020204" pitchFamily="34" charset="0"/>
            </a:rPr>
            <a:t>have been treated as ‘deferred revenue expenditure’ </a:t>
          </a:r>
          <a:r>
            <a:rPr lang="en-US" sz="2400" dirty="0" smtClean="0">
              <a:solidFill>
                <a:srgbClr val="005800"/>
              </a:solidFill>
              <a:latin typeface="Arial Black" panose="020B0A04020102020204" pitchFamily="34" charset="0"/>
            </a:rPr>
            <a:t>which is again contrary to AS 26.</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The accounting policy of fixed assets given in the Annual Report of a company read as follows:</a:t>
          </a:r>
        </a:p>
        <a:p>
          <a:pPr algn="just"/>
          <a:r>
            <a:rPr lang="en-US" sz="2800" dirty="0" smtClean="0">
              <a:solidFill>
                <a:srgbClr val="005800"/>
              </a:solidFill>
              <a:latin typeface="Arial Black" panose="020B0A04020102020204" pitchFamily="34" charset="0"/>
            </a:rPr>
            <a:t>‘Intangible assets are identified when they are expected to provide future enduring economic benefits. The assets are identified in the year in which the relevant asset is put to use. (emphasis added)’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57 of AS 26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As per aforesaid principle, internally generated asset can be capitalized and the capitalized cost, comprises expenditure that are directly attributable for making the asset ready for its intended use. However, in the given case the intangible assets are identified in the year in which the relevant asset is put to use. It was viewed that this is not in line with requirement of AS 26 which requires </a:t>
          </a:r>
          <a:r>
            <a:rPr lang="en-US" sz="2400" dirty="0" smtClean="0">
              <a:solidFill>
                <a:srgbClr val="6600CC"/>
              </a:solidFill>
              <a:latin typeface="Arial Black" panose="020B0A04020102020204" pitchFamily="34" charset="0"/>
            </a:rPr>
            <a:t>recognition with reference to the date when an intangible asset is available for use rather than when it is put to use</a:t>
          </a:r>
          <a:r>
            <a:rPr lang="en-US" sz="2400" dirty="0" smtClean="0">
              <a:solidFill>
                <a:srgbClr val="005800"/>
              </a:solidFill>
              <a:latin typeface="Arial Black" panose="020B0A04020102020204" pitchFamily="34" charset="0"/>
            </a:rPr>
            <a:t>.</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9.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AS-27: FINANCIAL REPORTING OF INVESTMENTS IN JV</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CASE3: Anomalies in cash flow statement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In the note on Administrative and Other Expenses, there is an item </a:t>
          </a:r>
          <a:r>
            <a:rPr lang="en-US" sz="2600" dirty="0" smtClean="0">
              <a:solidFill>
                <a:srgbClr val="6600CC"/>
              </a:solidFill>
              <a:latin typeface="Arial Black" panose="020B0A04020102020204" pitchFamily="34" charset="0"/>
            </a:rPr>
            <a:t>Exchange Fluctuation (net)</a:t>
          </a:r>
          <a:r>
            <a:rPr lang="en-US" sz="2600" dirty="0" smtClean="0">
              <a:solidFill>
                <a:srgbClr val="005800"/>
              </a:solidFill>
              <a:latin typeface="Arial Black" panose="020B0A04020102020204" pitchFamily="34" charset="0"/>
            </a:rPr>
            <a:t> amounting to </a:t>
          </a:r>
          <a:r>
            <a:rPr lang="en-US" sz="2600" dirty="0" err="1" smtClean="0">
              <a:solidFill>
                <a:srgbClr val="005800"/>
              </a:solidFill>
              <a:latin typeface="Arial Black" panose="020B0A04020102020204" pitchFamily="34" charset="0"/>
            </a:rPr>
            <a:t>Rs</a:t>
          </a:r>
          <a:r>
            <a:rPr lang="en-US" sz="2600" dirty="0" smtClean="0">
              <a:solidFill>
                <a:srgbClr val="005800"/>
              </a:solidFill>
              <a:latin typeface="Arial Black" panose="020B0A04020102020204" pitchFamily="34" charset="0"/>
            </a:rPr>
            <a:t>. XXX, however, the same has not been adjusted to determine cash flow from operating activities in Cash Flow Statement.</a:t>
          </a:r>
          <a:endParaRPr lang="en-US" sz="26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annual report of a company, it was noted that a list of all joint ventures as well as percentage of voting power of the company has been disclosed in the Consolidated Financial Statements. There was no such information available in Standalone Financial Statements.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49 and paragraph 52 of AS 27</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was noted that disclosure regarding joint venture has been given under Consolidated Financial Statement. However, </a:t>
          </a:r>
          <a:r>
            <a:rPr lang="en-US" sz="2200" dirty="0" smtClean="0">
              <a:solidFill>
                <a:srgbClr val="6600CC"/>
              </a:solidFill>
              <a:latin typeface="Arial Black" panose="020B0A04020102020204" pitchFamily="34" charset="0"/>
            </a:rPr>
            <a:t>no such information has been provided in the Standalone Financial Statements</a:t>
          </a:r>
          <a:r>
            <a:rPr lang="en-US" sz="2200" dirty="0" smtClean="0">
              <a:solidFill>
                <a:srgbClr val="005800"/>
              </a:solidFill>
              <a:latin typeface="Arial Black" panose="020B0A04020102020204" pitchFamily="34" charset="0"/>
            </a:rPr>
            <a:t> as specifically required under paragraph 49 of AS 27.</a:t>
          </a:r>
        </a:p>
        <a:p>
          <a:pPr algn="just"/>
          <a:r>
            <a:rPr lang="en-US" sz="2200" dirty="0" smtClean="0">
              <a:solidFill>
                <a:srgbClr val="005800"/>
              </a:solidFill>
              <a:latin typeface="Arial Black" panose="020B0A04020102020204" pitchFamily="34" charset="0"/>
            </a:rPr>
            <a:t>Accordingly, it was viewed that the requirement of paragraph 49 of AS 27 has not been complied with.</a:t>
          </a:r>
        </a:p>
        <a:p>
          <a:pPr algn="just"/>
          <a:r>
            <a:rPr lang="en-US" sz="2200" dirty="0" smtClean="0">
              <a:solidFill>
                <a:srgbClr val="6600CC"/>
              </a:solidFill>
              <a:latin typeface="Arial Black" panose="020B0A04020102020204" pitchFamily="34" charset="0"/>
            </a:rPr>
            <a:t>(52. List of joint ventures and description of interest. For jointly controlled enterprise to disclose proportion of interest, name, country of incorporation)</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From the Related Party Disclosures of a company, it has been found that the company has a joint venture with A Ltd.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53 of AS 27</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As per Paragraph 53 of AS 27, a </a:t>
          </a:r>
          <a:r>
            <a:rPr lang="en-US" sz="2400" dirty="0" err="1" smtClean="0">
              <a:solidFill>
                <a:srgbClr val="005800"/>
              </a:solidFill>
              <a:latin typeface="Arial Black" panose="020B0A04020102020204" pitchFamily="34" charset="0"/>
            </a:rPr>
            <a:t>venturer</a:t>
          </a:r>
          <a:r>
            <a:rPr lang="en-US" sz="2400" dirty="0" smtClean="0">
              <a:solidFill>
                <a:srgbClr val="005800"/>
              </a:solidFill>
              <a:latin typeface="Arial Black" panose="020B0A04020102020204" pitchFamily="34" charset="0"/>
            </a:rPr>
            <a:t> should disclose a list of all joint ventures and description of interest in significant joint ventures.</a:t>
          </a:r>
        </a:p>
        <a:p>
          <a:pPr algn="just"/>
          <a:r>
            <a:rPr lang="en-US" sz="2400" dirty="0" smtClean="0">
              <a:solidFill>
                <a:srgbClr val="6600CC"/>
              </a:solidFill>
              <a:latin typeface="Arial Black" panose="020B0A04020102020204" pitchFamily="34" charset="0"/>
            </a:rPr>
            <a:t>It was noted that although there exists a relationship in the nature of joint venture but the company omits to provide the description of interest in such joint venture, which is against the requirement of paragraph 53 of AS 27.</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4.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AS-28: IMPAIRMENT OF ASSETS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noted from the accounting policy on impairment that impairment loss has been determined on the basis of the net selling price which in turn has been derived based on the expected salvage value.</a:t>
          </a:r>
        </a:p>
        <a:p>
          <a:pPr algn="just"/>
          <a:r>
            <a:rPr lang="en-US" sz="2000" dirty="0" smtClean="0">
              <a:solidFill>
                <a:srgbClr val="005800"/>
              </a:solidFill>
              <a:latin typeface="Arial Black" panose="020B0A04020102020204" pitchFamily="34" charset="0"/>
            </a:rPr>
            <a:t>One of the notes forming part of Accounts given in the Annual Report of a company, stated as follows:</a:t>
          </a:r>
        </a:p>
        <a:p>
          <a:pPr algn="just"/>
          <a:r>
            <a:rPr lang="en-US" sz="2000" dirty="0" smtClean="0">
              <a:solidFill>
                <a:srgbClr val="005800"/>
              </a:solidFill>
              <a:latin typeface="Arial Black" panose="020B0A04020102020204" pitchFamily="34" charset="0"/>
            </a:rPr>
            <a:t>’The impairment loss had been determined </a:t>
          </a:r>
          <a:r>
            <a:rPr lang="en-US" sz="2000" dirty="0" smtClean="0">
              <a:solidFill>
                <a:srgbClr val="6600CC"/>
              </a:solidFill>
              <a:latin typeface="Arial Black" panose="020B0A04020102020204" pitchFamily="34" charset="0"/>
            </a:rPr>
            <a:t>on the basis of net selling price (determined on the basis of expected salvage value) </a:t>
          </a:r>
          <a:r>
            <a:rPr lang="en-US" sz="2000" dirty="0" smtClean="0">
              <a:solidFill>
                <a:srgbClr val="005800"/>
              </a:solidFill>
              <a:latin typeface="Arial Black" panose="020B0A04020102020204" pitchFamily="34" charset="0"/>
            </a:rPr>
            <a:t>in respect of CGUs representing specific process plants and other individual assets. The impairment loss had been recognized owing to the prevalent market conditions of the product which was to be manufactured from specific process plants and conditions of the individual assets.</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63 of AS 28</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was observed that the term ‘salvage value’ is generally referred to as estimated value that an asset will realize upon its sale at the end of its useful life. It was viewed that as per requirement of AS 28, </a:t>
          </a:r>
          <a:r>
            <a:rPr lang="en-US" sz="2200" dirty="0" smtClean="0">
              <a:solidFill>
                <a:srgbClr val="6600CC"/>
              </a:solidFill>
              <a:latin typeface="Arial Black" panose="020B0A04020102020204" pitchFamily="34" charset="0"/>
            </a:rPr>
            <a:t>net selling price should be determined based on the value that can be obtained as on the Balance Sheet date which cannot be considered to be an end of useful life of an asset </a:t>
          </a:r>
          <a:r>
            <a:rPr lang="en-US" sz="2200" dirty="0" smtClean="0">
              <a:solidFill>
                <a:srgbClr val="005800"/>
              </a:solidFill>
              <a:latin typeface="Arial Black" panose="020B0A04020102020204" pitchFamily="34" charset="0"/>
            </a:rPr>
            <a:t>until and unless the assets would not be in use after the reporting date. Accordingly, it was viewed that considering expected salvage value for determining impairment loss is not in accordance with the requirements of AS 28.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7.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AS-29: PROVISIONS, CONTINGENT LIABILITIES AND CONTINGENT ASSETS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Annual Report of a company, one of the note in Notes to Accounts stated as follows :</a:t>
          </a:r>
        </a:p>
        <a:p>
          <a:pPr algn="just"/>
          <a:r>
            <a:rPr lang="en-US" sz="2800" dirty="0" smtClean="0">
              <a:solidFill>
                <a:srgbClr val="005800"/>
              </a:solidFill>
              <a:latin typeface="Arial Black" panose="020B0A04020102020204" pitchFamily="34" charset="0"/>
            </a:rPr>
            <a:t>‘In accordance with Accounting Standard 29, the following is considered as Contingent Liabilities: Guarantees given by bankers for performance of contracts &amp; others.’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000" dirty="0" smtClean="0">
              <a:solidFill>
                <a:srgbClr val="005800"/>
              </a:solidFill>
              <a:latin typeface="Arial Black" panose="020B0A04020102020204" pitchFamily="34" charset="0"/>
            </a:rPr>
            <a:t>Paragraph 10.4 of AS 29 and paragraph 8.8.7.2 of Guidance Note on Schedule III to the Companies Act, 2013</a:t>
          </a:r>
          <a:endParaRPr lang="en-US" sz="20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noted that guarantees given by bankers for the performance of contracts have been disclosed as contingent liabilities of the company. It was viewed that </a:t>
          </a:r>
          <a:r>
            <a:rPr lang="en-US" sz="2000" dirty="0" smtClean="0">
              <a:solidFill>
                <a:srgbClr val="6600CC"/>
              </a:solidFill>
              <a:latin typeface="Arial Black" panose="020B0A04020102020204" pitchFamily="34" charset="0"/>
            </a:rPr>
            <a:t>guarantees given against own performance of the company do not give rise to any contingent liability </a:t>
          </a:r>
          <a:r>
            <a:rPr lang="en-US" sz="2000" dirty="0" smtClean="0">
              <a:solidFill>
                <a:srgbClr val="005800"/>
              </a:solidFill>
              <a:latin typeface="Arial Black" panose="020B0A04020102020204" pitchFamily="34" charset="0"/>
            </a:rPr>
            <a:t>because the company in any case holds an obligation to perform the event against which guarantee is given which is also supported by paragraph 8.8.7.2 of Guidance Note on Schedule III to the Companies Act, 2013.</a:t>
          </a:r>
        </a:p>
        <a:p>
          <a:pPr algn="just"/>
          <a:r>
            <a:rPr lang="en-US" sz="2000" dirty="0" smtClean="0">
              <a:solidFill>
                <a:srgbClr val="005800"/>
              </a:solidFill>
              <a:latin typeface="Arial Black" panose="020B0A04020102020204" pitchFamily="34" charset="0"/>
            </a:rPr>
            <a:t>Hence, </a:t>
          </a:r>
          <a:r>
            <a:rPr lang="en-US" sz="2000" dirty="0" smtClean="0">
              <a:solidFill>
                <a:srgbClr val="6600CC"/>
              </a:solidFill>
              <a:latin typeface="Arial Black" panose="020B0A04020102020204" pitchFamily="34" charset="0"/>
            </a:rPr>
            <a:t>such performance guarantees do not meet the definition of ‘Contingent Liabilities’ given in paragraph 10.4 of AS 29</a:t>
          </a:r>
          <a:r>
            <a:rPr lang="en-US" sz="2000" dirty="0" smtClean="0">
              <a:solidFill>
                <a:srgbClr val="005800"/>
              </a:solidFill>
              <a:latin typeface="Arial Black" panose="020B0A04020102020204" pitchFamily="34" charset="0"/>
            </a:rPr>
            <a:t>.</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000" dirty="0" smtClean="0">
              <a:solidFill>
                <a:srgbClr val="005800"/>
              </a:solidFill>
              <a:latin typeface="Arial Black" panose="020B0A04020102020204" pitchFamily="34" charset="0"/>
            </a:rPr>
            <a:t>Paragraph 27 of AS 3</a:t>
          </a:r>
        </a:p>
        <a:p>
          <a:pPr algn="just"/>
          <a:r>
            <a:rPr lang="en-US" sz="2000" dirty="0" smtClean="0">
              <a:solidFill>
                <a:srgbClr val="005800"/>
              </a:solidFill>
              <a:latin typeface="Arial Black" panose="020B0A04020102020204" pitchFamily="34" charset="0"/>
            </a:rPr>
            <a:t>Unrealized gains and losses arising from changes in foreign exchange rates are not cash flows</a:t>
          </a:r>
          <a:endParaRPr lang="en-US" sz="20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viewed that the entire amount cannot be considered to comprise of only realized foreign exchange gain/ loss unless such information has been provided. Hence, the </a:t>
          </a:r>
          <a:r>
            <a:rPr lang="en-US" sz="2000" dirty="0" smtClean="0">
              <a:solidFill>
                <a:srgbClr val="6600CC"/>
              </a:solidFill>
              <a:latin typeface="Arial Black" panose="020B0A04020102020204" pitchFamily="34" charset="0"/>
            </a:rPr>
            <a:t>unrealized foreign exchange loss should have been adjusted </a:t>
          </a:r>
          <a:r>
            <a:rPr lang="en-US" sz="2000" dirty="0" smtClean="0">
              <a:solidFill>
                <a:srgbClr val="005800"/>
              </a:solidFill>
              <a:latin typeface="Arial Black" panose="020B0A04020102020204" pitchFamily="34" charset="0"/>
            </a:rPr>
            <a:t>to determine cash flow from operating activities as per the requirements of AS 3.</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96193"/>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95982"/>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99198">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Annual Report of company, it was noted from notes relating to Long-term Provisions and Short-term Provisions that “</a:t>
          </a:r>
          <a:r>
            <a:rPr lang="en-US" sz="2800" dirty="0" smtClean="0">
              <a:solidFill>
                <a:srgbClr val="6600CC"/>
              </a:solidFill>
              <a:latin typeface="Arial Black" panose="020B0A04020102020204" pitchFamily="34" charset="0"/>
            </a:rPr>
            <a:t>Provision for Expenses</a:t>
          </a:r>
          <a:r>
            <a:rPr lang="en-US" sz="2800" dirty="0" smtClean="0">
              <a:solidFill>
                <a:srgbClr val="005800"/>
              </a:solidFill>
              <a:latin typeface="Arial Black" panose="020B0A04020102020204" pitchFamily="34" charset="0"/>
            </a:rPr>
            <a:t>” has been included under these heads.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Paragraphs 12 of AS 29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As per paragraph 12 of AS 29, provisions are made for those liabilities, the measurement of which involves substantial degree of estimation and which will be settled in future. </a:t>
          </a:r>
          <a:r>
            <a:rPr lang="en-US" sz="2400" dirty="0" smtClean="0">
              <a:solidFill>
                <a:srgbClr val="6600CC"/>
              </a:solidFill>
              <a:latin typeface="Arial Black" panose="020B0A04020102020204" pitchFamily="34" charset="0"/>
            </a:rPr>
            <a:t>Expenses are generally considered as accrued against services that have been received but not settled</a:t>
          </a:r>
          <a:r>
            <a:rPr lang="en-US" sz="2400" dirty="0" smtClean="0">
              <a:solidFill>
                <a:srgbClr val="005800"/>
              </a:solidFill>
              <a:latin typeface="Arial Black" panose="020B0A04020102020204" pitchFamily="34" charset="0"/>
            </a:rPr>
            <a:t>. Therefore, it was viewed that the disclosure of unpaid expenses under the head of provisions is not in accordance with paragraph 12 of AS 29.</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Noted in the Annual Report of a company:</a:t>
          </a:r>
        </a:p>
        <a:p>
          <a:pPr algn="just"/>
          <a:r>
            <a:rPr lang="en-US" sz="2800" dirty="0" smtClean="0">
              <a:solidFill>
                <a:srgbClr val="005800"/>
              </a:solidFill>
              <a:latin typeface="Arial Black" panose="020B0A04020102020204" pitchFamily="34" charset="0"/>
            </a:rPr>
            <a:t>‘The Company has not provided for moping up of subsidy on raw materials of fertilizer in terms of office memorandum issued by the Ministry of Chemicals &amp; Fertilizers, Govt. of India, which is being reconsidered and </a:t>
          </a:r>
          <a:r>
            <a:rPr lang="en-US" sz="2800" dirty="0" smtClean="0">
              <a:solidFill>
                <a:srgbClr val="6600CC"/>
              </a:solidFill>
              <a:latin typeface="Arial Black" panose="020B0A04020102020204" pitchFamily="34" charset="0"/>
            </a:rPr>
            <a:t>decided not to effect recovery till a policy in this regard is formulated. This has strengthened the management’ view for not providing the same</a:t>
          </a:r>
          <a:r>
            <a:rPr lang="en-US" sz="2800" dirty="0" smtClean="0">
              <a:solidFill>
                <a:srgbClr val="005800"/>
              </a:solidFill>
              <a:latin typeface="Arial Black" panose="020B0A04020102020204" pitchFamily="34" charset="0"/>
            </a:rPr>
            <a: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68 and 71 of AS 29</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As per paragraph 71 of AS 29, where any of the information required by paragraph 68 is not disclosed because it is not practicable to do so, that fact should be stated. </a:t>
          </a:r>
          <a:r>
            <a:rPr lang="en-US" sz="2600" dirty="0" smtClean="0">
              <a:solidFill>
                <a:srgbClr val="6600CC"/>
              </a:solidFill>
              <a:latin typeface="Arial Black" panose="020B0A04020102020204" pitchFamily="34" charset="0"/>
            </a:rPr>
            <a:t>While disclosing details of contingent liabilities, an estimate of its financial effect should be given unless it is not practical to do so</a:t>
          </a:r>
          <a:r>
            <a:rPr lang="en-US" sz="2600" dirty="0" smtClean="0">
              <a:solidFill>
                <a:srgbClr val="005800"/>
              </a:solidFill>
              <a:latin typeface="Arial Black" panose="020B0A04020102020204" pitchFamily="34" charset="0"/>
            </a:rPr>
            <a:t>. In the latter case, the fact should be accordingly disclosed.</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CASE3: Anomalies in cash flow statement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Cash Flow Statement of a non financial enterprise, under the heading of financing activities, an item interest (net) amounting to </a:t>
          </a:r>
          <a:r>
            <a:rPr lang="en-US" sz="2800" dirty="0" err="1" smtClean="0">
              <a:solidFill>
                <a:srgbClr val="005800"/>
              </a:solidFill>
              <a:latin typeface="Arial Black" panose="020B0A04020102020204" pitchFamily="34" charset="0"/>
            </a:rPr>
            <a:t>Rs</a:t>
          </a:r>
          <a:r>
            <a:rPr lang="en-US" sz="2800" dirty="0" smtClean="0">
              <a:solidFill>
                <a:srgbClr val="005800"/>
              </a:solidFill>
              <a:latin typeface="Arial Black" panose="020B0A04020102020204" pitchFamily="34" charset="0"/>
            </a:rPr>
            <a:t>. XXX has been reported.</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30 of AS 3</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viewed that the </a:t>
          </a:r>
          <a:r>
            <a:rPr lang="en-US" sz="2400" dirty="0" smtClean="0">
              <a:solidFill>
                <a:srgbClr val="6600CC"/>
              </a:solidFill>
              <a:latin typeface="Arial Black" panose="020B0A04020102020204" pitchFamily="34" charset="0"/>
            </a:rPr>
            <a:t>cash flows from interest income has arisen due to investing activity while the cash flows from interest expense, has arisen due to financing activity hence, they can not be netted off against each other</a:t>
          </a:r>
          <a:r>
            <a:rPr lang="en-US" sz="2400" dirty="0" smtClean="0">
              <a:solidFill>
                <a:srgbClr val="005800"/>
              </a:solidFill>
              <a:latin typeface="Arial Black" panose="020B0A04020102020204" pitchFamily="34" charset="0"/>
            </a:rPr>
            <a:t>.</a:t>
          </a:r>
          <a:endParaRPr lang="en-US" sz="24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96193"/>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64408"/>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80533" custLinFactNeighborX="614" custLinFactNeighborY="893">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SOME DEFICIENCY STATISTICS..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AS-4: CONTINGENCIES AND EVENTS OCCOURING AFTER BALANCE SHEET DATE</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Notes to Accounts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l"/>
          <a:r>
            <a:rPr lang="en-US" sz="2800" dirty="0" smtClean="0">
              <a:solidFill>
                <a:srgbClr val="005800"/>
              </a:solidFill>
              <a:latin typeface="Arial Black" panose="020B0A04020102020204" pitchFamily="34" charset="0"/>
            </a:rPr>
            <a:t>One of the Notes to Accounts states that it is the Company’s Policy to take into account the impact of any significant event that occurs after Balance Sheet date but before the </a:t>
          </a:r>
          <a:r>
            <a:rPr lang="en-US" sz="2800" dirty="0" smtClean="0">
              <a:solidFill>
                <a:srgbClr val="6600CC"/>
              </a:solidFill>
              <a:latin typeface="Arial Black" panose="020B0A04020102020204" pitchFamily="34" charset="0"/>
            </a:rPr>
            <a:t>finalization of accounts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3.2 of AS 4</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viewed that events occurring after the balance sheet date are those significant events that occur between the balance sheet date and the date on which the financial statements are approved by the Board of Directors/ corresponding approved authority.</a:t>
          </a:r>
        </a:p>
        <a:p>
          <a:pPr algn="just"/>
          <a:r>
            <a:rPr lang="en-US" sz="2000" dirty="0" smtClean="0">
              <a:solidFill>
                <a:srgbClr val="005800"/>
              </a:solidFill>
              <a:latin typeface="Arial Black" panose="020B0A04020102020204" pitchFamily="34" charset="0"/>
            </a:rPr>
            <a:t>It was viewed that the </a:t>
          </a:r>
          <a:r>
            <a:rPr lang="en-US" sz="2000" dirty="0" smtClean="0">
              <a:solidFill>
                <a:srgbClr val="6600CC"/>
              </a:solidFill>
              <a:latin typeface="Arial Black" panose="020B0A04020102020204" pitchFamily="34" charset="0"/>
            </a:rPr>
            <a:t>date of finalization of accounts could not be construed as the date when the financial statements have been approved by the Board unless the date of signing the Auditors’ Report is same as the date of finalization of accounts</a:t>
          </a:r>
          <a:r>
            <a:rPr lang="en-US" sz="2000" dirty="0" smtClean="0">
              <a:solidFill>
                <a:srgbClr val="005800"/>
              </a:solidFill>
              <a:latin typeface="Arial Black" panose="020B0A04020102020204" pitchFamily="34" charset="0"/>
            </a:rPr>
            <a:t>.</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7315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AS-5: PRIOR PERIOD ITEMS AND CHANGES IN ACCOUNTING POLICIES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The accounting policy on prior period adjustments states as follows:</a:t>
          </a:r>
        </a:p>
        <a:p>
          <a:pPr algn="just"/>
          <a:r>
            <a:rPr lang="en-US" sz="2800" dirty="0" smtClean="0">
              <a:solidFill>
                <a:srgbClr val="005800"/>
              </a:solidFill>
              <a:latin typeface="Arial Black" panose="020B0A04020102020204" pitchFamily="34" charset="0"/>
            </a:rPr>
            <a:t>“Prior period expenses and income are </a:t>
          </a:r>
          <a:r>
            <a:rPr lang="en-US" sz="2800" dirty="0" smtClean="0">
              <a:solidFill>
                <a:srgbClr val="6600CC"/>
              </a:solidFill>
              <a:latin typeface="Arial Black" panose="020B0A04020102020204" pitchFamily="34" charset="0"/>
            </a:rPr>
            <a:t>included in respective heads of expenses and income in the profit and loss account</a:t>
          </a:r>
          <a:r>
            <a:rPr lang="en-US" sz="2800" dirty="0" smtClean="0">
              <a:solidFill>
                <a:srgbClr val="005800"/>
              </a:solidFill>
              <a:latin typeface="Arial Black" panose="020B0A04020102020204" pitchFamily="34" charset="0"/>
            </a:rPr>
            <a: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15 of AS 5</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noted that as per the practice of the company the amount of prior period items had not been separately disclosed, whereas paragraph 15 of AS 5 requires that the nature and amount of prior period items should be </a:t>
          </a:r>
          <a:r>
            <a:rPr lang="en-US" sz="2400" dirty="0" smtClean="0">
              <a:solidFill>
                <a:srgbClr val="6600CC"/>
              </a:solidFill>
              <a:latin typeface="Arial Black" panose="020B0A04020102020204" pitchFamily="34" charset="0"/>
            </a:rPr>
            <a:t>separately disclosed in the statement of profit and loss in a manner that their impact on the current profit or loss can be perceived</a:t>
          </a:r>
          <a:r>
            <a:rPr lang="en-US" sz="2400" dirty="0" smtClean="0">
              <a:solidFill>
                <a:srgbClr val="005800"/>
              </a:solidFill>
              <a:latin typeface="Arial Black" panose="020B0A04020102020204" pitchFamily="34" charset="0"/>
            </a:rPr>
            <a:t>. Thus, the policy regarding prior period item is not in line with the requirement of AS 5.</a:t>
          </a:r>
          <a:endParaRPr lang="en-US" sz="24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7315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Annual Report of certain companies, the following items of income/expenses have been </a:t>
          </a:r>
          <a:r>
            <a:rPr lang="en-US" sz="2800" dirty="0" smtClean="0">
              <a:solidFill>
                <a:srgbClr val="6600CC"/>
              </a:solidFill>
              <a:latin typeface="Arial Black" panose="020B0A04020102020204" pitchFamily="34" charset="0"/>
            </a:rPr>
            <a:t>shown in the Statement of Profit and Loss under the head appropriations/ below the line</a:t>
          </a:r>
          <a:r>
            <a:rPr lang="en-US" sz="2800" dirty="0" smtClean="0">
              <a:solidFill>
                <a:srgbClr val="005800"/>
              </a:solidFill>
              <a:latin typeface="Arial Black" panose="020B0A04020102020204" pitchFamily="34" charset="0"/>
            </a:rPr>
            <a:t>:</a:t>
          </a:r>
        </a:p>
        <a:p>
          <a:pPr algn="just"/>
          <a:r>
            <a:rPr lang="en-US" sz="2800" dirty="0" smtClean="0">
              <a:solidFill>
                <a:srgbClr val="005800"/>
              </a:solidFill>
              <a:latin typeface="Arial Black" panose="020B0A04020102020204" pitchFamily="34" charset="0"/>
            </a:rPr>
            <a:t>•Provision of earlier years taxation</a:t>
          </a:r>
        </a:p>
        <a:p>
          <a:pPr algn="just"/>
          <a:r>
            <a:rPr lang="en-US" sz="2800" dirty="0" smtClean="0">
              <a:solidFill>
                <a:srgbClr val="005800"/>
              </a:solidFill>
              <a:latin typeface="Arial Black" panose="020B0A04020102020204" pitchFamily="34" charset="0"/>
            </a:rPr>
            <a:t>•Write back of debts and sales tax dues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5 of AS 5</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viewed that provision for earlier years taxation is an expense whereas write back of debts and sales tax dues is an income, </a:t>
          </a:r>
          <a:r>
            <a:rPr lang="en-US" sz="2400" dirty="0" smtClean="0">
              <a:solidFill>
                <a:srgbClr val="6600CC"/>
              </a:solidFill>
              <a:latin typeface="Arial Black" panose="020B0A04020102020204" pitchFamily="34" charset="0"/>
            </a:rPr>
            <a:t>both of which should be included in the determination of net profit for the period instead of showing them as appropriations/below the line</a:t>
          </a:r>
          <a:r>
            <a:rPr lang="en-US" sz="2400" dirty="0" smtClean="0">
              <a:solidFill>
                <a:srgbClr val="005800"/>
              </a:solidFill>
              <a:latin typeface="Arial Black" panose="020B0A04020102020204" pitchFamily="34" charset="0"/>
            </a:rPr>
            <a:t>, which would result in overstatement/ understatement of current year’s net profit.</a:t>
          </a:r>
        </a:p>
        <a:p>
          <a:pPr algn="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7315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Further, it was not clear whether such liability or reversal thereof has arisen as a result of error/omissions in the preparation of financial statements of one or more prior periods in order to treat them as prior period items. Even if these items are considered as prior period items, these should be disclosed in the Statement of Profit and Loss in a manner that their impact on the current year’s profit can be perceived as per the requirements of paragraph 15 of AS 5.</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AS-7: CONSTRUCTION CONTRACTS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 DISCLOSURE OF ACCOUNTING POLICIES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The significant accounting policy relating to construction contracts states as below:</a:t>
          </a:r>
        </a:p>
        <a:p>
          <a:pPr algn="just"/>
          <a:r>
            <a:rPr lang="en-US" sz="2800" dirty="0" smtClean="0">
              <a:solidFill>
                <a:srgbClr val="005800"/>
              </a:solidFill>
              <a:latin typeface="Arial Black" panose="020B0A04020102020204" pitchFamily="34" charset="0"/>
            </a:rPr>
            <a:t>“Job work revenue is accounted on the basis of running bills raised and approved by the clients. Revenue Expenditure is accounted on accrual basis as and when it is incurred.”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21 of AS 7</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observed that revenue has been </a:t>
          </a:r>
          <a:r>
            <a:rPr lang="en-US" sz="2400" dirty="0" err="1" smtClean="0">
              <a:solidFill>
                <a:srgbClr val="005800"/>
              </a:solidFill>
              <a:latin typeface="Arial Black" panose="020B0A04020102020204" pitchFamily="34" charset="0"/>
            </a:rPr>
            <a:t>recognised</a:t>
          </a:r>
          <a:r>
            <a:rPr lang="en-US" sz="2400" dirty="0" smtClean="0">
              <a:solidFill>
                <a:srgbClr val="005800"/>
              </a:solidFill>
              <a:latin typeface="Arial Black" panose="020B0A04020102020204" pitchFamily="34" charset="0"/>
            </a:rPr>
            <a:t> based on bills raised and cost has been accounted, as and when incurred, whereas paragraph 21 of AS 7 requires to </a:t>
          </a:r>
          <a:r>
            <a:rPr lang="en-US" sz="2400" dirty="0" err="1" smtClean="0">
              <a:solidFill>
                <a:srgbClr val="005800"/>
              </a:solidFill>
              <a:latin typeface="Arial Black" panose="020B0A04020102020204" pitchFamily="34" charset="0"/>
            </a:rPr>
            <a:t>recognise</a:t>
          </a:r>
          <a:r>
            <a:rPr lang="en-US" sz="2400" dirty="0" smtClean="0">
              <a:solidFill>
                <a:srgbClr val="005800"/>
              </a:solidFill>
              <a:latin typeface="Arial Black" panose="020B0A04020102020204" pitchFamily="34" charset="0"/>
            </a:rPr>
            <a:t> revenue and costs </a:t>
          </a:r>
          <a:r>
            <a:rPr lang="en-US" sz="2400" dirty="0" smtClean="0">
              <a:solidFill>
                <a:srgbClr val="6600CC"/>
              </a:solidFill>
              <a:latin typeface="Arial Black" panose="020B0A04020102020204" pitchFamily="34" charset="0"/>
            </a:rPr>
            <a:t>based on the stage of completion of the contract activity as on the reporting date</a:t>
          </a:r>
          <a:r>
            <a:rPr lang="en-US" sz="2400" dirty="0" smtClean="0">
              <a:solidFill>
                <a:srgbClr val="005800"/>
              </a:solidFill>
              <a:latin typeface="Arial Black" panose="020B0A04020102020204" pitchFamily="34" charset="0"/>
            </a:rPr>
            <a:t>. Thus, the policy regarding construction contracts is not in line with the requirement of AS 7, Construction Contracts.</a:t>
          </a:r>
          <a:endParaRPr lang="en-US" sz="24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7315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Annual Report of a company, it was noted that the company is </a:t>
          </a:r>
          <a:r>
            <a:rPr lang="en-US" sz="2800" dirty="0" smtClean="0">
              <a:solidFill>
                <a:srgbClr val="6600CC"/>
              </a:solidFill>
              <a:latin typeface="Arial Black" panose="020B0A04020102020204" pitchFamily="34" charset="0"/>
            </a:rPr>
            <a:t>involved in construction business and its Schedule of inventory also include an item of Job in progress</a:t>
          </a:r>
          <a:r>
            <a:rPr lang="en-US" sz="2800" dirty="0" smtClean="0">
              <a:solidFill>
                <a:srgbClr val="005800"/>
              </a:solidFill>
              <a:latin typeface="Arial Black" panose="020B0A04020102020204" pitchFamily="34" charset="0"/>
            </a:rPr>
            <a:t>. However, no other disclosure was made in the financial statements.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39 of AS 7</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observed that though involved in construction business, company had not made the following disclosures, as required by Paragraph 39 of AS 7:</a:t>
          </a:r>
        </a:p>
        <a:p>
          <a:pPr algn="just"/>
          <a:r>
            <a:rPr lang="en-US" sz="2000" dirty="0" smtClean="0">
              <a:solidFill>
                <a:srgbClr val="6600CC"/>
              </a:solidFill>
              <a:latin typeface="Arial Black" panose="020B0A04020102020204" pitchFamily="34" charset="0"/>
            </a:rPr>
            <a:t>(a) the aggregate amount of costs incurred and recognized profits (less recognized loses) up to the reporting date;</a:t>
          </a:r>
        </a:p>
        <a:p>
          <a:pPr algn="just"/>
          <a:r>
            <a:rPr lang="en-US" sz="2000" dirty="0" smtClean="0">
              <a:solidFill>
                <a:srgbClr val="6600CC"/>
              </a:solidFill>
              <a:latin typeface="Arial Black" panose="020B0A04020102020204" pitchFamily="34" charset="0"/>
            </a:rPr>
            <a:t>(b) the amount of advances received ; and</a:t>
          </a:r>
        </a:p>
        <a:p>
          <a:pPr algn="just"/>
          <a:r>
            <a:rPr lang="en-US" sz="2000" dirty="0" smtClean="0">
              <a:solidFill>
                <a:srgbClr val="6600CC"/>
              </a:solidFill>
              <a:latin typeface="Arial Black" panose="020B0A04020102020204" pitchFamily="34" charset="0"/>
            </a:rPr>
            <a:t>(c) the amount of retentions.</a:t>
          </a:r>
        </a:p>
        <a:p>
          <a:pPr algn="just"/>
          <a:r>
            <a:rPr lang="en-US" sz="2000" dirty="0" smtClean="0">
              <a:solidFill>
                <a:srgbClr val="005800"/>
              </a:solidFill>
              <a:latin typeface="Arial Black" panose="020B0A04020102020204" pitchFamily="34" charset="0"/>
            </a:rPr>
            <a:t>Accordingly, it was viewed that the company has not complied with the requirement of AS 7.</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64187" custLinFactNeighborX="123" custLinFactNeighborY="-536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0850"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26671"/>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28217">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AS-9: REVENUE RECOGNITION</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The accounting policy of revenue recognition as given in the Annual Report of a company inter alia states that </a:t>
          </a:r>
          <a:r>
            <a:rPr lang="en-US" sz="2400" dirty="0" smtClean="0">
              <a:solidFill>
                <a:srgbClr val="6600CC"/>
              </a:solidFill>
              <a:latin typeface="Arial Black" panose="020B0A04020102020204" pitchFamily="34" charset="0"/>
            </a:rPr>
            <a:t>revenue from online educational services (if charged) is recognized upon receipt of subscription fee (in case of non-refundable) otherwise apportioned over the subscription period</a:t>
          </a:r>
          <a:r>
            <a:rPr lang="en-US" sz="2400" dirty="0" smtClean="0">
              <a:solidFill>
                <a:srgbClr val="005800"/>
              </a:solidFill>
              <a:latin typeface="Arial Black" panose="020B0A04020102020204" pitchFamily="34" charset="0"/>
            </a:rPr>
            <a:t>.</a:t>
          </a:r>
        </a:p>
        <a:p>
          <a:pPr algn="just"/>
          <a:r>
            <a:rPr lang="en-US" sz="2400" dirty="0" smtClean="0">
              <a:solidFill>
                <a:srgbClr val="005800"/>
              </a:solidFill>
              <a:latin typeface="Arial Black" panose="020B0A04020102020204" pitchFamily="34" charset="0"/>
            </a:rPr>
            <a:t>In the Annual Report of another company, the following accounting policy has been disclosed: “Revenue from online educational services is </a:t>
          </a:r>
          <a:r>
            <a:rPr lang="en-US" sz="2400" dirty="0" smtClean="0">
              <a:solidFill>
                <a:srgbClr val="6600CC"/>
              </a:solidFill>
              <a:latin typeface="Arial Black" panose="020B0A04020102020204" pitchFamily="34" charset="0"/>
            </a:rPr>
            <a:t>recognized upon receipt of subscription fees</a:t>
          </a:r>
          <a:r>
            <a:rPr lang="en-US" sz="2400" dirty="0" smtClean="0">
              <a:solidFill>
                <a:srgbClr val="005800"/>
              </a:solidFill>
              <a:latin typeface="Arial Black" panose="020B0A04020102020204" pitchFamily="34" charset="0"/>
            </a:rPr>
            <a:t>. ...”</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7.1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From the above, it was viewed that the period when services are rendered should be considered for recognition of revenue.</a:t>
          </a:r>
        </a:p>
        <a:p>
          <a:pPr algn="just"/>
          <a:r>
            <a:rPr lang="en-US" sz="2000" dirty="0" smtClean="0">
              <a:solidFill>
                <a:srgbClr val="005800"/>
              </a:solidFill>
              <a:latin typeface="Arial Black" panose="020B0A04020102020204" pitchFamily="34" charset="0"/>
            </a:rPr>
            <a:t>Accordingly, if revenue is received it should be deferred and </a:t>
          </a:r>
          <a:r>
            <a:rPr lang="en-US" sz="2000" b="0" dirty="0" smtClean="0">
              <a:solidFill>
                <a:srgbClr val="6600CC"/>
              </a:solidFill>
              <a:latin typeface="Arial Black" panose="020B0A04020102020204" pitchFamily="34" charset="0"/>
            </a:rPr>
            <a:t>recognized over the period when services are rendered</a:t>
          </a:r>
          <a:r>
            <a:rPr lang="en-US" sz="2000" dirty="0" smtClean="0">
              <a:solidFill>
                <a:srgbClr val="005800"/>
              </a:solidFill>
              <a:latin typeface="Arial Black" panose="020B0A04020102020204" pitchFamily="34" charset="0"/>
            </a:rPr>
            <a:t>.</a:t>
          </a:r>
        </a:p>
        <a:p>
          <a:pPr algn="just"/>
          <a:r>
            <a:rPr lang="en-US" sz="2000" dirty="0" smtClean="0">
              <a:solidFill>
                <a:srgbClr val="005800"/>
              </a:solidFill>
              <a:latin typeface="Arial Black" panose="020B0A04020102020204" pitchFamily="34" charset="0"/>
            </a:rPr>
            <a:t>It was further viewed that the subscription fee for online educational services should be recognized apportioned over the service period.</a:t>
          </a:r>
        </a:p>
        <a:p>
          <a:pPr algn="just"/>
          <a:r>
            <a:rPr lang="en-US" sz="2000" dirty="0" smtClean="0">
              <a:solidFill>
                <a:srgbClr val="005800"/>
              </a:solidFill>
              <a:latin typeface="Arial Black" panose="020B0A04020102020204" pitchFamily="34" charset="0"/>
            </a:rPr>
            <a:t>Accordingly, it was viewed that the accounting policy followed in these cases is not in line with the requirements of AS 9</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7315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From the Annual Report of a company, it has been noted that the company has </a:t>
          </a:r>
          <a:r>
            <a:rPr lang="en-US" sz="2200" dirty="0" smtClean="0">
              <a:solidFill>
                <a:srgbClr val="6600CC"/>
              </a:solidFill>
              <a:latin typeface="Arial Black" panose="020B0A04020102020204" pitchFamily="34" charset="0"/>
            </a:rPr>
            <a:t>recognized as income the entire cost of garments destroyed by fire under other operating income (stock loss claim) based on filing of insurance claim</a:t>
          </a:r>
          <a:r>
            <a:rPr lang="en-US" sz="2200" dirty="0" smtClean="0">
              <a:solidFill>
                <a:srgbClr val="005800"/>
              </a:solidFill>
              <a:latin typeface="Arial Black" panose="020B0A04020102020204" pitchFamily="34" charset="0"/>
            </a:rPr>
            <a:t>. With regard to partially damaged stocks, the related inventory has been valued at net realizable value and insurance claim against the same is taken as other income. Insurance claim against loss of fixed assets has also been recognized based on the claim filed with the insurance company. The note further states said income has been </a:t>
          </a:r>
          <a:r>
            <a:rPr lang="en-US" sz="2200" dirty="0" err="1" smtClean="0">
              <a:solidFill>
                <a:srgbClr val="005800"/>
              </a:solidFill>
              <a:latin typeface="Arial Black" panose="020B0A04020102020204" pitchFamily="34" charset="0"/>
            </a:rPr>
            <a:t>recognised</a:t>
          </a:r>
          <a:r>
            <a:rPr lang="en-US" sz="2200" dirty="0" smtClean="0">
              <a:solidFill>
                <a:srgbClr val="005800"/>
              </a:solidFill>
              <a:latin typeface="Arial Black" panose="020B0A04020102020204" pitchFamily="34" charset="0"/>
            </a:rPr>
            <a:t> as per the AS 9.</a:t>
          </a:r>
          <a:endParaRPr lang="en-US" sz="2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4.1 and 9.2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noted that </a:t>
          </a:r>
          <a:r>
            <a:rPr lang="en-US" sz="2000" dirty="0" smtClean="0">
              <a:solidFill>
                <a:srgbClr val="6600CC"/>
              </a:solidFill>
              <a:latin typeface="Arial Black" panose="020B0A04020102020204" pitchFamily="34" charset="0"/>
            </a:rPr>
            <a:t>insurance claims do not fall within the definition of ‘Revenue’ as given in AS 9</a:t>
          </a:r>
          <a:r>
            <a:rPr lang="en-US" sz="2000" dirty="0" smtClean="0">
              <a:solidFill>
                <a:srgbClr val="005800"/>
              </a:solidFill>
              <a:latin typeface="Arial Black" panose="020B0A04020102020204" pitchFamily="34" charset="0"/>
            </a:rPr>
            <a:t>. However, it was viewed that as in the case of sale of goods or rendering of services, the recognition of insurance claims also requires that the amount realizable is measurable and it is not unreasonable to expect ultimate collection. Accordingly, recognizing insurance claims at the time of filing the claims with the insurance company without considering the uncertainty relating to its measurability is not appropriate.</a:t>
          </a:r>
        </a:p>
        <a:p>
          <a:pPr algn="just"/>
          <a:r>
            <a:rPr lang="en-US" sz="2000" dirty="0" smtClean="0">
              <a:solidFill>
                <a:srgbClr val="005800"/>
              </a:solidFill>
              <a:latin typeface="Arial Black" panose="020B0A04020102020204" pitchFamily="34" charset="0"/>
            </a:rPr>
            <a:t>Accordingly, it was viewed that </a:t>
          </a:r>
          <a:r>
            <a:rPr lang="en-US" sz="2000" dirty="0" smtClean="0">
              <a:solidFill>
                <a:srgbClr val="6600CC"/>
              </a:solidFill>
              <a:latin typeface="Arial Black" panose="020B0A04020102020204" pitchFamily="34" charset="0"/>
            </a:rPr>
            <a:t>recognition of revenue at the time of filing of claims is not in line with the principles of AS 9</a:t>
          </a:r>
          <a:r>
            <a:rPr lang="en-US" sz="2000" dirty="0" smtClean="0">
              <a:solidFill>
                <a:srgbClr val="005800"/>
              </a:solidFill>
              <a:latin typeface="Arial Black" panose="020B0A04020102020204" pitchFamily="34" charset="0"/>
            </a:rPr>
            <a:t>.</a:t>
          </a:r>
          <a:endParaRPr lang="en-US" sz="20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7722" custLinFactNeighborX="123" custLinFactNeighborY="-6704"/>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29189"/>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27308">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The accounting policy of revenue recognition as given in the Annual Report of a company inter-alia states that revenue from online educational services (if charged) is recognized upon receipt of subscription fee (in case of non-refundable) otherwise apportioned over the subscription period. In the Annual Report of another company, the following accounting policy has been disclosed:</a:t>
          </a:r>
        </a:p>
        <a:p>
          <a:pPr algn="just"/>
          <a:r>
            <a:rPr lang="en-US" sz="2200" dirty="0" smtClean="0">
              <a:solidFill>
                <a:srgbClr val="005800"/>
              </a:solidFill>
              <a:latin typeface="Arial Black" panose="020B0A04020102020204" pitchFamily="34" charset="0"/>
            </a:rPr>
            <a:t>“Revenue from online educational services is recognized upon receipt of subscription fees.”</a:t>
          </a:r>
          <a:endParaRPr lang="en-US" sz="2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Omission to disclose significant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l"/>
          <a:r>
            <a:rPr lang="en-US" sz="2400" dirty="0" smtClean="0">
              <a:solidFill>
                <a:srgbClr val="005800"/>
              </a:solidFill>
              <a:latin typeface="Arial Black" panose="020B0A04020102020204" pitchFamily="34" charset="0"/>
            </a:rPr>
            <a:t>•Borrowing Costs</a:t>
          </a:r>
        </a:p>
        <a:p>
          <a:pPr algn="l"/>
          <a:r>
            <a:rPr lang="en-US" sz="2400" dirty="0" smtClean="0">
              <a:solidFill>
                <a:srgbClr val="005800"/>
              </a:solidFill>
              <a:latin typeface="Arial Black" panose="020B0A04020102020204" pitchFamily="34" charset="0"/>
            </a:rPr>
            <a:t>•Valuation of Inventories</a:t>
          </a:r>
        </a:p>
        <a:p>
          <a:pPr algn="l"/>
          <a:r>
            <a:rPr lang="en-US" sz="2400" dirty="0" smtClean="0">
              <a:solidFill>
                <a:srgbClr val="005800"/>
              </a:solidFill>
              <a:latin typeface="Arial Black" panose="020B0A04020102020204" pitchFamily="34" charset="0"/>
            </a:rPr>
            <a:t>•Accounting for Investments</a:t>
          </a:r>
        </a:p>
        <a:p>
          <a:pPr algn="l"/>
          <a:r>
            <a:rPr lang="en-US" sz="2400" dirty="0" smtClean="0">
              <a:solidFill>
                <a:srgbClr val="005800"/>
              </a:solidFill>
              <a:latin typeface="Arial Black" panose="020B0A04020102020204" pitchFamily="34" charset="0"/>
            </a:rPr>
            <a:t>•Employee Benefits</a:t>
          </a:r>
        </a:p>
        <a:p>
          <a:pPr algn="l"/>
          <a:r>
            <a:rPr lang="en-US" sz="2400" dirty="0" smtClean="0">
              <a:solidFill>
                <a:srgbClr val="005800"/>
              </a:solidFill>
              <a:latin typeface="Arial Black" panose="020B0A04020102020204" pitchFamily="34" charset="0"/>
            </a:rPr>
            <a:t>•Accounting for taxes on income</a:t>
          </a:r>
        </a:p>
        <a:p>
          <a:pPr algn="l"/>
          <a:r>
            <a:rPr lang="en-US" sz="2400" dirty="0" smtClean="0">
              <a:solidFill>
                <a:srgbClr val="005800"/>
              </a:solidFill>
              <a:latin typeface="Arial Black" panose="020B0A04020102020204" pitchFamily="34" charset="0"/>
            </a:rPr>
            <a:t>•Impairment of Assets</a:t>
          </a:r>
        </a:p>
        <a:p>
          <a:pPr algn="l"/>
          <a:r>
            <a:rPr lang="en-US" sz="2400" dirty="0" smtClean="0">
              <a:solidFill>
                <a:srgbClr val="005800"/>
              </a:solidFill>
              <a:latin typeface="Arial Black" panose="020B0A04020102020204" pitchFamily="34" charset="0"/>
            </a:rPr>
            <a:t>•Provisions, Contingent liabilities and Contingent Assets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7.1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From the above, it was viewed that the period when services are rendered should be considered for recognition of revenue. Accordingly, if revenue is received it should be deferred and recognized over the period when services are rendered.</a:t>
          </a:r>
        </a:p>
        <a:p>
          <a:pPr algn="just"/>
          <a:r>
            <a:rPr lang="en-US" sz="2200" dirty="0" smtClean="0">
              <a:solidFill>
                <a:srgbClr val="005800"/>
              </a:solidFill>
              <a:latin typeface="Arial Black" panose="020B0A04020102020204" pitchFamily="34" charset="0"/>
            </a:rPr>
            <a:t>It was further viewed that the </a:t>
          </a:r>
          <a:r>
            <a:rPr lang="en-US" sz="2200" dirty="0" smtClean="0">
              <a:solidFill>
                <a:srgbClr val="6600CC"/>
              </a:solidFill>
              <a:latin typeface="Arial Black" panose="020B0A04020102020204" pitchFamily="34" charset="0"/>
            </a:rPr>
            <a:t>subscription fee for online educational services should be recognized apportioned over the service period</a:t>
          </a:r>
          <a:r>
            <a:rPr lang="en-US" sz="2200" dirty="0" smtClean="0">
              <a:solidFill>
                <a:srgbClr val="005800"/>
              </a:solidFill>
              <a:latin typeface="Arial Black" panose="020B0A04020102020204" pitchFamily="34" charset="0"/>
            </a:rPr>
            <a:t>.</a:t>
          </a:r>
        </a:p>
        <a:p>
          <a:pPr algn="just"/>
          <a:r>
            <a:rPr lang="en-US" sz="2200" dirty="0" smtClean="0">
              <a:solidFill>
                <a:srgbClr val="005800"/>
              </a:solidFill>
              <a:latin typeface="Arial Black" panose="020B0A04020102020204" pitchFamily="34" charset="0"/>
            </a:rPr>
            <a:t>Accordingly, it was viewed that the accounting policy followed in these cases is not in line with the requirements of AS 9</a:t>
          </a:r>
          <a:endParaRPr lang="en-US" sz="22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7722" custLinFactNeighborX="123" custLinFactNeighborY="-6704"/>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29189"/>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27308">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The following accounting policies on Revenue Recognition have been disclosed in the Annual Reports of some companies:</a:t>
          </a:r>
        </a:p>
        <a:p>
          <a:pPr algn="just"/>
          <a:r>
            <a:rPr lang="en-US" sz="2400" dirty="0" smtClean="0">
              <a:solidFill>
                <a:srgbClr val="005800"/>
              </a:solidFill>
              <a:latin typeface="Arial Black" panose="020B0A04020102020204" pitchFamily="34" charset="0"/>
            </a:rPr>
            <a:t>•Revenue (income) is recognized when no significant uncertainty as to measurability or collectability exists.</a:t>
          </a:r>
        </a:p>
        <a:p>
          <a:pPr algn="just"/>
          <a:r>
            <a:rPr lang="en-US" sz="2400" dirty="0" smtClean="0">
              <a:solidFill>
                <a:srgbClr val="005800"/>
              </a:solidFill>
              <a:latin typeface="Arial Black" panose="020B0A04020102020204" pitchFamily="34" charset="0"/>
            </a:rPr>
            <a:t>•Revenue/Income and Cost/Expenditure are accounted for on accrual basis.</a:t>
          </a:r>
        </a:p>
        <a:p>
          <a:pPr algn="just"/>
          <a:r>
            <a:rPr lang="en-US" sz="2400" dirty="0" smtClean="0">
              <a:solidFill>
                <a:srgbClr val="005800"/>
              </a:solidFill>
              <a:latin typeface="Arial Black" panose="020B0A04020102020204" pitchFamily="34" charset="0"/>
            </a:rPr>
            <a:t>•Sales are accounted for on dispatch of products</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11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observed in the first case that revenue has been recognized when there is no uncertainty as to measurability and collectability whereas in the second case it simply states accrual basis. However, in none of these cases the </a:t>
          </a:r>
          <a:r>
            <a:rPr lang="en-US" sz="2400" dirty="0" smtClean="0">
              <a:solidFill>
                <a:srgbClr val="6600CC"/>
              </a:solidFill>
              <a:latin typeface="Arial Black" panose="020B0A04020102020204" pitchFamily="34" charset="0"/>
            </a:rPr>
            <a:t>timing of recognition of revenue </a:t>
          </a:r>
          <a:r>
            <a:rPr lang="en-US" sz="2400" dirty="0" smtClean="0">
              <a:solidFill>
                <a:srgbClr val="005800"/>
              </a:solidFill>
              <a:latin typeface="Arial Black" panose="020B0A04020102020204" pitchFamily="34" charset="0"/>
            </a:rPr>
            <a:t>i.e. when the enterprise has transferred significant risk and reward to the buyer has been disclosed. 							</a:t>
          </a:r>
          <a:r>
            <a:rPr lang="en-US" sz="2400" dirty="0" smtClean="0">
              <a:solidFill>
                <a:srgbClr val="6600CC"/>
              </a:solidFill>
              <a:latin typeface="Arial Black" panose="020B0A04020102020204" pitchFamily="34" charset="0"/>
            </a:rPr>
            <a:t>Contd..</a:t>
          </a:r>
          <a:endParaRPr lang="en-US" sz="24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947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5: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Extract of accounting policy on revenue from advertisement and sale of tickets:</a:t>
          </a:r>
        </a:p>
        <a:p>
          <a:pPr algn="just"/>
          <a:r>
            <a:rPr lang="en-US" sz="2800" dirty="0" smtClean="0">
              <a:solidFill>
                <a:srgbClr val="005800"/>
              </a:solidFill>
              <a:latin typeface="Arial Black" panose="020B0A04020102020204" pitchFamily="34" charset="0"/>
            </a:rPr>
            <a:t>‘Revenue from sale of tickets is recognized when the tickets have been sold. Advertisement</a:t>
          </a:r>
        </a:p>
        <a:p>
          <a:pPr algn="just"/>
          <a:r>
            <a:rPr lang="en-US" sz="2800" dirty="0" smtClean="0">
              <a:solidFill>
                <a:srgbClr val="005800"/>
              </a:solidFill>
              <a:latin typeface="Arial Black" panose="020B0A04020102020204" pitchFamily="34" charset="0"/>
            </a:rPr>
            <a:t>revenue is recognized when advertisements and net realization are confirmed.’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12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was noted that the enterprise under review render services. Therefore, revenue from sale of tickets should be recognized as per the completed contract method. However, as per the accounting policy adopted by these enterprises, the revenue from sale of tickets is recognized when tickets are sold. It may be noted that tickets are sold before the event takes place.</a:t>
          </a:r>
        </a:p>
        <a:p>
          <a:pPr algn="just"/>
          <a:r>
            <a:rPr lang="en-US" sz="2200" dirty="0" smtClean="0">
              <a:solidFill>
                <a:srgbClr val="005800"/>
              </a:solidFill>
              <a:latin typeface="Arial Black" panose="020B0A04020102020204" pitchFamily="34" charset="0"/>
            </a:rPr>
            <a:t>Accordingly, in </a:t>
          </a:r>
          <a:r>
            <a:rPr lang="en-US" sz="2200" dirty="0" smtClean="0">
              <a:solidFill>
                <a:srgbClr val="6600CC"/>
              </a:solidFill>
              <a:latin typeface="Arial Black" panose="020B0A04020102020204" pitchFamily="34" charset="0"/>
            </a:rPr>
            <a:t>case of advance booking of tickets there is always a time gap between the sale of tickets and actual event</a:t>
          </a:r>
          <a:r>
            <a:rPr lang="en-US" sz="2200" dirty="0" smtClean="0">
              <a:solidFill>
                <a:srgbClr val="005800"/>
              </a:solidFill>
              <a:latin typeface="Arial Black" panose="020B0A04020102020204" pitchFamily="34" charset="0"/>
            </a:rPr>
            <a:t>. 				                                                                         Contd..</a:t>
          </a:r>
          <a:endParaRPr lang="en-US" sz="2200" dirty="0">
            <a:solidFill>
              <a:srgbClr val="005800"/>
            </a:solidFill>
            <a:latin typeface="Arial Black" panose="020B0A04020102020204" pitchFamily="34" charset="0"/>
          </a:endParaRPr>
        </a:p>
      </dgm:t>
    </dgm:pt>
    <dgm:pt modelId="{18443CD0-890B-4E04-B976-5260DCA960E7}" type="sibTrans" cxnId="{DC7E07E7-7412-453E-A503-C481C7194299}">
      <dgm:prSet/>
      <dgm:spPr/>
      <dgm:t>
        <a:bodyPr/>
        <a:lstStyle/>
        <a:p>
          <a:endParaRPr lang="en-US"/>
        </a:p>
      </dgm:t>
    </dgm:pt>
    <dgm:pt modelId="{6B922F8B-6E8F-4F57-8205-06A9CBF885B6}" type="par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947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66051"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29268"/>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6600CC"/>
              </a:solidFill>
              <a:latin typeface="Arial Black" panose="020B0A04020102020204" pitchFamily="34" charset="0"/>
            </a:rPr>
            <a:t>Hence, such revenue cannot be considered to have been earned until and unless the event has taken place. </a:t>
          </a:r>
          <a:r>
            <a:rPr lang="en-US" sz="2000" dirty="0" smtClean="0">
              <a:solidFill>
                <a:srgbClr val="005800"/>
              </a:solidFill>
              <a:latin typeface="Arial Black" panose="020B0A04020102020204" pitchFamily="34" charset="0"/>
            </a:rPr>
            <a:t>If the event doesn't taken place, it may be necessary even to refund the amount. However, in the given case the enterprise does not consider the happening of the related event for recognition of revenue.</a:t>
          </a:r>
        </a:p>
        <a:p>
          <a:pPr algn="just"/>
          <a:r>
            <a:rPr lang="en-US" sz="2000" dirty="0" smtClean="0">
              <a:solidFill>
                <a:srgbClr val="6600CC"/>
              </a:solidFill>
              <a:latin typeface="Arial Black" panose="020B0A04020102020204" pitchFamily="34" charset="0"/>
            </a:rPr>
            <a:t>Same principle is applicable to income from advertisement as well. </a:t>
          </a:r>
          <a:r>
            <a:rPr lang="en-US" sz="2000" dirty="0" smtClean="0">
              <a:solidFill>
                <a:srgbClr val="005800"/>
              </a:solidFill>
              <a:latin typeface="Arial Black" panose="020B0A04020102020204" pitchFamily="34" charset="0"/>
            </a:rPr>
            <a:t>The revenue from advertisements should be recognized when the advertisements is accepted and not on realization of bills. Thus, recognizing revenue when advertisement and net realizations are confirmed is not in line with the requirements of AS 9.</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6: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The accounting policies regarding </a:t>
          </a:r>
          <a:r>
            <a:rPr lang="en-US" sz="2400" dirty="0" smtClean="0">
              <a:solidFill>
                <a:srgbClr val="6600CC"/>
              </a:solidFill>
              <a:latin typeface="Arial Black" panose="020B0A04020102020204" pitchFamily="34" charset="0"/>
            </a:rPr>
            <a:t>recognition of dividend income</a:t>
          </a:r>
          <a:r>
            <a:rPr lang="en-US" sz="2400" dirty="0" smtClean="0">
              <a:solidFill>
                <a:srgbClr val="005800"/>
              </a:solidFill>
              <a:latin typeface="Arial Black" panose="020B0A04020102020204" pitchFamily="34" charset="0"/>
            </a:rPr>
            <a:t> has been disclosed as follows in the Annual Reports of some companies:</a:t>
          </a:r>
        </a:p>
        <a:p>
          <a:pPr algn="just"/>
          <a:r>
            <a:rPr lang="en-US" sz="2400" dirty="0" smtClean="0">
              <a:solidFill>
                <a:srgbClr val="005800"/>
              </a:solidFill>
              <a:latin typeface="Arial Black" panose="020B0A04020102020204" pitchFamily="34" charset="0"/>
            </a:rPr>
            <a:t>•Dividend is accounted as and when received.</a:t>
          </a:r>
        </a:p>
        <a:p>
          <a:pPr algn="just"/>
          <a:r>
            <a:rPr lang="en-US" sz="2400" dirty="0" smtClean="0">
              <a:solidFill>
                <a:srgbClr val="005800"/>
              </a:solidFill>
              <a:latin typeface="Arial Black" panose="020B0A04020102020204" pitchFamily="34" charset="0"/>
            </a:rPr>
            <a:t>•Income &amp; Expenditures are recognized on accrual basis except dividend on shares and units of Mutual Funds, which are recognized on cash basis</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13 of AS 9</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observed that the dividend income has been recognized on receipt basis while paragraph 13 of AS 9 requires recognition of </a:t>
          </a:r>
          <a:r>
            <a:rPr lang="en-US" sz="2400" dirty="0" smtClean="0">
              <a:solidFill>
                <a:srgbClr val="6600CC"/>
              </a:solidFill>
              <a:latin typeface="Arial Black" panose="020B0A04020102020204" pitchFamily="34" charset="0"/>
            </a:rPr>
            <a:t>dividend income when the right to receive payment is established</a:t>
          </a:r>
          <a:r>
            <a:rPr lang="en-US" sz="2400" dirty="0" smtClean="0">
              <a:solidFill>
                <a:srgbClr val="005800"/>
              </a:solidFill>
              <a:latin typeface="Arial Black" panose="020B0A04020102020204" pitchFamily="34" charset="0"/>
            </a:rPr>
            <a:t>.</a:t>
          </a:r>
        </a:p>
        <a:p>
          <a:pPr algn="just"/>
          <a:r>
            <a:rPr lang="en-US" sz="2400" dirty="0" smtClean="0">
              <a:solidFill>
                <a:srgbClr val="005800"/>
              </a:solidFill>
              <a:latin typeface="Arial Black" panose="020B0A04020102020204" pitchFamily="34" charset="0"/>
            </a:rPr>
            <a:t>Accordingly, it was viewed that the recognition of dividend income on receipt basis is not in line with the requirements</a:t>
          </a:r>
        </a:p>
        <a:p>
          <a:pPr algn="just"/>
          <a:r>
            <a:rPr lang="en-US" sz="2400" dirty="0" smtClean="0">
              <a:solidFill>
                <a:srgbClr val="005800"/>
              </a:solidFill>
              <a:latin typeface="Arial Black" panose="020B0A04020102020204" pitchFamily="34" charset="0"/>
            </a:rPr>
            <a:t>of AS 9.</a:t>
          </a:r>
          <a:endParaRPr lang="en-US" sz="24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9470" custLinFactNeighborX="245" custLinFactNeighborY="-5297"/>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0374"/>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4235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AS-10: PPE</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Annual Report of a company, it has been noted that a significant amount has been shown as “Site &amp; Land Development” during the year however no depreciation has been charged in respect thereof.</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 24 of AS 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3200" b="1" dirty="0" smtClean="0">
              <a:solidFill>
                <a:srgbClr val="99FF99"/>
              </a:solidFill>
              <a:latin typeface="Algerian" panose="04020705040A02060702" pitchFamily="82" charset="0"/>
            </a:rPr>
            <a:t>OBSERVATION</a:t>
          </a:r>
          <a:endParaRPr lang="en-US" sz="32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1800" dirty="0" smtClean="0">
              <a:solidFill>
                <a:srgbClr val="005800"/>
              </a:solidFill>
              <a:latin typeface="Arial Black" panose="020B0A04020102020204" pitchFamily="34" charset="0"/>
            </a:rPr>
            <a:t>It was observed that company in general, may have borrowed funds, inventories, investments, employees, taxes on income and assets which may be subject to impairment. Further, there is always a need to carry certain provisions for meeting the contingent liabilities. </a:t>
          </a:r>
        </a:p>
        <a:p>
          <a:pPr algn="just"/>
          <a:r>
            <a:rPr lang="en-US" sz="1800" dirty="0" smtClean="0">
              <a:solidFill>
                <a:srgbClr val="6600CC"/>
              </a:solidFill>
              <a:latin typeface="Arial Black" panose="020B0A04020102020204" pitchFamily="34" charset="0"/>
            </a:rPr>
            <a:t>As per Paragraph 24 of AS 1, all significant accounting policies adopted in the preparation and presentation of financial statements should be disclosed. Accordingly, subject to circumstances, a company is expected to disclose the accounting policies as adopted by it with regard to each of them.</a:t>
          </a:r>
          <a:endParaRPr lang="en-US" sz="1800" dirty="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58457"/>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46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18 of AS 10</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observed that paragraph 18 of AS 10 (Revised) specified </a:t>
          </a:r>
          <a:r>
            <a:rPr lang="en-US" sz="2400" dirty="0" smtClean="0">
              <a:solidFill>
                <a:srgbClr val="6600CC"/>
              </a:solidFill>
              <a:latin typeface="Arial Black" panose="020B0A04020102020204" pitchFamily="34" charset="0"/>
            </a:rPr>
            <a:t>directly attributable cost would also be included into the cost of fixed assets</a:t>
          </a:r>
          <a:r>
            <a:rPr lang="en-US" sz="2400" dirty="0" smtClean="0">
              <a:solidFill>
                <a:srgbClr val="005800"/>
              </a:solidFill>
              <a:latin typeface="Arial Black" panose="020B0A04020102020204" pitchFamily="34" charset="0"/>
            </a:rPr>
            <a:t>. It may be noted that site preparation would be required for developing land as well as construction of building and installation of plant and machinery.</a:t>
          </a:r>
        </a:p>
        <a:p>
          <a:pPr algn="r"/>
          <a:r>
            <a:rPr lang="en-US" sz="2400" dirty="0" smtClean="0">
              <a:solidFill>
                <a:srgbClr val="6600CC"/>
              </a:solidFill>
              <a:latin typeface="Arial Black" panose="020B0A04020102020204" pitchFamily="34" charset="0"/>
            </a:rPr>
            <a:t>Contd..</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Accordingly, it was viewed that the site preparation costs comprising mainly of uprooting of any existing structure, leveling, clearing and grading incurred to prepare the land for its intended use or for construction thereon </a:t>
          </a:r>
          <a:r>
            <a:rPr lang="en-US" sz="2600" dirty="0" smtClean="0">
              <a:solidFill>
                <a:srgbClr val="6600CC"/>
              </a:solidFill>
              <a:latin typeface="Arial Black" panose="020B0A04020102020204" pitchFamily="34" charset="0"/>
            </a:rPr>
            <a:t>should be suitably apportioned to land, building and plant and machinery and capitalized as part of the costs of the respective assets as per the requirements of AS 10</a:t>
          </a:r>
          <a:r>
            <a:rPr lang="en-US" sz="2600" dirty="0" smtClean="0">
              <a:solidFill>
                <a:srgbClr val="005800"/>
              </a:solidFill>
              <a:latin typeface="Arial Black" panose="020B0A04020102020204" pitchFamily="34" charset="0"/>
            </a:rPr>
            <a:t>.</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AS-11: THE EFFECTS OF CHANGES IN FOREIGN EXCHANGE RATES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accounting policy given in the Annual Report of a Company, it was noted that the export sales have been recorded at the rate notified by the customs for invoice purposes.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9 of AS 11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noted from the stated accounting policy that the export sales have been recorded at the rate notified by the customs for invoice purposes </a:t>
          </a:r>
          <a:r>
            <a:rPr lang="en-US" sz="2800" dirty="0" smtClean="0">
              <a:solidFill>
                <a:srgbClr val="6600CC"/>
              </a:solidFill>
              <a:latin typeface="Arial Black" panose="020B0A04020102020204" pitchFamily="34" charset="0"/>
            </a:rPr>
            <a:t>instead of translating the same on the basis of exchange rate prevailing on the date of transaction</a:t>
          </a:r>
          <a:r>
            <a:rPr lang="en-US" sz="2800" dirty="0" smtClean="0">
              <a:solidFill>
                <a:srgbClr val="005800"/>
              </a:solidFill>
              <a:latin typeface="Arial Black" panose="020B0A04020102020204" pitchFamily="34" charset="0"/>
            </a:rPr>
            <a:t>. This is not in line with the principles enunciated in paragraph 9 of AS 11.</a:t>
          </a:r>
          <a:endParaRPr lang="en-US" sz="2800" dirty="0" smtClean="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anomalies in annual report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Annual Report of a Company, accounting policy for foreign currency transactions for monetary items only have been disclosed.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11 of AS 11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viewed that foreign exchange fluctuation in relation to any asset and liability should be recognized based on their classification as monetary and non-monetary items. It was noted that policy adopted for monetary item was clearly disclosed. However, it </a:t>
          </a:r>
          <a:r>
            <a:rPr lang="en-US" sz="2400" dirty="0" smtClean="0">
              <a:solidFill>
                <a:srgbClr val="6600CC"/>
              </a:solidFill>
              <a:latin typeface="Arial Black" panose="020B0A04020102020204" pitchFamily="34" charset="0"/>
            </a:rPr>
            <a:t>omitted to disclose policy for non-monetary items such as investment in equity shares, inventory and fixed assets which were present in the Balance Sheet</a:t>
          </a:r>
          <a:r>
            <a:rPr lang="en-US" sz="2400" dirty="0" smtClean="0">
              <a:solidFill>
                <a:srgbClr val="005800"/>
              </a:solidFill>
              <a:latin typeface="Arial Black" panose="020B0A04020102020204" pitchFamily="34" charset="0"/>
            </a:rPr>
            <a:t>.</a:t>
          </a:r>
          <a:endParaRPr lang="en-US" sz="2400" dirty="0" smtClean="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observed from the accounting policy given in the Financial Statement of a company, that current assets and liabilities as at the end of the year are translated at exchange rate ruling on the date of Balance Sheet.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11(a) of AS 11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As per above referred requirement, it is </a:t>
          </a:r>
          <a:r>
            <a:rPr lang="en-US" sz="2600" dirty="0" smtClean="0">
              <a:solidFill>
                <a:srgbClr val="6600CC"/>
              </a:solidFill>
              <a:latin typeface="Arial Black" panose="020B0A04020102020204" pitchFamily="34" charset="0"/>
            </a:rPr>
            <a:t>only the monetary items which are required to be translated at the closing exchange rate and not all the foreign currency assets and liabilities which may include non-monetary assets/ liabilities as well</a:t>
          </a:r>
          <a:r>
            <a:rPr lang="en-US" sz="2600" dirty="0" smtClean="0">
              <a:solidFill>
                <a:srgbClr val="005800"/>
              </a:solidFill>
              <a:latin typeface="Arial Black" panose="020B0A04020102020204" pitchFamily="34" charset="0"/>
            </a:rPr>
            <a:t>. Accordingly, it was viewed that stated policy of translation of all current assets and liabilities at the year end exchange rate is not correct.</a:t>
          </a:r>
          <a:endParaRPr lang="en-US" sz="2600" dirty="0" smtClean="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Discrepancies in Notes to fs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Notes to Accounts given in the Annual Report of a Company, it was noted that certain foreign exchange transactions have been entered during the year.</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AS-2: VALUATION OF INVENTORIES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40(a) of AS 11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It was noted that the enterprise has entered into various foreign exchange transactions during the year, however, no exchange gain or loss arising on account of foreign exchange fluctuation has been disclosed separately in the Statement of Profit and Loss or in the notes to accounts, which is not in line with the above stated requirement of AS 11.</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5: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the accounting policy of foreign exchange, it was stated that if foreign exchange transactions relates to acquisition of fixed assets, they are adjusted to the carrying cost of such assets.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 46A of AS 11</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800" b="1" dirty="0" smtClean="0">
              <a:solidFill>
                <a:srgbClr val="99FF99"/>
              </a:solidFill>
              <a:latin typeface="Algerian" panose="04020705040A02060702" pitchFamily="82" charset="0"/>
            </a:rPr>
            <a:t>OBSERVATION</a:t>
          </a:r>
          <a:endParaRPr lang="en-US" sz="28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6600CC"/>
              </a:solidFill>
              <a:latin typeface="Arial Black" panose="020B0A04020102020204" pitchFamily="34" charset="0"/>
            </a:rPr>
            <a:t>It was noted from the stated accounting policy that the foreign exchange differences related to acquisition of any fixed asset are adjusted to the cost of such assets. It was viewed that such adjustment is permitted only if such exchange difference has arisen on long term foreign currency monetary items incurred for acquisition of a depreciable fixed asset.               Contd..</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600" dirty="0" smtClean="0">
              <a:solidFill>
                <a:srgbClr val="005800"/>
              </a:solidFill>
              <a:latin typeface="Arial Black" panose="020B0A04020102020204" pitchFamily="34" charset="0"/>
            </a:rPr>
            <a:t>It was noted that in the given case neither the stated accounting policy nor the Balance Sheet indicates existence of any long term foreign currency monetary item. Hence, adjustment of any foreign exchange rate variation to the cost of fixed asset was not in line with the requirements of AS 11.</a:t>
          </a:r>
          <a:endParaRPr lang="en-US" sz="26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AS-12: ACCOUNTING FOR GOVERNMENT GRANTS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Anomalies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1800" dirty="0" smtClean="0">
              <a:solidFill>
                <a:srgbClr val="005800"/>
              </a:solidFill>
              <a:latin typeface="Arial Black" panose="020B0A04020102020204" pitchFamily="34" charset="0"/>
            </a:rPr>
            <a:t>Grant received for depreciable assets has been recognized and disclosed as ‘capital reserve’ and subsequently transferred from capital reserve to statement of profit and loss.</a:t>
          </a:r>
        </a:p>
        <a:p>
          <a:pPr algn="just"/>
          <a:r>
            <a:rPr lang="en-US" sz="1800" dirty="0" smtClean="0">
              <a:solidFill>
                <a:srgbClr val="005800"/>
              </a:solidFill>
              <a:latin typeface="Arial Black" panose="020B0A04020102020204" pitchFamily="34" charset="0"/>
            </a:rPr>
            <a:t>Following are the examples of some of the accounting policies:</a:t>
          </a:r>
        </a:p>
        <a:p>
          <a:pPr algn="just"/>
          <a:r>
            <a:rPr lang="en-US" sz="1800" dirty="0" smtClean="0">
              <a:solidFill>
                <a:srgbClr val="005800"/>
              </a:solidFill>
              <a:latin typeface="Arial Black" panose="020B0A04020102020204" pitchFamily="34" charset="0"/>
            </a:rPr>
            <a:t>•Grants and Capital subsidy from the government is credited to Capital Reserve. Further, in accordance with the guidelines issued by ICAI, proportionate amount to the extent of depreciation charged, is being transferred to surplus in the Statement of Profit and Loss in case of grant received in relation to acquisition of any assets.</a:t>
          </a:r>
        </a:p>
        <a:p>
          <a:pPr algn="just"/>
          <a:r>
            <a:rPr lang="en-US" sz="1800" dirty="0" smtClean="0">
              <a:solidFill>
                <a:srgbClr val="005800"/>
              </a:solidFill>
              <a:latin typeface="Arial Black" panose="020B0A04020102020204" pitchFamily="34" charset="0"/>
            </a:rPr>
            <a:t>•In case of depreciable assets, the cost of the asset is shown at gross value and grant thereon is taken to Capital Reserve which is recognized as income in the Statement of Profit and Loss over the useful life period of the asset.</a:t>
          </a:r>
          <a:endParaRPr lang="en-US" sz="1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14 of AS 12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6600CC"/>
              </a:solidFill>
              <a:latin typeface="Arial Black" panose="020B0A04020102020204" pitchFamily="34" charset="0"/>
            </a:rPr>
            <a:t>The subsidy received against a depreciable asset should either be shown as deduction from gross value of the asset to arrive at its book value or treated as deferred income which is recognized in the Statement of Profit and Loss on a systematic and rational basis over the useful life of the asset</a:t>
          </a:r>
          <a:r>
            <a:rPr lang="en-US" sz="2400" dirty="0" smtClean="0">
              <a:solidFill>
                <a:srgbClr val="005800"/>
              </a:solidFill>
              <a:latin typeface="Arial Black" panose="020B0A04020102020204" pitchFamily="34" charset="0"/>
            </a:rPr>
            <a:t>. Accordingly, above treatment of Government grant / subsidy is not in line with paragraph 14 of AS 12.</a:t>
          </a:r>
          <a:endParaRPr lang="en-US" sz="2400" dirty="0" smtClean="0">
            <a:solidFill>
              <a:srgbClr val="6600CC"/>
            </a:solidFill>
            <a:latin typeface="Arial Black" panose="020B0A04020102020204" pitchFamily="34" charset="0"/>
          </a:endParaRP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accounting policies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Revenue subsidy / grants have been recognized on receipt basis. Following are the examples of the accounting policies:</a:t>
          </a:r>
        </a:p>
        <a:p>
          <a:pPr algn="just"/>
          <a:r>
            <a:rPr lang="en-US" sz="2000" dirty="0" smtClean="0">
              <a:solidFill>
                <a:srgbClr val="005800"/>
              </a:solidFill>
              <a:latin typeface="Arial Black" panose="020B0A04020102020204" pitchFamily="34" charset="0"/>
            </a:rPr>
            <a:t>•The Company is registered under the State Govt. Scheme. Under the said scheme the Company is entitled to receive Capital Investment Subsidy, Interest Subsidy, Employment Generation Subsidy, and Remission of Stamp Duty &amp; Registration Fee. These shall be accounted for in the year of receipt and/or crystallization.</a:t>
          </a:r>
        </a:p>
        <a:p>
          <a:pPr algn="just"/>
          <a:r>
            <a:rPr lang="en-US" sz="2000" dirty="0" smtClean="0">
              <a:solidFill>
                <a:srgbClr val="005800"/>
              </a:solidFill>
              <a:latin typeface="Arial Black" panose="020B0A04020102020204" pitchFamily="34" charset="0"/>
            </a:rPr>
            <a:t>•The Company has been granted eligibility certificate under the State Govt. Incentives to Power Intensive Industries Scheme. Under the said scheme, the Company is entitled to receive incentive on energy charges, which has been accounted for in the books on accrual basis.</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15 and 23(ii) of AS 12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It was noted that the company was entitled to receive certain subsidies in the nature of ‘grants related to revenue’ viz. interest subsidy and incentive on energy charges. However, such </a:t>
          </a:r>
          <a:r>
            <a:rPr lang="en-US" sz="2000" dirty="0" smtClean="0">
              <a:solidFill>
                <a:srgbClr val="6600CC"/>
              </a:solidFill>
              <a:latin typeface="Arial Black" panose="020B0A04020102020204" pitchFamily="34" charset="0"/>
            </a:rPr>
            <a:t>grants have neither been shown under other income nor deducted from the related expense </a:t>
          </a:r>
          <a:r>
            <a:rPr lang="en-US" sz="2000" dirty="0" smtClean="0">
              <a:solidFill>
                <a:srgbClr val="005800"/>
              </a:solidFill>
              <a:latin typeface="Arial Black" panose="020B0A04020102020204" pitchFamily="34" charset="0"/>
            </a:rPr>
            <a:t>in line with paragraph 15. Further, although the nature and timing of recognizing the grants have been disclosed, however, the </a:t>
          </a:r>
          <a:r>
            <a:rPr lang="en-US" sz="2000" dirty="0" smtClean="0">
              <a:solidFill>
                <a:srgbClr val="6600CC"/>
              </a:solidFill>
              <a:latin typeface="Arial Black" panose="020B0A04020102020204" pitchFamily="34" charset="0"/>
            </a:rPr>
            <a:t>extent to which such grants are recognized in the financial statements has not been disclosed </a:t>
          </a:r>
          <a:r>
            <a:rPr lang="en-US" sz="2000" dirty="0" smtClean="0">
              <a:solidFill>
                <a:srgbClr val="005800"/>
              </a:solidFill>
              <a:latin typeface="Arial Black" panose="020B0A04020102020204" pitchFamily="34" charset="0"/>
            </a:rPr>
            <a:t>as required as per paragraph 23(ii).</a:t>
          </a:r>
        </a:p>
        <a:p>
          <a:pPr algn="just"/>
          <a:r>
            <a:rPr lang="en-US" sz="2000" dirty="0" smtClean="0">
              <a:solidFill>
                <a:srgbClr val="005800"/>
              </a:solidFill>
              <a:latin typeface="Arial Black" panose="020B0A04020102020204" pitchFamily="34" charset="0"/>
            </a:rPr>
            <a:t>Accordingly, it was viewed that the requirements of paragraphs 15 and 23(ii) of AS 12 have not been complied with.</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Anomalies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Capital investment subsidy which is in the nature of promoters’ contribution has been credited to the Statement of Profit and Loss.</a:t>
          </a:r>
        </a:p>
        <a:p>
          <a:pPr algn="just"/>
          <a:r>
            <a:rPr lang="en-US" sz="2000" dirty="0" smtClean="0">
              <a:solidFill>
                <a:srgbClr val="005800"/>
              </a:solidFill>
              <a:latin typeface="Arial Black" panose="020B0A04020102020204" pitchFamily="34" charset="0"/>
            </a:rPr>
            <a:t>Following policy on Govt. grant was noted from the financial statement of a company:</a:t>
          </a:r>
        </a:p>
        <a:p>
          <a:pPr algn="just"/>
          <a:r>
            <a:rPr lang="en-US" sz="2000" dirty="0" smtClean="0">
              <a:solidFill>
                <a:srgbClr val="005800"/>
              </a:solidFill>
              <a:latin typeface="Arial Black" panose="020B0A04020102020204" pitchFamily="34" charset="0"/>
            </a:rPr>
            <a:t>‘Government grants availed in the nature of capital investment subsidy and other subsidies under the State Government Incentive Scheme are treated as income of the year on sanction of the same and shown separately in the Statement of Profit and Loss. Subsidies in the natures of the revenue item are deducted from the respective expenditures.’ The subsidy received during the year under review has been disclosed under ‘other income’.</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400" b="1" dirty="0" smtClean="0">
              <a:solidFill>
                <a:srgbClr val="99FF99"/>
              </a:solidFill>
              <a:latin typeface="Algerian" panose="04020705040A02060702" pitchFamily="82" charset="0"/>
            </a:rPr>
            <a:t>CASE 1: Incorrect disclosure of valuation of Inventories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1800" dirty="0" smtClean="0">
              <a:solidFill>
                <a:srgbClr val="005800"/>
              </a:solidFill>
              <a:latin typeface="Arial Black" panose="020B0A04020102020204" pitchFamily="34" charset="0"/>
            </a:rPr>
            <a:t>•Stocks of Cards are valued at Cost and on FIFO basis and include all applicable overheads in bringing the inventories to their present location and condition. Work in progress is valued at Cost.</a:t>
          </a:r>
        </a:p>
        <a:p>
          <a:pPr algn="just"/>
          <a:r>
            <a:rPr lang="en-US" sz="1800" dirty="0" smtClean="0">
              <a:solidFill>
                <a:srgbClr val="005800"/>
              </a:solidFill>
              <a:latin typeface="Arial Black" panose="020B0A04020102020204" pitchFamily="34" charset="0"/>
            </a:rPr>
            <a:t>•Work -in -Progress is valued at direct raw material cost and appropriate cost of completed process.</a:t>
          </a:r>
        </a:p>
        <a:p>
          <a:pPr algn="just"/>
          <a:r>
            <a:rPr lang="en-US" sz="1800" dirty="0" smtClean="0">
              <a:solidFill>
                <a:srgbClr val="005800"/>
              </a:solidFill>
              <a:latin typeface="Arial Black" panose="020B0A04020102020204" pitchFamily="34" charset="0"/>
            </a:rPr>
            <a:t>•Raw materials are valued at average cost. Raw materials at bonded warehouse stores, spares, consumables, packing material, coal &amp; fuel are valued at cost.</a:t>
          </a:r>
        </a:p>
        <a:p>
          <a:pPr algn="just"/>
          <a:r>
            <a:rPr lang="en-US" sz="1800" dirty="0" smtClean="0">
              <a:solidFill>
                <a:srgbClr val="005800"/>
              </a:solidFill>
              <a:latin typeface="Arial Black" panose="020B0A04020102020204" pitchFamily="34" charset="0"/>
            </a:rPr>
            <a:t>•Work in Process is valued at raw material cost.</a:t>
          </a:r>
        </a:p>
        <a:p>
          <a:pPr algn="just"/>
          <a:r>
            <a:rPr lang="en-US" sz="1800" dirty="0" smtClean="0">
              <a:solidFill>
                <a:srgbClr val="005800"/>
              </a:solidFill>
              <a:latin typeface="Arial Black" panose="020B0A04020102020204" pitchFamily="34" charset="0"/>
            </a:rPr>
            <a:t>•Cost of finished goods and work in progress are determined on estimated cost basis.</a:t>
          </a:r>
        </a:p>
        <a:p>
          <a:pPr algn="just"/>
          <a:r>
            <a:rPr lang="en-US" sz="1800" dirty="0" smtClean="0">
              <a:solidFill>
                <a:srgbClr val="005800"/>
              </a:solidFill>
              <a:latin typeface="Arial Black" panose="020B0A04020102020204" pitchFamily="34" charset="0"/>
            </a:rPr>
            <a:t>•Cost is determined by using the first in first out formula. Cost comprises all.</a:t>
          </a:r>
          <a:endParaRPr lang="en-US" sz="1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75596">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16 of AS 12</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It was noted from the stated policy that capital investment subsidy which is in the nature of promoters’ contribution has been credited to the Statement of Profit and Loss. However, according to paragraph 16 this subsidy </a:t>
          </a:r>
          <a:r>
            <a:rPr lang="en-US" sz="2800" dirty="0" smtClean="0">
              <a:solidFill>
                <a:srgbClr val="6600CC"/>
              </a:solidFill>
              <a:latin typeface="Arial Black" panose="020B0A04020102020204" pitchFamily="34" charset="0"/>
            </a:rPr>
            <a:t>should have been credited to capital reserve and treated as a part of shareholders funds.</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AS-15: EMPLOYEE BENEFITS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3200" dirty="0" smtClean="0">
              <a:solidFill>
                <a:srgbClr val="005800"/>
              </a:solidFill>
              <a:latin typeface="Arial Black" panose="020B0A04020102020204" pitchFamily="34" charset="0"/>
            </a:rPr>
            <a:t>In some of the cases the amount of expense for defined contribution were not disclosed by the enterprises.</a:t>
          </a:r>
          <a:endParaRPr lang="en-US" sz="32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000" dirty="0" smtClean="0">
              <a:solidFill>
                <a:srgbClr val="005800"/>
              </a:solidFill>
              <a:latin typeface="Arial Black" panose="020B0A04020102020204" pitchFamily="34" charset="0"/>
            </a:rPr>
            <a:t>Paragraph 47 of AS 15</a:t>
          </a:r>
        </a:p>
        <a:p>
          <a:r>
            <a:rPr lang="en-US" sz="2000" dirty="0" smtClean="0">
              <a:solidFill>
                <a:srgbClr val="6600CC"/>
              </a:solidFill>
              <a:latin typeface="Arial Black" panose="020B0A04020102020204" pitchFamily="34" charset="0"/>
            </a:rPr>
            <a:t>“An enterprise should disclose the amount recognized as an expense for defined contribution plan.”</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viewed, since paragraph 47 explicitly requires the </a:t>
          </a:r>
          <a:r>
            <a:rPr lang="en-US" sz="2400" dirty="0" smtClean="0">
              <a:solidFill>
                <a:srgbClr val="6600CC"/>
              </a:solidFill>
              <a:latin typeface="Arial Black" panose="020B0A04020102020204" pitchFamily="34" charset="0"/>
            </a:rPr>
            <a:t>disclosure of amount recognized as an expense for defined contribution plan</a:t>
          </a:r>
          <a:r>
            <a:rPr lang="en-US" sz="2400" dirty="0" smtClean="0">
              <a:solidFill>
                <a:srgbClr val="005800"/>
              </a:solidFill>
              <a:latin typeface="Arial Black" panose="020B0A04020102020204" pitchFamily="34" charset="0"/>
            </a:rPr>
            <a:t>, the same should be disclosed by way of notes to the accounts.</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6932" custLinFactNeighborX="368" custLinFactNeighborY="-4760"/>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14626" custLinFactNeighborY="15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47181" custLinFactNeighborX="245" custLinFactNeighborY="-22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942">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In some of the cases although the accounting policy on employee benefits stated that defined benefit obligations has been determined using the services of qualified actuary, however, no disclosure was made regarding whether the projected unit credit method was followed in determination of defined benefit obligations or not.</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000" dirty="0" smtClean="0">
              <a:solidFill>
                <a:srgbClr val="005800"/>
              </a:solidFill>
              <a:latin typeface="Arial Black" panose="020B0A04020102020204" pitchFamily="34" charset="0"/>
            </a:rPr>
            <a:t>Paragraph 65 of AS 15</a:t>
          </a:r>
        </a:p>
        <a:p>
          <a:pPr algn="just"/>
          <a:r>
            <a:rPr lang="en-US" sz="2000" dirty="0" smtClean="0">
              <a:solidFill>
                <a:srgbClr val="6600CC"/>
              </a:solidFill>
              <a:latin typeface="Arial Black" panose="020B0A04020102020204" pitchFamily="34" charset="0"/>
            </a:rPr>
            <a:t>“An enterprise should use the Projected Unit Credit Method to determine the present value of its defined benefit obligations and the related current service cost and, where applicable, past service cost.”</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It was viewed that accounting policy on employee benefits should explicitly mention the fact that projected unit credit method was followed for determination of defined benefit obligations.</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6932" custLinFactNeighborX="245" custLinFactNeighborY="-6928"/>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14626" custLinFactNeighborY="15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92368" custLinFactNeighborX="245" custLinFactNeighborY="-22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24467">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financial statements of certain companies it has been noted that they do not provide the accounting policy on employee benefits (including defined benefit plans) and in many of the cases reviewed by the FRRB, the disclosures required under Paragraph 120 were not given or partially given by the enterprises.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119 and 120 of AS 15</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In majority of the cases it was observed that enterprises have</a:t>
          </a:r>
          <a:r>
            <a:rPr lang="en-US" sz="2400" dirty="0" smtClean="0">
              <a:solidFill>
                <a:srgbClr val="6600CC"/>
              </a:solidFill>
              <a:latin typeface="Arial Black" panose="020B0A04020102020204" pitchFamily="34" charset="0"/>
            </a:rPr>
            <a:t> not disclosed the basic information about the defined benefit plan </a:t>
          </a:r>
          <a:r>
            <a:rPr lang="en-US" sz="2400" dirty="0" smtClean="0">
              <a:solidFill>
                <a:srgbClr val="005800"/>
              </a:solidFill>
              <a:latin typeface="Arial Black" panose="020B0A04020102020204" pitchFamily="34" charset="0"/>
            </a:rPr>
            <a:t>as required under paragraph 119. Further, the</a:t>
          </a:r>
          <a:r>
            <a:rPr lang="en-US" sz="2400" dirty="0" smtClean="0">
              <a:solidFill>
                <a:srgbClr val="6600CC"/>
              </a:solidFill>
              <a:latin typeface="Arial Black" panose="020B0A04020102020204" pitchFamily="34" charset="0"/>
            </a:rPr>
            <a:t> description of defined benefit plan and accounting policy adopted for actuarial gains and losses including various other disclosures </a:t>
          </a:r>
          <a:r>
            <a:rPr lang="en-US" sz="2400" dirty="0" smtClean="0">
              <a:solidFill>
                <a:srgbClr val="005800"/>
              </a:solidFill>
              <a:latin typeface="Arial Black" panose="020B0A04020102020204" pitchFamily="34" charset="0"/>
            </a:rPr>
            <a:t>of paragraph 120 are, inter alia, the commonly found mistakes in the financial statements of enterprises.</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AS-16: BORROWING COSTS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Accounting policy on Valuation of Inventories states that – Finished goods are valued at lower of cost or net realizable value; cost includes depreciation, </a:t>
          </a:r>
          <a:r>
            <a:rPr lang="en-US" sz="2800" dirty="0" smtClean="0">
              <a:solidFill>
                <a:srgbClr val="6600CC"/>
              </a:solidFill>
              <a:latin typeface="Arial Black" panose="020B0A04020102020204" pitchFamily="34" charset="0"/>
            </a:rPr>
            <a:t>interest</a:t>
          </a:r>
          <a:r>
            <a:rPr lang="en-US" sz="2800" dirty="0" smtClean="0">
              <a:solidFill>
                <a:srgbClr val="005800"/>
              </a:solidFill>
              <a:latin typeface="Arial Black" panose="020B0A04020102020204" pitchFamily="34" charset="0"/>
            </a:rPr>
            <a:t> (excluding interest on discounting of bills) and direct expenses to the point of stocking, excise duty but excludes administration and selling expenses.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3200" b="1" dirty="0" smtClean="0">
              <a:solidFill>
                <a:srgbClr val="99FF99"/>
              </a:solidFill>
              <a:latin typeface="Algerian" panose="04020705040A02060702" pitchFamily="82" charset="0"/>
            </a:rPr>
            <a:t>RELATED PRINCIPLE</a:t>
          </a:r>
          <a:endParaRPr lang="en-US" sz="32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800" dirty="0" smtClean="0">
              <a:solidFill>
                <a:srgbClr val="005800"/>
              </a:solidFill>
              <a:latin typeface="Arial Black" panose="020B0A04020102020204" pitchFamily="34" charset="0"/>
            </a:rPr>
            <a:t>Paragraphs 3.2, 5 and 6 of AS 2</a:t>
          </a:r>
          <a:endParaRPr lang="en-US" sz="28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3200" b="1" dirty="0" smtClean="0">
              <a:solidFill>
                <a:srgbClr val="99FF99"/>
              </a:solidFill>
              <a:latin typeface="Algerian" panose="04020705040A02060702" pitchFamily="82" charset="0"/>
            </a:rPr>
            <a:t>OBSERVATION</a:t>
          </a:r>
          <a:endParaRPr lang="en-US" sz="32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a:p>
      </dgm:t>
    </dgm:pt>
    <dgm:pt modelId="{4731E33B-2D67-439D-99E7-DC0C7EACBC35}" type="sibTrans" cxnId="{7C94F355-18FE-4ABC-AD00-E443C316192B}">
      <dgm:prSet/>
      <dgm:spPr/>
      <dgm:t>
        <a:bodyPr/>
        <a:lstStyle/>
        <a:p>
          <a:endParaRPr lang="en-US"/>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Inventories to be measured at lower for cost and net realizable value. Cost of inventories should comprise cost purchase, cost of conversion and other costs. </a:t>
          </a:r>
        </a:p>
      </dgm:t>
    </dgm:pt>
    <dgm:pt modelId="{6B922F8B-6E8F-4F57-8205-06A9CBF885B6}" type="parTrans" cxnId="{DC7E07E7-7412-453E-A503-C481C7194299}">
      <dgm:prSet/>
      <dgm:spPr/>
      <dgm:t>
        <a:bodyPr/>
        <a:lstStyle/>
        <a:p>
          <a:endParaRPr lang="en-US"/>
        </a:p>
      </dgm:t>
    </dgm:pt>
    <dgm:pt modelId="{18443CD0-890B-4E04-B976-5260DCA960E7}" type="sibTrans" cxnId="{DC7E07E7-7412-453E-A503-C481C7194299}">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62880">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58457"/>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59461">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AS 2 and AS 16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1900" dirty="0" smtClean="0">
              <a:solidFill>
                <a:srgbClr val="005800"/>
              </a:solidFill>
              <a:latin typeface="Arial Black" panose="020B0A04020102020204" pitchFamily="34" charset="0"/>
            </a:rPr>
            <a:t>It was noted that interest cost was included in the cost of inventories. Para 12 of AS 2, ‘Valuation of Inventories’ provides that interest and other borrowing costs are usually considered as not relating to bringing the inventories to their present location and condition and are, therefore, usually not included in the cost of inventories. Para 5 of AS16, </a:t>
          </a:r>
          <a:r>
            <a:rPr lang="en-US" sz="1900" dirty="0" smtClean="0">
              <a:solidFill>
                <a:srgbClr val="6600CC"/>
              </a:solidFill>
              <a:latin typeface="Arial Black" panose="020B0A04020102020204" pitchFamily="34" charset="0"/>
            </a:rPr>
            <a:t>‘Borrowing Costs’ provides that those inventories that are routinely manufactured or otherwise produced in large quantities on a repetitive basis over a short period of time, are not qualifying assets</a:t>
          </a:r>
          <a:r>
            <a:rPr lang="en-US" sz="1900" dirty="0" smtClean="0">
              <a:solidFill>
                <a:srgbClr val="005800"/>
              </a:solidFill>
              <a:latin typeface="Arial Black" panose="020B0A04020102020204" pitchFamily="34" charset="0"/>
            </a:rPr>
            <a:t>. Accordingly, it was viewed that as per AS 16, no borrowing cost (interest) can be capitalized unless such inventories take a substantial period of time to get ready for sale. Thus there is a non compliance of AS 2 as well as </a:t>
          </a:r>
          <a:r>
            <a:rPr lang="en-US" sz="1900" dirty="0" err="1" smtClean="0">
              <a:solidFill>
                <a:srgbClr val="005800"/>
              </a:solidFill>
              <a:latin typeface="Arial Black" panose="020B0A04020102020204" pitchFamily="34" charset="0"/>
            </a:rPr>
            <a:t>AS</a:t>
          </a:r>
          <a:r>
            <a:rPr lang="en-US" sz="1900" dirty="0" smtClean="0">
              <a:solidFill>
                <a:srgbClr val="005800"/>
              </a:solidFill>
              <a:latin typeface="Arial Black" panose="020B0A04020102020204" pitchFamily="34" charset="0"/>
            </a:rPr>
            <a:t> 16.</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Followings are the examples of accounting policies for capitalization of borrowing cost used by different companies:</a:t>
          </a:r>
        </a:p>
        <a:p>
          <a:pPr algn="just"/>
          <a:r>
            <a:rPr lang="en-US" sz="2400" dirty="0" smtClean="0">
              <a:solidFill>
                <a:srgbClr val="005800"/>
              </a:solidFill>
              <a:latin typeface="Arial Black" panose="020B0A04020102020204" pitchFamily="34" charset="0"/>
            </a:rPr>
            <a:t>• “Interest on borrowing for acquisition of qualifying asset is capitalized..”</a:t>
          </a:r>
        </a:p>
        <a:p>
          <a:pPr algn="just"/>
          <a:r>
            <a:rPr lang="en-US" sz="2400" dirty="0" smtClean="0">
              <a:solidFill>
                <a:srgbClr val="005800"/>
              </a:solidFill>
              <a:latin typeface="Arial Black" panose="020B0A04020102020204" pitchFamily="34" charset="0"/>
            </a:rPr>
            <a:t>•“Cost comprises of purchase price and other directly attributable costs of bringing the asset to its working condition for its intended use and includes interest on moneys borrowed for construction / acquisition of fixed assets </a:t>
          </a:r>
          <a:r>
            <a:rPr lang="en-US" sz="2400" dirty="0" err="1" smtClean="0">
              <a:solidFill>
                <a:srgbClr val="005800"/>
              </a:solidFill>
              <a:latin typeface="Arial Black" panose="020B0A04020102020204" pitchFamily="34" charset="0"/>
            </a:rPr>
            <a:t>upto</a:t>
          </a:r>
          <a:r>
            <a:rPr lang="en-US" sz="2400" dirty="0" smtClean="0">
              <a:solidFill>
                <a:srgbClr val="005800"/>
              </a:solidFill>
              <a:latin typeface="Arial Black" panose="020B0A04020102020204" pitchFamily="34" charset="0"/>
            </a:rPr>
            <a:t> the period the assets are ready for use.</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Paragraphs 19 of AS 16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100" dirty="0" smtClean="0">
              <a:solidFill>
                <a:srgbClr val="005800"/>
              </a:solidFill>
              <a:latin typeface="Arial Black" panose="020B0A04020102020204" pitchFamily="34" charset="0"/>
            </a:rPr>
            <a:t>It may be noted from paragraph 19 of AS 16 that capitalization of borrowing costs should cease when substantially all the activities necessary to prepare the qualifying asset for its intended use or sale are complete. However, in some cases, </a:t>
          </a:r>
          <a:r>
            <a:rPr lang="en-US" sz="2100" dirty="0" smtClean="0">
              <a:solidFill>
                <a:srgbClr val="6600CC"/>
              </a:solidFill>
              <a:latin typeface="Arial Black" panose="020B0A04020102020204" pitchFamily="34" charset="0"/>
            </a:rPr>
            <a:t>it has been observed that the stated accounting policies do not explicitly indicate the point of time up to which such borrowing costs have been capitalized</a:t>
          </a:r>
          <a:r>
            <a:rPr lang="en-US" sz="2100" dirty="0" smtClean="0">
              <a:solidFill>
                <a:srgbClr val="005800"/>
              </a:solidFill>
              <a:latin typeface="Arial Black" panose="020B0A04020102020204" pitchFamily="34" charset="0"/>
            </a:rPr>
            <a:t>. In the absence of such information, it is not clear whether borrowing costs have been capitalized only up to the date when the assets are ready for their intended use or thereafter.</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Discrepancies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Some companies are found to be treating debt restructuring charges/external commercial borrowings upfront fees as follows:</a:t>
          </a:r>
        </a:p>
        <a:p>
          <a:pPr algn="just"/>
          <a:r>
            <a:rPr lang="en-US" sz="2800" dirty="0" smtClean="0">
              <a:solidFill>
                <a:srgbClr val="005800"/>
              </a:solidFill>
              <a:latin typeface="Arial Black" panose="020B0A04020102020204" pitchFamily="34" charset="0"/>
            </a:rPr>
            <a:t>•Restructuring charges which had been paid to extinguish high cost debts were written-off over the tenure of fresh loans taken for refinancing such high cost debts.</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Paragraphs 3, 4(c) and 6 of AS 16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was noted that debt restructuring charges paid to extinguish high cost debts were </a:t>
          </a:r>
          <a:r>
            <a:rPr lang="en-US" sz="2200" dirty="0" smtClean="0">
              <a:solidFill>
                <a:srgbClr val="6600CC"/>
              </a:solidFill>
              <a:latin typeface="Arial Black" panose="020B0A04020102020204" pitchFamily="34" charset="0"/>
            </a:rPr>
            <a:t>not incurred for the acquisition, construction or production of qualifying assets</a:t>
          </a:r>
          <a:r>
            <a:rPr lang="en-US" sz="2200" dirty="0" smtClean="0">
              <a:solidFill>
                <a:srgbClr val="005800"/>
              </a:solidFill>
              <a:latin typeface="Arial Black" panose="020B0A04020102020204" pitchFamily="34" charset="0"/>
            </a:rPr>
            <a:t>. In fact, it involves revision in the terms of borrowings. Therefore, such costs are </a:t>
          </a:r>
          <a:r>
            <a:rPr lang="en-US" sz="2200" dirty="0" smtClean="0">
              <a:solidFill>
                <a:srgbClr val="6600CC"/>
              </a:solidFill>
              <a:latin typeface="Arial Black" panose="020B0A04020102020204" pitchFamily="34" charset="0"/>
            </a:rPr>
            <a:t>not eligible for capitalization</a:t>
          </a:r>
          <a:r>
            <a:rPr lang="en-US" sz="2200" dirty="0" smtClean="0">
              <a:solidFill>
                <a:srgbClr val="005800"/>
              </a:solidFill>
              <a:latin typeface="Arial Black" panose="020B0A04020102020204" pitchFamily="34" charset="0"/>
            </a:rPr>
            <a:t> with the cost of asset.</a:t>
          </a:r>
        </a:p>
        <a:p>
          <a:pPr algn="just"/>
          <a:r>
            <a:rPr lang="en-US" sz="2200" dirty="0" smtClean="0">
              <a:solidFill>
                <a:srgbClr val="005800"/>
              </a:solidFill>
              <a:latin typeface="Arial Black" panose="020B0A04020102020204" pitchFamily="34" charset="0"/>
            </a:rPr>
            <a:t>Further, it was also viewed that, in any case, AS 16 does not prescribe amortization of such costs. As such, the treatment followed by the company to defer such expenses is not in accordance with the requirements of AS16.</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Discrepancies in treatment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Schedule of secured loans as well as related information as given in notes to accounts of a Company, reflects that certain borrowing cost has been incurred during the year, a portion of which has been capitalized to the value of fixed assets and rest of portion has been expensed.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 23 of AS 16</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may be noted that Paragraph 23 of AS 16, requires that the financial statements should disclose:</a:t>
          </a:r>
        </a:p>
        <a:p>
          <a:pPr algn="just"/>
          <a:r>
            <a:rPr lang="en-US" sz="2200" dirty="0" smtClean="0">
              <a:solidFill>
                <a:srgbClr val="6600CC"/>
              </a:solidFill>
              <a:latin typeface="Arial Black" panose="020B0A04020102020204" pitchFamily="34" charset="0"/>
            </a:rPr>
            <a:t>a)the accounting policy adopted for borrowing costs; and</a:t>
          </a:r>
        </a:p>
        <a:p>
          <a:pPr algn="just"/>
          <a:r>
            <a:rPr lang="en-US" sz="2200" dirty="0" smtClean="0">
              <a:solidFill>
                <a:srgbClr val="6600CC"/>
              </a:solidFill>
              <a:latin typeface="Arial Black" panose="020B0A04020102020204" pitchFamily="34" charset="0"/>
            </a:rPr>
            <a:t>b)the amount of borrowing costs capitalized during the period.”</a:t>
          </a:r>
        </a:p>
        <a:p>
          <a:pPr algn="just"/>
          <a:r>
            <a:rPr lang="en-US" sz="2200" dirty="0" smtClean="0">
              <a:solidFill>
                <a:srgbClr val="005800"/>
              </a:solidFill>
              <a:latin typeface="Arial Black" panose="020B0A04020102020204" pitchFamily="34" charset="0"/>
            </a:rPr>
            <a:t>It was observed that </a:t>
          </a:r>
          <a:r>
            <a:rPr lang="en-US" sz="2200" dirty="0" smtClean="0">
              <a:solidFill>
                <a:srgbClr val="6600CC"/>
              </a:solidFill>
              <a:latin typeface="Arial Black" panose="020B0A04020102020204" pitchFamily="34" charset="0"/>
            </a:rPr>
            <a:t>although the company had capitalized a significant portion of financial charges to the value of fixed assets but omitted to disclose the accounting policy as adopted by it for borrowing cost</a:t>
          </a:r>
          <a:r>
            <a:rPr lang="en-US" sz="2200" dirty="0" smtClean="0">
              <a:solidFill>
                <a:srgbClr val="005800"/>
              </a:solidFill>
              <a:latin typeface="Arial Black" panose="020B0A04020102020204" pitchFamily="34" charset="0"/>
            </a:rPr>
            <a:t>. It is not in line with the requirement of paragraph 23 of AS 16.</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AS-17:SEGMENT REPORTING</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Accounting policy</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At times, neither the statement on significant accounting policies contain any accounting policy on Segment Reporting nor contain any segmental information.</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Y="-278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RELATED PRINCIPLE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Paragraphs 38 of AS 17</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OBSERVATION</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200" dirty="0" smtClean="0">
              <a:solidFill>
                <a:srgbClr val="005800"/>
              </a:solidFill>
              <a:latin typeface="Arial Black" panose="020B0A04020102020204" pitchFamily="34" charset="0"/>
            </a:rPr>
            <a:t>It was observed that </a:t>
          </a:r>
          <a:r>
            <a:rPr lang="en-US" sz="2200" dirty="0" smtClean="0">
              <a:solidFill>
                <a:srgbClr val="6600CC"/>
              </a:solidFill>
              <a:latin typeface="Arial Black" panose="020B0A04020102020204" pitchFamily="34" charset="0"/>
            </a:rPr>
            <a:t>in the absence of any information</a:t>
          </a:r>
          <a:r>
            <a:rPr lang="en-US" sz="2200" dirty="0" smtClean="0">
              <a:solidFill>
                <a:srgbClr val="005800"/>
              </a:solidFill>
              <a:latin typeface="Arial Black" panose="020B0A04020102020204" pitchFamily="34" charset="0"/>
            </a:rPr>
            <a:t>, one may conclude that either despite the existence of reportable segments no segmental information has been disclosed or there are no reportable segments. Further, it was noted that explanation to Paragraph 38 of AS 17 requires that where the company has neither more than one business segment nor more than one geographical segment, then, the </a:t>
          </a:r>
          <a:r>
            <a:rPr lang="en-US" sz="2200" dirty="0" smtClean="0">
              <a:solidFill>
                <a:srgbClr val="6600CC"/>
              </a:solidFill>
              <a:latin typeface="Arial Black" panose="020B0A04020102020204" pitchFamily="34" charset="0"/>
            </a:rPr>
            <a:t>fact that there is only one ‘business segment’ and ‘geographical segment’ should be disclosed by way of the note</a:t>
          </a:r>
          <a:r>
            <a:rPr lang="en-US" sz="2200" dirty="0" smtClean="0">
              <a:solidFill>
                <a:srgbClr val="005800"/>
              </a:solidFill>
              <a:latin typeface="Arial Black" panose="020B0A04020102020204" pitchFamily="34" charset="0"/>
            </a:rPr>
            <a:t>. Thus, there is non-Compliance of AS 1 as well as </a:t>
          </a:r>
          <a:r>
            <a:rPr lang="en-US" sz="2200" dirty="0" err="1" smtClean="0">
              <a:solidFill>
                <a:srgbClr val="005800"/>
              </a:solidFill>
              <a:latin typeface="Arial Black" panose="020B0A04020102020204" pitchFamily="34" charset="0"/>
            </a:rPr>
            <a:t>AS</a:t>
          </a:r>
          <a:r>
            <a:rPr lang="en-US" sz="2200" dirty="0" smtClean="0">
              <a:solidFill>
                <a:srgbClr val="005800"/>
              </a:solidFill>
              <a:latin typeface="Arial Black" panose="020B0A04020102020204" pitchFamily="34" charset="0"/>
            </a:rPr>
            <a:t> 17.</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52652"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73678"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32666"/>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3106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400" b="1" dirty="0" smtClean="0">
              <a:solidFill>
                <a:srgbClr val="99FF99"/>
              </a:solidFill>
              <a:latin typeface="Algerian" panose="04020705040A02060702" pitchFamily="82" charset="0"/>
            </a:rPr>
            <a:t>CASE 2: Incorrect disclosure of cost formula of Inventories</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6600CC"/>
              </a:solidFill>
              <a:latin typeface="Arial Black" panose="020B0A04020102020204" pitchFamily="34" charset="0"/>
            </a:rPr>
            <a:t>From the Annual Reports of some companies following accounting policies have been noted:</a:t>
          </a:r>
        </a:p>
        <a:p>
          <a:pPr algn="just"/>
          <a:r>
            <a:rPr lang="en-US" sz="2400" dirty="0" smtClean="0">
              <a:solidFill>
                <a:srgbClr val="005800"/>
              </a:solidFill>
              <a:latin typeface="Arial Black" panose="020B0A04020102020204" pitchFamily="34" charset="0"/>
            </a:rPr>
            <a:t>•Inventories are stated at lower of cost and net </a:t>
          </a:r>
          <a:r>
            <a:rPr lang="en-US" sz="2400" dirty="0" err="1" smtClean="0">
              <a:solidFill>
                <a:srgbClr val="005800"/>
              </a:solidFill>
              <a:latin typeface="Arial Black" panose="020B0A04020102020204" pitchFamily="34" charset="0"/>
            </a:rPr>
            <a:t>realisable</a:t>
          </a:r>
          <a:r>
            <a:rPr lang="en-US" sz="2400" dirty="0" smtClean="0">
              <a:solidFill>
                <a:srgbClr val="005800"/>
              </a:solidFill>
              <a:latin typeface="Arial Black" panose="020B0A04020102020204" pitchFamily="34" charset="0"/>
            </a:rPr>
            <a:t> value. Cost is determined on weighted average/ first-in first-out (FIFO) basis, as considered appropriate by the Company.</a:t>
          </a:r>
        </a:p>
        <a:p>
          <a:pPr algn="just"/>
          <a:r>
            <a:rPr lang="en-US" sz="2400" dirty="0" smtClean="0">
              <a:solidFill>
                <a:srgbClr val="005800"/>
              </a:solidFill>
              <a:latin typeface="Arial Black" panose="020B0A04020102020204" pitchFamily="34" charset="0"/>
            </a:rPr>
            <a:t>•Cost of inventories is computed on weighted average / FIFO basis.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75596">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ECD1B626-6F66-43B7-A3E1-4E68A4FF3452}" type="doc">
      <dgm:prSet loTypeId="urn:microsoft.com/office/officeart/2005/8/layout/hierarchy1" loCatId="hierarchy" qsTypeId="urn:microsoft.com/office/officeart/2005/8/quickstyle/3d1" qsCatId="3D" csTypeId="urn:microsoft.com/office/officeart/2005/8/colors/accent3_3" csCatId="accent3" phldr="1"/>
      <dgm:spPr/>
      <dgm:t>
        <a:bodyPr/>
        <a:lstStyle/>
        <a:p>
          <a:endParaRPr lang="en-US"/>
        </a:p>
      </dgm:t>
    </dgm:pt>
    <dgm:pt modelId="{BFD0C82A-EF32-48C5-BB71-51CBBDE1782D}">
      <dgm:prSet phldrT="[Text]" custT="1"/>
      <dgm:spPr>
        <a:ln>
          <a:solidFill>
            <a:srgbClr val="5600AC"/>
          </a:solidFill>
        </a:ln>
      </dgm:spPr>
      <dgm:t>
        <a:bodyPr/>
        <a:lstStyle/>
        <a:p>
          <a:r>
            <a:rPr lang="en-US" sz="4000" b="1" dirty="0" smtClean="0">
              <a:solidFill>
                <a:srgbClr val="9E0075"/>
              </a:solidFill>
              <a:latin typeface="Algerian" panose="04020705040A02060702" pitchFamily="82" charset="0"/>
            </a:rPr>
            <a:t>AS-18: RELATED PARTY DISCLOSURES</a:t>
          </a:r>
          <a:endParaRPr lang="en-US" sz="4000" b="1" dirty="0">
            <a:solidFill>
              <a:srgbClr val="9E0075"/>
            </a:solidFill>
            <a:latin typeface="Algerian" panose="04020705040A02060702" pitchFamily="82" charset="0"/>
          </a:endParaRPr>
        </a:p>
      </dgm:t>
    </dgm:pt>
    <dgm:pt modelId="{AE6B6B78-9C98-483F-9667-ADB0F56CC5DF}" type="parTrans" cxnId="{A0DCA5C8-4882-4DDA-A7BA-EDDB0991B79B}">
      <dgm:prSet/>
      <dgm:spPr/>
      <dgm:t>
        <a:bodyPr/>
        <a:lstStyle/>
        <a:p>
          <a:endParaRPr lang="en-US"/>
        </a:p>
      </dgm:t>
    </dgm:pt>
    <dgm:pt modelId="{7D3943B1-F405-437A-ACE8-2564A87B9FFD}" type="sibTrans" cxnId="{A0DCA5C8-4882-4DDA-A7BA-EDDB0991B79B}">
      <dgm:prSet/>
      <dgm:spPr/>
      <dgm:t>
        <a:bodyPr/>
        <a:lstStyle/>
        <a:p>
          <a:endParaRPr lang="en-US"/>
        </a:p>
      </dgm:t>
    </dgm:pt>
    <dgm:pt modelId="{73A6DB52-140C-4F3E-9DAE-C525C9BF9A72}" type="pres">
      <dgm:prSet presAssocID="{ECD1B626-6F66-43B7-A3E1-4E68A4FF3452}" presName="hierChild1" presStyleCnt="0">
        <dgm:presLayoutVars>
          <dgm:chPref val="1"/>
          <dgm:dir/>
          <dgm:animOne val="branch"/>
          <dgm:animLvl val="lvl"/>
          <dgm:resizeHandles/>
        </dgm:presLayoutVars>
      </dgm:prSet>
      <dgm:spPr/>
      <dgm:t>
        <a:bodyPr/>
        <a:lstStyle/>
        <a:p>
          <a:endParaRPr lang="en-US"/>
        </a:p>
      </dgm:t>
    </dgm:pt>
    <dgm:pt modelId="{1E69AD06-6AE4-46C4-AC8A-5B4D5A478CDF}" type="pres">
      <dgm:prSet presAssocID="{BFD0C82A-EF32-48C5-BB71-51CBBDE1782D}" presName="hierRoot1" presStyleCnt="0"/>
      <dgm:spPr/>
    </dgm:pt>
    <dgm:pt modelId="{3890E6F0-6954-4C45-AA6A-20B7C67FC55B}" type="pres">
      <dgm:prSet presAssocID="{BFD0C82A-EF32-48C5-BB71-51CBBDE1782D}" presName="composite" presStyleCnt="0"/>
      <dgm:spPr/>
    </dgm:pt>
    <dgm:pt modelId="{8A6A2A12-9DC2-41D9-93A3-97F8F154AB21}" type="pres">
      <dgm:prSet presAssocID="{BFD0C82A-EF32-48C5-BB71-51CBBDE1782D}" presName="background" presStyleLbl="node0" presStyleIdx="0" presStyleCnt="1"/>
      <dgm:spPr>
        <a:gradFill rotWithShape="0">
          <a:gsLst>
            <a:gs pos="0">
              <a:srgbClr val="9021FF"/>
            </a:gs>
            <a:gs pos="50000">
              <a:srgbClr val="5C00B8"/>
            </a:gs>
            <a:gs pos="100000">
              <a:srgbClr val="600082"/>
            </a:gs>
          </a:gsLst>
        </a:gradFill>
      </dgm:spPr>
    </dgm:pt>
    <dgm:pt modelId="{72930A6E-6F55-4EAA-8E6C-955FC89930FB}" type="pres">
      <dgm:prSet presAssocID="{BFD0C82A-EF32-48C5-BB71-51CBBDE1782D}" presName="text" presStyleLbl="fgAcc0" presStyleIdx="0" presStyleCnt="1">
        <dgm:presLayoutVars>
          <dgm:chPref val="3"/>
        </dgm:presLayoutVars>
      </dgm:prSet>
      <dgm:spPr/>
      <dgm:t>
        <a:bodyPr/>
        <a:lstStyle/>
        <a:p>
          <a:endParaRPr lang="en-US"/>
        </a:p>
      </dgm:t>
    </dgm:pt>
    <dgm:pt modelId="{A2A90A9B-636C-4DB8-90E6-E0174E90326C}" type="pres">
      <dgm:prSet presAssocID="{BFD0C82A-EF32-48C5-BB71-51CBBDE1782D}" presName="hierChild2" presStyleCnt="0"/>
      <dgm:spPr/>
    </dgm:pt>
  </dgm:ptLst>
  <dgm:cxnLst>
    <dgm:cxn modelId="{A0DCA5C8-4882-4DDA-A7BA-EDDB0991B79B}" srcId="{ECD1B626-6F66-43B7-A3E1-4E68A4FF3452}" destId="{BFD0C82A-EF32-48C5-BB71-51CBBDE1782D}" srcOrd="0" destOrd="0" parTransId="{AE6B6B78-9C98-483F-9667-ADB0F56CC5DF}" sibTransId="{7D3943B1-F405-437A-ACE8-2564A87B9FFD}"/>
    <dgm:cxn modelId="{7F984430-8F2C-401B-9DE7-00A9C7D41349}" type="presOf" srcId="{BFD0C82A-EF32-48C5-BB71-51CBBDE1782D}" destId="{72930A6E-6F55-4EAA-8E6C-955FC89930FB}" srcOrd="0" destOrd="0" presId="urn:microsoft.com/office/officeart/2005/8/layout/hierarchy1"/>
    <dgm:cxn modelId="{A9389D00-D41E-4AC1-BD32-75F03BB1027D}" type="presOf" srcId="{ECD1B626-6F66-43B7-A3E1-4E68A4FF3452}" destId="{73A6DB52-140C-4F3E-9DAE-C525C9BF9A72}" srcOrd="0" destOrd="0" presId="urn:microsoft.com/office/officeart/2005/8/layout/hierarchy1"/>
    <dgm:cxn modelId="{ABDCB5DB-BEA9-4119-A26C-A6AEEF00E6D3}" type="presParOf" srcId="{73A6DB52-140C-4F3E-9DAE-C525C9BF9A72}" destId="{1E69AD06-6AE4-46C4-AC8A-5B4D5A478CDF}" srcOrd="0" destOrd="0" presId="urn:microsoft.com/office/officeart/2005/8/layout/hierarchy1"/>
    <dgm:cxn modelId="{58307268-755F-44E9-B0F2-119608A96062}" type="presParOf" srcId="{1E69AD06-6AE4-46C4-AC8A-5B4D5A478CDF}" destId="{3890E6F0-6954-4C45-AA6A-20B7C67FC55B}" srcOrd="0" destOrd="0" presId="urn:microsoft.com/office/officeart/2005/8/layout/hierarchy1"/>
    <dgm:cxn modelId="{B2CE6E98-2FD5-4234-8536-8053D2C78D60}" type="presParOf" srcId="{3890E6F0-6954-4C45-AA6A-20B7C67FC55B}" destId="{8A6A2A12-9DC2-41D9-93A3-97F8F154AB21}" srcOrd="0" destOrd="0" presId="urn:microsoft.com/office/officeart/2005/8/layout/hierarchy1"/>
    <dgm:cxn modelId="{6EF0558A-D6C4-4A26-BB3A-9C7B5E99E5DC}" type="presParOf" srcId="{3890E6F0-6954-4C45-AA6A-20B7C67FC55B}" destId="{72930A6E-6F55-4EAA-8E6C-955FC89930FB}" srcOrd="1" destOrd="0" presId="urn:microsoft.com/office/officeart/2005/8/layout/hierarchy1"/>
    <dgm:cxn modelId="{EAEA692C-3120-42E2-901D-67A8C22B9C2E}" type="presParOf" srcId="{1E69AD06-6AE4-46C4-AC8A-5B4D5A478CDF}" destId="{A2A90A9B-636C-4DB8-90E6-E0174E90326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1: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Disclosure of Lessor as Related Party</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3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In the related party disclosures as given in the Annual Report of the Company, the </a:t>
          </a:r>
          <a:r>
            <a:rPr lang="en-US" sz="2400" dirty="0" smtClean="0">
              <a:solidFill>
                <a:srgbClr val="6600CC"/>
              </a:solidFill>
              <a:latin typeface="Arial Black" panose="020B0A04020102020204" pitchFamily="34" charset="0"/>
            </a:rPr>
            <a:t>list of related parties where control exists includes the name of an individual and the relationship has been stated as Lessor</a:t>
          </a:r>
          <a:r>
            <a:rPr lang="en-US" sz="2400" dirty="0" smtClean="0">
              <a:solidFill>
                <a:srgbClr val="005800"/>
              </a:solidFill>
              <a:latin typeface="Arial Black" panose="020B0A04020102020204" pitchFamily="34" charset="0"/>
            </a:rPr>
            <a:t>.</a:t>
          </a:r>
        </a:p>
        <a:p>
          <a:pPr algn="just"/>
          <a:r>
            <a:rPr lang="en-US" sz="2400" dirty="0" smtClean="0">
              <a:solidFill>
                <a:srgbClr val="005800"/>
              </a:solidFill>
              <a:latin typeface="Arial Black" panose="020B0A04020102020204" pitchFamily="34" charset="0"/>
            </a:rPr>
            <a:t>It was viewed that an individual in the capacity of a Lessor cannot exercise control or significant influence over the company. Accordingly, such description of relationship is not in line with the requirements of AS 18.</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2: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Incorrect disclosure of Related Party</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3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400" dirty="0" smtClean="0">
              <a:solidFill>
                <a:srgbClr val="005800"/>
              </a:solidFill>
              <a:latin typeface="Arial Black" panose="020B0A04020102020204" pitchFamily="34" charset="0"/>
            </a:rPr>
            <a:t>From the ‘Related Party Disclosures’ as given in the Annual Reports of some companies, following nature of the relationships were noted:</a:t>
          </a:r>
        </a:p>
        <a:p>
          <a:pPr algn="just"/>
          <a:r>
            <a:rPr lang="en-US" sz="2400" dirty="0" smtClean="0">
              <a:solidFill>
                <a:srgbClr val="005800"/>
              </a:solidFill>
              <a:latin typeface="Arial Black" panose="020B0A04020102020204" pitchFamily="34" charset="0"/>
            </a:rPr>
            <a:t>• Common Director;</a:t>
          </a:r>
        </a:p>
        <a:p>
          <a:pPr algn="just"/>
          <a:r>
            <a:rPr lang="en-US" sz="2400" dirty="0" smtClean="0">
              <a:solidFill>
                <a:srgbClr val="005800"/>
              </a:solidFill>
              <a:latin typeface="Arial Black" panose="020B0A04020102020204" pitchFamily="34" charset="0"/>
            </a:rPr>
            <a:t>• Affiliates</a:t>
          </a:r>
        </a:p>
        <a:p>
          <a:pPr algn="just"/>
          <a:r>
            <a:rPr lang="en-US" sz="2400" dirty="0" smtClean="0">
              <a:solidFill>
                <a:srgbClr val="005800"/>
              </a:solidFill>
              <a:latin typeface="Arial Black" panose="020B0A04020102020204" pitchFamily="34" charset="0"/>
            </a:rPr>
            <a:t>It may be, noted that paragraph 3 does not include any nature of relationship as ‘Common Director’ or ‘Affiliates’. It was, therefore, viewed that the relationship with the related parties is not clear from such descriptions.</a:t>
          </a:r>
          <a:endParaRPr lang="en-US" sz="24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3: Non-Compliance to AS</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 compliances relating to KMP</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14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800" dirty="0" smtClean="0">
              <a:solidFill>
                <a:srgbClr val="005800"/>
              </a:solidFill>
              <a:latin typeface="Arial Black" panose="020B0A04020102020204" pitchFamily="34" charset="0"/>
            </a:rPr>
            <a:t>From the information given in Annual Reports of some companies, following has been noted:</a:t>
          </a:r>
        </a:p>
        <a:p>
          <a:pPr algn="just"/>
          <a:r>
            <a:rPr lang="en-US" sz="2800" dirty="0" smtClean="0">
              <a:solidFill>
                <a:srgbClr val="005800"/>
              </a:solidFill>
              <a:latin typeface="Arial Black" panose="020B0A04020102020204" pitchFamily="34" charset="0"/>
            </a:rPr>
            <a:t>•The </a:t>
          </a:r>
          <a:r>
            <a:rPr lang="en-US" sz="2800" dirty="0" smtClean="0">
              <a:solidFill>
                <a:srgbClr val="6600CC"/>
              </a:solidFill>
              <a:latin typeface="Arial Black" panose="020B0A04020102020204" pitchFamily="34" charset="0"/>
            </a:rPr>
            <a:t>managing director or the whole time directors or the manager have not been identified as key management personnel </a:t>
          </a:r>
          <a:r>
            <a:rPr lang="en-US" sz="2800" dirty="0" smtClean="0">
              <a:solidFill>
                <a:srgbClr val="005800"/>
              </a:solidFill>
              <a:latin typeface="Arial Black" panose="020B0A04020102020204" pitchFamily="34" charset="0"/>
            </a:rPr>
            <a:t>and consequently the remuneration paid to them or any other transactions with them have not been disclosed under ‘Related Party Disclosure’.</a:t>
          </a:r>
        </a:p>
        <a:p>
          <a:pPr algn="r"/>
          <a:r>
            <a:rPr lang="en-US" sz="2800" dirty="0" smtClean="0">
              <a:solidFill>
                <a:srgbClr val="6600CC"/>
              </a:solidFill>
              <a:latin typeface="Arial Black" panose="020B0A04020102020204" pitchFamily="34" charset="0"/>
            </a:rPr>
            <a:t>Contd..</a:t>
          </a:r>
          <a:endParaRPr lang="en-US" sz="28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 </a:t>
          </a:r>
          <a:r>
            <a:rPr lang="en-US" sz="2800" b="1" dirty="0" err="1" smtClean="0">
              <a:solidFill>
                <a:srgbClr val="99FF99"/>
              </a:solidFill>
              <a:latin typeface="Algerian" panose="04020705040A02060702" pitchFamily="82" charset="0"/>
            </a:rPr>
            <a:t>contd</a:t>
          </a:r>
          <a:r>
            <a:rPr lang="en-US" sz="2800" b="1" dirty="0" smtClean="0">
              <a:solidFill>
                <a:srgbClr val="99FF99"/>
              </a:solidFill>
              <a:latin typeface="Algerian" panose="04020705040A02060702" pitchFamily="82" charset="0"/>
            </a:rPr>
            <a:t>….</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•The Chief Operating Officer (COO) has been reported as KMP, however, the </a:t>
          </a:r>
          <a:r>
            <a:rPr lang="en-US" sz="2000" dirty="0" smtClean="0">
              <a:solidFill>
                <a:srgbClr val="6600CC"/>
              </a:solidFill>
              <a:latin typeface="Arial Black" panose="020B0A04020102020204" pitchFamily="34" charset="0"/>
            </a:rPr>
            <a:t>Chief Executive Officer (CEO) who appears to have the authority and responsibility for planning, directing and controlling the activities of the company has not been identified as KMP</a:t>
          </a:r>
          <a:r>
            <a:rPr lang="en-US" sz="2000" dirty="0" smtClean="0">
              <a:solidFill>
                <a:srgbClr val="005800"/>
              </a:solidFill>
              <a:latin typeface="Arial Black" panose="020B0A04020102020204" pitchFamily="34" charset="0"/>
            </a:rPr>
            <a:t>.</a:t>
          </a:r>
        </a:p>
        <a:p>
          <a:pPr algn="just"/>
          <a:r>
            <a:rPr lang="en-US" sz="2000" dirty="0" smtClean="0">
              <a:solidFill>
                <a:srgbClr val="005800"/>
              </a:solidFill>
              <a:latin typeface="Arial Black" panose="020B0A04020102020204" pitchFamily="34" charset="0"/>
            </a:rPr>
            <a:t>•The transactions (i.e. remuneration) with the KMP have not been disclosed under Related Party Disclosures, instead </a:t>
          </a:r>
          <a:r>
            <a:rPr lang="en-US" sz="2000" dirty="0" smtClean="0">
              <a:solidFill>
                <a:srgbClr val="6600CC"/>
              </a:solidFill>
              <a:latin typeface="Arial Black" panose="020B0A04020102020204" pitchFamily="34" charset="0"/>
            </a:rPr>
            <a:t>only a reference to the note on managerial remuneration has been given.</a:t>
          </a:r>
        </a:p>
        <a:p>
          <a:pPr algn="just"/>
          <a:r>
            <a:rPr lang="en-US" sz="2000" dirty="0" smtClean="0">
              <a:solidFill>
                <a:srgbClr val="6600CC"/>
              </a:solidFill>
              <a:latin typeface="Arial Black" panose="020B0A04020102020204" pitchFamily="34" charset="0"/>
            </a:rPr>
            <a:t>It was viewed that in the given cases, the disclosure requirements of AS 18 with regard to key management personnel have not been complied with.</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LinFactNeighborX="123" custLinFactNeighborY="-10054"/>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52355">
        <dgm:presLayoutVars>
          <dgm:bulletEnabled val="1"/>
        </dgm:presLayoutVars>
      </dgm:prSet>
      <dgm:spPr/>
      <dgm:t>
        <a:bodyPr/>
        <a:lstStyle/>
        <a:p>
          <a:endParaRPr lang="en-US"/>
        </a:p>
      </dgm:t>
    </dgm:pt>
  </dgm:ptLst>
  <dgm:cxnLst>
    <dgm:cxn modelId="{B59F505D-864F-42AB-8F0E-39FD359646FF}" type="presOf" srcId="{C693B07A-8BBA-4226-B8BF-2DE9BE31FAA9}" destId="{9ABBB315-3A50-44F3-8164-1FD5F4707EFD}" srcOrd="1"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1A402E00-089E-4E40-9023-FF3D6C1629CB}" type="presOf" srcId="{23303A84-FDF0-424D-917F-7127EB4DF8B1}" destId="{2AEEAFFC-73D0-453E-8130-64E761BCD051}" srcOrd="0" destOrd="0" presId="urn:microsoft.com/office/officeart/2005/8/layout/process4"/>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8A781E9F-AE5B-46FF-B026-1C041D63BF1B}" type="presOf" srcId="{C693B07A-8BBA-4226-B8BF-2DE9BE31FAA9}" destId="{65F5674D-5DE0-4222-9BAC-4BFF5175BC83}" srcOrd="0" destOrd="0" presId="urn:microsoft.com/office/officeart/2005/8/layout/process4"/>
    <dgm:cxn modelId="{DD25C978-FA5F-4A62-B596-4AA5600E3CCA}" type="presParOf" srcId="{4CA5A84F-D183-4AE7-B289-0328A4F130C3}" destId="{FC160813-1A04-4765-B772-75AFE441E7ED}" srcOrd="0" destOrd="0" presId="urn:microsoft.com/office/officeart/2005/8/layout/process4"/>
    <dgm:cxn modelId="{A4183A44-2B77-4C18-9060-58372D63CE9D}" type="presParOf" srcId="{FC160813-1A04-4765-B772-75AFE441E7ED}" destId="{65F5674D-5DE0-4222-9BAC-4BFF5175BC83}" srcOrd="0" destOrd="0" presId="urn:microsoft.com/office/officeart/2005/8/layout/process4"/>
    <dgm:cxn modelId="{AC68C336-DC13-4557-8CED-E677E393DA12}" type="presParOf" srcId="{FC160813-1A04-4765-B772-75AFE441E7ED}" destId="{9ABBB315-3A50-44F3-8164-1FD5F4707EFD}" srcOrd="1" destOrd="0" presId="urn:microsoft.com/office/officeart/2005/8/layout/process4"/>
    <dgm:cxn modelId="{E24B7E08-DB5A-4C9C-AA4B-7A5F7756F75C}" type="presParOf" srcId="{FC160813-1A04-4765-B772-75AFE441E7ED}" destId="{B5077B92-BDC1-4295-A094-C84836A1E4DA}" srcOrd="2" destOrd="0" presId="urn:microsoft.com/office/officeart/2005/8/layout/process4"/>
    <dgm:cxn modelId="{873089DB-7A0E-48E0-AAE2-9DD1E75B19DF}"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CASE 4: Discrepancies in Disclosure</a:t>
          </a:r>
          <a:endParaRPr lang="en-US" sz="2800" b="1" dirty="0">
            <a:solidFill>
              <a:srgbClr val="99FF99"/>
            </a:solidFill>
            <a:latin typeface="Algerian" panose="04020705040A02060702" pitchFamily="82" charset="0"/>
          </a:endParaRPr>
        </a:p>
      </dgm:t>
    </dgm:pt>
    <dgm:pt modelId="{3F6EDC49-6E0D-4C5C-BB59-2ECC4F9C1E3A}" type="parTrans" cxnId="{64F5B794-06DE-48DE-91E4-A6A66073477F}">
      <dgm:prSet/>
      <dgm:spPr/>
      <dgm:t>
        <a:bodyPr/>
        <a:lstStyle/>
        <a:p>
          <a:endParaRPr lang="en-US" sz="1600"/>
        </a:p>
      </dgm:t>
    </dgm:pt>
    <dgm:pt modelId="{7F172FFB-AE42-4983-A594-ED39CDBF283F}" type="sibTrans" cxnId="{64F5B794-06DE-48DE-91E4-A6A66073477F}">
      <dgm:prSet/>
      <dgm:spPr/>
      <dgm:t>
        <a:bodyPr/>
        <a:lstStyle/>
        <a:p>
          <a:endParaRPr lang="en-US" sz="1600"/>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r>
            <a:rPr lang="en-US" sz="2400" dirty="0" smtClean="0">
              <a:solidFill>
                <a:srgbClr val="005800"/>
              </a:solidFill>
              <a:latin typeface="Arial Black" panose="020B0A04020102020204" pitchFamily="34" charset="0"/>
            </a:rPr>
            <a:t>Non Disclosure of certain related parties</a:t>
          </a:r>
          <a:endParaRPr lang="en-US" sz="2400" dirty="0">
            <a:solidFill>
              <a:srgbClr val="005800"/>
            </a:solidFill>
            <a:latin typeface="Arial Black" panose="020B0A04020102020204" pitchFamily="34" charset="0"/>
          </a:endParaRPr>
        </a:p>
      </dgm:t>
    </dgm:pt>
    <dgm:pt modelId="{E08D98DA-AA12-4FF4-81BD-BFCA82FD314C}" type="parTrans" cxnId="{9B8E2043-A1EA-43D6-86F3-6E1AE92ACBBA}">
      <dgm:prSet/>
      <dgm:spPr/>
      <dgm:t>
        <a:bodyPr/>
        <a:lstStyle/>
        <a:p>
          <a:endParaRPr lang="en-US" sz="1600"/>
        </a:p>
      </dgm:t>
    </dgm:pt>
    <dgm:pt modelId="{A331EDEE-4CDF-4B54-B58B-B3C99690E525}" type="sibTrans" cxnId="{9B8E2043-A1EA-43D6-86F3-6E1AE92ACBBA}">
      <dgm:prSet/>
      <dgm:spPr/>
      <dgm:t>
        <a:bodyPr/>
        <a:lstStyle/>
        <a:p>
          <a:endParaRPr lang="en-US" sz="1600"/>
        </a:p>
      </dgm:t>
    </dgm:pt>
    <dgm:pt modelId="{D1909FD9-3954-46C8-B1BE-BA1E84CFACC8}">
      <dgm:prSet phldrT="[Text]" custT="1"/>
      <dgm:spPr>
        <a:gradFill rotWithShape="0">
          <a:gsLst>
            <a:gs pos="0">
              <a:srgbClr val="008E00"/>
            </a:gs>
            <a:gs pos="50000">
              <a:srgbClr val="005400"/>
            </a:gs>
            <a:gs pos="100000">
              <a:srgbClr val="003300"/>
            </a:gs>
          </a:gsLst>
        </a:gradFill>
      </dgm:spPr>
      <dgm:t>
        <a:bodyPr/>
        <a:lstStyle/>
        <a:p>
          <a:r>
            <a:rPr lang="en-US" sz="2400" b="1" dirty="0" smtClean="0">
              <a:solidFill>
                <a:srgbClr val="99FF99"/>
              </a:solidFill>
              <a:latin typeface="Algerian" panose="04020705040A02060702" pitchFamily="82" charset="0"/>
            </a:rPr>
            <a:t>Related principle</a:t>
          </a:r>
          <a:endParaRPr lang="en-US" sz="2400" b="1" dirty="0">
            <a:solidFill>
              <a:srgbClr val="99FF99"/>
            </a:solidFill>
            <a:latin typeface="Algerian" panose="04020705040A02060702" pitchFamily="82" charset="0"/>
          </a:endParaRPr>
        </a:p>
      </dgm:t>
    </dgm:pt>
    <dgm:pt modelId="{C680EFF2-4A9F-451D-8BCA-7EBA047FFBD9}" type="parTrans" cxnId="{7C94F355-18FE-4ABC-AD00-E443C316192B}">
      <dgm:prSet/>
      <dgm:spPr/>
      <dgm:t>
        <a:bodyPr/>
        <a:lstStyle/>
        <a:p>
          <a:endParaRPr lang="en-US" sz="1600"/>
        </a:p>
      </dgm:t>
    </dgm:pt>
    <dgm:pt modelId="{4731E33B-2D67-439D-99E7-DC0C7EACBC35}" type="sibTrans" cxnId="{7C94F355-18FE-4ABC-AD00-E443C316192B}">
      <dgm:prSet/>
      <dgm:spPr/>
      <dgm:t>
        <a:bodyPr/>
        <a:lstStyle/>
        <a:p>
          <a:endParaRPr lang="en-US" sz="1600"/>
        </a:p>
      </dgm:t>
    </dgm:pt>
    <dgm:pt modelId="{42F7F044-0F2D-4DFE-A090-A68CD1CAB5A6}">
      <dgm:prSet phldrT="[Text]" custT="1"/>
      <dgm:spPr>
        <a:gradFill rotWithShape="0">
          <a:gsLst>
            <a:gs pos="0">
              <a:srgbClr val="DDFFDD"/>
            </a:gs>
            <a:gs pos="50000">
              <a:srgbClr val="BDFFBD"/>
            </a:gs>
            <a:gs pos="100000">
              <a:srgbClr val="99FF99"/>
            </a:gs>
          </a:gsLst>
          <a:lin ang="5400000" scaled="0"/>
        </a:gradFill>
      </dgm:spPr>
      <dgm:t>
        <a:bodyPr/>
        <a:lstStyle/>
        <a:p>
          <a:pPr algn="ctr"/>
          <a:r>
            <a:rPr lang="en-US" sz="2800" dirty="0" smtClean="0">
              <a:solidFill>
                <a:srgbClr val="005800"/>
              </a:solidFill>
              <a:latin typeface="Arial Black" panose="020B0A04020102020204" pitchFamily="34" charset="0"/>
            </a:rPr>
            <a:t>Paragraph 21 of AS 18</a:t>
          </a:r>
        </a:p>
      </dgm:t>
    </dgm:pt>
    <dgm:pt modelId="{6B922F8B-6E8F-4F57-8205-06A9CBF885B6}" type="parTrans" cxnId="{DC7E07E7-7412-453E-A503-C481C7194299}">
      <dgm:prSet/>
      <dgm:spPr/>
      <dgm:t>
        <a:bodyPr/>
        <a:lstStyle/>
        <a:p>
          <a:endParaRPr lang="en-US" sz="1600"/>
        </a:p>
      </dgm:t>
    </dgm:pt>
    <dgm:pt modelId="{18443CD0-890B-4E04-B976-5260DCA960E7}" type="sibTrans" cxnId="{DC7E07E7-7412-453E-A503-C481C7194299}">
      <dgm:prSet/>
      <dgm:spPr/>
      <dgm:t>
        <a:bodyPr/>
        <a:lstStyle/>
        <a:p>
          <a:endParaRPr lang="en-US" sz="1600"/>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5B43C7FA-1116-4FB6-ACB3-BAA1D2C88FA3}" type="pres">
      <dgm:prSet presAssocID="{D1909FD9-3954-46C8-B1BE-BA1E84CFACC8}" presName="boxAndChildren" presStyleCnt="0"/>
      <dgm:spPr/>
    </dgm:pt>
    <dgm:pt modelId="{7F4ADCC7-31F9-423A-AB3F-1AF828AF7DF8}" type="pres">
      <dgm:prSet presAssocID="{D1909FD9-3954-46C8-B1BE-BA1E84CFACC8}" presName="parentTextBox" presStyleLbl="node1" presStyleIdx="0" presStyleCnt="2"/>
      <dgm:spPr/>
      <dgm:t>
        <a:bodyPr/>
        <a:lstStyle/>
        <a:p>
          <a:endParaRPr lang="en-US"/>
        </a:p>
      </dgm:t>
    </dgm:pt>
    <dgm:pt modelId="{7872729A-C67B-4B48-BE54-A6518757BAF2}" type="pres">
      <dgm:prSet presAssocID="{D1909FD9-3954-46C8-B1BE-BA1E84CFACC8}" presName="entireBox" presStyleLbl="node1" presStyleIdx="0" presStyleCnt="2" custScaleY="156137" custLinFactNeighborX="245" custLinFactNeighborY="-8456"/>
      <dgm:spPr/>
      <dgm:t>
        <a:bodyPr/>
        <a:lstStyle/>
        <a:p>
          <a:endParaRPr lang="en-US"/>
        </a:p>
      </dgm:t>
    </dgm:pt>
    <dgm:pt modelId="{5228E3B2-05F2-452C-A308-7647739C5F32}" type="pres">
      <dgm:prSet presAssocID="{D1909FD9-3954-46C8-B1BE-BA1E84CFACC8}" presName="descendantBox" presStyleCnt="0"/>
      <dgm:spPr/>
    </dgm:pt>
    <dgm:pt modelId="{3D8D130E-9083-4617-8C04-B03D612B18E3}" type="pres">
      <dgm:prSet presAssocID="{42F7F044-0F2D-4DFE-A090-A68CD1CAB5A6}" presName="childTextBox" presStyleLbl="fgAccFollowNode1" presStyleIdx="0" presStyleCnt="2" custScaleY="193824" custLinFactNeighborY="2892">
        <dgm:presLayoutVars>
          <dgm:bulletEnabled val="1"/>
        </dgm:presLayoutVars>
      </dgm:prSet>
      <dgm:spPr/>
      <dgm:t>
        <a:bodyPr/>
        <a:lstStyle/>
        <a:p>
          <a:endParaRPr lang="en-US"/>
        </a:p>
      </dgm:t>
    </dgm:pt>
    <dgm:pt modelId="{2C7C7B7D-B2EC-4463-A20B-D9BA83662385}" type="pres">
      <dgm:prSet presAssocID="{7F172FFB-AE42-4983-A594-ED39CDBF283F}" presName="sp" presStyleCnt="0"/>
      <dgm:spPr/>
    </dgm:pt>
    <dgm:pt modelId="{F8F965C1-9C7C-474E-8373-D1ECE42B2B10}" type="pres">
      <dgm:prSet presAssocID="{C693B07A-8BBA-4226-B8BF-2DE9BE31FAA9}" presName="arrowAndChildren" presStyleCnt="0"/>
      <dgm:spPr/>
    </dgm:pt>
    <dgm:pt modelId="{D187B7C0-5742-4C77-BF45-3AC4EEB8B235}" type="pres">
      <dgm:prSet presAssocID="{C693B07A-8BBA-4226-B8BF-2DE9BE31FAA9}" presName="parentTextArrow" presStyleLbl="node1" presStyleIdx="0" presStyleCnt="2"/>
      <dgm:spPr/>
      <dgm:t>
        <a:bodyPr/>
        <a:lstStyle/>
        <a:p>
          <a:endParaRPr lang="en-US"/>
        </a:p>
      </dgm:t>
    </dgm:pt>
    <dgm:pt modelId="{6510A873-B29A-43B7-B3F5-6258383CEAEC}" type="pres">
      <dgm:prSet presAssocID="{C693B07A-8BBA-4226-B8BF-2DE9BE31FAA9}" presName="arrow" presStyleLbl="node1" presStyleIdx="1" presStyleCnt="2" custScaleY="120840"/>
      <dgm:spPr/>
      <dgm:t>
        <a:bodyPr/>
        <a:lstStyle/>
        <a:p>
          <a:endParaRPr lang="en-US"/>
        </a:p>
      </dgm:t>
    </dgm:pt>
    <dgm:pt modelId="{F2D176EF-0F8A-494B-A501-8F65475B3ECC}" type="pres">
      <dgm:prSet presAssocID="{C693B07A-8BBA-4226-B8BF-2DE9BE31FAA9}" presName="descendantArrow" presStyleCnt="0"/>
      <dgm:spPr/>
    </dgm:pt>
    <dgm:pt modelId="{52376F13-95EB-469D-B50E-6CC7C7AE9F16}" type="pres">
      <dgm:prSet presAssocID="{23303A84-FDF0-424D-917F-7127EB4DF8B1}" presName="childTextArrow" presStyleLbl="fgAccFollowNode1" presStyleIdx="1" presStyleCnt="2" custScaleY="111710">
        <dgm:presLayoutVars>
          <dgm:bulletEnabled val="1"/>
        </dgm:presLayoutVars>
      </dgm:prSet>
      <dgm:spPr/>
      <dgm:t>
        <a:bodyPr/>
        <a:lstStyle/>
        <a:p>
          <a:endParaRPr lang="en-US"/>
        </a:p>
      </dgm:t>
    </dgm:pt>
  </dgm:ptLst>
  <dgm:cxnLst>
    <dgm:cxn modelId="{E9B38322-C256-484E-AA4E-BA6A55A7C990}" type="presOf" srcId="{C693B07A-8BBA-4226-B8BF-2DE9BE31FAA9}" destId="{D187B7C0-5742-4C77-BF45-3AC4EEB8B235}" srcOrd="0" destOrd="0" presId="urn:microsoft.com/office/officeart/2005/8/layout/process4"/>
    <dgm:cxn modelId="{53791400-AE49-4A5B-95EA-4B8503FB2CAF}" type="presOf" srcId="{42F7F044-0F2D-4DFE-A090-A68CD1CAB5A6}" destId="{3D8D130E-9083-4617-8C04-B03D612B18E3}" srcOrd="0" destOrd="0" presId="urn:microsoft.com/office/officeart/2005/8/layout/process4"/>
    <dgm:cxn modelId="{D6F1E06C-2332-40AC-BBC4-A877677BB747}" type="presOf" srcId="{C693B07A-8BBA-4226-B8BF-2DE9BE31FAA9}" destId="{6510A873-B29A-43B7-B3F5-6258383CEAEC}" srcOrd="1" destOrd="0" presId="urn:microsoft.com/office/officeart/2005/8/layout/process4"/>
    <dgm:cxn modelId="{DC7E07E7-7412-453E-A503-C481C7194299}" srcId="{D1909FD9-3954-46C8-B1BE-BA1E84CFACC8}" destId="{42F7F044-0F2D-4DFE-A090-A68CD1CAB5A6}" srcOrd="0" destOrd="0" parTransId="{6B922F8B-6E8F-4F57-8205-06A9CBF885B6}" sibTransId="{18443CD0-890B-4E04-B976-5260DCA960E7}"/>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852E78CB-5EB1-4BF7-8D1D-1C8E1ECE3964}" type="presOf" srcId="{23303A84-FDF0-424D-917F-7127EB4DF8B1}" destId="{52376F13-95EB-469D-B50E-6CC7C7AE9F16}" srcOrd="0" destOrd="0" presId="urn:microsoft.com/office/officeart/2005/8/layout/process4"/>
    <dgm:cxn modelId="{E83E64A4-C698-494E-B91F-68B461B182D0}" type="presOf" srcId="{DAEDDDB2-8FBC-4D64-AB8B-52517604A30D}" destId="{4CA5A84F-D183-4AE7-B289-0328A4F130C3}" srcOrd="0" destOrd="0" presId="urn:microsoft.com/office/officeart/2005/8/layout/process4"/>
    <dgm:cxn modelId="{7C94F355-18FE-4ABC-AD00-E443C316192B}" srcId="{DAEDDDB2-8FBC-4D64-AB8B-52517604A30D}" destId="{D1909FD9-3954-46C8-B1BE-BA1E84CFACC8}" srcOrd="1" destOrd="0" parTransId="{C680EFF2-4A9F-451D-8BCA-7EBA047FFBD9}" sibTransId="{4731E33B-2D67-439D-99E7-DC0C7EACBC35}"/>
    <dgm:cxn modelId="{DB50A4A4-828D-4225-9D94-52237502CC11}" type="presOf" srcId="{D1909FD9-3954-46C8-B1BE-BA1E84CFACC8}" destId="{7872729A-C67B-4B48-BE54-A6518757BAF2}" srcOrd="1" destOrd="0" presId="urn:microsoft.com/office/officeart/2005/8/layout/process4"/>
    <dgm:cxn modelId="{2291665C-ED34-4A12-B039-5490F18D699E}" type="presOf" srcId="{D1909FD9-3954-46C8-B1BE-BA1E84CFACC8}" destId="{7F4ADCC7-31F9-423A-AB3F-1AF828AF7DF8}" srcOrd="0" destOrd="0" presId="urn:microsoft.com/office/officeart/2005/8/layout/process4"/>
    <dgm:cxn modelId="{B051D054-DF72-4531-970C-282F6F67BB9B}" type="presParOf" srcId="{4CA5A84F-D183-4AE7-B289-0328A4F130C3}" destId="{5B43C7FA-1116-4FB6-ACB3-BAA1D2C88FA3}" srcOrd="0" destOrd="0" presId="urn:microsoft.com/office/officeart/2005/8/layout/process4"/>
    <dgm:cxn modelId="{7B815505-5F6E-46AC-B6B2-99634141D637}" type="presParOf" srcId="{5B43C7FA-1116-4FB6-ACB3-BAA1D2C88FA3}" destId="{7F4ADCC7-31F9-423A-AB3F-1AF828AF7DF8}" srcOrd="0" destOrd="0" presId="urn:microsoft.com/office/officeart/2005/8/layout/process4"/>
    <dgm:cxn modelId="{A083B890-EEBF-41CF-A874-32673F0E0898}" type="presParOf" srcId="{5B43C7FA-1116-4FB6-ACB3-BAA1D2C88FA3}" destId="{7872729A-C67B-4B48-BE54-A6518757BAF2}" srcOrd="1" destOrd="0" presId="urn:microsoft.com/office/officeart/2005/8/layout/process4"/>
    <dgm:cxn modelId="{01BE0B06-343F-4DF5-BD36-B874AE191991}" type="presParOf" srcId="{5B43C7FA-1116-4FB6-ACB3-BAA1D2C88FA3}" destId="{5228E3B2-05F2-452C-A308-7647739C5F32}" srcOrd="2" destOrd="0" presId="urn:microsoft.com/office/officeart/2005/8/layout/process4"/>
    <dgm:cxn modelId="{2A25B0BC-7872-4DEC-AC0B-0262F0DCB320}" type="presParOf" srcId="{5228E3B2-05F2-452C-A308-7647739C5F32}" destId="{3D8D130E-9083-4617-8C04-B03D612B18E3}" srcOrd="0" destOrd="0" presId="urn:microsoft.com/office/officeart/2005/8/layout/process4"/>
    <dgm:cxn modelId="{9F2451C5-4414-4526-8627-ACAC0302E65A}" type="presParOf" srcId="{4CA5A84F-D183-4AE7-B289-0328A4F130C3}" destId="{2C7C7B7D-B2EC-4463-A20B-D9BA83662385}" srcOrd="1" destOrd="0" presId="urn:microsoft.com/office/officeart/2005/8/layout/process4"/>
    <dgm:cxn modelId="{03D333BF-B8C1-4E1E-ACD6-6F362F3F190F}" type="presParOf" srcId="{4CA5A84F-D183-4AE7-B289-0328A4F130C3}" destId="{F8F965C1-9C7C-474E-8373-D1ECE42B2B10}" srcOrd="2" destOrd="0" presId="urn:microsoft.com/office/officeart/2005/8/layout/process4"/>
    <dgm:cxn modelId="{86A4E2E4-DF42-49DD-A210-5EE83932C892}" type="presParOf" srcId="{F8F965C1-9C7C-474E-8373-D1ECE42B2B10}" destId="{D187B7C0-5742-4C77-BF45-3AC4EEB8B235}" srcOrd="0" destOrd="0" presId="urn:microsoft.com/office/officeart/2005/8/layout/process4"/>
    <dgm:cxn modelId="{EE6234CE-01EE-440F-985C-92598F712E67}" type="presParOf" srcId="{F8F965C1-9C7C-474E-8373-D1ECE42B2B10}" destId="{6510A873-B29A-43B7-B3F5-6258383CEAEC}" srcOrd="1" destOrd="0" presId="urn:microsoft.com/office/officeart/2005/8/layout/process4"/>
    <dgm:cxn modelId="{BE0ADC0A-FA52-44CD-9298-EF9A5B2C2587}" type="presParOf" srcId="{F8F965C1-9C7C-474E-8373-D1ECE42B2B10}" destId="{F2D176EF-0F8A-494B-A501-8F65475B3ECC}" srcOrd="2" destOrd="0" presId="urn:microsoft.com/office/officeart/2005/8/layout/process4"/>
    <dgm:cxn modelId="{DD57ED93-66FD-4A2B-B86D-6EE699FEE2D7}" type="presParOf" srcId="{F2D176EF-0F8A-494B-A501-8F65475B3ECC}" destId="{52376F13-95EB-469D-B50E-6CC7C7AE9F1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DAEDDDB2-8FBC-4D64-AB8B-52517604A30D}" type="doc">
      <dgm:prSet loTypeId="urn:microsoft.com/office/officeart/2005/8/layout/process4" loCatId="list" qsTypeId="urn:microsoft.com/office/officeart/2005/8/quickstyle/3d1" qsCatId="3D" csTypeId="urn:microsoft.com/office/officeart/2005/8/colors/accent3_2" csCatId="accent3" phldr="1"/>
      <dgm:spPr/>
      <dgm:t>
        <a:bodyPr/>
        <a:lstStyle/>
        <a:p>
          <a:endParaRPr lang="en-US"/>
        </a:p>
      </dgm:t>
    </dgm:pt>
    <dgm:pt modelId="{C693B07A-8BBA-4226-B8BF-2DE9BE31FAA9}">
      <dgm:prSet phldrT="[Text]" custT="1"/>
      <dgm:spPr>
        <a:gradFill rotWithShape="0">
          <a:gsLst>
            <a:gs pos="0">
              <a:srgbClr val="008E00"/>
            </a:gs>
            <a:gs pos="50000">
              <a:srgbClr val="005400"/>
            </a:gs>
            <a:gs pos="100000">
              <a:srgbClr val="003300"/>
            </a:gs>
          </a:gsLst>
          <a:lin ang="5400000" scaled="0"/>
        </a:gradFill>
      </dgm:spPr>
      <dgm:t>
        <a:bodyPr/>
        <a:lstStyle/>
        <a:p>
          <a:r>
            <a:rPr lang="en-US" sz="2800" b="1" dirty="0" smtClean="0">
              <a:solidFill>
                <a:srgbClr val="99FF99"/>
              </a:solidFill>
              <a:latin typeface="Algerian" panose="04020705040A02060702" pitchFamily="82" charset="0"/>
            </a:rPr>
            <a:t>observation</a:t>
          </a:r>
        </a:p>
      </dgm:t>
    </dgm:pt>
    <dgm:pt modelId="{3F6EDC49-6E0D-4C5C-BB59-2ECC4F9C1E3A}" type="parTrans" cxnId="{64F5B794-06DE-48DE-91E4-A6A66073477F}">
      <dgm:prSet/>
      <dgm:spPr/>
      <dgm:t>
        <a:bodyPr/>
        <a:lstStyle/>
        <a:p>
          <a:endParaRPr lang="en-US"/>
        </a:p>
      </dgm:t>
    </dgm:pt>
    <dgm:pt modelId="{7F172FFB-AE42-4983-A594-ED39CDBF283F}" type="sibTrans" cxnId="{64F5B794-06DE-48DE-91E4-A6A66073477F}">
      <dgm:prSet/>
      <dgm:spPr/>
      <dgm:t>
        <a:bodyPr/>
        <a:lstStyle/>
        <a:p>
          <a:endParaRPr lang="en-US"/>
        </a:p>
      </dgm:t>
    </dgm:pt>
    <dgm:pt modelId="{23303A84-FDF0-424D-917F-7127EB4DF8B1}">
      <dgm:prSet phldrT="[Text]" custT="1"/>
      <dgm:spPr>
        <a:gradFill rotWithShape="0">
          <a:gsLst>
            <a:gs pos="0">
              <a:srgbClr val="DDFFDD"/>
            </a:gs>
            <a:gs pos="50000">
              <a:srgbClr val="BDFFBD"/>
            </a:gs>
            <a:gs pos="100000">
              <a:srgbClr val="99FF99"/>
            </a:gs>
          </a:gsLst>
          <a:lin ang="5400000" scaled="0"/>
        </a:gradFill>
      </dgm:spPr>
      <dgm:t>
        <a:bodyPr/>
        <a:lstStyle/>
        <a:p>
          <a:pPr algn="just"/>
          <a:r>
            <a:rPr lang="en-US" sz="2000" dirty="0" smtClean="0">
              <a:solidFill>
                <a:srgbClr val="005800"/>
              </a:solidFill>
              <a:latin typeface="Arial Black" panose="020B0A04020102020204" pitchFamily="34" charset="0"/>
            </a:rPr>
            <a:t>From the information given in the Annual Report of some companies, the following</a:t>
          </a:r>
        </a:p>
        <a:p>
          <a:pPr algn="just"/>
          <a:r>
            <a:rPr lang="en-US" sz="2000" dirty="0" smtClean="0">
              <a:solidFill>
                <a:srgbClr val="005800"/>
              </a:solidFill>
              <a:latin typeface="Arial Black" panose="020B0A04020102020204" pitchFamily="34" charset="0"/>
            </a:rPr>
            <a:t>discrepancies have been noted:</a:t>
          </a:r>
        </a:p>
        <a:p>
          <a:pPr algn="just"/>
          <a:r>
            <a:rPr lang="en-US" sz="2000" dirty="0" smtClean="0">
              <a:solidFill>
                <a:srgbClr val="005800"/>
              </a:solidFill>
              <a:latin typeface="Arial Black" panose="020B0A04020102020204" pitchFamily="34" charset="0"/>
            </a:rPr>
            <a:t>- It has been noted that certain companies are subsidiaries of other companies. However, the name of the holding company was not disclosed in the Related Party Disclosures.</a:t>
          </a:r>
        </a:p>
        <a:p>
          <a:pPr algn="just"/>
          <a:r>
            <a:rPr lang="en-US" sz="2000" dirty="0" smtClean="0">
              <a:solidFill>
                <a:srgbClr val="005800"/>
              </a:solidFill>
              <a:latin typeface="Arial Black" panose="020B0A04020102020204" pitchFamily="34" charset="0"/>
            </a:rPr>
            <a:t>- From the Annual Report of a company, it has been noted that a wholly owned subsidiary has been formed during the year under review; however, the name of the subsidiary has not been disclosed as a related party under the Related Party Disclosures.</a:t>
          </a:r>
        </a:p>
        <a:p>
          <a:pPr algn="just"/>
          <a:r>
            <a:rPr lang="en-US" sz="2000" dirty="0" smtClean="0">
              <a:solidFill>
                <a:srgbClr val="005800"/>
              </a:solidFill>
              <a:latin typeface="Arial Black" panose="020B0A04020102020204" pitchFamily="34" charset="0"/>
            </a:rPr>
            <a:t>It was viewed that non-disclosure of the names of the holding company or the subsidiary company in the ‘Related Party Disclosures’ is not in compliance with the requirements of paragraph 21 of AS 18.</a:t>
          </a:r>
          <a:endParaRPr lang="en-US" sz="2000" dirty="0">
            <a:solidFill>
              <a:srgbClr val="6600CC"/>
            </a:solidFill>
            <a:latin typeface="Arial Black" panose="020B0A04020102020204" pitchFamily="34" charset="0"/>
          </a:endParaRPr>
        </a:p>
      </dgm:t>
    </dgm:pt>
    <dgm:pt modelId="{E08D98DA-AA12-4FF4-81BD-BFCA82FD314C}" type="parTrans" cxnId="{9B8E2043-A1EA-43D6-86F3-6E1AE92ACBBA}">
      <dgm:prSet/>
      <dgm:spPr/>
      <dgm:t>
        <a:bodyPr/>
        <a:lstStyle/>
        <a:p>
          <a:endParaRPr lang="en-US"/>
        </a:p>
      </dgm:t>
    </dgm:pt>
    <dgm:pt modelId="{A331EDEE-4CDF-4B54-B58B-B3C99690E525}" type="sibTrans" cxnId="{9B8E2043-A1EA-43D6-86F3-6E1AE92ACBBA}">
      <dgm:prSet/>
      <dgm:spPr/>
      <dgm:t>
        <a:bodyPr/>
        <a:lstStyle/>
        <a:p>
          <a:endParaRPr lang="en-US"/>
        </a:p>
      </dgm:t>
    </dgm:pt>
    <dgm:pt modelId="{4CA5A84F-D183-4AE7-B289-0328A4F130C3}" type="pres">
      <dgm:prSet presAssocID="{DAEDDDB2-8FBC-4D64-AB8B-52517604A30D}" presName="Name0" presStyleCnt="0">
        <dgm:presLayoutVars>
          <dgm:dir/>
          <dgm:animLvl val="lvl"/>
          <dgm:resizeHandles val="exact"/>
        </dgm:presLayoutVars>
      </dgm:prSet>
      <dgm:spPr/>
      <dgm:t>
        <a:bodyPr/>
        <a:lstStyle/>
        <a:p>
          <a:endParaRPr lang="en-US"/>
        </a:p>
      </dgm:t>
    </dgm:pt>
    <dgm:pt modelId="{FC160813-1A04-4765-B772-75AFE441E7ED}" type="pres">
      <dgm:prSet presAssocID="{C693B07A-8BBA-4226-B8BF-2DE9BE31FAA9}" presName="boxAndChildren" presStyleCnt="0"/>
      <dgm:spPr/>
    </dgm:pt>
    <dgm:pt modelId="{65F5674D-5DE0-4222-9BAC-4BFF5175BC83}" type="pres">
      <dgm:prSet presAssocID="{C693B07A-8BBA-4226-B8BF-2DE9BE31FAA9}" presName="parentTextBox" presStyleLbl="node1" presStyleIdx="0" presStyleCnt="1"/>
      <dgm:spPr/>
      <dgm:t>
        <a:bodyPr/>
        <a:lstStyle/>
        <a:p>
          <a:endParaRPr lang="en-US"/>
        </a:p>
      </dgm:t>
    </dgm:pt>
    <dgm:pt modelId="{9ABBB315-3A50-44F3-8164-1FD5F4707EFD}" type="pres">
      <dgm:prSet presAssocID="{C693B07A-8BBA-4226-B8BF-2DE9BE31FAA9}" presName="entireBox" presStyleLbl="node1" presStyleIdx="0" presStyleCnt="1" custScaleY="50614" custLinFactNeighborX="245" custLinFactNeighborY="-11863"/>
      <dgm:spPr/>
      <dgm:t>
        <a:bodyPr/>
        <a:lstStyle/>
        <a:p>
          <a:endParaRPr lang="en-US"/>
        </a:p>
      </dgm:t>
    </dgm:pt>
    <dgm:pt modelId="{B5077B92-BDC1-4295-A094-C84836A1E4DA}" type="pres">
      <dgm:prSet presAssocID="{C693B07A-8BBA-4226-B8BF-2DE9BE31FAA9}" presName="descendantBox" presStyleCnt="0"/>
      <dgm:spPr/>
    </dgm:pt>
    <dgm:pt modelId="{2AEEAFFC-73D0-453E-8130-64E761BCD051}" type="pres">
      <dgm:prSet presAssocID="{23303A84-FDF0-424D-917F-7127EB4DF8B1}" presName="childTextBox" presStyleLbl="fgAccFollowNode1" presStyleIdx="0" presStyleCnt="1" custScaleY="180349" custLinFactNeighborX="123" custLinFactNeighborY="22139">
        <dgm:presLayoutVars>
          <dgm:bulletEnabled val="1"/>
        </dgm:presLayoutVars>
      </dgm:prSet>
      <dgm:spPr/>
      <dgm:t>
        <a:bodyPr/>
        <a:lstStyle/>
        <a:p>
          <a:endParaRPr lang="en-US"/>
        </a:p>
      </dgm:t>
    </dgm:pt>
  </dgm:ptLst>
  <dgm:cxnLst>
    <dgm:cxn modelId="{F6BECF19-F0FF-490D-869D-E6896A1EAC18}" type="presOf" srcId="{23303A84-FDF0-424D-917F-7127EB4DF8B1}" destId="{2AEEAFFC-73D0-453E-8130-64E761BCD051}" srcOrd="0" destOrd="0" presId="urn:microsoft.com/office/officeart/2005/8/layout/process4"/>
    <dgm:cxn modelId="{7A34B3D9-1761-4C0E-8915-559BE8371970}" type="presOf" srcId="{C693B07A-8BBA-4226-B8BF-2DE9BE31FAA9}" destId="{65F5674D-5DE0-4222-9BAC-4BFF5175BC83}" srcOrd="0" destOrd="0" presId="urn:microsoft.com/office/officeart/2005/8/layout/process4"/>
    <dgm:cxn modelId="{64F5B794-06DE-48DE-91E4-A6A66073477F}" srcId="{DAEDDDB2-8FBC-4D64-AB8B-52517604A30D}" destId="{C693B07A-8BBA-4226-B8BF-2DE9BE31FAA9}" srcOrd="0" destOrd="0" parTransId="{3F6EDC49-6E0D-4C5C-BB59-2ECC4F9C1E3A}" sibTransId="{7F172FFB-AE42-4983-A594-ED39CDBF283F}"/>
    <dgm:cxn modelId="{9B8E2043-A1EA-43D6-86F3-6E1AE92ACBBA}" srcId="{C693B07A-8BBA-4226-B8BF-2DE9BE31FAA9}" destId="{23303A84-FDF0-424D-917F-7127EB4DF8B1}" srcOrd="0" destOrd="0" parTransId="{E08D98DA-AA12-4FF4-81BD-BFCA82FD314C}" sibTransId="{A331EDEE-4CDF-4B54-B58B-B3C99690E525}"/>
    <dgm:cxn modelId="{E83E64A4-C698-494E-B91F-68B461B182D0}" type="presOf" srcId="{DAEDDDB2-8FBC-4D64-AB8B-52517604A30D}" destId="{4CA5A84F-D183-4AE7-B289-0328A4F130C3}" srcOrd="0" destOrd="0" presId="urn:microsoft.com/office/officeart/2005/8/layout/process4"/>
    <dgm:cxn modelId="{3ABF707C-904F-48E9-B270-6CC40A5A46C5}" type="presOf" srcId="{C693B07A-8BBA-4226-B8BF-2DE9BE31FAA9}" destId="{9ABBB315-3A50-44F3-8164-1FD5F4707EFD}" srcOrd="1" destOrd="0" presId="urn:microsoft.com/office/officeart/2005/8/layout/process4"/>
    <dgm:cxn modelId="{2FA346B3-A496-4DB7-AD79-43C2B0760C56}" type="presParOf" srcId="{4CA5A84F-D183-4AE7-B289-0328A4F130C3}" destId="{FC160813-1A04-4765-B772-75AFE441E7ED}" srcOrd="0" destOrd="0" presId="urn:microsoft.com/office/officeart/2005/8/layout/process4"/>
    <dgm:cxn modelId="{53BBD83D-0B19-4656-90B0-B8C69A357C8E}" type="presParOf" srcId="{FC160813-1A04-4765-B772-75AFE441E7ED}" destId="{65F5674D-5DE0-4222-9BAC-4BFF5175BC83}" srcOrd="0" destOrd="0" presId="urn:microsoft.com/office/officeart/2005/8/layout/process4"/>
    <dgm:cxn modelId="{39E58B6B-5CEF-496D-87B7-A84C847BE318}" type="presParOf" srcId="{FC160813-1A04-4765-B772-75AFE441E7ED}" destId="{9ABBB315-3A50-44F3-8164-1FD5F4707EFD}" srcOrd="1" destOrd="0" presId="urn:microsoft.com/office/officeart/2005/8/layout/process4"/>
    <dgm:cxn modelId="{906A3FB7-39D5-4F94-8864-3C273632CD39}" type="presParOf" srcId="{FC160813-1A04-4765-B772-75AFE441E7ED}" destId="{B5077B92-BDC1-4295-A094-C84836A1E4DA}" srcOrd="2" destOrd="0" presId="urn:microsoft.com/office/officeart/2005/8/layout/process4"/>
    <dgm:cxn modelId="{1E59177E-E680-4076-8956-4B2ACC386361}" type="presParOf" srcId="{B5077B92-BDC1-4295-A094-C84836A1E4DA}" destId="{2AEEAFFC-73D0-453E-8130-64E761BCD05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39014-F501-4C3A-82F1-7EC50AE0CE1C}">
      <dsp:nvSpPr>
        <dsp:cNvPr id="0" name=""/>
        <dsp:cNvSpPr/>
      </dsp:nvSpPr>
      <dsp:spPr>
        <a:xfrm>
          <a:off x="0" y="550005"/>
          <a:ext cx="11546006" cy="4618402"/>
        </a:xfrm>
        <a:prstGeom prst="leftRightRibbon">
          <a:avLst/>
        </a:prstGeom>
        <a:gradFill rotWithShape="0">
          <a:gsLst>
            <a:gs pos="27000">
              <a:srgbClr val="6600CC"/>
            </a:gs>
            <a:gs pos="50000">
              <a:srgbClr val="0000F6"/>
            </a:gs>
            <a:gs pos="75000">
              <a:srgbClr val="6600CC"/>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838569-1C81-43CE-BF90-1E947AE84ABB}">
      <dsp:nvSpPr>
        <dsp:cNvPr id="0" name=""/>
        <dsp:cNvSpPr/>
      </dsp:nvSpPr>
      <dsp:spPr>
        <a:xfrm>
          <a:off x="1385520" y="1358226"/>
          <a:ext cx="3810181" cy="2263017"/>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FFFF"/>
              </a:solidFill>
              <a:latin typeface="Algerian" panose="04020705040A02060702" pitchFamily="82" charset="0"/>
            </a:rPr>
            <a:t>COMMON ERRORS ON AS IN FINANCIAL STATEMENTS</a:t>
          </a:r>
          <a:endParaRPr lang="en-US" sz="3200" b="1" kern="1200" dirty="0">
            <a:solidFill>
              <a:srgbClr val="00FFFF"/>
            </a:solidFill>
            <a:latin typeface="Algerian" panose="04020705040A02060702" pitchFamily="82" charset="0"/>
          </a:endParaRPr>
        </a:p>
      </dsp:txBody>
      <dsp:txXfrm>
        <a:off x="1385520" y="1358226"/>
        <a:ext cx="3810181" cy="2263017"/>
      </dsp:txXfrm>
    </dsp:sp>
    <dsp:sp modelId="{7C7130B9-50A6-4B8C-A91D-95AF10EA8E9A}">
      <dsp:nvSpPr>
        <dsp:cNvPr id="0" name=""/>
        <dsp:cNvSpPr/>
      </dsp:nvSpPr>
      <dsp:spPr>
        <a:xfrm>
          <a:off x="5773003" y="2097170"/>
          <a:ext cx="4502942" cy="2263017"/>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FFFF"/>
              </a:solidFill>
              <a:latin typeface="Algerian" panose="04020705040A02060702" pitchFamily="82" charset="0"/>
            </a:rPr>
            <a:t>CA </a:t>
          </a:r>
          <a:r>
            <a:rPr lang="en-US" sz="2600" b="1" kern="1200" dirty="0" err="1" smtClean="0">
              <a:solidFill>
                <a:srgbClr val="00FFFF"/>
              </a:solidFill>
              <a:latin typeface="Algerian" panose="04020705040A02060702" pitchFamily="82" charset="0"/>
            </a:rPr>
            <a:t>Krishanu</a:t>
          </a:r>
          <a:r>
            <a:rPr lang="en-US" sz="2600" b="1" kern="1200" dirty="0" smtClean="0">
              <a:solidFill>
                <a:srgbClr val="00FFFF"/>
              </a:solidFill>
              <a:latin typeface="Algerian" panose="04020705040A02060702" pitchFamily="82" charset="0"/>
            </a:rPr>
            <a:t> Bhattacharyya, FCA, Certified Concurrent, Forensic and Social Auditor, DISA, CISA (WBUT)</a:t>
          </a:r>
          <a:endParaRPr lang="en-US" sz="2600" b="1" kern="1200" dirty="0">
            <a:solidFill>
              <a:srgbClr val="00FFFF"/>
            </a:solidFill>
            <a:latin typeface="Algerian" panose="04020705040A02060702" pitchFamily="82" charset="0"/>
          </a:endParaRPr>
        </a:p>
      </dsp:txBody>
      <dsp:txXfrm>
        <a:off x="5773003" y="2097170"/>
        <a:ext cx="4502942" cy="2263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805328"/>
          <a:ext cx="10645254" cy="3171192"/>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OBSERVATION</a:t>
          </a:r>
          <a:endParaRPr lang="en-US" sz="3200" b="1" kern="1200" dirty="0">
            <a:solidFill>
              <a:srgbClr val="99FF99"/>
            </a:solidFill>
            <a:latin typeface="Algerian" panose="04020705040A02060702" pitchFamily="82" charset="0"/>
          </a:endParaRPr>
        </a:p>
      </dsp:txBody>
      <dsp:txXfrm>
        <a:off x="0" y="2805328"/>
        <a:ext cx="10645254" cy="1712443"/>
      </dsp:txXfrm>
    </dsp:sp>
    <dsp:sp modelId="{3D8D130E-9083-4617-8C04-B03D612B18E3}">
      <dsp:nvSpPr>
        <dsp:cNvPr id="0" name=""/>
        <dsp:cNvSpPr/>
      </dsp:nvSpPr>
      <dsp:spPr>
        <a:xfrm>
          <a:off x="0" y="3995718"/>
          <a:ext cx="10645254" cy="237600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financial statements should disclose the accounting policies adopted in measuring inventories, including the cost formula used</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It was viewed that although cost formula has been given in these cases, however, it would be more appropriate to disclose which cost formula has been used for which class of inventories.</a:t>
          </a:r>
        </a:p>
      </dsp:txBody>
      <dsp:txXfrm>
        <a:off x="0" y="3995718"/>
        <a:ext cx="10645254" cy="2376009"/>
      </dsp:txXfrm>
    </dsp:sp>
    <dsp:sp modelId="{6510A873-B29A-43B7-B3F5-6258383CEAEC}">
      <dsp:nvSpPr>
        <dsp:cNvPr id="0" name=""/>
        <dsp:cNvSpPr/>
      </dsp:nvSpPr>
      <dsp:spPr>
        <a:xfrm rot="10800000">
          <a:off x="0" y="1777"/>
          <a:ext cx="10645254" cy="2851119"/>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777"/>
        <a:ext cx="10645254" cy="1000742"/>
      </dsp:txXfrm>
    </dsp:sp>
    <dsp:sp modelId="{52376F13-95EB-469D-B50E-6CC7C7AE9F16}">
      <dsp:nvSpPr>
        <dsp:cNvPr id="0" name=""/>
        <dsp:cNvSpPr/>
      </dsp:nvSpPr>
      <dsp:spPr>
        <a:xfrm>
          <a:off x="0" y="996212"/>
          <a:ext cx="10645254" cy="867126"/>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16 and 26 of AS 2</a:t>
          </a:r>
          <a:endParaRPr lang="en-US" sz="2800" kern="1200" dirty="0">
            <a:solidFill>
              <a:srgbClr val="005800"/>
            </a:solidFill>
            <a:latin typeface="Arial Black" panose="020B0A04020102020204" pitchFamily="34" charset="0"/>
          </a:endParaRPr>
        </a:p>
      </dsp:txBody>
      <dsp:txXfrm>
        <a:off x="0" y="996212"/>
        <a:ext cx="10645254" cy="867126"/>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Paragraphs 23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5: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disclosure of Related Party Transactions</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following information/ transactions have been noted from Notes to Accounts, Cash Flow Statement, Director’s Report, Corporate Governance Report given in the Annual Reports of different companies: </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1. Advances given to directors; </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2. Application money received from KMP for preferential allotment; </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3. Equity shares allotted to KMP on conversion of warrants; </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4. Dividend paid to the holding company; </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5. Loans and advances given to as well as repaid by the subsidiary</a:t>
          </a:r>
          <a:r>
            <a:rPr lang="en-US" sz="2000" kern="1200" dirty="0" smtClean="0">
              <a:solidFill>
                <a:srgbClr val="6600CC"/>
              </a:solidFill>
              <a:latin typeface="Arial Black" panose="020B0A04020102020204" pitchFamily="34" charset="0"/>
            </a:rPr>
            <a:t>; </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It was viewed that all these transactions are in the nature of related party transactions and although these transactions have been reported in various parts of the Annual Reports, no disclosure has been made under Related Party Disclosures.</a:t>
          </a:r>
          <a:endParaRPr lang="en-US" sz="20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23 (ii)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6: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Disclosure of description of relationship</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From the ‘Related Party Disclosures’ given in the Annual Report of some companies, it was observed:</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•The names of the related parties as well as the transactions that have taken place with such related parties have been disclosed but the </a:t>
          </a:r>
          <a:r>
            <a:rPr lang="en-US" sz="2200" kern="1200" dirty="0" smtClean="0">
              <a:solidFill>
                <a:srgbClr val="6600CC"/>
              </a:solidFill>
              <a:latin typeface="Arial Black" panose="020B0A04020102020204" pitchFamily="34" charset="0"/>
            </a:rPr>
            <a:t>nature of relationship with them has not been disclosed.</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•The </a:t>
          </a:r>
          <a:r>
            <a:rPr lang="en-US" sz="2200" kern="1200" dirty="0" smtClean="0">
              <a:solidFill>
                <a:srgbClr val="6600CC"/>
              </a:solidFill>
              <a:latin typeface="Arial Black" panose="020B0A04020102020204" pitchFamily="34" charset="0"/>
            </a:rPr>
            <a:t>phrase ‘Other Related parties’ has been used</a:t>
          </a:r>
          <a:r>
            <a:rPr lang="en-US" sz="2200" kern="1200" dirty="0" smtClean="0">
              <a:solidFill>
                <a:srgbClr val="005800"/>
              </a:solidFill>
              <a:latin typeface="Arial Black" panose="020B0A04020102020204" pitchFamily="34" charset="0"/>
            </a:rPr>
            <a:t> rather than giving, specific relationship details for parties with whom transactions have taken place.</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viewed that non-disclosure of a description of the relationship between the parties is not in line with the requirement of paragraph 23(ii) of AS 18.</a:t>
          </a:r>
          <a:endParaRPr lang="en-US" sz="22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23 (iv)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7: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Disclosure of outstanding items pertaining to related parties at the Balance Sheet date</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From the ‘Related Party Disclosures’ given in the Annual Report of some companies, it was observed that </a:t>
          </a:r>
          <a:r>
            <a:rPr lang="en-US" sz="2400" kern="1200" dirty="0" smtClean="0">
              <a:solidFill>
                <a:srgbClr val="6600CC"/>
              </a:solidFill>
              <a:latin typeface="Arial Black" panose="020B0A04020102020204" pitchFamily="34" charset="0"/>
            </a:rPr>
            <a:t>while the volume of transactions with the related parties has been disclosed, the year end balances due to / from  the related parties  in respect of the loans and advances  received / given from / to such parties or in respect of other payables or receivables have not been disclosed</a:t>
          </a:r>
          <a:r>
            <a:rPr lang="en-US" sz="2400" kern="1200" dirty="0" smtClean="0">
              <a:solidFill>
                <a:srgbClr val="005800"/>
              </a:solidFill>
              <a:latin typeface="Arial Black" panose="020B0A04020102020204" pitchFamily="34" charset="0"/>
            </a:rPr>
            <a:t>.</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the amount outstanding at the Balance Sheet date should be disclosed as a part of the related party disclosure. </a:t>
          </a:r>
          <a:endParaRPr lang="en-US" sz="2400" kern="1200" dirty="0">
            <a:solidFill>
              <a:srgbClr val="005800"/>
            </a:solidFill>
            <a:latin typeface="Arial Black" panose="020B0A04020102020204" pitchFamily="34" charset="0"/>
          </a:endParaRPr>
        </a:p>
      </dsp:txBody>
      <dsp:txXfrm>
        <a:off x="0" y="1054156"/>
        <a:ext cx="10645254" cy="5103128"/>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Paragraphs 23(vi)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8: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Disclosure of two Related Party under a single column</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“Related Party Disclosures” as given in the annual report, it has been noted that </a:t>
          </a:r>
          <a:r>
            <a:rPr lang="en-US" sz="2800" kern="1200" dirty="0" smtClean="0">
              <a:solidFill>
                <a:srgbClr val="6600CC"/>
              </a:solidFill>
              <a:latin typeface="Arial Black" panose="020B0A04020102020204" pitchFamily="34" charset="0"/>
            </a:rPr>
            <a:t>the transactions with the controlling companies and fellow subsidiaries have been disclosed together in a single column. It was viewed that transactions for each type of relationship should be separately disclosed together under the related party disclosures.</a:t>
          </a:r>
          <a:endParaRPr lang="en-US" sz="28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27 of AS 18 read with explanation thereon</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9: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Non-Disclosure of Material Transactions</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From the Annual Reports of some companies, it has been noted that under the ‘Related Party Disclosures’ transactions of similar nature along with the values thereof have been disclosed on an aggregate basis against each type of related party.</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a:t>
          </a:r>
          <a:r>
            <a:rPr lang="en-US" sz="2400" kern="1200" dirty="0" smtClean="0">
              <a:solidFill>
                <a:srgbClr val="6600CC"/>
              </a:solidFill>
              <a:latin typeface="Arial Black" panose="020B0A04020102020204" pitchFamily="34" charset="0"/>
            </a:rPr>
            <a:t>if any transaction with an individual party constitutes 10% or more of the total related party transactions of same nature then it is a material transaction with that party</a:t>
          </a:r>
          <a:r>
            <a:rPr lang="en-US" sz="2400" kern="1200" dirty="0" smtClean="0">
              <a:solidFill>
                <a:srgbClr val="005800"/>
              </a:solidFill>
              <a:latin typeface="Arial Black" panose="020B0A04020102020204" pitchFamily="34" charset="0"/>
            </a:rPr>
            <a:t>, accordingly, the names of the related parties with whom such transactions have taken place and the volume of each such material transaction need to be disclosed separately.</a:t>
          </a:r>
          <a:endParaRPr lang="en-US" sz="24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AS-3: CASH FLOW STATEMENTS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AS-19: LEASES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Use of Ad-Hoc rate of depreciation for leased asset</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The statement of Significant Accounting Policies as given in the annual report of the company includes the following:</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“Furniture &amp; Fixtures include the cost of </a:t>
          </a:r>
          <a:r>
            <a:rPr lang="en-US" sz="2400" kern="1200" dirty="0" err="1" smtClean="0">
              <a:solidFill>
                <a:srgbClr val="005800"/>
              </a:solidFill>
              <a:latin typeface="Arial Black" panose="020B0A04020102020204" pitchFamily="34" charset="0"/>
            </a:rPr>
            <a:t>Rs</a:t>
          </a:r>
          <a:r>
            <a:rPr lang="en-US" sz="2400" kern="1200" dirty="0" smtClean="0">
              <a:solidFill>
                <a:srgbClr val="005800"/>
              </a:solidFill>
              <a:latin typeface="Arial Black" panose="020B0A04020102020204" pitchFamily="34" charset="0"/>
            </a:rPr>
            <a:t>. XXX towards interior decoration and civil work for leased premises and depreciation rate adopted in respect of these assets are @ 10% under SLM.”					         </a:t>
          </a:r>
          <a:r>
            <a:rPr lang="en-US" sz="24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18 of AS 19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It was observed that the interior decoration and civil work for lease premises is depreciated at an ad-hoc rate of 10% instead of depreciating the same with reference to the leased term of the related premises or its useful life, whichever is shorter. Accordingly, it was viewed that the requirements of the paragraph 18 of AS 19, have not been complied with.</a:t>
          </a:r>
          <a:endParaRPr lang="en-US" sz="26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noted from the Financial Statement of the enterprises that although assets were acquired on non-cancellable lease, however, disclosures of para 25 were not made.</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From the Annual Report of few companies, it is observed that  significant expenses in the nature of rent and hire charges have been shown under Administration expenses / Other Expenses. </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the annual report of couple of other companies, lease rentals and rents including lease rentals have been shown under operating expenses or overheads.				                                                                            </a:t>
          </a:r>
          <a:r>
            <a:rPr lang="en-US" sz="24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25 of AS 19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It was observed it is evident from the disclosures made in the financial statements, including notes to accounts, that these companies have taken certain assets under operating lease. However, disclosures required under paragraph 25 of AS 19 have not been made.</a:t>
          </a:r>
          <a:endParaRPr lang="en-US" sz="26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Asset has been acquired on finance lease, however, disclosure required under paragraph 22 with regard to asset under finance lease, not been made.</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Accounting policy, on leased asset, of one of the company stated that “Rent in respect of leased equipment acquired under financial lease is charged to the Statement of Profit and Loss.” It was observed that although the equipment have been acquired under finance lease, the disclosures as set out in Paragraph 22 have not been made in the financial statements. Accordingly, it was viewed that the requirements of paragraph 22 of AS 19 have not been complied with.					         </a:t>
          </a:r>
          <a:r>
            <a:rPr lang="en-US" sz="24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22 of AS 19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(a) Asset under finance lease to be segregated</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(b) For each class of asset net carrying amount</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(c) Reconciliation between MLP as on BS date and carrying amount: Also break up of MLP in various period</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(d) Contingent rent</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(e) Total future MLP expected to be paid in sublease</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(f) Description of significant leasing arrangements</a:t>
          </a:r>
          <a:endParaRPr lang="en-US" sz="26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Anomalies in cash flow statement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Cash Flow Statement given in the Annual Report of a Bank, it has been noted that </a:t>
          </a:r>
          <a:r>
            <a:rPr lang="en-US" sz="2800" kern="1200" dirty="0" smtClean="0">
              <a:solidFill>
                <a:srgbClr val="6600CC"/>
              </a:solidFill>
              <a:latin typeface="Arial Black" panose="020B0A04020102020204" pitchFamily="34" charset="0"/>
            </a:rPr>
            <a:t>net ’(Increase)/Decrease in Investments’ has been disclosed under the head ’Cash Flow from Operating Activities.’</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Further, it has been noted from the note on Investments that such investments also </a:t>
          </a:r>
          <a:r>
            <a:rPr lang="en-US" sz="2800" kern="1200" dirty="0" smtClean="0">
              <a:solidFill>
                <a:srgbClr val="6600CC"/>
              </a:solidFill>
              <a:latin typeface="Arial Black" panose="020B0A04020102020204" pitchFamily="34" charset="0"/>
            </a:rPr>
            <a:t>include ’Held to maturity’ investments</a:t>
          </a:r>
          <a:r>
            <a:rPr lang="en-US" sz="2800" kern="1200" dirty="0" smtClean="0">
              <a:solidFill>
                <a:srgbClr val="005800"/>
              </a:solidFill>
              <a:latin typeface="Arial Black" panose="020B0A04020102020204" pitchFamily="34" charset="0"/>
            </a:rPr>
            <a:t>.</a:t>
          </a:r>
          <a:endParaRPr lang="en-US" sz="2800" kern="1200" dirty="0">
            <a:solidFill>
              <a:srgbClr val="005800"/>
            </a:solidFill>
            <a:latin typeface="Arial Black" panose="020B0A04020102020204" pitchFamily="34" charset="0"/>
          </a:endParaRPr>
        </a:p>
      </dsp:txBody>
      <dsp:txXfrm>
        <a:off x="0" y="2250572"/>
        <a:ext cx="10645254" cy="3944047"/>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Anomalies in Annual Report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•From the Annual Reports of few companies, it has been noted that significant expenses in the nature of rent and hire charges have been shown under Administration Expenses/ Other Expenses.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the Annual Reports of a couple of other companies, lease rentals and rent, including lease rentals, have been shown under operating expenses/overheads.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noted from the financial statements of enterprises that although assets were acquired on non-cancellable lease, however, disclosures of paragraph 25 were not made.</a:t>
          </a:r>
          <a:endParaRPr lang="en-US" sz="24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observed that it is evident from the disclosures made in the financial statements, including notes to accounts, that these companies have taken certain assets under operating lease. However, disclosures required under paragraph 25 have not been made.</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Asset under operating lease : disclosure by lessee</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 Total future MLP classified in &lt;1 year, 1-3 years, &gt; 3 years (b) Total future MLP expected to be paid in sublease</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(c) Lease payment recognized in PL (d) Sub lease payment received (e) Description of significant leasing arrangements</a:t>
          </a:r>
          <a:endParaRPr lang="en-US" sz="2000" kern="1200" dirty="0" smtClean="0">
            <a:solidFill>
              <a:srgbClr val="6600CC"/>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25 of AS 19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AS-20: EPS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Note to </a:t>
          </a:r>
          <a:r>
            <a:rPr lang="en-US" sz="2800" b="1" kern="1200" dirty="0" err="1" smtClean="0">
              <a:solidFill>
                <a:srgbClr val="99FF99"/>
              </a:solidFill>
              <a:latin typeface="Algerian" panose="04020705040A02060702" pitchFamily="82" charset="0"/>
            </a:rPr>
            <a:t>cfs</a:t>
          </a:r>
          <a:endParaRPr lang="en-US" sz="2800" b="1" kern="1200" dirty="0" smtClean="0">
            <a:solidFill>
              <a:srgbClr val="99FF99"/>
            </a:solidFill>
            <a:latin typeface="Algerian" panose="04020705040A02060702" pitchFamily="82" charset="0"/>
          </a:endParaRP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financial statement of a company, it was noted that on the face of Statement of profit and loss as well as under notes to accounts, only ‘earning per share’ has been disclosed, without stating whether it is basic EPS or diluted EPS.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viewed that </a:t>
          </a:r>
          <a:r>
            <a:rPr lang="en-US" sz="2800" kern="1200" dirty="0" smtClean="0">
              <a:solidFill>
                <a:srgbClr val="6600CC"/>
              </a:solidFill>
              <a:latin typeface="Arial Black" panose="020B0A04020102020204" pitchFamily="34" charset="0"/>
            </a:rPr>
            <a:t>even if there is no difference in the basic and diluted EPS, to comply with the requirement of AS 20, the basic as well as diluted EPS should be explicitly disclosed</a:t>
          </a:r>
          <a:r>
            <a:rPr lang="en-US" sz="2800" kern="1200" dirty="0" smtClean="0">
              <a:solidFill>
                <a:srgbClr val="005800"/>
              </a:solidFill>
              <a:latin typeface="Arial Black" panose="020B0A04020102020204" pitchFamily="34" charset="0"/>
            </a:rPr>
            <a:t>. Merely stating ‘earning per share’ is not in compliance with the requirements of AS 20.</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8 of AS 20</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AS-21: CFS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Note to </a:t>
          </a:r>
          <a:r>
            <a:rPr lang="en-US" sz="2800" b="1" kern="1200" dirty="0" err="1" smtClean="0">
              <a:solidFill>
                <a:srgbClr val="99FF99"/>
              </a:solidFill>
              <a:latin typeface="Algerian" panose="04020705040A02060702" pitchFamily="82" charset="0"/>
            </a:rPr>
            <a:t>cfs</a:t>
          </a:r>
          <a:endParaRPr lang="en-US" sz="2800" b="1" kern="1200" dirty="0" smtClean="0">
            <a:solidFill>
              <a:srgbClr val="99FF99"/>
            </a:solidFill>
            <a:latin typeface="Algerian" panose="04020705040A02060702" pitchFamily="82" charset="0"/>
          </a:endParaRP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the Consolidated Financial Statements of a company, the following note was appearing:</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‘Most of the accounting policies of the reporting company and that of its subsidiaries are similar and are in line with generally accepted accounting principles in India. However since certain subsidiaries are in the business lines which are distinct from that of the reporting company and function in a different regulatory environment, certain policies in respect of investments, gratuity, depreciation/ </a:t>
          </a:r>
          <a:r>
            <a:rPr lang="en-US" sz="2400" kern="1200" dirty="0" err="1" smtClean="0">
              <a:solidFill>
                <a:srgbClr val="005800"/>
              </a:solidFill>
              <a:latin typeface="Arial Black" panose="020B0A04020102020204" pitchFamily="34" charset="0"/>
            </a:rPr>
            <a:t>amortisation</a:t>
          </a:r>
          <a:r>
            <a:rPr lang="en-US" sz="2400" kern="1200" dirty="0" smtClean="0">
              <a:solidFill>
                <a:srgbClr val="005800"/>
              </a:solidFill>
              <a:latin typeface="Arial Black" panose="020B0A04020102020204" pitchFamily="34" charset="0"/>
            </a:rPr>
            <a:t> etc. differ.’</a:t>
          </a:r>
          <a:endParaRPr lang="en-US" sz="24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noted from the given note that although the fact that the accounting policy followed by the subsidiaries in respect of investment, gratuity, depreciation/ amortization etc. differ from that followed by the parent company has been disclosed, however, neither the </a:t>
          </a:r>
          <a:r>
            <a:rPr lang="en-US" sz="2400" kern="1200" dirty="0" smtClean="0">
              <a:solidFill>
                <a:srgbClr val="6600CC"/>
              </a:solidFill>
              <a:latin typeface="Arial Black" panose="020B0A04020102020204" pitchFamily="34" charset="0"/>
            </a:rPr>
            <a:t>proportion of these items in the consolidated financial statements to which these different accounting policies have been applied has been disclosed nor the fact that it is not practicable to do so has been mentioned</a:t>
          </a:r>
          <a:r>
            <a:rPr lang="en-US" sz="2400" kern="1200" dirty="0" smtClean="0">
              <a:solidFill>
                <a:srgbClr val="005800"/>
              </a:solidFill>
              <a:latin typeface="Arial Black" panose="020B0A04020102020204" pitchFamily="34" charset="0"/>
            </a:rPr>
            <a:t>.</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20 of AS 21</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t>
          </a:r>
          <a:r>
            <a:rPr lang="en-US" sz="2800" kern="1200" dirty="0" smtClean="0">
              <a:solidFill>
                <a:srgbClr val="6600CC"/>
              </a:solidFill>
              <a:latin typeface="Arial Black" panose="020B0A04020102020204" pitchFamily="34" charset="0"/>
            </a:rPr>
            <a:t>Related Party Disclosure” given in the Standalone Financial Statements, it has been noted that the company had acquired a subsidiary during the year</a:t>
          </a:r>
          <a:r>
            <a:rPr lang="en-US" sz="2800" kern="1200" dirty="0" smtClean="0">
              <a:solidFill>
                <a:srgbClr val="005800"/>
              </a:solidFill>
              <a:latin typeface="Arial Black" panose="020B0A04020102020204" pitchFamily="34" charset="0"/>
            </a:rPr>
            <a:t>.</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However, from the Consolidated Financial Statements, it was noted that the said subsidiary was neither consolidated nor information relating to it as a subsidiary was disclosed.</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noted from related party disclosure that the company had acquired a subsidiary during the financial year. It has also been noted that during the year, certain transactions have taken place with the said subsidiary company. However, the same was </a:t>
          </a:r>
          <a:r>
            <a:rPr lang="en-US" sz="2400" kern="1200" dirty="0" smtClean="0">
              <a:solidFill>
                <a:srgbClr val="6600CC"/>
              </a:solidFill>
              <a:latin typeface="Arial Black" panose="020B0A04020102020204" pitchFamily="34" charset="0"/>
            </a:rPr>
            <a:t>neither included in the list of entities, the financials of which have been consolidated nor any note providing the reasons for not consolidating the subsidiary </a:t>
          </a:r>
          <a:r>
            <a:rPr lang="en-US" sz="2400" kern="1200" dirty="0" smtClean="0">
              <a:solidFill>
                <a:srgbClr val="005800"/>
              </a:solidFill>
              <a:latin typeface="Arial Black" panose="020B0A04020102020204" pitchFamily="34" charset="0"/>
            </a:rPr>
            <a:t>was disclosed as required under paragraph 29(a) and paragraph 11 of AS 21 respectively.</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Paragraphs 29(a) and 11 of AS 21</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608079"/>
          <a:ext cx="10645254" cy="3116171"/>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608079"/>
        <a:ext cx="10645254" cy="1682732"/>
      </dsp:txXfrm>
    </dsp:sp>
    <dsp:sp modelId="{3D8D130E-9083-4617-8C04-B03D612B18E3}">
      <dsp:nvSpPr>
        <dsp:cNvPr id="0" name=""/>
        <dsp:cNvSpPr/>
      </dsp:nvSpPr>
      <dsp:spPr>
        <a:xfrm>
          <a:off x="0" y="3658246"/>
          <a:ext cx="10645254" cy="2715023"/>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viewed that only the cash flows arising from </a:t>
          </a:r>
          <a:r>
            <a:rPr lang="en-US" sz="2000" kern="1200" dirty="0" smtClean="0">
              <a:solidFill>
                <a:srgbClr val="6600CC"/>
              </a:solidFill>
              <a:latin typeface="Arial Black" panose="020B0A04020102020204" pitchFamily="34" charset="0"/>
            </a:rPr>
            <a:t>purchase/sale of investments which are in the nature of available for sale and held for trading </a:t>
          </a:r>
          <a:r>
            <a:rPr lang="en-US" sz="2000" kern="1200" dirty="0" smtClean="0">
              <a:solidFill>
                <a:srgbClr val="005800"/>
              </a:solidFill>
              <a:latin typeface="Arial Black" panose="020B0A04020102020204" pitchFamily="34" charset="0"/>
            </a:rPr>
            <a:t>should be classified as ‘Cash Flow from Operating Activities’ and those acquired on account of sale/ purchase of ‘held to maturity’ investments should not be considered as cash flow from revenue generating activity of the bank due to its long term nature. Such activities are in the nature of investing activities and therefore should be classified as </a:t>
          </a:r>
          <a:r>
            <a:rPr lang="en-US" sz="2000" kern="1200" dirty="0" smtClean="0">
              <a:solidFill>
                <a:srgbClr val="6600CC"/>
              </a:solidFill>
              <a:latin typeface="Arial Black" panose="020B0A04020102020204" pitchFamily="34" charset="0"/>
            </a:rPr>
            <a:t>‘Cash Flow from Investing Activities’.</a:t>
          </a:r>
          <a:endParaRPr lang="en-US" sz="2000" kern="1200" dirty="0">
            <a:solidFill>
              <a:srgbClr val="6600CC"/>
            </a:solidFill>
            <a:latin typeface="Arial Black" panose="020B0A04020102020204" pitchFamily="34" charset="0"/>
          </a:endParaRPr>
        </a:p>
      </dsp:txBody>
      <dsp:txXfrm>
        <a:off x="0" y="3658246"/>
        <a:ext cx="10645254" cy="2715023"/>
      </dsp:txXfrm>
    </dsp:sp>
    <dsp:sp modelId="{6510A873-B29A-43B7-B3F5-6258383CEAEC}">
      <dsp:nvSpPr>
        <dsp:cNvPr id="0" name=""/>
        <dsp:cNvSpPr/>
      </dsp:nvSpPr>
      <dsp:spPr>
        <a:xfrm rot="10800000">
          <a:off x="0" y="234"/>
          <a:ext cx="10645254" cy="2658820"/>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234"/>
        <a:ext cx="10645254" cy="933246"/>
      </dsp:txXfrm>
    </dsp:sp>
    <dsp:sp modelId="{52376F13-95EB-469D-B50E-6CC7C7AE9F16}">
      <dsp:nvSpPr>
        <dsp:cNvPr id="0" name=""/>
        <dsp:cNvSpPr/>
      </dsp:nvSpPr>
      <dsp:spPr>
        <a:xfrm>
          <a:off x="0" y="867635"/>
          <a:ext cx="10645254" cy="929246"/>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5.4 and 5.5 of AS 3</a:t>
          </a:r>
          <a:endParaRPr lang="en-US" sz="2800" kern="1200" dirty="0">
            <a:solidFill>
              <a:srgbClr val="005800"/>
            </a:solidFill>
            <a:latin typeface="Arial Black" panose="020B0A04020102020204" pitchFamily="34" charset="0"/>
          </a:endParaRPr>
        </a:p>
      </dsp:txBody>
      <dsp:txXfrm>
        <a:off x="0" y="867635"/>
        <a:ext cx="10645254" cy="929246"/>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AS-22: ACCOUNTING FOR TAXES ON INCOME</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accounting policy relating to deferred tax states that “Deferred tax liability and asset are recognized, subject to the consideration of prudence, on timing differences using the tax rates substantively enacted on the Balance Sheet date.”</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has been noted from paragraph 15 of AS 22 that </a:t>
          </a:r>
          <a:r>
            <a:rPr lang="en-US" sz="2200" kern="1200" dirty="0" smtClean="0">
              <a:solidFill>
                <a:srgbClr val="6600CC"/>
              </a:solidFill>
              <a:latin typeface="Arial Black" panose="020B0A04020102020204" pitchFamily="34" charset="0"/>
            </a:rPr>
            <a:t>deferred tax assets should be recognized and carried forward only to the extent that there is a reasonable certaint</a:t>
          </a:r>
          <a:r>
            <a:rPr lang="en-US" sz="2200" kern="1200" dirty="0" smtClean="0">
              <a:solidFill>
                <a:srgbClr val="005800"/>
              </a:solidFill>
              <a:latin typeface="Arial Black" panose="020B0A04020102020204" pitchFamily="34" charset="0"/>
            </a:rPr>
            <a:t>y that sufficient future taxable income will be available against which such deferred tax assets can be realized. It has been noted that although the deferred tax asset has been recognized, however, it is not clear as to whether there exists reasonable certainty that sufficient future taxable income would be available against which such deferred tax assets could be realized. Thus, the stated accounting policy with regard to recognition of Deferred Tax Assets is not complete.</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15 of AS 22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 13 of AS 22</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Treatment</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The company has disclosed that deferred tax and current tax not </a:t>
          </a:r>
          <a:r>
            <a:rPr lang="en-US" sz="2400" kern="1200" dirty="0" err="1" smtClean="0">
              <a:solidFill>
                <a:srgbClr val="005800"/>
              </a:solidFill>
              <a:latin typeface="Arial Black" panose="020B0A04020102020204" pitchFamily="34" charset="0"/>
            </a:rPr>
            <a:t>recognised</a:t>
          </a:r>
          <a:r>
            <a:rPr lang="en-US" sz="2400" kern="1200" dirty="0" smtClean="0">
              <a:solidFill>
                <a:srgbClr val="005800"/>
              </a:solidFill>
              <a:latin typeface="Arial Black" panose="020B0A04020102020204" pitchFamily="34" charset="0"/>
            </a:rPr>
            <a:t> in the absence of book/ tax profit or losses</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1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Paragraph 13 of AS 22 requires that “Deferred tax should be recognized for all the timing differences, subject to the consideration of prudence in respect of deferred tax assets”.</a:t>
          </a:r>
        </a:p>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Accordingly, deferred tax should be recognized for all the timing differences. As per clarification in response to Question 9 (ii), deferred tax liability recognized at the balance sheet date give rise to future taxable income at the time of reversal. Hence, deferred tax asset to the extent of deferred tax liability should be recognized.</a:t>
          </a:r>
          <a:endParaRPr lang="en-US" sz="26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1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A company had the </a:t>
          </a:r>
          <a:r>
            <a:rPr lang="en-US" sz="2800" kern="1200" dirty="0" smtClean="0">
              <a:solidFill>
                <a:srgbClr val="6600CC"/>
              </a:solidFill>
              <a:latin typeface="Arial Black" panose="020B0A04020102020204" pitchFamily="34" charset="0"/>
            </a:rPr>
            <a:t>carry forward of losses </a:t>
          </a:r>
          <a:r>
            <a:rPr lang="en-US" sz="2800" kern="1200" dirty="0" smtClean="0">
              <a:solidFill>
                <a:srgbClr val="005800"/>
              </a:solidFill>
              <a:latin typeface="Arial Black" panose="020B0A04020102020204" pitchFamily="34" charset="0"/>
            </a:rPr>
            <a:t>and its accounting policy with regard to Deferred tax , inter alia , states that “….The management is of the opinion that sufficient future taxable income will be available against which, such deferred tax assets will be </a:t>
          </a:r>
          <a:r>
            <a:rPr lang="en-US" sz="2800" kern="1200" dirty="0" err="1" smtClean="0">
              <a:solidFill>
                <a:srgbClr val="005800"/>
              </a:solidFill>
              <a:latin typeface="Arial Black" panose="020B0A04020102020204" pitchFamily="34" charset="0"/>
            </a:rPr>
            <a:t>realised</a:t>
          </a:r>
          <a:r>
            <a:rPr lang="en-US" sz="2800" kern="1200" dirty="0" smtClean="0">
              <a:solidFill>
                <a:srgbClr val="005800"/>
              </a:solidFill>
              <a:latin typeface="Arial Black" panose="020B0A04020102020204" pitchFamily="34" charset="0"/>
            </a:rPr>
            <a:t>…….”</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17 of AS 22 requires that “where an enterprise has unabsorbed depreciation or carry forward of losses under tax laws, deferred tax assets should be </a:t>
          </a:r>
          <a:r>
            <a:rPr lang="en-US" sz="2400" kern="1200" dirty="0" err="1" smtClean="0">
              <a:solidFill>
                <a:srgbClr val="005800"/>
              </a:solidFill>
              <a:latin typeface="Arial Black" panose="020B0A04020102020204" pitchFamily="34" charset="0"/>
            </a:rPr>
            <a:t>recognised</a:t>
          </a:r>
          <a:r>
            <a:rPr lang="en-US" sz="2400" kern="1200" dirty="0" smtClean="0">
              <a:solidFill>
                <a:srgbClr val="005800"/>
              </a:solidFill>
              <a:latin typeface="Arial Black" panose="020B0A04020102020204" pitchFamily="34" charset="0"/>
            </a:rPr>
            <a:t> only to the extent that there is virtual certainty supported by convincing evidence that sufficient future taxable income will be available against which such deferred tax assets can be realized”.					         </a:t>
          </a:r>
        </a:p>
        <a:p>
          <a:pPr lvl="0" algn="r"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17 of AS 22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has been noted that the company had carried forward unabsorbed losses and as such Paragraph 17 was applicable. It was viewed that although the management was of opinion that the sufficient future taxable income will be available against which such deferred tax assets will be realized, however, it has </a:t>
          </a:r>
          <a:r>
            <a:rPr lang="en-US" sz="2400" kern="1200" dirty="0" smtClean="0">
              <a:solidFill>
                <a:srgbClr val="6600CC"/>
              </a:solidFill>
              <a:latin typeface="Arial Black" panose="020B0A04020102020204" pitchFamily="34" charset="0"/>
            </a:rPr>
            <a:t>failed to state that whether there is virtual certainty supported by convincing evidence that sufficient future taxable income will be available</a:t>
          </a:r>
          <a:r>
            <a:rPr lang="en-US" sz="2400" kern="1200" dirty="0" smtClean="0">
              <a:solidFill>
                <a:srgbClr val="005800"/>
              </a:solidFill>
              <a:latin typeface="Arial Black" panose="020B0A04020102020204" pitchFamily="34" charset="0"/>
            </a:rPr>
            <a:t>. Accordingly, the stated accounting policy is not as per AS 22.</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Discrepancies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balance sheet of a company, both deferred tax assets and deferred tax liabilities have been shown separately on the face of the balance sheet.</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Paragraph 29 of AS 22 requires that “</a:t>
          </a:r>
          <a:r>
            <a:rPr lang="en-US" sz="2200" kern="1200" dirty="0" smtClean="0">
              <a:solidFill>
                <a:srgbClr val="6600CC"/>
              </a:solidFill>
              <a:latin typeface="Arial Black" panose="020B0A04020102020204" pitchFamily="34" charset="0"/>
            </a:rPr>
            <a:t>An enterprise should offset </a:t>
          </a:r>
          <a:r>
            <a:rPr lang="en-US" sz="2200" kern="1200" dirty="0" smtClean="0">
              <a:solidFill>
                <a:srgbClr val="005800"/>
              </a:solidFill>
              <a:latin typeface="Arial Black" panose="020B0A04020102020204" pitchFamily="34" charset="0"/>
            </a:rPr>
            <a:t>deferred tax assets and deferred tax liabilities if (a) the enterprise has a legally enforceable right to set off assets against liabilities representing current tax and (b) the deferred tax assets and the deferred tax liabilities relate to taxes on income levied by the same governing laws”.</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Accordingly, it was viewed that the aforesaid presentation of DTA/ DTL is not in line with AS 22.</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29 of AS 22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Anomalies in cash flow statement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In one of the enterprise, the </a:t>
          </a:r>
          <a:r>
            <a:rPr lang="en-US" sz="2600" kern="1200" dirty="0" smtClean="0">
              <a:solidFill>
                <a:srgbClr val="6600CC"/>
              </a:solidFill>
              <a:latin typeface="Arial Black" panose="020B0A04020102020204" pitchFamily="34" charset="0"/>
            </a:rPr>
            <a:t>components of Cash and Cash equivalents as reported in the balance sheet</a:t>
          </a:r>
          <a:r>
            <a:rPr lang="en-US" sz="2600" kern="1200" dirty="0" smtClean="0">
              <a:solidFill>
                <a:srgbClr val="005800"/>
              </a:solidFill>
              <a:latin typeface="Arial Black" panose="020B0A04020102020204" pitchFamily="34" charset="0"/>
            </a:rPr>
            <a:t> includes Cash in Hand, Cash at Bank, Earmarked Balance against LC, Gratuity &amp; Superannuation etc., Unpaid Dividend Account, Interest accrued on Fixed Deposits and the total of these components matches with the closing cash &amp; cash equivalents as reported in the cash flow statement.</a:t>
          </a:r>
          <a:endParaRPr lang="en-US" sz="2600" kern="1200" dirty="0">
            <a:solidFill>
              <a:srgbClr val="005800"/>
            </a:solidFill>
            <a:latin typeface="Arial Black" panose="020B0A04020102020204" pitchFamily="34" charset="0"/>
          </a:endParaRPr>
        </a:p>
      </dsp:txBody>
      <dsp:txXfrm>
        <a:off x="0" y="2250572"/>
        <a:ext cx="10645254" cy="3944047"/>
      </dsp:txXfrm>
    </dsp:sp>
  </dsp:spTree>
</dsp:drawing>
</file>

<file path=ppt/diagrams/drawing1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5: Anomalies in presentation</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The deferred tax assets and liabilities had been presented in either of the manner as given below:</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•Deferred tax liability shown as a part of ‘Loan Funds’.</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•Deferred tax (net) shown after the head ‘Net Current Assets’.</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•Deferred tax Liability is shown as a deduction from the ‘Application of Funds’.</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•Deferred tax Liability is shown as a part of ‘Shareholders Funds’.</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•Deferred tax Liabilities is shown as distinct sub-head under the Schedule of Provisions.</a:t>
          </a:r>
          <a:endParaRPr lang="en-US" sz="22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Explanation to Paragraph 30 of AS 22 requires that </a:t>
          </a:r>
          <a:r>
            <a:rPr lang="en-US" sz="2400" kern="1200" dirty="0" smtClean="0">
              <a:solidFill>
                <a:srgbClr val="6600CC"/>
              </a:solidFill>
              <a:latin typeface="Arial Black" panose="020B0A04020102020204" pitchFamily="34" charset="0"/>
            </a:rPr>
            <a:t>deferred tax liabilities should be disclosed on the face of the balance sheet separately after the head ‘Unsecured Loans’ and deferred tax assets should be disclosed on the face of the balance sheet separately after the head ‘Investments’.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Accordingly, it was viewed that the aforesaid presentation of DTA/ DTL is not in line with AS 22.</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30 of AS 22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6: Discrepancies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Certain companies do not disclose the break-up of the Deferred Tax Liability/ Deferred Tax Asset either in the schedule or notes to accounts.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31 of AS 22, Accounting for Taxes on Income, requires that “ the break-up of deferred tax assets and deferred tax liabilities into major components of the respective balances should be disclosed in the notes to accounts.”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disclosure of break-up of deferred tax assets or deferred tax liability is in contravention of AS 22.</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 31 of AS 22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AS-23: ACCOUNTING FOR INVESTMENT IN ASSOCIATES IN CFS</a:t>
          </a:r>
          <a:endParaRPr lang="en-US" sz="4000" b="0"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Note to </a:t>
          </a:r>
          <a:r>
            <a:rPr lang="en-US" sz="2800" b="1" kern="1200" dirty="0" err="1" smtClean="0">
              <a:solidFill>
                <a:srgbClr val="99FF99"/>
              </a:solidFill>
              <a:latin typeface="Algerian" panose="04020705040A02060702" pitchFamily="82" charset="0"/>
            </a:rPr>
            <a:t>cfs</a:t>
          </a:r>
          <a:endParaRPr lang="en-US" sz="2800" b="1" kern="1200" dirty="0" smtClean="0">
            <a:solidFill>
              <a:srgbClr val="99FF99"/>
            </a:solidFill>
            <a:latin typeface="Algerian" panose="04020705040A02060702" pitchFamily="82" charset="0"/>
          </a:endParaRP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just" defTabSz="1422400">
            <a:lnSpc>
              <a:spcPct val="90000"/>
            </a:lnSpc>
            <a:spcBef>
              <a:spcPct val="0"/>
            </a:spcBef>
            <a:spcAft>
              <a:spcPct val="35000"/>
            </a:spcAft>
          </a:pPr>
          <a:r>
            <a:rPr lang="en-US" sz="3200" kern="1200" dirty="0" smtClean="0">
              <a:solidFill>
                <a:srgbClr val="005800"/>
              </a:solidFill>
              <a:latin typeface="Arial Black" panose="020B0A04020102020204" pitchFamily="34" charset="0"/>
            </a:rPr>
            <a:t>Other Income: Dividend income on Investment in Associates</a:t>
          </a:r>
        </a:p>
        <a:p>
          <a:pPr lvl="0" algn="just" defTabSz="1422400">
            <a:lnSpc>
              <a:spcPct val="90000"/>
            </a:lnSpc>
            <a:spcBef>
              <a:spcPct val="0"/>
            </a:spcBef>
            <a:spcAft>
              <a:spcPct val="35000"/>
            </a:spcAft>
          </a:pPr>
          <a:r>
            <a:rPr lang="en-US" sz="3200" kern="1200" dirty="0" smtClean="0">
              <a:solidFill>
                <a:srgbClr val="005800"/>
              </a:solidFill>
              <a:latin typeface="Arial Black" panose="020B0A04020102020204" pitchFamily="34" charset="0"/>
            </a:rPr>
            <a:t>Non-current Investments: Investment in Associates</a:t>
          </a:r>
          <a:endParaRPr lang="en-US" sz="32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It was viewed that in the absence of any information that such investments in associate falls under the exceptions as per paragraph 7, equity method of accounting should have been adopted for consolidating its results. Hence, </a:t>
          </a:r>
          <a:r>
            <a:rPr lang="en-US" sz="1800" kern="1200" dirty="0" smtClean="0">
              <a:solidFill>
                <a:srgbClr val="6600CC"/>
              </a:solidFill>
              <a:latin typeface="Arial Black" panose="020B0A04020102020204" pitchFamily="34" charset="0"/>
            </a:rPr>
            <a:t>company’s share in the associate company’s result of operation should have been recognized </a:t>
          </a:r>
          <a:r>
            <a:rPr lang="en-US" sz="1800" kern="1200" dirty="0" smtClean="0">
              <a:solidFill>
                <a:srgbClr val="005800"/>
              </a:solidFill>
              <a:latin typeface="Arial Black" panose="020B0A04020102020204" pitchFamily="34" charset="0"/>
            </a:rPr>
            <a:t>in Consolidated Statement of Profit and Loss instead of recognizing the dividend income on such investments.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Accordingly, it was viewed that </a:t>
          </a:r>
          <a:r>
            <a:rPr lang="en-US" sz="1800" kern="1200" dirty="0" smtClean="0">
              <a:solidFill>
                <a:srgbClr val="6600CC"/>
              </a:solidFill>
              <a:latin typeface="Arial Black" panose="020B0A04020102020204" pitchFamily="34" charset="0"/>
            </a:rPr>
            <a:t>neither the Consolidated Financial Statements have been prepared as per the equity method nor it has been stated that the associate company meets the prescribed exceptional conditions</a:t>
          </a:r>
          <a:r>
            <a:rPr lang="en-US" sz="1800" kern="1200" dirty="0" smtClean="0">
              <a:solidFill>
                <a:srgbClr val="005800"/>
              </a:solidFill>
              <a:latin typeface="Arial Black" panose="020B0A04020102020204" pitchFamily="34" charset="0"/>
            </a:rPr>
            <a:t>. Accordingly, the requirement of AS 23 has not been complied with.</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7 and paragraph 3.8 of AS 23</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just" defTabSz="1422400">
            <a:lnSpc>
              <a:spcPct val="90000"/>
            </a:lnSpc>
            <a:spcBef>
              <a:spcPct val="0"/>
            </a:spcBef>
            <a:spcAft>
              <a:spcPct val="35000"/>
            </a:spcAft>
          </a:pPr>
          <a:r>
            <a:rPr lang="en-US" sz="3200" kern="1200" dirty="0" smtClean="0">
              <a:solidFill>
                <a:srgbClr val="005800"/>
              </a:solidFill>
              <a:latin typeface="Arial Black" panose="020B0A04020102020204" pitchFamily="34" charset="0"/>
            </a:rPr>
            <a:t>It was noted from the schedule of Related Party Disclosures that the Company has an associate company.</a:t>
          </a:r>
          <a:endParaRPr lang="en-US" sz="32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may be noted that Paragraph 23 of AS 23, requires that “Investments in associates accounted for using the equity method should be classified as long-term investments and disclosed separately in the consolidated balance sheet. The investor’s share of the profits or losses of such investments should be disclosed separately in the consolidated statement of profit and loss.						</a:t>
          </a:r>
          <a:r>
            <a:rPr lang="en-US" sz="2400" kern="1200" dirty="0" smtClean="0">
              <a:solidFill>
                <a:srgbClr val="6600CC"/>
              </a:solidFill>
              <a:latin typeface="Arial Black" panose="020B0A04020102020204" pitchFamily="34" charset="0"/>
            </a:rPr>
            <a:t>Contd..</a:t>
          </a:r>
          <a:endParaRPr lang="en-US" sz="2400" kern="1200" dirty="0" smtClean="0">
            <a:solidFill>
              <a:srgbClr val="005800"/>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23 of AS 23</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lvl="0" algn="just" defTabSz="933450">
            <a:lnSpc>
              <a:spcPct val="90000"/>
            </a:lnSpc>
            <a:spcBef>
              <a:spcPct val="0"/>
            </a:spcBef>
            <a:spcAft>
              <a:spcPct val="35000"/>
            </a:spcAft>
          </a:pPr>
          <a:r>
            <a:rPr lang="en-US" sz="2100" kern="1200" dirty="0" smtClean="0">
              <a:solidFill>
                <a:srgbClr val="005800"/>
              </a:solidFill>
              <a:latin typeface="Arial Black" panose="020B0A04020102020204" pitchFamily="34" charset="0"/>
            </a:rPr>
            <a:t>The investor’s share of any extraordinary or prior period items should also be separately disclosed.</a:t>
          </a:r>
        </a:p>
        <a:p>
          <a:pPr lvl="0" algn="just" defTabSz="933450">
            <a:lnSpc>
              <a:spcPct val="90000"/>
            </a:lnSpc>
            <a:spcBef>
              <a:spcPct val="0"/>
            </a:spcBef>
            <a:spcAft>
              <a:spcPct val="35000"/>
            </a:spcAft>
          </a:pPr>
          <a:r>
            <a:rPr lang="en-US" sz="2100" kern="1200" dirty="0" smtClean="0">
              <a:solidFill>
                <a:srgbClr val="005800"/>
              </a:solidFill>
              <a:latin typeface="Arial Black" panose="020B0A04020102020204" pitchFamily="34" charset="0"/>
            </a:rPr>
            <a:t>From the auditor’s report, it was noted that the financial statements of associate company had not been included in the Consolidated Financial Statements. Further, it was noted that neither the investors’ share of the profits or losses in such associate company had been separately disclosed in the Consolidated Statement of Profit &amp; Loss nor the auditors’ report provide any reference on the same. Accordingly, it was viewed that the requirement of AS 23 had not been strictly complied with.</a:t>
          </a:r>
          <a:endParaRPr lang="en-US" sz="21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890125"/>
          <a:ext cx="10645254" cy="3142432"/>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890125"/>
        <a:ext cx="10645254" cy="1696913"/>
      </dsp:txXfrm>
    </dsp:sp>
    <dsp:sp modelId="{3D8D130E-9083-4617-8C04-B03D612B18E3}">
      <dsp:nvSpPr>
        <dsp:cNvPr id="0" name=""/>
        <dsp:cNvSpPr/>
      </dsp:nvSpPr>
      <dsp:spPr>
        <a:xfrm>
          <a:off x="0" y="3973087"/>
          <a:ext cx="10645254" cy="260990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observed that the balance of ‘Cash and cash equivalents’ as reported in the Cash Flow Statement is same as that in the balance sheet i.e. </a:t>
          </a:r>
          <a:r>
            <a:rPr lang="en-US" sz="2000" kern="1200" dirty="0" err="1" smtClean="0">
              <a:solidFill>
                <a:srgbClr val="005800"/>
              </a:solidFill>
              <a:latin typeface="Arial Black" panose="020B0A04020102020204" pitchFamily="34" charset="0"/>
            </a:rPr>
            <a:t>Rs</a:t>
          </a:r>
          <a:r>
            <a:rPr lang="en-US" sz="2000" kern="1200" dirty="0" smtClean="0">
              <a:solidFill>
                <a:srgbClr val="005800"/>
              </a:solidFill>
              <a:latin typeface="Arial Black" panose="020B0A04020102020204" pitchFamily="34" charset="0"/>
            </a:rPr>
            <a:t>. XXX. Further, it was noted from the </a:t>
          </a:r>
          <a:r>
            <a:rPr lang="en-US" sz="2000" kern="1200" dirty="0" smtClean="0">
              <a:solidFill>
                <a:srgbClr val="6600CC"/>
              </a:solidFill>
              <a:latin typeface="Arial Black" panose="020B0A04020102020204" pitchFamily="34" charset="0"/>
            </a:rPr>
            <a:t>components of cash and cash equivalents </a:t>
          </a:r>
          <a:r>
            <a:rPr lang="en-US" sz="2000" kern="1200" dirty="0" smtClean="0">
              <a:solidFill>
                <a:srgbClr val="005800"/>
              </a:solidFill>
              <a:latin typeface="Arial Black" panose="020B0A04020102020204" pitchFamily="34" charset="0"/>
            </a:rPr>
            <a:t>that it includes balances of unpaid dividend, accrued interest on FDs and earmarked balances against LC, Gratuity &amp; Superannuation etc. which are not readily available with the enterprise for its use, thus, the same </a:t>
          </a:r>
          <a:r>
            <a:rPr lang="en-US" sz="2000" kern="1200" dirty="0" smtClean="0">
              <a:solidFill>
                <a:srgbClr val="6600CC"/>
              </a:solidFill>
              <a:latin typeface="Arial Black" panose="020B0A04020102020204" pitchFamily="34" charset="0"/>
            </a:rPr>
            <a:t>cannot be included </a:t>
          </a:r>
          <a:r>
            <a:rPr lang="en-US" sz="2000" kern="1200" dirty="0" smtClean="0">
              <a:solidFill>
                <a:srgbClr val="005800"/>
              </a:solidFill>
              <a:latin typeface="Arial Black" panose="020B0A04020102020204" pitchFamily="34" charset="0"/>
            </a:rPr>
            <a:t>in ‘Cash and Cash Equivalents’.</a:t>
          </a:r>
          <a:endParaRPr lang="en-US" sz="2000" kern="1200" dirty="0">
            <a:solidFill>
              <a:srgbClr val="6600CC"/>
            </a:solidFill>
            <a:latin typeface="Arial Black" panose="020B0A04020102020204" pitchFamily="34" charset="0"/>
          </a:endParaRPr>
        </a:p>
      </dsp:txBody>
      <dsp:txXfrm>
        <a:off x="0" y="3973087"/>
        <a:ext cx="10645254" cy="2609907"/>
      </dsp:txXfrm>
    </dsp:sp>
    <dsp:sp modelId="{6510A873-B29A-43B7-B3F5-6258383CEAEC}">
      <dsp:nvSpPr>
        <dsp:cNvPr id="0" name=""/>
        <dsp:cNvSpPr/>
      </dsp:nvSpPr>
      <dsp:spPr>
        <a:xfrm rot="10800000">
          <a:off x="0" y="2049"/>
          <a:ext cx="10645254" cy="2937077"/>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2049"/>
        <a:ext cx="10645254" cy="1030914"/>
      </dsp:txXfrm>
    </dsp:sp>
    <dsp:sp modelId="{52376F13-95EB-469D-B50E-6CC7C7AE9F16}">
      <dsp:nvSpPr>
        <dsp:cNvPr id="0" name=""/>
        <dsp:cNvSpPr/>
      </dsp:nvSpPr>
      <dsp:spPr>
        <a:xfrm>
          <a:off x="0" y="1026466"/>
          <a:ext cx="10645254" cy="89326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5.2 of AS 3</a:t>
          </a:r>
          <a:endParaRPr lang="en-US" sz="2800" kern="1200" dirty="0">
            <a:solidFill>
              <a:srgbClr val="005800"/>
            </a:solidFill>
            <a:latin typeface="Arial Black" panose="020B0A04020102020204" pitchFamily="34" charset="0"/>
          </a:endParaRPr>
        </a:p>
      </dsp:txBody>
      <dsp:txXfrm>
        <a:off x="0" y="1026466"/>
        <a:ext cx="10645254" cy="893268"/>
      </dsp:txXfrm>
    </dsp:sp>
  </dsp:spTree>
</dsp:drawing>
</file>

<file path=ppt/diagrams/drawing1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AS-26: INTANGIBLE ASSETS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accounting policy on ‘Deferred Revenue Expenditure’ given in the Annual Report of a company it was noted that </a:t>
          </a:r>
          <a:r>
            <a:rPr lang="en-US" sz="2800" kern="1200" dirty="0" smtClean="0">
              <a:solidFill>
                <a:srgbClr val="6600CC"/>
              </a:solidFill>
              <a:latin typeface="Arial Black" panose="020B0A04020102020204" pitchFamily="34" charset="0"/>
            </a:rPr>
            <a:t>expenditure incurred on factory license fees, trade mark fee, seed marketing expenses, public/capital issue expenses, preliminary expenses and rental paid for pre-commencement of retail stores, factories has been treated as deferred revenue expenditure </a:t>
          </a:r>
          <a:r>
            <a:rPr lang="en-US" sz="2800" kern="1200" dirty="0" smtClean="0">
              <a:solidFill>
                <a:srgbClr val="005800"/>
              </a:solidFill>
              <a:latin typeface="Arial Black" panose="020B0A04020102020204" pitchFamily="34" charset="0"/>
            </a:rPr>
            <a:t>which are being amortized over the life of the concerned items.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•The expenditure incurred on </a:t>
          </a:r>
          <a:r>
            <a:rPr lang="en-US" sz="2200" kern="1200" dirty="0" smtClean="0">
              <a:solidFill>
                <a:srgbClr val="6600CC"/>
              </a:solidFill>
              <a:latin typeface="Arial Black" panose="020B0A04020102020204" pitchFamily="34" charset="0"/>
            </a:rPr>
            <a:t>rental paid for pre-commencement of retail stores, factories, seed marketing expenses, public/ capital issue expenses, preliminary expenses </a:t>
          </a:r>
          <a:r>
            <a:rPr lang="en-US" sz="2200" kern="1200" dirty="0" smtClean="0">
              <a:solidFill>
                <a:srgbClr val="005800"/>
              </a:solidFill>
              <a:latin typeface="Arial Black" panose="020B0A04020102020204" pitchFamily="34" charset="0"/>
            </a:rPr>
            <a:t>cannot be considered to be a ‘resource’ being controlled by the enterprise and hence, such expenses </a:t>
          </a:r>
          <a:r>
            <a:rPr lang="en-US" sz="2200" kern="1200" dirty="0" smtClean="0">
              <a:solidFill>
                <a:srgbClr val="6600CC"/>
              </a:solidFill>
              <a:latin typeface="Arial Black" panose="020B0A04020102020204" pitchFamily="34" charset="0"/>
            </a:rPr>
            <a:t>do not meet criteria of term ‘asset’ </a:t>
          </a:r>
          <a:r>
            <a:rPr lang="en-US" sz="2200" kern="1200" dirty="0" smtClean="0">
              <a:solidFill>
                <a:srgbClr val="005800"/>
              </a:solidFill>
              <a:latin typeface="Arial Black" panose="020B0A04020102020204" pitchFamily="34" charset="0"/>
            </a:rPr>
            <a:t>and therefore, they cannot be treated as asset. Accordingly, should be expensed as and when it is incurred.</a:t>
          </a:r>
        </a:p>
        <a:p>
          <a:pPr lvl="0" algn="r" defTabSz="977900">
            <a:lnSpc>
              <a:spcPct val="90000"/>
            </a:lnSpc>
            <a:spcBef>
              <a:spcPct val="0"/>
            </a:spcBef>
            <a:spcAft>
              <a:spcPct val="35000"/>
            </a:spcAft>
          </a:pPr>
          <a:r>
            <a:rPr lang="en-US" sz="22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6.2 of AS 26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•With regard to </a:t>
          </a:r>
          <a:r>
            <a:rPr lang="en-US" sz="2200" kern="1200" dirty="0" smtClean="0">
              <a:solidFill>
                <a:srgbClr val="6600CC"/>
              </a:solidFill>
              <a:latin typeface="Arial Black" panose="020B0A04020102020204" pitchFamily="34" charset="0"/>
            </a:rPr>
            <a:t>factory license fees, trade mark fees</a:t>
          </a:r>
          <a:r>
            <a:rPr lang="en-US" sz="2200" kern="1200" dirty="0" smtClean="0">
              <a:solidFill>
                <a:srgbClr val="005800"/>
              </a:solidFill>
              <a:latin typeface="Arial Black" panose="020B0A04020102020204" pitchFamily="34" charset="0"/>
            </a:rPr>
            <a:t>, these expenditure gives rise to intangible assets. Accordingly, they should be disclosed under the head of ‘intangible assets’ rather than ‘deferred revenue expenditure’.</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•With regard to </a:t>
          </a:r>
          <a:r>
            <a:rPr lang="en-US" sz="2200" kern="1200" dirty="0" smtClean="0">
              <a:solidFill>
                <a:srgbClr val="6600CC"/>
              </a:solidFill>
              <a:latin typeface="Arial Black" panose="020B0A04020102020204" pitchFamily="34" charset="0"/>
            </a:rPr>
            <a:t>software development expense and product development expense</a:t>
          </a:r>
          <a:r>
            <a:rPr lang="en-US" sz="2200" kern="1200" dirty="0" smtClean="0">
              <a:solidFill>
                <a:srgbClr val="005800"/>
              </a:solidFill>
              <a:latin typeface="Arial Black" panose="020B0A04020102020204" pitchFamily="34" charset="0"/>
            </a:rPr>
            <a:t>, it was viewed that if it meets the definition of asset as stated in paragraph 6.2 of AS 26, the same should also be recognized as an ‘intangible asset’, otherwise it should be expensed in the Statement of Profit and Loss in the year in which the expenditure is incurred.</a:t>
          </a:r>
          <a:endParaRPr lang="en-US" sz="22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noted from the accounting policy on R&amp;D of a company that the expenditure on proposed projects has been accumulated and it is amortized over a period of 5 years. It was further noted from the accounting policy that the expenditure on software development, product development, product testing, etc. has been charged to the P&amp;L.</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AS 26 requires classification of expenses incurred on R&amp;D activities phase-wised i.e. those which have been incurred during research phase are classified as ‘Research Expenditure’ and those which have been incurred during development phase be classified as ‘Development Expenditure’. The expenditure incurred during the phase should be recognized as an expense in the Statement of Profit &amp; Loss immediately, and expenditure which have been incurred during the development phase should be recognized as an Intangible Asset, if the recognition criteria given in paragraph 44 of AS 26 are satisfied.                                                          </a:t>
          </a:r>
          <a:r>
            <a:rPr lang="en-US" sz="22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44 of AS 26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Accordingly, it was viewed that R&amp;D expenditure that meets the criteria of paragraph 44 of AS 26 should be recognized as an ‘intangible assets’.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However, in the given case, </a:t>
          </a:r>
          <a:r>
            <a:rPr lang="en-US" sz="2400" kern="1200" dirty="0" smtClean="0">
              <a:solidFill>
                <a:srgbClr val="6600CC"/>
              </a:solidFill>
              <a:latin typeface="Arial Black" panose="020B0A04020102020204" pitchFamily="34" charset="0"/>
            </a:rPr>
            <a:t>R&amp;D expenditures have not been classified between research phase and development phase </a:t>
          </a:r>
          <a:r>
            <a:rPr lang="en-US" sz="2400" kern="1200" dirty="0" smtClean="0">
              <a:solidFill>
                <a:srgbClr val="005800"/>
              </a:solidFill>
              <a:latin typeface="Arial Black" panose="020B0A04020102020204" pitchFamily="34" charset="0"/>
            </a:rPr>
            <a:t>as required by AS 26. Further, the stated policy indicates that R&amp;D expenditures </a:t>
          </a:r>
          <a:r>
            <a:rPr lang="en-US" sz="2400" kern="1200" dirty="0" smtClean="0">
              <a:solidFill>
                <a:srgbClr val="6600CC"/>
              </a:solidFill>
              <a:latin typeface="Arial Black" panose="020B0A04020102020204" pitchFamily="34" charset="0"/>
            </a:rPr>
            <a:t>have been treated as ‘deferred revenue expenditure’ </a:t>
          </a:r>
          <a:r>
            <a:rPr lang="en-US" sz="2400" kern="1200" dirty="0" smtClean="0">
              <a:solidFill>
                <a:srgbClr val="005800"/>
              </a:solidFill>
              <a:latin typeface="Arial Black" panose="020B0A04020102020204" pitchFamily="34" charset="0"/>
            </a:rPr>
            <a:t>which is again contrary to AS 26.</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1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accounting policies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accounting policy of fixed assets given in the Annual Report of a company read as follows:</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‘Intangible assets are identified when they are expected to provide future enduring economic benefits. The assets are identified in the year in which the relevant asset is put to use. (emphasis added)’</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As per aforesaid principle, internally generated asset can be capitalized and the capitalized cost, comprises expenditure that are directly attributable for making the asset ready for its intended use. However, in the given case the intangible assets are identified in the year in which the relevant asset is put to use. It was viewed that this is not in line with requirement of AS 26 which requires </a:t>
          </a:r>
          <a:r>
            <a:rPr lang="en-US" sz="2400" kern="1200" dirty="0" smtClean="0">
              <a:solidFill>
                <a:srgbClr val="6600CC"/>
              </a:solidFill>
              <a:latin typeface="Arial Black" panose="020B0A04020102020204" pitchFamily="34" charset="0"/>
            </a:rPr>
            <a:t>recognition with reference to the date when an intangible asset is available for use rather than when it is put to use</a:t>
          </a:r>
          <a:r>
            <a:rPr lang="en-US" sz="2400" kern="1200" dirty="0" smtClean="0">
              <a:solidFill>
                <a:srgbClr val="005800"/>
              </a:solidFill>
              <a:latin typeface="Arial Black" panose="020B0A04020102020204" pitchFamily="34" charset="0"/>
            </a:rPr>
            <a:t>.</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57 of AS 26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AS-27: FINANCIAL REPORTING OF INVESTMENTS IN JV</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CASE3: Anomalies in cash flow statement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In the note on Administrative and Other Expenses, there is an item </a:t>
          </a:r>
          <a:r>
            <a:rPr lang="en-US" sz="2600" kern="1200" dirty="0" smtClean="0">
              <a:solidFill>
                <a:srgbClr val="6600CC"/>
              </a:solidFill>
              <a:latin typeface="Arial Black" panose="020B0A04020102020204" pitchFamily="34" charset="0"/>
            </a:rPr>
            <a:t>Exchange Fluctuation (net)</a:t>
          </a:r>
          <a:r>
            <a:rPr lang="en-US" sz="2600" kern="1200" dirty="0" smtClean="0">
              <a:solidFill>
                <a:srgbClr val="005800"/>
              </a:solidFill>
              <a:latin typeface="Arial Black" panose="020B0A04020102020204" pitchFamily="34" charset="0"/>
            </a:rPr>
            <a:t> amounting to </a:t>
          </a:r>
          <a:r>
            <a:rPr lang="en-US" sz="2600" kern="1200" dirty="0" err="1" smtClean="0">
              <a:solidFill>
                <a:srgbClr val="005800"/>
              </a:solidFill>
              <a:latin typeface="Arial Black" panose="020B0A04020102020204" pitchFamily="34" charset="0"/>
            </a:rPr>
            <a:t>Rs</a:t>
          </a:r>
          <a:r>
            <a:rPr lang="en-US" sz="2600" kern="1200" dirty="0" smtClean="0">
              <a:solidFill>
                <a:srgbClr val="005800"/>
              </a:solidFill>
              <a:latin typeface="Arial Black" panose="020B0A04020102020204" pitchFamily="34" charset="0"/>
            </a:rPr>
            <a:t>. XXX, however, the same has not been adjusted to determine cash flow from operating activities in Cash Flow Statement.</a:t>
          </a:r>
          <a:endParaRPr lang="en-US" sz="2600" kern="1200" dirty="0">
            <a:solidFill>
              <a:srgbClr val="005800"/>
            </a:solidFill>
            <a:latin typeface="Arial Black" panose="020B0A04020102020204" pitchFamily="34" charset="0"/>
          </a:endParaRPr>
        </a:p>
      </dsp:txBody>
      <dsp:txXfrm>
        <a:off x="0" y="2250572"/>
        <a:ext cx="10645254" cy="3944047"/>
      </dsp:txXfrm>
    </dsp:sp>
  </dsp:spTree>
</dsp:drawing>
</file>

<file path=ppt/diagrams/drawing1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Anomalies in annual report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annual report of a company, it was noted that a list of all joint ventures as well as percentage of voting power of the company has been disclosed in the Consolidated Financial Statements. There was no such information available in Standalone Financial Statements.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noted that disclosure regarding joint venture has been given under Consolidated Financial Statement. However, </a:t>
          </a:r>
          <a:r>
            <a:rPr lang="en-US" sz="2200" kern="1200" dirty="0" smtClean="0">
              <a:solidFill>
                <a:srgbClr val="6600CC"/>
              </a:solidFill>
              <a:latin typeface="Arial Black" panose="020B0A04020102020204" pitchFamily="34" charset="0"/>
            </a:rPr>
            <a:t>no such information has been provided in the Standalone Financial Statements</a:t>
          </a:r>
          <a:r>
            <a:rPr lang="en-US" sz="2200" kern="1200" dirty="0" smtClean="0">
              <a:solidFill>
                <a:srgbClr val="005800"/>
              </a:solidFill>
              <a:latin typeface="Arial Black" panose="020B0A04020102020204" pitchFamily="34" charset="0"/>
            </a:rPr>
            <a:t> as specifically required under paragraph 49 of AS 27.</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Accordingly, it was viewed that the requirement of paragraph 49 of AS 27 has not been complied with.</a:t>
          </a:r>
        </a:p>
        <a:p>
          <a:pPr lvl="0" algn="just" defTabSz="977900">
            <a:lnSpc>
              <a:spcPct val="90000"/>
            </a:lnSpc>
            <a:spcBef>
              <a:spcPct val="0"/>
            </a:spcBef>
            <a:spcAft>
              <a:spcPct val="35000"/>
            </a:spcAft>
          </a:pPr>
          <a:r>
            <a:rPr lang="en-US" sz="2200" kern="1200" dirty="0" smtClean="0">
              <a:solidFill>
                <a:srgbClr val="6600CC"/>
              </a:solidFill>
              <a:latin typeface="Arial Black" panose="020B0A04020102020204" pitchFamily="34" charset="0"/>
            </a:rPr>
            <a:t>(52. List of joint ventures and description of interest. For jointly controlled enterprise to disclose proportion of interest, name, country of incorporation)</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49 and paragraph 52 of AS 27</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Related Party Disclosures of a company, it has been found that the company has a joint venture with A Ltd.</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As per Paragraph 53 of AS 27, a </a:t>
          </a:r>
          <a:r>
            <a:rPr lang="en-US" sz="2400" kern="1200" dirty="0" err="1" smtClean="0">
              <a:solidFill>
                <a:srgbClr val="005800"/>
              </a:solidFill>
              <a:latin typeface="Arial Black" panose="020B0A04020102020204" pitchFamily="34" charset="0"/>
            </a:rPr>
            <a:t>venturer</a:t>
          </a:r>
          <a:r>
            <a:rPr lang="en-US" sz="2400" kern="1200" dirty="0" smtClean="0">
              <a:solidFill>
                <a:srgbClr val="005800"/>
              </a:solidFill>
              <a:latin typeface="Arial Black" panose="020B0A04020102020204" pitchFamily="34" charset="0"/>
            </a:rPr>
            <a:t> should disclose a list of all joint ventures and description of interest in significant joint ventures.</a:t>
          </a:r>
        </a:p>
        <a:p>
          <a:pPr lvl="0" algn="just"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It was noted that although there exists a relationship in the nature of joint venture but the company omits to provide the description of interest in such joint venture, which is against the requirement of paragraph 53 of AS 27.</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53 of AS 27</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AS-28: IMPAIRMENT OF ASSETS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accounting policies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noted from the accounting policy on impairment that impairment loss has been determined on the basis of the net selling price which in turn has been derived based on the expected salvage value.</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One of the notes forming part of Accounts given in the Annual Report of a company, stated as follows: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impairment loss had been determined </a:t>
          </a:r>
          <a:r>
            <a:rPr lang="en-US" sz="2000" kern="1200" dirty="0" smtClean="0">
              <a:solidFill>
                <a:srgbClr val="6600CC"/>
              </a:solidFill>
              <a:latin typeface="Arial Black" panose="020B0A04020102020204" pitchFamily="34" charset="0"/>
            </a:rPr>
            <a:t>on the basis of net selling price (determined on the basis of expected salvage value) </a:t>
          </a:r>
          <a:r>
            <a:rPr lang="en-US" sz="2000" kern="1200" dirty="0" smtClean="0">
              <a:solidFill>
                <a:srgbClr val="005800"/>
              </a:solidFill>
              <a:latin typeface="Arial Black" panose="020B0A04020102020204" pitchFamily="34" charset="0"/>
            </a:rPr>
            <a:t>in respect of CGUs representing specific process plants and other individual assets. The impairment loss had been recognized owing to the prevalent market conditions of the product which was to be manufactured from specific process plants and conditions of the individual assets.</a:t>
          </a:r>
          <a:endParaRPr lang="en-US" sz="20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observed that the term ‘salvage value’ is generally referred to as estimated value that an asset will realize upon its sale at the end of its useful life. It was viewed that as per requirement of AS 28, </a:t>
          </a:r>
          <a:r>
            <a:rPr lang="en-US" sz="2200" kern="1200" dirty="0" smtClean="0">
              <a:solidFill>
                <a:srgbClr val="6600CC"/>
              </a:solidFill>
              <a:latin typeface="Arial Black" panose="020B0A04020102020204" pitchFamily="34" charset="0"/>
            </a:rPr>
            <a:t>net selling price should be determined based on the value that can be obtained as on the Balance Sheet date which cannot be considered to be an end of useful life of an asset </a:t>
          </a:r>
          <a:r>
            <a:rPr lang="en-US" sz="2200" kern="1200" dirty="0" smtClean="0">
              <a:solidFill>
                <a:srgbClr val="005800"/>
              </a:solidFill>
              <a:latin typeface="Arial Black" panose="020B0A04020102020204" pitchFamily="34" charset="0"/>
            </a:rPr>
            <a:t>until and unless the assets would not be in use after the reporting date. Accordingly, it was viewed that considering expected salvage value for determining impairment loss is not in accordance with the requirements of AS 28.</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63 of AS 28</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AS-29: PROVISIONS, CONTINGENT LIABILITIES AND CONTINGENT ASSETS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1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accounting policies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Annual Report of a company, one of the note in Notes to Accounts stated as follows :</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accordance with Accounting Standard 29, the following is considered as Contingent Liabilities: Guarantees given by bankers for performance of contracts &amp; others.’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noted that guarantees given by bankers for the performance of contracts have been disclosed as contingent liabilities of the company. It was viewed that </a:t>
          </a:r>
          <a:r>
            <a:rPr lang="en-US" sz="2000" kern="1200" dirty="0" smtClean="0">
              <a:solidFill>
                <a:srgbClr val="6600CC"/>
              </a:solidFill>
              <a:latin typeface="Arial Black" panose="020B0A04020102020204" pitchFamily="34" charset="0"/>
            </a:rPr>
            <a:t>guarantees given against own performance of the company do not give rise to any contingent liability </a:t>
          </a:r>
          <a:r>
            <a:rPr lang="en-US" sz="2000" kern="1200" dirty="0" smtClean="0">
              <a:solidFill>
                <a:srgbClr val="005800"/>
              </a:solidFill>
              <a:latin typeface="Arial Black" panose="020B0A04020102020204" pitchFamily="34" charset="0"/>
            </a:rPr>
            <a:t>because the company in any case holds an obligation to perform the event against which guarantee is given which is also supported by paragraph 8.8.7.2 of Guidance Note on Schedule III to the Companies Act, 2013.</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Hence, </a:t>
          </a:r>
          <a:r>
            <a:rPr lang="en-US" sz="2000" kern="1200" dirty="0" smtClean="0">
              <a:solidFill>
                <a:srgbClr val="6600CC"/>
              </a:solidFill>
              <a:latin typeface="Arial Black" panose="020B0A04020102020204" pitchFamily="34" charset="0"/>
            </a:rPr>
            <a:t>such performance guarantees do not meet the definition of ‘Contingent Liabilities’ given in paragraph 10.4 of AS 29</a:t>
          </a:r>
          <a:r>
            <a:rPr lang="en-US" sz="2000" kern="1200" dirty="0" smtClean="0">
              <a:solidFill>
                <a:srgbClr val="005800"/>
              </a:solidFill>
              <a:latin typeface="Arial Black" panose="020B0A04020102020204" pitchFamily="34" charset="0"/>
            </a:rPr>
            <a:t>.</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Paragraph 10.4 of AS 29 and paragraph 8.8.7.2 of Guidance Note on Schedule III to the Companies Act, 2013</a:t>
          </a:r>
          <a:endParaRPr lang="en-US" sz="20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712632"/>
          <a:ext cx="10645254" cy="244342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3712632"/>
        <a:ext cx="10645254" cy="1319450"/>
      </dsp:txXfrm>
    </dsp:sp>
    <dsp:sp modelId="{3D8D130E-9083-4617-8C04-B03D612B18E3}">
      <dsp:nvSpPr>
        <dsp:cNvPr id="0" name=""/>
        <dsp:cNvSpPr/>
      </dsp:nvSpPr>
      <dsp:spPr>
        <a:xfrm>
          <a:off x="0" y="4554700"/>
          <a:ext cx="10645254" cy="202935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viewed that the entire amount cannot be considered to comprise of only realized foreign exchange gain/ loss unless such information has been provided. Hence, the </a:t>
          </a:r>
          <a:r>
            <a:rPr lang="en-US" sz="2000" kern="1200" dirty="0" smtClean="0">
              <a:solidFill>
                <a:srgbClr val="6600CC"/>
              </a:solidFill>
              <a:latin typeface="Arial Black" panose="020B0A04020102020204" pitchFamily="34" charset="0"/>
            </a:rPr>
            <a:t>unrealized foreign exchange loss should have been adjusted </a:t>
          </a:r>
          <a:r>
            <a:rPr lang="en-US" sz="2000" kern="1200" dirty="0" smtClean="0">
              <a:solidFill>
                <a:srgbClr val="005800"/>
              </a:solidFill>
              <a:latin typeface="Arial Black" panose="020B0A04020102020204" pitchFamily="34" charset="0"/>
            </a:rPr>
            <a:t>to determine cash flow from operating activities as per the requirements of AS 3.</a:t>
          </a:r>
          <a:endParaRPr lang="en-US" sz="2000" kern="1200" dirty="0">
            <a:solidFill>
              <a:srgbClr val="6600CC"/>
            </a:solidFill>
            <a:latin typeface="Arial Black" panose="020B0A04020102020204" pitchFamily="34" charset="0"/>
          </a:endParaRPr>
        </a:p>
      </dsp:txBody>
      <dsp:txXfrm>
        <a:off x="0" y="4554700"/>
        <a:ext cx="10645254" cy="2029357"/>
      </dsp:txXfrm>
    </dsp:sp>
    <dsp:sp modelId="{6510A873-B29A-43B7-B3F5-6258383CEAEC}">
      <dsp:nvSpPr>
        <dsp:cNvPr id="0" name=""/>
        <dsp:cNvSpPr/>
      </dsp:nvSpPr>
      <dsp:spPr>
        <a:xfrm rot="10800000">
          <a:off x="0" y="987"/>
          <a:ext cx="10645254" cy="3749747"/>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987"/>
        <a:ext cx="10645254" cy="1316161"/>
      </dsp:txXfrm>
    </dsp:sp>
    <dsp:sp modelId="{52376F13-95EB-469D-B50E-6CC7C7AE9F16}">
      <dsp:nvSpPr>
        <dsp:cNvPr id="0" name=""/>
        <dsp:cNvSpPr/>
      </dsp:nvSpPr>
      <dsp:spPr>
        <a:xfrm>
          <a:off x="0" y="1298444"/>
          <a:ext cx="10645254" cy="115874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Paragraph 27 of AS 3</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Unrealized gains and losses arising from changes in foreign exchange rates are not cash flows</a:t>
          </a:r>
          <a:endParaRPr lang="en-US" sz="2000" kern="1200" dirty="0">
            <a:solidFill>
              <a:srgbClr val="005800"/>
            </a:solidFill>
            <a:latin typeface="Arial Black" panose="020B0A04020102020204" pitchFamily="34" charset="0"/>
          </a:endParaRPr>
        </a:p>
      </dsp:txBody>
      <dsp:txXfrm>
        <a:off x="0" y="1298444"/>
        <a:ext cx="10645254" cy="1158740"/>
      </dsp:txXfrm>
    </dsp:sp>
  </dsp:spTree>
</dsp:drawing>
</file>

<file path=ppt/diagrams/drawing1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anomalies in annual report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Annual Report of company, it was noted from notes relating to Long-term Provisions and Short-term Provisions that “</a:t>
          </a:r>
          <a:r>
            <a:rPr lang="en-US" sz="2800" kern="1200" dirty="0" smtClean="0">
              <a:solidFill>
                <a:srgbClr val="6600CC"/>
              </a:solidFill>
              <a:latin typeface="Arial Black" panose="020B0A04020102020204" pitchFamily="34" charset="0"/>
            </a:rPr>
            <a:t>Provision for Expenses</a:t>
          </a:r>
          <a:r>
            <a:rPr lang="en-US" sz="2800" kern="1200" dirty="0" smtClean="0">
              <a:solidFill>
                <a:srgbClr val="005800"/>
              </a:solidFill>
              <a:latin typeface="Arial Black" panose="020B0A04020102020204" pitchFamily="34" charset="0"/>
            </a:rPr>
            <a:t>” has been included under these heads.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As per paragraph 12 of AS 29, provisions are made for those liabilities, the measurement of which involves substantial degree of estimation and which will be settled in future. </a:t>
          </a:r>
          <a:r>
            <a:rPr lang="en-US" sz="2400" kern="1200" dirty="0" smtClean="0">
              <a:solidFill>
                <a:srgbClr val="6600CC"/>
              </a:solidFill>
              <a:latin typeface="Arial Black" panose="020B0A04020102020204" pitchFamily="34" charset="0"/>
            </a:rPr>
            <a:t>Expenses are generally considered as accrued against services that have been received but not settled</a:t>
          </a:r>
          <a:r>
            <a:rPr lang="en-US" sz="2400" kern="1200" dirty="0" smtClean="0">
              <a:solidFill>
                <a:srgbClr val="005800"/>
              </a:solidFill>
              <a:latin typeface="Arial Black" panose="020B0A04020102020204" pitchFamily="34" charset="0"/>
            </a:rPr>
            <a:t>. Therefore, it was viewed that the disclosure of unpaid expenses under the head of provisions is not in accordance with paragraph 12 of AS 29.</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Paragraphs 12 of AS 29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anomalies in annual report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Noted in the Annual Report of a company:</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Company has not provided for moping up of subsidy on raw materials of fertilizer in terms of office memorandum issued by the Ministry of Chemicals &amp; Fertilizers, Govt. of India, which is being reconsidered and </a:t>
          </a:r>
          <a:r>
            <a:rPr lang="en-US" sz="2800" kern="1200" dirty="0" smtClean="0">
              <a:solidFill>
                <a:srgbClr val="6600CC"/>
              </a:solidFill>
              <a:latin typeface="Arial Black" panose="020B0A04020102020204" pitchFamily="34" charset="0"/>
            </a:rPr>
            <a:t>decided not to effect recovery till a policy in this regard is formulated. This has strengthened the management’ view for not providing the same</a:t>
          </a:r>
          <a:r>
            <a:rPr lang="en-US" sz="2800" kern="1200" dirty="0" smtClean="0">
              <a:solidFill>
                <a:srgbClr val="005800"/>
              </a:solidFill>
              <a:latin typeface="Arial Black" panose="020B0A04020102020204" pitchFamily="34" charset="0"/>
            </a:rPr>
            <a:t>.’</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1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As per paragraph 71 of AS 29, where any of the information required by paragraph 68 is not disclosed because it is not practicable to do so, that fact should be stated. </a:t>
          </a:r>
          <a:r>
            <a:rPr lang="en-US" sz="2600" kern="1200" dirty="0" smtClean="0">
              <a:solidFill>
                <a:srgbClr val="6600CC"/>
              </a:solidFill>
              <a:latin typeface="Arial Black" panose="020B0A04020102020204" pitchFamily="34" charset="0"/>
            </a:rPr>
            <a:t>While disclosing details of contingent liabilities, an estimate of its financial effect should be given unless it is not practical to do so</a:t>
          </a:r>
          <a:r>
            <a:rPr lang="en-US" sz="2600" kern="1200" dirty="0" smtClean="0">
              <a:solidFill>
                <a:srgbClr val="005800"/>
              </a:solidFill>
              <a:latin typeface="Arial Black" panose="020B0A04020102020204" pitchFamily="34" charset="0"/>
            </a:rPr>
            <a:t>. In the latter case, the fact should be accordingly disclosed.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68 and 71 of AS 29</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CASE3: Anomalies in cash flow statement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Cash Flow Statement of a non financial enterprise, under the heading of financing activities, an item interest (net) amounting to </a:t>
          </a:r>
          <a:r>
            <a:rPr lang="en-US" sz="2800" kern="1200" dirty="0" err="1" smtClean="0">
              <a:solidFill>
                <a:srgbClr val="005800"/>
              </a:solidFill>
              <a:latin typeface="Arial Black" panose="020B0A04020102020204" pitchFamily="34" charset="0"/>
            </a:rPr>
            <a:t>Rs</a:t>
          </a:r>
          <a:r>
            <a:rPr lang="en-US" sz="2800" kern="1200" dirty="0" smtClean="0">
              <a:solidFill>
                <a:srgbClr val="005800"/>
              </a:solidFill>
              <a:latin typeface="Arial Black" panose="020B0A04020102020204" pitchFamily="34" charset="0"/>
            </a:rPr>
            <a:t>. XXX has been reported.</a:t>
          </a:r>
          <a:endParaRPr lang="en-US" sz="2800" kern="1200" dirty="0">
            <a:solidFill>
              <a:srgbClr val="005800"/>
            </a:solidFill>
            <a:latin typeface="Arial Black" panose="020B0A04020102020204" pitchFamily="34" charset="0"/>
          </a:endParaRPr>
        </a:p>
      </dsp:txBody>
      <dsp:txXfrm>
        <a:off x="0" y="2250572"/>
        <a:ext cx="10645254" cy="39440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050576"/>
          <a:ext cx="10645254" cy="3006343"/>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3050576"/>
        <a:ext cx="10645254" cy="1623425"/>
      </dsp:txXfrm>
    </dsp:sp>
    <dsp:sp modelId="{3D8D130E-9083-4617-8C04-B03D612B18E3}">
      <dsp:nvSpPr>
        <dsp:cNvPr id="0" name=""/>
        <dsp:cNvSpPr/>
      </dsp:nvSpPr>
      <dsp:spPr>
        <a:xfrm>
          <a:off x="0" y="4086638"/>
          <a:ext cx="10645254" cy="249688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the </a:t>
          </a:r>
          <a:r>
            <a:rPr lang="en-US" sz="2400" kern="1200" dirty="0" smtClean="0">
              <a:solidFill>
                <a:srgbClr val="6600CC"/>
              </a:solidFill>
              <a:latin typeface="Arial Black" panose="020B0A04020102020204" pitchFamily="34" charset="0"/>
            </a:rPr>
            <a:t>cash flows from interest income has arisen due to investing activity while the cash flows from interest expense, has arisen due to financing activity hence, they can not be netted off against each other</a:t>
          </a:r>
          <a:r>
            <a:rPr lang="en-US" sz="2400" kern="1200" dirty="0" smtClean="0">
              <a:solidFill>
                <a:srgbClr val="005800"/>
              </a:solidFill>
              <a:latin typeface="Arial Black" panose="020B0A04020102020204" pitchFamily="34" charset="0"/>
            </a:rPr>
            <a:t>.</a:t>
          </a:r>
          <a:endParaRPr lang="en-US" sz="2400" kern="1200" dirty="0">
            <a:solidFill>
              <a:srgbClr val="6600CC"/>
            </a:solidFill>
            <a:latin typeface="Arial Black" panose="020B0A04020102020204" pitchFamily="34" charset="0"/>
          </a:endParaRPr>
        </a:p>
      </dsp:txBody>
      <dsp:txXfrm>
        <a:off x="0" y="4086638"/>
        <a:ext cx="10645254" cy="2496880"/>
      </dsp:txXfrm>
    </dsp:sp>
    <dsp:sp modelId="{6510A873-B29A-43B7-B3F5-6258383CEAEC}">
      <dsp:nvSpPr>
        <dsp:cNvPr id="0" name=""/>
        <dsp:cNvSpPr/>
      </dsp:nvSpPr>
      <dsp:spPr>
        <a:xfrm rot="10800000">
          <a:off x="0" y="1525"/>
          <a:ext cx="10645254" cy="3095930"/>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25"/>
        <a:ext cx="10645254" cy="1086671"/>
      </dsp:txXfrm>
    </dsp:sp>
    <dsp:sp modelId="{52376F13-95EB-469D-B50E-6CC7C7AE9F16}">
      <dsp:nvSpPr>
        <dsp:cNvPr id="0" name=""/>
        <dsp:cNvSpPr/>
      </dsp:nvSpPr>
      <dsp:spPr>
        <a:xfrm>
          <a:off x="0" y="986011"/>
          <a:ext cx="10645254" cy="115743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30 of AS 3</a:t>
          </a:r>
          <a:endParaRPr lang="en-US" sz="2800" kern="1200" dirty="0">
            <a:solidFill>
              <a:srgbClr val="005800"/>
            </a:solidFill>
            <a:latin typeface="Arial Black" panose="020B0A04020102020204" pitchFamily="34" charset="0"/>
          </a:endParaRPr>
        </a:p>
      </dsp:txBody>
      <dsp:txXfrm>
        <a:off x="0" y="986011"/>
        <a:ext cx="10645254" cy="115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SOME DEFICIENCY STATISTICS..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AS-4: CONTINGENCIES AND EVENTS OCCOURING AFTER BALANCE SHEET DATE</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Notes to Accounts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l"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One of the Notes to Accounts states that it is the Company’s Policy to take into account the impact of any significant event that occurs after Balance Sheet date but before the </a:t>
          </a:r>
          <a:r>
            <a:rPr lang="en-US" sz="2800" kern="1200" dirty="0" smtClean="0">
              <a:solidFill>
                <a:srgbClr val="6600CC"/>
              </a:solidFill>
              <a:latin typeface="Arial Black" panose="020B0A04020102020204" pitchFamily="34" charset="0"/>
            </a:rPr>
            <a:t>finalization of accounts</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175053"/>
          <a:ext cx="10645254" cy="287291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175053"/>
        <a:ext cx="10645254" cy="1551371"/>
      </dsp:txXfrm>
    </dsp:sp>
    <dsp:sp modelId="{3D8D130E-9083-4617-8C04-B03D612B18E3}">
      <dsp:nvSpPr>
        <dsp:cNvPr id="0" name=""/>
        <dsp:cNvSpPr/>
      </dsp:nvSpPr>
      <dsp:spPr>
        <a:xfrm>
          <a:off x="0" y="3232553"/>
          <a:ext cx="10645254" cy="313769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viewed that events occurring after the balance sheet date are those significant events that occur between the balance sheet date and the date on which the financial statements are approved by the Board of Directors/ corresponding approved authority.</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viewed that the </a:t>
          </a:r>
          <a:r>
            <a:rPr lang="en-US" sz="2000" kern="1200" dirty="0" smtClean="0">
              <a:solidFill>
                <a:srgbClr val="6600CC"/>
              </a:solidFill>
              <a:latin typeface="Arial Black" panose="020B0A04020102020204" pitchFamily="34" charset="0"/>
            </a:rPr>
            <a:t>date of finalization of accounts could not be construed as the date when the financial statements have been approved by the Board unless the date of signing the Auditors’ Report is same as the date of finalization of accounts</a:t>
          </a:r>
          <a:r>
            <a:rPr lang="en-US" sz="2000" kern="1200" dirty="0" smtClean="0">
              <a:solidFill>
                <a:srgbClr val="005800"/>
              </a:solidFill>
              <a:latin typeface="Arial Black" panose="020B0A04020102020204" pitchFamily="34" charset="0"/>
            </a:rPr>
            <a:t>.</a:t>
          </a:r>
          <a:endParaRPr lang="en-US" sz="2000" kern="1200" dirty="0">
            <a:solidFill>
              <a:srgbClr val="6600CC"/>
            </a:solidFill>
            <a:latin typeface="Arial Black" panose="020B0A04020102020204" pitchFamily="34" charset="0"/>
          </a:endParaRPr>
        </a:p>
      </dsp:txBody>
      <dsp:txXfrm>
        <a:off x="0" y="3232553"/>
        <a:ext cx="10645254" cy="3137692"/>
      </dsp:txXfrm>
    </dsp:sp>
    <dsp:sp modelId="{6510A873-B29A-43B7-B3F5-6258383CEAEC}">
      <dsp:nvSpPr>
        <dsp:cNvPr id="0" name=""/>
        <dsp:cNvSpPr/>
      </dsp:nvSpPr>
      <dsp:spPr>
        <a:xfrm rot="10800000">
          <a:off x="0" y="3258"/>
          <a:ext cx="10645254" cy="243874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258"/>
        <a:ext cx="10645254" cy="855998"/>
      </dsp:txXfrm>
    </dsp:sp>
    <dsp:sp modelId="{52376F13-95EB-469D-B50E-6CC7C7AE9F16}">
      <dsp:nvSpPr>
        <dsp:cNvPr id="0" name=""/>
        <dsp:cNvSpPr/>
      </dsp:nvSpPr>
      <dsp:spPr>
        <a:xfrm>
          <a:off x="0" y="843204"/>
          <a:ext cx="10645254" cy="7648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3.2 of AS 4</a:t>
          </a:r>
          <a:endParaRPr lang="en-US" sz="2800" kern="1200" dirty="0">
            <a:solidFill>
              <a:srgbClr val="005800"/>
            </a:solidFill>
            <a:latin typeface="Arial Black" panose="020B0A04020102020204" pitchFamily="34" charset="0"/>
          </a:endParaRPr>
        </a:p>
      </dsp:txBody>
      <dsp:txXfrm>
        <a:off x="0" y="843204"/>
        <a:ext cx="10645254" cy="7648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AS-5: PRIOR PERIOD ITEMS AND CHANGES IN ACCOUNTING POLICIES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accounting policy on prior period adjustments states as follows:</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“Prior period expenses and income are </a:t>
          </a:r>
          <a:r>
            <a:rPr lang="en-US" sz="2800" kern="1200" dirty="0" smtClean="0">
              <a:solidFill>
                <a:srgbClr val="6600CC"/>
              </a:solidFill>
              <a:latin typeface="Arial Black" panose="020B0A04020102020204" pitchFamily="34" charset="0"/>
            </a:rPr>
            <a:t>included in respective heads of expenses and income in the profit and loss account</a:t>
          </a:r>
          <a:r>
            <a:rPr lang="en-US" sz="2800" kern="1200" dirty="0" smtClean="0">
              <a:solidFill>
                <a:srgbClr val="005800"/>
              </a:solidFill>
              <a:latin typeface="Arial Black" panose="020B0A04020102020204" pitchFamily="34" charset="0"/>
            </a:rPr>
            <a:t>.”</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175053"/>
          <a:ext cx="10645254" cy="287291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175053"/>
        <a:ext cx="10645254" cy="1551371"/>
      </dsp:txXfrm>
    </dsp:sp>
    <dsp:sp modelId="{3D8D130E-9083-4617-8C04-B03D612B18E3}">
      <dsp:nvSpPr>
        <dsp:cNvPr id="0" name=""/>
        <dsp:cNvSpPr/>
      </dsp:nvSpPr>
      <dsp:spPr>
        <a:xfrm>
          <a:off x="0" y="3235812"/>
          <a:ext cx="10645254" cy="313769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noted that as per the practice of the company the amount of prior period items had not been separately disclosed, whereas paragraph 15 of AS 5 requires that the nature and amount of prior period items should be </a:t>
          </a:r>
          <a:r>
            <a:rPr lang="en-US" sz="2400" kern="1200" dirty="0" smtClean="0">
              <a:solidFill>
                <a:srgbClr val="6600CC"/>
              </a:solidFill>
              <a:latin typeface="Arial Black" panose="020B0A04020102020204" pitchFamily="34" charset="0"/>
            </a:rPr>
            <a:t>separately disclosed in the statement of profit and loss in a manner that their impact on the current profit or loss can be perceived</a:t>
          </a:r>
          <a:r>
            <a:rPr lang="en-US" sz="2400" kern="1200" dirty="0" smtClean="0">
              <a:solidFill>
                <a:srgbClr val="005800"/>
              </a:solidFill>
              <a:latin typeface="Arial Black" panose="020B0A04020102020204" pitchFamily="34" charset="0"/>
            </a:rPr>
            <a:t>. Thus, the policy regarding prior period item is not in line with the requirement of AS 5.</a:t>
          </a:r>
          <a:endParaRPr lang="en-US" sz="2400" kern="1200" dirty="0">
            <a:solidFill>
              <a:srgbClr val="6600CC"/>
            </a:solidFill>
            <a:latin typeface="Arial Black" panose="020B0A04020102020204" pitchFamily="34" charset="0"/>
          </a:endParaRPr>
        </a:p>
      </dsp:txBody>
      <dsp:txXfrm>
        <a:off x="0" y="3235812"/>
        <a:ext cx="10645254" cy="3137692"/>
      </dsp:txXfrm>
    </dsp:sp>
    <dsp:sp modelId="{6510A873-B29A-43B7-B3F5-6258383CEAEC}">
      <dsp:nvSpPr>
        <dsp:cNvPr id="0" name=""/>
        <dsp:cNvSpPr/>
      </dsp:nvSpPr>
      <dsp:spPr>
        <a:xfrm rot="10800000">
          <a:off x="0" y="3258"/>
          <a:ext cx="10645254" cy="243874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258"/>
        <a:ext cx="10645254" cy="855998"/>
      </dsp:txXfrm>
    </dsp:sp>
    <dsp:sp modelId="{52376F13-95EB-469D-B50E-6CC7C7AE9F16}">
      <dsp:nvSpPr>
        <dsp:cNvPr id="0" name=""/>
        <dsp:cNvSpPr/>
      </dsp:nvSpPr>
      <dsp:spPr>
        <a:xfrm>
          <a:off x="0" y="843204"/>
          <a:ext cx="10645254" cy="7648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15 of AS 5</a:t>
          </a:r>
          <a:endParaRPr lang="en-US" sz="2800" kern="1200" dirty="0">
            <a:solidFill>
              <a:srgbClr val="005800"/>
            </a:solidFill>
            <a:latin typeface="Arial Black" panose="020B0A04020102020204" pitchFamily="34" charset="0"/>
          </a:endParaRPr>
        </a:p>
      </dsp:txBody>
      <dsp:txXfrm>
        <a:off x="0" y="843204"/>
        <a:ext cx="10645254" cy="7648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annual report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Annual Report of certain companies, the following items of income/expenses have been </a:t>
          </a:r>
          <a:r>
            <a:rPr lang="en-US" sz="2800" kern="1200" dirty="0" smtClean="0">
              <a:solidFill>
                <a:srgbClr val="6600CC"/>
              </a:solidFill>
              <a:latin typeface="Arial Black" panose="020B0A04020102020204" pitchFamily="34" charset="0"/>
            </a:rPr>
            <a:t>shown in the Statement of Profit and Loss under the head appropriations/ below the line</a:t>
          </a:r>
          <a:r>
            <a:rPr lang="en-US" sz="2800" kern="1200" dirty="0" smtClean="0">
              <a:solidFill>
                <a:srgbClr val="005800"/>
              </a:solidFill>
              <a:latin typeface="Arial Black" panose="020B0A04020102020204" pitchFamily="34" charset="0"/>
            </a:rPr>
            <a:t>:</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•Provision of earlier years taxation</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•Write back of debts and sales tax dues</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175053"/>
          <a:ext cx="10645254" cy="287291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175053"/>
        <a:ext cx="10645254" cy="1551371"/>
      </dsp:txXfrm>
    </dsp:sp>
    <dsp:sp modelId="{3D8D130E-9083-4617-8C04-B03D612B18E3}">
      <dsp:nvSpPr>
        <dsp:cNvPr id="0" name=""/>
        <dsp:cNvSpPr/>
      </dsp:nvSpPr>
      <dsp:spPr>
        <a:xfrm>
          <a:off x="0" y="3235812"/>
          <a:ext cx="10645254" cy="313769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provision for earlier years taxation is an expense whereas write back of debts and sales tax dues is an income, </a:t>
          </a:r>
          <a:r>
            <a:rPr lang="en-US" sz="2400" kern="1200" dirty="0" smtClean="0">
              <a:solidFill>
                <a:srgbClr val="6600CC"/>
              </a:solidFill>
              <a:latin typeface="Arial Black" panose="020B0A04020102020204" pitchFamily="34" charset="0"/>
            </a:rPr>
            <a:t>both of which should be included in the determination of net profit for the period instead of showing them as appropriations/below the line</a:t>
          </a:r>
          <a:r>
            <a:rPr lang="en-US" sz="2400" kern="1200" dirty="0" smtClean="0">
              <a:solidFill>
                <a:srgbClr val="005800"/>
              </a:solidFill>
              <a:latin typeface="Arial Black" panose="020B0A04020102020204" pitchFamily="34" charset="0"/>
            </a:rPr>
            <a:t>, which would result in overstatement/ understatement of current year’s net profit.</a:t>
          </a:r>
        </a:p>
        <a:p>
          <a:pPr lvl="0" algn="r"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Contd..</a:t>
          </a:r>
        </a:p>
      </dsp:txBody>
      <dsp:txXfrm>
        <a:off x="0" y="3235812"/>
        <a:ext cx="10645254" cy="3137692"/>
      </dsp:txXfrm>
    </dsp:sp>
    <dsp:sp modelId="{6510A873-B29A-43B7-B3F5-6258383CEAEC}">
      <dsp:nvSpPr>
        <dsp:cNvPr id="0" name=""/>
        <dsp:cNvSpPr/>
      </dsp:nvSpPr>
      <dsp:spPr>
        <a:xfrm rot="10800000">
          <a:off x="0" y="3258"/>
          <a:ext cx="10645254" cy="243874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258"/>
        <a:ext cx="10645254" cy="855998"/>
      </dsp:txXfrm>
    </dsp:sp>
    <dsp:sp modelId="{52376F13-95EB-469D-B50E-6CC7C7AE9F16}">
      <dsp:nvSpPr>
        <dsp:cNvPr id="0" name=""/>
        <dsp:cNvSpPr/>
      </dsp:nvSpPr>
      <dsp:spPr>
        <a:xfrm>
          <a:off x="0" y="843204"/>
          <a:ext cx="10645254" cy="7648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5 of AS 5</a:t>
          </a:r>
          <a:endParaRPr lang="en-US" sz="2800" kern="1200" dirty="0">
            <a:solidFill>
              <a:srgbClr val="005800"/>
            </a:solidFill>
            <a:latin typeface="Arial Black" panose="020B0A04020102020204" pitchFamily="34" charset="0"/>
          </a:endParaRPr>
        </a:p>
      </dsp:txBody>
      <dsp:txXfrm>
        <a:off x="0" y="843204"/>
        <a:ext cx="10645254" cy="76488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Further, it was not clear whether such liability or reversal thereof has arisen as a result of error/omissions in the preparation of financial statements of one or more prior periods in order to treat them as prior period items. Even if these items are considered as prior period items, these should be disclosed in the Statement of Profit and Loss in a manner that their impact on the current year’s profit can be perceived as per the requirements of paragraph 15 of AS 5.</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AS-7: CONSTRUCTION CONTRACTS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 DISCLOSURE OF ACCOUNTING POLICIES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significant accounting policy relating to construction contracts states as below:</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“Job work revenue is accounted on the basis of running bills raised and approved by the clients. Revenue Expenditure is accounted on accrual basis as and when it is incurred.”</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175053"/>
          <a:ext cx="10645254" cy="287291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175053"/>
        <a:ext cx="10645254" cy="1551371"/>
      </dsp:txXfrm>
    </dsp:sp>
    <dsp:sp modelId="{3D8D130E-9083-4617-8C04-B03D612B18E3}">
      <dsp:nvSpPr>
        <dsp:cNvPr id="0" name=""/>
        <dsp:cNvSpPr/>
      </dsp:nvSpPr>
      <dsp:spPr>
        <a:xfrm>
          <a:off x="0" y="3235812"/>
          <a:ext cx="10645254" cy="313769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observed that revenue has been </a:t>
          </a:r>
          <a:r>
            <a:rPr lang="en-US" sz="2400" kern="1200" dirty="0" err="1" smtClean="0">
              <a:solidFill>
                <a:srgbClr val="005800"/>
              </a:solidFill>
              <a:latin typeface="Arial Black" panose="020B0A04020102020204" pitchFamily="34" charset="0"/>
            </a:rPr>
            <a:t>recognised</a:t>
          </a:r>
          <a:r>
            <a:rPr lang="en-US" sz="2400" kern="1200" dirty="0" smtClean="0">
              <a:solidFill>
                <a:srgbClr val="005800"/>
              </a:solidFill>
              <a:latin typeface="Arial Black" panose="020B0A04020102020204" pitchFamily="34" charset="0"/>
            </a:rPr>
            <a:t> based on bills raised and cost has been accounted, as and when incurred, whereas paragraph 21 of AS 7 requires to </a:t>
          </a:r>
          <a:r>
            <a:rPr lang="en-US" sz="2400" kern="1200" dirty="0" err="1" smtClean="0">
              <a:solidFill>
                <a:srgbClr val="005800"/>
              </a:solidFill>
              <a:latin typeface="Arial Black" panose="020B0A04020102020204" pitchFamily="34" charset="0"/>
            </a:rPr>
            <a:t>recognise</a:t>
          </a:r>
          <a:r>
            <a:rPr lang="en-US" sz="2400" kern="1200" dirty="0" smtClean="0">
              <a:solidFill>
                <a:srgbClr val="005800"/>
              </a:solidFill>
              <a:latin typeface="Arial Black" panose="020B0A04020102020204" pitchFamily="34" charset="0"/>
            </a:rPr>
            <a:t> revenue and costs </a:t>
          </a:r>
          <a:r>
            <a:rPr lang="en-US" sz="2400" kern="1200" dirty="0" smtClean="0">
              <a:solidFill>
                <a:srgbClr val="6600CC"/>
              </a:solidFill>
              <a:latin typeface="Arial Black" panose="020B0A04020102020204" pitchFamily="34" charset="0"/>
            </a:rPr>
            <a:t>based on the stage of completion of the contract activity as on the reporting date</a:t>
          </a:r>
          <a:r>
            <a:rPr lang="en-US" sz="2400" kern="1200" dirty="0" smtClean="0">
              <a:solidFill>
                <a:srgbClr val="005800"/>
              </a:solidFill>
              <a:latin typeface="Arial Black" panose="020B0A04020102020204" pitchFamily="34" charset="0"/>
            </a:rPr>
            <a:t>. Thus, the policy regarding construction contracts is not in line with the requirement of AS 7, Construction Contracts.</a:t>
          </a:r>
          <a:endParaRPr lang="en-US" sz="2400" kern="1200" dirty="0">
            <a:solidFill>
              <a:srgbClr val="6600CC"/>
            </a:solidFill>
            <a:latin typeface="Arial Black" panose="020B0A04020102020204" pitchFamily="34" charset="0"/>
          </a:endParaRPr>
        </a:p>
      </dsp:txBody>
      <dsp:txXfrm>
        <a:off x="0" y="3235812"/>
        <a:ext cx="10645254" cy="3137692"/>
      </dsp:txXfrm>
    </dsp:sp>
    <dsp:sp modelId="{6510A873-B29A-43B7-B3F5-6258383CEAEC}">
      <dsp:nvSpPr>
        <dsp:cNvPr id="0" name=""/>
        <dsp:cNvSpPr/>
      </dsp:nvSpPr>
      <dsp:spPr>
        <a:xfrm rot="10800000">
          <a:off x="0" y="3258"/>
          <a:ext cx="10645254" cy="243874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258"/>
        <a:ext cx="10645254" cy="855998"/>
      </dsp:txXfrm>
    </dsp:sp>
    <dsp:sp modelId="{52376F13-95EB-469D-B50E-6CC7C7AE9F16}">
      <dsp:nvSpPr>
        <dsp:cNvPr id="0" name=""/>
        <dsp:cNvSpPr/>
      </dsp:nvSpPr>
      <dsp:spPr>
        <a:xfrm>
          <a:off x="0" y="843204"/>
          <a:ext cx="10645254" cy="7648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21 of AS 7</a:t>
          </a:r>
          <a:endParaRPr lang="en-US" sz="2800" kern="1200" dirty="0">
            <a:solidFill>
              <a:srgbClr val="005800"/>
            </a:solidFill>
            <a:latin typeface="Arial Black" panose="020B0A04020102020204" pitchFamily="34" charset="0"/>
          </a:endParaRPr>
        </a:p>
      </dsp:txBody>
      <dsp:txXfrm>
        <a:off x="0" y="843204"/>
        <a:ext cx="10645254" cy="76488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Annual Report of a company, it was noted that the company is </a:t>
          </a:r>
          <a:r>
            <a:rPr lang="en-US" sz="2800" kern="1200" dirty="0" smtClean="0">
              <a:solidFill>
                <a:srgbClr val="6600CC"/>
              </a:solidFill>
              <a:latin typeface="Arial Black" panose="020B0A04020102020204" pitchFamily="34" charset="0"/>
            </a:rPr>
            <a:t>involved in construction business and its Schedule of inventory also include an item of Job in progress</a:t>
          </a:r>
          <a:r>
            <a:rPr lang="en-US" sz="2800" kern="1200" dirty="0" smtClean="0">
              <a:solidFill>
                <a:srgbClr val="005800"/>
              </a:solidFill>
              <a:latin typeface="Arial Black" panose="020B0A04020102020204" pitchFamily="34" charset="0"/>
            </a:rPr>
            <a:t>. However, no other disclosure was made in the financial statements.</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602554"/>
          <a:ext cx="10645254" cy="3008295"/>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602554"/>
        <a:ext cx="10645254" cy="1624479"/>
      </dsp:txXfrm>
    </dsp:sp>
    <dsp:sp modelId="{3D8D130E-9083-4617-8C04-B03D612B18E3}">
      <dsp:nvSpPr>
        <dsp:cNvPr id="0" name=""/>
        <dsp:cNvSpPr/>
      </dsp:nvSpPr>
      <dsp:spPr>
        <a:xfrm>
          <a:off x="0" y="2690128"/>
          <a:ext cx="10645254" cy="3683376"/>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observed that though involved in construction business, company had not made the following disclosures, as required by Paragraph 39 of AS 7:</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(a) the aggregate amount of costs incurred and recognized profits (less recognized loses) up to the reporting date;</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(b) the amount of advances received ; and</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(c) the amount of retentions.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Accordingly, it was viewed that the company has not complied with the requirement of AS 7.</a:t>
          </a:r>
          <a:endParaRPr lang="en-US" sz="2000" kern="1200" dirty="0">
            <a:solidFill>
              <a:srgbClr val="6600CC"/>
            </a:solidFill>
            <a:latin typeface="Arial Black" panose="020B0A04020102020204" pitchFamily="34" charset="0"/>
          </a:endParaRPr>
        </a:p>
      </dsp:txBody>
      <dsp:txXfrm>
        <a:off x="0" y="2690128"/>
        <a:ext cx="10645254" cy="3683376"/>
      </dsp:txXfrm>
    </dsp:sp>
    <dsp:sp modelId="{6510A873-B29A-43B7-B3F5-6258383CEAEC}">
      <dsp:nvSpPr>
        <dsp:cNvPr id="0" name=""/>
        <dsp:cNvSpPr/>
      </dsp:nvSpPr>
      <dsp:spPr>
        <a:xfrm rot="10800000">
          <a:off x="0" y="1883"/>
          <a:ext cx="10645254" cy="192251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883"/>
        <a:ext cx="10645254" cy="674801"/>
      </dsp:txXfrm>
    </dsp:sp>
    <dsp:sp modelId="{52376F13-95EB-469D-B50E-6CC7C7AE9F16}">
      <dsp:nvSpPr>
        <dsp:cNvPr id="0" name=""/>
        <dsp:cNvSpPr/>
      </dsp:nvSpPr>
      <dsp:spPr>
        <a:xfrm>
          <a:off x="0" y="662667"/>
          <a:ext cx="10645254" cy="60815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39 of AS 7</a:t>
          </a:r>
          <a:endParaRPr lang="en-US" sz="2800" kern="1200" dirty="0">
            <a:solidFill>
              <a:srgbClr val="005800"/>
            </a:solidFill>
            <a:latin typeface="Arial Black" panose="020B0A04020102020204" pitchFamily="34" charset="0"/>
          </a:endParaRPr>
        </a:p>
      </dsp:txBody>
      <dsp:txXfrm>
        <a:off x="0" y="662667"/>
        <a:ext cx="10645254" cy="60815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AS-9: REVENUE RECOGNITION</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The accounting policy of revenue recognition as given in the Annual Report of a company inter alia states that </a:t>
          </a:r>
          <a:r>
            <a:rPr lang="en-US" sz="2400" kern="1200" dirty="0" smtClean="0">
              <a:solidFill>
                <a:srgbClr val="6600CC"/>
              </a:solidFill>
              <a:latin typeface="Arial Black" panose="020B0A04020102020204" pitchFamily="34" charset="0"/>
            </a:rPr>
            <a:t>revenue from online educational services (if charged) is recognized upon receipt of subscription fee (in case of non-refundable) otherwise apportioned over the subscription period</a:t>
          </a:r>
          <a:r>
            <a:rPr lang="en-US" sz="2400" kern="1200" dirty="0" smtClean="0">
              <a:solidFill>
                <a:srgbClr val="005800"/>
              </a:solidFill>
              <a:latin typeface="Arial Black" panose="020B0A04020102020204" pitchFamily="34" charset="0"/>
            </a:rPr>
            <a:t>.</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the Annual Report of another company, the following accounting policy has been disclosed: “Revenue from online educational services is </a:t>
          </a:r>
          <a:r>
            <a:rPr lang="en-US" sz="2400" kern="1200" dirty="0" smtClean="0">
              <a:solidFill>
                <a:srgbClr val="6600CC"/>
              </a:solidFill>
              <a:latin typeface="Arial Black" panose="020B0A04020102020204" pitchFamily="34" charset="0"/>
            </a:rPr>
            <a:t>recognized upon receipt of subscription fees</a:t>
          </a:r>
          <a:r>
            <a:rPr lang="en-US" sz="2400" kern="1200" dirty="0" smtClean="0">
              <a:solidFill>
                <a:srgbClr val="005800"/>
              </a:solidFill>
              <a:latin typeface="Arial Black" panose="020B0A04020102020204" pitchFamily="34" charset="0"/>
            </a:rPr>
            <a:t>. ...”</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175053"/>
          <a:ext cx="10645254" cy="287291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175053"/>
        <a:ext cx="10645254" cy="1551371"/>
      </dsp:txXfrm>
    </dsp:sp>
    <dsp:sp modelId="{3D8D130E-9083-4617-8C04-B03D612B18E3}">
      <dsp:nvSpPr>
        <dsp:cNvPr id="0" name=""/>
        <dsp:cNvSpPr/>
      </dsp:nvSpPr>
      <dsp:spPr>
        <a:xfrm>
          <a:off x="0" y="3235812"/>
          <a:ext cx="10645254" cy="313769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From the above, it was viewed that the period when services are rendered should be considered for recognition of revenue.</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Accordingly, if revenue is received it should be deferred and </a:t>
          </a:r>
          <a:r>
            <a:rPr lang="en-US" sz="2000" b="0" kern="1200" dirty="0" smtClean="0">
              <a:solidFill>
                <a:srgbClr val="6600CC"/>
              </a:solidFill>
              <a:latin typeface="Arial Black" panose="020B0A04020102020204" pitchFamily="34" charset="0"/>
            </a:rPr>
            <a:t>recognized over the period when services are rendered</a:t>
          </a:r>
          <a:r>
            <a:rPr lang="en-US" sz="2000" kern="1200" dirty="0" smtClean="0">
              <a:solidFill>
                <a:srgbClr val="005800"/>
              </a:solidFill>
              <a:latin typeface="Arial Black" panose="020B0A04020102020204" pitchFamily="34" charset="0"/>
            </a:rPr>
            <a:t>.</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further viewed that the subscription fee for online educational services should be recognized apportioned over the service period.</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Accordingly, it was viewed that the accounting policy followed in these cases is not in line with the requirements of AS 9</a:t>
          </a:r>
          <a:endParaRPr lang="en-US" sz="2000" kern="1200" dirty="0">
            <a:solidFill>
              <a:srgbClr val="6600CC"/>
            </a:solidFill>
            <a:latin typeface="Arial Black" panose="020B0A04020102020204" pitchFamily="34" charset="0"/>
          </a:endParaRPr>
        </a:p>
      </dsp:txBody>
      <dsp:txXfrm>
        <a:off x="0" y="3235812"/>
        <a:ext cx="10645254" cy="3137692"/>
      </dsp:txXfrm>
    </dsp:sp>
    <dsp:sp modelId="{6510A873-B29A-43B7-B3F5-6258383CEAEC}">
      <dsp:nvSpPr>
        <dsp:cNvPr id="0" name=""/>
        <dsp:cNvSpPr/>
      </dsp:nvSpPr>
      <dsp:spPr>
        <a:xfrm rot="10800000">
          <a:off x="0" y="3258"/>
          <a:ext cx="10645254" cy="243874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258"/>
        <a:ext cx="10645254" cy="855998"/>
      </dsp:txXfrm>
    </dsp:sp>
    <dsp:sp modelId="{52376F13-95EB-469D-B50E-6CC7C7AE9F16}">
      <dsp:nvSpPr>
        <dsp:cNvPr id="0" name=""/>
        <dsp:cNvSpPr/>
      </dsp:nvSpPr>
      <dsp:spPr>
        <a:xfrm>
          <a:off x="0" y="843204"/>
          <a:ext cx="10645254" cy="7648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7.1 of AS 9</a:t>
          </a:r>
          <a:endParaRPr lang="en-US" sz="2800" kern="1200" dirty="0">
            <a:solidFill>
              <a:srgbClr val="005800"/>
            </a:solidFill>
            <a:latin typeface="Arial Black" panose="020B0A04020102020204" pitchFamily="34" charset="0"/>
          </a:endParaRPr>
        </a:p>
      </dsp:txBody>
      <dsp:txXfrm>
        <a:off x="0" y="843204"/>
        <a:ext cx="10645254" cy="76488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anomalies in Annual report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From the Annual Report of a company, it has been noted that the company has </a:t>
          </a:r>
          <a:r>
            <a:rPr lang="en-US" sz="2200" kern="1200" dirty="0" smtClean="0">
              <a:solidFill>
                <a:srgbClr val="6600CC"/>
              </a:solidFill>
              <a:latin typeface="Arial Black" panose="020B0A04020102020204" pitchFamily="34" charset="0"/>
            </a:rPr>
            <a:t>recognized as income the entire cost of garments destroyed by fire under other operating income (stock loss claim) based on filing of insurance claim</a:t>
          </a:r>
          <a:r>
            <a:rPr lang="en-US" sz="2200" kern="1200" dirty="0" smtClean="0">
              <a:solidFill>
                <a:srgbClr val="005800"/>
              </a:solidFill>
              <a:latin typeface="Arial Black" panose="020B0A04020102020204" pitchFamily="34" charset="0"/>
            </a:rPr>
            <a:t>. With regard to partially damaged stocks, the related inventory has been valued at net realizable value and insurance claim against the same is taken as other income. Insurance claim against loss of fixed assets has also been recognized based on the claim filed with the insurance company. The note further states said income has been </a:t>
          </a:r>
          <a:r>
            <a:rPr lang="en-US" sz="2200" kern="1200" dirty="0" err="1" smtClean="0">
              <a:solidFill>
                <a:srgbClr val="005800"/>
              </a:solidFill>
              <a:latin typeface="Arial Black" panose="020B0A04020102020204" pitchFamily="34" charset="0"/>
            </a:rPr>
            <a:t>recognised</a:t>
          </a:r>
          <a:r>
            <a:rPr lang="en-US" sz="2200" kern="1200" dirty="0" smtClean="0">
              <a:solidFill>
                <a:srgbClr val="005800"/>
              </a:solidFill>
              <a:latin typeface="Arial Black" panose="020B0A04020102020204" pitchFamily="34" charset="0"/>
            </a:rPr>
            <a:t> as per the AS 9.</a:t>
          </a:r>
          <a:endParaRPr lang="en-US" sz="22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705055"/>
          <a:ext cx="10645254" cy="268014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705055"/>
        <a:ext cx="10645254" cy="1447279"/>
      </dsp:txXfrm>
    </dsp:sp>
    <dsp:sp modelId="{3D8D130E-9083-4617-8C04-B03D612B18E3}">
      <dsp:nvSpPr>
        <dsp:cNvPr id="0" name=""/>
        <dsp:cNvSpPr/>
      </dsp:nvSpPr>
      <dsp:spPr>
        <a:xfrm>
          <a:off x="0" y="2663966"/>
          <a:ext cx="10645254" cy="370953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noted that </a:t>
          </a:r>
          <a:r>
            <a:rPr lang="en-US" sz="2000" kern="1200" dirty="0" smtClean="0">
              <a:solidFill>
                <a:srgbClr val="6600CC"/>
              </a:solidFill>
              <a:latin typeface="Arial Black" panose="020B0A04020102020204" pitchFamily="34" charset="0"/>
            </a:rPr>
            <a:t>insurance claims do not fall within the definition of ‘Revenue’ as given in AS 9</a:t>
          </a:r>
          <a:r>
            <a:rPr lang="en-US" sz="2000" kern="1200" dirty="0" smtClean="0">
              <a:solidFill>
                <a:srgbClr val="005800"/>
              </a:solidFill>
              <a:latin typeface="Arial Black" panose="020B0A04020102020204" pitchFamily="34" charset="0"/>
            </a:rPr>
            <a:t>. However, it was viewed that as in the case of sale of goods or rendering of services, the recognition of insurance claims also requires that the amount realizable is measurable and it is not unreasonable to expect ultimate collection. Accordingly, recognizing insurance claims at the time of filing the claims with the insurance company without considering the uncertainty relating to its measurability is not appropriate.</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Accordingly, it was viewed that </a:t>
          </a:r>
          <a:r>
            <a:rPr lang="en-US" sz="2000" kern="1200" dirty="0" smtClean="0">
              <a:solidFill>
                <a:srgbClr val="6600CC"/>
              </a:solidFill>
              <a:latin typeface="Arial Black" panose="020B0A04020102020204" pitchFamily="34" charset="0"/>
            </a:rPr>
            <a:t>recognition of revenue at the time of filing of claims is not in line with the principles of AS 9</a:t>
          </a:r>
          <a:r>
            <a:rPr lang="en-US" sz="2000" kern="1200" dirty="0" smtClean="0">
              <a:solidFill>
                <a:srgbClr val="005800"/>
              </a:solidFill>
              <a:latin typeface="Arial Black" panose="020B0A04020102020204" pitchFamily="34" charset="0"/>
            </a:rPr>
            <a:t>.</a:t>
          </a:r>
          <a:endParaRPr lang="en-US" sz="2000" kern="1200" dirty="0">
            <a:solidFill>
              <a:srgbClr val="6600CC"/>
            </a:solidFill>
            <a:latin typeface="Arial Black" panose="020B0A04020102020204" pitchFamily="34" charset="0"/>
          </a:endParaRPr>
        </a:p>
      </dsp:txBody>
      <dsp:txXfrm>
        <a:off x="0" y="2663966"/>
        <a:ext cx="10645254" cy="3709538"/>
      </dsp:txXfrm>
    </dsp:sp>
    <dsp:sp modelId="{6510A873-B29A-43B7-B3F5-6258383CEAEC}">
      <dsp:nvSpPr>
        <dsp:cNvPr id="0" name=""/>
        <dsp:cNvSpPr/>
      </dsp:nvSpPr>
      <dsp:spPr>
        <a:xfrm rot="10800000">
          <a:off x="0" y="1527"/>
          <a:ext cx="10645254" cy="2084456"/>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27"/>
        <a:ext cx="10645254" cy="731644"/>
      </dsp:txXfrm>
    </dsp:sp>
    <dsp:sp modelId="{52376F13-95EB-469D-B50E-6CC7C7AE9F16}">
      <dsp:nvSpPr>
        <dsp:cNvPr id="0" name=""/>
        <dsp:cNvSpPr/>
      </dsp:nvSpPr>
      <dsp:spPr>
        <a:xfrm>
          <a:off x="0" y="755781"/>
          <a:ext cx="10645254" cy="58308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4.1 and 9.2 of AS 9</a:t>
          </a:r>
          <a:endParaRPr lang="en-US" sz="2800" kern="1200" dirty="0">
            <a:solidFill>
              <a:srgbClr val="005800"/>
            </a:solidFill>
            <a:latin typeface="Arial Black" panose="020B0A04020102020204" pitchFamily="34" charset="0"/>
          </a:endParaRPr>
        </a:p>
      </dsp:txBody>
      <dsp:txXfrm>
        <a:off x="0" y="755781"/>
        <a:ext cx="10645254" cy="5830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accounting policies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The accounting policy of revenue recognition as given in the Annual Report of a company inter-alia states that revenue from online educational services (if charged) is recognized upon receipt of subscription fee (in case of non-refundable) otherwise apportioned over the subscription period. In the Annual Report of another company, the following accounting policy has been disclosed:</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“Revenue from online educational services is recognized upon receipt of subscription fees.”</a:t>
          </a:r>
          <a:endParaRPr lang="en-US" sz="22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Omission to disclose significant accounting policies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•Borrowing Costs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•Valuation of Inventories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•Accounting for Investments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•Employee Benefits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•Accounting for taxes on income</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•Impairment of Assets</a:t>
          </a:r>
        </a:p>
        <a:p>
          <a:pPr lvl="0" algn="l"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•Provisions, Contingent liabilities and Contingent Assets</a:t>
          </a:r>
          <a:endParaRPr lang="en-US" sz="2400" kern="1200" dirty="0">
            <a:solidFill>
              <a:srgbClr val="005800"/>
            </a:solidFill>
            <a:latin typeface="Arial Black" panose="020B0A04020102020204" pitchFamily="34" charset="0"/>
          </a:endParaRPr>
        </a:p>
      </dsp:txBody>
      <dsp:txXfrm>
        <a:off x="0" y="2250572"/>
        <a:ext cx="10645254" cy="394404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705055"/>
          <a:ext cx="10645254" cy="268014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705055"/>
        <a:ext cx="10645254" cy="1447279"/>
      </dsp:txXfrm>
    </dsp:sp>
    <dsp:sp modelId="{3D8D130E-9083-4617-8C04-B03D612B18E3}">
      <dsp:nvSpPr>
        <dsp:cNvPr id="0" name=""/>
        <dsp:cNvSpPr/>
      </dsp:nvSpPr>
      <dsp:spPr>
        <a:xfrm>
          <a:off x="0" y="2663966"/>
          <a:ext cx="10645254" cy="370953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From the above, it was viewed that the period when services are rendered should be considered for recognition of revenue. Accordingly, if revenue is received it should be deferred and recognized over the period when services are rendered.</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further viewed that the </a:t>
          </a:r>
          <a:r>
            <a:rPr lang="en-US" sz="2200" kern="1200" dirty="0" smtClean="0">
              <a:solidFill>
                <a:srgbClr val="6600CC"/>
              </a:solidFill>
              <a:latin typeface="Arial Black" panose="020B0A04020102020204" pitchFamily="34" charset="0"/>
            </a:rPr>
            <a:t>subscription fee for online educational services should be recognized apportioned over the service period</a:t>
          </a:r>
          <a:r>
            <a:rPr lang="en-US" sz="2200" kern="1200" dirty="0" smtClean="0">
              <a:solidFill>
                <a:srgbClr val="005800"/>
              </a:solidFill>
              <a:latin typeface="Arial Black" panose="020B0A04020102020204" pitchFamily="34" charset="0"/>
            </a:rPr>
            <a:t>.</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Accordingly, it was viewed that the accounting policy followed in these cases is not in line with the requirements of AS 9</a:t>
          </a:r>
          <a:endParaRPr lang="en-US" sz="2200" kern="1200" dirty="0">
            <a:solidFill>
              <a:srgbClr val="6600CC"/>
            </a:solidFill>
            <a:latin typeface="Arial Black" panose="020B0A04020102020204" pitchFamily="34" charset="0"/>
          </a:endParaRPr>
        </a:p>
      </dsp:txBody>
      <dsp:txXfrm>
        <a:off x="0" y="2663966"/>
        <a:ext cx="10645254" cy="3709538"/>
      </dsp:txXfrm>
    </dsp:sp>
    <dsp:sp modelId="{6510A873-B29A-43B7-B3F5-6258383CEAEC}">
      <dsp:nvSpPr>
        <dsp:cNvPr id="0" name=""/>
        <dsp:cNvSpPr/>
      </dsp:nvSpPr>
      <dsp:spPr>
        <a:xfrm rot="10800000">
          <a:off x="0" y="1527"/>
          <a:ext cx="10645254" cy="2084456"/>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27"/>
        <a:ext cx="10645254" cy="731644"/>
      </dsp:txXfrm>
    </dsp:sp>
    <dsp:sp modelId="{52376F13-95EB-469D-B50E-6CC7C7AE9F16}">
      <dsp:nvSpPr>
        <dsp:cNvPr id="0" name=""/>
        <dsp:cNvSpPr/>
      </dsp:nvSpPr>
      <dsp:spPr>
        <a:xfrm>
          <a:off x="0" y="755781"/>
          <a:ext cx="10645254" cy="58308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7.1 of AS 9</a:t>
          </a:r>
          <a:endParaRPr lang="en-US" sz="2800" kern="1200" dirty="0">
            <a:solidFill>
              <a:srgbClr val="005800"/>
            </a:solidFill>
            <a:latin typeface="Arial Black" panose="020B0A04020102020204" pitchFamily="34" charset="0"/>
          </a:endParaRPr>
        </a:p>
      </dsp:txBody>
      <dsp:txXfrm>
        <a:off x="0" y="755781"/>
        <a:ext cx="10645254" cy="58308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The following accounting policies on Revenue Recognition have been disclosed in the Annual Reports of some companies: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•Revenue (income) is recognized when no significant uncertainty as to measurability or collectability exists.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•Revenue/Income and Cost/Expenditure are accounted for on accrual basis.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•Sales are accounted for on dispatch of products</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270438"/>
          <a:ext cx="10645254" cy="243928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270438"/>
        <a:ext cx="10645254" cy="1317211"/>
      </dsp:txXfrm>
    </dsp:sp>
    <dsp:sp modelId="{3D8D130E-9083-4617-8C04-B03D612B18E3}">
      <dsp:nvSpPr>
        <dsp:cNvPr id="0" name=""/>
        <dsp:cNvSpPr/>
      </dsp:nvSpPr>
      <dsp:spPr>
        <a:xfrm>
          <a:off x="0" y="3096580"/>
          <a:ext cx="10645254" cy="327692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observed in the first case that revenue has been recognized when there is no uncertainty as to measurability and collectability whereas in the second case it simply states accrual basis. However, in none of these cases the </a:t>
          </a:r>
          <a:r>
            <a:rPr lang="en-US" sz="2400" kern="1200" dirty="0" smtClean="0">
              <a:solidFill>
                <a:srgbClr val="6600CC"/>
              </a:solidFill>
              <a:latin typeface="Arial Black" panose="020B0A04020102020204" pitchFamily="34" charset="0"/>
            </a:rPr>
            <a:t>timing of recognition of revenue </a:t>
          </a:r>
          <a:r>
            <a:rPr lang="en-US" sz="2400" kern="1200" dirty="0" smtClean="0">
              <a:solidFill>
                <a:srgbClr val="005800"/>
              </a:solidFill>
              <a:latin typeface="Arial Black" panose="020B0A04020102020204" pitchFamily="34" charset="0"/>
            </a:rPr>
            <a:t>i.e. when the enterprise has transferred significant risk and reward to the buyer has been disclosed. 							</a:t>
          </a:r>
          <a:r>
            <a:rPr lang="en-US" sz="2400" kern="1200" dirty="0" smtClean="0">
              <a:solidFill>
                <a:srgbClr val="6600CC"/>
              </a:solidFill>
              <a:latin typeface="Arial Black" panose="020B0A04020102020204" pitchFamily="34" charset="0"/>
            </a:rPr>
            <a:t>Contd..</a:t>
          </a:r>
          <a:endParaRPr lang="en-US" sz="2400" kern="1200" dirty="0">
            <a:solidFill>
              <a:srgbClr val="6600CC"/>
            </a:solidFill>
            <a:latin typeface="Arial Black" panose="020B0A04020102020204" pitchFamily="34" charset="0"/>
          </a:endParaRPr>
        </a:p>
      </dsp:txBody>
      <dsp:txXfrm>
        <a:off x="0" y="3096580"/>
        <a:ext cx="10645254" cy="3276924"/>
      </dsp:txXfrm>
    </dsp:sp>
    <dsp:sp modelId="{6510A873-B29A-43B7-B3F5-6258383CEAEC}">
      <dsp:nvSpPr>
        <dsp:cNvPr id="0" name=""/>
        <dsp:cNvSpPr/>
      </dsp:nvSpPr>
      <dsp:spPr>
        <a:xfrm rot="10800000">
          <a:off x="0" y="2272"/>
          <a:ext cx="10645254" cy="2546958"/>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2272"/>
        <a:ext cx="10645254" cy="893982"/>
      </dsp:txXfrm>
    </dsp:sp>
    <dsp:sp modelId="{52376F13-95EB-469D-B50E-6CC7C7AE9F16}">
      <dsp:nvSpPr>
        <dsp:cNvPr id="0" name=""/>
        <dsp:cNvSpPr/>
      </dsp:nvSpPr>
      <dsp:spPr>
        <a:xfrm>
          <a:off x="0" y="879490"/>
          <a:ext cx="10645254" cy="79883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11 of AS 9</a:t>
          </a:r>
          <a:endParaRPr lang="en-US" sz="2800" kern="1200" dirty="0">
            <a:solidFill>
              <a:srgbClr val="005800"/>
            </a:solidFill>
            <a:latin typeface="Arial Black" panose="020B0A04020102020204" pitchFamily="34" charset="0"/>
          </a:endParaRPr>
        </a:p>
      </dsp:txBody>
      <dsp:txXfrm>
        <a:off x="0" y="879490"/>
        <a:ext cx="10645254" cy="79883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5: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Extract of accounting policy on revenue from advertisement and sale of tickets:</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‘Revenue from sale of tickets is recognized when the tickets have been sold. Advertisement</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revenue is recognized when advertisements and net realization are confirmed.’</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786171"/>
          <a:ext cx="10645254" cy="2776115"/>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786171"/>
        <a:ext cx="10645254" cy="1499102"/>
      </dsp:txXfrm>
    </dsp:sp>
    <dsp:sp modelId="{3D8D130E-9083-4617-8C04-B03D612B18E3}">
      <dsp:nvSpPr>
        <dsp:cNvPr id="0" name=""/>
        <dsp:cNvSpPr/>
      </dsp:nvSpPr>
      <dsp:spPr>
        <a:xfrm>
          <a:off x="0" y="2807852"/>
          <a:ext cx="10645254" cy="3565652"/>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noted that the enterprise under review render services. Therefore, revenue from sale of tickets should be recognized as per the completed contract method. However, as per the accounting policy adopted by these enterprises, the revenue from sale of tickets is recognized when tickets are sold. It may be noted that tickets are sold before the event takes place.</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Accordingly, in </a:t>
          </a:r>
          <a:r>
            <a:rPr lang="en-US" sz="2200" kern="1200" dirty="0" smtClean="0">
              <a:solidFill>
                <a:srgbClr val="6600CC"/>
              </a:solidFill>
              <a:latin typeface="Arial Black" panose="020B0A04020102020204" pitchFamily="34" charset="0"/>
            </a:rPr>
            <a:t>case of advance booking of tickets there is always a time gap between the sale of tickets and actual event</a:t>
          </a:r>
          <a:r>
            <a:rPr lang="en-US" sz="2200" kern="1200" dirty="0" smtClean="0">
              <a:solidFill>
                <a:srgbClr val="005800"/>
              </a:solidFill>
              <a:latin typeface="Arial Black" panose="020B0A04020102020204" pitchFamily="34" charset="0"/>
            </a:rPr>
            <a:t>. 				                                                                         Contd..</a:t>
          </a:r>
          <a:endParaRPr lang="en-US" sz="2200" kern="1200" dirty="0">
            <a:solidFill>
              <a:srgbClr val="005800"/>
            </a:solidFill>
            <a:latin typeface="Arial Black" panose="020B0A04020102020204" pitchFamily="34" charset="0"/>
          </a:endParaRPr>
        </a:p>
      </dsp:txBody>
      <dsp:txXfrm>
        <a:off x="0" y="2807852"/>
        <a:ext cx="10645254" cy="3565652"/>
      </dsp:txXfrm>
    </dsp:sp>
    <dsp:sp modelId="{6510A873-B29A-43B7-B3F5-6258383CEAEC}">
      <dsp:nvSpPr>
        <dsp:cNvPr id="0" name=""/>
        <dsp:cNvSpPr/>
      </dsp:nvSpPr>
      <dsp:spPr>
        <a:xfrm rot="10800000">
          <a:off x="0" y="2157"/>
          <a:ext cx="10645254" cy="2101304"/>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2157"/>
        <a:ext cx="10645254" cy="737557"/>
      </dsp:txXfrm>
    </dsp:sp>
    <dsp:sp modelId="{52376F13-95EB-469D-B50E-6CC7C7AE9F16}">
      <dsp:nvSpPr>
        <dsp:cNvPr id="0" name=""/>
        <dsp:cNvSpPr/>
      </dsp:nvSpPr>
      <dsp:spPr>
        <a:xfrm>
          <a:off x="0" y="601829"/>
          <a:ext cx="10645254" cy="90914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12 of AS 9</a:t>
          </a:r>
          <a:endParaRPr lang="en-US" sz="2800" kern="1200" dirty="0">
            <a:solidFill>
              <a:srgbClr val="005800"/>
            </a:solidFill>
            <a:latin typeface="Arial Black" panose="020B0A04020102020204" pitchFamily="34" charset="0"/>
          </a:endParaRPr>
        </a:p>
      </dsp:txBody>
      <dsp:txXfrm>
        <a:off x="0" y="601829"/>
        <a:ext cx="10645254" cy="90914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Hence, such revenue cannot be considered to have been earned until and unless the event has taken place. </a:t>
          </a:r>
          <a:r>
            <a:rPr lang="en-US" sz="2000" kern="1200" dirty="0" smtClean="0">
              <a:solidFill>
                <a:srgbClr val="005800"/>
              </a:solidFill>
              <a:latin typeface="Arial Black" panose="020B0A04020102020204" pitchFamily="34" charset="0"/>
            </a:rPr>
            <a:t>If the event doesn't taken place, it may be necessary even to refund the amount. However, in the given case the enterprise does not consider the happening of the related event for recognition of revenue.</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Same principle is applicable to income from advertisement as well. </a:t>
          </a:r>
          <a:r>
            <a:rPr lang="en-US" sz="2000" kern="1200" dirty="0" smtClean="0">
              <a:solidFill>
                <a:srgbClr val="005800"/>
              </a:solidFill>
              <a:latin typeface="Arial Black" panose="020B0A04020102020204" pitchFamily="34" charset="0"/>
            </a:rPr>
            <a:t>The revenue from advertisements should be recognized when the advertisements is accepted and not on realization of bills. Thus, recognizing revenue when advertisement and net realizations are confirmed is not in line with the requirements of AS 9.</a:t>
          </a:r>
          <a:endParaRPr lang="en-US" sz="20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6: Discrepancies in Accounting Policy</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The accounting policies regarding </a:t>
          </a:r>
          <a:r>
            <a:rPr lang="en-US" sz="2400" kern="1200" dirty="0" smtClean="0">
              <a:solidFill>
                <a:srgbClr val="6600CC"/>
              </a:solidFill>
              <a:latin typeface="Arial Black" panose="020B0A04020102020204" pitchFamily="34" charset="0"/>
            </a:rPr>
            <a:t>recognition of dividend income</a:t>
          </a:r>
          <a:r>
            <a:rPr lang="en-US" sz="2400" kern="1200" dirty="0" smtClean="0">
              <a:solidFill>
                <a:srgbClr val="005800"/>
              </a:solidFill>
              <a:latin typeface="Arial Black" panose="020B0A04020102020204" pitchFamily="34" charset="0"/>
            </a:rPr>
            <a:t> has been disclosed as follows in the Annual Reports of some companies: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•Dividend is accounted as and when received.</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•Income &amp; Expenditures are recognized on accrual basis except dividend on shares and units of Mutual Funds, which are recognized on cash basis</a:t>
          </a:r>
          <a:endParaRPr lang="en-US" sz="24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270438"/>
          <a:ext cx="10645254" cy="2439280"/>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2270438"/>
        <a:ext cx="10645254" cy="1317211"/>
      </dsp:txXfrm>
    </dsp:sp>
    <dsp:sp modelId="{3D8D130E-9083-4617-8C04-B03D612B18E3}">
      <dsp:nvSpPr>
        <dsp:cNvPr id="0" name=""/>
        <dsp:cNvSpPr/>
      </dsp:nvSpPr>
      <dsp:spPr>
        <a:xfrm>
          <a:off x="0" y="3096580"/>
          <a:ext cx="10645254" cy="327692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observed that the dividend income has been recognized on receipt basis while paragraph 13 of AS 9 requires recognition of </a:t>
          </a:r>
          <a:r>
            <a:rPr lang="en-US" sz="2400" kern="1200" dirty="0" smtClean="0">
              <a:solidFill>
                <a:srgbClr val="6600CC"/>
              </a:solidFill>
              <a:latin typeface="Arial Black" panose="020B0A04020102020204" pitchFamily="34" charset="0"/>
            </a:rPr>
            <a:t>dividend income when the right to receive payment is established</a:t>
          </a:r>
          <a:r>
            <a:rPr lang="en-US" sz="2400" kern="1200" dirty="0" smtClean="0">
              <a:solidFill>
                <a:srgbClr val="005800"/>
              </a:solidFill>
              <a:latin typeface="Arial Black" panose="020B0A04020102020204" pitchFamily="34" charset="0"/>
            </a:rPr>
            <a:t>.</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Accordingly, it was viewed that the recognition of dividend income on receipt basis is not in line with the requirements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of AS 9.</a:t>
          </a:r>
          <a:endParaRPr lang="en-US" sz="2400" kern="1200" dirty="0">
            <a:solidFill>
              <a:srgbClr val="6600CC"/>
            </a:solidFill>
            <a:latin typeface="Arial Black" panose="020B0A04020102020204" pitchFamily="34" charset="0"/>
          </a:endParaRPr>
        </a:p>
      </dsp:txBody>
      <dsp:txXfrm>
        <a:off x="0" y="3096580"/>
        <a:ext cx="10645254" cy="3276924"/>
      </dsp:txXfrm>
    </dsp:sp>
    <dsp:sp modelId="{6510A873-B29A-43B7-B3F5-6258383CEAEC}">
      <dsp:nvSpPr>
        <dsp:cNvPr id="0" name=""/>
        <dsp:cNvSpPr/>
      </dsp:nvSpPr>
      <dsp:spPr>
        <a:xfrm rot="10800000">
          <a:off x="0" y="2272"/>
          <a:ext cx="10645254" cy="2546958"/>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2272"/>
        <a:ext cx="10645254" cy="893982"/>
      </dsp:txXfrm>
    </dsp:sp>
    <dsp:sp modelId="{52376F13-95EB-469D-B50E-6CC7C7AE9F16}">
      <dsp:nvSpPr>
        <dsp:cNvPr id="0" name=""/>
        <dsp:cNvSpPr/>
      </dsp:nvSpPr>
      <dsp:spPr>
        <a:xfrm>
          <a:off x="0" y="879490"/>
          <a:ext cx="10645254" cy="79883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13 of AS 9</a:t>
          </a:r>
          <a:endParaRPr lang="en-US" sz="2800" kern="1200" dirty="0">
            <a:solidFill>
              <a:srgbClr val="005800"/>
            </a:solidFill>
            <a:latin typeface="Arial Black" panose="020B0A04020102020204" pitchFamily="34" charset="0"/>
          </a:endParaRPr>
        </a:p>
      </dsp:txBody>
      <dsp:txXfrm>
        <a:off x="0" y="879490"/>
        <a:ext cx="10645254" cy="79883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AS-10: PPE</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Annual Report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Annual Report of a company, it has been noted that a significant amount has been shown as “Site &amp; Land Development” during the year however no depreciation has been charged in respect thereof.</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770905"/>
          <a:ext cx="10645254" cy="3133847"/>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OBSERVATION</a:t>
          </a:r>
          <a:endParaRPr lang="en-US" sz="3200" b="1" kern="1200" dirty="0">
            <a:solidFill>
              <a:srgbClr val="99FF99"/>
            </a:solidFill>
            <a:latin typeface="Algerian" panose="04020705040A02060702" pitchFamily="82" charset="0"/>
          </a:endParaRPr>
        </a:p>
      </dsp:txBody>
      <dsp:txXfrm>
        <a:off x="0" y="2770905"/>
        <a:ext cx="10645254" cy="1692277"/>
      </dsp:txXfrm>
    </dsp:sp>
    <dsp:sp modelId="{3D8D130E-9083-4617-8C04-B03D612B18E3}">
      <dsp:nvSpPr>
        <dsp:cNvPr id="0" name=""/>
        <dsp:cNvSpPr/>
      </dsp:nvSpPr>
      <dsp:spPr>
        <a:xfrm>
          <a:off x="0" y="3869446"/>
          <a:ext cx="10645254" cy="250368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It was observed that company in general, may have borrowed funds, inventories, investments, employees, taxes on income and assets which may be subject to impairment. Further, there is always a need to carry certain provisions for meeting the contingent liabilities. </a:t>
          </a:r>
        </a:p>
        <a:p>
          <a:pPr lvl="0" algn="just" defTabSz="800100">
            <a:lnSpc>
              <a:spcPct val="90000"/>
            </a:lnSpc>
            <a:spcBef>
              <a:spcPct val="0"/>
            </a:spcBef>
            <a:spcAft>
              <a:spcPct val="35000"/>
            </a:spcAft>
          </a:pPr>
          <a:r>
            <a:rPr lang="en-US" sz="1800" kern="1200" dirty="0" smtClean="0">
              <a:solidFill>
                <a:srgbClr val="6600CC"/>
              </a:solidFill>
              <a:latin typeface="Arial Black" panose="020B0A04020102020204" pitchFamily="34" charset="0"/>
            </a:rPr>
            <a:t>As per Paragraph 24 of AS 1, all significant accounting policies adopted in the preparation and presentation of financial statements should be disclosed. Accordingly, subject to circumstances, a company is expected to disclose the accounting policies as adopted by it with regard to each of them.</a:t>
          </a:r>
          <a:endParaRPr lang="en-US" sz="1800" kern="1200" dirty="0">
            <a:solidFill>
              <a:srgbClr val="6600CC"/>
            </a:solidFill>
            <a:latin typeface="Arial Black" panose="020B0A04020102020204" pitchFamily="34" charset="0"/>
          </a:endParaRPr>
        </a:p>
      </dsp:txBody>
      <dsp:txXfrm>
        <a:off x="0" y="3869446"/>
        <a:ext cx="10645254" cy="2503689"/>
      </dsp:txXfrm>
    </dsp:sp>
    <dsp:sp modelId="{6510A873-B29A-43B7-B3F5-6258383CEAEC}">
      <dsp:nvSpPr>
        <dsp:cNvPr id="0" name=""/>
        <dsp:cNvSpPr/>
      </dsp:nvSpPr>
      <dsp:spPr>
        <a:xfrm rot="10800000">
          <a:off x="0" y="369"/>
          <a:ext cx="10645254" cy="2817544"/>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369"/>
        <a:ext cx="10645254" cy="988957"/>
      </dsp:txXfrm>
    </dsp:sp>
    <dsp:sp modelId="{52376F13-95EB-469D-B50E-6CC7C7AE9F16}">
      <dsp:nvSpPr>
        <dsp:cNvPr id="0" name=""/>
        <dsp:cNvSpPr/>
      </dsp:nvSpPr>
      <dsp:spPr>
        <a:xfrm>
          <a:off x="0" y="983093"/>
          <a:ext cx="10645254" cy="85691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 24 of AS 1</a:t>
          </a:r>
          <a:endParaRPr lang="en-US" sz="2800" kern="1200" dirty="0">
            <a:solidFill>
              <a:srgbClr val="005800"/>
            </a:solidFill>
            <a:latin typeface="Arial Black" panose="020B0A04020102020204" pitchFamily="34" charset="0"/>
          </a:endParaRPr>
        </a:p>
      </dsp:txBody>
      <dsp:txXfrm>
        <a:off x="0" y="983093"/>
        <a:ext cx="10645254" cy="85691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observed that paragraph 18 of AS 10 (Revised) specified </a:t>
          </a:r>
          <a:r>
            <a:rPr lang="en-US" sz="2400" kern="1200" dirty="0" smtClean="0">
              <a:solidFill>
                <a:srgbClr val="6600CC"/>
              </a:solidFill>
              <a:latin typeface="Arial Black" panose="020B0A04020102020204" pitchFamily="34" charset="0"/>
            </a:rPr>
            <a:t>directly attributable cost would also be included into the cost of fixed assets</a:t>
          </a:r>
          <a:r>
            <a:rPr lang="en-US" sz="2400" kern="1200" dirty="0" smtClean="0">
              <a:solidFill>
                <a:srgbClr val="005800"/>
              </a:solidFill>
              <a:latin typeface="Arial Black" panose="020B0A04020102020204" pitchFamily="34" charset="0"/>
            </a:rPr>
            <a:t>. It may be noted that site preparation would be required for developing land as well as construction of building and installation of plant and machinery.</a:t>
          </a:r>
        </a:p>
        <a:p>
          <a:pPr lvl="0" algn="r"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18 of AS 10</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Accordingly, it was viewed that the site preparation costs comprising mainly of uprooting of any existing structure, leveling, clearing and grading incurred to prepare the land for its intended use or for construction thereon </a:t>
          </a:r>
          <a:r>
            <a:rPr lang="en-US" sz="2600" kern="1200" dirty="0" smtClean="0">
              <a:solidFill>
                <a:srgbClr val="6600CC"/>
              </a:solidFill>
              <a:latin typeface="Arial Black" panose="020B0A04020102020204" pitchFamily="34" charset="0"/>
            </a:rPr>
            <a:t>should be suitably apportioned to land, building and plant and machinery and capitalized as part of the costs of the respective assets as per the requirements of AS 10</a:t>
          </a:r>
          <a:r>
            <a:rPr lang="en-US" sz="2600" kern="1200" dirty="0" smtClean="0">
              <a:solidFill>
                <a:srgbClr val="005800"/>
              </a:solidFill>
              <a:latin typeface="Arial Black" panose="020B0A04020102020204" pitchFamily="34" charset="0"/>
            </a:rPr>
            <a:t>.</a:t>
          </a:r>
          <a:endParaRPr lang="en-US" sz="26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AS-11: THE EFFECTS OF CHANGES IN FOREIGN EXCHANGE RATES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Annual Report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accounting policy given in the Annual Report of a Company, it was noted that the export sales have been recorded at the rate notified by the customs for invoice purposes.</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noted from the stated accounting policy that the export sales have been recorded at the rate notified by the customs for invoice purposes </a:t>
          </a:r>
          <a:r>
            <a:rPr lang="en-US" sz="2800" kern="1200" dirty="0" smtClean="0">
              <a:solidFill>
                <a:srgbClr val="6600CC"/>
              </a:solidFill>
              <a:latin typeface="Arial Black" panose="020B0A04020102020204" pitchFamily="34" charset="0"/>
            </a:rPr>
            <a:t>instead of translating the same on the basis of exchange rate prevailing on the date of transaction</a:t>
          </a:r>
          <a:r>
            <a:rPr lang="en-US" sz="2800" kern="1200" dirty="0" smtClean="0">
              <a:solidFill>
                <a:srgbClr val="005800"/>
              </a:solidFill>
              <a:latin typeface="Arial Black" panose="020B0A04020102020204" pitchFamily="34" charset="0"/>
            </a:rPr>
            <a:t>. This is not in line with the principles enunciated in paragraph 9 of AS 11.</a:t>
          </a:r>
          <a:endParaRPr lang="en-US" sz="2800" kern="1200" dirty="0" smtClean="0">
            <a:solidFill>
              <a:srgbClr val="6600CC"/>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9 of AS 11</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anomalies in annual report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Annual Report of a Company, accounting policy for foreign currency transactions for monetary items only have been disclosed.</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foreign exchange fluctuation in relation to any asset and liability should be recognized based on their classification as monetary and non-monetary items. It was noted that policy adopted for monetary item was clearly disclosed. However, it </a:t>
          </a:r>
          <a:r>
            <a:rPr lang="en-US" sz="2400" kern="1200" dirty="0" smtClean="0">
              <a:solidFill>
                <a:srgbClr val="6600CC"/>
              </a:solidFill>
              <a:latin typeface="Arial Black" panose="020B0A04020102020204" pitchFamily="34" charset="0"/>
            </a:rPr>
            <a:t>omitted to disclose policy for non-monetary items such as investment in equity shares, inventory and fixed assets which were present in the Balance Sheet</a:t>
          </a:r>
          <a:r>
            <a:rPr lang="en-US" sz="2400" kern="1200" dirty="0" smtClean="0">
              <a:solidFill>
                <a:srgbClr val="005800"/>
              </a:solidFill>
              <a:latin typeface="Arial Black" panose="020B0A04020102020204" pitchFamily="34" charset="0"/>
            </a:rPr>
            <a:t>.</a:t>
          </a:r>
          <a:endParaRPr lang="en-US" sz="2400" kern="1200" dirty="0" smtClean="0">
            <a:solidFill>
              <a:srgbClr val="6600CC"/>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11 of AS 11</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accounting policies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observed from the accounting policy given in the Financial Statement of a company, that current assets and liabilities as at the end of the year are translated at exchange rate ruling on the date of Balance Sheet.</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As per above referred requirement, it is </a:t>
          </a:r>
          <a:r>
            <a:rPr lang="en-US" sz="2600" kern="1200" dirty="0" smtClean="0">
              <a:solidFill>
                <a:srgbClr val="6600CC"/>
              </a:solidFill>
              <a:latin typeface="Arial Black" panose="020B0A04020102020204" pitchFamily="34" charset="0"/>
            </a:rPr>
            <a:t>only the monetary items which are required to be translated at the closing exchange rate and not all the foreign currency assets and liabilities which may include non-monetary assets/ liabilities as well</a:t>
          </a:r>
          <a:r>
            <a:rPr lang="en-US" sz="2600" kern="1200" dirty="0" smtClean="0">
              <a:solidFill>
                <a:srgbClr val="005800"/>
              </a:solidFill>
              <a:latin typeface="Arial Black" panose="020B0A04020102020204" pitchFamily="34" charset="0"/>
            </a:rPr>
            <a:t>. Accordingly, it was viewed that stated policy of translation of all current assets and liabilities at the year end exchange rate is not correct.</a:t>
          </a:r>
          <a:endParaRPr lang="en-US" sz="2600" kern="1200" dirty="0" smtClean="0">
            <a:solidFill>
              <a:srgbClr val="6600CC"/>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11(a) of AS 11</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Discrepancies in Notes to fs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Notes to Accounts given in the Annual Report of a Company, it was noted that certain foreign exchange transactions have been entered during the year.</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AS-2: VALUATION OF INVENTORIES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It was noted that the enterprise has entered into various foreign exchange transactions during the year, however, no exchange gain or loss arising on account of foreign exchange fluctuation has been disclosed separately in the Statement of Profit and Loss or in the notes to accounts, which is not in line with the above stated requirement of AS 11.</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40(a) of AS 11</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5: Discrepancies in accounting policies</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the accounting policy of foreign exchange, it was stated that if foreign exchange transactions relates to acquisition of fixed assets, they are adjusted to the carrying cost of such assets.</a:t>
          </a:r>
          <a:endParaRPr lang="en-US" sz="28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endParaRPr lang="en-US" sz="28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6600CC"/>
              </a:solidFill>
              <a:latin typeface="Arial Black" panose="020B0A04020102020204" pitchFamily="34" charset="0"/>
            </a:rPr>
            <a:t>It was noted from the stated accounting policy that the foreign exchange differences related to acquisition of any fixed asset are adjusted to the cost of such assets. It was viewed that such adjustment is permitted only if such exchange difference has arisen on long term foreign currency monetary items incurred for acquisition of a depreciable fixed asset.               Contd..</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46A of AS 11</a:t>
          </a:r>
          <a:endParaRPr lang="en-US" sz="28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lvl="0" algn="just" defTabSz="1155700">
            <a:lnSpc>
              <a:spcPct val="90000"/>
            </a:lnSpc>
            <a:spcBef>
              <a:spcPct val="0"/>
            </a:spcBef>
            <a:spcAft>
              <a:spcPct val="35000"/>
            </a:spcAft>
          </a:pPr>
          <a:r>
            <a:rPr lang="en-US" sz="2600" kern="1200" dirty="0" smtClean="0">
              <a:solidFill>
                <a:srgbClr val="005800"/>
              </a:solidFill>
              <a:latin typeface="Arial Black" panose="020B0A04020102020204" pitchFamily="34" charset="0"/>
            </a:rPr>
            <a:t>It was noted that in the given case neither the stated accounting policy nor the Balance Sheet indicates existence of any long term foreign currency monetary item. Hence, adjustment of any foreign exchange rate variation to the cost of fixed asset was not in line with the requirements of AS 11.</a:t>
          </a:r>
          <a:endParaRPr lang="en-US" sz="26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AS-12: ACCOUNTING FOR GOVERNMENT GRANTS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Anomalies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Grant received for depreciable assets has been recognized and disclosed as ‘capital reserve’ and subsequently transferred from capital reserve to statement of profit and loss.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Following are the examples of some of the accounting policies: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•Grants and Capital subsidy from the government is credited to Capital Reserve. Further, in accordance with the guidelines issued by ICAI, proportionate amount to the extent of depreciation charged, is being transferred to surplus in the Statement of Profit and Loss in case of grant received in relation to acquisition of any assets.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•In case of depreciable assets, the cost of the asset is shown at gross value and grant thereon is taken to Capital Reserve which is recognized as income in the Statement of Profit and Loss over the useful life period of the asset.</a:t>
          </a:r>
          <a:endParaRPr lang="en-US" sz="1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The subsidy received against a depreciable asset should either be shown as deduction from gross value of the asset to arrive at its book value or treated as deferred income which is recognized in the Statement of Profit and Loss on a systematic and rational basis over the useful life of the asset</a:t>
          </a:r>
          <a:r>
            <a:rPr lang="en-US" sz="2400" kern="1200" dirty="0" smtClean="0">
              <a:solidFill>
                <a:srgbClr val="005800"/>
              </a:solidFill>
              <a:latin typeface="Arial Black" panose="020B0A04020102020204" pitchFamily="34" charset="0"/>
            </a:rPr>
            <a:t>. Accordingly, above treatment of Government grant / subsidy is not in line with paragraph 14 of AS 12.</a:t>
          </a:r>
          <a:endParaRPr lang="en-US" sz="2400" kern="1200" dirty="0" smtClean="0">
            <a:solidFill>
              <a:srgbClr val="6600CC"/>
            </a:solidFill>
            <a:latin typeface="Arial Black" panose="020B0A04020102020204" pitchFamily="34" charset="0"/>
          </a:endParaRP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14 of AS 12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accounting policies</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Revenue subsidy / grants have been recognized on receipt basis. Following are the examples of the accounting policies: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Company is registered under the State Govt. Scheme. Under the said scheme the Company is entitled to receive Capital Investment Subsidy, Interest Subsidy, Employment Generation Subsidy, and Remission of Stamp Duty &amp; Registration Fee. These shall be accounted for in the year of receipt and/or crystallization.</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Company has been granted eligibility certificate under the State Govt. Incentives to Power Intensive Industries Scheme. Under the said scheme, the Company is entitled to receive incentive on energy charges, which has been accounted for in the books on accrual basis.</a:t>
          </a:r>
          <a:endParaRPr lang="en-US" sz="20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noted that the company was entitled to receive certain subsidies in the nature of ‘grants related to revenue’ viz. interest subsidy and incentive on energy charges. However, such </a:t>
          </a:r>
          <a:r>
            <a:rPr lang="en-US" sz="2000" kern="1200" dirty="0" smtClean="0">
              <a:solidFill>
                <a:srgbClr val="6600CC"/>
              </a:solidFill>
              <a:latin typeface="Arial Black" panose="020B0A04020102020204" pitchFamily="34" charset="0"/>
            </a:rPr>
            <a:t>grants have neither been shown under other income nor deducted from the related expense </a:t>
          </a:r>
          <a:r>
            <a:rPr lang="en-US" sz="2000" kern="1200" dirty="0" smtClean="0">
              <a:solidFill>
                <a:srgbClr val="005800"/>
              </a:solidFill>
              <a:latin typeface="Arial Black" panose="020B0A04020102020204" pitchFamily="34" charset="0"/>
            </a:rPr>
            <a:t>in line with paragraph 15. Further, although the nature and timing of recognizing the grants have been disclosed, however, the </a:t>
          </a:r>
          <a:r>
            <a:rPr lang="en-US" sz="2000" kern="1200" dirty="0" smtClean="0">
              <a:solidFill>
                <a:srgbClr val="6600CC"/>
              </a:solidFill>
              <a:latin typeface="Arial Black" panose="020B0A04020102020204" pitchFamily="34" charset="0"/>
            </a:rPr>
            <a:t>extent to which such grants are recognized in the financial statements has not been disclosed </a:t>
          </a:r>
          <a:r>
            <a:rPr lang="en-US" sz="2000" kern="1200" dirty="0" smtClean="0">
              <a:solidFill>
                <a:srgbClr val="005800"/>
              </a:solidFill>
              <a:latin typeface="Arial Black" panose="020B0A04020102020204" pitchFamily="34" charset="0"/>
            </a:rPr>
            <a:t>as required as per paragraph 23(ii).</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Accordingly, it was viewed that the requirements of paragraphs 15 and 23(ii) of AS 12 have not been complied with.</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15 and 23(ii) of AS 12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Anomalies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Capital investment subsidy which is in the nature of promoters’ contribution has been credited to the Statement of Profit and Loss.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Following policy on Govt. grant was noted from the financial statement of a company:</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‘Government grants availed in the nature of capital investment subsidy and other subsidies under the State Government Incentive Scheme are treated as income of the year on sanction of the same and shown separately in the Statement of Profit and Loss. Subsidies in the natures of the revenue item are deducted from the respective expenditures.’ The subsidy received during the year under review has been disclosed under ‘other income’.</a:t>
          </a:r>
          <a:endParaRPr lang="en-US" sz="20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67452"/>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CASE 1: Incorrect disclosure of valuation of Inventories</a:t>
          </a:r>
        </a:p>
      </dsp:txBody>
      <dsp:txXfrm>
        <a:off x="0" y="0"/>
        <a:ext cx="10645254" cy="2898424"/>
      </dsp:txXfrm>
    </dsp:sp>
    <dsp:sp modelId="{2AEEAFFC-73D0-453E-8130-64E761BCD051}">
      <dsp:nvSpPr>
        <dsp:cNvPr id="0" name=""/>
        <dsp:cNvSpPr/>
      </dsp:nvSpPr>
      <dsp:spPr>
        <a:xfrm>
          <a:off x="0" y="1859395"/>
          <a:ext cx="10645254" cy="433551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•Stocks of Cards are valued at Cost and on FIFO basis and include all applicable overheads in bringing the inventories to their present location and condition. Work in progress is valued at Cost.</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•Work -in -Progress is valued at direct raw material cost and appropriate cost of completed process.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•Raw materials are valued at average cost. Raw materials at bonded warehouse stores, spares, consumables, packing material, coal &amp; fuel are valued at cost.</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•Work in Process is valued at raw material cost.</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•Cost of finished goods and work in progress are determined on estimated cost basis.</a:t>
          </a:r>
        </a:p>
        <a:p>
          <a:pPr lvl="0" algn="just" defTabSz="800100">
            <a:lnSpc>
              <a:spcPct val="90000"/>
            </a:lnSpc>
            <a:spcBef>
              <a:spcPct val="0"/>
            </a:spcBef>
            <a:spcAft>
              <a:spcPct val="35000"/>
            </a:spcAft>
          </a:pPr>
          <a:r>
            <a:rPr lang="en-US" sz="1800" kern="1200" dirty="0" smtClean="0">
              <a:solidFill>
                <a:srgbClr val="005800"/>
              </a:solidFill>
              <a:latin typeface="Arial Black" panose="020B0A04020102020204" pitchFamily="34" charset="0"/>
            </a:rPr>
            <a:t>•Cost is determined by using the first in first out formula. Cost comprises all.</a:t>
          </a:r>
          <a:endParaRPr lang="en-US" sz="1800" kern="1200" dirty="0">
            <a:solidFill>
              <a:srgbClr val="005800"/>
            </a:solidFill>
            <a:latin typeface="Arial Black" panose="020B0A04020102020204" pitchFamily="34" charset="0"/>
          </a:endParaRPr>
        </a:p>
      </dsp:txBody>
      <dsp:txXfrm>
        <a:off x="0" y="1859395"/>
        <a:ext cx="10645254" cy="4335514"/>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It was noted from the stated policy that capital investment subsidy which is in the nature of promoters’ contribution has been credited to the Statement of Profit and Loss. However, according to paragraph 16 this subsidy </a:t>
          </a:r>
          <a:r>
            <a:rPr lang="en-US" sz="2800" kern="1200" dirty="0" smtClean="0">
              <a:solidFill>
                <a:srgbClr val="6600CC"/>
              </a:solidFill>
              <a:latin typeface="Arial Black" panose="020B0A04020102020204" pitchFamily="34" charset="0"/>
            </a:rPr>
            <a:t>should have been credited to capital reserve and treated as a part of shareholders funds.</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16 of AS 12</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AS-15: EMPLOYEE BENEFITS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just" defTabSz="1422400">
            <a:lnSpc>
              <a:spcPct val="90000"/>
            </a:lnSpc>
            <a:spcBef>
              <a:spcPct val="0"/>
            </a:spcBef>
            <a:spcAft>
              <a:spcPct val="35000"/>
            </a:spcAft>
          </a:pPr>
          <a:r>
            <a:rPr lang="en-US" sz="3200" kern="1200" dirty="0" smtClean="0">
              <a:solidFill>
                <a:srgbClr val="005800"/>
              </a:solidFill>
              <a:latin typeface="Arial Black" panose="020B0A04020102020204" pitchFamily="34" charset="0"/>
            </a:rPr>
            <a:t>In some of the cases the amount of expense for defined contribution were not disclosed by the enterprises.</a:t>
          </a:r>
          <a:endParaRPr lang="en-US" sz="32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800930"/>
          <a:ext cx="10645254" cy="240250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2800930"/>
        <a:ext cx="10645254" cy="1297353"/>
      </dsp:txXfrm>
    </dsp:sp>
    <dsp:sp modelId="{3D8D130E-9083-4617-8C04-B03D612B18E3}">
      <dsp:nvSpPr>
        <dsp:cNvPr id="0" name=""/>
        <dsp:cNvSpPr/>
      </dsp:nvSpPr>
      <dsp:spPr>
        <a:xfrm>
          <a:off x="0" y="4148407"/>
          <a:ext cx="10645254" cy="222509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since paragraph 47 explicitly requires the </a:t>
          </a:r>
          <a:r>
            <a:rPr lang="en-US" sz="2400" kern="1200" dirty="0" smtClean="0">
              <a:solidFill>
                <a:srgbClr val="6600CC"/>
              </a:solidFill>
              <a:latin typeface="Arial Black" panose="020B0A04020102020204" pitchFamily="34" charset="0"/>
            </a:rPr>
            <a:t>disclosure of amount recognized as an expense for defined contribution plan</a:t>
          </a:r>
          <a:r>
            <a:rPr lang="en-US" sz="2400" kern="1200" dirty="0" smtClean="0">
              <a:solidFill>
                <a:srgbClr val="005800"/>
              </a:solidFill>
              <a:latin typeface="Arial Black" panose="020B0A04020102020204" pitchFamily="34" charset="0"/>
            </a:rPr>
            <a:t>, the same should be disclosed by way of notes to the accounts.</a:t>
          </a:r>
        </a:p>
      </dsp:txBody>
      <dsp:txXfrm>
        <a:off x="0" y="4148407"/>
        <a:ext cx="10645254" cy="2225097"/>
      </dsp:txXfrm>
    </dsp:sp>
    <dsp:sp modelId="{6510A873-B29A-43B7-B3F5-6258383CEAEC}">
      <dsp:nvSpPr>
        <dsp:cNvPr id="0" name=""/>
        <dsp:cNvSpPr/>
      </dsp:nvSpPr>
      <dsp:spPr>
        <a:xfrm rot="10800000">
          <a:off x="0" y="0"/>
          <a:ext cx="10645254" cy="3062185"/>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0"/>
        <a:ext cx="10645254" cy="1074827"/>
      </dsp:txXfrm>
    </dsp:sp>
    <dsp:sp modelId="{52376F13-95EB-469D-B50E-6CC7C7AE9F16}">
      <dsp:nvSpPr>
        <dsp:cNvPr id="0" name=""/>
        <dsp:cNvSpPr/>
      </dsp:nvSpPr>
      <dsp:spPr>
        <a:xfrm>
          <a:off x="0" y="955635"/>
          <a:ext cx="10645254" cy="1163233"/>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Paragraph 47 of AS 15</a:t>
          </a:r>
        </a:p>
        <a:p>
          <a:pPr lvl="0" algn="ctr"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“An enterprise should disclose the amount recognized as an expense for defined contribution plan.”</a:t>
          </a:r>
          <a:endParaRPr lang="en-US" sz="2000" kern="1200" dirty="0">
            <a:solidFill>
              <a:srgbClr val="6600CC"/>
            </a:solidFill>
            <a:latin typeface="Arial Black" panose="020B0A04020102020204" pitchFamily="34" charset="0"/>
          </a:endParaRPr>
        </a:p>
      </dsp:txBody>
      <dsp:txXfrm>
        <a:off x="0" y="955635"/>
        <a:ext cx="10645254" cy="1163233"/>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In some of the cases although the accounting policy on employee benefits stated that defined benefit obligations has been determined using the services of qualified actuary, however, no disclosure was made regarding whether the projected unit credit method was followed in determination of defined benefit obligations or not.</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864370"/>
          <a:ext cx="10645254" cy="164596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3864370"/>
        <a:ext cx="10645254" cy="888820"/>
      </dsp:txXfrm>
    </dsp:sp>
    <dsp:sp modelId="{3D8D130E-9083-4617-8C04-B03D612B18E3}">
      <dsp:nvSpPr>
        <dsp:cNvPr id="0" name=""/>
        <dsp:cNvSpPr/>
      </dsp:nvSpPr>
      <dsp:spPr>
        <a:xfrm>
          <a:off x="0" y="4849083"/>
          <a:ext cx="10645254" cy="152442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accounting policy on employee benefits should explicitly mention the fact that projected unit credit method was followed for determination of defined benefit obligations.</a:t>
          </a:r>
        </a:p>
      </dsp:txBody>
      <dsp:txXfrm>
        <a:off x="0" y="4849083"/>
        <a:ext cx="10645254" cy="1524421"/>
      </dsp:txXfrm>
    </dsp:sp>
    <dsp:sp modelId="{6510A873-B29A-43B7-B3F5-6258383CEAEC}">
      <dsp:nvSpPr>
        <dsp:cNvPr id="0" name=""/>
        <dsp:cNvSpPr/>
      </dsp:nvSpPr>
      <dsp:spPr>
        <a:xfrm rot="10800000">
          <a:off x="0" y="0"/>
          <a:ext cx="10645254" cy="4107163"/>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0"/>
        <a:ext cx="10645254" cy="1441614"/>
      </dsp:txXfrm>
    </dsp:sp>
    <dsp:sp modelId="{52376F13-95EB-469D-B50E-6CC7C7AE9F16}">
      <dsp:nvSpPr>
        <dsp:cNvPr id="0" name=""/>
        <dsp:cNvSpPr/>
      </dsp:nvSpPr>
      <dsp:spPr>
        <a:xfrm>
          <a:off x="0" y="1229273"/>
          <a:ext cx="10645254" cy="165480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Paragraph 65 of AS 15</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“An enterprise should use the Projected Unit Credit Method to determine the present value of its defined benefit obligations and the related current service cost and, where applicable, past service cost.”</a:t>
          </a:r>
          <a:endParaRPr lang="en-US" sz="2000" kern="1200" dirty="0">
            <a:solidFill>
              <a:srgbClr val="6600CC"/>
            </a:solidFill>
            <a:latin typeface="Arial Black" panose="020B0A04020102020204" pitchFamily="34" charset="0"/>
          </a:endParaRPr>
        </a:p>
      </dsp:txBody>
      <dsp:txXfrm>
        <a:off x="0" y="1229273"/>
        <a:ext cx="10645254" cy="1654801"/>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financial statements of certain companies it has been noted that they do not provide the accounting policy on employee benefits (including defined benefit plans) and in many of the cases reviewed by the FRRB, the disclosures required under Paragraph 120 were not given or partially given by the enterprises.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majority of the cases it was observed that enterprises have</a:t>
          </a:r>
          <a:r>
            <a:rPr lang="en-US" sz="2400" kern="1200" dirty="0" smtClean="0">
              <a:solidFill>
                <a:srgbClr val="6600CC"/>
              </a:solidFill>
              <a:latin typeface="Arial Black" panose="020B0A04020102020204" pitchFamily="34" charset="0"/>
            </a:rPr>
            <a:t> not disclosed the basic information about the defined benefit plan </a:t>
          </a:r>
          <a:r>
            <a:rPr lang="en-US" sz="2400" kern="1200" dirty="0" smtClean="0">
              <a:solidFill>
                <a:srgbClr val="005800"/>
              </a:solidFill>
              <a:latin typeface="Arial Black" panose="020B0A04020102020204" pitchFamily="34" charset="0"/>
            </a:rPr>
            <a:t>as required under paragraph 119. Further, the</a:t>
          </a:r>
          <a:r>
            <a:rPr lang="en-US" sz="2400" kern="1200" dirty="0" smtClean="0">
              <a:solidFill>
                <a:srgbClr val="6600CC"/>
              </a:solidFill>
              <a:latin typeface="Arial Black" panose="020B0A04020102020204" pitchFamily="34" charset="0"/>
            </a:rPr>
            <a:t> description of defined benefit plan and accounting policy adopted for actuarial gains and losses including various other disclosures </a:t>
          </a:r>
          <a:r>
            <a:rPr lang="en-US" sz="2400" kern="1200" dirty="0" smtClean="0">
              <a:solidFill>
                <a:srgbClr val="005800"/>
              </a:solidFill>
              <a:latin typeface="Arial Black" panose="020B0A04020102020204" pitchFamily="34" charset="0"/>
            </a:rPr>
            <a:t>of paragraph 120 are, inter alia, the commonly found mistakes in the financial statements of enterprises.</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119 and 120 of AS 15</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AS-16: BORROWING COSTS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Accounting policy on Valuation of Inventories states that – Finished goods are valued at lower of cost or net realizable value; cost includes depreciation, </a:t>
          </a:r>
          <a:r>
            <a:rPr lang="en-US" sz="2800" kern="1200" dirty="0" smtClean="0">
              <a:solidFill>
                <a:srgbClr val="6600CC"/>
              </a:solidFill>
              <a:latin typeface="Arial Black" panose="020B0A04020102020204" pitchFamily="34" charset="0"/>
            </a:rPr>
            <a:t>interest</a:t>
          </a:r>
          <a:r>
            <a:rPr lang="en-US" sz="2800" kern="1200" dirty="0" smtClean="0">
              <a:solidFill>
                <a:srgbClr val="005800"/>
              </a:solidFill>
              <a:latin typeface="Arial Black" panose="020B0A04020102020204" pitchFamily="34" charset="0"/>
            </a:rPr>
            <a:t> (excluding interest on discounting of bills) and direct expenses to the point of stocking, excise duty but excludes administration and selling expenses.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2805328"/>
          <a:ext cx="10645254" cy="3171192"/>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OBSERVATION</a:t>
          </a:r>
          <a:endParaRPr lang="en-US" sz="3200" b="1" kern="1200" dirty="0">
            <a:solidFill>
              <a:srgbClr val="99FF99"/>
            </a:solidFill>
            <a:latin typeface="Algerian" panose="04020705040A02060702" pitchFamily="82" charset="0"/>
          </a:endParaRPr>
        </a:p>
      </dsp:txBody>
      <dsp:txXfrm>
        <a:off x="0" y="2805328"/>
        <a:ext cx="10645254" cy="1712443"/>
      </dsp:txXfrm>
    </dsp:sp>
    <dsp:sp modelId="{3D8D130E-9083-4617-8C04-B03D612B18E3}">
      <dsp:nvSpPr>
        <dsp:cNvPr id="0" name=""/>
        <dsp:cNvSpPr/>
      </dsp:nvSpPr>
      <dsp:spPr>
        <a:xfrm>
          <a:off x="0" y="3995718"/>
          <a:ext cx="10645254" cy="237600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Inventories to be measured at lower for cost and net realizable value. Cost of inventories should comprise cost purchase, cost of conversion and other costs. </a:t>
          </a:r>
        </a:p>
      </dsp:txBody>
      <dsp:txXfrm>
        <a:off x="0" y="3995718"/>
        <a:ext cx="10645254" cy="2376009"/>
      </dsp:txXfrm>
    </dsp:sp>
    <dsp:sp modelId="{6510A873-B29A-43B7-B3F5-6258383CEAEC}">
      <dsp:nvSpPr>
        <dsp:cNvPr id="0" name=""/>
        <dsp:cNvSpPr/>
      </dsp:nvSpPr>
      <dsp:spPr>
        <a:xfrm rot="10800000">
          <a:off x="0" y="1777"/>
          <a:ext cx="10645254" cy="2851119"/>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99FF99"/>
              </a:solidFill>
              <a:latin typeface="Algerian" panose="04020705040A02060702" pitchFamily="82" charset="0"/>
            </a:rPr>
            <a:t>RELATED PRINCIPLE</a:t>
          </a:r>
          <a:endParaRPr lang="en-US" sz="3200" b="1" kern="1200" dirty="0">
            <a:solidFill>
              <a:srgbClr val="99FF99"/>
            </a:solidFill>
            <a:latin typeface="Algerian" panose="04020705040A02060702" pitchFamily="82" charset="0"/>
          </a:endParaRPr>
        </a:p>
      </dsp:txBody>
      <dsp:txXfrm rot="-10800000">
        <a:off x="0" y="1777"/>
        <a:ext cx="10645254" cy="1000742"/>
      </dsp:txXfrm>
    </dsp:sp>
    <dsp:sp modelId="{52376F13-95EB-469D-B50E-6CC7C7AE9F16}">
      <dsp:nvSpPr>
        <dsp:cNvPr id="0" name=""/>
        <dsp:cNvSpPr/>
      </dsp:nvSpPr>
      <dsp:spPr>
        <a:xfrm>
          <a:off x="0" y="996212"/>
          <a:ext cx="10645254" cy="867126"/>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Paragraphs 3.2, 5 and 6 of AS 2</a:t>
          </a:r>
          <a:endParaRPr lang="en-US" sz="2800" kern="1200" dirty="0">
            <a:solidFill>
              <a:srgbClr val="005800"/>
            </a:solidFill>
            <a:latin typeface="Arial Black" panose="020B0A04020102020204" pitchFamily="34" charset="0"/>
          </a:endParaRPr>
        </a:p>
      </dsp:txBody>
      <dsp:txXfrm>
        <a:off x="0" y="996212"/>
        <a:ext cx="10645254" cy="867126"/>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24130" rIns="135128" bIns="24130" numCol="1" spcCol="1270" anchor="ctr" anchorCtr="0">
          <a:noAutofit/>
        </a:bodyPr>
        <a:lstStyle/>
        <a:p>
          <a:pPr lvl="0" algn="just" defTabSz="844550">
            <a:lnSpc>
              <a:spcPct val="90000"/>
            </a:lnSpc>
            <a:spcBef>
              <a:spcPct val="0"/>
            </a:spcBef>
            <a:spcAft>
              <a:spcPct val="35000"/>
            </a:spcAft>
          </a:pPr>
          <a:r>
            <a:rPr lang="en-US" sz="1900" kern="1200" dirty="0" smtClean="0">
              <a:solidFill>
                <a:srgbClr val="005800"/>
              </a:solidFill>
              <a:latin typeface="Arial Black" panose="020B0A04020102020204" pitchFamily="34" charset="0"/>
            </a:rPr>
            <a:t>It was noted that interest cost was included in the cost of inventories. Para 12 of AS 2, ‘Valuation of Inventories’ provides that interest and other borrowing costs are usually considered as not relating to bringing the inventories to their present location and condition and are, therefore, usually not included in the cost of inventories. Para 5 of AS16, </a:t>
          </a:r>
          <a:r>
            <a:rPr lang="en-US" sz="1900" kern="1200" dirty="0" smtClean="0">
              <a:solidFill>
                <a:srgbClr val="6600CC"/>
              </a:solidFill>
              <a:latin typeface="Arial Black" panose="020B0A04020102020204" pitchFamily="34" charset="0"/>
            </a:rPr>
            <a:t>‘Borrowing Costs’ provides that those inventories that are routinely manufactured or otherwise produced in large quantities on a repetitive basis over a short period of time, are not qualifying assets</a:t>
          </a:r>
          <a:r>
            <a:rPr lang="en-US" sz="1900" kern="1200" dirty="0" smtClean="0">
              <a:solidFill>
                <a:srgbClr val="005800"/>
              </a:solidFill>
              <a:latin typeface="Arial Black" panose="020B0A04020102020204" pitchFamily="34" charset="0"/>
            </a:rPr>
            <a:t>. Accordingly, it was viewed that as per AS 16, no borrowing cost (interest) can be capitalized unless such inventories take a substantial period of time to get ready for sale. Thus there is a non compliance of AS 2 as well as </a:t>
          </a:r>
          <a:r>
            <a:rPr lang="en-US" sz="1900" kern="1200" dirty="0" err="1" smtClean="0">
              <a:solidFill>
                <a:srgbClr val="005800"/>
              </a:solidFill>
              <a:latin typeface="Arial Black" panose="020B0A04020102020204" pitchFamily="34" charset="0"/>
            </a:rPr>
            <a:t>AS</a:t>
          </a:r>
          <a:r>
            <a:rPr lang="en-US" sz="1900" kern="1200" dirty="0" smtClean="0">
              <a:solidFill>
                <a:srgbClr val="005800"/>
              </a:solidFill>
              <a:latin typeface="Arial Black" panose="020B0A04020102020204" pitchFamily="34" charset="0"/>
            </a:rPr>
            <a:t> 16.</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AS 2 and AS 16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Followings are the examples of accounting policies for capitalization of borrowing cost used by different companies: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 “Interest on borrowing for acquisition of qualifying asset is capitalized..”</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•“Cost comprises of purchase price and other directly attributable costs of bringing the asset to its working condition for its intended use and includes interest on moneys borrowed for construction / acquisition of fixed assets </a:t>
          </a:r>
          <a:r>
            <a:rPr lang="en-US" sz="2400" kern="1200" dirty="0" err="1" smtClean="0">
              <a:solidFill>
                <a:srgbClr val="005800"/>
              </a:solidFill>
              <a:latin typeface="Arial Black" panose="020B0A04020102020204" pitchFamily="34" charset="0"/>
            </a:rPr>
            <a:t>upto</a:t>
          </a:r>
          <a:r>
            <a:rPr lang="en-US" sz="2400" kern="1200" dirty="0" smtClean="0">
              <a:solidFill>
                <a:srgbClr val="005800"/>
              </a:solidFill>
              <a:latin typeface="Arial Black" panose="020B0A04020102020204" pitchFamily="34" charset="0"/>
            </a:rPr>
            <a:t> the period the assets are ready for use.</a:t>
          </a:r>
          <a:endParaRPr lang="en-US" sz="24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lvl="0" algn="just" defTabSz="933450">
            <a:lnSpc>
              <a:spcPct val="90000"/>
            </a:lnSpc>
            <a:spcBef>
              <a:spcPct val="0"/>
            </a:spcBef>
            <a:spcAft>
              <a:spcPct val="35000"/>
            </a:spcAft>
          </a:pPr>
          <a:r>
            <a:rPr lang="en-US" sz="2100" kern="1200" dirty="0" smtClean="0">
              <a:solidFill>
                <a:srgbClr val="005800"/>
              </a:solidFill>
              <a:latin typeface="Arial Black" panose="020B0A04020102020204" pitchFamily="34" charset="0"/>
            </a:rPr>
            <a:t>It may be noted from paragraph 19 of AS 16 that capitalization of borrowing costs should cease when substantially all the activities necessary to prepare the qualifying asset for its intended use or sale are complete. However, in some cases, </a:t>
          </a:r>
          <a:r>
            <a:rPr lang="en-US" sz="2100" kern="1200" dirty="0" smtClean="0">
              <a:solidFill>
                <a:srgbClr val="6600CC"/>
              </a:solidFill>
              <a:latin typeface="Arial Black" panose="020B0A04020102020204" pitchFamily="34" charset="0"/>
            </a:rPr>
            <a:t>it has been observed that the stated accounting policies do not explicitly indicate the point of time up to which such borrowing costs have been capitalized</a:t>
          </a:r>
          <a:r>
            <a:rPr lang="en-US" sz="2100" kern="1200" dirty="0" smtClean="0">
              <a:solidFill>
                <a:srgbClr val="005800"/>
              </a:solidFill>
              <a:latin typeface="Arial Black" panose="020B0A04020102020204" pitchFamily="34" charset="0"/>
            </a:rPr>
            <a:t>. In the absence of such information, it is not clear whether borrowing costs have been capitalized only up to the date when the assets are ready for their intended use or thereafter.</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Paragraphs 19 of AS 16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Discrepancies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Some companies are found to be treating debt restructuring charges/external commercial borrowings upfront fees as follows:</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•Restructuring charges which had been paid to extinguish high cost debts were written-off over the tenure of fresh loans taken for refinancing such high cost debts.</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noted that debt restructuring charges paid to extinguish high cost debts were </a:t>
          </a:r>
          <a:r>
            <a:rPr lang="en-US" sz="2200" kern="1200" dirty="0" smtClean="0">
              <a:solidFill>
                <a:srgbClr val="6600CC"/>
              </a:solidFill>
              <a:latin typeface="Arial Black" panose="020B0A04020102020204" pitchFamily="34" charset="0"/>
            </a:rPr>
            <a:t>not incurred for the acquisition, construction or production of qualifying assets</a:t>
          </a:r>
          <a:r>
            <a:rPr lang="en-US" sz="2200" kern="1200" dirty="0" smtClean="0">
              <a:solidFill>
                <a:srgbClr val="005800"/>
              </a:solidFill>
              <a:latin typeface="Arial Black" panose="020B0A04020102020204" pitchFamily="34" charset="0"/>
            </a:rPr>
            <a:t>. In fact, it involves revision in the terms of borrowings. Therefore, such costs are </a:t>
          </a:r>
          <a:r>
            <a:rPr lang="en-US" sz="2200" kern="1200" dirty="0" smtClean="0">
              <a:solidFill>
                <a:srgbClr val="6600CC"/>
              </a:solidFill>
              <a:latin typeface="Arial Black" panose="020B0A04020102020204" pitchFamily="34" charset="0"/>
            </a:rPr>
            <a:t>not eligible for capitalization</a:t>
          </a:r>
          <a:r>
            <a:rPr lang="en-US" sz="2200" kern="1200" dirty="0" smtClean="0">
              <a:solidFill>
                <a:srgbClr val="005800"/>
              </a:solidFill>
              <a:latin typeface="Arial Black" panose="020B0A04020102020204" pitchFamily="34" charset="0"/>
            </a:rPr>
            <a:t> with the cost of asset.</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Further, it was also viewed that, in any case, AS 16 does not prescribe amortization of such costs. As such, the treatment followed by the company to defer such expenses is not in accordance with the requirements of AS16.</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Paragraphs 3, 4(c) and 6 of AS 16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Discrepancies in treatment</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Schedule of secured loans as well as related information as given in notes to accounts of a Company, reflects that certain borrowing cost has been incurred during the year, a portion of which has been capitalized to the value of fixed assets and rest of portion has been expensed.</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may be noted that Paragraph 23 of AS 16, requires that the financial statements should disclose:</a:t>
          </a:r>
        </a:p>
        <a:p>
          <a:pPr lvl="0" algn="just" defTabSz="977900">
            <a:lnSpc>
              <a:spcPct val="90000"/>
            </a:lnSpc>
            <a:spcBef>
              <a:spcPct val="0"/>
            </a:spcBef>
            <a:spcAft>
              <a:spcPct val="35000"/>
            </a:spcAft>
          </a:pPr>
          <a:r>
            <a:rPr lang="en-US" sz="2200" kern="1200" dirty="0" smtClean="0">
              <a:solidFill>
                <a:srgbClr val="6600CC"/>
              </a:solidFill>
              <a:latin typeface="Arial Black" panose="020B0A04020102020204" pitchFamily="34" charset="0"/>
            </a:rPr>
            <a:t>a)the accounting policy adopted for borrowing costs; and</a:t>
          </a:r>
        </a:p>
        <a:p>
          <a:pPr lvl="0" algn="just" defTabSz="977900">
            <a:lnSpc>
              <a:spcPct val="90000"/>
            </a:lnSpc>
            <a:spcBef>
              <a:spcPct val="0"/>
            </a:spcBef>
            <a:spcAft>
              <a:spcPct val="35000"/>
            </a:spcAft>
          </a:pPr>
          <a:r>
            <a:rPr lang="en-US" sz="2200" kern="1200" dirty="0" smtClean="0">
              <a:solidFill>
                <a:srgbClr val="6600CC"/>
              </a:solidFill>
              <a:latin typeface="Arial Black" panose="020B0A04020102020204" pitchFamily="34" charset="0"/>
            </a:rPr>
            <a:t>b)the amount of borrowing costs capitalized during the period.”</a:t>
          </a:r>
        </a:p>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observed that </a:t>
          </a:r>
          <a:r>
            <a:rPr lang="en-US" sz="2200" kern="1200" dirty="0" smtClean="0">
              <a:solidFill>
                <a:srgbClr val="6600CC"/>
              </a:solidFill>
              <a:latin typeface="Arial Black" panose="020B0A04020102020204" pitchFamily="34" charset="0"/>
            </a:rPr>
            <a:t>although the company had capitalized a significant portion of financial charges to the value of fixed assets but omitted to disclose the accounting policy as adopted by it for borrowing cost</a:t>
          </a:r>
          <a:r>
            <a:rPr lang="en-US" sz="2200" kern="1200" dirty="0" smtClean="0">
              <a:solidFill>
                <a:srgbClr val="005800"/>
              </a:solidFill>
              <a:latin typeface="Arial Black" panose="020B0A04020102020204" pitchFamily="34" charset="0"/>
            </a:rPr>
            <a:t>. It is not in line with the requirement of paragraph 23 of AS 16.</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 23 of AS 16</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AS-17:SEGMENT REPORTING</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4146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Accounting policy</a:t>
          </a:r>
        </a:p>
      </dsp:txBody>
      <dsp:txXfrm>
        <a:off x="0" y="0"/>
        <a:ext cx="10645254" cy="2884393"/>
      </dsp:txXfrm>
    </dsp:sp>
    <dsp:sp modelId="{2AEEAFFC-73D0-453E-8130-64E761BCD051}">
      <dsp:nvSpPr>
        <dsp:cNvPr id="0" name=""/>
        <dsp:cNvSpPr/>
      </dsp:nvSpPr>
      <dsp:spPr>
        <a:xfrm>
          <a:off x="0" y="1790866"/>
          <a:ext cx="10645254" cy="4431311"/>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At times, neither the statement on significant accounting policies contain any accounting policy on Segment Reporting nor contain any segmental information.</a:t>
          </a:r>
          <a:endParaRPr lang="en-US" sz="2800" kern="1200" dirty="0">
            <a:solidFill>
              <a:srgbClr val="6600CC"/>
            </a:solidFill>
            <a:latin typeface="Arial Black" panose="020B0A04020102020204" pitchFamily="34" charset="0"/>
          </a:endParaRPr>
        </a:p>
      </dsp:txBody>
      <dsp:txXfrm>
        <a:off x="0" y="1790866"/>
        <a:ext cx="10645254" cy="4431311"/>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1834458"/>
          <a:ext cx="10645254" cy="2395579"/>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OBSERVATION</a:t>
          </a:r>
          <a:endParaRPr lang="en-US" sz="2400" b="1" kern="1200" dirty="0">
            <a:solidFill>
              <a:srgbClr val="99FF99"/>
            </a:solidFill>
            <a:latin typeface="Algerian" panose="04020705040A02060702" pitchFamily="82" charset="0"/>
          </a:endParaRPr>
        </a:p>
      </dsp:txBody>
      <dsp:txXfrm>
        <a:off x="0" y="1834458"/>
        <a:ext cx="10645254" cy="1293613"/>
      </dsp:txXfrm>
    </dsp:sp>
    <dsp:sp modelId="{3D8D130E-9083-4617-8C04-B03D612B18E3}">
      <dsp:nvSpPr>
        <dsp:cNvPr id="0" name=""/>
        <dsp:cNvSpPr/>
      </dsp:nvSpPr>
      <dsp:spPr>
        <a:xfrm>
          <a:off x="0" y="2738555"/>
          <a:ext cx="10645254" cy="3634949"/>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lvl="0" algn="just" defTabSz="977900">
            <a:lnSpc>
              <a:spcPct val="90000"/>
            </a:lnSpc>
            <a:spcBef>
              <a:spcPct val="0"/>
            </a:spcBef>
            <a:spcAft>
              <a:spcPct val="35000"/>
            </a:spcAft>
          </a:pPr>
          <a:r>
            <a:rPr lang="en-US" sz="2200" kern="1200" dirty="0" smtClean="0">
              <a:solidFill>
                <a:srgbClr val="005800"/>
              </a:solidFill>
              <a:latin typeface="Arial Black" panose="020B0A04020102020204" pitchFamily="34" charset="0"/>
            </a:rPr>
            <a:t>It was observed that </a:t>
          </a:r>
          <a:r>
            <a:rPr lang="en-US" sz="2200" kern="1200" dirty="0" smtClean="0">
              <a:solidFill>
                <a:srgbClr val="6600CC"/>
              </a:solidFill>
              <a:latin typeface="Arial Black" panose="020B0A04020102020204" pitchFamily="34" charset="0"/>
            </a:rPr>
            <a:t>in the absence of any information</a:t>
          </a:r>
          <a:r>
            <a:rPr lang="en-US" sz="2200" kern="1200" dirty="0" smtClean="0">
              <a:solidFill>
                <a:srgbClr val="005800"/>
              </a:solidFill>
              <a:latin typeface="Arial Black" panose="020B0A04020102020204" pitchFamily="34" charset="0"/>
            </a:rPr>
            <a:t>, one may conclude that either despite the existence of reportable segments no segmental information has been disclosed or there are no reportable segments. Further, it was noted that explanation to Paragraph 38 of AS 17 requires that where the company has neither more than one business segment nor more than one geographical segment, then, the </a:t>
          </a:r>
          <a:r>
            <a:rPr lang="en-US" sz="2200" kern="1200" dirty="0" smtClean="0">
              <a:solidFill>
                <a:srgbClr val="6600CC"/>
              </a:solidFill>
              <a:latin typeface="Arial Black" panose="020B0A04020102020204" pitchFamily="34" charset="0"/>
            </a:rPr>
            <a:t>fact that there is only one ‘business segment’ and ‘geographical segment’ should be disclosed by way of the note</a:t>
          </a:r>
          <a:r>
            <a:rPr lang="en-US" sz="2200" kern="1200" dirty="0" smtClean="0">
              <a:solidFill>
                <a:srgbClr val="005800"/>
              </a:solidFill>
              <a:latin typeface="Arial Black" panose="020B0A04020102020204" pitchFamily="34" charset="0"/>
            </a:rPr>
            <a:t>. Thus, there is non-Compliance of AS 1 as well as </a:t>
          </a:r>
          <a:r>
            <a:rPr lang="en-US" sz="2200" kern="1200" dirty="0" err="1" smtClean="0">
              <a:solidFill>
                <a:srgbClr val="005800"/>
              </a:solidFill>
              <a:latin typeface="Arial Black" panose="020B0A04020102020204" pitchFamily="34" charset="0"/>
            </a:rPr>
            <a:t>AS</a:t>
          </a:r>
          <a:r>
            <a:rPr lang="en-US" sz="2200" kern="1200" dirty="0" smtClean="0">
              <a:solidFill>
                <a:srgbClr val="005800"/>
              </a:solidFill>
              <a:latin typeface="Arial Black" panose="020B0A04020102020204" pitchFamily="34" charset="0"/>
            </a:rPr>
            <a:t> 17.</a:t>
          </a:r>
        </a:p>
      </dsp:txBody>
      <dsp:txXfrm>
        <a:off x="0" y="2738555"/>
        <a:ext cx="10645254" cy="3634949"/>
      </dsp:txXfrm>
    </dsp:sp>
    <dsp:sp modelId="{6510A873-B29A-43B7-B3F5-6258383CEAEC}">
      <dsp:nvSpPr>
        <dsp:cNvPr id="0" name=""/>
        <dsp:cNvSpPr/>
      </dsp:nvSpPr>
      <dsp:spPr>
        <a:xfrm rot="10800000">
          <a:off x="0" y="1588"/>
          <a:ext cx="10645254" cy="228585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RELATED PRINCIPLE</a:t>
          </a:r>
          <a:endParaRPr lang="en-US" sz="2800" b="1" kern="1200" dirty="0">
            <a:solidFill>
              <a:srgbClr val="99FF99"/>
            </a:solidFill>
            <a:latin typeface="Algerian" panose="04020705040A02060702" pitchFamily="82" charset="0"/>
          </a:endParaRPr>
        </a:p>
      </dsp:txBody>
      <dsp:txXfrm rot="-10800000">
        <a:off x="0" y="1588"/>
        <a:ext cx="10645254" cy="802333"/>
      </dsp:txXfrm>
    </dsp:sp>
    <dsp:sp modelId="{52376F13-95EB-469D-B50E-6CC7C7AE9F16}">
      <dsp:nvSpPr>
        <dsp:cNvPr id="0" name=""/>
        <dsp:cNvSpPr/>
      </dsp:nvSpPr>
      <dsp:spPr>
        <a:xfrm>
          <a:off x="0" y="823079"/>
          <a:ext cx="10645254" cy="64986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Paragraphs 38 of AS 17</a:t>
          </a:r>
          <a:endParaRPr lang="en-US" sz="2400" kern="1200" dirty="0">
            <a:solidFill>
              <a:srgbClr val="005800"/>
            </a:solidFill>
            <a:latin typeface="Arial Black" panose="020B0A04020102020204" pitchFamily="34" charset="0"/>
          </a:endParaRPr>
        </a:p>
      </dsp:txBody>
      <dsp:txXfrm>
        <a:off x="0" y="823079"/>
        <a:ext cx="10645254" cy="649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367452"/>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CASE 2: Incorrect disclosure of cost formula of Inventories</a:t>
          </a:r>
        </a:p>
      </dsp:txBody>
      <dsp:txXfrm>
        <a:off x="0" y="0"/>
        <a:ext cx="10645254" cy="2898424"/>
      </dsp:txXfrm>
    </dsp:sp>
    <dsp:sp modelId="{2AEEAFFC-73D0-453E-8130-64E761BCD051}">
      <dsp:nvSpPr>
        <dsp:cNvPr id="0" name=""/>
        <dsp:cNvSpPr/>
      </dsp:nvSpPr>
      <dsp:spPr>
        <a:xfrm>
          <a:off x="0" y="1859395"/>
          <a:ext cx="10645254" cy="4335514"/>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6600CC"/>
              </a:solidFill>
              <a:latin typeface="Arial Black" panose="020B0A04020102020204" pitchFamily="34" charset="0"/>
            </a:rPr>
            <a:t>From the Annual Reports of some companies following accounting policies have been noted:</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•Inventories are stated at lower of cost and net </a:t>
          </a:r>
          <a:r>
            <a:rPr lang="en-US" sz="2400" kern="1200" dirty="0" err="1" smtClean="0">
              <a:solidFill>
                <a:srgbClr val="005800"/>
              </a:solidFill>
              <a:latin typeface="Arial Black" panose="020B0A04020102020204" pitchFamily="34" charset="0"/>
            </a:rPr>
            <a:t>realisable</a:t>
          </a:r>
          <a:r>
            <a:rPr lang="en-US" sz="2400" kern="1200" dirty="0" smtClean="0">
              <a:solidFill>
                <a:srgbClr val="005800"/>
              </a:solidFill>
              <a:latin typeface="Arial Black" panose="020B0A04020102020204" pitchFamily="34" charset="0"/>
            </a:rPr>
            <a:t> value. Cost is determined on weighted average/ first-in first-out (FIFO) basis, as considered appropriate by the Company.</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•Cost of inventories is computed on weighted average / FIFO basis.</a:t>
          </a:r>
          <a:endParaRPr lang="en-US" sz="2400" kern="1200" dirty="0">
            <a:solidFill>
              <a:srgbClr val="005800"/>
            </a:solidFill>
            <a:latin typeface="Arial Black" panose="020B0A04020102020204" pitchFamily="34" charset="0"/>
          </a:endParaRPr>
        </a:p>
      </dsp:txBody>
      <dsp:txXfrm>
        <a:off x="0" y="1859395"/>
        <a:ext cx="10645254" cy="433551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2A12-9DC2-41D9-93A3-97F8F154AB21}">
      <dsp:nvSpPr>
        <dsp:cNvPr id="0" name=""/>
        <dsp:cNvSpPr/>
      </dsp:nvSpPr>
      <dsp:spPr>
        <a:xfrm>
          <a:off x="1087236" y="2212"/>
          <a:ext cx="7771099" cy="4934648"/>
        </a:xfrm>
        <a:prstGeom prst="roundRect">
          <a:avLst>
            <a:gd name="adj" fmla="val 10000"/>
          </a:avLst>
        </a:prstGeom>
        <a:gradFill rotWithShape="0">
          <a:gsLst>
            <a:gs pos="0">
              <a:srgbClr val="9021FF"/>
            </a:gs>
            <a:gs pos="50000">
              <a:srgbClr val="5C00B8"/>
            </a:gs>
            <a:gs pos="100000">
              <a:srgbClr val="60008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930A6E-6F55-4EAA-8E6C-955FC89930FB}">
      <dsp:nvSpPr>
        <dsp:cNvPr id="0" name=""/>
        <dsp:cNvSpPr/>
      </dsp:nvSpPr>
      <dsp:spPr>
        <a:xfrm>
          <a:off x="1950691" y="822494"/>
          <a:ext cx="7771099" cy="4934648"/>
        </a:xfrm>
        <a:prstGeom prst="roundRect">
          <a:avLst>
            <a:gd name="adj" fmla="val 10000"/>
          </a:avLst>
        </a:prstGeom>
        <a:solidFill>
          <a:schemeClr val="lt1">
            <a:alpha val="90000"/>
            <a:hueOff val="0"/>
            <a:satOff val="0"/>
            <a:lumOff val="0"/>
            <a:alphaOff val="0"/>
          </a:schemeClr>
        </a:solidFill>
        <a:ln w="6350" cap="flat" cmpd="sng" algn="ctr">
          <a:solidFill>
            <a:srgbClr val="5600AC"/>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9E0075"/>
              </a:solidFill>
              <a:latin typeface="Algerian" panose="04020705040A02060702" pitchFamily="82" charset="0"/>
            </a:rPr>
            <a:t>AS-18: RELATED PARTY DISCLOSURES</a:t>
          </a:r>
          <a:endParaRPr lang="en-US" sz="4000" b="1" kern="1200" dirty="0">
            <a:solidFill>
              <a:srgbClr val="9E0075"/>
            </a:solidFill>
            <a:latin typeface="Algerian" panose="04020705040A02060702" pitchFamily="82" charset="0"/>
          </a:endParaRPr>
        </a:p>
      </dsp:txBody>
      <dsp:txXfrm>
        <a:off x="2095222" y="967025"/>
        <a:ext cx="7482037" cy="4645586"/>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3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1: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Disclosure of Lessor as Related Party</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 the related party disclosures as given in the Annual Report of the Company, the </a:t>
          </a:r>
          <a:r>
            <a:rPr lang="en-US" sz="2400" kern="1200" dirty="0" smtClean="0">
              <a:solidFill>
                <a:srgbClr val="6600CC"/>
              </a:solidFill>
              <a:latin typeface="Arial Black" panose="020B0A04020102020204" pitchFamily="34" charset="0"/>
            </a:rPr>
            <a:t>list of related parties where control exists includes the name of an individual and the relationship has been stated as Lessor</a:t>
          </a:r>
          <a:r>
            <a:rPr lang="en-US" sz="2400" kern="1200" dirty="0" smtClean="0">
              <a:solidFill>
                <a:srgbClr val="005800"/>
              </a:solidFill>
              <a:latin typeface="Arial Black" panose="020B0A04020102020204" pitchFamily="34" charset="0"/>
            </a:rPr>
            <a:t>.</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was viewed that an individual in the capacity of a Lessor cannot exercise control or significant influence over the company. Accordingly, such description of relationship is not in line with the requirements of AS 18.</a:t>
          </a:r>
          <a:endParaRPr lang="en-US" sz="24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3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2: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Incorrect disclosure of Related Party</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From the ‘Related Party Disclosures’ as given in the Annual Reports of some companies, following nature of the relationships were noted:</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 Common Director;</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 Affiliates</a:t>
          </a:r>
        </a:p>
        <a:p>
          <a:pPr lvl="0" algn="just"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It may be, noted that paragraph 3 does not include any nature of relationship as ‘Common Director’ or ‘Affiliates’. It was, therefore, viewed that the relationship with the related parties is not clear from such descriptions.</a:t>
          </a:r>
          <a:endParaRPr lang="en-US" sz="24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14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3: Non-Compliance to AS</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compliances relating to KMP</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From the information given in Annual Reports of some companies, following has been noted:</a:t>
          </a:r>
        </a:p>
        <a:p>
          <a:pPr lvl="0" algn="just"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•The </a:t>
          </a:r>
          <a:r>
            <a:rPr lang="en-US" sz="2800" kern="1200" dirty="0" smtClean="0">
              <a:solidFill>
                <a:srgbClr val="6600CC"/>
              </a:solidFill>
              <a:latin typeface="Arial Black" panose="020B0A04020102020204" pitchFamily="34" charset="0"/>
            </a:rPr>
            <a:t>managing director or the whole time directors or the manager have not been identified as key management personnel </a:t>
          </a:r>
          <a:r>
            <a:rPr lang="en-US" sz="2800" kern="1200" dirty="0" smtClean="0">
              <a:solidFill>
                <a:srgbClr val="005800"/>
              </a:solidFill>
              <a:latin typeface="Arial Black" panose="020B0A04020102020204" pitchFamily="34" charset="0"/>
            </a:rPr>
            <a:t>and consequently the remuneration paid to them or any other transactions with them have not been disclosed under ‘Related Party Disclosure’.</a:t>
          </a:r>
        </a:p>
        <a:p>
          <a:pPr lvl="0" algn="r" defTabSz="1244600">
            <a:lnSpc>
              <a:spcPct val="90000"/>
            </a:lnSpc>
            <a:spcBef>
              <a:spcPct val="0"/>
            </a:spcBef>
            <a:spcAft>
              <a:spcPct val="35000"/>
            </a:spcAft>
          </a:pPr>
          <a:r>
            <a:rPr lang="en-US" sz="2800" kern="1200" dirty="0" smtClean="0">
              <a:solidFill>
                <a:srgbClr val="6600CC"/>
              </a:solidFill>
              <a:latin typeface="Arial Black" panose="020B0A04020102020204" pitchFamily="34" charset="0"/>
            </a:rPr>
            <a:t>Contd..</a:t>
          </a:r>
          <a:endParaRPr lang="en-US" sz="2800" kern="1200" dirty="0">
            <a:solidFill>
              <a:srgbClr val="6600CC"/>
            </a:solidFill>
            <a:latin typeface="Arial Black" panose="020B0A04020102020204" pitchFamily="34" charset="0"/>
          </a:endParaRPr>
        </a:p>
      </dsp:txBody>
      <dsp:txXfrm>
        <a:off x="0" y="1054156"/>
        <a:ext cx="10645254" cy="510312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5627656"/>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 </a:t>
          </a:r>
          <a:r>
            <a:rPr lang="en-US" sz="2800" b="1" kern="1200" dirty="0" err="1" smtClean="0">
              <a:solidFill>
                <a:srgbClr val="99FF99"/>
              </a:solidFill>
              <a:latin typeface="Algerian" panose="04020705040A02060702" pitchFamily="82" charset="0"/>
            </a:rPr>
            <a:t>contd</a:t>
          </a:r>
          <a:r>
            <a:rPr lang="en-US" sz="2800" b="1" kern="1200" dirty="0" smtClean="0">
              <a:solidFill>
                <a:srgbClr val="99FF99"/>
              </a:solidFill>
              <a:latin typeface="Algerian" panose="04020705040A02060702" pitchFamily="82" charset="0"/>
            </a:rPr>
            <a:t>….</a:t>
          </a:r>
        </a:p>
      </dsp:txBody>
      <dsp:txXfrm>
        <a:off x="0" y="0"/>
        <a:ext cx="10645254" cy="3038934"/>
      </dsp:txXfrm>
    </dsp:sp>
    <dsp:sp modelId="{2AEEAFFC-73D0-453E-8130-64E761BCD051}">
      <dsp:nvSpPr>
        <dsp:cNvPr id="0" name=""/>
        <dsp:cNvSpPr/>
      </dsp:nvSpPr>
      <dsp:spPr>
        <a:xfrm>
          <a:off x="0" y="2250572"/>
          <a:ext cx="10645254" cy="3944047"/>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Chief Operating Officer (COO) has been reported as KMP, however, the </a:t>
          </a:r>
          <a:r>
            <a:rPr lang="en-US" sz="2000" kern="1200" dirty="0" smtClean="0">
              <a:solidFill>
                <a:srgbClr val="6600CC"/>
              </a:solidFill>
              <a:latin typeface="Arial Black" panose="020B0A04020102020204" pitchFamily="34" charset="0"/>
            </a:rPr>
            <a:t>Chief Executive Officer (CEO) who appears to have the authority and responsibility for planning, directing and controlling the activities of the company has not been identified as KMP</a:t>
          </a:r>
          <a:r>
            <a:rPr lang="en-US" sz="2000" kern="1200" dirty="0" smtClean="0">
              <a:solidFill>
                <a:srgbClr val="005800"/>
              </a:solidFill>
              <a:latin typeface="Arial Black" panose="020B0A04020102020204" pitchFamily="34" charset="0"/>
            </a:rPr>
            <a:t>.</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•The transactions (i.e. remuneration) with the KMP have not been disclosed under Related Party Disclosures, instead </a:t>
          </a:r>
          <a:r>
            <a:rPr lang="en-US" sz="2000" kern="1200" dirty="0" smtClean="0">
              <a:solidFill>
                <a:srgbClr val="6600CC"/>
              </a:solidFill>
              <a:latin typeface="Arial Black" panose="020B0A04020102020204" pitchFamily="34" charset="0"/>
            </a:rPr>
            <a:t>only a reference to the note on managerial remuneration has been given.</a:t>
          </a:r>
        </a:p>
        <a:p>
          <a:pPr lvl="0" algn="just" defTabSz="889000">
            <a:lnSpc>
              <a:spcPct val="90000"/>
            </a:lnSpc>
            <a:spcBef>
              <a:spcPct val="0"/>
            </a:spcBef>
            <a:spcAft>
              <a:spcPct val="35000"/>
            </a:spcAft>
          </a:pPr>
          <a:r>
            <a:rPr lang="en-US" sz="2000" kern="1200" dirty="0" smtClean="0">
              <a:solidFill>
                <a:srgbClr val="6600CC"/>
              </a:solidFill>
              <a:latin typeface="Arial Black" panose="020B0A04020102020204" pitchFamily="34" charset="0"/>
            </a:rPr>
            <a:t>It was viewed that in the given cases, the disclosure requirements of AS 18 with regard to key management personnel have not been complied with.</a:t>
          </a:r>
          <a:endParaRPr lang="en-US" sz="2000" kern="1200" dirty="0">
            <a:solidFill>
              <a:srgbClr val="6600CC"/>
            </a:solidFill>
            <a:latin typeface="Arial Black" panose="020B0A04020102020204" pitchFamily="34" charset="0"/>
          </a:endParaRPr>
        </a:p>
      </dsp:txBody>
      <dsp:txXfrm>
        <a:off x="0" y="2250572"/>
        <a:ext cx="10645254" cy="3944047"/>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729A-C67B-4B48-BE54-A6518757BAF2}">
      <dsp:nvSpPr>
        <dsp:cNvPr id="0" name=""/>
        <dsp:cNvSpPr/>
      </dsp:nvSpPr>
      <dsp:spPr>
        <a:xfrm>
          <a:off x="0" y="3292454"/>
          <a:ext cx="10645254" cy="2920308"/>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9FF99"/>
              </a:solidFill>
              <a:latin typeface="Algerian" panose="04020705040A02060702" pitchFamily="82" charset="0"/>
            </a:rPr>
            <a:t>Related principle</a:t>
          </a:r>
          <a:endParaRPr lang="en-US" sz="2400" b="1" kern="1200" dirty="0">
            <a:solidFill>
              <a:srgbClr val="99FF99"/>
            </a:solidFill>
            <a:latin typeface="Algerian" panose="04020705040A02060702" pitchFamily="82" charset="0"/>
          </a:endParaRPr>
        </a:p>
      </dsp:txBody>
      <dsp:txXfrm>
        <a:off x="0" y="3292454"/>
        <a:ext cx="10645254" cy="1576966"/>
      </dsp:txXfrm>
    </dsp:sp>
    <dsp:sp modelId="{3D8D130E-9083-4617-8C04-B03D612B18E3}">
      <dsp:nvSpPr>
        <dsp:cNvPr id="0" name=""/>
        <dsp:cNvSpPr/>
      </dsp:nvSpPr>
      <dsp:spPr>
        <a:xfrm>
          <a:off x="0" y="4569441"/>
          <a:ext cx="10645254" cy="1667585"/>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5800"/>
              </a:solidFill>
              <a:latin typeface="Arial Black" panose="020B0A04020102020204" pitchFamily="34" charset="0"/>
            </a:rPr>
            <a:t>Paragraph 21 of AS 18</a:t>
          </a:r>
        </a:p>
      </dsp:txBody>
      <dsp:txXfrm>
        <a:off x="0" y="4569441"/>
        <a:ext cx="10645254" cy="1667585"/>
      </dsp:txXfrm>
    </dsp:sp>
    <dsp:sp modelId="{6510A873-B29A-43B7-B3F5-6258383CEAEC}">
      <dsp:nvSpPr>
        <dsp:cNvPr id="0" name=""/>
        <dsp:cNvSpPr/>
      </dsp:nvSpPr>
      <dsp:spPr>
        <a:xfrm rot="10800000">
          <a:off x="0" y="2585"/>
          <a:ext cx="10645254" cy="3476081"/>
        </a:xfrm>
        <a:prstGeom prst="upArrowCallou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CASE 4: Discrepancies in Disclosure</a:t>
          </a:r>
          <a:endParaRPr lang="en-US" sz="2800" b="1" kern="1200" dirty="0">
            <a:solidFill>
              <a:srgbClr val="99FF99"/>
            </a:solidFill>
            <a:latin typeface="Algerian" panose="04020705040A02060702" pitchFamily="82" charset="0"/>
          </a:endParaRPr>
        </a:p>
      </dsp:txBody>
      <dsp:txXfrm rot="-10800000">
        <a:off x="0" y="2585"/>
        <a:ext cx="10645254" cy="1220104"/>
      </dsp:txXfrm>
    </dsp:sp>
    <dsp:sp modelId="{52376F13-95EB-469D-B50E-6CC7C7AE9F16}">
      <dsp:nvSpPr>
        <dsp:cNvPr id="0" name=""/>
        <dsp:cNvSpPr/>
      </dsp:nvSpPr>
      <dsp:spPr>
        <a:xfrm>
          <a:off x="0" y="1261653"/>
          <a:ext cx="10645254" cy="960820"/>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5800"/>
              </a:solidFill>
              <a:latin typeface="Arial Black" panose="020B0A04020102020204" pitchFamily="34" charset="0"/>
            </a:rPr>
            <a:t>Non Disclosure of certain related parties</a:t>
          </a:r>
          <a:endParaRPr lang="en-US" sz="2400" kern="1200" dirty="0">
            <a:solidFill>
              <a:srgbClr val="005800"/>
            </a:solidFill>
            <a:latin typeface="Arial Black" panose="020B0A04020102020204" pitchFamily="34" charset="0"/>
          </a:endParaRPr>
        </a:p>
      </dsp:txBody>
      <dsp:txXfrm>
        <a:off x="0" y="1261653"/>
        <a:ext cx="10645254" cy="960820"/>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BB315-3A50-44F3-8164-1FD5F4707EFD}">
      <dsp:nvSpPr>
        <dsp:cNvPr id="0" name=""/>
        <dsp:cNvSpPr/>
      </dsp:nvSpPr>
      <dsp:spPr>
        <a:xfrm>
          <a:off x="0" y="0"/>
          <a:ext cx="10645254" cy="3113404"/>
        </a:xfrm>
        <a:prstGeom prst="rect">
          <a:avLst/>
        </a:prstGeom>
        <a:gradFill rotWithShape="0">
          <a:gsLst>
            <a:gs pos="0">
              <a:srgbClr val="008E00"/>
            </a:gs>
            <a:gs pos="50000">
              <a:srgbClr val="005400"/>
            </a:gs>
            <a:gs pos="100000">
              <a:srgbClr val="0033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99FF99"/>
              </a:solidFill>
              <a:latin typeface="Algerian" panose="04020705040A02060702" pitchFamily="82" charset="0"/>
            </a:rPr>
            <a:t>observation</a:t>
          </a:r>
        </a:p>
      </dsp:txBody>
      <dsp:txXfrm>
        <a:off x="0" y="0"/>
        <a:ext cx="10645254" cy="1681238"/>
      </dsp:txXfrm>
    </dsp:sp>
    <dsp:sp modelId="{2AEEAFFC-73D0-453E-8130-64E761BCD051}">
      <dsp:nvSpPr>
        <dsp:cNvPr id="0" name=""/>
        <dsp:cNvSpPr/>
      </dsp:nvSpPr>
      <dsp:spPr>
        <a:xfrm>
          <a:off x="0" y="1054156"/>
          <a:ext cx="10645254" cy="5103128"/>
        </a:xfrm>
        <a:prstGeom prst="rect">
          <a:avLst/>
        </a:prstGeom>
        <a:gradFill rotWithShape="0">
          <a:gsLst>
            <a:gs pos="0">
              <a:srgbClr val="DDFFDD"/>
            </a:gs>
            <a:gs pos="50000">
              <a:srgbClr val="BDFFBD"/>
            </a:gs>
            <a:gs pos="100000">
              <a:srgbClr val="99FF99"/>
            </a:gs>
          </a:gsLst>
          <a:lin ang="5400000" scaled="0"/>
        </a:gradFill>
        <a:ln w="6350" cap="flat" cmpd="sng" algn="ctr">
          <a:solidFill>
            <a:schemeClr val="accent3">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From the information given in the Annual Report of some companies, the following</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discrepancies have been noted:</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 It has been noted that certain companies are subsidiaries of other companies. However, the name of the holding company was not disclosed in the Related Party Disclosures.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 From the Annual Report of a company, it has been noted that a wholly owned subsidiary has been formed during the year under review; however, the name of the subsidiary has not been disclosed as a related party under the Related Party Disclosures.</a:t>
          </a:r>
        </a:p>
        <a:p>
          <a:pPr lvl="0" algn="just" defTabSz="889000">
            <a:lnSpc>
              <a:spcPct val="90000"/>
            </a:lnSpc>
            <a:spcBef>
              <a:spcPct val="0"/>
            </a:spcBef>
            <a:spcAft>
              <a:spcPct val="35000"/>
            </a:spcAft>
          </a:pPr>
          <a:r>
            <a:rPr lang="en-US" sz="2000" kern="1200" dirty="0" smtClean="0">
              <a:solidFill>
                <a:srgbClr val="005800"/>
              </a:solidFill>
              <a:latin typeface="Arial Black" panose="020B0A04020102020204" pitchFamily="34" charset="0"/>
            </a:rPr>
            <a:t>It was viewed that non-disclosure of the names of the holding company or the subsidiary company in the ‘Related Party Disclosures’ is not in compliance with the requirements of paragraph 21 of AS 18.</a:t>
          </a:r>
          <a:endParaRPr lang="en-US" sz="2000" kern="1200" dirty="0">
            <a:solidFill>
              <a:srgbClr val="6600CC"/>
            </a:solidFill>
            <a:latin typeface="Arial Black" panose="020B0A04020102020204" pitchFamily="34" charset="0"/>
          </a:endParaRPr>
        </a:p>
      </dsp:txBody>
      <dsp:txXfrm>
        <a:off x="0" y="1054156"/>
        <a:ext cx="10645254" cy="510312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15576078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2163879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32686464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37658412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11728234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9" name="Footer Placeholder 8"/>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4181231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E6EAB1-070C-4EE8-8F1F-C43A4030540D}" type="slidenum">
              <a:rPr lang="en-IN" smtClean="0"/>
              <a:pPr/>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5849088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28598435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34273724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2F1B653-9669-43C9-B008-B39C75D2EDD2}" type="datetimeFigureOut">
              <a:rPr lang="en-IN" smtClean="0"/>
              <a:pPr/>
              <a:t>23-12-2025</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1" name="Slide Number Placeholder 10"/>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6577919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2F1B653-9669-43C9-B008-B39C75D2EDD2}" type="datetimeFigureOut">
              <a:rPr lang="en-IN" smtClean="0"/>
              <a:pPr/>
              <a:t>23-12-2025</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14355142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EAD5FF"/>
            </a:gs>
          </a:gsLst>
          <a:path path="circle">
            <a:fillToRect l="50000" t="55000" r="125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2F1B653-9669-43C9-B008-B39C75D2EDD2}" type="datetimeFigureOut">
              <a:rPr lang="en-IN" smtClean="0"/>
              <a:pPr/>
              <a:t>23-12-2025</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6E6EAB1-070C-4EE8-8F1F-C43A4030540D}" type="slidenum">
              <a:rPr lang="en-IN" smtClean="0"/>
              <a:pPr/>
              <a:t>‹#›</a:t>
            </a:fld>
            <a:endParaRPr lang="en-IN"/>
          </a:p>
        </p:txBody>
      </p:sp>
    </p:spTree>
    <p:extLst>
      <p:ext uri="{BB962C8B-B14F-4D97-AF65-F5344CB8AC3E}">
        <p14:creationId xmlns:p14="http://schemas.microsoft.com/office/powerpoint/2010/main" xmlns="" val="353103876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14" name="chimes.wav"/>
          </p:stSnd>
        </p:sndAc>
      </p:transition>
    </mc:Choice>
    <mc:Fallback>
      <p:transition spd="slow">
        <p:fade/>
        <p:sndAc>
          <p:stSnd>
            <p:snd r:embed="rId13" name="chimes.wav"/>
          </p:stSnd>
        </p:sndAc>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audio" Target="../media/audio11.wav"/></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8" Type="http://schemas.microsoft.com/office/2007/relationships/diagramDrawing" Target="../diagrams/drawing97.xml"/><Relationship Id="rId3" Type="http://schemas.openxmlformats.org/officeDocument/2006/relationships/diagramData" Target="../diagrams/data9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101.xml.rels><?xml version="1.0" encoding="UTF-8" standalone="yes"?>
<Relationships xmlns="http://schemas.openxmlformats.org/package/2006/relationships"><Relationship Id="rId8" Type="http://schemas.microsoft.com/office/2007/relationships/diagramDrawing" Target="../diagrams/drawing98.xml"/><Relationship Id="rId3" Type="http://schemas.openxmlformats.org/officeDocument/2006/relationships/diagramData" Target="../diagrams/data9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102.xml.rels><?xml version="1.0" encoding="UTF-8" standalone="yes"?>
<Relationships xmlns="http://schemas.openxmlformats.org/package/2006/relationships"><Relationship Id="rId8" Type="http://schemas.microsoft.com/office/2007/relationships/diagramDrawing" Target="../diagrams/drawing99.xml"/><Relationship Id="rId3" Type="http://schemas.openxmlformats.org/officeDocument/2006/relationships/diagramData" Target="../diagrams/data9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103.xml.rels><?xml version="1.0" encoding="UTF-8" standalone="yes"?>
<Relationships xmlns="http://schemas.openxmlformats.org/package/2006/relationships"><Relationship Id="rId8" Type="http://schemas.microsoft.com/office/2007/relationships/diagramDrawing" Target="../diagrams/drawing100.xml"/><Relationship Id="rId3" Type="http://schemas.openxmlformats.org/officeDocument/2006/relationships/diagramData" Target="../diagrams/data10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0.xml"/><Relationship Id="rId5" Type="http://schemas.openxmlformats.org/officeDocument/2006/relationships/diagramQuickStyle" Target="../diagrams/quickStyle100.xml"/><Relationship Id="rId4" Type="http://schemas.openxmlformats.org/officeDocument/2006/relationships/diagramLayout" Target="../diagrams/layout100.xml"/></Relationships>
</file>

<file path=ppt/slides/_rels/slide104.xml.rels><?xml version="1.0" encoding="UTF-8" standalone="yes"?>
<Relationships xmlns="http://schemas.openxmlformats.org/package/2006/relationships"><Relationship Id="rId8" Type="http://schemas.microsoft.com/office/2007/relationships/diagramDrawing" Target="../diagrams/drawing101.xml"/><Relationship Id="rId3" Type="http://schemas.openxmlformats.org/officeDocument/2006/relationships/diagramData" Target="../diagrams/data10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1.xml"/><Relationship Id="rId5" Type="http://schemas.openxmlformats.org/officeDocument/2006/relationships/diagramQuickStyle" Target="../diagrams/quickStyle101.xml"/><Relationship Id="rId4" Type="http://schemas.openxmlformats.org/officeDocument/2006/relationships/diagramLayout" Target="../diagrams/layout101.xml"/></Relationships>
</file>

<file path=ppt/slides/_rels/slide105.xml.rels><?xml version="1.0" encoding="UTF-8" standalone="yes"?>
<Relationships xmlns="http://schemas.openxmlformats.org/package/2006/relationships"><Relationship Id="rId8" Type="http://schemas.microsoft.com/office/2007/relationships/diagramDrawing" Target="../diagrams/drawing102.xml"/><Relationship Id="rId3" Type="http://schemas.openxmlformats.org/officeDocument/2006/relationships/diagramData" Target="../diagrams/data10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2.xml"/><Relationship Id="rId5" Type="http://schemas.openxmlformats.org/officeDocument/2006/relationships/diagramQuickStyle" Target="../diagrams/quickStyle102.xml"/><Relationship Id="rId4" Type="http://schemas.openxmlformats.org/officeDocument/2006/relationships/diagramLayout" Target="../diagrams/layout102.xml"/></Relationships>
</file>

<file path=ppt/slides/_rels/slide106.xml.rels><?xml version="1.0" encoding="UTF-8" standalone="yes"?>
<Relationships xmlns="http://schemas.openxmlformats.org/package/2006/relationships"><Relationship Id="rId8" Type="http://schemas.microsoft.com/office/2007/relationships/diagramDrawing" Target="../diagrams/drawing103.xml"/><Relationship Id="rId3" Type="http://schemas.openxmlformats.org/officeDocument/2006/relationships/diagramData" Target="../diagrams/data10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3.xml"/><Relationship Id="rId5" Type="http://schemas.openxmlformats.org/officeDocument/2006/relationships/diagramQuickStyle" Target="../diagrams/quickStyle103.xml"/><Relationship Id="rId4" Type="http://schemas.openxmlformats.org/officeDocument/2006/relationships/diagramLayout" Target="../diagrams/layout103.xml"/></Relationships>
</file>

<file path=ppt/slides/_rels/slide107.xml.rels><?xml version="1.0" encoding="UTF-8" standalone="yes"?>
<Relationships xmlns="http://schemas.openxmlformats.org/package/2006/relationships"><Relationship Id="rId8" Type="http://schemas.microsoft.com/office/2007/relationships/diagramDrawing" Target="../diagrams/drawing104.xml"/><Relationship Id="rId3" Type="http://schemas.openxmlformats.org/officeDocument/2006/relationships/diagramData" Target="../diagrams/data10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4.xml"/><Relationship Id="rId5" Type="http://schemas.openxmlformats.org/officeDocument/2006/relationships/diagramQuickStyle" Target="../diagrams/quickStyle104.xml"/><Relationship Id="rId4" Type="http://schemas.openxmlformats.org/officeDocument/2006/relationships/diagramLayout" Target="../diagrams/layout104.xml"/></Relationships>
</file>

<file path=ppt/slides/_rels/slide108.xml.rels><?xml version="1.0" encoding="UTF-8" standalone="yes"?>
<Relationships xmlns="http://schemas.openxmlformats.org/package/2006/relationships"><Relationship Id="rId8" Type="http://schemas.microsoft.com/office/2007/relationships/diagramDrawing" Target="../diagrams/drawing105.xml"/><Relationship Id="rId3" Type="http://schemas.openxmlformats.org/officeDocument/2006/relationships/diagramData" Target="../diagrams/data10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109.xml.rels><?xml version="1.0" encoding="UTF-8" standalone="yes"?>
<Relationships xmlns="http://schemas.openxmlformats.org/package/2006/relationships"><Relationship Id="rId8" Type="http://schemas.microsoft.com/office/2007/relationships/diagramDrawing" Target="../diagrams/drawing106.xml"/><Relationship Id="rId3" Type="http://schemas.openxmlformats.org/officeDocument/2006/relationships/diagramData" Target="../diagrams/data10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0.xml.rels><?xml version="1.0" encoding="UTF-8" standalone="yes"?>
<Relationships xmlns="http://schemas.openxmlformats.org/package/2006/relationships"><Relationship Id="rId8" Type="http://schemas.microsoft.com/office/2007/relationships/diagramDrawing" Target="../diagrams/drawing107.xml"/><Relationship Id="rId3" Type="http://schemas.openxmlformats.org/officeDocument/2006/relationships/diagramData" Target="../diagrams/data10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111.xml.rels><?xml version="1.0" encoding="UTF-8" standalone="yes"?>
<Relationships xmlns="http://schemas.openxmlformats.org/package/2006/relationships"><Relationship Id="rId8" Type="http://schemas.microsoft.com/office/2007/relationships/diagramDrawing" Target="../diagrams/drawing108.xml"/><Relationship Id="rId3" Type="http://schemas.openxmlformats.org/officeDocument/2006/relationships/diagramData" Target="../diagrams/data10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8.xml"/><Relationship Id="rId5" Type="http://schemas.openxmlformats.org/officeDocument/2006/relationships/diagramQuickStyle" Target="../diagrams/quickStyle108.xml"/><Relationship Id="rId4" Type="http://schemas.openxmlformats.org/officeDocument/2006/relationships/diagramLayout" Target="../diagrams/layout108.xml"/></Relationships>
</file>

<file path=ppt/slides/_rels/slide112.xml.rels><?xml version="1.0" encoding="UTF-8" standalone="yes"?>
<Relationships xmlns="http://schemas.openxmlformats.org/package/2006/relationships"><Relationship Id="rId8" Type="http://schemas.microsoft.com/office/2007/relationships/diagramDrawing" Target="../diagrams/drawing109.xml"/><Relationship Id="rId3" Type="http://schemas.openxmlformats.org/officeDocument/2006/relationships/diagramData" Target="../diagrams/data10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113.xml.rels><?xml version="1.0" encoding="UTF-8" standalone="yes"?>
<Relationships xmlns="http://schemas.openxmlformats.org/package/2006/relationships"><Relationship Id="rId8" Type="http://schemas.microsoft.com/office/2007/relationships/diagramDrawing" Target="../diagrams/drawing110.xml"/><Relationship Id="rId3" Type="http://schemas.openxmlformats.org/officeDocument/2006/relationships/diagramData" Target="../diagrams/data11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14.xml.rels><?xml version="1.0" encoding="UTF-8" standalone="yes"?>
<Relationships xmlns="http://schemas.openxmlformats.org/package/2006/relationships"><Relationship Id="rId8" Type="http://schemas.microsoft.com/office/2007/relationships/diagramDrawing" Target="../diagrams/drawing111.xml"/><Relationship Id="rId3" Type="http://schemas.openxmlformats.org/officeDocument/2006/relationships/diagramData" Target="../diagrams/data11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115.xml.rels><?xml version="1.0" encoding="UTF-8" standalone="yes"?>
<Relationships xmlns="http://schemas.openxmlformats.org/package/2006/relationships"><Relationship Id="rId8" Type="http://schemas.microsoft.com/office/2007/relationships/diagramDrawing" Target="../diagrams/drawing112.xml"/><Relationship Id="rId3" Type="http://schemas.openxmlformats.org/officeDocument/2006/relationships/diagramData" Target="../diagrams/data11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2.xml"/><Relationship Id="rId5" Type="http://schemas.openxmlformats.org/officeDocument/2006/relationships/diagramQuickStyle" Target="../diagrams/quickStyle112.xml"/><Relationship Id="rId4" Type="http://schemas.openxmlformats.org/officeDocument/2006/relationships/diagramLayout" Target="../diagrams/layout112.xml"/></Relationships>
</file>

<file path=ppt/slides/_rels/slide116.xml.rels><?xml version="1.0" encoding="UTF-8" standalone="yes"?>
<Relationships xmlns="http://schemas.openxmlformats.org/package/2006/relationships"><Relationship Id="rId8" Type="http://schemas.microsoft.com/office/2007/relationships/diagramDrawing" Target="../diagrams/drawing113.xml"/><Relationship Id="rId3" Type="http://schemas.openxmlformats.org/officeDocument/2006/relationships/diagramData" Target="../diagrams/data11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3.xml"/><Relationship Id="rId5" Type="http://schemas.openxmlformats.org/officeDocument/2006/relationships/diagramQuickStyle" Target="../diagrams/quickStyle113.xml"/><Relationship Id="rId4" Type="http://schemas.openxmlformats.org/officeDocument/2006/relationships/diagramLayout" Target="../diagrams/layout113.xml"/></Relationships>
</file>

<file path=ppt/slides/_rels/slide117.xml.rels><?xml version="1.0" encoding="UTF-8" standalone="yes"?>
<Relationships xmlns="http://schemas.openxmlformats.org/package/2006/relationships"><Relationship Id="rId8" Type="http://schemas.microsoft.com/office/2007/relationships/diagramDrawing" Target="../diagrams/drawing114.xml"/><Relationship Id="rId3" Type="http://schemas.openxmlformats.org/officeDocument/2006/relationships/diagramData" Target="../diagrams/data11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4.xml"/><Relationship Id="rId5" Type="http://schemas.openxmlformats.org/officeDocument/2006/relationships/diagramQuickStyle" Target="../diagrams/quickStyle114.xml"/><Relationship Id="rId4" Type="http://schemas.openxmlformats.org/officeDocument/2006/relationships/diagramLayout" Target="../diagrams/layout114.xml"/></Relationships>
</file>

<file path=ppt/slides/_rels/slide118.xml.rels><?xml version="1.0" encoding="UTF-8" standalone="yes"?>
<Relationships xmlns="http://schemas.openxmlformats.org/package/2006/relationships"><Relationship Id="rId8" Type="http://schemas.microsoft.com/office/2007/relationships/diagramDrawing" Target="../diagrams/drawing115.xml"/><Relationship Id="rId3" Type="http://schemas.openxmlformats.org/officeDocument/2006/relationships/diagramData" Target="../diagrams/data11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5.xml"/><Relationship Id="rId5" Type="http://schemas.openxmlformats.org/officeDocument/2006/relationships/diagramQuickStyle" Target="../diagrams/quickStyle115.xml"/><Relationship Id="rId4" Type="http://schemas.openxmlformats.org/officeDocument/2006/relationships/diagramLayout" Target="../diagrams/layout115.xml"/></Relationships>
</file>

<file path=ppt/slides/_rels/slide119.xml.rels><?xml version="1.0" encoding="UTF-8" standalone="yes"?>
<Relationships xmlns="http://schemas.openxmlformats.org/package/2006/relationships"><Relationship Id="rId8" Type="http://schemas.microsoft.com/office/2007/relationships/diagramDrawing" Target="../diagrams/drawing116.xml"/><Relationship Id="rId3" Type="http://schemas.openxmlformats.org/officeDocument/2006/relationships/diagramData" Target="../diagrams/data11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6.xml"/><Relationship Id="rId5" Type="http://schemas.openxmlformats.org/officeDocument/2006/relationships/diagramQuickStyle" Target="../diagrams/quickStyle116.xml"/><Relationship Id="rId4" Type="http://schemas.openxmlformats.org/officeDocument/2006/relationships/diagramLayout" Target="../diagrams/layout116.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0.xml.rels><?xml version="1.0" encoding="UTF-8" standalone="yes"?>
<Relationships xmlns="http://schemas.openxmlformats.org/package/2006/relationships"><Relationship Id="rId8" Type="http://schemas.microsoft.com/office/2007/relationships/diagramDrawing" Target="../diagrams/drawing117.xml"/><Relationship Id="rId3" Type="http://schemas.openxmlformats.org/officeDocument/2006/relationships/diagramData" Target="../diagrams/data11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7.xml"/><Relationship Id="rId5" Type="http://schemas.openxmlformats.org/officeDocument/2006/relationships/diagramQuickStyle" Target="../diagrams/quickStyle117.xml"/><Relationship Id="rId4" Type="http://schemas.openxmlformats.org/officeDocument/2006/relationships/diagramLayout" Target="../diagrams/layout117.xml"/></Relationships>
</file>

<file path=ppt/slides/_rels/slide12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diagramColors" Target="../diagrams/colors118.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18.xml"/><Relationship Id="rId5" Type="http://schemas.openxmlformats.org/officeDocument/2006/relationships/diagramLayout" Target="../diagrams/layout118.xml"/><Relationship Id="rId4" Type="http://schemas.openxmlformats.org/officeDocument/2006/relationships/diagramData" Target="../diagrams/data118.xml"/><Relationship Id="rId9" Type="http://schemas.microsoft.com/office/2007/relationships/diagramDrawing" Target="../diagrams/drawing118.xml"/></Relationships>
</file>

<file path=ppt/slides/_rels/slide122.xml.rels><?xml version="1.0" encoding="UTF-8" standalone="yes"?>
<Relationships xmlns="http://schemas.openxmlformats.org/package/2006/relationships"><Relationship Id="rId8" Type="http://schemas.microsoft.com/office/2007/relationships/diagramDrawing" Target="../diagrams/drawing119.xml"/><Relationship Id="rId3" Type="http://schemas.openxmlformats.org/officeDocument/2006/relationships/diagramData" Target="../diagrams/data11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9.xml"/><Relationship Id="rId5" Type="http://schemas.openxmlformats.org/officeDocument/2006/relationships/diagramQuickStyle" Target="../diagrams/quickStyle119.xml"/><Relationship Id="rId4" Type="http://schemas.openxmlformats.org/officeDocument/2006/relationships/diagramLayout" Target="../diagrams/layout119.xml"/></Relationships>
</file>

<file path=ppt/slides/_rels/slide123.xml.rels><?xml version="1.0" encoding="UTF-8" standalone="yes"?>
<Relationships xmlns="http://schemas.openxmlformats.org/package/2006/relationships"><Relationship Id="rId8" Type="http://schemas.microsoft.com/office/2007/relationships/diagramDrawing" Target="../diagrams/drawing120.xml"/><Relationship Id="rId3" Type="http://schemas.openxmlformats.org/officeDocument/2006/relationships/diagramData" Target="../diagrams/data12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0.xml"/><Relationship Id="rId5" Type="http://schemas.openxmlformats.org/officeDocument/2006/relationships/diagramQuickStyle" Target="../diagrams/quickStyle120.xml"/><Relationship Id="rId4" Type="http://schemas.openxmlformats.org/officeDocument/2006/relationships/diagramLayout" Target="../diagrams/layout120.xml"/></Relationships>
</file>

<file path=ppt/slides/_rels/slide124.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21.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1.xml"/><Relationship Id="rId5" Type="http://schemas.openxmlformats.org/officeDocument/2006/relationships/diagramQuickStyle" Target="../diagrams/quickStyle121.xml"/><Relationship Id="rId4" Type="http://schemas.openxmlformats.org/officeDocument/2006/relationships/diagramLayout" Target="../diagrams/layout121.xml"/><Relationship Id="rId9" Type="http://schemas.microsoft.com/office/2007/relationships/diagramDrawing" Target="../diagrams/drawing121.xml"/></Relationships>
</file>

<file path=ppt/slides/_rels/slide125.xml.rels><?xml version="1.0" encoding="UTF-8" standalone="yes"?>
<Relationships xmlns="http://schemas.openxmlformats.org/package/2006/relationships"><Relationship Id="rId8" Type="http://schemas.microsoft.com/office/2007/relationships/diagramDrawing" Target="../diagrams/drawing122.xml"/><Relationship Id="rId3" Type="http://schemas.openxmlformats.org/officeDocument/2006/relationships/diagramData" Target="../diagrams/data12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2.xml"/><Relationship Id="rId5" Type="http://schemas.openxmlformats.org/officeDocument/2006/relationships/diagramQuickStyle" Target="../diagrams/quickStyle122.xml"/><Relationship Id="rId4" Type="http://schemas.openxmlformats.org/officeDocument/2006/relationships/diagramLayout" Target="../diagrams/layout122.xml"/></Relationships>
</file>

<file path=ppt/slides/_rels/slide126.xml.rels><?xml version="1.0" encoding="UTF-8" standalone="yes"?>
<Relationships xmlns="http://schemas.openxmlformats.org/package/2006/relationships"><Relationship Id="rId8" Type="http://schemas.microsoft.com/office/2007/relationships/diagramDrawing" Target="../diagrams/drawing123.xml"/><Relationship Id="rId3" Type="http://schemas.openxmlformats.org/officeDocument/2006/relationships/diagramData" Target="../diagrams/data12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3.xml"/><Relationship Id="rId5" Type="http://schemas.openxmlformats.org/officeDocument/2006/relationships/diagramQuickStyle" Target="../diagrams/quickStyle123.xml"/><Relationship Id="rId4" Type="http://schemas.openxmlformats.org/officeDocument/2006/relationships/diagramLayout" Target="../diagrams/layout123.xml"/></Relationships>
</file>

<file path=ppt/slides/_rels/slide12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24.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4.xml"/><Relationship Id="rId5" Type="http://schemas.openxmlformats.org/officeDocument/2006/relationships/diagramQuickStyle" Target="../diagrams/quickStyle124.xml"/><Relationship Id="rId4" Type="http://schemas.openxmlformats.org/officeDocument/2006/relationships/diagramLayout" Target="../diagrams/layout124.xml"/><Relationship Id="rId9" Type="http://schemas.microsoft.com/office/2007/relationships/diagramDrawing" Target="../diagrams/drawing124.xml"/></Relationships>
</file>

<file path=ppt/slides/_rels/slide128.xml.rels><?xml version="1.0" encoding="UTF-8" standalone="yes"?>
<Relationships xmlns="http://schemas.openxmlformats.org/package/2006/relationships"><Relationship Id="rId8" Type="http://schemas.microsoft.com/office/2007/relationships/diagramDrawing" Target="../diagrams/drawing125.xml"/><Relationship Id="rId3" Type="http://schemas.openxmlformats.org/officeDocument/2006/relationships/diagramData" Target="../diagrams/data12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5.xml"/><Relationship Id="rId5" Type="http://schemas.openxmlformats.org/officeDocument/2006/relationships/diagramQuickStyle" Target="../diagrams/quickStyle125.xml"/><Relationship Id="rId4" Type="http://schemas.openxmlformats.org/officeDocument/2006/relationships/diagramLayout" Target="../diagrams/layout125.xml"/></Relationships>
</file>

<file path=ppt/slides/_rels/slide129.xml.rels><?xml version="1.0" encoding="UTF-8" standalone="yes"?>
<Relationships xmlns="http://schemas.openxmlformats.org/package/2006/relationships"><Relationship Id="rId8" Type="http://schemas.microsoft.com/office/2007/relationships/diagramDrawing" Target="../diagrams/drawing126.xml"/><Relationship Id="rId3" Type="http://schemas.openxmlformats.org/officeDocument/2006/relationships/diagramData" Target="../diagrams/data12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6.xml"/><Relationship Id="rId5" Type="http://schemas.openxmlformats.org/officeDocument/2006/relationships/diagramQuickStyle" Target="../diagrams/quickStyle126.xml"/><Relationship Id="rId4" Type="http://schemas.openxmlformats.org/officeDocument/2006/relationships/diagramLayout" Target="../diagrams/layout126.xml"/></Relationships>
</file>

<file path=ppt/slides/_rels/slide1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0.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diagramDrawing" Target="../diagrams/drawing10.xml"/></Relationships>
</file>

<file path=ppt/slides/_rels/slide130.xml.rels><?xml version="1.0" encoding="UTF-8" standalone="yes"?>
<Relationships xmlns="http://schemas.openxmlformats.org/package/2006/relationships"><Relationship Id="rId8" Type="http://schemas.microsoft.com/office/2007/relationships/diagramDrawing" Target="../diagrams/drawing127.xml"/><Relationship Id="rId3" Type="http://schemas.openxmlformats.org/officeDocument/2006/relationships/diagramData" Target="../diagrams/data12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7.xml"/><Relationship Id="rId5" Type="http://schemas.openxmlformats.org/officeDocument/2006/relationships/diagramQuickStyle" Target="../diagrams/quickStyle127.xml"/><Relationship Id="rId4" Type="http://schemas.openxmlformats.org/officeDocument/2006/relationships/diagramLayout" Target="../diagrams/layout127.xml"/></Relationships>
</file>

<file path=ppt/slides/_rels/slide131.xml.rels><?xml version="1.0" encoding="UTF-8" standalone="yes"?>
<Relationships xmlns="http://schemas.openxmlformats.org/package/2006/relationships"><Relationship Id="rId8" Type="http://schemas.microsoft.com/office/2007/relationships/diagramDrawing" Target="../diagrams/drawing128.xml"/><Relationship Id="rId3" Type="http://schemas.openxmlformats.org/officeDocument/2006/relationships/diagramData" Target="../diagrams/data12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8.xml"/><Relationship Id="rId5" Type="http://schemas.openxmlformats.org/officeDocument/2006/relationships/diagramQuickStyle" Target="../diagrams/quickStyle128.xml"/><Relationship Id="rId4" Type="http://schemas.openxmlformats.org/officeDocument/2006/relationships/diagramLayout" Target="../diagrams/layout128.xml"/></Relationships>
</file>

<file path=ppt/slides/_rels/slide132.xml.rels><?xml version="1.0" encoding="UTF-8" standalone="yes"?>
<Relationships xmlns="http://schemas.openxmlformats.org/package/2006/relationships"><Relationship Id="rId8" Type="http://schemas.microsoft.com/office/2007/relationships/diagramDrawing" Target="../diagrams/drawing129.xml"/><Relationship Id="rId3" Type="http://schemas.openxmlformats.org/officeDocument/2006/relationships/diagramData" Target="../diagrams/data12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9.xml"/><Relationship Id="rId5" Type="http://schemas.openxmlformats.org/officeDocument/2006/relationships/diagramQuickStyle" Target="../diagrams/quickStyle129.xml"/><Relationship Id="rId4" Type="http://schemas.openxmlformats.org/officeDocument/2006/relationships/diagramLayout" Target="../diagrams/layout129.xml"/></Relationships>
</file>

<file path=ppt/slides/_rels/slide133.xml.rels><?xml version="1.0" encoding="UTF-8" standalone="yes"?>
<Relationships xmlns="http://schemas.openxmlformats.org/package/2006/relationships"><Relationship Id="rId8" Type="http://schemas.microsoft.com/office/2007/relationships/diagramDrawing" Target="../diagrams/drawing130.xml"/><Relationship Id="rId3" Type="http://schemas.openxmlformats.org/officeDocument/2006/relationships/diagramData" Target="../diagrams/data13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0.xml"/><Relationship Id="rId5" Type="http://schemas.openxmlformats.org/officeDocument/2006/relationships/diagramQuickStyle" Target="../diagrams/quickStyle130.xml"/><Relationship Id="rId4" Type="http://schemas.openxmlformats.org/officeDocument/2006/relationships/diagramLayout" Target="../diagrams/layout130.xml"/></Relationships>
</file>

<file path=ppt/slides/_rels/slide134.xml.rels><?xml version="1.0" encoding="UTF-8" standalone="yes"?>
<Relationships xmlns="http://schemas.openxmlformats.org/package/2006/relationships"><Relationship Id="rId8" Type="http://schemas.microsoft.com/office/2007/relationships/diagramDrawing" Target="../diagrams/drawing131.xml"/><Relationship Id="rId3" Type="http://schemas.openxmlformats.org/officeDocument/2006/relationships/diagramData" Target="../diagrams/data13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1.xml"/><Relationship Id="rId5" Type="http://schemas.openxmlformats.org/officeDocument/2006/relationships/diagramQuickStyle" Target="../diagrams/quickStyle131.xml"/><Relationship Id="rId4" Type="http://schemas.openxmlformats.org/officeDocument/2006/relationships/diagramLayout" Target="../diagrams/layout131.xml"/></Relationships>
</file>

<file path=ppt/slides/_rels/slide135.xml.rels><?xml version="1.0" encoding="UTF-8" standalone="yes"?>
<Relationships xmlns="http://schemas.openxmlformats.org/package/2006/relationships"><Relationship Id="rId8" Type="http://schemas.microsoft.com/office/2007/relationships/diagramDrawing" Target="../diagrams/drawing132.xml"/><Relationship Id="rId3" Type="http://schemas.openxmlformats.org/officeDocument/2006/relationships/diagramData" Target="../diagrams/data13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2.xml"/><Relationship Id="rId5" Type="http://schemas.openxmlformats.org/officeDocument/2006/relationships/diagramQuickStyle" Target="../diagrams/quickStyle132.xml"/><Relationship Id="rId4" Type="http://schemas.openxmlformats.org/officeDocument/2006/relationships/diagramLayout" Target="../diagrams/layout132.xml"/></Relationships>
</file>

<file path=ppt/slides/_rels/slide136.xml.rels><?xml version="1.0" encoding="UTF-8" standalone="yes"?>
<Relationships xmlns="http://schemas.openxmlformats.org/package/2006/relationships"><Relationship Id="rId8" Type="http://schemas.microsoft.com/office/2007/relationships/diagramDrawing" Target="../diagrams/drawing133.xml"/><Relationship Id="rId3" Type="http://schemas.openxmlformats.org/officeDocument/2006/relationships/diagramData" Target="../diagrams/data13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3.xml"/><Relationship Id="rId5" Type="http://schemas.openxmlformats.org/officeDocument/2006/relationships/diagramQuickStyle" Target="../diagrams/quickStyle133.xml"/><Relationship Id="rId4" Type="http://schemas.openxmlformats.org/officeDocument/2006/relationships/diagramLayout" Target="../diagrams/layout133.xml"/></Relationships>
</file>

<file path=ppt/slides/_rels/slide137.xml.rels><?xml version="1.0" encoding="UTF-8" standalone="yes"?>
<Relationships xmlns="http://schemas.openxmlformats.org/package/2006/relationships"><Relationship Id="rId8" Type="http://schemas.microsoft.com/office/2007/relationships/diagramDrawing" Target="../diagrams/drawing134.xml"/><Relationship Id="rId3" Type="http://schemas.openxmlformats.org/officeDocument/2006/relationships/diagramData" Target="../diagrams/data13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4.xml"/><Relationship Id="rId5" Type="http://schemas.openxmlformats.org/officeDocument/2006/relationships/diagramQuickStyle" Target="../diagrams/quickStyle134.xml"/><Relationship Id="rId4" Type="http://schemas.openxmlformats.org/officeDocument/2006/relationships/diagramLayout" Target="../diagrams/layout134.xml"/></Relationships>
</file>

<file path=ppt/slides/_rels/slide138.xml.rels><?xml version="1.0" encoding="UTF-8" standalone="yes"?>
<Relationships xmlns="http://schemas.openxmlformats.org/package/2006/relationships"><Relationship Id="rId8" Type="http://schemas.microsoft.com/office/2007/relationships/diagramDrawing" Target="../diagrams/drawing135.xml"/><Relationship Id="rId3" Type="http://schemas.openxmlformats.org/officeDocument/2006/relationships/diagramData" Target="../diagrams/data13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5.xml"/><Relationship Id="rId5" Type="http://schemas.openxmlformats.org/officeDocument/2006/relationships/diagramQuickStyle" Target="../diagrams/quickStyle135.xml"/><Relationship Id="rId4" Type="http://schemas.openxmlformats.org/officeDocument/2006/relationships/diagramLayout" Target="../diagrams/layout135.xml"/></Relationships>
</file>

<file path=ppt/slides/_rels/slide139.xml.rels><?xml version="1.0" encoding="UTF-8" standalone="yes"?>
<Relationships xmlns="http://schemas.openxmlformats.org/package/2006/relationships"><Relationship Id="rId8" Type="http://schemas.microsoft.com/office/2007/relationships/diagramDrawing" Target="../diagrams/drawing136.xml"/><Relationship Id="rId3" Type="http://schemas.openxmlformats.org/officeDocument/2006/relationships/diagramData" Target="../diagrams/data13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6.xml"/><Relationship Id="rId5" Type="http://schemas.openxmlformats.org/officeDocument/2006/relationships/diagramQuickStyle" Target="../diagrams/quickStyle136.xml"/><Relationship Id="rId4" Type="http://schemas.openxmlformats.org/officeDocument/2006/relationships/diagramLayout" Target="../diagrams/layout136.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0.xml.rels><?xml version="1.0" encoding="UTF-8" standalone="yes"?>
<Relationships xmlns="http://schemas.openxmlformats.org/package/2006/relationships"><Relationship Id="rId8" Type="http://schemas.microsoft.com/office/2007/relationships/diagramDrawing" Target="../diagrams/drawing137.xml"/><Relationship Id="rId3" Type="http://schemas.openxmlformats.org/officeDocument/2006/relationships/diagramData" Target="../diagrams/data13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7.xml"/><Relationship Id="rId5" Type="http://schemas.openxmlformats.org/officeDocument/2006/relationships/diagramQuickStyle" Target="../diagrams/quickStyle137.xml"/><Relationship Id="rId4" Type="http://schemas.openxmlformats.org/officeDocument/2006/relationships/diagramLayout" Target="../diagrams/layout137.xml"/></Relationships>
</file>

<file path=ppt/slides/_rels/slide141.xml.rels><?xml version="1.0" encoding="UTF-8" standalone="yes"?>
<Relationships xmlns="http://schemas.openxmlformats.org/package/2006/relationships"><Relationship Id="rId8" Type="http://schemas.microsoft.com/office/2007/relationships/diagramDrawing" Target="../diagrams/drawing138.xml"/><Relationship Id="rId3" Type="http://schemas.openxmlformats.org/officeDocument/2006/relationships/diagramData" Target="../diagrams/data13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8.xml"/><Relationship Id="rId5" Type="http://schemas.openxmlformats.org/officeDocument/2006/relationships/diagramQuickStyle" Target="../diagrams/quickStyle138.xml"/><Relationship Id="rId4" Type="http://schemas.openxmlformats.org/officeDocument/2006/relationships/diagramLayout" Target="../diagrams/layout138.xml"/></Relationships>
</file>

<file path=ppt/slides/_rels/slide142.xml.rels><?xml version="1.0" encoding="UTF-8" standalone="yes"?>
<Relationships xmlns="http://schemas.openxmlformats.org/package/2006/relationships"><Relationship Id="rId8" Type="http://schemas.microsoft.com/office/2007/relationships/diagramDrawing" Target="../diagrams/drawing139.xml"/><Relationship Id="rId3" Type="http://schemas.openxmlformats.org/officeDocument/2006/relationships/diagramData" Target="../diagrams/data13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9.xml"/><Relationship Id="rId5" Type="http://schemas.openxmlformats.org/officeDocument/2006/relationships/diagramQuickStyle" Target="../diagrams/quickStyle139.xml"/><Relationship Id="rId4" Type="http://schemas.openxmlformats.org/officeDocument/2006/relationships/diagramLayout" Target="../diagrams/layout139.xml"/></Relationships>
</file>

<file path=ppt/slides/_rels/slide143.xml.rels><?xml version="1.0" encoding="UTF-8" standalone="yes"?>
<Relationships xmlns="http://schemas.openxmlformats.org/package/2006/relationships"><Relationship Id="rId8" Type="http://schemas.microsoft.com/office/2007/relationships/diagramDrawing" Target="../diagrams/drawing140.xml"/><Relationship Id="rId3" Type="http://schemas.openxmlformats.org/officeDocument/2006/relationships/diagramData" Target="../diagrams/data14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0.xml"/><Relationship Id="rId5" Type="http://schemas.openxmlformats.org/officeDocument/2006/relationships/diagramQuickStyle" Target="../diagrams/quickStyle140.xml"/><Relationship Id="rId4" Type="http://schemas.openxmlformats.org/officeDocument/2006/relationships/diagramLayout" Target="../diagrams/layout140.xml"/></Relationships>
</file>

<file path=ppt/slides/_rels/slide144.xml.rels><?xml version="1.0" encoding="UTF-8" standalone="yes"?>
<Relationships xmlns="http://schemas.openxmlformats.org/package/2006/relationships"><Relationship Id="rId8" Type="http://schemas.microsoft.com/office/2007/relationships/diagramDrawing" Target="../diagrams/drawing141.xml"/><Relationship Id="rId3" Type="http://schemas.openxmlformats.org/officeDocument/2006/relationships/diagramData" Target="../diagrams/data14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1.xml"/><Relationship Id="rId5" Type="http://schemas.openxmlformats.org/officeDocument/2006/relationships/diagramQuickStyle" Target="../diagrams/quickStyle141.xml"/><Relationship Id="rId4" Type="http://schemas.openxmlformats.org/officeDocument/2006/relationships/diagramLayout" Target="../diagrams/layout141.xml"/></Relationships>
</file>

<file path=ppt/slides/_rels/slide145.xml.rels><?xml version="1.0" encoding="UTF-8" standalone="yes"?>
<Relationships xmlns="http://schemas.openxmlformats.org/package/2006/relationships"><Relationship Id="rId8" Type="http://schemas.microsoft.com/office/2007/relationships/diagramDrawing" Target="../diagrams/drawing142.xml"/><Relationship Id="rId3" Type="http://schemas.openxmlformats.org/officeDocument/2006/relationships/diagramData" Target="../diagrams/data14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2.xml"/><Relationship Id="rId5" Type="http://schemas.openxmlformats.org/officeDocument/2006/relationships/diagramQuickStyle" Target="../diagrams/quickStyle142.xml"/><Relationship Id="rId4" Type="http://schemas.openxmlformats.org/officeDocument/2006/relationships/diagramLayout" Target="../diagrams/layout142.xml"/></Relationships>
</file>

<file path=ppt/slides/_rels/slide14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43.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3.xml"/><Relationship Id="rId5" Type="http://schemas.openxmlformats.org/officeDocument/2006/relationships/diagramQuickStyle" Target="../diagrams/quickStyle143.xml"/><Relationship Id="rId4" Type="http://schemas.openxmlformats.org/officeDocument/2006/relationships/diagramLayout" Target="../diagrams/layout143.xml"/><Relationship Id="rId9" Type="http://schemas.microsoft.com/office/2007/relationships/diagramDrawing" Target="../diagrams/drawing143.xml"/></Relationships>
</file>

<file path=ppt/slides/_rels/slide147.xml.rels><?xml version="1.0" encoding="UTF-8" standalone="yes"?>
<Relationships xmlns="http://schemas.openxmlformats.org/package/2006/relationships"><Relationship Id="rId8" Type="http://schemas.microsoft.com/office/2007/relationships/diagramDrawing" Target="../diagrams/drawing144.xml"/><Relationship Id="rId3" Type="http://schemas.openxmlformats.org/officeDocument/2006/relationships/diagramData" Target="../diagrams/data14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4.xml"/><Relationship Id="rId5" Type="http://schemas.openxmlformats.org/officeDocument/2006/relationships/diagramQuickStyle" Target="../diagrams/quickStyle144.xml"/><Relationship Id="rId4" Type="http://schemas.openxmlformats.org/officeDocument/2006/relationships/diagramLayout" Target="../diagrams/layout144.xml"/></Relationships>
</file>

<file path=ppt/slides/_rels/slide148.xml.rels><?xml version="1.0" encoding="UTF-8" standalone="yes"?>
<Relationships xmlns="http://schemas.openxmlformats.org/package/2006/relationships"><Relationship Id="rId8" Type="http://schemas.microsoft.com/office/2007/relationships/diagramDrawing" Target="../diagrams/drawing145.xml"/><Relationship Id="rId3" Type="http://schemas.openxmlformats.org/officeDocument/2006/relationships/diagramData" Target="../diagrams/data14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5.xml"/><Relationship Id="rId5" Type="http://schemas.openxmlformats.org/officeDocument/2006/relationships/diagramQuickStyle" Target="../diagrams/quickStyle145.xml"/><Relationship Id="rId4" Type="http://schemas.openxmlformats.org/officeDocument/2006/relationships/diagramLayout" Target="../diagrams/layout145.xml"/></Relationships>
</file>

<file path=ppt/slides/_rels/slide149.xml.rels><?xml version="1.0" encoding="UTF-8" standalone="yes"?>
<Relationships xmlns="http://schemas.openxmlformats.org/package/2006/relationships"><Relationship Id="rId8" Type="http://schemas.microsoft.com/office/2007/relationships/diagramDrawing" Target="../diagrams/drawing146.xml"/><Relationship Id="rId3" Type="http://schemas.openxmlformats.org/officeDocument/2006/relationships/diagramData" Target="../diagrams/data14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6.xml"/><Relationship Id="rId5" Type="http://schemas.openxmlformats.org/officeDocument/2006/relationships/diagramQuickStyle" Target="../diagrams/quickStyle146.xml"/><Relationship Id="rId4" Type="http://schemas.openxmlformats.org/officeDocument/2006/relationships/diagramLayout" Target="../diagrams/layout146.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0.xml.rels><?xml version="1.0" encoding="UTF-8" standalone="yes"?>
<Relationships xmlns="http://schemas.openxmlformats.org/package/2006/relationships"><Relationship Id="rId8" Type="http://schemas.microsoft.com/office/2007/relationships/diagramDrawing" Target="../diagrams/drawing147.xml"/><Relationship Id="rId3" Type="http://schemas.openxmlformats.org/officeDocument/2006/relationships/diagramData" Target="../diagrams/data14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7.xml"/><Relationship Id="rId5" Type="http://schemas.openxmlformats.org/officeDocument/2006/relationships/diagramQuickStyle" Target="../diagrams/quickStyle147.xml"/><Relationship Id="rId4" Type="http://schemas.openxmlformats.org/officeDocument/2006/relationships/diagramLayout" Target="../diagrams/layout147.xml"/></Relationships>
</file>

<file path=ppt/slides/_rels/slide151.xml.rels><?xml version="1.0" encoding="UTF-8" standalone="yes"?>
<Relationships xmlns="http://schemas.openxmlformats.org/package/2006/relationships"><Relationship Id="rId8" Type="http://schemas.microsoft.com/office/2007/relationships/diagramDrawing" Target="../diagrams/drawing148.xml"/><Relationship Id="rId3" Type="http://schemas.openxmlformats.org/officeDocument/2006/relationships/diagramData" Target="../diagrams/data14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8.xml"/><Relationship Id="rId5" Type="http://schemas.openxmlformats.org/officeDocument/2006/relationships/diagramQuickStyle" Target="../diagrams/quickStyle148.xml"/><Relationship Id="rId4" Type="http://schemas.openxmlformats.org/officeDocument/2006/relationships/diagramLayout" Target="../diagrams/layout148.xml"/></Relationships>
</file>

<file path=ppt/slides/_rels/slide152.xml.rels><?xml version="1.0" encoding="UTF-8" standalone="yes"?>
<Relationships xmlns="http://schemas.openxmlformats.org/package/2006/relationships"><Relationship Id="rId8" Type="http://schemas.microsoft.com/office/2007/relationships/diagramDrawing" Target="../diagrams/drawing149.xml"/><Relationship Id="rId3" Type="http://schemas.openxmlformats.org/officeDocument/2006/relationships/diagramData" Target="../diagrams/data14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9.xml"/><Relationship Id="rId5" Type="http://schemas.openxmlformats.org/officeDocument/2006/relationships/diagramQuickStyle" Target="../diagrams/quickStyle149.xml"/><Relationship Id="rId4" Type="http://schemas.openxmlformats.org/officeDocument/2006/relationships/diagramLayout" Target="../diagrams/layout149.xml"/></Relationships>
</file>

<file path=ppt/slides/_rels/slide153.xml.rels><?xml version="1.0" encoding="UTF-8" standalone="yes"?>
<Relationships xmlns="http://schemas.openxmlformats.org/package/2006/relationships"><Relationship Id="rId8" Type="http://schemas.microsoft.com/office/2007/relationships/diagramDrawing" Target="../diagrams/drawing150.xml"/><Relationship Id="rId3" Type="http://schemas.openxmlformats.org/officeDocument/2006/relationships/diagramData" Target="../diagrams/data15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0.xml"/><Relationship Id="rId5" Type="http://schemas.openxmlformats.org/officeDocument/2006/relationships/diagramQuickStyle" Target="../diagrams/quickStyle150.xml"/><Relationship Id="rId4" Type="http://schemas.openxmlformats.org/officeDocument/2006/relationships/diagramLayout" Target="../diagrams/layout150.xml"/></Relationships>
</file>

<file path=ppt/slides/_rels/slide154.xml.rels><?xml version="1.0" encoding="UTF-8" standalone="yes"?>
<Relationships xmlns="http://schemas.openxmlformats.org/package/2006/relationships"><Relationship Id="rId8" Type="http://schemas.microsoft.com/office/2007/relationships/diagramDrawing" Target="../diagrams/drawing151.xml"/><Relationship Id="rId3" Type="http://schemas.openxmlformats.org/officeDocument/2006/relationships/diagramData" Target="../diagrams/data15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1.xml"/><Relationship Id="rId5" Type="http://schemas.openxmlformats.org/officeDocument/2006/relationships/diagramQuickStyle" Target="../diagrams/quickStyle151.xml"/><Relationship Id="rId4" Type="http://schemas.openxmlformats.org/officeDocument/2006/relationships/diagramLayout" Target="../diagrams/layout151.xml"/></Relationships>
</file>

<file path=ppt/slides/_rels/slide155.xml.rels><?xml version="1.0" encoding="UTF-8" standalone="yes"?>
<Relationships xmlns="http://schemas.openxmlformats.org/package/2006/relationships"><Relationship Id="rId8" Type="http://schemas.microsoft.com/office/2007/relationships/diagramDrawing" Target="../diagrams/drawing152.xml"/><Relationship Id="rId3" Type="http://schemas.openxmlformats.org/officeDocument/2006/relationships/diagramData" Target="../diagrams/data15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2.xml"/><Relationship Id="rId5" Type="http://schemas.openxmlformats.org/officeDocument/2006/relationships/diagramQuickStyle" Target="../diagrams/quickStyle152.xml"/><Relationship Id="rId4" Type="http://schemas.openxmlformats.org/officeDocument/2006/relationships/diagramLayout" Target="../diagrams/layout152.xml"/></Relationships>
</file>

<file path=ppt/slides/_rels/slide156.xml.rels><?xml version="1.0" encoding="UTF-8" standalone="yes"?>
<Relationships xmlns="http://schemas.openxmlformats.org/package/2006/relationships"><Relationship Id="rId8" Type="http://schemas.microsoft.com/office/2007/relationships/diagramDrawing" Target="../diagrams/drawing153.xml"/><Relationship Id="rId3" Type="http://schemas.openxmlformats.org/officeDocument/2006/relationships/diagramData" Target="../diagrams/data15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3.xml"/><Relationship Id="rId5" Type="http://schemas.openxmlformats.org/officeDocument/2006/relationships/diagramQuickStyle" Target="../diagrams/quickStyle153.xml"/><Relationship Id="rId4" Type="http://schemas.openxmlformats.org/officeDocument/2006/relationships/diagramLayout" Target="../diagrams/layout153.xml"/></Relationships>
</file>

<file path=ppt/slides/_rels/slide157.xml.rels><?xml version="1.0" encoding="UTF-8" standalone="yes"?>
<Relationships xmlns="http://schemas.openxmlformats.org/package/2006/relationships"><Relationship Id="rId8" Type="http://schemas.microsoft.com/office/2007/relationships/diagramDrawing" Target="../diagrams/drawing154.xml"/><Relationship Id="rId3" Type="http://schemas.openxmlformats.org/officeDocument/2006/relationships/diagramData" Target="../diagrams/data15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4.xml"/><Relationship Id="rId5" Type="http://schemas.openxmlformats.org/officeDocument/2006/relationships/diagramQuickStyle" Target="../diagrams/quickStyle154.xml"/><Relationship Id="rId4" Type="http://schemas.openxmlformats.org/officeDocument/2006/relationships/diagramLayout" Target="../diagrams/layout154.xml"/></Relationships>
</file>

<file path=ppt/slides/_rels/slide158.xml.rels><?xml version="1.0" encoding="UTF-8" standalone="yes"?>
<Relationships xmlns="http://schemas.openxmlformats.org/package/2006/relationships"><Relationship Id="rId8" Type="http://schemas.microsoft.com/office/2007/relationships/diagramDrawing" Target="../diagrams/drawing155.xml"/><Relationship Id="rId3" Type="http://schemas.openxmlformats.org/officeDocument/2006/relationships/diagramData" Target="../diagrams/data15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5.xml"/><Relationship Id="rId5" Type="http://schemas.openxmlformats.org/officeDocument/2006/relationships/diagramQuickStyle" Target="../diagrams/quickStyle155.xml"/><Relationship Id="rId4" Type="http://schemas.openxmlformats.org/officeDocument/2006/relationships/diagramLayout" Target="../diagrams/layout155.xml"/></Relationships>
</file>

<file path=ppt/slides/_rels/slide159.xml.rels><?xml version="1.0" encoding="UTF-8" standalone="yes"?>
<Relationships xmlns="http://schemas.openxmlformats.org/package/2006/relationships"><Relationship Id="rId8" Type="http://schemas.microsoft.com/office/2007/relationships/diagramDrawing" Target="../diagrams/drawing156.xml"/><Relationship Id="rId3" Type="http://schemas.openxmlformats.org/officeDocument/2006/relationships/diagramData" Target="../diagrams/data15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6.xml"/><Relationship Id="rId5" Type="http://schemas.openxmlformats.org/officeDocument/2006/relationships/diagramQuickStyle" Target="../diagrams/quickStyle156.xml"/><Relationship Id="rId4" Type="http://schemas.openxmlformats.org/officeDocument/2006/relationships/diagramLayout" Target="../diagrams/layout156.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diagramData" Target="../diagrams/data1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0.xml.rels><?xml version="1.0" encoding="UTF-8" standalone="yes"?>
<Relationships xmlns="http://schemas.openxmlformats.org/package/2006/relationships"><Relationship Id="rId8" Type="http://schemas.microsoft.com/office/2007/relationships/diagramDrawing" Target="../diagrams/drawing157.xml"/><Relationship Id="rId3" Type="http://schemas.openxmlformats.org/officeDocument/2006/relationships/diagramData" Target="../diagrams/data15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7.xml"/><Relationship Id="rId5" Type="http://schemas.openxmlformats.org/officeDocument/2006/relationships/diagramQuickStyle" Target="../diagrams/quickStyle157.xml"/><Relationship Id="rId4" Type="http://schemas.openxmlformats.org/officeDocument/2006/relationships/diagramLayout" Target="../diagrams/layout157.xml"/></Relationships>
</file>

<file path=ppt/slides/_rels/slide16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58.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8.xml"/><Relationship Id="rId5" Type="http://schemas.openxmlformats.org/officeDocument/2006/relationships/diagramQuickStyle" Target="../diagrams/quickStyle158.xml"/><Relationship Id="rId4" Type="http://schemas.openxmlformats.org/officeDocument/2006/relationships/diagramLayout" Target="../diagrams/layout158.xml"/><Relationship Id="rId9" Type="http://schemas.microsoft.com/office/2007/relationships/diagramDrawing" Target="../diagrams/drawing158.xml"/></Relationships>
</file>

<file path=ppt/slides/_rels/slide162.xml.rels><?xml version="1.0" encoding="UTF-8" standalone="yes"?>
<Relationships xmlns="http://schemas.openxmlformats.org/package/2006/relationships"><Relationship Id="rId8" Type="http://schemas.microsoft.com/office/2007/relationships/diagramDrawing" Target="../diagrams/drawing159.xml"/><Relationship Id="rId3" Type="http://schemas.openxmlformats.org/officeDocument/2006/relationships/diagramData" Target="../diagrams/data15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9.xml"/><Relationship Id="rId5" Type="http://schemas.openxmlformats.org/officeDocument/2006/relationships/diagramQuickStyle" Target="../diagrams/quickStyle159.xml"/><Relationship Id="rId4" Type="http://schemas.openxmlformats.org/officeDocument/2006/relationships/diagramLayout" Target="../diagrams/layout159.xml"/></Relationships>
</file>

<file path=ppt/slides/_rels/slide163.xml.rels><?xml version="1.0" encoding="UTF-8" standalone="yes"?>
<Relationships xmlns="http://schemas.openxmlformats.org/package/2006/relationships"><Relationship Id="rId8" Type="http://schemas.microsoft.com/office/2007/relationships/diagramDrawing" Target="../diagrams/drawing160.xml"/><Relationship Id="rId3" Type="http://schemas.openxmlformats.org/officeDocument/2006/relationships/diagramData" Target="../diagrams/data16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0.xml"/><Relationship Id="rId5" Type="http://schemas.openxmlformats.org/officeDocument/2006/relationships/diagramQuickStyle" Target="../diagrams/quickStyle160.xml"/><Relationship Id="rId4" Type="http://schemas.openxmlformats.org/officeDocument/2006/relationships/diagramLayout" Target="../diagrams/layout160.xml"/></Relationships>
</file>

<file path=ppt/slides/_rels/slide164.xml.rels><?xml version="1.0" encoding="UTF-8" standalone="yes"?>
<Relationships xmlns="http://schemas.openxmlformats.org/package/2006/relationships"><Relationship Id="rId8" Type="http://schemas.microsoft.com/office/2007/relationships/diagramDrawing" Target="../diagrams/drawing161.xml"/><Relationship Id="rId3" Type="http://schemas.openxmlformats.org/officeDocument/2006/relationships/diagramData" Target="../diagrams/data16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1.xml"/><Relationship Id="rId5" Type="http://schemas.openxmlformats.org/officeDocument/2006/relationships/diagramQuickStyle" Target="../diagrams/quickStyle161.xml"/><Relationship Id="rId4" Type="http://schemas.openxmlformats.org/officeDocument/2006/relationships/diagramLayout" Target="../diagrams/layout161.xml"/></Relationships>
</file>

<file path=ppt/slides/_rels/slide165.xml.rels><?xml version="1.0" encoding="UTF-8" standalone="yes"?>
<Relationships xmlns="http://schemas.openxmlformats.org/package/2006/relationships"><Relationship Id="rId8" Type="http://schemas.microsoft.com/office/2007/relationships/diagramDrawing" Target="../diagrams/drawing162.xml"/><Relationship Id="rId3" Type="http://schemas.openxmlformats.org/officeDocument/2006/relationships/diagramData" Target="../diagrams/data16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2.xml"/><Relationship Id="rId5" Type="http://schemas.openxmlformats.org/officeDocument/2006/relationships/diagramQuickStyle" Target="../diagrams/quickStyle162.xml"/><Relationship Id="rId4" Type="http://schemas.openxmlformats.org/officeDocument/2006/relationships/diagramLayout" Target="../diagrams/layout162.xml"/></Relationships>
</file>

<file path=ppt/slides/_rels/slide166.xml.rels><?xml version="1.0" encoding="UTF-8" standalone="yes"?>
<Relationships xmlns="http://schemas.openxmlformats.org/package/2006/relationships"><Relationship Id="rId8" Type="http://schemas.microsoft.com/office/2007/relationships/diagramDrawing" Target="../diagrams/drawing163.xml"/><Relationship Id="rId3" Type="http://schemas.openxmlformats.org/officeDocument/2006/relationships/diagramData" Target="../diagrams/data16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3.xml"/><Relationship Id="rId5" Type="http://schemas.openxmlformats.org/officeDocument/2006/relationships/diagramQuickStyle" Target="../diagrams/quickStyle163.xml"/><Relationship Id="rId4" Type="http://schemas.openxmlformats.org/officeDocument/2006/relationships/diagramLayout" Target="../diagrams/layout163.xml"/></Relationships>
</file>

<file path=ppt/slides/_rels/slide167.xml.rels><?xml version="1.0" encoding="UTF-8" standalone="yes"?>
<Relationships xmlns="http://schemas.openxmlformats.org/package/2006/relationships"><Relationship Id="rId8" Type="http://schemas.microsoft.com/office/2007/relationships/diagramDrawing" Target="../diagrams/drawing164.xml"/><Relationship Id="rId3" Type="http://schemas.openxmlformats.org/officeDocument/2006/relationships/diagramData" Target="../diagrams/data16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4.xml"/><Relationship Id="rId5" Type="http://schemas.openxmlformats.org/officeDocument/2006/relationships/diagramQuickStyle" Target="../diagrams/quickStyle164.xml"/><Relationship Id="rId4" Type="http://schemas.openxmlformats.org/officeDocument/2006/relationships/diagramLayout" Target="../diagrams/layout164.xml"/></Relationships>
</file>

<file path=ppt/slides/_rels/slide168.xml.rels><?xml version="1.0" encoding="UTF-8" standalone="yes"?>
<Relationships xmlns="http://schemas.openxmlformats.org/package/2006/relationships"><Relationship Id="rId8" Type="http://schemas.microsoft.com/office/2007/relationships/diagramDrawing" Target="../diagrams/drawing165.xml"/><Relationship Id="rId3" Type="http://schemas.openxmlformats.org/officeDocument/2006/relationships/diagramData" Target="../diagrams/data16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5.xml"/><Relationship Id="rId5" Type="http://schemas.openxmlformats.org/officeDocument/2006/relationships/diagramQuickStyle" Target="../diagrams/quickStyle165.xml"/><Relationship Id="rId4" Type="http://schemas.openxmlformats.org/officeDocument/2006/relationships/diagramLayout" Target="../diagrams/layout165.xml"/></Relationships>
</file>

<file path=ppt/slides/_rels/slide169.xml.rels><?xml version="1.0" encoding="UTF-8" standalone="yes"?>
<Relationships xmlns="http://schemas.openxmlformats.org/package/2006/relationships"><Relationship Id="rId8" Type="http://schemas.microsoft.com/office/2007/relationships/diagramDrawing" Target="../diagrams/drawing166.xml"/><Relationship Id="rId3" Type="http://schemas.openxmlformats.org/officeDocument/2006/relationships/diagramData" Target="../diagrams/data16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6.xml"/><Relationship Id="rId5" Type="http://schemas.openxmlformats.org/officeDocument/2006/relationships/diagramQuickStyle" Target="../diagrams/quickStyle166.xml"/><Relationship Id="rId4" Type="http://schemas.openxmlformats.org/officeDocument/2006/relationships/diagramLayout" Target="../diagrams/layout166.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Data" Target="../diagrams/data1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0.xml.rels><?xml version="1.0" encoding="UTF-8" standalone="yes"?>
<Relationships xmlns="http://schemas.openxmlformats.org/package/2006/relationships"><Relationship Id="rId8" Type="http://schemas.microsoft.com/office/2007/relationships/diagramDrawing" Target="../diagrams/drawing167.xml"/><Relationship Id="rId3" Type="http://schemas.openxmlformats.org/officeDocument/2006/relationships/diagramData" Target="../diagrams/data16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7.xml"/><Relationship Id="rId5" Type="http://schemas.openxmlformats.org/officeDocument/2006/relationships/diagramQuickStyle" Target="../diagrams/quickStyle167.xml"/><Relationship Id="rId4" Type="http://schemas.openxmlformats.org/officeDocument/2006/relationships/diagramLayout" Target="../diagrams/layout167.xml"/></Relationships>
</file>

<file path=ppt/slides/_rels/slide171.xml.rels><?xml version="1.0" encoding="UTF-8" standalone="yes"?>
<Relationships xmlns="http://schemas.openxmlformats.org/package/2006/relationships"><Relationship Id="rId8" Type="http://schemas.microsoft.com/office/2007/relationships/diagramDrawing" Target="../diagrams/drawing168.xml"/><Relationship Id="rId3" Type="http://schemas.openxmlformats.org/officeDocument/2006/relationships/diagramData" Target="../diagrams/data16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8.xml"/><Relationship Id="rId5" Type="http://schemas.openxmlformats.org/officeDocument/2006/relationships/diagramQuickStyle" Target="../diagrams/quickStyle168.xml"/><Relationship Id="rId4" Type="http://schemas.openxmlformats.org/officeDocument/2006/relationships/diagramLayout" Target="../diagrams/layout168.xml"/></Relationships>
</file>

<file path=ppt/slides/_rels/slide172.xml.rels><?xml version="1.0" encoding="UTF-8" standalone="yes"?>
<Relationships xmlns="http://schemas.openxmlformats.org/package/2006/relationships"><Relationship Id="rId8" Type="http://schemas.microsoft.com/office/2007/relationships/diagramDrawing" Target="../diagrams/drawing169.xml"/><Relationship Id="rId3" Type="http://schemas.openxmlformats.org/officeDocument/2006/relationships/diagramData" Target="../diagrams/data16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9.xml"/><Relationship Id="rId5" Type="http://schemas.openxmlformats.org/officeDocument/2006/relationships/diagramQuickStyle" Target="../diagrams/quickStyle169.xml"/><Relationship Id="rId4" Type="http://schemas.openxmlformats.org/officeDocument/2006/relationships/diagramLayout" Target="../diagrams/layout169.xml"/></Relationships>
</file>

<file path=ppt/slides/_rels/slide173.xml.rels><?xml version="1.0" encoding="UTF-8" standalone="yes"?>
<Relationships xmlns="http://schemas.openxmlformats.org/package/2006/relationships"><Relationship Id="rId8" Type="http://schemas.microsoft.com/office/2007/relationships/diagramDrawing" Target="../diagrams/drawing170.xml"/><Relationship Id="rId3" Type="http://schemas.openxmlformats.org/officeDocument/2006/relationships/diagramData" Target="../diagrams/data17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0.xml"/><Relationship Id="rId5" Type="http://schemas.openxmlformats.org/officeDocument/2006/relationships/diagramQuickStyle" Target="../diagrams/quickStyle170.xml"/><Relationship Id="rId4" Type="http://schemas.openxmlformats.org/officeDocument/2006/relationships/diagramLayout" Target="../diagrams/layout170.xml"/></Relationships>
</file>

<file path=ppt/slides/_rels/slide174.xml.rels><?xml version="1.0" encoding="UTF-8" standalone="yes"?>
<Relationships xmlns="http://schemas.openxmlformats.org/package/2006/relationships"><Relationship Id="rId8" Type="http://schemas.microsoft.com/office/2007/relationships/diagramDrawing" Target="../diagrams/drawing171.xml"/><Relationship Id="rId3" Type="http://schemas.openxmlformats.org/officeDocument/2006/relationships/diagramData" Target="../diagrams/data17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1.xml"/><Relationship Id="rId5" Type="http://schemas.openxmlformats.org/officeDocument/2006/relationships/diagramQuickStyle" Target="../diagrams/quickStyle171.xml"/><Relationship Id="rId4" Type="http://schemas.openxmlformats.org/officeDocument/2006/relationships/diagramLayout" Target="../diagrams/layout171.xml"/></Relationships>
</file>

<file path=ppt/slides/_rels/slide175.xml.rels><?xml version="1.0" encoding="UTF-8" standalone="yes"?>
<Relationships xmlns="http://schemas.openxmlformats.org/package/2006/relationships"><Relationship Id="rId8" Type="http://schemas.microsoft.com/office/2007/relationships/diagramDrawing" Target="../diagrams/drawing172.xml"/><Relationship Id="rId3" Type="http://schemas.openxmlformats.org/officeDocument/2006/relationships/diagramData" Target="../diagrams/data17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2.xml"/><Relationship Id="rId5" Type="http://schemas.openxmlformats.org/officeDocument/2006/relationships/diagramQuickStyle" Target="../diagrams/quickStyle172.xml"/><Relationship Id="rId4" Type="http://schemas.openxmlformats.org/officeDocument/2006/relationships/diagramLayout" Target="../diagrams/layout172.xml"/></Relationships>
</file>

<file path=ppt/slides/_rels/slide17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73.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3.xml"/><Relationship Id="rId5" Type="http://schemas.openxmlformats.org/officeDocument/2006/relationships/diagramQuickStyle" Target="../diagrams/quickStyle173.xml"/><Relationship Id="rId4" Type="http://schemas.openxmlformats.org/officeDocument/2006/relationships/diagramLayout" Target="../diagrams/layout173.xml"/><Relationship Id="rId9" Type="http://schemas.microsoft.com/office/2007/relationships/diagramDrawing" Target="../diagrams/drawing173.xml"/></Relationships>
</file>

<file path=ppt/slides/_rels/slide1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5.jpeg"/></Relationships>
</file>

<file path=ppt/slides/_rels/slide1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Data" Target="../diagrams/data1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Data" Target="../diagrams/data1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125.xml"/><Relationship Id="rId3" Type="http://schemas.openxmlformats.org/officeDocument/2006/relationships/image" Target="../media/image3.png"/><Relationship Id="rId7" Type="http://schemas.openxmlformats.org/officeDocument/2006/relationships/slide" Target="slide26.xml"/><Relationship Id="rId12" Type="http://schemas.openxmlformats.org/officeDocument/2006/relationships/slide" Target="slide23.xml"/><Relationship Id="rId17" Type="http://schemas.openxmlformats.org/officeDocument/2006/relationships/audio" Target="../media/audio11.wav"/><Relationship Id="rId2" Type="http://schemas.openxmlformats.org/officeDocument/2006/relationships/audio" Target="../media/audio1.wav"/><Relationship Id="rId16" Type="http://schemas.openxmlformats.org/officeDocument/2006/relationships/slide" Target="slide15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13.xml"/><Relationship Id="rId5" Type="http://schemas.openxmlformats.org/officeDocument/2006/relationships/slide" Target="slide3.xml"/><Relationship Id="rId15" Type="http://schemas.openxmlformats.org/officeDocument/2006/relationships/slide" Target="slide170.xml"/><Relationship Id="rId10" Type="http://schemas.openxmlformats.org/officeDocument/2006/relationships/slide" Target="slide55.xml"/><Relationship Id="rId4" Type="http://schemas.microsoft.com/office/2007/relationships/hdphoto" Target="../media/hdphoto1.wdp"/><Relationship Id="rId9" Type="http://schemas.openxmlformats.org/officeDocument/2006/relationships/slide" Target="slide14.xml"/><Relationship Id="rId14" Type="http://schemas.openxmlformats.org/officeDocument/2006/relationships/slide" Target="slide133.xml"/></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Data" Target="../diagrams/data1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Data" Target="../diagrams/data1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9.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diagramDrawing" Target="../diagrams/drawing19.xml"/></Relationships>
</file>

<file path=ppt/slides/_rels/slide2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diagramData" Target="../diagrams/data2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diagramData" Target="../diagrams/data2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22.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microsoft.com/office/2007/relationships/diagramDrawing" Target="../diagrams/drawing22.xml"/></Relationships>
</file>

<file path=ppt/slides/_rels/slide26.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diagramData" Target="../diagrams/data2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Data" Target="../diagrams/data2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diagramData" Target="../diagrams/data2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Data" Target="../diagrams/data2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diagramData" Target="../diagrams/data2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28.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microsoft.com/office/2007/relationships/diagramDrawing" Target="../diagrams/drawing28.xml"/></Relationships>
</file>

<file path=ppt/slides/_rels/slide32.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diagramData" Target="../diagrams/data2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diagramData" Target="../diagrams/data3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Data" Target="../diagrams/data3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5.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diagramData" Target="../diagrams/data3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diagramData" Target="../diagrams/data3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diagramData" Target="../diagrams/data3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8.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diagramData" Target="../diagrams/data3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9.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diagramData" Target="../diagrams/data3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40.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diagramData" Target="../diagrams/data3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1.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diagramData" Target="../diagrams/data3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2.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diagramData" Target="../diagrams/data3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3.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diagramData" Target="../diagrams/data4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4.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diagramData" Target="../diagrams/data4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5.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diagramData" Target="../diagrams/data4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6.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diagramData" Target="../diagrams/data4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7.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diagramData" Target="../diagrams/data4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8.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diagramData" Target="../diagrams/data4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9.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diagramData" Target="../diagrams/data4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47.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 Id="rId9" Type="http://schemas.microsoft.com/office/2007/relationships/diagramDrawing" Target="../diagrams/drawing47.xml"/></Relationships>
</file>

<file path=ppt/slides/_rels/slide51.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diagramData" Target="../diagrams/data4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2.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diagramData" Target="../diagrams/data4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3.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diagramData" Target="../diagrams/data5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4.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diagramData" Target="../diagrams/data5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5.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diagramData" Target="../diagrams/data5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6.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diagramData" Target="../diagrams/data5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7.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diagramData" Target="../diagrams/data5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8.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diagramData" Target="../diagrams/data5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9.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diagramData" Target="../diagrams/data5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diagramData" Target="../diagrams/data5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1.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diagramData" Target="../diagrams/data5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2.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diagramData" Target="../diagrams/data5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63.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diagramData" Target="../diagrams/data6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4.xml.rels><?xml version="1.0" encoding="UTF-8" standalone="yes"?>
<Relationships xmlns="http://schemas.openxmlformats.org/package/2006/relationships"><Relationship Id="rId8" Type="http://schemas.microsoft.com/office/2007/relationships/diagramDrawing" Target="../diagrams/drawing61.xml"/><Relationship Id="rId3" Type="http://schemas.openxmlformats.org/officeDocument/2006/relationships/diagramData" Target="../diagrams/data6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65.xml.rels><?xml version="1.0" encoding="UTF-8" standalone="yes"?>
<Relationships xmlns="http://schemas.openxmlformats.org/package/2006/relationships"><Relationship Id="rId8" Type="http://schemas.microsoft.com/office/2007/relationships/diagramDrawing" Target="../diagrams/drawing62.xml"/><Relationship Id="rId3" Type="http://schemas.openxmlformats.org/officeDocument/2006/relationships/diagramData" Target="../diagrams/data6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6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63.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 Id="rId9" Type="http://schemas.microsoft.com/office/2007/relationships/diagramDrawing" Target="../diagrams/drawing63.xml"/></Relationships>
</file>

<file path=ppt/slides/_rels/slide67.xml.rels><?xml version="1.0" encoding="UTF-8" standalone="yes"?>
<Relationships xmlns="http://schemas.openxmlformats.org/package/2006/relationships"><Relationship Id="rId8" Type="http://schemas.microsoft.com/office/2007/relationships/diagramDrawing" Target="../diagrams/drawing64.xml"/><Relationship Id="rId3" Type="http://schemas.openxmlformats.org/officeDocument/2006/relationships/diagramData" Target="../diagrams/data6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8.xml.rels><?xml version="1.0" encoding="UTF-8" standalone="yes"?>
<Relationships xmlns="http://schemas.openxmlformats.org/package/2006/relationships"><Relationship Id="rId8" Type="http://schemas.microsoft.com/office/2007/relationships/diagramDrawing" Target="../diagrams/drawing65.xml"/><Relationship Id="rId3" Type="http://schemas.openxmlformats.org/officeDocument/2006/relationships/diagramData" Target="../diagrams/data6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69.xml.rels><?xml version="1.0" encoding="UTF-8" standalone="yes"?>
<Relationships xmlns="http://schemas.openxmlformats.org/package/2006/relationships"><Relationship Id="rId8" Type="http://schemas.microsoft.com/office/2007/relationships/diagramDrawing" Target="../diagrams/drawing66.xml"/><Relationship Id="rId3" Type="http://schemas.openxmlformats.org/officeDocument/2006/relationships/diagramData" Target="../diagrams/data6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diagramData" Target="../diagrams/data6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71.xml.rels><?xml version="1.0" encoding="UTF-8" standalone="yes"?>
<Relationships xmlns="http://schemas.openxmlformats.org/package/2006/relationships"><Relationship Id="rId8" Type="http://schemas.microsoft.com/office/2007/relationships/diagramDrawing" Target="../diagrams/drawing68.xml"/><Relationship Id="rId3" Type="http://schemas.openxmlformats.org/officeDocument/2006/relationships/diagramData" Target="../diagrams/data6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72.xml.rels><?xml version="1.0" encoding="UTF-8" standalone="yes"?>
<Relationships xmlns="http://schemas.openxmlformats.org/package/2006/relationships"><Relationship Id="rId8" Type="http://schemas.microsoft.com/office/2007/relationships/diagramDrawing" Target="../diagrams/drawing69.xml"/><Relationship Id="rId3" Type="http://schemas.openxmlformats.org/officeDocument/2006/relationships/diagramData" Target="../diagrams/data6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73.xml.rels><?xml version="1.0" encoding="UTF-8" standalone="yes"?>
<Relationships xmlns="http://schemas.openxmlformats.org/package/2006/relationships"><Relationship Id="rId8" Type="http://schemas.microsoft.com/office/2007/relationships/diagramDrawing" Target="../diagrams/drawing70.xml"/><Relationship Id="rId3" Type="http://schemas.openxmlformats.org/officeDocument/2006/relationships/diagramData" Target="../diagrams/data7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74.xml.rels><?xml version="1.0" encoding="UTF-8" standalone="yes"?>
<Relationships xmlns="http://schemas.openxmlformats.org/package/2006/relationships"><Relationship Id="rId8" Type="http://schemas.microsoft.com/office/2007/relationships/diagramDrawing" Target="../diagrams/drawing71.xml"/><Relationship Id="rId3" Type="http://schemas.openxmlformats.org/officeDocument/2006/relationships/diagramData" Target="../diagrams/data7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75.xml.rels><?xml version="1.0" encoding="UTF-8" standalone="yes"?>
<Relationships xmlns="http://schemas.openxmlformats.org/package/2006/relationships"><Relationship Id="rId8" Type="http://schemas.microsoft.com/office/2007/relationships/diagramDrawing" Target="../diagrams/drawing72.xml"/><Relationship Id="rId3" Type="http://schemas.openxmlformats.org/officeDocument/2006/relationships/diagramData" Target="../diagrams/data7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76.xml.rels><?xml version="1.0" encoding="UTF-8" standalone="yes"?>
<Relationships xmlns="http://schemas.openxmlformats.org/package/2006/relationships"><Relationship Id="rId8" Type="http://schemas.microsoft.com/office/2007/relationships/diagramDrawing" Target="../diagrams/drawing73.xml"/><Relationship Id="rId3" Type="http://schemas.openxmlformats.org/officeDocument/2006/relationships/diagramData" Target="../diagrams/data7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77.xml.rels><?xml version="1.0" encoding="UTF-8" standalone="yes"?>
<Relationships xmlns="http://schemas.openxmlformats.org/package/2006/relationships"><Relationship Id="rId8" Type="http://schemas.microsoft.com/office/2007/relationships/diagramDrawing" Target="../diagrams/drawing74.xml"/><Relationship Id="rId3" Type="http://schemas.openxmlformats.org/officeDocument/2006/relationships/diagramData" Target="../diagrams/data7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78.xml.rels><?xml version="1.0" encoding="UTF-8" standalone="yes"?>
<Relationships xmlns="http://schemas.openxmlformats.org/package/2006/relationships"><Relationship Id="rId8" Type="http://schemas.microsoft.com/office/2007/relationships/diagramDrawing" Target="../diagrams/drawing75.xml"/><Relationship Id="rId3" Type="http://schemas.openxmlformats.org/officeDocument/2006/relationships/diagramData" Target="../diagrams/data7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79.xml.rels><?xml version="1.0" encoding="UTF-8" standalone="yes"?>
<Relationships xmlns="http://schemas.openxmlformats.org/package/2006/relationships"><Relationship Id="rId8" Type="http://schemas.microsoft.com/office/2007/relationships/diagramDrawing" Target="../diagrams/drawing76.xml"/><Relationship Id="rId3" Type="http://schemas.openxmlformats.org/officeDocument/2006/relationships/diagramData" Target="../diagrams/data7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8" Type="http://schemas.microsoft.com/office/2007/relationships/diagramDrawing" Target="../diagrams/drawing77.xml"/><Relationship Id="rId3" Type="http://schemas.openxmlformats.org/officeDocument/2006/relationships/diagramData" Target="../diagrams/data7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81.xml.rels><?xml version="1.0" encoding="UTF-8" standalone="yes"?>
<Relationships xmlns="http://schemas.openxmlformats.org/package/2006/relationships"><Relationship Id="rId8" Type="http://schemas.microsoft.com/office/2007/relationships/diagramDrawing" Target="../diagrams/drawing78.xml"/><Relationship Id="rId3" Type="http://schemas.openxmlformats.org/officeDocument/2006/relationships/diagramData" Target="../diagrams/data7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82.xml.rels><?xml version="1.0" encoding="UTF-8" standalone="yes"?>
<Relationships xmlns="http://schemas.openxmlformats.org/package/2006/relationships"><Relationship Id="rId8" Type="http://schemas.microsoft.com/office/2007/relationships/diagramDrawing" Target="../diagrams/drawing79.xml"/><Relationship Id="rId3" Type="http://schemas.openxmlformats.org/officeDocument/2006/relationships/diagramData" Target="../diagrams/data7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83.xml.rels><?xml version="1.0" encoding="UTF-8" standalone="yes"?>
<Relationships xmlns="http://schemas.openxmlformats.org/package/2006/relationships"><Relationship Id="rId8" Type="http://schemas.microsoft.com/office/2007/relationships/diagramDrawing" Target="../diagrams/drawing80.xml"/><Relationship Id="rId3" Type="http://schemas.openxmlformats.org/officeDocument/2006/relationships/diagramData" Target="../diagrams/data8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84.xml.rels><?xml version="1.0" encoding="UTF-8" standalone="yes"?>
<Relationships xmlns="http://schemas.openxmlformats.org/package/2006/relationships"><Relationship Id="rId8" Type="http://schemas.microsoft.com/office/2007/relationships/diagramDrawing" Target="../diagrams/drawing81.xml"/><Relationship Id="rId3" Type="http://schemas.openxmlformats.org/officeDocument/2006/relationships/diagramData" Target="../diagrams/data8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85.xml.rels><?xml version="1.0" encoding="UTF-8" standalone="yes"?>
<Relationships xmlns="http://schemas.openxmlformats.org/package/2006/relationships"><Relationship Id="rId8" Type="http://schemas.microsoft.com/office/2007/relationships/diagramDrawing" Target="../diagrams/drawing82.xml"/><Relationship Id="rId3" Type="http://schemas.openxmlformats.org/officeDocument/2006/relationships/diagramData" Target="../diagrams/data8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86.xml.rels><?xml version="1.0" encoding="UTF-8" standalone="yes"?>
<Relationships xmlns="http://schemas.openxmlformats.org/package/2006/relationships"><Relationship Id="rId8" Type="http://schemas.microsoft.com/office/2007/relationships/diagramDrawing" Target="../diagrams/drawing83.xml"/><Relationship Id="rId3" Type="http://schemas.openxmlformats.org/officeDocument/2006/relationships/diagramData" Target="../diagrams/data8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87.xml.rels><?xml version="1.0" encoding="UTF-8" standalone="yes"?>
<Relationships xmlns="http://schemas.openxmlformats.org/package/2006/relationships"><Relationship Id="rId8" Type="http://schemas.microsoft.com/office/2007/relationships/diagramDrawing" Target="../diagrams/drawing84.xml"/><Relationship Id="rId3" Type="http://schemas.openxmlformats.org/officeDocument/2006/relationships/diagramData" Target="../diagrams/data8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88.xml.rels><?xml version="1.0" encoding="UTF-8" standalone="yes"?>
<Relationships xmlns="http://schemas.openxmlformats.org/package/2006/relationships"><Relationship Id="rId8" Type="http://schemas.microsoft.com/office/2007/relationships/diagramDrawing" Target="../diagrams/drawing85.xml"/><Relationship Id="rId3" Type="http://schemas.openxmlformats.org/officeDocument/2006/relationships/diagramData" Target="../diagrams/data8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89.xml.rels><?xml version="1.0" encoding="UTF-8" standalone="yes"?>
<Relationships xmlns="http://schemas.openxmlformats.org/package/2006/relationships"><Relationship Id="rId8" Type="http://schemas.microsoft.com/office/2007/relationships/diagramDrawing" Target="../diagrams/drawing86.xml"/><Relationship Id="rId3" Type="http://schemas.openxmlformats.org/officeDocument/2006/relationships/diagramData" Target="../diagrams/data8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8" Type="http://schemas.microsoft.com/office/2007/relationships/diagramDrawing" Target="../diagrams/drawing87.xml"/><Relationship Id="rId3" Type="http://schemas.openxmlformats.org/officeDocument/2006/relationships/diagramData" Target="../diagrams/data8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91.xml.rels><?xml version="1.0" encoding="UTF-8" standalone="yes"?>
<Relationships xmlns="http://schemas.openxmlformats.org/package/2006/relationships"><Relationship Id="rId8" Type="http://schemas.microsoft.com/office/2007/relationships/diagramDrawing" Target="../diagrams/drawing88.xml"/><Relationship Id="rId3" Type="http://schemas.openxmlformats.org/officeDocument/2006/relationships/diagramData" Target="../diagrams/data8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92.xml.rels><?xml version="1.0" encoding="UTF-8" standalone="yes"?>
<Relationships xmlns="http://schemas.openxmlformats.org/package/2006/relationships"><Relationship Id="rId8" Type="http://schemas.microsoft.com/office/2007/relationships/diagramDrawing" Target="../diagrams/drawing89.xml"/><Relationship Id="rId3" Type="http://schemas.openxmlformats.org/officeDocument/2006/relationships/diagramData" Target="../diagrams/data8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93.xml.rels><?xml version="1.0" encoding="UTF-8" standalone="yes"?>
<Relationships xmlns="http://schemas.openxmlformats.org/package/2006/relationships"><Relationship Id="rId8" Type="http://schemas.microsoft.com/office/2007/relationships/diagramDrawing" Target="../diagrams/drawing90.xml"/><Relationship Id="rId3" Type="http://schemas.openxmlformats.org/officeDocument/2006/relationships/diagramData" Target="../diagrams/data9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94.xml.rels><?xml version="1.0" encoding="UTF-8" standalone="yes"?>
<Relationships xmlns="http://schemas.openxmlformats.org/package/2006/relationships"><Relationship Id="rId8" Type="http://schemas.microsoft.com/office/2007/relationships/diagramDrawing" Target="../diagrams/drawing91.xml"/><Relationship Id="rId3" Type="http://schemas.openxmlformats.org/officeDocument/2006/relationships/diagramData" Target="../diagrams/data9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95.xml.rels><?xml version="1.0" encoding="UTF-8" standalone="yes"?>
<Relationships xmlns="http://schemas.openxmlformats.org/package/2006/relationships"><Relationship Id="rId8" Type="http://schemas.microsoft.com/office/2007/relationships/diagramDrawing" Target="../diagrams/drawing92.xml"/><Relationship Id="rId3" Type="http://schemas.openxmlformats.org/officeDocument/2006/relationships/diagramData" Target="../diagrams/data9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96.xml.rels><?xml version="1.0" encoding="UTF-8" standalone="yes"?>
<Relationships xmlns="http://schemas.openxmlformats.org/package/2006/relationships"><Relationship Id="rId8" Type="http://schemas.microsoft.com/office/2007/relationships/diagramDrawing" Target="../diagrams/drawing93.xml"/><Relationship Id="rId3" Type="http://schemas.openxmlformats.org/officeDocument/2006/relationships/diagramData" Target="../diagrams/data9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97.xml.rels><?xml version="1.0" encoding="UTF-8" standalone="yes"?>
<Relationships xmlns="http://schemas.openxmlformats.org/package/2006/relationships"><Relationship Id="rId8" Type="http://schemas.microsoft.com/office/2007/relationships/diagramDrawing" Target="../diagrams/drawing94.xml"/><Relationship Id="rId3" Type="http://schemas.openxmlformats.org/officeDocument/2006/relationships/diagramData" Target="../diagrams/data9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98.xml.rels><?xml version="1.0" encoding="UTF-8" standalone="yes"?>
<Relationships xmlns="http://schemas.openxmlformats.org/package/2006/relationships"><Relationship Id="rId8" Type="http://schemas.microsoft.com/office/2007/relationships/diagramDrawing" Target="../diagrams/drawing95.xml"/><Relationship Id="rId3" Type="http://schemas.openxmlformats.org/officeDocument/2006/relationships/diagramData" Target="../diagrams/data9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99.xml.rels><?xml version="1.0" encoding="UTF-8" standalone="yes"?>
<Relationships xmlns="http://schemas.openxmlformats.org/package/2006/relationships"><Relationship Id="rId8" Type="http://schemas.microsoft.com/office/2007/relationships/diagramDrawing" Target="../diagrams/drawing96.xml"/><Relationship Id="rId3" Type="http://schemas.openxmlformats.org/officeDocument/2006/relationships/diagramData" Target="../diagrams/data9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031055162"/>
              </p:ext>
            </p:extLst>
          </p:nvPr>
        </p:nvGraphicFramePr>
        <p:xfrm>
          <a:off x="464025" y="600499"/>
          <a:ext cx="11546006" cy="571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7">
            <a:duotone>
              <a:prstClr val="black"/>
              <a:srgbClr val="F9E7FF">
                <a:tint val="45000"/>
                <a:satMod val="400000"/>
              </a:srgbClr>
            </a:duotone>
            <a:extLst>
              <a:ext uri="{28A0092B-C50C-407E-A947-70E740481C1C}">
                <a14:useLocalDpi xmlns:a14="http://schemas.microsoft.com/office/drawing/2010/main" xmlns="" val="0"/>
              </a:ext>
            </a:extLst>
          </a:blip>
          <a:srcRect b="36935"/>
          <a:stretch/>
        </p:blipFill>
        <p:spPr>
          <a:xfrm>
            <a:off x="2904559" y="4489687"/>
            <a:ext cx="2731965" cy="1829226"/>
          </a:xfrm>
          <a:prstGeom prst="rect">
            <a:avLst/>
          </a:prstGeom>
          <a:ln>
            <a:noFill/>
          </a:ln>
          <a:effectLst>
            <a:softEdge rad="112500"/>
          </a:effectLst>
        </p:spPr>
      </p:pic>
      <p:pic>
        <p:nvPicPr>
          <p:cNvPr id="6" name="Picture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700642" y="502921"/>
            <a:ext cx="2857500" cy="1844493"/>
          </a:xfrm>
          <a:prstGeom prst="rect">
            <a:avLst/>
          </a:prstGeom>
          <a:ln>
            <a:noFill/>
          </a:ln>
          <a:effectLst>
            <a:softEdge rad="112500"/>
          </a:effectLst>
        </p:spPr>
      </p:pic>
    </p:spTree>
    <p:extLst>
      <p:ext uri="{BB962C8B-B14F-4D97-AF65-F5344CB8AC3E}">
        <p14:creationId xmlns:p14="http://schemas.microsoft.com/office/powerpoint/2010/main" xmlns="" val="3510349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9"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0"/>
                                        <p:tgtEl>
                                          <p:spTgt spid="5"/>
                                        </p:tgtEl>
                                      </p:cBhvr>
                                    </p:animEffec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0" fill="hold"/>
                                        <p:tgtEl>
                                          <p:spTgt spid="4"/>
                                        </p:tgtEl>
                                        <p:attrNameLst>
                                          <p:attrName>ppt_w</p:attrName>
                                        </p:attrNameLst>
                                      </p:cBhvr>
                                      <p:tavLst>
                                        <p:tav tm="0">
                                          <p:val>
                                            <p:fltVal val="0"/>
                                          </p:val>
                                        </p:tav>
                                        <p:tav tm="100000">
                                          <p:val>
                                            <p:strVal val="#ppt_w"/>
                                          </p:val>
                                        </p:tav>
                                      </p:tavLst>
                                    </p:anim>
                                    <p:anim calcmode="lin" valueType="num">
                                      <p:cBhvr>
                                        <p:cTn id="18" dur="5000" fill="hold"/>
                                        <p:tgtEl>
                                          <p:spTgt spid="4"/>
                                        </p:tgtEl>
                                        <p:attrNameLst>
                                          <p:attrName>ppt_h</p:attrName>
                                        </p:attrNameLst>
                                      </p:cBhvr>
                                      <p:tavLst>
                                        <p:tav tm="0">
                                          <p:val>
                                            <p:fltVal val="0"/>
                                          </p:val>
                                        </p:tav>
                                        <p:tav tm="100000">
                                          <p:val>
                                            <p:strVal val="#ppt_h"/>
                                          </p:val>
                                        </p:tav>
                                      </p:tavLst>
                                    </p:anim>
                                    <p:anim calcmode="lin" valueType="num">
                                      <p:cBhvr>
                                        <p:cTn id="19" dur="5000" fill="hold"/>
                                        <p:tgtEl>
                                          <p:spTgt spid="4"/>
                                        </p:tgtEl>
                                        <p:attrNameLst>
                                          <p:attrName>style.rotation</p:attrName>
                                        </p:attrNameLst>
                                      </p:cBhvr>
                                      <p:tavLst>
                                        <p:tav tm="0">
                                          <p:val>
                                            <p:fltVal val="90"/>
                                          </p:val>
                                        </p:tav>
                                        <p:tav tm="100000">
                                          <p:val>
                                            <p:fltVal val="0"/>
                                          </p:val>
                                        </p:tav>
                                      </p:tavLst>
                                    </p:anim>
                                    <p:animEffect transition="in" filter="fade">
                                      <p:cBhvr>
                                        <p:cTn id="20" dur="5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0"/>
                                        <p:tgtEl>
                                          <p:spTgt spid="6"/>
                                        </p:tgtEl>
                                      </p:cBhvr>
                                    </p:animEffect>
                                    <p:anim calcmode="lin" valueType="num">
                                      <p:cBhvr>
                                        <p:cTn id="26" dur="5000" fill="hold"/>
                                        <p:tgtEl>
                                          <p:spTgt spid="6"/>
                                        </p:tgtEl>
                                        <p:attrNameLst>
                                          <p:attrName>ppt_w</p:attrName>
                                        </p:attrNameLst>
                                      </p:cBhvr>
                                      <p:tavLst>
                                        <p:tav tm="0" fmla="#ppt_w*sin(2.5*pi*$)">
                                          <p:val>
                                            <p:fltVal val="0"/>
                                          </p:val>
                                        </p:tav>
                                        <p:tav tm="100000">
                                          <p:val>
                                            <p:fltVal val="1"/>
                                          </p:val>
                                        </p:tav>
                                      </p:tavLst>
                                    </p:anim>
                                    <p:anim calcmode="lin" valueType="num">
                                      <p:cBhvr>
                                        <p:cTn id="27" dur="5000" fill="hold"/>
                                        <p:tgtEl>
                                          <p:spTgt spid="6"/>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0"/>
                                        <p:tgtEl>
                                          <p:spTgt spid="5"/>
                                        </p:tgtEl>
                                      </p:cBhvr>
                                    </p:animEffect>
                                    <p:anim calcmode="lin" valueType="num">
                                      <p:cBhvr>
                                        <p:cTn id="31" dur="5000" fill="hold"/>
                                        <p:tgtEl>
                                          <p:spTgt spid="5"/>
                                        </p:tgtEl>
                                        <p:attrNameLst>
                                          <p:attrName>ppt_w</p:attrName>
                                        </p:attrNameLst>
                                      </p:cBhvr>
                                      <p:tavLst>
                                        <p:tav tm="0" fmla="#ppt_w*sin(2.5*pi*$)">
                                          <p:val>
                                            <p:fltVal val="0"/>
                                          </p:val>
                                        </p:tav>
                                        <p:tav tm="100000">
                                          <p:val>
                                            <p:fltVal val="1"/>
                                          </p:val>
                                        </p:tav>
                                      </p:tavLst>
                                    </p:anim>
                                    <p:anim calcmode="lin" valueType="num">
                                      <p:cBhvr>
                                        <p:cTn id="32" dur="5000" fill="hold"/>
                                        <p:tgtEl>
                                          <p:spTgt spid="5"/>
                                        </p:tgtEl>
                                        <p:attrNameLst>
                                          <p:attrName>ppt_h</p:attrName>
                                        </p:attrNameLst>
                                      </p:cBhvr>
                                      <p:tavLst>
                                        <p:tav tm="0">
                                          <p:val>
                                            <p:strVal val="#ppt_h"/>
                                          </p:val>
                                        </p:tav>
                                        <p:tav tm="100000">
                                          <p:val>
                                            <p:strVal val="#ppt_h"/>
                                          </p:val>
                                        </p:tav>
                                      </p:tavLst>
                                    </p:anim>
                                  </p:childTnLst>
                                </p:cTn>
                              </p:par>
                              <p:par>
                                <p:cTn id="33" presetID="26" presetClass="path" presetSubtype="0" accel="50000" decel="50000" fill="hold" grpId="1"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4" dur="5000" fill="hold"/>
                                        <p:tgtEl>
                                          <p:spTgt spid="4"/>
                                        </p:tgtEl>
                                        <p:attrNameLst>
                                          <p:attrName>ppt_x</p:attrName>
                                          <p:attrName>ppt_y</p:attrName>
                                        </p:attrNameLst>
                                      </p:cBhvr>
                                    </p:animMotion>
                                  </p:childTnLst>
                                </p:cTn>
                              </p:par>
                              <p:par>
                                <p:cTn id="35" presetID="16" presetClass="entr" presetSubtype="21" fill="hold" grpId="2"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65676629"/>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7101496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84287798"/>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727730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762667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537171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59556559"/>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746451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6527910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0045738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0175103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76585162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1523161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75719753"/>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6961024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8911687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3955261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26406552"/>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7803305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99240546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317675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6347733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132658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72188485"/>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876052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00319762"/>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051848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64794482"/>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506875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453178558"/>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559100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79211632"/>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493019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6607757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0365939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74469052"/>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476194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44600659"/>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656180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7614626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1039848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1155616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2809823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58156366"/>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184663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71259266"/>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338665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EAD5FF"/>
            </a:gs>
          </a:gsLst>
          <a:path path="circle">
            <a:fillToRect l="50000" t="55000" r="125000" b="100000"/>
          </a:path>
          <a:tileRect/>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8209066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909939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08883267"/>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912436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28239705"/>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939289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5334741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277128"/>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19651266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914662836"/>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378725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24221063"/>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5341651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2406497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10676662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00818644"/>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46070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091773893"/>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0018467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4216256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3583503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7912016"/>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846895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76747745"/>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4248518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48790073"/>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01919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29813555"/>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652767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7007386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109870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9700306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0792035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3655496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5204937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94661881"/>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701372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50213162"/>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6785093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7291013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3886420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31069180"/>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18095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38599708"/>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7687487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24044354"/>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0591867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40817538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59092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63630786"/>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279583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99336412"/>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2574677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09647013"/>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500572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1834163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711500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31481527"/>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919282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6877734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9585915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57605197"/>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2112710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58608940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4180940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2906808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7843776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60079709"/>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319870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64548550"/>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61984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664695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2129662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81981673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32019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88438600"/>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4274479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38628989"/>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112471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42697994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24823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594048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215429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8798509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882805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15929381"/>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756015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3233704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325316"/>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6039102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53875373"/>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09013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2211627"/>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3546201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7619299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684916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29038457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77817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83983103"/>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15241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078345351"/>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449815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21681688"/>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177859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9381167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23983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67847359"/>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2224935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293053771"/>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42624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21954431"/>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483510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8753784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545447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77550222"/>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012474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3173216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782493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71216327"/>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1181650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3151643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277128"/>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794352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prstClr val="black"/>
              <a:srgbClr val="0000F6">
                <a:tint val="45000"/>
                <a:satMod val="400000"/>
              </a:srgbClr>
            </a:duotone>
            <a:extLst>
              <a:ext uri="{28A0092B-C50C-407E-A947-70E740481C1C}">
                <a14:useLocalDpi xmlns:a14="http://schemas.microsoft.com/office/drawing/2010/main" xmlns="" val="0"/>
              </a:ext>
            </a:extLst>
          </a:blip>
          <a:stretch>
            <a:fillRect/>
          </a:stretch>
        </p:blipFill>
        <p:spPr>
          <a:xfrm>
            <a:off x="107275" y="222464"/>
            <a:ext cx="5944349" cy="3343696"/>
          </a:xfrm>
          <a:prstGeom prst="rect">
            <a:avLst/>
          </a:prstGeom>
          <a:ln>
            <a:noFill/>
          </a:ln>
          <a:effectLst>
            <a:softEdge rad="112500"/>
          </a:effectLst>
        </p:spPr>
      </p:pic>
      <p:pic>
        <p:nvPicPr>
          <p:cNvPr id="3" name="Picture 2"/>
          <p:cNvPicPr>
            <a:picLocks noChangeAspect="1"/>
          </p:cNvPicPr>
          <p:nvPr/>
        </p:nvPicPr>
        <p:blipFill>
          <a:blip r:embed="rId4">
            <a:duotone>
              <a:prstClr val="black"/>
              <a:srgbClr val="CC00CC">
                <a:tint val="45000"/>
                <a:satMod val="400000"/>
              </a:srgbClr>
            </a:duotone>
            <a:extLst>
              <a:ext uri="{28A0092B-C50C-407E-A947-70E740481C1C}">
                <a14:useLocalDpi xmlns:a14="http://schemas.microsoft.com/office/drawing/2010/main" xmlns="" val="0"/>
              </a:ext>
            </a:extLst>
          </a:blip>
          <a:stretch>
            <a:fillRect/>
          </a:stretch>
        </p:blipFill>
        <p:spPr>
          <a:xfrm>
            <a:off x="5653077" y="3122024"/>
            <a:ext cx="6418760" cy="3627996"/>
          </a:xfrm>
          <a:prstGeom prst="rect">
            <a:avLst/>
          </a:prstGeom>
          <a:ln>
            <a:noFill/>
          </a:ln>
          <a:effectLst>
            <a:softEdge rad="112500"/>
          </a:effectLst>
        </p:spPr>
      </p:pic>
    </p:spTree>
    <p:extLst>
      <p:ext uri="{BB962C8B-B14F-4D97-AF65-F5344CB8AC3E}">
        <p14:creationId xmlns:p14="http://schemas.microsoft.com/office/powerpoint/2010/main" xmlns="" val="12325151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450">
                                          <p:stCondLst>
                                            <p:cond delay="0"/>
                                          </p:stCondLst>
                                        </p:cTn>
                                        <p:tgtEl>
                                          <p:spTgt spid="3"/>
                                        </p:tgtEl>
                                      </p:cBhvr>
                                    </p:animEffect>
                                    <p:anim calcmode="lin" valueType="num">
                                      <p:cBhvr>
                                        <p:cTn id="13" dur="45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166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1660" tmFilter="0, 0; 0.125,0.2665; 0.25,0.4; 0.375,0.465; 0.5,0.5;  0.625,0.535; 0.75,0.6; 0.875,0.7335; 1,1">
                                          <p:stCondLst>
                                            <p:cond delay="1660"/>
                                          </p:stCondLst>
                                        </p:cTn>
                                        <p:tgtEl>
                                          <p:spTgt spid="3"/>
                                        </p:tgtEl>
                                        <p:attrNameLst>
                                          <p:attrName>ppt_y</p:attrName>
                                        </p:attrNameLst>
                                      </p:cBhvr>
                                      <p:tavLst>
                                        <p:tav tm="0" fmla="#ppt_y-sin(pi*$)/9">
                                          <p:val>
                                            <p:fltVal val="0"/>
                                          </p:val>
                                        </p:tav>
                                        <p:tav tm="100000">
                                          <p:val>
                                            <p:fltVal val="1"/>
                                          </p:val>
                                        </p:tav>
                                      </p:tavLst>
                                    </p:anim>
                                    <p:anim calcmode="lin" valueType="num">
                                      <p:cBhvr>
                                        <p:cTn id="16" dur="830" tmFilter="0, 0; 0.125,0.2665; 0.25,0.4; 0.375,0.465; 0.5,0.5;  0.625,0.535; 0.75,0.6; 0.875,0.7335; 1,1">
                                          <p:stCondLst>
                                            <p:cond delay="3310"/>
                                          </p:stCondLst>
                                        </p:cTn>
                                        <p:tgtEl>
                                          <p:spTgt spid="3"/>
                                        </p:tgtEl>
                                        <p:attrNameLst>
                                          <p:attrName>ppt_y</p:attrName>
                                        </p:attrNameLst>
                                      </p:cBhvr>
                                      <p:tavLst>
                                        <p:tav tm="0" fmla="#ppt_y-sin(pi*$)/27">
                                          <p:val>
                                            <p:fltVal val="0"/>
                                          </p:val>
                                        </p:tav>
                                        <p:tav tm="100000">
                                          <p:val>
                                            <p:fltVal val="1"/>
                                          </p:val>
                                        </p:tav>
                                      </p:tavLst>
                                    </p:anim>
                                    <p:anim calcmode="lin" valueType="num">
                                      <p:cBhvr>
                                        <p:cTn id="17" dur="410" tmFilter="0, 0; 0.125,0.2665; 0.25,0.4; 0.375,0.465; 0.5,0.5;  0.625,0.535; 0.75,0.6; 0.875,0.7335; 1,1">
                                          <p:stCondLst>
                                            <p:cond delay="4140"/>
                                          </p:stCondLst>
                                        </p:cTn>
                                        <p:tgtEl>
                                          <p:spTgt spid="3"/>
                                        </p:tgtEl>
                                        <p:attrNameLst>
                                          <p:attrName>ppt_y</p:attrName>
                                        </p:attrNameLst>
                                      </p:cBhvr>
                                      <p:tavLst>
                                        <p:tav tm="0" fmla="#ppt_y-sin(pi*$)/81">
                                          <p:val>
                                            <p:fltVal val="0"/>
                                          </p:val>
                                        </p:tav>
                                        <p:tav tm="100000">
                                          <p:val>
                                            <p:fltVal val="1"/>
                                          </p:val>
                                        </p:tav>
                                      </p:tavLst>
                                    </p:anim>
                                    <p:animScale>
                                      <p:cBhvr>
                                        <p:cTn id="18" dur="65">
                                          <p:stCondLst>
                                            <p:cond delay="1625"/>
                                          </p:stCondLst>
                                        </p:cTn>
                                        <p:tgtEl>
                                          <p:spTgt spid="3"/>
                                        </p:tgtEl>
                                      </p:cBhvr>
                                      <p:to x="100000" y="60000"/>
                                    </p:animScale>
                                    <p:animScale>
                                      <p:cBhvr>
                                        <p:cTn id="19" dur="415" decel="50000">
                                          <p:stCondLst>
                                            <p:cond delay="1690"/>
                                          </p:stCondLst>
                                        </p:cTn>
                                        <p:tgtEl>
                                          <p:spTgt spid="3"/>
                                        </p:tgtEl>
                                      </p:cBhvr>
                                      <p:to x="100000" y="100000"/>
                                    </p:animScale>
                                    <p:animScale>
                                      <p:cBhvr>
                                        <p:cTn id="20" dur="65">
                                          <p:stCondLst>
                                            <p:cond delay="3280"/>
                                          </p:stCondLst>
                                        </p:cTn>
                                        <p:tgtEl>
                                          <p:spTgt spid="3"/>
                                        </p:tgtEl>
                                      </p:cBhvr>
                                      <p:to x="100000" y="80000"/>
                                    </p:animScale>
                                    <p:animScale>
                                      <p:cBhvr>
                                        <p:cTn id="21" dur="415" decel="50000">
                                          <p:stCondLst>
                                            <p:cond delay="3345"/>
                                          </p:stCondLst>
                                        </p:cTn>
                                        <p:tgtEl>
                                          <p:spTgt spid="3"/>
                                        </p:tgtEl>
                                      </p:cBhvr>
                                      <p:to x="100000" y="100000"/>
                                    </p:animScale>
                                    <p:animScale>
                                      <p:cBhvr>
                                        <p:cTn id="22" dur="65">
                                          <p:stCondLst>
                                            <p:cond delay="4105"/>
                                          </p:stCondLst>
                                        </p:cTn>
                                        <p:tgtEl>
                                          <p:spTgt spid="3"/>
                                        </p:tgtEl>
                                      </p:cBhvr>
                                      <p:to x="100000" y="90000"/>
                                    </p:animScale>
                                    <p:animScale>
                                      <p:cBhvr>
                                        <p:cTn id="23" dur="415" decel="50000">
                                          <p:stCondLst>
                                            <p:cond delay="4170"/>
                                          </p:stCondLst>
                                        </p:cTn>
                                        <p:tgtEl>
                                          <p:spTgt spid="3"/>
                                        </p:tgtEl>
                                      </p:cBhvr>
                                      <p:to x="100000" y="100000"/>
                                    </p:animScale>
                                    <p:animScale>
                                      <p:cBhvr>
                                        <p:cTn id="24" dur="65">
                                          <p:stCondLst>
                                            <p:cond delay="4520"/>
                                          </p:stCondLst>
                                        </p:cTn>
                                        <p:tgtEl>
                                          <p:spTgt spid="3"/>
                                        </p:tgtEl>
                                      </p:cBhvr>
                                      <p:to x="100000" y="95000"/>
                                    </p:animScale>
                                    <p:animScale>
                                      <p:cBhvr>
                                        <p:cTn id="25" dur="415" decel="50000">
                                          <p:stCondLst>
                                            <p:cond delay="4585"/>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2"/>
                                        </p:tgtEl>
                                      </p:cBhvr>
                                      <p:by x="150000" y="150000"/>
                                    </p:animScale>
                                  </p:childTnLst>
                                </p:cTn>
                              </p:par>
                              <p:par>
                                <p:cTn id="30" presetID="6" presetClass="emph" presetSubtype="0" fill="hold" nodeType="withEffect">
                                  <p:stCondLst>
                                    <p:cond delay="0"/>
                                  </p:stCondLst>
                                  <p:childTnLst>
                                    <p:animScale>
                                      <p:cBhvr>
                                        <p:cTn id="31" dur="2000" fill="hold"/>
                                        <p:tgtEl>
                                          <p:spTgt spid="3"/>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2"/>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6824" y="325148"/>
            <a:ext cx="6364143" cy="3346307"/>
          </a:xfrm>
          <a:prstGeom prst="ellipse">
            <a:avLst/>
          </a:prstGeom>
          <a:ln>
            <a:noFill/>
          </a:ln>
          <a:effectLst>
            <a:softEdge rad="112500"/>
          </a:effectLst>
        </p:spPr>
      </p:pic>
      <p:sp>
        <p:nvSpPr>
          <p:cNvPr id="3" name="Rounded Rectangle 2"/>
          <p:cNvSpPr/>
          <p:nvPr/>
        </p:nvSpPr>
        <p:spPr>
          <a:xfrm>
            <a:off x="2951018" y="4184073"/>
            <a:ext cx="7952509" cy="2105891"/>
          </a:xfrm>
          <a:prstGeom prst="roundRect">
            <a:avLst/>
          </a:prstGeom>
          <a:gradFill>
            <a:gsLst>
              <a:gs pos="50000">
                <a:srgbClr val="0000F6"/>
              </a:gs>
              <a:gs pos="23000">
                <a:srgbClr val="6600CC"/>
              </a:gs>
              <a:gs pos="80000">
                <a:srgbClr val="6600CC"/>
              </a:gs>
            </a:gsLst>
            <a:path path="circle">
              <a:fillToRect l="50000" t="55000" r="125000" b="100000"/>
            </a:path>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lgerian" panose="04020705040A02060702" pitchFamily="82" charset="0"/>
              </a:rPr>
              <a:t>Kindly free to contact me at:</a:t>
            </a:r>
          </a:p>
          <a:p>
            <a:pPr algn="ctr"/>
            <a:endParaRPr lang="en-US" sz="2800" b="1" dirty="0" smtClean="0">
              <a:latin typeface="Algerian" panose="04020705040A02060702" pitchFamily="82" charset="0"/>
            </a:endParaRPr>
          </a:p>
          <a:p>
            <a:pPr algn="ctr"/>
            <a:r>
              <a:rPr lang="en-US" sz="2800" b="1" dirty="0" smtClean="0">
                <a:solidFill>
                  <a:srgbClr val="37FFFF"/>
                </a:solidFill>
                <a:latin typeface="Algerian" panose="04020705040A02060702" pitchFamily="82" charset="0"/>
              </a:rPr>
              <a:t>M: 9831208273 / 9831144828</a:t>
            </a:r>
          </a:p>
          <a:p>
            <a:pPr algn="ctr"/>
            <a:r>
              <a:rPr lang="en-US" sz="2800" b="1" dirty="0" smtClean="0">
                <a:solidFill>
                  <a:srgbClr val="37FFFF"/>
                </a:solidFill>
                <a:latin typeface="Algerian" panose="04020705040A02060702" pitchFamily="82" charset="0"/>
              </a:rPr>
              <a:t>E-Mail: krishanufca.b@gmail.com</a:t>
            </a:r>
            <a:endParaRPr lang="en-IN" sz="2800" b="1" dirty="0">
              <a:solidFill>
                <a:srgbClr val="37FFFF"/>
              </a:solidFill>
              <a:latin typeface="Algerian" panose="04020705040A02060702" pitchFamily="82" charset="0"/>
            </a:endParaRPr>
          </a:p>
        </p:txBody>
      </p:sp>
    </p:spTree>
    <p:extLst>
      <p:ext uri="{BB962C8B-B14F-4D97-AF65-F5344CB8AC3E}">
        <p14:creationId xmlns:p14="http://schemas.microsoft.com/office/powerpoint/2010/main" xmlns="" val="1130428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500"/>
                                        <p:tgtEl>
                                          <p:spTgt spid="2"/>
                                        </p:tgtEl>
                                      </p:cBhvr>
                                    </p:animEffect>
                                    <p:set>
                                      <p:cBhvr>
                                        <p:cTn id="7" dur="1" fill="hold">
                                          <p:stCondLst>
                                            <p:cond delay="5499"/>
                                          </p:stCondLst>
                                        </p:cTn>
                                        <p:tgtEl>
                                          <p:spTgt spid="2"/>
                                        </p:tgtEl>
                                        <p:attrNameLst>
                                          <p:attrName>style.visibility</p:attrName>
                                        </p:attrNameLst>
                                      </p:cBhvr>
                                      <p:to>
                                        <p:strVal val="hidden"/>
                                      </p:to>
                                    </p:set>
                                  </p:childTnLst>
                                </p:cTn>
                              </p:par>
                            </p:childTnLst>
                          </p:cTn>
                        </p:par>
                        <p:par>
                          <p:cTn id="8" fill="hold">
                            <p:stCondLst>
                              <p:cond delay="5500"/>
                            </p:stCondLst>
                            <p:childTnLst>
                              <p:par>
                                <p:cTn id="9" presetID="53" presetClass="exit" presetSubtype="32" fill="hold" grpId="0" nodeType="afterEffect">
                                  <p:stCondLst>
                                    <p:cond delay="0"/>
                                  </p:stCondLst>
                                  <p:childTnLst>
                                    <p:anim calcmode="lin" valueType="num">
                                      <p:cBhvr>
                                        <p:cTn id="10" dur="5500"/>
                                        <p:tgtEl>
                                          <p:spTgt spid="3"/>
                                        </p:tgtEl>
                                        <p:attrNameLst>
                                          <p:attrName>ppt_w</p:attrName>
                                        </p:attrNameLst>
                                      </p:cBhvr>
                                      <p:tavLst>
                                        <p:tav tm="0">
                                          <p:val>
                                            <p:strVal val="ppt_w"/>
                                          </p:val>
                                        </p:tav>
                                        <p:tav tm="100000">
                                          <p:val>
                                            <p:fltVal val="0"/>
                                          </p:val>
                                        </p:tav>
                                      </p:tavLst>
                                    </p:anim>
                                    <p:anim calcmode="lin" valueType="num">
                                      <p:cBhvr>
                                        <p:cTn id="11" dur="5500"/>
                                        <p:tgtEl>
                                          <p:spTgt spid="3"/>
                                        </p:tgtEl>
                                        <p:attrNameLst>
                                          <p:attrName>ppt_h</p:attrName>
                                        </p:attrNameLst>
                                      </p:cBhvr>
                                      <p:tavLst>
                                        <p:tav tm="0">
                                          <p:val>
                                            <p:strVal val="ppt_h"/>
                                          </p:val>
                                        </p:tav>
                                        <p:tav tm="100000">
                                          <p:val>
                                            <p:fltVal val="0"/>
                                          </p:val>
                                        </p:tav>
                                      </p:tavLst>
                                    </p:anim>
                                    <p:animEffect transition="out" filter="fade">
                                      <p:cBhvr>
                                        <p:cTn id="12" dur="5500"/>
                                        <p:tgtEl>
                                          <p:spTgt spid="3"/>
                                        </p:tgtEl>
                                      </p:cBhvr>
                                    </p:animEffect>
                                    <p:set>
                                      <p:cBhvr>
                                        <p:cTn id="13" dur="1" fill="hold">
                                          <p:stCondLst>
                                            <p:cond delay="5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21" presetClass="entr" presetSubtype="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5000"/>
                                        <p:tgtEl>
                                          <p:spTgt spid="2"/>
                                        </p:tgtEl>
                                      </p:cBhvr>
                                    </p:animEffect>
                                  </p:childTnLst>
                                </p:cTn>
                              </p:par>
                              <p:par>
                                <p:cTn id="29" presetID="21" presetClass="entr" presetSubtype="1" fill="hold" grpId="2"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904221850"/>
              </p:ext>
            </p:extLst>
          </p:nvPr>
        </p:nvGraphicFramePr>
        <p:xfrm>
          <a:off x="1323832" y="272955"/>
          <a:ext cx="10645255" cy="658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064851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45177065"/>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382267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xmlns="">
                  <a14:imgLayer r:embed="rId4">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3561805" y="93341"/>
            <a:ext cx="4315098" cy="1887039"/>
          </a:xfrm>
          <a:prstGeom prst="rect">
            <a:avLst/>
          </a:prstGeom>
          <a:ln>
            <a:noFill/>
          </a:ln>
          <a:effectLst>
            <a:softEdge rad="112500"/>
          </a:effectLst>
        </p:spPr>
      </p:pic>
      <p:sp>
        <p:nvSpPr>
          <p:cNvPr id="2" name="Round Diagonal Corner Rectangle 1"/>
          <p:cNvSpPr/>
          <p:nvPr/>
        </p:nvSpPr>
        <p:spPr>
          <a:xfrm>
            <a:off x="822960" y="2351314"/>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6"/>
                </a:solidFill>
                <a:latin typeface="Algerian" panose="04020705040A02060702" pitchFamily="82" charset="0"/>
              </a:rPr>
              <a:t>STATISTICS</a:t>
            </a:r>
          </a:p>
          <a:p>
            <a:pPr algn="ctr"/>
            <a:r>
              <a:rPr lang="en-US" sz="2400" b="1" dirty="0" smtClean="0">
                <a:solidFill>
                  <a:srgbClr val="0000F6"/>
                </a:solidFill>
                <a:latin typeface="Algerian" panose="04020705040A02060702" pitchFamily="82" charset="0"/>
                <a:hlinkClick r:id="rId5" action="ppaction://hlinksldjump"/>
              </a:rPr>
              <a:t>GO TO</a:t>
            </a:r>
            <a:endParaRPr lang="en-IN" sz="2400" b="1" dirty="0">
              <a:solidFill>
                <a:srgbClr val="0000F6"/>
              </a:solidFill>
              <a:latin typeface="Algerian" panose="04020705040A02060702" pitchFamily="82" charset="0"/>
            </a:endParaRPr>
          </a:p>
        </p:txBody>
      </p:sp>
      <p:sp>
        <p:nvSpPr>
          <p:cNvPr id="6" name="Round Diagonal Corner Rectangle 5"/>
          <p:cNvSpPr/>
          <p:nvPr/>
        </p:nvSpPr>
        <p:spPr>
          <a:xfrm>
            <a:off x="3607165" y="2351311"/>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2</a:t>
            </a:r>
          </a:p>
          <a:p>
            <a:pPr algn="ctr"/>
            <a:r>
              <a:rPr lang="en-US" sz="2000" b="1" dirty="0" smtClean="0">
                <a:solidFill>
                  <a:srgbClr val="0000F6"/>
                </a:solidFill>
                <a:latin typeface="Algerian" panose="04020705040A02060702" pitchFamily="82" charset="0"/>
                <a:hlinkClick r:id="rId6" action="ppaction://hlinksldjump"/>
              </a:rPr>
              <a:t>Go to</a:t>
            </a:r>
            <a:endParaRPr lang="en-US" sz="2000" b="1" dirty="0" smtClean="0">
              <a:solidFill>
                <a:srgbClr val="0000F6"/>
              </a:solidFill>
              <a:latin typeface="Algerian" panose="04020705040A02060702" pitchFamily="82" charset="0"/>
            </a:endParaRPr>
          </a:p>
        </p:txBody>
      </p:sp>
      <p:sp>
        <p:nvSpPr>
          <p:cNvPr id="7" name="Round Diagonal Corner Rectangle 6"/>
          <p:cNvSpPr/>
          <p:nvPr/>
        </p:nvSpPr>
        <p:spPr>
          <a:xfrm>
            <a:off x="822960" y="3836125"/>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5</a:t>
            </a:r>
          </a:p>
          <a:p>
            <a:pPr algn="ctr"/>
            <a:r>
              <a:rPr lang="en-US" sz="2000" b="1" dirty="0" smtClean="0">
                <a:solidFill>
                  <a:srgbClr val="0000F6"/>
                </a:solidFill>
                <a:latin typeface="Algerian" panose="04020705040A02060702" pitchFamily="82" charset="0"/>
                <a:hlinkClick r:id="rId7" action="ppaction://hlinksldjump"/>
              </a:rPr>
              <a:t>Go to</a:t>
            </a:r>
            <a:endParaRPr lang="en-IN" sz="3200" b="1" dirty="0">
              <a:solidFill>
                <a:srgbClr val="0000F6"/>
              </a:solidFill>
              <a:latin typeface="Algerian" panose="04020705040A02060702" pitchFamily="82" charset="0"/>
            </a:endParaRPr>
          </a:p>
        </p:txBody>
      </p:sp>
      <p:sp>
        <p:nvSpPr>
          <p:cNvPr id="8" name="Round Diagonal Corner Rectangle 7"/>
          <p:cNvSpPr/>
          <p:nvPr/>
        </p:nvSpPr>
        <p:spPr>
          <a:xfrm>
            <a:off x="3607164" y="3875311"/>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9</a:t>
            </a:r>
          </a:p>
          <a:p>
            <a:pPr algn="ctr"/>
            <a:r>
              <a:rPr lang="en-US" sz="2000" b="1" dirty="0" smtClean="0">
                <a:solidFill>
                  <a:srgbClr val="0000F6"/>
                </a:solidFill>
                <a:latin typeface="Algerian" panose="04020705040A02060702" pitchFamily="82" charset="0"/>
                <a:hlinkClick r:id="rId8" action="ppaction://hlinksldjump"/>
              </a:rPr>
              <a:t>Go To</a:t>
            </a:r>
            <a:endParaRPr lang="en-IN" sz="3600" b="1" dirty="0">
              <a:solidFill>
                <a:srgbClr val="0000F6"/>
              </a:solidFill>
              <a:latin typeface="Algerian" panose="04020705040A02060702" pitchFamily="82" charset="0"/>
            </a:endParaRPr>
          </a:p>
        </p:txBody>
      </p:sp>
      <p:sp>
        <p:nvSpPr>
          <p:cNvPr id="9" name="Round Diagonal Corner Rectangle 8"/>
          <p:cNvSpPr/>
          <p:nvPr/>
        </p:nvSpPr>
        <p:spPr>
          <a:xfrm>
            <a:off x="6553921" y="2351312"/>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3</a:t>
            </a:r>
          </a:p>
          <a:p>
            <a:pPr algn="ctr"/>
            <a:r>
              <a:rPr lang="en-US" sz="2000" b="1" dirty="0">
                <a:solidFill>
                  <a:srgbClr val="0000F6"/>
                </a:solidFill>
                <a:latin typeface="Algerian" panose="04020705040A02060702" pitchFamily="82" charset="0"/>
                <a:hlinkClick r:id="rId9" action="ppaction://hlinksldjump"/>
              </a:rPr>
              <a:t>Go </a:t>
            </a:r>
            <a:r>
              <a:rPr lang="en-US" sz="2000" b="1" dirty="0" smtClean="0">
                <a:solidFill>
                  <a:srgbClr val="0000F6"/>
                </a:solidFill>
                <a:latin typeface="Algerian" panose="04020705040A02060702" pitchFamily="82" charset="0"/>
                <a:hlinkClick r:id="rId9" action="ppaction://hlinksldjump"/>
              </a:rPr>
              <a:t>to</a:t>
            </a:r>
            <a:endParaRPr lang="en-US" sz="2000" b="1" dirty="0">
              <a:solidFill>
                <a:srgbClr val="0000F6"/>
              </a:solidFill>
              <a:latin typeface="Algerian" panose="04020705040A02060702" pitchFamily="82" charset="0"/>
            </a:endParaRPr>
          </a:p>
        </p:txBody>
      </p:sp>
      <p:sp>
        <p:nvSpPr>
          <p:cNvPr id="10" name="Round Diagonal Corner Rectangle 9"/>
          <p:cNvSpPr/>
          <p:nvPr/>
        </p:nvSpPr>
        <p:spPr>
          <a:xfrm>
            <a:off x="6553922" y="3838298"/>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11</a:t>
            </a:r>
          </a:p>
          <a:p>
            <a:pPr algn="ctr"/>
            <a:r>
              <a:rPr lang="en-US" sz="2000" b="1" dirty="0" smtClean="0">
                <a:solidFill>
                  <a:srgbClr val="0000F6"/>
                </a:solidFill>
                <a:latin typeface="Algerian" panose="04020705040A02060702" pitchFamily="82" charset="0"/>
                <a:hlinkClick r:id="rId10" action="ppaction://hlinksldjump"/>
              </a:rPr>
              <a:t>Go To</a:t>
            </a:r>
            <a:endParaRPr lang="en-IN" sz="2000" b="1" dirty="0">
              <a:solidFill>
                <a:srgbClr val="0000F6"/>
              </a:solidFill>
              <a:latin typeface="Algerian" panose="04020705040A02060702" pitchFamily="82" charset="0"/>
            </a:endParaRPr>
          </a:p>
        </p:txBody>
      </p:sp>
      <p:sp>
        <p:nvSpPr>
          <p:cNvPr id="11" name="Round Diagonal Corner Rectangle 10"/>
          <p:cNvSpPr/>
          <p:nvPr/>
        </p:nvSpPr>
        <p:spPr>
          <a:xfrm>
            <a:off x="9338126" y="3875312"/>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19</a:t>
            </a:r>
          </a:p>
          <a:p>
            <a:pPr algn="ctr"/>
            <a:r>
              <a:rPr lang="en-US" sz="2000" b="1" dirty="0" smtClean="0">
                <a:solidFill>
                  <a:srgbClr val="0000F6"/>
                </a:solidFill>
                <a:latin typeface="Algerian" panose="04020705040A02060702" pitchFamily="82" charset="0"/>
                <a:hlinkClick r:id="rId11" action="ppaction://hlinksldjump"/>
              </a:rPr>
              <a:t>Go To</a:t>
            </a:r>
            <a:endParaRPr lang="en-IN" sz="3600" b="1" dirty="0">
              <a:solidFill>
                <a:srgbClr val="0000F6"/>
              </a:solidFill>
              <a:latin typeface="Algerian" panose="04020705040A02060702" pitchFamily="82" charset="0"/>
            </a:endParaRPr>
          </a:p>
        </p:txBody>
      </p:sp>
      <p:sp>
        <p:nvSpPr>
          <p:cNvPr id="12" name="Round Diagonal Corner Rectangle 11"/>
          <p:cNvSpPr/>
          <p:nvPr/>
        </p:nvSpPr>
        <p:spPr>
          <a:xfrm>
            <a:off x="9338126" y="2357843"/>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4</a:t>
            </a:r>
          </a:p>
          <a:p>
            <a:pPr algn="ctr"/>
            <a:r>
              <a:rPr lang="en-US" sz="2000" b="1" dirty="0">
                <a:solidFill>
                  <a:srgbClr val="0000F6"/>
                </a:solidFill>
                <a:latin typeface="Algerian" panose="04020705040A02060702" pitchFamily="82" charset="0"/>
                <a:hlinkClick r:id="rId12" action="ppaction://hlinksldjump"/>
              </a:rPr>
              <a:t>Go </a:t>
            </a:r>
            <a:r>
              <a:rPr lang="en-US" sz="2000" b="1" dirty="0" smtClean="0">
                <a:solidFill>
                  <a:srgbClr val="0000F6"/>
                </a:solidFill>
                <a:latin typeface="Algerian" panose="04020705040A02060702" pitchFamily="82" charset="0"/>
                <a:hlinkClick r:id="rId12" action="ppaction://hlinksldjump"/>
              </a:rPr>
              <a:t>to</a:t>
            </a:r>
            <a:endParaRPr lang="en-US" sz="2000" b="1" dirty="0">
              <a:solidFill>
                <a:srgbClr val="0000F6"/>
              </a:solidFill>
              <a:latin typeface="Algerian" panose="04020705040A02060702" pitchFamily="82" charset="0"/>
            </a:endParaRPr>
          </a:p>
        </p:txBody>
      </p:sp>
      <p:sp>
        <p:nvSpPr>
          <p:cNvPr id="13" name="Round Diagonal Corner Rectangle 12"/>
          <p:cNvSpPr/>
          <p:nvPr/>
        </p:nvSpPr>
        <p:spPr>
          <a:xfrm>
            <a:off x="822960" y="5320933"/>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20</a:t>
            </a:r>
          </a:p>
          <a:p>
            <a:pPr algn="ctr"/>
            <a:r>
              <a:rPr lang="en-US" sz="2000" b="1" dirty="0" smtClean="0">
                <a:solidFill>
                  <a:srgbClr val="0000F6"/>
                </a:solidFill>
                <a:latin typeface="Algerian" panose="04020705040A02060702" pitchFamily="82" charset="0"/>
                <a:hlinkClick r:id="rId13" action="ppaction://hlinksldjump"/>
              </a:rPr>
              <a:t>Go To</a:t>
            </a:r>
            <a:endParaRPr lang="en-IN" sz="3600" b="1" dirty="0">
              <a:solidFill>
                <a:srgbClr val="0000F6"/>
              </a:solidFill>
              <a:latin typeface="Algerian" panose="04020705040A02060702" pitchFamily="82" charset="0"/>
            </a:endParaRPr>
          </a:p>
        </p:txBody>
      </p:sp>
      <p:sp>
        <p:nvSpPr>
          <p:cNvPr id="14" name="Round Diagonal Corner Rectangle 13"/>
          <p:cNvSpPr/>
          <p:nvPr/>
        </p:nvSpPr>
        <p:spPr>
          <a:xfrm>
            <a:off x="3561805" y="5320935"/>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22</a:t>
            </a:r>
          </a:p>
          <a:p>
            <a:pPr algn="ctr"/>
            <a:r>
              <a:rPr lang="en-US" sz="2000" b="1" dirty="0" smtClean="0">
                <a:solidFill>
                  <a:srgbClr val="0000F6"/>
                </a:solidFill>
                <a:latin typeface="Algerian" panose="04020705040A02060702" pitchFamily="82" charset="0"/>
                <a:hlinkClick r:id="rId14" action="ppaction://hlinksldjump"/>
              </a:rPr>
              <a:t>Go To</a:t>
            </a:r>
            <a:endParaRPr lang="en-IN" sz="3600" b="1" dirty="0">
              <a:solidFill>
                <a:srgbClr val="0000F6"/>
              </a:solidFill>
              <a:latin typeface="Algerian" panose="04020705040A02060702" pitchFamily="82" charset="0"/>
            </a:endParaRPr>
          </a:p>
        </p:txBody>
      </p:sp>
      <p:sp>
        <p:nvSpPr>
          <p:cNvPr id="15" name="Round Diagonal Corner Rectangle 14"/>
          <p:cNvSpPr/>
          <p:nvPr/>
        </p:nvSpPr>
        <p:spPr>
          <a:xfrm>
            <a:off x="9338125" y="5320934"/>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29</a:t>
            </a:r>
          </a:p>
          <a:p>
            <a:pPr algn="ctr"/>
            <a:r>
              <a:rPr lang="en-US" sz="2000" b="1" dirty="0" smtClean="0">
                <a:solidFill>
                  <a:srgbClr val="0000F6"/>
                </a:solidFill>
                <a:latin typeface="Algerian" panose="04020705040A02060702" pitchFamily="82" charset="0"/>
                <a:hlinkClick r:id="rId15" action="ppaction://hlinksldjump"/>
              </a:rPr>
              <a:t>Go To</a:t>
            </a:r>
            <a:endParaRPr lang="en-IN" sz="3600" b="1" dirty="0">
              <a:solidFill>
                <a:srgbClr val="0000F6"/>
              </a:solidFill>
              <a:latin typeface="Algerian" panose="04020705040A02060702" pitchFamily="82" charset="0"/>
            </a:endParaRPr>
          </a:p>
        </p:txBody>
      </p:sp>
      <p:sp>
        <p:nvSpPr>
          <p:cNvPr id="16" name="Round Diagonal Corner Rectangle 15"/>
          <p:cNvSpPr/>
          <p:nvPr/>
        </p:nvSpPr>
        <p:spPr>
          <a:xfrm>
            <a:off x="6553921" y="5320932"/>
            <a:ext cx="2208347" cy="953589"/>
          </a:xfrm>
          <a:prstGeom prst="round2DiagRect">
            <a:avLst/>
          </a:prstGeom>
          <a:solidFill>
            <a:srgbClr val="00FFFF"/>
          </a:solidFill>
          <a:ln>
            <a:solidFill>
              <a:srgbClr val="66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6"/>
                </a:solidFill>
                <a:latin typeface="Algerian" panose="04020705040A02060702" pitchFamily="82" charset="0"/>
              </a:rPr>
              <a:t>AS 26</a:t>
            </a:r>
          </a:p>
          <a:p>
            <a:pPr algn="ctr"/>
            <a:r>
              <a:rPr lang="en-US" sz="2000" b="1" dirty="0" smtClean="0">
                <a:solidFill>
                  <a:srgbClr val="0000F6"/>
                </a:solidFill>
                <a:latin typeface="Algerian" panose="04020705040A02060702" pitchFamily="82" charset="0"/>
                <a:hlinkClick r:id="rId16" action="ppaction://hlinksldjump"/>
              </a:rPr>
              <a:t>Go To</a:t>
            </a:r>
            <a:endParaRPr lang="en-IN" sz="2000" b="1" dirty="0">
              <a:solidFill>
                <a:srgbClr val="0000F6"/>
              </a:solidFill>
              <a:latin typeface="Algerian" panose="04020705040A02060702" pitchFamily="82" charset="0"/>
            </a:endParaRPr>
          </a:p>
        </p:txBody>
      </p:sp>
    </p:spTree>
    <p:extLst>
      <p:ext uri="{BB962C8B-B14F-4D97-AF65-F5344CB8AC3E}">
        <p14:creationId xmlns:p14="http://schemas.microsoft.com/office/powerpoint/2010/main" xmlns="" val="9573662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1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style.rotation</p:attrName>
                                        </p:attrNameLst>
                                      </p:cBhvr>
                                      <p:tavLst>
                                        <p:tav tm="0">
                                          <p:val>
                                            <p:fltVal val="90"/>
                                          </p:val>
                                        </p:tav>
                                        <p:tav tm="100000">
                                          <p:val>
                                            <p:fltVal val="0"/>
                                          </p:val>
                                        </p:tav>
                                      </p:tavLst>
                                    </p:anim>
                                    <p:animEffect transition="in" filter="fade">
                                      <p:cBhvr>
                                        <p:cTn id="10" dur="5000"/>
                                        <p:tgtEl>
                                          <p:spTgt spid="4"/>
                                        </p:tgtEl>
                                      </p:cBhvr>
                                    </p:animEffect>
                                  </p:childTnLst>
                                </p:cTn>
                              </p:par>
                              <p:par>
                                <p:cTn id="11" presetID="21"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5000"/>
                                        <p:tgtEl>
                                          <p:spTgt spid="4"/>
                                        </p:tgtEl>
                                      </p:cBhvr>
                                    </p:animEffect>
                                  </p:childTnLst>
                                </p:cTn>
                              </p:par>
                            </p:childTnLst>
                          </p:cTn>
                        </p:par>
                        <p:par>
                          <p:cTn id="14" fill="hold">
                            <p:stCondLst>
                              <p:cond delay="5000"/>
                            </p:stCondLst>
                            <p:childTnLst>
                              <p:par>
                                <p:cTn id="15" presetID="26"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450">
                                          <p:stCondLst>
                                            <p:cond delay="0"/>
                                          </p:stCondLst>
                                        </p:cTn>
                                        <p:tgtEl>
                                          <p:spTgt spid="2"/>
                                        </p:tgtEl>
                                      </p:cBhvr>
                                    </p:animEffect>
                                    <p:anim calcmode="lin" valueType="num">
                                      <p:cBhvr>
                                        <p:cTn id="1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2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2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23" dur="65">
                                          <p:stCondLst>
                                            <p:cond delay="1625"/>
                                          </p:stCondLst>
                                        </p:cTn>
                                        <p:tgtEl>
                                          <p:spTgt spid="2"/>
                                        </p:tgtEl>
                                      </p:cBhvr>
                                      <p:to x="100000" y="60000"/>
                                    </p:animScale>
                                    <p:animScale>
                                      <p:cBhvr>
                                        <p:cTn id="24" dur="415" decel="50000">
                                          <p:stCondLst>
                                            <p:cond delay="1690"/>
                                          </p:stCondLst>
                                        </p:cTn>
                                        <p:tgtEl>
                                          <p:spTgt spid="2"/>
                                        </p:tgtEl>
                                      </p:cBhvr>
                                      <p:to x="100000" y="100000"/>
                                    </p:animScale>
                                    <p:animScale>
                                      <p:cBhvr>
                                        <p:cTn id="25" dur="65">
                                          <p:stCondLst>
                                            <p:cond delay="3280"/>
                                          </p:stCondLst>
                                        </p:cTn>
                                        <p:tgtEl>
                                          <p:spTgt spid="2"/>
                                        </p:tgtEl>
                                      </p:cBhvr>
                                      <p:to x="100000" y="80000"/>
                                    </p:animScale>
                                    <p:animScale>
                                      <p:cBhvr>
                                        <p:cTn id="26" dur="415" decel="50000">
                                          <p:stCondLst>
                                            <p:cond delay="3345"/>
                                          </p:stCondLst>
                                        </p:cTn>
                                        <p:tgtEl>
                                          <p:spTgt spid="2"/>
                                        </p:tgtEl>
                                      </p:cBhvr>
                                      <p:to x="100000" y="100000"/>
                                    </p:animScale>
                                    <p:animScale>
                                      <p:cBhvr>
                                        <p:cTn id="27" dur="65">
                                          <p:stCondLst>
                                            <p:cond delay="4105"/>
                                          </p:stCondLst>
                                        </p:cTn>
                                        <p:tgtEl>
                                          <p:spTgt spid="2"/>
                                        </p:tgtEl>
                                      </p:cBhvr>
                                      <p:to x="100000" y="90000"/>
                                    </p:animScale>
                                    <p:animScale>
                                      <p:cBhvr>
                                        <p:cTn id="28" dur="415" decel="50000">
                                          <p:stCondLst>
                                            <p:cond delay="4170"/>
                                          </p:stCondLst>
                                        </p:cTn>
                                        <p:tgtEl>
                                          <p:spTgt spid="2"/>
                                        </p:tgtEl>
                                      </p:cBhvr>
                                      <p:to x="100000" y="100000"/>
                                    </p:animScale>
                                    <p:animScale>
                                      <p:cBhvr>
                                        <p:cTn id="29" dur="65">
                                          <p:stCondLst>
                                            <p:cond delay="4520"/>
                                          </p:stCondLst>
                                        </p:cTn>
                                        <p:tgtEl>
                                          <p:spTgt spid="2"/>
                                        </p:tgtEl>
                                      </p:cBhvr>
                                      <p:to x="100000" y="95000"/>
                                    </p:animScale>
                                    <p:animScale>
                                      <p:cBhvr>
                                        <p:cTn id="30" dur="415" decel="50000">
                                          <p:stCondLst>
                                            <p:cond delay="4585"/>
                                          </p:stCondLst>
                                        </p:cTn>
                                        <p:tgtEl>
                                          <p:spTgt spid="2"/>
                                        </p:tgtEl>
                                      </p:cBhvr>
                                      <p:to x="100000" y="100000"/>
                                    </p:animScale>
                                  </p:childTnLst>
                                </p:cTn>
                              </p:par>
                            </p:childTnLst>
                          </p:cTn>
                        </p:par>
                        <p:par>
                          <p:cTn id="31" fill="hold">
                            <p:stCondLst>
                              <p:cond delay="10000"/>
                            </p:stCondLst>
                            <p:childTnLst>
                              <p:par>
                                <p:cTn id="32" presetID="26"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1450">
                                          <p:stCondLst>
                                            <p:cond delay="0"/>
                                          </p:stCondLst>
                                        </p:cTn>
                                        <p:tgtEl>
                                          <p:spTgt spid="6"/>
                                        </p:tgtEl>
                                      </p:cBhvr>
                                    </p:animEffect>
                                    <p:anim calcmode="lin" valueType="num">
                                      <p:cBhvr>
                                        <p:cTn id="35" dur="45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166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1660" tmFilter="0, 0; 0.125,0.2665; 0.25,0.4; 0.375,0.465; 0.5,0.5;  0.625,0.535; 0.75,0.6; 0.875,0.7335; 1,1">
                                          <p:stCondLst>
                                            <p:cond delay="1660"/>
                                          </p:stCondLst>
                                        </p:cTn>
                                        <p:tgtEl>
                                          <p:spTgt spid="6"/>
                                        </p:tgtEl>
                                        <p:attrNameLst>
                                          <p:attrName>ppt_y</p:attrName>
                                        </p:attrNameLst>
                                      </p:cBhvr>
                                      <p:tavLst>
                                        <p:tav tm="0" fmla="#ppt_y-sin(pi*$)/9">
                                          <p:val>
                                            <p:fltVal val="0"/>
                                          </p:val>
                                        </p:tav>
                                        <p:tav tm="100000">
                                          <p:val>
                                            <p:fltVal val="1"/>
                                          </p:val>
                                        </p:tav>
                                      </p:tavLst>
                                    </p:anim>
                                    <p:anim calcmode="lin" valueType="num">
                                      <p:cBhvr>
                                        <p:cTn id="38" dur="830" tmFilter="0, 0; 0.125,0.2665; 0.25,0.4; 0.375,0.465; 0.5,0.5;  0.625,0.535; 0.75,0.6; 0.875,0.7335; 1,1">
                                          <p:stCondLst>
                                            <p:cond delay="3310"/>
                                          </p:stCondLst>
                                        </p:cTn>
                                        <p:tgtEl>
                                          <p:spTgt spid="6"/>
                                        </p:tgtEl>
                                        <p:attrNameLst>
                                          <p:attrName>ppt_y</p:attrName>
                                        </p:attrNameLst>
                                      </p:cBhvr>
                                      <p:tavLst>
                                        <p:tav tm="0" fmla="#ppt_y-sin(pi*$)/27">
                                          <p:val>
                                            <p:fltVal val="0"/>
                                          </p:val>
                                        </p:tav>
                                        <p:tav tm="100000">
                                          <p:val>
                                            <p:fltVal val="1"/>
                                          </p:val>
                                        </p:tav>
                                      </p:tavLst>
                                    </p:anim>
                                    <p:anim calcmode="lin" valueType="num">
                                      <p:cBhvr>
                                        <p:cTn id="39" dur="410" tmFilter="0, 0; 0.125,0.2665; 0.25,0.4; 0.375,0.465; 0.5,0.5;  0.625,0.535; 0.75,0.6; 0.875,0.7335; 1,1">
                                          <p:stCondLst>
                                            <p:cond delay="4140"/>
                                          </p:stCondLst>
                                        </p:cTn>
                                        <p:tgtEl>
                                          <p:spTgt spid="6"/>
                                        </p:tgtEl>
                                        <p:attrNameLst>
                                          <p:attrName>ppt_y</p:attrName>
                                        </p:attrNameLst>
                                      </p:cBhvr>
                                      <p:tavLst>
                                        <p:tav tm="0" fmla="#ppt_y-sin(pi*$)/81">
                                          <p:val>
                                            <p:fltVal val="0"/>
                                          </p:val>
                                        </p:tav>
                                        <p:tav tm="100000">
                                          <p:val>
                                            <p:fltVal val="1"/>
                                          </p:val>
                                        </p:tav>
                                      </p:tavLst>
                                    </p:anim>
                                    <p:animScale>
                                      <p:cBhvr>
                                        <p:cTn id="40" dur="65">
                                          <p:stCondLst>
                                            <p:cond delay="1625"/>
                                          </p:stCondLst>
                                        </p:cTn>
                                        <p:tgtEl>
                                          <p:spTgt spid="6"/>
                                        </p:tgtEl>
                                      </p:cBhvr>
                                      <p:to x="100000" y="60000"/>
                                    </p:animScale>
                                    <p:animScale>
                                      <p:cBhvr>
                                        <p:cTn id="41" dur="415" decel="50000">
                                          <p:stCondLst>
                                            <p:cond delay="1690"/>
                                          </p:stCondLst>
                                        </p:cTn>
                                        <p:tgtEl>
                                          <p:spTgt spid="6"/>
                                        </p:tgtEl>
                                      </p:cBhvr>
                                      <p:to x="100000" y="100000"/>
                                    </p:animScale>
                                    <p:animScale>
                                      <p:cBhvr>
                                        <p:cTn id="42" dur="65">
                                          <p:stCondLst>
                                            <p:cond delay="3280"/>
                                          </p:stCondLst>
                                        </p:cTn>
                                        <p:tgtEl>
                                          <p:spTgt spid="6"/>
                                        </p:tgtEl>
                                      </p:cBhvr>
                                      <p:to x="100000" y="80000"/>
                                    </p:animScale>
                                    <p:animScale>
                                      <p:cBhvr>
                                        <p:cTn id="43" dur="415" decel="50000">
                                          <p:stCondLst>
                                            <p:cond delay="3345"/>
                                          </p:stCondLst>
                                        </p:cTn>
                                        <p:tgtEl>
                                          <p:spTgt spid="6"/>
                                        </p:tgtEl>
                                      </p:cBhvr>
                                      <p:to x="100000" y="100000"/>
                                    </p:animScale>
                                    <p:animScale>
                                      <p:cBhvr>
                                        <p:cTn id="44" dur="65">
                                          <p:stCondLst>
                                            <p:cond delay="4105"/>
                                          </p:stCondLst>
                                        </p:cTn>
                                        <p:tgtEl>
                                          <p:spTgt spid="6"/>
                                        </p:tgtEl>
                                      </p:cBhvr>
                                      <p:to x="100000" y="90000"/>
                                    </p:animScale>
                                    <p:animScale>
                                      <p:cBhvr>
                                        <p:cTn id="45" dur="415" decel="50000">
                                          <p:stCondLst>
                                            <p:cond delay="4170"/>
                                          </p:stCondLst>
                                        </p:cTn>
                                        <p:tgtEl>
                                          <p:spTgt spid="6"/>
                                        </p:tgtEl>
                                      </p:cBhvr>
                                      <p:to x="100000" y="100000"/>
                                    </p:animScale>
                                    <p:animScale>
                                      <p:cBhvr>
                                        <p:cTn id="46" dur="65">
                                          <p:stCondLst>
                                            <p:cond delay="4520"/>
                                          </p:stCondLst>
                                        </p:cTn>
                                        <p:tgtEl>
                                          <p:spTgt spid="6"/>
                                        </p:tgtEl>
                                      </p:cBhvr>
                                      <p:to x="100000" y="95000"/>
                                    </p:animScale>
                                    <p:animScale>
                                      <p:cBhvr>
                                        <p:cTn id="47" dur="415" decel="50000">
                                          <p:stCondLst>
                                            <p:cond delay="4585"/>
                                          </p:stCondLst>
                                        </p:cTn>
                                        <p:tgtEl>
                                          <p:spTgt spid="6"/>
                                        </p:tgtEl>
                                      </p:cBhvr>
                                      <p:to x="100000" y="100000"/>
                                    </p:animScale>
                                  </p:childTnLst>
                                </p:cTn>
                              </p:par>
                            </p:childTnLst>
                          </p:cTn>
                        </p:par>
                        <p:par>
                          <p:cTn id="48" fill="hold">
                            <p:stCondLst>
                              <p:cond delay="15000"/>
                            </p:stCondLst>
                            <p:childTnLst>
                              <p:par>
                                <p:cTn id="49" presetID="26"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1450">
                                          <p:stCondLst>
                                            <p:cond delay="0"/>
                                          </p:stCondLst>
                                        </p:cTn>
                                        <p:tgtEl>
                                          <p:spTgt spid="9"/>
                                        </p:tgtEl>
                                      </p:cBhvr>
                                    </p:animEffect>
                                    <p:anim calcmode="lin" valueType="num">
                                      <p:cBhvr>
                                        <p:cTn id="52" dur="45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166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1660" tmFilter="0, 0; 0.125,0.2665; 0.25,0.4; 0.375,0.465; 0.5,0.5;  0.625,0.535; 0.75,0.6; 0.875,0.7335; 1,1">
                                          <p:stCondLst>
                                            <p:cond delay="1660"/>
                                          </p:stCondLst>
                                        </p:cTn>
                                        <p:tgtEl>
                                          <p:spTgt spid="9"/>
                                        </p:tgtEl>
                                        <p:attrNameLst>
                                          <p:attrName>ppt_y</p:attrName>
                                        </p:attrNameLst>
                                      </p:cBhvr>
                                      <p:tavLst>
                                        <p:tav tm="0" fmla="#ppt_y-sin(pi*$)/9">
                                          <p:val>
                                            <p:fltVal val="0"/>
                                          </p:val>
                                        </p:tav>
                                        <p:tav tm="100000">
                                          <p:val>
                                            <p:fltVal val="1"/>
                                          </p:val>
                                        </p:tav>
                                      </p:tavLst>
                                    </p:anim>
                                    <p:anim calcmode="lin" valueType="num">
                                      <p:cBhvr>
                                        <p:cTn id="55" dur="830" tmFilter="0, 0; 0.125,0.2665; 0.25,0.4; 0.375,0.465; 0.5,0.5;  0.625,0.535; 0.75,0.6; 0.875,0.7335; 1,1">
                                          <p:stCondLst>
                                            <p:cond delay="3310"/>
                                          </p:stCondLst>
                                        </p:cTn>
                                        <p:tgtEl>
                                          <p:spTgt spid="9"/>
                                        </p:tgtEl>
                                        <p:attrNameLst>
                                          <p:attrName>ppt_y</p:attrName>
                                        </p:attrNameLst>
                                      </p:cBhvr>
                                      <p:tavLst>
                                        <p:tav tm="0" fmla="#ppt_y-sin(pi*$)/27">
                                          <p:val>
                                            <p:fltVal val="0"/>
                                          </p:val>
                                        </p:tav>
                                        <p:tav tm="100000">
                                          <p:val>
                                            <p:fltVal val="1"/>
                                          </p:val>
                                        </p:tav>
                                      </p:tavLst>
                                    </p:anim>
                                    <p:anim calcmode="lin" valueType="num">
                                      <p:cBhvr>
                                        <p:cTn id="56" dur="410" tmFilter="0, 0; 0.125,0.2665; 0.25,0.4; 0.375,0.465; 0.5,0.5;  0.625,0.535; 0.75,0.6; 0.875,0.7335; 1,1">
                                          <p:stCondLst>
                                            <p:cond delay="4140"/>
                                          </p:stCondLst>
                                        </p:cTn>
                                        <p:tgtEl>
                                          <p:spTgt spid="9"/>
                                        </p:tgtEl>
                                        <p:attrNameLst>
                                          <p:attrName>ppt_y</p:attrName>
                                        </p:attrNameLst>
                                      </p:cBhvr>
                                      <p:tavLst>
                                        <p:tav tm="0" fmla="#ppt_y-sin(pi*$)/81">
                                          <p:val>
                                            <p:fltVal val="0"/>
                                          </p:val>
                                        </p:tav>
                                        <p:tav tm="100000">
                                          <p:val>
                                            <p:fltVal val="1"/>
                                          </p:val>
                                        </p:tav>
                                      </p:tavLst>
                                    </p:anim>
                                    <p:animScale>
                                      <p:cBhvr>
                                        <p:cTn id="57" dur="65">
                                          <p:stCondLst>
                                            <p:cond delay="1625"/>
                                          </p:stCondLst>
                                        </p:cTn>
                                        <p:tgtEl>
                                          <p:spTgt spid="9"/>
                                        </p:tgtEl>
                                      </p:cBhvr>
                                      <p:to x="100000" y="60000"/>
                                    </p:animScale>
                                    <p:animScale>
                                      <p:cBhvr>
                                        <p:cTn id="58" dur="415" decel="50000">
                                          <p:stCondLst>
                                            <p:cond delay="1690"/>
                                          </p:stCondLst>
                                        </p:cTn>
                                        <p:tgtEl>
                                          <p:spTgt spid="9"/>
                                        </p:tgtEl>
                                      </p:cBhvr>
                                      <p:to x="100000" y="100000"/>
                                    </p:animScale>
                                    <p:animScale>
                                      <p:cBhvr>
                                        <p:cTn id="59" dur="65">
                                          <p:stCondLst>
                                            <p:cond delay="3280"/>
                                          </p:stCondLst>
                                        </p:cTn>
                                        <p:tgtEl>
                                          <p:spTgt spid="9"/>
                                        </p:tgtEl>
                                      </p:cBhvr>
                                      <p:to x="100000" y="80000"/>
                                    </p:animScale>
                                    <p:animScale>
                                      <p:cBhvr>
                                        <p:cTn id="60" dur="415" decel="50000">
                                          <p:stCondLst>
                                            <p:cond delay="3345"/>
                                          </p:stCondLst>
                                        </p:cTn>
                                        <p:tgtEl>
                                          <p:spTgt spid="9"/>
                                        </p:tgtEl>
                                      </p:cBhvr>
                                      <p:to x="100000" y="100000"/>
                                    </p:animScale>
                                    <p:animScale>
                                      <p:cBhvr>
                                        <p:cTn id="61" dur="65">
                                          <p:stCondLst>
                                            <p:cond delay="4105"/>
                                          </p:stCondLst>
                                        </p:cTn>
                                        <p:tgtEl>
                                          <p:spTgt spid="9"/>
                                        </p:tgtEl>
                                      </p:cBhvr>
                                      <p:to x="100000" y="90000"/>
                                    </p:animScale>
                                    <p:animScale>
                                      <p:cBhvr>
                                        <p:cTn id="62" dur="415" decel="50000">
                                          <p:stCondLst>
                                            <p:cond delay="4170"/>
                                          </p:stCondLst>
                                        </p:cTn>
                                        <p:tgtEl>
                                          <p:spTgt spid="9"/>
                                        </p:tgtEl>
                                      </p:cBhvr>
                                      <p:to x="100000" y="100000"/>
                                    </p:animScale>
                                    <p:animScale>
                                      <p:cBhvr>
                                        <p:cTn id="63" dur="65">
                                          <p:stCondLst>
                                            <p:cond delay="4520"/>
                                          </p:stCondLst>
                                        </p:cTn>
                                        <p:tgtEl>
                                          <p:spTgt spid="9"/>
                                        </p:tgtEl>
                                      </p:cBhvr>
                                      <p:to x="100000" y="95000"/>
                                    </p:animScale>
                                    <p:animScale>
                                      <p:cBhvr>
                                        <p:cTn id="64" dur="415" decel="50000">
                                          <p:stCondLst>
                                            <p:cond delay="4585"/>
                                          </p:stCondLst>
                                        </p:cTn>
                                        <p:tgtEl>
                                          <p:spTgt spid="9"/>
                                        </p:tgtEl>
                                      </p:cBhvr>
                                      <p:to x="100000" y="100000"/>
                                    </p:animScale>
                                  </p:childTnLst>
                                </p:cTn>
                              </p:par>
                            </p:childTnLst>
                          </p:cTn>
                        </p:par>
                        <p:par>
                          <p:cTn id="65" fill="hold">
                            <p:stCondLst>
                              <p:cond delay="20000"/>
                            </p:stCondLst>
                            <p:childTnLst>
                              <p:par>
                                <p:cTn id="66" presetID="26"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1450">
                                          <p:stCondLst>
                                            <p:cond delay="0"/>
                                          </p:stCondLst>
                                        </p:cTn>
                                        <p:tgtEl>
                                          <p:spTgt spid="12"/>
                                        </p:tgtEl>
                                      </p:cBhvr>
                                    </p:animEffect>
                                    <p:anim calcmode="lin" valueType="num">
                                      <p:cBhvr>
                                        <p:cTn id="69" dur="4555"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166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1660" tmFilter="0, 0; 0.125,0.2665; 0.25,0.4; 0.375,0.465; 0.5,0.5;  0.625,0.535; 0.75,0.6; 0.875,0.7335; 1,1">
                                          <p:stCondLst>
                                            <p:cond delay="1660"/>
                                          </p:stCondLst>
                                        </p:cTn>
                                        <p:tgtEl>
                                          <p:spTgt spid="12"/>
                                        </p:tgtEl>
                                        <p:attrNameLst>
                                          <p:attrName>ppt_y</p:attrName>
                                        </p:attrNameLst>
                                      </p:cBhvr>
                                      <p:tavLst>
                                        <p:tav tm="0" fmla="#ppt_y-sin(pi*$)/9">
                                          <p:val>
                                            <p:fltVal val="0"/>
                                          </p:val>
                                        </p:tav>
                                        <p:tav tm="100000">
                                          <p:val>
                                            <p:fltVal val="1"/>
                                          </p:val>
                                        </p:tav>
                                      </p:tavLst>
                                    </p:anim>
                                    <p:anim calcmode="lin" valueType="num">
                                      <p:cBhvr>
                                        <p:cTn id="72" dur="830" tmFilter="0, 0; 0.125,0.2665; 0.25,0.4; 0.375,0.465; 0.5,0.5;  0.625,0.535; 0.75,0.6; 0.875,0.7335; 1,1">
                                          <p:stCondLst>
                                            <p:cond delay="3310"/>
                                          </p:stCondLst>
                                        </p:cTn>
                                        <p:tgtEl>
                                          <p:spTgt spid="12"/>
                                        </p:tgtEl>
                                        <p:attrNameLst>
                                          <p:attrName>ppt_y</p:attrName>
                                        </p:attrNameLst>
                                      </p:cBhvr>
                                      <p:tavLst>
                                        <p:tav tm="0" fmla="#ppt_y-sin(pi*$)/27">
                                          <p:val>
                                            <p:fltVal val="0"/>
                                          </p:val>
                                        </p:tav>
                                        <p:tav tm="100000">
                                          <p:val>
                                            <p:fltVal val="1"/>
                                          </p:val>
                                        </p:tav>
                                      </p:tavLst>
                                    </p:anim>
                                    <p:anim calcmode="lin" valueType="num">
                                      <p:cBhvr>
                                        <p:cTn id="73" dur="410" tmFilter="0, 0; 0.125,0.2665; 0.25,0.4; 0.375,0.465; 0.5,0.5;  0.625,0.535; 0.75,0.6; 0.875,0.7335; 1,1">
                                          <p:stCondLst>
                                            <p:cond delay="4140"/>
                                          </p:stCondLst>
                                        </p:cTn>
                                        <p:tgtEl>
                                          <p:spTgt spid="12"/>
                                        </p:tgtEl>
                                        <p:attrNameLst>
                                          <p:attrName>ppt_y</p:attrName>
                                        </p:attrNameLst>
                                      </p:cBhvr>
                                      <p:tavLst>
                                        <p:tav tm="0" fmla="#ppt_y-sin(pi*$)/81">
                                          <p:val>
                                            <p:fltVal val="0"/>
                                          </p:val>
                                        </p:tav>
                                        <p:tav tm="100000">
                                          <p:val>
                                            <p:fltVal val="1"/>
                                          </p:val>
                                        </p:tav>
                                      </p:tavLst>
                                    </p:anim>
                                    <p:animScale>
                                      <p:cBhvr>
                                        <p:cTn id="74" dur="65">
                                          <p:stCondLst>
                                            <p:cond delay="1625"/>
                                          </p:stCondLst>
                                        </p:cTn>
                                        <p:tgtEl>
                                          <p:spTgt spid="12"/>
                                        </p:tgtEl>
                                      </p:cBhvr>
                                      <p:to x="100000" y="60000"/>
                                    </p:animScale>
                                    <p:animScale>
                                      <p:cBhvr>
                                        <p:cTn id="75" dur="415" decel="50000">
                                          <p:stCondLst>
                                            <p:cond delay="1690"/>
                                          </p:stCondLst>
                                        </p:cTn>
                                        <p:tgtEl>
                                          <p:spTgt spid="12"/>
                                        </p:tgtEl>
                                      </p:cBhvr>
                                      <p:to x="100000" y="100000"/>
                                    </p:animScale>
                                    <p:animScale>
                                      <p:cBhvr>
                                        <p:cTn id="76" dur="65">
                                          <p:stCondLst>
                                            <p:cond delay="3280"/>
                                          </p:stCondLst>
                                        </p:cTn>
                                        <p:tgtEl>
                                          <p:spTgt spid="12"/>
                                        </p:tgtEl>
                                      </p:cBhvr>
                                      <p:to x="100000" y="80000"/>
                                    </p:animScale>
                                    <p:animScale>
                                      <p:cBhvr>
                                        <p:cTn id="77" dur="415" decel="50000">
                                          <p:stCondLst>
                                            <p:cond delay="3345"/>
                                          </p:stCondLst>
                                        </p:cTn>
                                        <p:tgtEl>
                                          <p:spTgt spid="12"/>
                                        </p:tgtEl>
                                      </p:cBhvr>
                                      <p:to x="100000" y="100000"/>
                                    </p:animScale>
                                    <p:animScale>
                                      <p:cBhvr>
                                        <p:cTn id="78" dur="65">
                                          <p:stCondLst>
                                            <p:cond delay="4105"/>
                                          </p:stCondLst>
                                        </p:cTn>
                                        <p:tgtEl>
                                          <p:spTgt spid="12"/>
                                        </p:tgtEl>
                                      </p:cBhvr>
                                      <p:to x="100000" y="90000"/>
                                    </p:animScale>
                                    <p:animScale>
                                      <p:cBhvr>
                                        <p:cTn id="79" dur="415" decel="50000">
                                          <p:stCondLst>
                                            <p:cond delay="4170"/>
                                          </p:stCondLst>
                                        </p:cTn>
                                        <p:tgtEl>
                                          <p:spTgt spid="12"/>
                                        </p:tgtEl>
                                      </p:cBhvr>
                                      <p:to x="100000" y="100000"/>
                                    </p:animScale>
                                    <p:animScale>
                                      <p:cBhvr>
                                        <p:cTn id="80" dur="65">
                                          <p:stCondLst>
                                            <p:cond delay="4520"/>
                                          </p:stCondLst>
                                        </p:cTn>
                                        <p:tgtEl>
                                          <p:spTgt spid="12"/>
                                        </p:tgtEl>
                                      </p:cBhvr>
                                      <p:to x="100000" y="95000"/>
                                    </p:animScale>
                                    <p:animScale>
                                      <p:cBhvr>
                                        <p:cTn id="81" dur="415" decel="50000">
                                          <p:stCondLst>
                                            <p:cond delay="4585"/>
                                          </p:stCondLst>
                                        </p:cTn>
                                        <p:tgtEl>
                                          <p:spTgt spid="12"/>
                                        </p:tgtEl>
                                      </p:cBhvr>
                                      <p:to x="100000" y="100000"/>
                                    </p:animScale>
                                  </p:childTnLst>
                                </p:cTn>
                              </p:par>
                            </p:childTnLst>
                          </p:cTn>
                        </p:par>
                        <p:par>
                          <p:cTn id="82" fill="hold">
                            <p:stCondLst>
                              <p:cond delay="25000"/>
                            </p:stCondLst>
                            <p:childTnLst>
                              <p:par>
                                <p:cTn id="83" presetID="26"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1450">
                                          <p:stCondLst>
                                            <p:cond delay="0"/>
                                          </p:stCondLst>
                                        </p:cTn>
                                        <p:tgtEl>
                                          <p:spTgt spid="11"/>
                                        </p:tgtEl>
                                      </p:cBhvr>
                                    </p:animEffect>
                                    <p:anim calcmode="lin" valueType="num">
                                      <p:cBhvr>
                                        <p:cTn id="86" dur="4555"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7" dur="166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8" dur="1660" tmFilter="0, 0; 0.125,0.2665; 0.25,0.4; 0.375,0.465; 0.5,0.5;  0.625,0.535; 0.75,0.6; 0.875,0.7335; 1,1">
                                          <p:stCondLst>
                                            <p:cond delay="1660"/>
                                          </p:stCondLst>
                                        </p:cTn>
                                        <p:tgtEl>
                                          <p:spTgt spid="11"/>
                                        </p:tgtEl>
                                        <p:attrNameLst>
                                          <p:attrName>ppt_y</p:attrName>
                                        </p:attrNameLst>
                                      </p:cBhvr>
                                      <p:tavLst>
                                        <p:tav tm="0" fmla="#ppt_y-sin(pi*$)/9">
                                          <p:val>
                                            <p:fltVal val="0"/>
                                          </p:val>
                                        </p:tav>
                                        <p:tav tm="100000">
                                          <p:val>
                                            <p:fltVal val="1"/>
                                          </p:val>
                                        </p:tav>
                                      </p:tavLst>
                                    </p:anim>
                                    <p:anim calcmode="lin" valueType="num">
                                      <p:cBhvr>
                                        <p:cTn id="89" dur="830" tmFilter="0, 0; 0.125,0.2665; 0.25,0.4; 0.375,0.465; 0.5,0.5;  0.625,0.535; 0.75,0.6; 0.875,0.7335; 1,1">
                                          <p:stCondLst>
                                            <p:cond delay="3310"/>
                                          </p:stCondLst>
                                        </p:cTn>
                                        <p:tgtEl>
                                          <p:spTgt spid="11"/>
                                        </p:tgtEl>
                                        <p:attrNameLst>
                                          <p:attrName>ppt_y</p:attrName>
                                        </p:attrNameLst>
                                      </p:cBhvr>
                                      <p:tavLst>
                                        <p:tav tm="0" fmla="#ppt_y-sin(pi*$)/27">
                                          <p:val>
                                            <p:fltVal val="0"/>
                                          </p:val>
                                        </p:tav>
                                        <p:tav tm="100000">
                                          <p:val>
                                            <p:fltVal val="1"/>
                                          </p:val>
                                        </p:tav>
                                      </p:tavLst>
                                    </p:anim>
                                    <p:anim calcmode="lin" valueType="num">
                                      <p:cBhvr>
                                        <p:cTn id="90" dur="410" tmFilter="0, 0; 0.125,0.2665; 0.25,0.4; 0.375,0.465; 0.5,0.5;  0.625,0.535; 0.75,0.6; 0.875,0.7335; 1,1">
                                          <p:stCondLst>
                                            <p:cond delay="4140"/>
                                          </p:stCondLst>
                                        </p:cTn>
                                        <p:tgtEl>
                                          <p:spTgt spid="11"/>
                                        </p:tgtEl>
                                        <p:attrNameLst>
                                          <p:attrName>ppt_y</p:attrName>
                                        </p:attrNameLst>
                                      </p:cBhvr>
                                      <p:tavLst>
                                        <p:tav tm="0" fmla="#ppt_y-sin(pi*$)/81">
                                          <p:val>
                                            <p:fltVal val="0"/>
                                          </p:val>
                                        </p:tav>
                                        <p:tav tm="100000">
                                          <p:val>
                                            <p:fltVal val="1"/>
                                          </p:val>
                                        </p:tav>
                                      </p:tavLst>
                                    </p:anim>
                                    <p:animScale>
                                      <p:cBhvr>
                                        <p:cTn id="91" dur="65">
                                          <p:stCondLst>
                                            <p:cond delay="1625"/>
                                          </p:stCondLst>
                                        </p:cTn>
                                        <p:tgtEl>
                                          <p:spTgt spid="11"/>
                                        </p:tgtEl>
                                      </p:cBhvr>
                                      <p:to x="100000" y="60000"/>
                                    </p:animScale>
                                    <p:animScale>
                                      <p:cBhvr>
                                        <p:cTn id="92" dur="415" decel="50000">
                                          <p:stCondLst>
                                            <p:cond delay="1690"/>
                                          </p:stCondLst>
                                        </p:cTn>
                                        <p:tgtEl>
                                          <p:spTgt spid="11"/>
                                        </p:tgtEl>
                                      </p:cBhvr>
                                      <p:to x="100000" y="100000"/>
                                    </p:animScale>
                                    <p:animScale>
                                      <p:cBhvr>
                                        <p:cTn id="93" dur="65">
                                          <p:stCondLst>
                                            <p:cond delay="3280"/>
                                          </p:stCondLst>
                                        </p:cTn>
                                        <p:tgtEl>
                                          <p:spTgt spid="11"/>
                                        </p:tgtEl>
                                      </p:cBhvr>
                                      <p:to x="100000" y="80000"/>
                                    </p:animScale>
                                    <p:animScale>
                                      <p:cBhvr>
                                        <p:cTn id="94" dur="415" decel="50000">
                                          <p:stCondLst>
                                            <p:cond delay="3345"/>
                                          </p:stCondLst>
                                        </p:cTn>
                                        <p:tgtEl>
                                          <p:spTgt spid="11"/>
                                        </p:tgtEl>
                                      </p:cBhvr>
                                      <p:to x="100000" y="100000"/>
                                    </p:animScale>
                                    <p:animScale>
                                      <p:cBhvr>
                                        <p:cTn id="95" dur="65">
                                          <p:stCondLst>
                                            <p:cond delay="4105"/>
                                          </p:stCondLst>
                                        </p:cTn>
                                        <p:tgtEl>
                                          <p:spTgt spid="11"/>
                                        </p:tgtEl>
                                      </p:cBhvr>
                                      <p:to x="100000" y="90000"/>
                                    </p:animScale>
                                    <p:animScale>
                                      <p:cBhvr>
                                        <p:cTn id="96" dur="415" decel="50000">
                                          <p:stCondLst>
                                            <p:cond delay="4170"/>
                                          </p:stCondLst>
                                        </p:cTn>
                                        <p:tgtEl>
                                          <p:spTgt spid="11"/>
                                        </p:tgtEl>
                                      </p:cBhvr>
                                      <p:to x="100000" y="100000"/>
                                    </p:animScale>
                                    <p:animScale>
                                      <p:cBhvr>
                                        <p:cTn id="97" dur="65">
                                          <p:stCondLst>
                                            <p:cond delay="4520"/>
                                          </p:stCondLst>
                                        </p:cTn>
                                        <p:tgtEl>
                                          <p:spTgt spid="11"/>
                                        </p:tgtEl>
                                      </p:cBhvr>
                                      <p:to x="100000" y="95000"/>
                                    </p:animScale>
                                    <p:animScale>
                                      <p:cBhvr>
                                        <p:cTn id="98" dur="415" decel="50000">
                                          <p:stCondLst>
                                            <p:cond delay="4585"/>
                                          </p:stCondLst>
                                        </p:cTn>
                                        <p:tgtEl>
                                          <p:spTgt spid="11"/>
                                        </p:tgtEl>
                                      </p:cBhvr>
                                      <p:to x="100000" y="100000"/>
                                    </p:animScale>
                                  </p:childTnLst>
                                </p:cTn>
                              </p:par>
                            </p:childTnLst>
                          </p:cTn>
                        </p:par>
                        <p:par>
                          <p:cTn id="99" fill="hold">
                            <p:stCondLst>
                              <p:cond delay="30000"/>
                            </p:stCondLst>
                            <p:childTnLst>
                              <p:par>
                                <p:cTn id="100" presetID="26" presetClass="entr" presetSubtype="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1450">
                                          <p:stCondLst>
                                            <p:cond delay="0"/>
                                          </p:stCondLst>
                                        </p:cTn>
                                        <p:tgtEl>
                                          <p:spTgt spid="10"/>
                                        </p:tgtEl>
                                      </p:cBhvr>
                                    </p:animEffect>
                                    <p:anim calcmode="lin" valueType="num">
                                      <p:cBhvr>
                                        <p:cTn id="103" dur="4555"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4" dur="1660"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5" dur="1660" tmFilter="0, 0; 0.125,0.2665; 0.25,0.4; 0.375,0.465; 0.5,0.5;  0.625,0.535; 0.75,0.6; 0.875,0.7335; 1,1">
                                          <p:stCondLst>
                                            <p:cond delay="1660"/>
                                          </p:stCondLst>
                                        </p:cTn>
                                        <p:tgtEl>
                                          <p:spTgt spid="10"/>
                                        </p:tgtEl>
                                        <p:attrNameLst>
                                          <p:attrName>ppt_y</p:attrName>
                                        </p:attrNameLst>
                                      </p:cBhvr>
                                      <p:tavLst>
                                        <p:tav tm="0" fmla="#ppt_y-sin(pi*$)/9">
                                          <p:val>
                                            <p:fltVal val="0"/>
                                          </p:val>
                                        </p:tav>
                                        <p:tav tm="100000">
                                          <p:val>
                                            <p:fltVal val="1"/>
                                          </p:val>
                                        </p:tav>
                                      </p:tavLst>
                                    </p:anim>
                                    <p:anim calcmode="lin" valueType="num">
                                      <p:cBhvr>
                                        <p:cTn id="106" dur="830" tmFilter="0, 0; 0.125,0.2665; 0.25,0.4; 0.375,0.465; 0.5,0.5;  0.625,0.535; 0.75,0.6; 0.875,0.7335; 1,1">
                                          <p:stCondLst>
                                            <p:cond delay="3310"/>
                                          </p:stCondLst>
                                        </p:cTn>
                                        <p:tgtEl>
                                          <p:spTgt spid="10"/>
                                        </p:tgtEl>
                                        <p:attrNameLst>
                                          <p:attrName>ppt_y</p:attrName>
                                        </p:attrNameLst>
                                      </p:cBhvr>
                                      <p:tavLst>
                                        <p:tav tm="0" fmla="#ppt_y-sin(pi*$)/27">
                                          <p:val>
                                            <p:fltVal val="0"/>
                                          </p:val>
                                        </p:tav>
                                        <p:tav tm="100000">
                                          <p:val>
                                            <p:fltVal val="1"/>
                                          </p:val>
                                        </p:tav>
                                      </p:tavLst>
                                    </p:anim>
                                    <p:anim calcmode="lin" valueType="num">
                                      <p:cBhvr>
                                        <p:cTn id="107" dur="410" tmFilter="0, 0; 0.125,0.2665; 0.25,0.4; 0.375,0.465; 0.5,0.5;  0.625,0.535; 0.75,0.6; 0.875,0.7335; 1,1">
                                          <p:stCondLst>
                                            <p:cond delay="4140"/>
                                          </p:stCondLst>
                                        </p:cTn>
                                        <p:tgtEl>
                                          <p:spTgt spid="10"/>
                                        </p:tgtEl>
                                        <p:attrNameLst>
                                          <p:attrName>ppt_y</p:attrName>
                                        </p:attrNameLst>
                                      </p:cBhvr>
                                      <p:tavLst>
                                        <p:tav tm="0" fmla="#ppt_y-sin(pi*$)/81">
                                          <p:val>
                                            <p:fltVal val="0"/>
                                          </p:val>
                                        </p:tav>
                                        <p:tav tm="100000">
                                          <p:val>
                                            <p:fltVal val="1"/>
                                          </p:val>
                                        </p:tav>
                                      </p:tavLst>
                                    </p:anim>
                                    <p:animScale>
                                      <p:cBhvr>
                                        <p:cTn id="108" dur="65">
                                          <p:stCondLst>
                                            <p:cond delay="1625"/>
                                          </p:stCondLst>
                                        </p:cTn>
                                        <p:tgtEl>
                                          <p:spTgt spid="10"/>
                                        </p:tgtEl>
                                      </p:cBhvr>
                                      <p:to x="100000" y="60000"/>
                                    </p:animScale>
                                    <p:animScale>
                                      <p:cBhvr>
                                        <p:cTn id="109" dur="415" decel="50000">
                                          <p:stCondLst>
                                            <p:cond delay="1690"/>
                                          </p:stCondLst>
                                        </p:cTn>
                                        <p:tgtEl>
                                          <p:spTgt spid="10"/>
                                        </p:tgtEl>
                                      </p:cBhvr>
                                      <p:to x="100000" y="100000"/>
                                    </p:animScale>
                                    <p:animScale>
                                      <p:cBhvr>
                                        <p:cTn id="110" dur="65">
                                          <p:stCondLst>
                                            <p:cond delay="3280"/>
                                          </p:stCondLst>
                                        </p:cTn>
                                        <p:tgtEl>
                                          <p:spTgt spid="10"/>
                                        </p:tgtEl>
                                      </p:cBhvr>
                                      <p:to x="100000" y="80000"/>
                                    </p:animScale>
                                    <p:animScale>
                                      <p:cBhvr>
                                        <p:cTn id="111" dur="415" decel="50000">
                                          <p:stCondLst>
                                            <p:cond delay="3345"/>
                                          </p:stCondLst>
                                        </p:cTn>
                                        <p:tgtEl>
                                          <p:spTgt spid="10"/>
                                        </p:tgtEl>
                                      </p:cBhvr>
                                      <p:to x="100000" y="100000"/>
                                    </p:animScale>
                                    <p:animScale>
                                      <p:cBhvr>
                                        <p:cTn id="112" dur="65">
                                          <p:stCondLst>
                                            <p:cond delay="4105"/>
                                          </p:stCondLst>
                                        </p:cTn>
                                        <p:tgtEl>
                                          <p:spTgt spid="10"/>
                                        </p:tgtEl>
                                      </p:cBhvr>
                                      <p:to x="100000" y="90000"/>
                                    </p:animScale>
                                    <p:animScale>
                                      <p:cBhvr>
                                        <p:cTn id="113" dur="415" decel="50000">
                                          <p:stCondLst>
                                            <p:cond delay="4170"/>
                                          </p:stCondLst>
                                        </p:cTn>
                                        <p:tgtEl>
                                          <p:spTgt spid="10"/>
                                        </p:tgtEl>
                                      </p:cBhvr>
                                      <p:to x="100000" y="100000"/>
                                    </p:animScale>
                                    <p:animScale>
                                      <p:cBhvr>
                                        <p:cTn id="114" dur="65">
                                          <p:stCondLst>
                                            <p:cond delay="4520"/>
                                          </p:stCondLst>
                                        </p:cTn>
                                        <p:tgtEl>
                                          <p:spTgt spid="10"/>
                                        </p:tgtEl>
                                      </p:cBhvr>
                                      <p:to x="100000" y="95000"/>
                                    </p:animScale>
                                    <p:animScale>
                                      <p:cBhvr>
                                        <p:cTn id="115" dur="415" decel="50000">
                                          <p:stCondLst>
                                            <p:cond delay="4585"/>
                                          </p:stCondLst>
                                        </p:cTn>
                                        <p:tgtEl>
                                          <p:spTgt spid="10"/>
                                        </p:tgtEl>
                                      </p:cBhvr>
                                      <p:to x="100000" y="100000"/>
                                    </p:animScale>
                                  </p:childTnLst>
                                </p:cTn>
                              </p:par>
                            </p:childTnLst>
                          </p:cTn>
                        </p:par>
                        <p:par>
                          <p:cTn id="116" fill="hold">
                            <p:stCondLst>
                              <p:cond delay="35000"/>
                            </p:stCondLst>
                            <p:childTnLst>
                              <p:par>
                                <p:cTn id="117" presetID="26" presetClass="entr" presetSubtype="0"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down)">
                                      <p:cBhvr>
                                        <p:cTn id="119" dur="1450">
                                          <p:stCondLst>
                                            <p:cond delay="0"/>
                                          </p:stCondLst>
                                        </p:cTn>
                                        <p:tgtEl>
                                          <p:spTgt spid="8"/>
                                        </p:tgtEl>
                                      </p:cBhvr>
                                    </p:animEffect>
                                    <p:anim calcmode="lin" valueType="num">
                                      <p:cBhvr>
                                        <p:cTn id="120" dur="455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1" dur="166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2" dur="1660" tmFilter="0, 0; 0.125,0.2665; 0.25,0.4; 0.375,0.465; 0.5,0.5;  0.625,0.535; 0.75,0.6; 0.875,0.7335; 1,1">
                                          <p:stCondLst>
                                            <p:cond delay="1660"/>
                                          </p:stCondLst>
                                        </p:cTn>
                                        <p:tgtEl>
                                          <p:spTgt spid="8"/>
                                        </p:tgtEl>
                                        <p:attrNameLst>
                                          <p:attrName>ppt_y</p:attrName>
                                        </p:attrNameLst>
                                      </p:cBhvr>
                                      <p:tavLst>
                                        <p:tav tm="0" fmla="#ppt_y-sin(pi*$)/9">
                                          <p:val>
                                            <p:fltVal val="0"/>
                                          </p:val>
                                        </p:tav>
                                        <p:tav tm="100000">
                                          <p:val>
                                            <p:fltVal val="1"/>
                                          </p:val>
                                        </p:tav>
                                      </p:tavLst>
                                    </p:anim>
                                    <p:anim calcmode="lin" valueType="num">
                                      <p:cBhvr>
                                        <p:cTn id="123" dur="830" tmFilter="0, 0; 0.125,0.2665; 0.25,0.4; 0.375,0.465; 0.5,0.5;  0.625,0.535; 0.75,0.6; 0.875,0.7335; 1,1">
                                          <p:stCondLst>
                                            <p:cond delay="3310"/>
                                          </p:stCondLst>
                                        </p:cTn>
                                        <p:tgtEl>
                                          <p:spTgt spid="8"/>
                                        </p:tgtEl>
                                        <p:attrNameLst>
                                          <p:attrName>ppt_y</p:attrName>
                                        </p:attrNameLst>
                                      </p:cBhvr>
                                      <p:tavLst>
                                        <p:tav tm="0" fmla="#ppt_y-sin(pi*$)/27">
                                          <p:val>
                                            <p:fltVal val="0"/>
                                          </p:val>
                                        </p:tav>
                                        <p:tav tm="100000">
                                          <p:val>
                                            <p:fltVal val="1"/>
                                          </p:val>
                                        </p:tav>
                                      </p:tavLst>
                                    </p:anim>
                                    <p:anim calcmode="lin" valueType="num">
                                      <p:cBhvr>
                                        <p:cTn id="124" dur="410" tmFilter="0, 0; 0.125,0.2665; 0.25,0.4; 0.375,0.465; 0.5,0.5;  0.625,0.535; 0.75,0.6; 0.875,0.7335; 1,1">
                                          <p:stCondLst>
                                            <p:cond delay="4140"/>
                                          </p:stCondLst>
                                        </p:cTn>
                                        <p:tgtEl>
                                          <p:spTgt spid="8"/>
                                        </p:tgtEl>
                                        <p:attrNameLst>
                                          <p:attrName>ppt_y</p:attrName>
                                        </p:attrNameLst>
                                      </p:cBhvr>
                                      <p:tavLst>
                                        <p:tav tm="0" fmla="#ppt_y-sin(pi*$)/81">
                                          <p:val>
                                            <p:fltVal val="0"/>
                                          </p:val>
                                        </p:tav>
                                        <p:tav tm="100000">
                                          <p:val>
                                            <p:fltVal val="1"/>
                                          </p:val>
                                        </p:tav>
                                      </p:tavLst>
                                    </p:anim>
                                    <p:animScale>
                                      <p:cBhvr>
                                        <p:cTn id="125" dur="65">
                                          <p:stCondLst>
                                            <p:cond delay="1625"/>
                                          </p:stCondLst>
                                        </p:cTn>
                                        <p:tgtEl>
                                          <p:spTgt spid="8"/>
                                        </p:tgtEl>
                                      </p:cBhvr>
                                      <p:to x="100000" y="60000"/>
                                    </p:animScale>
                                    <p:animScale>
                                      <p:cBhvr>
                                        <p:cTn id="126" dur="415" decel="50000">
                                          <p:stCondLst>
                                            <p:cond delay="1690"/>
                                          </p:stCondLst>
                                        </p:cTn>
                                        <p:tgtEl>
                                          <p:spTgt spid="8"/>
                                        </p:tgtEl>
                                      </p:cBhvr>
                                      <p:to x="100000" y="100000"/>
                                    </p:animScale>
                                    <p:animScale>
                                      <p:cBhvr>
                                        <p:cTn id="127" dur="65">
                                          <p:stCondLst>
                                            <p:cond delay="3280"/>
                                          </p:stCondLst>
                                        </p:cTn>
                                        <p:tgtEl>
                                          <p:spTgt spid="8"/>
                                        </p:tgtEl>
                                      </p:cBhvr>
                                      <p:to x="100000" y="80000"/>
                                    </p:animScale>
                                    <p:animScale>
                                      <p:cBhvr>
                                        <p:cTn id="128" dur="415" decel="50000">
                                          <p:stCondLst>
                                            <p:cond delay="3345"/>
                                          </p:stCondLst>
                                        </p:cTn>
                                        <p:tgtEl>
                                          <p:spTgt spid="8"/>
                                        </p:tgtEl>
                                      </p:cBhvr>
                                      <p:to x="100000" y="100000"/>
                                    </p:animScale>
                                    <p:animScale>
                                      <p:cBhvr>
                                        <p:cTn id="129" dur="65">
                                          <p:stCondLst>
                                            <p:cond delay="4105"/>
                                          </p:stCondLst>
                                        </p:cTn>
                                        <p:tgtEl>
                                          <p:spTgt spid="8"/>
                                        </p:tgtEl>
                                      </p:cBhvr>
                                      <p:to x="100000" y="90000"/>
                                    </p:animScale>
                                    <p:animScale>
                                      <p:cBhvr>
                                        <p:cTn id="130" dur="415" decel="50000">
                                          <p:stCondLst>
                                            <p:cond delay="4170"/>
                                          </p:stCondLst>
                                        </p:cTn>
                                        <p:tgtEl>
                                          <p:spTgt spid="8"/>
                                        </p:tgtEl>
                                      </p:cBhvr>
                                      <p:to x="100000" y="100000"/>
                                    </p:animScale>
                                    <p:animScale>
                                      <p:cBhvr>
                                        <p:cTn id="131" dur="65">
                                          <p:stCondLst>
                                            <p:cond delay="4520"/>
                                          </p:stCondLst>
                                        </p:cTn>
                                        <p:tgtEl>
                                          <p:spTgt spid="8"/>
                                        </p:tgtEl>
                                      </p:cBhvr>
                                      <p:to x="100000" y="95000"/>
                                    </p:animScale>
                                    <p:animScale>
                                      <p:cBhvr>
                                        <p:cTn id="132" dur="415" decel="50000">
                                          <p:stCondLst>
                                            <p:cond delay="4585"/>
                                          </p:stCondLst>
                                        </p:cTn>
                                        <p:tgtEl>
                                          <p:spTgt spid="8"/>
                                        </p:tgtEl>
                                      </p:cBhvr>
                                      <p:to x="100000" y="100000"/>
                                    </p:animScale>
                                  </p:childTnLst>
                                </p:cTn>
                              </p:par>
                            </p:childTnLst>
                          </p:cTn>
                        </p:par>
                        <p:par>
                          <p:cTn id="133" fill="hold">
                            <p:stCondLst>
                              <p:cond delay="40000"/>
                            </p:stCondLst>
                            <p:childTnLst>
                              <p:par>
                                <p:cTn id="134" presetID="26" presetClass="entr" presetSubtype="0" fill="hold" grpId="0" nodeType="after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wipe(down)">
                                      <p:cBhvr>
                                        <p:cTn id="136" dur="1450">
                                          <p:stCondLst>
                                            <p:cond delay="0"/>
                                          </p:stCondLst>
                                        </p:cTn>
                                        <p:tgtEl>
                                          <p:spTgt spid="7"/>
                                        </p:tgtEl>
                                      </p:cBhvr>
                                    </p:animEffect>
                                    <p:anim calcmode="lin" valueType="num">
                                      <p:cBhvr>
                                        <p:cTn id="137" dur="45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8" dur="166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9" dur="1660" tmFilter="0, 0; 0.125,0.2665; 0.25,0.4; 0.375,0.465; 0.5,0.5;  0.625,0.535; 0.75,0.6; 0.875,0.7335; 1,1">
                                          <p:stCondLst>
                                            <p:cond delay="1660"/>
                                          </p:stCondLst>
                                        </p:cTn>
                                        <p:tgtEl>
                                          <p:spTgt spid="7"/>
                                        </p:tgtEl>
                                        <p:attrNameLst>
                                          <p:attrName>ppt_y</p:attrName>
                                        </p:attrNameLst>
                                      </p:cBhvr>
                                      <p:tavLst>
                                        <p:tav tm="0" fmla="#ppt_y-sin(pi*$)/9">
                                          <p:val>
                                            <p:fltVal val="0"/>
                                          </p:val>
                                        </p:tav>
                                        <p:tav tm="100000">
                                          <p:val>
                                            <p:fltVal val="1"/>
                                          </p:val>
                                        </p:tav>
                                      </p:tavLst>
                                    </p:anim>
                                    <p:anim calcmode="lin" valueType="num">
                                      <p:cBhvr>
                                        <p:cTn id="140" dur="830" tmFilter="0, 0; 0.125,0.2665; 0.25,0.4; 0.375,0.465; 0.5,0.5;  0.625,0.535; 0.75,0.6; 0.875,0.7335; 1,1">
                                          <p:stCondLst>
                                            <p:cond delay="3310"/>
                                          </p:stCondLst>
                                        </p:cTn>
                                        <p:tgtEl>
                                          <p:spTgt spid="7"/>
                                        </p:tgtEl>
                                        <p:attrNameLst>
                                          <p:attrName>ppt_y</p:attrName>
                                        </p:attrNameLst>
                                      </p:cBhvr>
                                      <p:tavLst>
                                        <p:tav tm="0" fmla="#ppt_y-sin(pi*$)/27">
                                          <p:val>
                                            <p:fltVal val="0"/>
                                          </p:val>
                                        </p:tav>
                                        <p:tav tm="100000">
                                          <p:val>
                                            <p:fltVal val="1"/>
                                          </p:val>
                                        </p:tav>
                                      </p:tavLst>
                                    </p:anim>
                                    <p:anim calcmode="lin" valueType="num">
                                      <p:cBhvr>
                                        <p:cTn id="141" dur="410" tmFilter="0, 0; 0.125,0.2665; 0.25,0.4; 0.375,0.465; 0.5,0.5;  0.625,0.535; 0.75,0.6; 0.875,0.7335; 1,1">
                                          <p:stCondLst>
                                            <p:cond delay="4140"/>
                                          </p:stCondLst>
                                        </p:cTn>
                                        <p:tgtEl>
                                          <p:spTgt spid="7"/>
                                        </p:tgtEl>
                                        <p:attrNameLst>
                                          <p:attrName>ppt_y</p:attrName>
                                        </p:attrNameLst>
                                      </p:cBhvr>
                                      <p:tavLst>
                                        <p:tav tm="0" fmla="#ppt_y-sin(pi*$)/81">
                                          <p:val>
                                            <p:fltVal val="0"/>
                                          </p:val>
                                        </p:tav>
                                        <p:tav tm="100000">
                                          <p:val>
                                            <p:fltVal val="1"/>
                                          </p:val>
                                        </p:tav>
                                      </p:tavLst>
                                    </p:anim>
                                    <p:animScale>
                                      <p:cBhvr>
                                        <p:cTn id="142" dur="65">
                                          <p:stCondLst>
                                            <p:cond delay="1625"/>
                                          </p:stCondLst>
                                        </p:cTn>
                                        <p:tgtEl>
                                          <p:spTgt spid="7"/>
                                        </p:tgtEl>
                                      </p:cBhvr>
                                      <p:to x="100000" y="60000"/>
                                    </p:animScale>
                                    <p:animScale>
                                      <p:cBhvr>
                                        <p:cTn id="143" dur="415" decel="50000">
                                          <p:stCondLst>
                                            <p:cond delay="1690"/>
                                          </p:stCondLst>
                                        </p:cTn>
                                        <p:tgtEl>
                                          <p:spTgt spid="7"/>
                                        </p:tgtEl>
                                      </p:cBhvr>
                                      <p:to x="100000" y="100000"/>
                                    </p:animScale>
                                    <p:animScale>
                                      <p:cBhvr>
                                        <p:cTn id="144" dur="65">
                                          <p:stCondLst>
                                            <p:cond delay="3280"/>
                                          </p:stCondLst>
                                        </p:cTn>
                                        <p:tgtEl>
                                          <p:spTgt spid="7"/>
                                        </p:tgtEl>
                                      </p:cBhvr>
                                      <p:to x="100000" y="80000"/>
                                    </p:animScale>
                                    <p:animScale>
                                      <p:cBhvr>
                                        <p:cTn id="145" dur="415" decel="50000">
                                          <p:stCondLst>
                                            <p:cond delay="3345"/>
                                          </p:stCondLst>
                                        </p:cTn>
                                        <p:tgtEl>
                                          <p:spTgt spid="7"/>
                                        </p:tgtEl>
                                      </p:cBhvr>
                                      <p:to x="100000" y="100000"/>
                                    </p:animScale>
                                    <p:animScale>
                                      <p:cBhvr>
                                        <p:cTn id="146" dur="65">
                                          <p:stCondLst>
                                            <p:cond delay="4105"/>
                                          </p:stCondLst>
                                        </p:cTn>
                                        <p:tgtEl>
                                          <p:spTgt spid="7"/>
                                        </p:tgtEl>
                                      </p:cBhvr>
                                      <p:to x="100000" y="90000"/>
                                    </p:animScale>
                                    <p:animScale>
                                      <p:cBhvr>
                                        <p:cTn id="147" dur="415" decel="50000">
                                          <p:stCondLst>
                                            <p:cond delay="4170"/>
                                          </p:stCondLst>
                                        </p:cTn>
                                        <p:tgtEl>
                                          <p:spTgt spid="7"/>
                                        </p:tgtEl>
                                      </p:cBhvr>
                                      <p:to x="100000" y="100000"/>
                                    </p:animScale>
                                    <p:animScale>
                                      <p:cBhvr>
                                        <p:cTn id="148" dur="65">
                                          <p:stCondLst>
                                            <p:cond delay="4520"/>
                                          </p:stCondLst>
                                        </p:cTn>
                                        <p:tgtEl>
                                          <p:spTgt spid="7"/>
                                        </p:tgtEl>
                                      </p:cBhvr>
                                      <p:to x="100000" y="95000"/>
                                    </p:animScale>
                                    <p:animScale>
                                      <p:cBhvr>
                                        <p:cTn id="149" dur="415" decel="50000">
                                          <p:stCondLst>
                                            <p:cond delay="4585"/>
                                          </p:stCondLst>
                                        </p:cTn>
                                        <p:tgtEl>
                                          <p:spTgt spid="7"/>
                                        </p:tgtEl>
                                      </p:cBhvr>
                                      <p:to x="100000" y="100000"/>
                                    </p:animScale>
                                  </p:childTnLst>
                                </p:cTn>
                              </p:par>
                            </p:childTnLst>
                          </p:cTn>
                        </p:par>
                        <p:par>
                          <p:cTn id="150" fill="hold">
                            <p:stCondLst>
                              <p:cond delay="45000"/>
                            </p:stCondLst>
                            <p:childTnLst>
                              <p:par>
                                <p:cTn id="151" presetID="26" presetClass="entr" presetSubtype="0" fill="hold" grpId="0" nodeType="afterEffect">
                                  <p:stCondLst>
                                    <p:cond delay="0"/>
                                  </p:stCondLst>
                                  <p:childTnLst>
                                    <p:set>
                                      <p:cBhvr>
                                        <p:cTn id="152" dur="1" fill="hold">
                                          <p:stCondLst>
                                            <p:cond delay="0"/>
                                          </p:stCondLst>
                                        </p:cTn>
                                        <p:tgtEl>
                                          <p:spTgt spid="13"/>
                                        </p:tgtEl>
                                        <p:attrNameLst>
                                          <p:attrName>style.visibility</p:attrName>
                                        </p:attrNameLst>
                                      </p:cBhvr>
                                      <p:to>
                                        <p:strVal val="visible"/>
                                      </p:to>
                                    </p:set>
                                    <p:animEffect transition="in" filter="wipe(down)">
                                      <p:cBhvr>
                                        <p:cTn id="153" dur="1450">
                                          <p:stCondLst>
                                            <p:cond delay="0"/>
                                          </p:stCondLst>
                                        </p:cTn>
                                        <p:tgtEl>
                                          <p:spTgt spid="13"/>
                                        </p:tgtEl>
                                      </p:cBhvr>
                                    </p:animEffect>
                                    <p:anim calcmode="lin" valueType="num">
                                      <p:cBhvr>
                                        <p:cTn id="154" dur="4555"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5" dur="1660"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6" dur="1660" tmFilter="0, 0; 0.125,0.2665; 0.25,0.4; 0.375,0.465; 0.5,0.5;  0.625,0.535; 0.75,0.6; 0.875,0.7335; 1,1">
                                          <p:stCondLst>
                                            <p:cond delay="1660"/>
                                          </p:stCondLst>
                                        </p:cTn>
                                        <p:tgtEl>
                                          <p:spTgt spid="13"/>
                                        </p:tgtEl>
                                        <p:attrNameLst>
                                          <p:attrName>ppt_y</p:attrName>
                                        </p:attrNameLst>
                                      </p:cBhvr>
                                      <p:tavLst>
                                        <p:tav tm="0" fmla="#ppt_y-sin(pi*$)/9">
                                          <p:val>
                                            <p:fltVal val="0"/>
                                          </p:val>
                                        </p:tav>
                                        <p:tav tm="100000">
                                          <p:val>
                                            <p:fltVal val="1"/>
                                          </p:val>
                                        </p:tav>
                                      </p:tavLst>
                                    </p:anim>
                                    <p:anim calcmode="lin" valueType="num">
                                      <p:cBhvr>
                                        <p:cTn id="157" dur="830" tmFilter="0, 0; 0.125,0.2665; 0.25,0.4; 0.375,0.465; 0.5,0.5;  0.625,0.535; 0.75,0.6; 0.875,0.7335; 1,1">
                                          <p:stCondLst>
                                            <p:cond delay="3310"/>
                                          </p:stCondLst>
                                        </p:cTn>
                                        <p:tgtEl>
                                          <p:spTgt spid="13"/>
                                        </p:tgtEl>
                                        <p:attrNameLst>
                                          <p:attrName>ppt_y</p:attrName>
                                        </p:attrNameLst>
                                      </p:cBhvr>
                                      <p:tavLst>
                                        <p:tav tm="0" fmla="#ppt_y-sin(pi*$)/27">
                                          <p:val>
                                            <p:fltVal val="0"/>
                                          </p:val>
                                        </p:tav>
                                        <p:tav tm="100000">
                                          <p:val>
                                            <p:fltVal val="1"/>
                                          </p:val>
                                        </p:tav>
                                      </p:tavLst>
                                    </p:anim>
                                    <p:anim calcmode="lin" valueType="num">
                                      <p:cBhvr>
                                        <p:cTn id="158" dur="410" tmFilter="0, 0; 0.125,0.2665; 0.25,0.4; 0.375,0.465; 0.5,0.5;  0.625,0.535; 0.75,0.6; 0.875,0.7335; 1,1">
                                          <p:stCondLst>
                                            <p:cond delay="4140"/>
                                          </p:stCondLst>
                                        </p:cTn>
                                        <p:tgtEl>
                                          <p:spTgt spid="13"/>
                                        </p:tgtEl>
                                        <p:attrNameLst>
                                          <p:attrName>ppt_y</p:attrName>
                                        </p:attrNameLst>
                                      </p:cBhvr>
                                      <p:tavLst>
                                        <p:tav tm="0" fmla="#ppt_y-sin(pi*$)/81">
                                          <p:val>
                                            <p:fltVal val="0"/>
                                          </p:val>
                                        </p:tav>
                                        <p:tav tm="100000">
                                          <p:val>
                                            <p:fltVal val="1"/>
                                          </p:val>
                                        </p:tav>
                                      </p:tavLst>
                                    </p:anim>
                                    <p:animScale>
                                      <p:cBhvr>
                                        <p:cTn id="159" dur="65">
                                          <p:stCondLst>
                                            <p:cond delay="1625"/>
                                          </p:stCondLst>
                                        </p:cTn>
                                        <p:tgtEl>
                                          <p:spTgt spid="13"/>
                                        </p:tgtEl>
                                      </p:cBhvr>
                                      <p:to x="100000" y="60000"/>
                                    </p:animScale>
                                    <p:animScale>
                                      <p:cBhvr>
                                        <p:cTn id="160" dur="415" decel="50000">
                                          <p:stCondLst>
                                            <p:cond delay="1690"/>
                                          </p:stCondLst>
                                        </p:cTn>
                                        <p:tgtEl>
                                          <p:spTgt spid="13"/>
                                        </p:tgtEl>
                                      </p:cBhvr>
                                      <p:to x="100000" y="100000"/>
                                    </p:animScale>
                                    <p:animScale>
                                      <p:cBhvr>
                                        <p:cTn id="161" dur="65">
                                          <p:stCondLst>
                                            <p:cond delay="3280"/>
                                          </p:stCondLst>
                                        </p:cTn>
                                        <p:tgtEl>
                                          <p:spTgt spid="13"/>
                                        </p:tgtEl>
                                      </p:cBhvr>
                                      <p:to x="100000" y="80000"/>
                                    </p:animScale>
                                    <p:animScale>
                                      <p:cBhvr>
                                        <p:cTn id="162" dur="415" decel="50000">
                                          <p:stCondLst>
                                            <p:cond delay="3345"/>
                                          </p:stCondLst>
                                        </p:cTn>
                                        <p:tgtEl>
                                          <p:spTgt spid="13"/>
                                        </p:tgtEl>
                                      </p:cBhvr>
                                      <p:to x="100000" y="100000"/>
                                    </p:animScale>
                                    <p:animScale>
                                      <p:cBhvr>
                                        <p:cTn id="163" dur="65">
                                          <p:stCondLst>
                                            <p:cond delay="4105"/>
                                          </p:stCondLst>
                                        </p:cTn>
                                        <p:tgtEl>
                                          <p:spTgt spid="13"/>
                                        </p:tgtEl>
                                      </p:cBhvr>
                                      <p:to x="100000" y="90000"/>
                                    </p:animScale>
                                    <p:animScale>
                                      <p:cBhvr>
                                        <p:cTn id="164" dur="415" decel="50000">
                                          <p:stCondLst>
                                            <p:cond delay="4170"/>
                                          </p:stCondLst>
                                        </p:cTn>
                                        <p:tgtEl>
                                          <p:spTgt spid="13"/>
                                        </p:tgtEl>
                                      </p:cBhvr>
                                      <p:to x="100000" y="100000"/>
                                    </p:animScale>
                                    <p:animScale>
                                      <p:cBhvr>
                                        <p:cTn id="165" dur="65">
                                          <p:stCondLst>
                                            <p:cond delay="4520"/>
                                          </p:stCondLst>
                                        </p:cTn>
                                        <p:tgtEl>
                                          <p:spTgt spid="13"/>
                                        </p:tgtEl>
                                      </p:cBhvr>
                                      <p:to x="100000" y="95000"/>
                                    </p:animScale>
                                    <p:animScale>
                                      <p:cBhvr>
                                        <p:cTn id="166" dur="415" decel="50000">
                                          <p:stCondLst>
                                            <p:cond delay="4585"/>
                                          </p:stCondLst>
                                        </p:cTn>
                                        <p:tgtEl>
                                          <p:spTgt spid="13"/>
                                        </p:tgtEl>
                                      </p:cBhvr>
                                      <p:to x="100000" y="100000"/>
                                    </p:animScale>
                                  </p:childTnLst>
                                </p:cTn>
                              </p:par>
                            </p:childTnLst>
                          </p:cTn>
                        </p:par>
                        <p:par>
                          <p:cTn id="167" fill="hold">
                            <p:stCondLst>
                              <p:cond delay="50000"/>
                            </p:stCondLst>
                            <p:childTnLst>
                              <p:par>
                                <p:cTn id="168" presetID="26" presetClass="entr" presetSubtype="0" fill="hold" grpId="0" nodeType="afterEffect">
                                  <p:stCondLst>
                                    <p:cond delay="0"/>
                                  </p:stCondLst>
                                  <p:childTnLst>
                                    <p:set>
                                      <p:cBhvr>
                                        <p:cTn id="169" dur="1" fill="hold">
                                          <p:stCondLst>
                                            <p:cond delay="0"/>
                                          </p:stCondLst>
                                        </p:cTn>
                                        <p:tgtEl>
                                          <p:spTgt spid="14"/>
                                        </p:tgtEl>
                                        <p:attrNameLst>
                                          <p:attrName>style.visibility</p:attrName>
                                        </p:attrNameLst>
                                      </p:cBhvr>
                                      <p:to>
                                        <p:strVal val="visible"/>
                                      </p:to>
                                    </p:set>
                                    <p:animEffect transition="in" filter="wipe(down)">
                                      <p:cBhvr>
                                        <p:cTn id="170" dur="1450">
                                          <p:stCondLst>
                                            <p:cond delay="0"/>
                                          </p:stCondLst>
                                        </p:cTn>
                                        <p:tgtEl>
                                          <p:spTgt spid="14"/>
                                        </p:tgtEl>
                                      </p:cBhvr>
                                    </p:animEffect>
                                    <p:anim calcmode="lin" valueType="num">
                                      <p:cBhvr>
                                        <p:cTn id="171" dur="4555"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2" dur="166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3" dur="1660" tmFilter="0, 0; 0.125,0.2665; 0.25,0.4; 0.375,0.465; 0.5,0.5;  0.625,0.535; 0.75,0.6; 0.875,0.7335; 1,1">
                                          <p:stCondLst>
                                            <p:cond delay="1660"/>
                                          </p:stCondLst>
                                        </p:cTn>
                                        <p:tgtEl>
                                          <p:spTgt spid="14"/>
                                        </p:tgtEl>
                                        <p:attrNameLst>
                                          <p:attrName>ppt_y</p:attrName>
                                        </p:attrNameLst>
                                      </p:cBhvr>
                                      <p:tavLst>
                                        <p:tav tm="0" fmla="#ppt_y-sin(pi*$)/9">
                                          <p:val>
                                            <p:fltVal val="0"/>
                                          </p:val>
                                        </p:tav>
                                        <p:tav tm="100000">
                                          <p:val>
                                            <p:fltVal val="1"/>
                                          </p:val>
                                        </p:tav>
                                      </p:tavLst>
                                    </p:anim>
                                    <p:anim calcmode="lin" valueType="num">
                                      <p:cBhvr>
                                        <p:cTn id="174" dur="830" tmFilter="0, 0; 0.125,0.2665; 0.25,0.4; 0.375,0.465; 0.5,0.5;  0.625,0.535; 0.75,0.6; 0.875,0.7335; 1,1">
                                          <p:stCondLst>
                                            <p:cond delay="3310"/>
                                          </p:stCondLst>
                                        </p:cTn>
                                        <p:tgtEl>
                                          <p:spTgt spid="14"/>
                                        </p:tgtEl>
                                        <p:attrNameLst>
                                          <p:attrName>ppt_y</p:attrName>
                                        </p:attrNameLst>
                                      </p:cBhvr>
                                      <p:tavLst>
                                        <p:tav tm="0" fmla="#ppt_y-sin(pi*$)/27">
                                          <p:val>
                                            <p:fltVal val="0"/>
                                          </p:val>
                                        </p:tav>
                                        <p:tav tm="100000">
                                          <p:val>
                                            <p:fltVal val="1"/>
                                          </p:val>
                                        </p:tav>
                                      </p:tavLst>
                                    </p:anim>
                                    <p:anim calcmode="lin" valueType="num">
                                      <p:cBhvr>
                                        <p:cTn id="175" dur="410" tmFilter="0, 0; 0.125,0.2665; 0.25,0.4; 0.375,0.465; 0.5,0.5;  0.625,0.535; 0.75,0.6; 0.875,0.7335; 1,1">
                                          <p:stCondLst>
                                            <p:cond delay="4140"/>
                                          </p:stCondLst>
                                        </p:cTn>
                                        <p:tgtEl>
                                          <p:spTgt spid="14"/>
                                        </p:tgtEl>
                                        <p:attrNameLst>
                                          <p:attrName>ppt_y</p:attrName>
                                        </p:attrNameLst>
                                      </p:cBhvr>
                                      <p:tavLst>
                                        <p:tav tm="0" fmla="#ppt_y-sin(pi*$)/81">
                                          <p:val>
                                            <p:fltVal val="0"/>
                                          </p:val>
                                        </p:tav>
                                        <p:tav tm="100000">
                                          <p:val>
                                            <p:fltVal val="1"/>
                                          </p:val>
                                        </p:tav>
                                      </p:tavLst>
                                    </p:anim>
                                    <p:animScale>
                                      <p:cBhvr>
                                        <p:cTn id="176" dur="65">
                                          <p:stCondLst>
                                            <p:cond delay="1625"/>
                                          </p:stCondLst>
                                        </p:cTn>
                                        <p:tgtEl>
                                          <p:spTgt spid="14"/>
                                        </p:tgtEl>
                                      </p:cBhvr>
                                      <p:to x="100000" y="60000"/>
                                    </p:animScale>
                                    <p:animScale>
                                      <p:cBhvr>
                                        <p:cTn id="177" dur="415" decel="50000">
                                          <p:stCondLst>
                                            <p:cond delay="1690"/>
                                          </p:stCondLst>
                                        </p:cTn>
                                        <p:tgtEl>
                                          <p:spTgt spid="14"/>
                                        </p:tgtEl>
                                      </p:cBhvr>
                                      <p:to x="100000" y="100000"/>
                                    </p:animScale>
                                    <p:animScale>
                                      <p:cBhvr>
                                        <p:cTn id="178" dur="65">
                                          <p:stCondLst>
                                            <p:cond delay="3280"/>
                                          </p:stCondLst>
                                        </p:cTn>
                                        <p:tgtEl>
                                          <p:spTgt spid="14"/>
                                        </p:tgtEl>
                                      </p:cBhvr>
                                      <p:to x="100000" y="80000"/>
                                    </p:animScale>
                                    <p:animScale>
                                      <p:cBhvr>
                                        <p:cTn id="179" dur="415" decel="50000">
                                          <p:stCondLst>
                                            <p:cond delay="3345"/>
                                          </p:stCondLst>
                                        </p:cTn>
                                        <p:tgtEl>
                                          <p:spTgt spid="14"/>
                                        </p:tgtEl>
                                      </p:cBhvr>
                                      <p:to x="100000" y="100000"/>
                                    </p:animScale>
                                    <p:animScale>
                                      <p:cBhvr>
                                        <p:cTn id="180" dur="65">
                                          <p:stCondLst>
                                            <p:cond delay="4105"/>
                                          </p:stCondLst>
                                        </p:cTn>
                                        <p:tgtEl>
                                          <p:spTgt spid="14"/>
                                        </p:tgtEl>
                                      </p:cBhvr>
                                      <p:to x="100000" y="90000"/>
                                    </p:animScale>
                                    <p:animScale>
                                      <p:cBhvr>
                                        <p:cTn id="181" dur="415" decel="50000">
                                          <p:stCondLst>
                                            <p:cond delay="4170"/>
                                          </p:stCondLst>
                                        </p:cTn>
                                        <p:tgtEl>
                                          <p:spTgt spid="14"/>
                                        </p:tgtEl>
                                      </p:cBhvr>
                                      <p:to x="100000" y="100000"/>
                                    </p:animScale>
                                    <p:animScale>
                                      <p:cBhvr>
                                        <p:cTn id="182" dur="65">
                                          <p:stCondLst>
                                            <p:cond delay="4520"/>
                                          </p:stCondLst>
                                        </p:cTn>
                                        <p:tgtEl>
                                          <p:spTgt spid="14"/>
                                        </p:tgtEl>
                                      </p:cBhvr>
                                      <p:to x="100000" y="95000"/>
                                    </p:animScale>
                                    <p:animScale>
                                      <p:cBhvr>
                                        <p:cTn id="183" dur="415" decel="50000">
                                          <p:stCondLst>
                                            <p:cond delay="4585"/>
                                          </p:stCondLst>
                                        </p:cTn>
                                        <p:tgtEl>
                                          <p:spTgt spid="14"/>
                                        </p:tgtEl>
                                      </p:cBhvr>
                                      <p:to x="100000" y="100000"/>
                                    </p:animScale>
                                  </p:childTnLst>
                                </p:cTn>
                              </p:par>
                            </p:childTnLst>
                          </p:cTn>
                        </p:par>
                        <p:par>
                          <p:cTn id="184" fill="hold">
                            <p:stCondLst>
                              <p:cond delay="55000"/>
                            </p:stCondLst>
                            <p:childTnLst>
                              <p:par>
                                <p:cTn id="185" presetID="26" presetClass="entr" presetSubtype="0" fill="hold" grpId="0" nodeType="afterEffect">
                                  <p:stCondLst>
                                    <p:cond delay="0"/>
                                  </p:stCondLst>
                                  <p:childTnLst>
                                    <p:set>
                                      <p:cBhvr>
                                        <p:cTn id="186" dur="1" fill="hold">
                                          <p:stCondLst>
                                            <p:cond delay="0"/>
                                          </p:stCondLst>
                                        </p:cTn>
                                        <p:tgtEl>
                                          <p:spTgt spid="16"/>
                                        </p:tgtEl>
                                        <p:attrNameLst>
                                          <p:attrName>style.visibility</p:attrName>
                                        </p:attrNameLst>
                                      </p:cBhvr>
                                      <p:to>
                                        <p:strVal val="visible"/>
                                      </p:to>
                                    </p:set>
                                    <p:animEffect transition="in" filter="wipe(down)">
                                      <p:cBhvr>
                                        <p:cTn id="187" dur="1450">
                                          <p:stCondLst>
                                            <p:cond delay="0"/>
                                          </p:stCondLst>
                                        </p:cTn>
                                        <p:tgtEl>
                                          <p:spTgt spid="16"/>
                                        </p:tgtEl>
                                      </p:cBhvr>
                                    </p:animEffect>
                                    <p:anim calcmode="lin" valueType="num">
                                      <p:cBhvr>
                                        <p:cTn id="188" dur="4555"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9" dur="166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0" dur="1660" tmFilter="0, 0; 0.125,0.2665; 0.25,0.4; 0.375,0.465; 0.5,0.5;  0.625,0.535; 0.75,0.6; 0.875,0.7335; 1,1">
                                          <p:stCondLst>
                                            <p:cond delay="1660"/>
                                          </p:stCondLst>
                                        </p:cTn>
                                        <p:tgtEl>
                                          <p:spTgt spid="16"/>
                                        </p:tgtEl>
                                        <p:attrNameLst>
                                          <p:attrName>ppt_y</p:attrName>
                                        </p:attrNameLst>
                                      </p:cBhvr>
                                      <p:tavLst>
                                        <p:tav tm="0" fmla="#ppt_y-sin(pi*$)/9">
                                          <p:val>
                                            <p:fltVal val="0"/>
                                          </p:val>
                                        </p:tav>
                                        <p:tav tm="100000">
                                          <p:val>
                                            <p:fltVal val="1"/>
                                          </p:val>
                                        </p:tav>
                                      </p:tavLst>
                                    </p:anim>
                                    <p:anim calcmode="lin" valueType="num">
                                      <p:cBhvr>
                                        <p:cTn id="191" dur="830" tmFilter="0, 0; 0.125,0.2665; 0.25,0.4; 0.375,0.465; 0.5,0.5;  0.625,0.535; 0.75,0.6; 0.875,0.7335; 1,1">
                                          <p:stCondLst>
                                            <p:cond delay="3310"/>
                                          </p:stCondLst>
                                        </p:cTn>
                                        <p:tgtEl>
                                          <p:spTgt spid="16"/>
                                        </p:tgtEl>
                                        <p:attrNameLst>
                                          <p:attrName>ppt_y</p:attrName>
                                        </p:attrNameLst>
                                      </p:cBhvr>
                                      <p:tavLst>
                                        <p:tav tm="0" fmla="#ppt_y-sin(pi*$)/27">
                                          <p:val>
                                            <p:fltVal val="0"/>
                                          </p:val>
                                        </p:tav>
                                        <p:tav tm="100000">
                                          <p:val>
                                            <p:fltVal val="1"/>
                                          </p:val>
                                        </p:tav>
                                      </p:tavLst>
                                    </p:anim>
                                    <p:anim calcmode="lin" valueType="num">
                                      <p:cBhvr>
                                        <p:cTn id="192" dur="410" tmFilter="0, 0; 0.125,0.2665; 0.25,0.4; 0.375,0.465; 0.5,0.5;  0.625,0.535; 0.75,0.6; 0.875,0.7335; 1,1">
                                          <p:stCondLst>
                                            <p:cond delay="4140"/>
                                          </p:stCondLst>
                                        </p:cTn>
                                        <p:tgtEl>
                                          <p:spTgt spid="16"/>
                                        </p:tgtEl>
                                        <p:attrNameLst>
                                          <p:attrName>ppt_y</p:attrName>
                                        </p:attrNameLst>
                                      </p:cBhvr>
                                      <p:tavLst>
                                        <p:tav tm="0" fmla="#ppt_y-sin(pi*$)/81">
                                          <p:val>
                                            <p:fltVal val="0"/>
                                          </p:val>
                                        </p:tav>
                                        <p:tav tm="100000">
                                          <p:val>
                                            <p:fltVal val="1"/>
                                          </p:val>
                                        </p:tav>
                                      </p:tavLst>
                                    </p:anim>
                                    <p:animScale>
                                      <p:cBhvr>
                                        <p:cTn id="193" dur="65">
                                          <p:stCondLst>
                                            <p:cond delay="1625"/>
                                          </p:stCondLst>
                                        </p:cTn>
                                        <p:tgtEl>
                                          <p:spTgt spid="16"/>
                                        </p:tgtEl>
                                      </p:cBhvr>
                                      <p:to x="100000" y="60000"/>
                                    </p:animScale>
                                    <p:animScale>
                                      <p:cBhvr>
                                        <p:cTn id="194" dur="415" decel="50000">
                                          <p:stCondLst>
                                            <p:cond delay="1690"/>
                                          </p:stCondLst>
                                        </p:cTn>
                                        <p:tgtEl>
                                          <p:spTgt spid="16"/>
                                        </p:tgtEl>
                                      </p:cBhvr>
                                      <p:to x="100000" y="100000"/>
                                    </p:animScale>
                                    <p:animScale>
                                      <p:cBhvr>
                                        <p:cTn id="195" dur="65">
                                          <p:stCondLst>
                                            <p:cond delay="3280"/>
                                          </p:stCondLst>
                                        </p:cTn>
                                        <p:tgtEl>
                                          <p:spTgt spid="16"/>
                                        </p:tgtEl>
                                      </p:cBhvr>
                                      <p:to x="100000" y="80000"/>
                                    </p:animScale>
                                    <p:animScale>
                                      <p:cBhvr>
                                        <p:cTn id="196" dur="415" decel="50000">
                                          <p:stCondLst>
                                            <p:cond delay="3345"/>
                                          </p:stCondLst>
                                        </p:cTn>
                                        <p:tgtEl>
                                          <p:spTgt spid="16"/>
                                        </p:tgtEl>
                                      </p:cBhvr>
                                      <p:to x="100000" y="100000"/>
                                    </p:animScale>
                                    <p:animScale>
                                      <p:cBhvr>
                                        <p:cTn id="197" dur="65">
                                          <p:stCondLst>
                                            <p:cond delay="4105"/>
                                          </p:stCondLst>
                                        </p:cTn>
                                        <p:tgtEl>
                                          <p:spTgt spid="16"/>
                                        </p:tgtEl>
                                      </p:cBhvr>
                                      <p:to x="100000" y="90000"/>
                                    </p:animScale>
                                    <p:animScale>
                                      <p:cBhvr>
                                        <p:cTn id="198" dur="415" decel="50000">
                                          <p:stCondLst>
                                            <p:cond delay="4170"/>
                                          </p:stCondLst>
                                        </p:cTn>
                                        <p:tgtEl>
                                          <p:spTgt spid="16"/>
                                        </p:tgtEl>
                                      </p:cBhvr>
                                      <p:to x="100000" y="100000"/>
                                    </p:animScale>
                                    <p:animScale>
                                      <p:cBhvr>
                                        <p:cTn id="199" dur="65">
                                          <p:stCondLst>
                                            <p:cond delay="4520"/>
                                          </p:stCondLst>
                                        </p:cTn>
                                        <p:tgtEl>
                                          <p:spTgt spid="16"/>
                                        </p:tgtEl>
                                      </p:cBhvr>
                                      <p:to x="100000" y="95000"/>
                                    </p:animScale>
                                    <p:animScale>
                                      <p:cBhvr>
                                        <p:cTn id="200" dur="415" decel="50000">
                                          <p:stCondLst>
                                            <p:cond delay="4585"/>
                                          </p:stCondLst>
                                        </p:cTn>
                                        <p:tgtEl>
                                          <p:spTgt spid="16"/>
                                        </p:tgtEl>
                                      </p:cBhvr>
                                      <p:to x="100000" y="100000"/>
                                    </p:animScale>
                                  </p:childTnLst>
                                </p:cTn>
                              </p:par>
                            </p:childTnLst>
                          </p:cTn>
                        </p:par>
                        <p:par>
                          <p:cTn id="201" fill="hold">
                            <p:stCondLst>
                              <p:cond delay="60000"/>
                            </p:stCondLst>
                            <p:childTnLst>
                              <p:par>
                                <p:cTn id="202" presetID="26" presetClass="entr" presetSubtype="0" fill="hold" grpId="0" nodeType="afterEffect">
                                  <p:stCondLst>
                                    <p:cond delay="0"/>
                                  </p:stCondLst>
                                  <p:childTnLst>
                                    <p:set>
                                      <p:cBhvr>
                                        <p:cTn id="203" dur="1" fill="hold">
                                          <p:stCondLst>
                                            <p:cond delay="0"/>
                                          </p:stCondLst>
                                        </p:cTn>
                                        <p:tgtEl>
                                          <p:spTgt spid="15"/>
                                        </p:tgtEl>
                                        <p:attrNameLst>
                                          <p:attrName>style.visibility</p:attrName>
                                        </p:attrNameLst>
                                      </p:cBhvr>
                                      <p:to>
                                        <p:strVal val="visible"/>
                                      </p:to>
                                    </p:set>
                                    <p:animEffect transition="in" filter="wipe(down)">
                                      <p:cBhvr>
                                        <p:cTn id="204" dur="1450">
                                          <p:stCondLst>
                                            <p:cond delay="0"/>
                                          </p:stCondLst>
                                        </p:cTn>
                                        <p:tgtEl>
                                          <p:spTgt spid="15"/>
                                        </p:tgtEl>
                                      </p:cBhvr>
                                    </p:animEffect>
                                    <p:anim calcmode="lin" valueType="num">
                                      <p:cBhvr>
                                        <p:cTn id="205" dur="4555"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6" dur="166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7" dur="1660" tmFilter="0, 0; 0.125,0.2665; 0.25,0.4; 0.375,0.465; 0.5,0.5;  0.625,0.535; 0.75,0.6; 0.875,0.7335; 1,1">
                                          <p:stCondLst>
                                            <p:cond delay="1660"/>
                                          </p:stCondLst>
                                        </p:cTn>
                                        <p:tgtEl>
                                          <p:spTgt spid="15"/>
                                        </p:tgtEl>
                                        <p:attrNameLst>
                                          <p:attrName>ppt_y</p:attrName>
                                        </p:attrNameLst>
                                      </p:cBhvr>
                                      <p:tavLst>
                                        <p:tav tm="0" fmla="#ppt_y-sin(pi*$)/9">
                                          <p:val>
                                            <p:fltVal val="0"/>
                                          </p:val>
                                        </p:tav>
                                        <p:tav tm="100000">
                                          <p:val>
                                            <p:fltVal val="1"/>
                                          </p:val>
                                        </p:tav>
                                      </p:tavLst>
                                    </p:anim>
                                    <p:anim calcmode="lin" valueType="num">
                                      <p:cBhvr>
                                        <p:cTn id="208" dur="830" tmFilter="0, 0; 0.125,0.2665; 0.25,0.4; 0.375,0.465; 0.5,0.5;  0.625,0.535; 0.75,0.6; 0.875,0.7335; 1,1">
                                          <p:stCondLst>
                                            <p:cond delay="3310"/>
                                          </p:stCondLst>
                                        </p:cTn>
                                        <p:tgtEl>
                                          <p:spTgt spid="15"/>
                                        </p:tgtEl>
                                        <p:attrNameLst>
                                          <p:attrName>ppt_y</p:attrName>
                                        </p:attrNameLst>
                                      </p:cBhvr>
                                      <p:tavLst>
                                        <p:tav tm="0" fmla="#ppt_y-sin(pi*$)/27">
                                          <p:val>
                                            <p:fltVal val="0"/>
                                          </p:val>
                                        </p:tav>
                                        <p:tav tm="100000">
                                          <p:val>
                                            <p:fltVal val="1"/>
                                          </p:val>
                                        </p:tav>
                                      </p:tavLst>
                                    </p:anim>
                                    <p:anim calcmode="lin" valueType="num">
                                      <p:cBhvr>
                                        <p:cTn id="209" dur="410" tmFilter="0, 0; 0.125,0.2665; 0.25,0.4; 0.375,0.465; 0.5,0.5;  0.625,0.535; 0.75,0.6; 0.875,0.7335; 1,1">
                                          <p:stCondLst>
                                            <p:cond delay="4140"/>
                                          </p:stCondLst>
                                        </p:cTn>
                                        <p:tgtEl>
                                          <p:spTgt spid="15"/>
                                        </p:tgtEl>
                                        <p:attrNameLst>
                                          <p:attrName>ppt_y</p:attrName>
                                        </p:attrNameLst>
                                      </p:cBhvr>
                                      <p:tavLst>
                                        <p:tav tm="0" fmla="#ppt_y-sin(pi*$)/81">
                                          <p:val>
                                            <p:fltVal val="0"/>
                                          </p:val>
                                        </p:tav>
                                        <p:tav tm="100000">
                                          <p:val>
                                            <p:fltVal val="1"/>
                                          </p:val>
                                        </p:tav>
                                      </p:tavLst>
                                    </p:anim>
                                    <p:animScale>
                                      <p:cBhvr>
                                        <p:cTn id="210" dur="65">
                                          <p:stCondLst>
                                            <p:cond delay="1625"/>
                                          </p:stCondLst>
                                        </p:cTn>
                                        <p:tgtEl>
                                          <p:spTgt spid="15"/>
                                        </p:tgtEl>
                                      </p:cBhvr>
                                      <p:to x="100000" y="60000"/>
                                    </p:animScale>
                                    <p:animScale>
                                      <p:cBhvr>
                                        <p:cTn id="211" dur="415" decel="50000">
                                          <p:stCondLst>
                                            <p:cond delay="1690"/>
                                          </p:stCondLst>
                                        </p:cTn>
                                        <p:tgtEl>
                                          <p:spTgt spid="15"/>
                                        </p:tgtEl>
                                      </p:cBhvr>
                                      <p:to x="100000" y="100000"/>
                                    </p:animScale>
                                    <p:animScale>
                                      <p:cBhvr>
                                        <p:cTn id="212" dur="65">
                                          <p:stCondLst>
                                            <p:cond delay="3280"/>
                                          </p:stCondLst>
                                        </p:cTn>
                                        <p:tgtEl>
                                          <p:spTgt spid="15"/>
                                        </p:tgtEl>
                                      </p:cBhvr>
                                      <p:to x="100000" y="80000"/>
                                    </p:animScale>
                                    <p:animScale>
                                      <p:cBhvr>
                                        <p:cTn id="213" dur="415" decel="50000">
                                          <p:stCondLst>
                                            <p:cond delay="3345"/>
                                          </p:stCondLst>
                                        </p:cTn>
                                        <p:tgtEl>
                                          <p:spTgt spid="15"/>
                                        </p:tgtEl>
                                      </p:cBhvr>
                                      <p:to x="100000" y="100000"/>
                                    </p:animScale>
                                    <p:animScale>
                                      <p:cBhvr>
                                        <p:cTn id="214" dur="65">
                                          <p:stCondLst>
                                            <p:cond delay="4105"/>
                                          </p:stCondLst>
                                        </p:cTn>
                                        <p:tgtEl>
                                          <p:spTgt spid="15"/>
                                        </p:tgtEl>
                                      </p:cBhvr>
                                      <p:to x="100000" y="90000"/>
                                    </p:animScale>
                                    <p:animScale>
                                      <p:cBhvr>
                                        <p:cTn id="215" dur="415" decel="50000">
                                          <p:stCondLst>
                                            <p:cond delay="4170"/>
                                          </p:stCondLst>
                                        </p:cTn>
                                        <p:tgtEl>
                                          <p:spTgt spid="15"/>
                                        </p:tgtEl>
                                      </p:cBhvr>
                                      <p:to x="100000" y="100000"/>
                                    </p:animScale>
                                    <p:animScale>
                                      <p:cBhvr>
                                        <p:cTn id="216" dur="65">
                                          <p:stCondLst>
                                            <p:cond delay="4520"/>
                                          </p:stCondLst>
                                        </p:cTn>
                                        <p:tgtEl>
                                          <p:spTgt spid="15"/>
                                        </p:tgtEl>
                                      </p:cBhvr>
                                      <p:to x="100000" y="95000"/>
                                    </p:animScale>
                                    <p:animScale>
                                      <p:cBhvr>
                                        <p:cTn id="217" dur="415" decel="50000">
                                          <p:stCondLst>
                                            <p:cond delay="4585"/>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106658023"/>
              </p:ext>
            </p:extLst>
          </p:nvPr>
        </p:nvGraphicFramePr>
        <p:xfrm>
          <a:off x="1323832" y="272955"/>
          <a:ext cx="10645255" cy="658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8014150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97151169"/>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7150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40089504"/>
              </p:ext>
            </p:extLst>
          </p:nvPr>
        </p:nvGraphicFramePr>
        <p:xfrm>
          <a:off x="1323832" y="272955"/>
          <a:ext cx="10645255" cy="6585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325316"/>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8281159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52119354"/>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654304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2118903"/>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6080178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36457993"/>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698479" y="6277128"/>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18724092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40987183"/>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83383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823555048"/>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395408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7861509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52142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4493057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6743306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76754506"/>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568694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2153419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137884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9564985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950184"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693242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23719945"/>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98116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6234743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43543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568177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2768484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79738316"/>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903973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808229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716126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11111783"/>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68327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58322882"/>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014903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8575041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241899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528875849"/>
              </p:ext>
            </p:extLst>
          </p:nvPr>
        </p:nvGraphicFramePr>
        <p:xfrm>
          <a:off x="365760" y="326572"/>
          <a:ext cx="11508377" cy="6244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86540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32115716"/>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529919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156634692"/>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593080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226694310"/>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541890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8253849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2722396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06109396"/>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3461457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29463697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145096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528108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5386861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205565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639062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183988725"/>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0538334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89812324"/>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752720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3527020810"/>
              </p:ext>
            </p:extLst>
          </p:nvPr>
        </p:nvGraphicFramePr>
        <p:xfrm>
          <a:off x="365760" y="326572"/>
          <a:ext cx="11508377" cy="62440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855234" y="6201286"/>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4"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2610608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0695120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19709356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96484866"/>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246540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36352197"/>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647795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4349795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735796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30991237"/>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5803551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5565180"/>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244780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998110356"/>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5947490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9052190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101019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7773488"/>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378136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5782475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407772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167813933"/>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64608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865337373"/>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5409497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53618240"/>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704591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939593320"/>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9293524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549011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2834106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751340083"/>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568529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76839165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8718027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65386672"/>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
        <p:nvSpPr>
          <p:cNvPr id="5" name="TextBox 4"/>
          <p:cNvSpPr txBox="1"/>
          <p:nvPr/>
        </p:nvSpPr>
        <p:spPr>
          <a:xfrm>
            <a:off x="10711542" y="6140650"/>
            <a:ext cx="1018903" cy="369332"/>
          </a:xfrm>
          <a:prstGeom prst="rect">
            <a:avLst/>
          </a:prstGeom>
          <a:noFill/>
        </p:spPr>
        <p:txBody>
          <a:bodyPr wrap="square" rtlCol="0">
            <a:spAutoFit/>
          </a:bodyPr>
          <a:lstStyle/>
          <a:p>
            <a:r>
              <a:rPr lang="en-US" b="1" dirty="0" smtClean="0">
                <a:solidFill>
                  <a:srgbClr val="C0008E"/>
                </a:solidFill>
                <a:latin typeface="Arial Black" panose="020B0A04020102020204" pitchFamily="34" charset="0"/>
                <a:hlinkClick r:id="rId7" action="ppaction://hlinksldjump"/>
              </a:rPr>
              <a:t>GO TO</a:t>
            </a:r>
            <a:endParaRPr lang="en-IN" b="1" dirty="0">
              <a:solidFill>
                <a:srgbClr val="C0008E"/>
              </a:solidFill>
              <a:latin typeface="Arial Black" panose="020B0A04020102020204" pitchFamily="34" charset="0"/>
            </a:endParaRPr>
          </a:p>
        </p:txBody>
      </p:sp>
    </p:spTree>
    <p:extLst>
      <p:ext uri="{BB962C8B-B14F-4D97-AF65-F5344CB8AC3E}">
        <p14:creationId xmlns:p14="http://schemas.microsoft.com/office/powerpoint/2010/main" xmlns="" val="3610650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3422989"/>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04729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481716394"/>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7685635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76032217"/>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9874846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37246263"/>
              </p:ext>
            </p:extLst>
          </p:nvPr>
        </p:nvGraphicFramePr>
        <p:xfrm>
          <a:off x="1323832" y="313509"/>
          <a:ext cx="10645255" cy="619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217807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6155648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716617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09127276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08376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21551626"/>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0295224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7122119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4619838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088553187"/>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896941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896512656"/>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8492047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9647323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098566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78346508"/>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0657464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49516501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5087538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44541781"/>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1916598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02177296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774590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46618494"/>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114853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29358668"/>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48244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497414094"/>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065668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14623589"/>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928980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680623610"/>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834719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68535576"/>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815815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635781792"/>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6497865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77204575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4380588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3171765"/>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3643716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67160826"/>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0131532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005128155"/>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856010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023758398"/>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839987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70517605"/>
              </p:ext>
            </p:extLst>
          </p:nvPr>
        </p:nvGraphicFramePr>
        <p:xfrm>
          <a:off x="1323832" y="287383"/>
          <a:ext cx="10645255" cy="622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5955737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38374011"/>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282701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25713631"/>
              </p:ext>
            </p:extLst>
          </p:nvPr>
        </p:nvGraphicFramePr>
        <p:xfrm>
          <a:off x="791569" y="518615"/>
          <a:ext cx="10809027"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04498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260688645"/>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8821984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55996368"/>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27614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5975494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1877842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96999549"/>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923828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696943838"/>
              </p:ext>
            </p:extLst>
          </p:nvPr>
        </p:nvGraphicFramePr>
        <p:xfrm>
          <a:off x="1323832" y="272955"/>
          <a:ext cx="10645255" cy="6373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32018659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28896773"/>
              </p:ext>
            </p:extLst>
          </p:nvPr>
        </p:nvGraphicFramePr>
        <p:xfrm>
          <a:off x="1323832" y="352696"/>
          <a:ext cx="10645255" cy="615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Down Arrow 2"/>
          <p:cNvSpPr/>
          <p:nvPr/>
        </p:nvSpPr>
        <p:spPr>
          <a:xfrm>
            <a:off x="0" y="532263"/>
            <a:ext cx="1214651" cy="5977719"/>
          </a:xfrm>
          <a:prstGeom prst="upDownArrow">
            <a:avLst/>
          </a:prstGeom>
          <a:solidFill>
            <a:srgbClr val="9E0075"/>
          </a:solidFill>
          <a:ln>
            <a:solidFill>
              <a:srgbClr val="9E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450375" y="1258964"/>
            <a:ext cx="313899" cy="4524315"/>
          </a:xfrm>
          <a:prstGeom prst="rect">
            <a:avLst/>
          </a:prstGeom>
          <a:noFill/>
        </p:spPr>
        <p:txBody>
          <a:bodyPr wrap="square" rtlCol="0">
            <a:spAutoFit/>
          </a:bodyPr>
          <a:lstStyle/>
          <a:p>
            <a:pPr algn="ctr"/>
            <a:r>
              <a:rPr lang="en-US" sz="3200" b="1" dirty="0" smtClean="0">
                <a:solidFill>
                  <a:srgbClr val="FF9FFF"/>
                </a:solidFill>
                <a:latin typeface="Arial Black" panose="020B0A04020102020204" pitchFamily="34" charset="0"/>
              </a:rPr>
              <a:t>CORPORATE</a:t>
            </a:r>
            <a:endParaRPr lang="en-IN" sz="3200" b="1" dirty="0">
              <a:solidFill>
                <a:srgbClr val="FF9FFF"/>
              </a:solidFill>
              <a:latin typeface="Arial Black" panose="020B0A04020102020204" pitchFamily="34" charset="0"/>
            </a:endParaRPr>
          </a:p>
        </p:txBody>
      </p:sp>
    </p:spTree>
    <p:extLst>
      <p:ext uri="{BB962C8B-B14F-4D97-AF65-F5344CB8AC3E}">
        <p14:creationId xmlns:p14="http://schemas.microsoft.com/office/powerpoint/2010/main" xmlns="" val="40491639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7" name="chimes.wav"/>
          </p:stSnd>
        </p:sndAc>
      </p:transition>
    </mc:Choice>
    <mc:Fallback>
      <p:transition spd="slow">
        <p:fade/>
        <p:sndAc>
          <p:stSnd>
            <p:snd r:embed="rId2" name="chimes.wav"/>
          </p:stSnd>
        </p:sndAc>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1011</TotalTime>
  <Words>11300</Words>
  <Application>Microsoft Office PowerPoint</Application>
  <PresentationFormat>Custom</PresentationFormat>
  <Paragraphs>774</Paragraphs>
  <Slides>178</Slides>
  <Notes>0</Notes>
  <HiddenSlides>0</HiddenSlides>
  <MMClips>0</MMClips>
  <ScaleCrop>false</ScaleCrop>
  <HeadingPairs>
    <vt:vector size="4" baseType="variant">
      <vt:variant>
        <vt:lpstr>Theme</vt:lpstr>
      </vt:variant>
      <vt:variant>
        <vt:i4>1</vt:i4>
      </vt:variant>
      <vt:variant>
        <vt:lpstr>Slide Titles</vt:lpstr>
      </vt:variant>
      <vt:variant>
        <vt:i4>178</vt:i4>
      </vt:variant>
    </vt:vector>
  </HeadingPairs>
  <TitlesOfParts>
    <vt:vector size="179" baseType="lpstr">
      <vt:lpstr>Parcel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000</cp:lastModifiedBy>
  <cp:revision>137</cp:revision>
  <dcterms:created xsi:type="dcterms:W3CDTF">2025-12-21T04:22:42Z</dcterms:created>
  <dcterms:modified xsi:type="dcterms:W3CDTF">2025-12-22T21:32:40Z</dcterms:modified>
</cp:coreProperties>
</file>