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3.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6"/>
  </p:notesMasterIdLst>
  <p:sldIdLst>
    <p:sldId id="365" r:id="rId2"/>
    <p:sldId id="366" r:id="rId3"/>
    <p:sldId id="367" r:id="rId4"/>
    <p:sldId id="368" r:id="rId5"/>
    <p:sldId id="274" r:id="rId6"/>
    <p:sldId id="369" r:id="rId7"/>
    <p:sldId id="370" r:id="rId8"/>
    <p:sldId id="371" r:id="rId9"/>
    <p:sldId id="372" r:id="rId10"/>
    <p:sldId id="373" r:id="rId11"/>
    <p:sldId id="352" r:id="rId12"/>
    <p:sldId id="275" r:id="rId13"/>
    <p:sldId id="261" r:id="rId14"/>
    <p:sldId id="262" r:id="rId15"/>
    <p:sldId id="276" r:id="rId16"/>
    <p:sldId id="353" r:id="rId17"/>
    <p:sldId id="377" r:id="rId18"/>
    <p:sldId id="378" r:id="rId19"/>
    <p:sldId id="376" r:id="rId20"/>
    <p:sldId id="330" r:id="rId21"/>
    <p:sldId id="331" r:id="rId22"/>
    <p:sldId id="339" r:id="rId23"/>
    <p:sldId id="338" r:id="rId24"/>
    <p:sldId id="379" r:id="rId25"/>
    <p:sldId id="380" r:id="rId26"/>
    <p:sldId id="354" r:id="rId27"/>
    <p:sldId id="381" r:id="rId28"/>
    <p:sldId id="382" r:id="rId29"/>
    <p:sldId id="334" r:id="rId30"/>
    <p:sldId id="335" r:id="rId31"/>
    <p:sldId id="355" r:id="rId32"/>
    <p:sldId id="336" r:id="rId33"/>
    <p:sldId id="337" r:id="rId34"/>
    <p:sldId id="356" r:id="rId35"/>
    <p:sldId id="256" r:id="rId36"/>
    <p:sldId id="357" r:id="rId37"/>
    <p:sldId id="340" r:id="rId38"/>
    <p:sldId id="383" r:id="rId39"/>
    <p:sldId id="384" r:id="rId40"/>
    <p:sldId id="385" r:id="rId41"/>
    <p:sldId id="386" r:id="rId42"/>
    <p:sldId id="387" r:id="rId43"/>
    <p:sldId id="351" r:id="rId44"/>
    <p:sldId id="263" r:id="rId45"/>
    <p:sldId id="264" r:id="rId46"/>
    <p:sldId id="265" r:id="rId47"/>
    <p:sldId id="266" r:id="rId48"/>
    <p:sldId id="267" r:id="rId49"/>
    <p:sldId id="268" r:id="rId50"/>
    <p:sldId id="279" r:id="rId51"/>
    <p:sldId id="342" r:id="rId52"/>
    <p:sldId id="343" r:id="rId53"/>
    <p:sldId id="344" r:id="rId54"/>
    <p:sldId id="345" r:id="rId55"/>
    <p:sldId id="346" r:id="rId56"/>
    <p:sldId id="347" r:id="rId57"/>
    <p:sldId id="348" r:id="rId58"/>
    <p:sldId id="349" r:id="rId59"/>
    <p:sldId id="350" r:id="rId60"/>
    <p:sldId id="269" r:id="rId61"/>
    <p:sldId id="270" r:id="rId62"/>
    <p:sldId id="271" r:id="rId63"/>
    <p:sldId id="272" r:id="rId64"/>
    <p:sldId id="280" r:id="rId65"/>
    <p:sldId id="273" r:id="rId66"/>
    <p:sldId id="290" r:id="rId67"/>
    <p:sldId id="277" r:id="rId68"/>
    <p:sldId id="291" r:id="rId69"/>
    <p:sldId id="292" r:id="rId70"/>
    <p:sldId id="326" r:id="rId71"/>
    <p:sldId id="257" r:id="rId72"/>
    <p:sldId id="288" r:id="rId73"/>
    <p:sldId id="328" r:id="rId74"/>
    <p:sldId id="359" r:id="rId75"/>
    <p:sldId id="289" r:id="rId76"/>
    <p:sldId id="258" r:id="rId77"/>
    <p:sldId id="259" r:id="rId78"/>
    <p:sldId id="260" r:id="rId79"/>
    <p:sldId id="302" r:id="rId80"/>
    <p:sldId id="303" r:id="rId81"/>
    <p:sldId id="304" r:id="rId82"/>
    <p:sldId id="305" r:id="rId83"/>
    <p:sldId id="306" r:id="rId84"/>
    <p:sldId id="307" r:id="rId85"/>
    <p:sldId id="308" r:id="rId86"/>
    <p:sldId id="309" r:id="rId87"/>
    <p:sldId id="310" r:id="rId88"/>
    <p:sldId id="311" r:id="rId89"/>
    <p:sldId id="312" r:id="rId90"/>
    <p:sldId id="360" r:id="rId91"/>
    <p:sldId id="318" r:id="rId92"/>
    <p:sldId id="319" r:id="rId93"/>
    <p:sldId id="320" r:id="rId94"/>
    <p:sldId id="321" r:id="rId95"/>
    <p:sldId id="322" r:id="rId96"/>
    <p:sldId id="361" r:id="rId97"/>
    <p:sldId id="323" r:id="rId98"/>
    <p:sldId id="324" r:id="rId99"/>
    <p:sldId id="325" r:id="rId100"/>
    <p:sldId id="362" r:id="rId101"/>
    <p:sldId id="358" r:id="rId102"/>
    <p:sldId id="313" r:id="rId103"/>
    <p:sldId id="314" r:id="rId104"/>
    <p:sldId id="315" r:id="rId105"/>
    <p:sldId id="278" r:id="rId106"/>
    <p:sldId id="316" r:id="rId107"/>
    <p:sldId id="317" r:id="rId108"/>
    <p:sldId id="281" r:id="rId109"/>
    <p:sldId id="282" r:id="rId110"/>
    <p:sldId id="283" r:id="rId111"/>
    <p:sldId id="284" r:id="rId112"/>
    <p:sldId id="285" r:id="rId113"/>
    <p:sldId id="286" r:id="rId114"/>
    <p:sldId id="287" r:id="rId115"/>
    <p:sldId id="293" r:id="rId116"/>
    <p:sldId id="294" r:id="rId117"/>
    <p:sldId id="298" r:id="rId118"/>
    <p:sldId id="299" r:id="rId119"/>
    <p:sldId id="363" r:id="rId120"/>
    <p:sldId id="364" r:id="rId121"/>
    <p:sldId id="295" r:id="rId122"/>
    <p:sldId id="296" r:id="rId123"/>
    <p:sldId id="297" r:id="rId124"/>
    <p:sldId id="329" r:id="rId1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3784" autoAdjust="0"/>
  </p:normalViewPr>
  <p:slideViewPr>
    <p:cSldViewPr snapToGrid="0">
      <p:cViewPr varScale="1">
        <p:scale>
          <a:sx n="106" d="100"/>
          <a:sy n="106" d="100"/>
        </p:scale>
        <p:origin x="756" y="102"/>
      </p:cViewPr>
      <p:guideLst/>
    </p:cSldViewPr>
  </p:slideViewPr>
  <p:outlineViewPr>
    <p:cViewPr>
      <p:scale>
        <a:sx n="33" d="100"/>
        <a:sy n="33" d="100"/>
      </p:scale>
      <p:origin x="0" y="-20208"/>
    </p:cViewPr>
  </p:outlineViewPr>
  <p:notesTextViewPr>
    <p:cViewPr>
      <p:scale>
        <a:sx n="1" d="1"/>
        <a:sy n="1" d="1"/>
      </p:scale>
      <p:origin x="0" y="0"/>
    </p:cViewPr>
  </p:notesTextViewPr>
  <p:sorterViewPr>
    <p:cViewPr>
      <p:scale>
        <a:sx n="70" d="100"/>
        <a:sy n="70" d="100"/>
      </p:scale>
      <p:origin x="0" y="-841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D8048F-C8AD-46B0-ABFC-BF77705ACC8C}" type="doc">
      <dgm:prSet loTypeId="urn:microsoft.com/office/officeart/2005/8/layout/venn1" loCatId="relationship" qsTypeId="urn:microsoft.com/office/officeart/2005/8/quickstyle/simple1" qsCatId="simple" csTypeId="urn:microsoft.com/office/officeart/2005/8/colors/colorful1" csCatId="colorful"/>
      <dgm:spPr/>
      <dgm:t>
        <a:bodyPr/>
        <a:lstStyle/>
        <a:p>
          <a:endParaRPr lang="en-IN"/>
        </a:p>
      </dgm:t>
    </dgm:pt>
    <dgm:pt modelId="{2E3870BC-3196-4069-95FF-5541C0CA4E03}">
      <dgm:prSet/>
      <dgm:spPr/>
      <dgm:t>
        <a:bodyPr/>
        <a:lstStyle/>
        <a:p>
          <a:r>
            <a:rPr lang="en-US" dirty="0"/>
            <a:t>General Provisions- </a:t>
          </a:r>
          <a:r>
            <a:rPr lang="en-US" dirty="0">
              <a:solidFill>
                <a:srgbClr val="FF0000"/>
              </a:solidFill>
            </a:rPr>
            <a:t>effectively from 2027</a:t>
          </a:r>
          <a:endParaRPr lang="en-IN" dirty="0">
            <a:solidFill>
              <a:srgbClr val="FF0000"/>
            </a:solidFill>
          </a:endParaRPr>
        </a:p>
      </dgm:t>
    </dgm:pt>
    <dgm:pt modelId="{89C23186-2120-4201-804C-B694A919DCE9}" type="parTrans" cxnId="{BF25EFD3-D66B-41C2-B803-AB2E51675422}">
      <dgm:prSet/>
      <dgm:spPr/>
      <dgm:t>
        <a:bodyPr/>
        <a:lstStyle/>
        <a:p>
          <a:endParaRPr lang="en-IN"/>
        </a:p>
      </dgm:t>
    </dgm:pt>
    <dgm:pt modelId="{62331F42-A260-46B4-B23C-1304A81FB03A}" type="sibTrans" cxnId="{BF25EFD3-D66B-41C2-B803-AB2E51675422}">
      <dgm:prSet/>
      <dgm:spPr/>
      <dgm:t>
        <a:bodyPr/>
        <a:lstStyle/>
        <a:p>
          <a:endParaRPr lang="en-IN"/>
        </a:p>
      </dgm:t>
    </dgm:pt>
    <dgm:pt modelId="{6CC4A250-896E-4FD0-8724-1334F4D65E52}">
      <dgm:prSet/>
      <dgm:spPr/>
      <dgm:t>
        <a:bodyPr/>
        <a:lstStyle/>
        <a:p>
          <a:r>
            <a:rPr lang="en-US" dirty="0"/>
            <a:t>TDS/TCS, Advance Tax, 15CA/CB, Form 13- </a:t>
          </a:r>
          <a:r>
            <a:rPr lang="en-US" dirty="0">
              <a:solidFill>
                <a:srgbClr val="FF0000"/>
              </a:solidFill>
            </a:rPr>
            <a:t>Immediate</a:t>
          </a:r>
          <a:endParaRPr lang="en-IN" dirty="0">
            <a:solidFill>
              <a:srgbClr val="FF0000"/>
            </a:solidFill>
          </a:endParaRPr>
        </a:p>
      </dgm:t>
    </dgm:pt>
    <dgm:pt modelId="{890B0E51-1621-40F0-9133-1ABC4C3474DE}" type="parTrans" cxnId="{F863E0DF-1CE8-4A73-9639-0C494BEC9E7A}">
      <dgm:prSet/>
      <dgm:spPr/>
      <dgm:t>
        <a:bodyPr/>
        <a:lstStyle/>
        <a:p>
          <a:endParaRPr lang="en-IN"/>
        </a:p>
      </dgm:t>
    </dgm:pt>
    <dgm:pt modelId="{C7488B8A-FF76-49E6-924B-94272D04C9EE}" type="sibTrans" cxnId="{F863E0DF-1CE8-4A73-9639-0C494BEC9E7A}">
      <dgm:prSet/>
      <dgm:spPr/>
      <dgm:t>
        <a:bodyPr/>
        <a:lstStyle/>
        <a:p>
          <a:endParaRPr lang="en-IN"/>
        </a:p>
      </dgm:t>
    </dgm:pt>
    <dgm:pt modelId="{A06EF74B-3751-4B0D-81A2-1BD522DC9C43}" type="pres">
      <dgm:prSet presAssocID="{A2D8048F-C8AD-46B0-ABFC-BF77705ACC8C}" presName="compositeShape" presStyleCnt="0">
        <dgm:presLayoutVars>
          <dgm:chMax val="7"/>
          <dgm:dir/>
          <dgm:resizeHandles val="exact"/>
        </dgm:presLayoutVars>
      </dgm:prSet>
      <dgm:spPr/>
    </dgm:pt>
    <dgm:pt modelId="{E391D243-AF21-42A7-8090-1E3D4858B56B}" type="pres">
      <dgm:prSet presAssocID="{2E3870BC-3196-4069-95FF-5541C0CA4E03}" presName="circ1" presStyleLbl="vennNode1" presStyleIdx="0" presStyleCnt="2"/>
      <dgm:spPr/>
    </dgm:pt>
    <dgm:pt modelId="{708831F3-F79D-48C0-A95E-752E9911739E}" type="pres">
      <dgm:prSet presAssocID="{2E3870BC-3196-4069-95FF-5541C0CA4E03}" presName="circ1Tx" presStyleLbl="revTx" presStyleIdx="0" presStyleCnt="0">
        <dgm:presLayoutVars>
          <dgm:chMax val="0"/>
          <dgm:chPref val="0"/>
          <dgm:bulletEnabled val="1"/>
        </dgm:presLayoutVars>
      </dgm:prSet>
      <dgm:spPr/>
    </dgm:pt>
    <dgm:pt modelId="{07880E78-5CBD-4990-B469-30E3261F0FB3}" type="pres">
      <dgm:prSet presAssocID="{6CC4A250-896E-4FD0-8724-1334F4D65E52}" presName="circ2" presStyleLbl="vennNode1" presStyleIdx="1" presStyleCnt="2"/>
      <dgm:spPr/>
    </dgm:pt>
    <dgm:pt modelId="{064C0429-C829-4EDE-92E4-5B9DB492FEC9}" type="pres">
      <dgm:prSet presAssocID="{6CC4A250-896E-4FD0-8724-1334F4D65E52}" presName="circ2Tx" presStyleLbl="revTx" presStyleIdx="0" presStyleCnt="0">
        <dgm:presLayoutVars>
          <dgm:chMax val="0"/>
          <dgm:chPref val="0"/>
          <dgm:bulletEnabled val="1"/>
        </dgm:presLayoutVars>
      </dgm:prSet>
      <dgm:spPr/>
    </dgm:pt>
  </dgm:ptLst>
  <dgm:cxnLst>
    <dgm:cxn modelId="{C775FE41-BD5E-4972-8696-2A3F2CF7B816}" type="presOf" srcId="{2E3870BC-3196-4069-95FF-5541C0CA4E03}" destId="{E391D243-AF21-42A7-8090-1E3D4858B56B}" srcOrd="0" destOrd="0" presId="urn:microsoft.com/office/officeart/2005/8/layout/venn1"/>
    <dgm:cxn modelId="{D0AF2A7E-F43B-4F5A-A264-171707FCDAD7}" type="presOf" srcId="{6CC4A250-896E-4FD0-8724-1334F4D65E52}" destId="{07880E78-5CBD-4990-B469-30E3261F0FB3}" srcOrd="0" destOrd="0" presId="urn:microsoft.com/office/officeart/2005/8/layout/venn1"/>
    <dgm:cxn modelId="{DCD1B6C6-D193-48DF-AA48-203A38D2BEB6}" type="presOf" srcId="{6CC4A250-896E-4FD0-8724-1334F4D65E52}" destId="{064C0429-C829-4EDE-92E4-5B9DB492FEC9}" srcOrd="1" destOrd="0" presId="urn:microsoft.com/office/officeart/2005/8/layout/venn1"/>
    <dgm:cxn modelId="{BF25EFD3-D66B-41C2-B803-AB2E51675422}" srcId="{A2D8048F-C8AD-46B0-ABFC-BF77705ACC8C}" destId="{2E3870BC-3196-4069-95FF-5541C0CA4E03}" srcOrd="0" destOrd="0" parTransId="{89C23186-2120-4201-804C-B694A919DCE9}" sibTransId="{62331F42-A260-46B4-B23C-1304A81FB03A}"/>
    <dgm:cxn modelId="{4FBBF7DD-11FD-4C39-A5A2-EAA12607C1AE}" type="presOf" srcId="{A2D8048F-C8AD-46B0-ABFC-BF77705ACC8C}" destId="{A06EF74B-3751-4B0D-81A2-1BD522DC9C43}" srcOrd="0" destOrd="0" presId="urn:microsoft.com/office/officeart/2005/8/layout/venn1"/>
    <dgm:cxn modelId="{871687DE-EB19-4385-B344-FC81C8C685AA}" type="presOf" srcId="{2E3870BC-3196-4069-95FF-5541C0CA4E03}" destId="{708831F3-F79D-48C0-A95E-752E9911739E}" srcOrd="1" destOrd="0" presId="urn:microsoft.com/office/officeart/2005/8/layout/venn1"/>
    <dgm:cxn modelId="{F863E0DF-1CE8-4A73-9639-0C494BEC9E7A}" srcId="{A2D8048F-C8AD-46B0-ABFC-BF77705ACC8C}" destId="{6CC4A250-896E-4FD0-8724-1334F4D65E52}" srcOrd="1" destOrd="0" parTransId="{890B0E51-1621-40F0-9133-1ABC4C3474DE}" sibTransId="{C7488B8A-FF76-49E6-924B-94272D04C9EE}"/>
    <dgm:cxn modelId="{DB2E04D2-8CCF-46BF-B15E-4B4036AF9D16}" type="presParOf" srcId="{A06EF74B-3751-4B0D-81A2-1BD522DC9C43}" destId="{E391D243-AF21-42A7-8090-1E3D4858B56B}" srcOrd="0" destOrd="0" presId="urn:microsoft.com/office/officeart/2005/8/layout/venn1"/>
    <dgm:cxn modelId="{6E8A31ED-0E78-49B2-A770-7A87738B10AE}" type="presParOf" srcId="{A06EF74B-3751-4B0D-81A2-1BD522DC9C43}" destId="{708831F3-F79D-48C0-A95E-752E9911739E}" srcOrd="1" destOrd="0" presId="urn:microsoft.com/office/officeart/2005/8/layout/venn1"/>
    <dgm:cxn modelId="{759C282C-23D9-4988-AE53-55BD7ADAE07C}" type="presParOf" srcId="{A06EF74B-3751-4B0D-81A2-1BD522DC9C43}" destId="{07880E78-5CBD-4990-B469-30E3261F0FB3}" srcOrd="2" destOrd="0" presId="urn:microsoft.com/office/officeart/2005/8/layout/venn1"/>
    <dgm:cxn modelId="{3D89461F-80C8-4F57-A0C2-13999A88E18F}" type="presParOf" srcId="{A06EF74B-3751-4B0D-81A2-1BD522DC9C43}" destId="{064C0429-C829-4EDE-92E4-5B9DB492FEC9}"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37021D2-58B0-47A5-BDEE-EEE8B57014F3}" type="doc">
      <dgm:prSet loTypeId="urn:microsoft.com/office/officeart/2005/8/layout/process4" loCatId="list" qsTypeId="urn:microsoft.com/office/officeart/2005/8/quickstyle/simple1" qsCatId="simple" csTypeId="urn:microsoft.com/office/officeart/2005/8/colors/accent1_1" csCatId="accent1" phldr="1"/>
      <dgm:spPr/>
      <dgm:t>
        <a:bodyPr/>
        <a:lstStyle/>
        <a:p>
          <a:endParaRPr lang="en-IN"/>
        </a:p>
      </dgm:t>
    </dgm:pt>
    <dgm:pt modelId="{41A91110-02DD-4EC3-A58F-33FE29C2D914}">
      <dgm:prSet/>
      <dgm:spPr/>
      <dgm:t>
        <a:bodyPr/>
        <a:lstStyle/>
        <a:p>
          <a:r>
            <a:rPr lang="en-IN"/>
            <a:t>2 Existing Explanations regarding  </a:t>
          </a:r>
        </a:p>
      </dgm:t>
    </dgm:pt>
    <dgm:pt modelId="{2983B656-E5CC-4D03-B4A7-71E6E99B234B}" type="parTrans" cxnId="{291BCC09-A4BC-4838-BE30-57DF21B245CD}">
      <dgm:prSet/>
      <dgm:spPr/>
      <dgm:t>
        <a:bodyPr/>
        <a:lstStyle/>
        <a:p>
          <a:endParaRPr lang="en-IN"/>
        </a:p>
      </dgm:t>
    </dgm:pt>
    <dgm:pt modelId="{1CBD1B88-31EC-44A5-8936-B4D16646D0AA}" type="sibTrans" cxnId="{291BCC09-A4BC-4838-BE30-57DF21B245CD}">
      <dgm:prSet/>
      <dgm:spPr/>
      <dgm:t>
        <a:bodyPr/>
        <a:lstStyle/>
        <a:p>
          <a:endParaRPr lang="en-IN"/>
        </a:p>
      </dgm:t>
    </dgm:pt>
    <dgm:pt modelId="{A1EBFA36-49AB-486B-8C71-C40525C47C4C}">
      <dgm:prSet/>
      <dgm:spPr/>
      <dgm:t>
        <a:bodyPr/>
        <a:lstStyle/>
        <a:p>
          <a:r>
            <a:rPr lang="en-IN"/>
            <a:t>speculative business to be treated as a separate business and </a:t>
          </a:r>
        </a:p>
      </dgm:t>
    </dgm:pt>
    <dgm:pt modelId="{07A1C974-28B3-4E3D-9CDC-543824C8D800}" type="parTrans" cxnId="{B28889CF-0022-4BBB-9294-F8D2B734B635}">
      <dgm:prSet/>
      <dgm:spPr/>
      <dgm:t>
        <a:bodyPr/>
        <a:lstStyle/>
        <a:p>
          <a:endParaRPr lang="en-IN"/>
        </a:p>
      </dgm:t>
    </dgm:pt>
    <dgm:pt modelId="{0132558F-3119-496E-9018-B66FD5DB0EEB}" type="sibTrans" cxnId="{B28889CF-0022-4BBB-9294-F8D2B734B635}">
      <dgm:prSet/>
      <dgm:spPr/>
      <dgm:t>
        <a:bodyPr/>
        <a:lstStyle/>
        <a:p>
          <a:endParaRPr lang="en-IN"/>
        </a:p>
      </dgm:t>
    </dgm:pt>
    <dgm:pt modelId="{446F5C34-386D-40D0-98BF-8E99626BDE57}">
      <dgm:prSet/>
      <dgm:spPr/>
      <dgm:t>
        <a:bodyPr/>
        <a:lstStyle/>
        <a:p>
          <a:r>
            <a:rPr lang="en-US"/>
            <a:t>income from letting out of a residential house property not to be treated as business income </a:t>
          </a:r>
          <a:endParaRPr lang="en-IN"/>
        </a:p>
      </dgm:t>
    </dgm:pt>
    <dgm:pt modelId="{8B0213AD-2E32-42B4-8BEE-AA307320C17D}" type="parTrans" cxnId="{E0EE8F33-4BC1-4FF5-9827-39B45FC0E17C}">
      <dgm:prSet/>
      <dgm:spPr/>
      <dgm:t>
        <a:bodyPr/>
        <a:lstStyle/>
        <a:p>
          <a:endParaRPr lang="en-IN"/>
        </a:p>
      </dgm:t>
    </dgm:pt>
    <dgm:pt modelId="{30CEC5CE-0698-482A-89B4-3C5309C455B2}" type="sibTrans" cxnId="{E0EE8F33-4BC1-4FF5-9827-39B45FC0E17C}">
      <dgm:prSet/>
      <dgm:spPr/>
      <dgm:t>
        <a:bodyPr/>
        <a:lstStyle/>
        <a:p>
          <a:endParaRPr lang="en-IN"/>
        </a:p>
      </dgm:t>
    </dgm:pt>
    <dgm:pt modelId="{7DDC1E50-E49D-444A-8784-FB18FFC8ADBE}">
      <dgm:prSet/>
      <dgm:spPr/>
      <dgm:t>
        <a:bodyPr/>
        <a:lstStyle/>
        <a:p>
          <a:r>
            <a:rPr lang="en-IN" dirty="0"/>
            <a:t>Converted into sub section 3 and sub section 4. </a:t>
          </a:r>
        </a:p>
      </dgm:t>
    </dgm:pt>
    <dgm:pt modelId="{D83A42D3-C925-40BD-8740-4B819120EFCA}" type="parTrans" cxnId="{0B01F9D0-DEC4-4F79-BC8B-F2E09AEC5D5D}">
      <dgm:prSet/>
      <dgm:spPr/>
      <dgm:t>
        <a:bodyPr/>
        <a:lstStyle/>
        <a:p>
          <a:endParaRPr lang="en-IN"/>
        </a:p>
      </dgm:t>
    </dgm:pt>
    <dgm:pt modelId="{80DCB9C8-540A-4689-9AD7-1616D0C2E94C}" type="sibTrans" cxnId="{0B01F9D0-DEC4-4F79-BC8B-F2E09AEC5D5D}">
      <dgm:prSet/>
      <dgm:spPr/>
      <dgm:t>
        <a:bodyPr/>
        <a:lstStyle/>
        <a:p>
          <a:endParaRPr lang="en-IN"/>
        </a:p>
      </dgm:t>
    </dgm:pt>
    <dgm:pt modelId="{6C1E5030-44BE-455F-B38A-CD8A6FBEED77}" type="pres">
      <dgm:prSet presAssocID="{237021D2-58B0-47A5-BDEE-EEE8B57014F3}" presName="Name0" presStyleCnt="0">
        <dgm:presLayoutVars>
          <dgm:dir/>
          <dgm:animLvl val="lvl"/>
          <dgm:resizeHandles val="exact"/>
        </dgm:presLayoutVars>
      </dgm:prSet>
      <dgm:spPr/>
    </dgm:pt>
    <dgm:pt modelId="{CAB216DE-82C6-44D1-BE8D-F5780C88DB6A}" type="pres">
      <dgm:prSet presAssocID="{7DDC1E50-E49D-444A-8784-FB18FFC8ADBE}" presName="boxAndChildren" presStyleCnt="0"/>
      <dgm:spPr/>
    </dgm:pt>
    <dgm:pt modelId="{D6730BCB-1773-4384-B012-507EAFD04405}" type="pres">
      <dgm:prSet presAssocID="{7DDC1E50-E49D-444A-8784-FB18FFC8ADBE}" presName="parentTextBox" presStyleLbl="node1" presStyleIdx="0" presStyleCnt="2" custScaleY="38944"/>
      <dgm:spPr/>
    </dgm:pt>
    <dgm:pt modelId="{FCD053D4-9988-4ABC-9306-2986D549DF87}" type="pres">
      <dgm:prSet presAssocID="{1CBD1B88-31EC-44A5-8936-B4D16646D0AA}" presName="sp" presStyleCnt="0"/>
      <dgm:spPr/>
    </dgm:pt>
    <dgm:pt modelId="{C853F211-10F0-4466-984A-1C51E7708FDC}" type="pres">
      <dgm:prSet presAssocID="{41A91110-02DD-4EC3-A58F-33FE29C2D914}" presName="arrowAndChildren" presStyleCnt="0"/>
      <dgm:spPr/>
    </dgm:pt>
    <dgm:pt modelId="{E861F644-3940-4A63-83B5-588F53DC480D}" type="pres">
      <dgm:prSet presAssocID="{41A91110-02DD-4EC3-A58F-33FE29C2D914}" presName="parentTextArrow" presStyleLbl="node1" presStyleIdx="0" presStyleCnt="2"/>
      <dgm:spPr/>
    </dgm:pt>
    <dgm:pt modelId="{C0DFC962-FB6E-4CF4-97EE-DF68DA1199A9}" type="pres">
      <dgm:prSet presAssocID="{41A91110-02DD-4EC3-A58F-33FE29C2D914}" presName="arrow" presStyleLbl="node1" presStyleIdx="1" presStyleCnt="2"/>
      <dgm:spPr/>
    </dgm:pt>
    <dgm:pt modelId="{3C238ACE-9066-4482-B8D1-F4A4B86BD38C}" type="pres">
      <dgm:prSet presAssocID="{41A91110-02DD-4EC3-A58F-33FE29C2D914}" presName="descendantArrow" presStyleCnt="0"/>
      <dgm:spPr/>
    </dgm:pt>
    <dgm:pt modelId="{9B235C2D-3E3F-450D-9674-15A74BAC8782}" type="pres">
      <dgm:prSet presAssocID="{A1EBFA36-49AB-486B-8C71-C40525C47C4C}" presName="childTextArrow" presStyleLbl="fgAccFollowNode1" presStyleIdx="0" presStyleCnt="2">
        <dgm:presLayoutVars>
          <dgm:bulletEnabled val="1"/>
        </dgm:presLayoutVars>
      </dgm:prSet>
      <dgm:spPr/>
    </dgm:pt>
    <dgm:pt modelId="{0906DE8B-27CD-4B1D-B6F5-1B7481102C7E}" type="pres">
      <dgm:prSet presAssocID="{446F5C34-386D-40D0-98BF-8E99626BDE57}" presName="childTextArrow" presStyleLbl="fgAccFollowNode1" presStyleIdx="1" presStyleCnt="2">
        <dgm:presLayoutVars>
          <dgm:bulletEnabled val="1"/>
        </dgm:presLayoutVars>
      </dgm:prSet>
      <dgm:spPr/>
    </dgm:pt>
  </dgm:ptLst>
  <dgm:cxnLst>
    <dgm:cxn modelId="{291BCC09-A4BC-4838-BE30-57DF21B245CD}" srcId="{237021D2-58B0-47A5-BDEE-EEE8B57014F3}" destId="{41A91110-02DD-4EC3-A58F-33FE29C2D914}" srcOrd="0" destOrd="0" parTransId="{2983B656-E5CC-4D03-B4A7-71E6E99B234B}" sibTransId="{1CBD1B88-31EC-44A5-8936-B4D16646D0AA}"/>
    <dgm:cxn modelId="{6313212A-530F-43E1-8421-4AF45804B010}" type="presOf" srcId="{446F5C34-386D-40D0-98BF-8E99626BDE57}" destId="{0906DE8B-27CD-4B1D-B6F5-1B7481102C7E}" srcOrd="0" destOrd="0" presId="urn:microsoft.com/office/officeart/2005/8/layout/process4"/>
    <dgm:cxn modelId="{E0EE8F33-4BC1-4FF5-9827-39B45FC0E17C}" srcId="{41A91110-02DD-4EC3-A58F-33FE29C2D914}" destId="{446F5C34-386D-40D0-98BF-8E99626BDE57}" srcOrd="1" destOrd="0" parTransId="{8B0213AD-2E32-42B4-8BEE-AA307320C17D}" sibTransId="{30CEC5CE-0698-482A-89B4-3C5309C455B2}"/>
    <dgm:cxn modelId="{BEBB1C76-EE73-4476-A857-FA5CEAFDF98D}" type="presOf" srcId="{41A91110-02DD-4EC3-A58F-33FE29C2D914}" destId="{C0DFC962-FB6E-4CF4-97EE-DF68DA1199A9}" srcOrd="1" destOrd="0" presId="urn:microsoft.com/office/officeart/2005/8/layout/process4"/>
    <dgm:cxn modelId="{B2782398-5BBB-498F-AADE-7C3D9F5FE15F}" type="presOf" srcId="{237021D2-58B0-47A5-BDEE-EEE8B57014F3}" destId="{6C1E5030-44BE-455F-B38A-CD8A6FBEED77}" srcOrd="0" destOrd="0" presId="urn:microsoft.com/office/officeart/2005/8/layout/process4"/>
    <dgm:cxn modelId="{74ADEEAD-490D-453B-9271-FF9B1B62BA27}" type="presOf" srcId="{41A91110-02DD-4EC3-A58F-33FE29C2D914}" destId="{E861F644-3940-4A63-83B5-588F53DC480D}" srcOrd="0" destOrd="0" presId="urn:microsoft.com/office/officeart/2005/8/layout/process4"/>
    <dgm:cxn modelId="{B28889CF-0022-4BBB-9294-F8D2B734B635}" srcId="{41A91110-02DD-4EC3-A58F-33FE29C2D914}" destId="{A1EBFA36-49AB-486B-8C71-C40525C47C4C}" srcOrd="0" destOrd="0" parTransId="{07A1C974-28B3-4E3D-9CDC-543824C8D800}" sibTransId="{0132558F-3119-496E-9018-B66FD5DB0EEB}"/>
    <dgm:cxn modelId="{0B01F9D0-DEC4-4F79-BC8B-F2E09AEC5D5D}" srcId="{237021D2-58B0-47A5-BDEE-EEE8B57014F3}" destId="{7DDC1E50-E49D-444A-8784-FB18FFC8ADBE}" srcOrd="1" destOrd="0" parTransId="{D83A42D3-C925-40BD-8740-4B819120EFCA}" sibTransId="{80DCB9C8-540A-4689-9AD7-1616D0C2E94C}"/>
    <dgm:cxn modelId="{9B6506DB-136E-4678-A568-54BF36DEC284}" type="presOf" srcId="{A1EBFA36-49AB-486B-8C71-C40525C47C4C}" destId="{9B235C2D-3E3F-450D-9674-15A74BAC8782}" srcOrd="0" destOrd="0" presId="urn:microsoft.com/office/officeart/2005/8/layout/process4"/>
    <dgm:cxn modelId="{CA4335FE-A26F-477C-A986-0E101A8E0A13}" type="presOf" srcId="{7DDC1E50-E49D-444A-8784-FB18FFC8ADBE}" destId="{D6730BCB-1773-4384-B012-507EAFD04405}" srcOrd="0" destOrd="0" presId="urn:microsoft.com/office/officeart/2005/8/layout/process4"/>
    <dgm:cxn modelId="{D7F1258B-B79F-4476-9A70-F711F4363E03}" type="presParOf" srcId="{6C1E5030-44BE-455F-B38A-CD8A6FBEED77}" destId="{CAB216DE-82C6-44D1-BE8D-F5780C88DB6A}" srcOrd="0" destOrd="0" presId="urn:microsoft.com/office/officeart/2005/8/layout/process4"/>
    <dgm:cxn modelId="{1A5C8CAF-20A5-4ABE-BC43-05FC89BB77CD}" type="presParOf" srcId="{CAB216DE-82C6-44D1-BE8D-F5780C88DB6A}" destId="{D6730BCB-1773-4384-B012-507EAFD04405}" srcOrd="0" destOrd="0" presId="urn:microsoft.com/office/officeart/2005/8/layout/process4"/>
    <dgm:cxn modelId="{B3EBDDC0-7448-4364-A122-4EC10E6C73CB}" type="presParOf" srcId="{6C1E5030-44BE-455F-B38A-CD8A6FBEED77}" destId="{FCD053D4-9988-4ABC-9306-2986D549DF87}" srcOrd="1" destOrd="0" presId="urn:microsoft.com/office/officeart/2005/8/layout/process4"/>
    <dgm:cxn modelId="{1B4ACD0F-2C5F-421E-BEAC-38A499EBEBC0}" type="presParOf" srcId="{6C1E5030-44BE-455F-B38A-CD8A6FBEED77}" destId="{C853F211-10F0-4466-984A-1C51E7708FDC}" srcOrd="2" destOrd="0" presId="urn:microsoft.com/office/officeart/2005/8/layout/process4"/>
    <dgm:cxn modelId="{34492EBA-FB03-4B3F-A68B-7A25C1A2D7DE}" type="presParOf" srcId="{C853F211-10F0-4466-984A-1C51E7708FDC}" destId="{E861F644-3940-4A63-83B5-588F53DC480D}" srcOrd="0" destOrd="0" presId="urn:microsoft.com/office/officeart/2005/8/layout/process4"/>
    <dgm:cxn modelId="{20090966-C8FF-4E7F-89E9-7392C98050FC}" type="presParOf" srcId="{C853F211-10F0-4466-984A-1C51E7708FDC}" destId="{C0DFC962-FB6E-4CF4-97EE-DF68DA1199A9}" srcOrd="1" destOrd="0" presId="urn:microsoft.com/office/officeart/2005/8/layout/process4"/>
    <dgm:cxn modelId="{CC13AF68-C121-41F2-BC06-85E2F595ABEC}" type="presParOf" srcId="{C853F211-10F0-4466-984A-1C51E7708FDC}" destId="{3C238ACE-9066-4482-B8D1-F4A4B86BD38C}" srcOrd="2" destOrd="0" presId="urn:microsoft.com/office/officeart/2005/8/layout/process4"/>
    <dgm:cxn modelId="{F0E97376-53A6-4C79-9B12-42CD4827E363}" type="presParOf" srcId="{3C238ACE-9066-4482-B8D1-F4A4B86BD38C}" destId="{9B235C2D-3E3F-450D-9674-15A74BAC8782}" srcOrd="0" destOrd="0" presId="urn:microsoft.com/office/officeart/2005/8/layout/process4"/>
    <dgm:cxn modelId="{FE9CB035-F5E8-4E0C-B17B-34FF3405E655}" type="presParOf" srcId="{3C238ACE-9066-4482-B8D1-F4A4B86BD38C}" destId="{0906DE8B-27CD-4B1D-B6F5-1B7481102C7E}" srcOrd="1" destOrd="0" presId="urn:microsoft.com/office/officeart/2005/8/layout/process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67AB38B-8713-4131-B449-6DA6044A0D48}" type="doc">
      <dgm:prSet loTypeId="urn:microsoft.com/office/officeart/2005/8/layout/radial4" loCatId="relationship" qsTypeId="urn:microsoft.com/office/officeart/2005/8/quickstyle/simple1" qsCatId="simple" csTypeId="urn:microsoft.com/office/officeart/2005/8/colors/accent2_1" csCatId="accent2" phldr="1"/>
      <dgm:spPr/>
      <dgm:t>
        <a:bodyPr/>
        <a:lstStyle/>
        <a:p>
          <a:endParaRPr lang="en-IN"/>
        </a:p>
      </dgm:t>
    </dgm:pt>
    <dgm:pt modelId="{DBC53D84-272E-499A-9E12-9711C6C32DAC}">
      <dgm:prSet/>
      <dgm:spPr/>
      <dgm:t>
        <a:bodyPr/>
        <a:lstStyle/>
        <a:p>
          <a:r>
            <a:rPr lang="en-IN" dirty="0"/>
            <a:t>All allowable revenue expenditure- grouped into 6 sections: 28 to 34 </a:t>
          </a:r>
        </a:p>
      </dgm:t>
    </dgm:pt>
    <dgm:pt modelId="{CDF70C3A-1DDD-438E-A1E5-415DEB857838}" type="parTrans" cxnId="{76EABC0E-846E-42AF-BDBA-8BA71242E193}">
      <dgm:prSet/>
      <dgm:spPr/>
      <dgm:t>
        <a:bodyPr/>
        <a:lstStyle/>
        <a:p>
          <a:endParaRPr lang="en-IN"/>
        </a:p>
      </dgm:t>
    </dgm:pt>
    <dgm:pt modelId="{6788373E-121F-4BB3-AB11-ED28A6D548CD}" type="sibTrans" cxnId="{76EABC0E-846E-42AF-BDBA-8BA71242E193}">
      <dgm:prSet/>
      <dgm:spPr/>
      <dgm:t>
        <a:bodyPr/>
        <a:lstStyle/>
        <a:p>
          <a:endParaRPr lang="en-IN"/>
        </a:p>
      </dgm:t>
    </dgm:pt>
    <dgm:pt modelId="{C1F4FDC8-4A14-40B3-9E53-D1D1422D3FED}">
      <dgm:prSet/>
      <dgm:spPr/>
      <dgm:t>
        <a:bodyPr/>
        <a:lstStyle/>
        <a:p>
          <a:r>
            <a:rPr lang="en-IN" dirty="0"/>
            <a:t>Section 28 to Section 31- 4 Specific categories of Expenditure</a:t>
          </a:r>
        </a:p>
      </dgm:t>
    </dgm:pt>
    <dgm:pt modelId="{73BD6F14-6AA2-4860-998B-DE2692B99736}" type="parTrans" cxnId="{6D926588-3E82-4182-80F3-5CBB6CBDB56C}">
      <dgm:prSet/>
      <dgm:spPr/>
      <dgm:t>
        <a:bodyPr/>
        <a:lstStyle/>
        <a:p>
          <a:endParaRPr lang="en-IN"/>
        </a:p>
      </dgm:t>
    </dgm:pt>
    <dgm:pt modelId="{B8C55FC9-7278-4ACA-A18C-A8DF1CCDD450}" type="sibTrans" cxnId="{6D926588-3E82-4182-80F3-5CBB6CBDB56C}">
      <dgm:prSet/>
      <dgm:spPr/>
      <dgm:t>
        <a:bodyPr/>
        <a:lstStyle/>
        <a:p>
          <a:endParaRPr lang="en-IN"/>
        </a:p>
      </dgm:t>
    </dgm:pt>
    <dgm:pt modelId="{3836B3CB-9DBA-4336-A59F-E445BE586BF3}">
      <dgm:prSet/>
      <dgm:spPr/>
      <dgm:t>
        <a:bodyPr/>
        <a:lstStyle/>
        <a:p>
          <a:r>
            <a:rPr lang="en-IN" dirty="0"/>
            <a:t>Section 32 – Other Deductions</a:t>
          </a:r>
        </a:p>
      </dgm:t>
    </dgm:pt>
    <dgm:pt modelId="{27E82F9C-F4A6-492C-9A3B-E91A231D979E}" type="parTrans" cxnId="{38CD7C88-B936-48BA-A058-47E5F5256F82}">
      <dgm:prSet/>
      <dgm:spPr/>
      <dgm:t>
        <a:bodyPr/>
        <a:lstStyle/>
        <a:p>
          <a:endParaRPr lang="en-IN"/>
        </a:p>
      </dgm:t>
    </dgm:pt>
    <dgm:pt modelId="{045EB370-E63D-40DB-A00E-F8470ABD4CE7}" type="sibTrans" cxnId="{38CD7C88-B936-48BA-A058-47E5F5256F82}">
      <dgm:prSet/>
      <dgm:spPr/>
      <dgm:t>
        <a:bodyPr/>
        <a:lstStyle/>
        <a:p>
          <a:endParaRPr lang="en-IN"/>
        </a:p>
      </dgm:t>
    </dgm:pt>
    <dgm:pt modelId="{73436BAB-35FA-446B-9E7D-5D705F941F64}">
      <dgm:prSet/>
      <dgm:spPr/>
      <dgm:t>
        <a:bodyPr/>
        <a:lstStyle/>
        <a:p>
          <a:r>
            <a:rPr lang="en-IN" dirty="0"/>
            <a:t>Section 34-  Residuary General Deduction</a:t>
          </a:r>
        </a:p>
      </dgm:t>
    </dgm:pt>
    <dgm:pt modelId="{597209B1-A999-446B-A3DF-42A4A1065352}" type="parTrans" cxnId="{70ADB534-2691-4455-A6D4-BFF47D4888FC}">
      <dgm:prSet/>
      <dgm:spPr/>
      <dgm:t>
        <a:bodyPr/>
        <a:lstStyle/>
        <a:p>
          <a:endParaRPr lang="en-IN"/>
        </a:p>
      </dgm:t>
    </dgm:pt>
    <dgm:pt modelId="{7DCEFE2A-7091-40CE-8188-9A51369B9DE2}" type="sibTrans" cxnId="{70ADB534-2691-4455-A6D4-BFF47D4888FC}">
      <dgm:prSet/>
      <dgm:spPr/>
      <dgm:t>
        <a:bodyPr/>
        <a:lstStyle/>
        <a:p>
          <a:endParaRPr lang="en-IN"/>
        </a:p>
      </dgm:t>
    </dgm:pt>
    <dgm:pt modelId="{E8C1FC8B-E0DD-4F9E-997F-C4DF50840F2C}" type="pres">
      <dgm:prSet presAssocID="{867AB38B-8713-4131-B449-6DA6044A0D48}" presName="cycle" presStyleCnt="0">
        <dgm:presLayoutVars>
          <dgm:chMax val="1"/>
          <dgm:dir/>
          <dgm:animLvl val="ctr"/>
          <dgm:resizeHandles val="exact"/>
        </dgm:presLayoutVars>
      </dgm:prSet>
      <dgm:spPr/>
    </dgm:pt>
    <dgm:pt modelId="{56991BF2-12F8-4AA7-A09D-ACEFB6B4C46F}" type="pres">
      <dgm:prSet presAssocID="{DBC53D84-272E-499A-9E12-9711C6C32DAC}" presName="centerShape" presStyleLbl="node0" presStyleIdx="0" presStyleCnt="1" custScaleX="255015"/>
      <dgm:spPr/>
    </dgm:pt>
    <dgm:pt modelId="{CC594D5D-EEAF-4FD0-B3FD-E742A8412A30}" type="pres">
      <dgm:prSet presAssocID="{73BD6F14-6AA2-4860-998B-DE2692B99736}" presName="parTrans" presStyleLbl="bgSibTrans2D1" presStyleIdx="0" presStyleCnt="3"/>
      <dgm:spPr/>
    </dgm:pt>
    <dgm:pt modelId="{76B449E8-9C98-4CF4-B5E1-CA5EC2FE06B7}" type="pres">
      <dgm:prSet presAssocID="{C1F4FDC8-4A14-40B3-9E53-D1D1422D3FED}" presName="node" presStyleLbl="node1" presStyleIdx="0" presStyleCnt="3" custScaleX="200551" custRadScaleRad="210342" custRadScaleInc="-30662">
        <dgm:presLayoutVars>
          <dgm:bulletEnabled val="1"/>
        </dgm:presLayoutVars>
      </dgm:prSet>
      <dgm:spPr/>
    </dgm:pt>
    <dgm:pt modelId="{FDC71E39-42A7-4AD7-98A0-C789E1DB4A6F}" type="pres">
      <dgm:prSet presAssocID="{27E82F9C-F4A6-492C-9A3B-E91A231D979E}" presName="parTrans" presStyleLbl="bgSibTrans2D1" presStyleIdx="1" presStyleCnt="3"/>
      <dgm:spPr/>
    </dgm:pt>
    <dgm:pt modelId="{26C8D9A9-1961-4CFE-BA53-9C70DB26FB14}" type="pres">
      <dgm:prSet presAssocID="{3836B3CB-9DBA-4336-A59F-E445BE586BF3}" presName="node" presStyleLbl="node1" presStyleIdx="1" presStyleCnt="3" custScaleX="198559">
        <dgm:presLayoutVars>
          <dgm:bulletEnabled val="1"/>
        </dgm:presLayoutVars>
      </dgm:prSet>
      <dgm:spPr/>
    </dgm:pt>
    <dgm:pt modelId="{D0317EC0-0C6E-420F-BA12-2BD28E81C565}" type="pres">
      <dgm:prSet presAssocID="{597209B1-A999-446B-A3DF-42A4A1065352}" presName="parTrans" presStyleLbl="bgSibTrans2D1" presStyleIdx="2" presStyleCnt="3"/>
      <dgm:spPr/>
    </dgm:pt>
    <dgm:pt modelId="{6854F1B1-7E20-4D35-A269-9E4B438B4B11}" type="pres">
      <dgm:prSet presAssocID="{73436BAB-35FA-446B-9E7D-5D705F941F64}" presName="node" presStyleLbl="node1" presStyleIdx="2" presStyleCnt="3" custScaleX="173481" custRadScaleRad="193834" custRadScaleInc="30494">
        <dgm:presLayoutVars>
          <dgm:bulletEnabled val="1"/>
        </dgm:presLayoutVars>
      </dgm:prSet>
      <dgm:spPr/>
    </dgm:pt>
  </dgm:ptLst>
  <dgm:cxnLst>
    <dgm:cxn modelId="{E009FF05-63EB-461F-B378-FF390774DE32}" type="presOf" srcId="{27E82F9C-F4A6-492C-9A3B-E91A231D979E}" destId="{FDC71E39-42A7-4AD7-98A0-C789E1DB4A6F}" srcOrd="0" destOrd="0" presId="urn:microsoft.com/office/officeart/2005/8/layout/radial4"/>
    <dgm:cxn modelId="{76EABC0E-846E-42AF-BDBA-8BA71242E193}" srcId="{867AB38B-8713-4131-B449-6DA6044A0D48}" destId="{DBC53D84-272E-499A-9E12-9711C6C32DAC}" srcOrd="0" destOrd="0" parTransId="{CDF70C3A-1DDD-438E-A1E5-415DEB857838}" sibTransId="{6788373E-121F-4BB3-AB11-ED28A6D548CD}"/>
    <dgm:cxn modelId="{24ECA81A-A94C-4418-8D8D-032D336B0473}" type="presOf" srcId="{867AB38B-8713-4131-B449-6DA6044A0D48}" destId="{E8C1FC8B-E0DD-4F9E-997F-C4DF50840F2C}" srcOrd="0" destOrd="0" presId="urn:microsoft.com/office/officeart/2005/8/layout/radial4"/>
    <dgm:cxn modelId="{68BE2824-B3B6-40B8-B8AE-506025B27CF3}" type="presOf" srcId="{DBC53D84-272E-499A-9E12-9711C6C32DAC}" destId="{56991BF2-12F8-4AA7-A09D-ACEFB6B4C46F}" srcOrd="0" destOrd="0" presId="urn:microsoft.com/office/officeart/2005/8/layout/radial4"/>
    <dgm:cxn modelId="{70ADB534-2691-4455-A6D4-BFF47D4888FC}" srcId="{DBC53D84-272E-499A-9E12-9711C6C32DAC}" destId="{73436BAB-35FA-446B-9E7D-5D705F941F64}" srcOrd="2" destOrd="0" parTransId="{597209B1-A999-446B-A3DF-42A4A1065352}" sibTransId="{7DCEFE2A-7091-40CE-8188-9A51369B9DE2}"/>
    <dgm:cxn modelId="{CBD3D444-7630-4298-B7F8-3CEBD320CFE7}" type="presOf" srcId="{597209B1-A999-446B-A3DF-42A4A1065352}" destId="{D0317EC0-0C6E-420F-BA12-2BD28E81C565}" srcOrd="0" destOrd="0" presId="urn:microsoft.com/office/officeart/2005/8/layout/radial4"/>
    <dgm:cxn modelId="{8630FF46-B18A-45FE-A996-F0D744984B84}" type="presOf" srcId="{73BD6F14-6AA2-4860-998B-DE2692B99736}" destId="{CC594D5D-EEAF-4FD0-B3FD-E742A8412A30}" srcOrd="0" destOrd="0" presId="urn:microsoft.com/office/officeart/2005/8/layout/radial4"/>
    <dgm:cxn modelId="{231F4567-EE98-46D6-A51C-4FA76859F509}" type="presOf" srcId="{C1F4FDC8-4A14-40B3-9E53-D1D1422D3FED}" destId="{76B449E8-9C98-4CF4-B5E1-CA5EC2FE06B7}" srcOrd="0" destOrd="0" presId="urn:microsoft.com/office/officeart/2005/8/layout/radial4"/>
    <dgm:cxn modelId="{6D926588-3E82-4182-80F3-5CBB6CBDB56C}" srcId="{DBC53D84-272E-499A-9E12-9711C6C32DAC}" destId="{C1F4FDC8-4A14-40B3-9E53-D1D1422D3FED}" srcOrd="0" destOrd="0" parTransId="{73BD6F14-6AA2-4860-998B-DE2692B99736}" sibTransId="{B8C55FC9-7278-4ACA-A18C-A8DF1CCDD450}"/>
    <dgm:cxn modelId="{38CD7C88-B936-48BA-A058-47E5F5256F82}" srcId="{DBC53D84-272E-499A-9E12-9711C6C32DAC}" destId="{3836B3CB-9DBA-4336-A59F-E445BE586BF3}" srcOrd="1" destOrd="0" parTransId="{27E82F9C-F4A6-492C-9A3B-E91A231D979E}" sibTransId="{045EB370-E63D-40DB-A00E-F8470ABD4CE7}"/>
    <dgm:cxn modelId="{1CB4BF9F-8274-4316-A1AB-DF5930F573EE}" type="presOf" srcId="{73436BAB-35FA-446B-9E7D-5D705F941F64}" destId="{6854F1B1-7E20-4D35-A269-9E4B438B4B11}" srcOrd="0" destOrd="0" presId="urn:microsoft.com/office/officeart/2005/8/layout/radial4"/>
    <dgm:cxn modelId="{729BA9BF-9D9A-409C-B609-59FB47ABAC2C}" type="presOf" srcId="{3836B3CB-9DBA-4336-A59F-E445BE586BF3}" destId="{26C8D9A9-1961-4CFE-BA53-9C70DB26FB14}" srcOrd="0" destOrd="0" presId="urn:microsoft.com/office/officeart/2005/8/layout/radial4"/>
    <dgm:cxn modelId="{907B8DA8-E65D-45E9-8ED7-F812C15050B8}" type="presParOf" srcId="{E8C1FC8B-E0DD-4F9E-997F-C4DF50840F2C}" destId="{56991BF2-12F8-4AA7-A09D-ACEFB6B4C46F}" srcOrd="0" destOrd="0" presId="urn:microsoft.com/office/officeart/2005/8/layout/radial4"/>
    <dgm:cxn modelId="{95BC2561-05E4-43B6-AF80-3590211AE1E4}" type="presParOf" srcId="{E8C1FC8B-E0DD-4F9E-997F-C4DF50840F2C}" destId="{CC594D5D-EEAF-4FD0-B3FD-E742A8412A30}" srcOrd="1" destOrd="0" presId="urn:microsoft.com/office/officeart/2005/8/layout/radial4"/>
    <dgm:cxn modelId="{9152E8B9-D166-4C6C-A265-CB2774BD15E3}" type="presParOf" srcId="{E8C1FC8B-E0DD-4F9E-997F-C4DF50840F2C}" destId="{76B449E8-9C98-4CF4-B5E1-CA5EC2FE06B7}" srcOrd="2" destOrd="0" presId="urn:microsoft.com/office/officeart/2005/8/layout/radial4"/>
    <dgm:cxn modelId="{A96251CF-1789-4708-811C-CDCEB6383A6B}" type="presParOf" srcId="{E8C1FC8B-E0DD-4F9E-997F-C4DF50840F2C}" destId="{FDC71E39-42A7-4AD7-98A0-C789E1DB4A6F}" srcOrd="3" destOrd="0" presId="urn:microsoft.com/office/officeart/2005/8/layout/radial4"/>
    <dgm:cxn modelId="{47000A5A-345B-4DDC-9EF1-6492414B0059}" type="presParOf" srcId="{E8C1FC8B-E0DD-4F9E-997F-C4DF50840F2C}" destId="{26C8D9A9-1961-4CFE-BA53-9C70DB26FB14}" srcOrd="4" destOrd="0" presId="urn:microsoft.com/office/officeart/2005/8/layout/radial4"/>
    <dgm:cxn modelId="{2DC7FB3C-23F5-4488-9A0D-202E3708E563}" type="presParOf" srcId="{E8C1FC8B-E0DD-4F9E-997F-C4DF50840F2C}" destId="{D0317EC0-0C6E-420F-BA12-2BD28E81C565}" srcOrd="5" destOrd="0" presId="urn:microsoft.com/office/officeart/2005/8/layout/radial4"/>
    <dgm:cxn modelId="{C21CBCB4-9528-4499-B851-ACDF6FC119D8}" type="presParOf" srcId="{E8C1FC8B-E0DD-4F9E-997F-C4DF50840F2C}" destId="{6854F1B1-7E20-4D35-A269-9E4B438B4B11}"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8DEE09E-750B-4EE5-8CE6-76A57A764321}" type="doc">
      <dgm:prSet loTypeId="urn:microsoft.com/office/officeart/2005/8/layout/matrix1" loCatId="matrix" qsTypeId="urn:microsoft.com/office/officeart/2005/8/quickstyle/simple1" qsCatId="simple" csTypeId="urn:microsoft.com/office/officeart/2005/8/colors/accent2_1" csCatId="accent2" phldr="1"/>
      <dgm:spPr/>
      <dgm:t>
        <a:bodyPr/>
        <a:lstStyle/>
        <a:p>
          <a:endParaRPr lang="en-IN"/>
        </a:p>
      </dgm:t>
    </dgm:pt>
    <dgm:pt modelId="{480B132A-440D-4518-ADE9-4A2DD6097348}">
      <dgm:prSet phldrT="[Text]"/>
      <dgm:spPr/>
      <dgm:t>
        <a:bodyPr/>
        <a:lstStyle/>
        <a:p>
          <a:pPr>
            <a:buNone/>
          </a:pPr>
          <a:r>
            <a:rPr lang="en-US" dirty="0">
              <a:solidFill>
                <a:srgbClr val="FF0000"/>
              </a:solidFill>
            </a:rPr>
            <a:t>Sec. 28 : Rent, rates, taxes, repairs and insurance</a:t>
          </a:r>
        </a:p>
        <a:p>
          <a:pPr>
            <a:buFont typeface="Arial" panose="020B0604020202020204" pitchFamily="34" charset="0"/>
            <a:buNone/>
          </a:pPr>
          <a:r>
            <a:rPr lang="en-US" dirty="0"/>
            <a:t>Exp. Related with Premises, Machinery, Furniture</a:t>
          </a:r>
        </a:p>
        <a:p>
          <a:pPr>
            <a:buFont typeface="Arial" panose="020B0604020202020204" pitchFamily="34" charset="0"/>
            <a:buNone/>
          </a:pPr>
          <a:r>
            <a:rPr lang="en-US" dirty="0">
              <a:solidFill>
                <a:srgbClr val="FF0000"/>
              </a:solidFill>
            </a:rPr>
            <a:t>Present Sec. 30,31</a:t>
          </a:r>
          <a:endParaRPr lang="en-IN" dirty="0">
            <a:solidFill>
              <a:srgbClr val="FF0000"/>
            </a:solidFill>
          </a:endParaRPr>
        </a:p>
      </dgm:t>
    </dgm:pt>
    <dgm:pt modelId="{F8189041-9175-4893-9321-CF327DADCBC1}" type="parTrans" cxnId="{4D180D27-8EB5-4C19-B4D6-075DDF32CA9B}">
      <dgm:prSet/>
      <dgm:spPr/>
      <dgm:t>
        <a:bodyPr/>
        <a:lstStyle/>
        <a:p>
          <a:endParaRPr lang="en-IN"/>
        </a:p>
      </dgm:t>
    </dgm:pt>
    <dgm:pt modelId="{11591FD1-2329-40DC-A318-C4D3D2274089}" type="sibTrans" cxnId="{4D180D27-8EB5-4C19-B4D6-075DDF32CA9B}">
      <dgm:prSet/>
      <dgm:spPr/>
      <dgm:t>
        <a:bodyPr/>
        <a:lstStyle/>
        <a:p>
          <a:endParaRPr lang="en-IN"/>
        </a:p>
      </dgm:t>
    </dgm:pt>
    <dgm:pt modelId="{F6476F5E-13B8-4210-BE52-4D4F68989B3D}">
      <dgm:prSet phldrT="[Text]"/>
      <dgm:spPr/>
      <dgm:t>
        <a:bodyPr/>
        <a:lstStyle/>
        <a:p>
          <a:r>
            <a:rPr lang="en-US" dirty="0">
              <a:solidFill>
                <a:srgbClr val="FF0000"/>
              </a:solidFill>
            </a:rPr>
            <a:t>Sec. 29 : Deductions related to employee welfare</a:t>
          </a:r>
        </a:p>
        <a:p>
          <a:r>
            <a:rPr lang="en-US" dirty="0">
              <a:solidFill>
                <a:schemeClr val="tx1"/>
              </a:solidFill>
            </a:rPr>
            <a:t>PF/Superannuation/Gratuity/NPS Contributions</a:t>
          </a:r>
        </a:p>
        <a:p>
          <a:r>
            <a:rPr lang="en-US" dirty="0">
              <a:solidFill>
                <a:srgbClr val="FF0000"/>
              </a:solidFill>
            </a:rPr>
            <a:t>Present Sec. 36</a:t>
          </a:r>
          <a:endParaRPr lang="en-IN" dirty="0">
            <a:solidFill>
              <a:schemeClr val="tx1"/>
            </a:solidFill>
          </a:endParaRPr>
        </a:p>
      </dgm:t>
    </dgm:pt>
    <dgm:pt modelId="{F828247C-3057-4F0D-95FD-3E071E513B52}" type="parTrans" cxnId="{1BBD607D-4DC5-4F23-9B31-93725BE296F1}">
      <dgm:prSet/>
      <dgm:spPr/>
      <dgm:t>
        <a:bodyPr/>
        <a:lstStyle/>
        <a:p>
          <a:endParaRPr lang="en-IN"/>
        </a:p>
      </dgm:t>
    </dgm:pt>
    <dgm:pt modelId="{2D494F3D-082B-42EA-9428-C883F41F67FE}" type="sibTrans" cxnId="{1BBD607D-4DC5-4F23-9B31-93725BE296F1}">
      <dgm:prSet/>
      <dgm:spPr/>
      <dgm:t>
        <a:bodyPr/>
        <a:lstStyle/>
        <a:p>
          <a:endParaRPr lang="en-IN"/>
        </a:p>
      </dgm:t>
    </dgm:pt>
    <dgm:pt modelId="{8396FE6B-3E58-446A-87CD-845F1EF28255}">
      <dgm:prSet phldrT="[Text]"/>
      <dgm:spPr/>
      <dgm:t>
        <a:bodyPr/>
        <a:lstStyle/>
        <a:p>
          <a:r>
            <a:rPr lang="en-US" dirty="0">
              <a:solidFill>
                <a:srgbClr val="FF0000"/>
              </a:solidFill>
            </a:rPr>
            <a:t>Sec. 30 : Deduction on certain premium</a:t>
          </a:r>
        </a:p>
        <a:p>
          <a:r>
            <a:rPr lang="en-US" dirty="0">
              <a:solidFill>
                <a:schemeClr val="tx1"/>
              </a:solidFill>
            </a:rPr>
            <a:t>Stock Insurance, Employee Health Insurance</a:t>
          </a:r>
        </a:p>
        <a:p>
          <a:r>
            <a:rPr lang="en-US" dirty="0">
              <a:solidFill>
                <a:srgbClr val="FF0000"/>
              </a:solidFill>
            </a:rPr>
            <a:t>Present Sec. 36</a:t>
          </a:r>
          <a:endParaRPr lang="en-IN" dirty="0">
            <a:solidFill>
              <a:srgbClr val="FF0000"/>
            </a:solidFill>
          </a:endParaRPr>
        </a:p>
      </dgm:t>
    </dgm:pt>
    <dgm:pt modelId="{7314247F-428D-4F37-B844-7244E531DD02}" type="parTrans" cxnId="{1BCC70CD-0201-4E44-B0FC-25FF5FDE7730}">
      <dgm:prSet/>
      <dgm:spPr/>
      <dgm:t>
        <a:bodyPr/>
        <a:lstStyle/>
        <a:p>
          <a:endParaRPr lang="en-IN"/>
        </a:p>
      </dgm:t>
    </dgm:pt>
    <dgm:pt modelId="{538A8D5E-67AD-42F5-82A8-F90DB85E9ABB}" type="sibTrans" cxnId="{1BCC70CD-0201-4E44-B0FC-25FF5FDE7730}">
      <dgm:prSet/>
      <dgm:spPr/>
      <dgm:t>
        <a:bodyPr/>
        <a:lstStyle/>
        <a:p>
          <a:endParaRPr lang="en-IN"/>
        </a:p>
      </dgm:t>
    </dgm:pt>
    <dgm:pt modelId="{18653DB6-AAA2-4970-AFAF-98A83749796A}">
      <dgm:prSet phldrT="[Text]"/>
      <dgm:spPr/>
      <dgm:t>
        <a:bodyPr/>
        <a:lstStyle/>
        <a:p>
          <a:r>
            <a:rPr lang="en-US" dirty="0">
              <a:solidFill>
                <a:srgbClr val="FF0000"/>
              </a:solidFill>
            </a:rPr>
            <a:t>Sec. 31 : Deduction for bad debt and provision for bad and doubtful debt</a:t>
          </a:r>
        </a:p>
        <a:p>
          <a:r>
            <a:rPr lang="en-US" dirty="0">
              <a:solidFill>
                <a:schemeClr val="tx1"/>
              </a:solidFill>
            </a:rPr>
            <a:t>General Assessee, Banks, NBFCs</a:t>
          </a:r>
        </a:p>
        <a:p>
          <a:r>
            <a:rPr lang="en-US" dirty="0">
              <a:solidFill>
                <a:srgbClr val="FF0000"/>
              </a:solidFill>
            </a:rPr>
            <a:t>Present Sec. 36</a:t>
          </a:r>
          <a:endParaRPr lang="en-IN" dirty="0">
            <a:solidFill>
              <a:srgbClr val="FF0000"/>
            </a:solidFill>
          </a:endParaRPr>
        </a:p>
      </dgm:t>
    </dgm:pt>
    <dgm:pt modelId="{5B499441-90E6-4C66-BF3B-E75571FF39D0}" type="parTrans" cxnId="{E02C929E-1A64-4E05-8185-889A2272FC87}">
      <dgm:prSet/>
      <dgm:spPr/>
      <dgm:t>
        <a:bodyPr/>
        <a:lstStyle/>
        <a:p>
          <a:endParaRPr lang="en-IN"/>
        </a:p>
      </dgm:t>
    </dgm:pt>
    <dgm:pt modelId="{DF10EB49-C5DA-4196-B586-0D3087DDB583}" type="sibTrans" cxnId="{E02C929E-1A64-4E05-8185-889A2272FC87}">
      <dgm:prSet/>
      <dgm:spPr/>
      <dgm:t>
        <a:bodyPr/>
        <a:lstStyle/>
        <a:p>
          <a:endParaRPr lang="en-IN"/>
        </a:p>
      </dgm:t>
    </dgm:pt>
    <dgm:pt modelId="{09641EB3-08A5-4661-B468-C85FFC7C7D4F}">
      <dgm:prSet phldrT="[Text]" phldr="1"/>
      <dgm:spPr/>
      <dgm:t>
        <a:bodyPr/>
        <a:lstStyle/>
        <a:p>
          <a:endParaRPr lang="en-IN" dirty="0">
            <a:solidFill>
              <a:srgbClr val="FF0000"/>
            </a:solidFill>
          </a:endParaRPr>
        </a:p>
      </dgm:t>
    </dgm:pt>
    <dgm:pt modelId="{BBADCFB4-E1EC-46A7-B180-32CD9D744C9D}" type="parTrans" cxnId="{8D8F3060-CC73-403B-BB6F-838958EAC03D}">
      <dgm:prSet/>
      <dgm:spPr/>
      <dgm:t>
        <a:bodyPr/>
        <a:lstStyle/>
        <a:p>
          <a:endParaRPr lang="en-IN"/>
        </a:p>
      </dgm:t>
    </dgm:pt>
    <dgm:pt modelId="{4A6079CF-8DC7-4339-A5D4-B16977B3C9D7}" type="sibTrans" cxnId="{8D8F3060-CC73-403B-BB6F-838958EAC03D}">
      <dgm:prSet/>
      <dgm:spPr/>
      <dgm:t>
        <a:bodyPr/>
        <a:lstStyle/>
        <a:p>
          <a:endParaRPr lang="en-IN"/>
        </a:p>
      </dgm:t>
    </dgm:pt>
    <dgm:pt modelId="{22A076BE-8E4A-463C-B5AF-940D407800BE}">
      <dgm:prSet phldrT="[Text]"/>
      <dgm:spPr/>
      <dgm:t>
        <a:bodyPr/>
        <a:lstStyle/>
        <a:p>
          <a:r>
            <a:rPr lang="en-US" dirty="0"/>
            <a:t>4 Specific Categories of Deductions</a:t>
          </a:r>
          <a:endParaRPr lang="en-IN" dirty="0"/>
        </a:p>
      </dgm:t>
    </dgm:pt>
    <dgm:pt modelId="{B367DDFA-60F2-40F0-8E69-061CBB14F735}" type="parTrans" cxnId="{70BDCFEC-87D1-427D-878B-DD1C9FB1DD14}">
      <dgm:prSet/>
      <dgm:spPr/>
      <dgm:t>
        <a:bodyPr/>
        <a:lstStyle/>
        <a:p>
          <a:endParaRPr lang="en-IN"/>
        </a:p>
      </dgm:t>
    </dgm:pt>
    <dgm:pt modelId="{DF66969F-D8EA-41F2-90FD-09FD70701B6B}" type="sibTrans" cxnId="{70BDCFEC-87D1-427D-878B-DD1C9FB1DD14}">
      <dgm:prSet/>
      <dgm:spPr/>
      <dgm:t>
        <a:bodyPr/>
        <a:lstStyle/>
        <a:p>
          <a:endParaRPr lang="en-IN"/>
        </a:p>
      </dgm:t>
    </dgm:pt>
    <dgm:pt modelId="{87964506-AFE3-4841-9167-B7417913DC6B}" type="pres">
      <dgm:prSet presAssocID="{A8DEE09E-750B-4EE5-8CE6-76A57A764321}" presName="diagram" presStyleCnt="0">
        <dgm:presLayoutVars>
          <dgm:chMax val="1"/>
          <dgm:dir/>
          <dgm:animLvl val="ctr"/>
          <dgm:resizeHandles val="exact"/>
        </dgm:presLayoutVars>
      </dgm:prSet>
      <dgm:spPr/>
    </dgm:pt>
    <dgm:pt modelId="{C5D4B0BE-F24B-47B9-9032-C701FE196587}" type="pres">
      <dgm:prSet presAssocID="{A8DEE09E-750B-4EE5-8CE6-76A57A764321}" presName="matrix" presStyleCnt="0"/>
      <dgm:spPr/>
    </dgm:pt>
    <dgm:pt modelId="{F21E8C41-A146-4667-9E11-6C3447C9C36B}" type="pres">
      <dgm:prSet presAssocID="{A8DEE09E-750B-4EE5-8CE6-76A57A764321}" presName="tile1" presStyleLbl="node1" presStyleIdx="0" presStyleCnt="4"/>
      <dgm:spPr/>
    </dgm:pt>
    <dgm:pt modelId="{9E215B8D-BA61-4CD9-B259-9C09386C4025}" type="pres">
      <dgm:prSet presAssocID="{A8DEE09E-750B-4EE5-8CE6-76A57A764321}" presName="tile1text" presStyleLbl="node1" presStyleIdx="0" presStyleCnt="4">
        <dgm:presLayoutVars>
          <dgm:chMax val="0"/>
          <dgm:chPref val="0"/>
          <dgm:bulletEnabled val="1"/>
        </dgm:presLayoutVars>
      </dgm:prSet>
      <dgm:spPr/>
    </dgm:pt>
    <dgm:pt modelId="{0A1CA637-DC68-44FA-BA33-1D589BE2773F}" type="pres">
      <dgm:prSet presAssocID="{A8DEE09E-750B-4EE5-8CE6-76A57A764321}" presName="tile2" presStyleLbl="node1" presStyleIdx="1" presStyleCnt="4"/>
      <dgm:spPr/>
    </dgm:pt>
    <dgm:pt modelId="{28F6893C-F3E9-4E12-ABB6-AD0DA87320C4}" type="pres">
      <dgm:prSet presAssocID="{A8DEE09E-750B-4EE5-8CE6-76A57A764321}" presName="tile2text" presStyleLbl="node1" presStyleIdx="1" presStyleCnt="4">
        <dgm:presLayoutVars>
          <dgm:chMax val="0"/>
          <dgm:chPref val="0"/>
          <dgm:bulletEnabled val="1"/>
        </dgm:presLayoutVars>
      </dgm:prSet>
      <dgm:spPr/>
    </dgm:pt>
    <dgm:pt modelId="{FC04B775-273C-4352-B541-E01168DDE12B}" type="pres">
      <dgm:prSet presAssocID="{A8DEE09E-750B-4EE5-8CE6-76A57A764321}" presName="tile3" presStyleLbl="node1" presStyleIdx="2" presStyleCnt="4"/>
      <dgm:spPr/>
    </dgm:pt>
    <dgm:pt modelId="{49376B5C-DE6E-4BDD-B4E7-391AF3EF03C9}" type="pres">
      <dgm:prSet presAssocID="{A8DEE09E-750B-4EE5-8CE6-76A57A764321}" presName="tile3text" presStyleLbl="node1" presStyleIdx="2" presStyleCnt="4">
        <dgm:presLayoutVars>
          <dgm:chMax val="0"/>
          <dgm:chPref val="0"/>
          <dgm:bulletEnabled val="1"/>
        </dgm:presLayoutVars>
      </dgm:prSet>
      <dgm:spPr/>
    </dgm:pt>
    <dgm:pt modelId="{82234A86-EA8C-41DC-B95E-6191C80E3495}" type="pres">
      <dgm:prSet presAssocID="{A8DEE09E-750B-4EE5-8CE6-76A57A764321}" presName="tile4" presStyleLbl="node1" presStyleIdx="3" presStyleCnt="4"/>
      <dgm:spPr/>
    </dgm:pt>
    <dgm:pt modelId="{8E7F577F-A7A0-493C-9E1B-3B38EA4BE060}" type="pres">
      <dgm:prSet presAssocID="{A8DEE09E-750B-4EE5-8CE6-76A57A764321}" presName="tile4text" presStyleLbl="node1" presStyleIdx="3" presStyleCnt="4">
        <dgm:presLayoutVars>
          <dgm:chMax val="0"/>
          <dgm:chPref val="0"/>
          <dgm:bulletEnabled val="1"/>
        </dgm:presLayoutVars>
      </dgm:prSet>
      <dgm:spPr/>
    </dgm:pt>
    <dgm:pt modelId="{18D0732F-3858-4409-B581-FDB49488EFA1}" type="pres">
      <dgm:prSet presAssocID="{A8DEE09E-750B-4EE5-8CE6-76A57A764321}" presName="centerTile" presStyleLbl="fgShp" presStyleIdx="0" presStyleCnt="1">
        <dgm:presLayoutVars>
          <dgm:chMax val="0"/>
          <dgm:chPref val="0"/>
        </dgm:presLayoutVars>
      </dgm:prSet>
      <dgm:spPr/>
    </dgm:pt>
  </dgm:ptLst>
  <dgm:cxnLst>
    <dgm:cxn modelId="{AB0FC305-0718-44F7-96DB-B7E56FBB0EA3}" type="presOf" srcId="{A8DEE09E-750B-4EE5-8CE6-76A57A764321}" destId="{87964506-AFE3-4841-9167-B7417913DC6B}" srcOrd="0" destOrd="0" presId="urn:microsoft.com/office/officeart/2005/8/layout/matrix1"/>
    <dgm:cxn modelId="{B1ADFD1D-D9E7-45DE-973C-AF3370093574}" type="presOf" srcId="{18653DB6-AAA2-4970-AFAF-98A83749796A}" destId="{82234A86-EA8C-41DC-B95E-6191C80E3495}" srcOrd="0" destOrd="0" presId="urn:microsoft.com/office/officeart/2005/8/layout/matrix1"/>
    <dgm:cxn modelId="{4D180D27-8EB5-4C19-B4D6-075DDF32CA9B}" srcId="{22A076BE-8E4A-463C-B5AF-940D407800BE}" destId="{480B132A-440D-4518-ADE9-4A2DD6097348}" srcOrd="0" destOrd="0" parTransId="{F8189041-9175-4893-9321-CF327DADCBC1}" sibTransId="{11591FD1-2329-40DC-A318-C4D3D2274089}"/>
    <dgm:cxn modelId="{5CF09E34-E4F9-4731-89A9-872F70A029B0}" type="presOf" srcId="{22A076BE-8E4A-463C-B5AF-940D407800BE}" destId="{18D0732F-3858-4409-B581-FDB49488EFA1}" srcOrd="0" destOrd="0" presId="urn:microsoft.com/office/officeart/2005/8/layout/matrix1"/>
    <dgm:cxn modelId="{9924FF36-B146-4579-9D44-94ABBC469FEC}" type="presOf" srcId="{8396FE6B-3E58-446A-87CD-845F1EF28255}" destId="{FC04B775-273C-4352-B541-E01168DDE12B}" srcOrd="0" destOrd="0" presId="urn:microsoft.com/office/officeart/2005/8/layout/matrix1"/>
    <dgm:cxn modelId="{8D8F3060-CC73-403B-BB6F-838958EAC03D}" srcId="{22A076BE-8E4A-463C-B5AF-940D407800BE}" destId="{09641EB3-08A5-4661-B468-C85FFC7C7D4F}" srcOrd="4" destOrd="0" parTransId="{BBADCFB4-E1EC-46A7-B180-32CD9D744C9D}" sibTransId="{4A6079CF-8DC7-4339-A5D4-B16977B3C9D7}"/>
    <dgm:cxn modelId="{1BBD607D-4DC5-4F23-9B31-93725BE296F1}" srcId="{22A076BE-8E4A-463C-B5AF-940D407800BE}" destId="{F6476F5E-13B8-4210-BE52-4D4F68989B3D}" srcOrd="1" destOrd="0" parTransId="{F828247C-3057-4F0D-95FD-3E071E513B52}" sibTransId="{2D494F3D-082B-42EA-9428-C883F41F67FE}"/>
    <dgm:cxn modelId="{84863183-1E0A-4321-B974-E5ACD3556498}" type="presOf" srcId="{F6476F5E-13B8-4210-BE52-4D4F68989B3D}" destId="{28F6893C-F3E9-4E12-ABB6-AD0DA87320C4}" srcOrd="1" destOrd="0" presId="urn:microsoft.com/office/officeart/2005/8/layout/matrix1"/>
    <dgm:cxn modelId="{24A40986-170A-4F4E-B066-6A505C88312A}" type="presOf" srcId="{480B132A-440D-4518-ADE9-4A2DD6097348}" destId="{9E215B8D-BA61-4CD9-B259-9C09386C4025}" srcOrd="1" destOrd="0" presId="urn:microsoft.com/office/officeart/2005/8/layout/matrix1"/>
    <dgm:cxn modelId="{E02C929E-1A64-4E05-8185-889A2272FC87}" srcId="{22A076BE-8E4A-463C-B5AF-940D407800BE}" destId="{18653DB6-AAA2-4970-AFAF-98A83749796A}" srcOrd="3" destOrd="0" parTransId="{5B499441-90E6-4C66-BF3B-E75571FF39D0}" sibTransId="{DF10EB49-C5DA-4196-B586-0D3087DDB583}"/>
    <dgm:cxn modelId="{BBCBF59F-6605-4D20-8176-85E4F67EA2D1}" type="presOf" srcId="{8396FE6B-3E58-446A-87CD-845F1EF28255}" destId="{49376B5C-DE6E-4BDD-B4E7-391AF3EF03C9}" srcOrd="1" destOrd="0" presId="urn:microsoft.com/office/officeart/2005/8/layout/matrix1"/>
    <dgm:cxn modelId="{18C6A5B5-3FE7-4821-8D51-4C26EC035A79}" type="presOf" srcId="{F6476F5E-13B8-4210-BE52-4D4F68989B3D}" destId="{0A1CA637-DC68-44FA-BA33-1D589BE2773F}" srcOrd="0" destOrd="0" presId="urn:microsoft.com/office/officeart/2005/8/layout/matrix1"/>
    <dgm:cxn modelId="{1BCC70CD-0201-4E44-B0FC-25FF5FDE7730}" srcId="{22A076BE-8E4A-463C-B5AF-940D407800BE}" destId="{8396FE6B-3E58-446A-87CD-845F1EF28255}" srcOrd="2" destOrd="0" parTransId="{7314247F-428D-4F37-B844-7244E531DD02}" sibTransId="{538A8D5E-67AD-42F5-82A8-F90DB85E9ABB}"/>
    <dgm:cxn modelId="{7D2202E3-EB8C-4D0D-8265-127728CF9A38}" type="presOf" srcId="{18653DB6-AAA2-4970-AFAF-98A83749796A}" destId="{8E7F577F-A7A0-493C-9E1B-3B38EA4BE060}" srcOrd="1" destOrd="0" presId="urn:microsoft.com/office/officeart/2005/8/layout/matrix1"/>
    <dgm:cxn modelId="{70BDCFEC-87D1-427D-878B-DD1C9FB1DD14}" srcId="{A8DEE09E-750B-4EE5-8CE6-76A57A764321}" destId="{22A076BE-8E4A-463C-B5AF-940D407800BE}" srcOrd="0" destOrd="0" parTransId="{B367DDFA-60F2-40F0-8E69-061CBB14F735}" sibTransId="{DF66969F-D8EA-41F2-90FD-09FD70701B6B}"/>
    <dgm:cxn modelId="{8FD629FA-0282-4EB6-8D55-A0ED014CA37F}" type="presOf" srcId="{480B132A-440D-4518-ADE9-4A2DD6097348}" destId="{F21E8C41-A146-4667-9E11-6C3447C9C36B}" srcOrd="0" destOrd="0" presId="urn:microsoft.com/office/officeart/2005/8/layout/matrix1"/>
    <dgm:cxn modelId="{0F896A72-2150-4DC4-B545-866DDA7CF232}" type="presParOf" srcId="{87964506-AFE3-4841-9167-B7417913DC6B}" destId="{C5D4B0BE-F24B-47B9-9032-C701FE196587}" srcOrd="0" destOrd="0" presId="urn:microsoft.com/office/officeart/2005/8/layout/matrix1"/>
    <dgm:cxn modelId="{CEEE0992-B482-40C7-8DA0-2780A70A65E5}" type="presParOf" srcId="{C5D4B0BE-F24B-47B9-9032-C701FE196587}" destId="{F21E8C41-A146-4667-9E11-6C3447C9C36B}" srcOrd="0" destOrd="0" presId="urn:microsoft.com/office/officeart/2005/8/layout/matrix1"/>
    <dgm:cxn modelId="{F87E04B8-DDA3-4526-BFFD-1DBBECEA4013}" type="presParOf" srcId="{C5D4B0BE-F24B-47B9-9032-C701FE196587}" destId="{9E215B8D-BA61-4CD9-B259-9C09386C4025}" srcOrd="1" destOrd="0" presId="urn:microsoft.com/office/officeart/2005/8/layout/matrix1"/>
    <dgm:cxn modelId="{7CB0169F-26AE-4AB4-A81B-A58BA61FB656}" type="presParOf" srcId="{C5D4B0BE-F24B-47B9-9032-C701FE196587}" destId="{0A1CA637-DC68-44FA-BA33-1D589BE2773F}" srcOrd="2" destOrd="0" presId="urn:microsoft.com/office/officeart/2005/8/layout/matrix1"/>
    <dgm:cxn modelId="{ECF45F09-A1F0-4A18-893A-E8BB3CFC5F55}" type="presParOf" srcId="{C5D4B0BE-F24B-47B9-9032-C701FE196587}" destId="{28F6893C-F3E9-4E12-ABB6-AD0DA87320C4}" srcOrd="3" destOrd="0" presId="urn:microsoft.com/office/officeart/2005/8/layout/matrix1"/>
    <dgm:cxn modelId="{C73FCD14-87B2-42FC-A176-D995FEF8658B}" type="presParOf" srcId="{C5D4B0BE-F24B-47B9-9032-C701FE196587}" destId="{FC04B775-273C-4352-B541-E01168DDE12B}" srcOrd="4" destOrd="0" presId="urn:microsoft.com/office/officeart/2005/8/layout/matrix1"/>
    <dgm:cxn modelId="{79C0D34D-F200-4FCD-B695-FD84F3A40645}" type="presParOf" srcId="{C5D4B0BE-F24B-47B9-9032-C701FE196587}" destId="{49376B5C-DE6E-4BDD-B4E7-391AF3EF03C9}" srcOrd="5" destOrd="0" presId="urn:microsoft.com/office/officeart/2005/8/layout/matrix1"/>
    <dgm:cxn modelId="{240274AB-DF81-4961-88B4-5FDADFB8F911}" type="presParOf" srcId="{C5D4B0BE-F24B-47B9-9032-C701FE196587}" destId="{82234A86-EA8C-41DC-B95E-6191C80E3495}" srcOrd="6" destOrd="0" presId="urn:microsoft.com/office/officeart/2005/8/layout/matrix1"/>
    <dgm:cxn modelId="{DB5A4722-A65C-4FA1-8935-423FCFB4E84F}" type="presParOf" srcId="{C5D4B0BE-F24B-47B9-9032-C701FE196587}" destId="{8E7F577F-A7A0-493C-9E1B-3B38EA4BE060}" srcOrd="7" destOrd="0" presId="urn:microsoft.com/office/officeart/2005/8/layout/matrix1"/>
    <dgm:cxn modelId="{80AD915E-A6E1-450F-9D48-F83BE8C73727}" type="presParOf" srcId="{87964506-AFE3-4841-9167-B7417913DC6B}" destId="{18D0732F-3858-4409-B581-FDB49488EFA1}"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B6E5CB3-FC60-44E2-A55A-5F846EE0EABE}"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IN"/>
        </a:p>
      </dgm:t>
    </dgm:pt>
    <dgm:pt modelId="{76813CBE-D77D-413C-89A5-A08B9A844415}">
      <dgm:prSet phldrT="[Text]"/>
      <dgm:spPr/>
      <dgm:t>
        <a:bodyPr/>
        <a:lstStyle/>
        <a:p>
          <a:r>
            <a:rPr lang="en-US" dirty="0"/>
            <a:t>Sec. 33</a:t>
          </a:r>
          <a:endParaRPr lang="en-IN" dirty="0"/>
        </a:p>
      </dgm:t>
    </dgm:pt>
    <dgm:pt modelId="{D2DE30C6-19AA-43AB-90E0-C108E97928BF}" type="parTrans" cxnId="{72C866E9-411B-44CF-ACB1-C164A466A83C}">
      <dgm:prSet/>
      <dgm:spPr/>
      <dgm:t>
        <a:bodyPr/>
        <a:lstStyle/>
        <a:p>
          <a:endParaRPr lang="en-IN"/>
        </a:p>
      </dgm:t>
    </dgm:pt>
    <dgm:pt modelId="{003F4D61-5A70-4F6E-AD16-906C762FCB50}" type="sibTrans" cxnId="{72C866E9-411B-44CF-ACB1-C164A466A83C}">
      <dgm:prSet/>
      <dgm:spPr/>
      <dgm:t>
        <a:bodyPr/>
        <a:lstStyle/>
        <a:p>
          <a:endParaRPr lang="en-IN"/>
        </a:p>
      </dgm:t>
    </dgm:pt>
    <dgm:pt modelId="{7C75B6BC-B3A4-4D60-AC36-2A6DDDCA26B6}">
      <dgm:prSet phldrT="[Text]"/>
      <dgm:spPr/>
      <dgm:t>
        <a:bodyPr/>
        <a:lstStyle/>
        <a:p>
          <a:r>
            <a:rPr lang="en-US" dirty="0"/>
            <a:t>Deduction for depreciation</a:t>
          </a:r>
          <a:endParaRPr lang="en-IN" dirty="0"/>
        </a:p>
      </dgm:t>
    </dgm:pt>
    <dgm:pt modelId="{5D1BE40F-3273-4C69-B5DF-DB828010E91A}" type="parTrans" cxnId="{F41321F2-68C0-489F-9BC6-396BF420A6B2}">
      <dgm:prSet/>
      <dgm:spPr/>
      <dgm:t>
        <a:bodyPr/>
        <a:lstStyle/>
        <a:p>
          <a:endParaRPr lang="en-IN"/>
        </a:p>
      </dgm:t>
    </dgm:pt>
    <dgm:pt modelId="{3BDAD2F3-9682-4F2D-A5C4-04EE45FC4775}" type="sibTrans" cxnId="{F41321F2-68C0-489F-9BC6-396BF420A6B2}">
      <dgm:prSet/>
      <dgm:spPr/>
      <dgm:t>
        <a:bodyPr/>
        <a:lstStyle/>
        <a:p>
          <a:endParaRPr lang="en-IN"/>
        </a:p>
      </dgm:t>
    </dgm:pt>
    <dgm:pt modelId="{C2A12972-33FE-435F-891C-568A5685CEAF}">
      <dgm:prSet phldrT="[Text]"/>
      <dgm:spPr/>
      <dgm:t>
        <a:bodyPr/>
        <a:lstStyle/>
        <a:p>
          <a:r>
            <a:rPr lang="en-US" dirty="0"/>
            <a:t>Present Sec. 32</a:t>
          </a:r>
          <a:endParaRPr lang="en-IN" dirty="0"/>
        </a:p>
      </dgm:t>
    </dgm:pt>
    <dgm:pt modelId="{F963DED9-3B9D-4DDE-B632-E7DB3A3ABD77}" type="parTrans" cxnId="{25C2A0B3-AE70-43AB-9EA2-6258D89EAAEF}">
      <dgm:prSet/>
      <dgm:spPr/>
      <dgm:t>
        <a:bodyPr/>
        <a:lstStyle/>
        <a:p>
          <a:endParaRPr lang="en-IN"/>
        </a:p>
      </dgm:t>
    </dgm:pt>
    <dgm:pt modelId="{296710F4-0716-44FE-831F-7E6788FC8CF5}" type="sibTrans" cxnId="{25C2A0B3-AE70-43AB-9EA2-6258D89EAAEF}">
      <dgm:prSet/>
      <dgm:spPr/>
      <dgm:t>
        <a:bodyPr/>
        <a:lstStyle/>
        <a:p>
          <a:endParaRPr lang="en-IN"/>
        </a:p>
      </dgm:t>
    </dgm:pt>
    <dgm:pt modelId="{4B639364-47E9-4710-B7BB-168CE2192B71}">
      <dgm:prSet phldrT="[Text]"/>
      <dgm:spPr/>
      <dgm:t>
        <a:bodyPr/>
        <a:lstStyle/>
        <a:p>
          <a:r>
            <a:rPr lang="en-US" dirty="0"/>
            <a:t>Sec. 39</a:t>
          </a:r>
          <a:endParaRPr lang="en-IN" dirty="0"/>
        </a:p>
      </dgm:t>
    </dgm:pt>
    <dgm:pt modelId="{94929727-5C1A-47D3-8E38-528E4E6ACE76}" type="parTrans" cxnId="{AED673D9-605D-4B94-8EC8-B9D6BD9001FE}">
      <dgm:prSet/>
      <dgm:spPr/>
      <dgm:t>
        <a:bodyPr/>
        <a:lstStyle/>
        <a:p>
          <a:endParaRPr lang="en-IN"/>
        </a:p>
      </dgm:t>
    </dgm:pt>
    <dgm:pt modelId="{60BB6C0D-D3E2-48A0-8406-57B5482B400B}" type="sibTrans" cxnId="{AED673D9-605D-4B94-8EC8-B9D6BD9001FE}">
      <dgm:prSet/>
      <dgm:spPr/>
      <dgm:t>
        <a:bodyPr/>
        <a:lstStyle/>
        <a:p>
          <a:endParaRPr lang="en-IN"/>
        </a:p>
      </dgm:t>
    </dgm:pt>
    <dgm:pt modelId="{320614C7-E117-458B-BC51-8BCF636E51E7}">
      <dgm:prSet phldrT="[Text]"/>
      <dgm:spPr/>
      <dgm:t>
        <a:bodyPr/>
        <a:lstStyle/>
        <a:p>
          <a:r>
            <a:rPr lang="en-US" dirty="0"/>
            <a:t>Computation of actual cost</a:t>
          </a:r>
          <a:endParaRPr lang="en-IN" dirty="0"/>
        </a:p>
      </dgm:t>
    </dgm:pt>
    <dgm:pt modelId="{62544CA6-0E9D-4E7F-9E51-E5A6752BC502}" type="parTrans" cxnId="{02157163-40B5-49BF-9224-9F6BA52CC464}">
      <dgm:prSet/>
      <dgm:spPr/>
      <dgm:t>
        <a:bodyPr/>
        <a:lstStyle/>
        <a:p>
          <a:endParaRPr lang="en-IN"/>
        </a:p>
      </dgm:t>
    </dgm:pt>
    <dgm:pt modelId="{4D63AF3E-B0EE-4ADE-93AB-A471BBC71298}" type="sibTrans" cxnId="{02157163-40B5-49BF-9224-9F6BA52CC464}">
      <dgm:prSet/>
      <dgm:spPr/>
      <dgm:t>
        <a:bodyPr/>
        <a:lstStyle/>
        <a:p>
          <a:endParaRPr lang="en-IN"/>
        </a:p>
      </dgm:t>
    </dgm:pt>
    <dgm:pt modelId="{EFB2B1E4-A586-49BF-80F8-85F09D64F3B0}">
      <dgm:prSet phldrT="[Text]"/>
      <dgm:spPr/>
      <dgm:t>
        <a:bodyPr/>
        <a:lstStyle/>
        <a:p>
          <a:r>
            <a:rPr lang="en-US" dirty="0"/>
            <a:t>Present Sec. 43</a:t>
          </a:r>
          <a:endParaRPr lang="en-IN" dirty="0"/>
        </a:p>
      </dgm:t>
    </dgm:pt>
    <dgm:pt modelId="{F975ECB6-1C13-4619-AE48-7D0E845133C7}" type="parTrans" cxnId="{C1047028-AFCD-40F3-BD95-931360B97F2C}">
      <dgm:prSet/>
      <dgm:spPr/>
      <dgm:t>
        <a:bodyPr/>
        <a:lstStyle/>
        <a:p>
          <a:endParaRPr lang="en-IN"/>
        </a:p>
      </dgm:t>
    </dgm:pt>
    <dgm:pt modelId="{5BED8899-8360-4501-831D-D8F8578C15DB}" type="sibTrans" cxnId="{C1047028-AFCD-40F3-BD95-931360B97F2C}">
      <dgm:prSet/>
      <dgm:spPr/>
      <dgm:t>
        <a:bodyPr/>
        <a:lstStyle/>
        <a:p>
          <a:endParaRPr lang="en-IN"/>
        </a:p>
      </dgm:t>
    </dgm:pt>
    <dgm:pt modelId="{04454C87-1326-485F-8030-EA5928B78F50}">
      <dgm:prSet phldrT="[Text]"/>
      <dgm:spPr/>
      <dgm:t>
        <a:bodyPr/>
        <a:lstStyle/>
        <a:p>
          <a:r>
            <a:rPr lang="en-US" dirty="0"/>
            <a:t>Sec. 41</a:t>
          </a:r>
          <a:endParaRPr lang="en-IN" dirty="0"/>
        </a:p>
      </dgm:t>
    </dgm:pt>
    <dgm:pt modelId="{2C6B079F-DE99-4F0E-8CF0-59563D415302}" type="parTrans" cxnId="{7744FB1D-ECEF-48B3-BC8E-32DA730025B2}">
      <dgm:prSet/>
      <dgm:spPr/>
      <dgm:t>
        <a:bodyPr/>
        <a:lstStyle/>
        <a:p>
          <a:endParaRPr lang="en-IN"/>
        </a:p>
      </dgm:t>
    </dgm:pt>
    <dgm:pt modelId="{5D10DD4B-7D56-427F-8018-AE55494B66B2}" type="sibTrans" cxnId="{7744FB1D-ECEF-48B3-BC8E-32DA730025B2}">
      <dgm:prSet/>
      <dgm:spPr/>
      <dgm:t>
        <a:bodyPr/>
        <a:lstStyle/>
        <a:p>
          <a:endParaRPr lang="en-IN"/>
        </a:p>
      </dgm:t>
    </dgm:pt>
    <dgm:pt modelId="{E1E31931-B122-4C8A-9FAF-26CA5E90F4D8}">
      <dgm:prSet phldrT="[Text]"/>
      <dgm:spPr/>
      <dgm:t>
        <a:bodyPr/>
        <a:lstStyle/>
        <a:p>
          <a:r>
            <a:rPr lang="en-US" dirty="0"/>
            <a:t>Written down value of depreciable asset</a:t>
          </a:r>
          <a:endParaRPr lang="en-IN" dirty="0"/>
        </a:p>
      </dgm:t>
    </dgm:pt>
    <dgm:pt modelId="{DA309A3E-469F-48F5-B79A-C0210582DCFC}" type="parTrans" cxnId="{CFBF859A-2096-45AD-B0CD-6ABAA526ECA5}">
      <dgm:prSet/>
      <dgm:spPr/>
      <dgm:t>
        <a:bodyPr/>
        <a:lstStyle/>
        <a:p>
          <a:endParaRPr lang="en-IN"/>
        </a:p>
      </dgm:t>
    </dgm:pt>
    <dgm:pt modelId="{93360304-E8F4-4840-BAA3-2969BD7AFF62}" type="sibTrans" cxnId="{CFBF859A-2096-45AD-B0CD-6ABAA526ECA5}">
      <dgm:prSet/>
      <dgm:spPr/>
      <dgm:t>
        <a:bodyPr/>
        <a:lstStyle/>
        <a:p>
          <a:endParaRPr lang="en-IN"/>
        </a:p>
      </dgm:t>
    </dgm:pt>
    <dgm:pt modelId="{DC5535DC-A582-4BAF-9075-DB9DD30D2E8E}">
      <dgm:prSet phldrT="[Text]"/>
      <dgm:spPr/>
      <dgm:t>
        <a:bodyPr/>
        <a:lstStyle/>
        <a:p>
          <a:r>
            <a:rPr lang="en-US" dirty="0"/>
            <a:t>Present Sec. 43</a:t>
          </a:r>
          <a:endParaRPr lang="en-IN" dirty="0"/>
        </a:p>
      </dgm:t>
    </dgm:pt>
    <dgm:pt modelId="{50032B0D-2A55-4AB3-BFD2-B376116255FE}" type="parTrans" cxnId="{0B24F4E2-1AD6-4AC7-A460-6BB3F05EAE37}">
      <dgm:prSet/>
      <dgm:spPr/>
      <dgm:t>
        <a:bodyPr/>
        <a:lstStyle/>
        <a:p>
          <a:endParaRPr lang="en-IN"/>
        </a:p>
      </dgm:t>
    </dgm:pt>
    <dgm:pt modelId="{3372A620-4183-4764-BAF3-0D55476ED17E}" type="sibTrans" cxnId="{0B24F4E2-1AD6-4AC7-A460-6BB3F05EAE37}">
      <dgm:prSet/>
      <dgm:spPr/>
      <dgm:t>
        <a:bodyPr/>
        <a:lstStyle/>
        <a:p>
          <a:endParaRPr lang="en-IN"/>
        </a:p>
      </dgm:t>
    </dgm:pt>
    <dgm:pt modelId="{566226CC-1C8C-4268-B5AA-B3EF319FECA5}" type="pres">
      <dgm:prSet presAssocID="{9B6E5CB3-FC60-44E2-A55A-5F846EE0EABE}" presName="Name0" presStyleCnt="0">
        <dgm:presLayoutVars>
          <dgm:dir/>
          <dgm:animLvl val="lvl"/>
          <dgm:resizeHandles val="exact"/>
        </dgm:presLayoutVars>
      </dgm:prSet>
      <dgm:spPr/>
    </dgm:pt>
    <dgm:pt modelId="{0C6532CF-EA21-409E-B766-69953932C8C9}" type="pres">
      <dgm:prSet presAssocID="{76813CBE-D77D-413C-89A5-A08B9A844415}" presName="linNode" presStyleCnt="0"/>
      <dgm:spPr/>
    </dgm:pt>
    <dgm:pt modelId="{A854BF12-585C-4E08-85A4-25059F4311E3}" type="pres">
      <dgm:prSet presAssocID="{76813CBE-D77D-413C-89A5-A08B9A844415}" presName="parentText" presStyleLbl="node1" presStyleIdx="0" presStyleCnt="3">
        <dgm:presLayoutVars>
          <dgm:chMax val="1"/>
          <dgm:bulletEnabled val="1"/>
        </dgm:presLayoutVars>
      </dgm:prSet>
      <dgm:spPr/>
    </dgm:pt>
    <dgm:pt modelId="{DB843602-DC72-49BC-B647-65A6B52EC76D}" type="pres">
      <dgm:prSet presAssocID="{76813CBE-D77D-413C-89A5-A08B9A844415}" presName="descendantText" presStyleLbl="alignAccFollowNode1" presStyleIdx="0" presStyleCnt="3">
        <dgm:presLayoutVars>
          <dgm:bulletEnabled val="1"/>
        </dgm:presLayoutVars>
      </dgm:prSet>
      <dgm:spPr/>
    </dgm:pt>
    <dgm:pt modelId="{F17F2A93-0F6E-42FE-91F5-32AFB9362764}" type="pres">
      <dgm:prSet presAssocID="{003F4D61-5A70-4F6E-AD16-906C762FCB50}" presName="sp" presStyleCnt="0"/>
      <dgm:spPr/>
    </dgm:pt>
    <dgm:pt modelId="{24B23F91-D6CC-43D3-AACA-5C474F8F0B24}" type="pres">
      <dgm:prSet presAssocID="{4B639364-47E9-4710-B7BB-168CE2192B71}" presName="linNode" presStyleCnt="0"/>
      <dgm:spPr/>
    </dgm:pt>
    <dgm:pt modelId="{D5EACE74-10A9-4B02-A197-B05BBF2C8A4C}" type="pres">
      <dgm:prSet presAssocID="{4B639364-47E9-4710-B7BB-168CE2192B71}" presName="parentText" presStyleLbl="node1" presStyleIdx="1" presStyleCnt="3">
        <dgm:presLayoutVars>
          <dgm:chMax val="1"/>
          <dgm:bulletEnabled val="1"/>
        </dgm:presLayoutVars>
      </dgm:prSet>
      <dgm:spPr/>
    </dgm:pt>
    <dgm:pt modelId="{F2B72C99-F3BC-475E-BF16-C38C9A09666C}" type="pres">
      <dgm:prSet presAssocID="{4B639364-47E9-4710-B7BB-168CE2192B71}" presName="descendantText" presStyleLbl="alignAccFollowNode1" presStyleIdx="1" presStyleCnt="3">
        <dgm:presLayoutVars>
          <dgm:bulletEnabled val="1"/>
        </dgm:presLayoutVars>
      </dgm:prSet>
      <dgm:spPr/>
    </dgm:pt>
    <dgm:pt modelId="{A7232ED2-D375-4354-A2AD-36F5B94B8F8B}" type="pres">
      <dgm:prSet presAssocID="{60BB6C0D-D3E2-48A0-8406-57B5482B400B}" presName="sp" presStyleCnt="0"/>
      <dgm:spPr/>
    </dgm:pt>
    <dgm:pt modelId="{12009861-FC72-4386-AB2D-7B617B9D7E69}" type="pres">
      <dgm:prSet presAssocID="{04454C87-1326-485F-8030-EA5928B78F50}" presName="linNode" presStyleCnt="0"/>
      <dgm:spPr/>
    </dgm:pt>
    <dgm:pt modelId="{351D994F-0A01-4702-A8D8-D53CA86112BC}" type="pres">
      <dgm:prSet presAssocID="{04454C87-1326-485F-8030-EA5928B78F50}" presName="parentText" presStyleLbl="node1" presStyleIdx="2" presStyleCnt="3">
        <dgm:presLayoutVars>
          <dgm:chMax val="1"/>
          <dgm:bulletEnabled val="1"/>
        </dgm:presLayoutVars>
      </dgm:prSet>
      <dgm:spPr/>
    </dgm:pt>
    <dgm:pt modelId="{02BA33DC-D707-44FB-A95B-A102979A185D}" type="pres">
      <dgm:prSet presAssocID="{04454C87-1326-485F-8030-EA5928B78F50}" presName="descendantText" presStyleLbl="alignAccFollowNode1" presStyleIdx="2" presStyleCnt="3">
        <dgm:presLayoutVars>
          <dgm:bulletEnabled val="1"/>
        </dgm:presLayoutVars>
      </dgm:prSet>
      <dgm:spPr/>
    </dgm:pt>
  </dgm:ptLst>
  <dgm:cxnLst>
    <dgm:cxn modelId="{240D5F04-8193-4B19-8805-063A1F6F554E}" type="presOf" srcId="{9B6E5CB3-FC60-44E2-A55A-5F846EE0EABE}" destId="{566226CC-1C8C-4268-B5AA-B3EF319FECA5}" srcOrd="0" destOrd="0" presId="urn:microsoft.com/office/officeart/2005/8/layout/vList5"/>
    <dgm:cxn modelId="{7744FB1D-ECEF-48B3-BC8E-32DA730025B2}" srcId="{9B6E5CB3-FC60-44E2-A55A-5F846EE0EABE}" destId="{04454C87-1326-485F-8030-EA5928B78F50}" srcOrd="2" destOrd="0" parTransId="{2C6B079F-DE99-4F0E-8CF0-59563D415302}" sibTransId="{5D10DD4B-7D56-427F-8018-AE55494B66B2}"/>
    <dgm:cxn modelId="{854F3D23-DFD5-43F9-BFFD-E72F6C1DF443}" type="presOf" srcId="{04454C87-1326-485F-8030-EA5928B78F50}" destId="{351D994F-0A01-4702-A8D8-D53CA86112BC}" srcOrd="0" destOrd="0" presId="urn:microsoft.com/office/officeart/2005/8/layout/vList5"/>
    <dgm:cxn modelId="{C1047028-AFCD-40F3-BD95-931360B97F2C}" srcId="{4B639364-47E9-4710-B7BB-168CE2192B71}" destId="{EFB2B1E4-A586-49BF-80F8-85F09D64F3B0}" srcOrd="1" destOrd="0" parTransId="{F975ECB6-1C13-4619-AE48-7D0E845133C7}" sibTransId="{5BED8899-8360-4501-831D-D8F8578C15DB}"/>
    <dgm:cxn modelId="{F69A145F-6B8E-4020-9129-9174BB304F61}" type="presOf" srcId="{76813CBE-D77D-413C-89A5-A08B9A844415}" destId="{A854BF12-585C-4E08-85A4-25059F4311E3}" srcOrd="0" destOrd="0" presId="urn:microsoft.com/office/officeart/2005/8/layout/vList5"/>
    <dgm:cxn modelId="{02157163-40B5-49BF-9224-9F6BA52CC464}" srcId="{4B639364-47E9-4710-B7BB-168CE2192B71}" destId="{320614C7-E117-458B-BC51-8BCF636E51E7}" srcOrd="0" destOrd="0" parTransId="{62544CA6-0E9D-4E7F-9E51-E5A6752BC502}" sibTransId="{4D63AF3E-B0EE-4ADE-93AB-A471BBC71298}"/>
    <dgm:cxn modelId="{B855496C-CC76-4386-8B05-80EBC62755B6}" type="presOf" srcId="{320614C7-E117-458B-BC51-8BCF636E51E7}" destId="{F2B72C99-F3BC-475E-BF16-C38C9A09666C}" srcOrd="0" destOrd="0" presId="urn:microsoft.com/office/officeart/2005/8/layout/vList5"/>
    <dgm:cxn modelId="{0DC0EC6D-16BE-4695-A4ED-E4F580379A64}" type="presOf" srcId="{EFB2B1E4-A586-49BF-80F8-85F09D64F3B0}" destId="{F2B72C99-F3BC-475E-BF16-C38C9A09666C}" srcOrd="0" destOrd="1" presId="urn:microsoft.com/office/officeart/2005/8/layout/vList5"/>
    <dgm:cxn modelId="{57B3C97D-A765-4E87-A8A0-B3E4286CAC4C}" type="presOf" srcId="{7C75B6BC-B3A4-4D60-AC36-2A6DDDCA26B6}" destId="{DB843602-DC72-49BC-B647-65A6B52EC76D}" srcOrd="0" destOrd="0" presId="urn:microsoft.com/office/officeart/2005/8/layout/vList5"/>
    <dgm:cxn modelId="{CFBF859A-2096-45AD-B0CD-6ABAA526ECA5}" srcId="{04454C87-1326-485F-8030-EA5928B78F50}" destId="{E1E31931-B122-4C8A-9FAF-26CA5E90F4D8}" srcOrd="0" destOrd="0" parTransId="{DA309A3E-469F-48F5-B79A-C0210582DCFC}" sibTransId="{93360304-E8F4-4840-BAA3-2969BD7AFF62}"/>
    <dgm:cxn modelId="{25C2A0B3-AE70-43AB-9EA2-6258D89EAAEF}" srcId="{76813CBE-D77D-413C-89A5-A08B9A844415}" destId="{C2A12972-33FE-435F-891C-568A5685CEAF}" srcOrd="1" destOrd="0" parTransId="{F963DED9-3B9D-4DDE-B632-E7DB3A3ABD77}" sibTransId="{296710F4-0716-44FE-831F-7E6788FC8CF5}"/>
    <dgm:cxn modelId="{EE479FB8-8576-4CA5-86EF-288307CE411E}" type="presOf" srcId="{DC5535DC-A582-4BAF-9075-DB9DD30D2E8E}" destId="{02BA33DC-D707-44FB-A95B-A102979A185D}" srcOrd="0" destOrd="1" presId="urn:microsoft.com/office/officeart/2005/8/layout/vList5"/>
    <dgm:cxn modelId="{E7B9DDC8-3E87-4887-B2F1-20E5DA5125DE}" type="presOf" srcId="{4B639364-47E9-4710-B7BB-168CE2192B71}" destId="{D5EACE74-10A9-4B02-A197-B05BBF2C8A4C}" srcOrd="0" destOrd="0" presId="urn:microsoft.com/office/officeart/2005/8/layout/vList5"/>
    <dgm:cxn modelId="{E83F91CA-3C19-4D41-BF5A-4E24ED1561A5}" type="presOf" srcId="{E1E31931-B122-4C8A-9FAF-26CA5E90F4D8}" destId="{02BA33DC-D707-44FB-A95B-A102979A185D}" srcOrd="0" destOrd="0" presId="urn:microsoft.com/office/officeart/2005/8/layout/vList5"/>
    <dgm:cxn modelId="{6F0024D7-2890-42BE-A20D-38B764A1C102}" type="presOf" srcId="{C2A12972-33FE-435F-891C-568A5685CEAF}" destId="{DB843602-DC72-49BC-B647-65A6B52EC76D}" srcOrd="0" destOrd="1" presId="urn:microsoft.com/office/officeart/2005/8/layout/vList5"/>
    <dgm:cxn modelId="{AED673D9-605D-4B94-8EC8-B9D6BD9001FE}" srcId="{9B6E5CB3-FC60-44E2-A55A-5F846EE0EABE}" destId="{4B639364-47E9-4710-B7BB-168CE2192B71}" srcOrd="1" destOrd="0" parTransId="{94929727-5C1A-47D3-8E38-528E4E6ACE76}" sibTransId="{60BB6C0D-D3E2-48A0-8406-57B5482B400B}"/>
    <dgm:cxn modelId="{0B24F4E2-1AD6-4AC7-A460-6BB3F05EAE37}" srcId="{04454C87-1326-485F-8030-EA5928B78F50}" destId="{DC5535DC-A582-4BAF-9075-DB9DD30D2E8E}" srcOrd="1" destOrd="0" parTransId="{50032B0D-2A55-4AB3-BFD2-B376116255FE}" sibTransId="{3372A620-4183-4764-BAF3-0D55476ED17E}"/>
    <dgm:cxn modelId="{72C866E9-411B-44CF-ACB1-C164A466A83C}" srcId="{9B6E5CB3-FC60-44E2-A55A-5F846EE0EABE}" destId="{76813CBE-D77D-413C-89A5-A08B9A844415}" srcOrd="0" destOrd="0" parTransId="{D2DE30C6-19AA-43AB-90E0-C108E97928BF}" sibTransId="{003F4D61-5A70-4F6E-AD16-906C762FCB50}"/>
    <dgm:cxn modelId="{F41321F2-68C0-489F-9BC6-396BF420A6B2}" srcId="{76813CBE-D77D-413C-89A5-A08B9A844415}" destId="{7C75B6BC-B3A4-4D60-AC36-2A6DDDCA26B6}" srcOrd="0" destOrd="0" parTransId="{5D1BE40F-3273-4C69-B5DF-DB828010E91A}" sibTransId="{3BDAD2F3-9682-4F2D-A5C4-04EE45FC4775}"/>
    <dgm:cxn modelId="{D0987AA9-76CF-4F9D-B9ED-6A199363AAE5}" type="presParOf" srcId="{566226CC-1C8C-4268-B5AA-B3EF319FECA5}" destId="{0C6532CF-EA21-409E-B766-69953932C8C9}" srcOrd="0" destOrd="0" presId="urn:microsoft.com/office/officeart/2005/8/layout/vList5"/>
    <dgm:cxn modelId="{01C374A8-2FD0-4F5A-B696-1F94AC6D1293}" type="presParOf" srcId="{0C6532CF-EA21-409E-B766-69953932C8C9}" destId="{A854BF12-585C-4E08-85A4-25059F4311E3}" srcOrd="0" destOrd="0" presId="urn:microsoft.com/office/officeart/2005/8/layout/vList5"/>
    <dgm:cxn modelId="{4AE99F00-F9A0-4E64-A7F5-CAD140DC9E05}" type="presParOf" srcId="{0C6532CF-EA21-409E-B766-69953932C8C9}" destId="{DB843602-DC72-49BC-B647-65A6B52EC76D}" srcOrd="1" destOrd="0" presId="urn:microsoft.com/office/officeart/2005/8/layout/vList5"/>
    <dgm:cxn modelId="{651513BD-1BEB-4C39-BD5B-5DE2889AB452}" type="presParOf" srcId="{566226CC-1C8C-4268-B5AA-B3EF319FECA5}" destId="{F17F2A93-0F6E-42FE-91F5-32AFB9362764}" srcOrd="1" destOrd="0" presId="urn:microsoft.com/office/officeart/2005/8/layout/vList5"/>
    <dgm:cxn modelId="{8E33AA04-D838-42E2-BEB8-88A8EE027659}" type="presParOf" srcId="{566226CC-1C8C-4268-B5AA-B3EF319FECA5}" destId="{24B23F91-D6CC-43D3-AACA-5C474F8F0B24}" srcOrd="2" destOrd="0" presId="urn:microsoft.com/office/officeart/2005/8/layout/vList5"/>
    <dgm:cxn modelId="{4E2A14F9-052B-44A6-8B41-EE44C98E1FC4}" type="presParOf" srcId="{24B23F91-D6CC-43D3-AACA-5C474F8F0B24}" destId="{D5EACE74-10A9-4B02-A197-B05BBF2C8A4C}" srcOrd="0" destOrd="0" presId="urn:microsoft.com/office/officeart/2005/8/layout/vList5"/>
    <dgm:cxn modelId="{08A4E0E4-5FA6-4237-A5CD-06A0D8D98A95}" type="presParOf" srcId="{24B23F91-D6CC-43D3-AACA-5C474F8F0B24}" destId="{F2B72C99-F3BC-475E-BF16-C38C9A09666C}" srcOrd="1" destOrd="0" presId="urn:microsoft.com/office/officeart/2005/8/layout/vList5"/>
    <dgm:cxn modelId="{8D83B498-5F9F-4638-A1F9-7056A940A4A4}" type="presParOf" srcId="{566226CC-1C8C-4268-B5AA-B3EF319FECA5}" destId="{A7232ED2-D375-4354-A2AD-36F5B94B8F8B}" srcOrd="3" destOrd="0" presId="urn:microsoft.com/office/officeart/2005/8/layout/vList5"/>
    <dgm:cxn modelId="{2E998DDA-F57E-43B7-86F1-1E1FEE8310D0}" type="presParOf" srcId="{566226CC-1C8C-4268-B5AA-B3EF319FECA5}" destId="{12009861-FC72-4386-AB2D-7B617B9D7E69}" srcOrd="4" destOrd="0" presId="urn:microsoft.com/office/officeart/2005/8/layout/vList5"/>
    <dgm:cxn modelId="{390B2CED-3524-4A89-BE4C-889EF72628C1}" type="presParOf" srcId="{12009861-FC72-4386-AB2D-7B617B9D7E69}" destId="{351D994F-0A01-4702-A8D8-D53CA86112BC}" srcOrd="0" destOrd="0" presId="urn:microsoft.com/office/officeart/2005/8/layout/vList5"/>
    <dgm:cxn modelId="{91C127AD-1633-4631-8294-2A1C28601903}" type="presParOf" srcId="{12009861-FC72-4386-AB2D-7B617B9D7E69}" destId="{02BA33DC-D707-44FB-A95B-A102979A185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98C8994-3607-4CA9-A919-3AAB597D8C71}" type="doc">
      <dgm:prSet loTypeId="urn:microsoft.com/office/officeart/2008/layout/RadialCluster" loCatId="cycle" qsTypeId="urn:microsoft.com/office/officeart/2005/8/quickstyle/simple1" qsCatId="simple" csTypeId="urn:microsoft.com/office/officeart/2005/8/colors/colorful3" csCatId="colorful" phldr="1"/>
      <dgm:spPr/>
      <dgm:t>
        <a:bodyPr/>
        <a:lstStyle/>
        <a:p>
          <a:endParaRPr lang="en-IN"/>
        </a:p>
      </dgm:t>
    </dgm:pt>
    <dgm:pt modelId="{09DE144F-02EB-480C-99A7-A4D0B0ED66D0}">
      <dgm:prSet phldrT="[Text]" phldr="1"/>
      <dgm:spPr/>
      <dgm:t>
        <a:bodyPr/>
        <a:lstStyle/>
        <a:p>
          <a:endParaRPr lang="en-IN"/>
        </a:p>
      </dgm:t>
    </dgm:pt>
    <dgm:pt modelId="{FA0C9DFE-9E66-4B7C-AE73-D96241E57274}" type="parTrans" cxnId="{9A4D1856-223E-45BA-9E42-B7A5D8CFE81C}">
      <dgm:prSet/>
      <dgm:spPr/>
      <dgm:t>
        <a:bodyPr/>
        <a:lstStyle/>
        <a:p>
          <a:endParaRPr lang="en-IN"/>
        </a:p>
      </dgm:t>
    </dgm:pt>
    <dgm:pt modelId="{E574E66B-BA84-4C4C-8F5F-6824D9497C50}" type="sibTrans" cxnId="{9A4D1856-223E-45BA-9E42-B7A5D8CFE81C}">
      <dgm:prSet/>
      <dgm:spPr/>
      <dgm:t>
        <a:bodyPr/>
        <a:lstStyle/>
        <a:p>
          <a:endParaRPr lang="en-IN"/>
        </a:p>
      </dgm:t>
    </dgm:pt>
    <dgm:pt modelId="{A63B698C-2BC2-479D-B690-197A4170143F}">
      <dgm:prSet phldrT="[Text]" custT="1"/>
      <dgm:spPr/>
      <dgm:t>
        <a:bodyPr/>
        <a:lstStyle/>
        <a:p>
          <a:r>
            <a:rPr lang="en-US" sz="2000" dirty="0"/>
            <a:t>Sec. 35 - </a:t>
          </a:r>
          <a:r>
            <a:rPr lang="en-US" sz="2000" b="0" dirty="0"/>
            <a:t>Amounts not deductible in certain circumstances (present sec. 40)</a:t>
          </a:r>
          <a:endParaRPr lang="en-IN" sz="2000" dirty="0"/>
        </a:p>
      </dgm:t>
    </dgm:pt>
    <dgm:pt modelId="{683BF95A-65EC-41B1-B59F-F9F01A13AACD}" type="parTrans" cxnId="{B445017A-6EDC-4D39-80F1-1B3F45945368}">
      <dgm:prSet/>
      <dgm:spPr/>
      <dgm:t>
        <a:bodyPr/>
        <a:lstStyle/>
        <a:p>
          <a:endParaRPr lang="en-IN"/>
        </a:p>
      </dgm:t>
    </dgm:pt>
    <dgm:pt modelId="{D81FE129-C323-4490-A1BB-BA5170087C46}" type="sibTrans" cxnId="{B445017A-6EDC-4D39-80F1-1B3F45945368}">
      <dgm:prSet/>
      <dgm:spPr/>
      <dgm:t>
        <a:bodyPr/>
        <a:lstStyle/>
        <a:p>
          <a:endParaRPr lang="en-IN"/>
        </a:p>
      </dgm:t>
    </dgm:pt>
    <dgm:pt modelId="{DFEE6600-C62C-49FA-ACFB-B30B15111AD7}">
      <dgm:prSet phldrT="[Text]" custT="1"/>
      <dgm:spPr/>
      <dgm:t>
        <a:bodyPr/>
        <a:lstStyle/>
        <a:p>
          <a:r>
            <a:rPr lang="en-US" sz="2000" dirty="0"/>
            <a:t>Sec. 37 : Certain deductions allowed on actual payment basis only (present Sec. 43B)</a:t>
          </a:r>
          <a:endParaRPr lang="en-IN" sz="2000" dirty="0"/>
        </a:p>
      </dgm:t>
    </dgm:pt>
    <dgm:pt modelId="{0AE15CA5-0D5C-4503-9469-551B7002E35C}" type="parTrans" cxnId="{0F5DD121-3DB9-4E4A-AF0C-E3AFA9027931}">
      <dgm:prSet/>
      <dgm:spPr/>
      <dgm:t>
        <a:bodyPr/>
        <a:lstStyle/>
        <a:p>
          <a:endParaRPr lang="en-IN"/>
        </a:p>
      </dgm:t>
    </dgm:pt>
    <dgm:pt modelId="{00F2E721-A97D-4203-B9F2-AED8A33B5664}" type="sibTrans" cxnId="{0F5DD121-3DB9-4E4A-AF0C-E3AFA9027931}">
      <dgm:prSet/>
      <dgm:spPr/>
      <dgm:t>
        <a:bodyPr/>
        <a:lstStyle/>
        <a:p>
          <a:endParaRPr lang="en-IN"/>
        </a:p>
      </dgm:t>
    </dgm:pt>
    <dgm:pt modelId="{A4965F23-2680-48E6-B7AE-6CE572BE071A}">
      <dgm:prSet phldrT="[Text]" custT="1"/>
      <dgm:spPr/>
      <dgm:t>
        <a:bodyPr/>
        <a:lstStyle/>
        <a:p>
          <a:r>
            <a:rPr lang="en-US" sz="2000" dirty="0"/>
            <a:t>Sec. 36 : Expenses or payments not deductible in certain circumstances (present Sec. 40A)</a:t>
          </a:r>
          <a:endParaRPr lang="en-IN" sz="2000" dirty="0"/>
        </a:p>
      </dgm:t>
    </dgm:pt>
    <dgm:pt modelId="{A1739964-47DF-4E9B-AC50-9362E014A6AB}" type="parTrans" cxnId="{C67DB5DA-58D8-4123-88E3-6BDF433A1BBD}">
      <dgm:prSet/>
      <dgm:spPr/>
      <dgm:t>
        <a:bodyPr/>
        <a:lstStyle/>
        <a:p>
          <a:endParaRPr lang="en-IN"/>
        </a:p>
      </dgm:t>
    </dgm:pt>
    <dgm:pt modelId="{7C5EE4A4-F141-4EF7-B63F-085587B0E707}" type="sibTrans" cxnId="{C67DB5DA-58D8-4123-88E3-6BDF433A1BBD}">
      <dgm:prSet/>
      <dgm:spPr/>
      <dgm:t>
        <a:bodyPr/>
        <a:lstStyle/>
        <a:p>
          <a:endParaRPr lang="en-IN"/>
        </a:p>
      </dgm:t>
    </dgm:pt>
    <dgm:pt modelId="{76525B37-8892-4D8F-9319-D2277D6F5DD1}" type="pres">
      <dgm:prSet presAssocID="{D98C8994-3607-4CA9-A919-3AAB597D8C71}" presName="Name0" presStyleCnt="0">
        <dgm:presLayoutVars>
          <dgm:chMax val="1"/>
          <dgm:chPref val="1"/>
          <dgm:dir/>
          <dgm:animOne val="branch"/>
          <dgm:animLvl val="lvl"/>
        </dgm:presLayoutVars>
      </dgm:prSet>
      <dgm:spPr/>
    </dgm:pt>
    <dgm:pt modelId="{348FE07F-B4CB-4E8F-9AE7-183A2736B7FB}" type="pres">
      <dgm:prSet presAssocID="{09DE144F-02EB-480C-99A7-A4D0B0ED66D0}" presName="singleCycle" presStyleCnt="0"/>
      <dgm:spPr/>
    </dgm:pt>
    <dgm:pt modelId="{66B45D93-F249-4507-982E-EB6A74154A36}" type="pres">
      <dgm:prSet presAssocID="{09DE144F-02EB-480C-99A7-A4D0B0ED66D0}" presName="singleCenter" presStyleLbl="node1" presStyleIdx="0" presStyleCnt="4">
        <dgm:presLayoutVars>
          <dgm:chMax val="7"/>
          <dgm:chPref val="7"/>
        </dgm:presLayoutVars>
      </dgm:prSet>
      <dgm:spPr/>
    </dgm:pt>
    <dgm:pt modelId="{A1978764-A31F-4846-8F6D-EF1C05975B17}" type="pres">
      <dgm:prSet presAssocID="{683BF95A-65EC-41B1-B59F-F9F01A13AACD}" presName="Name56" presStyleLbl="parChTrans1D2" presStyleIdx="0" presStyleCnt="3"/>
      <dgm:spPr/>
    </dgm:pt>
    <dgm:pt modelId="{98213C41-396B-4F40-A2BA-4E21D03900DC}" type="pres">
      <dgm:prSet presAssocID="{A63B698C-2BC2-479D-B690-197A4170143F}" presName="text0" presStyleLbl="node1" presStyleIdx="1" presStyleCnt="4" custScaleX="601612">
        <dgm:presLayoutVars>
          <dgm:bulletEnabled val="1"/>
        </dgm:presLayoutVars>
      </dgm:prSet>
      <dgm:spPr/>
    </dgm:pt>
    <dgm:pt modelId="{F3BF5F2E-FB73-43A3-A1AA-4414C36D12F3}" type="pres">
      <dgm:prSet presAssocID="{0AE15CA5-0D5C-4503-9469-551B7002E35C}" presName="Name56" presStyleLbl="parChTrans1D2" presStyleIdx="1" presStyleCnt="3"/>
      <dgm:spPr/>
    </dgm:pt>
    <dgm:pt modelId="{9E16D8C9-02F5-4EF1-9FC6-CC0895A08726}" type="pres">
      <dgm:prSet presAssocID="{DFEE6600-C62C-49FA-ACFB-B30B15111AD7}" presName="text0" presStyleLbl="node1" presStyleIdx="2" presStyleCnt="4" custScaleX="455044" custRadScaleRad="164737" custRadScaleInc="19891">
        <dgm:presLayoutVars>
          <dgm:bulletEnabled val="1"/>
        </dgm:presLayoutVars>
      </dgm:prSet>
      <dgm:spPr/>
    </dgm:pt>
    <dgm:pt modelId="{10E8D7E1-AA9C-474C-B3B4-DE65649641CE}" type="pres">
      <dgm:prSet presAssocID="{A1739964-47DF-4E9B-AC50-9362E014A6AB}" presName="Name56" presStyleLbl="parChTrans1D2" presStyleIdx="2" presStyleCnt="3"/>
      <dgm:spPr/>
    </dgm:pt>
    <dgm:pt modelId="{9333616B-C9A9-42F0-9654-FA7ECDCB8E59}" type="pres">
      <dgm:prSet presAssocID="{A4965F23-2680-48E6-B7AE-6CE572BE071A}" presName="text0" presStyleLbl="node1" presStyleIdx="3" presStyleCnt="4" custScaleX="491004" custScaleY="106954" custRadScaleRad="167509" custRadScaleInc="-21055">
        <dgm:presLayoutVars>
          <dgm:bulletEnabled val="1"/>
        </dgm:presLayoutVars>
      </dgm:prSet>
      <dgm:spPr/>
    </dgm:pt>
  </dgm:ptLst>
  <dgm:cxnLst>
    <dgm:cxn modelId="{9CF5B804-BF89-4E96-AED8-2DBC7CC7DD35}" type="presOf" srcId="{A4965F23-2680-48E6-B7AE-6CE572BE071A}" destId="{9333616B-C9A9-42F0-9654-FA7ECDCB8E59}" srcOrd="0" destOrd="0" presId="urn:microsoft.com/office/officeart/2008/layout/RadialCluster"/>
    <dgm:cxn modelId="{0F5DD121-3DB9-4E4A-AF0C-E3AFA9027931}" srcId="{09DE144F-02EB-480C-99A7-A4D0B0ED66D0}" destId="{DFEE6600-C62C-49FA-ACFB-B30B15111AD7}" srcOrd="1" destOrd="0" parTransId="{0AE15CA5-0D5C-4503-9469-551B7002E35C}" sibTransId="{00F2E721-A97D-4203-B9F2-AED8A33B5664}"/>
    <dgm:cxn modelId="{39C29E3F-B6DD-4060-A62E-7FC19C7CBB2B}" type="presOf" srcId="{09DE144F-02EB-480C-99A7-A4D0B0ED66D0}" destId="{66B45D93-F249-4507-982E-EB6A74154A36}" srcOrd="0" destOrd="0" presId="urn:microsoft.com/office/officeart/2008/layout/RadialCluster"/>
    <dgm:cxn modelId="{8C7E9D68-83BC-4FC0-BD1F-007A77A072A6}" type="presOf" srcId="{0AE15CA5-0D5C-4503-9469-551B7002E35C}" destId="{F3BF5F2E-FB73-43A3-A1AA-4414C36D12F3}" srcOrd="0" destOrd="0" presId="urn:microsoft.com/office/officeart/2008/layout/RadialCluster"/>
    <dgm:cxn modelId="{3B8C3A6C-A0BA-4B29-801D-3A2D09E96A12}" type="presOf" srcId="{D98C8994-3607-4CA9-A919-3AAB597D8C71}" destId="{76525B37-8892-4D8F-9319-D2277D6F5DD1}" srcOrd="0" destOrd="0" presId="urn:microsoft.com/office/officeart/2008/layout/RadialCluster"/>
    <dgm:cxn modelId="{93D3E751-5618-44EB-89D3-E0B0D847D1B7}" type="presOf" srcId="{683BF95A-65EC-41B1-B59F-F9F01A13AACD}" destId="{A1978764-A31F-4846-8F6D-EF1C05975B17}" srcOrd="0" destOrd="0" presId="urn:microsoft.com/office/officeart/2008/layout/RadialCluster"/>
    <dgm:cxn modelId="{C5DF7574-2D45-4E88-B261-E5BACF82A1F4}" type="presOf" srcId="{DFEE6600-C62C-49FA-ACFB-B30B15111AD7}" destId="{9E16D8C9-02F5-4EF1-9FC6-CC0895A08726}" srcOrd="0" destOrd="0" presId="urn:microsoft.com/office/officeart/2008/layout/RadialCluster"/>
    <dgm:cxn modelId="{9A4D1856-223E-45BA-9E42-B7A5D8CFE81C}" srcId="{D98C8994-3607-4CA9-A919-3AAB597D8C71}" destId="{09DE144F-02EB-480C-99A7-A4D0B0ED66D0}" srcOrd="0" destOrd="0" parTransId="{FA0C9DFE-9E66-4B7C-AE73-D96241E57274}" sibTransId="{E574E66B-BA84-4C4C-8F5F-6824D9497C50}"/>
    <dgm:cxn modelId="{B445017A-6EDC-4D39-80F1-1B3F45945368}" srcId="{09DE144F-02EB-480C-99A7-A4D0B0ED66D0}" destId="{A63B698C-2BC2-479D-B690-197A4170143F}" srcOrd="0" destOrd="0" parTransId="{683BF95A-65EC-41B1-B59F-F9F01A13AACD}" sibTransId="{D81FE129-C323-4490-A1BB-BA5170087C46}"/>
    <dgm:cxn modelId="{D8D4329A-2AE2-4B4E-92C9-F16AD8538ACF}" type="presOf" srcId="{A63B698C-2BC2-479D-B690-197A4170143F}" destId="{98213C41-396B-4F40-A2BA-4E21D03900DC}" srcOrd="0" destOrd="0" presId="urn:microsoft.com/office/officeart/2008/layout/RadialCluster"/>
    <dgm:cxn modelId="{C67DB5DA-58D8-4123-88E3-6BDF433A1BBD}" srcId="{09DE144F-02EB-480C-99A7-A4D0B0ED66D0}" destId="{A4965F23-2680-48E6-B7AE-6CE572BE071A}" srcOrd="2" destOrd="0" parTransId="{A1739964-47DF-4E9B-AC50-9362E014A6AB}" sibTransId="{7C5EE4A4-F141-4EF7-B63F-085587B0E707}"/>
    <dgm:cxn modelId="{2ADAEBEB-343E-4A2D-A983-4C7684D6B357}" type="presOf" srcId="{A1739964-47DF-4E9B-AC50-9362E014A6AB}" destId="{10E8D7E1-AA9C-474C-B3B4-DE65649641CE}" srcOrd="0" destOrd="0" presId="urn:microsoft.com/office/officeart/2008/layout/RadialCluster"/>
    <dgm:cxn modelId="{8EEDB284-DE9B-4C52-B22B-26AD7D855F18}" type="presParOf" srcId="{76525B37-8892-4D8F-9319-D2277D6F5DD1}" destId="{348FE07F-B4CB-4E8F-9AE7-183A2736B7FB}" srcOrd="0" destOrd="0" presId="urn:microsoft.com/office/officeart/2008/layout/RadialCluster"/>
    <dgm:cxn modelId="{F7121F3C-5D8C-4743-AC5B-509CCEF23621}" type="presParOf" srcId="{348FE07F-B4CB-4E8F-9AE7-183A2736B7FB}" destId="{66B45D93-F249-4507-982E-EB6A74154A36}" srcOrd="0" destOrd="0" presId="urn:microsoft.com/office/officeart/2008/layout/RadialCluster"/>
    <dgm:cxn modelId="{ED9819A8-4918-402C-BC91-A15CA4C98DD8}" type="presParOf" srcId="{348FE07F-B4CB-4E8F-9AE7-183A2736B7FB}" destId="{A1978764-A31F-4846-8F6D-EF1C05975B17}" srcOrd="1" destOrd="0" presId="urn:microsoft.com/office/officeart/2008/layout/RadialCluster"/>
    <dgm:cxn modelId="{C73AE27E-24C8-4160-8B72-AE731A8AF368}" type="presParOf" srcId="{348FE07F-B4CB-4E8F-9AE7-183A2736B7FB}" destId="{98213C41-396B-4F40-A2BA-4E21D03900DC}" srcOrd="2" destOrd="0" presId="urn:microsoft.com/office/officeart/2008/layout/RadialCluster"/>
    <dgm:cxn modelId="{00141B8E-9404-481A-B76C-C59F9569AC5B}" type="presParOf" srcId="{348FE07F-B4CB-4E8F-9AE7-183A2736B7FB}" destId="{F3BF5F2E-FB73-43A3-A1AA-4414C36D12F3}" srcOrd="3" destOrd="0" presId="urn:microsoft.com/office/officeart/2008/layout/RadialCluster"/>
    <dgm:cxn modelId="{25FFCF74-8E43-4B10-B427-193D6D8F5FFC}" type="presParOf" srcId="{348FE07F-B4CB-4E8F-9AE7-183A2736B7FB}" destId="{9E16D8C9-02F5-4EF1-9FC6-CC0895A08726}" srcOrd="4" destOrd="0" presId="urn:microsoft.com/office/officeart/2008/layout/RadialCluster"/>
    <dgm:cxn modelId="{F7901F0B-EC9D-4F7D-A706-36DE78E83F89}" type="presParOf" srcId="{348FE07F-B4CB-4E8F-9AE7-183A2736B7FB}" destId="{10E8D7E1-AA9C-474C-B3B4-DE65649641CE}" srcOrd="5" destOrd="0" presId="urn:microsoft.com/office/officeart/2008/layout/RadialCluster"/>
    <dgm:cxn modelId="{BE8A0ED6-8129-42DB-A275-2349051ACFF2}" type="presParOf" srcId="{348FE07F-B4CB-4E8F-9AE7-183A2736B7FB}" destId="{9333616B-C9A9-42F0-9654-FA7ECDCB8E59}"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2DE59F1-FBE2-475A-ABFC-86CF7D3FE06C}"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IN"/>
        </a:p>
      </dgm:t>
    </dgm:pt>
    <dgm:pt modelId="{D97E491D-54A3-4E42-A599-C930171F8F54}">
      <dgm:prSet phldrT="[Text]"/>
      <dgm:spPr/>
      <dgm:t>
        <a:bodyPr/>
        <a:lstStyle/>
        <a:p>
          <a:r>
            <a:rPr lang="en-US" dirty="0"/>
            <a:t>2025 ACT- Sec. 37</a:t>
          </a:r>
          <a:endParaRPr lang="en-IN" dirty="0"/>
        </a:p>
      </dgm:t>
    </dgm:pt>
    <dgm:pt modelId="{F76C413F-2417-4526-B26F-430B2507CAC2}" type="parTrans" cxnId="{67742E87-7F9E-4139-BC02-C28DF387593C}">
      <dgm:prSet/>
      <dgm:spPr/>
      <dgm:t>
        <a:bodyPr/>
        <a:lstStyle/>
        <a:p>
          <a:endParaRPr lang="en-IN"/>
        </a:p>
      </dgm:t>
    </dgm:pt>
    <dgm:pt modelId="{A12206D0-4FDB-4CAE-B895-7EAAEBEB79BE}" type="sibTrans" cxnId="{67742E87-7F9E-4139-BC02-C28DF387593C}">
      <dgm:prSet/>
      <dgm:spPr/>
      <dgm:t>
        <a:bodyPr/>
        <a:lstStyle/>
        <a:p>
          <a:endParaRPr lang="en-IN"/>
        </a:p>
      </dgm:t>
    </dgm:pt>
    <dgm:pt modelId="{3D1A72B9-0BD5-44A2-AD05-ED03E18A14E4}">
      <dgm:prSet phldrT="[Text]"/>
      <dgm:spPr/>
      <dgm:t>
        <a:bodyPr/>
        <a:lstStyle/>
        <a:p>
          <a:pPr algn="just"/>
          <a:r>
            <a:rPr lang="en-US" dirty="0"/>
            <a:t>The sums payable, as specified in sub-section (2), which are otherwise allowable as a deduction under this Act, shall be allowed as a deduction while computing the income chargeable under section 26 only in the tax year in which such sums are actually paid </a:t>
          </a:r>
          <a:r>
            <a:rPr lang="en-US" dirty="0">
              <a:solidFill>
                <a:srgbClr val="FF0000"/>
              </a:solidFill>
            </a:rPr>
            <a:t>irrespective of––</a:t>
          </a:r>
          <a:endParaRPr lang="en-IN" dirty="0">
            <a:solidFill>
              <a:srgbClr val="FF0000"/>
            </a:solidFill>
          </a:endParaRPr>
        </a:p>
      </dgm:t>
    </dgm:pt>
    <dgm:pt modelId="{B96A3001-F90C-451D-97B6-B7740CAB5901}" type="parTrans" cxnId="{9A4062D6-C4CA-4CB2-97B8-B6668DF1823F}">
      <dgm:prSet/>
      <dgm:spPr/>
      <dgm:t>
        <a:bodyPr/>
        <a:lstStyle/>
        <a:p>
          <a:endParaRPr lang="en-IN"/>
        </a:p>
      </dgm:t>
    </dgm:pt>
    <dgm:pt modelId="{BB740FAC-F113-493E-A1F4-2549162096C6}" type="sibTrans" cxnId="{9A4062D6-C4CA-4CB2-97B8-B6668DF1823F}">
      <dgm:prSet/>
      <dgm:spPr/>
      <dgm:t>
        <a:bodyPr/>
        <a:lstStyle/>
        <a:p>
          <a:endParaRPr lang="en-IN"/>
        </a:p>
      </dgm:t>
    </dgm:pt>
    <dgm:pt modelId="{8B8EFE7C-3B27-4356-8677-5809E2B15C31}">
      <dgm:prSet/>
      <dgm:spPr/>
      <dgm:t>
        <a:bodyPr/>
        <a:lstStyle/>
        <a:p>
          <a:pPr algn="just"/>
          <a:r>
            <a:rPr lang="en-US" dirty="0">
              <a:solidFill>
                <a:srgbClr val="FF0000"/>
              </a:solidFill>
            </a:rPr>
            <a:t>(a) any provision to the contrary in this Act</a:t>
          </a:r>
          <a:r>
            <a:rPr lang="en-US" dirty="0"/>
            <a:t>; or</a:t>
          </a:r>
          <a:endParaRPr lang="en-IN" dirty="0"/>
        </a:p>
      </dgm:t>
    </dgm:pt>
    <dgm:pt modelId="{3C9E095A-627C-4C58-84B4-9FF0869ED6D1}" type="parTrans" cxnId="{ABA24123-80DA-4414-BD21-92627EE4CCB5}">
      <dgm:prSet/>
      <dgm:spPr/>
      <dgm:t>
        <a:bodyPr/>
        <a:lstStyle/>
        <a:p>
          <a:endParaRPr lang="en-IN"/>
        </a:p>
      </dgm:t>
    </dgm:pt>
    <dgm:pt modelId="{BAF89847-4083-4894-AD25-7D8459CE084B}" type="sibTrans" cxnId="{ABA24123-80DA-4414-BD21-92627EE4CCB5}">
      <dgm:prSet/>
      <dgm:spPr/>
      <dgm:t>
        <a:bodyPr/>
        <a:lstStyle/>
        <a:p>
          <a:endParaRPr lang="en-IN"/>
        </a:p>
      </dgm:t>
    </dgm:pt>
    <dgm:pt modelId="{EF9FF6BF-8291-4072-B1A2-6A6997B69EB0}">
      <dgm:prSet phldrT="[Text]"/>
      <dgm:spPr/>
      <dgm:t>
        <a:bodyPr/>
        <a:lstStyle/>
        <a:p>
          <a:r>
            <a:rPr lang="en-US" dirty="0"/>
            <a:t>1961 Act- Sec. 43B</a:t>
          </a:r>
          <a:endParaRPr lang="en-IN" dirty="0"/>
        </a:p>
      </dgm:t>
    </dgm:pt>
    <dgm:pt modelId="{89B60505-4624-48ED-A446-FB14ADFA1436}" type="parTrans" cxnId="{C16C23EE-B617-4A75-87F0-2D06FE7FC814}">
      <dgm:prSet/>
      <dgm:spPr/>
      <dgm:t>
        <a:bodyPr/>
        <a:lstStyle/>
        <a:p>
          <a:endParaRPr lang="en-IN"/>
        </a:p>
      </dgm:t>
    </dgm:pt>
    <dgm:pt modelId="{8AA2BC08-B0D7-47B4-8728-7155A6A22E57}" type="sibTrans" cxnId="{C16C23EE-B617-4A75-87F0-2D06FE7FC814}">
      <dgm:prSet/>
      <dgm:spPr/>
      <dgm:t>
        <a:bodyPr/>
        <a:lstStyle/>
        <a:p>
          <a:endParaRPr lang="en-IN"/>
        </a:p>
      </dgm:t>
    </dgm:pt>
    <dgm:pt modelId="{BB6286C6-75F3-4DBE-8641-3F28BB22A69B}">
      <dgm:prSet phldrT="[Text]"/>
      <dgm:spPr/>
      <dgm:t>
        <a:bodyPr/>
        <a:lstStyle/>
        <a:p>
          <a:pPr algn="just"/>
          <a:r>
            <a:rPr lang="en-US" b="0" i="0" dirty="0"/>
            <a:t>Notwithstanding </a:t>
          </a:r>
          <a:r>
            <a:rPr lang="en-US" b="0" i="0" dirty="0">
              <a:solidFill>
                <a:srgbClr val="FF0000"/>
              </a:solidFill>
            </a:rPr>
            <a:t>anything contained in any other provision of this Act</a:t>
          </a:r>
          <a:r>
            <a:rPr lang="en-US" b="0" i="0" dirty="0"/>
            <a:t>, a deduction otherwise allowable under this Act in respect of—</a:t>
          </a:r>
          <a:endParaRPr lang="en-IN" dirty="0"/>
        </a:p>
      </dgm:t>
    </dgm:pt>
    <dgm:pt modelId="{915286A9-43E0-4FB6-8DA1-41367216390D}" type="parTrans" cxnId="{EFE65782-85B6-4A52-B0E1-5A7B36234FCE}">
      <dgm:prSet/>
      <dgm:spPr/>
      <dgm:t>
        <a:bodyPr/>
        <a:lstStyle/>
        <a:p>
          <a:endParaRPr lang="en-IN"/>
        </a:p>
      </dgm:t>
    </dgm:pt>
    <dgm:pt modelId="{DD79E468-C1E9-4CB1-A5CB-C631B41F2E83}" type="sibTrans" cxnId="{EFE65782-85B6-4A52-B0E1-5A7B36234FCE}">
      <dgm:prSet/>
      <dgm:spPr/>
      <dgm:t>
        <a:bodyPr/>
        <a:lstStyle/>
        <a:p>
          <a:endParaRPr lang="en-IN"/>
        </a:p>
      </dgm:t>
    </dgm:pt>
    <dgm:pt modelId="{C664C4A6-E9F6-4C31-B5FC-BE7A0911DA10}" type="pres">
      <dgm:prSet presAssocID="{92DE59F1-FBE2-475A-ABFC-86CF7D3FE06C}" presName="Name0" presStyleCnt="0">
        <dgm:presLayoutVars>
          <dgm:dir/>
          <dgm:animLvl val="lvl"/>
          <dgm:resizeHandles val="exact"/>
        </dgm:presLayoutVars>
      </dgm:prSet>
      <dgm:spPr/>
    </dgm:pt>
    <dgm:pt modelId="{508767FE-7E0F-46F4-BB17-D6646D9C07EC}" type="pres">
      <dgm:prSet presAssocID="{EF9FF6BF-8291-4072-B1A2-6A6997B69EB0}" presName="composite" presStyleCnt="0"/>
      <dgm:spPr/>
    </dgm:pt>
    <dgm:pt modelId="{C59EAAD4-D4B7-40D0-B3EF-1639A3061802}" type="pres">
      <dgm:prSet presAssocID="{EF9FF6BF-8291-4072-B1A2-6A6997B69EB0}" presName="parTx" presStyleLbl="alignNode1" presStyleIdx="0" presStyleCnt="2" custScaleX="80841">
        <dgm:presLayoutVars>
          <dgm:chMax val="0"/>
          <dgm:chPref val="0"/>
          <dgm:bulletEnabled val="1"/>
        </dgm:presLayoutVars>
      </dgm:prSet>
      <dgm:spPr/>
    </dgm:pt>
    <dgm:pt modelId="{84B19123-495B-4C76-89D1-BA661D793614}" type="pres">
      <dgm:prSet presAssocID="{EF9FF6BF-8291-4072-B1A2-6A6997B69EB0}" presName="desTx" presStyleLbl="alignAccFollowNode1" presStyleIdx="0" presStyleCnt="2" custScaleX="80841">
        <dgm:presLayoutVars>
          <dgm:bulletEnabled val="1"/>
        </dgm:presLayoutVars>
      </dgm:prSet>
      <dgm:spPr/>
    </dgm:pt>
    <dgm:pt modelId="{A5CC6C4E-8DD3-4DE4-BC1F-4EEAB807AEBD}" type="pres">
      <dgm:prSet presAssocID="{8AA2BC08-B0D7-47B4-8728-7155A6A22E57}" presName="space" presStyleCnt="0"/>
      <dgm:spPr/>
    </dgm:pt>
    <dgm:pt modelId="{40C7D85D-0C8C-4837-A2B9-A440EF801F74}" type="pres">
      <dgm:prSet presAssocID="{D97E491D-54A3-4E42-A599-C930171F8F54}" presName="composite" presStyleCnt="0"/>
      <dgm:spPr/>
    </dgm:pt>
    <dgm:pt modelId="{9789D8F6-0FB8-48D9-A3DD-8115E5B7F829}" type="pres">
      <dgm:prSet presAssocID="{D97E491D-54A3-4E42-A599-C930171F8F54}" presName="parTx" presStyleLbl="alignNode1" presStyleIdx="1" presStyleCnt="2" custScaleX="104129">
        <dgm:presLayoutVars>
          <dgm:chMax val="0"/>
          <dgm:chPref val="0"/>
          <dgm:bulletEnabled val="1"/>
        </dgm:presLayoutVars>
      </dgm:prSet>
      <dgm:spPr/>
    </dgm:pt>
    <dgm:pt modelId="{C2A869E2-6C40-4057-899B-EED4DED7EED6}" type="pres">
      <dgm:prSet presAssocID="{D97E491D-54A3-4E42-A599-C930171F8F54}" presName="desTx" presStyleLbl="alignAccFollowNode1" presStyleIdx="1" presStyleCnt="2" custScaleX="104129">
        <dgm:presLayoutVars>
          <dgm:bulletEnabled val="1"/>
        </dgm:presLayoutVars>
      </dgm:prSet>
      <dgm:spPr/>
    </dgm:pt>
  </dgm:ptLst>
  <dgm:cxnLst>
    <dgm:cxn modelId="{F2D6F30D-0A55-405F-89BE-17779BBA61C1}" type="presOf" srcId="{8B8EFE7C-3B27-4356-8677-5809E2B15C31}" destId="{C2A869E2-6C40-4057-899B-EED4DED7EED6}" srcOrd="0" destOrd="1" presId="urn:microsoft.com/office/officeart/2005/8/layout/hList1"/>
    <dgm:cxn modelId="{BF51B010-61F5-4219-A3CA-D727A2C2E870}" type="presOf" srcId="{D97E491D-54A3-4E42-A599-C930171F8F54}" destId="{9789D8F6-0FB8-48D9-A3DD-8115E5B7F829}" srcOrd="0" destOrd="0" presId="urn:microsoft.com/office/officeart/2005/8/layout/hList1"/>
    <dgm:cxn modelId="{ABA24123-80DA-4414-BD21-92627EE4CCB5}" srcId="{D97E491D-54A3-4E42-A599-C930171F8F54}" destId="{8B8EFE7C-3B27-4356-8677-5809E2B15C31}" srcOrd="1" destOrd="0" parTransId="{3C9E095A-627C-4C58-84B4-9FF0869ED6D1}" sibTransId="{BAF89847-4083-4894-AD25-7D8459CE084B}"/>
    <dgm:cxn modelId="{B5D0F130-2F70-4FBB-8A7A-CF3F40AFC94B}" type="presOf" srcId="{BB6286C6-75F3-4DBE-8641-3F28BB22A69B}" destId="{84B19123-495B-4C76-89D1-BA661D793614}" srcOrd="0" destOrd="0" presId="urn:microsoft.com/office/officeart/2005/8/layout/hList1"/>
    <dgm:cxn modelId="{BC681567-9C42-443A-9BFF-81CE3AFEC578}" type="presOf" srcId="{92DE59F1-FBE2-475A-ABFC-86CF7D3FE06C}" destId="{C664C4A6-E9F6-4C31-B5FC-BE7A0911DA10}" srcOrd="0" destOrd="0" presId="urn:microsoft.com/office/officeart/2005/8/layout/hList1"/>
    <dgm:cxn modelId="{EFE65782-85B6-4A52-B0E1-5A7B36234FCE}" srcId="{EF9FF6BF-8291-4072-B1A2-6A6997B69EB0}" destId="{BB6286C6-75F3-4DBE-8641-3F28BB22A69B}" srcOrd="0" destOrd="0" parTransId="{915286A9-43E0-4FB6-8DA1-41367216390D}" sibTransId="{DD79E468-C1E9-4CB1-A5CB-C631B41F2E83}"/>
    <dgm:cxn modelId="{67742E87-7F9E-4139-BC02-C28DF387593C}" srcId="{92DE59F1-FBE2-475A-ABFC-86CF7D3FE06C}" destId="{D97E491D-54A3-4E42-A599-C930171F8F54}" srcOrd="1" destOrd="0" parTransId="{F76C413F-2417-4526-B26F-430B2507CAC2}" sibTransId="{A12206D0-4FDB-4CAE-B895-7EAAEBEB79BE}"/>
    <dgm:cxn modelId="{C41ADA90-D80F-4739-816D-0941061E961D}" type="presOf" srcId="{EF9FF6BF-8291-4072-B1A2-6A6997B69EB0}" destId="{C59EAAD4-D4B7-40D0-B3EF-1639A3061802}" srcOrd="0" destOrd="0" presId="urn:microsoft.com/office/officeart/2005/8/layout/hList1"/>
    <dgm:cxn modelId="{9A4062D6-C4CA-4CB2-97B8-B6668DF1823F}" srcId="{D97E491D-54A3-4E42-A599-C930171F8F54}" destId="{3D1A72B9-0BD5-44A2-AD05-ED03E18A14E4}" srcOrd="0" destOrd="0" parTransId="{B96A3001-F90C-451D-97B6-B7740CAB5901}" sibTransId="{BB740FAC-F113-493E-A1F4-2549162096C6}"/>
    <dgm:cxn modelId="{9B0C0BD9-C65F-4AA0-ACDC-F765DFA544F0}" type="presOf" srcId="{3D1A72B9-0BD5-44A2-AD05-ED03E18A14E4}" destId="{C2A869E2-6C40-4057-899B-EED4DED7EED6}" srcOrd="0" destOrd="0" presId="urn:microsoft.com/office/officeart/2005/8/layout/hList1"/>
    <dgm:cxn modelId="{C16C23EE-B617-4A75-87F0-2D06FE7FC814}" srcId="{92DE59F1-FBE2-475A-ABFC-86CF7D3FE06C}" destId="{EF9FF6BF-8291-4072-B1A2-6A6997B69EB0}" srcOrd="0" destOrd="0" parTransId="{89B60505-4624-48ED-A446-FB14ADFA1436}" sibTransId="{8AA2BC08-B0D7-47B4-8728-7155A6A22E57}"/>
    <dgm:cxn modelId="{35BFAE8D-CF6E-4F07-A5DA-03B89B57D171}" type="presParOf" srcId="{C664C4A6-E9F6-4C31-B5FC-BE7A0911DA10}" destId="{508767FE-7E0F-46F4-BB17-D6646D9C07EC}" srcOrd="0" destOrd="0" presId="urn:microsoft.com/office/officeart/2005/8/layout/hList1"/>
    <dgm:cxn modelId="{476E40E4-0406-4DBA-AFC7-9533D1C81D3E}" type="presParOf" srcId="{508767FE-7E0F-46F4-BB17-D6646D9C07EC}" destId="{C59EAAD4-D4B7-40D0-B3EF-1639A3061802}" srcOrd="0" destOrd="0" presId="urn:microsoft.com/office/officeart/2005/8/layout/hList1"/>
    <dgm:cxn modelId="{1D7554E5-3B76-464C-91B6-B6E95881D371}" type="presParOf" srcId="{508767FE-7E0F-46F4-BB17-D6646D9C07EC}" destId="{84B19123-495B-4C76-89D1-BA661D793614}" srcOrd="1" destOrd="0" presId="urn:microsoft.com/office/officeart/2005/8/layout/hList1"/>
    <dgm:cxn modelId="{C0FBE966-9348-439E-A59B-0E30432F0688}" type="presParOf" srcId="{C664C4A6-E9F6-4C31-B5FC-BE7A0911DA10}" destId="{A5CC6C4E-8DD3-4DE4-BC1F-4EEAB807AEBD}" srcOrd="1" destOrd="0" presId="urn:microsoft.com/office/officeart/2005/8/layout/hList1"/>
    <dgm:cxn modelId="{83B794BD-05C6-498D-8739-1330CC346740}" type="presParOf" srcId="{C664C4A6-E9F6-4C31-B5FC-BE7A0911DA10}" destId="{40C7D85D-0C8C-4837-A2B9-A440EF801F74}" srcOrd="2" destOrd="0" presId="urn:microsoft.com/office/officeart/2005/8/layout/hList1"/>
    <dgm:cxn modelId="{60B5BA53-A83A-4A98-9D33-8FE4E6C992A2}" type="presParOf" srcId="{40C7D85D-0C8C-4837-A2B9-A440EF801F74}" destId="{9789D8F6-0FB8-48D9-A3DD-8115E5B7F829}" srcOrd="0" destOrd="0" presId="urn:microsoft.com/office/officeart/2005/8/layout/hList1"/>
    <dgm:cxn modelId="{6770A670-14E1-4FF2-92A4-B022365FE3A8}" type="presParOf" srcId="{40C7D85D-0C8C-4837-A2B9-A440EF801F74}" destId="{C2A869E2-6C40-4057-899B-EED4DED7EED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2FB9ED44-8B89-4B2F-BB87-5E3E55F7EDAE}" type="doc">
      <dgm:prSet loTypeId="urn:microsoft.com/office/officeart/2005/8/layout/radial4" loCatId="relationship" qsTypeId="urn:microsoft.com/office/officeart/2005/8/quickstyle/simple1" qsCatId="simple" csTypeId="urn:microsoft.com/office/officeart/2005/8/colors/accent2_1" csCatId="accent2" phldr="1"/>
      <dgm:spPr/>
      <dgm:t>
        <a:bodyPr/>
        <a:lstStyle/>
        <a:p>
          <a:endParaRPr lang="en-IN"/>
        </a:p>
      </dgm:t>
    </dgm:pt>
    <dgm:pt modelId="{388AC6D0-4E01-48A7-A601-67AFED88D40B}">
      <dgm:prSet phldrT="[Text]" custT="1"/>
      <dgm:spPr/>
      <dgm:t>
        <a:bodyPr/>
        <a:lstStyle/>
        <a:p>
          <a:r>
            <a:rPr lang="en-IN" sz="2400" dirty="0"/>
            <a:t>Cost/WDV of Assets </a:t>
          </a:r>
          <a:r>
            <a:rPr lang="en-IN" sz="2000" dirty="0"/>
            <a:t>(Sec. 43 of 1961 Act)</a:t>
          </a:r>
          <a:endParaRPr lang="en-IN" sz="2400" dirty="0"/>
        </a:p>
      </dgm:t>
    </dgm:pt>
    <dgm:pt modelId="{E6AC5671-6A34-48C3-AB55-D65F3B97C01E}" type="parTrans" cxnId="{F2892E1B-F31E-4A56-999A-33D33B2C95D6}">
      <dgm:prSet/>
      <dgm:spPr/>
      <dgm:t>
        <a:bodyPr/>
        <a:lstStyle/>
        <a:p>
          <a:endParaRPr lang="en-IN"/>
        </a:p>
      </dgm:t>
    </dgm:pt>
    <dgm:pt modelId="{C588CFC8-85ED-4BC9-8F47-42DA64E8831E}" type="sibTrans" cxnId="{F2892E1B-F31E-4A56-999A-33D33B2C95D6}">
      <dgm:prSet/>
      <dgm:spPr/>
      <dgm:t>
        <a:bodyPr/>
        <a:lstStyle/>
        <a:p>
          <a:endParaRPr lang="en-IN"/>
        </a:p>
      </dgm:t>
    </dgm:pt>
    <dgm:pt modelId="{252B5C71-6366-42CC-8817-D8D573A540DB}">
      <dgm:prSet phldrT="[Text]"/>
      <dgm:spPr/>
      <dgm:t>
        <a:bodyPr/>
        <a:lstStyle/>
        <a:p>
          <a:r>
            <a:rPr lang="en-IN" dirty="0"/>
            <a:t>Sec. 39 : Actual Cost of asset used for business</a:t>
          </a:r>
        </a:p>
      </dgm:t>
    </dgm:pt>
    <dgm:pt modelId="{EE89658D-4D8F-46DD-A80D-2876EDA11961}" type="parTrans" cxnId="{71CC4CAA-85A8-4A5E-B3E0-E9A1F564D756}">
      <dgm:prSet/>
      <dgm:spPr/>
      <dgm:t>
        <a:bodyPr/>
        <a:lstStyle/>
        <a:p>
          <a:endParaRPr lang="en-IN"/>
        </a:p>
      </dgm:t>
    </dgm:pt>
    <dgm:pt modelId="{A1AD265A-1D4E-4C01-AEBC-81257E91CFDE}" type="sibTrans" cxnId="{71CC4CAA-85A8-4A5E-B3E0-E9A1F564D756}">
      <dgm:prSet/>
      <dgm:spPr/>
      <dgm:t>
        <a:bodyPr/>
        <a:lstStyle/>
        <a:p>
          <a:endParaRPr lang="en-IN"/>
        </a:p>
      </dgm:t>
    </dgm:pt>
    <dgm:pt modelId="{969695A4-60CD-4CE0-A13B-73CCD1FCB9BC}">
      <dgm:prSet phldrT="[Text]"/>
      <dgm:spPr/>
      <dgm:t>
        <a:bodyPr/>
        <a:lstStyle/>
        <a:p>
          <a:r>
            <a:rPr lang="en-IN" dirty="0"/>
            <a:t>Sec. 40 : Cost of asset acquired through amalgamation/gift/will etc. and sold as stock in trade</a:t>
          </a:r>
        </a:p>
      </dgm:t>
    </dgm:pt>
    <dgm:pt modelId="{FC57DADB-092F-485A-834B-EE10DAF105D1}" type="parTrans" cxnId="{BCA2B74B-5670-4AE1-A68B-5291EBE6210E}">
      <dgm:prSet/>
      <dgm:spPr/>
      <dgm:t>
        <a:bodyPr/>
        <a:lstStyle/>
        <a:p>
          <a:endParaRPr lang="en-IN"/>
        </a:p>
      </dgm:t>
    </dgm:pt>
    <dgm:pt modelId="{1513406F-C777-4AC9-A8AC-85EBB03F429D}" type="sibTrans" cxnId="{BCA2B74B-5670-4AE1-A68B-5291EBE6210E}">
      <dgm:prSet/>
      <dgm:spPr/>
      <dgm:t>
        <a:bodyPr/>
        <a:lstStyle/>
        <a:p>
          <a:endParaRPr lang="en-IN"/>
        </a:p>
      </dgm:t>
    </dgm:pt>
    <dgm:pt modelId="{C17AD93B-5023-4F1F-9066-EF17EFDB6886}">
      <dgm:prSet phldrT="[Text]"/>
      <dgm:spPr/>
      <dgm:t>
        <a:bodyPr/>
        <a:lstStyle/>
        <a:p>
          <a:r>
            <a:rPr lang="en-IN" dirty="0"/>
            <a:t>Sec. 41 : WDV of depreciable asset</a:t>
          </a:r>
        </a:p>
      </dgm:t>
    </dgm:pt>
    <dgm:pt modelId="{0A906C86-5D7C-48C0-9FDD-6BA57814984F}" type="parTrans" cxnId="{9D876621-1504-41A7-9210-B414ED5255AA}">
      <dgm:prSet/>
      <dgm:spPr/>
      <dgm:t>
        <a:bodyPr/>
        <a:lstStyle/>
        <a:p>
          <a:endParaRPr lang="en-IN"/>
        </a:p>
      </dgm:t>
    </dgm:pt>
    <dgm:pt modelId="{CAD895DC-21F9-402D-B218-0E9BB955F85F}" type="sibTrans" cxnId="{9D876621-1504-41A7-9210-B414ED5255AA}">
      <dgm:prSet/>
      <dgm:spPr/>
      <dgm:t>
        <a:bodyPr/>
        <a:lstStyle/>
        <a:p>
          <a:endParaRPr lang="en-IN"/>
        </a:p>
      </dgm:t>
    </dgm:pt>
    <dgm:pt modelId="{B7619426-5945-4575-AC29-97A626B2AB5A}" type="pres">
      <dgm:prSet presAssocID="{2FB9ED44-8B89-4B2F-BB87-5E3E55F7EDAE}" presName="cycle" presStyleCnt="0">
        <dgm:presLayoutVars>
          <dgm:chMax val="1"/>
          <dgm:dir/>
          <dgm:animLvl val="ctr"/>
          <dgm:resizeHandles val="exact"/>
        </dgm:presLayoutVars>
      </dgm:prSet>
      <dgm:spPr/>
    </dgm:pt>
    <dgm:pt modelId="{EE2D359A-DE66-476E-A4FF-4A00FF959D22}" type="pres">
      <dgm:prSet presAssocID="{388AC6D0-4E01-48A7-A601-67AFED88D40B}" presName="centerShape" presStyleLbl="node0" presStyleIdx="0" presStyleCnt="1"/>
      <dgm:spPr/>
    </dgm:pt>
    <dgm:pt modelId="{5B95F77F-FB74-4587-8453-5611EDD1008B}" type="pres">
      <dgm:prSet presAssocID="{EE89658D-4D8F-46DD-A80D-2876EDA11961}" presName="parTrans" presStyleLbl="bgSibTrans2D1" presStyleIdx="0" presStyleCnt="3"/>
      <dgm:spPr/>
    </dgm:pt>
    <dgm:pt modelId="{4224A2B2-12C4-43F2-8EAB-06697BA67DB7}" type="pres">
      <dgm:prSet presAssocID="{252B5C71-6366-42CC-8817-D8D573A540DB}" presName="node" presStyleLbl="node1" presStyleIdx="0" presStyleCnt="3" custRadScaleRad="150266" custRadScaleInc="-21509">
        <dgm:presLayoutVars>
          <dgm:bulletEnabled val="1"/>
        </dgm:presLayoutVars>
      </dgm:prSet>
      <dgm:spPr/>
    </dgm:pt>
    <dgm:pt modelId="{D1793597-515A-4F10-A7E4-9DEC8A71F0DC}" type="pres">
      <dgm:prSet presAssocID="{FC57DADB-092F-485A-834B-EE10DAF105D1}" presName="parTrans" presStyleLbl="bgSibTrans2D1" presStyleIdx="1" presStyleCnt="3"/>
      <dgm:spPr/>
    </dgm:pt>
    <dgm:pt modelId="{1EDD2CE3-4DB5-40F7-B655-D2807E0B8667}" type="pres">
      <dgm:prSet presAssocID="{969695A4-60CD-4CE0-A13B-73CCD1FCB9BC}" presName="node" presStyleLbl="node1" presStyleIdx="1" presStyleCnt="3" custScaleX="218180">
        <dgm:presLayoutVars>
          <dgm:bulletEnabled val="1"/>
        </dgm:presLayoutVars>
      </dgm:prSet>
      <dgm:spPr/>
    </dgm:pt>
    <dgm:pt modelId="{BD1F3C09-7E0C-404F-80B6-BB0BD214DD89}" type="pres">
      <dgm:prSet presAssocID="{0A906C86-5D7C-48C0-9FDD-6BA57814984F}" presName="parTrans" presStyleLbl="bgSibTrans2D1" presStyleIdx="2" presStyleCnt="3"/>
      <dgm:spPr/>
    </dgm:pt>
    <dgm:pt modelId="{9E66AB57-8FBE-45CF-8E01-FCEB5846304F}" type="pres">
      <dgm:prSet presAssocID="{C17AD93B-5023-4F1F-9066-EF17EFDB6886}" presName="node" presStyleLbl="node1" presStyleIdx="2" presStyleCnt="3" custRadScaleRad="153219" custRadScaleInc="22535">
        <dgm:presLayoutVars>
          <dgm:bulletEnabled val="1"/>
        </dgm:presLayoutVars>
      </dgm:prSet>
      <dgm:spPr/>
    </dgm:pt>
  </dgm:ptLst>
  <dgm:cxnLst>
    <dgm:cxn modelId="{D71EC714-6BE2-47A3-B448-915839550849}" type="presOf" srcId="{C17AD93B-5023-4F1F-9066-EF17EFDB6886}" destId="{9E66AB57-8FBE-45CF-8E01-FCEB5846304F}" srcOrd="0" destOrd="0" presId="urn:microsoft.com/office/officeart/2005/8/layout/radial4"/>
    <dgm:cxn modelId="{F2892E1B-F31E-4A56-999A-33D33B2C95D6}" srcId="{2FB9ED44-8B89-4B2F-BB87-5E3E55F7EDAE}" destId="{388AC6D0-4E01-48A7-A601-67AFED88D40B}" srcOrd="0" destOrd="0" parTransId="{E6AC5671-6A34-48C3-AB55-D65F3B97C01E}" sibTransId="{C588CFC8-85ED-4BC9-8F47-42DA64E8831E}"/>
    <dgm:cxn modelId="{5660371E-8E4C-48C1-AE10-1EBE5FE41D93}" type="presOf" srcId="{2FB9ED44-8B89-4B2F-BB87-5E3E55F7EDAE}" destId="{B7619426-5945-4575-AC29-97A626B2AB5A}" srcOrd="0" destOrd="0" presId="urn:microsoft.com/office/officeart/2005/8/layout/radial4"/>
    <dgm:cxn modelId="{9D876621-1504-41A7-9210-B414ED5255AA}" srcId="{388AC6D0-4E01-48A7-A601-67AFED88D40B}" destId="{C17AD93B-5023-4F1F-9066-EF17EFDB6886}" srcOrd="2" destOrd="0" parTransId="{0A906C86-5D7C-48C0-9FDD-6BA57814984F}" sibTransId="{CAD895DC-21F9-402D-B218-0E9BB955F85F}"/>
    <dgm:cxn modelId="{BCA2B74B-5670-4AE1-A68B-5291EBE6210E}" srcId="{388AC6D0-4E01-48A7-A601-67AFED88D40B}" destId="{969695A4-60CD-4CE0-A13B-73CCD1FCB9BC}" srcOrd="1" destOrd="0" parTransId="{FC57DADB-092F-485A-834B-EE10DAF105D1}" sibTransId="{1513406F-C777-4AC9-A8AC-85EBB03F429D}"/>
    <dgm:cxn modelId="{20E89951-CD04-4994-A57C-B18D864F834A}" type="presOf" srcId="{FC57DADB-092F-485A-834B-EE10DAF105D1}" destId="{D1793597-515A-4F10-A7E4-9DEC8A71F0DC}" srcOrd="0" destOrd="0" presId="urn:microsoft.com/office/officeart/2005/8/layout/radial4"/>
    <dgm:cxn modelId="{9F509097-2BA2-4813-B965-9D4D5DC2E1BD}" type="presOf" srcId="{969695A4-60CD-4CE0-A13B-73CCD1FCB9BC}" destId="{1EDD2CE3-4DB5-40F7-B655-D2807E0B8667}" srcOrd="0" destOrd="0" presId="urn:microsoft.com/office/officeart/2005/8/layout/radial4"/>
    <dgm:cxn modelId="{8D85089F-19F5-4F31-AB20-7F8A16F3C6CD}" type="presOf" srcId="{388AC6D0-4E01-48A7-A601-67AFED88D40B}" destId="{EE2D359A-DE66-476E-A4FF-4A00FF959D22}" srcOrd="0" destOrd="0" presId="urn:microsoft.com/office/officeart/2005/8/layout/radial4"/>
    <dgm:cxn modelId="{3DE03E9F-7ECD-4ABF-AF8B-36403FF14E42}" type="presOf" srcId="{0A906C86-5D7C-48C0-9FDD-6BA57814984F}" destId="{BD1F3C09-7E0C-404F-80B6-BB0BD214DD89}" srcOrd="0" destOrd="0" presId="urn:microsoft.com/office/officeart/2005/8/layout/radial4"/>
    <dgm:cxn modelId="{71CC4CAA-85A8-4A5E-B3E0-E9A1F564D756}" srcId="{388AC6D0-4E01-48A7-A601-67AFED88D40B}" destId="{252B5C71-6366-42CC-8817-D8D573A540DB}" srcOrd="0" destOrd="0" parTransId="{EE89658D-4D8F-46DD-A80D-2876EDA11961}" sibTransId="{A1AD265A-1D4E-4C01-AEBC-81257E91CFDE}"/>
    <dgm:cxn modelId="{6BA0C7B6-E7E8-4E3B-8559-382FDB306871}" type="presOf" srcId="{252B5C71-6366-42CC-8817-D8D573A540DB}" destId="{4224A2B2-12C4-43F2-8EAB-06697BA67DB7}" srcOrd="0" destOrd="0" presId="urn:microsoft.com/office/officeart/2005/8/layout/radial4"/>
    <dgm:cxn modelId="{F85E10BE-A54A-4367-8CA9-1CBC0F9B2850}" type="presOf" srcId="{EE89658D-4D8F-46DD-A80D-2876EDA11961}" destId="{5B95F77F-FB74-4587-8453-5611EDD1008B}" srcOrd="0" destOrd="0" presId="urn:microsoft.com/office/officeart/2005/8/layout/radial4"/>
    <dgm:cxn modelId="{47431AF0-8523-4F56-A506-6DAF37307DBD}" type="presParOf" srcId="{B7619426-5945-4575-AC29-97A626B2AB5A}" destId="{EE2D359A-DE66-476E-A4FF-4A00FF959D22}" srcOrd="0" destOrd="0" presId="urn:microsoft.com/office/officeart/2005/8/layout/radial4"/>
    <dgm:cxn modelId="{5AA583A0-6A75-44CC-B9F7-9B6B7CD670A7}" type="presParOf" srcId="{B7619426-5945-4575-AC29-97A626B2AB5A}" destId="{5B95F77F-FB74-4587-8453-5611EDD1008B}" srcOrd="1" destOrd="0" presId="urn:microsoft.com/office/officeart/2005/8/layout/radial4"/>
    <dgm:cxn modelId="{57131DCA-7FA4-4950-8F22-8CF7D02C2418}" type="presParOf" srcId="{B7619426-5945-4575-AC29-97A626B2AB5A}" destId="{4224A2B2-12C4-43F2-8EAB-06697BA67DB7}" srcOrd="2" destOrd="0" presId="urn:microsoft.com/office/officeart/2005/8/layout/radial4"/>
    <dgm:cxn modelId="{ACCA13C6-5FF3-43DD-9E40-CDF5275C676D}" type="presParOf" srcId="{B7619426-5945-4575-AC29-97A626B2AB5A}" destId="{D1793597-515A-4F10-A7E4-9DEC8A71F0DC}" srcOrd="3" destOrd="0" presId="urn:microsoft.com/office/officeart/2005/8/layout/radial4"/>
    <dgm:cxn modelId="{18BFDD36-D05F-4AE8-8890-D23E14C1362D}" type="presParOf" srcId="{B7619426-5945-4575-AC29-97A626B2AB5A}" destId="{1EDD2CE3-4DB5-40F7-B655-D2807E0B8667}" srcOrd="4" destOrd="0" presId="urn:microsoft.com/office/officeart/2005/8/layout/radial4"/>
    <dgm:cxn modelId="{CD7E2F4C-082E-45A2-985E-3B88A6E43D55}" type="presParOf" srcId="{B7619426-5945-4575-AC29-97A626B2AB5A}" destId="{BD1F3C09-7E0C-404F-80B6-BB0BD214DD89}" srcOrd="5" destOrd="0" presId="urn:microsoft.com/office/officeart/2005/8/layout/radial4"/>
    <dgm:cxn modelId="{A355E08C-65E3-44EC-9A9A-06F997A47F7F}" type="presParOf" srcId="{B7619426-5945-4575-AC29-97A626B2AB5A}" destId="{9E66AB57-8FBE-45CF-8E01-FCEB5846304F}"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DD186B52-A76D-49E8-8A14-77AD0AAD2DC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IN"/>
        </a:p>
      </dgm:t>
    </dgm:pt>
    <dgm:pt modelId="{2FF7319E-966B-4CFE-A6F4-ECF39F3813E6}">
      <dgm:prSet phldrT="[Text]"/>
      <dgm:spPr/>
      <dgm:t>
        <a:bodyPr/>
        <a:lstStyle/>
        <a:p>
          <a:r>
            <a:rPr lang="en-US" dirty="0"/>
            <a:t>1961 Act- Sec. 44AD,ADA,AE- (1)</a:t>
          </a:r>
          <a:endParaRPr lang="en-IN" dirty="0"/>
        </a:p>
      </dgm:t>
    </dgm:pt>
    <dgm:pt modelId="{23C1D599-30B6-47FD-AEA2-9B51F55D19A4}" type="parTrans" cxnId="{D53D9333-7BCC-4527-A729-ED7A00C0E6DC}">
      <dgm:prSet/>
      <dgm:spPr/>
      <dgm:t>
        <a:bodyPr/>
        <a:lstStyle/>
        <a:p>
          <a:endParaRPr lang="en-IN"/>
        </a:p>
      </dgm:t>
    </dgm:pt>
    <dgm:pt modelId="{351C0478-7266-454E-BA03-5ADBE7FFF59F}" type="sibTrans" cxnId="{D53D9333-7BCC-4527-A729-ED7A00C0E6DC}">
      <dgm:prSet/>
      <dgm:spPr/>
      <dgm:t>
        <a:bodyPr/>
        <a:lstStyle/>
        <a:p>
          <a:endParaRPr lang="en-IN"/>
        </a:p>
      </dgm:t>
    </dgm:pt>
    <dgm:pt modelId="{9D4F5E69-DE8D-45E2-B6BD-F733AF3C6893}">
      <dgm:prSet phldrT="[Text]"/>
      <dgm:spPr/>
      <dgm:t>
        <a:bodyPr/>
        <a:lstStyle/>
        <a:p>
          <a:pPr algn="just"/>
          <a:r>
            <a:rPr lang="en-US" b="0" i="0" dirty="0"/>
            <a:t>Notwithstanding </a:t>
          </a:r>
          <a:r>
            <a:rPr lang="en-US" b="0" i="0" dirty="0">
              <a:solidFill>
                <a:srgbClr val="FF0000"/>
              </a:solidFill>
            </a:rPr>
            <a:t>anything to the contrary</a:t>
          </a:r>
          <a:r>
            <a:rPr lang="en-US" b="0" i="0" dirty="0"/>
            <a:t> </a:t>
          </a:r>
          <a:r>
            <a:rPr lang="en-US" b="0" i="0" dirty="0">
              <a:solidFill>
                <a:srgbClr val="FF0000"/>
              </a:solidFill>
            </a:rPr>
            <a:t>contained</a:t>
          </a:r>
          <a:r>
            <a:rPr lang="en-US" b="0" i="0" dirty="0"/>
            <a:t> in </a:t>
          </a:r>
          <a:r>
            <a:rPr lang="en-US" b="0" i="0" u="none" dirty="0"/>
            <a:t>sections 28</a:t>
          </a:r>
          <a:r>
            <a:rPr lang="en-US" b="0" i="0" dirty="0"/>
            <a:t> to </a:t>
          </a:r>
          <a:r>
            <a:rPr lang="en-US" b="0" i="0" u="none" dirty="0"/>
            <a:t>43C (Sec. 44AD)</a:t>
          </a:r>
          <a:endParaRPr lang="en-IN" dirty="0"/>
        </a:p>
      </dgm:t>
    </dgm:pt>
    <dgm:pt modelId="{365A3BAC-7682-445D-8D35-66081F31E444}" type="parTrans" cxnId="{487D401C-7FCC-454B-B593-778FE6EB540B}">
      <dgm:prSet/>
      <dgm:spPr/>
      <dgm:t>
        <a:bodyPr/>
        <a:lstStyle/>
        <a:p>
          <a:endParaRPr lang="en-IN"/>
        </a:p>
      </dgm:t>
    </dgm:pt>
    <dgm:pt modelId="{473CD374-B797-410A-994F-E038421E01AE}" type="sibTrans" cxnId="{487D401C-7FCC-454B-B593-778FE6EB540B}">
      <dgm:prSet/>
      <dgm:spPr/>
      <dgm:t>
        <a:bodyPr/>
        <a:lstStyle/>
        <a:p>
          <a:endParaRPr lang="en-IN"/>
        </a:p>
      </dgm:t>
    </dgm:pt>
    <dgm:pt modelId="{07DABCF1-5685-4FA9-8300-DD1B2504F8B9}">
      <dgm:prSet phldrT="[Text]"/>
      <dgm:spPr/>
      <dgm:t>
        <a:bodyPr/>
        <a:lstStyle/>
        <a:p>
          <a:pPr algn="just"/>
          <a:r>
            <a:rPr lang="en-US" b="0" i="0" dirty="0"/>
            <a:t>Notwithstanding </a:t>
          </a:r>
          <a:r>
            <a:rPr lang="en-US" b="0" i="0" dirty="0">
              <a:solidFill>
                <a:srgbClr val="FF0000"/>
              </a:solidFill>
            </a:rPr>
            <a:t>anything contained</a:t>
          </a:r>
          <a:r>
            <a:rPr lang="en-US" b="0" i="0" dirty="0"/>
            <a:t> in </a:t>
          </a:r>
          <a:r>
            <a:rPr lang="en-US" b="0" i="0" u="none" dirty="0"/>
            <a:t>sections 28</a:t>
          </a:r>
          <a:r>
            <a:rPr lang="en-US" b="0" i="0" dirty="0"/>
            <a:t> to </a:t>
          </a:r>
          <a:r>
            <a:rPr lang="en-US" b="0" i="0" u="none" dirty="0"/>
            <a:t>43C (Sec. 44ADA)</a:t>
          </a:r>
          <a:endParaRPr lang="en-IN" dirty="0"/>
        </a:p>
      </dgm:t>
    </dgm:pt>
    <dgm:pt modelId="{13AA26C6-8CE2-4BE7-838C-0D56DA73590B}" type="parTrans" cxnId="{D98065E2-7525-449E-BC7F-4962C482945E}">
      <dgm:prSet/>
      <dgm:spPr/>
      <dgm:t>
        <a:bodyPr/>
        <a:lstStyle/>
        <a:p>
          <a:endParaRPr lang="en-IN"/>
        </a:p>
      </dgm:t>
    </dgm:pt>
    <dgm:pt modelId="{30F89630-C4B0-4C53-83EE-477282CCBA8C}" type="sibTrans" cxnId="{D98065E2-7525-449E-BC7F-4962C482945E}">
      <dgm:prSet/>
      <dgm:spPr/>
      <dgm:t>
        <a:bodyPr/>
        <a:lstStyle/>
        <a:p>
          <a:endParaRPr lang="en-IN"/>
        </a:p>
      </dgm:t>
    </dgm:pt>
    <dgm:pt modelId="{DD544486-1EEF-4058-929D-D4D5FE84B961}">
      <dgm:prSet phldrT="[Text]"/>
      <dgm:spPr/>
      <dgm:t>
        <a:bodyPr/>
        <a:lstStyle/>
        <a:p>
          <a:pPr algn="just"/>
          <a:r>
            <a:rPr lang="en-US" b="0" i="0" dirty="0"/>
            <a:t>Notwithstanding </a:t>
          </a:r>
          <a:r>
            <a:rPr lang="en-US" b="0" i="0" dirty="0">
              <a:solidFill>
                <a:srgbClr val="FF0000"/>
              </a:solidFill>
            </a:rPr>
            <a:t>anything to the contrary contained </a:t>
          </a:r>
          <a:r>
            <a:rPr lang="en-US" b="0" i="0" dirty="0"/>
            <a:t>in </a:t>
          </a:r>
          <a:r>
            <a:rPr lang="en-US" b="0" i="0" u="none" dirty="0"/>
            <a:t>sections 28</a:t>
          </a:r>
          <a:r>
            <a:rPr lang="en-US" b="0" i="0" dirty="0"/>
            <a:t> to </a:t>
          </a:r>
          <a:r>
            <a:rPr lang="en-US" b="0" i="0" u="none" dirty="0"/>
            <a:t>43C (Sec. 44AE)</a:t>
          </a:r>
          <a:endParaRPr lang="en-IN" dirty="0"/>
        </a:p>
      </dgm:t>
    </dgm:pt>
    <dgm:pt modelId="{ADA81FDF-7A5A-4D22-93BE-B3DB3A0A3D63}" type="parTrans" cxnId="{B1899F94-395A-45BC-8A63-CB00E732598A}">
      <dgm:prSet/>
      <dgm:spPr/>
      <dgm:t>
        <a:bodyPr/>
        <a:lstStyle/>
        <a:p>
          <a:endParaRPr lang="en-IN"/>
        </a:p>
      </dgm:t>
    </dgm:pt>
    <dgm:pt modelId="{7843A84F-9A2D-4128-B35F-46EB0F49CE5F}" type="sibTrans" cxnId="{B1899F94-395A-45BC-8A63-CB00E732598A}">
      <dgm:prSet/>
      <dgm:spPr/>
      <dgm:t>
        <a:bodyPr/>
        <a:lstStyle/>
        <a:p>
          <a:endParaRPr lang="en-IN"/>
        </a:p>
      </dgm:t>
    </dgm:pt>
    <dgm:pt modelId="{294522AA-DA27-4A55-B3FB-8637DA3040D1}">
      <dgm:prSet phldrT="[Text]"/>
      <dgm:spPr/>
      <dgm:t>
        <a:bodyPr/>
        <a:lstStyle/>
        <a:p>
          <a:pPr algn="ctr"/>
          <a:r>
            <a:rPr lang="en-US" dirty="0"/>
            <a:t>2025 Act- Sec. 58(1)</a:t>
          </a:r>
          <a:endParaRPr lang="en-IN" dirty="0"/>
        </a:p>
      </dgm:t>
    </dgm:pt>
    <dgm:pt modelId="{6F58BDBB-14F5-4323-BD4E-F640CFBEB7B1}" type="parTrans" cxnId="{76A2D999-4339-428F-B792-C92262BC9B22}">
      <dgm:prSet/>
      <dgm:spPr/>
      <dgm:t>
        <a:bodyPr/>
        <a:lstStyle/>
        <a:p>
          <a:endParaRPr lang="en-IN"/>
        </a:p>
      </dgm:t>
    </dgm:pt>
    <dgm:pt modelId="{B2EDE071-3433-4612-AB31-0A50F8B9CD5B}" type="sibTrans" cxnId="{76A2D999-4339-428F-B792-C92262BC9B22}">
      <dgm:prSet/>
      <dgm:spPr/>
      <dgm:t>
        <a:bodyPr/>
        <a:lstStyle/>
        <a:p>
          <a:endParaRPr lang="en-IN"/>
        </a:p>
      </dgm:t>
    </dgm:pt>
    <dgm:pt modelId="{367B76C8-8E82-4172-A981-D195C822C805}">
      <dgm:prSet phldrT="[Text]"/>
      <dgm:spPr/>
      <dgm:t>
        <a:bodyPr/>
        <a:lstStyle/>
        <a:p>
          <a:pPr algn="just"/>
          <a:r>
            <a:rPr lang="en-US" dirty="0"/>
            <a:t>The provisions of sections 26 to 54, </a:t>
          </a:r>
          <a:r>
            <a:rPr lang="en-US" dirty="0">
              <a:solidFill>
                <a:srgbClr val="FF0000"/>
              </a:solidFill>
            </a:rPr>
            <a:t>to the extent contrary to this section</a:t>
          </a:r>
          <a:r>
            <a:rPr lang="en-US" dirty="0"/>
            <a:t>, shall not apply to the manner of computation of profits and gains of the specified business or profession in sub-section (2)</a:t>
          </a:r>
          <a:endParaRPr lang="en-IN" dirty="0"/>
        </a:p>
      </dgm:t>
    </dgm:pt>
    <dgm:pt modelId="{0978F67F-D69E-41FE-B7B7-32FB84EE1618}" type="parTrans" cxnId="{9CE85C9A-462F-45C7-BD21-953C59360C52}">
      <dgm:prSet/>
      <dgm:spPr/>
      <dgm:t>
        <a:bodyPr/>
        <a:lstStyle/>
        <a:p>
          <a:endParaRPr lang="en-IN"/>
        </a:p>
      </dgm:t>
    </dgm:pt>
    <dgm:pt modelId="{A50E7D3D-103D-4639-A847-11BBCD4382A9}" type="sibTrans" cxnId="{9CE85C9A-462F-45C7-BD21-953C59360C52}">
      <dgm:prSet/>
      <dgm:spPr/>
      <dgm:t>
        <a:bodyPr/>
        <a:lstStyle/>
        <a:p>
          <a:endParaRPr lang="en-IN"/>
        </a:p>
      </dgm:t>
    </dgm:pt>
    <dgm:pt modelId="{CA74D863-D87F-4EC5-8267-79C773945471}" type="pres">
      <dgm:prSet presAssocID="{DD186B52-A76D-49E8-8A14-77AD0AAD2DC4}" presName="Name0" presStyleCnt="0">
        <dgm:presLayoutVars>
          <dgm:dir/>
          <dgm:animLvl val="lvl"/>
          <dgm:resizeHandles val="exact"/>
        </dgm:presLayoutVars>
      </dgm:prSet>
      <dgm:spPr/>
    </dgm:pt>
    <dgm:pt modelId="{5B745867-F71B-40FD-8B70-1E852D971A29}" type="pres">
      <dgm:prSet presAssocID="{2FF7319E-966B-4CFE-A6F4-ECF39F3813E6}" presName="composite" presStyleCnt="0"/>
      <dgm:spPr/>
    </dgm:pt>
    <dgm:pt modelId="{E52AE485-8B78-4D9C-B536-4492BBA0A488}" type="pres">
      <dgm:prSet presAssocID="{2FF7319E-966B-4CFE-A6F4-ECF39F3813E6}" presName="parTx" presStyleLbl="alignNode1" presStyleIdx="0" presStyleCnt="2" custLinFactNeighborX="1" custLinFactNeighborY="2190">
        <dgm:presLayoutVars>
          <dgm:chMax val="0"/>
          <dgm:chPref val="0"/>
          <dgm:bulletEnabled val="1"/>
        </dgm:presLayoutVars>
      </dgm:prSet>
      <dgm:spPr/>
    </dgm:pt>
    <dgm:pt modelId="{852238B4-5D61-44D8-AFAC-6163A4FCF712}" type="pres">
      <dgm:prSet presAssocID="{2FF7319E-966B-4CFE-A6F4-ECF39F3813E6}" presName="desTx" presStyleLbl="alignAccFollowNode1" presStyleIdx="0" presStyleCnt="2">
        <dgm:presLayoutVars>
          <dgm:bulletEnabled val="1"/>
        </dgm:presLayoutVars>
      </dgm:prSet>
      <dgm:spPr/>
    </dgm:pt>
    <dgm:pt modelId="{1940C8E9-467F-49BD-82D6-BFEAE6573B71}" type="pres">
      <dgm:prSet presAssocID="{351C0478-7266-454E-BA03-5ADBE7FFF59F}" presName="space" presStyleCnt="0"/>
      <dgm:spPr/>
    </dgm:pt>
    <dgm:pt modelId="{C1052E08-9124-47A7-AE0A-68C5B26B14E2}" type="pres">
      <dgm:prSet presAssocID="{294522AA-DA27-4A55-B3FB-8637DA3040D1}" presName="composite" presStyleCnt="0"/>
      <dgm:spPr/>
    </dgm:pt>
    <dgm:pt modelId="{303E12EF-D4DD-46BC-80F4-3AA12E2DF0EB}" type="pres">
      <dgm:prSet presAssocID="{294522AA-DA27-4A55-B3FB-8637DA3040D1}" presName="parTx" presStyleLbl="alignNode1" presStyleIdx="1" presStyleCnt="2">
        <dgm:presLayoutVars>
          <dgm:chMax val="0"/>
          <dgm:chPref val="0"/>
          <dgm:bulletEnabled val="1"/>
        </dgm:presLayoutVars>
      </dgm:prSet>
      <dgm:spPr/>
    </dgm:pt>
    <dgm:pt modelId="{2303EECA-6D0F-4CD2-9769-E0ECE2955ECB}" type="pres">
      <dgm:prSet presAssocID="{294522AA-DA27-4A55-B3FB-8637DA3040D1}" presName="desTx" presStyleLbl="alignAccFollowNode1" presStyleIdx="1" presStyleCnt="2">
        <dgm:presLayoutVars>
          <dgm:bulletEnabled val="1"/>
        </dgm:presLayoutVars>
      </dgm:prSet>
      <dgm:spPr/>
    </dgm:pt>
  </dgm:ptLst>
  <dgm:cxnLst>
    <dgm:cxn modelId="{03454103-5554-478D-89A4-77E3C75ACF61}" type="presOf" srcId="{9D4F5E69-DE8D-45E2-B6BD-F733AF3C6893}" destId="{852238B4-5D61-44D8-AFAC-6163A4FCF712}" srcOrd="0" destOrd="0" presId="urn:microsoft.com/office/officeart/2005/8/layout/hList1"/>
    <dgm:cxn modelId="{487D401C-7FCC-454B-B593-778FE6EB540B}" srcId="{2FF7319E-966B-4CFE-A6F4-ECF39F3813E6}" destId="{9D4F5E69-DE8D-45E2-B6BD-F733AF3C6893}" srcOrd="0" destOrd="0" parTransId="{365A3BAC-7682-445D-8D35-66081F31E444}" sibTransId="{473CD374-B797-410A-994F-E038421E01AE}"/>
    <dgm:cxn modelId="{94D9F12A-F6B4-4517-A9CD-FED9FA9472B0}" type="presOf" srcId="{DD186B52-A76D-49E8-8A14-77AD0AAD2DC4}" destId="{CA74D863-D87F-4EC5-8267-79C773945471}" srcOrd="0" destOrd="0" presId="urn:microsoft.com/office/officeart/2005/8/layout/hList1"/>
    <dgm:cxn modelId="{D53D9333-7BCC-4527-A729-ED7A00C0E6DC}" srcId="{DD186B52-A76D-49E8-8A14-77AD0AAD2DC4}" destId="{2FF7319E-966B-4CFE-A6F4-ECF39F3813E6}" srcOrd="0" destOrd="0" parTransId="{23C1D599-30B6-47FD-AEA2-9B51F55D19A4}" sibTransId="{351C0478-7266-454E-BA03-5ADBE7FFF59F}"/>
    <dgm:cxn modelId="{47707D80-5619-44B8-9C9E-F7528B895A45}" type="presOf" srcId="{07DABCF1-5685-4FA9-8300-DD1B2504F8B9}" destId="{852238B4-5D61-44D8-AFAC-6163A4FCF712}" srcOrd="0" destOrd="1" presId="urn:microsoft.com/office/officeart/2005/8/layout/hList1"/>
    <dgm:cxn modelId="{1FC3EE92-59DA-4E61-9A85-B54F0F552D30}" type="presOf" srcId="{367B76C8-8E82-4172-A981-D195C822C805}" destId="{2303EECA-6D0F-4CD2-9769-E0ECE2955ECB}" srcOrd="0" destOrd="0" presId="urn:microsoft.com/office/officeart/2005/8/layout/hList1"/>
    <dgm:cxn modelId="{B1899F94-395A-45BC-8A63-CB00E732598A}" srcId="{2FF7319E-966B-4CFE-A6F4-ECF39F3813E6}" destId="{DD544486-1EEF-4058-929D-D4D5FE84B961}" srcOrd="2" destOrd="0" parTransId="{ADA81FDF-7A5A-4D22-93BE-B3DB3A0A3D63}" sibTransId="{7843A84F-9A2D-4128-B35F-46EB0F49CE5F}"/>
    <dgm:cxn modelId="{00659696-C394-4872-87C0-4B781C9066E2}" type="presOf" srcId="{2FF7319E-966B-4CFE-A6F4-ECF39F3813E6}" destId="{E52AE485-8B78-4D9C-B536-4492BBA0A488}" srcOrd="0" destOrd="0" presId="urn:microsoft.com/office/officeart/2005/8/layout/hList1"/>
    <dgm:cxn modelId="{76A2D999-4339-428F-B792-C92262BC9B22}" srcId="{DD186B52-A76D-49E8-8A14-77AD0AAD2DC4}" destId="{294522AA-DA27-4A55-B3FB-8637DA3040D1}" srcOrd="1" destOrd="0" parTransId="{6F58BDBB-14F5-4323-BD4E-F640CFBEB7B1}" sibTransId="{B2EDE071-3433-4612-AB31-0A50F8B9CD5B}"/>
    <dgm:cxn modelId="{9CE85C9A-462F-45C7-BD21-953C59360C52}" srcId="{294522AA-DA27-4A55-B3FB-8637DA3040D1}" destId="{367B76C8-8E82-4172-A981-D195C822C805}" srcOrd="0" destOrd="0" parTransId="{0978F67F-D69E-41FE-B7B7-32FB84EE1618}" sibTransId="{A50E7D3D-103D-4639-A847-11BBCD4382A9}"/>
    <dgm:cxn modelId="{DA2CE9A4-49BE-4232-935A-B4516359F3C5}" type="presOf" srcId="{DD544486-1EEF-4058-929D-D4D5FE84B961}" destId="{852238B4-5D61-44D8-AFAC-6163A4FCF712}" srcOrd="0" destOrd="2" presId="urn:microsoft.com/office/officeart/2005/8/layout/hList1"/>
    <dgm:cxn modelId="{DA54EACD-41F7-49D1-9091-4609B4220D75}" type="presOf" srcId="{294522AA-DA27-4A55-B3FB-8637DA3040D1}" destId="{303E12EF-D4DD-46BC-80F4-3AA12E2DF0EB}" srcOrd="0" destOrd="0" presId="urn:microsoft.com/office/officeart/2005/8/layout/hList1"/>
    <dgm:cxn modelId="{D98065E2-7525-449E-BC7F-4962C482945E}" srcId="{2FF7319E-966B-4CFE-A6F4-ECF39F3813E6}" destId="{07DABCF1-5685-4FA9-8300-DD1B2504F8B9}" srcOrd="1" destOrd="0" parTransId="{13AA26C6-8CE2-4BE7-838C-0D56DA73590B}" sibTransId="{30F89630-C4B0-4C53-83EE-477282CCBA8C}"/>
    <dgm:cxn modelId="{640EF98E-3B08-4599-A95E-DA328EB15D80}" type="presParOf" srcId="{CA74D863-D87F-4EC5-8267-79C773945471}" destId="{5B745867-F71B-40FD-8B70-1E852D971A29}" srcOrd="0" destOrd="0" presId="urn:microsoft.com/office/officeart/2005/8/layout/hList1"/>
    <dgm:cxn modelId="{A6C9CED1-B7C8-4D0F-AF4D-23361DB43B89}" type="presParOf" srcId="{5B745867-F71B-40FD-8B70-1E852D971A29}" destId="{E52AE485-8B78-4D9C-B536-4492BBA0A488}" srcOrd="0" destOrd="0" presId="urn:microsoft.com/office/officeart/2005/8/layout/hList1"/>
    <dgm:cxn modelId="{246FA91C-6E86-4E04-9C65-4D63211B63FF}" type="presParOf" srcId="{5B745867-F71B-40FD-8B70-1E852D971A29}" destId="{852238B4-5D61-44D8-AFAC-6163A4FCF712}" srcOrd="1" destOrd="0" presId="urn:microsoft.com/office/officeart/2005/8/layout/hList1"/>
    <dgm:cxn modelId="{4ADED7BB-44EF-4491-AB39-E4E9A204E72D}" type="presParOf" srcId="{CA74D863-D87F-4EC5-8267-79C773945471}" destId="{1940C8E9-467F-49BD-82D6-BFEAE6573B71}" srcOrd="1" destOrd="0" presId="urn:microsoft.com/office/officeart/2005/8/layout/hList1"/>
    <dgm:cxn modelId="{3259587F-EDAD-41A3-8605-76DB3BA754A1}" type="presParOf" srcId="{CA74D863-D87F-4EC5-8267-79C773945471}" destId="{C1052E08-9124-47A7-AE0A-68C5B26B14E2}" srcOrd="2" destOrd="0" presId="urn:microsoft.com/office/officeart/2005/8/layout/hList1"/>
    <dgm:cxn modelId="{0098782F-47B3-461D-8454-02F1CE4DF82C}" type="presParOf" srcId="{C1052E08-9124-47A7-AE0A-68C5B26B14E2}" destId="{303E12EF-D4DD-46BC-80F4-3AA12E2DF0EB}" srcOrd="0" destOrd="0" presId="urn:microsoft.com/office/officeart/2005/8/layout/hList1"/>
    <dgm:cxn modelId="{C76BC60E-679A-4A78-A89D-555510596F7C}" type="presParOf" srcId="{C1052E08-9124-47A7-AE0A-68C5B26B14E2}" destId="{2303EECA-6D0F-4CD2-9769-E0ECE2955EC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0C79578C-4725-4DEC-8F69-0FFC4074FAEB}" type="doc">
      <dgm:prSet loTypeId="urn:microsoft.com/office/officeart/2005/8/layout/venn1" loCatId="relationship" qsTypeId="urn:microsoft.com/office/officeart/2005/8/quickstyle/simple1" qsCatId="simple" csTypeId="urn:microsoft.com/office/officeart/2005/8/colors/accent2_1" csCatId="accent2" phldr="1"/>
      <dgm:spPr/>
      <dgm:t>
        <a:bodyPr/>
        <a:lstStyle/>
        <a:p>
          <a:endParaRPr lang="en-IN"/>
        </a:p>
      </dgm:t>
    </dgm:pt>
    <dgm:pt modelId="{2439F8E0-DF0A-464D-945B-0F1F48F2A18F}">
      <dgm:prSet phldrT="[Text]"/>
      <dgm:spPr/>
      <dgm:t>
        <a:bodyPr/>
        <a:lstStyle/>
        <a:p>
          <a:r>
            <a:rPr lang="en-US" dirty="0"/>
            <a:t>Sec. 62:</a:t>
          </a:r>
        </a:p>
        <a:p>
          <a:r>
            <a:rPr lang="en-US" dirty="0">
              <a:solidFill>
                <a:srgbClr val="FF0000"/>
              </a:solidFill>
            </a:rPr>
            <a:t>Maintenance of books of account</a:t>
          </a:r>
        </a:p>
        <a:p>
          <a:r>
            <a:rPr lang="en-US" dirty="0"/>
            <a:t>(Present Sec. 44AA)</a:t>
          </a:r>
          <a:endParaRPr lang="en-IN" dirty="0"/>
        </a:p>
      </dgm:t>
    </dgm:pt>
    <dgm:pt modelId="{DAF0BD7A-5D18-41E1-B5E0-9DB71C47ED00}" type="parTrans" cxnId="{2D7E85E0-86CB-4818-BA6B-7C14FF4A8377}">
      <dgm:prSet/>
      <dgm:spPr/>
      <dgm:t>
        <a:bodyPr/>
        <a:lstStyle/>
        <a:p>
          <a:endParaRPr lang="en-IN"/>
        </a:p>
      </dgm:t>
    </dgm:pt>
    <dgm:pt modelId="{A5348079-80D1-4826-B3EE-21D03859DBCC}" type="sibTrans" cxnId="{2D7E85E0-86CB-4818-BA6B-7C14FF4A8377}">
      <dgm:prSet/>
      <dgm:spPr/>
      <dgm:t>
        <a:bodyPr/>
        <a:lstStyle/>
        <a:p>
          <a:endParaRPr lang="en-IN"/>
        </a:p>
      </dgm:t>
    </dgm:pt>
    <dgm:pt modelId="{B4B413E6-AB1C-4876-A453-DDA72AAEFD4C}">
      <dgm:prSet phldrT="[Text]"/>
      <dgm:spPr/>
      <dgm:t>
        <a:bodyPr/>
        <a:lstStyle/>
        <a:p>
          <a:r>
            <a:rPr lang="en-US" dirty="0"/>
            <a:t>Sec. 63</a:t>
          </a:r>
        </a:p>
        <a:p>
          <a:r>
            <a:rPr lang="en-US" dirty="0">
              <a:solidFill>
                <a:srgbClr val="FF0000"/>
              </a:solidFill>
            </a:rPr>
            <a:t>Tax Audit</a:t>
          </a:r>
        </a:p>
        <a:p>
          <a:r>
            <a:rPr lang="en-US" dirty="0"/>
            <a:t>(Present Sec. 44AB)</a:t>
          </a:r>
          <a:endParaRPr lang="en-IN" dirty="0"/>
        </a:p>
      </dgm:t>
    </dgm:pt>
    <dgm:pt modelId="{4561C996-E0A2-4AC8-AD75-CDD51AEED822}" type="parTrans" cxnId="{2C745D72-E24D-4130-9665-1E9B53FCC000}">
      <dgm:prSet/>
      <dgm:spPr/>
      <dgm:t>
        <a:bodyPr/>
        <a:lstStyle/>
        <a:p>
          <a:endParaRPr lang="en-IN"/>
        </a:p>
      </dgm:t>
    </dgm:pt>
    <dgm:pt modelId="{3F7E6825-5C7B-4F5F-8028-897E5FCE0AAE}" type="sibTrans" cxnId="{2C745D72-E24D-4130-9665-1E9B53FCC000}">
      <dgm:prSet/>
      <dgm:spPr/>
      <dgm:t>
        <a:bodyPr/>
        <a:lstStyle/>
        <a:p>
          <a:endParaRPr lang="en-IN"/>
        </a:p>
      </dgm:t>
    </dgm:pt>
    <dgm:pt modelId="{D0921229-F6CB-4D6A-9001-216B28B327CB}" type="pres">
      <dgm:prSet presAssocID="{0C79578C-4725-4DEC-8F69-0FFC4074FAEB}" presName="compositeShape" presStyleCnt="0">
        <dgm:presLayoutVars>
          <dgm:chMax val="7"/>
          <dgm:dir/>
          <dgm:resizeHandles val="exact"/>
        </dgm:presLayoutVars>
      </dgm:prSet>
      <dgm:spPr/>
    </dgm:pt>
    <dgm:pt modelId="{6756ABAF-1B79-47F4-825D-4C0F40DFF540}" type="pres">
      <dgm:prSet presAssocID="{2439F8E0-DF0A-464D-945B-0F1F48F2A18F}" presName="circ1" presStyleLbl="vennNode1" presStyleIdx="0" presStyleCnt="2"/>
      <dgm:spPr/>
    </dgm:pt>
    <dgm:pt modelId="{3B92730C-652D-41BE-AC3E-A467C704E8F3}" type="pres">
      <dgm:prSet presAssocID="{2439F8E0-DF0A-464D-945B-0F1F48F2A18F}" presName="circ1Tx" presStyleLbl="revTx" presStyleIdx="0" presStyleCnt="0">
        <dgm:presLayoutVars>
          <dgm:chMax val="0"/>
          <dgm:chPref val="0"/>
          <dgm:bulletEnabled val="1"/>
        </dgm:presLayoutVars>
      </dgm:prSet>
      <dgm:spPr/>
    </dgm:pt>
    <dgm:pt modelId="{C707F82A-2887-4E15-AE99-874C7B2C602D}" type="pres">
      <dgm:prSet presAssocID="{B4B413E6-AB1C-4876-A453-DDA72AAEFD4C}" presName="circ2" presStyleLbl="vennNode1" presStyleIdx="1" presStyleCnt="2"/>
      <dgm:spPr/>
    </dgm:pt>
    <dgm:pt modelId="{C6B25043-720D-4F69-9192-FB7260070534}" type="pres">
      <dgm:prSet presAssocID="{B4B413E6-AB1C-4876-A453-DDA72AAEFD4C}" presName="circ2Tx" presStyleLbl="revTx" presStyleIdx="0" presStyleCnt="0">
        <dgm:presLayoutVars>
          <dgm:chMax val="0"/>
          <dgm:chPref val="0"/>
          <dgm:bulletEnabled val="1"/>
        </dgm:presLayoutVars>
      </dgm:prSet>
      <dgm:spPr/>
    </dgm:pt>
  </dgm:ptLst>
  <dgm:cxnLst>
    <dgm:cxn modelId="{C0D3B407-2089-4074-A83C-845CCCA1D8D2}" type="presOf" srcId="{2439F8E0-DF0A-464D-945B-0F1F48F2A18F}" destId="{3B92730C-652D-41BE-AC3E-A467C704E8F3}" srcOrd="1" destOrd="0" presId="urn:microsoft.com/office/officeart/2005/8/layout/venn1"/>
    <dgm:cxn modelId="{2C745D72-E24D-4130-9665-1E9B53FCC000}" srcId="{0C79578C-4725-4DEC-8F69-0FFC4074FAEB}" destId="{B4B413E6-AB1C-4876-A453-DDA72AAEFD4C}" srcOrd="1" destOrd="0" parTransId="{4561C996-E0A2-4AC8-AD75-CDD51AEED822}" sibTransId="{3F7E6825-5C7B-4F5F-8028-897E5FCE0AAE}"/>
    <dgm:cxn modelId="{DA4B4BA1-6E80-4A53-A703-E054980E5075}" type="presOf" srcId="{B4B413E6-AB1C-4876-A453-DDA72AAEFD4C}" destId="{C6B25043-720D-4F69-9192-FB7260070534}" srcOrd="1" destOrd="0" presId="urn:microsoft.com/office/officeart/2005/8/layout/venn1"/>
    <dgm:cxn modelId="{36285AC2-DC68-4936-834B-BE338ABA1016}" type="presOf" srcId="{0C79578C-4725-4DEC-8F69-0FFC4074FAEB}" destId="{D0921229-F6CB-4D6A-9001-216B28B327CB}" srcOrd="0" destOrd="0" presId="urn:microsoft.com/office/officeart/2005/8/layout/venn1"/>
    <dgm:cxn modelId="{A35AEFD6-9BDD-4883-A7F3-D2C8C0C5A76A}" type="presOf" srcId="{2439F8E0-DF0A-464D-945B-0F1F48F2A18F}" destId="{6756ABAF-1B79-47F4-825D-4C0F40DFF540}" srcOrd="0" destOrd="0" presId="urn:microsoft.com/office/officeart/2005/8/layout/venn1"/>
    <dgm:cxn modelId="{84CE67D9-D0E2-4A22-A3DC-D23B07D387E0}" type="presOf" srcId="{B4B413E6-AB1C-4876-A453-DDA72AAEFD4C}" destId="{C707F82A-2887-4E15-AE99-874C7B2C602D}" srcOrd="0" destOrd="0" presId="urn:microsoft.com/office/officeart/2005/8/layout/venn1"/>
    <dgm:cxn modelId="{2D7E85E0-86CB-4818-BA6B-7C14FF4A8377}" srcId="{0C79578C-4725-4DEC-8F69-0FFC4074FAEB}" destId="{2439F8E0-DF0A-464D-945B-0F1F48F2A18F}" srcOrd="0" destOrd="0" parTransId="{DAF0BD7A-5D18-41E1-B5E0-9DB71C47ED00}" sibTransId="{A5348079-80D1-4826-B3EE-21D03859DBCC}"/>
    <dgm:cxn modelId="{EA0448F7-6B74-42E8-AD8E-999B551B35E1}" type="presParOf" srcId="{D0921229-F6CB-4D6A-9001-216B28B327CB}" destId="{6756ABAF-1B79-47F4-825D-4C0F40DFF540}" srcOrd="0" destOrd="0" presId="urn:microsoft.com/office/officeart/2005/8/layout/venn1"/>
    <dgm:cxn modelId="{76E4FE51-75BA-4CB9-B31A-FA6D7A4F3961}" type="presParOf" srcId="{D0921229-F6CB-4D6A-9001-216B28B327CB}" destId="{3B92730C-652D-41BE-AC3E-A467C704E8F3}" srcOrd="1" destOrd="0" presId="urn:microsoft.com/office/officeart/2005/8/layout/venn1"/>
    <dgm:cxn modelId="{98B58845-B652-42AC-ADE0-EC1FA3C83953}" type="presParOf" srcId="{D0921229-F6CB-4D6A-9001-216B28B327CB}" destId="{C707F82A-2887-4E15-AE99-874C7B2C602D}" srcOrd="2" destOrd="0" presId="urn:microsoft.com/office/officeart/2005/8/layout/venn1"/>
    <dgm:cxn modelId="{51CF936C-4176-40DE-9BB5-857CE4B97EA2}" type="presParOf" srcId="{D0921229-F6CB-4D6A-9001-216B28B327CB}" destId="{C6B25043-720D-4F69-9192-FB7260070534}"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657F7FB6-94CA-4782-A6FE-B7532AD62EA8}"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IN"/>
        </a:p>
      </dgm:t>
    </dgm:pt>
    <dgm:pt modelId="{1AE22712-CAFF-4F87-B5FA-5EFC6CC26A8F}">
      <dgm:prSet/>
      <dgm:spPr/>
      <dgm:t>
        <a:bodyPr/>
        <a:lstStyle/>
        <a:p>
          <a:r>
            <a:rPr lang="en-US" dirty="0"/>
            <a:t>Only C.A. are eligible</a:t>
          </a:r>
          <a:endParaRPr lang="en-IN" dirty="0"/>
        </a:p>
      </dgm:t>
    </dgm:pt>
    <dgm:pt modelId="{DC11950B-6D1F-4391-9ABF-5B67FF8CF88F}" type="parTrans" cxnId="{5808FCD6-98FA-42C4-9D77-4BF5D947FBCE}">
      <dgm:prSet/>
      <dgm:spPr/>
      <dgm:t>
        <a:bodyPr/>
        <a:lstStyle/>
        <a:p>
          <a:endParaRPr lang="en-IN"/>
        </a:p>
      </dgm:t>
    </dgm:pt>
    <dgm:pt modelId="{F78F733E-D9A4-44EB-B19A-02D61FCC829B}" type="sibTrans" cxnId="{5808FCD6-98FA-42C4-9D77-4BF5D947FBCE}">
      <dgm:prSet/>
      <dgm:spPr/>
      <dgm:t>
        <a:bodyPr/>
        <a:lstStyle/>
        <a:p>
          <a:endParaRPr lang="en-IN"/>
        </a:p>
      </dgm:t>
    </dgm:pt>
    <dgm:pt modelId="{3F8522C1-539F-4F47-BCEE-41970360ADF5}" type="pres">
      <dgm:prSet presAssocID="{657F7FB6-94CA-4782-A6FE-B7532AD62EA8}" presName="compositeShape" presStyleCnt="0">
        <dgm:presLayoutVars>
          <dgm:chMax val="7"/>
          <dgm:dir/>
          <dgm:resizeHandles val="exact"/>
        </dgm:presLayoutVars>
      </dgm:prSet>
      <dgm:spPr/>
    </dgm:pt>
    <dgm:pt modelId="{F9C64644-DB0D-4735-82AA-7C551E2709CC}" type="pres">
      <dgm:prSet presAssocID="{1AE22712-CAFF-4F87-B5FA-5EFC6CC26A8F}" presName="circ1TxSh" presStyleLbl="vennNode1" presStyleIdx="0" presStyleCnt="1"/>
      <dgm:spPr/>
    </dgm:pt>
  </dgm:ptLst>
  <dgm:cxnLst>
    <dgm:cxn modelId="{EDDB0003-9180-484E-B4D8-EEDC428D4A0E}" type="presOf" srcId="{657F7FB6-94CA-4782-A6FE-B7532AD62EA8}" destId="{3F8522C1-539F-4F47-BCEE-41970360ADF5}" srcOrd="0" destOrd="0" presId="urn:microsoft.com/office/officeart/2005/8/layout/venn1"/>
    <dgm:cxn modelId="{785AF339-5C50-48FA-9DB9-497A6BC4670E}" type="presOf" srcId="{1AE22712-CAFF-4F87-B5FA-5EFC6CC26A8F}" destId="{F9C64644-DB0D-4735-82AA-7C551E2709CC}" srcOrd="0" destOrd="0" presId="urn:microsoft.com/office/officeart/2005/8/layout/venn1"/>
    <dgm:cxn modelId="{5808FCD6-98FA-42C4-9D77-4BF5D947FBCE}" srcId="{657F7FB6-94CA-4782-A6FE-B7532AD62EA8}" destId="{1AE22712-CAFF-4F87-B5FA-5EFC6CC26A8F}" srcOrd="0" destOrd="0" parTransId="{DC11950B-6D1F-4391-9ABF-5B67FF8CF88F}" sibTransId="{F78F733E-D9A4-44EB-B19A-02D61FCC829B}"/>
    <dgm:cxn modelId="{94922743-02C0-41F1-99B9-957DB6044208}" type="presParOf" srcId="{3F8522C1-539F-4F47-BCEE-41970360ADF5}" destId="{F9C64644-DB0D-4735-82AA-7C551E2709CC}" srcOrd="0"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B707FE-4872-4E4A-BD47-E48E4C43BB10}" type="doc">
      <dgm:prSet loTypeId="urn:microsoft.com/office/officeart/2005/8/layout/hChevron3" loCatId="process" qsTypeId="urn:microsoft.com/office/officeart/2005/8/quickstyle/simple1" qsCatId="simple" csTypeId="urn:microsoft.com/office/officeart/2005/8/colors/accent1_2" csCatId="accent1" phldr="0"/>
      <dgm:spPr/>
    </dgm:pt>
    <dgm:pt modelId="{356D44BB-C9B0-46B5-B19D-0814A1AB132C}" type="pres">
      <dgm:prSet presAssocID="{62B707FE-4872-4E4A-BD47-E48E4C43BB10}" presName="Name0" presStyleCnt="0">
        <dgm:presLayoutVars>
          <dgm:dir/>
          <dgm:resizeHandles val="exact"/>
        </dgm:presLayoutVars>
      </dgm:prSet>
      <dgm:spPr/>
    </dgm:pt>
  </dgm:ptLst>
  <dgm:cxnLst>
    <dgm:cxn modelId="{0235C361-573C-4509-AA66-22728FF61F6D}" type="presOf" srcId="{62B707FE-4872-4E4A-BD47-E48E4C43BB10}" destId="{356D44BB-C9B0-46B5-B19D-0814A1AB132C}" srcOrd="0" destOrd="0" presId="urn:microsoft.com/office/officeart/2005/8/layout/hChevron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7D1A49F3-A369-4967-B34D-30865D881BD2}" type="doc">
      <dgm:prSet loTypeId="urn:microsoft.com/office/officeart/2005/8/layout/matrix1" loCatId="matrix" qsTypeId="urn:microsoft.com/office/officeart/2005/8/quickstyle/simple1" qsCatId="simple" csTypeId="urn:microsoft.com/office/officeart/2005/8/colors/colorful2" csCatId="colorful" phldr="1"/>
      <dgm:spPr/>
      <dgm:t>
        <a:bodyPr/>
        <a:lstStyle/>
        <a:p>
          <a:endParaRPr lang="en-IN"/>
        </a:p>
      </dgm:t>
    </dgm:pt>
    <dgm:pt modelId="{32790C2A-144F-4FC5-AE04-52708076B3D7}">
      <dgm:prSet phldrT="[Text]"/>
      <dgm:spPr/>
      <dgm:t>
        <a:bodyPr/>
        <a:lstStyle/>
        <a:p>
          <a:r>
            <a:rPr lang="en-IN" dirty="0"/>
            <a:t>Sale of Residential House (Old 54, New 82)</a:t>
          </a:r>
        </a:p>
      </dgm:t>
    </dgm:pt>
    <dgm:pt modelId="{6F408E86-EA56-426A-B068-F2A011D67E52}" type="parTrans" cxnId="{C7D5911C-7A26-4341-9C8A-86D92E3FB20B}">
      <dgm:prSet/>
      <dgm:spPr/>
      <dgm:t>
        <a:bodyPr/>
        <a:lstStyle/>
        <a:p>
          <a:endParaRPr lang="en-IN"/>
        </a:p>
      </dgm:t>
    </dgm:pt>
    <dgm:pt modelId="{D0E18D1F-2E8B-4ABF-92BC-505DF1DF99B3}" type="sibTrans" cxnId="{C7D5911C-7A26-4341-9C8A-86D92E3FB20B}">
      <dgm:prSet/>
      <dgm:spPr/>
      <dgm:t>
        <a:bodyPr/>
        <a:lstStyle/>
        <a:p>
          <a:endParaRPr lang="en-IN"/>
        </a:p>
      </dgm:t>
    </dgm:pt>
    <dgm:pt modelId="{4A2AA9EA-4E3F-43C3-AAAC-83D551601772}">
      <dgm:prSet phldrT="[Text]"/>
      <dgm:spPr/>
      <dgm:t>
        <a:bodyPr/>
        <a:lstStyle/>
        <a:p>
          <a:r>
            <a:rPr lang="en-IN" dirty="0"/>
            <a:t>Sale of Agri. Land (Old 54B, New 83)</a:t>
          </a:r>
        </a:p>
      </dgm:t>
    </dgm:pt>
    <dgm:pt modelId="{7A0B3EBF-07BC-47C5-9C94-EF8F236BE639}" type="parTrans" cxnId="{05FF71DC-08CC-4E67-9ABA-475F30788E61}">
      <dgm:prSet/>
      <dgm:spPr/>
      <dgm:t>
        <a:bodyPr/>
        <a:lstStyle/>
        <a:p>
          <a:endParaRPr lang="en-IN"/>
        </a:p>
      </dgm:t>
    </dgm:pt>
    <dgm:pt modelId="{5437C982-8FB9-417C-BC9A-BC825ECB2593}" type="sibTrans" cxnId="{05FF71DC-08CC-4E67-9ABA-475F30788E61}">
      <dgm:prSet/>
      <dgm:spPr/>
      <dgm:t>
        <a:bodyPr/>
        <a:lstStyle/>
        <a:p>
          <a:endParaRPr lang="en-IN"/>
        </a:p>
      </dgm:t>
    </dgm:pt>
    <dgm:pt modelId="{AEA78FEB-2A36-4327-B3FE-1BD57E6DA98B}">
      <dgm:prSet phldrT="[Text]"/>
      <dgm:spPr/>
      <dgm:t>
        <a:bodyPr/>
        <a:lstStyle/>
        <a:p>
          <a:r>
            <a:rPr lang="en-IN" dirty="0"/>
            <a:t>Capital Gain Bonds (Old 54 EC, New 85)</a:t>
          </a:r>
        </a:p>
      </dgm:t>
    </dgm:pt>
    <dgm:pt modelId="{607F20AD-52CC-4BE4-B7A4-7220F6720525}" type="parTrans" cxnId="{8DD5D92D-30E1-4077-AC70-1EA88C32E67A}">
      <dgm:prSet/>
      <dgm:spPr/>
      <dgm:t>
        <a:bodyPr/>
        <a:lstStyle/>
        <a:p>
          <a:endParaRPr lang="en-IN"/>
        </a:p>
      </dgm:t>
    </dgm:pt>
    <dgm:pt modelId="{27A7CD07-E7D8-4F9D-AC50-4F633ACF01FC}" type="sibTrans" cxnId="{8DD5D92D-30E1-4077-AC70-1EA88C32E67A}">
      <dgm:prSet/>
      <dgm:spPr/>
      <dgm:t>
        <a:bodyPr/>
        <a:lstStyle/>
        <a:p>
          <a:endParaRPr lang="en-IN"/>
        </a:p>
      </dgm:t>
    </dgm:pt>
    <dgm:pt modelId="{65CA6FDF-4583-4089-B44C-8722394AD3F6}">
      <dgm:prSet phldrT="[Text]"/>
      <dgm:spPr/>
      <dgm:t>
        <a:bodyPr/>
        <a:lstStyle/>
        <a:p>
          <a:r>
            <a:rPr lang="en-IN" dirty="0"/>
            <a:t>Sale of Other Long Term Assets (Old Sec. 54F, New 86)</a:t>
          </a:r>
        </a:p>
      </dgm:t>
    </dgm:pt>
    <dgm:pt modelId="{A8914066-3454-4ACB-B71E-F0E228E654FB}" type="parTrans" cxnId="{A48FFC8A-A227-42C0-A189-70757AF7ABBA}">
      <dgm:prSet/>
      <dgm:spPr/>
      <dgm:t>
        <a:bodyPr/>
        <a:lstStyle/>
        <a:p>
          <a:endParaRPr lang="en-IN"/>
        </a:p>
      </dgm:t>
    </dgm:pt>
    <dgm:pt modelId="{D02F758D-AB9E-4F5D-A5D9-2C939D5F766A}" type="sibTrans" cxnId="{A48FFC8A-A227-42C0-A189-70757AF7ABBA}">
      <dgm:prSet/>
      <dgm:spPr/>
      <dgm:t>
        <a:bodyPr/>
        <a:lstStyle/>
        <a:p>
          <a:endParaRPr lang="en-IN"/>
        </a:p>
      </dgm:t>
    </dgm:pt>
    <dgm:pt modelId="{E7EE19A0-67AA-4C6D-B7F9-2024670EF46F}">
      <dgm:prSet phldrT="[Text]"/>
      <dgm:spPr/>
      <dgm:t>
        <a:bodyPr/>
        <a:lstStyle/>
        <a:p>
          <a:r>
            <a:rPr lang="en-IN" dirty="0"/>
            <a:t>Deductions</a:t>
          </a:r>
        </a:p>
      </dgm:t>
    </dgm:pt>
    <dgm:pt modelId="{FA7C00EF-A115-439C-8894-70A089A11A72}" type="parTrans" cxnId="{8FCE7D03-4CA9-4EB0-83AE-669734938D54}">
      <dgm:prSet/>
      <dgm:spPr/>
      <dgm:t>
        <a:bodyPr/>
        <a:lstStyle/>
        <a:p>
          <a:endParaRPr lang="en-IN"/>
        </a:p>
      </dgm:t>
    </dgm:pt>
    <dgm:pt modelId="{D882D6DE-0116-4D61-89BF-B823F820C91F}" type="sibTrans" cxnId="{8FCE7D03-4CA9-4EB0-83AE-669734938D54}">
      <dgm:prSet/>
      <dgm:spPr/>
      <dgm:t>
        <a:bodyPr/>
        <a:lstStyle/>
        <a:p>
          <a:endParaRPr lang="en-IN"/>
        </a:p>
      </dgm:t>
    </dgm:pt>
    <dgm:pt modelId="{5A9D5E12-E07F-4404-8323-95509D332996}" type="pres">
      <dgm:prSet presAssocID="{7D1A49F3-A369-4967-B34D-30865D881BD2}" presName="diagram" presStyleCnt="0">
        <dgm:presLayoutVars>
          <dgm:chMax val="1"/>
          <dgm:dir/>
          <dgm:animLvl val="ctr"/>
          <dgm:resizeHandles val="exact"/>
        </dgm:presLayoutVars>
      </dgm:prSet>
      <dgm:spPr/>
    </dgm:pt>
    <dgm:pt modelId="{035D48C5-274C-4A43-9E89-76730CDAE007}" type="pres">
      <dgm:prSet presAssocID="{7D1A49F3-A369-4967-B34D-30865D881BD2}" presName="matrix" presStyleCnt="0"/>
      <dgm:spPr/>
    </dgm:pt>
    <dgm:pt modelId="{8768DB86-68AA-40F6-A643-A8D1CE65FE7A}" type="pres">
      <dgm:prSet presAssocID="{7D1A49F3-A369-4967-B34D-30865D881BD2}" presName="tile1" presStyleLbl="node1" presStyleIdx="0" presStyleCnt="4"/>
      <dgm:spPr/>
    </dgm:pt>
    <dgm:pt modelId="{1876A2B0-5E8F-42B5-9730-AC314C13D35C}" type="pres">
      <dgm:prSet presAssocID="{7D1A49F3-A369-4967-B34D-30865D881BD2}" presName="tile1text" presStyleLbl="node1" presStyleIdx="0" presStyleCnt="4">
        <dgm:presLayoutVars>
          <dgm:chMax val="0"/>
          <dgm:chPref val="0"/>
          <dgm:bulletEnabled val="1"/>
        </dgm:presLayoutVars>
      </dgm:prSet>
      <dgm:spPr/>
    </dgm:pt>
    <dgm:pt modelId="{CE4EE5AF-7F92-4763-8CCD-EF786695029C}" type="pres">
      <dgm:prSet presAssocID="{7D1A49F3-A369-4967-B34D-30865D881BD2}" presName="tile2" presStyleLbl="node1" presStyleIdx="1" presStyleCnt="4"/>
      <dgm:spPr/>
    </dgm:pt>
    <dgm:pt modelId="{49401BF9-CFA4-4B1C-A411-28C7D1750A8D}" type="pres">
      <dgm:prSet presAssocID="{7D1A49F3-A369-4967-B34D-30865D881BD2}" presName="tile2text" presStyleLbl="node1" presStyleIdx="1" presStyleCnt="4">
        <dgm:presLayoutVars>
          <dgm:chMax val="0"/>
          <dgm:chPref val="0"/>
          <dgm:bulletEnabled val="1"/>
        </dgm:presLayoutVars>
      </dgm:prSet>
      <dgm:spPr/>
    </dgm:pt>
    <dgm:pt modelId="{9DF82D97-2257-464C-BFAA-2204A4CCE1D1}" type="pres">
      <dgm:prSet presAssocID="{7D1A49F3-A369-4967-B34D-30865D881BD2}" presName="tile3" presStyleLbl="node1" presStyleIdx="2" presStyleCnt="4"/>
      <dgm:spPr/>
    </dgm:pt>
    <dgm:pt modelId="{C39DB27A-7E90-401B-A5B4-5062246696F0}" type="pres">
      <dgm:prSet presAssocID="{7D1A49F3-A369-4967-B34D-30865D881BD2}" presName="tile3text" presStyleLbl="node1" presStyleIdx="2" presStyleCnt="4">
        <dgm:presLayoutVars>
          <dgm:chMax val="0"/>
          <dgm:chPref val="0"/>
          <dgm:bulletEnabled val="1"/>
        </dgm:presLayoutVars>
      </dgm:prSet>
      <dgm:spPr/>
    </dgm:pt>
    <dgm:pt modelId="{F0D5CC30-1E78-428B-AD86-8CBD07FBBD0D}" type="pres">
      <dgm:prSet presAssocID="{7D1A49F3-A369-4967-B34D-30865D881BD2}" presName="tile4" presStyleLbl="node1" presStyleIdx="3" presStyleCnt="4"/>
      <dgm:spPr/>
    </dgm:pt>
    <dgm:pt modelId="{1503296F-273A-4940-89DA-4FD834BE8A90}" type="pres">
      <dgm:prSet presAssocID="{7D1A49F3-A369-4967-B34D-30865D881BD2}" presName="tile4text" presStyleLbl="node1" presStyleIdx="3" presStyleCnt="4">
        <dgm:presLayoutVars>
          <dgm:chMax val="0"/>
          <dgm:chPref val="0"/>
          <dgm:bulletEnabled val="1"/>
        </dgm:presLayoutVars>
      </dgm:prSet>
      <dgm:spPr/>
    </dgm:pt>
    <dgm:pt modelId="{4D8ABB01-5D6F-41CB-8907-47A695B77DE3}" type="pres">
      <dgm:prSet presAssocID="{7D1A49F3-A369-4967-B34D-30865D881BD2}" presName="centerTile" presStyleLbl="fgShp" presStyleIdx="0" presStyleCnt="1">
        <dgm:presLayoutVars>
          <dgm:chMax val="0"/>
          <dgm:chPref val="0"/>
        </dgm:presLayoutVars>
      </dgm:prSet>
      <dgm:spPr/>
    </dgm:pt>
  </dgm:ptLst>
  <dgm:cxnLst>
    <dgm:cxn modelId="{8FCE7D03-4CA9-4EB0-83AE-669734938D54}" srcId="{7D1A49F3-A369-4967-B34D-30865D881BD2}" destId="{E7EE19A0-67AA-4C6D-B7F9-2024670EF46F}" srcOrd="0" destOrd="0" parTransId="{FA7C00EF-A115-439C-8894-70A089A11A72}" sibTransId="{D882D6DE-0116-4D61-89BF-B823F820C91F}"/>
    <dgm:cxn modelId="{C7D5911C-7A26-4341-9C8A-86D92E3FB20B}" srcId="{E7EE19A0-67AA-4C6D-B7F9-2024670EF46F}" destId="{32790C2A-144F-4FC5-AE04-52708076B3D7}" srcOrd="0" destOrd="0" parTransId="{6F408E86-EA56-426A-B068-F2A011D67E52}" sibTransId="{D0E18D1F-2E8B-4ABF-92BC-505DF1DF99B3}"/>
    <dgm:cxn modelId="{8DD5D92D-30E1-4077-AC70-1EA88C32E67A}" srcId="{E7EE19A0-67AA-4C6D-B7F9-2024670EF46F}" destId="{AEA78FEB-2A36-4327-B3FE-1BD57E6DA98B}" srcOrd="2" destOrd="0" parTransId="{607F20AD-52CC-4BE4-B7A4-7220F6720525}" sibTransId="{27A7CD07-E7D8-4F9D-AC50-4F633ACF01FC}"/>
    <dgm:cxn modelId="{0098322F-1E67-4D86-8277-8885154FE94B}" type="presOf" srcId="{AEA78FEB-2A36-4327-B3FE-1BD57E6DA98B}" destId="{C39DB27A-7E90-401B-A5B4-5062246696F0}" srcOrd="1" destOrd="0" presId="urn:microsoft.com/office/officeart/2005/8/layout/matrix1"/>
    <dgm:cxn modelId="{CD84733B-FBB9-4046-B375-747256763E29}" type="presOf" srcId="{65CA6FDF-4583-4089-B44C-8722394AD3F6}" destId="{F0D5CC30-1E78-428B-AD86-8CBD07FBBD0D}" srcOrd="0" destOrd="0" presId="urn:microsoft.com/office/officeart/2005/8/layout/matrix1"/>
    <dgm:cxn modelId="{DA63005D-AE95-4533-95D3-33EB338A7B72}" type="presOf" srcId="{4A2AA9EA-4E3F-43C3-AAAC-83D551601772}" destId="{CE4EE5AF-7F92-4763-8CCD-EF786695029C}" srcOrd="0" destOrd="0" presId="urn:microsoft.com/office/officeart/2005/8/layout/matrix1"/>
    <dgm:cxn modelId="{7CFDC644-115C-44FC-8A8F-D237276E8012}" type="presOf" srcId="{65CA6FDF-4583-4089-B44C-8722394AD3F6}" destId="{1503296F-273A-4940-89DA-4FD834BE8A90}" srcOrd="1" destOrd="0" presId="urn:microsoft.com/office/officeart/2005/8/layout/matrix1"/>
    <dgm:cxn modelId="{2835D144-37F1-4EB2-B7AE-A0F6CF21F0C2}" type="presOf" srcId="{4A2AA9EA-4E3F-43C3-AAAC-83D551601772}" destId="{49401BF9-CFA4-4B1C-A411-28C7D1750A8D}" srcOrd="1" destOrd="0" presId="urn:microsoft.com/office/officeart/2005/8/layout/matrix1"/>
    <dgm:cxn modelId="{DD1FE749-3772-4402-B5A0-7FAC18F9FA83}" type="presOf" srcId="{32790C2A-144F-4FC5-AE04-52708076B3D7}" destId="{8768DB86-68AA-40F6-A643-A8D1CE65FE7A}" srcOrd="0" destOrd="0" presId="urn:microsoft.com/office/officeart/2005/8/layout/matrix1"/>
    <dgm:cxn modelId="{A48FFC8A-A227-42C0-A189-70757AF7ABBA}" srcId="{E7EE19A0-67AA-4C6D-B7F9-2024670EF46F}" destId="{65CA6FDF-4583-4089-B44C-8722394AD3F6}" srcOrd="3" destOrd="0" parTransId="{A8914066-3454-4ACB-B71E-F0E228E654FB}" sibTransId="{D02F758D-AB9E-4F5D-A5D9-2C939D5F766A}"/>
    <dgm:cxn modelId="{A71CEDBC-340B-4C63-B330-6B7615787FCA}" type="presOf" srcId="{E7EE19A0-67AA-4C6D-B7F9-2024670EF46F}" destId="{4D8ABB01-5D6F-41CB-8907-47A695B77DE3}" srcOrd="0" destOrd="0" presId="urn:microsoft.com/office/officeart/2005/8/layout/matrix1"/>
    <dgm:cxn modelId="{7BE3A1CF-736B-4B6D-8614-D0A739404355}" type="presOf" srcId="{7D1A49F3-A369-4967-B34D-30865D881BD2}" destId="{5A9D5E12-E07F-4404-8323-95509D332996}" srcOrd="0" destOrd="0" presId="urn:microsoft.com/office/officeart/2005/8/layout/matrix1"/>
    <dgm:cxn modelId="{05FF71DC-08CC-4E67-9ABA-475F30788E61}" srcId="{E7EE19A0-67AA-4C6D-B7F9-2024670EF46F}" destId="{4A2AA9EA-4E3F-43C3-AAAC-83D551601772}" srcOrd="1" destOrd="0" parTransId="{7A0B3EBF-07BC-47C5-9C94-EF8F236BE639}" sibTransId="{5437C982-8FB9-417C-BC9A-BC825ECB2593}"/>
    <dgm:cxn modelId="{E8F681DF-6336-46F5-AF84-7319ECF1365B}" type="presOf" srcId="{AEA78FEB-2A36-4327-B3FE-1BD57E6DA98B}" destId="{9DF82D97-2257-464C-BFAA-2204A4CCE1D1}" srcOrd="0" destOrd="0" presId="urn:microsoft.com/office/officeart/2005/8/layout/matrix1"/>
    <dgm:cxn modelId="{11DB36E3-E0A9-4F08-B4D8-C038A251F977}" type="presOf" srcId="{32790C2A-144F-4FC5-AE04-52708076B3D7}" destId="{1876A2B0-5E8F-42B5-9730-AC314C13D35C}" srcOrd="1" destOrd="0" presId="urn:microsoft.com/office/officeart/2005/8/layout/matrix1"/>
    <dgm:cxn modelId="{7B5ADEC8-8A78-49CA-91E0-DBABDD16DA8E}" type="presParOf" srcId="{5A9D5E12-E07F-4404-8323-95509D332996}" destId="{035D48C5-274C-4A43-9E89-76730CDAE007}" srcOrd="0" destOrd="0" presId="urn:microsoft.com/office/officeart/2005/8/layout/matrix1"/>
    <dgm:cxn modelId="{39577F90-AAF8-4AFA-BC62-80FECA70251D}" type="presParOf" srcId="{035D48C5-274C-4A43-9E89-76730CDAE007}" destId="{8768DB86-68AA-40F6-A643-A8D1CE65FE7A}" srcOrd="0" destOrd="0" presId="urn:microsoft.com/office/officeart/2005/8/layout/matrix1"/>
    <dgm:cxn modelId="{9707D493-1560-43E6-A269-9D6F27A2BD08}" type="presParOf" srcId="{035D48C5-274C-4A43-9E89-76730CDAE007}" destId="{1876A2B0-5E8F-42B5-9730-AC314C13D35C}" srcOrd="1" destOrd="0" presId="urn:microsoft.com/office/officeart/2005/8/layout/matrix1"/>
    <dgm:cxn modelId="{F0158AE7-A54F-46FD-8DF7-F7D43328CA67}" type="presParOf" srcId="{035D48C5-274C-4A43-9E89-76730CDAE007}" destId="{CE4EE5AF-7F92-4763-8CCD-EF786695029C}" srcOrd="2" destOrd="0" presId="urn:microsoft.com/office/officeart/2005/8/layout/matrix1"/>
    <dgm:cxn modelId="{3E65F7CD-E1AA-4AD0-9DFA-FC5DD57CCE01}" type="presParOf" srcId="{035D48C5-274C-4A43-9E89-76730CDAE007}" destId="{49401BF9-CFA4-4B1C-A411-28C7D1750A8D}" srcOrd="3" destOrd="0" presId="urn:microsoft.com/office/officeart/2005/8/layout/matrix1"/>
    <dgm:cxn modelId="{0218AD8F-3460-4243-9831-F56EB576167A}" type="presParOf" srcId="{035D48C5-274C-4A43-9E89-76730CDAE007}" destId="{9DF82D97-2257-464C-BFAA-2204A4CCE1D1}" srcOrd="4" destOrd="0" presId="urn:microsoft.com/office/officeart/2005/8/layout/matrix1"/>
    <dgm:cxn modelId="{40E44398-4227-4C72-AA55-89EB7C10299E}" type="presParOf" srcId="{035D48C5-274C-4A43-9E89-76730CDAE007}" destId="{C39DB27A-7E90-401B-A5B4-5062246696F0}" srcOrd="5" destOrd="0" presId="urn:microsoft.com/office/officeart/2005/8/layout/matrix1"/>
    <dgm:cxn modelId="{7483B9F8-28FF-48B4-95B6-9C27D83992AE}" type="presParOf" srcId="{035D48C5-274C-4A43-9E89-76730CDAE007}" destId="{F0D5CC30-1E78-428B-AD86-8CBD07FBBD0D}" srcOrd="6" destOrd="0" presId="urn:microsoft.com/office/officeart/2005/8/layout/matrix1"/>
    <dgm:cxn modelId="{55D61D1A-4100-476D-9AC9-65EF500B441B}" type="presParOf" srcId="{035D48C5-274C-4A43-9E89-76730CDAE007}" destId="{1503296F-273A-4940-89DA-4FD834BE8A90}" srcOrd="7" destOrd="0" presId="urn:microsoft.com/office/officeart/2005/8/layout/matrix1"/>
    <dgm:cxn modelId="{51E61134-53D1-4026-A9AC-575C119DEFA0}" type="presParOf" srcId="{5A9D5E12-E07F-4404-8323-95509D332996}" destId="{4D8ABB01-5D6F-41CB-8907-47A695B77DE3}"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767266B8-39A6-40CB-9F4A-9DC0A350F1C2}" type="doc">
      <dgm:prSet loTypeId="urn:microsoft.com/office/officeart/2009/3/layout/StepUpProcess" loCatId="process" qsTypeId="urn:microsoft.com/office/officeart/2005/8/quickstyle/simple1" qsCatId="simple" csTypeId="urn:microsoft.com/office/officeart/2005/8/colors/colorful2" csCatId="colorful" phldr="1"/>
      <dgm:spPr/>
      <dgm:t>
        <a:bodyPr/>
        <a:lstStyle/>
        <a:p>
          <a:endParaRPr lang="en-IN"/>
        </a:p>
      </dgm:t>
    </dgm:pt>
    <dgm:pt modelId="{7EDDD572-3703-4157-82A3-C30E9C2E7034}">
      <dgm:prSet phldrT="[Text]" custT="1"/>
      <dgm:spPr/>
      <dgm:t>
        <a:bodyPr/>
        <a:lstStyle/>
        <a:p>
          <a:r>
            <a:rPr lang="en-IN" sz="2400" dirty="0"/>
            <a:t>STT paid STCG (old 111A, New 196)</a:t>
          </a:r>
        </a:p>
      </dgm:t>
    </dgm:pt>
    <dgm:pt modelId="{F5C913C1-335F-4035-9B41-62F963A0D055}" type="parTrans" cxnId="{ED066459-AAED-4EB0-BA33-30D663A01FF9}">
      <dgm:prSet/>
      <dgm:spPr/>
      <dgm:t>
        <a:bodyPr/>
        <a:lstStyle/>
        <a:p>
          <a:endParaRPr lang="en-IN"/>
        </a:p>
      </dgm:t>
    </dgm:pt>
    <dgm:pt modelId="{03D2DB70-89BB-4BB7-98AF-2FAF131294A6}" type="sibTrans" cxnId="{ED066459-AAED-4EB0-BA33-30D663A01FF9}">
      <dgm:prSet/>
      <dgm:spPr/>
      <dgm:t>
        <a:bodyPr/>
        <a:lstStyle/>
        <a:p>
          <a:endParaRPr lang="en-IN"/>
        </a:p>
      </dgm:t>
    </dgm:pt>
    <dgm:pt modelId="{62BF22D1-9566-472A-9C6B-E7953DFFB5DA}">
      <dgm:prSet phldrT="[Text]" custT="1"/>
      <dgm:spPr/>
      <dgm:t>
        <a:bodyPr/>
        <a:lstStyle/>
        <a:p>
          <a:r>
            <a:rPr lang="en-IN" sz="2800" dirty="0"/>
            <a:t>L.T.C.G (old 112, new 197)</a:t>
          </a:r>
        </a:p>
      </dgm:t>
    </dgm:pt>
    <dgm:pt modelId="{E9B96583-51B4-4916-8205-EA8C376674E1}" type="parTrans" cxnId="{73CCFEDC-305B-41F4-A247-C1ADF6CD7CCE}">
      <dgm:prSet/>
      <dgm:spPr/>
      <dgm:t>
        <a:bodyPr/>
        <a:lstStyle/>
        <a:p>
          <a:endParaRPr lang="en-IN"/>
        </a:p>
      </dgm:t>
    </dgm:pt>
    <dgm:pt modelId="{24676E4D-484A-4D61-B645-D889D5DC8B2F}" type="sibTrans" cxnId="{73CCFEDC-305B-41F4-A247-C1ADF6CD7CCE}">
      <dgm:prSet/>
      <dgm:spPr/>
      <dgm:t>
        <a:bodyPr/>
        <a:lstStyle/>
        <a:p>
          <a:endParaRPr lang="en-IN"/>
        </a:p>
      </dgm:t>
    </dgm:pt>
    <dgm:pt modelId="{CC746756-2F7D-463E-9E5A-15DACAAB2475}">
      <dgm:prSet phldrT="[Text]" custT="1"/>
      <dgm:spPr/>
      <dgm:t>
        <a:bodyPr/>
        <a:lstStyle/>
        <a:p>
          <a:r>
            <a:rPr lang="en-IN" sz="2400" dirty="0"/>
            <a:t>STT Paid LTCG (old 112A, new 198)</a:t>
          </a:r>
        </a:p>
      </dgm:t>
    </dgm:pt>
    <dgm:pt modelId="{3A9CD446-505E-48A9-9F32-20D82BC29234}" type="parTrans" cxnId="{98CCAB89-D71A-4296-8F07-ACF8115D3479}">
      <dgm:prSet/>
      <dgm:spPr/>
      <dgm:t>
        <a:bodyPr/>
        <a:lstStyle/>
        <a:p>
          <a:endParaRPr lang="en-IN"/>
        </a:p>
      </dgm:t>
    </dgm:pt>
    <dgm:pt modelId="{FC2993D8-C942-46D9-8E6C-6A061F3EE7D4}" type="sibTrans" cxnId="{98CCAB89-D71A-4296-8F07-ACF8115D3479}">
      <dgm:prSet/>
      <dgm:spPr/>
      <dgm:t>
        <a:bodyPr/>
        <a:lstStyle/>
        <a:p>
          <a:endParaRPr lang="en-IN"/>
        </a:p>
      </dgm:t>
    </dgm:pt>
    <dgm:pt modelId="{F6CF0F82-9CA0-4DFB-AB04-D6E50E44D5E0}" type="pres">
      <dgm:prSet presAssocID="{767266B8-39A6-40CB-9F4A-9DC0A350F1C2}" presName="rootnode" presStyleCnt="0">
        <dgm:presLayoutVars>
          <dgm:chMax/>
          <dgm:chPref/>
          <dgm:dir/>
          <dgm:animLvl val="lvl"/>
        </dgm:presLayoutVars>
      </dgm:prSet>
      <dgm:spPr/>
    </dgm:pt>
    <dgm:pt modelId="{35619BE9-1B7A-4CFA-A16C-A0122DEDED41}" type="pres">
      <dgm:prSet presAssocID="{7EDDD572-3703-4157-82A3-C30E9C2E7034}" presName="composite" presStyleCnt="0"/>
      <dgm:spPr/>
    </dgm:pt>
    <dgm:pt modelId="{1BE5C617-9DEE-41F3-AD95-66D6A9686D1D}" type="pres">
      <dgm:prSet presAssocID="{7EDDD572-3703-4157-82A3-C30E9C2E7034}" presName="LShape" presStyleLbl="alignNode1" presStyleIdx="0" presStyleCnt="5"/>
      <dgm:spPr/>
    </dgm:pt>
    <dgm:pt modelId="{46BD2A29-DC9F-4BBD-9B88-0D95456FFE30}" type="pres">
      <dgm:prSet presAssocID="{7EDDD572-3703-4157-82A3-C30E9C2E7034}" presName="ParentText" presStyleLbl="revTx" presStyleIdx="0" presStyleCnt="3">
        <dgm:presLayoutVars>
          <dgm:chMax val="0"/>
          <dgm:chPref val="0"/>
          <dgm:bulletEnabled val="1"/>
        </dgm:presLayoutVars>
      </dgm:prSet>
      <dgm:spPr/>
    </dgm:pt>
    <dgm:pt modelId="{3BB91FC8-D22D-4DFC-A34D-FFD2C1913929}" type="pres">
      <dgm:prSet presAssocID="{7EDDD572-3703-4157-82A3-C30E9C2E7034}" presName="Triangle" presStyleLbl="alignNode1" presStyleIdx="1" presStyleCnt="5"/>
      <dgm:spPr/>
    </dgm:pt>
    <dgm:pt modelId="{C4ABF0D8-324F-4EE0-8924-E2C976E7E683}" type="pres">
      <dgm:prSet presAssocID="{03D2DB70-89BB-4BB7-98AF-2FAF131294A6}" presName="sibTrans" presStyleCnt="0"/>
      <dgm:spPr/>
    </dgm:pt>
    <dgm:pt modelId="{BAE3D311-21AA-4B87-B15D-B0C4AB686124}" type="pres">
      <dgm:prSet presAssocID="{03D2DB70-89BB-4BB7-98AF-2FAF131294A6}" presName="space" presStyleCnt="0"/>
      <dgm:spPr/>
    </dgm:pt>
    <dgm:pt modelId="{A859B2E9-E1FC-4677-9D75-69BA45A1269F}" type="pres">
      <dgm:prSet presAssocID="{62BF22D1-9566-472A-9C6B-E7953DFFB5DA}" presName="composite" presStyleCnt="0"/>
      <dgm:spPr/>
    </dgm:pt>
    <dgm:pt modelId="{EFE7AAEF-E701-4BDB-98DD-BABFDF256CB0}" type="pres">
      <dgm:prSet presAssocID="{62BF22D1-9566-472A-9C6B-E7953DFFB5DA}" presName="LShape" presStyleLbl="alignNode1" presStyleIdx="2" presStyleCnt="5"/>
      <dgm:spPr/>
    </dgm:pt>
    <dgm:pt modelId="{5FF89844-E62C-4417-AFB7-29758FA976AB}" type="pres">
      <dgm:prSet presAssocID="{62BF22D1-9566-472A-9C6B-E7953DFFB5DA}" presName="ParentText" presStyleLbl="revTx" presStyleIdx="1" presStyleCnt="3">
        <dgm:presLayoutVars>
          <dgm:chMax val="0"/>
          <dgm:chPref val="0"/>
          <dgm:bulletEnabled val="1"/>
        </dgm:presLayoutVars>
      </dgm:prSet>
      <dgm:spPr/>
    </dgm:pt>
    <dgm:pt modelId="{36393096-AAA1-4D0E-9115-2DEF9C37AAF6}" type="pres">
      <dgm:prSet presAssocID="{62BF22D1-9566-472A-9C6B-E7953DFFB5DA}" presName="Triangle" presStyleLbl="alignNode1" presStyleIdx="3" presStyleCnt="5"/>
      <dgm:spPr/>
    </dgm:pt>
    <dgm:pt modelId="{21A05ED8-22C0-42DB-B384-D4C231E74224}" type="pres">
      <dgm:prSet presAssocID="{24676E4D-484A-4D61-B645-D889D5DC8B2F}" presName="sibTrans" presStyleCnt="0"/>
      <dgm:spPr/>
    </dgm:pt>
    <dgm:pt modelId="{F820A619-2A7A-4A0F-BD9E-B45B3B7DF014}" type="pres">
      <dgm:prSet presAssocID="{24676E4D-484A-4D61-B645-D889D5DC8B2F}" presName="space" presStyleCnt="0"/>
      <dgm:spPr/>
    </dgm:pt>
    <dgm:pt modelId="{85DCEB61-33DE-4FB8-A25A-A5163CDC6AC7}" type="pres">
      <dgm:prSet presAssocID="{CC746756-2F7D-463E-9E5A-15DACAAB2475}" presName="composite" presStyleCnt="0"/>
      <dgm:spPr/>
    </dgm:pt>
    <dgm:pt modelId="{5B2FA071-78B4-4712-BCA6-3F33B75B17A3}" type="pres">
      <dgm:prSet presAssocID="{CC746756-2F7D-463E-9E5A-15DACAAB2475}" presName="LShape" presStyleLbl="alignNode1" presStyleIdx="4" presStyleCnt="5"/>
      <dgm:spPr/>
    </dgm:pt>
    <dgm:pt modelId="{D79933EE-BEFF-4AE0-B908-6207D5D1F4CF}" type="pres">
      <dgm:prSet presAssocID="{CC746756-2F7D-463E-9E5A-15DACAAB2475}" presName="ParentText" presStyleLbl="revTx" presStyleIdx="2" presStyleCnt="3">
        <dgm:presLayoutVars>
          <dgm:chMax val="0"/>
          <dgm:chPref val="0"/>
          <dgm:bulletEnabled val="1"/>
        </dgm:presLayoutVars>
      </dgm:prSet>
      <dgm:spPr/>
    </dgm:pt>
  </dgm:ptLst>
  <dgm:cxnLst>
    <dgm:cxn modelId="{DFEEE42E-0B6B-4C02-8747-939D0A562D02}" type="presOf" srcId="{CC746756-2F7D-463E-9E5A-15DACAAB2475}" destId="{D79933EE-BEFF-4AE0-B908-6207D5D1F4CF}" srcOrd="0" destOrd="0" presId="urn:microsoft.com/office/officeart/2009/3/layout/StepUpProcess"/>
    <dgm:cxn modelId="{5CCD1355-5DB1-4936-947A-2D079B5051D9}" type="presOf" srcId="{62BF22D1-9566-472A-9C6B-E7953DFFB5DA}" destId="{5FF89844-E62C-4417-AFB7-29758FA976AB}" srcOrd="0" destOrd="0" presId="urn:microsoft.com/office/officeart/2009/3/layout/StepUpProcess"/>
    <dgm:cxn modelId="{ED066459-AAED-4EB0-BA33-30D663A01FF9}" srcId="{767266B8-39A6-40CB-9F4A-9DC0A350F1C2}" destId="{7EDDD572-3703-4157-82A3-C30E9C2E7034}" srcOrd="0" destOrd="0" parTransId="{F5C913C1-335F-4035-9B41-62F963A0D055}" sibTransId="{03D2DB70-89BB-4BB7-98AF-2FAF131294A6}"/>
    <dgm:cxn modelId="{09CDC488-7A03-4F6A-B05F-90B2E51DD44C}" type="presOf" srcId="{7EDDD572-3703-4157-82A3-C30E9C2E7034}" destId="{46BD2A29-DC9F-4BBD-9B88-0D95456FFE30}" srcOrd="0" destOrd="0" presId="urn:microsoft.com/office/officeart/2009/3/layout/StepUpProcess"/>
    <dgm:cxn modelId="{98CCAB89-D71A-4296-8F07-ACF8115D3479}" srcId="{767266B8-39A6-40CB-9F4A-9DC0A350F1C2}" destId="{CC746756-2F7D-463E-9E5A-15DACAAB2475}" srcOrd="2" destOrd="0" parTransId="{3A9CD446-505E-48A9-9F32-20D82BC29234}" sibTransId="{FC2993D8-C942-46D9-8E6C-6A061F3EE7D4}"/>
    <dgm:cxn modelId="{6CA6AA9E-F58C-45AD-B931-A29767D0F03B}" type="presOf" srcId="{767266B8-39A6-40CB-9F4A-9DC0A350F1C2}" destId="{F6CF0F82-9CA0-4DFB-AB04-D6E50E44D5E0}" srcOrd="0" destOrd="0" presId="urn:microsoft.com/office/officeart/2009/3/layout/StepUpProcess"/>
    <dgm:cxn modelId="{73CCFEDC-305B-41F4-A247-C1ADF6CD7CCE}" srcId="{767266B8-39A6-40CB-9F4A-9DC0A350F1C2}" destId="{62BF22D1-9566-472A-9C6B-E7953DFFB5DA}" srcOrd="1" destOrd="0" parTransId="{E9B96583-51B4-4916-8205-EA8C376674E1}" sibTransId="{24676E4D-484A-4D61-B645-D889D5DC8B2F}"/>
    <dgm:cxn modelId="{707536CD-A213-4D56-BDD4-BC660000230C}" type="presParOf" srcId="{F6CF0F82-9CA0-4DFB-AB04-D6E50E44D5E0}" destId="{35619BE9-1B7A-4CFA-A16C-A0122DEDED41}" srcOrd="0" destOrd="0" presId="urn:microsoft.com/office/officeart/2009/3/layout/StepUpProcess"/>
    <dgm:cxn modelId="{20F70513-00F9-4435-9752-68B457E4AB78}" type="presParOf" srcId="{35619BE9-1B7A-4CFA-A16C-A0122DEDED41}" destId="{1BE5C617-9DEE-41F3-AD95-66D6A9686D1D}" srcOrd="0" destOrd="0" presId="urn:microsoft.com/office/officeart/2009/3/layout/StepUpProcess"/>
    <dgm:cxn modelId="{CB940D37-4443-407E-994E-F316D8EC816A}" type="presParOf" srcId="{35619BE9-1B7A-4CFA-A16C-A0122DEDED41}" destId="{46BD2A29-DC9F-4BBD-9B88-0D95456FFE30}" srcOrd="1" destOrd="0" presId="urn:microsoft.com/office/officeart/2009/3/layout/StepUpProcess"/>
    <dgm:cxn modelId="{DDFD790E-5E15-45F0-B35A-72DA7DD8F324}" type="presParOf" srcId="{35619BE9-1B7A-4CFA-A16C-A0122DEDED41}" destId="{3BB91FC8-D22D-4DFC-A34D-FFD2C1913929}" srcOrd="2" destOrd="0" presId="urn:microsoft.com/office/officeart/2009/3/layout/StepUpProcess"/>
    <dgm:cxn modelId="{0593147F-E6E5-4FB9-8220-9F4874314B9A}" type="presParOf" srcId="{F6CF0F82-9CA0-4DFB-AB04-D6E50E44D5E0}" destId="{C4ABF0D8-324F-4EE0-8924-E2C976E7E683}" srcOrd="1" destOrd="0" presId="urn:microsoft.com/office/officeart/2009/3/layout/StepUpProcess"/>
    <dgm:cxn modelId="{ECDCA08E-46AA-4822-9E1D-F207D26C9069}" type="presParOf" srcId="{C4ABF0D8-324F-4EE0-8924-E2C976E7E683}" destId="{BAE3D311-21AA-4B87-B15D-B0C4AB686124}" srcOrd="0" destOrd="0" presId="urn:microsoft.com/office/officeart/2009/3/layout/StepUpProcess"/>
    <dgm:cxn modelId="{C1BEF416-120D-4F37-837E-5A812388E6B0}" type="presParOf" srcId="{F6CF0F82-9CA0-4DFB-AB04-D6E50E44D5E0}" destId="{A859B2E9-E1FC-4677-9D75-69BA45A1269F}" srcOrd="2" destOrd="0" presId="urn:microsoft.com/office/officeart/2009/3/layout/StepUpProcess"/>
    <dgm:cxn modelId="{EC0E2013-9612-47C4-BDC1-FCE1EA562C21}" type="presParOf" srcId="{A859B2E9-E1FC-4677-9D75-69BA45A1269F}" destId="{EFE7AAEF-E701-4BDB-98DD-BABFDF256CB0}" srcOrd="0" destOrd="0" presId="urn:microsoft.com/office/officeart/2009/3/layout/StepUpProcess"/>
    <dgm:cxn modelId="{E0726795-5562-49BC-B07E-8ABD2BD7ADB6}" type="presParOf" srcId="{A859B2E9-E1FC-4677-9D75-69BA45A1269F}" destId="{5FF89844-E62C-4417-AFB7-29758FA976AB}" srcOrd="1" destOrd="0" presId="urn:microsoft.com/office/officeart/2009/3/layout/StepUpProcess"/>
    <dgm:cxn modelId="{22A98BAD-F2E6-4E68-B832-794589D9B893}" type="presParOf" srcId="{A859B2E9-E1FC-4677-9D75-69BA45A1269F}" destId="{36393096-AAA1-4D0E-9115-2DEF9C37AAF6}" srcOrd="2" destOrd="0" presId="urn:microsoft.com/office/officeart/2009/3/layout/StepUpProcess"/>
    <dgm:cxn modelId="{A32D7FF6-72D2-4DE6-B9B4-9AA8A28764BE}" type="presParOf" srcId="{F6CF0F82-9CA0-4DFB-AB04-D6E50E44D5E0}" destId="{21A05ED8-22C0-42DB-B384-D4C231E74224}" srcOrd="3" destOrd="0" presId="urn:microsoft.com/office/officeart/2009/3/layout/StepUpProcess"/>
    <dgm:cxn modelId="{2EE256C6-8B0D-4603-8C6A-C8909B9AE6AC}" type="presParOf" srcId="{21A05ED8-22C0-42DB-B384-D4C231E74224}" destId="{F820A619-2A7A-4A0F-BD9E-B45B3B7DF014}" srcOrd="0" destOrd="0" presId="urn:microsoft.com/office/officeart/2009/3/layout/StepUpProcess"/>
    <dgm:cxn modelId="{0D960154-27B9-46FB-9D75-6BF3258E73CF}" type="presParOf" srcId="{F6CF0F82-9CA0-4DFB-AB04-D6E50E44D5E0}" destId="{85DCEB61-33DE-4FB8-A25A-A5163CDC6AC7}" srcOrd="4" destOrd="0" presId="urn:microsoft.com/office/officeart/2009/3/layout/StepUpProcess"/>
    <dgm:cxn modelId="{C3140A4E-DC0F-40D6-A0AC-14630C2BE789}" type="presParOf" srcId="{85DCEB61-33DE-4FB8-A25A-A5163CDC6AC7}" destId="{5B2FA071-78B4-4712-BCA6-3F33B75B17A3}" srcOrd="0" destOrd="0" presId="urn:microsoft.com/office/officeart/2009/3/layout/StepUpProcess"/>
    <dgm:cxn modelId="{0BDA4D05-374C-461E-93A0-E14FDBF090B1}" type="presParOf" srcId="{85DCEB61-33DE-4FB8-A25A-A5163CDC6AC7}" destId="{D79933EE-BEFF-4AE0-B908-6207D5D1F4CF}"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5EAED86D-C0B4-4066-B837-3314B2204348}"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en-IN"/>
        </a:p>
      </dgm:t>
    </dgm:pt>
    <dgm:pt modelId="{2C02983B-FF59-4C3F-BAEE-8AF5CEB6ED33}">
      <dgm:prSet custT="1"/>
      <dgm:spPr/>
      <dgm:t>
        <a:bodyPr/>
        <a:lstStyle/>
        <a:p>
          <a:pPr algn="ctr"/>
          <a:r>
            <a:rPr lang="en-IN" sz="2400" dirty="0">
              <a:solidFill>
                <a:srgbClr val="FF0000"/>
              </a:solidFill>
            </a:rPr>
            <a:t>One wonders why there is a need of separate  Sec.197(112) and Sec. 198 (112A) now ?</a:t>
          </a:r>
        </a:p>
      </dgm:t>
    </dgm:pt>
    <dgm:pt modelId="{6D281187-C7CB-4281-989E-EA7D0D399556}" type="parTrans" cxnId="{DBFF4DE6-6636-4280-B0F1-26F69F1E9A60}">
      <dgm:prSet/>
      <dgm:spPr/>
      <dgm:t>
        <a:bodyPr/>
        <a:lstStyle/>
        <a:p>
          <a:endParaRPr lang="en-IN"/>
        </a:p>
      </dgm:t>
    </dgm:pt>
    <dgm:pt modelId="{FEBA2812-D9FB-4619-8DC5-96CEA8F1BBF7}" type="sibTrans" cxnId="{DBFF4DE6-6636-4280-B0F1-26F69F1E9A60}">
      <dgm:prSet/>
      <dgm:spPr/>
      <dgm:t>
        <a:bodyPr/>
        <a:lstStyle/>
        <a:p>
          <a:endParaRPr lang="en-IN"/>
        </a:p>
      </dgm:t>
    </dgm:pt>
    <dgm:pt modelId="{8F55F91D-C089-4342-A2C4-58EEA95F59E1}">
      <dgm:prSet custT="1"/>
      <dgm:spPr/>
      <dgm:t>
        <a:bodyPr/>
        <a:lstStyle/>
        <a:p>
          <a:pPr algn="ctr"/>
          <a:r>
            <a:rPr lang="en-IN" sz="2400" dirty="0">
              <a:solidFill>
                <a:srgbClr val="FF0000"/>
              </a:solidFill>
            </a:rPr>
            <a:t>No change in discriminatory treatment of STT paid STCG</a:t>
          </a:r>
        </a:p>
      </dgm:t>
    </dgm:pt>
    <dgm:pt modelId="{6FA159C8-88CD-4CD9-ADC3-84E294AB819E}" type="parTrans" cxnId="{8489323A-83DE-4555-B87D-A9E5618CBB40}">
      <dgm:prSet/>
      <dgm:spPr/>
      <dgm:t>
        <a:bodyPr/>
        <a:lstStyle/>
        <a:p>
          <a:endParaRPr lang="en-IN"/>
        </a:p>
      </dgm:t>
    </dgm:pt>
    <dgm:pt modelId="{FF09F6AE-C0C7-434E-9C85-783D73559BC3}" type="sibTrans" cxnId="{8489323A-83DE-4555-B87D-A9E5618CBB40}">
      <dgm:prSet/>
      <dgm:spPr/>
      <dgm:t>
        <a:bodyPr/>
        <a:lstStyle/>
        <a:p>
          <a:endParaRPr lang="en-IN"/>
        </a:p>
      </dgm:t>
    </dgm:pt>
    <dgm:pt modelId="{FB91B475-A155-4FC0-A995-AB684DEE856D}" type="pres">
      <dgm:prSet presAssocID="{5EAED86D-C0B4-4066-B837-3314B2204348}" presName="linear" presStyleCnt="0">
        <dgm:presLayoutVars>
          <dgm:animLvl val="lvl"/>
          <dgm:resizeHandles val="exact"/>
        </dgm:presLayoutVars>
      </dgm:prSet>
      <dgm:spPr/>
    </dgm:pt>
    <dgm:pt modelId="{E7EAB616-1417-46F7-B28E-0EDF3F973B79}" type="pres">
      <dgm:prSet presAssocID="{2C02983B-FF59-4C3F-BAEE-8AF5CEB6ED33}" presName="parentText" presStyleLbl="node1" presStyleIdx="0" presStyleCnt="2" custScaleY="153659" custLinFactY="-16290" custLinFactNeighborX="-217" custLinFactNeighborY="-100000">
        <dgm:presLayoutVars>
          <dgm:chMax val="0"/>
          <dgm:bulletEnabled val="1"/>
        </dgm:presLayoutVars>
      </dgm:prSet>
      <dgm:spPr/>
    </dgm:pt>
    <dgm:pt modelId="{3F9EC4CF-5412-433F-BC93-F5570E3F9E72}" type="pres">
      <dgm:prSet presAssocID="{FEBA2812-D9FB-4619-8DC5-96CEA8F1BBF7}" presName="spacer" presStyleCnt="0"/>
      <dgm:spPr/>
    </dgm:pt>
    <dgm:pt modelId="{E92252C3-9D60-4257-9F35-32B97EE71C87}" type="pres">
      <dgm:prSet presAssocID="{8F55F91D-C089-4342-A2C4-58EEA95F59E1}" presName="parentText" presStyleLbl="node1" presStyleIdx="1" presStyleCnt="2" custLinFactY="47575" custLinFactNeighborY="100000">
        <dgm:presLayoutVars>
          <dgm:chMax val="0"/>
          <dgm:bulletEnabled val="1"/>
        </dgm:presLayoutVars>
      </dgm:prSet>
      <dgm:spPr/>
    </dgm:pt>
  </dgm:ptLst>
  <dgm:cxnLst>
    <dgm:cxn modelId="{4CFCB32E-1E82-4E04-9901-7F65766BDE1F}" type="presOf" srcId="{2C02983B-FF59-4C3F-BAEE-8AF5CEB6ED33}" destId="{E7EAB616-1417-46F7-B28E-0EDF3F973B79}" srcOrd="0" destOrd="0" presId="urn:microsoft.com/office/officeart/2005/8/layout/vList2"/>
    <dgm:cxn modelId="{8489323A-83DE-4555-B87D-A9E5618CBB40}" srcId="{5EAED86D-C0B4-4066-B837-3314B2204348}" destId="{8F55F91D-C089-4342-A2C4-58EEA95F59E1}" srcOrd="1" destOrd="0" parTransId="{6FA159C8-88CD-4CD9-ADC3-84E294AB819E}" sibTransId="{FF09F6AE-C0C7-434E-9C85-783D73559BC3}"/>
    <dgm:cxn modelId="{9195A16B-97FD-4569-821D-C7FA19C61A3D}" type="presOf" srcId="{5EAED86D-C0B4-4066-B837-3314B2204348}" destId="{FB91B475-A155-4FC0-A995-AB684DEE856D}" srcOrd="0" destOrd="0" presId="urn:microsoft.com/office/officeart/2005/8/layout/vList2"/>
    <dgm:cxn modelId="{DBFF4DE6-6636-4280-B0F1-26F69F1E9A60}" srcId="{5EAED86D-C0B4-4066-B837-3314B2204348}" destId="{2C02983B-FF59-4C3F-BAEE-8AF5CEB6ED33}" srcOrd="0" destOrd="0" parTransId="{6D281187-C7CB-4281-989E-EA7D0D399556}" sibTransId="{FEBA2812-D9FB-4619-8DC5-96CEA8F1BBF7}"/>
    <dgm:cxn modelId="{14C90FFE-8BC3-420E-AC12-9E308FDA8478}" type="presOf" srcId="{8F55F91D-C089-4342-A2C4-58EEA95F59E1}" destId="{E92252C3-9D60-4257-9F35-32B97EE71C87}" srcOrd="0" destOrd="0" presId="urn:microsoft.com/office/officeart/2005/8/layout/vList2"/>
    <dgm:cxn modelId="{5036FC82-ACE4-4330-BD05-CCC5A5DF9A99}" type="presParOf" srcId="{FB91B475-A155-4FC0-A995-AB684DEE856D}" destId="{E7EAB616-1417-46F7-B28E-0EDF3F973B79}" srcOrd="0" destOrd="0" presId="urn:microsoft.com/office/officeart/2005/8/layout/vList2"/>
    <dgm:cxn modelId="{7E8966A0-1205-40B0-95A5-44AA2284434D}" type="presParOf" srcId="{FB91B475-A155-4FC0-A995-AB684DEE856D}" destId="{3F9EC4CF-5412-433F-BC93-F5570E3F9E72}" srcOrd="1" destOrd="0" presId="urn:microsoft.com/office/officeart/2005/8/layout/vList2"/>
    <dgm:cxn modelId="{9FDB0799-4C72-4B75-BE7E-65224BC067E1}" type="presParOf" srcId="{FB91B475-A155-4FC0-A995-AB684DEE856D}" destId="{E92252C3-9D60-4257-9F35-32B97EE71C87}" srcOrd="2"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AAF69CE0-3E3B-40FA-B7A7-C34FE91F702A}" type="doc">
      <dgm:prSet loTypeId="urn:microsoft.com/office/officeart/2005/8/layout/venn1" loCatId="relationship" qsTypeId="urn:microsoft.com/office/officeart/2005/8/quickstyle/simple1" qsCatId="simple" csTypeId="urn:microsoft.com/office/officeart/2005/8/colors/accent2_2" csCatId="accent2" phldr="1"/>
      <dgm:spPr/>
    </dgm:pt>
    <dgm:pt modelId="{071442DB-EC5C-473C-8550-3BA3C64C124F}">
      <dgm:prSet phldrT="[Text]"/>
      <dgm:spPr/>
      <dgm:t>
        <a:bodyPr/>
        <a:lstStyle/>
        <a:p>
          <a:r>
            <a:rPr lang="en-US" dirty="0"/>
            <a:t>Sec. 393</a:t>
          </a:r>
          <a:endParaRPr lang="en-IN" dirty="0"/>
        </a:p>
      </dgm:t>
    </dgm:pt>
    <dgm:pt modelId="{7D737597-A569-4A4A-98B9-6A24562993E0}" type="parTrans" cxnId="{210B30B1-2DE4-48EE-87B2-8BC87C2AC12F}">
      <dgm:prSet/>
      <dgm:spPr/>
      <dgm:t>
        <a:bodyPr/>
        <a:lstStyle/>
        <a:p>
          <a:endParaRPr lang="en-IN"/>
        </a:p>
      </dgm:t>
    </dgm:pt>
    <dgm:pt modelId="{FACF7822-8E8F-4980-A12E-F1D077AA8FE7}" type="sibTrans" cxnId="{210B30B1-2DE4-48EE-87B2-8BC87C2AC12F}">
      <dgm:prSet/>
      <dgm:spPr/>
      <dgm:t>
        <a:bodyPr/>
        <a:lstStyle/>
        <a:p>
          <a:endParaRPr lang="en-IN"/>
        </a:p>
      </dgm:t>
    </dgm:pt>
    <dgm:pt modelId="{A368BB89-9E70-491B-81EC-DA3CC22290C1}" type="pres">
      <dgm:prSet presAssocID="{AAF69CE0-3E3B-40FA-B7A7-C34FE91F702A}" presName="compositeShape" presStyleCnt="0">
        <dgm:presLayoutVars>
          <dgm:chMax val="7"/>
          <dgm:dir/>
          <dgm:resizeHandles val="exact"/>
        </dgm:presLayoutVars>
      </dgm:prSet>
      <dgm:spPr/>
    </dgm:pt>
    <dgm:pt modelId="{C9DA91CD-2BA3-4F1C-B053-5558AF6DCD72}" type="pres">
      <dgm:prSet presAssocID="{071442DB-EC5C-473C-8550-3BA3C64C124F}" presName="circ1TxSh" presStyleLbl="vennNode1" presStyleIdx="0" presStyleCnt="1"/>
      <dgm:spPr/>
    </dgm:pt>
  </dgm:ptLst>
  <dgm:cxnLst>
    <dgm:cxn modelId="{00AF3349-0CAF-42B8-8772-AF34492044CB}" type="presOf" srcId="{AAF69CE0-3E3B-40FA-B7A7-C34FE91F702A}" destId="{A368BB89-9E70-491B-81EC-DA3CC22290C1}" srcOrd="0" destOrd="0" presId="urn:microsoft.com/office/officeart/2005/8/layout/venn1"/>
    <dgm:cxn modelId="{FA96FB52-C3F8-4700-A7E9-A6745B3F969B}" type="presOf" srcId="{071442DB-EC5C-473C-8550-3BA3C64C124F}" destId="{C9DA91CD-2BA3-4F1C-B053-5558AF6DCD72}" srcOrd="0" destOrd="0" presId="urn:microsoft.com/office/officeart/2005/8/layout/venn1"/>
    <dgm:cxn modelId="{210B30B1-2DE4-48EE-87B2-8BC87C2AC12F}" srcId="{AAF69CE0-3E3B-40FA-B7A7-C34FE91F702A}" destId="{071442DB-EC5C-473C-8550-3BA3C64C124F}" srcOrd="0" destOrd="0" parTransId="{7D737597-A569-4A4A-98B9-6A24562993E0}" sibTransId="{FACF7822-8E8F-4980-A12E-F1D077AA8FE7}"/>
    <dgm:cxn modelId="{53191924-6E8B-44A6-9ECC-53B82F200F73}" type="presParOf" srcId="{A368BB89-9E70-491B-81EC-DA3CC22290C1}" destId="{C9DA91CD-2BA3-4F1C-B053-5558AF6DCD72}" srcOrd="0" destOrd="0" presId="urn:microsoft.com/office/officeart/2005/8/layout/ven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6B5757AA-0078-4247-9725-D845DF92C6C2}" type="doc">
      <dgm:prSet loTypeId="urn:microsoft.com/office/officeart/2005/8/layout/vList2" loCatId="list" qsTypeId="urn:microsoft.com/office/officeart/2005/8/quickstyle/simple1" qsCatId="simple" csTypeId="urn:microsoft.com/office/officeart/2005/8/colors/accent2_1" csCatId="accent2"/>
      <dgm:spPr/>
      <dgm:t>
        <a:bodyPr/>
        <a:lstStyle/>
        <a:p>
          <a:endParaRPr lang="en-IN"/>
        </a:p>
      </dgm:t>
    </dgm:pt>
    <dgm:pt modelId="{7231D38B-2D5F-45E3-BE73-65C7D000C1ED}">
      <dgm:prSet/>
      <dgm:spPr/>
      <dgm:t>
        <a:bodyPr/>
        <a:lstStyle/>
        <a:p>
          <a:r>
            <a:rPr lang="en-US"/>
            <a:t>Commission or brokerage.</a:t>
          </a:r>
          <a:endParaRPr lang="en-IN"/>
        </a:p>
      </dgm:t>
    </dgm:pt>
    <dgm:pt modelId="{A626AD81-BCEA-499A-AD67-561C726718BE}" type="parTrans" cxnId="{6EBBBC2F-EF6D-4EF0-9C46-61B47AF16713}">
      <dgm:prSet/>
      <dgm:spPr/>
      <dgm:t>
        <a:bodyPr/>
        <a:lstStyle/>
        <a:p>
          <a:endParaRPr lang="en-IN"/>
        </a:p>
      </dgm:t>
    </dgm:pt>
    <dgm:pt modelId="{062B5739-B48A-4963-A89C-0195166CD7D6}" type="sibTrans" cxnId="{6EBBBC2F-EF6D-4EF0-9C46-61B47AF16713}">
      <dgm:prSet/>
      <dgm:spPr/>
      <dgm:t>
        <a:bodyPr/>
        <a:lstStyle/>
        <a:p>
          <a:endParaRPr lang="en-IN"/>
        </a:p>
      </dgm:t>
    </dgm:pt>
    <dgm:pt modelId="{CC9F93C0-3D9F-4368-B720-EEB169A5EC3B}">
      <dgm:prSet/>
      <dgm:spPr/>
      <dgm:t>
        <a:bodyPr/>
        <a:lstStyle/>
        <a:p>
          <a:r>
            <a:rPr lang="en-US"/>
            <a:t>Rent.</a:t>
          </a:r>
          <a:endParaRPr lang="en-IN"/>
        </a:p>
      </dgm:t>
    </dgm:pt>
    <dgm:pt modelId="{9B35A608-C18E-445B-8B3A-D8F8D3191A90}" type="parTrans" cxnId="{1C476552-1FBF-43B9-90CB-E7A3D1AFA2D2}">
      <dgm:prSet/>
      <dgm:spPr/>
      <dgm:t>
        <a:bodyPr/>
        <a:lstStyle/>
        <a:p>
          <a:endParaRPr lang="en-IN"/>
        </a:p>
      </dgm:t>
    </dgm:pt>
    <dgm:pt modelId="{83806369-C761-46FE-BDD4-475BDE2AD014}" type="sibTrans" cxnId="{1C476552-1FBF-43B9-90CB-E7A3D1AFA2D2}">
      <dgm:prSet/>
      <dgm:spPr/>
      <dgm:t>
        <a:bodyPr/>
        <a:lstStyle/>
        <a:p>
          <a:endParaRPr lang="en-IN"/>
        </a:p>
      </dgm:t>
    </dgm:pt>
    <dgm:pt modelId="{7C53C059-DFD0-482E-AAA9-33630BA544C2}">
      <dgm:prSet/>
      <dgm:spPr/>
      <dgm:t>
        <a:bodyPr/>
        <a:lstStyle/>
        <a:p>
          <a:r>
            <a:rPr lang="en-US"/>
            <a:t>Payment on transfer of certain immovable property other than agricultural land.</a:t>
          </a:r>
          <a:endParaRPr lang="en-IN"/>
        </a:p>
      </dgm:t>
    </dgm:pt>
    <dgm:pt modelId="{E27EA20D-C346-41C7-951E-F9F77A79677E}" type="parTrans" cxnId="{286D89E6-65D2-4A70-BB1E-90A28522EB5C}">
      <dgm:prSet/>
      <dgm:spPr/>
      <dgm:t>
        <a:bodyPr/>
        <a:lstStyle/>
        <a:p>
          <a:endParaRPr lang="en-IN"/>
        </a:p>
      </dgm:t>
    </dgm:pt>
    <dgm:pt modelId="{798F7EEA-0140-4C38-BC2D-10BC3C2196E2}" type="sibTrans" cxnId="{286D89E6-65D2-4A70-BB1E-90A28522EB5C}">
      <dgm:prSet/>
      <dgm:spPr/>
      <dgm:t>
        <a:bodyPr/>
        <a:lstStyle/>
        <a:p>
          <a:endParaRPr lang="en-IN"/>
        </a:p>
      </dgm:t>
    </dgm:pt>
    <dgm:pt modelId="{FC78B83F-70E2-4346-AE50-3394F2FA33DB}">
      <dgm:prSet/>
      <dgm:spPr/>
      <dgm:t>
        <a:bodyPr/>
        <a:lstStyle/>
        <a:p>
          <a:r>
            <a:rPr lang="en-US"/>
            <a:t>Income from capital market.</a:t>
          </a:r>
          <a:endParaRPr lang="en-IN"/>
        </a:p>
      </dgm:t>
    </dgm:pt>
    <dgm:pt modelId="{DC57FFD0-AA38-4872-AB3A-D604A119EDAD}" type="parTrans" cxnId="{7FD48619-1C48-4AEA-BFCB-FDC9CA8CA9DA}">
      <dgm:prSet/>
      <dgm:spPr/>
      <dgm:t>
        <a:bodyPr/>
        <a:lstStyle/>
        <a:p>
          <a:endParaRPr lang="en-IN"/>
        </a:p>
      </dgm:t>
    </dgm:pt>
    <dgm:pt modelId="{E8AB5D20-7D30-4CA4-BC45-E6C72E25EAD7}" type="sibTrans" cxnId="{7FD48619-1C48-4AEA-BFCB-FDC9CA8CA9DA}">
      <dgm:prSet/>
      <dgm:spPr/>
      <dgm:t>
        <a:bodyPr/>
        <a:lstStyle/>
        <a:p>
          <a:endParaRPr lang="en-IN"/>
        </a:p>
      </dgm:t>
    </dgm:pt>
    <dgm:pt modelId="{10A02496-97DB-4B13-83FF-A94A1C4D56FE}">
      <dgm:prSet/>
      <dgm:spPr/>
      <dgm:t>
        <a:bodyPr/>
        <a:lstStyle/>
        <a:p>
          <a:r>
            <a:rPr lang="en-US"/>
            <a:t>Interest income.</a:t>
          </a:r>
          <a:endParaRPr lang="en-IN"/>
        </a:p>
      </dgm:t>
    </dgm:pt>
    <dgm:pt modelId="{3909840D-8390-47D2-A53D-D34A5ADAC87D}" type="parTrans" cxnId="{31371337-633E-4024-B00E-4A05CE3B4281}">
      <dgm:prSet/>
      <dgm:spPr/>
      <dgm:t>
        <a:bodyPr/>
        <a:lstStyle/>
        <a:p>
          <a:endParaRPr lang="en-IN"/>
        </a:p>
      </dgm:t>
    </dgm:pt>
    <dgm:pt modelId="{A05B1EB6-E247-4643-BE5B-5E3B76283FCB}" type="sibTrans" cxnId="{31371337-633E-4024-B00E-4A05CE3B4281}">
      <dgm:prSet/>
      <dgm:spPr/>
      <dgm:t>
        <a:bodyPr/>
        <a:lstStyle/>
        <a:p>
          <a:endParaRPr lang="en-IN"/>
        </a:p>
      </dgm:t>
    </dgm:pt>
    <dgm:pt modelId="{1D790FA9-3BD0-42B0-B1AB-987120D06947}">
      <dgm:prSet/>
      <dgm:spPr/>
      <dgm:t>
        <a:bodyPr/>
        <a:lstStyle/>
        <a:p>
          <a:r>
            <a:rPr lang="en-US"/>
            <a:t>Payments to contractors, fees for professional and technical services, etc.</a:t>
          </a:r>
          <a:endParaRPr lang="en-IN"/>
        </a:p>
      </dgm:t>
    </dgm:pt>
    <dgm:pt modelId="{D2C7A175-E3A9-4FBE-B745-45E8B2E6E4DB}" type="parTrans" cxnId="{B148E9A9-C80F-4FE0-A262-804FE36DDB4B}">
      <dgm:prSet/>
      <dgm:spPr/>
      <dgm:t>
        <a:bodyPr/>
        <a:lstStyle/>
        <a:p>
          <a:endParaRPr lang="en-IN"/>
        </a:p>
      </dgm:t>
    </dgm:pt>
    <dgm:pt modelId="{6D2C4BA6-733E-4743-B3FF-51078D576747}" type="sibTrans" cxnId="{B148E9A9-C80F-4FE0-A262-804FE36DDB4B}">
      <dgm:prSet/>
      <dgm:spPr/>
      <dgm:t>
        <a:bodyPr/>
        <a:lstStyle/>
        <a:p>
          <a:endParaRPr lang="en-IN"/>
        </a:p>
      </dgm:t>
    </dgm:pt>
    <dgm:pt modelId="{3C7A442D-607D-436A-8028-7C8A3892A064}">
      <dgm:prSet/>
      <dgm:spPr/>
      <dgm:t>
        <a:bodyPr/>
        <a:lstStyle/>
        <a:p>
          <a:r>
            <a:rPr lang="en-US"/>
            <a:t>Dividend.</a:t>
          </a:r>
          <a:endParaRPr lang="en-IN"/>
        </a:p>
      </dgm:t>
    </dgm:pt>
    <dgm:pt modelId="{4282467F-4882-408E-8361-2DF3B45E3D05}" type="parTrans" cxnId="{E8DC0151-B659-48E1-8C24-08C41B9A11C1}">
      <dgm:prSet/>
      <dgm:spPr/>
      <dgm:t>
        <a:bodyPr/>
        <a:lstStyle/>
        <a:p>
          <a:endParaRPr lang="en-IN"/>
        </a:p>
      </dgm:t>
    </dgm:pt>
    <dgm:pt modelId="{0162D4A5-99CA-479C-9B94-011A8BB7F07C}" type="sibTrans" cxnId="{E8DC0151-B659-48E1-8C24-08C41B9A11C1}">
      <dgm:prSet/>
      <dgm:spPr/>
      <dgm:t>
        <a:bodyPr/>
        <a:lstStyle/>
        <a:p>
          <a:endParaRPr lang="en-IN"/>
        </a:p>
      </dgm:t>
    </dgm:pt>
    <dgm:pt modelId="{F96585B4-1C67-46CE-8B2C-630B4185F4D2}">
      <dgm:prSet/>
      <dgm:spPr/>
      <dgm:t>
        <a:bodyPr/>
        <a:lstStyle/>
        <a:p>
          <a:r>
            <a:rPr lang="en-US"/>
            <a:t>Other cases.</a:t>
          </a:r>
          <a:endParaRPr lang="en-IN"/>
        </a:p>
      </dgm:t>
    </dgm:pt>
    <dgm:pt modelId="{C138E5B9-E378-4948-91AC-AE7EF216CA38}" type="parTrans" cxnId="{B8467BCC-DB77-45E1-A645-9D557E348FE2}">
      <dgm:prSet/>
      <dgm:spPr/>
      <dgm:t>
        <a:bodyPr/>
        <a:lstStyle/>
        <a:p>
          <a:endParaRPr lang="en-IN"/>
        </a:p>
      </dgm:t>
    </dgm:pt>
    <dgm:pt modelId="{F14C3F28-ADD4-4D5F-BC52-8ED864621255}" type="sibTrans" cxnId="{B8467BCC-DB77-45E1-A645-9D557E348FE2}">
      <dgm:prSet/>
      <dgm:spPr/>
      <dgm:t>
        <a:bodyPr/>
        <a:lstStyle/>
        <a:p>
          <a:endParaRPr lang="en-IN"/>
        </a:p>
      </dgm:t>
    </dgm:pt>
    <dgm:pt modelId="{BBEB7579-C97C-4355-9951-7C69B4285DFA}" type="pres">
      <dgm:prSet presAssocID="{6B5757AA-0078-4247-9725-D845DF92C6C2}" presName="linear" presStyleCnt="0">
        <dgm:presLayoutVars>
          <dgm:animLvl val="lvl"/>
          <dgm:resizeHandles val="exact"/>
        </dgm:presLayoutVars>
      </dgm:prSet>
      <dgm:spPr/>
    </dgm:pt>
    <dgm:pt modelId="{012FCAF2-9E93-4603-A0EA-366773FE4FE0}" type="pres">
      <dgm:prSet presAssocID="{7231D38B-2D5F-45E3-BE73-65C7D000C1ED}" presName="parentText" presStyleLbl="node1" presStyleIdx="0" presStyleCnt="8">
        <dgm:presLayoutVars>
          <dgm:chMax val="0"/>
          <dgm:bulletEnabled val="1"/>
        </dgm:presLayoutVars>
      </dgm:prSet>
      <dgm:spPr/>
    </dgm:pt>
    <dgm:pt modelId="{6B7AA680-D68F-4453-8F3A-EBE3091568E0}" type="pres">
      <dgm:prSet presAssocID="{062B5739-B48A-4963-A89C-0195166CD7D6}" presName="spacer" presStyleCnt="0"/>
      <dgm:spPr/>
    </dgm:pt>
    <dgm:pt modelId="{FAB7F424-6971-4257-9E72-3B4371C51A82}" type="pres">
      <dgm:prSet presAssocID="{CC9F93C0-3D9F-4368-B720-EEB169A5EC3B}" presName="parentText" presStyleLbl="node1" presStyleIdx="1" presStyleCnt="8">
        <dgm:presLayoutVars>
          <dgm:chMax val="0"/>
          <dgm:bulletEnabled val="1"/>
        </dgm:presLayoutVars>
      </dgm:prSet>
      <dgm:spPr/>
    </dgm:pt>
    <dgm:pt modelId="{086A6D77-12CA-4879-B256-9BBB4C39E74C}" type="pres">
      <dgm:prSet presAssocID="{83806369-C761-46FE-BDD4-475BDE2AD014}" presName="spacer" presStyleCnt="0"/>
      <dgm:spPr/>
    </dgm:pt>
    <dgm:pt modelId="{A258F115-CD50-475A-8FE8-03A998635046}" type="pres">
      <dgm:prSet presAssocID="{7C53C059-DFD0-482E-AAA9-33630BA544C2}" presName="parentText" presStyleLbl="node1" presStyleIdx="2" presStyleCnt="8">
        <dgm:presLayoutVars>
          <dgm:chMax val="0"/>
          <dgm:bulletEnabled val="1"/>
        </dgm:presLayoutVars>
      </dgm:prSet>
      <dgm:spPr/>
    </dgm:pt>
    <dgm:pt modelId="{C5C92E2B-E69C-4BE3-B238-5721A4EACB6D}" type="pres">
      <dgm:prSet presAssocID="{798F7EEA-0140-4C38-BC2D-10BC3C2196E2}" presName="spacer" presStyleCnt="0"/>
      <dgm:spPr/>
    </dgm:pt>
    <dgm:pt modelId="{72B37EAA-02F2-4BB5-99BB-8F498FA4E919}" type="pres">
      <dgm:prSet presAssocID="{FC78B83F-70E2-4346-AE50-3394F2FA33DB}" presName="parentText" presStyleLbl="node1" presStyleIdx="3" presStyleCnt="8">
        <dgm:presLayoutVars>
          <dgm:chMax val="0"/>
          <dgm:bulletEnabled val="1"/>
        </dgm:presLayoutVars>
      </dgm:prSet>
      <dgm:spPr/>
    </dgm:pt>
    <dgm:pt modelId="{82CC3EFC-4F3F-49EE-872A-9CC021F9B41B}" type="pres">
      <dgm:prSet presAssocID="{E8AB5D20-7D30-4CA4-BC45-E6C72E25EAD7}" presName="spacer" presStyleCnt="0"/>
      <dgm:spPr/>
    </dgm:pt>
    <dgm:pt modelId="{3AEFECAC-7565-41F8-B888-8E6BB50FAD4D}" type="pres">
      <dgm:prSet presAssocID="{10A02496-97DB-4B13-83FF-A94A1C4D56FE}" presName="parentText" presStyleLbl="node1" presStyleIdx="4" presStyleCnt="8">
        <dgm:presLayoutVars>
          <dgm:chMax val="0"/>
          <dgm:bulletEnabled val="1"/>
        </dgm:presLayoutVars>
      </dgm:prSet>
      <dgm:spPr/>
    </dgm:pt>
    <dgm:pt modelId="{EE3C1312-1FA6-4280-B460-C99AB9D3BCB5}" type="pres">
      <dgm:prSet presAssocID="{A05B1EB6-E247-4643-BE5B-5E3B76283FCB}" presName="spacer" presStyleCnt="0"/>
      <dgm:spPr/>
    </dgm:pt>
    <dgm:pt modelId="{7EDDEFB6-CCD0-40ED-94BB-2D59CBD3CC80}" type="pres">
      <dgm:prSet presAssocID="{1D790FA9-3BD0-42B0-B1AB-987120D06947}" presName="parentText" presStyleLbl="node1" presStyleIdx="5" presStyleCnt="8">
        <dgm:presLayoutVars>
          <dgm:chMax val="0"/>
          <dgm:bulletEnabled val="1"/>
        </dgm:presLayoutVars>
      </dgm:prSet>
      <dgm:spPr/>
    </dgm:pt>
    <dgm:pt modelId="{25CF15B8-A7A3-4F05-A54D-030EE0936BD6}" type="pres">
      <dgm:prSet presAssocID="{6D2C4BA6-733E-4743-B3FF-51078D576747}" presName="spacer" presStyleCnt="0"/>
      <dgm:spPr/>
    </dgm:pt>
    <dgm:pt modelId="{ABC03FF5-B507-4099-A9CF-03DE0DA6ABB7}" type="pres">
      <dgm:prSet presAssocID="{3C7A442D-607D-436A-8028-7C8A3892A064}" presName="parentText" presStyleLbl="node1" presStyleIdx="6" presStyleCnt="8">
        <dgm:presLayoutVars>
          <dgm:chMax val="0"/>
          <dgm:bulletEnabled val="1"/>
        </dgm:presLayoutVars>
      </dgm:prSet>
      <dgm:spPr/>
    </dgm:pt>
    <dgm:pt modelId="{EDCF3807-D5EA-49D4-B231-8857E4E87A81}" type="pres">
      <dgm:prSet presAssocID="{0162D4A5-99CA-479C-9B94-011A8BB7F07C}" presName="spacer" presStyleCnt="0"/>
      <dgm:spPr/>
    </dgm:pt>
    <dgm:pt modelId="{EBD4F041-D06F-4930-B011-8D6352CA63C8}" type="pres">
      <dgm:prSet presAssocID="{F96585B4-1C67-46CE-8B2C-630B4185F4D2}" presName="parentText" presStyleLbl="node1" presStyleIdx="7" presStyleCnt="8">
        <dgm:presLayoutVars>
          <dgm:chMax val="0"/>
          <dgm:bulletEnabled val="1"/>
        </dgm:presLayoutVars>
      </dgm:prSet>
      <dgm:spPr/>
    </dgm:pt>
  </dgm:ptLst>
  <dgm:cxnLst>
    <dgm:cxn modelId="{141DAD11-37F7-430F-BFA2-DD6C630D8C1E}" type="presOf" srcId="{6B5757AA-0078-4247-9725-D845DF92C6C2}" destId="{BBEB7579-C97C-4355-9951-7C69B4285DFA}" srcOrd="0" destOrd="0" presId="urn:microsoft.com/office/officeart/2005/8/layout/vList2"/>
    <dgm:cxn modelId="{7FD48619-1C48-4AEA-BFCB-FDC9CA8CA9DA}" srcId="{6B5757AA-0078-4247-9725-D845DF92C6C2}" destId="{FC78B83F-70E2-4346-AE50-3394F2FA33DB}" srcOrd="3" destOrd="0" parTransId="{DC57FFD0-AA38-4872-AB3A-D604A119EDAD}" sibTransId="{E8AB5D20-7D30-4CA4-BC45-E6C72E25EAD7}"/>
    <dgm:cxn modelId="{6EBBBC2F-EF6D-4EF0-9C46-61B47AF16713}" srcId="{6B5757AA-0078-4247-9725-D845DF92C6C2}" destId="{7231D38B-2D5F-45E3-BE73-65C7D000C1ED}" srcOrd="0" destOrd="0" parTransId="{A626AD81-BCEA-499A-AD67-561C726718BE}" sibTransId="{062B5739-B48A-4963-A89C-0195166CD7D6}"/>
    <dgm:cxn modelId="{BE43FB34-B38F-447A-8838-C82BD38758CC}" type="presOf" srcId="{3C7A442D-607D-436A-8028-7C8A3892A064}" destId="{ABC03FF5-B507-4099-A9CF-03DE0DA6ABB7}" srcOrd="0" destOrd="0" presId="urn:microsoft.com/office/officeart/2005/8/layout/vList2"/>
    <dgm:cxn modelId="{31371337-633E-4024-B00E-4A05CE3B4281}" srcId="{6B5757AA-0078-4247-9725-D845DF92C6C2}" destId="{10A02496-97DB-4B13-83FF-A94A1C4D56FE}" srcOrd="4" destOrd="0" parTransId="{3909840D-8390-47D2-A53D-D34A5ADAC87D}" sibTransId="{A05B1EB6-E247-4643-BE5B-5E3B76283FCB}"/>
    <dgm:cxn modelId="{9BAFB439-C28A-4285-900E-CAF997EDD74C}" type="presOf" srcId="{FC78B83F-70E2-4346-AE50-3394F2FA33DB}" destId="{72B37EAA-02F2-4BB5-99BB-8F498FA4E919}" srcOrd="0" destOrd="0" presId="urn:microsoft.com/office/officeart/2005/8/layout/vList2"/>
    <dgm:cxn modelId="{A1A51844-D9F6-46A6-8058-A004B54D725E}" type="presOf" srcId="{CC9F93C0-3D9F-4368-B720-EEB169A5EC3B}" destId="{FAB7F424-6971-4257-9E72-3B4371C51A82}" srcOrd="0" destOrd="0" presId="urn:microsoft.com/office/officeart/2005/8/layout/vList2"/>
    <dgm:cxn modelId="{E8DC0151-B659-48E1-8C24-08C41B9A11C1}" srcId="{6B5757AA-0078-4247-9725-D845DF92C6C2}" destId="{3C7A442D-607D-436A-8028-7C8A3892A064}" srcOrd="6" destOrd="0" parTransId="{4282467F-4882-408E-8361-2DF3B45E3D05}" sibTransId="{0162D4A5-99CA-479C-9B94-011A8BB7F07C}"/>
    <dgm:cxn modelId="{1C476552-1FBF-43B9-90CB-E7A3D1AFA2D2}" srcId="{6B5757AA-0078-4247-9725-D845DF92C6C2}" destId="{CC9F93C0-3D9F-4368-B720-EEB169A5EC3B}" srcOrd="1" destOrd="0" parTransId="{9B35A608-C18E-445B-8B3A-D8F8D3191A90}" sibTransId="{83806369-C761-46FE-BDD4-475BDE2AD014}"/>
    <dgm:cxn modelId="{F00B3D76-BCD2-459B-83AB-8C956852D593}" type="presOf" srcId="{F96585B4-1C67-46CE-8B2C-630B4185F4D2}" destId="{EBD4F041-D06F-4930-B011-8D6352CA63C8}" srcOrd="0" destOrd="0" presId="urn:microsoft.com/office/officeart/2005/8/layout/vList2"/>
    <dgm:cxn modelId="{56F8B38D-B7D6-4544-8782-DDA3E72064F2}" type="presOf" srcId="{7231D38B-2D5F-45E3-BE73-65C7D000C1ED}" destId="{012FCAF2-9E93-4603-A0EA-366773FE4FE0}" srcOrd="0" destOrd="0" presId="urn:microsoft.com/office/officeart/2005/8/layout/vList2"/>
    <dgm:cxn modelId="{B148E9A9-C80F-4FE0-A262-804FE36DDB4B}" srcId="{6B5757AA-0078-4247-9725-D845DF92C6C2}" destId="{1D790FA9-3BD0-42B0-B1AB-987120D06947}" srcOrd="5" destOrd="0" parTransId="{D2C7A175-E3A9-4FBE-B745-45E8B2E6E4DB}" sibTransId="{6D2C4BA6-733E-4743-B3FF-51078D576747}"/>
    <dgm:cxn modelId="{1C39FDAB-3F4D-4A30-8491-289EB161C459}" type="presOf" srcId="{10A02496-97DB-4B13-83FF-A94A1C4D56FE}" destId="{3AEFECAC-7565-41F8-B888-8E6BB50FAD4D}" srcOrd="0" destOrd="0" presId="urn:microsoft.com/office/officeart/2005/8/layout/vList2"/>
    <dgm:cxn modelId="{F6BC19B5-06BF-4C98-AA84-A8DCEE7148E3}" type="presOf" srcId="{1D790FA9-3BD0-42B0-B1AB-987120D06947}" destId="{7EDDEFB6-CCD0-40ED-94BB-2D59CBD3CC80}" srcOrd="0" destOrd="0" presId="urn:microsoft.com/office/officeart/2005/8/layout/vList2"/>
    <dgm:cxn modelId="{B8467BCC-DB77-45E1-A645-9D557E348FE2}" srcId="{6B5757AA-0078-4247-9725-D845DF92C6C2}" destId="{F96585B4-1C67-46CE-8B2C-630B4185F4D2}" srcOrd="7" destOrd="0" parTransId="{C138E5B9-E378-4948-91AC-AE7EF216CA38}" sibTransId="{F14C3F28-ADD4-4D5F-BC52-8ED864621255}"/>
    <dgm:cxn modelId="{286D89E6-65D2-4A70-BB1E-90A28522EB5C}" srcId="{6B5757AA-0078-4247-9725-D845DF92C6C2}" destId="{7C53C059-DFD0-482E-AAA9-33630BA544C2}" srcOrd="2" destOrd="0" parTransId="{E27EA20D-C346-41C7-951E-F9F77A79677E}" sibTransId="{798F7EEA-0140-4C38-BC2D-10BC3C2196E2}"/>
    <dgm:cxn modelId="{CAA755F9-B6D5-43E3-A827-91EA52BCDA8F}" type="presOf" srcId="{7C53C059-DFD0-482E-AAA9-33630BA544C2}" destId="{A258F115-CD50-475A-8FE8-03A998635046}" srcOrd="0" destOrd="0" presId="urn:microsoft.com/office/officeart/2005/8/layout/vList2"/>
    <dgm:cxn modelId="{0710B445-94D0-4F59-9B8A-28998FCCBA1D}" type="presParOf" srcId="{BBEB7579-C97C-4355-9951-7C69B4285DFA}" destId="{012FCAF2-9E93-4603-A0EA-366773FE4FE0}" srcOrd="0" destOrd="0" presId="urn:microsoft.com/office/officeart/2005/8/layout/vList2"/>
    <dgm:cxn modelId="{FE44CB59-6FCB-43E2-9F36-D33BD7B8DE21}" type="presParOf" srcId="{BBEB7579-C97C-4355-9951-7C69B4285DFA}" destId="{6B7AA680-D68F-4453-8F3A-EBE3091568E0}" srcOrd="1" destOrd="0" presId="urn:microsoft.com/office/officeart/2005/8/layout/vList2"/>
    <dgm:cxn modelId="{5694BF89-DB22-46E2-B06C-AE886146448C}" type="presParOf" srcId="{BBEB7579-C97C-4355-9951-7C69B4285DFA}" destId="{FAB7F424-6971-4257-9E72-3B4371C51A82}" srcOrd="2" destOrd="0" presId="urn:microsoft.com/office/officeart/2005/8/layout/vList2"/>
    <dgm:cxn modelId="{4F5261E1-A3E4-4AA5-A80E-9E8090EC0376}" type="presParOf" srcId="{BBEB7579-C97C-4355-9951-7C69B4285DFA}" destId="{086A6D77-12CA-4879-B256-9BBB4C39E74C}" srcOrd="3" destOrd="0" presId="urn:microsoft.com/office/officeart/2005/8/layout/vList2"/>
    <dgm:cxn modelId="{7C11846C-E5E7-4F60-8508-D8B9BAA0BB92}" type="presParOf" srcId="{BBEB7579-C97C-4355-9951-7C69B4285DFA}" destId="{A258F115-CD50-475A-8FE8-03A998635046}" srcOrd="4" destOrd="0" presId="urn:microsoft.com/office/officeart/2005/8/layout/vList2"/>
    <dgm:cxn modelId="{F411C88B-84B9-406B-89E0-7612F7BC8104}" type="presParOf" srcId="{BBEB7579-C97C-4355-9951-7C69B4285DFA}" destId="{C5C92E2B-E69C-4BE3-B238-5721A4EACB6D}" srcOrd="5" destOrd="0" presId="urn:microsoft.com/office/officeart/2005/8/layout/vList2"/>
    <dgm:cxn modelId="{FCB48250-6ED6-47D6-B14B-791929944E1A}" type="presParOf" srcId="{BBEB7579-C97C-4355-9951-7C69B4285DFA}" destId="{72B37EAA-02F2-4BB5-99BB-8F498FA4E919}" srcOrd="6" destOrd="0" presId="urn:microsoft.com/office/officeart/2005/8/layout/vList2"/>
    <dgm:cxn modelId="{58546962-7CA5-462B-A84A-33D1680D600B}" type="presParOf" srcId="{BBEB7579-C97C-4355-9951-7C69B4285DFA}" destId="{82CC3EFC-4F3F-49EE-872A-9CC021F9B41B}" srcOrd="7" destOrd="0" presId="urn:microsoft.com/office/officeart/2005/8/layout/vList2"/>
    <dgm:cxn modelId="{24F42615-9D16-4AA1-9630-AA5F2EF34A0A}" type="presParOf" srcId="{BBEB7579-C97C-4355-9951-7C69B4285DFA}" destId="{3AEFECAC-7565-41F8-B888-8E6BB50FAD4D}" srcOrd="8" destOrd="0" presId="urn:microsoft.com/office/officeart/2005/8/layout/vList2"/>
    <dgm:cxn modelId="{6CD6BD5B-B331-4D38-93AB-ADA9E17862A6}" type="presParOf" srcId="{BBEB7579-C97C-4355-9951-7C69B4285DFA}" destId="{EE3C1312-1FA6-4280-B460-C99AB9D3BCB5}" srcOrd="9" destOrd="0" presId="urn:microsoft.com/office/officeart/2005/8/layout/vList2"/>
    <dgm:cxn modelId="{B0F6B461-6007-471F-9F87-C0671C6E991F}" type="presParOf" srcId="{BBEB7579-C97C-4355-9951-7C69B4285DFA}" destId="{7EDDEFB6-CCD0-40ED-94BB-2D59CBD3CC80}" srcOrd="10" destOrd="0" presId="urn:microsoft.com/office/officeart/2005/8/layout/vList2"/>
    <dgm:cxn modelId="{24C62F7A-A482-4058-A2FD-693099A7A299}" type="presParOf" srcId="{BBEB7579-C97C-4355-9951-7C69B4285DFA}" destId="{25CF15B8-A7A3-4F05-A54D-030EE0936BD6}" srcOrd="11" destOrd="0" presId="urn:microsoft.com/office/officeart/2005/8/layout/vList2"/>
    <dgm:cxn modelId="{8F4C54B6-09DC-49B6-A4C2-A1604F145EB2}" type="presParOf" srcId="{BBEB7579-C97C-4355-9951-7C69B4285DFA}" destId="{ABC03FF5-B507-4099-A9CF-03DE0DA6ABB7}" srcOrd="12" destOrd="0" presId="urn:microsoft.com/office/officeart/2005/8/layout/vList2"/>
    <dgm:cxn modelId="{3915B5F0-DC50-4B39-9CCD-A5554741CBA1}" type="presParOf" srcId="{BBEB7579-C97C-4355-9951-7C69B4285DFA}" destId="{EDCF3807-D5EA-49D4-B231-8857E4E87A81}" srcOrd="13" destOrd="0" presId="urn:microsoft.com/office/officeart/2005/8/layout/vList2"/>
    <dgm:cxn modelId="{A48F29FF-8DB9-4280-8299-AC1C2FD4E627}" type="presParOf" srcId="{BBEB7579-C97C-4355-9951-7C69B4285DFA}" destId="{EBD4F041-D06F-4930-B011-8D6352CA63C8}"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004A0A1-6486-447E-9901-4FCCC6EE9248}" type="doc">
      <dgm:prSet loTypeId="urn:microsoft.com/office/officeart/2005/8/layout/hProcess11" loCatId="process" qsTypeId="urn:microsoft.com/office/officeart/2005/8/quickstyle/simple1" qsCatId="simple" csTypeId="urn:microsoft.com/office/officeart/2005/8/colors/colorful1" csCatId="colorful"/>
      <dgm:spPr/>
      <dgm:t>
        <a:bodyPr/>
        <a:lstStyle/>
        <a:p>
          <a:endParaRPr lang="en-IN"/>
        </a:p>
      </dgm:t>
    </dgm:pt>
    <dgm:pt modelId="{AD1D1F1F-DC94-4D0F-BA24-769EF2AC123F}">
      <dgm:prSet custT="1"/>
      <dgm:spPr/>
      <dgm:t>
        <a:bodyPr/>
        <a:lstStyle/>
        <a:p>
          <a:r>
            <a:rPr lang="en-IN" sz="2400" dirty="0"/>
            <a:t>Act</a:t>
          </a:r>
        </a:p>
      </dgm:t>
    </dgm:pt>
    <dgm:pt modelId="{4D2DF61A-F203-41D2-BEEB-556C3D5430D3}" type="parTrans" cxnId="{946AC5B6-F905-42FF-AD2F-5B3E2659F98F}">
      <dgm:prSet/>
      <dgm:spPr/>
      <dgm:t>
        <a:bodyPr/>
        <a:lstStyle/>
        <a:p>
          <a:endParaRPr lang="en-IN"/>
        </a:p>
      </dgm:t>
    </dgm:pt>
    <dgm:pt modelId="{17B9CA4C-8358-46F8-9C7C-DD1BA82477B7}" type="sibTrans" cxnId="{946AC5B6-F905-42FF-AD2F-5B3E2659F98F}">
      <dgm:prSet/>
      <dgm:spPr/>
      <dgm:t>
        <a:bodyPr/>
        <a:lstStyle/>
        <a:p>
          <a:endParaRPr lang="en-IN"/>
        </a:p>
      </dgm:t>
    </dgm:pt>
    <dgm:pt modelId="{E049B511-A9AF-4847-A50E-6DB0DC3E3C08}">
      <dgm:prSet custT="1"/>
      <dgm:spPr/>
      <dgm:t>
        <a:bodyPr/>
        <a:lstStyle/>
        <a:p>
          <a:r>
            <a:rPr lang="en-IN" sz="2400" dirty="0"/>
            <a:t>Rules</a:t>
          </a:r>
        </a:p>
      </dgm:t>
    </dgm:pt>
    <dgm:pt modelId="{367858B4-C7B1-4042-94B0-95C81266AB57}" type="parTrans" cxnId="{90B30C74-9ED6-4EEF-BF89-37197F0A3761}">
      <dgm:prSet/>
      <dgm:spPr/>
      <dgm:t>
        <a:bodyPr/>
        <a:lstStyle/>
        <a:p>
          <a:endParaRPr lang="en-IN"/>
        </a:p>
      </dgm:t>
    </dgm:pt>
    <dgm:pt modelId="{03EE2F6A-AFAB-4C09-AD07-56CFCD03E0D8}" type="sibTrans" cxnId="{90B30C74-9ED6-4EEF-BF89-37197F0A3761}">
      <dgm:prSet/>
      <dgm:spPr/>
      <dgm:t>
        <a:bodyPr/>
        <a:lstStyle/>
        <a:p>
          <a:endParaRPr lang="en-IN"/>
        </a:p>
      </dgm:t>
    </dgm:pt>
    <dgm:pt modelId="{D3274BA1-E96B-4138-AFC6-32212C6A9517}">
      <dgm:prSet custT="1"/>
      <dgm:spPr/>
      <dgm:t>
        <a:bodyPr/>
        <a:lstStyle/>
        <a:p>
          <a:r>
            <a:rPr lang="en-IN" sz="2400" dirty="0"/>
            <a:t>Forms</a:t>
          </a:r>
        </a:p>
      </dgm:t>
    </dgm:pt>
    <dgm:pt modelId="{02381882-A270-43BA-B3A4-4B8BD8CFC42C}" type="parTrans" cxnId="{1B3DEE1B-0C8C-497D-BA0D-71F62095D228}">
      <dgm:prSet/>
      <dgm:spPr/>
      <dgm:t>
        <a:bodyPr/>
        <a:lstStyle/>
        <a:p>
          <a:endParaRPr lang="en-IN"/>
        </a:p>
      </dgm:t>
    </dgm:pt>
    <dgm:pt modelId="{897E3B6F-7579-4CD0-B122-21C0110BDAAB}" type="sibTrans" cxnId="{1B3DEE1B-0C8C-497D-BA0D-71F62095D228}">
      <dgm:prSet/>
      <dgm:spPr/>
      <dgm:t>
        <a:bodyPr/>
        <a:lstStyle/>
        <a:p>
          <a:endParaRPr lang="en-IN"/>
        </a:p>
      </dgm:t>
    </dgm:pt>
    <dgm:pt modelId="{995CC9F4-C971-43A1-9161-2D39DCD99975}">
      <dgm:prSet custT="1"/>
      <dgm:spPr/>
      <dgm:t>
        <a:bodyPr/>
        <a:lstStyle/>
        <a:p>
          <a:r>
            <a:rPr lang="en-IN" sz="2400" dirty="0"/>
            <a:t>Utility</a:t>
          </a:r>
        </a:p>
      </dgm:t>
    </dgm:pt>
    <dgm:pt modelId="{71B64EF7-D327-4EE4-B072-8D2B862A9518}" type="parTrans" cxnId="{CE5BD8A5-DEB2-46D1-A951-7794AE1C8642}">
      <dgm:prSet/>
      <dgm:spPr/>
      <dgm:t>
        <a:bodyPr/>
        <a:lstStyle/>
        <a:p>
          <a:endParaRPr lang="en-IN"/>
        </a:p>
      </dgm:t>
    </dgm:pt>
    <dgm:pt modelId="{B5C6C4B7-F1F6-4174-A4F9-C5FAC55558FB}" type="sibTrans" cxnId="{CE5BD8A5-DEB2-46D1-A951-7794AE1C8642}">
      <dgm:prSet/>
      <dgm:spPr/>
      <dgm:t>
        <a:bodyPr/>
        <a:lstStyle/>
        <a:p>
          <a:endParaRPr lang="en-IN"/>
        </a:p>
      </dgm:t>
    </dgm:pt>
    <dgm:pt modelId="{18F46D3F-2AB5-4C39-AD50-041FC9208DBB}" type="pres">
      <dgm:prSet presAssocID="{3004A0A1-6486-447E-9901-4FCCC6EE9248}" presName="Name0" presStyleCnt="0">
        <dgm:presLayoutVars>
          <dgm:dir/>
          <dgm:resizeHandles val="exact"/>
        </dgm:presLayoutVars>
      </dgm:prSet>
      <dgm:spPr/>
    </dgm:pt>
    <dgm:pt modelId="{4A4D9304-143D-4061-AEE2-44787DB93EE4}" type="pres">
      <dgm:prSet presAssocID="{3004A0A1-6486-447E-9901-4FCCC6EE9248}" presName="arrow" presStyleLbl="bgShp" presStyleIdx="0" presStyleCnt="1"/>
      <dgm:spPr/>
    </dgm:pt>
    <dgm:pt modelId="{7FEC6A24-0132-43E3-8F02-33E580AEE5EB}" type="pres">
      <dgm:prSet presAssocID="{3004A0A1-6486-447E-9901-4FCCC6EE9248}" presName="points" presStyleCnt="0"/>
      <dgm:spPr/>
    </dgm:pt>
    <dgm:pt modelId="{75D8F480-33F1-4DDD-B5C9-4291A486E839}" type="pres">
      <dgm:prSet presAssocID="{AD1D1F1F-DC94-4D0F-BA24-769EF2AC123F}" presName="compositeA" presStyleCnt="0"/>
      <dgm:spPr/>
    </dgm:pt>
    <dgm:pt modelId="{A791E12D-63CE-41F1-ADDF-FDB291CC1891}" type="pres">
      <dgm:prSet presAssocID="{AD1D1F1F-DC94-4D0F-BA24-769EF2AC123F}" presName="textA" presStyleLbl="revTx" presStyleIdx="0" presStyleCnt="4">
        <dgm:presLayoutVars>
          <dgm:bulletEnabled val="1"/>
        </dgm:presLayoutVars>
      </dgm:prSet>
      <dgm:spPr/>
    </dgm:pt>
    <dgm:pt modelId="{F702D94C-BD72-4C87-A02C-A8A06E321DC4}" type="pres">
      <dgm:prSet presAssocID="{AD1D1F1F-DC94-4D0F-BA24-769EF2AC123F}" presName="circleA" presStyleLbl="node1" presStyleIdx="0" presStyleCnt="4"/>
      <dgm:spPr/>
    </dgm:pt>
    <dgm:pt modelId="{F22128E3-A343-4D9F-8786-61264F4A66CA}" type="pres">
      <dgm:prSet presAssocID="{AD1D1F1F-DC94-4D0F-BA24-769EF2AC123F}" presName="spaceA" presStyleCnt="0"/>
      <dgm:spPr/>
    </dgm:pt>
    <dgm:pt modelId="{BD17528B-B5F9-4739-A755-3EB56548FB41}" type="pres">
      <dgm:prSet presAssocID="{17B9CA4C-8358-46F8-9C7C-DD1BA82477B7}" presName="space" presStyleCnt="0"/>
      <dgm:spPr/>
    </dgm:pt>
    <dgm:pt modelId="{70EA6DF9-94BD-4EEA-8E36-5AF970050052}" type="pres">
      <dgm:prSet presAssocID="{E049B511-A9AF-4847-A50E-6DB0DC3E3C08}" presName="compositeB" presStyleCnt="0"/>
      <dgm:spPr/>
    </dgm:pt>
    <dgm:pt modelId="{16585DA5-5B5E-42F7-AAEA-709348EF84C5}" type="pres">
      <dgm:prSet presAssocID="{E049B511-A9AF-4847-A50E-6DB0DC3E3C08}" presName="textB" presStyleLbl="revTx" presStyleIdx="1" presStyleCnt="4">
        <dgm:presLayoutVars>
          <dgm:bulletEnabled val="1"/>
        </dgm:presLayoutVars>
      </dgm:prSet>
      <dgm:spPr/>
    </dgm:pt>
    <dgm:pt modelId="{2637ECE1-C760-4FE7-BCC6-268B9179DF75}" type="pres">
      <dgm:prSet presAssocID="{E049B511-A9AF-4847-A50E-6DB0DC3E3C08}" presName="circleB" presStyleLbl="node1" presStyleIdx="1" presStyleCnt="4"/>
      <dgm:spPr/>
    </dgm:pt>
    <dgm:pt modelId="{8DE78440-4A8F-4A3D-B2D9-9201D13F9879}" type="pres">
      <dgm:prSet presAssocID="{E049B511-A9AF-4847-A50E-6DB0DC3E3C08}" presName="spaceB" presStyleCnt="0"/>
      <dgm:spPr/>
    </dgm:pt>
    <dgm:pt modelId="{B5E9B8B8-B597-452D-9DC7-79C4D74C8465}" type="pres">
      <dgm:prSet presAssocID="{03EE2F6A-AFAB-4C09-AD07-56CFCD03E0D8}" presName="space" presStyleCnt="0"/>
      <dgm:spPr/>
    </dgm:pt>
    <dgm:pt modelId="{61181D07-A070-49A1-905F-C2F65A606030}" type="pres">
      <dgm:prSet presAssocID="{D3274BA1-E96B-4138-AFC6-32212C6A9517}" presName="compositeA" presStyleCnt="0"/>
      <dgm:spPr/>
    </dgm:pt>
    <dgm:pt modelId="{D239DE2A-5EA5-417B-948D-956A55FCE9FF}" type="pres">
      <dgm:prSet presAssocID="{D3274BA1-E96B-4138-AFC6-32212C6A9517}" presName="textA" presStyleLbl="revTx" presStyleIdx="2" presStyleCnt="4">
        <dgm:presLayoutVars>
          <dgm:bulletEnabled val="1"/>
        </dgm:presLayoutVars>
      </dgm:prSet>
      <dgm:spPr/>
    </dgm:pt>
    <dgm:pt modelId="{7384553D-8795-4431-90C6-788AC6DC7171}" type="pres">
      <dgm:prSet presAssocID="{D3274BA1-E96B-4138-AFC6-32212C6A9517}" presName="circleA" presStyleLbl="node1" presStyleIdx="2" presStyleCnt="4"/>
      <dgm:spPr/>
    </dgm:pt>
    <dgm:pt modelId="{3C0ED292-A86E-415E-B5D6-896E9FE50277}" type="pres">
      <dgm:prSet presAssocID="{D3274BA1-E96B-4138-AFC6-32212C6A9517}" presName="spaceA" presStyleCnt="0"/>
      <dgm:spPr/>
    </dgm:pt>
    <dgm:pt modelId="{01C1C78E-B1CE-4C59-8561-6E1F39B54EB7}" type="pres">
      <dgm:prSet presAssocID="{897E3B6F-7579-4CD0-B122-21C0110BDAAB}" presName="space" presStyleCnt="0"/>
      <dgm:spPr/>
    </dgm:pt>
    <dgm:pt modelId="{A3544B46-5833-4C5C-A0CC-6C8E70D6087D}" type="pres">
      <dgm:prSet presAssocID="{995CC9F4-C971-43A1-9161-2D39DCD99975}" presName="compositeB" presStyleCnt="0"/>
      <dgm:spPr/>
    </dgm:pt>
    <dgm:pt modelId="{36BA05D7-56D9-4E52-BEE7-95F79B96E76E}" type="pres">
      <dgm:prSet presAssocID="{995CC9F4-C971-43A1-9161-2D39DCD99975}" presName="textB" presStyleLbl="revTx" presStyleIdx="3" presStyleCnt="4">
        <dgm:presLayoutVars>
          <dgm:bulletEnabled val="1"/>
        </dgm:presLayoutVars>
      </dgm:prSet>
      <dgm:spPr/>
    </dgm:pt>
    <dgm:pt modelId="{43115DA4-BDBE-4F48-9DE5-30DA52085DCD}" type="pres">
      <dgm:prSet presAssocID="{995CC9F4-C971-43A1-9161-2D39DCD99975}" presName="circleB" presStyleLbl="node1" presStyleIdx="3" presStyleCnt="4"/>
      <dgm:spPr/>
    </dgm:pt>
    <dgm:pt modelId="{4276051F-E06C-4C82-A530-CBE14FFBE714}" type="pres">
      <dgm:prSet presAssocID="{995CC9F4-C971-43A1-9161-2D39DCD99975}" presName="spaceB" presStyleCnt="0"/>
      <dgm:spPr/>
    </dgm:pt>
  </dgm:ptLst>
  <dgm:cxnLst>
    <dgm:cxn modelId="{1B3DEE1B-0C8C-497D-BA0D-71F62095D228}" srcId="{3004A0A1-6486-447E-9901-4FCCC6EE9248}" destId="{D3274BA1-E96B-4138-AFC6-32212C6A9517}" srcOrd="2" destOrd="0" parTransId="{02381882-A270-43BA-B3A4-4B8BD8CFC42C}" sibTransId="{897E3B6F-7579-4CD0-B122-21C0110BDAAB}"/>
    <dgm:cxn modelId="{F946A246-4F5C-4CA0-A556-E48A280920AC}" type="presOf" srcId="{AD1D1F1F-DC94-4D0F-BA24-769EF2AC123F}" destId="{A791E12D-63CE-41F1-ADDF-FDB291CC1891}" srcOrd="0" destOrd="0" presId="urn:microsoft.com/office/officeart/2005/8/layout/hProcess11"/>
    <dgm:cxn modelId="{90B30C74-9ED6-4EEF-BF89-37197F0A3761}" srcId="{3004A0A1-6486-447E-9901-4FCCC6EE9248}" destId="{E049B511-A9AF-4847-A50E-6DB0DC3E3C08}" srcOrd="1" destOrd="0" parTransId="{367858B4-C7B1-4042-94B0-95C81266AB57}" sibTransId="{03EE2F6A-AFAB-4C09-AD07-56CFCD03E0D8}"/>
    <dgm:cxn modelId="{7E20EF58-5097-47AA-A8C7-56769ED7DF2E}" type="presOf" srcId="{3004A0A1-6486-447E-9901-4FCCC6EE9248}" destId="{18F46D3F-2AB5-4C39-AD50-041FC9208DBB}" srcOrd="0" destOrd="0" presId="urn:microsoft.com/office/officeart/2005/8/layout/hProcess11"/>
    <dgm:cxn modelId="{CE5BD8A5-DEB2-46D1-A951-7794AE1C8642}" srcId="{3004A0A1-6486-447E-9901-4FCCC6EE9248}" destId="{995CC9F4-C971-43A1-9161-2D39DCD99975}" srcOrd="3" destOrd="0" parTransId="{71B64EF7-D327-4EE4-B072-8D2B862A9518}" sibTransId="{B5C6C4B7-F1F6-4174-A4F9-C5FAC55558FB}"/>
    <dgm:cxn modelId="{946AC5B6-F905-42FF-AD2F-5B3E2659F98F}" srcId="{3004A0A1-6486-447E-9901-4FCCC6EE9248}" destId="{AD1D1F1F-DC94-4D0F-BA24-769EF2AC123F}" srcOrd="0" destOrd="0" parTransId="{4D2DF61A-F203-41D2-BEEB-556C3D5430D3}" sibTransId="{17B9CA4C-8358-46F8-9C7C-DD1BA82477B7}"/>
    <dgm:cxn modelId="{C70B31D2-AC2E-4EDE-A7F2-0A042D4D7BCF}" type="presOf" srcId="{D3274BA1-E96B-4138-AFC6-32212C6A9517}" destId="{D239DE2A-5EA5-417B-948D-956A55FCE9FF}" srcOrd="0" destOrd="0" presId="urn:microsoft.com/office/officeart/2005/8/layout/hProcess11"/>
    <dgm:cxn modelId="{2045EADE-9CC3-4F2E-9F0E-FBE945B0696D}" type="presOf" srcId="{E049B511-A9AF-4847-A50E-6DB0DC3E3C08}" destId="{16585DA5-5B5E-42F7-AAEA-709348EF84C5}" srcOrd="0" destOrd="0" presId="urn:microsoft.com/office/officeart/2005/8/layout/hProcess11"/>
    <dgm:cxn modelId="{07784FFF-47CB-497E-B75A-D9B48AF26118}" type="presOf" srcId="{995CC9F4-C971-43A1-9161-2D39DCD99975}" destId="{36BA05D7-56D9-4E52-BEE7-95F79B96E76E}" srcOrd="0" destOrd="0" presId="urn:microsoft.com/office/officeart/2005/8/layout/hProcess11"/>
    <dgm:cxn modelId="{9B06DD9C-ED9A-4349-B5AB-E4409084EF3A}" type="presParOf" srcId="{18F46D3F-2AB5-4C39-AD50-041FC9208DBB}" destId="{4A4D9304-143D-4061-AEE2-44787DB93EE4}" srcOrd="0" destOrd="0" presId="urn:microsoft.com/office/officeart/2005/8/layout/hProcess11"/>
    <dgm:cxn modelId="{828DD72A-A288-420E-9499-ABFA1436FE4A}" type="presParOf" srcId="{18F46D3F-2AB5-4C39-AD50-041FC9208DBB}" destId="{7FEC6A24-0132-43E3-8F02-33E580AEE5EB}" srcOrd="1" destOrd="0" presId="urn:microsoft.com/office/officeart/2005/8/layout/hProcess11"/>
    <dgm:cxn modelId="{DBCE15B9-6C19-468B-94EA-E61EC9BED197}" type="presParOf" srcId="{7FEC6A24-0132-43E3-8F02-33E580AEE5EB}" destId="{75D8F480-33F1-4DDD-B5C9-4291A486E839}" srcOrd="0" destOrd="0" presId="urn:microsoft.com/office/officeart/2005/8/layout/hProcess11"/>
    <dgm:cxn modelId="{74AE5D61-5947-4B49-B2D2-ACC619C03007}" type="presParOf" srcId="{75D8F480-33F1-4DDD-B5C9-4291A486E839}" destId="{A791E12D-63CE-41F1-ADDF-FDB291CC1891}" srcOrd="0" destOrd="0" presId="urn:microsoft.com/office/officeart/2005/8/layout/hProcess11"/>
    <dgm:cxn modelId="{6C008690-6586-4990-93A3-5E19E311F346}" type="presParOf" srcId="{75D8F480-33F1-4DDD-B5C9-4291A486E839}" destId="{F702D94C-BD72-4C87-A02C-A8A06E321DC4}" srcOrd="1" destOrd="0" presId="urn:microsoft.com/office/officeart/2005/8/layout/hProcess11"/>
    <dgm:cxn modelId="{44E720DF-A952-4F01-B2F4-E999BDC9FADB}" type="presParOf" srcId="{75D8F480-33F1-4DDD-B5C9-4291A486E839}" destId="{F22128E3-A343-4D9F-8786-61264F4A66CA}" srcOrd="2" destOrd="0" presId="urn:microsoft.com/office/officeart/2005/8/layout/hProcess11"/>
    <dgm:cxn modelId="{D09B2572-34EC-4E01-A94E-4C4A1E9FE651}" type="presParOf" srcId="{7FEC6A24-0132-43E3-8F02-33E580AEE5EB}" destId="{BD17528B-B5F9-4739-A755-3EB56548FB41}" srcOrd="1" destOrd="0" presId="urn:microsoft.com/office/officeart/2005/8/layout/hProcess11"/>
    <dgm:cxn modelId="{7DA66371-FBB7-49F8-B82B-0D715DB0E1DB}" type="presParOf" srcId="{7FEC6A24-0132-43E3-8F02-33E580AEE5EB}" destId="{70EA6DF9-94BD-4EEA-8E36-5AF970050052}" srcOrd="2" destOrd="0" presId="urn:microsoft.com/office/officeart/2005/8/layout/hProcess11"/>
    <dgm:cxn modelId="{22F22FC5-972D-4965-9BB1-9D50B40E06BA}" type="presParOf" srcId="{70EA6DF9-94BD-4EEA-8E36-5AF970050052}" destId="{16585DA5-5B5E-42F7-AAEA-709348EF84C5}" srcOrd="0" destOrd="0" presId="urn:microsoft.com/office/officeart/2005/8/layout/hProcess11"/>
    <dgm:cxn modelId="{73283D33-38E4-40A5-B2E3-493304D0667B}" type="presParOf" srcId="{70EA6DF9-94BD-4EEA-8E36-5AF970050052}" destId="{2637ECE1-C760-4FE7-BCC6-268B9179DF75}" srcOrd="1" destOrd="0" presId="urn:microsoft.com/office/officeart/2005/8/layout/hProcess11"/>
    <dgm:cxn modelId="{196DB0D0-E19C-4946-9AA7-51D19894182D}" type="presParOf" srcId="{70EA6DF9-94BD-4EEA-8E36-5AF970050052}" destId="{8DE78440-4A8F-4A3D-B2D9-9201D13F9879}" srcOrd="2" destOrd="0" presId="urn:microsoft.com/office/officeart/2005/8/layout/hProcess11"/>
    <dgm:cxn modelId="{097CED09-2FD6-4119-AD52-032CAEFAA2FD}" type="presParOf" srcId="{7FEC6A24-0132-43E3-8F02-33E580AEE5EB}" destId="{B5E9B8B8-B597-452D-9DC7-79C4D74C8465}" srcOrd="3" destOrd="0" presId="urn:microsoft.com/office/officeart/2005/8/layout/hProcess11"/>
    <dgm:cxn modelId="{1FE71826-F977-4156-81CA-EA64273AC0EC}" type="presParOf" srcId="{7FEC6A24-0132-43E3-8F02-33E580AEE5EB}" destId="{61181D07-A070-49A1-905F-C2F65A606030}" srcOrd="4" destOrd="0" presId="urn:microsoft.com/office/officeart/2005/8/layout/hProcess11"/>
    <dgm:cxn modelId="{3DC73773-7293-43AD-86FB-D4B9FCC997F6}" type="presParOf" srcId="{61181D07-A070-49A1-905F-C2F65A606030}" destId="{D239DE2A-5EA5-417B-948D-956A55FCE9FF}" srcOrd="0" destOrd="0" presId="urn:microsoft.com/office/officeart/2005/8/layout/hProcess11"/>
    <dgm:cxn modelId="{F9BA1357-B0A1-4D21-AFD5-A4467279D271}" type="presParOf" srcId="{61181D07-A070-49A1-905F-C2F65A606030}" destId="{7384553D-8795-4431-90C6-788AC6DC7171}" srcOrd="1" destOrd="0" presId="urn:microsoft.com/office/officeart/2005/8/layout/hProcess11"/>
    <dgm:cxn modelId="{B1A8FA83-B5BD-44D6-ADEE-B17EE7864CB1}" type="presParOf" srcId="{61181D07-A070-49A1-905F-C2F65A606030}" destId="{3C0ED292-A86E-415E-B5D6-896E9FE50277}" srcOrd="2" destOrd="0" presId="urn:microsoft.com/office/officeart/2005/8/layout/hProcess11"/>
    <dgm:cxn modelId="{08D8A398-3A47-484E-9DA6-D14F10B024EC}" type="presParOf" srcId="{7FEC6A24-0132-43E3-8F02-33E580AEE5EB}" destId="{01C1C78E-B1CE-4C59-8561-6E1F39B54EB7}" srcOrd="5" destOrd="0" presId="urn:microsoft.com/office/officeart/2005/8/layout/hProcess11"/>
    <dgm:cxn modelId="{DF7748D0-CAEF-4BF7-B866-DA24FB5F5F6B}" type="presParOf" srcId="{7FEC6A24-0132-43E3-8F02-33E580AEE5EB}" destId="{A3544B46-5833-4C5C-A0CC-6C8E70D6087D}" srcOrd="6" destOrd="0" presId="urn:microsoft.com/office/officeart/2005/8/layout/hProcess11"/>
    <dgm:cxn modelId="{0F0133D5-4A27-42FE-9A7A-3183B5E719A1}" type="presParOf" srcId="{A3544B46-5833-4C5C-A0CC-6C8E70D6087D}" destId="{36BA05D7-56D9-4E52-BEE7-95F79B96E76E}" srcOrd="0" destOrd="0" presId="urn:microsoft.com/office/officeart/2005/8/layout/hProcess11"/>
    <dgm:cxn modelId="{8DC80A16-61AA-49AA-8ED8-CB8FC518BE10}" type="presParOf" srcId="{A3544B46-5833-4C5C-A0CC-6C8E70D6087D}" destId="{43115DA4-BDBE-4F48-9DE5-30DA52085DCD}" srcOrd="1" destOrd="0" presId="urn:microsoft.com/office/officeart/2005/8/layout/hProcess11"/>
    <dgm:cxn modelId="{AD368801-4A1C-417D-AFDB-117807D246B1}" type="presParOf" srcId="{A3544B46-5833-4C5C-A0CC-6C8E70D6087D}" destId="{4276051F-E06C-4C82-A530-CBE14FFBE714}" srcOrd="2" destOrd="0" presId="urn:microsoft.com/office/officeart/2005/8/layout/hProcess1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D762DE0-3A92-41E9-B3F9-540435424D87}" type="doc">
      <dgm:prSet loTypeId="urn:microsoft.com/office/officeart/2005/8/layout/arrow6" loCatId="relationship" qsTypeId="urn:microsoft.com/office/officeart/2005/8/quickstyle/simple1" qsCatId="simple" csTypeId="urn:microsoft.com/office/officeart/2005/8/colors/accent2_1" csCatId="accent2" phldr="1"/>
      <dgm:spPr/>
      <dgm:t>
        <a:bodyPr/>
        <a:lstStyle/>
        <a:p>
          <a:endParaRPr lang="en-IN"/>
        </a:p>
      </dgm:t>
    </dgm:pt>
    <dgm:pt modelId="{2B9D1659-D2BF-4D3D-8018-052CD1FFAF58}">
      <dgm:prSet phldrT="[Text]"/>
      <dgm:spPr/>
      <dgm:t>
        <a:bodyPr/>
        <a:lstStyle/>
        <a:p>
          <a:r>
            <a:rPr lang="en-IN" dirty="0"/>
            <a:t>More Structural</a:t>
          </a:r>
        </a:p>
      </dgm:t>
    </dgm:pt>
    <dgm:pt modelId="{FDB9F26A-2733-43D6-8C85-7FE1AC18D739}" type="parTrans" cxnId="{1B775E21-F852-48D4-8BE4-882467743E8B}">
      <dgm:prSet/>
      <dgm:spPr/>
      <dgm:t>
        <a:bodyPr/>
        <a:lstStyle/>
        <a:p>
          <a:endParaRPr lang="en-IN"/>
        </a:p>
      </dgm:t>
    </dgm:pt>
    <dgm:pt modelId="{D0782AF4-693C-4979-8D4F-80B362D8D17A}" type="sibTrans" cxnId="{1B775E21-F852-48D4-8BE4-882467743E8B}">
      <dgm:prSet/>
      <dgm:spPr/>
      <dgm:t>
        <a:bodyPr/>
        <a:lstStyle/>
        <a:p>
          <a:endParaRPr lang="en-IN"/>
        </a:p>
      </dgm:t>
    </dgm:pt>
    <dgm:pt modelId="{2DC22BD2-60B7-487A-8E59-FC770E9C3FA0}">
      <dgm:prSet phldrT="[Text]"/>
      <dgm:spPr/>
      <dgm:t>
        <a:bodyPr/>
        <a:lstStyle/>
        <a:p>
          <a:r>
            <a:rPr lang="en-IN" dirty="0"/>
            <a:t>Less Conceptual</a:t>
          </a:r>
        </a:p>
      </dgm:t>
    </dgm:pt>
    <dgm:pt modelId="{B09769C6-D635-4F01-9384-5A520CE10732}" type="parTrans" cxnId="{D45F8EF5-CEDC-4336-8203-01B85BD7BC66}">
      <dgm:prSet/>
      <dgm:spPr/>
      <dgm:t>
        <a:bodyPr/>
        <a:lstStyle/>
        <a:p>
          <a:endParaRPr lang="en-IN"/>
        </a:p>
      </dgm:t>
    </dgm:pt>
    <dgm:pt modelId="{DB697DA5-B803-464D-AA79-907010B06CF3}" type="sibTrans" cxnId="{D45F8EF5-CEDC-4336-8203-01B85BD7BC66}">
      <dgm:prSet/>
      <dgm:spPr/>
      <dgm:t>
        <a:bodyPr/>
        <a:lstStyle/>
        <a:p>
          <a:endParaRPr lang="en-IN"/>
        </a:p>
      </dgm:t>
    </dgm:pt>
    <dgm:pt modelId="{DA761C26-55F0-45F2-B537-71649C22F7E1}" type="pres">
      <dgm:prSet presAssocID="{AD762DE0-3A92-41E9-B3F9-540435424D87}" presName="compositeShape" presStyleCnt="0">
        <dgm:presLayoutVars>
          <dgm:chMax val="2"/>
          <dgm:dir/>
          <dgm:resizeHandles val="exact"/>
        </dgm:presLayoutVars>
      </dgm:prSet>
      <dgm:spPr/>
    </dgm:pt>
    <dgm:pt modelId="{E691A15C-EE26-4BFB-8B46-EA5CEB76D6E8}" type="pres">
      <dgm:prSet presAssocID="{AD762DE0-3A92-41E9-B3F9-540435424D87}" presName="ribbon" presStyleLbl="node1" presStyleIdx="0" presStyleCnt="1"/>
      <dgm:spPr/>
    </dgm:pt>
    <dgm:pt modelId="{467F13AC-4BEE-47E7-B8FC-892E5DAEE342}" type="pres">
      <dgm:prSet presAssocID="{AD762DE0-3A92-41E9-B3F9-540435424D87}" presName="leftArrowText" presStyleLbl="node1" presStyleIdx="0" presStyleCnt="1">
        <dgm:presLayoutVars>
          <dgm:chMax val="0"/>
          <dgm:bulletEnabled val="1"/>
        </dgm:presLayoutVars>
      </dgm:prSet>
      <dgm:spPr/>
    </dgm:pt>
    <dgm:pt modelId="{E87442B3-1F69-4810-A3C9-1E3DE6FAADA2}" type="pres">
      <dgm:prSet presAssocID="{AD762DE0-3A92-41E9-B3F9-540435424D87}" presName="rightArrowText" presStyleLbl="node1" presStyleIdx="0" presStyleCnt="1">
        <dgm:presLayoutVars>
          <dgm:chMax val="0"/>
          <dgm:bulletEnabled val="1"/>
        </dgm:presLayoutVars>
      </dgm:prSet>
      <dgm:spPr/>
    </dgm:pt>
  </dgm:ptLst>
  <dgm:cxnLst>
    <dgm:cxn modelId="{1B775E21-F852-48D4-8BE4-882467743E8B}" srcId="{AD762DE0-3A92-41E9-B3F9-540435424D87}" destId="{2B9D1659-D2BF-4D3D-8018-052CD1FFAF58}" srcOrd="0" destOrd="0" parTransId="{FDB9F26A-2733-43D6-8C85-7FE1AC18D739}" sibTransId="{D0782AF4-693C-4979-8D4F-80B362D8D17A}"/>
    <dgm:cxn modelId="{345491A8-DF1A-46CE-ABC6-58B8449A4E70}" type="presOf" srcId="{AD762DE0-3A92-41E9-B3F9-540435424D87}" destId="{DA761C26-55F0-45F2-B537-71649C22F7E1}" srcOrd="0" destOrd="0" presId="urn:microsoft.com/office/officeart/2005/8/layout/arrow6"/>
    <dgm:cxn modelId="{FA510DB1-ED1F-45DA-AB33-1392322DF774}" type="presOf" srcId="{2B9D1659-D2BF-4D3D-8018-052CD1FFAF58}" destId="{467F13AC-4BEE-47E7-B8FC-892E5DAEE342}" srcOrd="0" destOrd="0" presId="urn:microsoft.com/office/officeart/2005/8/layout/arrow6"/>
    <dgm:cxn modelId="{74C1C9B8-2B1D-41C7-8F00-BA0C3415971D}" type="presOf" srcId="{2DC22BD2-60B7-487A-8E59-FC770E9C3FA0}" destId="{E87442B3-1F69-4810-A3C9-1E3DE6FAADA2}" srcOrd="0" destOrd="0" presId="urn:microsoft.com/office/officeart/2005/8/layout/arrow6"/>
    <dgm:cxn modelId="{D45F8EF5-CEDC-4336-8203-01B85BD7BC66}" srcId="{AD762DE0-3A92-41E9-B3F9-540435424D87}" destId="{2DC22BD2-60B7-487A-8E59-FC770E9C3FA0}" srcOrd="1" destOrd="0" parTransId="{B09769C6-D635-4F01-9384-5A520CE10732}" sibTransId="{DB697DA5-B803-464D-AA79-907010B06CF3}"/>
    <dgm:cxn modelId="{7C7B94F0-DA7A-4F80-941C-94B7EA6613FD}" type="presParOf" srcId="{DA761C26-55F0-45F2-B537-71649C22F7E1}" destId="{E691A15C-EE26-4BFB-8B46-EA5CEB76D6E8}" srcOrd="0" destOrd="0" presId="urn:microsoft.com/office/officeart/2005/8/layout/arrow6"/>
    <dgm:cxn modelId="{CDFD2AF4-9C3C-4819-AFB4-3A5D71B57464}" type="presParOf" srcId="{DA761C26-55F0-45F2-B537-71649C22F7E1}" destId="{467F13AC-4BEE-47E7-B8FC-892E5DAEE342}" srcOrd="1" destOrd="0" presId="urn:microsoft.com/office/officeart/2005/8/layout/arrow6"/>
    <dgm:cxn modelId="{33712E5B-B3CD-4E2A-8DBE-2387B7D22B67}" type="presParOf" srcId="{DA761C26-55F0-45F2-B537-71649C22F7E1}" destId="{E87442B3-1F69-4810-A3C9-1E3DE6FAADA2}" srcOrd="2" destOrd="0" presId="urn:microsoft.com/office/officeart/2005/8/layout/arrow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26EAB97-5A60-4CCD-A7D1-48097F97BF42}"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IN"/>
        </a:p>
      </dgm:t>
    </dgm:pt>
    <dgm:pt modelId="{3B29CD78-4B16-47C0-B66E-2D38C11521EA}">
      <dgm:prSet/>
      <dgm:spPr/>
      <dgm:t>
        <a:bodyPr/>
        <a:lstStyle/>
        <a:p>
          <a:r>
            <a:rPr lang="en-US"/>
            <a:t>Renumbering</a:t>
          </a:r>
          <a:endParaRPr lang="en-IN"/>
        </a:p>
      </dgm:t>
    </dgm:pt>
    <dgm:pt modelId="{3CA50AF8-FC1F-4E08-8D97-E72AB04A872A}" type="parTrans" cxnId="{F893C894-6F0C-4F2C-BC6B-05D6E1198B2E}">
      <dgm:prSet/>
      <dgm:spPr/>
      <dgm:t>
        <a:bodyPr/>
        <a:lstStyle/>
        <a:p>
          <a:endParaRPr lang="en-IN"/>
        </a:p>
      </dgm:t>
    </dgm:pt>
    <dgm:pt modelId="{19BB70A1-BB8B-4203-9819-91339CEC5374}" type="sibTrans" cxnId="{F893C894-6F0C-4F2C-BC6B-05D6E1198B2E}">
      <dgm:prSet/>
      <dgm:spPr/>
      <dgm:t>
        <a:bodyPr/>
        <a:lstStyle/>
        <a:p>
          <a:endParaRPr lang="en-IN"/>
        </a:p>
      </dgm:t>
    </dgm:pt>
    <dgm:pt modelId="{C1A0297A-FC94-4EA1-A1A9-6A6FEE03489A}">
      <dgm:prSet/>
      <dgm:spPr/>
      <dgm:t>
        <a:bodyPr/>
        <a:lstStyle/>
        <a:p>
          <a:r>
            <a:rPr lang="en-IN"/>
            <a:t>44AB is now 63</a:t>
          </a:r>
        </a:p>
      </dgm:t>
    </dgm:pt>
    <dgm:pt modelId="{0EFB5EB8-CFB3-40B5-B864-4DC8E0B45BF6}" type="parTrans" cxnId="{45EFDF17-68FA-445F-AF6C-194623830A60}">
      <dgm:prSet/>
      <dgm:spPr/>
      <dgm:t>
        <a:bodyPr/>
        <a:lstStyle/>
        <a:p>
          <a:endParaRPr lang="en-IN"/>
        </a:p>
      </dgm:t>
    </dgm:pt>
    <dgm:pt modelId="{79E5DE43-6991-4F73-AF20-F769DBFC7F6E}" type="sibTrans" cxnId="{45EFDF17-68FA-445F-AF6C-194623830A60}">
      <dgm:prSet/>
      <dgm:spPr/>
      <dgm:t>
        <a:bodyPr/>
        <a:lstStyle/>
        <a:p>
          <a:endParaRPr lang="en-IN"/>
        </a:p>
      </dgm:t>
    </dgm:pt>
    <dgm:pt modelId="{D9FF4021-94E8-45B9-9FB9-9A3F791B5441}">
      <dgm:prSet/>
      <dgm:spPr/>
      <dgm:t>
        <a:bodyPr/>
        <a:lstStyle/>
        <a:p>
          <a:r>
            <a:rPr lang="en-IN"/>
            <a:t>139 is now 263</a:t>
          </a:r>
        </a:p>
      </dgm:t>
    </dgm:pt>
    <dgm:pt modelId="{03C64C09-70F6-4A3D-B9B5-7548CFCB6641}" type="parTrans" cxnId="{A7E878F3-F114-4A6F-BF26-785D4F935A81}">
      <dgm:prSet/>
      <dgm:spPr/>
      <dgm:t>
        <a:bodyPr/>
        <a:lstStyle/>
        <a:p>
          <a:endParaRPr lang="en-IN"/>
        </a:p>
      </dgm:t>
    </dgm:pt>
    <dgm:pt modelId="{DCB53B95-508E-4391-8449-3CCF0D3F377A}" type="sibTrans" cxnId="{A7E878F3-F114-4A6F-BF26-785D4F935A81}">
      <dgm:prSet/>
      <dgm:spPr/>
      <dgm:t>
        <a:bodyPr/>
        <a:lstStyle/>
        <a:p>
          <a:endParaRPr lang="en-IN"/>
        </a:p>
      </dgm:t>
    </dgm:pt>
    <dgm:pt modelId="{5A5EF35B-9239-4867-ACE9-65E01092CA2C}">
      <dgm:prSet/>
      <dgm:spPr/>
      <dgm:t>
        <a:bodyPr/>
        <a:lstStyle/>
        <a:p>
          <a:r>
            <a:rPr lang="en-IN" dirty="0"/>
            <a:t>37 is 34</a:t>
          </a:r>
        </a:p>
      </dgm:t>
    </dgm:pt>
    <dgm:pt modelId="{A4BC9255-F3AE-46F7-8C3D-C28DF0CF1B4C}" type="parTrans" cxnId="{9D8049A1-871F-4E78-A5E5-9858AE294E41}">
      <dgm:prSet/>
      <dgm:spPr/>
      <dgm:t>
        <a:bodyPr/>
        <a:lstStyle/>
        <a:p>
          <a:endParaRPr lang="en-IN"/>
        </a:p>
      </dgm:t>
    </dgm:pt>
    <dgm:pt modelId="{4C045D93-5D21-4D11-B557-C9C7C0C0BB93}" type="sibTrans" cxnId="{9D8049A1-871F-4E78-A5E5-9858AE294E41}">
      <dgm:prSet/>
      <dgm:spPr/>
      <dgm:t>
        <a:bodyPr/>
        <a:lstStyle/>
        <a:p>
          <a:endParaRPr lang="en-IN"/>
        </a:p>
      </dgm:t>
    </dgm:pt>
    <dgm:pt modelId="{EC91BF7C-D6EA-4084-8FC3-E7BBF3F49ED9}">
      <dgm:prSet/>
      <dgm:spPr/>
      <dgm:t>
        <a:bodyPr/>
        <a:lstStyle/>
        <a:p>
          <a:r>
            <a:rPr lang="en-IN" dirty="0"/>
            <a:t>New  37 is old 43B</a:t>
          </a:r>
        </a:p>
      </dgm:t>
    </dgm:pt>
    <dgm:pt modelId="{683FD910-BD4F-4559-A0FF-E8147CB41794}" type="parTrans" cxnId="{BC4273D6-7EA6-4D97-B670-56313DE01306}">
      <dgm:prSet/>
      <dgm:spPr/>
      <dgm:t>
        <a:bodyPr/>
        <a:lstStyle/>
        <a:p>
          <a:endParaRPr lang="en-IN"/>
        </a:p>
      </dgm:t>
    </dgm:pt>
    <dgm:pt modelId="{8A05061F-EC0F-4C76-A756-AC9E2EB4C90D}" type="sibTrans" cxnId="{BC4273D6-7EA6-4D97-B670-56313DE01306}">
      <dgm:prSet/>
      <dgm:spPr/>
      <dgm:t>
        <a:bodyPr/>
        <a:lstStyle/>
        <a:p>
          <a:endParaRPr lang="en-IN"/>
        </a:p>
      </dgm:t>
    </dgm:pt>
    <dgm:pt modelId="{21CE2997-0A57-4955-ACD0-00946C7DDDF5}">
      <dgm:prSet/>
      <dgm:spPr/>
      <dgm:t>
        <a:bodyPr/>
        <a:lstStyle/>
        <a:p>
          <a:r>
            <a:rPr lang="en-US" dirty="0"/>
            <a:t>Grouping and Consolidation</a:t>
          </a:r>
          <a:endParaRPr lang="en-IN" dirty="0"/>
        </a:p>
      </dgm:t>
    </dgm:pt>
    <dgm:pt modelId="{A57F4EBD-E9FF-434E-9961-FD007EFA4715}" type="parTrans" cxnId="{562AE799-018A-4D86-BF5B-4AB86C27F93F}">
      <dgm:prSet/>
      <dgm:spPr/>
      <dgm:t>
        <a:bodyPr/>
        <a:lstStyle/>
        <a:p>
          <a:endParaRPr lang="en-IN"/>
        </a:p>
      </dgm:t>
    </dgm:pt>
    <dgm:pt modelId="{0D744A98-187A-46B6-ADA6-E638552E18C3}" type="sibTrans" cxnId="{562AE799-018A-4D86-BF5B-4AB86C27F93F}">
      <dgm:prSet/>
      <dgm:spPr/>
      <dgm:t>
        <a:bodyPr/>
        <a:lstStyle/>
        <a:p>
          <a:endParaRPr lang="en-IN"/>
        </a:p>
      </dgm:t>
    </dgm:pt>
    <dgm:pt modelId="{D06356B1-560C-47BA-A4A3-E5CE77F55B76}">
      <dgm:prSet/>
      <dgm:spPr/>
      <dgm:t>
        <a:bodyPr/>
        <a:lstStyle/>
        <a:p>
          <a:r>
            <a:rPr lang="en-US" dirty="0"/>
            <a:t>All TDS – 193 to 195 are now in 393</a:t>
          </a:r>
          <a:endParaRPr lang="en-IN" dirty="0"/>
        </a:p>
      </dgm:t>
    </dgm:pt>
    <dgm:pt modelId="{276EA310-F0FE-4570-9225-E41BDE7B5FF5}" type="parTrans" cxnId="{8E0C8386-8494-4EE1-8F7B-48773307ECF6}">
      <dgm:prSet/>
      <dgm:spPr/>
      <dgm:t>
        <a:bodyPr/>
        <a:lstStyle/>
        <a:p>
          <a:endParaRPr lang="en-IN"/>
        </a:p>
      </dgm:t>
    </dgm:pt>
    <dgm:pt modelId="{2E77B111-BD8C-47E2-A097-8DAD0327FD9B}" type="sibTrans" cxnId="{8E0C8386-8494-4EE1-8F7B-48773307ECF6}">
      <dgm:prSet/>
      <dgm:spPr/>
      <dgm:t>
        <a:bodyPr/>
        <a:lstStyle/>
        <a:p>
          <a:endParaRPr lang="en-IN"/>
        </a:p>
      </dgm:t>
    </dgm:pt>
    <dgm:pt modelId="{8DD23B16-79BF-46EE-884B-6D0101AB3498}">
      <dgm:prSet/>
      <dgm:spPr/>
      <dgm:t>
        <a:bodyPr/>
        <a:lstStyle/>
        <a:p>
          <a:r>
            <a:rPr lang="en-US" dirty="0"/>
            <a:t>Sec. 29- Deductions related to employee welfare</a:t>
          </a:r>
          <a:endParaRPr lang="en-IN" dirty="0"/>
        </a:p>
      </dgm:t>
    </dgm:pt>
    <dgm:pt modelId="{A95F7AFF-F0A7-4F8F-93D9-CB7A7C475AC1}" type="parTrans" cxnId="{6B335E46-C3DC-4821-A38D-798F9CBA9DD3}">
      <dgm:prSet/>
      <dgm:spPr/>
      <dgm:t>
        <a:bodyPr/>
        <a:lstStyle/>
        <a:p>
          <a:endParaRPr lang="en-IN"/>
        </a:p>
      </dgm:t>
    </dgm:pt>
    <dgm:pt modelId="{CEF727D2-9E21-461B-AF0D-F067DCA1AAEA}" type="sibTrans" cxnId="{6B335E46-C3DC-4821-A38D-798F9CBA9DD3}">
      <dgm:prSet/>
      <dgm:spPr/>
      <dgm:t>
        <a:bodyPr/>
        <a:lstStyle/>
        <a:p>
          <a:endParaRPr lang="en-IN"/>
        </a:p>
      </dgm:t>
    </dgm:pt>
    <dgm:pt modelId="{D035CD24-1038-48CE-BB9F-A8FBBFDED6CF}">
      <dgm:prSet/>
      <dgm:spPr/>
      <dgm:t>
        <a:bodyPr/>
        <a:lstStyle/>
        <a:p>
          <a:r>
            <a:rPr lang="en-US" dirty="0"/>
            <a:t>Sec. 58 – All 3 presumptive taxation</a:t>
          </a:r>
          <a:endParaRPr lang="en-IN" dirty="0"/>
        </a:p>
      </dgm:t>
    </dgm:pt>
    <dgm:pt modelId="{9758ACB9-8C64-458A-BBD6-5395662E9AAB}" type="parTrans" cxnId="{34EBEA24-8465-4CDC-A6A9-F8DEF429ABB8}">
      <dgm:prSet/>
      <dgm:spPr/>
      <dgm:t>
        <a:bodyPr/>
        <a:lstStyle/>
        <a:p>
          <a:endParaRPr lang="en-IN"/>
        </a:p>
      </dgm:t>
    </dgm:pt>
    <dgm:pt modelId="{3C1737A8-63CC-443F-B1B8-B1133925EFDD}" type="sibTrans" cxnId="{34EBEA24-8465-4CDC-A6A9-F8DEF429ABB8}">
      <dgm:prSet/>
      <dgm:spPr/>
      <dgm:t>
        <a:bodyPr/>
        <a:lstStyle/>
        <a:p>
          <a:endParaRPr lang="en-IN"/>
        </a:p>
      </dgm:t>
    </dgm:pt>
    <dgm:pt modelId="{717427BE-CB99-4B55-BD17-CD51510713D4}">
      <dgm:prSet/>
      <dgm:spPr/>
      <dgm:t>
        <a:bodyPr/>
        <a:lstStyle/>
        <a:p>
          <a:r>
            <a:rPr lang="en-US" dirty="0"/>
            <a:t>Sec. 66-  All definition related with Business Income – Plant, Rural Branch, Scientific Research</a:t>
          </a:r>
          <a:endParaRPr lang="en-IN" dirty="0"/>
        </a:p>
      </dgm:t>
    </dgm:pt>
    <dgm:pt modelId="{ABD46267-7B53-414B-AB87-3E0E7955085B}" type="parTrans" cxnId="{424A61B4-A236-43D3-9FD2-15DF1BE32C0F}">
      <dgm:prSet/>
      <dgm:spPr/>
      <dgm:t>
        <a:bodyPr/>
        <a:lstStyle/>
        <a:p>
          <a:endParaRPr lang="en-IN"/>
        </a:p>
      </dgm:t>
    </dgm:pt>
    <dgm:pt modelId="{8909C7E3-CE9F-47E6-BEDF-0E5F5797E99F}" type="sibTrans" cxnId="{424A61B4-A236-43D3-9FD2-15DF1BE32C0F}">
      <dgm:prSet/>
      <dgm:spPr/>
      <dgm:t>
        <a:bodyPr/>
        <a:lstStyle/>
        <a:p>
          <a:endParaRPr lang="en-IN"/>
        </a:p>
      </dgm:t>
    </dgm:pt>
    <dgm:pt modelId="{5E5311D6-E3A9-4394-9AC0-97C28926D5D8}">
      <dgm:prSet/>
      <dgm:spPr/>
      <dgm:t>
        <a:bodyPr/>
        <a:lstStyle/>
        <a:p>
          <a:r>
            <a:rPr lang="en-US" dirty="0"/>
            <a:t>Schedules and Tables</a:t>
          </a:r>
          <a:endParaRPr lang="en-IN" dirty="0"/>
        </a:p>
      </dgm:t>
    </dgm:pt>
    <dgm:pt modelId="{43D0AFAE-A688-4F0F-A3CA-DD4BF9627299}" type="parTrans" cxnId="{5E2B0D03-A81F-46FC-B762-58F32277ACB2}">
      <dgm:prSet/>
      <dgm:spPr/>
      <dgm:t>
        <a:bodyPr/>
        <a:lstStyle/>
        <a:p>
          <a:endParaRPr lang="en-IN"/>
        </a:p>
      </dgm:t>
    </dgm:pt>
    <dgm:pt modelId="{777102D8-24B5-423E-B40A-836B7EC741F9}" type="sibTrans" cxnId="{5E2B0D03-A81F-46FC-B762-58F32277ACB2}">
      <dgm:prSet/>
      <dgm:spPr/>
      <dgm:t>
        <a:bodyPr/>
        <a:lstStyle/>
        <a:p>
          <a:endParaRPr lang="en-IN"/>
        </a:p>
      </dgm:t>
    </dgm:pt>
    <dgm:pt modelId="{D6C026D1-05DD-4040-8BD3-D55D06968BB8}">
      <dgm:prSet/>
      <dgm:spPr/>
      <dgm:t>
        <a:bodyPr/>
        <a:lstStyle/>
        <a:p>
          <a:r>
            <a:rPr lang="en-US" dirty="0"/>
            <a:t>Sec. 10 – Now Schedule II to Schedule VII</a:t>
          </a:r>
          <a:endParaRPr lang="en-IN" dirty="0"/>
        </a:p>
      </dgm:t>
    </dgm:pt>
    <dgm:pt modelId="{1A9ACC44-CBBB-4BF2-9F25-9ABB834BA979}" type="parTrans" cxnId="{D9700DFF-6972-46FF-9236-F367C3FFF4A4}">
      <dgm:prSet/>
      <dgm:spPr/>
      <dgm:t>
        <a:bodyPr/>
        <a:lstStyle/>
        <a:p>
          <a:endParaRPr lang="en-IN"/>
        </a:p>
      </dgm:t>
    </dgm:pt>
    <dgm:pt modelId="{9D138E7D-3101-46A4-B1F2-C7E9F9508A39}" type="sibTrans" cxnId="{D9700DFF-6972-46FF-9236-F367C3FFF4A4}">
      <dgm:prSet/>
      <dgm:spPr/>
      <dgm:t>
        <a:bodyPr/>
        <a:lstStyle/>
        <a:p>
          <a:endParaRPr lang="en-IN"/>
        </a:p>
      </dgm:t>
    </dgm:pt>
    <dgm:pt modelId="{8645C12C-9504-4151-93F5-FD275683DEAC}">
      <dgm:prSet/>
      <dgm:spPr/>
      <dgm:t>
        <a:bodyPr/>
        <a:lstStyle/>
        <a:p>
          <a:r>
            <a:rPr lang="en-US" dirty="0"/>
            <a:t>All TDS : Table to Sec. 393 </a:t>
          </a:r>
          <a:endParaRPr lang="en-IN" dirty="0"/>
        </a:p>
      </dgm:t>
    </dgm:pt>
    <dgm:pt modelId="{63136766-48A9-48AF-A47A-13B9732630B0}" type="parTrans" cxnId="{45EEFE16-4BF4-4901-A940-93EBFFFD371D}">
      <dgm:prSet/>
      <dgm:spPr/>
      <dgm:t>
        <a:bodyPr/>
        <a:lstStyle/>
        <a:p>
          <a:endParaRPr lang="en-IN"/>
        </a:p>
      </dgm:t>
    </dgm:pt>
    <dgm:pt modelId="{B4F4EAC8-412A-4DDB-9C1D-4F28861DE397}" type="sibTrans" cxnId="{45EEFE16-4BF4-4901-A940-93EBFFFD371D}">
      <dgm:prSet/>
      <dgm:spPr/>
      <dgm:t>
        <a:bodyPr/>
        <a:lstStyle/>
        <a:p>
          <a:endParaRPr lang="en-IN"/>
        </a:p>
      </dgm:t>
    </dgm:pt>
    <dgm:pt modelId="{B62DB38E-B79A-4256-9CEE-6AB39293F0CE}">
      <dgm:prSet/>
      <dgm:spPr/>
      <dgm:t>
        <a:bodyPr/>
        <a:lstStyle/>
        <a:p>
          <a:r>
            <a:rPr lang="en-US" dirty="0"/>
            <a:t>Sec. 49 - Cost with reference to certain modes of acquisition : Converted into Table with 24 line items </a:t>
          </a:r>
          <a:endParaRPr lang="en-IN" dirty="0"/>
        </a:p>
      </dgm:t>
    </dgm:pt>
    <dgm:pt modelId="{F81A8744-E937-417E-80E2-E0C7382D5D3D}" type="parTrans" cxnId="{A4FB2E06-8E8F-4960-89A5-2E7B38187FC1}">
      <dgm:prSet/>
      <dgm:spPr/>
      <dgm:t>
        <a:bodyPr/>
        <a:lstStyle/>
        <a:p>
          <a:endParaRPr lang="en-IN"/>
        </a:p>
      </dgm:t>
    </dgm:pt>
    <dgm:pt modelId="{F71351AC-2CB7-4C40-A024-C1F20887DC97}" type="sibTrans" cxnId="{A4FB2E06-8E8F-4960-89A5-2E7B38187FC1}">
      <dgm:prSet/>
      <dgm:spPr/>
      <dgm:t>
        <a:bodyPr/>
        <a:lstStyle/>
        <a:p>
          <a:endParaRPr lang="en-IN"/>
        </a:p>
      </dgm:t>
    </dgm:pt>
    <dgm:pt modelId="{58CF9769-71E5-4795-8297-30BABB30194F}">
      <dgm:prSet/>
      <dgm:spPr>
        <a:solidFill>
          <a:schemeClr val="tx1">
            <a:lumMod val="65000"/>
            <a:lumOff val="35000"/>
          </a:schemeClr>
        </a:solidFill>
      </dgm:spPr>
      <dgm:t>
        <a:bodyPr/>
        <a:lstStyle/>
        <a:p>
          <a:r>
            <a:rPr lang="en-US" dirty="0"/>
            <a:t>Terminology</a:t>
          </a:r>
          <a:endParaRPr lang="en-IN" dirty="0"/>
        </a:p>
      </dgm:t>
    </dgm:pt>
    <dgm:pt modelId="{9592FA36-E9BA-4E71-BDB5-7ABD643D76D5}" type="parTrans" cxnId="{82C07125-97AD-4257-9D2D-487B7A07B737}">
      <dgm:prSet/>
      <dgm:spPr/>
      <dgm:t>
        <a:bodyPr/>
        <a:lstStyle/>
        <a:p>
          <a:endParaRPr lang="en-IN"/>
        </a:p>
      </dgm:t>
    </dgm:pt>
    <dgm:pt modelId="{A5162EF3-04A8-4373-87C0-5F54CB4A7480}" type="sibTrans" cxnId="{82C07125-97AD-4257-9D2D-487B7A07B737}">
      <dgm:prSet/>
      <dgm:spPr/>
      <dgm:t>
        <a:bodyPr/>
        <a:lstStyle/>
        <a:p>
          <a:endParaRPr lang="en-IN"/>
        </a:p>
      </dgm:t>
    </dgm:pt>
    <dgm:pt modelId="{AD85F704-BA11-47BB-9B4C-FC19CEB38397}">
      <dgm:prSet/>
      <dgm:spPr>
        <a:solidFill>
          <a:schemeClr val="tx1">
            <a:lumMod val="65000"/>
            <a:lumOff val="35000"/>
          </a:schemeClr>
        </a:solidFill>
      </dgm:spPr>
      <dgm:t>
        <a:bodyPr/>
        <a:lstStyle/>
        <a:p>
          <a:r>
            <a:rPr lang="en-US" dirty="0"/>
            <a:t>“AY/PY”  to “TY”</a:t>
          </a:r>
          <a:endParaRPr lang="en-IN" dirty="0"/>
        </a:p>
      </dgm:t>
    </dgm:pt>
    <dgm:pt modelId="{350AEAD4-3EFE-45DD-B5EF-3CCF52134785}" type="parTrans" cxnId="{491660B8-3A5F-43AF-A656-0B6B41CFC137}">
      <dgm:prSet/>
      <dgm:spPr/>
      <dgm:t>
        <a:bodyPr/>
        <a:lstStyle/>
        <a:p>
          <a:endParaRPr lang="en-IN"/>
        </a:p>
      </dgm:t>
    </dgm:pt>
    <dgm:pt modelId="{73295E02-EB20-4433-B600-AEE1CEBC2D93}" type="sibTrans" cxnId="{491660B8-3A5F-43AF-A656-0B6B41CFC137}">
      <dgm:prSet/>
      <dgm:spPr/>
      <dgm:t>
        <a:bodyPr/>
        <a:lstStyle/>
        <a:p>
          <a:endParaRPr lang="en-IN"/>
        </a:p>
      </dgm:t>
    </dgm:pt>
    <dgm:pt modelId="{3491E32B-188C-431F-BA1B-52D2BA1CF1B5}">
      <dgm:prSet/>
      <dgm:spPr>
        <a:solidFill>
          <a:schemeClr val="tx1">
            <a:lumMod val="65000"/>
            <a:lumOff val="35000"/>
          </a:schemeClr>
        </a:solidFill>
      </dgm:spPr>
      <dgm:t>
        <a:bodyPr/>
        <a:lstStyle/>
        <a:p>
          <a:r>
            <a:rPr lang="en-US" dirty="0"/>
            <a:t>“Notwithstanding” to “Irrespective of”</a:t>
          </a:r>
          <a:endParaRPr lang="en-IN" dirty="0"/>
        </a:p>
      </dgm:t>
    </dgm:pt>
    <dgm:pt modelId="{4119536B-0BAB-4480-B9F8-007C2D216AA8}" type="parTrans" cxnId="{2453A7E9-5E7F-48E2-9037-B38B83E16B35}">
      <dgm:prSet/>
      <dgm:spPr/>
      <dgm:t>
        <a:bodyPr/>
        <a:lstStyle/>
        <a:p>
          <a:endParaRPr lang="en-IN"/>
        </a:p>
      </dgm:t>
    </dgm:pt>
    <dgm:pt modelId="{899010DF-32BD-47B9-950D-B45306DCBCD9}" type="sibTrans" cxnId="{2453A7E9-5E7F-48E2-9037-B38B83E16B35}">
      <dgm:prSet/>
      <dgm:spPr/>
      <dgm:t>
        <a:bodyPr/>
        <a:lstStyle/>
        <a:p>
          <a:endParaRPr lang="en-IN"/>
        </a:p>
      </dgm:t>
    </dgm:pt>
    <dgm:pt modelId="{3BADEF27-AEF9-49C3-B331-8837FFCF8893}">
      <dgm:prSet/>
      <dgm:spPr>
        <a:solidFill>
          <a:schemeClr val="tx1">
            <a:lumMod val="65000"/>
            <a:lumOff val="35000"/>
          </a:schemeClr>
        </a:solidFill>
      </dgm:spPr>
      <dgm:t>
        <a:bodyPr/>
        <a:lstStyle/>
        <a:p>
          <a:r>
            <a:rPr lang="en-US" dirty="0"/>
            <a:t>Proviso and explanation – converted into sub sections - Sec. 48 1</a:t>
          </a:r>
          <a:r>
            <a:rPr lang="en-US" baseline="30000" dirty="0"/>
            <a:t>st</a:t>
          </a:r>
          <a:r>
            <a:rPr lang="en-US" dirty="0"/>
            <a:t> proviso is now Sec. 72(6)</a:t>
          </a:r>
          <a:endParaRPr lang="en-IN" dirty="0"/>
        </a:p>
      </dgm:t>
    </dgm:pt>
    <dgm:pt modelId="{ADDEBFC9-CA46-4442-B3DD-9959B84FD9A5}" type="parTrans" cxnId="{B58DEB93-0680-4E98-8843-6F115F8CD587}">
      <dgm:prSet/>
      <dgm:spPr/>
      <dgm:t>
        <a:bodyPr/>
        <a:lstStyle/>
        <a:p>
          <a:endParaRPr lang="en-IN"/>
        </a:p>
      </dgm:t>
    </dgm:pt>
    <dgm:pt modelId="{E8BB3BC2-FDF1-4606-833A-F841AF2464B9}" type="sibTrans" cxnId="{B58DEB93-0680-4E98-8843-6F115F8CD587}">
      <dgm:prSet/>
      <dgm:spPr/>
      <dgm:t>
        <a:bodyPr/>
        <a:lstStyle/>
        <a:p>
          <a:endParaRPr lang="en-IN"/>
        </a:p>
      </dgm:t>
    </dgm:pt>
    <dgm:pt modelId="{E9C2C693-98D5-4468-9DF6-6643243F90A8}" type="pres">
      <dgm:prSet presAssocID="{626EAB97-5A60-4CCD-A7D1-48097F97BF42}" presName="diagram" presStyleCnt="0">
        <dgm:presLayoutVars>
          <dgm:dir/>
          <dgm:resizeHandles val="exact"/>
        </dgm:presLayoutVars>
      </dgm:prSet>
      <dgm:spPr/>
    </dgm:pt>
    <dgm:pt modelId="{82F048A5-F086-419B-B287-E6A7F3A40EB2}" type="pres">
      <dgm:prSet presAssocID="{3B29CD78-4B16-47C0-B66E-2D38C11521EA}" presName="node" presStyleLbl="node1" presStyleIdx="0" presStyleCnt="4" custScaleX="151925">
        <dgm:presLayoutVars>
          <dgm:bulletEnabled val="1"/>
        </dgm:presLayoutVars>
      </dgm:prSet>
      <dgm:spPr/>
    </dgm:pt>
    <dgm:pt modelId="{42379285-F200-486E-947A-C236A08D5DFC}" type="pres">
      <dgm:prSet presAssocID="{19BB70A1-BB8B-4203-9819-91339CEC5374}" presName="sibTrans" presStyleCnt="0"/>
      <dgm:spPr/>
    </dgm:pt>
    <dgm:pt modelId="{7A0C9DE7-9EB3-4CF5-A537-D875FDD76DF1}" type="pres">
      <dgm:prSet presAssocID="{21CE2997-0A57-4955-ACD0-00946C7DDDF5}" presName="node" presStyleLbl="node1" presStyleIdx="1" presStyleCnt="4" custScaleX="151925">
        <dgm:presLayoutVars>
          <dgm:bulletEnabled val="1"/>
        </dgm:presLayoutVars>
      </dgm:prSet>
      <dgm:spPr/>
    </dgm:pt>
    <dgm:pt modelId="{2B35EA9F-4279-4176-BC44-EB253F22ED27}" type="pres">
      <dgm:prSet presAssocID="{0D744A98-187A-46B6-ADA6-E638552E18C3}" presName="sibTrans" presStyleCnt="0"/>
      <dgm:spPr/>
    </dgm:pt>
    <dgm:pt modelId="{48E45AC8-1B6A-4597-AF54-E6AA86716BE3}" type="pres">
      <dgm:prSet presAssocID="{5E5311D6-E3A9-4394-9AC0-97C28926D5D8}" presName="node" presStyleLbl="node1" presStyleIdx="2" presStyleCnt="4" custScaleX="151925">
        <dgm:presLayoutVars>
          <dgm:bulletEnabled val="1"/>
        </dgm:presLayoutVars>
      </dgm:prSet>
      <dgm:spPr/>
    </dgm:pt>
    <dgm:pt modelId="{0F9D34A2-7698-41F0-BB06-615286E0AD92}" type="pres">
      <dgm:prSet presAssocID="{777102D8-24B5-423E-B40A-836B7EC741F9}" presName="sibTrans" presStyleCnt="0"/>
      <dgm:spPr/>
    </dgm:pt>
    <dgm:pt modelId="{0BBE3872-AE95-4F93-97E4-732F2A5A1470}" type="pres">
      <dgm:prSet presAssocID="{58CF9769-71E5-4795-8297-30BABB30194F}" presName="node" presStyleLbl="node1" presStyleIdx="3" presStyleCnt="4" custScaleX="151925">
        <dgm:presLayoutVars>
          <dgm:bulletEnabled val="1"/>
        </dgm:presLayoutVars>
      </dgm:prSet>
      <dgm:spPr/>
    </dgm:pt>
  </dgm:ptLst>
  <dgm:cxnLst>
    <dgm:cxn modelId="{5E2B0D03-A81F-46FC-B762-58F32277ACB2}" srcId="{626EAB97-5A60-4CCD-A7D1-48097F97BF42}" destId="{5E5311D6-E3A9-4394-9AC0-97C28926D5D8}" srcOrd="2" destOrd="0" parTransId="{43D0AFAE-A688-4F0F-A3CA-DD4BF9627299}" sibTransId="{777102D8-24B5-423E-B40A-836B7EC741F9}"/>
    <dgm:cxn modelId="{BD55F003-4EE1-4390-B849-A2EB129CDCDA}" type="presOf" srcId="{AD85F704-BA11-47BB-9B4C-FC19CEB38397}" destId="{0BBE3872-AE95-4F93-97E4-732F2A5A1470}" srcOrd="0" destOrd="1" presId="urn:microsoft.com/office/officeart/2005/8/layout/default"/>
    <dgm:cxn modelId="{A4FB2E06-8E8F-4960-89A5-2E7B38187FC1}" srcId="{5E5311D6-E3A9-4394-9AC0-97C28926D5D8}" destId="{B62DB38E-B79A-4256-9CEE-6AB39293F0CE}" srcOrd="2" destOrd="0" parTransId="{F81A8744-E937-417E-80E2-E0C7382D5D3D}" sibTransId="{F71351AC-2CB7-4C40-A024-C1F20887DC97}"/>
    <dgm:cxn modelId="{93D80E07-D5B2-4E38-96F0-55686E83FE83}" type="presOf" srcId="{3BADEF27-AEF9-49C3-B331-8837FFCF8893}" destId="{0BBE3872-AE95-4F93-97E4-732F2A5A1470}" srcOrd="0" destOrd="3" presId="urn:microsoft.com/office/officeart/2005/8/layout/default"/>
    <dgm:cxn modelId="{45EEFE16-4BF4-4901-A940-93EBFFFD371D}" srcId="{5E5311D6-E3A9-4394-9AC0-97C28926D5D8}" destId="{8645C12C-9504-4151-93F5-FD275683DEAC}" srcOrd="1" destOrd="0" parTransId="{63136766-48A9-48AF-A47A-13B9732630B0}" sibTransId="{B4F4EAC8-412A-4DDB-9C1D-4F28861DE397}"/>
    <dgm:cxn modelId="{45EFDF17-68FA-445F-AF6C-194623830A60}" srcId="{3B29CD78-4B16-47C0-B66E-2D38C11521EA}" destId="{C1A0297A-FC94-4EA1-A1A9-6A6FEE03489A}" srcOrd="0" destOrd="0" parTransId="{0EFB5EB8-CFB3-40B5-B864-4DC8E0B45BF6}" sibTransId="{79E5DE43-6991-4F73-AF20-F769DBFC7F6E}"/>
    <dgm:cxn modelId="{34EBEA24-8465-4CDC-A6A9-F8DEF429ABB8}" srcId="{21CE2997-0A57-4955-ACD0-00946C7DDDF5}" destId="{D035CD24-1038-48CE-BB9F-A8FBBFDED6CF}" srcOrd="2" destOrd="0" parTransId="{9758ACB9-8C64-458A-BBD6-5395662E9AAB}" sibTransId="{3C1737A8-63CC-443F-B1B8-B1133925EFDD}"/>
    <dgm:cxn modelId="{82C07125-97AD-4257-9D2D-487B7A07B737}" srcId="{626EAB97-5A60-4CCD-A7D1-48097F97BF42}" destId="{58CF9769-71E5-4795-8297-30BABB30194F}" srcOrd="3" destOrd="0" parTransId="{9592FA36-E9BA-4E71-BDB5-7ABD643D76D5}" sibTransId="{A5162EF3-04A8-4373-87C0-5F54CB4A7480}"/>
    <dgm:cxn modelId="{8F398A26-61D2-4C9F-B8FC-87052A65A7D6}" type="presOf" srcId="{D035CD24-1038-48CE-BB9F-A8FBBFDED6CF}" destId="{7A0C9DE7-9EB3-4CF5-A537-D875FDD76DF1}" srcOrd="0" destOrd="3" presId="urn:microsoft.com/office/officeart/2005/8/layout/default"/>
    <dgm:cxn modelId="{ACE83529-7344-46E2-9B32-5A2A24072975}" type="presOf" srcId="{C1A0297A-FC94-4EA1-A1A9-6A6FEE03489A}" destId="{82F048A5-F086-419B-B287-E6A7F3A40EB2}" srcOrd="0" destOrd="1" presId="urn:microsoft.com/office/officeart/2005/8/layout/default"/>
    <dgm:cxn modelId="{300C212F-8CA5-4F3D-87C4-98EF92BD799D}" type="presOf" srcId="{717427BE-CB99-4B55-BD17-CD51510713D4}" destId="{7A0C9DE7-9EB3-4CF5-A537-D875FDD76DF1}" srcOrd="0" destOrd="4" presId="urn:microsoft.com/office/officeart/2005/8/layout/default"/>
    <dgm:cxn modelId="{A3748D33-23B3-4E5C-ACAB-4C5B0E0C1F75}" type="presOf" srcId="{8DD23B16-79BF-46EE-884B-6D0101AB3498}" destId="{7A0C9DE7-9EB3-4CF5-A537-D875FDD76DF1}" srcOrd="0" destOrd="2" presId="urn:microsoft.com/office/officeart/2005/8/layout/default"/>
    <dgm:cxn modelId="{508A1442-4E0D-425A-8395-1607421650DC}" type="presOf" srcId="{21CE2997-0A57-4955-ACD0-00946C7DDDF5}" destId="{7A0C9DE7-9EB3-4CF5-A537-D875FDD76DF1}" srcOrd="0" destOrd="0" presId="urn:microsoft.com/office/officeart/2005/8/layout/default"/>
    <dgm:cxn modelId="{6B335E46-C3DC-4821-A38D-798F9CBA9DD3}" srcId="{21CE2997-0A57-4955-ACD0-00946C7DDDF5}" destId="{8DD23B16-79BF-46EE-884B-6D0101AB3498}" srcOrd="1" destOrd="0" parTransId="{A95F7AFF-F0A7-4F8F-93D9-CB7A7C475AC1}" sibTransId="{CEF727D2-9E21-461B-AF0D-F067DCA1AAEA}"/>
    <dgm:cxn modelId="{77279A4A-0819-432A-BCEB-328CC8FDB976}" type="presOf" srcId="{D6C026D1-05DD-4040-8BD3-D55D06968BB8}" destId="{48E45AC8-1B6A-4597-AF54-E6AA86716BE3}" srcOrd="0" destOrd="1" presId="urn:microsoft.com/office/officeart/2005/8/layout/default"/>
    <dgm:cxn modelId="{618F7E6E-270B-4C68-AB8A-B3B2051E4CC7}" type="presOf" srcId="{3B29CD78-4B16-47C0-B66E-2D38C11521EA}" destId="{82F048A5-F086-419B-B287-E6A7F3A40EB2}" srcOrd="0" destOrd="0" presId="urn:microsoft.com/office/officeart/2005/8/layout/default"/>
    <dgm:cxn modelId="{8E0C8386-8494-4EE1-8F7B-48773307ECF6}" srcId="{21CE2997-0A57-4955-ACD0-00946C7DDDF5}" destId="{D06356B1-560C-47BA-A4A3-E5CE77F55B76}" srcOrd="0" destOrd="0" parTransId="{276EA310-F0FE-4570-9225-E41BDE7B5FF5}" sibTransId="{2E77B111-BD8C-47E2-A097-8DAD0327FD9B}"/>
    <dgm:cxn modelId="{573E1893-B98B-490A-807E-8A6BBB548D40}" type="presOf" srcId="{58CF9769-71E5-4795-8297-30BABB30194F}" destId="{0BBE3872-AE95-4F93-97E4-732F2A5A1470}" srcOrd="0" destOrd="0" presId="urn:microsoft.com/office/officeart/2005/8/layout/default"/>
    <dgm:cxn modelId="{B58DEB93-0680-4E98-8843-6F115F8CD587}" srcId="{58CF9769-71E5-4795-8297-30BABB30194F}" destId="{3BADEF27-AEF9-49C3-B331-8837FFCF8893}" srcOrd="2" destOrd="0" parTransId="{ADDEBFC9-CA46-4442-B3DD-9959B84FD9A5}" sibTransId="{E8BB3BC2-FDF1-4606-833A-F841AF2464B9}"/>
    <dgm:cxn modelId="{F893C894-6F0C-4F2C-BC6B-05D6E1198B2E}" srcId="{626EAB97-5A60-4CCD-A7D1-48097F97BF42}" destId="{3B29CD78-4B16-47C0-B66E-2D38C11521EA}" srcOrd="0" destOrd="0" parTransId="{3CA50AF8-FC1F-4E08-8D97-E72AB04A872A}" sibTransId="{19BB70A1-BB8B-4203-9819-91339CEC5374}"/>
    <dgm:cxn modelId="{562AE799-018A-4D86-BF5B-4AB86C27F93F}" srcId="{626EAB97-5A60-4CCD-A7D1-48097F97BF42}" destId="{21CE2997-0A57-4955-ACD0-00946C7DDDF5}" srcOrd="1" destOrd="0" parTransId="{A57F4EBD-E9FF-434E-9961-FD007EFA4715}" sibTransId="{0D744A98-187A-46B6-ADA6-E638552E18C3}"/>
    <dgm:cxn modelId="{4DC0549B-F9DA-439C-AE9F-5E3133B9A309}" type="presOf" srcId="{D9FF4021-94E8-45B9-9FB9-9A3F791B5441}" destId="{82F048A5-F086-419B-B287-E6A7F3A40EB2}" srcOrd="0" destOrd="2" presId="urn:microsoft.com/office/officeart/2005/8/layout/default"/>
    <dgm:cxn modelId="{9D8049A1-871F-4E78-A5E5-9858AE294E41}" srcId="{3B29CD78-4B16-47C0-B66E-2D38C11521EA}" destId="{5A5EF35B-9239-4867-ACE9-65E01092CA2C}" srcOrd="2" destOrd="0" parTransId="{A4BC9255-F3AE-46F7-8C3D-C28DF0CF1B4C}" sibTransId="{4C045D93-5D21-4D11-B557-C9C7C0C0BB93}"/>
    <dgm:cxn modelId="{64920FA9-C45F-4F8E-9BB0-C161B8028A33}" type="presOf" srcId="{626EAB97-5A60-4CCD-A7D1-48097F97BF42}" destId="{E9C2C693-98D5-4468-9DF6-6643243F90A8}" srcOrd="0" destOrd="0" presId="urn:microsoft.com/office/officeart/2005/8/layout/default"/>
    <dgm:cxn modelId="{3B51AEAC-79C9-449E-83AC-68CFBD3A6AF6}" type="presOf" srcId="{B62DB38E-B79A-4256-9CEE-6AB39293F0CE}" destId="{48E45AC8-1B6A-4597-AF54-E6AA86716BE3}" srcOrd="0" destOrd="3" presId="urn:microsoft.com/office/officeart/2005/8/layout/default"/>
    <dgm:cxn modelId="{01804CB1-ED36-4891-AF29-344C715C4B3B}" type="presOf" srcId="{EC91BF7C-D6EA-4084-8FC3-E7BBF3F49ED9}" destId="{82F048A5-F086-419B-B287-E6A7F3A40EB2}" srcOrd="0" destOrd="4" presId="urn:microsoft.com/office/officeart/2005/8/layout/default"/>
    <dgm:cxn modelId="{424A61B4-A236-43D3-9FD2-15DF1BE32C0F}" srcId="{21CE2997-0A57-4955-ACD0-00946C7DDDF5}" destId="{717427BE-CB99-4B55-BD17-CD51510713D4}" srcOrd="3" destOrd="0" parTransId="{ABD46267-7B53-414B-AB87-3E0E7955085B}" sibTransId="{8909C7E3-CE9F-47E6-BEDF-0E5F5797E99F}"/>
    <dgm:cxn modelId="{899E4CB5-6C92-43C3-8C6F-03DCE4C85801}" type="presOf" srcId="{5E5311D6-E3A9-4394-9AC0-97C28926D5D8}" destId="{48E45AC8-1B6A-4597-AF54-E6AA86716BE3}" srcOrd="0" destOrd="0" presId="urn:microsoft.com/office/officeart/2005/8/layout/default"/>
    <dgm:cxn modelId="{491660B8-3A5F-43AF-A656-0B6B41CFC137}" srcId="{58CF9769-71E5-4795-8297-30BABB30194F}" destId="{AD85F704-BA11-47BB-9B4C-FC19CEB38397}" srcOrd="0" destOrd="0" parTransId="{350AEAD4-3EFE-45DD-B5EF-3CCF52134785}" sibTransId="{73295E02-EB20-4433-B600-AEE1CEBC2D93}"/>
    <dgm:cxn modelId="{59585DBA-AC04-4471-8E21-4FCC2553180D}" type="presOf" srcId="{5A5EF35B-9239-4867-ACE9-65E01092CA2C}" destId="{82F048A5-F086-419B-B287-E6A7F3A40EB2}" srcOrd="0" destOrd="3" presId="urn:microsoft.com/office/officeart/2005/8/layout/default"/>
    <dgm:cxn modelId="{BC4273D6-7EA6-4D97-B670-56313DE01306}" srcId="{3B29CD78-4B16-47C0-B66E-2D38C11521EA}" destId="{EC91BF7C-D6EA-4084-8FC3-E7BBF3F49ED9}" srcOrd="3" destOrd="0" parTransId="{683FD910-BD4F-4559-A0FF-E8147CB41794}" sibTransId="{8A05061F-EC0F-4C76-A756-AC9E2EB4C90D}"/>
    <dgm:cxn modelId="{61FFAADC-2628-4F4C-89A9-AA7359219127}" type="presOf" srcId="{3491E32B-188C-431F-BA1B-52D2BA1CF1B5}" destId="{0BBE3872-AE95-4F93-97E4-732F2A5A1470}" srcOrd="0" destOrd="2" presId="urn:microsoft.com/office/officeart/2005/8/layout/default"/>
    <dgm:cxn modelId="{C053E4E8-DDF8-4C01-9513-7793232FFA1C}" type="presOf" srcId="{D06356B1-560C-47BA-A4A3-E5CE77F55B76}" destId="{7A0C9DE7-9EB3-4CF5-A537-D875FDD76DF1}" srcOrd="0" destOrd="1" presId="urn:microsoft.com/office/officeart/2005/8/layout/default"/>
    <dgm:cxn modelId="{2453A7E9-5E7F-48E2-9037-B38B83E16B35}" srcId="{58CF9769-71E5-4795-8297-30BABB30194F}" destId="{3491E32B-188C-431F-BA1B-52D2BA1CF1B5}" srcOrd="1" destOrd="0" parTransId="{4119536B-0BAB-4480-B9F8-007C2D216AA8}" sibTransId="{899010DF-32BD-47B9-950D-B45306DCBCD9}"/>
    <dgm:cxn modelId="{A7E878F3-F114-4A6F-BF26-785D4F935A81}" srcId="{3B29CD78-4B16-47C0-B66E-2D38C11521EA}" destId="{D9FF4021-94E8-45B9-9FB9-9A3F791B5441}" srcOrd="1" destOrd="0" parTransId="{03C64C09-70F6-4A3D-B9B5-7548CFCB6641}" sibTransId="{DCB53B95-508E-4391-8449-3CCF0D3F377A}"/>
    <dgm:cxn modelId="{C1834EF6-A4CE-45CF-899A-98BD7C06B31F}" type="presOf" srcId="{8645C12C-9504-4151-93F5-FD275683DEAC}" destId="{48E45AC8-1B6A-4597-AF54-E6AA86716BE3}" srcOrd="0" destOrd="2" presId="urn:microsoft.com/office/officeart/2005/8/layout/default"/>
    <dgm:cxn modelId="{D9700DFF-6972-46FF-9236-F367C3FFF4A4}" srcId="{5E5311D6-E3A9-4394-9AC0-97C28926D5D8}" destId="{D6C026D1-05DD-4040-8BD3-D55D06968BB8}" srcOrd="0" destOrd="0" parTransId="{1A9ACC44-CBBB-4BF2-9F25-9ABB834BA979}" sibTransId="{9D138E7D-3101-46A4-B1F2-C7E9F9508A39}"/>
    <dgm:cxn modelId="{F4C2B020-98C6-4D9C-9363-92B07761228F}" type="presParOf" srcId="{E9C2C693-98D5-4468-9DF6-6643243F90A8}" destId="{82F048A5-F086-419B-B287-E6A7F3A40EB2}" srcOrd="0" destOrd="0" presId="urn:microsoft.com/office/officeart/2005/8/layout/default"/>
    <dgm:cxn modelId="{9315521A-C960-4BFE-B8E0-A5CEAC58E192}" type="presParOf" srcId="{E9C2C693-98D5-4468-9DF6-6643243F90A8}" destId="{42379285-F200-486E-947A-C236A08D5DFC}" srcOrd="1" destOrd="0" presId="urn:microsoft.com/office/officeart/2005/8/layout/default"/>
    <dgm:cxn modelId="{1234DD91-F721-4288-B813-D86695C0DCE6}" type="presParOf" srcId="{E9C2C693-98D5-4468-9DF6-6643243F90A8}" destId="{7A0C9DE7-9EB3-4CF5-A537-D875FDD76DF1}" srcOrd="2" destOrd="0" presId="urn:microsoft.com/office/officeart/2005/8/layout/default"/>
    <dgm:cxn modelId="{7EF49130-34E3-4D0E-869F-9CD9926683DC}" type="presParOf" srcId="{E9C2C693-98D5-4468-9DF6-6643243F90A8}" destId="{2B35EA9F-4279-4176-BC44-EB253F22ED27}" srcOrd="3" destOrd="0" presId="urn:microsoft.com/office/officeart/2005/8/layout/default"/>
    <dgm:cxn modelId="{130004F4-521B-4BD6-8281-D081A74A3DA3}" type="presParOf" srcId="{E9C2C693-98D5-4468-9DF6-6643243F90A8}" destId="{48E45AC8-1B6A-4597-AF54-E6AA86716BE3}" srcOrd="4" destOrd="0" presId="urn:microsoft.com/office/officeart/2005/8/layout/default"/>
    <dgm:cxn modelId="{06971CAF-C19B-4931-A08C-42995DC29D8D}" type="presParOf" srcId="{E9C2C693-98D5-4468-9DF6-6643243F90A8}" destId="{0F9D34A2-7698-41F0-BB06-615286E0AD92}" srcOrd="5" destOrd="0" presId="urn:microsoft.com/office/officeart/2005/8/layout/default"/>
    <dgm:cxn modelId="{097D79BD-6A90-4937-ADB2-94D00F2FEF77}" type="presParOf" srcId="{E9C2C693-98D5-4468-9DF6-6643243F90A8}" destId="{0BBE3872-AE95-4F93-97E4-732F2A5A1470}"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8F4CE53-065C-4D76-AC50-F9E06C9E60A1}"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IN"/>
        </a:p>
      </dgm:t>
    </dgm:pt>
    <dgm:pt modelId="{1724B07F-10B3-4CB1-8B37-61394FFFC699}">
      <dgm:prSet phldrT="[Text]"/>
      <dgm:spPr/>
      <dgm:t>
        <a:bodyPr/>
        <a:lstStyle/>
        <a:p>
          <a:r>
            <a:rPr lang="en-US" dirty="0"/>
            <a:t>Returns</a:t>
          </a:r>
          <a:endParaRPr lang="en-IN" dirty="0"/>
        </a:p>
      </dgm:t>
    </dgm:pt>
    <dgm:pt modelId="{CA3DBA07-B337-4448-9BBB-3F8225D324ED}" type="parTrans" cxnId="{0DF79CBF-9EC8-4B8D-8220-FB29119DF6C7}">
      <dgm:prSet/>
      <dgm:spPr/>
      <dgm:t>
        <a:bodyPr/>
        <a:lstStyle/>
        <a:p>
          <a:endParaRPr lang="en-IN"/>
        </a:p>
      </dgm:t>
    </dgm:pt>
    <dgm:pt modelId="{AC84C60B-39AD-4C41-AE00-FEB885E0375B}" type="sibTrans" cxnId="{0DF79CBF-9EC8-4B8D-8220-FB29119DF6C7}">
      <dgm:prSet/>
      <dgm:spPr/>
      <dgm:t>
        <a:bodyPr/>
        <a:lstStyle/>
        <a:p>
          <a:endParaRPr lang="en-IN"/>
        </a:p>
      </dgm:t>
    </dgm:pt>
    <dgm:pt modelId="{4E6F4ED4-3883-4E2F-8F56-67296514E24D}">
      <dgm:prSet phldrT="[Text]"/>
      <dgm:spPr/>
      <dgm:t>
        <a:bodyPr/>
        <a:lstStyle/>
        <a:p>
          <a:r>
            <a:rPr lang="en-US"/>
            <a:t>Updated Returns</a:t>
          </a:r>
          <a:endParaRPr lang="en-IN" dirty="0"/>
        </a:p>
      </dgm:t>
    </dgm:pt>
    <dgm:pt modelId="{9921BA15-2C59-48F7-A0EA-4F5462F997DE}" type="parTrans" cxnId="{E0ACA612-56CF-4F55-9CE1-84815F24D215}">
      <dgm:prSet/>
      <dgm:spPr/>
      <dgm:t>
        <a:bodyPr/>
        <a:lstStyle/>
        <a:p>
          <a:endParaRPr lang="en-IN"/>
        </a:p>
      </dgm:t>
    </dgm:pt>
    <dgm:pt modelId="{10F68829-D8DA-45EF-A0D5-32063915AF1B}" type="sibTrans" cxnId="{E0ACA612-56CF-4F55-9CE1-84815F24D215}">
      <dgm:prSet/>
      <dgm:spPr/>
      <dgm:t>
        <a:bodyPr/>
        <a:lstStyle/>
        <a:p>
          <a:endParaRPr lang="en-IN"/>
        </a:p>
      </dgm:t>
    </dgm:pt>
    <dgm:pt modelId="{7F6A14DF-7EFD-4CC3-8E0A-58D142A46523}">
      <dgm:prSet phldrT="[Text]"/>
      <dgm:spPr/>
      <dgm:t>
        <a:bodyPr/>
        <a:lstStyle/>
        <a:p>
          <a:r>
            <a:rPr lang="en-US" dirty="0"/>
            <a:t>Procedures</a:t>
          </a:r>
          <a:endParaRPr lang="en-IN" dirty="0"/>
        </a:p>
      </dgm:t>
    </dgm:pt>
    <dgm:pt modelId="{DCD197FB-136C-4A80-BA4B-99444CD6D8EA}" type="parTrans" cxnId="{3B026F50-4B99-4EA7-BC79-E357EB11B42F}">
      <dgm:prSet/>
      <dgm:spPr/>
      <dgm:t>
        <a:bodyPr/>
        <a:lstStyle/>
        <a:p>
          <a:endParaRPr lang="en-IN"/>
        </a:p>
      </dgm:t>
    </dgm:pt>
    <dgm:pt modelId="{2BBC75CF-0FA4-486C-B975-A90CA4E86F59}" type="sibTrans" cxnId="{3B026F50-4B99-4EA7-BC79-E357EB11B42F}">
      <dgm:prSet/>
      <dgm:spPr/>
      <dgm:t>
        <a:bodyPr/>
        <a:lstStyle/>
        <a:p>
          <a:endParaRPr lang="en-IN"/>
        </a:p>
      </dgm:t>
    </dgm:pt>
    <dgm:pt modelId="{0EE3F127-44DB-46DC-A6EA-8F5B9D0CD011}">
      <dgm:prSet phldrT="[Text]"/>
      <dgm:spPr/>
      <dgm:t>
        <a:bodyPr/>
        <a:lstStyle/>
        <a:p>
          <a:r>
            <a:rPr lang="en-US" dirty="0">
              <a:solidFill>
                <a:srgbClr val="FF0000"/>
              </a:solidFill>
            </a:rPr>
            <a:t>Pending Proceedings</a:t>
          </a:r>
          <a:endParaRPr lang="en-IN" dirty="0">
            <a:solidFill>
              <a:srgbClr val="FF0000"/>
            </a:solidFill>
          </a:endParaRPr>
        </a:p>
      </dgm:t>
    </dgm:pt>
    <dgm:pt modelId="{9DFE99F6-C213-4164-A4D1-62E32E4089D2}" type="parTrans" cxnId="{EEFA6F60-1B41-4826-AC36-4D06099F14CD}">
      <dgm:prSet/>
      <dgm:spPr/>
      <dgm:t>
        <a:bodyPr/>
        <a:lstStyle/>
        <a:p>
          <a:endParaRPr lang="en-IN"/>
        </a:p>
      </dgm:t>
    </dgm:pt>
    <dgm:pt modelId="{BD3B6016-76DE-462A-96AC-D2BD92535B04}" type="sibTrans" cxnId="{EEFA6F60-1B41-4826-AC36-4D06099F14CD}">
      <dgm:prSet/>
      <dgm:spPr/>
      <dgm:t>
        <a:bodyPr/>
        <a:lstStyle/>
        <a:p>
          <a:endParaRPr lang="en-IN"/>
        </a:p>
      </dgm:t>
    </dgm:pt>
    <dgm:pt modelId="{3B691AC0-33DA-453B-BD88-9DA4F7315E65}">
      <dgm:prSet phldrT="[Text]"/>
      <dgm:spPr/>
      <dgm:t>
        <a:bodyPr/>
        <a:lstStyle/>
        <a:p>
          <a:r>
            <a:rPr lang="en-US" dirty="0">
              <a:solidFill>
                <a:srgbClr val="FF0000"/>
              </a:solidFill>
            </a:rPr>
            <a:t>New Proceedings – For  T.Y. beginning before 01.04.26- </a:t>
          </a:r>
          <a:r>
            <a:rPr lang="en-US" dirty="0"/>
            <a:t>Reassessments, Penalties, Appeals…</a:t>
          </a:r>
          <a:endParaRPr lang="en-IN" dirty="0"/>
        </a:p>
      </dgm:t>
    </dgm:pt>
    <dgm:pt modelId="{B50769A1-3B98-4BA4-993C-3FD173BE3CBC}" type="parTrans" cxnId="{173DB36B-9670-4567-8ADA-A16416626ED9}">
      <dgm:prSet/>
      <dgm:spPr/>
      <dgm:t>
        <a:bodyPr/>
        <a:lstStyle/>
        <a:p>
          <a:endParaRPr lang="en-IN"/>
        </a:p>
      </dgm:t>
    </dgm:pt>
    <dgm:pt modelId="{824F1012-FC7F-4AFE-AA72-399B74877670}" type="sibTrans" cxnId="{173DB36B-9670-4567-8ADA-A16416626ED9}">
      <dgm:prSet/>
      <dgm:spPr/>
      <dgm:t>
        <a:bodyPr/>
        <a:lstStyle/>
        <a:p>
          <a:endParaRPr lang="en-IN"/>
        </a:p>
      </dgm:t>
    </dgm:pt>
    <dgm:pt modelId="{9A5FEC46-7969-4B23-8D50-1A16659AD5F1}">
      <dgm:prSet phldrT="[Text]"/>
      <dgm:spPr/>
      <dgm:t>
        <a:bodyPr/>
        <a:lstStyle/>
        <a:p>
          <a:r>
            <a:rPr lang="en-US" dirty="0"/>
            <a:t>Rights, Liabilities, Options</a:t>
          </a:r>
          <a:endParaRPr lang="en-IN" dirty="0"/>
        </a:p>
      </dgm:t>
    </dgm:pt>
    <dgm:pt modelId="{812DF964-C344-468B-A5DB-99103989A8AA}" type="parTrans" cxnId="{ABDBE228-8EF4-4D54-9A1D-8FA5A6986F71}">
      <dgm:prSet/>
      <dgm:spPr/>
      <dgm:t>
        <a:bodyPr/>
        <a:lstStyle/>
        <a:p>
          <a:endParaRPr lang="en-IN"/>
        </a:p>
      </dgm:t>
    </dgm:pt>
    <dgm:pt modelId="{4EC54A5D-214D-4CE9-A1F6-F9226D5418F0}" type="sibTrans" cxnId="{ABDBE228-8EF4-4D54-9A1D-8FA5A6986F71}">
      <dgm:prSet/>
      <dgm:spPr/>
      <dgm:t>
        <a:bodyPr/>
        <a:lstStyle/>
        <a:p>
          <a:endParaRPr lang="en-IN"/>
        </a:p>
      </dgm:t>
    </dgm:pt>
    <dgm:pt modelId="{4B3524BE-8389-45F3-8CBF-1223F5F07E61}">
      <dgm:prSet/>
      <dgm:spPr/>
      <dgm:t>
        <a:bodyPr/>
        <a:lstStyle/>
        <a:p>
          <a:r>
            <a:rPr lang="en-US"/>
            <a:t>148 Returns</a:t>
          </a:r>
          <a:endParaRPr lang="en-US" dirty="0"/>
        </a:p>
      </dgm:t>
    </dgm:pt>
    <dgm:pt modelId="{17CA7131-D172-4208-B431-ACCCE0305A74}" type="parTrans" cxnId="{1D52A39D-7098-4FA1-981B-FB3F378E053B}">
      <dgm:prSet/>
      <dgm:spPr/>
      <dgm:t>
        <a:bodyPr/>
        <a:lstStyle/>
        <a:p>
          <a:endParaRPr lang="en-IN"/>
        </a:p>
      </dgm:t>
    </dgm:pt>
    <dgm:pt modelId="{9F83ACAA-FBB9-4E5F-A423-70899801F80F}" type="sibTrans" cxnId="{1D52A39D-7098-4FA1-981B-FB3F378E053B}">
      <dgm:prSet/>
      <dgm:spPr/>
      <dgm:t>
        <a:bodyPr/>
        <a:lstStyle/>
        <a:p>
          <a:endParaRPr lang="en-IN"/>
        </a:p>
      </dgm:t>
    </dgm:pt>
    <dgm:pt modelId="{6820BF9D-49BE-493F-9EFC-84325E6FB7C1}">
      <dgm:prSet/>
      <dgm:spPr/>
      <dgm:t>
        <a:bodyPr/>
        <a:lstStyle/>
        <a:p>
          <a:r>
            <a:rPr lang="en-US" dirty="0"/>
            <a:t>TDS returns filed late</a:t>
          </a:r>
        </a:p>
      </dgm:t>
    </dgm:pt>
    <dgm:pt modelId="{7E01E852-832D-4A3B-B745-9171304BA20C}" type="parTrans" cxnId="{705938C6-115A-482E-AB2E-B46955258E51}">
      <dgm:prSet/>
      <dgm:spPr/>
      <dgm:t>
        <a:bodyPr/>
        <a:lstStyle/>
        <a:p>
          <a:endParaRPr lang="en-IN"/>
        </a:p>
      </dgm:t>
    </dgm:pt>
    <dgm:pt modelId="{B105E17F-17F3-4CC9-8C10-969F25CEB666}" type="sibTrans" cxnId="{705938C6-115A-482E-AB2E-B46955258E51}">
      <dgm:prSet/>
      <dgm:spPr/>
      <dgm:t>
        <a:bodyPr/>
        <a:lstStyle/>
        <a:p>
          <a:endParaRPr lang="en-IN"/>
        </a:p>
      </dgm:t>
    </dgm:pt>
    <dgm:pt modelId="{40BCFC02-AA6C-4FE9-971B-C7A8E433A1DD}">
      <dgm:prSet phldrT="[Text]"/>
      <dgm:spPr/>
      <dgm:t>
        <a:bodyPr/>
        <a:lstStyle/>
        <a:p>
          <a:r>
            <a:rPr lang="en-US" dirty="0"/>
            <a:t>Losses</a:t>
          </a:r>
          <a:endParaRPr lang="en-IN" dirty="0"/>
        </a:p>
      </dgm:t>
    </dgm:pt>
    <dgm:pt modelId="{BC76C4D1-95E2-4778-BB71-D870E6068C7D}" type="parTrans" cxnId="{8CC06CF3-24D1-4A1F-83BB-1EE0FBEF1C54}">
      <dgm:prSet/>
      <dgm:spPr/>
      <dgm:t>
        <a:bodyPr/>
        <a:lstStyle/>
        <a:p>
          <a:endParaRPr lang="en-IN"/>
        </a:p>
      </dgm:t>
    </dgm:pt>
    <dgm:pt modelId="{5B745E36-6FA7-474E-BE16-92B0F06339A6}" type="sibTrans" cxnId="{8CC06CF3-24D1-4A1F-83BB-1EE0FBEF1C54}">
      <dgm:prSet/>
      <dgm:spPr/>
      <dgm:t>
        <a:bodyPr/>
        <a:lstStyle/>
        <a:p>
          <a:endParaRPr lang="en-IN"/>
        </a:p>
      </dgm:t>
    </dgm:pt>
    <dgm:pt modelId="{8BF3B362-7D7D-4CE4-B967-992A7F3E9C5E}">
      <dgm:prSet phldrT="[Text]"/>
      <dgm:spPr/>
      <dgm:t>
        <a:bodyPr/>
        <a:lstStyle/>
        <a:p>
          <a:r>
            <a:rPr lang="en-US" dirty="0"/>
            <a:t>MAT Credits</a:t>
          </a:r>
          <a:endParaRPr lang="en-IN" dirty="0"/>
        </a:p>
      </dgm:t>
    </dgm:pt>
    <dgm:pt modelId="{B0A1D71D-B122-4B98-85CC-7D06A2E04944}" type="parTrans" cxnId="{96431AF1-E410-4BD8-8D61-9F26924D6D04}">
      <dgm:prSet/>
      <dgm:spPr/>
      <dgm:t>
        <a:bodyPr/>
        <a:lstStyle/>
        <a:p>
          <a:endParaRPr lang="en-IN"/>
        </a:p>
      </dgm:t>
    </dgm:pt>
    <dgm:pt modelId="{3307EBDC-5623-4F1A-8FB4-1746C68B751A}" type="sibTrans" cxnId="{96431AF1-E410-4BD8-8D61-9F26924D6D04}">
      <dgm:prSet/>
      <dgm:spPr/>
      <dgm:t>
        <a:bodyPr/>
        <a:lstStyle/>
        <a:p>
          <a:endParaRPr lang="en-IN"/>
        </a:p>
      </dgm:t>
    </dgm:pt>
    <dgm:pt modelId="{9E6BFBB8-94BA-4C32-A19F-0EFE1B5483E2}">
      <dgm:prSet phldrT="[Text]"/>
      <dgm:spPr/>
      <dgm:t>
        <a:bodyPr/>
        <a:lstStyle/>
        <a:p>
          <a:r>
            <a:rPr lang="en-US" dirty="0"/>
            <a:t>Tax Regime Options</a:t>
          </a:r>
          <a:endParaRPr lang="en-IN" dirty="0"/>
        </a:p>
      </dgm:t>
    </dgm:pt>
    <dgm:pt modelId="{F15DCE69-3570-45AC-9154-8F60D3D9C67B}" type="parTrans" cxnId="{B72D24E8-EAA8-4ACE-BF78-6B8F77C8CBE1}">
      <dgm:prSet/>
      <dgm:spPr/>
      <dgm:t>
        <a:bodyPr/>
        <a:lstStyle/>
        <a:p>
          <a:endParaRPr lang="en-IN"/>
        </a:p>
      </dgm:t>
    </dgm:pt>
    <dgm:pt modelId="{89DD76EF-4FB6-47B8-89DD-4085047AB5A8}" type="sibTrans" cxnId="{B72D24E8-EAA8-4ACE-BF78-6B8F77C8CBE1}">
      <dgm:prSet/>
      <dgm:spPr/>
      <dgm:t>
        <a:bodyPr/>
        <a:lstStyle/>
        <a:p>
          <a:endParaRPr lang="en-IN"/>
        </a:p>
      </dgm:t>
    </dgm:pt>
    <dgm:pt modelId="{EC0B878F-5EF2-405B-87A2-3BE6231C1608}" type="pres">
      <dgm:prSet presAssocID="{A8F4CE53-065C-4D76-AC50-F9E06C9E60A1}" presName="Name0" presStyleCnt="0">
        <dgm:presLayoutVars>
          <dgm:dir/>
          <dgm:animLvl val="lvl"/>
          <dgm:resizeHandles val="exact"/>
        </dgm:presLayoutVars>
      </dgm:prSet>
      <dgm:spPr/>
    </dgm:pt>
    <dgm:pt modelId="{0FFAF257-5CF2-428F-BC6D-1B95BEBEF1AF}" type="pres">
      <dgm:prSet presAssocID="{1724B07F-10B3-4CB1-8B37-61394FFFC699}" presName="composite" presStyleCnt="0"/>
      <dgm:spPr/>
    </dgm:pt>
    <dgm:pt modelId="{C09291D5-C892-4408-B383-48C174E69960}" type="pres">
      <dgm:prSet presAssocID="{1724B07F-10B3-4CB1-8B37-61394FFFC699}" presName="parTx" presStyleLbl="alignNode1" presStyleIdx="0" presStyleCnt="3">
        <dgm:presLayoutVars>
          <dgm:chMax val="0"/>
          <dgm:chPref val="0"/>
          <dgm:bulletEnabled val="1"/>
        </dgm:presLayoutVars>
      </dgm:prSet>
      <dgm:spPr/>
    </dgm:pt>
    <dgm:pt modelId="{F052BD67-AE34-4BDB-996D-CFCB3512750C}" type="pres">
      <dgm:prSet presAssocID="{1724B07F-10B3-4CB1-8B37-61394FFFC699}" presName="desTx" presStyleLbl="alignAccFollowNode1" presStyleIdx="0" presStyleCnt="3">
        <dgm:presLayoutVars>
          <dgm:bulletEnabled val="1"/>
        </dgm:presLayoutVars>
      </dgm:prSet>
      <dgm:spPr/>
    </dgm:pt>
    <dgm:pt modelId="{87CD5049-620F-40D2-9DB5-DECE288CBDF4}" type="pres">
      <dgm:prSet presAssocID="{AC84C60B-39AD-4C41-AE00-FEB885E0375B}" presName="space" presStyleCnt="0"/>
      <dgm:spPr/>
    </dgm:pt>
    <dgm:pt modelId="{23F8428E-A829-48A2-8E64-F8C51CE3AEC3}" type="pres">
      <dgm:prSet presAssocID="{7F6A14DF-7EFD-4CC3-8E0A-58D142A46523}" presName="composite" presStyleCnt="0"/>
      <dgm:spPr/>
    </dgm:pt>
    <dgm:pt modelId="{ACD73ADE-805D-48B7-8C11-59074E014F28}" type="pres">
      <dgm:prSet presAssocID="{7F6A14DF-7EFD-4CC3-8E0A-58D142A46523}" presName="parTx" presStyleLbl="alignNode1" presStyleIdx="1" presStyleCnt="3">
        <dgm:presLayoutVars>
          <dgm:chMax val="0"/>
          <dgm:chPref val="0"/>
          <dgm:bulletEnabled val="1"/>
        </dgm:presLayoutVars>
      </dgm:prSet>
      <dgm:spPr/>
    </dgm:pt>
    <dgm:pt modelId="{432838D7-C9AE-4759-A43F-4CFD3C19B11E}" type="pres">
      <dgm:prSet presAssocID="{7F6A14DF-7EFD-4CC3-8E0A-58D142A46523}" presName="desTx" presStyleLbl="alignAccFollowNode1" presStyleIdx="1" presStyleCnt="3">
        <dgm:presLayoutVars>
          <dgm:bulletEnabled val="1"/>
        </dgm:presLayoutVars>
      </dgm:prSet>
      <dgm:spPr/>
    </dgm:pt>
    <dgm:pt modelId="{077BF2FB-2FE4-4088-B985-902CF4BCDBE6}" type="pres">
      <dgm:prSet presAssocID="{2BBC75CF-0FA4-486C-B975-A90CA4E86F59}" presName="space" presStyleCnt="0"/>
      <dgm:spPr/>
    </dgm:pt>
    <dgm:pt modelId="{97B1938B-174F-40FB-B67E-2C5818A74585}" type="pres">
      <dgm:prSet presAssocID="{9A5FEC46-7969-4B23-8D50-1A16659AD5F1}" presName="composite" presStyleCnt="0"/>
      <dgm:spPr/>
    </dgm:pt>
    <dgm:pt modelId="{561786DF-651E-4E3F-A893-83303B9AED0E}" type="pres">
      <dgm:prSet presAssocID="{9A5FEC46-7969-4B23-8D50-1A16659AD5F1}" presName="parTx" presStyleLbl="alignNode1" presStyleIdx="2" presStyleCnt="3">
        <dgm:presLayoutVars>
          <dgm:chMax val="0"/>
          <dgm:chPref val="0"/>
          <dgm:bulletEnabled val="1"/>
        </dgm:presLayoutVars>
      </dgm:prSet>
      <dgm:spPr/>
    </dgm:pt>
    <dgm:pt modelId="{01B99340-CB70-420E-B096-D6CF0FC00F53}" type="pres">
      <dgm:prSet presAssocID="{9A5FEC46-7969-4B23-8D50-1A16659AD5F1}" presName="desTx" presStyleLbl="alignAccFollowNode1" presStyleIdx="2" presStyleCnt="3">
        <dgm:presLayoutVars>
          <dgm:bulletEnabled val="1"/>
        </dgm:presLayoutVars>
      </dgm:prSet>
      <dgm:spPr/>
    </dgm:pt>
  </dgm:ptLst>
  <dgm:cxnLst>
    <dgm:cxn modelId="{E0ACA612-56CF-4F55-9CE1-84815F24D215}" srcId="{1724B07F-10B3-4CB1-8B37-61394FFFC699}" destId="{4E6F4ED4-3883-4E2F-8F56-67296514E24D}" srcOrd="0" destOrd="0" parTransId="{9921BA15-2C59-48F7-A0EA-4F5462F997DE}" sibTransId="{10F68829-D8DA-45EF-A0D5-32063915AF1B}"/>
    <dgm:cxn modelId="{36BC2C21-3F85-44A8-B72F-B4E49F5FFAC4}" type="presOf" srcId="{7F6A14DF-7EFD-4CC3-8E0A-58D142A46523}" destId="{ACD73ADE-805D-48B7-8C11-59074E014F28}" srcOrd="0" destOrd="0" presId="urn:microsoft.com/office/officeart/2005/8/layout/hList1"/>
    <dgm:cxn modelId="{ABDBE228-8EF4-4D54-9A1D-8FA5A6986F71}" srcId="{A8F4CE53-065C-4D76-AC50-F9E06C9E60A1}" destId="{9A5FEC46-7969-4B23-8D50-1A16659AD5F1}" srcOrd="2" destOrd="0" parTransId="{812DF964-C344-468B-A5DB-99103989A8AA}" sibTransId="{4EC54A5D-214D-4CE9-A1F6-F9226D5418F0}"/>
    <dgm:cxn modelId="{DEDAF63D-3657-4D7E-92BE-3A82BEC254B3}" type="presOf" srcId="{4E6F4ED4-3883-4E2F-8F56-67296514E24D}" destId="{F052BD67-AE34-4BDB-996D-CFCB3512750C}" srcOrd="0" destOrd="0" presId="urn:microsoft.com/office/officeart/2005/8/layout/hList1"/>
    <dgm:cxn modelId="{F36AB85F-AFE0-43A3-8105-6EB00BE97980}" type="presOf" srcId="{4B3524BE-8389-45F3-8CBF-1223F5F07E61}" destId="{F052BD67-AE34-4BDB-996D-CFCB3512750C}" srcOrd="0" destOrd="1" presId="urn:microsoft.com/office/officeart/2005/8/layout/hList1"/>
    <dgm:cxn modelId="{EEFA6F60-1B41-4826-AC36-4D06099F14CD}" srcId="{7F6A14DF-7EFD-4CC3-8E0A-58D142A46523}" destId="{0EE3F127-44DB-46DC-A6EA-8F5B9D0CD011}" srcOrd="0" destOrd="0" parTransId="{9DFE99F6-C213-4164-A4D1-62E32E4089D2}" sibTransId="{BD3B6016-76DE-462A-96AC-D2BD92535B04}"/>
    <dgm:cxn modelId="{A335EA47-A1F1-4F8E-8329-58AEEB9F0176}" type="presOf" srcId="{40BCFC02-AA6C-4FE9-971B-C7A8E433A1DD}" destId="{01B99340-CB70-420E-B096-D6CF0FC00F53}" srcOrd="0" destOrd="0" presId="urn:microsoft.com/office/officeart/2005/8/layout/hList1"/>
    <dgm:cxn modelId="{AB57656A-7CB7-4B9F-89CE-4ACD4ACD66E2}" type="presOf" srcId="{1724B07F-10B3-4CB1-8B37-61394FFFC699}" destId="{C09291D5-C892-4408-B383-48C174E69960}" srcOrd="0" destOrd="0" presId="urn:microsoft.com/office/officeart/2005/8/layout/hList1"/>
    <dgm:cxn modelId="{173DB36B-9670-4567-8ADA-A16416626ED9}" srcId="{7F6A14DF-7EFD-4CC3-8E0A-58D142A46523}" destId="{3B691AC0-33DA-453B-BD88-9DA4F7315E65}" srcOrd="1" destOrd="0" parTransId="{B50769A1-3B98-4BA4-993C-3FD173BE3CBC}" sibTransId="{824F1012-FC7F-4AFE-AA72-399B74877670}"/>
    <dgm:cxn modelId="{3B026F50-4B99-4EA7-BC79-E357EB11B42F}" srcId="{A8F4CE53-065C-4D76-AC50-F9E06C9E60A1}" destId="{7F6A14DF-7EFD-4CC3-8E0A-58D142A46523}" srcOrd="1" destOrd="0" parTransId="{DCD197FB-136C-4A80-BA4B-99444CD6D8EA}" sibTransId="{2BBC75CF-0FA4-486C-B975-A90CA4E86F59}"/>
    <dgm:cxn modelId="{D748A372-0254-4080-B8FF-075668AD78C1}" type="presOf" srcId="{9A5FEC46-7969-4B23-8D50-1A16659AD5F1}" destId="{561786DF-651E-4E3F-A893-83303B9AED0E}" srcOrd="0" destOrd="0" presId="urn:microsoft.com/office/officeart/2005/8/layout/hList1"/>
    <dgm:cxn modelId="{B4848B73-B126-4506-8412-76217933ACB8}" type="presOf" srcId="{0EE3F127-44DB-46DC-A6EA-8F5B9D0CD011}" destId="{432838D7-C9AE-4759-A43F-4CFD3C19B11E}" srcOrd="0" destOrd="0" presId="urn:microsoft.com/office/officeart/2005/8/layout/hList1"/>
    <dgm:cxn modelId="{EF59E379-39C7-43CC-992A-F777D8D31D04}" type="presOf" srcId="{3B691AC0-33DA-453B-BD88-9DA4F7315E65}" destId="{432838D7-C9AE-4759-A43F-4CFD3C19B11E}" srcOrd="0" destOrd="1" presId="urn:microsoft.com/office/officeart/2005/8/layout/hList1"/>
    <dgm:cxn modelId="{1D52A39D-7098-4FA1-981B-FB3F378E053B}" srcId="{1724B07F-10B3-4CB1-8B37-61394FFFC699}" destId="{4B3524BE-8389-45F3-8CBF-1223F5F07E61}" srcOrd="1" destOrd="0" parTransId="{17CA7131-D172-4208-B431-ACCCE0305A74}" sibTransId="{9F83ACAA-FBB9-4E5F-A423-70899801F80F}"/>
    <dgm:cxn modelId="{EBA082B5-7104-4EB4-8488-BA614843B184}" type="presOf" srcId="{A8F4CE53-065C-4D76-AC50-F9E06C9E60A1}" destId="{EC0B878F-5EF2-405B-87A2-3BE6231C1608}" srcOrd="0" destOrd="0" presId="urn:microsoft.com/office/officeart/2005/8/layout/hList1"/>
    <dgm:cxn modelId="{9F3349BB-1A15-4ED8-8248-0E828650A192}" type="presOf" srcId="{8BF3B362-7D7D-4CE4-B967-992A7F3E9C5E}" destId="{01B99340-CB70-420E-B096-D6CF0FC00F53}" srcOrd="0" destOrd="1" presId="urn:microsoft.com/office/officeart/2005/8/layout/hList1"/>
    <dgm:cxn modelId="{0DF79CBF-9EC8-4B8D-8220-FB29119DF6C7}" srcId="{A8F4CE53-065C-4D76-AC50-F9E06C9E60A1}" destId="{1724B07F-10B3-4CB1-8B37-61394FFFC699}" srcOrd="0" destOrd="0" parTransId="{CA3DBA07-B337-4448-9BBB-3F8225D324ED}" sibTransId="{AC84C60B-39AD-4C41-AE00-FEB885E0375B}"/>
    <dgm:cxn modelId="{705938C6-115A-482E-AB2E-B46955258E51}" srcId="{1724B07F-10B3-4CB1-8B37-61394FFFC699}" destId="{6820BF9D-49BE-493F-9EFC-84325E6FB7C1}" srcOrd="2" destOrd="0" parTransId="{7E01E852-832D-4A3B-B745-9171304BA20C}" sibTransId="{B105E17F-17F3-4CC9-8C10-969F25CEB666}"/>
    <dgm:cxn modelId="{B72D24E8-EAA8-4ACE-BF78-6B8F77C8CBE1}" srcId="{9A5FEC46-7969-4B23-8D50-1A16659AD5F1}" destId="{9E6BFBB8-94BA-4C32-A19F-0EFE1B5483E2}" srcOrd="2" destOrd="0" parTransId="{F15DCE69-3570-45AC-9154-8F60D3D9C67B}" sibTransId="{89DD76EF-4FB6-47B8-89DD-4085047AB5A8}"/>
    <dgm:cxn modelId="{83519FEA-B763-49DF-A4B9-7B4F0BCBEBBD}" type="presOf" srcId="{6820BF9D-49BE-493F-9EFC-84325E6FB7C1}" destId="{F052BD67-AE34-4BDB-996D-CFCB3512750C}" srcOrd="0" destOrd="2" presId="urn:microsoft.com/office/officeart/2005/8/layout/hList1"/>
    <dgm:cxn modelId="{96431AF1-E410-4BD8-8D61-9F26924D6D04}" srcId="{9A5FEC46-7969-4B23-8D50-1A16659AD5F1}" destId="{8BF3B362-7D7D-4CE4-B967-992A7F3E9C5E}" srcOrd="1" destOrd="0" parTransId="{B0A1D71D-B122-4B98-85CC-7D06A2E04944}" sibTransId="{3307EBDC-5623-4F1A-8FB4-1746C68B751A}"/>
    <dgm:cxn modelId="{8CC06CF3-24D1-4A1F-83BB-1EE0FBEF1C54}" srcId="{9A5FEC46-7969-4B23-8D50-1A16659AD5F1}" destId="{40BCFC02-AA6C-4FE9-971B-C7A8E433A1DD}" srcOrd="0" destOrd="0" parTransId="{BC76C4D1-95E2-4778-BB71-D870E6068C7D}" sibTransId="{5B745E36-6FA7-474E-BE16-92B0F06339A6}"/>
    <dgm:cxn modelId="{9AC2D8F7-975E-4FE6-9BB1-86A31869D2E3}" type="presOf" srcId="{9E6BFBB8-94BA-4C32-A19F-0EFE1B5483E2}" destId="{01B99340-CB70-420E-B096-D6CF0FC00F53}" srcOrd="0" destOrd="2" presId="urn:microsoft.com/office/officeart/2005/8/layout/hList1"/>
    <dgm:cxn modelId="{FD730D68-D8B3-4ABD-912B-361FD8E5A300}" type="presParOf" srcId="{EC0B878F-5EF2-405B-87A2-3BE6231C1608}" destId="{0FFAF257-5CF2-428F-BC6D-1B95BEBEF1AF}" srcOrd="0" destOrd="0" presId="urn:microsoft.com/office/officeart/2005/8/layout/hList1"/>
    <dgm:cxn modelId="{21B3963C-64CA-4005-956E-6BEA7C16FC9E}" type="presParOf" srcId="{0FFAF257-5CF2-428F-BC6D-1B95BEBEF1AF}" destId="{C09291D5-C892-4408-B383-48C174E69960}" srcOrd="0" destOrd="0" presId="urn:microsoft.com/office/officeart/2005/8/layout/hList1"/>
    <dgm:cxn modelId="{5CAF412D-D0D0-4FA5-997F-EA22DF67DA1C}" type="presParOf" srcId="{0FFAF257-5CF2-428F-BC6D-1B95BEBEF1AF}" destId="{F052BD67-AE34-4BDB-996D-CFCB3512750C}" srcOrd="1" destOrd="0" presId="urn:microsoft.com/office/officeart/2005/8/layout/hList1"/>
    <dgm:cxn modelId="{48B33399-E8D4-4CEC-BE25-3725C8994D9E}" type="presParOf" srcId="{EC0B878F-5EF2-405B-87A2-3BE6231C1608}" destId="{87CD5049-620F-40D2-9DB5-DECE288CBDF4}" srcOrd="1" destOrd="0" presId="urn:microsoft.com/office/officeart/2005/8/layout/hList1"/>
    <dgm:cxn modelId="{9ACB7C55-2164-4E27-B34E-DBAE7BB05AF2}" type="presParOf" srcId="{EC0B878F-5EF2-405B-87A2-3BE6231C1608}" destId="{23F8428E-A829-48A2-8E64-F8C51CE3AEC3}" srcOrd="2" destOrd="0" presId="urn:microsoft.com/office/officeart/2005/8/layout/hList1"/>
    <dgm:cxn modelId="{C995F5DC-1ED6-446C-BBBD-864841670C53}" type="presParOf" srcId="{23F8428E-A829-48A2-8E64-F8C51CE3AEC3}" destId="{ACD73ADE-805D-48B7-8C11-59074E014F28}" srcOrd="0" destOrd="0" presId="urn:microsoft.com/office/officeart/2005/8/layout/hList1"/>
    <dgm:cxn modelId="{77A1E210-9DED-4737-A803-EF0039B555FE}" type="presParOf" srcId="{23F8428E-A829-48A2-8E64-F8C51CE3AEC3}" destId="{432838D7-C9AE-4759-A43F-4CFD3C19B11E}" srcOrd="1" destOrd="0" presId="urn:microsoft.com/office/officeart/2005/8/layout/hList1"/>
    <dgm:cxn modelId="{B4B6E207-E6F3-48F4-B23D-B6B78B5E10AB}" type="presParOf" srcId="{EC0B878F-5EF2-405B-87A2-3BE6231C1608}" destId="{077BF2FB-2FE4-4088-B985-902CF4BCDBE6}" srcOrd="3" destOrd="0" presId="urn:microsoft.com/office/officeart/2005/8/layout/hList1"/>
    <dgm:cxn modelId="{545BFA2D-0D86-4C76-A51F-DEAD937E90AF}" type="presParOf" srcId="{EC0B878F-5EF2-405B-87A2-3BE6231C1608}" destId="{97B1938B-174F-40FB-B67E-2C5818A74585}" srcOrd="4" destOrd="0" presId="urn:microsoft.com/office/officeart/2005/8/layout/hList1"/>
    <dgm:cxn modelId="{3562E2DB-55DA-448A-A064-6A6919FF6C23}" type="presParOf" srcId="{97B1938B-174F-40FB-B67E-2C5818A74585}" destId="{561786DF-651E-4E3F-A893-83303B9AED0E}" srcOrd="0" destOrd="0" presId="urn:microsoft.com/office/officeart/2005/8/layout/hList1"/>
    <dgm:cxn modelId="{4D88C189-193A-4143-A480-0AC3AA22D391}" type="presParOf" srcId="{97B1938B-174F-40FB-B67E-2C5818A74585}" destId="{01B99340-CB70-420E-B096-D6CF0FC00F5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5E193B9-9815-4A2D-8849-87D8D322E9E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IN"/>
        </a:p>
      </dgm:t>
    </dgm:pt>
    <dgm:pt modelId="{15FB9DBE-8368-43DC-8658-FA2D1E36939E}">
      <dgm:prSet phldrT="[Text]" custT="1"/>
      <dgm:spPr/>
      <dgm:t>
        <a:bodyPr/>
        <a:lstStyle/>
        <a:p>
          <a:pPr algn="ctr"/>
          <a:r>
            <a:rPr lang="en-US" sz="2400" dirty="0"/>
            <a:t>No body should think that  old Income  tax Act is going into oblivion after new act. Act of 2025 is referring to 1961 Act at more than 100 places. </a:t>
          </a:r>
          <a:endParaRPr lang="en-IN" sz="2400" dirty="0"/>
        </a:p>
      </dgm:t>
    </dgm:pt>
    <dgm:pt modelId="{0ED8A32A-C962-4280-A883-C5C426B40398}" type="parTrans" cxnId="{CE59179D-511F-4274-A6FF-A07A5620AED1}">
      <dgm:prSet/>
      <dgm:spPr/>
      <dgm:t>
        <a:bodyPr/>
        <a:lstStyle/>
        <a:p>
          <a:endParaRPr lang="en-IN"/>
        </a:p>
      </dgm:t>
    </dgm:pt>
    <dgm:pt modelId="{874B8D27-5D04-4D18-ACA2-8BBFE758DD91}" type="sibTrans" cxnId="{CE59179D-511F-4274-A6FF-A07A5620AED1}">
      <dgm:prSet/>
      <dgm:spPr/>
      <dgm:t>
        <a:bodyPr/>
        <a:lstStyle/>
        <a:p>
          <a:endParaRPr lang="en-IN"/>
        </a:p>
      </dgm:t>
    </dgm:pt>
    <dgm:pt modelId="{C9E2E268-8F49-4978-B0BA-BE32A0E1B175}" type="pres">
      <dgm:prSet presAssocID="{55E193B9-9815-4A2D-8849-87D8D322E9EA}" presName="linear" presStyleCnt="0">
        <dgm:presLayoutVars>
          <dgm:animLvl val="lvl"/>
          <dgm:resizeHandles val="exact"/>
        </dgm:presLayoutVars>
      </dgm:prSet>
      <dgm:spPr/>
    </dgm:pt>
    <dgm:pt modelId="{96CC754A-85E8-454E-B9E1-A994F306CBD3}" type="pres">
      <dgm:prSet presAssocID="{15FB9DBE-8368-43DC-8658-FA2D1E36939E}" presName="parentText" presStyleLbl="node1" presStyleIdx="0" presStyleCnt="1" custLinFactNeighborX="176" custLinFactNeighborY="-39786">
        <dgm:presLayoutVars>
          <dgm:chMax val="0"/>
          <dgm:bulletEnabled val="1"/>
        </dgm:presLayoutVars>
      </dgm:prSet>
      <dgm:spPr/>
    </dgm:pt>
  </dgm:ptLst>
  <dgm:cxnLst>
    <dgm:cxn modelId="{B467916E-89C3-4A16-BDCB-79ACB52E744A}" type="presOf" srcId="{55E193B9-9815-4A2D-8849-87D8D322E9EA}" destId="{C9E2E268-8F49-4978-B0BA-BE32A0E1B175}" srcOrd="0" destOrd="0" presId="urn:microsoft.com/office/officeart/2005/8/layout/vList2"/>
    <dgm:cxn modelId="{CE59179D-511F-4274-A6FF-A07A5620AED1}" srcId="{55E193B9-9815-4A2D-8849-87D8D322E9EA}" destId="{15FB9DBE-8368-43DC-8658-FA2D1E36939E}" srcOrd="0" destOrd="0" parTransId="{0ED8A32A-C962-4280-A883-C5C426B40398}" sibTransId="{874B8D27-5D04-4D18-ACA2-8BBFE758DD91}"/>
    <dgm:cxn modelId="{ACB4E3BA-9DE1-4057-A0DE-73A4B11CC6BE}" type="presOf" srcId="{15FB9DBE-8368-43DC-8658-FA2D1E36939E}" destId="{96CC754A-85E8-454E-B9E1-A994F306CBD3}" srcOrd="0" destOrd="0" presId="urn:microsoft.com/office/officeart/2005/8/layout/vList2"/>
    <dgm:cxn modelId="{878FB3C0-86C1-47C4-967A-8F78087696C0}" type="presParOf" srcId="{C9E2E268-8F49-4978-B0BA-BE32A0E1B175}" destId="{96CC754A-85E8-454E-B9E1-A994F306CBD3}"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3639CE3-08C6-4005-B57E-E2EFDF75EF98}" type="doc">
      <dgm:prSet loTypeId="urn:microsoft.com/office/officeart/2005/8/layout/arrow5" loCatId="relationship" qsTypeId="urn:microsoft.com/office/officeart/2005/8/quickstyle/simple1" qsCatId="simple" csTypeId="urn:microsoft.com/office/officeart/2005/8/colors/accent2_3" csCatId="accent2" phldr="1"/>
      <dgm:spPr/>
      <dgm:t>
        <a:bodyPr/>
        <a:lstStyle/>
        <a:p>
          <a:endParaRPr lang="en-IN"/>
        </a:p>
      </dgm:t>
    </dgm:pt>
    <dgm:pt modelId="{F1C83B08-378A-48B0-B26C-66C2F03B8A36}">
      <dgm:prSet phldrT="[Text]"/>
      <dgm:spPr/>
      <dgm:t>
        <a:bodyPr/>
        <a:lstStyle/>
        <a:p>
          <a:r>
            <a:rPr lang="en-IN" dirty="0"/>
            <a:t>New 26 to 66</a:t>
          </a:r>
        </a:p>
      </dgm:t>
    </dgm:pt>
    <dgm:pt modelId="{E52127F9-3308-4B6D-9ED4-418C17A6CA45}" type="parTrans" cxnId="{76821D9C-0E8F-4438-96F4-A1D4FA729D83}">
      <dgm:prSet/>
      <dgm:spPr/>
      <dgm:t>
        <a:bodyPr/>
        <a:lstStyle/>
        <a:p>
          <a:endParaRPr lang="en-IN"/>
        </a:p>
      </dgm:t>
    </dgm:pt>
    <dgm:pt modelId="{BDEEABE0-826B-410D-A041-DD4A8E84B735}" type="sibTrans" cxnId="{76821D9C-0E8F-4438-96F4-A1D4FA729D83}">
      <dgm:prSet/>
      <dgm:spPr/>
      <dgm:t>
        <a:bodyPr/>
        <a:lstStyle/>
        <a:p>
          <a:endParaRPr lang="en-IN"/>
        </a:p>
      </dgm:t>
    </dgm:pt>
    <dgm:pt modelId="{3B8D08E7-D581-458F-BE83-DB4BD3970F1E}">
      <dgm:prSet phldrT="[Text]"/>
      <dgm:spPr/>
      <dgm:t>
        <a:bodyPr/>
        <a:lstStyle/>
        <a:p>
          <a:r>
            <a:rPr lang="en-IN" dirty="0"/>
            <a:t>Old 28 to 44DB</a:t>
          </a:r>
        </a:p>
      </dgm:t>
    </dgm:pt>
    <dgm:pt modelId="{A961AB21-B528-4430-A6DE-1FAD6437702F}" type="parTrans" cxnId="{3B1459E1-F282-45E1-8BC3-B3BEF3038E8A}">
      <dgm:prSet/>
      <dgm:spPr/>
      <dgm:t>
        <a:bodyPr/>
        <a:lstStyle/>
        <a:p>
          <a:endParaRPr lang="en-IN"/>
        </a:p>
      </dgm:t>
    </dgm:pt>
    <dgm:pt modelId="{E6DE5839-7F6E-4AD1-818E-B442A343B240}" type="sibTrans" cxnId="{3B1459E1-F282-45E1-8BC3-B3BEF3038E8A}">
      <dgm:prSet/>
      <dgm:spPr/>
      <dgm:t>
        <a:bodyPr/>
        <a:lstStyle/>
        <a:p>
          <a:endParaRPr lang="en-IN"/>
        </a:p>
      </dgm:t>
    </dgm:pt>
    <dgm:pt modelId="{628AA717-1DA5-4ABE-9E50-10BFAD9AB9FB}" type="pres">
      <dgm:prSet presAssocID="{D3639CE3-08C6-4005-B57E-E2EFDF75EF98}" presName="diagram" presStyleCnt="0">
        <dgm:presLayoutVars>
          <dgm:dir/>
          <dgm:resizeHandles val="exact"/>
        </dgm:presLayoutVars>
      </dgm:prSet>
      <dgm:spPr/>
    </dgm:pt>
    <dgm:pt modelId="{EFE78639-4375-468F-907F-4B445CA88374}" type="pres">
      <dgm:prSet presAssocID="{F1C83B08-378A-48B0-B26C-66C2F03B8A36}" presName="arrow" presStyleLbl="node1" presStyleIdx="0" presStyleCnt="2">
        <dgm:presLayoutVars>
          <dgm:bulletEnabled val="1"/>
        </dgm:presLayoutVars>
      </dgm:prSet>
      <dgm:spPr/>
    </dgm:pt>
    <dgm:pt modelId="{56C420FC-0EA0-4CCE-BA61-754788624D2A}" type="pres">
      <dgm:prSet presAssocID="{3B8D08E7-D581-458F-BE83-DB4BD3970F1E}" presName="arrow" presStyleLbl="node1" presStyleIdx="1" presStyleCnt="2">
        <dgm:presLayoutVars>
          <dgm:bulletEnabled val="1"/>
        </dgm:presLayoutVars>
      </dgm:prSet>
      <dgm:spPr/>
    </dgm:pt>
  </dgm:ptLst>
  <dgm:cxnLst>
    <dgm:cxn modelId="{5B29EF97-A558-488C-9636-4B3489C25BE6}" type="presOf" srcId="{3B8D08E7-D581-458F-BE83-DB4BD3970F1E}" destId="{56C420FC-0EA0-4CCE-BA61-754788624D2A}" srcOrd="0" destOrd="0" presId="urn:microsoft.com/office/officeart/2005/8/layout/arrow5"/>
    <dgm:cxn modelId="{76821D9C-0E8F-4438-96F4-A1D4FA729D83}" srcId="{D3639CE3-08C6-4005-B57E-E2EFDF75EF98}" destId="{F1C83B08-378A-48B0-B26C-66C2F03B8A36}" srcOrd="0" destOrd="0" parTransId="{E52127F9-3308-4B6D-9ED4-418C17A6CA45}" sibTransId="{BDEEABE0-826B-410D-A041-DD4A8E84B735}"/>
    <dgm:cxn modelId="{32296FB7-0B14-4104-84E1-78157D5DBFD7}" type="presOf" srcId="{F1C83B08-378A-48B0-B26C-66C2F03B8A36}" destId="{EFE78639-4375-468F-907F-4B445CA88374}" srcOrd="0" destOrd="0" presId="urn:microsoft.com/office/officeart/2005/8/layout/arrow5"/>
    <dgm:cxn modelId="{7C0472D3-860D-4E95-8A70-ACBC2B446602}" type="presOf" srcId="{D3639CE3-08C6-4005-B57E-E2EFDF75EF98}" destId="{628AA717-1DA5-4ABE-9E50-10BFAD9AB9FB}" srcOrd="0" destOrd="0" presId="urn:microsoft.com/office/officeart/2005/8/layout/arrow5"/>
    <dgm:cxn modelId="{3B1459E1-F282-45E1-8BC3-B3BEF3038E8A}" srcId="{D3639CE3-08C6-4005-B57E-E2EFDF75EF98}" destId="{3B8D08E7-D581-458F-BE83-DB4BD3970F1E}" srcOrd="1" destOrd="0" parTransId="{A961AB21-B528-4430-A6DE-1FAD6437702F}" sibTransId="{E6DE5839-7F6E-4AD1-818E-B442A343B240}"/>
    <dgm:cxn modelId="{BA2196CC-35A2-44FF-A6C1-51ED00E62BC1}" type="presParOf" srcId="{628AA717-1DA5-4ABE-9E50-10BFAD9AB9FB}" destId="{EFE78639-4375-468F-907F-4B445CA88374}" srcOrd="0" destOrd="0" presId="urn:microsoft.com/office/officeart/2005/8/layout/arrow5"/>
    <dgm:cxn modelId="{D1269375-3D1B-4088-A429-EF8C91D570AC}" type="presParOf" srcId="{628AA717-1DA5-4ABE-9E50-10BFAD9AB9FB}" destId="{56C420FC-0EA0-4CCE-BA61-754788624D2A}"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DD2ED9D-DFDE-4533-A572-B8C904819C86}" type="doc">
      <dgm:prSet loTypeId="urn:microsoft.com/office/officeart/2005/8/layout/process4" loCatId="list" qsTypeId="urn:microsoft.com/office/officeart/2005/8/quickstyle/simple1" qsCatId="simple" csTypeId="urn:microsoft.com/office/officeart/2005/8/colors/accent2_1" csCatId="accent2"/>
      <dgm:spPr/>
      <dgm:t>
        <a:bodyPr/>
        <a:lstStyle/>
        <a:p>
          <a:endParaRPr lang="en-IN"/>
        </a:p>
      </dgm:t>
    </dgm:pt>
    <dgm:pt modelId="{AE71205C-9F16-4EA4-913B-B9AE8E3BDCFF}">
      <dgm:prSet/>
      <dgm:spPr/>
      <dgm:t>
        <a:bodyPr/>
        <a:lstStyle/>
        <a:p>
          <a:r>
            <a:rPr lang="en-IN" dirty="0"/>
            <a:t>Present Section 28- clause (</a:t>
          </a:r>
          <a:r>
            <a:rPr lang="en-IN" dirty="0" err="1"/>
            <a:t>i</a:t>
          </a:r>
          <a:r>
            <a:rPr lang="en-IN" dirty="0"/>
            <a:t>) to clause (vii)</a:t>
          </a:r>
        </a:p>
      </dgm:t>
    </dgm:pt>
    <dgm:pt modelId="{DAC74041-61F4-4659-AD30-04408CF412A0}" type="parTrans" cxnId="{4664832C-510B-4D60-BD75-148194257C32}">
      <dgm:prSet/>
      <dgm:spPr/>
      <dgm:t>
        <a:bodyPr/>
        <a:lstStyle/>
        <a:p>
          <a:endParaRPr lang="en-IN"/>
        </a:p>
      </dgm:t>
    </dgm:pt>
    <dgm:pt modelId="{84AFCBDB-E95C-4463-823E-A0FC5773FCBF}" type="sibTrans" cxnId="{4664832C-510B-4D60-BD75-148194257C32}">
      <dgm:prSet/>
      <dgm:spPr/>
      <dgm:t>
        <a:bodyPr/>
        <a:lstStyle/>
        <a:p>
          <a:endParaRPr lang="en-IN"/>
        </a:p>
      </dgm:t>
    </dgm:pt>
    <dgm:pt modelId="{787C954B-EE15-4F7D-B75A-867AD9A80F0D}">
      <dgm:prSet/>
      <dgm:spPr/>
      <dgm:t>
        <a:bodyPr/>
        <a:lstStyle/>
        <a:p>
          <a:r>
            <a:rPr lang="en-IN"/>
            <a:t>New Section 26 – s.s. 2(a) to 2 (k)</a:t>
          </a:r>
        </a:p>
      </dgm:t>
    </dgm:pt>
    <dgm:pt modelId="{6C2B97C1-ACEB-4785-95DD-ED5712AA227D}" type="parTrans" cxnId="{72784CB2-334F-4E28-B721-3E4866B93921}">
      <dgm:prSet/>
      <dgm:spPr/>
      <dgm:t>
        <a:bodyPr/>
        <a:lstStyle/>
        <a:p>
          <a:endParaRPr lang="en-IN"/>
        </a:p>
      </dgm:t>
    </dgm:pt>
    <dgm:pt modelId="{7766385E-EB1A-42A0-94FB-C05D42A358E6}" type="sibTrans" cxnId="{72784CB2-334F-4E28-B721-3E4866B93921}">
      <dgm:prSet/>
      <dgm:spPr/>
      <dgm:t>
        <a:bodyPr/>
        <a:lstStyle/>
        <a:p>
          <a:endParaRPr lang="en-IN"/>
        </a:p>
      </dgm:t>
    </dgm:pt>
    <dgm:pt modelId="{7644154C-FE9E-4596-8C2A-5187B8F09BAE}" type="pres">
      <dgm:prSet presAssocID="{DDD2ED9D-DFDE-4533-A572-B8C904819C86}" presName="Name0" presStyleCnt="0">
        <dgm:presLayoutVars>
          <dgm:dir/>
          <dgm:animLvl val="lvl"/>
          <dgm:resizeHandles val="exact"/>
        </dgm:presLayoutVars>
      </dgm:prSet>
      <dgm:spPr/>
    </dgm:pt>
    <dgm:pt modelId="{58CF7830-ADF5-4C04-8117-F02E9EC97ECD}" type="pres">
      <dgm:prSet presAssocID="{787C954B-EE15-4F7D-B75A-867AD9A80F0D}" presName="boxAndChildren" presStyleCnt="0"/>
      <dgm:spPr/>
    </dgm:pt>
    <dgm:pt modelId="{DD1C9C74-2BFE-4C61-A7D0-544AA86D92D3}" type="pres">
      <dgm:prSet presAssocID="{787C954B-EE15-4F7D-B75A-867AD9A80F0D}" presName="parentTextBox" presStyleLbl="node1" presStyleIdx="0" presStyleCnt="2"/>
      <dgm:spPr/>
    </dgm:pt>
    <dgm:pt modelId="{BCDF91FF-01EC-4B33-955C-350989F212AB}" type="pres">
      <dgm:prSet presAssocID="{84AFCBDB-E95C-4463-823E-A0FC5773FCBF}" presName="sp" presStyleCnt="0"/>
      <dgm:spPr/>
    </dgm:pt>
    <dgm:pt modelId="{EC493E8C-EF45-4B5D-8BDD-7F42AB2E9F35}" type="pres">
      <dgm:prSet presAssocID="{AE71205C-9F16-4EA4-913B-B9AE8E3BDCFF}" presName="arrowAndChildren" presStyleCnt="0"/>
      <dgm:spPr/>
    </dgm:pt>
    <dgm:pt modelId="{FBC135E4-2D09-4109-A8AE-32D8EF7AA256}" type="pres">
      <dgm:prSet presAssocID="{AE71205C-9F16-4EA4-913B-B9AE8E3BDCFF}" presName="parentTextArrow" presStyleLbl="node1" presStyleIdx="1" presStyleCnt="2"/>
      <dgm:spPr/>
    </dgm:pt>
  </dgm:ptLst>
  <dgm:cxnLst>
    <dgm:cxn modelId="{2C964520-2EC8-4349-9A23-B78B1496283E}" type="presOf" srcId="{DDD2ED9D-DFDE-4533-A572-B8C904819C86}" destId="{7644154C-FE9E-4596-8C2A-5187B8F09BAE}" srcOrd="0" destOrd="0" presId="urn:microsoft.com/office/officeart/2005/8/layout/process4"/>
    <dgm:cxn modelId="{41D36026-2C73-43DE-AAF2-940A2C8655D6}" type="presOf" srcId="{AE71205C-9F16-4EA4-913B-B9AE8E3BDCFF}" destId="{FBC135E4-2D09-4109-A8AE-32D8EF7AA256}" srcOrd="0" destOrd="0" presId="urn:microsoft.com/office/officeart/2005/8/layout/process4"/>
    <dgm:cxn modelId="{4664832C-510B-4D60-BD75-148194257C32}" srcId="{DDD2ED9D-DFDE-4533-A572-B8C904819C86}" destId="{AE71205C-9F16-4EA4-913B-B9AE8E3BDCFF}" srcOrd="0" destOrd="0" parTransId="{DAC74041-61F4-4659-AD30-04408CF412A0}" sibTransId="{84AFCBDB-E95C-4463-823E-A0FC5773FCBF}"/>
    <dgm:cxn modelId="{1400245F-AD37-4502-8361-38974BFBF5CE}" type="presOf" srcId="{787C954B-EE15-4F7D-B75A-867AD9A80F0D}" destId="{DD1C9C74-2BFE-4C61-A7D0-544AA86D92D3}" srcOrd="0" destOrd="0" presId="urn:microsoft.com/office/officeart/2005/8/layout/process4"/>
    <dgm:cxn modelId="{72784CB2-334F-4E28-B721-3E4866B93921}" srcId="{DDD2ED9D-DFDE-4533-A572-B8C904819C86}" destId="{787C954B-EE15-4F7D-B75A-867AD9A80F0D}" srcOrd="1" destOrd="0" parTransId="{6C2B97C1-ACEB-4785-95DD-ED5712AA227D}" sibTransId="{7766385E-EB1A-42A0-94FB-C05D42A358E6}"/>
    <dgm:cxn modelId="{76137D2E-614E-4B8C-8B9D-A64E27446A95}" type="presParOf" srcId="{7644154C-FE9E-4596-8C2A-5187B8F09BAE}" destId="{58CF7830-ADF5-4C04-8117-F02E9EC97ECD}" srcOrd="0" destOrd="0" presId="urn:microsoft.com/office/officeart/2005/8/layout/process4"/>
    <dgm:cxn modelId="{1F08EAAF-89DF-40F2-BA27-BA91A62BA6A1}" type="presParOf" srcId="{58CF7830-ADF5-4C04-8117-F02E9EC97ECD}" destId="{DD1C9C74-2BFE-4C61-A7D0-544AA86D92D3}" srcOrd="0" destOrd="0" presId="urn:microsoft.com/office/officeart/2005/8/layout/process4"/>
    <dgm:cxn modelId="{9FE1E70E-81FA-44F7-BCFF-7A86256C0E94}" type="presParOf" srcId="{7644154C-FE9E-4596-8C2A-5187B8F09BAE}" destId="{BCDF91FF-01EC-4B33-955C-350989F212AB}" srcOrd="1" destOrd="0" presId="urn:microsoft.com/office/officeart/2005/8/layout/process4"/>
    <dgm:cxn modelId="{53CE4770-D1FA-4772-BBC0-3A5C69FD5D8F}" type="presParOf" srcId="{7644154C-FE9E-4596-8C2A-5187B8F09BAE}" destId="{EC493E8C-EF45-4B5D-8BDD-7F42AB2E9F35}" srcOrd="2" destOrd="0" presId="urn:microsoft.com/office/officeart/2005/8/layout/process4"/>
    <dgm:cxn modelId="{BA7FC224-B321-4E1D-AD38-476D5ED4A357}" type="presParOf" srcId="{EC493E8C-EF45-4B5D-8BDD-7F42AB2E9F35}" destId="{FBC135E4-2D09-4109-A8AE-32D8EF7AA256}"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91D243-AF21-42A7-8090-1E3D4858B56B}">
      <dsp:nvSpPr>
        <dsp:cNvPr id="0" name=""/>
        <dsp:cNvSpPr/>
      </dsp:nvSpPr>
      <dsp:spPr>
        <a:xfrm>
          <a:off x="2293012" y="9424"/>
          <a:ext cx="3445983" cy="3445983"/>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None/>
          </a:pPr>
          <a:r>
            <a:rPr lang="en-US" sz="3100" kern="1200" dirty="0"/>
            <a:t>General Provisions- </a:t>
          </a:r>
          <a:r>
            <a:rPr lang="en-US" sz="3100" kern="1200" dirty="0">
              <a:solidFill>
                <a:srgbClr val="FF0000"/>
              </a:solidFill>
            </a:rPr>
            <a:t>effectively from 2027</a:t>
          </a:r>
          <a:endParaRPr lang="en-IN" sz="3100" kern="1200" dirty="0">
            <a:solidFill>
              <a:srgbClr val="FF0000"/>
            </a:solidFill>
          </a:endParaRPr>
        </a:p>
      </dsp:txBody>
      <dsp:txXfrm>
        <a:off x="2774208" y="415779"/>
        <a:ext cx="1986873" cy="2633272"/>
      </dsp:txXfrm>
    </dsp:sp>
    <dsp:sp modelId="{07880E78-5CBD-4990-B469-30E3261F0FB3}">
      <dsp:nvSpPr>
        <dsp:cNvPr id="0" name=""/>
        <dsp:cNvSpPr/>
      </dsp:nvSpPr>
      <dsp:spPr>
        <a:xfrm>
          <a:off x="4776604" y="9424"/>
          <a:ext cx="3445983" cy="3445983"/>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None/>
          </a:pPr>
          <a:r>
            <a:rPr lang="en-US" sz="3100" kern="1200" dirty="0"/>
            <a:t>TDS/TCS, Advance Tax, 15CA/CB, Form 13- </a:t>
          </a:r>
          <a:r>
            <a:rPr lang="en-US" sz="3100" kern="1200" dirty="0">
              <a:solidFill>
                <a:srgbClr val="FF0000"/>
              </a:solidFill>
            </a:rPr>
            <a:t>Immediate</a:t>
          </a:r>
          <a:endParaRPr lang="en-IN" sz="3100" kern="1200" dirty="0">
            <a:solidFill>
              <a:srgbClr val="FF0000"/>
            </a:solidFill>
          </a:endParaRPr>
        </a:p>
      </dsp:txBody>
      <dsp:txXfrm>
        <a:off x="5754518" y="415779"/>
        <a:ext cx="1986873" cy="263327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730BCB-1773-4384-B012-507EAFD04405}">
      <dsp:nvSpPr>
        <dsp:cNvPr id="0" name=""/>
        <dsp:cNvSpPr/>
      </dsp:nvSpPr>
      <dsp:spPr>
        <a:xfrm>
          <a:off x="0" y="3464188"/>
          <a:ext cx="5181600" cy="885354"/>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IN" sz="2100" kern="1200" dirty="0"/>
            <a:t>Converted into sub section 3 and sub section 4. </a:t>
          </a:r>
        </a:p>
      </dsp:txBody>
      <dsp:txXfrm>
        <a:off x="0" y="3464188"/>
        <a:ext cx="5181600" cy="885354"/>
      </dsp:txXfrm>
    </dsp:sp>
    <dsp:sp modelId="{C0DFC962-FB6E-4CF4-97EE-DF68DA1199A9}">
      <dsp:nvSpPr>
        <dsp:cNvPr id="0" name=""/>
        <dsp:cNvSpPr/>
      </dsp:nvSpPr>
      <dsp:spPr>
        <a:xfrm rot="10800000">
          <a:off x="0" y="1794"/>
          <a:ext cx="5181600" cy="3496495"/>
        </a:xfrm>
        <a:prstGeom prst="upArrowCallou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IN" sz="2100" kern="1200"/>
            <a:t>2 Existing Explanations regarding  </a:t>
          </a:r>
        </a:p>
      </dsp:txBody>
      <dsp:txXfrm rot="-10800000">
        <a:off x="0" y="1794"/>
        <a:ext cx="5181600" cy="1227269"/>
      </dsp:txXfrm>
    </dsp:sp>
    <dsp:sp modelId="{9B235C2D-3E3F-450D-9674-15A74BAC8782}">
      <dsp:nvSpPr>
        <dsp:cNvPr id="0" name=""/>
        <dsp:cNvSpPr/>
      </dsp:nvSpPr>
      <dsp:spPr>
        <a:xfrm>
          <a:off x="0" y="1229064"/>
          <a:ext cx="2590800" cy="1045452"/>
        </a:xfrm>
        <a:prstGeom prst="rect">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IN" sz="1700" kern="1200"/>
            <a:t>speculative business to be treated as a separate business and </a:t>
          </a:r>
        </a:p>
      </dsp:txBody>
      <dsp:txXfrm>
        <a:off x="0" y="1229064"/>
        <a:ext cx="2590800" cy="1045452"/>
      </dsp:txXfrm>
    </dsp:sp>
    <dsp:sp modelId="{0906DE8B-27CD-4B1D-B6F5-1B7481102C7E}">
      <dsp:nvSpPr>
        <dsp:cNvPr id="0" name=""/>
        <dsp:cNvSpPr/>
      </dsp:nvSpPr>
      <dsp:spPr>
        <a:xfrm>
          <a:off x="2590800" y="1229064"/>
          <a:ext cx="2590800" cy="1045452"/>
        </a:xfrm>
        <a:prstGeom prst="rect">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a:t>income from letting out of a residential house property not to be treated as business income </a:t>
          </a:r>
          <a:endParaRPr lang="en-IN" sz="1700" kern="1200"/>
        </a:p>
      </dsp:txBody>
      <dsp:txXfrm>
        <a:off x="2590800" y="1229064"/>
        <a:ext cx="2590800" cy="104545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991BF2-12F8-4AA7-A09D-ACEFB6B4C46F}">
      <dsp:nvSpPr>
        <dsp:cNvPr id="0" name=""/>
        <dsp:cNvSpPr/>
      </dsp:nvSpPr>
      <dsp:spPr>
        <a:xfrm>
          <a:off x="3095826" y="2126175"/>
          <a:ext cx="4553543" cy="1785598"/>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IN" sz="2500" kern="1200" dirty="0"/>
            <a:t>All allowable revenue expenditure- grouped into 6 sections: 28 to 34 </a:t>
          </a:r>
        </a:p>
      </dsp:txBody>
      <dsp:txXfrm>
        <a:off x="3762677" y="2387670"/>
        <a:ext cx="3219841" cy="1262608"/>
      </dsp:txXfrm>
    </dsp:sp>
    <dsp:sp modelId="{CC594D5D-EEAF-4FD0-B3FD-E742A8412A30}">
      <dsp:nvSpPr>
        <dsp:cNvPr id="0" name=""/>
        <dsp:cNvSpPr/>
      </dsp:nvSpPr>
      <dsp:spPr>
        <a:xfrm rot="12057293">
          <a:off x="1632634" y="1728078"/>
          <a:ext cx="2067109" cy="508895"/>
        </a:xfrm>
        <a:prstGeom prst="lef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6B449E8-9C98-4CF4-B5E1-CA5EC2FE06B7}">
      <dsp:nvSpPr>
        <dsp:cNvPr id="0" name=""/>
        <dsp:cNvSpPr/>
      </dsp:nvSpPr>
      <dsp:spPr>
        <a:xfrm>
          <a:off x="0" y="934366"/>
          <a:ext cx="3401983" cy="1357054"/>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1155700">
            <a:lnSpc>
              <a:spcPct val="90000"/>
            </a:lnSpc>
            <a:spcBef>
              <a:spcPct val="0"/>
            </a:spcBef>
            <a:spcAft>
              <a:spcPct val="35000"/>
            </a:spcAft>
            <a:buNone/>
          </a:pPr>
          <a:r>
            <a:rPr lang="en-IN" sz="2600" kern="1200" dirty="0"/>
            <a:t>Section 28 to Section 31- 4 Specific categories of Expenditure</a:t>
          </a:r>
        </a:p>
      </dsp:txBody>
      <dsp:txXfrm>
        <a:off x="39747" y="974113"/>
        <a:ext cx="3322489" cy="1277560"/>
      </dsp:txXfrm>
    </dsp:sp>
    <dsp:sp modelId="{FDC71E39-42A7-4AD7-98A0-C789E1DB4A6F}">
      <dsp:nvSpPr>
        <dsp:cNvPr id="0" name=""/>
        <dsp:cNvSpPr/>
      </dsp:nvSpPr>
      <dsp:spPr>
        <a:xfrm rot="16200000">
          <a:off x="4689038" y="1108599"/>
          <a:ext cx="1367120" cy="508895"/>
        </a:xfrm>
        <a:prstGeom prst="lef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6C8D9A9-1961-4CFE-BA53-9C70DB26FB14}">
      <dsp:nvSpPr>
        <dsp:cNvPr id="0" name=""/>
        <dsp:cNvSpPr/>
      </dsp:nvSpPr>
      <dsp:spPr>
        <a:xfrm>
          <a:off x="3688502" y="960"/>
          <a:ext cx="3368192" cy="1357054"/>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1155700">
            <a:lnSpc>
              <a:spcPct val="90000"/>
            </a:lnSpc>
            <a:spcBef>
              <a:spcPct val="0"/>
            </a:spcBef>
            <a:spcAft>
              <a:spcPct val="35000"/>
            </a:spcAft>
            <a:buNone/>
          </a:pPr>
          <a:r>
            <a:rPr lang="en-IN" sz="2600" kern="1200" dirty="0"/>
            <a:t>Section 32 – Other Deductions</a:t>
          </a:r>
        </a:p>
      </dsp:txBody>
      <dsp:txXfrm>
        <a:off x="3728249" y="40707"/>
        <a:ext cx="3288698" cy="1277560"/>
      </dsp:txXfrm>
    </dsp:sp>
    <dsp:sp modelId="{D0317EC0-0C6E-420F-BA12-2BD28E81C565}">
      <dsp:nvSpPr>
        <dsp:cNvPr id="0" name=""/>
        <dsp:cNvSpPr/>
      </dsp:nvSpPr>
      <dsp:spPr>
        <a:xfrm rot="20427348">
          <a:off x="7112277" y="1793887"/>
          <a:ext cx="1989233" cy="508895"/>
        </a:xfrm>
        <a:prstGeom prst="lef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854F1B1-7E20-4D35-A269-9E4B438B4B11}">
      <dsp:nvSpPr>
        <dsp:cNvPr id="0" name=""/>
        <dsp:cNvSpPr/>
      </dsp:nvSpPr>
      <dsp:spPr>
        <a:xfrm>
          <a:off x="7572810" y="1037074"/>
          <a:ext cx="2942789" cy="1357054"/>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1155700">
            <a:lnSpc>
              <a:spcPct val="90000"/>
            </a:lnSpc>
            <a:spcBef>
              <a:spcPct val="0"/>
            </a:spcBef>
            <a:spcAft>
              <a:spcPct val="35000"/>
            </a:spcAft>
            <a:buNone/>
          </a:pPr>
          <a:r>
            <a:rPr lang="en-IN" sz="2600" kern="1200" dirty="0"/>
            <a:t>Section 34-  Residuary General Deduction</a:t>
          </a:r>
        </a:p>
      </dsp:txBody>
      <dsp:txXfrm>
        <a:off x="7612557" y="1076821"/>
        <a:ext cx="2863295" cy="127756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1E8C41-A146-4667-9E11-6C3447C9C36B}">
      <dsp:nvSpPr>
        <dsp:cNvPr id="0" name=""/>
        <dsp:cNvSpPr/>
      </dsp:nvSpPr>
      <dsp:spPr>
        <a:xfrm rot="16200000">
          <a:off x="1541065" y="-1541065"/>
          <a:ext cx="2175669" cy="5257800"/>
        </a:xfrm>
        <a:prstGeom prst="round1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solidFill>
                <a:srgbClr val="FF0000"/>
              </a:solidFill>
            </a:rPr>
            <a:t>Sec. 28 : Rent, rates, taxes, repairs and insurance</a:t>
          </a:r>
        </a:p>
        <a:p>
          <a:pPr marL="0" lvl="0" indent="0" algn="ctr" defTabSz="844550">
            <a:lnSpc>
              <a:spcPct val="90000"/>
            </a:lnSpc>
            <a:spcBef>
              <a:spcPct val="0"/>
            </a:spcBef>
            <a:spcAft>
              <a:spcPct val="35000"/>
            </a:spcAft>
            <a:buFont typeface="Arial" panose="020B0604020202020204" pitchFamily="34" charset="0"/>
            <a:buNone/>
          </a:pPr>
          <a:r>
            <a:rPr lang="en-US" sz="1900" kern="1200" dirty="0"/>
            <a:t>Exp. Related with Premises, Machinery, Furniture</a:t>
          </a:r>
        </a:p>
        <a:p>
          <a:pPr marL="0" lvl="0" indent="0" algn="ctr" defTabSz="844550">
            <a:lnSpc>
              <a:spcPct val="90000"/>
            </a:lnSpc>
            <a:spcBef>
              <a:spcPct val="0"/>
            </a:spcBef>
            <a:spcAft>
              <a:spcPct val="35000"/>
            </a:spcAft>
            <a:buFont typeface="Arial" panose="020B0604020202020204" pitchFamily="34" charset="0"/>
            <a:buNone/>
          </a:pPr>
          <a:r>
            <a:rPr lang="en-US" sz="1900" kern="1200" dirty="0">
              <a:solidFill>
                <a:srgbClr val="FF0000"/>
              </a:solidFill>
            </a:rPr>
            <a:t>Present Sec. 30,31</a:t>
          </a:r>
          <a:endParaRPr lang="en-IN" sz="1900" kern="1200" dirty="0">
            <a:solidFill>
              <a:srgbClr val="FF0000"/>
            </a:solidFill>
          </a:endParaRPr>
        </a:p>
      </dsp:txBody>
      <dsp:txXfrm rot="5400000">
        <a:off x="0" y="0"/>
        <a:ext cx="5257800" cy="1631751"/>
      </dsp:txXfrm>
    </dsp:sp>
    <dsp:sp modelId="{0A1CA637-DC68-44FA-BA33-1D589BE2773F}">
      <dsp:nvSpPr>
        <dsp:cNvPr id="0" name=""/>
        <dsp:cNvSpPr/>
      </dsp:nvSpPr>
      <dsp:spPr>
        <a:xfrm>
          <a:off x="5257800" y="0"/>
          <a:ext cx="5257800" cy="2175669"/>
        </a:xfrm>
        <a:prstGeom prst="round1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solidFill>
                <a:srgbClr val="FF0000"/>
              </a:solidFill>
            </a:rPr>
            <a:t>Sec. 29 : Deductions related to employee welfare</a:t>
          </a:r>
        </a:p>
        <a:p>
          <a:pPr marL="0" lvl="0" indent="0" algn="ctr" defTabSz="844550">
            <a:lnSpc>
              <a:spcPct val="90000"/>
            </a:lnSpc>
            <a:spcBef>
              <a:spcPct val="0"/>
            </a:spcBef>
            <a:spcAft>
              <a:spcPct val="35000"/>
            </a:spcAft>
            <a:buNone/>
          </a:pPr>
          <a:r>
            <a:rPr lang="en-US" sz="1900" kern="1200" dirty="0">
              <a:solidFill>
                <a:schemeClr val="tx1"/>
              </a:solidFill>
            </a:rPr>
            <a:t>PF/Superannuation/Gratuity/NPS Contributions</a:t>
          </a:r>
        </a:p>
        <a:p>
          <a:pPr marL="0" lvl="0" indent="0" algn="ctr" defTabSz="844550">
            <a:lnSpc>
              <a:spcPct val="90000"/>
            </a:lnSpc>
            <a:spcBef>
              <a:spcPct val="0"/>
            </a:spcBef>
            <a:spcAft>
              <a:spcPct val="35000"/>
            </a:spcAft>
            <a:buNone/>
          </a:pPr>
          <a:r>
            <a:rPr lang="en-US" sz="1900" kern="1200" dirty="0">
              <a:solidFill>
                <a:srgbClr val="FF0000"/>
              </a:solidFill>
            </a:rPr>
            <a:t>Present Sec. 36</a:t>
          </a:r>
          <a:endParaRPr lang="en-IN" sz="1900" kern="1200" dirty="0">
            <a:solidFill>
              <a:schemeClr val="tx1"/>
            </a:solidFill>
          </a:endParaRPr>
        </a:p>
      </dsp:txBody>
      <dsp:txXfrm>
        <a:off x="5257800" y="0"/>
        <a:ext cx="5257800" cy="1631751"/>
      </dsp:txXfrm>
    </dsp:sp>
    <dsp:sp modelId="{FC04B775-273C-4352-B541-E01168DDE12B}">
      <dsp:nvSpPr>
        <dsp:cNvPr id="0" name=""/>
        <dsp:cNvSpPr/>
      </dsp:nvSpPr>
      <dsp:spPr>
        <a:xfrm rot="10800000">
          <a:off x="0" y="2175669"/>
          <a:ext cx="5257800" cy="2175669"/>
        </a:xfrm>
        <a:prstGeom prst="round1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solidFill>
                <a:srgbClr val="FF0000"/>
              </a:solidFill>
            </a:rPr>
            <a:t>Sec. 30 : Deduction on certain premium</a:t>
          </a:r>
        </a:p>
        <a:p>
          <a:pPr marL="0" lvl="0" indent="0" algn="ctr" defTabSz="844550">
            <a:lnSpc>
              <a:spcPct val="90000"/>
            </a:lnSpc>
            <a:spcBef>
              <a:spcPct val="0"/>
            </a:spcBef>
            <a:spcAft>
              <a:spcPct val="35000"/>
            </a:spcAft>
            <a:buNone/>
          </a:pPr>
          <a:r>
            <a:rPr lang="en-US" sz="1900" kern="1200" dirty="0">
              <a:solidFill>
                <a:schemeClr val="tx1"/>
              </a:solidFill>
            </a:rPr>
            <a:t>Stock Insurance, Employee Health Insurance</a:t>
          </a:r>
        </a:p>
        <a:p>
          <a:pPr marL="0" lvl="0" indent="0" algn="ctr" defTabSz="844550">
            <a:lnSpc>
              <a:spcPct val="90000"/>
            </a:lnSpc>
            <a:spcBef>
              <a:spcPct val="0"/>
            </a:spcBef>
            <a:spcAft>
              <a:spcPct val="35000"/>
            </a:spcAft>
            <a:buNone/>
          </a:pPr>
          <a:r>
            <a:rPr lang="en-US" sz="1900" kern="1200" dirty="0">
              <a:solidFill>
                <a:srgbClr val="FF0000"/>
              </a:solidFill>
            </a:rPr>
            <a:t>Present Sec. 36</a:t>
          </a:r>
          <a:endParaRPr lang="en-IN" sz="1900" kern="1200" dirty="0">
            <a:solidFill>
              <a:srgbClr val="FF0000"/>
            </a:solidFill>
          </a:endParaRPr>
        </a:p>
      </dsp:txBody>
      <dsp:txXfrm rot="10800000">
        <a:off x="0" y="2719586"/>
        <a:ext cx="5257800" cy="1631751"/>
      </dsp:txXfrm>
    </dsp:sp>
    <dsp:sp modelId="{82234A86-EA8C-41DC-B95E-6191C80E3495}">
      <dsp:nvSpPr>
        <dsp:cNvPr id="0" name=""/>
        <dsp:cNvSpPr/>
      </dsp:nvSpPr>
      <dsp:spPr>
        <a:xfrm rot="5400000">
          <a:off x="6798865" y="634603"/>
          <a:ext cx="2175669" cy="5257800"/>
        </a:xfrm>
        <a:prstGeom prst="round1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solidFill>
                <a:srgbClr val="FF0000"/>
              </a:solidFill>
            </a:rPr>
            <a:t>Sec. 31 : Deduction for bad debt and provision for bad and doubtful debt</a:t>
          </a:r>
        </a:p>
        <a:p>
          <a:pPr marL="0" lvl="0" indent="0" algn="ctr" defTabSz="844550">
            <a:lnSpc>
              <a:spcPct val="90000"/>
            </a:lnSpc>
            <a:spcBef>
              <a:spcPct val="0"/>
            </a:spcBef>
            <a:spcAft>
              <a:spcPct val="35000"/>
            </a:spcAft>
            <a:buNone/>
          </a:pPr>
          <a:r>
            <a:rPr lang="en-US" sz="1900" kern="1200" dirty="0">
              <a:solidFill>
                <a:schemeClr val="tx1"/>
              </a:solidFill>
            </a:rPr>
            <a:t>General Assessee, Banks, NBFCs</a:t>
          </a:r>
        </a:p>
        <a:p>
          <a:pPr marL="0" lvl="0" indent="0" algn="ctr" defTabSz="844550">
            <a:lnSpc>
              <a:spcPct val="90000"/>
            </a:lnSpc>
            <a:spcBef>
              <a:spcPct val="0"/>
            </a:spcBef>
            <a:spcAft>
              <a:spcPct val="35000"/>
            </a:spcAft>
            <a:buNone/>
          </a:pPr>
          <a:r>
            <a:rPr lang="en-US" sz="1900" kern="1200" dirty="0">
              <a:solidFill>
                <a:srgbClr val="FF0000"/>
              </a:solidFill>
            </a:rPr>
            <a:t>Present Sec. 36</a:t>
          </a:r>
          <a:endParaRPr lang="en-IN" sz="1900" kern="1200" dirty="0">
            <a:solidFill>
              <a:srgbClr val="FF0000"/>
            </a:solidFill>
          </a:endParaRPr>
        </a:p>
      </dsp:txBody>
      <dsp:txXfrm rot="-5400000">
        <a:off x="5257800" y="2719586"/>
        <a:ext cx="5257800" cy="1631751"/>
      </dsp:txXfrm>
    </dsp:sp>
    <dsp:sp modelId="{18D0732F-3858-4409-B581-FDB49488EFA1}">
      <dsp:nvSpPr>
        <dsp:cNvPr id="0" name=""/>
        <dsp:cNvSpPr/>
      </dsp:nvSpPr>
      <dsp:spPr>
        <a:xfrm>
          <a:off x="3680460" y="1631751"/>
          <a:ext cx="3154680" cy="1087834"/>
        </a:xfrm>
        <a:prstGeom prst="roundRect">
          <a:avLst/>
        </a:prstGeom>
        <a:solidFill>
          <a:schemeClr val="accent2">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4 Specific Categories of Deductions</a:t>
          </a:r>
          <a:endParaRPr lang="en-IN" sz="1900" kern="1200" dirty="0"/>
        </a:p>
      </dsp:txBody>
      <dsp:txXfrm>
        <a:off x="3733564" y="1684855"/>
        <a:ext cx="3048472" cy="98162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843602-DC72-49BC-B647-65A6B52EC76D}">
      <dsp:nvSpPr>
        <dsp:cNvPr id="0" name=""/>
        <dsp:cNvSpPr/>
      </dsp:nvSpPr>
      <dsp:spPr>
        <a:xfrm rot="5400000">
          <a:off x="6589693" y="-2661723"/>
          <a:ext cx="1121829" cy="6729984"/>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490" tIns="55245" rIns="110490" bIns="55245" numCol="1" spcCol="1270" anchor="ctr" anchorCtr="0">
          <a:noAutofit/>
        </a:bodyPr>
        <a:lstStyle/>
        <a:p>
          <a:pPr marL="285750" lvl="1" indent="-285750" algn="l" defTabSz="1289050">
            <a:lnSpc>
              <a:spcPct val="90000"/>
            </a:lnSpc>
            <a:spcBef>
              <a:spcPct val="0"/>
            </a:spcBef>
            <a:spcAft>
              <a:spcPct val="15000"/>
            </a:spcAft>
            <a:buChar char="•"/>
          </a:pPr>
          <a:r>
            <a:rPr lang="en-US" sz="2900" kern="1200" dirty="0"/>
            <a:t>Deduction for depreciation</a:t>
          </a:r>
          <a:endParaRPr lang="en-IN" sz="2900" kern="1200" dirty="0"/>
        </a:p>
        <a:p>
          <a:pPr marL="285750" lvl="1" indent="-285750" algn="l" defTabSz="1289050">
            <a:lnSpc>
              <a:spcPct val="90000"/>
            </a:lnSpc>
            <a:spcBef>
              <a:spcPct val="0"/>
            </a:spcBef>
            <a:spcAft>
              <a:spcPct val="15000"/>
            </a:spcAft>
            <a:buChar char="•"/>
          </a:pPr>
          <a:r>
            <a:rPr lang="en-US" sz="2900" kern="1200" dirty="0"/>
            <a:t>Present Sec. 32</a:t>
          </a:r>
          <a:endParaRPr lang="en-IN" sz="2900" kern="1200" dirty="0"/>
        </a:p>
      </dsp:txBody>
      <dsp:txXfrm rot="-5400000">
        <a:off x="3785616" y="197117"/>
        <a:ext cx="6675221" cy="1012303"/>
      </dsp:txXfrm>
    </dsp:sp>
    <dsp:sp modelId="{A854BF12-585C-4E08-85A4-25059F4311E3}">
      <dsp:nvSpPr>
        <dsp:cNvPr id="0" name=""/>
        <dsp:cNvSpPr/>
      </dsp:nvSpPr>
      <dsp:spPr>
        <a:xfrm>
          <a:off x="0" y="2124"/>
          <a:ext cx="3785616" cy="140228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r>
            <a:rPr lang="en-US" sz="6500" kern="1200" dirty="0"/>
            <a:t>Sec. 33</a:t>
          </a:r>
          <a:endParaRPr lang="en-IN" sz="6500" kern="1200" dirty="0"/>
        </a:p>
      </dsp:txBody>
      <dsp:txXfrm>
        <a:off x="68454" y="70578"/>
        <a:ext cx="3648708" cy="1265378"/>
      </dsp:txXfrm>
    </dsp:sp>
    <dsp:sp modelId="{F2B72C99-F3BC-475E-BF16-C38C9A09666C}">
      <dsp:nvSpPr>
        <dsp:cNvPr id="0" name=""/>
        <dsp:cNvSpPr/>
      </dsp:nvSpPr>
      <dsp:spPr>
        <a:xfrm rot="5400000">
          <a:off x="6589693" y="-1189323"/>
          <a:ext cx="1121829" cy="6729984"/>
        </a:xfrm>
        <a:prstGeom prst="round2SameRect">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490" tIns="55245" rIns="110490" bIns="55245" numCol="1" spcCol="1270" anchor="ctr" anchorCtr="0">
          <a:noAutofit/>
        </a:bodyPr>
        <a:lstStyle/>
        <a:p>
          <a:pPr marL="285750" lvl="1" indent="-285750" algn="l" defTabSz="1289050">
            <a:lnSpc>
              <a:spcPct val="90000"/>
            </a:lnSpc>
            <a:spcBef>
              <a:spcPct val="0"/>
            </a:spcBef>
            <a:spcAft>
              <a:spcPct val="15000"/>
            </a:spcAft>
            <a:buChar char="•"/>
          </a:pPr>
          <a:r>
            <a:rPr lang="en-US" sz="2900" kern="1200" dirty="0"/>
            <a:t>Computation of actual cost</a:t>
          </a:r>
          <a:endParaRPr lang="en-IN" sz="2900" kern="1200" dirty="0"/>
        </a:p>
        <a:p>
          <a:pPr marL="285750" lvl="1" indent="-285750" algn="l" defTabSz="1289050">
            <a:lnSpc>
              <a:spcPct val="90000"/>
            </a:lnSpc>
            <a:spcBef>
              <a:spcPct val="0"/>
            </a:spcBef>
            <a:spcAft>
              <a:spcPct val="15000"/>
            </a:spcAft>
            <a:buChar char="•"/>
          </a:pPr>
          <a:r>
            <a:rPr lang="en-US" sz="2900" kern="1200" dirty="0"/>
            <a:t>Present Sec. 43</a:t>
          </a:r>
          <a:endParaRPr lang="en-IN" sz="2900" kern="1200" dirty="0"/>
        </a:p>
      </dsp:txBody>
      <dsp:txXfrm rot="-5400000">
        <a:off x="3785616" y="1669517"/>
        <a:ext cx="6675221" cy="1012303"/>
      </dsp:txXfrm>
    </dsp:sp>
    <dsp:sp modelId="{D5EACE74-10A9-4B02-A197-B05BBF2C8A4C}">
      <dsp:nvSpPr>
        <dsp:cNvPr id="0" name=""/>
        <dsp:cNvSpPr/>
      </dsp:nvSpPr>
      <dsp:spPr>
        <a:xfrm>
          <a:off x="0" y="1474525"/>
          <a:ext cx="3785616" cy="1402286"/>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r>
            <a:rPr lang="en-US" sz="6500" kern="1200" dirty="0"/>
            <a:t>Sec. 39</a:t>
          </a:r>
          <a:endParaRPr lang="en-IN" sz="6500" kern="1200" dirty="0"/>
        </a:p>
      </dsp:txBody>
      <dsp:txXfrm>
        <a:off x="68454" y="1542979"/>
        <a:ext cx="3648708" cy="1265378"/>
      </dsp:txXfrm>
    </dsp:sp>
    <dsp:sp modelId="{02BA33DC-D707-44FB-A95B-A102979A185D}">
      <dsp:nvSpPr>
        <dsp:cNvPr id="0" name=""/>
        <dsp:cNvSpPr/>
      </dsp:nvSpPr>
      <dsp:spPr>
        <a:xfrm rot="5400000">
          <a:off x="6589693" y="283077"/>
          <a:ext cx="1121829" cy="6729984"/>
        </a:xfrm>
        <a:prstGeom prst="round2Same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490" tIns="55245" rIns="110490" bIns="55245" numCol="1" spcCol="1270" anchor="ctr" anchorCtr="0">
          <a:noAutofit/>
        </a:bodyPr>
        <a:lstStyle/>
        <a:p>
          <a:pPr marL="285750" lvl="1" indent="-285750" algn="l" defTabSz="1289050">
            <a:lnSpc>
              <a:spcPct val="90000"/>
            </a:lnSpc>
            <a:spcBef>
              <a:spcPct val="0"/>
            </a:spcBef>
            <a:spcAft>
              <a:spcPct val="15000"/>
            </a:spcAft>
            <a:buChar char="•"/>
          </a:pPr>
          <a:r>
            <a:rPr lang="en-US" sz="2900" kern="1200" dirty="0"/>
            <a:t>Written down value of depreciable asset</a:t>
          </a:r>
          <a:endParaRPr lang="en-IN" sz="2900" kern="1200" dirty="0"/>
        </a:p>
        <a:p>
          <a:pPr marL="285750" lvl="1" indent="-285750" algn="l" defTabSz="1289050">
            <a:lnSpc>
              <a:spcPct val="90000"/>
            </a:lnSpc>
            <a:spcBef>
              <a:spcPct val="0"/>
            </a:spcBef>
            <a:spcAft>
              <a:spcPct val="15000"/>
            </a:spcAft>
            <a:buChar char="•"/>
          </a:pPr>
          <a:r>
            <a:rPr lang="en-US" sz="2900" kern="1200" dirty="0"/>
            <a:t>Present Sec. 43</a:t>
          </a:r>
          <a:endParaRPr lang="en-IN" sz="2900" kern="1200" dirty="0"/>
        </a:p>
      </dsp:txBody>
      <dsp:txXfrm rot="-5400000">
        <a:off x="3785616" y="3141918"/>
        <a:ext cx="6675221" cy="1012303"/>
      </dsp:txXfrm>
    </dsp:sp>
    <dsp:sp modelId="{351D994F-0A01-4702-A8D8-D53CA86112BC}">
      <dsp:nvSpPr>
        <dsp:cNvPr id="0" name=""/>
        <dsp:cNvSpPr/>
      </dsp:nvSpPr>
      <dsp:spPr>
        <a:xfrm>
          <a:off x="0" y="2946926"/>
          <a:ext cx="3785616" cy="1402286"/>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r>
            <a:rPr lang="en-US" sz="6500" kern="1200" dirty="0"/>
            <a:t>Sec. 41</a:t>
          </a:r>
          <a:endParaRPr lang="en-IN" sz="6500" kern="1200" dirty="0"/>
        </a:p>
      </dsp:txBody>
      <dsp:txXfrm>
        <a:off x="68454" y="3015380"/>
        <a:ext cx="3648708" cy="126537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B45D93-F249-4507-982E-EB6A74154A36}">
      <dsp:nvSpPr>
        <dsp:cNvPr id="0" name=""/>
        <dsp:cNvSpPr/>
      </dsp:nvSpPr>
      <dsp:spPr>
        <a:xfrm>
          <a:off x="4683727" y="2009186"/>
          <a:ext cx="1305401" cy="1305401"/>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360" tIns="86360" rIns="86360" bIns="86360" numCol="1" spcCol="1270" anchor="ctr" anchorCtr="0">
          <a:noAutofit/>
        </a:bodyPr>
        <a:lstStyle/>
        <a:p>
          <a:pPr marL="0" lvl="0" indent="0" algn="ctr" defTabSz="1511300">
            <a:lnSpc>
              <a:spcPct val="90000"/>
            </a:lnSpc>
            <a:spcBef>
              <a:spcPct val="0"/>
            </a:spcBef>
            <a:spcAft>
              <a:spcPct val="35000"/>
            </a:spcAft>
            <a:buNone/>
          </a:pPr>
          <a:endParaRPr lang="en-IN" sz="3400" kern="1200"/>
        </a:p>
      </dsp:txBody>
      <dsp:txXfrm>
        <a:off x="4747451" y="2072910"/>
        <a:ext cx="1177953" cy="1177953"/>
      </dsp:txXfrm>
    </dsp:sp>
    <dsp:sp modelId="{A1978764-A31F-4846-8F6D-EF1C05975B17}">
      <dsp:nvSpPr>
        <dsp:cNvPr id="0" name=""/>
        <dsp:cNvSpPr/>
      </dsp:nvSpPr>
      <dsp:spPr>
        <a:xfrm rot="16200000">
          <a:off x="4878585" y="1551344"/>
          <a:ext cx="915684" cy="0"/>
        </a:xfrm>
        <a:custGeom>
          <a:avLst/>
          <a:gdLst/>
          <a:ahLst/>
          <a:cxnLst/>
          <a:rect l="0" t="0" r="0" b="0"/>
          <a:pathLst>
            <a:path>
              <a:moveTo>
                <a:pt x="0" y="0"/>
              </a:moveTo>
              <a:lnTo>
                <a:pt x="915684" y="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8213C41-396B-4F40-A2BA-4E21D03900DC}">
      <dsp:nvSpPr>
        <dsp:cNvPr id="0" name=""/>
        <dsp:cNvSpPr/>
      </dsp:nvSpPr>
      <dsp:spPr>
        <a:xfrm>
          <a:off x="2705521" y="218883"/>
          <a:ext cx="5261812" cy="874618"/>
        </a:xfrm>
        <a:prstGeom prst="roundRect">
          <a:avLst/>
        </a:prstGeom>
        <a:solidFill>
          <a:schemeClr val="accent3">
            <a:hueOff val="903533"/>
            <a:satOff val="33333"/>
            <a:lumOff val="-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kern="1200" dirty="0"/>
            <a:t>Sec. 35 - </a:t>
          </a:r>
          <a:r>
            <a:rPr lang="en-US" sz="2000" b="0" kern="1200" dirty="0"/>
            <a:t>Amounts not deductible in certain circumstances (present sec. 40)</a:t>
          </a:r>
          <a:endParaRPr lang="en-IN" sz="2000" kern="1200" dirty="0"/>
        </a:p>
      </dsp:txBody>
      <dsp:txXfrm>
        <a:off x="2748216" y="261578"/>
        <a:ext cx="5176422" cy="789228"/>
      </dsp:txXfrm>
    </dsp:sp>
    <dsp:sp modelId="{F3BF5F2E-FB73-43A3-A1AA-4414C36D12F3}">
      <dsp:nvSpPr>
        <dsp:cNvPr id="0" name=""/>
        <dsp:cNvSpPr/>
      </dsp:nvSpPr>
      <dsp:spPr>
        <a:xfrm rot="1619718">
          <a:off x="5931240" y="3235553"/>
          <a:ext cx="1062596" cy="0"/>
        </a:xfrm>
        <a:custGeom>
          <a:avLst/>
          <a:gdLst/>
          <a:ahLst/>
          <a:cxnLst/>
          <a:rect l="0" t="0" r="0" b="0"/>
          <a:pathLst>
            <a:path>
              <a:moveTo>
                <a:pt x="0" y="0"/>
              </a:moveTo>
              <a:lnTo>
                <a:pt x="1062596" y="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E16D8C9-02F5-4EF1-9FC6-CC0895A08726}">
      <dsp:nvSpPr>
        <dsp:cNvPr id="0" name=""/>
        <dsp:cNvSpPr/>
      </dsp:nvSpPr>
      <dsp:spPr>
        <a:xfrm>
          <a:off x="5804440" y="3476719"/>
          <a:ext cx="3979901" cy="874618"/>
        </a:xfrm>
        <a:prstGeom prst="roundRect">
          <a:avLst/>
        </a:prstGeom>
        <a:solidFill>
          <a:schemeClr val="accent3">
            <a:hueOff val="1807066"/>
            <a:satOff val="66667"/>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kern="1200" dirty="0"/>
            <a:t>Sec. 37 : Certain deductions allowed on actual payment basis only (present Sec. 43B)</a:t>
          </a:r>
          <a:endParaRPr lang="en-IN" sz="2000" kern="1200" dirty="0"/>
        </a:p>
      </dsp:txBody>
      <dsp:txXfrm>
        <a:off x="5847135" y="3519414"/>
        <a:ext cx="3894511" cy="789228"/>
      </dsp:txXfrm>
    </dsp:sp>
    <dsp:sp modelId="{10E8D7E1-AA9C-474C-B3B4-DE65649641CE}">
      <dsp:nvSpPr>
        <dsp:cNvPr id="0" name=""/>
        <dsp:cNvSpPr/>
      </dsp:nvSpPr>
      <dsp:spPr>
        <a:xfrm rot="9221882">
          <a:off x="3760539" y="3200199"/>
          <a:ext cx="973585" cy="0"/>
        </a:xfrm>
        <a:custGeom>
          <a:avLst/>
          <a:gdLst/>
          <a:ahLst/>
          <a:cxnLst/>
          <a:rect l="0" t="0" r="0" b="0"/>
          <a:pathLst>
            <a:path>
              <a:moveTo>
                <a:pt x="0" y="0"/>
              </a:moveTo>
              <a:lnTo>
                <a:pt x="973585" y="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333616B-C9A9-42F0-9654-FA7ECDCB8E59}">
      <dsp:nvSpPr>
        <dsp:cNvPr id="0" name=""/>
        <dsp:cNvSpPr/>
      </dsp:nvSpPr>
      <dsp:spPr>
        <a:xfrm>
          <a:off x="717451" y="3415898"/>
          <a:ext cx="4294413" cy="935439"/>
        </a:xfrm>
        <a:prstGeom prst="round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kern="1200" dirty="0"/>
            <a:t>Sec. 36 : Expenses or payments not deductible in certain circumstances (present Sec. 40A)</a:t>
          </a:r>
          <a:endParaRPr lang="en-IN" sz="2000" kern="1200" dirty="0"/>
        </a:p>
      </dsp:txBody>
      <dsp:txXfrm>
        <a:off x="763115" y="3461562"/>
        <a:ext cx="4203085" cy="84411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9EAAD4-D4B7-40D0-B3EF-1639A3061802}">
      <dsp:nvSpPr>
        <dsp:cNvPr id="0" name=""/>
        <dsp:cNvSpPr/>
      </dsp:nvSpPr>
      <dsp:spPr>
        <a:xfrm>
          <a:off x="6645" y="41036"/>
          <a:ext cx="4267061" cy="5760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1961 Act- Sec. 43B</a:t>
          </a:r>
          <a:endParaRPr lang="en-IN" sz="2000" kern="1200" dirty="0"/>
        </a:p>
      </dsp:txBody>
      <dsp:txXfrm>
        <a:off x="6645" y="41036"/>
        <a:ext cx="4267061" cy="576000"/>
      </dsp:txXfrm>
    </dsp:sp>
    <dsp:sp modelId="{84B19123-495B-4C76-89D1-BA661D793614}">
      <dsp:nvSpPr>
        <dsp:cNvPr id="0" name=""/>
        <dsp:cNvSpPr/>
      </dsp:nvSpPr>
      <dsp:spPr>
        <a:xfrm>
          <a:off x="6645" y="617036"/>
          <a:ext cx="4267061" cy="2774101"/>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just" defTabSz="889000">
            <a:lnSpc>
              <a:spcPct val="90000"/>
            </a:lnSpc>
            <a:spcBef>
              <a:spcPct val="0"/>
            </a:spcBef>
            <a:spcAft>
              <a:spcPct val="15000"/>
            </a:spcAft>
            <a:buChar char="•"/>
          </a:pPr>
          <a:r>
            <a:rPr lang="en-US" sz="2000" b="0" i="0" kern="1200" dirty="0"/>
            <a:t>Notwithstanding </a:t>
          </a:r>
          <a:r>
            <a:rPr lang="en-US" sz="2000" b="0" i="0" kern="1200" dirty="0">
              <a:solidFill>
                <a:srgbClr val="FF0000"/>
              </a:solidFill>
            </a:rPr>
            <a:t>anything contained in any other provision of this Act</a:t>
          </a:r>
          <a:r>
            <a:rPr lang="en-US" sz="2000" b="0" i="0" kern="1200" dirty="0"/>
            <a:t>, a deduction otherwise allowable under this Act in respect of—</a:t>
          </a:r>
          <a:endParaRPr lang="en-IN" sz="2000" kern="1200" dirty="0"/>
        </a:p>
      </dsp:txBody>
      <dsp:txXfrm>
        <a:off x="6645" y="617036"/>
        <a:ext cx="4267061" cy="2774101"/>
      </dsp:txXfrm>
    </dsp:sp>
    <dsp:sp modelId="{9789D8F6-0FB8-48D9-A3DD-8115E5B7F829}">
      <dsp:nvSpPr>
        <dsp:cNvPr id="0" name=""/>
        <dsp:cNvSpPr/>
      </dsp:nvSpPr>
      <dsp:spPr>
        <a:xfrm>
          <a:off x="5012673" y="41036"/>
          <a:ext cx="5496280" cy="57600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2025 ACT- Sec. 37</a:t>
          </a:r>
          <a:endParaRPr lang="en-IN" sz="2000" kern="1200" dirty="0"/>
        </a:p>
      </dsp:txBody>
      <dsp:txXfrm>
        <a:off x="5012673" y="41036"/>
        <a:ext cx="5496280" cy="576000"/>
      </dsp:txXfrm>
    </dsp:sp>
    <dsp:sp modelId="{C2A869E2-6C40-4057-899B-EED4DED7EED6}">
      <dsp:nvSpPr>
        <dsp:cNvPr id="0" name=""/>
        <dsp:cNvSpPr/>
      </dsp:nvSpPr>
      <dsp:spPr>
        <a:xfrm>
          <a:off x="5012673" y="617036"/>
          <a:ext cx="5496280" cy="2774101"/>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just" defTabSz="889000">
            <a:lnSpc>
              <a:spcPct val="90000"/>
            </a:lnSpc>
            <a:spcBef>
              <a:spcPct val="0"/>
            </a:spcBef>
            <a:spcAft>
              <a:spcPct val="15000"/>
            </a:spcAft>
            <a:buChar char="•"/>
          </a:pPr>
          <a:r>
            <a:rPr lang="en-US" sz="2000" kern="1200" dirty="0"/>
            <a:t>The sums payable, as specified in sub-section (2), which are otherwise allowable as a deduction under this Act, shall be allowed as a deduction while computing the income chargeable under section 26 only in the tax year in which such sums are actually paid </a:t>
          </a:r>
          <a:r>
            <a:rPr lang="en-US" sz="2000" kern="1200" dirty="0">
              <a:solidFill>
                <a:srgbClr val="FF0000"/>
              </a:solidFill>
            </a:rPr>
            <a:t>irrespective of––</a:t>
          </a:r>
          <a:endParaRPr lang="en-IN" sz="2000" kern="1200" dirty="0">
            <a:solidFill>
              <a:srgbClr val="FF0000"/>
            </a:solidFill>
          </a:endParaRPr>
        </a:p>
        <a:p>
          <a:pPr marL="228600" lvl="1" indent="-228600" algn="just" defTabSz="889000">
            <a:lnSpc>
              <a:spcPct val="90000"/>
            </a:lnSpc>
            <a:spcBef>
              <a:spcPct val="0"/>
            </a:spcBef>
            <a:spcAft>
              <a:spcPct val="15000"/>
            </a:spcAft>
            <a:buChar char="•"/>
          </a:pPr>
          <a:r>
            <a:rPr lang="en-US" sz="2000" kern="1200" dirty="0">
              <a:solidFill>
                <a:srgbClr val="FF0000"/>
              </a:solidFill>
            </a:rPr>
            <a:t>(a) any provision to the contrary in this Act</a:t>
          </a:r>
          <a:r>
            <a:rPr lang="en-US" sz="2000" kern="1200" dirty="0"/>
            <a:t>; or</a:t>
          </a:r>
          <a:endParaRPr lang="en-IN" sz="2000" kern="1200" dirty="0"/>
        </a:p>
      </dsp:txBody>
      <dsp:txXfrm>
        <a:off x="5012673" y="617036"/>
        <a:ext cx="5496280" cy="277410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2D359A-DE66-476E-A4FF-4A00FF959D22}">
      <dsp:nvSpPr>
        <dsp:cNvPr id="0" name=""/>
        <dsp:cNvSpPr/>
      </dsp:nvSpPr>
      <dsp:spPr>
        <a:xfrm>
          <a:off x="4265184" y="2364917"/>
          <a:ext cx="1985230" cy="1985230"/>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IN" sz="2400" kern="1200" dirty="0"/>
            <a:t>Cost/WDV of Assets </a:t>
          </a:r>
          <a:r>
            <a:rPr lang="en-IN" sz="2000" kern="1200" dirty="0"/>
            <a:t>(Sec. 43 of 1961 Act)</a:t>
          </a:r>
          <a:endParaRPr lang="en-IN" sz="2400" kern="1200" dirty="0"/>
        </a:p>
      </dsp:txBody>
      <dsp:txXfrm>
        <a:off x="4555914" y="2655647"/>
        <a:ext cx="1403770" cy="1403770"/>
      </dsp:txXfrm>
    </dsp:sp>
    <dsp:sp modelId="{5B95F77F-FB74-4587-8453-5611EDD1008B}">
      <dsp:nvSpPr>
        <dsp:cNvPr id="0" name=""/>
        <dsp:cNvSpPr/>
      </dsp:nvSpPr>
      <dsp:spPr>
        <a:xfrm rot="12125676">
          <a:off x="1533847" y="2122462"/>
          <a:ext cx="2756788" cy="565790"/>
        </a:xfrm>
        <a:prstGeom prst="lef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224A2B2-12C4-43F2-8EAB-06697BA67DB7}">
      <dsp:nvSpPr>
        <dsp:cNvPr id="0" name=""/>
        <dsp:cNvSpPr/>
      </dsp:nvSpPr>
      <dsp:spPr>
        <a:xfrm>
          <a:off x="692087" y="1132504"/>
          <a:ext cx="1885968" cy="1508775"/>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marL="0" lvl="0" indent="0" algn="ctr" defTabSz="1022350">
            <a:lnSpc>
              <a:spcPct val="90000"/>
            </a:lnSpc>
            <a:spcBef>
              <a:spcPct val="0"/>
            </a:spcBef>
            <a:spcAft>
              <a:spcPct val="35000"/>
            </a:spcAft>
            <a:buNone/>
          </a:pPr>
          <a:r>
            <a:rPr lang="en-IN" sz="2300" kern="1200" dirty="0"/>
            <a:t>Sec. 39 : Actual Cost of asset used for business</a:t>
          </a:r>
        </a:p>
      </dsp:txBody>
      <dsp:txXfrm>
        <a:off x="736278" y="1176695"/>
        <a:ext cx="1797586" cy="1420393"/>
      </dsp:txXfrm>
    </dsp:sp>
    <dsp:sp modelId="{D1793597-515A-4F10-A7E4-9DEC8A71F0DC}">
      <dsp:nvSpPr>
        <dsp:cNvPr id="0" name=""/>
        <dsp:cNvSpPr/>
      </dsp:nvSpPr>
      <dsp:spPr>
        <a:xfrm rot="16200000">
          <a:off x="4497387" y="1233095"/>
          <a:ext cx="1520825" cy="565790"/>
        </a:xfrm>
        <a:prstGeom prst="lef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EDD2CE3-4DB5-40F7-B655-D2807E0B8667}">
      <dsp:nvSpPr>
        <dsp:cNvPr id="0" name=""/>
        <dsp:cNvSpPr/>
      </dsp:nvSpPr>
      <dsp:spPr>
        <a:xfrm>
          <a:off x="3200396" y="1190"/>
          <a:ext cx="4114806" cy="1508775"/>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marL="0" lvl="0" indent="0" algn="ctr" defTabSz="1022350">
            <a:lnSpc>
              <a:spcPct val="90000"/>
            </a:lnSpc>
            <a:spcBef>
              <a:spcPct val="0"/>
            </a:spcBef>
            <a:spcAft>
              <a:spcPct val="35000"/>
            </a:spcAft>
            <a:buNone/>
          </a:pPr>
          <a:r>
            <a:rPr lang="en-IN" sz="2300" kern="1200" dirty="0"/>
            <a:t>Sec. 40 : Cost of asset acquired through amalgamation/gift/will etc. and sold as stock in trade</a:t>
          </a:r>
        </a:p>
      </dsp:txBody>
      <dsp:txXfrm>
        <a:off x="3244587" y="45381"/>
        <a:ext cx="4026424" cy="1420393"/>
      </dsp:txXfrm>
    </dsp:sp>
    <dsp:sp modelId="{BD1F3C09-7E0C-404F-80B6-BB0BD214DD89}">
      <dsp:nvSpPr>
        <dsp:cNvPr id="0" name=""/>
        <dsp:cNvSpPr/>
      </dsp:nvSpPr>
      <dsp:spPr>
        <a:xfrm rot="20311260">
          <a:off x="6236469" y="2132877"/>
          <a:ext cx="2829398" cy="565790"/>
        </a:xfrm>
        <a:prstGeom prst="lef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E66AB57-8FBE-45CF-8E01-FCEB5846304F}">
      <dsp:nvSpPr>
        <dsp:cNvPr id="0" name=""/>
        <dsp:cNvSpPr/>
      </dsp:nvSpPr>
      <dsp:spPr>
        <a:xfrm>
          <a:off x="8024635" y="1143378"/>
          <a:ext cx="1885968" cy="1508775"/>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marL="0" lvl="0" indent="0" algn="ctr" defTabSz="1022350">
            <a:lnSpc>
              <a:spcPct val="90000"/>
            </a:lnSpc>
            <a:spcBef>
              <a:spcPct val="0"/>
            </a:spcBef>
            <a:spcAft>
              <a:spcPct val="35000"/>
            </a:spcAft>
            <a:buNone/>
          </a:pPr>
          <a:r>
            <a:rPr lang="en-IN" sz="2300" kern="1200" dirty="0"/>
            <a:t>Sec. 41 : WDV of depreciable asset</a:t>
          </a:r>
        </a:p>
      </dsp:txBody>
      <dsp:txXfrm>
        <a:off x="8068826" y="1187569"/>
        <a:ext cx="1797586" cy="1420393"/>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2AE485-8B78-4D9C-B536-4492BBA0A488}">
      <dsp:nvSpPr>
        <dsp:cNvPr id="0" name=""/>
        <dsp:cNvSpPr/>
      </dsp:nvSpPr>
      <dsp:spPr>
        <a:xfrm>
          <a:off x="100" y="99386"/>
          <a:ext cx="4913783" cy="6912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t>1961 Act- Sec. 44AD,ADA,AE- (1)</a:t>
          </a:r>
          <a:endParaRPr lang="en-IN" sz="2400" kern="1200" dirty="0"/>
        </a:p>
      </dsp:txBody>
      <dsp:txXfrm>
        <a:off x="100" y="99386"/>
        <a:ext cx="4913783" cy="691200"/>
      </dsp:txXfrm>
    </dsp:sp>
    <dsp:sp modelId="{852238B4-5D61-44D8-AFAC-6163A4FCF712}">
      <dsp:nvSpPr>
        <dsp:cNvPr id="0" name=""/>
        <dsp:cNvSpPr/>
      </dsp:nvSpPr>
      <dsp:spPr>
        <a:xfrm>
          <a:off x="51" y="775449"/>
          <a:ext cx="4913783" cy="349164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just" defTabSz="1066800">
            <a:lnSpc>
              <a:spcPct val="90000"/>
            </a:lnSpc>
            <a:spcBef>
              <a:spcPct val="0"/>
            </a:spcBef>
            <a:spcAft>
              <a:spcPct val="15000"/>
            </a:spcAft>
            <a:buChar char="•"/>
          </a:pPr>
          <a:r>
            <a:rPr lang="en-US" sz="2400" b="0" i="0" kern="1200" dirty="0"/>
            <a:t>Notwithstanding </a:t>
          </a:r>
          <a:r>
            <a:rPr lang="en-US" sz="2400" b="0" i="0" kern="1200" dirty="0">
              <a:solidFill>
                <a:srgbClr val="FF0000"/>
              </a:solidFill>
            </a:rPr>
            <a:t>anything to the contrary</a:t>
          </a:r>
          <a:r>
            <a:rPr lang="en-US" sz="2400" b="0" i="0" kern="1200" dirty="0"/>
            <a:t> </a:t>
          </a:r>
          <a:r>
            <a:rPr lang="en-US" sz="2400" b="0" i="0" kern="1200" dirty="0">
              <a:solidFill>
                <a:srgbClr val="FF0000"/>
              </a:solidFill>
            </a:rPr>
            <a:t>contained</a:t>
          </a:r>
          <a:r>
            <a:rPr lang="en-US" sz="2400" b="0" i="0" kern="1200" dirty="0"/>
            <a:t> in </a:t>
          </a:r>
          <a:r>
            <a:rPr lang="en-US" sz="2400" b="0" i="0" u="none" kern="1200" dirty="0"/>
            <a:t>sections 28</a:t>
          </a:r>
          <a:r>
            <a:rPr lang="en-US" sz="2400" b="0" i="0" kern="1200" dirty="0"/>
            <a:t> to </a:t>
          </a:r>
          <a:r>
            <a:rPr lang="en-US" sz="2400" b="0" i="0" u="none" kern="1200" dirty="0"/>
            <a:t>43C (Sec. 44AD)</a:t>
          </a:r>
          <a:endParaRPr lang="en-IN" sz="2400" kern="1200" dirty="0"/>
        </a:p>
        <a:p>
          <a:pPr marL="228600" lvl="1" indent="-228600" algn="just" defTabSz="1066800">
            <a:lnSpc>
              <a:spcPct val="90000"/>
            </a:lnSpc>
            <a:spcBef>
              <a:spcPct val="0"/>
            </a:spcBef>
            <a:spcAft>
              <a:spcPct val="15000"/>
            </a:spcAft>
            <a:buChar char="•"/>
          </a:pPr>
          <a:r>
            <a:rPr lang="en-US" sz="2400" b="0" i="0" kern="1200" dirty="0"/>
            <a:t>Notwithstanding </a:t>
          </a:r>
          <a:r>
            <a:rPr lang="en-US" sz="2400" b="0" i="0" kern="1200" dirty="0">
              <a:solidFill>
                <a:srgbClr val="FF0000"/>
              </a:solidFill>
            </a:rPr>
            <a:t>anything contained</a:t>
          </a:r>
          <a:r>
            <a:rPr lang="en-US" sz="2400" b="0" i="0" kern="1200" dirty="0"/>
            <a:t> in </a:t>
          </a:r>
          <a:r>
            <a:rPr lang="en-US" sz="2400" b="0" i="0" u="none" kern="1200" dirty="0"/>
            <a:t>sections 28</a:t>
          </a:r>
          <a:r>
            <a:rPr lang="en-US" sz="2400" b="0" i="0" kern="1200" dirty="0"/>
            <a:t> to </a:t>
          </a:r>
          <a:r>
            <a:rPr lang="en-US" sz="2400" b="0" i="0" u="none" kern="1200" dirty="0"/>
            <a:t>43C (Sec. 44ADA)</a:t>
          </a:r>
          <a:endParaRPr lang="en-IN" sz="2400" kern="1200" dirty="0"/>
        </a:p>
        <a:p>
          <a:pPr marL="228600" lvl="1" indent="-228600" algn="just" defTabSz="1066800">
            <a:lnSpc>
              <a:spcPct val="90000"/>
            </a:lnSpc>
            <a:spcBef>
              <a:spcPct val="0"/>
            </a:spcBef>
            <a:spcAft>
              <a:spcPct val="15000"/>
            </a:spcAft>
            <a:buChar char="•"/>
          </a:pPr>
          <a:r>
            <a:rPr lang="en-US" sz="2400" b="0" i="0" kern="1200" dirty="0"/>
            <a:t>Notwithstanding </a:t>
          </a:r>
          <a:r>
            <a:rPr lang="en-US" sz="2400" b="0" i="0" kern="1200" dirty="0">
              <a:solidFill>
                <a:srgbClr val="FF0000"/>
              </a:solidFill>
            </a:rPr>
            <a:t>anything to the contrary contained </a:t>
          </a:r>
          <a:r>
            <a:rPr lang="en-US" sz="2400" b="0" i="0" kern="1200" dirty="0"/>
            <a:t>in </a:t>
          </a:r>
          <a:r>
            <a:rPr lang="en-US" sz="2400" b="0" i="0" u="none" kern="1200" dirty="0"/>
            <a:t>sections 28</a:t>
          </a:r>
          <a:r>
            <a:rPr lang="en-US" sz="2400" b="0" i="0" kern="1200" dirty="0"/>
            <a:t> to </a:t>
          </a:r>
          <a:r>
            <a:rPr lang="en-US" sz="2400" b="0" i="0" u="none" kern="1200" dirty="0"/>
            <a:t>43C (Sec. 44AE)</a:t>
          </a:r>
          <a:endParaRPr lang="en-IN" sz="2400" kern="1200" dirty="0"/>
        </a:p>
      </dsp:txBody>
      <dsp:txXfrm>
        <a:off x="51" y="775449"/>
        <a:ext cx="4913783" cy="3491640"/>
      </dsp:txXfrm>
    </dsp:sp>
    <dsp:sp modelId="{303E12EF-D4DD-46BC-80F4-3AA12E2DF0EB}">
      <dsp:nvSpPr>
        <dsp:cNvPr id="0" name=""/>
        <dsp:cNvSpPr/>
      </dsp:nvSpPr>
      <dsp:spPr>
        <a:xfrm>
          <a:off x="5601764" y="84249"/>
          <a:ext cx="4913783" cy="6912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t>2025 Act- Sec. 58(1)</a:t>
          </a:r>
          <a:endParaRPr lang="en-IN" sz="2400" kern="1200" dirty="0"/>
        </a:p>
      </dsp:txBody>
      <dsp:txXfrm>
        <a:off x="5601764" y="84249"/>
        <a:ext cx="4913783" cy="691200"/>
      </dsp:txXfrm>
    </dsp:sp>
    <dsp:sp modelId="{2303EECA-6D0F-4CD2-9769-E0ECE2955ECB}">
      <dsp:nvSpPr>
        <dsp:cNvPr id="0" name=""/>
        <dsp:cNvSpPr/>
      </dsp:nvSpPr>
      <dsp:spPr>
        <a:xfrm>
          <a:off x="5601764" y="775449"/>
          <a:ext cx="4913783" cy="349164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just" defTabSz="1066800">
            <a:lnSpc>
              <a:spcPct val="90000"/>
            </a:lnSpc>
            <a:spcBef>
              <a:spcPct val="0"/>
            </a:spcBef>
            <a:spcAft>
              <a:spcPct val="15000"/>
            </a:spcAft>
            <a:buChar char="•"/>
          </a:pPr>
          <a:r>
            <a:rPr lang="en-US" sz="2400" kern="1200" dirty="0"/>
            <a:t>The provisions of sections 26 to 54, </a:t>
          </a:r>
          <a:r>
            <a:rPr lang="en-US" sz="2400" kern="1200" dirty="0">
              <a:solidFill>
                <a:srgbClr val="FF0000"/>
              </a:solidFill>
            </a:rPr>
            <a:t>to the extent contrary to this section</a:t>
          </a:r>
          <a:r>
            <a:rPr lang="en-US" sz="2400" kern="1200" dirty="0"/>
            <a:t>, shall not apply to the manner of computation of profits and gains of the specified business or profession in sub-section (2)</a:t>
          </a:r>
          <a:endParaRPr lang="en-IN" sz="2400" kern="1200" dirty="0"/>
        </a:p>
      </dsp:txBody>
      <dsp:txXfrm>
        <a:off x="5601764" y="775449"/>
        <a:ext cx="4913783" cy="349164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56ABAF-1B79-47F4-825D-4C0F40DFF540}">
      <dsp:nvSpPr>
        <dsp:cNvPr id="0" name=""/>
        <dsp:cNvSpPr/>
      </dsp:nvSpPr>
      <dsp:spPr>
        <a:xfrm>
          <a:off x="1534447" y="11835"/>
          <a:ext cx="4327666" cy="4327666"/>
        </a:xfrm>
        <a:prstGeom prst="ellipse">
          <a:avLst/>
        </a:prstGeom>
        <a:solidFill>
          <a:schemeClr val="lt1">
            <a:alpha val="50000"/>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511300">
            <a:lnSpc>
              <a:spcPct val="90000"/>
            </a:lnSpc>
            <a:spcBef>
              <a:spcPct val="0"/>
            </a:spcBef>
            <a:spcAft>
              <a:spcPct val="35000"/>
            </a:spcAft>
            <a:buNone/>
          </a:pPr>
          <a:r>
            <a:rPr lang="en-US" sz="3400" kern="1200" dirty="0"/>
            <a:t>Sec. 62:</a:t>
          </a:r>
        </a:p>
        <a:p>
          <a:pPr marL="0" lvl="0" indent="0" algn="ctr" defTabSz="1511300">
            <a:lnSpc>
              <a:spcPct val="90000"/>
            </a:lnSpc>
            <a:spcBef>
              <a:spcPct val="0"/>
            </a:spcBef>
            <a:spcAft>
              <a:spcPct val="35000"/>
            </a:spcAft>
            <a:buNone/>
          </a:pPr>
          <a:r>
            <a:rPr lang="en-US" sz="3400" kern="1200" dirty="0">
              <a:solidFill>
                <a:srgbClr val="FF0000"/>
              </a:solidFill>
            </a:rPr>
            <a:t>Maintenance of books of account</a:t>
          </a:r>
        </a:p>
        <a:p>
          <a:pPr marL="0" lvl="0" indent="0" algn="ctr" defTabSz="1511300">
            <a:lnSpc>
              <a:spcPct val="90000"/>
            </a:lnSpc>
            <a:spcBef>
              <a:spcPct val="0"/>
            </a:spcBef>
            <a:spcAft>
              <a:spcPct val="35000"/>
            </a:spcAft>
            <a:buNone/>
          </a:pPr>
          <a:r>
            <a:rPr lang="en-US" sz="3400" kern="1200" dirty="0"/>
            <a:t>(Present Sec. 44AA)</a:t>
          </a:r>
          <a:endParaRPr lang="en-IN" sz="3400" kern="1200" dirty="0"/>
        </a:p>
      </dsp:txBody>
      <dsp:txXfrm>
        <a:off x="2138760" y="522160"/>
        <a:ext cx="2495231" cy="3307016"/>
      </dsp:txXfrm>
    </dsp:sp>
    <dsp:sp modelId="{C707F82A-2887-4E15-AE99-874C7B2C602D}">
      <dsp:nvSpPr>
        <dsp:cNvPr id="0" name=""/>
        <dsp:cNvSpPr/>
      </dsp:nvSpPr>
      <dsp:spPr>
        <a:xfrm>
          <a:off x="4653486" y="11835"/>
          <a:ext cx="4327666" cy="4327666"/>
        </a:xfrm>
        <a:prstGeom prst="ellipse">
          <a:avLst/>
        </a:prstGeom>
        <a:solidFill>
          <a:schemeClr val="lt1">
            <a:alpha val="50000"/>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511300">
            <a:lnSpc>
              <a:spcPct val="90000"/>
            </a:lnSpc>
            <a:spcBef>
              <a:spcPct val="0"/>
            </a:spcBef>
            <a:spcAft>
              <a:spcPct val="35000"/>
            </a:spcAft>
            <a:buNone/>
          </a:pPr>
          <a:r>
            <a:rPr lang="en-US" sz="3400" kern="1200" dirty="0"/>
            <a:t>Sec. 63</a:t>
          </a:r>
        </a:p>
        <a:p>
          <a:pPr marL="0" lvl="0" indent="0" algn="ctr" defTabSz="1511300">
            <a:lnSpc>
              <a:spcPct val="90000"/>
            </a:lnSpc>
            <a:spcBef>
              <a:spcPct val="0"/>
            </a:spcBef>
            <a:spcAft>
              <a:spcPct val="35000"/>
            </a:spcAft>
            <a:buNone/>
          </a:pPr>
          <a:r>
            <a:rPr lang="en-US" sz="3400" kern="1200" dirty="0">
              <a:solidFill>
                <a:srgbClr val="FF0000"/>
              </a:solidFill>
            </a:rPr>
            <a:t>Tax Audit</a:t>
          </a:r>
        </a:p>
        <a:p>
          <a:pPr marL="0" lvl="0" indent="0" algn="ctr" defTabSz="1511300">
            <a:lnSpc>
              <a:spcPct val="90000"/>
            </a:lnSpc>
            <a:spcBef>
              <a:spcPct val="0"/>
            </a:spcBef>
            <a:spcAft>
              <a:spcPct val="35000"/>
            </a:spcAft>
            <a:buNone/>
          </a:pPr>
          <a:r>
            <a:rPr lang="en-US" sz="3400" kern="1200" dirty="0"/>
            <a:t>(Present Sec. 44AB)</a:t>
          </a:r>
          <a:endParaRPr lang="en-IN" sz="3400" kern="1200" dirty="0"/>
        </a:p>
      </dsp:txBody>
      <dsp:txXfrm>
        <a:off x="5881607" y="522160"/>
        <a:ext cx="2495231" cy="3307016"/>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C64644-DB0D-4735-82AA-7C551E2709CC}">
      <dsp:nvSpPr>
        <dsp:cNvPr id="0" name=""/>
        <dsp:cNvSpPr/>
      </dsp:nvSpPr>
      <dsp:spPr>
        <a:xfrm>
          <a:off x="0" y="513721"/>
          <a:ext cx="3323895" cy="332389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489200">
            <a:lnSpc>
              <a:spcPct val="90000"/>
            </a:lnSpc>
            <a:spcBef>
              <a:spcPct val="0"/>
            </a:spcBef>
            <a:spcAft>
              <a:spcPct val="35000"/>
            </a:spcAft>
            <a:buNone/>
          </a:pPr>
          <a:r>
            <a:rPr lang="en-US" sz="5600" kern="1200" dirty="0"/>
            <a:t>Only C.A. are eligible</a:t>
          </a:r>
          <a:endParaRPr lang="en-IN" sz="5600" kern="1200" dirty="0"/>
        </a:p>
      </dsp:txBody>
      <dsp:txXfrm>
        <a:off x="486773" y="1000494"/>
        <a:ext cx="2350349" cy="23503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8DB86-68AA-40F6-A643-A8D1CE65FE7A}">
      <dsp:nvSpPr>
        <dsp:cNvPr id="0" name=""/>
        <dsp:cNvSpPr/>
      </dsp:nvSpPr>
      <dsp:spPr>
        <a:xfrm rot="16200000">
          <a:off x="1541065" y="-1541065"/>
          <a:ext cx="2175669" cy="5257800"/>
        </a:xfrm>
        <a:prstGeom prst="round1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en-IN" sz="3100" kern="1200" dirty="0"/>
            <a:t>Sale of Residential House (Old 54, New 82)</a:t>
          </a:r>
        </a:p>
      </dsp:txBody>
      <dsp:txXfrm rot="5400000">
        <a:off x="0" y="0"/>
        <a:ext cx="5257800" cy="1631751"/>
      </dsp:txXfrm>
    </dsp:sp>
    <dsp:sp modelId="{CE4EE5AF-7F92-4763-8CCD-EF786695029C}">
      <dsp:nvSpPr>
        <dsp:cNvPr id="0" name=""/>
        <dsp:cNvSpPr/>
      </dsp:nvSpPr>
      <dsp:spPr>
        <a:xfrm>
          <a:off x="5257800" y="0"/>
          <a:ext cx="5257800" cy="2175669"/>
        </a:xfrm>
        <a:prstGeom prst="round1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en-IN" sz="3100" kern="1200" dirty="0"/>
            <a:t>Sale of Agri. Land (Old 54B, New 83)</a:t>
          </a:r>
        </a:p>
      </dsp:txBody>
      <dsp:txXfrm>
        <a:off x="5257800" y="0"/>
        <a:ext cx="5257800" cy="1631751"/>
      </dsp:txXfrm>
    </dsp:sp>
    <dsp:sp modelId="{9DF82D97-2257-464C-BFAA-2204A4CCE1D1}">
      <dsp:nvSpPr>
        <dsp:cNvPr id="0" name=""/>
        <dsp:cNvSpPr/>
      </dsp:nvSpPr>
      <dsp:spPr>
        <a:xfrm rot="10800000">
          <a:off x="0" y="2175669"/>
          <a:ext cx="5257800" cy="2175669"/>
        </a:xfrm>
        <a:prstGeom prst="round1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en-IN" sz="3100" kern="1200" dirty="0"/>
            <a:t>Capital Gain Bonds (Old 54 EC, New 85)</a:t>
          </a:r>
        </a:p>
      </dsp:txBody>
      <dsp:txXfrm rot="10800000">
        <a:off x="0" y="2719586"/>
        <a:ext cx="5257800" cy="1631751"/>
      </dsp:txXfrm>
    </dsp:sp>
    <dsp:sp modelId="{F0D5CC30-1E78-428B-AD86-8CBD07FBBD0D}">
      <dsp:nvSpPr>
        <dsp:cNvPr id="0" name=""/>
        <dsp:cNvSpPr/>
      </dsp:nvSpPr>
      <dsp:spPr>
        <a:xfrm rot="5400000">
          <a:off x="6798865" y="634603"/>
          <a:ext cx="2175669" cy="5257800"/>
        </a:xfrm>
        <a:prstGeom prst="round1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en-IN" sz="3100" kern="1200" dirty="0"/>
            <a:t>Sale of Other Long Term Assets (Old Sec. 54F, New 86)</a:t>
          </a:r>
        </a:p>
      </dsp:txBody>
      <dsp:txXfrm rot="-5400000">
        <a:off x="5257800" y="2719586"/>
        <a:ext cx="5257800" cy="1631751"/>
      </dsp:txXfrm>
    </dsp:sp>
    <dsp:sp modelId="{4D8ABB01-5D6F-41CB-8907-47A695B77DE3}">
      <dsp:nvSpPr>
        <dsp:cNvPr id="0" name=""/>
        <dsp:cNvSpPr/>
      </dsp:nvSpPr>
      <dsp:spPr>
        <a:xfrm>
          <a:off x="3680460" y="1631751"/>
          <a:ext cx="3154680" cy="1087834"/>
        </a:xfrm>
        <a:prstGeom prst="roundRect">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IN" sz="3100" kern="1200" dirty="0"/>
            <a:t>Deductions</a:t>
          </a:r>
        </a:p>
      </dsp:txBody>
      <dsp:txXfrm>
        <a:off x="3733564" y="1684855"/>
        <a:ext cx="3048472" cy="981626"/>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5C617-9DEE-41F3-AD95-66D6A9686D1D}">
      <dsp:nvSpPr>
        <dsp:cNvPr id="0" name=""/>
        <dsp:cNvSpPr/>
      </dsp:nvSpPr>
      <dsp:spPr>
        <a:xfrm rot="5400000">
          <a:off x="2392862" y="827906"/>
          <a:ext cx="1428585" cy="2377134"/>
        </a:xfrm>
        <a:prstGeom prst="corner">
          <a:avLst>
            <a:gd name="adj1" fmla="val 16120"/>
            <a:gd name="adj2" fmla="val 161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BD2A29-DC9F-4BBD-9B88-0D95456FFE30}">
      <dsp:nvSpPr>
        <dsp:cNvPr id="0" name=""/>
        <dsp:cNvSpPr/>
      </dsp:nvSpPr>
      <dsp:spPr>
        <a:xfrm>
          <a:off x="2154395" y="1538157"/>
          <a:ext cx="2146090" cy="18811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IN" sz="2400" kern="1200" dirty="0"/>
            <a:t>STT paid STCG (old 111A, New 196)</a:t>
          </a:r>
        </a:p>
      </dsp:txBody>
      <dsp:txXfrm>
        <a:off x="2154395" y="1538157"/>
        <a:ext cx="2146090" cy="1881174"/>
      </dsp:txXfrm>
    </dsp:sp>
    <dsp:sp modelId="{3BB91FC8-D22D-4DFC-A34D-FFD2C1913929}">
      <dsp:nvSpPr>
        <dsp:cNvPr id="0" name=""/>
        <dsp:cNvSpPr/>
      </dsp:nvSpPr>
      <dsp:spPr>
        <a:xfrm>
          <a:off x="3895563" y="652898"/>
          <a:ext cx="404922" cy="404922"/>
        </a:xfrm>
        <a:prstGeom prst="triangle">
          <a:avLst>
            <a:gd name="adj" fmla="val 100000"/>
          </a:avLst>
        </a:prstGeom>
        <a:solidFill>
          <a:schemeClr val="accent2">
            <a:hueOff val="-363841"/>
            <a:satOff val="-20982"/>
            <a:lumOff val="2157"/>
            <a:alphaOff val="0"/>
          </a:schemeClr>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E7AAEF-E701-4BDB-98DD-BABFDF256CB0}">
      <dsp:nvSpPr>
        <dsp:cNvPr id="0" name=""/>
        <dsp:cNvSpPr/>
      </dsp:nvSpPr>
      <dsp:spPr>
        <a:xfrm rot="5400000">
          <a:off x="5020096" y="177794"/>
          <a:ext cx="1428585" cy="2377134"/>
        </a:xfrm>
        <a:prstGeom prst="corner">
          <a:avLst>
            <a:gd name="adj1" fmla="val 16120"/>
            <a:gd name="adj2" fmla="val 16110"/>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F89844-E62C-4417-AFB7-29758FA976AB}">
      <dsp:nvSpPr>
        <dsp:cNvPr id="0" name=""/>
        <dsp:cNvSpPr/>
      </dsp:nvSpPr>
      <dsp:spPr>
        <a:xfrm>
          <a:off x="4781630" y="888045"/>
          <a:ext cx="2146090" cy="18811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IN" sz="2800" kern="1200" dirty="0"/>
            <a:t>L.T.C.G (old 112, new 197)</a:t>
          </a:r>
        </a:p>
      </dsp:txBody>
      <dsp:txXfrm>
        <a:off x="4781630" y="888045"/>
        <a:ext cx="2146090" cy="1881174"/>
      </dsp:txXfrm>
    </dsp:sp>
    <dsp:sp modelId="{36393096-AAA1-4D0E-9115-2DEF9C37AAF6}">
      <dsp:nvSpPr>
        <dsp:cNvPr id="0" name=""/>
        <dsp:cNvSpPr/>
      </dsp:nvSpPr>
      <dsp:spPr>
        <a:xfrm>
          <a:off x="6522798" y="2787"/>
          <a:ext cx="404922" cy="404922"/>
        </a:xfrm>
        <a:prstGeom prst="triangle">
          <a:avLst>
            <a:gd name="adj" fmla="val 100000"/>
          </a:avLst>
        </a:prstGeom>
        <a:solidFill>
          <a:schemeClr val="accent2">
            <a:hueOff val="-1091522"/>
            <a:satOff val="-62946"/>
            <a:lumOff val="6471"/>
            <a:alphaOff val="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2FA071-78B4-4712-BCA6-3F33B75B17A3}">
      <dsp:nvSpPr>
        <dsp:cNvPr id="0" name=""/>
        <dsp:cNvSpPr/>
      </dsp:nvSpPr>
      <dsp:spPr>
        <a:xfrm rot="5400000">
          <a:off x="7647330" y="-472317"/>
          <a:ext cx="1428585" cy="2377134"/>
        </a:xfrm>
        <a:prstGeom prst="corner">
          <a:avLst>
            <a:gd name="adj1" fmla="val 16120"/>
            <a:gd name="adj2" fmla="val 16110"/>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9933EE-BEFF-4AE0-B908-6207D5D1F4CF}">
      <dsp:nvSpPr>
        <dsp:cNvPr id="0" name=""/>
        <dsp:cNvSpPr/>
      </dsp:nvSpPr>
      <dsp:spPr>
        <a:xfrm>
          <a:off x="7408864" y="237933"/>
          <a:ext cx="2146090" cy="18811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IN" sz="2400" kern="1200" dirty="0"/>
            <a:t>STT Paid LTCG (old 112A, new 198)</a:t>
          </a:r>
        </a:p>
      </dsp:txBody>
      <dsp:txXfrm>
        <a:off x="7408864" y="237933"/>
        <a:ext cx="2146090" cy="1881174"/>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EAB616-1417-46F7-B28E-0EDF3F973B79}">
      <dsp:nvSpPr>
        <dsp:cNvPr id="0" name=""/>
        <dsp:cNvSpPr/>
      </dsp:nvSpPr>
      <dsp:spPr>
        <a:xfrm>
          <a:off x="0" y="0"/>
          <a:ext cx="10025743" cy="769985"/>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IN" sz="2400" kern="1200" dirty="0">
              <a:solidFill>
                <a:srgbClr val="FF0000"/>
              </a:solidFill>
            </a:rPr>
            <a:t>One wonders why there is a need of separate  Sec.197(112) and Sec. 198 (112A) now ?</a:t>
          </a:r>
        </a:p>
      </dsp:txBody>
      <dsp:txXfrm>
        <a:off x="37588" y="37588"/>
        <a:ext cx="9950567" cy="694809"/>
      </dsp:txXfrm>
    </dsp:sp>
    <dsp:sp modelId="{E92252C3-9D60-4257-9F35-32B97EE71C87}">
      <dsp:nvSpPr>
        <dsp:cNvPr id="0" name=""/>
        <dsp:cNvSpPr/>
      </dsp:nvSpPr>
      <dsp:spPr>
        <a:xfrm>
          <a:off x="0" y="783413"/>
          <a:ext cx="10025743" cy="501100"/>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IN" sz="2400" kern="1200" dirty="0">
              <a:solidFill>
                <a:srgbClr val="FF0000"/>
              </a:solidFill>
            </a:rPr>
            <a:t>No change in discriminatory treatment of STT paid STCG</a:t>
          </a:r>
        </a:p>
      </dsp:txBody>
      <dsp:txXfrm>
        <a:off x="24462" y="807875"/>
        <a:ext cx="9976819" cy="452176"/>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DA91CD-2BA3-4F1C-B053-5558AF6DCD72}">
      <dsp:nvSpPr>
        <dsp:cNvPr id="0" name=""/>
        <dsp:cNvSpPr/>
      </dsp:nvSpPr>
      <dsp:spPr>
        <a:xfrm>
          <a:off x="1354666" y="0"/>
          <a:ext cx="5418667" cy="5418667"/>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889250">
            <a:lnSpc>
              <a:spcPct val="90000"/>
            </a:lnSpc>
            <a:spcBef>
              <a:spcPct val="0"/>
            </a:spcBef>
            <a:spcAft>
              <a:spcPct val="35000"/>
            </a:spcAft>
            <a:buNone/>
          </a:pPr>
          <a:r>
            <a:rPr lang="en-US" sz="6500" kern="1200" dirty="0"/>
            <a:t>Sec. 393</a:t>
          </a:r>
          <a:endParaRPr lang="en-IN" sz="6500" kern="1200" dirty="0"/>
        </a:p>
      </dsp:txBody>
      <dsp:txXfrm>
        <a:off x="2148211" y="793545"/>
        <a:ext cx="3831577" cy="3831577"/>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2FCAF2-9E93-4603-A0EA-366773FE4FE0}">
      <dsp:nvSpPr>
        <dsp:cNvPr id="0" name=""/>
        <dsp:cNvSpPr/>
      </dsp:nvSpPr>
      <dsp:spPr>
        <a:xfrm>
          <a:off x="0" y="55268"/>
          <a:ext cx="10515600" cy="479700"/>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Commission or brokerage.</a:t>
          </a:r>
          <a:endParaRPr lang="en-IN" sz="2000" kern="1200"/>
        </a:p>
      </dsp:txBody>
      <dsp:txXfrm>
        <a:off x="23417" y="78685"/>
        <a:ext cx="10468766" cy="432866"/>
      </dsp:txXfrm>
    </dsp:sp>
    <dsp:sp modelId="{FAB7F424-6971-4257-9E72-3B4371C51A82}">
      <dsp:nvSpPr>
        <dsp:cNvPr id="0" name=""/>
        <dsp:cNvSpPr/>
      </dsp:nvSpPr>
      <dsp:spPr>
        <a:xfrm>
          <a:off x="0" y="592569"/>
          <a:ext cx="10515600" cy="479700"/>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Rent.</a:t>
          </a:r>
          <a:endParaRPr lang="en-IN" sz="2000" kern="1200"/>
        </a:p>
      </dsp:txBody>
      <dsp:txXfrm>
        <a:off x="23417" y="615986"/>
        <a:ext cx="10468766" cy="432866"/>
      </dsp:txXfrm>
    </dsp:sp>
    <dsp:sp modelId="{A258F115-CD50-475A-8FE8-03A998635046}">
      <dsp:nvSpPr>
        <dsp:cNvPr id="0" name=""/>
        <dsp:cNvSpPr/>
      </dsp:nvSpPr>
      <dsp:spPr>
        <a:xfrm>
          <a:off x="0" y="1129869"/>
          <a:ext cx="10515600" cy="479700"/>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Payment on transfer of certain immovable property other than agricultural land.</a:t>
          </a:r>
          <a:endParaRPr lang="en-IN" sz="2000" kern="1200"/>
        </a:p>
      </dsp:txBody>
      <dsp:txXfrm>
        <a:off x="23417" y="1153286"/>
        <a:ext cx="10468766" cy="432866"/>
      </dsp:txXfrm>
    </dsp:sp>
    <dsp:sp modelId="{72B37EAA-02F2-4BB5-99BB-8F498FA4E919}">
      <dsp:nvSpPr>
        <dsp:cNvPr id="0" name=""/>
        <dsp:cNvSpPr/>
      </dsp:nvSpPr>
      <dsp:spPr>
        <a:xfrm>
          <a:off x="0" y="1667169"/>
          <a:ext cx="10515600" cy="479700"/>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Income from capital market.</a:t>
          </a:r>
          <a:endParaRPr lang="en-IN" sz="2000" kern="1200"/>
        </a:p>
      </dsp:txBody>
      <dsp:txXfrm>
        <a:off x="23417" y="1690586"/>
        <a:ext cx="10468766" cy="432866"/>
      </dsp:txXfrm>
    </dsp:sp>
    <dsp:sp modelId="{3AEFECAC-7565-41F8-B888-8E6BB50FAD4D}">
      <dsp:nvSpPr>
        <dsp:cNvPr id="0" name=""/>
        <dsp:cNvSpPr/>
      </dsp:nvSpPr>
      <dsp:spPr>
        <a:xfrm>
          <a:off x="0" y="2204469"/>
          <a:ext cx="10515600" cy="479700"/>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Interest income.</a:t>
          </a:r>
          <a:endParaRPr lang="en-IN" sz="2000" kern="1200"/>
        </a:p>
      </dsp:txBody>
      <dsp:txXfrm>
        <a:off x="23417" y="2227886"/>
        <a:ext cx="10468766" cy="432866"/>
      </dsp:txXfrm>
    </dsp:sp>
    <dsp:sp modelId="{7EDDEFB6-CCD0-40ED-94BB-2D59CBD3CC80}">
      <dsp:nvSpPr>
        <dsp:cNvPr id="0" name=""/>
        <dsp:cNvSpPr/>
      </dsp:nvSpPr>
      <dsp:spPr>
        <a:xfrm>
          <a:off x="0" y="2741769"/>
          <a:ext cx="10515600" cy="479700"/>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Payments to contractors, fees for professional and technical services, etc.</a:t>
          </a:r>
          <a:endParaRPr lang="en-IN" sz="2000" kern="1200"/>
        </a:p>
      </dsp:txBody>
      <dsp:txXfrm>
        <a:off x="23417" y="2765186"/>
        <a:ext cx="10468766" cy="432866"/>
      </dsp:txXfrm>
    </dsp:sp>
    <dsp:sp modelId="{ABC03FF5-B507-4099-A9CF-03DE0DA6ABB7}">
      <dsp:nvSpPr>
        <dsp:cNvPr id="0" name=""/>
        <dsp:cNvSpPr/>
      </dsp:nvSpPr>
      <dsp:spPr>
        <a:xfrm>
          <a:off x="0" y="3279069"/>
          <a:ext cx="10515600" cy="479700"/>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Dividend.</a:t>
          </a:r>
          <a:endParaRPr lang="en-IN" sz="2000" kern="1200"/>
        </a:p>
      </dsp:txBody>
      <dsp:txXfrm>
        <a:off x="23417" y="3302486"/>
        <a:ext cx="10468766" cy="432866"/>
      </dsp:txXfrm>
    </dsp:sp>
    <dsp:sp modelId="{EBD4F041-D06F-4930-B011-8D6352CA63C8}">
      <dsp:nvSpPr>
        <dsp:cNvPr id="0" name=""/>
        <dsp:cNvSpPr/>
      </dsp:nvSpPr>
      <dsp:spPr>
        <a:xfrm>
          <a:off x="0" y="3816369"/>
          <a:ext cx="10515600" cy="479700"/>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Other cases.</a:t>
          </a:r>
          <a:endParaRPr lang="en-IN" sz="2000" kern="1200"/>
        </a:p>
      </dsp:txBody>
      <dsp:txXfrm>
        <a:off x="23417" y="3839786"/>
        <a:ext cx="10468766" cy="4328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4D9304-143D-4061-AEE2-44787DB93EE4}">
      <dsp:nvSpPr>
        <dsp:cNvPr id="0" name=""/>
        <dsp:cNvSpPr/>
      </dsp:nvSpPr>
      <dsp:spPr>
        <a:xfrm>
          <a:off x="0" y="351707"/>
          <a:ext cx="10003972" cy="468943"/>
        </a:xfrm>
        <a:prstGeom prst="notched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91E12D-63CE-41F1-ADDF-FDB291CC1891}">
      <dsp:nvSpPr>
        <dsp:cNvPr id="0" name=""/>
        <dsp:cNvSpPr/>
      </dsp:nvSpPr>
      <dsp:spPr>
        <a:xfrm>
          <a:off x="4506" y="0"/>
          <a:ext cx="2167364" cy="4689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b" anchorCtr="0">
          <a:noAutofit/>
        </a:bodyPr>
        <a:lstStyle/>
        <a:p>
          <a:pPr marL="0" lvl="0" indent="0" algn="ctr" defTabSz="1066800">
            <a:lnSpc>
              <a:spcPct val="90000"/>
            </a:lnSpc>
            <a:spcBef>
              <a:spcPct val="0"/>
            </a:spcBef>
            <a:spcAft>
              <a:spcPct val="35000"/>
            </a:spcAft>
            <a:buNone/>
          </a:pPr>
          <a:r>
            <a:rPr lang="en-IN" sz="2400" kern="1200" dirty="0"/>
            <a:t>Act</a:t>
          </a:r>
        </a:p>
      </dsp:txBody>
      <dsp:txXfrm>
        <a:off x="4506" y="0"/>
        <a:ext cx="2167364" cy="468943"/>
      </dsp:txXfrm>
    </dsp:sp>
    <dsp:sp modelId="{F702D94C-BD72-4C87-A02C-A8A06E321DC4}">
      <dsp:nvSpPr>
        <dsp:cNvPr id="0" name=""/>
        <dsp:cNvSpPr/>
      </dsp:nvSpPr>
      <dsp:spPr>
        <a:xfrm>
          <a:off x="1029570" y="527561"/>
          <a:ext cx="117235" cy="117235"/>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585DA5-5B5E-42F7-AAEA-709348EF84C5}">
      <dsp:nvSpPr>
        <dsp:cNvPr id="0" name=""/>
        <dsp:cNvSpPr/>
      </dsp:nvSpPr>
      <dsp:spPr>
        <a:xfrm>
          <a:off x="2280238" y="703415"/>
          <a:ext cx="2167364" cy="4689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t" anchorCtr="0">
          <a:noAutofit/>
        </a:bodyPr>
        <a:lstStyle/>
        <a:p>
          <a:pPr marL="0" lvl="0" indent="0" algn="ctr" defTabSz="1066800">
            <a:lnSpc>
              <a:spcPct val="90000"/>
            </a:lnSpc>
            <a:spcBef>
              <a:spcPct val="0"/>
            </a:spcBef>
            <a:spcAft>
              <a:spcPct val="35000"/>
            </a:spcAft>
            <a:buNone/>
          </a:pPr>
          <a:r>
            <a:rPr lang="en-IN" sz="2400" kern="1200" dirty="0"/>
            <a:t>Rules</a:t>
          </a:r>
        </a:p>
      </dsp:txBody>
      <dsp:txXfrm>
        <a:off x="2280238" y="703415"/>
        <a:ext cx="2167364" cy="468943"/>
      </dsp:txXfrm>
    </dsp:sp>
    <dsp:sp modelId="{2637ECE1-C760-4FE7-BCC6-268B9179DF75}">
      <dsp:nvSpPr>
        <dsp:cNvPr id="0" name=""/>
        <dsp:cNvSpPr/>
      </dsp:nvSpPr>
      <dsp:spPr>
        <a:xfrm>
          <a:off x="3305303" y="527561"/>
          <a:ext cx="117235" cy="117235"/>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39DE2A-5EA5-417B-948D-956A55FCE9FF}">
      <dsp:nvSpPr>
        <dsp:cNvPr id="0" name=""/>
        <dsp:cNvSpPr/>
      </dsp:nvSpPr>
      <dsp:spPr>
        <a:xfrm>
          <a:off x="4555971" y="0"/>
          <a:ext cx="2167364" cy="4689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b" anchorCtr="0">
          <a:noAutofit/>
        </a:bodyPr>
        <a:lstStyle/>
        <a:p>
          <a:pPr marL="0" lvl="0" indent="0" algn="ctr" defTabSz="1066800">
            <a:lnSpc>
              <a:spcPct val="90000"/>
            </a:lnSpc>
            <a:spcBef>
              <a:spcPct val="0"/>
            </a:spcBef>
            <a:spcAft>
              <a:spcPct val="35000"/>
            </a:spcAft>
            <a:buNone/>
          </a:pPr>
          <a:r>
            <a:rPr lang="en-IN" sz="2400" kern="1200" dirty="0"/>
            <a:t>Forms</a:t>
          </a:r>
        </a:p>
      </dsp:txBody>
      <dsp:txXfrm>
        <a:off x="4555971" y="0"/>
        <a:ext cx="2167364" cy="468943"/>
      </dsp:txXfrm>
    </dsp:sp>
    <dsp:sp modelId="{7384553D-8795-4431-90C6-788AC6DC7171}">
      <dsp:nvSpPr>
        <dsp:cNvPr id="0" name=""/>
        <dsp:cNvSpPr/>
      </dsp:nvSpPr>
      <dsp:spPr>
        <a:xfrm>
          <a:off x="5581035" y="527561"/>
          <a:ext cx="117235" cy="117235"/>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BA05D7-56D9-4E52-BEE7-95F79B96E76E}">
      <dsp:nvSpPr>
        <dsp:cNvPr id="0" name=""/>
        <dsp:cNvSpPr/>
      </dsp:nvSpPr>
      <dsp:spPr>
        <a:xfrm>
          <a:off x="6831704" y="703415"/>
          <a:ext cx="2167364" cy="4689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t" anchorCtr="0">
          <a:noAutofit/>
        </a:bodyPr>
        <a:lstStyle/>
        <a:p>
          <a:pPr marL="0" lvl="0" indent="0" algn="ctr" defTabSz="1066800">
            <a:lnSpc>
              <a:spcPct val="90000"/>
            </a:lnSpc>
            <a:spcBef>
              <a:spcPct val="0"/>
            </a:spcBef>
            <a:spcAft>
              <a:spcPct val="35000"/>
            </a:spcAft>
            <a:buNone/>
          </a:pPr>
          <a:r>
            <a:rPr lang="en-IN" sz="2400" kern="1200" dirty="0"/>
            <a:t>Utility</a:t>
          </a:r>
        </a:p>
      </dsp:txBody>
      <dsp:txXfrm>
        <a:off x="6831704" y="703415"/>
        <a:ext cx="2167364" cy="468943"/>
      </dsp:txXfrm>
    </dsp:sp>
    <dsp:sp modelId="{43115DA4-BDBE-4F48-9DE5-30DA52085DCD}">
      <dsp:nvSpPr>
        <dsp:cNvPr id="0" name=""/>
        <dsp:cNvSpPr/>
      </dsp:nvSpPr>
      <dsp:spPr>
        <a:xfrm>
          <a:off x="7856768" y="527561"/>
          <a:ext cx="117235" cy="117235"/>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91A15C-EE26-4BFB-8B46-EA5CEB76D6E8}">
      <dsp:nvSpPr>
        <dsp:cNvPr id="0" name=""/>
        <dsp:cNvSpPr/>
      </dsp:nvSpPr>
      <dsp:spPr>
        <a:xfrm>
          <a:off x="0" y="72549"/>
          <a:ext cx="10515600" cy="4206240"/>
        </a:xfrm>
        <a:prstGeom prst="leftRightRibbon">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7F13AC-4BEE-47E7-B8FC-892E5DAEE342}">
      <dsp:nvSpPr>
        <dsp:cNvPr id="0" name=""/>
        <dsp:cNvSpPr/>
      </dsp:nvSpPr>
      <dsp:spPr>
        <a:xfrm>
          <a:off x="1261872" y="808640"/>
          <a:ext cx="3470148" cy="206105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206248" rIns="0" bIns="220980" numCol="1" spcCol="1270" anchor="ctr" anchorCtr="0">
          <a:noAutofit/>
        </a:bodyPr>
        <a:lstStyle/>
        <a:p>
          <a:pPr marL="0" lvl="0" indent="0" algn="ctr" defTabSz="2578100">
            <a:lnSpc>
              <a:spcPct val="90000"/>
            </a:lnSpc>
            <a:spcBef>
              <a:spcPct val="0"/>
            </a:spcBef>
            <a:spcAft>
              <a:spcPct val="35000"/>
            </a:spcAft>
            <a:buNone/>
          </a:pPr>
          <a:r>
            <a:rPr lang="en-IN" sz="5800" kern="1200" dirty="0"/>
            <a:t>More Structural</a:t>
          </a:r>
        </a:p>
      </dsp:txBody>
      <dsp:txXfrm>
        <a:off x="1261872" y="808640"/>
        <a:ext cx="3470148" cy="2061057"/>
      </dsp:txXfrm>
    </dsp:sp>
    <dsp:sp modelId="{E87442B3-1F69-4810-A3C9-1E3DE6FAADA2}">
      <dsp:nvSpPr>
        <dsp:cNvPr id="0" name=""/>
        <dsp:cNvSpPr/>
      </dsp:nvSpPr>
      <dsp:spPr>
        <a:xfrm>
          <a:off x="5257800" y="1481639"/>
          <a:ext cx="4101084" cy="206105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206248" rIns="0" bIns="220980" numCol="1" spcCol="1270" anchor="ctr" anchorCtr="0">
          <a:noAutofit/>
        </a:bodyPr>
        <a:lstStyle/>
        <a:p>
          <a:pPr marL="0" lvl="0" indent="0" algn="ctr" defTabSz="2578100">
            <a:lnSpc>
              <a:spcPct val="90000"/>
            </a:lnSpc>
            <a:spcBef>
              <a:spcPct val="0"/>
            </a:spcBef>
            <a:spcAft>
              <a:spcPct val="35000"/>
            </a:spcAft>
            <a:buNone/>
          </a:pPr>
          <a:r>
            <a:rPr lang="en-IN" sz="5800" kern="1200" dirty="0"/>
            <a:t>Less Conceptual</a:t>
          </a:r>
        </a:p>
      </dsp:txBody>
      <dsp:txXfrm>
        <a:off x="5257800" y="1481639"/>
        <a:ext cx="4101084" cy="206105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F048A5-F086-419B-B287-E6A7F3A40EB2}">
      <dsp:nvSpPr>
        <dsp:cNvPr id="0" name=""/>
        <dsp:cNvSpPr/>
      </dsp:nvSpPr>
      <dsp:spPr>
        <a:xfrm>
          <a:off x="12416" y="2975"/>
          <a:ext cx="5078253" cy="200556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Renumbering</a:t>
          </a:r>
          <a:endParaRPr lang="en-IN" sz="2300" kern="1200"/>
        </a:p>
        <a:p>
          <a:pPr marL="171450" lvl="1" indent="-171450" algn="l" defTabSz="800100">
            <a:lnSpc>
              <a:spcPct val="90000"/>
            </a:lnSpc>
            <a:spcBef>
              <a:spcPct val="0"/>
            </a:spcBef>
            <a:spcAft>
              <a:spcPct val="15000"/>
            </a:spcAft>
            <a:buChar char="•"/>
          </a:pPr>
          <a:r>
            <a:rPr lang="en-IN" sz="1800" kern="1200"/>
            <a:t>44AB is now 63</a:t>
          </a:r>
        </a:p>
        <a:p>
          <a:pPr marL="171450" lvl="1" indent="-171450" algn="l" defTabSz="800100">
            <a:lnSpc>
              <a:spcPct val="90000"/>
            </a:lnSpc>
            <a:spcBef>
              <a:spcPct val="0"/>
            </a:spcBef>
            <a:spcAft>
              <a:spcPct val="15000"/>
            </a:spcAft>
            <a:buChar char="•"/>
          </a:pPr>
          <a:r>
            <a:rPr lang="en-IN" sz="1800" kern="1200"/>
            <a:t>139 is now 263</a:t>
          </a:r>
        </a:p>
        <a:p>
          <a:pPr marL="171450" lvl="1" indent="-171450" algn="l" defTabSz="800100">
            <a:lnSpc>
              <a:spcPct val="90000"/>
            </a:lnSpc>
            <a:spcBef>
              <a:spcPct val="0"/>
            </a:spcBef>
            <a:spcAft>
              <a:spcPct val="15000"/>
            </a:spcAft>
            <a:buChar char="•"/>
          </a:pPr>
          <a:r>
            <a:rPr lang="en-IN" sz="1800" kern="1200" dirty="0"/>
            <a:t>37 is 34</a:t>
          </a:r>
        </a:p>
        <a:p>
          <a:pPr marL="171450" lvl="1" indent="-171450" algn="l" defTabSz="800100">
            <a:lnSpc>
              <a:spcPct val="90000"/>
            </a:lnSpc>
            <a:spcBef>
              <a:spcPct val="0"/>
            </a:spcBef>
            <a:spcAft>
              <a:spcPct val="15000"/>
            </a:spcAft>
            <a:buChar char="•"/>
          </a:pPr>
          <a:r>
            <a:rPr lang="en-IN" sz="1800" kern="1200" dirty="0"/>
            <a:t>New  37 is old 43B</a:t>
          </a:r>
        </a:p>
      </dsp:txBody>
      <dsp:txXfrm>
        <a:off x="12416" y="2975"/>
        <a:ext cx="5078253" cy="2005563"/>
      </dsp:txXfrm>
    </dsp:sp>
    <dsp:sp modelId="{7A0C9DE7-9EB3-4CF5-A537-D875FDD76DF1}">
      <dsp:nvSpPr>
        <dsp:cNvPr id="0" name=""/>
        <dsp:cNvSpPr/>
      </dsp:nvSpPr>
      <dsp:spPr>
        <a:xfrm>
          <a:off x="5424930" y="2975"/>
          <a:ext cx="5078253" cy="2005563"/>
        </a:xfrm>
        <a:prstGeom prst="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Grouping and Consolidation</a:t>
          </a:r>
          <a:endParaRPr lang="en-IN" sz="2300" kern="1200" dirty="0"/>
        </a:p>
        <a:p>
          <a:pPr marL="171450" lvl="1" indent="-171450" algn="l" defTabSz="800100">
            <a:lnSpc>
              <a:spcPct val="90000"/>
            </a:lnSpc>
            <a:spcBef>
              <a:spcPct val="0"/>
            </a:spcBef>
            <a:spcAft>
              <a:spcPct val="15000"/>
            </a:spcAft>
            <a:buChar char="•"/>
          </a:pPr>
          <a:r>
            <a:rPr lang="en-US" sz="1800" kern="1200" dirty="0"/>
            <a:t>All TDS – 193 to 195 are now in 393</a:t>
          </a:r>
          <a:endParaRPr lang="en-IN" sz="1800" kern="1200" dirty="0"/>
        </a:p>
        <a:p>
          <a:pPr marL="171450" lvl="1" indent="-171450" algn="l" defTabSz="800100">
            <a:lnSpc>
              <a:spcPct val="90000"/>
            </a:lnSpc>
            <a:spcBef>
              <a:spcPct val="0"/>
            </a:spcBef>
            <a:spcAft>
              <a:spcPct val="15000"/>
            </a:spcAft>
            <a:buChar char="•"/>
          </a:pPr>
          <a:r>
            <a:rPr lang="en-US" sz="1800" kern="1200" dirty="0"/>
            <a:t>Sec. 29- Deductions related to employee welfare</a:t>
          </a:r>
          <a:endParaRPr lang="en-IN" sz="1800" kern="1200" dirty="0"/>
        </a:p>
        <a:p>
          <a:pPr marL="171450" lvl="1" indent="-171450" algn="l" defTabSz="800100">
            <a:lnSpc>
              <a:spcPct val="90000"/>
            </a:lnSpc>
            <a:spcBef>
              <a:spcPct val="0"/>
            </a:spcBef>
            <a:spcAft>
              <a:spcPct val="15000"/>
            </a:spcAft>
            <a:buChar char="•"/>
          </a:pPr>
          <a:r>
            <a:rPr lang="en-US" sz="1800" kern="1200" dirty="0"/>
            <a:t>Sec. 58 – All 3 presumptive taxation</a:t>
          </a:r>
          <a:endParaRPr lang="en-IN" sz="1800" kern="1200" dirty="0"/>
        </a:p>
        <a:p>
          <a:pPr marL="171450" lvl="1" indent="-171450" algn="l" defTabSz="800100">
            <a:lnSpc>
              <a:spcPct val="90000"/>
            </a:lnSpc>
            <a:spcBef>
              <a:spcPct val="0"/>
            </a:spcBef>
            <a:spcAft>
              <a:spcPct val="15000"/>
            </a:spcAft>
            <a:buChar char="•"/>
          </a:pPr>
          <a:r>
            <a:rPr lang="en-US" sz="1800" kern="1200" dirty="0"/>
            <a:t>Sec. 66-  All definition related with Business Income – Plant, Rural Branch, Scientific Research</a:t>
          </a:r>
          <a:endParaRPr lang="en-IN" sz="1800" kern="1200" dirty="0"/>
        </a:p>
      </dsp:txBody>
      <dsp:txXfrm>
        <a:off x="5424930" y="2975"/>
        <a:ext cx="5078253" cy="2005563"/>
      </dsp:txXfrm>
    </dsp:sp>
    <dsp:sp modelId="{48E45AC8-1B6A-4597-AF54-E6AA86716BE3}">
      <dsp:nvSpPr>
        <dsp:cNvPr id="0" name=""/>
        <dsp:cNvSpPr/>
      </dsp:nvSpPr>
      <dsp:spPr>
        <a:xfrm>
          <a:off x="12416" y="2342799"/>
          <a:ext cx="5078253" cy="2005563"/>
        </a:xfrm>
        <a:prstGeom prst="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Schedules and Tables</a:t>
          </a:r>
          <a:endParaRPr lang="en-IN" sz="2300" kern="1200" dirty="0"/>
        </a:p>
        <a:p>
          <a:pPr marL="171450" lvl="1" indent="-171450" algn="l" defTabSz="800100">
            <a:lnSpc>
              <a:spcPct val="90000"/>
            </a:lnSpc>
            <a:spcBef>
              <a:spcPct val="0"/>
            </a:spcBef>
            <a:spcAft>
              <a:spcPct val="15000"/>
            </a:spcAft>
            <a:buChar char="•"/>
          </a:pPr>
          <a:r>
            <a:rPr lang="en-US" sz="1800" kern="1200" dirty="0"/>
            <a:t>Sec. 10 – Now Schedule II to Schedule VII</a:t>
          </a:r>
          <a:endParaRPr lang="en-IN" sz="1800" kern="1200" dirty="0"/>
        </a:p>
        <a:p>
          <a:pPr marL="171450" lvl="1" indent="-171450" algn="l" defTabSz="800100">
            <a:lnSpc>
              <a:spcPct val="90000"/>
            </a:lnSpc>
            <a:spcBef>
              <a:spcPct val="0"/>
            </a:spcBef>
            <a:spcAft>
              <a:spcPct val="15000"/>
            </a:spcAft>
            <a:buChar char="•"/>
          </a:pPr>
          <a:r>
            <a:rPr lang="en-US" sz="1800" kern="1200" dirty="0"/>
            <a:t>All TDS : Table to Sec. 393 </a:t>
          </a:r>
          <a:endParaRPr lang="en-IN" sz="1800" kern="1200" dirty="0"/>
        </a:p>
        <a:p>
          <a:pPr marL="171450" lvl="1" indent="-171450" algn="l" defTabSz="800100">
            <a:lnSpc>
              <a:spcPct val="90000"/>
            </a:lnSpc>
            <a:spcBef>
              <a:spcPct val="0"/>
            </a:spcBef>
            <a:spcAft>
              <a:spcPct val="15000"/>
            </a:spcAft>
            <a:buChar char="•"/>
          </a:pPr>
          <a:r>
            <a:rPr lang="en-US" sz="1800" kern="1200" dirty="0"/>
            <a:t>Sec. 49 - Cost with reference to certain modes of acquisition : Converted into Table with 24 line items </a:t>
          </a:r>
          <a:endParaRPr lang="en-IN" sz="1800" kern="1200" dirty="0"/>
        </a:p>
      </dsp:txBody>
      <dsp:txXfrm>
        <a:off x="12416" y="2342799"/>
        <a:ext cx="5078253" cy="2005563"/>
      </dsp:txXfrm>
    </dsp:sp>
    <dsp:sp modelId="{0BBE3872-AE95-4F93-97E4-732F2A5A1470}">
      <dsp:nvSpPr>
        <dsp:cNvPr id="0" name=""/>
        <dsp:cNvSpPr/>
      </dsp:nvSpPr>
      <dsp:spPr>
        <a:xfrm>
          <a:off x="5424930" y="2342799"/>
          <a:ext cx="5078253" cy="2005563"/>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Terminology</a:t>
          </a:r>
          <a:endParaRPr lang="en-IN" sz="2300" kern="1200" dirty="0"/>
        </a:p>
        <a:p>
          <a:pPr marL="171450" lvl="1" indent="-171450" algn="l" defTabSz="800100">
            <a:lnSpc>
              <a:spcPct val="90000"/>
            </a:lnSpc>
            <a:spcBef>
              <a:spcPct val="0"/>
            </a:spcBef>
            <a:spcAft>
              <a:spcPct val="15000"/>
            </a:spcAft>
            <a:buChar char="•"/>
          </a:pPr>
          <a:r>
            <a:rPr lang="en-US" sz="1800" kern="1200" dirty="0"/>
            <a:t>“AY/PY”  to “TY”</a:t>
          </a:r>
          <a:endParaRPr lang="en-IN" sz="1800" kern="1200" dirty="0"/>
        </a:p>
        <a:p>
          <a:pPr marL="171450" lvl="1" indent="-171450" algn="l" defTabSz="800100">
            <a:lnSpc>
              <a:spcPct val="90000"/>
            </a:lnSpc>
            <a:spcBef>
              <a:spcPct val="0"/>
            </a:spcBef>
            <a:spcAft>
              <a:spcPct val="15000"/>
            </a:spcAft>
            <a:buChar char="•"/>
          </a:pPr>
          <a:r>
            <a:rPr lang="en-US" sz="1800" kern="1200" dirty="0"/>
            <a:t>“Notwithstanding” to “Irrespective of”</a:t>
          </a:r>
          <a:endParaRPr lang="en-IN" sz="1800" kern="1200" dirty="0"/>
        </a:p>
        <a:p>
          <a:pPr marL="171450" lvl="1" indent="-171450" algn="l" defTabSz="800100">
            <a:lnSpc>
              <a:spcPct val="90000"/>
            </a:lnSpc>
            <a:spcBef>
              <a:spcPct val="0"/>
            </a:spcBef>
            <a:spcAft>
              <a:spcPct val="15000"/>
            </a:spcAft>
            <a:buChar char="•"/>
          </a:pPr>
          <a:r>
            <a:rPr lang="en-US" sz="1800" kern="1200" dirty="0"/>
            <a:t>Proviso and explanation – converted into sub sections - Sec. 48 1</a:t>
          </a:r>
          <a:r>
            <a:rPr lang="en-US" sz="1800" kern="1200" baseline="30000" dirty="0"/>
            <a:t>st</a:t>
          </a:r>
          <a:r>
            <a:rPr lang="en-US" sz="1800" kern="1200" dirty="0"/>
            <a:t> proviso is now Sec. 72(6)</a:t>
          </a:r>
          <a:endParaRPr lang="en-IN" sz="1800" kern="1200" dirty="0"/>
        </a:p>
      </dsp:txBody>
      <dsp:txXfrm>
        <a:off x="5424930" y="2342799"/>
        <a:ext cx="5078253" cy="200556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9291D5-C892-4408-B383-48C174E69960}">
      <dsp:nvSpPr>
        <dsp:cNvPr id="0" name=""/>
        <dsp:cNvSpPr/>
      </dsp:nvSpPr>
      <dsp:spPr>
        <a:xfrm>
          <a:off x="3280" y="154538"/>
          <a:ext cx="3198367" cy="874995"/>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t>Returns</a:t>
          </a:r>
          <a:endParaRPr lang="en-IN" sz="2400" kern="1200" dirty="0"/>
        </a:p>
      </dsp:txBody>
      <dsp:txXfrm>
        <a:off x="3280" y="154538"/>
        <a:ext cx="3198367" cy="874995"/>
      </dsp:txXfrm>
    </dsp:sp>
    <dsp:sp modelId="{F052BD67-AE34-4BDB-996D-CFCB3512750C}">
      <dsp:nvSpPr>
        <dsp:cNvPr id="0" name=""/>
        <dsp:cNvSpPr/>
      </dsp:nvSpPr>
      <dsp:spPr>
        <a:xfrm>
          <a:off x="3280" y="1029534"/>
          <a:ext cx="3198367" cy="2400502"/>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a:t>Updated Returns</a:t>
          </a:r>
          <a:endParaRPr lang="en-IN" sz="2400" kern="1200" dirty="0"/>
        </a:p>
        <a:p>
          <a:pPr marL="228600" lvl="1" indent="-228600" algn="l" defTabSz="1066800">
            <a:lnSpc>
              <a:spcPct val="90000"/>
            </a:lnSpc>
            <a:spcBef>
              <a:spcPct val="0"/>
            </a:spcBef>
            <a:spcAft>
              <a:spcPct val="15000"/>
            </a:spcAft>
            <a:buChar char="•"/>
          </a:pPr>
          <a:r>
            <a:rPr lang="en-US" sz="2400" kern="1200"/>
            <a:t>148 Returns</a:t>
          </a:r>
          <a:endParaRPr lang="en-US" sz="2400" kern="1200" dirty="0"/>
        </a:p>
        <a:p>
          <a:pPr marL="228600" lvl="1" indent="-228600" algn="l" defTabSz="1066800">
            <a:lnSpc>
              <a:spcPct val="90000"/>
            </a:lnSpc>
            <a:spcBef>
              <a:spcPct val="0"/>
            </a:spcBef>
            <a:spcAft>
              <a:spcPct val="15000"/>
            </a:spcAft>
            <a:buChar char="•"/>
          </a:pPr>
          <a:r>
            <a:rPr lang="en-US" sz="2400" kern="1200" dirty="0"/>
            <a:t>TDS returns filed late</a:t>
          </a:r>
        </a:p>
      </dsp:txBody>
      <dsp:txXfrm>
        <a:off x="3280" y="1029534"/>
        <a:ext cx="3198367" cy="2400502"/>
      </dsp:txXfrm>
    </dsp:sp>
    <dsp:sp modelId="{ACD73ADE-805D-48B7-8C11-59074E014F28}">
      <dsp:nvSpPr>
        <dsp:cNvPr id="0" name=""/>
        <dsp:cNvSpPr/>
      </dsp:nvSpPr>
      <dsp:spPr>
        <a:xfrm>
          <a:off x="3649419" y="154538"/>
          <a:ext cx="3198367" cy="874995"/>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t>Procedures</a:t>
          </a:r>
          <a:endParaRPr lang="en-IN" sz="2400" kern="1200" dirty="0"/>
        </a:p>
      </dsp:txBody>
      <dsp:txXfrm>
        <a:off x="3649419" y="154538"/>
        <a:ext cx="3198367" cy="874995"/>
      </dsp:txXfrm>
    </dsp:sp>
    <dsp:sp modelId="{432838D7-C9AE-4759-A43F-4CFD3C19B11E}">
      <dsp:nvSpPr>
        <dsp:cNvPr id="0" name=""/>
        <dsp:cNvSpPr/>
      </dsp:nvSpPr>
      <dsp:spPr>
        <a:xfrm>
          <a:off x="3649419" y="1029534"/>
          <a:ext cx="3198367" cy="2400502"/>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solidFill>
                <a:srgbClr val="FF0000"/>
              </a:solidFill>
            </a:rPr>
            <a:t>Pending Proceedings</a:t>
          </a:r>
          <a:endParaRPr lang="en-IN" sz="2400" kern="1200" dirty="0">
            <a:solidFill>
              <a:srgbClr val="FF0000"/>
            </a:solidFill>
          </a:endParaRPr>
        </a:p>
        <a:p>
          <a:pPr marL="228600" lvl="1" indent="-228600" algn="l" defTabSz="1066800">
            <a:lnSpc>
              <a:spcPct val="90000"/>
            </a:lnSpc>
            <a:spcBef>
              <a:spcPct val="0"/>
            </a:spcBef>
            <a:spcAft>
              <a:spcPct val="15000"/>
            </a:spcAft>
            <a:buChar char="•"/>
          </a:pPr>
          <a:r>
            <a:rPr lang="en-US" sz="2400" kern="1200" dirty="0">
              <a:solidFill>
                <a:srgbClr val="FF0000"/>
              </a:solidFill>
            </a:rPr>
            <a:t>New Proceedings – For  T.Y. beginning before 01.04.26- </a:t>
          </a:r>
          <a:r>
            <a:rPr lang="en-US" sz="2400" kern="1200" dirty="0"/>
            <a:t>Reassessments, Penalties, Appeals…</a:t>
          </a:r>
          <a:endParaRPr lang="en-IN" sz="2400" kern="1200" dirty="0"/>
        </a:p>
      </dsp:txBody>
      <dsp:txXfrm>
        <a:off x="3649419" y="1029534"/>
        <a:ext cx="3198367" cy="2400502"/>
      </dsp:txXfrm>
    </dsp:sp>
    <dsp:sp modelId="{561786DF-651E-4E3F-A893-83303B9AED0E}">
      <dsp:nvSpPr>
        <dsp:cNvPr id="0" name=""/>
        <dsp:cNvSpPr/>
      </dsp:nvSpPr>
      <dsp:spPr>
        <a:xfrm>
          <a:off x="7295558" y="154538"/>
          <a:ext cx="3198367" cy="874995"/>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t>Rights, Liabilities, Options</a:t>
          </a:r>
          <a:endParaRPr lang="en-IN" sz="2400" kern="1200" dirty="0"/>
        </a:p>
      </dsp:txBody>
      <dsp:txXfrm>
        <a:off x="7295558" y="154538"/>
        <a:ext cx="3198367" cy="874995"/>
      </dsp:txXfrm>
    </dsp:sp>
    <dsp:sp modelId="{01B99340-CB70-420E-B096-D6CF0FC00F53}">
      <dsp:nvSpPr>
        <dsp:cNvPr id="0" name=""/>
        <dsp:cNvSpPr/>
      </dsp:nvSpPr>
      <dsp:spPr>
        <a:xfrm>
          <a:off x="7295558" y="1029534"/>
          <a:ext cx="3198367" cy="2400502"/>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Losses</a:t>
          </a:r>
          <a:endParaRPr lang="en-IN" sz="2400" kern="1200" dirty="0"/>
        </a:p>
        <a:p>
          <a:pPr marL="228600" lvl="1" indent="-228600" algn="l" defTabSz="1066800">
            <a:lnSpc>
              <a:spcPct val="90000"/>
            </a:lnSpc>
            <a:spcBef>
              <a:spcPct val="0"/>
            </a:spcBef>
            <a:spcAft>
              <a:spcPct val="15000"/>
            </a:spcAft>
            <a:buChar char="•"/>
          </a:pPr>
          <a:r>
            <a:rPr lang="en-US" sz="2400" kern="1200" dirty="0"/>
            <a:t>MAT Credits</a:t>
          </a:r>
          <a:endParaRPr lang="en-IN" sz="2400" kern="1200" dirty="0"/>
        </a:p>
        <a:p>
          <a:pPr marL="228600" lvl="1" indent="-228600" algn="l" defTabSz="1066800">
            <a:lnSpc>
              <a:spcPct val="90000"/>
            </a:lnSpc>
            <a:spcBef>
              <a:spcPct val="0"/>
            </a:spcBef>
            <a:spcAft>
              <a:spcPct val="15000"/>
            </a:spcAft>
            <a:buChar char="•"/>
          </a:pPr>
          <a:r>
            <a:rPr lang="en-US" sz="2400" kern="1200" dirty="0"/>
            <a:t>Tax Regime Options</a:t>
          </a:r>
          <a:endParaRPr lang="en-IN" sz="2400" kern="1200" dirty="0"/>
        </a:p>
      </dsp:txBody>
      <dsp:txXfrm>
        <a:off x="7295558" y="1029534"/>
        <a:ext cx="3198367" cy="240050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CC754A-85E8-454E-B9E1-A994F306CBD3}">
      <dsp:nvSpPr>
        <dsp:cNvPr id="0" name=""/>
        <dsp:cNvSpPr/>
      </dsp:nvSpPr>
      <dsp:spPr>
        <a:xfrm>
          <a:off x="0" y="629921"/>
          <a:ext cx="10478814" cy="1216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No body should think that  old Income  tax Act is going into oblivion after new act. Act of 2025 is referring to 1961 Act at more than 100 places. </a:t>
          </a:r>
          <a:endParaRPr lang="en-IN" sz="2400" kern="1200" dirty="0"/>
        </a:p>
      </dsp:txBody>
      <dsp:txXfrm>
        <a:off x="59399" y="689320"/>
        <a:ext cx="10360016" cy="109800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E78639-4375-468F-907F-4B445CA88374}">
      <dsp:nvSpPr>
        <dsp:cNvPr id="0" name=""/>
        <dsp:cNvSpPr/>
      </dsp:nvSpPr>
      <dsp:spPr>
        <a:xfrm rot="16200000">
          <a:off x="1763" y="744802"/>
          <a:ext cx="3929062" cy="3929062"/>
        </a:xfrm>
        <a:prstGeom prst="downArrow">
          <a:avLst>
            <a:gd name="adj1" fmla="val 50000"/>
            <a:gd name="adj2" fmla="val 35000"/>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7152" tIns="327152" rIns="327152" bIns="327152" numCol="1" spcCol="1270" anchor="ctr" anchorCtr="0">
          <a:noAutofit/>
        </a:bodyPr>
        <a:lstStyle/>
        <a:p>
          <a:pPr marL="0" lvl="0" indent="0" algn="ctr" defTabSz="2044700">
            <a:lnSpc>
              <a:spcPct val="90000"/>
            </a:lnSpc>
            <a:spcBef>
              <a:spcPct val="0"/>
            </a:spcBef>
            <a:spcAft>
              <a:spcPct val="35000"/>
            </a:spcAft>
            <a:buNone/>
          </a:pPr>
          <a:r>
            <a:rPr lang="en-IN" sz="4600" kern="1200" dirty="0"/>
            <a:t>New 26 to 66</a:t>
          </a:r>
        </a:p>
      </dsp:txBody>
      <dsp:txXfrm rot="5400000">
        <a:off x="1764" y="1727067"/>
        <a:ext cx="3241476" cy="1964531"/>
      </dsp:txXfrm>
    </dsp:sp>
    <dsp:sp modelId="{56C420FC-0EA0-4CCE-BA61-754788624D2A}">
      <dsp:nvSpPr>
        <dsp:cNvPr id="0" name=""/>
        <dsp:cNvSpPr/>
      </dsp:nvSpPr>
      <dsp:spPr>
        <a:xfrm rot="5400000">
          <a:off x="4197174" y="744802"/>
          <a:ext cx="3929062" cy="3929062"/>
        </a:xfrm>
        <a:prstGeom prst="downArrow">
          <a:avLst>
            <a:gd name="adj1" fmla="val 50000"/>
            <a:gd name="adj2" fmla="val 35000"/>
          </a:avLst>
        </a:prstGeom>
        <a:solidFill>
          <a:schemeClr val="accent2">
            <a:shade val="80000"/>
            <a:hueOff val="-481415"/>
            <a:satOff val="10166"/>
            <a:lumOff val="270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7152" tIns="327152" rIns="327152" bIns="327152" numCol="1" spcCol="1270" anchor="ctr" anchorCtr="0">
          <a:noAutofit/>
        </a:bodyPr>
        <a:lstStyle/>
        <a:p>
          <a:pPr marL="0" lvl="0" indent="0" algn="ctr" defTabSz="2044700">
            <a:lnSpc>
              <a:spcPct val="90000"/>
            </a:lnSpc>
            <a:spcBef>
              <a:spcPct val="0"/>
            </a:spcBef>
            <a:spcAft>
              <a:spcPct val="35000"/>
            </a:spcAft>
            <a:buNone/>
          </a:pPr>
          <a:r>
            <a:rPr lang="en-IN" sz="4600" kern="1200" dirty="0"/>
            <a:t>Old 28 to 44DB</a:t>
          </a:r>
        </a:p>
      </dsp:txBody>
      <dsp:txXfrm rot="-5400000">
        <a:off x="4884761" y="1727068"/>
        <a:ext cx="3241476" cy="196453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1C9C74-2BFE-4C61-A7D0-544AA86D92D3}">
      <dsp:nvSpPr>
        <dsp:cNvPr id="0" name=""/>
        <dsp:cNvSpPr/>
      </dsp:nvSpPr>
      <dsp:spPr>
        <a:xfrm>
          <a:off x="0" y="2626263"/>
          <a:ext cx="5181600" cy="1723112"/>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7368" tIns="277368" rIns="277368" bIns="277368" numCol="1" spcCol="1270" anchor="ctr" anchorCtr="0">
          <a:noAutofit/>
        </a:bodyPr>
        <a:lstStyle/>
        <a:p>
          <a:pPr marL="0" lvl="0" indent="0" algn="ctr" defTabSz="1733550">
            <a:lnSpc>
              <a:spcPct val="90000"/>
            </a:lnSpc>
            <a:spcBef>
              <a:spcPct val="0"/>
            </a:spcBef>
            <a:spcAft>
              <a:spcPct val="35000"/>
            </a:spcAft>
            <a:buNone/>
          </a:pPr>
          <a:r>
            <a:rPr lang="en-IN" sz="3900" kern="1200"/>
            <a:t>New Section 26 – s.s. 2(a) to 2 (k)</a:t>
          </a:r>
        </a:p>
      </dsp:txBody>
      <dsp:txXfrm>
        <a:off x="0" y="2626263"/>
        <a:ext cx="5181600" cy="1723112"/>
      </dsp:txXfrm>
    </dsp:sp>
    <dsp:sp modelId="{FBC135E4-2D09-4109-A8AE-32D8EF7AA256}">
      <dsp:nvSpPr>
        <dsp:cNvPr id="0" name=""/>
        <dsp:cNvSpPr/>
      </dsp:nvSpPr>
      <dsp:spPr>
        <a:xfrm rot="10800000">
          <a:off x="0" y="1962"/>
          <a:ext cx="5181600" cy="2650147"/>
        </a:xfrm>
        <a:prstGeom prst="upArrowCallou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7368" tIns="277368" rIns="277368" bIns="277368" numCol="1" spcCol="1270" anchor="ctr" anchorCtr="0">
          <a:noAutofit/>
        </a:bodyPr>
        <a:lstStyle/>
        <a:p>
          <a:pPr marL="0" lvl="0" indent="0" algn="ctr" defTabSz="1733550">
            <a:lnSpc>
              <a:spcPct val="90000"/>
            </a:lnSpc>
            <a:spcBef>
              <a:spcPct val="0"/>
            </a:spcBef>
            <a:spcAft>
              <a:spcPct val="35000"/>
            </a:spcAft>
            <a:buNone/>
          </a:pPr>
          <a:r>
            <a:rPr lang="en-IN" sz="3900" kern="1200" dirty="0"/>
            <a:t>Present Section 28- clause (</a:t>
          </a:r>
          <a:r>
            <a:rPr lang="en-IN" sz="3900" kern="1200" dirty="0" err="1"/>
            <a:t>i</a:t>
          </a:r>
          <a:r>
            <a:rPr lang="en-IN" sz="3900" kern="1200" dirty="0"/>
            <a:t>) to clause (vii)</a:t>
          </a:r>
        </a:p>
      </dsp:txBody>
      <dsp:txXfrm rot="10800000">
        <a:off x="0" y="1962"/>
        <a:ext cx="5181600" cy="1721986"/>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9.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0.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88C2E8-7BFA-4E0E-BFA2-61DDBB9BA466}" type="datetimeFigureOut">
              <a:rPr lang="en-IN" smtClean="0"/>
              <a:t>05-03-2026</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A79EF5-4C61-42FE-AF9B-4E1924DC9A3E}" type="slidenum">
              <a:rPr lang="en-IN" smtClean="0"/>
              <a:t>‹#›</a:t>
            </a:fld>
            <a:endParaRPr lang="en-IN"/>
          </a:p>
        </p:txBody>
      </p:sp>
    </p:spTree>
    <p:extLst>
      <p:ext uri="{BB962C8B-B14F-4D97-AF65-F5344CB8AC3E}">
        <p14:creationId xmlns:p14="http://schemas.microsoft.com/office/powerpoint/2010/main" val="3138079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CCC2C104-DE5A-4DB1-8BF5-8AE26B7F7236}" type="slidenum">
              <a:rPr lang="en-IN" smtClean="0"/>
              <a:t>7</a:t>
            </a:fld>
            <a:endParaRPr lang="en-IN"/>
          </a:p>
        </p:txBody>
      </p:sp>
    </p:spTree>
    <p:extLst>
      <p:ext uri="{BB962C8B-B14F-4D97-AF65-F5344CB8AC3E}">
        <p14:creationId xmlns:p14="http://schemas.microsoft.com/office/powerpoint/2010/main" val="3276521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45A79EF5-4C61-42FE-AF9B-4E1924DC9A3E}" type="slidenum">
              <a:rPr lang="en-IN" smtClean="0"/>
              <a:t>18</a:t>
            </a:fld>
            <a:endParaRPr lang="en-IN"/>
          </a:p>
        </p:txBody>
      </p:sp>
    </p:spTree>
    <p:extLst>
      <p:ext uri="{BB962C8B-B14F-4D97-AF65-F5344CB8AC3E}">
        <p14:creationId xmlns:p14="http://schemas.microsoft.com/office/powerpoint/2010/main" val="1749633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3570FDB8-B272-47CB-915B-212E92DAD702}" type="slidenum">
              <a:rPr lang="en-IN" smtClean="0"/>
              <a:t>35</a:t>
            </a:fld>
            <a:endParaRPr lang="en-IN"/>
          </a:p>
        </p:txBody>
      </p:sp>
    </p:spTree>
    <p:extLst>
      <p:ext uri="{BB962C8B-B14F-4D97-AF65-F5344CB8AC3E}">
        <p14:creationId xmlns:p14="http://schemas.microsoft.com/office/powerpoint/2010/main" val="2898882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3465801F-CD2B-41F5-8C03-677578301907}" type="slidenum">
              <a:rPr lang="en-IN" smtClean="0"/>
              <a:t>123</a:t>
            </a:fld>
            <a:endParaRPr lang="en-IN"/>
          </a:p>
        </p:txBody>
      </p:sp>
    </p:spTree>
    <p:extLst>
      <p:ext uri="{BB962C8B-B14F-4D97-AF65-F5344CB8AC3E}">
        <p14:creationId xmlns:p14="http://schemas.microsoft.com/office/powerpoint/2010/main" val="2669593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02362-4B11-47B2-954B-DA2C4844F52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384D7B3F-20D0-4111-BBCC-54DB38AA8D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2F1E0402-C61D-4F97-B59C-39690CC2814C}"/>
              </a:ext>
            </a:extLst>
          </p:cNvPr>
          <p:cNvSpPr>
            <a:spLocks noGrp="1"/>
          </p:cNvSpPr>
          <p:nvPr>
            <p:ph type="dt" sz="half" idx="10"/>
          </p:nvPr>
        </p:nvSpPr>
        <p:spPr/>
        <p:txBody>
          <a:bodyPr/>
          <a:lstStyle/>
          <a:p>
            <a:fld id="{5607D123-1BA2-4ECE-9045-B436EF3B0444}" type="datetimeFigureOut">
              <a:rPr lang="en-IN" smtClean="0"/>
              <a:t>05-03-2026</a:t>
            </a:fld>
            <a:endParaRPr lang="en-IN"/>
          </a:p>
        </p:txBody>
      </p:sp>
      <p:sp>
        <p:nvSpPr>
          <p:cNvPr id="5" name="Footer Placeholder 4">
            <a:extLst>
              <a:ext uri="{FF2B5EF4-FFF2-40B4-BE49-F238E27FC236}">
                <a16:creationId xmlns:a16="http://schemas.microsoft.com/office/drawing/2014/main" id="{E7BFF6B1-FA95-45AC-927E-553B7E8848C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E5854AF-88F8-497C-99E2-A060A5F3321A}"/>
              </a:ext>
            </a:extLst>
          </p:cNvPr>
          <p:cNvSpPr>
            <a:spLocks noGrp="1"/>
          </p:cNvSpPr>
          <p:nvPr>
            <p:ph type="sldNum" sz="quarter" idx="12"/>
          </p:nvPr>
        </p:nvSpPr>
        <p:spPr/>
        <p:txBody>
          <a:bodyPr/>
          <a:lstStyle/>
          <a:p>
            <a:fld id="{51CDAF06-49B5-4840-81C5-7D655E8DB693}" type="slidenum">
              <a:rPr lang="en-IN" smtClean="0"/>
              <a:t>‹#›</a:t>
            </a:fld>
            <a:endParaRPr lang="en-IN"/>
          </a:p>
        </p:txBody>
      </p:sp>
    </p:spTree>
    <p:extLst>
      <p:ext uri="{BB962C8B-B14F-4D97-AF65-F5344CB8AC3E}">
        <p14:creationId xmlns:p14="http://schemas.microsoft.com/office/powerpoint/2010/main" val="1473087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23407-FA70-4C47-87DE-3A24DD6AE26C}"/>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41DC6354-26E2-4F33-80DB-F37DA766A2C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31DD157-B337-413B-B728-BD09DA459756}"/>
              </a:ext>
            </a:extLst>
          </p:cNvPr>
          <p:cNvSpPr>
            <a:spLocks noGrp="1"/>
          </p:cNvSpPr>
          <p:nvPr>
            <p:ph type="dt" sz="half" idx="10"/>
          </p:nvPr>
        </p:nvSpPr>
        <p:spPr/>
        <p:txBody>
          <a:bodyPr/>
          <a:lstStyle/>
          <a:p>
            <a:fld id="{5607D123-1BA2-4ECE-9045-B436EF3B0444}" type="datetimeFigureOut">
              <a:rPr lang="en-IN" smtClean="0"/>
              <a:t>05-03-2026</a:t>
            </a:fld>
            <a:endParaRPr lang="en-IN"/>
          </a:p>
        </p:txBody>
      </p:sp>
      <p:sp>
        <p:nvSpPr>
          <p:cNvPr id="5" name="Footer Placeholder 4">
            <a:extLst>
              <a:ext uri="{FF2B5EF4-FFF2-40B4-BE49-F238E27FC236}">
                <a16:creationId xmlns:a16="http://schemas.microsoft.com/office/drawing/2014/main" id="{4BCA30DD-D0FD-45F8-8D19-1ECE0BA8978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556D4BB-3725-454A-84BA-F01ECA123848}"/>
              </a:ext>
            </a:extLst>
          </p:cNvPr>
          <p:cNvSpPr>
            <a:spLocks noGrp="1"/>
          </p:cNvSpPr>
          <p:nvPr>
            <p:ph type="sldNum" sz="quarter" idx="12"/>
          </p:nvPr>
        </p:nvSpPr>
        <p:spPr/>
        <p:txBody>
          <a:bodyPr/>
          <a:lstStyle/>
          <a:p>
            <a:fld id="{51CDAF06-49B5-4840-81C5-7D655E8DB693}" type="slidenum">
              <a:rPr lang="en-IN" smtClean="0"/>
              <a:t>‹#›</a:t>
            </a:fld>
            <a:endParaRPr lang="en-IN"/>
          </a:p>
        </p:txBody>
      </p:sp>
    </p:spTree>
    <p:extLst>
      <p:ext uri="{BB962C8B-B14F-4D97-AF65-F5344CB8AC3E}">
        <p14:creationId xmlns:p14="http://schemas.microsoft.com/office/powerpoint/2010/main" val="2644260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0B431B-E9BA-4155-9064-B232CCE225E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12D08C47-41B4-4E1B-A359-962719A0A3E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33D3661-7C07-493B-B806-09825A8359AA}"/>
              </a:ext>
            </a:extLst>
          </p:cNvPr>
          <p:cNvSpPr>
            <a:spLocks noGrp="1"/>
          </p:cNvSpPr>
          <p:nvPr>
            <p:ph type="dt" sz="half" idx="10"/>
          </p:nvPr>
        </p:nvSpPr>
        <p:spPr/>
        <p:txBody>
          <a:bodyPr/>
          <a:lstStyle/>
          <a:p>
            <a:fld id="{5607D123-1BA2-4ECE-9045-B436EF3B0444}" type="datetimeFigureOut">
              <a:rPr lang="en-IN" smtClean="0"/>
              <a:t>05-03-2026</a:t>
            </a:fld>
            <a:endParaRPr lang="en-IN"/>
          </a:p>
        </p:txBody>
      </p:sp>
      <p:sp>
        <p:nvSpPr>
          <p:cNvPr id="5" name="Footer Placeholder 4">
            <a:extLst>
              <a:ext uri="{FF2B5EF4-FFF2-40B4-BE49-F238E27FC236}">
                <a16:creationId xmlns:a16="http://schemas.microsoft.com/office/drawing/2014/main" id="{FBEB3699-4296-42E6-A30A-82A70B90B4A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6894974-B0F7-462D-92EA-A2A52545E4EB}"/>
              </a:ext>
            </a:extLst>
          </p:cNvPr>
          <p:cNvSpPr>
            <a:spLocks noGrp="1"/>
          </p:cNvSpPr>
          <p:nvPr>
            <p:ph type="sldNum" sz="quarter" idx="12"/>
          </p:nvPr>
        </p:nvSpPr>
        <p:spPr/>
        <p:txBody>
          <a:bodyPr/>
          <a:lstStyle/>
          <a:p>
            <a:fld id="{51CDAF06-49B5-4840-81C5-7D655E8DB693}" type="slidenum">
              <a:rPr lang="en-IN" smtClean="0"/>
              <a:t>‹#›</a:t>
            </a:fld>
            <a:endParaRPr lang="en-IN"/>
          </a:p>
        </p:txBody>
      </p:sp>
    </p:spTree>
    <p:extLst>
      <p:ext uri="{BB962C8B-B14F-4D97-AF65-F5344CB8AC3E}">
        <p14:creationId xmlns:p14="http://schemas.microsoft.com/office/powerpoint/2010/main" val="2950000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6997D-4ED3-4710-BD60-640E582ABF0B}"/>
              </a:ext>
            </a:extLst>
          </p:cNvPr>
          <p:cNvSpPr>
            <a:spLocks noGrp="1"/>
          </p:cNvSpPr>
          <p:nvPr>
            <p:ph type="title"/>
          </p:nvPr>
        </p:nvSpPr>
        <p:spPr>
          <a:ln w="3175">
            <a:solidFill>
              <a:srgbClr val="FF0000"/>
            </a:solidFill>
          </a:ln>
        </p:spPr>
        <p:txBody>
          <a:bodyPr/>
          <a:lstStyle>
            <a:lvl1pPr>
              <a:defRPr b="1">
                <a:solidFill>
                  <a:srgbClr val="FF0000"/>
                </a:solidFill>
              </a:defRPr>
            </a:lvl1pPr>
          </a:lstStyle>
          <a:p>
            <a:r>
              <a:rPr lang="en-US" dirty="0"/>
              <a:t>Click to edit Master title style</a:t>
            </a:r>
            <a:endParaRPr lang="en-IN" dirty="0"/>
          </a:p>
        </p:txBody>
      </p:sp>
      <p:sp>
        <p:nvSpPr>
          <p:cNvPr id="3" name="Content Placeholder 2">
            <a:extLst>
              <a:ext uri="{FF2B5EF4-FFF2-40B4-BE49-F238E27FC236}">
                <a16:creationId xmlns:a16="http://schemas.microsoft.com/office/drawing/2014/main" id="{77A7E9B9-D64F-4DB6-9B94-AA3B045CA8C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C922545B-DEC5-4452-AA2B-4C82C428F0C9}"/>
              </a:ext>
            </a:extLst>
          </p:cNvPr>
          <p:cNvSpPr>
            <a:spLocks noGrp="1"/>
          </p:cNvSpPr>
          <p:nvPr>
            <p:ph type="dt" sz="half" idx="10"/>
          </p:nvPr>
        </p:nvSpPr>
        <p:spPr/>
        <p:txBody>
          <a:bodyPr/>
          <a:lstStyle/>
          <a:p>
            <a:fld id="{5607D123-1BA2-4ECE-9045-B436EF3B0444}" type="datetimeFigureOut">
              <a:rPr lang="en-IN" smtClean="0"/>
              <a:t>05-03-2026</a:t>
            </a:fld>
            <a:endParaRPr lang="en-IN"/>
          </a:p>
        </p:txBody>
      </p:sp>
      <p:sp>
        <p:nvSpPr>
          <p:cNvPr id="5" name="Footer Placeholder 4">
            <a:extLst>
              <a:ext uri="{FF2B5EF4-FFF2-40B4-BE49-F238E27FC236}">
                <a16:creationId xmlns:a16="http://schemas.microsoft.com/office/drawing/2014/main" id="{A04F4DDC-CBB5-4520-B8D1-67B8E1FA9B3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133536EA-65B3-458C-AA0C-8D22691C7A67}"/>
              </a:ext>
            </a:extLst>
          </p:cNvPr>
          <p:cNvSpPr>
            <a:spLocks noGrp="1"/>
          </p:cNvSpPr>
          <p:nvPr>
            <p:ph type="sldNum" sz="quarter" idx="12"/>
          </p:nvPr>
        </p:nvSpPr>
        <p:spPr/>
        <p:txBody>
          <a:bodyPr/>
          <a:lstStyle/>
          <a:p>
            <a:fld id="{51CDAF06-49B5-4840-81C5-7D655E8DB693}" type="slidenum">
              <a:rPr lang="en-IN" smtClean="0"/>
              <a:t>‹#›</a:t>
            </a:fld>
            <a:endParaRPr lang="en-IN"/>
          </a:p>
        </p:txBody>
      </p:sp>
    </p:spTree>
    <p:extLst>
      <p:ext uri="{BB962C8B-B14F-4D97-AF65-F5344CB8AC3E}">
        <p14:creationId xmlns:p14="http://schemas.microsoft.com/office/powerpoint/2010/main" val="4026198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0A6FD-113D-4FAA-8872-A3337415B302}"/>
              </a:ext>
            </a:extLst>
          </p:cNvPr>
          <p:cNvSpPr>
            <a:spLocks noGrp="1"/>
          </p:cNvSpPr>
          <p:nvPr>
            <p:ph type="title"/>
          </p:nvPr>
        </p:nvSpPr>
        <p:spPr>
          <a:xfrm>
            <a:off x="831850" y="1709738"/>
            <a:ext cx="10515600" cy="2852737"/>
          </a:xfrm>
        </p:spPr>
        <p:txBody>
          <a:bodyPr anchor="b">
            <a:normAutofit/>
          </a:bodyPr>
          <a:lstStyle>
            <a:lvl1pPr algn="l">
              <a:defRPr sz="5400" b="1">
                <a:solidFill>
                  <a:schemeClr val="tx1"/>
                </a:solidFill>
              </a:defRPr>
            </a:lvl1pPr>
          </a:lstStyle>
          <a:p>
            <a:r>
              <a:rPr lang="en-US" dirty="0"/>
              <a:t>Click to edit Master title style</a:t>
            </a:r>
            <a:endParaRPr lang="en-IN" dirty="0"/>
          </a:p>
        </p:txBody>
      </p:sp>
      <p:sp>
        <p:nvSpPr>
          <p:cNvPr id="3" name="Text Placeholder 2">
            <a:extLst>
              <a:ext uri="{FF2B5EF4-FFF2-40B4-BE49-F238E27FC236}">
                <a16:creationId xmlns:a16="http://schemas.microsoft.com/office/drawing/2014/main" id="{544C3F8A-DAEF-4E45-9E1F-7DA490F88249}"/>
              </a:ext>
            </a:extLst>
          </p:cNvPr>
          <p:cNvSpPr>
            <a:spLocks noGrp="1"/>
          </p:cNvSpPr>
          <p:nvPr>
            <p:ph type="body" idx="1"/>
          </p:nvPr>
        </p:nvSpPr>
        <p:spPr>
          <a:xfrm>
            <a:off x="831850" y="4589463"/>
            <a:ext cx="10515600" cy="1500187"/>
          </a:xfrm>
          <a:noFill/>
          <a:ln w="3175">
            <a:solidFill>
              <a:schemeClr val="tx1"/>
            </a:solidFill>
          </a:ln>
        </p:spPr>
        <p:txBody>
          <a:bodyPr>
            <a:normAutofit/>
          </a:bodyPr>
          <a:lstStyle>
            <a:lvl1pPr marL="0" indent="0" algn="r">
              <a:buNone/>
              <a:defRPr sz="4000" b="1">
                <a:solidFill>
                  <a:srgbClr val="FF0000"/>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id="{AE6233DB-D27D-4636-B0CE-B4A058DA9EF9}"/>
              </a:ext>
            </a:extLst>
          </p:cNvPr>
          <p:cNvSpPr>
            <a:spLocks noGrp="1"/>
          </p:cNvSpPr>
          <p:nvPr>
            <p:ph type="dt" sz="half" idx="10"/>
          </p:nvPr>
        </p:nvSpPr>
        <p:spPr/>
        <p:txBody>
          <a:bodyPr/>
          <a:lstStyle/>
          <a:p>
            <a:fld id="{5607D123-1BA2-4ECE-9045-B436EF3B0444}" type="datetimeFigureOut">
              <a:rPr lang="en-IN" smtClean="0"/>
              <a:t>05-03-2026</a:t>
            </a:fld>
            <a:endParaRPr lang="en-IN"/>
          </a:p>
        </p:txBody>
      </p:sp>
      <p:sp>
        <p:nvSpPr>
          <p:cNvPr id="5" name="Footer Placeholder 4">
            <a:extLst>
              <a:ext uri="{FF2B5EF4-FFF2-40B4-BE49-F238E27FC236}">
                <a16:creationId xmlns:a16="http://schemas.microsoft.com/office/drawing/2014/main" id="{5570F8F7-3692-4663-BC9E-315E03450D8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19C0BA1-DC3F-4E73-B549-6107F7767609}"/>
              </a:ext>
            </a:extLst>
          </p:cNvPr>
          <p:cNvSpPr>
            <a:spLocks noGrp="1"/>
          </p:cNvSpPr>
          <p:nvPr>
            <p:ph type="sldNum" sz="quarter" idx="12"/>
          </p:nvPr>
        </p:nvSpPr>
        <p:spPr/>
        <p:txBody>
          <a:bodyPr/>
          <a:lstStyle/>
          <a:p>
            <a:fld id="{51CDAF06-49B5-4840-81C5-7D655E8DB693}" type="slidenum">
              <a:rPr lang="en-IN" smtClean="0"/>
              <a:t>‹#›</a:t>
            </a:fld>
            <a:endParaRPr lang="en-IN"/>
          </a:p>
        </p:txBody>
      </p:sp>
    </p:spTree>
    <p:extLst>
      <p:ext uri="{BB962C8B-B14F-4D97-AF65-F5344CB8AC3E}">
        <p14:creationId xmlns:p14="http://schemas.microsoft.com/office/powerpoint/2010/main" val="1588955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2A283-336D-4D74-9013-44D9E49B3EEE}"/>
              </a:ext>
            </a:extLst>
          </p:cNvPr>
          <p:cNvSpPr>
            <a:spLocks noGrp="1"/>
          </p:cNvSpPr>
          <p:nvPr>
            <p:ph type="title"/>
          </p:nvPr>
        </p:nvSpPr>
        <p:spPr>
          <a:ln w="3175">
            <a:solidFill>
              <a:srgbClr val="FF0000"/>
            </a:solidFill>
          </a:ln>
        </p:spPr>
        <p:txBody>
          <a:bodyPr/>
          <a:lstStyle>
            <a:lvl1pPr>
              <a:defRPr b="1">
                <a:solidFill>
                  <a:srgbClr val="FF0000"/>
                </a:solidFill>
              </a:defRPr>
            </a:lvl1pPr>
          </a:lstStyle>
          <a:p>
            <a:r>
              <a:rPr lang="en-US" dirty="0"/>
              <a:t>Click to edit Master title style</a:t>
            </a:r>
            <a:endParaRPr lang="en-IN" dirty="0"/>
          </a:p>
        </p:txBody>
      </p:sp>
      <p:sp>
        <p:nvSpPr>
          <p:cNvPr id="3" name="Content Placeholder 2">
            <a:extLst>
              <a:ext uri="{FF2B5EF4-FFF2-40B4-BE49-F238E27FC236}">
                <a16:creationId xmlns:a16="http://schemas.microsoft.com/office/drawing/2014/main" id="{42107285-BDED-4EE1-919B-5D029F9DD5F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619820D8-CBF9-46CE-B809-B29B1E0DE9A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7002A6EC-56D8-461A-8819-903750352F1B}"/>
              </a:ext>
            </a:extLst>
          </p:cNvPr>
          <p:cNvSpPr>
            <a:spLocks noGrp="1"/>
          </p:cNvSpPr>
          <p:nvPr>
            <p:ph type="dt" sz="half" idx="10"/>
          </p:nvPr>
        </p:nvSpPr>
        <p:spPr/>
        <p:txBody>
          <a:bodyPr/>
          <a:lstStyle/>
          <a:p>
            <a:fld id="{5607D123-1BA2-4ECE-9045-B436EF3B0444}" type="datetimeFigureOut">
              <a:rPr lang="en-IN" smtClean="0"/>
              <a:t>05-03-2026</a:t>
            </a:fld>
            <a:endParaRPr lang="en-IN"/>
          </a:p>
        </p:txBody>
      </p:sp>
      <p:sp>
        <p:nvSpPr>
          <p:cNvPr id="6" name="Footer Placeholder 5">
            <a:extLst>
              <a:ext uri="{FF2B5EF4-FFF2-40B4-BE49-F238E27FC236}">
                <a16:creationId xmlns:a16="http://schemas.microsoft.com/office/drawing/2014/main" id="{0E64CC91-B37C-4179-A573-FD7C0E06C577}"/>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C18CC3FD-8576-4A3A-8F13-E45DF07BCA71}"/>
              </a:ext>
            </a:extLst>
          </p:cNvPr>
          <p:cNvSpPr>
            <a:spLocks noGrp="1"/>
          </p:cNvSpPr>
          <p:nvPr>
            <p:ph type="sldNum" sz="quarter" idx="12"/>
          </p:nvPr>
        </p:nvSpPr>
        <p:spPr/>
        <p:txBody>
          <a:bodyPr/>
          <a:lstStyle/>
          <a:p>
            <a:fld id="{51CDAF06-49B5-4840-81C5-7D655E8DB693}" type="slidenum">
              <a:rPr lang="en-IN" smtClean="0"/>
              <a:t>‹#›</a:t>
            </a:fld>
            <a:endParaRPr lang="en-IN"/>
          </a:p>
        </p:txBody>
      </p:sp>
    </p:spTree>
    <p:extLst>
      <p:ext uri="{BB962C8B-B14F-4D97-AF65-F5344CB8AC3E}">
        <p14:creationId xmlns:p14="http://schemas.microsoft.com/office/powerpoint/2010/main" val="100443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2A174-E266-4DF4-A90A-BF27DCDBB99B}"/>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08F33512-8FA5-4920-B355-C7A630BF87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55B14BB-5DF9-42AA-A43A-054613F2201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A618611F-EA40-44AE-B0B0-A888E47116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978402E-F118-4BE0-89F7-8DA9F81DBCD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C258C14D-1010-43EB-A03F-400379004CDA}"/>
              </a:ext>
            </a:extLst>
          </p:cNvPr>
          <p:cNvSpPr>
            <a:spLocks noGrp="1"/>
          </p:cNvSpPr>
          <p:nvPr>
            <p:ph type="dt" sz="half" idx="10"/>
          </p:nvPr>
        </p:nvSpPr>
        <p:spPr/>
        <p:txBody>
          <a:bodyPr/>
          <a:lstStyle/>
          <a:p>
            <a:fld id="{5607D123-1BA2-4ECE-9045-B436EF3B0444}" type="datetimeFigureOut">
              <a:rPr lang="en-IN" smtClean="0"/>
              <a:t>05-03-2026</a:t>
            </a:fld>
            <a:endParaRPr lang="en-IN"/>
          </a:p>
        </p:txBody>
      </p:sp>
      <p:sp>
        <p:nvSpPr>
          <p:cNvPr id="8" name="Footer Placeholder 7">
            <a:extLst>
              <a:ext uri="{FF2B5EF4-FFF2-40B4-BE49-F238E27FC236}">
                <a16:creationId xmlns:a16="http://schemas.microsoft.com/office/drawing/2014/main" id="{E645A479-D8A1-4EBD-AA99-699F4C054888}"/>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7D91E3C5-6463-4A8C-854A-654178140E35}"/>
              </a:ext>
            </a:extLst>
          </p:cNvPr>
          <p:cNvSpPr>
            <a:spLocks noGrp="1"/>
          </p:cNvSpPr>
          <p:nvPr>
            <p:ph type="sldNum" sz="quarter" idx="12"/>
          </p:nvPr>
        </p:nvSpPr>
        <p:spPr/>
        <p:txBody>
          <a:bodyPr/>
          <a:lstStyle/>
          <a:p>
            <a:fld id="{51CDAF06-49B5-4840-81C5-7D655E8DB693}" type="slidenum">
              <a:rPr lang="en-IN" smtClean="0"/>
              <a:t>‹#›</a:t>
            </a:fld>
            <a:endParaRPr lang="en-IN"/>
          </a:p>
        </p:txBody>
      </p:sp>
    </p:spTree>
    <p:extLst>
      <p:ext uri="{BB962C8B-B14F-4D97-AF65-F5344CB8AC3E}">
        <p14:creationId xmlns:p14="http://schemas.microsoft.com/office/powerpoint/2010/main" val="3567627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E1A40-520A-42C0-9768-90FA0F2B3D7A}"/>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BA0669B9-6C6C-4DD0-9A55-8F29EE441DA3}"/>
              </a:ext>
            </a:extLst>
          </p:cNvPr>
          <p:cNvSpPr>
            <a:spLocks noGrp="1"/>
          </p:cNvSpPr>
          <p:nvPr>
            <p:ph type="dt" sz="half" idx="10"/>
          </p:nvPr>
        </p:nvSpPr>
        <p:spPr/>
        <p:txBody>
          <a:bodyPr/>
          <a:lstStyle/>
          <a:p>
            <a:fld id="{5607D123-1BA2-4ECE-9045-B436EF3B0444}" type="datetimeFigureOut">
              <a:rPr lang="en-IN" smtClean="0"/>
              <a:t>05-03-2026</a:t>
            </a:fld>
            <a:endParaRPr lang="en-IN"/>
          </a:p>
        </p:txBody>
      </p:sp>
      <p:sp>
        <p:nvSpPr>
          <p:cNvPr id="4" name="Footer Placeholder 3">
            <a:extLst>
              <a:ext uri="{FF2B5EF4-FFF2-40B4-BE49-F238E27FC236}">
                <a16:creationId xmlns:a16="http://schemas.microsoft.com/office/drawing/2014/main" id="{08CCD432-79E9-47B9-A7E2-6F7C5715BE78}"/>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53B60A4E-A4C7-4281-8EB4-3BA495BB69C5}"/>
              </a:ext>
            </a:extLst>
          </p:cNvPr>
          <p:cNvSpPr>
            <a:spLocks noGrp="1"/>
          </p:cNvSpPr>
          <p:nvPr>
            <p:ph type="sldNum" sz="quarter" idx="12"/>
          </p:nvPr>
        </p:nvSpPr>
        <p:spPr/>
        <p:txBody>
          <a:bodyPr/>
          <a:lstStyle/>
          <a:p>
            <a:fld id="{51CDAF06-49B5-4840-81C5-7D655E8DB693}" type="slidenum">
              <a:rPr lang="en-IN" smtClean="0"/>
              <a:t>‹#›</a:t>
            </a:fld>
            <a:endParaRPr lang="en-IN"/>
          </a:p>
        </p:txBody>
      </p:sp>
    </p:spTree>
    <p:extLst>
      <p:ext uri="{BB962C8B-B14F-4D97-AF65-F5344CB8AC3E}">
        <p14:creationId xmlns:p14="http://schemas.microsoft.com/office/powerpoint/2010/main" val="4124907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7EB2D9-1B5B-4546-931B-A87C97AB84BC}"/>
              </a:ext>
            </a:extLst>
          </p:cNvPr>
          <p:cNvSpPr>
            <a:spLocks noGrp="1"/>
          </p:cNvSpPr>
          <p:nvPr>
            <p:ph type="dt" sz="half" idx="10"/>
          </p:nvPr>
        </p:nvSpPr>
        <p:spPr/>
        <p:txBody>
          <a:bodyPr/>
          <a:lstStyle/>
          <a:p>
            <a:fld id="{5607D123-1BA2-4ECE-9045-B436EF3B0444}" type="datetimeFigureOut">
              <a:rPr lang="en-IN" smtClean="0"/>
              <a:t>05-03-2026</a:t>
            </a:fld>
            <a:endParaRPr lang="en-IN"/>
          </a:p>
        </p:txBody>
      </p:sp>
      <p:sp>
        <p:nvSpPr>
          <p:cNvPr id="3" name="Footer Placeholder 2">
            <a:extLst>
              <a:ext uri="{FF2B5EF4-FFF2-40B4-BE49-F238E27FC236}">
                <a16:creationId xmlns:a16="http://schemas.microsoft.com/office/drawing/2014/main" id="{C8D923A9-91A8-4A54-9BDA-E3679BF3C6FF}"/>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44F6FA6E-5DE5-42D7-8FE2-47F18B48A351}"/>
              </a:ext>
            </a:extLst>
          </p:cNvPr>
          <p:cNvSpPr>
            <a:spLocks noGrp="1"/>
          </p:cNvSpPr>
          <p:nvPr>
            <p:ph type="sldNum" sz="quarter" idx="12"/>
          </p:nvPr>
        </p:nvSpPr>
        <p:spPr/>
        <p:txBody>
          <a:bodyPr/>
          <a:lstStyle/>
          <a:p>
            <a:fld id="{51CDAF06-49B5-4840-81C5-7D655E8DB693}" type="slidenum">
              <a:rPr lang="en-IN" smtClean="0"/>
              <a:t>‹#›</a:t>
            </a:fld>
            <a:endParaRPr lang="en-IN"/>
          </a:p>
        </p:txBody>
      </p:sp>
    </p:spTree>
    <p:extLst>
      <p:ext uri="{BB962C8B-B14F-4D97-AF65-F5344CB8AC3E}">
        <p14:creationId xmlns:p14="http://schemas.microsoft.com/office/powerpoint/2010/main" val="1297808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AA3FD-C53D-4096-853F-5AD98D61CA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E0D72C99-B619-4CC4-821F-320509ECF1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E0FE2933-150F-4458-9EF4-5F16737B2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BCC0108-0947-469D-92E0-2225E11E2290}"/>
              </a:ext>
            </a:extLst>
          </p:cNvPr>
          <p:cNvSpPr>
            <a:spLocks noGrp="1"/>
          </p:cNvSpPr>
          <p:nvPr>
            <p:ph type="dt" sz="half" idx="10"/>
          </p:nvPr>
        </p:nvSpPr>
        <p:spPr/>
        <p:txBody>
          <a:bodyPr/>
          <a:lstStyle/>
          <a:p>
            <a:fld id="{5607D123-1BA2-4ECE-9045-B436EF3B0444}" type="datetimeFigureOut">
              <a:rPr lang="en-IN" smtClean="0"/>
              <a:t>05-03-2026</a:t>
            </a:fld>
            <a:endParaRPr lang="en-IN"/>
          </a:p>
        </p:txBody>
      </p:sp>
      <p:sp>
        <p:nvSpPr>
          <p:cNvPr id="6" name="Footer Placeholder 5">
            <a:extLst>
              <a:ext uri="{FF2B5EF4-FFF2-40B4-BE49-F238E27FC236}">
                <a16:creationId xmlns:a16="http://schemas.microsoft.com/office/drawing/2014/main" id="{3ED0053D-E909-45EA-A3DF-D589EA92F9B9}"/>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687C8476-1453-4500-A5B8-D7088DB40CBB}"/>
              </a:ext>
            </a:extLst>
          </p:cNvPr>
          <p:cNvSpPr>
            <a:spLocks noGrp="1"/>
          </p:cNvSpPr>
          <p:nvPr>
            <p:ph type="sldNum" sz="quarter" idx="12"/>
          </p:nvPr>
        </p:nvSpPr>
        <p:spPr/>
        <p:txBody>
          <a:bodyPr/>
          <a:lstStyle/>
          <a:p>
            <a:fld id="{51CDAF06-49B5-4840-81C5-7D655E8DB693}" type="slidenum">
              <a:rPr lang="en-IN" smtClean="0"/>
              <a:t>‹#›</a:t>
            </a:fld>
            <a:endParaRPr lang="en-IN"/>
          </a:p>
        </p:txBody>
      </p:sp>
    </p:spTree>
    <p:extLst>
      <p:ext uri="{BB962C8B-B14F-4D97-AF65-F5344CB8AC3E}">
        <p14:creationId xmlns:p14="http://schemas.microsoft.com/office/powerpoint/2010/main" val="1570398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F8A73-9401-471D-B13A-CCCA4DAF29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1796805B-DE2F-4BD3-AB46-18C88F7A41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0579FF12-0A5D-442D-8624-6DF6BDEACF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BB0760E-1C89-4E77-A1E9-C183CD051CCF}"/>
              </a:ext>
            </a:extLst>
          </p:cNvPr>
          <p:cNvSpPr>
            <a:spLocks noGrp="1"/>
          </p:cNvSpPr>
          <p:nvPr>
            <p:ph type="dt" sz="half" idx="10"/>
          </p:nvPr>
        </p:nvSpPr>
        <p:spPr/>
        <p:txBody>
          <a:bodyPr/>
          <a:lstStyle/>
          <a:p>
            <a:fld id="{5607D123-1BA2-4ECE-9045-B436EF3B0444}" type="datetimeFigureOut">
              <a:rPr lang="en-IN" smtClean="0"/>
              <a:t>05-03-2026</a:t>
            </a:fld>
            <a:endParaRPr lang="en-IN"/>
          </a:p>
        </p:txBody>
      </p:sp>
      <p:sp>
        <p:nvSpPr>
          <p:cNvPr id="6" name="Footer Placeholder 5">
            <a:extLst>
              <a:ext uri="{FF2B5EF4-FFF2-40B4-BE49-F238E27FC236}">
                <a16:creationId xmlns:a16="http://schemas.microsoft.com/office/drawing/2014/main" id="{3E168D49-5B98-46FB-A894-5A83FE09222C}"/>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680F87D5-9D47-4FC1-B1D1-F36F9CC436D2}"/>
              </a:ext>
            </a:extLst>
          </p:cNvPr>
          <p:cNvSpPr>
            <a:spLocks noGrp="1"/>
          </p:cNvSpPr>
          <p:nvPr>
            <p:ph type="sldNum" sz="quarter" idx="12"/>
          </p:nvPr>
        </p:nvSpPr>
        <p:spPr/>
        <p:txBody>
          <a:bodyPr/>
          <a:lstStyle/>
          <a:p>
            <a:fld id="{51CDAF06-49B5-4840-81C5-7D655E8DB693}" type="slidenum">
              <a:rPr lang="en-IN" smtClean="0"/>
              <a:t>‹#›</a:t>
            </a:fld>
            <a:endParaRPr lang="en-IN"/>
          </a:p>
        </p:txBody>
      </p:sp>
    </p:spTree>
    <p:extLst>
      <p:ext uri="{BB962C8B-B14F-4D97-AF65-F5344CB8AC3E}">
        <p14:creationId xmlns:p14="http://schemas.microsoft.com/office/powerpoint/2010/main" val="3954649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E3C40E-CFF0-457F-BF69-E769671742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92062336-A24B-42BE-A10C-971962DA2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AC3BD3D-7016-4D40-B36F-2A144921A4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07D123-1BA2-4ECE-9045-B436EF3B0444}" type="datetimeFigureOut">
              <a:rPr lang="en-IN" smtClean="0"/>
              <a:t>05-03-2026</a:t>
            </a:fld>
            <a:endParaRPr lang="en-IN"/>
          </a:p>
        </p:txBody>
      </p:sp>
      <p:sp>
        <p:nvSpPr>
          <p:cNvPr id="5" name="Footer Placeholder 4">
            <a:extLst>
              <a:ext uri="{FF2B5EF4-FFF2-40B4-BE49-F238E27FC236}">
                <a16:creationId xmlns:a16="http://schemas.microsoft.com/office/drawing/2014/main" id="{8B2CC9E1-A291-4EDE-AE70-A8D1C52EFF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065A67DA-D9DE-42D5-BCBE-CA3D116BF5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CDAF06-49B5-4840-81C5-7D655E8DB693}" type="slidenum">
              <a:rPr lang="en-IN" smtClean="0"/>
              <a:t>‹#›</a:t>
            </a:fld>
            <a:endParaRPr lang="en-IN"/>
          </a:p>
        </p:txBody>
      </p:sp>
    </p:spTree>
    <p:extLst>
      <p:ext uri="{BB962C8B-B14F-4D97-AF65-F5344CB8AC3E}">
        <p14:creationId xmlns:p14="http://schemas.microsoft.com/office/powerpoint/2010/main" val="12935946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10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10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10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11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11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11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114.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hyperlink" Target="mailto:mdafria@gmail.com"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diagramLayout" Target="../diagrams/layout9.xml"/><Relationship Id="rId7" Type="http://schemas.openxmlformats.org/officeDocument/2006/relationships/diagramData" Target="../diagrams/data10.xml"/><Relationship Id="rId2" Type="http://schemas.openxmlformats.org/officeDocument/2006/relationships/diagramData" Target="../diagrams/data9.xml"/><Relationship Id="rId1" Type="http://schemas.openxmlformats.org/officeDocument/2006/relationships/slideLayout" Target="../slideLayouts/slideLayout4.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9.xml"/><Relationship Id="rId7" Type="http://schemas.openxmlformats.org/officeDocument/2006/relationships/image" Target="../media/image12.png"/><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58.xml.rels><?xml version="1.0" encoding="UTF-8" standalone="yes"?>
<Relationships xmlns="http://schemas.openxmlformats.org/package/2006/relationships"><Relationship Id="rId8" Type="http://schemas.openxmlformats.org/officeDocument/2006/relationships/diagramLayout" Target="../diagrams/layout22.xml"/><Relationship Id="rId3" Type="http://schemas.openxmlformats.org/officeDocument/2006/relationships/diagramLayout" Target="../diagrams/layout21.xml"/><Relationship Id="rId7" Type="http://schemas.openxmlformats.org/officeDocument/2006/relationships/diagramData" Target="../diagrams/data22.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11" Type="http://schemas.microsoft.com/office/2007/relationships/diagramDrawing" Target="../diagrams/drawing22.xml"/><Relationship Id="rId5" Type="http://schemas.openxmlformats.org/officeDocument/2006/relationships/diagramColors" Target="../diagrams/colors21.xml"/><Relationship Id="rId10" Type="http://schemas.openxmlformats.org/officeDocument/2006/relationships/diagramColors" Target="../diagrams/colors22.xml"/><Relationship Id="rId4" Type="http://schemas.openxmlformats.org/officeDocument/2006/relationships/diagramQuickStyle" Target="../diagrams/quickStyle21.xml"/><Relationship Id="rId9" Type="http://schemas.openxmlformats.org/officeDocument/2006/relationships/diagramQuickStyle" Target="../diagrams/quickStyle2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0.xml.rels><?xml version="1.0" encoding="UTF-8" standalone="yes"?>
<Relationships xmlns="http://schemas.openxmlformats.org/package/2006/relationships"><Relationship Id="rId8" Type="http://schemas.openxmlformats.org/officeDocument/2006/relationships/diagramColors" Target="../diagrams/colors23.xml"/><Relationship Id="rId3" Type="http://schemas.openxmlformats.org/officeDocument/2006/relationships/image" Target="../media/image15.png"/><Relationship Id="rId7" Type="http://schemas.openxmlformats.org/officeDocument/2006/relationships/diagramQuickStyle" Target="../diagrams/quickStyle23.xm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diagramLayout" Target="../diagrams/layout23.xml"/><Relationship Id="rId5" Type="http://schemas.openxmlformats.org/officeDocument/2006/relationships/diagramData" Target="../diagrams/data23.xml"/><Relationship Id="rId4" Type="http://schemas.openxmlformats.org/officeDocument/2006/relationships/image" Target="../media/image16.png"/><Relationship Id="rId9" Type="http://schemas.microsoft.com/office/2007/relationships/diagramDrawing" Target="../diagrams/drawing2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7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7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7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8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8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8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9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9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9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49DE6-5024-13DF-96D4-0329BC75DAF0}"/>
              </a:ext>
            </a:extLst>
          </p:cNvPr>
          <p:cNvSpPr>
            <a:spLocks noGrp="1"/>
          </p:cNvSpPr>
          <p:nvPr>
            <p:ph type="ctrTitle"/>
          </p:nvPr>
        </p:nvSpPr>
        <p:spPr/>
        <p:txBody>
          <a:bodyPr/>
          <a:lstStyle/>
          <a:p>
            <a:r>
              <a:rPr lang="en-US" sz="4400" b="1" dirty="0">
                <a:solidFill>
                  <a:schemeClr val="accent1">
                    <a:lumMod val="50000"/>
                  </a:schemeClr>
                </a:solidFill>
              </a:rPr>
              <a:t>Income Tax Act</a:t>
            </a:r>
            <a:br>
              <a:rPr lang="en-US" sz="4400" b="1" dirty="0">
                <a:solidFill>
                  <a:schemeClr val="accent1">
                    <a:lumMod val="50000"/>
                  </a:schemeClr>
                </a:solidFill>
              </a:rPr>
            </a:br>
            <a:r>
              <a:rPr lang="en-US" b="1" dirty="0">
                <a:solidFill>
                  <a:schemeClr val="accent1">
                    <a:lumMod val="50000"/>
                  </a:schemeClr>
                </a:solidFill>
              </a:rPr>
              <a:t>From 1961 to 2025</a:t>
            </a:r>
            <a:endParaRPr lang="en-IN" b="1" dirty="0">
              <a:solidFill>
                <a:schemeClr val="accent1">
                  <a:lumMod val="50000"/>
                </a:schemeClr>
              </a:solidFill>
            </a:endParaRPr>
          </a:p>
        </p:txBody>
      </p:sp>
      <p:sp>
        <p:nvSpPr>
          <p:cNvPr id="3" name="Subtitle 2">
            <a:extLst>
              <a:ext uri="{FF2B5EF4-FFF2-40B4-BE49-F238E27FC236}">
                <a16:creationId xmlns:a16="http://schemas.microsoft.com/office/drawing/2014/main" id="{EFC6A808-AE2C-2933-423E-E1A369B68309}"/>
              </a:ext>
            </a:extLst>
          </p:cNvPr>
          <p:cNvSpPr>
            <a:spLocks noGrp="1"/>
          </p:cNvSpPr>
          <p:nvPr>
            <p:ph type="subTitle" idx="1"/>
          </p:nvPr>
        </p:nvSpPr>
        <p:spPr/>
        <p:txBody>
          <a:bodyPr>
            <a:normAutofit/>
          </a:bodyPr>
          <a:lstStyle/>
          <a:p>
            <a:r>
              <a:rPr lang="en-US" sz="4000" b="1" dirty="0">
                <a:solidFill>
                  <a:srgbClr val="FF0000"/>
                </a:solidFill>
              </a:rPr>
              <a:t>Handling the Transition</a:t>
            </a:r>
            <a:endParaRPr lang="en-IN" sz="4000" b="1" dirty="0">
              <a:solidFill>
                <a:srgbClr val="FF0000"/>
              </a:solidFill>
            </a:endParaRPr>
          </a:p>
        </p:txBody>
      </p:sp>
      <p:sp>
        <p:nvSpPr>
          <p:cNvPr id="6" name="Footer Placeholder 4">
            <a:extLst>
              <a:ext uri="{FF2B5EF4-FFF2-40B4-BE49-F238E27FC236}">
                <a16:creationId xmlns:a16="http://schemas.microsoft.com/office/drawing/2014/main" id="{92613A59-E6A2-47AE-8C18-1E743E68727D}"/>
              </a:ext>
            </a:extLst>
          </p:cNvPr>
          <p:cNvSpPr>
            <a:spLocks noGrp="1"/>
          </p:cNvSpPr>
          <p:nvPr>
            <p:ph type="ftr" sz="quarter" idx="11"/>
          </p:nvPr>
        </p:nvSpPr>
        <p:spPr>
          <a:xfrm>
            <a:off x="3407228" y="5935472"/>
            <a:ext cx="5377544" cy="458813"/>
          </a:xfrm>
        </p:spPr>
        <p:txBody>
          <a:bodyPr/>
          <a:lstStyle/>
          <a:p>
            <a:r>
              <a:rPr lang="en-IN" sz="2000" b="1" dirty="0">
                <a:solidFill>
                  <a:schemeClr val="bg2">
                    <a:lumMod val="50000"/>
                  </a:schemeClr>
                </a:solidFill>
              </a:rPr>
              <a:t>CA. Manish Dafria, Indore</a:t>
            </a:r>
          </a:p>
        </p:txBody>
      </p:sp>
      <p:pic>
        <p:nvPicPr>
          <p:cNvPr id="5" name="Picture 2" descr="Devdas (1955)">
            <a:extLst>
              <a:ext uri="{FF2B5EF4-FFF2-40B4-BE49-F238E27FC236}">
                <a16:creationId xmlns:a16="http://schemas.microsoft.com/office/drawing/2014/main" id="{7C9B9E40-0F78-4452-A771-9AAF09D867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2841172" cy="280851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oved watching Dhurandhar movie ...">
            <a:extLst>
              <a:ext uri="{FF2B5EF4-FFF2-40B4-BE49-F238E27FC236}">
                <a16:creationId xmlns:a16="http://schemas.microsoft.com/office/drawing/2014/main" id="{D12BFAA1-87CE-4077-AFD8-EFCC0A59B5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8671" y="3087498"/>
            <a:ext cx="2683329" cy="3073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05184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816C3-971A-4FA5-8883-26042FD58F99}"/>
              </a:ext>
            </a:extLst>
          </p:cNvPr>
          <p:cNvSpPr>
            <a:spLocks noGrp="1"/>
          </p:cNvSpPr>
          <p:nvPr>
            <p:ph type="title"/>
          </p:nvPr>
        </p:nvSpPr>
        <p:spPr/>
        <p:txBody>
          <a:bodyPr/>
          <a:lstStyle/>
          <a:p>
            <a:r>
              <a:rPr lang="en-US" dirty="0"/>
              <a:t>Relevance of Old Act</a:t>
            </a:r>
            <a:endParaRPr lang="en-IN" dirty="0"/>
          </a:p>
        </p:txBody>
      </p:sp>
      <p:graphicFrame>
        <p:nvGraphicFramePr>
          <p:cNvPr id="4" name="Content Placeholder 3">
            <a:extLst>
              <a:ext uri="{FF2B5EF4-FFF2-40B4-BE49-F238E27FC236}">
                <a16:creationId xmlns:a16="http://schemas.microsoft.com/office/drawing/2014/main" id="{47CBF561-ED3F-0A64-65C6-A6F9C0947E9A}"/>
              </a:ext>
            </a:extLst>
          </p:cNvPr>
          <p:cNvGraphicFramePr>
            <a:graphicFrameLocks noGrp="1"/>
          </p:cNvGraphicFramePr>
          <p:nvPr>
            <p:ph idx="1"/>
          </p:nvPr>
        </p:nvGraphicFramePr>
        <p:xfrm>
          <a:off x="838200" y="1825625"/>
          <a:ext cx="10497207" cy="35845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 2">
            <a:extLst>
              <a:ext uri="{FF2B5EF4-FFF2-40B4-BE49-F238E27FC236}">
                <a16:creationId xmlns:a16="http://schemas.microsoft.com/office/drawing/2014/main" id="{68C96582-9521-43CC-B0B0-D8E4C5BC894A}"/>
              </a:ext>
            </a:extLst>
          </p:cNvPr>
          <p:cNvGraphicFramePr/>
          <p:nvPr/>
        </p:nvGraphicFramePr>
        <p:xfrm>
          <a:off x="856593" y="4882696"/>
          <a:ext cx="10478814" cy="344487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70205869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733CA-DCF7-40FF-A307-01C475F29D44}"/>
              </a:ext>
            </a:extLst>
          </p:cNvPr>
          <p:cNvSpPr>
            <a:spLocks noGrp="1"/>
          </p:cNvSpPr>
          <p:nvPr>
            <p:ph type="title"/>
          </p:nvPr>
        </p:nvSpPr>
        <p:spPr/>
        <p:txBody>
          <a:bodyPr/>
          <a:lstStyle/>
          <a:p>
            <a:r>
              <a:rPr lang="en-IN" dirty="0"/>
              <a:t>Sec. 393(4)</a:t>
            </a:r>
          </a:p>
        </p:txBody>
      </p:sp>
      <p:sp>
        <p:nvSpPr>
          <p:cNvPr id="3" name="Text Placeholder 2">
            <a:extLst>
              <a:ext uri="{FF2B5EF4-FFF2-40B4-BE49-F238E27FC236}">
                <a16:creationId xmlns:a16="http://schemas.microsoft.com/office/drawing/2014/main" id="{A52AB50C-AA12-444F-8B0A-DA4174680FEC}"/>
              </a:ext>
            </a:extLst>
          </p:cNvPr>
          <p:cNvSpPr>
            <a:spLocks noGrp="1"/>
          </p:cNvSpPr>
          <p:nvPr>
            <p:ph type="body" idx="1"/>
          </p:nvPr>
        </p:nvSpPr>
        <p:spPr/>
        <p:txBody>
          <a:bodyPr/>
          <a:lstStyle/>
          <a:p>
            <a:r>
              <a:rPr lang="en-IN" dirty="0"/>
              <a:t>No TDS Cases</a:t>
            </a:r>
          </a:p>
        </p:txBody>
      </p:sp>
    </p:spTree>
    <p:extLst>
      <p:ext uri="{BB962C8B-B14F-4D97-AF65-F5344CB8AC3E}">
        <p14:creationId xmlns:p14="http://schemas.microsoft.com/office/powerpoint/2010/main" val="48155061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FD1E7-F78F-4F2F-9AB4-B1C857B77016}"/>
              </a:ext>
            </a:extLst>
          </p:cNvPr>
          <p:cNvSpPr>
            <a:spLocks noGrp="1"/>
          </p:cNvSpPr>
          <p:nvPr>
            <p:ph type="title"/>
          </p:nvPr>
        </p:nvSpPr>
        <p:spPr/>
        <p:txBody>
          <a:bodyPr/>
          <a:lstStyle/>
          <a:p>
            <a:r>
              <a:rPr lang="en-IN" dirty="0"/>
              <a:t>Sec. 393 (4)  : </a:t>
            </a:r>
            <a:r>
              <a:rPr lang="en-US" dirty="0"/>
              <a:t>No Deduction At Source</a:t>
            </a:r>
            <a:endParaRPr lang="en-IN" dirty="0"/>
          </a:p>
        </p:txBody>
      </p:sp>
      <p:sp>
        <p:nvSpPr>
          <p:cNvPr id="3" name="Content Placeholder 2">
            <a:extLst>
              <a:ext uri="{FF2B5EF4-FFF2-40B4-BE49-F238E27FC236}">
                <a16:creationId xmlns:a16="http://schemas.microsoft.com/office/drawing/2014/main" id="{42FB316C-9A50-461E-8A72-425065B7815F}"/>
              </a:ext>
            </a:extLst>
          </p:cNvPr>
          <p:cNvSpPr>
            <a:spLocks noGrp="1"/>
          </p:cNvSpPr>
          <p:nvPr>
            <p:ph idx="1"/>
          </p:nvPr>
        </p:nvSpPr>
        <p:spPr/>
        <p:txBody>
          <a:bodyPr/>
          <a:lstStyle/>
          <a:p>
            <a:r>
              <a:rPr lang="en-IN" dirty="0"/>
              <a:t>19 Table entries</a:t>
            </a:r>
          </a:p>
          <a:p>
            <a:r>
              <a:rPr lang="en-IN" dirty="0"/>
              <a:t>Linked with table entries in 393(1) to 393(3)</a:t>
            </a:r>
          </a:p>
          <a:p>
            <a:r>
              <a:rPr lang="en-IN" dirty="0"/>
              <a:t>Provides situations where TDS u/s. 393(1)/393(2)/393(3) is not  required. </a:t>
            </a:r>
          </a:p>
          <a:p>
            <a:endParaRPr lang="en-IN" dirty="0"/>
          </a:p>
        </p:txBody>
      </p:sp>
    </p:spTree>
    <p:extLst>
      <p:ext uri="{BB962C8B-B14F-4D97-AF65-F5344CB8AC3E}">
        <p14:creationId xmlns:p14="http://schemas.microsoft.com/office/powerpoint/2010/main" val="398667143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72F8F-3ACD-4608-EDEE-57E85E666108}"/>
              </a:ext>
            </a:extLst>
          </p:cNvPr>
          <p:cNvSpPr>
            <a:spLocks noGrp="1"/>
          </p:cNvSpPr>
          <p:nvPr>
            <p:ph type="title"/>
          </p:nvPr>
        </p:nvSpPr>
        <p:spPr>
          <a:xfrm>
            <a:off x="1277256" y="269227"/>
            <a:ext cx="10076543" cy="448225"/>
          </a:xfrm>
        </p:spPr>
        <p:txBody>
          <a:bodyPr>
            <a:noAutofit/>
          </a:bodyPr>
          <a:lstStyle/>
          <a:p>
            <a:r>
              <a:rPr lang="en-US" sz="3400" dirty="0"/>
              <a:t>Sec. 393(4): No Deduction At Source</a:t>
            </a:r>
            <a:endParaRPr lang="en-IN" sz="3400" dirty="0"/>
          </a:p>
        </p:txBody>
      </p:sp>
      <p:pic>
        <p:nvPicPr>
          <p:cNvPr id="4" name="Picture 3">
            <a:extLst>
              <a:ext uri="{FF2B5EF4-FFF2-40B4-BE49-F238E27FC236}">
                <a16:creationId xmlns:a16="http://schemas.microsoft.com/office/drawing/2014/main" id="{B819D451-4587-4353-967F-A824F3EF1998}"/>
              </a:ext>
            </a:extLst>
          </p:cNvPr>
          <p:cNvPicPr>
            <a:picLocks noChangeAspect="1"/>
          </p:cNvPicPr>
          <p:nvPr/>
        </p:nvPicPr>
        <p:blipFill>
          <a:blip r:embed="rId2"/>
          <a:stretch>
            <a:fillRect/>
          </a:stretch>
        </p:blipFill>
        <p:spPr>
          <a:xfrm>
            <a:off x="1465937" y="943429"/>
            <a:ext cx="9056920" cy="628459"/>
          </a:xfrm>
          <a:prstGeom prst="rect">
            <a:avLst/>
          </a:prstGeom>
        </p:spPr>
      </p:pic>
      <p:pic>
        <p:nvPicPr>
          <p:cNvPr id="5" name="Picture 4">
            <a:extLst>
              <a:ext uri="{FF2B5EF4-FFF2-40B4-BE49-F238E27FC236}">
                <a16:creationId xmlns:a16="http://schemas.microsoft.com/office/drawing/2014/main" id="{EB57F17E-387D-4570-BE89-D13EF7D34315}"/>
              </a:ext>
            </a:extLst>
          </p:cNvPr>
          <p:cNvPicPr>
            <a:picLocks noChangeAspect="1"/>
          </p:cNvPicPr>
          <p:nvPr/>
        </p:nvPicPr>
        <p:blipFill>
          <a:blip r:embed="rId3"/>
          <a:stretch>
            <a:fillRect/>
          </a:stretch>
        </p:blipFill>
        <p:spPr>
          <a:xfrm>
            <a:off x="1480453" y="1557374"/>
            <a:ext cx="9056917" cy="1857112"/>
          </a:xfrm>
          <a:prstGeom prst="rect">
            <a:avLst/>
          </a:prstGeom>
        </p:spPr>
      </p:pic>
      <p:pic>
        <p:nvPicPr>
          <p:cNvPr id="7" name="Picture 6">
            <a:extLst>
              <a:ext uri="{FF2B5EF4-FFF2-40B4-BE49-F238E27FC236}">
                <a16:creationId xmlns:a16="http://schemas.microsoft.com/office/drawing/2014/main" id="{7137D9D9-73B3-461D-B48C-C3B8AFA97EDC}"/>
              </a:ext>
            </a:extLst>
          </p:cNvPr>
          <p:cNvPicPr>
            <a:picLocks noChangeAspect="1"/>
          </p:cNvPicPr>
          <p:nvPr/>
        </p:nvPicPr>
        <p:blipFill>
          <a:blip r:embed="rId4"/>
          <a:stretch>
            <a:fillRect/>
          </a:stretch>
        </p:blipFill>
        <p:spPr>
          <a:xfrm>
            <a:off x="1494965" y="3414486"/>
            <a:ext cx="9056919" cy="3267531"/>
          </a:xfrm>
          <a:prstGeom prst="rect">
            <a:avLst/>
          </a:prstGeom>
        </p:spPr>
      </p:pic>
      <p:cxnSp>
        <p:nvCxnSpPr>
          <p:cNvPr id="6" name="Straight Connector 5">
            <a:extLst>
              <a:ext uri="{FF2B5EF4-FFF2-40B4-BE49-F238E27FC236}">
                <a16:creationId xmlns:a16="http://schemas.microsoft.com/office/drawing/2014/main" id="{B04DF463-C1A6-4A61-9F70-E5166B0C8E49}"/>
              </a:ext>
            </a:extLst>
          </p:cNvPr>
          <p:cNvCxnSpPr>
            <a:cxnSpLocks/>
          </p:cNvCxnSpPr>
          <p:nvPr/>
        </p:nvCxnSpPr>
        <p:spPr>
          <a:xfrm>
            <a:off x="1465937" y="943429"/>
            <a:ext cx="29028" cy="5738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76EFA5D-0B7B-430A-B185-7060BD848C65}"/>
              </a:ext>
            </a:extLst>
          </p:cNvPr>
          <p:cNvCxnSpPr>
            <a:cxnSpLocks/>
          </p:cNvCxnSpPr>
          <p:nvPr/>
        </p:nvCxnSpPr>
        <p:spPr>
          <a:xfrm>
            <a:off x="10522857" y="943429"/>
            <a:ext cx="29027" cy="5738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179147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72F8F-3ACD-4608-EDEE-57E85E666108}"/>
              </a:ext>
            </a:extLst>
          </p:cNvPr>
          <p:cNvSpPr>
            <a:spLocks noGrp="1"/>
          </p:cNvSpPr>
          <p:nvPr>
            <p:ph type="title"/>
          </p:nvPr>
        </p:nvSpPr>
        <p:spPr>
          <a:xfrm>
            <a:off x="1277256" y="269227"/>
            <a:ext cx="10076543" cy="448225"/>
          </a:xfrm>
        </p:spPr>
        <p:txBody>
          <a:bodyPr>
            <a:noAutofit/>
          </a:bodyPr>
          <a:lstStyle/>
          <a:p>
            <a:r>
              <a:rPr lang="en-US" sz="3400" dirty="0"/>
              <a:t>Sec. 393(4): No Deduction At Source</a:t>
            </a:r>
            <a:endParaRPr lang="en-IN" sz="3400" dirty="0"/>
          </a:p>
        </p:txBody>
      </p:sp>
      <p:pic>
        <p:nvPicPr>
          <p:cNvPr id="4" name="Picture 3">
            <a:extLst>
              <a:ext uri="{FF2B5EF4-FFF2-40B4-BE49-F238E27FC236}">
                <a16:creationId xmlns:a16="http://schemas.microsoft.com/office/drawing/2014/main" id="{B819D451-4587-4353-967F-A824F3EF1998}"/>
              </a:ext>
            </a:extLst>
          </p:cNvPr>
          <p:cNvPicPr>
            <a:picLocks noChangeAspect="1"/>
          </p:cNvPicPr>
          <p:nvPr/>
        </p:nvPicPr>
        <p:blipFill>
          <a:blip r:embed="rId2"/>
          <a:stretch>
            <a:fillRect/>
          </a:stretch>
        </p:blipFill>
        <p:spPr>
          <a:xfrm>
            <a:off x="2184397" y="943429"/>
            <a:ext cx="7235374" cy="628459"/>
          </a:xfrm>
          <a:prstGeom prst="rect">
            <a:avLst/>
          </a:prstGeom>
        </p:spPr>
      </p:pic>
      <p:pic>
        <p:nvPicPr>
          <p:cNvPr id="3" name="Picture 2">
            <a:extLst>
              <a:ext uri="{FF2B5EF4-FFF2-40B4-BE49-F238E27FC236}">
                <a16:creationId xmlns:a16="http://schemas.microsoft.com/office/drawing/2014/main" id="{789A6941-D51D-4D13-85D2-1DDDD4FAE547}"/>
              </a:ext>
            </a:extLst>
          </p:cNvPr>
          <p:cNvPicPr>
            <a:picLocks noChangeAspect="1"/>
          </p:cNvPicPr>
          <p:nvPr/>
        </p:nvPicPr>
        <p:blipFill>
          <a:blip r:embed="rId3"/>
          <a:stretch>
            <a:fillRect/>
          </a:stretch>
        </p:blipFill>
        <p:spPr>
          <a:xfrm>
            <a:off x="2184397" y="1571888"/>
            <a:ext cx="7235374" cy="3841941"/>
          </a:xfrm>
          <a:prstGeom prst="rect">
            <a:avLst/>
          </a:prstGeom>
        </p:spPr>
      </p:pic>
      <p:cxnSp>
        <p:nvCxnSpPr>
          <p:cNvPr id="7" name="Straight Connector 6">
            <a:extLst>
              <a:ext uri="{FF2B5EF4-FFF2-40B4-BE49-F238E27FC236}">
                <a16:creationId xmlns:a16="http://schemas.microsoft.com/office/drawing/2014/main" id="{FF4AABC0-06FC-4322-B012-C8081A46C40E}"/>
              </a:ext>
            </a:extLst>
          </p:cNvPr>
          <p:cNvCxnSpPr>
            <a:cxnSpLocks/>
          </p:cNvCxnSpPr>
          <p:nvPr/>
        </p:nvCxnSpPr>
        <p:spPr>
          <a:xfrm>
            <a:off x="2184397" y="943429"/>
            <a:ext cx="0" cy="4470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70470ED-9788-4E84-8B6B-72694F2801D5}"/>
              </a:ext>
            </a:extLst>
          </p:cNvPr>
          <p:cNvCxnSpPr>
            <a:cxnSpLocks/>
          </p:cNvCxnSpPr>
          <p:nvPr/>
        </p:nvCxnSpPr>
        <p:spPr>
          <a:xfrm>
            <a:off x="9419771" y="943429"/>
            <a:ext cx="0" cy="4470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486309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72F8F-3ACD-4608-EDEE-57E85E666108}"/>
              </a:ext>
            </a:extLst>
          </p:cNvPr>
          <p:cNvSpPr>
            <a:spLocks noGrp="1"/>
          </p:cNvSpPr>
          <p:nvPr>
            <p:ph type="title"/>
          </p:nvPr>
        </p:nvSpPr>
        <p:spPr>
          <a:xfrm>
            <a:off x="1277256" y="269227"/>
            <a:ext cx="10076543" cy="448225"/>
          </a:xfrm>
        </p:spPr>
        <p:txBody>
          <a:bodyPr>
            <a:noAutofit/>
          </a:bodyPr>
          <a:lstStyle/>
          <a:p>
            <a:r>
              <a:rPr lang="en-US" sz="3400" dirty="0"/>
              <a:t>Sec. 393(4): No Deduction At Source</a:t>
            </a:r>
            <a:endParaRPr lang="en-IN" sz="3400" dirty="0"/>
          </a:p>
        </p:txBody>
      </p:sp>
      <p:pic>
        <p:nvPicPr>
          <p:cNvPr id="4" name="Picture 3">
            <a:extLst>
              <a:ext uri="{FF2B5EF4-FFF2-40B4-BE49-F238E27FC236}">
                <a16:creationId xmlns:a16="http://schemas.microsoft.com/office/drawing/2014/main" id="{B819D451-4587-4353-967F-A824F3EF1998}"/>
              </a:ext>
            </a:extLst>
          </p:cNvPr>
          <p:cNvPicPr>
            <a:picLocks noChangeAspect="1"/>
          </p:cNvPicPr>
          <p:nvPr/>
        </p:nvPicPr>
        <p:blipFill>
          <a:blip r:embed="rId2"/>
          <a:stretch>
            <a:fillRect/>
          </a:stretch>
        </p:blipFill>
        <p:spPr>
          <a:xfrm>
            <a:off x="2184397" y="943429"/>
            <a:ext cx="7228113" cy="628459"/>
          </a:xfrm>
          <a:prstGeom prst="rect">
            <a:avLst/>
          </a:prstGeom>
        </p:spPr>
      </p:pic>
      <p:pic>
        <p:nvPicPr>
          <p:cNvPr id="5" name="Picture 4">
            <a:extLst>
              <a:ext uri="{FF2B5EF4-FFF2-40B4-BE49-F238E27FC236}">
                <a16:creationId xmlns:a16="http://schemas.microsoft.com/office/drawing/2014/main" id="{763B84BF-0948-45D4-87F7-66755D9A1E56}"/>
              </a:ext>
            </a:extLst>
          </p:cNvPr>
          <p:cNvPicPr>
            <a:picLocks noChangeAspect="1"/>
          </p:cNvPicPr>
          <p:nvPr/>
        </p:nvPicPr>
        <p:blipFill>
          <a:blip r:embed="rId3"/>
          <a:stretch>
            <a:fillRect/>
          </a:stretch>
        </p:blipFill>
        <p:spPr>
          <a:xfrm>
            <a:off x="2227939" y="1571888"/>
            <a:ext cx="7184571" cy="4799883"/>
          </a:xfrm>
          <a:prstGeom prst="rect">
            <a:avLst/>
          </a:prstGeom>
        </p:spPr>
      </p:pic>
    </p:spTree>
    <p:extLst>
      <p:ext uri="{BB962C8B-B14F-4D97-AF65-F5344CB8AC3E}">
        <p14:creationId xmlns:p14="http://schemas.microsoft.com/office/powerpoint/2010/main" val="56278856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72F8F-3ACD-4608-EDEE-57E85E666108}"/>
              </a:ext>
            </a:extLst>
          </p:cNvPr>
          <p:cNvSpPr>
            <a:spLocks noGrp="1"/>
          </p:cNvSpPr>
          <p:nvPr>
            <p:ph type="title"/>
          </p:nvPr>
        </p:nvSpPr>
        <p:spPr>
          <a:xfrm>
            <a:off x="1277256" y="269227"/>
            <a:ext cx="10076543" cy="448225"/>
          </a:xfrm>
        </p:spPr>
        <p:txBody>
          <a:bodyPr>
            <a:noAutofit/>
          </a:bodyPr>
          <a:lstStyle/>
          <a:p>
            <a:r>
              <a:rPr lang="en-US" sz="3400" dirty="0"/>
              <a:t>Sec. 393(4): No Deduction At Source</a:t>
            </a:r>
            <a:endParaRPr lang="en-IN" sz="3400" dirty="0"/>
          </a:p>
        </p:txBody>
      </p:sp>
      <p:pic>
        <p:nvPicPr>
          <p:cNvPr id="4" name="Picture 3">
            <a:extLst>
              <a:ext uri="{FF2B5EF4-FFF2-40B4-BE49-F238E27FC236}">
                <a16:creationId xmlns:a16="http://schemas.microsoft.com/office/drawing/2014/main" id="{B819D451-4587-4353-967F-A824F3EF1998}"/>
              </a:ext>
            </a:extLst>
          </p:cNvPr>
          <p:cNvPicPr>
            <a:picLocks noChangeAspect="1"/>
          </p:cNvPicPr>
          <p:nvPr/>
        </p:nvPicPr>
        <p:blipFill>
          <a:blip r:embed="rId2"/>
          <a:stretch>
            <a:fillRect/>
          </a:stretch>
        </p:blipFill>
        <p:spPr>
          <a:xfrm>
            <a:off x="2032620" y="815793"/>
            <a:ext cx="7343609" cy="634570"/>
          </a:xfrm>
          <a:prstGeom prst="rect">
            <a:avLst/>
          </a:prstGeom>
        </p:spPr>
      </p:pic>
      <p:pic>
        <p:nvPicPr>
          <p:cNvPr id="5" name="Picture 4">
            <a:extLst>
              <a:ext uri="{FF2B5EF4-FFF2-40B4-BE49-F238E27FC236}">
                <a16:creationId xmlns:a16="http://schemas.microsoft.com/office/drawing/2014/main" id="{722AA2B3-7F62-4331-AB32-2086E558510C}"/>
              </a:ext>
            </a:extLst>
          </p:cNvPr>
          <p:cNvPicPr>
            <a:picLocks noChangeAspect="1"/>
          </p:cNvPicPr>
          <p:nvPr/>
        </p:nvPicPr>
        <p:blipFill>
          <a:blip r:embed="rId3"/>
          <a:stretch>
            <a:fillRect/>
          </a:stretch>
        </p:blipFill>
        <p:spPr>
          <a:xfrm>
            <a:off x="2047134" y="1447661"/>
            <a:ext cx="7343609" cy="4343539"/>
          </a:xfrm>
          <a:prstGeom prst="rect">
            <a:avLst/>
          </a:prstGeom>
        </p:spPr>
      </p:pic>
    </p:spTree>
    <p:extLst>
      <p:ext uri="{BB962C8B-B14F-4D97-AF65-F5344CB8AC3E}">
        <p14:creationId xmlns:p14="http://schemas.microsoft.com/office/powerpoint/2010/main" val="84669746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72F8F-3ACD-4608-EDEE-57E85E666108}"/>
              </a:ext>
            </a:extLst>
          </p:cNvPr>
          <p:cNvSpPr>
            <a:spLocks noGrp="1"/>
          </p:cNvSpPr>
          <p:nvPr>
            <p:ph type="title"/>
          </p:nvPr>
        </p:nvSpPr>
        <p:spPr>
          <a:xfrm>
            <a:off x="1277256" y="269227"/>
            <a:ext cx="10076543" cy="448225"/>
          </a:xfrm>
        </p:spPr>
        <p:txBody>
          <a:bodyPr>
            <a:noAutofit/>
          </a:bodyPr>
          <a:lstStyle/>
          <a:p>
            <a:r>
              <a:rPr lang="en-US" sz="3400" dirty="0"/>
              <a:t>Sec. 393(4): No Deduction At Source</a:t>
            </a:r>
            <a:endParaRPr lang="en-IN" sz="3400" dirty="0"/>
          </a:p>
        </p:txBody>
      </p:sp>
      <p:pic>
        <p:nvPicPr>
          <p:cNvPr id="4" name="Picture 3">
            <a:extLst>
              <a:ext uri="{FF2B5EF4-FFF2-40B4-BE49-F238E27FC236}">
                <a16:creationId xmlns:a16="http://schemas.microsoft.com/office/drawing/2014/main" id="{B819D451-4587-4353-967F-A824F3EF1998}"/>
              </a:ext>
            </a:extLst>
          </p:cNvPr>
          <p:cNvPicPr>
            <a:picLocks noChangeAspect="1"/>
          </p:cNvPicPr>
          <p:nvPr/>
        </p:nvPicPr>
        <p:blipFill>
          <a:blip r:embed="rId2"/>
          <a:stretch>
            <a:fillRect/>
          </a:stretch>
        </p:blipFill>
        <p:spPr>
          <a:xfrm>
            <a:off x="2032620" y="815793"/>
            <a:ext cx="7343609" cy="634570"/>
          </a:xfrm>
          <a:prstGeom prst="rect">
            <a:avLst/>
          </a:prstGeom>
        </p:spPr>
      </p:pic>
      <p:pic>
        <p:nvPicPr>
          <p:cNvPr id="3" name="Picture 2">
            <a:extLst>
              <a:ext uri="{FF2B5EF4-FFF2-40B4-BE49-F238E27FC236}">
                <a16:creationId xmlns:a16="http://schemas.microsoft.com/office/drawing/2014/main" id="{616BA540-EF1D-43BE-A3DB-96C5C77C14B6}"/>
              </a:ext>
            </a:extLst>
          </p:cNvPr>
          <p:cNvPicPr>
            <a:picLocks noChangeAspect="1"/>
          </p:cNvPicPr>
          <p:nvPr/>
        </p:nvPicPr>
        <p:blipFill>
          <a:blip r:embed="rId3"/>
          <a:stretch>
            <a:fillRect/>
          </a:stretch>
        </p:blipFill>
        <p:spPr>
          <a:xfrm>
            <a:off x="2047134" y="1450363"/>
            <a:ext cx="7343609" cy="4772691"/>
          </a:xfrm>
          <a:prstGeom prst="rect">
            <a:avLst/>
          </a:prstGeom>
        </p:spPr>
      </p:pic>
    </p:spTree>
    <p:extLst>
      <p:ext uri="{BB962C8B-B14F-4D97-AF65-F5344CB8AC3E}">
        <p14:creationId xmlns:p14="http://schemas.microsoft.com/office/powerpoint/2010/main" val="270405150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72F8F-3ACD-4608-EDEE-57E85E666108}"/>
              </a:ext>
            </a:extLst>
          </p:cNvPr>
          <p:cNvSpPr>
            <a:spLocks noGrp="1"/>
          </p:cNvSpPr>
          <p:nvPr>
            <p:ph type="title"/>
          </p:nvPr>
        </p:nvSpPr>
        <p:spPr>
          <a:xfrm>
            <a:off x="1277256" y="269227"/>
            <a:ext cx="10076543" cy="448225"/>
          </a:xfrm>
        </p:spPr>
        <p:txBody>
          <a:bodyPr>
            <a:noAutofit/>
          </a:bodyPr>
          <a:lstStyle/>
          <a:p>
            <a:r>
              <a:rPr lang="en-US" sz="3400" dirty="0"/>
              <a:t>Sec. 393(4): No Deduction At Source</a:t>
            </a:r>
            <a:endParaRPr lang="en-IN" sz="3400" dirty="0"/>
          </a:p>
        </p:txBody>
      </p:sp>
      <p:pic>
        <p:nvPicPr>
          <p:cNvPr id="4" name="Picture 3">
            <a:extLst>
              <a:ext uri="{FF2B5EF4-FFF2-40B4-BE49-F238E27FC236}">
                <a16:creationId xmlns:a16="http://schemas.microsoft.com/office/drawing/2014/main" id="{B819D451-4587-4353-967F-A824F3EF1998}"/>
              </a:ext>
            </a:extLst>
          </p:cNvPr>
          <p:cNvPicPr>
            <a:picLocks noChangeAspect="1"/>
          </p:cNvPicPr>
          <p:nvPr/>
        </p:nvPicPr>
        <p:blipFill>
          <a:blip r:embed="rId2"/>
          <a:stretch>
            <a:fillRect/>
          </a:stretch>
        </p:blipFill>
        <p:spPr>
          <a:xfrm>
            <a:off x="2002971" y="815793"/>
            <a:ext cx="7373259" cy="634570"/>
          </a:xfrm>
          <a:prstGeom prst="rect">
            <a:avLst/>
          </a:prstGeom>
        </p:spPr>
      </p:pic>
      <p:pic>
        <p:nvPicPr>
          <p:cNvPr id="5" name="Picture 4">
            <a:extLst>
              <a:ext uri="{FF2B5EF4-FFF2-40B4-BE49-F238E27FC236}">
                <a16:creationId xmlns:a16="http://schemas.microsoft.com/office/drawing/2014/main" id="{4F91A4EE-0744-4C66-AC79-860B7E1853E5}"/>
              </a:ext>
            </a:extLst>
          </p:cNvPr>
          <p:cNvPicPr>
            <a:picLocks noChangeAspect="1"/>
          </p:cNvPicPr>
          <p:nvPr/>
        </p:nvPicPr>
        <p:blipFill>
          <a:blip r:embed="rId3"/>
          <a:stretch>
            <a:fillRect/>
          </a:stretch>
        </p:blipFill>
        <p:spPr>
          <a:xfrm>
            <a:off x="2017485" y="1437009"/>
            <a:ext cx="7373257" cy="1962964"/>
          </a:xfrm>
          <a:prstGeom prst="rect">
            <a:avLst/>
          </a:prstGeom>
        </p:spPr>
      </p:pic>
      <p:pic>
        <p:nvPicPr>
          <p:cNvPr id="7" name="Picture 6">
            <a:extLst>
              <a:ext uri="{FF2B5EF4-FFF2-40B4-BE49-F238E27FC236}">
                <a16:creationId xmlns:a16="http://schemas.microsoft.com/office/drawing/2014/main" id="{C94DC5CB-E83C-48BF-AEF3-03D67BE719C8}"/>
              </a:ext>
            </a:extLst>
          </p:cNvPr>
          <p:cNvPicPr>
            <a:picLocks noChangeAspect="1"/>
          </p:cNvPicPr>
          <p:nvPr/>
        </p:nvPicPr>
        <p:blipFill>
          <a:blip r:embed="rId4"/>
          <a:stretch>
            <a:fillRect/>
          </a:stretch>
        </p:blipFill>
        <p:spPr>
          <a:xfrm>
            <a:off x="2047133" y="3415648"/>
            <a:ext cx="7343609" cy="3413324"/>
          </a:xfrm>
          <a:prstGeom prst="rect">
            <a:avLst/>
          </a:prstGeom>
        </p:spPr>
      </p:pic>
    </p:spTree>
    <p:extLst>
      <p:ext uri="{BB962C8B-B14F-4D97-AF65-F5344CB8AC3E}">
        <p14:creationId xmlns:p14="http://schemas.microsoft.com/office/powerpoint/2010/main" val="274944961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72F8F-3ACD-4608-EDEE-57E85E666108}"/>
              </a:ext>
            </a:extLst>
          </p:cNvPr>
          <p:cNvSpPr>
            <a:spLocks noGrp="1"/>
          </p:cNvSpPr>
          <p:nvPr>
            <p:ph type="title"/>
          </p:nvPr>
        </p:nvSpPr>
        <p:spPr>
          <a:xfrm>
            <a:off x="1277256" y="269227"/>
            <a:ext cx="10076543" cy="448225"/>
          </a:xfrm>
        </p:spPr>
        <p:txBody>
          <a:bodyPr>
            <a:noAutofit/>
          </a:bodyPr>
          <a:lstStyle/>
          <a:p>
            <a:r>
              <a:rPr lang="en-US" sz="3400" dirty="0"/>
              <a:t>Sec. 393(4): No Deduction At Source</a:t>
            </a:r>
            <a:endParaRPr lang="en-IN" sz="3400" dirty="0"/>
          </a:p>
        </p:txBody>
      </p:sp>
      <p:pic>
        <p:nvPicPr>
          <p:cNvPr id="4" name="Picture 3">
            <a:extLst>
              <a:ext uri="{FF2B5EF4-FFF2-40B4-BE49-F238E27FC236}">
                <a16:creationId xmlns:a16="http://schemas.microsoft.com/office/drawing/2014/main" id="{B819D451-4587-4353-967F-A824F3EF1998}"/>
              </a:ext>
            </a:extLst>
          </p:cNvPr>
          <p:cNvPicPr>
            <a:picLocks noChangeAspect="1"/>
          </p:cNvPicPr>
          <p:nvPr/>
        </p:nvPicPr>
        <p:blipFill>
          <a:blip r:embed="rId2"/>
          <a:stretch>
            <a:fillRect/>
          </a:stretch>
        </p:blipFill>
        <p:spPr>
          <a:xfrm>
            <a:off x="2017485" y="815793"/>
            <a:ext cx="7373259" cy="634570"/>
          </a:xfrm>
          <a:prstGeom prst="rect">
            <a:avLst/>
          </a:prstGeom>
        </p:spPr>
      </p:pic>
      <p:pic>
        <p:nvPicPr>
          <p:cNvPr id="3" name="Picture 2">
            <a:extLst>
              <a:ext uri="{FF2B5EF4-FFF2-40B4-BE49-F238E27FC236}">
                <a16:creationId xmlns:a16="http://schemas.microsoft.com/office/drawing/2014/main" id="{EAB7509E-9086-49BE-AB98-5E86F68B5B9A}"/>
              </a:ext>
            </a:extLst>
          </p:cNvPr>
          <p:cNvPicPr>
            <a:picLocks noChangeAspect="1"/>
          </p:cNvPicPr>
          <p:nvPr/>
        </p:nvPicPr>
        <p:blipFill>
          <a:blip r:embed="rId3"/>
          <a:stretch>
            <a:fillRect/>
          </a:stretch>
        </p:blipFill>
        <p:spPr>
          <a:xfrm>
            <a:off x="2032000" y="1450363"/>
            <a:ext cx="7373258" cy="3456903"/>
          </a:xfrm>
          <a:prstGeom prst="rect">
            <a:avLst/>
          </a:prstGeom>
        </p:spPr>
      </p:pic>
      <p:pic>
        <p:nvPicPr>
          <p:cNvPr id="13" name="Picture 12">
            <a:extLst>
              <a:ext uri="{FF2B5EF4-FFF2-40B4-BE49-F238E27FC236}">
                <a16:creationId xmlns:a16="http://schemas.microsoft.com/office/drawing/2014/main" id="{D0DC8B8D-A775-425C-A31D-E2384C1C73E2}"/>
              </a:ext>
            </a:extLst>
          </p:cNvPr>
          <p:cNvPicPr>
            <a:picLocks noChangeAspect="1"/>
          </p:cNvPicPr>
          <p:nvPr/>
        </p:nvPicPr>
        <p:blipFill>
          <a:blip r:embed="rId4"/>
          <a:stretch>
            <a:fillRect/>
          </a:stretch>
        </p:blipFill>
        <p:spPr>
          <a:xfrm>
            <a:off x="2017486" y="4900380"/>
            <a:ext cx="7358743" cy="1486107"/>
          </a:xfrm>
          <a:prstGeom prst="rect">
            <a:avLst/>
          </a:prstGeom>
        </p:spPr>
      </p:pic>
    </p:spTree>
    <p:extLst>
      <p:ext uri="{BB962C8B-B14F-4D97-AF65-F5344CB8AC3E}">
        <p14:creationId xmlns:p14="http://schemas.microsoft.com/office/powerpoint/2010/main" val="110962145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72F8F-3ACD-4608-EDEE-57E85E666108}"/>
              </a:ext>
            </a:extLst>
          </p:cNvPr>
          <p:cNvSpPr>
            <a:spLocks noGrp="1"/>
          </p:cNvSpPr>
          <p:nvPr>
            <p:ph type="title"/>
          </p:nvPr>
        </p:nvSpPr>
        <p:spPr>
          <a:xfrm>
            <a:off x="1277256" y="269227"/>
            <a:ext cx="10076543" cy="448225"/>
          </a:xfrm>
        </p:spPr>
        <p:txBody>
          <a:bodyPr>
            <a:noAutofit/>
          </a:bodyPr>
          <a:lstStyle/>
          <a:p>
            <a:r>
              <a:rPr lang="en-US" sz="3400" dirty="0"/>
              <a:t>Sec. 393(4): No Deduction At Source</a:t>
            </a:r>
            <a:endParaRPr lang="en-IN" sz="3400" dirty="0"/>
          </a:p>
        </p:txBody>
      </p:sp>
      <p:pic>
        <p:nvPicPr>
          <p:cNvPr id="4" name="Picture 3">
            <a:extLst>
              <a:ext uri="{FF2B5EF4-FFF2-40B4-BE49-F238E27FC236}">
                <a16:creationId xmlns:a16="http://schemas.microsoft.com/office/drawing/2014/main" id="{B819D451-4587-4353-967F-A824F3EF1998}"/>
              </a:ext>
            </a:extLst>
          </p:cNvPr>
          <p:cNvPicPr>
            <a:picLocks noChangeAspect="1"/>
          </p:cNvPicPr>
          <p:nvPr/>
        </p:nvPicPr>
        <p:blipFill>
          <a:blip r:embed="rId2"/>
          <a:stretch>
            <a:fillRect/>
          </a:stretch>
        </p:blipFill>
        <p:spPr>
          <a:xfrm>
            <a:off x="1973945" y="830307"/>
            <a:ext cx="7402286" cy="634570"/>
          </a:xfrm>
          <a:prstGeom prst="rect">
            <a:avLst/>
          </a:prstGeom>
        </p:spPr>
      </p:pic>
      <p:pic>
        <p:nvPicPr>
          <p:cNvPr id="5" name="Picture 4">
            <a:extLst>
              <a:ext uri="{FF2B5EF4-FFF2-40B4-BE49-F238E27FC236}">
                <a16:creationId xmlns:a16="http://schemas.microsoft.com/office/drawing/2014/main" id="{FA04C6C6-0F67-4D35-8E03-E851673A51A3}"/>
              </a:ext>
            </a:extLst>
          </p:cNvPr>
          <p:cNvPicPr>
            <a:picLocks noChangeAspect="1"/>
          </p:cNvPicPr>
          <p:nvPr/>
        </p:nvPicPr>
        <p:blipFill>
          <a:blip r:embed="rId3"/>
          <a:stretch>
            <a:fillRect/>
          </a:stretch>
        </p:blipFill>
        <p:spPr>
          <a:xfrm>
            <a:off x="1988458" y="1450517"/>
            <a:ext cx="7474860" cy="2903769"/>
          </a:xfrm>
          <a:prstGeom prst="rect">
            <a:avLst/>
          </a:prstGeom>
        </p:spPr>
      </p:pic>
      <p:pic>
        <p:nvPicPr>
          <p:cNvPr id="7" name="Picture 6">
            <a:extLst>
              <a:ext uri="{FF2B5EF4-FFF2-40B4-BE49-F238E27FC236}">
                <a16:creationId xmlns:a16="http://schemas.microsoft.com/office/drawing/2014/main" id="{A7F98B10-769C-4E06-973A-1D0FE709D25B}"/>
              </a:ext>
            </a:extLst>
          </p:cNvPr>
          <p:cNvPicPr>
            <a:picLocks noChangeAspect="1"/>
          </p:cNvPicPr>
          <p:nvPr/>
        </p:nvPicPr>
        <p:blipFill>
          <a:blip r:embed="rId4"/>
          <a:stretch>
            <a:fillRect/>
          </a:stretch>
        </p:blipFill>
        <p:spPr>
          <a:xfrm>
            <a:off x="1988458" y="4392929"/>
            <a:ext cx="7416801" cy="1811928"/>
          </a:xfrm>
          <a:prstGeom prst="rect">
            <a:avLst/>
          </a:prstGeom>
        </p:spPr>
      </p:pic>
    </p:spTree>
    <p:extLst>
      <p:ext uri="{BB962C8B-B14F-4D97-AF65-F5344CB8AC3E}">
        <p14:creationId xmlns:p14="http://schemas.microsoft.com/office/powerpoint/2010/main" val="36680096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pattFill prst="pct5">
          <a:fgClr>
            <a:schemeClr val="accent2">
              <a:lumMod val="60000"/>
              <a:lumOff val="40000"/>
            </a:schemeClr>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35C53-A657-4C8E-B048-6C5F237D07B0}"/>
              </a:ext>
            </a:extLst>
          </p:cNvPr>
          <p:cNvSpPr>
            <a:spLocks noGrp="1"/>
          </p:cNvSpPr>
          <p:nvPr>
            <p:ph type="ctrTitle"/>
          </p:nvPr>
        </p:nvSpPr>
        <p:spPr>
          <a:xfrm>
            <a:off x="1524000" y="3592286"/>
            <a:ext cx="9144000" cy="2999734"/>
          </a:xfrm>
        </p:spPr>
        <p:txBody>
          <a:bodyPr>
            <a:normAutofit fontScale="90000"/>
          </a:bodyPr>
          <a:lstStyle/>
          <a:p>
            <a:pPr>
              <a:spcBef>
                <a:spcPts val="1800"/>
              </a:spcBef>
            </a:pPr>
            <a:r>
              <a:rPr lang="en-IN" b="1" spc="-10" dirty="0"/>
              <a:t>Income Tax Act 2025</a:t>
            </a:r>
            <a:br>
              <a:rPr lang="en-IN" sz="6700" b="1" spc="-10" dirty="0"/>
            </a:br>
            <a:r>
              <a:rPr lang="en-IN" b="1" spc="-10" dirty="0">
                <a:solidFill>
                  <a:srgbClr val="FF0000"/>
                </a:solidFill>
              </a:rPr>
              <a:t>Provisions of Profits and Gains From Business</a:t>
            </a:r>
            <a:br>
              <a:rPr lang="en-IN" sz="3600" b="1" spc="-10" dirty="0"/>
            </a:br>
            <a:br>
              <a:rPr lang="en-IN" sz="5300" b="1" spc="-10" dirty="0"/>
            </a:br>
            <a:r>
              <a:rPr lang="en-IN" sz="3600" b="1" spc="-10" dirty="0"/>
              <a:t>Discussion At</a:t>
            </a:r>
            <a:br>
              <a:rPr lang="en-IN" sz="9600" b="1" spc="-10" dirty="0"/>
            </a:br>
            <a:r>
              <a:rPr lang="en-IN" sz="6700" b="1" spc="-10" dirty="0"/>
              <a:t>EIRC-ICAI, Kolkata</a:t>
            </a:r>
            <a:br>
              <a:rPr lang="en-IN" sz="9600" b="1" spc="-10" dirty="0"/>
            </a:br>
            <a:r>
              <a:rPr lang="en-IN" sz="4400" b="1" spc="-10" dirty="0"/>
              <a:t>5</a:t>
            </a:r>
            <a:r>
              <a:rPr lang="en-IN" sz="4400" b="1" spc="-10" baseline="30000" dirty="0"/>
              <a:t>th</a:t>
            </a:r>
            <a:r>
              <a:rPr lang="en-IN" sz="4400" b="1" spc="-10" dirty="0"/>
              <a:t> March,2026</a:t>
            </a:r>
            <a:br>
              <a:rPr lang="en-IN" sz="2400" dirty="0"/>
            </a:br>
            <a:br>
              <a:rPr lang="en-IN" sz="6000" b="1" spc="-10" dirty="0"/>
            </a:br>
            <a:endParaRPr lang="en-IN" b="1" dirty="0"/>
          </a:p>
        </p:txBody>
      </p:sp>
      <p:sp>
        <p:nvSpPr>
          <p:cNvPr id="3" name="Subtitle 2">
            <a:extLst>
              <a:ext uri="{FF2B5EF4-FFF2-40B4-BE49-F238E27FC236}">
                <a16:creationId xmlns:a16="http://schemas.microsoft.com/office/drawing/2014/main" id="{C9DA67D7-949C-4A0B-BA9D-EF5B38C72EBA}"/>
              </a:ext>
            </a:extLst>
          </p:cNvPr>
          <p:cNvSpPr>
            <a:spLocks noGrp="1"/>
          </p:cNvSpPr>
          <p:nvPr>
            <p:ph type="subTitle" idx="1"/>
          </p:nvPr>
        </p:nvSpPr>
        <p:spPr>
          <a:xfrm>
            <a:off x="1524000" y="5540829"/>
            <a:ext cx="9144000" cy="812673"/>
          </a:xfrm>
        </p:spPr>
        <p:txBody>
          <a:bodyPr>
            <a:normAutofit/>
          </a:bodyPr>
          <a:lstStyle/>
          <a:p>
            <a:endParaRPr lang="en-US" b="1" dirty="0">
              <a:solidFill>
                <a:srgbClr val="FF0000"/>
              </a:solidFill>
            </a:endParaRPr>
          </a:p>
          <a:p>
            <a:endParaRPr lang="en-IN" dirty="0"/>
          </a:p>
        </p:txBody>
      </p:sp>
      <p:sp>
        <p:nvSpPr>
          <p:cNvPr id="5" name="Footer Placeholder 4">
            <a:extLst>
              <a:ext uri="{FF2B5EF4-FFF2-40B4-BE49-F238E27FC236}">
                <a16:creationId xmlns:a16="http://schemas.microsoft.com/office/drawing/2014/main" id="{C6BD1077-0A6B-4BB9-A2C1-E20E04A1D7D1}"/>
              </a:ext>
            </a:extLst>
          </p:cNvPr>
          <p:cNvSpPr>
            <a:spLocks noGrp="1"/>
          </p:cNvSpPr>
          <p:nvPr>
            <p:ph type="ftr" sz="quarter" idx="11"/>
          </p:nvPr>
        </p:nvSpPr>
        <p:spPr>
          <a:xfrm>
            <a:off x="3407228" y="5540829"/>
            <a:ext cx="5377544" cy="458813"/>
          </a:xfrm>
        </p:spPr>
        <p:txBody>
          <a:bodyPr/>
          <a:lstStyle/>
          <a:p>
            <a:r>
              <a:rPr lang="en-IN" sz="2000" dirty="0">
                <a:solidFill>
                  <a:srgbClr val="FF0000"/>
                </a:solidFill>
              </a:rPr>
              <a:t>CA. Manish Dafria, Indore</a:t>
            </a:r>
          </a:p>
        </p:txBody>
      </p:sp>
    </p:spTree>
    <p:extLst>
      <p:ext uri="{BB962C8B-B14F-4D97-AF65-F5344CB8AC3E}">
        <p14:creationId xmlns:p14="http://schemas.microsoft.com/office/powerpoint/2010/main" val="349075804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72F8F-3ACD-4608-EDEE-57E85E666108}"/>
              </a:ext>
            </a:extLst>
          </p:cNvPr>
          <p:cNvSpPr>
            <a:spLocks noGrp="1"/>
          </p:cNvSpPr>
          <p:nvPr>
            <p:ph type="title"/>
          </p:nvPr>
        </p:nvSpPr>
        <p:spPr>
          <a:xfrm>
            <a:off x="1277256" y="269227"/>
            <a:ext cx="10076543" cy="448225"/>
          </a:xfrm>
        </p:spPr>
        <p:txBody>
          <a:bodyPr>
            <a:noAutofit/>
          </a:bodyPr>
          <a:lstStyle/>
          <a:p>
            <a:r>
              <a:rPr lang="en-US" sz="3400" dirty="0"/>
              <a:t>Sec. 393(4): No Deduction At Source</a:t>
            </a:r>
            <a:endParaRPr lang="en-IN" sz="3400" dirty="0"/>
          </a:p>
        </p:txBody>
      </p:sp>
      <p:pic>
        <p:nvPicPr>
          <p:cNvPr id="4" name="Picture 3">
            <a:extLst>
              <a:ext uri="{FF2B5EF4-FFF2-40B4-BE49-F238E27FC236}">
                <a16:creationId xmlns:a16="http://schemas.microsoft.com/office/drawing/2014/main" id="{B819D451-4587-4353-967F-A824F3EF1998}"/>
              </a:ext>
            </a:extLst>
          </p:cNvPr>
          <p:cNvPicPr>
            <a:picLocks noChangeAspect="1"/>
          </p:cNvPicPr>
          <p:nvPr/>
        </p:nvPicPr>
        <p:blipFill>
          <a:blip r:embed="rId2"/>
          <a:stretch>
            <a:fillRect/>
          </a:stretch>
        </p:blipFill>
        <p:spPr>
          <a:xfrm>
            <a:off x="1973945" y="830306"/>
            <a:ext cx="7416800" cy="645827"/>
          </a:xfrm>
          <a:prstGeom prst="rect">
            <a:avLst/>
          </a:prstGeom>
        </p:spPr>
      </p:pic>
      <p:pic>
        <p:nvPicPr>
          <p:cNvPr id="3" name="Picture 2">
            <a:extLst>
              <a:ext uri="{FF2B5EF4-FFF2-40B4-BE49-F238E27FC236}">
                <a16:creationId xmlns:a16="http://schemas.microsoft.com/office/drawing/2014/main" id="{9470E994-F012-46DC-A478-342668B06CF6}"/>
              </a:ext>
            </a:extLst>
          </p:cNvPr>
          <p:cNvPicPr>
            <a:picLocks noChangeAspect="1"/>
          </p:cNvPicPr>
          <p:nvPr/>
        </p:nvPicPr>
        <p:blipFill>
          <a:blip r:embed="rId3"/>
          <a:stretch>
            <a:fillRect/>
          </a:stretch>
        </p:blipFill>
        <p:spPr>
          <a:xfrm>
            <a:off x="2002973" y="1476134"/>
            <a:ext cx="7402286" cy="1615408"/>
          </a:xfrm>
          <a:prstGeom prst="rect">
            <a:avLst/>
          </a:prstGeom>
        </p:spPr>
      </p:pic>
      <p:pic>
        <p:nvPicPr>
          <p:cNvPr id="6" name="Picture 5">
            <a:extLst>
              <a:ext uri="{FF2B5EF4-FFF2-40B4-BE49-F238E27FC236}">
                <a16:creationId xmlns:a16="http://schemas.microsoft.com/office/drawing/2014/main" id="{A8EA383A-5D9C-4389-A682-AEEF91AA8AB7}"/>
              </a:ext>
            </a:extLst>
          </p:cNvPr>
          <p:cNvPicPr>
            <a:picLocks noChangeAspect="1"/>
          </p:cNvPicPr>
          <p:nvPr/>
        </p:nvPicPr>
        <p:blipFill>
          <a:blip r:embed="rId4"/>
          <a:stretch>
            <a:fillRect/>
          </a:stretch>
        </p:blipFill>
        <p:spPr>
          <a:xfrm>
            <a:off x="2002973" y="3091542"/>
            <a:ext cx="7402286" cy="3091543"/>
          </a:xfrm>
          <a:prstGeom prst="rect">
            <a:avLst/>
          </a:prstGeom>
        </p:spPr>
      </p:pic>
    </p:spTree>
    <p:extLst>
      <p:ext uri="{BB962C8B-B14F-4D97-AF65-F5344CB8AC3E}">
        <p14:creationId xmlns:p14="http://schemas.microsoft.com/office/powerpoint/2010/main" val="237790201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72F8F-3ACD-4608-EDEE-57E85E666108}"/>
              </a:ext>
            </a:extLst>
          </p:cNvPr>
          <p:cNvSpPr>
            <a:spLocks noGrp="1"/>
          </p:cNvSpPr>
          <p:nvPr>
            <p:ph type="title"/>
          </p:nvPr>
        </p:nvSpPr>
        <p:spPr>
          <a:xfrm>
            <a:off x="1277256" y="269227"/>
            <a:ext cx="10076543" cy="448225"/>
          </a:xfrm>
        </p:spPr>
        <p:txBody>
          <a:bodyPr>
            <a:noAutofit/>
          </a:bodyPr>
          <a:lstStyle/>
          <a:p>
            <a:r>
              <a:rPr lang="en-US" sz="3400" dirty="0"/>
              <a:t>Sec. 393(4): No Deduction At Source</a:t>
            </a:r>
            <a:endParaRPr lang="en-IN" sz="3400" dirty="0"/>
          </a:p>
        </p:txBody>
      </p:sp>
      <p:pic>
        <p:nvPicPr>
          <p:cNvPr id="4" name="Picture 3">
            <a:extLst>
              <a:ext uri="{FF2B5EF4-FFF2-40B4-BE49-F238E27FC236}">
                <a16:creationId xmlns:a16="http://schemas.microsoft.com/office/drawing/2014/main" id="{B819D451-4587-4353-967F-A824F3EF1998}"/>
              </a:ext>
            </a:extLst>
          </p:cNvPr>
          <p:cNvPicPr>
            <a:picLocks noChangeAspect="1"/>
          </p:cNvPicPr>
          <p:nvPr/>
        </p:nvPicPr>
        <p:blipFill>
          <a:blip r:embed="rId2"/>
          <a:stretch>
            <a:fillRect/>
          </a:stretch>
        </p:blipFill>
        <p:spPr>
          <a:xfrm>
            <a:off x="1973945" y="830306"/>
            <a:ext cx="7416800" cy="645827"/>
          </a:xfrm>
          <a:prstGeom prst="rect">
            <a:avLst/>
          </a:prstGeom>
        </p:spPr>
      </p:pic>
      <p:pic>
        <p:nvPicPr>
          <p:cNvPr id="5" name="Picture 4">
            <a:extLst>
              <a:ext uri="{FF2B5EF4-FFF2-40B4-BE49-F238E27FC236}">
                <a16:creationId xmlns:a16="http://schemas.microsoft.com/office/drawing/2014/main" id="{06CAFB6A-15FF-4A39-AB70-4FF4BCC22795}"/>
              </a:ext>
            </a:extLst>
          </p:cNvPr>
          <p:cNvPicPr>
            <a:picLocks noChangeAspect="1"/>
          </p:cNvPicPr>
          <p:nvPr/>
        </p:nvPicPr>
        <p:blipFill>
          <a:blip r:embed="rId3"/>
          <a:stretch>
            <a:fillRect/>
          </a:stretch>
        </p:blipFill>
        <p:spPr>
          <a:xfrm>
            <a:off x="1988459" y="1501902"/>
            <a:ext cx="7416800" cy="3550923"/>
          </a:xfrm>
          <a:prstGeom prst="rect">
            <a:avLst/>
          </a:prstGeom>
        </p:spPr>
      </p:pic>
      <p:pic>
        <p:nvPicPr>
          <p:cNvPr id="7" name="Picture 6">
            <a:extLst>
              <a:ext uri="{FF2B5EF4-FFF2-40B4-BE49-F238E27FC236}">
                <a16:creationId xmlns:a16="http://schemas.microsoft.com/office/drawing/2014/main" id="{FF8E150C-1BD5-459A-95B4-36D61B346B80}"/>
              </a:ext>
            </a:extLst>
          </p:cNvPr>
          <p:cNvPicPr>
            <a:picLocks noChangeAspect="1"/>
          </p:cNvPicPr>
          <p:nvPr/>
        </p:nvPicPr>
        <p:blipFill>
          <a:blip r:embed="rId4"/>
          <a:stretch>
            <a:fillRect/>
          </a:stretch>
        </p:blipFill>
        <p:spPr>
          <a:xfrm>
            <a:off x="1973945" y="5067340"/>
            <a:ext cx="7416800" cy="1105494"/>
          </a:xfrm>
          <a:prstGeom prst="rect">
            <a:avLst/>
          </a:prstGeom>
        </p:spPr>
      </p:pic>
      <p:cxnSp>
        <p:nvCxnSpPr>
          <p:cNvPr id="10" name="Straight Connector 9">
            <a:extLst>
              <a:ext uri="{FF2B5EF4-FFF2-40B4-BE49-F238E27FC236}">
                <a16:creationId xmlns:a16="http://schemas.microsoft.com/office/drawing/2014/main" id="{181EADCB-77B8-4979-9DA4-BB98904F26FC}"/>
              </a:ext>
            </a:extLst>
          </p:cNvPr>
          <p:cNvCxnSpPr/>
          <p:nvPr/>
        </p:nvCxnSpPr>
        <p:spPr>
          <a:xfrm>
            <a:off x="1988459" y="5052825"/>
            <a:ext cx="7416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575384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72F8F-3ACD-4608-EDEE-57E85E666108}"/>
              </a:ext>
            </a:extLst>
          </p:cNvPr>
          <p:cNvSpPr>
            <a:spLocks noGrp="1"/>
          </p:cNvSpPr>
          <p:nvPr>
            <p:ph type="title"/>
          </p:nvPr>
        </p:nvSpPr>
        <p:spPr>
          <a:xfrm>
            <a:off x="1277256" y="269227"/>
            <a:ext cx="10076543" cy="448225"/>
          </a:xfrm>
        </p:spPr>
        <p:txBody>
          <a:bodyPr>
            <a:noAutofit/>
          </a:bodyPr>
          <a:lstStyle/>
          <a:p>
            <a:r>
              <a:rPr lang="en-US" sz="3400" dirty="0"/>
              <a:t>Sec. 393(4): No Deduction At Source</a:t>
            </a:r>
            <a:endParaRPr lang="en-IN" sz="3400" dirty="0"/>
          </a:p>
        </p:txBody>
      </p:sp>
      <p:pic>
        <p:nvPicPr>
          <p:cNvPr id="4" name="Picture 3">
            <a:extLst>
              <a:ext uri="{FF2B5EF4-FFF2-40B4-BE49-F238E27FC236}">
                <a16:creationId xmlns:a16="http://schemas.microsoft.com/office/drawing/2014/main" id="{B819D451-4587-4353-967F-A824F3EF1998}"/>
              </a:ext>
            </a:extLst>
          </p:cNvPr>
          <p:cNvPicPr>
            <a:picLocks noChangeAspect="1"/>
          </p:cNvPicPr>
          <p:nvPr/>
        </p:nvPicPr>
        <p:blipFill>
          <a:blip r:embed="rId2"/>
          <a:stretch>
            <a:fillRect/>
          </a:stretch>
        </p:blipFill>
        <p:spPr>
          <a:xfrm>
            <a:off x="1973945" y="830306"/>
            <a:ext cx="7416800" cy="645827"/>
          </a:xfrm>
          <a:prstGeom prst="rect">
            <a:avLst/>
          </a:prstGeom>
        </p:spPr>
      </p:pic>
      <p:pic>
        <p:nvPicPr>
          <p:cNvPr id="3" name="Picture 2">
            <a:extLst>
              <a:ext uri="{FF2B5EF4-FFF2-40B4-BE49-F238E27FC236}">
                <a16:creationId xmlns:a16="http://schemas.microsoft.com/office/drawing/2014/main" id="{E5A86DDA-10C0-4FE9-A70C-A29B34F2ED5E}"/>
              </a:ext>
            </a:extLst>
          </p:cNvPr>
          <p:cNvPicPr>
            <a:picLocks noChangeAspect="1"/>
          </p:cNvPicPr>
          <p:nvPr/>
        </p:nvPicPr>
        <p:blipFill>
          <a:blip r:embed="rId3"/>
          <a:stretch>
            <a:fillRect/>
          </a:stretch>
        </p:blipFill>
        <p:spPr>
          <a:xfrm>
            <a:off x="1973945" y="1476133"/>
            <a:ext cx="7416800" cy="3715238"/>
          </a:xfrm>
          <a:prstGeom prst="rect">
            <a:avLst/>
          </a:prstGeom>
        </p:spPr>
      </p:pic>
      <p:pic>
        <p:nvPicPr>
          <p:cNvPr id="6" name="Picture 5">
            <a:extLst>
              <a:ext uri="{FF2B5EF4-FFF2-40B4-BE49-F238E27FC236}">
                <a16:creationId xmlns:a16="http://schemas.microsoft.com/office/drawing/2014/main" id="{20048202-319B-4669-B1D6-DF3B8495C312}"/>
              </a:ext>
            </a:extLst>
          </p:cNvPr>
          <p:cNvPicPr>
            <a:picLocks noChangeAspect="1"/>
          </p:cNvPicPr>
          <p:nvPr/>
        </p:nvPicPr>
        <p:blipFill>
          <a:blip r:embed="rId4"/>
          <a:stretch>
            <a:fillRect/>
          </a:stretch>
        </p:blipFill>
        <p:spPr>
          <a:xfrm>
            <a:off x="1959431" y="5191371"/>
            <a:ext cx="7416800" cy="1267486"/>
          </a:xfrm>
          <a:prstGeom prst="rect">
            <a:avLst/>
          </a:prstGeom>
        </p:spPr>
      </p:pic>
    </p:spTree>
    <p:extLst>
      <p:ext uri="{BB962C8B-B14F-4D97-AF65-F5344CB8AC3E}">
        <p14:creationId xmlns:p14="http://schemas.microsoft.com/office/powerpoint/2010/main" val="301306777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72F8F-3ACD-4608-EDEE-57E85E666108}"/>
              </a:ext>
            </a:extLst>
          </p:cNvPr>
          <p:cNvSpPr>
            <a:spLocks noGrp="1"/>
          </p:cNvSpPr>
          <p:nvPr>
            <p:ph type="title"/>
          </p:nvPr>
        </p:nvSpPr>
        <p:spPr>
          <a:xfrm>
            <a:off x="1277256" y="269227"/>
            <a:ext cx="10076543" cy="448225"/>
          </a:xfrm>
        </p:spPr>
        <p:txBody>
          <a:bodyPr>
            <a:noAutofit/>
          </a:bodyPr>
          <a:lstStyle/>
          <a:p>
            <a:r>
              <a:rPr lang="en-US" sz="3400" dirty="0"/>
              <a:t>Sec. 393(4): No Deduction At Source</a:t>
            </a:r>
            <a:endParaRPr lang="en-IN" sz="3400" dirty="0"/>
          </a:p>
        </p:txBody>
      </p:sp>
      <p:pic>
        <p:nvPicPr>
          <p:cNvPr id="4" name="Picture 3">
            <a:extLst>
              <a:ext uri="{FF2B5EF4-FFF2-40B4-BE49-F238E27FC236}">
                <a16:creationId xmlns:a16="http://schemas.microsoft.com/office/drawing/2014/main" id="{B819D451-4587-4353-967F-A824F3EF1998}"/>
              </a:ext>
            </a:extLst>
          </p:cNvPr>
          <p:cNvPicPr>
            <a:picLocks noChangeAspect="1"/>
          </p:cNvPicPr>
          <p:nvPr/>
        </p:nvPicPr>
        <p:blipFill>
          <a:blip r:embed="rId2"/>
          <a:stretch>
            <a:fillRect/>
          </a:stretch>
        </p:blipFill>
        <p:spPr>
          <a:xfrm>
            <a:off x="1973945" y="830306"/>
            <a:ext cx="7416800" cy="645827"/>
          </a:xfrm>
          <a:prstGeom prst="rect">
            <a:avLst/>
          </a:prstGeom>
        </p:spPr>
      </p:pic>
      <p:pic>
        <p:nvPicPr>
          <p:cNvPr id="5" name="Picture 4">
            <a:extLst>
              <a:ext uri="{FF2B5EF4-FFF2-40B4-BE49-F238E27FC236}">
                <a16:creationId xmlns:a16="http://schemas.microsoft.com/office/drawing/2014/main" id="{DAF7050A-28AD-4834-913C-84FFF8F40EDF}"/>
              </a:ext>
            </a:extLst>
          </p:cNvPr>
          <p:cNvPicPr>
            <a:picLocks noChangeAspect="1"/>
          </p:cNvPicPr>
          <p:nvPr/>
        </p:nvPicPr>
        <p:blipFill>
          <a:blip r:embed="rId3"/>
          <a:stretch>
            <a:fillRect/>
          </a:stretch>
        </p:blipFill>
        <p:spPr>
          <a:xfrm>
            <a:off x="1973945" y="1476131"/>
            <a:ext cx="7416800" cy="3853320"/>
          </a:xfrm>
          <a:prstGeom prst="rect">
            <a:avLst/>
          </a:prstGeom>
        </p:spPr>
      </p:pic>
      <p:pic>
        <p:nvPicPr>
          <p:cNvPr id="7" name="Picture 6">
            <a:extLst>
              <a:ext uri="{FF2B5EF4-FFF2-40B4-BE49-F238E27FC236}">
                <a16:creationId xmlns:a16="http://schemas.microsoft.com/office/drawing/2014/main" id="{0DE0CC55-86A0-413B-BEBC-69DDB6084821}"/>
              </a:ext>
            </a:extLst>
          </p:cNvPr>
          <p:cNvPicPr>
            <a:picLocks noChangeAspect="1"/>
          </p:cNvPicPr>
          <p:nvPr/>
        </p:nvPicPr>
        <p:blipFill>
          <a:blip r:embed="rId4"/>
          <a:stretch>
            <a:fillRect/>
          </a:stretch>
        </p:blipFill>
        <p:spPr>
          <a:xfrm>
            <a:off x="1959431" y="5329451"/>
            <a:ext cx="7416800" cy="1259322"/>
          </a:xfrm>
          <a:prstGeom prst="rect">
            <a:avLst/>
          </a:prstGeom>
        </p:spPr>
      </p:pic>
    </p:spTree>
    <p:extLst>
      <p:ext uri="{BB962C8B-B14F-4D97-AF65-F5344CB8AC3E}">
        <p14:creationId xmlns:p14="http://schemas.microsoft.com/office/powerpoint/2010/main" val="172315876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72F8F-3ACD-4608-EDEE-57E85E666108}"/>
              </a:ext>
            </a:extLst>
          </p:cNvPr>
          <p:cNvSpPr>
            <a:spLocks noGrp="1"/>
          </p:cNvSpPr>
          <p:nvPr>
            <p:ph type="title"/>
          </p:nvPr>
        </p:nvSpPr>
        <p:spPr>
          <a:xfrm>
            <a:off x="1277256" y="269227"/>
            <a:ext cx="10076543" cy="448225"/>
          </a:xfrm>
        </p:spPr>
        <p:txBody>
          <a:bodyPr>
            <a:noAutofit/>
          </a:bodyPr>
          <a:lstStyle/>
          <a:p>
            <a:r>
              <a:rPr lang="en-US" sz="3400" dirty="0"/>
              <a:t>Sec. 393(4): No Deduction At Source</a:t>
            </a:r>
            <a:endParaRPr lang="en-IN" sz="3400" dirty="0"/>
          </a:p>
        </p:txBody>
      </p:sp>
      <p:pic>
        <p:nvPicPr>
          <p:cNvPr id="3" name="Picture 2">
            <a:extLst>
              <a:ext uri="{FF2B5EF4-FFF2-40B4-BE49-F238E27FC236}">
                <a16:creationId xmlns:a16="http://schemas.microsoft.com/office/drawing/2014/main" id="{6188C07F-A7F1-4A34-9AA3-5C25B96642A4}"/>
              </a:ext>
            </a:extLst>
          </p:cNvPr>
          <p:cNvPicPr>
            <a:picLocks noChangeAspect="1"/>
          </p:cNvPicPr>
          <p:nvPr/>
        </p:nvPicPr>
        <p:blipFill>
          <a:blip r:embed="rId2"/>
          <a:stretch>
            <a:fillRect/>
          </a:stretch>
        </p:blipFill>
        <p:spPr>
          <a:xfrm>
            <a:off x="1277256" y="1059543"/>
            <a:ext cx="9506858" cy="5529230"/>
          </a:xfrm>
          <a:prstGeom prst="rect">
            <a:avLst/>
          </a:prstGeom>
        </p:spPr>
      </p:pic>
    </p:spTree>
    <p:extLst>
      <p:ext uri="{BB962C8B-B14F-4D97-AF65-F5344CB8AC3E}">
        <p14:creationId xmlns:p14="http://schemas.microsoft.com/office/powerpoint/2010/main" val="366676263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E1E82-3FF8-6A2E-32DE-665554A79A57}"/>
              </a:ext>
            </a:extLst>
          </p:cNvPr>
          <p:cNvSpPr>
            <a:spLocks noGrp="1"/>
          </p:cNvSpPr>
          <p:nvPr>
            <p:ph type="title"/>
          </p:nvPr>
        </p:nvSpPr>
        <p:spPr/>
        <p:txBody>
          <a:bodyPr/>
          <a:lstStyle/>
          <a:p>
            <a:r>
              <a:rPr lang="en-US" dirty="0"/>
              <a:t>TCS</a:t>
            </a:r>
            <a:endParaRPr lang="en-IN" dirty="0"/>
          </a:p>
        </p:txBody>
      </p:sp>
      <p:sp>
        <p:nvSpPr>
          <p:cNvPr id="3" name="Text Placeholder 2">
            <a:extLst>
              <a:ext uri="{FF2B5EF4-FFF2-40B4-BE49-F238E27FC236}">
                <a16:creationId xmlns:a16="http://schemas.microsoft.com/office/drawing/2014/main" id="{8C36E4DE-C8A6-C03F-5DD6-D93474D027D0}"/>
              </a:ext>
            </a:extLst>
          </p:cNvPr>
          <p:cNvSpPr>
            <a:spLocks noGrp="1"/>
          </p:cNvSpPr>
          <p:nvPr>
            <p:ph type="body" idx="1"/>
          </p:nvPr>
        </p:nvSpPr>
        <p:spPr/>
        <p:txBody>
          <a:bodyPr/>
          <a:lstStyle/>
          <a:p>
            <a:r>
              <a:rPr lang="en-US" dirty="0"/>
              <a:t>Sec. 394</a:t>
            </a:r>
            <a:endParaRPr lang="en-IN" dirty="0"/>
          </a:p>
        </p:txBody>
      </p:sp>
    </p:spTree>
    <p:extLst>
      <p:ext uri="{BB962C8B-B14F-4D97-AF65-F5344CB8AC3E}">
        <p14:creationId xmlns:p14="http://schemas.microsoft.com/office/powerpoint/2010/main" val="384769944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1A4D6-5F38-679D-E03A-76C7C1823975}"/>
              </a:ext>
            </a:extLst>
          </p:cNvPr>
          <p:cNvSpPr>
            <a:spLocks noGrp="1"/>
          </p:cNvSpPr>
          <p:nvPr>
            <p:ph type="title"/>
          </p:nvPr>
        </p:nvSpPr>
        <p:spPr/>
        <p:txBody>
          <a:bodyPr/>
          <a:lstStyle/>
          <a:p>
            <a:r>
              <a:rPr lang="en-US" dirty="0"/>
              <a:t>Sec. 394 : TCS</a:t>
            </a:r>
            <a:endParaRPr lang="en-IN" dirty="0"/>
          </a:p>
        </p:txBody>
      </p:sp>
      <p:pic>
        <p:nvPicPr>
          <p:cNvPr id="5" name="Picture 4">
            <a:extLst>
              <a:ext uri="{FF2B5EF4-FFF2-40B4-BE49-F238E27FC236}">
                <a16:creationId xmlns:a16="http://schemas.microsoft.com/office/drawing/2014/main" id="{D27BADBF-04EA-A7B6-5F2C-C8C9B10943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191431"/>
            <a:ext cx="10089931" cy="2723657"/>
          </a:xfrm>
          <a:prstGeom prst="rect">
            <a:avLst/>
          </a:prstGeom>
        </p:spPr>
      </p:pic>
    </p:spTree>
    <p:extLst>
      <p:ext uri="{BB962C8B-B14F-4D97-AF65-F5344CB8AC3E}">
        <p14:creationId xmlns:p14="http://schemas.microsoft.com/office/powerpoint/2010/main" val="265858830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1A4D6-5F38-679D-E03A-76C7C1823975}"/>
              </a:ext>
            </a:extLst>
          </p:cNvPr>
          <p:cNvSpPr>
            <a:spLocks noGrp="1"/>
          </p:cNvSpPr>
          <p:nvPr>
            <p:ph type="title"/>
          </p:nvPr>
        </p:nvSpPr>
        <p:spPr>
          <a:xfrm>
            <a:off x="838200" y="365126"/>
            <a:ext cx="10515600" cy="605546"/>
          </a:xfrm>
        </p:spPr>
        <p:txBody>
          <a:bodyPr>
            <a:normAutofit fontScale="90000"/>
          </a:bodyPr>
          <a:lstStyle/>
          <a:p>
            <a:r>
              <a:rPr lang="en-US" dirty="0"/>
              <a:t>Sec. 394 : TCS</a:t>
            </a:r>
            <a:endParaRPr lang="en-IN" dirty="0"/>
          </a:p>
        </p:txBody>
      </p:sp>
      <p:pic>
        <p:nvPicPr>
          <p:cNvPr id="4" name="Picture 3">
            <a:extLst>
              <a:ext uri="{FF2B5EF4-FFF2-40B4-BE49-F238E27FC236}">
                <a16:creationId xmlns:a16="http://schemas.microsoft.com/office/drawing/2014/main" id="{DC21B3C0-934F-42CF-85DE-BA1AE145BBAE}"/>
              </a:ext>
            </a:extLst>
          </p:cNvPr>
          <p:cNvPicPr>
            <a:picLocks noChangeAspect="1"/>
          </p:cNvPicPr>
          <p:nvPr/>
        </p:nvPicPr>
        <p:blipFill>
          <a:blip r:embed="rId2"/>
          <a:stretch>
            <a:fillRect/>
          </a:stretch>
        </p:blipFill>
        <p:spPr>
          <a:xfrm>
            <a:off x="838201" y="1284514"/>
            <a:ext cx="9717258" cy="5039550"/>
          </a:xfrm>
          <a:prstGeom prst="rect">
            <a:avLst/>
          </a:prstGeom>
        </p:spPr>
      </p:pic>
    </p:spTree>
    <p:extLst>
      <p:ext uri="{BB962C8B-B14F-4D97-AF65-F5344CB8AC3E}">
        <p14:creationId xmlns:p14="http://schemas.microsoft.com/office/powerpoint/2010/main" val="181685766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1A4D6-5F38-679D-E03A-76C7C1823975}"/>
              </a:ext>
            </a:extLst>
          </p:cNvPr>
          <p:cNvSpPr>
            <a:spLocks noGrp="1"/>
          </p:cNvSpPr>
          <p:nvPr>
            <p:ph type="title"/>
          </p:nvPr>
        </p:nvSpPr>
        <p:spPr>
          <a:xfrm>
            <a:off x="838200" y="365126"/>
            <a:ext cx="10515600" cy="605546"/>
          </a:xfrm>
        </p:spPr>
        <p:txBody>
          <a:bodyPr>
            <a:normAutofit fontScale="90000"/>
          </a:bodyPr>
          <a:lstStyle/>
          <a:p>
            <a:r>
              <a:rPr lang="en-US" dirty="0"/>
              <a:t>Sec. 394 : TCS</a:t>
            </a:r>
            <a:endParaRPr lang="en-IN" dirty="0"/>
          </a:p>
        </p:txBody>
      </p:sp>
      <p:pic>
        <p:nvPicPr>
          <p:cNvPr id="3" name="Picture 2">
            <a:extLst>
              <a:ext uri="{FF2B5EF4-FFF2-40B4-BE49-F238E27FC236}">
                <a16:creationId xmlns:a16="http://schemas.microsoft.com/office/drawing/2014/main" id="{01BB4791-AD05-4313-BAA9-0AF21177B516}"/>
              </a:ext>
            </a:extLst>
          </p:cNvPr>
          <p:cNvPicPr>
            <a:picLocks noChangeAspect="1"/>
          </p:cNvPicPr>
          <p:nvPr/>
        </p:nvPicPr>
        <p:blipFill>
          <a:blip r:embed="rId2"/>
          <a:stretch>
            <a:fillRect/>
          </a:stretch>
        </p:blipFill>
        <p:spPr>
          <a:xfrm>
            <a:off x="1153887" y="2166256"/>
            <a:ext cx="9797142" cy="4326617"/>
          </a:xfrm>
          <a:prstGeom prst="rect">
            <a:avLst/>
          </a:prstGeom>
        </p:spPr>
      </p:pic>
      <p:pic>
        <p:nvPicPr>
          <p:cNvPr id="5" name="Picture 4">
            <a:extLst>
              <a:ext uri="{FF2B5EF4-FFF2-40B4-BE49-F238E27FC236}">
                <a16:creationId xmlns:a16="http://schemas.microsoft.com/office/drawing/2014/main" id="{D6084BF6-D6C9-4097-89F1-897A38A2955B}"/>
              </a:ext>
            </a:extLst>
          </p:cNvPr>
          <p:cNvPicPr>
            <a:picLocks noChangeAspect="1"/>
          </p:cNvPicPr>
          <p:nvPr/>
        </p:nvPicPr>
        <p:blipFill>
          <a:blip r:embed="rId3"/>
          <a:stretch>
            <a:fillRect/>
          </a:stretch>
        </p:blipFill>
        <p:spPr>
          <a:xfrm>
            <a:off x="996043" y="1231328"/>
            <a:ext cx="10042071" cy="847843"/>
          </a:xfrm>
          <a:prstGeom prst="rect">
            <a:avLst/>
          </a:prstGeom>
        </p:spPr>
      </p:pic>
    </p:spTree>
    <p:extLst>
      <p:ext uri="{BB962C8B-B14F-4D97-AF65-F5344CB8AC3E}">
        <p14:creationId xmlns:p14="http://schemas.microsoft.com/office/powerpoint/2010/main" val="247058209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A0687-46AB-403F-A90E-656F104B06AC}"/>
              </a:ext>
            </a:extLst>
          </p:cNvPr>
          <p:cNvSpPr>
            <a:spLocks noGrp="1"/>
          </p:cNvSpPr>
          <p:nvPr>
            <p:ph type="title"/>
          </p:nvPr>
        </p:nvSpPr>
        <p:spPr/>
        <p:txBody>
          <a:bodyPr/>
          <a:lstStyle/>
          <a:p>
            <a:r>
              <a:rPr lang="en-IN" dirty="0"/>
              <a:t>Sec. 402</a:t>
            </a:r>
          </a:p>
        </p:txBody>
      </p:sp>
      <p:sp>
        <p:nvSpPr>
          <p:cNvPr id="3" name="Text Placeholder 2">
            <a:extLst>
              <a:ext uri="{FF2B5EF4-FFF2-40B4-BE49-F238E27FC236}">
                <a16:creationId xmlns:a16="http://schemas.microsoft.com/office/drawing/2014/main" id="{B1CBD403-EDB8-4634-88A3-00AA6086886B}"/>
              </a:ext>
            </a:extLst>
          </p:cNvPr>
          <p:cNvSpPr>
            <a:spLocks noGrp="1"/>
          </p:cNvSpPr>
          <p:nvPr>
            <p:ph type="body" idx="1"/>
          </p:nvPr>
        </p:nvSpPr>
        <p:spPr/>
        <p:txBody>
          <a:bodyPr/>
          <a:lstStyle/>
          <a:p>
            <a:r>
              <a:rPr lang="en-IN" dirty="0"/>
              <a:t>Interpretation of Terms used in Chapter XIX-B</a:t>
            </a:r>
          </a:p>
        </p:txBody>
      </p:sp>
    </p:spTree>
    <p:extLst>
      <p:ext uri="{BB962C8B-B14F-4D97-AF65-F5344CB8AC3E}">
        <p14:creationId xmlns:p14="http://schemas.microsoft.com/office/powerpoint/2010/main" val="11512708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36B34-F088-D67C-5223-F5980215B133}"/>
              </a:ext>
            </a:extLst>
          </p:cNvPr>
          <p:cNvSpPr>
            <a:spLocks noGrp="1"/>
          </p:cNvSpPr>
          <p:nvPr>
            <p:ph type="title"/>
          </p:nvPr>
        </p:nvSpPr>
        <p:spPr/>
        <p:txBody>
          <a:bodyPr/>
          <a:lstStyle/>
          <a:p>
            <a:r>
              <a:rPr lang="en-US" dirty="0"/>
              <a:t>Income from Salary</a:t>
            </a:r>
            <a:br>
              <a:rPr lang="en-US" dirty="0"/>
            </a:br>
            <a:r>
              <a:rPr lang="en-US" dirty="0"/>
              <a:t>Income from House Property</a:t>
            </a:r>
            <a:endParaRPr lang="en-IN" dirty="0"/>
          </a:p>
        </p:txBody>
      </p:sp>
      <p:sp>
        <p:nvSpPr>
          <p:cNvPr id="3" name="Text Placeholder 2">
            <a:extLst>
              <a:ext uri="{FF2B5EF4-FFF2-40B4-BE49-F238E27FC236}">
                <a16:creationId xmlns:a16="http://schemas.microsoft.com/office/drawing/2014/main" id="{56668E0A-FB93-816F-F1A8-639AF9B9FA28}"/>
              </a:ext>
            </a:extLst>
          </p:cNvPr>
          <p:cNvSpPr>
            <a:spLocks noGrp="1"/>
          </p:cNvSpPr>
          <p:nvPr>
            <p:ph type="body" idx="1"/>
          </p:nvPr>
        </p:nvSpPr>
        <p:spPr/>
        <p:txBody>
          <a:bodyPr/>
          <a:lstStyle/>
          <a:p>
            <a:r>
              <a:rPr lang="en-US" dirty="0"/>
              <a:t>No major changes</a:t>
            </a:r>
          </a:p>
          <a:p>
            <a:r>
              <a:rPr lang="en-US" dirty="0"/>
              <a:t>Structurally improved presentation</a:t>
            </a:r>
            <a:endParaRPr lang="en-IN" dirty="0"/>
          </a:p>
        </p:txBody>
      </p:sp>
    </p:spTree>
    <p:extLst>
      <p:ext uri="{BB962C8B-B14F-4D97-AF65-F5344CB8AC3E}">
        <p14:creationId xmlns:p14="http://schemas.microsoft.com/office/powerpoint/2010/main" val="138081587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0B828-FF21-4515-AC05-4AEA7F6918F1}"/>
              </a:ext>
            </a:extLst>
          </p:cNvPr>
          <p:cNvSpPr>
            <a:spLocks noGrp="1"/>
          </p:cNvSpPr>
          <p:nvPr>
            <p:ph type="title"/>
          </p:nvPr>
        </p:nvSpPr>
        <p:spPr/>
        <p:txBody>
          <a:bodyPr/>
          <a:lstStyle/>
          <a:p>
            <a:r>
              <a:rPr lang="en-IN" dirty="0"/>
              <a:t>Sec. 402 : Interpretation</a:t>
            </a:r>
          </a:p>
        </p:txBody>
      </p:sp>
      <p:sp>
        <p:nvSpPr>
          <p:cNvPr id="3" name="Content Placeholder 2">
            <a:extLst>
              <a:ext uri="{FF2B5EF4-FFF2-40B4-BE49-F238E27FC236}">
                <a16:creationId xmlns:a16="http://schemas.microsoft.com/office/drawing/2014/main" id="{BDF7E3CD-CB54-407A-86AF-90AF1B316EA6}"/>
              </a:ext>
            </a:extLst>
          </p:cNvPr>
          <p:cNvSpPr>
            <a:spLocks noGrp="1"/>
          </p:cNvSpPr>
          <p:nvPr>
            <p:ph idx="1"/>
          </p:nvPr>
        </p:nvSpPr>
        <p:spPr/>
        <p:txBody>
          <a:bodyPr>
            <a:normAutofit/>
          </a:bodyPr>
          <a:lstStyle/>
          <a:p>
            <a:pPr algn="just"/>
            <a:r>
              <a:rPr lang="en-US" dirty="0"/>
              <a:t>Table entries need to be read with this section. </a:t>
            </a:r>
          </a:p>
          <a:p>
            <a:pPr lvl="1"/>
            <a:r>
              <a:rPr lang="en-US" dirty="0"/>
              <a:t>TDS from commission is u/s. 393(1) : Table Sl. No. 1, Meaning of Commission : U/s. 402(7).</a:t>
            </a:r>
          </a:p>
          <a:p>
            <a:pPr lvl="1" algn="just"/>
            <a:r>
              <a:rPr lang="en-US" i="1" dirty="0"/>
              <a:t>(7) </a:t>
            </a:r>
            <a:r>
              <a:rPr lang="en-US" dirty="0"/>
              <a:t>“commission or brokerage” includes any payment received or receivable, directly or indirectly, by a person acting on behalf of another person,––</a:t>
            </a:r>
          </a:p>
          <a:p>
            <a:pPr marL="914400" lvl="2" indent="0">
              <a:buNone/>
            </a:pPr>
            <a:r>
              <a:rPr lang="en-US" sz="2400" i="1" dirty="0"/>
              <a:t>(a) </a:t>
            </a:r>
            <a:r>
              <a:rPr lang="en-US" sz="2400" dirty="0"/>
              <a:t>for services rendered (not being professional services); or</a:t>
            </a:r>
          </a:p>
          <a:p>
            <a:pPr marL="914400" lvl="2" indent="0">
              <a:buNone/>
            </a:pPr>
            <a:r>
              <a:rPr lang="en-US" sz="2400" i="1" dirty="0"/>
              <a:t>(b) </a:t>
            </a:r>
            <a:r>
              <a:rPr lang="en-US" sz="2400" dirty="0"/>
              <a:t>for any services in the course of buying or selling of goods; or</a:t>
            </a:r>
          </a:p>
          <a:p>
            <a:pPr marL="914400" lvl="2" indent="0">
              <a:buNone/>
            </a:pPr>
            <a:r>
              <a:rPr lang="en-US" sz="2400" i="1" dirty="0"/>
              <a:t>(c) </a:t>
            </a:r>
            <a:r>
              <a:rPr lang="en-US" sz="2400" dirty="0"/>
              <a:t>in relation to any transaction relating to any asset, valuable article or </a:t>
            </a:r>
            <a:r>
              <a:rPr lang="en-IN" sz="2400" dirty="0"/>
              <a:t>thing, </a:t>
            </a:r>
            <a:r>
              <a:rPr lang="en-IN" sz="2400" dirty="0">
                <a:solidFill>
                  <a:srgbClr val="FF0000"/>
                </a:solidFill>
              </a:rPr>
              <a:t>not being securities. </a:t>
            </a:r>
          </a:p>
        </p:txBody>
      </p:sp>
    </p:spTree>
    <p:extLst>
      <p:ext uri="{BB962C8B-B14F-4D97-AF65-F5344CB8AC3E}">
        <p14:creationId xmlns:p14="http://schemas.microsoft.com/office/powerpoint/2010/main" val="195062844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B8169-F143-E9B8-784B-22CD625475F1}"/>
              </a:ext>
            </a:extLst>
          </p:cNvPr>
          <p:cNvSpPr>
            <a:spLocks noGrp="1"/>
          </p:cNvSpPr>
          <p:nvPr>
            <p:ph type="title"/>
          </p:nvPr>
        </p:nvSpPr>
        <p:spPr/>
        <p:txBody>
          <a:bodyPr/>
          <a:lstStyle/>
          <a:p>
            <a:r>
              <a:rPr lang="en-US" dirty="0"/>
              <a:t>Procedural </a:t>
            </a:r>
            <a:endParaRPr lang="en-IN" dirty="0"/>
          </a:p>
        </p:txBody>
      </p:sp>
      <p:graphicFrame>
        <p:nvGraphicFramePr>
          <p:cNvPr id="4" name="Table 3">
            <a:extLst>
              <a:ext uri="{FF2B5EF4-FFF2-40B4-BE49-F238E27FC236}">
                <a16:creationId xmlns:a16="http://schemas.microsoft.com/office/drawing/2014/main" id="{62664574-D1FE-42F4-9A41-CB076A5D68CD}"/>
              </a:ext>
            </a:extLst>
          </p:cNvPr>
          <p:cNvGraphicFramePr>
            <a:graphicFrameLocks noGrp="1"/>
          </p:cNvGraphicFramePr>
          <p:nvPr>
            <p:extLst>
              <p:ext uri="{D42A27DB-BD31-4B8C-83A1-F6EECF244321}">
                <p14:modId xmlns:p14="http://schemas.microsoft.com/office/powerpoint/2010/main" val="3192934192"/>
              </p:ext>
            </p:extLst>
          </p:nvPr>
        </p:nvGraphicFramePr>
        <p:xfrm>
          <a:off x="1067707" y="4562475"/>
          <a:ext cx="10279743" cy="396240"/>
        </p:xfrm>
        <a:graphic>
          <a:graphicData uri="http://schemas.openxmlformats.org/drawingml/2006/table">
            <a:tbl>
              <a:tblPr>
                <a:tableStyleId>{93296810-A885-4BE3-A3E7-6D5BEEA58F35}</a:tableStyleId>
              </a:tblPr>
              <a:tblGrid>
                <a:gridCol w="1271730">
                  <a:extLst>
                    <a:ext uri="{9D8B030D-6E8A-4147-A177-3AD203B41FA5}">
                      <a16:colId xmlns:a16="http://schemas.microsoft.com/office/drawing/2014/main" val="3541987785"/>
                    </a:ext>
                  </a:extLst>
                </a:gridCol>
                <a:gridCol w="6961499">
                  <a:extLst>
                    <a:ext uri="{9D8B030D-6E8A-4147-A177-3AD203B41FA5}">
                      <a16:colId xmlns:a16="http://schemas.microsoft.com/office/drawing/2014/main" val="3154564770"/>
                    </a:ext>
                  </a:extLst>
                </a:gridCol>
                <a:gridCol w="2046514">
                  <a:extLst>
                    <a:ext uri="{9D8B030D-6E8A-4147-A177-3AD203B41FA5}">
                      <a16:colId xmlns:a16="http://schemas.microsoft.com/office/drawing/2014/main" val="3375961247"/>
                    </a:ext>
                  </a:extLst>
                </a:gridCol>
              </a:tblGrid>
              <a:tr h="370840">
                <a:tc>
                  <a:txBody>
                    <a:bodyPr/>
                    <a:lstStyle/>
                    <a:p>
                      <a:r>
                        <a:rPr lang="en-IN" sz="2000" dirty="0"/>
                        <a:t>Sec. 395</a:t>
                      </a:r>
                    </a:p>
                  </a:txBody>
                  <a:tcPr/>
                </a:tc>
                <a:tc>
                  <a:txBody>
                    <a:bodyPr/>
                    <a:lstStyle/>
                    <a:p>
                      <a:r>
                        <a:rPr lang="en-US" sz="2000" dirty="0"/>
                        <a:t>Certificates</a:t>
                      </a:r>
                      <a:endParaRPr lang="en-US" sz="2000" b="1" dirty="0"/>
                    </a:p>
                  </a:txBody>
                  <a:tcPr/>
                </a:tc>
                <a:tc>
                  <a:txBody>
                    <a:bodyPr/>
                    <a:lstStyle/>
                    <a:p>
                      <a:r>
                        <a:rPr lang="en-IN" sz="2000" dirty="0"/>
                        <a:t>197, 203</a:t>
                      </a:r>
                    </a:p>
                  </a:txBody>
                  <a:tcPr/>
                </a:tc>
                <a:extLst>
                  <a:ext uri="{0D108BD9-81ED-4DB2-BD59-A6C34878D82A}">
                    <a16:rowId xmlns:a16="http://schemas.microsoft.com/office/drawing/2014/main" val="4152181376"/>
                  </a:ext>
                </a:extLst>
              </a:tr>
            </a:tbl>
          </a:graphicData>
        </a:graphic>
      </p:graphicFrame>
      <p:graphicFrame>
        <p:nvGraphicFramePr>
          <p:cNvPr id="5" name="Table 4">
            <a:extLst>
              <a:ext uri="{FF2B5EF4-FFF2-40B4-BE49-F238E27FC236}">
                <a16:creationId xmlns:a16="http://schemas.microsoft.com/office/drawing/2014/main" id="{0CBEF82E-4721-4FA4-829F-8D3AE3BE27BD}"/>
              </a:ext>
            </a:extLst>
          </p:cNvPr>
          <p:cNvGraphicFramePr>
            <a:graphicFrameLocks noGrp="1"/>
          </p:cNvGraphicFramePr>
          <p:nvPr>
            <p:extLst>
              <p:ext uri="{D42A27DB-BD31-4B8C-83A1-F6EECF244321}">
                <p14:modId xmlns:p14="http://schemas.microsoft.com/office/powerpoint/2010/main" val="2053839222"/>
              </p:ext>
            </p:extLst>
          </p:nvPr>
        </p:nvGraphicFramePr>
        <p:xfrm>
          <a:off x="1095843" y="5121242"/>
          <a:ext cx="10279743" cy="396240"/>
        </p:xfrm>
        <a:graphic>
          <a:graphicData uri="http://schemas.openxmlformats.org/drawingml/2006/table">
            <a:tbl>
              <a:tblPr>
                <a:tableStyleId>{7DF18680-E054-41AD-8BC1-D1AEF772440D}</a:tableStyleId>
              </a:tblPr>
              <a:tblGrid>
                <a:gridCol w="1255486">
                  <a:extLst>
                    <a:ext uri="{9D8B030D-6E8A-4147-A177-3AD203B41FA5}">
                      <a16:colId xmlns:a16="http://schemas.microsoft.com/office/drawing/2014/main" val="3541987785"/>
                    </a:ext>
                  </a:extLst>
                </a:gridCol>
                <a:gridCol w="6977743">
                  <a:extLst>
                    <a:ext uri="{9D8B030D-6E8A-4147-A177-3AD203B41FA5}">
                      <a16:colId xmlns:a16="http://schemas.microsoft.com/office/drawing/2014/main" val="3154564770"/>
                    </a:ext>
                  </a:extLst>
                </a:gridCol>
                <a:gridCol w="2046514">
                  <a:extLst>
                    <a:ext uri="{9D8B030D-6E8A-4147-A177-3AD203B41FA5}">
                      <a16:colId xmlns:a16="http://schemas.microsoft.com/office/drawing/2014/main" val="3375961247"/>
                    </a:ext>
                  </a:extLst>
                </a:gridCol>
              </a:tblGrid>
              <a:tr h="370840">
                <a:tc>
                  <a:txBody>
                    <a:bodyPr/>
                    <a:lstStyle/>
                    <a:p>
                      <a:r>
                        <a:rPr lang="en-IN" sz="2000" dirty="0"/>
                        <a:t>Sec. 397</a:t>
                      </a:r>
                    </a:p>
                  </a:txBody>
                  <a:tcPr/>
                </a:tc>
                <a:tc>
                  <a:txBody>
                    <a:bodyPr/>
                    <a:lstStyle/>
                    <a:p>
                      <a:r>
                        <a:rPr lang="en-US" sz="2000" dirty="0"/>
                        <a:t>Compliance and reporting</a:t>
                      </a:r>
                      <a:endParaRPr lang="en-US" sz="2000" b="1" dirty="0"/>
                    </a:p>
                  </a:txBody>
                  <a:tcPr/>
                </a:tc>
                <a:tc>
                  <a:txBody>
                    <a:bodyPr/>
                    <a:lstStyle/>
                    <a:p>
                      <a:r>
                        <a:rPr lang="en-US" sz="2000" dirty="0"/>
                        <a:t>200, 206</a:t>
                      </a:r>
                      <a:endParaRPr lang="en-IN" sz="2000" dirty="0"/>
                    </a:p>
                  </a:txBody>
                  <a:tcPr/>
                </a:tc>
                <a:extLst>
                  <a:ext uri="{0D108BD9-81ED-4DB2-BD59-A6C34878D82A}">
                    <a16:rowId xmlns:a16="http://schemas.microsoft.com/office/drawing/2014/main" val="4152181376"/>
                  </a:ext>
                </a:extLst>
              </a:tr>
            </a:tbl>
          </a:graphicData>
        </a:graphic>
      </p:graphicFrame>
      <p:graphicFrame>
        <p:nvGraphicFramePr>
          <p:cNvPr id="6" name="Table 5">
            <a:extLst>
              <a:ext uri="{FF2B5EF4-FFF2-40B4-BE49-F238E27FC236}">
                <a16:creationId xmlns:a16="http://schemas.microsoft.com/office/drawing/2014/main" id="{D5440269-281B-4032-9F8F-16C668F10C78}"/>
              </a:ext>
            </a:extLst>
          </p:cNvPr>
          <p:cNvGraphicFramePr>
            <a:graphicFrameLocks noGrp="1"/>
          </p:cNvGraphicFramePr>
          <p:nvPr>
            <p:extLst>
              <p:ext uri="{D42A27DB-BD31-4B8C-83A1-F6EECF244321}">
                <p14:modId xmlns:p14="http://schemas.microsoft.com/office/powerpoint/2010/main" val="2648009110"/>
              </p:ext>
            </p:extLst>
          </p:nvPr>
        </p:nvGraphicFramePr>
        <p:xfrm>
          <a:off x="1081774" y="5608874"/>
          <a:ext cx="10279743" cy="396240"/>
        </p:xfrm>
        <a:graphic>
          <a:graphicData uri="http://schemas.openxmlformats.org/drawingml/2006/table">
            <a:tbl>
              <a:tblPr>
                <a:tableStyleId>{00A15C55-8517-42AA-B614-E9B94910E393}</a:tableStyleId>
              </a:tblPr>
              <a:tblGrid>
                <a:gridCol w="1261179">
                  <a:extLst>
                    <a:ext uri="{9D8B030D-6E8A-4147-A177-3AD203B41FA5}">
                      <a16:colId xmlns:a16="http://schemas.microsoft.com/office/drawing/2014/main" val="3541987785"/>
                    </a:ext>
                  </a:extLst>
                </a:gridCol>
                <a:gridCol w="6972050">
                  <a:extLst>
                    <a:ext uri="{9D8B030D-6E8A-4147-A177-3AD203B41FA5}">
                      <a16:colId xmlns:a16="http://schemas.microsoft.com/office/drawing/2014/main" val="3154564770"/>
                    </a:ext>
                  </a:extLst>
                </a:gridCol>
                <a:gridCol w="2046514">
                  <a:extLst>
                    <a:ext uri="{9D8B030D-6E8A-4147-A177-3AD203B41FA5}">
                      <a16:colId xmlns:a16="http://schemas.microsoft.com/office/drawing/2014/main" val="3375961247"/>
                    </a:ext>
                  </a:extLst>
                </a:gridCol>
              </a:tblGrid>
              <a:tr h="370840">
                <a:tc>
                  <a:txBody>
                    <a:bodyPr/>
                    <a:lstStyle/>
                    <a:p>
                      <a:r>
                        <a:rPr lang="en-IN" sz="2000" dirty="0"/>
                        <a:t>Sec. 398</a:t>
                      </a:r>
                    </a:p>
                  </a:txBody>
                  <a:tcPr/>
                </a:tc>
                <a:tc>
                  <a:txBody>
                    <a:bodyPr/>
                    <a:lstStyle/>
                    <a:p>
                      <a:r>
                        <a:rPr lang="en-US" sz="2000" dirty="0"/>
                        <a:t>Consequences of failure to deduct or pay or, collect or pay</a:t>
                      </a:r>
                      <a:endParaRPr lang="en-US" sz="2000" b="1" dirty="0"/>
                    </a:p>
                  </a:txBody>
                  <a:tcPr/>
                </a:tc>
                <a:tc>
                  <a:txBody>
                    <a:bodyPr/>
                    <a:lstStyle/>
                    <a:p>
                      <a:r>
                        <a:rPr lang="en-US" sz="2000" dirty="0"/>
                        <a:t>201</a:t>
                      </a:r>
                      <a:endParaRPr lang="en-IN" sz="2000" dirty="0"/>
                    </a:p>
                  </a:txBody>
                  <a:tcPr/>
                </a:tc>
                <a:extLst>
                  <a:ext uri="{0D108BD9-81ED-4DB2-BD59-A6C34878D82A}">
                    <a16:rowId xmlns:a16="http://schemas.microsoft.com/office/drawing/2014/main" val="4152181376"/>
                  </a:ext>
                </a:extLst>
              </a:tr>
            </a:tbl>
          </a:graphicData>
        </a:graphic>
      </p:graphicFrame>
    </p:spTree>
    <p:extLst>
      <p:ext uri="{BB962C8B-B14F-4D97-AF65-F5344CB8AC3E}">
        <p14:creationId xmlns:p14="http://schemas.microsoft.com/office/powerpoint/2010/main" val="412820637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D952B-C3DF-45A1-54A1-93AFB0046E02}"/>
              </a:ext>
            </a:extLst>
          </p:cNvPr>
          <p:cNvSpPr>
            <a:spLocks noGrp="1"/>
          </p:cNvSpPr>
          <p:nvPr>
            <p:ph type="title"/>
          </p:nvPr>
        </p:nvSpPr>
        <p:spPr/>
        <p:txBody>
          <a:bodyPr/>
          <a:lstStyle/>
          <a:p>
            <a:r>
              <a:rPr lang="en-US" dirty="0"/>
              <a:t>Correction Statement</a:t>
            </a:r>
            <a:endParaRPr lang="en-IN" dirty="0"/>
          </a:p>
        </p:txBody>
      </p:sp>
      <p:sp>
        <p:nvSpPr>
          <p:cNvPr id="3" name="Content Placeholder 2">
            <a:extLst>
              <a:ext uri="{FF2B5EF4-FFF2-40B4-BE49-F238E27FC236}">
                <a16:creationId xmlns:a16="http://schemas.microsoft.com/office/drawing/2014/main" id="{138784E5-2ED2-1E08-5995-C3DC8D43C3C6}"/>
              </a:ext>
            </a:extLst>
          </p:cNvPr>
          <p:cNvSpPr>
            <a:spLocks noGrp="1"/>
          </p:cNvSpPr>
          <p:nvPr>
            <p:ph idx="1"/>
          </p:nvPr>
        </p:nvSpPr>
        <p:spPr/>
        <p:txBody>
          <a:bodyPr/>
          <a:lstStyle/>
          <a:p>
            <a:pPr marL="0" indent="0">
              <a:buNone/>
            </a:pPr>
            <a:r>
              <a:rPr lang="en-US" b="1" u="sng" dirty="0"/>
              <a:t>Sec. 397(f) : </a:t>
            </a:r>
          </a:p>
          <a:p>
            <a:pPr algn="just"/>
            <a:r>
              <a:rPr lang="en-US" b="0" i="0" u="none" strike="noStrike" baseline="0" dirty="0">
                <a:solidFill>
                  <a:srgbClr val="231F20"/>
                </a:solidFill>
              </a:rPr>
              <a:t>Every person referred to in clause (</a:t>
            </a:r>
            <a:r>
              <a:rPr lang="en-US" b="0" i="1" u="none" strike="noStrike" baseline="0" dirty="0">
                <a:solidFill>
                  <a:srgbClr val="231F20"/>
                </a:solidFill>
              </a:rPr>
              <a:t>b</a:t>
            </a:r>
            <a:r>
              <a:rPr lang="en-US" b="0" i="0" u="none" strike="noStrike" baseline="0" dirty="0">
                <a:solidFill>
                  <a:srgbClr val="231F20"/>
                </a:solidFill>
              </a:rPr>
              <a:t>) or (</a:t>
            </a:r>
            <a:r>
              <a:rPr lang="en-US" b="0" i="1" u="none" strike="noStrike" baseline="0" dirty="0">
                <a:solidFill>
                  <a:srgbClr val="231F20"/>
                </a:solidFill>
              </a:rPr>
              <a:t>e</a:t>
            </a:r>
            <a:r>
              <a:rPr lang="en-US" b="0" i="0" u="none" strike="noStrike" baseline="0" dirty="0">
                <a:solidFill>
                  <a:srgbClr val="231F20"/>
                </a:solidFill>
              </a:rPr>
              <a:t>) may correct any discrepancy or update the information furnished, in the statement delivered under the said clauses, by delivering a correction statement in such form and verified in such manner as may be prescribed, to the prescribed authority under the said clauses, </a:t>
            </a:r>
            <a:r>
              <a:rPr lang="en-US" b="0" i="0" u="none" strike="noStrike" baseline="0" dirty="0">
                <a:solidFill>
                  <a:srgbClr val="FF0000"/>
                </a:solidFill>
              </a:rPr>
              <a:t>within two years from the end of the tax year in which such statement is required to be delivered </a:t>
            </a:r>
            <a:r>
              <a:rPr lang="en-US" b="0" i="0" u="none" strike="noStrike" baseline="0" dirty="0">
                <a:solidFill>
                  <a:srgbClr val="231F20"/>
                </a:solidFill>
              </a:rPr>
              <a:t>under the said clauses or under section 200 of the Income-tax </a:t>
            </a:r>
            <a:r>
              <a:rPr lang="en-IN" b="0" i="0" u="none" strike="noStrike" baseline="0" dirty="0">
                <a:solidFill>
                  <a:srgbClr val="231F20"/>
                </a:solidFill>
              </a:rPr>
              <a:t>Act, 1961.</a:t>
            </a:r>
            <a:endParaRPr lang="en-IN" dirty="0"/>
          </a:p>
        </p:txBody>
      </p:sp>
    </p:spTree>
    <p:extLst>
      <p:ext uri="{BB962C8B-B14F-4D97-AF65-F5344CB8AC3E}">
        <p14:creationId xmlns:p14="http://schemas.microsoft.com/office/powerpoint/2010/main" val="128510203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0CE1C-5F17-935F-3C7C-AE4DD9EEEC4F}"/>
              </a:ext>
            </a:extLst>
          </p:cNvPr>
          <p:cNvSpPr>
            <a:spLocks noGrp="1"/>
          </p:cNvSpPr>
          <p:nvPr>
            <p:ph type="title"/>
          </p:nvPr>
        </p:nvSpPr>
        <p:spPr/>
        <p:txBody>
          <a:bodyPr/>
          <a:lstStyle/>
          <a:p>
            <a:r>
              <a:rPr lang="en-US" dirty="0"/>
              <a:t>Immediate Issues</a:t>
            </a:r>
            <a:endParaRPr lang="en-IN" dirty="0"/>
          </a:p>
        </p:txBody>
      </p:sp>
      <p:sp>
        <p:nvSpPr>
          <p:cNvPr id="3" name="Content Placeholder 2">
            <a:extLst>
              <a:ext uri="{FF2B5EF4-FFF2-40B4-BE49-F238E27FC236}">
                <a16:creationId xmlns:a16="http://schemas.microsoft.com/office/drawing/2014/main" id="{6DDF522E-84F5-C75C-6489-FD5C3C9F919A}"/>
              </a:ext>
            </a:extLst>
          </p:cNvPr>
          <p:cNvSpPr>
            <a:spLocks noGrp="1"/>
          </p:cNvSpPr>
          <p:nvPr>
            <p:ph idx="1"/>
          </p:nvPr>
        </p:nvSpPr>
        <p:spPr/>
        <p:txBody>
          <a:bodyPr>
            <a:normAutofit/>
          </a:bodyPr>
          <a:lstStyle/>
          <a:p>
            <a:r>
              <a:rPr lang="en-US" dirty="0"/>
              <a:t>Out of whole of 2025 Act, TDS would be the first issue on the block, requiring immediate implementation.</a:t>
            </a:r>
          </a:p>
          <a:p>
            <a:pPr lvl="1"/>
            <a:r>
              <a:rPr lang="en-US" dirty="0">
                <a:solidFill>
                  <a:srgbClr val="FF0000"/>
                </a:solidFill>
              </a:rPr>
              <a:t>New Challans?</a:t>
            </a:r>
          </a:p>
          <a:p>
            <a:pPr lvl="1"/>
            <a:r>
              <a:rPr lang="en-US" dirty="0">
                <a:solidFill>
                  <a:srgbClr val="FF0000"/>
                </a:solidFill>
              </a:rPr>
              <a:t>New “Form 13”?</a:t>
            </a:r>
          </a:p>
          <a:p>
            <a:pPr lvl="1"/>
            <a:r>
              <a:rPr lang="en-US" dirty="0">
                <a:solidFill>
                  <a:srgbClr val="FF0000"/>
                </a:solidFill>
              </a:rPr>
              <a:t>Revised Accounting Codes, Accounting software </a:t>
            </a:r>
            <a:r>
              <a:rPr lang="en-US" dirty="0" err="1">
                <a:solidFill>
                  <a:srgbClr val="FF0000"/>
                </a:solidFill>
              </a:rPr>
              <a:t>updations</a:t>
            </a:r>
            <a:endParaRPr lang="en-US" dirty="0">
              <a:solidFill>
                <a:srgbClr val="FF0000"/>
              </a:solidFill>
            </a:endParaRPr>
          </a:p>
          <a:p>
            <a:r>
              <a:rPr lang="en-US" dirty="0"/>
              <a:t>On 7</a:t>
            </a:r>
            <a:r>
              <a:rPr lang="en-US" baseline="30000" dirty="0"/>
              <a:t>th</a:t>
            </a:r>
            <a:r>
              <a:rPr lang="en-US" dirty="0"/>
              <a:t> of May, assessee would  be paying challan for </a:t>
            </a:r>
            <a:r>
              <a:rPr lang="en-US" dirty="0">
                <a:solidFill>
                  <a:srgbClr val="FF0000"/>
                </a:solidFill>
              </a:rPr>
              <a:t>T.Y.</a:t>
            </a:r>
            <a:r>
              <a:rPr lang="en-US" dirty="0"/>
              <a:t> 26-27 and then on 31</a:t>
            </a:r>
            <a:r>
              <a:rPr lang="en-US" baseline="30000" dirty="0"/>
              <a:t>st</a:t>
            </a:r>
            <a:r>
              <a:rPr lang="en-US" dirty="0"/>
              <a:t> of May, challans of </a:t>
            </a:r>
            <a:r>
              <a:rPr lang="en-US" dirty="0">
                <a:solidFill>
                  <a:srgbClr val="FF0000"/>
                </a:solidFill>
              </a:rPr>
              <a:t>A.Y.</a:t>
            </a:r>
            <a:r>
              <a:rPr lang="en-US" dirty="0"/>
              <a:t> 26-27 would get paid.</a:t>
            </a:r>
          </a:p>
        </p:txBody>
      </p:sp>
    </p:spTree>
    <p:extLst>
      <p:ext uri="{BB962C8B-B14F-4D97-AF65-F5344CB8AC3E}">
        <p14:creationId xmlns:p14="http://schemas.microsoft.com/office/powerpoint/2010/main" val="1135458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down)">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3"/>
          <p:cNvSpPr>
            <a:spLocks noGrp="1"/>
          </p:cNvSpPr>
          <p:nvPr>
            <p:ph type="title" idx="4294967295"/>
          </p:nvPr>
        </p:nvSpPr>
        <p:spPr>
          <a:xfrm>
            <a:off x="0" y="2047315"/>
            <a:ext cx="12192000" cy="1362075"/>
          </a:xfrm>
        </p:spPr>
        <p:txBody>
          <a:bodyPr>
            <a:normAutofit/>
          </a:bodyPr>
          <a:lstStyle/>
          <a:p>
            <a:pPr marL="342900" indent="-342900" algn="ctr"/>
            <a:r>
              <a:rPr lang="en-US" sz="8800" b="1" dirty="0">
                <a:solidFill>
                  <a:srgbClr val="00B0F0"/>
                </a:solidFill>
              </a:rPr>
              <a:t>Thank You</a:t>
            </a:r>
          </a:p>
        </p:txBody>
      </p:sp>
      <p:sp>
        <p:nvSpPr>
          <p:cNvPr id="15" name="TextBox 14"/>
          <p:cNvSpPr txBox="1"/>
          <p:nvPr/>
        </p:nvSpPr>
        <p:spPr>
          <a:xfrm>
            <a:off x="471488" y="333375"/>
            <a:ext cx="8229600" cy="1077218"/>
          </a:xfrm>
          <a:prstGeom prst="rect">
            <a:avLst/>
          </a:prstGeom>
          <a:noFill/>
        </p:spPr>
        <p:txBody>
          <a:bodyPr wrap="square" rtlCol="0">
            <a:spAutoFit/>
          </a:bodyPr>
          <a:lstStyle/>
          <a:p>
            <a:r>
              <a:rPr lang="en-US" sz="3200" b="1" dirty="0">
                <a:solidFill>
                  <a:srgbClr val="FF0000"/>
                </a:solidFill>
              </a:rPr>
              <a:t>Knowledge and Happiness –</a:t>
            </a:r>
          </a:p>
          <a:p>
            <a:r>
              <a:rPr lang="en-US" sz="3200" b="1" dirty="0">
                <a:solidFill>
                  <a:srgbClr val="FF0000"/>
                </a:solidFill>
              </a:rPr>
              <a:t>Only Two Things Increase By Sharing</a:t>
            </a:r>
          </a:p>
        </p:txBody>
      </p:sp>
      <p:sp>
        <p:nvSpPr>
          <p:cNvPr id="2" name="TextBox 1"/>
          <p:cNvSpPr txBox="1"/>
          <p:nvPr/>
        </p:nvSpPr>
        <p:spPr>
          <a:xfrm>
            <a:off x="7362825" y="4257675"/>
            <a:ext cx="4648200" cy="1323439"/>
          </a:xfrm>
          <a:prstGeom prst="rect">
            <a:avLst/>
          </a:prstGeom>
          <a:noFill/>
        </p:spPr>
        <p:txBody>
          <a:bodyPr wrap="square" rtlCol="0">
            <a:spAutoFit/>
          </a:bodyPr>
          <a:lstStyle/>
          <a:p>
            <a:pPr algn="r"/>
            <a:r>
              <a:rPr lang="en-US" sz="2000" b="1" dirty="0">
                <a:solidFill>
                  <a:srgbClr val="FF0000"/>
                </a:solidFill>
                <a:latin typeface="Book Antiqua" panose="02040602050305030304" pitchFamily="18" charset="0"/>
              </a:rPr>
              <a:t>CA. Manish </a:t>
            </a:r>
            <a:r>
              <a:rPr lang="en-US" sz="2000" b="1" dirty="0" err="1">
                <a:solidFill>
                  <a:srgbClr val="FF0000"/>
                </a:solidFill>
                <a:latin typeface="Book Antiqua" panose="02040602050305030304" pitchFamily="18" charset="0"/>
              </a:rPr>
              <a:t>Dafria</a:t>
            </a:r>
            <a:r>
              <a:rPr lang="en-US" sz="2000" b="1" dirty="0">
                <a:solidFill>
                  <a:srgbClr val="FF0000"/>
                </a:solidFill>
                <a:latin typeface="Book Antiqua" panose="02040602050305030304" pitchFamily="18" charset="0"/>
              </a:rPr>
              <a:t>, Indore</a:t>
            </a:r>
          </a:p>
          <a:p>
            <a:pPr algn="r"/>
            <a:r>
              <a:rPr lang="en-US" sz="2000" b="1" dirty="0">
                <a:solidFill>
                  <a:srgbClr val="FF0000"/>
                </a:solidFill>
                <a:latin typeface="Book Antiqua" panose="02040602050305030304" pitchFamily="18" charset="0"/>
                <a:hlinkClick r:id="rId2"/>
              </a:rPr>
              <a:t>mdafria@gmail.com</a:t>
            </a:r>
            <a:endParaRPr lang="en-US" sz="2000" b="1" dirty="0">
              <a:solidFill>
                <a:srgbClr val="FF0000"/>
              </a:solidFill>
              <a:latin typeface="Book Antiqua" panose="02040602050305030304" pitchFamily="18" charset="0"/>
            </a:endParaRPr>
          </a:p>
          <a:p>
            <a:pPr algn="r"/>
            <a:endParaRPr lang="en-US" sz="2000" b="1" dirty="0">
              <a:solidFill>
                <a:srgbClr val="FF0000"/>
              </a:solidFill>
              <a:latin typeface="Book Antiqua" panose="02040602050305030304" pitchFamily="18" charset="0"/>
            </a:endParaRPr>
          </a:p>
          <a:p>
            <a:pPr algn="r"/>
            <a:r>
              <a:rPr lang="en-US" sz="2000" b="1" dirty="0">
                <a:solidFill>
                  <a:srgbClr val="FF0000"/>
                </a:solidFill>
                <a:latin typeface="Book Antiqua" panose="02040602050305030304" pitchFamily="18" charset="0"/>
              </a:rPr>
              <a:t>98260 46463</a:t>
            </a:r>
            <a:endParaRPr lang="en-IN" sz="2000" b="1" dirty="0">
              <a:solidFill>
                <a:srgbClr val="FF0000"/>
              </a:solidFill>
              <a:latin typeface="Book Antiqua" panose="02040602050305030304" pitchFamily="18" charset="0"/>
            </a:endParaRPr>
          </a:p>
        </p:txBody>
      </p:sp>
      <p:sp>
        <p:nvSpPr>
          <p:cNvPr id="4" name="Footer Placeholder 3"/>
          <p:cNvSpPr>
            <a:spLocks noGrp="1"/>
          </p:cNvSpPr>
          <p:nvPr>
            <p:ph type="ftr" sz="quarter" idx="11"/>
          </p:nvPr>
        </p:nvSpPr>
        <p:spPr/>
        <p:txBody>
          <a:bodyPr/>
          <a:lstStyle/>
          <a:p>
            <a:r>
              <a:rPr lang="en-IN"/>
              <a:t>CA. Manish Dafria, Indore</a:t>
            </a:r>
          </a:p>
        </p:txBody>
      </p:sp>
    </p:spTree>
    <p:extLst>
      <p:ext uri="{BB962C8B-B14F-4D97-AF65-F5344CB8AC3E}">
        <p14:creationId xmlns:p14="http://schemas.microsoft.com/office/powerpoint/2010/main" val="3831422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wipe(up)">
                                      <p:cBhvr>
                                        <p:cTn id="7" dur="500"/>
                                        <p:tgtEl>
                                          <p:spTgt spid="37890"/>
                                        </p:tgtEl>
                                      </p:cBhvr>
                                    </p:animEffect>
                                  </p:childTnLst>
                                </p:cTn>
                              </p:par>
                            </p:childTnLst>
                          </p:cTn>
                        </p:par>
                        <p:par>
                          <p:cTn id="8" fill="hold">
                            <p:stCondLst>
                              <p:cond delay="500"/>
                            </p:stCondLst>
                            <p:childTnLst>
                              <p:par>
                                <p:cTn id="9" presetID="5" presetClass="entr" presetSubtype="10" fill="hold" grpId="0" nodeType="afterEffect">
                                  <p:stCondLst>
                                    <p:cond delay="500"/>
                                  </p:stCondLst>
                                  <p:childTnLst>
                                    <p:set>
                                      <p:cBhvr>
                                        <p:cTn id="10" dur="1" fill="hold">
                                          <p:stCondLst>
                                            <p:cond delay="0"/>
                                          </p:stCondLst>
                                        </p:cTn>
                                        <p:tgtEl>
                                          <p:spTgt spid="15"/>
                                        </p:tgtEl>
                                        <p:attrNameLst>
                                          <p:attrName>style.visibility</p:attrName>
                                        </p:attrNameLst>
                                      </p:cBhvr>
                                      <p:to>
                                        <p:strVal val="visible"/>
                                      </p:to>
                                    </p:set>
                                    <p:animEffect transition="in" filter="checkerboard(across)">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37112-0FAF-4DAC-B5B2-A8915DAE0CB9}"/>
              </a:ext>
            </a:extLst>
          </p:cNvPr>
          <p:cNvSpPr>
            <a:spLocks noGrp="1"/>
          </p:cNvSpPr>
          <p:nvPr>
            <p:ph type="title"/>
          </p:nvPr>
        </p:nvSpPr>
        <p:spPr>
          <a:xfrm>
            <a:off x="234501" y="20430"/>
            <a:ext cx="10515600" cy="1325563"/>
          </a:xfrm>
        </p:spPr>
        <p:txBody>
          <a:bodyPr/>
          <a:lstStyle/>
          <a:p>
            <a:r>
              <a:rPr lang="en-IN" dirty="0"/>
              <a:t>Income from Salaries</a:t>
            </a:r>
          </a:p>
        </p:txBody>
      </p:sp>
      <p:graphicFrame>
        <p:nvGraphicFramePr>
          <p:cNvPr id="4" name="Table 3">
            <a:extLst>
              <a:ext uri="{FF2B5EF4-FFF2-40B4-BE49-F238E27FC236}">
                <a16:creationId xmlns:a16="http://schemas.microsoft.com/office/drawing/2014/main" id="{5FD078F4-7CC2-4322-A0C0-0743B9F45F11}"/>
              </a:ext>
            </a:extLst>
          </p:cNvPr>
          <p:cNvGraphicFramePr>
            <a:graphicFrameLocks noGrp="1"/>
          </p:cNvGraphicFramePr>
          <p:nvPr>
            <p:extLst>
              <p:ext uri="{D42A27DB-BD31-4B8C-83A1-F6EECF244321}">
                <p14:modId xmlns:p14="http://schemas.microsoft.com/office/powerpoint/2010/main" val="288389213"/>
              </p:ext>
            </p:extLst>
          </p:nvPr>
        </p:nvGraphicFramePr>
        <p:xfrm>
          <a:off x="1074057" y="1879880"/>
          <a:ext cx="10279743" cy="396240"/>
        </p:xfrm>
        <a:graphic>
          <a:graphicData uri="http://schemas.openxmlformats.org/drawingml/2006/table">
            <a:tbl>
              <a:tblPr>
                <a:tableStyleId>{21E4AEA4-8DFA-4A89-87EB-49C32662AFE0}</a:tableStyleId>
              </a:tblPr>
              <a:tblGrid>
                <a:gridCol w="1255486">
                  <a:extLst>
                    <a:ext uri="{9D8B030D-6E8A-4147-A177-3AD203B41FA5}">
                      <a16:colId xmlns:a16="http://schemas.microsoft.com/office/drawing/2014/main" val="3541987785"/>
                    </a:ext>
                  </a:extLst>
                </a:gridCol>
                <a:gridCol w="6977743">
                  <a:extLst>
                    <a:ext uri="{9D8B030D-6E8A-4147-A177-3AD203B41FA5}">
                      <a16:colId xmlns:a16="http://schemas.microsoft.com/office/drawing/2014/main" val="3154564770"/>
                    </a:ext>
                  </a:extLst>
                </a:gridCol>
                <a:gridCol w="2046514">
                  <a:extLst>
                    <a:ext uri="{9D8B030D-6E8A-4147-A177-3AD203B41FA5}">
                      <a16:colId xmlns:a16="http://schemas.microsoft.com/office/drawing/2014/main" val="3375961247"/>
                    </a:ext>
                  </a:extLst>
                </a:gridCol>
              </a:tblGrid>
              <a:tr h="370840">
                <a:tc>
                  <a:txBody>
                    <a:bodyPr/>
                    <a:lstStyle/>
                    <a:p>
                      <a:r>
                        <a:rPr lang="en-IN" sz="2000" dirty="0"/>
                        <a:t>Sec. 15</a:t>
                      </a:r>
                    </a:p>
                  </a:txBody>
                  <a:tcPr/>
                </a:tc>
                <a:tc>
                  <a:txBody>
                    <a:bodyPr/>
                    <a:lstStyle/>
                    <a:p>
                      <a:r>
                        <a:rPr lang="en-IN" sz="2000" b="0" dirty="0"/>
                        <a:t>Charging Provision </a:t>
                      </a:r>
                    </a:p>
                  </a:txBody>
                  <a:tcPr/>
                </a:tc>
                <a:tc>
                  <a:txBody>
                    <a:bodyPr/>
                    <a:lstStyle/>
                    <a:p>
                      <a:r>
                        <a:rPr lang="en-US" sz="2000" dirty="0"/>
                        <a:t>1</a:t>
                      </a:r>
                      <a:r>
                        <a:rPr lang="en-IN" sz="2000" dirty="0"/>
                        <a:t>5</a:t>
                      </a:r>
                    </a:p>
                  </a:txBody>
                  <a:tcPr/>
                </a:tc>
                <a:extLst>
                  <a:ext uri="{0D108BD9-81ED-4DB2-BD59-A6C34878D82A}">
                    <a16:rowId xmlns:a16="http://schemas.microsoft.com/office/drawing/2014/main" val="4152181376"/>
                  </a:ext>
                </a:extLst>
              </a:tr>
            </a:tbl>
          </a:graphicData>
        </a:graphic>
      </p:graphicFrame>
      <p:graphicFrame>
        <p:nvGraphicFramePr>
          <p:cNvPr id="6" name="Table 5">
            <a:extLst>
              <a:ext uri="{FF2B5EF4-FFF2-40B4-BE49-F238E27FC236}">
                <a16:creationId xmlns:a16="http://schemas.microsoft.com/office/drawing/2014/main" id="{CE5CE783-A333-4509-A44D-F486E7A6B215}"/>
              </a:ext>
            </a:extLst>
          </p:cNvPr>
          <p:cNvGraphicFramePr>
            <a:graphicFrameLocks noGrp="1"/>
          </p:cNvGraphicFramePr>
          <p:nvPr>
            <p:extLst>
              <p:ext uri="{D42A27DB-BD31-4B8C-83A1-F6EECF244321}">
                <p14:modId xmlns:p14="http://schemas.microsoft.com/office/powerpoint/2010/main" val="3253332454"/>
              </p:ext>
            </p:extLst>
          </p:nvPr>
        </p:nvGraphicFramePr>
        <p:xfrm>
          <a:off x="1074056" y="2391737"/>
          <a:ext cx="10279743" cy="396240"/>
        </p:xfrm>
        <a:graphic>
          <a:graphicData uri="http://schemas.openxmlformats.org/drawingml/2006/table">
            <a:tbl>
              <a:tblPr>
                <a:tableStyleId>{F5AB1C69-6EDB-4FF4-983F-18BD219EF322}</a:tableStyleId>
              </a:tblPr>
              <a:tblGrid>
                <a:gridCol w="1255486">
                  <a:extLst>
                    <a:ext uri="{9D8B030D-6E8A-4147-A177-3AD203B41FA5}">
                      <a16:colId xmlns:a16="http://schemas.microsoft.com/office/drawing/2014/main" val="3541987785"/>
                    </a:ext>
                  </a:extLst>
                </a:gridCol>
                <a:gridCol w="6977743">
                  <a:extLst>
                    <a:ext uri="{9D8B030D-6E8A-4147-A177-3AD203B41FA5}">
                      <a16:colId xmlns:a16="http://schemas.microsoft.com/office/drawing/2014/main" val="3154564770"/>
                    </a:ext>
                  </a:extLst>
                </a:gridCol>
                <a:gridCol w="2046514">
                  <a:extLst>
                    <a:ext uri="{9D8B030D-6E8A-4147-A177-3AD203B41FA5}">
                      <a16:colId xmlns:a16="http://schemas.microsoft.com/office/drawing/2014/main" val="3375961247"/>
                    </a:ext>
                  </a:extLst>
                </a:gridCol>
              </a:tblGrid>
              <a:tr h="370840">
                <a:tc>
                  <a:txBody>
                    <a:bodyPr/>
                    <a:lstStyle/>
                    <a:p>
                      <a:r>
                        <a:rPr lang="en-IN" sz="2000" dirty="0"/>
                        <a:t>Sec. 16</a:t>
                      </a:r>
                    </a:p>
                  </a:txBody>
                  <a:tcPr/>
                </a:tc>
                <a:tc>
                  <a:txBody>
                    <a:bodyPr/>
                    <a:lstStyle/>
                    <a:p>
                      <a:r>
                        <a:rPr lang="en-US" sz="2000" b="0" dirty="0"/>
                        <a:t>Inclusion in salary</a:t>
                      </a:r>
                      <a:endParaRPr lang="en-IN" sz="2000" b="0" dirty="0"/>
                    </a:p>
                  </a:txBody>
                  <a:tcPr/>
                </a:tc>
                <a:tc>
                  <a:txBody>
                    <a:bodyPr/>
                    <a:lstStyle/>
                    <a:p>
                      <a:r>
                        <a:rPr lang="en-IN" sz="2000" dirty="0"/>
                        <a:t>17(1)</a:t>
                      </a:r>
                    </a:p>
                  </a:txBody>
                  <a:tcPr/>
                </a:tc>
                <a:extLst>
                  <a:ext uri="{0D108BD9-81ED-4DB2-BD59-A6C34878D82A}">
                    <a16:rowId xmlns:a16="http://schemas.microsoft.com/office/drawing/2014/main" val="4152181376"/>
                  </a:ext>
                </a:extLst>
              </a:tr>
            </a:tbl>
          </a:graphicData>
        </a:graphic>
      </p:graphicFrame>
      <p:graphicFrame>
        <p:nvGraphicFramePr>
          <p:cNvPr id="8" name="Table 7">
            <a:extLst>
              <a:ext uri="{FF2B5EF4-FFF2-40B4-BE49-F238E27FC236}">
                <a16:creationId xmlns:a16="http://schemas.microsoft.com/office/drawing/2014/main" id="{ABCE6481-5EF3-4E7E-A255-7779A0980780}"/>
              </a:ext>
            </a:extLst>
          </p:cNvPr>
          <p:cNvGraphicFramePr>
            <a:graphicFrameLocks noGrp="1"/>
          </p:cNvGraphicFramePr>
          <p:nvPr>
            <p:extLst>
              <p:ext uri="{D42A27DB-BD31-4B8C-83A1-F6EECF244321}">
                <p14:modId xmlns:p14="http://schemas.microsoft.com/office/powerpoint/2010/main" val="831968545"/>
              </p:ext>
            </p:extLst>
          </p:nvPr>
        </p:nvGraphicFramePr>
        <p:xfrm>
          <a:off x="1074055" y="2888305"/>
          <a:ext cx="10279743" cy="396240"/>
        </p:xfrm>
        <a:graphic>
          <a:graphicData uri="http://schemas.openxmlformats.org/drawingml/2006/table">
            <a:tbl>
              <a:tblPr>
                <a:tableStyleId>{21E4AEA4-8DFA-4A89-87EB-49C32662AFE0}</a:tableStyleId>
              </a:tblPr>
              <a:tblGrid>
                <a:gridCol w="1255486">
                  <a:extLst>
                    <a:ext uri="{9D8B030D-6E8A-4147-A177-3AD203B41FA5}">
                      <a16:colId xmlns:a16="http://schemas.microsoft.com/office/drawing/2014/main" val="3541987785"/>
                    </a:ext>
                  </a:extLst>
                </a:gridCol>
                <a:gridCol w="6977743">
                  <a:extLst>
                    <a:ext uri="{9D8B030D-6E8A-4147-A177-3AD203B41FA5}">
                      <a16:colId xmlns:a16="http://schemas.microsoft.com/office/drawing/2014/main" val="3154564770"/>
                    </a:ext>
                  </a:extLst>
                </a:gridCol>
                <a:gridCol w="2046514">
                  <a:extLst>
                    <a:ext uri="{9D8B030D-6E8A-4147-A177-3AD203B41FA5}">
                      <a16:colId xmlns:a16="http://schemas.microsoft.com/office/drawing/2014/main" val="3375961247"/>
                    </a:ext>
                  </a:extLst>
                </a:gridCol>
              </a:tblGrid>
              <a:tr h="370840">
                <a:tc>
                  <a:txBody>
                    <a:bodyPr/>
                    <a:lstStyle/>
                    <a:p>
                      <a:r>
                        <a:rPr lang="en-IN" sz="2000" dirty="0"/>
                        <a:t>Sec. 17</a:t>
                      </a:r>
                    </a:p>
                  </a:txBody>
                  <a:tcPr/>
                </a:tc>
                <a:tc>
                  <a:txBody>
                    <a:bodyPr/>
                    <a:lstStyle/>
                    <a:p>
                      <a:r>
                        <a:rPr lang="en-US" sz="2000" dirty="0"/>
                        <a:t>Perquisite</a:t>
                      </a:r>
                      <a:endParaRPr lang="en-IN" sz="2000" b="1" dirty="0"/>
                    </a:p>
                  </a:txBody>
                  <a:tcPr/>
                </a:tc>
                <a:tc>
                  <a:txBody>
                    <a:bodyPr/>
                    <a:lstStyle/>
                    <a:p>
                      <a:r>
                        <a:rPr lang="en-IN" sz="2000" dirty="0"/>
                        <a:t>17(2)</a:t>
                      </a:r>
                    </a:p>
                  </a:txBody>
                  <a:tcPr/>
                </a:tc>
                <a:extLst>
                  <a:ext uri="{0D108BD9-81ED-4DB2-BD59-A6C34878D82A}">
                    <a16:rowId xmlns:a16="http://schemas.microsoft.com/office/drawing/2014/main" val="4152181376"/>
                  </a:ext>
                </a:extLst>
              </a:tr>
            </a:tbl>
          </a:graphicData>
        </a:graphic>
      </p:graphicFrame>
      <p:graphicFrame>
        <p:nvGraphicFramePr>
          <p:cNvPr id="9" name="Table 8">
            <a:extLst>
              <a:ext uri="{FF2B5EF4-FFF2-40B4-BE49-F238E27FC236}">
                <a16:creationId xmlns:a16="http://schemas.microsoft.com/office/drawing/2014/main" id="{1104DCC6-531C-4041-ADEA-F04D05F79F89}"/>
              </a:ext>
            </a:extLst>
          </p:cNvPr>
          <p:cNvGraphicFramePr>
            <a:graphicFrameLocks noGrp="1"/>
          </p:cNvGraphicFramePr>
          <p:nvPr>
            <p:extLst>
              <p:ext uri="{D42A27DB-BD31-4B8C-83A1-F6EECF244321}">
                <p14:modId xmlns:p14="http://schemas.microsoft.com/office/powerpoint/2010/main" val="1416532981"/>
              </p:ext>
            </p:extLst>
          </p:nvPr>
        </p:nvGraphicFramePr>
        <p:xfrm>
          <a:off x="1074055" y="3354168"/>
          <a:ext cx="10279743" cy="396240"/>
        </p:xfrm>
        <a:graphic>
          <a:graphicData uri="http://schemas.openxmlformats.org/drawingml/2006/table">
            <a:tbl>
              <a:tblPr>
                <a:tableStyleId>{93296810-A885-4BE3-A3E7-6D5BEEA58F35}</a:tableStyleId>
              </a:tblPr>
              <a:tblGrid>
                <a:gridCol w="1255486">
                  <a:extLst>
                    <a:ext uri="{9D8B030D-6E8A-4147-A177-3AD203B41FA5}">
                      <a16:colId xmlns:a16="http://schemas.microsoft.com/office/drawing/2014/main" val="3541987785"/>
                    </a:ext>
                  </a:extLst>
                </a:gridCol>
                <a:gridCol w="6977743">
                  <a:extLst>
                    <a:ext uri="{9D8B030D-6E8A-4147-A177-3AD203B41FA5}">
                      <a16:colId xmlns:a16="http://schemas.microsoft.com/office/drawing/2014/main" val="3154564770"/>
                    </a:ext>
                  </a:extLst>
                </a:gridCol>
                <a:gridCol w="2046514">
                  <a:extLst>
                    <a:ext uri="{9D8B030D-6E8A-4147-A177-3AD203B41FA5}">
                      <a16:colId xmlns:a16="http://schemas.microsoft.com/office/drawing/2014/main" val="3375961247"/>
                    </a:ext>
                  </a:extLst>
                </a:gridCol>
              </a:tblGrid>
              <a:tr h="370840">
                <a:tc>
                  <a:txBody>
                    <a:bodyPr/>
                    <a:lstStyle/>
                    <a:p>
                      <a:r>
                        <a:rPr lang="en-IN" sz="2000" dirty="0"/>
                        <a:t>Sec. 18</a:t>
                      </a:r>
                    </a:p>
                  </a:txBody>
                  <a:tcPr/>
                </a:tc>
                <a:tc>
                  <a:txBody>
                    <a:bodyPr/>
                    <a:lstStyle/>
                    <a:p>
                      <a:r>
                        <a:rPr lang="en-US" sz="2000" dirty="0"/>
                        <a:t>Profits in lieu of salary</a:t>
                      </a:r>
                      <a:endParaRPr lang="en-US" sz="2000" b="1" dirty="0"/>
                    </a:p>
                  </a:txBody>
                  <a:tcPr/>
                </a:tc>
                <a:tc>
                  <a:txBody>
                    <a:bodyPr/>
                    <a:lstStyle/>
                    <a:p>
                      <a:r>
                        <a:rPr lang="en-IN" sz="2000" dirty="0"/>
                        <a:t>17(3)</a:t>
                      </a:r>
                    </a:p>
                  </a:txBody>
                  <a:tcPr/>
                </a:tc>
                <a:extLst>
                  <a:ext uri="{0D108BD9-81ED-4DB2-BD59-A6C34878D82A}">
                    <a16:rowId xmlns:a16="http://schemas.microsoft.com/office/drawing/2014/main" val="4152181376"/>
                  </a:ext>
                </a:extLst>
              </a:tr>
            </a:tbl>
          </a:graphicData>
        </a:graphic>
      </p:graphicFrame>
      <p:graphicFrame>
        <p:nvGraphicFramePr>
          <p:cNvPr id="12" name="Table 11">
            <a:extLst>
              <a:ext uri="{FF2B5EF4-FFF2-40B4-BE49-F238E27FC236}">
                <a16:creationId xmlns:a16="http://schemas.microsoft.com/office/drawing/2014/main" id="{6DD63210-0274-466B-BC96-4C3755CD3478}"/>
              </a:ext>
            </a:extLst>
          </p:cNvPr>
          <p:cNvGraphicFramePr>
            <a:graphicFrameLocks noGrp="1"/>
          </p:cNvGraphicFramePr>
          <p:nvPr>
            <p:extLst>
              <p:ext uri="{D42A27DB-BD31-4B8C-83A1-F6EECF244321}">
                <p14:modId xmlns:p14="http://schemas.microsoft.com/office/powerpoint/2010/main" val="705060119"/>
              </p:ext>
            </p:extLst>
          </p:nvPr>
        </p:nvGraphicFramePr>
        <p:xfrm>
          <a:off x="1074057" y="3882216"/>
          <a:ext cx="10279743" cy="396240"/>
        </p:xfrm>
        <a:graphic>
          <a:graphicData uri="http://schemas.openxmlformats.org/drawingml/2006/table">
            <a:tbl>
              <a:tblPr>
                <a:tableStyleId>{00A15C55-8517-42AA-B614-E9B94910E393}</a:tableStyleId>
              </a:tblPr>
              <a:tblGrid>
                <a:gridCol w="1255486">
                  <a:extLst>
                    <a:ext uri="{9D8B030D-6E8A-4147-A177-3AD203B41FA5}">
                      <a16:colId xmlns:a16="http://schemas.microsoft.com/office/drawing/2014/main" val="3541987785"/>
                    </a:ext>
                  </a:extLst>
                </a:gridCol>
                <a:gridCol w="6977743">
                  <a:extLst>
                    <a:ext uri="{9D8B030D-6E8A-4147-A177-3AD203B41FA5}">
                      <a16:colId xmlns:a16="http://schemas.microsoft.com/office/drawing/2014/main" val="3154564770"/>
                    </a:ext>
                  </a:extLst>
                </a:gridCol>
                <a:gridCol w="2046514">
                  <a:extLst>
                    <a:ext uri="{9D8B030D-6E8A-4147-A177-3AD203B41FA5}">
                      <a16:colId xmlns:a16="http://schemas.microsoft.com/office/drawing/2014/main" val="3375961247"/>
                    </a:ext>
                  </a:extLst>
                </a:gridCol>
              </a:tblGrid>
              <a:tr h="370840">
                <a:tc>
                  <a:txBody>
                    <a:bodyPr/>
                    <a:lstStyle/>
                    <a:p>
                      <a:r>
                        <a:rPr lang="en-IN" sz="2000" dirty="0"/>
                        <a:t>Sec. 19</a:t>
                      </a:r>
                    </a:p>
                  </a:txBody>
                  <a:tcPr/>
                </a:tc>
                <a:tc>
                  <a:txBody>
                    <a:bodyPr/>
                    <a:lstStyle/>
                    <a:p>
                      <a:r>
                        <a:rPr lang="en-US" sz="2000" dirty="0"/>
                        <a:t>Deductions from salaries</a:t>
                      </a:r>
                      <a:endParaRPr lang="en-US" sz="2000" b="1" dirty="0"/>
                    </a:p>
                  </a:txBody>
                  <a:tcPr/>
                </a:tc>
                <a:tc>
                  <a:txBody>
                    <a:bodyPr/>
                    <a:lstStyle/>
                    <a:p>
                      <a:r>
                        <a:rPr lang="en-US" sz="2000" dirty="0"/>
                        <a:t>1</a:t>
                      </a:r>
                      <a:r>
                        <a:rPr lang="en-IN" sz="2000" dirty="0"/>
                        <a:t>6</a:t>
                      </a:r>
                    </a:p>
                  </a:txBody>
                  <a:tcPr/>
                </a:tc>
                <a:extLst>
                  <a:ext uri="{0D108BD9-81ED-4DB2-BD59-A6C34878D82A}">
                    <a16:rowId xmlns:a16="http://schemas.microsoft.com/office/drawing/2014/main" val="4152181376"/>
                  </a:ext>
                </a:extLst>
              </a:tr>
            </a:tbl>
          </a:graphicData>
        </a:graphic>
      </p:graphicFrame>
      <p:sp>
        <p:nvSpPr>
          <p:cNvPr id="3" name="TextBox 2">
            <a:extLst>
              <a:ext uri="{FF2B5EF4-FFF2-40B4-BE49-F238E27FC236}">
                <a16:creationId xmlns:a16="http://schemas.microsoft.com/office/drawing/2014/main" id="{228DA41B-E67D-7F10-EA67-5A3B2EA84449}"/>
              </a:ext>
            </a:extLst>
          </p:cNvPr>
          <p:cNvSpPr txBox="1"/>
          <p:nvPr/>
        </p:nvSpPr>
        <p:spPr>
          <a:xfrm>
            <a:off x="1074055" y="4587766"/>
            <a:ext cx="5337631" cy="1938992"/>
          </a:xfrm>
          <a:prstGeom prst="rect">
            <a:avLst/>
          </a:prstGeom>
          <a:noFill/>
          <a:ln w="3175">
            <a:solidFill>
              <a:schemeClr val="tx1"/>
            </a:solidFill>
          </a:ln>
        </p:spPr>
        <p:txBody>
          <a:bodyPr wrap="square" rtlCol="0">
            <a:spAutoFit/>
          </a:bodyPr>
          <a:lstStyle/>
          <a:p>
            <a:r>
              <a:rPr lang="en-US" sz="2000" u="sng" dirty="0">
                <a:solidFill>
                  <a:srgbClr val="FF0000"/>
                </a:solidFill>
              </a:rPr>
              <a:t>Incomes which  were part of  exemption u/s. 10 till now are part of deduction u/s. 19 :</a:t>
            </a:r>
          </a:p>
          <a:p>
            <a:pPr marL="285750" indent="-285750">
              <a:buFont typeface="Arial" panose="020B0604020202020204" pitchFamily="34" charset="0"/>
              <a:buChar char="•"/>
            </a:pPr>
            <a:r>
              <a:rPr lang="en-US" sz="2000" dirty="0"/>
              <a:t>Gratuity</a:t>
            </a:r>
          </a:p>
          <a:p>
            <a:pPr marL="285750" indent="-285750">
              <a:buFont typeface="Arial" panose="020B0604020202020204" pitchFamily="34" charset="0"/>
              <a:buChar char="•"/>
            </a:pPr>
            <a:r>
              <a:rPr lang="en-US" sz="2000" dirty="0"/>
              <a:t>Commutation of Pension</a:t>
            </a:r>
          </a:p>
          <a:p>
            <a:pPr marL="285750" indent="-285750">
              <a:buFont typeface="Arial" panose="020B0604020202020204" pitchFamily="34" charset="0"/>
              <a:buChar char="•"/>
            </a:pPr>
            <a:r>
              <a:rPr lang="en-US" sz="2000" dirty="0"/>
              <a:t>Leave Encashment</a:t>
            </a:r>
          </a:p>
          <a:p>
            <a:pPr marL="285750" indent="-285750">
              <a:buFont typeface="Arial" panose="020B0604020202020204" pitchFamily="34" charset="0"/>
              <a:buChar char="•"/>
            </a:pPr>
            <a:r>
              <a:rPr lang="en-US" sz="2000" dirty="0"/>
              <a:t>VRS Compensation</a:t>
            </a:r>
            <a:endParaRPr lang="en-IN" sz="2000" dirty="0"/>
          </a:p>
        </p:txBody>
      </p:sp>
      <p:sp>
        <p:nvSpPr>
          <p:cNvPr id="10" name="TextBox 9">
            <a:extLst>
              <a:ext uri="{FF2B5EF4-FFF2-40B4-BE49-F238E27FC236}">
                <a16:creationId xmlns:a16="http://schemas.microsoft.com/office/drawing/2014/main" id="{B7D04EBE-9EED-4D4A-A006-ABEAD8CA34C6}"/>
              </a:ext>
            </a:extLst>
          </p:cNvPr>
          <p:cNvSpPr txBox="1"/>
          <p:nvPr/>
        </p:nvSpPr>
        <p:spPr>
          <a:xfrm>
            <a:off x="6680198" y="5049430"/>
            <a:ext cx="4542973" cy="1015663"/>
          </a:xfrm>
          <a:prstGeom prst="rect">
            <a:avLst/>
          </a:prstGeom>
          <a:noFill/>
          <a:ln w="3175">
            <a:solidFill>
              <a:schemeClr val="tx1"/>
            </a:solidFill>
          </a:ln>
        </p:spPr>
        <p:txBody>
          <a:bodyPr wrap="square" rtlCol="0">
            <a:spAutoFit/>
          </a:bodyPr>
          <a:lstStyle/>
          <a:p>
            <a:pPr algn="just"/>
            <a:r>
              <a:rPr lang="en-US" sz="2000" dirty="0"/>
              <a:t>Meaning thereby that these income would be first added to the salary and then would be allowed as deduction</a:t>
            </a:r>
            <a:endParaRPr lang="en-IN" sz="2000" dirty="0"/>
          </a:p>
        </p:txBody>
      </p:sp>
    </p:spTree>
    <p:extLst>
      <p:ext uri="{BB962C8B-B14F-4D97-AF65-F5344CB8AC3E}">
        <p14:creationId xmlns:p14="http://schemas.microsoft.com/office/powerpoint/2010/main" val="1784497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additive="base">
                                        <p:cTn id="32" dur="500" fill="hold"/>
                                        <p:tgtEl>
                                          <p:spTgt spid="3"/>
                                        </p:tgtEl>
                                        <p:attrNameLst>
                                          <p:attrName>ppt_x</p:attrName>
                                        </p:attrNameLst>
                                      </p:cBhvr>
                                      <p:tavLst>
                                        <p:tav tm="0">
                                          <p:val>
                                            <p:strVal val="#ppt_x"/>
                                          </p:val>
                                        </p:tav>
                                        <p:tav tm="100000">
                                          <p:val>
                                            <p:strVal val="#ppt_x"/>
                                          </p:val>
                                        </p:tav>
                                      </p:tavLst>
                                    </p:anim>
                                    <p:anim calcmode="lin" valueType="num">
                                      <p:cBhvr additive="base">
                                        <p:cTn id="33" dur="500" fill="hold"/>
                                        <p:tgtEl>
                                          <p:spTgt spid="3"/>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500" fill="hold"/>
                                        <p:tgtEl>
                                          <p:spTgt spid="10"/>
                                        </p:tgtEl>
                                        <p:attrNameLst>
                                          <p:attrName>ppt_x</p:attrName>
                                        </p:attrNameLst>
                                      </p:cBhvr>
                                      <p:tavLst>
                                        <p:tav tm="0">
                                          <p:val>
                                            <p:strVal val="#ppt_x"/>
                                          </p:val>
                                        </p:tav>
                                        <p:tav tm="100000">
                                          <p:val>
                                            <p:strVal val="#ppt_x"/>
                                          </p:val>
                                        </p:tav>
                                      </p:tavLst>
                                    </p:anim>
                                    <p:anim calcmode="lin" valueType="num">
                                      <p:cBhvr additive="base">
                                        <p:cTn id="3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37112-0FAF-4DAC-B5B2-A8915DAE0CB9}"/>
              </a:ext>
            </a:extLst>
          </p:cNvPr>
          <p:cNvSpPr>
            <a:spLocks noGrp="1"/>
          </p:cNvSpPr>
          <p:nvPr>
            <p:ph type="title"/>
          </p:nvPr>
        </p:nvSpPr>
        <p:spPr>
          <a:xfrm>
            <a:off x="1007011" y="365125"/>
            <a:ext cx="10515600" cy="1325563"/>
          </a:xfrm>
        </p:spPr>
        <p:txBody>
          <a:bodyPr/>
          <a:lstStyle/>
          <a:p>
            <a:r>
              <a:rPr lang="en-IN" dirty="0"/>
              <a:t>Income from House Property</a:t>
            </a:r>
          </a:p>
        </p:txBody>
      </p:sp>
      <p:graphicFrame>
        <p:nvGraphicFramePr>
          <p:cNvPr id="4" name="Table 3">
            <a:extLst>
              <a:ext uri="{FF2B5EF4-FFF2-40B4-BE49-F238E27FC236}">
                <a16:creationId xmlns:a16="http://schemas.microsoft.com/office/drawing/2014/main" id="{5FD078F4-7CC2-4322-A0C0-0743B9F45F11}"/>
              </a:ext>
            </a:extLst>
          </p:cNvPr>
          <p:cNvGraphicFramePr>
            <a:graphicFrameLocks noGrp="1"/>
          </p:cNvGraphicFramePr>
          <p:nvPr>
            <p:extLst>
              <p:ext uri="{D42A27DB-BD31-4B8C-83A1-F6EECF244321}">
                <p14:modId xmlns:p14="http://schemas.microsoft.com/office/powerpoint/2010/main" val="711081205"/>
              </p:ext>
            </p:extLst>
          </p:nvPr>
        </p:nvGraphicFramePr>
        <p:xfrm>
          <a:off x="1074057" y="1690688"/>
          <a:ext cx="10279743" cy="396240"/>
        </p:xfrm>
        <a:graphic>
          <a:graphicData uri="http://schemas.openxmlformats.org/drawingml/2006/table">
            <a:tbl>
              <a:tblPr>
                <a:tableStyleId>{21E4AEA4-8DFA-4A89-87EB-49C32662AFE0}</a:tableStyleId>
              </a:tblPr>
              <a:tblGrid>
                <a:gridCol w="1255486">
                  <a:extLst>
                    <a:ext uri="{9D8B030D-6E8A-4147-A177-3AD203B41FA5}">
                      <a16:colId xmlns:a16="http://schemas.microsoft.com/office/drawing/2014/main" val="3541987785"/>
                    </a:ext>
                  </a:extLst>
                </a:gridCol>
                <a:gridCol w="6977743">
                  <a:extLst>
                    <a:ext uri="{9D8B030D-6E8A-4147-A177-3AD203B41FA5}">
                      <a16:colId xmlns:a16="http://schemas.microsoft.com/office/drawing/2014/main" val="3154564770"/>
                    </a:ext>
                  </a:extLst>
                </a:gridCol>
                <a:gridCol w="2046514">
                  <a:extLst>
                    <a:ext uri="{9D8B030D-6E8A-4147-A177-3AD203B41FA5}">
                      <a16:colId xmlns:a16="http://schemas.microsoft.com/office/drawing/2014/main" val="3375961247"/>
                    </a:ext>
                  </a:extLst>
                </a:gridCol>
              </a:tblGrid>
              <a:tr h="370840">
                <a:tc>
                  <a:txBody>
                    <a:bodyPr/>
                    <a:lstStyle/>
                    <a:p>
                      <a:r>
                        <a:rPr lang="en-IN" sz="2000" dirty="0"/>
                        <a:t>Sec. 20</a:t>
                      </a:r>
                    </a:p>
                  </a:txBody>
                  <a:tcPr/>
                </a:tc>
                <a:tc>
                  <a:txBody>
                    <a:bodyPr/>
                    <a:lstStyle/>
                    <a:p>
                      <a:r>
                        <a:rPr lang="en-IN" sz="2000" b="0" dirty="0"/>
                        <a:t>Income from house property</a:t>
                      </a:r>
                    </a:p>
                  </a:txBody>
                  <a:tcPr/>
                </a:tc>
                <a:tc>
                  <a:txBody>
                    <a:bodyPr/>
                    <a:lstStyle/>
                    <a:p>
                      <a:r>
                        <a:rPr lang="en-US" sz="2000" dirty="0"/>
                        <a:t>22</a:t>
                      </a:r>
                      <a:endParaRPr lang="en-IN" sz="2000" dirty="0"/>
                    </a:p>
                  </a:txBody>
                  <a:tcPr/>
                </a:tc>
                <a:extLst>
                  <a:ext uri="{0D108BD9-81ED-4DB2-BD59-A6C34878D82A}">
                    <a16:rowId xmlns:a16="http://schemas.microsoft.com/office/drawing/2014/main" val="4152181376"/>
                  </a:ext>
                </a:extLst>
              </a:tr>
            </a:tbl>
          </a:graphicData>
        </a:graphic>
      </p:graphicFrame>
      <p:graphicFrame>
        <p:nvGraphicFramePr>
          <p:cNvPr id="6" name="Table 5">
            <a:extLst>
              <a:ext uri="{FF2B5EF4-FFF2-40B4-BE49-F238E27FC236}">
                <a16:creationId xmlns:a16="http://schemas.microsoft.com/office/drawing/2014/main" id="{CE5CE783-A333-4509-A44D-F486E7A6B215}"/>
              </a:ext>
            </a:extLst>
          </p:cNvPr>
          <p:cNvGraphicFramePr>
            <a:graphicFrameLocks noGrp="1"/>
          </p:cNvGraphicFramePr>
          <p:nvPr>
            <p:extLst>
              <p:ext uri="{D42A27DB-BD31-4B8C-83A1-F6EECF244321}">
                <p14:modId xmlns:p14="http://schemas.microsoft.com/office/powerpoint/2010/main" val="1193178749"/>
              </p:ext>
            </p:extLst>
          </p:nvPr>
        </p:nvGraphicFramePr>
        <p:xfrm>
          <a:off x="1074056" y="2202545"/>
          <a:ext cx="10279743" cy="396240"/>
        </p:xfrm>
        <a:graphic>
          <a:graphicData uri="http://schemas.openxmlformats.org/drawingml/2006/table">
            <a:tbl>
              <a:tblPr>
                <a:tableStyleId>{F5AB1C69-6EDB-4FF4-983F-18BD219EF322}</a:tableStyleId>
              </a:tblPr>
              <a:tblGrid>
                <a:gridCol w="1255486">
                  <a:extLst>
                    <a:ext uri="{9D8B030D-6E8A-4147-A177-3AD203B41FA5}">
                      <a16:colId xmlns:a16="http://schemas.microsoft.com/office/drawing/2014/main" val="3541987785"/>
                    </a:ext>
                  </a:extLst>
                </a:gridCol>
                <a:gridCol w="6977743">
                  <a:extLst>
                    <a:ext uri="{9D8B030D-6E8A-4147-A177-3AD203B41FA5}">
                      <a16:colId xmlns:a16="http://schemas.microsoft.com/office/drawing/2014/main" val="3154564770"/>
                    </a:ext>
                  </a:extLst>
                </a:gridCol>
                <a:gridCol w="2046514">
                  <a:extLst>
                    <a:ext uri="{9D8B030D-6E8A-4147-A177-3AD203B41FA5}">
                      <a16:colId xmlns:a16="http://schemas.microsoft.com/office/drawing/2014/main" val="3375961247"/>
                    </a:ext>
                  </a:extLst>
                </a:gridCol>
              </a:tblGrid>
              <a:tr h="370840">
                <a:tc>
                  <a:txBody>
                    <a:bodyPr/>
                    <a:lstStyle/>
                    <a:p>
                      <a:r>
                        <a:rPr lang="en-IN" sz="2000" dirty="0"/>
                        <a:t>Sec. 21</a:t>
                      </a:r>
                    </a:p>
                  </a:txBody>
                  <a:tcPr/>
                </a:tc>
                <a:tc>
                  <a:txBody>
                    <a:bodyPr/>
                    <a:lstStyle/>
                    <a:p>
                      <a:r>
                        <a:rPr lang="en-US" sz="2000" b="0" dirty="0"/>
                        <a:t>Determination of annual value</a:t>
                      </a:r>
                      <a:endParaRPr lang="en-IN" sz="2000" b="0" dirty="0"/>
                    </a:p>
                  </a:txBody>
                  <a:tcPr/>
                </a:tc>
                <a:tc>
                  <a:txBody>
                    <a:bodyPr/>
                    <a:lstStyle/>
                    <a:p>
                      <a:r>
                        <a:rPr lang="en-US" sz="2000" dirty="0"/>
                        <a:t>2</a:t>
                      </a:r>
                      <a:r>
                        <a:rPr lang="en-IN" sz="2000" dirty="0"/>
                        <a:t>3</a:t>
                      </a:r>
                    </a:p>
                  </a:txBody>
                  <a:tcPr/>
                </a:tc>
                <a:extLst>
                  <a:ext uri="{0D108BD9-81ED-4DB2-BD59-A6C34878D82A}">
                    <a16:rowId xmlns:a16="http://schemas.microsoft.com/office/drawing/2014/main" val="4152181376"/>
                  </a:ext>
                </a:extLst>
              </a:tr>
            </a:tbl>
          </a:graphicData>
        </a:graphic>
      </p:graphicFrame>
      <p:graphicFrame>
        <p:nvGraphicFramePr>
          <p:cNvPr id="8" name="Table 7">
            <a:extLst>
              <a:ext uri="{FF2B5EF4-FFF2-40B4-BE49-F238E27FC236}">
                <a16:creationId xmlns:a16="http://schemas.microsoft.com/office/drawing/2014/main" id="{ABCE6481-5EF3-4E7E-A255-7779A0980780}"/>
              </a:ext>
            </a:extLst>
          </p:cNvPr>
          <p:cNvGraphicFramePr>
            <a:graphicFrameLocks noGrp="1"/>
          </p:cNvGraphicFramePr>
          <p:nvPr>
            <p:extLst>
              <p:ext uri="{D42A27DB-BD31-4B8C-83A1-F6EECF244321}">
                <p14:modId xmlns:p14="http://schemas.microsoft.com/office/powerpoint/2010/main" val="3531971612"/>
              </p:ext>
            </p:extLst>
          </p:nvPr>
        </p:nvGraphicFramePr>
        <p:xfrm>
          <a:off x="1074055" y="2699113"/>
          <a:ext cx="10279743" cy="396240"/>
        </p:xfrm>
        <a:graphic>
          <a:graphicData uri="http://schemas.openxmlformats.org/drawingml/2006/table">
            <a:tbl>
              <a:tblPr>
                <a:tableStyleId>{21E4AEA4-8DFA-4A89-87EB-49C32662AFE0}</a:tableStyleId>
              </a:tblPr>
              <a:tblGrid>
                <a:gridCol w="1255486">
                  <a:extLst>
                    <a:ext uri="{9D8B030D-6E8A-4147-A177-3AD203B41FA5}">
                      <a16:colId xmlns:a16="http://schemas.microsoft.com/office/drawing/2014/main" val="3541987785"/>
                    </a:ext>
                  </a:extLst>
                </a:gridCol>
                <a:gridCol w="6977743">
                  <a:extLst>
                    <a:ext uri="{9D8B030D-6E8A-4147-A177-3AD203B41FA5}">
                      <a16:colId xmlns:a16="http://schemas.microsoft.com/office/drawing/2014/main" val="3154564770"/>
                    </a:ext>
                  </a:extLst>
                </a:gridCol>
                <a:gridCol w="2046514">
                  <a:extLst>
                    <a:ext uri="{9D8B030D-6E8A-4147-A177-3AD203B41FA5}">
                      <a16:colId xmlns:a16="http://schemas.microsoft.com/office/drawing/2014/main" val="3375961247"/>
                    </a:ext>
                  </a:extLst>
                </a:gridCol>
              </a:tblGrid>
              <a:tr h="370840">
                <a:tc>
                  <a:txBody>
                    <a:bodyPr/>
                    <a:lstStyle/>
                    <a:p>
                      <a:r>
                        <a:rPr lang="en-IN" sz="2000" dirty="0"/>
                        <a:t>Sec. 22</a:t>
                      </a:r>
                    </a:p>
                  </a:txBody>
                  <a:tcPr/>
                </a:tc>
                <a:tc>
                  <a:txBody>
                    <a:bodyPr/>
                    <a:lstStyle/>
                    <a:p>
                      <a:r>
                        <a:rPr lang="en-US" sz="2000" dirty="0"/>
                        <a:t>Deductions from income from house property</a:t>
                      </a:r>
                      <a:endParaRPr lang="en-IN" sz="2000" b="1" dirty="0"/>
                    </a:p>
                  </a:txBody>
                  <a:tcPr/>
                </a:tc>
                <a:tc>
                  <a:txBody>
                    <a:bodyPr/>
                    <a:lstStyle/>
                    <a:p>
                      <a:r>
                        <a:rPr lang="en-US" sz="2000" dirty="0"/>
                        <a:t>2</a:t>
                      </a:r>
                      <a:r>
                        <a:rPr lang="en-IN" sz="2000" dirty="0"/>
                        <a:t>4</a:t>
                      </a:r>
                    </a:p>
                  </a:txBody>
                  <a:tcPr/>
                </a:tc>
                <a:extLst>
                  <a:ext uri="{0D108BD9-81ED-4DB2-BD59-A6C34878D82A}">
                    <a16:rowId xmlns:a16="http://schemas.microsoft.com/office/drawing/2014/main" val="4152181376"/>
                  </a:ext>
                </a:extLst>
              </a:tr>
            </a:tbl>
          </a:graphicData>
        </a:graphic>
      </p:graphicFrame>
      <p:graphicFrame>
        <p:nvGraphicFramePr>
          <p:cNvPr id="9" name="Table 8">
            <a:extLst>
              <a:ext uri="{FF2B5EF4-FFF2-40B4-BE49-F238E27FC236}">
                <a16:creationId xmlns:a16="http://schemas.microsoft.com/office/drawing/2014/main" id="{1104DCC6-531C-4041-ADEA-F04D05F79F89}"/>
              </a:ext>
            </a:extLst>
          </p:cNvPr>
          <p:cNvGraphicFramePr>
            <a:graphicFrameLocks noGrp="1"/>
          </p:cNvGraphicFramePr>
          <p:nvPr>
            <p:extLst>
              <p:ext uri="{D42A27DB-BD31-4B8C-83A1-F6EECF244321}">
                <p14:modId xmlns:p14="http://schemas.microsoft.com/office/powerpoint/2010/main" val="939420364"/>
              </p:ext>
            </p:extLst>
          </p:nvPr>
        </p:nvGraphicFramePr>
        <p:xfrm>
          <a:off x="1074054" y="3195681"/>
          <a:ext cx="10279743" cy="396240"/>
        </p:xfrm>
        <a:graphic>
          <a:graphicData uri="http://schemas.openxmlformats.org/drawingml/2006/table">
            <a:tbl>
              <a:tblPr>
                <a:tableStyleId>{93296810-A885-4BE3-A3E7-6D5BEEA58F35}</a:tableStyleId>
              </a:tblPr>
              <a:tblGrid>
                <a:gridCol w="1255486">
                  <a:extLst>
                    <a:ext uri="{9D8B030D-6E8A-4147-A177-3AD203B41FA5}">
                      <a16:colId xmlns:a16="http://schemas.microsoft.com/office/drawing/2014/main" val="3541987785"/>
                    </a:ext>
                  </a:extLst>
                </a:gridCol>
                <a:gridCol w="6977743">
                  <a:extLst>
                    <a:ext uri="{9D8B030D-6E8A-4147-A177-3AD203B41FA5}">
                      <a16:colId xmlns:a16="http://schemas.microsoft.com/office/drawing/2014/main" val="3154564770"/>
                    </a:ext>
                  </a:extLst>
                </a:gridCol>
                <a:gridCol w="2046514">
                  <a:extLst>
                    <a:ext uri="{9D8B030D-6E8A-4147-A177-3AD203B41FA5}">
                      <a16:colId xmlns:a16="http://schemas.microsoft.com/office/drawing/2014/main" val="3375961247"/>
                    </a:ext>
                  </a:extLst>
                </a:gridCol>
              </a:tblGrid>
              <a:tr h="370840">
                <a:tc>
                  <a:txBody>
                    <a:bodyPr/>
                    <a:lstStyle/>
                    <a:p>
                      <a:r>
                        <a:rPr lang="en-IN" sz="2000" dirty="0"/>
                        <a:t>Sec. 23</a:t>
                      </a:r>
                    </a:p>
                  </a:txBody>
                  <a:tcPr/>
                </a:tc>
                <a:tc>
                  <a:txBody>
                    <a:bodyPr/>
                    <a:lstStyle/>
                    <a:p>
                      <a:r>
                        <a:rPr lang="en-US" sz="2000" dirty="0"/>
                        <a:t>Arrears of rent and </a:t>
                      </a:r>
                      <a:r>
                        <a:rPr lang="en-US" sz="2000" dirty="0" err="1"/>
                        <a:t>unrealised</a:t>
                      </a:r>
                      <a:r>
                        <a:rPr lang="en-US" sz="2000" dirty="0"/>
                        <a:t> rent received subsequently</a:t>
                      </a:r>
                      <a:endParaRPr lang="en-US" sz="2000" b="1" dirty="0"/>
                    </a:p>
                  </a:txBody>
                  <a:tcPr/>
                </a:tc>
                <a:tc>
                  <a:txBody>
                    <a:bodyPr/>
                    <a:lstStyle/>
                    <a:p>
                      <a:r>
                        <a:rPr lang="en-US" sz="2000" dirty="0"/>
                        <a:t>2</a:t>
                      </a:r>
                      <a:r>
                        <a:rPr lang="en-IN" sz="2000" dirty="0"/>
                        <a:t>5A</a:t>
                      </a:r>
                    </a:p>
                  </a:txBody>
                  <a:tcPr/>
                </a:tc>
                <a:extLst>
                  <a:ext uri="{0D108BD9-81ED-4DB2-BD59-A6C34878D82A}">
                    <a16:rowId xmlns:a16="http://schemas.microsoft.com/office/drawing/2014/main" val="4152181376"/>
                  </a:ext>
                </a:extLst>
              </a:tr>
            </a:tbl>
          </a:graphicData>
        </a:graphic>
      </p:graphicFrame>
      <p:graphicFrame>
        <p:nvGraphicFramePr>
          <p:cNvPr id="12" name="Table 11">
            <a:extLst>
              <a:ext uri="{FF2B5EF4-FFF2-40B4-BE49-F238E27FC236}">
                <a16:creationId xmlns:a16="http://schemas.microsoft.com/office/drawing/2014/main" id="{6DD63210-0274-466B-BC96-4C3755CD3478}"/>
              </a:ext>
            </a:extLst>
          </p:cNvPr>
          <p:cNvGraphicFramePr>
            <a:graphicFrameLocks noGrp="1"/>
          </p:cNvGraphicFramePr>
          <p:nvPr>
            <p:extLst>
              <p:ext uri="{D42A27DB-BD31-4B8C-83A1-F6EECF244321}">
                <p14:modId xmlns:p14="http://schemas.microsoft.com/office/powerpoint/2010/main" val="1842063235"/>
              </p:ext>
            </p:extLst>
          </p:nvPr>
        </p:nvGraphicFramePr>
        <p:xfrm>
          <a:off x="1074057" y="3693024"/>
          <a:ext cx="10279743" cy="396240"/>
        </p:xfrm>
        <a:graphic>
          <a:graphicData uri="http://schemas.openxmlformats.org/drawingml/2006/table">
            <a:tbl>
              <a:tblPr>
                <a:tableStyleId>{00A15C55-8517-42AA-B614-E9B94910E393}</a:tableStyleId>
              </a:tblPr>
              <a:tblGrid>
                <a:gridCol w="1255486">
                  <a:extLst>
                    <a:ext uri="{9D8B030D-6E8A-4147-A177-3AD203B41FA5}">
                      <a16:colId xmlns:a16="http://schemas.microsoft.com/office/drawing/2014/main" val="3541987785"/>
                    </a:ext>
                  </a:extLst>
                </a:gridCol>
                <a:gridCol w="6977743">
                  <a:extLst>
                    <a:ext uri="{9D8B030D-6E8A-4147-A177-3AD203B41FA5}">
                      <a16:colId xmlns:a16="http://schemas.microsoft.com/office/drawing/2014/main" val="3154564770"/>
                    </a:ext>
                  </a:extLst>
                </a:gridCol>
                <a:gridCol w="2046514">
                  <a:extLst>
                    <a:ext uri="{9D8B030D-6E8A-4147-A177-3AD203B41FA5}">
                      <a16:colId xmlns:a16="http://schemas.microsoft.com/office/drawing/2014/main" val="3375961247"/>
                    </a:ext>
                  </a:extLst>
                </a:gridCol>
              </a:tblGrid>
              <a:tr h="370840">
                <a:tc>
                  <a:txBody>
                    <a:bodyPr/>
                    <a:lstStyle/>
                    <a:p>
                      <a:r>
                        <a:rPr lang="en-IN" sz="2000" dirty="0"/>
                        <a:t>Sec. 24</a:t>
                      </a:r>
                    </a:p>
                  </a:txBody>
                  <a:tcPr/>
                </a:tc>
                <a:tc>
                  <a:txBody>
                    <a:bodyPr/>
                    <a:lstStyle/>
                    <a:p>
                      <a:r>
                        <a:rPr lang="en-US" sz="2000" dirty="0"/>
                        <a:t>Property owned by co-owners</a:t>
                      </a:r>
                      <a:endParaRPr lang="en-US" sz="2000" b="1" dirty="0"/>
                    </a:p>
                  </a:txBody>
                  <a:tcPr/>
                </a:tc>
                <a:tc>
                  <a:txBody>
                    <a:bodyPr/>
                    <a:lstStyle/>
                    <a:p>
                      <a:r>
                        <a:rPr lang="en-US" sz="2000" dirty="0"/>
                        <a:t>26</a:t>
                      </a:r>
                      <a:endParaRPr lang="en-IN" sz="2000" dirty="0"/>
                    </a:p>
                  </a:txBody>
                  <a:tcPr/>
                </a:tc>
                <a:extLst>
                  <a:ext uri="{0D108BD9-81ED-4DB2-BD59-A6C34878D82A}">
                    <a16:rowId xmlns:a16="http://schemas.microsoft.com/office/drawing/2014/main" val="4152181376"/>
                  </a:ext>
                </a:extLst>
              </a:tr>
            </a:tbl>
          </a:graphicData>
        </a:graphic>
      </p:graphicFrame>
      <p:graphicFrame>
        <p:nvGraphicFramePr>
          <p:cNvPr id="10" name="Table 9">
            <a:extLst>
              <a:ext uri="{FF2B5EF4-FFF2-40B4-BE49-F238E27FC236}">
                <a16:creationId xmlns:a16="http://schemas.microsoft.com/office/drawing/2014/main" id="{7EBE3D95-24C9-4B88-9008-508B803280DA}"/>
              </a:ext>
            </a:extLst>
          </p:cNvPr>
          <p:cNvGraphicFramePr>
            <a:graphicFrameLocks noGrp="1"/>
          </p:cNvGraphicFramePr>
          <p:nvPr>
            <p:extLst>
              <p:ext uri="{D42A27DB-BD31-4B8C-83A1-F6EECF244321}">
                <p14:modId xmlns:p14="http://schemas.microsoft.com/office/powerpoint/2010/main" val="277939892"/>
              </p:ext>
            </p:extLst>
          </p:nvPr>
        </p:nvGraphicFramePr>
        <p:xfrm>
          <a:off x="1074057" y="4157609"/>
          <a:ext cx="10279743" cy="396240"/>
        </p:xfrm>
        <a:graphic>
          <a:graphicData uri="http://schemas.openxmlformats.org/drawingml/2006/table">
            <a:tbl>
              <a:tblPr>
                <a:tableStyleId>{7DF18680-E054-41AD-8BC1-D1AEF772440D}</a:tableStyleId>
              </a:tblPr>
              <a:tblGrid>
                <a:gridCol w="1255486">
                  <a:extLst>
                    <a:ext uri="{9D8B030D-6E8A-4147-A177-3AD203B41FA5}">
                      <a16:colId xmlns:a16="http://schemas.microsoft.com/office/drawing/2014/main" val="3541987785"/>
                    </a:ext>
                  </a:extLst>
                </a:gridCol>
                <a:gridCol w="6977743">
                  <a:extLst>
                    <a:ext uri="{9D8B030D-6E8A-4147-A177-3AD203B41FA5}">
                      <a16:colId xmlns:a16="http://schemas.microsoft.com/office/drawing/2014/main" val="3154564770"/>
                    </a:ext>
                  </a:extLst>
                </a:gridCol>
                <a:gridCol w="2046514">
                  <a:extLst>
                    <a:ext uri="{9D8B030D-6E8A-4147-A177-3AD203B41FA5}">
                      <a16:colId xmlns:a16="http://schemas.microsoft.com/office/drawing/2014/main" val="3375961247"/>
                    </a:ext>
                  </a:extLst>
                </a:gridCol>
              </a:tblGrid>
              <a:tr h="370840">
                <a:tc>
                  <a:txBody>
                    <a:bodyPr/>
                    <a:lstStyle/>
                    <a:p>
                      <a:r>
                        <a:rPr lang="en-IN" sz="2000" dirty="0"/>
                        <a:t>Sec. 25</a:t>
                      </a:r>
                    </a:p>
                  </a:txBody>
                  <a:tcPr/>
                </a:tc>
                <a:tc>
                  <a:txBody>
                    <a:bodyPr/>
                    <a:lstStyle/>
                    <a:p>
                      <a:r>
                        <a:rPr lang="en-IN" sz="2000" dirty="0"/>
                        <a:t>Interpretation</a:t>
                      </a:r>
                      <a:endParaRPr lang="en-US" sz="2000" b="1" dirty="0"/>
                    </a:p>
                  </a:txBody>
                  <a:tcPr/>
                </a:tc>
                <a:tc>
                  <a:txBody>
                    <a:bodyPr/>
                    <a:lstStyle/>
                    <a:p>
                      <a:r>
                        <a:rPr lang="en-US" sz="2000" dirty="0"/>
                        <a:t>2</a:t>
                      </a:r>
                      <a:r>
                        <a:rPr lang="en-IN" sz="2000" dirty="0"/>
                        <a:t>7</a:t>
                      </a:r>
                    </a:p>
                  </a:txBody>
                  <a:tcPr/>
                </a:tc>
                <a:extLst>
                  <a:ext uri="{0D108BD9-81ED-4DB2-BD59-A6C34878D82A}">
                    <a16:rowId xmlns:a16="http://schemas.microsoft.com/office/drawing/2014/main" val="4152181376"/>
                  </a:ext>
                </a:extLst>
              </a:tr>
            </a:tbl>
          </a:graphicData>
        </a:graphic>
      </p:graphicFrame>
    </p:spTree>
    <p:extLst>
      <p:ext uri="{BB962C8B-B14F-4D97-AF65-F5344CB8AC3E}">
        <p14:creationId xmlns:p14="http://schemas.microsoft.com/office/powerpoint/2010/main" val="3333626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4ECF4-468B-8B0F-D6A1-732E9F6587B1}"/>
              </a:ext>
            </a:extLst>
          </p:cNvPr>
          <p:cNvSpPr>
            <a:spLocks noGrp="1"/>
          </p:cNvSpPr>
          <p:nvPr>
            <p:ph type="title"/>
          </p:nvPr>
        </p:nvSpPr>
        <p:spPr/>
        <p:txBody>
          <a:bodyPr/>
          <a:lstStyle/>
          <a:p>
            <a:r>
              <a:rPr lang="en-US" dirty="0"/>
              <a:t>Business Income</a:t>
            </a:r>
            <a:endParaRPr lang="en-IN" dirty="0"/>
          </a:p>
        </p:txBody>
      </p:sp>
      <p:sp>
        <p:nvSpPr>
          <p:cNvPr id="3" name="Text Placeholder 2">
            <a:extLst>
              <a:ext uri="{FF2B5EF4-FFF2-40B4-BE49-F238E27FC236}">
                <a16:creationId xmlns:a16="http://schemas.microsoft.com/office/drawing/2014/main" id="{31711E23-DD37-1279-06C1-B1853EE44EF2}"/>
              </a:ext>
            </a:extLst>
          </p:cNvPr>
          <p:cNvSpPr>
            <a:spLocks noGrp="1"/>
          </p:cNvSpPr>
          <p:nvPr>
            <p:ph type="body" idx="1"/>
          </p:nvPr>
        </p:nvSpPr>
        <p:spPr/>
        <p:txBody>
          <a:bodyPr/>
          <a:lstStyle/>
          <a:p>
            <a:r>
              <a:rPr lang="en-IN" dirty="0"/>
              <a:t>Major Reshuffling of Provisions</a:t>
            </a:r>
          </a:p>
          <a:p>
            <a:r>
              <a:rPr lang="en-IN" dirty="0"/>
              <a:t>No Conceptual Change</a:t>
            </a:r>
          </a:p>
        </p:txBody>
      </p:sp>
    </p:spTree>
    <p:extLst>
      <p:ext uri="{BB962C8B-B14F-4D97-AF65-F5344CB8AC3E}">
        <p14:creationId xmlns:p14="http://schemas.microsoft.com/office/powerpoint/2010/main" val="30056984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1D011-1804-4F48-9881-DD81A5F1691A}"/>
              </a:ext>
            </a:extLst>
          </p:cNvPr>
          <p:cNvSpPr>
            <a:spLocks noGrp="1"/>
          </p:cNvSpPr>
          <p:nvPr>
            <p:ph type="title"/>
          </p:nvPr>
        </p:nvSpPr>
        <p:spPr/>
        <p:txBody>
          <a:bodyPr/>
          <a:lstStyle/>
          <a:p>
            <a:r>
              <a:rPr lang="en-IN" dirty="0"/>
              <a:t>Coverage</a:t>
            </a:r>
          </a:p>
        </p:txBody>
      </p:sp>
      <p:graphicFrame>
        <p:nvGraphicFramePr>
          <p:cNvPr id="7" name="Diagram 6">
            <a:extLst>
              <a:ext uri="{FF2B5EF4-FFF2-40B4-BE49-F238E27FC236}">
                <a16:creationId xmlns:a16="http://schemas.microsoft.com/office/drawing/2014/main" id="{43A8F649-720F-45E3-8FE9-65A756690052}"/>
              </a:ext>
            </a:extLst>
          </p:cNvPr>
          <p:cNvGraphicFramePr/>
          <p:nvPr>
            <p:extLst>
              <p:ext uri="{D42A27DB-BD31-4B8C-83A1-F6EECF244321}">
                <p14:modId xmlns:p14="http://schemas.microsoft.com/office/powerpoint/2010/main" val="1550664902"/>
              </p:ext>
            </p:extLst>
          </p:nvPr>
        </p:nvGraphicFramePr>
        <p:xfrm>
          <a:off x="2032000" y="102790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452609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FB5BA-EED7-4CEF-828E-FA1955FAF184}"/>
              </a:ext>
            </a:extLst>
          </p:cNvPr>
          <p:cNvSpPr>
            <a:spLocks noGrp="1"/>
          </p:cNvSpPr>
          <p:nvPr>
            <p:ph type="title"/>
          </p:nvPr>
        </p:nvSpPr>
        <p:spPr/>
        <p:txBody>
          <a:bodyPr/>
          <a:lstStyle/>
          <a:p>
            <a:pPr algn="just"/>
            <a:r>
              <a:rPr lang="en-US" dirty="0"/>
              <a:t>Income under head “Profits and gains of business or profession”</a:t>
            </a:r>
            <a:endParaRPr lang="en-IN" dirty="0"/>
          </a:p>
        </p:txBody>
      </p:sp>
      <p:graphicFrame>
        <p:nvGraphicFramePr>
          <p:cNvPr id="5" name="Content Placeholder 4">
            <a:extLst>
              <a:ext uri="{FF2B5EF4-FFF2-40B4-BE49-F238E27FC236}">
                <a16:creationId xmlns:a16="http://schemas.microsoft.com/office/drawing/2014/main" id="{65D35B77-9072-4D04-91F4-168E39150ADA}"/>
              </a:ext>
            </a:extLst>
          </p:cNvPr>
          <p:cNvGraphicFramePr>
            <a:graphicFrameLocks noGrp="1"/>
          </p:cNvGraphicFramePr>
          <p:nvPr>
            <p:ph sz="half" idx="1"/>
            <p:extLst>
              <p:ext uri="{D42A27DB-BD31-4B8C-83A1-F6EECF244321}">
                <p14:modId xmlns:p14="http://schemas.microsoft.com/office/powerpoint/2010/main" val="890584142"/>
              </p:ext>
            </p:extLst>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Content Placeholder 5">
            <a:extLst>
              <a:ext uri="{FF2B5EF4-FFF2-40B4-BE49-F238E27FC236}">
                <a16:creationId xmlns:a16="http://schemas.microsoft.com/office/drawing/2014/main" id="{DF8F05B0-5B77-42EB-8C99-43A069C8F525}"/>
              </a:ext>
            </a:extLst>
          </p:cNvPr>
          <p:cNvGraphicFramePr>
            <a:graphicFrameLocks noGrp="1"/>
          </p:cNvGraphicFramePr>
          <p:nvPr>
            <p:ph sz="half" idx="2"/>
            <p:extLst>
              <p:ext uri="{D42A27DB-BD31-4B8C-83A1-F6EECF244321}">
                <p14:modId xmlns:p14="http://schemas.microsoft.com/office/powerpoint/2010/main" val="3250346018"/>
              </p:ext>
            </p:extLst>
          </p:nvPr>
        </p:nvGraphicFramePr>
        <p:xfrm>
          <a:off x="6172200" y="1825625"/>
          <a:ext cx="5181600" cy="435133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790880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6"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F6639-1A02-4526-BAD3-C128FFA03E04}"/>
              </a:ext>
            </a:extLst>
          </p:cNvPr>
          <p:cNvSpPr>
            <a:spLocks noGrp="1"/>
          </p:cNvSpPr>
          <p:nvPr>
            <p:ph type="title"/>
          </p:nvPr>
        </p:nvSpPr>
        <p:spPr/>
        <p:txBody>
          <a:bodyPr/>
          <a:lstStyle/>
          <a:p>
            <a:pPr algn="just"/>
            <a:r>
              <a:rPr lang="en-US" b="1" dirty="0">
                <a:solidFill>
                  <a:srgbClr val="FF0000"/>
                </a:solidFill>
              </a:rPr>
              <a:t>Manner of computing profits and gains of business or profession</a:t>
            </a:r>
            <a:endParaRPr lang="en-IN" b="1" dirty="0">
              <a:solidFill>
                <a:srgbClr val="FF0000"/>
              </a:solidFill>
            </a:endParaRPr>
          </a:p>
        </p:txBody>
      </p:sp>
      <p:sp>
        <p:nvSpPr>
          <p:cNvPr id="10" name="Text Placeholder 9">
            <a:extLst>
              <a:ext uri="{FF2B5EF4-FFF2-40B4-BE49-F238E27FC236}">
                <a16:creationId xmlns:a16="http://schemas.microsoft.com/office/drawing/2014/main" id="{E76587F1-2646-4FE5-A4E4-5A59E404A282}"/>
              </a:ext>
            </a:extLst>
          </p:cNvPr>
          <p:cNvSpPr>
            <a:spLocks noGrp="1"/>
          </p:cNvSpPr>
          <p:nvPr>
            <p:ph type="body" idx="1"/>
          </p:nvPr>
        </p:nvSpPr>
        <p:spPr/>
        <p:style>
          <a:lnRef idx="2">
            <a:schemeClr val="accent2"/>
          </a:lnRef>
          <a:fillRef idx="1">
            <a:schemeClr val="lt1"/>
          </a:fillRef>
          <a:effectRef idx="0">
            <a:schemeClr val="accent2"/>
          </a:effectRef>
          <a:fontRef idx="minor">
            <a:schemeClr val="dk1"/>
          </a:fontRef>
        </p:style>
        <p:txBody>
          <a:bodyPr>
            <a:normAutofit/>
          </a:bodyPr>
          <a:lstStyle/>
          <a:p>
            <a:r>
              <a:rPr lang="en-IN" sz="3600" dirty="0">
                <a:solidFill>
                  <a:srgbClr val="FF0000"/>
                </a:solidFill>
              </a:rPr>
              <a:t>Old Act : </a:t>
            </a:r>
          </a:p>
        </p:txBody>
      </p:sp>
      <p:sp>
        <p:nvSpPr>
          <p:cNvPr id="8" name="Content Placeholder 7">
            <a:extLst>
              <a:ext uri="{FF2B5EF4-FFF2-40B4-BE49-F238E27FC236}">
                <a16:creationId xmlns:a16="http://schemas.microsoft.com/office/drawing/2014/main" id="{3D293FC0-E1D2-45E0-9325-0C489C4F8F4A}"/>
              </a:ext>
            </a:extLst>
          </p:cNvPr>
          <p:cNvSpPr>
            <a:spLocks noGrp="1"/>
          </p:cNvSpPr>
          <p:nvPr>
            <p:ph sz="half" idx="2"/>
          </p:nvPr>
        </p:nvSpPr>
        <p:spPr/>
        <p:style>
          <a:lnRef idx="2">
            <a:schemeClr val="accent2"/>
          </a:lnRef>
          <a:fillRef idx="1">
            <a:schemeClr val="lt1"/>
          </a:fillRef>
          <a:effectRef idx="0">
            <a:schemeClr val="accent2"/>
          </a:effectRef>
          <a:fontRef idx="minor">
            <a:schemeClr val="dk1"/>
          </a:fontRef>
        </p:style>
        <p:txBody>
          <a:bodyPr>
            <a:normAutofit/>
          </a:bodyPr>
          <a:lstStyle/>
          <a:p>
            <a:pPr marL="0" indent="0" algn="just">
              <a:buNone/>
            </a:pPr>
            <a:r>
              <a:rPr lang="en-US" b="1" dirty="0"/>
              <a:t>Sec. 29 : Income from profits and gains of business or profession, how computed.</a:t>
            </a:r>
            <a:endParaRPr lang="en-US" dirty="0"/>
          </a:p>
          <a:p>
            <a:pPr algn="just"/>
            <a:r>
              <a:rPr lang="en-US" dirty="0"/>
              <a:t>The income referred to in section 28 shall be computed in accordance with the provisions contained in sections 30 to 43D.</a:t>
            </a:r>
          </a:p>
          <a:p>
            <a:pPr marL="0" indent="0">
              <a:buNone/>
            </a:pPr>
            <a:endParaRPr lang="en-IN" dirty="0"/>
          </a:p>
          <a:p>
            <a:pPr marL="0" indent="0">
              <a:buNone/>
            </a:pPr>
            <a:endParaRPr lang="en-IN" dirty="0"/>
          </a:p>
        </p:txBody>
      </p:sp>
      <p:sp>
        <p:nvSpPr>
          <p:cNvPr id="11" name="Text Placeholder 10">
            <a:extLst>
              <a:ext uri="{FF2B5EF4-FFF2-40B4-BE49-F238E27FC236}">
                <a16:creationId xmlns:a16="http://schemas.microsoft.com/office/drawing/2014/main" id="{438A60AB-B2EE-4B11-BF7F-0B97A0FE3857}"/>
              </a:ext>
            </a:extLst>
          </p:cNvPr>
          <p:cNvSpPr>
            <a:spLocks noGrp="1"/>
          </p:cNvSpPr>
          <p:nvPr>
            <p:ph type="body" sz="quarter" idx="3"/>
          </p:nvPr>
        </p:nvSpPr>
        <p:spPr/>
        <p:style>
          <a:lnRef idx="2">
            <a:schemeClr val="accent1"/>
          </a:lnRef>
          <a:fillRef idx="1">
            <a:schemeClr val="lt1"/>
          </a:fillRef>
          <a:effectRef idx="0">
            <a:schemeClr val="accent1"/>
          </a:effectRef>
          <a:fontRef idx="minor">
            <a:schemeClr val="dk1"/>
          </a:fontRef>
        </p:style>
        <p:txBody>
          <a:bodyPr>
            <a:normAutofit/>
          </a:bodyPr>
          <a:lstStyle/>
          <a:p>
            <a:r>
              <a:rPr lang="en-IN" sz="3600" dirty="0">
                <a:solidFill>
                  <a:srgbClr val="FF0000"/>
                </a:solidFill>
              </a:rPr>
              <a:t>New Act :</a:t>
            </a:r>
          </a:p>
        </p:txBody>
      </p:sp>
      <p:sp>
        <p:nvSpPr>
          <p:cNvPr id="12" name="Content Placeholder 11">
            <a:extLst>
              <a:ext uri="{FF2B5EF4-FFF2-40B4-BE49-F238E27FC236}">
                <a16:creationId xmlns:a16="http://schemas.microsoft.com/office/drawing/2014/main" id="{F7AB2CDC-0624-4FF7-B812-43407F2F3F5A}"/>
              </a:ext>
            </a:extLst>
          </p:cNvPr>
          <p:cNvSpPr>
            <a:spLocks noGrp="1"/>
          </p:cNvSpPr>
          <p:nvPr>
            <p:ph sz="quarter" idx="4"/>
          </p:nvPr>
        </p:nvSpPr>
        <p:spPr/>
        <p:style>
          <a:lnRef idx="2">
            <a:schemeClr val="accent1"/>
          </a:lnRef>
          <a:fillRef idx="1">
            <a:schemeClr val="lt1"/>
          </a:fillRef>
          <a:effectRef idx="0">
            <a:schemeClr val="accent1"/>
          </a:effectRef>
          <a:fontRef idx="minor">
            <a:schemeClr val="dk1"/>
          </a:fontRef>
        </p:style>
        <p:txBody>
          <a:bodyPr>
            <a:normAutofit/>
          </a:bodyPr>
          <a:lstStyle/>
          <a:p>
            <a:pPr marL="0" indent="0" algn="just">
              <a:buNone/>
            </a:pPr>
            <a:r>
              <a:rPr lang="en-IN" b="1" dirty="0"/>
              <a:t>Sec. 27 : </a:t>
            </a:r>
            <a:r>
              <a:rPr lang="en-US" b="1" dirty="0"/>
              <a:t>Manner of computing profits and gains of business or profession.</a:t>
            </a:r>
          </a:p>
          <a:p>
            <a:pPr algn="just"/>
            <a:r>
              <a:rPr lang="en-US" dirty="0"/>
              <a:t>The income referred to in section 26 shall be computed as per the provisions of sections 28 to 60, </a:t>
            </a:r>
            <a:r>
              <a:rPr lang="en-US" dirty="0">
                <a:solidFill>
                  <a:srgbClr val="FF0000"/>
                </a:solidFill>
              </a:rPr>
              <a:t>except section 58.</a:t>
            </a:r>
            <a:endParaRPr lang="en-US" b="1" dirty="0">
              <a:solidFill>
                <a:srgbClr val="FF0000"/>
              </a:solidFill>
            </a:endParaRPr>
          </a:p>
          <a:p>
            <a:endParaRPr lang="en-IN" dirty="0"/>
          </a:p>
        </p:txBody>
      </p:sp>
    </p:spTree>
    <p:extLst>
      <p:ext uri="{BB962C8B-B14F-4D97-AF65-F5344CB8AC3E}">
        <p14:creationId xmlns:p14="http://schemas.microsoft.com/office/powerpoint/2010/main" val="35984221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B622D-4ED0-44FE-BE52-7031EEA145B9}"/>
              </a:ext>
            </a:extLst>
          </p:cNvPr>
          <p:cNvSpPr>
            <a:spLocks noGrp="1"/>
          </p:cNvSpPr>
          <p:nvPr>
            <p:ph type="title"/>
          </p:nvPr>
        </p:nvSpPr>
        <p:spPr/>
        <p:txBody>
          <a:bodyPr/>
          <a:lstStyle/>
          <a:p>
            <a:r>
              <a:rPr lang="en-US" dirty="0"/>
              <a:t>Allowable Deductions- Revenue Exp. </a:t>
            </a:r>
            <a:endParaRPr lang="en-IN" dirty="0"/>
          </a:p>
        </p:txBody>
      </p:sp>
      <p:graphicFrame>
        <p:nvGraphicFramePr>
          <p:cNvPr id="4" name="Content Placeholder 3">
            <a:extLst>
              <a:ext uri="{FF2B5EF4-FFF2-40B4-BE49-F238E27FC236}">
                <a16:creationId xmlns:a16="http://schemas.microsoft.com/office/drawing/2014/main" id="{E5F6B001-55A0-4BFB-9D97-76A1AB8477B3}"/>
              </a:ext>
            </a:extLst>
          </p:cNvPr>
          <p:cNvGraphicFramePr>
            <a:graphicFrameLocks noGrp="1"/>
          </p:cNvGraphicFramePr>
          <p:nvPr>
            <p:ph idx="1"/>
            <p:extLst>
              <p:ext uri="{D42A27DB-BD31-4B8C-83A1-F6EECF244321}">
                <p14:modId xmlns:p14="http://schemas.microsoft.com/office/powerpoint/2010/main" val="473431414"/>
              </p:ext>
            </p:extLst>
          </p:nvPr>
        </p:nvGraphicFramePr>
        <p:xfrm>
          <a:off x="838200" y="2264229"/>
          <a:ext cx="10515600" cy="39127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93028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graphicEl>
                                              <a:dgm id="{56991BF2-12F8-4AA7-A09D-ACEFB6B4C46F}"/>
                                            </p:graphicEl>
                                          </p:spTgt>
                                        </p:tgtEl>
                                        <p:attrNameLst>
                                          <p:attrName>style.visibility</p:attrName>
                                        </p:attrNameLst>
                                      </p:cBhvr>
                                      <p:to>
                                        <p:strVal val="visible"/>
                                      </p:to>
                                    </p:set>
                                    <p:animEffect transition="in" filter="wipe(down)">
                                      <p:cBhvr>
                                        <p:cTn id="7" dur="500"/>
                                        <p:tgtEl>
                                          <p:spTgt spid="4">
                                            <p:graphicEl>
                                              <a:dgm id="{56991BF2-12F8-4AA7-A09D-ACEFB6B4C46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graphicEl>
                                              <a:dgm id="{CC594D5D-EEAF-4FD0-B3FD-E742A8412A30}"/>
                                            </p:graphicEl>
                                          </p:spTgt>
                                        </p:tgtEl>
                                        <p:attrNameLst>
                                          <p:attrName>style.visibility</p:attrName>
                                        </p:attrNameLst>
                                      </p:cBhvr>
                                      <p:to>
                                        <p:strVal val="visible"/>
                                      </p:to>
                                    </p:set>
                                    <p:animEffect transition="in" filter="wipe(down)">
                                      <p:cBhvr>
                                        <p:cTn id="12" dur="500"/>
                                        <p:tgtEl>
                                          <p:spTgt spid="4">
                                            <p:graphicEl>
                                              <a:dgm id="{CC594D5D-EEAF-4FD0-B3FD-E742A8412A30}"/>
                                            </p:graphic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4">
                                            <p:graphicEl>
                                              <a:dgm id="{76B449E8-9C98-4CF4-B5E1-CA5EC2FE06B7}"/>
                                            </p:graphicEl>
                                          </p:spTgt>
                                        </p:tgtEl>
                                        <p:attrNameLst>
                                          <p:attrName>style.visibility</p:attrName>
                                        </p:attrNameLst>
                                      </p:cBhvr>
                                      <p:to>
                                        <p:strVal val="visible"/>
                                      </p:to>
                                    </p:set>
                                    <p:animEffect transition="in" filter="wipe(down)">
                                      <p:cBhvr>
                                        <p:cTn id="15" dur="500"/>
                                        <p:tgtEl>
                                          <p:spTgt spid="4">
                                            <p:graphicEl>
                                              <a:dgm id="{76B449E8-9C98-4CF4-B5E1-CA5EC2FE06B7}"/>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
                                            <p:graphicEl>
                                              <a:dgm id="{FDC71E39-42A7-4AD7-98A0-C789E1DB4A6F}"/>
                                            </p:graphicEl>
                                          </p:spTgt>
                                        </p:tgtEl>
                                        <p:attrNameLst>
                                          <p:attrName>style.visibility</p:attrName>
                                        </p:attrNameLst>
                                      </p:cBhvr>
                                      <p:to>
                                        <p:strVal val="visible"/>
                                      </p:to>
                                    </p:set>
                                    <p:animEffect transition="in" filter="wipe(down)">
                                      <p:cBhvr>
                                        <p:cTn id="20" dur="500"/>
                                        <p:tgtEl>
                                          <p:spTgt spid="4">
                                            <p:graphicEl>
                                              <a:dgm id="{FDC71E39-42A7-4AD7-98A0-C789E1DB4A6F}"/>
                                            </p:graphic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4">
                                            <p:graphicEl>
                                              <a:dgm id="{26C8D9A9-1961-4CFE-BA53-9C70DB26FB14}"/>
                                            </p:graphicEl>
                                          </p:spTgt>
                                        </p:tgtEl>
                                        <p:attrNameLst>
                                          <p:attrName>style.visibility</p:attrName>
                                        </p:attrNameLst>
                                      </p:cBhvr>
                                      <p:to>
                                        <p:strVal val="visible"/>
                                      </p:to>
                                    </p:set>
                                    <p:animEffect transition="in" filter="wipe(down)">
                                      <p:cBhvr>
                                        <p:cTn id="23" dur="500"/>
                                        <p:tgtEl>
                                          <p:spTgt spid="4">
                                            <p:graphicEl>
                                              <a:dgm id="{26C8D9A9-1961-4CFE-BA53-9C70DB26FB14}"/>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4">
                                            <p:graphicEl>
                                              <a:dgm id="{D0317EC0-0C6E-420F-BA12-2BD28E81C565}"/>
                                            </p:graphicEl>
                                          </p:spTgt>
                                        </p:tgtEl>
                                        <p:attrNameLst>
                                          <p:attrName>style.visibility</p:attrName>
                                        </p:attrNameLst>
                                      </p:cBhvr>
                                      <p:to>
                                        <p:strVal val="visible"/>
                                      </p:to>
                                    </p:set>
                                    <p:animEffect transition="in" filter="wipe(down)">
                                      <p:cBhvr>
                                        <p:cTn id="28" dur="500"/>
                                        <p:tgtEl>
                                          <p:spTgt spid="4">
                                            <p:graphicEl>
                                              <a:dgm id="{D0317EC0-0C6E-420F-BA12-2BD28E81C565}"/>
                                            </p:graphic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4">
                                            <p:graphicEl>
                                              <a:dgm id="{6854F1B1-7E20-4D35-A269-9E4B438B4B11}"/>
                                            </p:graphicEl>
                                          </p:spTgt>
                                        </p:tgtEl>
                                        <p:attrNameLst>
                                          <p:attrName>style.visibility</p:attrName>
                                        </p:attrNameLst>
                                      </p:cBhvr>
                                      <p:to>
                                        <p:strVal val="visible"/>
                                      </p:to>
                                    </p:set>
                                    <p:animEffect transition="in" filter="wipe(down)">
                                      <p:cBhvr>
                                        <p:cTn id="31" dur="500"/>
                                        <p:tgtEl>
                                          <p:spTgt spid="4">
                                            <p:graphicEl>
                                              <a:dgm id="{6854F1B1-7E20-4D35-A269-9E4B438B4B1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A79CA-B12F-450C-D6D8-309105FC54EB}"/>
              </a:ext>
            </a:extLst>
          </p:cNvPr>
          <p:cNvSpPr>
            <a:spLocks noGrp="1"/>
          </p:cNvSpPr>
          <p:nvPr>
            <p:ph type="title"/>
          </p:nvPr>
        </p:nvSpPr>
        <p:spPr/>
        <p:txBody>
          <a:bodyPr/>
          <a:lstStyle/>
          <a:p>
            <a:r>
              <a:rPr lang="en-US" dirty="0"/>
              <a:t>Applicability Timeline</a:t>
            </a:r>
            <a:endParaRPr lang="en-IN" dirty="0"/>
          </a:p>
        </p:txBody>
      </p:sp>
      <p:graphicFrame>
        <p:nvGraphicFramePr>
          <p:cNvPr id="5" name="Content Placeholder 4">
            <a:extLst>
              <a:ext uri="{FF2B5EF4-FFF2-40B4-BE49-F238E27FC236}">
                <a16:creationId xmlns:a16="http://schemas.microsoft.com/office/drawing/2014/main" id="{A47AE0AA-74E2-4F01-8570-05CE898B929B}"/>
              </a:ext>
            </a:extLst>
          </p:cNvPr>
          <p:cNvGraphicFramePr>
            <a:graphicFrameLocks noGrp="1"/>
          </p:cNvGraphicFramePr>
          <p:nvPr>
            <p:ph idx="1"/>
          </p:nvPr>
        </p:nvGraphicFramePr>
        <p:xfrm>
          <a:off x="838200" y="1825625"/>
          <a:ext cx="10515600" cy="3464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a:extLst>
              <a:ext uri="{FF2B5EF4-FFF2-40B4-BE49-F238E27FC236}">
                <a16:creationId xmlns:a16="http://schemas.microsoft.com/office/drawing/2014/main" id="{F8208C5A-20D7-4004-B710-6D41A03CA0DE}"/>
              </a:ext>
            </a:extLst>
          </p:cNvPr>
          <p:cNvGraphicFramePr/>
          <p:nvPr/>
        </p:nvGraphicFramePr>
        <p:xfrm>
          <a:off x="2146300" y="365125"/>
          <a:ext cx="8128000" cy="509330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8" name="Diagram 7">
            <a:extLst>
              <a:ext uri="{FF2B5EF4-FFF2-40B4-BE49-F238E27FC236}">
                <a16:creationId xmlns:a16="http://schemas.microsoft.com/office/drawing/2014/main" id="{1D1DAF39-8935-4621-99AC-667BC7FF5680}"/>
              </a:ext>
            </a:extLst>
          </p:cNvPr>
          <p:cNvGraphicFramePr/>
          <p:nvPr/>
        </p:nvGraphicFramePr>
        <p:xfrm>
          <a:off x="1208314" y="5404001"/>
          <a:ext cx="10003972" cy="1172359"/>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812952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graphicEl>
                                              <a:dgm id="{E391D243-AF21-42A7-8090-1E3D4858B56B}"/>
                                            </p:graphicEl>
                                          </p:spTgt>
                                        </p:tgtEl>
                                        <p:attrNameLst>
                                          <p:attrName>style.visibility</p:attrName>
                                        </p:attrNameLst>
                                      </p:cBhvr>
                                      <p:to>
                                        <p:strVal val="visible"/>
                                      </p:to>
                                    </p:set>
                                    <p:animEffect transition="in" filter="fade">
                                      <p:cBhvr>
                                        <p:cTn id="7" dur="1000"/>
                                        <p:tgtEl>
                                          <p:spTgt spid="5">
                                            <p:graphicEl>
                                              <a:dgm id="{E391D243-AF21-42A7-8090-1E3D4858B56B}"/>
                                            </p:graphicEl>
                                          </p:spTgt>
                                        </p:tgtEl>
                                      </p:cBhvr>
                                    </p:animEffect>
                                    <p:anim calcmode="lin" valueType="num">
                                      <p:cBhvr>
                                        <p:cTn id="8" dur="1000" fill="hold"/>
                                        <p:tgtEl>
                                          <p:spTgt spid="5">
                                            <p:graphicEl>
                                              <a:dgm id="{E391D243-AF21-42A7-8090-1E3D4858B56B}"/>
                                            </p:graphicEl>
                                          </p:spTgt>
                                        </p:tgtEl>
                                        <p:attrNameLst>
                                          <p:attrName>ppt_x</p:attrName>
                                        </p:attrNameLst>
                                      </p:cBhvr>
                                      <p:tavLst>
                                        <p:tav tm="0">
                                          <p:val>
                                            <p:strVal val="#ppt_x"/>
                                          </p:val>
                                        </p:tav>
                                        <p:tav tm="100000">
                                          <p:val>
                                            <p:strVal val="#ppt_x"/>
                                          </p:val>
                                        </p:tav>
                                      </p:tavLst>
                                    </p:anim>
                                    <p:anim calcmode="lin" valueType="num">
                                      <p:cBhvr>
                                        <p:cTn id="9" dur="1000" fill="hold"/>
                                        <p:tgtEl>
                                          <p:spTgt spid="5">
                                            <p:graphicEl>
                                              <a:dgm id="{E391D243-AF21-42A7-8090-1E3D4858B56B}"/>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5">
                                            <p:graphicEl>
                                              <a:dgm id="{07880E78-5CBD-4990-B469-30E3261F0FB3}"/>
                                            </p:graphicEl>
                                          </p:spTgt>
                                        </p:tgtEl>
                                        <p:attrNameLst>
                                          <p:attrName>style.visibility</p:attrName>
                                        </p:attrNameLst>
                                      </p:cBhvr>
                                      <p:to>
                                        <p:strVal val="visible"/>
                                      </p:to>
                                    </p:set>
                                    <p:animEffect transition="in" filter="fade">
                                      <p:cBhvr>
                                        <p:cTn id="14" dur="1000"/>
                                        <p:tgtEl>
                                          <p:spTgt spid="5">
                                            <p:graphicEl>
                                              <a:dgm id="{07880E78-5CBD-4990-B469-30E3261F0FB3}"/>
                                            </p:graphicEl>
                                          </p:spTgt>
                                        </p:tgtEl>
                                      </p:cBhvr>
                                    </p:animEffect>
                                    <p:anim calcmode="lin" valueType="num">
                                      <p:cBhvr>
                                        <p:cTn id="15" dur="1000" fill="hold"/>
                                        <p:tgtEl>
                                          <p:spTgt spid="5">
                                            <p:graphicEl>
                                              <a:dgm id="{07880E78-5CBD-4990-B469-30E3261F0FB3}"/>
                                            </p:graphicEl>
                                          </p:spTgt>
                                        </p:tgtEl>
                                        <p:attrNameLst>
                                          <p:attrName>ppt_x</p:attrName>
                                        </p:attrNameLst>
                                      </p:cBhvr>
                                      <p:tavLst>
                                        <p:tav tm="0">
                                          <p:val>
                                            <p:strVal val="#ppt_x"/>
                                          </p:val>
                                        </p:tav>
                                        <p:tav tm="100000">
                                          <p:val>
                                            <p:strVal val="#ppt_x"/>
                                          </p:val>
                                        </p:tav>
                                      </p:tavLst>
                                    </p:anim>
                                    <p:anim calcmode="lin" valueType="num">
                                      <p:cBhvr>
                                        <p:cTn id="16" dur="1000" fill="hold"/>
                                        <p:tgtEl>
                                          <p:spTgt spid="5">
                                            <p:graphicEl>
                                              <a:dgm id="{07880E78-5CBD-4990-B469-30E3261F0FB3}"/>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Graphic spid="8"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B622D-4ED0-44FE-BE52-7031EEA145B9}"/>
              </a:ext>
            </a:extLst>
          </p:cNvPr>
          <p:cNvSpPr>
            <a:spLocks noGrp="1"/>
          </p:cNvSpPr>
          <p:nvPr>
            <p:ph type="title"/>
          </p:nvPr>
        </p:nvSpPr>
        <p:spPr/>
        <p:txBody>
          <a:bodyPr/>
          <a:lstStyle/>
          <a:p>
            <a:r>
              <a:rPr lang="en-US" dirty="0"/>
              <a:t>Allowable Deductions- Revenue Exp. </a:t>
            </a:r>
            <a:endParaRPr lang="en-IN" dirty="0"/>
          </a:p>
        </p:txBody>
      </p:sp>
      <p:graphicFrame>
        <p:nvGraphicFramePr>
          <p:cNvPr id="4" name="Content Placeholder 3">
            <a:extLst>
              <a:ext uri="{FF2B5EF4-FFF2-40B4-BE49-F238E27FC236}">
                <a16:creationId xmlns:a16="http://schemas.microsoft.com/office/drawing/2014/main" id="{C4703C80-4387-4EA0-9DB7-614A60F80D73}"/>
              </a:ext>
            </a:extLst>
          </p:cNvPr>
          <p:cNvGraphicFramePr>
            <a:graphicFrameLocks noGrp="1"/>
          </p:cNvGraphicFramePr>
          <p:nvPr>
            <p:ph idx="1"/>
            <p:extLst>
              <p:ext uri="{D42A27DB-BD31-4B8C-83A1-F6EECF244321}">
                <p14:modId xmlns:p14="http://schemas.microsoft.com/office/powerpoint/2010/main" val="316774392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peech Bubble: Oval 2">
            <a:extLst>
              <a:ext uri="{FF2B5EF4-FFF2-40B4-BE49-F238E27FC236}">
                <a16:creationId xmlns:a16="http://schemas.microsoft.com/office/drawing/2014/main" id="{93B4F9A0-64F9-4904-A0B3-A588E498E41B}"/>
              </a:ext>
            </a:extLst>
          </p:cNvPr>
          <p:cNvSpPr/>
          <p:nvPr/>
        </p:nvSpPr>
        <p:spPr>
          <a:xfrm>
            <a:off x="7739744" y="3298371"/>
            <a:ext cx="4191000" cy="1110343"/>
          </a:xfrm>
          <a:prstGeom prst="wedgeEllipseCallout">
            <a:avLst>
              <a:gd name="adj1" fmla="val 3979"/>
              <a:gd name="adj2" fmla="val -69853"/>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IN" dirty="0"/>
              <a:t>Employee Contribution deposited upto ITR due date is allowed as deduction (FA 2026)</a:t>
            </a:r>
          </a:p>
        </p:txBody>
      </p:sp>
    </p:spTree>
    <p:extLst>
      <p:ext uri="{BB962C8B-B14F-4D97-AF65-F5344CB8AC3E}">
        <p14:creationId xmlns:p14="http://schemas.microsoft.com/office/powerpoint/2010/main" val="2428822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graphicEl>
                                              <a:dgm id="{18D0732F-3858-4409-B581-FDB49488EFA1}"/>
                                            </p:graphicEl>
                                          </p:spTgt>
                                        </p:tgtEl>
                                        <p:attrNameLst>
                                          <p:attrName>style.visibility</p:attrName>
                                        </p:attrNameLst>
                                      </p:cBhvr>
                                      <p:to>
                                        <p:strVal val="visible"/>
                                      </p:to>
                                    </p:set>
                                    <p:animEffect transition="in" filter="wipe(down)">
                                      <p:cBhvr>
                                        <p:cTn id="7" dur="500"/>
                                        <p:tgtEl>
                                          <p:spTgt spid="4">
                                            <p:graphicEl>
                                              <a:dgm id="{18D0732F-3858-4409-B581-FDB49488EFA1}"/>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graphicEl>
                                              <a:dgm id="{F21E8C41-A146-4667-9E11-6C3447C9C36B}"/>
                                            </p:graphicEl>
                                          </p:spTgt>
                                        </p:tgtEl>
                                        <p:attrNameLst>
                                          <p:attrName>style.visibility</p:attrName>
                                        </p:attrNameLst>
                                      </p:cBhvr>
                                      <p:to>
                                        <p:strVal val="visible"/>
                                      </p:to>
                                    </p:set>
                                    <p:animEffect transition="in" filter="wipe(down)">
                                      <p:cBhvr>
                                        <p:cTn id="12" dur="500"/>
                                        <p:tgtEl>
                                          <p:spTgt spid="4">
                                            <p:graphicEl>
                                              <a:dgm id="{F21E8C41-A146-4667-9E11-6C3447C9C36B}"/>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graphicEl>
                                              <a:dgm id="{0A1CA637-DC68-44FA-BA33-1D589BE2773F}"/>
                                            </p:graphicEl>
                                          </p:spTgt>
                                        </p:tgtEl>
                                        <p:attrNameLst>
                                          <p:attrName>style.visibility</p:attrName>
                                        </p:attrNameLst>
                                      </p:cBhvr>
                                      <p:to>
                                        <p:strVal val="visible"/>
                                      </p:to>
                                    </p:set>
                                    <p:animEffect transition="in" filter="wipe(down)">
                                      <p:cBhvr>
                                        <p:cTn id="17" dur="500"/>
                                        <p:tgtEl>
                                          <p:spTgt spid="4">
                                            <p:graphicEl>
                                              <a:dgm id="{0A1CA637-DC68-44FA-BA33-1D589BE2773F}"/>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4">
                                            <p:graphicEl>
                                              <a:dgm id="{FC04B775-273C-4352-B541-E01168DDE12B}"/>
                                            </p:graphicEl>
                                          </p:spTgt>
                                        </p:tgtEl>
                                        <p:attrNameLst>
                                          <p:attrName>style.visibility</p:attrName>
                                        </p:attrNameLst>
                                      </p:cBhvr>
                                      <p:to>
                                        <p:strVal val="visible"/>
                                      </p:to>
                                    </p:set>
                                    <p:animEffect transition="in" filter="wipe(down)">
                                      <p:cBhvr>
                                        <p:cTn id="26" dur="500"/>
                                        <p:tgtEl>
                                          <p:spTgt spid="4">
                                            <p:graphicEl>
                                              <a:dgm id="{FC04B775-273C-4352-B541-E01168DDE12B}"/>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4">
                                            <p:graphicEl>
                                              <a:dgm id="{82234A86-EA8C-41DC-B95E-6191C80E3495}"/>
                                            </p:graphicEl>
                                          </p:spTgt>
                                        </p:tgtEl>
                                        <p:attrNameLst>
                                          <p:attrName>style.visibility</p:attrName>
                                        </p:attrNameLst>
                                      </p:cBhvr>
                                      <p:to>
                                        <p:strVal val="visible"/>
                                      </p:to>
                                    </p:set>
                                    <p:animEffect transition="in" filter="wipe(down)">
                                      <p:cBhvr>
                                        <p:cTn id="31" dur="500"/>
                                        <p:tgtEl>
                                          <p:spTgt spid="4">
                                            <p:graphicEl>
                                              <a:dgm id="{82234A86-EA8C-41DC-B95E-6191C80E349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B622D-4ED0-44FE-BE52-7031EEA145B9}"/>
              </a:ext>
            </a:extLst>
          </p:cNvPr>
          <p:cNvSpPr>
            <a:spLocks noGrp="1"/>
          </p:cNvSpPr>
          <p:nvPr>
            <p:ph type="title"/>
          </p:nvPr>
        </p:nvSpPr>
        <p:spPr/>
        <p:txBody>
          <a:bodyPr/>
          <a:lstStyle/>
          <a:p>
            <a:r>
              <a:rPr lang="en-US" b="1" dirty="0">
                <a:solidFill>
                  <a:srgbClr val="FF0000"/>
                </a:solidFill>
              </a:rPr>
              <a:t>Allowable Deductions- Revenue Exp. </a:t>
            </a:r>
            <a:endParaRPr lang="en-IN" b="1" dirty="0">
              <a:solidFill>
                <a:srgbClr val="FF0000"/>
              </a:solidFill>
            </a:endParaRPr>
          </a:p>
        </p:txBody>
      </p:sp>
      <p:sp>
        <p:nvSpPr>
          <p:cNvPr id="3" name="Content Placeholder 2">
            <a:extLst>
              <a:ext uri="{FF2B5EF4-FFF2-40B4-BE49-F238E27FC236}">
                <a16:creationId xmlns:a16="http://schemas.microsoft.com/office/drawing/2014/main" id="{12251BEF-C946-4C71-8EF8-06BF351A9BC8}"/>
              </a:ext>
            </a:extLst>
          </p:cNvPr>
          <p:cNvSpPr>
            <a:spLocks noGrp="1"/>
          </p:cNvSpPr>
          <p:nvPr>
            <p:ph sz="half" idx="1"/>
          </p:nvPr>
        </p:nvSpPr>
        <p:spPr/>
        <p:style>
          <a:lnRef idx="2">
            <a:schemeClr val="accent2"/>
          </a:lnRef>
          <a:fillRef idx="1">
            <a:schemeClr val="lt1"/>
          </a:fillRef>
          <a:effectRef idx="0">
            <a:schemeClr val="accent2"/>
          </a:effectRef>
          <a:fontRef idx="minor">
            <a:schemeClr val="dk1"/>
          </a:fontRef>
        </p:style>
        <p:txBody>
          <a:bodyPr>
            <a:normAutofit/>
          </a:bodyPr>
          <a:lstStyle/>
          <a:p>
            <a:pPr marL="0" indent="0">
              <a:buNone/>
            </a:pPr>
            <a:r>
              <a:rPr lang="en-US" dirty="0">
                <a:solidFill>
                  <a:srgbClr val="FF0000"/>
                </a:solidFill>
              </a:rPr>
              <a:t>Sec. 32 : Other Deductions</a:t>
            </a:r>
          </a:p>
          <a:p>
            <a:r>
              <a:rPr lang="en-US" dirty="0"/>
              <a:t>Bonus</a:t>
            </a:r>
          </a:p>
          <a:p>
            <a:r>
              <a:rPr lang="en-US" dirty="0"/>
              <a:t>Interest</a:t>
            </a:r>
          </a:p>
          <a:p>
            <a:r>
              <a:rPr lang="en-US" dirty="0"/>
              <a:t>Special Reserves for Banks, HFCs etc.</a:t>
            </a:r>
          </a:p>
          <a:p>
            <a:r>
              <a:rPr lang="en-US" dirty="0"/>
              <a:t>STT for business income </a:t>
            </a:r>
          </a:p>
          <a:p>
            <a:r>
              <a:rPr lang="en-US" dirty="0"/>
              <a:t>etc.</a:t>
            </a:r>
          </a:p>
          <a:p>
            <a:pPr marL="0" indent="0">
              <a:buNone/>
            </a:pPr>
            <a:r>
              <a:rPr lang="en-US" dirty="0"/>
              <a:t>Part of present Sec. 36</a:t>
            </a:r>
          </a:p>
        </p:txBody>
      </p:sp>
      <p:sp>
        <p:nvSpPr>
          <p:cNvPr id="4" name="Content Placeholder 3">
            <a:extLst>
              <a:ext uri="{FF2B5EF4-FFF2-40B4-BE49-F238E27FC236}">
                <a16:creationId xmlns:a16="http://schemas.microsoft.com/office/drawing/2014/main" id="{F002C30C-158E-4213-8C98-78F1246C2484}"/>
              </a:ext>
            </a:extLst>
          </p:cNvPr>
          <p:cNvSpPr>
            <a:spLocks noGrp="1"/>
          </p:cNvSpPr>
          <p:nvPr>
            <p:ph sz="half" idx="2"/>
          </p:nvPr>
        </p:nvSpPr>
        <p:spPr/>
        <p:style>
          <a:lnRef idx="2">
            <a:schemeClr val="accent1"/>
          </a:lnRef>
          <a:fillRef idx="1">
            <a:schemeClr val="lt1"/>
          </a:fillRef>
          <a:effectRef idx="0">
            <a:schemeClr val="accent1"/>
          </a:effectRef>
          <a:fontRef idx="minor">
            <a:schemeClr val="dk1"/>
          </a:fontRef>
        </p:style>
        <p:txBody>
          <a:bodyPr>
            <a:normAutofit/>
          </a:bodyPr>
          <a:lstStyle/>
          <a:p>
            <a:r>
              <a:rPr lang="en-US" dirty="0">
                <a:solidFill>
                  <a:srgbClr val="FF0000"/>
                </a:solidFill>
              </a:rPr>
              <a:t>Sec. 34 : General Deduction</a:t>
            </a:r>
          </a:p>
          <a:p>
            <a:pPr lvl="1"/>
            <a:r>
              <a:rPr lang="en-US" dirty="0"/>
              <a:t>Present Sec. 37</a:t>
            </a:r>
            <a:endParaRPr lang="en-IN" dirty="0"/>
          </a:p>
          <a:p>
            <a:endParaRPr lang="en-IN" dirty="0"/>
          </a:p>
        </p:txBody>
      </p:sp>
    </p:spTree>
    <p:extLst>
      <p:ext uri="{BB962C8B-B14F-4D97-AF65-F5344CB8AC3E}">
        <p14:creationId xmlns:p14="http://schemas.microsoft.com/office/powerpoint/2010/main" val="14940254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D11CD-6067-4A45-A6B6-30A79BCB3DB8}"/>
              </a:ext>
            </a:extLst>
          </p:cNvPr>
          <p:cNvSpPr>
            <a:spLocks noGrp="1"/>
          </p:cNvSpPr>
          <p:nvPr>
            <p:ph type="title"/>
          </p:nvPr>
        </p:nvSpPr>
        <p:spPr/>
        <p:txBody>
          <a:bodyPr/>
          <a:lstStyle/>
          <a:p>
            <a:r>
              <a:rPr lang="en-US" dirty="0"/>
              <a:t>Depreciation</a:t>
            </a:r>
            <a:endParaRPr lang="en-IN" dirty="0"/>
          </a:p>
        </p:txBody>
      </p:sp>
      <p:graphicFrame>
        <p:nvGraphicFramePr>
          <p:cNvPr id="4" name="Content Placeholder 3">
            <a:extLst>
              <a:ext uri="{FF2B5EF4-FFF2-40B4-BE49-F238E27FC236}">
                <a16:creationId xmlns:a16="http://schemas.microsoft.com/office/drawing/2014/main" id="{7E11BBAB-99AB-44DE-A5D3-C60AAE583830}"/>
              </a:ext>
            </a:extLst>
          </p:cNvPr>
          <p:cNvGraphicFramePr>
            <a:graphicFrameLocks noGrp="1"/>
          </p:cNvGraphicFramePr>
          <p:nvPr>
            <p:ph idx="1"/>
            <p:extLst>
              <p:ext uri="{D42A27DB-BD31-4B8C-83A1-F6EECF244321}">
                <p14:modId xmlns:p14="http://schemas.microsoft.com/office/powerpoint/2010/main" val="299474014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860822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573E7-A2D1-425E-A303-7E400DBEC670}"/>
              </a:ext>
            </a:extLst>
          </p:cNvPr>
          <p:cNvSpPr>
            <a:spLocks noGrp="1"/>
          </p:cNvSpPr>
          <p:nvPr>
            <p:ph type="title"/>
          </p:nvPr>
        </p:nvSpPr>
        <p:spPr/>
        <p:txBody>
          <a:bodyPr/>
          <a:lstStyle/>
          <a:p>
            <a:r>
              <a:rPr lang="en-US" dirty="0"/>
              <a:t>Deductions Disallowed</a:t>
            </a:r>
            <a:endParaRPr lang="en-IN" dirty="0"/>
          </a:p>
        </p:txBody>
      </p:sp>
      <p:graphicFrame>
        <p:nvGraphicFramePr>
          <p:cNvPr id="4" name="Content Placeholder 3">
            <a:extLst>
              <a:ext uri="{FF2B5EF4-FFF2-40B4-BE49-F238E27FC236}">
                <a16:creationId xmlns:a16="http://schemas.microsoft.com/office/drawing/2014/main" id="{88D8E1BD-1482-4A96-A88E-952EB869338C}"/>
              </a:ext>
            </a:extLst>
          </p:cNvPr>
          <p:cNvGraphicFramePr>
            <a:graphicFrameLocks noGrp="1"/>
          </p:cNvGraphicFramePr>
          <p:nvPr>
            <p:ph idx="1"/>
            <p:extLst>
              <p:ext uri="{D42A27DB-BD31-4B8C-83A1-F6EECF244321}">
                <p14:modId xmlns:p14="http://schemas.microsoft.com/office/powerpoint/2010/main" val="289894461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74330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8)">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7E174-BF86-4A9E-A422-BB24F922A504}"/>
              </a:ext>
            </a:extLst>
          </p:cNvPr>
          <p:cNvSpPr>
            <a:spLocks noGrp="1"/>
          </p:cNvSpPr>
          <p:nvPr>
            <p:ph type="title"/>
          </p:nvPr>
        </p:nvSpPr>
        <p:spPr/>
        <p:txBody>
          <a:bodyPr>
            <a:normAutofit fontScale="90000"/>
          </a:bodyPr>
          <a:lstStyle/>
          <a:p>
            <a:r>
              <a:rPr lang="en-US" sz="3600" dirty="0"/>
              <a:t>Deductions Disallowed : </a:t>
            </a:r>
            <a:br>
              <a:rPr lang="en-US" sz="3600" dirty="0"/>
            </a:br>
            <a:r>
              <a:rPr lang="en-US" sz="3600" dirty="0"/>
              <a:t>Sec. 35 - Amounts not deductible in certain circumstances (present sec. 40)</a:t>
            </a:r>
            <a:endParaRPr lang="en-IN" sz="3600" dirty="0"/>
          </a:p>
        </p:txBody>
      </p:sp>
      <p:sp>
        <p:nvSpPr>
          <p:cNvPr id="3" name="Content Placeholder 2">
            <a:extLst>
              <a:ext uri="{FF2B5EF4-FFF2-40B4-BE49-F238E27FC236}">
                <a16:creationId xmlns:a16="http://schemas.microsoft.com/office/drawing/2014/main" id="{D2EDAB32-8F1E-4D56-A03C-74342061C05D}"/>
              </a:ext>
            </a:extLst>
          </p:cNvPr>
          <p:cNvSpPr>
            <a:spLocks noGrp="1"/>
          </p:cNvSpPr>
          <p:nvPr>
            <p:ph idx="1"/>
          </p:nvPr>
        </p:nvSpPr>
        <p:spPr/>
        <p:txBody>
          <a:bodyPr>
            <a:normAutofit fontScale="92500" lnSpcReduction="10000"/>
          </a:bodyPr>
          <a:lstStyle/>
          <a:p>
            <a:pPr marL="0" indent="0" algn="just">
              <a:buNone/>
            </a:pPr>
            <a:r>
              <a:rPr lang="en-US" dirty="0"/>
              <a:t>Irrespective of any other provision of Chapter IV-D, the following amounts shall not be allowed as deduction in computing the income chargeable under the head “Profits and gains of business or profession”:—</a:t>
            </a:r>
          </a:p>
          <a:p>
            <a:r>
              <a:rPr lang="en-US" sz="2200" dirty="0"/>
              <a:t>35(a) – Tax paid on Income</a:t>
            </a:r>
          </a:p>
          <a:p>
            <a:pPr marL="914400" lvl="2" indent="0">
              <a:buNone/>
            </a:pPr>
            <a:r>
              <a:rPr lang="en-US" sz="2200" dirty="0"/>
              <a:t> – Tax paid on non monitory perquisites of employees</a:t>
            </a:r>
            <a:endParaRPr lang="en-IN" sz="2200" dirty="0"/>
          </a:p>
          <a:p>
            <a:pPr marL="914400" lvl="2" indent="0">
              <a:buNone/>
            </a:pPr>
            <a:r>
              <a:rPr lang="en-IN" sz="2200" dirty="0"/>
              <a:t> </a:t>
            </a:r>
            <a:r>
              <a:rPr lang="en-US" sz="2200" dirty="0"/>
              <a:t>– Tax paid in other country for which FTC relief is eligible</a:t>
            </a:r>
          </a:p>
          <a:p>
            <a:r>
              <a:rPr lang="en-US" sz="2200" dirty="0"/>
              <a:t>35(b) – 30% of without TDS Payment to Resident</a:t>
            </a:r>
          </a:p>
          <a:p>
            <a:pPr marL="914400" lvl="2" indent="0">
              <a:buNone/>
            </a:pPr>
            <a:r>
              <a:rPr lang="en-US" sz="2200" dirty="0"/>
              <a:t>  – 100% of without TDS Payment to Non Resident</a:t>
            </a:r>
          </a:p>
          <a:p>
            <a:r>
              <a:rPr lang="en-US" sz="2200" dirty="0"/>
              <a:t>35(c) – Salary paid to NR without TDS </a:t>
            </a:r>
          </a:p>
          <a:p>
            <a:r>
              <a:rPr lang="en-US" sz="2200" dirty="0"/>
              <a:t>35(d) – Royalty etc. paid by State Govt. undertaking to State Govt.</a:t>
            </a:r>
          </a:p>
          <a:p>
            <a:r>
              <a:rPr lang="en-US" sz="2200" dirty="0"/>
              <a:t>35(e) – Salary and Interest paid by firm to partners- exceeding the limit</a:t>
            </a:r>
            <a:endParaRPr lang="en-IN" sz="2200" dirty="0"/>
          </a:p>
          <a:p>
            <a:r>
              <a:rPr lang="en-US" sz="2200" dirty="0"/>
              <a:t>35(f) – Salary and Interest paid by AOP to members</a:t>
            </a:r>
            <a:endParaRPr lang="en-IN" sz="2200" dirty="0"/>
          </a:p>
        </p:txBody>
      </p:sp>
    </p:spTree>
    <p:extLst>
      <p:ext uri="{BB962C8B-B14F-4D97-AF65-F5344CB8AC3E}">
        <p14:creationId xmlns:p14="http://schemas.microsoft.com/office/powerpoint/2010/main" val="83717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down)">
                                      <p:cBhvr>
                                        <p:cTn id="23" dur="500"/>
                                        <p:tgtEl>
                                          <p:spTgt spid="3">
                                            <p:txEl>
                                              <p:pRg st="4" end="4"/>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down)">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down)">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wipe(down)">
                                      <p:cBhvr>
                                        <p:cTn id="36" dur="500"/>
                                        <p:tgtEl>
                                          <p:spTgt spid="3">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wipe(down)">
                                      <p:cBhvr>
                                        <p:cTn id="41" dur="500"/>
                                        <p:tgtEl>
                                          <p:spTgt spid="3">
                                            <p:txEl>
                                              <p:pRg st="8" end="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Effect transition="in" filter="wipe(down)">
                                      <p:cBhvr>
                                        <p:cTn id="4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7E174-BF86-4A9E-A422-BB24F922A504}"/>
              </a:ext>
            </a:extLst>
          </p:cNvPr>
          <p:cNvSpPr>
            <a:spLocks noGrp="1"/>
          </p:cNvSpPr>
          <p:nvPr>
            <p:ph type="title"/>
          </p:nvPr>
        </p:nvSpPr>
        <p:spPr/>
        <p:txBody>
          <a:bodyPr>
            <a:normAutofit fontScale="90000"/>
          </a:bodyPr>
          <a:lstStyle/>
          <a:p>
            <a:r>
              <a:rPr lang="en-US" sz="3600" dirty="0"/>
              <a:t>Deductions Disallowed : </a:t>
            </a:r>
            <a:br>
              <a:rPr lang="en-US" sz="3600" dirty="0"/>
            </a:br>
            <a:r>
              <a:rPr lang="en-US" sz="3600" dirty="0"/>
              <a:t>Sec. 36 : Expenses or payments not deductible in certain circumstances (present Sec. 40A)</a:t>
            </a:r>
            <a:endParaRPr lang="en-IN" sz="3600" dirty="0"/>
          </a:p>
        </p:txBody>
      </p:sp>
      <p:sp>
        <p:nvSpPr>
          <p:cNvPr id="3" name="Content Placeholder 2">
            <a:extLst>
              <a:ext uri="{FF2B5EF4-FFF2-40B4-BE49-F238E27FC236}">
                <a16:creationId xmlns:a16="http://schemas.microsoft.com/office/drawing/2014/main" id="{D2EDAB32-8F1E-4D56-A03C-74342061C05D}"/>
              </a:ext>
            </a:extLst>
          </p:cNvPr>
          <p:cNvSpPr>
            <a:spLocks noGrp="1"/>
          </p:cNvSpPr>
          <p:nvPr>
            <p:ph idx="1"/>
          </p:nvPr>
        </p:nvSpPr>
        <p:spPr/>
        <p:txBody>
          <a:bodyPr>
            <a:normAutofit/>
          </a:bodyPr>
          <a:lstStyle/>
          <a:p>
            <a:pPr marL="0" indent="0" algn="just">
              <a:buNone/>
            </a:pPr>
            <a:r>
              <a:rPr lang="en-US" dirty="0"/>
              <a:t>The provisions of this section shall have effect irrespective of anything to the contrary contained in any other provision of this Act relating to computation of income under the head “Profits and gains of business or profession”:—</a:t>
            </a:r>
          </a:p>
          <a:p>
            <a:pPr algn="just"/>
            <a:r>
              <a:rPr lang="en-US" sz="2400" dirty="0"/>
              <a:t>S.S. (2) and (3)  – Payment to “Specified Persons” </a:t>
            </a:r>
          </a:p>
          <a:p>
            <a:pPr algn="just"/>
            <a:r>
              <a:rPr lang="en-US" sz="2400" dirty="0"/>
              <a:t>S.S. (4) to (8)  – Payment exceeding Rs. 10,000 “not made through specified banking or online mode”</a:t>
            </a:r>
          </a:p>
          <a:p>
            <a:pPr algn="just"/>
            <a:r>
              <a:rPr lang="en-US" sz="2400" dirty="0"/>
              <a:t>S.S. (9)-  </a:t>
            </a:r>
            <a:r>
              <a:rPr lang="en-IN" sz="2400" dirty="0"/>
              <a:t>marked to </a:t>
            </a:r>
            <a:r>
              <a:rPr lang="en-US" sz="2400" dirty="0"/>
              <a:t>market loss or other expected loss</a:t>
            </a:r>
          </a:p>
          <a:p>
            <a:pPr marL="914400" lvl="2" indent="0">
              <a:buNone/>
            </a:pPr>
            <a:endParaRPr lang="en-US" sz="2200" dirty="0"/>
          </a:p>
          <a:p>
            <a:pPr marL="914400" lvl="2" indent="0">
              <a:buNone/>
            </a:pPr>
            <a:r>
              <a:rPr lang="en-US" sz="2200" dirty="0"/>
              <a:t> </a:t>
            </a:r>
          </a:p>
        </p:txBody>
      </p:sp>
    </p:spTree>
    <p:extLst>
      <p:ext uri="{BB962C8B-B14F-4D97-AF65-F5344CB8AC3E}">
        <p14:creationId xmlns:p14="http://schemas.microsoft.com/office/powerpoint/2010/main" val="3035356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wipe(down)">
                                      <p:cBhvr>
                                        <p:cTn id="2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D3086-6F01-4774-2805-10E742D7DC67}"/>
              </a:ext>
            </a:extLst>
          </p:cNvPr>
          <p:cNvSpPr>
            <a:spLocks noGrp="1"/>
          </p:cNvSpPr>
          <p:nvPr>
            <p:ph type="title"/>
          </p:nvPr>
        </p:nvSpPr>
        <p:spPr/>
        <p:txBody>
          <a:bodyPr/>
          <a:lstStyle/>
          <a:p>
            <a:r>
              <a:rPr lang="en-US" dirty="0"/>
              <a:t>Sec. 37 - Certain deductions allowed on actual payment basis only</a:t>
            </a:r>
            <a:endParaRPr lang="en-IN" dirty="0"/>
          </a:p>
        </p:txBody>
      </p:sp>
      <p:graphicFrame>
        <p:nvGraphicFramePr>
          <p:cNvPr id="4" name="Content Placeholder 3">
            <a:extLst>
              <a:ext uri="{FF2B5EF4-FFF2-40B4-BE49-F238E27FC236}">
                <a16:creationId xmlns:a16="http://schemas.microsoft.com/office/drawing/2014/main" id="{9711066C-099D-48F8-768D-E8593181BE44}"/>
              </a:ext>
            </a:extLst>
          </p:cNvPr>
          <p:cNvGraphicFramePr>
            <a:graphicFrameLocks noGrp="1"/>
          </p:cNvGraphicFramePr>
          <p:nvPr>
            <p:ph idx="1"/>
            <p:extLst>
              <p:ext uri="{D42A27DB-BD31-4B8C-83A1-F6EECF244321}">
                <p14:modId xmlns:p14="http://schemas.microsoft.com/office/powerpoint/2010/main" val="4069102617"/>
              </p:ext>
            </p:extLst>
          </p:nvPr>
        </p:nvGraphicFramePr>
        <p:xfrm>
          <a:off x="838200" y="1825625"/>
          <a:ext cx="10515600" cy="3432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AFCBBB37-2740-46B2-A651-BF1525900CD8}"/>
              </a:ext>
            </a:extLst>
          </p:cNvPr>
          <p:cNvSpPr txBox="1"/>
          <p:nvPr/>
        </p:nvSpPr>
        <p:spPr>
          <a:xfrm>
            <a:off x="838200" y="5392737"/>
            <a:ext cx="10515600" cy="1323439"/>
          </a:xfrm>
          <a:prstGeom prst="rect">
            <a:avLst/>
          </a:prstGeom>
          <a:noFill/>
        </p:spPr>
        <p:txBody>
          <a:bodyPr wrap="square" rtlCol="0">
            <a:spAutoFit/>
          </a:bodyPr>
          <a:lstStyle/>
          <a:p>
            <a:r>
              <a:rPr lang="en-IN" sz="2000" dirty="0"/>
              <a:t>Whether present Sec. 43B overrides Sec. 44AD/ADA/AE- </a:t>
            </a:r>
            <a:r>
              <a:rPr lang="en-US" sz="2000" dirty="0">
                <a:solidFill>
                  <a:srgbClr val="FF0000"/>
                </a:solidFill>
              </a:rPr>
              <a:t>Good Luck Kinetic </a:t>
            </a:r>
            <a:r>
              <a:rPr lang="en-US" sz="2000" b="1" dirty="0">
                <a:solidFill>
                  <a:srgbClr val="FF0000"/>
                </a:solidFill>
              </a:rPr>
              <a:t>v/s</a:t>
            </a:r>
            <a:r>
              <a:rPr lang="en-US" sz="2000" dirty="0">
                <a:solidFill>
                  <a:srgbClr val="FF0000"/>
                </a:solidFill>
              </a:rPr>
              <a:t> ITO[2015] 58 taxmann.com 267 (ITAT Panaji).</a:t>
            </a:r>
          </a:p>
          <a:p>
            <a:endParaRPr lang="en-IN" sz="2000" dirty="0"/>
          </a:p>
          <a:p>
            <a:r>
              <a:rPr lang="en-IN" sz="2000" dirty="0"/>
              <a:t>Whether new Sec. 37 overrides Sec. 58 ?</a:t>
            </a:r>
          </a:p>
        </p:txBody>
      </p:sp>
    </p:spTree>
    <p:extLst>
      <p:ext uri="{BB962C8B-B14F-4D97-AF65-F5344CB8AC3E}">
        <p14:creationId xmlns:p14="http://schemas.microsoft.com/office/powerpoint/2010/main" val="18603093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41A9A-1FCA-4C56-AFCA-1FF3A07616ED}"/>
              </a:ext>
            </a:extLst>
          </p:cNvPr>
          <p:cNvSpPr>
            <a:spLocks noGrp="1"/>
          </p:cNvSpPr>
          <p:nvPr>
            <p:ph type="title"/>
          </p:nvPr>
        </p:nvSpPr>
        <p:spPr/>
        <p:txBody>
          <a:bodyPr/>
          <a:lstStyle/>
          <a:p>
            <a:r>
              <a:rPr lang="en-IN" dirty="0"/>
              <a:t>Sec. 38 : Deemed Profits (Present Sec. 41)</a:t>
            </a:r>
          </a:p>
        </p:txBody>
      </p:sp>
      <p:sp>
        <p:nvSpPr>
          <p:cNvPr id="3" name="Content Placeholder 2">
            <a:extLst>
              <a:ext uri="{FF2B5EF4-FFF2-40B4-BE49-F238E27FC236}">
                <a16:creationId xmlns:a16="http://schemas.microsoft.com/office/drawing/2014/main" id="{FCD14764-8821-42AB-B09B-9D9FF7161CA7}"/>
              </a:ext>
            </a:extLst>
          </p:cNvPr>
          <p:cNvSpPr>
            <a:spLocks noGrp="1"/>
          </p:cNvSpPr>
          <p:nvPr>
            <p:ph idx="1"/>
          </p:nvPr>
        </p:nvSpPr>
        <p:spPr/>
        <p:txBody>
          <a:bodyPr/>
          <a:lstStyle/>
          <a:p>
            <a:r>
              <a:rPr lang="en-US" dirty="0"/>
              <a:t>Value of any benefit accruing to the assessee by way of cessation or remission of trading liability, including a unilateral act of write-off of such liability.</a:t>
            </a:r>
          </a:p>
          <a:p>
            <a:pPr algn="just"/>
            <a:r>
              <a:rPr lang="en-US" dirty="0"/>
              <a:t>Any amount obtained by the assessee, in respect of loss or expenditure allowed earlier.</a:t>
            </a:r>
          </a:p>
          <a:p>
            <a:pPr algn="just"/>
            <a:r>
              <a:rPr lang="en-US" dirty="0"/>
              <a:t>Recovery of bad debts allowed earlier</a:t>
            </a:r>
          </a:p>
          <a:p>
            <a:pPr algn="just"/>
            <a:r>
              <a:rPr lang="en-US" dirty="0"/>
              <a:t>Etc. </a:t>
            </a:r>
            <a:endParaRPr lang="en-IN" dirty="0"/>
          </a:p>
        </p:txBody>
      </p:sp>
    </p:spTree>
    <p:extLst>
      <p:ext uri="{BB962C8B-B14F-4D97-AF65-F5344CB8AC3E}">
        <p14:creationId xmlns:p14="http://schemas.microsoft.com/office/powerpoint/2010/main" val="28454707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BCAF2-AC48-4ABE-8F81-6D5EE2906F7E}"/>
              </a:ext>
            </a:extLst>
          </p:cNvPr>
          <p:cNvSpPr>
            <a:spLocks noGrp="1"/>
          </p:cNvSpPr>
          <p:nvPr>
            <p:ph type="title"/>
          </p:nvPr>
        </p:nvSpPr>
        <p:spPr/>
        <p:txBody>
          <a:bodyPr/>
          <a:lstStyle/>
          <a:p>
            <a:r>
              <a:rPr lang="en-IN" dirty="0"/>
              <a:t>Cost/WDV of Assets</a:t>
            </a:r>
          </a:p>
        </p:txBody>
      </p:sp>
      <p:graphicFrame>
        <p:nvGraphicFramePr>
          <p:cNvPr id="4" name="Content Placeholder 3">
            <a:extLst>
              <a:ext uri="{FF2B5EF4-FFF2-40B4-BE49-F238E27FC236}">
                <a16:creationId xmlns:a16="http://schemas.microsoft.com/office/drawing/2014/main" id="{F9249F3B-B7C4-4C69-B5A4-B4431CEA9772}"/>
              </a:ext>
            </a:extLst>
          </p:cNvPr>
          <p:cNvGraphicFramePr>
            <a:graphicFrameLocks noGrp="1"/>
          </p:cNvGraphicFramePr>
          <p:nvPr>
            <p:ph idx="1"/>
            <p:extLst>
              <p:ext uri="{D42A27DB-BD31-4B8C-83A1-F6EECF244321}">
                <p14:modId xmlns:p14="http://schemas.microsoft.com/office/powerpoint/2010/main" val="392126376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31280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8)">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37112-0FAF-4DAC-B5B2-A8915DAE0CB9}"/>
              </a:ext>
            </a:extLst>
          </p:cNvPr>
          <p:cNvSpPr>
            <a:spLocks noGrp="1"/>
          </p:cNvSpPr>
          <p:nvPr>
            <p:ph type="title"/>
          </p:nvPr>
        </p:nvSpPr>
        <p:spPr>
          <a:xfrm>
            <a:off x="964812" y="430440"/>
            <a:ext cx="10515600" cy="874817"/>
          </a:xfrm>
        </p:spPr>
        <p:txBody>
          <a:bodyPr/>
          <a:lstStyle/>
          <a:p>
            <a:r>
              <a:rPr lang="en-IN" dirty="0"/>
              <a:t>Special Cases</a:t>
            </a:r>
          </a:p>
        </p:txBody>
      </p:sp>
      <p:graphicFrame>
        <p:nvGraphicFramePr>
          <p:cNvPr id="4" name="Table 3">
            <a:extLst>
              <a:ext uri="{FF2B5EF4-FFF2-40B4-BE49-F238E27FC236}">
                <a16:creationId xmlns:a16="http://schemas.microsoft.com/office/drawing/2014/main" id="{5FD078F4-7CC2-4322-A0C0-0743B9F45F11}"/>
              </a:ext>
            </a:extLst>
          </p:cNvPr>
          <p:cNvGraphicFramePr>
            <a:graphicFrameLocks noGrp="1"/>
          </p:cNvGraphicFramePr>
          <p:nvPr/>
        </p:nvGraphicFramePr>
        <p:xfrm>
          <a:off x="1074057" y="1535940"/>
          <a:ext cx="10279743" cy="701040"/>
        </p:xfrm>
        <a:graphic>
          <a:graphicData uri="http://schemas.openxmlformats.org/drawingml/2006/table">
            <a:tbl>
              <a:tblPr>
                <a:tableStyleId>{21E4AEA4-8DFA-4A89-87EB-49C32662AFE0}</a:tableStyleId>
              </a:tblPr>
              <a:tblGrid>
                <a:gridCol w="1255486">
                  <a:extLst>
                    <a:ext uri="{9D8B030D-6E8A-4147-A177-3AD203B41FA5}">
                      <a16:colId xmlns:a16="http://schemas.microsoft.com/office/drawing/2014/main" val="3541987785"/>
                    </a:ext>
                  </a:extLst>
                </a:gridCol>
                <a:gridCol w="6977743">
                  <a:extLst>
                    <a:ext uri="{9D8B030D-6E8A-4147-A177-3AD203B41FA5}">
                      <a16:colId xmlns:a16="http://schemas.microsoft.com/office/drawing/2014/main" val="3154564770"/>
                    </a:ext>
                  </a:extLst>
                </a:gridCol>
                <a:gridCol w="2046514">
                  <a:extLst>
                    <a:ext uri="{9D8B030D-6E8A-4147-A177-3AD203B41FA5}">
                      <a16:colId xmlns:a16="http://schemas.microsoft.com/office/drawing/2014/main" val="3375961247"/>
                    </a:ext>
                  </a:extLst>
                </a:gridCol>
              </a:tblGrid>
              <a:tr h="370840">
                <a:tc>
                  <a:txBody>
                    <a:bodyPr/>
                    <a:lstStyle/>
                    <a:p>
                      <a:r>
                        <a:rPr lang="en-IN" sz="2000" dirty="0"/>
                        <a:t>Sec. 42</a:t>
                      </a:r>
                    </a:p>
                  </a:txBody>
                  <a:tcPr/>
                </a:tc>
                <a:tc>
                  <a:txBody>
                    <a:bodyPr/>
                    <a:lstStyle/>
                    <a:p>
                      <a:r>
                        <a:rPr lang="en-US" sz="2000" b="0" dirty="0"/>
                        <a:t>Special provisions consequential to change in rate of exchange of currency</a:t>
                      </a:r>
                      <a:endParaRPr lang="en-IN" sz="2000" b="0" dirty="0"/>
                    </a:p>
                  </a:txBody>
                  <a:tcPr/>
                </a:tc>
                <a:tc>
                  <a:txBody>
                    <a:bodyPr/>
                    <a:lstStyle/>
                    <a:p>
                      <a:r>
                        <a:rPr lang="en-US" sz="2000" dirty="0"/>
                        <a:t>43A</a:t>
                      </a:r>
                      <a:endParaRPr lang="en-IN" sz="2000" dirty="0"/>
                    </a:p>
                  </a:txBody>
                  <a:tcPr/>
                </a:tc>
                <a:extLst>
                  <a:ext uri="{0D108BD9-81ED-4DB2-BD59-A6C34878D82A}">
                    <a16:rowId xmlns:a16="http://schemas.microsoft.com/office/drawing/2014/main" val="4152181376"/>
                  </a:ext>
                </a:extLst>
              </a:tr>
            </a:tbl>
          </a:graphicData>
        </a:graphic>
      </p:graphicFrame>
      <p:graphicFrame>
        <p:nvGraphicFramePr>
          <p:cNvPr id="6" name="Table 5">
            <a:extLst>
              <a:ext uri="{FF2B5EF4-FFF2-40B4-BE49-F238E27FC236}">
                <a16:creationId xmlns:a16="http://schemas.microsoft.com/office/drawing/2014/main" id="{CE5CE783-A333-4509-A44D-F486E7A6B215}"/>
              </a:ext>
            </a:extLst>
          </p:cNvPr>
          <p:cNvGraphicFramePr>
            <a:graphicFrameLocks noGrp="1"/>
          </p:cNvGraphicFramePr>
          <p:nvPr>
            <p:extLst>
              <p:ext uri="{D42A27DB-BD31-4B8C-83A1-F6EECF244321}">
                <p14:modId xmlns:p14="http://schemas.microsoft.com/office/powerpoint/2010/main" val="65256063"/>
              </p:ext>
            </p:extLst>
          </p:nvPr>
        </p:nvGraphicFramePr>
        <p:xfrm>
          <a:off x="1074056" y="2263831"/>
          <a:ext cx="10279743" cy="396240"/>
        </p:xfrm>
        <a:graphic>
          <a:graphicData uri="http://schemas.openxmlformats.org/drawingml/2006/table">
            <a:tbl>
              <a:tblPr>
                <a:tableStyleId>{F5AB1C69-6EDB-4FF4-983F-18BD219EF322}</a:tableStyleId>
              </a:tblPr>
              <a:tblGrid>
                <a:gridCol w="1255486">
                  <a:extLst>
                    <a:ext uri="{9D8B030D-6E8A-4147-A177-3AD203B41FA5}">
                      <a16:colId xmlns:a16="http://schemas.microsoft.com/office/drawing/2014/main" val="3541987785"/>
                    </a:ext>
                  </a:extLst>
                </a:gridCol>
                <a:gridCol w="6977743">
                  <a:extLst>
                    <a:ext uri="{9D8B030D-6E8A-4147-A177-3AD203B41FA5}">
                      <a16:colId xmlns:a16="http://schemas.microsoft.com/office/drawing/2014/main" val="3154564770"/>
                    </a:ext>
                  </a:extLst>
                </a:gridCol>
                <a:gridCol w="2046514">
                  <a:extLst>
                    <a:ext uri="{9D8B030D-6E8A-4147-A177-3AD203B41FA5}">
                      <a16:colId xmlns:a16="http://schemas.microsoft.com/office/drawing/2014/main" val="3375961247"/>
                    </a:ext>
                  </a:extLst>
                </a:gridCol>
              </a:tblGrid>
              <a:tr h="370840">
                <a:tc>
                  <a:txBody>
                    <a:bodyPr/>
                    <a:lstStyle/>
                    <a:p>
                      <a:r>
                        <a:rPr lang="en-IN" sz="2000" dirty="0"/>
                        <a:t>Sec. 43</a:t>
                      </a:r>
                    </a:p>
                  </a:txBody>
                  <a:tcPr/>
                </a:tc>
                <a:tc>
                  <a:txBody>
                    <a:bodyPr/>
                    <a:lstStyle/>
                    <a:p>
                      <a:r>
                        <a:rPr lang="en-US" sz="2000" b="0" dirty="0"/>
                        <a:t>Taxation of foreign exchange fluctuation</a:t>
                      </a:r>
                      <a:endParaRPr lang="en-IN" sz="2000" b="0" dirty="0"/>
                    </a:p>
                  </a:txBody>
                  <a:tcPr/>
                </a:tc>
                <a:tc>
                  <a:txBody>
                    <a:bodyPr/>
                    <a:lstStyle/>
                    <a:p>
                      <a:r>
                        <a:rPr lang="en-US" sz="2000" dirty="0"/>
                        <a:t>4</a:t>
                      </a:r>
                      <a:r>
                        <a:rPr lang="en-IN" sz="2000" dirty="0"/>
                        <a:t>3AA</a:t>
                      </a:r>
                    </a:p>
                  </a:txBody>
                  <a:tcPr/>
                </a:tc>
                <a:extLst>
                  <a:ext uri="{0D108BD9-81ED-4DB2-BD59-A6C34878D82A}">
                    <a16:rowId xmlns:a16="http://schemas.microsoft.com/office/drawing/2014/main" val="4152181376"/>
                  </a:ext>
                </a:extLst>
              </a:tr>
            </a:tbl>
          </a:graphicData>
        </a:graphic>
      </p:graphicFrame>
      <p:graphicFrame>
        <p:nvGraphicFramePr>
          <p:cNvPr id="8" name="Table 7">
            <a:extLst>
              <a:ext uri="{FF2B5EF4-FFF2-40B4-BE49-F238E27FC236}">
                <a16:creationId xmlns:a16="http://schemas.microsoft.com/office/drawing/2014/main" id="{ABCE6481-5EF3-4E7E-A255-7779A0980780}"/>
              </a:ext>
            </a:extLst>
          </p:cNvPr>
          <p:cNvGraphicFramePr>
            <a:graphicFrameLocks noGrp="1"/>
          </p:cNvGraphicFramePr>
          <p:nvPr>
            <p:extLst>
              <p:ext uri="{D42A27DB-BD31-4B8C-83A1-F6EECF244321}">
                <p14:modId xmlns:p14="http://schemas.microsoft.com/office/powerpoint/2010/main" val="826754250"/>
              </p:ext>
            </p:extLst>
          </p:nvPr>
        </p:nvGraphicFramePr>
        <p:xfrm>
          <a:off x="1074055" y="2704127"/>
          <a:ext cx="10279743" cy="396240"/>
        </p:xfrm>
        <a:graphic>
          <a:graphicData uri="http://schemas.openxmlformats.org/drawingml/2006/table">
            <a:tbl>
              <a:tblPr>
                <a:tableStyleId>{21E4AEA4-8DFA-4A89-87EB-49C32662AFE0}</a:tableStyleId>
              </a:tblPr>
              <a:tblGrid>
                <a:gridCol w="1255486">
                  <a:extLst>
                    <a:ext uri="{9D8B030D-6E8A-4147-A177-3AD203B41FA5}">
                      <a16:colId xmlns:a16="http://schemas.microsoft.com/office/drawing/2014/main" val="3541987785"/>
                    </a:ext>
                  </a:extLst>
                </a:gridCol>
                <a:gridCol w="6977743">
                  <a:extLst>
                    <a:ext uri="{9D8B030D-6E8A-4147-A177-3AD203B41FA5}">
                      <a16:colId xmlns:a16="http://schemas.microsoft.com/office/drawing/2014/main" val="3154564770"/>
                    </a:ext>
                  </a:extLst>
                </a:gridCol>
                <a:gridCol w="2046514">
                  <a:extLst>
                    <a:ext uri="{9D8B030D-6E8A-4147-A177-3AD203B41FA5}">
                      <a16:colId xmlns:a16="http://schemas.microsoft.com/office/drawing/2014/main" val="3375961247"/>
                    </a:ext>
                  </a:extLst>
                </a:gridCol>
              </a:tblGrid>
              <a:tr h="370840">
                <a:tc>
                  <a:txBody>
                    <a:bodyPr/>
                    <a:lstStyle/>
                    <a:p>
                      <a:r>
                        <a:rPr lang="en-IN" sz="2000" dirty="0"/>
                        <a:t>Sec. 44</a:t>
                      </a:r>
                    </a:p>
                  </a:txBody>
                  <a:tcPr/>
                </a:tc>
                <a:tc>
                  <a:txBody>
                    <a:bodyPr/>
                    <a:lstStyle/>
                    <a:p>
                      <a:r>
                        <a:rPr lang="en-US" sz="2000" dirty="0"/>
                        <a:t>Amortization of certain preliminary expenses</a:t>
                      </a:r>
                      <a:endParaRPr lang="en-IN" sz="2000" b="1" dirty="0"/>
                    </a:p>
                  </a:txBody>
                  <a:tcPr/>
                </a:tc>
                <a:tc>
                  <a:txBody>
                    <a:bodyPr/>
                    <a:lstStyle/>
                    <a:p>
                      <a:r>
                        <a:rPr lang="en-US" sz="2000" dirty="0"/>
                        <a:t>35D</a:t>
                      </a:r>
                      <a:endParaRPr lang="en-IN" sz="2000" dirty="0"/>
                    </a:p>
                  </a:txBody>
                  <a:tcPr/>
                </a:tc>
                <a:extLst>
                  <a:ext uri="{0D108BD9-81ED-4DB2-BD59-A6C34878D82A}">
                    <a16:rowId xmlns:a16="http://schemas.microsoft.com/office/drawing/2014/main" val="4152181376"/>
                  </a:ext>
                </a:extLst>
              </a:tr>
            </a:tbl>
          </a:graphicData>
        </a:graphic>
      </p:graphicFrame>
      <p:graphicFrame>
        <p:nvGraphicFramePr>
          <p:cNvPr id="9" name="Table 8">
            <a:extLst>
              <a:ext uri="{FF2B5EF4-FFF2-40B4-BE49-F238E27FC236}">
                <a16:creationId xmlns:a16="http://schemas.microsoft.com/office/drawing/2014/main" id="{1104DCC6-531C-4041-ADEA-F04D05F79F89}"/>
              </a:ext>
            </a:extLst>
          </p:cNvPr>
          <p:cNvGraphicFramePr>
            <a:graphicFrameLocks noGrp="1"/>
          </p:cNvGraphicFramePr>
          <p:nvPr>
            <p:extLst>
              <p:ext uri="{D42A27DB-BD31-4B8C-83A1-F6EECF244321}">
                <p14:modId xmlns:p14="http://schemas.microsoft.com/office/powerpoint/2010/main" val="313758141"/>
              </p:ext>
            </p:extLst>
          </p:nvPr>
        </p:nvGraphicFramePr>
        <p:xfrm>
          <a:off x="1074055" y="3169990"/>
          <a:ext cx="10279743" cy="396240"/>
        </p:xfrm>
        <a:graphic>
          <a:graphicData uri="http://schemas.openxmlformats.org/drawingml/2006/table">
            <a:tbl>
              <a:tblPr>
                <a:tableStyleId>{93296810-A885-4BE3-A3E7-6D5BEEA58F35}</a:tableStyleId>
              </a:tblPr>
              <a:tblGrid>
                <a:gridCol w="1255486">
                  <a:extLst>
                    <a:ext uri="{9D8B030D-6E8A-4147-A177-3AD203B41FA5}">
                      <a16:colId xmlns:a16="http://schemas.microsoft.com/office/drawing/2014/main" val="3541987785"/>
                    </a:ext>
                  </a:extLst>
                </a:gridCol>
                <a:gridCol w="6977743">
                  <a:extLst>
                    <a:ext uri="{9D8B030D-6E8A-4147-A177-3AD203B41FA5}">
                      <a16:colId xmlns:a16="http://schemas.microsoft.com/office/drawing/2014/main" val="3154564770"/>
                    </a:ext>
                  </a:extLst>
                </a:gridCol>
                <a:gridCol w="2046514">
                  <a:extLst>
                    <a:ext uri="{9D8B030D-6E8A-4147-A177-3AD203B41FA5}">
                      <a16:colId xmlns:a16="http://schemas.microsoft.com/office/drawing/2014/main" val="3375961247"/>
                    </a:ext>
                  </a:extLst>
                </a:gridCol>
              </a:tblGrid>
              <a:tr h="370840">
                <a:tc>
                  <a:txBody>
                    <a:bodyPr/>
                    <a:lstStyle/>
                    <a:p>
                      <a:r>
                        <a:rPr lang="en-IN" sz="2000" dirty="0"/>
                        <a:t>Sec. 45</a:t>
                      </a:r>
                    </a:p>
                  </a:txBody>
                  <a:tcPr/>
                </a:tc>
                <a:tc>
                  <a:txBody>
                    <a:bodyPr/>
                    <a:lstStyle/>
                    <a:p>
                      <a:r>
                        <a:rPr lang="en-US" sz="2000" dirty="0"/>
                        <a:t>Expenditure on scientific research</a:t>
                      </a:r>
                      <a:endParaRPr lang="en-US" sz="2000" b="1" dirty="0"/>
                    </a:p>
                  </a:txBody>
                  <a:tcPr/>
                </a:tc>
                <a:tc>
                  <a:txBody>
                    <a:bodyPr/>
                    <a:lstStyle/>
                    <a:p>
                      <a:r>
                        <a:rPr lang="en-US" sz="2000" dirty="0"/>
                        <a:t>35</a:t>
                      </a:r>
                      <a:endParaRPr lang="en-IN" sz="2000" dirty="0"/>
                    </a:p>
                  </a:txBody>
                  <a:tcPr/>
                </a:tc>
                <a:extLst>
                  <a:ext uri="{0D108BD9-81ED-4DB2-BD59-A6C34878D82A}">
                    <a16:rowId xmlns:a16="http://schemas.microsoft.com/office/drawing/2014/main" val="4152181376"/>
                  </a:ext>
                </a:extLst>
              </a:tr>
            </a:tbl>
          </a:graphicData>
        </a:graphic>
      </p:graphicFrame>
      <p:graphicFrame>
        <p:nvGraphicFramePr>
          <p:cNvPr id="12" name="Table 11">
            <a:extLst>
              <a:ext uri="{FF2B5EF4-FFF2-40B4-BE49-F238E27FC236}">
                <a16:creationId xmlns:a16="http://schemas.microsoft.com/office/drawing/2014/main" id="{6DD63210-0274-466B-BC96-4C3755CD3478}"/>
              </a:ext>
            </a:extLst>
          </p:cNvPr>
          <p:cNvGraphicFramePr>
            <a:graphicFrameLocks noGrp="1"/>
          </p:cNvGraphicFramePr>
          <p:nvPr>
            <p:extLst>
              <p:ext uri="{D42A27DB-BD31-4B8C-83A1-F6EECF244321}">
                <p14:modId xmlns:p14="http://schemas.microsoft.com/office/powerpoint/2010/main" val="704596899"/>
              </p:ext>
            </p:extLst>
          </p:nvPr>
        </p:nvGraphicFramePr>
        <p:xfrm>
          <a:off x="1074057" y="3627698"/>
          <a:ext cx="10279743" cy="396240"/>
        </p:xfrm>
        <a:graphic>
          <a:graphicData uri="http://schemas.openxmlformats.org/drawingml/2006/table">
            <a:tbl>
              <a:tblPr>
                <a:tableStyleId>{00A15C55-8517-42AA-B614-E9B94910E393}</a:tableStyleId>
              </a:tblPr>
              <a:tblGrid>
                <a:gridCol w="1255486">
                  <a:extLst>
                    <a:ext uri="{9D8B030D-6E8A-4147-A177-3AD203B41FA5}">
                      <a16:colId xmlns:a16="http://schemas.microsoft.com/office/drawing/2014/main" val="3541987785"/>
                    </a:ext>
                  </a:extLst>
                </a:gridCol>
                <a:gridCol w="6977743">
                  <a:extLst>
                    <a:ext uri="{9D8B030D-6E8A-4147-A177-3AD203B41FA5}">
                      <a16:colId xmlns:a16="http://schemas.microsoft.com/office/drawing/2014/main" val="3154564770"/>
                    </a:ext>
                  </a:extLst>
                </a:gridCol>
                <a:gridCol w="2046514">
                  <a:extLst>
                    <a:ext uri="{9D8B030D-6E8A-4147-A177-3AD203B41FA5}">
                      <a16:colId xmlns:a16="http://schemas.microsoft.com/office/drawing/2014/main" val="3375961247"/>
                    </a:ext>
                  </a:extLst>
                </a:gridCol>
              </a:tblGrid>
              <a:tr h="370840">
                <a:tc>
                  <a:txBody>
                    <a:bodyPr/>
                    <a:lstStyle/>
                    <a:p>
                      <a:r>
                        <a:rPr lang="en-IN" sz="2000" dirty="0"/>
                        <a:t>Sec. 46</a:t>
                      </a:r>
                    </a:p>
                  </a:txBody>
                  <a:tcPr/>
                </a:tc>
                <a:tc>
                  <a:txBody>
                    <a:bodyPr/>
                    <a:lstStyle/>
                    <a:p>
                      <a:r>
                        <a:rPr lang="en-US" sz="2000" dirty="0"/>
                        <a:t>Capital expenditure of specified business</a:t>
                      </a:r>
                      <a:endParaRPr lang="en-US" sz="2000" b="1" dirty="0"/>
                    </a:p>
                  </a:txBody>
                  <a:tcPr/>
                </a:tc>
                <a:tc>
                  <a:txBody>
                    <a:bodyPr/>
                    <a:lstStyle/>
                    <a:p>
                      <a:r>
                        <a:rPr lang="en-US" sz="2000" dirty="0"/>
                        <a:t>35AD</a:t>
                      </a:r>
                      <a:endParaRPr lang="en-IN" sz="2000" dirty="0"/>
                    </a:p>
                  </a:txBody>
                  <a:tcPr/>
                </a:tc>
                <a:extLst>
                  <a:ext uri="{0D108BD9-81ED-4DB2-BD59-A6C34878D82A}">
                    <a16:rowId xmlns:a16="http://schemas.microsoft.com/office/drawing/2014/main" val="4152181376"/>
                  </a:ext>
                </a:extLst>
              </a:tr>
            </a:tbl>
          </a:graphicData>
        </a:graphic>
      </p:graphicFrame>
      <p:graphicFrame>
        <p:nvGraphicFramePr>
          <p:cNvPr id="13" name="Table 12">
            <a:extLst>
              <a:ext uri="{FF2B5EF4-FFF2-40B4-BE49-F238E27FC236}">
                <a16:creationId xmlns:a16="http://schemas.microsoft.com/office/drawing/2014/main" id="{A3845691-5BBD-4BFB-9AB5-EBC3CBB87481}"/>
              </a:ext>
            </a:extLst>
          </p:cNvPr>
          <p:cNvGraphicFramePr>
            <a:graphicFrameLocks noGrp="1"/>
          </p:cNvGraphicFramePr>
          <p:nvPr>
            <p:extLst>
              <p:ext uri="{D42A27DB-BD31-4B8C-83A1-F6EECF244321}">
                <p14:modId xmlns:p14="http://schemas.microsoft.com/office/powerpoint/2010/main" val="1151414981"/>
              </p:ext>
            </p:extLst>
          </p:nvPr>
        </p:nvGraphicFramePr>
        <p:xfrm>
          <a:off x="1074057" y="4078215"/>
          <a:ext cx="10279743" cy="701040"/>
        </p:xfrm>
        <a:graphic>
          <a:graphicData uri="http://schemas.openxmlformats.org/drawingml/2006/table">
            <a:tbl>
              <a:tblPr>
                <a:tableStyleId>{7DF18680-E054-41AD-8BC1-D1AEF772440D}</a:tableStyleId>
              </a:tblPr>
              <a:tblGrid>
                <a:gridCol w="1255486">
                  <a:extLst>
                    <a:ext uri="{9D8B030D-6E8A-4147-A177-3AD203B41FA5}">
                      <a16:colId xmlns:a16="http://schemas.microsoft.com/office/drawing/2014/main" val="3541987785"/>
                    </a:ext>
                  </a:extLst>
                </a:gridCol>
                <a:gridCol w="6977743">
                  <a:extLst>
                    <a:ext uri="{9D8B030D-6E8A-4147-A177-3AD203B41FA5}">
                      <a16:colId xmlns:a16="http://schemas.microsoft.com/office/drawing/2014/main" val="3154564770"/>
                    </a:ext>
                  </a:extLst>
                </a:gridCol>
                <a:gridCol w="2046514">
                  <a:extLst>
                    <a:ext uri="{9D8B030D-6E8A-4147-A177-3AD203B41FA5}">
                      <a16:colId xmlns:a16="http://schemas.microsoft.com/office/drawing/2014/main" val="3375961247"/>
                    </a:ext>
                  </a:extLst>
                </a:gridCol>
              </a:tblGrid>
              <a:tr h="370840">
                <a:tc>
                  <a:txBody>
                    <a:bodyPr/>
                    <a:lstStyle/>
                    <a:p>
                      <a:r>
                        <a:rPr lang="en-IN" sz="2000" dirty="0"/>
                        <a:t>Sec. 47</a:t>
                      </a:r>
                    </a:p>
                  </a:txBody>
                  <a:tcPr/>
                </a:tc>
                <a:tc>
                  <a:txBody>
                    <a:bodyPr/>
                    <a:lstStyle/>
                    <a:p>
                      <a:r>
                        <a:rPr lang="en-US" sz="2000" dirty="0"/>
                        <a:t>Expenditure on agricultural extension project and skill development project</a:t>
                      </a:r>
                      <a:endParaRPr lang="en-US" sz="2000" b="1" dirty="0"/>
                    </a:p>
                  </a:txBody>
                  <a:tcPr/>
                </a:tc>
                <a:tc>
                  <a:txBody>
                    <a:bodyPr/>
                    <a:lstStyle/>
                    <a:p>
                      <a:r>
                        <a:rPr lang="en-US" sz="2000" dirty="0"/>
                        <a:t>35CCC,35CCD</a:t>
                      </a:r>
                      <a:endParaRPr lang="en-IN" sz="2000" dirty="0"/>
                    </a:p>
                  </a:txBody>
                  <a:tcPr/>
                </a:tc>
                <a:extLst>
                  <a:ext uri="{0D108BD9-81ED-4DB2-BD59-A6C34878D82A}">
                    <a16:rowId xmlns:a16="http://schemas.microsoft.com/office/drawing/2014/main" val="4152181376"/>
                  </a:ext>
                </a:extLst>
              </a:tr>
            </a:tbl>
          </a:graphicData>
        </a:graphic>
      </p:graphicFrame>
      <p:graphicFrame>
        <p:nvGraphicFramePr>
          <p:cNvPr id="14" name="Table 13">
            <a:extLst>
              <a:ext uri="{FF2B5EF4-FFF2-40B4-BE49-F238E27FC236}">
                <a16:creationId xmlns:a16="http://schemas.microsoft.com/office/drawing/2014/main" id="{EF4EE834-DB1C-4E04-9F8D-B656F888B5BA}"/>
              </a:ext>
            </a:extLst>
          </p:cNvPr>
          <p:cNvGraphicFramePr>
            <a:graphicFrameLocks noGrp="1"/>
          </p:cNvGraphicFramePr>
          <p:nvPr>
            <p:extLst>
              <p:ext uri="{D42A27DB-BD31-4B8C-83A1-F6EECF244321}">
                <p14:modId xmlns:p14="http://schemas.microsoft.com/office/powerpoint/2010/main" val="2980199807"/>
              </p:ext>
            </p:extLst>
          </p:nvPr>
        </p:nvGraphicFramePr>
        <p:xfrm>
          <a:off x="1059990" y="4823052"/>
          <a:ext cx="10279743" cy="701040"/>
        </p:xfrm>
        <a:graphic>
          <a:graphicData uri="http://schemas.openxmlformats.org/drawingml/2006/table">
            <a:tbl>
              <a:tblPr>
                <a:tableStyleId>{00A15C55-8517-42AA-B614-E9B94910E393}</a:tableStyleId>
              </a:tblPr>
              <a:tblGrid>
                <a:gridCol w="1255486">
                  <a:extLst>
                    <a:ext uri="{9D8B030D-6E8A-4147-A177-3AD203B41FA5}">
                      <a16:colId xmlns:a16="http://schemas.microsoft.com/office/drawing/2014/main" val="3541987785"/>
                    </a:ext>
                  </a:extLst>
                </a:gridCol>
                <a:gridCol w="6977743">
                  <a:extLst>
                    <a:ext uri="{9D8B030D-6E8A-4147-A177-3AD203B41FA5}">
                      <a16:colId xmlns:a16="http://schemas.microsoft.com/office/drawing/2014/main" val="3154564770"/>
                    </a:ext>
                  </a:extLst>
                </a:gridCol>
                <a:gridCol w="2046514">
                  <a:extLst>
                    <a:ext uri="{9D8B030D-6E8A-4147-A177-3AD203B41FA5}">
                      <a16:colId xmlns:a16="http://schemas.microsoft.com/office/drawing/2014/main" val="3375961247"/>
                    </a:ext>
                  </a:extLst>
                </a:gridCol>
              </a:tblGrid>
              <a:tr h="370840">
                <a:tc>
                  <a:txBody>
                    <a:bodyPr/>
                    <a:lstStyle/>
                    <a:p>
                      <a:r>
                        <a:rPr lang="en-IN" sz="2000" dirty="0"/>
                        <a:t>Sec. 48</a:t>
                      </a:r>
                    </a:p>
                  </a:txBody>
                  <a:tcPr/>
                </a:tc>
                <a:tc>
                  <a:txBody>
                    <a:bodyPr/>
                    <a:lstStyle/>
                    <a:p>
                      <a:r>
                        <a:rPr lang="en-US" sz="2000" dirty="0"/>
                        <a:t>Tea development account, coffee development account and rubber development account</a:t>
                      </a:r>
                      <a:endParaRPr lang="en-US" sz="2000" b="1" dirty="0"/>
                    </a:p>
                  </a:txBody>
                  <a:tcPr/>
                </a:tc>
                <a:tc>
                  <a:txBody>
                    <a:bodyPr/>
                    <a:lstStyle/>
                    <a:p>
                      <a:r>
                        <a:rPr lang="en-US" sz="2000" dirty="0"/>
                        <a:t>33AB</a:t>
                      </a:r>
                      <a:endParaRPr lang="en-IN" sz="2000" dirty="0"/>
                    </a:p>
                  </a:txBody>
                  <a:tcPr/>
                </a:tc>
                <a:extLst>
                  <a:ext uri="{0D108BD9-81ED-4DB2-BD59-A6C34878D82A}">
                    <a16:rowId xmlns:a16="http://schemas.microsoft.com/office/drawing/2014/main" val="4152181376"/>
                  </a:ext>
                </a:extLst>
              </a:tr>
            </a:tbl>
          </a:graphicData>
        </a:graphic>
      </p:graphicFrame>
    </p:spTree>
    <p:extLst>
      <p:ext uri="{BB962C8B-B14F-4D97-AF65-F5344CB8AC3E}">
        <p14:creationId xmlns:p14="http://schemas.microsoft.com/office/powerpoint/2010/main" val="55266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par>
                                <p:cTn id="14" presetID="22" presetClass="entr" presetSubtype="4"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00"/>
                                        <p:tgtEl>
                                          <p:spTgt spid="9"/>
                                        </p:tgtEl>
                                      </p:cBhvr>
                                    </p:animEffect>
                                  </p:childTnLst>
                                </p:cTn>
                              </p:par>
                              <p:par>
                                <p:cTn id="17" presetID="22" presetClass="entr" presetSubtype="4"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par>
                                <p:cTn id="20" presetID="22" presetClass="entr" presetSubtype="4"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par>
                                <p:cTn id="23" presetID="2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46D44-66EE-A38A-0CD1-CC578C180877}"/>
              </a:ext>
            </a:extLst>
          </p:cNvPr>
          <p:cNvSpPr>
            <a:spLocks noGrp="1"/>
          </p:cNvSpPr>
          <p:nvPr>
            <p:ph type="title"/>
          </p:nvPr>
        </p:nvSpPr>
        <p:spPr/>
        <p:txBody>
          <a:bodyPr/>
          <a:lstStyle/>
          <a:p>
            <a:r>
              <a:rPr lang="en-US" dirty="0"/>
              <a:t>Broad Spectrum of Changes</a:t>
            </a:r>
            <a:endParaRPr lang="en-IN" dirty="0"/>
          </a:p>
        </p:txBody>
      </p:sp>
      <p:graphicFrame>
        <p:nvGraphicFramePr>
          <p:cNvPr id="5" name="Content Placeholder 4">
            <a:extLst>
              <a:ext uri="{FF2B5EF4-FFF2-40B4-BE49-F238E27FC236}">
                <a16:creationId xmlns:a16="http://schemas.microsoft.com/office/drawing/2014/main" id="{9F4B5BD8-A650-48CE-BDAD-F5425DF80D73}"/>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95795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37112-0FAF-4DAC-B5B2-A8915DAE0CB9}"/>
              </a:ext>
            </a:extLst>
          </p:cNvPr>
          <p:cNvSpPr>
            <a:spLocks noGrp="1"/>
          </p:cNvSpPr>
          <p:nvPr>
            <p:ph type="title"/>
          </p:nvPr>
        </p:nvSpPr>
        <p:spPr>
          <a:xfrm>
            <a:off x="964812" y="397782"/>
            <a:ext cx="10515600" cy="875847"/>
          </a:xfrm>
        </p:spPr>
        <p:txBody>
          <a:bodyPr/>
          <a:lstStyle/>
          <a:p>
            <a:r>
              <a:rPr lang="en-IN" dirty="0"/>
              <a:t>Special Cases</a:t>
            </a:r>
          </a:p>
        </p:txBody>
      </p:sp>
      <p:graphicFrame>
        <p:nvGraphicFramePr>
          <p:cNvPr id="4" name="Table 3">
            <a:extLst>
              <a:ext uri="{FF2B5EF4-FFF2-40B4-BE49-F238E27FC236}">
                <a16:creationId xmlns:a16="http://schemas.microsoft.com/office/drawing/2014/main" id="{5FD078F4-7CC2-4322-A0C0-0743B9F45F11}"/>
              </a:ext>
            </a:extLst>
          </p:cNvPr>
          <p:cNvGraphicFramePr>
            <a:graphicFrameLocks noGrp="1"/>
          </p:cNvGraphicFramePr>
          <p:nvPr/>
        </p:nvGraphicFramePr>
        <p:xfrm>
          <a:off x="1074057" y="1472440"/>
          <a:ext cx="10279743" cy="396240"/>
        </p:xfrm>
        <a:graphic>
          <a:graphicData uri="http://schemas.openxmlformats.org/drawingml/2006/table">
            <a:tbl>
              <a:tblPr>
                <a:tableStyleId>{21E4AEA4-8DFA-4A89-87EB-49C32662AFE0}</a:tableStyleId>
              </a:tblPr>
              <a:tblGrid>
                <a:gridCol w="1255486">
                  <a:extLst>
                    <a:ext uri="{9D8B030D-6E8A-4147-A177-3AD203B41FA5}">
                      <a16:colId xmlns:a16="http://schemas.microsoft.com/office/drawing/2014/main" val="3541987785"/>
                    </a:ext>
                  </a:extLst>
                </a:gridCol>
                <a:gridCol w="6977743">
                  <a:extLst>
                    <a:ext uri="{9D8B030D-6E8A-4147-A177-3AD203B41FA5}">
                      <a16:colId xmlns:a16="http://schemas.microsoft.com/office/drawing/2014/main" val="3154564770"/>
                    </a:ext>
                  </a:extLst>
                </a:gridCol>
                <a:gridCol w="2046514">
                  <a:extLst>
                    <a:ext uri="{9D8B030D-6E8A-4147-A177-3AD203B41FA5}">
                      <a16:colId xmlns:a16="http://schemas.microsoft.com/office/drawing/2014/main" val="3375961247"/>
                    </a:ext>
                  </a:extLst>
                </a:gridCol>
              </a:tblGrid>
              <a:tr h="370840">
                <a:tc>
                  <a:txBody>
                    <a:bodyPr/>
                    <a:lstStyle/>
                    <a:p>
                      <a:r>
                        <a:rPr lang="en-IN" sz="2000" dirty="0"/>
                        <a:t>Sec. 49</a:t>
                      </a:r>
                    </a:p>
                  </a:txBody>
                  <a:tcPr/>
                </a:tc>
                <a:tc>
                  <a:txBody>
                    <a:bodyPr/>
                    <a:lstStyle/>
                    <a:p>
                      <a:r>
                        <a:rPr lang="en-US" sz="2000" b="0" dirty="0"/>
                        <a:t>Site Restoration Fund</a:t>
                      </a:r>
                      <a:endParaRPr lang="en-IN" sz="2000" b="0" dirty="0"/>
                    </a:p>
                  </a:txBody>
                  <a:tcPr/>
                </a:tc>
                <a:tc>
                  <a:txBody>
                    <a:bodyPr/>
                    <a:lstStyle/>
                    <a:p>
                      <a:r>
                        <a:rPr lang="en-US" sz="2000" dirty="0"/>
                        <a:t>33ABA</a:t>
                      </a:r>
                      <a:endParaRPr lang="en-IN" sz="2000" dirty="0"/>
                    </a:p>
                  </a:txBody>
                  <a:tcPr/>
                </a:tc>
                <a:extLst>
                  <a:ext uri="{0D108BD9-81ED-4DB2-BD59-A6C34878D82A}">
                    <a16:rowId xmlns:a16="http://schemas.microsoft.com/office/drawing/2014/main" val="4152181376"/>
                  </a:ext>
                </a:extLst>
              </a:tr>
            </a:tbl>
          </a:graphicData>
        </a:graphic>
      </p:graphicFrame>
      <p:graphicFrame>
        <p:nvGraphicFramePr>
          <p:cNvPr id="6" name="Table 5">
            <a:extLst>
              <a:ext uri="{FF2B5EF4-FFF2-40B4-BE49-F238E27FC236}">
                <a16:creationId xmlns:a16="http://schemas.microsoft.com/office/drawing/2014/main" id="{CE5CE783-A333-4509-A44D-F486E7A6B215}"/>
              </a:ext>
            </a:extLst>
          </p:cNvPr>
          <p:cNvGraphicFramePr>
            <a:graphicFrameLocks noGrp="1"/>
          </p:cNvGraphicFramePr>
          <p:nvPr/>
        </p:nvGraphicFramePr>
        <p:xfrm>
          <a:off x="1074056" y="1899894"/>
          <a:ext cx="10279743" cy="701040"/>
        </p:xfrm>
        <a:graphic>
          <a:graphicData uri="http://schemas.openxmlformats.org/drawingml/2006/table">
            <a:tbl>
              <a:tblPr>
                <a:tableStyleId>{F5AB1C69-6EDB-4FF4-983F-18BD219EF322}</a:tableStyleId>
              </a:tblPr>
              <a:tblGrid>
                <a:gridCol w="1255486">
                  <a:extLst>
                    <a:ext uri="{9D8B030D-6E8A-4147-A177-3AD203B41FA5}">
                      <a16:colId xmlns:a16="http://schemas.microsoft.com/office/drawing/2014/main" val="3541987785"/>
                    </a:ext>
                  </a:extLst>
                </a:gridCol>
                <a:gridCol w="6977743">
                  <a:extLst>
                    <a:ext uri="{9D8B030D-6E8A-4147-A177-3AD203B41FA5}">
                      <a16:colId xmlns:a16="http://schemas.microsoft.com/office/drawing/2014/main" val="3154564770"/>
                    </a:ext>
                  </a:extLst>
                </a:gridCol>
                <a:gridCol w="2046514">
                  <a:extLst>
                    <a:ext uri="{9D8B030D-6E8A-4147-A177-3AD203B41FA5}">
                      <a16:colId xmlns:a16="http://schemas.microsoft.com/office/drawing/2014/main" val="3375961247"/>
                    </a:ext>
                  </a:extLst>
                </a:gridCol>
              </a:tblGrid>
              <a:tr h="370840">
                <a:tc>
                  <a:txBody>
                    <a:bodyPr/>
                    <a:lstStyle/>
                    <a:p>
                      <a:r>
                        <a:rPr lang="en-IN" sz="2000" dirty="0"/>
                        <a:t>Sec. 50</a:t>
                      </a:r>
                    </a:p>
                  </a:txBody>
                  <a:tcPr/>
                </a:tc>
                <a:tc>
                  <a:txBody>
                    <a:bodyPr/>
                    <a:lstStyle/>
                    <a:p>
                      <a:r>
                        <a:rPr lang="en-US" sz="2000" b="0" dirty="0"/>
                        <a:t>Special provision in the case of trade, profession or similar association</a:t>
                      </a:r>
                      <a:endParaRPr lang="en-IN" sz="2000" b="0" dirty="0"/>
                    </a:p>
                  </a:txBody>
                  <a:tcPr/>
                </a:tc>
                <a:tc>
                  <a:txBody>
                    <a:bodyPr/>
                    <a:lstStyle/>
                    <a:p>
                      <a:r>
                        <a:rPr lang="en-US" sz="2000" dirty="0"/>
                        <a:t>4</a:t>
                      </a:r>
                      <a:r>
                        <a:rPr lang="en-IN" sz="2000" dirty="0"/>
                        <a:t>4A</a:t>
                      </a:r>
                    </a:p>
                  </a:txBody>
                  <a:tcPr/>
                </a:tc>
                <a:extLst>
                  <a:ext uri="{0D108BD9-81ED-4DB2-BD59-A6C34878D82A}">
                    <a16:rowId xmlns:a16="http://schemas.microsoft.com/office/drawing/2014/main" val="4152181376"/>
                  </a:ext>
                </a:extLst>
              </a:tr>
            </a:tbl>
          </a:graphicData>
        </a:graphic>
      </p:graphicFrame>
      <p:graphicFrame>
        <p:nvGraphicFramePr>
          <p:cNvPr id="8" name="Table 7">
            <a:extLst>
              <a:ext uri="{FF2B5EF4-FFF2-40B4-BE49-F238E27FC236}">
                <a16:creationId xmlns:a16="http://schemas.microsoft.com/office/drawing/2014/main" id="{ABCE6481-5EF3-4E7E-A255-7779A0980780}"/>
              </a:ext>
            </a:extLst>
          </p:cNvPr>
          <p:cNvGraphicFramePr>
            <a:graphicFrameLocks noGrp="1"/>
          </p:cNvGraphicFramePr>
          <p:nvPr/>
        </p:nvGraphicFramePr>
        <p:xfrm>
          <a:off x="1074055" y="2635612"/>
          <a:ext cx="10279743" cy="396240"/>
        </p:xfrm>
        <a:graphic>
          <a:graphicData uri="http://schemas.openxmlformats.org/drawingml/2006/table">
            <a:tbl>
              <a:tblPr>
                <a:tableStyleId>{21E4AEA4-8DFA-4A89-87EB-49C32662AFE0}</a:tableStyleId>
              </a:tblPr>
              <a:tblGrid>
                <a:gridCol w="1255486">
                  <a:extLst>
                    <a:ext uri="{9D8B030D-6E8A-4147-A177-3AD203B41FA5}">
                      <a16:colId xmlns:a16="http://schemas.microsoft.com/office/drawing/2014/main" val="3541987785"/>
                    </a:ext>
                  </a:extLst>
                </a:gridCol>
                <a:gridCol w="6977743">
                  <a:extLst>
                    <a:ext uri="{9D8B030D-6E8A-4147-A177-3AD203B41FA5}">
                      <a16:colId xmlns:a16="http://schemas.microsoft.com/office/drawing/2014/main" val="3154564770"/>
                    </a:ext>
                  </a:extLst>
                </a:gridCol>
                <a:gridCol w="2046514">
                  <a:extLst>
                    <a:ext uri="{9D8B030D-6E8A-4147-A177-3AD203B41FA5}">
                      <a16:colId xmlns:a16="http://schemas.microsoft.com/office/drawing/2014/main" val="3375961247"/>
                    </a:ext>
                  </a:extLst>
                </a:gridCol>
              </a:tblGrid>
              <a:tr h="370840">
                <a:tc>
                  <a:txBody>
                    <a:bodyPr/>
                    <a:lstStyle/>
                    <a:p>
                      <a:r>
                        <a:rPr lang="en-IN" sz="2000" dirty="0"/>
                        <a:t>Sec. 51</a:t>
                      </a:r>
                    </a:p>
                  </a:txBody>
                  <a:tcPr/>
                </a:tc>
                <a:tc>
                  <a:txBody>
                    <a:bodyPr/>
                    <a:lstStyle/>
                    <a:p>
                      <a:r>
                        <a:rPr lang="en-US" sz="2000" dirty="0"/>
                        <a:t>Amortisation of expenditure for prospecting certain minerals</a:t>
                      </a:r>
                      <a:endParaRPr lang="en-IN" sz="2000" b="1" dirty="0"/>
                    </a:p>
                  </a:txBody>
                  <a:tcPr/>
                </a:tc>
                <a:tc>
                  <a:txBody>
                    <a:bodyPr/>
                    <a:lstStyle/>
                    <a:p>
                      <a:r>
                        <a:rPr lang="en-US" sz="2000" dirty="0"/>
                        <a:t>35E</a:t>
                      </a:r>
                      <a:endParaRPr lang="en-IN" sz="2000" dirty="0"/>
                    </a:p>
                  </a:txBody>
                  <a:tcPr/>
                </a:tc>
                <a:extLst>
                  <a:ext uri="{0D108BD9-81ED-4DB2-BD59-A6C34878D82A}">
                    <a16:rowId xmlns:a16="http://schemas.microsoft.com/office/drawing/2014/main" val="4152181376"/>
                  </a:ext>
                </a:extLst>
              </a:tr>
            </a:tbl>
          </a:graphicData>
        </a:graphic>
      </p:graphicFrame>
      <p:graphicFrame>
        <p:nvGraphicFramePr>
          <p:cNvPr id="9" name="Table 8">
            <a:extLst>
              <a:ext uri="{FF2B5EF4-FFF2-40B4-BE49-F238E27FC236}">
                <a16:creationId xmlns:a16="http://schemas.microsoft.com/office/drawing/2014/main" id="{1104DCC6-531C-4041-ADEA-F04D05F79F89}"/>
              </a:ext>
            </a:extLst>
          </p:cNvPr>
          <p:cNvGraphicFramePr>
            <a:graphicFrameLocks noGrp="1"/>
          </p:cNvGraphicFramePr>
          <p:nvPr/>
        </p:nvGraphicFramePr>
        <p:xfrm>
          <a:off x="1074055" y="3073339"/>
          <a:ext cx="10279743" cy="701040"/>
        </p:xfrm>
        <a:graphic>
          <a:graphicData uri="http://schemas.openxmlformats.org/drawingml/2006/table">
            <a:tbl>
              <a:tblPr>
                <a:tableStyleId>{93296810-A885-4BE3-A3E7-6D5BEEA58F35}</a:tableStyleId>
              </a:tblPr>
              <a:tblGrid>
                <a:gridCol w="1255486">
                  <a:extLst>
                    <a:ext uri="{9D8B030D-6E8A-4147-A177-3AD203B41FA5}">
                      <a16:colId xmlns:a16="http://schemas.microsoft.com/office/drawing/2014/main" val="3541987785"/>
                    </a:ext>
                  </a:extLst>
                </a:gridCol>
                <a:gridCol w="6977743">
                  <a:extLst>
                    <a:ext uri="{9D8B030D-6E8A-4147-A177-3AD203B41FA5}">
                      <a16:colId xmlns:a16="http://schemas.microsoft.com/office/drawing/2014/main" val="3154564770"/>
                    </a:ext>
                  </a:extLst>
                </a:gridCol>
                <a:gridCol w="2046514">
                  <a:extLst>
                    <a:ext uri="{9D8B030D-6E8A-4147-A177-3AD203B41FA5}">
                      <a16:colId xmlns:a16="http://schemas.microsoft.com/office/drawing/2014/main" val="3375961247"/>
                    </a:ext>
                  </a:extLst>
                </a:gridCol>
              </a:tblGrid>
              <a:tr h="370840">
                <a:tc>
                  <a:txBody>
                    <a:bodyPr/>
                    <a:lstStyle/>
                    <a:p>
                      <a:r>
                        <a:rPr lang="en-IN" sz="2000" dirty="0"/>
                        <a:t>Sec. 52</a:t>
                      </a:r>
                    </a:p>
                  </a:txBody>
                  <a:tcPr/>
                </a:tc>
                <a:tc>
                  <a:txBody>
                    <a:bodyPr/>
                    <a:lstStyle/>
                    <a:p>
                      <a:r>
                        <a:rPr lang="en-US" sz="2000" dirty="0"/>
                        <a:t>Amortisation of expenditure for telecommunications services, amalgamation, demerger, scheme of voluntary retirement, etc.</a:t>
                      </a:r>
                      <a:endParaRPr lang="en-US" sz="2000" b="1" dirty="0"/>
                    </a:p>
                  </a:txBody>
                  <a:tcPr/>
                </a:tc>
                <a:tc>
                  <a:txBody>
                    <a:bodyPr/>
                    <a:lstStyle/>
                    <a:p>
                      <a:r>
                        <a:rPr lang="en-US" sz="2000" dirty="0"/>
                        <a:t>35AB, 35DD, 35DDA</a:t>
                      </a:r>
                      <a:endParaRPr lang="en-IN" sz="2000" dirty="0"/>
                    </a:p>
                  </a:txBody>
                  <a:tcPr/>
                </a:tc>
                <a:extLst>
                  <a:ext uri="{0D108BD9-81ED-4DB2-BD59-A6C34878D82A}">
                    <a16:rowId xmlns:a16="http://schemas.microsoft.com/office/drawing/2014/main" val="4152181376"/>
                  </a:ext>
                </a:extLst>
              </a:tr>
            </a:tbl>
          </a:graphicData>
        </a:graphic>
      </p:graphicFrame>
      <p:graphicFrame>
        <p:nvGraphicFramePr>
          <p:cNvPr id="12" name="Table 11">
            <a:extLst>
              <a:ext uri="{FF2B5EF4-FFF2-40B4-BE49-F238E27FC236}">
                <a16:creationId xmlns:a16="http://schemas.microsoft.com/office/drawing/2014/main" id="{6DD63210-0274-466B-BC96-4C3755CD3478}"/>
              </a:ext>
            </a:extLst>
          </p:cNvPr>
          <p:cNvGraphicFramePr>
            <a:graphicFrameLocks noGrp="1"/>
          </p:cNvGraphicFramePr>
          <p:nvPr/>
        </p:nvGraphicFramePr>
        <p:xfrm>
          <a:off x="1074057" y="3812397"/>
          <a:ext cx="10279743" cy="701040"/>
        </p:xfrm>
        <a:graphic>
          <a:graphicData uri="http://schemas.openxmlformats.org/drawingml/2006/table">
            <a:tbl>
              <a:tblPr>
                <a:tableStyleId>{00A15C55-8517-42AA-B614-E9B94910E393}</a:tableStyleId>
              </a:tblPr>
              <a:tblGrid>
                <a:gridCol w="1255486">
                  <a:extLst>
                    <a:ext uri="{9D8B030D-6E8A-4147-A177-3AD203B41FA5}">
                      <a16:colId xmlns:a16="http://schemas.microsoft.com/office/drawing/2014/main" val="3541987785"/>
                    </a:ext>
                  </a:extLst>
                </a:gridCol>
                <a:gridCol w="6977743">
                  <a:extLst>
                    <a:ext uri="{9D8B030D-6E8A-4147-A177-3AD203B41FA5}">
                      <a16:colId xmlns:a16="http://schemas.microsoft.com/office/drawing/2014/main" val="3154564770"/>
                    </a:ext>
                  </a:extLst>
                </a:gridCol>
                <a:gridCol w="2046514">
                  <a:extLst>
                    <a:ext uri="{9D8B030D-6E8A-4147-A177-3AD203B41FA5}">
                      <a16:colId xmlns:a16="http://schemas.microsoft.com/office/drawing/2014/main" val="3375961247"/>
                    </a:ext>
                  </a:extLst>
                </a:gridCol>
              </a:tblGrid>
              <a:tr h="370840">
                <a:tc>
                  <a:txBody>
                    <a:bodyPr/>
                    <a:lstStyle/>
                    <a:p>
                      <a:r>
                        <a:rPr lang="en-IN" sz="2000" dirty="0"/>
                        <a:t>Sec. 53</a:t>
                      </a:r>
                    </a:p>
                  </a:txBody>
                  <a:tcPr/>
                </a:tc>
                <a:tc>
                  <a:txBody>
                    <a:bodyPr/>
                    <a:lstStyle/>
                    <a:p>
                      <a:r>
                        <a:rPr lang="en-US" sz="2000" dirty="0"/>
                        <a:t>Full value of consideration for transfer of assets other than capital assets in certain cases.</a:t>
                      </a:r>
                      <a:endParaRPr lang="en-US" sz="2000" b="1" dirty="0"/>
                    </a:p>
                  </a:txBody>
                  <a:tcPr/>
                </a:tc>
                <a:tc>
                  <a:txBody>
                    <a:bodyPr/>
                    <a:lstStyle/>
                    <a:p>
                      <a:r>
                        <a:rPr lang="en-US" sz="2000" dirty="0"/>
                        <a:t>43CA</a:t>
                      </a:r>
                      <a:endParaRPr lang="en-IN" sz="2000" dirty="0"/>
                    </a:p>
                  </a:txBody>
                  <a:tcPr/>
                </a:tc>
                <a:extLst>
                  <a:ext uri="{0D108BD9-81ED-4DB2-BD59-A6C34878D82A}">
                    <a16:rowId xmlns:a16="http://schemas.microsoft.com/office/drawing/2014/main" val="4152181376"/>
                  </a:ext>
                </a:extLst>
              </a:tr>
            </a:tbl>
          </a:graphicData>
        </a:graphic>
      </p:graphicFrame>
      <p:graphicFrame>
        <p:nvGraphicFramePr>
          <p:cNvPr id="13" name="Table 12">
            <a:extLst>
              <a:ext uri="{FF2B5EF4-FFF2-40B4-BE49-F238E27FC236}">
                <a16:creationId xmlns:a16="http://schemas.microsoft.com/office/drawing/2014/main" id="{A3845691-5BBD-4BFB-9AB5-EBC3CBB87481}"/>
              </a:ext>
            </a:extLst>
          </p:cNvPr>
          <p:cNvGraphicFramePr>
            <a:graphicFrameLocks noGrp="1"/>
          </p:cNvGraphicFramePr>
          <p:nvPr/>
        </p:nvGraphicFramePr>
        <p:xfrm>
          <a:off x="1074057" y="4558342"/>
          <a:ext cx="10279743" cy="396240"/>
        </p:xfrm>
        <a:graphic>
          <a:graphicData uri="http://schemas.openxmlformats.org/drawingml/2006/table">
            <a:tbl>
              <a:tblPr>
                <a:tableStyleId>{7DF18680-E054-41AD-8BC1-D1AEF772440D}</a:tableStyleId>
              </a:tblPr>
              <a:tblGrid>
                <a:gridCol w="1255486">
                  <a:extLst>
                    <a:ext uri="{9D8B030D-6E8A-4147-A177-3AD203B41FA5}">
                      <a16:colId xmlns:a16="http://schemas.microsoft.com/office/drawing/2014/main" val="3541987785"/>
                    </a:ext>
                  </a:extLst>
                </a:gridCol>
                <a:gridCol w="6977743">
                  <a:extLst>
                    <a:ext uri="{9D8B030D-6E8A-4147-A177-3AD203B41FA5}">
                      <a16:colId xmlns:a16="http://schemas.microsoft.com/office/drawing/2014/main" val="3154564770"/>
                    </a:ext>
                  </a:extLst>
                </a:gridCol>
                <a:gridCol w="2046514">
                  <a:extLst>
                    <a:ext uri="{9D8B030D-6E8A-4147-A177-3AD203B41FA5}">
                      <a16:colId xmlns:a16="http://schemas.microsoft.com/office/drawing/2014/main" val="3375961247"/>
                    </a:ext>
                  </a:extLst>
                </a:gridCol>
              </a:tblGrid>
              <a:tr h="370840">
                <a:tc>
                  <a:txBody>
                    <a:bodyPr/>
                    <a:lstStyle/>
                    <a:p>
                      <a:r>
                        <a:rPr lang="en-IN" sz="2000" dirty="0"/>
                        <a:t>Sec. 54</a:t>
                      </a:r>
                    </a:p>
                  </a:txBody>
                  <a:tcPr/>
                </a:tc>
                <a:tc>
                  <a:txBody>
                    <a:bodyPr/>
                    <a:lstStyle/>
                    <a:p>
                      <a:r>
                        <a:rPr lang="en-US" sz="2000" dirty="0"/>
                        <a:t>Business of prospecting for mineral oils</a:t>
                      </a:r>
                      <a:endParaRPr lang="en-US" sz="2000" b="1" dirty="0"/>
                    </a:p>
                  </a:txBody>
                  <a:tcPr/>
                </a:tc>
                <a:tc>
                  <a:txBody>
                    <a:bodyPr/>
                    <a:lstStyle/>
                    <a:p>
                      <a:r>
                        <a:rPr lang="en-US" sz="2000" dirty="0"/>
                        <a:t>42</a:t>
                      </a:r>
                      <a:endParaRPr lang="en-IN" sz="2000" dirty="0"/>
                    </a:p>
                  </a:txBody>
                  <a:tcPr/>
                </a:tc>
                <a:extLst>
                  <a:ext uri="{0D108BD9-81ED-4DB2-BD59-A6C34878D82A}">
                    <a16:rowId xmlns:a16="http://schemas.microsoft.com/office/drawing/2014/main" val="4152181376"/>
                  </a:ext>
                </a:extLst>
              </a:tr>
            </a:tbl>
          </a:graphicData>
        </a:graphic>
      </p:graphicFrame>
      <p:graphicFrame>
        <p:nvGraphicFramePr>
          <p:cNvPr id="14" name="Table 13">
            <a:extLst>
              <a:ext uri="{FF2B5EF4-FFF2-40B4-BE49-F238E27FC236}">
                <a16:creationId xmlns:a16="http://schemas.microsoft.com/office/drawing/2014/main" id="{EF4EE834-DB1C-4E04-9F8D-B656F888B5BA}"/>
              </a:ext>
            </a:extLst>
          </p:cNvPr>
          <p:cNvGraphicFramePr>
            <a:graphicFrameLocks noGrp="1"/>
          </p:cNvGraphicFramePr>
          <p:nvPr/>
        </p:nvGraphicFramePr>
        <p:xfrm>
          <a:off x="1059990" y="4993690"/>
          <a:ext cx="10279743" cy="396240"/>
        </p:xfrm>
        <a:graphic>
          <a:graphicData uri="http://schemas.openxmlformats.org/drawingml/2006/table">
            <a:tbl>
              <a:tblPr>
                <a:tableStyleId>{00A15C55-8517-42AA-B614-E9B94910E393}</a:tableStyleId>
              </a:tblPr>
              <a:tblGrid>
                <a:gridCol w="1255486">
                  <a:extLst>
                    <a:ext uri="{9D8B030D-6E8A-4147-A177-3AD203B41FA5}">
                      <a16:colId xmlns:a16="http://schemas.microsoft.com/office/drawing/2014/main" val="3541987785"/>
                    </a:ext>
                  </a:extLst>
                </a:gridCol>
                <a:gridCol w="6977743">
                  <a:extLst>
                    <a:ext uri="{9D8B030D-6E8A-4147-A177-3AD203B41FA5}">
                      <a16:colId xmlns:a16="http://schemas.microsoft.com/office/drawing/2014/main" val="3154564770"/>
                    </a:ext>
                  </a:extLst>
                </a:gridCol>
                <a:gridCol w="2046514">
                  <a:extLst>
                    <a:ext uri="{9D8B030D-6E8A-4147-A177-3AD203B41FA5}">
                      <a16:colId xmlns:a16="http://schemas.microsoft.com/office/drawing/2014/main" val="3375961247"/>
                    </a:ext>
                  </a:extLst>
                </a:gridCol>
              </a:tblGrid>
              <a:tr h="370840">
                <a:tc>
                  <a:txBody>
                    <a:bodyPr/>
                    <a:lstStyle/>
                    <a:p>
                      <a:r>
                        <a:rPr lang="en-IN" sz="2000" dirty="0"/>
                        <a:t>Sec. 55</a:t>
                      </a:r>
                    </a:p>
                  </a:txBody>
                  <a:tcPr/>
                </a:tc>
                <a:tc>
                  <a:txBody>
                    <a:bodyPr/>
                    <a:lstStyle/>
                    <a:p>
                      <a:r>
                        <a:rPr lang="en-US" sz="2000" dirty="0"/>
                        <a:t>Insurance business</a:t>
                      </a:r>
                      <a:endParaRPr lang="en-US" sz="2000" b="1" dirty="0"/>
                    </a:p>
                  </a:txBody>
                  <a:tcPr/>
                </a:tc>
                <a:tc>
                  <a:txBody>
                    <a:bodyPr/>
                    <a:lstStyle/>
                    <a:p>
                      <a:r>
                        <a:rPr lang="en-US" sz="2000" dirty="0"/>
                        <a:t>44</a:t>
                      </a:r>
                      <a:endParaRPr lang="en-IN" sz="2000" dirty="0"/>
                    </a:p>
                  </a:txBody>
                  <a:tcPr/>
                </a:tc>
                <a:extLst>
                  <a:ext uri="{0D108BD9-81ED-4DB2-BD59-A6C34878D82A}">
                    <a16:rowId xmlns:a16="http://schemas.microsoft.com/office/drawing/2014/main" val="4152181376"/>
                  </a:ext>
                </a:extLst>
              </a:tr>
            </a:tbl>
          </a:graphicData>
        </a:graphic>
      </p:graphicFrame>
      <p:graphicFrame>
        <p:nvGraphicFramePr>
          <p:cNvPr id="3" name="Table 2">
            <a:extLst>
              <a:ext uri="{FF2B5EF4-FFF2-40B4-BE49-F238E27FC236}">
                <a16:creationId xmlns:a16="http://schemas.microsoft.com/office/drawing/2014/main" id="{EA8FF991-DC4A-420A-91AE-A7DBC59DFAF6}"/>
              </a:ext>
            </a:extLst>
          </p:cNvPr>
          <p:cNvGraphicFramePr>
            <a:graphicFrameLocks noGrp="1"/>
          </p:cNvGraphicFramePr>
          <p:nvPr/>
        </p:nvGraphicFramePr>
        <p:xfrm>
          <a:off x="1059989" y="5438676"/>
          <a:ext cx="10279743" cy="701040"/>
        </p:xfrm>
        <a:graphic>
          <a:graphicData uri="http://schemas.openxmlformats.org/drawingml/2006/table">
            <a:tbl>
              <a:tblPr>
                <a:tableStyleId>{7DF18680-E054-41AD-8BC1-D1AEF772440D}</a:tableStyleId>
              </a:tblPr>
              <a:tblGrid>
                <a:gridCol w="1255486">
                  <a:extLst>
                    <a:ext uri="{9D8B030D-6E8A-4147-A177-3AD203B41FA5}">
                      <a16:colId xmlns:a16="http://schemas.microsoft.com/office/drawing/2014/main" val="4002947675"/>
                    </a:ext>
                  </a:extLst>
                </a:gridCol>
                <a:gridCol w="6977743">
                  <a:extLst>
                    <a:ext uri="{9D8B030D-6E8A-4147-A177-3AD203B41FA5}">
                      <a16:colId xmlns:a16="http://schemas.microsoft.com/office/drawing/2014/main" val="2571197166"/>
                    </a:ext>
                  </a:extLst>
                </a:gridCol>
                <a:gridCol w="2046514">
                  <a:extLst>
                    <a:ext uri="{9D8B030D-6E8A-4147-A177-3AD203B41FA5}">
                      <a16:colId xmlns:a16="http://schemas.microsoft.com/office/drawing/2014/main" val="3217015819"/>
                    </a:ext>
                  </a:extLst>
                </a:gridCol>
              </a:tblGrid>
              <a:tr h="370840">
                <a:tc>
                  <a:txBody>
                    <a:bodyPr/>
                    <a:lstStyle/>
                    <a:p>
                      <a:r>
                        <a:rPr lang="en-IN" sz="2000" dirty="0"/>
                        <a:t>Sec. 56</a:t>
                      </a:r>
                    </a:p>
                  </a:txBody>
                  <a:tcPr/>
                </a:tc>
                <a:tc>
                  <a:txBody>
                    <a:bodyPr/>
                    <a:lstStyle/>
                    <a:p>
                      <a:r>
                        <a:rPr lang="en-US" sz="2000" dirty="0"/>
                        <a:t>Special provision in case of interest income of specified financial institutions</a:t>
                      </a:r>
                      <a:endParaRPr lang="en-US" sz="2000" b="1" dirty="0"/>
                    </a:p>
                  </a:txBody>
                  <a:tcPr/>
                </a:tc>
                <a:tc>
                  <a:txBody>
                    <a:bodyPr/>
                    <a:lstStyle/>
                    <a:p>
                      <a:r>
                        <a:rPr lang="en-US" sz="2000" dirty="0"/>
                        <a:t>43D</a:t>
                      </a:r>
                      <a:endParaRPr lang="en-IN" sz="2000" dirty="0"/>
                    </a:p>
                  </a:txBody>
                  <a:tcPr/>
                </a:tc>
                <a:extLst>
                  <a:ext uri="{0D108BD9-81ED-4DB2-BD59-A6C34878D82A}">
                    <a16:rowId xmlns:a16="http://schemas.microsoft.com/office/drawing/2014/main" val="3808350440"/>
                  </a:ext>
                </a:extLst>
              </a:tr>
            </a:tbl>
          </a:graphicData>
        </a:graphic>
      </p:graphicFrame>
      <p:graphicFrame>
        <p:nvGraphicFramePr>
          <p:cNvPr id="11" name="Table 10">
            <a:extLst>
              <a:ext uri="{FF2B5EF4-FFF2-40B4-BE49-F238E27FC236}">
                <a16:creationId xmlns:a16="http://schemas.microsoft.com/office/drawing/2014/main" id="{7AA3D970-F484-41EC-A858-FC2CCFE70190}"/>
              </a:ext>
            </a:extLst>
          </p:cNvPr>
          <p:cNvGraphicFramePr>
            <a:graphicFrameLocks noGrp="1"/>
          </p:cNvGraphicFramePr>
          <p:nvPr>
            <p:extLst>
              <p:ext uri="{D42A27DB-BD31-4B8C-83A1-F6EECF244321}">
                <p14:modId xmlns:p14="http://schemas.microsoft.com/office/powerpoint/2010/main" val="3806858498"/>
              </p:ext>
            </p:extLst>
          </p:nvPr>
        </p:nvGraphicFramePr>
        <p:xfrm>
          <a:off x="1059988" y="6197846"/>
          <a:ext cx="10279743" cy="396240"/>
        </p:xfrm>
        <a:graphic>
          <a:graphicData uri="http://schemas.openxmlformats.org/drawingml/2006/table">
            <a:tbl>
              <a:tblPr>
                <a:tableStyleId>{21E4AEA4-8DFA-4A89-87EB-49C32662AFE0}</a:tableStyleId>
              </a:tblPr>
              <a:tblGrid>
                <a:gridCol w="1255486">
                  <a:extLst>
                    <a:ext uri="{9D8B030D-6E8A-4147-A177-3AD203B41FA5}">
                      <a16:colId xmlns:a16="http://schemas.microsoft.com/office/drawing/2014/main" val="3541987785"/>
                    </a:ext>
                  </a:extLst>
                </a:gridCol>
                <a:gridCol w="6977743">
                  <a:extLst>
                    <a:ext uri="{9D8B030D-6E8A-4147-A177-3AD203B41FA5}">
                      <a16:colId xmlns:a16="http://schemas.microsoft.com/office/drawing/2014/main" val="3154564770"/>
                    </a:ext>
                  </a:extLst>
                </a:gridCol>
                <a:gridCol w="2046514">
                  <a:extLst>
                    <a:ext uri="{9D8B030D-6E8A-4147-A177-3AD203B41FA5}">
                      <a16:colId xmlns:a16="http://schemas.microsoft.com/office/drawing/2014/main" val="3375961247"/>
                    </a:ext>
                  </a:extLst>
                </a:gridCol>
              </a:tblGrid>
              <a:tr h="370840">
                <a:tc>
                  <a:txBody>
                    <a:bodyPr/>
                    <a:lstStyle/>
                    <a:p>
                      <a:r>
                        <a:rPr lang="en-IN" sz="2000" dirty="0"/>
                        <a:t>Sec. 57</a:t>
                      </a:r>
                    </a:p>
                  </a:txBody>
                  <a:tcPr/>
                </a:tc>
                <a:tc>
                  <a:txBody>
                    <a:bodyPr/>
                    <a:lstStyle/>
                    <a:p>
                      <a:r>
                        <a:rPr lang="en-US" sz="2000" b="0" dirty="0"/>
                        <a:t>Revenue recognition for construction and service contracts</a:t>
                      </a:r>
                      <a:endParaRPr lang="en-IN" sz="2000" b="0" dirty="0"/>
                    </a:p>
                  </a:txBody>
                  <a:tcPr/>
                </a:tc>
                <a:tc>
                  <a:txBody>
                    <a:bodyPr/>
                    <a:lstStyle/>
                    <a:p>
                      <a:r>
                        <a:rPr lang="en-US" sz="2000" dirty="0"/>
                        <a:t>43CB</a:t>
                      </a:r>
                      <a:endParaRPr lang="en-IN" sz="2000" dirty="0"/>
                    </a:p>
                  </a:txBody>
                  <a:tcPr/>
                </a:tc>
                <a:extLst>
                  <a:ext uri="{0D108BD9-81ED-4DB2-BD59-A6C34878D82A}">
                    <a16:rowId xmlns:a16="http://schemas.microsoft.com/office/drawing/2014/main" val="4152181376"/>
                  </a:ext>
                </a:extLst>
              </a:tr>
            </a:tbl>
          </a:graphicData>
        </a:graphic>
      </p:graphicFrame>
    </p:spTree>
    <p:extLst>
      <p:ext uri="{BB962C8B-B14F-4D97-AF65-F5344CB8AC3E}">
        <p14:creationId xmlns:p14="http://schemas.microsoft.com/office/powerpoint/2010/main" val="919317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par>
                                <p:cTn id="14" presetID="22" presetClass="entr" presetSubtype="4"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00"/>
                                        <p:tgtEl>
                                          <p:spTgt spid="9"/>
                                        </p:tgtEl>
                                      </p:cBhvr>
                                    </p:animEffect>
                                  </p:childTnLst>
                                </p:cTn>
                              </p:par>
                              <p:par>
                                <p:cTn id="17" presetID="22" presetClass="entr" presetSubtype="4"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par>
                                <p:cTn id="20" presetID="22" presetClass="entr" presetSubtype="4"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par>
                                <p:cTn id="23" presetID="2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00"/>
                                        <p:tgtEl>
                                          <p:spTgt spid="14"/>
                                        </p:tgtEl>
                                      </p:cBhvr>
                                    </p:animEffect>
                                  </p:childTnLst>
                                </p:cTn>
                              </p:par>
                              <p:par>
                                <p:cTn id="26" presetID="22" presetClass="entr" presetSubtype="4"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00"/>
                                        <p:tgtEl>
                                          <p:spTgt spid="3"/>
                                        </p:tgtEl>
                                      </p:cBhvr>
                                    </p:animEffect>
                                  </p:childTnLst>
                                </p:cTn>
                              </p:par>
                              <p:par>
                                <p:cTn id="29" presetID="22" presetClass="entr" presetSubtype="4"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344BC-78C8-4F28-ACDA-5655A2A31DB2}"/>
              </a:ext>
            </a:extLst>
          </p:cNvPr>
          <p:cNvSpPr>
            <a:spLocks noGrp="1"/>
          </p:cNvSpPr>
          <p:nvPr>
            <p:ph type="title"/>
          </p:nvPr>
        </p:nvSpPr>
        <p:spPr/>
        <p:txBody>
          <a:bodyPr/>
          <a:lstStyle/>
          <a:p>
            <a:r>
              <a:rPr lang="en-IN" dirty="0"/>
              <a:t>Presumptive Taxation</a:t>
            </a:r>
          </a:p>
        </p:txBody>
      </p:sp>
      <p:sp>
        <p:nvSpPr>
          <p:cNvPr id="3" name="Text Placeholder 2">
            <a:extLst>
              <a:ext uri="{FF2B5EF4-FFF2-40B4-BE49-F238E27FC236}">
                <a16:creationId xmlns:a16="http://schemas.microsoft.com/office/drawing/2014/main" id="{3FDBDAE7-DE2D-4A7A-AFD9-70154CB5CED6}"/>
              </a:ext>
            </a:extLst>
          </p:cNvPr>
          <p:cNvSpPr>
            <a:spLocks noGrp="1"/>
          </p:cNvSpPr>
          <p:nvPr>
            <p:ph type="body" idx="1"/>
          </p:nvPr>
        </p:nvSpPr>
        <p:spPr/>
        <p:txBody>
          <a:bodyPr/>
          <a:lstStyle/>
          <a:p>
            <a:r>
              <a:rPr lang="en-IN" dirty="0"/>
              <a:t>Three In One</a:t>
            </a:r>
          </a:p>
        </p:txBody>
      </p:sp>
    </p:spTree>
    <p:extLst>
      <p:ext uri="{BB962C8B-B14F-4D97-AF65-F5344CB8AC3E}">
        <p14:creationId xmlns:p14="http://schemas.microsoft.com/office/powerpoint/2010/main" val="22154874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37112-0FAF-4DAC-B5B2-A8915DAE0CB9}"/>
              </a:ext>
            </a:extLst>
          </p:cNvPr>
          <p:cNvSpPr>
            <a:spLocks noGrp="1"/>
          </p:cNvSpPr>
          <p:nvPr>
            <p:ph type="title"/>
          </p:nvPr>
        </p:nvSpPr>
        <p:spPr>
          <a:xfrm>
            <a:off x="964812" y="365125"/>
            <a:ext cx="10515600" cy="1325563"/>
          </a:xfrm>
        </p:spPr>
        <p:txBody>
          <a:bodyPr/>
          <a:lstStyle/>
          <a:p>
            <a:r>
              <a:rPr lang="en-IN" dirty="0"/>
              <a:t>Presumptive Taxation</a:t>
            </a:r>
          </a:p>
        </p:txBody>
      </p:sp>
      <p:graphicFrame>
        <p:nvGraphicFramePr>
          <p:cNvPr id="6" name="Table 5">
            <a:extLst>
              <a:ext uri="{FF2B5EF4-FFF2-40B4-BE49-F238E27FC236}">
                <a16:creationId xmlns:a16="http://schemas.microsoft.com/office/drawing/2014/main" id="{CE5CE783-A333-4509-A44D-F486E7A6B215}"/>
              </a:ext>
            </a:extLst>
          </p:cNvPr>
          <p:cNvGraphicFramePr>
            <a:graphicFrameLocks noGrp="1"/>
          </p:cNvGraphicFramePr>
          <p:nvPr>
            <p:extLst>
              <p:ext uri="{D42A27DB-BD31-4B8C-83A1-F6EECF244321}">
                <p14:modId xmlns:p14="http://schemas.microsoft.com/office/powerpoint/2010/main" val="1590782828"/>
              </p:ext>
            </p:extLst>
          </p:nvPr>
        </p:nvGraphicFramePr>
        <p:xfrm>
          <a:off x="1074056" y="1893054"/>
          <a:ext cx="10279743" cy="1371600"/>
        </p:xfrm>
        <a:graphic>
          <a:graphicData uri="http://schemas.openxmlformats.org/drawingml/2006/table">
            <a:tbl>
              <a:tblPr>
                <a:tableStyleId>{F5AB1C69-6EDB-4FF4-983F-18BD219EF322}</a:tableStyleId>
              </a:tblPr>
              <a:tblGrid>
                <a:gridCol w="1255486">
                  <a:extLst>
                    <a:ext uri="{9D8B030D-6E8A-4147-A177-3AD203B41FA5}">
                      <a16:colId xmlns:a16="http://schemas.microsoft.com/office/drawing/2014/main" val="3541987785"/>
                    </a:ext>
                  </a:extLst>
                </a:gridCol>
                <a:gridCol w="6977743">
                  <a:extLst>
                    <a:ext uri="{9D8B030D-6E8A-4147-A177-3AD203B41FA5}">
                      <a16:colId xmlns:a16="http://schemas.microsoft.com/office/drawing/2014/main" val="3154564770"/>
                    </a:ext>
                  </a:extLst>
                </a:gridCol>
                <a:gridCol w="2046514">
                  <a:extLst>
                    <a:ext uri="{9D8B030D-6E8A-4147-A177-3AD203B41FA5}">
                      <a16:colId xmlns:a16="http://schemas.microsoft.com/office/drawing/2014/main" val="3375961247"/>
                    </a:ext>
                  </a:extLst>
                </a:gridCol>
              </a:tblGrid>
              <a:tr h="1231146">
                <a:tc>
                  <a:txBody>
                    <a:bodyPr/>
                    <a:lstStyle/>
                    <a:p>
                      <a:r>
                        <a:rPr lang="en-IN" sz="2800" dirty="0">
                          <a:solidFill>
                            <a:srgbClr val="FF0000"/>
                          </a:solidFill>
                        </a:rPr>
                        <a:t>Sec. 58</a:t>
                      </a:r>
                    </a:p>
                  </a:txBody>
                  <a:tcPr/>
                </a:tc>
                <a:tc>
                  <a:txBody>
                    <a:bodyPr/>
                    <a:lstStyle/>
                    <a:p>
                      <a:r>
                        <a:rPr lang="en-US" sz="2800" b="0" dirty="0">
                          <a:solidFill>
                            <a:srgbClr val="FF0000"/>
                          </a:solidFill>
                        </a:rPr>
                        <a:t>Special provision for computing profits and gains of business or profession on presumptive basis in case of certain residents</a:t>
                      </a:r>
                      <a:endParaRPr lang="en-IN" sz="2800" b="0" dirty="0">
                        <a:solidFill>
                          <a:srgbClr val="FF0000"/>
                        </a:solidFill>
                      </a:endParaRPr>
                    </a:p>
                  </a:txBody>
                  <a:tcPr/>
                </a:tc>
                <a:tc>
                  <a:txBody>
                    <a:bodyPr/>
                    <a:lstStyle/>
                    <a:p>
                      <a:r>
                        <a:rPr lang="en-US" sz="2800" dirty="0">
                          <a:solidFill>
                            <a:srgbClr val="FF0000"/>
                          </a:solidFill>
                        </a:rPr>
                        <a:t>44AD, 44ADA,</a:t>
                      </a:r>
                    </a:p>
                    <a:p>
                      <a:r>
                        <a:rPr lang="en-US" sz="2800" dirty="0">
                          <a:solidFill>
                            <a:srgbClr val="FF0000"/>
                          </a:solidFill>
                        </a:rPr>
                        <a:t>44AE</a:t>
                      </a:r>
                      <a:endParaRPr lang="en-IN" sz="2800" dirty="0">
                        <a:solidFill>
                          <a:srgbClr val="FF0000"/>
                        </a:solidFill>
                      </a:endParaRPr>
                    </a:p>
                  </a:txBody>
                  <a:tcPr/>
                </a:tc>
                <a:extLst>
                  <a:ext uri="{0D108BD9-81ED-4DB2-BD59-A6C34878D82A}">
                    <a16:rowId xmlns:a16="http://schemas.microsoft.com/office/drawing/2014/main" val="4152181376"/>
                  </a:ext>
                </a:extLst>
              </a:tr>
            </a:tbl>
          </a:graphicData>
        </a:graphic>
      </p:graphicFrame>
      <p:graphicFrame>
        <p:nvGraphicFramePr>
          <p:cNvPr id="8" name="Table 7">
            <a:extLst>
              <a:ext uri="{FF2B5EF4-FFF2-40B4-BE49-F238E27FC236}">
                <a16:creationId xmlns:a16="http://schemas.microsoft.com/office/drawing/2014/main" id="{ABCE6481-5EF3-4E7E-A255-7779A0980780}"/>
              </a:ext>
            </a:extLst>
          </p:cNvPr>
          <p:cNvGraphicFramePr>
            <a:graphicFrameLocks noGrp="1"/>
          </p:cNvGraphicFramePr>
          <p:nvPr>
            <p:extLst>
              <p:ext uri="{D42A27DB-BD31-4B8C-83A1-F6EECF244321}">
                <p14:modId xmlns:p14="http://schemas.microsoft.com/office/powerpoint/2010/main" val="1857246059"/>
              </p:ext>
            </p:extLst>
          </p:nvPr>
        </p:nvGraphicFramePr>
        <p:xfrm>
          <a:off x="1074055" y="3456090"/>
          <a:ext cx="10279743" cy="701040"/>
        </p:xfrm>
        <a:graphic>
          <a:graphicData uri="http://schemas.openxmlformats.org/drawingml/2006/table">
            <a:tbl>
              <a:tblPr>
                <a:tableStyleId>{21E4AEA4-8DFA-4A89-87EB-49C32662AFE0}</a:tableStyleId>
              </a:tblPr>
              <a:tblGrid>
                <a:gridCol w="1255486">
                  <a:extLst>
                    <a:ext uri="{9D8B030D-6E8A-4147-A177-3AD203B41FA5}">
                      <a16:colId xmlns:a16="http://schemas.microsoft.com/office/drawing/2014/main" val="3541987785"/>
                    </a:ext>
                  </a:extLst>
                </a:gridCol>
                <a:gridCol w="6977743">
                  <a:extLst>
                    <a:ext uri="{9D8B030D-6E8A-4147-A177-3AD203B41FA5}">
                      <a16:colId xmlns:a16="http://schemas.microsoft.com/office/drawing/2014/main" val="3154564770"/>
                    </a:ext>
                  </a:extLst>
                </a:gridCol>
                <a:gridCol w="2046514">
                  <a:extLst>
                    <a:ext uri="{9D8B030D-6E8A-4147-A177-3AD203B41FA5}">
                      <a16:colId xmlns:a16="http://schemas.microsoft.com/office/drawing/2014/main" val="3375961247"/>
                    </a:ext>
                  </a:extLst>
                </a:gridCol>
              </a:tblGrid>
              <a:tr h="370840">
                <a:tc>
                  <a:txBody>
                    <a:bodyPr/>
                    <a:lstStyle/>
                    <a:p>
                      <a:r>
                        <a:rPr lang="en-IN" sz="2000" dirty="0"/>
                        <a:t>Sec. 59</a:t>
                      </a:r>
                    </a:p>
                  </a:txBody>
                  <a:tcPr/>
                </a:tc>
                <a:tc>
                  <a:txBody>
                    <a:bodyPr/>
                    <a:lstStyle/>
                    <a:p>
                      <a:r>
                        <a:rPr lang="en-US" sz="2000" dirty="0"/>
                        <a:t>Chargeability of royalty and fee for technical services in hands of non-residents</a:t>
                      </a:r>
                      <a:endParaRPr lang="en-IN" sz="2000" b="1" dirty="0"/>
                    </a:p>
                  </a:txBody>
                  <a:tcPr/>
                </a:tc>
                <a:tc>
                  <a:txBody>
                    <a:bodyPr/>
                    <a:lstStyle/>
                    <a:p>
                      <a:r>
                        <a:rPr lang="en-US" sz="2000" dirty="0"/>
                        <a:t>44D,44DA</a:t>
                      </a:r>
                      <a:endParaRPr lang="en-IN" sz="2000" dirty="0"/>
                    </a:p>
                  </a:txBody>
                  <a:tcPr/>
                </a:tc>
                <a:extLst>
                  <a:ext uri="{0D108BD9-81ED-4DB2-BD59-A6C34878D82A}">
                    <a16:rowId xmlns:a16="http://schemas.microsoft.com/office/drawing/2014/main" val="4152181376"/>
                  </a:ext>
                </a:extLst>
              </a:tr>
            </a:tbl>
          </a:graphicData>
        </a:graphic>
      </p:graphicFrame>
      <p:graphicFrame>
        <p:nvGraphicFramePr>
          <p:cNvPr id="9" name="Table 8">
            <a:extLst>
              <a:ext uri="{FF2B5EF4-FFF2-40B4-BE49-F238E27FC236}">
                <a16:creationId xmlns:a16="http://schemas.microsoft.com/office/drawing/2014/main" id="{1104DCC6-531C-4041-ADEA-F04D05F79F89}"/>
              </a:ext>
            </a:extLst>
          </p:cNvPr>
          <p:cNvGraphicFramePr>
            <a:graphicFrameLocks noGrp="1"/>
          </p:cNvGraphicFramePr>
          <p:nvPr>
            <p:extLst>
              <p:ext uri="{D42A27DB-BD31-4B8C-83A1-F6EECF244321}">
                <p14:modId xmlns:p14="http://schemas.microsoft.com/office/powerpoint/2010/main" val="960404767"/>
              </p:ext>
            </p:extLst>
          </p:nvPr>
        </p:nvGraphicFramePr>
        <p:xfrm>
          <a:off x="1074055" y="4301270"/>
          <a:ext cx="10279743" cy="396240"/>
        </p:xfrm>
        <a:graphic>
          <a:graphicData uri="http://schemas.openxmlformats.org/drawingml/2006/table">
            <a:tbl>
              <a:tblPr>
                <a:tableStyleId>{93296810-A885-4BE3-A3E7-6D5BEEA58F35}</a:tableStyleId>
              </a:tblPr>
              <a:tblGrid>
                <a:gridCol w="1255486">
                  <a:extLst>
                    <a:ext uri="{9D8B030D-6E8A-4147-A177-3AD203B41FA5}">
                      <a16:colId xmlns:a16="http://schemas.microsoft.com/office/drawing/2014/main" val="3541987785"/>
                    </a:ext>
                  </a:extLst>
                </a:gridCol>
                <a:gridCol w="6977743">
                  <a:extLst>
                    <a:ext uri="{9D8B030D-6E8A-4147-A177-3AD203B41FA5}">
                      <a16:colId xmlns:a16="http://schemas.microsoft.com/office/drawing/2014/main" val="3154564770"/>
                    </a:ext>
                  </a:extLst>
                </a:gridCol>
                <a:gridCol w="2046514">
                  <a:extLst>
                    <a:ext uri="{9D8B030D-6E8A-4147-A177-3AD203B41FA5}">
                      <a16:colId xmlns:a16="http://schemas.microsoft.com/office/drawing/2014/main" val="3375961247"/>
                    </a:ext>
                  </a:extLst>
                </a:gridCol>
              </a:tblGrid>
              <a:tr h="370840">
                <a:tc>
                  <a:txBody>
                    <a:bodyPr/>
                    <a:lstStyle/>
                    <a:p>
                      <a:r>
                        <a:rPr lang="en-IN" sz="2000" dirty="0"/>
                        <a:t>Sec. 60</a:t>
                      </a:r>
                    </a:p>
                  </a:txBody>
                  <a:tcPr/>
                </a:tc>
                <a:tc>
                  <a:txBody>
                    <a:bodyPr/>
                    <a:lstStyle/>
                    <a:p>
                      <a:r>
                        <a:rPr lang="en-US" sz="2000" dirty="0"/>
                        <a:t>Deduction of head office expenditure in case of non-residents</a:t>
                      </a:r>
                      <a:endParaRPr lang="en-US" sz="2000" b="1" dirty="0"/>
                    </a:p>
                  </a:txBody>
                  <a:tcPr/>
                </a:tc>
                <a:tc>
                  <a:txBody>
                    <a:bodyPr/>
                    <a:lstStyle/>
                    <a:p>
                      <a:r>
                        <a:rPr lang="en-US" sz="2000" dirty="0"/>
                        <a:t>44C</a:t>
                      </a:r>
                      <a:endParaRPr lang="en-IN" sz="2000" dirty="0"/>
                    </a:p>
                  </a:txBody>
                  <a:tcPr/>
                </a:tc>
                <a:extLst>
                  <a:ext uri="{0D108BD9-81ED-4DB2-BD59-A6C34878D82A}">
                    <a16:rowId xmlns:a16="http://schemas.microsoft.com/office/drawing/2014/main" val="4152181376"/>
                  </a:ext>
                </a:extLst>
              </a:tr>
            </a:tbl>
          </a:graphicData>
        </a:graphic>
      </p:graphicFrame>
      <p:graphicFrame>
        <p:nvGraphicFramePr>
          <p:cNvPr id="12" name="Table 11">
            <a:extLst>
              <a:ext uri="{FF2B5EF4-FFF2-40B4-BE49-F238E27FC236}">
                <a16:creationId xmlns:a16="http://schemas.microsoft.com/office/drawing/2014/main" id="{6DD63210-0274-466B-BC96-4C3755CD3478}"/>
              </a:ext>
            </a:extLst>
          </p:cNvPr>
          <p:cNvGraphicFramePr>
            <a:graphicFrameLocks noGrp="1"/>
          </p:cNvGraphicFramePr>
          <p:nvPr>
            <p:extLst>
              <p:ext uri="{D42A27DB-BD31-4B8C-83A1-F6EECF244321}">
                <p14:modId xmlns:p14="http://schemas.microsoft.com/office/powerpoint/2010/main" val="1777943747"/>
              </p:ext>
            </p:extLst>
          </p:nvPr>
        </p:nvGraphicFramePr>
        <p:xfrm>
          <a:off x="1074057" y="4831988"/>
          <a:ext cx="10279743" cy="1005840"/>
        </p:xfrm>
        <a:graphic>
          <a:graphicData uri="http://schemas.openxmlformats.org/drawingml/2006/table">
            <a:tbl>
              <a:tblPr>
                <a:tableStyleId>{00A15C55-8517-42AA-B614-E9B94910E393}</a:tableStyleId>
              </a:tblPr>
              <a:tblGrid>
                <a:gridCol w="1255486">
                  <a:extLst>
                    <a:ext uri="{9D8B030D-6E8A-4147-A177-3AD203B41FA5}">
                      <a16:colId xmlns:a16="http://schemas.microsoft.com/office/drawing/2014/main" val="3541987785"/>
                    </a:ext>
                  </a:extLst>
                </a:gridCol>
                <a:gridCol w="6977743">
                  <a:extLst>
                    <a:ext uri="{9D8B030D-6E8A-4147-A177-3AD203B41FA5}">
                      <a16:colId xmlns:a16="http://schemas.microsoft.com/office/drawing/2014/main" val="3154564770"/>
                    </a:ext>
                  </a:extLst>
                </a:gridCol>
                <a:gridCol w="2046514">
                  <a:extLst>
                    <a:ext uri="{9D8B030D-6E8A-4147-A177-3AD203B41FA5}">
                      <a16:colId xmlns:a16="http://schemas.microsoft.com/office/drawing/2014/main" val="3375961247"/>
                    </a:ext>
                  </a:extLst>
                </a:gridCol>
              </a:tblGrid>
              <a:tr h="370840">
                <a:tc>
                  <a:txBody>
                    <a:bodyPr/>
                    <a:lstStyle/>
                    <a:p>
                      <a:r>
                        <a:rPr lang="en-IN" sz="2000" dirty="0"/>
                        <a:t>Sec. 61</a:t>
                      </a:r>
                    </a:p>
                  </a:txBody>
                  <a:tcPr/>
                </a:tc>
                <a:tc>
                  <a:txBody>
                    <a:bodyPr/>
                    <a:lstStyle/>
                    <a:p>
                      <a:r>
                        <a:rPr lang="en-US" sz="2000" dirty="0"/>
                        <a:t>Special provision for computation of income on presumptive basis in respect of certain business activities of certain non-residents</a:t>
                      </a:r>
                      <a:endParaRPr lang="en-US" sz="2000" b="1" dirty="0"/>
                    </a:p>
                  </a:txBody>
                  <a:tcPr/>
                </a:tc>
                <a:tc>
                  <a:txBody>
                    <a:bodyPr/>
                    <a:lstStyle/>
                    <a:p>
                      <a:r>
                        <a:rPr lang="en-US" sz="2000" dirty="0"/>
                        <a:t>44B, 44BB, 44BBA, 44BBB</a:t>
                      </a:r>
                      <a:endParaRPr lang="en-IN" sz="2000" dirty="0"/>
                    </a:p>
                  </a:txBody>
                  <a:tcPr/>
                </a:tc>
                <a:extLst>
                  <a:ext uri="{0D108BD9-81ED-4DB2-BD59-A6C34878D82A}">
                    <a16:rowId xmlns:a16="http://schemas.microsoft.com/office/drawing/2014/main" val="4152181376"/>
                  </a:ext>
                </a:extLst>
              </a:tr>
            </a:tbl>
          </a:graphicData>
        </a:graphic>
      </p:graphicFrame>
    </p:spTree>
    <p:extLst>
      <p:ext uri="{BB962C8B-B14F-4D97-AF65-F5344CB8AC3E}">
        <p14:creationId xmlns:p14="http://schemas.microsoft.com/office/powerpoint/2010/main" val="3611997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par>
                                <p:cTn id="11" presetID="2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22" presetClass="entr" presetSubtype="4"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down)">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EC8E5-9110-4ECE-8129-FD720286F7C8}"/>
              </a:ext>
            </a:extLst>
          </p:cNvPr>
          <p:cNvSpPr>
            <a:spLocks noGrp="1"/>
          </p:cNvSpPr>
          <p:nvPr>
            <p:ph type="title"/>
          </p:nvPr>
        </p:nvSpPr>
        <p:spPr/>
        <p:txBody>
          <a:bodyPr/>
          <a:lstStyle/>
          <a:p>
            <a:r>
              <a:rPr lang="en-IN" dirty="0"/>
              <a:t>Presumptive Taxation</a:t>
            </a:r>
          </a:p>
        </p:txBody>
      </p:sp>
      <p:sp>
        <p:nvSpPr>
          <p:cNvPr id="3" name="Content Placeholder 2">
            <a:extLst>
              <a:ext uri="{FF2B5EF4-FFF2-40B4-BE49-F238E27FC236}">
                <a16:creationId xmlns:a16="http://schemas.microsoft.com/office/drawing/2014/main" id="{C8CD2DA3-2ED6-42A5-9B40-3C75E5DD31F0}"/>
              </a:ext>
            </a:extLst>
          </p:cNvPr>
          <p:cNvSpPr>
            <a:spLocks noGrp="1"/>
          </p:cNvSpPr>
          <p:nvPr>
            <p:ph sz="half" idx="1"/>
          </p:nvPr>
        </p:nvSpPr>
        <p:spPr>
          <a:xfrm>
            <a:off x="838200" y="1825625"/>
            <a:ext cx="4876800" cy="4351338"/>
          </a:xfrm>
        </p:spPr>
        <p:txBody>
          <a:bodyPr>
            <a:normAutofit fontScale="92500" lnSpcReduction="20000"/>
          </a:bodyPr>
          <a:lstStyle/>
          <a:p>
            <a:r>
              <a:rPr lang="en-US" dirty="0"/>
              <a:t>Tabular Presentation</a:t>
            </a:r>
          </a:p>
          <a:p>
            <a:pPr lvl="1" algn="just"/>
            <a:r>
              <a:rPr lang="en-US" i="1" dirty="0"/>
              <a:t>(2) </a:t>
            </a:r>
            <a:r>
              <a:rPr lang="en-US" dirty="0"/>
              <a:t>The profits and gains of any specified business or profession </a:t>
            </a:r>
            <a:r>
              <a:rPr lang="en-US" dirty="0">
                <a:solidFill>
                  <a:srgbClr val="FF0000"/>
                </a:solidFill>
              </a:rPr>
              <a:t>as mentioned in column B of the Table below</a:t>
            </a:r>
            <a:r>
              <a:rPr lang="en-US" dirty="0"/>
              <a:t>, carried on by an </a:t>
            </a:r>
            <a:r>
              <a:rPr lang="en-US" dirty="0">
                <a:solidFill>
                  <a:srgbClr val="FF0000"/>
                </a:solidFill>
              </a:rPr>
              <a:t>assessee specified in column C of the said Table</a:t>
            </a:r>
            <a:r>
              <a:rPr lang="en-US" dirty="0"/>
              <a:t>, having </a:t>
            </a:r>
            <a:r>
              <a:rPr lang="en-US" dirty="0">
                <a:solidFill>
                  <a:srgbClr val="FF0000"/>
                </a:solidFill>
              </a:rPr>
              <a:t>total turnover or gross receipts of business or profession during the tax year specified in column D </a:t>
            </a:r>
            <a:r>
              <a:rPr lang="en-US" dirty="0"/>
              <a:t>and </a:t>
            </a:r>
            <a:r>
              <a:rPr lang="en-US" dirty="0">
                <a:solidFill>
                  <a:srgbClr val="FF0000"/>
                </a:solidFill>
              </a:rPr>
              <a:t>computed in the manner specified in column E</a:t>
            </a:r>
            <a:r>
              <a:rPr lang="en-US" dirty="0"/>
              <a:t> thereof, shall be deemed to be the profits and gains of such business or profession chargeable to tax under the head “Profits and gains of </a:t>
            </a:r>
            <a:r>
              <a:rPr lang="en-IN" dirty="0"/>
              <a:t>business or profession”.</a:t>
            </a:r>
            <a:endParaRPr lang="en-US" dirty="0"/>
          </a:p>
          <a:p>
            <a:endParaRPr lang="en-IN" dirty="0"/>
          </a:p>
        </p:txBody>
      </p:sp>
      <p:pic>
        <p:nvPicPr>
          <p:cNvPr id="7" name="Picture 6">
            <a:extLst>
              <a:ext uri="{FF2B5EF4-FFF2-40B4-BE49-F238E27FC236}">
                <a16:creationId xmlns:a16="http://schemas.microsoft.com/office/drawing/2014/main" id="{913C81D2-488E-4A82-8D04-F01EEEC66CE7}"/>
              </a:ext>
            </a:extLst>
          </p:cNvPr>
          <p:cNvPicPr>
            <a:picLocks noChangeAspect="1"/>
          </p:cNvPicPr>
          <p:nvPr/>
        </p:nvPicPr>
        <p:blipFill>
          <a:blip r:embed="rId2"/>
          <a:stretch>
            <a:fillRect/>
          </a:stretch>
        </p:blipFill>
        <p:spPr>
          <a:xfrm>
            <a:off x="6172202" y="1825625"/>
            <a:ext cx="5486400" cy="4176712"/>
          </a:xfrm>
          <a:prstGeom prst="rect">
            <a:avLst/>
          </a:prstGeom>
        </p:spPr>
      </p:pic>
    </p:spTree>
    <p:extLst>
      <p:ext uri="{BB962C8B-B14F-4D97-AF65-F5344CB8AC3E}">
        <p14:creationId xmlns:p14="http://schemas.microsoft.com/office/powerpoint/2010/main" val="984505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EC8E5-9110-4ECE-8129-FD720286F7C8}"/>
              </a:ext>
            </a:extLst>
          </p:cNvPr>
          <p:cNvSpPr>
            <a:spLocks noGrp="1"/>
          </p:cNvSpPr>
          <p:nvPr>
            <p:ph type="title"/>
          </p:nvPr>
        </p:nvSpPr>
        <p:spPr/>
        <p:txBody>
          <a:bodyPr/>
          <a:lstStyle/>
          <a:p>
            <a:r>
              <a:rPr lang="en-IN" dirty="0"/>
              <a:t>Presumptive Taxation</a:t>
            </a:r>
          </a:p>
        </p:txBody>
      </p:sp>
      <p:sp>
        <p:nvSpPr>
          <p:cNvPr id="3" name="Content Placeholder 2">
            <a:extLst>
              <a:ext uri="{FF2B5EF4-FFF2-40B4-BE49-F238E27FC236}">
                <a16:creationId xmlns:a16="http://schemas.microsoft.com/office/drawing/2014/main" id="{C8CD2DA3-2ED6-42A5-9B40-3C75E5DD31F0}"/>
              </a:ext>
            </a:extLst>
          </p:cNvPr>
          <p:cNvSpPr>
            <a:spLocks noGrp="1"/>
          </p:cNvSpPr>
          <p:nvPr>
            <p:ph idx="1"/>
          </p:nvPr>
        </p:nvSpPr>
        <p:spPr/>
        <p:txBody>
          <a:bodyPr/>
          <a:lstStyle/>
          <a:p>
            <a:r>
              <a:rPr lang="en-US" dirty="0"/>
              <a:t>Section 58(4) of the new Income Tax Act- </a:t>
            </a:r>
          </a:p>
          <a:p>
            <a:pPr lvl="1" algn="just"/>
            <a:r>
              <a:rPr lang="en-US" i="1" dirty="0">
                <a:solidFill>
                  <a:srgbClr val="FF0000"/>
                </a:solidFill>
              </a:rPr>
              <a:t>Any loss</a:t>
            </a:r>
            <a:r>
              <a:rPr lang="en-US" i="1" dirty="0"/>
              <a:t>, allowance or deduction allowable under the provisions of this Act, shall not be allowed against the income computed in the manner specified in sub-section (1). 	</a:t>
            </a:r>
          </a:p>
          <a:p>
            <a:pPr lvl="1"/>
            <a:r>
              <a:rPr lang="en-US" dirty="0">
                <a:solidFill>
                  <a:srgbClr val="FF0000"/>
                </a:solidFill>
              </a:rPr>
              <a:t>There is no restriction on adjustment of losses till now. </a:t>
            </a:r>
            <a:endParaRPr lang="en-IN" dirty="0"/>
          </a:p>
        </p:txBody>
      </p:sp>
    </p:spTree>
    <p:extLst>
      <p:ext uri="{BB962C8B-B14F-4D97-AF65-F5344CB8AC3E}">
        <p14:creationId xmlns:p14="http://schemas.microsoft.com/office/powerpoint/2010/main" val="3675029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4ADC1-E8B3-0CBE-4EDD-787B4903B951}"/>
              </a:ext>
            </a:extLst>
          </p:cNvPr>
          <p:cNvSpPr>
            <a:spLocks noGrp="1"/>
          </p:cNvSpPr>
          <p:nvPr>
            <p:ph type="title"/>
          </p:nvPr>
        </p:nvSpPr>
        <p:spPr/>
        <p:txBody>
          <a:bodyPr/>
          <a:lstStyle/>
          <a:p>
            <a:r>
              <a:rPr lang="en-US" dirty="0"/>
              <a:t>Presumptive Taxation-Overriding Effect</a:t>
            </a:r>
            <a:endParaRPr lang="en-IN" dirty="0"/>
          </a:p>
        </p:txBody>
      </p:sp>
      <p:graphicFrame>
        <p:nvGraphicFramePr>
          <p:cNvPr id="7" name="Content Placeholder 6">
            <a:extLst>
              <a:ext uri="{FF2B5EF4-FFF2-40B4-BE49-F238E27FC236}">
                <a16:creationId xmlns:a16="http://schemas.microsoft.com/office/drawing/2014/main" id="{40BD9F8F-641F-570D-9BA5-0568ABB350FA}"/>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224733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43F16-E42B-4203-858C-2A22A954F5C7}"/>
              </a:ext>
            </a:extLst>
          </p:cNvPr>
          <p:cNvSpPr>
            <a:spLocks noGrp="1"/>
          </p:cNvSpPr>
          <p:nvPr>
            <p:ph type="title"/>
          </p:nvPr>
        </p:nvSpPr>
        <p:spPr/>
        <p:txBody>
          <a:bodyPr/>
          <a:lstStyle/>
          <a:p>
            <a:r>
              <a:rPr lang="en-IN" dirty="0"/>
              <a:t>Accounts and Audit</a:t>
            </a:r>
          </a:p>
        </p:txBody>
      </p:sp>
      <p:sp>
        <p:nvSpPr>
          <p:cNvPr id="3" name="Text Placeholder 2">
            <a:extLst>
              <a:ext uri="{FF2B5EF4-FFF2-40B4-BE49-F238E27FC236}">
                <a16:creationId xmlns:a16="http://schemas.microsoft.com/office/drawing/2014/main" id="{6F9B9472-3F0A-4CCD-83DA-34409A77D89D}"/>
              </a:ext>
            </a:extLst>
          </p:cNvPr>
          <p:cNvSpPr>
            <a:spLocks noGrp="1"/>
          </p:cNvSpPr>
          <p:nvPr>
            <p:ph type="body" idx="1"/>
          </p:nvPr>
        </p:nvSpPr>
        <p:spPr/>
        <p:txBody>
          <a:bodyPr/>
          <a:lstStyle/>
          <a:p>
            <a:endParaRPr lang="en-IN"/>
          </a:p>
        </p:txBody>
      </p:sp>
    </p:spTree>
    <p:extLst>
      <p:ext uri="{BB962C8B-B14F-4D97-AF65-F5344CB8AC3E}">
        <p14:creationId xmlns:p14="http://schemas.microsoft.com/office/powerpoint/2010/main" val="18359190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E1B3D-1237-41F3-8990-0536B7CAD63F}"/>
              </a:ext>
            </a:extLst>
          </p:cNvPr>
          <p:cNvSpPr>
            <a:spLocks noGrp="1"/>
          </p:cNvSpPr>
          <p:nvPr>
            <p:ph type="title"/>
          </p:nvPr>
        </p:nvSpPr>
        <p:spPr/>
        <p:txBody>
          <a:bodyPr/>
          <a:lstStyle/>
          <a:p>
            <a:r>
              <a:rPr lang="en-US" dirty="0"/>
              <a:t>Accounts and Audit</a:t>
            </a:r>
            <a:endParaRPr lang="en-IN" dirty="0"/>
          </a:p>
        </p:txBody>
      </p:sp>
      <p:graphicFrame>
        <p:nvGraphicFramePr>
          <p:cNvPr id="4" name="Content Placeholder 3">
            <a:extLst>
              <a:ext uri="{FF2B5EF4-FFF2-40B4-BE49-F238E27FC236}">
                <a16:creationId xmlns:a16="http://schemas.microsoft.com/office/drawing/2014/main" id="{7D17BF6C-3420-4C1F-A013-0E9E2437709F}"/>
              </a:ext>
            </a:extLst>
          </p:cNvPr>
          <p:cNvGraphicFramePr>
            <a:graphicFrameLocks noGrp="1"/>
          </p:cNvGraphicFramePr>
          <p:nvPr>
            <p:ph idx="1"/>
            <p:extLst>
              <p:ext uri="{D42A27DB-BD31-4B8C-83A1-F6EECF244321}">
                <p14:modId xmlns:p14="http://schemas.microsoft.com/office/powerpoint/2010/main" val="98385886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67761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graphicEl>
                                              <a:dgm id="{6756ABAF-1B79-47F4-825D-4C0F40DFF540}"/>
                                            </p:graphicEl>
                                          </p:spTgt>
                                        </p:tgtEl>
                                        <p:attrNameLst>
                                          <p:attrName>style.visibility</p:attrName>
                                        </p:attrNameLst>
                                      </p:cBhvr>
                                      <p:to>
                                        <p:strVal val="visible"/>
                                      </p:to>
                                    </p:set>
                                    <p:animEffect transition="in" filter="wipe(left)">
                                      <p:cBhvr>
                                        <p:cTn id="7" dur="500"/>
                                        <p:tgtEl>
                                          <p:spTgt spid="4">
                                            <p:graphicEl>
                                              <a:dgm id="{6756ABAF-1B79-47F4-825D-4C0F40DFF540}"/>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graphicEl>
                                              <a:dgm id="{C707F82A-2887-4E15-AE99-874C7B2C602D}"/>
                                            </p:graphicEl>
                                          </p:spTgt>
                                        </p:tgtEl>
                                        <p:attrNameLst>
                                          <p:attrName>style.visibility</p:attrName>
                                        </p:attrNameLst>
                                      </p:cBhvr>
                                      <p:to>
                                        <p:strVal val="visible"/>
                                      </p:to>
                                    </p:set>
                                    <p:animEffect transition="in" filter="wipe(left)">
                                      <p:cBhvr>
                                        <p:cTn id="12" dur="500"/>
                                        <p:tgtEl>
                                          <p:spTgt spid="4">
                                            <p:graphicEl>
                                              <a:dgm id="{C707F82A-2887-4E15-AE99-874C7B2C602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521FB-A252-4991-9B1A-823A8D475860}"/>
              </a:ext>
            </a:extLst>
          </p:cNvPr>
          <p:cNvSpPr>
            <a:spLocks noGrp="1"/>
          </p:cNvSpPr>
          <p:nvPr>
            <p:ph type="title"/>
          </p:nvPr>
        </p:nvSpPr>
        <p:spPr/>
        <p:txBody>
          <a:bodyPr/>
          <a:lstStyle/>
          <a:p>
            <a:r>
              <a:rPr lang="en-IN" dirty="0"/>
              <a:t>Audit Report</a:t>
            </a:r>
          </a:p>
        </p:txBody>
      </p:sp>
      <p:sp>
        <p:nvSpPr>
          <p:cNvPr id="3" name="Content Placeholder 2">
            <a:extLst>
              <a:ext uri="{FF2B5EF4-FFF2-40B4-BE49-F238E27FC236}">
                <a16:creationId xmlns:a16="http://schemas.microsoft.com/office/drawing/2014/main" id="{90676B20-18C2-4AD0-B4EE-57F97DB6F3BE}"/>
              </a:ext>
            </a:extLst>
          </p:cNvPr>
          <p:cNvSpPr>
            <a:spLocks noGrp="1"/>
          </p:cNvSpPr>
          <p:nvPr>
            <p:ph idx="1"/>
          </p:nvPr>
        </p:nvSpPr>
        <p:spPr>
          <a:xfrm>
            <a:off x="838200" y="1825625"/>
            <a:ext cx="10515600" cy="4351338"/>
          </a:xfrm>
        </p:spPr>
        <p:txBody>
          <a:bodyPr>
            <a:normAutofit/>
          </a:bodyPr>
          <a:lstStyle/>
          <a:p>
            <a:r>
              <a:rPr lang="en-IN" dirty="0"/>
              <a:t>Rule 47</a:t>
            </a:r>
          </a:p>
          <a:p>
            <a:r>
              <a:rPr lang="en-IN" dirty="0"/>
              <a:t>Form no. 26 : Existing forms 3CA,3CB and 3CD all merged into one. </a:t>
            </a:r>
          </a:p>
          <a:p>
            <a:r>
              <a:rPr lang="en-IN" dirty="0"/>
              <a:t>Form 3CA/3CB is Part C/ Part D  of form 26. </a:t>
            </a:r>
          </a:p>
          <a:p>
            <a:r>
              <a:rPr lang="en-IN" dirty="0"/>
              <a:t>Form 3CD is Part A and B of form 26. </a:t>
            </a:r>
          </a:p>
          <a:p>
            <a:endParaRPr lang="en-IN" dirty="0"/>
          </a:p>
          <a:p>
            <a:pPr marL="0" indent="0">
              <a:buNone/>
            </a:pPr>
            <a:endParaRPr lang="en-IN" dirty="0"/>
          </a:p>
          <a:p>
            <a:endParaRPr lang="en-IN" dirty="0"/>
          </a:p>
          <a:p>
            <a:pPr marL="0" indent="0">
              <a:buNone/>
            </a:pPr>
            <a:endParaRPr lang="en-IN" dirty="0"/>
          </a:p>
        </p:txBody>
      </p:sp>
      <p:pic>
        <p:nvPicPr>
          <p:cNvPr id="5" name="Picture 4">
            <a:extLst>
              <a:ext uri="{FF2B5EF4-FFF2-40B4-BE49-F238E27FC236}">
                <a16:creationId xmlns:a16="http://schemas.microsoft.com/office/drawing/2014/main" id="{55B5DE70-2402-4355-9790-377B1C70372F}"/>
              </a:ext>
            </a:extLst>
          </p:cNvPr>
          <p:cNvPicPr>
            <a:picLocks noChangeAspect="1"/>
          </p:cNvPicPr>
          <p:nvPr/>
        </p:nvPicPr>
        <p:blipFill>
          <a:blip r:embed="rId2"/>
          <a:stretch>
            <a:fillRect/>
          </a:stretch>
        </p:blipFill>
        <p:spPr>
          <a:xfrm>
            <a:off x="1193533" y="3807761"/>
            <a:ext cx="10160267" cy="2159902"/>
          </a:xfrm>
          <a:prstGeom prst="rect">
            <a:avLst/>
          </a:prstGeom>
        </p:spPr>
      </p:pic>
    </p:spTree>
    <p:extLst>
      <p:ext uri="{BB962C8B-B14F-4D97-AF65-F5344CB8AC3E}">
        <p14:creationId xmlns:p14="http://schemas.microsoft.com/office/powerpoint/2010/main" val="40387267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B3748-BBD6-4F98-9E12-0767F306D8CD}"/>
              </a:ext>
            </a:extLst>
          </p:cNvPr>
          <p:cNvSpPr>
            <a:spLocks noGrp="1"/>
          </p:cNvSpPr>
          <p:nvPr>
            <p:ph type="title"/>
          </p:nvPr>
        </p:nvSpPr>
        <p:spPr/>
        <p:txBody>
          <a:bodyPr/>
          <a:lstStyle/>
          <a:p>
            <a:r>
              <a:rPr lang="en-IN" dirty="0"/>
              <a:t>Audit Report : Expanded Scope</a:t>
            </a:r>
          </a:p>
        </p:txBody>
      </p:sp>
      <p:sp>
        <p:nvSpPr>
          <p:cNvPr id="3" name="Content Placeholder 2">
            <a:extLst>
              <a:ext uri="{FF2B5EF4-FFF2-40B4-BE49-F238E27FC236}">
                <a16:creationId xmlns:a16="http://schemas.microsoft.com/office/drawing/2014/main" id="{246B7F86-EE3E-4BF9-9013-9E4C0ABD37FA}"/>
              </a:ext>
            </a:extLst>
          </p:cNvPr>
          <p:cNvSpPr>
            <a:spLocks noGrp="1"/>
          </p:cNvSpPr>
          <p:nvPr>
            <p:ph idx="1"/>
          </p:nvPr>
        </p:nvSpPr>
        <p:spPr/>
        <p:txBody>
          <a:bodyPr/>
          <a:lstStyle/>
          <a:p>
            <a:pPr marL="0" indent="0">
              <a:buNone/>
            </a:pPr>
            <a:r>
              <a:rPr lang="en-IN" dirty="0">
                <a:solidFill>
                  <a:srgbClr val="FF0000"/>
                </a:solidFill>
              </a:rPr>
              <a:t>Part C/ Part D of Form 26 : Impact of Statutory Audit Qualifications</a:t>
            </a:r>
            <a:r>
              <a:rPr lang="en-IN" dirty="0"/>
              <a:t> </a:t>
            </a:r>
          </a:p>
          <a:p>
            <a:pPr marL="0" indent="0">
              <a:buNone/>
            </a:pPr>
            <a:endParaRPr lang="en-IN" dirty="0"/>
          </a:p>
        </p:txBody>
      </p:sp>
      <p:pic>
        <p:nvPicPr>
          <p:cNvPr id="4" name="Picture 3">
            <a:extLst>
              <a:ext uri="{FF2B5EF4-FFF2-40B4-BE49-F238E27FC236}">
                <a16:creationId xmlns:a16="http://schemas.microsoft.com/office/drawing/2014/main" id="{FC1BAAB5-790D-4A4B-87C0-CFC8E41B42E4}"/>
              </a:ext>
            </a:extLst>
          </p:cNvPr>
          <p:cNvPicPr>
            <a:picLocks noChangeAspect="1"/>
          </p:cNvPicPr>
          <p:nvPr/>
        </p:nvPicPr>
        <p:blipFill>
          <a:blip r:embed="rId2"/>
          <a:stretch>
            <a:fillRect/>
          </a:stretch>
        </p:blipFill>
        <p:spPr>
          <a:xfrm>
            <a:off x="838199" y="2370690"/>
            <a:ext cx="10515599" cy="3941210"/>
          </a:xfrm>
          <a:prstGeom prst="rect">
            <a:avLst/>
          </a:prstGeom>
        </p:spPr>
      </p:pic>
    </p:spTree>
    <p:extLst>
      <p:ext uri="{BB962C8B-B14F-4D97-AF65-F5344CB8AC3E}">
        <p14:creationId xmlns:p14="http://schemas.microsoft.com/office/powerpoint/2010/main" val="2911612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46D44-66EE-A38A-0CD1-CC578C180877}"/>
              </a:ext>
            </a:extLst>
          </p:cNvPr>
          <p:cNvSpPr>
            <a:spLocks noGrp="1"/>
          </p:cNvSpPr>
          <p:nvPr>
            <p:ph type="title"/>
          </p:nvPr>
        </p:nvSpPr>
        <p:spPr/>
        <p:txBody>
          <a:bodyPr/>
          <a:lstStyle/>
          <a:p>
            <a:r>
              <a:rPr lang="en-US" dirty="0"/>
              <a:t>Broad Spectrum of Changes</a:t>
            </a:r>
            <a:endParaRPr lang="en-IN" dirty="0"/>
          </a:p>
        </p:txBody>
      </p:sp>
      <p:graphicFrame>
        <p:nvGraphicFramePr>
          <p:cNvPr id="4" name="Content Placeholder 3">
            <a:extLst>
              <a:ext uri="{FF2B5EF4-FFF2-40B4-BE49-F238E27FC236}">
                <a16:creationId xmlns:a16="http://schemas.microsoft.com/office/drawing/2014/main" id="{92A2FCB3-777A-6792-F11C-539616FFB42C}"/>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91513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graphicEl>
                                              <a:dgm id="{82F048A5-F086-419B-B287-E6A7F3A40EB2}"/>
                                            </p:graphicEl>
                                          </p:spTgt>
                                        </p:tgtEl>
                                        <p:attrNameLst>
                                          <p:attrName>style.visibility</p:attrName>
                                        </p:attrNameLst>
                                      </p:cBhvr>
                                      <p:to>
                                        <p:strVal val="visible"/>
                                      </p:to>
                                    </p:set>
                                    <p:animEffect transition="in" filter="wipe(left)">
                                      <p:cBhvr>
                                        <p:cTn id="7" dur="500"/>
                                        <p:tgtEl>
                                          <p:spTgt spid="4">
                                            <p:graphicEl>
                                              <a:dgm id="{82F048A5-F086-419B-B287-E6A7F3A40EB2}"/>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graphicEl>
                                              <a:dgm id="{7A0C9DE7-9EB3-4CF5-A537-D875FDD76DF1}"/>
                                            </p:graphicEl>
                                          </p:spTgt>
                                        </p:tgtEl>
                                        <p:attrNameLst>
                                          <p:attrName>style.visibility</p:attrName>
                                        </p:attrNameLst>
                                      </p:cBhvr>
                                      <p:to>
                                        <p:strVal val="visible"/>
                                      </p:to>
                                    </p:set>
                                    <p:animEffect transition="in" filter="wipe(up)">
                                      <p:cBhvr>
                                        <p:cTn id="12" dur="500"/>
                                        <p:tgtEl>
                                          <p:spTgt spid="4">
                                            <p:graphicEl>
                                              <a:dgm id="{7A0C9DE7-9EB3-4CF5-A537-D875FDD76DF1}"/>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graphicEl>
                                              <a:dgm id="{48E45AC8-1B6A-4597-AF54-E6AA86716BE3}"/>
                                            </p:graphicEl>
                                          </p:spTgt>
                                        </p:tgtEl>
                                        <p:attrNameLst>
                                          <p:attrName>style.visibility</p:attrName>
                                        </p:attrNameLst>
                                      </p:cBhvr>
                                      <p:to>
                                        <p:strVal val="visible"/>
                                      </p:to>
                                    </p:set>
                                    <p:animEffect transition="in" filter="wipe(down)">
                                      <p:cBhvr>
                                        <p:cTn id="17" dur="500"/>
                                        <p:tgtEl>
                                          <p:spTgt spid="4">
                                            <p:graphicEl>
                                              <a:dgm id="{48E45AC8-1B6A-4597-AF54-E6AA86716BE3}"/>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4">
                                            <p:graphicEl>
                                              <a:dgm id="{0BBE3872-AE95-4F93-97E4-732F2A5A1470}"/>
                                            </p:graphicEl>
                                          </p:spTgt>
                                        </p:tgtEl>
                                        <p:attrNameLst>
                                          <p:attrName>style.visibility</p:attrName>
                                        </p:attrNameLst>
                                      </p:cBhvr>
                                      <p:to>
                                        <p:strVal val="visible"/>
                                      </p:to>
                                    </p:set>
                                    <p:animEffect transition="in" filter="wipe(right)">
                                      <p:cBhvr>
                                        <p:cTn id="22" dur="500"/>
                                        <p:tgtEl>
                                          <p:spTgt spid="4">
                                            <p:graphicEl>
                                              <a:dgm id="{0BBE3872-AE95-4F93-97E4-732F2A5A147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B3748-BBD6-4F98-9E12-0767F306D8CD}"/>
              </a:ext>
            </a:extLst>
          </p:cNvPr>
          <p:cNvSpPr>
            <a:spLocks noGrp="1"/>
          </p:cNvSpPr>
          <p:nvPr>
            <p:ph type="title"/>
          </p:nvPr>
        </p:nvSpPr>
        <p:spPr/>
        <p:txBody>
          <a:bodyPr/>
          <a:lstStyle/>
          <a:p>
            <a:r>
              <a:rPr lang="en-IN" dirty="0"/>
              <a:t>Audit Report : Pin Pointed Reporting</a:t>
            </a:r>
          </a:p>
        </p:txBody>
      </p:sp>
      <p:sp>
        <p:nvSpPr>
          <p:cNvPr id="3" name="Content Placeholder 2">
            <a:extLst>
              <a:ext uri="{FF2B5EF4-FFF2-40B4-BE49-F238E27FC236}">
                <a16:creationId xmlns:a16="http://schemas.microsoft.com/office/drawing/2014/main" id="{246B7F86-EE3E-4BF9-9013-9E4C0ABD37FA}"/>
              </a:ext>
            </a:extLst>
          </p:cNvPr>
          <p:cNvSpPr>
            <a:spLocks noGrp="1"/>
          </p:cNvSpPr>
          <p:nvPr>
            <p:ph idx="1"/>
          </p:nvPr>
        </p:nvSpPr>
        <p:spPr/>
        <p:txBody>
          <a:bodyPr/>
          <a:lstStyle/>
          <a:p>
            <a:pPr marL="0" indent="0">
              <a:buNone/>
            </a:pPr>
            <a:r>
              <a:rPr lang="en-IN" dirty="0"/>
              <a:t>Part C/ Part D of Form 26 : </a:t>
            </a:r>
          </a:p>
          <a:p>
            <a:pPr marL="0" indent="0">
              <a:buNone/>
            </a:pPr>
            <a:endParaRPr lang="en-IN" dirty="0"/>
          </a:p>
        </p:txBody>
      </p:sp>
      <p:pic>
        <p:nvPicPr>
          <p:cNvPr id="5" name="Picture 4">
            <a:extLst>
              <a:ext uri="{FF2B5EF4-FFF2-40B4-BE49-F238E27FC236}">
                <a16:creationId xmlns:a16="http://schemas.microsoft.com/office/drawing/2014/main" id="{5A794712-60F6-424B-A067-014C5DF2806C}"/>
              </a:ext>
            </a:extLst>
          </p:cNvPr>
          <p:cNvPicPr>
            <a:picLocks noChangeAspect="1"/>
          </p:cNvPicPr>
          <p:nvPr/>
        </p:nvPicPr>
        <p:blipFill>
          <a:blip r:embed="rId2"/>
          <a:stretch>
            <a:fillRect/>
          </a:stretch>
        </p:blipFill>
        <p:spPr>
          <a:xfrm>
            <a:off x="1195719" y="2293987"/>
            <a:ext cx="10008087" cy="3882976"/>
          </a:xfrm>
          <a:prstGeom prst="rect">
            <a:avLst/>
          </a:prstGeom>
          <a:ln>
            <a:solidFill>
              <a:schemeClr val="accent1"/>
            </a:solidFill>
          </a:ln>
        </p:spPr>
      </p:pic>
      <p:sp>
        <p:nvSpPr>
          <p:cNvPr id="6" name="TextBox 5">
            <a:extLst>
              <a:ext uri="{FF2B5EF4-FFF2-40B4-BE49-F238E27FC236}">
                <a16:creationId xmlns:a16="http://schemas.microsoft.com/office/drawing/2014/main" id="{8E532AC0-9FBC-459B-837C-87DD8081E676}"/>
              </a:ext>
            </a:extLst>
          </p:cNvPr>
          <p:cNvSpPr txBox="1"/>
          <p:nvPr/>
        </p:nvSpPr>
        <p:spPr>
          <a:xfrm>
            <a:off x="3185962" y="3782728"/>
            <a:ext cx="5043638" cy="1491916"/>
          </a:xfrm>
          <a:prstGeom prst="rect">
            <a:avLst/>
          </a:prstGeom>
          <a:solidFill>
            <a:srgbClr val="FF0000">
              <a:alpha val="18039"/>
            </a:srgbClr>
          </a:solidFill>
        </p:spPr>
        <p:txBody>
          <a:bodyPr wrap="square" rtlCol="0">
            <a:spAutoFit/>
          </a:bodyPr>
          <a:lstStyle/>
          <a:p>
            <a:endParaRPr lang="en-IN" dirty="0">
              <a:highlight>
                <a:srgbClr val="FFFF00"/>
              </a:highlight>
            </a:endParaRPr>
          </a:p>
        </p:txBody>
      </p:sp>
    </p:spTree>
    <p:extLst>
      <p:ext uri="{BB962C8B-B14F-4D97-AF65-F5344CB8AC3E}">
        <p14:creationId xmlns:p14="http://schemas.microsoft.com/office/powerpoint/2010/main" val="6541079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B3748-BBD6-4F98-9E12-0767F306D8CD}"/>
              </a:ext>
            </a:extLst>
          </p:cNvPr>
          <p:cNvSpPr>
            <a:spLocks noGrp="1"/>
          </p:cNvSpPr>
          <p:nvPr>
            <p:ph type="title"/>
          </p:nvPr>
        </p:nvSpPr>
        <p:spPr/>
        <p:txBody>
          <a:bodyPr/>
          <a:lstStyle/>
          <a:p>
            <a:r>
              <a:rPr lang="en-IN" dirty="0"/>
              <a:t>Audit Report : Additional Reporting</a:t>
            </a:r>
          </a:p>
        </p:txBody>
      </p:sp>
      <p:pic>
        <p:nvPicPr>
          <p:cNvPr id="11" name="Picture 10">
            <a:extLst>
              <a:ext uri="{FF2B5EF4-FFF2-40B4-BE49-F238E27FC236}">
                <a16:creationId xmlns:a16="http://schemas.microsoft.com/office/drawing/2014/main" id="{4B2EFEE0-57B3-457E-9744-75BBD0246250}"/>
              </a:ext>
            </a:extLst>
          </p:cNvPr>
          <p:cNvPicPr>
            <a:picLocks noChangeAspect="1"/>
          </p:cNvPicPr>
          <p:nvPr/>
        </p:nvPicPr>
        <p:blipFill>
          <a:blip r:embed="rId2"/>
          <a:stretch>
            <a:fillRect/>
          </a:stretch>
        </p:blipFill>
        <p:spPr>
          <a:xfrm>
            <a:off x="724277" y="3173236"/>
            <a:ext cx="10809837" cy="2410161"/>
          </a:xfrm>
          <a:prstGeom prst="rect">
            <a:avLst/>
          </a:prstGeom>
        </p:spPr>
      </p:pic>
      <p:pic>
        <p:nvPicPr>
          <p:cNvPr id="9" name="Picture 8">
            <a:extLst>
              <a:ext uri="{FF2B5EF4-FFF2-40B4-BE49-F238E27FC236}">
                <a16:creationId xmlns:a16="http://schemas.microsoft.com/office/drawing/2014/main" id="{B0D713D1-F6A3-4F3C-B4BD-D38FA7EC987E}"/>
              </a:ext>
            </a:extLst>
          </p:cNvPr>
          <p:cNvPicPr>
            <a:picLocks noChangeAspect="1"/>
          </p:cNvPicPr>
          <p:nvPr/>
        </p:nvPicPr>
        <p:blipFill>
          <a:blip r:embed="rId3"/>
          <a:stretch>
            <a:fillRect/>
          </a:stretch>
        </p:blipFill>
        <p:spPr>
          <a:xfrm>
            <a:off x="724277" y="2229859"/>
            <a:ext cx="10710250" cy="1076475"/>
          </a:xfrm>
          <a:prstGeom prst="rect">
            <a:avLst/>
          </a:prstGeom>
        </p:spPr>
      </p:pic>
      <p:sp>
        <p:nvSpPr>
          <p:cNvPr id="13" name="TextBox 12">
            <a:extLst>
              <a:ext uri="{FF2B5EF4-FFF2-40B4-BE49-F238E27FC236}">
                <a16:creationId xmlns:a16="http://schemas.microsoft.com/office/drawing/2014/main" id="{485C1081-0024-4E28-B093-2D79F338D3FD}"/>
              </a:ext>
            </a:extLst>
          </p:cNvPr>
          <p:cNvSpPr txBox="1"/>
          <p:nvPr/>
        </p:nvSpPr>
        <p:spPr>
          <a:xfrm>
            <a:off x="1728354" y="3684825"/>
            <a:ext cx="4844461" cy="1256513"/>
          </a:xfrm>
          <a:prstGeom prst="rect">
            <a:avLst/>
          </a:prstGeom>
          <a:solidFill>
            <a:srgbClr val="FF0000">
              <a:alpha val="18039"/>
            </a:srgbClr>
          </a:solidFill>
        </p:spPr>
        <p:txBody>
          <a:bodyPr wrap="square" rtlCol="0">
            <a:spAutoFit/>
          </a:bodyPr>
          <a:lstStyle/>
          <a:p>
            <a:endParaRPr lang="en-IN" dirty="0">
              <a:highlight>
                <a:srgbClr val="FFFF00"/>
              </a:highlight>
            </a:endParaRPr>
          </a:p>
        </p:txBody>
      </p:sp>
    </p:spTree>
    <p:extLst>
      <p:ext uri="{BB962C8B-B14F-4D97-AF65-F5344CB8AC3E}">
        <p14:creationId xmlns:p14="http://schemas.microsoft.com/office/powerpoint/2010/main" val="18349780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B3748-BBD6-4F98-9E12-0767F306D8CD}"/>
              </a:ext>
            </a:extLst>
          </p:cNvPr>
          <p:cNvSpPr>
            <a:spLocks noGrp="1"/>
          </p:cNvSpPr>
          <p:nvPr>
            <p:ph type="title"/>
          </p:nvPr>
        </p:nvSpPr>
        <p:spPr/>
        <p:txBody>
          <a:bodyPr/>
          <a:lstStyle/>
          <a:p>
            <a:r>
              <a:rPr lang="en-IN" dirty="0"/>
              <a:t>Audit Report : Changed Pattern</a:t>
            </a:r>
          </a:p>
        </p:txBody>
      </p:sp>
      <p:pic>
        <p:nvPicPr>
          <p:cNvPr id="4" name="Picture 3">
            <a:extLst>
              <a:ext uri="{FF2B5EF4-FFF2-40B4-BE49-F238E27FC236}">
                <a16:creationId xmlns:a16="http://schemas.microsoft.com/office/drawing/2014/main" id="{49C5D6C1-4A22-4D26-8BFF-A8552FAEEEC9}"/>
              </a:ext>
            </a:extLst>
          </p:cNvPr>
          <p:cNvPicPr>
            <a:picLocks noChangeAspect="1"/>
          </p:cNvPicPr>
          <p:nvPr/>
        </p:nvPicPr>
        <p:blipFill>
          <a:blip r:embed="rId2"/>
          <a:stretch>
            <a:fillRect/>
          </a:stretch>
        </p:blipFill>
        <p:spPr>
          <a:xfrm>
            <a:off x="724276" y="2490656"/>
            <a:ext cx="10629523" cy="1876687"/>
          </a:xfrm>
          <a:prstGeom prst="rect">
            <a:avLst/>
          </a:prstGeom>
        </p:spPr>
      </p:pic>
      <p:sp>
        <p:nvSpPr>
          <p:cNvPr id="8" name="TextBox 7">
            <a:extLst>
              <a:ext uri="{FF2B5EF4-FFF2-40B4-BE49-F238E27FC236}">
                <a16:creationId xmlns:a16="http://schemas.microsoft.com/office/drawing/2014/main" id="{0920A851-C7AE-4FD2-AD48-B7CF5BC11267}"/>
              </a:ext>
            </a:extLst>
          </p:cNvPr>
          <p:cNvSpPr txBox="1"/>
          <p:nvPr/>
        </p:nvSpPr>
        <p:spPr>
          <a:xfrm>
            <a:off x="6509338" y="2490656"/>
            <a:ext cx="4780333" cy="1963649"/>
          </a:xfrm>
          <a:prstGeom prst="rect">
            <a:avLst/>
          </a:prstGeom>
          <a:solidFill>
            <a:srgbClr val="FF0000">
              <a:alpha val="18039"/>
            </a:srgbClr>
          </a:solidFill>
        </p:spPr>
        <p:txBody>
          <a:bodyPr wrap="square" rtlCol="0">
            <a:spAutoFit/>
          </a:bodyPr>
          <a:lstStyle/>
          <a:p>
            <a:endParaRPr lang="en-IN" dirty="0">
              <a:highlight>
                <a:srgbClr val="FFFF00"/>
              </a:highlight>
            </a:endParaRPr>
          </a:p>
        </p:txBody>
      </p:sp>
    </p:spTree>
    <p:extLst>
      <p:ext uri="{BB962C8B-B14F-4D97-AF65-F5344CB8AC3E}">
        <p14:creationId xmlns:p14="http://schemas.microsoft.com/office/powerpoint/2010/main" val="11971784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FF328-0473-49F5-8CB9-CC35EED209AF}"/>
              </a:ext>
            </a:extLst>
          </p:cNvPr>
          <p:cNvSpPr>
            <a:spLocks noGrp="1"/>
          </p:cNvSpPr>
          <p:nvPr>
            <p:ph type="title"/>
          </p:nvPr>
        </p:nvSpPr>
        <p:spPr/>
        <p:txBody>
          <a:bodyPr/>
          <a:lstStyle/>
          <a:p>
            <a:r>
              <a:rPr lang="en-US" dirty="0"/>
              <a:t>Tax Audit</a:t>
            </a:r>
            <a:endParaRPr lang="en-IN" dirty="0"/>
          </a:p>
        </p:txBody>
      </p:sp>
      <p:graphicFrame>
        <p:nvGraphicFramePr>
          <p:cNvPr id="4" name="Content Placeholder 3">
            <a:extLst>
              <a:ext uri="{FF2B5EF4-FFF2-40B4-BE49-F238E27FC236}">
                <a16:creationId xmlns:a16="http://schemas.microsoft.com/office/drawing/2014/main" id="{AB25D523-1794-465A-B852-5CFE721FA698}"/>
              </a:ext>
            </a:extLst>
          </p:cNvPr>
          <p:cNvGraphicFramePr>
            <a:graphicFrameLocks noGrp="1"/>
          </p:cNvGraphicFramePr>
          <p:nvPr>
            <p:ph idx="1"/>
          </p:nvPr>
        </p:nvGraphicFramePr>
        <p:xfrm>
          <a:off x="649016" y="1452087"/>
          <a:ext cx="3323896"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id="{01A4CB4D-3D3F-F601-8C65-81404CB83B8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24400" y="1904999"/>
            <a:ext cx="6989379" cy="4275083"/>
          </a:xfrm>
          <a:prstGeom prst="rect">
            <a:avLst/>
          </a:prstGeom>
        </p:spPr>
      </p:pic>
    </p:spTree>
    <p:extLst>
      <p:ext uri="{BB962C8B-B14F-4D97-AF65-F5344CB8AC3E}">
        <p14:creationId xmlns:p14="http://schemas.microsoft.com/office/powerpoint/2010/main" val="27423056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37112-0FAF-4DAC-B5B2-A8915DAE0CB9}"/>
              </a:ext>
            </a:extLst>
          </p:cNvPr>
          <p:cNvSpPr>
            <a:spLocks noGrp="1"/>
          </p:cNvSpPr>
          <p:nvPr>
            <p:ph type="title"/>
          </p:nvPr>
        </p:nvSpPr>
        <p:spPr>
          <a:xfrm>
            <a:off x="964812" y="365125"/>
            <a:ext cx="10515600" cy="1325563"/>
          </a:xfrm>
        </p:spPr>
        <p:txBody>
          <a:bodyPr/>
          <a:lstStyle/>
          <a:p>
            <a:r>
              <a:rPr lang="en-IN" dirty="0"/>
              <a:t>Profits and Gains of Business and Profession</a:t>
            </a:r>
          </a:p>
        </p:txBody>
      </p:sp>
      <p:graphicFrame>
        <p:nvGraphicFramePr>
          <p:cNvPr id="4" name="Table 3">
            <a:extLst>
              <a:ext uri="{FF2B5EF4-FFF2-40B4-BE49-F238E27FC236}">
                <a16:creationId xmlns:a16="http://schemas.microsoft.com/office/drawing/2014/main" id="{5FD078F4-7CC2-4322-A0C0-0743B9F45F11}"/>
              </a:ext>
            </a:extLst>
          </p:cNvPr>
          <p:cNvGraphicFramePr>
            <a:graphicFrameLocks noGrp="1"/>
          </p:cNvGraphicFramePr>
          <p:nvPr>
            <p:extLst>
              <p:ext uri="{D42A27DB-BD31-4B8C-83A1-F6EECF244321}">
                <p14:modId xmlns:p14="http://schemas.microsoft.com/office/powerpoint/2010/main" val="3922561105"/>
              </p:ext>
            </p:extLst>
          </p:nvPr>
        </p:nvGraphicFramePr>
        <p:xfrm>
          <a:off x="1074057" y="1451532"/>
          <a:ext cx="10279743" cy="701040"/>
        </p:xfrm>
        <a:graphic>
          <a:graphicData uri="http://schemas.openxmlformats.org/drawingml/2006/table">
            <a:tbl>
              <a:tblPr>
                <a:tableStyleId>{21E4AEA4-8DFA-4A89-87EB-49C32662AFE0}</a:tableStyleId>
              </a:tblPr>
              <a:tblGrid>
                <a:gridCol w="1255486">
                  <a:extLst>
                    <a:ext uri="{9D8B030D-6E8A-4147-A177-3AD203B41FA5}">
                      <a16:colId xmlns:a16="http://schemas.microsoft.com/office/drawing/2014/main" val="3541987785"/>
                    </a:ext>
                  </a:extLst>
                </a:gridCol>
                <a:gridCol w="6977743">
                  <a:extLst>
                    <a:ext uri="{9D8B030D-6E8A-4147-A177-3AD203B41FA5}">
                      <a16:colId xmlns:a16="http://schemas.microsoft.com/office/drawing/2014/main" val="3154564770"/>
                    </a:ext>
                  </a:extLst>
                </a:gridCol>
                <a:gridCol w="2046514">
                  <a:extLst>
                    <a:ext uri="{9D8B030D-6E8A-4147-A177-3AD203B41FA5}">
                      <a16:colId xmlns:a16="http://schemas.microsoft.com/office/drawing/2014/main" val="3375961247"/>
                    </a:ext>
                  </a:extLst>
                </a:gridCol>
              </a:tblGrid>
              <a:tr h="370840">
                <a:tc>
                  <a:txBody>
                    <a:bodyPr/>
                    <a:lstStyle/>
                    <a:p>
                      <a:r>
                        <a:rPr lang="en-IN" sz="2000" dirty="0"/>
                        <a:t>Sec. 26</a:t>
                      </a:r>
                    </a:p>
                  </a:txBody>
                  <a:tcPr/>
                </a:tc>
                <a:tc>
                  <a:txBody>
                    <a:bodyPr/>
                    <a:lstStyle/>
                    <a:p>
                      <a:r>
                        <a:rPr lang="en-US" sz="2000" b="0" dirty="0"/>
                        <a:t>Income under the head "Profits and Gains of Business or Profession"</a:t>
                      </a:r>
                      <a:endParaRPr lang="en-IN" sz="2000" b="0" dirty="0"/>
                    </a:p>
                  </a:txBody>
                  <a:tcPr/>
                </a:tc>
                <a:tc>
                  <a:txBody>
                    <a:bodyPr/>
                    <a:lstStyle/>
                    <a:p>
                      <a:r>
                        <a:rPr lang="en-IN" sz="2000" dirty="0"/>
                        <a:t>28</a:t>
                      </a:r>
                    </a:p>
                  </a:txBody>
                  <a:tcPr/>
                </a:tc>
                <a:extLst>
                  <a:ext uri="{0D108BD9-81ED-4DB2-BD59-A6C34878D82A}">
                    <a16:rowId xmlns:a16="http://schemas.microsoft.com/office/drawing/2014/main" val="4152181376"/>
                  </a:ext>
                </a:extLst>
              </a:tr>
            </a:tbl>
          </a:graphicData>
        </a:graphic>
      </p:graphicFrame>
      <p:graphicFrame>
        <p:nvGraphicFramePr>
          <p:cNvPr id="6" name="Table 5">
            <a:extLst>
              <a:ext uri="{FF2B5EF4-FFF2-40B4-BE49-F238E27FC236}">
                <a16:creationId xmlns:a16="http://schemas.microsoft.com/office/drawing/2014/main" id="{CE5CE783-A333-4509-A44D-F486E7A6B215}"/>
              </a:ext>
            </a:extLst>
          </p:cNvPr>
          <p:cNvGraphicFramePr>
            <a:graphicFrameLocks noGrp="1"/>
          </p:cNvGraphicFramePr>
          <p:nvPr>
            <p:extLst>
              <p:ext uri="{D42A27DB-BD31-4B8C-83A1-F6EECF244321}">
                <p14:modId xmlns:p14="http://schemas.microsoft.com/office/powerpoint/2010/main" val="877505557"/>
              </p:ext>
            </p:extLst>
          </p:nvPr>
        </p:nvGraphicFramePr>
        <p:xfrm>
          <a:off x="1074056" y="2202545"/>
          <a:ext cx="10279743" cy="396240"/>
        </p:xfrm>
        <a:graphic>
          <a:graphicData uri="http://schemas.openxmlformats.org/drawingml/2006/table">
            <a:tbl>
              <a:tblPr>
                <a:tableStyleId>{F5AB1C69-6EDB-4FF4-983F-18BD219EF322}</a:tableStyleId>
              </a:tblPr>
              <a:tblGrid>
                <a:gridCol w="1255486">
                  <a:extLst>
                    <a:ext uri="{9D8B030D-6E8A-4147-A177-3AD203B41FA5}">
                      <a16:colId xmlns:a16="http://schemas.microsoft.com/office/drawing/2014/main" val="3541987785"/>
                    </a:ext>
                  </a:extLst>
                </a:gridCol>
                <a:gridCol w="6977743">
                  <a:extLst>
                    <a:ext uri="{9D8B030D-6E8A-4147-A177-3AD203B41FA5}">
                      <a16:colId xmlns:a16="http://schemas.microsoft.com/office/drawing/2014/main" val="3154564770"/>
                    </a:ext>
                  </a:extLst>
                </a:gridCol>
                <a:gridCol w="2046514">
                  <a:extLst>
                    <a:ext uri="{9D8B030D-6E8A-4147-A177-3AD203B41FA5}">
                      <a16:colId xmlns:a16="http://schemas.microsoft.com/office/drawing/2014/main" val="3375961247"/>
                    </a:ext>
                  </a:extLst>
                </a:gridCol>
              </a:tblGrid>
              <a:tr h="370840">
                <a:tc>
                  <a:txBody>
                    <a:bodyPr/>
                    <a:lstStyle/>
                    <a:p>
                      <a:r>
                        <a:rPr lang="en-IN" sz="2000" dirty="0"/>
                        <a:t>Sec. 27</a:t>
                      </a:r>
                    </a:p>
                  </a:txBody>
                  <a:tcPr/>
                </a:tc>
                <a:tc>
                  <a:txBody>
                    <a:bodyPr/>
                    <a:lstStyle/>
                    <a:p>
                      <a:r>
                        <a:rPr lang="en-US" sz="2000" b="0" dirty="0"/>
                        <a:t>Manner of computing profits and gains of business or profession</a:t>
                      </a:r>
                      <a:endParaRPr lang="en-IN" sz="2000" b="0" dirty="0"/>
                    </a:p>
                  </a:txBody>
                  <a:tcPr/>
                </a:tc>
                <a:tc>
                  <a:txBody>
                    <a:bodyPr/>
                    <a:lstStyle/>
                    <a:p>
                      <a:r>
                        <a:rPr lang="en-IN" sz="2000" dirty="0"/>
                        <a:t>29</a:t>
                      </a:r>
                    </a:p>
                  </a:txBody>
                  <a:tcPr/>
                </a:tc>
                <a:extLst>
                  <a:ext uri="{0D108BD9-81ED-4DB2-BD59-A6C34878D82A}">
                    <a16:rowId xmlns:a16="http://schemas.microsoft.com/office/drawing/2014/main" val="4152181376"/>
                  </a:ext>
                </a:extLst>
              </a:tr>
            </a:tbl>
          </a:graphicData>
        </a:graphic>
      </p:graphicFrame>
      <p:graphicFrame>
        <p:nvGraphicFramePr>
          <p:cNvPr id="8" name="Table 7">
            <a:extLst>
              <a:ext uri="{FF2B5EF4-FFF2-40B4-BE49-F238E27FC236}">
                <a16:creationId xmlns:a16="http://schemas.microsoft.com/office/drawing/2014/main" id="{ABCE6481-5EF3-4E7E-A255-7779A0980780}"/>
              </a:ext>
            </a:extLst>
          </p:cNvPr>
          <p:cNvGraphicFramePr>
            <a:graphicFrameLocks noGrp="1"/>
          </p:cNvGraphicFramePr>
          <p:nvPr>
            <p:extLst>
              <p:ext uri="{D42A27DB-BD31-4B8C-83A1-F6EECF244321}">
                <p14:modId xmlns:p14="http://schemas.microsoft.com/office/powerpoint/2010/main" val="2940852765"/>
              </p:ext>
            </p:extLst>
          </p:nvPr>
        </p:nvGraphicFramePr>
        <p:xfrm>
          <a:off x="1074055" y="2699113"/>
          <a:ext cx="10279743" cy="396240"/>
        </p:xfrm>
        <a:graphic>
          <a:graphicData uri="http://schemas.openxmlformats.org/drawingml/2006/table">
            <a:tbl>
              <a:tblPr>
                <a:tableStyleId>{21E4AEA4-8DFA-4A89-87EB-49C32662AFE0}</a:tableStyleId>
              </a:tblPr>
              <a:tblGrid>
                <a:gridCol w="1255486">
                  <a:extLst>
                    <a:ext uri="{9D8B030D-6E8A-4147-A177-3AD203B41FA5}">
                      <a16:colId xmlns:a16="http://schemas.microsoft.com/office/drawing/2014/main" val="3541987785"/>
                    </a:ext>
                  </a:extLst>
                </a:gridCol>
                <a:gridCol w="6977743">
                  <a:extLst>
                    <a:ext uri="{9D8B030D-6E8A-4147-A177-3AD203B41FA5}">
                      <a16:colId xmlns:a16="http://schemas.microsoft.com/office/drawing/2014/main" val="3154564770"/>
                    </a:ext>
                  </a:extLst>
                </a:gridCol>
                <a:gridCol w="2046514">
                  <a:extLst>
                    <a:ext uri="{9D8B030D-6E8A-4147-A177-3AD203B41FA5}">
                      <a16:colId xmlns:a16="http://schemas.microsoft.com/office/drawing/2014/main" val="3375961247"/>
                    </a:ext>
                  </a:extLst>
                </a:gridCol>
              </a:tblGrid>
              <a:tr h="370840">
                <a:tc>
                  <a:txBody>
                    <a:bodyPr/>
                    <a:lstStyle/>
                    <a:p>
                      <a:r>
                        <a:rPr lang="en-IN" sz="2000" dirty="0"/>
                        <a:t>Sec. 28</a:t>
                      </a:r>
                    </a:p>
                  </a:txBody>
                  <a:tcPr/>
                </a:tc>
                <a:tc>
                  <a:txBody>
                    <a:bodyPr/>
                    <a:lstStyle/>
                    <a:p>
                      <a:r>
                        <a:rPr lang="en-US" sz="2000" dirty="0"/>
                        <a:t>Rent, rates, taxes, repairs and insurance</a:t>
                      </a:r>
                      <a:endParaRPr lang="en-IN" sz="2000" b="1" dirty="0"/>
                    </a:p>
                  </a:txBody>
                  <a:tcPr/>
                </a:tc>
                <a:tc>
                  <a:txBody>
                    <a:bodyPr/>
                    <a:lstStyle/>
                    <a:p>
                      <a:r>
                        <a:rPr lang="en-US" sz="2000" dirty="0"/>
                        <a:t>3</a:t>
                      </a:r>
                      <a:r>
                        <a:rPr lang="en-IN" sz="2000" dirty="0"/>
                        <a:t>0, 31</a:t>
                      </a:r>
                    </a:p>
                  </a:txBody>
                  <a:tcPr/>
                </a:tc>
                <a:extLst>
                  <a:ext uri="{0D108BD9-81ED-4DB2-BD59-A6C34878D82A}">
                    <a16:rowId xmlns:a16="http://schemas.microsoft.com/office/drawing/2014/main" val="4152181376"/>
                  </a:ext>
                </a:extLst>
              </a:tr>
            </a:tbl>
          </a:graphicData>
        </a:graphic>
      </p:graphicFrame>
      <p:graphicFrame>
        <p:nvGraphicFramePr>
          <p:cNvPr id="9" name="Table 8">
            <a:extLst>
              <a:ext uri="{FF2B5EF4-FFF2-40B4-BE49-F238E27FC236}">
                <a16:creationId xmlns:a16="http://schemas.microsoft.com/office/drawing/2014/main" id="{1104DCC6-531C-4041-ADEA-F04D05F79F89}"/>
              </a:ext>
            </a:extLst>
          </p:cNvPr>
          <p:cNvGraphicFramePr>
            <a:graphicFrameLocks noGrp="1"/>
          </p:cNvGraphicFramePr>
          <p:nvPr>
            <p:extLst>
              <p:ext uri="{D42A27DB-BD31-4B8C-83A1-F6EECF244321}">
                <p14:modId xmlns:p14="http://schemas.microsoft.com/office/powerpoint/2010/main" val="197866321"/>
              </p:ext>
            </p:extLst>
          </p:nvPr>
        </p:nvGraphicFramePr>
        <p:xfrm>
          <a:off x="1074055" y="3164976"/>
          <a:ext cx="10279743" cy="396240"/>
        </p:xfrm>
        <a:graphic>
          <a:graphicData uri="http://schemas.openxmlformats.org/drawingml/2006/table">
            <a:tbl>
              <a:tblPr>
                <a:tableStyleId>{93296810-A885-4BE3-A3E7-6D5BEEA58F35}</a:tableStyleId>
              </a:tblPr>
              <a:tblGrid>
                <a:gridCol w="1255486">
                  <a:extLst>
                    <a:ext uri="{9D8B030D-6E8A-4147-A177-3AD203B41FA5}">
                      <a16:colId xmlns:a16="http://schemas.microsoft.com/office/drawing/2014/main" val="3541987785"/>
                    </a:ext>
                  </a:extLst>
                </a:gridCol>
                <a:gridCol w="6977743">
                  <a:extLst>
                    <a:ext uri="{9D8B030D-6E8A-4147-A177-3AD203B41FA5}">
                      <a16:colId xmlns:a16="http://schemas.microsoft.com/office/drawing/2014/main" val="3154564770"/>
                    </a:ext>
                  </a:extLst>
                </a:gridCol>
                <a:gridCol w="2046514">
                  <a:extLst>
                    <a:ext uri="{9D8B030D-6E8A-4147-A177-3AD203B41FA5}">
                      <a16:colId xmlns:a16="http://schemas.microsoft.com/office/drawing/2014/main" val="3375961247"/>
                    </a:ext>
                  </a:extLst>
                </a:gridCol>
              </a:tblGrid>
              <a:tr h="370840">
                <a:tc>
                  <a:txBody>
                    <a:bodyPr/>
                    <a:lstStyle/>
                    <a:p>
                      <a:r>
                        <a:rPr lang="en-IN" sz="2000" dirty="0"/>
                        <a:t>Sec. 29</a:t>
                      </a:r>
                    </a:p>
                  </a:txBody>
                  <a:tcPr/>
                </a:tc>
                <a:tc>
                  <a:txBody>
                    <a:bodyPr/>
                    <a:lstStyle/>
                    <a:p>
                      <a:r>
                        <a:rPr lang="en-US" sz="2000" dirty="0"/>
                        <a:t>Deductions related to employee welfare</a:t>
                      </a:r>
                      <a:endParaRPr lang="en-US" sz="2000" b="1" dirty="0"/>
                    </a:p>
                  </a:txBody>
                  <a:tcPr/>
                </a:tc>
                <a:tc>
                  <a:txBody>
                    <a:bodyPr/>
                    <a:lstStyle/>
                    <a:p>
                      <a:r>
                        <a:rPr lang="en-IN" sz="2000" dirty="0"/>
                        <a:t>36</a:t>
                      </a:r>
                    </a:p>
                  </a:txBody>
                  <a:tcPr/>
                </a:tc>
                <a:extLst>
                  <a:ext uri="{0D108BD9-81ED-4DB2-BD59-A6C34878D82A}">
                    <a16:rowId xmlns:a16="http://schemas.microsoft.com/office/drawing/2014/main" val="4152181376"/>
                  </a:ext>
                </a:extLst>
              </a:tr>
            </a:tbl>
          </a:graphicData>
        </a:graphic>
      </p:graphicFrame>
      <p:graphicFrame>
        <p:nvGraphicFramePr>
          <p:cNvPr id="12" name="Table 11">
            <a:extLst>
              <a:ext uri="{FF2B5EF4-FFF2-40B4-BE49-F238E27FC236}">
                <a16:creationId xmlns:a16="http://schemas.microsoft.com/office/drawing/2014/main" id="{6DD63210-0274-466B-BC96-4C3755CD3478}"/>
              </a:ext>
            </a:extLst>
          </p:cNvPr>
          <p:cNvGraphicFramePr>
            <a:graphicFrameLocks noGrp="1"/>
          </p:cNvGraphicFramePr>
          <p:nvPr>
            <p:extLst>
              <p:ext uri="{D42A27DB-BD31-4B8C-83A1-F6EECF244321}">
                <p14:modId xmlns:p14="http://schemas.microsoft.com/office/powerpoint/2010/main" val="3428679925"/>
              </p:ext>
            </p:extLst>
          </p:nvPr>
        </p:nvGraphicFramePr>
        <p:xfrm>
          <a:off x="1074057" y="3693024"/>
          <a:ext cx="10279743" cy="396240"/>
        </p:xfrm>
        <a:graphic>
          <a:graphicData uri="http://schemas.openxmlformats.org/drawingml/2006/table">
            <a:tbl>
              <a:tblPr>
                <a:tableStyleId>{00A15C55-8517-42AA-B614-E9B94910E393}</a:tableStyleId>
              </a:tblPr>
              <a:tblGrid>
                <a:gridCol w="1255486">
                  <a:extLst>
                    <a:ext uri="{9D8B030D-6E8A-4147-A177-3AD203B41FA5}">
                      <a16:colId xmlns:a16="http://schemas.microsoft.com/office/drawing/2014/main" val="3541987785"/>
                    </a:ext>
                  </a:extLst>
                </a:gridCol>
                <a:gridCol w="6977743">
                  <a:extLst>
                    <a:ext uri="{9D8B030D-6E8A-4147-A177-3AD203B41FA5}">
                      <a16:colId xmlns:a16="http://schemas.microsoft.com/office/drawing/2014/main" val="3154564770"/>
                    </a:ext>
                  </a:extLst>
                </a:gridCol>
                <a:gridCol w="2046514">
                  <a:extLst>
                    <a:ext uri="{9D8B030D-6E8A-4147-A177-3AD203B41FA5}">
                      <a16:colId xmlns:a16="http://schemas.microsoft.com/office/drawing/2014/main" val="3375961247"/>
                    </a:ext>
                  </a:extLst>
                </a:gridCol>
              </a:tblGrid>
              <a:tr h="370840">
                <a:tc>
                  <a:txBody>
                    <a:bodyPr/>
                    <a:lstStyle/>
                    <a:p>
                      <a:r>
                        <a:rPr lang="en-IN" sz="2000" dirty="0"/>
                        <a:t>Sec. 30</a:t>
                      </a:r>
                    </a:p>
                  </a:txBody>
                  <a:tcPr/>
                </a:tc>
                <a:tc>
                  <a:txBody>
                    <a:bodyPr/>
                    <a:lstStyle/>
                    <a:p>
                      <a:r>
                        <a:rPr lang="en-US" sz="2000" dirty="0"/>
                        <a:t>Deduction on certain premium</a:t>
                      </a:r>
                      <a:endParaRPr lang="en-US" sz="2000" b="1" dirty="0"/>
                    </a:p>
                  </a:txBody>
                  <a:tcPr/>
                </a:tc>
                <a:tc>
                  <a:txBody>
                    <a:bodyPr/>
                    <a:lstStyle/>
                    <a:p>
                      <a:r>
                        <a:rPr lang="en-IN" sz="2000" dirty="0"/>
                        <a:t>36</a:t>
                      </a:r>
                    </a:p>
                  </a:txBody>
                  <a:tcPr/>
                </a:tc>
                <a:extLst>
                  <a:ext uri="{0D108BD9-81ED-4DB2-BD59-A6C34878D82A}">
                    <a16:rowId xmlns:a16="http://schemas.microsoft.com/office/drawing/2014/main" val="4152181376"/>
                  </a:ext>
                </a:extLst>
              </a:tr>
            </a:tbl>
          </a:graphicData>
        </a:graphic>
      </p:graphicFrame>
      <p:graphicFrame>
        <p:nvGraphicFramePr>
          <p:cNvPr id="13" name="Table 12">
            <a:extLst>
              <a:ext uri="{FF2B5EF4-FFF2-40B4-BE49-F238E27FC236}">
                <a16:creationId xmlns:a16="http://schemas.microsoft.com/office/drawing/2014/main" id="{A3845691-5BBD-4BFB-9AB5-EBC3CBB87481}"/>
              </a:ext>
            </a:extLst>
          </p:cNvPr>
          <p:cNvGraphicFramePr>
            <a:graphicFrameLocks noGrp="1"/>
          </p:cNvGraphicFramePr>
          <p:nvPr>
            <p:extLst>
              <p:ext uri="{D42A27DB-BD31-4B8C-83A1-F6EECF244321}">
                <p14:modId xmlns:p14="http://schemas.microsoft.com/office/powerpoint/2010/main" val="1990226170"/>
              </p:ext>
            </p:extLst>
          </p:nvPr>
        </p:nvGraphicFramePr>
        <p:xfrm>
          <a:off x="1074057" y="4171677"/>
          <a:ext cx="10279743" cy="396240"/>
        </p:xfrm>
        <a:graphic>
          <a:graphicData uri="http://schemas.openxmlformats.org/drawingml/2006/table">
            <a:tbl>
              <a:tblPr>
                <a:tableStyleId>{7DF18680-E054-41AD-8BC1-D1AEF772440D}</a:tableStyleId>
              </a:tblPr>
              <a:tblGrid>
                <a:gridCol w="1255486">
                  <a:extLst>
                    <a:ext uri="{9D8B030D-6E8A-4147-A177-3AD203B41FA5}">
                      <a16:colId xmlns:a16="http://schemas.microsoft.com/office/drawing/2014/main" val="3541987785"/>
                    </a:ext>
                  </a:extLst>
                </a:gridCol>
                <a:gridCol w="6977743">
                  <a:extLst>
                    <a:ext uri="{9D8B030D-6E8A-4147-A177-3AD203B41FA5}">
                      <a16:colId xmlns:a16="http://schemas.microsoft.com/office/drawing/2014/main" val="3154564770"/>
                    </a:ext>
                  </a:extLst>
                </a:gridCol>
                <a:gridCol w="2046514">
                  <a:extLst>
                    <a:ext uri="{9D8B030D-6E8A-4147-A177-3AD203B41FA5}">
                      <a16:colId xmlns:a16="http://schemas.microsoft.com/office/drawing/2014/main" val="3375961247"/>
                    </a:ext>
                  </a:extLst>
                </a:gridCol>
              </a:tblGrid>
              <a:tr h="370840">
                <a:tc>
                  <a:txBody>
                    <a:bodyPr/>
                    <a:lstStyle/>
                    <a:p>
                      <a:r>
                        <a:rPr lang="en-IN" sz="2000" dirty="0"/>
                        <a:t>Sec. 31</a:t>
                      </a:r>
                    </a:p>
                  </a:txBody>
                  <a:tcPr/>
                </a:tc>
                <a:tc>
                  <a:txBody>
                    <a:bodyPr/>
                    <a:lstStyle/>
                    <a:p>
                      <a:r>
                        <a:rPr lang="en-US" sz="2000" dirty="0"/>
                        <a:t>Deduction for bad debt and provision for bad and doubtful debt</a:t>
                      </a:r>
                      <a:endParaRPr lang="en-US" sz="2000" b="1" dirty="0"/>
                    </a:p>
                  </a:txBody>
                  <a:tcPr/>
                </a:tc>
                <a:tc>
                  <a:txBody>
                    <a:bodyPr/>
                    <a:lstStyle/>
                    <a:p>
                      <a:r>
                        <a:rPr lang="en-IN" sz="2000" dirty="0"/>
                        <a:t>36</a:t>
                      </a:r>
                    </a:p>
                  </a:txBody>
                  <a:tcPr/>
                </a:tc>
                <a:extLst>
                  <a:ext uri="{0D108BD9-81ED-4DB2-BD59-A6C34878D82A}">
                    <a16:rowId xmlns:a16="http://schemas.microsoft.com/office/drawing/2014/main" val="4152181376"/>
                  </a:ext>
                </a:extLst>
              </a:tr>
            </a:tbl>
          </a:graphicData>
        </a:graphic>
      </p:graphicFrame>
      <p:graphicFrame>
        <p:nvGraphicFramePr>
          <p:cNvPr id="14" name="Table 13">
            <a:extLst>
              <a:ext uri="{FF2B5EF4-FFF2-40B4-BE49-F238E27FC236}">
                <a16:creationId xmlns:a16="http://schemas.microsoft.com/office/drawing/2014/main" id="{EF4EE834-DB1C-4E04-9F8D-B656F888B5BA}"/>
              </a:ext>
            </a:extLst>
          </p:cNvPr>
          <p:cNvGraphicFramePr>
            <a:graphicFrameLocks noGrp="1"/>
          </p:cNvGraphicFramePr>
          <p:nvPr>
            <p:extLst>
              <p:ext uri="{D42A27DB-BD31-4B8C-83A1-F6EECF244321}">
                <p14:modId xmlns:p14="http://schemas.microsoft.com/office/powerpoint/2010/main" val="3800166240"/>
              </p:ext>
            </p:extLst>
          </p:nvPr>
        </p:nvGraphicFramePr>
        <p:xfrm>
          <a:off x="1074057" y="4677364"/>
          <a:ext cx="10279743" cy="396240"/>
        </p:xfrm>
        <a:graphic>
          <a:graphicData uri="http://schemas.openxmlformats.org/drawingml/2006/table">
            <a:tbl>
              <a:tblPr>
                <a:tableStyleId>{00A15C55-8517-42AA-B614-E9B94910E393}</a:tableStyleId>
              </a:tblPr>
              <a:tblGrid>
                <a:gridCol w="1255486">
                  <a:extLst>
                    <a:ext uri="{9D8B030D-6E8A-4147-A177-3AD203B41FA5}">
                      <a16:colId xmlns:a16="http://schemas.microsoft.com/office/drawing/2014/main" val="3541987785"/>
                    </a:ext>
                  </a:extLst>
                </a:gridCol>
                <a:gridCol w="6977743">
                  <a:extLst>
                    <a:ext uri="{9D8B030D-6E8A-4147-A177-3AD203B41FA5}">
                      <a16:colId xmlns:a16="http://schemas.microsoft.com/office/drawing/2014/main" val="3154564770"/>
                    </a:ext>
                  </a:extLst>
                </a:gridCol>
                <a:gridCol w="2046514">
                  <a:extLst>
                    <a:ext uri="{9D8B030D-6E8A-4147-A177-3AD203B41FA5}">
                      <a16:colId xmlns:a16="http://schemas.microsoft.com/office/drawing/2014/main" val="3375961247"/>
                    </a:ext>
                  </a:extLst>
                </a:gridCol>
              </a:tblGrid>
              <a:tr h="370840">
                <a:tc>
                  <a:txBody>
                    <a:bodyPr/>
                    <a:lstStyle/>
                    <a:p>
                      <a:r>
                        <a:rPr lang="en-IN" sz="2000" dirty="0"/>
                        <a:t>Sec. 32</a:t>
                      </a:r>
                    </a:p>
                  </a:txBody>
                  <a:tcPr/>
                </a:tc>
                <a:tc>
                  <a:txBody>
                    <a:bodyPr/>
                    <a:lstStyle/>
                    <a:p>
                      <a:r>
                        <a:rPr lang="en-US" sz="2000" dirty="0"/>
                        <a:t>Other deductions</a:t>
                      </a:r>
                      <a:endParaRPr lang="en-US" sz="2000" b="1" dirty="0"/>
                    </a:p>
                  </a:txBody>
                  <a:tcPr/>
                </a:tc>
                <a:tc>
                  <a:txBody>
                    <a:bodyPr/>
                    <a:lstStyle/>
                    <a:p>
                      <a:r>
                        <a:rPr lang="en-IN" sz="2000" dirty="0"/>
                        <a:t>36</a:t>
                      </a:r>
                    </a:p>
                  </a:txBody>
                  <a:tcPr/>
                </a:tc>
                <a:extLst>
                  <a:ext uri="{0D108BD9-81ED-4DB2-BD59-A6C34878D82A}">
                    <a16:rowId xmlns:a16="http://schemas.microsoft.com/office/drawing/2014/main" val="4152181376"/>
                  </a:ext>
                </a:extLst>
              </a:tr>
            </a:tbl>
          </a:graphicData>
        </a:graphic>
      </p:graphicFrame>
      <p:graphicFrame>
        <p:nvGraphicFramePr>
          <p:cNvPr id="15" name="Table 14">
            <a:extLst>
              <a:ext uri="{FF2B5EF4-FFF2-40B4-BE49-F238E27FC236}">
                <a16:creationId xmlns:a16="http://schemas.microsoft.com/office/drawing/2014/main" id="{071F82DC-41D6-4B22-9DED-BB2A32FE20DE}"/>
              </a:ext>
            </a:extLst>
          </p:cNvPr>
          <p:cNvGraphicFramePr>
            <a:graphicFrameLocks noGrp="1"/>
          </p:cNvGraphicFramePr>
          <p:nvPr>
            <p:extLst>
              <p:ext uri="{D42A27DB-BD31-4B8C-83A1-F6EECF244321}">
                <p14:modId xmlns:p14="http://schemas.microsoft.com/office/powerpoint/2010/main" val="4281636535"/>
              </p:ext>
            </p:extLst>
          </p:nvPr>
        </p:nvGraphicFramePr>
        <p:xfrm>
          <a:off x="1074057" y="5199199"/>
          <a:ext cx="10279743" cy="396240"/>
        </p:xfrm>
        <a:graphic>
          <a:graphicData uri="http://schemas.openxmlformats.org/drawingml/2006/table">
            <a:tbl>
              <a:tblPr>
                <a:tableStyleId>{7DF18680-E054-41AD-8BC1-D1AEF772440D}</a:tableStyleId>
              </a:tblPr>
              <a:tblGrid>
                <a:gridCol w="1255486">
                  <a:extLst>
                    <a:ext uri="{9D8B030D-6E8A-4147-A177-3AD203B41FA5}">
                      <a16:colId xmlns:a16="http://schemas.microsoft.com/office/drawing/2014/main" val="3541987785"/>
                    </a:ext>
                  </a:extLst>
                </a:gridCol>
                <a:gridCol w="6977743">
                  <a:extLst>
                    <a:ext uri="{9D8B030D-6E8A-4147-A177-3AD203B41FA5}">
                      <a16:colId xmlns:a16="http://schemas.microsoft.com/office/drawing/2014/main" val="3154564770"/>
                    </a:ext>
                  </a:extLst>
                </a:gridCol>
                <a:gridCol w="2046514">
                  <a:extLst>
                    <a:ext uri="{9D8B030D-6E8A-4147-A177-3AD203B41FA5}">
                      <a16:colId xmlns:a16="http://schemas.microsoft.com/office/drawing/2014/main" val="3375961247"/>
                    </a:ext>
                  </a:extLst>
                </a:gridCol>
              </a:tblGrid>
              <a:tr h="370840">
                <a:tc>
                  <a:txBody>
                    <a:bodyPr/>
                    <a:lstStyle/>
                    <a:p>
                      <a:r>
                        <a:rPr lang="en-IN" sz="2000" dirty="0"/>
                        <a:t>Sec. 33</a:t>
                      </a:r>
                    </a:p>
                  </a:txBody>
                  <a:tcPr/>
                </a:tc>
                <a:tc>
                  <a:txBody>
                    <a:bodyPr/>
                    <a:lstStyle/>
                    <a:p>
                      <a:r>
                        <a:rPr lang="en-US" sz="2000" dirty="0"/>
                        <a:t>Deduction for depreciation</a:t>
                      </a:r>
                      <a:endParaRPr lang="en-US" sz="2000" b="1" dirty="0"/>
                    </a:p>
                  </a:txBody>
                  <a:tcPr/>
                </a:tc>
                <a:tc>
                  <a:txBody>
                    <a:bodyPr/>
                    <a:lstStyle/>
                    <a:p>
                      <a:r>
                        <a:rPr lang="en-IN" sz="2000" dirty="0"/>
                        <a:t>32</a:t>
                      </a:r>
                    </a:p>
                  </a:txBody>
                  <a:tcPr/>
                </a:tc>
                <a:extLst>
                  <a:ext uri="{0D108BD9-81ED-4DB2-BD59-A6C34878D82A}">
                    <a16:rowId xmlns:a16="http://schemas.microsoft.com/office/drawing/2014/main" val="4152181376"/>
                  </a:ext>
                </a:extLst>
              </a:tr>
            </a:tbl>
          </a:graphicData>
        </a:graphic>
      </p:graphicFrame>
    </p:spTree>
    <p:extLst>
      <p:ext uri="{BB962C8B-B14F-4D97-AF65-F5344CB8AC3E}">
        <p14:creationId xmlns:p14="http://schemas.microsoft.com/office/powerpoint/2010/main" val="818070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down)">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down)">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down)">
                                      <p:cBhvr>
                                        <p:cTn id="4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37112-0FAF-4DAC-B5B2-A8915DAE0CB9}"/>
              </a:ext>
            </a:extLst>
          </p:cNvPr>
          <p:cNvSpPr>
            <a:spLocks noGrp="1"/>
          </p:cNvSpPr>
          <p:nvPr>
            <p:ph type="title"/>
          </p:nvPr>
        </p:nvSpPr>
        <p:spPr>
          <a:xfrm>
            <a:off x="964812" y="365125"/>
            <a:ext cx="10515600" cy="1325563"/>
          </a:xfrm>
        </p:spPr>
        <p:txBody>
          <a:bodyPr/>
          <a:lstStyle/>
          <a:p>
            <a:r>
              <a:rPr lang="en-IN" dirty="0"/>
              <a:t>Profits and Gains of Business and Profession</a:t>
            </a:r>
          </a:p>
        </p:txBody>
      </p:sp>
      <p:graphicFrame>
        <p:nvGraphicFramePr>
          <p:cNvPr id="4" name="Table 3">
            <a:extLst>
              <a:ext uri="{FF2B5EF4-FFF2-40B4-BE49-F238E27FC236}">
                <a16:creationId xmlns:a16="http://schemas.microsoft.com/office/drawing/2014/main" id="{5FD078F4-7CC2-4322-A0C0-0743B9F45F11}"/>
              </a:ext>
            </a:extLst>
          </p:cNvPr>
          <p:cNvGraphicFramePr>
            <a:graphicFrameLocks noGrp="1"/>
          </p:cNvGraphicFramePr>
          <p:nvPr>
            <p:extLst>
              <p:ext uri="{D42A27DB-BD31-4B8C-83A1-F6EECF244321}">
                <p14:modId xmlns:p14="http://schemas.microsoft.com/office/powerpoint/2010/main" val="1764602442"/>
              </p:ext>
            </p:extLst>
          </p:nvPr>
        </p:nvGraphicFramePr>
        <p:xfrm>
          <a:off x="1074057" y="1535940"/>
          <a:ext cx="10279743" cy="396240"/>
        </p:xfrm>
        <a:graphic>
          <a:graphicData uri="http://schemas.openxmlformats.org/drawingml/2006/table">
            <a:tbl>
              <a:tblPr>
                <a:tableStyleId>{21E4AEA4-8DFA-4A89-87EB-49C32662AFE0}</a:tableStyleId>
              </a:tblPr>
              <a:tblGrid>
                <a:gridCol w="1255486">
                  <a:extLst>
                    <a:ext uri="{9D8B030D-6E8A-4147-A177-3AD203B41FA5}">
                      <a16:colId xmlns:a16="http://schemas.microsoft.com/office/drawing/2014/main" val="3541987785"/>
                    </a:ext>
                  </a:extLst>
                </a:gridCol>
                <a:gridCol w="6977743">
                  <a:extLst>
                    <a:ext uri="{9D8B030D-6E8A-4147-A177-3AD203B41FA5}">
                      <a16:colId xmlns:a16="http://schemas.microsoft.com/office/drawing/2014/main" val="3154564770"/>
                    </a:ext>
                  </a:extLst>
                </a:gridCol>
                <a:gridCol w="2046514">
                  <a:extLst>
                    <a:ext uri="{9D8B030D-6E8A-4147-A177-3AD203B41FA5}">
                      <a16:colId xmlns:a16="http://schemas.microsoft.com/office/drawing/2014/main" val="3375961247"/>
                    </a:ext>
                  </a:extLst>
                </a:gridCol>
              </a:tblGrid>
              <a:tr h="370840">
                <a:tc>
                  <a:txBody>
                    <a:bodyPr/>
                    <a:lstStyle/>
                    <a:p>
                      <a:r>
                        <a:rPr lang="en-IN" sz="2000" dirty="0"/>
                        <a:t>Sec. 34</a:t>
                      </a:r>
                    </a:p>
                  </a:txBody>
                  <a:tcPr/>
                </a:tc>
                <a:tc>
                  <a:txBody>
                    <a:bodyPr/>
                    <a:lstStyle/>
                    <a:p>
                      <a:r>
                        <a:rPr lang="en-US" sz="2000" b="0" dirty="0"/>
                        <a:t>General conditions for allowable deductions</a:t>
                      </a:r>
                      <a:endParaRPr lang="en-IN" sz="2000" b="0" dirty="0"/>
                    </a:p>
                  </a:txBody>
                  <a:tcPr/>
                </a:tc>
                <a:tc>
                  <a:txBody>
                    <a:bodyPr/>
                    <a:lstStyle/>
                    <a:p>
                      <a:r>
                        <a:rPr lang="en-US" sz="2000" dirty="0"/>
                        <a:t>3</a:t>
                      </a:r>
                      <a:r>
                        <a:rPr lang="en-IN" sz="2000" dirty="0"/>
                        <a:t>7</a:t>
                      </a:r>
                    </a:p>
                  </a:txBody>
                  <a:tcPr/>
                </a:tc>
                <a:extLst>
                  <a:ext uri="{0D108BD9-81ED-4DB2-BD59-A6C34878D82A}">
                    <a16:rowId xmlns:a16="http://schemas.microsoft.com/office/drawing/2014/main" val="4152181376"/>
                  </a:ext>
                </a:extLst>
              </a:tr>
            </a:tbl>
          </a:graphicData>
        </a:graphic>
      </p:graphicFrame>
      <p:graphicFrame>
        <p:nvGraphicFramePr>
          <p:cNvPr id="6" name="Table 5">
            <a:extLst>
              <a:ext uri="{FF2B5EF4-FFF2-40B4-BE49-F238E27FC236}">
                <a16:creationId xmlns:a16="http://schemas.microsoft.com/office/drawing/2014/main" id="{CE5CE783-A333-4509-A44D-F486E7A6B215}"/>
              </a:ext>
            </a:extLst>
          </p:cNvPr>
          <p:cNvGraphicFramePr>
            <a:graphicFrameLocks noGrp="1"/>
          </p:cNvGraphicFramePr>
          <p:nvPr>
            <p:extLst>
              <p:ext uri="{D42A27DB-BD31-4B8C-83A1-F6EECF244321}">
                <p14:modId xmlns:p14="http://schemas.microsoft.com/office/powerpoint/2010/main" val="193865330"/>
              </p:ext>
            </p:extLst>
          </p:nvPr>
        </p:nvGraphicFramePr>
        <p:xfrm>
          <a:off x="1074056" y="2005598"/>
          <a:ext cx="10279743" cy="396240"/>
        </p:xfrm>
        <a:graphic>
          <a:graphicData uri="http://schemas.openxmlformats.org/drawingml/2006/table">
            <a:tbl>
              <a:tblPr>
                <a:tableStyleId>{F5AB1C69-6EDB-4FF4-983F-18BD219EF322}</a:tableStyleId>
              </a:tblPr>
              <a:tblGrid>
                <a:gridCol w="1255486">
                  <a:extLst>
                    <a:ext uri="{9D8B030D-6E8A-4147-A177-3AD203B41FA5}">
                      <a16:colId xmlns:a16="http://schemas.microsoft.com/office/drawing/2014/main" val="3541987785"/>
                    </a:ext>
                  </a:extLst>
                </a:gridCol>
                <a:gridCol w="6977743">
                  <a:extLst>
                    <a:ext uri="{9D8B030D-6E8A-4147-A177-3AD203B41FA5}">
                      <a16:colId xmlns:a16="http://schemas.microsoft.com/office/drawing/2014/main" val="3154564770"/>
                    </a:ext>
                  </a:extLst>
                </a:gridCol>
                <a:gridCol w="2046514">
                  <a:extLst>
                    <a:ext uri="{9D8B030D-6E8A-4147-A177-3AD203B41FA5}">
                      <a16:colId xmlns:a16="http://schemas.microsoft.com/office/drawing/2014/main" val="3375961247"/>
                    </a:ext>
                  </a:extLst>
                </a:gridCol>
              </a:tblGrid>
              <a:tr h="370840">
                <a:tc>
                  <a:txBody>
                    <a:bodyPr/>
                    <a:lstStyle/>
                    <a:p>
                      <a:r>
                        <a:rPr lang="en-IN" sz="2000" dirty="0"/>
                        <a:t>Sec. 35</a:t>
                      </a:r>
                    </a:p>
                  </a:txBody>
                  <a:tcPr/>
                </a:tc>
                <a:tc>
                  <a:txBody>
                    <a:bodyPr/>
                    <a:lstStyle/>
                    <a:p>
                      <a:r>
                        <a:rPr lang="en-US" sz="2000" b="0" dirty="0"/>
                        <a:t>Amounts not deductible in certain circumstances</a:t>
                      </a:r>
                      <a:endParaRPr lang="en-IN" sz="2000" b="0" dirty="0"/>
                    </a:p>
                  </a:txBody>
                  <a:tcPr/>
                </a:tc>
                <a:tc>
                  <a:txBody>
                    <a:bodyPr/>
                    <a:lstStyle/>
                    <a:p>
                      <a:r>
                        <a:rPr lang="en-US" sz="2000" dirty="0"/>
                        <a:t>4</a:t>
                      </a:r>
                      <a:r>
                        <a:rPr lang="en-IN" sz="2000" dirty="0"/>
                        <a:t>0</a:t>
                      </a:r>
                    </a:p>
                  </a:txBody>
                  <a:tcPr/>
                </a:tc>
                <a:extLst>
                  <a:ext uri="{0D108BD9-81ED-4DB2-BD59-A6C34878D82A}">
                    <a16:rowId xmlns:a16="http://schemas.microsoft.com/office/drawing/2014/main" val="4152181376"/>
                  </a:ext>
                </a:extLst>
              </a:tr>
            </a:tbl>
          </a:graphicData>
        </a:graphic>
      </p:graphicFrame>
      <p:graphicFrame>
        <p:nvGraphicFramePr>
          <p:cNvPr id="8" name="Table 7">
            <a:extLst>
              <a:ext uri="{FF2B5EF4-FFF2-40B4-BE49-F238E27FC236}">
                <a16:creationId xmlns:a16="http://schemas.microsoft.com/office/drawing/2014/main" id="{ABCE6481-5EF3-4E7E-A255-7779A0980780}"/>
              </a:ext>
            </a:extLst>
          </p:cNvPr>
          <p:cNvGraphicFramePr>
            <a:graphicFrameLocks noGrp="1"/>
          </p:cNvGraphicFramePr>
          <p:nvPr>
            <p:extLst>
              <p:ext uri="{D42A27DB-BD31-4B8C-83A1-F6EECF244321}">
                <p14:modId xmlns:p14="http://schemas.microsoft.com/office/powerpoint/2010/main" val="2993173132"/>
              </p:ext>
            </p:extLst>
          </p:nvPr>
        </p:nvGraphicFramePr>
        <p:xfrm>
          <a:off x="1074055" y="2502166"/>
          <a:ext cx="10279743" cy="396240"/>
        </p:xfrm>
        <a:graphic>
          <a:graphicData uri="http://schemas.openxmlformats.org/drawingml/2006/table">
            <a:tbl>
              <a:tblPr>
                <a:tableStyleId>{21E4AEA4-8DFA-4A89-87EB-49C32662AFE0}</a:tableStyleId>
              </a:tblPr>
              <a:tblGrid>
                <a:gridCol w="1255486">
                  <a:extLst>
                    <a:ext uri="{9D8B030D-6E8A-4147-A177-3AD203B41FA5}">
                      <a16:colId xmlns:a16="http://schemas.microsoft.com/office/drawing/2014/main" val="3541987785"/>
                    </a:ext>
                  </a:extLst>
                </a:gridCol>
                <a:gridCol w="6977743">
                  <a:extLst>
                    <a:ext uri="{9D8B030D-6E8A-4147-A177-3AD203B41FA5}">
                      <a16:colId xmlns:a16="http://schemas.microsoft.com/office/drawing/2014/main" val="3154564770"/>
                    </a:ext>
                  </a:extLst>
                </a:gridCol>
                <a:gridCol w="2046514">
                  <a:extLst>
                    <a:ext uri="{9D8B030D-6E8A-4147-A177-3AD203B41FA5}">
                      <a16:colId xmlns:a16="http://schemas.microsoft.com/office/drawing/2014/main" val="3375961247"/>
                    </a:ext>
                  </a:extLst>
                </a:gridCol>
              </a:tblGrid>
              <a:tr h="370840">
                <a:tc>
                  <a:txBody>
                    <a:bodyPr/>
                    <a:lstStyle/>
                    <a:p>
                      <a:r>
                        <a:rPr lang="en-IN" sz="2000" dirty="0"/>
                        <a:t>Sec. 36</a:t>
                      </a:r>
                    </a:p>
                  </a:txBody>
                  <a:tcPr/>
                </a:tc>
                <a:tc>
                  <a:txBody>
                    <a:bodyPr/>
                    <a:lstStyle/>
                    <a:p>
                      <a:r>
                        <a:rPr lang="en-US" sz="2000" dirty="0"/>
                        <a:t>Expenses or payments not deductible in certain circumstances</a:t>
                      </a:r>
                      <a:endParaRPr lang="en-IN" sz="2000" b="1" dirty="0"/>
                    </a:p>
                  </a:txBody>
                  <a:tcPr/>
                </a:tc>
                <a:tc>
                  <a:txBody>
                    <a:bodyPr/>
                    <a:lstStyle/>
                    <a:p>
                      <a:r>
                        <a:rPr lang="en-US" sz="2000" dirty="0"/>
                        <a:t>40A</a:t>
                      </a:r>
                      <a:endParaRPr lang="en-IN" sz="2000" dirty="0"/>
                    </a:p>
                  </a:txBody>
                  <a:tcPr/>
                </a:tc>
                <a:extLst>
                  <a:ext uri="{0D108BD9-81ED-4DB2-BD59-A6C34878D82A}">
                    <a16:rowId xmlns:a16="http://schemas.microsoft.com/office/drawing/2014/main" val="4152181376"/>
                  </a:ext>
                </a:extLst>
              </a:tr>
            </a:tbl>
          </a:graphicData>
        </a:graphic>
      </p:graphicFrame>
      <p:graphicFrame>
        <p:nvGraphicFramePr>
          <p:cNvPr id="9" name="Table 8">
            <a:extLst>
              <a:ext uri="{FF2B5EF4-FFF2-40B4-BE49-F238E27FC236}">
                <a16:creationId xmlns:a16="http://schemas.microsoft.com/office/drawing/2014/main" id="{1104DCC6-531C-4041-ADEA-F04D05F79F89}"/>
              </a:ext>
            </a:extLst>
          </p:cNvPr>
          <p:cNvGraphicFramePr>
            <a:graphicFrameLocks noGrp="1"/>
          </p:cNvGraphicFramePr>
          <p:nvPr>
            <p:extLst>
              <p:ext uri="{D42A27DB-BD31-4B8C-83A1-F6EECF244321}">
                <p14:modId xmlns:p14="http://schemas.microsoft.com/office/powerpoint/2010/main" val="875874539"/>
              </p:ext>
            </p:extLst>
          </p:nvPr>
        </p:nvGraphicFramePr>
        <p:xfrm>
          <a:off x="1074055" y="2968029"/>
          <a:ext cx="10279743" cy="396240"/>
        </p:xfrm>
        <a:graphic>
          <a:graphicData uri="http://schemas.openxmlformats.org/drawingml/2006/table">
            <a:tbl>
              <a:tblPr>
                <a:tableStyleId>{93296810-A885-4BE3-A3E7-6D5BEEA58F35}</a:tableStyleId>
              </a:tblPr>
              <a:tblGrid>
                <a:gridCol w="1255486">
                  <a:extLst>
                    <a:ext uri="{9D8B030D-6E8A-4147-A177-3AD203B41FA5}">
                      <a16:colId xmlns:a16="http://schemas.microsoft.com/office/drawing/2014/main" val="3541987785"/>
                    </a:ext>
                  </a:extLst>
                </a:gridCol>
                <a:gridCol w="6977743">
                  <a:extLst>
                    <a:ext uri="{9D8B030D-6E8A-4147-A177-3AD203B41FA5}">
                      <a16:colId xmlns:a16="http://schemas.microsoft.com/office/drawing/2014/main" val="3154564770"/>
                    </a:ext>
                  </a:extLst>
                </a:gridCol>
                <a:gridCol w="2046514">
                  <a:extLst>
                    <a:ext uri="{9D8B030D-6E8A-4147-A177-3AD203B41FA5}">
                      <a16:colId xmlns:a16="http://schemas.microsoft.com/office/drawing/2014/main" val="3375961247"/>
                    </a:ext>
                  </a:extLst>
                </a:gridCol>
              </a:tblGrid>
              <a:tr h="370840">
                <a:tc>
                  <a:txBody>
                    <a:bodyPr/>
                    <a:lstStyle/>
                    <a:p>
                      <a:r>
                        <a:rPr lang="en-IN" sz="2000" dirty="0"/>
                        <a:t>Sec. 37</a:t>
                      </a:r>
                    </a:p>
                  </a:txBody>
                  <a:tcPr/>
                </a:tc>
                <a:tc>
                  <a:txBody>
                    <a:bodyPr/>
                    <a:lstStyle/>
                    <a:p>
                      <a:r>
                        <a:rPr lang="en-US" sz="2000" dirty="0"/>
                        <a:t>Certain deductions allowed on actual payment basis only</a:t>
                      </a:r>
                      <a:endParaRPr lang="en-US" sz="2000" b="1" dirty="0"/>
                    </a:p>
                  </a:txBody>
                  <a:tcPr/>
                </a:tc>
                <a:tc>
                  <a:txBody>
                    <a:bodyPr/>
                    <a:lstStyle/>
                    <a:p>
                      <a:r>
                        <a:rPr lang="en-US" sz="2000" dirty="0"/>
                        <a:t>4</a:t>
                      </a:r>
                      <a:r>
                        <a:rPr lang="en-IN" sz="2000" dirty="0"/>
                        <a:t>3B</a:t>
                      </a:r>
                    </a:p>
                  </a:txBody>
                  <a:tcPr/>
                </a:tc>
                <a:extLst>
                  <a:ext uri="{0D108BD9-81ED-4DB2-BD59-A6C34878D82A}">
                    <a16:rowId xmlns:a16="http://schemas.microsoft.com/office/drawing/2014/main" val="4152181376"/>
                  </a:ext>
                </a:extLst>
              </a:tr>
            </a:tbl>
          </a:graphicData>
        </a:graphic>
      </p:graphicFrame>
      <p:graphicFrame>
        <p:nvGraphicFramePr>
          <p:cNvPr id="12" name="Table 11">
            <a:extLst>
              <a:ext uri="{FF2B5EF4-FFF2-40B4-BE49-F238E27FC236}">
                <a16:creationId xmlns:a16="http://schemas.microsoft.com/office/drawing/2014/main" id="{6DD63210-0274-466B-BC96-4C3755CD3478}"/>
              </a:ext>
            </a:extLst>
          </p:cNvPr>
          <p:cNvGraphicFramePr>
            <a:graphicFrameLocks noGrp="1"/>
          </p:cNvGraphicFramePr>
          <p:nvPr>
            <p:extLst>
              <p:ext uri="{D42A27DB-BD31-4B8C-83A1-F6EECF244321}">
                <p14:modId xmlns:p14="http://schemas.microsoft.com/office/powerpoint/2010/main" val="3327272316"/>
              </p:ext>
            </p:extLst>
          </p:nvPr>
        </p:nvGraphicFramePr>
        <p:xfrm>
          <a:off x="1074057" y="3425737"/>
          <a:ext cx="10279743" cy="701040"/>
        </p:xfrm>
        <a:graphic>
          <a:graphicData uri="http://schemas.openxmlformats.org/drawingml/2006/table">
            <a:tbl>
              <a:tblPr>
                <a:tableStyleId>{00A15C55-8517-42AA-B614-E9B94910E393}</a:tableStyleId>
              </a:tblPr>
              <a:tblGrid>
                <a:gridCol w="1255486">
                  <a:extLst>
                    <a:ext uri="{9D8B030D-6E8A-4147-A177-3AD203B41FA5}">
                      <a16:colId xmlns:a16="http://schemas.microsoft.com/office/drawing/2014/main" val="3541987785"/>
                    </a:ext>
                  </a:extLst>
                </a:gridCol>
                <a:gridCol w="6977743">
                  <a:extLst>
                    <a:ext uri="{9D8B030D-6E8A-4147-A177-3AD203B41FA5}">
                      <a16:colId xmlns:a16="http://schemas.microsoft.com/office/drawing/2014/main" val="3154564770"/>
                    </a:ext>
                  </a:extLst>
                </a:gridCol>
                <a:gridCol w="2046514">
                  <a:extLst>
                    <a:ext uri="{9D8B030D-6E8A-4147-A177-3AD203B41FA5}">
                      <a16:colId xmlns:a16="http://schemas.microsoft.com/office/drawing/2014/main" val="3375961247"/>
                    </a:ext>
                  </a:extLst>
                </a:gridCol>
              </a:tblGrid>
              <a:tr h="370840">
                <a:tc>
                  <a:txBody>
                    <a:bodyPr/>
                    <a:lstStyle/>
                    <a:p>
                      <a:r>
                        <a:rPr lang="en-IN" sz="2000" dirty="0"/>
                        <a:t>Sec. 38</a:t>
                      </a:r>
                    </a:p>
                  </a:txBody>
                  <a:tcPr/>
                </a:tc>
                <a:tc>
                  <a:txBody>
                    <a:bodyPr/>
                    <a:lstStyle/>
                    <a:p>
                      <a:r>
                        <a:rPr lang="en-US" sz="2000" dirty="0"/>
                        <a:t>Certain sums deemed as profits and gains of business or profession</a:t>
                      </a:r>
                      <a:endParaRPr lang="en-US" sz="2000" b="1" dirty="0"/>
                    </a:p>
                  </a:txBody>
                  <a:tcPr/>
                </a:tc>
                <a:tc>
                  <a:txBody>
                    <a:bodyPr/>
                    <a:lstStyle/>
                    <a:p>
                      <a:r>
                        <a:rPr lang="en-US" sz="2000" dirty="0"/>
                        <a:t>4</a:t>
                      </a:r>
                      <a:r>
                        <a:rPr lang="en-IN" sz="2000" dirty="0"/>
                        <a:t>1</a:t>
                      </a:r>
                    </a:p>
                  </a:txBody>
                  <a:tcPr/>
                </a:tc>
                <a:extLst>
                  <a:ext uri="{0D108BD9-81ED-4DB2-BD59-A6C34878D82A}">
                    <a16:rowId xmlns:a16="http://schemas.microsoft.com/office/drawing/2014/main" val="4152181376"/>
                  </a:ext>
                </a:extLst>
              </a:tr>
            </a:tbl>
          </a:graphicData>
        </a:graphic>
      </p:graphicFrame>
      <p:graphicFrame>
        <p:nvGraphicFramePr>
          <p:cNvPr id="13" name="Table 12">
            <a:extLst>
              <a:ext uri="{FF2B5EF4-FFF2-40B4-BE49-F238E27FC236}">
                <a16:creationId xmlns:a16="http://schemas.microsoft.com/office/drawing/2014/main" id="{A3845691-5BBD-4BFB-9AB5-EBC3CBB87481}"/>
              </a:ext>
            </a:extLst>
          </p:cNvPr>
          <p:cNvGraphicFramePr>
            <a:graphicFrameLocks noGrp="1"/>
          </p:cNvGraphicFramePr>
          <p:nvPr>
            <p:extLst>
              <p:ext uri="{D42A27DB-BD31-4B8C-83A1-F6EECF244321}">
                <p14:modId xmlns:p14="http://schemas.microsoft.com/office/powerpoint/2010/main" val="3103810941"/>
              </p:ext>
            </p:extLst>
          </p:nvPr>
        </p:nvGraphicFramePr>
        <p:xfrm>
          <a:off x="1074057" y="4185750"/>
          <a:ext cx="10279743" cy="396240"/>
        </p:xfrm>
        <a:graphic>
          <a:graphicData uri="http://schemas.openxmlformats.org/drawingml/2006/table">
            <a:tbl>
              <a:tblPr>
                <a:tableStyleId>{7DF18680-E054-41AD-8BC1-D1AEF772440D}</a:tableStyleId>
              </a:tblPr>
              <a:tblGrid>
                <a:gridCol w="1255486">
                  <a:extLst>
                    <a:ext uri="{9D8B030D-6E8A-4147-A177-3AD203B41FA5}">
                      <a16:colId xmlns:a16="http://schemas.microsoft.com/office/drawing/2014/main" val="3541987785"/>
                    </a:ext>
                  </a:extLst>
                </a:gridCol>
                <a:gridCol w="6977743">
                  <a:extLst>
                    <a:ext uri="{9D8B030D-6E8A-4147-A177-3AD203B41FA5}">
                      <a16:colId xmlns:a16="http://schemas.microsoft.com/office/drawing/2014/main" val="3154564770"/>
                    </a:ext>
                  </a:extLst>
                </a:gridCol>
                <a:gridCol w="2046514">
                  <a:extLst>
                    <a:ext uri="{9D8B030D-6E8A-4147-A177-3AD203B41FA5}">
                      <a16:colId xmlns:a16="http://schemas.microsoft.com/office/drawing/2014/main" val="3375961247"/>
                    </a:ext>
                  </a:extLst>
                </a:gridCol>
              </a:tblGrid>
              <a:tr h="370840">
                <a:tc>
                  <a:txBody>
                    <a:bodyPr/>
                    <a:lstStyle/>
                    <a:p>
                      <a:r>
                        <a:rPr lang="en-IN" sz="2000" dirty="0"/>
                        <a:t>Sec. 39</a:t>
                      </a:r>
                    </a:p>
                  </a:txBody>
                  <a:tcPr/>
                </a:tc>
                <a:tc>
                  <a:txBody>
                    <a:bodyPr/>
                    <a:lstStyle/>
                    <a:p>
                      <a:r>
                        <a:rPr lang="en-US" sz="2000" dirty="0"/>
                        <a:t>Computation of actual cost</a:t>
                      </a:r>
                      <a:endParaRPr lang="en-US" sz="2000" b="1" dirty="0"/>
                    </a:p>
                  </a:txBody>
                  <a:tcPr/>
                </a:tc>
                <a:tc>
                  <a:txBody>
                    <a:bodyPr/>
                    <a:lstStyle/>
                    <a:p>
                      <a:r>
                        <a:rPr lang="en-US" sz="2000" dirty="0"/>
                        <a:t>4</a:t>
                      </a:r>
                      <a:r>
                        <a:rPr lang="en-IN" sz="2000" dirty="0"/>
                        <a:t>3</a:t>
                      </a:r>
                    </a:p>
                  </a:txBody>
                  <a:tcPr/>
                </a:tc>
                <a:extLst>
                  <a:ext uri="{0D108BD9-81ED-4DB2-BD59-A6C34878D82A}">
                    <a16:rowId xmlns:a16="http://schemas.microsoft.com/office/drawing/2014/main" val="4152181376"/>
                  </a:ext>
                </a:extLst>
              </a:tr>
            </a:tbl>
          </a:graphicData>
        </a:graphic>
      </p:graphicFrame>
      <p:graphicFrame>
        <p:nvGraphicFramePr>
          <p:cNvPr id="14" name="Table 13">
            <a:extLst>
              <a:ext uri="{FF2B5EF4-FFF2-40B4-BE49-F238E27FC236}">
                <a16:creationId xmlns:a16="http://schemas.microsoft.com/office/drawing/2014/main" id="{EF4EE834-DB1C-4E04-9F8D-B656F888B5BA}"/>
              </a:ext>
            </a:extLst>
          </p:cNvPr>
          <p:cNvGraphicFramePr>
            <a:graphicFrameLocks noGrp="1"/>
          </p:cNvGraphicFramePr>
          <p:nvPr>
            <p:extLst>
              <p:ext uri="{D42A27DB-BD31-4B8C-83A1-F6EECF244321}">
                <p14:modId xmlns:p14="http://schemas.microsoft.com/office/powerpoint/2010/main" val="876139515"/>
              </p:ext>
            </p:extLst>
          </p:nvPr>
        </p:nvGraphicFramePr>
        <p:xfrm>
          <a:off x="1074057" y="4635165"/>
          <a:ext cx="10279743" cy="701040"/>
        </p:xfrm>
        <a:graphic>
          <a:graphicData uri="http://schemas.openxmlformats.org/drawingml/2006/table">
            <a:tbl>
              <a:tblPr>
                <a:tableStyleId>{00A15C55-8517-42AA-B614-E9B94910E393}</a:tableStyleId>
              </a:tblPr>
              <a:tblGrid>
                <a:gridCol w="1255486">
                  <a:extLst>
                    <a:ext uri="{9D8B030D-6E8A-4147-A177-3AD203B41FA5}">
                      <a16:colId xmlns:a16="http://schemas.microsoft.com/office/drawing/2014/main" val="3541987785"/>
                    </a:ext>
                  </a:extLst>
                </a:gridCol>
                <a:gridCol w="6977743">
                  <a:extLst>
                    <a:ext uri="{9D8B030D-6E8A-4147-A177-3AD203B41FA5}">
                      <a16:colId xmlns:a16="http://schemas.microsoft.com/office/drawing/2014/main" val="3154564770"/>
                    </a:ext>
                  </a:extLst>
                </a:gridCol>
                <a:gridCol w="2046514">
                  <a:extLst>
                    <a:ext uri="{9D8B030D-6E8A-4147-A177-3AD203B41FA5}">
                      <a16:colId xmlns:a16="http://schemas.microsoft.com/office/drawing/2014/main" val="3375961247"/>
                    </a:ext>
                  </a:extLst>
                </a:gridCol>
              </a:tblGrid>
              <a:tr h="370840">
                <a:tc>
                  <a:txBody>
                    <a:bodyPr/>
                    <a:lstStyle/>
                    <a:p>
                      <a:r>
                        <a:rPr lang="en-IN" sz="2000" dirty="0"/>
                        <a:t>Sec. 40</a:t>
                      </a:r>
                    </a:p>
                  </a:txBody>
                  <a:tcPr/>
                </a:tc>
                <a:tc>
                  <a:txBody>
                    <a:bodyPr/>
                    <a:lstStyle/>
                    <a:p>
                      <a:r>
                        <a:rPr lang="en-US" sz="2000" dirty="0"/>
                        <a:t>Special provision for computation of cost of acquisition of certain assets</a:t>
                      </a:r>
                      <a:endParaRPr lang="en-US" sz="2000" b="1" dirty="0"/>
                    </a:p>
                  </a:txBody>
                  <a:tcPr/>
                </a:tc>
                <a:tc>
                  <a:txBody>
                    <a:bodyPr/>
                    <a:lstStyle/>
                    <a:p>
                      <a:r>
                        <a:rPr lang="en-US" sz="2000" dirty="0"/>
                        <a:t>4</a:t>
                      </a:r>
                      <a:r>
                        <a:rPr lang="en-IN" sz="2000" dirty="0"/>
                        <a:t>3C</a:t>
                      </a:r>
                    </a:p>
                  </a:txBody>
                  <a:tcPr/>
                </a:tc>
                <a:extLst>
                  <a:ext uri="{0D108BD9-81ED-4DB2-BD59-A6C34878D82A}">
                    <a16:rowId xmlns:a16="http://schemas.microsoft.com/office/drawing/2014/main" val="4152181376"/>
                  </a:ext>
                </a:extLst>
              </a:tr>
            </a:tbl>
          </a:graphicData>
        </a:graphic>
      </p:graphicFrame>
      <p:graphicFrame>
        <p:nvGraphicFramePr>
          <p:cNvPr id="15" name="Table 14">
            <a:extLst>
              <a:ext uri="{FF2B5EF4-FFF2-40B4-BE49-F238E27FC236}">
                <a16:creationId xmlns:a16="http://schemas.microsoft.com/office/drawing/2014/main" id="{071F82DC-41D6-4B22-9DED-BB2A32FE20DE}"/>
              </a:ext>
            </a:extLst>
          </p:cNvPr>
          <p:cNvGraphicFramePr>
            <a:graphicFrameLocks noGrp="1"/>
          </p:cNvGraphicFramePr>
          <p:nvPr>
            <p:extLst>
              <p:ext uri="{D42A27DB-BD31-4B8C-83A1-F6EECF244321}">
                <p14:modId xmlns:p14="http://schemas.microsoft.com/office/powerpoint/2010/main" val="128792985"/>
              </p:ext>
            </p:extLst>
          </p:nvPr>
        </p:nvGraphicFramePr>
        <p:xfrm>
          <a:off x="1074057" y="5368011"/>
          <a:ext cx="10279743" cy="396240"/>
        </p:xfrm>
        <a:graphic>
          <a:graphicData uri="http://schemas.openxmlformats.org/drawingml/2006/table">
            <a:tbl>
              <a:tblPr>
                <a:tableStyleId>{7DF18680-E054-41AD-8BC1-D1AEF772440D}</a:tableStyleId>
              </a:tblPr>
              <a:tblGrid>
                <a:gridCol w="1255486">
                  <a:extLst>
                    <a:ext uri="{9D8B030D-6E8A-4147-A177-3AD203B41FA5}">
                      <a16:colId xmlns:a16="http://schemas.microsoft.com/office/drawing/2014/main" val="3541987785"/>
                    </a:ext>
                  </a:extLst>
                </a:gridCol>
                <a:gridCol w="6977743">
                  <a:extLst>
                    <a:ext uri="{9D8B030D-6E8A-4147-A177-3AD203B41FA5}">
                      <a16:colId xmlns:a16="http://schemas.microsoft.com/office/drawing/2014/main" val="3154564770"/>
                    </a:ext>
                  </a:extLst>
                </a:gridCol>
                <a:gridCol w="2046514">
                  <a:extLst>
                    <a:ext uri="{9D8B030D-6E8A-4147-A177-3AD203B41FA5}">
                      <a16:colId xmlns:a16="http://schemas.microsoft.com/office/drawing/2014/main" val="3375961247"/>
                    </a:ext>
                  </a:extLst>
                </a:gridCol>
              </a:tblGrid>
              <a:tr h="370840">
                <a:tc>
                  <a:txBody>
                    <a:bodyPr/>
                    <a:lstStyle/>
                    <a:p>
                      <a:r>
                        <a:rPr lang="en-IN" sz="2000" dirty="0"/>
                        <a:t>Sec. 41</a:t>
                      </a:r>
                    </a:p>
                  </a:txBody>
                  <a:tcPr/>
                </a:tc>
                <a:tc>
                  <a:txBody>
                    <a:bodyPr/>
                    <a:lstStyle/>
                    <a:p>
                      <a:r>
                        <a:rPr lang="en-US" sz="2000" dirty="0"/>
                        <a:t>Written down value of depreciable asset</a:t>
                      </a:r>
                      <a:endParaRPr lang="en-US" sz="2000" b="1" dirty="0"/>
                    </a:p>
                  </a:txBody>
                  <a:tcPr/>
                </a:tc>
                <a:tc>
                  <a:txBody>
                    <a:bodyPr/>
                    <a:lstStyle/>
                    <a:p>
                      <a:r>
                        <a:rPr lang="en-US" sz="2000" dirty="0"/>
                        <a:t>4</a:t>
                      </a:r>
                      <a:r>
                        <a:rPr lang="en-IN" sz="2000" dirty="0"/>
                        <a:t>3</a:t>
                      </a:r>
                    </a:p>
                  </a:txBody>
                  <a:tcPr/>
                </a:tc>
                <a:extLst>
                  <a:ext uri="{0D108BD9-81ED-4DB2-BD59-A6C34878D82A}">
                    <a16:rowId xmlns:a16="http://schemas.microsoft.com/office/drawing/2014/main" val="4152181376"/>
                  </a:ext>
                </a:extLst>
              </a:tr>
            </a:tbl>
          </a:graphicData>
        </a:graphic>
      </p:graphicFrame>
    </p:spTree>
    <p:extLst>
      <p:ext uri="{BB962C8B-B14F-4D97-AF65-F5344CB8AC3E}">
        <p14:creationId xmlns:p14="http://schemas.microsoft.com/office/powerpoint/2010/main" val="277342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down)">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down)">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down)">
                                      <p:cBhvr>
                                        <p:cTn id="4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37112-0FAF-4DAC-B5B2-A8915DAE0CB9}"/>
              </a:ext>
            </a:extLst>
          </p:cNvPr>
          <p:cNvSpPr>
            <a:spLocks noGrp="1"/>
          </p:cNvSpPr>
          <p:nvPr>
            <p:ph type="title"/>
          </p:nvPr>
        </p:nvSpPr>
        <p:spPr>
          <a:xfrm>
            <a:off x="964812" y="365125"/>
            <a:ext cx="10515600" cy="1325563"/>
          </a:xfrm>
        </p:spPr>
        <p:txBody>
          <a:bodyPr/>
          <a:lstStyle/>
          <a:p>
            <a:r>
              <a:rPr lang="en-IN" dirty="0"/>
              <a:t>Profits and Gains of Business and Profession</a:t>
            </a:r>
          </a:p>
        </p:txBody>
      </p:sp>
      <p:graphicFrame>
        <p:nvGraphicFramePr>
          <p:cNvPr id="4" name="Table 3">
            <a:extLst>
              <a:ext uri="{FF2B5EF4-FFF2-40B4-BE49-F238E27FC236}">
                <a16:creationId xmlns:a16="http://schemas.microsoft.com/office/drawing/2014/main" id="{5FD078F4-7CC2-4322-A0C0-0743B9F45F11}"/>
              </a:ext>
            </a:extLst>
          </p:cNvPr>
          <p:cNvGraphicFramePr>
            <a:graphicFrameLocks noGrp="1"/>
          </p:cNvGraphicFramePr>
          <p:nvPr>
            <p:extLst>
              <p:ext uri="{D42A27DB-BD31-4B8C-83A1-F6EECF244321}">
                <p14:modId xmlns:p14="http://schemas.microsoft.com/office/powerpoint/2010/main" val="3193957794"/>
              </p:ext>
            </p:extLst>
          </p:nvPr>
        </p:nvGraphicFramePr>
        <p:xfrm>
          <a:off x="1074057" y="1535940"/>
          <a:ext cx="10279743" cy="701040"/>
        </p:xfrm>
        <a:graphic>
          <a:graphicData uri="http://schemas.openxmlformats.org/drawingml/2006/table">
            <a:tbl>
              <a:tblPr>
                <a:tableStyleId>{21E4AEA4-8DFA-4A89-87EB-49C32662AFE0}</a:tableStyleId>
              </a:tblPr>
              <a:tblGrid>
                <a:gridCol w="1255486">
                  <a:extLst>
                    <a:ext uri="{9D8B030D-6E8A-4147-A177-3AD203B41FA5}">
                      <a16:colId xmlns:a16="http://schemas.microsoft.com/office/drawing/2014/main" val="3541987785"/>
                    </a:ext>
                  </a:extLst>
                </a:gridCol>
                <a:gridCol w="6977743">
                  <a:extLst>
                    <a:ext uri="{9D8B030D-6E8A-4147-A177-3AD203B41FA5}">
                      <a16:colId xmlns:a16="http://schemas.microsoft.com/office/drawing/2014/main" val="3154564770"/>
                    </a:ext>
                  </a:extLst>
                </a:gridCol>
                <a:gridCol w="2046514">
                  <a:extLst>
                    <a:ext uri="{9D8B030D-6E8A-4147-A177-3AD203B41FA5}">
                      <a16:colId xmlns:a16="http://schemas.microsoft.com/office/drawing/2014/main" val="3375961247"/>
                    </a:ext>
                  </a:extLst>
                </a:gridCol>
              </a:tblGrid>
              <a:tr h="370840">
                <a:tc>
                  <a:txBody>
                    <a:bodyPr/>
                    <a:lstStyle/>
                    <a:p>
                      <a:r>
                        <a:rPr lang="en-IN" sz="2000" dirty="0"/>
                        <a:t>Sec. 42</a:t>
                      </a:r>
                    </a:p>
                  </a:txBody>
                  <a:tcPr/>
                </a:tc>
                <a:tc>
                  <a:txBody>
                    <a:bodyPr/>
                    <a:lstStyle/>
                    <a:p>
                      <a:r>
                        <a:rPr lang="en-US" sz="2000" b="0" dirty="0"/>
                        <a:t>Special provisions consequential to change in rate of exchange of currency</a:t>
                      </a:r>
                      <a:endParaRPr lang="en-IN" sz="2000" b="0" dirty="0"/>
                    </a:p>
                  </a:txBody>
                  <a:tcPr/>
                </a:tc>
                <a:tc>
                  <a:txBody>
                    <a:bodyPr/>
                    <a:lstStyle/>
                    <a:p>
                      <a:r>
                        <a:rPr lang="en-US" sz="2000" dirty="0"/>
                        <a:t>43A</a:t>
                      </a:r>
                      <a:endParaRPr lang="en-IN" sz="2000" dirty="0"/>
                    </a:p>
                  </a:txBody>
                  <a:tcPr/>
                </a:tc>
                <a:extLst>
                  <a:ext uri="{0D108BD9-81ED-4DB2-BD59-A6C34878D82A}">
                    <a16:rowId xmlns:a16="http://schemas.microsoft.com/office/drawing/2014/main" val="4152181376"/>
                  </a:ext>
                </a:extLst>
              </a:tr>
            </a:tbl>
          </a:graphicData>
        </a:graphic>
      </p:graphicFrame>
      <p:graphicFrame>
        <p:nvGraphicFramePr>
          <p:cNvPr id="6" name="Table 5">
            <a:extLst>
              <a:ext uri="{FF2B5EF4-FFF2-40B4-BE49-F238E27FC236}">
                <a16:creationId xmlns:a16="http://schemas.microsoft.com/office/drawing/2014/main" id="{CE5CE783-A333-4509-A44D-F486E7A6B215}"/>
              </a:ext>
            </a:extLst>
          </p:cNvPr>
          <p:cNvGraphicFramePr>
            <a:graphicFrameLocks noGrp="1"/>
          </p:cNvGraphicFramePr>
          <p:nvPr>
            <p:extLst>
              <p:ext uri="{D42A27DB-BD31-4B8C-83A1-F6EECF244321}">
                <p14:modId xmlns:p14="http://schemas.microsoft.com/office/powerpoint/2010/main" val="2965421791"/>
              </p:ext>
            </p:extLst>
          </p:nvPr>
        </p:nvGraphicFramePr>
        <p:xfrm>
          <a:off x="1074056" y="2272884"/>
          <a:ext cx="10279743" cy="396240"/>
        </p:xfrm>
        <a:graphic>
          <a:graphicData uri="http://schemas.openxmlformats.org/drawingml/2006/table">
            <a:tbl>
              <a:tblPr>
                <a:tableStyleId>{F5AB1C69-6EDB-4FF4-983F-18BD219EF322}</a:tableStyleId>
              </a:tblPr>
              <a:tblGrid>
                <a:gridCol w="1255486">
                  <a:extLst>
                    <a:ext uri="{9D8B030D-6E8A-4147-A177-3AD203B41FA5}">
                      <a16:colId xmlns:a16="http://schemas.microsoft.com/office/drawing/2014/main" val="3541987785"/>
                    </a:ext>
                  </a:extLst>
                </a:gridCol>
                <a:gridCol w="6977743">
                  <a:extLst>
                    <a:ext uri="{9D8B030D-6E8A-4147-A177-3AD203B41FA5}">
                      <a16:colId xmlns:a16="http://schemas.microsoft.com/office/drawing/2014/main" val="3154564770"/>
                    </a:ext>
                  </a:extLst>
                </a:gridCol>
                <a:gridCol w="2046514">
                  <a:extLst>
                    <a:ext uri="{9D8B030D-6E8A-4147-A177-3AD203B41FA5}">
                      <a16:colId xmlns:a16="http://schemas.microsoft.com/office/drawing/2014/main" val="3375961247"/>
                    </a:ext>
                  </a:extLst>
                </a:gridCol>
              </a:tblGrid>
              <a:tr h="370840">
                <a:tc>
                  <a:txBody>
                    <a:bodyPr/>
                    <a:lstStyle/>
                    <a:p>
                      <a:r>
                        <a:rPr lang="en-IN" sz="2000" dirty="0"/>
                        <a:t>Sec. 43</a:t>
                      </a:r>
                    </a:p>
                  </a:txBody>
                  <a:tcPr/>
                </a:tc>
                <a:tc>
                  <a:txBody>
                    <a:bodyPr/>
                    <a:lstStyle/>
                    <a:p>
                      <a:r>
                        <a:rPr lang="en-US" sz="2000" b="0" dirty="0"/>
                        <a:t>Taxation of foreign exchange fluctuation</a:t>
                      </a:r>
                      <a:endParaRPr lang="en-IN" sz="2000" b="0" dirty="0"/>
                    </a:p>
                  </a:txBody>
                  <a:tcPr/>
                </a:tc>
                <a:tc>
                  <a:txBody>
                    <a:bodyPr/>
                    <a:lstStyle/>
                    <a:p>
                      <a:r>
                        <a:rPr lang="en-US" sz="2000" dirty="0"/>
                        <a:t>4</a:t>
                      </a:r>
                      <a:r>
                        <a:rPr lang="en-IN" sz="2000" dirty="0"/>
                        <a:t>3AA</a:t>
                      </a:r>
                    </a:p>
                  </a:txBody>
                  <a:tcPr/>
                </a:tc>
                <a:extLst>
                  <a:ext uri="{0D108BD9-81ED-4DB2-BD59-A6C34878D82A}">
                    <a16:rowId xmlns:a16="http://schemas.microsoft.com/office/drawing/2014/main" val="4152181376"/>
                  </a:ext>
                </a:extLst>
              </a:tr>
            </a:tbl>
          </a:graphicData>
        </a:graphic>
      </p:graphicFrame>
      <p:graphicFrame>
        <p:nvGraphicFramePr>
          <p:cNvPr id="8" name="Table 7">
            <a:extLst>
              <a:ext uri="{FF2B5EF4-FFF2-40B4-BE49-F238E27FC236}">
                <a16:creationId xmlns:a16="http://schemas.microsoft.com/office/drawing/2014/main" id="{ABCE6481-5EF3-4E7E-A255-7779A0980780}"/>
              </a:ext>
            </a:extLst>
          </p:cNvPr>
          <p:cNvGraphicFramePr>
            <a:graphicFrameLocks noGrp="1"/>
          </p:cNvGraphicFramePr>
          <p:nvPr>
            <p:extLst>
              <p:ext uri="{D42A27DB-BD31-4B8C-83A1-F6EECF244321}">
                <p14:modId xmlns:p14="http://schemas.microsoft.com/office/powerpoint/2010/main" val="2005132988"/>
              </p:ext>
            </p:extLst>
          </p:nvPr>
        </p:nvGraphicFramePr>
        <p:xfrm>
          <a:off x="1074055" y="2713180"/>
          <a:ext cx="10279743" cy="396240"/>
        </p:xfrm>
        <a:graphic>
          <a:graphicData uri="http://schemas.openxmlformats.org/drawingml/2006/table">
            <a:tbl>
              <a:tblPr>
                <a:tableStyleId>{21E4AEA4-8DFA-4A89-87EB-49C32662AFE0}</a:tableStyleId>
              </a:tblPr>
              <a:tblGrid>
                <a:gridCol w="1255486">
                  <a:extLst>
                    <a:ext uri="{9D8B030D-6E8A-4147-A177-3AD203B41FA5}">
                      <a16:colId xmlns:a16="http://schemas.microsoft.com/office/drawing/2014/main" val="3541987785"/>
                    </a:ext>
                  </a:extLst>
                </a:gridCol>
                <a:gridCol w="6977743">
                  <a:extLst>
                    <a:ext uri="{9D8B030D-6E8A-4147-A177-3AD203B41FA5}">
                      <a16:colId xmlns:a16="http://schemas.microsoft.com/office/drawing/2014/main" val="3154564770"/>
                    </a:ext>
                  </a:extLst>
                </a:gridCol>
                <a:gridCol w="2046514">
                  <a:extLst>
                    <a:ext uri="{9D8B030D-6E8A-4147-A177-3AD203B41FA5}">
                      <a16:colId xmlns:a16="http://schemas.microsoft.com/office/drawing/2014/main" val="3375961247"/>
                    </a:ext>
                  </a:extLst>
                </a:gridCol>
              </a:tblGrid>
              <a:tr h="370840">
                <a:tc>
                  <a:txBody>
                    <a:bodyPr/>
                    <a:lstStyle/>
                    <a:p>
                      <a:r>
                        <a:rPr lang="en-IN" sz="2000" dirty="0"/>
                        <a:t>Sec. 44</a:t>
                      </a:r>
                    </a:p>
                  </a:txBody>
                  <a:tcPr/>
                </a:tc>
                <a:tc>
                  <a:txBody>
                    <a:bodyPr/>
                    <a:lstStyle/>
                    <a:p>
                      <a:r>
                        <a:rPr lang="en-US" sz="2000" dirty="0"/>
                        <a:t>Amortization of certain preliminary expenses</a:t>
                      </a:r>
                      <a:endParaRPr lang="en-IN" sz="2000" b="1" dirty="0"/>
                    </a:p>
                  </a:txBody>
                  <a:tcPr/>
                </a:tc>
                <a:tc>
                  <a:txBody>
                    <a:bodyPr/>
                    <a:lstStyle/>
                    <a:p>
                      <a:r>
                        <a:rPr lang="en-US" sz="2000" dirty="0"/>
                        <a:t>35D</a:t>
                      </a:r>
                      <a:endParaRPr lang="en-IN" sz="2000" dirty="0"/>
                    </a:p>
                  </a:txBody>
                  <a:tcPr/>
                </a:tc>
                <a:extLst>
                  <a:ext uri="{0D108BD9-81ED-4DB2-BD59-A6C34878D82A}">
                    <a16:rowId xmlns:a16="http://schemas.microsoft.com/office/drawing/2014/main" val="4152181376"/>
                  </a:ext>
                </a:extLst>
              </a:tr>
            </a:tbl>
          </a:graphicData>
        </a:graphic>
      </p:graphicFrame>
      <p:graphicFrame>
        <p:nvGraphicFramePr>
          <p:cNvPr id="9" name="Table 8">
            <a:extLst>
              <a:ext uri="{FF2B5EF4-FFF2-40B4-BE49-F238E27FC236}">
                <a16:creationId xmlns:a16="http://schemas.microsoft.com/office/drawing/2014/main" id="{1104DCC6-531C-4041-ADEA-F04D05F79F89}"/>
              </a:ext>
            </a:extLst>
          </p:cNvPr>
          <p:cNvGraphicFramePr>
            <a:graphicFrameLocks noGrp="1"/>
          </p:cNvGraphicFramePr>
          <p:nvPr>
            <p:extLst>
              <p:ext uri="{D42A27DB-BD31-4B8C-83A1-F6EECF244321}">
                <p14:modId xmlns:p14="http://schemas.microsoft.com/office/powerpoint/2010/main" val="1827103533"/>
              </p:ext>
            </p:extLst>
          </p:nvPr>
        </p:nvGraphicFramePr>
        <p:xfrm>
          <a:off x="1074055" y="3179043"/>
          <a:ext cx="10279743" cy="396240"/>
        </p:xfrm>
        <a:graphic>
          <a:graphicData uri="http://schemas.openxmlformats.org/drawingml/2006/table">
            <a:tbl>
              <a:tblPr>
                <a:tableStyleId>{93296810-A885-4BE3-A3E7-6D5BEEA58F35}</a:tableStyleId>
              </a:tblPr>
              <a:tblGrid>
                <a:gridCol w="1255486">
                  <a:extLst>
                    <a:ext uri="{9D8B030D-6E8A-4147-A177-3AD203B41FA5}">
                      <a16:colId xmlns:a16="http://schemas.microsoft.com/office/drawing/2014/main" val="3541987785"/>
                    </a:ext>
                  </a:extLst>
                </a:gridCol>
                <a:gridCol w="6977743">
                  <a:extLst>
                    <a:ext uri="{9D8B030D-6E8A-4147-A177-3AD203B41FA5}">
                      <a16:colId xmlns:a16="http://schemas.microsoft.com/office/drawing/2014/main" val="3154564770"/>
                    </a:ext>
                  </a:extLst>
                </a:gridCol>
                <a:gridCol w="2046514">
                  <a:extLst>
                    <a:ext uri="{9D8B030D-6E8A-4147-A177-3AD203B41FA5}">
                      <a16:colId xmlns:a16="http://schemas.microsoft.com/office/drawing/2014/main" val="3375961247"/>
                    </a:ext>
                  </a:extLst>
                </a:gridCol>
              </a:tblGrid>
              <a:tr h="370840">
                <a:tc>
                  <a:txBody>
                    <a:bodyPr/>
                    <a:lstStyle/>
                    <a:p>
                      <a:r>
                        <a:rPr lang="en-IN" sz="2000" dirty="0"/>
                        <a:t>Sec. 45</a:t>
                      </a:r>
                    </a:p>
                  </a:txBody>
                  <a:tcPr/>
                </a:tc>
                <a:tc>
                  <a:txBody>
                    <a:bodyPr/>
                    <a:lstStyle/>
                    <a:p>
                      <a:r>
                        <a:rPr lang="en-US" sz="2000" dirty="0"/>
                        <a:t>Expenditure on scientific research</a:t>
                      </a:r>
                      <a:endParaRPr lang="en-US" sz="2000" b="1" dirty="0"/>
                    </a:p>
                  </a:txBody>
                  <a:tcPr/>
                </a:tc>
                <a:tc>
                  <a:txBody>
                    <a:bodyPr/>
                    <a:lstStyle/>
                    <a:p>
                      <a:r>
                        <a:rPr lang="en-US" sz="2000" dirty="0"/>
                        <a:t>35</a:t>
                      </a:r>
                      <a:endParaRPr lang="en-IN" sz="2000" dirty="0"/>
                    </a:p>
                  </a:txBody>
                  <a:tcPr/>
                </a:tc>
                <a:extLst>
                  <a:ext uri="{0D108BD9-81ED-4DB2-BD59-A6C34878D82A}">
                    <a16:rowId xmlns:a16="http://schemas.microsoft.com/office/drawing/2014/main" val="4152181376"/>
                  </a:ext>
                </a:extLst>
              </a:tr>
            </a:tbl>
          </a:graphicData>
        </a:graphic>
      </p:graphicFrame>
      <p:graphicFrame>
        <p:nvGraphicFramePr>
          <p:cNvPr id="12" name="Table 11">
            <a:extLst>
              <a:ext uri="{FF2B5EF4-FFF2-40B4-BE49-F238E27FC236}">
                <a16:creationId xmlns:a16="http://schemas.microsoft.com/office/drawing/2014/main" id="{6DD63210-0274-466B-BC96-4C3755CD3478}"/>
              </a:ext>
            </a:extLst>
          </p:cNvPr>
          <p:cNvGraphicFramePr>
            <a:graphicFrameLocks noGrp="1"/>
          </p:cNvGraphicFramePr>
          <p:nvPr>
            <p:extLst>
              <p:ext uri="{D42A27DB-BD31-4B8C-83A1-F6EECF244321}">
                <p14:modId xmlns:p14="http://schemas.microsoft.com/office/powerpoint/2010/main" val="275471371"/>
              </p:ext>
            </p:extLst>
          </p:nvPr>
        </p:nvGraphicFramePr>
        <p:xfrm>
          <a:off x="1074057" y="3636751"/>
          <a:ext cx="10279743" cy="396240"/>
        </p:xfrm>
        <a:graphic>
          <a:graphicData uri="http://schemas.openxmlformats.org/drawingml/2006/table">
            <a:tbl>
              <a:tblPr>
                <a:tableStyleId>{00A15C55-8517-42AA-B614-E9B94910E393}</a:tableStyleId>
              </a:tblPr>
              <a:tblGrid>
                <a:gridCol w="1255486">
                  <a:extLst>
                    <a:ext uri="{9D8B030D-6E8A-4147-A177-3AD203B41FA5}">
                      <a16:colId xmlns:a16="http://schemas.microsoft.com/office/drawing/2014/main" val="3541987785"/>
                    </a:ext>
                  </a:extLst>
                </a:gridCol>
                <a:gridCol w="6977743">
                  <a:extLst>
                    <a:ext uri="{9D8B030D-6E8A-4147-A177-3AD203B41FA5}">
                      <a16:colId xmlns:a16="http://schemas.microsoft.com/office/drawing/2014/main" val="3154564770"/>
                    </a:ext>
                  </a:extLst>
                </a:gridCol>
                <a:gridCol w="2046514">
                  <a:extLst>
                    <a:ext uri="{9D8B030D-6E8A-4147-A177-3AD203B41FA5}">
                      <a16:colId xmlns:a16="http://schemas.microsoft.com/office/drawing/2014/main" val="3375961247"/>
                    </a:ext>
                  </a:extLst>
                </a:gridCol>
              </a:tblGrid>
              <a:tr h="370840">
                <a:tc>
                  <a:txBody>
                    <a:bodyPr/>
                    <a:lstStyle/>
                    <a:p>
                      <a:r>
                        <a:rPr lang="en-IN" sz="2000" dirty="0"/>
                        <a:t>Sec. 46</a:t>
                      </a:r>
                    </a:p>
                  </a:txBody>
                  <a:tcPr/>
                </a:tc>
                <a:tc>
                  <a:txBody>
                    <a:bodyPr/>
                    <a:lstStyle/>
                    <a:p>
                      <a:r>
                        <a:rPr lang="en-US" sz="2000" dirty="0"/>
                        <a:t>Capital expenditure of specified business</a:t>
                      </a:r>
                      <a:endParaRPr lang="en-US" sz="2000" b="1" dirty="0"/>
                    </a:p>
                  </a:txBody>
                  <a:tcPr/>
                </a:tc>
                <a:tc>
                  <a:txBody>
                    <a:bodyPr/>
                    <a:lstStyle/>
                    <a:p>
                      <a:r>
                        <a:rPr lang="en-US" sz="2000" dirty="0"/>
                        <a:t>35AD</a:t>
                      </a:r>
                      <a:endParaRPr lang="en-IN" sz="2000" dirty="0"/>
                    </a:p>
                  </a:txBody>
                  <a:tcPr/>
                </a:tc>
                <a:extLst>
                  <a:ext uri="{0D108BD9-81ED-4DB2-BD59-A6C34878D82A}">
                    <a16:rowId xmlns:a16="http://schemas.microsoft.com/office/drawing/2014/main" val="4152181376"/>
                  </a:ext>
                </a:extLst>
              </a:tr>
            </a:tbl>
          </a:graphicData>
        </a:graphic>
      </p:graphicFrame>
      <p:graphicFrame>
        <p:nvGraphicFramePr>
          <p:cNvPr id="13" name="Table 12">
            <a:extLst>
              <a:ext uri="{FF2B5EF4-FFF2-40B4-BE49-F238E27FC236}">
                <a16:creationId xmlns:a16="http://schemas.microsoft.com/office/drawing/2014/main" id="{A3845691-5BBD-4BFB-9AB5-EBC3CBB87481}"/>
              </a:ext>
            </a:extLst>
          </p:cNvPr>
          <p:cNvGraphicFramePr>
            <a:graphicFrameLocks noGrp="1"/>
          </p:cNvGraphicFramePr>
          <p:nvPr>
            <p:extLst>
              <p:ext uri="{D42A27DB-BD31-4B8C-83A1-F6EECF244321}">
                <p14:modId xmlns:p14="http://schemas.microsoft.com/office/powerpoint/2010/main" val="3771578314"/>
              </p:ext>
            </p:extLst>
          </p:nvPr>
        </p:nvGraphicFramePr>
        <p:xfrm>
          <a:off x="1074057" y="4087268"/>
          <a:ext cx="10279743" cy="701040"/>
        </p:xfrm>
        <a:graphic>
          <a:graphicData uri="http://schemas.openxmlformats.org/drawingml/2006/table">
            <a:tbl>
              <a:tblPr>
                <a:tableStyleId>{7DF18680-E054-41AD-8BC1-D1AEF772440D}</a:tableStyleId>
              </a:tblPr>
              <a:tblGrid>
                <a:gridCol w="1255486">
                  <a:extLst>
                    <a:ext uri="{9D8B030D-6E8A-4147-A177-3AD203B41FA5}">
                      <a16:colId xmlns:a16="http://schemas.microsoft.com/office/drawing/2014/main" val="3541987785"/>
                    </a:ext>
                  </a:extLst>
                </a:gridCol>
                <a:gridCol w="6977743">
                  <a:extLst>
                    <a:ext uri="{9D8B030D-6E8A-4147-A177-3AD203B41FA5}">
                      <a16:colId xmlns:a16="http://schemas.microsoft.com/office/drawing/2014/main" val="3154564770"/>
                    </a:ext>
                  </a:extLst>
                </a:gridCol>
                <a:gridCol w="2046514">
                  <a:extLst>
                    <a:ext uri="{9D8B030D-6E8A-4147-A177-3AD203B41FA5}">
                      <a16:colId xmlns:a16="http://schemas.microsoft.com/office/drawing/2014/main" val="3375961247"/>
                    </a:ext>
                  </a:extLst>
                </a:gridCol>
              </a:tblGrid>
              <a:tr h="370840">
                <a:tc>
                  <a:txBody>
                    <a:bodyPr/>
                    <a:lstStyle/>
                    <a:p>
                      <a:r>
                        <a:rPr lang="en-IN" sz="2000" dirty="0"/>
                        <a:t>Sec. 47</a:t>
                      </a:r>
                    </a:p>
                  </a:txBody>
                  <a:tcPr/>
                </a:tc>
                <a:tc>
                  <a:txBody>
                    <a:bodyPr/>
                    <a:lstStyle/>
                    <a:p>
                      <a:r>
                        <a:rPr lang="en-US" sz="2000" dirty="0"/>
                        <a:t>Expenditure on agricultural extension project and skill development project</a:t>
                      </a:r>
                      <a:endParaRPr lang="en-US" sz="2000" b="1" dirty="0"/>
                    </a:p>
                  </a:txBody>
                  <a:tcPr/>
                </a:tc>
                <a:tc>
                  <a:txBody>
                    <a:bodyPr/>
                    <a:lstStyle/>
                    <a:p>
                      <a:r>
                        <a:rPr lang="en-US" sz="2000" dirty="0"/>
                        <a:t>35CCC,35CCD</a:t>
                      </a:r>
                      <a:endParaRPr lang="en-IN" sz="2000" dirty="0"/>
                    </a:p>
                  </a:txBody>
                  <a:tcPr/>
                </a:tc>
                <a:extLst>
                  <a:ext uri="{0D108BD9-81ED-4DB2-BD59-A6C34878D82A}">
                    <a16:rowId xmlns:a16="http://schemas.microsoft.com/office/drawing/2014/main" val="4152181376"/>
                  </a:ext>
                </a:extLst>
              </a:tr>
            </a:tbl>
          </a:graphicData>
        </a:graphic>
      </p:graphicFrame>
      <p:graphicFrame>
        <p:nvGraphicFramePr>
          <p:cNvPr id="14" name="Table 13">
            <a:extLst>
              <a:ext uri="{FF2B5EF4-FFF2-40B4-BE49-F238E27FC236}">
                <a16:creationId xmlns:a16="http://schemas.microsoft.com/office/drawing/2014/main" id="{EF4EE834-DB1C-4E04-9F8D-B656F888B5BA}"/>
              </a:ext>
            </a:extLst>
          </p:cNvPr>
          <p:cNvGraphicFramePr>
            <a:graphicFrameLocks noGrp="1"/>
          </p:cNvGraphicFramePr>
          <p:nvPr>
            <p:extLst>
              <p:ext uri="{D42A27DB-BD31-4B8C-83A1-F6EECF244321}">
                <p14:modId xmlns:p14="http://schemas.microsoft.com/office/powerpoint/2010/main" val="4021042242"/>
              </p:ext>
            </p:extLst>
          </p:nvPr>
        </p:nvGraphicFramePr>
        <p:xfrm>
          <a:off x="1059990" y="4832105"/>
          <a:ext cx="10279743" cy="701040"/>
        </p:xfrm>
        <a:graphic>
          <a:graphicData uri="http://schemas.openxmlformats.org/drawingml/2006/table">
            <a:tbl>
              <a:tblPr>
                <a:tableStyleId>{00A15C55-8517-42AA-B614-E9B94910E393}</a:tableStyleId>
              </a:tblPr>
              <a:tblGrid>
                <a:gridCol w="1255486">
                  <a:extLst>
                    <a:ext uri="{9D8B030D-6E8A-4147-A177-3AD203B41FA5}">
                      <a16:colId xmlns:a16="http://schemas.microsoft.com/office/drawing/2014/main" val="3541987785"/>
                    </a:ext>
                  </a:extLst>
                </a:gridCol>
                <a:gridCol w="6977743">
                  <a:extLst>
                    <a:ext uri="{9D8B030D-6E8A-4147-A177-3AD203B41FA5}">
                      <a16:colId xmlns:a16="http://schemas.microsoft.com/office/drawing/2014/main" val="3154564770"/>
                    </a:ext>
                  </a:extLst>
                </a:gridCol>
                <a:gridCol w="2046514">
                  <a:extLst>
                    <a:ext uri="{9D8B030D-6E8A-4147-A177-3AD203B41FA5}">
                      <a16:colId xmlns:a16="http://schemas.microsoft.com/office/drawing/2014/main" val="3375961247"/>
                    </a:ext>
                  </a:extLst>
                </a:gridCol>
              </a:tblGrid>
              <a:tr h="370840">
                <a:tc>
                  <a:txBody>
                    <a:bodyPr/>
                    <a:lstStyle/>
                    <a:p>
                      <a:r>
                        <a:rPr lang="en-IN" sz="2000" dirty="0"/>
                        <a:t>Sec. 48</a:t>
                      </a:r>
                    </a:p>
                  </a:txBody>
                  <a:tcPr/>
                </a:tc>
                <a:tc>
                  <a:txBody>
                    <a:bodyPr/>
                    <a:lstStyle/>
                    <a:p>
                      <a:r>
                        <a:rPr lang="en-US" sz="2000" dirty="0"/>
                        <a:t>Tea development account, coffee development account and rubber development account</a:t>
                      </a:r>
                      <a:endParaRPr lang="en-US" sz="2000" b="1" dirty="0"/>
                    </a:p>
                  </a:txBody>
                  <a:tcPr/>
                </a:tc>
                <a:tc>
                  <a:txBody>
                    <a:bodyPr/>
                    <a:lstStyle/>
                    <a:p>
                      <a:r>
                        <a:rPr lang="en-US" sz="2000" dirty="0"/>
                        <a:t>33AB</a:t>
                      </a:r>
                      <a:endParaRPr lang="en-IN" sz="2000" dirty="0"/>
                    </a:p>
                  </a:txBody>
                  <a:tcPr/>
                </a:tc>
                <a:extLst>
                  <a:ext uri="{0D108BD9-81ED-4DB2-BD59-A6C34878D82A}">
                    <a16:rowId xmlns:a16="http://schemas.microsoft.com/office/drawing/2014/main" val="4152181376"/>
                  </a:ext>
                </a:extLst>
              </a:tr>
            </a:tbl>
          </a:graphicData>
        </a:graphic>
      </p:graphicFrame>
    </p:spTree>
    <p:extLst>
      <p:ext uri="{BB962C8B-B14F-4D97-AF65-F5344CB8AC3E}">
        <p14:creationId xmlns:p14="http://schemas.microsoft.com/office/powerpoint/2010/main" val="154855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down)">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down)">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37112-0FAF-4DAC-B5B2-A8915DAE0CB9}"/>
              </a:ext>
            </a:extLst>
          </p:cNvPr>
          <p:cNvSpPr>
            <a:spLocks noGrp="1"/>
          </p:cNvSpPr>
          <p:nvPr>
            <p:ph type="title"/>
          </p:nvPr>
        </p:nvSpPr>
        <p:spPr>
          <a:xfrm>
            <a:off x="964812" y="365125"/>
            <a:ext cx="10515600" cy="1325563"/>
          </a:xfrm>
        </p:spPr>
        <p:txBody>
          <a:bodyPr/>
          <a:lstStyle/>
          <a:p>
            <a:r>
              <a:rPr lang="en-IN" dirty="0"/>
              <a:t>Profits and Gains of Business and Profession</a:t>
            </a:r>
          </a:p>
        </p:txBody>
      </p:sp>
      <p:graphicFrame>
        <p:nvGraphicFramePr>
          <p:cNvPr id="4" name="Table 3">
            <a:extLst>
              <a:ext uri="{FF2B5EF4-FFF2-40B4-BE49-F238E27FC236}">
                <a16:creationId xmlns:a16="http://schemas.microsoft.com/office/drawing/2014/main" id="{5FD078F4-7CC2-4322-A0C0-0743B9F45F11}"/>
              </a:ext>
            </a:extLst>
          </p:cNvPr>
          <p:cNvGraphicFramePr>
            <a:graphicFrameLocks noGrp="1"/>
          </p:cNvGraphicFramePr>
          <p:nvPr>
            <p:extLst>
              <p:ext uri="{D42A27DB-BD31-4B8C-83A1-F6EECF244321}">
                <p14:modId xmlns:p14="http://schemas.microsoft.com/office/powerpoint/2010/main" val="840209884"/>
              </p:ext>
            </p:extLst>
          </p:nvPr>
        </p:nvGraphicFramePr>
        <p:xfrm>
          <a:off x="1074057" y="1472440"/>
          <a:ext cx="10279743" cy="396240"/>
        </p:xfrm>
        <a:graphic>
          <a:graphicData uri="http://schemas.openxmlformats.org/drawingml/2006/table">
            <a:tbl>
              <a:tblPr>
                <a:tableStyleId>{21E4AEA4-8DFA-4A89-87EB-49C32662AFE0}</a:tableStyleId>
              </a:tblPr>
              <a:tblGrid>
                <a:gridCol w="1255486">
                  <a:extLst>
                    <a:ext uri="{9D8B030D-6E8A-4147-A177-3AD203B41FA5}">
                      <a16:colId xmlns:a16="http://schemas.microsoft.com/office/drawing/2014/main" val="3541987785"/>
                    </a:ext>
                  </a:extLst>
                </a:gridCol>
                <a:gridCol w="6977743">
                  <a:extLst>
                    <a:ext uri="{9D8B030D-6E8A-4147-A177-3AD203B41FA5}">
                      <a16:colId xmlns:a16="http://schemas.microsoft.com/office/drawing/2014/main" val="3154564770"/>
                    </a:ext>
                  </a:extLst>
                </a:gridCol>
                <a:gridCol w="2046514">
                  <a:extLst>
                    <a:ext uri="{9D8B030D-6E8A-4147-A177-3AD203B41FA5}">
                      <a16:colId xmlns:a16="http://schemas.microsoft.com/office/drawing/2014/main" val="3375961247"/>
                    </a:ext>
                  </a:extLst>
                </a:gridCol>
              </a:tblGrid>
              <a:tr h="370840">
                <a:tc>
                  <a:txBody>
                    <a:bodyPr/>
                    <a:lstStyle/>
                    <a:p>
                      <a:r>
                        <a:rPr lang="en-IN" sz="2000" dirty="0"/>
                        <a:t>Sec. 49</a:t>
                      </a:r>
                    </a:p>
                  </a:txBody>
                  <a:tcPr/>
                </a:tc>
                <a:tc>
                  <a:txBody>
                    <a:bodyPr/>
                    <a:lstStyle/>
                    <a:p>
                      <a:r>
                        <a:rPr lang="en-US" sz="2000" b="0" dirty="0"/>
                        <a:t>Site Restoration Fund</a:t>
                      </a:r>
                      <a:endParaRPr lang="en-IN" sz="2000" b="0" dirty="0"/>
                    </a:p>
                  </a:txBody>
                  <a:tcPr/>
                </a:tc>
                <a:tc>
                  <a:txBody>
                    <a:bodyPr/>
                    <a:lstStyle/>
                    <a:p>
                      <a:r>
                        <a:rPr lang="en-US" sz="2000" dirty="0"/>
                        <a:t>33ABA</a:t>
                      </a:r>
                      <a:endParaRPr lang="en-IN" sz="2000" dirty="0"/>
                    </a:p>
                  </a:txBody>
                  <a:tcPr/>
                </a:tc>
                <a:extLst>
                  <a:ext uri="{0D108BD9-81ED-4DB2-BD59-A6C34878D82A}">
                    <a16:rowId xmlns:a16="http://schemas.microsoft.com/office/drawing/2014/main" val="4152181376"/>
                  </a:ext>
                </a:extLst>
              </a:tr>
            </a:tbl>
          </a:graphicData>
        </a:graphic>
      </p:graphicFrame>
      <p:graphicFrame>
        <p:nvGraphicFramePr>
          <p:cNvPr id="6" name="Table 5">
            <a:extLst>
              <a:ext uri="{FF2B5EF4-FFF2-40B4-BE49-F238E27FC236}">
                <a16:creationId xmlns:a16="http://schemas.microsoft.com/office/drawing/2014/main" id="{CE5CE783-A333-4509-A44D-F486E7A6B215}"/>
              </a:ext>
            </a:extLst>
          </p:cNvPr>
          <p:cNvGraphicFramePr>
            <a:graphicFrameLocks noGrp="1"/>
          </p:cNvGraphicFramePr>
          <p:nvPr>
            <p:extLst>
              <p:ext uri="{D42A27DB-BD31-4B8C-83A1-F6EECF244321}">
                <p14:modId xmlns:p14="http://schemas.microsoft.com/office/powerpoint/2010/main" val="2811260"/>
              </p:ext>
            </p:extLst>
          </p:nvPr>
        </p:nvGraphicFramePr>
        <p:xfrm>
          <a:off x="1074056" y="1899894"/>
          <a:ext cx="10279743" cy="701040"/>
        </p:xfrm>
        <a:graphic>
          <a:graphicData uri="http://schemas.openxmlformats.org/drawingml/2006/table">
            <a:tbl>
              <a:tblPr>
                <a:tableStyleId>{F5AB1C69-6EDB-4FF4-983F-18BD219EF322}</a:tableStyleId>
              </a:tblPr>
              <a:tblGrid>
                <a:gridCol w="1255486">
                  <a:extLst>
                    <a:ext uri="{9D8B030D-6E8A-4147-A177-3AD203B41FA5}">
                      <a16:colId xmlns:a16="http://schemas.microsoft.com/office/drawing/2014/main" val="3541987785"/>
                    </a:ext>
                  </a:extLst>
                </a:gridCol>
                <a:gridCol w="6977743">
                  <a:extLst>
                    <a:ext uri="{9D8B030D-6E8A-4147-A177-3AD203B41FA5}">
                      <a16:colId xmlns:a16="http://schemas.microsoft.com/office/drawing/2014/main" val="3154564770"/>
                    </a:ext>
                  </a:extLst>
                </a:gridCol>
                <a:gridCol w="2046514">
                  <a:extLst>
                    <a:ext uri="{9D8B030D-6E8A-4147-A177-3AD203B41FA5}">
                      <a16:colId xmlns:a16="http://schemas.microsoft.com/office/drawing/2014/main" val="3375961247"/>
                    </a:ext>
                  </a:extLst>
                </a:gridCol>
              </a:tblGrid>
              <a:tr h="370840">
                <a:tc>
                  <a:txBody>
                    <a:bodyPr/>
                    <a:lstStyle/>
                    <a:p>
                      <a:r>
                        <a:rPr lang="en-IN" sz="2000" dirty="0"/>
                        <a:t>Sec. 50</a:t>
                      </a:r>
                    </a:p>
                  </a:txBody>
                  <a:tcPr/>
                </a:tc>
                <a:tc>
                  <a:txBody>
                    <a:bodyPr/>
                    <a:lstStyle/>
                    <a:p>
                      <a:r>
                        <a:rPr lang="en-US" sz="2000" b="0" dirty="0"/>
                        <a:t>Special provision in the case of trade, profession or similar association</a:t>
                      </a:r>
                      <a:endParaRPr lang="en-IN" sz="2000" b="0" dirty="0"/>
                    </a:p>
                  </a:txBody>
                  <a:tcPr/>
                </a:tc>
                <a:tc>
                  <a:txBody>
                    <a:bodyPr/>
                    <a:lstStyle/>
                    <a:p>
                      <a:r>
                        <a:rPr lang="en-US" sz="2000" dirty="0"/>
                        <a:t>4</a:t>
                      </a:r>
                      <a:r>
                        <a:rPr lang="en-IN" sz="2000" dirty="0"/>
                        <a:t>4A</a:t>
                      </a:r>
                    </a:p>
                  </a:txBody>
                  <a:tcPr/>
                </a:tc>
                <a:extLst>
                  <a:ext uri="{0D108BD9-81ED-4DB2-BD59-A6C34878D82A}">
                    <a16:rowId xmlns:a16="http://schemas.microsoft.com/office/drawing/2014/main" val="4152181376"/>
                  </a:ext>
                </a:extLst>
              </a:tr>
            </a:tbl>
          </a:graphicData>
        </a:graphic>
      </p:graphicFrame>
      <p:graphicFrame>
        <p:nvGraphicFramePr>
          <p:cNvPr id="8" name="Table 7">
            <a:extLst>
              <a:ext uri="{FF2B5EF4-FFF2-40B4-BE49-F238E27FC236}">
                <a16:creationId xmlns:a16="http://schemas.microsoft.com/office/drawing/2014/main" id="{ABCE6481-5EF3-4E7E-A255-7779A0980780}"/>
              </a:ext>
            </a:extLst>
          </p:cNvPr>
          <p:cNvGraphicFramePr>
            <a:graphicFrameLocks noGrp="1"/>
          </p:cNvGraphicFramePr>
          <p:nvPr>
            <p:extLst>
              <p:ext uri="{D42A27DB-BD31-4B8C-83A1-F6EECF244321}">
                <p14:modId xmlns:p14="http://schemas.microsoft.com/office/powerpoint/2010/main" val="2047833785"/>
              </p:ext>
            </p:extLst>
          </p:nvPr>
        </p:nvGraphicFramePr>
        <p:xfrm>
          <a:off x="1074055" y="2635612"/>
          <a:ext cx="10279743" cy="396240"/>
        </p:xfrm>
        <a:graphic>
          <a:graphicData uri="http://schemas.openxmlformats.org/drawingml/2006/table">
            <a:tbl>
              <a:tblPr>
                <a:tableStyleId>{21E4AEA4-8DFA-4A89-87EB-49C32662AFE0}</a:tableStyleId>
              </a:tblPr>
              <a:tblGrid>
                <a:gridCol w="1255486">
                  <a:extLst>
                    <a:ext uri="{9D8B030D-6E8A-4147-A177-3AD203B41FA5}">
                      <a16:colId xmlns:a16="http://schemas.microsoft.com/office/drawing/2014/main" val="3541987785"/>
                    </a:ext>
                  </a:extLst>
                </a:gridCol>
                <a:gridCol w="6977743">
                  <a:extLst>
                    <a:ext uri="{9D8B030D-6E8A-4147-A177-3AD203B41FA5}">
                      <a16:colId xmlns:a16="http://schemas.microsoft.com/office/drawing/2014/main" val="3154564770"/>
                    </a:ext>
                  </a:extLst>
                </a:gridCol>
                <a:gridCol w="2046514">
                  <a:extLst>
                    <a:ext uri="{9D8B030D-6E8A-4147-A177-3AD203B41FA5}">
                      <a16:colId xmlns:a16="http://schemas.microsoft.com/office/drawing/2014/main" val="3375961247"/>
                    </a:ext>
                  </a:extLst>
                </a:gridCol>
              </a:tblGrid>
              <a:tr h="370840">
                <a:tc>
                  <a:txBody>
                    <a:bodyPr/>
                    <a:lstStyle/>
                    <a:p>
                      <a:r>
                        <a:rPr lang="en-IN" sz="2000" dirty="0"/>
                        <a:t>Sec. 51</a:t>
                      </a:r>
                    </a:p>
                  </a:txBody>
                  <a:tcPr/>
                </a:tc>
                <a:tc>
                  <a:txBody>
                    <a:bodyPr/>
                    <a:lstStyle/>
                    <a:p>
                      <a:r>
                        <a:rPr lang="en-US" sz="2000" dirty="0"/>
                        <a:t>Amortisation of expenditure for prospecting certain minerals</a:t>
                      </a:r>
                      <a:endParaRPr lang="en-IN" sz="2000" b="1" dirty="0"/>
                    </a:p>
                  </a:txBody>
                  <a:tcPr/>
                </a:tc>
                <a:tc>
                  <a:txBody>
                    <a:bodyPr/>
                    <a:lstStyle/>
                    <a:p>
                      <a:r>
                        <a:rPr lang="en-US" sz="2000" dirty="0"/>
                        <a:t>35E</a:t>
                      </a:r>
                      <a:endParaRPr lang="en-IN" sz="2000" dirty="0"/>
                    </a:p>
                  </a:txBody>
                  <a:tcPr/>
                </a:tc>
                <a:extLst>
                  <a:ext uri="{0D108BD9-81ED-4DB2-BD59-A6C34878D82A}">
                    <a16:rowId xmlns:a16="http://schemas.microsoft.com/office/drawing/2014/main" val="4152181376"/>
                  </a:ext>
                </a:extLst>
              </a:tr>
            </a:tbl>
          </a:graphicData>
        </a:graphic>
      </p:graphicFrame>
      <p:graphicFrame>
        <p:nvGraphicFramePr>
          <p:cNvPr id="9" name="Table 8">
            <a:extLst>
              <a:ext uri="{FF2B5EF4-FFF2-40B4-BE49-F238E27FC236}">
                <a16:creationId xmlns:a16="http://schemas.microsoft.com/office/drawing/2014/main" id="{1104DCC6-531C-4041-ADEA-F04D05F79F89}"/>
              </a:ext>
            </a:extLst>
          </p:cNvPr>
          <p:cNvGraphicFramePr>
            <a:graphicFrameLocks noGrp="1"/>
          </p:cNvGraphicFramePr>
          <p:nvPr>
            <p:extLst>
              <p:ext uri="{D42A27DB-BD31-4B8C-83A1-F6EECF244321}">
                <p14:modId xmlns:p14="http://schemas.microsoft.com/office/powerpoint/2010/main" val="1025818724"/>
              </p:ext>
            </p:extLst>
          </p:nvPr>
        </p:nvGraphicFramePr>
        <p:xfrm>
          <a:off x="1074055" y="3073339"/>
          <a:ext cx="10279743" cy="701040"/>
        </p:xfrm>
        <a:graphic>
          <a:graphicData uri="http://schemas.openxmlformats.org/drawingml/2006/table">
            <a:tbl>
              <a:tblPr>
                <a:tableStyleId>{93296810-A885-4BE3-A3E7-6D5BEEA58F35}</a:tableStyleId>
              </a:tblPr>
              <a:tblGrid>
                <a:gridCol w="1255486">
                  <a:extLst>
                    <a:ext uri="{9D8B030D-6E8A-4147-A177-3AD203B41FA5}">
                      <a16:colId xmlns:a16="http://schemas.microsoft.com/office/drawing/2014/main" val="3541987785"/>
                    </a:ext>
                  </a:extLst>
                </a:gridCol>
                <a:gridCol w="6977743">
                  <a:extLst>
                    <a:ext uri="{9D8B030D-6E8A-4147-A177-3AD203B41FA5}">
                      <a16:colId xmlns:a16="http://schemas.microsoft.com/office/drawing/2014/main" val="3154564770"/>
                    </a:ext>
                  </a:extLst>
                </a:gridCol>
                <a:gridCol w="2046514">
                  <a:extLst>
                    <a:ext uri="{9D8B030D-6E8A-4147-A177-3AD203B41FA5}">
                      <a16:colId xmlns:a16="http://schemas.microsoft.com/office/drawing/2014/main" val="3375961247"/>
                    </a:ext>
                  </a:extLst>
                </a:gridCol>
              </a:tblGrid>
              <a:tr h="370840">
                <a:tc>
                  <a:txBody>
                    <a:bodyPr/>
                    <a:lstStyle/>
                    <a:p>
                      <a:r>
                        <a:rPr lang="en-IN" sz="2000" dirty="0"/>
                        <a:t>Sec. 52</a:t>
                      </a:r>
                    </a:p>
                  </a:txBody>
                  <a:tcPr/>
                </a:tc>
                <a:tc>
                  <a:txBody>
                    <a:bodyPr/>
                    <a:lstStyle/>
                    <a:p>
                      <a:r>
                        <a:rPr lang="en-US" sz="2000" dirty="0"/>
                        <a:t>Amortisation of expenditure for telecommunications services, amalgamation, demerger, scheme of voluntary retirement, etc.</a:t>
                      </a:r>
                      <a:endParaRPr lang="en-US" sz="2000" b="1" dirty="0"/>
                    </a:p>
                  </a:txBody>
                  <a:tcPr/>
                </a:tc>
                <a:tc>
                  <a:txBody>
                    <a:bodyPr/>
                    <a:lstStyle/>
                    <a:p>
                      <a:r>
                        <a:rPr lang="en-US" sz="2000" dirty="0"/>
                        <a:t>35AB, 35DD, 35DDA</a:t>
                      </a:r>
                      <a:endParaRPr lang="en-IN" sz="2000" dirty="0"/>
                    </a:p>
                  </a:txBody>
                  <a:tcPr/>
                </a:tc>
                <a:extLst>
                  <a:ext uri="{0D108BD9-81ED-4DB2-BD59-A6C34878D82A}">
                    <a16:rowId xmlns:a16="http://schemas.microsoft.com/office/drawing/2014/main" val="4152181376"/>
                  </a:ext>
                </a:extLst>
              </a:tr>
            </a:tbl>
          </a:graphicData>
        </a:graphic>
      </p:graphicFrame>
      <p:graphicFrame>
        <p:nvGraphicFramePr>
          <p:cNvPr id="12" name="Table 11">
            <a:extLst>
              <a:ext uri="{FF2B5EF4-FFF2-40B4-BE49-F238E27FC236}">
                <a16:creationId xmlns:a16="http://schemas.microsoft.com/office/drawing/2014/main" id="{6DD63210-0274-466B-BC96-4C3755CD3478}"/>
              </a:ext>
            </a:extLst>
          </p:cNvPr>
          <p:cNvGraphicFramePr>
            <a:graphicFrameLocks noGrp="1"/>
          </p:cNvGraphicFramePr>
          <p:nvPr>
            <p:extLst>
              <p:ext uri="{D42A27DB-BD31-4B8C-83A1-F6EECF244321}">
                <p14:modId xmlns:p14="http://schemas.microsoft.com/office/powerpoint/2010/main" val="73707800"/>
              </p:ext>
            </p:extLst>
          </p:nvPr>
        </p:nvGraphicFramePr>
        <p:xfrm>
          <a:off x="1074057" y="3812397"/>
          <a:ext cx="10279743" cy="701040"/>
        </p:xfrm>
        <a:graphic>
          <a:graphicData uri="http://schemas.openxmlformats.org/drawingml/2006/table">
            <a:tbl>
              <a:tblPr>
                <a:tableStyleId>{00A15C55-8517-42AA-B614-E9B94910E393}</a:tableStyleId>
              </a:tblPr>
              <a:tblGrid>
                <a:gridCol w="1255486">
                  <a:extLst>
                    <a:ext uri="{9D8B030D-6E8A-4147-A177-3AD203B41FA5}">
                      <a16:colId xmlns:a16="http://schemas.microsoft.com/office/drawing/2014/main" val="3541987785"/>
                    </a:ext>
                  </a:extLst>
                </a:gridCol>
                <a:gridCol w="6977743">
                  <a:extLst>
                    <a:ext uri="{9D8B030D-6E8A-4147-A177-3AD203B41FA5}">
                      <a16:colId xmlns:a16="http://schemas.microsoft.com/office/drawing/2014/main" val="3154564770"/>
                    </a:ext>
                  </a:extLst>
                </a:gridCol>
                <a:gridCol w="2046514">
                  <a:extLst>
                    <a:ext uri="{9D8B030D-6E8A-4147-A177-3AD203B41FA5}">
                      <a16:colId xmlns:a16="http://schemas.microsoft.com/office/drawing/2014/main" val="3375961247"/>
                    </a:ext>
                  </a:extLst>
                </a:gridCol>
              </a:tblGrid>
              <a:tr h="370840">
                <a:tc>
                  <a:txBody>
                    <a:bodyPr/>
                    <a:lstStyle/>
                    <a:p>
                      <a:r>
                        <a:rPr lang="en-IN" sz="2000" dirty="0"/>
                        <a:t>Sec. 53</a:t>
                      </a:r>
                    </a:p>
                  </a:txBody>
                  <a:tcPr/>
                </a:tc>
                <a:tc>
                  <a:txBody>
                    <a:bodyPr/>
                    <a:lstStyle/>
                    <a:p>
                      <a:r>
                        <a:rPr lang="en-US" sz="2000" dirty="0"/>
                        <a:t>Full value of consideration for transfer of assets other than capital assets in certain cases.</a:t>
                      </a:r>
                      <a:endParaRPr lang="en-US" sz="2000" b="1" dirty="0"/>
                    </a:p>
                  </a:txBody>
                  <a:tcPr/>
                </a:tc>
                <a:tc>
                  <a:txBody>
                    <a:bodyPr/>
                    <a:lstStyle/>
                    <a:p>
                      <a:r>
                        <a:rPr lang="en-US" sz="2000" dirty="0"/>
                        <a:t>43CA</a:t>
                      </a:r>
                      <a:endParaRPr lang="en-IN" sz="2000" dirty="0"/>
                    </a:p>
                  </a:txBody>
                  <a:tcPr/>
                </a:tc>
                <a:extLst>
                  <a:ext uri="{0D108BD9-81ED-4DB2-BD59-A6C34878D82A}">
                    <a16:rowId xmlns:a16="http://schemas.microsoft.com/office/drawing/2014/main" val="4152181376"/>
                  </a:ext>
                </a:extLst>
              </a:tr>
            </a:tbl>
          </a:graphicData>
        </a:graphic>
      </p:graphicFrame>
      <p:graphicFrame>
        <p:nvGraphicFramePr>
          <p:cNvPr id="13" name="Table 12">
            <a:extLst>
              <a:ext uri="{FF2B5EF4-FFF2-40B4-BE49-F238E27FC236}">
                <a16:creationId xmlns:a16="http://schemas.microsoft.com/office/drawing/2014/main" id="{A3845691-5BBD-4BFB-9AB5-EBC3CBB87481}"/>
              </a:ext>
            </a:extLst>
          </p:cNvPr>
          <p:cNvGraphicFramePr>
            <a:graphicFrameLocks noGrp="1"/>
          </p:cNvGraphicFramePr>
          <p:nvPr>
            <p:extLst>
              <p:ext uri="{D42A27DB-BD31-4B8C-83A1-F6EECF244321}">
                <p14:modId xmlns:p14="http://schemas.microsoft.com/office/powerpoint/2010/main" val="221001630"/>
              </p:ext>
            </p:extLst>
          </p:nvPr>
        </p:nvGraphicFramePr>
        <p:xfrm>
          <a:off x="1074057" y="4558342"/>
          <a:ext cx="10279743" cy="396240"/>
        </p:xfrm>
        <a:graphic>
          <a:graphicData uri="http://schemas.openxmlformats.org/drawingml/2006/table">
            <a:tbl>
              <a:tblPr>
                <a:tableStyleId>{7DF18680-E054-41AD-8BC1-D1AEF772440D}</a:tableStyleId>
              </a:tblPr>
              <a:tblGrid>
                <a:gridCol w="1255486">
                  <a:extLst>
                    <a:ext uri="{9D8B030D-6E8A-4147-A177-3AD203B41FA5}">
                      <a16:colId xmlns:a16="http://schemas.microsoft.com/office/drawing/2014/main" val="3541987785"/>
                    </a:ext>
                  </a:extLst>
                </a:gridCol>
                <a:gridCol w="6977743">
                  <a:extLst>
                    <a:ext uri="{9D8B030D-6E8A-4147-A177-3AD203B41FA5}">
                      <a16:colId xmlns:a16="http://schemas.microsoft.com/office/drawing/2014/main" val="3154564770"/>
                    </a:ext>
                  </a:extLst>
                </a:gridCol>
                <a:gridCol w="2046514">
                  <a:extLst>
                    <a:ext uri="{9D8B030D-6E8A-4147-A177-3AD203B41FA5}">
                      <a16:colId xmlns:a16="http://schemas.microsoft.com/office/drawing/2014/main" val="3375961247"/>
                    </a:ext>
                  </a:extLst>
                </a:gridCol>
              </a:tblGrid>
              <a:tr h="370840">
                <a:tc>
                  <a:txBody>
                    <a:bodyPr/>
                    <a:lstStyle/>
                    <a:p>
                      <a:r>
                        <a:rPr lang="en-IN" sz="2000" dirty="0"/>
                        <a:t>Sec. 54</a:t>
                      </a:r>
                    </a:p>
                  </a:txBody>
                  <a:tcPr/>
                </a:tc>
                <a:tc>
                  <a:txBody>
                    <a:bodyPr/>
                    <a:lstStyle/>
                    <a:p>
                      <a:r>
                        <a:rPr lang="en-US" sz="2000" dirty="0"/>
                        <a:t>Business of prospecting for mineral oils</a:t>
                      </a:r>
                      <a:endParaRPr lang="en-US" sz="2000" b="1" dirty="0"/>
                    </a:p>
                  </a:txBody>
                  <a:tcPr/>
                </a:tc>
                <a:tc>
                  <a:txBody>
                    <a:bodyPr/>
                    <a:lstStyle/>
                    <a:p>
                      <a:r>
                        <a:rPr lang="en-US" sz="2000" dirty="0"/>
                        <a:t>42</a:t>
                      </a:r>
                      <a:endParaRPr lang="en-IN" sz="2000" dirty="0"/>
                    </a:p>
                  </a:txBody>
                  <a:tcPr/>
                </a:tc>
                <a:extLst>
                  <a:ext uri="{0D108BD9-81ED-4DB2-BD59-A6C34878D82A}">
                    <a16:rowId xmlns:a16="http://schemas.microsoft.com/office/drawing/2014/main" val="4152181376"/>
                  </a:ext>
                </a:extLst>
              </a:tr>
            </a:tbl>
          </a:graphicData>
        </a:graphic>
      </p:graphicFrame>
      <p:graphicFrame>
        <p:nvGraphicFramePr>
          <p:cNvPr id="14" name="Table 13">
            <a:extLst>
              <a:ext uri="{FF2B5EF4-FFF2-40B4-BE49-F238E27FC236}">
                <a16:creationId xmlns:a16="http://schemas.microsoft.com/office/drawing/2014/main" id="{EF4EE834-DB1C-4E04-9F8D-B656F888B5BA}"/>
              </a:ext>
            </a:extLst>
          </p:cNvPr>
          <p:cNvGraphicFramePr>
            <a:graphicFrameLocks noGrp="1"/>
          </p:cNvGraphicFramePr>
          <p:nvPr>
            <p:extLst>
              <p:ext uri="{D42A27DB-BD31-4B8C-83A1-F6EECF244321}">
                <p14:modId xmlns:p14="http://schemas.microsoft.com/office/powerpoint/2010/main" val="781992252"/>
              </p:ext>
            </p:extLst>
          </p:nvPr>
        </p:nvGraphicFramePr>
        <p:xfrm>
          <a:off x="1059990" y="4993690"/>
          <a:ext cx="10279743" cy="396240"/>
        </p:xfrm>
        <a:graphic>
          <a:graphicData uri="http://schemas.openxmlformats.org/drawingml/2006/table">
            <a:tbl>
              <a:tblPr>
                <a:tableStyleId>{00A15C55-8517-42AA-B614-E9B94910E393}</a:tableStyleId>
              </a:tblPr>
              <a:tblGrid>
                <a:gridCol w="1255486">
                  <a:extLst>
                    <a:ext uri="{9D8B030D-6E8A-4147-A177-3AD203B41FA5}">
                      <a16:colId xmlns:a16="http://schemas.microsoft.com/office/drawing/2014/main" val="3541987785"/>
                    </a:ext>
                  </a:extLst>
                </a:gridCol>
                <a:gridCol w="6977743">
                  <a:extLst>
                    <a:ext uri="{9D8B030D-6E8A-4147-A177-3AD203B41FA5}">
                      <a16:colId xmlns:a16="http://schemas.microsoft.com/office/drawing/2014/main" val="3154564770"/>
                    </a:ext>
                  </a:extLst>
                </a:gridCol>
                <a:gridCol w="2046514">
                  <a:extLst>
                    <a:ext uri="{9D8B030D-6E8A-4147-A177-3AD203B41FA5}">
                      <a16:colId xmlns:a16="http://schemas.microsoft.com/office/drawing/2014/main" val="3375961247"/>
                    </a:ext>
                  </a:extLst>
                </a:gridCol>
              </a:tblGrid>
              <a:tr h="370840">
                <a:tc>
                  <a:txBody>
                    <a:bodyPr/>
                    <a:lstStyle/>
                    <a:p>
                      <a:r>
                        <a:rPr lang="en-IN" sz="2000" dirty="0"/>
                        <a:t>Sec. 55</a:t>
                      </a:r>
                    </a:p>
                  </a:txBody>
                  <a:tcPr/>
                </a:tc>
                <a:tc>
                  <a:txBody>
                    <a:bodyPr/>
                    <a:lstStyle/>
                    <a:p>
                      <a:r>
                        <a:rPr lang="en-US" sz="2000" dirty="0"/>
                        <a:t>Insurance business</a:t>
                      </a:r>
                      <a:endParaRPr lang="en-US" sz="2000" b="1" dirty="0"/>
                    </a:p>
                  </a:txBody>
                  <a:tcPr/>
                </a:tc>
                <a:tc>
                  <a:txBody>
                    <a:bodyPr/>
                    <a:lstStyle/>
                    <a:p>
                      <a:r>
                        <a:rPr lang="en-US" sz="2000" dirty="0"/>
                        <a:t>44</a:t>
                      </a:r>
                      <a:endParaRPr lang="en-IN" sz="2000" dirty="0"/>
                    </a:p>
                  </a:txBody>
                  <a:tcPr/>
                </a:tc>
                <a:extLst>
                  <a:ext uri="{0D108BD9-81ED-4DB2-BD59-A6C34878D82A}">
                    <a16:rowId xmlns:a16="http://schemas.microsoft.com/office/drawing/2014/main" val="4152181376"/>
                  </a:ext>
                </a:extLst>
              </a:tr>
            </a:tbl>
          </a:graphicData>
        </a:graphic>
      </p:graphicFrame>
      <p:graphicFrame>
        <p:nvGraphicFramePr>
          <p:cNvPr id="3" name="Table 2">
            <a:extLst>
              <a:ext uri="{FF2B5EF4-FFF2-40B4-BE49-F238E27FC236}">
                <a16:creationId xmlns:a16="http://schemas.microsoft.com/office/drawing/2014/main" id="{EA8FF991-DC4A-420A-91AE-A7DBC59DFAF6}"/>
              </a:ext>
            </a:extLst>
          </p:cNvPr>
          <p:cNvGraphicFramePr>
            <a:graphicFrameLocks noGrp="1"/>
          </p:cNvGraphicFramePr>
          <p:nvPr>
            <p:extLst>
              <p:ext uri="{D42A27DB-BD31-4B8C-83A1-F6EECF244321}">
                <p14:modId xmlns:p14="http://schemas.microsoft.com/office/powerpoint/2010/main" val="3594331235"/>
              </p:ext>
            </p:extLst>
          </p:nvPr>
        </p:nvGraphicFramePr>
        <p:xfrm>
          <a:off x="1059989" y="5438676"/>
          <a:ext cx="10279743" cy="701040"/>
        </p:xfrm>
        <a:graphic>
          <a:graphicData uri="http://schemas.openxmlformats.org/drawingml/2006/table">
            <a:tbl>
              <a:tblPr>
                <a:tableStyleId>{7DF18680-E054-41AD-8BC1-D1AEF772440D}</a:tableStyleId>
              </a:tblPr>
              <a:tblGrid>
                <a:gridCol w="1255486">
                  <a:extLst>
                    <a:ext uri="{9D8B030D-6E8A-4147-A177-3AD203B41FA5}">
                      <a16:colId xmlns:a16="http://schemas.microsoft.com/office/drawing/2014/main" val="4002947675"/>
                    </a:ext>
                  </a:extLst>
                </a:gridCol>
                <a:gridCol w="6977743">
                  <a:extLst>
                    <a:ext uri="{9D8B030D-6E8A-4147-A177-3AD203B41FA5}">
                      <a16:colId xmlns:a16="http://schemas.microsoft.com/office/drawing/2014/main" val="2571197166"/>
                    </a:ext>
                  </a:extLst>
                </a:gridCol>
                <a:gridCol w="2046514">
                  <a:extLst>
                    <a:ext uri="{9D8B030D-6E8A-4147-A177-3AD203B41FA5}">
                      <a16:colId xmlns:a16="http://schemas.microsoft.com/office/drawing/2014/main" val="3217015819"/>
                    </a:ext>
                  </a:extLst>
                </a:gridCol>
              </a:tblGrid>
              <a:tr h="370840">
                <a:tc>
                  <a:txBody>
                    <a:bodyPr/>
                    <a:lstStyle/>
                    <a:p>
                      <a:r>
                        <a:rPr lang="en-IN" sz="2000" dirty="0"/>
                        <a:t>Sec. 56</a:t>
                      </a:r>
                    </a:p>
                  </a:txBody>
                  <a:tcPr/>
                </a:tc>
                <a:tc>
                  <a:txBody>
                    <a:bodyPr/>
                    <a:lstStyle/>
                    <a:p>
                      <a:r>
                        <a:rPr lang="en-US" sz="2000" dirty="0"/>
                        <a:t>Special provision in case of interest income of specified financial institutions</a:t>
                      </a:r>
                      <a:endParaRPr lang="en-US" sz="2000" b="1" dirty="0"/>
                    </a:p>
                  </a:txBody>
                  <a:tcPr/>
                </a:tc>
                <a:tc>
                  <a:txBody>
                    <a:bodyPr/>
                    <a:lstStyle/>
                    <a:p>
                      <a:r>
                        <a:rPr lang="en-US" sz="2000" dirty="0"/>
                        <a:t>43D</a:t>
                      </a:r>
                      <a:endParaRPr lang="en-IN" sz="2000" dirty="0"/>
                    </a:p>
                  </a:txBody>
                  <a:tcPr/>
                </a:tc>
                <a:extLst>
                  <a:ext uri="{0D108BD9-81ED-4DB2-BD59-A6C34878D82A}">
                    <a16:rowId xmlns:a16="http://schemas.microsoft.com/office/drawing/2014/main" val="3808350440"/>
                  </a:ext>
                </a:extLst>
              </a:tr>
            </a:tbl>
          </a:graphicData>
        </a:graphic>
      </p:graphicFrame>
    </p:spTree>
    <p:extLst>
      <p:ext uri="{BB962C8B-B14F-4D97-AF65-F5344CB8AC3E}">
        <p14:creationId xmlns:p14="http://schemas.microsoft.com/office/powerpoint/2010/main" val="3064085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down)">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down)">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wipe(down)">
                                      <p:cBhvr>
                                        <p:cTn id="4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37112-0FAF-4DAC-B5B2-A8915DAE0CB9}"/>
              </a:ext>
            </a:extLst>
          </p:cNvPr>
          <p:cNvSpPr>
            <a:spLocks noGrp="1"/>
          </p:cNvSpPr>
          <p:nvPr>
            <p:ph type="title"/>
          </p:nvPr>
        </p:nvSpPr>
        <p:spPr>
          <a:xfrm>
            <a:off x="964812" y="365125"/>
            <a:ext cx="10515600" cy="1325563"/>
          </a:xfrm>
        </p:spPr>
        <p:txBody>
          <a:bodyPr/>
          <a:lstStyle/>
          <a:p>
            <a:r>
              <a:rPr lang="en-IN" dirty="0"/>
              <a:t>Profits and Gains of Business and Profession</a:t>
            </a:r>
          </a:p>
        </p:txBody>
      </p:sp>
      <p:graphicFrame>
        <p:nvGraphicFramePr>
          <p:cNvPr id="4" name="Table 3">
            <a:extLst>
              <a:ext uri="{FF2B5EF4-FFF2-40B4-BE49-F238E27FC236}">
                <a16:creationId xmlns:a16="http://schemas.microsoft.com/office/drawing/2014/main" id="{5FD078F4-7CC2-4322-A0C0-0743B9F45F11}"/>
              </a:ext>
            </a:extLst>
          </p:cNvPr>
          <p:cNvGraphicFramePr>
            <a:graphicFrameLocks noGrp="1"/>
          </p:cNvGraphicFramePr>
          <p:nvPr>
            <p:extLst>
              <p:ext uri="{D42A27DB-BD31-4B8C-83A1-F6EECF244321}">
                <p14:modId xmlns:p14="http://schemas.microsoft.com/office/powerpoint/2010/main" val="490679997"/>
              </p:ext>
            </p:extLst>
          </p:nvPr>
        </p:nvGraphicFramePr>
        <p:xfrm>
          <a:off x="1074057" y="1465600"/>
          <a:ext cx="10279743" cy="396240"/>
        </p:xfrm>
        <a:graphic>
          <a:graphicData uri="http://schemas.openxmlformats.org/drawingml/2006/table">
            <a:tbl>
              <a:tblPr>
                <a:tableStyleId>{21E4AEA4-8DFA-4A89-87EB-49C32662AFE0}</a:tableStyleId>
              </a:tblPr>
              <a:tblGrid>
                <a:gridCol w="1255486">
                  <a:extLst>
                    <a:ext uri="{9D8B030D-6E8A-4147-A177-3AD203B41FA5}">
                      <a16:colId xmlns:a16="http://schemas.microsoft.com/office/drawing/2014/main" val="3541987785"/>
                    </a:ext>
                  </a:extLst>
                </a:gridCol>
                <a:gridCol w="6977743">
                  <a:extLst>
                    <a:ext uri="{9D8B030D-6E8A-4147-A177-3AD203B41FA5}">
                      <a16:colId xmlns:a16="http://schemas.microsoft.com/office/drawing/2014/main" val="3154564770"/>
                    </a:ext>
                  </a:extLst>
                </a:gridCol>
                <a:gridCol w="2046514">
                  <a:extLst>
                    <a:ext uri="{9D8B030D-6E8A-4147-A177-3AD203B41FA5}">
                      <a16:colId xmlns:a16="http://schemas.microsoft.com/office/drawing/2014/main" val="3375961247"/>
                    </a:ext>
                  </a:extLst>
                </a:gridCol>
              </a:tblGrid>
              <a:tr h="370840">
                <a:tc>
                  <a:txBody>
                    <a:bodyPr/>
                    <a:lstStyle/>
                    <a:p>
                      <a:r>
                        <a:rPr lang="en-IN" sz="2000" dirty="0"/>
                        <a:t>Sec. 57</a:t>
                      </a:r>
                    </a:p>
                  </a:txBody>
                  <a:tcPr/>
                </a:tc>
                <a:tc>
                  <a:txBody>
                    <a:bodyPr/>
                    <a:lstStyle/>
                    <a:p>
                      <a:r>
                        <a:rPr lang="en-US" sz="2000" b="0" dirty="0"/>
                        <a:t>Revenue recognition for construction and service contracts</a:t>
                      </a:r>
                      <a:endParaRPr lang="en-IN" sz="2000" b="0" dirty="0"/>
                    </a:p>
                  </a:txBody>
                  <a:tcPr/>
                </a:tc>
                <a:tc>
                  <a:txBody>
                    <a:bodyPr/>
                    <a:lstStyle/>
                    <a:p>
                      <a:r>
                        <a:rPr lang="en-US" sz="2000" dirty="0"/>
                        <a:t>43CB</a:t>
                      </a:r>
                      <a:endParaRPr lang="en-IN" sz="2000" dirty="0"/>
                    </a:p>
                  </a:txBody>
                  <a:tcPr/>
                </a:tc>
                <a:extLst>
                  <a:ext uri="{0D108BD9-81ED-4DB2-BD59-A6C34878D82A}">
                    <a16:rowId xmlns:a16="http://schemas.microsoft.com/office/drawing/2014/main" val="4152181376"/>
                  </a:ext>
                </a:extLst>
              </a:tr>
            </a:tbl>
          </a:graphicData>
        </a:graphic>
      </p:graphicFrame>
      <p:graphicFrame>
        <p:nvGraphicFramePr>
          <p:cNvPr id="6" name="Table 5">
            <a:extLst>
              <a:ext uri="{FF2B5EF4-FFF2-40B4-BE49-F238E27FC236}">
                <a16:creationId xmlns:a16="http://schemas.microsoft.com/office/drawing/2014/main" id="{CE5CE783-A333-4509-A44D-F486E7A6B215}"/>
              </a:ext>
            </a:extLst>
          </p:cNvPr>
          <p:cNvGraphicFramePr>
            <a:graphicFrameLocks noGrp="1"/>
          </p:cNvGraphicFramePr>
          <p:nvPr>
            <p:extLst>
              <p:ext uri="{D42A27DB-BD31-4B8C-83A1-F6EECF244321}">
                <p14:modId xmlns:p14="http://schemas.microsoft.com/office/powerpoint/2010/main" val="2346530248"/>
              </p:ext>
            </p:extLst>
          </p:nvPr>
        </p:nvGraphicFramePr>
        <p:xfrm>
          <a:off x="1074056" y="1893054"/>
          <a:ext cx="10279743" cy="701040"/>
        </p:xfrm>
        <a:graphic>
          <a:graphicData uri="http://schemas.openxmlformats.org/drawingml/2006/table">
            <a:tbl>
              <a:tblPr>
                <a:tableStyleId>{F5AB1C69-6EDB-4FF4-983F-18BD219EF322}</a:tableStyleId>
              </a:tblPr>
              <a:tblGrid>
                <a:gridCol w="1255486">
                  <a:extLst>
                    <a:ext uri="{9D8B030D-6E8A-4147-A177-3AD203B41FA5}">
                      <a16:colId xmlns:a16="http://schemas.microsoft.com/office/drawing/2014/main" val="3541987785"/>
                    </a:ext>
                  </a:extLst>
                </a:gridCol>
                <a:gridCol w="6977743">
                  <a:extLst>
                    <a:ext uri="{9D8B030D-6E8A-4147-A177-3AD203B41FA5}">
                      <a16:colId xmlns:a16="http://schemas.microsoft.com/office/drawing/2014/main" val="3154564770"/>
                    </a:ext>
                  </a:extLst>
                </a:gridCol>
                <a:gridCol w="2046514">
                  <a:extLst>
                    <a:ext uri="{9D8B030D-6E8A-4147-A177-3AD203B41FA5}">
                      <a16:colId xmlns:a16="http://schemas.microsoft.com/office/drawing/2014/main" val="3375961247"/>
                    </a:ext>
                  </a:extLst>
                </a:gridCol>
              </a:tblGrid>
              <a:tr h="370840">
                <a:tc>
                  <a:txBody>
                    <a:bodyPr/>
                    <a:lstStyle/>
                    <a:p>
                      <a:r>
                        <a:rPr lang="en-IN" sz="2000" dirty="0"/>
                        <a:t>Sec. 58</a:t>
                      </a:r>
                    </a:p>
                  </a:txBody>
                  <a:tcPr/>
                </a:tc>
                <a:tc>
                  <a:txBody>
                    <a:bodyPr/>
                    <a:lstStyle/>
                    <a:p>
                      <a:r>
                        <a:rPr lang="en-US" sz="2000" b="0" dirty="0"/>
                        <a:t>Special provision for computing profits and gains of business or profession on presumptive basis in case of certain residents</a:t>
                      </a:r>
                      <a:endParaRPr lang="en-IN" sz="2000" b="0" dirty="0"/>
                    </a:p>
                  </a:txBody>
                  <a:tcPr/>
                </a:tc>
                <a:tc>
                  <a:txBody>
                    <a:bodyPr/>
                    <a:lstStyle/>
                    <a:p>
                      <a:r>
                        <a:rPr lang="en-US" sz="2000" dirty="0"/>
                        <a:t>44AD, 44ADA,</a:t>
                      </a:r>
                    </a:p>
                    <a:p>
                      <a:r>
                        <a:rPr lang="en-US" sz="2000" dirty="0"/>
                        <a:t>44AE</a:t>
                      </a:r>
                      <a:endParaRPr lang="en-IN" sz="2000" dirty="0"/>
                    </a:p>
                  </a:txBody>
                  <a:tcPr/>
                </a:tc>
                <a:extLst>
                  <a:ext uri="{0D108BD9-81ED-4DB2-BD59-A6C34878D82A}">
                    <a16:rowId xmlns:a16="http://schemas.microsoft.com/office/drawing/2014/main" val="4152181376"/>
                  </a:ext>
                </a:extLst>
              </a:tr>
            </a:tbl>
          </a:graphicData>
        </a:graphic>
      </p:graphicFrame>
      <p:graphicFrame>
        <p:nvGraphicFramePr>
          <p:cNvPr id="8" name="Table 7">
            <a:extLst>
              <a:ext uri="{FF2B5EF4-FFF2-40B4-BE49-F238E27FC236}">
                <a16:creationId xmlns:a16="http://schemas.microsoft.com/office/drawing/2014/main" id="{ABCE6481-5EF3-4E7E-A255-7779A0980780}"/>
              </a:ext>
            </a:extLst>
          </p:cNvPr>
          <p:cNvGraphicFramePr>
            <a:graphicFrameLocks noGrp="1"/>
          </p:cNvGraphicFramePr>
          <p:nvPr>
            <p:extLst>
              <p:ext uri="{D42A27DB-BD31-4B8C-83A1-F6EECF244321}">
                <p14:modId xmlns:p14="http://schemas.microsoft.com/office/powerpoint/2010/main" val="1209961609"/>
              </p:ext>
            </p:extLst>
          </p:nvPr>
        </p:nvGraphicFramePr>
        <p:xfrm>
          <a:off x="1074055" y="2628772"/>
          <a:ext cx="10279743" cy="701040"/>
        </p:xfrm>
        <a:graphic>
          <a:graphicData uri="http://schemas.openxmlformats.org/drawingml/2006/table">
            <a:tbl>
              <a:tblPr>
                <a:tableStyleId>{21E4AEA4-8DFA-4A89-87EB-49C32662AFE0}</a:tableStyleId>
              </a:tblPr>
              <a:tblGrid>
                <a:gridCol w="1255486">
                  <a:extLst>
                    <a:ext uri="{9D8B030D-6E8A-4147-A177-3AD203B41FA5}">
                      <a16:colId xmlns:a16="http://schemas.microsoft.com/office/drawing/2014/main" val="3541987785"/>
                    </a:ext>
                  </a:extLst>
                </a:gridCol>
                <a:gridCol w="6977743">
                  <a:extLst>
                    <a:ext uri="{9D8B030D-6E8A-4147-A177-3AD203B41FA5}">
                      <a16:colId xmlns:a16="http://schemas.microsoft.com/office/drawing/2014/main" val="3154564770"/>
                    </a:ext>
                  </a:extLst>
                </a:gridCol>
                <a:gridCol w="2046514">
                  <a:extLst>
                    <a:ext uri="{9D8B030D-6E8A-4147-A177-3AD203B41FA5}">
                      <a16:colId xmlns:a16="http://schemas.microsoft.com/office/drawing/2014/main" val="3375961247"/>
                    </a:ext>
                  </a:extLst>
                </a:gridCol>
              </a:tblGrid>
              <a:tr h="370840">
                <a:tc>
                  <a:txBody>
                    <a:bodyPr/>
                    <a:lstStyle/>
                    <a:p>
                      <a:r>
                        <a:rPr lang="en-IN" sz="2000" dirty="0"/>
                        <a:t>Sec. 59</a:t>
                      </a:r>
                    </a:p>
                  </a:txBody>
                  <a:tcPr/>
                </a:tc>
                <a:tc>
                  <a:txBody>
                    <a:bodyPr/>
                    <a:lstStyle/>
                    <a:p>
                      <a:r>
                        <a:rPr lang="en-US" sz="2000" dirty="0"/>
                        <a:t>Chargeability of royalty and fee for technical services in hands of non-residents</a:t>
                      </a:r>
                      <a:endParaRPr lang="en-IN" sz="2000" b="1" dirty="0"/>
                    </a:p>
                  </a:txBody>
                  <a:tcPr/>
                </a:tc>
                <a:tc>
                  <a:txBody>
                    <a:bodyPr/>
                    <a:lstStyle/>
                    <a:p>
                      <a:r>
                        <a:rPr lang="en-US" sz="2000" dirty="0"/>
                        <a:t>44D,44DA</a:t>
                      </a:r>
                      <a:endParaRPr lang="en-IN" sz="2000" dirty="0"/>
                    </a:p>
                  </a:txBody>
                  <a:tcPr/>
                </a:tc>
                <a:extLst>
                  <a:ext uri="{0D108BD9-81ED-4DB2-BD59-A6C34878D82A}">
                    <a16:rowId xmlns:a16="http://schemas.microsoft.com/office/drawing/2014/main" val="4152181376"/>
                  </a:ext>
                </a:extLst>
              </a:tr>
            </a:tbl>
          </a:graphicData>
        </a:graphic>
      </p:graphicFrame>
      <p:graphicFrame>
        <p:nvGraphicFramePr>
          <p:cNvPr id="9" name="Table 8">
            <a:extLst>
              <a:ext uri="{FF2B5EF4-FFF2-40B4-BE49-F238E27FC236}">
                <a16:creationId xmlns:a16="http://schemas.microsoft.com/office/drawing/2014/main" id="{1104DCC6-531C-4041-ADEA-F04D05F79F89}"/>
              </a:ext>
            </a:extLst>
          </p:cNvPr>
          <p:cNvGraphicFramePr>
            <a:graphicFrameLocks noGrp="1"/>
          </p:cNvGraphicFramePr>
          <p:nvPr>
            <p:extLst>
              <p:ext uri="{D42A27DB-BD31-4B8C-83A1-F6EECF244321}">
                <p14:modId xmlns:p14="http://schemas.microsoft.com/office/powerpoint/2010/main" val="3024242369"/>
              </p:ext>
            </p:extLst>
          </p:nvPr>
        </p:nvGraphicFramePr>
        <p:xfrm>
          <a:off x="1074055" y="3375986"/>
          <a:ext cx="10279743" cy="396240"/>
        </p:xfrm>
        <a:graphic>
          <a:graphicData uri="http://schemas.openxmlformats.org/drawingml/2006/table">
            <a:tbl>
              <a:tblPr>
                <a:tableStyleId>{93296810-A885-4BE3-A3E7-6D5BEEA58F35}</a:tableStyleId>
              </a:tblPr>
              <a:tblGrid>
                <a:gridCol w="1255486">
                  <a:extLst>
                    <a:ext uri="{9D8B030D-6E8A-4147-A177-3AD203B41FA5}">
                      <a16:colId xmlns:a16="http://schemas.microsoft.com/office/drawing/2014/main" val="3541987785"/>
                    </a:ext>
                  </a:extLst>
                </a:gridCol>
                <a:gridCol w="6977743">
                  <a:extLst>
                    <a:ext uri="{9D8B030D-6E8A-4147-A177-3AD203B41FA5}">
                      <a16:colId xmlns:a16="http://schemas.microsoft.com/office/drawing/2014/main" val="3154564770"/>
                    </a:ext>
                  </a:extLst>
                </a:gridCol>
                <a:gridCol w="2046514">
                  <a:extLst>
                    <a:ext uri="{9D8B030D-6E8A-4147-A177-3AD203B41FA5}">
                      <a16:colId xmlns:a16="http://schemas.microsoft.com/office/drawing/2014/main" val="3375961247"/>
                    </a:ext>
                  </a:extLst>
                </a:gridCol>
              </a:tblGrid>
              <a:tr h="370840">
                <a:tc>
                  <a:txBody>
                    <a:bodyPr/>
                    <a:lstStyle/>
                    <a:p>
                      <a:r>
                        <a:rPr lang="en-IN" sz="2000" dirty="0"/>
                        <a:t>Sec. 60</a:t>
                      </a:r>
                    </a:p>
                  </a:txBody>
                  <a:tcPr/>
                </a:tc>
                <a:tc>
                  <a:txBody>
                    <a:bodyPr/>
                    <a:lstStyle/>
                    <a:p>
                      <a:r>
                        <a:rPr lang="en-US" sz="2000" dirty="0"/>
                        <a:t>Deduction of head office expenditure in case of non-residents</a:t>
                      </a:r>
                      <a:endParaRPr lang="en-US" sz="2000" b="1" dirty="0"/>
                    </a:p>
                  </a:txBody>
                  <a:tcPr/>
                </a:tc>
                <a:tc>
                  <a:txBody>
                    <a:bodyPr/>
                    <a:lstStyle/>
                    <a:p>
                      <a:r>
                        <a:rPr lang="en-US" sz="2000" dirty="0"/>
                        <a:t>44C</a:t>
                      </a:r>
                      <a:endParaRPr lang="en-IN" sz="2000" dirty="0"/>
                    </a:p>
                  </a:txBody>
                  <a:tcPr/>
                </a:tc>
                <a:extLst>
                  <a:ext uri="{0D108BD9-81ED-4DB2-BD59-A6C34878D82A}">
                    <a16:rowId xmlns:a16="http://schemas.microsoft.com/office/drawing/2014/main" val="4152181376"/>
                  </a:ext>
                </a:extLst>
              </a:tr>
            </a:tbl>
          </a:graphicData>
        </a:graphic>
      </p:graphicFrame>
      <p:graphicFrame>
        <p:nvGraphicFramePr>
          <p:cNvPr id="12" name="Table 11">
            <a:extLst>
              <a:ext uri="{FF2B5EF4-FFF2-40B4-BE49-F238E27FC236}">
                <a16:creationId xmlns:a16="http://schemas.microsoft.com/office/drawing/2014/main" id="{6DD63210-0274-466B-BC96-4C3755CD3478}"/>
              </a:ext>
            </a:extLst>
          </p:cNvPr>
          <p:cNvGraphicFramePr>
            <a:graphicFrameLocks noGrp="1"/>
          </p:cNvGraphicFramePr>
          <p:nvPr>
            <p:extLst>
              <p:ext uri="{D42A27DB-BD31-4B8C-83A1-F6EECF244321}">
                <p14:modId xmlns:p14="http://schemas.microsoft.com/office/powerpoint/2010/main" val="895961938"/>
              </p:ext>
            </p:extLst>
          </p:nvPr>
        </p:nvGraphicFramePr>
        <p:xfrm>
          <a:off x="1074057" y="3819616"/>
          <a:ext cx="10279743" cy="1005840"/>
        </p:xfrm>
        <a:graphic>
          <a:graphicData uri="http://schemas.openxmlformats.org/drawingml/2006/table">
            <a:tbl>
              <a:tblPr>
                <a:tableStyleId>{00A15C55-8517-42AA-B614-E9B94910E393}</a:tableStyleId>
              </a:tblPr>
              <a:tblGrid>
                <a:gridCol w="1255486">
                  <a:extLst>
                    <a:ext uri="{9D8B030D-6E8A-4147-A177-3AD203B41FA5}">
                      <a16:colId xmlns:a16="http://schemas.microsoft.com/office/drawing/2014/main" val="3541987785"/>
                    </a:ext>
                  </a:extLst>
                </a:gridCol>
                <a:gridCol w="6977743">
                  <a:extLst>
                    <a:ext uri="{9D8B030D-6E8A-4147-A177-3AD203B41FA5}">
                      <a16:colId xmlns:a16="http://schemas.microsoft.com/office/drawing/2014/main" val="3154564770"/>
                    </a:ext>
                  </a:extLst>
                </a:gridCol>
                <a:gridCol w="2046514">
                  <a:extLst>
                    <a:ext uri="{9D8B030D-6E8A-4147-A177-3AD203B41FA5}">
                      <a16:colId xmlns:a16="http://schemas.microsoft.com/office/drawing/2014/main" val="3375961247"/>
                    </a:ext>
                  </a:extLst>
                </a:gridCol>
              </a:tblGrid>
              <a:tr h="370840">
                <a:tc>
                  <a:txBody>
                    <a:bodyPr/>
                    <a:lstStyle/>
                    <a:p>
                      <a:r>
                        <a:rPr lang="en-IN" sz="2000" dirty="0"/>
                        <a:t>Sec. 61</a:t>
                      </a:r>
                    </a:p>
                  </a:txBody>
                  <a:tcPr/>
                </a:tc>
                <a:tc>
                  <a:txBody>
                    <a:bodyPr/>
                    <a:lstStyle/>
                    <a:p>
                      <a:r>
                        <a:rPr lang="en-US" sz="2000" dirty="0"/>
                        <a:t>Special provision for computation of income on presumptive basis in respect of certain business activities of certain non-residents</a:t>
                      </a:r>
                      <a:endParaRPr lang="en-US" sz="2000" b="1" dirty="0"/>
                    </a:p>
                  </a:txBody>
                  <a:tcPr/>
                </a:tc>
                <a:tc>
                  <a:txBody>
                    <a:bodyPr/>
                    <a:lstStyle/>
                    <a:p>
                      <a:r>
                        <a:rPr lang="en-US" sz="2000" dirty="0"/>
                        <a:t>44B, 44BB, 44BBA, 44BBB</a:t>
                      </a:r>
                      <a:endParaRPr lang="en-IN" sz="2000" dirty="0"/>
                    </a:p>
                  </a:txBody>
                  <a:tcPr/>
                </a:tc>
                <a:extLst>
                  <a:ext uri="{0D108BD9-81ED-4DB2-BD59-A6C34878D82A}">
                    <a16:rowId xmlns:a16="http://schemas.microsoft.com/office/drawing/2014/main" val="4152181376"/>
                  </a:ext>
                </a:extLst>
              </a:tr>
            </a:tbl>
          </a:graphicData>
        </a:graphic>
      </p:graphicFrame>
      <p:graphicFrame>
        <p:nvGraphicFramePr>
          <p:cNvPr id="13" name="Table 12">
            <a:extLst>
              <a:ext uri="{FF2B5EF4-FFF2-40B4-BE49-F238E27FC236}">
                <a16:creationId xmlns:a16="http://schemas.microsoft.com/office/drawing/2014/main" id="{A3845691-5BBD-4BFB-9AB5-EBC3CBB87481}"/>
              </a:ext>
            </a:extLst>
          </p:cNvPr>
          <p:cNvGraphicFramePr>
            <a:graphicFrameLocks noGrp="1"/>
          </p:cNvGraphicFramePr>
          <p:nvPr>
            <p:extLst>
              <p:ext uri="{D42A27DB-BD31-4B8C-83A1-F6EECF244321}">
                <p14:modId xmlns:p14="http://schemas.microsoft.com/office/powerpoint/2010/main" val="825190301"/>
              </p:ext>
            </p:extLst>
          </p:nvPr>
        </p:nvGraphicFramePr>
        <p:xfrm>
          <a:off x="1074057" y="4886382"/>
          <a:ext cx="10279743" cy="396240"/>
        </p:xfrm>
        <a:graphic>
          <a:graphicData uri="http://schemas.openxmlformats.org/drawingml/2006/table">
            <a:tbl>
              <a:tblPr>
                <a:tableStyleId>{7DF18680-E054-41AD-8BC1-D1AEF772440D}</a:tableStyleId>
              </a:tblPr>
              <a:tblGrid>
                <a:gridCol w="1255486">
                  <a:extLst>
                    <a:ext uri="{9D8B030D-6E8A-4147-A177-3AD203B41FA5}">
                      <a16:colId xmlns:a16="http://schemas.microsoft.com/office/drawing/2014/main" val="3541987785"/>
                    </a:ext>
                  </a:extLst>
                </a:gridCol>
                <a:gridCol w="6977743">
                  <a:extLst>
                    <a:ext uri="{9D8B030D-6E8A-4147-A177-3AD203B41FA5}">
                      <a16:colId xmlns:a16="http://schemas.microsoft.com/office/drawing/2014/main" val="3154564770"/>
                    </a:ext>
                  </a:extLst>
                </a:gridCol>
                <a:gridCol w="2046514">
                  <a:extLst>
                    <a:ext uri="{9D8B030D-6E8A-4147-A177-3AD203B41FA5}">
                      <a16:colId xmlns:a16="http://schemas.microsoft.com/office/drawing/2014/main" val="3375961247"/>
                    </a:ext>
                  </a:extLst>
                </a:gridCol>
              </a:tblGrid>
              <a:tr h="370840">
                <a:tc>
                  <a:txBody>
                    <a:bodyPr/>
                    <a:lstStyle/>
                    <a:p>
                      <a:r>
                        <a:rPr lang="en-IN" sz="2000" dirty="0"/>
                        <a:t>Sec. 62</a:t>
                      </a:r>
                    </a:p>
                  </a:txBody>
                  <a:tcPr/>
                </a:tc>
                <a:tc>
                  <a:txBody>
                    <a:bodyPr/>
                    <a:lstStyle/>
                    <a:p>
                      <a:r>
                        <a:rPr lang="en-US" sz="2000" dirty="0"/>
                        <a:t>Maintenance of books of account</a:t>
                      </a:r>
                      <a:endParaRPr lang="en-US" sz="2000" b="1" dirty="0"/>
                    </a:p>
                  </a:txBody>
                  <a:tcPr/>
                </a:tc>
                <a:tc>
                  <a:txBody>
                    <a:bodyPr/>
                    <a:lstStyle/>
                    <a:p>
                      <a:r>
                        <a:rPr lang="en-US" sz="2000" dirty="0"/>
                        <a:t>44AA</a:t>
                      </a:r>
                      <a:endParaRPr lang="en-IN" sz="2000" dirty="0"/>
                    </a:p>
                  </a:txBody>
                  <a:tcPr/>
                </a:tc>
                <a:extLst>
                  <a:ext uri="{0D108BD9-81ED-4DB2-BD59-A6C34878D82A}">
                    <a16:rowId xmlns:a16="http://schemas.microsoft.com/office/drawing/2014/main" val="4152181376"/>
                  </a:ext>
                </a:extLst>
              </a:tr>
            </a:tbl>
          </a:graphicData>
        </a:graphic>
      </p:graphicFrame>
      <p:graphicFrame>
        <p:nvGraphicFramePr>
          <p:cNvPr id="14" name="Table 13">
            <a:extLst>
              <a:ext uri="{FF2B5EF4-FFF2-40B4-BE49-F238E27FC236}">
                <a16:creationId xmlns:a16="http://schemas.microsoft.com/office/drawing/2014/main" id="{EF4EE834-DB1C-4E04-9F8D-B656F888B5BA}"/>
              </a:ext>
            </a:extLst>
          </p:cNvPr>
          <p:cNvGraphicFramePr>
            <a:graphicFrameLocks noGrp="1"/>
          </p:cNvGraphicFramePr>
          <p:nvPr>
            <p:extLst>
              <p:ext uri="{D42A27DB-BD31-4B8C-83A1-F6EECF244321}">
                <p14:modId xmlns:p14="http://schemas.microsoft.com/office/powerpoint/2010/main" val="2939254914"/>
              </p:ext>
            </p:extLst>
          </p:nvPr>
        </p:nvGraphicFramePr>
        <p:xfrm>
          <a:off x="1059990" y="5296330"/>
          <a:ext cx="10279743" cy="396240"/>
        </p:xfrm>
        <a:graphic>
          <a:graphicData uri="http://schemas.openxmlformats.org/drawingml/2006/table">
            <a:tbl>
              <a:tblPr>
                <a:tableStyleId>{00A15C55-8517-42AA-B614-E9B94910E393}</a:tableStyleId>
              </a:tblPr>
              <a:tblGrid>
                <a:gridCol w="1261179">
                  <a:extLst>
                    <a:ext uri="{9D8B030D-6E8A-4147-A177-3AD203B41FA5}">
                      <a16:colId xmlns:a16="http://schemas.microsoft.com/office/drawing/2014/main" val="3541987785"/>
                    </a:ext>
                  </a:extLst>
                </a:gridCol>
                <a:gridCol w="6972050">
                  <a:extLst>
                    <a:ext uri="{9D8B030D-6E8A-4147-A177-3AD203B41FA5}">
                      <a16:colId xmlns:a16="http://schemas.microsoft.com/office/drawing/2014/main" val="3154564770"/>
                    </a:ext>
                  </a:extLst>
                </a:gridCol>
                <a:gridCol w="2046514">
                  <a:extLst>
                    <a:ext uri="{9D8B030D-6E8A-4147-A177-3AD203B41FA5}">
                      <a16:colId xmlns:a16="http://schemas.microsoft.com/office/drawing/2014/main" val="3375961247"/>
                    </a:ext>
                  </a:extLst>
                </a:gridCol>
              </a:tblGrid>
              <a:tr h="370840">
                <a:tc>
                  <a:txBody>
                    <a:bodyPr/>
                    <a:lstStyle/>
                    <a:p>
                      <a:r>
                        <a:rPr lang="en-IN" sz="2000" dirty="0"/>
                        <a:t>Sec. 63</a:t>
                      </a:r>
                    </a:p>
                  </a:txBody>
                  <a:tcPr/>
                </a:tc>
                <a:tc>
                  <a:txBody>
                    <a:bodyPr/>
                    <a:lstStyle/>
                    <a:p>
                      <a:r>
                        <a:rPr lang="en-US" sz="2000" dirty="0"/>
                        <a:t>Tax audit</a:t>
                      </a:r>
                      <a:endParaRPr lang="en-US" sz="2000" b="1" dirty="0"/>
                    </a:p>
                  </a:txBody>
                  <a:tcPr/>
                </a:tc>
                <a:tc>
                  <a:txBody>
                    <a:bodyPr/>
                    <a:lstStyle/>
                    <a:p>
                      <a:r>
                        <a:rPr lang="en-US" sz="2000" dirty="0"/>
                        <a:t>44AB</a:t>
                      </a:r>
                      <a:endParaRPr lang="en-IN" sz="2000" dirty="0"/>
                    </a:p>
                  </a:txBody>
                  <a:tcPr/>
                </a:tc>
                <a:extLst>
                  <a:ext uri="{0D108BD9-81ED-4DB2-BD59-A6C34878D82A}">
                    <a16:rowId xmlns:a16="http://schemas.microsoft.com/office/drawing/2014/main" val="4152181376"/>
                  </a:ext>
                </a:extLst>
              </a:tr>
            </a:tbl>
          </a:graphicData>
        </a:graphic>
      </p:graphicFrame>
    </p:spTree>
    <p:extLst>
      <p:ext uri="{BB962C8B-B14F-4D97-AF65-F5344CB8AC3E}">
        <p14:creationId xmlns:p14="http://schemas.microsoft.com/office/powerpoint/2010/main" val="199362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down)">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down)">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37112-0FAF-4DAC-B5B2-A8915DAE0CB9}"/>
              </a:ext>
            </a:extLst>
          </p:cNvPr>
          <p:cNvSpPr>
            <a:spLocks noGrp="1"/>
          </p:cNvSpPr>
          <p:nvPr>
            <p:ph type="title"/>
          </p:nvPr>
        </p:nvSpPr>
        <p:spPr>
          <a:xfrm>
            <a:off x="964812" y="365125"/>
            <a:ext cx="10515600" cy="1325563"/>
          </a:xfrm>
        </p:spPr>
        <p:txBody>
          <a:bodyPr/>
          <a:lstStyle/>
          <a:p>
            <a:r>
              <a:rPr lang="en-IN" dirty="0"/>
              <a:t>Profits and Gains of Business and Profession</a:t>
            </a:r>
          </a:p>
        </p:txBody>
      </p:sp>
      <p:graphicFrame>
        <p:nvGraphicFramePr>
          <p:cNvPr id="4" name="Table 3">
            <a:extLst>
              <a:ext uri="{FF2B5EF4-FFF2-40B4-BE49-F238E27FC236}">
                <a16:creationId xmlns:a16="http://schemas.microsoft.com/office/drawing/2014/main" id="{5FD078F4-7CC2-4322-A0C0-0743B9F45F11}"/>
              </a:ext>
            </a:extLst>
          </p:cNvPr>
          <p:cNvGraphicFramePr>
            <a:graphicFrameLocks noGrp="1"/>
          </p:cNvGraphicFramePr>
          <p:nvPr>
            <p:extLst>
              <p:ext uri="{D42A27DB-BD31-4B8C-83A1-F6EECF244321}">
                <p14:modId xmlns:p14="http://schemas.microsoft.com/office/powerpoint/2010/main" val="308279121"/>
              </p:ext>
            </p:extLst>
          </p:nvPr>
        </p:nvGraphicFramePr>
        <p:xfrm>
          <a:off x="1074057" y="1535940"/>
          <a:ext cx="10279743" cy="845134"/>
        </p:xfrm>
        <a:graphic>
          <a:graphicData uri="http://schemas.openxmlformats.org/drawingml/2006/table">
            <a:tbl>
              <a:tblPr>
                <a:tableStyleId>{21E4AEA4-8DFA-4A89-87EB-49C32662AFE0}</a:tableStyleId>
              </a:tblPr>
              <a:tblGrid>
                <a:gridCol w="1255486">
                  <a:extLst>
                    <a:ext uri="{9D8B030D-6E8A-4147-A177-3AD203B41FA5}">
                      <a16:colId xmlns:a16="http://schemas.microsoft.com/office/drawing/2014/main" val="3541987785"/>
                    </a:ext>
                  </a:extLst>
                </a:gridCol>
                <a:gridCol w="6977743">
                  <a:extLst>
                    <a:ext uri="{9D8B030D-6E8A-4147-A177-3AD203B41FA5}">
                      <a16:colId xmlns:a16="http://schemas.microsoft.com/office/drawing/2014/main" val="3154564770"/>
                    </a:ext>
                  </a:extLst>
                </a:gridCol>
                <a:gridCol w="2046514">
                  <a:extLst>
                    <a:ext uri="{9D8B030D-6E8A-4147-A177-3AD203B41FA5}">
                      <a16:colId xmlns:a16="http://schemas.microsoft.com/office/drawing/2014/main" val="3375961247"/>
                    </a:ext>
                  </a:extLst>
                </a:gridCol>
              </a:tblGrid>
              <a:tr h="845134">
                <a:tc>
                  <a:txBody>
                    <a:bodyPr/>
                    <a:lstStyle/>
                    <a:p>
                      <a:r>
                        <a:rPr lang="en-IN" sz="2000" dirty="0"/>
                        <a:t>Sec. 64,65 </a:t>
                      </a:r>
                    </a:p>
                  </a:txBody>
                  <a:tcPr/>
                </a:tc>
                <a:tc>
                  <a:txBody>
                    <a:bodyPr/>
                    <a:lstStyle/>
                    <a:p>
                      <a:r>
                        <a:rPr lang="en-US" sz="2000" b="0" dirty="0"/>
                        <a:t>Special provision for computing deductions in case of business reorganisation of co-operative banks</a:t>
                      </a:r>
                      <a:endParaRPr lang="en-IN" sz="2000" b="0" dirty="0">
                        <a:highlight>
                          <a:srgbClr val="FFFF00"/>
                        </a:highlight>
                      </a:endParaRPr>
                    </a:p>
                  </a:txBody>
                  <a:tcPr/>
                </a:tc>
                <a:tc>
                  <a:txBody>
                    <a:bodyPr/>
                    <a:lstStyle/>
                    <a:p>
                      <a:r>
                        <a:rPr lang="en-US" sz="2000" dirty="0"/>
                        <a:t>44DB</a:t>
                      </a:r>
                      <a:endParaRPr lang="en-IN" sz="2000" dirty="0"/>
                    </a:p>
                  </a:txBody>
                  <a:tcPr/>
                </a:tc>
                <a:extLst>
                  <a:ext uri="{0D108BD9-81ED-4DB2-BD59-A6C34878D82A}">
                    <a16:rowId xmlns:a16="http://schemas.microsoft.com/office/drawing/2014/main" val="4152181376"/>
                  </a:ext>
                </a:extLst>
              </a:tr>
            </a:tbl>
          </a:graphicData>
        </a:graphic>
      </p:graphicFrame>
      <p:graphicFrame>
        <p:nvGraphicFramePr>
          <p:cNvPr id="6" name="Table 5">
            <a:extLst>
              <a:ext uri="{FF2B5EF4-FFF2-40B4-BE49-F238E27FC236}">
                <a16:creationId xmlns:a16="http://schemas.microsoft.com/office/drawing/2014/main" id="{CE5CE783-A333-4509-A44D-F486E7A6B215}"/>
              </a:ext>
            </a:extLst>
          </p:cNvPr>
          <p:cNvGraphicFramePr>
            <a:graphicFrameLocks noGrp="1"/>
          </p:cNvGraphicFramePr>
          <p:nvPr>
            <p:extLst>
              <p:ext uri="{D42A27DB-BD31-4B8C-83A1-F6EECF244321}">
                <p14:modId xmlns:p14="http://schemas.microsoft.com/office/powerpoint/2010/main" val="206730656"/>
              </p:ext>
            </p:extLst>
          </p:nvPr>
        </p:nvGraphicFramePr>
        <p:xfrm>
          <a:off x="1074056" y="2423278"/>
          <a:ext cx="10279743" cy="396240"/>
        </p:xfrm>
        <a:graphic>
          <a:graphicData uri="http://schemas.openxmlformats.org/drawingml/2006/table">
            <a:tbl>
              <a:tblPr>
                <a:tableStyleId>{F5AB1C69-6EDB-4FF4-983F-18BD219EF322}</a:tableStyleId>
              </a:tblPr>
              <a:tblGrid>
                <a:gridCol w="1255486">
                  <a:extLst>
                    <a:ext uri="{9D8B030D-6E8A-4147-A177-3AD203B41FA5}">
                      <a16:colId xmlns:a16="http://schemas.microsoft.com/office/drawing/2014/main" val="3541987785"/>
                    </a:ext>
                  </a:extLst>
                </a:gridCol>
                <a:gridCol w="6977743">
                  <a:extLst>
                    <a:ext uri="{9D8B030D-6E8A-4147-A177-3AD203B41FA5}">
                      <a16:colId xmlns:a16="http://schemas.microsoft.com/office/drawing/2014/main" val="3154564770"/>
                    </a:ext>
                  </a:extLst>
                </a:gridCol>
                <a:gridCol w="2046514">
                  <a:extLst>
                    <a:ext uri="{9D8B030D-6E8A-4147-A177-3AD203B41FA5}">
                      <a16:colId xmlns:a16="http://schemas.microsoft.com/office/drawing/2014/main" val="3375961247"/>
                    </a:ext>
                  </a:extLst>
                </a:gridCol>
              </a:tblGrid>
              <a:tr h="370840">
                <a:tc>
                  <a:txBody>
                    <a:bodyPr/>
                    <a:lstStyle/>
                    <a:p>
                      <a:r>
                        <a:rPr lang="en-IN" sz="2000" dirty="0"/>
                        <a:t>Sec. 66</a:t>
                      </a:r>
                    </a:p>
                  </a:txBody>
                  <a:tcPr/>
                </a:tc>
                <a:tc>
                  <a:txBody>
                    <a:bodyPr/>
                    <a:lstStyle/>
                    <a:p>
                      <a:r>
                        <a:rPr lang="en-US" sz="2000" dirty="0"/>
                        <a:t>Interpretation</a:t>
                      </a:r>
                      <a:endParaRPr lang="en-IN" sz="2000" b="0" dirty="0">
                        <a:highlight>
                          <a:srgbClr val="FFFF00"/>
                        </a:highlight>
                      </a:endParaRPr>
                    </a:p>
                  </a:txBody>
                  <a:tcPr/>
                </a:tc>
                <a:tc>
                  <a:txBody>
                    <a:bodyPr/>
                    <a:lstStyle/>
                    <a:p>
                      <a:r>
                        <a:rPr lang="en-US" sz="2000" dirty="0"/>
                        <a:t>-</a:t>
                      </a:r>
                      <a:endParaRPr lang="en-IN" sz="2000" dirty="0"/>
                    </a:p>
                  </a:txBody>
                  <a:tcPr/>
                </a:tc>
                <a:extLst>
                  <a:ext uri="{0D108BD9-81ED-4DB2-BD59-A6C34878D82A}">
                    <a16:rowId xmlns:a16="http://schemas.microsoft.com/office/drawing/2014/main" val="4152181376"/>
                  </a:ext>
                </a:extLst>
              </a:tr>
            </a:tbl>
          </a:graphicData>
        </a:graphic>
      </p:graphicFrame>
    </p:spTree>
    <p:extLst>
      <p:ext uri="{BB962C8B-B14F-4D97-AF65-F5344CB8AC3E}">
        <p14:creationId xmlns:p14="http://schemas.microsoft.com/office/powerpoint/2010/main" val="1515711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37112-0FAF-4DAC-B5B2-A8915DAE0CB9}"/>
              </a:ext>
            </a:extLst>
          </p:cNvPr>
          <p:cNvSpPr>
            <a:spLocks noGrp="1"/>
          </p:cNvSpPr>
          <p:nvPr>
            <p:ph type="title"/>
          </p:nvPr>
        </p:nvSpPr>
        <p:spPr>
          <a:xfrm>
            <a:off x="1007011" y="365125"/>
            <a:ext cx="10515600" cy="1325563"/>
          </a:xfrm>
        </p:spPr>
        <p:txBody>
          <a:bodyPr/>
          <a:lstStyle/>
          <a:p>
            <a:r>
              <a:rPr lang="en-IN" dirty="0"/>
              <a:t>Mental Rewiring of Numbers</a:t>
            </a:r>
          </a:p>
        </p:txBody>
      </p:sp>
      <p:graphicFrame>
        <p:nvGraphicFramePr>
          <p:cNvPr id="4" name="Table 3">
            <a:extLst>
              <a:ext uri="{FF2B5EF4-FFF2-40B4-BE49-F238E27FC236}">
                <a16:creationId xmlns:a16="http://schemas.microsoft.com/office/drawing/2014/main" id="{5FD078F4-7CC2-4322-A0C0-0743B9F45F11}"/>
              </a:ext>
            </a:extLst>
          </p:cNvPr>
          <p:cNvGraphicFramePr>
            <a:graphicFrameLocks noGrp="1"/>
          </p:cNvGraphicFramePr>
          <p:nvPr/>
        </p:nvGraphicFramePr>
        <p:xfrm>
          <a:off x="1074057" y="2953434"/>
          <a:ext cx="10279743" cy="396240"/>
        </p:xfrm>
        <a:graphic>
          <a:graphicData uri="http://schemas.openxmlformats.org/drawingml/2006/table">
            <a:tbl>
              <a:tblPr>
                <a:tableStyleId>{21E4AEA4-8DFA-4A89-87EB-49C32662AFE0}</a:tableStyleId>
              </a:tblPr>
              <a:tblGrid>
                <a:gridCol w="1573893">
                  <a:extLst>
                    <a:ext uri="{9D8B030D-6E8A-4147-A177-3AD203B41FA5}">
                      <a16:colId xmlns:a16="http://schemas.microsoft.com/office/drawing/2014/main" val="3541987785"/>
                    </a:ext>
                  </a:extLst>
                </a:gridCol>
                <a:gridCol w="6659336">
                  <a:extLst>
                    <a:ext uri="{9D8B030D-6E8A-4147-A177-3AD203B41FA5}">
                      <a16:colId xmlns:a16="http://schemas.microsoft.com/office/drawing/2014/main" val="3154564770"/>
                    </a:ext>
                  </a:extLst>
                </a:gridCol>
                <a:gridCol w="2046514">
                  <a:extLst>
                    <a:ext uri="{9D8B030D-6E8A-4147-A177-3AD203B41FA5}">
                      <a16:colId xmlns:a16="http://schemas.microsoft.com/office/drawing/2014/main" val="3375961247"/>
                    </a:ext>
                  </a:extLst>
                </a:gridCol>
              </a:tblGrid>
              <a:tr h="370840">
                <a:tc>
                  <a:txBody>
                    <a:bodyPr/>
                    <a:lstStyle/>
                    <a:p>
                      <a:r>
                        <a:rPr lang="en-IN" sz="2000" dirty="0"/>
                        <a:t>Sec. 15 to 19</a:t>
                      </a:r>
                    </a:p>
                  </a:txBody>
                  <a:tcPr/>
                </a:tc>
                <a:tc>
                  <a:txBody>
                    <a:bodyPr/>
                    <a:lstStyle/>
                    <a:p>
                      <a:pPr algn="ctr"/>
                      <a:r>
                        <a:rPr lang="en-IN" sz="2000" b="0" dirty="0"/>
                        <a:t>Salaries</a:t>
                      </a:r>
                    </a:p>
                  </a:txBody>
                  <a:tcPr/>
                </a:tc>
                <a:tc>
                  <a:txBody>
                    <a:bodyPr/>
                    <a:lstStyle/>
                    <a:p>
                      <a:r>
                        <a:rPr lang="en-US" sz="2000" dirty="0"/>
                        <a:t>1</a:t>
                      </a:r>
                      <a:r>
                        <a:rPr lang="en-IN" sz="2000" dirty="0"/>
                        <a:t>5 to 17</a:t>
                      </a:r>
                    </a:p>
                  </a:txBody>
                  <a:tcPr/>
                </a:tc>
                <a:extLst>
                  <a:ext uri="{0D108BD9-81ED-4DB2-BD59-A6C34878D82A}">
                    <a16:rowId xmlns:a16="http://schemas.microsoft.com/office/drawing/2014/main" val="4152181376"/>
                  </a:ext>
                </a:extLst>
              </a:tr>
            </a:tbl>
          </a:graphicData>
        </a:graphic>
      </p:graphicFrame>
      <p:graphicFrame>
        <p:nvGraphicFramePr>
          <p:cNvPr id="6" name="Table 5">
            <a:extLst>
              <a:ext uri="{FF2B5EF4-FFF2-40B4-BE49-F238E27FC236}">
                <a16:creationId xmlns:a16="http://schemas.microsoft.com/office/drawing/2014/main" id="{CE5CE783-A333-4509-A44D-F486E7A6B215}"/>
              </a:ext>
            </a:extLst>
          </p:cNvPr>
          <p:cNvGraphicFramePr>
            <a:graphicFrameLocks noGrp="1"/>
          </p:cNvGraphicFramePr>
          <p:nvPr/>
        </p:nvGraphicFramePr>
        <p:xfrm>
          <a:off x="1074056" y="3465291"/>
          <a:ext cx="10279743" cy="396240"/>
        </p:xfrm>
        <a:graphic>
          <a:graphicData uri="http://schemas.openxmlformats.org/drawingml/2006/table">
            <a:tbl>
              <a:tblPr>
                <a:tableStyleId>{F5AB1C69-6EDB-4FF4-983F-18BD219EF322}</a:tableStyleId>
              </a:tblPr>
              <a:tblGrid>
                <a:gridCol w="1564369">
                  <a:extLst>
                    <a:ext uri="{9D8B030D-6E8A-4147-A177-3AD203B41FA5}">
                      <a16:colId xmlns:a16="http://schemas.microsoft.com/office/drawing/2014/main" val="3541987785"/>
                    </a:ext>
                  </a:extLst>
                </a:gridCol>
                <a:gridCol w="6668860">
                  <a:extLst>
                    <a:ext uri="{9D8B030D-6E8A-4147-A177-3AD203B41FA5}">
                      <a16:colId xmlns:a16="http://schemas.microsoft.com/office/drawing/2014/main" val="3154564770"/>
                    </a:ext>
                  </a:extLst>
                </a:gridCol>
                <a:gridCol w="2046514">
                  <a:extLst>
                    <a:ext uri="{9D8B030D-6E8A-4147-A177-3AD203B41FA5}">
                      <a16:colId xmlns:a16="http://schemas.microsoft.com/office/drawing/2014/main" val="3375961247"/>
                    </a:ext>
                  </a:extLst>
                </a:gridCol>
              </a:tblGrid>
              <a:tr h="370840">
                <a:tc>
                  <a:txBody>
                    <a:bodyPr/>
                    <a:lstStyle/>
                    <a:p>
                      <a:r>
                        <a:rPr lang="en-IN" sz="2000" dirty="0"/>
                        <a:t>Sec. 20 to 25</a:t>
                      </a:r>
                    </a:p>
                  </a:txBody>
                  <a:tcPr/>
                </a:tc>
                <a:tc>
                  <a:txBody>
                    <a:bodyPr/>
                    <a:lstStyle/>
                    <a:p>
                      <a:pPr algn="ctr"/>
                      <a:r>
                        <a:rPr lang="en-US" sz="2000" b="0" dirty="0"/>
                        <a:t>Income from House Property</a:t>
                      </a:r>
                      <a:endParaRPr lang="en-IN" sz="2000" b="0" dirty="0"/>
                    </a:p>
                  </a:txBody>
                  <a:tcPr/>
                </a:tc>
                <a:tc>
                  <a:txBody>
                    <a:bodyPr/>
                    <a:lstStyle/>
                    <a:p>
                      <a:r>
                        <a:rPr lang="en-US" sz="2000" dirty="0"/>
                        <a:t>2</a:t>
                      </a:r>
                      <a:r>
                        <a:rPr lang="en-IN" sz="2000" dirty="0"/>
                        <a:t>2 to 27</a:t>
                      </a:r>
                    </a:p>
                  </a:txBody>
                  <a:tcPr/>
                </a:tc>
                <a:extLst>
                  <a:ext uri="{0D108BD9-81ED-4DB2-BD59-A6C34878D82A}">
                    <a16:rowId xmlns:a16="http://schemas.microsoft.com/office/drawing/2014/main" val="4152181376"/>
                  </a:ext>
                </a:extLst>
              </a:tr>
            </a:tbl>
          </a:graphicData>
        </a:graphic>
      </p:graphicFrame>
      <p:graphicFrame>
        <p:nvGraphicFramePr>
          <p:cNvPr id="8" name="Table 7">
            <a:extLst>
              <a:ext uri="{FF2B5EF4-FFF2-40B4-BE49-F238E27FC236}">
                <a16:creationId xmlns:a16="http://schemas.microsoft.com/office/drawing/2014/main" id="{ABCE6481-5EF3-4E7E-A255-7779A0980780}"/>
              </a:ext>
            </a:extLst>
          </p:cNvPr>
          <p:cNvGraphicFramePr>
            <a:graphicFrameLocks noGrp="1"/>
          </p:cNvGraphicFramePr>
          <p:nvPr/>
        </p:nvGraphicFramePr>
        <p:xfrm>
          <a:off x="1074055" y="3961859"/>
          <a:ext cx="10279743" cy="396240"/>
        </p:xfrm>
        <a:graphic>
          <a:graphicData uri="http://schemas.openxmlformats.org/drawingml/2006/table">
            <a:tbl>
              <a:tblPr>
                <a:tableStyleId>{21E4AEA4-8DFA-4A89-87EB-49C32662AFE0}</a:tableStyleId>
              </a:tblPr>
              <a:tblGrid>
                <a:gridCol w="1554845">
                  <a:extLst>
                    <a:ext uri="{9D8B030D-6E8A-4147-A177-3AD203B41FA5}">
                      <a16:colId xmlns:a16="http://schemas.microsoft.com/office/drawing/2014/main" val="3541987785"/>
                    </a:ext>
                  </a:extLst>
                </a:gridCol>
                <a:gridCol w="6678384">
                  <a:extLst>
                    <a:ext uri="{9D8B030D-6E8A-4147-A177-3AD203B41FA5}">
                      <a16:colId xmlns:a16="http://schemas.microsoft.com/office/drawing/2014/main" val="3154564770"/>
                    </a:ext>
                  </a:extLst>
                </a:gridCol>
                <a:gridCol w="2046514">
                  <a:extLst>
                    <a:ext uri="{9D8B030D-6E8A-4147-A177-3AD203B41FA5}">
                      <a16:colId xmlns:a16="http://schemas.microsoft.com/office/drawing/2014/main" val="3375961247"/>
                    </a:ext>
                  </a:extLst>
                </a:gridCol>
              </a:tblGrid>
              <a:tr h="370840">
                <a:tc>
                  <a:txBody>
                    <a:bodyPr/>
                    <a:lstStyle/>
                    <a:p>
                      <a:r>
                        <a:rPr lang="en-IN" sz="2000" dirty="0"/>
                        <a:t>Sec. 26 to 66</a:t>
                      </a:r>
                    </a:p>
                  </a:txBody>
                  <a:tcPr/>
                </a:tc>
                <a:tc>
                  <a:txBody>
                    <a:bodyPr/>
                    <a:lstStyle/>
                    <a:p>
                      <a:pPr algn="ctr"/>
                      <a:r>
                        <a:rPr lang="en-US" sz="2000" dirty="0"/>
                        <a:t>Profits and Gains from Business or Profession</a:t>
                      </a:r>
                      <a:endParaRPr lang="en-IN" sz="2000" b="1" dirty="0"/>
                    </a:p>
                  </a:txBody>
                  <a:tcPr/>
                </a:tc>
                <a:tc>
                  <a:txBody>
                    <a:bodyPr/>
                    <a:lstStyle/>
                    <a:p>
                      <a:r>
                        <a:rPr lang="en-IN" sz="2000" dirty="0"/>
                        <a:t>28 to 44DB</a:t>
                      </a:r>
                    </a:p>
                  </a:txBody>
                  <a:tcPr/>
                </a:tc>
                <a:extLst>
                  <a:ext uri="{0D108BD9-81ED-4DB2-BD59-A6C34878D82A}">
                    <a16:rowId xmlns:a16="http://schemas.microsoft.com/office/drawing/2014/main" val="4152181376"/>
                  </a:ext>
                </a:extLst>
              </a:tr>
            </a:tbl>
          </a:graphicData>
        </a:graphic>
      </p:graphicFrame>
      <p:graphicFrame>
        <p:nvGraphicFramePr>
          <p:cNvPr id="9" name="Table 8">
            <a:extLst>
              <a:ext uri="{FF2B5EF4-FFF2-40B4-BE49-F238E27FC236}">
                <a16:creationId xmlns:a16="http://schemas.microsoft.com/office/drawing/2014/main" id="{1104DCC6-531C-4041-ADEA-F04D05F79F89}"/>
              </a:ext>
            </a:extLst>
          </p:cNvPr>
          <p:cNvGraphicFramePr>
            <a:graphicFrameLocks noGrp="1"/>
          </p:cNvGraphicFramePr>
          <p:nvPr/>
        </p:nvGraphicFramePr>
        <p:xfrm>
          <a:off x="1074055" y="4427722"/>
          <a:ext cx="10279743" cy="396240"/>
        </p:xfrm>
        <a:graphic>
          <a:graphicData uri="http://schemas.openxmlformats.org/drawingml/2006/table">
            <a:tbl>
              <a:tblPr>
                <a:tableStyleId>{93296810-A885-4BE3-A3E7-6D5BEEA58F35}</a:tableStyleId>
              </a:tblPr>
              <a:tblGrid>
                <a:gridCol w="1554845">
                  <a:extLst>
                    <a:ext uri="{9D8B030D-6E8A-4147-A177-3AD203B41FA5}">
                      <a16:colId xmlns:a16="http://schemas.microsoft.com/office/drawing/2014/main" val="3541987785"/>
                    </a:ext>
                  </a:extLst>
                </a:gridCol>
                <a:gridCol w="6678384">
                  <a:extLst>
                    <a:ext uri="{9D8B030D-6E8A-4147-A177-3AD203B41FA5}">
                      <a16:colId xmlns:a16="http://schemas.microsoft.com/office/drawing/2014/main" val="3154564770"/>
                    </a:ext>
                  </a:extLst>
                </a:gridCol>
                <a:gridCol w="2046514">
                  <a:extLst>
                    <a:ext uri="{9D8B030D-6E8A-4147-A177-3AD203B41FA5}">
                      <a16:colId xmlns:a16="http://schemas.microsoft.com/office/drawing/2014/main" val="3375961247"/>
                    </a:ext>
                  </a:extLst>
                </a:gridCol>
              </a:tblGrid>
              <a:tr h="370840">
                <a:tc>
                  <a:txBody>
                    <a:bodyPr/>
                    <a:lstStyle/>
                    <a:p>
                      <a:r>
                        <a:rPr lang="en-IN" sz="2000" dirty="0"/>
                        <a:t>Sec. 67 to 91</a:t>
                      </a:r>
                    </a:p>
                  </a:txBody>
                  <a:tcPr/>
                </a:tc>
                <a:tc>
                  <a:txBody>
                    <a:bodyPr/>
                    <a:lstStyle/>
                    <a:p>
                      <a:pPr algn="ctr"/>
                      <a:r>
                        <a:rPr lang="en-US" sz="2000" dirty="0"/>
                        <a:t>Capital Gains</a:t>
                      </a:r>
                      <a:endParaRPr lang="en-US" sz="2000" b="1" dirty="0"/>
                    </a:p>
                  </a:txBody>
                  <a:tcPr/>
                </a:tc>
                <a:tc>
                  <a:txBody>
                    <a:bodyPr/>
                    <a:lstStyle/>
                    <a:p>
                      <a:r>
                        <a:rPr lang="en-IN" sz="2000" dirty="0"/>
                        <a:t>45 to 55</a:t>
                      </a:r>
                    </a:p>
                  </a:txBody>
                  <a:tcPr/>
                </a:tc>
                <a:extLst>
                  <a:ext uri="{0D108BD9-81ED-4DB2-BD59-A6C34878D82A}">
                    <a16:rowId xmlns:a16="http://schemas.microsoft.com/office/drawing/2014/main" val="4152181376"/>
                  </a:ext>
                </a:extLst>
              </a:tr>
            </a:tbl>
          </a:graphicData>
        </a:graphic>
      </p:graphicFrame>
      <p:graphicFrame>
        <p:nvGraphicFramePr>
          <p:cNvPr id="12" name="Table 11">
            <a:extLst>
              <a:ext uri="{FF2B5EF4-FFF2-40B4-BE49-F238E27FC236}">
                <a16:creationId xmlns:a16="http://schemas.microsoft.com/office/drawing/2014/main" id="{6DD63210-0274-466B-BC96-4C3755CD3478}"/>
              </a:ext>
            </a:extLst>
          </p:cNvPr>
          <p:cNvGraphicFramePr>
            <a:graphicFrameLocks noGrp="1"/>
          </p:cNvGraphicFramePr>
          <p:nvPr/>
        </p:nvGraphicFramePr>
        <p:xfrm>
          <a:off x="1074057" y="4955770"/>
          <a:ext cx="10279743" cy="396240"/>
        </p:xfrm>
        <a:graphic>
          <a:graphicData uri="http://schemas.openxmlformats.org/drawingml/2006/table">
            <a:tbl>
              <a:tblPr>
                <a:tableStyleId>{00A15C55-8517-42AA-B614-E9B94910E393}</a:tableStyleId>
              </a:tblPr>
              <a:tblGrid>
                <a:gridCol w="1545318">
                  <a:extLst>
                    <a:ext uri="{9D8B030D-6E8A-4147-A177-3AD203B41FA5}">
                      <a16:colId xmlns:a16="http://schemas.microsoft.com/office/drawing/2014/main" val="3541987785"/>
                    </a:ext>
                  </a:extLst>
                </a:gridCol>
                <a:gridCol w="6687911">
                  <a:extLst>
                    <a:ext uri="{9D8B030D-6E8A-4147-A177-3AD203B41FA5}">
                      <a16:colId xmlns:a16="http://schemas.microsoft.com/office/drawing/2014/main" val="3154564770"/>
                    </a:ext>
                  </a:extLst>
                </a:gridCol>
                <a:gridCol w="2046514">
                  <a:extLst>
                    <a:ext uri="{9D8B030D-6E8A-4147-A177-3AD203B41FA5}">
                      <a16:colId xmlns:a16="http://schemas.microsoft.com/office/drawing/2014/main" val="3375961247"/>
                    </a:ext>
                  </a:extLst>
                </a:gridCol>
              </a:tblGrid>
              <a:tr h="370840">
                <a:tc>
                  <a:txBody>
                    <a:bodyPr/>
                    <a:lstStyle/>
                    <a:p>
                      <a:r>
                        <a:rPr lang="en-IN" sz="2000" dirty="0"/>
                        <a:t>Sec. 92 to 95</a:t>
                      </a:r>
                    </a:p>
                  </a:txBody>
                  <a:tcPr/>
                </a:tc>
                <a:tc>
                  <a:txBody>
                    <a:bodyPr/>
                    <a:lstStyle/>
                    <a:p>
                      <a:pPr algn="ctr"/>
                      <a:r>
                        <a:rPr lang="en-US" sz="2000" dirty="0"/>
                        <a:t>Income from Other Sources</a:t>
                      </a:r>
                      <a:endParaRPr lang="en-US" sz="2000" b="1" dirty="0"/>
                    </a:p>
                  </a:txBody>
                  <a:tcPr/>
                </a:tc>
                <a:tc>
                  <a:txBody>
                    <a:bodyPr/>
                    <a:lstStyle/>
                    <a:p>
                      <a:r>
                        <a:rPr lang="en-US" sz="2000" dirty="0"/>
                        <a:t>56 to 59</a:t>
                      </a:r>
                      <a:endParaRPr lang="en-IN" sz="2000" dirty="0"/>
                    </a:p>
                  </a:txBody>
                  <a:tcPr/>
                </a:tc>
                <a:extLst>
                  <a:ext uri="{0D108BD9-81ED-4DB2-BD59-A6C34878D82A}">
                    <a16:rowId xmlns:a16="http://schemas.microsoft.com/office/drawing/2014/main" val="4152181376"/>
                  </a:ext>
                </a:extLst>
              </a:tr>
            </a:tbl>
          </a:graphicData>
        </a:graphic>
      </p:graphicFrame>
      <p:graphicFrame>
        <p:nvGraphicFramePr>
          <p:cNvPr id="10" name="Table 9">
            <a:extLst>
              <a:ext uri="{FF2B5EF4-FFF2-40B4-BE49-F238E27FC236}">
                <a16:creationId xmlns:a16="http://schemas.microsoft.com/office/drawing/2014/main" id="{269FAB27-07F7-4B1A-8DB4-63684BE62B52}"/>
              </a:ext>
            </a:extLst>
          </p:cNvPr>
          <p:cNvGraphicFramePr>
            <a:graphicFrameLocks noGrp="1"/>
          </p:cNvGraphicFramePr>
          <p:nvPr/>
        </p:nvGraphicFramePr>
        <p:xfrm>
          <a:off x="1074055" y="1979225"/>
          <a:ext cx="10279743" cy="701040"/>
        </p:xfrm>
        <a:graphic>
          <a:graphicData uri="http://schemas.openxmlformats.org/drawingml/2006/table">
            <a:tbl>
              <a:tblPr>
                <a:tableStyleId>{284E427A-3D55-4303-BF80-6455036E1DE7}</a:tableStyleId>
              </a:tblPr>
              <a:tblGrid>
                <a:gridCol w="1255486">
                  <a:extLst>
                    <a:ext uri="{9D8B030D-6E8A-4147-A177-3AD203B41FA5}">
                      <a16:colId xmlns:a16="http://schemas.microsoft.com/office/drawing/2014/main" val="3541987785"/>
                    </a:ext>
                  </a:extLst>
                </a:gridCol>
                <a:gridCol w="6977743">
                  <a:extLst>
                    <a:ext uri="{9D8B030D-6E8A-4147-A177-3AD203B41FA5}">
                      <a16:colId xmlns:a16="http://schemas.microsoft.com/office/drawing/2014/main" val="3154564770"/>
                    </a:ext>
                  </a:extLst>
                </a:gridCol>
                <a:gridCol w="2046514">
                  <a:extLst>
                    <a:ext uri="{9D8B030D-6E8A-4147-A177-3AD203B41FA5}">
                      <a16:colId xmlns:a16="http://schemas.microsoft.com/office/drawing/2014/main" val="3375961247"/>
                    </a:ext>
                  </a:extLst>
                </a:gridCol>
              </a:tblGrid>
              <a:tr h="612905">
                <a:tc>
                  <a:txBody>
                    <a:bodyPr/>
                    <a:lstStyle/>
                    <a:p>
                      <a:r>
                        <a:rPr lang="en-IN" sz="2000" dirty="0"/>
                        <a:t>New Section</a:t>
                      </a:r>
                    </a:p>
                  </a:txBody>
                  <a:tcPr/>
                </a:tc>
                <a:tc>
                  <a:txBody>
                    <a:bodyPr/>
                    <a:lstStyle/>
                    <a:p>
                      <a:pPr algn="ctr"/>
                      <a:r>
                        <a:rPr lang="en-US" sz="2800" b="0" dirty="0"/>
                        <a:t>Provision</a:t>
                      </a:r>
                      <a:endParaRPr lang="en-IN" sz="2800" b="0" dirty="0"/>
                    </a:p>
                  </a:txBody>
                  <a:tcPr/>
                </a:tc>
                <a:tc>
                  <a:txBody>
                    <a:bodyPr/>
                    <a:lstStyle/>
                    <a:p>
                      <a:r>
                        <a:rPr lang="en-IN" sz="2000" dirty="0"/>
                        <a:t>Corresponding Old Section</a:t>
                      </a:r>
                    </a:p>
                  </a:txBody>
                  <a:tcPr/>
                </a:tc>
                <a:extLst>
                  <a:ext uri="{0D108BD9-81ED-4DB2-BD59-A6C34878D82A}">
                    <a16:rowId xmlns:a16="http://schemas.microsoft.com/office/drawing/2014/main" val="4152181376"/>
                  </a:ext>
                </a:extLst>
              </a:tr>
            </a:tbl>
          </a:graphicData>
        </a:graphic>
      </p:graphicFrame>
      <p:graphicFrame>
        <p:nvGraphicFramePr>
          <p:cNvPr id="11" name="Table 10">
            <a:extLst>
              <a:ext uri="{FF2B5EF4-FFF2-40B4-BE49-F238E27FC236}">
                <a16:creationId xmlns:a16="http://schemas.microsoft.com/office/drawing/2014/main" id="{64D02C48-F9B2-47E3-9FAF-83A9CE0F873C}"/>
              </a:ext>
            </a:extLst>
          </p:cNvPr>
          <p:cNvGraphicFramePr>
            <a:graphicFrameLocks noGrp="1"/>
          </p:cNvGraphicFramePr>
          <p:nvPr/>
        </p:nvGraphicFramePr>
        <p:xfrm>
          <a:off x="1074055" y="5483818"/>
          <a:ext cx="10279743" cy="701040"/>
        </p:xfrm>
        <a:graphic>
          <a:graphicData uri="http://schemas.openxmlformats.org/drawingml/2006/table">
            <a:tbl>
              <a:tblPr>
                <a:tableStyleId>{00A15C55-8517-42AA-B614-E9B94910E393}</a:tableStyleId>
              </a:tblPr>
              <a:tblGrid>
                <a:gridCol w="1545318">
                  <a:extLst>
                    <a:ext uri="{9D8B030D-6E8A-4147-A177-3AD203B41FA5}">
                      <a16:colId xmlns:a16="http://schemas.microsoft.com/office/drawing/2014/main" val="3541987785"/>
                    </a:ext>
                  </a:extLst>
                </a:gridCol>
                <a:gridCol w="6687911">
                  <a:extLst>
                    <a:ext uri="{9D8B030D-6E8A-4147-A177-3AD203B41FA5}">
                      <a16:colId xmlns:a16="http://schemas.microsoft.com/office/drawing/2014/main" val="3154564770"/>
                    </a:ext>
                  </a:extLst>
                </a:gridCol>
                <a:gridCol w="2046514">
                  <a:extLst>
                    <a:ext uri="{9D8B030D-6E8A-4147-A177-3AD203B41FA5}">
                      <a16:colId xmlns:a16="http://schemas.microsoft.com/office/drawing/2014/main" val="3375961247"/>
                    </a:ext>
                  </a:extLst>
                </a:gridCol>
              </a:tblGrid>
              <a:tr h="370840">
                <a:tc>
                  <a:txBody>
                    <a:bodyPr/>
                    <a:lstStyle/>
                    <a:p>
                      <a:r>
                        <a:rPr lang="en-IN" sz="2000" dirty="0"/>
                        <a:t>Sec. 391 to 402</a:t>
                      </a:r>
                    </a:p>
                  </a:txBody>
                  <a:tcPr/>
                </a:tc>
                <a:tc>
                  <a:txBody>
                    <a:bodyPr/>
                    <a:lstStyle/>
                    <a:p>
                      <a:pPr algn="ctr"/>
                      <a:r>
                        <a:rPr lang="en-US" sz="2000" dirty="0"/>
                        <a:t>TDS /TCS</a:t>
                      </a:r>
                      <a:endParaRPr lang="en-US" sz="2000" b="1" dirty="0"/>
                    </a:p>
                  </a:txBody>
                  <a:tcPr/>
                </a:tc>
                <a:tc>
                  <a:txBody>
                    <a:bodyPr/>
                    <a:lstStyle/>
                    <a:p>
                      <a:r>
                        <a:rPr lang="en-US" sz="2000" dirty="0"/>
                        <a:t>192 to 206CC</a:t>
                      </a:r>
                      <a:endParaRPr lang="en-IN" sz="2000" dirty="0"/>
                    </a:p>
                  </a:txBody>
                  <a:tcPr/>
                </a:tc>
                <a:extLst>
                  <a:ext uri="{0D108BD9-81ED-4DB2-BD59-A6C34878D82A}">
                    <a16:rowId xmlns:a16="http://schemas.microsoft.com/office/drawing/2014/main" val="4152181376"/>
                  </a:ext>
                </a:extLst>
              </a:tr>
            </a:tbl>
          </a:graphicData>
        </a:graphic>
      </p:graphicFrame>
    </p:spTree>
    <p:extLst>
      <p:ext uri="{BB962C8B-B14F-4D97-AF65-F5344CB8AC3E}">
        <p14:creationId xmlns:p14="http://schemas.microsoft.com/office/powerpoint/2010/main" val="4248792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down)">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82316-15F5-1F71-E515-61FEEF223E3C}"/>
              </a:ext>
            </a:extLst>
          </p:cNvPr>
          <p:cNvSpPr>
            <a:spLocks noGrp="1"/>
          </p:cNvSpPr>
          <p:nvPr>
            <p:ph type="title"/>
          </p:nvPr>
        </p:nvSpPr>
        <p:spPr/>
        <p:txBody>
          <a:bodyPr/>
          <a:lstStyle/>
          <a:p>
            <a:r>
              <a:rPr lang="en-US" dirty="0"/>
              <a:t>Capital Gains</a:t>
            </a:r>
            <a:endParaRPr lang="en-IN" dirty="0"/>
          </a:p>
        </p:txBody>
      </p:sp>
      <p:sp>
        <p:nvSpPr>
          <p:cNvPr id="3" name="Text Placeholder 2">
            <a:extLst>
              <a:ext uri="{FF2B5EF4-FFF2-40B4-BE49-F238E27FC236}">
                <a16:creationId xmlns:a16="http://schemas.microsoft.com/office/drawing/2014/main" id="{28CF81BD-42E0-CE83-9520-6A6DB9F34C77}"/>
              </a:ext>
            </a:extLst>
          </p:cNvPr>
          <p:cNvSpPr>
            <a:spLocks noGrp="1"/>
          </p:cNvSpPr>
          <p:nvPr>
            <p:ph type="body" idx="1"/>
          </p:nvPr>
        </p:nvSpPr>
        <p:spPr/>
        <p:txBody>
          <a:bodyPr/>
          <a:lstStyle/>
          <a:p>
            <a:r>
              <a:rPr lang="en-IN" dirty="0"/>
              <a:t>Same Story… Continue</a:t>
            </a:r>
          </a:p>
        </p:txBody>
      </p:sp>
    </p:spTree>
    <p:extLst>
      <p:ext uri="{BB962C8B-B14F-4D97-AF65-F5344CB8AC3E}">
        <p14:creationId xmlns:p14="http://schemas.microsoft.com/office/powerpoint/2010/main" val="4351733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EA871-5F66-4CC3-912C-C440A9C6F535}"/>
              </a:ext>
            </a:extLst>
          </p:cNvPr>
          <p:cNvSpPr>
            <a:spLocks noGrp="1"/>
          </p:cNvSpPr>
          <p:nvPr>
            <p:ph type="title"/>
          </p:nvPr>
        </p:nvSpPr>
        <p:spPr/>
        <p:txBody>
          <a:bodyPr/>
          <a:lstStyle/>
          <a:p>
            <a:r>
              <a:rPr lang="en-IN" dirty="0"/>
              <a:t>Sec. 67 -Charging Provisions (Present Sec. 45)</a:t>
            </a:r>
          </a:p>
        </p:txBody>
      </p:sp>
      <p:sp>
        <p:nvSpPr>
          <p:cNvPr id="3" name="Content Placeholder 2">
            <a:extLst>
              <a:ext uri="{FF2B5EF4-FFF2-40B4-BE49-F238E27FC236}">
                <a16:creationId xmlns:a16="http://schemas.microsoft.com/office/drawing/2014/main" id="{52E69464-8AB6-49DB-91E3-857466C7E83C}"/>
              </a:ext>
            </a:extLst>
          </p:cNvPr>
          <p:cNvSpPr>
            <a:spLocks noGrp="1"/>
          </p:cNvSpPr>
          <p:nvPr>
            <p:ph idx="1"/>
          </p:nvPr>
        </p:nvSpPr>
        <p:spPr/>
        <p:txBody>
          <a:bodyPr/>
          <a:lstStyle/>
          <a:p>
            <a:r>
              <a:rPr lang="en-IN" dirty="0" err="1"/>
              <a:t>S.s.</a:t>
            </a:r>
            <a:r>
              <a:rPr lang="en-IN" dirty="0"/>
              <a:t> 1 - Normal Transfers</a:t>
            </a:r>
          </a:p>
          <a:p>
            <a:r>
              <a:rPr lang="en-IN" dirty="0" err="1"/>
              <a:t>S.s.</a:t>
            </a:r>
            <a:r>
              <a:rPr lang="en-IN" dirty="0"/>
              <a:t> 6- Conversion into stock in trade</a:t>
            </a:r>
          </a:p>
          <a:p>
            <a:r>
              <a:rPr lang="en-IN" dirty="0" err="1"/>
              <a:t>S.s.</a:t>
            </a:r>
            <a:r>
              <a:rPr lang="en-IN" dirty="0"/>
              <a:t> 9- Transfer by partner </a:t>
            </a:r>
          </a:p>
          <a:p>
            <a:r>
              <a:rPr lang="en-IN" dirty="0"/>
              <a:t>S.s.10-  Reconstitution of Partnership</a:t>
            </a:r>
          </a:p>
          <a:p>
            <a:r>
              <a:rPr lang="en-IN" dirty="0" err="1"/>
              <a:t>S.s.</a:t>
            </a:r>
            <a:r>
              <a:rPr lang="en-IN" dirty="0"/>
              <a:t> 14- Joint Development Agreement</a:t>
            </a:r>
          </a:p>
        </p:txBody>
      </p:sp>
    </p:spTree>
    <p:extLst>
      <p:ext uri="{BB962C8B-B14F-4D97-AF65-F5344CB8AC3E}">
        <p14:creationId xmlns:p14="http://schemas.microsoft.com/office/powerpoint/2010/main" val="3984562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750"/>
                                        <p:tgtEl>
                                          <p:spTgt spid="3">
                                            <p:txEl>
                                              <p:pRg st="0" end="0"/>
                                            </p:txEl>
                                          </p:spTgt>
                                        </p:tgtEl>
                                      </p:cBhvr>
                                    </p:animEffect>
                                  </p:childTnLst>
                                </p:cTn>
                              </p:par>
                            </p:childTnLst>
                          </p:cTn>
                        </p:par>
                        <p:par>
                          <p:cTn id="8" fill="hold">
                            <p:stCondLst>
                              <p:cond delay="750"/>
                            </p:stCondLst>
                            <p:childTnLst>
                              <p:par>
                                <p:cTn id="9" presetID="22" presetClass="entr" presetSubtype="4"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down)">
                                      <p:cBhvr>
                                        <p:cTn id="11" dur="750"/>
                                        <p:tgtEl>
                                          <p:spTgt spid="3">
                                            <p:txEl>
                                              <p:pRg st="1" end="1"/>
                                            </p:txEl>
                                          </p:spTgt>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750"/>
                                        <p:tgtEl>
                                          <p:spTgt spid="3">
                                            <p:txEl>
                                              <p:pRg st="2" end="2"/>
                                            </p:txEl>
                                          </p:spTgt>
                                        </p:tgtEl>
                                      </p:cBhvr>
                                    </p:animEffect>
                                  </p:childTnLst>
                                </p:cTn>
                              </p:par>
                            </p:childTnLst>
                          </p:cTn>
                        </p:par>
                        <p:par>
                          <p:cTn id="16" fill="hold">
                            <p:stCondLst>
                              <p:cond delay="2250"/>
                            </p:stCondLst>
                            <p:childTnLst>
                              <p:par>
                                <p:cTn id="17" presetID="22" presetClass="entr" presetSubtype="4"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down)">
                                      <p:cBhvr>
                                        <p:cTn id="19" dur="750"/>
                                        <p:tgtEl>
                                          <p:spTgt spid="3">
                                            <p:txEl>
                                              <p:pRg st="3" end="3"/>
                                            </p:txEl>
                                          </p:spTgt>
                                        </p:tgtEl>
                                      </p:cBhvr>
                                    </p:animEffect>
                                  </p:childTnLst>
                                </p:cTn>
                              </p:par>
                            </p:childTnLst>
                          </p:cTn>
                        </p:par>
                        <p:par>
                          <p:cTn id="20" fill="hold">
                            <p:stCondLst>
                              <p:cond delay="3000"/>
                            </p:stCondLst>
                            <p:childTnLst>
                              <p:par>
                                <p:cTn id="21" presetID="22" presetClass="entr" presetSubtype="4"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down)">
                                      <p:cBhvr>
                                        <p:cTn id="23" dur="75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BA3CA-B59C-4056-8DC5-CD36817413C4}"/>
              </a:ext>
            </a:extLst>
          </p:cNvPr>
          <p:cNvSpPr>
            <a:spLocks noGrp="1"/>
          </p:cNvSpPr>
          <p:nvPr>
            <p:ph type="title"/>
          </p:nvPr>
        </p:nvSpPr>
        <p:spPr/>
        <p:txBody>
          <a:bodyPr/>
          <a:lstStyle/>
          <a:p>
            <a:r>
              <a:rPr lang="en-US" dirty="0"/>
              <a:t>Sec. 70- Transactions not regarded as transfer (Present Sec. 47)</a:t>
            </a:r>
            <a:endParaRPr lang="en-IN" dirty="0"/>
          </a:p>
        </p:txBody>
      </p:sp>
      <p:sp>
        <p:nvSpPr>
          <p:cNvPr id="3" name="Content Placeholder 2">
            <a:extLst>
              <a:ext uri="{FF2B5EF4-FFF2-40B4-BE49-F238E27FC236}">
                <a16:creationId xmlns:a16="http://schemas.microsoft.com/office/drawing/2014/main" id="{56C4D6FF-C508-4E96-B3E3-3E71643A8E61}"/>
              </a:ext>
            </a:extLst>
          </p:cNvPr>
          <p:cNvSpPr>
            <a:spLocks noGrp="1"/>
          </p:cNvSpPr>
          <p:nvPr>
            <p:ph idx="1"/>
          </p:nvPr>
        </p:nvSpPr>
        <p:spPr/>
        <p:txBody>
          <a:bodyPr/>
          <a:lstStyle/>
          <a:p>
            <a:r>
              <a:rPr lang="en-IN" dirty="0"/>
              <a:t>De-cluttering of presentation</a:t>
            </a:r>
          </a:p>
          <a:p>
            <a:r>
              <a:rPr lang="en-IN" dirty="0"/>
              <a:t>No more clause (via), (</a:t>
            </a:r>
            <a:r>
              <a:rPr lang="en-IN" dirty="0" err="1"/>
              <a:t>viaa</a:t>
            </a:r>
            <a:r>
              <a:rPr lang="en-IN" dirty="0"/>
              <a:t>), (</a:t>
            </a:r>
            <a:r>
              <a:rPr lang="en-IN" dirty="0" err="1"/>
              <a:t>viab</a:t>
            </a:r>
            <a:r>
              <a:rPr lang="en-IN" dirty="0"/>
              <a:t>),(</a:t>
            </a:r>
            <a:r>
              <a:rPr lang="en-IN" dirty="0" err="1"/>
              <a:t>vib</a:t>
            </a:r>
            <a:r>
              <a:rPr lang="en-IN" dirty="0"/>
              <a:t>) etc. </a:t>
            </a:r>
          </a:p>
          <a:p>
            <a:r>
              <a:rPr lang="en-IN" dirty="0"/>
              <a:t>Neatly numbered clauses- from clause (a) to clause (</a:t>
            </a:r>
            <a:r>
              <a:rPr lang="en-IN" dirty="0" err="1"/>
              <a:t>zl</a:t>
            </a:r>
            <a:r>
              <a:rPr lang="en-IN" dirty="0"/>
              <a:t>)</a:t>
            </a:r>
          </a:p>
          <a:p>
            <a:endParaRPr lang="en-IN" dirty="0"/>
          </a:p>
        </p:txBody>
      </p:sp>
    </p:spTree>
    <p:extLst>
      <p:ext uri="{BB962C8B-B14F-4D97-AF65-F5344CB8AC3E}">
        <p14:creationId xmlns:p14="http://schemas.microsoft.com/office/powerpoint/2010/main" val="26296899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80141-E667-4EDB-BBCD-2CD827C96159}"/>
              </a:ext>
            </a:extLst>
          </p:cNvPr>
          <p:cNvSpPr>
            <a:spLocks noGrp="1"/>
          </p:cNvSpPr>
          <p:nvPr>
            <p:ph type="title"/>
          </p:nvPr>
        </p:nvSpPr>
        <p:spPr/>
        <p:txBody>
          <a:bodyPr/>
          <a:lstStyle/>
          <a:p>
            <a:r>
              <a:rPr lang="en-IN" dirty="0"/>
              <a:t>Sec. 72- Computation (Present Sec. 48)</a:t>
            </a:r>
          </a:p>
        </p:txBody>
      </p:sp>
      <p:sp>
        <p:nvSpPr>
          <p:cNvPr id="3" name="Content Placeholder 2">
            <a:extLst>
              <a:ext uri="{FF2B5EF4-FFF2-40B4-BE49-F238E27FC236}">
                <a16:creationId xmlns:a16="http://schemas.microsoft.com/office/drawing/2014/main" id="{E4C17EC6-20EF-424D-B492-83A237DEE989}"/>
              </a:ext>
            </a:extLst>
          </p:cNvPr>
          <p:cNvSpPr>
            <a:spLocks noGrp="1"/>
          </p:cNvSpPr>
          <p:nvPr>
            <p:ph idx="1"/>
          </p:nvPr>
        </p:nvSpPr>
        <p:spPr/>
        <p:txBody>
          <a:bodyPr>
            <a:normAutofit/>
          </a:bodyPr>
          <a:lstStyle/>
          <a:p>
            <a:r>
              <a:rPr lang="en-IN" dirty="0">
                <a:solidFill>
                  <a:srgbClr val="FF0000"/>
                </a:solidFill>
              </a:rPr>
              <a:t>Indexation is now history.</a:t>
            </a:r>
          </a:p>
          <a:p>
            <a:pPr lvl="1"/>
            <a:r>
              <a:rPr lang="en-IN" dirty="0"/>
              <a:t>No more a part of computation.</a:t>
            </a:r>
          </a:p>
          <a:p>
            <a:pPr lvl="1"/>
            <a:r>
              <a:rPr lang="en-IN" dirty="0"/>
              <a:t>Reference now available  only for limited purposes of Sec. 197 (Present Sec. 112)- for computation of long term tax in specified case.</a:t>
            </a:r>
          </a:p>
          <a:p>
            <a:pPr algn="just"/>
            <a:r>
              <a:rPr lang="en-IN" dirty="0">
                <a:solidFill>
                  <a:srgbClr val="FF0000"/>
                </a:solidFill>
              </a:rPr>
              <a:t>For all purposes like Set off/Carry forward of losses, exemptions u/s. 82 to 86 (present sec. 54 to 54F), computation has to be without indexation. </a:t>
            </a:r>
          </a:p>
          <a:p>
            <a:pPr algn="just"/>
            <a:r>
              <a:rPr lang="en-IN" dirty="0">
                <a:solidFill>
                  <a:srgbClr val="FF0000"/>
                </a:solidFill>
              </a:rPr>
              <a:t>Cases where date of transfer is in 1961 Act but year of taxability is in 2025 Act – like conversion of capital asset into stock in trade- whether indexation would be allowed?</a:t>
            </a:r>
          </a:p>
        </p:txBody>
      </p:sp>
    </p:spTree>
    <p:extLst>
      <p:ext uri="{BB962C8B-B14F-4D97-AF65-F5344CB8AC3E}">
        <p14:creationId xmlns:p14="http://schemas.microsoft.com/office/powerpoint/2010/main" val="283380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up)">
                                      <p:cBhvr>
                                        <p:cTn id="10" dur="500"/>
                                        <p:tgtEl>
                                          <p:spTgt spid="3">
                                            <p:txEl>
                                              <p:pRg st="1" end="1"/>
                                            </p:tx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up)">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up)">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up)">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14726-B157-4985-8A8F-B0B2995C9A3E}"/>
              </a:ext>
            </a:extLst>
          </p:cNvPr>
          <p:cNvSpPr>
            <a:spLocks noGrp="1"/>
          </p:cNvSpPr>
          <p:nvPr>
            <p:ph type="title"/>
          </p:nvPr>
        </p:nvSpPr>
        <p:spPr/>
        <p:txBody>
          <a:bodyPr/>
          <a:lstStyle/>
          <a:p>
            <a:r>
              <a:rPr lang="en-IN" dirty="0"/>
              <a:t>Deductibility of Interest</a:t>
            </a:r>
          </a:p>
        </p:txBody>
      </p:sp>
      <p:sp>
        <p:nvSpPr>
          <p:cNvPr id="3" name="Content Placeholder 2">
            <a:extLst>
              <a:ext uri="{FF2B5EF4-FFF2-40B4-BE49-F238E27FC236}">
                <a16:creationId xmlns:a16="http://schemas.microsoft.com/office/drawing/2014/main" id="{417D7586-8AE5-45C1-8F5A-24DA6A62EF58}"/>
              </a:ext>
            </a:extLst>
          </p:cNvPr>
          <p:cNvSpPr>
            <a:spLocks noGrp="1"/>
          </p:cNvSpPr>
          <p:nvPr>
            <p:ph idx="1"/>
          </p:nvPr>
        </p:nvSpPr>
        <p:spPr/>
        <p:txBody>
          <a:bodyPr/>
          <a:lstStyle/>
          <a:p>
            <a:pPr marL="0" indent="0">
              <a:buNone/>
            </a:pPr>
            <a:r>
              <a:rPr lang="en-US" i="1" dirty="0"/>
              <a:t>(3) </a:t>
            </a:r>
            <a:r>
              <a:rPr lang="en-US" dirty="0"/>
              <a:t>In computing the income chargeable under the head “Capital gains”, the following amounts shall not be allowed as a deduction:—</a:t>
            </a:r>
          </a:p>
          <a:p>
            <a:pPr marL="914400" lvl="1" indent="-457200">
              <a:buAutoNum type="alphaLcParenBoth"/>
            </a:pPr>
            <a:r>
              <a:rPr lang="en-US" dirty="0"/>
              <a:t>the interest claimed as deduction under section 22(</a:t>
            </a:r>
            <a:r>
              <a:rPr lang="en-US" i="1" dirty="0"/>
              <a:t>1</a:t>
            </a:r>
            <a:r>
              <a:rPr lang="en-US" dirty="0"/>
              <a:t>)(</a:t>
            </a:r>
            <a:r>
              <a:rPr lang="en-US" i="1" dirty="0"/>
              <a:t>b</a:t>
            </a:r>
            <a:r>
              <a:rPr lang="en-US" dirty="0"/>
              <a:t>) or under </a:t>
            </a:r>
            <a:r>
              <a:rPr lang="en-IN" dirty="0"/>
              <a:t>Chapter VIII;….</a:t>
            </a:r>
          </a:p>
          <a:p>
            <a:pPr marL="0" indent="0" algn="just">
              <a:buNone/>
            </a:pPr>
            <a:r>
              <a:rPr lang="en-IN" dirty="0">
                <a:solidFill>
                  <a:srgbClr val="FF0000"/>
                </a:solidFill>
              </a:rPr>
              <a:t>Whether any interest which is not covered in above, can be claimed as deduction?</a:t>
            </a:r>
          </a:p>
          <a:p>
            <a:pPr marL="0" indent="0">
              <a:buNone/>
            </a:pPr>
            <a:endParaRPr lang="en-IN" dirty="0"/>
          </a:p>
        </p:txBody>
      </p:sp>
    </p:spTree>
    <p:extLst>
      <p:ext uri="{BB962C8B-B14F-4D97-AF65-F5344CB8AC3E}">
        <p14:creationId xmlns:p14="http://schemas.microsoft.com/office/powerpoint/2010/main" val="15249499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A56A4-30B7-4BED-8469-AC39DFA42396}"/>
              </a:ext>
            </a:extLst>
          </p:cNvPr>
          <p:cNvSpPr>
            <a:spLocks noGrp="1"/>
          </p:cNvSpPr>
          <p:nvPr>
            <p:ph type="title"/>
          </p:nvPr>
        </p:nvSpPr>
        <p:spPr/>
        <p:txBody>
          <a:bodyPr/>
          <a:lstStyle/>
          <a:p>
            <a:r>
              <a:rPr lang="en-IN" dirty="0"/>
              <a:t>Sec. 73- Cost of acquisition in Previous Owner cases etc. (Present Sec. 49)</a:t>
            </a:r>
          </a:p>
        </p:txBody>
      </p:sp>
      <p:sp>
        <p:nvSpPr>
          <p:cNvPr id="3" name="Content Placeholder 2">
            <a:extLst>
              <a:ext uri="{FF2B5EF4-FFF2-40B4-BE49-F238E27FC236}">
                <a16:creationId xmlns:a16="http://schemas.microsoft.com/office/drawing/2014/main" id="{4F1CD09D-B729-41FF-875E-E5D1DB3AB40A}"/>
              </a:ext>
            </a:extLst>
          </p:cNvPr>
          <p:cNvSpPr>
            <a:spLocks noGrp="1"/>
          </p:cNvSpPr>
          <p:nvPr>
            <p:ph idx="1"/>
          </p:nvPr>
        </p:nvSpPr>
        <p:spPr/>
        <p:txBody>
          <a:bodyPr/>
          <a:lstStyle/>
          <a:p>
            <a:pPr marL="0" indent="0">
              <a:buNone/>
            </a:pPr>
            <a:r>
              <a:rPr lang="en-IN" dirty="0"/>
              <a:t>All cases converted into 24 Table Entries</a:t>
            </a:r>
          </a:p>
          <a:p>
            <a:pPr marL="0" indent="0">
              <a:buNone/>
            </a:pPr>
            <a:endParaRPr lang="en-IN" dirty="0"/>
          </a:p>
        </p:txBody>
      </p:sp>
      <p:pic>
        <p:nvPicPr>
          <p:cNvPr id="4" name="Picture 3">
            <a:extLst>
              <a:ext uri="{FF2B5EF4-FFF2-40B4-BE49-F238E27FC236}">
                <a16:creationId xmlns:a16="http://schemas.microsoft.com/office/drawing/2014/main" id="{6E633C19-911E-4595-99D3-24CDC9E6BE54}"/>
              </a:ext>
            </a:extLst>
          </p:cNvPr>
          <p:cNvPicPr>
            <a:picLocks noChangeAspect="1"/>
          </p:cNvPicPr>
          <p:nvPr/>
        </p:nvPicPr>
        <p:blipFill>
          <a:blip r:embed="rId2"/>
          <a:stretch>
            <a:fillRect/>
          </a:stretch>
        </p:blipFill>
        <p:spPr>
          <a:xfrm>
            <a:off x="1174457" y="2448627"/>
            <a:ext cx="9843085" cy="3562533"/>
          </a:xfrm>
          <a:prstGeom prst="rect">
            <a:avLst/>
          </a:prstGeom>
        </p:spPr>
      </p:pic>
    </p:spTree>
    <p:extLst>
      <p:ext uri="{BB962C8B-B14F-4D97-AF65-F5344CB8AC3E}">
        <p14:creationId xmlns:p14="http://schemas.microsoft.com/office/powerpoint/2010/main" val="422553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37112-0FAF-4DAC-B5B2-A8915DAE0CB9}"/>
              </a:ext>
            </a:extLst>
          </p:cNvPr>
          <p:cNvSpPr>
            <a:spLocks noGrp="1"/>
          </p:cNvSpPr>
          <p:nvPr>
            <p:ph type="title"/>
          </p:nvPr>
        </p:nvSpPr>
        <p:spPr>
          <a:xfrm>
            <a:off x="964812" y="365126"/>
            <a:ext cx="10515600" cy="1028246"/>
          </a:xfrm>
        </p:spPr>
        <p:txBody>
          <a:bodyPr>
            <a:normAutofit fontScale="90000"/>
          </a:bodyPr>
          <a:lstStyle/>
          <a:p>
            <a:r>
              <a:rPr lang="en-IN" dirty="0"/>
              <a:t>Special Provisions : Sec. 50 to 50D of present act</a:t>
            </a:r>
          </a:p>
        </p:txBody>
      </p:sp>
      <p:graphicFrame>
        <p:nvGraphicFramePr>
          <p:cNvPr id="4" name="Table 3">
            <a:extLst>
              <a:ext uri="{FF2B5EF4-FFF2-40B4-BE49-F238E27FC236}">
                <a16:creationId xmlns:a16="http://schemas.microsoft.com/office/drawing/2014/main" id="{5FD078F4-7CC2-4322-A0C0-0743B9F45F11}"/>
              </a:ext>
            </a:extLst>
          </p:cNvPr>
          <p:cNvGraphicFramePr>
            <a:graphicFrameLocks noGrp="1"/>
          </p:cNvGraphicFramePr>
          <p:nvPr>
            <p:extLst>
              <p:ext uri="{D42A27DB-BD31-4B8C-83A1-F6EECF244321}">
                <p14:modId xmlns:p14="http://schemas.microsoft.com/office/powerpoint/2010/main" val="4272309768"/>
              </p:ext>
            </p:extLst>
          </p:nvPr>
        </p:nvGraphicFramePr>
        <p:xfrm>
          <a:off x="1074057" y="2314686"/>
          <a:ext cx="10279743" cy="701040"/>
        </p:xfrm>
        <a:graphic>
          <a:graphicData uri="http://schemas.openxmlformats.org/drawingml/2006/table">
            <a:tbl>
              <a:tblPr>
                <a:tableStyleId>{21E4AEA4-8DFA-4A89-87EB-49C32662AFE0}</a:tableStyleId>
              </a:tblPr>
              <a:tblGrid>
                <a:gridCol w="1255486">
                  <a:extLst>
                    <a:ext uri="{9D8B030D-6E8A-4147-A177-3AD203B41FA5}">
                      <a16:colId xmlns:a16="http://schemas.microsoft.com/office/drawing/2014/main" val="3541987785"/>
                    </a:ext>
                  </a:extLst>
                </a:gridCol>
                <a:gridCol w="6977743">
                  <a:extLst>
                    <a:ext uri="{9D8B030D-6E8A-4147-A177-3AD203B41FA5}">
                      <a16:colId xmlns:a16="http://schemas.microsoft.com/office/drawing/2014/main" val="3154564770"/>
                    </a:ext>
                  </a:extLst>
                </a:gridCol>
                <a:gridCol w="2046514">
                  <a:extLst>
                    <a:ext uri="{9D8B030D-6E8A-4147-A177-3AD203B41FA5}">
                      <a16:colId xmlns:a16="http://schemas.microsoft.com/office/drawing/2014/main" val="3375961247"/>
                    </a:ext>
                  </a:extLst>
                </a:gridCol>
              </a:tblGrid>
              <a:tr h="370840">
                <a:tc>
                  <a:txBody>
                    <a:bodyPr/>
                    <a:lstStyle/>
                    <a:p>
                      <a:r>
                        <a:rPr lang="en-IN" sz="2000" dirty="0"/>
                        <a:t>Sec. 75</a:t>
                      </a:r>
                    </a:p>
                  </a:txBody>
                  <a:tcPr/>
                </a:tc>
                <a:tc>
                  <a:txBody>
                    <a:bodyPr/>
                    <a:lstStyle/>
                    <a:p>
                      <a:r>
                        <a:rPr lang="en-US" sz="2000" b="0" dirty="0"/>
                        <a:t>Special provision for cost of acquisition in case of depreciable asset</a:t>
                      </a:r>
                      <a:endParaRPr lang="en-IN" sz="2000" b="0" dirty="0"/>
                    </a:p>
                  </a:txBody>
                  <a:tcPr/>
                </a:tc>
                <a:tc>
                  <a:txBody>
                    <a:bodyPr/>
                    <a:lstStyle/>
                    <a:p>
                      <a:r>
                        <a:rPr lang="en-US" sz="2000" dirty="0"/>
                        <a:t>50A</a:t>
                      </a:r>
                      <a:endParaRPr lang="en-IN" sz="2000" dirty="0"/>
                    </a:p>
                  </a:txBody>
                  <a:tcPr/>
                </a:tc>
                <a:extLst>
                  <a:ext uri="{0D108BD9-81ED-4DB2-BD59-A6C34878D82A}">
                    <a16:rowId xmlns:a16="http://schemas.microsoft.com/office/drawing/2014/main" val="4152181376"/>
                  </a:ext>
                </a:extLst>
              </a:tr>
            </a:tbl>
          </a:graphicData>
        </a:graphic>
      </p:graphicFrame>
      <p:graphicFrame>
        <p:nvGraphicFramePr>
          <p:cNvPr id="6" name="Table 5">
            <a:extLst>
              <a:ext uri="{FF2B5EF4-FFF2-40B4-BE49-F238E27FC236}">
                <a16:creationId xmlns:a16="http://schemas.microsoft.com/office/drawing/2014/main" id="{CE5CE783-A333-4509-A44D-F486E7A6B215}"/>
              </a:ext>
            </a:extLst>
          </p:cNvPr>
          <p:cNvGraphicFramePr>
            <a:graphicFrameLocks noGrp="1"/>
          </p:cNvGraphicFramePr>
          <p:nvPr>
            <p:extLst>
              <p:ext uri="{D42A27DB-BD31-4B8C-83A1-F6EECF244321}">
                <p14:modId xmlns:p14="http://schemas.microsoft.com/office/powerpoint/2010/main" val="1415693684"/>
              </p:ext>
            </p:extLst>
          </p:nvPr>
        </p:nvGraphicFramePr>
        <p:xfrm>
          <a:off x="1074056" y="3037561"/>
          <a:ext cx="10279743" cy="701040"/>
        </p:xfrm>
        <a:graphic>
          <a:graphicData uri="http://schemas.openxmlformats.org/drawingml/2006/table">
            <a:tbl>
              <a:tblPr>
                <a:tableStyleId>{F5AB1C69-6EDB-4FF4-983F-18BD219EF322}</a:tableStyleId>
              </a:tblPr>
              <a:tblGrid>
                <a:gridCol w="1255486">
                  <a:extLst>
                    <a:ext uri="{9D8B030D-6E8A-4147-A177-3AD203B41FA5}">
                      <a16:colId xmlns:a16="http://schemas.microsoft.com/office/drawing/2014/main" val="3541987785"/>
                    </a:ext>
                  </a:extLst>
                </a:gridCol>
                <a:gridCol w="6977743">
                  <a:extLst>
                    <a:ext uri="{9D8B030D-6E8A-4147-A177-3AD203B41FA5}">
                      <a16:colId xmlns:a16="http://schemas.microsoft.com/office/drawing/2014/main" val="3154564770"/>
                    </a:ext>
                  </a:extLst>
                </a:gridCol>
                <a:gridCol w="2046514">
                  <a:extLst>
                    <a:ext uri="{9D8B030D-6E8A-4147-A177-3AD203B41FA5}">
                      <a16:colId xmlns:a16="http://schemas.microsoft.com/office/drawing/2014/main" val="3375961247"/>
                    </a:ext>
                  </a:extLst>
                </a:gridCol>
              </a:tblGrid>
              <a:tr h="370840">
                <a:tc>
                  <a:txBody>
                    <a:bodyPr/>
                    <a:lstStyle/>
                    <a:p>
                      <a:r>
                        <a:rPr lang="en-IN" sz="2000" dirty="0"/>
                        <a:t>Sec. 76</a:t>
                      </a:r>
                    </a:p>
                  </a:txBody>
                  <a:tcPr/>
                </a:tc>
                <a:tc>
                  <a:txBody>
                    <a:bodyPr/>
                    <a:lstStyle/>
                    <a:p>
                      <a:r>
                        <a:rPr lang="en-US" sz="2000" b="0" dirty="0"/>
                        <a:t>Special provision for computation of capital gains in case of Market Linked Debenture</a:t>
                      </a:r>
                      <a:endParaRPr lang="en-IN" sz="2000" b="0" dirty="0"/>
                    </a:p>
                  </a:txBody>
                  <a:tcPr/>
                </a:tc>
                <a:tc>
                  <a:txBody>
                    <a:bodyPr/>
                    <a:lstStyle/>
                    <a:p>
                      <a:r>
                        <a:rPr lang="en-US" sz="2000" dirty="0"/>
                        <a:t>50AA</a:t>
                      </a:r>
                      <a:endParaRPr lang="en-IN" sz="2000" dirty="0"/>
                    </a:p>
                  </a:txBody>
                  <a:tcPr/>
                </a:tc>
                <a:extLst>
                  <a:ext uri="{0D108BD9-81ED-4DB2-BD59-A6C34878D82A}">
                    <a16:rowId xmlns:a16="http://schemas.microsoft.com/office/drawing/2014/main" val="4152181376"/>
                  </a:ext>
                </a:extLst>
              </a:tr>
            </a:tbl>
          </a:graphicData>
        </a:graphic>
      </p:graphicFrame>
      <p:graphicFrame>
        <p:nvGraphicFramePr>
          <p:cNvPr id="8" name="Table 7">
            <a:extLst>
              <a:ext uri="{FF2B5EF4-FFF2-40B4-BE49-F238E27FC236}">
                <a16:creationId xmlns:a16="http://schemas.microsoft.com/office/drawing/2014/main" id="{ABCE6481-5EF3-4E7E-A255-7779A0980780}"/>
              </a:ext>
            </a:extLst>
          </p:cNvPr>
          <p:cNvGraphicFramePr>
            <a:graphicFrameLocks noGrp="1"/>
          </p:cNvGraphicFramePr>
          <p:nvPr>
            <p:extLst>
              <p:ext uri="{D42A27DB-BD31-4B8C-83A1-F6EECF244321}">
                <p14:modId xmlns:p14="http://schemas.microsoft.com/office/powerpoint/2010/main" val="788303019"/>
              </p:ext>
            </p:extLst>
          </p:nvPr>
        </p:nvGraphicFramePr>
        <p:xfrm>
          <a:off x="1074055" y="3773278"/>
          <a:ext cx="10279743" cy="701040"/>
        </p:xfrm>
        <a:graphic>
          <a:graphicData uri="http://schemas.openxmlformats.org/drawingml/2006/table">
            <a:tbl>
              <a:tblPr>
                <a:tableStyleId>{21E4AEA4-8DFA-4A89-87EB-49C32662AFE0}</a:tableStyleId>
              </a:tblPr>
              <a:tblGrid>
                <a:gridCol w="1255486">
                  <a:extLst>
                    <a:ext uri="{9D8B030D-6E8A-4147-A177-3AD203B41FA5}">
                      <a16:colId xmlns:a16="http://schemas.microsoft.com/office/drawing/2014/main" val="3541987785"/>
                    </a:ext>
                  </a:extLst>
                </a:gridCol>
                <a:gridCol w="6977743">
                  <a:extLst>
                    <a:ext uri="{9D8B030D-6E8A-4147-A177-3AD203B41FA5}">
                      <a16:colId xmlns:a16="http://schemas.microsoft.com/office/drawing/2014/main" val="3154564770"/>
                    </a:ext>
                  </a:extLst>
                </a:gridCol>
                <a:gridCol w="2046514">
                  <a:extLst>
                    <a:ext uri="{9D8B030D-6E8A-4147-A177-3AD203B41FA5}">
                      <a16:colId xmlns:a16="http://schemas.microsoft.com/office/drawing/2014/main" val="3375961247"/>
                    </a:ext>
                  </a:extLst>
                </a:gridCol>
              </a:tblGrid>
              <a:tr h="370840">
                <a:tc>
                  <a:txBody>
                    <a:bodyPr/>
                    <a:lstStyle/>
                    <a:p>
                      <a:r>
                        <a:rPr lang="en-IN" sz="2000" dirty="0"/>
                        <a:t>Sec. 77</a:t>
                      </a:r>
                    </a:p>
                  </a:txBody>
                  <a:tcPr/>
                </a:tc>
                <a:tc>
                  <a:txBody>
                    <a:bodyPr/>
                    <a:lstStyle/>
                    <a:p>
                      <a:r>
                        <a:rPr lang="en-US" sz="2000" dirty="0"/>
                        <a:t>Special provision for computation of capital gains in case of slump sale</a:t>
                      </a:r>
                      <a:endParaRPr lang="en-IN" sz="2000" b="1" dirty="0"/>
                    </a:p>
                  </a:txBody>
                  <a:tcPr/>
                </a:tc>
                <a:tc>
                  <a:txBody>
                    <a:bodyPr/>
                    <a:lstStyle/>
                    <a:p>
                      <a:r>
                        <a:rPr lang="en-US" sz="2000" dirty="0"/>
                        <a:t>50B</a:t>
                      </a:r>
                      <a:endParaRPr lang="en-IN" sz="2000" dirty="0"/>
                    </a:p>
                  </a:txBody>
                  <a:tcPr/>
                </a:tc>
                <a:extLst>
                  <a:ext uri="{0D108BD9-81ED-4DB2-BD59-A6C34878D82A}">
                    <a16:rowId xmlns:a16="http://schemas.microsoft.com/office/drawing/2014/main" val="4152181376"/>
                  </a:ext>
                </a:extLst>
              </a:tr>
            </a:tbl>
          </a:graphicData>
        </a:graphic>
      </p:graphicFrame>
      <p:graphicFrame>
        <p:nvGraphicFramePr>
          <p:cNvPr id="9" name="Table 8">
            <a:extLst>
              <a:ext uri="{FF2B5EF4-FFF2-40B4-BE49-F238E27FC236}">
                <a16:creationId xmlns:a16="http://schemas.microsoft.com/office/drawing/2014/main" id="{1104DCC6-531C-4041-ADEA-F04D05F79F89}"/>
              </a:ext>
            </a:extLst>
          </p:cNvPr>
          <p:cNvGraphicFramePr>
            <a:graphicFrameLocks noGrp="1"/>
          </p:cNvGraphicFramePr>
          <p:nvPr>
            <p:extLst>
              <p:ext uri="{D42A27DB-BD31-4B8C-83A1-F6EECF244321}">
                <p14:modId xmlns:p14="http://schemas.microsoft.com/office/powerpoint/2010/main" val="4099572445"/>
              </p:ext>
            </p:extLst>
          </p:nvPr>
        </p:nvGraphicFramePr>
        <p:xfrm>
          <a:off x="1074055" y="4506424"/>
          <a:ext cx="10279743" cy="396240"/>
        </p:xfrm>
        <a:graphic>
          <a:graphicData uri="http://schemas.openxmlformats.org/drawingml/2006/table">
            <a:tbl>
              <a:tblPr>
                <a:tableStyleId>{93296810-A885-4BE3-A3E7-6D5BEEA58F35}</a:tableStyleId>
              </a:tblPr>
              <a:tblGrid>
                <a:gridCol w="1255486">
                  <a:extLst>
                    <a:ext uri="{9D8B030D-6E8A-4147-A177-3AD203B41FA5}">
                      <a16:colId xmlns:a16="http://schemas.microsoft.com/office/drawing/2014/main" val="3541987785"/>
                    </a:ext>
                  </a:extLst>
                </a:gridCol>
                <a:gridCol w="6977743">
                  <a:extLst>
                    <a:ext uri="{9D8B030D-6E8A-4147-A177-3AD203B41FA5}">
                      <a16:colId xmlns:a16="http://schemas.microsoft.com/office/drawing/2014/main" val="3154564770"/>
                    </a:ext>
                  </a:extLst>
                </a:gridCol>
                <a:gridCol w="2046514">
                  <a:extLst>
                    <a:ext uri="{9D8B030D-6E8A-4147-A177-3AD203B41FA5}">
                      <a16:colId xmlns:a16="http://schemas.microsoft.com/office/drawing/2014/main" val="3375961247"/>
                    </a:ext>
                  </a:extLst>
                </a:gridCol>
              </a:tblGrid>
              <a:tr h="370840">
                <a:tc>
                  <a:txBody>
                    <a:bodyPr/>
                    <a:lstStyle/>
                    <a:p>
                      <a:r>
                        <a:rPr lang="en-IN" sz="2000" dirty="0"/>
                        <a:t>Sec. 78</a:t>
                      </a:r>
                    </a:p>
                  </a:txBody>
                  <a:tcPr/>
                </a:tc>
                <a:tc>
                  <a:txBody>
                    <a:bodyPr/>
                    <a:lstStyle/>
                    <a:p>
                      <a:r>
                        <a:rPr lang="en-US" sz="2000" dirty="0"/>
                        <a:t>Special provision for full value of consideration in certain cases</a:t>
                      </a:r>
                      <a:endParaRPr lang="en-US" sz="2000" b="1" dirty="0"/>
                    </a:p>
                  </a:txBody>
                  <a:tcPr/>
                </a:tc>
                <a:tc>
                  <a:txBody>
                    <a:bodyPr/>
                    <a:lstStyle/>
                    <a:p>
                      <a:r>
                        <a:rPr lang="en-US" sz="2000" dirty="0"/>
                        <a:t>50C</a:t>
                      </a:r>
                      <a:endParaRPr lang="en-IN" sz="2000" dirty="0"/>
                    </a:p>
                  </a:txBody>
                  <a:tcPr/>
                </a:tc>
                <a:extLst>
                  <a:ext uri="{0D108BD9-81ED-4DB2-BD59-A6C34878D82A}">
                    <a16:rowId xmlns:a16="http://schemas.microsoft.com/office/drawing/2014/main" val="4152181376"/>
                  </a:ext>
                </a:extLst>
              </a:tr>
            </a:tbl>
          </a:graphicData>
        </a:graphic>
      </p:graphicFrame>
      <p:graphicFrame>
        <p:nvGraphicFramePr>
          <p:cNvPr id="12" name="Table 11">
            <a:extLst>
              <a:ext uri="{FF2B5EF4-FFF2-40B4-BE49-F238E27FC236}">
                <a16:creationId xmlns:a16="http://schemas.microsoft.com/office/drawing/2014/main" id="{6DD63210-0274-466B-BC96-4C3755CD3478}"/>
              </a:ext>
            </a:extLst>
          </p:cNvPr>
          <p:cNvGraphicFramePr>
            <a:graphicFrameLocks noGrp="1"/>
          </p:cNvGraphicFramePr>
          <p:nvPr>
            <p:extLst>
              <p:ext uri="{D42A27DB-BD31-4B8C-83A1-F6EECF244321}">
                <p14:modId xmlns:p14="http://schemas.microsoft.com/office/powerpoint/2010/main" val="593843717"/>
              </p:ext>
            </p:extLst>
          </p:nvPr>
        </p:nvGraphicFramePr>
        <p:xfrm>
          <a:off x="1074057" y="4935986"/>
          <a:ext cx="10279743" cy="701040"/>
        </p:xfrm>
        <a:graphic>
          <a:graphicData uri="http://schemas.openxmlformats.org/drawingml/2006/table">
            <a:tbl>
              <a:tblPr>
                <a:tableStyleId>{00A15C55-8517-42AA-B614-E9B94910E393}</a:tableStyleId>
              </a:tblPr>
              <a:tblGrid>
                <a:gridCol w="1255486">
                  <a:extLst>
                    <a:ext uri="{9D8B030D-6E8A-4147-A177-3AD203B41FA5}">
                      <a16:colId xmlns:a16="http://schemas.microsoft.com/office/drawing/2014/main" val="3541987785"/>
                    </a:ext>
                  </a:extLst>
                </a:gridCol>
                <a:gridCol w="6977743">
                  <a:extLst>
                    <a:ext uri="{9D8B030D-6E8A-4147-A177-3AD203B41FA5}">
                      <a16:colId xmlns:a16="http://schemas.microsoft.com/office/drawing/2014/main" val="3154564770"/>
                    </a:ext>
                  </a:extLst>
                </a:gridCol>
                <a:gridCol w="2046514">
                  <a:extLst>
                    <a:ext uri="{9D8B030D-6E8A-4147-A177-3AD203B41FA5}">
                      <a16:colId xmlns:a16="http://schemas.microsoft.com/office/drawing/2014/main" val="3375961247"/>
                    </a:ext>
                  </a:extLst>
                </a:gridCol>
              </a:tblGrid>
              <a:tr h="370840">
                <a:tc>
                  <a:txBody>
                    <a:bodyPr/>
                    <a:lstStyle/>
                    <a:p>
                      <a:r>
                        <a:rPr lang="en-IN" sz="2000" dirty="0"/>
                        <a:t>Sec. 79</a:t>
                      </a:r>
                    </a:p>
                  </a:txBody>
                  <a:tcPr/>
                </a:tc>
                <a:tc>
                  <a:txBody>
                    <a:bodyPr/>
                    <a:lstStyle/>
                    <a:p>
                      <a:r>
                        <a:rPr lang="en-US" sz="2000" dirty="0"/>
                        <a:t>Special provision for full value of consideration for transfer of share other than quoted share</a:t>
                      </a:r>
                      <a:endParaRPr lang="en-US" sz="2000" b="1" dirty="0"/>
                    </a:p>
                  </a:txBody>
                  <a:tcPr/>
                </a:tc>
                <a:tc>
                  <a:txBody>
                    <a:bodyPr/>
                    <a:lstStyle/>
                    <a:p>
                      <a:r>
                        <a:rPr lang="en-US" sz="2000" dirty="0"/>
                        <a:t>50CA</a:t>
                      </a:r>
                      <a:endParaRPr lang="en-IN" sz="2000" dirty="0"/>
                    </a:p>
                  </a:txBody>
                  <a:tcPr/>
                </a:tc>
                <a:extLst>
                  <a:ext uri="{0D108BD9-81ED-4DB2-BD59-A6C34878D82A}">
                    <a16:rowId xmlns:a16="http://schemas.microsoft.com/office/drawing/2014/main" val="4152181376"/>
                  </a:ext>
                </a:extLst>
              </a:tr>
            </a:tbl>
          </a:graphicData>
        </a:graphic>
      </p:graphicFrame>
      <p:graphicFrame>
        <p:nvGraphicFramePr>
          <p:cNvPr id="13" name="Table 12">
            <a:extLst>
              <a:ext uri="{FF2B5EF4-FFF2-40B4-BE49-F238E27FC236}">
                <a16:creationId xmlns:a16="http://schemas.microsoft.com/office/drawing/2014/main" id="{A3845691-5BBD-4BFB-9AB5-EBC3CBB87481}"/>
              </a:ext>
            </a:extLst>
          </p:cNvPr>
          <p:cNvGraphicFramePr>
            <a:graphicFrameLocks noGrp="1"/>
          </p:cNvGraphicFramePr>
          <p:nvPr>
            <p:extLst>
              <p:ext uri="{D42A27DB-BD31-4B8C-83A1-F6EECF244321}">
                <p14:modId xmlns:p14="http://schemas.microsoft.com/office/powerpoint/2010/main" val="3379962802"/>
              </p:ext>
            </p:extLst>
          </p:nvPr>
        </p:nvGraphicFramePr>
        <p:xfrm>
          <a:off x="1074057" y="5665122"/>
          <a:ext cx="10279743" cy="701040"/>
        </p:xfrm>
        <a:graphic>
          <a:graphicData uri="http://schemas.openxmlformats.org/drawingml/2006/table">
            <a:tbl>
              <a:tblPr>
                <a:tableStyleId>{7DF18680-E054-41AD-8BC1-D1AEF772440D}</a:tableStyleId>
              </a:tblPr>
              <a:tblGrid>
                <a:gridCol w="1255486">
                  <a:extLst>
                    <a:ext uri="{9D8B030D-6E8A-4147-A177-3AD203B41FA5}">
                      <a16:colId xmlns:a16="http://schemas.microsoft.com/office/drawing/2014/main" val="3541987785"/>
                    </a:ext>
                  </a:extLst>
                </a:gridCol>
                <a:gridCol w="6977743">
                  <a:extLst>
                    <a:ext uri="{9D8B030D-6E8A-4147-A177-3AD203B41FA5}">
                      <a16:colId xmlns:a16="http://schemas.microsoft.com/office/drawing/2014/main" val="3154564770"/>
                    </a:ext>
                  </a:extLst>
                </a:gridCol>
                <a:gridCol w="2046514">
                  <a:extLst>
                    <a:ext uri="{9D8B030D-6E8A-4147-A177-3AD203B41FA5}">
                      <a16:colId xmlns:a16="http://schemas.microsoft.com/office/drawing/2014/main" val="3375961247"/>
                    </a:ext>
                  </a:extLst>
                </a:gridCol>
              </a:tblGrid>
              <a:tr h="370840">
                <a:tc>
                  <a:txBody>
                    <a:bodyPr/>
                    <a:lstStyle/>
                    <a:p>
                      <a:r>
                        <a:rPr lang="en-IN" sz="2000" dirty="0"/>
                        <a:t>Sec. 80</a:t>
                      </a:r>
                    </a:p>
                  </a:txBody>
                  <a:tcPr/>
                </a:tc>
                <a:tc>
                  <a:txBody>
                    <a:bodyPr/>
                    <a:lstStyle/>
                    <a:p>
                      <a:r>
                        <a:rPr lang="en-US" sz="2000" dirty="0"/>
                        <a:t>Fair market value deemed to be full value of consideration in certain cases</a:t>
                      </a:r>
                      <a:endParaRPr lang="en-US" sz="2000" b="1" dirty="0"/>
                    </a:p>
                  </a:txBody>
                  <a:tcPr/>
                </a:tc>
                <a:tc>
                  <a:txBody>
                    <a:bodyPr/>
                    <a:lstStyle/>
                    <a:p>
                      <a:r>
                        <a:rPr lang="en-US" sz="2000" dirty="0"/>
                        <a:t>50D</a:t>
                      </a:r>
                      <a:endParaRPr lang="en-IN" sz="2000" dirty="0"/>
                    </a:p>
                  </a:txBody>
                  <a:tcPr/>
                </a:tc>
                <a:extLst>
                  <a:ext uri="{0D108BD9-81ED-4DB2-BD59-A6C34878D82A}">
                    <a16:rowId xmlns:a16="http://schemas.microsoft.com/office/drawing/2014/main" val="4152181376"/>
                  </a:ext>
                </a:extLst>
              </a:tr>
            </a:tbl>
          </a:graphicData>
        </a:graphic>
      </p:graphicFrame>
      <p:graphicFrame>
        <p:nvGraphicFramePr>
          <p:cNvPr id="10" name="Table 9">
            <a:extLst>
              <a:ext uri="{FF2B5EF4-FFF2-40B4-BE49-F238E27FC236}">
                <a16:creationId xmlns:a16="http://schemas.microsoft.com/office/drawing/2014/main" id="{9A832CE4-F80F-4F88-9304-1E126E484997}"/>
              </a:ext>
            </a:extLst>
          </p:cNvPr>
          <p:cNvGraphicFramePr>
            <a:graphicFrameLocks noGrp="1"/>
          </p:cNvGraphicFramePr>
          <p:nvPr>
            <p:extLst>
              <p:ext uri="{D42A27DB-BD31-4B8C-83A1-F6EECF244321}">
                <p14:modId xmlns:p14="http://schemas.microsoft.com/office/powerpoint/2010/main" val="3127625193"/>
              </p:ext>
            </p:extLst>
          </p:nvPr>
        </p:nvGraphicFramePr>
        <p:xfrm>
          <a:off x="1059989" y="1541599"/>
          <a:ext cx="10279743" cy="701040"/>
        </p:xfrm>
        <a:graphic>
          <a:graphicData uri="http://schemas.openxmlformats.org/drawingml/2006/table">
            <a:tbl>
              <a:tblPr>
                <a:tableStyleId>{7DF18680-E054-41AD-8BC1-D1AEF772440D}</a:tableStyleId>
              </a:tblPr>
              <a:tblGrid>
                <a:gridCol w="1255486">
                  <a:extLst>
                    <a:ext uri="{9D8B030D-6E8A-4147-A177-3AD203B41FA5}">
                      <a16:colId xmlns:a16="http://schemas.microsoft.com/office/drawing/2014/main" val="3541987785"/>
                    </a:ext>
                  </a:extLst>
                </a:gridCol>
                <a:gridCol w="6977743">
                  <a:extLst>
                    <a:ext uri="{9D8B030D-6E8A-4147-A177-3AD203B41FA5}">
                      <a16:colId xmlns:a16="http://schemas.microsoft.com/office/drawing/2014/main" val="3154564770"/>
                    </a:ext>
                  </a:extLst>
                </a:gridCol>
                <a:gridCol w="2046514">
                  <a:extLst>
                    <a:ext uri="{9D8B030D-6E8A-4147-A177-3AD203B41FA5}">
                      <a16:colId xmlns:a16="http://schemas.microsoft.com/office/drawing/2014/main" val="3375961247"/>
                    </a:ext>
                  </a:extLst>
                </a:gridCol>
              </a:tblGrid>
              <a:tr h="370840">
                <a:tc>
                  <a:txBody>
                    <a:bodyPr/>
                    <a:lstStyle/>
                    <a:p>
                      <a:r>
                        <a:rPr lang="en-IN" sz="2000" dirty="0"/>
                        <a:t>Sec. 74</a:t>
                      </a:r>
                    </a:p>
                  </a:txBody>
                  <a:tcPr/>
                </a:tc>
                <a:tc>
                  <a:txBody>
                    <a:bodyPr/>
                    <a:lstStyle/>
                    <a:p>
                      <a:r>
                        <a:rPr lang="en-US" sz="2000" dirty="0"/>
                        <a:t>Special provision for computation of capital gains in case of depreciable assets</a:t>
                      </a:r>
                      <a:endParaRPr lang="en-US" sz="2000" b="1" dirty="0"/>
                    </a:p>
                  </a:txBody>
                  <a:tcPr/>
                </a:tc>
                <a:tc>
                  <a:txBody>
                    <a:bodyPr/>
                    <a:lstStyle/>
                    <a:p>
                      <a:r>
                        <a:rPr lang="en-US" sz="2000" dirty="0"/>
                        <a:t>50</a:t>
                      </a:r>
                      <a:endParaRPr lang="en-IN" sz="2000" dirty="0"/>
                    </a:p>
                  </a:txBody>
                  <a:tcPr/>
                </a:tc>
                <a:extLst>
                  <a:ext uri="{0D108BD9-81ED-4DB2-BD59-A6C34878D82A}">
                    <a16:rowId xmlns:a16="http://schemas.microsoft.com/office/drawing/2014/main" val="4152181376"/>
                  </a:ext>
                </a:extLst>
              </a:tr>
            </a:tbl>
          </a:graphicData>
        </a:graphic>
      </p:graphicFrame>
    </p:spTree>
    <p:extLst>
      <p:ext uri="{BB962C8B-B14F-4D97-AF65-F5344CB8AC3E}">
        <p14:creationId xmlns:p14="http://schemas.microsoft.com/office/powerpoint/2010/main" val="353997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down)">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208DA-2AFA-476D-AAAB-F20AD06A5A15}"/>
              </a:ext>
            </a:extLst>
          </p:cNvPr>
          <p:cNvSpPr>
            <a:spLocks noGrp="1"/>
          </p:cNvSpPr>
          <p:nvPr>
            <p:ph type="title"/>
          </p:nvPr>
        </p:nvSpPr>
        <p:spPr/>
        <p:txBody>
          <a:bodyPr/>
          <a:lstStyle/>
          <a:p>
            <a:r>
              <a:rPr lang="en-IN" dirty="0"/>
              <a:t>Deductions</a:t>
            </a:r>
          </a:p>
        </p:txBody>
      </p:sp>
      <p:graphicFrame>
        <p:nvGraphicFramePr>
          <p:cNvPr id="4" name="Content Placeholder 3">
            <a:extLst>
              <a:ext uri="{FF2B5EF4-FFF2-40B4-BE49-F238E27FC236}">
                <a16:creationId xmlns:a16="http://schemas.microsoft.com/office/drawing/2014/main" id="{F51B4AA4-C5E0-4C6B-92E5-25E9D4E80CB7}"/>
              </a:ext>
            </a:extLst>
          </p:cNvPr>
          <p:cNvGraphicFramePr>
            <a:graphicFrameLocks noGrp="1"/>
          </p:cNvGraphicFramePr>
          <p:nvPr>
            <p:ph idx="1"/>
            <p:extLst>
              <p:ext uri="{D42A27DB-BD31-4B8C-83A1-F6EECF244321}">
                <p14:modId xmlns:p14="http://schemas.microsoft.com/office/powerpoint/2010/main" val="125481972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8993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graphicEl>
                                              <a:dgm id="{4D8ABB01-5D6F-41CB-8907-47A695B77DE3}"/>
                                            </p:graphicEl>
                                          </p:spTgt>
                                        </p:tgtEl>
                                        <p:attrNameLst>
                                          <p:attrName>style.visibility</p:attrName>
                                        </p:attrNameLst>
                                      </p:cBhvr>
                                      <p:to>
                                        <p:strVal val="visible"/>
                                      </p:to>
                                    </p:set>
                                    <p:animEffect transition="in" filter="barn(inVertical)">
                                      <p:cBhvr>
                                        <p:cTn id="7" dur="500"/>
                                        <p:tgtEl>
                                          <p:spTgt spid="4">
                                            <p:graphicEl>
                                              <a:dgm id="{4D8ABB01-5D6F-41CB-8907-47A695B77DE3}"/>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graphicEl>
                                              <a:dgm id="{8768DB86-68AA-40F6-A643-A8D1CE65FE7A}"/>
                                            </p:graphicEl>
                                          </p:spTgt>
                                        </p:tgtEl>
                                        <p:attrNameLst>
                                          <p:attrName>style.visibility</p:attrName>
                                        </p:attrNameLst>
                                      </p:cBhvr>
                                      <p:to>
                                        <p:strVal val="visible"/>
                                      </p:to>
                                    </p:set>
                                    <p:animEffect transition="in" filter="barn(inVertical)">
                                      <p:cBhvr>
                                        <p:cTn id="12" dur="500"/>
                                        <p:tgtEl>
                                          <p:spTgt spid="4">
                                            <p:graphicEl>
                                              <a:dgm id="{8768DB86-68AA-40F6-A643-A8D1CE65FE7A}"/>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graphicEl>
                                              <a:dgm id="{CE4EE5AF-7F92-4763-8CCD-EF786695029C}"/>
                                            </p:graphicEl>
                                          </p:spTgt>
                                        </p:tgtEl>
                                        <p:attrNameLst>
                                          <p:attrName>style.visibility</p:attrName>
                                        </p:attrNameLst>
                                      </p:cBhvr>
                                      <p:to>
                                        <p:strVal val="visible"/>
                                      </p:to>
                                    </p:set>
                                    <p:animEffect transition="in" filter="barn(inVertical)">
                                      <p:cBhvr>
                                        <p:cTn id="17" dur="500"/>
                                        <p:tgtEl>
                                          <p:spTgt spid="4">
                                            <p:graphicEl>
                                              <a:dgm id="{CE4EE5AF-7F92-4763-8CCD-EF786695029C}"/>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graphicEl>
                                              <a:dgm id="{9DF82D97-2257-464C-BFAA-2204A4CCE1D1}"/>
                                            </p:graphicEl>
                                          </p:spTgt>
                                        </p:tgtEl>
                                        <p:attrNameLst>
                                          <p:attrName>style.visibility</p:attrName>
                                        </p:attrNameLst>
                                      </p:cBhvr>
                                      <p:to>
                                        <p:strVal val="visible"/>
                                      </p:to>
                                    </p:set>
                                    <p:animEffect transition="in" filter="barn(inVertical)">
                                      <p:cBhvr>
                                        <p:cTn id="22" dur="500"/>
                                        <p:tgtEl>
                                          <p:spTgt spid="4">
                                            <p:graphicEl>
                                              <a:dgm id="{9DF82D97-2257-464C-BFAA-2204A4CCE1D1}"/>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graphicEl>
                                              <a:dgm id="{F0D5CC30-1E78-428B-AD86-8CBD07FBBD0D}"/>
                                            </p:graphicEl>
                                          </p:spTgt>
                                        </p:tgtEl>
                                        <p:attrNameLst>
                                          <p:attrName>style.visibility</p:attrName>
                                        </p:attrNameLst>
                                      </p:cBhvr>
                                      <p:to>
                                        <p:strVal val="visible"/>
                                      </p:to>
                                    </p:set>
                                    <p:animEffect transition="in" filter="barn(inVertical)">
                                      <p:cBhvr>
                                        <p:cTn id="27" dur="500"/>
                                        <p:tgtEl>
                                          <p:spTgt spid="4">
                                            <p:graphicEl>
                                              <a:dgm id="{F0D5CC30-1E78-428B-AD86-8CBD07FBBD0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DF5CF-0729-4029-8F41-369C425C410F}"/>
              </a:ext>
            </a:extLst>
          </p:cNvPr>
          <p:cNvSpPr>
            <a:spLocks noGrp="1"/>
          </p:cNvSpPr>
          <p:nvPr>
            <p:ph type="title"/>
          </p:nvPr>
        </p:nvSpPr>
        <p:spPr/>
        <p:txBody>
          <a:bodyPr/>
          <a:lstStyle/>
          <a:p>
            <a:r>
              <a:rPr lang="en-IN" dirty="0"/>
              <a:t>Rate of Tax</a:t>
            </a:r>
          </a:p>
        </p:txBody>
      </p:sp>
      <p:graphicFrame>
        <p:nvGraphicFramePr>
          <p:cNvPr id="4" name="Content Placeholder 3">
            <a:extLst>
              <a:ext uri="{FF2B5EF4-FFF2-40B4-BE49-F238E27FC236}">
                <a16:creationId xmlns:a16="http://schemas.microsoft.com/office/drawing/2014/main" id="{49F3D42C-12F0-4AA4-81A1-2EEF0975198B}"/>
              </a:ext>
            </a:extLst>
          </p:cNvPr>
          <p:cNvGraphicFramePr>
            <a:graphicFrameLocks noGrp="1"/>
          </p:cNvGraphicFramePr>
          <p:nvPr>
            <p:ph idx="1"/>
            <p:extLst>
              <p:ext uri="{D42A27DB-BD31-4B8C-83A1-F6EECF244321}">
                <p14:modId xmlns:p14="http://schemas.microsoft.com/office/powerpoint/2010/main" val="918008947"/>
              </p:ext>
            </p:extLst>
          </p:nvPr>
        </p:nvGraphicFramePr>
        <p:xfrm>
          <a:off x="370113" y="1825624"/>
          <a:ext cx="11473543" cy="34212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a:extLst>
              <a:ext uri="{FF2B5EF4-FFF2-40B4-BE49-F238E27FC236}">
                <a16:creationId xmlns:a16="http://schemas.microsoft.com/office/drawing/2014/main" id="{B91872B7-2575-47B4-BC4D-12A94DFA9A3C}"/>
              </a:ext>
            </a:extLst>
          </p:cNvPr>
          <p:cNvGraphicFramePr/>
          <p:nvPr>
            <p:extLst>
              <p:ext uri="{D42A27DB-BD31-4B8C-83A1-F6EECF244321}">
                <p14:modId xmlns:p14="http://schemas.microsoft.com/office/powerpoint/2010/main" val="2031738017"/>
              </p:ext>
            </p:extLst>
          </p:nvPr>
        </p:nvGraphicFramePr>
        <p:xfrm>
          <a:off x="1328057" y="5072744"/>
          <a:ext cx="10025743" cy="128451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135916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graphicEl>
                                              <a:dgm id="{E7EAB616-1417-46F7-B28E-0EDF3F973B79}"/>
                                            </p:graphicEl>
                                          </p:spTgt>
                                        </p:tgtEl>
                                        <p:attrNameLst>
                                          <p:attrName>style.visibility</p:attrName>
                                        </p:attrNameLst>
                                      </p:cBhvr>
                                      <p:to>
                                        <p:strVal val="visible"/>
                                      </p:to>
                                    </p:set>
                                    <p:animEffect transition="in" filter="wipe(down)">
                                      <p:cBhvr>
                                        <p:cTn id="7" dur="500"/>
                                        <p:tgtEl>
                                          <p:spTgt spid="6">
                                            <p:graphicEl>
                                              <a:dgm id="{E7EAB616-1417-46F7-B28E-0EDF3F973B7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graphicEl>
                                              <a:dgm id="{E92252C3-9D60-4257-9F35-32B97EE71C87}"/>
                                            </p:graphicEl>
                                          </p:spTgt>
                                        </p:tgtEl>
                                        <p:attrNameLst>
                                          <p:attrName>style.visibility</p:attrName>
                                        </p:attrNameLst>
                                      </p:cBhvr>
                                      <p:to>
                                        <p:strVal val="visible"/>
                                      </p:to>
                                    </p:set>
                                    <p:animEffect transition="in" filter="wipe(down)">
                                      <p:cBhvr>
                                        <p:cTn id="12" dur="500"/>
                                        <p:tgtEl>
                                          <p:spTgt spid="6">
                                            <p:graphicEl>
                                              <a:dgm id="{E92252C3-9D60-4257-9F35-32B97EE71C8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FB21F35-D0BE-4482-8C21-57791FC537AF}"/>
              </a:ext>
            </a:extLst>
          </p:cNvPr>
          <p:cNvSpPr>
            <a:spLocks noGrp="1"/>
          </p:cNvSpPr>
          <p:nvPr>
            <p:ph type="title"/>
          </p:nvPr>
        </p:nvSpPr>
        <p:spPr/>
        <p:txBody>
          <a:bodyPr/>
          <a:lstStyle/>
          <a:p>
            <a:r>
              <a:rPr lang="en-IN" dirty="0"/>
              <a:t>Transfer before 23.07.24</a:t>
            </a:r>
          </a:p>
        </p:txBody>
      </p:sp>
      <p:sp>
        <p:nvSpPr>
          <p:cNvPr id="6" name="Content Placeholder 5">
            <a:extLst>
              <a:ext uri="{FF2B5EF4-FFF2-40B4-BE49-F238E27FC236}">
                <a16:creationId xmlns:a16="http://schemas.microsoft.com/office/drawing/2014/main" id="{7511332E-BFD3-458A-8B9D-BB9414FCFE87}"/>
              </a:ext>
            </a:extLst>
          </p:cNvPr>
          <p:cNvSpPr>
            <a:spLocks noGrp="1"/>
          </p:cNvSpPr>
          <p:nvPr>
            <p:ph idx="1"/>
          </p:nvPr>
        </p:nvSpPr>
        <p:spPr/>
        <p:txBody>
          <a:bodyPr>
            <a:normAutofit/>
          </a:bodyPr>
          <a:lstStyle/>
          <a:p>
            <a:pPr marL="0" indent="0" algn="just">
              <a:buNone/>
            </a:pPr>
            <a:r>
              <a:rPr lang="en-US" dirty="0"/>
              <a:t>Presently u/s. 112(a)(ii) , there are 2 rates of tax :-</a:t>
            </a:r>
          </a:p>
          <a:p>
            <a:pPr marL="971550" lvl="1" indent="-514350" algn="just">
              <a:buFont typeface="+mj-lt"/>
              <a:buAutoNum type="alphaUcPeriod"/>
            </a:pPr>
            <a:r>
              <a:rPr lang="en-US" dirty="0"/>
              <a:t> if the date of transfer is before 23.07.24- the rate of tax is 20%.</a:t>
            </a:r>
          </a:p>
          <a:p>
            <a:pPr marL="971550" lvl="1" indent="-514350" algn="just">
              <a:buFont typeface="+mj-lt"/>
              <a:buAutoNum type="alphaUcPeriod"/>
            </a:pPr>
            <a:r>
              <a:rPr lang="en-US" dirty="0"/>
              <a:t> if the date of transfer is on or after 23.07.24- the rate of tax is 12.5%.</a:t>
            </a:r>
          </a:p>
          <a:p>
            <a:pPr marL="0" indent="0" algn="just">
              <a:buNone/>
            </a:pPr>
            <a:r>
              <a:rPr lang="en-US" dirty="0"/>
              <a:t>In new Sec. 197, there is no mention of Transfers before 23.07.2024. Rate of tax is 12.5% for all transfers. </a:t>
            </a:r>
          </a:p>
          <a:p>
            <a:pPr marL="0" indent="0" algn="just">
              <a:buNone/>
            </a:pPr>
            <a:r>
              <a:rPr lang="en-IN" dirty="0"/>
              <a:t>So cases where date of transfer is prior to 23.07.24 but year of taxability has got deferred – like conversion of capital asset into stock in trade- would also be taxed @12.5%.</a:t>
            </a:r>
          </a:p>
        </p:txBody>
      </p:sp>
    </p:spTree>
    <p:extLst>
      <p:ext uri="{BB962C8B-B14F-4D97-AF65-F5344CB8AC3E}">
        <p14:creationId xmlns:p14="http://schemas.microsoft.com/office/powerpoint/2010/main" val="1083280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wipe(up)">
                                      <p:cBhvr>
                                        <p:cTn id="10" dur="500"/>
                                        <p:tgtEl>
                                          <p:spTgt spid="6">
                                            <p:txEl>
                                              <p:pRg st="1" end="1"/>
                                            </p:txEl>
                                          </p:spTgt>
                                        </p:tgtEl>
                                      </p:cBhvr>
                                    </p:animEffect>
                                  </p:childTnLst>
                                </p:cTn>
                              </p:par>
                              <p:par>
                                <p:cTn id="11" presetID="22" presetClass="entr" presetSubtype="1"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wipe(up)">
                                      <p:cBhvr>
                                        <p:cTn id="13" dur="500"/>
                                        <p:tgtEl>
                                          <p:spTgt spid="6">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wipe(up)">
                                      <p:cBhvr>
                                        <p:cTn id="18" dur="500"/>
                                        <p:tgtEl>
                                          <p:spTgt spid="6">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wipe(up)">
                                      <p:cBhvr>
                                        <p:cTn id="23"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DD92D-8750-4AE5-B81D-3583A20B6EC6}"/>
              </a:ext>
            </a:extLst>
          </p:cNvPr>
          <p:cNvSpPr>
            <a:spLocks noGrp="1"/>
          </p:cNvSpPr>
          <p:nvPr>
            <p:ph type="title"/>
          </p:nvPr>
        </p:nvSpPr>
        <p:spPr/>
        <p:txBody>
          <a:bodyPr/>
          <a:lstStyle/>
          <a:p>
            <a:r>
              <a:rPr lang="en-IN" dirty="0"/>
              <a:t>Referencing</a:t>
            </a:r>
          </a:p>
        </p:txBody>
      </p:sp>
      <p:sp>
        <p:nvSpPr>
          <p:cNvPr id="3" name="Content Placeholder 2">
            <a:extLst>
              <a:ext uri="{FF2B5EF4-FFF2-40B4-BE49-F238E27FC236}">
                <a16:creationId xmlns:a16="http://schemas.microsoft.com/office/drawing/2014/main" id="{B98AE633-91C4-4351-BF8D-4883F87BC0F1}"/>
              </a:ext>
            </a:extLst>
          </p:cNvPr>
          <p:cNvSpPr>
            <a:spLocks noGrp="1"/>
          </p:cNvSpPr>
          <p:nvPr>
            <p:ph idx="1"/>
          </p:nvPr>
        </p:nvSpPr>
        <p:spPr/>
        <p:txBody>
          <a:bodyPr/>
          <a:lstStyle/>
          <a:p>
            <a:pPr algn="just"/>
            <a:r>
              <a:rPr lang="en-US" dirty="0"/>
              <a:t>TDS : </a:t>
            </a:r>
          </a:p>
          <a:p>
            <a:pPr lvl="1" algn="just"/>
            <a:r>
              <a:rPr lang="en-US" dirty="0"/>
              <a:t>Earlier : Sec. 194J</a:t>
            </a:r>
          </a:p>
          <a:p>
            <a:pPr lvl="1" algn="just"/>
            <a:r>
              <a:rPr lang="en-US" dirty="0"/>
              <a:t>Now : Sec. 393(1)-Table Sl. No. 6 (ii)(a)</a:t>
            </a:r>
          </a:p>
          <a:p>
            <a:pPr algn="just"/>
            <a:r>
              <a:rPr lang="en-US" dirty="0"/>
              <a:t>Sec. 72(2) :  For the purposes of </a:t>
            </a:r>
            <a:r>
              <a:rPr lang="en-US" dirty="0">
                <a:solidFill>
                  <a:srgbClr val="FF0000"/>
                </a:solidFill>
              </a:rPr>
              <a:t>item B of the formula in section 197(</a:t>
            </a:r>
            <a:r>
              <a:rPr lang="en-US" i="1" dirty="0">
                <a:solidFill>
                  <a:srgbClr val="FF0000"/>
                </a:solidFill>
              </a:rPr>
              <a:t>3</a:t>
            </a:r>
            <a:r>
              <a:rPr lang="en-US" dirty="0">
                <a:solidFill>
                  <a:srgbClr val="FF0000"/>
                </a:solidFill>
              </a:rPr>
              <a:t>)…….: </a:t>
            </a:r>
          </a:p>
          <a:p>
            <a:pPr lvl="1" algn="just"/>
            <a:r>
              <a:rPr lang="en-IN" dirty="0"/>
              <a:t>Item B of the Formula in Sec. 197(3) is “indexation of cost”. </a:t>
            </a:r>
          </a:p>
          <a:p>
            <a:pPr algn="just"/>
            <a:r>
              <a:rPr lang="en-IN" dirty="0"/>
              <a:t>Holding period of previous owner :</a:t>
            </a:r>
          </a:p>
          <a:p>
            <a:pPr lvl="1" algn="just"/>
            <a:r>
              <a:rPr lang="en-IN" dirty="0"/>
              <a:t>Earlier – Clause (</a:t>
            </a:r>
            <a:r>
              <a:rPr lang="en-IN" dirty="0" err="1"/>
              <a:t>hc</a:t>
            </a:r>
            <a:r>
              <a:rPr lang="en-IN" dirty="0"/>
              <a:t>) of </a:t>
            </a:r>
            <a:r>
              <a:rPr lang="en-IN" dirty="0" err="1"/>
              <a:t>Expl</a:t>
            </a:r>
            <a:r>
              <a:rPr lang="en-IN" dirty="0"/>
              <a:t>. 1 to Sec. 2(42A)</a:t>
            </a:r>
          </a:p>
          <a:p>
            <a:pPr lvl="1" algn="just"/>
            <a:r>
              <a:rPr lang="en-IN" dirty="0"/>
              <a:t>Now - </a:t>
            </a:r>
            <a:r>
              <a:rPr lang="en-US" dirty="0"/>
              <a:t>Sec. 2(101)(c)(B)(I)</a:t>
            </a:r>
            <a:endParaRPr lang="en-IN" dirty="0"/>
          </a:p>
        </p:txBody>
      </p:sp>
    </p:spTree>
    <p:extLst>
      <p:ext uri="{BB962C8B-B14F-4D97-AF65-F5344CB8AC3E}">
        <p14:creationId xmlns:p14="http://schemas.microsoft.com/office/powerpoint/2010/main" val="349012814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37112-0FAF-4DAC-B5B2-A8915DAE0CB9}"/>
              </a:ext>
            </a:extLst>
          </p:cNvPr>
          <p:cNvSpPr>
            <a:spLocks noGrp="1"/>
          </p:cNvSpPr>
          <p:nvPr>
            <p:ph type="title"/>
          </p:nvPr>
        </p:nvSpPr>
        <p:spPr>
          <a:xfrm>
            <a:off x="964812" y="365125"/>
            <a:ext cx="10515600" cy="1325563"/>
          </a:xfrm>
        </p:spPr>
        <p:txBody>
          <a:bodyPr/>
          <a:lstStyle/>
          <a:p>
            <a:r>
              <a:rPr lang="en-IN" dirty="0"/>
              <a:t>Capital Gains</a:t>
            </a:r>
          </a:p>
        </p:txBody>
      </p:sp>
      <p:graphicFrame>
        <p:nvGraphicFramePr>
          <p:cNvPr id="4" name="Table 3">
            <a:extLst>
              <a:ext uri="{FF2B5EF4-FFF2-40B4-BE49-F238E27FC236}">
                <a16:creationId xmlns:a16="http://schemas.microsoft.com/office/drawing/2014/main" id="{5FD078F4-7CC2-4322-A0C0-0743B9F45F11}"/>
              </a:ext>
            </a:extLst>
          </p:cNvPr>
          <p:cNvGraphicFramePr>
            <a:graphicFrameLocks noGrp="1"/>
          </p:cNvGraphicFramePr>
          <p:nvPr>
            <p:extLst>
              <p:ext uri="{D42A27DB-BD31-4B8C-83A1-F6EECF244321}">
                <p14:modId xmlns:p14="http://schemas.microsoft.com/office/powerpoint/2010/main" val="2734172421"/>
              </p:ext>
            </p:extLst>
          </p:nvPr>
        </p:nvGraphicFramePr>
        <p:xfrm>
          <a:off x="1074057" y="1465600"/>
          <a:ext cx="10279743" cy="396240"/>
        </p:xfrm>
        <a:graphic>
          <a:graphicData uri="http://schemas.openxmlformats.org/drawingml/2006/table">
            <a:tbl>
              <a:tblPr>
                <a:tableStyleId>{21E4AEA4-8DFA-4A89-87EB-49C32662AFE0}</a:tableStyleId>
              </a:tblPr>
              <a:tblGrid>
                <a:gridCol w="1255486">
                  <a:extLst>
                    <a:ext uri="{9D8B030D-6E8A-4147-A177-3AD203B41FA5}">
                      <a16:colId xmlns:a16="http://schemas.microsoft.com/office/drawing/2014/main" val="3541987785"/>
                    </a:ext>
                  </a:extLst>
                </a:gridCol>
                <a:gridCol w="6977743">
                  <a:extLst>
                    <a:ext uri="{9D8B030D-6E8A-4147-A177-3AD203B41FA5}">
                      <a16:colId xmlns:a16="http://schemas.microsoft.com/office/drawing/2014/main" val="3154564770"/>
                    </a:ext>
                  </a:extLst>
                </a:gridCol>
                <a:gridCol w="2046514">
                  <a:extLst>
                    <a:ext uri="{9D8B030D-6E8A-4147-A177-3AD203B41FA5}">
                      <a16:colId xmlns:a16="http://schemas.microsoft.com/office/drawing/2014/main" val="3375961247"/>
                    </a:ext>
                  </a:extLst>
                </a:gridCol>
              </a:tblGrid>
              <a:tr h="370840">
                <a:tc>
                  <a:txBody>
                    <a:bodyPr/>
                    <a:lstStyle/>
                    <a:p>
                      <a:r>
                        <a:rPr lang="en-IN" sz="2000" dirty="0"/>
                        <a:t>Sec. 67</a:t>
                      </a:r>
                    </a:p>
                  </a:txBody>
                  <a:tcPr/>
                </a:tc>
                <a:tc>
                  <a:txBody>
                    <a:bodyPr/>
                    <a:lstStyle/>
                    <a:p>
                      <a:r>
                        <a:rPr lang="en-US" sz="2000" b="0" dirty="0"/>
                        <a:t>Capital gains</a:t>
                      </a:r>
                      <a:endParaRPr lang="en-IN" sz="2000" b="0" dirty="0"/>
                    </a:p>
                  </a:txBody>
                  <a:tcPr/>
                </a:tc>
                <a:tc>
                  <a:txBody>
                    <a:bodyPr/>
                    <a:lstStyle/>
                    <a:p>
                      <a:r>
                        <a:rPr lang="en-US" sz="2000" dirty="0"/>
                        <a:t>45</a:t>
                      </a:r>
                      <a:endParaRPr lang="en-IN" sz="2000" dirty="0"/>
                    </a:p>
                  </a:txBody>
                  <a:tcPr/>
                </a:tc>
                <a:extLst>
                  <a:ext uri="{0D108BD9-81ED-4DB2-BD59-A6C34878D82A}">
                    <a16:rowId xmlns:a16="http://schemas.microsoft.com/office/drawing/2014/main" val="4152181376"/>
                  </a:ext>
                </a:extLst>
              </a:tr>
            </a:tbl>
          </a:graphicData>
        </a:graphic>
      </p:graphicFrame>
      <p:graphicFrame>
        <p:nvGraphicFramePr>
          <p:cNvPr id="6" name="Table 5">
            <a:extLst>
              <a:ext uri="{FF2B5EF4-FFF2-40B4-BE49-F238E27FC236}">
                <a16:creationId xmlns:a16="http://schemas.microsoft.com/office/drawing/2014/main" id="{CE5CE783-A333-4509-A44D-F486E7A6B215}"/>
              </a:ext>
            </a:extLst>
          </p:cNvPr>
          <p:cNvGraphicFramePr>
            <a:graphicFrameLocks noGrp="1"/>
          </p:cNvGraphicFramePr>
          <p:nvPr>
            <p:extLst>
              <p:ext uri="{D42A27DB-BD31-4B8C-83A1-F6EECF244321}">
                <p14:modId xmlns:p14="http://schemas.microsoft.com/office/powerpoint/2010/main" val="148244977"/>
              </p:ext>
            </p:extLst>
          </p:nvPr>
        </p:nvGraphicFramePr>
        <p:xfrm>
          <a:off x="1074056" y="1893054"/>
          <a:ext cx="10279743" cy="396240"/>
        </p:xfrm>
        <a:graphic>
          <a:graphicData uri="http://schemas.openxmlformats.org/drawingml/2006/table">
            <a:tbl>
              <a:tblPr>
                <a:tableStyleId>{F5AB1C69-6EDB-4FF4-983F-18BD219EF322}</a:tableStyleId>
              </a:tblPr>
              <a:tblGrid>
                <a:gridCol w="1255486">
                  <a:extLst>
                    <a:ext uri="{9D8B030D-6E8A-4147-A177-3AD203B41FA5}">
                      <a16:colId xmlns:a16="http://schemas.microsoft.com/office/drawing/2014/main" val="3541987785"/>
                    </a:ext>
                  </a:extLst>
                </a:gridCol>
                <a:gridCol w="6977743">
                  <a:extLst>
                    <a:ext uri="{9D8B030D-6E8A-4147-A177-3AD203B41FA5}">
                      <a16:colId xmlns:a16="http://schemas.microsoft.com/office/drawing/2014/main" val="3154564770"/>
                    </a:ext>
                  </a:extLst>
                </a:gridCol>
                <a:gridCol w="2046514">
                  <a:extLst>
                    <a:ext uri="{9D8B030D-6E8A-4147-A177-3AD203B41FA5}">
                      <a16:colId xmlns:a16="http://schemas.microsoft.com/office/drawing/2014/main" val="3375961247"/>
                    </a:ext>
                  </a:extLst>
                </a:gridCol>
              </a:tblGrid>
              <a:tr h="370840">
                <a:tc>
                  <a:txBody>
                    <a:bodyPr/>
                    <a:lstStyle/>
                    <a:p>
                      <a:r>
                        <a:rPr lang="en-IN" sz="2000" dirty="0"/>
                        <a:t>Sec. 68</a:t>
                      </a:r>
                    </a:p>
                  </a:txBody>
                  <a:tcPr/>
                </a:tc>
                <a:tc>
                  <a:txBody>
                    <a:bodyPr/>
                    <a:lstStyle/>
                    <a:p>
                      <a:r>
                        <a:rPr lang="en-US" sz="2000" b="0" dirty="0"/>
                        <a:t>Capital gains on distribution of assets by companies in liquidation</a:t>
                      </a:r>
                      <a:endParaRPr lang="en-IN" sz="2000" b="0" dirty="0"/>
                    </a:p>
                  </a:txBody>
                  <a:tcPr/>
                </a:tc>
                <a:tc>
                  <a:txBody>
                    <a:bodyPr/>
                    <a:lstStyle/>
                    <a:p>
                      <a:r>
                        <a:rPr lang="en-US" sz="2000" dirty="0"/>
                        <a:t>46</a:t>
                      </a:r>
                      <a:endParaRPr lang="en-IN" sz="2000" dirty="0"/>
                    </a:p>
                  </a:txBody>
                  <a:tcPr/>
                </a:tc>
                <a:extLst>
                  <a:ext uri="{0D108BD9-81ED-4DB2-BD59-A6C34878D82A}">
                    <a16:rowId xmlns:a16="http://schemas.microsoft.com/office/drawing/2014/main" val="4152181376"/>
                  </a:ext>
                </a:extLst>
              </a:tr>
            </a:tbl>
          </a:graphicData>
        </a:graphic>
      </p:graphicFrame>
      <p:graphicFrame>
        <p:nvGraphicFramePr>
          <p:cNvPr id="8" name="Table 7">
            <a:extLst>
              <a:ext uri="{FF2B5EF4-FFF2-40B4-BE49-F238E27FC236}">
                <a16:creationId xmlns:a16="http://schemas.microsoft.com/office/drawing/2014/main" id="{ABCE6481-5EF3-4E7E-A255-7779A0980780}"/>
              </a:ext>
            </a:extLst>
          </p:cNvPr>
          <p:cNvGraphicFramePr>
            <a:graphicFrameLocks noGrp="1"/>
          </p:cNvGraphicFramePr>
          <p:nvPr>
            <p:extLst>
              <p:ext uri="{D42A27DB-BD31-4B8C-83A1-F6EECF244321}">
                <p14:modId xmlns:p14="http://schemas.microsoft.com/office/powerpoint/2010/main" val="2402513638"/>
              </p:ext>
            </p:extLst>
          </p:nvPr>
        </p:nvGraphicFramePr>
        <p:xfrm>
          <a:off x="1074055" y="2319283"/>
          <a:ext cx="10279743" cy="701040"/>
        </p:xfrm>
        <a:graphic>
          <a:graphicData uri="http://schemas.openxmlformats.org/drawingml/2006/table">
            <a:tbl>
              <a:tblPr>
                <a:tableStyleId>{21E4AEA4-8DFA-4A89-87EB-49C32662AFE0}</a:tableStyleId>
              </a:tblPr>
              <a:tblGrid>
                <a:gridCol w="1255486">
                  <a:extLst>
                    <a:ext uri="{9D8B030D-6E8A-4147-A177-3AD203B41FA5}">
                      <a16:colId xmlns:a16="http://schemas.microsoft.com/office/drawing/2014/main" val="3541987785"/>
                    </a:ext>
                  </a:extLst>
                </a:gridCol>
                <a:gridCol w="6977743">
                  <a:extLst>
                    <a:ext uri="{9D8B030D-6E8A-4147-A177-3AD203B41FA5}">
                      <a16:colId xmlns:a16="http://schemas.microsoft.com/office/drawing/2014/main" val="3154564770"/>
                    </a:ext>
                  </a:extLst>
                </a:gridCol>
                <a:gridCol w="2046514">
                  <a:extLst>
                    <a:ext uri="{9D8B030D-6E8A-4147-A177-3AD203B41FA5}">
                      <a16:colId xmlns:a16="http://schemas.microsoft.com/office/drawing/2014/main" val="3375961247"/>
                    </a:ext>
                  </a:extLst>
                </a:gridCol>
              </a:tblGrid>
              <a:tr h="370840">
                <a:tc>
                  <a:txBody>
                    <a:bodyPr/>
                    <a:lstStyle/>
                    <a:p>
                      <a:r>
                        <a:rPr lang="en-IN" sz="2000" dirty="0"/>
                        <a:t>Sec. 69</a:t>
                      </a:r>
                    </a:p>
                  </a:txBody>
                  <a:tcPr/>
                </a:tc>
                <a:tc>
                  <a:txBody>
                    <a:bodyPr/>
                    <a:lstStyle/>
                    <a:p>
                      <a:r>
                        <a:rPr lang="en-US" sz="2000" dirty="0"/>
                        <a:t>Capital gains on purchase by company of its own shares or other specified securities</a:t>
                      </a:r>
                      <a:endParaRPr lang="en-IN" sz="2000" b="1" dirty="0"/>
                    </a:p>
                  </a:txBody>
                  <a:tcPr/>
                </a:tc>
                <a:tc>
                  <a:txBody>
                    <a:bodyPr/>
                    <a:lstStyle/>
                    <a:p>
                      <a:r>
                        <a:rPr lang="en-US" sz="2000" dirty="0"/>
                        <a:t>46A</a:t>
                      </a:r>
                      <a:endParaRPr lang="en-IN" sz="2000" dirty="0"/>
                    </a:p>
                  </a:txBody>
                  <a:tcPr/>
                </a:tc>
                <a:extLst>
                  <a:ext uri="{0D108BD9-81ED-4DB2-BD59-A6C34878D82A}">
                    <a16:rowId xmlns:a16="http://schemas.microsoft.com/office/drawing/2014/main" val="4152181376"/>
                  </a:ext>
                </a:extLst>
              </a:tr>
            </a:tbl>
          </a:graphicData>
        </a:graphic>
      </p:graphicFrame>
      <p:graphicFrame>
        <p:nvGraphicFramePr>
          <p:cNvPr id="9" name="Table 8">
            <a:extLst>
              <a:ext uri="{FF2B5EF4-FFF2-40B4-BE49-F238E27FC236}">
                <a16:creationId xmlns:a16="http://schemas.microsoft.com/office/drawing/2014/main" id="{1104DCC6-531C-4041-ADEA-F04D05F79F89}"/>
              </a:ext>
            </a:extLst>
          </p:cNvPr>
          <p:cNvGraphicFramePr>
            <a:graphicFrameLocks noGrp="1"/>
          </p:cNvGraphicFramePr>
          <p:nvPr>
            <p:extLst>
              <p:ext uri="{D42A27DB-BD31-4B8C-83A1-F6EECF244321}">
                <p14:modId xmlns:p14="http://schemas.microsoft.com/office/powerpoint/2010/main" val="2745487442"/>
              </p:ext>
            </p:extLst>
          </p:nvPr>
        </p:nvGraphicFramePr>
        <p:xfrm>
          <a:off x="1074055" y="3052429"/>
          <a:ext cx="10279743" cy="396240"/>
        </p:xfrm>
        <a:graphic>
          <a:graphicData uri="http://schemas.openxmlformats.org/drawingml/2006/table">
            <a:tbl>
              <a:tblPr>
                <a:tableStyleId>{93296810-A885-4BE3-A3E7-6D5BEEA58F35}</a:tableStyleId>
              </a:tblPr>
              <a:tblGrid>
                <a:gridCol w="1255486">
                  <a:extLst>
                    <a:ext uri="{9D8B030D-6E8A-4147-A177-3AD203B41FA5}">
                      <a16:colId xmlns:a16="http://schemas.microsoft.com/office/drawing/2014/main" val="3541987785"/>
                    </a:ext>
                  </a:extLst>
                </a:gridCol>
                <a:gridCol w="6977743">
                  <a:extLst>
                    <a:ext uri="{9D8B030D-6E8A-4147-A177-3AD203B41FA5}">
                      <a16:colId xmlns:a16="http://schemas.microsoft.com/office/drawing/2014/main" val="3154564770"/>
                    </a:ext>
                  </a:extLst>
                </a:gridCol>
                <a:gridCol w="2046514">
                  <a:extLst>
                    <a:ext uri="{9D8B030D-6E8A-4147-A177-3AD203B41FA5}">
                      <a16:colId xmlns:a16="http://schemas.microsoft.com/office/drawing/2014/main" val="3375961247"/>
                    </a:ext>
                  </a:extLst>
                </a:gridCol>
              </a:tblGrid>
              <a:tr h="370840">
                <a:tc>
                  <a:txBody>
                    <a:bodyPr/>
                    <a:lstStyle/>
                    <a:p>
                      <a:r>
                        <a:rPr lang="en-IN" sz="2000" dirty="0"/>
                        <a:t>Sec. 70</a:t>
                      </a:r>
                    </a:p>
                  </a:txBody>
                  <a:tcPr/>
                </a:tc>
                <a:tc>
                  <a:txBody>
                    <a:bodyPr/>
                    <a:lstStyle/>
                    <a:p>
                      <a:r>
                        <a:rPr lang="en-US" sz="2000" dirty="0"/>
                        <a:t>Transactions not regarded as transfer</a:t>
                      </a:r>
                      <a:endParaRPr lang="en-US" sz="2000" b="1" dirty="0"/>
                    </a:p>
                  </a:txBody>
                  <a:tcPr/>
                </a:tc>
                <a:tc>
                  <a:txBody>
                    <a:bodyPr/>
                    <a:lstStyle/>
                    <a:p>
                      <a:r>
                        <a:rPr lang="en-US" sz="2000" dirty="0"/>
                        <a:t>47</a:t>
                      </a:r>
                      <a:endParaRPr lang="en-IN" sz="2000" dirty="0"/>
                    </a:p>
                  </a:txBody>
                  <a:tcPr/>
                </a:tc>
                <a:extLst>
                  <a:ext uri="{0D108BD9-81ED-4DB2-BD59-A6C34878D82A}">
                    <a16:rowId xmlns:a16="http://schemas.microsoft.com/office/drawing/2014/main" val="4152181376"/>
                  </a:ext>
                </a:extLst>
              </a:tr>
            </a:tbl>
          </a:graphicData>
        </a:graphic>
      </p:graphicFrame>
      <p:graphicFrame>
        <p:nvGraphicFramePr>
          <p:cNvPr id="12" name="Table 11">
            <a:extLst>
              <a:ext uri="{FF2B5EF4-FFF2-40B4-BE49-F238E27FC236}">
                <a16:creationId xmlns:a16="http://schemas.microsoft.com/office/drawing/2014/main" id="{6DD63210-0274-466B-BC96-4C3755CD3478}"/>
              </a:ext>
            </a:extLst>
          </p:cNvPr>
          <p:cNvGraphicFramePr>
            <a:graphicFrameLocks noGrp="1"/>
          </p:cNvGraphicFramePr>
          <p:nvPr>
            <p:extLst>
              <p:ext uri="{D42A27DB-BD31-4B8C-83A1-F6EECF244321}">
                <p14:modId xmlns:p14="http://schemas.microsoft.com/office/powerpoint/2010/main" val="2141419533"/>
              </p:ext>
            </p:extLst>
          </p:nvPr>
        </p:nvGraphicFramePr>
        <p:xfrm>
          <a:off x="1074057" y="3510127"/>
          <a:ext cx="10279743" cy="396240"/>
        </p:xfrm>
        <a:graphic>
          <a:graphicData uri="http://schemas.openxmlformats.org/drawingml/2006/table">
            <a:tbl>
              <a:tblPr>
                <a:tableStyleId>{00A15C55-8517-42AA-B614-E9B94910E393}</a:tableStyleId>
              </a:tblPr>
              <a:tblGrid>
                <a:gridCol w="1255486">
                  <a:extLst>
                    <a:ext uri="{9D8B030D-6E8A-4147-A177-3AD203B41FA5}">
                      <a16:colId xmlns:a16="http://schemas.microsoft.com/office/drawing/2014/main" val="3541987785"/>
                    </a:ext>
                  </a:extLst>
                </a:gridCol>
                <a:gridCol w="6977743">
                  <a:extLst>
                    <a:ext uri="{9D8B030D-6E8A-4147-A177-3AD203B41FA5}">
                      <a16:colId xmlns:a16="http://schemas.microsoft.com/office/drawing/2014/main" val="3154564770"/>
                    </a:ext>
                  </a:extLst>
                </a:gridCol>
                <a:gridCol w="2046514">
                  <a:extLst>
                    <a:ext uri="{9D8B030D-6E8A-4147-A177-3AD203B41FA5}">
                      <a16:colId xmlns:a16="http://schemas.microsoft.com/office/drawing/2014/main" val="3375961247"/>
                    </a:ext>
                  </a:extLst>
                </a:gridCol>
              </a:tblGrid>
              <a:tr h="370840">
                <a:tc>
                  <a:txBody>
                    <a:bodyPr/>
                    <a:lstStyle/>
                    <a:p>
                      <a:r>
                        <a:rPr lang="en-IN" sz="2000" dirty="0"/>
                        <a:t>Sec. 71</a:t>
                      </a:r>
                    </a:p>
                  </a:txBody>
                  <a:tcPr/>
                </a:tc>
                <a:tc>
                  <a:txBody>
                    <a:bodyPr/>
                    <a:lstStyle/>
                    <a:p>
                      <a:r>
                        <a:rPr lang="en-US" sz="2000" dirty="0"/>
                        <a:t>Withdrawal of exemption in certain cases</a:t>
                      </a:r>
                      <a:endParaRPr lang="en-US" sz="2000" b="1" dirty="0"/>
                    </a:p>
                  </a:txBody>
                  <a:tcPr/>
                </a:tc>
                <a:tc>
                  <a:txBody>
                    <a:bodyPr/>
                    <a:lstStyle/>
                    <a:p>
                      <a:r>
                        <a:rPr lang="en-US" sz="2000" dirty="0"/>
                        <a:t>47A</a:t>
                      </a:r>
                      <a:endParaRPr lang="en-IN" sz="2000" dirty="0"/>
                    </a:p>
                  </a:txBody>
                  <a:tcPr/>
                </a:tc>
                <a:extLst>
                  <a:ext uri="{0D108BD9-81ED-4DB2-BD59-A6C34878D82A}">
                    <a16:rowId xmlns:a16="http://schemas.microsoft.com/office/drawing/2014/main" val="4152181376"/>
                  </a:ext>
                </a:extLst>
              </a:tr>
            </a:tbl>
          </a:graphicData>
        </a:graphic>
      </p:graphicFrame>
      <p:graphicFrame>
        <p:nvGraphicFramePr>
          <p:cNvPr id="13" name="Table 12">
            <a:extLst>
              <a:ext uri="{FF2B5EF4-FFF2-40B4-BE49-F238E27FC236}">
                <a16:creationId xmlns:a16="http://schemas.microsoft.com/office/drawing/2014/main" id="{A3845691-5BBD-4BFB-9AB5-EBC3CBB87481}"/>
              </a:ext>
            </a:extLst>
          </p:cNvPr>
          <p:cNvGraphicFramePr>
            <a:graphicFrameLocks noGrp="1"/>
          </p:cNvGraphicFramePr>
          <p:nvPr>
            <p:extLst>
              <p:ext uri="{D42A27DB-BD31-4B8C-83A1-F6EECF244321}">
                <p14:modId xmlns:p14="http://schemas.microsoft.com/office/powerpoint/2010/main" val="3423863922"/>
              </p:ext>
            </p:extLst>
          </p:nvPr>
        </p:nvGraphicFramePr>
        <p:xfrm>
          <a:off x="1074057" y="3929776"/>
          <a:ext cx="10279743" cy="396240"/>
        </p:xfrm>
        <a:graphic>
          <a:graphicData uri="http://schemas.openxmlformats.org/drawingml/2006/table">
            <a:tbl>
              <a:tblPr>
                <a:tableStyleId>{7DF18680-E054-41AD-8BC1-D1AEF772440D}</a:tableStyleId>
              </a:tblPr>
              <a:tblGrid>
                <a:gridCol w="1255486">
                  <a:extLst>
                    <a:ext uri="{9D8B030D-6E8A-4147-A177-3AD203B41FA5}">
                      <a16:colId xmlns:a16="http://schemas.microsoft.com/office/drawing/2014/main" val="3541987785"/>
                    </a:ext>
                  </a:extLst>
                </a:gridCol>
                <a:gridCol w="6977743">
                  <a:extLst>
                    <a:ext uri="{9D8B030D-6E8A-4147-A177-3AD203B41FA5}">
                      <a16:colId xmlns:a16="http://schemas.microsoft.com/office/drawing/2014/main" val="3154564770"/>
                    </a:ext>
                  </a:extLst>
                </a:gridCol>
                <a:gridCol w="2046514">
                  <a:extLst>
                    <a:ext uri="{9D8B030D-6E8A-4147-A177-3AD203B41FA5}">
                      <a16:colId xmlns:a16="http://schemas.microsoft.com/office/drawing/2014/main" val="3375961247"/>
                    </a:ext>
                  </a:extLst>
                </a:gridCol>
              </a:tblGrid>
              <a:tr h="370840">
                <a:tc>
                  <a:txBody>
                    <a:bodyPr/>
                    <a:lstStyle/>
                    <a:p>
                      <a:r>
                        <a:rPr lang="en-IN" sz="2000"/>
                        <a:t>Sec. 72</a:t>
                      </a:r>
                      <a:endParaRPr lang="en-IN" sz="2000" dirty="0"/>
                    </a:p>
                  </a:txBody>
                  <a:tcPr/>
                </a:tc>
                <a:tc>
                  <a:txBody>
                    <a:bodyPr/>
                    <a:lstStyle/>
                    <a:p>
                      <a:r>
                        <a:rPr lang="en-US" sz="2000" dirty="0"/>
                        <a:t>Mode of computation of capital gains</a:t>
                      </a:r>
                      <a:endParaRPr lang="en-US" sz="2000" b="1" dirty="0"/>
                    </a:p>
                  </a:txBody>
                  <a:tcPr/>
                </a:tc>
                <a:tc>
                  <a:txBody>
                    <a:bodyPr/>
                    <a:lstStyle/>
                    <a:p>
                      <a:r>
                        <a:rPr lang="en-US" sz="2000" dirty="0"/>
                        <a:t>48</a:t>
                      </a:r>
                      <a:endParaRPr lang="en-IN" sz="2000" dirty="0"/>
                    </a:p>
                  </a:txBody>
                  <a:tcPr/>
                </a:tc>
                <a:extLst>
                  <a:ext uri="{0D108BD9-81ED-4DB2-BD59-A6C34878D82A}">
                    <a16:rowId xmlns:a16="http://schemas.microsoft.com/office/drawing/2014/main" val="4152181376"/>
                  </a:ext>
                </a:extLst>
              </a:tr>
            </a:tbl>
          </a:graphicData>
        </a:graphic>
      </p:graphicFrame>
      <p:graphicFrame>
        <p:nvGraphicFramePr>
          <p:cNvPr id="14" name="Table 13">
            <a:extLst>
              <a:ext uri="{FF2B5EF4-FFF2-40B4-BE49-F238E27FC236}">
                <a16:creationId xmlns:a16="http://schemas.microsoft.com/office/drawing/2014/main" id="{EF4EE834-DB1C-4E04-9F8D-B656F888B5BA}"/>
              </a:ext>
            </a:extLst>
          </p:cNvPr>
          <p:cNvGraphicFramePr>
            <a:graphicFrameLocks noGrp="1"/>
          </p:cNvGraphicFramePr>
          <p:nvPr>
            <p:extLst>
              <p:ext uri="{D42A27DB-BD31-4B8C-83A1-F6EECF244321}">
                <p14:modId xmlns:p14="http://schemas.microsoft.com/office/powerpoint/2010/main" val="3560035962"/>
              </p:ext>
            </p:extLst>
          </p:nvPr>
        </p:nvGraphicFramePr>
        <p:xfrm>
          <a:off x="1059990" y="4339724"/>
          <a:ext cx="10279743" cy="396240"/>
        </p:xfrm>
        <a:graphic>
          <a:graphicData uri="http://schemas.openxmlformats.org/drawingml/2006/table">
            <a:tbl>
              <a:tblPr>
                <a:tableStyleId>{00A15C55-8517-42AA-B614-E9B94910E393}</a:tableStyleId>
              </a:tblPr>
              <a:tblGrid>
                <a:gridCol w="1261179">
                  <a:extLst>
                    <a:ext uri="{9D8B030D-6E8A-4147-A177-3AD203B41FA5}">
                      <a16:colId xmlns:a16="http://schemas.microsoft.com/office/drawing/2014/main" val="3541987785"/>
                    </a:ext>
                  </a:extLst>
                </a:gridCol>
                <a:gridCol w="6972050">
                  <a:extLst>
                    <a:ext uri="{9D8B030D-6E8A-4147-A177-3AD203B41FA5}">
                      <a16:colId xmlns:a16="http://schemas.microsoft.com/office/drawing/2014/main" val="3154564770"/>
                    </a:ext>
                  </a:extLst>
                </a:gridCol>
                <a:gridCol w="2046514">
                  <a:extLst>
                    <a:ext uri="{9D8B030D-6E8A-4147-A177-3AD203B41FA5}">
                      <a16:colId xmlns:a16="http://schemas.microsoft.com/office/drawing/2014/main" val="3375961247"/>
                    </a:ext>
                  </a:extLst>
                </a:gridCol>
              </a:tblGrid>
              <a:tr h="370840">
                <a:tc>
                  <a:txBody>
                    <a:bodyPr/>
                    <a:lstStyle/>
                    <a:p>
                      <a:r>
                        <a:rPr lang="en-IN" sz="2000" dirty="0"/>
                        <a:t>Sec. 73</a:t>
                      </a:r>
                    </a:p>
                  </a:txBody>
                  <a:tcPr/>
                </a:tc>
                <a:tc>
                  <a:txBody>
                    <a:bodyPr/>
                    <a:lstStyle/>
                    <a:p>
                      <a:r>
                        <a:rPr lang="en-US" sz="2000" dirty="0"/>
                        <a:t>Cost with reference to certain modes of acquisition</a:t>
                      </a:r>
                      <a:endParaRPr lang="en-US" sz="2000" b="1" dirty="0"/>
                    </a:p>
                  </a:txBody>
                  <a:tcPr/>
                </a:tc>
                <a:tc>
                  <a:txBody>
                    <a:bodyPr/>
                    <a:lstStyle/>
                    <a:p>
                      <a:r>
                        <a:rPr lang="en-US" sz="2000" dirty="0"/>
                        <a:t>49</a:t>
                      </a:r>
                      <a:endParaRPr lang="en-IN" sz="2000" dirty="0"/>
                    </a:p>
                  </a:txBody>
                  <a:tcPr/>
                </a:tc>
                <a:extLst>
                  <a:ext uri="{0D108BD9-81ED-4DB2-BD59-A6C34878D82A}">
                    <a16:rowId xmlns:a16="http://schemas.microsoft.com/office/drawing/2014/main" val="4152181376"/>
                  </a:ext>
                </a:extLst>
              </a:tr>
            </a:tbl>
          </a:graphicData>
        </a:graphic>
      </p:graphicFrame>
      <p:graphicFrame>
        <p:nvGraphicFramePr>
          <p:cNvPr id="10" name="Table 9">
            <a:extLst>
              <a:ext uri="{FF2B5EF4-FFF2-40B4-BE49-F238E27FC236}">
                <a16:creationId xmlns:a16="http://schemas.microsoft.com/office/drawing/2014/main" id="{C8DAD87A-9EDD-4863-9683-D13ADCDF606D}"/>
              </a:ext>
            </a:extLst>
          </p:cNvPr>
          <p:cNvGraphicFramePr>
            <a:graphicFrameLocks noGrp="1"/>
          </p:cNvGraphicFramePr>
          <p:nvPr>
            <p:extLst>
              <p:ext uri="{D42A27DB-BD31-4B8C-83A1-F6EECF244321}">
                <p14:modId xmlns:p14="http://schemas.microsoft.com/office/powerpoint/2010/main" val="403972253"/>
              </p:ext>
            </p:extLst>
          </p:nvPr>
        </p:nvGraphicFramePr>
        <p:xfrm>
          <a:off x="1059989" y="4773081"/>
          <a:ext cx="10279743" cy="701040"/>
        </p:xfrm>
        <a:graphic>
          <a:graphicData uri="http://schemas.openxmlformats.org/drawingml/2006/table">
            <a:tbl>
              <a:tblPr>
                <a:tableStyleId>{7DF18680-E054-41AD-8BC1-D1AEF772440D}</a:tableStyleId>
              </a:tblPr>
              <a:tblGrid>
                <a:gridCol w="1255486">
                  <a:extLst>
                    <a:ext uri="{9D8B030D-6E8A-4147-A177-3AD203B41FA5}">
                      <a16:colId xmlns:a16="http://schemas.microsoft.com/office/drawing/2014/main" val="3541987785"/>
                    </a:ext>
                  </a:extLst>
                </a:gridCol>
                <a:gridCol w="6977743">
                  <a:extLst>
                    <a:ext uri="{9D8B030D-6E8A-4147-A177-3AD203B41FA5}">
                      <a16:colId xmlns:a16="http://schemas.microsoft.com/office/drawing/2014/main" val="3154564770"/>
                    </a:ext>
                  </a:extLst>
                </a:gridCol>
                <a:gridCol w="2046514">
                  <a:extLst>
                    <a:ext uri="{9D8B030D-6E8A-4147-A177-3AD203B41FA5}">
                      <a16:colId xmlns:a16="http://schemas.microsoft.com/office/drawing/2014/main" val="3375961247"/>
                    </a:ext>
                  </a:extLst>
                </a:gridCol>
              </a:tblGrid>
              <a:tr h="370840">
                <a:tc>
                  <a:txBody>
                    <a:bodyPr/>
                    <a:lstStyle/>
                    <a:p>
                      <a:r>
                        <a:rPr lang="en-IN" sz="2000" dirty="0"/>
                        <a:t>Sec. 74</a:t>
                      </a:r>
                    </a:p>
                  </a:txBody>
                  <a:tcPr/>
                </a:tc>
                <a:tc>
                  <a:txBody>
                    <a:bodyPr/>
                    <a:lstStyle/>
                    <a:p>
                      <a:r>
                        <a:rPr lang="en-US" sz="2000" dirty="0"/>
                        <a:t>Special provision for computation of capital gains in case of depreciable assets</a:t>
                      </a:r>
                      <a:endParaRPr lang="en-US" sz="2000" b="1" dirty="0"/>
                    </a:p>
                  </a:txBody>
                  <a:tcPr/>
                </a:tc>
                <a:tc>
                  <a:txBody>
                    <a:bodyPr/>
                    <a:lstStyle/>
                    <a:p>
                      <a:r>
                        <a:rPr lang="en-US" sz="2000" dirty="0"/>
                        <a:t>50</a:t>
                      </a:r>
                      <a:endParaRPr lang="en-IN" sz="2000" dirty="0"/>
                    </a:p>
                  </a:txBody>
                  <a:tcPr/>
                </a:tc>
                <a:extLst>
                  <a:ext uri="{0D108BD9-81ED-4DB2-BD59-A6C34878D82A}">
                    <a16:rowId xmlns:a16="http://schemas.microsoft.com/office/drawing/2014/main" val="4152181376"/>
                  </a:ext>
                </a:extLst>
              </a:tr>
            </a:tbl>
          </a:graphicData>
        </a:graphic>
      </p:graphicFrame>
    </p:spTree>
    <p:extLst>
      <p:ext uri="{BB962C8B-B14F-4D97-AF65-F5344CB8AC3E}">
        <p14:creationId xmlns:p14="http://schemas.microsoft.com/office/powerpoint/2010/main" val="502787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down)">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down)">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37112-0FAF-4DAC-B5B2-A8915DAE0CB9}"/>
              </a:ext>
            </a:extLst>
          </p:cNvPr>
          <p:cNvSpPr>
            <a:spLocks noGrp="1"/>
          </p:cNvSpPr>
          <p:nvPr>
            <p:ph type="title"/>
          </p:nvPr>
        </p:nvSpPr>
        <p:spPr>
          <a:xfrm>
            <a:off x="964812" y="365125"/>
            <a:ext cx="10515600" cy="1325563"/>
          </a:xfrm>
        </p:spPr>
        <p:txBody>
          <a:bodyPr/>
          <a:lstStyle/>
          <a:p>
            <a:r>
              <a:rPr lang="en-IN" dirty="0"/>
              <a:t>Capital Gains</a:t>
            </a:r>
          </a:p>
        </p:txBody>
      </p:sp>
      <p:graphicFrame>
        <p:nvGraphicFramePr>
          <p:cNvPr id="4" name="Table 3">
            <a:extLst>
              <a:ext uri="{FF2B5EF4-FFF2-40B4-BE49-F238E27FC236}">
                <a16:creationId xmlns:a16="http://schemas.microsoft.com/office/drawing/2014/main" id="{5FD078F4-7CC2-4322-A0C0-0743B9F45F11}"/>
              </a:ext>
            </a:extLst>
          </p:cNvPr>
          <p:cNvGraphicFramePr>
            <a:graphicFrameLocks noGrp="1"/>
          </p:cNvGraphicFramePr>
          <p:nvPr>
            <p:extLst>
              <p:ext uri="{D42A27DB-BD31-4B8C-83A1-F6EECF244321}">
                <p14:modId xmlns:p14="http://schemas.microsoft.com/office/powerpoint/2010/main" val="1939155841"/>
              </p:ext>
            </p:extLst>
          </p:nvPr>
        </p:nvGraphicFramePr>
        <p:xfrm>
          <a:off x="1074057" y="1465600"/>
          <a:ext cx="10279743" cy="701040"/>
        </p:xfrm>
        <a:graphic>
          <a:graphicData uri="http://schemas.openxmlformats.org/drawingml/2006/table">
            <a:tbl>
              <a:tblPr>
                <a:tableStyleId>{21E4AEA4-8DFA-4A89-87EB-49C32662AFE0}</a:tableStyleId>
              </a:tblPr>
              <a:tblGrid>
                <a:gridCol w="1255486">
                  <a:extLst>
                    <a:ext uri="{9D8B030D-6E8A-4147-A177-3AD203B41FA5}">
                      <a16:colId xmlns:a16="http://schemas.microsoft.com/office/drawing/2014/main" val="3541987785"/>
                    </a:ext>
                  </a:extLst>
                </a:gridCol>
                <a:gridCol w="6977743">
                  <a:extLst>
                    <a:ext uri="{9D8B030D-6E8A-4147-A177-3AD203B41FA5}">
                      <a16:colId xmlns:a16="http://schemas.microsoft.com/office/drawing/2014/main" val="3154564770"/>
                    </a:ext>
                  </a:extLst>
                </a:gridCol>
                <a:gridCol w="2046514">
                  <a:extLst>
                    <a:ext uri="{9D8B030D-6E8A-4147-A177-3AD203B41FA5}">
                      <a16:colId xmlns:a16="http://schemas.microsoft.com/office/drawing/2014/main" val="3375961247"/>
                    </a:ext>
                  </a:extLst>
                </a:gridCol>
              </a:tblGrid>
              <a:tr h="370840">
                <a:tc>
                  <a:txBody>
                    <a:bodyPr/>
                    <a:lstStyle/>
                    <a:p>
                      <a:r>
                        <a:rPr lang="en-IN" sz="2000" dirty="0"/>
                        <a:t>Sec. 75</a:t>
                      </a:r>
                    </a:p>
                  </a:txBody>
                  <a:tcPr/>
                </a:tc>
                <a:tc>
                  <a:txBody>
                    <a:bodyPr/>
                    <a:lstStyle/>
                    <a:p>
                      <a:r>
                        <a:rPr lang="en-US" sz="2000" b="0" dirty="0"/>
                        <a:t>Special provision for cost of acquisition in case of depreciable asset</a:t>
                      </a:r>
                      <a:endParaRPr lang="en-IN" sz="2000" b="0" dirty="0"/>
                    </a:p>
                  </a:txBody>
                  <a:tcPr/>
                </a:tc>
                <a:tc>
                  <a:txBody>
                    <a:bodyPr/>
                    <a:lstStyle/>
                    <a:p>
                      <a:r>
                        <a:rPr lang="en-US" sz="2000" dirty="0"/>
                        <a:t>50A</a:t>
                      </a:r>
                      <a:endParaRPr lang="en-IN" sz="2000" dirty="0"/>
                    </a:p>
                  </a:txBody>
                  <a:tcPr/>
                </a:tc>
                <a:extLst>
                  <a:ext uri="{0D108BD9-81ED-4DB2-BD59-A6C34878D82A}">
                    <a16:rowId xmlns:a16="http://schemas.microsoft.com/office/drawing/2014/main" val="4152181376"/>
                  </a:ext>
                </a:extLst>
              </a:tr>
            </a:tbl>
          </a:graphicData>
        </a:graphic>
      </p:graphicFrame>
      <p:graphicFrame>
        <p:nvGraphicFramePr>
          <p:cNvPr id="6" name="Table 5">
            <a:extLst>
              <a:ext uri="{FF2B5EF4-FFF2-40B4-BE49-F238E27FC236}">
                <a16:creationId xmlns:a16="http://schemas.microsoft.com/office/drawing/2014/main" id="{CE5CE783-A333-4509-A44D-F486E7A6B215}"/>
              </a:ext>
            </a:extLst>
          </p:cNvPr>
          <p:cNvGraphicFramePr>
            <a:graphicFrameLocks noGrp="1"/>
          </p:cNvGraphicFramePr>
          <p:nvPr>
            <p:extLst>
              <p:ext uri="{D42A27DB-BD31-4B8C-83A1-F6EECF244321}">
                <p14:modId xmlns:p14="http://schemas.microsoft.com/office/powerpoint/2010/main" val="3482695259"/>
              </p:ext>
            </p:extLst>
          </p:nvPr>
        </p:nvGraphicFramePr>
        <p:xfrm>
          <a:off x="1074056" y="2188475"/>
          <a:ext cx="10279743" cy="701040"/>
        </p:xfrm>
        <a:graphic>
          <a:graphicData uri="http://schemas.openxmlformats.org/drawingml/2006/table">
            <a:tbl>
              <a:tblPr>
                <a:tableStyleId>{F5AB1C69-6EDB-4FF4-983F-18BD219EF322}</a:tableStyleId>
              </a:tblPr>
              <a:tblGrid>
                <a:gridCol w="1255486">
                  <a:extLst>
                    <a:ext uri="{9D8B030D-6E8A-4147-A177-3AD203B41FA5}">
                      <a16:colId xmlns:a16="http://schemas.microsoft.com/office/drawing/2014/main" val="3541987785"/>
                    </a:ext>
                  </a:extLst>
                </a:gridCol>
                <a:gridCol w="6977743">
                  <a:extLst>
                    <a:ext uri="{9D8B030D-6E8A-4147-A177-3AD203B41FA5}">
                      <a16:colId xmlns:a16="http://schemas.microsoft.com/office/drawing/2014/main" val="3154564770"/>
                    </a:ext>
                  </a:extLst>
                </a:gridCol>
                <a:gridCol w="2046514">
                  <a:extLst>
                    <a:ext uri="{9D8B030D-6E8A-4147-A177-3AD203B41FA5}">
                      <a16:colId xmlns:a16="http://schemas.microsoft.com/office/drawing/2014/main" val="3375961247"/>
                    </a:ext>
                  </a:extLst>
                </a:gridCol>
              </a:tblGrid>
              <a:tr h="370840">
                <a:tc>
                  <a:txBody>
                    <a:bodyPr/>
                    <a:lstStyle/>
                    <a:p>
                      <a:r>
                        <a:rPr lang="en-IN" sz="2000" dirty="0"/>
                        <a:t>Sec. 76</a:t>
                      </a:r>
                    </a:p>
                  </a:txBody>
                  <a:tcPr/>
                </a:tc>
                <a:tc>
                  <a:txBody>
                    <a:bodyPr/>
                    <a:lstStyle/>
                    <a:p>
                      <a:r>
                        <a:rPr lang="en-US" sz="2000" b="0" dirty="0"/>
                        <a:t>Special provision for computation of capital gains in case of Market Linked Debenture</a:t>
                      </a:r>
                      <a:endParaRPr lang="en-IN" sz="2000" b="0" dirty="0"/>
                    </a:p>
                  </a:txBody>
                  <a:tcPr/>
                </a:tc>
                <a:tc>
                  <a:txBody>
                    <a:bodyPr/>
                    <a:lstStyle/>
                    <a:p>
                      <a:r>
                        <a:rPr lang="en-US" sz="2000" dirty="0"/>
                        <a:t>50AA</a:t>
                      </a:r>
                      <a:endParaRPr lang="en-IN" sz="2000" dirty="0"/>
                    </a:p>
                  </a:txBody>
                  <a:tcPr/>
                </a:tc>
                <a:extLst>
                  <a:ext uri="{0D108BD9-81ED-4DB2-BD59-A6C34878D82A}">
                    <a16:rowId xmlns:a16="http://schemas.microsoft.com/office/drawing/2014/main" val="4152181376"/>
                  </a:ext>
                </a:extLst>
              </a:tr>
            </a:tbl>
          </a:graphicData>
        </a:graphic>
      </p:graphicFrame>
      <p:graphicFrame>
        <p:nvGraphicFramePr>
          <p:cNvPr id="8" name="Table 7">
            <a:extLst>
              <a:ext uri="{FF2B5EF4-FFF2-40B4-BE49-F238E27FC236}">
                <a16:creationId xmlns:a16="http://schemas.microsoft.com/office/drawing/2014/main" id="{ABCE6481-5EF3-4E7E-A255-7779A0980780}"/>
              </a:ext>
            </a:extLst>
          </p:cNvPr>
          <p:cNvGraphicFramePr>
            <a:graphicFrameLocks noGrp="1"/>
          </p:cNvGraphicFramePr>
          <p:nvPr>
            <p:extLst>
              <p:ext uri="{D42A27DB-BD31-4B8C-83A1-F6EECF244321}">
                <p14:modId xmlns:p14="http://schemas.microsoft.com/office/powerpoint/2010/main" val="2424586115"/>
              </p:ext>
            </p:extLst>
          </p:nvPr>
        </p:nvGraphicFramePr>
        <p:xfrm>
          <a:off x="1074055" y="2924192"/>
          <a:ext cx="10279743" cy="701040"/>
        </p:xfrm>
        <a:graphic>
          <a:graphicData uri="http://schemas.openxmlformats.org/drawingml/2006/table">
            <a:tbl>
              <a:tblPr>
                <a:tableStyleId>{21E4AEA4-8DFA-4A89-87EB-49C32662AFE0}</a:tableStyleId>
              </a:tblPr>
              <a:tblGrid>
                <a:gridCol w="1255486">
                  <a:extLst>
                    <a:ext uri="{9D8B030D-6E8A-4147-A177-3AD203B41FA5}">
                      <a16:colId xmlns:a16="http://schemas.microsoft.com/office/drawing/2014/main" val="3541987785"/>
                    </a:ext>
                  </a:extLst>
                </a:gridCol>
                <a:gridCol w="6977743">
                  <a:extLst>
                    <a:ext uri="{9D8B030D-6E8A-4147-A177-3AD203B41FA5}">
                      <a16:colId xmlns:a16="http://schemas.microsoft.com/office/drawing/2014/main" val="3154564770"/>
                    </a:ext>
                  </a:extLst>
                </a:gridCol>
                <a:gridCol w="2046514">
                  <a:extLst>
                    <a:ext uri="{9D8B030D-6E8A-4147-A177-3AD203B41FA5}">
                      <a16:colId xmlns:a16="http://schemas.microsoft.com/office/drawing/2014/main" val="3375961247"/>
                    </a:ext>
                  </a:extLst>
                </a:gridCol>
              </a:tblGrid>
              <a:tr h="370840">
                <a:tc>
                  <a:txBody>
                    <a:bodyPr/>
                    <a:lstStyle/>
                    <a:p>
                      <a:r>
                        <a:rPr lang="en-IN" sz="2000" dirty="0"/>
                        <a:t>Sec. 77</a:t>
                      </a:r>
                    </a:p>
                  </a:txBody>
                  <a:tcPr/>
                </a:tc>
                <a:tc>
                  <a:txBody>
                    <a:bodyPr/>
                    <a:lstStyle/>
                    <a:p>
                      <a:r>
                        <a:rPr lang="en-US" sz="2000" dirty="0"/>
                        <a:t>Special provision for computation of capital gains in case of slump sale</a:t>
                      </a:r>
                      <a:endParaRPr lang="en-IN" sz="2000" b="1" dirty="0"/>
                    </a:p>
                  </a:txBody>
                  <a:tcPr/>
                </a:tc>
                <a:tc>
                  <a:txBody>
                    <a:bodyPr/>
                    <a:lstStyle/>
                    <a:p>
                      <a:r>
                        <a:rPr lang="en-US" sz="2000" dirty="0"/>
                        <a:t>50B</a:t>
                      </a:r>
                      <a:endParaRPr lang="en-IN" sz="2000" dirty="0"/>
                    </a:p>
                  </a:txBody>
                  <a:tcPr/>
                </a:tc>
                <a:extLst>
                  <a:ext uri="{0D108BD9-81ED-4DB2-BD59-A6C34878D82A}">
                    <a16:rowId xmlns:a16="http://schemas.microsoft.com/office/drawing/2014/main" val="4152181376"/>
                  </a:ext>
                </a:extLst>
              </a:tr>
            </a:tbl>
          </a:graphicData>
        </a:graphic>
      </p:graphicFrame>
      <p:graphicFrame>
        <p:nvGraphicFramePr>
          <p:cNvPr id="9" name="Table 8">
            <a:extLst>
              <a:ext uri="{FF2B5EF4-FFF2-40B4-BE49-F238E27FC236}">
                <a16:creationId xmlns:a16="http://schemas.microsoft.com/office/drawing/2014/main" id="{1104DCC6-531C-4041-ADEA-F04D05F79F89}"/>
              </a:ext>
            </a:extLst>
          </p:cNvPr>
          <p:cNvGraphicFramePr>
            <a:graphicFrameLocks noGrp="1"/>
          </p:cNvGraphicFramePr>
          <p:nvPr>
            <p:extLst>
              <p:ext uri="{D42A27DB-BD31-4B8C-83A1-F6EECF244321}">
                <p14:modId xmlns:p14="http://schemas.microsoft.com/office/powerpoint/2010/main" val="4039360813"/>
              </p:ext>
            </p:extLst>
          </p:nvPr>
        </p:nvGraphicFramePr>
        <p:xfrm>
          <a:off x="1074055" y="3657338"/>
          <a:ext cx="10279743" cy="396240"/>
        </p:xfrm>
        <a:graphic>
          <a:graphicData uri="http://schemas.openxmlformats.org/drawingml/2006/table">
            <a:tbl>
              <a:tblPr>
                <a:tableStyleId>{93296810-A885-4BE3-A3E7-6D5BEEA58F35}</a:tableStyleId>
              </a:tblPr>
              <a:tblGrid>
                <a:gridCol w="1255486">
                  <a:extLst>
                    <a:ext uri="{9D8B030D-6E8A-4147-A177-3AD203B41FA5}">
                      <a16:colId xmlns:a16="http://schemas.microsoft.com/office/drawing/2014/main" val="3541987785"/>
                    </a:ext>
                  </a:extLst>
                </a:gridCol>
                <a:gridCol w="6977743">
                  <a:extLst>
                    <a:ext uri="{9D8B030D-6E8A-4147-A177-3AD203B41FA5}">
                      <a16:colId xmlns:a16="http://schemas.microsoft.com/office/drawing/2014/main" val="3154564770"/>
                    </a:ext>
                  </a:extLst>
                </a:gridCol>
                <a:gridCol w="2046514">
                  <a:extLst>
                    <a:ext uri="{9D8B030D-6E8A-4147-A177-3AD203B41FA5}">
                      <a16:colId xmlns:a16="http://schemas.microsoft.com/office/drawing/2014/main" val="3375961247"/>
                    </a:ext>
                  </a:extLst>
                </a:gridCol>
              </a:tblGrid>
              <a:tr h="370840">
                <a:tc>
                  <a:txBody>
                    <a:bodyPr/>
                    <a:lstStyle/>
                    <a:p>
                      <a:r>
                        <a:rPr lang="en-IN" sz="2000" dirty="0"/>
                        <a:t>Sec. 78</a:t>
                      </a:r>
                    </a:p>
                  </a:txBody>
                  <a:tcPr/>
                </a:tc>
                <a:tc>
                  <a:txBody>
                    <a:bodyPr/>
                    <a:lstStyle/>
                    <a:p>
                      <a:r>
                        <a:rPr lang="en-US" sz="2000" dirty="0"/>
                        <a:t>Special provision for full value of consideration in certain cases</a:t>
                      </a:r>
                      <a:endParaRPr lang="en-US" sz="2000" b="1" dirty="0"/>
                    </a:p>
                  </a:txBody>
                  <a:tcPr/>
                </a:tc>
                <a:tc>
                  <a:txBody>
                    <a:bodyPr/>
                    <a:lstStyle/>
                    <a:p>
                      <a:r>
                        <a:rPr lang="en-US" sz="2000" dirty="0"/>
                        <a:t>50C</a:t>
                      </a:r>
                      <a:endParaRPr lang="en-IN" sz="2000" dirty="0"/>
                    </a:p>
                  </a:txBody>
                  <a:tcPr/>
                </a:tc>
                <a:extLst>
                  <a:ext uri="{0D108BD9-81ED-4DB2-BD59-A6C34878D82A}">
                    <a16:rowId xmlns:a16="http://schemas.microsoft.com/office/drawing/2014/main" val="4152181376"/>
                  </a:ext>
                </a:extLst>
              </a:tr>
            </a:tbl>
          </a:graphicData>
        </a:graphic>
      </p:graphicFrame>
      <p:graphicFrame>
        <p:nvGraphicFramePr>
          <p:cNvPr id="12" name="Table 11">
            <a:extLst>
              <a:ext uri="{FF2B5EF4-FFF2-40B4-BE49-F238E27FC236}">
                <a16:creationId xmlns:a16="http://schemas.microsoft.com/office/drawing/2014/main" id="{6DD63210-0274-466B-BC96-4C3755CD3478}"/>
              </a:ext>
            </a:extLst>
          </p:cNvPr>
          <p:cNvGraphicFramePr>
            <a:graphicFrameLocks noGrp="1"/>
          </p:cNvGraphicFramePr>
          <p:nvPr>
            <p:extLst>
              <p:ext uri="{D42A27DB-BD31-4B8C-83A1-F6EECF244321}">
                <p14:modId xmlns:p14="http://schemas.microsoft.com/office/powerpoint/2010/main" val="1780918882"/>
              </p:ext>
            </p:extLst>
          </p:nvPr>
        </p:nvGraphicFramePr>
        <p:xfrm>
          <a:off x="1074057" y="4086900"/>
          <a:ext cx="10279743" cy="701040"/>
        </p:xfrm>
        <a:graphic>
          <a:graphicData uri="http://schemas.openxmlformats.org/drawingml/2006/table">
            <a:tbl>
              <a:tblPr>
                <a:tableStyleId>{00A15C55-8517-42AA-B614-E9B94910E393}</a:tableStyleId>
              </a:tblPr>
              <a:tblGrid>
                <a:gridCol w="1255486">
                  <a:extLst>
                    <a:ext uri="{9D8B030D-6E8A-4147-A177-3AD203B41FA5}">
                      <a16:colId xmlns:a16="http://schemas.microsoft.com/office/drawing/2014/main" val="3541987785"/>
                    </a:ext>
                  </a:extLst>
                </a:gridCol>
                <a:gridCol w="6977743">
                  <a:extLst>
                    <a:ext uri="{9D8B030D-6E8A-4147-A177-3AD203B41FA5}">
                      <a16:colId xmlns:a16="http://schemas.microsoft.com/office/drawing/2014/main" val="3154564770"/>
                    </a:ext>
                  </a:extLst>
                </a:gridCol>
                <a:gridCol w="2046514">
                  <a:extLst>
                    <a:ext uri="{9D8B030D-6E8A-4147-A177-3AD203B41FA5}">
                      <a16:colId xmlns:a16="http://schemas.microsoft.com/office/drawing/2014/main" val="3375961247"/>
                    </a:ext>
                  </a:extLst>
                </a:gridCol>
              </a:tblGrid>
              <a:tr h="370840">
                <a:tc>
                  <a:txBody>
                    <a:bodyPr/>
                    <a:lstStyle/>
                    <a:p>
                      <a:r>
                        <a:rPr lang="en-IN" sz="2000" dirty="0"/>
                        <a:t>Sec. 79</a:t>
                      </a:r>
                    </a:p>
                  </a:txBody>
                  <a:tcPr/>
                </a:tc>
                <a:tc>
                  <a:txBody>
                    <a:bodyPr/>
                    <a:lstStyle/>
                    <a:p>
                      <a:r>
                        <a:rPr lang="en-US" sz="2000" dirty="0"/>
                        <a:t>Special provision for full value of consideration for transfer of share other than quoted share</a:t>
                      </a:r>
                      <a:endParaRPr lang="en-US" sz="2000" b="1" dirty="0"/>
                    </a:p>
                  </a:txBody>
                  <a:tcPr/>
                </a:tc>
                <a:tc>
                  <a:txBody>
                    <a:bodyPr/>
                    <a:lstStyle/>
                    <a:p>
                      <a:r>
                        <a:rPr lang="en-US" sz="2000" dirty="0"/>
                        <a:t>50CA</a:t>
                      </a:r>
                      <a:endParaRPr lang="en-IN" sz="2000" dirty="0"/>
                    </a:p>
                  </a:txBody>
                  <a:tcPr/>
                </a:tc>
                <a:extLst>
                  <a:ext uri="{0D108BD9-81ED-4DB2-BD59-A6C34878D82A}">
                    <a16:rowId xmlns:a16="http://schemas.microsoft.com/office/drawing/2014/main" val="4152181376"/>
                  </a:ext>
                </a:extLst>
              </a:tr>
            </a:tbl>
          </a:graphicData>
        </a:graphic>
      </p:graphicFrame>
      <p:graphicFrame>
        <p:nvGraphicFramePr>
          <p:cNvPr id="13" name="Table 12">
            <a:extLst>
              <a:ext uri="{FF2B5EF4-FFF2-40B4-BE49-F238E27FC236}">
                <a16:creationId xmlns:a16="http://schemas.microsoft.com/office/drawing/2014/main" id="{A3845691-5BBD-4BFB-9AB5-EBC3CBB87481}"/>
              </a:ext>
            </a:extLst>
          </p:cNvPr>
          <p:cNvGraphicFramePr>
            <a:graphicFrameLocks noGrp="1"/>
          </p:cNvGraphicFramePr>
          <p:nvPr>
            <p:extLst>
              <p:ext uri="{D42A27DB-BD31-4B8C-83A1-F6EECF244321}">
                <p14:modId xmlns:p14="http://schemas.microsoft.com/office/powerpoint/2010/main" val="3595149676"/>
              </p:ext>
            </p:extLst>
          </p:nvPr>
        </p:nvGraphicFramePr>
        <p:xfrm>
          <a:off x="1074057" y="4816036"/>
          <a:ext cx="10279743" cy="701040"/>
        </p:xfrm>
        <a:graphic>
          <a:graphicData uri="http://schemas.openxmlformats.org/drawingml/2006/table">
            <a:tbl>
              <a:tblPr>
                <a:tableStyleId>{7DF18680-E054-41AD-8BC1-D1AEF772440D}</a:tableStyleId>
              </a:tblPr>
              <a:tblGrid>
                <a:gridCol w="1255486">
                  <a:extLst>
                    <a:ext uri="{9D8B030D-6E8A-4147-A177-3AD203B41FA5}">
                      <a16:colId xmlns:a16="http://schemas.microsoft.com/office/drawing/2014/main" val="3541987785"/>
                    </a:ext>
                  </a:extLst>
                </a:gridCol>
                <a:gridCol w="6977743">
                  <a:extLst>
                    <a:ext uri="{9D8B030D-6E8A-4147-A177-3AD203B41FA5}">
                      <a16:colId xmlns:a16="http://schemas.microsoft.com/office/drawing/2014/main" val="3154564770"/>
                    </a:ext>
                  </a:extLst>
                </a:gridCol>
                <a:gridCol w="2046514">
                  <a:extLst>
                    <a:ext uri="{9D8B030D-6E8A-4147-A177-3AD203B41FA5}">
                      <a16:colId xmlns:a16="http://schemas.microsoft.com/office/drawing/2014/main" val="3375961247"/>
                    </a:ext>
                  </a:extLst>
                </a:gridCol>
              </a:tblGrid>
              <a:tr h="370840">
                <a:tc>
                  <a:txBody>
                    <a:bodyPr/>
                    <a:lstStyle/>
                    <a:p>
                      <a:r>
                        <a:rPr lang="en-IN" sz="2000" dirty="0"/>
                        <a:t>Sec. 80</a:t>
                      </a:r>
                    </a:p>
                  </a:txBody>
                  <a:tcPr/>
                </a:tc>
                <a:tc>
                  <a:txBody>
                    <a:bodyPr/>
                    <a:lstStyle/>
                    <a:p>
                      <a:r>
                        <a:rPr lang="en-US" sz="2000" dirty="0"/>
                        <a:t>Fair market value deemed to be full value of consideration in certain cases</a:t>
                      </a:r>
                      <a:endParaRPr lang="en-US" sz="2000" b="1" dirty="0"/>
                    </a:p>
                  </a:txBody>
                  <a:tcPr/>
                </a:tc>
                <a:tc>
                  <a:txBody>
                    <a:bodyPr/>
                    <a:lstStyle/>
                    <a:p>
                      <a:r>
                        <a:rPr lang="en-US" sz="2000" dirty="0"/>
                        <a:t>50D</a:t>
                      </a:r>
                      <a:endParaRPr lang="en-IN" sz="2000" dirty="0"/>
                    </a:p>
                  </a:txBody>
                  <a:tcPr/>
                </a:tc>
                <a:extLst>
                  <a:ext uri="{0D108BD9-81ED-4DB2-BD59-A6C34878D82A}">
                    <a16:rowId xmlns:a16="http://schemas.microsoft.com/office/drawing/2014/main" val="4152181376"/>
                  </a:ext>
                </a:extLst>
              </a:tr>
            </a:tbl>
          </a:graphicData>
        </a:graphic>
      </p:graphicFrame>
      <p:graphicFrame>
        <p:nvGraphicFramePr>
          <p:cNvPr id="14" name="Table 13">
            <a:extLst>
              <a:ext uri="{FF2B5EF4-FFF2-40B4-BE49-F238E27FC236}">
                <a16:creationId xmlns:a16="http://schemas.microsoft.com/office/drawing/2014/main" id="{EF4EE834-DB1C-4E04-9F8D-B656F888B5BA}"/>
              </a:ext>
            </a:extLst>
          </p:cNvPr>
          <p:cNvGraphicFramePr>
            <a:graphicFrameLocks noGrp="1"/>
          </p:cNvGraphicFramePr>
          <p:nvPr>
            <p:extLst>
              <p:ext uri="{D42A27DB-BD31-4B8C-83A1-F6EECF244321}">
                <p14:modId xmlns:p14="http://schemas.microsoft.com/office/powerpoint/2010/main" val="4208512297"/>
              </p:ext>
            </p:extLst>
          </p:nvPr>
        </p:nvGraphicFramePr>
        <p:xfrm>
          <a:off x="1059990" y="5549540"/>
          <a:ext cx="10279743" cy="396240"/>
        </p:xfrm>
        <a:graphic>
          <a:graphicData uri="http://schemas.openxmlformats.org/drawingml/2006/table">
            <a:tbl>
              <a:tblPr>
                <a:tableStyleId>{00A15C55-8517-42AA-B614-E9B94910E393}</a:tableStyleId>
              </a:tblPr>
              <a:tblGrid>
                <a:gridCol w="1261179">
                  <a:extLst>
                    <a:ext uri="{9D8B030D-6E8A-4147-A177-3AD203B41FA5}">
                      <a16:colId xmlns:a16="http://schemas.microsoft.com/office/drawing/2014/main" val="3541987785"/>
                    </a:ext>
                  </a:extLst>
                </a:gridCol>
                <a:gridCol w="6972050">
                  <a:extLst>
                    <a:ext uri="{9D8B030D-6E8A-4147-A177-3AD203B41FA5}">
                      <a16:colId xmlns:a16="http://schemas.microsoft.com/office/drawing/2014/main" val="3154564770"/>
                    </a:ext>
                  </a:extLst>
                </a:gridCol>
                <a:gridCol w="2046514">
                  <a:extLst>
                    <a:ext uri="{9D8B030D-6E8A-4147-A177-3AD203B41FA5}">
                      <a16:colId xmlns:a16="http://schemas.microsoft.com/office/drawing/2014/main" val="3375961247"/>
                    </a:ext>
                  </a:extLst>
                </a:gridCol>
              </a:tblGrid>
              <a:tr h="370840">
                <a:tc>
                  <a:txBody>
                    <a:bodyPr/>
                    <a:lstStyle/>
                    <a:p>
                      <a:r>
                        <a:rPr lang="en-IN" sz="2000" dirty="0"/>
                        <a:t>Sec. 81</a:t>
                      </a:r>
                    </a:p>
                  </a:txBody>
                  <a:tcPr/>
                </a:tc>
                <a:tc>
                  <a:txBody>
                    <a:bodyPr/>
                    <a:lstStyle/>
                    <a:p>
                      <a:r>
                        <a:rPr lang="en-US" sz="2000" dirty="0"/>
                        <a:t>Advance money received</a:t>
                      </a:r>
                      <a:endParaRPr lang="en-US" sz="2000" b="1" dirty="0"/>
                    </a:p>
                  </a:txBody>
                  <a:tcPr/>
                </a:tc>
                <a:tc>
                  <a:txBody>
                    <a:bodyPr/>
                    <a:lstStyle/>
                    <a:p>
                      <a:r>
                        <a:rPr lang="en-US" sz="2000" dirty="0"/>
                        <a:t>51</a:t>
                      </a:r>
                      <a:endParaRPr lang="en-IN" sz="2000" dirty="0"/>
                    </a:p>
                  </a:txBody>
                  <a:tcPr/>
                </a:tc>
                <a:extLst>
                  <a:ext uri="{0D108BD9-81ED-4DB2-BD59-A6C34878D82A}">
                    <a16:rowId xmlns:a16="http://schemas.microsoft.com/office/drawing/2014/main" val="4152181376"/>
                  </a:ext>
                </a:extLst>
              </a:tr>
            </a:tbl>
          </a:graphicData>
        </a:graphic>
      </p:graphicFrame>
    </p:spTree>
    <p:extLst>
      <p:ext uri="{BB962C8B-B14F-4D97-AF65-F5344CB8AC3E}">
        <p14:creationId xmlns:p14="http://schemas.microsoft.com/office/powerpoint/2010/main" val="3142069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down)">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down)">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37112-0FAF-4DAC-B5B2-A8915DAE0CB9}"/>
              </a:ext>
            </a:extLst>
          </p:cNvPr>
          <p:cNvSpPr>
            <a:spLocks noGrp="1"/>
          </p:cNvSpPr>
          <p:nvPr>
            <p:ph type="title"/>
          </p:nvPr>
        </p:nvSpPr>
        <p:spPr>
          <a:xfrm>
            <a:off x="964812" y="365125"/>
            <a:ext cx="10515600" cy="1325563"/>
          </a:xfrm>
        </p:spPr>
        <p:txBody>
          <a:bodyPr/>
          <a:lstStyle/>
          <a:p>
            <a:r>
              <a:rPr lang="en-IN" dirty="0"/>
              <a:t>Capital Gains</a:t>
            </a:r>
          </a:p>
        </p:txBody>
      </p:sp>
      <p:graphicFrame>
        <p:nvGraphicFramePr>
          <p:cNvPr id="4" name="Table 3">
            <a:extLst>
              <a:ext uri="{FF2B5EF4-FFF2-40B4-BE49-F238E27FC236}">
                <a16:creationId xmlns:a16="http://schemas.microsoft.com/office/drawing/2014/main" id="{5FD078F4-7CC2-4322-A0C0-0743B9F45F11}"/>
              </a:ext>
            </a:extLst>
          </p:cNvPr>
          <p:cNvGraphicFramePr>
            <a:graphicFrameLocks noGrp="1"/>
          </p:cNvGraphicFramePr>
          <p:nvPr>
            <p:extLst>
              <p:ext uri="{D42A27DB-BD31-4B8C-83A1-F6EECF244321}">
                <p14:modId xmlns:p14="http://schemas.microsoft.com/office/powerpoint/2010/main" val="1860770733"/>
              </p:ext>
            </p:extLst>
          </p:nvPr>
        </p:nvGraphicFramePr>
        <p:xfrm>
          <a:off x="1074057" y="1465600"/>
          <a:ext cx="10279743" cy="396240"/>
        </p:xfrm>
        <a:graphic>
          <a:graphicData uri="http://schemas.openxmlformats.org/drawingml/2006/table">
            <a:tbl>
              <a:tblPr>
                <a:tableStyleId>{21E4AEA4-8DFA-4A89-87EB-49C32662AFE0}</a:tableStyleId>
              </a:tblPr>
              <a:tblGrid>
                <a:gridCol w="1255486">
                  <a:extLst>
                    <a:ext uri="{9D8B030D-6E8A-4147-A177-3AD203B41FA5}">
                      <a16:colId xmlns:a16="http://schemas.microsoft.com/office/drawing/2014/main" val="3541987785"/>
                    </a:ext>
                  </a:extLst>
                </a:gridCol>
                <a:gridCol w="6977743">
                  <a:extLst>
                    <a:ext uri="{9D8B030D-6E8A-4147-A177-3AD203B41FA5}">
                      <a16:colId xmlns:a16="http://schemas.microsoft.com/office/drawing/2014/main" val="3154564770"/>
                    </a:ext>
                  </a:extLst>
                </a:gridCol>
                <a:gridCol w="2046514">
                  <a:extLst>
                    <a:ext uri="{9D8B030D-6E8A-4147-A177-3AD203B41FA5}">
                      <a16:colId xmlns:a16="http://schemas.microsoft.com/office/drawing/2014/main" val="3375961247"/>
                    </a:ext>
                  </a:extLst>
                </a:gridCol>
              </a:tblGrid>
              <a:tr h="370840">
                <a:tc>
                  <a:txBody>
                    <a:bodyPr/>
                    <a:lstStyle/>
                    <a:p>
                      <a:r>
                        <a:rPr lang="en-IN" sz="2000" dirty="0"/>
                        <a:t>Sec. 82</a:t>
                      </a:r>
                    </a:p>
                  </a:txBody>
                  <a:tcPr/>
                </a:tc>
                <a:tc>
                  <a:txBody>
                    <a:bodyPr/>
                    <a:lstStyle/>
                    <a:p>
                      <a:r>
                        <a:rPr lang="en-US" sz="2000" b="0" dirty="0"/>
                        <a:t>Profit on sale of property used for residence</a:t>
                      </a:r>
                      <a:endParaRPr lang="en-IN" sz="2000" b="0" dirty="0"/>
                    </a:p>
                  </a:txBody>
                  <a:tcPr/>
                </a:tc>
                <a:tc>
                  <a:txBody>
                    <a:bodyPr/>
                    <a:lstStyle/>
                    <a:p>
                      <a:r>
                        <a:rPr lang="en-US" sz="2000" dirty="0"/>
                        <a:t>54</a:t>
                      </a:r>
                      <a:endParaRPr lang="en-IN" sz="2000" dirty="0"/>
                    </a:p>
                  </a:txBody>
                  <a:tcPr/>
                </a:tc>
                <a:extLst>
                  <a:ext uri="{0D108BD9-81ED-4DB2-BD59-A6C34878D82A}">
                    <a16:rowId xmlns:a16="http://schemas.microsoft.com/office/drawing/2014/main" val="4152181376"/>
                  </a:ext>
                </a:extLst>
              </a:tr>
            </a:tbl>
          </a:graphicData>
        </a:graphic>
      </p:graphicFrame>
      <p:graphicFrame>
        <p:nvGraphicFramePr>
          <p:cNvPr id="6" name="Table 5">
            <a:extLst>
              <a:ext uri="{FF2B5EF4-FFF2-40B4-BE49-F238E27FC236}">
                <a16:creationId xmlns:a16="http://schemas.microsoft.com/office/drawing/2014/main" id="{CE5CE783-A333-4509-A44D-F486E7A6B215}"/>
              </a:ext>
            </a:extLst>
          </p:cNvPr>
          <p:cNvGraphicFramePr>
            <a:graphicFrameLocks noGrp="1"/>
          </p:cNvGraphicFramePr>
          <p:nvPr>
            <p:extLst>
              <p:ext uri="{D42A27DB-BD31-4B8C-83A1-F6EECF244321}">
                <p14:modId xmlns:p14="http://schemas.microsoft.com/office/powerpoint/2010/main" val="883290082"/>
              </p:ext>
            </p:extLst>
          </p:nvPr>
        </p:nvGraphicFramePr>
        <p:xfrm>
          <a:off x="1074056" y="1878987"/>
          <a:ext cx="10279743" cy="701040"/>
        </p:xfrm>
        <a:graphic>
          <a:graphicData uri="http://schemas.openxmlformats.org/drawingml/2006/table">
            <a:tbl>
              <a:tblPr>
                <a:tableStyleId>{F5AB1C69-6EDB-4FF4-983F-18BD219EF322}</a:tableStyleId>
              </a:tblPr>
              <a:tblGrid>
                <a:gridCol w="1255486">
                  <a:extLst>
                    <a:ext uri="{9D8B030D-6E8A-4147-A177-3AD203B41FA5}">
                      <a16:colId xmlns:a16="http://schemas.microsoft.com/office/drawing/2014/main" val="3541987785"/>
                    </a:ext>
                  </a:extLst>
                </a:gridCol>
                <a:gridCol w="6977743">
                  <a:extLst>
                    <a:ext uri="{9D8B030D-6E8A-4147-A177-3AD203B41FA5}">
                      <a16:colId xmlns:a16="http://schemas.microsoft.com/office/drawing/2014/main" val="3154564770"/>
                    </a:ext>
                  </a:extLst>
                </a:gridCol>
                <a:gridCol w="2046514">
                  <a:extLst>
                    <a:ext uri="{9D8B030D-6E8A-4147-A177-3AD203B41FA5}">
                      <a16:colId xmlns:a16="http://schemas.microsoft.com/office/drawing/2014/main" val="3375961247"/>
                    </a:ext>
                  </a:extLst>
                </a:gridCol>
              </a:tblGrid>
              <a:tr h="370840">
                <a:tc>
                  <a:txBody>
                    <a:bodyPr/>
                    <a:lstStyle/>
                    <a:p>
                      <a:r>
                        <a:rPr lang="en-IN" sz="2000" dirty="0"/>
                        <a:t>Sec. 83</a:t>
                      </a:r>
                    </a:p>
                  </a:txBody>
                  <a:tcPr/>
                </a:tc>
                <a:tc>
                  <a:txBody>
                    <a:bodyPr/>
                    <a:lstStyle/>
                    <a:p>
                      <a:r>
                        <a:rPr lang="en-US" sz="2000" b="0" dirty="0"/>
                        <a:t>Capital gains on transfer of land used for agricultural purposes not to be charged in certain cases</a:t>
                      </a:r>
                      <a:endParaRPr lang="en-IN" sz="2000" b="0" dirty="0"/>
                    </a:p>
                  </a:txBody>
                  <a:tcPr/>
                </a:tc>
                <a:tc>
                  <a:txBody>
                    <a:bodyPr/>
                    <a:lstStyle/>
                    <a:p>
                      <a:r>
                        <a:rPr lang="en-US" sz="2000" dirty="0"/>
                        <a:t>54</a:t>
                      </a:r>
                      <a:r>
                        <a:rPr lang="en-US" sz="2000" b="0" dirty="0"/>
                        <a:t>B</a:t>
                      </a:r>
                      <a:endParaRPr lang="en-IN" sz="2000" b="0" dirty="0"/>
                    </a:p>
                  </a:txBody>
                  <a:tcPr/>
                </a:tc>
                <a:extLst>
                  <a:ext uri="{0D108BD9-81ED-4DB2-BD59-A6C34878D82A}">
                    <a16:rowId xmlns:a16="http://schemas.microsoft.com/office/drawing/2014/main" val="4152181376"/>
                  </a:ext>
                </a:extLst>
              </a:tr>
            </a:tbl>
          </a:graphicData>
        </a:graphic>
      </p:graphicFrame>
      <p:graphicFrame>
        <p:nvGraphicFramePr>
          <p:cNvPr id="8" name="Table 7">
            <a:extLst>
              <a:ext uri="{FF2B5EF4-FFF2-40B4-BE49-F238E27FC236}">
                <a16:creationId xmlns:a16="http://schemas.microsoft.com/office/drawing/2014/main" id="{ABCE6481-5EF3-4E7E-A255-7779A0980780}"/>
              </a:ext>
            </a:extLst>
          </p:cNvPr>
          <p:cNvGraphicFramePr>
            <a:graphicFrameLocks noGrp="1"/>
          </p:cNvGraphicFramePr>
          <p:nvPr>
            <p:extLst>
              <p:ext uri="{D42A27DB-BD31-4B8C-83A1-F6EECF244321}">
                <p14:modId xmlns:p14="http://schemas.microsoft.com/office/powerpoint/2010/main" val="2423322543"/>
              </p:ext>
            </p:extLst>
          </p:nvPr>
        </p:nvGraphicFramePr>
        <p:xfrm>
          <a:off x="1074055" y="2614704"/>
          <a:ext cx="10279743" cy="701040"/>
        </p:xfrm>
        <a:graphic>
          <a:graphicData uri="http://schemas.openxmlformats.org/drawingml/2006/table">
            <a:tbl>
              <a:tblPr>
                <a:tableStyleId>{21E4AEA4-8DFA-4A89-87EB-49C32662AFE0}</a:tableStyleId>
              </a:tblPr>
              <a:tblGrid>
                <a:gridCol w="1255486">
                  <a:extLst>
                    <a:ext uri="{9D8B030D-6E8A-4147-A177-3AD203B41FA5}">
                      <a16:colId xmlns:a16="http://schemas.microsoft.com/office/drawing/2014/main" val="3541987785"/>
                    </a:ext>
                  </a:extLst>
                </a:gridCol>
                <a:gridCol w="6977743">
                  <a:extLst>
                    <a:ext uri="{9D8B030D-6E8A-4147-A177-3AD203B41FA5}">
                      <a16:colId xmlns:a16="http://schemas.microsoft.com/office/drawing/2014/main" val="3154564770"/>
                    </a:ext>
                  </a:extLst>
                </a:gridCol>
                <a:gridCol w="2046514">
                  <a:extLst>
                    <a:ext uri="{9D8B030D-6E8A-4147-A177-3AD203B41FA5}">
                      <a16:colId xmlns:a16="http://schemas.microsoft.com/office/drawing/2014/main" val="3375961247"/>
                    </a:ext>
                  </a:extLst>
                </a:gridCol>
              </a:tblGrid>
              <a:tr h="370840">
                <a:tc>
                  <a:txBody>
                    <a:bodyPr/>
                    <a:lstStyle/>
                    <a:p>
                      <a:r>
                        <a:rPr lang="en-IN" sz="2000" dirty="0"/>
                        <a:t>Sec. 84</a:t>
                      </a:r>
                    </a:p>
                  </a:txBody>
                  <a:tcPr/>
                </a:tc>
                <a:tc>
                  <a:txBody>
                    <a:bodyPr/>
                    <a:lstStyle/>
                    <a:p>
                      <a:r>
                        <a:rPr lang="en-US" sz="2000" dirty="0"/>
                        <a:t>Capital gains on compulsory acquisition of lands and buildings not to be charged in certain cases</a:t>
                      </a:r>
                      <a:endParaRPr lang="en-IN" sz="2000" b="1" dirty="0"/>
                    </a:p>
                  </a:txBody>
                  <a:tcPr/>
                </a:tc>
                <a:tc>
                  <a:txBody>
                    <a:bodyPr/>
                    <a:lstStyle/>
                    <a:p>
                      <a:r>
                        <a:rPr lang="en-US" sz="2000" dirty="0"/>
                        <a:t>54D</a:t>
                      </a:r>
                      <a:endParaRPr lang="en-IN" sz="2000" dirty="0"/>
                    </a:p>
                  </a:txBody>
                  <a:tcPr/>
                </a:tc>
                <a:extLst>
                  <a:ext uri="{0D108BD9-81ED-4DB2-BD59-A6C34878D82A}">
                    <a16:rowId xmlns:a16="http://schemas.microsoft.com/office/drawing/2014/main" val="4152181376"/>
                  </a:ext>
                </a:extLst>
              </a:tr>
            </a:tbl>
          </a:graphicData>
        </a:graphic>
      </p:graphicFrame>
      <p:graphicFrame>
        <p:nvGraphicFramePr>
          <p:cNvPr id="9" name="Table 8">
            <a:extLst>
              <a:ext uri="{FF2B5EF4-FFF2-40B4-BE49-F238E27FC236}">
                <a16:creationId xmlns:a16="http://schemas.microsoft.com/office/drawing/2014/main" id="{1104DCC6-531C-4041-ADEA-F04D05F79F89}"/>
              </a:ext>
            </a:extLst>
          </p:cNvPr>
          <p:cNvGraphicFramePr>
            <a:graphicFrameLocks noGrp="1"/>
          </p:cNvGraphicFramePr>
          <p:nvPr>
            <p:extLst>
              <p:ext uri="{D42A27DB-BD31-4B8C-83A1-F6EECF244321}">
                <p14:modId xmlns:p14="http://schemas.microsoft.com/office/powerpoint/2010/main" val="1216934435"/>
              </p:ext>
            </p:extLst>
          </p:nvPr>
        </p:nvGraphicFramePr>
        <p:xfrm>
          <a:off x="1074055" y="3347850"/>
          <a:ext cx="10279743" cy="396240"/>
        </p:xfrm>
        <a:graphic>
          <a:graphicData uri="http://schemas.openxmlformats.org/drawingml/2006/table">
            <a:tbl>
              <a:tblPr>
                <a:tableStyleId>{93296810-A885-4BE3-A3E7-6D5BEEA58F35}</a:tableStyleId>
              </a:tblPr>
              <a:tblGrid>
                <a:gridCol w="1255486">
                  <a:extLst>
                    <a:ext uri="{9D8B030D-6E8A-4147-A177-3AD203B41FA5}">
                      <a16:colId xmlns:a16="http://schemas.microsoft.com/office/drawing/2014/main" val="3541987785"/>
                    </a:ext>
                  </a:extLst>
                </a:gridCol>
                <a:gridCol w="6977743">
                  <a:extLst>
                    <a:ext uri="{9D8B030D-6E8A-4147-A177-3AD203B41FA5}">
                      <a16:colId xmlns:a16="http://schemas.microsoft.com/office/drawing/2014/main" val="3154564770"/>
                    </a:ext>
                  </a:extLst>
                </a:gridCol>
                <a:gridCol w="2046514">
                  <a:extLst>
                    <a:ext uri="{9D8B030D-6E8A-4147-A177-3AD203B41FA5}">
                      <a16:colId xmlns:a16="http://schemas.microsoft.com/office/drawing/2014/main" val="3375961247"/>
                    </a:ext>
                  </a:extLst>
                </a:gridCol>
              </a:tblGrid>
              <a:tr h="370840">
                <a:tc>
                  <a:txBody>
                    <a:bodyPr/>
                    <a:lstStyle/>
                    <a:p>
                      <a:r>
                        <a:rPr lang="en-IN" sz="2000" dirty="0"/>
                        <a:t>Sec. 85</a:t>
                      </a:r>
                    </a:p>
                  </a:txBody>
                  <a:tcPr/>
                </a:tc>
                <a:tc>
                  <a:txBody>
                    <a:bodyPr/>
                    <a:lstStyle/>
                    <a:p>
                      <a:r>
                        <a:rPr lang="en-US" sz="2000" dirty="0"/>
                        <a:t>Capital gains not to be charged on investment in certain bonds</a:t>
                      </a:r>
                      <a:endParaRPr lang="en-US" sz="2000" b="1" dirty="0"/>
                    </a:p>
                  </a:txBody>
                  <a:tcPr/>
                </a:tc>
                <a:tc>
                  <a:txBody>
                    <a:bodyPr/>
                    <a:lstStyle/>
                    <a:p>
                      <a:r>
                        <a:rPr lang="en-US" sz="2000" dirty="0"/>
                        <a:t>54EC</a:t>
                      </a:r>
                      <a:endParaRPr lang="en-IN" sz="2000" dirty="0"/>
                    </a:p>
                  </a:txBody>
                  <a:tcPr/>
                </a:tc>
                <a:extLst>
                  <a:ext uri="{0D108BD9-81ED-4DB2-BD59-A6C34878D82A}">
                    <a16:rowId xmlns:a16="http://schemas.microsoft.com/office/drawing/2014/main" val="4152181376"/>
                  </a:ext>
                </a:extLst>
              </a:tr>
            </a:tbl>
          </a:graphicData>
        </a:graphic>
      </p:graphicFrame>
      <p:graphicFrame>
        <p:nvGraphicFramePr>
          <p:cNvPr id="12" name="Table 11">
            <a:extLst>
              <a:ext uri="{FF2B5EF4-FFF2-40B4-BE49-F238E27FC236}">
                <a16:creationId xmlns:a16="http://schemas.microsoft.com/office/drawing/2014/main" id="{6DD63210-0274-466B-BC96-4C3755CD3478}"/>
              </a:ext>
            </a:extLst>
          </p:cNvPr>
          <p:cNvGraphicFramePr>
            <a:graphicFrameLocks noGrp="1"/>
          </p:cNvGraphicFramePr>
          <p:nvPr>
            <p:extLst>
              <p:ext uri="{D42A27DB-BD31-4B8C-83A1-F6EECF244321}">
                <p14:modId xmlns:p14="http://schemas.microsoft.com/office/powerpoint/2010/main" val="627837849"/>
              </p:ext>
            </p:extLst>
          </p:nvPr>
        </p:nvGraphicFramePr>
        <p:xfrm>
          <a:off x="1074057" y="3777412"/>
          <a:ext cx="10279743" cy="701040"/>
        </p:xfrm>
        <a:graphic>
          <a:graphicData uri="http://schemas.openxmlformats.org/drawingml/2006/table">
            <a:tbl>
              <a:tblPr>
                <a:tableStyleId>{00A15C55-8517-42AA-B614-E9B94910E393}</a:tableStyleId>
              </a:tblPr>
              <a:tblGrid>
                <a:gridCol w="1255486">
                  <a:extLst>
                    <a:ext uri="{9D8B030D-6E8A-4147-A177-3AD203B41FA5}">
                      <a16:colId xmlns:a16="http://schemas.microsoft.com/office/drawing/2014/main" val="3541987785"/>
                    </a:ext>
                  </a:extLst>
                </a:gridCol>
                <a:gridCol w="6977743">
                  <a:extLst>
                    <a:ext uri="{9D8B030D-6E8A-4147-A177-3AD203B41FA5}">
                      <a16:colId xmlns:a16="http://schemas.microsoft.com/office/drawing/2014/main" val="3154564770"/>
                    </a:ext>
                  </a:extLst>
                </a:gridCol>
                <a:gridCol w="2046514">
                  <a:extLst>
                    <a:ext uri="{9D8B030D-6E8A-4147-A177-3AD203B41FA5}">
                      <a16:colId xmlns:a16="http://schemas.microsoft.com/office/drawing/2014/main" val="3375961247"/>
                    </a:ext>
                  </a:extLst>
                </a:gridCol>
              </a:tblGrid>
              <a:tr h="370840">
                <a:tc>
                  <a:txBody>
                    <a:bodyPr/>
                    <a:lstStyle/>
                    <a:p>
                      <a:r>
                        <a:rPr lang="en-IN" sz="2000" dirty="0"/>
                        <a:t>Sec. 86</a:t>
                      </a:r>
                    </a:p>
                  </a:txBody>
                  <a:tcPr/>
                </a:tc>
                <a:tc>
                  <a:txBody>
                    <a:bodyPr/>
                    <a:lstStyle/>
                    <a:p>
                      <a:r>
                        <a:rPr lang="en-US" sz="2000" dirty="0"/>
                        <a:t>Capital gains on transfer of certain capital assets not to be charged in case of investment in residential house</a:t>
                      </a:r>
                      <a:endParaRPr lang="en-US" sz="2000" b="1" dirty="0"/>
                    </a:p>
                  </a:txBody>
                  <a:tcPr/>
                </a:tc>
                <a:tc>
                  <a:txBody>
                    <a:bodyPr/>
                    <a:lstStyle/>
                    <a:p>
                      <a:r>
                        <a:rPr lang="en-US" sz="2000" dirty="0"/>
                        <a:t>54F</a:t>
                      </a:r>
                      <a:endParaRPr lang="en-IN" sz="2000" dirty="0"/>
                    </a:p>
                  </a:txBody>
                  <a:tcPr/>
                </a:tc>
                <a:extLst>
                  <a:ext uri="{0D108BD9-81ED-4DB2-BD59-A6C34878D82A}">
                    <a16:rowId xmlns:a16="http://schemas.microsoft.com/office/drawing/2014/main" val="4152181376"/>
                  </a:ext>
                </a:extLst>
              </a:tr>
            </a:tbl>
          </a:graphicData>
        </a:graphic>
      </p:graphicFrame>
      <p:graphicFrame>
        <p:nvGraphicFramePr>
          <p:cNvPr id="13" name="Table 12">
            <a:extLst>
              <a:ext uri="{FF2B5EF4-FFF2-40B4-BE49-F238E27FC236}">
                <a16:creationId xmlns:a16="http://schemas.microsoft.com/office/drawing/2014/main" id="{A3845691-5BBD-4BFB-9AB5-EBC3CBB87481}"/>
              </a:ext>
            </a:extLst>
          </p:cNvPr>
          <p:cNvGraphicFramePr>
            <a:graphicFrameLocks noGrp="1"/>
          </p:cNvGraphicFramePr>
          <p:nvPr>
            <p:extLst>
              <p:ext uri="{D42A27DB-BD31-4B8C-83A1-F6EECF244321}">
                <p14:modId xmlns:p14="http://schemas.microsoft.com/office/powerpoint/2010/main" val="1448159977"/>
              </p:ext>
            </p:extLst>
          </p:nvPr>
        </p:nvGraphicFramePr>
        <p:xfrm>
          <a:off x="1074057" y="4506548"/>
          <a:ext cx="10279743" cy="701040"/>
        </p:xfrm>
        <a:graphic>
          <a:graphicData uri="http://schemas.openxmlformats.org/drawingml/2006/table">
            <a:tbl>
              <a:tblPr>
                <a:tableStyleId>{7DF18680-E054-41AD-8BC1-D1AEF772440D}</a:tableStyleId>
              </a:tblPr>
              <a:tblGrid>
                <a:gridCol w="1255486">
                  <a:extLst>
                    <a:ext uri="{9D8B030D-6E8A-4147-A177-3AD203B41FA5}">
                      <a16:colId xmlns:a16="http://schemas.microsoft.com/office/drawing/2014/main" val="3541987785"/>
                    </a:ext>
                  </a:extLst>
                </a:gridCol>
                <a:gridCol w="6977743">
                  <a:extLst>
                    <a:ext uri="{9D8B030D-6E8A-4147-A177-3AD203B41FA5}">
                      <a16:colId xmlns:a16="http://schemas.microsoft.com/office/drawing/2014/main" val="3154564770"/>
                    </a:ext>
                  </a:extLst>
                </a:gridCol>
                <a:gridCol w="2046514">
                  <a:extLst>
                    <a:ext uri="{9D8B030D-6E8A-4147-A177-3AD203B41FA5}">
                      <a16:colId xmlns:a16="http://schemas.microsoft.com/office/drawing/2014/main" val="3375961247"/>
                    </a:ext>
                  </a:extLst>
                </a:gridCol>
              </a:tblGrid>
              <a:tr h="370840">
                <a:tc>
                  <a:txBody>
                    <a:bodyPr/>
                    <a:lstStyle/>
                    <a:p>
                      <a:r>
                        <a:rPr lang="en-IN" sz="2000" dirty="0"/>
                        <a:t>Sec. 87</a:t>
                      </a:r>
                    </a:p>
                  </a:txBody>
                  <a:tcPr/>
                </a:tc>
                <a:tc>
                  <a:txBody>
                    <a:bodyPr/>
                    <a:lstStyle/>
                    <a:p>
                      <a:r>
                        <a:rPr lang="en-US" sz="2000" dirty="0"/>
                        <a:t>Exemption of capital gains on transfer of assets in cases of shifting of industrial undertaking from urban area</a:t>
                      </a:r>
                      <a:endParaRPr lang="en-US" sz="2000" b="1" dirty="0"/>
                    </a:p>
                  </a:txBody>
                  <a:tcPr/>
                </a:tc>
                <a:tc>
                  <a:txBody>
                    <a:bodyPr/>
                    <a:lstStyle/>
                    <a:p>
                      <a:r>
                        <a:rPr lang="en-US" sz="2000" dirty="0"/>
                        <a:t>54G</a:t>
                      </a:r>
                      <a:endParaRPr lang="en-IN" sz="2000" dirty="0"/>
                    </a:p>
                  </a:txBody>
                  <a:tcPr/>
                </a:tc>
                <a:extLst>
                  <a:ext uri="{0D108BD9-81ED-4DB2-BD59-A6C34878D82A}">
                    <a16:rowId xmlns:a16="http://schemas.microsoft.com/office/drawing/2014/main" val="4152181376"/>
                  </a:ext>
                </a:extLst>
              </a:tr>
            </a:tbl>
          </a:graphicData>
        </a:graphic>
      </p:graphicFrame>
      <p:graphicFrame>
        <p:nvGraphicFramePr>
          <p:cNvPr id="14" name="Table 13">
            <a:extLst>
              <a:ext uri="{FF2B5EF4-FFF2-40B4-BE49-F238E27FC236}">
                <a16:creationId xmlns:a16="http://schemas.microsoft.com/office/drawing/2014/main" id="{EF4EE834-DB1C-4E04-9F8D-B656F888B5BA}"/>
              </a:ext>
            </a:extLst>
          </p:cNvPr>
          <p:cNvGraphicFramePr>
            <a:graphicFrameLocks noGrp="1"/>
          </p:cNvGraphicFramePr>
          <p:nvPr>
            <p:extLst>
              <p:ext uri="{D42A27DB-BD31-4B8C-83A1-F6EECF244321}">
                <p14:modId xmlns:p14="http://schemas.microsoft.com/office/powerpoint/2010/main" val="4066083125"/>
              </p:ext>
            </p:extLst>
          </p:nvPr>
        </p:nvGraphicFramePr>
        <p:xfrm>
          <a:off x="1059990" y="5240052"/>
          <a:ext cx="10279743" cy="1005840"/>
        </p:xfrm>
        <a:graphic>
          <a:graphicData uri="http://schemas.openxmlformats.org/drawingml/2006/table">
            <a:tbl>
              <a:tblPr>
                <a:tableStyleId>{00A15C55-8517-42AA-B614-E9B94910E393}</a:tableStyleId>
              </a:tblPr>
              <a:tblGrid>
                <a:gridCol w="1261179">
                  <a:extLst>
                    <a:ext uri="{9D8B030D-6E8A-4147-A177-3AD203B41FA5}">
                      <a16:colId xmlns:a16="http://schemas.microsoft.com/office/drawing/2014/main" val="3541987785"/>
                    </a:ext>
                  </a:extLst>
                </a:gridCol>
                <a:gridCol w="6972050">
                  <a:extLst>
                    <a:ext uri="{9D8B030D-6E8A-4147-A177-3AD203B41FA5}">
                      <a16:colId xmlns:a16="http://schemas.microsoft.com/office/drawing/2014/main" val="3154564770"/>
                    </a:ext>
                  </a:extLst>
                </a:gridCol>
                <a:gridCol w="2046514">
                  <a:extLst>
                    <a:ext uri="{9D8B030D-6E8A-4147-A177-3AD203B41FA5}">
                      <a16:colId xmlns:a16="http://schemas.microsoft.com/office/drawing/2014/main" val="3375961247"/>
                    </a:ext>
                  </a:extLst>
                </a:gridCol>
              </a:tblGrid>
              <a:tr h="370840">
                <a:tc>
                  <a:txBody>
                    <a:bodyPr/>
                    <a:lstStyle/>
                    <a:p>
                      <a:r>
                        <a:rPr lang="en-IN" sz="2000" dirty="0"/>
                        <a:t>Sec. 88</a:t>
                      </a:r>
                    </a:p>
                  </a:txBody>
                  <a:tcPr/>
                </a:tc>
                <a:tc>
                  <a:txBody>
                    <a:bodyPr/>
                    <a:lstStyle/>
                    <a:p>
                      <a:r>
                        <a:rPr lang="en-US" sz="2000" dirty="0"/>
                        <a:t>Exemption of capital gains on transfer of assets in cases of shifting of industrial undertaking from urban area to any Special Economic Zone</a:t>
                      </a:r>
                      <a:endParaRPr lang="en-US" sz="2000" b="1" dirty="0"/>
                    </a:p>
                  </a:txBody>
                  <a:tcPr/>
                </a:tc>
                <a:tc>
                  <a:txBody>
                    <a:bodyPr/>
                    <a:lstStyle/>
                    <a:p>
                      <a:r>
                        <a:rPr lang="en-US" sz="2000" dirty="0"/>
                        <a:t>54GA</a:t>
                      </a:r>
                      <a:endParaRPr lang="en-IN" sz="2000" dirty="0"/>
                    </a:p>
                  </a:txBody>
                  <a:tcPr/>
                </a:tc>
                <a:extLst>
                  <a:ext uri="{0D108BD9-81ED-4DB2-BD59-A6C34878D82A}">
                    <a16:rowId xmlns:a16="http://schemas.microsoft.com/office/drawing/2014/main" val="4152181376"/>
                  </a:ext>
                </a:extLst>
              </a:tr>
            </a:tbl>
          </a:graphicData>
        </a:graphic>
      </p:graphicFrame>
    </p:spTree>
    <p:extLst>
      <p:ext uri="{BB962C8B-B14F-4D97-AF65-F5344CB8AC3E}">
        <p14:creationId xmlns:p14="http://schemas.microsoft.com/office/powerpoint/2010/main" val="171512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down)">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down)">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37112-0FAF-4DAC-B5B2-A8915DAE0CB9}"/>
              </a:ext>
            </a:extLst>
          </p:cNvPr>
          <p:cNvSpPr>
            <a:spLocks noGrp="1"/>
          </p:cNvSpPr>
          <p:nvPr>
            <p:ph type="title"/>
          </p:nvPr>
        </p:nvSpPr>
        <p:spPr>
          <a:xfrm>
            <a:off x="964812" y="365125"/>
            <a:ext cx="10515600" cy="1325563"/>
          </a:xfrm>
        </p:spPr>
        <p:txBody>
          <a:bodyPr/>
          <a:lstStyle/>
          <a:p>
            <a:r>
              <a:rPr lang="en-IN" dirty="0"/>
              <a:t>Capital Gains</a:t>
            </a:r>
          </a:p>
        </p:txBody>
      </p:sp>
      <p:graphicFrame>
        <p:nvGraphicFramePr>
          <p:cNvPr id="4" name="Table 3">
            <a:extLst>
              <a:ext uri="{FF2B5EF4-FFF2-40B4-BE49-F238E27FC236}">
                <a16:creationId xmlns:a16="http://schemas.microsoft.com/office/drawing/2014/main" id="{5FD078F4-7CC2-4322-A0C0-0743B9F45F11}"/>
              </a:ext>
            </a:extLst>
          </p:cNvPr>
          <p:cNvGraphicFramePr>
            <a:graphicFrameLocks noGrp="1"/>
          </p:cNvGraphicFramePr>
          <p:nvPr>
            <p:extLst>
              <p:ext uri="{D42A27DB-BD31-4B8C-83A1-F6EECF244321}">
                <p14:modId xmlns:p14="http://schemas.microsoft.com/office/powerpoint/2010/main" val="2141486330"/>
              </p:ext>
            </p:extLst>
          </p:nvPr>
        </p:nvGraphicFramePr>
        <p:xfrm>
          <a:off x="1074057" y="1465600"/>
          <a:ext cx="10279743" cy="701040"/>
        </p:xfrm>
        <a:graphic>
          <a:graphicData uri="http://schemas.openxmlformats.org/drawingml/2006/table">
            <a:tbl>
              <a:tblPr>
                <a:tableStyleId>{21E4AEA4-8DFA-4A89-87EB-49C32662AFE0}</a:tableStyleId>
              </a:tblPr>
              <a:tblGrid>
                <a:gridCol w="1255486">
                  <a:extLst>
                    <a:ext uri="{9D8B030D-6E8A-4147-A177-3AD203B41FA5}">
                      <a16:colId xmlns:a16="http://schemas.microsoft.com/office/drawing/2014/main" val="3541987785"/>
                    </a:ext>
                  </a:extLst>
                </a:gridCol>
                <a:gridCol w="6977743">
                  <a:extLst>
                    <a:ext uri="{9D8B030D-6E8A-4147-A177-3AD203B41FA5}">
                      <a16:colId xmlns:a16="http://schemas.microsoft.com/office/drawing/2014/main" val="3154564770"/>
                    </a:ext>
                  </a:extLst>
                </a:gridCol>
                <a:gridCol w="2046514">
                  <a:extLst>
                    <a:ext uri="{9D8B030D-6E8A-4147-A177-3AD203B41FA5}">
                      <a16:colId xmlns:a16="http://schemas.microsoft.com/office/drawing/2014/main" val="3375961247"/>
                    </a:ext>
                  </a:extLst>
                </a:gridCol>
              </a:tblGrid>
              <a:tr h="370840">
                <a:tc>
                  <a:txBody>
                    <a:bodyPr/>
                    <a:lstStyle/>
                    <a:p>
                      <a:r>
                        <a:rPr lang="en-IN" sz="2000" dirty="0"/>
                        <a:t>Sec. 89</a:t>
                      </a:r>
                    </a:p>
                  </a:txBody>
                  <a:tcPr/>
                </a:tc>
                <a:tc>
                  <a:txBody>
                    <a:bodyPr/>
                    <a:lstStyle/>
                    <a:p>
                      <a:r>
                        <a:rPr lang="en-US" sz="2000" b="0" dirty="0"/>
                        <a:t>Extension of time for acquiring new asset or depositing or investing amount of capital gains</a:t>
                      </a:r>
                      <a:endParaRPr lang="en-IN" sz="2000" b="0" dirty="0"/>
                    </a:p>
                  </a:txBody>
                  <a:tcPr/>
                </a:tc>
                <a:tc>
                  <a:txBody>
                    <a:bodyPr/>
                    <a:lstStyle/>
                    <a:p>
                      <a:r>
                        <a:rPr lang="en-US" sz="2000" dirty="0"/>
                        <a:t>54H</a:t>
                      </a:r>
                      <a:endParaRPr lang="en-IN" sz="2000" dirty="0"/>
                    </a:p>
                  </a:txBody>
                  <a:tcPr/>
                </a:tc>
                <a:extLst>
                  <a:ext uri="{0D108BD9-81ED-4DB2-BD59-A6C34878D82A}">
                    <a16:rowId xmlns:a16="http://schemas.microsoft.com/office/drawing/2014/main" val="4152181376"/>
                  </a:ext>
                </a:extLst>
              </a:tr>
            </a:tbl>
          </a:graphicData>
        </a:graphic>
      </p:graphicFrame>
      <p:graphicFrame>
        <p:nvGraphicFramePr>
          <p:cNvPr id="6" name="Table 5">
            <a:extLst>
              <a:ext uri="{FF2B5EF4-FFF2-40B4-BE49-F238E27FC236}">
                <a16:creationId xmlns:a16="http://schemas.microsoft.com/office/drawing/2014/main" id="{CE5CE783-A333-4509-A44D-F486E7A6B215}"/>
              </a:ext>
            </a:extLst>
          </p:cNvPr>
          <p:cNvGraphicFramePr>
            <a:graphicFrameLocks noGrp="1"/>
          </p:cNvGraphicFramePr>
          <p:nvPr>
            <p:extLst>
              <p:ext uri="{D42A27DB-BD31-4B8C-83A1-F6EECF244321}">
                <p14:modId xmlns:p14="http://schemas.microsoft.com/office/powerpoint/2010/main" val="2305630252"/>
              </p:ext>
            </p:extLst>
          </p:nvPr>
        </p:nvGraphicFramePr>
        <p:xfrm>
          <a:off x="1074056" y="2202540"/>
          <a:ext cx="10279743" cy="701040"/>
        </p:xfrm>
        <a:graphic>
          <a:graphicData uri="http://schemas.openxmlformats.org/drawingml/2006/table">
            <a:tbl>
              <a:tblPr>
                <a:tableStyleId>{F5AB1C69-6EDB-4FF4-983F-18BD219EF322}</a:tableStyleId>
              </a:tblPr>
              <a:tblGrid>
                <a:gridCol w="1255486">
                  <a:extLst>
                    <a:ext uri="{9D8B030D-6E8A-4147-A177-3AD203B41FA5}">
                      <a16:colId xmlns:a16="http://schemas.microsoft.com/office/drawing/2014/main" val="3541987785"/>
                    </a:ext>
                  </a:extLst>
                </a:gridCol>
                <a:gridCol w="6977743">
                  <a:extLst>
                    <a:ext uri="{9D8B030D-6E8A-4147-A177-3AD203B41FA5}">
                      <a16:colId xmlns:a16="http://schemas.microsoft.com/office/drawing/2014/main" val="3154564770"/>
                    </a:ext>
                  </a:extLst>
                </a:gridCol>
                <a:gridCol w="2046514">
                  <a:extLst>
                    <a:ext uri="{9D8B030D-6E8A-4147-A177-3AD203B41FA5}">
                      <a16:colId xmlns:a16="http://schemas.microsoft.com/office/drawing/2014/main" val="3375961247"/>
                    </a:ext>
                  </a:extLst>
                </a:gridCol>
              </a:tblGrid>
              <a:tr h="370840">
                <a:tc>
                  <a:txBody>
                    <a:bodyPr/>
                    <a:lstStyle/>
                    <a:p>
                      <a:r>
                        <a:rPr lang="en-IN" sz="2000" dirty="0"/>
                        <a:t>Sec. 90</a:t>
                      </a:r>
                    </a:p>
                  </a:txBody>
                  <a:tcPr/>
                </a:tc>
                <a:tc>
                  <a:txBody>
                    <a:bodyPr/>
                    <a:lstStyle/>
                    <a:p>
                      <a:r>
                        <a:rPr lang="en-US" sz="2000" b="0" dirty="0"/>
                        <a:t>Meaning of "Adjusted", "Cost of Improvement" and "Cost of acquisition"</a:t>
                      </a:r>
                      <a:endParaRPr lang="en-IN" sz="2000" b="0" dirty="0"/>
                    </a:p>
                  </a:txBody>
                  <a:tcPr/>
                </a:tc>
                <a:tc>
                  <a:txBody>
                    <a:bodyPr/>
                    <a:lstStyle/>
                    <a:p>
                      <a:r>
                        <a:rPr lang="en-US" sz="2000" dirty="0"/>
                        <a:t>55</a:t>
                      </a:r>
                      <a:endParaRPr lang="en-IN" sz="2000" b="0" dirty="0"/>
                    </a:p>
                  </a:txBody>
                  <a:tcPr/>
                </a:tc>
                <a:extLst>
                  <a:ext uri="{0D108BD9-81ED-4DB2-BD59-A6C34878D82A}">
                    <a16:rowId xmlns:a16="http://schemas.microsoft.com/office/drawing/2014/main" val="4152181376"/>
                  </a:ext>
                </a:extLst>
              </a:tr>
            </a:tbl>
          </a:graphicData>
        </a:graphic>
      </p:graphicFrame>
      <p:graphicFrame>
        <p:nvGraphicFramePr>
          <p:cNvPr id="8" name="Table 7">
            <a:extLst>
              <a:ext uri="{FF2B5EF4-FFF2-40B4-BE49-F238E27FC236}">
                <a16:creationId xmlns:a16="http://schemas.microsoft.com/office/drawing/2014/main" id="{ABCE6481-5EF3-4E7E-A255-7779A0980780}"/>
              </a:ext>
            </a:extLst>
          </p:cNvPr>
          <p:cNvGraphicFramePr>
            <a:graphicFrameLocks noGrp="1"/>
          </p:cNvGraphicFramePr>
          <p:nvPr>
            <p:extLst>
              <p:ext uri="{D42A27DB-BD31-4B8C-83A1-F6EECF244321}">
                <p14:modId xmlns:p14="http://schemas.microsoft.com/office/powerpoint/2010/main" val="3537937630"/>
              </p:ext>
            </p:extLst>
          </p:nvPr>
        </p:nvGraphicFramePr>
        <p:xfrm>
          <a:off x="1074055" y="2938257"/>
          <a:ext cx="10279743" cy="396240"/>
        </p:xfrm>
        <a:graphic>
          <a:graphicData uri="http://schemas.openxmlformats.org/drawingml/2006/table">
            <a:tbl>
              <a:tblPr>
                <a:tableStyleId>{21E4AEA4-8DFA-4A89-87EB-49C32662AFE0}</a:tableStyleId>
              </a:tblPr>
              <a:tblGrid>
                <a:gridCol w="1255486">
                  <a:extLst>
                    <a:ext uri="{9D8B030D-6E8A-4147-A177-3AD203B41FA5}">
                      <a16:colId xmlns:a16="http://schemas.microsoft.com/office/drawing/2014/main" val="3541987785"/>
                    </a:ext>
                  </a:extLst>
                </a:gridCol>
                <a:gridCol w="6977743">
                  <a:extLst>
                    <a:ext uri="{9D8B030D-6E8A-4147-A177-3AD203B41FA5}">
                      <a16:colId xmlns:a16="http://schemas.microsoft.com/office/drawing/2014/main" val="3154564770"/>
                    </a:ext>
                  </a:extLst>
                </a:gridCol>
                <a:gridCol w="2046514">
                  <a:extLst>
                    <a:ext uri="{9D8B030D-6E8A-4147-A177-3AD203B41FA5}">
                      <a16:colId xmlns:a16="http://schemas.microsoft.com/office/drawing/2014/main" val="3375961247"/>
                    </a:ext>
                  </a:extLst>
                </a:gridCol>
              </a:tblGrid>
              <a:tr h="370840">
                <a:tc>
                  <a:txBody>
                    <a:bodyPr/>
                    <a:lstStyle/>
                    <a:p>
                      <a:r>
                        <a:rPr lang="en-IN" sz="2000" dirty="0"/>
                        <a:t>Sec. 91</a:t>
                      </a:r>
                    </a:p>
                  </a:txBody>
                  <a:tcPr/>
                </a:tc>
                <a:tc>
                  <a:txBody>
                    <a:bodyPr/>
                    <a:lstStyle/>
                    <a:p>
                      <a:r>
                        <a:rPr lang="en-US" sz="2000" dirty="0"/>
                        <a:t>Reference to Valuation Officer</a:t>
                      </a:r>
                      <a:endParaRPr lang="en-IN" sz="2000" b="1" dirty="0"/>
                    </a:p>
                  </a:txBody>
                  <a:tcPr/>
                </a:tc>
                <a:tc>
                  <a:txBody>
                    <a:bodyPr/>
                    <a:lstStyle/>
                    <a:p>
                      <a:r>
                        <a:rPr lang="en-US" sz="2000" dirty="0"/>
                        <a:t>55A</a:t>
                      </a:r>
                      <a:endParaRPr lang="en-IN" sz="2000" dirty="0"/>
                    </a:p>
                  </a:txBody>
                  <a:tcPr/>
                </a:tc>
                <a:extLst>
                  <a:ext uri="{0D108BD9-81ED-4DB2-BD59-A6C34878D82A}">
                    <a16:rowId xmlns:a16="http://schemas.microsoft.com/office/drawing/2014/main" val="4152181376"/>
                  </a:ext>
                </a:extLst>
              </a:tr>
            </a:tbl>
          </a:graphicData>
        </a:graphic>
      </p:graphicFrame>
    </p:spTree>
    <p:extLst>
      <p:ext uri="{BB962C8B-B14F-4D97-AF65-F5344CB8AC3E}">
        <p14:creationId xmlns:p14="http://schemas.microsoft.com/office/powerpoint/2010/main" val="3081815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88449-1CCB-E211-CB81-62DA2557DA8D}"/>
              </a:ext>
            </a:extLst>
          </p:cNvPr>
          <p:cNvSpPr>
            <a:spLocks noGrp="1"/>
          </p:cNvSpPr>
          <p:nvPr>
            <p:ph type="title"/>
          </p:nvPr>
        </p:nvSpPr>
        <p:spPr/>
        <p:txBody>
          <a:bodyPr/>
          <a:lstStyle/>
          <a:p>
            <a:r>
              <a:rPr lang="en-US" dirty="0"/>
              <a:t>Other Sources</a:t>
            </a:r>
            <a:endParaRPr lang="en-IN" dirty="0"/>
          </a:p>
        </p:txBody>
      </p:sp>
      <p:sp>
        <p:nvSpPr>
          <p:cNvPr id="3" name="Text Placeholder 2">
            <a:extLst>
              <a:ext uri="{FF2B5EF4-FFF2-40B4-BE49-F238E27FC236}">
                <a16:creationId xmlns:a16="http://schemas.microsoft.com/office/drawing/2014/main" id="{C4F896CF-B248-258C-13BA-E4571E8C1B22}"/>
              </a:ext>
            </a:extLst>
          </p:cNvPr>
          <p:cNvSpPr>
            <a:spLocks noGrp="1"/>
          </p:cNvSpPr>
          <p:nvPr>
            <p:ph type="body" idx="1"/>
          </p:nvPr>
        </p:nvSpPr>
        <p:spPr/>
        <p:txBody>
          <a:bodyPr/>
          <a:lstStyle/>
          <a:p>
            <a:endParaRPr lang="en-IN"/>
          </a:p>
        </p:txBody>
      </p:sp>
    </p:spTree>
    <p:extLst>
      <p:ext uri="{BB962C8B-B14F-4D97-AF65-F5344CB8AC3E}">
        <p14:creationId xmlns:p14="http://schemas.microsoft.com/office/powerpoint/2010/main" val="330674613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37112-0FAF-4DAC-B5B2-A8915DAE0CB9}"/>
              </a:ext>
            </a:extLst>
          </p:cNvPr>
          <p:cNvSpPr>
            <a:spLocks noGrp="1"/>
          </p:cNvSpPr>
          <p:nvPr>
            <p:ph type="title"/>
          </p:nvPr>
        </p:nvSpPr>
        <p:spPr>
          <a:xfrm>
            <a:off x="964812" y="365125"/>
            <a:ext cx="10515600" cy="1325563"/>
          </a:xfrm>
        </p:spPr>
        <p:txBody>
          <a:bodyPr/>
          <a:lstStyle/>
          <a:p>
            <a:r>
              <a:rPr lang="en-US" dirty="0"/>
              <a:t>Income from Other Sources</a:t>
            </a:r>
            <a:endParaRPr lang="en-IN" dirty="0"/>
          </a:p>
        </p:txBody>
      </p:sp>
      <p:graphicFrame>
        <p:nvGraphicFramePr>
          <p:cNvPr id="4" name="Table 3">
            <a:extLst>
              <a:ext uri="{FF2B5EF4-FFF2-40B4-BE49-F238E27FC236}">
                <a16:creationId xmlns:a16="http://schemas.microsoft.com/office/drawing/2014/main" id="{5FD078F4-7CC2-4322-A0C0-0743B9F45F11}"/>
              </a:ext>
            </a:extLst>
          </p:cNvPr>
          <p:cNvGraphicFramePr>
            <a:graphicFrameLocks noGrp="1"/>
          </p:cNvGraphicFramePr>
          <p:nvPr>
            <p:extLst>
              <p:ext uri="{D42A27DB-BD31-4B8C-83A1-F6EECF244321}">
                <p14:modId xmlns:p14="http://schemas.microsoft.com/office/powerpoint/2010/main" val="2980098729"/>
              </p:ext>
            </p:extLst>
          </p:nvPr>
        </p:nvGraphicFramePr>
        <p:xfrm>
          <a:off x="1063171" y="1961822"/>
          <a:ext cx="10279743" cy="396240"/>
        </p:xfrm>
        <a:graphic>
          <a:graphicData uri="http://schemas.openxmlformats.org/drawingml/2006/table">
            <a:tbl>
              <a:tblPr>
                <a:tableStyleId>{21E4AEA4-8DFA-4A89-87EB-49C32662AFE0}</a:tableStyleId>
              </a:tblPr>
              <a:tblGrid>
                <a:gridCol w="1255486">
                  <a:extLst>
                    <a:ext uri="{9D8B030D-6E8A-4147-A177-3AD203B41FA5}">
                      <a16:colId xmlns:a16="http://schemas.microsoft.com/office/drawing/2014/main" val="3541987785"/>
                    </a:ext>
                  </a:extLst>
                </a:gridCol>
                <a:gridCol w="6977743">
                  <a:extLst>
                    <a:ext uri="{9D8B030D-6E8A-4147-A177-3AD203B41FA5}">
                      <a16:colId xmlns:a16="http://schemas.microsoft.com/office/drawing/2014/main" val="3154564770"/>
                    </a:ext>
                  </a:extLst>
                </a:gridCol>
                <a:gridCol w="2046514">
                  <a:extLst>
                    <a:ext uri="{9D8B030D-6E8A-4147-A177-3AD203B41FA5}">
                      <a16:colId xmlns:a16="http://schemas.microsoft.com/office/drawing/2014/main" val="3375961247"/>
                    </a:ext>
                  </a:extLst>
                </a:gridCol>
              </a:tblGrid>
              <a:tr h="370840">
                <a:tc>
                  <a:txBody>
                    <a:bodyPr/>
                    <a:lstStyle/>
                    <a:p>
                      <a:r>
                        <a:rPr lang="en-IN" sz="2000" dirty="0"/>
                        <a:t>Sec. 92</a:t>
                      </a:r>
                    </a:p>
                  </a:txBody>
                  <a:tcPr/>
                </a:tc>
                <a:tc>
                  <a:txBody>
                    <a:bodyPr/>
                    <a:lstStyle/>
                    <a:p>
                      <a:r>
                        <a:rPr lang="en-US" sz="2000" b="0" dirty="0"/>
                        <a:t>Income from other sources</a:t>
                      </a:r>
                      <a:endParaRPr lang="en-IN" sz="2000" b="0" dirty="0"/>
                    </a:p>
                  </a:txBody>
                  <a:tcPr/>
                </a:tc>
                <a:tc>
                  <a:txBody>
                    <a:bodyPr/>
                    <a:lstStyle/>
                    <a:p>
                      <a:r>
                        <a:rPr lang="en-US" sz="2000" dirty="0"/>
                        <a:t>56</a:t>
                      </a:r>
                      <a:endParaRPr lang="en-IN" sz="2000" dirty="0"/>
                    </a:p>
                  </a:txBody>
                  <a:tcPr/>
                </a:tc>
                <a:extLst>
                  <a:ext uri="{0D108BD9-81ED-4DB2-BD59-A6C34878D82A}">
                    <a16:rowId xmlns:a16="http://schemas.microsoft.com/office/drawing/2014/main" val="4152181376"/>
                  </a:ext>
                </a:extLst>
              </a:tr>
            </a:tbl>
          </a:graphicData>
        </a:graphic>
      </p:graphicFrame>
      <p:graphicFrame>
        <p:nvGraphicFramePr>
          <p:cNvPr id="6" name="Table 5">
            <a:extLst>
              <a:ext uri="{FF2B5EF4-FFF2-40B4-BE49-F238E27FC236}">
                <a16:creationId xmlns:a16="http://schemas.microsoft.com/office/drawing/2014/main" id="{CE5CE783-A333-4509-A44D-F486E7A6B215}"/>
              </a:ext>
            </a:extLst>
          </p:cNvPr>
          <p:cNvGraphicFramePr>
            <a:graphicFrameLocks noGrp="1"/>
          </p:cNvGraphicFramePr>
          <p:nvPr>
            <p:extLst>
              <p:ext uri="{D42A27DB-BD31-4B8C-83A1-F6EECF244321}">
                <p14:modId xmlns:p14="http://schemas.microsoft.com/office/powerpoint/2010/main" val="985756342"/>
              </p:ext>
            </p:extLst>
          </p:nvPr>
        </p:nvGraphicFramePr>
        <p:xfrm>
          <a:off x="1063170" y="2375209"/>
          <a:ext cx="10279743" cy="396240"/>
        </p:xfrm>
        <a:graphic>
          <a:graphicData uri="http://schemas.openxmlformats.org/drawingml/2006/table">
            <a:tbl>
              <a:tblPr>
                <a:tableStyleId>{F5AB1C69-6EDB-4FF4-983F-18BD219EF322}</a:tableStyleId>
              </a:tblPr>
              <a:tblGrid>
                <a:gridCol w="1255486">
                  <a:extLst>
                    <a:ext uri="{9D8B030D-6E8A-4147-A177-3AD203B41FA5}">
                      <a16:colId xmlns:a16="http://schemas.microsoft.com/office/drawing/2014/main" val="3541987785"/>
                    </a:ext>
                  </a:extLst>
                </a:gridCol>
                <a:gridCol w="6977743">
                  <a:extLst>
                    <a:ext uri="{9D8B030D-6E8A-4147-A177-3AD203B41FA5}">
                      <a16:colId xmlns:a16="http://schemas.microsoft.com/office/drawing/2014/main" val="3154564770"/>
                    </a:ext>
                  </a:extLst>
                </a:gridCol>
                <a:gridCol w="2046514">
                  <a:extLst>
                    <a:ext uri="{9D8B030D-6E8A-4147-A177-3AD203B41FA5}">
                      <a16:colId xmlns:a16="http://schemas.microsoft.com/office/drawing/2014/main" val="3375961247"/>
                    </a:ext>
                  </a:extLst>
                </a:gridCol>
              </a:tblGrid>
              <a:tr h="370840">
                <a:tc>
                  <a:txBody>
                    <a:bodyPr/>
                    <a:lstStyle/>
                    <a:p>
                      <a:r>
                        <a:rPr lang="en-IN" sz="2000"/>
                        <a:t>Sec. 93</a:t>
                      </a:r>
                      <a:endParaRPr lang="en-IN" sz="2000" dirty="0"/>
                    </a:p>
                  </a:txBody>
                  <a:tcPr/>
                </a:tc>
                <a:tc>
                  <a:txBody>
                    <a:bodyPr/>
                    <a:lstStyle/>
                    <a:p>
                      <a:r>
                        <a:rPr lang="en-US" sz="2000" b="0" dirty="0"/>
                        <a:t>Deductions</a:t>
                      </a:r>
                      <a:endParaRPr lang="en-IN" sz="2000" b="0" dirty="0"/>
                    </a:p>
                  </a:txBody>
                  <a:tcPr/>
                </a:tc>
                <a:tc>
                  <a:txBody>
                    <a:bodyPr/>
                    <a:lstStyle/>
                    <a:p>
                      <a:r>
                        <a:rPr lang="en-US" sz="2000" dirty="0"/>
                        <a:t>57</a:t>
                      </a:r>
                      <a:endParaRPr lang="en-IN" sz="2000" b="0" dirty="0"/>
                    </a:p>
                  </a:txBody>
                  <a:tcPr/>
                </a:tc>
                <a:extLst>
                  <a:ext uri="{0D108BD9-81ED-4DB2-BD59-A6C34878D82A}">
                    <a16:rowId xmlns:a16="http://schemas.microsoft.com/office/drawing/2014/main" val="4152181376"/>
                  </a:ext>
                </a:extLst>
              </a:tr>
            </a:tbl>
          </a:graphicData>
        </a:graphic>
      </p:graphicFrame>
      <p:graphicFrame>
        <p:nvGraphicFramePr>
          <p:cNvPr id="8" name="Table 7">
            <a:extLst>
              <a:ext uri="{FF2B5EF4-FFF2-40B4-BE49-F238E27FC236}">
                <a16:creationId xmlns:a16="http://schemas.microsoft.com/office/drawing/2014/main" id="{ABCE6481-5EF3-4E7E-A255-7779A0980780}"/>
              </a:ext>
            </a:extLst>
          </p:cNvPr>
          <p:cNvGraphicFramePr>
            <a:graphicFrameLocks noGrp="1"/>
          </p:cNvGraphicFramePr>
          <p:nvPr>
            <p:extLst>
              <p:ext uri="{D42A27DB-BD31-4B8C-83A1-F6EECF244321}">
                <p14:modId xmlns:p14="http://schemas.microsoft.com/office/powerpoint/2010/main" val="1252554983"/>
              </p:ext>
            </p:extLst>
          </p:nvPr>
        </p:nvGraphicFramePr>
        <p:xfrm>
          <a:off x="1063169" y="2801431"/>
          <a:ext cx="10279743" cy="396240"/>
        </p:xfrm>
        <a:graphic>
          <a:graphicData uri="http://schemas.openxmlformats.org/drawingml/2006/table">
            <a:tbl>
              <a:tblPr>
                <a:tableStyleId>{21E4AEA4-8DFA-4A89-87EB-49C32662AFE0}</a:tableStyleId>
              </a:tblPr>
              <a:tblGrid>
                <a:gridCol w="1255486">
                  <a:extLst>
                    <a:ext uri="{9D8B030D-6E8A-4147-A177-3AD203B41FA5}">
                      <a16:colId xmlns:a16="http://schemas.microsoft.com/office/drawing/2014/main" val="3541987785"/>
                    </a:ext>
                  </a:extLst>
                </a:gridCol>
                <a:gridCol w="6977743">
                  <a:extLst>
                    <a:ext uri="{9D8B030D-6E8A-4147-A177-3AD203B41FA5}">
                      <a16:colId xmlns:a16="http://schemas.microsoft.com/office/drawing/2014/main" val="3154564770"/>
                    </a:ext>
                  </a:extLst>
                </a:gridCol>
                <a:gridCol w="2046514">
                  <a:extLst>
                    <a:ext uri="{9D8B030D-6E8A-4147-A177-3AD203B41FA5}">
                      <a16:colId xmlns:a16="http://schemas.microsoft.com/office/drawing/2014/main" val="3375961247"/>
                    </a:ext>
                  </a:extLst>
                </a:gridCol>
              </a:tblGrid>
              <a:tr h="370840">
                <a:tc>
                  <a:txBody>
                    <a:bodyPr/>
                    <a:lstStyle/>
                    <a:p>
                      <a:r>
                        <a:rPr lang="en-IN" sz="2000" dirty="0"/>
                        <a:t>Sec. 94</a:t>
                      </a:r>
                    </a:p>
                  </a:txBody>
                  <a:tcPr/>
                </a:tc>
                <a:tc>
                  <a:txBody>
                    <a:bodyPr/>
                    <a:lstStyle/>
                    <a:p>
                      <a:r>
                        <a:rPr lang="en-US" sz="2000" dirty="0"/>
                        <a:t>Amounts not deductible</a:t>
                      </a:r>
                      <a:endParaRPr lang="en-IN" sz="2000" b="1" dirty="0"/>
                    </a:p>
                  </a:txBody>
                  <a:tcPr/>
                </a:tc>
                <a:tc>
                  <a:txBody>
                    <a:bodyPr/>
                    <a:lstStyle/>
                    <a:p>
                      <a:r>
                        <a:rPr lang="en-US" sz="2000" dirty="0"/>
                        <a:t>58</a:t>
                      </a:r>
                      <a:endParaRPr lang="en-IN" sz="2000" dirty="0"/>
                    </a:p>
                  </a:txBody>
                  <a:tcPr/>
                </a:tc>
                <a:extLst>
                  <a:ext uri="{0D108BD9-81ED-4DB2-BD59-A6C34878D82A}">
                    <a16:rowId xmlns:a16="http://schemas.microsoft.com/office/drawing/2014/main" val="4152181376"/>
                  </a:ext>
                </a:extLst>
              </a:tr>
            </a:tbl>
          </a:graphicData>
        </a:graphic>
      </p:graphicFrame>
      <p:sp>
        <p:nvSpPr>
          <p:cNvPr id="3" name="TextBox 2">
            <a:extLst>
              <a:ext uri="{FF2B5EF4-FFF2-40B4-BE49-F238E27FC236}">
                <a16:creationId xmlns:a16="http://schemas.microsoft.com/office/drawing/2014/main" id="{7C883363-219E-4D5C-9A3D-0FABAC5284EB}"/>
              </a:ext>
            </a:extLst>
          </p:cNvPr>
          <p:cNvSpPr txBox="1"/>
          <p:nvPr/>
        </p:nvSpPr>
        <p:spPr>
          <a:xfrm>
            <a:off x="964812" y="3353554"/>
            <a:ext cx="5871417" cy="313932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IN" dirty="0"/>
              <a:t>“relative” means—</a:t>
            </a:r>
          </a:p>
          <a:p>
            <a:r>
              <a:rPr lang="en-US" dirty="0"/>
              <a:t>(</a:t>
            </a:r>
            <a:r>
              <a:rPr lang="en-US" i="1" dirty="0" err="1"/>
              <a:t>i</a:t>
            </a:r>
            <a:r>
              <a:rPr lang="en-US" dirty="0"/>
              <a:t>) in case of an individual—</a:t>
            </a:r>
          </a:p>
          <a:p>
            <a:r>
              <a:rPr lang="en-IN" dirty="0"/>
              <a:t>(</a:t>
            </a:r>
            <a:r>
              <a:rPr lang="en-IN" i="1" dirty="0"/>
              <a:t>A</a:t>
            </a:r>
            <a:r>
              <a:rPr lang="en-IN" dirty="0"/>
              <a:t>) spouse;</a:t>
            </a:r>
          </a:p>
          <a:p>
            <a:r>
              <a:rPr lang="en-IN" dirty="0"/>
              <a:t>(</a:t>
            </a:r>
            <a:r>
              <a:rPr lang="en-IN" i="1" dirty="0"/>
              <a:t>B</a:t>
            </a:r>
            <a:r>
              <a:rPr lang="en-IN" dirty="0"/>
              <a:t>) brother or sister;</a:t>
            </a:r>
          </a:p>
          <a:p>
            <a:r>
              <a:rPr lang="en-US" dirty="0"/>
              <a:t>(</a:t>
            </a:r>
            <a:r>
              <a:rPr lang="en-US" i="1" dirty="0"/>
              <a:t>C</a:t>
            </a:r>
            <a:r>
              <a:rPr lang="en-US" dirty="0"/>
              <a:t>) brother or sister of the spouse;</a:t>
            </a:r>
          </a:p>
          <a:p>
            <a:r>
              <a:rPr lang="en-US" dirty="0"/>
              <a:t>(</a:t>
            </a:r>
            <a:r>
              <a:rPr lang="en-US" i="1" dirty="0"/>
              <a:t>D</a:t>
            </a:r>
            <a:r>
              <a:rPr lang="en-US" dirty="0"/>
              <a:t>) brother or sister of either of the parents;</a:t>
            </a:r>
          </a:p>
          <a:p>
            <a:r>
              <a:rPr lang="en-US" dirty="0"/>
              <a:t>(</a:t>
            </a:r>
            <a:r>
              <a:rPr lang="en-US" i="1" dirty="0"/>
              <a:t>E</a:t>
            </a:r>
            <a:r>
              <a:rPr lang="en-US" dirty="0"/>
              <a:t>) any lineal ascendant (</a:t>
            </a:r>
            <a:r>
              <a:rPr lang="en-US" dirty="0">
                <a:solidFill>
                  <a:srgbClr val="FF0000"/>
                </a:solidFill>
              </a:rPr>
              <a:t>maternal as well as paternal</a:t>
            </a:r>
            <a:r>
              <a:rPr lang="en-US" dirty="0"/>
              <a:t>) or</a:t>
            </a:r>
          </a:p>
          <a:p>
            <a:r>
              <a:rPr lang="en-IN" dirty="0"/>
              <a:t>descendant;</a:t>
            </a:r>
          </a:p>
          <a:p>
            <a:r>
              <a:rPr lang="en-US" dirty="0"/>
              <a:t>(</a:t>
            </a:r>
            <a:r>
              <a:rPr lang="en-US" i="1" dirty="0"/>
              <a:t>F</a:t>
            </a:r>
            <a:r>
              <a:rPr lang="en-US" dirty="0"/>
              <a:t>) any lineal ascendant (</a:t>
            </a:r>
            <a:r>
              <a:rPr lang="en-US" dirty="0">
                <a:solidFill>
                  <a:srgbClr val="FF0000"/>
                </a:solidFill>
              </a:rPr>
              <a:t>maternal as well as paternal</a:t>
            </a:r>
            <a:r>
              <a:rPr lang="en-US" dirty="0"/>
              <a:t>) or</a:t>
            </a:r>
          </a:p>
          <a:p>
            <a:r>
              <a:rPr lang="en-IN" dirty="0"/>
              <a:t>descendant of the spouse;</a:t>
            </a:r>
          </a:p>
          <a:p>
            <a:r>
              <a:rPr lang="en-US" dirty="0"/>
              <a:t>(</a:t>
            </a:r>
            <a:r>
              <a:rPr lang="en-US" i="1" dirty="0"/>
              <a:t>G</a:t>
            </a:r>
            <a:r>
              <a:rPr lang="en-US" dirty="0"/>
              <a:t>) spouse of the person referred to in items (B) to (F); and</a:t>
            </a:r>
          </a:p>
        </p:txBody>
      </p:sp>
      <p:sp>
        <p:nvSpPr>
          <p:cNvPr id="10" name="Content Placeholder 2">
            <a:extLst>
              <a:ext uri="{FF2B5EF4-FFF2-40B4-BE49-F238E27FC236}">
                <a16:creationId xmlns:a16="http://schemas.microsoft.com/office/drawing/2014/main" id="{E63A91F6-3EC5-47DF-BFA9-FE6D50BF981A}"/>
              </a:ext>
            </a:extLst>
          </p:cNvPr>
          <p:cNvSpPr>
            <a:spLocks noGrp="1"/>
          </p:cNvSpPr>
          <p:nvPr>
            <p:ph idx="1"/>
          </p:nvPr>
        </p:nvSpPr>
        <p:spPr>
          <a:xfrm>
            <a:off x="7271656" y="3353553"/>
            <a:ext cx="4082143" cy="3139322"/>
          </a:xfrm>
        </p:spPr>
        <p:style>
          <a:lnRef idx="2">
            <a:schemeClr val="accent1"/>
          </a:lnRef>
          <a:fillRef idx="1">
            <a:schemeClr val="lt1"/>
          </a:fillRef>
          <a:effectRef idx="0">
            <a:schemeClr val="accent1"/>
          </a:effectRef>
          <a:fontRef idx="minor">
            <a:schemeClr val="dk1"/>
          </a:fontRef>
        </p:style>
        <p:txBody>
          <a:bodyPr>
            <a:normAutofit/>
          </a:bodyPr>
          <a:lstStyle/>
          <a:p>
            <a:pPr algn="just"/>
            <a:r>
              <a:rPr lang="en-US" sz="1800" dirty="0"/>
              <a:t>Suggestion of uniform treatment to reciprocal relations NOT accepted by Select Committee. </a:t>
            </a:r>
          </a:p>
          <a:p>
            <a:pPr lvl="1"/>
            <a:r>
              <a:rPr lang="en-US" sz="1800" dirty="0"/>
              <a:t>Uncle to nephew is exempt</a:t>
            </a:r>
          </a:p>
          <a:p>
            <a:pPr lvl="1"/>
            <a:r>
              <a:rPr lang="en-US" sz="1800" dirty="0"/>
              <a:t>Nephew to Uncle is taxable.</a:t>
            </a:r>
            <a:endParaRPr lang="en-IN" sz="1800" dirty="0"/>
          </a:p>
        </p:txBody>
      </p:sp>
    </p:spTree>
    <p:extLst>
      <p:ext uri="{BB962C8B-B14F-4D97-AF65-F5344CB8AC3E}">
        <p14:creationId xmlns:p14="http://schemas.microsoft.com/office/powerpoint/2010/main" val="3241659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down)">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0">
                                            <p:bg/>
                                          </p:spTgt>
                                        </p:tgtEl>
                                        <p:attrNameLst>
                                          <p:attrName>style.visibility</p:attrName>
                                        </p:attrNameLst>
                                      </p:cBhvr>
                                      <p:to>
                                        <p:strVal val="visible"/>
                                      </p:to>
                                    </p:set>
                                    <p:animEffect transition="in" filter="wipe(up)">
                                      <p:cBhvr>
                                        <p:cTn id="32" dur="500"/>
                                        <p:tgtEl>
                                          <p:spTgt spid="10">
                                            <p:bg/>
                                          </p:spTgt>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animEffect transition="in" filter="wipe(up)">
                                      <p:cBhvr>
                                        <p:cTn id="35" dur="500"/>
                                        <p:tgtEl>
                                          <p:spTgt spid="10">
                                            <p:txEl>
                                              <p:pRg st="0" end="0"/>
                                            </p:txEl>
                                          </p:spTgt>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10">
                                            <p:txEl>
                                              <p:pRg st="1" end="1"/>
                                            </p:txEl>
                                          </p:spTgt>
                                        </p:tgtEl>
                                        <p:attrNameLst>
                                          <p:attrName>style.visibility</p:attrName>
                                        </p:attrNameLst>
                                      </p:cBhvr>
                                      <p:to>
                                        <p:strVal val="visible"/>
                                      </p:to>
                                    </p:set>
                                    <p:animEffect transition="in" filter="wipe(up)">
                                      <p:cBhvr>
                                        <p:cTn id="38" dur="500"/>
                                        <p:tgtEl>
                                          <p:spTgt spid="10">
                                            <p:txEl>
                                              <p:pRg st="1" end="1"/>
                                            </p:txEl>
                                          </p:spTgt>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10">
                                            <p:txEl>
                                              <p:pRg st="2" end="2"/>
                                            </p:txEl>
                                          </p:spTgt>
                                        </p:tgtEl>
                                        <p:attrNameLst>
                                          <p:attrName>style.visibility</p:attrName>
                                        </p:attrNameLst>
                                      </p:cBhvr>
                                      <p:to>
                                        <p:strVal val="visible"/>
                                      </p:to>
                                    </p:set>
                                    <p:animEffect transition="in" filter="wipe(up)">
                                      <p:cBhvr>
                                        <p:cTn id="41"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0" grpId="0" build="allAtOnce" animBg="1"/>
    </p:bld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008A9-68B4-F2EC-8724-2FD1F34147AF}"/>
              </a:ext>
            </a:extLst>
          </p:cNvPr>
          <p:cNvSpPr>
            <a:spLocks noGrp="1"/>
          </p:cNvSpPr>
          <p:nvPr>
            <p:ph type="title"/>
          </p:nvPr>
        </p:nvSpPr>
        <p:spPr/>
        <p:txBody>
          <a:bodyPr/>
          <a:lstStyle/>
          <a:p>
            <a:r>
              <a:rPr lang="en-US" dirty="0"/>
              <a:t>TDS/TCS</a:t>
            </a:r>
            <a:endParaRPr lang="en-IN" dirty="0"/>
          </a:p>
        </p:txBody>
      </p:sp>
      <p:sp>
        <p:nvSpPr>
          <p:cNvPr id="3" name="Text Placeholder 2">
            <a:extLst>
              <a:ext uri="{FF2B5EF4-FFF2-40B4-BE49-F238E27FC236}">
                <a16:creationId xmlns:a16="http://schemas.microsoft.com/office/drawing/2014/main" id="{D55B20D5-4676-9AE0-B2E6-A67B9AB89F79}"/>
              </a:ext>
            </a:extLst>
          </p:cNvPr>
          <p:cNvSpPr>
            <a:spLocks noGrp="1"/>
          </p:cNvSpPr>
          <p:nvPr>
            <p:ph type="body" idx="1"/>
          </p:nvPr>
        </p:nvSpPr>
        <p:spPr/>
        <p:txBody>
          <a:bodyPr/>
          <a:lstStyle/>
          <a:p>
            <a:r>
              <a:rPr lang="en-US" dirty="0"/>
              <a:t>Sec. 392 to 402</a:t>
            </a:r>
            <a:endParaRPr lang="en-IN" dirty="0"/>
          </a:p>
        </p:txBody>
      </p:sp>
    </p:spTree>
    <p:extLst>
      <p:ext uri="{BB962C8B-B14F-4D97-AF65-F5344CB8AC3E}">
        <p14:creationId xmlns:p14="http://schemas.microsoft.com/office/powerpoint/2010/main" val="264940325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37112-0FAF-4DAC-B5B2-A8915DAE0CB9}"/>
              </a:ext>
            </a:extLst>
          </p:cNvPr>
          <p:cNvSpPr>
            <a:spLocks noGrp="1"/>
          </p:cNvSpPr>
          <p:nvPr>
            <p:ph type="title"/>
          </p:nvPr>
        </p:nvSpPr>
        <p:spPr>
          <a:xfrm>
            <a:off x="1007011" y="365125"/>
            <a:ext cx="10515600" cy="1325563"/>
          </a:xfrm>
        </p:spPr>
        <p:txBody>
          <a:bodyPr/>
          <a:lstStyle/>
          <a:p>
            <a:r>
              <a:rPr lang="en-US" dirty="0"/>
              <a:t>Deduction and Collection at Source (TDS/TCS)</a:t>
            </a:r>
            <a:endParaRPr lang="en-IN" dirty="0"/>
          </a:p>
        </p:txBody>
      </p:sp>
      <p:graphicFrame>
        <p:nvGraphicFramePr>
          <p:cNvPr id="4" name="Table 3">
            <a:extLst>
              <a:ext uri="{FF2B5EF4-FFF2-40B4-BE49-F238E27FC236}">
                <a16:creationId xmlns:a16="http://schemas.microsoft.com/office/drawing/2014/main" id="{5FD078F4-7CC2-4322-A0C0-0743B9F45F11}"/>
              </a:ext>
            </a:extLst>
          </p:cNvPr>
          <p:cNvGraphicFramePr>
            <a:graphicFrameLocks noGrp="1"/>
          </p:cNvGraphicFramePr>
          <p:nvPr>
            <p:extLst>
              <p:ext uri="{D42A27DB-BD31-4B8C-83A1-F6EECF244321}">
                <p14:modId xmlns:p14="http://schemas.microsoft.com/office/powerpoint/2010/main" val="502207546"/>
              </p:ext>
            </p:extLst>
          </p:nvPr>
        </p:nvGraphicFramePr>
        <p:xfrm>
          <a:off x="1059988" y="1853214"/>
          <a:ext cx="10279743" cy="396240"/>
        </p:xfrm>
        <a:graphic>
          <a:graphicData uri="http://schemas.openxmlformats.org/drawingml/2006/table">
            <a:tbl>
              <a:tblPr>
                <a:tableStyleId>{21E4AEA4-8DFA-4A89-87EB-49C32662AFE0}</a:tableStyleId>
              </a:tblPr>
              <a:tblGrid>
                <a:gridCol w="1250043">
                  <a:extLst>
                    <a:ext uri="{9D8B030D-6E8A-4147-A177-3AD203B41FA5}">
                      <a16:colId xmlns:a16="http://schemas.microsoft.com/office/drawing/2014/main" val="3541987785"/>
                    </a:ext>
                  </a:extLst>
                </a:gridCol>
                <a:gridCol w="6983186">
                  <a:extLst>
                    <a:ext uri="{9D8B030D-6E8A-4147-A177-3AD203B41FA5}">
                      <a16:colId xmlns:a16="http://schemas.microsoft.com/office/drawing/2014/main" val="3154564770"/>
                    </a:ext>
                  </a:extLst>
                </a:gridCol>
                <a:gridCol w="2046514">
                  <a:extLst>
                    <a:ext uri="{9D8B030D-6E8A-4147-A177-3AD203B41FA5}">
                      <a16:colId xmlns:a16="http://schemas.microsoft.com/office/drawing/2014/main" val="3375961247"/>
                    </a:ext>
                  </a:extLst>
                </a:gridCol>
              </a:tblGrid>
              <a:tr h="370840">
                <a:tc>
                  <a:txBody>
                    <a:bodyPr/>
                    <a:lstStyle/>
                    <a:p>
                      <a:r>
                        <a:rPr lang="en-IN" sz="2000" dirty="0"/>
                        <a:t>Sec. 392</a:t>
                      </a:r>
                    </a:p>
                  </a:txBody>
                  <a:tcPr/>
                </a:tc>
                <a:tc>
                  <a:txBody>
                    <a:bodyPr/>
                    <a:lstStyle/>
                    <a:p>
                      <a:r>
                        <a:rPr lang="en-US" sz="2000" b="0" dirty="0"/>
                        <a:t>Salary and accumulated balance due to an employee</a:t>
                      </a:r>
                      <a:endParaRPr lang="en-IN" sz="2000" b="0" dirty="0"/>
                    </a:p>
                  </a:txBody>
                  <a:tcPr/>
                </a:tc>
                <a:tc>
                  <a:txBody>
                    <a:bodyPr/>
                    <a:lstStyle/>
                    <a:p>
                      <a:r>
                        <a:rPr lang="en-US" sz="2000" dirty="0"/>
                        <a:t>192,192A</a:t>
                      </a:r>
                      <a:endParaRPr lang="en-IN" sz="2000" dirty="0"/>
                    </a:p>
                  </a:txBody>
                  <a:tcPr/>
                </a:tc>
                <a:extLst>
                  <a:ext uri="{0D108BD9-81ED-4DB2-BD59-A6C34878D82A}">
                    <a16:rowId xmlns:a16="http://schemas.microsoft.com/office/drawing/2014/main" val="4152181376"/>
                  </a:ext>
                </a:extLst>
              </a:tr>
            </a:tbl>
          </a:graphicData>
        </a:graphic>
      </p:graphicFrame>
      <p:graphicFrame>
        <p:nvGraphicFramePr>
          <p:cNvPr id="6" name="Table 5">
            <a:extLst>
              <a:ext uri="{FF2B5EF4-FFF2-40B4-BE49-F238E27FC236}">
                <a16:creationId xmlns:a16="http://schemas.microsoft.com/office/drawing/2014/main" id="{CE5CE783-A333-4509-A44D-F486E7A6B215}"/>
              </a:ext>
            </a:extLst>
          </p:cNvPr>
          <p:cNvGraphicFramePr>
            <a:graphicFrameLocks noGrp="1"/>
          </p:cNvGraphicFramePr>
          <p:nvPr>
            <p:extLst>
              <p:ext uri="{D42A27DB-BD31-4B8C-83A1-F6EECF244321}">
                <p14:modId xmlns:p14="http://schemas.microsoft.com/office/powerpoint/2010/main" val="2257737913"/>
              </p:ext>
            </p:extLst>
          </p:nvPr>
        </p:nvGraphicFramePr>
        <p:xfrm>
          <a:off x="1059988" y="2294731"/>
          <a:ext cx="10279743" cy="396240"/>
        </p:xfrm>
        <a:graphic>
          <a:graphicData uri="http://schemas.openxmlformats.org/drawingml/2006/table">
            <a:tbl>
              <a:tblPr>
                <a:tableStyleId>{F5AB1C69-6EDB-4FF4-983F-18BD219EF322}</a:tableStyleId>
              </a:tblPr>
              <a:tblGrid>
                <a:gridCol w="1250043">
                  <a:extLst>
                    <a:ext uri="{9D8B030D-6E8A-4147-A177-3AD203B41FA5}">
                      <a16:colId xmlns:a16="http://schemas.microsoft.com/office/drawing/2014/main" val="3541987785"/>
                    </a:ext>
                  </a:extLst>
                </a:gridCol>
                <a:gridCol w="6983186">
                  <a:extLst>
                    <a:ext uri="{9D8B030D-6E8A-4147-A177-3AD203B41FA5}">
                      <a16:colId xmlns:a16="http://schemas.microsoft.com/office/drawing/2014/main" val="3154564770"/>
                    </a:ext>
                  </a:extLst>
                </a:gridCol>
                <a:gridCol w="2046514">
                  <a:extLst>
                    <a:ext uri="{9D8B030D-6E8A-4147-A177-3AD203B41FA5}">
                      <a16:colId xmlns:a16="http://schemas.microsoft.com/office/drawing/2014/main" val="3375961247"/>
                    </a:ext>
                  </a:extLst>
                </a:gridCol>
              </a:tblGrid>
              <a:tr h="370840">
                <a:tc>
                  <a:txBody>
                    <a:bodyPr/>
                    <a:lstStyle/>
                    <a:p>
                      <a:r>
                        <a:rPr lang="en-IN" sz="2000" dirty="0"/>
                        <a:t>Sec. 393</a:t>
                      </a:r>
                    </a:p>
                  </a:txBody>
                  <a:tcPr/>
                </a:tc>
                <a:tc>
                  <a:txBody>
                    <a:bodyPr/>
                    <a:lstStyle/>
                    <a:p>
                      <a:r>
                        <a:rPr lang="en-US" sz="2000" b="0" dirty="0"/>
                        <a:t>Tax to be deducted at source</a:t>
                      </a:r>
                      <a:endParaRPr lang="en-IN" sz="2000" b="0" dirty="0"/>
                    </a:p>
                  </a:txBody>
                  <a:tcPr/>
                </a:tc>
                <a:tc>
                  <a:txBody>
                    <a:bodyPr/>
                    <a:lstStyle/>
                    <a:p>
                      <a:r>
                        <a:rPr lang="en-US" sz="2000" dirty="0"/>
                        <a:t>193-196D</a:t>
                      </a:r>
                      <a:endParaRPr lang="en-IN" sz="2000" dirty="0"/>
                    </a:p>
                  </a:txBody>
                  <a:tcPr/>
                </a:tc>
                <a:extLst>
                  <a:ext uri="{0D108BD9-81ED-4DB2-BD59-A6C34878D82A}">
                    <a16:rowId xmlns:a16="http://schemas.microsoft.com/office/drawing/2014/main" val="4152181376"/>
                  </a:ext>
                </a:extLst>
              </a:tr>
            </a:tbl>
          </a:graphicData>
        </a:graphic>
      </p:graphicFrame>
      <p:graphicFrame>
        <p:nvGraphicFramePr>
          <p:cNvPr id="8" name="Table 7">
            <a:extLst>
              <a:ext uri="{FF2B5EF4-FFF2-40B4-BE49-F238E27FC236}">
                <a16:creationId xmlns:a16="http://schemas.microsoft.com/office/drawing/2014/main" id="{ABCE6481-5EF3-4E7E-A255-7779A0980780}"/>
              </a:ext>
            </a:extLst>
          </p:cNvPr>
          <p:cNvGraphicFramePr>
            <a:graphicFrameLocks noGrp="1"/>
          </p:cNvGraphicFramePr>
          <p:nvPr>
            <p:extLst>
              <p:ext uri="{D42A27DB-BD31-4B8C-83A1-F6EECF244321}">
                <p14:modId xmlns:p14="http://schemas.microsoft.com/office/powerpoint/2010/main" val="1420086704"/>
              </p:ext>
            </p:extLst>
          </p:nvPr>
        </p:nvGraphicFramePr>
        <p:xfrm>
          <a:off x="1045921" y="2738938"/>
          <a:ext cx="10279743" cy="396240"/>
        </p:xfrm>
        <a:graphic>
          <a:graphicData uri="http://schemas.openxmlformats.org/drawingml/2006/table">
            <a:tbl>
              <a:tblPr>
                <a:tableStyleId>{21E4AEA4-8DFA-4A89-87EB-49C32662AFE0}</a:tableStyleId>
              </a:tblPr>
              <a:tblGrid>
                <a:gridCol w="1271730">
                  <a:extLst>
                    <a:ext uri="{9D8B030D-6E8A-4147-A177-3AD203B41FA5}">
                      <a16:colId xmlns:a16="http://schemas.microsoft.com/office/drawing/2014/main" val="3541987785"/>
                    </a:ext>
                  </a:extLst>
                </a:gridCol>
                <a:gridCol w="6961499">
                  <a:extLst>
                    <a:ext uri="{9D8B030D-6E8A-4147-A177-3AD203B41FA5}">
                      <a16:colId xmlns:a16="http://schemas.microsoft.com/office/drawing/2014/main" val="3154564770"/>
                    </a:ext>
                  </a:extLst>
                </a:gridCol>
                <a:gridCol w="2046514">
                  <a:extLst>
                    <a:ext uri="{9D8B030D-6E8A-4147-A177-3AD203B41FA5}">
                      <a16:colId xmlns:a16="http://schemas.microsoft.com/office/drawing/2014/main" val="3375961247"/>
                    </a:ext>
                  </a:extLst>
                </a:gridCol>
              </a:tblGrid>
              <a:tr h="370840">
                <a:tc>
                  <a:txBody>
                    <a:bodyPr/>
                    <a:lstStyle/>
                    <a:p>
                      <a:r>
                        <a:rPr lang="en-IN" sz="2000" dirty="0"/>
                        <a:t>Sec. 394 </a:t>
                      </a:r>
                    </a:p>
                  </a:txBody>
                  <a:tcPr/>
                </a:tc>
                <a:tc>
                  <a:txBody>
                    <a:bodyPr/>
                    <a:lstStyle/>
                    <a:p>
                      <a:r>
                        <a:rPr lang="en-US" sz="2000" dirty="0"/>
                        <a:t>Collection of tax at source</a:t>
                      </a:r>
                      <a:endParaRPr lang="en-IN" sz="2000" b="1" dirty="0"/>
                    </a:p>
                  </a:txBody>
                  <a:tcPr/>
                </a:tc>
                <a:tc>
                  <a:txBody>
                    <a:bodyPr/>
                    <a:lstStyle/>
                    <a:p>
                      <a:r>
                        <a:rPr lang="en-IN" sz="2000" dirty="0"/>
                        <a:t>206C</a:t>
                      </a:r>
                    </a:p>
                  </a:txBody>
                  <a:tcPr/>
                </a:tc>
                <a:extLst>
                  <a:ext uri="{0D108BD9-81ED-4DB2-BD59-A6C34878D82A}">
                    <a16:rowId xmlns:a16="http://schemas.microsoft.com/office/drawing/2014/main" val="4152181376"/>
                  </a:ext>
                </a:extLst>
              </a:tr>
            </a:tbl>
          </a:graphicData>
        </a:graphic>
      </p:graphicFrame>
      <p:graphicFrame>
        <p:nvGraphicFramePr>
          <p:cNvPr id="9" name="Table 8">
            <a:extLst>
              <a:ext uri="{FF2B5EF4-FFF2-40B4-BE49-F238E27FC236}">
                <a16:creationId xmlns:a16="http://schemas.microsoft.com/office/drawing/2014/main" id="{1104DCC6-531C-4041-ADEA-F04D05F79F89}"/>
              </a:ext>
            </a:extLst>
          </p:cNvPr>
          <p:cNvGraphicFramePr>
            <a:graphicFrameLocks noGrp="1"/>
          </p:cNvGraphicFramePr>
          <p:nvPr>
            <p:extLst>
              <p:ext uri="{D42A27DB-BD31-4B8C-83A1-F6EECF244321}">
                <p14:modId xmlns:p14="http://schemas.microsoft.com/office/powerpoint/2010/main" val="1794990990"/>
              </p:ext>
            </p:extLst>
          </p:nvPr>
        </p:nvGraphicFramePr>
        <p:xfrm>
          <a:off x="1045921" y="3178603"/>
          <a:ext cx="10279743" cy="396240"/>
        </p:xfrm>
        <a:graphic>
          <a:graphicData uri="http://schemas.openxmlformats.org/drawingml/2006/table">
            <a:tbl>
              <a:tblPr>
                <a:tableStyleId>{93296810-A885-4BE3-A3E7-6D5BEEA58F35}</a:tableStyleId>
              </a:tblPr>
              <a:tblGrid>
                <a:gridCol w="1271730">
                  <a:extLst>
                    <a:ext uri="{9D8B030D-6E8A-4147-A177-3AD203B41FA5}">
                      <a16:colId xmlns:a16="http://schemas.microsoft.com/office/drawing/2014/main" val="3541987785"/>
                    </a:ext>
                  </a:extLst>
                </a:gridCol>
                <a:gridCol w="6961499">
                  <a:extLst>
                    <a:ext uri="{9D8B030D-6E8A-4147-A177-3AD203B41FA5}">
                      <a16:colId xmlns:a16="http://schemas.microsoft.com/office/drawing/2014/main" val="3154564770"/>
                    </a:ext>
                  </a:extLst>
                </a:gridCol>
                <a:gridCol w="2046514">
                  <a:extLst>
                    <a:ext uri="{9D8B030D-6E8A-4147-A177-3AD203B41FA5}">
                      <a16:colId xmlns:a16="http://schemas.microsoft.com/office/drawing/2014/main" val="3375961247"/>
                    </a:ext>
                  </a:extLst>
                </a:gridCol>
              </a:tblGrid>
              <a:tr h="370840">
                <a:tc>
                  <a:txBody>
                    <a:bodyPr/>
                    <a:lstStyle/>
                    <a:p>
                      <a:r>
                        <a:rPr lang="en-IN" sz="2000" dirty="0"/>
                        <a:t>Sec. 395</a:t>
                      </a:r>
                    </a:p>
                  </a:txBody>
                  <a:tcPr/>
                </a:tc>
                <a:tc>
                  <a:txBody>
                    <a:bodyPr/>
                    <a:lstStyle/>
                    <a:p>
                      <a:r>
                        <a:rPr lang="en-US" sz="2000" dirty="0"/>
                        <a:t>Certificates</a:t>
                      </a:r>
                      <a:endParaRPr lang="en-US" sz="2000" b="1" dirty="0"/>
                    </a:p>
                  </a:txBody>
                  <a:tcPr/>
                </a:tc>
                <a:tc>
                  <a:txBody>
                    <a:bodyPr/>
                    <a:lstStyle/>
                    <a:p>
                      <a:r>
                        <a:rPr lang="en-IN" sz="2000" dirty="0"/>
                        <a:t>197, 203</a:t>
                      </a:r>
                    </a:p>
                  </a:txBody>
                  <a:tcPr/>
                </a:tc>
                <a:extLst>
                  <a:ext uri="{0D108BD9-81ED-4DB2-BD59-A6C34878D82A}">
                    <a16:rowId xmlns:a16="http://schemas.microsoft.com/office/drawing/2014/main" val="4152181376"/>
                  </a:ext>
                </a:extLst>
              </a:tr>
            </a:tbl>
          </a:graphicData>
        </a:graphic>
      </p:graphicFrame>
      <p:graphicFrame>
        <p:nvGraphicFramePr>
          <p:cNvPr id="10" name="Table 9">
            <a:extLst>
              <a:ext uri="{FF2B5EF4-FFF2-40B4-BE49-F238E27FC236}">
                <a16:creationId xmlns:a16="http://schemas.microsoft.com/office/drawing/2014/main" id="{29F3E86A-9D19-47C7-ADE0-95D5EAE744A3}"/>
              </a:ext>
            </a:extLst>
          </p:cNvPr>
          <p:cNvGraphicFramePr>
            <a:graphicFrameLocks noGrp="1"/>
          </p:cNvGraphicFramePr>
          <p:nvPr>
            <p:extLst>
              <p:ext uri="{D42A27DB-BD31-4B8C-83A1-F6EECF244321}">
                <p14:modId xmlns:p14="http://schemas.microsoft.com/office/powerpoint/2010/main" val="4179238505"/>
              </p:ext>
            </p:extLst>
          </p:nvPr>
        </p:nvGraphicFramePr>
        <p:xfrm>
          <a:off x="1074057" y="3737370"/>
          <a:ext cx="10279743" cy="396240"/>
        </p:xfrm>
        <a:graphic>
          <a:graphicData uri="http://schemas.openxmlformats.org/drawingml/2006/table">
            <a:tbl>
              <a:tblPr>
                <a:tableStyleId>{7DF18680-E054-41AD-8BC1-D1AEF772440D}</a:tableStyleId>
              </a:tblPr>
              <a:tblGrid>
                <a:gridCol w="1255486">
                  <a:extLst>
                    <a:ext uri="{9D8B030D-6E8A-4147-A177-3AD203B41FA5}">
                      <a16:colId xmlns:a16="http://schemas.microsoft.com/office/drawing/2014/main" val="3541987785"/>
                    </a:ext>
                  </a:extLst>
                </a:gridCol>
                <a:gridCol w="6977743">
                  <a:extLst>
                    <a:ext uri="{9D8B030D-6E8A-4147-A177-3AD203B41FA5}">
                      <a16:colId xmlns:a16="http://schemas.microsoft.com/office/drawing/2014/main" val="3154564770"/>
                    </a:ext>
                  </a:extLst>
                </a:gridCol>
                <a:gridCol w="2046514">
                  <a:extLst>
                    <a:ext uri="{9D8B030D-6E8A-4147-A177-3AD203B41FA5}">
                      <a16:colId xmlns:a16="http://schemas.microsoft.com/office/drawing/2014/main" val="3375961247"/>
                    </a:ext>
                  </a:extLst>
                </a:gridCol>
              </a:tblGrid>
              <a:tr h="370840">
                <a:tc>
                  <a:txBody>
                    <a:bodyPr/>
                    <a:lstStyle/>
                    <a:p>
                      <a:r>
                        <a:rPr lang="en-IN" sz="2000" dirty="0"/>
                        <a:t>Sec. 397</a:t>
                      </a:r>
                    </a:p>
                  </a:txBody>
                  <a:tcPr/>
                </a:tc>
                <a:tc>
                  <a:txBody>
                    <a:bodyPr/>
                    <a:lstStyle/>
                    <a:p>
                      <a:r>
                        <a:rPr lang="en-US" sz="2000" dirty="0"/>
                        <a:t>Compliance and reporting</a:t>
                      </a:r>
                      <a:endParaRPr lang="en-US" sz="2000" b="1" dirty="0"/>
                    </a:p>
                  </a:txBody>
                  <a:tcPr/>
                </a:tc>
                <a:tc>
                  <a:txBody>
                    <a:bodyPr/>
                    <a:lstStyle/>
                    <a:p>
                      <a:r>
                        <a:rPr lang="en-US" sz="2000" dirty="0"/>
                        <a:t>200, 206</a:t>
                      </a:r>
                      <a:endParaRPr lang="en-IN" sz="2000" dirty="0"/>
                    </a:p>
                  </a:txBody>
                  <a:tcPr/>
                </a:tc>
                <a:extLst>
                  <a:ext uri="{0D108BD9-81ED-4DB2-BD59-A6C34878D82A}">
                    <a16:rowId xmlns:a16="http://schemas.microsoft.com/office/drawing/2014/main" val="4152181376"/>
                  </a:ext>
                </a:extLst>
              </a:tr>
            </a:tbl>
          </a:graphicData>
        </a:graphic>
      </p:graphicFrame>
      <p:graphicFrame>
        <p:nvGraphicFramePr>
          <p:cNvPr id="11" name="Table 10">
            <a:extLst>
              <a:ext uri="{FF2B5EF4-FFF2-40B4-BE49-F238E27FC236}">
                <a16:creationId xmlns:a16="http://schemas.microsoft.com/office/drawing/2014/main" id="{6E29B882-12BD-42F8-9A7A-7B15E5AE5D12}"/>
              </a:ext>
            </a:extLst>
          </p:cNvPr>
          <p:cNvGraphicFramePr>
            <a:graphicFrameLocks noGrp="1"/>
          </p:cNvGraphicFramePr>
          <p:nvPr>
            <p:extLst>
              <p:ext uri="{D42A27DB-BD31-4B8C-83A1-F6EECF244321}">
                <p14:modId xmlns:p14="http://schemas.microsoft.com/office/powerpoint/2010/main" val="2129151710"/>
              </p:ext>
            </p:extLst>
          </p:nvPr>
        </p:nvGraphicFramePr>
        <p:xfrm>
          <a:off x="1059988" y="4225002"/>
          <a:ext cx="10279743" cy="396240"/>
        </p:xfrm>
        <a:graphic>
          <a:graphicData uri="http://schemas.openxmlformats.org/drawingml/2006/table">
            <a:tbl>
              <a:tblPr>
                <a:tableStyleId>{00A15C55-8517-42AA-B614-E9B94910E393}</a:tableStyleId>
              </a:tblPr>
              <a:tblGrid>
                <a:gridCol w="1261179">
                  <a:extLst>
                    <a:ext uri="{9D8B030D-6E8A-4147-A177-3AD203B41FA5}">
                      <a16:colId xmlns:a16="http://schemas.microsoft.com/office/drawing/2014/main" val="3541987785"/>
                    </a:ext>
                  </a:extLst>
                </a:gridCol>
                <a:gridCol w="6972050">
                  <a:extLst>
                    <a:ext uri="{9D8B030D-6E8A-4147-A177-3AD203B41FA5}">
                      <a16:colId xmlns:a16="http://schemas.microsoft.com/office/drawing/2014/main" val="3154564770"/>
                    </a:ext>
                  </a:extLst>
                </a:gridCol>
                <a:gridCol w="2046514">
                  <a:extLst>
                    <a:ext uri="{9D8B030D-6E8A-4147-A177-3AD203B41FA5}">
                      <a16:colId xmlns:a16="http://schemas.microsoft.com/office/drawing/2014/main" val="3375961247"/>
                    </a:ext>
                  </a:extLst>
                </a:gridCol>
              </a:tblGrid>
              <a:tr h="370840">
                <a:tc>
                  <a:txBody>
                    <a:bodyPr/>
                    <a:lstStyle/>
                    <a:p>
                      <a:r>
                        <a:rPr lang="en-IN" sz="2000" dirty="0"/>
                        <a:t>Sec. 398</a:t>
                      </a:r>
                    </a:p>
                  </a:txBody>
                  <a:tcPr/>
                </a:tc>
                <a:tc>
                  <a:txBody>
                    <a:bodyPr/>
                    <a:lstStyle/>
                    <a:p>
                      <a:r>
                        <a:rPr lang="en-US" sz="2000" dirty="0"/>
                        <a:t>Consequences of failure to deduct or pay or, collect or pay</a:t>
                      </a:r>
                      <a:endParaRPr lang="en-US" sz="2000" b="1" dirty="0"/>
                    </a:p>
                  </a:txBody>
                  <a:tcPr/>
                </a:tc>
                <a:tc>
                  <a:txBody>
                    <a:bodyPr/>
                    <a:lstStyle/>
                    <a:p>
                      <a:r>
                        <a:rPr lang="en-US" sz="2000" dirty="0"/>
                        <a:t>201</a:t>
                      </a:r>
                      <a:endParaRPr lang="en-IN" sz="2000" dirty="0"/>
                    </a:p>
                  </a:txBody>
                  <a:tcPr/>
                </a:tc>
                <a:extLst>
                  <a:ext uri="{0D108BD9-81ED-4DB2-BD59-A6C34878D82A}">
                    <a16:rowId xmlns:a16="http://schemas.microsoft.com/office/drawing/2014/main" val="4152181376"/>
                  </a:ext>
                </a:extLst>
              </a:tr>
            </a:tbl>
          </a:graphicData>
        </a:graphic>
      </p:graphicFrame>
      <p:graphicFrame>
        <p:nvGraphicFramePr>
          <p:cNvPr id="5" name="Table 4">
            <a:extLst>
              <a:ext uri="{FF2B5EF4-FFF2-40B4-BE49-F238E27FC236}">
                <a16:creationId xmlns:a16="http://schemas.microsoft.com/office/drawing/2014/main" id="{D332B721-6DE1-6B3D-390C-9B36DAA948E2}"/>
              </a:ext>
            </a:extLst>
          </p:cNvPr>
          <p:cNvGraphicFramePr>
            <a:graphicFrameLocks noGrp="1"/>
          </p:cNvGraphicFramePr>
          <p:nvPr>
            <p:extLst>
              <p:ext uri="{D42A27DB-BD31-4B8C-83A1-F6EECF244321}">
                <p14:modId xmlns:p14="http://schemas.microsoft.com/office/powerpoint/2010/main" val="1026224816"/>
              </p:ext>
            </p:extLst>
          </p:nvPr>
        </p:nvGraphicFramePr>
        <p:xfrm>
          <a:off x="1088124" y="4748175"/>
          <a:ext cx="10279743" cy="396240"/>
        </p:xfrm>
        <a:graphic>
          <a:graphicData uri="http://schemas.openxmlformats.org/drawingml/2006/table">
            <a:tbl>
              <a:tblPr>
                <a:tableStyleId>{21E4AEA4-8DFA-4A89-87EB-49C32662AFE0}</a:tableStyleId>
              </a:tblPr>
              <a:tblGrid>
                <a:gridCol w="1250043">
                  <a:extLst>
                    <a:ext uri="{9D8B030D-6E8A-4147-A177-3AD203B41FA5}">
                      <a16:colId xmlns:a16="http://schemas.microsoft.com/office/drawing/2014/main" val="3541987785"/>
                    </a:ext>
                  </a:extLst>
                </a:gridCol>
                <a:gridCol w="6983186">
                  <a:extLst>
                    <a:ext uri="{9D8B030D-6E8A-4147-A177-3AD203B41FA5}">
                      <a16:colId xmlns:a16="http://schemas.microsoft.com/office/drawing/2014/main" val="3154564770"/>
                    </a:ext>
                  </a:extLst>
                </a:gridCol>
                <a:gridCol w="2046514">
                  <a:extLst>
                    <a:ext uri="{9D8B030D-6E8A-4147-A177-3AD203B41FA5}">
                      <a16:colId xmlns:a16="http://schemas.microsoft.com/office/drawing/2014/main" val="3375961247"/>
                    </a:ext>
                  </a:extLst>
                </a:gridCol>
              </a:tblGrid>
              <a:tr h="370840">
                <a:tc>
                  <a:txBody>
                    <a:bodyPr/>
                    <a:lstStyle/>
                    <a:p>
                      <a:r>
                        <a:rPr lang="en-IN" sz="2000" dirty="0"/>
                        <a:t>Sec. 400</a:t>
                      </a:r>
                    </a:p>
                  </a:txBody>
                  <a:tcPr/>
                </a:tc>
                <a:tc>
                  <a:txBody>
                    <a:bodyPr/>
                    <a:lstStyle/>
                    <a:p>
                      <a:r>
                        <a:rPr lang="en-US" sz="2000" b="0" dirty="0"/>
                        <a:t>Power of Central Government to relax provisions of this Chapter</a:t>
                      </a:r>
                      <a:endParaRPr lang="en-IN" sz="2000" b="0" dirty="0"/>
                    </a:p>
                  </a:txBody>
                  <a:tcPr/>
                </a:tc>
                <a:tc>
                  <a:txBody>
                    <a:bodyPr/>
                    <a:lstStyle/>
                    <a:p>
                      <a:r>
                        <a:rPr lang="en-US" sz="2000" dirty="0"/>
                        <a:t>-</a:t>
                      </a:r>
                      <a:endParaRPr lang="en-IN" sz="2000" dirty="0"/>
                    </a:p>
                  </a:txBody>
                  <a:tcPr/>
                </a:tc>
                <a:extLst>
                  <a:ext uri="{0D108BD9-81ED-4DB2-BD59-A6C34878D82A}">
                    <a16:rowId xmlns:a16="http://schemas.microsoft.com/office/drawing/2014/main" val="4152181376"/>
                  </a:ext>
                </a:extLst>
              </a:tr>
            </a:tbl>
          </a:graphicData>
        </a:graphic>
      </p:graphicFrame>
      <p:graphicFrame>
        <p:nvGraphicFramePr>
          <p:cNvPr id="13" name="Table 12">
            <a:extLst>
              <a:ext uri="{FF2B5EF4-FFF2-40B4-BE49-F238E27FC236}">
                <a16:creationId xmlns:a16="http://schemas.microsoft.com/office/drawing/2014/main" id="{9C74D915-27A1-7A85-6D01-A0259E542A81}"/>
              </a:ext>
            </a:extLst>
          </p:cNvPr>
          <p:cNvGraphicFramePr>
            <a:graphicFrameLocks noGrp="1"/>
          </p:cNvGraphicFramePr>
          <p:nvPr>
            <p:extLst>
              <p:ext uri="{D42A27DB-BD31-4B8C-83A1-F6EECF244321}">
                <p14:modId xmlns:p14="http://schemas.microsoft.com/office/powerpoint/2010/main" val="1831014914"/>
              </p:ext>
            </p:extLst>
          </p:nvPr>
        </p:nvGraphicFramePr>
        <p:xfrm>
          <a:off x="1059988" y="5308846"/>
          <a:ext cx="10279743" cy="396240"/>
        </p:xfrm>
        <a:graphic>
          <a:graphicData uri="http://schemas.openxmlformats.org/drawingml/2006/table">
            <a:tbl>
              <a:tblPr>
                <a:tableStyleId>{21E4AEA4-8DFA-4A89-87EB-49C32662AFE0}</a:tableStyleId>
              </a:tblPr>
              <a:tblGrid>
                <a:gridCol w="1271730">
                  <a:extLst>
                    <a:ext uri="{9D8B030D-6E8A-4147-A177-3AD203B41FA5}">
                      <a16:colId xmlns:a16="http://schemas.microsoft.com/office/drawing/2014/main" val="3541987785"/>
                    </a:ext>
                  </a:extLst>
                </a:gridCol>
                <a:gridCol w="6961499">
                  <a:extLst>
                    <a:ext uri="{9D8B030D-6E8A-4147-A177-3AD203B41FA5}">
                      <a16:colId xmlns:a16="http://schemas.microsoft.com/office/drawing/2014/main" val="3154564770"/>
                    </a:ext>
                  </a:extLst>
                </a:gridCol>
                <a:gridCol w="2046514">
                  <a:extLst>
                    <a:ext uri="{9D8B030D-6E8A-4147-A177-3AD203B41FA5}">
                      <a16:colId xmlns:a16="http://schemas.microsoft.com/office/drawing/2014/main" val="3375961247"/>
                    </a:ext>
                  </a:extLst>
                </a:gridCol>
              </a:tblGrid>
              <a:tr h="370840">
                <a:tc>
                  <a:txBody>
                    <a:bodyPr/>
                    <a:lstStyle/>
                    <a:p>
                      <a:r>
                        <a:rPr lang="en-IN" sz="2000" dirty="0"/>
                        <a:t>Sec. 402</a:t>
                      </a:r>
                    </a:p>
                  </a:txBody>
                  <a:tcPr/>
                </a:tc>
                <a:tc>
                  <a:txBody>
                    <a:bodyPr/>
                    <a:lstStyle/>
                    <a:p>
                      <a:r>
                        <a:rPr lang="en-US" sz="2000" dirty="0"/>
                        <a:t>Interpretation</a:t>
                      </a:r>
                      <a:endParaRPr lang="en-IN" sz="2000" b="1" dirty="0"/>
                    </a:p>
                  </a:txBody>
                  <a:tcPr/>
                </a:tc>
                <a:tc>
                  <a:txBody>
                    <a:bodyPr/>
                    <a:lstStyle/>
                    <a:p>
                      <a:r>
                        <a:rPr lang="en-IN" sz="2000" dirty="0"/>
                        <a:t>-</a:t>
                      </a:r>
                    </a:p>
                  </a:txBody>
                  <a:tcPr/>
                </a:tc>
                <a:extLst>
                  <a:ext uri="{0D108BD9-81ED-4DB2-BD59-A6C34878D82A}">
                    <a16:rowId xmlns:a16="http://schemas.microsoft.com/office/drawing/2014/main" val="4152181376"/>
                  </a:ext>
                </a:extLst>
              </a:tr>
            </a:tbl>
          </a:graphicData>
        </a:graphic>
      </p:graphicFrame>
    </p:spTree>
    <p:extLst>
      <p:ext uri="{BB962C8B-B14F-4D97-AF65-F5344CB8AC3E}">
        <p14:creationId xmlns:p14="http://schemas.microsoft.com/office/powerpoint/2010/main" val="119210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down)">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wipe(down)">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down)">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FCE2F-6A80-CFB1-2B75-001C82E612E1}"/>
              </a:ext>
            </a:extLst>
          </p:cNvPr>
          <p:cNvSpPr>
            <a:spLocks noGrp="1"/>
          </p:cNvSpPr>
          <p:nvPr>
            <p:ph type="title"/>
          </p:nvPr>
        </p:nvSpPr>
        <p:spPr/>
        <p:txBody>
          <a:bodyPr/>
          <a:lstStyle/>
          <a:p>
            <a:r>
              <a:rPr lang="en-US" dirty="0"/>
              <a:t>Salary TDS</a:t>
            </a:r>
            <a:endParaRPr lang="en-IN" dirty="0"/>
          </a:p>
        </p:txBody>
      </p:sp>
      <p:sp>
        <p:nvSpPr>
          <p:cNvPr id="3" name="Content Placeholder 2">
            <a:extLst>
              <a:ext uri="{FF2B5EF4-FFF2-40B4-BE49-F238E27FC236}">
                <a16:creationId xmlns:a16="http://schemas.microsoft.com/office/drawing/2014/main" id="{95B55E0C-9C29-4885-364C-9570C8B08BB2}"/>
              </a:ext>
            </a:extLst>
          </p:cNvPr>
          <p:cNvSpPr>
            <a:spLocks noGrp="1"/>
          </p:cNvSpPr>
          <p:nvPr>
            <p:ph idx="1"/>
          </p:nvPr>
        </p:nvSpPr>
        <p:spPr/>
        <p:txBody>
          <a:bodyPr/>
          <a:lstStyle/>
          <a:p>
            <a:r>
              <a:rPr lang="en-US" dirty="0"/>
              <a:t>Present Sec. 192, 192A</a:t>
            </a:r>
          </a:p>
          <a:p>
            <a:r>
              <a:rPr lang="en-US" dirty="0"/>
              <a:t>New Act : Sec. 392</a:t>
            </a:r>
          </a:p>
          <a:p>
            <a:r>
              <a:rPr lang="en-US" dirty="0">
                <a:solidFill>
                  <a:srgbClr val="FF0000"/>
                </a:solidFill>
              </a:rPr>
              <a:t>No specific change</a:t>
            </a:r>
            <a:endParaRPr lang="en-IN" dirty="0">
              <a:solidFill>
                <a:srgbClr val="FF0000"/>
              </a:solidFill>
            </a:endParaRPr>
          </a:p>
        </p:txBody>
      </p:sp>
    </p:spTree>
    <p:extLst>
      <p:ext uri="{BB962C8B-B14F-4D97-AF65-F5344CB8AC3E}">
        <p14:creationId xmlns:p14="http://schemas.microsoft.com/office/powerpoint/2010/main" val="59250307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3E972-BC8A-F0AB-F41E-8772DE5C44DC}"/>
              </a:ext>
            </a:extLst>
          </p:cNvPr>
          <p:cNvSpPr>
            <a:spLocks noGrp="1"/>
          </p:cNvSpPr>
          <p:nvPr>
            <p:ph type="title"/>
          </p:nvPr>
        </p:nvSpPr>
        <p:spPr/>
        <p:txBody>
          <a:bodyPr/>
          <a:lstStyle/>
          <a:p>
            <a:r>
              <a:rPr lang="en-US" dirty="0"/>
              <a:t>Non Salary TDS</a:t>
            </a:r>
            <a:endParaRPr lang="en-IN" dirty="0"/>
          </a:p>
        </p:txBody>
      </p:sp>
      <p:sp>
        <p:nvSpPr>
          <p:cNvPr id="3" name="Text Placeholder 2">
            <a:extLst>
              <a:ext uri="{FF2B5EF4-FFF2-40B4-BE49-F238E27FC236}">
                <a16:creationId xmlns:a16="http://schemas.microsoft.com/office/drawing/2014/main" id="{245F622A-20CF-BB74-793B-C792656957C1}"/>
              </a:ext>
            </a:extLst>
          </p:cNvPr>
          <p:cNvSpPr>
            <a:spLocks noGrp="1"/>
          </p:cNvSpPr>
          <p:nvPr>
            <p:ph type="body" idx="1"/>
          </p:nvPr>
        </p:nvSpPr>
        <p:spPr/>
        <p:txBody>
          <a:bodyPr>
            <a:normAutofit fontScale="85000" lnSpcReduction="20000"/>
          </a:bodyPr>
          <a:lstStyle/>
          <a:p>
            <a:r>
              <a:rPr lang="en-US" dirty="0"/>
              <a:t>Major Structural Changes :-</a:t>
            </a:r>
          </a:p>
          <a:p>
            <a:r>
              <a:rPr lang="en-US" dirty="0"/>
              <a:t>Tabular Consolidation</a:t>
            </a:r>
          </a:p>
          <a:p>
            <a:r>
              <a:rPr lang="en-US" dirty="0"/>
              <a:t>Significant Change of Language</a:t>
            </a:r>
          </a:p>
        </p:txBody>
      </p:sp>
    </p:spTree>
    <p:extLst>
      <p:ext uri="{BB962C8B-B14F-4D97-AF65-F5344CB8AC3E}">
        <p14:creationId xmlns:p14="http://schemas.microsoft.com/office/powerpoint/2010/main" val="600673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B83C5-DEC6-4986-B47D-C0E65EB863DA}"/>
              </a:ext>
            </a:extLst>
          </p:cNvPr>
          <p:cNvSpPr>
            <a:spLocks noGrp="1"/>
          </p:cNvSpPr>
          <p:nvPr>
            <p:ph type="title"/>
          </p:nvPr>
        </p:nvSpPr>
        <p:spPr/>
        <p:txBody>
          <a:bodyPr/>
          <a:lstStyle/>
          <a:p>
            <a:r>
              <a:rPr lang="en-US" dirty="0"/>
              <a:t>“Irrespective of” Vs. “Notwithstanding”</a:t>
            </a:r>
            <a:endParaRPr lang="en-IN" dirty="0"/>
          </a:p>
        </p:txBody>
      </p:sp>
      <p:pic>
        <p:nvPicPr>
          <p:cNvPr id="7" name="Picture 6">
            <a:extLst>
              <a:ext uri="{FF2B5EF4-FFF2-40B4-BE49-F238E27FC236}">
                <a16:creationId xmlns:a16="http://schemas.microsoft.com/office/drawing/2014/main" id="{116AA7BA-93C8-E7C8-7907-893B333A34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800041"/>
            <a:ext cx="9506606" cy="3029373"/>
          </a:xfrm>
          <a:prstGeom prst="rect">
            <a:avLst/>
          </a:prstGeom>
        </p:spPr>
      </p:pic>
      <p:pic>
        <p:nvPicPr>
          <p:cNvPr id="9" name="Picture 8">
            <a:extLst>
              <a:ext uri="{FF2B5EF4-FFF2-40B4-BE49-F238E27FC236}">
                <a16:creationId xmlns:a16="http://schemas.microsoft.com/office/drawing/2014/main" id="{797854E5-E058-615D-2F33-9084391594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4619" y="4933631"/>
            <a:ext cx="9380483" cy="1200318"/>
          </a:xfrm>
          <a:prstGeom prst="rect">
            <a:avLst/>
          </a:prstGeom>
        </p:spPr>
      </p:pic>
      <p:sp>
        <p:nvSpPr>
          <p:cNvPr id="10" name="Rectangle 9">
            <a:extLst>
              <a:ext uri="{FF2B5EF4-FFF2-40B4-BE49-F238E27FC236}">
                <a16:creationId xmlns:a16="http://schemas.microsoft.com/office/drawing/2014/main" id="{2E4E5757-F218-552C-7001-E870FD096B02}"/>
              </a:ext>
            </a:extLst>
          </p:cNvPr>
          <p:cNvSpPr/>
          <p:nvPr/>
        </p:nvSpPr>
        <p:spPr>
          <a:xfrm>
            <a:off x="1658007" y="3555748"/>
            <a:ext cx="8686799" cy="543910"/>
          </a:xfrm>
          <a:prstGeom prst="rect">
            <a:avLst/>
          </a:prstGeom>
          <a:solidFill>
            <a:srgbClr val="FF00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75617901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60D35-CBD8-96A2-9989-57384AA27A35}"/>
              </a:ext>
            </a:extLst>
          </p:cNvPr>
          <p:cNvSpPr>
            <a:spLocks noGrp="1"/>
          </p:cNvSpPr>
          <p:nvPr>
            <p:ph type="title"/>
          </p:nvPr>
        </p:nvSpPr>
        <p:spPr/>
        <p:txBody>
          <a:bodyPr/>
          <a:lstStyle/>
          <a:p>
            <a:r>
              <a:rPr lang="en-US" dirty="0"/>
              <a:t>TDS : The Grand Consolidation</a:t>
            </a:r>
            <a:endParaRPr lang="en-IN" dirty="0"/>
          </a:p>
        </p:txBody>
      </p:sp>
      <p:pic>
        <p:nvPicPr>
          <p:cNvPr id="9" name="Picture 8">
            <a:extLst>
              <a:ext uri="{FF2B5EF4-FFF2-40B4-BE49-F238E27FC236}">
                <a16:creationId xmlns:a16="http://schemas.microsoft.com/office/drawing/2014/main" id="{D0A8C538-0993-1154-50E0-3B9242BDA4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843138"/>
            <a:ext cx="6492766" cy="3991532"/>
          </a:xfrm>
          <a:prstGeom prst="rect">
            <a:avLst/>
          </a:prstGeom>
        </p:spPr>
      </p:pic>
      <p:pic>
        <p:nvPicPr>
          <p:cNvPr id="11" name="Picture 10">
            <a:extLst>
              <a:ext uri="{FF2B5EF4-FFF2-40B4-BE49-F238E27FC236}">
                <a16:creationId xmlns:a16="http://schemas.microsoft.com/office/drawing/2014/main" id="{0AA5EDBB-D5C3-0871-2452-3176A1853F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1" y="5834670"/>
            <a:ext cx="6492766" cy="838317"/>
          </a:xfrm>
          <a:prstGeom prst="rect">
            <a:avLst/>
          </a:prstGeom>
        </p:spPr>
      </p:pic>
      <p:pic>
        <p:nvPicPr>
          <p:cNvPr id="13" name="Picture 12">
            <a:extLst>
              <a:ext uri="{FF2B5EF4-FFF2-40B4-BE49-F238E27FC236}">
                <a16:creationId xmlns:a16="http://schemas.microsoft.com/office/drawing/2014/main" id="{9E33F83A-EAEB-514D-BB57-6F8825D57C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87945" y="1843138"/>
            <a:ext cx="5553850" cy="2177069"/>
          </a:xfrm>
          <a:prstGeom prst="rect">
            <a:avLst/>
          </a:prstGeom>
        </p:spPr>
      </p:pic>
      <p:graphicFrame>
        <p:nvGraphicFramePr>
          <p:cNvPr id="14" name="Diagram 13">
            <a:extLst>
              <a:ext uri="{FF2B5EF4-FFF2-40B4-BE49-F238E27FC236}">
                <a16:creationId xmlns:a16="http://schemas.microsoft.com/office/drawing/2014/main" id="{B29CADB7-38CE-A32D-5B86-7AFBE390EC94}"/>
              </a:ext>
            </a:extLst>
          </p:cNvPr>
          <p:cNvGraphicFramePr/>
          <p:nvPr>
            <p:extLst>
              <p:ext uri="{D42A27DB-BD31-4B8C-83A1-F6EECF244321}">
                <p14:modId xmlns:p14="http://schemas.microsoft.com/office/powerpoint/2010/main" val="450147478"/>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169088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80">
                                          <p:stCondLst>
                                            <p:cond delay="0"/>
                                          </p:stCondLst>
                                        </p:cTn>
                                        <p:tgtEl>
                                          <p:spTgt spid="14"/>
                                        </p:tgtEl>
                                      </p:cBhvr>
                                    </p:animEffect>
                                    <p:anim calcmode="lin" valueType="num">
                                      <p:cBhvr>
                                        <p:cTn id="8"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3" dur="26">
                                          <p:stCondLst>
                                            <p:cond delay="650"/>
                                          </p:stCondLst>
                                        </p:cTn>
                                        <p:tgtEl>
                                          <p:spTgt spid="14"/>
                                        </p:tgtEl>
                                      </p:cBhvr>
                                      <p:to x="100000" y="60000"/>
                                    </p:animScale>
                                    <p:animScale>
                                      <p:cBhvr>
                                        <p:cTn id="14" dur="166" decel="50000">
                                          <p:stCondLst>
                                            <p:cond delay="676"/>
                                          </p:stCondLst>
                                        </p:cTn>
                                        <p:tgtEl>
                                          <p:spTgt spid="14"/>
                                        </p:tgtEl>
                                      </p:cBhvr>
                                      <p:to x="100000" y="100000"/>
                                    </p:animScale>
                                    <p:animScale>
                                      <p:cBhvr>
                                        <p:cTn id="15" dur="26">
                                          <p:stCondLst>
                                            <p:cond delay="1312"/>
                                          </p:stCondLst>
                                        </p:cTn>
                                        <p:tgtEl>
                                          <p:spTgt spid="14"/>
                                        </p:tgtEl>
                                      </p:cBhvr>
                                      <p:to x="100000" y="80000"/>
                                    </p:animScale>
                                    <p:animScale>
                                      <p:cBhvr>
                                        <p:cTn id="16" dur="166" decel="50000">
                                          <p:stCondLst>
                                            <p:cond delay="1338"/>
                                          </p:stCondLst>
                                        </p:cTn>
                                        <p:tgtEl>
                                          <p:spTgt spid="14"/>
                                        </p:tgtEl>
                                      </p:cBhvr>
                                      <p:to x="100000" y="100000"/>
                                    </p:animScale>
                                    <p:animScale>
                                      <p:cBhvr>
                                        <p:cTn id="17" dur="26">
                                          <p:stCondLst>
                                            <p:cond delay="1642"/>
                                          </p:stCondLst>
                                        </p:cTn>
                                        <p:tgtEl>
                                          <p:spTgt spid="14"/>
                                        </p:tgtEl>
                                      </p:cBhvr>
                                      <p:to x="100000" y="90000"/>
                                    </p:animScale>
                                    <p:animScale>
                                      <p:cBhvr>
                                        <p:cTn id="18" dur="166" decel="50000">
                                          <p:stCondLst>
                                            <p:cond delay="1668"/>
                                          </p:stCondLst>
                                        </p:cTn>
                                        <p:tgtEl>
                                          <p:spTgt spid="14"/>
                                        </p:tgtEl>
                                      </p:cBhvr>
                                      <p:to x="100000" y="100000"/>
                                    </p:animScale>
                                    <p:animScale>
                                      <p:cBhvr>
                                        <p:cTn id="19" dur="26">
                                          <p:stCondLst>
                                            <p:cond delay="1808"/>
                                          </p:stCondLst>
                                        </p:cTn>
                                        <p:tgtEl>
                                          <p:spTgt spid="14"/>
                                        </p:tgtEl>
                                      </p:cBhvr>
                                      <p:to x="100000" y="95000"/>
                                    </p:animScale>
                                    <p:animScale>
                                      <p:cBhvr>
                                        <p:cTn id="20"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88911-A975-0146-380A-03CB9CD59A64}"/>
              </a:ext>
            </a:extLst>
          </p:cNvPr>
          <p:cNvSpPr>
            <a:spLocks noGrp="1"/>
          </p:cNvSpPr>
          <p:nvPr>
            <p:ph type="title"/>
          </p:nvPr>
        </p:nvSpPr>
        <p:spPr/>
        <p:txBody>
          <a:bodyPr/>
          <a:lstStyle/>
          <a:p>
            <a:r>
              <a:rPr lang="en-US" dirty="0"/>
              <a:t>Language Changes</a:t>
            </a:r>
            <a:endParaRPr lang="en-IN" dirty="0"/>
          </a:p>
        </p:txBody>
      </p:sp>
      <p:sp>
        <p:nvSpPr>
          <p:cNvPr id="3" name="Content Placeholder 2">
            <a:extLst>
              <a:ext uri="{FF2B5EF4-FFF2-40B4-BE49-F238E27FC236}">
                <a16:creationId xmlns:a16="http://schemas.microsoft.com/office/drawing/2014/main" id="{25F232B3-FE29-B806-F37F-217DDE45A6D5}"/>
              </a:ext>
            </a:extLst>
          </p:cNvPr>
          <p:cNvSpPr>
            <a:spLocks noGrp="1"/>
          </p:cNvSpPr>
          <p:nvPr>
            <p:ph sz="half" idx="1"/>
          </p:nvPr>
        </p:nvSpPr>
        <p:spPr/>
        <p:style>
          <a:lnRef idx="2">
            <a:schemeClr val="accent1"/>
          </a:lnRef>
          <a:fillRef idx="1">
            <a:schemeClr val="lt1"/>
          </a:fillRef>
          <a:effectRef idx="0">
            <a:schemeClr val="accent1"/>
          </a:effectRef>
          <a:fontRef idx="minor">
            <a:schemeClr val="dk1"/>
          </a:fontRef>
        </p:style>
        <p:txBody>
          <a:bodyPr>
            <a:noAutofit/>
          </a:bodyPr>
          <a:lstStyle/>
          <a:p>
            <a:pPr marL="0" indent="0">
              <a:buNone/>
            </a:pPr>
            <a:r>
              <a:rPr lang="en-US" sz="1800" b="1" dirty="0"/>
              <a:t>Present</a:t>
            </a:r>
          </a:p>
          <a:p>
            <a:pPr marL="0" indent="0" algn="just">
              <a:buNone/>
            </a:pPr>
            <a:r>
              <a:rPr lang="en-US" sz="1800" dirty="0"/>
              <a:t>Any person, not being an individual or a Hindu undivided family, who is responsible for paying to a resident any sum by way of—</a:t>
            </a:r>
          </a:p>
          <a:p>
            <a:pPr marL="457200" lvl="1" indent="0">
              <a:buNone/>
            </a:pPr>
            <a:r>
              <a:rPr lang="en-US" sz="1800" dirty="0"/>
              <a:t>…….</a:t>
            </a:r>
          </a:p>
          <a:p>
            <a:pPr marL="0" indent="0" algn="just">
              <a:buNone/>
            </a:pPr>
            <a:r>
              <a:rPr lang="en-US" sz="1800" dirty="0"/>
              <a:t>shall, at the time of credit of such sum to the account of the payee or at the time of payment thereof in cash or by issue of a cheque or draft or by any other mode, whichever is earlier, deduct an amount equal to … per cent of such sum as income-tax on income comprised therein :</a:t>
            </a:r>
          </a:p>
          <a:p>
            <a:pPr marL="0" indent="0">
              <a:buNone/>
            </a:pPr>
            <a:r>
              <a:rPr lang="en-US" sz="1800" dirty="0"/>
              <a:t>Provided that no deduction shall be made under this section—</a:t>
            </a:r>
            <a:endParaRPr lang="en-IN" sz="1800" dirty="0"/>
          </a:p>
        </p:txBody>
      </p:sp>
      <p:sp>
        <p:nvSpPr>
          <p:cNvPr id="4" name="Content Placeholder 3">
            <a:extLst>
              <a:ext uri="{FF2B5EF4-FFF2-40B4-BE49-F238E27FC236}">
                <a16:creationId xmlns:a16="http://schemas.microsoft.com/office/drawing/2014/main" id="{5B62FB03-6092-4F1A-B1AE-2DBBD5E26B85}"/>
              </a:ext>
            </a:extLst>
          </p:cNvPr>
          <p:cNvSpPr>
            <a:spLocks noGrp="1"/>
          </p:cNvSpPr>
          <p:nvPr>
            <p:ph sz="half" idx="2"/>
          </p:nvPr>
        </p:nvSpPr>
        <p:spPr/>
        <p:style>
          <a:lnRef idx="2">
            <a:schemeClr val="accent2"/>
          </a:lnRef>
          <a:fillRef idx="1">
            <a:schemeClr val="lt1"/>
          </a:fillRef>
          <a:effectRef idx="0">
            <a:schemeClr val="accent2"/>
          </a:effectRef>
          <a:fontRef idx="minor">
            <a:schemeClr val="dk1"/>
          </a:fontRef>
        </p:style>
        <p:txBody>
          <a:bodyPr>
            <a:normAutofit fontScale="85000" lnSpcReduction="20000"/>
          </a:bodyPr>
          <a:lstStyle/>
          <a:p>
            <a:pPr marL="0" indent="0" algn="just">
              <a:buNone/>
            </a:pPr>
            <a:r>
              <a:rPr lang="en-US" sz="2000" b="1" dirty="0">
                <a:solidFill>
                  <a:srgbClr val="231F20"/>
                </a:solidFill>
              </a:rPr>
              <a:t>New Act</a:t>
            </a:r>
          </a:p>
          <a:p>
            <a:pPr marL="0" indent="0" algn="just">
              <a:buNone/>
            </a:pPr>
            <a:r>
              <a:rPr lang="en-US" sz="2000" dirty="0">
                <a:solidFill>
                  <a:srgbClr val="231F20"/>
                </a:solidFill>
              </a:rPr>
              <a:t>Where </a:t>
            </a:r>
            <a:r>
              <a:rPr lang="en-US" sz="2000" dirty="0">
                <a:solidFill>
                  <a:srgbClr val="FF0000"/>
                </a:solidFill>
              </a:rPr>
              <a:t>any income or sum </a:t>
            </a:r>
            <a:r>
              <a:rPr lang="en-US" sz="2000" dirty="0">
                <a:solidFill>
                  <a:srgbClr val="231F20"/>
                </a:solidFill>
              </a:rPr>
              <a:t>of the nature </a:t>
            </a:r>
            <a:r>
              <a:rPr lang="en-US" sz="2000" dirty="0">
                <a:solidFill>
                  <a:srgbClr val="FF0000"/>
                </a:solidFill>
              </a:rPr>
              <a:t>specified in column B </a:t>
            </a:r>
            <a:r>
              <a:rPr lang="en-US" sz="2000" dirty="0">
                <a:solidFill>
                  <a:srgbClr val="231F20"/>
                </a:solidFill>
              </a:rPr>
              <a:t>of  the Table below, is </a:t>
            </a:r>
            <a:r>
              <a:rPr lang="en-US" sz="2000" dirty="0">
                <a:solidFill>
                  <a:srgbClr val="FF0000"/>
                </a:solidFill>
              </a:rPr>
              <a:t>credited or paid or distributed </a:t>
            </a:r>
            <a:r>
              <a:rPr lang="en-US" sz="2000" dirty="0">
                <a:solidFill>
                  <a:srgbClr val="231F20"/>
                </a:solidFill>
              </a:rPr>
              <a:t>by the person </a:t>
            </a:r>
            <a:r>
              <a:rPr lang="en-US" sz="2000" dirty="0">
                <a:solidFill>
                  <a:srgbClr val="FF0000"/>
                </a:solidFill>
              </a:rPr>
              <a:t>specified in column C </a:t>
            </a:r>
            <a:r>
              <a:rPr lang="en-US" sz="2000" dirty="0">
                <a:solidFill>
                  <a:srgbClr val="231F20"/>
                </a:solidFill>
              </a:rPr>
              <a:t>during the tax year, </a:t>
            </a:r>
            <a:r>
              <a:rPr lang="en-US" sz="2000" dirty="0"/>
              <a:t>to a resident, the person responsible for paying such income or sum shall deduct income-tax,—</a:t>
            </a:r>
          </a:p>
          <a:p>
            <a:pPr marL="914400" lvl="1" indent="-457200" algn="just">
              <a:buFont typeface="+mj-lt"/>
              <a:buAutoNum type="alphaLcParenR"/>
            </a:pPr>
            <a:r>
              <a:rPr lang="en-US" sz="2000" dirty="0">
                <a:solidFill>
                  <a:srgbClr val="231F20"/>
                </a:solidFill>
              </a:rPr>
              <a:t>on the entire amount of such income or sum, where the amount or aggregate of amounts exceeds the </a:t>
            </a:r>
            <a:r>
              <a:rPr lang="en-US" sz="2000" dirty="0">
                <a:solidFill>
                  <a:srgbClr val="FF0000"/>
                </a:solidFill>
              </a:rPr>
              <a:t>threshold limit specified in column D</a:t>
            </a:r>
            <a:r>
              <a:rPr lang="en-US" sz="2000" dirty="0">
                <a:solidFill>
                  <a:srgbClr val="231F20"/>
                </a:solidFill>
              </a:rPr>
              <a:t>, or on sum as per Note 1 for serial number 8(ii), as the case may be;</a:t>
            </a:r>
          </a:p>
          <a:p>
            <a:pPr marL="914400" lvl="1" indent="-457200" algn="just">
              <a:buFont typeface="+mj-lt"/>
              <a:buAutoNum type="alphaLcParenR"/>
            </a:pPr>
            <a:r>
              <a:rPr lang="en-US" sz="2000" dirty="0">
                <a:solidFill>
                  <a:srgbClr val="231F20"/>
                </a:solidFill>
              </a:rPr>
              <a:t>at the </a:t>
            </a:r>
            <a:r>
              <a:rPr lang="en-US" sz="2000" dirty="0">
                <a:solidFill>
                  <a:srgbClr val="FF0000"/>
                </a:solidFill>
              </a:rPr>
              <a:t>rate specified in column D</a:t>
            </a:r>
            <a:r>
              <a:rPr lang="en-US" sz="2000" dirty="0">
                <a:solidFill>
                  <a:srgbClr val="231F20"/>
                </a:solidFill>
              </a:rPr>
              <a:t>;</a:t>
            </a:r>
          </a:p>
          <a:p>
            <a:pPr marL="914400" lvl="1" indent="-457200" algn="just">
              <a:buFont typeface="+mj-lt"/>
              <a:buAutoNum type="alphaLcParenR"/>
            </a:pPr>
            <a:r>
              <a:rPr lang="en-US" sz="2000" dirty="0">
                <a:solidFill>
                  <a:srgbClr val="231F20"/>
                </a:solidFill>
              </a:rPr>
              <a:t>at the time of credit of such income or sum to the account of the payee or at the time of its payment in cash or by way of a cheque or a draft or by any other mode, whichever is earlier; and</a:t>
            </a:r>
          </a:p>
          <a:p>
            <a:pPr marL="914400" lvl="1" indent="-457200" algn="just">
              <a:buFont typeface="+mj-lt"/>
              <a:buAutoNum type="alphaLcParenR"/>
            </a:pPr>
            <a:r>
              <a:rPr lang="en-US" sz="2000" dirty="0">
                <a:solidFill>
                  <a:srgbClr val="231F20"/>
                </a:solidFill>
              </a:rPr>
              <a:t>subject to the provisions of sub-sections (</a:t>
            </a:r>
            <a:r>
              <a:rPr lang="en-US" sz="2000" i="1" dirty="0">
                <a:solidFill>
                  <a:srgbClr val="231F20"/>
                </a:solidFill>
              </a:rPr>
              <a:t>4</a:t>
            </a:r>
            <a:r>
              <a:rPr lang="en-US" sz="2000" dirty="0">
                <a:solidFill>
                  <a:srgbClr val="231F20"/>
                </a:solidFill>
              </a:rPr>
              <a:t>), (</a:t>
            </a:r>
            <a:r>
              <a:rPr lang="en-US" sz="2000" i="1" dirty="0">
                <a:solidFill>
                  <a:srgbClr val="231F20"/>
                </a:solidFill>
              </a:rPr>
              <a:t>5</a:t>
            </a:r>
            <a:r>
              <a:rPr lang="en-US" sz="2000" dirty="0">
                <a:solidFill>
                  <a:srgbClr val="231F20"/>
                </a:solidFill>
              </a:rPr>
              <a:t>), (</a:t>
            </a:r>
            <a:r>
              <a:rPr lang="en-US" sz="2000" i="1" dirty="0">
                <a:solidFill>
                  <a:srgbClr val="231F20"/>
                </a:solidFill>
              </a:rPr>
              <a:t>6</a:t>
            </a:r>
            <a:r>
              <a:rPr lang="en-US" sz="2000" dirty="0">
                <a:solidFill>
                  <a:srgbClr val="231F20"/>
                </a:solidFill>
              </a:rPr>
              <a:t>), (</a:t>
            </a:r>
            <a:r>
              <a:rPr lang="en-US" sz="2000" i="1" dirty="0">
                <a:solidFill>
                  <a:srgbClr val="231F20"/>
                </a:solidFill>
              </a:rPr>
              <a:t>8</a:t>
            </a:r>
            <a:r>
              <a:rPr lang="en-US" sz="2000" dirty="0">
                <a:solidFill>
                  <a:srgbClr val="231F20"/>
                </a:solidFill>
              </a:rPr>
              <a:t>) and (</a:t>
            </a:r>
            <a:r>
              <a:rPr lang="en-US" sz="2000" i="1" dirty="0">
                <a:solidFill>
                  <a:srgbClr val="231F20"/>
                </a:solidFill>
              </a:rPr>
              <a:t>9</a:t>
            </a:r>
            <a:r>
              <a:rPr lang="en-US" sz="2000" dirty="0">
                <a:solidFill>
                  <a:srgbClr val="231F20"/>
                </a:solidFill>
              </a:rPr>
              <a:t>)……</a:t>
            </a:r>
            <a:endParaRPr lang="en-IN" sz="2000" dirty="0"/>
          </a:p>
        </p:txBody>
      </p:sp>
    </p:spTree>
    <p:extLst>
      <p:ext uri="{BB962C8B-B14F-4D97-AF65-F5344CB8AC3E}">
        <p14:creationId xmlns:p14="http://schemas.microsoft.com/office/powerpoint/2010/main" val="335026188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6A56E-461D-9709-6392-F076C1EEF761}"/>
              </a:ext>
            </a:extLst>
          </p:cNvPr>
          <p:cNvSpPr>
            <a:spLocks noGrp="1"/>
          </p:cNvSpPr>
          <p:nvPr>
            <p:ph type="title"/>
          </p:nvPr>
        </p:nvSpPr>
        <p:spPr/>
        <p:txBody>
          <a:bodyPr/>
          <a:lstStyle/>
          <a:p>
            <a:r>
              <a:rPr lang="en-US" dirty="0"/>
              <a:t>Sec. 393 : Overall Structure</a:t>
            </a:r>
            <a:endParaRPr lang="en-IN" dirty="0"/>
          </a:p>
        </p:txBody>
      </p:sp>
      <p:sp>
        <p:nvSpPr>
          <p:cNvPr id="3" name="Content Placeholder 2">
            <a:extLst>
              <a:ext uri="{FF2B5EF4-FFF2-40B4-BE49-F238E27FC236}">
                <a16:creationId xmlns:a16="http://schemas.microsoft.com/office/drawing/2014/main" id="{C69ECDE3-30B5-A34E-0E44-80CFD8A2E70D}"/>
              </a:ext>
            </a:extLst>
          </p:cNvPr>
          <p:cNvSpPr>
            <a:spLocks noGrp="1"/>
          </p:cNvSpPr>
          <p:nvPr>
            <p:ph idx="1"/>
          </p:nvPr>
        </p:nvSpPr>
        <p:spPr/>
        <p:txBody>
          <a:bodyPr>
            <a:normAutofit fontScale="92500" lnSpcReduction="20000"/>
          </a:bodyPr>
          <a:lstStyle/>
          <a:p>
            <a:r>
              <a:rPr lang="en-US" dirty="0"/>
              <a:t>All TDS provisions –other then salary- are in one section</a:t>
            </a:r>
          </a:p>
          <a:p>
            <a:r>
              <a:rPr lang="en-US" dirty="0"/>
              <a:t>Section contains 4 tables</a:t>
            </a:r>
          </a:p>
          <a:p>
            <a:pPr lvl="1"/>
            <a:r>
              <a:rPr lang="en-US" dirty="0"/>
              <a:t>Table to Sec. 393(1) – for payments to residents</a:t>
            </a:r>
          </a:p>
          <a:p>
            <a:pPr lvl="2"/>
            <a:r>
              <a:rPr lang="en-US" dirty="0"/>
              <a:t>All cases covered in 8  different categories</a:t>
            </a:r>
          </a:p>
          <a:p>
            <a:pPr lvl="1"/>
            <a:r>
              <a:rPr lang="en-US" dirty="0"/>
              <a:t>Table to Sec. 393(2) – for payments to non-residents</a:t>
            </a:r>
          </a:p>
          <a:p>
            <a:pPr lvl="2"/>
            <a:r>
              <a:rPr lang="en-US" dirty="0"/>
              <a:t>17 Table entries</a:t>
            </a:r>
          </a:p>
          <a:p>
            <a:pPr lvl="1"/>
            <a:r>
              <a:rPr lang="en-US" dirty="0"/>
              <a:t>Table to Sec. 393(3) – for payments not linked with residential status of payee :</a:t>
            </a:r>
          </a:p>
          <a:p>
            <a:pPr lvl="2"/>
            <a:r>
              <a:rPr lang="en-US" dirty="0"/>
              <a:t>7 Table entries</a:t>
            </a:r>
          </a:p>
          <a:p>
            <a:pPr lvl="1"/>
            <a:r>
              <a:rPr lang="en-US" dirty="0"/>
              <a:t>Table to Sec. 393(4) – Exemptions from TDS</a:t>
            </a:r>
          </a:p>
          <a:p>
            <a:pPr lvl="2"/>
            <a:r>
              <a:rPr lang="en-US" dirty="0"/>
              <a:t>18 Table entries</a:t>
            </a:r>
          </a:p>
          <a:p>
            <a:r>
              <a:rPr lang="en-US" dirty="0"/>
              <a:t>Notes below the tables- to provide further clarifications</a:t>
            </a:r>
          </a:p>
          <a:p>
            <a:r>
              <a:rPr lang="en-US" dirty="0">
                <a:solidFill>
                  <a:srgbClr val="FF0000"/>
                </a:solidFill>
              </a:rPr>
              <a:t>Single section spanning over 25 pages</a:t>
            </a:r>
          </a:p>
          <a:p>
            <a:r>
              <a:rPr lang="en-US" dirty="0"/>
              <a:t>Definition of relevant terms in separate section of Interpretation – Sec. 402</a:t>
            </a:r>
          </a:p>
          <a:p>
            <a:endParaRPr lang="en-IN" dirty="0"/>
          </a:p>
          <a:p>
            <a:endParaRPr lang="en-IN" dirty="0"/>
          </a:p>
        </p:txBody>
      </p:sp>
    </p:spTree>
    <p:extLst>
      <p:ext uri="{BB962C8B-B14F-4D97-AF65-F5344CB8AC3E}">
        <p14:creationId xmlns:p14="http://schemas.microsoft.com/office/powerpoint/2010/main" val="353917309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01EFF-E544-402C-8A0F-805347B7B773}"/>
              </a:ext>
            </a:extLst>
          </p:cNvPr>
          <p:cNvSpPr>
            <a:spLocks noGrp="1"/>
          </p:cNvSpPr>
          <p:nvPr>
            <p:ph type="title"/>
          </p:nvPr>
        </p:nvSpPr>
        <p:spPr/>
        <p:txBody>
          <a:bodyPr/>
          <a:lstStyle/>
          <a:p>
            <a:r>
              <a:rPr lang="en-US" dirty="0"/>
              <a:t>Decoding New Act</a:t>
            </a:r>
            <a:endParaRPr lang="en-IN" dirty="0"/>
          </a:p>
        </p:txBody>
      </p:sp>
      <p:sp>
        <p:nvSpPr>
          <p:cNvPr id="3" name="Content Placeholder 2">
            <a:extLst>
              <a:ext uri="{FF2B5EF4-FFF2-40B4-BE49-F238E27FC236}">
                <a16:creationId xmlns:a16="http://schemas.microsoft.com/office/drawing/2014/main" id="{0C4A0A73-1D9A-4A2D-9242-2F3AB11BF337}"/>
              </a:ext>
            </a:extLst>
          </p:cNvPr>
          <p:cNvSpPr>
            <a:spLocks noGrp="1"/>
          </p:cNvSpPr>
          <p:nvPr>
            <p:ph idx="1"/>
          </p:nvPr>
        </p:nvSpPr>
        <p:spPr/>
        <p:txBody>
          <a:bodyPr/>
          <a:lstStyle/>
          <a:p>
            <a:pPr algn="just"/>
            <a:r>
              <a:rPr lang="en-US" dirty="0"/>
              <a:t>TDS will now be known by Sr. No. instead of Section No. </a:t>
            </a:r>
          </a:p>
          <a:p>
            <a:pPr lvl="1" algn="just"/>
            <a:r>
              <a:rPr lang="en-US" dirty="0"/>
              <a:t>Commission or Brokerage – Sr. no. 1</a:t>
            </a:r>
          </a:p>
          <a:p>
            <a:pPr lvl="1" algn="just"/>
            <a:r>
              <a:rPr lang="en-US" dirty="0"/>
              <a:t>Fees for professional services- Sr. no. 6(ii)(b) </a:t>
            </a:r>
          </a:p>
          <a:p>
            <a:pPr algn="just"/>
            <a:r>
              <a:rPr lang="en-US" dirty="0"/>
              <a:t>Presently all provisions related with one particular payment are at one place- in one section.</a:t>
            </a:r>
          </a:p>
          <a:p>
            <a:pPr algn="just"/>
            <a:r>
              <a:rPr lang="en-US" dirty="0"/>
              <a:t>Now threshold and rates are in separate table, exemptions are in separate table, some clarifications are there in notes and some further provisions are there in interpretation section. </a:t>
            </a:r>
            <a:endParaRPr lang="en-IN" dirty="0"/>
          </a:p>
          <a:p>
            <a:pPr marL="0" indent="0">
              <a:buNone/>
            </a:pPr>
            <a:endParaRPr lang="en-IN" dirty="0"/>
          </a:p>
        </p:txBody>
      </p:sp>
    </p:spTree>
    <p:extLst>
      <p:ext uri="{BB962C8B-B14F-4D97-AF65-F5344CB8AC3E}">
        <p14:creationId xmlns:p14="http://schemas.microsoft.com/office/powerpoint/2010/main" val="248724834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D5831-82EC-4C8C-B7A6-219CF0093032}"/>
              </a:ext>
            </a:extLst>
          </p:cNvPr>
          <p:cNvSpPr>
            <a:spLocks noGrp="1"/>
          </p:cNvSpPr>
          <p:nvPr>
            <p:ph type="title"/>
          </p:nvPr>
        </p:nvSpPr>
        <p:spPr/>
        <p:txBody>
          <a:bodyPr/>
          <a:lstStyle/>
          <a:p>
            <a:r>
              <a:rPr lang="en-IN" dirty="0"/>
              <a:t>Sec. 393(1)</a:t>
            </a:r>
          </a:p>
        </p:txBody>
      </p:sp>
      <p:sp>
        <p:nvSpPr>
          <p:cNvPr id="3" name="Text Placeholder 2">
            <a:extLst>
              <a:ext uri="{FF2B5EF4-FFF2-40B4-BE49-F238E27FC236}">
                <a16:creationId xmlns:a16="http://schemas.microsoft.com/office/drawing/2014/main" id="{FA5BC2A2-7C80-4AC3-97AC-B7E0ADE546AE}"/>
              </a:ext>
            </a:extLst>
          </p:cNvPr>
          <p:cNvSpPr>
            <a:spLocks noGrp="1"/>
          </p:cNvSpPr>
          <p:nvPr>
            <p:ph type="body" idx="1"/>
          </p:nvPr>
        </p:nvSpPr>
        <p:spPr/>
        <p:txBody>
          <a:bodyPr/>
          <a:lstStyle/>
          <a:p>
            <a:r>
              <a:rPr lang="en-IN" dirty="0"/>
              <a:t>Payments to Residents</a:t>
            </a:r>
          </a:p>
        </p:txBody>
      </p:sp>
    </p:spTree>
    <p:extLst>
      <p:ext uri="{BB962C8B-B14F-4D97-AF65-F5344CB8AC3E}">
        <p14:creationId xmlns:p14="http://schemas.microsoft.com/office/powerpoint/2010/main" val="388224099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2DC23-745B-E961-1605-356AB0605E9A}"/>
              </a:ext>
            </a:extLst>
          </p:cNvPr>
          <p:cNvSpPr>
            <a:spLocks noGrp="1"/>
          </p:cNvSpPr>
          <p:nvPr>
            <p:ph type="title"/>
          </p:nvPr>
        </p:nvSpPr>
        <p:spPr/>
        <p:txBody>
          <a:bodyPr/>
          <a:lstStyle/>
          <a:p>
            <a:r>
              <a:rPr lang="en-US" dirty="0"/>
              <a:t>Sec. 393(1)- 8 Cases of payment to Residents</a:t>
            </a:r>
            <a:endParaRPr lang="en-IN" dirty="0"/>
          </a:p>
        </p:txBody>
      </p:sp>
      <p:graphicFrame>
        <p:nvGraphicFramePr>
          <p:cNvPr id="4" name="Content Placeholder 3">
            <a:extLst>
              <a:ext uri="{FF2B5EF4-FFF2-40B4-BE49-F238E27FC236}">
                <a16:creationId xmlns:a16="http://schemas.microsoft.com/office/drawing/2014/main" id="{86CA2A25-18A1-8C04-B140-663477929AFC}"/>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3281435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72F8F-3ACD-4608-EDEE-57E85E666108}"/>
              </a:ext>
            </a:extLst>
          </p:cNvPr>
          <p:cNvSpPr>
            <a:spLocks noGrp="1"/>
          </p:cNvSpPr>
          <p:nvPr>
            <p:ph type="title"/>
          </p:nvPr>
        </p:nvSpPr>
        <p:spPr>
          <a:xfrm>
            <a:off x="838200" y="317830"/>
            <a:ext cx="10515600" cy="675398"/>
          </a:xfrm>
        </p:spPr>
        <p:txBody>
          <a:bodyPr>
            <a:normAutofit fontScale="90000"/>
          </a:bodyPr>
          <a:lstStyle/>
          <a:p>
            <a:r>
              <a:rPr lang="en-US" dirty="0"/>
              <a:t>Sec. 393(1) : Commission or brokerage</a:t>
            </a:r>
            <a:endParaRPr lang="en-IN" dirty="0"/>
          </a:p>
        </p:txBody>
      </p:sp>
      <p:pic>
        <p:nvPicPr>
          <p:cNvPr id="7" name="Picture 6">
            <a:extLst>
              <a:ext uri="{FF2B5EF4-FFF2-40B4-BE49-F238E27FC236}">
                <a16:creationId xmlns:a16="http://schemas.microsoft.com/office/drawing/2014/main" id="{6DEBEBF3-5CAA-3B14-84BC-8F597BD447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954923"/>
            <a:ext cx="9771993" cy="4537952"/>
          </a:xfrm>
          <a:prstGeom prst="rect">
            <a:avLst/>
          </a:prstGeom>
        </p:spPr>
      </p:pic>
      <p:pic>
        <p:nvPicPr>
          <p:cNvPr id="9" name="Picture 8">
            <a:extLst>
              <a:ext uri="{FF2B5EF4-FFF2-40B4-BE49-F238E27FC236}">
                <a16:creationId xmlns:a16="http://schemas.microsoft.com/office/drawing/2014/main" id="{15A478FE-5C97-C68C-793A-9DD2A16C42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1" y="1112075"/>
            <a:ext cx="9835054" cy="724001"/>
          </a:xfrm>
          <a:prstGeom prst="rect">
            <a:avLst/>
          </a:prstGeom>
        </p:spPr>
      </p:pic>
    </p:spTree>
    <p:extLst>
      <p:ext uri="{BB962C8B-B14F-4D97-AF65-F5344CB8AC3E}">
        <p14:creationId xmlns:p14="http://schemas.microsoft.com/office/powerpoint/2010/main" val="425748287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72F8F-3ACD-4608-EDEE-57E85E666108}"/>
              </a:ext>
            </a:extLst>
          </p:cNvPr>
          <p:cNvSpPr>
            <a:spLocks noGrp="1"/>
          </p:cNvSpPr>
          <p:nvPr>
            <p:ph type="title"/>
          </p:nvPr>
        </p:nvSpPr>
        <p:spPr>
          <a:xfrm>
            <a:off x="838200" y="317830"/>
            <a:ext cx="10515600" cy="675398"/>
          </a:xfrm>
        </p:spPr>
        <p:txBody>
          <a:bodyPr>
            <a:normAutofit fontScale="90000"/>
          </a:bodyPr>
          <a:lstStyle/>
          <a:p>
            <a:r>
              <a:rPr lang="en-US" dirty="0"/>
              <a:t>Sec. 393(1) : Rent</a:t>
            </a:r>
            <a:endParaRPr lang="en-IN" dirty="0"/>
          </a:p>
        </p:txBody>
      </p:sp>
      <p:pic>
        <p:nvPicPr>
          <p:cNvPr id="9" name="Picture 8">
            <a:extLst>
              <a:ext uri="{FF2B5EF4-FFF2-40B4-BE49-F238E27FC236}">
                <a16:creationId xmlns:a16="http://schemas.microsoft.com/office/drawing/2014/main" id="{15A478FE-5C97-C68C-793A-9DD2A16C42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1" y="1112075"/>
            <a:ext cx="9456682" cy="724001"/>
          </a:xfrm>
          <a:prstGeom prst="rect">
            <a:avLst/>
          </a:prstGeom>
        </p:spPr>
      </p:pic>
      <p:pic>
        <p:nvPicPr>
          <p:cNvPr id="4" name="Picture 3">
            <a:extLst>
              <a:ext uri="{FF2B5EF4-FFF2-40B4-BE49-F238E27FC236}">
                <a16:creationId xmlns:a16="http://schemas.microsoft.com/office/drawing/2014/main" id="{F44DCE36-D198-57E1-70BE-68DBF69F1A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199" y="1836076"/>
            <a:ext cx="9456682" cy="1008994"/>
          </a:xfrm>
          <a:prstGeom prst="rect">
            <a:avLst/>
          </a:prstGeom>
        </p:spPr>
      </p:pic>
      <p:pic>
        <p:nvPicPr>
          <p:cNvPr id="6" name="Picture 5">
            <a:extLst>
              <a:ext uri="{FF2B5EF4-FFF2-40B4-BE49-F238E27FC236}">
                <a16:creationId xmlns:a16="http://schemas.microsoft.com/office/drawing/2014/main" id="{82C28BA0-E40B-04A5-F92F-17F674EEBF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199" y="2795253"/>
            <a:ext cx="9456683" cy="2695951"/>
          </a:xfrm>
          <a:prstGeom prst="rect">
            <a:avLst/>
          </a:prstGeom>
        </p:spPr>
      </p:pic>
      <p:pic>
        <p:nvPicPr>
          <p:cNvPr id="10" name="Picture 9">
            <a:extLst>
              <a:ext uri="{FF2B5EF4-FFF2-40B4-BE49-F238E27FC236}">
                <a16:creationId xmlns:a16="http://schemas.microsoft.com/office/drawing/2014/main" id="{DA6BD983-5B13-70FD-AB68-8D4EE4B2EC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199" y="5491204"/>
            <a:ext cx="9456682" cy="1247949"/>
          </a:xfrm>
          <a:prstGeom prst="rect">
            <a:avLst/>
          </a:prstGeom>
        </p:spPr>
      </p:pic>
    </p:spTree>
    <p:extLst>
      <p:ext uri="{BB962C8B-B14F-4D97-AF65-F5344CB8AC3E}">
        <p14:creationId xmlns:p14="http://schemas.microsoft.com/office/powerpoint/2010/main" val="4778015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72F8F-3ACD-4608-EDEE-57E85E666108}"/>
              </a:ext>
            </a:extLst>
          </p:cNvPr>
          <p:cNvSpPr>
            <a:spLocks noGrp="1"/>
          </p:cNvSpPr>
          <p:nvPr>
            <p:ph type="title"/>
          </p:nvPr>
        </p:nvSpPr>
        <p:spPr>
          <a:xfrm>
            <a:off x="664028" y="162998"/>
            <a:ext cx="10570029" cy="830230"/>
          </a:xfrm>
        </p:spPr>
        <p:txBody>
          <a:bodyPr>
            <a:noAutofit/>
          </a:bodyPr>
          <a:lstStyle/>
          <a:p>
            <a:r>
              <a:rPr lang="en-US" sz="3400" dirty="0"/>
              <a:t>Sec. 393(1) : Payment on transfer of certain immovable property other than agricultural land</a:t>
            </a:r>
            <a:endParaRPr lang="en-IN" sz="3400" dirty="0"/>
          </a:p>
        </p:txBody>
      </p:sp>
      <p:pic>
        <p:nvPicPr>
          <p:cNvPr id="9" name="Picture 8">
            <a:extLst>
              <a:ext uri="{FF2B5EF4-FFF2-40B4-BE49-F238E27FC236}">
                <a16:creationId xmlns:a16="http://schemas.microsoft.com/office/drawing/2014/main" id="{15A478FE-5C97-C68C-793A-9DD2A16C42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9406" y="1056453"/>
            <a:ext cx="8659330" cy="724001"/>
          </a:xfrm>
          <a:prstGeom prst="rect">
            <a:avLst/>
          </a:prstGeom>
        </p:spPr>
      </p:pic>
      <p:pic>
        <p:nvPicPr>
          <p:cNvPr id="8" name="Picture 7">
            <a:extLst>
              <a:ext uri="{FF2B5EF4-FFF2-40B4-BE49-F238E27FC236}">
                <a16:creationId xmlns:a16="http://schemas.microsoft.com/office/drawing/2014/main" id="{CA940DBB-1D5E-42A5-A0B7-BEE1EA2E517A}"/>
              </a:ext>
            </a:extLst>
          </p:cNvPr>
          <p:cNvPicPr>
            <a:picLocks noChangeAspect="1"/>
          </p:cNvPicPr>
          <p:nvPr/>
        </p:nvPicPr>
        <p:blipFill>
          <a:blip r:embed="rId3"/>
          <a:stretch>
            <a:fillRect/>
          </a:stretch>
        </p:blipFill>
        <p:spPr>
          <a:xfrm>
            <a:off x="1582058" y="1931483"/>
            <a:ext cx="8546678" cy="2518032"/>
          </a:xfrm>
          <a:prstGeom prst="rect">
            <a:avLst/>
          </a:prstGeom>
        </p:spPr>
      </p:pic>
      <p:pic>
        <p:nvPicPr>
          <p:cNvPr id="11" name="Picture 10">
            <a:extLst>
              <a:ext uri="{FF2B5EF4-FFF2-40B4-BE49-F238E27FC236}">
                <a16:creationId xmlns:a16="http://schemas.microsoft.com/office/drawing/2014/main" id="{65BEC71A-209C-4670-A3D5-DB6A12309A96}"/>
              </a:ext>
            </a:extLst>
          </p:cNvPr>
          <p:cNvPicPr>
            <a:picLocks noChangeAspect="1"/>
          </p:cNvPicPr>
          <p:nvPr/>
        </p:nvPicPr>
        <p:blipFill>
          <a:blip r:embed="rId4"/>
          <a:stretch>
            <a:fillRect/>
          </a:stretch>
        </p:blipFill>
        <p:spPr>
          <a:xfrm>
            <a:off x="1582057" y="4458745"/>
            <a:ext cx="8546679" cy="2019582"/>
          </a:xfrm>
          <a:prstGeom prst="rect">
            <a:avLst/>
          </a:prstGeom>
        </p:spPr>
      </p:pic>
      <p:cxnSp>
        <p:nvCxnSpPr>
          <p:cNvPr id="16" name="Straight Connector 15">
            <a:extLst>
              <a:ext uri="{FF2B5EF4-FFF2-40B4-BE49-F238E27FC236}">
                <a16:creationId xmlns:a16="http://schemas.microsoft.com/office/drawing/2014/main" id="{C84AEC80-D770-4316-A896-35DB8A45B530}"/>
              </a:ext>
            </a:extLst>
          </p:cNvPr>
          <p:cNvCxnSpPr/>
          <p:nvPr/>
        </p:nvCxnSpPr>
        <p:spPr>
          <a:xfrm>
            <a:off x="1553921" y="1629425"/>
            <a:ext cx="0" cy="484287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A67B344-C185-4A8B-A66B-2C97219AC978}"/>
              </a:ext>
            </a:extLst>
          </p:cNvPr>
          <p:cNvCxnSpPr/>
          <p:nvPr/>
        </p:nvCxnSpPr>
        <p:spPr>
          <a:xfrm>
            <a:off x="10072464" y="1629425"/>
            <a:ext cx="0" cy="484287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5B50C7F-03D9-4CB3-9C5F-DF6EE2431926}"/>
              </a:ext>
            </a:extLst>
          </p:cNvPr>
          <p:cNvCxnSpPr>
            <a:cxnSpLocks/>
          </p:cNvCxnSpPr>
          <p:nvPr/>
        </p:nvCxnSpPr>
        <p:spPr>
          <a:xfrm>
            <a:off x="7160455" y="1629425"/>
            <a:ext cx="0" cy="48428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051004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72F8F-3ACD-4608-EDEE-57E85E666108}"/>
              </a:ext>
            </a:extLst>
          </p:cNvPr>
          <p:cNvSpPr>
            <a:spLocks noGrp="1"/>
          </p:cNvSpPr>
          <p:nvPr>
            <p:ph type="title"/>
          </p:nvPr>
        </p:nvSpPr>
        <p:spPr>
          <a:xfrm>
            <a:off x="1087900" y="422031"/>
            <a:ext cx="10265899" cy="970671"/>
          </a:xfrm>
        </p:spPr>
        <p:txBody>
          <a:bodyPr>
            <a:noAutofit/>
          </a:bodyPr>
          <a:lstStyle/>
          <a:p>
            <a:r>
              <a:rPr lang="en-US" sz="3400" dirty="0"/>
              <a:t>Sec. 393(1) : Payment on transfer of certain immovable property other than agricultural land</a:t>
            </a:r>
            <a:endParaRPr lang="en-IN" sz="3400" dirty="0"/>
          </a:p>
        </p:txBody>
      </p:sp>
      <p:pic>
        <p:nvPicPr>
          <p:cNvPr id="5" name="Picture 4">
            <a:extLst>
              <a:ext uri="{FF2B5EF4-FFF2-40B4-BE49-F238E27FC236}">
                <a16:creationId xmlns:a16="http://schemas.microsoft.com/office/drawing/2014/main" id="{FA6F5136-B10C-452D-AB28-F5DC419B6CF4}"/>
              </a:ext>
            </a:extLst>
          </p:cNvPr>
          <p:cNvPicPr>
            <a:picLocks noChangeAspect="1"/>
          </p:cNvPicPr>
          <p:nvPr/>
        </p:nvPicPr>
        <p:blipFill>
          <a:blip r:embed="rId2"/>
          <a:stretch>
            <a:fillRect/>
          </a:stretch>
        </p:blipFill>
        <p:spPr>
          <a:xfrm>
            <a:off x="1087901" y="1730326"/>
            <a:ext cx="10016197" cy="4417255"/>
          </a:xfrm>
          <a:prstGeom prst="rect">
            <a:avLst/>
          </a:prstGeom>
        </p:spPr>
      </p:pic>
    </p:spTree>
    <p:extLst>
      <p:ext uri="{BB962C8B-B14F-4D97-AF65-F5344CB8AC3E}">
        <p14:creationId xmlns:p14="http://schemas.microsoft.com/office/powerpoint/2010/main" val="2549828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E6C76-4AE7-CCF6-EDAA-04DC58C5A981}"/>
              </a:ext>
            </a:extLst>
          </p:cNvPr>
          <p:cNvSpPr>
            <a:spLocks noGrp="1"/>
          </p:cNvSpPr>
          <p:nvPr>
            <p:ph type="title"/>
          </p:nvPr>
        </p:nvSpPr>
        <p:spPr/>
        <p:txBody>
          <a:bodyPr/>
          <a:lstStyle/>
          <a:p>
            <a:r>
              <a:rPr lang="en-US" dirty="0"/>
              <a:t>Impact - AY to TY</a:t>
            </a:r>
            <a:endParaRPr lang="en-IN" dirty="0"/>
          </a:p>
        </p:txBody>
      </p:sp>
      <p:sp>
        <p:nvSpPr>
          <p:cNvPr id="3" name="Content Placeholder 2">
            <a:extLst>
              <a:ext uri="{FF2B5EF4-FFF2-40B4-BE49-F238E27FC236}">
                <a16:creationId xmlns:a16="http://schemas.microsoft.com/office/drawing/2014/main" id="{330016B4-7EF0-0F0F-21A0-60DEEF556292}"/>
              </a:ext>
            </a:extLst>
          </p:cNvPr>
          <p:cNvSpPr>
            <a:spLocks noGrp="1"/>
          </p:cNvSpPr>
          <p:nvPr>
            <p:ph idx="1"/>
          </p:nvPr>
        </p:nvSpPr>
        <p:spPr>
          <a:xfrm>
            <a:off x="838200" y="1825625"/>
            <a:ext cx="4805855" cy="4351338"/>
          </a:xfrm>
        </p:spPr>
        <p:style>
          <a:lnRef idx="2">
            <a:schemeClr val="accent1"/>
          </a:lnRef>
          <a:fillRef idx="1">
            <a:schemeClr val="lt1"/>
          </a:fillRef>
          <a:effectRef idx="0">
            <a:schemeClr val="accent1"/>
          </a:effectRef>
          <a:fontRef idx="minor">
            <a:schemeClr val="dk1"/>
          </a:fontRef>
        </p:style>
        <p:txBody>
          <a:bodyPr>
            <a:normAutofit fontScale="92500" lnSpcReduction="20000"/>
          </a:bodyPr>
          <a:lstStyle/>
          <a:p>
            <a:pPr algn="just"/>
            <a:r>
              <a:rPr lang="en-US" dirty="0"/>
              <a:t>PY is TY</a:t>
            </a:r>
          </a:p>
          <a:p>
            <a:pPr algn="just"/>
            <a:r>
              <a:rPr lang="en-US" dirty="0"/>
              <a:t>AY is now </a:t>
            </a:r>
            <a:r>
              <a:rPr lang="en-US" dirty="0">
                <a:solidFill>
                  <a:srgbClr val="FF0000"/>
                </a:solidFill>
              </a:rPr>
              <a:t>“Financial Year Succeeding the relevant Tax Year”.</a:t>
            </a:r>
          </a:p>
          <a:p>
            <a:pPr lvl="1" algn="just"/>
            <a:r>
              <a:rPr lang="en-IN" dirty="0"/>
              <a:t>Sec. 286- Completion of scrutiny assessment – </a:t>
            </a:r>
            <a:r>
              <a:rPr lang="en-IN" dirty="0">
                <a:solidFill>
                  <a:srgbClr val="FF0000"/>
                </a:solidFill>
              </a:rPr>
              <a:t>“One Year from the end of the Financial Year succeeding the Tax Year”. </a:t>
            </a:r>
          </a:p>
          <a:p>
            <a:pPr algn="just"/>
            <a:r>
              <a:rPr lang="en-IN" dirty="0">
                <a:solidFill>
                  <a:schemeClr val="tx1"/>
                </a:solidFill>
              </a:rPr>
              <a:t>Various time lines now with tax year and hence increased by 1 year. </a:t>
            </a:r>
          </a:p>
          <a:p>
            <a:pPr lvl="1" algn="just"/>
            <a:r>
              <a:rPr lang="en-IN" dirty="0">
                <a:solidFill>
                  <a:schemeClr val="tx1"/>
                </a:solidFill>
              </a:rPr>
              <a:t>Sec. 282 – Reassessment notices </a:t>
            </a:r>
            <a:r>
              <a:rPr lang="en-IN" dirty="0">
                <a:solidFill>
                  <a:srgbClr val="FF0000"/>
                </a:solidFill>
              </a:rPr>
              <a:t>4y3m/6y3m from the end of tax year</a:t>
            </a:r>
          </a:p>
        </p:txBody>
      </p:sp>
      <p:sp>
        <p:nvSpPr>
          <p:cNvPr id="4" name="Content Placeholder 2">
            <a:extLst>
              <a:ext uri="{FF2B5EF4-FFF2-40B4-BE49-F238E27FC236}">
                <a16:creationId xmlns:a16="http://schemas.microsoft.com/office/drawing/2014/main" id="{19E44DC1-6068-5977-6A36-11D3421DA8D3}"/>
              </a:ext>
            </a:extLst>
          </p:cNvPr>
          <p:cNvSpPr txBox="1">
            <a:spLocks/>
          </p:cNvSpPr>
          <p:nvPr/>
        </p:nvSpPr>
        <p:spPr>
          <a:xfrm>
            <a:off x="6413939" y="1825625"/>
            <a:ext cx="4805855" cy="4351338"/>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b="1" dirty="0">
                <a:solidFill>
                  <a:srgbClr val="FF0000"/>
                </a:solidFill>
                <a:latin typeface="Bradley Hand ITC" panose="03070402050302030203" pitchFamily="66" charset="0"/>
              </a:rPr>
              <a:t>Office chaos in 26-27</a:t>
            </a:r>
          </a:p>
          <a:p>
            <a:pPr lvl="1" algn="just"/>
            <a:r>
              <a:rPr lang="en-US" b="1" dirty="0">
                <a:latin typeface="Bradley Hand ITC" panose="03070402050302030203" pitchFamily="66" charset="0"/>
              </a:rPr>
              <a:t>TDS Challans of 30-04  and of 07-05</a:t>
            </a:r>
          </a:p>
          <a:p>
            <a:pPr lvl="1" algn="just"/>
            <a:r>
              <a:rPr lang="en-US" b="1" dirty="0">
                <a:latin typeface="Bradley Hand ITC" panose="03070402050302030203" pitchFamily="66" charset="0"/>
              </a:rPr>
              <a:t>TDS returns of 31-07 and Non Audit ITRs of 31-07</a:t>
            </a:r>
          </a:p>
          <a:p>
            <a:pPr lvl="1" algn="just"/>
            <a:r>
              <a:rPr lang="en-US" b="1" dirty="0">
                <a:latin typeface="Bradley Hand ITC" panose="03070402050302030203" pitchFamily="66" charset="0"/>
              </a:rPr>
              <a:t>Advance tax on 15-06 and Self Assessment Tax on 31-07</a:t>
            </a:r>
          </a:p>
          <a:p>
            <a:pPr algn="just"/>
            <a:r>
              <a:rPr lang="en-US" b="1" dirty="0">
                <a:solidFill>
                  <a:srgbClr val="FF0000"/>
                </a:solidFill>
                <a:latin typeface="Bradley Hand ITC" panose="03070402050302030203" pitchFamily="66" charset="0"/>
              </a:rPr>
              <a:t>In 28-29 </a:t>
            </a:r>
            <a:r>
              <a:rPr lang="en-US" b="1" dirty="0">
                <a:latin typeface="Bradley Hand ITC" panose="03070402050302030203" pitchFamily="66" charset="0"/>
              </a:rPr>
              <a:t>- we might be handling one assessment/appeal of AY 26-27 and another assessment/appeal of TY 26-27.</a:t>
            </a:r>
            <a:endParaRPr lang="en-IN" b="1" dirty="0">
              <a:latin typeface="Bradley Hand ITC" panose="03070402050302030203" pitchFamily="66" charset="0"/>
            </a:endParaRPr>
          </a:p>
        </p:txBody>
      </p:sp>
    </p:spTree>
    <p:extLst>
      <p:ext uri="{BB962C8B-B14F-4D97-AF65-F5344CB8AC3E}">
        <p14:creationId xmlns:p14="http://schemas.microsoft.com/office/powerpoint/2010/main" val="376538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down)">
                                      <p:cBhvr>
                                        <p:cTn id="20" dur="500"/>
                                        <p:tgtEl>
                                          <p:spTgt spid="3">
                                            <p:txEl>
                                              <p:pRg st="3" end="3"/>
                                            </p:tx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down)">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wipe(up)">
                                      <p:cBhvr>
                                        <p:cTn id="28" dur="500"/>
                                        <p:tgtEl>
                                          <p:spTgt spid="4">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4">
                                            <p:txEl>
                                              <p:pRg st="1" end="1"/>
                                            </p:txEl>
                                          </p:spTgt>
                                        </p:tgtEl>
                                        <p:attrNameLst>
                                          <p:attrName>style.visibility</p:attrName>
                                        </p:attrNameLst>
                                      </p:cBhvr>
                                      <p:to>
                                        <p:strVal val="visible"/>
                                      </p:to>
                                    </p:set>
                                    <p:animEffect transition="in" filter="wipe(up)">
                                      <p:cBhvr>
                                        <p:cTn id="33" dur="500"/>
                                        <p:tgtEl>
                                          <p:spTgt spid="4">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4">
                                            <p:txEl>
                                              <p:pRg st="2" end="2"/>
                                            </p:txEl>
                                          </p:spTgt>
                                        </p:tgtEl>
                                        <p:attrNameLst>
                                          <p:attrName>style.visibility</p:attrName>
                                        </p:attrNameLst>
                                      </p:cBhvr>
                                      <p:to>
                                        <p:strVal val="visible"/>
                                      </p:to>
                                    </p:set>
                                    <p:animEffect transition="in" filter="wipe(up)">
                                      <p:cBhvr>
                                        <p:cTn id="38" dur="500"/>
                                        <p:tgtEl>
                                          <p:spTgt spid="4">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animEffect transition="in" filter="wipe(up)">
                                      <p:cBhvr>
                                        <p:cTn id="43" dur="500"/>
                                        <p:tgtEl>
                                          <p:spTgt spid="4">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grpId="0" nodeType="clickEffect">
                                  <p:stCondLst>
                                    <p:cond delay="0"/>
                                  </p:stCondLst>
                                  <p:childTnLst>
                                    <p:set>
                                      <p:cBhvr>
                                        <p:cTn id="47" dur="1" fill="hold">
                                          <p:stCondLst>
                                            <p:cond delay="0"/>
                                          </p:stCondLst>
                                        </p:cTn>
                                        <p:tgtEl>
                                          <p:spTgt spid="4">
                                            <p:txEl>
                                              <p:pRg st="4" end="4"/>
                                            </p:txEl>
                                          </p:spTgt>
                                        </p:tgtEl>
                                        <p:attrNameLst>
                                          <p:attrName>style.visibility</p:attrName>
                                        </p:attrNameLst>
                                      </p:cBhvr>
                                      <p:to>
                                        <p:strVal val="visible"/>
                                      </p:to>
                                    </p:set>
                                    <p:animEffect transition="in" filter="wipe(up)">
                                      <p:cBhvr>
                                        <p:cTn id="48"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Lst>
  </p:timing>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72F8F-3ACD-4608-EDEE-57E85E666108}"/>
              </a:ext>
            </a:extLst>
          </p:cNvPr>
          <p:cNvSpPr>
            <a:spLocks noGrp="1"/>
          </p:cNvSpPr>
          <p:nvPr>
            <p:ph type="title"/>
          </p:nvPr>
        </p:nvSpPr>
        <p:spPr>
          <a:xfrm>
            <a:off x="838200" y="269227"/>
            <a:ext cx="10515600" cy="448225"/>
          </a:xfrm>
        </p:spPr>
        <p:txBody>
          <a:bodyPr>
            <a:noAutofit/>
          </a:bodyPr>
          <a:lstStyle/>
          <a:p>
            <a:r>
              <a:rPr lang="en-US" sz="3600" dirty="0"/>
              <a:t>Sec. 393(1) : Income from capital market</a:t>
            </a:r>
            <a:endParaRPr lang="en-IN" sz="3600" dirty="0"/>
          </a:p>
        </p:txBody>
      </p:sp>
      <p:pic>
        <p:nvPicPr>
          <p:cNvPr id="9" name="Picture 8">
            <a:extLst>
              <a:ext uri="{FF2B5EF4-FFF2-40B4-BE49-F238E27FC236}">
                <a16:creationId xmlns:a16="http://schemas.microsoft.com/office/drawing/2014/main" id="{15A478FE-5C97-C68C-793A-9DD2A16C42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0321" y="811437"/>
            <a:ext cx="8398414" cy="724001"/>
          </a:xfrm>
          <a:prstGeom prst="rect">
            <a:avLst/>
          </a:prstGeom>
        </p:spPr>
      </p:pic>
      <p:pic>
        <p:nvPicPr>
          <p:cNvPr id="4" name="Picture 3">
            <a:extLst>
              <a:ext uri="{FF2B5EF4-FFF2-40B4-BE49-F238E27FC236}">
                <a16:creationId xmlns:a16="http://schemas.microsoft.com/office/drawing/2014/main" id="{4AC4A9ED-41F7-400A-B213-717D64C117D3}"/>
              </a:ext>
            </a:extLst>
          </p:cNvPr>
          <p:cNvPicPr>
            <a:picLocks noChangeAspect="1"/>
          </p:cNvPicPr>
          <p:nvPr/>
        </p:nvPicPr>
        <p:blipFill>
          <a:blip r:embed="rId3"/>
          <a:stretch>
            <a:fillRect/>
          </a:stretch>
        </p:blipFill>
        <p:spPr>
          <a:xfrm>
            <a:off x="1730321" y="1535439"/>
            <a:ext cx="8398414" cy="3219442"/>
          </a:xfrm>
          <a:prstGeom prst="rect">
            <a:avLst/>
          </a:prstGeom>
        </p:spPr>
      </p:pic>
      <p:pic>
        <p:nvPicPr>
          <p:cNvPr id="5" name="Picture 4">
            <a:extLst>
              <a:ext uri="{FF2B5EF4-FFF2-40B4-BE49-F238E27FC236}">
                <a16:creationId xmlns:a16="http://schemas.microsoft.com/office/drawing/2014/main" id="{B710829B-A1C5-4A72-AF2E-C865924579AA}"/>
              </a:ext>
            </a:extLst>
          </p:cNvPr>
          <p:cNvPicPr>
            <a:picLocks noChangeAspect="1"/>
          </p:cNvPicPr>
          <p:nvPr/>
        </p:nvPicPr>
        <p:blipFill>
          <a:blip r:embed="rId4"/>
          <a:stretch>
            <a:fillRect/>
          </a:stretch>
        </p:blipFill>
        <p:spPr>
          <a:xfrm>
            <a:off x="1730321" y="4754881"/>
            <a:ext cx="8398413" cy="2103119"/>
          </a:xfrm>
          <a:prstGeom prst="rect">
            <a:avLst/>
          </a:prstGeom>
        </p:spPr>
      </p:pic>
    </p:spTree>
    <p:extLst>
      <p:ext uri="{BB962C8B-B14F-4D97-AF65-F5344CB8AC3E}">
        <p14:creationId xmlns:p14="http://schemas.microsoft.com/office/powerpoint/2010/main" val="325465752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72F8F-3ACD-4608-EDEE-57E85E666108}"/>
              </a:ext>
            </a:extLst>
          </p:cNvPr>
          <p:cNvSpPr>
            <a:spLocks noGrp="1"/>
          </p:cNvSpPr>
          <p:nvPr>
            <p:ph type="title"/>
          </p:nvPr>
        </p:nvSpPr>
        <p:spPr>
          <a:xfrm>
            <a:off x="838200" y="269227"/>
            <a:ext cx="10515600" cy="448225"/>
          </a:xfrm>
        </p:spPr>
        <p:txBody>
          <a:bodyPr>
            <a:noAutofit/>
          </a:bodyPr>
          <a:lstStyle/>
          <a:p>
            <a:r>
              <a:rPr lang="en-US" sz="3600" dirty="0"/>
              <a:t>Sec. 393(1) : </a:t>
            </a:r>
            <a:r>
              <a:rPr lang="en-US" b="0" dirty="0"/>
              <a:t>Interest</a:t>
            </a:r>
            <a:endParaRPr lang="en-IN" sz="3600" b="0" dirty="0"/>
          </a:p>
        </p:txBody>
      </p:sp>
      <p:pic>
        <p:nvPicPr>
          <p:cNvPr id="9" name="Picture 8">
            <a:extLst>
              <a:ext uri="{FF2B5EF4-FFF2-40B4-BE49-F238E27FC236}">
                <a16:creationId xmlns:a16="http://schemas.microsoft.com/office/drawing/2014/main" id="{15A478FE-5C97-C68C-793A-9DD2A16C42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0454" y="846572"/>
            <a:ext cx="9229300" cy="791895"/>
          </a:xfrm>
          <a:prstGeom prst="rect">
            <a:avLst/>
          </a:prstGeom>
        </p:spPr>
      </p:pic>
      <p:pic>
        <p:nvPicPr>
          <p:cNvPr id="3" name="Picture 2">
            <a:extLst>
              <a:ext uri="{FF2B5EF4-FFF2-40B4-BE49-F238E27FC236}">
                <a16:creationId xmlns:a16="http://schemas.microsoft.com/office/drawing/2014/main" id="{0C00C497-D97C-4FEA-A170-A11C6015A4D9}"/>
              </a:ext>
            </a:extLst>
          </p:cNvPr>
          <p:cNvPicPr>
            <a:picLocks noChangeAspect="1"/>
          </p:cNvPicPr>
          <p:nvPr/>
        </p:nvPicPr>
        <p:blipFill>
          <a:blip r:embed="rId3"/>
          <a:stretch>
            <a:fillRect/>
          </a:stretch>
        </p:blipFill>
        <p:spPr>
          <a:xfrm>
            <a:off x="1139483" y="1610263"/>
            <a:ext cx="9200271" cy="5147323"/>
          </a:xfrm>
          <a:prstGeom prst="rect">
            <a:avLst/>
          </a:prstGeom>
        </p:spPr>
      </p:pic>
      <p:sp>
        <p:nvSpPr>
          <p:cNvPr id="11" name="Rectangle 10">
            <a:extLst>
              <a:ext uri="{FF2B5EF4-FFF2-40B4-BE49-F238E27FC236}">
                <a16:creationId xmlns:a16="http://schemas.microsoft.com/office/drawing/2014/main" id="{745E7435-DC6D-4E50-B383-459A81BC51ED}"/>
              </a:ext>
            </a:extLst>
          </p:cNvPr>
          <p:cNvSpPr/>
          <p:nvPr/>
        </p:nvSpPr>
        <p:spPr>
          <a:xfrm>
            <a:off x="11313884" y="6488668"/>
            <a:ext cx="870238" cy="369332"/>
          </a:xfrm>
          <a:prstGeom prst="rect">
            <a:avLst/>
          </a:prstGeom>
        </p:spPr>
        <p:txBody>
          <a:bodyPr wrap="none">
            <a:spAutoFit/>
          </a:bodyPr>
          <a:lstStyle/>
          <a:p>
            <a:r>
              <a:rPr lang="en-US" dirty="0">
                <a:solidFill>
                  <a:schemeClr val="accent1">
                    <a:lumMod val="75000"/>
                  </a:schemeClr>
                </a:solidFill>
              </a:rPr>
              <a:t>"Cont."</a:t>
            </a:r>
          </a:p>
        </p:txBody>
      </p:sp>
    </p:spTree>
    <p:extLst>
      <p:ext uri="{BB962C8B-B14F-4D97-AF65-F5344CB8AC3E}">
        <p14:creationId xmlns:p14="http://schemas.microsoft.com/office/powerpoint/2010/main" val="387327640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72F8F-3ACD-4608-EDEE-57E85E666108}"/>
              </a:ext>
            </a:extLst>
          </p:cNvPr>
          <p:cNvSpPr>
            <a:spLocks noGrp="1"/>
          </p:cNvSpPr>
          <p:nvPr>
            <p:ph type="title"/>
          </p:nvPr>
        </p:nvSpPr>
        <p:spPr>
          <a:xfrm>
            <a:off x="838200" y="269227"/>
            <a:ext cx="10515600" cy="448225"/>
          </a:xfrm>
        </p:spPr>
        <p:txBody>
          <a:bodyPr>
            <a:noAutofit/>
          </a:bodyPr>
          <a:lstStyle/>
          <a:p>
            <a:r>
              <a:rPr lang="en-US" sz="3600" dirty="0"/>
              <a:t>Sec. 393(1) : </a:t>
            </a:r>
            <a:r>
              <a:rPr lang="en-US" dirty="0"/>
              <a:t>Interest income</a:t>
            </a:r>
            <a:endParaRPr lang="en-IN" sz="3600" dirty="0"/>
          </a:p>
        </p:txBody>
      </p:sp>
      <p:pic>
        <p:nvPicPr>
          <p:cNvPr id="4" name="Picture 3">
            <a:extLst>
              <a:ext uri="{FF2B5EF4-FFF2-40B4-BE49-F238E27FC236}">
                <a16:creationId xmlns:a16="http://schemas.microsoft.com/office/drawing/2014/main" id="{CFF444F0-B45F-4253-9266-275BA13A0034}"/>
              </a:ext>
            </a:extLst>
          </p:cNvPr>
          <p:cNvPicPr>
            <a:picLocks noChangeAspect="1"/>
          </p:cNvPicPr>
          <p:nvPr/>
        </p:nvPicPr>
        <p:blipFill>
          <a:blip r:embed="rId2"/>
          <a:stretch>
            <a:fillRect/>
          </a:stretch>
        </p:blipFill>
        <p:spPr>
          <a:xfrm>
            <a:off x="1668194" y="1083213"/>
            <a:ext cx="8063304" cy="5505560"/>
          </a:xfrm>
          <a:prstGeom prst="rect">
            <a:avLst/>
          </a:prstGeom>
        </p:spPr>
      </p:pic>
    </p:spTree>
    <p:extLst>
      <p:ext uri="{BB962C8B-B14F-4D97-AF65-F5344CB8AC3E}">
        <p14:creationId xmlns:p14="http://schemas.microsoft.com/office/powerpoint/2010/main" val="202378569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72F8F-3ACD-4608-EDEE-57E85E666108}"/>
              </a:ext>
            </a:extLst>
          </p:cNvPr>
          <p:cNvSpPr>
            <a:spLocks noGrp="1"/>
          </p:cNvSpPr>
          <p:nvPr>
            <p:ph type="title"/>
          </p:nvPr>
        </p:nvSpPr>
        <p:spPr>
          <a:xfrm>
            <a:off x="838200" y="269227"/>
            <a:ext cx="10515600" cy="822024"/>
          </a:xfrm>
        </p:spPr>
        <p:txBody>
          <a:bodyPr>
            <a:noAutofit/>
          </a:bodyPr>
          <a:lstStyle/>
          <a:p>
            <a:r>
              <a:rPr lang="en-US" sz="3400" dirty="0"/>
              <a:t>Sec. 393(1) : Payments to contractors, fees for professional and technical services, etc.</a:t>
            </a:r>
            <a:endParaRPr lang="en-IN" sz="3400" dirty="0"/>
          </a:p>
        </p:txBody>
      </p:sp>
      <p:pic>
        <p:nvPicPr>
          <p:cNvPr id="5" name="Picture 4">
            <a:extLst>
              <a:ext uri="{FF2B5EF4-FFF2-40B4-BE49-F238E27FC236}">
                <a16:creationId xmlns:a16="http://schemas.microsoft.com/office/drawing/2014/main" id="{F95676F2-F375-4ADD-9D72-B8F02CC731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043" y="1235111"/>
            <a:ext cx="10428479" cy="689315"/>
          </a:xfrm>
          <a:prstGeom prst="rect">
            <a:avLst/>
          </a:prstGeom>
        </p:spPr>
      </p:pic>
      <p:pic>
        <p:nvPicPr>
          <p:cNvPr id="3" name="Picture 2">
            <a:extLst>
              <a:ext uri="{FF2B5EF4-FFF2-40B4-BE49-F238E27FC236}">
                <a16:creationId xmlns:a16="http://schemas.microsoft.com/office/drawing/2014/main" id="{188E5034-157C-40A3-9946-47303F3085A8}"/>
              </a:ext>
            </a:extLst>
          </p:cNvPr>
          <p:cNvPicPr>
            <a:picLocks noChangeAspect="1"/>
          </p:cNvPicPr>
          <p:nvPr/>
        </p:nvPicPr>
        <p:blipFill>
          <a:blip r:embed="rId3"/>
          <a:stretch>
            <a:fillRect/>
          </a:stretch>
        </p:blipFill>
        <p:spPr>
          <a:xfrm>
            <a:off x="967043" y="2068286"/>
            <a:ext cx="10428479" cy="4416920"/>
          </a:xfrm>
          <a:prstGeom prst="rect">
            <a:avLst/>
          </a:prstGeom>
        </p:spPr>
      </p:pic>
    </p:spTree>
    <p:extLst>
      <p:ext uri="{BB962C8B-B14F-4D97-AF65-F5344CB8AC3E}">
        <p14:creationId xmlns:p14="http://schemas.microsoft.com/office/powerpoint/2010/main" val="53889660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72F8F-3ACD-4608-EDEE-57E85E666108}"/>
              </a:ext>
            </a:extLst>
          </p:cNvPr>
          <p:cNvSpPr>
            <a:spLocks noGrp="1"/>
          </p:cNvSpPr>
          <p:nvPr>
            <p:ph type="title"/>
          </p:nvPr>
        </p:nvSpPr>
        <p:spPr>
          <a:xfrm>
            <a:off x="838200" y="269227"/>
            <a:ext cx="10515600" cy="861352"/>
          </a:xfrm>
        </p:spPr>
        <p:txBody>
          <a:bodyPr>
            <a:noAutofit/>
          </a:bodyPr>
          <a:lstStyle/>
          <a:p>
            <a:r>
              <a:rPr lang="en-US" sz="3400" dirty="0"/>
              <a:t>Sec. 393(1) : Payments to contractors, fees for professional and technical services, etc.</a:t>
            </a:r>
            <a:endParaRPr lang="en-IN" sz="3400" dirty="0"/>
          </a:p>
        </p:txBody>
      </p:sp>
      <p:pic>
        <p:nvPicPr>
          <p:cNvPr id="5" name="Picture 4">
            <a:extLst>
              <a:ext uri="{FF2B5EF4-FFF2-40B4-BE49-F238E27FC236}">
                <a16:creationId xmlns:a16="http://schemas.microsoft.com/office/drawing/2014/main" id="{F95676F2-F375-4ADD-9D72-B8F02CC731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8721" y="1430297"/>
            <a:ext cx="7607467" cy="689315"/>
          </a:xfrm>
          <a:prstGeom prst="rect">
            <a:avLst/>
          </a:prstGeom>
        </p:spPr>
      </p:pic>
      <p:pic>
        <p:nvPicPr>
          <p:cNvPr id="7" name="Picture 6">
            <a:extLst>
              <a:ext uri="{FF2B5EF4-FFF2-40B4-BE49-F238E27FC236}">
                <a16:creationId xmlns:a16="http://schemas.microsoft.com/office/drawing/2014/main" id="{670E982D-5CBA-4D42-9214-FB5A74791137}"/>
              </a:ext>
            </a:extLst>
          </p:cNvPr>
          <p:cNvPicPr>
            <a:picLocks noChangeAspect="1"/>
          </p:cNvPicPr>
          <p:nvPr/>
        </p:nvPicPr>
        <p:blipFill>
          <a:blip r:embed="rId3"/>
          <a:stretch>
            <a:fillRect/>
          </a:stretch>
        </p:blipFill>
        <p:spPr>
          <a:xfrm>
            <a:off x="1946902" y="2182667"/>
            <a:ext cx="7428108" cy="1246333"/>
          </a:xfrm>
          <a:prstGeom prst="rect">
            <a:avLst/>
          </a:prstGeom>
          <a:ln>
            <a:solidFill>
              <a:schemeClr val="tx1"/>
            </a:solidFill>
          </a:ln>
        </p:spPr>
      </p:pic>
      <p:pic>
        <p:nvPicPr>
          <p:cNvPr id="8" name="Picture 7">
            <a:extLst>
              <a:ext uri="{FF2B5EF4-FFF2-40B4-BE49-F238E27FC236}">
                <a16:creationId xmlns:a16="http://schemas.microsoft.com/office/drawing/2014/main" id="{8FE2B638-2C22-487F-8C85-44AFE21D1EFA}"/>
              </a:ext>
            </a:extLst>
          </p:cNvPr>
          <p:cNvPicPr>
            <a:picLocks noChangeAspect="1"/>
          </p:cNvPicPr>
          <p:nvPr/>
        </p:nvPicPr>
        <p:blipFill>
          <a:blip r:embed="rId4"/>
          <a:stretch>
            <a:fillRect/>
          </a:stretch>
        </p:blipFill>
        <p:spPr>
          <a:xfrm>
            <a:off x="1946902" y="3429000"/>
            <a:ext cx="7461230" cy="2992884"/>
          </a:xfrm>
          <a:prstGeom prst="rect">
            <a:avLst/>
          </a:prstGeom>
          <a:ln w="12700">
            <a:solidFill>
              <a:schemeClr val="tx1"/>
            </a:solidFill>
          </a:ln>
        </p:spPr>
      </p:pic>
      <p:cxnSp>
        <p:nvCxnSpPr>
          <p:cNvPr id="4" name="Straight Connector 3">
            <a:extLst>
              <a:ext uri="{FF2B5EF4-FFF2-40B4-BE49-F238E27FC236}">
                <a16:creationId xmlns:a16="http://schemas.microsoft.com/office/drawing/2014/main" id="{257AAB32-9767-422E-98A2-1E5EA3F8581A}"/>
              </a:ext>
            </a:extLst>
          </p:cNvPr>
          <p:cNvCxnSpPr/>
          <p:nvPr/>
        </p:nvCxnSpPr>
        <p:spPr>
          <a:xfrm>
            <a:off x="1858721" y="1656624"/>
            <a:ext cx="0" cy="12463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6FECE9F-CFC8-4EF6-AD13-605C34B86932}"/>
              </a:ext>
            </a:extLst>
          </p:cNvPr>
          <p:cNvCxnSpPr/>
          <p:nvPr/>
        </p:nvCxnSpPr>
        <p:spPr>
          <a:xfrm>
            <a:off x="9319952" y="1656623"/>
            <a:ext cx="0" cy="124633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825287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72F8F-3ACD-4608-EDEE-57E85E666108}"/>
              </a:ext>
            </a:extLst>
          </p:cNvPr>
          <p:cNvSpPr>
            <a:spLocks noGrp="1"/>
          </p:cNvSpPr>
          <p:nvPr>
            <p:ph type="title"/>
          </p:nvPr>
        </p:nvSpPr>
        <p:spPr>
          <a:xfrm>
            <a:off x="838200" y="269227"/>
            <a:ext cx="10515600" cy="448225"/>
          </a:xfrm>
        </p:spPr>
        <p:txBody>
          <a:bodyPr>
            <a:noAutofit/>
          </a:bodyPr>
          <a:lstStyle/>
          <a:p>
            <a:r>
              <a:rPr lang="en-US" sz="3400" dirty="0"/>
              <a:t>Sec. 393(1) :</a:t>
            </a:r>
            <a:r>
              <a:rPr lang="en-US" sz="3600" b="0" dirty="0"/>
              <a:t>Dividend</a:t>
            </a:r>
            <a:endParaRPr lang="en-IN" sz="3400" b="0" dirty="0"/>
          </a:p>
        </p:txBody>
      </p:sp>
      <p:pic>
        <p:nvPicPr>
          <p:cNvPr id="5" name="Picture 4">
            <a:extLst>
              <a:ext uri="{FF2B5EF4-FFF2-40B4-BE49-F238E27FC236}">
                <a16:creationId xmlns:a16="http://schemas.microsoft.com/office/drawing/2014/main" id="{F95676F2-F375-4ADD-9D72-B8F02CC731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5257" y="1214455"/>
            <a:ext cx="7682079" cy="730961"/>
          </a:xfrm>
          <a:prstGeom prst="rect">
            <a:avLst/>
          </a:prstGeom>
        </p:spPr>
      </p:pic>
      <p:pic>
        <p:nvPicPr>
          <p:cNvPr id="3" name="Picture 2">
            <a:extLst>
              <a:ext uri="{FF2B5EF4-FFF2-40B4-BE49-F238E27FC236}">
                <a16:creationId xmlns:a16="http://schemas.microsoft.com/office/drawing/2014/main" id="{6594437F-106B-4737-B47C-03670716D5A7}"/>
              </a:ext>
            </a:extLst>
          </p:cNvPr>
          <p:cNvPicPr>
            <a:picLocks noChangeAspect="1"/>
          </p:cNvPicPr>
          <p:nvPr/>
        </p:nvPicPr>
        <p:blipFill rotWithShape="1">
          <a:blip r:embed="rId3"/>
          <a:srcRect t="9591"/>
          <a:stretch/>
        </p:blipFill>
        <p:spPr>
          <a:xfrm>
            <a:off x="1821543" y="2004861"/>
            <a:ext cx="7609509" cy="1259730"/>
          </a:xfrm>
          <a:prstGeom prst="rect">
            <a:avLst/>
          </a:prstGeom>
        </p:spPr>
      </p:pic>
      <p:sp>
        <p:nvSpPr>
          <p:cNvPr id="4" name="Rectangle 3">
            <a:extLst>
              <a:ext uri="{FF2B5EF4-FFF2-40B4-BE49-F238E27FC236}">
                <a16:creationId xmlns:a16="http://schemas.microsoft.com/office/drawing/2014/main" id="{8D790D10-2547-4A5A-BF43-E4509520C7C3}"/>
              </a:ext>
            </a:extLst>
          </p:cNvPr>
          <p:cNvSpPr/>
          <p:nvPr/>
        </p:nvSpPr>
        <p:spPr>
          <a:xfrm>
            <a:off x="3048000" y="3105835"/>
            <a:ext cx="6096000" cy="369332"/>
          </a:xfrm>
          <a:prstGeom prst="rect">
            <a:avLst/>
          </a:prstGeom>
        </p:spPr>
        <p:txBody>
          <a:bodyPr>
            <a:spAutoFit/>
          </a:bodyPr>
          <a:lstStyle/>
          <a:p>
            <a:r>
              <a:rPr lang="en-US" dirty="0">
                <a:solidFill>
                  <a:srgbClr val="231F20"/>
                </a:solidFill>
                <a:latin typeface="TimesNewRomanPSMT"/>
              </a:rPr>
              <a:t>.</a:t>
            </a:r>
            <a:endParaRPr lang="en-US" dirty="0"/>
          </a:p>
        </p:txBody>
      </p:sp>
    </p:spTree>
    <p:extLst>
      <p:ext uri="{BB962C8B-B14F-4D97-AF65-F5344CB8AC3E}">
        <p14:creationId xmlns:p14="http://schemas.microsoft.com/office/powerpoint/2010/main" val="60777782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72F8F-3ACD-4608-EDEE-57E85E666108}"/>
              </a:ext>
            </a:extLst>
          </p:cNvPr>
          <p:cNvSpPr>
            <a:spLocks noGrp="1"/>
          </p:cNvSpPr>
          <p:nvPr>
            <p:ph type="title"/>
          </p:nvPr>
        </p:nvSpPr>
        <p:spPr>
          <a:xfrm>
            <a:off x="838200" y="269227"/>
            <a:ext cx="10515600" cy="448225"/>
          </a:xfrm>
        </p:spPr>
        <p:txBody>
          <a:bodyPr>
            <a:noAutofit/>
          </a:bodyPr>
          <a:lstStyle/>
          <a:p>
            <a:r>
              <a:rPr lang="en-US" sz="3400" dirty="0"/>
              <a:t>Sec. 393(1) :Other cases</a:t>
            </a:r>
            <a:endParaRPr lang="en-IN" sz="3400" dirty="0"/>
          </a:p>
        </p:txBody>
      </p:sp>
      <p:pic>
        <p:nvPicPr>
          <p:cNvPr id="5" name="Picture 4">
            <a:extLst>
              <a:ext uri="{FF2B5EF4-FFF2-40B4-BE49-F238E27FC236}">
                <a16:creationId xmlns:a16="http://schemas.microsoft.com/office/drawing/2014/main" id="{F95676F2-F375-4ADD-9D72-B8F02CC731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4183" y="851095"/>
            <a:ext cx="7556698" cy="689315"/>
          </a:xfrm>
          <a:prstGeom prst="rect">
            <a:avLst/>
          </a:prstGeom>
        </p:spPr>
      </p:pic>
      <p:sp>
        <p:nvSpPr>
          <p:cNvPr id="4" name="Rectangle 3">
            <a:extLst>
              <a:ext uri="{FF2B5EF4-FFF2-40B4-BE49-F238E27FC236}">
                <a16:creationId xmlns:a16="http://schemas.microsoft.com/office/drawing/2014/main" id="{8D790D10-2547-4A5A-BF43-E4509520C7C3}"/>
              </a:ext>
            </a:extLst>
          </p:cNvPr>
          <p:cNvSpPr/>
          <p:nvPr/>
        </p:nvSpPr>
        <p:spPr>
          <a:xfrm>
            <a:off x="3048000" y="3105835"/>
            <a:ext cx="6096000" cy="369332"/>
          </a:xfrm>
          <a:prstGeom prst="rect">
            <a:avLst/>
          </a:prstGeom>
        </p:spPr>
        <p:txBody>
          <a:bodyPr>
            <a:spAutoFit/>
          </a:bodyPr>
          <a:lstStyle/>
          <a:p>
            <a:r>
              <a:rPr lang="en-US" dirty="0">
                <a:solidFill>
                  <a:srgbClr val="231F20"/>
                </a:solidFill>
                <a:latin typeface="TimesNewRomanPSMT"/>
              </a:rPr>
              <a:t>.</a:t>
            </a:r>
            <a:endParaRPr lang="en-US" dirty="0"/>
          </a:p>
        </p:txBody>
      </p:sp>
      <p:pic>
        <p:nvPicPr>
          <p:cNvPr id="8" name="Picture 7">
            <a:extLst>
              <a:ext uri="{FF2B5EF4-FFF2-40B4-BE49-F238E27FC236}">
                <a16:creationId xmlns:a16="http://schemas.microsoft.com/office/drawing/2014/main" id="{53798F17-A29C-40F7-8998-CE334DEC2FB5}"/>
              </a:ext>
            </a:extLst>
          </p:cNvPr>
          <p:cNvPicPr>
            <a:picLocks noChangeAspect="1"/>
          </p:cNvPicPr>
          <p:nvPr/>
        </p:nvPicPr>
        <p:blipFill>
          <a:blip r:embed="rId3"/>
          <a:stretch>
            <a:fillRect/>
          </a:stretch>
        </p:blipFill>
        <p:spPr>
          <a:xfrm>
            <a:off x="1925155" y="1540410"/>
            <a:ext cx="7455098" cy="4599133"/>
          </a:xfrm>
          <a:prstGeom prst="rect">
            <a:avLst/>
          </a:prstGeom>
        </p:spPr>
      </p:pic>
      <p:cxnSp>
        <p:nvCxnSpPr>
          <p:cNvPr id="6" name="Straight Connector 5">
            <a:extLst>
              <a:ext uri="{FF2B5EF4-FFF2-40B4-BE49-F238E27FC236}">
                <a16:creationId xmlns:a16="http://schemas.microsoft.com/office/drawing/2014/main" id="{4096C31B-5D1F-487F-89DE-DCBA8DC11998}"/>
              </a:ext>
            </a:extLst>
          </p:cNvPr>
          <p:cNvCxnSpPr>
            <a:cxnSpLocks/>
          </p:cNvCxnSpPr>
          <p:nvPr/>
        </p:nvCxnSpPr>
        <p:spPr>
          <a:xfrm flipH="1">
            <a:off x="1981427" y="1526342"/>
            <a:ext cx="29028" cy="459913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D9E9F65-9A5D-48A9-8F85-ABC38B07B767}"/>
              </a:ext>
            </a:extLst>
          </p:cNvPr>
          <p:cNvCxnSpPr>
            <a:cxnSpLocks/>
          </p:cNvCxnSpPr>
          <p:nvPr/>
        </p:nvCxnSpPr>
        <p:spPr>
          <a:xfrm>
            <a:off x="9454609" y="1540410"/>
            <a:ext cx="0" cy="458506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283273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72F8F-3ACD-4608-EDEE-57E85E666108}"/>
              </a:ext>
            </a:extLst>
          </p:cNvPr>
          <p:cNvSpPr>
            <a:spLocks noGrp="1"/>
          </p:cNvSpPr>
          <p:nvPr>
            <p:ph type="title"/>
          </p:nvPr>
        </p:nvSpPr>
        <p:spPr>
          <a:xfrm>
            <a:off x="838200" y="269227"/>
            <a:ext cx="10515600" cy="448225"/>
          </a:xfrm>
        </p:spPr>
        <p:txBody>
          <a:bodyPr>
            <a:noAutofit/>
          </a:bodyPr>
          <a:lstStyle/>
          <a:p>
            <a:r>
              <a:rPr lang="en-US" sz="3400" dirty="0"/>
              <a:t>Sec. 393(1) :Other cases</a:t>
            </a:r>
            <a:endParaRPr lang="en-IN" sz="3400" dirty="0"/>
          </a:p>
        </p:txBody>
      </p:sp>
      <p:pic>
        <p:nvPicPr>
          <p:cNvPr id="5" name="Picture 4">
            <a:extLst>
              <a:ext uri="{FF2B5EF4-FFF2-40B4-BE49-F238E27FC236}">
                <a16:creationId xmlns:a16="http://schemas.microsoft.com/office/drawing/2014/main" id="{F95676F2-F375-4ADD-9D72-B8F02CC731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8234" y="868107"/>
            <a:ext cx="7397042" cy="689315"/>
          </a:xfrm>
          <a:prstGeom prst="rect">
            <a:avLst/>
          </a:prstGeom>
          <a:ln>
            <a:noFill/>
          </a:ln>
        </p:spPr>
      </p:pic>
      <p:pic>
        <p:nvPicPr>
          <p:cNvPr id="14" name="Picture 13">
            <a:extLst>
              <a:ext uri="{FF2B5EF4-FFF2-40B4-BE49-F238E27FC236}">
                <a16:creationId xmlns:a16="http://schemas.microsoft.com/office/drawing/2014/main" id="{86E703A1-315C-4F91-AA9C-F4CF3B10EFAF}"/>
              </a:ext>
            </a:extLst>
          </p:cNvPr>
          <p:cNvPicPr>
            <a:picLocks noChangeAspect="1"/>
          </p:cNvPicPr>
          <p:nvPr/>
        </p:nvPicPr>
        <p:blipFill>
          <a:blip r:embed="rId3"/>
          <a:stretch>
            <a:fillRect/>
          </a:stretch>
        </p:blipFill>
        <p:spPr>
          <a:xfrm>
            <a:off x="2080178" y="1557422"/>
            <a:ext cx="7455098" cy="3115110"/>
          </a:xfrm>
          <a:prstGeom prst="rect">
            <a:avLst/>
          </a:prstGeom>
        </p:spPr>
      </p:pic>
      <p:pic>
        <p:nvPicPr>
          <p:cNvPr id="15" name="Picture 14">
            <a:extLst>
              <a:ext uri="{FF2B5EF4-FFF2-40B4-BE49-F238E27FC236}">
                <a16:creationId xmlns:a16="http://schemas.microsoft.com/office/drawing/2014/main" id="{DA5E2B62-215F-4E45-9285-6F0405140D28}"/>
              </a:ext>
            </a:extLst>
          </p:cNvPr>
          <p:cNvPicPr>
            <a:picLocks noChangeAspect="1"/>
          </p:cNvPicPr>
          <p:nvPr/>
        </p:nvPicPr>
        <p:blipFill>
          <a:blip r:embed="rId4"/>
          <a:stretch>
            <a:fillRect/>
          </a:stretch>
        </p:blipFill>
        <p:spPr>
          <a:xfrm>
            <a:off x="2080178" y="4672532"/>
            <a:ext cx="7455098" cy="752580"/>
          </a:xfrm>
          <a:prstGeom prst="rect">
            <a:avLst/>
          </a:prstGeom>
          <a:ln w="19050">
            <a:solidFill>
              <a:srgbClr val="FFFFFF"/>
            </a:solidFill>
          </a:ln>
        </p:spPr>
      </p:pic>
      <p:cxnSp>
        <p:nvCxnSpPr>
          <p:cNvPr id="17" name="Straight Connector 16">
            <a:extLst>
              <a:ext uri="{FF2B5EF4-FFF2-40B4-BE49-F238E27FC236}">
                <a16:creationId xmlns:a16="http://schemas.microsoft.com/office/drawing/2014/main" id="{21B7C740-4722-46F8-B98F-8AD9FE5985F6}"/>
              </a:ext>
            </a:extLst>
          </p:cNvPr>
          <p:cNvCxnSpPr/>
          <p:nvPr/>
        </p:nvCxnSpPr>
        <p:spPr>
          <a:xfrm>
            <a:off x="2138234" y="4672532"/>
            <a:ext cx="74550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3B0E076F-EAA0-4463-8309-A7A6FA563180}"/>
              </a:ext>
            </a:extLst>
          </p:cNvPr>
          <p:cNvPicPr>
            <a:picLocks noChangeAspect="1"/>
          </p:cNvPicPr>
          <p:nvPr/>
        </p:nvPicPr>
        <p:blipFill>
          <a:blip r:embed="rId5"/>
          <a:stretch>
            <a:fillRect/>
          </a:stretch>
        </p:blipFill>
        <p:spPr>
          <a:xfrm>
            <a:off x="2138234" y="5425112"/>
            <a:ext cx="7455098" cy="1427670"/>
          </a:xfrm>
          <a:prstGeom prst="rect">
            <a:avLst/>
          </a:prstGeom>
        </p:spPr>
      </p:pic>
      <p:cxnSp>
        <p:nvCxnSpPr>
          <p:cNvPr id="20" name="Straight Connector 19">
            <a:extLst>
              <a:ext uri="{FF2B5EF4-FFF2-40B4-BE49-F238E27FC236}">
                <a16:creationId xmlns:a16="http://schemas.microsoft.com/office/drawing/2014/main" id="{3D4B365A-A244-495F-A297-76AF49C66793}"/>
              </a:ext>
            </a:extLst>
          </p:cNvPr>
          <p:cNvCxnSpPr/>
          <p:nvPr/>
        </p:nvCxnSpPr>
        <p:spPr>
          <a:xfrm>
            <a:off x="2138234" y="5425112"/>
            <a:ext cx="74550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E49E5770-7DFA-40A8-853D-8EAFB0C30F36}"/>
              </a:ext>
            </a:extLst>
          </p:cNvPr>
          <p:cNvCxnSpPr>
            <a:cxnSpLocks/>
          </p:cNvCxnSpPr>
          <p:nvPr/>
        </p:nvCxnSpPr>
        <p:spPr>
          <a:xfrm>
            <a:off x="2194506" y="1557422"/>
            <a:ext cx="0" cy="386768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920174D-5D91-44B5-BF43-446BC7EA5A50}"/>
              </a:ext>
            </a:extLst>
          </p:cNvPr>
          <p:cNvCxnSpPr>
            <a:cxnSpLocks/>
          </p:cNvCxnSpPr>
          <p:nvPr/>
        </p:nvCxnSpPr>
        <p:spPr>
          <a:xfrm>
            <a:off x="9479004" y="1557422"/>
            <a:ext cx="0" cy="386768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655314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72F8F-3ACD-4608-EDEE-57E85E666108}"/>
              </a:ext>
            </a:extLst>
          </p:cNvPr>
          <p:cNvSpPr>
            <a:spLocks noGrp="1"/>
          </p:cNvSpPr>
          <p:nvPr>
            <p:ph type="title"/>
          </p:nvPr>
        </p:nvSpPr>
        <p:spPr>
          <a:xfrm>
            <a:off x="838200" y="269227"/>
            <a:ext cx="10515600" cy="448225"/>
          </a:xfrm>
        </p:spPr>
        <p:txBody>
          <a:bodyPr>
            <a:noAutofit/>
          </a:bodyPr>
          <a:lstStyle/>
          <a:p>
            <a:r>
              <a:rPr lang="en-US" sz="3400" dirty="0"/>
              <a:t>Sec. 393(1) :Other cases</a:t>
            </a:r>
            <a:endParaRPr lang="en-IN" sz="3400" dirty="0"/>
          </a:p>
        </p:txBody>
      </p:sp>
      <p:pic>
        <p:nvPicPr>
          <p:cNvPr id="3" name="Picture 2">
            <a:extLst>
              <a:ext uri="{FF2B5EF4-FFF2-40B4-BE49-F238E27FC236}">
                <a16:creationId xmlns:a16="http://schemas.microsoft.com/office/drawing/2014/main" id="{8F701847-9F29-497D-BE2F-0706BD0F3923}"/>
              </a:ext>
            </a:extLst>
          </p:cNvPr>
          <p:cNvPicPr>
            <a:picLocks noChangeAspect="1"/>
          </p:cNvPicPr>
          <p:nvPr/>
        </p:nvPicPr>
        <p:blipFill>
          <a:blip r:embed="rId2"/>
          <a:stretch>
            <a:fillRect/>
          </a:stretch>
        </p:blipFill>
        <p:spPr>
          <a:xfrm>
            <a:off x="1843315" y="1098477"/>
            <a:ext cx="7649028" cy="5374894"/>
          </a:xfrm>
          <a:prstGeom prst="rect">
            <a:avLst/>
          </a:prstGeom>
        </p:spPr>
      </p:pic>
    </p:spTree>
    <p:extLst>
      <p:ext uri="{BB962C8B-B14F-4D97-AF65-F5344CB8AC3E}">
        <p14:creationId xmlns:p14="http://schemas.microsoft.com/office/powerpoint/2010/main" val="183864281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72F8F-3ACD-4608-EDEE-57E85E666108}"/>
              </a:ext>
            </a:extLst>
          </p:cNvPr>
          <p:cNvSpPr>
            <a:spLocks noGrp="1"/>
          </p:cNvSpPr>
          <p:nvPr>
            <p:ph type="title"/>
          </p:nvPr>
        </p:nvSpPr>
        <p:spPr>
          <a:xfrm>
            <a:off x="838200" y="269227"/>
            <a:ext cx="10515600" cy="448225"/>
          </a:xfrm>
        </p:spPr>
        <p:txBody>
          <a:bodyPr>
            <a:noAutofit/>
          </a:bodyPr>
          <a:lstStyle/>
          <a:p>
            <a:r>
              <a:rPr lang="en-US" sz="3400" dirty="0"/>
              <a:t>Sec. 393(1) :Other cases</a:t>
            </a:r>
            <a:endParaRPr lang="en-IN" sz="3400" dirty="0"/>
          </a:p>
        </p:txBody>
      </p:sp>
      <p:pic>
        <p:nvPicPr>
          <p:cNvPr id="3" name="Picture 2">
            <a:extLst>
              <a:ext uri="{FF2B5EF4-FFF2-40B4-BE49-F238E27FC236}">
                <a16:creationId xmlns:a16="http://schemas.microsoft.com/office/drawing/2014/main" id="{A083B69F-275F-4FE0-87F1-AF65D8C51CBB}"/>
              </a:ext>
            </a:extLst>
          </p:cNvPr>
          <p:cNvPicPr>
            <a:picLocks noChangeAspect="1"/>
          </p:cNvPicPr>
          <p:nvPr/>
        </p:nvPicPr>
        <p:blipFill>
          <a:blip r:embed="rId2"/>
          <a:stretch>
            <a:fillRect/>
          </a:stretch>
        </p:blipFill>
        <p:spPr>
          <a:xfrm>
            <a:off x="1872344" y="730159"/>
            <a:ext cx="7895770" cy="518071"/>
          </a:xfrm>
          <a:prstGeom prst="rect">
            <a:avLst/>
          </a:prstGeom>
        </p:spPr>
      </p:pic>
      <p:pic>
        <p:nvPicPr>
          <p:cNvPr id="6" name="Picture 5">
            <a:extLst>
              <a:ext uri="{FF2B5EF4-FFF2-40B4-BE49-F238E27FC236}">
                <a16:creationId xmlns:a16="http://schemas.microsoft.com/office/drawing/2014/main" id="{34BF2AFA-8AE0-4F2A-BF2A-11A952F0BBDE}"/>
              </a:ext>
            </a:extLst>
          </p:cNvPr>
          <p:cNvPicPr>
            <a:picLocks noChangeAspect="1"/>
          </p:cNvPicPr>
          <p:nvPr/>
        </p:nvPicPr>
        <p:blipFill>
          <a:blip r:embed="rId3"/>
          <a:stretch>
            <a:fillRect/>
          </a:stretch>
        </p:blipFill>
        <p:spPr>
          <a:xfrm>
            <a:off x="1756230" y="1117601"/>
            <a:ext cx="8011884" cy="5471172"/>
          </a:xfrm>
          <a:prstGeom prst="rect">
            <a:avLst/>
          </a:prstGeom>
        </p:spPr>
      </p:pic>
    </p:spTree>
    <p:extLst>
      <p:ext uri="{BB962C8B-B14F-4D97-AF65-F5344CB8AC3E}">
        <p14:creationId xmlns:p14="http://schemas.microsoft.com/office/powerpoint/2010/main" val="19707440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15177-845C-0B1C-E09C-75DCEC9C1256}"/>
              </a:ext>
            </a:extLst>
          </p:cNvPr>
          <p:cNvSpPr>
            <a:spLocks noGrp="1"/>
          </p:cNvSpPr>
          <p:nvPr>
            <p:ph type="title"/>
          </p:nvPr>
        </p:nvSpPr>
        <p:spPr/>
        <p:txBody>
          <a:bodyPr/>
          <a:lstStyle/>
          <a:p>
            <a:r>
              <a:rPr lang="en-US" b="1" dirty="0">
                <a:solidFill>
                  <a:srgbClr val="FF0000"/>
                </a:solidFill>
              </a:rPr>
              <a:t>AY/PY to TY</a:t>
            </a:r>
            <a:endParaRPr lang="en-IN" b="1" dirty="0">
              <a:solidFill>
                <a:srgbClr val="FF0000"/>
              </a:solidFill>
            </a:endParaRPr>
          </a:p>
        </p:txBody>
      </p:sp>
      <p:sp>
        <p:nvSpPr>
          <p:cNvPr id="4" name="Content Placeholder 3">
            <a:extLst>
              <a:ext uri="{FF2B5EF4-FFF2-40B4-BE49-F238E27FC236}">
                <a16:creationId xmlns:a16="http://schemas.microsoft.com/office/drawing/2014/main" id="{08F50B4A-56D9-D079-9416-CA5D976D1FC0}"/>
              </a:ext>
            </a:extLst>
          </p:cNvPr>
          <p:cNvSpPr>
            <a:spLocks noGrp="1"/>
          </p:cNvSpPr>
          <p:nvPr>
            <p:ph sz="half" idx="2"/>
          </p:nvPr>
        </p:nvSpPr>
        <p:spPr>
          <a:xfrm>
            <a:off x="979714" y="1825625"/>
            <a:ext cx="10374086" cy="4351338"/>
          </a:xfrm>
        </p:spPr>
        <p:style>
          <a:lnRef idx="2">
            <a:schemeClr val="accent1"/>
          </a:lnRef>
          <a:fillRef idx="1">
            <a:schemeClr val="lt1"/>
          </a:fillRef>
          <a:effectRef idx="0">
            <a:schemeClr val="accent1"/>
          </a:effectRef>
          <a:fontRef idx="minor">
            <a:schemeClr val="dk1"/>
          </a:fontRef>
        </p:style>
        <p:txBody>
          <a:bodyPr>
            <a:normAutofit/>
          </a:bodyPr>
          <a:lstStyle/>
          <a:p>
            <a:pPr algn="just"/>
            <a:r>
              <a:rPr lang="en-US" dirty="0"/>
              <a:t>No change in other related legislation e.g. Black Money Act : </a:t>
            </a:r>
          </a:p>
          <a:p>
            <a:pPr lvl="1" algn="just"/>
            <a:r>
              <a:rPr lang="en-US" dirty="0"/>
              <a:t>Sec. 3(1) of BMA </a:t>
            </a:r>
          </a:p>
          <a:p>
            <a:pPr lvl="2" algn="just"/>
            <a:r>
              <a:rPr lang="en-US" dirty="0"/>
              <a:t>There shall be charged on every assessee </a:t>
            </a:r>
            <a:r>
              <a:rPr lang="en-US" dirty="0">
                <a:solidFill>
                  <a:srgbClr val="FF0000"/>
                </a:solidFill>
              </a:rPr>
              <a:t>for every assessment year </a:t>
            </a:r>
            <a:r>
              <a:rPr lang="en-US" dirty="0"/>
              <a:t>commencing on or after the 1st day of April, 2016, subject to the provisions of this Act, </a:t>
            </a:r>
            <a:r>
              <a:rPr lang="en-US" dirty="0">
                <a:solidFill>
                  <a:srgbClr val="FF0000"/>
                </a:solidFill>
              </a:rPr>
              <a:t>a tax in respect of his total undisclosed foreign income and asset of the previous year </a:t>
            </a:r>
            <a:r>
              <a:rPr lang="en-US" dirty="0"/>
              <a:t>at the rate of thirty per cent. of such undisclosed income and asset.</a:t>
            </a:r>
            <a:endParaRPr lang="en-IN" dirty="0"/>
          </a:p>
        </p:txBody>
      </p:sp>
    </p:spTree>
    <p:extLst>
      <p:ext uri="{BB962C8B-B14F-4D97-AF65-F5344CB8AC3E}">
        <p14:creationId xmlns:p14="http://schemas.microsoft.com/office/powerpoint/2010/main" val="303532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down)">
                                      <p:cBhvr>
                                        <p:cTn id="7" dur="500"/>
                                        <p:tgtEl>
                                          <p:spTgt spid="4">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down)">
                                      <p:cBhvr>
                                        <p:cTn id="10" dur="500"/>
                                        <p:tgtEl>
                                          <p:spTgt spid="4">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wipe(down)">
                                      <p:cBhvr>
                                        <p:cTn id="13" dur="500"/>
                                        <p:tgtEl>
                                          <p:spTgt spid="4">
                                            <p:txEl>
                                              <p:pRg st="1" end="1"/>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wipe(down)">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Lst>
  </p:timing>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C152B-D03A-4A2D-9FDE-799414F348FA}"/>
              </a:ext>
            </a:extLst>
          </p:cNvPr>
          <p:cNvSpPr>
            <a:spLocks noGrp="1"/>
          </p:cNvSpPr>
          <p:nvPr>
            <p:ph type="title"/>
          </p:nvPr>
        </p:nvSpPr>
        <p:spPr/>
        <p:txBody>
          <a:bodyPr/>
          <a:lstStyle/>
          <a:p>
            <a:r>
              <a:rPr lang="en-IN" dirty="0"/>
              <a:t>Sec. 393(2)</a:t>
            </a:r>
          </a:p>
        </p:txBody>
      </p:sp>
      <p:sp>
        <p:nvSpPr>
          <p:cNvPr id="3" name="Text Placeholder 2">
            <a:extLst>
              <a:ext uri="{FF2B5EF4-FFF2-40B4-BE49-F238E27FC236}">
                <a16:creationId xmlns:a16="http://schemas.microsoft.com/office/drawing/2014/main" id="{8DE70E01-194B-46AF-B153-79235E23748F}"/>
              </a:ext>
            </a:extLst>
          </p:cNvPr>
          <p:cNvSpPr>
            <a:spLocks noGrp="1"/>
          </p:cNvSpPr>
          <p:nvPr>
            <p:ph type="body" idx="1"/>
          </p:nvPr>
        </p:nvSpPr>
        <p:spPr/>
        <p:txBody>
          <a:bodyPr/>
          <a:lstStyle/>
          <a:p>
            <a:r>
              <a:rPr lang="en-IN" dirty="0"/>
              <a:t>17 Cases of Payments to Non Residents</a:t>
            </a:r>
          </a:p>
        </p:txBody>
      </p:sp>
    </p:spTree>
    <p:extLst>
      <p:ext uri="{BB962C8B-B14F-4D97-AF65-F5344CB8AC3E}">
        <p14:creationId xmlns:p14="http://schemas.microsoft.com/office/powerpoint/2010/main" val="73444412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1A4D6-5F38-679D-E03A-76C7C1823975}"/>
              </a:ext>
            </a:extLst>
          </p:cNvPr>
          <p:cNvSpPr>
            <a:spLocks noGrp="1"/>
          </p:cNvSpPr>
          <p:nvPr>
            <p:ph type="title"/>
          </p:nvPr>
        </p:nvSpPr>
        <p:spPr>
          <a:xfrm>
            <a:off x="838200" y="365126"/>
            <a:ext cx="10515600" cy="605546"/>
          </a:xfrm>
        </p:spPr>
        <p:txBody>
          <a:bodyPr>
            <a:normAutofit fontScale="90000"/>
          </a:bodyPr>
          <a:lstStyle/>
          <a:p>
            <a:r>
              <a:rPr lang="en-US" dirty="0"/>
              <a:t>Sec. 393(2) :Payments To Non-Residents</a:t>
            </a:r>
            <a:endParaRPr lang="en-IN" dirty="0"/>
          </a:p>
        </p:txBody>
      </p:sp>
      <p:pic>
        <p:nvPicPr>
          <p:cNvPr id="6" name="Picture 5">
            <a:extLst>
              <a:ext uri="{FF2B5EF4-FFF2-40B4-BE49-F238E27FC236}">
                <a16:creationId xmlns:a16="http://schemas.microsoft.com/office/drawing/2014/main" id="{2B34CA1D-3B1F-4AEE-8913-49433F5AB71A}"/>
              </a:ext>
            </a:extLst>
          </p:cNvPr>
          <p:cNvPicPr>
            <a:picLocks noChangeAspect="1"/>
          </p:cNvPicPr>
          <p:nvPr/>
        </p:nvPicPr>
        <p:blipFill>
          <a:blip r:embed="rId2"/>
          <a:stretch>
            <a:fillRect/>
          </a:stretch>
        </p:blipFill>
        <p:spPr>
          <a:xfrm>
            <a:off x="1645920" y="1373611"/>
            <a:ext cx="8468750" cy="1434903"/>
          </a:xfrm>
          <a:prstGeom prst="rect">
            <a:avLst/>
          </a:prstGeom>
        </p:spPr>
      </p:pic>
      <p:pic>
        <p:nvPicPr>
          <p:cNvPr id="7" name="Picture 6">
            <a:extLst>
              <a:ext uri="{FF2B5EF4-FFF2-40B4-BE49-F238E27FC236}">
                <a16:creationId xmlns:a16="http://schemas.microsoft.com/office/drawing/2014/main" id="{FB9A0B6A-CEB0-4FDE-B275-8A340EFF5D28}"/>
              </a:ext>
            </a:extLst>
          </p:cNvPr>
          <p:cNvPicPr>
            <a:picLocks noChangeAspect="1"/>
          </p:cNvPicPr>
          <p:nvPr/>
        </p:nvPicPr>
        <p:blipFill>
          <a:blip r:embed="rId3"/>
          <a:stretch>
            <a:fillRect/>
          </a:stretch>
        </p:blipFill>
        <p:spPr>
          <a:xfrm>
            <a:off x="1645920" y="2808514"/>
            <a:ext cx="8468750" cy="3845504"/>
          </a:xfrm>
          <a:prstGeom prst="rect">
            <a:avLst/>
          </a:prstGeom>
        </p:spPr>
      </p:pic>
    </p:spTree>
    <p:extLst>
      <p:ext uri="{BB962C8B-B14F-4D97-AF65-F5344CB8AC3E}">
        <p14:creationId xmlns:p14="http://schemas.microsoft.com/office/powerpoint/2010/main" val="339822235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66CDCD-AECB-4116-BE57-B109D484D66A}"/>
              </a:ext>
            </a:extLst>
          </p:cNvPr>
          <p:cNvPicPr>
            <a:picLocks noChangeAspect="1"/>
          </p:cNvPicPr>
          <p:nvPr/>
        </p:nvPicPr>
        <p:blipFill>
          <a:blip r:embed="rId2"/>
          <a:stretch>
            <a:fillRect/>
          </a:stretch>
        </p:blipFill>
        <p:spPr>
          <a:xfrm>
            <a:off x="1561514" y="1514174"/>
            <a:ext cx="8553157" cy="2591024"/>
          </a:xfrm>
          <a:prstGeom prst="rect">
            <a:avLst/>
          </a:prstGeom>
        </p:spPr>
      </p:pic>
      <p:pic>
        <p:nvPicPr>
          <p:cNvPr id="4" name="Picture 3">
            <a:extLst>
              <a:ext uri="{FF2B5EF4-FFF2-40B4-BE49-F238E27FC236}">
                <a16:creationId xmlns:a16="http://schemas.microsoft.com/office/drawing/2014/main" id="{E0F33A6E-3B09-4238-A513-98D660B76520}"/>
              </a:ext>
            </a:extLst>
          </p:cNvPr>
          <p:cNvPicPr>
            <a:picLocks noChangeAspect="1"/>
          </p:cNvPicPr>
          <p:nvPr/>
        </p:nvPicPr>
        <p:blipFill>
          <a:blip r:embed="rId3"/>
          <a:stretch>
            <a:fillRect/>
          </a:stretch>
        </p:blipFill>
        <p:spPr>
          <a:xfrm>
            <a:off x="1561514" y="4105198"/>
            <a:ext cx="8553156" cy="2591024"/>
          </a:xfrm>
          <a:prstGeom prst="rect">
            <a:avLst/>
          </a:prstGeom>
        </p:spPr>
      </p:pic>
      <p:pic>
        <p:nvPicPr>
          <p:cNvPr id="5" name="Picture 4">
            <a:extLst>
              <a:ext uri="{FF2B5EF4-FFF2-40B4-BE49-F238E27FC236}">
                <a16:creationId xmlns:a16="http://schemas.microsoft.com/office/drawing/2014/main" id="{98B54CF3-B9E0-4A34-8542-C7BAD53E98F3}"/>
              </a:ext>
            </a:extLst>
          </p:cNvPr>
          <p:cNvPicPr>
            <a:picLocks noChangeAspect="1"/>
          </p:cNvPicPr>
          <p:nvPr/>
        </p:nvPicPr>
        <p:blipFill>
          <a:blip r:embed="rId4"/>
          <a:stretch>
            <a:fillRect/>
          </a:stretch>
        </p:blipFill>
        <p:spPr>
          <a:xfrm>
            <a:off x="1561514" y="950210"/>
            <a:ext cx="8553155" cy="362001"/>
          </a:xfrm>
          <a:prstGeom prst="rect">
            <a:avLst/>
          </a:prstGeom>
        </p:spPr>
      </p:pic>
      <p:sp>
        <p:nvSpPr>
          <p:cNvPr id="8" name="Title 1">
            <a:extLst>
              <a:ext uri="{FF2B5EF4-FFF2-40B4-BE49-F238E27FC236}">
                <a16:creationId xmlns:a16="http://schemas.microsoft.com/office/drawing/2014/main" id="{7A97B7C0-83EA-4AF7-B2ED-C85DF260D9E4}"/>
              </a:ext>
            </a:extLst>
          </p:cNvPr>
          <p:cNvSpPr>
            <a:spLocks noGrp="1"/>
          </p:cNvSpPr>
          <p:nvPr>
            <p:ph type="title"/>
          </p:nvPr>
        </p:nvSpPr>
        <p:spPr>
          <a:xfrm>
            <a:off x="838200" y="243683"/>
            <a:ext cx="10515600" cy="605546"/>
          </a:xfrm>
        </p:spPr>
        <p:txBody>
          <a:bodyPr>
            <a:normAutofit fontScale="90000"/>
          </a:bodyPr>
          <a:lstStyle/>
          <a:p>
            <a:r>
              <a:rPr lang="en-US" dirty="0"/>
              <a:t>Sec. 393(2) :Payments To Non-Residents</a:t>
            </a:r>
            <a:endParaRPr lang="en-IN" dirty="0"/>
          </a:p>
        </p:txBody>
      </p:sp>
    </p:spTree>
    <p:extLst>
      <p:ext uri="{BB962C8B-B14F-4D97-AF65-F5344CB8AC3E}">
        <p14:creationId xmlns:p14="http://schemas.microsoft.com/office/powerpoint/2010/main" val="325047931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8B54CF3-B9E0-4A34-8542-C7BAD53E98F3}"/>
              </a:ext>
            </a:extLst>
          </p:cNvPr>
          <p:cNvPicPr>
            <a:picLocks noChangeAspect="1"/>
          </p:cNvPicPr>
          <p:nvPr/>
        </p:nvPicPr>
        <p:blipFill>
          <a:blip r:embed="rId2"/>
          <a:stretch>
            <a:fillRect/>
          </a:stretch>
        </p:blipFill>
        <p:spPr>
          <a:xfrm>
            <a:off x="1561514" y="1048218"/>
            <a:ext cx="8553155" cy="362001"/>
          </a:xfrm>
          <a:prstGeom prst="rect">
            <a:avLst/>
          </a:prstGeom>
        </p:spPr>
      </p:pic>
      <p:pic>
        <p:nvPicPr>
          <p:cNvPr id="6" name="Picture 5">
            <a:extLst>
              <a:ext uri="{FF2B5EF4-FFF2-40B4-BE49-F238E27FC236}">
                <a16:creationId xmlns:a16="http://schemas.microsoft.com/office/drawing/2014/main" id="{C983B3F4-7943-48B6-AD66-D715A6ED7115}"/>
              </a:ext>
            </a:extLst>
          </p:cNvPr>
          <p:cNvPicPr>
            <a:picLocks noChangeAspect="1"/>
          </p:cNvPicPr>
          <p:nvPr/>
        </p:nvPicPr>
        <p:blipFill>
          <a:blip r:embed="rId3"/>
          <a:stretch>
            <a:fillRect/>
          </a:stretch>
        </p:blipFill>
        <p:spPr>
          <a:xfrm>
            <a:off x="1561515" y="1455032"/>
            <a:ext cx="8553154" cy="4077269"/>
          </a:xfrm>
          <a:prstGeom prst="rect">
            <a:avLst/>
          </a:prstGeom>
        </p:spPr>
      </p:pic>
      <p:pic>
        <p:nvPicPr>
          <p:cNvPr id="7" name="Picture 6">
            <a:extLst>
              <a:ext uri="{FF2B5EF4-FFF2-40B4-BE49-F238E27FC236}">
                <a16:creationId xmlns:a16="http://schemas.microsoft.com/office/drawing/2014/main" id="{8CD4F59A-9D07-4EB5-9D79-EEB05B37E70B}"/>
              </a:ext>
            </a:extLst>
          </p:cNvPr>
          <p:cNvPicPr>
            <a:picLocks noChangeAspect="1"/>
          </p:cNvPicPr>
          <p:nvPr/>
        </p:nvPicPr>
        <p:blipFill>
          <a:blip r:embed="rId4"/>
          <a:stretch>
            <a:fillRect/>
          </a:stretch>
        </p:blipFill>
        <p:spPr>
          <a:xfrm>
            <a:off x="1561515" y="5532301"/>
            <a:ext cx="8553154" cy="1239287"/>
          </a:xfrm>
          <a:prstGeom prst="rect">
            <a:avLst/>
          </a:prstGeom>
        </p:spPr>
      </p:pic>
      <p:cxnSp>
        <p:nvCxnSpPr>
          <p:cNvPr id="9" name="Straight Connector 8">
            <a:extLst>
              <a:ext uri="{FF2B5EF4-FFF2-40B4-BE49-F238E27FC236}">
                <a16:creationId xmlns:a16="http://schemas.microsoft.com/office/drawing/2014/main" id="{551FD91E-382B-48D3-8488-5FCFE789CF7F}"/>
              </a:ext>
            </a:extLst>
          </p:cNvPr>
          <p:cNvCxnSpPr/>
          <p:nvPr/>
        </p:nvCxnSpPr>
        <p:spPr>
          <a:xfrm>
            <a:off x="1561514" y="5259430"/>
            <a:ext cx="8553155" cy="305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6606106C-CADC-4830-BDD5-70FE3107CC04}"/>
              </a:ext>
            </a:extLst>
          </p:cNvPr>
          <p:cNvSpPr>
            <a:spLocks noGrp="1"/>
          </p:cNvSpPr>
          <p:nvPr>
            <p:ph type="title"/>
          </p:nvPr>
        </p:nvSpPr>
        <p:spPr>
          <a:xfrm>
            <a:off x="838200" y="365126"/>
            <a:ext cx="10515600" cy="605546"/>
          </a:xfrm>
        </p:spPr>
        <p:txBody>
          <a:bodyPr>
            <a:normAutofit fontScale="90000"/>
          </a:bodyPr>
          <a:lstStyle/>
          <a:p>
            <a:r>
              <a:rPr lang="en-US" dirty="0"/>
              <a:t>Sec. 393(2) :Payments To Non-Residents</a:t>
            </a:r>
            <a:endParaRPr lang="en-IN" dirty="0"/>
          </a:p>
        </p:txBody>
      </p:sp>
    </p:spTree>
    <p:extLst>
      <p:ext uri="{BB962C8B-B14F-4D97-AF65-F5344CB8AC3E}">
        <p14:creationId xmlns:p14="http://schemas.microsoft.com/office/powerpoint/2010/main" val="402928256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8B54CF3-B9E0-4A34-8542-C7BAD53E98F3}"/>
              </a:ext>
            </a:extLst>
          </p:cNvPr>
          <p:cNvPicPr>
            <a:picLocks noChangeAspect="1"/>
          </p:cNvPicPr>
          <p:nvPr/>
        </p:nvPicPr>
        <p:blipFill>
          <a:blip r:embed="rId2"/>
          <a:stretch>
            <a:fillRect/>
          </a:stretch>
        </p:blipFill>
        <p:spPr>
          <a:xfrm>
            <a:off x="1575582" y="1354515"/>
            <a:ext cx="8553155" cy="362001"/>
          </a:xfrm>
          <a:prstGeom prst="rect">
            <a:avLst/>
          </a:prstGeom>
        </p:spPr>
      </p:pic>
      <p:pic>
        <p:nvPicPr>
          <p:cNvPr id="3" name="Picture 2">
            <a:extLst>
              <a:ext uri="{FF2B5EF4-FFF2-40B4-BE49-F238E27FC236}">
                <a16:creationId xmlns:a16="http://schemas.microsoft.com/office/drawing/2014/main" id="{93BE7D2E-7398-4BA5-AF68-16B3908F04A9}"/>
              </a:ext>
            </a:extLst>
          </p:cNvPr>
          <p:cNvPicPr>
            <a:picLocks noChangeAspect="1"/>
          </p:cNvPicPr>
          <p:nvPr/>
        </p:nvPicPr>
        <p:blipFill>
          <a:blip r:embed="rId3"/>
          <a:stretch>
            <a:fillRect/>
          </a:stretch>
        </p:blipFill>
        <p:spPr>
          <a:xfrm>
            <a:off x="1575582" y="1790697"/>
            <a:ext cx="8553155" cy="4804659"/>
          </a:xfrm>
          <a:prstGeom prst="rect">
            <a:avLst/>
          </a:prstGeom>
        </p:spPr>
      </p:pic>
      <p:sp>
        <p:nvSpPr>
          <p:cNvPr id="7" name="Title 1">
            <a:extLst>
              <a:ext uri="{FF2B5EF4-FFF2-40B4-BE49-F238E27FC236}">
                <a16:creationId xmlns:a16="http://schemas.microsoft.com/office/drawing/2014/main" id="{F29C2743-1E17-445A-B700-9F449F1B3E79}"/>
              </a:ext>
            </a:extLst>
          </p:cNvPr>
          <p:cNvSpPr>
            <a:spLocks noGrp="1"/>
          </p:cNvSpPr>
          <p:nvPr>
            <p:ph type="title"/>
          </p:nvPr>
        </p:nvSpPr>
        <p:spPr>
          <a:xfrm>
            <a:off x="838200" y="365126"/>
            <a:ext cx="10515600" cy="605546"/>
          </a:xfrm>
        </p:spPr>
        <p:txBody>
          <a:bodyPr>
            <a:normAutofit fontScale="90000"/>
          </a:bodyPr>
          <a:lstStyle/>
          <a:p>
            <a:r>
              <a:rPr lang="en-US" dirty="0"/>
              <a:t>Sec. 393(2) :Payments To Non-Residents</a:t>
            </a:r>
            <a:endParaRPr lang="en-IN" dirty="0"/>
          </a:p>
        </p:txBody>
      </p:sp>
    </p:spTree>
    <p:extLst>
      <p:ext uri="{BB962C8B-B14F-4D97-AF65-F5344CB8AC3E}">
        <p14:creationId xmlns:p14="http://schemas.microsoft.com/office/powerpoint/2010/main" val="170002478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8B54CF3-B9E0-4A34-8542-C7BAD53E98F3}"/>
              </a:ext>
            </a:extLst>
          </p:cNvPr>
          <p:cNvPicPr>
            <a:picLocks noChangeAspect="1"/>
          </p:cNvPicPr>
          <p:nvPr/>
        </p:nvPicPr>
        <p:blipFill>
          <a:blip r:embed="rId2"/>
          <a:stretch>
            <a:fillRect/>
          </a:stretch>
        </p:blipFill>
        <p:spPr>
          <a:xfrm>
            <a:off x="1575582" y="974905"/>
            <a:ext cx="8553155" cy="362001"/>
          </a:xfrm>
          <a:prstGeom prst="rect">
            <a:avLst/>
          </a:prstGeom>
        </p:spPr>
      </p:pic>
      <p:pic>
        <p:nvPicPr>
          <p:cNvPr id="4" name="Picture 3">
            <a:extLst>
              <a:ext uri="{FF2B5EF4-FFF2-40B4-BE49-F238E27FC236}">
                <a16:creationId xmlns:a16="http://schemas.microsoft.com/office/drawing/2014/main" id="{70D49D03-4F1B-482A-9F6E-963E1CC9E8A4}"/>
              </a:ext>
            </a:extLst>
          </p:cNvPr>
          <p:cNvPicPr>
            <a:picLocks noChangeAspect="1"/>
          </p:cNvPicPr>
          <p:nvPr/>
        </p:nvPicPr>
        <p:blipFill>
          <a:blip r:embed="rId3"/>
          <a:stretch>
            <a:fillRect/>
          </a:stretch>
        </p:blipFill>
        <p:spPr>
          <a:xfrm>
            <a:off x="1575581" y="1336906"/>
            <a:ext cx="8539085" cy="1657581"/>
          </a:xfrm>
          <a:prstGeom prst="rect">
            <a:avLst/>
          </a:prstGeom>
        </p:spPr>
      </p:pic>
      <p:pic>
        <p:nvPicPr>
          <p:cNvPr id="6" name="Picture 5">
            <a:extLst>
              <a:ext uri="{FF2B5EF4-FFF2-40B4-BE49-F238E27FC236}">
                <a16:creationId xmlns:a16="http://schemas.microsoft.com/office/drawing/2014/main" id="{6D8149A4-9E67-4E1F-A95F-98A6497D8B5C}"/>
              </a:ext>
            </a:extLst>
          </p:cNvPr>
          <p:cNvPicPr>
            <a:picLocks noChangeAspect="1"/>
          </p:cNvPicPr>
          <p:nvPr/>
        </p:nvPicPr>
        <p:blipFill>
          <a:blip r:embed="rId4"/>
          <a:stretch>
            <a:fillRect/>
          </a:stretch>
        </p:blipFill>
        <p:spPr>
          <a:xfrm>
            <a:off x="1561512" y="2994486"/>
            <a:ext cx="8553154" cy="3498387"/>
          </a:xfrm>
          <a:prstGeom prst="rect">
            <a:avLst/>
          </a:prstGeom>
        </p:spPr>
      </p:pic>
      <p:sp>
        <p:nvSpPr>
          <p:cNvPr id="8" name="Title 1">
            <a:extLst>
              <a:ext uri="{FF2B5EF4-FFF2-40B4-BE49-F238E27FC236}">
                <a16:creationId xmlns:a16="http://schemas.microsoft.com/office/drawing/2014/main" id="{4289760A-F78B-49FA-B54A-6A8FF5C343FA}"/>
              </a:ext>
            </a:extLst>
          </p:cNvPr>
          <p:cNvSpPr>
            <a:spLocks noGrp="1"/>
          </p:cNvSpPr>
          <p:nvPr>
            <p:ph type="title"/>
          </p:nvPr>
        </p:nvSpPr>
        <p:spPr>
          <a:xfrm>
            <a:off x="838200" y="247587"/>
            <a:ext cx="10515600" cy="605546"/>
          </a:xfrm>
        </p:spPr>
        <p:txBody>
          <a:bodyPr>
            <a:normAutofit fontScale="90000"/>
          </a:bodyPr>
          <a:lstStyle/>
          <a:p>
            <a:r>
              <a:rPr lang="en-US" dirty="0"/>
              <a:t>Sec. 393(2) :Payments To Non-Residents</a:t>
            </a:r>
            <a:endParaRPr lang="en-IN" dirty="0"/>
          </a:p>
        </p:txBody>
      </p:sp>
    </p:spTree>
    <p:extLst>
      <p:ext uri="{BB962C8B-B14F-4D97-AF65-F5344CB8AC3E}">
        <p14:creationId xmlns:p14="http://schemas.microsoft.com/office/powerpoint/2010/main" val="232454991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5B88E-F81B-4C91-BA4E-7741C21AAA3B}"/>
              </a:ext>
            </a:extLst>
          </p:cNvPr>
          <p:cNvSpPr>
            <a:spLocks noGrp="1"/>
          </p:cNvSpPr>
          <p:nvPr>
            <p:ph type="title"/>
          </p:nvPr>
        </p:nvSpPr>
        <p:spPr/>
        <p:txBody>
          <a:bodyPr/>
          <a:lstStyle/>
          <a:p>
            <a:r>
              <a:rPr lang="en-IN" dirty="0"/>
              <a:t>Sec. 393(3)</a:t>
            </a:r>
          </a:p>
        </p:txBody>
      </p:sp>
      <p:sp>
        <p:nvSpPr>
          <p:cNvPr id="3" name="Text Placeholder 2">
            <a:extLst>
              <a:ext uri="{FF2B5EF4-FFF2-40B4-BE49-F238E27FC236}">
                <a16:creationId xmlns:a16="http://schemas.microsoft.com/office/drawing/2014/main" id="{8AB6620B-8C39-4FEB-AB81-DFFC8257A1EB}"/>
              </a:ext>
            </a:extLst>
          </p:cNvPr>
          <p:cNvSpPr>
            <a:spLocks noGrp="1"/>
          </p:cNvSpPr>
          <p:nvPr>
            <p:ph type="body" idx="1"/>
          </p:nvPr>
        </p:nvSpPr>
        <p:spPr/>
        <p:txBody>
          <a:bodyPr/>
          <a:lstStyle/>
          <a:p>
            <a:r>
              <a:rPr lang="en-IN" dirty="0"/>
              <a:t>7 Cases of TDS- </a:t>
            </a:r>
          </a:p>
          <a:p>
            <a:r>
              <a:rPr lang="en-IN" dirty="0"/>
              <a:t>-Irrespective of Residential Status</a:t>
            </a:r>
          </a:p>
        </p:txBody>
      </p:sp>
    </p:spTree>
    <p:extLst>
      <p:ext uri="{BB962C8B-B14F-4D97-AF65-F5344CB8AC3E}">
        <p14:creationId xmlns:p14="http://schemas.microsoft.com/office/powerpoint/2010/main" val="413871839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1A4D6-5F38-679D-E03A-76C7C1823975}"/>
              </a:ext>
            </a:extLst>
          </p:cNvPr>
          <p:cNvSpPr>
            <a:spLocks noGrp="1"/>
          </p:cNvSpPr>
          <p:nvPr>
            <p:ph type="title"/>
          </p:nvPr>
        </p:nvSpPr>
        <p:spPr>
          <a:xfrm>
            <a:off x="838200" y="365126"/>
            <a:ext cx="10515600" cy="552549"/>
          </a:xfrm>
        </p:spPr>
        <p:txBody>
          <a:bodyPr>
            <a:normAutofit fontScale="90000"/>
          </a:bodyPr>
          <a:lstStyle/>
          <a:p>
            <a:r>
              <a:rPr lang="en-US" dirty="0"/>
              <a:t>Sec. 393(3) :Payments To Any Person</a:t>
            </a:r>
            <a:endParaRPr lang="en-IN" dirty="0"/>
          </a:p>
        </p:txBody>
      </p:sp>
      <p:pic>
        <p:nvPicPr>
          <p:cNvPr id="11" name="Picture 10">
            <a:extLst>
              <a:ext uri="{FF2B5EF4-FFF2-40B4-BE49-F238E27FC236}">
                <a16:creationId xmlns:a16="http://schemas.microsoft.com/office/drawing/2014/main" id="{F8B6DFA5-A277-47CC-A97F-C7CCDED4D37E}"/>
              </a:ext>
            </a:extLst>
          </p:cNvPr>
          <p:cNvPicPr>
            <a:picLocks noChangeAspect="1"/>
          </p:cNvPicPr>
          <p:nvPr/>
        </p:nvPicPr>
        <p:blipFill rotWithShape="1">
          <a:blip r:embed="rId2"/>
          <a:srcRect l="2838" t="1957" r="1673" b="2122"/>
          <a:stretch/>
        </p:blipFill>
        <p:spPr>
          <a:xfrm>
            <a:off x="1147354" y="1135390"/>
            <a:ext cx="9378461" cy="5575199"/>
          </a:xfrm>
          <a:prstGeom prst="rect">
            <a:avLst/>
          </a:prstGeom>
        </p:spPr>
      </p:pic>
    </p:spTree>
    <p:extLst>
      <p:ext uri="{BB962C8B-B14F-4D97-AF65-F5344CB8AC3E}">
        <p14:creationId xmlns:p14="http://schemas.microsoft.com/office/powerpoint/2010/main" val="227881959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1A4D6-5F38-679D-E03A-76C7C1823975}"/>
              </a:ext>
            </a:extLst>
          </p:cNvPr>
          <p:cNvSpPr>
            <a:spLocks noGrp="1"/>
          </p:cNvSpPr>
          <p:nvPr>
            <p:ph type="title"/>
          </p:nvPr>
        </p:nvSpPr>
        <p:spPr>
          <a:xfrm>
            <a:off x="838200" y="180068"/>
            <a:ext cx="10515600" cy="579923"/>
          </a:xfrm>
        </p:spPr>
        <p:txBody>
          <a:bodyPr>
            <a:normAutofit fontScale="90000"/>
          </a:bodyPr>
          <a:lstStyle/>
          <a:p>
            <a:r>
              <a:rPr lang="en-US" dirty="0"/>
              <a:t>Sec. 393(3) :Payments To Any Person</a:t>
            </a:r>
            <a:endParaRPr lang="en-IN" dirty="0"/>
          </a:p>
        </p:txBody>
      </p:sp>
      <p:pic>
        <p:nvPicPr>
          <p:cNvPr id="7" name="Picture 6">
            <a:extLst>
              <a:ext uri="{FF2B5EF4-FFF2-40B4-BE49-F238E27FC236}">
                <a16:creationId xmlns:a16="http://schemas.microsoft.com/office/drawing/2014/main" id="{01D9CA04-A6A5-4B9C-8164-15AAEE5B222B}"/>
              </a:ext>
            </a:extLst>
          </p:cNvPr>
          <p:cNvPicPr>
            <a:picLocks noChangeAspect="1"/>
          </p:cNvPicPr>
          <p:nvPr/>
        </p:nvPicPr>
        <p:blipFill>
          <a:blip r:embed="rId2"/>
          <a:stretch>
            <a:fillRect/>
          </a:stretch>
        </p:blipFill>
        <p:spPr>
          <a:xfrm>
            <a:off x="838200" y="980051"/>
            <a:ext cx="10515600" cy="773723"/>
          </a:xfrm>
          <a:prstGeom prst="rect">
            <a:avLst/>
          </a:prstGeom>
        </p:spPr>
      </p:pic>
      <p:pic>
        <p:nvPicPr>
          <p:cNvPr id="3" name="Picture 2">
            <a:extLst>
              <a:ext uri="{FF2B5EF4-FFF2-40B4-BE49-F238E27FC236}">
                <a16:creationId xmlns:a16="http://schemas.microsoft.com/office/drawing/2014/main" id="{756E10F3-7B63-4173-886D-BA04CCBAD485}"/>
              </a:ext>
            </a:extLst>
          </p:cNvPr>
          <p:cNvPicPr>
            <a:picLocks noChangeAspect="1"/>
          </p:cNvPicPr>
          <p:nvPr/>
        </p:nvPicPr>
        <p:blipFill>
          <a:blip r:embed="rId3"/>
          <a:stretch>
            <a:fillRect/>
          </a:stretch>
        </p:blipFill>
        <p:spPr>
          <a:xfrm>
            <a:off x="838200" y="1788776"/>
            <a:ext cx="10529668" cy="1477108"/>
          </a:xfrm>
          <a:prstGeom prst="rect">
            <a:avLst/>
          </a:prstGeom>
        </p:spPr>
      </p:pic>
      <p:pic>
        <p:nvPicPr>
          <p:cNvPr id="4" name="Picture 3">
            <a:extLst>
              <a:ext uri="{FF2B5EF4-FFF2-40B4-BE49-F238E27FC236}">
                <a16:creationId xmlns:a16="http://schemas.microsoft.com/office/drawing/2014/main" id="{1CCD6A29-715C-4A48-A5AE-4DC0118BD4BF}"/>
              </a:ext>
            </a:extLst>
          </p:cNvPr>
          <p:cNvPicPr>
            <a:picLocks noChangeAspect="1"/>
          </p:cNvPicPr>
          <p:nvPr/>
        </p:nvPicPr>
        <p:blipFill>
          <a:blip r:embed="rId4"/>
          <a:stretch>
            <a:fillRect/>
          </a:stretch>
        </p:blipFill>
        <p:spPr>
          <a:xfrm>
            <a:off x="838200" y="3265884"/>
            <a:ext cx="10543736" cy="3412048"/>
          </a:xfrm>
          <a:prstGeom prst="rect">
            <a:avLst/>
          </a:prstGeom>
        </p:spPr>
      </p:pic>
    </p:spTree>
    <p:extLst>
      <p:ext uri="{BB962C8B-B14F-4D97-AF65-F5344CB8AC3E}">
        <p14:creationId xmlns:p14="http://schemas.microsoft.com/office/powerpoint/2010/main" val="373897408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1A4D6-5F38-679D-E03A-76C7C1823975}"/>
              </a:ext>
            </a:extLst>
          </p:cNvPr>
          <p:cNvSpPr>
            <a:spLocks noGrp="1"/>
          </p:cNvSpPr>
          <p:nvPr>
            <p:ph type="title"/>
          </p:nvPr>
        </p:nvSpPr>
        <p:spPr>
          <a:xfrm>
            <a:off x="838200" y="184125"/>
            <a:ext cx="10515600" cy="556104"/>
          </a:xfrm>
        </p:spPr>
        <p:txBody>
          <a:bodyPr>
            <a:normAutofit fontScale="90000"/>
          </a:bodyPr>
          <a:lstStyle/>
          <a:p>
            <a:r>
              <a:rPr lang="en-US" dirty="0"/>
              <a:t>Sec. 393(3) :Payments To Any Person</a:t>
            </a:r>
            <a:endParaRPr lang="en-IN" dirty="0"/>
          </a:p>
        </p:txBody>
      </p:sp>
      <p:pic>
        <p:nvPicPr>
          <p:cNvPr id="7" name="Picture 6">
            <a:extLst>
              <a:ext uri="{FF2B5EF4-FFF2-40B4-BE49-F238E27FC236}">
                <a16:creationId xmlns:a16="http://schemas.microsoft.com/office/drawing/2014/main" id="{01D9CA04-A6A5-4B9C-8164-15AAEE5B222B}"/>
              </a:ext>
            </a:extLst>
          </p:cNvPr>
          <p:cNvPicPr>
            <a:picLocks noChangeAspect="1"/>
          </p:cNvPicPr>
          <p:nvPr/>
        </p:nvPicPr>
        <p:blipFill>
          <a:blip r:embed="rId2"/>
          <a:stretch>
            <a:fillRect/>
          </a:stretch>
        </p:blipFill>
        <p:spPr>
          <a:xfrm>
            <a:off x="1070903" y="829995"/>
            <a:ext cx="10050194" cy="773723"/>
          </a:xfrm>
          <a:prstGeom prst="rect">
            <a:avLst/>
          </a:prstGeom>
        </p:spPr>
      </p:pic>
      <p:pic>
        <p:nvPicPr>
          <p:cNvPr id="5" name="Picture 4">
            <a:extLst>
              <a:ext uri="{FF2B5EF4-FFF2-40B4-BE49-F238E27FC236}">
                <a16:creationId xmlns:a16="http://schemas.microsoft.com/office/drawing/2014/main" id="{FF9CB36E-ED90-4919-B4B4-3DF53D070642}"/>
              </a:ext>
            </a:extLst>
          </p:cNvPr>
          <p:cNvPicPr>
            <a:picLocks noChangeAspect="1"/>
          </p:cNvPicPr>
          <p:nvPr/>
        </p:nvPicPr>
        <p:blipFill>
          <a:blip r:embed="rId3"/>
          <a:stretch>
            <a:fillRect/>
          </a:stretch>
        </p:blipFill>
        <p:spPr>
          <a:xfrm>
            <a:off x="1070903" y="1603717"/>
            <a:ext cx="10050194" cy="4889157"/>
          </a:xfrm>
          <a:prstGeom prst="rect">
            <a:avLst/>
          </a:prstGeom>
        </p:spPr>
      </p:pic>
    </p:spTree>
    <p:extLst>
      <p:ext uri="{BB962C8B-B14F-4D97-AF65-F5344CB8AC3E}">
        <p14:creationId xmlns:p14="http://schemas.microsoft.com/office/powerpoint/2010/main" val="28024963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1285</TotalTime>
  <Words>5829</Words>
  <Application>Microsoft Office PowerPoint</Application>
  <PresentationFormat>Widescreen</PresentationFormat>
  <Paragraphs>811</Paragraphs>
  <Slides>124</Slides>
  <Notes>4</Notes>
  <HiddenSlides>85</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124</vt:i4>
      </vt:variant>
    </vt:vector>
  </HeadingPairs>
  <TitlesOfParts>
    <vt:vector size="131" baseType="lpstr">
      <vt:lpstr>Arial</vt:lpstr>
      <vt:lpstr>Book Antiqua</vt:lpstr>
      <vt:lpstr>Bradley Hand ITC</vt:lpstr>
      <vt:lpstr>Calibri</vt:lpstr>
      <vt:lpstr>Calibri Light</vt:lpstr>
      <vt:lpstr>TimesNewRomanPSMT</vt:lpstr>
      <vt:lpstr>Office Theme</vt:lpstr>
      <vt:lpstr>Income Tax Act From 1961 to 2025</vt:lpstr>
      <vt:lpstr>Applicability Timeline</vt:lpstr>
      <vt:lpstr>Broad Spectrum of Changes</vt:lpstr>
      <vt:lpstr>Broad Spectrum of Changes</vt:lpstr>
      <vt:lpstr>Mental Rewiring of Numbers</vt:lpstr>
      <vt:lpstr>Referencing</vt:lpstr>
      <vt:lpstr>“Irrespective of” Vs. “Notwithstanding”</vt:lpstr>
      <vt:lpstr>Impact - AY to TY</vt:lpstr>
      <vt:lpstr>AY/PY to TY</vt:lpstr>
      <vt:lpstr>Relevance of Old Act</vt:lpstr>
      <vt:lpstr>Income Tax Act 2025 Provisions of Profits and Gains From Business  Discussion At EIRC-ICAI, Kolkata 5th March,2026  </vt:lpstr>
      <vt:lpstr>Income from Salary Income from House Property</vt:lpstr>
      <vt:lpstr>Income from Salaries</vt:lpstr>
      <vt:lpstr>Income from House Property</vt:lpstr>
      <vt:lpstr>Business Income</vt:lpstr>
      <vt:lpstr>Coverage</vt:lpstr>
      <vt:lpstr>Income under head “Profits and gains of business or profession”</vt:lpstr>
      <vt:lpstr>Manner of computing profits and gains of business or profession</vt:lpstr>
      <vt:lpstr>Allowable Deductions- Revenue Exp. </vt:lpstr>
      <vt:lpstr>Allowable Deductions- Revenue Exp. </vt:lpstr>
      <vt:lpstr>Allowable Deductions- Revenue Exp. </vt:lpstr>
      <vt:lpstr>Depreciation</vt:lpstr>
      <vt:lpstr>Deductions Disallowed</vt:lpstr>
      <vt:lpstr>Deductions Disallowed :  Sec. 35 - Amounts not deductible in certain circumstances (present sec. 40)</vt:lpstr>
      <vt:lpstr>Deductions Disallowed :  Sec. 36 : Expenses or payments not deductible in certain circumstances (present Sec. 40A)</vt:lpstr>
      <vt:lpstr>Sec. 37 - Certain deductions allowed on actual payment basis only</vt:lpstr>
      <vt:lpstr>Sec. 38 : Deemed Profits (Present Sec. 41)</vt:lpstr>
      <vt:lpstr>Cost/WDV of Assets</vt:lpstr>
      <vt:lpstr>Special Cases</vt:lpstr>
      <vt:lpstr>Special Cases</vt:lpstr>
      <vt:lpstr>Presumptive Taxation</vt:lpstr>
      <vt:lpstr>Presumptive Taxation</vt:lpstr>
      <vt:lpstr>Presumptive Taxation</vt:lpstr>
      <vt:lpstr>Presumptive Taxation</vt:lpstr>
      <vt:lpstr>Presumptive Taxation-Overriding Effect</vt:lpstr>
      <vt:lpstr>Accounts and Audit</vt:lpstr>
      <vt:lpstr>Accounts and Audit</vt:lpstr>
      <vt:lpstr>Audit Report</vt:lpstr>
      <vt:lpstr>Audit Report : Expanded Scope</vt:lpstr>
      <vt:lpstr>Audit Report : Pin Pointed Reporting</vt:lpstr>
      <vt:lpstr>Audit Report : Additional Reporting</vt:lpstr>
      <vt:lpstr>Audit Report : Changed Pattern</vt:lpstr>
      <vt:lpstr>Tax Audit</vt:lpstr>
      <vt:lpstr>Profits and Gains of Business and Profession</vt:lpstr>
      <vt:lpstr>Profits and Gains of Business and Profession</vt:lpstr>
      <vt:lpstr>Profits and Gains of Business and Profession</vt:lpstr>
      <vt:lpstr>Profits and Gains of Business and Profession</vt:lpstr>
      <vt:lpstr>Profits and Gains of Business and Profession</vt:lpstr>
      <vt:lpstr>Profits and Gains of Business and Profession</vt:lpstr>
      <vt:lpstr>Capital Gains</vt:lpstr>
      <vt:lpstr>Sec. 67 -Charging Provisions (Present Sec. 45)</vt:lpstr>
      <vt:lpstr>Sec. 70- Transactions not regarded as transfer (Present Sec. 47)</vt:lpstr>
      <vt:lpstr>Sec. 72- Computation (Present Sec. 48)</vt:lpstr>
      <vt:lpstr>Deductibility of Interest</vt:lpstr>
      <vt:lpstr>Sec. 73- Cost of acquisition in Previous Owner cases etc. (Present Sec. 49)</vt:lpstr>
      <vt:lpstr>Special Provisions : Sec. 50 to 50D of present act</vt:lpstr>
      <vt:lpstr>Deductions</vt:lpstr>
      <vt:lpstr>Rate of Tax</vt:lpstr>
      <vt:lpstr>Transfer before 23.07.24</vt:lpstr>
      <vt:lpstr>Capital Gains</vt:lpstr>
      <vt:lpstr>Capital Gains</vt:lpstr>
      <vt:lpstr>Capital Gains</vt:lpstr>
      <vt:lpstr>Capital Gains</vt:lpstr>
      <vt:lpstr>Other Sources</vt:lpstr>
      <vt:lpstr>Income from Other Sources</vt:lpstr>
      <vt:lpstr>TDS/TCS</vt:lpstr>
      <vt:lpstr>Deduction and Collection at Source (TDS/TCS)</vt:lpstr>
      <vt:lpstr>Salary TDS</vt:lpstr>
      <vt:lpstr>Non Salary TDS</vt:lpstr>
      <vt:lpstr>TDS : The Grand Consolidation</vt:lpstr>
      <vt:lpstr>Language Changes</vt:lpstr>
      <vt:lpstr>Sec. 393 : Overall Structure</vt:lpstr>
      <vt:lpstr>Decoding New Act</vt:lpstr>
      <vt:lpstr>Sec. 393(1)</vt:lpstr>
      <vt:lpstr>Sec. 393(1)- 8 Cases of payment to Residents</vt:lpstr>
      <vt:lpstr>Sec. 393(1) : Commission or brokerage</vt:lpstr>
      <vt:lpstr>Sec. 393(1) : Rent</vt:lpstr>
      <vt:lpstr>Sec. 393(1) : Payment on transfer of certain immovable property other than agricultural land</vt:lpstr>
      <vt:lpstr>Sec. 393(1) : Payment on transfer of certain immovable property other than agricultural land</vt:lpstr>
      <vt:lpstr>Sec. 393(1) : Income from capital market</vt:lpstr>
      <vt:lpstr>Sec. 393(1) : Interest</vt:lpstr>
      <vt:lpstr>Sec. 393(1) : Interest income</vt:lpstr>
      <vt:lpstr>Sec. 393(1) : Payments to contractors, fees for professional and technical services, etc.</vt:lpstr>
      <vt:lpstr>Sec. 393(1) : Payments to contractors, fees for professional and technical services, etc.</vt:lpstr>
      <vt:lpstr>Sec. 393(1) :Dividend</vt:lpstr>
      <vt:lpstr>Sec. 393(1) :Other cases</vt:lpstr>
      <vt:lpstr>Sec. 393(1) :Other cases</vt:lpstr>
      <vt:lpstr>Sec. 393(1) :Other cases</vt:lpstr>
      <vt:lpstr>Sec. 393(1) :Other cases</vt:lpstr>
      <vt:lpstr>Sec. 393(2)</vt:lpstr>
      <vt:lpstr>Sec. 393(2) :Payments To Non-Residents</vt:lpstr>
      <vt:lpstr>Sec. 393(2) :Payments To Non-Residents</vt:lpstr>
      <vt:lpstr>Sec. 393(2) :Payments To Non-Residents</vt:lpstr>
      <vt:lpstr>Sec. 393(2) :Payments To Non-Residents</vt:lpstr>
      <vt:lpstr>Sec. 393(2) :Payments To Non-Residents</vt:lpstr>
      <vt:lpstr>Sec. 393(3)</vt:lpstr>
      <vt:lpstr>Sec. 393(3) :Payments To Any Person</vt:lpstr>
      <vt:lpstr>Sec. 393(3) :Payments To Any Person</vt:lpstr>
      <vt:lpstr>Sec. 393(3) :Payments To Any Person</vt:lpstr>
      <vt:lpstr>Sec. 393(4)</vt:lpstr>
      <vt:lpstr>Sec. 393 (4)  : No Deduction At Source</vt:lpstr>
      <vt:lpstr>Sec. 393(4): No Deduction At Source</vt:lpstr>
      <vt:lpstr>Sec. 393(4): No Deduction At Source</vt:lpstr>
      <vt:lpstr>Sec. 393(4): No Deduction At Source</vt:lpstr>
      <vt:lpstr>Sec. 393(4): No Deduction At Source</vt:lpstr>
      <vt:lpstr>Sec. 393(4): No Deduction At Source</vt:lpstr>
      <vt:lpstr>Sec. 393(4): No Deduction At Source</vt:lpstr>
      <vt:lpstr>Sec. 393(4): No Deduction At Source</vt:lpstr>
      <vt:lpstr>Sec. 393(4): No Deduction At Source</vt:lpstr>
      <vt:lpstr>Sec. 393(4): No Deduction At Source</vt:lpstr>
      <vt:lpstr>Sec. 393(4): No Deduction At Source</vt:lpstr>
      <vt:lpstr>Sec. 393(4): No Deduction At Source</vt:lpstr>
      <vt:lpstr>Sec. 393(4): No Deduction At Source</vt:lpstr>
      <vt:lpstr>Sec. 393(4): No Deduction At Source</vt:lpstr>
      <vt:lpstr>TCS</vt:lpstr>
      <vt:lpstr>Sec. 394 : TCS</vt:lpstr>
      <vt:lpstr>Sec. 394 : TCS</vt:lpstr>
      <vt:lpstr>Sec. 394 : TCS</vt:lpstr>
      <vt:lpstr>Sec. 402</vt:lpstr>
      <vt:lpstr>Sec. 402 : Interpretation</vt:lpstr>
      <vt:lpstr>Procedural </vt:lpstr>
      <vt:lpstr>Correction Statement</vt:lpstr>
      <vt:lpstr>Immediate Issues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VKD Office</dc:creator>
  <cp:lastModifiedBy>BC PC 1</cp:lastModifiedBy>
  <cp:revision>159</cp:revision>
  <dcterms:created xsi:type="dcterms:W3CDTF">2025-12-19T03:49:53Z</dcterms:created>
  <dcterms:modified xsi:type="dcterms:W3CDTF">2026-03-05T06:28:37Z</dcterms:modified>
</cp:coreProperties>
</file>