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2" r:id="rId3"/>
    <p:sldId id="263" r:id="rId4"/>
    <p:sldId id="264" r:id="rId5"/>
    <p:sldId id="265" r:id="rId6"/>
    <p:sldId id="971" r:id="rId7"/>
    <p:sldId id="972" r:id="rId8"/>
    <p:sldId id="266" r:id="rId9"/>
    <p:sldId id="973" r:id="rId10"/>
    <p:sldId id="974" r:id="rId11"/>
    <p:sldId id="267" r:id="rId12"/>
    <p:sldId id="975" r:id="rId13"/>
    <p:sldId id="976" r:id="rId14"/>
    <p:sldId id="977" r:id="rId15"/>
    <p:sldId id="978" r:id="rId16"/>
    <p:sldId id="994" r:id="rId17"/>
    <p:sldId id="993" r:id="rId18"/>
    <p:sldId id="995" r:id="rId19"/>
    <p:sldId id="268" r:id="rId20"/>
    <p:sldId id="979" r:id="rId21"/>
    <p:sldId id="980" r:id="rId22"/>
    <p:sldId id="981" r:id="rId23"/>
    <p:sldId id="983" r:id="rId24"/>
    <p:sldId id="982" r:id="rId25"/>
    <p:sldId id="984" r:id="rId26"/>
    <p:sldId id="985" r:id="rId27"/>
    <p:sldId id="986" r:id="rId28"/>
    <p:sldId id="987" r:id="rId29"/>
    <p:sldId id="988" r:id="rId30"/>
    <p:sldId id="989" r:id="rId31"/>
    <p:sldId id="990" r:id="rId32"/>
    <p:sldId id="991" r:id="rId33"/>
    <p:sldId id="992" r:id="rId34"/>
    <p:sldId id="96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494" autoAdjust="0"/>
  </p:normalViewPr>
  <p:slideViewPr>
    <p:cSldViewPr snapToGrid="0">
      <p:cViewPr varScale="1">
        <p:scale>
          <a:sx n="49" d="100"/>
          <a:sy n="49" d="100"/>
        </p:scale>
        <p:origin x="1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7FA43-3FB2-4652-85FA-BD47B973155B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57806-1756-4D05-BF2B-3A99C960812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255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Kolkata – </a:t>
            </a:r>
            <a:r>
              <a:rPr lang="en-US" b="0" i="0" dirty="0" err="1">
                <a:solidFill>
                  <a:srgbClr val="212529"/>
                </a:solidFill>
                <a:effectLst/>
                <a:latin typeface="system-ui"/>
              </a:rPr>
              <a:t>Bardman</a:t>
            </a: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 – Durgapur - Asansol</a:t>
            </a:r>
            <a:br>
              <a:rPr lang="en-US" b="0" i="0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You are a bus driver, at the 1</a:t>
            </a:r>
            <a:r>
              <a:rPr lang="en-US" b="0" i="0" baseline="30000" dirty="0">
                <a:solidFill>
                  <a:srgbClr val="212529"/>
                </a:solidFill>
                <a:effectLst/>
                <a:latin typeface="system-ui"/>
              </a:rPr>
              <a:t>st</a:t>
            </a: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 stop 8 people get on, the road is bumpy and the bus is on its way to Asansol. At the 2</a:t>
            </a:r>
            <a:r>
              <a:rPr lang="en-US" b="0" i="0" baseline="30000" dirty="0">
                <a:solidFill>
                  <a:srgbClr val="212529"/>
                </a:solidFill>
                <a:effectLst/>
                <a:latin typeface="system-ui"/>
              </a:rPr>
              <a:t>nd</a:t>
            </a: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 stop 2 people get off and 2 more people get on. There is an infant on the bus who starts crying. The bus reached another stop where 1 person gets off. Finally, the bus is about to reach Asansol, on the 2</a:t>
            </a:r>
            <a:r>
              <a:rPr lang="en-US" b="0" i="0" baseline="30000" dirty="0">
                <a:solidFill>
                  <a:srgbClr val="212529"/>
                </a:solidFill>
                <a:effectLst/>
                <a:latin typeface="system-ui"/>
              </a:rPr>
              <a:t>nd</a:t>
            </a: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 last stop 3 more people get on and 2 get off again. </a:t>
            </a:r>
          </a:p>
          <a:p>
            <a:pPr marL="158750" indent="0">
              <a:buNone/>
            </a:pPr>
            <a:r>
              <a:rPr lang="en-US" b="0" i="0" dirty="0">
                <a:solidFill>
                  <a:srgbClr val="212529"/>
                </a:solidFill>
                <a:effectLst/>
                <a:latin typeface="system-ui"/>
              </a:rPr>
              <a:t>The question for all of you is - How old is the bus driver?</a:t>
            </a:r>
            <a:r>
              <a:rPr lang="en-IN" dirty="0"/>
              <a:t>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698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Contribution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1515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Impact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4002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Problem Solution Benefit</a:t>
            </a:r>
          </a:p>
          <a:p>
            <a:r>
              <a:rPr lang="en-IN" dirty="0"/>
              <a:t>Umbrella Example</a:t>
            </a:r>
            <a:br>
              <a:rPr lang="en-IN" dirty="0"/>
            </a:b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67051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Goal – The Obstacle – The Transformation</a:t>
            </a:r>
          </a:p>
          <a:p>
            <a:r>
              <a:rPr lang="en-US" dirty="0" err="1"/>
              <a:t>Chakde</a:t>
            </a:r>
            <a:r>
              <a:rPr lang="en-US" dirty="0"/>
              <a:t> India</a:t>
            </a:r>
          </a:p>
          <a:p>
            <a:r>
              <a:rPr lang="en-US" dirty="0"/>
              <a:t>The journey of becoming a CA</a:t>
            </a:r>
          </a:p>
          <a:p>
            <a:br>
              <a:rPr lang="en-US" dirty="0"/>
            </a:br>
            <a:r>
              <a:rPr lang="en-US" dirty="0"/>
              <a:t>The Goal – </a:t>
            </a:r>
            <a:r>
              <a:rPr lang="en-US" dirty="0" err="1"/>
              <a:t>Indpendent</a:t>
            </a:r>
            <a:br>
              <a:rPr lang="en-US" dirty="0"/>
            </a:br>
            <a:r>
              <a:rPr lang="en-US" dirty="0"/>
              <a:t>Obstacle Time </a:t>
            </a:r>
            <a:br>
              <a:rPr lang="en-US" dirty="0"/>
            </a:br>
            <a:r>
              <a:rPr lang="en-US" dirty="0"/>
              <a:t>Transformation – Become a non-perfectionist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4973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 back to anxiety </a:t>
            </a:r>
            <a:br>
              <a:rPr lang="en-US" dirty="0"/>
            </a:br>
            <a:r>
              <a:rPr lang="en-US" dirty="0"/>
              <a:t>Happy </a:t>
            </a:r>
            <a:br>
              <a:rPr lang="en-US" dirty="0"/>
            </a:br>
            <a:r>
              <a:rPr lang="en-US" dirty="0"/>
              <a:t>Sad </a:t>
            </a:r>
          </a:p>
          <a:p>
            <a:r>
              <a:rPr lang="en-US" dirty="0"/>
              <a:t>Naughty</a:t>
            </a:r>
          </a:p>
          <a:p>
            <a:r>
              <a:rPr lang="en-US"/>
              <a:t>Angry</a:t>
            </a:r>
            <a:br>
              <a:rPr lang="en-US"/>
            </a:br>
            <a:r>
              <a:rPr lang="en-US"/>
              <a:t>Excited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118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the discussion on how the speaker expressed concern towards the deepest fears of the audience – Compassion </a:t>
            </a:r>
          </a:p>
          <a:p>
            <a:r>
              <a:rPr lang="en-US" dirty="0"/>
              <a:t>Ask Participants to note down how they can show compassion towards their team members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60038-57A8-47E9-92F0-E6367B7ACF2F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1673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biggest enemy</a:t>
            </a:r>
            <a:br>
              <a:rPr lang="en-US" dirty="0"/>
            </a:br>
            <a:r>
              <a:rPr lang="en-US" dirty="0"/>
              <a:t>Anxiety is the biggest enemy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75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– Belly Breathing </a:t>
            </a:r>
            <a:br>
              <a:rPr lang="en-US" dirty="0"/>
            </a:br>
            <a:r>
              <a:rPr lang="en-US" dirty="0"/>
              <a:t>think about how you are going to help them.</a:t>
            </a:r>
            <a:br>
              <a:rPr lang="en-US" dirty="0"/>
            </a:b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0483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– of talking in spellings </a:t>
            </a:r>
            <a:br>
              <a:rPr lang="en-US" dirty="0"/>
            </a:b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485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Tongue Twisters </a:t>
            </a:r>
            <a:br>
              <a:rPr lang="en-US" dirty="0"/>
            </a:br>
            <a:r>
              <a:rPr lang="en-US" dirty="0"/>
              <a:t>I slit a sheet </a:t>
            </a:r>
            <a:br>
              <a:rPr lang="en-US" dirty="0"/>
            </a:br>
            <a:r>
              <a:rPr lang="en-US" dirty="0"/>
              <a:t>A sheet I slit </a:t>
            </a:r>
            <a:br>
              <a:rPr lang="en-US" dirty="0"/>
            </a:br>
            <a:r>
              <a:rPr lang="en-US" dirty="0"/>
              <a:t>On that Slitted sheet, I sit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9962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authenticity Activity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270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Trust Building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1930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Ground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7806-1756-4D05-BF2B-3A99C9608124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7414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3030-4B8C-6518-B600-5611C60B6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52AF-5407-C7C9-90AA-2894CB69B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BB94-0591-4659-E413-4CF5A4D43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A7E65-76CF-5D14-F7EB-B8D57A7F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FCA6B-AE6B-1044-9F53-24940FCA7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700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DB04B-BAF6-E14E-732F-C5D73663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98E2D-D11D-411A-73E6-03ADFADE5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D0BCD-F317-D023-47AA-EE78E1FB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C260-09FE-7F73-DC6E-4AD43549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95876-7BA3-CE82-207F-E301710B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275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717379-3C44-8EF2-D970-6BCC7AFB7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9EDEA-99A5-D234-9684-2E02C0682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BDD73-A190-3626-D0ED-90AAB7CE1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35B8F-BCA6-DE6C-D3D6-46E8141C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91A91-8514-EA59-C19D-D7739420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311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19598-AB14-611C-3D27-AC922025B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09766-BA1B-0548-A114-88B6BE5A3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62487-C43F-06A1-EC1A-11EBC676E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3FF22-8F92-E0E2-E80C-64D956F6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12424-681F-D7EA-3C67-DF249737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96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FCD3-BFCC-A4EB-4387-F85D8524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6F683-54C7-3C0E-04E4-2DBE62043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0D7FB-3476-82C2-75A1-62AF4D0F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D2F4B-76B7-DE1D-D89B-C02163C1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B0E80-B2B3-0249-12D9-03C039C4C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845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5556B-3E72-FAA7-06EE-8FA434094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4874B-C617-B457-A170-8EFC566AF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BEE02-AB4D-FBA5-766D-B856A7664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960DF-9887-A33A-B1BC-7CC496451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CF80B-73F1-0235-3F96-AC961E7B7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CBBA3-5C21-286B-323B-7C05919C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4493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EA96-111F-896A-9F05-E066490B6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069EA-C37A-EC70-B8C9-E986A5117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ECFE1-178D-6E70-9E6F-62EE8655D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8AD247-90C1-39C6-4DB7-5CBE37E6A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C8CA86-9F6E-5E5F-5B0E-3C4E97FB23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F549F-EE9F-2FE1-7094-CDABAC0D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EFD1A-79AA-1668-6ACE-E2E7338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32C85-2808-A13F-38D2-3E265765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270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AF78-2BCD-AE1C-4CD5-44D5712B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E54FD5-59F1-B6D6-ACAD-D3E30AB1C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02CC2-29C4-3C08-B237-DF15757D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B5E3E8-C891-455B-29E3-D827BF3F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4503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5C161C-DBFB-AC3A-5ABE-B4CCBE218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39A3CE-D177-E0B8-2B61-A2DEF889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1E6C9-3AE2-1E55-039C-F93B85CB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905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97AE-BAB4-CDBD-8C09-FD26747C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19B20-D25B-F18F-5676-0A181C0A8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7295E-9F15-5BE5-73E0-C4327C251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17C0C-3144-4AC4-1D4E-D5C990B2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7535AC-B5D6-1A2E-79F9-95FA61D47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29CC6-5802-2A66-6375-36CE627D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845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0504-DC01-B3AA-D5CF-08A6B2176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0154F-0D98-0FE9-9832-BA658958C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F2269-407D-B3D8-FD48-57F51D89F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6F935-B9A5-E2ED-B3AC-1E8B188B6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65E5B-752B-7769-D33E-24A3BF476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023C9-5200-3411-9C3D-DAE460CA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050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230AA-8B90-7246-D7D6-354444FA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0EC20-94BE-0403-2E8C-E875387E2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8501B-4FA5-7928-E427-38A8C72B4D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62882-1703-4369-A86C-67794D819E6D}" type="datetimeFigureOut">
              <a:rPr lang="en-IN" smtClean="0"/>
              <a:t>07-03-2026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7D98B-6D0E-881E-4B5E-8B7D8545A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94B02-2632-95C5-F069-6731A197D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5E96B-2624-441A-83DB-ACC3AA2DE44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053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ang — Stephen Andrew Murrill">
            <a:extLst>
              <a:ext uri="{FF2B5EF4-FFF2-40B4-BE49-F238E27FC236}">
                <a16:creationId xmlns:a16="http://schemas.microsoft.com/office/drawing/2014/main" id="{42F8F45E-3A2E-1861-445D-D7DBE4728C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491"/>
            <a:ext cx="12192000" cy="3823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13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249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B868D4-1AE1-185F-D5E0-64822C0F34E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789709"/>
            <a:ext cx="9677400" cy="527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6817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439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0,692 Making Choices Stock Vectors and Vector Art | Shutterstock">
            <a:extLst>
              <a:ext uri="{FF2B5EF4-FFF2-40B4-BE49-F238E27FC236}">
                <a16:creationId xmlns:a16="http://schemas.microsoft.com/office/drawing/2014/main" id="{D2DB84BD-4B0A-5C57-D9D9-65FEB27DA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3"/>
          <a:stretch>
            <a:fillRect/>
          </a:stretch>
        </p:blipFill>
        <p:spPr bwMode="auto">
          <a:xfrm>
            <a:off x="2286000" y="1102974"/>
            <a:ext cx="7620000" cy="4652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412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14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0+ Tongue Twist Stock Illustrations, Royalty-Free Vector Graphics &amp; Clip  Art - iStock | Tongue twister, Tongue tied, Sticking out tongue">
            <a:extLst>
              <a:ext uri="{FF2B5EF4-FFF2-40B4-BE49-F238E27FC236}">
                <a16:creationId xmlns:a16="http://schemas.microsoft.com/office/drawing/2014/main" id="{8BE53399-DD23-6F44-2D63-BB4BC5199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93"/>
                    </a14:imgEffect>
                    <a14:imgEffect>
                      <a14:saturation sat="5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514350"/>
            <a:ext cx="6223000" cy="582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11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23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EB97E-DCB2-8CC5-F963-745AF9EF0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E7D2A-E829-2D68-5914-23DAB6B6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200" y="-1530465"/>
            <a:ext cx="16123920" cy="879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23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3A876-54B2-6391-AD8D-96AB28359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A2F310-9B00-7990-42E4-E7D5C6E1C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117" y="-1511010"/>
            <a:ext cx="16123920" cy="879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32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alues Stock Illustrations – 27,720 Values Stock Illustrations, Vectors &amp;  Clipart - Dreamstime">
            <a:extLst>
              <a:ext uri="{FF2B5EF4-FFF2-40B4-BE49-F238E27FC236}">
                <a16:creationId xmlns:a16="http://schemas.microsoft.com/office/drawing/2014/main" id="{2A0A696E-4F0B-9C77-FE6E-88565516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866" y="431800"/>
            <a:ext cx="3996267" cy="599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59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ndhi part 1">
            <a:hlinkClick r:id="" action="ppaction://media"/>
            <a:extLst>
              <a:ext uri="{FF2B5EF4-FFF2-40B4-BE49-F238E27FC236}">
                <a16:creationId xmlns:a16="http://schemas.microsoft.com/office/drawing/2014/main" id="{7BFCB504-17DA-ECF5-2997-A27040CD50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753" end="37455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6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567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4,600+ Origins Stock Illustrations, Royalty-Free Vector Graphics &amp; Clip Art  - iStock | Covid origins, Food origins, Coronavirus origins">
            <a:extLst>
              <a:ext uri="{FF2B5EF4-FFF2-40B4-BE49-F238E27FC236}">
                <a16:creationId xmlns:a16="http://schemas.microsoft.com/office/drawing/2014/main" id="{32A0DCA3-8419-E8C9-1DFD-615092D3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514350"/>
            <a:ext cx="5829300" cy="582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62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042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eing a Contribution in the Dance Learning Process — Ballroom Dance Chicago">
            <a:extLst>
              <a:ext uri="{FF2B5EF4-FFF2-40B4-BE49-F238E27FC236}">
                <a16:creationId xmlns:a16="http://schemas.microsoft.com/office/drawing/2014/main" id="{0273D592-00F9-DB12-FEF6-A717BF34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2" y="1131094"/>
            <a:ext cx="11741795" cy="4595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41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845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pact evaluation of policies, programmes and projects | ITCILO">
            <a:extLst>
              <a:ext uri="{FF2B5EF4-FFF2-40B4-BE49-F238E27FC236}">
                <a16:creationId xmlns:a16="http://schemas.microsoft.com/office/drawing/2014/main" id="{3CFC1D21-2ABD-2A41-FFC6-E4EBB5EAF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4" y="1512094"/>
            <a:ext cx="11514931" cy="383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34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504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B5D2B-6007-7FDC-0F12-398E69FC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43345"/>
            <a:ext cx="10947400" cy="59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60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58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oblem Solution Benefits PowerPoint and Google Slides Template - PPT Slides">
            <a:extLst>
              <a:ext uri="{FF2B5EF4-FFF2-40B4-BE49-F238E27FC236}">
                <a16:creationId xmlns:a16="http://schemas.microsoft.com/office/drawing/2014/main" id="{740D7026-DF6F-074E-2593-2E0B20FC1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2" b="29116"/>
          <a:stretch>
            <a:fillRect/>
          </a:stretch>
        </p:blipFill>
        <p:spPr bwMode="auto">
          <a:xfrm>
            <a:off x="409716" y="914400"/>
            <a:ext cx="11372567" cy="5029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07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78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280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5,800+ Transformation Journey Stock Illustrations, Royalty-Free Vector  Graphics &amp; Clip Art - iStock | Transformational, Transformation abstract,  Challenges">
            <a:extLst>
              <a:ext uri="{FF2B5EF4-FFF2-40B4-BE49-F238E27FC236}">
                <a16:creationId xmlns:a16="http://schemas.microsoft.com/office/drawing/2014/main" id="{26BC8471-DD7C-9B06-DD4D-9DABDC35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43" y="692846"/>
            <a:ext cx="7110513" cy="5472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9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733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1;p7">
            <a:extLst>
              <a:ext uri="{FF2B5EF4-FFF2-40B4-BE49-F238E27FC236}">
                <a16:creationId xmlns:a16="http://schemas.microsoft.com/office/drawing/2014/main" id="{2C63FB9D-B428-7270-D4FA-1F23A403BA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9199" y="873312"/>
            <a:ext cx="4508499" cy="511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oogle Shape;192;p7" descr="Juggler Three Balls Photos - Free &amp; Royalty-Free Stock Photos from  Dreamstime">
            <a:extLst>
              <a:ext uri="{FF2B5EF4-FFF2-40B4-BE49-F238E27FC236}">
                <a16:creationId xmlns:a16="http://schemas.microsoft.com/office/drawing/2014/main" id="{080CCE2B-1ACA-D71F-57D6-882071BAA5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799" t="1" r="29197" b="56811"/>
          <a:stretch>
            <a:fillRect/>
          </a:stretch>
        </p:blipFill>
        <p:spPr>
          <a:xfrm>
            <a:off x="6388101" y="873313"/>
            <a:ext cx="4508499" cy="5111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9894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1AC58256-BCFC-2825-B231-C741F6E52B97}"/>
              </a:ext>
            </a:extLst>
          </p:cNvPr>
          <p:cNvSpPr/>
          <p:nvPr/>
        </p:nvSpPr>
        <p:spPr>
          <a:xfrm>
            <a:off x="-2616045" y="-101364"/>
            <a:ext cx="2078835" cy="4517055"/>
          </a:xfrm>
          <a:custGeom>
            <a:avLst/>
            <a:gdLst/>
            <a:ahLst/>
            <a:cxnLst/>
            <a:rect l="l" t="t" r="r" b="b"/>
            <a:pathLst>
              <a:path w="5209942" h="10751817">
                <a:moveTo>
                  <a:pt x="0" y="0"/>
                </a:moveTo>
                <a:lnTo>
                  <a:pt x="5209942" y="0"/>
                </a:lnTo>
                <a:lnTo>
                  <a:pt x="5209942" y="10751817"/>
                </a:lnTo>
                <a:lnTo>
                  <a:pt x="0" y="107518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71" r="-6471"/>
            </a:stretch>
          </a:blipFill>
        </p:spPr>
        <p:txBody>
          <a:bodyPr/>
          <a:lstStyle/>
          <a:p>
            <a:endParaRPr lang="en-IN" sz="120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6F0BE67-7D94-FCFD-4D43-5877F5BD3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09460" y="1926550"/>
            <a:ext cx="3004899" cy="30048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80A01-3BF8-416A-B827-6CBFD85965B0}"/>
              </a:ext>
            </a:extLst>
          </p:cNvPr>
          <p:cNvSpPr txBox="1"/>
          <p:nvPr/>
        </p:nvSpPr>
        <p:spPr>
          <a:xfrm>
            <a:off x="4790710" y="5187443"/>
            <a:ext cx="736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ANUPRIYA CHOWDHARY</a:t>
            </a:r>
          </a:p>
          <a:p>
            <a:pPr algn="ctr"/>
            <a:r>
              <a:rPr lang="en-US" sz="2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Storyteller, Author, Speaker, Coach</a:t>
            </a:r>
            <a:endParaRPr lang="en-IN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FE33D-BC15-432A-3C77-194700F30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010" y="1996899"/>
            <a:ext cx="1831493" cy="1831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A5F1AE-E190-6268-6105-5AC5938B14E9}"/>
              </a:ext>
            </a:extLst>
          </p:cNvPr>
          <p:cNvSpPr txBox="1"/>
          <p:nvPr/>
        </p:nvSpPr>
        <p:spPr>
          <a:xfrm>
            <a:off x="7467602" y="1024225"/>
            <a:ext cx="4099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Follow me</a:t>
            </a:r>
            <a:endParaRPr lang="en-IN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95E811-8E56-6217-3B57-4362B21DA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572" y="-1947411"/>
            <a:ext cx="7848032" cy="104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05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ndhi part 2">
            <a:hlinkClick r:id="" action="ppaction://media"/>
            <a:extLst>
              <a:ext uri="{FF2B5EF4-FFF2-40B4-BE49-F238E27FC236}">
                <a16:creationId xmlns:a16="http://schemas.microsoft.com/office/drawing/2014/main" id="{DD5511F6-D6F0-3C59-40E4-0F3F75D33A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77" end="57055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2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539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A47C4-069E-F10F-E5B9-3091A5B57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" y="563880"/>
            <a:ext cx="10505440" cy="573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4494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4A061F-D607-A122-4C61-D2F35D6CAC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456738"/>
            <a:ext cx="10637520" cy="5802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520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4F9EF5-705E-2F59-0E43-1F766B3A6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" y="633152"/>
            <a:ext cx="10251440" cy="559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8260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F77CE-3461-568E-8CFE-58CBA1D32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CBCA46-4F6C-3949-D15F-10C4C7B32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6200" y="-1530465"/>
            <a:ext cx="16123920" cy="879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329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283</Words>
  <Application>Microsoft Office PowerPoint</Application>
  <PresentationFormat>Widescreen</PresentationFormat>
  <Paragraphs>39</Paragraphs>
  <Slides>34</Slides>
  <Notes>14</Notes>
  <HiddenSlides>2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system-ui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Anupriya Chowdhary</dc:creator>
  <cp:lastModifiedBy>Anupriya Chowdhary</cp:lastModifiedBy>
  <cp:revision>10</cp:revision>
  <dcterms:created xsi:type="dcterms:W3CDTF">2026-03-06T17:11:58Z</dcterms:created>
  <dcterms:modified xsi:type="dcterms:W3CDTF">2026-03-07T04:47:27Z</dcterms:modified>
</cp:coreProperties>
</file>