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1" r:id="rId5"/>
    <p:sldId id="262" r:id="rId6"/>
    <p:sldId id="263" r:id="rId7"/>
    <p:sldId id="267" r:id="rId8"/>
    <p:sldId id="268" r:id="rId9"/>
    <p:sldId id="269" r:id="rId10"/>
    <p:sldId id="266" r:id="rId11"/>
    <p:sldId id="271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191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645920"/>
            <a:ext cx="5029200" cy="5029200"/>
          </a:xfrm>
          <a:prstGeom prst="ellipse">
            <a:avLst/>
          </a:prstGeom>
          <a:solidFill>
            <a:srgbClr val="C2185B">
              <a:alpha val="12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C9922A">
              <a:alpha val="18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152A5E">
              <a:alpha val="4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8016" cy="5143500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320040" y="2011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kern="0" spc="250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INSTITUTE OF CHARTERED ACCOUNTANTS OF INDIA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274320" y="1627632"/>
            <a:ext cx="713232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ICAI COMMITTEE</a:t>
            </a:r>
            <a:endParaRPr lang="en-US" sz="56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5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OPPORTUNITIES</a:t>
            </a:r>
            <a:endParaRPr lang="en-US" sz="5600" dirty="0"/>
          </a:p>
        </p:txBody>
      </p:sp>
      <p:sp>
        <p:nvSpPr>
          <p:cNvPr id="10" name="Text 7"/>
          <p:cNvSpPr/>
          <p:nvPr/>
        </p:nvSpPr>
        <p:spPr>
          <a:xfrm>
            <a:off x="274320" y="3337560"/>
            <a:ext cx="756114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F8C8D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Complete Guide for Women CA Members- By CA Ravi Kumar Patwa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274320" y="3822192"/>
            <a:ext cx="4754880" cy="45720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Shape 9"/>
          <p:cNvSpPr/>
          <p:nvPr/>
        </p:nvSpPr>
        <p:spPr>
          <a:xfrm>
            <a:off x="274320" y="3913632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C2185B">
              <a:alpha val="80000"/>
            </a:srgbClr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274320" y="3913632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WYWMEC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274320" y="4261104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00796B">
              <a:alpha val="80000"/>
            </a:srgbClr>
          </a:solidFill>
          <a:ln w="12700">
            <a:solidFill>
              <a:srgbClr val="00796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274320" y="4261104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Research Committee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274320" y="4608576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6A1B9A">
              <a:alpha val="80000"/>
            </a:srgbClr>
          </a:solidFill>
          <a:ln w="127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4"/>
          <p:cNvSpPr/>
          <p:nvPr/>
        </p:nvSpPr>
        <p:spPr>
          <a:xfrm>
            <a:off x="274320" y="4608576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Peer Review Board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3566160" y="3913632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2E7D32">
              <a:alpha val="80000"/>
            </a:srgbClr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3566160" y="3913632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FRRB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3566160" y="4261104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E65100">
              <a:alpha val="80000"/>
            </a:srgbClr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n-IN" b="1" dirty="0"/>
          </a:p>
        </p:txBody>
      </p:sp>
      <p:sp>
        <p:nvSpPr>
          <p:cNvPr id="21" name="Text 18"/>
          <p:cNvSpPr/>
          <p:nvPr/>
        </p:nvSpPr>
        <p:spPr>
          <a:xfrm>
            <a:off x="3566160" y="4261104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TAQRB</a:t>
            </a:r>
            <a:endParaRPr lang="en-US" sz="1400" dirty="0"/>
          </a:p>
        </p:txBody>
      </p:sp>
      <p:sp>
        <p:nvSpPr>
          <p:cNvPr id="22" name="Shape 19"/>
          <p:cNvSpPr/>
          <p:nvPr/>
        </p:nvSpPr>
        <p:spPr>
          <a:xfrm>
            <a:off x="3566160" y="4608576"/>
            <a:ext cx="3063240" cy="292608"/>
          </a:xfrm>
          <a:prstGeom prst="roundRect">
            <a:avLst>
              <a:gd name="adj" fmla="val 15625"/>
            </a:avLst>
          </a:prstGeom>
          <a:solidFill>
            <a:srgbClr val="2E75B6">
              <a:alpha val="80000"/>
            </a:srgbClr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Text 20"/>
          <p:cNvSpPr/>
          <p:nvPr/>
        </p:nvSpPr>
        <p:spPr>
          <a:xfrm>
            <a:off x="3566160" y="4608576"/>
            <a:ext cx="3063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CFMIP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6583680" y="4343400"/>
            <a:ext cx="2286000" cy="594360"/>
          </a:xfrm>
          <a:prstGeom prst="roundRect">
            <a:avLst>
              <a:gd name="adj" fmla="val 12308"/>
            </a:avLst>
          </a:prstGeom>
          <a:solidFill>
            <a:srgbClr val="1E3A7A"/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2"/>
          <p:cNvSpPr/>
          <p:nvPr/>
        </p:nvSpPr>
        <p:spPr>
          <a:xfrm>
            <a:off x="6583680" y="434340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AI &amp; Emerging Tech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C9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7955280" y="4818888"/>
            <a:ext cx="1005840" cy="320040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7955280" y="4818888"/>
            <a:ext cx="1005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1400" dirty="0"/>
          </a:p>
        </p:txBody>
      </p:sp>
      <p:sp>
        <p:nvSpPr>
          <p:cNvPr id="8" name="Shape 17">
            <a:extLst>
              <a:ext uri="{FF2B5EF4-FFF2-40B4-BE49-F238E27FC236}">
                <a16:creationId xmlns:a16="http://schemas.microsoft.com/office/drawing/2014/main" id="{5EA59680-27DB-C2A4-1122-6D9AFED00543}"/>
              </a:ext>
            </a:extLst>
          </p:cNvPr>
          <p:cNvSpPr/>
          <p:nvPr/>
        </p:nvSpPr>
        <p:spPr>
          <a:xfrm>
            <a:off x="6787056" y="3901967"/>
            <a:ext cx="2111000" cy="326344"/>
          </a:xfrm>
          <a:prstGeom prst="roundRect">
            <a:avLst>
              <a:gd name="adj" fmla="val 15625"/>
            </a:avLst>
          </a:prstGeom>
          <a:solidFill>
            <a:schemeClr val="accent1">
              <a:lumMod val="50000"/>
              <a:alpha val="80000"/>
            </a:schemeClr>
          </a:solidFill>
          <a:ln w="12700">
            <a:noFill/>
            <a:prstDash val="solid"/>
          </a:ln>
        </p:spPr>
        <p:txBody>
          <a:bodyPr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Exam Committee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MASTER HONORARIUM REFERENCE — ALL COMMITTEES</a:t>
            </a:r>
            <a:endParaRPr lang="en-US" sz="24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" y="841248"/>
          <a:ext cx="4407408" cy="422910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0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Committee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Role / Engagement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Rate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FRRB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Technical Reviewer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₹20,000 + 3 CPE hrs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FRRB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Reviewer Group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₹7,500 / report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E651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TAQRB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Technical Reviewer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₹15,000 / report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E651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TAQRB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Reviewer Group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₹7,500 / report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2E75B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CFMIP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Faculty (Lectures)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₹3,000 / hour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2E75B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CFMIP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BGM Author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₹500/pg, max ₹50K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6A1B9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Review Board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Reviewer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₹15K–₹5L (by firm size)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6A1B9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Peer Review Board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Faculty — Training Prog.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₹3,000 / hour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079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Doctoral Scholarship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₹75,000 / month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079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Project Grant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Up to ₹10,00,000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079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Short-Term Study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₹1,00,000 / study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C218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 Journal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Article Author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₹15,000 + GST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C2185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 Journal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Article Reviewer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₹2,500 + GST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2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681728" y="841248"/>
          <a:ext cx="4325112" cy="3863340"/>
        </p:xfrm>
        <a:graphic>
          <a:graphicData uri="http://schemas.openxmlformats.org/drawingml/2006/table">
            <a:tbl>
              <a:tblPr/>
              <a:tblGrid>
                <a:gridCol w="1170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Committee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Role / Engagement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C9922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Rate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7B1FA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Observer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₹3,750 / session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7B1FA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Examiner — Final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₹250 / answer book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7B1FA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Examiner — Inter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₹200 / answer book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7B1FA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Examiner — Foundation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₹160 / answer book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Board of Studies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LVC Faculty — CA Final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₹11,000 / session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Board of Studies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LVC Faculty — CA Inter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₹9,000 / session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Board of Studies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Study Material — Author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₹500 / page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Board of Studies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Study Material — Reviewer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₹200 / page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2E75B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Cert./PQ Courses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Faculty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₹1,000–₹3,000 / hour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079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Committee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Annual Report Review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₹2,500 + 1 CPE hr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00796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Comm.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Publication Author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4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₹20,000–₹48,000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b="1" dirty="0">
                          <a:solidFill>
                            <a:srgbClr val="E651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IEPFA Programs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85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Resource Person / Faculty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D1B3E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₹5,000–₹7,000 / prog.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Shape 2"/>
          <p:cNvSpPr/>
          <p:nvPr/>
        </p:nvSpPr>
        <p:spPr>
          <a:xfrm>
            <a:off x="0" y="4956048"/>
            <a:ext cx="9144000" cy="187452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3"/>
          <p:cNvSpPr/>
          <p:nvPr/>
        </p:nvSpPr>
        <p:spPr>
          <a:xfrm>
            <a:off x="274320" y="4956048"/>
            <a:ext cx="8595360" cy="1874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figures sourced from official ICAI documents &amp; verified via ICAI website | Rates may vary by batch/CPE guidelines | 2026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ank You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corCircle1"/>
          <p:cNvSpPr/>
          <p:nvPr/>
        </p:nvSpPr>
        <p:spPr>
          <a:xfrm>
            <a:off x="6400000" y="-1200000"/>
            <a:ext cx="4200000" cy="4200000"/>
          </a:xfrm>
          <a:prstGeom prst="ellipse">
            <a:avLst/>
          </a:prstGeom>
          <a:solidFill>
            <a:srgbClr val="6A1B9A">
              <a:alpha val="18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DecorCircle2"/>
          <p:cNvSpPr/>
          <p:nvPr/>
        </p:nvSpPr>
        <p:spPr>
          <a:xfrm>
            <a:off x="-900000" y="3400000"/>
            <a:ext cx="3000000" cy="3000000"/>
          </a:xfrm>
          <a:prstGeom prst="ellipse">
            <a:avLst/>
          </a:prstGeom>
          <a:solidFill>
            <a:srgbClr val="00796B">
              <a:alpha val="14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opAccentBar"/>
          <p:cNvSpPr/>
          <p:nvPr/>
        </p:nvSpPr>
        <p:spPr>
          <a:xfrm>
            <a:off x="0" y="0"/>
            <a:ext cx="9144000" cy="22000"/>
          </a:xfrm>
          <a:prstGeom prst="rect">
            <a:avLst/>
          </a:prstGeom>
          <a:solidFill>
            <a:srgbClr val="FFB3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HeaderStrip"/>
          <p:cNvSpPr/>
          <p:nvPr/>
        </p:nvSpPr>
        <p:spPr>
          <a:xfrm>
            <a:off x="0" y="22000"/>
            <a:ext cx="9144000" cy="720000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HeaderText"/>
          <p:cNvSpPr/>
          <p:nvPr/>
        </p:nvSpPr>
        <p:spPr>
          <a:xfrm>
            <a:off x="228600" y="22000"/>
            <a:ext cx="8686800" cy="72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</a:rPr>
              <a:t>ICAI COMMITTEE OPPORTUNITIES  |  2026</a:t>
            </a:r>
            <a:endParaRPr lang="en-US" sz="1600" dirty="0"/>
          </a:p>
        </p:txBody>
      </p:sp>
      <p:sp>
        <p:nvSpPr>
          <p:cNvPr id="7" name="CenterCard"/>
          <p:cNvSpPr/>
          <p:nvPr/>
        </p:nvSpPr>
        <p:spPr>
          <a:xfrm>
            <a:off x="1371600" y="1200000"/>
            <a:ext cx="6400800" cy="3200000"/>
          </a:xfrm>
          <a:prstGeom prst="roundRect">
            <a:avLst>
              <a:gd name="adj" fmla="val 20000"/>
            </a:avLst>
          </a:prstGeom>
          <a:solidFill>
            <a:srgbClr val="111E40"/>
          </a:solidFill>
          <a:ln w="25400">
            <a:solidFill>
              <a:srgbClr val="6A1B9A">
                <a:alpha val="70000"/>
              </a:srgbClr>
            </a:solidFill>
            <a:prstDash val="solid"/>
          </a:ln>
          <a:effectLst>
            <a:outerShdw blurRad="400000" dist="80000" dir="5400000" rotWithShape="0">
              <a:srgbClr val="6A1B9A">
                <a:alpha val="2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CardDivider"/>
          <p:cNvSpPr/>
          <p:nvPr/>
        </p:nvSpPr>
        <p:spPr>
          <a:xfrm>
            <a:off x="2743200" y="2680000"/>
            <a:ext cx="3657600" cy="18000"/>
          </a:xfrm>
          <a:prstGeom prst="rect">
            <a:avLst/>
          </a:prstGeom>
          <a:solidFill>
            <a:srgbClr val="FFB3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hankYouText"/>
          <p:cNvSpPr/>
          <p:nvPr/>
        </p:nvSpPr>
        <p:spPr>
          <a:xfrm>
            <a:off x="1371600" y="1300000"/>
            <a:ext cx="6400800" cy="115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n-US" sz="8000" b="1" dirty="0">
                <a:solidFill>
                  <a:srgbClr val="FFFFFF"/>
                </a:solidFill>
                <a:latin typeface="Trebuchet MS" pitchFamily="34" charset="0"/>
              </a:rPr>
              <a:t>Thank You</a:t>
            </a:r>
            <a:endParaRPr lang="en-US" sz="8000" dirty="0"/>
          </a:p>
        </p:txBody>
      </p:sp>
      <p:sp>
        <p:nvSpPr>
          <p:cNvPr id="10" name="AuthorText"/>
          <p:cNvSpPr/>
          <p:nvPr/>
        </p:nvSpPr>
        <p:spPr>
          <a:xfrm>
            <a:off x="3536468" y="3215000"/>
            <a:ext cx="1781503" cy="42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>
              <a:buNone/>
            </a:pPr>
            <a:r>
              <a:rPr lang="en-US" sz="1050" b="0" i="1" dirty="0">
                <a:solidFill>
                  <a:srgbClr val="C8D6F0"/>
                </a:solidFill>
                <a:latin typeface="Calibri" pitchFamily="34" charset="0"/>
              </a:rPr>
              <a:t> </a:t>
            </a:r>
            <a:r>
              <a:rPr lang="en-US" sz="1050" b="1" i="0" dirty="0">
                <a:solidFill>
                  <a:srgbClr val="FFB300"/>
                </a:solidFill>
                <a:latin typeface="Trebuchet MS" pitchFamily="34" charset="0"/>
              </a:rPr>
              <a:t>CA Ravi Kumar Patwa</a:t>
            </a:r>
            <a:endParaRPr lang="en-US" sz="1050" dirty="0"/>
          </a:p>
        </p:txBody>
      </p:sp>
      <p:sp>
        <p:nvSpPr>
          <p:cNvPr id="12" name="FooterBar"/>
          <p:cNvSpPr/>
          <p:nvPr/>
        </p:nvSpPr>
        <p:spPr>
          <a:xfrm>
            <a:off x="228600" y="4900000"/>
            <a:ext cx="8686800" cy="195000"/>
          </a:xfrm>
          <a:prstGeom prst="rect">
            <a:avLst/>
          </a:prstGeom>
          <a:solidFill>
            <a:srgbClr val="6A1B9A">
              <a:alpha val="6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FooterText"/>
          <p:cNvSpPr/>
          <p:nvPr/>
        </p:nvSpPr>
        <p:spPr>
          <a:xfrm>
            <a:off x="228600" y="4900000"/>
            <a:ext cx="8686800" cy="195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buNone/>
            </a:pPr>
            <a:r>
              <a:rPr lang="en-US" sz="800" b="0" dirty="0">
                <a:solidFill>
                  <a:srgbClr val="C8D6F0"/>
                </a:solidFill>
                <a:latin typeface="Calibri" pitchFamily="34" charset="0"/>
              </a:rPr>
              <a:t>www.icai.org  |  Compiled exclusively from official ICAI documents  | 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1"/>
          <p:cNvSpPr/>
          <p:nvPr/>
        </p:nvSpPr>
        <p:spPr>
          <a:xfrm>
            <a:off x="228600" y="30000"/>
            <a:ext cx="8686800" cy="52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</a:rPr>
              <a:t>WMEC — Women Members Excellence Committee</a:t>
            </a:r>
          </a:p>
        </p:txBody>
      </p:sp>
      <p:sp>
        <p:nvSpPr>
          <p:cNvPr id="5" name="Text 2"/>
          <p:cNvSpPr/>
          <p:nvPr/>
        </p:nvSpPr>
        <p:spPr>
          <a:xfrm>
            <a:off x="228600" y="600000"/>
            <a:ext cx="8686800" cy="34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EFF8"/>
                </a:solidFill>
                <a:latin typeface="Calibri" pitchFamily="34" charset="0"/>
              </a:rPr>
              <a:t>Opportunities exclusively curated for Women CA Members</a:t>
            </a:r>
          </a:p>
        </p:txBody>
      </p:sp>
      <p:sp>
        <p:nvSpPr>
          <p:cNvPr id="100" name="TLCardBG"/>
          <p:cNvSpPr/>
          <p:nvPr/>
        </p:nvSpPr>
        <p:spPr>
          <a:xfrm>
            <a:off x="228600" y="2880000"/>
            <a:ext cx="4204800" cy="1980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1" name="TLHeaderBar"/>
          <p:cNvSpPr/>
          <p:nvPr/>
        </p:nvSpPr>
        <p:spPr>
          <a:xfrm>
            <a:off x="228600" y="2880000"/>
            <a:ext cx="4204800" cy="380000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Shape 5"/>
          <p:cNvSpPr/>
          <p:nvPr/>
        </p:nvSpPr>
        <p:spPr>
          <a:xfrm>
            <a:off x="292608" y="2950000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2970000"/>
            <a:ext cx="210000" cy="2100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10000" y="2880000"/>
            <a:ext cx="379340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</a:rPr>
              <a:t>Awards &amp; Recognition</a:t>
            </a:r>
          </a:p>
        </p:txBody>
      </p:sp>
      <p:sp>
        <p:nvSpPr>
          <p:cNvPr id="102" name="TLContent"/>
          <p:cNvSpPr/>
          <p:nvPr/>
        </p:nvSpPr>
        <p:spPr>
          <a:xfrm>
            <a:off x="290000" y="3290000"/>
            <a:ext cx="4100000" cy="154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228600" indent="-228600">
              <a:spcBef>
                <a:spcPts val="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Woman Lifetime Achievement Award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Woman of the Year Award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Woman Independent Director Award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Woman Startup Award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Woman In Social Service</a:t>
            </a:r>
          </a:p>
        </p:txBody>
      </p:sp>
      <p:sp>
        <p:nvSpPr>
          <p:cNvPr id="110" name="BLCardBG"/>
          <p:cNvSpPr/>
          <p:nvPr/>
        </p:nvSpPr>
        <p:spPr>
          <a:xfrm>
            <a:off x="228600" y="1010000"/>
            <a:ext cx="4204800" cy="1840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1" name="BLHeaderBar"/>
          <p:cNvSpPr/>
          <p:nvPr/>
        </p:nvSpPr>
        <p:spPr>
          <a:xfrm>
            <a:off x="228600" y="1010000"/>
            <a:ext cx="4204800" cy="380000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4" name="Shape 29"/>
          <p:cNvSpPr/>
          <p:nvPr/>
        </p:nvSpPr>
        <p:spPr>
          <a:xfrm>
            <a:off x="292608" y="1080000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1100000"/>
            <a:ext cx="210000" cy="210000"/>
          </a:xfrm>
          <a:prstGeom prst="rect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610000" y="1010000"/>
            <a:ext cx="379340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</a:rPr>
              <a:t>Mentorship — MentorMate</a:t>
            </a:r>
          </a:p>
        </p:txBody>
      </p:sp>
      <p:sp>
        <p:nvSpPr>
          <p:cNvPr id="112" name="BLContent"/>
          <p:cNvSpPr/>
          <p:nvPr/>
        </p:nvSpPr>
        <p:spPr>
          <a:xfrm>
            <a:off x="290000" y="1420000"/>
            <a:ext cx="4100000" cy="14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228600" indent="-228600">
              <a:spcBef>
                <a:spcPts val="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ICAI Mentorship Odyssey platform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One-to-one mentorship with senior CAs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Career clarity &amp; structured guidance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Personalised professional roadmap</a:t>
            </a:r>
          </a:p>
        </p:txBody>
      </p:sp>
      <p:sp>
        <p:nvSpPr>
          <p:cNvPr id="120" name="TRCardBG"/>
          <p:cNvSpPr/>
          <p:nvPr/>
        </p:nvSpPr>
        <p:spPr>
          <a:xfrm>
            <a:off x="4710600" y="1010000"/>
            <a:ext cx="4204800" cy="1840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21" name="TRHeaderBar"/>
          <p:cNvSpPr/>
          <p:nvPr/>
        </p:nvSpPr>
        <p:spPr>
          <a:xfrm>
            <a:off x="4710600" y="1010000"/>
            <a:ext cx="4204800" cy="3800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2" name="TRIconCircle"/>
          <p:cNvSpPr/>
          <p:nvPr/>
        </p:nvSpPr>
        <p:spPr>
          <a:xfrm>
            <a:off x="4774608" y="1080000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3" name="TRTitle"/>
          <p:cNvSpPr/>
          <p:nvPr/>
        </p:nvSpPr>
        <p:spPr>
          <a:xfrm>
            <a:off x="5092608" y="1010000"/>
            <a:ext cx="379340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</a:rPr>
              <a:t>Employment &amp; Career</a:t>
            </a:r>
          </a:p>
        </p:txBody>
      </p:sp>
      <p:sp>
        <p:nvSpPr>
          <p:cNvPr id="124" name="TRContent"/>
          <p:cNvSpPr/>
          <p:nvPr/>
        </p:nvSpPr>
        <p:spPr>
          <a:xfrm>
            <a:off x="4770000" y="1420000"/>
            <a:ext cx="4100000" cy="14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228600" indent="-228600">
              <a:spcBef>
                <a:spcPts val="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Flexi &amp; Part-time Portal (WFH jobs)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Placement drives for Women CAs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Pre-placement Orientation Programme</a:t>
            </a:r>
          </a:p>
          <a:p>
            <a:pPr marL="228600" indent="-228600">
              <a:spcBef>
                <a:spcPts val="5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Access to Flexi/Part-time vacancies</a:t>
            </a:r>
          </a:p>
        </p:txBody>
      </p:sp>
      <p:sp>
        <p:nvSpPr>
          <p:cNvPr id="130" name="BRCardBG"/>
          <p:cNvSpPr/>
          <p:nvPr/>
        </p:nvSpPr>
        <p:spPr>
          <a:xfrm>
            <a:off x="4710600" y="2880000"/>
            <a:ext cx="4204800" cy="1980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1" name="BRHeaderBar"/>
          <p:cNvSpPr/>
          <p:nvPr/>
        </p:nvSpPr>
        <p:spPr>
          <a:xfrm>
            <a:off x="4710600" y="2880000"/>
            <a:ext cx="4204800" cy="38000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2" name="BRIconCircle"/>
          <p:cNvSpPr/>
          <p:nvPr/>
        </p:nvSpPr>
        <p:spPr>
          <a:xfrm>
            <a:off x="4774608" y="2950000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3" name="BRTitle"/>
          <p:cNvSpPr/>
          <p:nvPr/>
        </p:nvSpPr>
        <p:spPr>
          <a:xfrm>
            <a:off x="5092608" y="2880000"/>
            <a:ext cx="3793400" cy="380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</a:rPr>
              <a:t>Speaker &amp; Faculty </a:t>
            </a:r>
            <a:r>
              <a:rPr lang="en-US" sz="1100" b="1">
                <a:solidFill>
                  <a:srgbClr val="FFFFFF"/>
                </a:solidFill>
                <a:latin typeface="Trebuchet MS" pitchFamily="34" charset="0"/>
              </a:rPr>
              <a:t>Roles </a:t>
            </a:r>
            <a:endParaRPr lang="en-US" sz="900" b="1" dirty="0">
              <a:solidFill>
                <a:srgbClr val="FFD54F"/>
              </a:solidFill>
              <a:latin typeface="Trebuchet MS" pitchFamily="34" charset="0"/>
            </a:endParaRPr>
          </a:p>
        </p:txBody>
      </p:sp>
      <p:sp>
        <p:nvSpPr>
          <p:cNvPr id="135" name="BRContent"/>
          <p:cNvSpPr/>
          <p:nvPr/>
        </p:nvSpPr>
        <p:spPr>
          <a:xfrm>
            <a:off x="4770000" y="3290000"/>
            <a:ext cx="4100000" cy="154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228600" indent="-228600">
              <a:spcBef>
                <a:spcPts val="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Women Residential Refresher Course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 Women Leadership Conclave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Yashaswini – IDOL Webinar Series (Faculty/Moderator)</a:t>
            </a:r>
          </a:p>
          <a:p>
            <a:pPr marL="228600" indent="-228600">
              <a:spcBef>
                <a:spcPts val="600"/>
              </a:spcBef>
              <a:buChar char="●"/>
            </a:pPr>
            <a:r>
              <a:rPr lang="en-US" sz="1000" dirty="0">
                <a:solidFill>
                  <a:srgbClr val="1A2A45"/>
                </a:solidFill>
                <a:latin typeface="Calibri" pitchFamily="34" charset="0"/>
              </a:rPr>
              <a:t>Capacity Building Programs at Branches</a:t>
            </a:r>
          </a:p>
        </p:txBody>
      </p:sp>
      <p:sp>
        <p:nvSpPr>
          <p:cNvPr id="71" name="Shape 6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2" name="Text 64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</a:rPr>
              <a:t>WYWMEC also facilitates digital presence initiatives and women-specific CPE programs across ICAI branches nationwide  |  icai.org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Committee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960120" y="47244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E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paid engagement streams for members — from ₹1 Lakh to ₹28.5 Lakhs over 3 years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51560"/>
            <a:ext cx="2048256" cy="373075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51560"/>
            <a:ext cx="2048256" cy="219456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5"/>
          <p:cNvSpPr/>
          <p:nvPr/>
        </p:nvSpPr>
        <p:spPr>
          <a:xfrm>
            <a:off x="201168" y="1051560"/>
            <a:ext cx="20482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8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EARNING</a:t>
            </a:r>
            <a:endParaRPr lang="en-US" sz="750" dirty="0"/>
          </a:p>
        </p:txBody>
      </p:sp>
      <p:sp>
        <p:nvSpPr>
          <p:cNvPr id="9" name="Shape 6"/>
          <p:cNvSpPr/>
          <p:nvPr/>
        </p:nvSpPr>
        <p:spPr>
          <a:xfrm>
            <a:off x="201168" y="1271016"/>
            <a:ext cx="2048256" cy="658368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256" y="1325880"/>
            <a:ext cx="64008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92608" y="19568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Doctoral Scholarship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310896" y="2532888"/>
            <a:ext cx="1828800" cy="658368"/>
          </a:xfrm>
          <a:prstGeom prst="rect">
            <a:avLst/>
          </a:prstGeom>
          <a:solidFill>
            <a:srgbClr val="00796B">
              <a:alpha val="88000"/>
            </a:srgbClr>
          </a:solidFill>
          <a:ln w="12700">
            <a:solidFill>
              <a:srgbClr val="00796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9"/>
          <p:cNvSpPr/>
          <p:nvPr/>
        </p:nvSpPr>
        <p:spPr>
          <a:xfrm>
            <a:off x="310896" y="2532888"/>
            <a:ext cx="1828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₹75,000/month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4" name="Text 10"/>
          <p:cNvSpPr/>
          <p:nvPr/>
        </p:nvSpPr>
        <p:spPr>
          <a:xfrm>
            <a:off x="292608" y="3255264"/>
            <a:ext cx="1865376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₹50K/yr contingency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 months • 5 slots/year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201168" y="4709160"/>
            <a:ext cx="2048256" cy="54864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Shape 12"/>
          <p:cNvSpPr/>
          <p:nvPr/>
        </p:nvSpPr>
        <p:spPr>
          <a:xfrm>
            <a:off x="2395728" y="1051560"/>
            <a:ext cx="2048256" cy="373075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3"/>
          <p:cNvSpPr/>
          <p:nvPr/>
        </p:nvSpPr>
        <p:spPr>
          <a:xfrm>
            <a:off x="2395728" y="1051560"/>
            <a:ext cx="2048256" cy="219456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4"/>
          <p:cNvSpPr/>
          <p:nvPr/>
        </p:nvSpPr>
        <p:spPr>
          <a:xfrm>
            <a:off x="2395728" y="1051560"/>
            <a:ext cx="20482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8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GRANT</a:t>
            </a:r>
            <a:endParaRPr lang="en-US" sz="750" dirty="0"/>
          </a:p>
        </p:txBody>
      </p:sp>
      <p:sp>
        <p:nvSpPr>
          <p:cNvPr id="19" name="Shape 15"/>
          <p:cNvSpPr/>
          <p:nvPr/>
        </p:nvSpPr>
        <p:spPr>
          <a:xfrm>
            <a:off x="2395728" y="1271016"/>
            <a:ext cx="2048256" cy="658368"/>
          </a:xfrm>
          <a:prstGeom prst="rect">
            <a:avLst/>
          </a:prstGeom>
          <a:solidFill>
            <a:srgbClr val="00695C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9816" y="1325880"/>
            <a:ext cx="640080" cy="54864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2487168" y="19568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Project Scheme</a:t>
            </a:r>
            <a:endParaRPr lang="en-US" sz="1250" dirty="0"/>
          </a:p>
        </p:txBody>
      </p:sp>
      <p:sp>
        <p:nvSpPr>
          <p:cNvPr id="22" name="Shape 17"/>
          <p:cNvSpPr/>
          <p:nvPr/>
        </p:nvSpPr>
        <p:spPr>
          <a:xfrm>
            <a:off x="2505456" y="2532888"/>
            <a:ext cx="1828800" cy="658368"/>
          </a:xfrm>
          <a:prstGeom prst="rect">
            <a:avLst/>
          </a:prstGeom>
          <a:solidFill>
            <a:srgbClr val="00695C">
              <a:alpha val="88000"/>
            </a:srgbClr>
          </a:solidFill>
          <a:ln w="12700">
            <a:solidFill>
              <a:srgbClr val="00695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Text 18"/>
          <p:cNvSpPr/>
          <p:nvPr/>
        </p:nvSpPr>
        <p:spPr>
          <a:xfrm>
            <a:off x="2505456" y="2532888"/>
            <a:ext cx="1828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 to ₹10 Lakhs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4" name="Text 19"/>
          <p:cNvSpPr/>
          <p:nvPr/>
        </p:nvSpPr>
        <p:spPr>
          <a:xfrm>
            <a:off x="2487168" y="3255264"/>
            <a:ext cx="1865376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6 months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 / 10+ yrs experience</a:t>
            </a:r>
            <a:endParaRPr lang="en-US" sz="1400" dirty="0"/>
          </a:p>
        </p:txBody>
      </p:sp>
      <p:sp>
        <p:nvSpPr>
          <p:cNvPr id="25" name="Shape 20"/>
          <p:cNvSpPr/>
          <p:nvPr/>
        </p:nvSpPr>
        <p:spPr>
          <a:xfrm>
            <a:off x="2395728" y="4709160"/>
            <a:ext cx="2048256" cy="54864"/>
          </a:xfrm>
          <a:prstGeom prst="rect">
            <a:avLst/>
          </a:prstGeom>
          <a:solidFill>
            <a:srgbClr val="00695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Shape 21"/>
          <p:cNvSpPr/>
          <p:nvPr/>
        </p:nvSpPr>
        <p:spPr>
          <a:xfrm>
            <a:off x="4590288" y="1051560"/>
            <a:ext cx="2048256" cy="373075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7" name="Shape 22"/>
          <p:cNvSpPr/>
          <p:nvPr/>
        </p:nvSpPr>
        <p:spPr>
          <a:xfrm>
            <a:off x="4590288" y="1051560"/>
            <a:ext cx="2048256" cy="219456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3"/>
          <p:cNvSpPr/>
          <p:nvPr/>
        </p:nvSpPr>
        <p:spPr>
          <a:xfrm>
            <a:off x="4590288" y="1051560"/>
            <a:ext cx="20482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8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YEAR-ROUND</a:t>
            </a:r>
            <a:endParaRPr lang="en-US" sz="750" dirty="0"/>
          </a:p>
        </p:txBody>
      </p:sp>
      <p:sp>
        <p:nvSpPr>
          <p:cNvPr id="29" name="Shape 24"/>
          <p:cNvSpPr/>
          <p:nvPr/>
        </p:nvSpPr>
        <p:spPr>
          <a:xfrm>
            <a:off x="4590288" y="1271016"/>
            <a:ext cx="2048256" cy="658368"/>
          </a:xfrm>
          <a:prstGeom prst="rect">
            <a:avLst/>
          </a:prstGeom>
          <a:solidFill>
            <a:srgbClr val="2E75B6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376" y="1325880"/>
            <a:ext cx="640080" cy="54864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4681728" y="19568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Short Term Research Study</a:t>
            </a:r>
            <a:endParaRPr lang="en-US" sz="1250" dirty="0"/>
          </a:p>
        </p:txBody>
      </p:sp>
      <p:sp>
        <p:nvSpPr>
          <p:cNvPr id="32" name="Shape 26"/>
          <p:cNvSpPr/>
          <p:nvPr/>
        </p:nvSpPr>
        <p:spPr>
          <a:xfrm>
            <a:off x="4700016" y="2532888"/>
            <a:ext cx="1828800" cy="658368"/>
          </a:xfrm>
          <a:prstGeom prst="rect">
            <a:avLst/>
          </a:prstGeom>
          <a:solidFill>
            <a:srgbClr val="2E75B6">
              <a:alpha val="88000"/>
            </a:srgbClr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Text 27"/>
          <p:cNvSpPr/>
          <p:nvPr/>
        </p:nvSpPr>
        <p:spPr>
          <a:xfrm>
            <a:off x="4700016" y="2532888"/>
            <a:ext cx="1828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₹1,00,000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4" name="Text 28"/>
          <p:cNvSpPr/>
          <p:nvPr/>
        </p:nvSpPr>
        <p:spPr>
          <a:xfrm>
            <a:off x="4681728" y="3133344"/>
            <a:ext cx="1865376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3-month study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member can apply</a:t>
            </a:r>
            <a:endParaRPr lang="en-US" sz="1400" dirty="0"/>
          </a:p>
        </p:txBody>
      </p:sp>
      <p:sp>
        <p:nvSpPr>
          <p:cNvPr id="35" name="Shape 29"/>
          <p:cNvSpPr/>
          <p:nvPr/>
        </p:nvSpPr>
        <p:spPr>
          <a:xfrm>
            <a:off x="4590288" y="4709160"/>
            <a:ext cx="2048256" cy="54864"/>
          </a:xfrm>
          <a:prstGeom prst="rect">
            <a:avLst/>
          </a:prstGeom>
          <a:solidFill>
            <a:srgbClr val="2E75B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6" name="Shape 30"/>
          <p:cNvSpPr/>
          <p:nvPr/>
        </p:nvSpPr>
        <p:spPr>
          <a:xfrm>
            <a:off x="6784848" y="1051560"/>
            <a:ext cx="2048256" cy="3730752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7" name="Shape 31"/>
          <p:cNvSpPr/>
          <p:nvPr/>
        </p:nvSpPr>
        <p:spPr>
          <a:xfrm>
            <a:off x="6784848" y="1051560"/>
            <a:ext cx="2048256" cy="219456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8" name="Text 32"/>
          <p:cNvSpPr/>
          <p:nvPr/>
        </p:nvSpPr>
        <p:spPr>
          <a:xfrm>
            <a:off x="6784848" y="1051560"/>
            <a:ext cx="20482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8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PUBLICATION</a:t>
            </a:r>
            <a:endParaRPr lang="en-US" sz="750" dirty="0"/>
          </a:p>
        </p:txBody>
      </p:sp>
      <p:sp>
        <p:nvSpPr>
          <p:cNvPr id="39" name="Shape 33"/>
          <p:cNvSpPr/>
          <p:nvPr/>
        </p:nvSpPr>
        <p:spPr>
          <a:xfrm>
            <a:off x="6784848" y="1271016"/>
            <a:ext cx="2048256" cy="658368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8936" y="1325880"/>
            <a:ext cx="640080" cy="548640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6876288" y="1956816"/>
            <a:ext cx="18653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 Journal Article</a:t>
            </a:r>
            <a:endParaRPr lang="en-US" sz="1250" dirty="0"/>
          </a:p>
        </p:txBody>
      </p:sp>
      <p:sp>
        <p:nvSpPr>
          <p:cNvPr id="42" name="Shape 35"/>
          <p:cNvSpPr/>
          <p:nvPr/>
        </p:nvSpPr>
        <p:spPr>
          <a:xfrm>
            <a:off x="6894576" y="2532888"/>
            <a:ext cx="1828800" cy="658368"/>
          </a:xfrm>
          <a:prstGeom prst="rect">
            <a:avLst/>
          </a:prstGeom>
          <a:solidFill>
            <a:srgbClr val="6A1B9A">
              <a:alpha val="88000"/>
            </a:srgbClr>
          </a:solidFill>
          <a:ln w="127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3" name="Text 36"/>
          <p:cNvSpPr/>
          <p:nvPr/>
        </p:nvSpPr>
        <p:spPr>
          <a:xfrm>
            <a:off x="6894576" y="2532888"/>
            <a:ext cx="18288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₹15,000 + GST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4" name="Text 37"/>
          <p:cNvSpPr/>
          <p:nvPr/>
        </p:nvSpPr>
        <p:spPr>
          <a:xfrm>
            <a:off x="6876288" y="3255264"/>
            <a:ext cx="1865376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published article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Reviewer: ₹2,500 + GST</a:t>
            </a:r>
            <a:endParaRPr lang="en-US" sz="1400" dirty="0"/>
          </a:p>
        </p:txBody>
      </p:sp>
      <p:sp>
        <p:nvSpPr>
          <p:cNvPr id="45" name="Shape 38"/>
          <p:cNvSpPr/>
          <p:nvPr/>
        </p:nvSpPr>
        <p:spPr>
          <a:xfrm>
            <a:off x="6784848" y="4709160"/>
            <a:ext cx="2048256" cy="54864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6" name="Shape 39"/>
          <p:cNvSpPr/>
          <p:nvPr/>
        </p:nvSpPr>
        <p:spPr>
          <a:xfrm>
            <a:off x="9006840" y="1051560"/>
            <a:ext cx="64008" cy="3730752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7" name="Shape 4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8" name="Text 41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Committee: research@icai.in  |  doctoral.research@icai.in  |  Tel: 011-30110435  |  www.icai.org/post/research-committee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Peer Review Board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E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 roles with defined honorarium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51560"/>
            <a:ext cx="2798064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51560"/>
            <a:ext cx="2798064" cy="731520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Shape 5"/>
          <p:cNvSpPr/>
          <p:nvPr/>
        </p:nvSpPr>
        <p:spPr>
          <a:xfrm>
            <a:off x="201168" y="1051560"/>
            <a:ext cx="2798064" cy="201168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201168" y="1051560"/>
            <a:ext cx="27980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REVENUE-BASED SCALE</a:t>
            </a:r>
            <a:endParaRPr lang="en-US" sz="700" dirty="0"/>
          </a:p>
        </p:txBody>
      </p:sp>
      <p:sp>
        <p:nvSpPr>
          <p:cNvPr id="10" name="Shape 7"/>
          <p:cNvSpPr/>
          <p:nvPr/>
        </p:nvSpPr>
        <p:spPr>
          <a:xfrm>
            <a:off x="292608" y="1261872"/>
            <a:ext cx="530352" cy="530352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8"/>
          <p:cNvSpPr/>
          <p:nvPr/>
        </p:nvSpPr>
        <p:spPr>
          <a:xfrm>
            <a:off x="292608" y="1261872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8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160" y="1316736"/>
            <a:ext cx="472440" cy="404949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92608" y="1810512"/>
            <a:ext cx="26151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Peer Reviewer</a:t>
            </a:r>
            <a:endParaRPr lang="en-US" sz="1350" dirty="0"/>
          </a:p>
        </p:txBody>
      </p:sp>
      <p:sp>
        <p:nvSpPr>
          <p:cNvPr id="14" name="Shape 10"/>
          <p:cNvSpPr/>
          <p:nvPr/>
        </p:nvSpPr>
        <p:spPr>
          <a:xfrm>
            <a:off x="365760" y="2377440"/>
            <a:ext cx="2468880" cy="713232"/>
          </a:xfrm>
          <a:prstGeom prst="rect">
            <a:avLst/>
          </a:prstGeom>
          <a:solidFill>
            <a:srgbClr val="6A1B9A">
              <a:alpha val="88000"/>
            </a:srgbClr>
          </a:solidFill>
          <a:ln w="127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1"/>
          <p:cNvSpPr/>
          <p:nvPr/>
        </p:nvSpPr>
        <p:spPr>
          <a:xfrm>
            <a:off x="365760" y="2377440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₹15K–₹5L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6" name="Text 12"/>
          <p:cNvSpPr/>
          <p:nvPr/>
        </p:nvSpPr>
        <p:spPr>
          <a:xfrm>
            <a:off x="310896" y="3163824"/>
            <a:ext cx="2578608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Revenue-based scale: &lt;₹10L→₹15K | ₹10-50L→₹25K | ₹50L-1Cr→₹40K | ₹1-3Cr→₹60K | ₹3-5Cr→₹75K | ₹5-10Cr→₹1.5L | ₹10-20Cr→₹2L | ₹20-30Cr→₹3L | &gt;₹30Cr→₹5L. Paid directly by Practice Unit.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3145536" y="1051560"/>
            <a:ext cx="2798064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8" name="Shape 14"/>
          <p:cNvSpPr/>
          <p:nvPr/>
        </p:nvSpPr>
        <p:spPr>
          <a:xfrm>
            <a:off x="3145536" y="1051560"/>
            <a:ext cx="2798064" cy="731520"/>
          </a:xfrm>
          <a:prstGeom prst="rect">
            <a:avLst/>
          </a:prstGeom>
          <a:solidFill>
            <a:srgbClr val="2E75B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Shape 15"/>
          <p:cNvSpPr/>
          <p:nvPr/>
        </p:nvSpPr>
        <p:spPr>
          <a:xfrm>
            <a:off x="3145536" y="1051560"/>
            <a:ext cx="2798064" cy="201168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6"/>
          <p:cNvSpPr/>
          <p:nvPr/>
        </p:nvSpPr>
        <p:spPr>
          <a:xfrm>
            <a:off x="3145536" y="1051560"/>
            <a:ext cx="27980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AUDIT</a:t>
            </a:r>
            <a:endParaRPr lang="en-US" sz="700" dirty="0"/>
          </a:p>
        </p:txBody>
      </p:sp>
      <p:sp>
        <p:nvSpPr>
          <p:cNvPr id="21" name="Shape 17"/>
          <p:cNvSpPr/>
          <p:nvPr/>
        </p:nvSpPr>
        <p:spPr>
          <a:xfrm>
            <a:off x="3236976" y="1261872"/>
            <a:ext cx="530352" cy="530352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18"/>
          <p:cNvSpPr/>
          <p:nvPr/>
        </p:nvSpPr>
        <p:spPr>
          <a:xfrm>
            <a:off x="3236976" y="1261872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80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528" y="1316736"/>
            <a:ext cx="490728" cy="420624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3236976" y="1810512"/>
            <a:ext cx="26151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AQMM Reviewer</a:t>
            </a:r>
            <a:endParaRPr lang="en-US" sz="1350" dirty="0"/>
          </a:p>
        </p:txBody>
      </p:sp>
      <p:sp>
        <p:nvSpPr>
          <p:cNvPr id="25" name="Shape 20"/>
          <p:cNvSpPr/>
          <p:nvPr/>
        </p:nvSpPr>
        <p:spPr>
          <a:xfrm>
            <a:off x="3310128" y="2377440"/>
            <a:ext cx="2468880" cy="713232"/>
          </a:xfrm>
          <a:prstGeom prst="rect">
            <a:avLst/>
          </a:prstGeom>
          <a:solidFill>
            <a:srgbClr val="2E75B6">
              <a:alpha val="88000"/>
            </a:srgbClr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Text 21"/>
          <p:cNvSpPr/>
          <p:nvPr/>
        </p:nvSpPr>
        <p:spPr>
          <a:xfrm>
            <a:off x="3310128" y="2377440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 PRB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8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Scale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7" name="Text 22"/>
          <p:cNvSpPr/>
          <p:nvPr/>
        </p:nvSpPr>
        <p:spPr>
          <a:xfrm>
            <a:off x="3255264" y="3163824"/>
            <a:ext cx="2578608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Quality Maturity Model review — structured framework review of audit quality for empanelled firms. Separate fee per review engagement.</a:t>
            </a:r>
            <a:endParaRPr lang="en-US" sz="1200" dirty="0"/>
          </a:p>
        </p:txBody>
      </p:sp>
      <p:sp>
        <p:nvSpPr>
          <p:cNvPr id="28" name="Shape 23"/>
          <p:cNvSpPr/>
          <p:nvPr/>
        </p:nvSpPr>
        <p:spPr>
          <a:xfrm>
            <a:off x="6089904" y="1051560"/>
            <a:ext cx="2798064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9" name="Shape 24"/>
          <p:cNvSpPr/>
          <p:nvPr/>
        </p:nvSpPr>
        <p:spPr>
          <a:xfrm>
            <a:off x="6089904" y="1051560"/>
            <a:ext cx="2798064" cy="731520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Shape 25"/>
          <p:cNvSpPr/>
          <p:nvPr/>
        </p:nvSpPr>
        <p:spPr>
          <a:xfrm>
            <a:off x="6089904" y="1051560"/>
            <a:ext cx="2798064" cy="201168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" name="Text 26"/>
          <p:cNvSpPr/>
          <p:nvPr/>
        </p:nvSpPr>
        <p:spPr>
          <a:xfrm>
            <a:off x="6089904" y="1051560"/>
            <a:ext cx="27980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CONFIRMED RATE</a:t>
            </a:r>
            <a:endParaRPr lang="en-US" sz="700" dirty="0"/>
          </a:p>
        </p:txBody>
      </p:sp>
      <p:sp>
        <p:nvSpPr>
          <p:cNvPr id="32" name="Shape 27"/>
          <p:cNvSpPr/>
          <p:nvPr/>
        </p:nvSpPr>
        <p:spPr>
          <a:xfrm>
            <a:off x="6181344" y="1261872"/>
            <a:ext cx="530352" cy="530352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3" name="Text 28"/>
          <p:cNvSpPr/>
          <p:nvPr/>
        </p:nvSpPr>
        <p:spPr>
          <a:xfrm>
            <a:off x="6181344" y="1261872"/>
            <a:ext cx="53035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800" dirty="0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8896" y="1316736"/>
            <a:ext cx="530352" cy="454587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6181344" y="1810512"/>
            <a:ext cx="26151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Faculty — Training Programmes</a:t>
            </a:r>
            <a:endParaRPr lang="en-US" sz="1350" dirty="0"/>
          </a:p>
        </p:txBody>
      </p:sp>
      <p:sp>
        <p:nvSpPr>
          <p:cNvPr id="36" name="Shape 30"/>
          <p:cNvSpPr/>
          <p:nvPr/>
        </p:nvSpPr>
        <p:spPr>
          <a:xfrm>
            <a:off x="6254496" y="2377440"/>
            <a:ext cx="2468880" cy="713232"/>
          </a:xfrm>
          <a:prstGeom prst="rect">
            <a:avLst/>
          </a:prstGeom>
          <a:solidFill>
            <a:srgbClr val="00796B">
              <a:alpha val="88000"/>
            </a:srgbClr>
          </a:solidFill>
          <a:ln w="12700">
            <a:solidFill>
              <a:srgbClr val="00796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7" name="Text 31"/>
          <p:cNvSpPr/>
          <p:nvPr/>
        </p:nvSpPr>
        <p:spPr>
          <a:xfrm>
            <a:off x="6254496" y="2377440"/>
            <a:ext cx="24688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₹3,000</a:t>
            </a:r>
            <a:endParaRPr lang="en-US" sz="20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 hour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8" name="Text 32"/>
          <p:cNvSpPr/>
          <p:nvPr/>
        </p:nvSpPr>
        <p:spPr>
          <a:xfrm>
            <a:off x="6199632" y="3163824"/>
            <a:ext cx="2578608" cy="1261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sessions at official Peer Reviewer Training Programmes conducted by the PRB across India. CPE credit applicable.</a:t>
            </a:r>
            <a:endParaRPr lang="en-US" sz="1200" dirty="0"/>
          </a:p>
        </p:txBody>
      </p:sp>
      <p:sp>
        <p:nvSpPr>
          <p:cNvPr id="39" name="Shape 3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0" name="Text 34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PRB Fee Scale (paid by firm to reviewer): &lt;₹10L=₹15K | ₹10-50L=₹25K | ₹50L-1Cr=₹40K | ₹1-3Cr=₹60K | ₹3-5Cr=₹75K | ₹5-10Cr=₹1.5L | ₹10-20Cr=₹2L | ₹20-30Cr=₹3L | &gt;₹30Cr=₹5L  |  Faculty: ₹3,000/hr  |  peerreviewboard@icai.in</a:t>
            </a:r>
            <a:endParaRPr lang="en-US" sz="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FRRB — Financial Reporting Review Board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E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Empanelment-based role for senior members — review Ind-AS financial statements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42416"/>
            <a:ext cx="4343400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42416"/>
            <a:ext cx="4343400" cy="365760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5"/>
          <p:cNvSpPr/>
          <p:nvPr/>
        </p:nvSpPr>
        <p:spPr>
          <a:xfrm>
            <a:off x="201168" y="1042416"/>
            <a:ext cx="4343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HONORARIUM STRUCTURE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84048" y="1508760"/>
            <a:ext cx="3977640" cy="91440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84048" y="1508760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REVIEWER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84048" y="1708404"/>
            <a:ext cx="3977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₹20,000  +  3 CPE Hrs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384048" y="2176272"/>
            <a:ext cx="3977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annual report reviewed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84048" y="2487168"/>
            <a:ext cx="3977640" cy="713232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384048" y="2487168"/>
            <a:ext cx="3977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kern="0" spc="1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REVIEWER GROUP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384048" y="2659380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₹7,500 per report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384048" y="2988564"/>
            <a:ext cx="3977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review of Ind-AS financial statements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384048" y="3383280"/>
            <a:ext cx="3977640" cy="50292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384048" y="3383280"/>
            <a:ext cx="3977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9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Apply: frrb.icai.org/empanelment/empanelment-form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384048" y="3913632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copy to: FRRB, ICAI Bhawan, C-1, Block-C, 4th Floor, Sector-1, Noida-201301</a:t>
            </a:r>
            <a:endParaRPr lang="en-US" sz="850" dirty="0"/>
          </a:p>
        </p:txBody>
      </p:sp>
      <p:sp>
        <p:nvSpPr>
          <p:cNvPr id="20" name="Shape 17"/>
          <p:cNvSpPr/>
          <p:nvPr/>
        </p:nvSpPr>
        <p:spPr>
          <a:xfrm>
            <a:off x="4754880" y="1042416"/>
            <a:ext cx="4187952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8"/>
          <p:cNvSpPr/>
          <p:nvPr/>
        </p:nvSpPr>
        <p:spPr>
          <a:xfrm>
            <a:off x="4754880" y="1042416"/>
            <a:ext cx="4187952" cy="3657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4754880" y="1042416"/>
            <a:ext cx="4187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ELIGIBILITY CRITERIA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919472" y="1536192"/>
            <a:ext cx="384048" cy="384048"/>
          </a:xfrm>
          <a:prstGeom prst="ellips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4919472" y="15361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5394960" y="1557528"/>
            <a:ext cx="34381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7 years experience of audit (currently active in practice or in industry with comparable experience)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4919472" y="2359152"/>
            <a:ext cx="384048" cy="384048"/>
          </a:xfrm>
          <a:prstGeom prst="ellips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4919472" y="235915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5394960" y="2304288"/>
            <a:ext cx="34381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have qualified the Certificate Course on Ind-AS from ICAI</a:t>
            </a:r>
            <a:endParaRPr lang="en-US" sz="1600" dirty="0"/>
          </a:p>
        </p:txBody>
      </p:sp>
      <p:sp>
        <p:nvSpPr>
          <p:cNvPr id="29" name="Shape 26"/>
          <p:cNvSpPr/>
          <p:nvPr/>
        </p:nvSpPr>
        <p:spPr>
          <a:xfrm>
            <a:off x="4919472" y="3182112"/>
            <a:ext cx="384048" cy="384048"/>
          </a:xfrm>
          <a:prstGeom prst="ellips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4919472" y="31821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5394960" y="3127248"/>
            <a:ext cx="343814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have exposure in preparation, finalisation, or audit of Ind-AS based Financial Statements</a:t>
            </a:r>
            <a:endParaRPr lang="en-US" sz="1600" dirty="0"/>
          </a:p>
        </p:txBody>
      </p:sp>
      <p:sp>
        <p:nvSpPr>
          <p:cNvPr id="32" name="Shape 29"/>
          <p:cNvSpPr/>
          <p:nvPr/>
        </p:nvSpPr>
        <p:spPr>
          <a:xfrm>
            <a:off x="4919472" y="4041648"/>
            <a:ext cx="3602736" cy="36576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3" name="Text 30"/>
          <p:cNvSpPr/>
          <p:nvPr/>
        </p:nvSpPr>
        <p:spPr>
          <a:xfrm>
            <a:off x="4919472" y="4114800"/>
            <a:ext cx="36027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Meeting eligibility does not guarantee empanelment. Board reserves right to select based on outstanding expertise and extensive experience.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5" name="Text 32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FRRB constituted July 2022 to improve financial reporting practices  |  frrb.icai.org  |  Reviews include Ind-AS general purpose financial statements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TAQRB — Tax Audit Quality Review Board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EF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Empanel as Technical Reviewer to review Tax Audit Reports of companies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42416"/>
            <a:ext cx="4800600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42416"/>
            <a:ext cx="4800600" cy="34747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5"/>
          <p:cNvSpPr/>
          <p:nvPr/>
        </p:nvSpPr>
        <p:spPr>
          <a:xfrm>
            <a:off x="201168" y="1042416"/>
            <a:ext cx="4800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HONORARIUM STRUCTURE — CONFIRMED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84048" y="1481328"/>
            <a:ext cx="2148840" cy="141732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84048" y="1481328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10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REVIEWER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384048" y="1737360"/>
            <a:ext cx="21488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₹15,000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384048" y="23317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tax audit report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84048" y="2606040"/>
            <a:ext cx="2148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Individually empanelled reviewer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2743200" y="1481328"/>
            <a:ext cx="2148840" cy="141732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2743200" y="1481328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kern="0" spc="10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GROUP</a:t>
            </a:r>
            <a:endParaRPr lang="en-US" sz="750" dirty="0"/>
          </a:p>
        </p:txBody>
      </p:sp>
      <p:sp>
        <p:nvSpPr>
          <p:cNvPr id="16" name="Text 13"/>
          <p:cNvSpPr/>
          <p:nvPr/>
        </p:nvSpPr>
        <p:spPr>
          <a:xfrm>
            <a:off x="2743200" y="1737360"/>
            <a:ext cx="21488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₹7,500</a:t>
            </a:r>
            <a:endParaRPr lang="en-US" sz="3000" dirty="0"/>
          </a:p>
        </p:txBody>
      </p:sp>
      <p:sp>
        <p:nvSpPr>
          <p:cNvPr id="17" name="Text 14"/>
          <p:cNvSpPr/>
          <p:nvPr/>
        </p:nvSpPr>
        <p:spPr>
          <a:xfrm>
            <a:off x="2743200" y="2331720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tax audit report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2743200" y="2606040"/>
            <a:ext cx="2148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TAQRB Group constituted by Board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384048" y="299923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651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TO EMPANEL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384048" y="3337560"/>
            <a:ext cx="292608" cy="25603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384048" y="3337560"/>
            <a:ext cx="2926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768096" y="3319272"/>
            <a:ext cx="416966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the 'Empanelment Form' available on the TAQRB section of ICAI website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384048" y="3675888"/>
            <a:ext cx="292608" cy="25603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384048" y="3675888"/>
            <a:ext cx="2926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768096" y="3657600"/>
            <a:ext cx="416966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Empanel as a Technical Reviewer (individual) via the online form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384048" y="4014216"/>
            <a:ext cx="292608" cy="25603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384048" y="4014216"/>
            <a:ext cx="2926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768096" y="3995928"/>
            <a:ext cx="416966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join a TAQRB Reviewer Group constituted by the Board Member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384048" y="4352544"/>
            <a:ext cx="292608" cy="25603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384048" y="4352544"/>
            <a:ext cx="29260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768096" y="4334256"/>
            <a:ext cx="416966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Assigned to review tax audit reports of companies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5230368" y="1042416"/>
            <a:ext cx="3712464" cy="3767328"/>
          </a:xfrm>
          <a:prstGeom prst="rect">
            <a:avLst/>
          </a:prstGeom>
          <a:solidFill>
            <a:srgbClr val="0D1B3E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3" name="Shape 30"/>
          <p:cNvSpPr/>
          <p:nvPr/>
        </p:nvSpPr>
        <p:spPr>
          <a:xfrm>
            <a:off x="5230368" y="1042416"/>
            <a:ext cx="3712464" cy="34747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5230368" y="1042416"/>
            <a:ext cx="37124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SCOPE OF REVIEW</a:t>
            </a:r>
            <a:endParaRPr lang="en-US" sz="1100" dirty="0"/>
          </a:p>
        </p:txBody>
      </p:sp>
      <p:pic>
        <p:nvPicPr>
          <p:cNvPr id="3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1508760"/>
            <a:ext cx="969264" cy="969264"/>
          </a:xfrm>
          <a:prstGeom prst="rect">
            <a:avLst/>
          </a:prstGeom>
        </p:spPr>
      </p:pic>
      <p:sp>
        <p:nvSpPr>
          <p:cNvPr id="36" name="Text 32"/>
          <p:cNvSpPr/>
          <p:nvPr/>
        </p:nvSpPr>
        <p:spPr>
          <a:xfrm>
            <a:off x="5321808" y="2542032"/>
            <a:ext cx="352958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Tax Audit Report Reviews</a:t>
            </a:r>
            <a:endParaRPr lang="en-US" sz="1400" dirty="0"/>
          </a:p>
        </p:txBody>
      </p:sp>
      <p:sp>
        <p:nvSpPr>
          <p:cNvPr id="37" name="Shape 33"/>
          <p:cNvSpPr/>
          <p:nvPr/>
        </p:nvSpPr>
        <p:spPr>
          <a:xfrm>
            <a:off x="5394960" y="2971800"/>
            <a:ext cx="128016" cy="128016"/>
          </a:xfrm>
          <a:prstGeom prst="ellipse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8" name="Text 34"/>
          <p:cNvSpPr/>
          <p:nvPr/>
        </p:nvSpPr>
        <p:spPr>
          <a:xfrm>
            <a:off x="5596128" y="2926080"/>
            <a:ext cx="32552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of Form 3CA/3CB/3CD filed by auditors</a:t>
            </a:r>
            <a:endParaRPr lang="en-US" sz="1000" dirty="0"/>
          </a:p>
        </p:txBody>
      </p:sp>
      <p:sp>
        <p:nvSpPr>
          <p:cNvPr id="39" name="Shape 35"/>
          <p:cNvSpPr/>
          <p:nvPr/>
        </p:nvSpPr>
        <p:spPr>
          <a:xfrm>
            <a:off x="5394960" y="3374136"/>
            <a:ext cx="128016" cy="128016"/>
          </a:xfrm>
          <a:prstGeom prst="ellipse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0" name="Text 36"/>
          <p:cNvSpPr/>
          <p:nvPr/>
        </p:nvSpPr>
        <p:spPr>
          <a:xfrm>
            <a:off x="5596128" y="3328416"/>
            <a:ext cx="32552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with ICAI standards and guidelines</a:t>
            </a:r>
            <a:endParaRPr lang="en-US" sz="1000" dirty="0"/>
          </a:p>
        </p:txBody>
      </p:sp>
      <p:sp>
        <p:nvSpPr>
          <p:cNvPr id="41" name="Shape 37"/>
          <p:cNvSpPr/>
          <p:nvPr/>
        </p:nvSpPr>
        <p:spPr>
          <a:xfrm>
            <a:off x="5394960" y="3776472"/>
            <a:ext cx="128016" cy="128016"/>
          </a:xfrm>
          <a:prstGeom prst="ellipse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2" name="Text 38"/>
          <p:cNvSpPr/>
          <p:nvPr/>
        </p:nvSpPr>
        <p:spPr>
          <a:xfrm>
            <a:off x="5596128" y="3730752"/>
            <a:ext cx="32552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check of disclosures in tax audit reports</a:t>
            </a:r>
            <a:endParaRPr lang="en-US" sz="1000" dirty="0"/>
          </a:p>
        </p:txBody>
      </p:sp>
      <p:sp>
        <p:nvSpPr>
          <p:cNvPr id="43" name="Shape 39"/>
          <p:cNvSpPr/>
          <p:nvPr/>
        </p:nvSpPr>
        <p:spPr>
          <a:xfrm>
            <a:off x="5394960" y="4178808"/>
            <a:ext cx="128016" cy="128016"/>
          </a:xfrm>
          <a:prstGeom prst="ellipse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4" name="Text 40"/>
          <p:cNvSpPr/>
          <p:nvPr/>
        </p:nvSpPr>
        <p:spPr>
          <a:xfrm>
            <a:off x="5596128" y="4133088"/>
            <a:ext cx="32552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feedback to auditors via the Board</a:t>
            </a:r>
            <a:endParaRPr lang="en-US" sz="1000" dirty="0"/>
          </a:p>
        </p:txBody>
      </p:sp>
      <p:sp>
        <p:nvSpPr>
          <p:cNvPr id="45" name="Shape 41"/>
          <p:cNvSpPr/>
          <p:nvPr/>
        </p:nvSpPr>
        <p:spPr>
          <a:xfrm>
            <a:off x="5321808" y="4572000"/>
            <a:ext cx="3529584" cy="164592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6" name="Text 42"/>
          <p:cNvSpPr/>
          <p:nvPr/>
        </p:nvSpPr>
        <p:spPr>
          <a:xfrm>
            <a:off x="5321808" y="4572000"/>
            <a:ext cx="3529584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TAQRB  |  icai.org</a:t>
            </a:r>
            <a:endParaRPr lang="en-US" sz="800" dirty="0"/>
          </a:p>
        </p:txBody>
      </p:sp>
      <p:sp>
        <p:nvSpPr>
          <p:cNvPr id="47" name="Shape 4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8" name="Text 44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TAQRB Technical Reviewer: ₹15,000/report  |  TAQRB Reviewer Group: ₹7,500/report  |  For review of tax audit reports of companies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7B1FA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Examination Committee — 4 Paid Roles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E8D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4 years standing in practice or service • Not coaching-affiliated • Age ≤ 65 years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60704"/>
            <a:ext cx="4343400" cy="1920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60704"/>
            <a:ext cx="4343400" cy="347472"/>
          </a:xfrm>
          <a:prstGeom prst="rect">
            <a:avLst/>
          </a:prstGeom>
          <a:solidFill>
            <a:srgbClr val="7B1FA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5"/>
          <p:cNvSpPr/>
          <p:nvPr/>
        </p:nvSpPr>
        <p:spPr>
          <a:xfrm>
            <a:off x="201168" y="1060704"/>
            <a:ext cx="4343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 OBSERVER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20040" y="1508760"/>
            <a:ext cx="2057400" cy="749808"/>
          </a:xfrm>
          <a:prstGeom prst="rect">
            <a:avLst/>
          </a:prstGeom>
          <a:solidFill>
            <a:srgbClr val="F3E5F5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320040" y="1508760"/>
            <a:ext cx="20574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₹3,750</a:t>
            </a:r>
            <a:endParaRPr lang="en-US" sz="2800" dirty="0"/>
          </a:p>
        </p:txBody>
      </p:sp>
      <p:sp>
        <p:nvSpPr>
          <p:cNvPr id="11" name="Text 8"/>
          <p:cNvSpPr/>
          <p:nvPr/>
        </p:nvSpPr>
        <p:spPr>
          <a:xfrm>
            <a:off x="320040" y="1938528"/>
            <a:ext cx="2057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day / session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2514600" y="1508760"/>
            <a:ext cx="1920240" cy="749808"/>
          </a:xfrm>
          <a:prstGeom prst="rect">
            <a:avLst/>
          </a:prstGeom>
          <a:solidFill>
            <a:srgbClr val="F3E5F5"/>
          </a:solidFill>
          <a:ln w="12700">
            <a:solidFill>
              <a:srgbClr val="9C27B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0"/>
          <p:cNvSpPr/>
          <p:nvPr/>
        </p:nvSpPr>
        <p:spPr>
          <a:xfrm>
            <a:off x="2514600" y="1508760"/>
            <a:ext cx="19202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₹500 / ₹400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2514600" y="193852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Conveyance A/Other city</a:t>
            </a:r>
            <a:endParaRPr lang="en-US" sz="850" dirty="0"/>
          </a:p>
        </p:txBody>
      </p:sp>
      <p:sp>
        <p:nvSpPr>
          <p:cNvPr id="15" name="Shape 12"/>
          <p:cNvSpPr/>
          <p:nvPr/>
        </p:nvSpPr>
        <p:spPr>
          <a:xfrm>
            <a:off x="320040" y="2331720"/>
            <a:ext cx="4114800" cy="566928"/>
          </a:xfrm>
          <a:prstGeom prst="rect">
            <a:avLst/>
          </a:prstGeom>
          <a:solidFill>
            <a:srgbClr val="EDE7F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3"/>
          <p:cNvSpPr/>
          <p:nvPr/>
        </p:nvSpPr>
        <p:spPr>
          <a:xfrm>
            <a:off x="320040" y="2331720"/>
            <a:ext cx="4114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A14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Pre-exam visit observer: ₹1,000 + conveyance  |  Apply: observers.icaiexam.icai.org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754880" y="1060704"/>
            <a:ext cx="4187952" cy="19202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8" name="Shape 15"/>
          <p:cNvSpPr/>
          <p:nvPr/>
        </p:nvSpPr>
        <p:spPr>
          <a:xfrm>
            <a:off x="4754880" y="1060704"/>
            <a:ext cx="4187952" cy="347472"/>
          </a:xfrm>
          <a:prstGeom prst="rect">
            <a:avLst/>
          </a:prstGeom>
          <a:solidFill>
            <a:srgbClr val="4527A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9" name="Text 16"/>
          <p:cNvSpPr/>
          <p:nvPr/>
        </p:nvSpPr>
        <p:spPr>
          <a:xfrm>
            <a:off x="4754880" y="1060704"/>
            <a:ext cx="41879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EXAMINER OF ANSWER BOOKS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892040" y="1463040"/>
            <a:ext cx="3913632" cy="420624"/>
          </a:xfrm>
          <a:prstGeom prst="rect">
            <a:avLst/>
          </a:prstGeom>
          <a:solidFill>
            <a:srgbClr val="EDE7F6"/>
          </a:solidFill>
          <a:ln w="12700">
            <a:solidFill>
              <a:srgbClr val="4527A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8"/>
          <p:cNvSpPr/>
          <p:nvPr/>
        </p:nvSpPr>
        <p:spPr>
          <a:xfrm>
            <a:off x="4892040" y="1440180"/>
            <a:ext cx="2286000" cy="420624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766560" y="1440180"/>
            <a:ext cx="20391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527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₹160/book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4892040" y="1947672"/>
            <a:ext cx="3913632" cy="484632"/>
          </a:xfrm>
          <a:prstGeom prst="rect">
            <a:avLst/>
          </a:prstGeom>
          <a:solidFill>
            <a:srgbClr val="F3E5F5"/>
          </a:solidFill>
          <a:ln w="12700">
            <a:solidFill>
              <a:srgbClr val="4527A0"/>
            </a:solidFill>
            <a:prstDash val="solid"/>
          </a:ln>
        </p:spPr>
        <p:txBody>
          <a:bodyPr/>
          <a:lstStyle/>
          <a:p>
            <a:endParaRPr lang="en-IN" dirty="0"/>
          </a:p>
        </p:txBody>
      </p:sp>
      <p:sp>
        <p:nvSpPr>
          <p:cNvPr id="24" name="Text 21"/>
          <p:cNvSpPr/>
          <p:nvPr/>
        </p:nvSpPr>
        <p:spPr>
          <a:xfrm>
            <a:off x="4892040" y="1859280"/>
            <a:ext cx="2286000" cy="420624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Intermediate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766560" y="1859280"/>
            <a:ext cx="20391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527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₹200/book</a:t>
            </a:r>
            <a:endParaRPr lang="en-US" sz="1600" dirty="0"/>
          </a:p>
        </p:txBody>
      </p:sp>
      <p:sp>
        <p:nvSpPr>
          <p:cNvPr id="26" name="Shape 23"/>
          <p:cNvSpPr/>
          <p:nvPr/>
        </p:nvSpPr>
        <p:spPr>
          <a:xfrm>
            <a:off x="4892040" y="2514600"/>
            <a:ext cx="3913632" cy="420624"/>
          </a:xfrm>
          <a:prstGeom prst="rect">
            <a:avLst/>
          </a:prstGeom>
          <a:solidFill>
            <a:srgbClr val="EDE7F6"/>
          </a:solidFill>
          <a:ln w="12700">
            <a:solidFill>
              <a:srgbClr val="4527A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Text 24"/>
          <p:cNvSpPr/>
          <p:nvPr/>
        </p:nvSpPr>
        <p:spPr>
          <a:xfrm>
            <a:off x="4892040" y="2514600"/>
            <a:ext cx="2286000" cy="420624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</a:t>
            </a:r>
            <a:endParaRPr lang="en-US" sz="1400" dirty="0"/>
          </a:p>
        </p:txBody>
      </p:sp>
      <p:sp>
        <p:nvSpPr>
          <p:cNvPr id="28" name="Text 25"/>
          <p:cNvSpPr/>
          <p:nvPr/>
        </p:nvSpPr>
        <p:spPr>
          <a:xfrm>
            <a:off x="6766560" y="2514600"/>
            <a:ext cx="203911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527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₹250/book</a:t>
            </a:r>
            <a:endParaRPr lang="en-US" sz="1600" dirty="0"/>
          </a:p>
        </p:txBody>
      </p:sp>
      <p:sp>
        <p:nvSpPr>
          <p:cNvPr id="29" name="Text 26"/>
          <p:cNvSpPr/>
          <p:nvPr/>
        </p:nvSpPr>
        <p:spPr>
          <a:xfrm>
            <a:off x="4831080" y="206502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50" i="1" dirty="0">
              <a:solidFill>
                <a:srgbClr val="5A6472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7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4 yrs standing in practice/service  •  Pass online test before empanelment  |  examinerspanel.icaiexam.icai.org</a:t>
            </a:r>
            <a:endParaRPr lang="en-US" sz="750" dirty="0"/>
          </a:p>
        </p:txBody>
      </p:sp>
      <p:sp>
        <p:nvSpPr>
          <p:cNvPr id="30" name="Shape 27"/>
          <p:cNvSpPr/>
          <p:nvPr/>
        </p:nvSpPr>
        <p:spPr>
          <a:xfrm>
            <a:off x="201168" y="3108960"/>
            <a:ext cx="8741664" cy="1719072"/>
          </a:xfrm>
          <a:prstGeom prst="rect">
            <a:avLst/>
          </a:prstGeom>
          <a:solidFill>
            <a:srgbClr val="0D1B3E"/>
          </a:solidFill>
          <a:ln/>
          <a:effectLst>
            <a:outerShdw blurRad="127000" dist="508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Shape 28"/>
          <p:cNvSpPr/>
          <p:nvPr/>
        </p:nvSpPr>
        <p:spPr>
          <a:xfrm>
            <a:off x="201168" y="3108960"/>
            <a:ext cx="8741664" cy="347472"/>
          </a:xfrm>
          <a:prstGeom prst="rect">
            <a:avLst/>
          </a:prstGeom>
          <a:solidFill>
            <a:srgbClr val="311B92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2" name="Text 29"/>
          <p:cNvSpPr/>
          <p:nvPr/>
        </p:nvSpPr>
        <p:spPr>
          <a:xfrm>
            <a:off x="201168" y="3108960"/>
            <a:ext cx="87416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PAPER SETTER &amp; MODERATOR</a:t>
            </a:r>
            <a:endParaRPr lang="en-US" sz="1200" dirty="0"/>
          </a:p>
        </p:txBody>
      </p:sp>
      <p:sp>
        <p:nvSpPr>
          <p:cNvPr id="33" name="Shape 30"/>
          <p:cNvSpPr/>
          <p:nvPr/>
        </p:nvSpPr>
        <p:spPr>
          <a:xfrm>
            <a:off x="347472" y="3547872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420624" y="3547872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Final — Paper Setter</a:t>
            </a:r>
            <a:endParaRPr lang="en-US" sz="1200" b="1" dirty="0"/>
          </a:p>
        </p:txBody>
      </p:sp>
      <p:sp>
        <p:nvSpPr>
          <p:cNvPr id="35" name="Text 32"/>
          <p:cNvSpPr/>
          <p:nvPr/>
        </p:nvSpPr>
        <p:spPr>
          <a:xfrm>
            <a:off x="2221992" y="3547872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₹22,000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347472" y="3953256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7" name="Text 34"/>
          <p:cNvSpPr/>
          <p:nvPr/>
        </p:nvSpPr>
        <p:spPr>
          <a:xfrm>
            <a:off x="420624" y="3938016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Final — Moderator</a:t>
            </a:r>
            <a:endParaRPr lang="en-US" sz="1200" b="1" dirty="0"/>
          </a:p>
        </p:txBody>
      </p:sp>
      <p:sp>
        <p:nvSpPr>
          <p:cNvPr id="38" name="Text 35"/>
          <p:cNvSpPr/>
          <p:nvPr/>
        </p:nvSpPr>
        <p:spPr>
          <a:xfrm>
            <a:off x="2220468" y="3950208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₹30,000</a:t>
            </a:r>
            <a:endParaRPr lang="en-US" sz="1100" dirty="0"/>
          </a:p>
        </p:txBody>
      </p:sp>
      <p:sp>
        <p:nvSpPr>
          <p:cNvPr id="39" name="Shape 36"/>
          <p:cNvSpPr/>
          <p:nvPr/>
        </p:nvSpPr>
        <p:spPr>
          <a:xfrm>
            <a:off x="3246120" y="3557016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0" name="Text 37"/>
          <p:cNvSpPr/>
          <p:nvPr/>
        </p:nvSpPr>
        <p:spPr>
          <a:xfrm>
            <a:off x="3337560" y="3547872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Inter — Paper Setter (Papers 1&amp;5)</a:t>
            </a:r>
            <a:endParaRPr lang="en-US" sz="1200" b="1" dirty="0"/>
          </a:p>
        </p:txBody>
      </p:sp>
      <p:sp>
        <p:nvSpPr>
          <p:cNvPr id="41" name="Text 38"/>
          <p:cNvSpPr/>
          <p:nvPr/>
        </p:nvSpPr>
        <p:spPr>
          <a:xfrm>
            <a:off x="5122164" y="3570732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₹18,000</a:t>
            </a:r>
            <a:endParaRPr lang="en-US" sz="1100" dirty="0"/>
          </a:p>
        </p:txBody>
      </p:sp>
      <p:sp>
        <p:nvSpPr>
          <p:cNvPr id="42" name="Shape 39"/>
          <p:cNvSpPr/>
          <p:nvPr/>
        </p:nvSpPr>
        <p:spPr>
          <a:xfrm>
            <a:off x="3247644" y="3951732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3" name="Text 40"/>
          <p:cNvSpPr/>
          <p:nvPr/>
        </p:nvSpPr>
        <p:spPr>
          <a:xfrm>
            <a:off x="3352038" y="393192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Inter — Paper Setter (Papers 2,3&amp;6)</a:t>
            </a:r>
            <a:endParaRPr lang="en-US" sz="1200" b="1" dirty="0"/>
          </a:p>
        </p:txBody>
      </p:sp>
      <p:sp>
        <p:nvSpPr>
          <p:cNvPr id="44" name="Text 41"/>
          <p:cNvSpPr/>
          <p:nvPr/>
        </p:nvSpPr>
        <p:spPr>
          <a:xfrm>
            <a:off x="5161407" y="3922776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₹15,000</a:t>
            </a:r>
            <a:endParaRPr lang="en-US" sz="1100" dirty="0"/>
          </a:p>
        </p:txBody>
      </p:sp>
      <p:sp>
        <p:nvSpPr>
          <p:cNvPr id="45" name="Shape 42"/>
          <p:cNvSpPr/>
          <p:nvPr/>
        </p:nvSpPr>
        <p:spPr>
          <a:xfrm>
            <a:off x="6153912" y="3552444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6" name="Text 43"/>
          <p:cNvSpPr/>
          <p:nvPr/>
        </p:nvSpPr>
        <p:spPr>
          <a:xfrm>
            <a:off x="6228588" y="3547872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Inter — Moderator (Full Paper)</a:t>
            </a:r>
            <a:endParaRPr lang="en-US" sz="1200" b="1" dirty="0"/>
          </a:p>
        </p:txBody>
      </p:sp>
      <p:sp>
        <p:nvSpPr>
          <p:cNvPr id="47" name="Text 44"/>
          <p:cNvSpPr/>
          <p:nvPr/>
        </p:nvSpPr>
        <p:spPr>
          <a:xfrm>
            <a:off x="8029956" y="3553968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₹25,000</a:t>
            </a:r>
            <a:endParaRPr lang="en-US" sz="1100" dirty="0"/>
          </a:p>
        </p:txBody>
      </p:sp>
      <p:sp>
        <p:nvSpPr>
          <p:cNvPr id="48" name="Shape 45"/>
          <p:cNvSpPr/>
          <p:nvPr/>
        </p:nvSpPr>
        <p:spPr>
          <a:xfrm>
            <a:off x="6153912" y="3959352"/>
            <a:ext cx="278892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7B1FA2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9" name="Text 46"/>
          <p:cNvSpPr/>
          <p:nvPr/>
        </p:nvSpPr>
        <p:spPr>
          <a:xfrm>
            <a:off x="6236208" y="3950208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Inter — Moderator (Half Paper)</a:t>
            </a:r>
            <a:endParaRPr lang="en-US" sz="1200" b="1" dirty="0"/>
          </a:p>
        </p:txBody>
      </p:sp>
      <p:sp>
        <p:nvSpPr>
          <p:cNvPr id="50" name="Text 47"/>
          <p:cNvSpPr/>
          <p:nvPr/>
        </p:nvSpPr>
        <p:spPr>
          <a:xfrm>
            <a:off x="8037576" y="3950208"/>
            <a:ext cx="868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C992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₹15,000</a:t>
            </a:r>
            <a:endParaRPr lang="en-US" sz="1100" dirty="0"/>
          </a:p>
        </p:txBody>
      </p:sp>
      <p:sp>
        <p:nvSpPr>
          <p:cNvPr id="51" name="Shape 4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2" name="Text 49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Examination Committee  |  Requires min. 4 years standing  |  Not open to coaching faculty  |  observers.icaiexam.icai.org  |  examinerspanel.icaiexam.icai.org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Board of Studies (BOS) — Faculty &amp; Content Roles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8D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paid streams — teaching, content writing, study material review, examination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201168" y="1060704"/>
            <a:ext cx="4617720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Shape 4"/>
          <p:cNvSpPr/>
          <p:nvPr/>
        </p:nvSpPr>
        <p:spPr>
          <a:xfrm>
            <a:off x="201168" y="1060704"/>
            <a:ext cx="4617720" cy="347472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Text 5"/>
          <p:cNvSpPr/>
          <p:nvPr/>
        </p:nvSpPr>
        <p:spPr>
          <a:xfrm>
            <a:off x="201168" y="1060704"/>
            <a:ext cx="4617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VIRTUAL CLASSES (LVC) — FACULTY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47472" y="1508760"/>
            <a:ext cx="4315968" cy="658368"/>
          </a:xfrm>
          <a:prstGeom prst="rect">
            <a:avLst/>
          </a:prstGeom>
          <a:solidFill>
            <a:srgbClr val="D6E4F7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7"/>
          <p:cNvSpPr/>
          <p:nvPr/>
        </p:nvSpPr>
        <p:spPr>
          <a:xfrm>
            <a:off x="438912" y="1563624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 Final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38912" y="1837944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session (3 hours)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2651760" y="1508760"/>
            <a:ext cx="19202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565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₹11,000</a:t>
            </a:r>
            <a:endParaRPr lang="en-US" sz="2600" dirty="0"/>
          </a:p>
        </p:txBody>
      </p:sp>
      <p:sp>
        <p:nvSpPr>
          <p:cNvPr id="13" name="Shape 10"/>
          <p:cNvSpPr/>
          <p:nvPr/>
        </p:nvSpPr>
        <p:spPr>
          <a:xfrm>
            <a:off x="347472" y="2258568"/>
            <a:ext cx="4315968" cy="658368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1"/>
          <p:cNvSpPr/>
          <p:nvPr/>
        </p:nvSpPr>
        <p:spPr>
          <a:xfrm>
            <a:off x="438912" y="231343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 Intermediate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38912" y="2587752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session (2.5 hours)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2651760" y="2258568"/>
            <a:ext cx="19202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565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₹9,000</a:t>
            </a:r>
            <a:endParaRPr lang="en-US" sz="2600" dirty="0"/>
          </a:p>
        </p:txBody>
      </p:sp>
      <p:sp>
        <p:nvSpPr>
          <p:cNvPr id="17" name="Shape 14"/>
          <p:cNvSpPr/>
          <p:nvPr/>
        </p:nvSpPr>
        <p:spPr>
          <a:xfrm>
            <a:off x="347472" y="3008376"/>
            <a:ext cx="4315968" cy="658368"/>
          </a:xfrm>
          <a:prstGeom prst="rect">
            <a:avLst/>
          </a:prstGeom>
          <a:solidFill>
            <a:srgbClr val="EBF5FB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438912" y="3063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 Foundation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38912" y="3337560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session (2 hours)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2651760" y="3008376"/>
            <a:ext cx="19202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565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₹5,500</a:t>
            </a:r>
            <a:endParaRPr lang="en-US" sz="2600" dirty="0"/>
          </a:p>
        </p:txBody>
      </p:sp>
      <p:sp>
        <p:nvSpPr>
          <p:cNvPr id="21" name="Shape 18"/>
          <p:cNvSpPr/>
          <p:nvPr/>
        </p:nvSpPr>
        <p:spPr>
          <a:xfrm>
            <a:off x="347472" y="3767328"/>
            <a:ext cx="4315968" cy="658368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438912" y="3822192"/>
            <a:ext cx="2011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MCS Faculty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438912" y="40690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&gt;2000 members: ₹1,500-₹2,000/session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 ≤2000 members: ₹1,000-₹1,500/session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2926080" y="3767328"/>
            <a:ext cx="1645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565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₹1,000–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1565C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₹2,000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2926080" y="427939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90 min session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5029200" y="1060704"/>
            <a:ext cx="3913632" cy="3767328"/>
          </a:xfrm>
          <a:prstGeom prst="rect">
            <a:avLst/>
          </a:prstGeom>
          <a:solidFill>
            <a:srgbClr val="0D1B3E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7" name="Shape 24"/>
          <p:cNvSpPr/>
          <p:nvPr/>
        </p:nvSpPr>
        <p:spPr>
          <a:xfrm>
            <a:off x="5029200" y="1060704"/>
            <a:ext cx="3913632" cy="347472"/>
          </a:xfrm>
          <a:prstGeom prst="rect">
            <a:avLst/>
          </a:prstGeom>
          <a:solidFill>
            <a:srgbClr val="C9922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5029200" y="1060704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100" dirty="0">
                <a:solidFill>
                  <a:srgbClr val="0D1B3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CONTENT &amp; WRITING ROLES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166360" y="1508760"/>
            <a:ext cx="3657600" cy="658368"/>
          </a:xfrm>
          <a:prstGeom prst="rect">
            <a:avLst/>
          </a:prstGeom>
          <a:solidFill>
            <a:srgbClr val="1E2D60"/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5257800" y="156362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Study Material — Author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5257800" y="1856232"/>
            <a:ext cx="2286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(Basic draft per printable page)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7178040" y="1508760"/>
            <a:ext cx="1600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₹500/page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3" name="Shape 30"/>
          <p:cNvSpPr/>
          <p:nvPr/>
        </p:nvSpPr>
        <p:spPr>
          <a:xfrm>
            <a:off x="5166360" y="2258568"/>
            <a:ext cx="3657600" cy="658368"/>
          </a:xfrm>
          <a:prstGeom prst="rect">
            <a:avLst/>
          </a:prstGeom>
          <a:solidFill>
            <a:srgbClr val="1E2D60"/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5257800" y="231343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Study Material — Reviewer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5257800" y="2606040"/>
            <a:ext cx="2286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of existing content</a:t>
            </a:r>
            <a:endParaRPr lang="en-US" sz="850" dirty="0"/>
          </a:p>
        </p:txBody>
      </p:sp>
      <p:sp>
        <p:nvSpPr>
          <p:cNvPr id="36" name="Text 33"/>
          <p:cNvSpPr/>
          <p:nvPr/>
        </p:nvSpPr>
        <p:spPr>
          <a:xfrm>
            <a:off x="7178040" y="2258568"/>
            <a:ext cx="1600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₹200/page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Shape 34"/>
          <p:cNvSpPr/>
          <p:nvPr/>
        </p:nvSpPr>
        <p:spPr>
          <a:xfrm>
            <a:off x="5166360" y="3008376"/>
            <a:ext cx="3657600" cy="658368"/>
          </a:xfrm>
          <a:prstGeom prst="rect">
            <a:avLst/>
          </a:prstGeom>
          <a:solidFill>
            <a:srgbClr val="1E2D60"/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8" name="Text 35"/>
          <p:cNvSpPr/>
          <p:nvPr/>
        </p:nvSpPr>
        <p:spPr>
          <a:xfrm>
            <a:off x="5257800" y="306324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Student Newsletter Article</a:t>
            </a:r>
            <a:endParaRPr lang="en-US" sz="1050" dirty="0"/>
          </a:p>
        </p:txBody>
      </p:sp>
      <p:sp>
        <p:nvSpPr>
          <p:cNvPr id="39" name="Text 36"/>
          <p:cNvSpPr/>
          <p:nvPr/>
        </p:nvSpPr>
        <p:spPr>
          <a:xfrm>
            <a:off x="5257800" y="3355848"/>
            <a:ext cx="2286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published article</a:t>
            </a:r>
            <a:endParaRPr lang="en-US" sz="850" dirty="0"/>
          </a:p>
        </p:txBody>
      </p:sp>
      <p:sp>
        <p:nvSpPr>
          <p:cNvPr id="40" name="Text 37"/>
          <p:cNvSpPr/>
          <p:nvPr/>
        </p:nvSpPr>
        <p:spPr>
          <a:xfrm>
            <a:off x="7406640" y="3008376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₹2,500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1" name="Shape 38"/>
          <p:cNvSpPr/>
          <p:nvPr/>
        </p:nvSpPr>
        <p:spPr>
          <a:xfrm>
            <a:off x="5166360" y="3758184"/>
            <a:ext cx="3657600" cy="658368"/>
          </a:xfrm>
          <a:prstGeom prst="rect">
            <a:avLst/>
          </a:prstGeom>
          <a:solidFill>
            <a:srgbClr val="1E2D60"/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2" name="Text 39"/>
          <p:cNvSpPr/>
          <p:nvPr/>
        </p:nvSpPr>
        <p:spPr>
          <a:xfrm>
            <a:off x="5257800" y="381304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Newsletter Article Reviewer</a:t>
            </a:r>
            <a:endParaRPr lang="en-US" sz="1050" dirty="0"/>
          </a:p>
        </p:txBody>
      </p:sp>
      <p:sp>
        <p:nvSpPr>
          <p:cNvPr id="43" name="Text 40"/>
          <p:cNvSpPr/>
          <p:nvPr/>
        </p:nvSpPr>
        <p:spPr>
          <a:xfrm>
            <a:off x="5257800" y="4105656"/>
            <a:ext cx="22860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article reviewed</a:t>
            </a:r>
            <a:endParaRPr lang="en-US" sz="850" dirty="0"/>
          </a:p>
        </p:txBody>
      </p:sp>
      <p:sp>
        <p:nvSpPr>
          <p:cNvPr id="44" name="Text 41"/>
          <p:cNvSpPr/>
          <p:nvPr/>
        </p:nvSpPr>
        <p:spPr>
          <a:xfrm>
            <a:off x="7406640" y="3758184"/>
            <a:ext cx="1371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₹1,000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5" name="Shape 42"/>
          <p:cNvSpPr/>
          <p:nvPr/>
        </p:nvSpPr>
        <p:spPr>
          <a:xfrm>
            <a:off x="5166360" y="4526280"/>
            <a:ext cx="3657600" cy="274320"/>
          </a:xfrm>
          <a:prstGeom prst="rect">
            <a:avLst/>
          </a:prstGeom>
          <a:solidFill>
            <a:srgbClr val="C9922A">
              <a:alpha val="80000"/>
            </a:srgbClr>
          </a:solidFill>
          <a:ln w="12700">
            <a:solidFill>
              <a:srgbClr val="C9922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6" name="Text 43"/>
          <p:cNvSpPr/>
          <p:nvPr/>
        </p:nvSpPr>
        <p:spPr>
          <a:xfrm>
            <a:off x="5166360" y="45262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material lump sum: ₹25,000 (&lt;50 pg)  •  ₹45,000 (51-100 pg)  •  ₹60,000 (&gt;100 pg)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47" name="Shape 4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8" name="Text 4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of Studies  |  boslive.icai.org  |  LVC rates: Final ₹11,000  •  Inter ₹9,000  •  Foundation ₹5,500 per session  |  Study Material ₹500/page</a:t>
            </a:r>
            <a:endParaRPr lang="en-US" sz="800" dirty="0"/>
          </a:p>
        </p:txBody>
      </p:sp>
      <p:sp>
        <p:nvSpPr>
          <p:cNvPr id="49" name="Text 16">
            <a:extLst>
              <a:ext uri="{FF2B5EF4-FFF2-40B4-BE49-F238E27FC236}">
                <a16:creationId xmlns:a16="http://schemas.microsoft.com/office/drawing/2014/main" id="{855A198A-39FD-DDE6-79D3-92083345D1FB}"/>
              </a:ext>
            </a:extLst>
          </p:cNvPr>
          <p:cNvSpPr/>
          <p:nvPr/>
        </p:nvSpPr>
        <p:spPr>
          <a:xfrm>
            <a:off x="278892" y="4471416"/>
            <a:ext cx="3977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5A64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*Faculty will be appointed only after successful screening and completing formalities from BOS Academics &amp; Operation committees of ICAI.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87552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01168"/>
            <a:ext cx="585216" cy="58521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60120" y="0"/>
            <a:ext cx="7955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</a:rPr>
              <a:t>Additional Earning Avenues</a:t>
            </a:r>
          </a:p>
        </p:txBody>
      </p:sp>
      <p:sp>
        <p:nvSpPr>
          <p:cNvPr id="5" name="Text 2"/>
          <p:cNvSpPr/>
          <p:nvPr/>
        </p:nvSpPr>
        <p:spPr>
          <a:xfrm>
            <a:off x="960120" y="594360"/>
            <a:ext cx="7955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8EDD0"/>
                </a:solidFill>
                <a:latin typeface="Calibri" pitchFamily="34" charset="0"/>
              </a:rPr>
              <a:t>Paid opportunities across ICAI committees — faculty, publications, programs &amp; more</a:t>
            </a:r>
          </a:p>
        </p:txBody>
      </p:sp>
      <p:sp>
        <p:nvSpPr>
          <p:cNvPr id="6" name="CARDBG6"/>
          <p:cNvSpPr/>
          <p:nvPr/>
        </p:nvSpPr>
        <p:spPr>
          <a:xfrm>
            <a:off x="201168" y="1060704"/>
            <a:ext cx="4663440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 dirty="0"/>
          </a:p>
        </p:txBody>
      </p:sp>
      <p:sp>
        <p:nvSpPr>
          <p:cNvPr id="7" name="HDR7"/>
          <p:cNvSpPr/>
          <p:nvPr/>
        </p:nvSpPr>
        <p:spPr>
          <a:xfrm>
            <a:off x="201168" y="1060704"/>
            <a:ext cx="4663440" cy="384048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8" name="ICIRCLE8"/>
          <p:cNvSpPr/>
          <p:nvPr/>
        </p:nvSpPr>
        <p:spPr>
          <a:xfrm>
            <a:off x="265168" y="1122704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9" name="IIMG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168" y="1149704"/>
            <a:ext cx="206000" cy="206000"/>
          </a:xfrm>
          <a:prstGeom prst="rect">
            <a:avLst/>
          </a:prstGeom>
        </p:spPr>
      </p:pic>
      <p:sp>
        <p:nvSpPr>
          <p:cNvPr id="10" name="HTITLE10"/>
          <p:cNvSpPr/>
          <p:nvPr/>
        </p:nvSpPr>
        <p:spPr>
          <a:xfrm>
            <a:off x="591168" y="1060704"/>
            <a:ext cx="4263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</a:rPr>
              <a:t>Certificate / PQ Courses </a:t>
            </a:r>
          </a:p>
        </p:txBody>
      </p:sp>
      <p:sp>
        <p:nvSpPr>
          <p:cNvPr id="100" name="RBG100"/>
          <p:cNvSpPr/>
          <p:nvPr/>
        </p:nvSpPr>
        <p:spPr>
          <a:xfrm>
            <a:off x="178788" y="1592580"/>
            <a:ext cx="4663440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FFB30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1" name="RBAR101"/>
          <p:cNvSpPr/>
          <p:nvPr/>
        </p:nvSpPr>
        <p:spPr>
          <a:xfrm>
            <a:off x="178308" y="1600200"/>
            <a:ext cx="73152" cy="329184"/>
          </a:xfrm>
          <a:prstGeom prst="rect">
            <a:avLst/>
          </a:prstGeom>
          <a:solidFill>
            <a:srgbClr val="FFB3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2" name="RNAME102"/>
          <p:cNvSpPr/>
          <p:nvPr/>
        </p:nvSpPr>
        <p:spPr>
          <a:xfrm>
            <a:off x="330000" y="1572768"/>
            <a:ext cx="317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Faculty Roles for AI (Level-1 &amp; Level-2)</a:t>
            </a:r>
          </a:p>
        </p:txBody>
      </p:sp>
      <p:sp>
        <p:nvSpPr>
          <p:cNvPr id="103" name="RRATE103"/>
          <p:cNvSpPr/>
          <p:nvPr/>
        </p:nvSpPr>
        <p:spPr>
          <a:xfrm>
            <a:off x="3536160" y="1588008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₹5,000/hr</a:t>
            </a:r>
          </a:p>
        </p:txBody>
      </p:sp>
      <p:sp>
        <p:nvSpPr>
          <p:cNvPr id="104" name="RBG104"/>
          <p:cNvSpPr/>
          <p:nvPr/>
        </p:nvSpPr>
        <p:spPr>
          <a:xfrm>
            <a:off x="201168" y="2077212"/>
            <a:ext cx="4663440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00796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5" name="RBAR105"/>
          <p:cNvSpPr/>
          <p:nvPr/>
        </p:nvSpPr>
        <p:spPr>
          <a:xfrm>
            <a:off x="201168" y="2069592"/>
            <a:ext cx="73152" cy="329184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6" name="RNAME106"/>
          <p:cNvSpPr/>
          <p:nvPr/>
        </p:nvSpPr>
        <p:spPr>
          <a:xfrm>
            <a:off x="330000" y="2103120"/>
            <a:ext cx="317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Certificate / PQ Course Faculty</a:t>
            </a:r>
          </a:p>
        </p:txBody>
      </p:sp>
      <p:sp>
        <p:nvSpPr>
          <p:cNvPr id="107" name="RRATE107"/>
          <p:cNvSpPr/>
          <p:nvPr/>
        </p:nvSpPr>
        <p:spPr>
          <a:xfrm>
            <a:off x="3536160" y="2095500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₹1,000–₹3,000/hr</a:t>
            </a:r>
          </a:p>
        </p:txBody>
      </p:sp>
      <p:sp>
        <p:nvSpPr>
          <p:cNvPr id="108" name="RBG108"/>
          <p:cNvSpPr/>
          <p:nvPr/>
        </p:nvSpPr>
        <p:spPr>
          <a:xfrm>
            <a:off x="201168" y="2523744"/>
            <a:ext cx="4663440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9" name="RBAR109"/>
          <p:cNvSpPr/>
          <p:nvPr/>
        </p:nvSpPr>
        <p:spPr>
          <a:xfrm>
            <a:off x="201168" y="2516124"/>
            <a:ext cx="73152" cy="329184"/>
          </a:xfrm>
          <a:prstGeom prst="rect">
            <a:avLst/>
          </a:prstGeom>
          <a:solidFill>
            <a:srgbClr val="2E75B6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0" name="RNAME110"/>
          <p:cNvSpPr/>
          <p:nvPr/>
        </p:nvSpPr>
        <p:spPr>
          <a:xfrm>
            <a:off x="330000" y="2526792"/>
            <a:ext cx="317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PQ Course Paper Setter</a:t>
            </a:r>
          </a:p>
        </p:txBody>
      </p:sp>
      <p:sp>
        <p:nvSpPr>
          <p:cNvPr id="111" name="RRATE111"/>
          <p:cNvSpPr/>
          <p:nvPr/>
        </p:nvSpPr>
        <p:spPr>
          <a:xfrm>
            <a:off x="3536160" y="2511552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₹6,000–₹10,000/paper</a:t>
            </a:r>
          </a:p>
        </p:txBody>
      </p:sp>
      <p:sp>
        <p:nvSpPr>
          <p:cNvPr id="112" name="RBG112"/>
          <p:cNvSpPr/>
          <p:nvPr/>
        </p:nvSpPr>
        <p:spPr>
          <a:xfrm>
            <a:off x="201168" y="2962656"/>
            <a:ext cx="4663440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5E35B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3" name="RBAR113"/>
          <p:cNvSpPr/>
          <p:nvPr/>
        </p:nvSpPr>
        <p:spPr>
          <a:xfrm>
            <a:off x="201168" y="2947416"/>
            <a:ext cx="73152" cy="329184"/>
          </a:xfrm>
          <a:prstGeom prst="rect">
            <a:avLst/>
          </a:prstGeom>
          <a:solidFill>
            <a:srgbClr val="5E35B1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4" name="RNAME114"/>
          <p:cNvSpPr/>
          <p:nvPr/>
        </p:nvSpPr>
        <p:spPr>
          <a:xfrm>
            <a:off x="330000" y="2980944"/>
            <a:ext cx="317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PQ Course Examiner</a:t>
            </a:r>
          </a:p>
        </p:txBody>
      </p:sp>
      <p:sp>
        <p:nvSpPr>
          <p:cNvPr id="115" name="RRATE115"/>
          <p:cNvSpPr/>
          <p:nvPr/>
        </p:nvSpPr>
        <p:spPr>
          <a:xfrm>
            <a:off x="3536160" y="2965704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₹50–₹150/answer sheet</a:t>
            </a:r>
          </a:p>
        </p:txBody>
      </p:sp>
      <p:sp>
        <p:nvSpPr>
          <p:cNvPr id="116" name="RBG116"/>
          <p:cNvSpPr/>
          <p:nvPr/>
        </p:nvSpPr>
        <p:spPr>
          <a:xfrm>
            <a:off x="201168" y="3409188"/>
            <a:ext cx="4663440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7" name="RBAR117"/>
          <p:cNvSpPr/>
          <p:nvPr/>
        </p:nvSpPr>
        <p:spPr>
          <a:xfrm>
            <a:off x="201168" y="3416808"/>
            <a:ext cx="73152" cy="329184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8" name="RNAME118"/>
          <p:cNvSpPr/>
          <p:nvPr/>
        </p:nvSpPr>
        <p:spPr>
          <a:xfrm>
            <a:off x="330000" y="3412236"/>
            <a:ext cx="317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PQ Courses BGM Drafting (max ₹50,000)</a:t>
            </a:r>
          </a:p>
        </p:txBody>
      </p:sp>
      <p:sp>
        <p:nvSpPr>
          <p:cNvPr id="119" name="RRATE119"/>
          <p:cNvSpPr/>
          <p:nvPr/>
        </p:nvSpPr>
        <p:spPr>
          <a:xfrm>
            <a:off x="3536160" y="3404616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₹500/page</a:t>
            </a:r>
          </a:p>
        </p:txBody>
      </p:sp>
      <p:sp>
        <p:nvSpPr>
          <p:cNvPr id="200" name="CARDBG200"/>
          <p:cNvSpPr/>
          <p:nvPr/>
        </p:nvSpPr>
        <p:spPr>
          <a:xfrm>
            <a:off x="5074920" y="1060704"/>
            <a:ext cx="3867912" cy="3767328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IN" dirty="0"/>
          </a:p>
        </p:txBody>
      </p:sp>
      <p:sp>
        <p:nvSpPr>
          <p:cNvPr id="201" name="HDR201"/>
          <p:cNvSpPr/>
          <p:nvPr/>
        </p:nvSpPr>
        <p:spPr>
          <a:xfrm>
            <a:off x="5074920" y="1060704"/>
            <a:ext cx="3867912" cy="384048"/>
          </a:xfrm>
          <a:prstGeom prst="rect">
            <a:avLst/>
          </a:prstGeom>
          <a:solidFill>
            <a:srgbClr val="00695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2" name="ICIRCLE202"/>
          <p:cNvSpPr/>
          <p:nvPr/>
        </p:nvSpPr>
        <p:spPr>
          <a:xfrm>
            <a:off x="5138920" y="1122704"/>
            <a:ext cx="260000" cy="26000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lstStyle/>
          <a:p>
            <a:endParaRPr lang="en-IN"/>
          </a:p>
        </p:txBody>
      </p:sp>
      <p:pic>
        <p:nvPicPr>
          <p:cNvPr id="203" name="IIMG20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5920" y="1149704"/>
            <a:ext cx="206000" cy="206000"/>
          </a:xfrm>
          <a:prstGeom prst="rect">
            <a:avLst/>
          </a:prstGeom>
        </p:spPr>
      </p:pic>
      <p:sp>
        <p:nvSpPr>
          <p:cNvPr id="204" name="HTITLE204"/>
          <p:cNvSpPr/>
          <p:nvPr/>
        </p:nvSpPr>
        <p:spPr>
          <a:xfrm>
            <a:off x="5464920" y="1060704"/>
            <a:ext cx="346791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Trebuchet MS" pitchFamily="34" charset="0"/>
              </a:rPr>
              <a:t>OTHER PAID AVENUES</a:t>
            </a:r>
          </a:p>
        </p:txBody>
      </p:sp>
      <p:sp>
        <p:nvSpPr>
          <p:cNvPr id="300" name="RBG300"/>
          <p:cNvSpPr/>
          <p:nvPr/>
        </p:nvSpPr>
        <p:spPr>
          <a:xfrm>
            <a:off x="5074920" y="1508760"/>
            <a:ext cx="3867912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1" name="RBAR301"/>
          <p:cNvSpPr/>
          <p:nvPr/>
        </p:nvSpPr>
        <p:spPr>
          <a:xfrm>
            <a:off x="5074920" y="1508760"/>
            <a:ext cx="73152" cy="329184"/>
          </a:xfrm>
          <a:prstGeom prst="rect">
            <a:avLst/>
          </a:prstGeom>
          <a:solidFill>
            <a:srgbClr val="E651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2" name="RNAME302"/>
          <p:cNvSpPr/>
          <p:nvPr/>
        </p:nvSpPr>
        <p:spPr>
          <a:xfrm>
            <a:off x="5203752" y="1527048"/>
            <a:ext cx="2380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Investor Awareness Programs (IEPFA)</a:t>
            </a:r>
          </a:p>
        </p:txBody>
      </p:sp>
      <p:sp>
        <p:nvSpPr>
          <p:cNvPr id="303" name="RRATE303"/>
          <p:cNvSpPr/>
          <p:nvPr/>
        </p:nvSpPr>
        <p:spPr>
          <a:xfrm>
            <a:off x="7614384" y="1527048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₹5,000–₹7,000/programme</a:t>
            </a:r>
          </a:p>
        </p:txBody>
      </p:sp>
      <p:sp>
        <p:nvSpPr>
          <p:cNvPr id="304" name="RBG304"/>
          <p:cNvSpPr/>
          <p:nvPr/>
        </p:nvSpPr>
        <p:spPr>
          <a:xfrm>
            <a:off x="5074920" y="1901952"/>
            <a:ext cx="3867912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C2185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5" name="RBAR305"/>
          <p:cNvSpPr/>
          <p:nvPr/>
        </p:nvSpPr>
        <p:spPr>
          <a:xfrm>
            <a:off x="5074920" y="1901952"/>
            <a:ext cx="73152" cy="329184"/>
          </a:xfrm>
          <a:prstGeom prst="rect">
            <a:avLst/>
          </a:prstGeom>
          <a:solidFill>
            <a:srgbClr val="C2185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06" name="RNAME306"/>
          <p:cNvSpPr/>
          <p:nvPr/>
        </p:nvSpPr>
        <p:spPr>
          <a:xfrm>
            <a:off x="5203752" y="1920240"/>
            <a:ext cx="2380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Technical Publications — Drafting</a:t>
            </a:r>
          </a:p>
        </p:txBody>
      </p:sp>
      <p:sp>
        <p:nvSpPr>
          <p:cNvPr id="307" name="RRATE307"/>
          <p:cNvSpPr/>
          <p:nvPr/>
        </p:nvSpPr>
        <p:spPr>
          <a:xfrm>
            <a:off x="7614384" y="1920240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₹25,000–₹60,000/pub.</a:t>
            </a:r>
          </a:p>
        </p:txBody>
      </p:sp>
      <p:sp>
        <p:nvSpPr>
          <p:cNvPr id="308" name="RBG308"/>
          <p:cNvSpPr/>
          <p:nvPr/>
        </p:nvSpPr>
        <p:spPr>
          <a:xfrm>
            <a:off x="5074920" y="2295144"/>
            <a:ext cx="3867912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00695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9" name="RBAR309"/>
          <p:cNvSpPr/>
          <p:nvPr/>
        </p:nvSpPr>
        <p:spPr>
          <a:xfrm>
            <a:off x="5074920" y="2295144"/>
            <a:ext cx="73152" cy="329184"/>
          </a:xfrm>
          <a:prstGeom prst="rect">
            <a:avLst/>
          </a:prstGeom>
          <a:solidFill>
            <a:srgbClr val="00695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0" name="RNAME310"/>
          <p:cNvSpPr/>
          <p:nvPr/>
        </p:nvSpPr>
        <p:spPr>
          <a:xfrm>
            <a:off x="5203752" y="2313432"/>
            <a:ext cx="2380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Research Committee — Annual Report Review</a:t>
            </a:r>
          </a:p>
        </p:txBody>
      </p:sp>
      <p:sp>
        <p:nvSpPr>
          <p:cNvPr id="311" name="RRATE311"/>
          <p:cNvSpPr/>
          <p:nvPr/>
        </p:nvSpPr>
        <p:spPr>
          <a:xfrm>
            <a:off x="7614384" y="2313432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₹2,500 + 1 CPE hr</a:t>
            </a:r>
          </a:p>
        </p:txBody>
      </p:sp>
      <p:sp>
        <p:nvSpPr>
          <p:cNvPr id="312" name="RBG312"/>
          <p:cNvSpPr/>
          <p:nvPr/>
        </p:nvSpPr>
        <p:spPr>
          <a:xfrm>
            <a:off x="5074920" y="2688336"/>
            <a:ext cx="3867912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00796B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3" name="RBAR313"/>
          <p:cNvSpPr/>
          <p:nvPr/>
        </p:nvSpPr>
        <p:spPr>
          <a:xfrm>
            <a:off x="5074920" y="2688336"/>
            <a:ext cx="73152" cy="329184"/>
          </a:xfrm>
          <a:prstGeom prst="rect">
            <a:avLst/>
          </a:prstGeom>
          <a:solidFill>
            <a:srgbClr val="00796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4" name="RNAME314"/>
          <p:cNvSpPr/>
          <p:nvPr/>
        </p:nvSpPr>
        <p:spPr>
          <a:xfrm>
            <a:off x="5203752" y="2706624"/>
            <a:ext cx="2380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Research Publications — Authoring</a:t>
            </a:r>
          </a:p>
        </p:txBody>
      </p:sp>
      <p:sp>
        <p:nvSpPr>
          <p:cNvPr id="315" name="RRATE315"/>
          <p:cNvSpPr/>
          <p:nvPr/>
        </p:nvSpPr>
        <p:spPr>
          <a:xfrm>
            <a:off x="7614384" y="2706624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₹20K–₹48K (by pages)</a:t>
            </a:r>
          </a:p>
        </p:txBody>
      </p:sp>
      <p:sp>
        <p:nvSpPr>
          <p:cNvPr id="316" name="RBG316"/>
          <p:cNvSpPr/>
          <p:nvPr/>
        </p:nvSpPr>
        <p:spPr>
          <a:xfrm>
            <a:off x="5074920" y="3081528"/>
            <a:ext cx="3867912" cy="329184"/>
          </a:xfrm>
          <a:prstGeom prst="rect">
            <a:avLst/>
          </a:prstGeom>
          <a:solidFill>
            <a:srgbClr val="1A2A45"/>
          </a:solidFill>
          <a:ln w="12700">
            <a:solidFill>
              <a:srgbClr val="6A1B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7" name="RBAR317"/>
          <p:cNvSpPr/>
          <p:nvPr/>
        </p:nvSpPr>
        <p:spPr>
          <a:xfrm>
            <a:off x="5074920" y="3081528"/>
            <a:ext cx="73152" cy="329184"/>
          </a:xfrm>
          <a:prstGeom prst="rect">
            <a:avLst/>
          </a:prstGeom>
          <a:solidFill>
            <a:srgbClr val="6A1B9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18" name="RNAME318"/>
          <p:cNvSpPr/>
          <p:nvPr/>
        </p:nvSpPr>
        <p:spPr>
          <a:xfrm>
            <a:off x="5203752" y="3099816"/>
            <a:ext cx="23806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6F0"/>
                </a:solidFill>
                <a:latin typeface="Calibri" pitchFamily="34" charset="0"/>
              </a:rPr>
              <a:t>CA Journal — Article (Journal Rate)</a:t>
            </a:r>
          </a:p>
        </p:txBody>
      </p:sp>
      <p:sp>
        <p:nvSpPr>
          <p:cNvPr id="319" name="RRATE319"/>
          <p:cNvSpPr/>
          <p:nvPr/>
        </p:nvSpPr>
        <p:spPr>
          <a:xfrm>
            <a:off x="7614384" y="3099816"/>
            <a:ext cx="129844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chemeClr val="bg1"/>
                </a:solidFill>
                <a:latin typeface="Trebuchet MS" pitchFamily="34" charset="0"/>
              </a:rPr>
              <a:t>₹15,000 + GST/article</a:t>
            </a:r>
          </a:p>
        </p:txBody>
      </p:sp>
      <p:sp>
        <p:nvSpPr>
          <p:cNvPr id="61" name="Shape 5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2" name="Text 58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8D6F0"/>
                </a:solidFill>
                <a:latin typeface="Calibri" pitchFamily="34" charset="0"/>
              </a:rPr>
              <a:t>AI Faculty: ₹5,000/hr  •  PQ BGM: ₹500/page (max ₹50,000)  •  Career Counselling: ₹6,500  •  IEPFA: ₹5,000–₹7,000  |  Source: Official ICAI documents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9609F9-80FF-1864-D40B-685133227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2975" y="3473687"/>
            <a:ext cx="3911801" cy="3302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1773</Words>
  <Application>Microsoft Office PowerPoint</Application>
  <PresentationFormat>On-screen Show (16:9)</PresentationFormat>
  <Paragraphs>316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ICAI Committee Opportunities for Women CA Members 2026</dc:title>
  <dc:subject>PptxGenJS Presentation</dc:subject>
  <dc:creator>PptxGenJS</dc:creator>
  <cp:lastModifiedBy>eircoffice@icai.in</cp:lastModifiedBy>
  <cp:revision>36</cp:revision>
  <dcterms:created xsi:type="dcterms:W3CDTF">2026-03-02T08:18:34Z</dcterms:created>
  <dcterms:modified xsi:type="dcterms:W3CDTF">2026-03-07T11:03:50Z</dcterms:modified>
</cp:coreProperties>
</file>