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2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4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of Project Cost</c:v>
                </c:pt>
              </c:strCache>
            </c:strRef>
          </c:tx>
          <c:spPr>
            <a:solidFill>
              <a:srgbClr val="1A2E4A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4BF-324E-BC86-44B7E95903A1}"/>
              </c:ext>
            </c:extLst>
          </c:dPt>
          <c:dPt>
            <c:idx val="1"/>
            <c:invertIfNegative val="0"/>
            <c:bubble3D val="0"/>
            <c:spPr>
              <a:solidFill>
                <a:srgbClr val="1F5F8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4BF-324E-BC86-44B7E95903A1}"/>
              </c:ext>
            </c:extLst>
          </c:dPt>
          <c:dPt>
            <c:idx val="2"/>
            <c:invertIfNegative val="0"/>
            <c:bubble3D val="0"/>
            <c:spPr>
              <a:solidFill>
                <a:srgbClr val="2E86A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4BF-324E-BC86-44B7E95903A1}"/>
              </c:ext>
            </c:extLst>
          </c:dPt>
          <c:dPt>
            <c:idx val="3"/>
            <c:invertIfNegative val="0"/>
            <c:bubble3D val="0"/>
            <c:spPr>
              <a:solidFill>
                <a:srgbClr val="D4A84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4BF-324E-BC86-44B7E95903A1}"/>
              </c:ext>
            </c:extLst>
          </c:dPt>
          <c:dPt>
            <c:idx val="4"/>
            <c:invertIfNegative val="0"/>
            <c:bubble3D val="0"/>
            <c:spPr>
              <a:solidFill>
                <a:srgbClr val="A8C7D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B4BF-324E-BC86-44B7E95903A1}"/>
              </c:ext>
            </c:extLst>
          </c:dPt>
          <c:dPt>
            <c:idx val="5"/>
            <c:invertIfNegative val="0"/>
            <c:bubble3D val="0"/>
            <c:spPr>
              <a:solidFill>
                <a:srgbClr val="D0DCE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B4BF-324E-BC86-44B7E95903A1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Land Cost</c:v>
                </c:pt>
                <c:pt idx="1">
                  <c:v>Construction</c:v>
                </c:pt>
                <c:pt idx="2">
                  <c:v>Approvals &amp; Legal</c:v>
                </c:pt>
                <c:pt idx="3">
                  <c:v>Finance Costs</c:v>
                </c:pt>
                <c:pt idx="4">
                  <c:v>Marketing</c:v>
                </c:pt>
                <c:pt idx="5">
                  <c:v>Overheads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38</c:v>
                </c:pt>
                <c:pt idx="2">
                  <c:v>6</c:v>
                </c:pt>
                <c:pt idx="3">
                  <c:v>8</c:v>
                </c:pt>
                <c:pt idx="4">
                  <c:v>5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4BF-324E-BC86-44B7E95903A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8E4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4F6F9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Cumulative Cost Outflow (₹ Cr)</c:v>
                </c:pt>
              </c:strCache>
            </c:strRef>
          </c:tx>
          <c:spPr>
            <a:ln w="38100" cap="flat">
              <a:solidFill>
                <a:srgbClr val="1F5F8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1F5F8B"/>
              </a:solidFill>
              <a:ln w="9525" cap="flat">
                <a:solidFill>
                  <a:srgbClr val="1F5F8B"/>
                </a:solidFill>
                <a:prstDash val="solid"/>
                <a:round/>
              </a:ln>
              <a:effectLst/>
            </c:spPr>
          </c:marker>
          <c:cat>
            <c:strRef>
              <c:f>Sheet1!$A$2:$A$11</c:f>
              <c:strCache>
                <c:ptCount val="10"/>
                <c:pt idx="0">
                  <c:v>Y0</c:v>
                </c:pt>
                <c:pt idx="1">
                  <c:v>Y1Q1</c:v>
                </c:pt>
                <c:pt idx="2">
                  <c:v>Y1Q2</c:v>
                </c:pt>
                <c:pt idx="3">
                  <c:v>Y1Q3</c:v>
                </c:pt>
                <c:pt idx="4">
                  <c:v>Y1Q4</c:v>
                </c:pt>
                <c:pt idx="5">
                  <c:v>Y2Q1</c:v>
                </c:pt>
                <c:pt idx="6">
                  <c:v>Y2Q2</c:v>
                </c:pt>
                <c:pt idx="7">
                  <c:v>Y2Q3</c:v>
                </c:pt>
                <c:pt idx="8">
                  <c:v>Y2Q4</c:v>
                </c:pt>
                <c:pt idx="9">
                  <c:v>Y3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50</c:v>
                </c:pt>
                <c:pt idx="4">
                  <c:v>70</c:v>
                </c:pt>
                <c:pt idx="5">
                  <c:v>90</c:v>
                </c:pt>
                <c:pt idx="6">
                  <c:v>110</c:v>
                </c:pt>
                <c:pt idx="7">
                  <c:v>125</c:v>
                </c:pt>
                <c:pt idx="8">
                  <c:v>135</c:v>
                </c:pt>
                <c:pt idx="9">
                  <c:v>140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6DE-7A46-A7EC-A063470D5C4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Revenue Inflow (₹ Cr)</c:v>
                </c:pt>
              </c:strCache>
            </c:strRef>
          </c:tx>
          <c:spPr>
            <a:ln w="38100" cap="flat">
              <a:solidFill>
                <a:srgbClr val="D4A843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D4A843"/>
              </a:solidFill>
              <a:ln w="9525" cap="flat">
                <a:solidFill>
                  <a:srgbClr val="D4A843"/>
                </a:solidFill>
                <a:prstDash val="solid"/>
                <a:round/>
              </a:ln>
              <a:effectLst/>
            </c:spPr>
          </c:marker>
          <c:cat>
            <c:strRef>
              <c:f>Sheet1!$A$2:$A$11</c:f>
              <c:strCache>
                <c:ptCount val="10"/>
                <c:pt idx="0">
                  <c:v>Y0</c:v>
                </c:pt>
                <c:pt idx="1">
                  <c:v>Y1Q1</c:v>
                </c:pt>
                <c:pt idx="2">
                  <c:v>Y1Q2</c:v>
                </c:pt>
                <c:pt idx="3">
                  <c:v>Y1Q3</c:v>
                </c:pt>
                <c:pt idx="4">
                  <c:v>Y1Q4</c:v>
                </c:pt>
                <c:pt idx="5">
                  <c:v>Y2Q1</c:v>
                </c:pt>
                <c:pt idx="6">
                  <c:v>Y2Q2</c:v>
                </c:pt>
                <c:pt idx="7">
                  <c:v>Y2Q3</c:v>
                </c:pt>
                <c:pt idx="8">
                  <c:v>Y2Q4</c:v>
                </c:pt>
                <c:pt idx="9">
                  <c:v>Y3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</c:v>
                </c:pt>
                <c:pt idx="1">
                  <c:v>20</c:v>
                </c:pt>
                <c:pt idx="2">
                  <c:v>40</c:v>
                </c:pt>
                <c:pt idx="3">
                  <c:v>60</c:v>
                </c:pt>
                <c:pt idx="4">
                  <c:v>80</c:v>
                </c:pt>
                <c:pt idx="5">
                  <c:v>105</c:v>
                </c:pt>
                <c:pt idx="6">
                  <c:v>130</c:v>
                </c:pt>
                <c:pt idx="7">
                  <c:v>155</c:v>
                </c:pt>
                <c:pt idx="8">
                  <c:v>175</c:v>
                </c:pt>
                <c:pt idx="9">
                  <c:v>190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36DE-7A46-A7EC-A063470D5C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334155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D8E4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solidFill>
      <a:srgbClr val="F4F6F9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5491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858000" y="914400"/>
            <a:ext cx="2286000" cy="2377440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274320"/>
            <a:ext cx="4389120" cy="3474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74320"/>
            <a:ext cx="4389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Conference Theme: Nuts and Bolts of Real Estate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57200" y="82296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Feasibility Analysis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457200" y="160020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Finance &amp; Mortgaging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457200" y="2514600"/>
            <a:ext cx="4572000" cy="45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65176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 Binod Agrawal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" y="3090672"/>
            <a:ext cx="6400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Partner M/s Binod Agrawal &amp; Associates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3383280"/>
            <a:ext cx="7315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77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Binod Agrawal and Associates  |  35+ Years of Professional Excellence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749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Real Estate Capital Stack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600200" y="1024128"/>
            <a:ext cx="5943600" cy="82296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1737360" y="1069848"/>
            <a:ext cx="57150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Equity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737360" y="1426464"/>
            <a:ext cx="5715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Developer's own funds  |  15–25% of project cost  |  Last to be repaid, first to bear loss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1143000" y="1993392"/>
            <a:ext cx="6858000" cy="82296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1280160" y="2039112"/>
            <a:ext cx="66294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Equity / Mezzanine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280160" y="2395728"/>
            <a:ext cx="66294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 / AIF funding  |  Return: 18–24%  |  2nd loss position  |  Often structured as NCD / debentures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685800" y="2962656"/>
            <a:ext cx="7772400" cy="8229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822960" y="3008376"/>
            <a:ext cx="75438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Junior Debt / Stretch Senior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822960" y="3364992"/>
            <a:ext cx="7543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 lenders / NBFCs  |  Return: 12–18%  |  Subordinated to senior debt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931920"/>
            <a:ext cx="850392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57200" y="3977640"/>
            <a:ext cx="827532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Secured Debt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4334256"/>
            <a:ext cx="8275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Banks / HFCs  |  Construction Finance  |  1st charge on land &amp; receivables  |  Typical rate: 9–13% p.a.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20040" y="4828032"/>
            <a:ext cx="8503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Higher Risk / Higher Return                   Lower Risk / Lower Return →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Construction Finance — How It 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005840"/>
            <a:ext cx="5029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05840"/>
            <a:ext cx="91440" cy="8229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02920" y="1051560"/>
            <a:ext cx="4754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Eligibility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1335024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title land, RERA registration, approved plans, developer track record, DSCR ≥ 1.25x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20040" y="1975104"/>
            <a:ext cx="5029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1975104"/>
            <a:ext cx="91440" cy="8229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020824"/>
            <a:ext cx="4754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Loan-to-Cost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2304288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Typically 60–70% of total project cost; balance from equity + customer advances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944368"/>
            <a:ext cx="5029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944368"/>
            <a:ext cx="91440" cy="8229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2990088"/>
            <a:ext cx="4754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3273552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Equitable mortgage of land, assignment of receivables, personal guarantee of promoters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3913632"/>
            <a:ext cx="502920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20040" y="3913632"/>
            <a:ext cx="91440" cy="8229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" y="3959352"/>
            <a:ext cx="47548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Drawdown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502920" y="4242816"/>
            <a:ext cx="47548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Tranche-based — Foundation, Plinth, Each Slab, Finishing, OC receipt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5577840" y="1005840"/>
            <a:ext cx="3246120" cy="37947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5669280" y="1078992"/>
            <a:ext cx="30632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Numbers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5669280" y="160020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9–13%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7086600" y="162763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/ HFC Rate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669280" y="224028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12–18%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086600" y="226771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NBFC Rate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669280" y="288036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1.25x</a:t>
            </a:r>
            <a:endParaRPr lang="en-US" sz="1800" dirty="0"/>
          </a:p>
        </p:txBody>
      </p:sp>
      <p:sp>
        <p:nvSpPr>
          <p:cNvPr id="30" name="Text 28"/>
          <p:cNvSpPr/>
          <p:nvPr/>
        </p:nvSpPr>
        <p:spPr>
          <a:xfrm>
            <a:off x="7086600" y="290779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DSCR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69280" y="352044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60–70%</a:t>
            </a:r>
            <a:endParaRPr lang="en-US" sz="1800" dirty="0"/>
          </a:p>
        </p:txBody>
      </p:sp>
      <p:sp>
        <p:nvSpPr>
          <p:cNvPr id="32" name="Text 30"/>
          <p:cNvSpPr/>
          <p:nvPr/>
        </p:nvSpPr>
        <p:spPr>
          <a:xfrm>
            <a:off x="7086600" y="354787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LTC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5669280" y="4160520"/>
            <a:ext cx="13716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1–3</a:t>
            </a:r>
            <a:r>
              <a:rPr lang="en-US" sz="18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%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7086600" y="4187952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 Fees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Sources of Finance — Comparative View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625298"/>
              </p:ext>
            </p:extLst>
          </p:nvPr>
        </p:nvGraphicFramePr>
        <p:xfrm>
          <a:off x="320040" y="960120"/>
          <a:ext cx="8503920" cy="384048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Source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F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of Funds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F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Security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F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Speed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F8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Best For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5F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PSU / Private Bank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9–13%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Mortgage + Assignment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Slow (3–6 months)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 projects, strong developers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HFC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11–13%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Mortgage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 (6–10 weeks)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Mid-size residential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NBFC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12–18%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Flexible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Fast (2–4 weeks)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Bridge loans, land funding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AIF / PE Funds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16–22%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Equity or quasi-equity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Fast but complex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 platforms, plotted dev.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Customer Advances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(RERA governed)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N/A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 construction from bookings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Cash Flow — Planning the Timeline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2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graphicFrame>
        <p:nvGraphicFramePr>
          <p:cNvPr id="7" name="Chart 0"/>
          <p:cNvGraphicFramePr/>
          <p:nvPr/>
        </p:nvGraphicFramePr>
        <p:xfrm>
          <a:off x="320040" y="960120"/>
          <a:ext cx="576072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5"/>
          <p:cNvSpPr/>
          <p:nvPr/>
        </p:nvSpPr>
        <p:spPr>
          <a:xfrm>
            <a:off x="6263640" y="1005840"/>
            <a:ext cx="25603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6263640" y="1005840"/>
            <a:ext cx="91440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6446520" y="105156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Peak Funding Need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6446520" y="1335024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negative cash flow at Y1 Q4 — plan finance accordingly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6263640" y="1956816"/>
            <a:ext cx="25603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263640" y="1956816"/>
            <a:ext cx="91440" cy="8046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446520" y="200253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Repayment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6446520" y="2286000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exceeds cost from Y2 Q1 — structured repayment starts</a:t>
            </a:r>
            <a:endParaRPr lang="en-US" sz="1000" dirty="0"/>
          </a:p>
        </p:txBody>
      </p:sp>
      <p:sp>
        <p:nvSpPr>
          <p:cNvPr id="16" name="Shape 13"/>
          <p:cNvSpPr/>
          <p:nvPr/>
        </p:nvSpPr>
        <p:spPr>
          <a:xfrm>
            <a:off x="6263640" y="2907792"/>
            <a:ext cx="25603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6263640" y="2907792"/>
            <a:ext cx="91440" cy="80467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6446520" y="295351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Sensitivity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6446520" y="3236976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model 10%, 20%, 30% cost overrun scenarios</a:t>
            </a:r>
            <a:endParaRPr lang="en-US" sz="1000" dirty="0"/>
          </a:p>
        </p:txBody>
      </p:sp>
      <p:sp>
        <p:nvSpPr>
          <p:cNvPr id="20" name="Shape 17"/>
          <p:cNvSpPr/>
          <p:nvPr/>
        </p:nvSpPr>
        <p:spPr>
          <a:xfrm>
            <a:off x="6263640" y="3858768"/>
            <a:ext cx="256032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6263640" y="3858768"/>
            <a:ext cx="91440" cy="80467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6446520" y="390448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RERA Rule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6446520" y="4187952"/>
            <a:ext cx="22860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advances in escrow — only project costs withdrawable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5F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3931920"/>
            <a:ext cx="8887968" cy="12115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594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800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3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8229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Mortgaging —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Concepts &amp;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Practice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0292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15–18  |  20 minutes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Types of Mortgage — Transfer of Property Act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3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601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960120"/>
            <a:ext cx="4206240" cy="3657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9601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Mortgage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520440" y="10058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58(b)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11480" y="13807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transfer of possession. Personal liability on mortgagor. Most common for project finance.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9601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960120"/>
            <a:ext cx="4206240" cy="3657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00600" y="9601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Equitable Mortgage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909560" y="10058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58(f)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800600" y="13807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Created by deposit of title deeds. No registration required in certain states. Widely used by banks.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23317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331720"/>
            <a:ext cx="4206240" cy="36576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2331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English Mortgage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520440" y="2377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58(e)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11480" y="27523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transferred to mortgagee. Reconveyed on repayment. Used in complex structured finance.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23317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331720"/>
            <a:ext cx="4206240" cy="36576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00600" y="2331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Usufructuary Mortgage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7909560" y="23774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58(d)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00600" y="27523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Mortgagee takes possession and enjoys income. Used for income-generating assets.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0040" y="37033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3703320"/>
            <a:ext cx="4206240" cy="36576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11480" y="37033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Mortgage by Conditional Sale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520440" y="37490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58(c)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11480" y="41239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Ostensible sale with right to repurchase. Risk of absolute sale — use with caution.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09160" y="3703320"/>
            <a:ext cx="4206240" cy="120700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703320"/>
            <a:ext cx="4206240" cy="3657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00600" y="37033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Anomalous Mortgage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7909560" y="37490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58(g)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00600" y="4123944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combination not covered above. Requires careful legal documentation and opinion.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Mortgage Creation — Step-by-Step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3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87552"/>
            <a:ext cx="502920" cy="530352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987552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1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914400" y="987552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1005840" y="1014984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Search &amp; Legal Due Diligence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1005840" y="1271016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ownership chain (30 years), encumbrances, litigation, court orders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1664208"/>
            <a:ext cx="50292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" y="1664208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2</a:t>
            </a:r>
            <a:endParaRPr lang="en-US" sz="1800" dirty="0"/>
          </a:p>
        </p:txBody>
      </p:sp>
      <p:sp>
        <p:nvSpPr>
          <p:cNvPr id="14" name="Shape 12"/>
          <p:cNvSpPr/>
          <p:nvPr/>
        </p:nvSpPr>
        <p:spPr>
          <a:xfrm>
            <a:off x="914400" y="1664208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1005840" y="1691640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Property Valuation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005840" y="1947672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RV/DV/MV — Registered Valuer (IBBI) report. LTV based on distress/market value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340864"/>
            <a:ext cx="502920" cy="530352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2340864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3</a:t>
            </a:r>
            <a:endParaRPr lang="en-US" sz="1800" dirty="0"/>
          </a:p>
        </p:txBody>
      </p:sp>
      <p:sp>
        <p:nvSpPr>
          <p:cNvPr id="19" name="Shape 17"/>
          <p:cNvSpPr/>
          <p:nvPr/>
        </p:nvSpPr>
        <p:spPr>
          <a:xfrm>
            <a:off x="914400" y="2340864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1005840" y="2368296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 &amp; Term Sheet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005840" y="2624328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Loan amount, rate, moratorium, repayment schedule, covenants mutually agreed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3017520"/>
            <a:ext cx="50292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3017520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4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914400" y="3017520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1005840" y="3044952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Mortgage Deed / Title Deed Deposit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1005840" y="3300984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Simple: Registered deed. Equitable: Deposit of original title deeds at bank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0040" y="3694176"/>
            <a:ext cx="502920" cy="530352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3694176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5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914400" y="3694176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1005840" y="3721608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(if applicable)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1005840" y="3977640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mortgage must be registered. Equitable mortgage — varies by state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320040" y="4370832"/>
            <a:ext cx="502920" cy="5303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20040" y="4370832"/>
            <a:ext cx="5029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6</a:t>
            </a:r>
            <a:endParaRPr lang="en-US" sz="1800" dirty="0"/>
          </a:p>
        </p:txBody>
      </p:sp>
      <p:sp>
        <p:nvSpPr>
          <p:cNvPr id="34" name="Shape 32"/>
          <p:cNvSpPr/>
          <p:nvPr/>
        </p:nvSpPr>
        <p:spPr>
          <a:xfrm>
            <a:off x="914400" y="4370832"/>
            <a:ext cx="7909560" cy="53035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1005840" y="4398264"/>
            <a:ext cx="36576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Disbursement &amp; Monitoring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1005840" y="4654296"/>
            <a:ext cx="7726680" cy="2103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Tranche-wise release against milestones, site visits, and CA audit certificates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Mortgage Pitfalls &amp; Due Diligence Points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3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601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960120"/>
            <a:ext cx="109728" cy="118872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0241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Incomplete Title Chain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886200" y="10241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21208" y="13624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Gaps in 30-year ownership chain = unacceptable title. Courts have held even a single break can invalidate mortgage.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09160" y="9601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960120"/>
            <a:ext cx="109728" cy="118872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10328" y="10241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NOC / Consents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75320" y="10241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10328" y="13624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Society NOC, co-owner consent, spouse consent — absence creates defective title and lender rejection.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23317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331720"/>
            <a:ext cx="109728" cy="118872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21208" y="23957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Undisclosed Prior Charges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886200" y="23957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CC33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21208" y="27340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registered mortgages not disclosed = fraud. Always check CERSAI before any transaction.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23317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2331720"/>
            <a:ext cx="109728" cy="1188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10328" y="23957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Defective Valuation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75320" y="23957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910328" y="27340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Overvalued reports from unregistered valuers. Lenders now mandate IBBI Registered Valuers compulsorily.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0040" y="37033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3703320"/>
            <a:ext cx="109728" cy="1188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21208" y="37673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MODT Stamping Missed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886200" y="37673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21208" y="41056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Memorandum of Deposit of Title Deeds must be stamped as per state stamp law — commonly missed in practice.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709160" y="37033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4709160" y="3703320"/>
            <a:ext cx="109728" cy="118872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910328" y="3767328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Deed Errors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8275320" y="3767328"/>
            <a:ext cx="594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910328" y="4105656"/>
            <a:ext cx="3913632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repayment, lender must issue proper release / reconveyance deed. Defective release creates future title issues.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3931920"/>
            <a:ext cx="8887968" cy="121158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594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800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4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8229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Tax, RERA &amp;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Regulatory</a:t>
            </a:r>
            <a:endParaRPr lang="en-US" sz="5200" dirty="0"/>
          </a:p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Overlay</a:t>
            </a:r>
            <a:endParaRPr lang="en-US" sz="5200" dirty="0"/>
          </a:p>
        </p:txBody>
      </p:sp>
      <p:sp>
        <p:nvSpPr>
          <p:cNvPr id="6" name="Text 4"/>
          <p:cNvSpPr/>
          <p:nvPr/>
        </p:nvSpPr>
        <p:spPr>
          <a:xfrm>
            <a:off x="50292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19–20  |  10 minutes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Tax Considerations in Real Estate Projects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4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60120"/>
            <a:ext cx="42062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960120"/>
            <a:ext cx="4206240" cy="475488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960120"/>
            <a:ext cx="4023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on Real Estate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11480" y="157276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" y="157276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Under-construction: 5% (affordable housing: 1%) — no ITC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235000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76072" y="235000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JDA: GST on landowner's share at time of handing over possession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11480" y="312724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76072" y="312724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contract to developer: 18% — ITC available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1480" y="390448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76072" y="390448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Completed / OC received: Exempt from GST (stamp duty payable)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09160" y="960120"/>
            <a:ext cx="420624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960120"/>
            <a:ext cx="4206240" cy="47548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00600" y="960120"/>
            <a:ext cx="40233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 Tax Aspects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800600" y="157276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65192" y="157276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80-IBA: 100% deduction for affordable housing projects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800600" y="235000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65192" y="235000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43CA: Stamp duty value to be adopted if sale price &lt; SDV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00600" y="312724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65192" y="312724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Sec. 194-IA: TDS @ 1% on property purchase above ₹50 lakhs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800600" y="3904488"/>
            <a:ext cx="73152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965192" y="3904488"/>
            <a:ext cx="38862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cost: Capitalised till project completion, then amortised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Session Agenda — 90 Minutes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078992"/>
            <a:ext cx="1371600" cy="493776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65760" y="1078992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0–10 min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874520" y="1115568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2011680" y="1115568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 &amp; Context Setting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1728216"/>
            <a:ext cx="1371600" cy="493776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65760" y="1728216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10–30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874520" y="1764792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011680" y="1764792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1: Project Feasibility Analysis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377440"/>
            <a:ext cx="1371600" cy="493776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65760" y="2377440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30–55 min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874520" y="2414016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2011680" y="2414016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2: Project Finance — Structures &amp; Instruments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042706"/>
            <a:ext cx="1371600" cy="493776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65760" y="3026664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55–75 min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874520" y="3063240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011680" y="3063240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3: Mortgaging — Concepts &amp; Practice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65760" y="3675888"/>
            <a:ext cx="1371600" cy="493776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365760" y="3675888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75–85 min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874520" y="3712464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2011680" y="3712464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4: Tax, RERA &amp; Regulatory Overlay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65760" y="4325112"/>
            <a:ext cx="1371600" cy="4937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65760" y="4325112"/>
            <a:ext cx="137160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85–90 min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874520" y="4361688"/>
            <a:ext cx="6903720" cy="402336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2011680" y="4361688"/>
            <a:ext cx="66751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 and Key Takeaways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RERA — Impact on Project Finance &amp; Fund Management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4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601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960120"/>
            <a:ext cx="4206240" cy="347472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9601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Mandate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11480" y="13624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 of all collections must go into a designated RERA escrow account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709160" y="9601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09160" y="960120"/>
            <a:ext cx="4206240" cy="347472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9601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Withdrawal Condition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800600" y="13624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withdrawable only proportionate to construction % — certified by Engineer + CA + Architect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20040" y="23317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331720"/>
            <a:ext cx="4206240" cy="347472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23317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Project Accounts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11480" y="27340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bank account per RERA-registered project — no co-mingling of funds across projects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23317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2331720"/>
            <a:ext cx="4206240" cy="347472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23317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Lender Confirmation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00600" y="27340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Bank/lender needs RERA registration confirmation before disbursing construction finance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320040" y="37033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" y="3703320"/>
            <a:ext cx="4206240" cy="347472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11480" y="37033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Reporting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11480" y="41056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must update RERA portal quarterly — delays attract penalties up to 5% of project cost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4709160" y="3703320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09160" y="3703320"/>
            <a:ext cx="4206240" cy="34747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00600" y="370332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Planning Impact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4800600" y="4105656"/>
            <a:ext cx="40233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cannot use customer advances for new land acquisitions — increases equity requirement significantly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Takeaways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Summary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005840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05840"/>
            <a:ext cx="566928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005840"/>
            <a:ext cx="566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1097280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 First: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971800" y="1097280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commit capital without a thorough, independent feasibility report — it is your risk firewall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1801368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1801368"/>
            <a:ext cx="566928" cy="658368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" y="1801368"/>
            <a:ext cx="566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05840" y="1892808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Your Capital Stack: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971800" y="1892808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your project type and stage with the right source of funds — don't over-leverage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0040" y="2596896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" y="2596896"/>
            <a:ext cx="566928" cy="6583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" y="2596896"/>
            <a:ext cx="566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005840" y="2688336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Flow is King: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971800" y="2688336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Phase-wise cash flow with sensitivity analysis is more valuable than a single headline IRR number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20040" y="3392424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20040" y="3392424"/>
            <a:ext cx="566928" cy="658368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0040" y="3392424"/>
            <a:ext cx="566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1005840" y="3483864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Mortgage with Care: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2971800" y="3483864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Rigorous title diligence and proper mortgage documentation saves years of potential litigation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20040" y="4187952"/>
            <a:ext cx="850392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4187952"/>
            <a:ext cx="566928" cy="658368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4187952"/>
            <a:ext cx="56692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5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1005840" y="4279392"/>
            <a:ext cx="1920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RERA Changes Everything:</a:t>
            </a:r>
            <a:endParaRPr lang="en-US" sz="1300" dirty="0"/>
          </a:p>
        </p:txBody>
      </p:sp>
      <p:sp>
        <p:nvSpPr>
          <p:cNvPr id="31" name="Text 29"/>
          <p:cNvSpPr/>
          <p:nvPr/>
        </p:nvSpPr>
        <p:spPr>
          <a:xfrm>
            <a:off x="2971800" y="4279392"/>
            <a:ext cx="5760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your finance plan around RERA escrow requirements from Day 1 — not as an afterthought</a:t>
            </a:r>
            <a:endParaRPr lang="en-US" sz="1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01168" y="4114800"/>
            <a:ext cx="8942832" cy="102870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640080"/>
            <a:ext cx="84124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Thank You</a:t>
            </a:r>
            <a:endParaRPr lang="en-US" sz="6800" dirty="0"/>
          </a:p>
        </p:txBody>
      </p:sp>
      <p:sp>
        <p:nvSpPr>
          <p:cNvPr id="5" name="Shape 3"/>
          <p:cNvSpPr/>
          <p:nvPr/>
        </p:nvSpPr>
        <p:spPr>
          <a:xfrm>
            <a:off x="1828800" y="2148840"/>
            <a:ext cx="54864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2304288"/>
            <a:ext cx="8412480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CA Binod Agrawal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365760" y="28346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AABD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Founder &amp; Principal Consultant — CA Binod K Agrawal and Associates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3200400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77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35+ Years | Project Feasibility | Real Estate Finance | Taxation | RERA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416052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for Questions &amp; Discussion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Why Does This Matter?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Context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05156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51560"/>
            <a:ext cx="4114800" cy="9144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188720"/>
            <a:ext cx="4114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A2E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₹7.8 Lakh Cr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457200" y="196596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GVA in India (FY24)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05156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051560"/>
            <a:ext cx="4114800" cy="9144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0" y="1188720"/>
            <a:ext cx="4114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1F5F8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3rd Largest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892040" y="196596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by economic output in India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0040" y="283464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0040" y="2834640"/>
            <a:ext cx="4114800" cy="91440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20040" y="2971800"/>
            <a:ext cx="4114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CC330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60–70%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457200" y="374904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face cost overruns due to poor feasibility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83464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34640"/>
            <a:ext cx="4114800" cy="91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2971800"/>
            <a:ext cx="41148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40%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4892040" y="3749040"/>
            <a:ext cx="3840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delays linked to finance structure gaps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F5F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3931920"/>
            <a:ext cx="8887968" cy="121158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02920" y="594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800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1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8229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Feasibility</a:t>
            </a:r>
            <a:endParaRPr lang="en-US" sz="5400" dirty="0"/>
          </a:p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Analysis</a:t>
            </a:r>
            <a:endParaRPr lang="en-US" sz="5400" dirty="0"/>
          </a:p>
        </p:txBody>
      </p:sp>
      <p:sp>
        <p:nvSpPr>
          <p:cNvPr id="6" name="Text 4"/>
          <p:cNvSpPr/>
          <p:nvPr/>
        </p:nvSpPr>
        <p:spPr>
          <a:xfrm>
            <a:off x="50292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5–8  |  20 minutes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is Project Feasibility?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005840"/>
            <a:ext cx="8503920" cy="658368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005840"/>
            <a:ext cx="832104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feasibility study answers: "Is this project worth pursuing — and if so, on what terms?"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1828800"/>
            <a:ext cx="1993392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828800"/>
            <a:ext cx="1993392" cy="77724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" y="182880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1480" y="269748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Demand, absorption rate, pricing, competitive supply analysis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68880" y="1828800"/>
            <a:ext cx="1993392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68880" y="1828800"/>
            <a:ext cx="1993392" cy="77724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68880" y="182880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560320" y="269748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FAR/FSI, construction specs, approvals, area calculations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17720" y="1828800"/>
            <a:ext cx="1993392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17720" y="1828800"/>
            <a:ext cx="1993392" cy="777240"/>
          </a:xfrm>
          <a:prstGeom prst="rect">
            <a:avLst/>
          </a:prstGeom>
          <a:solidFill>
            <a:srgbClr val="2E86AB"/>
          </a:solidFill>
          <a:ln w="12700">
            <a:solidFill>
              <a:srgbClr val="2E86A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17720" y="182880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709160" y="269748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Revenue, cost, IRR, NPV, payback, sensitivity analysis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766560" y="1828800"/>
            <a:ext cx="1993392" cy="29718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766560" y="1828800"/>
            <a:ext cx="1993392" cy="7772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766560" y="1828800"/>
            <a:ext cx="1993392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Feasibility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6858000" y="2697480"/>
            <a:ext cx="1828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Title diligence, zoning, RERA, encumbrances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Cost &amp; Revenue Structure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graphicFrame>
        <p:nvGraphicFramePr>
          <p:cNvPr id="7" name="Chart 0"/>
          <p:cNvGraphicFramePr/>
          <p:nvPr/>
        </p:nvGraphicFramePr>
        <p:xfrm>
          <a:off x="320040" y="960120"/>
          <a:ext cx="484632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hape 5"/>
          <p:cNvSpPr/>
          <p:nvPr/>
        </p:nvSpPr>
        <p:spPr>
          <a:xfrm>
            <a:off x="5349240" y="1005840"/>
            <a:ext cx="34747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5349240" y="1005840"/>
            <a:ext cx="73152" cy="6400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5532120" y="1042416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Cost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138160" y="1042416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35%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5532120" y="1335024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Stamp duty, registration &amp; premium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5349240" y="1764792"/>
            <a:ext cx="34747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5349240" y="1764792"/>
            <a:ext cx="73152" cy="6400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532120" y="1801368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Construction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8138160" y="1801368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38%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5532120" y="2093976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Civil, MEP, finishing, BMS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5349240" y="2523744"/>
            <a:ext cx="34747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5349240" y="2523744"/>
            <a:ext cx="73152" cy="6400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5532120" y="2560320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Approvals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8138160" y="2560320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6%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5532120" y="2852928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IOD/CC, RERA, utility deposits</a:t>
            </a:r>
            <a:endParaRPr lang="en-US" sz="1000" dirty="0"/>
          </a:p>
        </p:txBody>
      </p:sp>
      <p:sp>
        <p:nvSpPr>
          <p:cNvPr id="23" name="Shape 20"/>
          <p:cNvSpPr/>
          <p:nvPr/>
        </p:nvSpPr>
        <p:spPr>
          <a:xfrm>
            <a:off x="5349240" y="3282696"/>
            <a:ext cx="34747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5349240" y="3282696"/>
            <a:ext cx="73152" cy="6400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5532120" y="331927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 Costs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8138160" y="3319272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8%</a:t>
            </a:r>
            <a:endParaRPr lang="en-US" sz="1300" dirty="0"/>
          </a:p>
        </p:txBody>
      </p:sp>
      <p:sp>
        <p:nvSpPr>
          <p:cNvPr id="27" name="Text 24"/>
          <p:cNvSpPr/>
          <p:nvPr/>
        </p:nvSpPr>
        <p:spPr>
          <a:xfrm>
            <a:off x="5532120" y="3611880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Interest, processing fees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5349240" y="4041648"/>
            <a:ext cx="3474720" cy="640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5349240" y="4041648"/>
            <a:ext cx="73152" cy="64008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5532120" y="4078224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1200" dirty="0"/>
          </a:p>
        </p:txBody>
      </p:sp>
      <p:sp>
        <p:nvSpPr>
          <p:cNvPr id="31" name="Text 28"/>
          <p:cNvSpPr/>
          <p:nvPr/>
        </p:nvSpPr>
        <p:spPr>
          <a:xfrm>
            <a:off x="8138160" y="4078224"/>
            <a:ext cx="5943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5%</a:t>
            </a:r>
            <a:endParaRPr lang="en-US" sz="1300" dirty="0"/>
          </a:p>
        </p:txBody>
      </p:sp>
      <p:sp>
        <p:nvSpPr>
          <p:cNvPr id="32" name="Text 29"/>
          <p:cNvSpPr/>
          <p:nvPr/>
        </p:nvSpPr>
        <p:spPr>
          <a:xfrm>
            <a:off x="5532120" y="4370832"/>
            <a:ext cx="320040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Brokerage, advertising, CRM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Return Metrics — IRR, NPV &amp; Payback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960120"/>
            <a:ext cx="269748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960120"/>
            <a:ext cx="2697480" cy="68580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96012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IRR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325880" y="960120"/>
            <a:ext cx="1600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Rate of Return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" y="175564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Definition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98424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 rate at which NPV = 0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57200" y="248716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Benchmark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57200" y="2715768"/>
            <a:ext cx="2423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Residential: 18–22%+</a:t>
            </a:r>
            <a:endParaRPr lang="en-US" sz="1200" dirty="0"/>
          </a:p>
          <a:p>
            <a:pPr marL="0" indent="0">
              <a:buNone/>
            </a:pPr>
            <a:r>
              <a:rPr lang="en-US" sz="1200" b="1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Commercial: 14–18%+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3337560"/>
            <a:ext cx="251460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4F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4632" y="3401568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If IRR &lt; cost of capital → project destroys value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0" y="960120"/>
            <a:ext cx="269748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200400" y="960120"/>
            <a:ext cx="2697480" cy="68580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00400" y="96012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NPV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4206240" y="960120"/>
            <a:ext cx="1600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Present Value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337560" y="175564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Definition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37560" y="198424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of future cash flows minus total investment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3337560" y="248716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Benchmark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337560" y="2715768"/>
            <a:ext cx="2423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F5F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NPV &gt; 0 → project adds value at hurdle rate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291840" y="3337560"/>
            <a:ext cx="251460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4F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364992" y="3401568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Always compute at developer's WACC / hurdle rate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080760" y="960120"/>
            <a:ext cx="269748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E8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080760" y="960120"/>
            <a:ext cx="2697480" cy="6858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80760" y="960120"/>
            <a:ext cx="10058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Payback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7086600" y="960120"/>
            <a:ext cx="1600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6217920" y="175564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Definition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984248"/>
            <a:ext cx="2423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to recover initial equity investment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6217920" y="2487168"/>
            <a:ext cx="2423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64748B"/>
                </a:solidFill>
              </a:rPr>
              <a:t>Benchmark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6217920" y="2715768"/>
            <a:ext cx="242316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3–5 years for residential projects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6172200" y="3337560"/>
            <a:ext cx="2514600" cy="1234440"/>
          </a:xfrm>
          <a:prstGeom prst="rect">
            <a:avLst/>
          </a:prstGeom>
          <a:solidFill>
            <a:srgbClr val="F4F6F9"/>
          </a:solidFill>
          <a:ln w="12700">
            <a:solidFill>
              <a:srgbClr val="D8E4F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245352" y="3401568"/>
            <a:ext cx="23774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Cash-on-cash yield useful for rental / commercial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6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2E4A"/>
          </a:solidFill>
          <a:ln w="12700">
            <a:solidFill>
              <a:srgbClr val="1A2E4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68580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Red Flags in Feasibility Reports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0" y="137160"/>
            <a:ext cx="1645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A2E4A"/>
                </a:solidFill>
              </a:rPr>
              <a:t>Part 1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0" y="822960"/>
            <a:ext cx="9144000" cy="5486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0058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320040" y="10058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21208" y="10607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Land cost assumed without due diligence on stamp duty, legal charges &amp; premium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" y="19202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" y="19202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21208" y="19751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FSI/FAR projections not verified against approved DP/TP Scheme &amp; current rules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" y="28346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" y="28346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21208" y="28895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Sales price assumed at peak market rate — no sensitivity analysis done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37490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0040" y="37490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21208" y="38039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Construction cost benchmarks from old projects, not current market rates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10058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09160" y="10058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0328" y="10607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Finance costs understated or excluded from feasibility entirely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709160" y="19202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19202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910328" y="19751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No phase-wise cash flow — single IRR over entire project life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709160" y="28346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709160" y="28346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910328" y="28895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RERA escrow requirements not factored into working capital planning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09160" y="3749040"/>
            <a:ext cx="420624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F5C0B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09160" y="3749040"/>
            <a:ext cx="109728" cy="749808"/>
          </a:xfrm>
          <a:prstGeom prst="rect">
            <a:avLst/>
          </a:prstGeom>
          <a:solidFill>
            <a:srgbClr val="CC3300"/>
          </a:solidFill>
          <a:ln w="12700">
            <a:solidFill>
              <a:srgbClr val="CC330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10328" y="3803904"/>
            <a:ext cx="391363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Market absorption assumed unrealistically high (e.g. 100% in Year 1)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E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" y="3931920"/>
            <a:ext cx="8887968" cy="1211580"/>
          </a:xfrm>
          <a:prstGeom prst="rect">
            <a:avLst/>
          </a:prstGeom>
          <a:solidFill>
            <a:srgbClr val="1F5F8B"/>
          </a:solidFill>
          <a:ln w="12700">
            <a:solidFill>
              <a:srgbClr val="1F5F8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502920" y="59436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kern="0" spc="800" dirty="0">
                <a:solidFill>
                  <a:srgbClr val="D4A843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PART 2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822960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Project Finance</a:t>
            </a:r>
            <a:endParaRPr lang="en-US" sz="5000" dirty="0"/>
          </a:p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Structures &amp;</a:t>
            </a:r>
            <a:endParaRPr lang="en-US" sz="5000" dirty="0"/>
          </a:p>
          <a:p>
            <a:pPr marL="0" indent="0">
              <a:buNone/>
            </a:pPr>
            <a:r>
              <a:rPr lang="en-US" sz="5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Instruments</a:t>
            </a:r>
            <a:endParaRPr lang="en-US" sz="5000" dirty="0"/>
          </a:p>
        </p:txBody>
      </p:sp>
      <p:sp>
        <p:nvSpPr>
          <p:cNvPr id="6" name="Text 4"/>
          <p:cNvSpPr/>
          <p:nvPr/>
        </p:nvSpPr>
        <p:spPr>
          <a:xfrm>
            <a:off x="502920" y="39776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F5E6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10–14  |  25 minutes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1682</Words>
  <Application>Microsoft Office PowerPoint</Application>
  <PresentationFormat>On-screen Show (16:9)</PresentationFormat>
  <Paragraphs>318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Feasibility Analysis, Project Finance &amp; Mortgaging</dc:title>
  <dc:subject>PptxGenJS Presentation</dc:subject>
  <dc:creator>PptxGenJS</dc:creator>
  <cp:lastModifiedBy>BINOD AGRAWAL</cp:lastModifiedBy>
  <cp:revision>3</cp:revision>
  <dcterms:created xsi:type="dcterms:W3CDTF">2026-03-09T13:18:14Z</dcterms:created>
  <dcterms:modified xsi:type="dcterms:W3CDTF">2026-03-12T12:41:56Z</dcterms:modified>
</cp:coreProperties>
</file>