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5"/>
  </p:notesMasterIdLst>
  <p:sldIdLst>
    <p:sldId id="444" r:id="rId2"/>
    <p:sldId id="256" r:id="rId3"/>
    <p:sldId id="367" r:id="rId4"/>
    <p:sldId id="391" r:id="rId5"/>
    <p:sldId id="368" r:id="rId6"/>
    <p:sldId id="369" r:id="rId7"/>
    <p:sldId id="453" r:id="rId8"/>
    <p:sldId id="448" r:id="rId9"/>
    <p:sldId id="449" r:id="rId10"/>
    <p:sldId id="409" r:id="rId11"/>
    <p:sldId id="392" r:id="rId12"/>
    <p:sldId id="394" r:id="rId13"/>
    <p:sldId id="395" r:id="rId14"/>
    <p:sldId id="445" r:id="rId15"/>
    <p:sldId id="460" r:id="rId16"/>
    <p:sldId id="450" r:id="rId17"/>
    <p:sldId id="451" r:id="rId18"/>
    <p:sldId id="452" r:id="rId19"/>
    <p:sldId id="446" r:id="rId20"/>
    <p:sldId id="447" r:id="rId21"/>
    <p:sldId id="382" r:id="rId22"/>
    <p:sldId id="383" r:id="rId23"/>
    <p:sldId id="384" r:id="rId24"/>
    <p:sldId id="380" r:id="rId25"/>
    <p:sldId id="396" r:id="rId26"/>
    <p:sldId id="397" r:id="rId27"/>
    <p:sldId id="455" r:id="rId28"/>
    <p:sldId id="454" r:id="rId29"/>
    <p:sldId id="398" r:id="rId30"/>
    <p:sldId id="399" r:id="rId31"/>
    <p:sldId id="400" r:id="rId32"/>
    <p:sldId id="418" r:id="rId33"/>
    <p:sldId id="419" r:id="rId34"/>
    <p:sldId id="420" r:id="rId35"/>
    <p:sldId id="421" r:id="rId36"/>
    <p:sldId id="422" r:id="rId37"/>
    <p:sldId id="401" r:id="rId38"/>
    <p:sldId id="402" r:id="rId39"/>
    <p:sldId id="456" r:id="rId40"/>
    <p:sldId id="457" r:id="rId41"/>
    <p:sldId id="458" r:id="rId42"/>
    <p:sldId id="459" r:id="rId43"/>
    <p:sldId id="442" r:id="rId44"/>
    <p:sldId id="403" r:id="rId45"/>
    <p:sldId id="404" r:id="rId46"/>
    <p:sldId id="405" r:id="rId47"/>
    <p:sldId id="406" r:id="rId48"/>
    <p:sldId id="407" r:id="rId49"/>
    <p:sldId id="408" r:id="rId50"/>
    <p:sldId id="423" r:id="rId51"/>
    <p:sldId id="424" r:id="rId52"/>
    <p:sldId id="425" r:id="rId53"/>
    <p:sldId id="426" r:id="rId54"/>
    <p:sldId id="427" r:id="rId55"/>
    <p:sldId id="434" r:id="rId56"/>
    <p:sldId id="435" r:id="rId57"/>
    <p:sldId id="436" r:id="rId58"/>
    <p:sldId id="437" r:id="rId59"/>
    <p:sldId id="438" r:id="rId60"/>
    <p:sldId id="439" r:id="rId61"/>
    <p:sldId id="440" r:id="rId62"/>
    <p:sldId id="461" r:id="rId63"/>
    <p:sldId id="462" r:id="rId64"/>
  </p:sldIdLst>
  <p:sldSz cx="12192000" cy="6858000"/>
  <p:notesSz cx="6858000" cy="9144000"/>
  <p:embeddedFontLst>
    <p:embeddedFont>
      <p:font typeface="Book Antiqua" panose="02040602050305030304" pitchFamily="18" charset="0"/>
      <p:regular r:id="rId66"/>
      <p:bold r:id="rId67"/>
      <p:italic r:id="rId68"/>
      <p:boldItalic r:id="rId69"/>
    </p:embeddedFont>
    <p:embeddedFont>
      <p:font typeface="Garamond" panose="02020404030301010803" pitchFamily="18" charset="0"/>
      <p:regular r:id="rId70"/>
      <p:bold r:id="rId71"/>
      <p:italic r:id="rId72"/>
      <p:boldItalic r:id="rId73"/>
    </p:embeddedFont>
    <p:embeddedFont>
      <p:font typeface="Gill Sans" panose="020B0604020202020204" charset="0"/>
      <p:regular r:id="rId74"/>
      <p:bold r:id="rId75"/>
    </p:embeddedFont>
    <p:embeddedFont>
      <p:font typeface="Sorts Mill Goudy" panose="020B0604020202020204" charset="0"/>
      <p:regular r:id="rId76"/>
      <p: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3" roundtripDataSignature="AMtx7mgjAoMaFDIHrm8poykAWmoFcBoW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390042-019D-49C1-83D5-C67D43DA1A87}">
  <a:tblStyle styleId="{29390042-019D-49C1-83D5-C67D43DA1A87}"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EEEE"/>
          </a:solidFill>
        </a:fill>
      </a:tcStyle>
    </a:wholeTbl>
    <a:band1H>
      <a:tcTxStyle/>
      <a:tcStyle>
        <a:tcBdr/>
        <a:fill>
          <a:solidFill>
            <a:srgbClr val="D5DBDB"/>
          </a:solidFill>
        </a:fill>
      </a:tcStyle>
    </a:band1H>
    <a:band2H>
      <a:tcTxStyle/>
      <a:tcStyle>
        <a:tcBdr/>
      </a:tcStyle>
    </a:band2H>
    <a:band1V>
      <a:tcTxStyle/>
      <a:tcStyle>
        <a:tcBdr/>
        <a:fill>
          <a:solidFill>
            <a:srgbClr val="D5DBDB"/>
          </a:solidFill>
        </a:fill>
      </a:tcStyle>
    </a:band1V>
    <a:band2V>
      <a:tcTxStyle/>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67688D5-D744-4E86-99FC-101A27763B65}" styleName="Table_1">
    <a:wholeTbl>
      <a:tcTxStyle b="off" i="off">
        <a:font>
          <a:latin typeface="Gill Sans MT"/>
          <a:ea typeface="Gill Sans MT"/>
          <a:cs typeface="Gill Sans MT"/>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558" y="96"/>
      </p:cViewPr>
      <p:guideLst>
        <p:guide orient="horz" pos="2160"/>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font" Target="fonts/font12.fntdata"/><Relationship Id="rId113"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fntdata"/><Relationship Id="rId11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9425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4239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3734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4F68CE2B-7A76-CE7C-B126-9BADC9361B58}"/>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4AA3B1CF-1E28-8FC5-D624-EC2F066B33D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57AA1836-1C03-34AD-65BC-5EE42FC3B4B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5080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20E306D9-0684-3F2C-E6D8-EC901A34E3F0}"/>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011E1C16-6910-F4B9-3DDD-DA87B47051B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6B551FEF-B7ED-085B-4D13-9AFF9D2904B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921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FB282AAF-3941-6696-F2DB-DB370855BFCE}"/>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8B94AD1A-61CC-2EA4-2967-9BD458DF67A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3C6F994C-A39C-B2A8-637E-D7A5D006912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7509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D2CE3557-DC89-C654-E175-CC5A088DF124}"/>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04E4C19E-22C2-B260-0C94-03D3E5D42C5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2510771E-413B-AC5B-8EB1-9180F90BF9B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337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EF2E75B6-A232-5A37-C0F7-88B096FEC06C}"/>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F604F31B-848D-B5EE-EEF9-B83E242DB12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1F30D992-B217-8E88-8177-A7E5FFCAD20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3640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2FAFF31B-9DF7-52B1-AEBA-93A57A17E7F4}"/>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F52C0A16-0605-0EDB-4554-29623842233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958A2828-389A-5215-DCE8-850220F84FE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8761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3468E112-5053-1769-74D7-F4B9689F9C19}"/>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65AFE3DC-5500-1B49-A356-A52B82D7962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835A1BD0-85DA-4773-9C5C-133B646B10A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1116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978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6688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4791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5146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48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1716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9164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CCF75B7C-2B26-5D55-2422-77F4D2CEAEB3}"/>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AF823830-8F9E-26B3-4BD8-8F73C12B8B3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4B5C2694-1962-6661-C053-55DB819AA78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2810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93FFB314-25D5-C69B-E573-4148E7F32C9F}"/>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1830E2A1-2488-E4E9-F381-79449B75FC5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4F83076A-9386-1688-B97E-FDF514AD661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9001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6979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792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7452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5264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1805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5425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3876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216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00041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82499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05589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BAD7A9EB-4DD5-3046-5DB1-05B64769B988}"/>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281103BB-F5F7-E0A0-5CEA-1E8D7548C29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C6D99497-2580-0AAA-A83B-B9839283B6B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45801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392A34F5-3229-5F70-F4C3-5C2B5B06F593}"/>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BE8B9F0A-AB45-C0E6-2946-215FA32E155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A6DFE8D9-9338-939C-F6EE-EC7B69714ED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6948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1835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C26005C3-808E-304B-106C-4280C2E81A9B}"/>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83A3D5DB-9B02-711C-626E-ED7DC71C1CA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15301428-AA1E-19F1-231F-8A8519584E4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02868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D8653866-36FC-4A15-6204-96513CA93A73}"/>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A29C6E6D-4E39-7071-6EDF-8E628B908EC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00CCBE67-D5BB-9EFD-81C4-DEAAB470D52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19194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70396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3033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37605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36689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42529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7067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14010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2977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41679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69408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66851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64276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34581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53693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92665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09844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82378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16988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8934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5AFF03FD-A4C2-F45B-ACA2-9D88259FD0D1}"/>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89549B03-C69C-296D-D752-6B2CF4FA5DF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F2CD2AC6-BA3B-D79B-F25C-C8646E40467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24122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07852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96B3D7F9-1894-A72A-0A1C-42288A1CBE01}"/>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E9252700-DAD0-13BE-BDF0-DFABC8F77B7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CAAAA989-8E5D-41CF-5ED7-D3903B186ED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95831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B9C17BAA-8810-6D40-677B-31DFEBAE4D86}"/>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B185E8B3-4C8B-8363-928A-55889417074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4506AA26-EFC8-F54D-4E52-9DA2EA01D54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8204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47D6C6B9-9E3C-9B09-AF72-946B552D3C69}"/>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C7FC10EE-1020-5979-05CB-9CC8F97D665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03BEB549-38C1-7BFA-53D7-F06211A39A6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2733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47270428-BE57-D532-0CBE-5957C793F22D}"/>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70EE63B0-1B97-F1F1-0BAF-DC96A48E7D2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412D69A4-FC85-7927-54B0-073BA56CB4F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4032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2945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1"/>
          <p:cNvSpPr txBox="1">
            <a:spLocks noGrp="1"/>
          </p:cNvSpPr>
          <p:nvPr>
            <p:ph type="ctrTitle"/>
          </p:nvPr>
        </p:nvSpPr>
        <p:spPr>
          <a:xfrm>
            <a:off x="2057400" y="685801"/>
            <a:ext cx="8115300" cy="304622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3600"/>
              <a:buFont typeface="Sorts Mill Goudy"/>
              <a:buNone/>
              <a:defRPr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1"/>
          <p:cNvSpPr txBox="1">
            <a:spLocks noGrp="1"/>
          </p:cNvSpPr>
          <p:nvPr>
            <p:ph type="subTitle" idx="1"/>
          </p:nvPr>
        </p:nvSpPr>
        <p:spPr>
          <a:xfrm>
            <a:off x="2057400" y="4114800"/>
            <a:ext cx="8115300" cy="20574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chemeClr val="dk2"/>
              </a:buClr>
              <a:buSzPts val="1680"/>
              <a:buNone/>
              <a:defRPr sz="2400" i="1"/>
            </a:lvl1pPr>
            <a:lvl2pPr lvl="1" algn="ctr">
              <a:lnSpc>
                <a:spcPct val="100000"/>
              </a:lnSpc>
              <a:spcBef>
                <a:spcPts val="500"/>
              </a:spcBef>
              <a:spcAft>
                <a:spcPts val="0"/>
              </a:spcAft>
              <a:buClr>
                <a:schemeClr val="dk2"/>
              </a:buClr>
              <a:buSzPts val="1400"/>
              <a:buNone/>
              <a:defRPr sz="2000"/>
            </a:lvl2pPr>
            <a:lvl3pPr lvl="2" algn="ctr">
              <a:lnSpc>
                <a:spcPct val="100000"/>
              </a:lnSpc>
              <a:spcBef>
                <a:spcPts val="500"/>
              </a:spcBef>
              <a:spcAft>
                <a:spcPts val="0"/>
              </a:spcAft>
              <a:buClr>
                <a:schemeClr val="dk2"/>
              </a:buClr>
              <a:buSzPts val="1260"/>
              <a:buNone/>
              <a:defRPr sz="1800"/>
            </a:lvl3pPr>
            <a:lvl4pPr lvl="3" algn="ctr">
              <a:lnSpc>
                <a:spcPct val="100000"/>
              </a:lnSpc>
              <a:spcBef>
                <a:spcPts val="500"/>
              </a:spcBef>
              <a:spcAft>
                <a:spcPts val="0"/>
              </a:spcAft>
              <a:buClr>
                <a:schemeClr val="dk2"/>
              </a:buClr>
              <a:buSzPts val="1120"/>
              <a:buNone/>
              <a:defRPr sz="1600"/>
            </a:lvl4pPr>
            <a:lvl5pPr lvl="4" algn="ctr">
              <a:lnSpc>
                <a:spcPct val="100000"/>
              </a:lnSpc>
              <a:spcBef>
                <a:spcPts val="500"/>
              </a:spcBef>
              <a:spcAft>
                <a:spcPts val="0"/>
              </a:spcAft>
              <a:buClr>
                <a:schemeClr val="dk2"/>
              </a:buClr>
              <a:buSzPts val="112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91"/>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1"/>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1"/>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 name="Picture 2">
            <a:extLst>
              <a:ext uri="{FF2B5EF4-FFF2-40B4-BE49-F238E27FC236}">
                <a16:creationId xmlns:a16="http://schemas.microsoft.com/office/drawing/2014/main" id="{BF1971EA-2312-761B-0A0A-B9B21A4236C0}"/>
              </a:ext>
            </a:extLst>
          </p:cNvPr>
          <p:cNvPicPr>
            <a:picLocks noChangeAspect="1"/>
          </p:cNvPicPr>
          <p:nvPr userDrawn="1"/>
        </p:nvPicPr>
        <p:blipFill>
          <a:blip r:embed="rId2"/>
          <a:stretch>
            <a:fillRect/>
          </a:stretch>
        </p:blipFill>
        <p:spPr>
          <a:xfrm>
            <a:off x="0" y="6485012"/>
            <a:ext cx="1352872" cy="3729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93"/>
          <p:cNvSpPr txBox="1">
            <a:spLocks noGrp="1"/>
          </p:cNvSpPr>
          <p:nvPr>
            <p:ph type="title"/>
          </p:nvPr>
        </p:nvSpPr>
        <p:spPr>
          <a:xfrm>
            <a:off x="831850" y="1709738"/>
            <a:ext cx="10515600" cy="277407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Sorts Mill Goudy"/>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3"/>
          <p:cNvSpPr txBox="1">
            <a:spLocks noGrp="1"/>
          </p:cNvSpPr>
          <p:nvPr>
            <p:ph type="body" idx="1"/>
          </p:nvPr>
        </p:nvSpPr>
        <p:spPr>
          <a:xfrm>
            <a:off x="831850" y="4641624"/>
            <a:ext cx="10515600" cy="1448026"/>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rgbClr val="888888"/>
              </a:buClr>
              <a:buSzPts val="1680"/>
              <a:buNone/>
              <a:defRPr sz="2400" i="1">
                <a:solidFill>
                  <a:srgbClr val="888888"/>
                </a:solidFill>
              </a:defRPr>
            </a:lvl1pPr>
            <a:lvl2pPr marL="914400" lvl="1" indent="-228600" algn="l">
              <a:lnSpc>
                <a:spcPct val="100000"/>
              </a:lnSpc>
              <a:spcBef>
                <a:spcPts val="500"/>
              </a:spcBef>
              <a:spcAft>
                <a:spcPts val="0"/>
              </a:spcAft>
              <a:buClr>
                <a:srgbClr val="888888"/>
              </a:buClr>
              <a:buSzPts val="1400"/>
              <a:buNone/>
              <a:defRPr sz="2000">
                <a:solidFill>
                  <a:srgbClr val="888888"/>
                </a:solidFill>
              </a:defRPr>
            </a:lvl2pPr>
            <a:lvl3pPr marL="1371600" lvl="2" indent="-228600" algn="l">
              <a:lnSpc>
                <a:spcPct val="100000"/>
              </a:lnSpc>
              <a:spcBef>
                <a:spcPts val="500"/>
              </a:spcBef>
              <a:spcAft>
                <a:spcPts val="0"/>
              </a:spcAft>
              <a:buClr>
                <a:srgbClr val="888888"/>
              </a:buClr>
              <a:buSzPts val="1260"/>
              <a:buNone/>
              <a:defRPr sz="1800">
                <a:solidFill>
                  <a:srgbClr val="888888"/>
                </a:solidFill>
              </a:defRPr>
            </a:lvl3pPr>
            <a:lvl4pPr marL="1828800" lvl="3" indent="-228600" algn="l">
              <a:lnSpc>
                <a:spcPct val="100000"/>
              </a:lnSpc>
              <a:spcBef>
                <a:spcPts val="500"/>
              </a:spcBef>
              <a:spcAft>
                <a:spcPts val="0"/>
              </a:spcAft>
              <a:buClr>
                <a:srgbClr val="888888"/>
              </a:buClr>
              <a:buSzPts val="1120"/>
              <a:buNone/>
              <a:defRPr sz="1600">
                <a:solidFill>
                  <a:srgbClr val="888888"/>
                </a:solidFill>
              </a:defRPr>
            </a:lvl4pPr>
            <a:lvl5pPr marL="2286000" lvl="4" indent="-228600" algn="l">
              <a:lnSpc>
                <a:spcPct val="100000"/>
              </a:lnSpc>
              <a:spcBef>
                <a:spcPts val="500"/>
              </a:spcBef>
              <a:spcAft>
                <a:spcPts val="0"/>
              </a:spcAft>
              <a:buClr>
                <a:srgbClr val="888888"/>
              </a:buClr>
              <a:buSzPts val="112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93"/>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3"/>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93"/>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 name="Picture 2">
            <a:extLst>
              <a:ext uri="{FF2B5EF4-FFF2-40B4-BE49-F238E27FC236}">
                <a16:creationId xmlns:a16="http://schemas.microsoft.com/office/drawing/2014/main" id="{4700BD23-1C86-A195-CEE0-C07C06582F55}"/>
              </a:ext>
            </a:extLst>
          </p:cNvPr>
          <p:cNvPicPr>
            <a:picLocks noChangeAspect="1"/>
          </p:cNvPicPr>
          <p:nvPr userDrawn="1"/>
        </p:nvPicPr>
        <p:blipFill>
          <a:blip r:embed="rId2"/>
          <a:stretch>
            <a:fillRect/>
          </a:stretch>
        </p:blipFill>
        <p:spPr>
          <a:xfrm>
            <a:off x="0" y="6485012"/>
            <a:ext cx="1352872" cy="372988"/>
          </a:xfrm>
          <a:prstGeom prst="rect">
            <a:avLst/>
          </a:prstGeom>
        </p:spPr>
      </p:pic>
      <p:pic>
        <p:nvPicPr>
          <p:cNvPr id="4" name="Picture 2" descr="Chartered Accountants ...">
            <a:extLst>
              <a:ext uri="{FF2B5EF4-FFF2-40B4-BE49-F238E27FC236}">
                <a16:creationId xmlns:a16="http://schemas.microsoft.com/office/drawing/2014/main" id="{170B19E2-5E5B-8831-98BE-445B7973626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45026" y="1"/>
            <a:ext cx="799980" cy="5662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94"/>
          <p:cNvSpPr txBox="1">
            <a:spLocks noGrp="1"/>
          </p:cNvSpPr>
          <p:nvPr>
            <p:ph type="title"/>
          </p:nvPr>
        </p:nvSpPr>
        <p:spPr>
          <a:xfrm>
            <a:off x="1346071" y="566278"/>
            <a:ext cx="9512429" cy="96545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3600"/>
              <a:buFont typeface="Sorts Mill Goudy"/>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94"/>
          <p:cNvSpPr txBox="1">
            <a:spLocks noGrp="1"/>
          </p:cNvSpPr>
          <p:nvPr>
            <p:ph type="body" idx="1"/>
          </p:nvPr>
        </p:nvSpPr>
        <p:spPr>
          <a:xfrm>
            <a:off x="909758" y="2057400"/>
            <a:ext cx="5031521" cy="4119563"/>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4"/>
          <p:cNvSpPr txBox="1">
            <a:spLocks noGrp="1"/>
          </p:cNvSpPr>
          <p:nvPr>
            <p:ph type="body" idx="2"/>
          </p:nvPr>
        </p:nvSpPr>
        <p:spPr>
          <a:xfrm>
            <a:off x="6265408" y="2057401"/>
            <a:ext cx="5016834" cy="4119562"/>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94"/>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4"/>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4"/>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 name="Picture 2">
            <a:extLst>
              <a:ext uri="{FF2B5EF4-FFF2-40B4-BE49-F238E27FC236}">
                <a16:creationId xmlns:a16="http://schemas.microsoft.com/office/drawing/2014/main" id="{2A296809-59A8-49BE-A971-F526B40CD81C}"/>
              </a:ext>
            </a:extLst>
          </p:cNvPr>
          <p:cNvPicPr>
            <a:picLocks noChangeAspect="1"/>
          </p:cNvPicPr>
          <p:nvPr userDrawn="1"/>
        </p:nvPicPr>
        <p:blipFill>
          <a:blip r:embed="rId2"/>
          <a:stretch>
            <a:fillRect/>
          </a:stretch>
        </p:blipFill>
        <p:spPr>
          <a:xfrm>
            <a:off x="0" y="6485012"/>
            <a:ext cx="1352872" cy="372988"/>
          </a:xfrm>
          <a:prstGeom prst="rect">
            <a:avLst/>
          </a:prstGeom>
        </p:spPr>
      </p:pic>
      <p:pic>
        <p:nvPicPr>
          <p:cNvPr id="2" name="Picture 2" descr="Chartered Accountants ...">
            <a:extLst>
              <a:ext uri="{FF2B5EF4-FFF2-40B4-BE49-F238E27FC236}">
                <a16:creationId xmlns:a16="http://schemas.microsoft.com/office/drawing/2014/main" id="{EB79FB3E-621E-5AC9-E420-0690C6CF0FC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45026" y="1"/>
            <a:ext cx="799980" cy="5662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95"/>
          <p:cNvSpPr txBox="1">
            <a:spLocks noGrp="1"/>
          </p:cNvSpPr>
          <p:nvPr>
            <p:ph type="title"/>
          </p:nvPr>
        </p:nvSpPr>
        <p:spPr>
          <a:xfrm>
            <a:off x="839788" y="365126"/>
            <a:ext cx="10276552" cy="114935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3200"/>
              <a:buFont typeface="Sorts Mill Goudy"/>
              <a:buNone/>
              <a:defRPr sz="3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9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2"/>
              </a:buClr>
              <a:buSzPts val="1680"/>
              <a:buNone/>
              <a:defRPr sz="2400" b="1" i="0"/>
            </a:lvl1pPr>
            <a:lvl2pPr marL="914400" lvl="1" indent="-228600" algn="l">
              <a:lnSpc>
                <a:spcPct val="100000"/>
              </a:lnSpc>
              <a:spcBef>
                <a:spcPts val="500"/>
              </a:spcBef>
              <a:spcAft>
                <a:spcPts val="0"/>
              </a:spcAft>
              <a:buClr>
                <a:schemeClr val="dk2"/>
              </a:buClr>
              <a:buSzPts val="1400"/>
              <a:buNone/>
              <a:defRPr sz="2000" b="1"/>
            </a:lvl2pPr>
            <a:lvl3pPr marL="1371600" lvl="2" indent="-228600" algn="l">
              <a:lnSpc>
                <a:spcPct val="100000"/>
              </a:lnSpc>
              <a:spcBef>
                <a:spcPts val="500"/>
              </a:spcBef>
              <a:spcAft>
                <a:spcPts val="0"/>
              </a:spcAft>
              <a:buClr>
                <a:schemeClr val="dk2"/>
              </a:buClr>
              <a:buSzPts val="1260"/>
              <a:buNone/>
              <a:defRPr sz="1800" b="1"/>
            </a:lvl3pPr>
            <a:lvl4pPr marL="1828800" lvl="3" indent="-228600" algn="l">
              <a:lnSpc>
                <a:spcPct val="100000"/>
              </a:lnSpc>
              <a:spcBef>
                <a:spcPts val="500"/>
              </a:spcBef>
              <a:spcAft>
                <a:spcPts val="0"/>
              </a:spcAft>
              <a:buClr>
                <a:schemeClr val="dk2"/>
              </a:buClr>
              <a:buSzPts val="1120"/>
              <a:buNone/>
              <a:defRPr sz="1600" b="1"/>
            </a:lvl4pPr>
            <a:lvl5pPr marL="2286000" lvl="4" indent="-228600" algn="l">
              <a:lnSpc>
                <a:spcPct val="100000"/>
              </a:lnSpc>
              <a:spcBef>
                <a:spcPts val="500"/>
              </a:spcBef>
              <a:spcAft>
                <a:spcPts val="0"/>
              </a:spcAft>
              <a:buClr>
                <a:schemeClr val="dk2"/>
              </a:buClr>
              <a:buSzPts val="11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9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9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2"/>
              </a:buClr>
              <a:buSzPts val="1680"/>
              <a:buNone/>
              <a:defRPr sz="2400" b="1"/>
            </a:lvl1pPr>
            <a:lvl2pPr marL="914400" lvl="1" indent="-228600" algn="l">
              <a:lnSpc>
                <a:spcPct val="100000"/>
              </a:lnSpc>
              <a:spcBef>
                <a:spcPts val="500"/>
              </a:spcBef>
              <a:spcAft>
                <a:spcPts val="0"/>
              </a:spcAft>
              <a:buClr>
                <a:schemeClr val="dk2"/>
              </a:buClr>
              <a:buSzPts val="1400"/>
              <a:buNone/>
              <a:defRPr sz="2000" b="1"/>
            </a:lvl2pPr>
            <a:lvl3pPr marL="1371600" lvl="2" indent="-228600" algn="l">
              <a:lnSpc>
                <a:spcPct val="100000"/>
              </a:lnSpc>
              <a:spcBef>
                <a:spcPts val="500"/>
              </a:spcBef>
              <a:spcAft>
                <a:spcPts val="0"/>
              </a:spcAft>
              <a:buClr>
                <a:schemeClr val="dk2"/>
              </a:buClr>
              <a:buSzPts val="1260"/>
              <a:buNone/>
              <a:defRPr sz="1800" b="1"/>
            </a:lvl3pPr>
            <a:lvl4pPr marL="1828800" lvl="3" indent="-228600" algn="l">
              <a:lnSpc>
                <a:spcPct val="100000"/>
              </a:lnSpc>
              <a:spcBef>
                <a:spcPts val="500"/>
              </a:spcBef>
              <a:spcAft>
                <a:spcPts val="0"/>
              </a:spcAft>
              <a:buClr>
                <a:schemeClr val="dk2"/>
              </a:buClr>
              <a:buSzPts val="1120"/>
              <a:buNone/>
              <a:defRPr sz="1600" b="1"/>
            </a:lvl4pPr>
            <a:lvl5pPr marL="2286000" lvl="4" indent="-228600" algn="l">
              <a:lnSpc>
                <a:spcPct val="100000"/>
              </a:lnSpc>
              <a:spcBef>
                <a:spcPts val="500"/>
              </a:spcBef>
              <a:spcAft>
                <a:spcPts val="0"/>
              </a:spcAft>
              <a:buClr>
                <a:schemeClr val="dk2"/>
              </a:buClr>
              <a:buSzPts val="11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9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95"/>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95"/>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5"/>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 name="Picture 2">
            <a:extLst>
              <a:ext uri="{FF2B5EF4-FFF2-40B4-BE49-F238E27FC236}">
                <a16:creationId xmlns:a16="http://schemas.microsoft.com/office/drawing/2014/main" id="{E753AA62-9317-55FA-CCB9-0578B6D2ECC9}"/>
              </a:ext>
            </a:extLst>
          </p:cNvPr>
          <p:cNvPicPr>
            <a:picLocks noChangeAspect="1"/>
          </p:cNvPicPr>
          <p:nvPr userDrawn="1"/>
        </p:nvPicPr>
        <p:blipFill>
          <a:blip r:embed="rId2"/>
          <a:stretch>
            <a:fillRect/>
          </a:stretch>
        </p:blipFill>
        <p:spPr>
          <a:xfrm>
            <a:off x="0" y="6485012"/>
            <a:ext cx="1352872" cy="372988"/>
          </a:xfrm>
          <a:prstGeom prst="rect">
            <a:avLst/>
          </a:prstGeom>
        </p:spPr>
      </p:pic>
      <p:pic>
        <p:nvPicPr>
          <p:cNvPr id="4" name="Picture 2" descr="Chartered Accountants ...">
            <a:extLst>
              <a:ext uri="{FF2B5EF4-FFF2-40B4-BE49-F238E27FC236}">
                <a16:creationId xmlns:a16="http://schemas.microsoft.com/office/drawing/2014/main" id="{25816375-C90E-AC1A-B9FD-5F116DBE947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45026" y="1"/>
            <a:ext cx="799980" cy="5662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6"/>
          <p:cNvSpPr txBox="1">
            <a:spLocks noGrp="1"/>
          </p:cNvSpPr>
          <p:nvPr>
            <p:ph type="title"/>
          </p:nvPr>
        </p:nvSpPr>
        <p:spPr>
          <a:xfrm>
            <a:off x="1371600" y="685800"/>
            <a:ext cx="9486900" cy="1371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6"/>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6"/>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6"/>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 name="Picture 2">
            <a:extLst>
              <a:ext uri="{FF2B5EF4-FFF2-40B4-BE49-F238E27FC236}">
                <a16:creationId xmlns:a16="http://schemas.microsoft.com/office/drawing/2014/main" id="{CB9AF24B-9EC2-AECC-2CFE-0682030E0E49}"/>
              </a:ext>
            </a:extLst>
          </p:cNvPr>
          <p:cNvPicPr>
            <a:picLocks noChangeAspect="1"/>
          </p:cNvPicPr>
          <p:nvPr userDrawn="1"/>
        </p:nvPicPr>
        <p:blipFill>
          <a:blip r:embed="rId2"/>
          <a:stretch>
            <a:fillRect/>
          </a:stretch>
        </p:blipFill>
        <p:spPr>
          <a:xfrm>
            <a:off x="0" y="6485012"/>
            <a:ext cx="1352872" cy="372988"/>
          </a:xfrm>
          <a:prstGeom prst="rect">
            <a:avLst/>
          </a:prstGeom>
        </p:spPr>
      </p:pic>
      <p:pic>
        <p:nvPicPr>
          <p:cNvPr id="4" name="Picture 2" descr="Chartered Accountants ...">
            <a:extLst>
              <a:ext uri="{FF2B5EF4-FFF2-40B4-BE49-F238E27FC236}">
                <a16:creationId xmlns:a16="http://schemas.microsoft.com/office/drawing/2014/main" id="{A8E2A912-0200-8472-22B9-86F3F907F1E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45026" y="1"/>
            <a:ext cx="799980" cy="5662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9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Sorts Mill Goud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70840" algn="l">
              <a:lnSpc>
                <a:spcPct val="100000"/>
              </a:lnSpc>
              <a:spcBef>
                <a:spcPts val="1000"/>
              </a:spcBef>
              <a:spcAft>
                <a:spcPts val="0"/>
              </a:spcAft>
              <a:buClr>
                <a:schemeClr val="dk2"/>
              </a:buClr>
              <a:buSzPts val="2240"/>
              <a:buChar char="•"/>
              <a:defRPr sz="3200"/>
            </a:lvl1pPr>
            <a:lvl2pPr marL="914400" lvl="1" indent="-353060" algn="l">
              <a:lnSpc>
                <a:spcPct val="100000"/>
              </a:lnSpc>
              <a:spcBef>
                <a:spcPts val="500"/>
              </a:spcBef>
              <a:spcAft>
                <a:spcPts val="0"/>
              </a:spcAft>
              <a:buClr>
                <a:schemeClr val="dk2"/>
              </a:buClr>
              <a:buSzPts val="1960"/>
              <a:buChar char="•"/>
              <a:defRPr sz="2800"/>
            </a:lvl2pPr>
            <a:lvl3pPr marL="1371600" lvl="2" indent="-335280" algn="l">
              <a:lnSpc>
                <a:spcPct val="100000"/>
              </a:lnSpc>
              <a:spcBef>
                <a:spcPts val="500"/>
              </a:spcBef>
              <a:spcAft>
                <a:spcPts val="0"/>
              </a:spcAft>
              <a:buClr>
                <a:schemeClr val="dk2"/>
              </a:buClr>
              <a:buSzPts val="1680"/>
              <a:buChar char="•"/>
              <a:defRPr sz="2400"/>
            </a:lvl3pPr>
            <a:lvl4pPr marL="1828800" lvl="3" indent="-317500" algn="l">
              <a:lnSpc>
                <a:spcPct val="100000"/>
              </a:lnSpc>
              <a:spcBef>
                <a:spcPts val="500"/>
              </a:spcBef>
              <a:spcAft>
                <a:spcPts val="0"/>
              </a:spcAft>
              <a:buClr>
                <a:schemeClr val="dk2"/>
              </a:buClr>
              <a:buSzPts val="1400"/>
              <a:buChar char="•"/>
              <a:defRPr sz="2000"/>
            </a:lvl4pPr>
            <a:lvl5pPr marL="2286000" lvl="4" indent="-317500" algn="l">
              <a:lnSpc>
                <a:spcPct val="100000"/>
              </a:lnSpc>
              <a:spcBef>
                <a:spcPts val="500"/>
              </a:spcBef>
              <a:spcAft>
                <a:spcPts val="0"/>
              </a:spcAft>
              <a:buClr>
                <a:schemeClr val="dk2"/>
              </a:buClr>
              <a:buSzPts val="14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9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2"/>
              </a:buClr>
              <a:buSzPts val="1120"/>
              <a:buNone/>
              <a:defRPr sz="1600"/>
            </a:lvl1pPr>
            <a:lvl2pPr marL="914400" lvl="1" indent="-228600" algn="l">
              <a:lnSpc>
                <a:spcPct val="100000"/>
              </a:lnSpc>
              <a:spcBef>
                <a:spcPts val="500"/>
              </a:spcBef>
              <a:spcAft>
                <a:spcPts val="0"/>
              </a:spcAft>
              <a:buClr>
                <a:schemeClr val="dk2"/>
              </a:buClr>
              <a:buSzPts val="980"/>
              <a:buNone/>
              <a:defRPr sz="1400"/>
            </a:lvl2pPr>
            <a:lvl3pPr marL="1371600" lvl="2" indent="-228600" algn="l">
              <a:lnSpc>
                <a:spcPct val="100000"/>
              </a:lnSpc>
              <a:spcBef>
                <a:spcPts val="500"/>
              </a:spcBef>
              <a:spcAft>
                <a:spcPts val="0"/>
              </a:spcAft>
              <a:buClr>
                <a:schemeClr val="dk2"/>
              </a:buClr>
              <a:buSzPts val="840"/>
              <a:buNone/>
              <a:defRPr sz="1200"/>
            </a:lvl3pPr>
            <a:lvl4pPr marL="1828800" lvl="3" indent="-228600" algn="l">
              <a:lnSpc>
                <a:spcPct val="100000"/>
              </a:lnSpc>
              <a:spcBef>
                <a:spcPts val="500"/>
              </a:spcBef>
              <a:spcAft>
                <a:spcPts val="0"/>
              </a:spcAft>
              <a:buClr>
                <a:schemeClr val="dk2"/>
              </a:buClr>
              <a:buSzPts val="700"/>
              <a:buNone/>
              <a:defRPr sz="1000"/>
            </a:lvl4pPr>
            <a:lvl5pPr marL="2286000" lvl="4" indent="-228600" algn="l">
              <a:lnSpc>
                <a:spcPct val="100000"/>
              </a:lnSpc>
              <a:spcBef>
                <a:spcPts val="500"/>
              </a:spcBef>
              <a:spcAft>
                <a:spcPts val="0"/>
              </a:spcAft>
              <a:buClr>
                <a:schemeClr val="dk2"/>
              </a:buClr>
              <a:buSzPts val="7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98"/>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8"/>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8"/>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 name="Picture 2">
            <a:extLst>
              <a:ext uri="{FF2B5EF4-FFF2-40B4-BE49-F238E27FC236}">
                <a16:creationId xmlns:a16="http://schemas.microsoft.com/office/drawing/2014/main" id="{E3032104-2957-2E6D-5396-C95049679248}"/>
              </a:ext>
            </a:extLst>
          </p:cNvPr>
          <p:cNvPicPr>
            <a:picLocks noChangeAspect="1"/>
          </p:cNvPicPr>
          <p:nvPr userDrawn="1"/>
        </p:nvPicPr>
        <p:blipFill>
          <a:blip r:embed="rId2"/>
          <a:stretch>
            <a:fillRect/>
          </a:stretch>
        </p:blipFill>
        <p:spPr>
          <a:xfrm>
            <a:off x="0" y="6485012"/>
            <a:ext cx="1352872" cy="372988"/>
          </a:xfrm>
          <a:prstGeom prst="rect">
            <a:avLst/>
          </a:prstGeom>
        </p:spPr>
      </p:pic>
      <p:pic>
        <p:nvPicPr>
          <p:cNvPr id="4" name="Picture 2" descr="Chartered Accountants ...">
            <a:extLst>
              <a:ext uri="{FF2B5EF4-FFF2-40B4-BE49-F238E27FC236}">
                <a16:creationId xmlns:a16="http://schemas.microsoft.com/office/drawing/2014/main" id="{9B71C054-611F-1FBD-2AA5-846D5B255F3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45026" y="1"/>
            <a:ext cx="799980" cy="5662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9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Sorts Mill Goud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99"/>
          <p:cNvSpPr>
            <a:spLocks noGrp="1"/>
          </p:cNvSpPr>
          <p:nvPr>
            <p:ph type="pic" idx="2"/>
          </p:nvPr>
        </p:nvSpPr>
        <p:spPr>
          <a:xfrm>
            <a:off x="5183188" y="987425"/>
            <a:ext cx="6172200" cy="4873625"/>
          </a:xfrm>
          <a:prstGeom prst="rect">
            <a:avLst/>
          </a:prstGeom>
          <a:noFill/>
          <a:ln>
            <a:noFill/>
          </a:ln>
        </p:spPr>
      </p:sp>
      <p:sp>
        <p:nvSpPr>
          <p:cNvPr id="72" name="Google Shape;72;p9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2"/>
              </a:buClr>
              <a:buSzPts val="1120"/>
              <a:buNone/>
              <a:defRPr sz="1600"/>
            </a:lvl1pPr>
            <a:lvl2pPr marL="914400" lvl="1" indent="-228600" algn="l">
              <a:lnSpc>
                <a:spcPct val="100000"/>
              </a:lnSpc>
              <a:spcBef>
                <a:spcPts val="500"/>
              </a:spcBef>
              <a:spcAft>
                <a:spcPts val="0"/>
              </a:spcAft>
              <a:buClr>
                <a:schemeClr val="dk2"/>
              </a:buClr>
              <a:buSzPts val="980"/>
              <a:buNone/>
              <a:defRPr sz="1400"/>
            </a:lvl2pPr>
            <a:lvl3pPr marL="1371600" lvl="2" indent="-228600" algn="l">
              <a:lnSpc>
                <a:spcPct val="100000"/>
              </a:lnSpc>
              <a:spcBef>
                <a:spcPts val="500"/>
              </a:spcBef>
              <a:spcAft>
                <a:spcPts val="0"/>
              </a:spcAft>
              <a:buClr>
                <a:schemeClr val="dk2"/>
              </a:buClr>
              <a:buSzPts val="840"/>
              <a:buNone/>
              <a:defRPr sz="1200"/>
            </a:lvl3pPr>
            <a:lvl4pPr marL="1828800" lvl="3" indent="-228600" algn="l">
              <a:lnSpc>
                <a:spcPct val="100000"/>
              </a:lnSpc>
              <a:spcBef>
                <a:spcPts val="500"/>
              </a:spcBef>
              <a:spcAft>
                <a:spcPts val="0"/>
              </a:spcAft>
              <a:buClr>
                <a:schemeClr val="dk2"/>
              </a:buClr>
              <a:buSzPts val="700"/>
              <a:buNone/>
              <a:defRPr sz="1000"/>
            </a:lvl4pPr>
            <a:lvl5pPr marL="2286000" lvl="4" indent="-228600" algn="l">
              <a:lnSpc>
                <a:spcPct val="100000"/>
              </a:lnSpc>
              <a:spcBef>
                <a:spcPts val="500"/>
              </a:spcBef>
              <a:spcAft>
                <a:spcPts val="0"/>
              </a:spcAft>
              <a:buClr>
                <a:schemeClr val="dk2"/>
              </a:buClr>
              <a:buSzPts val="7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99"/>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9"/>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9"/>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 name="Picture 2">
            <a:extLst>
              <a:ext uri="{FF2B5EF4-FFF2-40B4-BE49-F238E27FC236}">
                <a16:creationId xmlns:a16="http://schemas.microsoft.com/office/drawing/2014/main" id="{7A0CC605-C3CB-C0BF-6380-B449F6D1D39B}"/>
              </a:ext>
            </a:extLst>
          </p:cNvPr>
          <p:cNvPicPr>
            <a:picLocks noChangeAspect="1"/>
          </p:cNvPicPr>
          <p:nvPr userDrawn="1"/>
        </p:nvPicPr>
        <p:blipFill>
          <a:blip r:embed="rId2"/>
          <a:stretch>
            <a:fillRect/>
          </a:stretch>
        </p:blipFill>
        <p:spPr>
          <a:xfrm>
            <a:off x="0" y="6485012"/>
            <a:ext cx="1352872" cy="372988"/>
          </a:xfrm>
          <a:prstGeom prst="rect">
            <a:avLst/>
          </a:prstGeom>
        </p:spPr>
      </p:pic>
      <p:pic>
        <p:nvPicPr>
          <p:cNvPr id="4" name="Picture 2" descr="Chartered Accountants ...">
            <a:extLst>
              <a:ext uri="{FF2B5EF4-FFF2-40B4-BE49-F238E27FC236}">
                <a16:creationId xmlns:a16="http://schemas.microsoft.com/office/drawing/2014/main" id="{ACD1A780-BC39-2566-A9D5-915BABD5491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45026" y="1"/>
            <a:ext cx="799980" cy="5662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00"/>
          <p:cNvSpPr txBox="1">
            <a:spLocks noGrp="1"/>
          </p:cNvSpPr>
          <p:nvPr>
            <p:ph type="title"/>
          </p:nvPr>
        </p:nvSpPr>
        <p:spPr>
          <a:xfrm>
            <a:off x="1371600" y="685800"/>
            <a:ext cx="9486900" cy="1371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00"/>
          <p:cNvSpPr txBox="1">
            <a:spLocks noGrp="1"/>
          </p:cNvSpPr>
          <p:nvPr>
            <p:ph type="body" idx="1"/>
          </p:nvPr>
        </p:nvSpPr>
        <p:spPr>
          <a:xfrm rot="5400000">
            <a:off x="4156001" y="-530298"/>
            <a:ext cx="3918098" cy="9486901"/>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00"/>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00"/>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0"/>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 name="Picture 2" descr="Chartered Accountants ...">
            <a:extLst>
              <a:ext uri="{FF2B5EF4-FFF2-40B4-BE49-F238E27FC236}">
                <a16:creationId xmlns:a16="http://schemas.microsoft.com/office/drawing/2014/main" id="{78AD3608-B18B-DDFC-CD12-1C541BE789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45026" y="1"/>
            <a:ext cx="799980" cy="5662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0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0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01"/>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01"/>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01"/>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 name="Picture 2" descr="Chartered Accountants ...">
            <a:extLst>
              <a:ext uri="{FF2B5EF4-FFF2-40B4-BE49-F238E27FC236}">
                <a16:creationId xmlns:a16="http://schemas.microsoft.com/office/drawing/2014/main" id="{B04BF991-2195-3860-9092-C6017CDDA0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45026" y="1"/>
            <a:ext cx="799980" cy="5662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0"/>
          <p:cNvSpPr txBox="1">
            <a:spLocks noGrp="1"/>
          </p:cNvSpPr>
          <p:nvPr>
            <p:ph type="title"/>
          </p:nvPr>
        </p:nvSpPr>
        <p:spPr>
          <a:xfrm>
            <a:off x="1371600" y="685800"/>
            <a:ext cx="9486900" cy="13716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0"/>
          <p:cNvSpPr txBox="1">
            <a:spLocks noGrp="1"/>
          </p:cNvSpPr>
          <p:nvPr>
            <p:ph type="body" idx="1"/>
          </p:nvPr>
        </p:nvSpPr>
        <p:spPr>
          <a:xfrm>
            <a:off x="1371599" y="2254103"/>
            <a:ext cx="9486901" cy="3918098"/>
          </a:xfrm>
          <a:prstGeom prst="rect">
            <a:avLst/>
          </a:prstGeom>
          <a:noFill/>
          <a:ln>
            <a:noFill/>
          </a:ln>
        </p:spPr>
        <p:txBody>
          <a:bodyPr spcFirstLastPara="1" wrap="square" lIns="91425" tIns="45700" rIns="91425" bIns="45700" anchor="t" anchorCtr="0">
            <a:normAutofit/>
          </a:bodyPr>
          <a:lstStyle>
            <a:lvl1pPr marL="457200" marR="0" lvl="0" indent="-335280" algn="l" rtl="0">
              <a:lnSpc>
                <a:spcPct val="100000"/>
              </a:lnSpc>
              <a:spcBef>
                <a:spcPts val="1000"/>
              </a:spcBef>
              <a:spcAft>
                <a:spcPts val="0"/>
              </a:spcAft>
              <a:buClr>
                <a:schemeClr val="dk2"/>
              </a:buClr>
              <a:buSzPts val="1680"/>
              <a:buFont typeface="Arial"/>
              <a:buChar char="•"/>
              <a:defRPr sz="2400" b="0" i="0" u="none" strike="noStrike" cap="none">
                <a:solidFill>
                  <a:schemeClr val="dk2"/>
                </a:solidFill>
                <a:latin typeface="Sorts Mill Goudy"/>
                <a:ea typeface="Sorts Mill Goudy"/>
                <a:cs typeface="Sorts Mill Goudy"/>
                <a:sym typeface="Sorts Mill Goudy"/>
              </a:defRPr>
            </a:lvl1pPr>
            <a:lvl2pPr marL="914400" marR="0" lvl="1" indent="-317500" algn="l" rtl="0">
              <a:lnSpc>
                <a:spcPct val="100000"/>
              </a:lnSpc>
              <a:spcBef>
                <a:spcPts val="500"/>
              </a:spcBef>
              <a:spcAft>
                <a:spcPts val="0"/>
              </a:spcAft>
              <a:buClr>
                <a:schemeClr val="dk2"/>
              </a:buClr>
              <a:buSzPts val="1400"/>
              <a:buFont typeface="Arial"/>
              <a:buChar char="•"/>
              <a:defRPr sz="2000" b="0" i="0" u="none" strike="noStrike" cap="none">
                <a:solidFill>
                  <a:schemeClr val="dk2"/>
                </a:solidFill>
                <a:latin typeface="Sorts Mill Goudy"/>
                <a:ea typeface="Sorts Mill Goudy"/>
                <a:cs typeface="Sorts Mill Goudy"/>
                <a:sym typeface="Sorts Mill Goudy"/>
              </a:defRPr>
            </a:lvl2pPr>
            <a:lvl3pPr marL="1371600" marR="0" lvl="2" indent="-308610" algn="l" rtl="0">
              <a:lnSpc>
                <a:spcPct val="100000"/>
              </a:lnSpc>
              <a:spcBef>
                <a:spcPts val="500"/>
              </a:spcBef>
              <a:spcAft>
                <a:spcPts val="0"/>
              </a:spcAft>
              <a:buClr>
                <a:schemeClr val="dk2"/>
              </a:buClr>
              <a:buSzPts val="1260"/>
              <a:buFont typeface="Arial"/>
              <a:buChar char="•"/>
              <a:defRPr sz="1800" b="0" i="0" u="none" strike="noStrike" cap="none">
                <a:solidFill>
                  <a:schemeClr val="dk2"/>
                </a:solidFill>
                <a:latin typeface="Sorts Mill Goudy"/>
                <a:ea typeface="Sorts Mill Goudy"/>
                <a:cs typeface="Sorts Mill Goudy"/>
                <a:sym typeface="Sorts Mill Goudy"/>
              </a:defRPr>
            </a:lvl3pPr>
            <a:lvl4pPr marL="1828800" marR="0" lvl="3" indent="-299719" algn="l" rtl="0">
              <a:lnSpc>
                <a:spcPct val="100000"/>
              </a:lnSpc>
              <a:spcBef>
                <a:spcPts val="500"/>
              </a:spcBef>
              <a:spcAft>
                <a:spcPts val="0"/>
              </a:spcAft>
              <a:buClr>
                <a:schemeClr val="dk2"/>
              </a:buClr>
              <a:buSzPts val="1120"/>
              <a:buFont typeface="Arial"/>
              <a:buChar char="•"/>
              <a:defRPr sz="1600" b="0" i="0" u="none" strike="noStrike" cap="none">
                <a:solidFill>
                  <a:schemeClr val="dk2"/>
                </a:solidFill>
                <a:latin typeface="Sorts Mill Goudy"/>
                <a:ea typeface="Sorts Mill Goudy"/>
                <a:cs typeface="Sorts Mill Goudy"/>
                <a:sym typeface="Sorts Mill Goudy"/>
              </a:defRPr>
            </a:lvl4pPr>
            <a:lvl5pPr marL="2286000" marR="0" lvl="4" indent="-299720" algn="l" rtl="0">
              <a:lnSpc>
                <a:spcPct val="100000"/>
              </a:lnSpc>
              <a:spcBef>
                <a:spcPts val="500"/>
              </a:spcBef>
              <a:spcAft>
                <a:spcPts val="0"/>
              </a:spcAft>
              <a:buClr>
                <a:schemeClr val="dk2"/>
              </a:buClr>
              <a:buSzPts val="1120"/>
              <a:buFont typeface="Arial"/>
              <a:buChar char="•"/>
              <a:defRPr sz="1600" b="0" i="0" u="none" strike="noStrike" cap="none">
                <a:solidFill>
                  <a:schemeClr val="dk2"/>
                </a:solidFill>
                <a:latin typeface="Sorts Mill Goudy"/>
                <a:ea typeface="Sorts Mill Goudy"/>
                <a:cs typeface="Sorts Mill Goudy"/>
                <a:sym typeface="Sorts Mill Goud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2" name="Google Shape;12;p90"/>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53727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90"/>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53727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90"/>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537272"/>
                </a:solidFill>
                <a:latin typeface="Gill Sans"/>
                <a:ea typeface="Gill Sans"/>
                <a:cs typeface="Gill Sans"/>
                <a:sym typeface="Gill Sans"/>
              </a:defRPr>
            </a:lvl1pPr>
            <a:lvl2pPr marL="0" marR="0" lvl="1" indent="0" algn="r" rtl="0">
              <a:spcBef>
                <a:spcPts val="0"/>
              </a:spcBef>
              <a:buNone/>
              <a:defRPr sz="900" b="0" i="0" u="none" strike="noStrike" cap="none">
                <a:solidFill>
                  <a:srgbClr val="537272"/>
                </a:solidFill>
                <a:latin typeface="Gill Sans"/>
                <a:ea typeface="Gill Sans"/>
                <a:cs typeface="Gill Sans"/>
                <a:sym typeface="Gill Sans"/>
              </a:defRPr>
            </a:lvl2pPr>
            <a:lvl3pPr marL="0" marR="0" lvl="2" indent="0" algn="r" rtl="0">
              <a:spcBef>
                <a:spcPts val="0"/>
              </a:spcBef>
              <a:buNone/>
              <a:defRPr sz="900" b="0" i="0" u="none" strike="noStrike" cap="none">
                <a:solidFill>
                  <a:srgbClr val="537272"/>
                </a:solidFill>
                <a:latin typeface="Gill Sans"/>
                <a:ea typeface="Gill Sans"/>
                <a:cs typeface="Gill Sans"/>
                <a:sym typeface="Gill Sans"/>
              </a:defRPr>
            </a:lvl3pPr>
            <a:lvl4pPr marL="0" marR="0" lvl="3" indent="0" algn="r" rtl="0">
              <a:spcBef>
                <a:spcPts val="0"/>
              </a:spcBef>
              <a:buNone/>
              <a:defRPr sz="900" b="0" i="0" u="none" strike="noStrike" cap="none">
                <a:solidFill>
                  <a:srgbClr val="537272"/>
                </a:solidFill>
                <a:latin typeface="Gill Sans"/>
                <a:ea typeface="Gill Sans"/>
                <a:cs typeface="Gill Sans"/>
                <a:sym typeface="Gill Sans"/>
              </a:defRPr>
            </a:lvl4pPr>
            <a:lvl5pPr marL="0" marR="0" lvl="4" indent="0" algn="r" rtl="0">
              <a:spcBef>
                <a:spcPts val="0"/>
              </a:spcBef>
              <a:buNone/>
              <a:defRPr sz="900" b="0" i="0" u="none" strike="noStrike" cap="none">
                <a:solidFill>
                  <a:srgbClr val="537272"/>
                </a:solidFill>
                <a:latin typeface="Gill Sans"/>
                <a:ea typeface="Gill Sans"/>
                <a:cs typeface="Gill Sans"/>
                <a:sym typeface="Gill Sans"/>
              </a:defRPr>
            </a:lvl5pPr>
            <a:lvl6pPr marL="0" marR="0" lvl="5" indent="0" algn="r" rtl="0">
              <a:spcBef>
                <a:spcPts val="0"/>
              </a:spcBef>
              <a:buNone/>
              <a:defRPr sz="900" b="0" i="0" u="none" strike="noStrike" cap="none">
                <a:solidFill>
                  <a:srgbClr val="537272"/>
                </a:solidFill>
                <a:latin typeface="Gill Sans"/>
                <a:ea typeface="Gill Sans"/>
                <a:cs typeface="Gill Sans"/>
                <a:sym typeface="Gill Sans"/>
              </a:defRPr>
            </a:lvl6pPr>
            <a:lvl7pPr marL="0" marR="0" lvl="6" indent="0" algn="r" rtl="0">
              <a:spcBef>
                <a:spcPts val="0"/>
              </a:spcBef>
              <a:buNone/>
              <a:defRPr sz="900" b="0" i="0" u="none" strike="noStrike" cap="none">
                <a:solidFill>
                  <a:srgbClr val="537272"/>
                </a:solidFill>
                <a:latin typeface="Gill Sans"/>
                <a:ea typeface="Gill Sans"/>
                <a:cs typeface="Gill Sans"/>
                <a:sym typeface="Gill Sans"/>
              </a:defRPr>
            </a:lvl7pPr>
            <a:lvl8pPr marL="0" marR="0" lvl="7" indent="0" algn="r" rtl="0">
              <a:spcBef>
                <a:spcPts val="0"/>
              </a:spcBef>
              <a:buNone/>
              <a:defRPr sz="900" b="0" i="0" u="none" strike="noStrike" cap="none">
                <a:solidFill>
                  <a:srgbClr val="537272"/>
                </a:solidFill>
                <a:latin typeface="Gill Sans"/>
                <a:ea typeface="Gill Sans"/>
                <a:cs typeface="Gill Sans"/>
                <a:sym typeface="Gill Sans"/>
              </a:defRPr>
            </a:lvl8pPr>
            <a:lvl9pPr marL="0" marR="0" lvl="8" indent="0" algn="r" rtl="0">
              <a:spcBef>
                <a:spcPts val="0"/>
              </a:spcBef>
              <a:buNone/>
              <a:defRPr sz="900" b="0" i="0" u="none" strike="noStrike" cap="none">
                <a:solidFill>
                  <a:srgbClr val="53727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3" name="Picture 2">
            <a:extLst>
              <a:ext uri="{FF2B5EF4-FFF2-40B4-BE49-F238E27FC236}">
                <a16:creationId xmlns:a16="http://schemas.microsoft.com/office/drawing/2014/main" id="{754687BB-6339-AB8C-AD52-69AEF98ECCC5}"/>
              </a:ext>
            </a:extLst>
          </p:cNvPr>
          <p:cNvPicPr>
            <a:picLocks noChangeAspect="1"/>
          </p:cNvPicPr>
          <p:nvPr userDrawn="1"/>
        </p:nvPicPr>
        <p:blipFill>
          <a:blip r:embed="rId11"/>
          <a:stretch>
            <a:fillRect/>
          </a:stretch>
        </p:blipFill>
        <p:spPr>
          <a:xfrm>
            <a:off x="0" y="6485012"/>
            <a:ext cx="1352872" cy="372988"/>
          </a:xfrm>
          <a:prstGeom prst="rect">
            <a:avLst/>
          </a:prstGeom>
        </p:spPr>
      </p:pic>
      <p:pic>
        <p:nvPicPr>
          <p:cNvPr id="4" name="Picture 2" descr="Chartered Accountants ...">
            <a:extLst>
              <a:ext uri="{FF2B5EF4-FFF2-40B4-BE49-F238E27FC236}">
                <a16:creationId xmlns:a16="http://schemas.microsoft.com/office/drawing/2014/main" id="{62D72A02-A2CF-6DEB-5674-12C04391149E}"/>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1345026" y="1"/>
            <a:ext cx="799980" cy="56627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9B659-8845-7FDF-0DB0-84907AD7747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509D7AC-4223-2CEA-D4DC-47A98969E01A}"/>
              </a:ext>
            </a:extLst>
          </p:cNvPr>
          <p:cNvSpPr txBox="1"/>
          <p:nvPr/>
        </p:nvSpPr>
        <p:spPr>
          <a:xfrm>
            <a:off x="1854680" y="983410"/>
            <a:ext cx="8436634" cy="3785652"/>
          </a:xfrm>
          <a:prstGeom prst="rect">
            <a:avLst/>
          </a:prstGeom>
          <a:noFill/>
        </p:spPr>
        <p:txBody>
          <a:bodyPr wrap="square">
            <a:spAutoFit/>
          </a:bodyPr>
          <a:lstStyle/>
          <a:p>
            <a:pPr algn="ctr"/>
            <a:r>
              <a:rPr lang="en-US" sz="3000" b="1" i="0" u="sng" strike="noStrike" baseline="0" dirty="0">
                <a:latin typeface="Garamond" panose="02020404030301010803" pitchFamily="18" charset="0"/>
              </a:rPr>
              <a:t>The Institute of Chartered Accountants of India</a:t>
            </a:r>
          </a:p>
          <a:p>
            <a:pPr algn="ctr"/>
            <a:endParaRPr lang="en-US" sz="3000" b="0" i="0" u="none" strike="noStrike" baseline="0" dirty="0">
              <a:latin typeface="Garamond" panose="02020404030301010803" pitchFamily="18" charset="0"/>
            </a:endParaRPr>
          </a:p>
          <a:p>
            <a:pPr algn="ctr"/>
            <a:r>
              <a:rPr lang="en-US" sz="3000" b="0" i="0" u="none" strike="noStrike" baseline="0" dirty="0" err="1">
                <a:latin typeface="Garamond" panose="02020404030301010803" pitchFamily="18" charset="0"/>
              </a:rPr>
              <a:t>Organised</a:t>
            </a:r>
            <a:r>
              <a:rPr lang="en-US" sz="3000" b="0" i="0" u="none" strike="noStrike" baseline="0" dirty="0">
                <a:latin typeface="Garamond" panose="02020404030301010803" pitchFamily="18" charset="0"/>
              </a:rPr>
              <a:t> by : Commercial Laws &amp; Economic Advisory Committee</a:t>
            </a:r>
          </a:p>
          <a:p>
            <a:pPr algn="ctr"/>
            <a:endParaRPr lang="en-US" sz="3000" b="0" i="0" u="none" strike="noStrike" baseline="0" dirty="0">
              <a:latin typeface="Garamond" panose="02020404030301010803" pitchFamily="18" charset="0"/>
            </a:endParaRPr>
          </a:p>
          <a:p>
            <a:pPr algn="ctr"/>
            <a:r>
              <a:rPr lang="en-US" sz="3000" b="0" i="0" u="none" strike="noStrike" baseline="0" dirty="0">
                <a:latin typeface="Garamond" panose="02020404030301010803" pitchFamily="18" charset="0"/>
              </a:rPr>
              <a:t>Hosted by: Eastern India Regional Council</a:t>
            </a:r>
          </a:p>
          <a:p>
            <a:pPr algn="ctr"/>
            <a:endParaRPr lang="en-US" sz="3000" dirty="0">
              <a:latin typeface="Garamond" panose="02020404030301010803" pitchFamily="18" charset="0"/>
            </a:endParaRPr>
          </a:p>
          <a:p>
            <a:pPr algn="ctr"/>
            <a:r>
              <a:rPr lang="en-IN" sz="3000" b="1" u="sng" dirty="0">
                <a:latin typeface="Garamond" panose="02020404030301010803" pitchFamily="18" charset="0"/>
              </a:rPr>
              <a:t>Two Day Conclave - </a:t>
            </a:r>
            <a:r>
              <a:rPr lang="en-US" sz="3000" b="1" u="sng" dirty="0">
                <a:latin typeface="Garamond" panose="02020404030301010803" pitchFamily="18" charset="0"/>
              </a:rPr>
              <a:t>Nuts &amp; Bolts of Real Estate</a:t>
            </a:r>
            <a:endParaRPr lang="en-IN" sz="3000" b="1" u="sng" dirty="0">
              <a:latin typeface="Garamond" panose="02020404030301010803" pitchFamily="18" charset="0"/>
            </a:endParaRPr>
          </a:p>
        </p:txBody>
      </p:sp>
      <p:sp>
        <p:nvSpPr>
          <p:cNvPr id="6" name="TextBox 5">
            <a:extLst>
              <a:ext uri="{FF2B5EF4-FFF2-40B4-BE49-F238E27FC236}">
                <a16:creationId xmlns:a16="http://schemas.microsoft.com/office/drawing/2014/main" id="{B55934B8-703C-1C33-6AC5-D60D0B2B8364}"/>
              </a:ext>
            </a:extLst>
          </p:cNvPr>
          <p:cNvSpPr txBox="1"/>
          <p:nvPr/>
        </p:nvSpPr>
        <p:spPr>
          <a:xfrm>
            <a:off x="1742536" y="4832288"/>
            <a:ext cx="8358996" cy="369332"/>
          </a:xfrm>
          <a:prstGeom prst="rect">
            <a:avLst/>
          </a:prstGeom>
          <a:noFill/>
        </p:spPr>
        <p:txBody>
          <a:bodyPr wrap="square">
            <a:spAutoFit/>
          </a:bodyPr>
          <a:lstStyle/>
          <a:p>
            <a:pPr algn="ctr"/>
            <a:r>
              <a:rPr lang="en-IN" sz="1800" b="0" i="0" u="none" strike="noStrike" baseline="0" dirty="0">
                <a:latin typeface="Garamond" panose="02020404030301010803" pitchFamily="18" charset="0"/>
              </a:rPr>
              <a:t>13th &amp; 14th March 2026 - R Singhi Hall, ICAI Bhawan, 7 Russell Street, Kolkata - 71</a:t>
            </a:r>
            <a:endParaRPr lang="en-IN" sz="1800" dirty="0">
              <a:latin typeface="Garamond" panose="02020404030301010803" pitchFamily="18" charset="0"/>
            </a:endParaRPr>
          </a:p>
        </p:txBody>
      </p:sp>
    </p:spTree>
    <p:extLst>
      <p:ext uri="{BB962C8B-B14F-4D97-AF65-F5344CB8AC3E}">
        <p14:creationId xmlns:p14="http://schemas.microsoft.com/office/powerpoint/2010/main" val="1230178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8" name="Google Shape;245;p22"/>
          <p:cNvSpPr/>
          <p:nvPr/>
        </p:nvSpPr>
        <p:spPr>
          <a:xfrm>
            <a:off x="1108873" y="1619039"/>
            <a:ext cx="9974253" cy="2478523"/>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spAutoFit/>
          </a:bodyPr>
          <a:lstStyle/>
          <a:p>
            <a:pPr marL="457200" marR="1230630" lvl="0" indent="-457200" algn="just" rtl="0">
              <a:lnSpc>
                <a:spcPct val="107000"/>
              </a:lnSpc>
              <a:spcBef>
                <a:spcPts val="0"/>
              </a:spcBef>
              <a:spcAft>
                <a:spcPts val="0"/>
              </a:spcAft>
              <a:buClr>
                <a:schemeClr val="dk1"/>
              </a:buClr>
              <a:buSzPts val="2400"/>
              <a:buFont typeface="Book Antiqua"/>
              <a:buAutoNum type="arabicPeriod"/>
            </a:pPr>
            <a:r>
              <a:rPr lang="en-IN" sz="2400" b="1" dirty="0">
                <a:solidFill>
                  <a:schemeClr val="dk1"/>
                </a:solidFill>
                <a:latin typeface="Garamond"/>
                <a:ea typeface="Garamond"/>
                <a:cs typeface="Garamond"/>
                <a:sym typeface="Garamond"/>
              </a:rPr>
              <a:t>For Bankers to release the loan</a:t>
            </a:r>
            <a:endParaRPr dirty="0"/>
          </a:p>
          <a:p>
            <a:pPr marL="457200" marR="1230630" lvl="0" indent="-457200" algn="just" rtl="0">
              <a:lnSpc>
                <a:spcPct val="107000"/>
              </a:lnSpc>
              <a:spcBef>
                <a:spcPts val="800"/>
              </a:spcBef>
              <a:spcAft>
                <a:spcPts val="0"/>
              </a:spcAft>
              <a:buClr>
                <a:schemeClr val="dk1"/>
              </a:buClr>
              <a:buSzPts val="2400"/>
              <a:buFont typeface="Book Antiqua"/>
              <a:buAutoNum type="arabicPeriod"/>
            </a:pPr>
            <a:r>
              <a:rPr lang="en-IN" sz="2400" b="1" dirty="0">
                <a:solidFill>
                  <a:schemeClr val="dk1"/>
                </a:solidFill>
                <a:latin typeface="Garamond"/>
                <a:ea typeface="Garamond"/>
                <a:cs typeface="Garamond"/>
                <a:sym typeface="Garamond"/>
              </a:rPr>
              <a:t>Lenders to fund the project</a:t>
            </a:r>
            <a:endParaRPr dirty="0"/>
          </a:p>
          <a:p>
            <a:pPr marL="457200" marR="1230630" lvl="0" indent="-457200" algn="just" rtl="0">
              <a:lnSpc>
                <a:spcPct val="107000"/>
              </a:lnSpc>
              <a:spcBef>
                <a:spcPts val="800"/>
              </a:spcBef>
              <a:spcAft>
                <a:spcPts val="0"/>
              </a:spcAft>
              <a:buClr>
                <a:schemeClr val="dk1"/>
              </a:buClr>
              <a:buSzPts val="2400"/>
              <a:buFont typeface="Book Antiqua"/>
              <a:buAutoNum type="arabicPeriod"/>
            </a:pPr>
            <a:r>
              <a:rPr lang="en-IN" sz="2400" b="1" dirty="0">
                <a:solidFill>
                  <a:schemeClr val="dk1"/>
                </a:solidFill>
                <a:latin typeface="Garamond"/>
                <a:ea typeface="Garamond"/>
                <a:cs typeface="Garamond"/>
                <a:sym typeface="Garamond"/>
              </a:rPr>
              <a:t>Buyers to purchase the unit</a:t>
            </a:r>
            <a:endParaRPr dirty="0"/>
          </a:p>
          <a:p>
            <a:pPr marL="457200" marR="1230630" lvl="0" indent="-457200" algn="just" rtl="0">
              <a:lnSpc>
                <a:spcPct val="107000"/>
              </a:lnSpc>
              <a:spcBef>
                <a:spcPts val="800"/>
              </a:spcBef>
              <a:spcAft>
                <a:spcPts val="0"/>
              </a:spcAft>
              <a:buClr>
                <a:schemeClr val="dk1"/>
              </a:buClr>
              <a:buSzPts val="2400"/>
              <a:buFont typeface="Book Antiqua"/>
              <a:buAutoNum type="arabicPeriod"/>
            </a:pPr>
            <a:r>
              <a:rPr lang="en-IN" sz="2400" b="1" dirty="0">
                <a:solidFill>
                  <a:schemeClr val="dk1"/>
                </a:solidFill>
                <a:latin typeface="Garamond"/>
                <a:ea typeface="Garamond"/>
                <a:cs typeface="Garamond"/>
                <a:sym typeface="Garamond"/>
              </a:rPr>
              <a:t>Insurance company’s</a:t>
            </a:r>
            <a:endParaRPr dirty="0"/>
          </a:p>
          <a:p>
            <a:pPr marL="457200" marR="1230630" lvl="0" indent="-457200" algn="just" rtl="0">
              <a:lnSpc>
                <a:spcPct val="107000"/>
              </a:lnSpc>
              <a:spcBef>
                <a:spcPts val="800"/>
              </a:spcBef>
              <a:spcAft>
                <a:spcPts val="0"/>
              </a:spcAft>
              <a:buClr>
                <a:schemeClr val="dk1"/>
              </a:buClr>
              <a:buSzPts val="2400"/>
              <a:buFont typeface="Book Antiqua"/>
              <a:buAutoNum type="arabicPeriod"/>
            </a:pPr>
            <a:r>
              <a:rPr lang="en-IN" sz="2400" b="1" dirty="0">
                <a:solidFill>
                  <a:schemeClr val="dk1"/>
                </a:solidFill>
                <a:latin typeface="Garamond"/>
                <a:ea typeface="Garamond"/>
                <a:cs typeface="Garamond"/>
                <a:sym typeface="Garamond"/>
              </a:rPr>
              <a:t>Planning authority to release / Completion certificate</a:t>
            </a:r>
            <a:endParaRPr dirty="0"/>
          </a:p>
        </p:txBody>
      </p:sp>
      <p:sp>
        <p:nvSpPr>
          <p:cNvPr id="3" name="TextBox 2">
            <a:extLst>
              <a:ext uri="{FF2B5EF4-FFF2-40B4-BE49-F238E27FC236}">
                <a16:creationId xmlns:a16="http://schemas.microsoft.com/office/drawing/2014/main" id="{995049F8-673B-0DAD-1128-EB61B5D6601E}"/>
              </a:ext>
            </a:extLst>
          </p:cNvPr>
          <p:cNvSpPr txBox="1"/>
          <p:nvPr/>
        </p:nvSpPr>
        <p:spPr>
          <a:xfrm>
            <a:off x="1785019" y="516485"/>
            <a:ext cx="8328077" cy="584775"/>
          </a:xfrm>
          <a:prstGeom prst="rect">
            <a:avLst/>
          </a:prstGeom>
          <a:noFill/>
        </p:spPr>
        <p:txBody>
          <a:bodyPr wrap="square">
            <a:spAutoFit/>
          </a:bodyPr>
          <a:lstStyle/>
          <a:p>
            <a:pPr marL="0" marR="0" lvl="0" indent="0" algn="ctr" rtl="0">
              <a:spcBef>
                <a:spcPts val="0"/>
              </a:spcBef>
              <a:spcAft>
                <a:spcPts val="0"/>
              </a:spcAft>
              <a:buNone/>
            </a:pPr>
            <a:r>
              <a:rPr lang="en-IN" sz="3200" dirty="0">
                <a:solidFill>
                  <a:schemeClr val="dk1"/>
                </a:solidFill>
                <a:latin typeface="Book Antiqua"/>
                <a:ea typeface="Book Antiqua"/>
                <a:cs typeface="Book Antiqua"/>
                <a:sym typeface="Book Antiqua"/>
              </a:rPr>
              <a:t>RERA Registration is Mandatory </a:t>
            </a:r>
          </a:p>
        </p:txBody>
      </p:sp>
    </p:spTree>
    <p:extLst>
      <p:ext uri="{BB962C8B-B14F-4D97-AF65-F5344CB8AC3E}">
        <p14:creationId xmlns:p14="http://schemas.microsoft.com/office/powerpoint/2010/main" val="1396568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4" name="Google Shape;342;p19"/>
          <p:cNvSpPr txBox="1">
            <a:spLocks/>
          </p:cNvSpPr>
          <p:nvPr/>
        </p:nvSpPr>
        <p:spPr>
          <a:xfrm>
            <a:off x="1277904" y="509525"/>
            <a:ext cx="9917570" cy="600818"/>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3200" b="1" dirty="0">
                <a:latin typeface="Garamond"/>
                <a:ea typeface="Garamond"/>
                <a:cs typeface="Garamond"/>
                <a:sym typeface="Garamond"/>
              </a:rPr>
              <a:t>Obligation of Promoters</a:t>
            </a:r>
            <a:endParaRPr lang="en-US" sz="3200" b="1" dirty="0"/>
          </a:p>
        </p:txBody>
      </p:sp>
      <p:pic>
        <p:nvPicPr>
          <p:cNvPr id="2052" name="Picture 4" descr="https://lh7-rt.googleusercontent.com/slidesz/AGV_vUcWvrQjoQ95ThD0D7LuwAhqB_0uQ8FTDwJsyNNdXVvB64i4-C2nUaIjeBGAHLvBG3iGXVK7sjvt8FK86AsH9clPDqXSBnWbVJAWfNVxaJlWgPDIdlOGm8KfOwxvegNagjfPG-nyN_u5D0_vFe0l_Lo=nw?key=pCnZ01nX9vbDpJRSY0XO7A6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1649" y="1349375"/>
            <a:ext cx="7349339" cy="5285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19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4" name="Google Shape;342;p19"/>
          <p:cNvSpPr txBox="1">
            <a:spLocks/>
          </p:cNvSpPr>
          <p:nvPr/>
        </p:nvSpPr>
        <p:spPr>
          <a:xfrm>
            <a:off x="1277904" y="509525"/>
            <a:ext cx="9917570" cy="600818"/>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3200" b="1" dirty="0">
                <a:latin typeface="Garamond"/>
                <a:ea typeface="Garamond"/>
                <a:cs typeface="Garamond"/>
                <a:sym typeface="Garamond"/>
              </a:rPr>
              <a:t>Obligation of Promoters</a:t>
            </a:r>
            <a:endParaRPr lang="en-US" sz="3200" b="1" dirty="0"/>
          </a:p>
        </p:txBody>
      </p:sp>
      <p:pic>
        <p:nvPicPr>
          <p:cNvPr id="4098" name="Picture 2" descr="https://lh7-rt.googleusercontent.com/slidesz/AGV_vUfgSaT5aWNqC_J0lJQNoeOw0IQUfezFgkse3RhMD-2seYxK1DETVCP2h1Qa8lrTzv3LaGkR8Na3y37GOkXkt5AOGFwOkObAouAP6XeP58RyYhQHuHwmF3kFS2AJikvRNRGXA4kzN38JmfmjwVssZ8Y=nw?key=pCnZ01nX9vbDpJRSY0XO7A6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814" y="1418272"/>
            <a:ext cx="7634026" cy="5374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176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4" name="Google Shape;342;p19"/>
          <p:cNvSpPr txBox="1">
            <a:spLocks/>
          </p:cNvSpPr>
          <p:nvPr/>
        </p:nvSpPr>
        <p:spPr>
          <a:xfrm>
            <a:off x="1277904" y="509525"/>
            <a:ext cx="9917570" cy="600818"/>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3200" b="1" dirty="0">
                <a:latin typeface="Garamond"/>
                <a:ea typeface="Garamond"/>
                <a:cs typeface="Garamond"/>
                <a:sym typeface="Garamond"/>
              </a:rPr>
              <a:t>Obligation of Promoters</a:t>
            </a:r>
            <a:endParaRPr lang="en-US" sz="3200" b="1" dirty="0"/>
          </a:p>
        </p:txBody>
      </p:sp>
      <p:pic>
        <p:nvPicPr>
          <p:cNvPr id="3074" name="Picture 2" descr="https://lh7-rt.googleusercontent.com/slidesz/AGV_vUc7j3CxcTdn_gRYsDxFVnrgLAJDai1XOnRgP7B0b_6KZ5r0fe1ZTmhY3TyDG2LI27vTY5RaNABtazFKS_gZWgQLB0SJosDUR4SXsdjjCClA0-Ws4OYO_zxJ37YAKB-Fqk-_6IwO-Y7J5DFj6z9GuFg=nw?key=pCnZ01nX9vbDpJRSY0XO7A6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719" y="1326832"/>
            <a:ext cx="7375081" cy="5286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622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19702D01-152F-ACD8-5CA5-211FFC922EBC}"/>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CA91FC4-66E3-4228-35B8-54222A8C9532}"/>
              </a:ext>
            </a:extLst>
          </p:cNvPr>
          <p:cNvGraphicFramePr>
            <a:graphicFrameLocks noGrp="1"/>
          </p:cNvGraphicFramePr>
          <p:nvPr>
            <p:extLst>
              <p:ext uri="{D42A27DB-BD31-4B8C-83A1-F6EECF244321}">
                <p14:modId xmlns:p14="http://schemas.microsoft.com/office/powerpoint/2010/main" val="4231028203"/>
              </p:ext>
            </p:extLst>
          </p:nvPr>
        </p:nvGraphicFramePr>
        <p:xfrm>
          <a:off x="940279" y="845389"/>
          <a:ext cx="10506970" cy="5193104"/>
        </p:xfrm>
        <a:graphic>
          <a:graphicData uri="http://schemas.openxmlformats.org/drawingml/2006/table">
            <a:tbl>
              <a:tblPr>
                <a:tableStyleId>{29390042-019D-49C1-83D5-C67D43DA1A87}</a:tableStyleId>
              </a:tblPr>
              <a:tblGrid>
                <a:gridCol w="1887767">
                  <a:extLst>
                    <a:ext uri="{9D8B030D-6E8A-4147-A177-3AD203B41FA5}">
                      <a16:colId xmlns:a16="http://schemas.microsoft.com/office/drawing/2014/main" val="339985768"/>
                    </a:ext>
                  </a:extLst>
                </a:gridCol>
                <a:gridCol w="1088346">
                  <a:extLst>
                    <a:ext uri="{9D8B030D-6E8A-4147-A177-3AD203B41FA5}">
                      <a16:colId xmlns:a16="http://schemas.microsoft.com/office/drawing/2014/main" val="697741261"/>
                    </a:ext>
                  </a:extLst>
                </a:gridCol>
                <a:gridCol w="730680">
                  <a:extLst>
                    <a:ext uri="{9D8B030D-6E8A-4147-A177-3AD203B41FA5}">
                      <a16:colId xmlns:a16="http://schemas.microsoft.com/office/drawing/2014/main" val="3845457363"/>
                    </a:ext>
                  </a:extLst>
                </a:gridCol>
                <a:gridCol w="183720">
                  <a:extLst>
                    <a:ext uri="{9D8B030D-6E8A-4147-A177-3AD203B41FA5}">
                      <a16:colId xmlns:a16="http://schemas.microsoft.com/office/drawing/2014/main" val="3683417027"/>
                    </a:ext>
                  </a:extLst>
                </a:gridCol>
                <a:gridCol w="371504">
                  <a:extLst>
                    <a:ext uri="{9D8B030D-6E8A-4147-A177-3AD203B41FA5}">
                      <a16:colId xmlns:a16="http://schemas.microsoft.com/office/drawing/2014/main" val="933237945"/>
                    </a:ext>
                  </a:extLst>
                </a:gridCol>
                <a:gridCol w="555224">
                  <a:extLst>
                    <a:ext uri="{9D8B030D-6E8A-4147-A177-3AD203B41FA5}">
                      <a16:colId xmlns:a16="http://schemas.microsoft.com/office/drawing/2014/main" val="3111036869"/>
                    </a:ext>
                  </a:extLst>
                </a:gridCol>
                <a:gridCol w="555224">
                  <a:extLst>
                    <a:ext uri="{9D8B030D-6E8A-4147-A177-3AD203B41FA5}">
                      <a16:colId xmlns:a16="http://schemas.microsoft.com/office/drawing/2014/main" val="2831832519"/>
                    </a:ext>
                  </a:extLst>
                </a:gridCol>
                <a:gridCol w="555224">
                  <a:extLst>
                    <a:ext uri="{9D8B030D-6E8A-4147-A177-3AD203B41FA5}">
                      <a16:colId xmlns:a16="http://schemas.microsoft.com/office/drawing/2014/main" val="2615132892"/>
                    </a:ext>
                  </a:extLst>
                </a:gridCol>
                <a:gridCol w="555224">
                  <a:extLst>
                    <a:ext uri="{9D8B030D-6E8A-4147-A177-3AD203B41FA5}">
                      <a16:colId xmlns:a16="http://schemas.microsoft.com/office/drawing/2014/main" val="95660940"/>
                    </a:ext>
                  </a:extLst>
                </a:gridCol>
                <a:gridCol w="555224">
                  <a:extLst>
                    <a:ext uri="{9D8B030D-6E8A-4147-A177-3AD203B41FA5}">
                      <a16:colId xmlns:a16="http://schemas.microsoft.com/office/drawing/2014/main" val="338143705"/>
                    </a:ext>
                  </a:extLst>
                </a:gridCol>
                <a:gridCol w="555224">
                  <a:extLst>
                    <a:ext uri="{9D8B030D-6E8A-4147-A177-3AD203B41FA5}">
                      <a16:colId xmlns:a16="http://schemas.microsoft.com/office/drawing/2014/main" val="3604750734"/>
                    </a:ext>
                  </a:extLst>
                </a:gridCol>
                <a:gridCol w="555224">
                  <a:extLst>
                    <a:ext uri="{9D8B030D-6E8A-4147-A177-3AD203B41FA5}">
                      <a16:colId xmlns:a16="http://schemas.microsoft.com/office/drawing/2014/main" val="1393281006"/>
                    </a:ext>
                  </a:extLst>
                </a:gridCol>
                <a:gridCol w="555224">
                  <a:extLst>
                    <a:ext uri="{9D8B030D-6E8A-4147-A177-3AD203B41FA5}">
                      <a16:colId xmlns:a16="http://schemas.microsoft.com/office/drawing/2014/main" val="1328142773"/>
                    </a:ext>
                  </a:extLst>
                </a:gridCol>
                <a:gridCol w="555224">
                  <a:extLst>
                    <a:ext uri="{9D8B030D-6E8A-4147-A177-3AD203B41FA5}">
                      <a16:colId xmlns:a16="http://schemas.microsoft.com/office/drawing/2014/main" val="2811378731"/>
                    </a:ext>
                  </a:extLst>
                </a:gridCol>
                <a:gridCol w="1247937">
                  <a:extLst>
                    <a:ext uri="{9D8B030D-6E8A-4147-A177-3AD203B41FA5}">
                      <a16:colId xmlns:a16="http://schemas.microsoft.com/office/drawing/2014/main" val="246183915"/>
                    </a:ext>
                  </a:extLst>
                </a:gridCol>
              </a:tblGrid>
              <a:tr h="649138">
                <a:tc>
                  <a:txBody>
                    <a:bodyPr/>
                    <a:lstStyle/>
                    <a:p>
                      <a:pPr algn="l" fontAlgn="b">
                        <a:buNone/>
                      </a:pPr>
                      <a:endParaRPr lang="en-IN" sz="1800" b="0" i="0" u="none" strike="noStrike" dirty="0">
                        <a:effectLst/>
                        <a:latin typeface="Calibri" panose="020F0502020204030204" pitchFamily="34" charset="0"/>
                      </a:endParaRPr>
                    </a:p>
                  </a:txBody>
                  <a:tcPr marL="9525" marR="9525" marT="9525" marB="0" anchor="b"/>
                </a:tc>
                <a:tc gridSpan="2">
                  <a:txBody>
                    <a:bodyPr/>
                    <a:lstStyle/>
                    <a:p>
                      <a:pPr algn="l" fontAlgn="b">
                        <a:buNone/>
                      </a:pPr>
                      <a:endParaRPr lang="en-IN" sz="1800" b="0" i="0" u="none" strike="noStrike">
                        <a:effectLst/>
                        <a:latin typeface="Calibri" panose="020F0502020204030204" pitchFamily="34" charset="0"/>
                      </a:endParaRPr>
                    </a:p>
                  </a:txBody>
                  <a:tcPr marL="9525" marR="9525" marT="9525" marB="0" anchor="b"/>
                </a:tc>
                <a:tc hMerge="1">
                  <a:txBody>
                    <a:bodyPr/>
                    <a:lstStyle/>
                    <a:p>
                      <a:pPr algn="l" fontAlgn="b">
                        <a:buNone/>
                      </a:pPr>
                      <a:endParaRPr lang="en-IN" sz="1800" b="0" i="0" u="none" strike="noStrike">
                        <a:effectLst/>
                        <a:latin typeface="Calibri" panose="020F0502020204030204" pitchFamily="34" charset="0"/>
                      </a:endParaRPr>
                    </a:p>
                  </a:txBody>
                  <a:tcPr marL="9525" marR="9525" marT="9525" marB="0" anchor="b"/>
                </a:tc>
                <a:tc gridSpan="2">
                  <a:txBody>
                    <a:bodyPr/>
                    <a:lstStyle/>
                    <a:p>
                      <a:pPr algn="l" fontAlgn="b">
                        <a:buNone/>
                      </a:pPr>
                      <a:endParaRPr lang="en-IN" sz="1800" b="0" i="0" u="none" strike="noStrike">
                        <a:effectLst/>
                        <a:latin typeface="Calibri" panose="020F0502020204030204" pitchFamily="34" charset="0"/>
                      </a:endParaRPr>
                    </a:p>
                  </a:txBody>
                  <a:tcPr marL="9525" marR="9525" marT="9525" marB="0" anchor="b"/>
                </a:tc>
                <a:tc hMerge="1">
                  <a:txBody>
                    <a:bodyPr/>
                    <a:lstStyle/>
                    <a:p>
                      <a:pPr algn="l" fontAlgn="b">
                        <a:buNone/>
                      </a:pPr>
                      <a:endParaRPr lang="en-IN" sz="1800" b="0" i="0" u="none" strike="noStrike">
                        <a:effectLst/>
                        <a:latin typeface="Calibri" panose="020F0502020204030204" pitchFamily="34" charset="0"/>
                      </a:endParaRPr>
                    </a:p>
                  </a:txBody>
                  <a:tcPr marL="9525" marR="9525" marT="9525" marB="0" anchor="b"/>
                </a:tc>
                <a:tc>
                  <a:txBody>
                    <a:bodyPr/>
                    <a:lstStyle/>
                    <a:p>
                      <a:pPr algn="l" fontAlgn="b">
                        <a:buNone/>
                      </a:pPr>
                      <a:endParaRPr lang="en-IN" sz="1800" b="0" i="0" u="none" strike="noStrike">
                        <a:effectLst/>
                        <a:latin typeface="Calibri" panose="020F0502020204030204" pitchFamily="34" charset="0"/>
                      </a:endParaRPr>
                    </a:p>
                  </a:txBody>
                  <a:tcPr marL="9525" marR="9525" marT="9525" marB="0" anchor="b"/>
                </a:tc>
                <a:tc>
                  <a:txBody>
                    <a:bodyPr/>
                    <a:lstStyle/>
                    <a:p>
                      <a:pPr algn="l" fontAlgn="b">
                        <a:buNone/>
                      </a:pPr>
                      <a:endParaRPr lang="en-IN" sz="1800" b="0" i="0" u="none" strike="noStrike">
                        <a:effectLst/>
                        <a:latin typeface="Calibri" panose="020F0502020204030204" pitchFamily="34" charset="0"/>
                      </a:endParaRPr>
                    </a:p>
                  </a:txBody>
                  <a:tcPr marL="9525" marR="9525" marT="9525" marB="0" anchor="b"/>
                </a:tc>
                <a:tc>
                  <a:txBody>
                    <a:bodyPr/>
                    <a:lstStyle/>
                    <a:p>
                      <a:pPr algn="l" fontAlgn="b">
                        <a:buNone/>
                      </a:pPr>
                      <a:endParaRPr lang="en-IN" sz="1800" b="0" i="0" u="none" strike="noStrike" dirty="0">
                        <a:effectLst/>
                        <a:latin typeface="Calibri" panose="020F0502020204030204" pitchFamily="34" charset="0"/>
                      </a:endParaRPr>
                    </a:p>
                  </a:txBody>
                  <a:tcPr marL="9525" marR="9525" marT="9525" marB="0" anchor="b"/>
                </a:tc>
                <a:tc>
                  <a:txBody>
                    <a:bodyPr/>
                    <a:lstStyle/>
                    <a:p>
                      <a:pPr algn="l" fontAlgn="b">
                        <a:buNone/>
                      </a:pPr>
                      <a:endParaRPr lang="en-IN" sz="1800" b="0" i="0" u="none" strike="noStrike">
                        <a:effectLst/>
                        <a:latin typeface="Calibri" panose="020F0502020204030204" pitchFamily="34" charset="0"/>
                      </a:endParaRPr>
                    </a:p>
                  </a:txBody>
                  <a:tcPr marL="9525" marR="9525" marT="9525" marB="0" anchor="b"/>
                </a:tc>
                <a:tc>
                  <a:txBody>
                    <a:bodyPr/>
                    <a:lstStyle/>
                    <a:p>
                      <a:pPr algn="l" fontAlgn="b">
                        <a:buNone/>
                      </a:pPr>
                      <a:endParaRPr lang="en-IN" sz="1800" b="0" i="0" u="none" strike="noStrike">
                        <a:effectLst/>
                        <a:latin typeface="Calibri" panose="020F0502020204030204" pitchFamily="34" charset="0"/>
                      </a:endParaRPr>
                    </a:p>
                  </a:txBody>
                  <a:tcPr marL="9525" marR="9525" marT="9525" marB="0" anchor="b"/>
                </a:tc>
                <a:tc>
                  <a:txBody>
                    <a:bodyPr/>
                    <a:lstStyle/>
                    <a:p>
                      <a:pPr algn="l" fontAlgn="b">
                        <a:buNone/>
                      </a:pPr>
                      <a:endParaRPr lang="en-IN" sz="1800" b="0" i="0" u="none" strike="noStrike">
                        <a:effectLst/>
                        <a:latin typeface="Calibri" panose="020F0502020204030204" pitchFamily="34" charset="0"/>
                      </a:endParaRPr>
                    </a:p>
                  </a:txBody>
                  <a:tcPr marL="9525" marR="9525" marT="9525" marB="0" anchor="b"/>
                </a:tc>
                <a:tc>
                  <a:txBody>
                    <a:bodyPr/>
                    <a:lstStyle/>
                    <a:p>
                      <a:pPr algn="l" fontAlgn="b">
                        <a:buNone/>
                      </a:pPr>
                      <a:endParaRPr lang="en-IN" sz="1800" b="0" i="0" u="none" strike="noStrike">
                        <a:effectLst/>
                        <a:latin typeface="Calibri" panose="020F0502020204030204" pitchFamily="34" charset="0"/>
                      </a:endParaRPr>
                    </a:p>
                  </a:txBody>
                  <a:tcPr marL="9525" marR="9525" marT="9525" marB="0" anchor="b"/>
                </a:tc>
                <a:tc>
                  <a:txBody>
                    <a:bodyPr/>
                    <a:lstStyle/>
                    <a:p>
                      <a:pPr algn="l" fontAlgn="b">
                        <a:buNone/>
                      </a:pPr>
                      <a:endParaRPr lang="en-IN" sz="1800" b="0" i="0" u="none" strike="noStrike">
                        <a:effectLst/>
                        <a:latin typeface="Calibri" panose="020F0502020204030204" pitchFamily="34" charset="0"/>
                      </a:endParaRPr>
                    </a:p>
                  </a:txBody>
                  <a:tcPr marL="9525" marR="9525" marT="9525" marB="0" anchor="b"/>
                </a:tc>
                <a:tc>
                  <a:txBody>
                    <a:bodyPr/>
                    <a:lstStyle/>
                    <a:p>
                      <a:pPr algn="l" fontAlgn="b">
                        <a:buNone/>
                      </a:pPr>
                      <a:endParaRPr lang="en-IN" sz="1800" b="0" i="0" u="none" strike="noStrike">
                        <a:effectLst/>
                        <a:latin typeface="Calibri" panose="020F0502020204030204" pitchFamily="34" charset="0"/>
                      </a:endParaRPr>
                    </a:p>
                  </a:txBody>
                  <a:tcPr marL="9525" marR="9525" marT="9525" marB="0" anchor="b"/>
                </a:tc>
                <a:tc>
                  <a:txBody>
                    <a:bodyPr/>
                    <a:lstStyle/>
                    <a:p>
                      <a:pPr algn="l" fontAlgn="b">
                        <a:buNone/>
                      </a:pPr>
                      <a:endParaRPr lang="en-IN" sz="18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363093956"/>
                  </a:ext>
                </a:extLst>
              </a:tr>
              <a:tr h="649138">
                <a:tc>
                  <a:txBody>
                    <a:bodyPr/>
                    <a:lstStyle/>
                    <a:p>
                      <a:pPr algn="l" fontAlgn="b">
                        <a:buNone/>
                      </a:pPr>
                      <a:r>
                        <a:rPr lang="en-IN" sz="1800" u="none" strike="noStrike" dirty="0">
                          <a:effectLst/>
                        </a:rPr>
                        <a:t> </a:t>
                      </a:r>
                      <a:endParaRPr lang="en-IN" sz="1800" b="0" i="0" u="none" strike="noStrike" dirty="0">
                        <a:effectLst/>
                        <a:latin typeface="Calibri" panose="020F0502020204030204" pitchFamily="34" charset="0"/>
                      </a:endParaRPr>
                    </a:p>
                  </a:txBody>
                  <a:tcPr marL="9525" marR="9525" marT="9525" marB="0" anchor="b"/>
                </a:tc>
                <a:tc gridSpan="14">
                  <a:txBody>
                    <a:bodyPr/>
                    <a:lstStyle/>
                    <a:p>
                      <a:pPr algn="ctr" fontAlgn="b">
                        <a:buNone/>
                      </a:pPr>
                      <a:r>
                        <a:rPr lang="en-IN" sz="1800" u="none" strike="noStrike" dirty="0">
                          <a:effectLst/>
                          <a:highlight>
                            <a:srgbClr val="FFFF00"/>
                          </a:highlight>
                        </a:rPr>
                        <a:t>Completion Year</a:t>
                      </a:r>
                      <a:endParaRPr lang="en-IN" sz="1800" b="1" i="0" u="none" strike="noStrike" dirty="0">
                        <a:effectLst/>
                        <a:highlight>
                          <a:srgbClr val="FFFF00"/>
                        </a:highlight>
                        <a:latin typeface="Calibri" panose="020F0502020204030204" pitchFamily="34" charset="0"/>
                      </a:endParaRPr>
                    </a:p>
                  </a:txBody>
                  <a:tcPr marL="9525" marR="9525" marT="9525" marB="0" anchor="b"/>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925774922"/>
                  </a:ext>
                </a:extLst>
              </a:tr>
              <a:tr h="649138">
                <a:tc>
                  <a:txBody>
                    <a:bodyPr/>
                    <a:lstStyle/>
                    <a:p>
                      <a:pPr algn="l" fontAlgn="b">
                        <a:buNone/>
                      </a:pPr>
                      <a:r>
                        <a:rPr lang="en-IN" sz="1800" u="none" strike="noStrike" dirty="0">
                          <a:effectLst/>
                          <a:highlight>
                            <a:srgbClr val="FFFF00"/>
                          </a:highlight>
                        </a:rPr>
                        <a:t>Registration year</a:t>
                      </a:r>
                      <a:endParaRPr lang="en-IN" sz="1800" b="1" i="0" u="none" strike="noStrike" dirty="0">
                        <a:effectLst/>
                        <a:highlight>
                          <a:srgbClr val="FFFF00"/>
                        </a:highlight>
                        <a:latin typeface="Calibri" panose="020F0502020204030204" pitchFamily="34" charset="0"/>
                      </a:endParaRPr>
                    </a:p>
                  </a:txBody>
                  <a:tcPr marL="9525" marR="9525" marT="9525" marB="0" anchor="b"/>
                </a:tc>
                <a:tc>
                  <a:txBody>
                    <a:bodyPr/>
                    <a:lstStyle/>
                    <a:p>
                      <a:pPr algn="ctr" fontAlgn="b">
                        <a:buNone/>
                      </a:pPr>
                      <a:r>
                        <a:rPr lang="en-IN" sz="1800" u="none" strike="noStrike" dirty="0">
                          <a:effectLst/>
                          <a:highlight>
                            <a:srgbClr val="FFFF00"/>
                          </a:highlight>
                        </a:rPr>
                        <a:t>2023</a:t>
                      </a:r>
                      <a:endParaRPr lang="en-IN" sz="1800" b="1" i="0" u="none" strike="noStrike" dirty="0">
                        <a:effectLst/>
                        <a:highlight>
                          <a:srgbClr val="FFFF00"/>
                        </a:highlight>
                        <a:latin typeface="Calibri" panose="020F0502020204030204" pitchFamily="34" charset="0"/>
                      </a:endParaRPr>
                    </a:p>
                  </a:txBody>
                  <a:tcPr marL="9525" marR="9525" marT="9525" marB="0" anchor="b"/>
                </a:tc>
                <a:tc gridSpan="2">
                  <a:txBody>
                    <a:bodyPr/>
                    <a:lstStyle/>
                    <a:p>
                      <a:pPr algn="ctr" fontAlgn="b">
                        <a:buNone/>
                      </a:pPr>
                      <a:r>
                        <a:rPr lang="en-IN" sz="1800" u="none" strike="noStrike" dirty="0">
                          <a:effectLst/>
                          <a:highlight>
                            <a:srgbClr val="FFFF00"/>
                          </a:highlight>
                        </a:rPr>
                        <a:t>2024</a:t>
                      </a:r>
                      <a:endParaRPr lang="en-IN" sz="1800" b="1" i="0" u="none" strike="noStrike" dirty="0">
                        <a:effectLst/>
                        <a:highlight>
                          <a:srgbClr val="FFFF00"/>
                        </a:highlight>
                        <a:latin typeface="Calibri" panose="020F0502020204030204" pitchFamily="34" charset="0"/>
                      </a:endParaRPr>
                    </a:p>
                  </a:txBody>
                  <a:tcPr marL="9525" marR="9525" marT="9525" marB="0" anchor="b"/>
                </a:tc>
                <a:tc hMerge="1">
                  <a:txBody>
                    <a:bodyPr/>
                    <a:lstStyle/>
                    <a:p>
                      <a:pPr algn="ctr" fontAlgn="b">
                        <a:buNone/>
                      </a:pPr>
                      <a:r>
                        <a:rPr lang="en-IN" sz="1800" u="none" strike="noStrike">
                          <a:effectLst/>
                        </a:rPr>
                        <a:t>2024</a:t>
                      </a:r>
                      <a:endParaRPr lang="en-IN" sz="1800" b="1" i="0" u="none" strike="noStrike">
                        <a:effectLst/>
                        <a:latin typeface="Calibri" panose="020F0502020204030204" pitchFamily="34" charset="0"/>
                      </a:endParaRPr>
                    </a:p>
                  </a:txBody>
                  <a:tcPr marL="9525" marR="9525" marT="9525" marB="0" anchor="b"/>
                </a:tc>
                <a:tc gridSpan="2">
                  <a:txBody>
                    <a:bodyPr/>
                    <a:lstStyle/>
                    <a:p>
                      <a:pPr algn="ctr" fontAlgn="b">
                        <a:buNone/>
                      </a:pPr>
                      <a:r>
                        <a:rPr lang="en-IN" sz="1800" u="none" strike="noStrike" dirty="0">
                          <a:effectLst/>
                          <a:highlight>
                            <a:srgbClr val="FFFF00"/>
                          </a:highlight>
                        </a:rPr>
                        <a:t>2025</a:t>
                      </a:r>
                      <a:endParaRPr lang="en-IN" sz="1800" b="1" i="0" u="none" strike="noStrike" dirty="0">
                        <a:effectLst/>
                        <a:highlight>
                          <a:srgbClr val="FFFF00"/>
                        </a:highlight>
                        <a:latin typeface="Calibri" panose="020F0502020204030204" pitchFamily="34" charset="0"/>
                      </a:endParaRPr>
                    </a:p>
                  </a:txBody>
                  <a:tcPr marL="9525" marR="9525" marT="9525" marB="0" anchor="b"/>
                </a:tc>
                <a:tc hMerge="1">
                  <a:txBody>
                    <a:bodyPr/>
                    <a:lstStyle/>
                    <a:p>
                      <a:pPr algn="ctr" fontAlgn="b">
                        <a:buNone/>
                      </a:pPr>
                      <a:r>
                        <a:rPr lang="en-IN" sz="1800" u="none" strike="noStrike">
                          <a:effectLst/>
                        </a:rPr>
                        <a:t>2025</a:t>
                      </a:r>
                      <a:endParaRPr lang="en-IN" sz="1800" b="1"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highlight>
                            <a:srgbClr val="FFFF00"/>
                          </a:highlight>
                        </a:rPr>
                        <a:t>2026</a:t>
                      </a:r>
                      <a:endParaRPr lang="en-IN" sz="1800" b="1" i="0" u="none" strike="noStrike">
                        <a:effectLst/>
                        <a:highlight>
                          <a:srgbClr val="FFFF00"/>
                        </a:highlight>
                        <a:latin typeface="Calibri" panose="020F0502020204030204" pitchFamily="34" charset="0"/>
                      </a:endParaRPr>
                    </a:p>
                  </a:txBody>
                  <a:tcPr marL="9525" marR="9525" marT="9525" marB="0" anchor="b"/>
                </a:tc>
                <a:tc>
                  <a:txBody>
                    <a:bodyPr/>
                    <a:lstStyle/>
                    <a:p>
                      <a:pPr algn="ctr" fontAlgn="b">
                        <a:buNone/>
                      </a:pPr>
                      <a:r>
                        <a:rPr lang="en-IN" sz="1800" u="none" strike="noStrike">
                          <a:effectLst/>
                          <a:highlight>
                            <a:srgbClr val="FFFF00"/>
                          </a:highlight>
                        </a:rPr>
                        <a:t>2027</a:t>
                      </a:r>
                      <a:endParaRPr lang="en-IN" sz="1800" b="1" i="0" u="none" strike="noStrike">
                        <a:effectLst/>
                        <a:highlight>
                          <a:srgbClr val="FFFF00"/>
                        </a:highlight>
                        <a:latin typeface="Calibri" panose="020F0502020204030204" pitchFamily="34" charset="0"/>
                      </a:endParaRPr>
                    </a:p>
                  </a:txBody>
                  <a:tcPr marL="9525" marR="9525" marT="9525" marB="0" anchor="b"/>
                </a:tc>
                <a:tc>
                  <a:txBody>
                    <a:bodyPr/>
                    <a:lstStyle/>
                    <a:p>
                      <a:pPr algn="ctr" fontAlgn="b">
                        <a:buNone/>
                      </a:pPr>
                      <a:r>
                        <a:rPr lang="en-IN" sz="1800" u="none" strike="noStrike" dirty="0">
                          <a:effectLst/>
                          <a:highlight>
                            <a:srgbClr val="FFFF00"/>
                          </a:highlight>
                        </a:rPr>
                        <a:t>2028</a:t>
                      </a:r>
                      <a:endParaRPr lang="en-IN" sz="1800" b="1" i="0" u="none" strike="noStrike" dirty="0">
                        <a:effectLst/>
                        <a:highlight>
                          <a:srgbClr val="FFFF00"/>
                        </a:highlight>
                        <a:latin typeface="Calibri" panose="020F0502020204030204" pitchFamily="34" charset="0"/>
                      </a:endParaRPr>
                    </a:p>
                  </a:txBody>
                  <a:tcPr marL="9525" marR="9525" marT="9525" marB="0" anchor="b"/>
                </a:tc>
                <a:tc>
                  <a:txBody>
                    <a:bodyPr/>
                    <a:lstStyle/>
                    <a:p>
                      <a:pPr algn="ctr" fontAlgn="b">
                        <a:buNone/>
                      </a:pPr>
                      <a:r>
                        <a:rPr lang="en-IN" sz="1800" u="none" strike="noStrike">
                          <a:effectLst/>
                          <a:highlight>
                            <a:srgbClr val="FFFF00"/>
                          </a:highlight>
                        </a:rPr>
                        <a:t>2029</a:t>
                      </a:r>
                      <a:endParaRPr lang="en-IN" sz="1800" b="1" i="0" u="none" strike="noStrike">
                        <a:effectLst/>
                        <a:highlight>
                          <a:srgbClr val="FFFF00"/>
                        </a:highlight>
                        <a:latin typeface="Calibri" panose="020F0502020204030204" pitchFamily="34" charset="0"/>
                      </a:endParaRPr>
                    </a:p>
                  </a:txBody>
                  <a:tcPr marL="9525" marR="9525" marT="9525" marB="0" anchor="b"/>
                </a:tc>
                <a:tc>
                  <a:txBody>
                    <a:bodyPr/>
                    <a:lstStyle/>
                    <a:p>
                      <a:pPr algn="ctr" fontAlgn="b">
                        <a:buNone/>
                      </a:pPr>
                      <a:r>
                        <a:rPr lang="en-IN" sz="1800" u="none" strike="noStrike" dirty="0">
                          <a:effectLst/>
                          <a:highlight>
                            <a:srgbClr val="FFFF00"/>
                          </a:highlight>
                        </a:rPr>
                        <a:t>2030</a:t>
                      </a:r>
                      <a:endParaRPr lang="en-IN" sz="1800" b="1" i="0" u="none" strike="noStrike" dirty="0">
                        <a:effectLst/>
                        <a:highlight>
                          <a:srgbClr val="FFFF00"/>
                        </a:highlight>
                        <a:latin typeface="Calibri" panose="020F0502020204030204" pitchFamily="34" charset="0"/>
                      </a:endParaRPr>
                    </a:p>
                  </a:txBody>
                  <a:tcPr marL="9525" marR="9525" marT="9525" marB="0" anchor="b"/>
                </a:tc>
                <a:tc>
                  <a:txBody>
                    <a:bodyPr/>
                    <a:lstStyle/>
                    <a:p>
                      <a:pPr algn="ctr" fontAlgn="b">
                        <a:buNone/>
                      </a:pPr>
                      <a:r>
                        <a:rPr lang="en-IN" sz="1800" u="none" strike="noStrike" dirty="0">
                          <a:effectLst/>
                          <a:highlight>
                            <a:srgbClr val="FFFF00"/>
                          </a:highlight>
                        </a:rPr>
                        <a:t>2031</a:t>
                      </a:r>
                      <a:endParaRPr lang="en-IN" sz="1800" b="1" i="0" u="none" strike="noStrike" dirty="0">
                        <a:effectLst/>
                        <a:highlight>
                          <a:srgbClr val="FFFF00"/>
                        </a:highlight>
                        <a:latin typeface="Calibri" panose="020F0502020204030204" pitchFamily="34" charset="0"/>
                      </a:endParaRPr>
                    </a:p>
                  </a:txBody>
                  <a:tcPr marL="9525" marR="9525" marT="9525" marB="0" anchor="b"/>
                </a:tc>
                <a:tc>
                  <a:txBody>
                    <a:bodyPr/>
                    <a:lstStyle/>
                    <a:p>
                      <a:pPr algn="ctr" fontAlgn="b">
                        <a:buNone/>
                      </a:pPr>
                      <a:r>
                        <a:rPr lang="en-IN" sz="1800" u="none" strike="noStrike" dirty="0">
                          <a:effectLst/>
                          <a:highlight>
                            <a:srgbClr val="FFFF00"/>
                          </a:highlight>
                        </a:rPr>
                        <a:t>2032</a:t>
                      </a:r>
                      <a:endParaRPr lang="en-IN" sz="1800" b="1" i="0" u="none" strike="noStrike" dirty="0">
                        <a:effectLst/>
                        <a:highlight>
                          <a:srgbClr val="FFFF00"/>
                        </a:highlight>
                        <a:latin typeface="Calibri" panose="020F0502020204030204" pitchFamily="34" charset="0"/>
                      </a:endParaRPr>
                    </a:p>
                  </a:txBody>
                  <a:tcPr marL="9525" marR="9525" marT="9525" marB="0" anchor="b"/>
                </a:tc>
                <a:tc>
                  <a:txBody>
                    <a:bodyPr/>
                    <a:lstStyle/>
                    <a:p>
                      <a:pPr algn="ctr" fontAlgn="b">
                        <a:buNone/>
                      </a:pPr>
                      <a:r>
                        <a:rPr lang="en-IN" sz="1800" u="none" strike="noStrike">
                          <a:effectLst/>
                          <a:highlight>
                            <a:srgbClr val="FFFF00"/>
                          </a:highlight>
                        </a:rPr>
                        <a:t>2034</a:t>
                      </a:r>
                      <a:endParaRPr lang="en-IN" sz="1800" b="1" i="0" u="none" strike="noStrike">
                        <a:effectLst/>
                        <a:highlight>
                          <a:srgbClr val="FFFF00"/>
                        </a:highlight>
                        <a:latin typeface="Calibri" panose="020F0502020204030204" pitchFamily="34" charset="0"/>
                      </a:endParaRPr>
                    </a:p>
                  </a:txBody>
                  <a:tcPr marL="9525" marR="9525" marT="9525" marB="0" anchor="b"/>
                </a:tc>
                <a:tc>
                  <a:txBody>
                    <a:bodyPr/>
                    <a:lstStyle/>
                    <a:p>
                      <a:pPr algn="ctr" fontAlgn="b">
                        <a:buNone/>
                      </a:pPr>
                      <a:r>
                        <a:rPr lang="en-IN" sz="1800" u="none" strike="noStrike" dirty="0">
                          <a:effectLst/>
                          <a:highlight>
                            <a:srgbClr val="FFFF00"/>
                          </a:highlight>
                        </a:rPr>
                        <a:t>Grand Total</a:t>
                      </a:r>
                      <a:endParaRPr lang="en-IN" sz="1800" b="1" i="0" u="none" strike="noStrike" dirty="0">
                        <a:effectLst/>
                        <a:highlight>
                          <a:srgbClr val="FFFF00"/>
                        </a:highlight>
                        <a:latin typeface="Calibri" panose="020F0502020204030204" pitchFamily="34" charset="0"/>
                      </a:endParaRPr>
                    </a:p>
                  </a:txBody>
                  <a:tcPr marL="9525" marR="9525" marT="9525" marB="0" anchor="b"/>
                </a:tc>
                <a:extLst>
                  <a:ext uri="{0D108BD9-81ED-4DB2-BD59-A6C34878D82A}">
                    <a16:rowId xmlns:a16="http://schemas.microsoft.com/office/drawing/2014/main" val="829722675"/>
                  </a:ext>
                </a:extLst>
              </a:tr>
              <a:tr h="649138">
                <a:tc>
                  <a:txBody>
                    <a:bodyPr/>
                    <a:lstStyle/>
                    <a:p>
                      <a:pPr algn="ctr" fontAlgn="b">
                        <a:buNone/>
                      </a:pPr>
                      <a:r>
                        <a:rPr lang="en-IN" sz="1800" u="none" strike="noStrike" dirty="0">
                          <a:effectLst/>
                          <a:highlight>
                            <a:srgbClr val="FFFF00"/>
                          </a:highlight>
                        </a:rPr>
                        <a:t>2023</a:t>
                      </a:r>
                      <a:endParaRPr lang="en-IN" sz="1800" b="1" i="0" u="none" strike="noStrike" dirty="0">
                        <a:effectLst/>
                        <a:highlight>
                          <a:srgbClr val="FFFF00"/>
                        </a:highlight>
                        <a:latin typeface="Calibri" panose="020F0502020204030204" pitchFamily="34" charset="0"/>
                      </a:endParaRPr>
                    </a:p>
                  </a:txBody>
                  <a:tcPr marL="9525" marR="9525" marT="9525" marB="0" anchor="b"/>
                </a:tc>
                <a:tc>
                  <a:txBody>
                    <a:bodyPr/>
                    <a:lstStyle/>
                    <a:p>
                      <a:pPr algn="ctr" fontAlgn="b">
                        <a:buNone/>
                      </a:pPr>
                      <a:r>
                        <a:rPr lang="en-IN" sz="1800" u="none" strike="noStrike" dirty="0">
                          <a:effectLst/>
                        </a:rPr>
                        <a:t>30</a:t>
                      </a:r>
                      <a:endParaRPr lang="en-IN" sz="1800" b="0" i="0" u="none" strike="noStrike" dirty="0">
                        <a:effectLst/>
                        <a:latin typeface="Calibri" panose="020F0502020204030204" pitchFamily="34" charset="0"/>
                      </a:endParaRPr>
                    </a:p>
                  </a:txBody>
                  <a:tcPr marL="9525" marR="9525" marT="9525" marB="0" anchor="b"/>
                </a:tc>
                <a:tc gridSpan="2">
                  <a:txBody>
                    <a:bodyPr/>
                    <a:lstStyle/>
                    <a:p>
                      <a:pPr algn="ctr" fontAlgn="b">
                        <a:buNone/>
                      </a:pPr>
                      <a:r>
                        <a:rPr lang="en-IN" sz="1800" u="none" strike="noStrike">
                          <a:effectLst/>
                        </a:rPr>
                        <a:t>194</a:t>
                      </a:r>
                      <a:endParaRPr lang="en-IN" sz="1800" b="0" i="0" u="none" strike="noStrike" dirty="0">
                        <a:effectLst/>
                        <a:latin typeface="Calibri" panose="020F0502020204030204" pitchFamily="34" charset="0"/>
                      </a:endParaRPr>
                    </a:p>
                  </a:txBody>
                  <a:tcPr marL="9525" marR="9525" marT="9525" marB="0" anchor="b"/>
                </a:tc>
                <a:tc hMerge="1">
                  <a:txBody>
                    <a:bodyPr/>
                    <a:lstStyle/>
                    <a:p>
                      <a:pPr algn="ctr" fontAlgn="b">
                        <a:buNone/>
                      </a:pPr>
                      <a:r>
                        <a:rPr lang="en-IN" sz="1800" u="none" strike="noStrike">
                          <a:effectLst/>
                        </a:rPr>
                        <a:t>194</a:t>
                      </a:r>
                      <a:endParaRPr lang="en-IN" sz="1800" b="0" i="0" u="none" strike="noStrike">
                        <a:effectLst/>
                        <a:latin typeface="Calibri" panose="020F0502020204030204" pitchFamily="34" charset="0"/>
                      </a:endParaRPr>
                    </a:p>
                  </a:txBody>
                  <a:tcPr marL="9525" marR="9525" marT="9525" marB="0" anchor="b"/>
                </a:tc>
                <a:tc gridSpan="2">
                  <a:txBody>
                    <a:bodyPr/>
                    <a:lstStyle/>
                    <a:p>
                      <a:pPr algn="ctr" fontAlgn="b">
                        <a:buNone/>
                      </a:pPr>
                      <a:r>
                        <a:rPr lang="en-IN" sz="1800" u="none" strike="noStrike">
                          <a:effectLst/>
                        </a:rPr>
                        <a:t>246</a:t>
                      </a:r>
                      <a:endParaRPr lang="en-IN" sz="1800" b="0" i="0" u="none" strike="noStrike" dirty="0">
                        <a:effectLst/>
                        <a:latin typeface="Calibri" panose="020F0502020204030204" pitchFamily="34" charset="0"/>
                      </a:endParaRPr>
                    </a:p>
                  </a:txBody>
                  <a:tcPr marL="9525" marR="9525" marT="9525" marB="0" anchor="b"/>
                </a:tc>
                <a:tc hMerge="1">
                  <a:txBody>
                    <a:bodyPr/>
                    <a:lstStyle/>
                    <a:p>
                      <a:pPr algn="ctr" fontAlgn="b">
                        <a:buNone/>
                      </a:pPr>
                      <a:r>
                        <a:rPr lang="en-IN" sz="1800" u="none" strike="noStrike">
                          <a:effectLst/>
                        </a:rPr>
                        <a:t>246</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216</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120</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101</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17</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3</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2</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 </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 </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929</a:t>
                      </a:r>
                      <a:endParaRPr lang="en-IN" sz="18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869246611"/>
                  </a:ext>
                </a:extLst>
              </a:tr>
              <a:tr h="649138">
                <a:tc>
                  <a:txBody>
                    <a:bodyPr/>
                    <a:lstStyle/>
                    <a:p>
                      <a:pPr algn="ctr" fontAlgn="b">
                        <a:buNone/>
                      </a:pPr>
                      <a:r>
                        <a:rPr lang="en-IN" sz="1800" u="none" strike="noStrike" dirty="0">
                          <a:effectLst/>
                          <a:highlight>
                            <a:srgbClr val="FFFF00"/>
                          </a:highlight>
                        </a:rPr>
                        <a:t>2024</a:t>
                      </a:r>
                      <a:endParaRPr lang="en-IN" sz="1800" b="1" i="0" u="none" strike="noStrike" dirty="0">
                        <a:effectLst/>
                        <a:highlight>
                          <a:srgbClr val="FFFF00"/>
                        </a:highlight>
                        <a:latin typeface="Calibri" panose="020F0502020204030204" pitchFamily="34" charset="0"/>
                      </a:endParaRPr>
                    </a:p>
                  </a:txBody>
                  <a:tcPr marL="9525" marR="9525" marT="9525" marB="0" anchor="b"/>
                </a:tc>
                <a:tc>
                  <a:txBody>
                    <a:bodyPr/>
                    <a:lstStyle/>
                    <a:p>
                      <a:pPr algn="ctr" fontAlgn="b">
                        <a:buNone/>
                      </a:pPr>
                      <a:r>
                        <a:rPr lang="en-IN" sz="1800" u="none" strike="noStrike" dirty="0">
                          <a:effectLst/>
                        </a:rPr>
                        <a:t>2</a:t>
                      </a:r>
                      <a:endParaRPr lang="en-IN" sz="1800" b="0" i="0" u="none" strike="noStrike" dirty="0">
                        <a:effectLst/>
                        <a:latin typeface="Calibri" panose="020F0502020204030204" pitchFamily="34" charset="0"/>
                      </a:endParaRPr>
                    </a:p>
                  </a:txBody>
                  <a:tcPr marL="9525" marR="9525" marT="9525" marB="0" anchor="b"/>
                </a:tc>
                <a:tc gridSpan="2">
                  <a:txBody>
                    <a:bodyPr/>
                    <a:lstStyle/>
                    <a:p>
                      <a:pPr algn="ctr" fontAlgn="b">
                        <a:buNone/>
                      </a:pPr>
                      <a:r>
                        <a:rPr lang="en-IN" sz="1800" u="none" strike="noStrike" dirty="0">
                          <a:effectLst/>
                        </a:rPr>
                        <a:t>186</a:t>
                      </a:r>
                      <a:endParaRPr lang="en-IN" sz="1800" b="0" i="0" u="none" strike="noStrike" dirty="0">
                        <a:effectLst/>
                        <a:latin typeface="Calibri" panose="020F0502020204030204" pitchFamily="34" charset="0"/>
                      </a:endParaRPr>
                    </a:p>
                  </a:txBody>
                  <a:tcPr marL="9525" marR="9525" marT="9525" marB="0" anchor="b"/>
                </a:tc>
                <a:tc hMerge="1">
                  <a:txBody>
                    <a:bodyPr/>
                    <a:lstStyle/>
                    <a:p>
                      <a:pPr algn="ctr" fontAlgn="b">
                        <a:buNone/>
                      </a:pPr>
                      <a:r>
                        <a:rPr lang="en-IN" sz="1800" u="none" strike="noStrike">
                          <a:effectLst/>
                        </a:rPr>
                        <a:t>186</a:t>
                      </a:r>
                      <a:endParaRPr lang="en-IN" sz="1800" b="0" i="0" u="none" strike="noStrike">
                        <a:effectLst/>
                        <a:latin typeface="Calibri" panose="020F0502020204030204" pitchFamily="34" charset="0"/>
                      </a:endParaRPr>
                    </a:p>
                  </a:txBody>
                  <a:tcPr marL="9525" marR="9525" marT="9525" marB="0" anchor="b"/>
                </a:tc>
                <a:tc gridSpan="2">
                  <a:txBody>
                    <a:bodyPr/>
                    <a:lstStyle/>
                    <a:p>
                      <a:pPr algn="ctr" fontAlgn="b">
                        <a:buNone/>
                      </a:pPr>
                      <a:r>
                        <a:rPr lang="en-IN" sz="1800" u="none" strike="noStrike">
                          <a:effectLst/>
                        </a:rPr>
                        <a:t>275</a:t>
                      </a:r>
                      <a:endParaRPr lang="en-IN" sz="1800" b="0" i="0" u="none" strike="noStrike">
                        <a:effectLst/>
                        <a:latin typeface="Calibri" panose="020F0502020204030204" pitchFamily="34" charset="0"/>
                      </a:endParaRPr>
                    </a:p>
                  </a:txBody>
                  <a:tcPr marL="9525" marR="9525" marT="9525" marB="0" anchor="b"/>
                </a:tc>
                <a:tc hMerge="1">
                  <a:txBody>
                    <a:bodyPr/>
                    <a:lstStyle/>
                    <a:p>
                      <a:pPr algn="ctr" fontAlgn="b">
                        <a:buNone/>
                      </a:pPr>
                      <a:r>
                        <a:rPr lang="en-IN" sz="1800" u="none" strike="noStrike">
                          <a:effectLst/>
                        </a:rPr>
                        <a:t>275</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339</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264</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166</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90</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19</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3</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3</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2</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1349</a:t>
                      </a:r>
                      <a:endParaRPr lang="en-IN" sz="18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921999097"/>
                  </a:ext>
                </a:extLst>
              </a:tr>
              <a:tr h="649138">
                <a:tc>
                  <a:txBody>
                    <a:bodyPr/>
                    <a:lstStyle/>
                    <a:p>
                      <a:pPr algn="ctr" fontAlgn="b">
                        <a:buNone/>
                      </a:pPr>
                      <a:r>
                        <a:rPr lang="en-IN" sz="1800" u="none" strike="noStrike" dirty="0">
                          <a:effectLst/>
                          <a:highlight>
                            <a:srgbClr val="FFFF00"/>
                          </a:highlight>
                        </a:rPr>
                        <a:t>2025</a:t>
                      </a:r>
                      <a:endParaRPr lang="en-IN" sz="1800" b="1" i="0" u="none" strike="noStrike" dirty="0">
                        <a:effectLst/>
                        <a:highlight>
                          <a:srgbClr val="FFFF00"/>
                        </a:highligh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 </a:t>
                      </a:r>
                      <a:endParaRPr lang="en-IN" sz="1800" b="0" i="0" u="none" strike="noStrike">
                        <a:effectLst/>
                        <a:latin typeface="Calibri" panose="020F0502020204030204" pitchFamily="34" charset="0"/>
                      </a:endParaRPr>
                    </a:p>
                  </a:txBody>
                  <a:tcPr marL="9525" marR="9525" marT="9525" marB="0" anchor="b"/>
                </a:tc>
                <a:tc gridSpan="2">
                  <a:txBody>
                    <a:bodyPr/>
                    <a:lstStyle/>
                    <a:p>
                      <a:pPr algn="ctr" fontAlgn="b">
                        <a:buNone/>
                      </a:pPr>
                      <a:r>
                        <a:rPr lang="en-IN" sz="1800" u="none" strike="noStrike">
                          <a:effectLst/>
                        </a:rPr>
                        <a:t> </a:t>
                      </a:r>
                      <a:endParaRPr lang="en-IN" sz="1800" b="0" i="0" u="none" strike="noStrike">
                        <a:effectLst/>
                        <a:latin typeface="Calibri" panose="020F0502020204030204" pitchFamily="34" charset="0"/>
                      </a:endParaRPr>
                    </a:p>
                  </a:txBody>
                  <a:tcPr marL="9525" marR="9525" marT="9525" marB="0" anchor="b"/>
                </a:tc>
                <a:tc hMerge="1">
                  <a:txBody>
                    <a:bodyPr/>
                    <a:lstStyle/>
                    <a:p>
                      <a:pPr algn="ctr" fontAlgn="b">
                        <a:buNone/>
                      </a:pPr>
                      <a:r>
                        <a:rPr lang="en-IN" sz="1800" u="none" strike="noStrike">
                          <a:effectLst/>
                        </a:rPr>
                        <a:t> </a:t>
                      </a:r>
                      <a:endParaRPr lang="en-IN" sz="1800" b="0" i="0" u="none" strike="noStrike">
                        <a:effectLst/>
                        <a:latin typeface="Calibri" panose="020F0502020204030204" pitchFamily="34" charset="0"/>
                      </a:endParaRPr>
                    </a:p>
                  </a:txBody>
                  <a:tcPr marL="9525" marR="9525" marT="9525" marB="0" anchor="b"/>
                </a:tc>
                <a:tc gridSpan="2">
                  <a:txBody>
                    <a:bodyPr/>
                    <a:lstStyle/>
                    <a:p>
                      <a:pPr algn="ctr" fontAlgn="b">
                        <a:buNone/>
                      </a:pPr>
                      <a:r>
                        <a:rPr lang="en-IN" sz="1800" u="none" strike="noStrike" dirty="0">
                          <a:effectLst/>
                        </a:rPr>
                        <a:t>135</a:t>
                      </a:r>
                      <a:endParaRPr lang="en-IN" sz="1800" b="0" i="0" u="none" strike="noStrike" dirty="0">
                        <a:effectLst/>
                        <a:latin typeface="Calibri" panose="020F0502020204030204" pitchFamily="34" charset="0"/>
                      </a:endParaRPr>
                    </a:p>
                  </a:txBody>
                  <a:tcPr marL="9525" marR="9525" marT="9525" marB="0" anchor="b"/>
                </a:tc>
                <a:tc hMerge="1">
                  <a:txBody>
                    <a:bodyPr/>
                    <a:lstStyle/>
                    <a:p>
                      <a:pPr algn="ctr" fontAlgn="b">
                        <a:buNone/>
                      </a:pPr>
                      <a:r>
                        <a:rPr lang="en-IN" sz="1800" u="none" strike="noStrike" dirty="0">
                          <a:effectLst/>
                        </a:rPr>
                        <a:t>135</a:t>
                      </a:r>
                      <a:endParaRPr lang="en-IN" sz="1800" b="0" i="0" u="none" strike="noStrike" dirty="0">
                        <a:effectLst/>
                        <a:latin typeface="Calibri" panose="020F0502020204030204" pitchFamily="34" charset="0"/>
                      </a:endParaRPr>
                    </a:p>
                  </a:txBody>
                  <a:tcPr marL="9525" marR="9525" marT="9525" marB="0" anchor="b"/>
                </a:tc>
                <a:tc>
                  <a:txBody>
                    <a:bodyPr/>
                    <a:lstStyle/>
                    <a:p>
                      <a:pPr algn="ctr" fontAlgn="b">
                        <a:buNone/>
                      </a:pPr>
                      <a:r>
                        <a:rPr lang="en-IN" sz="1800" u="none" strike="noStrike" dirty="0">
                          <a:effectLst/>
                        </a:rPr>
                        <a:t>314</a:t>
                      </a:r>
                      <a:endParaRPr lang="en-IN" sz="1800" b="0" i="0" u="none" strike="noStrike" dirty="0">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424</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318</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199</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134</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12</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3</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2</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1541</a:t>
                      </a:r>
                      <a:endParaRPr lang="en-IN" sz="18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3067773348"/>
                  </a:ext>
                </a:extLst>
              </a:tr>
              <a:tr h="649138">
                <a:tc>
                  <a:txBody>
                    <a:bodyPr/>
                    <a:lstStyle/>
                    <a:p>
                      <a:pPr algn="ctr" fontAlgn="b">
                        <a:buNone/>
                      </a:pPr>
                      <a:r>
                        <a:rPr lang="en-IN" sz="1800" u="none" strike="noStrike" dirty="0">
                          <a:effectLst/>
                          <a:highlight>
                            <a:srgbClr val="FFFF00"/>
                          </a:highlight>
                        </a:rPr>
                        <a:t>2026</a:t>
                      </a:r>
                      <a:endParaRPr lang="en-IN" sz="1800" b="1" i="0" u="none" strike="noStrike" dirty="0">
                        <a:effectLst/>
                        <a:highlight>
                          <a:srgbClr val="FFFF00"/>
                        </a:highligh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 </a:t>
                      </a:r>
                      <a:endParaRPr lang="en-IN" sz="1800" b="0" i="0" u="none" strike="noStrike">
                        <a:effectLst/>
                        <a:latin typeface="Calibri" panose="020F0502020204030204" pitchFamily="34" charset="0"/>
                      </a:endParaRPr>
                    </a:p>
                  </a:txBody>
                  <a:tcPr marL="9525" marR="9525" marT="9525" marB="0" anchor="b"/>
                </a:tc>
                <a:tc gridSpan="2">
                  <a:txBody>
                    <a:bodyPr/>
                    <a:lstStyle/>
                    <a:p>
                      <a:pPr algn="ctr" fontAlgn="b">
                        <a:buNone/>
                      </a:pPr>
                      <a:r>
                        <a:rPr lang="en-IN" sz="1800" u="none" strike="noStrike">
                          <a:effectLst/>
                        </a:rPr>
                        <a:t> </a:t>
                      </a:r>
                      <a:endParaRPr lang="en-IN" sz="1800" b="0" i="0" u="none" strike="noStrike">
                        <a:effectLst/>
                        <a:latin typeface="Calibri" panose="020F0502020204030204" pitchFamily="34" charset="0"/>
                      </a:endParaRPr>
                    </a:p>
                  </a:txBody>
                  <a:tcPr marL="9525" marR="9525" marT="9525" marB="0" anchor="b"/>
                </a:tc>
                <a:tc hMerge="1">
                  <a:txBody>
                    <a:bodyPr/>
                    <a:lstStyle/>
                    <a:p>
                      <a:pPr algn="ctr" fontAlgn="b">
                        <a:buNone/>
                      </a:pPr>
                      <a:r>
                        <a:rPr lang="en-IN" sz="1800" u="none" strike="noStrike">
                          <a:effectLst/>
                        </a:rPr>
                        <a:t> </a:t>
                      </a:r>
                      <a:endParaRPr lang="en-IN" sz="1800" b="0" i="0" u="none" strike="noStrike">
                        <a:effectLst/>
                        <a:latin typeface="Calibri" panose="020F0502020204030204" pitchFamily="34" charset="0"/>
                      </a:endParaRPr>
                    </a:p>
                  </a:txBody>
                  <a:tcPr marL="9525" marR="9525" marT="9525" marB="0" anchor="b"/>
                </a:tc>
                <a:tc gridSpan="2">
                  <a:txBody>
                    <a:bodyPr/>
                    <a:lstStyle/>
                    <a:p>
                      <a:pPr algn="ctr" fontAlgn="b">
                        <a:buNone/>
                      </a:pPr>
                      <a:r>
                        <a:rPr lang="en-IN" sz="1800" u="none" strike="noStrike">
                          <a:effectLst/>
                        </a:rPr>
                        <a:t> </a:t>
                      </a:r>
                      <a:endParaRPr lang="en-IN" sz="1800" b="0" i="0" u="none" strike="noStrike">
                        <a:effectLst/>
                        <a:latin typeface="Calibri" panose="020F0502020204030204" pitchFamily="34" charset="0"/>
                      </a:endParaRPr>
                    </a:p>
                  </a:txBody>
                  <a:tcPr marL="9525" marR="9525" marT="9525" marB="0" anchor="b"/>
                </a:tc>
                <a:tc hMerge="1">
                  <a:txBody>
                    <a:bodyPr/>
                    <a:lstStyle/>
                    <a:p>
                      <a:pPr algn="ctr" fontAlgn="b">
                        <a:buNone/>
                      </a:pPr>
                      <a:r>
                        <a:rPr lang="en-IN" sz="1800" u="none" strike="noStrike">
                          <a:effectLst/>
                        </a:rPr>
                        <a:t> </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45</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dirty="0">
                          <a:effectLst/>
                        </a:rPr>
                        <a:t>76</a:t>
                      </a:r>
                      <a:endParaRPr lang="en-IN" sz="1800" b="0" i="0" u="none" strike="noStrike" dirty="0">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79</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dirty="0">
                          <a:effectLst/>
                        </a:rPr>
                        <a:t>24</a:t>
                      </a:r>
                      <a:endParaRPr lang="en-IN" sz="1800" b="0" i="0" u="none" strike="noStrike" dirty="0">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67</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11</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3</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 </a:t>
                      </a:r>
                      <a:endParaRPr lang="en-IN" sz="1800" b="0"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rPr>
                        <a:t>305</a:t>
                      </a:r>
                      <a:endParaRPr lang="en-IN" sz="18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783885004"/>
                  </a:ext>
                </a:extLst>
              </a:tr>
              <a:tr h="649138">
                <a:tc>
                  <a:txBody>
                    <a:bodyPr/>
                    <a:lstStyle/>
                    <a:p>
                      <a:pPr algn="ctr" fontAlgn="b">
                        <a:buNone/>
                      </a:pPr>
                      <a:r>
                        <a:rPr lang="en-IN" sz="1800" u="none" strike="noStrike">
                          <a:effectLst/>
                        </a:rPr>
                        <a:t>Grand Total</a:t>
                      </a:r>
                      <a:endParaRPr lang="en-IN" sz="1800" b="1"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dirty="0">
                          <a:effectLst/>
                          <a:highlight>
                            <a:srgbClr val="FFFF00"/>
                          </a:highlight>
                        </a:rPr>
                        <a:t>32</a:t>
                      </a:r>
                      <a:endParaRPr lang="en-IN" sz="1800" b="1" i="0" u="none" strike="noStrike" dirty="0">
                        <a:effectLst/>
                        <a:highlight>
                          <a:srgbClr val="FFFF00"/>
                        </a:highlight>
                        <a:latin typeface="Calibri" panose="020F0502020204030204" pitchFamily="34" charset="0"/>
                      </a:endParaRPr>
                    </a:p>
                  </a:txBody>
                  <a:tcPr marL="9525" marR="9525" marT="9525" marB="0" anchor="b"/>
                </a:tc>
                <a:tc gridSpan="2">
                  <a:txBody>
                    <a:bodyPr/>
                    <a:lstStyle/>
                    <a:p>
                      <a:pPr algn="ctr" fontAlgn="b">
                        <a:buNone/>
                      </a:pPr>
                      <a:r>
                        <a:rPr lang="en-IN" sz="1800" u="none" strike="noStrike" dirty="0">
                          <a:effectLst/>
                          <a:highlight>
                            <a:srgbClr val="FFFF00"/>
                          </a:highlight>
                        </a:rPr>
                        <a:t>380</a:t>
                      </a:r>
                      <a:endParaRPr lang="en-IN" sz="1800" b="1" i="0" u="none" strike="noStrike" dirty="0">
                        <a:effectLst/>
                        <a:highlight>
                          <a:srgbClr val="FFFF00"/>
                        </a:highlight>
                        <a:latin typeface="Calibri" panose="020F0502020204030204" pitchFamily="34" charset="0"/>
                      </a:endParaRPr>
                    </a:p>
                  </a:txBody>
                  <a:tcPr marL="9525" marR="9525" marT="9525" marB="0" anchor="b"/>
                </a:tc>
                <a:tc hMerge="1">
                  <a:txBody>
                    <a:bodyPr/>
                    <a:lstStyle/>
                    <a:p>
                      <a:pPr algn="ctr" fontAlgn="b">
                        <a:buNone/>
                      </a:pPr>
                      <a:r>
                        <a:rPr lang="en-IN" sz="1800" u="none" strike="noStrike">
                          <a:effectLst/>
                        </a:rPr>
                        <a:t>380</a:t>
                      </a:r>
                      <a:endParaRPr lang="en-IN" sz="1800" b="1" i="0" u="none" strike="noStrike">
                        <a:effectLst/>
                        <a:latin typeface="Calibri" panose="020F0502020204030204" pitchFamily="34" charset="0"/>
                      </a:endParaRPr>
                    </a:p>
                  </a:txBody>
                  <a:tcPr marL="9525" marR="9525" marT="9525" marB="0" anchor="b"/>
                </a:tc>
                <a:tc gridSpan="2">
                  <a:txBody>
                    <a:bodyPr/>
                    <a:lstStyle/>
                    <a:p>
                      <a:pPr algn="ctr" fontAlgn="b">
                        <a:buNone/>
                      </a:pPr>
                      <a:r>
                        <a:rPr lang="en-IN" sz="1800" u="none" strike="noStrike" dirty="0">
                          <a:effectLst/>
                          <a:highlight>
                            <a:srgbClr val="FFFF00"/>
                          </a:highlight>
                        </a:rPr>
                        <a:t>656</a:t>
                      </a:r>
                      <a:endParaRPr lang="en-IN" sz="1800" b="1" i="0" u="none" strike="noStrike" dirty="0">
                        <a:effectLst/>
                        <a:highlight>
                          <a:srgbClr val="FFFF00"/>
                        </a:highlight>
                        <a:latin typeface="Calibri" panose="020F0502020204030204" pitchFamily="34" charset="0"/>
                      </a:endParaRPr>
                    </a:p>
                  </a:txBody>
                  <a:tcPr marL="9525" marR="9525" marT="9525" marB="0" anchor="b"/>
                </a:tc>
                <a:tc hMerge="1">
                  <a:txBody>
                    <a:bodyPr/>
                    <a:lstStyle/>
                    <a:p>
                      <a:pPr algn="ctr" fontAlgn="b">
                        <a:buNone/>
                      </a:pPr>
                      <a:r>
                        <a:rPr lang="en-IN" sz="1800" u="none" strike="noStrike">
                          <a:effectLst/>
                        </a:rPr>
                        <a:t>656</a:t>
                      </a:r>
                      <a:endParaRPr lang="en-IN" sz="1800" b="1" i="0" u="none" strike="noStrike">
                        <a:effectLst/>
                        <a:latin typeface="Calibri" panose="020F0502020204030204" pitchFamily="34" charset="0"/>
                      </a:endParaRPr>
                    </a:p>
                  </a:txBody>
                  <a:tcPr marL="9525" marR="9525" marT="9525" marB="0" anchor="b"/>
                </a:tc>
                <a:tc>
                  <a:txBody>
                    <a:bodyPr/>
                    <a:lstStyle/>
                    <a:p>
                      <a:pPr algn="ctr" fontAlgn="b">
                        <a:buNone/>
                      </a:pPr>
                      <a:r>
                        <a:rPr lang="en-IN" sz="1800" u="none" strike="noStrike">
                          <a:effectLst/>
                          <a:highlight>
                            <a:srgbClr val="FFFF00"/>
                          </a:highlight>
                        </a:rPr>
                        <a:t>914</a:t>
                      </a:r>
                      <a:endParaRPr lang="en-IN" sz="1800" b="1" i="0" u="none" strike="noStrike">
                        <a:effectLst/>
                        <a:highlight>
                          <a:srgbClr val="FFFF00"/>
                        </a:highlight>
                        <a:latin typeface="Calibri" panose="020F0502020204030204" pitchFamily="34" charset="0"/>
                      </a:endParaRPr>
                    </a:p>
                  </a:txBody>
                  <a:tcPr marL="9525" marR="9525" marT="9525" marB="0" anchor="b"/>
                </a:tc>
                <a:tc>
                  <a:txBody>
                    <a:bodyPr/>
                    <a:lstStyle/>
                    <a:p>
                      <a:pPr algn="ctr" fontAlgn="b">
                        <a:buNone/>
                      </a:pPr>
                      <a:r>
                        <a:rPr lang="en-IN" sz="1800" u="none" strike="noStrike" dirty="0">
                          <a:effectLst/>
                          <a:highlight>
                            <a:srgbClr val="FFFF00"/>
                          </a:highlight>
                        </a:rPr>
                        <a:t>884</a:t>
                      </a:r>
                      <a:endParaRPr lang="en-IN" sz="1800" b="1" i="0" u="none" strike="noStrike" dirty="0">
                        <a:effectLst/>
                        <a:highlight>
                          <a:srgbClr val="FFFF00"/>
                        </a:highlight>
                        <a:latin typeface="Calibri" panose="020F0502020204030204" pitchFamily="34" charset="0"/>
                      </a:endParaRPr>
                    </a:p>
                  </a:txBody>
                  <a:tcPr marL="9525" marR="9525" marT="9525" marB="0" anchor="b"/>
                </a:tc>
                <a:tc>
                  <a:txBody>
                    <a:bodyPr/>
                    <a:lstStyle/>
                    <a:p>
                      <a:pPr algn="ctr" fontAlgn="b">
                        <a:buNone/>
                      </a:pPr>
                      <a:r>
                        <a:rPr lang="en-IN" sz="1800" u="none" strike="noStrike" dirty="0">
                          <a:effectLst/>
                          <a:highlight>
                            <a:srgbClr val="FFFF00"/>
                          </a:highlight>
                        </a:rPr>
                        <a:t>664</a:t>
                      </a:r>
                      <a:endParaRPr lang="en-IN" sz="1800" b="1" i="0" u="none" strike="noStrike" dirty="0">
                        <a:effectLst/>
                        <a:highlight>
                          <a:srgbClr val="FFFF00"/>
                        </a:highlight>
                        <a:latin typeface="Calibri" panose="020F0502020204030204" pitchFamily="34" charset="0"/>
                      </a:endParaRPr>
                    </a:p>
                  </a:txBody>
                  <a:tcPr marL="9525" marR="9525" marT="9525" marB="0" anchor="b"/>
                </a:tc>
                <a:tc>
                  <a:txBody>
                    <a:bodyPr/>
                    <a:lstStyle/>
                    <a:p>
                      <a:pPr algn="ctr" fontAlgn="b">
                        <a:buNone/>
                      </a:pPr>
                      <a:r>
                        <a:rPr lang="en-IN" sz="1800" u="none" strike="noStrike">
                          <a:effectLst/>
                          <a:highlight>
                            <a:srgbClr val="FFFF00"/>
                          </a:highlight>
                        </a:rPr>
                        <a:t>330</a:t>
                      </a:r>
                      <a:endParaRPr lang="en-IN" sz="1800" b="1" i="0" u="none" strike="noStrike">
                        <a:effectLst/>
                        <a:highlight>
                          <a:srgbClr val="FFFF00"/>
                        </a:highlight>
                        <a:latin typeface="Calibri" panose="020F0502020204030204" pitchFamily="34" charset="0"/>
                      </a:endParaRPr>
                    </a:p>
                  </a:txBody>
                  <a:tcPr marL="9525" marR="9525" marT="9525" marB="0" anchor="b"/>
                </a:tc>
                <a:tc>
                  <a:txBody>
                    <a:bodyPr/>
                    <a:lstStyle/>
                    <a:p>
                      <a:pPr algn="ctr" fontAlgn="b">
                        <a:buNone/>
                      </a:pPr>
                      <a:r>
                        <a:rPr lang="en-IN" sz="1800" u="none" strike="noStrike" dirty="0">
                          <a:effectLst/>
                          <a:highlight>
                            <a:srgbClr val="FFFF00"/>
                          </a:highlight>
                        </a:rPr>
                        <a:t>223</a:t>
                      </a:r>
                      <a:endParaRPr lang="en-IN" sz="1800" b="1" i="0" u="none" strike="noStrike" dirty="0">
                        <a:effectLst/>
                        <a:highlight>
                          <a:srgbClr val="FFFF00"/>
                        </a:highlight>
                        <a:latin typeface="Calibri" panose="020F0502020204030204" pitchFamily="34" charset="0"/>
                      </a:endParaRPr>
                    </a:p>
                  </a:txBody>
                  <a:tcPr marL="9525" marR="9525" marT="9525" marB="0" anchor="b"/>
                </a:tc>
                <a:tc>
                  <a:txBody>
                    <a:bodyPr/>
                    <a:lstStyle/>
                    <a:p>
                      <a:pPr algn="ctr" fontAlgn="b">
                        <a:buNone/>
                      </a:pPr>
                      <a:r>
                        <a:rPr lang="en-IN" sz="1800" u="none" strike="noStrike" dirty="0">
                          <a:effectLst/>
                          <a:highlight>
                            <a:srgbClr val="FFFF00"/>
                          </a:highlight>
                        </a:rPr>
                        <a:t>28</a:t>
                      </a:r>
                      <a:endParaRPr lang="en-IN" sz="1800" b="1" i="0" u="none" strike="noStrike" dirty="0">
                        <a:effectLst/>
                        <a:highlight>
                          <a:srgbClr val="FFFF00"/>
                        </a:highlight>
                        <a:latin typeface="Calibri" panose="020F0502020204030204" pitchFamily="34" charset="0"/>
                      </a:endParaRPr>
                    </a:p>
                  </a:txBody>
                  <a:tcPr marL="9525" marR="9525" marT="9525" marB="0" anchor="b"/>
                </a:tc>
                <a:tc>
                  <a:txBody>
                    <a:bodyPr/>
                    <a:lstStyle/>
                    <a:p>
                      <a:pPr algn="ctr" fontAlgn="b">
                        <a:buNone/>
                      </a:pPr>
                      <a:r>
                        <a:rPr lang="en-IN" sz="1800" u="none" strike="noStrike" dirty="0">
                          <a:effectLst/>
                          <a:highlight>
                            <a:srgbClr val="FFFF00"/>
                          </a:highlight>
                        </a:rPr>
                        <a:t>9</a:t>
                      </a:r>
                      <a:endParaRPr lang="en-IN" sz="1800" b="1" i="0" u="none" strike="noStrike" dirty="0">
                        <a:effectLst/>
                        <a:highlight>
                          <a:srgbClr val="FFFF00"/>
                        </a:highlight>
                        <a:latin typeface="Calibri" panose="020F0502020204030204" pitchFamily="34" charset="0"/>
                      </a:endParaRPr>
                    </a:p>
                  </a:txBody>
                  <a:tcPr marL="9525" marR="9525" marT="9525" marB="0" anchor="b"/>
                </a:tc>
                <a:tc>
                  <a:txBody>
                    <a:bodyPr/>
                    <a:lstStyle/>
                    <a:p>
                      <a:pPr algn="ctr" fontAlgn="b">
                        <a:buNone/>
                      </a:pPr>
                      <a:r>
                        <a:rPr lang="en-IN" sz="1800" u="none" strike="noStrike" dirty="0">
                          <a:effectLst/>
                          <a:highlight>
                            <a:srgbClr val="FFFF00"/>
                          </a:highlight>
                        </a:rPr>
                        <a:t>4</a:t>
                      </a:r>
                      <a:endParaRPr lang="en-IN" sz="1800" b="1" i="0" u="none" strike="noStrike" dirty="0">
                        <a:effectLst/>
                        <a:highlight>
                          <a:srgbClr val="FFFF00"/>
                        </a:highlight>
                        <a:latin typeface="Calibri" panose="020F0502020204030204" pitchFamily="34" charset="0"/>
                      </a:endParaRPr>
                    </a:p>
                  </a:txBody>
                  <a:tcPr marL="9525" marR="9525" marT="9525" marB="0" anchor="b"/>
                </a:tc>
                <a:tc>
                  <a:txBody>
                    <a:bodyPr/>
                    <a:lstStyle/>
                    <a:p>
                      <a:pPr algn="ctr" fontAlgn="b">
                        <a:buNone/>
                      </a:pPr>
                      <a:r>
                        <a:rPr lang="en-IN" sz="1800" u="none" strike="noStrike" dirty="0">
                          <a:effectLst/>
                          <a:highlight>
                            <a:srgbClr val="FFFF00"/>
                          </a:highlight>
                        </a:rPr>
                        <a:t>4124</a:t>
                      </a:r>
                      <a:endParaRPr lang="en-IN" sz="1800" b="1" i="0" u="none" strike="noStrike" dirty="0">
                        <a:effectLst/>
                        <a:highlight>
                          <a:srgbClr val="FFFF00"/>
                        </a:highlight>
                        <a:latin typeface="Calibri" panose="020F0502020204030204" pitchFamily="34" charset="0"/>
                      </a:endParaRPr>
                    </a:p>
                  </a:txBody>
                  <a:tcPr marL="9525" marR="9525" marT="9525" marB="0" anchor="b"/>
                </a:tc>
                <a:extLst>
                  <a:ext uri="{0D108BD9-81ED-4DB2-BD59-A6C34878D82A}">
                    <a16:rowId xmlns:a16="http://schemas.microsoft.com/office/drawing/2014/main" val="1363264509"/>
                  </a:ext>
                </a:extLst>
              </a:tr>
            </a:tbl>
          </a:graphicData>
        </a:graphic>
      </p:graphicFrame>
      <p:sp>
        <p:nvSpPr>
          <p:cNvPr id="4" name="Google Shape;342;p19">
            <a:extLst>
              <a:ext uri="{FF2B5EF4-FFF2-40B4-BE49-F238E27FC236}">
                <a16:creationId xmlns:a16="http://schemas.microsoft.com/office/drawing/2014/main" id="{A1A08DEC-8E14-0081-4272-2765BBC5E71E}"/>
              </a:ext>
            </a:extLst>
          </p:cNvPr>
          <p:cNvSpPr txBox="1">
            <a:spLocks/>
          </p:cNvSpPr>
          <p:nvPr/>
        </p:nvSpPr>
        <p:spPr>
          <a:xfrm>
            <a:off x="1277904" y="509525"/>
            <a:ext cx="9917570" cy="600818"/>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3200" b="1">
                <a:latin typeface="Garamond"/>
                <a:ea typeface="Garamond"/>
                <a:cs typeface="Garamond"/>
                <a:sym typeface="Garamond"/>
              </a:rPr>
              <a:t>Project Registration Data</a:t>
            </a:r>
            <a:endParaRPr lang="en-US" sz="3200" b="1" dirty="0"/>
          </a:p>
        </p:txBody>
      </p:sp>
    </p:spTree>
    <p:extLst>
      <p:ext uri="{BB962C8B-B14F-4D97-AF65-F5344CB8AC3E}">
        <p14:creationId xmlns:p14="http://schemas.microsoft.com/office/powerpoint/2010/main" val="2388097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B7E7F5B3-765B-3E20-3052-42463D6A130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42BB12D-C175-6A3A-61E1-CE1BB0FEFE51}"/>
              </a:ext>
            </a:extLst>
          </p:cNvPr>
          <p:cNvPicPr>
            <a:picLocks noChangeAspect="1"/>
          </p:cNvPicPr>
          <p:nvPr/>
        </p:nvPicPr>
        <p:blipFill>
          <a:blip r:embed="rId3"/>
          <a:stretch>
            <a:fillRect/>
          </a:stretch>
        </p:blipFill>
        <p:spPr>
          <a:xfrm>
            <a:off x="1963435" y="2314447"/>
            <a:ext cx="8556839" cy="4543553"/>
          </a:xfrm>
          <a:prstGeom prst="rect">
            <a:avLst/>
          </a:prstGeom>
        </p:spPr>
      </p:pic>
      <p:pic>
        <p:nvPicPr>
          <p:cNvPr id="6" name="Picture 5">
            <a:extLst>
              <a:ext uri="{FF2B5EF4-FFF2-40B4-BE49-F238E27FC236}">
                <a16:creationId xmlns:a16="http://schemas.microsoft.com/office/drawing/2014/main" id="{B59063E5-28D3-BAD5-D5B8-ED18EEB636EA}"/>
              </a:ext>
            </a:extLst>
          </p:cNvPr>
          <p:cNvPicPr>
            <a:picLocks noChangeAspect="1"/>
          </p:cNvPicPr>
          <p:nvPr/>
        </p:nvPicPr>
        <p:blipFill>
          <a:blip r:embed="rId4"/>
          <a:srcRect t="22272"/>
          <a:stretch/>
        </p:blipFill>
        <p:spPr>
          <a:xfrm>
            <a:off x="2406611" y="201953"/>
            <a:ext cx="7570951" cy="1956576"/>
          </a:xfrm>
          <a:prstGeom prst="rect">
            <a:avLst/>
          </a:prstGeom>
        </p:spPr>
      </p:pic>
    </p:spTree>
    <p:extLst>
      <p:ext uri="{BB962C8B-B14F-4D97-AF65-F5344CB8AC3E}">
        <p14:creationId xmlns:p14="http://schemas.microsoft.com/office/powerpoint/2010/main" val="3821959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4E1AB1A3-6252-183E-955C-F60D03E5211D}"/>
            </a:ext>
          </a:extLst>
        </p:cNvPr>
        <p:cNvGrpSpPr/>
        <p:nvPr/>
      </p:nvGrpSpPr>
      <p:grpSpPr>
        <a:xfrm>
          <a:off x="0" y="0"/>
          <a:ext cx="0" cy="0"/>
          <a:chOff x="0" y="0"/>
          <a:chExt cx="0" cy="0"/>
        </a:xfrm>
      </p:grpSpPr>
      <p:sp>
        <p:nvSpPr>
          <p:cNvPr id="6" name="Google Shape;135;p6">
            <a:extLst>
              <a:ext uri="{FF2B5EF4-FFF2-40B4-BE49-F238E27FC236}">
                <a16:creationId xmlns:a16="http://schemas.microsoft.com/office/drawing/2014/main" id="{09A9298E-9165-0C61-AB23-65F2166126BE}"/>
              </a:ext>
            </a:extLst>
          </p:cNvPr>
          <p:cNvSpPr txBox="1">
            <a:spLocks/>
          </p:cNvSpPr>
          <p:nvPr/>
        </p:nvSpPr>
        <p:spPr>
          <a:xfrm>
            <a:off x="995021" y="382331"/>
            <a:ext cx="10052422" cy="52641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000" b="1" dirty="0">
                <a:latin typeface="Garamond" panose="02020404030301010803" pitchFamily="18" charset="0"/>
                <a:ea typeface="Garamond"/>
                <a:cs typeface="Garamond"/>
                <a:sym typeface="Garamond"/>
              </a:rPr>
              <a:t>Section 6 – Extension – Importance of End Date  </a:t>
            </a:r>
            <a:endParaRPr lang="en-US" sz="2000" dirty="0">
              <a:latin typeface="Garamond" panose="02020404030301010803" pitchFamily="18" charset="0"/>
            </a:endParaRPr>
          </a:p>
        </p:txBody>
      </p:sp>
      <p:sp>
        <p:nvSpPr>
          <p:cNvPr id="7" name="Google Shape;136;p6">
            <a:extLst>
              <a:ext uri="{FF2B5EF4-FFF2-40B4-BE49-F238E27FC236}">
                <a16:creationId xmlns:a16="http://schemas.microsoft.com/office/drawing/2014/main" id="{4ED5C869-64BE-43A2-DF3D-47E5CF2BA39B}"/>
              </a:ext>
            </a:extLst>
          </p:cNvPr>
          <p:cNvSpPr txBox="1">
            <a:spLocks/>
          </p:cNvSpPr>
          <p:nvPr/>
        </p:nvSpPr>
        <p:spPr>
          <a:xfrm>
            <a:off x="995021" y="1154369"/>
            <a:ext cx="10052423" cy="5255761"/>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marL="579120" indent="-457200" algn="just">
              <a:buFont typeface="+mj-lt"/>
              <a:buAutoNum type="arabicPeriod"/>
            </a:pPr>
            <a:r>
              <a:rPr lang="en-US" sz="2000" i="0" dirty="0">
                <a:latin typeface="Garamond" panose="02020404030301010803" pitchFamily="18" charset="0"/>
              </a:rPr>
              <a:t>Application Submission 3 yeas prior to lapse of registration </a:t>
            </a:r>
          </a:p>
          <a:p>
            <a:pPr marL="579120" indent="-457200" algn="just">
              <a:buFont typeface="+mj-lt"/>
              <a:buAutoNum type="arabicPeriod"/>
            </a:pPr>
            <a:r>
              <a:rPr lang="en-US" sz="2000" i="0" dirty="0">
                <a:latin typeface="Garamond" panose="02020404030301010803" pitchFamily="18" charset="0"/>
              </a:rPr>
              <a:t>Payment of Fees as per rule – 200 % of the Original Fees</a:t>
            </a:r>
          </a:p>
          <a:p>
            <a:pPr marL="579120" indent="-457200" algn="just">
              <a:buFont typeface="+mj-lt"/>
              <a:buAutoNum type="arabicPeriod"/>
            </a:pPr>
            <a:r>
              <a:rPr lang="en-US" sz="2000" i="0" dirty="0">
                <a:latin typeface="Garamond" panose="02020404030301010803" pitchFamily="18" charset="0"/>
              </a:rPr>
              <a:t>Personal Hearing before the RERA Authority – Chairperson + members</a:t>
            </a:r>
          </a:p>
          <a:p>
            <a:pPr marL="579120" indent="-457200" algn="just">
              <a:buFont typeface="+mj-lt"/>
              <a:buAutoNum type="arabicPeriod"/>
            </a:pPr>
            <a:r>
              <a:rPr lang="en-US" sz="2000" i="0" dirty="0">
                <a:latin typeface="Garamond" panose="02020404030301010803" pitchFamily="18" charset="0"/>
              </a:rPr>
              <a:t>West Bengal RERA New Extension Regulation Vide no 921 RERA dated 19-8-2025</a:t>
            </a:r>
          </a:p>
          <a:p>
            <a:pPr marL="579120" indent="-457200" algn="just">
              <a:buFont typeface="+mj-lt"/>
              <a:buAutoNum type="arabicPeriod"/>
            </a:pPr>
            <a:r>
              <a:rPr lang="en-US" sz="2000" i="0" dirty="0">
                <a:latin typeface="Garamond" panose="02020404030301010803" pitchFamily="18" charset="0"/>
              </a:rPr>
              <a:t>Additional charges for delay in submission of the Application for Extension </a:t>
            </a:r>
          </a:p>
          <a:p>
            <a:pPr marL="579120" indent="-457200" algn="just">
              <a:buFont typeface="+mj-lt"/>
              <a:buAutoNum type="arabicPeriod"/>
            </a:pPr>
            <a:r>
              <a:rPr lang="en-US" sz="2000" i="0" dirty="0">
                <a:latin typeface="Garamond" panose="02020404030301010803" pitchFamily="18" charset="0"/>
              </a:rPr>
              <a:t>Notarized Affidavit a Work milestone completion of the entire project till the completion date</a:t>
            </a:r>
          </a:p>
          <a:p>
            <a:pPr marL="579120" indent="-457200" algn="just">
              <a:buFont typeface="+mj-lt"/>
              <a:buAutoNum type="arabicPeriod"/>
            </a:pPr>
            <a:r>
              <a:rPr lang="en-US" sz="2000" i="0" dirty="0">
                <a:latin typeface="Garamond" panose="02020404030301010803" pitchFamily="18" charset="0"/>
              </a:rPr>
              <a:t>The Applicant Promoter shall also upload the –Quarterly Update of Projects in the WBRERA website positively within 7 days from the end of each quarter and he shall also submit work Milestone on Notarized Affidavit to this Authority, both in hard and scan copies within 7 days after expiry of every 90 days from the date of approval of this extension stating in detail how such work has been done within said 9o days and how much work is pending after the said 9o days.</a:t>
            </a:r>
            <a:endParaRPr lang="en-US" dirty="0">
              <a:latin typeface="Garamond" panose="02020404030301010803" pitchFamily="18" charset="0"/>
            </a:endParaRPr>
          </a:p>
        </p:txBody>
      </p:sp>
    </p:spTree>
    <p:extLst>
      <p:ext uri="{BB962C8B-B14F-4D97-AF65-F5344CB8AC3E}">
        <p14:creationId xmlns:p14="http://schemas.microsoft.com/office/powerpoint/2010/main" val="1788430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5B081B2D-D560-CF74-F23C-7EF2B6FFD409}"/>
            </a:ext>
          </a:extLst>
        </p:cNvPr>
        <p:cNvGrpSpPr/>
        <p:nvPr/>
      </p:nvGrpSpPr>
      <p:grpSpPr>
        <a:xfrm>
          <a:off x="0" y="0"/>
          <a:ext cx="0" cy="0"/>
          <a:chOff x="0" y="0"/>
          <a:chExt cx="0" cy="0"/>
        </a:xfrm>
      </p:grpSpPr>
      <p:sp>
        <p:nvSpPr>
          <p:cNvPr id="6" name="Google Shape;135;p6">
            <a:extLst>
              <a:ext uri="{FF2B5EF4-FFF2-40B4-BE49-F238E27FC236}">
                <a16:creationId xmlns:a16="http://schemas.microsoft.com/office/drawing/2014/main" id="{B58E29A8-0409-4BEB-3B11-5EFEBBF16DFF}"/>
              </a:ext>
            </a:extLst>
          </p:cNvPr>
          <p:cNvSpPr txBox="1">
            <a:spLocks/>
          </p:cNvSpPr>
          <p:nvPr/>
        </p:nvSpPr>
        <p:spPr>
          <a:xfrm>
            <a:off x="995021" y="382331"/>
            <a:ext cx="10052422" cy="52641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000" b="1" dirty="0">
                <a:latin typeface="Garamond" panose="02020404030301010803" pitchFamily="18" charset="0"/>
                <a:ea typeface="Garamond"/>
                <a:cs typeface="Garamond"/>
                <a:sym typeface="Garamond"/>
              </a:rPr>
              <a:t>Section 6 – Extension </a:t>
            </a:r>
            <a:endParaRPr lang="en-US" sz="2000" dirty="0">
              <a:latin typeface="Garamond" panose="02020404030301010803" pitchFamily="18" charset="0"/>
            </a:endParaRPr>
          </a:p>
        </p:txBody>
      </p:sp>
      <p:sp>
        <p:nvSpPr>
          <p:cNvPr id="7" name="Google Shape;136;p6">
            <a:extLst>
              <a:ext uri="{FF2B5EF4-FFF2-40B4-BE49-F238E27FC236}">
                <a16:creationId xmlns:a16="http://schemas.microsoft.com/office/drawing/2014/main" id="{926AB10F-B68E-2B1E-6104-66FDEE52E794}"/>
              </a:ext>
            </a:extLst>
          </p:cNvPr>
          <p:cNvSpPr txBox="1">
            <a:spLocks/>
          </p:cNvSpPr>
          <p:nvPr/>
        </p:nvSpPr>
        <p:spPr>
          <a:xfrm>
            <a:off x="995021" y="1154369"/>
            <a:ext cx="10052423" cy="5255761"/>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marL="121920" indent="0" algn="just"/>
            <a:r>
              <a:rPr lang="en-US" dirty="0">
                <a:latin typeface="Garamond" panose="02020404030301010803" pitchFamily="18" charset="0"/>
              </a:rPr>
              <a:t>7. </a:t>
            </a:r>
            <a:r>
              <a:rPr lang="en-US" i="0" dirty="0">
                <a:latin typeface="Garamond" panose="02020404030301010803" pitchFamily="18" charset="0"/>
              </a:rPr>
              <a:t>Authority may conduct inspection at any time without notice to ascertain the real facts and if any discrepancy / misrepresentation come to the notice of this Authority, stringent action shall be taken which may include revocation of extension, as per the provisions contained in the RERA Act.</a:t>
            </a:r>
          </a:p>
          <a:p>
            <a:pPr marL="121920" indent="0" algn="just"/>
            <a:r>
              <a:rPr lang="en-US" i="0" dirty="0">
                <a:latin typeface="Garamond" panose="02020404030301010803" pitchFamily="18" charset="0"/>
              </a:rPr>
              <a:t>8. Duly Approved by RERA Chairperson and 2 members</a:t>
            </a:r>
          </a:p>
        </p:txBody>
      </p:sp>
    </p:spTree>
    <p:extLst>
      <p:ext uri="{BB962C8B-B14F-4D97-AF65-F5344CB8AC3E}">
        <p14:creationId xmlns:p14="http://schemas.microsoft.com/office/powerpoint/2010/main" val="824857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14B8267D-1AFA-77D2-6F84-FF263EC1BEE2}"/>
            </a:ext>
          </a:extLst>
        </p:cNvPr>
        <p:cNvGrpSpPr/>
        <p:nvPr/>
      </p:nvGrpSpPr>
      <p:grpSpPr>
        <a:xfrm>
          <a:off x="0" y="0"/>
          <a:ext cx="0" cy="0"/>
          <a:chOff x="0" y="0"/>
          <a:chExt cx="0" cy="0"/>
        </a:xfrm>
      </p:grpSpPr>
      <p:sp>
        <p:nvSpPr>
          <p:cNvPr id="6" name="Google Shape;135;p6">
            <a:extLst>
              <a:ext uri="{FF2B5EF4-FFF2-40B4-BE49-F238E27FC236}">
                <a16:creationId xmlns:a16="http://schemas.microsoft.com/office/drawing/2014/main" id="{AB45D8FD-46AC-4373-8245-E1AB4C64223F}"/>
              </a:ext>
            </a:extLst>
          </p:cNvPr>
          <p:cNvSpPr txBox="1">
            <a:spLocks/>
          </p:cNvSpPr>
          <p:nvPr/>
        </p:nvSpPr>
        <p:spPr>
          <a:xfrm>
            <a:off x="995021" y="382331"/>
            <a:ext cx="10052422" cy="52641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000" b="1" dirty="0">
                <a:latin typeface="Garamond" panose="02020404030301010803" pitchFamily="18" charset="0"/>
                <a:ea typeface="Garamond"/>
                <a:cs typeface="Garamond"/>
                <a:sym typeface="Garamond"/>
              </a:rPr>
              <a:t>Section 7(3) – Extension </a:t>
            </a:r>
            <a:endParaRPr lang="en-US" sz="2000" dirty="0">
              <a:latin typeface="Garamond" panose="02020404030301010803" pitchFamily="18" charset="0"/>
            </a:endParaRPr>
          </a:p>
        </p:txBody>
      </p:sp>
      <p:sp>
        <p:nvSpPr>
          <p:cNvPr id="7" name="Google Shape;136;p6">
            <a:extLst>
              <a:ext uri="{FF2B5EF4-FFF2-40B4-BE49-F238E27FC236}">
                <a16:creationId xmlns:a16="http://schemas.microsoft.com/office/drawing/2014/main" id="{4E857A0C-C731-C050-E49F-F5E2D9CFAEEB}"/>
              </a:ext>
            </a:extLst>
          </p:cNvPr>
          <p:cNvSpPr txBox="1">
            <a:spLocks/>
          </p:cNvSpPr>
          <p:nvPr/>
        </p:nvSpPr>
        <p:spPr>
          <a:xfrm>
            <a:off x="995021" y="1154369"/>
            <a:ext cx="10052423" cy="5255761"/>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marL="579120" indent="-457200" algn="just">
              <a:buFont typeface="+mj-lt"/>
              <a:buAutoNum type="arabicPeriod"/>
            </a:pPr>
            <a:r>
              <a:rPr lang="en-US" i="0" dirty="0">
                <a:latin typeface="Garamond" panose="02020404030301010803" pitchFamily="18" charset="0"/>
              </a:rPr>
              <a:t>Running project under certain circumstances which were beyond the control of the promoter/developer and on fulfillment of certain further criterions within the provisions of the Acts and the Rules enumerated.</a:t>
            </a:r>
          </a:p>
          <a:p>
            <a:pPr marL="579120" indent="-457200" algn="just">
              <a:buFont typeface="+mj-lt"/>
              <a:buAutoNum type="arabicPeriod"/>
            </a:pPr>
            <a:r>
              <a:rPr lang="en-US" i="0" dirty="0">
                <a:latin typeface="Garamond" panose="02020404030301010803" pitchFamily="18" charset="0"/>
              </a:rPr>
              <a:t>Thot the promoter developer has developed more thon 80% to 90% of the construction of that project;</a:t>
            </a:r>
          </a:p>
          <a:p>
            <a:pPr marL="579120" indent="-457200" algn="just">
              <a:buFont typeface="+mj-lt"/>
              <a:buAutoNum type="arabicPeriod"/>
            </a:pPr>
            <a:r>
              <a:rPr lang="en-US" i="0" dirty="0">
                <a:latin typeface="Garamond" panose="02020404030301010803" pitchFamily="18" charset="0"/>
              </a:rPr>
              <a:t>Thot the promoter-developer shall declare through an Affidavit stoting the reason for such delay with cogent and sufficient proof in support of that declaration and shall also declare the date of further completion, if such extension is so granted/allowed by the Authority in respect of a particular project to the applicant.</a:t>
            </a:r>
          </a:p>
          <a:p>
            <a:pPr marL="579120" indent="-457200" algn="just">
              <a:buFont typeface="+mj-lt"/>
              <a:buAutoNum type="arabicPeriod"/>
            </a:pPr>
            <a:r>
              <a:rPr lang="en-US" i="0" dirty="0">
                <a:latin typeface="Garamond" panose="02020404030301010803" pitchFamily="18" charset="0"/>
              </a:rPr>
              <a:t>For delay charges for submission of Extension application</a:t>
            </a:r>
          </a:p>
          <a:p>
            <a:pPr marL="579120" indent="-457200" algn="just">
              <a:buFont typeface="+mj-lt"/>
              <a:buAutoNum type="arabicPeriod"/>
            </a:pPr>
            <a:r>
              <a:rPr lang="en-US" i="0" dirty="0">
                <a:latin typeface="Garamond" panose="02020404030301010803" pitchFamily="18" charset="0"/>
              </a:rPr>
              <a:t>For Late charges for </a:t>
            </a:r>
            <a:r>
              <a:rPr lang="en-US" b="1" i="0" dirty="0">
                <a:latin typeface="Garamond" panose="02020404030301010803" pitchFamily="18" charset="0"/>
              </a:rPr>
              <a:t>execution in Extension </a:t>
            </a:r>
            <a:r>
              <a:rPr lang="en-US" i="0" dirty="0">
                <a:latin typeface="Garamond" panose="02020404030301010803" pitchFamily="18" charset="0"/>
              </a:rPr>
              <a:t>applications</a:t>
            </a:r>
          </a:p>
          <a:p>
            <a:pPr marL="579120" indent="-457200" algn="just">
              <a:buFont typeface="+mj-lt"/>
              <a:buAutoNum type="arabicPeriod"/>
            </a:pPr>
            <a:endParaRPr lang="en-US" i="0" dirty="0">
              <a:latin typeface="Garamond" panose="02020404030301010803" pitchFamily="18" charset="0"/>
            </a:endParaRPr>
          </a:p>
          <a:p>
            <a:pPr marL="579120" indent="-457200" algn="just">
              <a:buFont typeface="+mj-lt"/>
              <a:buAutoNum type="arabicPeriod"/>
            </a:pPr>
            <a:endParaRPr lang="en-US" i="0" dirty="0">
              <a:latin typeface="Garamond" panose="02020404030301010803" pitchFamily="18" charset="0"/>
            </a:endParaRPr>
          </a:p>
          <a:p>
            <a:pPr marL="579120" indent="-457200" algn="just">
              <a:buFont typeface="+mj-lt"/>
              <a:buAutoNum type="arabicPeriod"/>
            </a:pPr>
            <a:endParaRPr lang="en-US" i="0" dirty="0">
              <a:latin typeface="Garamond" panose="02020404030301010803" pitchFamily="18" charset="0"/>
            </a:endParaRPr>
          </a:p>
        </p:txBody>
      </p:sp>
    </p:spTree>
    <p:extLst>
      <p:ext uri="{BB962C8B-B14F-4D97-AF65-F5344CB8AC3E}">
        <p14:creationId xmlns:p14="http://schemas.microsoft.com/office/powerpoint/2010/main" val="3719358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C22C4016-8E09-44D0-30AF-80FEEA22FC75}"/>
            </a:ext>
          </a:extLst>
        </p:cNvPr>
        <p:cNvGrpSpPr/>
        <p:nvPr/>
      </p:nvGrpSpPr>
      <p:grpSpPr>
        <a:xfrm>
          <a:off x="0" y="0"/>
          <a:ext cx="0" cy="0"/>
          <a:chOff x="0" y="0"/>
          <a:chExt cx="0" cy="0"/>
        </a:xfrm>
      </p:grpSpPr>
      <p:sp>
        <p:nvSpPr>
          <p:cNvPr id="4" name="Google Shape;342;p19">
            <a:extLst>
              <a:ext uri="{FF2B5EF4-FFF2-40B4-BE49-F238E27FC236}">
                <a16:creationId xmlns:a16="http://schemas.microsoft.com/office/drawing/2014/main" id="{67937BED-7129-F825-6410-24348D15637B}"/>
              </a:ext>
            </a:extLst>
          </p:cNvPr>
          <p:cNvSpPr txBox="1">
            <a:spLocks/>
          </p:cNvSpPr>
          <p:nvPr/>
        </p:nvSpPr>
        <p:spPr>
          <a:xfrm>
            <a:off x="1352550" y="210945"/>
            <a:ext cx="9917570" cy="60081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400" b="1" dirty="0">
                <a:latin typeface="Garamond"/>
                <a:ea typeface="Garamond"/>
                <a:cs typeface="Garamond"/>
                <a:sym typeface="Garamond"/>
              </a:rPr>
              <a:t>RERA REGISTRATION-NON-COMPLIANCE - SECTION 59</a:t>
            </a:r>
            <a:endParaRPr lang="en-US" sz="2400" b="1" dirty="0"/>
          </a:p>
        </p:txBody>
      </p:sp>
      <p:pic>
        <p:nvPicPr>
          <p:cNvPr id="5" name="Picture 4">
            <a:extLst>
              <a:ext uri="{FF2B5EF4-FFF2-40B4-BE49-F238E27FC236}">
                <a16:creationId xmlns:a16="http://schemas.microsoft.com/office/drawing/2014/main" id="{69FD2093-559A-2F6E-9F9B-D405C03C6246}"/>
              </a:ext>
            </a:extLst>
          </p:cNvPr>
          <p:cNvPicPr>
            <a:picLocks noChangeAspect="1"/>
          </p:cNvPicPr>
          <p:nvPr/>
        </p:nvPicPr>
        <p:blipFill>
          <a:blip r:embed="rId3"/>
          <a:stretch>
            <a:fillRect/>
          </a:stretch>
        </p:blipFill>
        <p:spPr>
          <a:xfrm>
            <a:off x="2647833" y="1131779"/>
            <a:ext cx="6708894" cy="5372801"/>
          </a:xfrm>
          <a:prstGeom prst="rect">
            <a:avLst/>
          </a:prstGeom>
        </p:spPr>
      </p:pic>
    </p:spTree>
    <p:extLst>
      <p:ext uri="{BB962C8B-B14F-4D97-AF65-F5344CB8AC3E}">
        <p14:creationId xmlns:p14="http://schemas.microsoft.com/office/powerpoint/2010/main" val="3344875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
          <p:cNvSpPr/>
          <p:nvPr/>
        </p:nvSpPr>
        <p:spPr>
          <a:xfrm>
            <a:off x="0" y="18662"/>
            <a:ext cx="12192000" cy="6858000"/>
          </a:xfrm>
          <a:prstGeom prst="rect">
            <a:avLst/>
          </a:prstGeom>
          <a:solidFill>
            <a:schemeClr val="lt1"/>
          </a:solidFill>
          <a:ln>
            <a:noFill/>
          </a:ln>
        </p:spPr>
        <p:txBody>
          <a:bodyPr spcFirstLastPara="1" wrap="square" lIns="91425" tIns="45700" rIns="91425" bIns="45700" anchor="ctr" anchorCtr="0">
            <a:noAutofit/>
          </a:bodyPr>
          <a:lstStyle/>
          <a:p>
            <a:pPr lvl="8" algn="ctr"/>
            <a:endParaRPr lang="en-US" sz="1800" dirty="0">
              <a:solidFill>
                <a:schemeClr val="tx1"/>
              </a:solidFill>
              <a:latin typeface="Garamond" panose="02020404030301010803" pitchFamily="18" charset="0"/>
              <a:ea typeface="Gill Sans"/>
              <a:cs typeface="Gill Sans"/>
              <a:sym typeface="Gill Sans"/>
            </a:endParaRPr>
          </a:p>
          <a:p>
            <a:pPr lvl="8" algn="ctr"/>
            <a:endParaRPr lang="en-US" sz="1800" dirty="0">
              <a:solidFill>
                <a:schemeClr val="tx1"/>
              </a:solidFill>
              <a:latin typeface="Garamond" panose="02020404030301010803" pitchFamily="18" charset="0"/>
              <a:ea typeface="Gill Sans"/>
              <a:cs typeface="Gill Sans"/>
              <a:sym typeface="Gill Sans"/>
            </a:endParaRPr>
          </a:p>
          <a:p>
            <a:pPr lvl="8" algn="ctr"/>
            <a:endParaRPr lang="en-US" sz="1800" dirty="0">
              <a:solidFill>
                <a:schemeClr val="tx1"/>
              </a:solidFill>
              <a:latin typeface="Garamond" panose="02020404030301010803" pitchFamily="18" charset="0"/>
              <a:ea typeface="Gill Sans"/>
              <a:cs typeface="Gill Sans"/>
              <a:sym typeface="Gill Sans"/>
            </a:endParaRPr>
          </a:p>
          <a:p>
            <a:pPr lvl="8" algn="ctr"/>
            <a:endParaRPr lang="en-US" sz="1800" dirty="0">
              <a:solidFill>
                <a:schemeClr val="tx1"/>
              </a:solidFill>
              <a:latin typeface="Garamond" panose="02020404030301010803" pitchFamily="18" charset="0"/>
              <a:ea typeface="Gill Sans"/>
              <a:cs typeface="Gill Sans"/>
              <a:sym typeface="Gill Sans"/>
            </a:endParaRPr>
          </a:p>
          <a:p>
            <a:pPr lvl="8" algn="ctr"/>
            <a:endParaRPr lang="en-US" sz="1800" dirty="0">
              <a:solidFill>
                <a:schemeClr val="tx1"/>
              </a:solidFill>
              <a:latin typeface="Garamond" panose="02020404030301010803" pitchFamily="18" charset="0"/>
              <a:ea typeface="Gill Sans"/>
              <a:cs typeface="Gill Sans"/>
              <a:sym typeface="Gill Sans"/>
            </a:endParaRPr>
          </a:p>
          <a:p>
            <a:pPr lvl="8" algn="ctr"/>
            <a:endParaRPr lang="en-US" sz="1800" dirty="0">
              <a:solidFill>
                <a:schemeClr val="tx1"/>
              </a:solidFill>
              <a:latin typeface="Garamond" panose="02020404030301010803" pitchFamily="18" charset="0"/>
              <a:ea typeface="Gill Sans"/>
              <a:cs typeface="Gill Sans"/>
              <a:sym typeface="Gill Sans"/>
            </a:endParaRPr>
          </a:p>
          <a:p>
            <a:pPr lvl="8" algn="ctr"/>
            <a:endParaRPr lang="en-US" sz="1800" dirty="0">
              <a:solidFill>
                <a:schemeClr val="tx1"/>
              </a:solidFill>
              <a:latin typeface="Garamond" panose="02020404030301010803" pitchFamily="18" charset="0"/>
              <a:ea typeface="Gill Sans"/>
              <a:cs typeface="Gill Sans"/>
              <a:sym typeface="Gill Sans"/>
            </a:endParaRPr>
          </a:p>
          <a:p>
            <a:pPr lvl="8" algn="ctr"/>
            <a:endParaRPr lang="en-US" sz="1800" dirty="0">
              <a:solidFill>
                <a:schemeClr val="tx1"/>
              </a:solidFill>
              <a:latin typeface="Garamond" panose="02020404030301010803" pitchFamily="18" charset="0"/>
              <a:ea typeface="Gill Sans"/>
              <a:cs typeface="Gill Sans"/>
              <a:sym typeface="Gill Sans"/>
            </a:endParaRPr>
          </a:p>
          <a:p>
            <a:pPr lvl="8" algn="ctr"/>
            <a:endParaRPr lang="en-US" sz="1800" dirty="0">
              <a:solidFill>
                <a:schemeClr val="tx1"/>
              </a:solidFill>
              <a:latin typeface="Garamond" panose="02020404030301010803" pitchFamily="18" charset="0"/>
              <a:ea typeface="Gill Sans"/>
              <a:cs typeface="Gill Sans"/>
              <a:sym typeface="Gill Sans"/>
            </a:endParaRPr>
          </a:p>
          <a:p>
            <a:pPr lvl="8" algn="ctr"/>
            <a:endParaRPr lang="en-US" sz="1800" dirty="0">
              <a:solidFill>
                <a:schemeClr val="tx1"/>
              </a:solidFill>
              <a:latin typeface="Garamond" panose="02020404030301010803" pitchFamily="18" charset="0"/>
              <a:ea typeface="Gill Sans"/>
              <a:cs typeface="Gill Sans"/>
              <a:sym typeface="Gill Sans"/>
            </a:endParaRPr>
          </a:p>
          <a:p>
            <a:pPr lvl="8" algn="ctr"/>
            <a:r>
              <a:rPr lang="en-US" sz="1800" dirty="0">
                <a:solidFill>
                  <a:schemeClr val="tx1"/>
                </a:solidFill>
                <a:latin typeface="Garamond" panose="02020404030301010803" pitchFamily="18" charset="0"/>
                <a:ea typeface="Gill Sans"/>
                <a:cs typeface="Gill Sans"/>
                <a:sym typeface="Gill Sans"/>
              </a:rPr>
              <a:t>Presentation By,</a:t>
            </a:r>
          </a:p>
          <a:p>
            <a:pPr lvl="8" algn="ctr"/>
            <a:endParaRPr lang="en-US" sz="1800" dirty="0">
              <a:solidFill>
                <a:schemeClr val="tx1"/>
              </a:solidFill>
              <a:latin typeface="Garamond" panose="02020404030301010803" pitchFamily="18" charset="0"/>
              <a:ea typeface="Gill Sans"/>
              <a:cs typeface="Gill Sans"/>
              <a:sym typeface="Gill Sans"/>
            </a:endParaRPr>
          </a:p>
          <a:p>
            <a:pPr lvl="8" algn="ctr"/>
            <a:r>
              <a:rPr lang="en-US" sz="1800" b="1" dirty="0">
                <a:solidFill>
                  <a:schemeClr val="tx1"/>
                </a:solidFill>
                <a:latin typeface="Garamond" panose="02020404030301010803" pitchFamily="18" charset="0"/>
                <a:ea typeface="Gill Sans"/>
                <a:cs typeface="Gill Sans"/>
                <a:sym typeface="Gill Sans"/>
              </a:rPr>
              <a:t>Vinay </a:t>
            </a:r>
            <a:r>
              <a:rPr lang="en-US" sz="1800" b="1" dirty="0" err="1">
                <a:solidFill>
                  <a:schemeClr val="tx1"/>
                </a:solidFill>
                <a:latin typeface="Garamond" panose="02020404030301010803" pitchFamily="18" charset="0"/>
                <a:ea typeface="Gill Sans"/>
                <a:cs typeface="Gill Sans"/>
                <a:sym typeface="Gill Sans"/>
              </a:rPr>
              <a:t>Thyagaraj</a:t>
            </a:r>
            <a:endParaRPr lang="en-US" sz="1800" b="1" dirty="0">
              <a:solidFill>
                <a:schemeClr val="tx1"/>
              </a:solidFill>
              <a:latin typeface="Garamond" panose="02020404030301010803" pitchFamily="18" charset="0"/>
              <a:ea typeface="Gill Sans"/>
              <a:cs typeface="Gill Sans"/>
              <a:sym typeface="Gill Sans"/>
            </a:endParaRPr>
          </a:p>
          <a:p>
            <a:pPr lvl="8" algn="ctr"/>
            <a:r>
              <a:rPr lang="en-US" sz="1800" dirty="0">
                <a:solidFill>
                  <a:schemeClr val="tx1"/>
                </a:solidFill>
                <a:latin typeface="Garamond" panose="02020404030301010803" pitchFamily="18" charset="0"/>
                <a:ea typeface="Gill Sans"/>
                <a:cs typeface="Gill Sans"/>
                <a:sym typeface="Gill Sans"/>
              </a:rPr>
              <a:t>Partner M/s. </a:t>
            </a:r>
            <a:r>
              <a:rPr lang="en-US" sz="1800" dirty="0" err="1">
                <a:solidFill>
                  <a:schemeClr val="tx1"/>
                </a:solidFill>
                <a:latin typeface="Garamond" panose="02020404030301010803" pitchFamily="18" charset="0"/>
                <a:ea typeface="Gill Sans"/>
                <a:cs typeface="Gill Sans"/>
                <a:sym typeface="Gill Sans"/>
              </a:rPr>
              <a:t>Venu</a:t>
            </a:r>
            <a:r>
              <a:rPr lang="en-US" sz="1800" dirty="0">
                <a:solidFill>
                  <a:schemeClr val="tx1"/>
                </a:solidFill>
                <a:latin typeface="Garamond" panose="02020404030301010803" pitchFamily="18" charset="0"/>
                <a:ea typeface="Gill Sans"/>
                <a:cs typeface="Gill Sans"/>
                <a:sym typeface="Gill Sans"/>
              </a:rPr>
              <a:t> &amp; Vinay </a:t>
            </a:r>
          </a:p>
          <a:p>
            <a:pPr lvl="8" algn="ctr"/>
            <a:r>
              <a:rPr lang="en-US" sz="1800" dirty="0">
                <a:solidFill>
                  <a:schemeClr val="tx1"/>
                </a:solidFill>
                <a:latin typeface="Garamond" panose="02020404030301010803" pitchFamily="18" charset="0"/>
                <a:ea typeface="Gill Sans"/>
                <a:cs typeface="Gill Sans"/>
                <a:sym typeface="Gill Sans"/>
              </a:rPr>
              <a:t>Chartered Accountants, </a:t>
            </a:r>
          </a:p>
          <a:p>
            <a:pPr lvl="8" algn="ctr"/>
            <a:r>
              <a:rPr lang="en-US" sz="1800" dirty="0">
                <a:solidFill>
                  <a:schemeClr val="tx1"/>
                </a:solidFill>
                <a:latin typeface="Garamond" panose="02020404030301010803" pitchFamily="18" charset="0"/>
                <a:ea typeface="Gill Sans"/>
                <a:cs typeface="Gill Sans"/>
                <a:sym typeface="Gill Sans"/>
              </a:rPr>
              <a:t>Bengaluru</a:t>
            </a:r>
          </a:p>
          <a:p>
            <a:pPr marL="0" marR="0" lvl="0" indent="0" algn="ctr" rtl="0">
              <a:spcBef>
                <a:spcPts val="0"/>
              </a:spcBef>
              <a:spcAft>
                <a:spcPts val="0"/>
              </a:spcAft>
              <a:buNone/>
            </a:pPr>
            <a:endParaRPr sz="1800" b="0" i="0" u="none" strike="noStrike" cap="none" dirty="0">
              <a:solidFill>
                <a:schemeClr val="tx1"/>
              </a:solidFill>
              <a:latin typeface="Gill Sans"/>
              <a:ea typeface="Gill Sans"/>
              <a:cs typeface="Gill Sans"/>
              <a:sym typeface="Gill Sans"/>
            </a:endParaRPr>
          </a:p>
        </p:txBody>
      </p:sp>
      <p:sp>
        <p:nvSpPr>
          <p:cNvPr id="93" name="Google Shape;93;p1"/>
          <p:cNvSpPr/>
          <p:nvPr/>
        </p:nvSpPr>
        <p:spPr>
          <a:xfrm>
            <a:off x="7968343" y="0"/>
            <a:ext cx="4223657" cy="6839338"/>
          </a:xfrm>
          <a:prstGeom prst="rect">
            <a:avLst/>
          </a:prstGeom>
          <a:solidFill>
            <a:srgbClr val="537272"/>
          </a:solidFill>
          <a:ln>
            <a:noFill/>
          </a:ln>
        </p:spPr>
        <p:txBody>
          <a:bodyPr spcFirstLastPara="1" wrap="square" lIns="91425" tIns="45700" rIns="91425" bIns="45700" anchor="ctr" anchorCtr="0">
            <a:noAutofit/>
          </a:bodyPr>
          <a:lstStyle/>
          <a:p>
            <a:pPr marL="0" lvl="0" indent="0" algn="ctr">
              <a:lnSpc>
                <a:spcPct val="90000"/>
              </a:lnSpc>
              <a:buClr>
                <a:schemeClr val="lt2"/>
              </a:buClr>
              <a:buSzPts val="3600"/>
            </a:pPr>
            <a:endParaRPr sz="4000" b="1" dirty="0">
              <a:solidFill>
                <a:schemeClr val="lt2"/>
              </a:solidFill>
              <a:latin typeface="Sorts Mill Goudy"/>
              <a:sym typeface="Gill Sans"/>
            </a:endParaRPr>
          </a:p>
        </p:txBody>
      </p:sp>
      <p:sp>
        <p:nvSpPr>
          <p:cNvPr id="6" name="Google Shape;101;p2"/>
          <p:cNvSpPr/>
          <p:nvPr/>
        </p:nvSpPr>
        <p:spPr>
          <a:xfrm>
            <a:off x="0" y="-18662"/>
            <a:ext cx="4441371" cy="6858000"/>
          </a:xfrm>
          <a:prstGeom prst="rect">
            <a:avLst/>
          </a:prstGeom>
          <a:solidFill>
            <a:srgbClr val="5372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7" name="Google Shape;102;p2"/>
          <p:cNvSpPr txBox="1">
            <a:spLocks/>
          </p:cNvSpPr>
          <p:nvPr/>
        </p:nvSpPr>
        <p:spPr>
          <a:xfrm>
            <a:off x="595954" y="1780425"/>
            <a:ext cx="3206262" cy="2661765"/>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2"/>
              </a:buClr>
            </a:pPr>
            <a:r>
              <a:rPr lang="en-US" sz="4000" b="1" dirty="0">
                <a:solidFill>
                  <a:schemeClr val="lt2"/>
                </a:solidFill>
              </a:rPr>
              <a:t>RERA</a:t>
            </a:r>
          </a:p>
          <a:p>
            <a:pPr>
              <a:buClr>
                <a:schemeClr val="lt2"/>
              </a:buClr>
            </a:pPr>
            <a:r>
              <a:rPr lang="en-US" sz="4000" b="1" dirty="0">
                <a:solidFill>
                  <a:schemeClr val="lt2"/>
                </a:solidFill>
              </a:rPr>
              <a:t>Provisions</a:t>
            </a:r>
            <a:endParaRPr lang="en-US" sz="4000" dirty="0"/>
          </a:p>
        </p:txBody>
      </p:sp>
      <p:pic>
        <p:nvPicPr>
          <p:cNvPr id="3" name="Picture 2">
            <a:extLst>
              <a:ext uri="{FF2B5EF4-FFF2-40B4-BE49-F238E27FC236}">
                <a16:creationId xmlns:a16="http://schemas.microsoft.com/office/drawing/2014/main" id="{7F70D300-7A98-2618-8128-E7D98CD82AA0}"/>
              </a:ext>
            </a:extLst>
          </p:cNvPr>
          <p:cNvPicPr>
            <a:picLocks noChangeAspect="1"/>
          </p:cNvPicPr>
          <p:nvPr/>
        </p:nvPicPr>
        <p:blipFill>
          <a:blip r:embed="rId3"/>
          <a:srcRect t="9330"/>
          <a:stretch>
            <a:fillRect/>
          </a:stretch>
        </p:blipFill>
        <p:spPr>
          <a:xfrm>
            <a:off x="5238630" y="1399031"/>
            <a:ext cx="1714739" cy="1779331"/>
          </a:xfrm>
          <a:prstGeom prst="rect">
            <a:avLst/>
          </a:prstGeom>
        </p:spPr>
      </p:pic>
      <p:sp>
        <p:nvSpPr>
          <p:cNvPr id="5" name="Google Shape;102;p2">
            <a:extLst>
              <a:ext uri="{FF2B5EF4-FFF2-40B4-BE49-F238E27FC236}">
                <a16:creationId xmlns:a16="http://schemas.microsoft.com/office/drawing/2014/main" id="{91C383C4-E9CE-C331-125D-B1FF4A1DCC8F}"/>
              </a:ext>
            </a:extLst>
          </p:cNvPr>
          <p:cNvSpPr txBox="1">
            <a:spLocks/>
          </p:cNvSpPr>
          <p:nvPr/>
        </p:nvSpPr>
        <p:spPr>
          <a:xfrm>
            <a:off x="8389784" y="1780425"/>
            <a:ext cx="3206262" cy="2661765"/>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2"/>
              </a:buClr>
            </a:pPr>
            <a:r>
              <a:rPr lang="en-US" sz="4000" b="1" dirty="0">
                <a:solidFill>
                  <a:schemeClr val="lt2"/>
                </a:solidFill>
              </a:rPr>
              <a:t>Consumer Protection</a:t>
            </a:r>
          </a:p>
          <a:p>
            <a:pPr>
              <a:buClr>
                <a:schemeClr val="lt2"/>
              </a:buClr>
            </a:pPr>
            <a:r>
              <a:rPr lang="en-US" sz="4000" b="1" dirty="0">
                <a:solidFill>
                  <a:schemeClr val="lt2"/>
                </a:solidFill>
              </a:rPr>
              <a:t>Rights</a:t>
            </a:r>
            <a:endParaRPr lang="en-U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14990D27-DF68-B7C6-C343-A7F69977F4FA}"/>
            </a:ext>
          </a:extLst>
        </p:cNvPr>
        <p:cNvGrpSpPr/>
        <p:nvPr/>
      </p:nvGrpSpPr>
      <p:grpSpPr>
        <a:xfrm>
          <a:off x="0" y="0"/>
          <a:ext cx="0" cy="0"/>
          <a:chOff x="0" y="0"/>
          <a:chExt cx="0" cy="0"/>
        </a:xfrm>
      </p:grpSpPr>
      <p:sp>
        <p:nvSpPr>
          <p:cNvPr id="4" name="Google Shape;342;p19">
            <a:extLst>
              <a:ext uri="{FF2B5EF4-FFF2-40B4-BE49-F238E27FC236}">
                <a16:creationId xmlns:a16="http://schemas.microsoft.com/office/drawing/2014/main" id="{3DEDF3CC-F840-70B8-69F6-A54232B8A954}"/>
              </a:ext>
            </a:extLst>
          </p:cNvPr>
          <p:cNvSpPr txBox="1">
            <a:spLocks/>
          </p:cNvSpPr>
          <p:nvPr/>
        </p:nvSpPr>
        <p:spPr>
          <a:xfrm>
            <a:off x="1352550" y="210945"/>
            <a:ext cx="9917570" cy="60081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400" b="1" dirty="0">
                <a:latin typeface="Garamond"/>
                <a:ea typeface="Garamond"/>
                <a:cs typeface="Garamond"/>
                <a:sym typeface="Garamond"/>
              </a:rPr>
              <a:t>Question Frequently Asked</a:t>
            </a:r>
            <a:endParaRPr lang="en-US" sz="2400" b="1" dirty="0"/>
          </a:p>
        </p:txBody>
      </p:sp>
      <p:sp>
        <p:nvSpPr>
          <p:cNvPr id="7" name="Google Shape;343;p19">
            <a:extLst>
              <a:ext uri="{FF2B5EF4-FFF2-40B4-BE49-F238E27FC236}">
                <a16:creationId xmlns:a16="http://schemas.microsoft.com/office/drawing/2014/main" id="{E0FC45F6-6FA4-521B-0BBC-2DC2EBF9D489}"/>
              </a:ext>
            </a:extLst>
          </p:cNvPr>
          <p:cNvSpPr txBox="1">
            <a:spLocks/>
          </p:cNvSpPr>
          <p:nvPr/>
        </p:nvSpPr>
        <p:spPr>
          <a:xfrm>
            <a:off x="1352549" y="1240971"/>
            <a:ext cx="9917571" cy="4727873"/>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indent="-350520" algn="l">
              <a:buFont typeface="Sorts Mill Goudy"/>
              <a:buNone/>
            </a:pPr>
            <a:endParaRPr lang="en-US" i="0" dirty="0">
              <a:latin typeface="Garamond" panose="02020404030301010803" pitchFamily="18" charset="0"/>
            </a:endParaRPr>
          </a:p>
          <a:p>
            <a:pPr algn="l">
              <a:lnSpc>
                <a:spcPct val="115000"/>
              </a:lnSpc>
              <a:spcAft>
                <a:spcPts val="800"/>
              </a:spcAft>
            </a:pPr>
            <a:r>
              <a:rPr lang="en-IN" sz="1800" b="1" u="sng" kern="100" dirty="0">
                <a:effectLst/>
                <a:latin typeface="Garamond" panose="02020404030301010803" pitchFamily="18" charset="0"/>
                <a:ea typeface="Calibri" panose="020F0502020204030204" pitchFamily="34" charset="0"/>
                <a:cs typeface="Gautami" panose="020B0502040204020203" pitchFamily="34" charset="0"/>
              </a:rPr>
              <a:t>RERA Registration – for the real estate projects obtained the completion certificate</a:t>
            </a:r>
            <a:endParaRPr lang="en-IN" sz="1800" kern="100" dirty="0">
              <a:effectLst/>
              <a:latin typeface="Calibri" panose="020F0502020204030204" pitchFamily="34" charset="0"/>
              <a:ea typeface="Calibri" panose="020F0502020204030204" pitchFamily="34" charset="0"/>
              <a:cs typeface="Gautami" panose="020B0502040204020203" pitchFamily="34" charset="0"/>
            </a:endParaRPr>
          </a:p>
          <a:p>
            <a:pPr algn="l">
              <a:lnSpc>
                <a:spcPct val="115000"/>
              </a:lnSpc>
              <a:spcAft>
                <a:spcPts val="800"/>
              </a:spcAft>
            </a:pPr>
            <a:r>
              <a:rPr lang="en-IN" sz="1800" i="0" kern="100" dirty="0">
                <a:effectLst/>
                <a:latin typeface="Garamond" panose="02020404030301010803" pitchFamily="18" charset="0"/>
                <a:ea typeface="Calibri" panose="020F0502020204030204" pitchFamily="34" charset="0"/>
                <a:cs typeface="Gautami" panose="020B0502040204020203" pitchFamily="34" charset="0"/>
              </a:rPr>
              <a:t>We frequently encounter the question: Why is RERA registration required for projects that have already received a completion certificate?</a:t>
            </a:r>
            <a:endParaRPr lang="en-IN" sz="1800" i="0" kern="100" dirty="0">
              <a:effectLst/>
              <a:latin typeface="Calibri" panose="020F0502020204030204" pitchFamily="34" charset="0"/>
              <a:ea typeface="Calibri" panose="020F0502020204030204" pitchFamily="34" charset="0"/>
              <a:cs typeface="Gautami" panose="020B0502040204020203" pitchFamily="34" charset="0"/>
            </a:endParaRPr>
          </a:p>
          <a:p>
            <a:pPr indent="-350520" algn="l"/>
            <a:r>
              <a:rPr lang="en-IN" sz="1800" i="0" kern="100" dirty="0">
                <a:effectLst/>
                <a:latin typeface="Garamond" panose="02020404030301010803" pitchFamily="18" charset="0"/>
                <a:ea typeface="Calibri" panose="020F0502020204030204" pitchFamily="34" charset="0"/>
                <a:cs typeface="Gautami" panose="020B0502040204020203" pitchFamily="34" charset="0"/>
              </a:rPr>
              <a:t>This question serves as a powerful reminder and encourages continuous reflection on the value and purpose of RERA: Why is registration under RERA required even for projects that have already received a completion certificate? </a:t>
            </a:r>
          </a:p>
          <a:p>
            <a:pPr indent="-350520" algn="l"/>
            <a:endParaRPr lang="en-IN" sz="1800" i="0" kern="100" dirty="0">
              <a:latin typeface="Garamond" panose="02020404030301010803" pitchFamily="18" charset="0"/>
              <a:ea typeface="Calibri" panose="020F0502020204030204" pitchFamily="34" charset="0"/>
              <a:cs typeface="Gautami" panose="020B0502040204020203" pitchFamily="34" charset="0"/>
            </a:endParaRPr>
          </a:p>
          <a:p>
            <a:pPr indent="-350520" algn="l"/>
            <a:endParaRPr lang="en-IN" sz="1800" i="0" kern="100" dirty="0">
              <a:effectLst/>
              <a:latin typeface="Calibri" panose="020F0502020204030204" pitchFamily="34" charset="0"/>
              <a:ea typeface="Calibri" panose="020F0502020204030204" pitchFamily="34" charset="0"/>
              <a:cs typeface="Gautami" panose="020B0502040204020203" pitchFamily="34" charset="0"/>
            </a:endParaRPr>
          </a:p>
        </p:txBody>
      </p:sp>
      <p:pic>
        <p:nvPicPr>
          <p:cNvPr id="3" name="Picture 2">
            <a:extLst>
              <a:ext uri="{FF2B5EF4-FFF2-40B4-BE49-F238E27FC236}">
                <a16:creationId xmlns:a16="http://schemas.microsoft.com/office/drawing/2014/main" id="{04BBADFB-1C69-DDAF-FC25-F972CAD826A7}"/>
              </a:ext>
            </a:extLst>
          </p:cNvPr>
          <p:cNvPicPr>
            <a:picLocks noChangeAspect="1"/>
          </p:cNvPicPr>
          <p:nvPr/>
        </p:nvPicPr>
        <p:blipFill>
          <a:blip r:embed="rId3"/>
          <a:stretch>
            <a:fillRect/>
          </a:stretch>
        </p:blipFill>
        <p:spPr>
          <a:xfrm>
            <a:off x="4653828" y="4514571"/>
            <a:ext cx="6706536" cy="1267002"/>
          </a:xfrm>
          <a:prstGeom prst="rect">
            <a:avLst/>
          </a:prstGeom>
        </p:spPr>
      </p:pic>
      <p:pic>
        <p:nvPicPr>
          <p:cNvPr id="9" name="Picture 8">
            <a:extLst>
              <a:ext uri="{FF2B5EF4-FFF2-40B4-BE49-F238E27FC236}">
                <a16:creationId xmlns:a16="http://schemas.microsoft.com/office/drawing/2014/main" id="{6CE0415C-F0D3-77BC-C4BB-27C8EFDFCD84}"/>
              </a:ext>
            </a:extLst>
          </p:cNvPr>
          <p:cNvPicPr>
            <a:picLocks noChangeAspect="1"/>
          </p:cNvPicPr>
          <p:nvPr/>
        </p:nvPicPr>
        <p:blipFill>
          <a:blip r:embed="rId4"/>
          <a:stretch>
            <a:fillRect/>
          </a:stretch>
        </p:blipFill>
        <p:spPr>
          <a:xfrm>
            <a:off x="2269661" y="4408905"/>
            <a:ext cx="1467055" cy="381053"/>
          </a:xfrm>
          <a:prstGeom prst="rect">
            <a:avLst/>
          </a:prstGeom>
        </p:spPr>
      </p:pic>
      <p:pic>
        <p:nvPicPr>
          <p:cNvPr id="11" name="Picture 10">
            <a:extLst>
              <a:ext uri="{FF2B5EF4-FFF2-40B4-BE49-F238E27FC236}">
                <a16:creationId xmlns:a16="http://schemas.microsoft.com/office/drawing/2014/main" id="{EC737B07-A696-E732-A840-0A19C6119BD1}"/>
              </a:ext>
            </a:extLst>
          </p:cNvPr>
          <p:cNvPicPr>
            <a:picLocks noChangeAspect="1"/>
          </p:cNvPicPr>
          <p:nvPr/>
        </p:nvPicPr>
        <p:blipFill>
          <a:blip r:embed="rId5"/>
          <a:stretch>
            <a:fillRect/>
          </a:stretch>
        </p:blipFill>
        <p:spPr>
          <a:xfrm>
            <a:off x="2180453" y="4895624"/>
            <a:ext cx="1962424" cy="504895"/>
          </a:xfrm>
          <a:prstGeom prst="rect">
            <a:avLst/>
          </a:prstGeom>
        </p:spPr>
      </p:pic>
      <p:pic>
        <p:nvPicPr>
          <p:cNvPr id="13" name="Picture 12">
            <a:extLst>
              <a:ext uri="{FF2B5EF4-FFF2-40B4-BE49-F238E27FC236}">
                <a16:creationId xmlns:a16="http://schemas.microsoft.com/office/drawing/2014/main" id="{B89CB809-67AD-7AA9-D645-633C6DB36083}"/>
              </a:ext>
            </a:extLst>
          </p:cNvPr>
          <p:cNvPicPr>
            <a:picLocks noChangeAspect="1"/>
          </p:cNvPicPr>
          <p:nvPr/>
        </p:nvPicPr>
        <p:blipFill>
          <a:blip r:embed="rId6"/>
          <a:stretch>
            <a:fillRect/>
          </a:stretch>
        </p:blipFill>
        <p:spPr>
          <a:xfrm>
            <a:off x="2269661" y="5445555"/>
            <a:ext cx="1362265" cy="342948"/>
          </a:xfrm>
          <a:prstGeom prst="rect">
            <a:avLst/>
          </a:prstGeom>
        </p:spPr>
      </p:pic>
    </p:spTree>
    <p:extLst>
      <p:ext uri="{BB962C8B-B14F-4D97-AF65-F5344CB8AC3E}">
        <p14:creationId xmlns:p14="http://schemas.microsoft.com/office/powerpoint/2010/main" val="3169282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pic>
        <p:nvPicPr>
          <p:cNvPr id="4" name="Picture 3"/>
          <p:cNvPicPr/>
          <p:nvPr/>
        </p:nvPicPr>
        <p:blipFill>
          <a:blip r:embed="rId3"/>
          <a:stretch>
            <a:fillRect/>
          </a:stretch>
        </p:blipFill>
        <p:spPr>
          <a:xfrm>
            <a:off x="90461" y="167627"/>
            <a:ext cx="6301008" cy="6280150"/>
          </a:xfrm>
          <a:prstGeom prst="rect">
            <a:avLst/>
          </a:prstGeom>
        </p:spPr>
      </p:pic>
      <p:sp>
        <p:nvSpPr>
          <p:cNvPr id="6" name="Rectangle 5"/>
          <p:cNvSpPr/>
          <p:nvPr/>
        </p:nvSpPr>
        <p:spPr>
          <a:xfrm>
            <a:off x="6456784" y="2379306"/>
            <a:ext cx="5178489" cy="197809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a:latin typeface="Garamond" panose="02020404030301010803" pitchFamily="18" charset="0"/>
              </a:rPr>
              <a:t>Supreme Court Judgement  - Conclusion</a:t>
            </a:r>
          </a:p>
          <a:p>
            <a:pPr algn="ctr"/>
            <a:r>
              <a:rPr lang="en-US" sz="2000" b="1" dirty="0">
                <a:latin typeface="Garamond" panose="02020404030301010803" pitchFamily="18" charset="0"/>
              </a:rPr>
              <a:t>From WB-HIRA to WB-RERA</a:t>
            </a:r>
            <a:endParaRPr lang="en-IN" sz="2000" b="1" dirty="0">
              <a:latin typeface="Garamond" panose="02020404030301010803" pitchFamily="18" charset="0"/>
            </a:endParaRPr>
          </a:p>
        </p:txBody>
      </p:sp>
    </p:spTree>
    <p:extLst>
      <p:ext uri="{BB962C8B-B14F-4D97-AF65-F5344CB8AC3E}">
        <p14:creationId xmlns:p14="http://schemas.microsoft.com/office/powerpoint/2010/main" val="2524016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pic>
        <p:nvPicPr>
          <p:cNvPr id="5" name="Picture 4"/>
          <p:cNvPicPr/>
          <p:nvPr/>
        </p:nvPicPr>
        <p:blipFill>
          <a:blip r:embed="rId3"/>
          <a:stretch>
            <a:fillRect/>
          </a:stretch>
        </p:blipFill>
        <p:spPr>
          <a:xfrm>
            <a:off x="5663416" y="0"/>
            <a:ext cx="5682609" cy="6895323"/>
          </a:xfrm>
          <a:prstGeom prst="rect">
            <a:avLst/>
          </a:prstGeom>
        </p:spPr>
      </p:pic>
      <p:sp>
        <p:nvSpPr>
          <p:cNvPr id="6" name="Rectangle 5"/>
          <p:cNvSpPr/>
          <p:nvPr/>
        </p:nvSpPr>
        <p:spPr>
          <a:xfrm>
            <a:off x="242596" y="2458616"/>
            <a:ext cx="5178489" cy="197809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a:latin typeface="Garamond" panose="02020404030301010803" pitchFamily="18" charset="0"/>
              </a:rPr>
              <a:t>Supreme Court Judgement  - Conclusion</a:t>
            </a:r>
          </a:p>
          <a:p>
            <a:pPr algn="ctr"/>
            <a:r>
              <a:rPr lang="en-US" sz="2000" b="1" dirty="0">
                <a:latin typeface="Garamond" panose="02020404030301010803" pitchFamily="18" charset="0"/>
              </a:rPr>
              <a:t>From WB-HIRA to WB-RERA</a:t>
            </a:r>
            <a:endParaRPr lang="en-IN" sz="2000" b="1" dirty="0">
              <a:latin typeface="Garamond" panose="02020404030301010803" pitchFamily="18" charset="0"/>
            </a:endParaRPr>
          </a:p>
        </p:txBody>
      </p:sp>
    </p:spTree>
    <p:extLst>
      <p:ext uri="{BB962C8B-B14F-4D97-AF65-F5344CB8AC3E}">
        <p14:creationId xmlns:p14="http://schemas.microsoft.com/office/powerpoint/2010/main" val="528786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pic>
        <p:nvPicPr>
          <p:cNvPr id="6" name="Picture 5"/>
          <p:cNvPicPr/>
          <p:nvPr/>
        </p:nvPicPr>
        <p:blipFill>
          <a:blip r:embed="rId3"/>
          <a:stretch>
            <a:fillRect/>
          </a:stretch>
        </p:blipFill>
        <p:spPr>
          <a:xfrm>
            <a:off x="709568" y="1596351"/>
            <a:ext cx="5808980" cy="3851910"/>
          </a:xfrm>
          <a:prstGeom prst="rect">
            <a:avLst/>
          </a:prstGeom>
        </p:spPr>
      </p:pic>
      <p:sp>
        <p:nvSpPr>
          <p:cNvPr id="7" name="Rectangle 6"/>
          <p:cNvSpPr/>
          <p:nvPr/>
        </p:nvSpPr>
        <p:spPr>
          <a:xfrm>
            <a:off x="6518548" y="2169367"/>
            <a:ext cx="5178489" cy="197809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a:latin typeface="Garamond" panose="02020404030301010803" pitchFamily="18" charset="0"/>
              </a:rPr>
              <a:t>Supreme Court Judgement  - Conclusion</a:t>
            </a:r>
          </a:p>
          <a:p>
            <a:pPr algn="ctr"/>
            <a:r>
              <a:rPr lang="en-US" sz="2000" b="1" dirty="0">
                <a:latin typeface="Garamond" panose="02020404030301010803" pitchFamily="18" charset="0"/>
              </a:rPr>
              <a:t>From WB-HIRA to WB-RERA</a:t>
            </a:r>
            <a:endParaRPr lang="en-IN" sz="2000" b="1" dirty="0">
              <a:latin typeface="Garamond" panose="02020404030301010803" pitchFamily="18" charset="0"/>
            </a:endParaRPr>
          </a:p>
        </p:txBody>
      </p:sp>
    </p:spTree>
    <p:extLst>
      <p:ext uri="{BB962C8B-B14F-4D97-AF65-F5344CB8AC3E}">
        <p14:creationId xmlns:p14="http://schemas.microsoft.com/office/powerpoint/2010/main" val="3972805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6" name="Rectangle 5"/>
          <p:cNvSpPr/>
          <p:nvPr/>
        </p:nvSpPr>
        <p:spPr>
          <a:xfrm>
            <a:off x="556726" y="644605"/>
            <a:ext cx="5480179" cy="3701911"/>
          </a:xfrm>
          <a:prstGeom prst="rect">
            <a:avLst/>
          </a:prstGeom>
          <a:ln>
            <a:solidFill>
              <a:schemeClr val="tx1"/>
            </a:solidFill>
          </a:ln>
        </p:spPr>
        <p:txBody>
          <a:bodyPr wrap="square">
            <a:spAutoFit/>
          </a:bodyPr>
          <a:lstStyle/>
          <a:p>
            <a:pPr lvl="0" algn="just">
              <a:lnSpc>
                <a:spcPct val="107000"/>
              </a:lnSpc>
              <a:spcAft>
                <a:spcPts val="800"/>
              </a:spcAft>
            </a:pPr>
            <a:r>
              <a:rPr lang="en-IN" sz="2000" dirty="0">
                <a:latin typeface="Book Antiqua" panose="02040602050305030304" pitchFamily="18" charset="0"/>
                <a:ea typeface="Calibri" panose="020F0502020204030204" pitchFamily="34" charset="0"/>
                <a:cs typeface="Times New Roman" panose="02020603050405020304" pitchFamily="18" charset="0"/>
              </a:rPr>
              <a:t>The judgment by the Supreme Court of India on May 4, 2021, brought a significant shift in the regulatory framework for real estate projects in West Bengal. After the Supreme Court ruling, the registration of real estate projects in West Bengal was mandated to take place under </a:t>
            </a:r>
            <a:r>
              <a:rPr lang="en-IN" sz="2000" b="1" dirty="0">
                <a:latin typeface="Book Antiqua" panose="02040602050305030304" pitchFamily="18" charset="0"/>
                <a:ea typeface="Calibri" panose="020F0502020204030204" pitchFamily="34" charset="0"/>
                <a:cs typeface="Times New Roman" panose="02020603050405020304" pitchFamily="18" charset="0"/>
              </a:rPr>
              <a:t>WB RERA</a:t>
            </a:r>
            <a:r>
              <a:rPr lang="en-IN" sz="2000" dirty="0">
                <a:latin typeface="Book Antiqua" panose="02040602050305030304" pitchFamily="18" charset="0"/>
                <a:ea typeface="Calibri" panose="020F0502020204030204" pitchFamily="34" charset="0"/>
                <a:cs typeface="Times New Roman" panose="02020603050405020304" pitchFamily="18" charset="0"/>
              </a:rPr>
              <a:t> (West Bengal Real Estate Regulatory Authority), aligning the state’s regulatory framework with the provisions of the </a:t>
            </a:r>
            <a:r>
              <a:rPr lang="en-IN" sz="2000" b="1" dirty="0">
                <a:latin typeface="Book Antiqua" panose="02040602050305030304" pitchFamily="18" charset="0"/>
                <a:ea typeface="Calibri" panose="020F0502020204030204" pitchFamily="34" charset="0"/>
                <a:cs typeface="Times New Roman" panose="02020603050405020304" pitchFamily="18" charset="0"/>
              </a:rPr>
              <a:t>Real Estate (Regulation and Development) Act (RERA)</a:t>
            </a:r>
            <a:r>
              <a:rPr lang="en-IN" sz="2000" dirty="0">
                <a:latin typeface="Book Antiqua" panose="02040602050305030304" pitchFamily="18" charset="0"/>
                <a:ea typeface="Calibri" panose="020F0502020204030204" pitchFamily="34" charset="0"/>
                <a:cs typeface="Times New Roman" panose="02020603050405020304" pitchFamily="18" charset="0"/>
              </a:rPr>
              <a:t>, 2016.</a:t>
            </a:r>
            <a:endParaRPr lang="en-IN"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214187" y="3399448"/>
            <a:ext cx="5682343" cy="2726900"/>
          </a:xfrm>
          <a:prstGeom prst="rect">
            <a:avLst/>
          </a:prstGeom>
          <a:ln>
            <a:solidFill>
              <a:schemeClr val="tx1"/>
            </a:solidFill>
          </a:ln>
        </p:spPr>
        <p:txBody>
          <a:bodyPr wrap="square">
            <a:spAutoFit/>
          </a:bodyPr>
          <a:lstStyle/>
          <a:p>
            <a:pPr lvl="0" algn="just">
              <a:lnSpc>
                <a:spcPct val="107000"/>
              </a:lnSpc>
              <a:spcAft>
                <a:spcPts val="800"/>
              </a:spcAft>
            </a:pPr>
            <a:r>
              <a:rPr lang="en-IN" sz="2000" dirty="0">
                <a:latin typeface="Book Antiqua" panose="02040602050305030304" pitchFamily="18" charset="0"/>
                <a:ea typeface="Calibri" panose="020F0502020204030204" pitchFamily="34" charset="0"/>
                <a:cs typeface="Times New Roman" panose="02020603050405020304" pitchFamily="18" charset="0"/>
              </a:rPr>
              <a:t>There are no registrations further made under West Bengal Housing Industry Regulation Act (WB HIRA) after May 2021 and the registrations are shown separately in the WB RERA Website which aims to enhance transparency, protect homebuyers’ interests, and streamline real estate project registrations and regulations across the country.</a:t>
            </a:r>
            <a:endParaRPr lang="en-IN"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File:Logo of the Supreme Court of India.png - Wikimedia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2660" y="386151"/>
            <a:ext cx="2587625" cy="258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191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2" name="Rectangle 1"/>
          <p:cNvSpPr/>
          <p:nvPr/>
        </p:nvSpPr>
        <p:spPr>
          <a:xfrm>
            <a:off x="1175658" y="1446245"/>
            <a:ext cx="9601200" cy="320973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dirty="0">
                <a:latin typeface="Garamond" panose="02020404030301010803" pitchFamily="18" charset="0"/>
              </a:rPr>
              <a:t>LATEST NOTIFICATION AND CIRCULARS </a:t>
            </a:r>
          </a:p>
          <a:p>
            <a:pPr algn="ctr"/>
            <a:r>
              <a:rPr lang="en-US" sz="3200" b="1" dirty="0">
                <a:latin typeface="Garamond" panose="02020404030301010803" pitchFamily="18" charset="0"/>
              </a:rPr>
              <a:t>UNDER WB RERA</a:t>
            </a:r>
            <a:endParaRPr lang="en-IN" sz="3200" b="1" dirty="0">
              <a:latin typeface="Garamond" panose="02020404030301010803" pitchFamily="18" charset="0"/>
            </a:endParaRPr>
          </a:p>
        </p:txBody>
      </p:sp>
    </p:spTree>
    <p:extLst>
      <p:ext uri="{BB962C8B-B14F-4D97-AF65-F5344CB8AC3E}">
        <p14:creationId xmlns:p14="http://schemas.microsoft.com/office/powerpoint/2010/main" val="1764301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4EC1F96-6877-D506-70C5-0FF71AD7FA98}"/>
              </a:ext>
            </a:extLst>
          </p:cNvPr>
          <p:cNvGraphicFramePr>
            <a:graphicFrameLocks noGrp="1"/>
          </p:cNvGraphicFramePr>
          <p:nvPr>
            <p:extLst>
              <p:ext uri="{D42A27DB-BD31-4B8C-83A1-F6EECF244321}">
                <p14:modId xmlns:p14="http://schemas.microsoft.com/office/powerpoint/2010/main" val="2052365815"/>
              </p:ext>
            </p:extLst>
          </p:nvPr>
        </p:nvGraphicFramePr>
        <p:xfrm>
          <a:off x="530316" y="422818"/>
          <a:ext cx="10634507" cy="6012363"/>
        </p:xfrm>
        <a:graphic>
          <a:graphicData uri="http://schemas.openxmlformats.org/drawingml/2006/table">
            <a:tbl>
              <a:tblPr firstRow="1" firstCol="1" bandRow="1">
                <a:tableStyleId>{29390042-019D-49C1-83D5-C67D43DA1A87}</a:tableStyleId>
              </a:tblPr>
              <a:tblGrid>
                <a:gridCol w="962122">
                  <a:extLst>
                    <a:ext uri="{9D8B030D-6E8A-4147-A177-3AD203B41FA5}">
                      <a16:colId xmlns:a16="http://schemas.microsoft.com/office/drawing/2014/main" val="85665961"/>
                    </a:ext>
                  </a:extLst>
                </a:gridCol>
                <a:gridCol w="7899398">
                  <a:extLst>
                    <a:ext uri="{9D8B030D-6E8A-4147-A177-3AD203B41FA5}">
                      <a16:colId xmlns:a16="http://schemas.microsoft.com/office/drawing/2014/main" val="3983621012"/>
                    </a:ext>
                  </a:extLst>
                </a:gridCol>
                <a:gridCol w="1772987">
                  <a:extLst>
                    <a:ext uri="{9D8B030D-6E8A-4147-A177-3AD203B41FA5}">
                      <a16:colId xmlns:a16="http://schemas.microsoft.com/office/drawing/2014/main" val="321485760"/>
                    </a:ext>
                  </a:extLst>
                </a:gridCol>
              </a:tblGrid>
              <a:tr h="465944">
                <a:tc>
                  <a:txBody>
                    <a:bodyPr/>
                    <a:lstStyle/>
                    <a:p>
                      <a:pPr marL="0" marR="0" algn="ctr">
                        <a:lnSpc>
                          <a:spcPct val="150000"/>
                        </a:lnSpc>
                        <a:spcAft>
                          <a:spcPts val="800"/>
                        </a:spcAft>
                        <a:buNone/>
                      </a:pPr>
                      <a:r>
                        <a:rPr lang="en-IN" sz="1500" dirty="0" err="1">
                          <a:effectLst/>
                          <a:latin typeface="Garamond" panose="02020404030301010803" pitchFamily="18" charset="0"/>
                        </a:rPr>
                        <a:t>Sl</a:t>
                      </a:r>
                      <a:r>
                        <a:rPr lang="en-IN" sz="1500" dirty="0">
                          <a:effectLst/>
                          <a:latin typeface="Garamond" panose="02020404030301010803" pitchFamily="18" charset="0"/>
                        </a:rPr>
                        <a:t> No.</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ctr">
                        <a:lnSpc>
                          <a:spcPct val="150000"/>
                        </a:lnSpc>
                        <a:spcAft>
                          <a:spcPts val="800"/>
                        </a:spcAft>
                        <a:buNone/>
                      </a:pPr>
                      <a:r>
                        <a:rPr lang="en-IN" sz="1500">
                          <a:effectLst/>
                          <a:latin typeface="Garamond" panose="02020404030301010803" pitchFamily="18" charset="0"/>
                        </a:rPr>
                        <a:t>Notification Details</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ctr">
                        <a:lnSpc>
                          <a:spcPct val="150000"/>
                        </a:lnSpc>
                        <a:spcAft>
                          <a:spcPts val="800"/>
                        </a:spcAft>
                        <a:buNone/>
                      </a:pPr>
                      <a:r>
                        <a:rPr lang="en-IN" sz="1500">
                          <a:effectLst/>
                          <a:latin typeface="Garamond" panose="02020404030301010803" pitchFamily="18" charset="0"/>
                        </a:rPr>
                        <a:t>Dated</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extLst>
                  <a:ext uri="{0D108BD9-81ED-4DB2-BD59-A6C34878D82A}">
                    <a16:rowId xmlns:a16="http://schemas.microsoft.com/office/drawing/2014/main" val="2915366296"/>
                  </a:ext>
                </a:extLst>
              </a:tr>
              <a:tr h="517973">
                <a:tc>
                  <a:txBody>
                    <a:bodyPr/>
                    <a:lstStyle/>
                    <a:p>
                      <a:pPr marL="0" marR="0" algn="ctr">
                        <a:lnSpc>
                          <a:spcPct val="150000"/>
                        </a:lnSpc>
                        <a:spcAft>
                          <a:spcPts val="800"/>
                        </a:spcAft>
                        <a:buNone/>
                      </a:pPr>
                      <a:r>
                        <a:rPr lang="en-IN" sz="1500" dirty="0">
                          <a:effectLst/>
                          <a:latin typeface="Garamond" panose="02020404030301010803" pitchFamily="18" charset="0"/>
                        </a:rPr>
                        <a:t>1</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07000"/>
                        </a:lnSpc>
                        <a:spcAft>
                          <a:spcPts val="800"/>
                        </a:spcAft>
                        <a:buNone/>
                      </a:pPr>
                      <a:r>
                        <a:rPr lang="en-IN" sz="1500" dirty="0">
                          <a:effectLst/>
                          <a:latin typeface="Garamond" panose="02020404030301010803" pitchFamily="18" charset="0"/>
                        </a:rPr>
                        <a:t>Notice inviting Quotation (NIQ) from reliable agencies for carrying out publicity about </a:t>
                      </a:r>
                      <a:r>
                        <a:rPr lang="en-IN" sz="1500" dirty="0">
                          <a:effectLst/>
                          <a:highlight>
                            <a:srgbClr val="FFFF00"/>
                          </a:highlight>
                          <a:latin typeface="Garamond" panose="02020404030301010803" pitchFamily="18" charset="0"/>
                        </a:rPr>
                        <a:t>WBRERA activities on various social media platforms</a:t>
                      </a:r>
                      <a:r>
                        <a:rPr lang="en-IN" sz="1500" dirty="0">
                          <a:effectLst/>
                          <a:latin typeface="Garamond" panose="02020404030301010803" pitchFamily="18" charset="0"/>
                        </a:rPr>
                        <a:t>.</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50000"/>
                        </a:lnSpc>
                        <a:spcAft>
                          <a:spcPts val="800"/>
                        </a:spcAft>
                        <a:buNone/>
                      </a:pPr>
                      <a:r>
                        <a:rPr lang="en-IN" sz="1500">
                          <a:effectLst/>
                          <a:latin typeface="Garamond" panose="02020404030301010803" pitchFamily="18" charset="0"/>
                        </a:rPr>
                        <a:t>Kolkata, 13/10/2025</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extLst>
                  <a:ext uri="{0D108BD9-81ED-4DB2-BD59-A6C34878D82A}">
                    <a16:rowId xmlns:a16="http://schemas.microsoft.com/office/drawing/2014/main" val="1513100808"/>
                  </a:ext>
                </a:extLst>
              </a:tr>
              <a:tr h="465944">
                <a:tc>
                  <a:txBody>
                    <a:bodyPr/>
                    <a:lstStyle/>
                    <a:p>
                      <a:pPr marL="0" marR="0" algn="ctr">
                        <a:lnSpc>
                          <a:spcPct val="150000"/>
                        </a:lnSpc>
                        <a:spcAft>
                          <a:spcPts val="800"/>
                        </a:spcAft>
                        <a:buNone/>
                      </a:pPr>
                      <a:r>
                        <a:rPr lang="en-IN" sz="1500" dirty="0">
                          <a:effectLst/>
                          <a:latin typeface="Garamond" panose="02020404030301010803" pitchFamily="18" charset="0"/>
                        </a:rPr>
                        <a:t>2</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07000"/>
                        </a:lnSpc>
                        <a:spcAft>
                          <a:spcPts val="800"/>
                        </a:spcAft>
                        <a:buNone/>
                      </a:pPr>
                      <a:r>
                        <a:rPr lang="en-IN" sz="1500" dirty="0">
                          <a:effectLst/>
                          <a:latin typeface="Garamond" panose="02020404030301010803" pitchFamily="18" charset="0"/>
                        </a:rPr>
                        <a:t>Extension of validity of the project registration under section 7(3) of the Real Estate (Regulation and Development) Act, 2016</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50000"/>
                        </a:lnSpc>
                        <a:spcAft>
                          <a:spcPts val="800"/>
                        </a:spcAft>
                        <a:buNone/>
                      </a:pPr>
                      <a:r>
                        <a:rPr lang="en-IN" sz="1500">
                          <a:effectLst/>
                          <a:latin typeface="Garamond" panose="02020404030301010803" pitchFamily="18" charset="0"/>
                        </a:rPr>
                        <a:t>Kolkata, 19/08/2025</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extLst>
                  <a:ext uri="{0D108BD9-81ED-4DB2-BD59-A6C34878D82A}">
                    <a16:rowId xmlns:a16="http://schemas.microsoft.com/office/drawing/2014/main" val="3178481380"/>
                  </a:ext>
                </a:extLst>
              </a:tr>
              <a:tr h="465944">
                <a:tc>
                  <a:txBody>
                    <a:bodyPr/>
                    <a:lstStyle/>
                    <a:p>
                      <a:pPr marL="0" marR="0" algn="ctr">
                        <a:lnSpc>
                          <a:spcPct val="150000"/>
                        </a:lnSpc>
                        <a:spcAft>
                          <a:spcPts val="800"/>
                        </a:spcAft>
                        <a:buNone/>
                      </a:pPr>
                      <a:r>
                        <a:rPr lang="en-IN" sz="1500" dirty="0">
                          <a:effectLst/>
                          <a:latin typeface="Garamond" panose="02020404030301010803" pitchFamily="18" charset="0"/>
                        </a:rPr>
                        <a:t>3</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07000"/>
                        </a:lnSpc>
                        <a:spcAft>
                          <a:spcPts val="800"/>
                        </a:spcAft>
                        <a:buNone/>
                      </a:pPr>
                      <a:r>
                        <a:rPr lang="en-IN" sz="1500" dirty="0">
                          <a:effectLst/>
                          <a:latin typeface="Garamond" panose="02020404030301010803" pitchFamily="18" charset="0"/>
                        </a:rPr>
                        <a:t>Nomination of Nodal Officers regarding the resolution of </a:t>
                      </a:r>
                      <a:r>
                        <a:rPr lang="en-IN" sz="1500" dirty="0">
                          <a:effectLst/>
                          <a:highlight>
                            <a:srgbClr val="FFFF00"/>
                          </a:highlight>
                          <a:latin typeface="Garamond" panose="02020404030301010803" pitchFamily="18" charset="0"/>
                        </a:rPr>
                        <a:t>public grievances of RERA projects.</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50000"/>
                        </a:lnSpc>
                        <a:spcAft>
                          <a:spcPts val="800"/>
                        </a:spcAft>
                        <a:buNone/>
                      </a:pPr>
                      <a:r>
                        <a:rPr lang="en-IN" sz="1500">
                          <a:effectLst/>
                          <a:latin typeface="Garamond" panose="02020404030301010803" pitchFamily="18" charset="0"/>
                        </a:rPr>
                        <a:t>Kolkata, 06/07/2025</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extLst>
                  <a:ext uri="{0D108BD9-81ED-4DB2-BD59-A6C34878D82A}">
                    <a16:rowId xmlns:a16="http://schemas.microsoft.com/office/drawing/2014/main" val="3514496895"/>
                  </a:ext>
                </a:extLst>
              </a:tr>
              <a:tr h="517973">
                <a:tc>
                  <a:txBody>
                    <a:bodyPr/>
                    <a:lstStyle/>
                    <a:p>
                      <a:pPr marL="0" marR="0" algn="ctr">
                        <a:lnSpc>
                          <a:spcPct val="150000"/>
                        </a:lnSpc>
                        <a:spcAft>
                          <a:spcPts val="800"/>
                        </a:spcAft>
                        <a:buNone/>
                      </a:pPr>
                      <a:r>
                        <a:rPr lang="en-IN" sz="1500" dirty="0">
                          <a:effectLst/>
                          <a:latin typeface="Garamond" panose="02020404030301010803" pitchFamily="18" charset="0"/>
                        </a:rPr>
                        <a:t>4</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07000"/>
                        </a:lnSpc>
                        <a:spcAft>
                          <a:spcPts val="800"/>
                        </a:spcAft>
                        <a:buNone/>
                      </a:pPr>
                      <a:r>
                        <a:rPr lang="en-IN" sz="1500" dirty="0">
                          <a:effectLst/>
                          <a:latin typeface="Garamond" panose="02020404030301010803" pitchFamily="18" charset="0"/>
                        </a:rPr>
                        <a:t>Extension of time regarding quarterly update of projects registered with WBRERA / erstwhile WBHIRA from 15.05.2025 to 31.05.2025.</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50000"/>
                        </a:lnSpc>
                        <a:spcAft>
                          <a:spcPts val="800"/>
                        </a:spcAft>
                        <a:buNone/>
                      </a:pPr>
                      <a:r>
                        <a:rPr lang="en-IN" sz="1500">
                          <a:effectLst/>
                          <a:latin typeface="Garamond" panose="02020404030301010803" pitchFamily="18" charset="0"/>
                        </a:rPr>
                        <a:t>Kolkata, 16/05/2025</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extLst>
                  <a:ext uri="{0D108BD9-81ED-4DB2-BD59-A6C34878D82A}">
                    <a16:rowId xmlns:a16="http://schemas.microsoft.com/office/drawing/2014/main" val="978993890"/>
                  </a:ext>
                </a:extLst>
              </a:tr>
              <a:tr h="465944">
                <a:tc>
                  <a:txBody>
                    <a:bodyPr/>
                    <a:lstStyle/>
                    <a:p>
                      <a:pPr marL="0" marR="0" algn="ctr">
                        <a:lnSpc>
                          <a:spcPct val="150000"/>
                        </a:lnSpc>
                        <a:spcAft>
                          <a:spcPts val="800"/>
                        </a:spcAft>
                        <a:buNone/>
                      </a:pPr>
                      <a:r>
                        <a:rPr lang="en-IN" sz="1500" dirty="0">
                          <a:effectLst/>
                          <a:latin typeface="Garamond" panose="02020404030301010803" pitchFamily="18" charset="0"/>
                        </a:rPr>
                        <a:t>5</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07000"/>
                        </a:lnSpc>
                        <a:spcAft>
                          <a:spcPts val="800"/>
                        </a:spcAft>
                        <a:buNone/>
                      </a:pPr>
                      <a:r>
                        <a:rPr lang="en-IN" sz="1500" dirty="0">
                          <a:effectLst/>
                          <a:latin typeface="Garamond" panose="02020404030301010803" pitchFamily="18" charset="0"/>
                        </a:rPr>
                        <a:t>Order regarding Submission of </a:t>
                      </a:r>
                      <a:r>
                        <a:rPr lang="en-IN" sz="1500" dirty="0">
                          <a:effectLst/>
                          <a:highlight>
                            <a:srgbClr val="FFFF00"/>
                          </a:highlight>
                          <a:latin typeface="Garamond" panose="02020404030301010803" pitchFamily="18" charset="0"/>
                        </a:rPr>
                        <a:t>Application for Project Extension.</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50000"/>
                        </a:lnSpc>
                        <a:spcAft>
                          <a:spcPts val="800"/>
                        </a:spcAft>
                        <a:buNone/>
                      </a:pPr>
                      <a:r>
                        <a:rPr lang="en-IN" sz="1500">
                          <a:effectLst/>
                          <a:latin typeface="Garamond" panose="02020404030301010803" pitchFamily="18" charset="0"/>
                        </a:rPr>
                        <a:t>Kolkata, 06/05/2025</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extLst>
                  <a:ext uri="{0D108BD9-81ED-4DB2-BD59-A6C34878D82A}">
                    <a16:rowId xmlns:a16="http://schemas.microsoft.com/office/drawing/2014/main" val="103122053"/>
                  </a:ext>
                </a:extLst>
              </a:tr>
              <a:tr h="693449">
                <a:tc>
                  <a:txBody>
                    <a:bodyPr/>
                    <a:lstStyle/>
                    <a:p>
                      <a:pPr marL="0" marR="0" algn="ctr">
                        <a:lnSpc>
                          <a:spcPct val="150000"/>
                        </a:lnSpc>
                        <a:spcAft>
                          <a:spcPts val="800"/>
                        </a:spcAft>
                        <a:buNone/>
                      </a:pPr>
                      <a:r>
                        <a:rPr lang="en-IN" sz="1500" dirty="0">
                          <a:effectLst/>
                          <a:latin typeface="Garamond" panose="02020404030301010803" pitchFamily="18" charset="0"/>
                        </a:rPr>
                        <a:t>6</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07000"/>
                        </a:lnSpc>
                        <a:spcAft>
                          <a:spcPts val="800"/>
                        </a:spcAft>
                        <a:buNone/>
                      </a:pPr>
                      <a:r>
                        <a:rPr lang="en-IN" sz="1500" dirty="0">
                          <a:effectLst/>
                          <a:latin typeface="Garamond" panose="02020404030301010803" pitchFamily="18" charset="0"/>
                        </a:rPr>
                        <a:t>Extension of time regarding Quarterly Update of Real Estate Projects registered with WBRERA/erstwhile WBHIRA in the website of West Bengal Real Estate Regulatory Authority </a:t>
                      </a:r>
                      <a:r>
                        <a:rPr lang="en-IN" sz="1500" dirty="0" err="1">
                          <a:effectLst/>
                          <a:latin typeface="Garamond" panose="02020404030301010803" pitchFamily="18" charset="0"/>
                        </a:rPr>
                        <a:t>upto</a:t>
                      </a:r>
                      <a:r>
                        <a:rPr lang="en-IN" sz="1500" dirty="0">
                          <a:effectLst/>
                          <a:latin typeface="Garamond" panose="02020404030301010803" pitchFamily="18" charset="0"/>
                        </a:rPr>
                        <a:t> 15.05.2025</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50000"/>
                        </a:lnSpc>
                        <a:spcAft>
                          <a:spcPts val="800"/>
                        </a:spcAft>
                        <a:buNone/>
                      </a:pPr>
                      <a:r>
                        <a:rPr lang="en-IN" sz="1500">
                          <a:effectLst/>
                          <a:latin typeface="Garamond" panose="02020404030301010803" pitchFamily="18" charset="0"/>
                        </a:rPr>
                        <a:t>Kolkata, 30/04/2025</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extLst>
                  <a:ext uri="{0D108BD9-81ED-4DB2-BD59-A6C34878D82A}">
                    <a16:rowId xmlns:a16="http://schemas.microsoft.com/office/drawing/2014/main" val="1430958844"/>
                  </a:ext>
                </a:extLst>
              </a:tr>
              <a:tr h="517973">
                <a:tc>
                  <a:txBody>
                    <a:bodyPr/>
                    <a:lstStyle/>
                    <a:p>
                      <a:pPr marL="0" marR="0" algn="ctr">
                        <a:lnSpc>
                          <a:spcPct val="150000"/>
                        </a:lnSpc>
                        <a:spcAft>
                          <a:spcPts val="800"/>
                        </a:spcAft>
                        <a:buNone/>
                      </a:pPr>
                      <a:r>
                        <a:rPr lang="en-IN" sz="1500" dirty="0">
                          <a:effectLst/>
                          <a:latin typeface="Garamond" panose="02020404030301010803" pitchFamily="18" charset="0"/>
                        </a:rPr>
                        <a:t>7</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07000"/>
                        </a:lnSpc>
                        <a:spcAft>
                          <a:spcPts val="800"/>
                        </a:spcAft>
                        <a:buNone/>
                      </a:pPr>
                      <a:r>
                        <a:rPr lang="en-IN" sz="1500" dirty="0">
                          <a:effectLst/>
                          <a:latin typeface="Garamond" panose="02020404030301010803" pitchFamily="18" charset="0"/>
                        </a:rPr>
                        <a:t>Extension of time regarding Quarterly Update of Real Estate Projects registered with WBRERA/erstwhile WBHIRA in the website of West Bengal Real Estate Regulatory Authority.</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50000"/>
                        </a:lnSpc>
                        <a:spcAft>
                          <a:spcPts val="800"/>
                        </a:spcAft>
                        <a:buNone/>
                      </a:pPr>
                      <a:r>
                        <a:rPr lang="en-IN" sz="1500">
                          <a:effectLst/>
                          <a:latin typeface="Garamond" panose="02020404030301010803" pitchFamily="18" charset="0"/>
                        </a:rPr>
                        <a:t>Kolkata, 04/04/2025</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extLst>
                  <a:ext uri="{0D108BD9-81ED-4DB2-BD59-A6C34878D82A}">
                    <a16:rowId xmlns:a16="http://schemas.microsoft.com/office/drawing/2014/main" val="3689921625"/>
                  </a:ext>
                </a:extLst>
              </a:tr>
              <a:tr h="693449">
                <a:tc>
                  <a:txBody>
                    <a:bodyPr/>
                    <a:lstStyle/>
                    <a:p>
                      <a:pPr marL="0" marR="0" algn="ctr">
                        <a:lnSpc>
                          <a:spcPct val="150000"/>
                        </a:lnSpc>
                        <a:spcAft>
                          <a:spcPts val="800"/>
                        </a:spcAft>
                        <a:buNone/>
                      </a:pPr>
                      <a:r>
                        <a:rPr lang="en-IN" sz="1500" dirty="0">
                          <a:effectLst/>
                          <a:latin typeface="Garamond" panose="02020404030301010803" pitchFamily="18" charset="0"/>
                        </a:rPr>
                        <a:t>8</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07000"/>
                        </a:lnSpc>
                        <a:spcAft>
                          <a:spcPts val="800"/>
                        </a:spcAft>
                        <a:buNone/>
                      </a:pPr>
                      <a:r>
                        <a:rPr lang="en-IN" sz="1500" dirty="0">
                          <a:effectLst/>
                          <a:latin typeface="Garamond" panose="02020404030301010803" pitchFamily="18" charset="0"/>
                        </a:rPr>
                        <a:t>Extension of time regarding Quarterly Update of Real Estate Projects registered with WBRERA / erstwhile WBHIRA in the website of West Bengal Real Estate Regulatory Authority </a:t>
                      </a:r>
                      <a:r>
                        <a:rPr lang="en-IN" sz="1500" dirty="0" err="1">
                          <a:effectLst/>
                          <a:latin typeface="Garamond" panose="02020404030301010803" pitchFamily="18" charset="0"/>
                        </a:rPr>
                        <a:t>upto</a:t>
                      </a:r>
                      <a:r>
                        <a:rPr lang="en-IN" sz="1500" dirty="0">
                          <a:effectLst/>
                          <a:latin typeface="Garamond" panose="02020404030301010803" pitchFamily="18" charset="0"/>
                        </a:rPr>
                        <a:t> 31.03.2025.</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50000"/>
                        </a:lnSpc>
                        <a:spcAft>
                          <a:spcPts val="800"/>
                        </a:spcAft>
                        <a:buNone/>
                      </a:pPr>
                      <a:r>
                        <a:rPr lang="en-IN" sz="1500">
                          <a:effectLst/>
                          <a:latin typeface="Garamond" panose="02020404030301010803" pitchFamily="18" charset="0"/>
                        </a:rPr>
                        <a:t>Kolkata, 06/03/2025</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extLst>
                  <a:ext uri="{0D108BD9-81ED-4DB2-BD59-A6C34878D82A}">
                    <a16:rowId xmlns:a16="http://schemas.microsoft.com/office/drawing/2014/main" val="895181657"/>
                  </a:ext>
                </a:extLst>
              </a:tr>
              <a:tr h="693449">
                <a:tc>
                  <a:txBody>
                    <a:bodyPr/>
                    <a:lstStyle/>
                    <a:p>
                      <a:pPr marL="0" marR="0" algn="ctr">
                        <a:lnSpc>
                          <a:spcPct val="150000"/>
                        </a:lnSpc>
                        <a:spcAft>
                          <a:spcPts val="800"/>
                        </a:spcAft>
                        <a:buNone/>
                      </a:pPr>
                      <a:r>
                        <a:rPr lang="en-IN" sz="1500" dirty="0">
                          <a:effectLst/>
                          <a:latin typeface="Garamond" panose="02020404030301010803" pitchFamily="18" charset="0"/>
                        </a:rPr>
                        <a:t>9</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07000"/>
                        </a:lnSpc>
                        <a:spcAft>
                          <a:spcPts val="800"/>
                        </a:spcAft>
                        <a:buNone/>
                      </a:pPr>
                      <a:r>
                        <a:rPr lang="en-IN" sz="1500" dirty="0">
                          <a:effectLst/>
                          <a:latin typeface="Garamond" panose="02020404030301010803" pitchFamily="18" charset="0"/>
                        </a:rPr>
                        <a:t>Extension of time regarding Quarterly Update of Real Estate Projects registered with WBRERA / erstwhile WBHIRA in the website of West Bengal Real Estate Regulatory Authority </a:t>
                      </a:r>
                      <a:r>
                        <a:rPr lang="en-IN" sz="1500" dirty="0" err="1">
                          <a:effectLst/>
                          <a:latin typeface="Garamond" panose="02020404030301010803" pitchFamily="18" charset="0"/>
                        </a:rPr>
                        <a:t>upto</a:t>
                      </a:r>
                      <a:r>
                        <a:rPr lang="en-IN" sz="1500" dirty="0">
                          <a:effectLst/>
                          <a:latin typeface="Garamond" panose="02020404030301010803" pitchFamily="18" charset="0"/>
                        </a:rPr>
                        <a:t> 28.02.2025.</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50000"/>
                        </a:lnSpc>
                        <a:spcAft>
                          <a:spcPts val="800"/>
                        </a:spcAft>
                        <a:buNone/>
                      </a:pPr>
                      <a:r>
                        <a:rPr lang="en-IN" sz="1500">
                          <a:effectLst/>
                          <a:latin typeface="Garamond" panose="02020404030301010803" pitchFamily="18" charset="0"/>
                        </a:rPr>
                        <a:t>Kolkata, 31/01/2025</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extLst>
                  <a:ext uri="{0D108BD9-81ED-4DB2-BD59-A6C34878D82A}">
                    <a16:rowId xmlns:a16="http://schemas.microsoft.com/office/drawing/2014/main" val="2678594917"/>
                  </a:ext>
                </a:extLst>
              </a:tr>
              <a:tr h="465944">
                <a:tc>
                  <a:txBody>
                    <a:bodyPr/>
                    <a:lstStyle/>
                    <a:p>
                      <a:pPr marL="0" marR="0" algn="ctr">
                        <a:lnSpc>
                          <a:spcPct val="150000"/>
                        </a:lnSpc>
                        <a:spcAft>
                          <a:spcPts val="800"/>
                        </a:spcAft>
                        <a:buNone/>
                      </a:pPr>
                      <a:r>
                        <a:rPr lang="en-IN" sz="1500" dirty="0">
                          <a:effectLst/>
                          <a:latin typeface="Garamond" panose="02020404030301010803" pitchFamily="18" charset="0"/>
                        </a:rPr>
                        <a:t>10</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07000"/>
                        </a:lnSpc>
                        <a:spcAft>
                          <a:spcPts val="800"/>
                        </a:spcAft>
                        <a:buNone/>
                      </a:pPr>
                      <a:r>
                        <a:rPr lang="en-IN" sz="1500" dirty="0">
                          <a:effectLst/>
                          <a:latin typeface="Garamond" panose="02020404030301010803" pitchFamily="18" charset="0"/>
                        </a:rPr>
                        <a:t>Notification regarding some technical issues in WBRERA website</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50000"/>
                        </a:lnSpc>
                        <a:spcAft>
                          <a:spcPts val="800"/>
                        </a:spcAft>
                        <a:buNone/>
                      </a:pPr>
                      <a:r>
                        <a:rPr lang="en-IN" sz="1500" dirty="0">
                          <a:effectLst/>
                          <a:latin typeface="Garamond" panose="02020404030301010803" pitchFamily="18" charset="0"/>
                        </a:rPr>
                        <a:t>Kolkata, 09/01/2025</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extLst>
                  <a:ext uri="{0D108BD9-81ED-4DB2-BD59-A6C34878D82A}">
                    <a16:rowId xmlns:a16="http://schemas.microsoft.com/office/drawing/2014/main" val="1875494389"/>
                  </a:ext>
                </a:extLst>
              </a:tr>
            </a:tbl>
          </a:graphicData>
        </a:graphic>
      </p:graphicFrame>
    </p:spTree>
    <p:extLst>
      <p:ext uri="{BB962C8B-B14F-4D97-AF65-F5344CB8AC3E}">
        <p14:creationId xmlns:p14="http://schemas.microsoft.com/office/powerpoint/2010/main" val="1974222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4D4D63A1-7EB0-E5CC-9CC1-DFC46FB37BBD}"/>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D15D88A-37CF-7B12-5033-105CA9322A75}"/>
              </a:ext>
            </a:extLst>
          </p:cNvPr>
          <p:cNvGraphicFramePr>
            <a:graphicFrameLocks noGrp="1"/>
          </p:cNvGraphicFramePr>
          <p:nvPr>
            <p:extLst>
              <p:ext uri="{D42A27DB-BD31-4B8C-83A1-F6EECF244321}">
                <p14:modId xmlns:p14="http://schemas.microsoft.com/office/powerpoint/2010/main" val="1136915717"/>
              </p:ext>
            </p:extLst>
          </p:nvPr>
        </p:nvGraphicFramePr>
        <p:xfrm>
          <a:off x="470228" y="92486"/>
          <a:ext cx="10758604" cy="6324712"/>
        </p:xfrm>
        <a:graphic>
          <a:graphicData uri="http://schemas.openxmlformats.org/drawingml/2006/table">
            <a:tbl>
              <a:tblPr firstRow="1" firstCol="1" bandRow="1">
                <a:tableStyleId>{29390042-019D-49C1-83D5-C67D43DA1A87}</a:tableStyleId>
              </a:tblPr>
              <a:tblGrid>
                <a:gridCol w="973349">
                  <a:extLst>
                    <a:ext uri="{9D8B030D-6E8A-4147-A177-3AD203B41FA5}">
                      <a16:colId xmlns:a16="http://schemas.microsoft.com/office/drawing/2014/main" val="2266720830"/>
                    </a:ext>
                  </a:extLst>
                </a:gridCol>
                <a:gridCol w="7991578">
                  <a:extLst>
                    <a:ext uri="{9D8B030D-6E8A-4147-A177-3AD203B41FA5}">
                      <a16:colId xmlns:a16="http://schemas.microsoft.com/office/drawing/2014/main" val="3457033420"/>
                    </a:ext>
                  </a:extLst>
                </a:gridCol>
                <a:gridCol w="1793677">
                  <a:extLst>
                    <a:ext uri="{9D8B030D-6E8A-4147-A177-3AD203B41FA5}">
                      <a16:colId xmlns:a16="http://schemas.microsoft.com/office/drawing/2014/main" val="3368369807"/>
                    </a:ext>
                  </a:extLst>
                </a:gridCol>
              </a:tblGrid>
              <a:tr h="527477">
                <a:tc>
                  <a:txBody>
                    <a:bodyPr/>
                    <a:lstStyle/>
                    <a:p>
                      <a:pPr marL="0" marR="0" algn="ctr">
                        <a:lnSpc>
                          <a:spcPct val="150000"/>
                        </a:lnSpc>
                        <a:spcAft>
                          <a:spcPts val="800"/>
                        </a:spcAft>
                        <a:buNone/>
                      </a:pPr>
                      <a:r>
                        <a:rPr lang="en-IN" sz="1500" dirty="0" err="1">
                          <a:effectLst/>
                          <a:latin typeface="Garamond" panose="02020404030301010803" pitchFamily="18" charset="0"/>
                        </a:rPr>
                        <a:t>Sl</a:t>
                      </a:r>
                      <a:r>
                        <a:rPr lang="en-IN" sz="1500" dirty="0">
                          <a:effectLst/>
                          <a:latin typeface="Garamond" panose="02020404030301010803" pitchFamily="18" charset="0"/>
                        </a:rPr>
                        <a:t> No.</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ctr">
                        <a:lnSpc>
                          <a:spcPct val="150000"/>
                        </a:lnSpc>
                        <a:spcAft>
                          <a:spcPts val="800"/>
                        </a:spcAft>
                        <a:buNone/>
                      </a:pPr>
                      <a:r>
                        <a:rPr lang="en-IN" sz="1500">
                          <a:effectLst/>
                          <a:latin typeface="Garamond" panose="02020404030301010803" pitchFamily="18" charset="0"/>
                        </a:rPr>
                        <a:t>Notification Details</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ctr">
                        <a:lnSpc>
                          <a:spcPct val="150000"/>
                        </a:lnSpc>
                        <a:spcAft>
                          <a:spcPts val="800"/>
                        </a:spcAft>
                        <a:buNone/>
                      </a:pPr>
                      <a:r>
                        <a:rPr lang="en-IN" sz="1500">
                          <a:effectLst/>
                          <a:latin typeface="Garamond" panose="02020404030301010803" pitchFamily="18" charset="0"/>
                        </a:rPr>
                        <a:t>Dated</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extLst>
                  <a:ext uri="{0D108BD9-81ED-4DB2-BD59-A6C34878D82A}">
                    <a16:rowId xmlns:a16="http://schemas.microsoft.com/office/drawing/2014/main" val="1153160155"/>
                  </a:ext>
                </a:extLst>
              </a:tr>
              <a:tr h="586377">
                <a:tc>
                  <a:txBody>
                    <a:bodyPr/>
                    <a:lstStyle/>
                    <a:p>
                      <a:pPr marL="0" marR="0" algn="ctr">
                        <a:lnSpc>
                          <a:spcPct val="150000"/>
                        </a:lnSpc>
                        <a:spcAft>
                          <a:spcPts val="800"/>
                        </a:spcAft>
                        <a:buNone/>
                      </a:pPr>
                      <a:r>
                        <a:rPr lang="en-IN" sz="1500" dirty="0">
                          <a:effectLst/>
                          <a:latin typeface="Garamond" panose="02020404030301010803" pitchFamily="18" charset="0"/>
                        </a:rPr>
                        <a:t>11</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07000"/>
                        </a:lnSpc>
                        <a:spcAft>
                          <a:spcPts val="800"/>
                        </a:spcAft>
                        <a:buNone/>
                      </a:pPr>
                      <a:r>
                        <a:rPr lang="en-IN" sz="1500" dirty="0">
                          <a:effectLst/>
                          <a:latin typeface="Garamond" panose="02020404030301010803" pitchFamily="18" charset="0"/>
                        </a:rPr>
                        <a:t>Extension of time regarding Quarterly Update of Real Estate Projects registered with WBRERA / erstwhile WBHIRA in the website of West Bengal Real Estate Regulatory Authority</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a:effectLst/>
                          <a:latin typeface="Garamond" panose="02020404030301010803" pitchFamily="18" charset="0"/>
                        </a:rPr>
                        <a:t>Kolkata, 26/12/2024</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extLst>
                  <a:ext uri="{0D108BD9-81ED-4DB2-BD59-A6C34878D82A}">
                    <a16:rowId xmlns:a16="http://schemas.microsoft.com/office/drawing/2014/main" val="2199516226"/>
                  </a:ext>
                </a:extLst>
              </a:tr>
              <a:tr h="586377">
                <a:tc>
                  <a:txBody>
                    <a:bodyPr/>
                    <a:lstStyle/>
                    <a:p>
                      <a:pPr marL="0" marR="0" algn="ctr">
                        <a:lnSpc>
                          <a:spcPct val="150000"/>
                        </a:lnSpc>
                        <a:spcAft>
                          <a:spcPts val="800"/>
                        </a:spcAft>
                        <a:buNone/>
                      </a:pPr>
                      <a:r>
                        <a:rPr lang="en-IN" sz="1500">
                          <a:effectLst/>
                          <a:latin typeface="Garamond" panose="02020404030301010803" pitchFamily="18" charset="0"/>
                        </a:rPr>
                        <a:t>12</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07000"/>
                        </a:lnSpc>
                        <a:spcAft>
                          <a:spcPts val="800"/>
                        </a:spcAft>
                        <a:buNone/>
                      </a:pPr>
                      <a:r>
                        <a:rPr lang="en-IN" sz="1500" dirty="0">
                          <a:effectLst/>
                          <a:latin typeface="Garamond" panose="02020404030301010803" pitchFamily="18" charset="0"/>
                        </a:rPr>
                        <a:t>Directions with regard to the Quarterly Update of Real Estate Projects registered with WBRERA / erstwhile WBHIRA in the website of West Bengal Real Estate Regulatory Authority</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dirty="0">
                          <a:effectLst/>
                          <a:latin typeface="Garamond" panose="02020404030301010803" pitchFamily="18" charset="0"/>
                        </a:rPr>
                        <a:t>Kolkata, 06/12/2024</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extLst>
                  <a:ext uri="{0D108BD9-81ED-4DB2-BD59-A6C34878D82A}">
                    <a16:rowId xmlns:a16="http://schemas.microsoft.com/office/drawing/2014/main" val="99317016"/>
                  </a:ext>
                </a:extLst>
              </a:tr>
              <a:tr h="527477">
                <a:tc>
                  <a:txBody>
                    <a:bodyPr/>
                    <a:lstStyle/>
                    <a:p>
                      <a:pPr marL="0" marR="0" algn="ctr">
                        <a:lnSpc>
                          <a:spcPct val="150000"/>
                        </a:lnSpc>
                        <a:spcAft>
                          <a:spcPts val="800"/>
                        </a:spcAft>
                        <a:buNone/>
                      </a:pPr>
                      <a:r>
                        <a:rPr lang="en-IN" sz="1500" dirty="0">
                          <a:effectLst/>
                          <a:latin typeface="Garamond" panose="02020404030301010803" pitchFamily="18" charset="0"/>
                        </a:rPr>
                        <a:t>13</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a:effectLst/>
                          <a:latin typeface="Garamond" panose="02020404030301010803" pitchFamily="18" charset="0"/>
                        </a:rPr>
                        <a:t>Notification regarding </a:t>
                      </a:r>
                      <a:r>
                        <a:rPr lang="en-IN" sz="1500">
                          <a:effectLst/>
                          <a:highlight>
                            <a:srgbClr val="FFFF00"/>
                          </a:highlight>
                          <a:latin typeface="Garamond" panose="02020404030301010803" pitchFamily="18" charset="0"/>
                        </a:rPr>
                        <a:t>remission of Stamp Duty and Registration Fee</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a:effectLst/>
                          <a:latin typeface="Garamond" panose="02020404030301010803" pitchFamily="18" charset="0"/>
                        </a:rPr>
                        <a:t>Kolkata, 04/06/2024</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extLst>
                  <a:ext uri="{0D108BD9-81ED-4DB2-BD59-A6C34878D82A}">
                    <a16:rowId xmlns:a16="http://schemas.microsoft.com/office/drawing/2014/main" val="3722440864"/>
                  </a:ext>
                </a:extLst>
              </a:tr>
              <a:tr h="527477">
                <a:tc>
                  <a:txBody>
                    <a:bodyPr/>
                    <a:lstStyle/>
                    <a:p>
                      <a:pPr marL="0" marR="0" algn="ctr">
                        <a:lnSpc>
                          <a:spcPct val="150000"/>
                        </a:lnSpc>
                        <a:spcAft>
                          <a:spcPts val="800"/>
                        </a:spcAft>
                        <a:buNone/>
                      </a:pPr>
                      <a:r>
                        <a:rPr lang="en-IN" sz="1500" dirty="0">
                          <a:effectLst/>
                          <a:latin typeface="Garamond" panose="02020404030301010803" pitchFamily="18" charset="0"/>
                        </a:rPr>
                        <a:t>14</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dirty="0">
                          <a:effectLst/>
                          <a:latin typeface="Garamond" panose="02020404030301010803" pitchFamily="18" charset="0"/>
                        </a:rPr>
                        <a:t>Circular regarding RERA Registration number </a:t>
                      </a:r>
                      <a:r>
                        <a:rPr lang="en-IN" sz="1500" dirty="0">
                          <a:effectLst/>
                          <a:highlight>
                            <a:srgbClr val="FFFF00"/>
                          </a:highlight>
                          <a:latin typeface="Garamond" panose="02020404030301010803" pitchFamily="18" charset="0"/>
                        </a:rPr>
                        <a:t>mandatory in the Application for C.C. / Partial C.C. / O.C. in West Bengal</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a:effectLst/>
                          <a:latin typeface="Garamond" panose="02020404030301010803" pitchFamily="18" charset="0"/>
                        </a:rPr>
                        <a:t>Kolkata, 30/09/2024</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extLst>
                  <a:ext uri="{0D108BD9-81ED-4DB2-BD59-A6C34878D82A}">
                    <a16:rowId xmlns:a16="http://schemas.microsoft.com/office/drawing/2014/main" val="2108193269"/>
                  </a:ext>
                </a:extLst>
              </a:tr>
              <a:tr h="527477">
                <a:tc>
                  <a:txBody>
                    <a:bodyPr/>
                    <a:lstStyle/>
                    <a:p>
                      <a:pPr marL="0" marR="0" algn="ctr">
                        <a:lnSpc>
                          <a:spcPct val="150000"/>
                        </a:lnSpc>
                        <a:spcAft>
                          <a:spcPts val="800"/>
                        </a:spcAft>
                        <a:buNone/>
                      </a:pPr>
                      <a:r>
                        <a:rPr lang="en-IN" sz="1500">
                          <a:effectLst/>
                          <a:latin typeface="Garamond" panose="02020404030301010803" pitchFamily="18" charset="0"/>
                        </a:rPr>
                        <a:t>15</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a:effectLst/>
                          <a:latin typeface="Garamond" panose="02020404030301010803" pitchFamily="18" charset="0"/>
                        </a:rPr>
                        <a:t>Order Regarding </a:t>
                      </a:r>
                      <a:r>
                        <a:rPr lang="en-IN" sz="1500">
                          <a:effectLst/>
                          <a:highlight>
                            <a:srgbClr val="FFFF00"/>
                          </a:highlight>
                          <a:latin typeface="Garamond" panose="02020404030301010803" pitchFamily="18" charset="0"/>
                        </a:rPr>
                        <a:t>Advertisement and other Publicities of Registered Projects</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a:effectLst/>
                          <a:latin typeface="Garamond" panose="02020404030301010803" pitchFamily="18" charset="0"/>
                        </a:rPr>
                        <a:t>Kolkata, 25/07/2024</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extLst>
                  <a:ext uri="{0D108BD9-81ED-4DB2-BD59-A6C34878D82A}">
                    <a16:rowId xmlns:a16="http://schemas.microsoft.com/office/drawing/2014/main" val="2991599762"/>
                  </a:ext>
                </a:extLst>
              </a:tr>
              <a:tr h="806013">
                <a:tc>
                  <a:txBody>
                    <a:bodyPr/>
                    <a:lstStyle/>
                    <a:p>
                      <a:pPr marL="0" marR="0" algn="ctr">
                        <a:lnSpc>
                          <a:spcPct val="150000"/>
                        </a:lnSpc>
                        <a:spcAft>
                          <a:spcPts val="800"/>
                        </a:spcAft>
                        <a:buNone/>
                      </a:pPr>
                      <a:r>
                        <a:rPr lang="en-IN" sz="1500" dirty="0">
                          <a:effectLst/>
                          <a:latin typeface="Garamond" panose="02020404030301010803" pitchFamily="18" charset="0"/>
                        </a:rPr>
                        <a:t>16</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dirty="0">
                          <a:effectLst/>
                          <a:latin typeface="Garamond" panose="02020404030301010803" pitchFamily="18" charset="0"/>
                        </a:rPr>
                        <a:t>Notification for </a:t>
                      </a:r>
                      <a:r>
                        <a:rPr lang="en-IN" sz="1500" dirty="0">
                          <a:effectLst/>
                          <a:highlight>
                            <a:srgbClr val="FFFF00"/>
                          </a:highlight>
                          <a:latin typeface="Garamond" panose="02020404030301010803" pitchFamily="18" charset="0"/>
                        </a:rPr>
                        <a:t>Online Registration of Projects which have obtained Occupancy Certificate but not Completion Certificate as on 31.01.2023</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a:effectLst/>
                          <a:latin typeface="Garamond" panose="02020404030301010803" pitchFamily="18" charset="0"/>
                        </a:rPr>
                        <a:t>Kolkata, 13/05/2024</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extLst>
                  <a:ext uri="{0D108BD9-81ED-4DB2-BD59-A6C34878D82A}">
                    <a16:rowId xmlns:a16="http://schemas.microsoft.com/office/drawing/2014/main" val="3187781575"/>
                  </a:ext>
                </a:extLst>
              </a:tr>
              <a:tr h="527477">
                <a:tc>
                  <a:txBody>
                    <a:bodyPr/>
                    <a:lstStyle/>
                    <a:p>
                      <a:pPr marL="0" marR="0" algn="ctr">
                        <a:lnSpc>
                          <a:spcPct val="150000"/>
                        </a:lnSpc>
                        <a:spcAft>
                          <a:spcPts val="800"/>
                        </a:spcAft>
                        <a:buNone/>
                      </a:pPr>
                      <a:r>
                        <a:rPr lang="en-IN" sz="1500" dirty="0">
                          <a:effectLst/>
                          <a:latin typeface="Garamond" panose="02020404030301010803" pitchFamily="18" charset="0"/>
                        </a:rPr>
                        <a:t>17</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dirty="0">
                          <a:effectLst/>
                          <a:latin typeface="Garamond" panose="02020404030301010803" pitchFamily="18" charset="0"/>
                        </a:rPr>
                        <a:t>Extended List (till 25.08.2023) of Real Estate Agent under PMLA, 2002</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a:effectLst/>
                          <a:latin typeface="Garamond" panose="02020404030301010803" pitchFamily="18" charset="0"/>
                        </a:rPr>
                        <a:t>Kolkata, 26/09/2023</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extLst>
                  <a:ext uri="{0D108BD9-81ED-4DB2-BD59-A6C34878D82A}">
                    <a16:rowId xmlns:a16="http://schemas.microsoft.com/office/drawing/2014/main" val="289176213"/>
                  </a:ext>
                </a:extLst>
              </a:tr>
              <a:tr h="527477">
                <a:tc>
                  <a:txBody>
                    <a:bodyPr/>
                    <a:lstStyle/>
                    <a:p>
                      <a:pPr marL="0" marR="0" algn="ctr">
                        <a:lnSpc>
                          <a:spcPct val="150000"/>
                        </a:lnSpc>
                        <a:spcAft>
                          <a:spcPts val="800"/>
                        </a:spcAft>
                        <a:buNone/>
                      </a:pPr>
                      <a:r>
                        <a:rPr lang="en-IN" sz="1500" dirty="0">
                          <a:effectLst/>
                          <a:latin typeface="Garamond" panose="02020404030301010803" pitchFamily="18" charset="0"/>
                        </a:rPr>
                        <a:t>18</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dirty="0">
                          <a:effectLst/>
                          <a:latin typeface="Garamond" panose="02020404030301010803" pitchFamily="18" charset="0"/>
                        </a:rPr>
                        <a:t>Awareness for Real Estate Agents made by Security Council 1718 Sanctions Committee – 1</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a:effectLst/>
                          <a:latin typeface="Garamond" panose="02020404030301010803" pitchFamily="18" charset="0"/>
                        </a:rPr>
                        <a:t>Kolkata, 25/08/2023</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extLst>
                  <a:ext uri="{0D108BD9-81ED-4DB2-BD59-A6C34878D82A}">
                    <a16:rowId xmlns:a16="http://schemas.microsoft.com/office/drawing/2014/main" val="2683505160"/>
                  </a:ext>
                </a:extLst>
              </a:tr>
              <a:tr h="527477">
                <a:tc>
                  <a:txBody>
                    <a:bodyPr/>
                    <a:lstStyle/>
                    <a:p>
                      <a:pPr marL="0" marR="0" algn="ctr">
                        <a:lnSpc>
                          <a:spcPct val="150000"/>
                        </a:lnSpc>
                        <a:spcAft>
                          <a:spcPts val="800"/>
                        </a:spcAft>
                        <a:buNone/>
                      </a:pPr>
                      <a:r>
                        <a:rPr lang="en-IN" sz="1500" dirty="0">
                          <a:effectLst/>
                          <a:latin typeface="Garamond" panose="02020404030301010803" pitchFamily="18" charset="0"/>
                        </a:rPr>
                        <a:t>19</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dirty="0">
                          <a:effectLst/>
                          <a:latin typeface="Garamond" panose="02020404030301010803" pitchFamily="18" charset="0"/>
                        </a:rPr>
                        <a:t>Notification for </a:t>
                      </a:r>
                      <a:r>
                        <a:rPr lang="en-IN" sz="1500" dirty="0">
                          <a:effectLst/>
                          <a:highlight>
                            <a:srgbClr val="FFFF00"/>
                          </a:highlight>
                          <a:latin typeface="Garamond" panose="02020404030301010803" pitchFamily="18" charset="0"/>
                        </a:rPr>
                        <a:t>Compulsory Registration before Advertisement, Sale and Booking etc.</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a:effectLst/>
                          <a:latin typeface="Garamond" panose="02020404030301010803" pitchFamily="18" charset="0"/>
                        </a:rPr>
                        <a:t>Kolkata, 27/06/2023</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extLst>
                  <a:ext uri="{0D108BD9-81ED-4DB2-BD59-A6C34878D82A}">
                    <a16:rowId xmlns:a16="http://schemas.microsoft.com/office/drawing/2014/main" val="2012645774"/>
                  </a:ext>
                </a:extLst>
              </a:tr>
              <a:tr h="527477">
                <a:tc>
                  <a:txBody>
                    <a:bodyPr/>
                    <a:lstStyle/>
                    <a:p>
                      <a:pPr marL="0" marR="0" algn="ctr">
                        <a:lnSpc>
                          <a:spcPct val="150000"/>
                        </a:lnSpc>
                        <a:spcAft>
                          <a:spcPts val="800"/>
                        </a:spcAft>
                        <a:buNone/>
                      </a:pPr>
                      <a:r>
                        <a:rPr lang="en-IN" sz="1500" dirty="0">
                          <a:effectLst/>
                          <a:latin typeface="Garamond" panose="02020404030301010803" pitchFamily="18" charset="0"/>
                        </a:rPr>
                        <a:t>20</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a:effectLst/>
                          <a:latin typeface="Garamond" panose="02020404030301010803" pitchFamily="18" charset="0"/>
                        </a:rPr>
                        <a:t>Notification for registration of Real Estate Projects under WBRERA</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dirty="0">
                          <a:effectLst/>
                          <a:latin typeface="Garamond" panose="02020404030301010803" pitchFamily="18" charset="0"/>
                        </a:rPr>
                        <a:t>Kolkata, 14/06/2023</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extLst>
                  <a:ext uri="{0D108BD9-81ED-4DB2-BD59-A6C34878D82A}">
                    <a16:rowId xmlns:a16="http://schemas.microsoft.com/office/drawing/2014/main" val="588766037"/>
                  </a:ext>
                </a:extLst>
              </a:tr>
            </a:tbl>
          </a:graphicData>
        </a:graphic>
      </p:graphicFrame>
    </p:spTree>
    <p:extLst>
      <p:ext uri="{BB962C8B-B14F-4D97-AF65-F5344CB8AC3E}">
        <p14:creationId xmlns:p14="http://schemas.microsoft.com/office/powerpoint/2010/main" val="1893005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E78B9464-BA9B-8316-7FE1-7F5F46C7256B}"/>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319E69-5EB1-0001-E2F3-C934FBA8D8B7}"/>
              </a:ext>
            </a:extLst>
          </p:cNvPr>
          <p:cNvGraphicFramePr>
            <a:graphicFrameLocks noGrp="1"/>
          </p:cNvGraphicFramePr>
          <p:nvPr>
            <p:extLst>
              <p:ext uri="{D42A27DB-BD31-4B8C-83A1-F6EECF244321}">
                <p14:modId xmlns:p14="http://schemas.microsoft.com/office/powerpoint/2010/main" val="435318711"/>
              </p:ext>
            </p:extLst>
          </p:nvPr>
        </p:nvGraphicFramePr>
        <p:xfrm>
          <a:off x="1097851" y="462024"/>
          <a:ext cx="10048685" cy="4969512"/>
        </p:xfrm>
        <a:graphic>
          <a:graphicData uri="http://schemas.openxmlformats.org/drawingml/2006/table">
            <a:tbl>
              <a:tblPr firstRow="1" firstCol="1" bandRow="1">
                <a:tableStyleId>{29390042-019D-49C1-83D5-C67D43DA1A87}</a:tableStyleId>
              </a:tblPr>
              <a:tblGrid>
                <a:gridCol w="909121">
                  <a:extLst>
                    <a:ext uri="{9D8B030D-6E8A-4147-A177-3AD203B41FA5}">
                      <a16:colId xmlns:a16="http://schemas.microsoft.com/office/drawing/2014/main" val="422082997"/>
                    </a:ext>
                  </a:extLst>
                </a:gridCol>
                <a:gridCol w="7464246">
                  <a:extLst>
                    <a:ext uri="{9D8B030D-6E8A-4147-A177-3AD203B41FA5}">
                      <a16:colId xmlns:a16="http://schemas.microsoft.com/office/drawing/2014/main" val="1978067864"/>
                    </a:ext>
                  </a:extLst>
                </a:gridCol>
                <a:gridCol w="1675318">
                  <a:extLst>
                    <a:ext uri="{9D8B030D-6E8A-4147-A177-3AD203B41FA5}">
                      <a16:colId xmlns:a16="http://schemas.microsoft.com/office/drawing/2014/main" val="2489537125"/>
                    </a:ext>
                  </a:extLst>
                </a:gridCol>
              </a:tblGrid>
              <a:tr h="1242378">
                <a:tc>
                  <a:txBody>
                    <a:bodyPr/>
                    <a:lstStyle/>
                    <a:p>
                      <a:pPr marL="0" marR="0" algn="ctr">
                        <a:lnSpc>
                          <a:spcPct val="150000"/>
                        </a:lnSpc>
                        <a:spcAft>
                          <a:spcPts val="800"/>
                        </a:spcAft>
                        <a:buNone/>
                      </a:pPr>
                      <a:r>
                        <a:rPr lang="en-IN" sz="1500" dirty="0" err="1">
                          <a:effectLst/>
                          <a:latin typeface="Garamond" panose="02020404030301010803" pitchFamily="18" charset="0"/>
                        </a:rPr>
                        <a:t>Sl</a:t>
                      </a:r>
                      <a:r>
                        <a:rPr lang="en-IN" sz="1500" dirty="0">
                          <a:effectLst/>
                          <a:latin typeface="Garamond" panose="02020404030301010803" pitchFamily="18" charset="0"/>
                        </a:rPr>
                        <a:t> No.</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68580" marR="68580" marT="0" marB="0"/>
                </a:tc>
                <a:tc>
                  <a:txBody>
                    <a:bodyPr/>
                    <a:lstStyle/>
                    <a:p>
                      <a:pPr marL="0" marR="0" algn="ctr">
                        <a:lnSpc>
                          <a:spcPct val="150000"/>
                        </a:lnSpc>
                        <a:spcAft>
                          <a:spcPts val="800"/>
                        </a:spcAft>
                        <a:buNone/>
                      </a:pPr>
                      <a:r>
                        <a:rPr lang="en-IN" sz="1500" dirty="0">
                          <a:effectLst/>
                          <a:latin typeface="Garamond" panose="02020404030301010803" pitchFamily="18" charset="0"/>
                        </a:rPr>
                        <a:t>Notification Details</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68580" marR="68580" marT="0" marB="0"/>
                </a:tc>
                <a:tc>
                  <a:txBody>
                    <a:bodyPr/>
                    <a:lstStyle/>
                    <a:p>
                      <a:pPr marL="0" marR="0" algn="ctr">
                        <a:lnSpc>
                          <a:spcPct val="150000"/>
                        </a:lnSpc>
                        <a:spcAft>
                          <a:spcPts val="800"/>
                        </a:spcAft>
                        <a:buNone/>
                      </a:pPr>
                      <a:r>
                        <a:rPr lang="en-IN" sz="1500">
                          <a:effectLst/>
                          <a:latin typeface="Garamond" panose="02020404030301010803" pitchFamily="18" charset="0"/>
                        </a:rPr>
                        <a:t>Dated</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68580" marR="68580" marT="0" marB="0"/>
                </a:tc>
                <a:extLst>
                  <a:ext uri="{0D108BD9-81ED-4DB2-BD59-A6C34878D82A}">
                    <a16:rowId xmlns:a16="http://schemas.microsoft.com/office/drawing/2014/main" val="1395696661"/>
                  </a:ext>
                </a:extLst>
              </a:tr>
              <a:tr h="1242378">
                <a:tc>
                  <a:txBody>
                    <a:bodyPr/>
                    <a:lstStyle/>
                    <a:p>
                      <a:pPr marL="0" marR="0" algn="ctr">
                        <a:lnSpc>
                          <a:spcPct val="150000"/>
                        </a:lnSpc>
                        <a:spcAft>
                          <a:spcPts val="800"/>
                        </a:spcAft>
                        <a:buNone/>
                      </a:pPr>
                      <a:r>
                        <a:rPr lang="en-IN" sz="1500" dirty="0">
                          <a:effectLst/>
                          <a:latin typeface="Garamond" panose="02020404030301010803" pitchFamily="18" charset="0"/>
                        </a:rPr>
                        <a:t>21</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68580" marR="68580" marT="0" marB="0"/>
                </a:tc>
                <a:tc>
                  <a:txBody>
                    <a:bodyPr/>
                    <a:lstStyle/>
                    <a:p>
                      <a:pPr marL="0" marR="0" algn="l">
                        <a:lnSpc>
                          <a:spcPct val="150000"/>
                        </a:lnSpc>
                        <a:spcAft>
                          <a:spcPts val="800"/>
                        </a:spcAft>
                        <a:buNone/>
                      </a:pPr>
                      <a:r>
                        <a:rPr lang="en-IN" sz="1500" dirty="0">
                          <a:effectLst/>
                          <a:latin typeface="Garamond" panose="02020404030301010803" pitchFamily="18" charset="0"/>
                        </a:rPr>
                        <a:t>Notice regarding Refund of Project / Agent Registration and Adjudication fees deposited to erstwhile WBHIRA</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68580" marR="68580" marT="0" marB="0"/>
                </a:tc>
                <a:tc>
                  <a:txBody>
                    <a:bodyPr/>
                    <a:lstStyle/>
                    <a:p>
                      <a:pPr marL="0" marR="0" algn="l">
                        <a:lnSpc>
                          <a:spcPct val="150000"/>
                        </a:lnSpc>
                        <a:spcAft>
                          <a:spcPts val="800"/>
                        </a:spcAft>
                        <a:buNone/>
                      </a:pPr>
                      <a:r>
                        <a:rPr lang="en-IN" sz="1500">
                          <a:effectLst/>
                          <a:latin typeface="Garamond" panose="02020404030301010803" pitchFamily="18" charset="0"/>
                        </a:rPr>
                        <a:t>Kolkata, 27/04/2023</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68580" marR="68580" marT="0" marB="0"/>
                </a:tc>
                <a:extLst>
                  <a:ext uri="{0D108BD9-81ED-4DB2-BD59-A6C34878D82A}">
                    <a16:rowId xmlns:a16="http://schemas.microsoft.com/office/drawing/2014/main" val="3858467785"/>
                  </a:ext>
                </a:extLst>
              </a:tr>
              <a:tr h="1242378">
                <a:tc>
                  <a:txBody>
                    <a:bodyPr/>
                    <a:lstStyle/>
                    <a:p>
                      <a:pPr marL="0" marR="0" algn="ctr">
                        <a:lnSpc>
                          <a:spcPct val="150000"/>
                        </a:lnSpc>
                        <a:spcAft>
                          <a:spcPts val="800"/>
                        </a:spcAft>
                        <a:buNone/>
                      </a:pPr>
                      <a:r>
                        <a:rPr lang="en-IN" sz="1500" dirty="0">
                          <a:effectLst/>
                          <a:latin typeface="Garamond" panose="02020404030301010803" pitchFamily="18" charset="0"/>
                        </a:rPr>
                        <a:t>22</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68580" marR="68580" marT="0" marB="0"/>
                </a:tc>
                <a:tc>
                  <a:txBody>
                    <a:bodyPr/>
                    <a:lstStyle/>
                    <a:p>
                      <a:pPr marL="0" marR="0" algn="l">
                        <a:lnSpc>
                          <a:spcPct val="150000"/>
                        </a:lnSpc>
                        <a:spcAft>
                          <a:spcPts val="800"/>
                        </a:spcAft>
                        <a:buNone/>
                      </a:pPr>
                      <a:r>
                        <a:rPr lang="en-IN" sz="1500" dirty="0">
                          <a:effectLst/>
                          <a:latin typeface="Garamond" panose="02020404030301010803" pitchFamily="18" charset="0"/>
                        </a:rPr>
                        <a:t>Order relating to Application of Section 3 (1) of RERA Act </a:t>
                      </a:r>
                      <a:r>
                        <a:rPr lang="en-IN" sz="1500" dirty="0">
                          <a:effectLst/>
                          <a:highlight>
                            <a:srgbClr val="FFFF00"/>
                          </a:highlight>
                          <a:latin typeface="Garamond" panose="02020404030301010803" pitchFamily="18" charset="0"/>
                        </a:rPr>
                        <a:t>beyond the Planning areas in the state of West Bengal</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68580" marR="68580" marT="0" marB="0"/>
                </a:tc>
                <a:tc>
                  <a:txBody>
                    <a:bodyPr/>
                    <a:lstStyle/>
                    <a:p>
                      <a:pPr marL="0" marR="0" algn="l">
                        <a:lnSpc>
                          <a:spcPct val="150000"/>
                        </a:lnSpc>
                        <a:spcAft>
                          <a:spcPts val="800"/>
                        </a:spcAft>
                        <a:buNone/>
                      </a:pPr>
                      <a:r>
                        <a:rPr lang="en-IN" sz="1500">
                          <a:effectLst/>
                          <a:latin typeface="Garamond" panose="02020404030301010803" pitchFamily="18" charset="0"/>
                        </a:rPr>
                        <a:t>Kolkata, 22/03/2023</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68580" marR="68580" marT="0" marB="0"/>
                </a:tc>
                <a:extLst>
                  <a:ext uri="{0D108BD9-81ED-4DB2-BD59-A6C34878D82A}">
                    <a16:rowId xmlns:a16="http://schemas.microsoft.com/office/drawing/2014/main" val="2855833943"/>
                  </a:ext>
                </a:extLst>
              </a:tr>
              <a:tr h="1242378">
                <a:tc>
                  <a:txBody>
                    <a:bodyPr/>
                    <a:lstStyle/>
                    <a:p>
                      <a:pPr marL="0" marR="0" algn="ctr">
                        <a:lnSpc>
                          <a:spcPct val="150000"/>
                        </a:lnSpc>
                        <a:spcAft>
                          <a:spcPts val="800"/>
                        </a:spcAft>
                        <a:buNone/>
                      </a:pPr>
                      <a:r>
                        <a:rPr lang="en-IN" sz="1500" dirty="0">
                          <a:effectLst/>
                          <a:latin typeface="Garamond" panose="02020404030301010803" pitchFamily="18" charset="0"/>
                        </a:rPr>
                        <a:t>23</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68580" marR="68580" marT="0" marB="0"/>
                </a:tc>
                <a:tc>
                  <a:txBody>
                    <a:bodyPr/>
                    <a:lstStyle/>
                    <a:p>
                      <a:pPr marL="0" marR="0" algn="l">
                        <a:lnSpc>
                          <a:spcPct val="150000"/>
                        </a:lnSpc>
                        <a:spcAft>
                          <a:spcPts val="800"/>
                        </a:spcAft>
                        <a:buNone/>
                      </a:pPr>
                      <a:r>
                        <a:rPr lang="en-IN" sz="1500" dirty="0">
                          <a:effectLst/>
                          <a:latin typeface="Garamond" panose="02020404030301010803" pitchFamily="18" charset="0"/>
                        </a:rPr>
                        <a:t>Notification for ongoing Projects</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68580" marR="68580" marT="0" marB="0"/>
                </a:tc>
                <a:tc>
                  <a:txBody>
                    <a:bodyPr/>
                    <a:lstStyle/>
                    <a:p>
                      <a:pPr marL="0" marR="0" algn="l">
                        <a:lnSpc>
                          <a:spcPct val="150000"/>
                        </a:lnSpc>
                        <a:spcAft>
                          <a:spcPts val="800"/>
                        </a:spcAft>
                        <a:buNone/>
                      </a:pPr>
                      <a:r>
                        <a:rPr lang="en-IN" sz="1500" dirty="0">
                          <a:effectLst/>
                          <a:latin typeface="Garamond" panose="02020404030301010803" pitchFamily="18" charset="0"/>
                        </a:rPr>
                        <a:t>Kolkata, 08/02/2023</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68580" marR="68580" marT="0" marB="0"/>
                </a:tc>
                <a:extLst>
                  <a:ext uri="{0D108BD9-81ED-4DB2-BD59-A6C34878D82A}">
                    <a16:rowId xmlns:a16="http://schemas.microsoft.com/office/drawing/2014/main" val="3629789942"/>
                  </a:ext>
                </a:extLst>
              </a:tr>
            </a:tbl>
          </a:graphicData>
        </a:graphic>
      </p:graphicFrame>
    </p:spTree>
    <p:extLst>
      <p:ext uri="{BB962C8B-B14F-4D97-AF65-F5344CB8AC3E}">
        <p14:creationId xmlns:p14="http://schemas.microsoft.com/office/powerpoint/2010/main" val="1499889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2" name="Rectangle 1"/>
          <p:cNvSpPr/>
          <p:nvPr/>
        </p:nvSpPr>
        <p:spPr>
          <a:xfrm>
            <a:off x="799321" y="349545"/>
            <a:ext cx="10584026"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IN" sz="2000" dirty="0">
                <a:latin typeface="Book Antiqua" panose="02040602050305030304" pitchFamily="18" charset="0"/>
                <a:ea typeface="Calibri" panose="020F0502020204030204" pitchFamily="34" charset="0"/>
                <a:cs typeface="Times New Roman" panose="02020603050405020304" pitchFamily="18" charset="0"/>
              </a:rPr>
              <a:t>Circular regarding RERA Registration number mandatory in the Application for C.C. / Partial C.C. / O.C. in West Bengal dated 30-09-2024</a:t>
            </a:r>
            <a:endParaRPr lang="en-IN" sz="2000" dirty="0"/>
          </a:p>
        </p:txBody>
      </p:sp>
      <p:pic>
        <p:nvPicPr>
          <p:cNvPr id="4" name="Picture 3"/>
          <p:cNvPicPr>
            <a:picLocks noChangeAspect="1"/>
          </p:cNvPicPr>
          <p:nvPr/>
        </p:nvPicPr>
        <p:blipFill>
          <a:blip r:embed="rId3"/>
          <a:stretch>
            <a:fillRect/>
          </a:stretch>
        </p:blipFill>
        <p:spPr>
          <a:xfrm>
            <a:off x="1516380" y="1435976"/>
            <a:ext cx="8916644" cy="5087060"/>
          </a:xfrm>
          <a:prstGeom prst="rect">
            <a:avLst/>
          </a:prstGeom>
        </p:spPr>
      </p:pic>
    </p:spTree>
    <p:extLst>
      <p:ext uri="{BB962C8B-B14F-4D97-AF65-F5344CB8AC3E}">
        <p14:creationId xmlns:p14="http://schemas.microsoft.com/office/powerpoint/2010/main" val="2247719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 name="Google Shape;90;p3"/>
          <p:cNvSpPr txBox="1"/>
          <p:nvPr/>
        </p:nvSpPr>
        <p:spPr>
          <a:xfrm>
            <a:off x="1141857" y="305430"/>
            <a:ext cx="9918983" cy="709612"/>
          </a:xfrm>
          <a:prstGeom prst="rect">
            <a:avLst/>
          </a:prstGeom>
          <a:noFill/>
          <a:ln w="9525" cap="flat" cmpd="sng">
            <a:solidFill>
              <a:srgbClr val="E7E6E7"/>
            </a:solidFill>
            <a:prstDash val="solid"/>
            <a:round/>
            <a:headEnd type="none" w="sm" len="sm"/>
            <a:tailEnd type="none" w="sm" len="sm"/>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3200"/>
              <a:buFont typeface="Book Antiqua"/>
              <a:buNone/>
            </a:pPr>
            <a:r>
              <a:rPr lang="en-IN" sz="3200" b="1">
                <a:solidFill>
                  <a:schemeClr val="dk1"/>
                </a:solidFill>
                <a:latin typeface="Book Antiqua"/>
                <a:ea typeface="Book Antiqua"/>
                <a:cs typeface="Book Antiqua"/>
                <a:sym typeface="Book Antiqua"/>
              </a:rPr>
              <a:t>Presentation Overview - Contents</a:t>
            </a:r>
            <a:endParaRPr sz="6000" b="1">
              <a:solidFill>
                <a:schemeClr val="dk1"/>
              </a:solidFill>
              <a:latin typeface="Book Antiqua"/>
              <a:ea typeface="Book Antiqua"/>
              <a:cs typeface="Book Antiqua"/>
              <a:sym typeface="Book Antiqua"/>
            </a:endParaRPr>
          </a:p>
        </p:txBody>
      </p:sp>
      <p:sp>
        <p:nvSpPr>
          <p:cNvPr id="10" name="Google Shape;91;p3"/>
          <p:cNvSpPr/>
          <p:nvPr/>
        </p:nvSpPr>
        <p:spPr>
          <a:xfrm>
            <a:off x="1141858" y="1700065"/>
            <a:ext cx="9918983" cy="3970277"/>
          </a:xfrm>
          <a:prstGeom prst="rect">
            <a:avLst/>
          </a:prstGeom>
          <a:noFill/>
          <a:ln w="9525" cap="flat" cmpd="sng">
            <a:solidFill>
              <a:srgbClr val="2DA2BE"/>
            </a:solidFill>
            <a:prstDash val="solid"/>
            <a:round/>
            <a:headEnd type="none" w="sm" len="sm"/>
            <a:tailEnd type="none" w="sm" len="sm"/>
          </a:ln>
        </p:spPr>
        <p:txBody>
          <a:bodyPr spcFirstLastPara="1" wrap="square" lIns="91425" tIns="45700" rIns="91425" bIns="45700" anchor="t" anchorCtr="0">
            <a:spAutoFit/>
          </a:bodyPr>
          <a:lstStyle/>
          <a:p>
            <a:pPr marL="342900" lvl="0" indent="-342900">
              <a:lnSpc>
                <a:spcPct val="150000"/>
              </a:lnSpc>
              <a:buClr>
                <a:schemeClr val="dk1"/>
              </a:buClr>
              <a:buSzPts val="3600"/>
              <a:buFont typeface="Book Antiqua"/>
              <a:buAutoNum type="arabicPeriod"/>
            </a:pPr>
            <a:r>
              <a:rPr lang="en-IN" sz="2400" dirty="0">
                <a:latin typeface="Garamond" panose="02020404030301010803" pitchFamily="18" charset="0"/>
              </a:rPr>
              <a:t>Real Estate Sector Challenges</a:t>
            </a:r>
          </a:p>
          <a:p>
            <a:pPr marL="342900" indent="-342900">
              <a:lnSpc>
                <a:spcPct val="150000"/>
              </a:lnSpc>
              <a:buClr>
                <a:schemeClr val="dk1"/>
              </a:buClr>
              <a:buSzPts val="3600"/>
              <a:buFont typeface="Book Antiqua"/>
              <a:buAutoNum type="arabicPeriod"/>
            </a:pPr>
            <a:r>
              <a:rPr lang="en-US" sz="2400" dirty="0">
                <a:latin typeface="Garamond" panose="02020404030301010803" pitchFamily="18" charset="0"/>
              </a:rPr>
              <a:t>Laws evolved over Real Estate Transactions</a:t>
            </a:r>
            <a:endParaRPr lang="en-IN" sz="2400" dirty="0">
              <a:solidFill>
                <a:schemeClr val="dk1"/>
              </a:solidFill>
              <a:latin typeface="Garamond" panose="02020404030301010803" pitchFamily="18" charset="0"/>
              <a:ea typeface="Book Antiqua"/>
              <a:cs typeface="Book Antiqua"/>
              <a:sym typeface="Book Antiqua"/>
            </a:endParaRPr>
          </a:p>
          <a:p>
            <a:pPr marL="342900" marR="0" lvl="0" indent="-342900" algn="l" rtl="0">
              <a:lnSpc>
                <a:spcPct val="150000"/>
              </a:lnSpc>
              <a:spcBef>
                <a:spcPts val="0"/>
              </a:spcBef>
              <a:spcAft>
                <a:spcPts val="0"/>
              </a:spcAft>
              <a:buClr>
                <a:schemeClr val="dk1"/>
              </a:buClr>
              <a:buSzPts val="3600"/>
              <a:buFont typeface="Book Antiqua"/>
              <a:buAutoNum type="arabicPeriod"/>
            </a:pPr>
            <a:r>
              <a:rPr lang="en-IN" sz="2400" dirty="0">
                <a:solidFill>
                  <a:schemeClr val="dk1"/>
                </a:solidFill>
                <a:latin typeface="Garamond" panose="02020404030301010803" pitchFamily="18" charset="0"/>
                <a:ea typeface="Book Antiqua"/>
                <a:cs typeface="Book Antiqua"/>
                <a:sym typeface="Book Antiqua"/>
              </a:rPr>
              <a:t>Present WB RERA Picture </a:t>
            </a:r>
          </a:p>
          <a:p>
            <a:pPr marL="342900" marR="0" lvl="0" indent="-342900" algn="l" rtl="0">
              <a:lnSpc>
                <a:spcPct val="150000"/>
              </a:lnSpc>
              <a:spcBef>
                <a:spcPts val="0"/>
              </a:spcBef>
              <a:spcAft>
                <a:spcPts val="0"/>
              </a:spcAft>
              <a:buClr>
                <a:schemeClr val="dk1"/>
              </a:buClr>
              <a:buSzPts val="3600"/>
              <a:buFont typeface="Book Antiqua"/>
              <a:buAutoNum type="arabicPeriod"/>
            </a:pPr>
            <a:r>
              <a:rPr lang="en-IN" sz="2400" dirty="0">
                <a:solidFill>
                  <a:schemeClr val="dk1"/>
                </a:solidFill>
                <a:latin typeface="Garamond" panose="02020404030301010803" pitchFamily="18" charset="0"/>
                <a:ea typeface="Book Antiqua"/>
                <a:cs typeface="Book Antiqua"/>
                <a:sym typeface="Book Antiqua"/>
              </a:rPr>
              <a:t>RERA Applicability for Real Estate Project</a:t>
            </a:r>
          </a:p>
          <a:p>
            <a:pPr marL="342900" marR="0" lvl="0" indent="-342900" algn="l" rtl="0">
              <a:lnSpc>
                <a:spcPct val="150000"/>
              </a:lnSpc>
              <a:spcBef>
                <a:spcPts val="0"/>
              </a:spcBef>
              <a:spcAft>
                <a:spcPts val="0"/>
              </a:spcAft>
              <a:buClr>
                <a:schemeClr val="dk1"/>
              </a:buClr>
              <a:buSzPts val="3600"/>
              <a:buFont typeface="Book Antiqua"/>
              <a:buAutoNum type="arabicPeriod"/>
            </a:pPr>
            <a:r>
              <a:rPr lang="en-IN" sz="2400" dirty="0">
                <a:solidFill>
                  <a:schemeClr val="dk1"/>
                </a:solidFill>
                <a:latin typeface="Garamond" panose="02020404030301010803" pitchFamily="18" charset="0"/>
                <a:ea typeface="Book Antiqua"/>
                <a:cs typeface="Book Antiqua"/>
                <a:sym typeface="Book Antiqua"/>
              </a:rPr>
              <a:t>Latest and important Circulars and Notification</a:t>
            </a:r>
            <a:endParaRPr sz="2400" dirty="0">
              <a:latin typeface="Garamond" panose="02020404030301010803" pitchFamily="18" charset="0"/>
            </a:endParaRPr>
          </a:p>
          <a:p>
            <a:pPr marL="342900" marR="0" lvl="0" indent="-342900" algn="l" rtl="0">
              <a:lnSpc>
                <a:spcPct val="150000"/>
              </a:lnSpc>
              <a:spcBef>
                <a:spcPts val="0"/>
              </a:spcBef>
              <a:spcAft>
                <a:spcPts val="0"/>
              </a:spcAft>
              <a:buClr>
                <a:schemeClr val="dk1"/>
              </a:buClr>
              <a:buSzPts val="3600"/>
              <a:buFont typeface="Book Antiqua"/>
              <a:buAutoNum type="arabicPeriod"/>
            </a:pPr>
            <a:r>
              <a:rPr lang="en-IN" sz="2400" dirty="0">
                <a:solidFill>
                  <a:schemeClr val="dk1"/>
                </a:solidFill>
                <a:latin typeface="Garamond" panose="02020404030301010803" pitchFamily="18" charset="0"/>
                <a:ea typeface="Book Antiqua"/>
                <a:cs typeface="Book Antiqua"/>
                <a:sym typeface="Book Antiqua"/>
              </a:rPr>
              <a:t>RERA and Other Laws - Interplay</a:t>
            </a:r>
            <a:endParaRPr sz="2400" dirty="0">
              <a:latin typeface="Garamond" panose="02020404030301010803" pitchFamily="18" charset="0"/>
            </a:endParaRPr>
          </a:p>
          <a:p>
            <a:pPr marL="342900" indent="-342900">
              <a:lnSpc>
                <a:spcPct val="150000"/>
              </a:lnSpc>
              <a:buClr>
                <a:schemeClr val="dk1"/>
              </a:buClr>
              <a:buSzPts val="3600"/>
              <a:buFont typeface="Book Antiqua"/>
              <a:buAutoNum type="arabicPeriod"/>
            </a:pPr>
            <a:r>
              <a:rPr lang="en-IN" sz="2400" dirty="0">
                <a:latin typeface="Garamond" panose="02020404030301010803" pitchFamily="18" charset="0"/>
              </a:rPr>
              <a:t>Judicial Rulings</a:t>
            </a:r>
            <a:endParaRPr sz="2400" dirty="0">
              <a:latin typeface="Garamond" panose="02020404030301010803" pitchFamily="18" charset="0"/>
            </a:endParaRPr>
          </a:p>
        </p:txBody>
      </p:sp>
    </p:spTree>
    <p:extLst>
      <p:ext uri="{BB962C8B-B14F-4D97-AF65-F5344CB8AC3E}">
        <p14:creationId xmlns:p14="http://schemas.microsoft.com/office/powerpoint/2010/main" val="15582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2" name="Rectangle 1"/>
          <p:cNvSpPr/>
          <p:nvPr/>
        </p:nvSpPr>
        <p:spPr>
          <a:xfrm>
            <a:off x="799321" y="349545"/>
            <a:ext cx="10584026"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2000" dirty="0">
                <a:latin typeface="Book Antiqua" panose="02040602050305030304" pitchFamily="18" charset="0"/>
                <a:ea typeface="Calibri" panose="020F0502020204030204" pitchFamily="34" charset="0"/>
                <a:cs typeface="Times New Roman" panose="02020603050405020304" pitchFamily="18" charset="0"/>
              </a:rPr>
              <a:t>Order Regarding Advertisement and other Publicities of Registered Projects </a:t>
            </a:r>
          </a:p>
          <a:p>
            <a:r>
              <a:rPr lang="en-US" sz="2000" dirty="0">
                <a:latin typeface="Book Antiqua" panose="02040602050305030304" pitchFamily="18" charset="0"/>
                <a:ea typeface="Calibri" panose="020F0502020204030204" pitchFamily="34" charset="0"/>
                <a:cs typeface="Times New Roman" panose="02020603050405020304" pitchFamily="18" charset="0"/>
              </a:rPr>
              <a:t>dated 25-07-2024</a:t>
            </a:r>
            <a:endParaRPr lang="en-IN" sz="2000" dirty="0"/>
          </a:p>
        </p:txBody>
      </p:sp>
      <p:pic>
        <p:nvPicPr>
          <p:cNvPr id="3" name="Picture 2"/>
          <p:cNvPicPr>
            <a:picLocks noChangeAspect="1"/>
          </p:cNvPicPr>
          <p:nvPr/>
        </p:nvPicPr>
        <p:blipFill>
          <a:blip r:embed="rId3"/>
          <a:stretch>
            <a:fillRect/>
          </a:stretch>
        </p:blipFill>
        <p:spPr>
          <a:xfrm>
            <a:off x="799321" y="1403905"/>
            <a:ext cx="4195819" cy="5167944"/>
          </a:xfrm>
          <a:prstGeom prst="rect">
            <a:avLst/>
          </a:prstGeom>
        </p:spPr>
      </p:pic>
      <p:pic>
        <p:nvPicPr>
          <p:cNvPr id="5" name="Picture 4"/>
          <p:cNvPicPr>
            <a:picLocks noChangeAspect="1"/>
          </p:cNvPicPr>
          <p:nvPr/>
        </p:nvPicPr>
        <p:blipFill>
          <a:blip r:embed="rId4"/>
          <a:stretch>
            <a:fillRect/>
          </a:stretch>
        </p:blipFill>
        <p:spPr>
          <a:xfrm>
            <a:off x="5271946" y="1313204"/>
            <a:ext cx="4870429" cy="5544796"/>
          </a:xfrm>
          <a:prstGeom prst="rect">
            <a:avLst/>
          </a:prstGeom>
        </p:spPr>
      </p:pic>
    </p:spTree>
    <p:extLst>
      <p:ext uri="{BB962C8B-B14F-4D97-AF65-F5344CB8AC3E}">
        <p14:creationId xmlns:p14="http://schemas.microsoft.com/office/powerpoint/2010/main" val="2369271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2" name="Rectangle 1"/>
          <p:cNvSpPr/>
          <p:nvPr/>
        </p:nvSpPr>
        <p:spPr>
          <a:xfrm>
            <a:off x="799321" y="629463"/>
            <a:ext cx="10584026"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2000" dirty="0">
                <a:latin typeface="Book Antiqua" panose="02040602050305030304" pitchFamily="18" charset="0"/>
                <a:ea typeface="Calibri" panose="020F0502020204030204" pitchFamily="34" charset="0"/>
                <a:cs typeface="Times New Roman" panose="02020603050405020304" pitchFamily="18" charset="0"/>
              </a:rPr>
              <a:t>Notification for Online Registration of Projects which have obtained Occupancy Certificate but not Completion Certificate as on 31.01.2023 dated 13-05-2024</a:t>
            </a:r>
            <a:endParaRPr lang="en-IN" sz="2000" dirty="0"/>
          </a:p>
        </p:txBody>
      </p:sp>
      <p:pic>
        <p:nvPicPr>
          <p:cNvPr id="4" name="Picture 3"/>
          <p:cNvPicPr>
            <a:picLocks noChangeAspect="1"/>
          </p:cNvPicPr>
          <p:nvPr/>
        </p:nvPicPr>
        <p:blipFill>
          <a:blip r:embed="rId3"/>
          <a:stretch>
            <a:fillRect/>
          </a:stretch>
        </p:blipFill>
        <p:spPr>
          <a:xfrm>
            <a:off x="1699696" y="1936825"/>
            <a:ext cx="8783276" cy="3562847"/>
          </a:xfrm>
          <a:prstGeom prst="rect">
            <a:avLst/>
          </a:prstGeom>
        </p:spPr>
      </p:pic>
    </p:spTree>
    <p:extLst>
      <p:ext uri="{BB962C8B-B14F-4D97-AF65-F5344CB8AC3E}">
        <p14:creationId xmlns:p14="http://schemas.microsoft.com/office/powerpoint/2010/main" val="3356789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4" name="Google Shape;546;p51"/>
          <p:cNvSpPr txBox="1">
            <a:spLocks/>
          </p:cNvSpPr>
          <p:nvPr/>
        </p:nvSpPr>
        <p:spPr>
          <a:xfrm>
            <a:off x="1278432" y="1097238"/>
            <a:ext cx="9486900" cy="3048415"/>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8800"/>
              <a:buFont typeface="Garamond"/>
              <a:buNone/>
            </a:pPr>
            <a:r>
              <a:rPr lang="en-US" sz="8800" b="1">
                <a:latin typeface="Garamond"/>
                <a:ea typeface="Garamond"/>
                <a:cs typeface="Garamond"/>
                <a:sym typeface="Garamond"/>
              </a:rPr>
              <a:t>AGREEMENT OF SALE - AOS</a:t>
            </a:r>
            <a:endParaRPr lang="en-US" sz="8800" b="1" dirty="0">
              <a:latin typeface="Garamond"/>
              <a:ea typeface="Garamond"/>
              <a:cs typeface="Garamond"/>
              <a:sym typeface="Garamond"/>
            </a:endParaRPr>
          </a:p>
        </p:txBody>
      </p:sp>
    </p:spTree>
    <p:extLst>
      <p:ext uri="{BB962C8B-B14F-4D97-AF65-F5344CB8AC3E}">
        <p14:creationId xmlns:p14="http://schemas.microsoft.com/office/powerpoint/2010/main" val="1895857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3" name="Google Shape;551;p52"/>
          <p:cNvSpPr txBox="1">
            <a:spLocks/>
          </p:cNvSpPr>
          <p:nvPr/>
        </p:nvSpPr>
        <p:spPr>
          <a:xfrm>
            <a:off x="1284271" y="830200"/>
            <a:ext cx="9486900" cy="537854"/>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lnSpcReduction="1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512763" indent="-512763">
              <a:buSzPts val="3200"/>
              <a:buFont typeface="Garamond"/>
              <a:buNone/>
            </a:pPr>
            <a:r>
              <a:rPr lang="en-US">
                <a:latin typeface="Garamond"/>
                <a:ea typeface="Garamond"/>
                <a:cs typeface="Garamond"/>
                <a:sym typeface="Garamond"/>
              </a:rPr>
              <a:t>AGREEMENT FOR SALE - AOS</a:t>
            </a:r>
            <a:endParaRPr lang="en-US" b="1">
              <a:latin typeface="Garamond"/>
              <a:ea typeface="Garamond"/>
              <a:cs typeface="Garamond"/>
              <a:sym typeface="Garamond"/>
            </a:endParaRPr>
          </a:p>
        </p:txBody>
      </p:sp>
      <p:sp>
        <p:nvSpPr>
          <p:cNvPr id="5" name="Google Shape;552;p52"/>
          <p:cNvSpPr txBox="1">
            <a:spLocks/>
          </p:cNvSpPr>
          <p:nvPr/>
        </p:nvSpPr>
        <p:spPr>
          <a:xfrm>
            <a:off x="1284271" y="1602239"/>
            <a:ext cx="9486901" cy="470993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marL="0" indent="0" algn="just">
              <a:spcBef>
                <a:spcPts val="0"/>
              </a:spcBef>
              <a:buClr>
                <a:schemeClr val="dk1"/>
              </a:buClr>
              <a:buSzPts val="2240"/>
            </a:pPr>
            <a:r>
              <a:rPr lang="en-US" sz="3200" i="0" u="sng">
                <a:solidFill>
                  <a:schemeClr val="dk1"/>
                </a:solidFill>
                <a:latin typeface="Garamond"/>
                <a:ea typeface="Garamond"/>
                <a:cs typeface="Garamond"/>
                <a:sym typeface="Garamond"/>
              </a:rPr>
              <a:t>Section 2(c)</a:t>
            </a:r>
            <a:r>
              <a:rPr lang="en-US" sz="3200" i="0">
                <a:solidFill>
                  <a:schemeClr val="dk1"/>
                </a:solidFill>
                <a:latin typeface="Garamond"/>
                <a:ea typeface="Garamond"/>
                <a:cs typeface="Garamond"/>
                <a:sym typeface="Garamond"/>
              </a:rPr>
              <a:t>"agreement for sale" - means an agreement entered into between the promoter and the allottee;</a:t>
            </a:r>
            <a:endParaRPr lang="en-US" i="0"/>
          </a:p>
          <a:p>
            <a:pPr marL="0" indent="0" algn="just">
              <a:spcBef>
                <a:spcPts val="0"/>
              </a:spcBef>
              <a:buSzPts val="2240"/>
            </a:pPr>
            <a:endParaRPr lang="en-US" sz="3200" i="0">
              <a:solidFill>
                <a:schemeClr val="dk1"/>
              </a:solidFill>
              <a:latin typeface="Garamond"/>
              <a:ea typeface="Garamond"/>
              <a:cs typeface="Garamond"/>
              <a:sym typeface="Garamond"/>
            </a:endParaRPr>
          </a:p>
          <a:p>
            <a:pPr marL="0" indent="0" algn="just">
              <a:spcBef>
                <a:spcPts val="0"/>
              </a:spcBef>
              <a:buClr>
                <a:schemeClr val="dk1"/>
              </a:buClr>
              <a:buSzPts val="2240"/>
            </a:pPr>
            <a:r>
              <a:rPr lang="en-US" sz="3200" i="0" u="sng">
                <a:solidFill>
                  <a:schemeClr val="dk1"/>
                </a:solidFill>
                <a:latin typeface="Garamond"/>
                <a:ea typeface="Garamond"/>
                <a:cs typeface="Garamond"/>
                <a:sym typeface="Garamond"/>
              </a:rPr>
              <a:t>Section 13 (1) </a:t>
            </a:r>
            <a:r>
              <a:rPr lang="en-US" sz="3200" i="0">
                <a:solidFill>
                  <a:schemeClr val="dk1"/>
                </a:solidFill>
                <a:latin typeface="Garamond"/>
                <a:ea typeface="Garamond"/>
                <a:cs typeface="Garamond"/>
                <a:sym typeface="Garamond"/>
              </a:rPr>
              <a:t>A promoter shall not accept a sum </a:t>
            </a:r>
            <a:r>
              <a:rPr lang="en-US" sz="3200" i="0" u="sng">
                <a:solidFill>
                  <a:schemeClr val="dk1"/>
                </a:solidFill>
                <a:latin typeface="Garamond"/>
                <a:ea typeface="Garamond"/>
                <a:cs typeface="Garamond"/>
                <a:sym typeface="Garamond"/>
              </a:rPr>
              <a:t>more than ten per cent </a:t>
            </a:r>
            <a:r>
              <a:rPr lang="en-US" sz="3200" i="0">
                <a:solidFill>
                  <a:schemeClr val="dk1"/>
                </a:solidFill>
                <a:latin typeface="Garamond"/>
                <a:ea typeface="Garamond"/>
                <a:cs typeface="Garamond"/>
                <a:sym typeface="Garamond"/>
              </a:rPr>
              <a:t>of the cost of the apartment, plot, or building as the case may be, as an advance payment or an application fee, from a person without first </a:t>
            </a:r>
            <a:r>
              <a:rPr lang="en-US" sz="3200" i="0" u="sng">
                <a:solidFill>
                  <a:schemeClr val="dk1"/>
                </a:solidFill>
                <a:latin typeface="Garamond"/>
                <a:ea typeface="Garamond"/>
                <a:cs typeface="Garamond"/>
                <a:sym typeface="Garamond"/>
              </a:rPr>
              <a:t>entering into</a:t>
            </a:r>
            <a:r>
              <a:rPr lang="en-US" sz="3200" i="0">
                <a:solidFill>
                  <a:schemeClr val="dk1"/>
                </a:solidFill>
                <a:latin typeface="Garamond"/>
                <a:ea typeface="Garamond"/>
                <a:cs typeface="Garamond"/>
                <a:sym typeface="Garamond"/>
              </a:rPr>
              <a:t> a </a:t>
            </a:r>
            <a:r>
              <a:rPr lang="en-US" sz="3200" i="0" u="sng">
                <a:solidFill>
                  <a:schemeClr val="dk1"/>
                </a:solidFill>
                <a:latin typeface="Garamond"/>
                <a:ea typeface="Garamond"/>
                <a:cs typeface="Garamond"/>
                <a:sym typeface="Garamond"/>
              </a:rPr>
              <a:t>written agreement</a:t>
            </a:r>
            <a:r>
              <a:rPr lang="en-US" sz="3200" i="0">
                <a:solidFill>
                  <a:schemeClr val="dk1"/>
                </a:solidFill>
                <a:latin typeface="Garamond"/>
                <a:ea typeface="Garamond"/>
                <a:cs typeface="Garamond"/>
                <a:sym typeface="Garamond"/>
              </a:rPr>
              <a:t> for sale with such person and </a:t>
            </a:r>
            <a:r>
              <a:rPr lang="en-US" sz="3200" i="0" u="sng">
                <a:solidFill>
                  <a:schemeClr val="dk1"/>
                </a:solidFill>
                <a:latin typeface="Garamond"/>
                <a:ea typeface="Garamond"/>
                <a:cs typeface="Garamond"/>
                <a:sym typeface="Garamond"/>
              </a:rPr>
              <a:t>register the said agreement</a:t>
            </a:r>
            <a:r>
              <a:rPr lang="en-US" sz="3200" i="0">
                <a:solidFill>
                  <a:schemeClr val="dk1"/>
                </a:solidFill>
                <a:latin typeface="Garamond"/>
                <a:ea typeface="Garamond"/>
                <a:cs typeface="Garamond"/>
                <a:sym typeface="Garamond"/>
              </a:rPr>
              <a:t> for sale, under any law for the time being in force.</a:t>
            </a:r>
            <a:endParaRPr lang="en-US" i="0"/>
          </a:p>
        </p:txBody>
      </p:sp>
    </p:spTree>
    <p:extLst>
      <p:ext uri="{BB962C8B-B14F-4D97-AF65-F5344CB8AC3E}">
        <p14:creationId xmlns:p14="http://schemas.microsoft.com/office/powerpoint/2010/main" val="451017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4" name="Google Shape;557;p53"/>
          <p:cNvSpPr txBox="1">
            <a:spLocks/>
          </p:cNvSpPr>
          <p:nvPr/>
        </p:nvSpPr>
        <p:spPr>
          <a:xfrm>
            <a:off x="1302932" y="652919"/>
            <a:ext cx="9486900" cy="537854"/>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512763" indent="-512763">
              <a:buSzPts val="2000"/>
              <a:buFont typeface="Garamond"/>
              <a:buNone/>
            </a:pPr>
            <a:r>
              <a:rPr lang="en-US" sz="2400" b="1" dirty="0">
                <a:latin typeface="Garamond"/>
                <a:ea typeface="Garamond"/>
                <a:cs typeface="Garamond"/>
                <a:sym typeface="Garamond"/>
              </a:rPr>
              <a:t>AGREEMENT FOR SALE - AOS</a:t>
            </a:r>
          </a:p>
        </p:txBody>
      </p:sp>
      <p:sp>
        <p:nvSpPr>
          <p:cNvPr id="6" name="Google Shape;558;p53"/>
          <p:cNvSpPr txBox="1">
            <a:spLocks/>
          </p:cNvSpPr>
          <p:nvPr/>
        </p:nvSpPr>
        <p:spPr>
          <a:xfrm>
            <a:off x="1302932" y="1424958"/>
            <a:ext cx="9486901" cy="470993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marL="0" indent="0" algn="just">
              <a:spcBef>
                <a:spcPts val="0"/>
              </a:spcBef>
              <a:buClr>
                <a:schemeClr val="dk1"/>
              </a:buClr>
              <a:buSzPts val="1960"/>
            </a:pPr>
            <a:r>
              <a:rPr lang="en-US" i="0" u="sng" dirty="0">
                <a:solidFill>
                  <a:schemeClr val="dk1"/>
                </a:solidFill>
                <a:latin typeface="Garamond"/>
                <a:ea typeface="Garamond"/>
                <a:cs typeface="Garamond"/>
                <a:sym typeface="Garamond"/>
              </a:rPr>
              <a:t>Section 13 (2) </a:t>
            </a:r>
            <a:r>
              <a:rPr lang="en-US" i="0" dirty="0">
                <a:solidFill>
                  <a:schemeClr val="dk1"/>
                </a:solidFill>
                <a:latin typeface="Garamond"/>
                <a:ea typeface="Garamond"/>
                <a:cs typeface="Garamond"/>
                <a:sym typeface="Garamond"/>
              </a:rPr>
              <a:t>The agreement for sale referred to in sub-section (1) shall be in such </a:t>
            </a:r>
            <a:r>
              <a:rPr lang="en-US" i="0" u="sng" dirty="0">
                <a:solidFill>
                  <a:schemeClr val="dk1"/>
                </a:solidFill>
                <a:latin typeface="Garamond"/>
                <a:ea typeface="Garamond"/>
                <a:cs typeface="Garamond"/>
                <a:sym typeface="Garamond"/>
              </a:rPr>
              <a:t>form</a:t>
            </a:r>
            <a:r>
              <a:rPr lang="en-US" i="0" dirty="0">
                <a:solidFill>
                  <a:schemeClr val="dk1"/>
                </a:solidFill>
                <a:latin typeface="Garamond"/>
                <a:ea typeface="Garamond"/>
                <a:cs typeface="Garamond"/>
                <a:sym typeface="Garamond"/>
              </a:rPr>
              <a:t> as may be </a:t>
            </a:r>
            <a:r>
              <a:rPr lang="en-US" i="0" u="sng" dirty="0">
                <a:solidFill>
                  <a:schemeClr val="dk1"/>
                </a:solidFill>
                <a:latin typeface="Garamond"/>
                <a:ea typeface="Garamond"/>
                <a:cs typeface="Garamond"/>
                <a:sym typeface="Garamond"/>
              </a:rPr>
              <a:t>prescribed</a:t>
            </a:r>
            <a:r>
              <a:rPr lang="en-US" i="0" dirty="0">
                <a:solidFill>
                  <a:schemeClr val="dk1"/>
                </a:solidFill>
                <a:latin typeface="Garamond"/>
                <a:ea typeface="Garamond"/>
                <a:cs typeface="Garamond"/>
                <a:sym typeface="Garamond"/>
              </a:rPr>
              <a:t> and shall </a:t>
            </a:r>
            <a:r>
              <a:rPr lang="en-US" i="0" u="sng" dirty="0">
                <a:solidFill>
                  <a:schemeClr val="dk1"/>
                </a:solidFill>
                <a:latin typeface="Garamond"/>
                <a:ea typeface="Garamond"/>
                <a:cs typeface="Garamond"/>
                <a:sym typeface="Garamond"/>
              </a:rPr>
              <a:t>specify</a:t>
            </a:r>
            <a:r>
              <a:rPr lang="en-US" i="0" dirty="0">
                <a:solidFill>
                  <a:schemeClr val="dk1"/>
                </a:solidFill>
                <a:latin typeface="Garamond"/>
                <a:ea typeface="Garamond"/>
                <a:cs typeface="Garamond"/>
                <a:sym typeface="Garamond"/>
              </a:rPr>
              <a:t> the </a:t>
            </a:r>
            <a:r>
              <a:rPr lang="en-US" i="0" u="sng" dirty="0">
                <a:solidFill>
                  <a:schemeClr val="dk1"/>
                </a:solidFill>
                <a:latin typeface="Garamond"/>
                <a:ea typeface="Garamond"/>
                <a:cs typeface="Garamond"/>
                <a:sym typeface="Garamond"/>
              </a:rPr>
              <a:t>particulars of development</a:t>
            </a:r>
            <a:r>
              <a:rPr lang="en-US" i="0" dirty="0">
                <a:solidFill>
                  <a:schemeClr val="dk1"/>
                </a:solidFill>
                <a:latin typeface="Garamond"/>
                <a:ea typeface="Garamond"/>
                <a:cs typeface="Garamond"/>
                <a:sym typeface="Garamond"/>
              </a:rPr>
              <a:t> of the project including the </a:t>
            </a:r>
            <a:r>
              <a:rPr lang="en-US" i="0" u="sng" dirty="0">
                <a:solidFill>
                  <a:schemeClr val="dk1"/>
                </a:solidFill>
                <a:latin typeface="Garamond"/>
                <a:ea typeface="Garamond"/>
                <a:cs typeface="Garamond"/>
                <a:sym typeface="Garamond"/>
              </a:rPr>
              <a:t>construction of building</a:t>
            </a:r>
            <a:r>
              <a:rPr lang="en-US" i="0" dirty="0">
                <a:solidFill>
                  <a:schemeClr val="dk1"/>
                </a:solidFill>
                <a:latin typeface="Garamond"/>
                <a:ea typeface="Garamond"/>
                <a:cs typeface="Garamond"/>
                <a:sym typeface="Garamond"/>
              </a:rPr>
              <a:t> and apartments, along with </a:t>
            </a:r>
            <a:r>
              <a:rPr lang="en-US" i="0" u="sng" dirty="0">
                <a:solidFill>
                  <a:schemeClr val="dk1"/>
                </a:solidFill>
                <a:latin typeface="Garamond"/>
                <a:ea typeface="Garamond"/>
                <a:cs typeface="Garamond"/>
                <a:sym typeface="Garamond"/>
              </a:rPr>
              <a:t>specifications</a:t>
            </a:r>
            <a:r>
              <a:rPr lang="en-US" i="0" dirty="0">
                <a:solidFill>
                  <a:schemeClr val="dk1"/>
                </a:solidFill>
                <a:latin typeface="Garamond"/>
                <a:ea typeface="Garamond"/>
                <a:cs typeface="Garamond"/>
                <a:sym typeface="Garamond"/>
              </a:rPr>
              <a:t> and </a:t>
            </a:r>
            <a:r>
              <a:rPr lang="en-US" i="0" u="sng" dirty="0">
                <a:solidFill>
                  <a:schemeClr val="dk1"/>
                </a:solidFill>
                <a:latin typeface="Garamond"/>
                <a:ea typeface="Garamond"/>
                <a:cs typeface="Garamond"/>
                <a:sym typeface="Garamond"/>
              </a:rPr>
              <a:t>internal development works</a:t>
            </a:r>
            <a:r>
              <a:rPr lang="en-US" i="0" dirty="0">
                <a:solidFill>
                  <a:schemeClr val="dk1"/>
                </a:solidFill>
                <a:latin typeface="Garamond"/>
                <a:ea typeface="Garamond"/>
                <a:cs typeface="Garamond"/>
                <a:sym typeface="Garamond"/>
              </a:rPr>
              <a:t> and </a:t>
            </a:r>
            <a:r>
              <a:rPr lang="en-US" i="0" u="sng" dirty="0">
                <a:solidFill>
                  <a:schemeClr val="dk1"/>
                </a:solidFill>
                <a:latin typeface="Garamond"/>
                <a:ea typeface="Garamond"/>
                <a:cs typeface="Garamond"/>
                <a:sym typeface="Garamond"/>
              </a:rPr>
              <a:t>external development works</a:t>
            </a:r>
            <a:r>
              <a:rPr lang="en-US" i="0" dirty="0">
                <a:solidFill>
                  <a:schemeClr val="dk1"/>
                </a:solidFill>
                <a:latin typeface="Garamond"/>
                <a:ea typeface="Garamond"/>
                <a:cs typeface="Garamond"/>
                <a:sym typeface="Garamond"/>
              </a:rPr>
              <a:t>, the </a:t>
            </a:r>
            <a:r>
              <a:rPr lang="en-US" i="0" u="sng" dirty="0">
                <a:solidFill>
                  <a:schemeClr val="dk1"/>
                </a:solidFill>
                <a:latin typeface="Garamond"/>
                <a:ea typeface="Garamond"/>
                <a:cs typeface="Garamond"/>
                <a:sym typeface="Garamond"/>
              </a:rPr>
              <a:t>dates and the manner</a:t>
            </a:r>
            <a:r>
              <a:rPr lang="en-US" i="0" dirty="0">
                <a:solidFill>
                  <a:schemeClr val="dk1"/>
                </a:solidFill>
                <a:latin typeface="Garamond"/>
                <a:ea typeface="Garamond"/>
                <a:cs typeface="Garamond"/>
                <a:sym typeface="Garamond"/>
              </a:rPr>
              <a:t> by which </a:t>
            </a:r>
            <a:r>
              <a:rPr lang="en-US" i="0" u="sng" dirty="0">
                <a:solidFill>
                  <a:schemeClr val="dk1"/>
                </a:solidFill>
                <a:latin typeface="Garamond"/>
                <a:ea typeface="Garamond"/>
                <a:cs typeface="Garamond"/>
                <a:sym typeface="Garamond"/>
              </a:rPr>
              <a:t>payments</a:t>
            </a:r>
            <a:r>
              <a:rPr lang="en-US" i="0" dirty="0">
                <a:solidFill>
                  <a:schemeClr val="dk1"/>
                </a:solidFill>
                <a:latin typeface="Garamond"/>
                <a:ea typeface="Garamond"/>
                <a:cs typeface="Garamond"/>
                <a:sym typeface="Garamond"/>
              </a:rPr>
              <a:t> towards the cost of the apartment, plot or building, as the case may be, are to be made by the allottees and the </a:t>
            </a:r>
            <a:r>
              <a:rPr lang="en-US" i="0" u="sng" dirty="0">
                <a:solidFill>
                  <a:schemeClr val="dk1"/>
                </a:solidFill>
                <a:latin typeface="Garamond"/>
                <a:ea typeface="Garamond"/>
                <a:cs typeface="Garamond"/>
                <a:sym typeface="Garamond"/>
              </a:rPr>
              <a:t>date on which the possession</a:t>
            </a:r>
            <a:r>
              <a:rPr lang="en-US" i="0" dirty="0">
                <a:solidFill>
                  <a:schemeClr val="dk1"/>
                </a:solidFill>
                <a:latin typeface="Garamond"/>
                <a:ea typeface="Garamond"/>
                <a:cs typeface="Garamond"/>
                <a:sym typeface="Garamond"/>
              </a:rPr>
              <a:t> of the apartment, plot or building is to be handed over, the </a:t>
            </a:r>
            <a:r>
              <a:rPr lang="en-US" i="0" u="sng" dirty="0">
                <a:solidFill>
                  <a:schemeClr val="dk1"/>
                </a:solidFill>
                <a:latin typeface="Garamond"/>
                <a:ea typeface="Garamond"/>
                <a:cs typeface="Garamond"/>
                <a:sym typeface="Garamond"/>
              </a:rPr>
              <a:t>rates of interest payable</a:t>
            </a:r>
            <a:r>
              <a:rPr lang="en-US" i="0" dirty="0">
                <a:solidFill>
                  <a:schemeClr val="dk1"/>
                </a:solidFill>
                <a:latin typeface="Garamond"/>
                <a:ea typeface="Garamond"/>
                <a:cs typeface="Garamond"/>
                <a:sym typeface="Garamond"/>
              </a:rPr>
              <a:t> by the promoter to the allottee and the allottee to the promoter in case of default, and such other particulars, as may be prescribed.</a:t>
            </a:r>
            <a:endParaRPr lang="en-US" sz="2000" i="0" dirty="0"/>
          </a:p>
        </p:txBody>
      </p:sp>
    </p:spTree>
    <p:extLst>
      <p:ext uri="{BB962C8B-B14F-4D97-AF65-F5344CB8AC3E}">
        <p14:creationId xmlns:p14="http://schemas.microsoft.com/office/powerpoint/2010/main" val="303912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4" name="Google Shape;557;p53"/>
          <p:cNvSpPr txBox="1">
            <a:spLocks/>
          </p:cNvSpPr>
          <p:nvPr/>
        </p:nvSpPr>
        <p:spPr>
          <a:xfrm>
            <a:off x="1349585" y="839531"/>
            <a:ext cx="9486900" cy="537854"/>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512763" indent="-512763">
              <a:buSzPts val="2000"/>
              <a:buFont typeface="Garamond"/>
              <a:buNone/>
            </a:pPr>
            <a:r>
              <a:rPr lang="en-US" sz="2000" dirty="0">
                <a:latin typeface="Garamond"/>
                <a:ea typeface="Garamond"/>
                <a:cs typeface="Garamond"/>
                <a:sym typeface="Garamond"/>
              </a:rPr>
              <a:t>WB RERA Rule 9- AGREEMENT FOR SALE -</a:t>
            </a:r>
            <a:endParaRPr lang="en-US" sz="2000" b="1" dirty="0">
              <a:latin typeface="Garamond"/>
              <a:ea typeface="Garamond"/>
              <a:cs typeface="Garamond"/>
              <a:sym typeface="Garamond"/>
            </a:endParaRPr>
          </a:p>
        </p:txBody>
      </p:sp>
      <p:sp>
        <p:nvSpPr>
          <p:cNvPr id="6" name="Google Shape;558;p53"/>
          <p:cNvSpPr txBox="1">
            <a:spLocks/>
          </p:cNvSpPr>
          <p:nvPr/>
        </p:nvSpPr>
        <p:spPr>
          <a:xfrm>
            <a:off x="1349585" y="1611570"/>
            <a:ext cx="9486901" cy="470993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marL="0" indent="0" algn="just">
              <a:spcBef>
                <a:spcPts val="0"/>
              </a:spcBef>
              <a:buClr>
                <a:schemeClr val="dk1"/>
              </a:buClr>
              <a:buSzPts val="1960"/>
            </a:pPr>
            <a:endParaRPr lang="en-IN" i="0" dirty="0">
              <a:latin typeface="Garamond" panose="02020404030301010803" pitchFamily="18" charset="0"/>
            </a:endParaRPr>
          </a:p>
          <a:p>
            <a:pPr marL="0" indent="0" algn="just">
              <a:spcBef>
                <a:spcPts val="0"/>
              </a:spcBef>
              <a:buClr>
                <a:schemeClr val="dk1"/>
              </a:buClr>
              <a:buSzPts val="1960"/>
            </a:pPr>
            <a:r>
              <a:rPr lang="en-US" i="0" dirty="0">
                <a:latin typeface="Garamond" panose="02020404030301010803" pitchFamily="18" charset="0"/>
              </a:rPr>
              <a:t>WB RERA Rule 9(1) For the purpose of sub-section (2) of section 13 of the Act, the </a:t>
            </a:r>
            <a:r>
              <a:rPr lang="en-US" i="0" u="sng" dirty="0">
                <a:latin typeface="Garamond" panose="02020404030301010803" pitchFamily="18" charset="0"/>
              </a:rPr>
              <a:t>agreement for sale </a:t>
            </a:r>
            <a:r>
              <a:rPr lang="en-US" i="0" dirty="0">
                <a:latin typeface="Garamond" panose="02020404030301010803" pitchFamily="18" charset="0"/>
              </a:rPr>
              <a:t>shall be in the Form in Annexure ‘A’ – </a:t>
            </a:r>
          </a:p>
          <a:p>
            <a:pPr marL="0" indent="0" algn="just">
              <a:spcBef>
                <a:spcPts val="0"/>
              </a:spcBef>
              <a:buClr>
                <a:schemeClr val="dk1"/>
              </a:buClr>
              <a:buSzPts val="1960"/>
            </a:pPr>
            <a:endParaRPr lang="en-US" i="0" dirty="0">
              <a:latin typeface="Garamond" panose="02020404030301010803" pitchFamily="18" charset="0"/>
            </a:endParaRPr>
          </a:p>
          <a:p>
            <a:pPr marL="0" indent="0" algn="just">
              <a:spcBef>
                <a:spcPts val="0"/>
              </a:spcBef>
              <a:buClr>
                <a:schemeClr val="dk1"/>
              </a:buClr>
              <a:buSzPts val="1960"/>
            </a:pPr>
            <a:r>
              <a:rPr lang="en-US" i="0" dirty="0">
                <a:latin typeface="Garamond" panose="02020404030301010803" pitchFamily="18" charset="0"/>
              </a:rPr>
              <a:t>WB RERA Rule 9(2) Any application letter, allotment letter or any other document signed by the </a:t>
            </a:r>
            <a:r>
              <a:rPr lang="en-US" i="0" dirty="0" err="1">
                <a:latin typeface="Garamond" panose="02020404030301010803" pitchFamily="18" charset="0"/>
              </a:rPr>
              <a:t>allottee</a:t>
            </a:r>
            <a:r>
              <a:rPr lang="en-US" i="0" dirty="0">
                <a:latin typeface="Garamond" panose="02020404030301010803" pitchFamily="18" charset="0"/>
              </a:rPr>
              <a:t>, in respect of the apartment, plot or building, prior to the execution and registration of the agreement for sale for such apartment, plot or building, as the case may be, shall not be construed to limit the rights and interests of the </a:t>
            </a:r>
            <a:r>
              <a:rPr lang="en-US" i="0" dirty="0" err="1">
                <a:latin typeface="Garamond" panose="02020404030301010803" pitchFamily="18" charset="0"/>
              </a:rPr>
              <a:t>allottee</a:t>
            </a:r>
            <a:r>
              <a:rPr lang="en-US" i="0" dirty="0">
                <a:latin typeface="Garamond" panose="02020404030301010803" pitchFamily="18" charset="0"/>
              </a:rPr>
              <a:t> under the agreement for sale or under the Act or the rules or the regulations made thereunder.</a:t>
            </a:r>
          </a:p>
        </p:txBody>
      </p:sp>
    </p:spTree>
    <p:extLst>
      <p:ext uri="{BB962C8B-B14F-4D97-AF65-F5344CB8AC3E}">
        <p14:creationId xmlns:p14="http://schemas.microsoft.com/office/powerpoint/2010/main" val="1027948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4" name="Google Shape;557;p53"/>
          <p:cNvSpPr txBox="1">
            <a:spLocks/>
          </p:cNvSpPr>
          <p:nvPr/>
        </p:nvSpPr>
        <p:spPr>
          <a:xfrm>
            <a:off x="1330923" y="522290"/>
            <a:ext cx="9486900" cy="537854"/>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512763" indent="-512763">
              <a:buSzPts val="2000"/>
              <a:buFont typeface="Garamond"/>
              <a:buNone/>
            </a:pPr>
            <a:r>
              <a:rPr lang="en-US" sz="2000" dirty="0">
                <a:latin typeface="Garamond"/>
                <a:ea typeface="Garamond"/>
                <a:cs typeface="Garamond"/>
                <a:sym typeface="Garamond"/>
              </a:rPr>
              <a:t>WB RERA Rule 9- AGREEMENT FOR SALE -</a:t>
            </a:r>
            <a:endParaRPr lang="en-US" sz="2000" b="1" dirty="0">
              <a:latin typeface="Garamond"/>
              <a:ea typeface="Garamond"/>
              <a:cs typeface="Garamond"/>
              <a:sym typeface="Garamond"/>
            </a:endParaRPr>
          </a:p>
        </p:txBody>
      </p:sp>
      <p:sp>
        <p:nvSpPr>
          <p:cNvPr id="6" name="Google Shape;558;p53"/>
          <p:cNvSpPr txBox="1">
            <a:spLocks/>
          </p:cNvSpPr>
          <p:nvPr/>
        </p:nvSpPr>
        <p:spPr>
          <a:xfrm>
            <a:off x="1349585" y="1611570"/>
            <a:ext cx="9486901" cy="470993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marL="0" indent="0" algn="just">
              <a:spcBef>
                <a:spcPts val="0"/>
              </a:spcBef>
              <a:buClr>
                <a:schemeClr val="dk1"/>
              </a:buClr>
              <a:buSzPts val="1960"/>
            </a:pPr>
            <a:endParaRPr lang="en-IN" i="0" dirty="0">
              <a:latin typeface="Garamond" panose="02020404030301010803" pitchFamily="18" charset="0"/>
            </a:endParaRPr>
          </a:p>
          <a:p>
            <a:pPr marL="0" indent="0" algn="just">
              <a:spcBef>
                <a:spcPts val="0"/>
              </a:spcBef>
              <a:buClr>
                <a:schemeClr val="dk1"/>
              </a:buClr>
              <a:buSzPts val="1960"/>
            </a:pPr>
            <a:r>
              <a:rPr lang="en-US" i="0" dirty="0">
                <a:latin typeface="Garamond" panose="02020404030301010803" pitchFamily="18" charset="0"/>
              </a:rPr>
              <a:t>WB RERA Rule 9(3) The Promoter shall not make any additions and alterations beyond the extent of 5(five) percent in the sanctioned plans, layout plans and specifications and the nature of fixtures, fittings and amenities described therein in respect of the apartment, plot or building, as the case may be, without the previous written consent of the </a:t>
            </a:r>
            <a:r>
              <a:rPr lang="en-US" i="0" dirty="0" err="1">
                <a:latin typeface="Garamond" panose="02020404030301010803" pitchFamily="18" charset="0"/>
              </a:rPr>
              <a:t>Allottee</a:t>
            </a:r>
            <a:endParaRPr lang="en-US" i="0" dirty="0">
              <a:latin typeface="Garamond" panose="02020404030301010803" pitchFamily="18" charset="0"/>
            </a:endParaRPr>
          </a:p>
          <a:p>
            <a:pPr marL="0" indent="0" algn="just">
              <a:spcBef>
                <a:spcPts val="0"/>
              </a:spcBef>
              <a:buClr>
                <a:schemeClr val="dk1"/>
              </a:buClr>
              <a:buSzPts val="1960"/>
            </a:pPr>
            <a:endParaRPr lang="en-US" i="0" dirty="0">
              <a:latin typeface="Garamond" panose="02020404030301010803" pitchFamily="18" charset="0"/>
            </a:endParaRPr>
          </a:p>
          <a:p>
            <a:pPr marL="0" indent="0" algn="just">
              <a:spcBef>
                <a:spcPts val="0"/>
              </a:spcBef>
              <a:buClr>
                <a:schemeClr val="dk1"/>
              </a:buClr>
              <a:buSzPts val="1960"/>
            </a:pPr>
            <a:endParaRPr lang="en-US" i="0" dirty="0">
              <a:latin typeface="Garamond" panose="02020404030301010803" pitchFamily="18" charset="0"/>
            </a:endParaRPr>
          </a:p>
        </p:txBody>
      </p:sp>
    </p:spTree>
    <p:extLst>
      <p:ext uri="{BB962C8B-B14F-4D97-AF65-F5344CB8AC3E}">
        <p14:creationId xmlns:p14="http://schemas.microsoft.com/office/powerpoint/2010/main" val="2535521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pic>
        <p:nvPicPr>
          <p:cNvPr id="3" name="Picture 2" descr="New authority formed to speed up &lt;strong&gt;court&lt;/strong&gt; &lt;strong&gt;rulings&lt;/strong&gt; | What's Goin On Qat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33" y="155448"/>
            <a:ext cx="10058400" cy="6702552"/>
          </a:xfrm>
          <a:prstGeom prst="rect">
            <a:avLst/>
          </a:prstGeom>
        </p:spPr>
      </p:pic>
      <p:sp>
        <p:nvSpPr>
          <p:cNvPr id="2" name="Rectangle 1"/>
          <p:cNvSpPr/>
          <p:nvPr/>
        </p:nvSpPr>
        <p:spPr>
          <a:xfrm>
            <a:off x="723120" y="5472051"/>
            <a:ext cx="10584026" cy="76944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4400" b="1" dirty="0">
                <a:latin typeface="Book Antiqua" panose="02040602050305030304" pitchFamily="18" charset="0"/>
                <a:ea typeface="Calibri" panose="020F0502020204030204" pitchFamily="34" charset="0"/>
                <a:cs typeface="Times New Roman" panose="02020603050405020304" pitchFamily="18" charset="0"/>
              </a:rPr>
              <a:t>OTHER JUDICIAL RULINGS</a:t>
            </a:r>
            <a:endParaRPr lang="en-IN" sz="4400" b="1" dirty="0"/>
          </a:p>
        </p:txBody>
      </p:sp>
    </p:spTree>
    <p:extLst>
      <p:ext uri="{BB962C8B-B14F-4D97-AF65-F5344CB8AC3E}">
        <p14:creationId xmlns:p14="http://schemas.microsoft.com/office/powerpoint/2010/main" val="3956071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6" name="Rectangle 5"/>
          <p:cNvSpPr/>
          <p:nvPr/>
        </p:nvSpPr>
        <p:spPr>
          <a:xfrm>
            <a:off x="3291171" y="403080"/>
            <a:ext cx="5778184" cy="553357"/>
          </a:xfrm>
          <a:prstGeom prst="rect">
            <a:avLst/>
          </a:prstGeom>
        </p:spPr>
        <p:txBody>
          <a:bodyPr wrap="square">
            <a:spAutoFit/>
          </a:bodyPr>
          <a:lstStyle/>
          <a:p>
            <a:pPr algn="just">
              <a:lnSpc>
                <a:spcPct val="107000"/>
              </a:lnSpc>
              <a:spcAft>
                <a:spcPts val="800"/>
              </a:spcAft>
            </a:pPr>
            <a:r>
              <a:rPr lang="en-IN" sz="2800" b="1" u="sng" dirty="0">
                <a:latin typeface="Book Antiqua" panose="02040602050305030304" pitchFamily="18" charset="0"/>
                <a:ea typeface="Calibri" panose="020F0502020204030204" pitchFamily="34" charset="0"/>
                <a:cs typeface="Times New Roman" panose="02020603050405020304" pitchFamily="18" charset="0"/>
              </a:rPr>
              <a:t>Judgements by the WBREAT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446583076"/>
              </p:ext>
            </p:extLst>
          </p:nvPr>
        </p:nvGraphicFramePr>
        <p:xfrm>
          <a:off x="579120" y="1045029"/>
          <a:ext cx="10769599" cy="5260765"/>
        </p:xfrm>
        <a:graphic>
          <a:graphicData uri="http://schemas.openxmlformats.org/drawingml/2006/table">
            <a:tbl>
              <a:tblPr firstRow="1" firstCol="1" bandRow="1">
                <a:tableStyleId>{F2DE63D5-997A-4646-A377-4702673A728D}</a:tableStyleId>
              </a:tblPr>
              <a:tblGrid>
                <a:gridCol w="1584960">
                  <a:extLst>
                    <a:ext uri="{9D8B030D-6E8A-4147-A177-3AD203B41FA5}">
                      <a16:colId xmlns:a16="http://schemas.microsoft.com/office/drawing/2014/main" val="1254063118"/>
                    </a:ext>
                  </a:extLst>
                </a:gridCol>
                <a:gridCol w="2357120">
                  <a:extLst>
                    <a:ext uri="{9D8B030D-6E8A-4147-A177-3AD203B41FA5}">
                      <a16:colId xmlns:a16="http://schemas.microsoft.com/office/drawing/2014/main" val="914876590"/>
                    </a:ext>
                  </a:extLst>
                </a:gridCol>
                <a:gridCol w="4135118">
                  <a:extLst>
                    <a:ext uri="{9D8B030D-6E8A-4147-A177-3AD203B41FA5}">
                      <a16:colId xmlns:a16="http://schemas.microsoft.com/office/drawing/2014/main" val="3137741257"/>
                    </a:ext>
                  </a:extLst>
                </a:gridCol>
                <a:gridCol w="2692401">
                  <a:extLst>
                    <a:ext uri="{9D8B030D-6E8A-4147-A177-3AD203B41FA5}">
                      <a16:colId xmlns:a16="http://schemas.microsoft.com/office/drawing/2014/main" val="3070845385"/>
                    </a:ext>
                  </a:extLst>
                </a:gridCol>
              </a:tblGrid>
              <a:tr h="303849">
                <a:tc>
                  <a:txBody>
                    <a:bodyPr/>
                    <a:lstStyle/>
                    <a:p>
                      <a:pPr algn="just">
                        <a:lnSpc>
                          <a:spcPct val="107000"/>
                        </a:lnSpc>
                        <a:spcAft>
                          <a:spcPts val="0"/>
                        </a:spcAft>
                      </a:pPr>
                      <a:r>
                        <a:rPr lang="en-IN" sz="1400" dirty="0">
                          <a:effectLst/>
                          <a:latin typeface="Garamond" panose="02020404030301010803" pitchFamily="18" charset="0"/>
                        </a:rPr>
                        <a:t>Complaint No.</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Parties to the case</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Issue </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Decisions</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9400579"/>
                  </a:ext>
                </a:extLst>
              </a:tr>
              <a:tr h="2100527">
                <a:tc>
                  <a:txBody>
                    <a:bodyPr/>
                    <a:lstStyle/>
                    <a:p>
                      <a:pPr algn="just">
                        <a:lnSpc>
                          <a:spcPct val="107000"/>
                        </a:lnSpc>
                        <a:spcAft>
                          <a:spcPts val="0"/>
                        </a:spcAft>
                      </a:pPr>
                      <a:r>
                        <a:rPr lang="en-IN" sz="1400" dirty="0">
                          <a:effectLst/>
                          <a:latin typeface="Garamond" panose="02020404030301010803" pitchFamily="18" charset="0"/>
                        </a:rPr>
                        <a:t>WBRERA / COM000934</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dirty="0">
                          <a:effectLst/>
                          <a:latin typeface="Garamond" panose="02020404030301010803" pitchFamily="18" charset="0"/>
                        </a:rPr>
                        <a:t>Yes Bank Limited vs Mega Resources Ltd and Ideal Real Estates (P) Ltd</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dirty="0">
                          <a:effectLst/>
                          <a:latin typeface="Garamond" panose="02020404030301010803" pitchFamily="18" charset="0"/>
                        </a:rPr>
                        <a:t>1.While the customer entered into the sale agreement, there was nothing in the records of the learned Regulatory Authority/WBHIRA that any mortgage had been created and obtained the possession of the apartment.</a:t>
                      </a:r>
                    </a:p>
                    <a:p>
                      <a:pPr algn="just">
                        <a:lnSpc>
                          <a:spcPct val="107000"/>
                        </a:lnSpc>
                        <a:spcAft>
                          <a:spcPts val="0"/>
                        </a:spcAft>
                      </a:pPr>
                      <a:r>
                        <a:rPr lang="en-IN" sz="1400" dirty="0">
                          <a:effectLst/>
                          <a:latin typeface="Garamond" panose="02020404030301010803" pitchFamily="18" charset="0"/>
                        </a:rPr>
                        <a:t> </a:t>
                      </a:r>
                    </a:p>
                    <a:p>
                      <a:pPr algn="just">
                        <a:lnSpc>
                          <a:spcPct val="107000"/>
                        </a:lnSpc>
                        <a:spcAft>
                          <a:spcPts val="0"/>
                        </a:spcAft>
                      </a:pPr>
                      <a:r>
                        <a:rPr lang="en-IN" sz="1400" dirty="0">
                          <a:effectLst/>
                          <a:latin typeface="Garamond" panose="02020404030301010803" pitchFamily="18" charset="0"/>
                        </a:rPr>
                        <a:t>2.Later Debts Recovery Tribunal passed the order against the promoter. Promoter has taken and loan from the yes bank and the account became NPA.</a:t>
                      </a:r>
                    </a:p>
                    <a:p>
                      <a:pPr algn="just">
                        <a:lnSpc>
                          <a:spcPct val="107000"/>
                        </a:lnSpc>
                        <a:spcAft>
                          <a:spcPts val="0"/>
                        </a:spcAft>
                      </a:pPr>
                      <a:r>
                        <a:rPr lang="en-IN" sz="1400" dirty="0">
                          <a:effectLst/>
                          <a:latin typeface="Garamond" panose="02020404030301010803" pitchFamily="18" charset="0"/>
                        </a:rPr>
                        <a:t> </a:t>
                      </a:r>
                    </a:p>
                    <a:p>
                      <a:pPr algn="just">
                        <a:lnSpc>
                          <a:spcPct val="107000"/>
                        </a:lnSpc>
                        <a:spcAft>
                          <a:spcPts val="0"/>
                        </a:spcAft>
                      </a:pPr>
                      <a:r>
                        <a:rPr lang="en-IN" sz="1400" dirty="0">
                          <a:effectLst/>
                          <a:latin typeface="Garamond" panose="02020404030301010803" pitchFamily="18" charset="0"/>
                        </a:rPr>
                        <a:t>3.Without the permission/two third confirmation of the </a:t>
                      </a:r>
                      <a:r>
                        <a:rPr lang="en-IN" sz="1400" dirty="0" err="1">
                          <a:effectLst/>
                          <a:latin typeface="Garamond" panose="02020404030301010803" pitchFamily="18" charset="0"/>
                        </a:rPr>
                        <a:t>allottees</a:t>
                      </a:r>
                      <a:r>
                        <a:rPr lang="en-IN" sz="1400" dirty="0">
                          <a:effectLst/>
                          <a:latin typeface="Garamond" panose="02020404030301010803" pitchFamily="18" charset="0"/>
                        </a:rPr>
                        <a:t>, the mortgage has been entered into by the promoter.</a:t>
                      </a:r>
                    </a:p>
                    <a:p>
                      <a:pPr algn="just">
                        <a:lnSpc>
                          <a:spcPct val="107000"/>
                        </a:lnSpc>
                        <a:spcAft>
                          <a:spcPts val="0"/>
                        </a:spcAft>
                      </a:pPr>
                      <a:r>
                        <a:rPr lang="en-IN" sz="1400" dirty="0">
                          <a:effectLst/>
                          <a:latin typeface="Garamond" panose="02020404030301010803" pitchFamily="18" charset="0"/>
                        </a:rPr>
                        <a:t> </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dirty="0">
                          <a:effectLst/>
                          <a:latin typeface="Garamond" panose="02020404030301010803" pitchFamily="18" charset="0"/>
                        </a:rPr>
                        <a:t>1.Directed to stop all proceedings of Yes Bank including notice of auction </a:t>
                      </a:r>
                    </a:p>
                    <a:p>
                      <a:pPr algn="just">
                        <a:lnSpc>
                          <a:spcPct val="107000"/>
                        </a:lnSpc>
                        <a:spcAft>
                          <a:spcPts val="0"/>
                        </a:spcAft>
                      </a:pPr>
                      <a:r>
                        <a:rPr lang="en-IN" sz="1400" dirty="0">
                          <a:effectLst/>
                          <a:latin typeface="Garamond" panose="02020404030301010803" pitchFamily="18" charset="0"/>
                        </a:rPr>
                        <a:t> </a:t>
                      </a:r>
                    </a:p>
                    <a:p>
                      <a:pPr algn="just">
                        <a:lnSpc>
                          <a:spcPct val="107000"/>
                        </a:lnSpc>
                        <a:spcAft>
                          <a:spcPts val="0"/>
                        </a:spcAft>
                      </a:pPr>
                      <a:r>
                        <a:rPr lang="en-IN" sz="1400" dirty="0">
                          <a:effectLst/>
                          <a:latin typeface="Garamond" panose="02020404030301010803" pitchFamily="18" charset="0"/>
                        </a:rPr>
                        <a:t>2.Bank is directed to take steps to vacate the physical possession of the flat</a:t>
                      </a:r>
                    </a:p>
                    <a:p>
                      <a:pPr algn="just">
                        <a:lnSpc>
                          <a:spcPct val="107000"/>
                        </a:lnSpc>
                        <a:spcAft>
                          <a:spcPts val="0"/>
                        </a:spcAft>
                      </a:pPr>
                      <a:r>
                        <a:rPr lang="en-IN" sz="1400" dirty="0">
                          <a:effectLst/>
                          <a:latin typeface="Garamond" panose="02020404030301010803" pitchFamily="18" charset="0"/>
                        </a:rPr>
                        <a:t> </a:t>
                      </a:r>
                    </a:p>
                    <a:p>
                      <a:pPr algn="just">
                        <a:lnSpc>
                          <a:spcPct val="107000"/>
                        </a:lnSpc>
                        <a:spcAft>
                          <a:spcPts val="0"/>
                        </a:spcAft>
                      </a:pPr>
                      <a:r>
                        <a:rPr lang="en-IN" sz="1400" dirty="0">
                          <a:effectLst/>
                          <a:latin typeface="Garamond" panose="02020404030301010803" pitchFamily="18" charset="0"/>
                        </a:rPr>
                        <a:t>3.Any mortgage/charge created in respect of a project, the rights of an allottee shall remain unaffected.</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7338893"/>
                  </a:ext>
                </a:extLst>
              </a:tr>
              <a:tr h="1996355">
                <a:tc>
                  <a:txBody>
                    <a:bodyPr/>
                    <a:lstStyle/>
                    <a:p>
                      <a:pPr algn="just">
                        <a:lnSpc>
                          <a:spcPct val="107000"/>
                        </a:lnSpc>
                        <a:spcAft>
                          <a:spcPts val="0"/>
                        </a:spcAft>
                      </a:pPr>
                      <a:r>
                        <a:rPr lang="en-IN" sz="1400">
                          <a:effectLst/>
                          <a:latin typeface="Garamond" panose="02020404030301010803" pitchFamily="18" charset="0"/>
                        </a:rPr>
                        <a:t>WBRERA/COM000040 &amp; COM000662</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M/s Maa Batai Construction vs Smt. Bharati Das &amp; Asis Das</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1.Relief of termination of agreement of sale and refund the total amount paid with interest and compensation.</a:t>
                      </a:r>
                    </a:p>
                    <a:p>
                      <a:pPr algn="just">
                        <a:lnSpc>
                          <a:spcPct val="107000"/>
                        </a:lnSpc>
                        <a:spcAft>
                          <a:spcPts val="0"/>
                        </a:spcAft>
                      </a:pPr>
                      <a:r>
                        <a:rPr lang="en-IN" sz="1400">
                          <a:effectLst/>
                          <a:latin typeface="Garamond" panose="02020404030301010803" pitchFamily="18" charset="0"/>
                        </a:rPr>
                        <a:t>2. Promoter failed to complete the construction and handover the flat within schedule time </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dirty="0">
                          <a:effectLst/>
                          <a:latin typeface="Garamond" panose="02020404030301010803" pitchFamily="18" charset="0"/>
                        </a:rPr>
                        <a:t>Ordered to refund back principal amount with interest.</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1316092"/>
                  </a:ext>
                </a:extLst>
              </a:tr>
            </a:tbl>
          </a:graphicData>
        </a:graphic>
      </p:graphicFrame>
    </p:spTree>
    <p:extLst>
      <p:ext uri="{BB962C8B-B14F-4D97-AF65-F5344CB8AC3E}">
        <p14:creationId xmlns:p14="http://schemas.microsoft.com/office/powerpoint/2010/main" val="4123303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6254B191-19A6-D99C-38A5-109087101FC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E083531-5EBF-0187-E973-D6706B71EAC4}"/>
              </a:ext>
            </a:extLst>
          </p:cNvPr>
          <p:cNvSpPr/>
          <p:nvPr/>
        </p:nvSpPr>
        <p:spPr>
          <a:xfrm>
            <a:off x="3291171" y="403080"/>
            <a:ext cx="5778184" cy="553357"/>
          </a:xfrm>
          <a:prstGeom prst="rect">
            <a:avLst/>
          </a:prstGeom>
        </p:spPr>
        <p:txBody>
          <a:bodyPr wrap="square">
            <a:spAutoFit/>
          </a:bodyPr>
          <a:lstStyle/>
          <a:p>
            <a:pPr algn="ctr">
              <a:lnSpc>
                <a:spcPct val="107000"/>
              </a:lnSpc>
              <a:spcAft>
                <a:spcPts val="800"/>
              </a:spcAft>
            </a:pPr>
            <a:r>
              <a:rPr lang="en-IN" sz="2800" b="1" u="sng" dirty="0">
                <a:latin typeface="Book Antiqua" panose="02040602050305030304" pitchFamily="18" charset="0"/>
                <a:ea typeface="Calibri" panose="020F0502020204030204" pitchFamily="34" charset="0"/>
                <a:cs typeface="Times New Roman" panose="02020603050405020304" pitchFamily="18" charset="0"/>
              </a:rPr>
              <a:t>Judgements</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2FE333DF-F3E8-1077-7EDE-2360ED46BFF6}"/>
              </a:ext>
            </a:extLst>
          </p:cNvPr>
          <p:cNvGraphicFramePr>
            <a:graphicFrameLocks noGrp="1"/>
          </p:cNvGraphicFramePr>
          <p:nvPr>
            <p:extLst>
              <p:ext uri="{D42A27DB-BD31-4B8C-83A1-F6EECF244321}">
                <p14:modId xmlns:p14="http://schemas.microsoft.com/office/powerpoint/2010/main" val="1636169137"/>
              </p:ext>
            </p:extLst>
          </p:nvPr>
        </p:nvGraphicFramePr>
        <p:xfrm>
          <a:off x="579120" y="956437"/>
          <a:ext cx="10769599" cy="5692839"/>
        </p:xfrm>
        <a:graphic>
          <a:graphicData uri="http://schemas.openxmlformats.org/drawingml/2006/table">
            <a:tbl>
              <a:tblPr firstRow="1" firstCol="1" bandRow="1">
                <a:tableStyleId>{F2DE63D5-997A-4646-A377-4702673A728D}</a:tableStyleId>
              </a:tblPr>
              <a:tblGrid>
                <a:gridCol w="902208">
                  <a:extLst>
                    <a:ext uri="{9D8B030D-6E8A-4147-A177-3AD203B41FA5}">
                      <a16:colId xmlns:a16="http://schemas.microsoft.com/office/drawing/2014/main" val="1254063118"/>
                    </a:ext>
                  </a:extLst>
                </a:gridCol>
                <a:gridCol w="1124712">
                  <a:extLst>
                    <a:ext uri="{9D8B030D-6E8A-4147-A177-3AD203B41FA5}">
                      <a16:colId xmlns:a16="http://schemas.microsoft.com/office/drawing/2014/main" val="914876590"/>
                    </a:ext>
                  </a:extLst>
                </a:gridCol>
                <a:gridCol w="7379208">
                  <a:extLst>
                    <a:ext uri="{9D8B030D-6E8A-4147-A177-3AD203B41FA5}">
                      <a16:colId xmlns:a16="http://schemas.microsoft.com/office/drawing/2014/main" val="3137741257"/>
                    </a:ext>
                  </a:extLst>
                </a:gridCol>
                <a:gridCol w="1363471">
                  <a:extLst>
                    <a:ext uri="{9D8B030D-6E8A-4147-A177-3AD203B41FA5}">
                      <a16:colId xmlns:a16="http://schemas.microsoft.com/office/drawing/2014/main" val="3070845385"/>
                    </a:ext>
                  </a:extLst>
                </a:gridCol>
              </a:tblGrid>
              <a:tr h="303849">
                <a:tc>
                  <a:txBody>
                    <a:bodyPr/>
                    <a:lstStyle/>
                    <a:p>
                      <a:pPr algn="just">
                        <a:lnSpc>
                          <a:spcPct val="107000"/>
                        </a:lnSpc>
                        <a:spcAft>
                          <a:spcPts val="0"/>
                        </a:spcAft>
                      </a:pPr>
                      <a:r>
                        <a:rPr lang="en-IN" sz="1400" dirty="0">
                          <a:effectLst/>
                          <a:latin typeface="Garamond" panose="02020404030301010803" pitchFamily="18" charset="0"/>
                        </a:rPr>
                        <a:t>Complaint No.</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Parties to the case</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Issue </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Decisions</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9400579"/>
                  </a:ext>
                </a:extLst>
              </a:tr>
              <a:tr h="2100527">
                <a:tc>
                  <a:txBody>
                    <a:bodyPr/>
                    <a:lstStyle/>
                    <a:p>
                      <a:pPr algn="just">
                        <a:lnSpc>
                          <a:spcPct val="107000"/>
                        </a:lnSpc>
                        <a:spcAft>
                          <a:spcPts val="0"/>
                        </a:spcAft>
                      </a:pP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The Bombay High Court, passed an order dated 5 January 2026 in a Second Appeal filed by M/s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S</a:t>
                      </a:r>
                      <a:r>
                        <a:rPr lang="en-US" sz="1400" dirty="0">
                          <a:effectLst/>
                          <a:latin typeface="Garamond" panose="02020404030301010803" pitchFamily="18" charset="0"/>
                          <a:ea typeface="Calibri" panose="020F0502020204030204" pitchFamily="34" charset="0"/>
                          <a:cs typeface="Times New Roman" panose="02020603050405020304" pitchFamily="18" charset="0"/>
                        </a:rPr>
                        <a:t>. M. Infrastructures vs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Fakhre</a:t>
                      </a:r>
                      <a:r>
                        <a:rPr lang="en-US" sz="1400" dirty="0">
                          <a:effectLst/>
                          <a:latin typeface="Garamond" panose="02020404030301010803" pitchFamily="18" charset="0"/>
                          <a:ea typeface="Calibri" panose="020F0502020204030204" pitchFamily="34" charset="0"/>
                          <a:cs typeface="Times New Roman" panose="02020603050405020304" pitchFamily="18" charset="0"/>
                        </a:rPr>
                        <a:t> Alam Shaikh.</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dirty="0">
                          <a:effectLst/>
                          <a:latin typeface="Garamond" panose="02020404030301010803" pitchFamily="18" charset="0"/>
                          <a:ea typeface="Calibri" panose="020F0502020204030204" pitchFamily="34" charset="0"/>
                          <a:cs typeface="Times New Roman" panose="02020603050405020304" pitchFamily="18" charset="0"/>
                        </a:rPr>
                        <a:t>Promoter received more than 10% of the consideration | No AFS signed | Demand letters issued without execution of AFS | Substantial consideration paid | LOA unilaterally terminated by Promoter | Complaint before </a:t>
                      </a:r>
                      <a:r>
                        <a:rPr lang="en-IN" sz="1400" dirty="0" err="1">
                          <a:effectLst/>
                          <a:latin typeface="Garamond" panose="02020404030301010803" pitchFamily="18" charset="0"/>
                          <a:ea typeface="Calibri" panose="020F0502020204030204" pitchFamily="34" charset="0"/>
                          <a:cs typeface="Times New Roman" panose="02020603050405020304" pitchFamily="18" charset="0"/>
                        </a:rPr>
                        <a:t>MahaRERA</a:t>
                      </a:r>
                      <a:r>
                        <a:rPr lang="en-IN" sz="1400" dirty="0">
                          <a:effectLst/>
                          <a:latin typeface="Garamond" panose="02020404030301010803" pitchFamily="18" charset="0"/>
                          <a:ea typeface="Calibri" panose="020F0502020204030204" pitchFamily="34" charset="0"/>
                          <a:cs typeface="Times New Roman" panose="02020603050405020304" pitchFamily="18" charset="0"/>
                        </a:rPr>
                        <a:t> | Termination set aside | To execute AFS | Appeal filed | Upheld </a:t>
                      </a:r>
                      <a:r>
                        <a:rPr lang="en-IN" sz="1400" dirty="0" err="1">
                          <a:effectLst/>
                          <a:latin typeface="Garamond" panose="02020404030301010803" pitchFamily="18" charset="0"/>
                          <a:ea typeface="Calibri" panose="020F0502020204030204" pitchFamily="34" charset="0"/>
                          <a:cs typeface="Times New Roman" panose="02020603050405020304" pitchFamily="18" charset="0"/>
                        </a:rPr>
                        <a:t>MahaRERA</a:t>
                      </a:r>
                      <a:r>
                        <a:rPr lang="en-IN" sz="1400" dirty="0">
                          <a:effectLst/>
                          <a:latin typeface="Garamond" panose="02020404030301010803" pitchFamily="18" charset="0"/>
                          <a:ea typeface="Calibri" panose="020F0502020204030204" pitchFamily="34" charset="0"/>
                          <a:cs typeface="Times New Roman" panose="02020603050405020304" pitchFamily="18" charset="0"/>
                        </a:rPr>
                        <a:t> Order | BHC upheld </a:t>
                      </a:r>
                      <a:r>
                        <a:rPr lang="en-IN" sz="1400" dirty="0" err="1">
                          <a:effectLst/>
                          <a:latin typeface="Garamond" panose="02020404030301010803" pitchFamily="18" charset="0"/>
                          <a:ea typeface="Calibri" panose="020F0502020204030204" pitchFamily="34" charset="0"/>
                          <a:cs typeface="Times New Roman" panose="02020603050405020304" pitchFamily="18" charset="0"/>
                        </a:rPr>
                        <a:t>MahaRERA</a:t>
                      </a:r>
                      <a:r>
                        <a:rPr lang="en-IN" sz="1400" dirty="0">
                          <a:effectLst/>
                          <a:latin typeface="Garamond" panose="02020404030301010803" pitchFamily="18" charset="0"/>
                          <a:ea typeface="Calibri" panose="020F0502020204030204" pitchFamily="34" charset="0"/>
                          <a:cs typeface="Times New Roman" panose="02020603050405020304" pitchFamily="18" charset="0"/>
                        </a:rPr>
                        <a:t> and MREAT orders</a:t>
                      </a:r>
                    </a:p>
                    <a:p>
                      <a:pPr algn="just">
                        <a:lnSpc>
                          <a:spcPct val="107000"/>
                        </a:lnSpc>
                        <a:spcAft>
                          <a:spcPts val="0"/>
                        </a:spcAft>
                      </a:pP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1400" b="1" u="sng" dirty="0">
                          <a:effectLst/>
                          <a:latin typeface="Garamond" panose="02020404030301010803" pitchFamily="18" charset="0"/>
                          <a:ea typeface="Calibri" panose="020F0502020204030204" pitchFamily="34" charset="0"/>
                          <a:cs typeface="Times New Roman" panose="02020603050405020304" pitchFamily="18" charset="0"/>
                        </a:rPr>
                        <a:t>Brief background </a:t>
                      </a:r>
                      <a:r>
                        <a:rPr lang="en-US" sz="1400" dirty="0">
                          <a:effectLst/>
                          <a:latin typeface="Garamond" panose="02020404030301010803" pitchFamily="18" charset="0"/>
                          <a:ea typeface="Calibri" panose="020F0502020204030204" pitchFamily="34" charset="0"/>
                          <a:cs typeface="Times New Roman" panose="02020603050405020304" pitchFamily="18" charset="0"/>
                        </a:rPr>
                        <a:t>- </a:t>
                      </a:r>
                    </a:p>
                    <a:p>
                      <a:pPr algn="just">
                        <a:lnSpc>
                          <a:spcPct val="107000"/>
                        </a:lnSpc>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The appeal arose from a judgment of the MREAT dated 18 November 2024, which had affirmed the order passed by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MahaRERA</a:t>
                      </a:r>
                      <a:r>
                        <a:rPr lang="en-US" sz="1400" dirty="0">
                          <a:effectLst/>
                          <a:latin typeface="Garamond" panose="02020404030301010803" pitchFamily="18" charset="0"/>
                          <a:ea typeface="Calibri" panose="020F0502020204030204" pitchFamily="34" charset="0"/>
                          <a:cs typeface="Times New Roman" panose="02020603050405020304" pitchFamily="18" charset="0"/>
                        </a:rPr>
                        <a:t> allowing the allottee’s complaint. In this matter, the promoter accepted a booking amount of Rs. 6 lakhs and thereafter continued to raise stage-wise demand letters, pursuant to which substantial payments were received from the allottee between 2014 and 2017. Despite receiving more than ten per cent of the agreed consideration, the promoter failed to execute and register an agreement for sale, while simultaneously continuing to demand and accept further amounts.</a:t>
                      </a:r>
                    </a:p>
                    <a:p>
                      <a:pPr algn="just">
                        <a:lnSpc>
                          <a:spcPct val="107000"/>
                        </a:lnSpc>
                        <a:spcAft>
                          <a:spcPts val="0"/>
                        </a:spcAft>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Subsequently, alleging default on the part of the allottee in payment of outstanding dues, the promoter unilaterally cancelled the allotment and professed to terminate the contract. On this basis, the promoter claimed to have allotted the subject flat to another person, thereby asserting that third-party rights had been created and that the relief of execution of a registered agreement had become infructuous.</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Before the High Court, the promoter reiterated that the allottee was in default, that all flats in the project had been sold, and that third-party rights had been created, making it impossible to perform the contract. It was argued that the promoter was willing to refund the amounts received along with interest. The promoter further contended that between 2015 and 2017 the allottee had been repeatedly informed that the agreement for sale was ready for stamp duty and registration.</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The Court stated that the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MahaRERA</a:t>
                      </a:r>
                      <a:r>
                        <a:rPr lang="en-US" sz="1400" dirty="0">
                          <a:effectLst/>
                          <a:latin typeface="Garamond" panose="02020404030301010803" pitchFamily="18" charset="0"/>
                          <a:ea typeface="Calibri" panose="020F0502020204030204" pitchFamily="34" charset="0"/>
                          <a:cs typeface="Times New Roman" panose="02020603050405020304" pitchFamily="18" charset="0"/>
                        </a:rPr>
                        <a:t> and the Tribunal were justified in returning the findings that the promoter committed default in the discharge of its obligations. Appeal was dismissed with costs.</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7338893"/>
                  </a:ext>
                </a:extLst>
              </a:tr>
            </a:tbl>
          </a:graphicData>
        </a:graphic>
      </p:graphicFrame>
    </p:spTree>
    <p:extLst>
      <p:ext uri="{BB962C8B-B14F-4D97-AF65-F5344CB8AC3E}">
        <p14:creationId xmlns:p14="http://schemas.microsoft.com/office/powerpoint/2010/main" val="744606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 name="Google Shape;90;p3"/>
          <p:cNvSpPr txBox="1"/>
          <p:nvPr/>
        </p:nvSpPr>
        <p:spPr>
          <a:xfrm>
            <a:off x="1066562" y="487463"/>
            <a:ext cx="9266158" cy="697525"/>
          </a:xfrm>
          <a:prstGeom prst="rect">
            <a:avLst/>
          </a:prstGeom>
          <a:noFill/>
          <a:ln w="9525" cap="flat" cmpd="sng">
            <a:solidFill>
              <a:srgbClr val="E7E6E7"/>
            </a:solidFill>
            <a:prstDash val="solid"/>
            <a:round/>
            <a:headEnd type="none" w="sm" len="sm"/>
            <a:tailEnd type="none" w="sm" len="sm"/>
          </a:ln>
        </p:spPr>
        <p:txBody>
          <a:bodyPr spcFirstLastPara="1" wrap="square" lIns="91425" tIns="45700" rIns="91425" bIns="45700" anchor="b" anchorCtr="0">
            <a:normAutofit/>
          </a:bodyPr>
          <a:lstStyle/>
          <a:p>
            <a:pPr algn="ctr"/>
            <a:r>
              <a:rPr lang="en-US" sz="2400" b="1" dirty="0">
                <a:latin typeface="Garamond" panose="02020404030301010803" pitchFamily="18" charset="0"/>
              </a:rPr>
              <a:t>LAWS EVOLVED WRT PROPERTY TRANSACTION</a:t>
            </a:r>
            <a:endParaRPr lang="en-US" sz="2400" dirty="0"/>
          </a:p>
        </p:txBody>
      </p:sp>
      <p:sp>
        <p:nvSpPr>
          <p:cNvPr id="2" name="Rectangle 1"/>
          <p:cNvSpPr/>
          <p:nvPr/>
        </p:nvSpPr>
        <p:spPr>
          <a:xfrm>
            <a:off x="1148858" y="1688281"/>
            <a:ext cx="9183862" cy="38908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400" dirty="0">
                <a:solidFill>
                  <a:schemeClr val="tx1"/>
                </a:solidFill>
                <a:latin typeface="Garamond" panose="02020404030301010803" pitchFamily="18" charset="0"/>
              </a:rPr>
              <a:t>Contract Act 1872 –General – </a:t>
            </a:r>
            <a:r>
              <a:rPr lang="en-US" sz="2400" b="1" u="sng" dirty="0">
                <a:solidFill>
                  <a:schemeClr val="tx1"/>
                </a:solidFill>
                <a:latin typeface="Garamond" panose="02020404030301010803" pitchFamily="18" charset="0"/>
              </a:rPr>
              <a:t>154 years legacy</a:t>
            </a:r>
          </a:p>
          <a:p>
            <a:pPr marL="342900" indent="-342900">
              <a:buAutoNum type="arabicPeriod"/>
            </a:pPr>
            <a:r>
              <a:rPr lang="en-US" sz="2400" dirty="0">
                <a:solidFill>
                  <a:schemeClr val="tx1"/>
                </a:solidFill>
                <a:latin typeface="Garamond" panose="02020404030301010803" pitchFamily="18" charset="0"/>
              </a:rPr>
              <a:t>Transfer of Property Act,1882 – </a:t>
            </a:r>
            <a:r>
              <a:rPr lang="en-US" sz="2400" b="1" u="sng" dirty="0">
                <a:solidFill>
                  <a:schemeClr val="tx1"/>
                </a:solidFill>
                <a:latin typeface="Garamond" panose="02020404030301010803" pitchFamily="18" charset="0"/>
              </a:rPr>
              <a:t>144 years legacy</a:t>
            </a:r>
            <a:r>
              <a:rPr lang="en-US" sz="2400" dirty="0">
                <a:solidFill>
                  <a:schemeClr val="tx1"/>
                </a:solidFill>
                <a:latin typeface="Garamond" panose="02020404030301010803" pitchFamily="18" charset="0"/>
              </a:rPr>
              <a:t> </a:t>
            </a:r>
          </a:p>
          <a:p>
            <a:pPr marL="342900" indent="-342900">
              <a:buAutoNum type="arabicPeriod"/>
            </a:pPr>
            <a:r>
              <a:rPr lang="en-US" sz="2400" dirty="0">
                <a:solidFill>
                  <a:schemeClr val="tx1"/>
                </a:solidFill>
                <a:latin typeface="Garamond" panose="02020404030301010803" pitchFamily="18" charset="0"/>
              </a:rPr>
              <a:t>Indian Stamp Act, 1899 – 100 plus year legacy </a:t>
            </a:r>
          </a:p>
          <a:p>
            <a:pPr marL="342900" indent="-342900">
              <a:buAutoNum type="arabicPeriod"/>
            </a:pPr>
            <a:r>
              <a:rPr lang="en-US" sz="2400" dirty="0">
                <a:solidFill>
                  <a:schemeClr val="tx1"/>
                </a:solidFill>
                <a:latin typeface="Garamond" panose="02020404030301010803" pitchFamily="18" charset="0"/>
              </a:rPr>
              <a:t>Registration Act, 1908 </a:t>
            </a:r>
          </a:p>
          <a:p>
            <a:pPr marL="342900" indent="-342900">
              <a:buAutoNum type="arabicPeriod"/>
            </a:pPr>
            <a:r>
              <a:rPr lang="en-US" sz="2400" dirty="0">
                <a:solidFill>
                  <a:schemeClr val="tx1"/>
                </a:solidFill>
                <a:latin typeface="Garamond" panose="02020404030301010803" pitchFamily="18" charset="0"/>
              </a:rPr>
              <a:t>Cooperative Societies Act 1912</a:t>
            </a:r>
          </a:p>
          <a:p>
            <a:pPr marL="342900" indent="-342900">
              <a:buAutoNum type="arabicPeriod"/>
            </a:pPr>
            <a:r>
              <a:rPr lang="en-US" sz="2400" dirty="0">
                <a:solidFill>
                  <a:schemeClr val="tx1"/>
                </a:solidFill>
                <a:latin typeface="Garamond" panose="02020404030301010803" pitchFamily="18" charset="0"/>
              </a:rPr>
              <a:t>Ownership Flats Act/ Apartment Act</a:t>
            </a:r>
          </a:p>
          <a:p>
            <a:pPr marL="342900" indent="-342900">
              <a:buAutoNum type="arabicPeriod"/>
            </a:pPr>
            <a:r>
              <a:rPr lang="en-US" sz="2400" dirty="0">
                <a:solidFill>
                  <a:schemeClr val="tx1"/>
                </a:solidFill>
                <a:latin typeface="Garamond" panose="02020404030301010803" pitchFamily="18" charset="0"/>
              </a:rPr>
              <a:t>Consumer Protection Act 1986</a:t>
            </a:r>
          </a:p>
          <a:p>
            <a:pPr marL="342900" indent="-342900">
              <a:buAutoNum type="arabicPeriod"/>
            </a:pPr>
            <a:r>
              <a:rPr lang="en-US" sz="2400" b="1" dirty="0">
                <a:solidFill>
                  <a:schemeClr val="tx1"/>
                </a:solidFill>
                <a:latin typeface="Garamond" panose="02020404030301010803" pitchFamily="18" charset="0"/>
              </a:rPr>
              <a:t>Real Estate(Regulation &amp; Development) Act, 2016</a:t>
            </a:r>
          </a:p>
        </p:txBody>
      </p:sp>
    </p:spTree>
    <p:extLst>
      <p:ext uri="{BB962C8B-B14F-4D97-AF65-F5344CB8AC3E}">
        <p14:creationId xmlns:p14="http://schemas.microsoft.com/office/powerpoint/2010/main" val="3271564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F7A6E8DB-F3B6-84CE-2165-68FD0CE6EA5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4B547C7-E099-AC8A-4E15-2819B0D2A78D}"/>
              </a:ext>
            </a:extLst>
          </p:cNvPr>
          <p:cNvSpPr/>
          <p:nvPr/>
        </p:nvSpPr>
        <p:spPr>
          <a:xfrm>
            <a:off x="3291171" y="403080"/>
            <a:ext cx="5778184" cy="553357"/>
          </a:xfrm>
          <a:prstGeom prst="rect">
            <a:avLst/>
          </a:prstGeom>
        </p:spPr>
        <p:txBody>
          <a:bodyPr wrap="square">
            <a:spAutoFit/>
          </a:bodyPr>
          <a:lstStyle/>
          <a:p>
            <a:pPr algn="ctr">
              <a:lnSpc>
                <a:spcPct val="107000"/>
              </a:lnSpc>
              <a:spcAft>
                <a:spcPts val="800"/>
              </a:spcAft>
            </a:pPr>
            <a:r>
              <a:rPr lang="en-IN" sz="2800" b="1" u="sng" dirty="0">
                <a:latin typeface="Book Antiqua" panose="02040602050305030304" pitchFamily="18" charset="0"/>
                <a:ea typeface="Calibri" panose="020F0502020204030204" pitchFamily="34" charset="0"/>
                <a:cs typeface="Times New Roman" panose="02020603050405020304" pitchFamily="18" charset="0"/>
              </a:rPr>
              <a:t>Judgements</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30A9B459-6569-00EA-B1F7-978D870584C1}"/>
              </a:ext>
            </a:extLst>
          </p:cNvPr>
          <p:cNvGraphicFramePr>
            <a:graphicFrameLocks noGrp="1"/>
          </p:cNvGraphicFramePr>
          <p:nvPr>
            <p:extLst>
              <p:ext uri="{D42A27DB-BD31-4B8C-83A1-F6EECF244321}">
                <p14:modId xmlns:p14="http://schemas.microsoft.com/office/powerpoint/2010/main" val="1039269711"/>
              </p:ext>
            </p:extLst>
          </p:nvPr>
        </p:nvGraphicFramePr>
        <p:xfrm>
          <a:off x="579120" y="956437"/>
          <a:ext cx="10769599" cy="5921121"/>
        </p:xfrm>
        <a:graphic>
          <a:graphicData uri="http://schemas.openxmlformats.org/drawingml/2006/table">
            <a:tbl>
              <a:tblPr firstRow="1" firstCol="1" bandRow="1">
                <a:tableStyleId>{F2DE63D5-997A-4646-A377-4702673A728D}</a:tableStyleId>
              </a:tblPr>
              <a:tblGrid>
                <a:gridCol w="902208">
                  <a:extLst>
                    <a:ext uri="{9D8B030D-6E8A-4147-A177-3AD203B41FA5}">
                      <a16:colId xmlns:a16="http://schemas.microsoft.com/office/drawing/2014/main" val="1254063118"/>
                    </a:ext>
                  </a:extLst>
                </a:gridCol>
                <a:gridCol w="1764792">
                  <a:extLst>
                    <a:ext uri="{9D8B030D-6E8A-4147-A177-3AD203B41FA5}">
                      <a16:colId xmlns:a16="http://schemas.microsoft.com/office/drawing/2014/main" val="914876590"/>
                    </a:ext>
                  </a:extLst>
                </a:gridCol>
                <a:gridCol w="4745736">
                  <a:extLst>
                    <a:ext uri="{9D8B030D-6E8A-4147-A177-3AD203B41FA5}">
                      <a16:colId xmlns:a16="http://schemas.microsoft.com/office/drawing/2014/main" val="3137741257"/>
                    </a:ext>
                  </a:extLst>
                </a:gridCol>
                <a:gridCol w="3356863">
                  <a:extLst>
                    <a:ext uri="{9D8B030D-6E8A-4147-A177-3AD203B41FA5}">
                      <a16:colId xmlns:a16="http://schemas.microsoft.com/office/drawing/2014/main" val="3070845385"/>
                    </a:ext>
                  </a:extLst>
                </a:gridCol>
              </a:tblGrid>
              <a:tr h="303849">
                <a:tc>
                  <a:txBody>
                    <a:bodyPr/>
                    <a:lstStyle/>
                    <a:p>
                      <a:pPr algn="just">
                        <a:lnSpc>
                          <a:spcPct val="107000"/>
                        </a:lnSpc>
                        <a:spcAft>
                          <a:spcPts val="0"/>
                        </a:spcAft>
                      </a:pPr>
                      <a:r>
                        <a:rPr lang="en-IN" sz="1400" dirty="0">
                          <a:effectLst/>
                          <a:latin typeface="Garamond" panose="02020404030301010803" pitchFamily="18" charset="0"/>
                        </a:rPr>
                        <a:t>Complaint No.</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Parties to the case</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Issue </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Decisions</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9400579"/>
                  </a:ext>
                </a:extLst>
              </a:tr>
              <a:tr h="2100527">
                <a:tc>
                  <a:txBody>
                    <a:bodyPr/>
                    <a:lstStyle/>
                    <a:p>
                      <a:pPr algn="just">
                        <a:lnSpc>
                          <a:spcPct val="107000"/>
                        </a:lnSpc>
                        <a:spcAft>
                          <a:spcPts val="0"/>
                        </a:spcAft>
                      </a:pPr>
                      <a:r>
                        <a:rPr lang="en-IN" sz="1400" dirty="0" err="1">
                          <a:effectLst/>
                          <a:latin typeface="Garamond" panose="02020404030301010803" pitchFamily="18" charset="0"/>
                          <a:ea typeface="Calibri" panose="020F0502020204030204" pitchFamily="34" charset="0"/>
                          <a:cs typeface="Times New Roman" panose="02020603050405020304" pitchFamily="18" charset="0"/>
                        </a:rPr>
                        <a:t>MahaRERA</a:t>
                      </a:r>
                      <a:r>
                        <a:rPr lang="en-IN" sz="1400" dirty="0">
                          <a:effectLst/>
                          <a:latin typeface="Garamond" panose="02020404030301010803" pitchFamily="18" charset="0"/>
                          <a:ea typeface="Calibri" panose="020F0502020204030204" pitchFamily="34" charset="0"/>
                          <a:cs typeface="Times New Roman" panose="02020603050405020304" pitchFamily="18" charset="0"/>
                        </a:rPr>
                        <a:t> | 2026 | 1401</a:t>
                      </a: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The complaint was filed before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MahaRERA</a:t>
                      </a:r>
                      <a:r>
                        <a:rPr lang="en-US" sz="1400" dirty="0">
                          <a:effectLst/>
                          <a:latin typeface="Garamond" panose="02020404030301010803" pitchFamily="18" charset="0"/>
                          <a:ea typeface="Calibri" panose="020F0502020204030204" pitchFamily="34" charset="0"/>
                          <a:cs typeface="Times New Roman" panose="02020603050405020304" pitchFamily="18" charset="0"/>
                        </a:rPr>
                        <a:t> by Yuvraj Kishan Chaudhari and three others against Neelkanth Palm Realty and another, seeking a determination as to whether “puzzle car parking” constitutes a common area under the Real Estate (Regulation and Development) Act, 2016. The Authority passed its order in this matter on 5 January 2026.</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dirty="0">
                          <a:effectLst/>
                          <a:latin typeface="Garamond" panose="02020404030301010803" pitchFamily="18" charset="0"/>
                          <a:ea typeface="Calibri" panose="020F0502020204030204" pitchFamily="34" charset="0"/>
                          <a:cs typeface="Times New Roman" panose="02020603050405020304" pitchFamily="18" charset="0"/>
                        </a:rPr>
                        <a:t>Whether puzzle car parking should be treated as part of the common areas of the project  - </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b="1" u="sng" dirty="0">
                          <a:effectLst/>
                          <a:latin typeface="Garamond" panose="02020404030301010803" pitchFamily="18" charset="0"/>
                          <a:ea typeface="Calibri" panose="020F0502020204030204" pitchFamily="34" charset="0"/>
                          <a:cs typeface="Times New Roman" panose="02020603050405020304" pitchFamily="18" charset="0"/>
                        </a:rPr>
                        <a:t>Case of the Complainants - </a:t>
                      </a: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dirty="0">
                          <a:effectLst/>
                          <a:latin typeface="Garamond" panose="02020404030301010803" pitchFamily="18" charset="0"/>
                          <a:ea typeface="Calibri" panose="020F0502020204030204" pitchFamily="34" charset="0"/>
                          <a:cs typeface="Times New Roman" panose="02020603050405020304" pitchFamily="18" charset="0"/>
                        </a:rPr>
                        <a:t>The complainants contended that 40 flat owners in the project were allotted puzzle parking by the respondent promoter. It was their understanding, as conveyed by the respondent, that such puzzle parking formed part of the common maintenance of the project. It was further stated that the puzzle parking was constructed in the common basement along with other ground and stacked parking spaces. The complainants emphasized that all 40 flat owners who were allotted puzzle parking had paid proportionate contributions towards common areas, the basement, and other amenities, in the same manner as other members of the society.</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dirty="0">
                          <a:effectLst/>
                          <a:latin typeface="Garamond" panose="02020404030301010803" pitchFamily="18" charset="0"/>
                          <a:ea typeface="Calibri" panose="020F0502020204030204" pitchFamily="34" charset="0"/>
                          <a:cs typeface="Times New Roman" panose="02020603050405020304" pitchFamily="18" charset="0"/>
                        </a:rPr>
                        <a:t>The present complaint was filed seeking clarification as to whether puzzle car parking should be treated as part of the common areas of the project.</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dirty="0">
                          <a:effectLst/>
                          <a:latin typeface="Garamond" panose="02020404030301010803" pitchFamily="18" charset="0"/>
                          <a:ea typeface="Calibri" panose="020F0502020204030204" pitchFamily="34" charset="0"/>
                          <a:cs typeface="Times New Roman" panose="02020603050405020304" pitchFamily="18" charset="0"/>
                        </a:rPr>
                        <a:t>Stand of the Respondent</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dirty="0">
                          <a:effectLst/>
                          <a:latin typeface="Garamond" panose="02020404030301010803" pitchFamily="18" charset="0"/>
                          <a:ea typeface="Calibri" panose="020F0502020204030204" pitchFamily="34" charset="0"/>
                          <a:cs typeface="Times New Roman" panose="02020603050405020304" pitchFamily="18" charset="0"/>
                        </a:rPr>
                        <a:t>The respondent clarified before the Authority that puzzle car parking is, in fact, a common area.</a:t>
                      </a: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dirty="0">
                          <a:effectLst/>
                          <a:latin typeface="Garamond" panose="02020404030301010803" pitchFamily="18" charset="0"/>
                          <a:ea typeface="Calibri" panose="020F0502020204030204" pitchFamily="34" charset="0"/>
                          <a:cs typeface="Times New Roman" panose="02020603050405020304" pitchFamily="18" charset="0"/>
                        </a:rPr>
                        <a:t>Findings of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MahaRERA</a:t>
                      </a:r>
                      <a:r>
                        <a:rPr lang="en-US" sz="1400" dirty="0">
                          <a:effectLst/>
                          <a:latin typeface="Garamond" panose="02020404030301010803" pitchFamily="18" charset="0"/>
                          <a:ea typeface="Calibri" panose="020F0502020204030204" pitchFamily="34" charset="0"/>
                          <a:cs typeface="Times New Roman" panose="02020603050405020304" pitchFamily="18" charset="0"/>
                        </a:rPr>
                        <a:t> on Maintainability</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dirty="0" err="1">
                          <a:effectLst/>
                          <a:latin typeface="Garamond" panose="02020404030301010803" pitchFamily="18" charset="0"/>
                          <a:ea typeface="Calibri" panose="020F0502020204030204" pitchFamily="34" charset="0"/>
                          <a:cs typeface="Times New Roman" panose="02020603050405020304" pitchFamily="18" charset="0"/>
                        </a:rPr>
                        <a:t>MahaRERA</a:t>
                      </a:r>
                      <a:r>
                        <a:rPr lang="en-US" sz="1400" dirty="0">
                          <a:effectLst/>
                          <a:latin typeface="Garamond" panose="02020404030301010803" pitchFamily="18" charset="0"/>
                          <a:ea typeface="Calibri" panose="020F0502020204030204" pitchFamily="34" charset="0"/>
                          <a:cs typeface="Times New Roman" panose="02020603050405020304" pitchFamily="18" charset="0"/>
                        </a:rPr>
                        <a:t> observed that, in the present case, the dispute of the complainants was not with the respondent promoter or a real estate agent. At the very outset, therefore, the Authority held that the complaint was not maintainable under the provisions of the RERA Act. The Authority further noted that no provision of the Act confers jurisdiction upon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MahaRERA</a:t>
                      </a:r>
                      <a:r>
                        <a:rPr lang="en-US" sz="1400" dirty="0">
                          <a:effectLst/>
                          <a:latin typeface="Garamond" panose="02020404030301010803" pitchFamily="18" charset="0"/>
                          <a:ea typeface="Calibri" panose="020F0502020204030204" pitchFamily="34" charset="0"/>
                          <a:cs typeface="Times New Roman" panose="02020603050405020304" pitchFamily="18" charset="0"/>
                        </a:rPr>
                        <a:t> to decide whether a particular amenity is a common area or otherwise.</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dirty="0">
                          <a:effectLst/>
                          <a:latin typeface="Garamond" panose="02020404030301010803" pitchFamily="18" charset="0"/>
                          <a:ea typeface="Calibri" panose="020F0502020204030204" pitchFamily="34" charset="0"/>
                          <a:cs typeface="Times New Roman" panose="02020603050405020304" pitchFamily="18" charset="0"/>
                        </a:rPr>
                        <a:t>In the absence of specific jurisdiction under the Act,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MahaRERA</a:t>
                      </a:r>
                      <a:r>
                        <a:rPr lang="en-US" sz="1400" dirty="0">
                          <a:effectLst/>
                          <a:latin typeface="Garamond" panose="02020404030301010803" pitchFamily="18" charset="0"/>
                          <a:ea typeface="Calibri" panose="020F0502020204030204" pitchFamily="34" charset="0"/>
                          <a:cs typeface="Times New Roman" panose="02020603050405020304" pitchFamily="18" charset="0"/>
                        </a:rPr>
                        <a:t> restrained from passing any order on the issue raised. The Authority stated that if the complainants desired such a determination, they were at liberty to approach the appropriate forum. Accordingly, the complaint was rejected. </a:t>
                      </a:r>
                    </a:p>
                    <a:p>
                      <a:pPr algn="just">
                        <a:lnSpc>
                          <a:spcPct val="107000"/>
                        </a:lnSpc>
                        <a:spcAft>
                          <a:spcPts val="0"/>
                        </a:spcAft>
                      </a:pP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7338893"/>
                  </a:ext>
                </a:extLst>
              </a:tr>
            </a:tbl>
          </a:graphicData>
        </a:graphic>
      </p:graphicFrame>
    </p:spTree>
    <p:extLst>
      <p:ext uri="{BB962C8B-B14F-4D97-AF65-F5344CB8AC3E}">
        <p14:creationId xmlns:p14="http://schemas.microsoft.com/office/powerpoint/2010/main" val="5767924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726BE850-1902-1237-F4D0-3B6FE7B8796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1EDC1A3-C4E9-6B13-E1EC-D19414FB181F}"/>
              </a:ext>
            </a:extLst>
          </p:cNvPr>
          <p:cNvSpPr/>
          <p:nvPr/>
        </p:nvSpPr>
        <p:spPr>
          <a:xfrm>
            <a:off x="3291171" y="403080"/>
            <a:ext cx="5778184" cy="553357"/>
          </a:xfrm>
          <a:prstGeom prst="rect">
            <a:avLst/>
          </a:prstGeom>
        </p:spPr>
        <p:txBody>
          <a:bodyPr wrap="square">
            <a:spAutoFit/>
          </a:bodyPr>
          <a:lstStyle/>
          <a:p>
            <a:pPr algn="ctr">
              <a:lnSpc>
                <a:spcPct val="107000"/>
              </a:lnSpc>
              <a:spcAft>
                <a:spcPts val="800"/>
              </a:spcAft>
            </a:pPr>
            <a:r>
              <a:rPr lang="en-IN" sz="2800" b="1" u="sng" dirty="0">
                <a:latin typeface="Book Antiqua" panose="02040602050305030304" pitchFamily="18" charset="0"/>
                <a:ea typeface="Calibri" panose="020F0502020204030204" pitchFamily="34" charset="0"/>
                <a:cs typeface="Times New Roman" panose="02020603050405020304" pitchFamily="18" charset="0"/>
              </a:rPr>
              <a:t>Judgements</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EEAABA9C-B8D0-5A0C-90C6-88A460E67DF3}"/>
              </a:ext>
            </a:extLst>
          </p:cNvPr>
          <p:cNvGraphicFramePr>
            <a:graphicFrameLocks noGrp="1"/>
          </p:cNvGraphicFramePr>
          <p:nvPr>
            <p:extLst>
              <p:ext uri="{D42A27DB-BD31-4B8C-83A1-F6EECF244321}">
                <p14:modId xmlns:p14="http://schemas.microsoft.com/office/powerpoint/2010/main" val="4025291360"/>
              </p:ext>
            </p:extLst>
          </p:nvPr>
        </p:nvGraphicFramePr>
        <p:xfrm>
          <a:off x="579120" y="956437"/>
          <a:ext cx="10769599" cy="5921121"/>
        </p:xfrm>
        <a:graphic>
          <a:graphicData uri="http://schemas.openxmlformats.org/drawingml/2006/table">
            <a:tbl>
              <a:tblPr firstRow="1" firstCol="1" bandRow="1">
                <a:tableStyleId>{F2DE63D5-997A-4646-A377-4702673A728D}</a:tableStyleId>
              </a:tblPr>
              <a:tblGrid>
                <a:gridCol w="902208">
                  <a:extLst>
                    <a:ext uri="{9D8B030D-6E8A-4147-A177-3AD203B41FA5}">
                      <a16:colId xmlns:a16="http://schemas.microsoft.com/office/drawing/2014/main" val="1254063118"/>
                    </a:ext>
                  </a:extLst>
                </a:gridCol>
                <a:gridCol w="1764792">
                  <a:extLst>
                    <a:ext uri="{9D8B030D-6E8A-4147-A177-3AD203B41FA5}">
                      <a16:colId xmlns:a16="http://schemas.microsoft.com/office/drawing/2014/main" val="914876590"/>
                    </a:ext>
                  </a:extLst>
                </a:gridCol>
                <a:gridCol w="4745736">
                  <a:extLst>
                    <a:ext uri="{9D8B030D-6E8A-4147-A177-3AD203B41FA5}">
                      <a16:colId xmlns:a16="http://schemas.microsoft.com/office/drawing/2014/main" val="3137741257"/>
                    </a:ext>
                  </a:extLst>
                </a:gridCol>
                <a:gridCol w="3356863">
                  <a:extLst>
                    <a:ext uri="{9D8B030D-6E8A-4147-A177-3AD203B41FA5}">
                      <a16:colId xmlns:a16="http://schemas.microsoft.com/office/drawing/2014/main" val="3070845385"/>
                    </a:ext>
                  </a:extLst>
                </a:gridCol>
              </a:tblGrid>
              <a:tr h="303849">
                <a:tc>
                  <a:txBody>
                    <a:bodyPr/>
                    <a:lstStyle/>
                    <a:p>
                      <a:pPr algn="just">
                        <a:lnSpc>
                          <a:spcPct val="107000"/>
                        </a:lnSpc>
                        <a:spcAft>
                          <a:spcPts val="0"/>
                        </a:spcAft>
                      </a:pPr>
                      <a:r>
                        <a:rPr lang="en-IN" sz="1400" dirty="0">
                          <a:effectLst/>
                          <a:latin typeface="Garamond" panose="02020404030301010803" pitchFamily="18" charset="0"/>
                        </a:rPr>
                        <a:t>Complaint No.</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Parties to the case</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Issue </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Decisions</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9400579"/>
                  </a:ext>
                </a:extLst>
              </a:tr>
              <a:tr h="2100527">
                <a:tc>
                  <a:txBody>
                    <a:bodyPr/>
                    <a:lstStyle/>
                    <a:p>
                      <a:pPr algn="just">
                        <a:lnSpc>
                          <a:spcPct val="107000"/>
                        </a:lnSpc>
                        <a:spcAft>
                          <a:spcPts val="0"/>
                        </a:spcAft>
                      </a:pPr>
                      <a:r>
                        <a:rPr lang="en-IN" sz="1400" dirty="0">
                          <a:effectLst/>
                          <a:latin typeface="Garamond" panose="02020404030301010803" pitchFamily="18" charset="0"/>
                          <a:ea typeface="Calibri" panose="020F0502020204030204" pitchFamily="34" charset="0"/>
                          <a:cs typeface="Times New Roman" panose="02020603050405020304" pitchFamily="18" charset="0"/>
                        </a:rPr>
                        <a:t>BHC | RERA | 2026 | 0901</a:t>
                      </a: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The Bombay High Court Single Judge (N.J.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Jamdar</a:t>
                      </a:r>
                      <a:r>
                        <a:rPr lang="en-US" sz="1400" dirty="0">
                          <a:effectLst/>
                          <a:latin typeface="Garamond" panose="02020404030301010803" pitchFamily="18" charset="0"/>
                          <a:ea typeface="Calibri" panose="020F0502020204030204" pitchFamily="34" charset="0"/>
                          <a:cs typeface="Times New Roman" panose="02020603050405020304" pitchFamily="18" charset="0"/>
                        </a:rPr>
                        <a:t> J) passed an Order dated 7 January 2026 in the matter in an IA in a second appeal filed by Propel Developers Pvt. Ltd. versus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Mikunj</a:t>
                      </a:r>
                      <a:r>
                        <a:rPr lang="en-US" sz="1400" dirty="0">
                          <a:effectLst/>
                          <a:latin typeface="Garamond" panose="02020404030301010803" pitchFamily="18" charset="0"/>
                          <a:ea typeface="Calibri" panose="020F0502020204030204" pitchFamily="34" charset="0"/>
                          <a:cs typeface="Times New Roman" panose="02020603050405020304" pitchFamily="18" charset="0"/>
                        </a:rPr>
                        <a:t> Kiran Joshi and another matter.</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dirty="0">
                          <a:effectLst/>
                          <a:latin typeface="Garamond" panose="02020404030301010803" pitchFamily="18" charset="0"/>
                          <a:ea typeface="Calibri" panose="020F0502020204030204" pitchFamily="34" charset="0"/>
                          <a:cs typeface="Times New Roman" panose="02020603050405020304" pitchFamily="18" charset="0"/>
                        </a:rPr>
                        <a:t>Real Estate | Dispute Resolution | RERA | Payment of Interest | Till the actual delivery of possession or only till the date of offer of delivery of possession?</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b="1" u="sng" dirty="0">
                          <a:effectLst/>
                          <a:latin typeface="Garamond" panose="02020404030301010803" pitchFamily="18" charset="0"/>
                          <a:ea typeface="Calibri" panose="020F0502020204030204" pitchFamily="34" charset="0"/>
                          <a:cs typeface="Times New Roman" panose="02020603050405020304" pitchFamily="18" charset="0"/>
                        </a:rPr>
                        <a:t>In this matter, the substantial questions which arise for consideration are as under -</a:t>
                      </a: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dirty="0">
                          <a:effectLst/>
                          <a:latin typeface="Garamond" panose="02020404030301010803" pitchFamily="18" charset="0"/>
                          <a:ea typeface="Calibri" panose="020F0502020204030204" pitchFamily="34" charset="0"/>
                          <a:cs typeface="Times New Roman" panose="02020603050405020304" pitchFamily="18" charset="0"/>
                        </a:rPr>
                        <a:t>Whether in respect of one and the same project and in matters arising out of identical facts-situation, one Bench of the Appellate Tribunal could take a contrary view on the aspect of the liability of the allottee to pay additional consideration upon purported increase in the carpet area, and the liability of the promoter to pay interest for the delay in delivery of possession, till the actual delivery of possession or only till the date of offer of delivery of possession, when one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Honourable</a:t>
                      </a:r>
                      <a:r>
                        <a:rPr lang="en-US" sz="1400" dirty="0">
                          <a:effectLst/>
                          <a:latin typeface="Garamond" panose="02020404030301010803" pitchFamily="18" charset="0"/>
                          <a:ea typeface="Calibri" panose="020F0502020204030204" pitchFamily="34" charset="0"/>
                          <a:cs typeface="Times New Roman" panose="02020603050405020304" pitchFamily="18" charset="0"/>
                        </a:rPr>
                        <a:t> Member is a part of both the Benches, and, if not, whether failure to follow the earlier view or refer the matter to a larger Bench, vitiated the impugned judgment and order?</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dirty="0">
                          <a:effectLst/>
                          <a:latin typeface="Garamond" panose="02020404030301010803" pitchFamily="18" charset="0"/>
                          <a:ea typeface="Calibri" panose="020F0502020204030204" pitchFamily="34" charset="0"/>
                          <a:cs typeface="Times New Roman" panose="02020603050405020304" pitchFamily="18" charset="0"/>
                        </a:rPr>
                        <a:t>Whether in the facts and circumstances of the case, the liability of the promoter to pay interest for the delayed delivery of possession of the subject flat, came to an end after two months of the offer to deliver the possession and, thus, the Appellate Tribunal was in error in directing the Promoter to pay interest till the actual delivery of possession?</a:t>
                      </a: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The Court states that the question of entitlement of the respondents/allottees to the refund of the additional consideration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alongwith</a:t>
                      </a:r>
                      <a:r>
                        <a:rPr lang="en-US" sz="1400" dirty="0">
                          <a:effectLst/>
                          <a:latin typeface="Garamond" panose="02020404030301010803" pitchFamily="18" charset="0"/>
                          <a:ea typeface="Calibri" panose="020F0502020204030204" pitchFamily="34" charset="0"/>
                          <a:cs typeface="Times New Roman" panose="02020603050405020304" pitchFamily="18" charset="0"/>
                        </a:rPr>
                        <a:t> interest, and interest for the delayed period of possession up to the date of</a:t>
                      </a:r>
                      <a:r>
                        <a:rPr lang="en-US" sz="1400" b="1" u="sng" dirty="0">
                          <a:effectLst/>
                          <a:latin typeface="Garamond" panose="02020404030301010803" pitchFamily="18" charset="0"/>
                          <a:ea typeface="Calibri" panose="020F0502020204030204" pitchFamily="34" charset="0"/>
                          <a:cs typeface="Times New Roman" panose="02020603050405020304" pitchFamily="18" charset="0"/>
                        </a:rPr>
                        <a:t> actual physical delivery of possession, warrants consideration.</a:t>
                      </a:r>
                    </a:p>
                    <a:p>
                      <a:pPr algn="just">
                        <a:lnSpc>
                          <a:spcPct val="107000"/>
                        </a:lnSpc>
                        <a:spcAft>
                          <a:spcPts val="0"/>
                        </a:spcAft>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The execution, operation, and implementation of the judgment and order of the tribunal is stayed till final hearing of the appeal subject to conditions inter alia that the promoter deposit the amount of additional consideration and GST before the tribunal. </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7338893"/>
                  </a:ext>
                </a:extLst>
              </a:tr>
            </a:tbl>
          </a:graphicData>
        </a:graphic>
      </p:graphicFrame>
    </p:spTree>
    <p:extLst>
      <p:ext uri="{BB962C8B-B14F-4D97-AF65-F5344CB8AC3E}">
        <p14:creationId xmlns:p14="http://schemas.microsoft.com/office/powerpoint/2010/main" val="3348126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7154079A-CFEB-F207-B055-7A5ACE0FE73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26CE948-CBD1-E847-2432-B020C075248A}"/>
              </a:ext>
            </a:extLst>
          </p:cNvPr>
          <p:cNvSpPr/>
          <p:nvPr/>
        </p:nvSpPr>
        <p:spPr>
          <a:xfrm>
            <a:off x="3291171" y="403080"/>
            <a:ext cx="5778184" cy="553357"/>
          </a:xfrm>
          <a:prstGeom prst="rect">
            <a:avLst/>
          </a:prstGeom>
        </p:spPr>
        <p:txBody>
          <a:bodyPr wrap="square">
            <a:spAutoFit/>
          </a:bodyPr>
          <a:lstStyle/>
          <a:p>
            <a:pPr algn="ctr">
              <a:lnSpc>
                <a:spcPct val="107000"/>
              </a:lnSpc>
              <a:spcAft>
                <a:spcPts val="800"/>
              </a:spcAft>
            </a:pPr>
            <a:r>
              <a:rPr lang="en-IN" sz="2800" b="1" u="sng" dirty="0">
                <a:latin typeface="Book Antiqua" panose="02040602050305030304" pitchFamily="18" charset="0"/>
                <a:ea typeface="Calibri" panose="020F0502020204030204" pitchFamily="34" charset="0"/>
                <a:cs typeface="Times New Roman" panose="02020603050405020304" pitchFamily="18" charset="0"/>
              </a:rPr>
              <a:t>Judgements</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B4B4E704-1C58-8A2B-C8E1-954EC396C4E0}"/>
              </a:ext>
            </a:extLst>
          </p:cNvPr>
          <p:cNvGraphicFramePr>
            <a:graphicFrameLocks noGrp="1"/>
          </p:cNvGraphicFramePr>
          <p:nvPr>
            <p:extLst>
              <p:ext uri="{D42A27DB-BD31-4B8C-83A1-F6EECF244321}">
                <p14:modId xmlns:p14="http://schemas.microsoft.com/office/powerpoint/2010/main" val="3961853751"/>
              </p:ext>
            </p:extLst>
          </p:nvPr>
        </p:nvGraphicFramePr>
        <p:xfrm>
          <a:off x="579120" y="956437"/>
          <a:ext cx="10769599" cy="5921121"/>
        </p:xfrm>
        <a:graphic>
          <a:graphicData uri="http://schemas.openxmlformats.org/drawingml/2006/table">
            <a:tbl>
              <a:tblPr firstRow="1" firstCol="1" bandRow="1">
                <a:tableStyleId>{F2DE63D5-997A-4646-A377-4702673A728D}</a:tableStyleId>
              </a:tblPr>
              <a:tblGrid>
                <a:gridCol w="902208">
                  <a:extLst>
                    <a:ext uri="{9D8B030D-6E8A-4147-A177-3AD203B41FA5}">
                      <a16:colId xmlns:a16="http://schemas.microsoft.com/office/drawing/2014/main" val="1254063118"/>
                    </a:ext>
                  </a:extLst>
                </a:gridCol>
                <a:gridCol w="1764792">
                  <a:extLst>
                    <a:ext uri="{9D8B030D-6E8A-4147-A177-3AD203B41FA5}">
                      <a16:colId xmlns:a16="http://schemas.microsoft.com/office/drawing/2014/main" val="914876590"/>
                    </a:ext>
                  </a:extLst>
                </a:gridCol>
                <a:gridCol w="3694176">
                  <a:extLst>
                    <a:ext uri="{9D8B030D-6E8A-4147-A177-3AD203B41FA5}">
                      <a16:colId xmlns:a16="http://schemas.microsoft.com/office/drawing/2014/main" val="3137741257"/>
                    </a:ext>
                  </a:extLst>
                </a:gridCol>
                <a:gridCol w="4408423">
                  <a:extLst>
                    <a:ext uri="{9D8B030D-6E8A-4147-A177-3AD203B41FA5}">
                      <a16:colId xmlns:a16="http://schemas.microsoft.com/office/drawing/2014/main" val="3070845385"/>
                    </a:ext>
                  </a:extLst>
                </a:gridCol>
              </a:tblGrid>
              <a:tr h="303849">
                <a:tc>
                  <a:txBody>
                    <a:bodyPr/>
                    <a:lstStyle/>
                    <a:p>
                      <a:pPr algn="just">
                        <a:lnSpc>
                          <a:spcPct val="107000"/>
                        </a:lnSpc>
                        <a:spcAft>
                          <a:spcPts val="0"/>
                        </a:spcAft>
                      </a:pPr>
                      <a:r>
                        <a:rPr lang="en-IN" sz="1400" dirty="0">
                          <a:effectLst/>
                          <a:latin typeface="Garamond" panose="02020404030301010803" pitchFamily="18" charset="0"/>
                        </a:rPr>
                        <a:t>Complaint No.</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Parties to the case</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Issue </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dirty="0">
                          <a:effectLst/>
                          <a:latin typeface="Garamond" panose="02020404030301010803" pitchFamily="18" charset="0"/>
                        </a:rPr>
                        <a:t>Decisions</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9400579"/>
                  </a:ext>
                </a:extLst>
              </a:tr>
              <a:tr h="2100527">
                <a:tc>
                  <a:txBody>
                    <a:bodyPr/>
                    <a:lstStyle/>
                    <a:p>
                      <a:pPr algn="just">
                        <a:lnSpc>
                          <a:spcPct val="107000"/>
                        </a:lnSpc>
                        <a:spcAft>
                          <a:spcPts val="0"/>
                        </a:spcAft>
                      </a:pPr>
                      <a:r>
                        <a:rPr lang="en-IN" sz="1400" dirty="0">
                          <a:effectLst/>
                          <a:latin typeface="Garamond" panose="02020404030301010803" pitchFamily="18" charset="0"/>
                          <a:ea typeface="Calibri" panose="020F0502020204030204" pitchFamily="34" charset="0"/>
                          <a:cs typeface="Times New Roman" panose="02020603050405020304" pitchFamily="18" charset="0"/>
                        </a:rPr>
                        <a:t> MREAT | 2025 | 0801</a:t>
                      </a: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Deepak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Sayaji</a:t>
                      </a:r>
                      <a:r>
                        <a:rPr lang="en-US" sz="1400" dirty="0">
                          <a:effectLst/>
                          <a:latin typeface="Garamond" panose="02020404030301010803" pitchFamily="18" charset="0"/>
                          <a:ea typeface="Calibri" panose="020F0502020204030204" pitchFamily="34" charset="0"/>
                          <a:cs typeface="Times New Roman" panose="02020603050405020304" pitchFamily="18" charset="0"/>
                        </a:rPr>
                        <a:t> Shinde vs M/s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Swarajya</a:t>
                      </a:r>
                      <a:r>
                        <a:rPr lang="en-US" sz="1400" dirty="0">
                          <a:effectLst/>
                          <a:latin typeface="Garamond" panose="02020404030301010803" pitchFamily="18" charset="0"/>
                          <a:ea typeface="Calibri" panose="020F0502020204030204" pitchFamily="34" charset="0"/>
                          <a:cs typeface="Times New Roman" panose="02020603050405020304" pitchFamily="18" charset="0"/>
                        </a:rPr>
                        <a:t> Developers and Builders passed a judgment dated 23 December 2025.</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dirty="0">
                          <a:effectLst/>
                          <a:latin typeface="Garamond" panose="02020404030301010803" pitchFamily="18" charset="0"/>
                          <a:ea typeface="Calibri" panose="020F0502020204030204" pitchFamily="34" charset="0"/>
                          <a:cs typeface="Times New Roman" panose="02020603050405020304" pitchFamily="18" charset="0"/>
                        </a:rPr>
                        <a:t>The appeal arose from an order dated 24 February 2020 passed by the Maharashtra Real Estate Regulatory Authority in a complaint filed by the allottee. By the said order, the Authority disposed of the complaint on the ground that the land area and the project area were less than 500 square meters and that Section 3(2)(a) of the Real Estate (Regulation and Development) Act, 2016 exempted the project from mandatory registration with the Authority.</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b="1" u="sng" dirty="0">
                          <a:effectLst/>
                          <a:latin typeface="Garamond" panose="02020404030301010803" pitchFamily="18" charset="0"/>
                          <a:ea typeface="Calibri" panose="020F0502020204030204" pitchFamily="34" charset="0"/>
                          <a:cs typeface="Times New Roman" panose="02020603050405020304" pitchFamily="18" charset="0"/>
                        </a:rPr>
                        <a:t>Reliance on Earlier Tribunal Precedent and Submissions</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dirty="0">
                          <a:effectLst/>
                          <a:latin typeface="Garamond" panose="02020404030301010803" pitchFamily="18" charset="0"/>
                          <a:ea typeface="Calibri" panose="020F0502020204030204" pitchFamily="34" charset="0"/>
                          <a:cs typeface="Times New Roman" panose="02020603050405020304" pitchFamily="18" charset="0"/>
                        </a:rPr>
                        <a:t>In the appeal, reliance was placed on the judgment of the Tribunal in Geetanjali Aman Construction v. Hrishikesh Ramesh Paranjpe. It was contended that the conditions relating to the area of the plot and the number of apartments for claiming exemption from project registration are not mutually exclusive, and that both conditions must be satisfied simultaneously in order to obtain exemption from registration under the Act.</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1400" b="1" u="sng" dirty="0">
                          <a:effectLst/>
                          <a:latin typeface="Garamond" panose="02020404030301010803" pitchFamily="18" charset="0"/>
                          <a:ea typeface="Calibri" panose="020F0502020204030204" pitchFamily="34" charset="0"/>
                          <a:cs typeface="Times New Roman" panose="02020603050405020304" pitchFamily="18" charset="0"/>
                        </a:rPr>
                        <a:t>Application of Larger Bench Decision </a:t>
                      </a: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The Tribunal observed that in Geetanjali Aman Construction vs Hrishikesh Ramesh Paranjpe the majority members of the larger bench of the Tribunal had held that once a project satisfies one of the conditions appearing that proceeds or succeeds the word “or” in the Clause, such project is not required to be registered. In view of the said majority decision of the larger bench, the Tribunal formed the opinion that the impugned order passed by the Authority did not warrant any interference in appeal.</a:t>
                      </a:r>
                    </a:p>
                    <a:p>
                      <a:pPr algn="just">
                        <a:lnSpc>
                          <a:spcPct val="107000"/>
                        </a:lnSpc>
                        <a:spcAft>
                          <a:spcPts val="0"/>
                        </a:spcAft>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1400" b="1" u="sng" dirty="0">
                          <a:effectLst/>
                          <a:latin typeface="Garamond" panose="02020404030301010803" pitchFamily="18" charset="0"/>
                          <a:ea typeface="Calibri" panose="020F0502020204030204" pitchFamily="34" charset="0"/>
                          <a:cs typeface="Times New Roman" panose="02020603050405020304" pitchFamily="18" charset="0"/>
                        </a:rPr>
                        <a:t>Pending Second Appeal Before the Bombay High Court - Geetanjali Aman Construction vs Hrishikesh Ramesh Paranjpe</a:t>
                      </a:r>
                    </a:p>
                    <a:p>
                      <a:pPr algn="just">
                        <a:lnSpc>
                          <a:spcPct val="107000"/>
                        </a:lnSpc>
                        <a:spcAft>
                          <a:spcPts val="0"/>
                        </a:spcAft>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Please note that the Bombay High Court, in a second appeal filed by Hrishikesh Ramesh Paranjpe and another v. Geetanjali Aman Construction and others, has passed an order dated 5 January 2026. Considering that the issue involved pertains to the interpretation of Section 3(2)(a) of the RERA, the High Court observed that the matter could be disposed of finally at the admission stage and directed that it be heard finally on 6 February 2026. </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7338893"/>
                  </a:ext>
                </a:extLst>
              </a:tr>
            </a:tbl>
          </a:graphicData>
        </a:graphic>
      </p:graphicFrame>
    </p:spTree>
    <p:extLst>
      <p:ext uri="{BB962C8B-B14F-4D97-AF65-F5344CB8AC3E}">
        <p14:creationId xmlns:p14="http://schemas.microsoft.com/office/powerpoint/2010/main" val="20657780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4" name="Google Shape;511;p45"/>
          <p:cNvSpPr txBox="1">
            <a:spLocks/>
          </p:cNvSpPr>
          <p:nvPr/>
        </p:nvSpPr>
        <p:spPr>
          <a:xfrm>
            <a:off x="1424231" y="410617"/>
            <a:ext cx="9486900" cy="702446"/>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400"/>
              <a:buFont typeface="Garamond"/>
              <a:buNone/>
            </a:pPr>
            <a:r>
              <a:rPr lang="en-US" sz="2400" b="1">
                <a:latin typeface="Garamond"/>
                <a:ea typeface="Garamond"/>
                <a:cs typeface="Garamond"/>
                <a:sym typeface="Garamond"/>
              </a:rPr>
              <a:t>ACCOUNTABILITY OF PROFESSIONALS</a:t>
            </a:r>
            <a:endParaRPr lang="en-US" dirty="0"/>
          </a:p>
        </p:txBody>
      </p:sp>
      <p:sp>
        <p:nvSpPr>
          <p:cNvPr id="5" name="Google Shape;512;p45"/>
          <p:cNvSpPr txBox="1">
            <a:spLocks/>
          </p:cNvSpPr>
          <p:nvPr/>
        </p:nvSpPr>
        <p:spPr>
          <a:xfrm>
            <a:off x="1424230" y="1381941"/>
            <a:ext cx="9486901" cy="470993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marL="0" indent="0">
              <a:spcBef>
                <a:spcPts val="0"/>
              </a:spcBef>
              <a:buSzPct val="70000"/>
            </a:pPr>
            <a:r>
              <a:rPr lang="en-US" sz="1800" b="1">
                <a:latin typeface="Garamond" panose="02020404030301010803" pitchFamily="18" charset="0"/>
                <a:ea typeface="Garamond"/>
                <a:cs typeface="Garamond"/>
                <a:sym typeface="Garamond"/>
              </a:rPr>
              <a:t>BOMBAY HC : 2</a:t>
            </a:r>
            <a:r>
              <a:rPr lang="en-US" sz="1800" b="1" baseline="30000">
                <a:latin typeface="Garamond" panose="02020404030301010803" pitchFamily="18" charset="0"/>
                <a:ea typeface="Garamond"/>
                <a:cs typeface="Garamond"/>
                <a:sym typeface="Garamond"/>
              </a:rPr>
              <a:t>nd</a:t>
            </a:r>
            <a:r>
              <a:rPr lang="en-US" sz="1800" b="1">
                <a:latin typeface="Garamond" panose="02020404030301010803" pitchFamily="18" charset="0"/>
                <a:ea typeface="Garamond"/>
                <a:cs typeface="Garamond"/>
                <a:sym typeface="Garamond"/>
              </a:rPr>
              <a:t>  APPEAL 13781 of 2018</a:t>
            </a:r>
            <a:endParaRPr lang="en-US" sz="1800">
              <a:latin typeface="Garamond" panose="02020404030301010803" pitchFamily="18" charset="0"/>
            </a:endParaRPr>
          </a:p>
          <a:p>
            <a:pPr marL="0" indent="0">
              <a:spcBef>
                <a:spcPts val="392"/>
              </a:spcBef>
              <a:buSzPct val="70000"/>
            </a:pPr>
            <a:r>
              <a:rPr lang="en-US" sz="1800" b="1">
                <a:latin typeface="Garamond" panose="02020404030301010803" pitchFamily="18" charset="0"/>
                <a:ea typeface="Garamond"/>
                <a:cs typeface="Garamond"/>
                <a:sym typeface="Garamond"/>
              </a:rPr>
              <a:t>M/s Sea Princess Realty   Vs  Allottees</a:t>
            </a:r>
            <a:endParaRPr lang="en-US" sz="1800">
              <a:latin typeface="Garamond" panose="02020404030301010803" pitchFamily="18" charset="0"/>
            </a:endParaRPr>
          </a:p>
          <a:p>
            <a:pPr marL="0" indent="0">
              <a:spcBef>
                <a:spcPts val="392"/>
              </a:spcBef>
              <a:buSzPct val="70000"/>
            </a:pPr>
            <a:r>
              <a:rPr lang="en-US" sz="1800" b="1">
                <a:latin typeface="Garamond" panose="02020404030301010803" pitchFamily="18" charset="0"/>
                <a:ea typeface="Garamond"/>
                <a:cs typeface="Garamond"/>
                <a:sym typeface="Garamond"/>
              </a:rPr>
              <a:t>	Project : Gundecha Trillium</a:t>
            </a:r>
            <a:endParaRPr lang="en-US" sz="1800">
              <a:latin typeface="Garamond" panose="02020404030301010803" pitchFamily="18" charset="0"/>
            </a:endParaRPr>
          </a:p>
          <a:p>
            <a:pPr marL="0" indent="0">
              <a:spcBef>
                <a:spcPts val="392"/>
              </a:spcBef>
              <a:buSzPct val="70000"/>
            </a:pPr>
            <a:r>
              <a:rPr lang="en-US" sz="1800" b="1">
                <a:latin typeface="Garamond" panose="02020404030301010803" pitchFamily="18" charset="0"/>
                <a:ea typeface="Garamond"/>
                <a:cs typeface="Garamond"/>
                <a:sym typeface="Garamond"/>
              </a:rPr>
              <a:t>	</a:t>
            </a:r>
            <a:r>
              <a:rPr lang="en-US" sz="1800" b="1">
                <a:solidFill>
                  <a:schemeClr val="dk1"/>
                </a:solidFill>
                <a:latin typeface="Garamond" panose="02020404030301010803" pitchFamily="18" charset="0"/>
                <a:ea typeface="Garamond"/>
                <a:cs typeface="Garamond"/>
                <a:sym typeface="Garamond"/>
              </a:rPr>
              <a:t>Possession Date : 31st December, 2016 </a:t>
            </a:r>
            <a:endParaRPr lang="en-US" sz="1800">
              <a:latin typeface="Garamond" panose="02020404030301010803" pitchFamily="18" charset="0"/>
            </a:endParaRPr>
          </a:p>
          <a:p>
            <a:pPr marL="0" indent="0">
              <a:spcBef>
                <a:spcPts val="392"/>
              </a:spcBef>
              <a:buClr>
                <a:schemeClr val="dk1"/>
              </a:buClr>
              <a:buSzPct val="70000"/>
            </a:pPr>
            <a:r>
              <a:rPr lang="en-US" sz="1800" b="1">
                <a:solidFill>
                  <a:schemeClr val="dk1"/>
                </a:solidFill>
                <a:latin typeface="Garamond" panose="02020404030301010803" pitchFamily="18" charset="0"/>
                <a:ea typeface="Garamond"/>
                <a:cs typeface="Garamond"/>
                <a:sym typeface="Garamond"/>
              </a:rPr>
              <a:t>MahaRERA order: 16.01.2018, </a:t>
            </a:r>
            <a:endParaRPr lang="en-US" sz="1800">
              <a:latin typeface="Garamond" panose="02020404030301010803" pitchFamily="18" charset="0"/>
            </a:endParaRPr>
          </a:p>
          <a:p>
            <a:pPr marL="0" indent="0">
              <a:spcBef>
                <a:spcPts val="392"/>
              </a:spcBef>
              <a:buClr>
                <a:schemeClr val="dk1"/>
              </a:buClr>
              <a:buSzPct val="70000"/>
            </a:pPr>
            <a:r>
              <a:rPr lang="en-US" sz="1800" b="1">
                <a:solidFill>
                  <a:schemeClr val="dk1"/>
                </a:solidFill>
                <a:latin typeface="Garamond" panose="02020404030301010803" pitchFamily="18" charset="0"/>
                <a:ea typeface="Garamond"/>
                <a:cs typeface="Garamond"/>
                <a:sym typeface="Garamond"/>
              </a:rPr>
              <a:t>Decided - Interest for 6 months</a:t>
            </a:r>
            <a:endParaRPr lang="en-US" sz="1800">
              <a:latin typeface="Garamond" panose="02020404030301010803" pitchFamily="18" charset="0"/>
            </a:endParaRPr>
          </a:p>
          <a:p>
            <a:pPr marL="0" indent="0">
              <a:spcBef>
                <a:spcPts val="392"/>
              </a:spcBef>
              <a:buClr>
                <a:schemeClr val="dk1"/>
              </a:buClr>
              <a:buSzPct val="70000"/>
            </a:pPr>
            <a:r>
              <a:rPr lang="en-US" sz="1800" b="1">
                <a:solidFill>
                  <a:schemeClr val="dk1"/>
                </a:solidFill>
                <a:latin typeface="Garamond" panose="02020404030301010803" pitchFamily="18" charset="0"/>
                <a:ea typeface="Garamond"/>
                <a:cs typeface="Garamond"/>
                <a:sym typeface="Garamond"/>
              </a:rPr>
              <a:t>MahaREAT order : 4th April, 2018</a:t>
            </a:r>
            <a:endParaRPr lang="en-US" sz="1800">
              <a:latin typeface="Garamond" panose="02020404030301010803" pitchFamily="18" charset="0"/>
            </a:endParaRPr>
          </a:p>
          <a:p>
            <a:pPr marL="0" indent="0" algn="l">
              <a:spcBef>
                <a:spcPts val="392"/>
              </a:spcBef>
              <a:buSzPct val="70000"/>
            </a:pPr>
            <a:endParaRPr lang="en-US" sz="1800" b="1">
              <a:latin typeface="Garamond" panose="02020404030301010803" pitchFamily="18" charset="0"/>
              <a:ea typeface="Garamond"/>
              <a:cs typeface="Garamond"/>
              <a:sym typeface="Garamond"/>
            </a:endParaRPr>
          </a:p>
          <a:p>
            <a:pPr marL="514350" indent="-514350" algn="l">
              <a:spcBef>
                <a:spcPts val="392"/>
              </a:spcBef>
              <a:buClr>
                <a:schemeClr val="dk1"/>
              </a:buClr>
              <a:buSzPct val="70000"/>
              <a:buFont typeface="Sorts Mill Goudy"/>
              <a:buAutoNum type="arabicPeriod"/>
            </a:pPr>
            <a:r>
              <a:rPr lang="en-US" sz="1800" b="1">
                <a:solidFill>
                  <a:schemeClr val="dk1"/>
                </a:solidFill>
                <a:latin typeface="Garamond" panose="02020404030301010803" pitchFamily="18" charset="0"/>
                <a:ea typeface="Garamond"/>
                <a:cs typeface="Garamond"/>
                <a:sym typeface="Garamond"/>
              </a:rPr>
              <a:t>Conducted joint inspection &amp; Allowed claim for interest for 1 year without relying on the certificate issued by the Architect which gave another date of completion.</a:t>
            </a:r>
            <a:endParaRPr lang="en-US" sz="1800">
              <a:latin typeface="Garamond" panose="02020404030301010803" pitchFamily="18" charset="0"/>
            </a:endParaRPr>
          </a:p>
          <a:p>
            <a:pPr marL="514350" indent="-514350" algn="l">
              <a:spcBef>
                <a:spcPts val="392"/>
              </a:spcBef>
              <a:buClr>
                <a:schemeClr val="dk1"/>
              </a:buClr>
              <a:buSzPct val="70000"/>
              <a:buFont typeface="Sorts Mill Goudy"/>
              <a:buAutoNum type="arabicPeriod"/>
            </a:pPr>
            <a:r>
              <a:rPr lang="en-US" sz="1800" b="1">
                <a:solidFill>
                  <a:schemeClr val="dk1"/>
                </a:solidFill>
                <a:latin typeface="Garamond" panose="02020404030301010803" pitchFamily="18" charset="0"/>
                <a:ea typeface="Garamond"/>
                <a:cs typeface="Garamond"/>
                <a:sym typeface="Garamond"/>
              </a:rPr>
              <a:t>Action against Architect for issuing wrong certificate of completion</a:t>
            </a:r>
            <a:endParaRPr lang="en-US" sz="1800">
              <a:latin typeface="Garamond" panose="02020404030301010803" pitchFamily="18" charset="0"/>
            </a:endParaRPr>
          </a:p>
          <a:p>
            <a:pPr marL="0" indent="0" algn="l">
              <a:spcBef>
                <a:spcPts val="392"/>
              </a:spcBef>
              <a:buSzPct val="70000"/>
            </a:pPr>
            <a:endParaRPr lang="en-US" sz="1800" b="1">
              <a:solidFill>
                <a:schemeClr val="dk1"/>
              </a:solidFill>
              <a:latin typeface="Garamond" panose="02020404030301010803" pitchFamily="18" charset="0"/>
              <a:ea typeface="Garamond"/>
              <a:cs typeface="Garamond"/>
              <a:sym typeface="Garamond"/>
            </a:endParaRPr>
          </a:p>
          <a:p>
            <a:pPr marL="0" indent="0">
              <a:spcBef>
                <a:spcPts val="392"/>
              </a:spcBef>
              <a:buClr>
                <a:schemeClr val="dk1"/>
              </a:buClr>
              <a:buSzPct val="70000"/>
            </a:pPr>
            <a:r>
              <a:rPr lang="en-US" sz="1800" b="1">
                <a:solidFill>
                  <a:schemeClr val="dk1"/>
                </a:solidFill>
                <a:latin typeface="Garamond" panose="02020404030301010803" pitchFamily="18" charset="0"/>
                <a:ea typeface="Garamond"/>
                <a:cs typeface="Garamond"/>
                <a:sym typeface="Garamond"/>
              </a:rPr>
              <a:t>Order for payment of interest on Delayed possession for 1 year. </a:t>
            </a:r>
          </a:p>
          <a:p>
            <a:pPr marL="514350" indent="-427228" algn="l">
              <a:spcBef>
                <a:spcPts val="392"/>
              </a:spcBef>
              <a:buSzPct val="70000"/>
              <a:buFont typeface="Sorts Mill Goudy"/>
              <a:buNone/>
            </a:pPr>
            <a:endParaRPr lang="en-US" sz="1800" b="1" dirty="0">
              <a:solidFill>
                <a:srgbClr val="FF0000"/>
              </a:solidFill>
              <a:latin typeface="Garamond" panose="02020404030301010803" pitchFamily="18" charset="0"/>
              <a:ea typeface="Garamond"/>
              <a:cs typeface="Garamond"/>
              <a:sym typeface="Garamond"/>
            </a:endParaRPr>
          </a:p>
        </p:txBody>
      </p:sp>
    </p:spTree>
    <p:extLst>
      <p:ext uri="{BB962C8B-B14F-4D97-AF65-F5344CB8AC3E}">
        <p14:creationId xmlns:p14="http://schemas.microsoft.com/office/powerpoint/2010/main" val="13730403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6" name="Google Shape;359;p22"/>
          <p:cNvSpPr txBox="1">
            <a:spLocks/>
          </p:cNvSpPr>
          <p:nvPr/>
        </p:nvSpPr>
        <p:spPr>
          <a:xfrm>
            <a:off x="1296566" y="819788"/>
            <a:ext cx="9917570" cy="61747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000" b="1" u="sng">
                <a:latin typeface="Garamond"/>
                <a:ea typeface="Garamond"/>
                <a:cs typeface="Garamond"/>
                <a:sym typeface="Garamond"/>
              </a:rPr>
              <a:t>RERA RULES CANNOT BE IN DEROGATION OF THE ACT </a:t>
            </a:r>
            <a:endParaRPr lang="en-US" sz="2000" b="1" dirty="0">
              <a:latin typeface="Garamond"/>
              <a:ea typeface="Garamond"/>
              <a:cs typeface="Garamond"/>
              <a:sym typeface="Garamond"/>
            </a:endParaRPr>
          </a:p>
        </p:txBody>
      </p:sp>
      <p:sp>
        <p:nvSpPr>
          <p:cNvPr id="7" name="Google Shape;360;p22"/>
          <p:cNvSpPr txBox="1"/>
          <p:nvPr/>
        </p:nvSpPr>
        <p:spPr>
          <a:xfrm>
            <a:off x="1296566" y="1642849"/>
            <a:ext cx="9917570" cy="463511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dk1"/>
                </a:solidFill>
                <a:latin typeface="Garamond" panose="02020404030301010803" pitchFamily="18" charset="0"/>
                <a:ea typeface="Garamond"/>
                <a:cs typeface="Garamond"/>
                <a:sym typeface="Garamond"/>
              </a:rPr>
              <a:t>2020 SCC ONINE MAD 20120 4 LW 865</a:t>
            </a:r>
            <a:endParaRPr dirty="0">
              <a:latin typeface="Garamond" panose="02020404030301010803" pitchFamily="18" charset="0"/>
            </a:endParaRPr>
          </a:p>
          <a:p>
            <a:pPr marL="0" marR="0" lvl="0" indent="0" algn="ctr" rtl="0">
              <a:spcBef>
                <a:spcPts val="560"/>
              </a:spcBef>
              <a:spcAft>
                <a:spcPts val="0"/>
              </a:spcAft>
              <a:buNone/>
            </a:pPr>
            <a:r>
              <a:rPr lang="en-US" sz="2800" b="1" dirty="0">
                <a:solidFill>
                  <a:schemeClr val="dk1"/>
                </a:solidFill>
                <a:latin typeface="Garamond" panose="02020404030301010803" pitchFamily="18" charset="0"/>
                <a:ea typeface="Garamond"/>
                <a:cs typeface="Garamond"/>
                <a:sym typeface="Garamond"/>
              </a:rPr>
              <a:t>MADRAS HIGH COURT </a:t>
            </a:r>
            <a:endParaRPr dirty="0">
              <a:latin typeface="Garamond" panose="02020404030301010803" pitchFamily="18" charset="0"/>
            </a:endParaRPr>
          </a:p>
          <a:p>
            <a:pPr marL="0" marR="0" lvl="0" indent="0" algn="l" rtl="0">
              <a:spcBef>
                <a:spcPts val="560"/>
              </a:spcBef>
              <a:spcAft>
                <a:spcPts val="0"/>
              </a:spcAft>
              <a:buNone/>
            </a:pPr>
            <a:endParaRPr sz="2800" b="1" dirty="0">
              <a:solidFill>
                <a:schemeClr val="dk1"/>
              </a:solidFill>
              <a:latin typeface="Garamond" panose="02020404030301010803" pitchFamily="18" charset="0"/>
              <a:ea typeface="Garamond"/>
              <a:cs typeface="Garamond"/>
              <a:sym typeface="Garamond"/>
            </a:endParaRPr>
          </a:p>
          <a:p>
            <a:pPr marL="0" marR="0" lvl="0" indent="0" algn="l" rtl="0">
              <a:spcBef>
                <a:spcPts val="400"/>
              </a:spcBef>
              <a:spcAft>
                <a:spcPts val="0"/>
              </a:spcAft>
              <a:buNone/>
            </a:pPr>
            <a:r>
              <a:rPr lang="en-US" sz="2000" b="1" dirty="0">
                <a:solidFill>
                  <a:schemeClr val="dk1"/>
                </a:solidFill>
                <a:latin typeface="Garamond" panose="02020404030301010803" pitchFamily="18" charset="0"/>
                <a:ea typeface="Garamond"/>
                <a:cs typeface="Garamond"/>
                <a:sym typeface="Garamond"/>
              </a:rPr>
              <a:t>SUBHASHINI THULASIRAM vs SPR &amp; RG CONSTRUCTIONS PVT LTD.,</a:t>
            </a:r>
            <a:endParaRPr dirty="0">
              <a:latin typeface="Garamond" panose="02020404030301010803" pitchFamily="18" charset="0"/>
            </a:endParaRPr>
          </a:p>
          <a:p>
            <a:pPr marL="0" marR="0" lvl="0" indent="0" algn="l" rtl="0">
              <a:spcBef>
                <a:spcPts val="400"/>
              </a:spcBef>
              <a:spcAft>
                <a:spcPts val="0"/>
              </a:spcAft>
              <a:buNone/>
            </a:pPr>
            <a:r>
              <a:rPr lang="en-US" sz="2000" b="1" dirty="0">
                <a:solidFill>
                  <a:schemeClr val="dk1"/>
                </a:solidFill>
                <a:latin typeface="Garamond" panose="02020404030301010803" pitchFamily="18" charset="0"/>
                <a:ea typeface="Garamond"/>
                <a:cs typeface="Garamond"/>
                <a:sym typeface="Garamond"/>
              </a:rPr>
              <a:t>Held:</a:t>
            </a:r>
            <a:endParaRPr dirty="0">
              <a:latin typeface="Garamond" panose="02020404030301010803" pitchFamily="18" charset="0"/>
            </a:endParaRPr>
          </a:p>
          <a:p>
            <a:pPr marL="0" marR="0" lvl="0" indent="0" algn="just" rtl="0">
              <a:spcBef>
                <a:spcPts val="400"/>
              </a:spcBef>
              <a:spcAft>
                <a:spcPts val="0"/>
              </a:spcAft>
              <a:buNone/>
            </a:pPr>
            <a:r>
              <a:rPr lang="en-US" sz="2000" dirty="0">
                <a:solidFill>
                  <a:schemeClr val="dk1"/>
                </a:solidFill>
                <a:latin typeface="Garamond" panose="02020404030301010803" pitchFamily="18" charset="0"/>
                <a:ea typeface="Garamond"/>
                <a:cs typeface="Garamond"/>
                <a:sym typeface="Garamond"/>
              </a:rPr>
              <a:t>It is well settled law that the parent Act will prevail over the rules and there cannot be rules contrary to Act. Assuming Rule 2 (h) (ii) gives some relief to the 1</a:t>
            </a:r>
            <a:r>
              <a:rPr lang="en-US" sz="2000" baseline="30000" dirty="0">
                <a:solidFill>
                  <a:schemeClr val="dk1"/>
                </a:solidFill>
                <a:latin typeface="Garamond" panose="02020404030301010803" pitchFamily="18" charset="0"/>
                <a:ea typeface="Garamond"/>
                <a:cs typeface="Garamond"/>
                <a:sym typeface="Garamond"/>
              </a:rPr>
              <a:t>st</a:t>
            </a:r>
            <a:r>
              <a:rPr lang="en-US" sz="2000" dirty="0">
                <a:solidFill>
                  <a:schemeClr val="dk1"/>
                </a:solidFill>
                <a:latin typeface="Garamond" panose="02020404030301010803" pitchFamily="18" charset="0"/>
                <a:ea typeface="Garamond"/>
                <a:cs typeface="Garamond"/>
                <a:sym typeface="Garamond"/>
              </a:rPr>
              <a:t> Respondent , it is contrary to Section 3 of the Act. When the Act has come into force on 01-05-2017, the first respondent should have complied with. The principle that the subordinate legislation cannot be in violation of the Act is supported by following decisions of the Apex Court :</a:t>
            </a:r>
            <a:endParaRPr dirty="0">
              <a:latin typeface="Garamond" panose="02020404030301010803" pitchFamily="18" charset="0"/>
            </a:endParaRPr>
          </a:p>
          <a:p>
            <a:pPr marL="457200" marR="0" lvl="0" indent="-457200" algn="just" rtl="0">
              <a:spcBef>
                <a:spcPts val="400"/>
              </a:spcBef>
              <a:spcAft>
                <a:spcPts val="0"/>
              </a:spcAft>
              <a:buClr>
                <a:schemeClr val="dk1"/>
              </a:buClr>
              <a:buSzPts val="2000"/>
              <a:buFont typeface="Garamond"/>
              <a:buAutoNum type="arabicPeriod"/>
            </a:pPr>
            <a:r>
              <a:rPr lang="en-US" sz="2000" dirty="0">
                <a:solidFill>
                  <a:schemeClr val="dk1"/>
                </a:solidFill>
                <a:latin typeface="Garamond" panose="02020404030301010803" pitchFamily="18" charset="0"/>
                <a:ea typeface="Garamond"/>
                <a:cs typeface="Garamond"/>
                <a:sym typeface="Garamond"/>
              </a:rPr>
              <a:t>Ramesh Mehta V </a:t>
            </a:r>
            <a:r>
              <a:rPr lang="en-US" sz="2000" dirty="0" err="1">
                <a:solidFill>
                  <a:schemeClr val="dk1"/>
                </a:solidFill>
                <a:latin typeface="Garamond" panose="02020404030301010803" pitchFamily="18" charset="0"/>
                <a:ea typeface="Garamond"/>
                <a:cs typeface="Garamond"/>
                <a:sym typeface="Garamond"/>
              </a:rPr>
              <a:t>Sanwal</a:t>
            </a:r>
            <a:r>
              <a:rPr lang="en-US" sz="2000" dirty="0">
                <a:solidFill>
                  <a:schemeClr val="dk1"/>
                </a:solidFill>
                <a:latin typeface="Garamond" panose="02020404030301010803" pitchFamily="18" charset="0"/>
                <a:ea typeface="Garamond"/>
                <a:cs typeface="Garamond"/>
                <a:sym typeface="Garamond"/>
              </a:rPr>
              <a:t> Chand </a:t>
            </a:r>
            <a:r>
              <a:rPr lang="en-US" sz="2000" dirty="0" err="1">
                <a:solidFill>
                  <a:schemeClr val="dk1"/>
                </a:solidFill>
                <a:latin typeface="Garamond" panose="02020404030301010803" pitchFamily="18" charset="0"/>
                <a:ea typeface="Garamond"/>
                <a:cs typeface="Garamond"/>
                <a:sym typeface="Garamond"/>
              </a:rPr>
              <a:t>Singhvi</a:t>
            </a:r>
            <a:r>
              <a:rPr lang="en-US" sz="2000" dirty="0">
                <a:solidFill>
                  <a:schemeClr val="dk1"/>
                </a:solidFill>
                <a:latin typeface="Garamond" panose="02020404030301010803" pitchFamily="18" charset="0"/>
                <a:ea typeface="Garamond"/>
                <a:cs typeface="Garamond"/>
                <a:sym typeface="Garamond"/>
              </a:rPr>
              <a:t> (2004) 5 SCC 409</a:t>
            </a:r>
            <a:endParaRPr dirty="0">
              <a:latin typeface="Garamond" panose="02020404030301010803" pitchFamily="18" charset="0"/>
            </a:endParaRPr>
          </a:p>
          <a:p>
            <a:pPr marL="457200" marR="0" lvl="0" indent="-457200" algn="just" rtl="0">
              <a:spcBef>
                <a:spcPts val="400"/>
              </a:spcBef>
              <a:spcAft>
                <a:spcPts val="0"/>
              </a:spcAft>
              <a:buClr>
                <a:schemeClr val="dk1"/>
              </a:buClr>
              <a:buSzPts val="2000"/>
              <a:buFont typeface="Garamond"/>
              <a:buAutoNum type="arabicPeriod"/>
            </a:pPr>
            <a:r>
              <a:rPr lang="en-US" sz="2000" dirty="0">
                <a:solidFill>
                  <a:schemeClr val="dk1"/>
                </a:solidFill>
                <a:latin typeface="Garamond" panose="02020404030301010803" pitchFamily="18" charset="0"/>
                <a:ea typeface="Garamond"/>
                <a:cs typeface="Garamond"/>
                <a:sym typeface="Garamond"/>
              </a:rPr>
              <a:t>Global Energy Ltd v Central Electricity Regulation Commission (2009) 15 SCC 570 </a:t>
            </a:r>
            <a:endParaRPr dirty="0">
              <a:latin typeface="Garamond" panose="02020404030301010803" pitchFamily="18" charset="0"/>
            </a:endParaRPr>
          </a:p>
        </p:txBody>
      </p:sp>
    </p:spTree>
    <p:extLst>
      <p:ext uri="{BB962C8B-B14F-4D97-AF65-F5344CB8AC3E}">
        <p14:creationId xmlns:p14="http://schemas.microsoft.com/office/powerpoint/2010/main" val="3412438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8" name="Google Shape;365;p23"/>
          <p:cNvSpPr txBox="1">
            <a:spLocks/>
          </p:cNvSpPr>
          <p:nvPr/>
        </p:nvSpPr>
        <p:spPr>
          <a:xfrm>
            <a:off x="1380542" y="670498"/>
            <a:ext cx="9917570" cy="93268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000" b="1" u="sng">
                <a:latin typeface="Garamond"/>
                <a:ea typeface="Garamond"/>
                <a:cs typeface="Garamond"/>
                <a:sym typeface="Garamond"/>
              </a:rPr>
              <a:t>REGISTRATION OF THE PROJECT EXEMPTED UNDER RULES </a:t>
            </a:r>
            <a:endParaRPr lang="en-US" sz="2000" b="1">
              <a:latin typeface="Garamond"/>
              <a:ea typeface="Garamond"/>
              <a:cs typeface="Garamond"/>
              <a:sym typeface="Garamond"/>
            </a:endParaRPr>
          </a:p>
        </p:txBody>
      </p:sp>
      <p:sp>
        <p:nvSpPr>
          <p:cNvPr id="9" name="Google Shape;366;p23"/>
          <p:cNvSpPr txBox="1"/>
          <p:nvPr/>
        </p:nvSpPr>
        <p:spPr>
          <a:xfrm>
            <a:off x="1380542" y="1804110"/>
            <a:ext cx="9803130" cy="401956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dk1"/>
                </a:solidFill>
                <a:latin typeface="Garamond"/>
                <a:ea typeface="Garamond"/>
                <a:cs typeface="Garamond"/>
                <a:sym typeface="Garamond"/>
              </a:rPr>
              <a:t>W.P 18843/2022</a:t>
            </a:r>
            <a:endParaRPr dirty="0"/>
          </a:p>
          <a:p>
            <a:pPr marL="0" marR="0" lvl="0" indent="0" algn="ctr" rtl="0">
              <a:spcBef>
                <a:spcPts val="560"/>
              </a:spcBef>
              <a:spcAft>
                <a:spcPts val="0"/>
              </a:spcAft>
              <a:buNone/>
            </a:pPr>
            <a:r>
              <a:rPr lang="en-US" sz="2800" b="1" dirty="0">
                <a:solidFill>
                  <a:schemeClr val="dk1"/>
                </a:solidFill>
                <a:latin typeface="Garamond"/>
                <a:ea typeface="Garamond"/>
                <a:cs typeface="Garamond"/>
                <a:sym typeface="Garamond"/>
              </a:rPr>
              <a:t>KARNATAKA HIGH COURT </a:t>
            </a:r>
            <a:endParaRPr dirty="0"/>
          </a:p>
          <a:p>
            <a:pPr marL="0" marR="0" lvl="0" indent="0" algn="l" rtl="0">
              <a:spcBef>
                <a:spcPts val="560"/>
              </a:spcBef>
              <a:spcAft>
                <a:spcPts val="0"/>
              </a:spcAft>
              <a:buNone/>
            </a:pPr>
            <a:endParaRPr sz="2800" b="1" dirty="0">
              <a:solidFill>
                <a:schemeClr val="dk1"/>
              </a:solidFill>
              <a:latin typeface="Garamond"/>
              <a:ea typeface="Garamond"/>
              <a:cs typeface="Garamond"/>
              <a:sym typeface="Garamond"/>
            </a:endParaRPr>
          </a:p>
          <a:p>
            <a:pPr marL="0" marR="0" lvl="0" indent="0" algn="l" rtl="0">
              <a:spcBef>
                <a:spcPts val="400"/>
              </a:spcBef>
              <a:spcAft>
                <a:spcPts val="0"/>
              </a:spcAft>
              <a:buNone/>
            </a:pPr>
            <a:r>
              <a:rPr lang="en-US" sz="2000" b="1" dirty="0">
                <a:solidFill>
                  <a:schemeClr val="dk1"/>
                </a:solidFill>
                <a:latin typeface="Garamond"/>
                <a:ea typeface="Garamond"/>
                <a:cs typeface="Garamond"/>
                <a:sym typeface="Garamond"/>
              </a:rPr>
              <a:t>Cambrian Technologies Pvt Ltd Vs KA RERA &amp; </a:t>
            </a:r>
            <a:r>
              <a:rPr lang="en-US" sz="2000" b="1" dirty="0" err="1">
                <a:solidFill>
                  <a:schemeClr val="dk1"/>
                </a:solidFill>
                <a:latin typeface="Garamond"/>
                <a:ea typeface="Garamond"/>
                <a:cs typeface="Garamond"/>
                <a:sym typeface="Garamond"/>
              </a:rPr>
              <a:t>ors</a:t>
            </a:r>
            <a:r>
              <a:rPr lang="en-US" sz="2000" b="1" dirty="0">
                <a:solidFill>
                  <a:schemeClr val="dk1"/>
                </a:solidFill>
                <a:latin typeface="Garamond"/>
                <a:ea typeface="Garamond"/>
                <a:cs typeface="Garamond"/>
                <a:sym typeface="Garamond"/>
              </a:rPr>
              <a:t>., Order dt: 15-02-2023</a:t>
            </a:r>
            <a:endParaRPr dirty="0"/>
          </a:p>
          <a:p>
            <a:pPr marL="0" marR="0" lvl="0" indent="0" algn="l" rtl="0">
              <a:spcBef>
                <a:spcPts val="400"/>
              </a:spcBef>
              <a:spcAft>
                <a:spcPts val="0"/>
              </a:spcAft>
              <a:buNone/>
            </a:pPr>
            <a:r>
              <a:rPr lang="en-US" sz="2000" b="1" dirty="0">
                <a:solidFill>
                  <a:schemeClr val="dk1"/>
                </a:solidFill>
                <a:latin typeface="Garamond"/>
                <a:ea typeface="Garamond"/>
                <a:cs typeface="Garamond"/>
                <a:sym typeface="Garamond"/>
              </a:rPr>
              <a:t>Held:</a:t>
            </a:r>
            <a:endParaRPr dirty="0"/>
          </a:p>
          <a:p>
            <a:pPr marL="342900" marR="0" lvl="0" indent="-342900" algn="l" rtl="0">
              <a:spcBef>
                <a:spcPts val="400"/>
              </a:spcBef>
              <a:spcAft>
                <a:spcPts val="0"/>
              </a:spcAft>
              <a:buClr>
                <a:schemeClr val="dk1"/>
              </a:buClr>
              <a:buSzPts val="2000"/>
              <a:buFont typeface="Arial"/>
              <a:buChar char="•"/>
            </a:pPr>
            <a:r>
              <a:rPr lang="en-US" sz="2000" dirty="0">
                <a:solidFill>
                  <a:schemeClr val="dk1"/>
                </a:solidFill>
                <a:latin typeface="Garamond"/>
                <a:ea typeface="Garamond"/>
                <a:cs typeface="Garamond"/>
                <a:sym typeface="Garamond"/>
              </a:rPr>
              <a:t>The Rules exempt registration of the Project on account of filing of application for grant of OC as on the date of notification of Rules as per Rule 4 of KA RERA rules. </a:t>
            </a:r>
            <a:endParaRPr dirty="0"/>
          </a:p>
          <a:p>
            <a:pPr marL="342900" marR="0" lvl="0" indent="-342900" algn="l" rtl="0">
              <a:spcBef>
                <a:spcPts val="400"/>
              </a:spcBef>
              <a:spcAft>
                <a:spcPts val="0"/>
              </a:spcAft>
              <a:buClr>
                <a:schemeClr val="dk1"/>
              </a:buClr>
              <a:buSzPts val="2000"/>
              <a:buFont typeface="Arial"/>
              <a:buChar char="•"/>
            </a:pPr>
            <a:r>
              <a:rPr lang="en-US" sz="2000" dirty="0">
                <a:solidFill>
                  <a:schemeClr val="dk1"/>
                </a:solidFill>
                <a:latin typeface="Garamond"/>
                <a:ea typeface="Garamond"/>
                <a:cs typeface="Garamond"/>
                <a:sym typeface="Garamond"/>
              </a:rPr>
              <a:t>If the project is not required to be registered then the Authority would not get jurisdiction to entertain the compliant</a:t>
            </a:r>
            <a:endParaRPr dirty="0"/>
          </a:p>
          <a:p>
            <a:pPr marL="342900" marR="0" lvl="0" indent="-215900" algn="l" rtl="0">
              <a:spcBef>
                <a:spcPts val="400"/>
              </a:spcBef>
              <a:spcAft>
                <a:spcPts val="0"/>
              </a:spcAft>
              <a:buClr>
                <a:schemeClr val="dk1"/>
              </a:buClr>
              <a:buSzPts val="2000"/>
              <a:buFont typeface="Arial"/>
              <a:buNone/>
            </a:pPr>
            <a:endParaRPr sz="2000" dirty="0">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886748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6" name="Google Shape;388;p27"/>
          <p:cNvSpPr txBox="1">
            <a:spLocks/>
          </p:cNvSpPr>
          <p:nvPr/>
        </p:nvSpPr>
        <p:spPr>
          <a:xfrm>
            <a:off x="1352550" y="630821"/>
            <a:ext cx="9917570" cy="65863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000" b="1">
                <a:latin typeface="Garamond"/>
                <a:ea typeface="Garamond"/>
                <a:cs typeface="Garamond"/>
                <a:sym typeface="Garamond"/>
              </a:rPr>
              <a:t>DEVELOPMENT MANAGER TO BE TREATED AS PROMOTER</a:t>
            </a:r>
            <a:endParaRPr lang="en-US"/>
          </a:p>
        </p:txBody>
      </p:sp>
      <p:sp>
        <p:nvSpPr>
          <p:cNvPr id="7" name="Google Shape;389;p27"/>
          <p:cNvSpPr txBox="1"/>
          <p:nvPr/>
        </p:nvSpPr>
        <p:spPr>
          <a:xfrm>
            <a:off x="1352550" y="1463223"/>
            <a:ext cx="9917570" cy="488847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dk1"/>
                </a:solidFill>
                <a:latin typeface="Garamond" panose="02020404030301010803" pitchFamily="18" charset="0"/>
                <a:ea typeface="Garamond"/>
                <a:cs typeface="Garamond"/>
                <a:sym typeface="Garamond"/>
              </a:rPr>
              <a:t>Gauri </a:t>
            </a:r>
            <a:r>
              <a:rPr lang="en-US" sz="1800" b="1" dirty="0" err="1">
                <a:solidFill>
                  <a:schemeClr val="dk1"/>
                </a:solidFill>
                <a:latin typeface="Garamond" panose="02020404030301010803" pitchFamily="18" charset="0"/>
                <a:ea typeface="Garamond"/>
                <a:cs typeface="Garamond"/>
                <a:sym typeface="Garamond"/>
              </a:rPr>
              <a:t>Datte</a:t>
            </a:r>
            <a:r>
              <a:rPr lang="en-US" sz="1800" b="1" dirty="0">
                <a:solidFill>
                  <a:schemeClr val="dk1"/>
                </a:solidFill>
                <a:latin typeface="Garamond" panose="02020404030301010803" pitchFamily="18" charset="0"/>
                <a:ea typeface="Garamond"/>
                <a:cs typeface="Garamond"/>
                <a:sym typeface="Garamond"/>
              </a:rPr>
              <a:t> Vs. Nirmal Developers and Shapoorji Pallonji Development Managers Private Limited </a:t>
            </a:r>
            <a:endParaRPr sz="1800" dirty="0">
              <a:latin typeface="Garamond" panose="02020404030301010803" pitchFamily="18" charset="0"/>
            </a:endParaRPr>
          </a:p>
          <a:p>
            <a:pPr marL="0" marR="0" lvl="0" indent="0" algn="ctr" rtl="0">
              <a:spcBef>
                <a:spcPts val="560"/>
              </a:spcBef>
              <a:spcAft>
                <a:spcPts val="0"/>
              </a:spcAft>
              <a:buNone/>
            </a:pPr>
            <a:r>
              <a:rPr lang="en-US" sz="1800" b="1" dirty="0">
                <a:solidFill>
                  <a:schemeClr val="dk1"/>
                </a:solidFill>
                <a:latin typeface="Garamond" panose="02020404030301010803" pitchFamily="18" charset="0"/>
                <a:ea typeface="Garamond"/>
                <a:cs typeface="Garamond"/>
                <a:sym typeface="Garamond"/>
              </a:rPr>
              <a:t>And 4 Other complainants </a:t>
            </a:r>
            <a:endParaRPr sz="1800" dirty="0">
              <a:latin typeface="Garamond" panose="02020404030301010803" pitchFamily="18" charset="0"/>
            </a:endParaRPr>
          </a:p>
          <a:p>
            <a:pPr marL="0" marR="0" lvl="0" indent="0" algn="ctr" rtl="0">
              <a:spcBef>
                <a:spcPts val="560"/>
              </a:spcBef>
              <a:spcAft>
                <a:spcPts val="0"/>
              </a:spcAft>
              <a:buNone/>
            </a:pPr>
            <a:r>
              <a:rPr lang="en-US" sz="1800" dirty="0">
                <a:solidFill>
                  <a:schemeClr val="dk1"/>
                </a:solidFill>
                <a:latin typeface="Garamond" panose="02020404030301010803" pitchFamily="18" charset="0"/>
                <a:ea typeface="Garamond"/>
                <a:cs typeface="Garamond"/>
                <a:sym typeface="Garamond"/>
              </a:rPr>
              <a:t>Maharashtra Real Estate Regulatory Authority </a:t>
            </a:r>
            <a:endParaRPr sz="1800" dirty="0">
              <a:latin typeface="Garamond" panose="02020404030301010803" pitchFamily="18" charset="0"/>
            </a:endParaRPr>
          </a:p>
          <a:p>
            <a:pPr marL="0" marR="0" lvl="0" indent="0" algn="ctr" rtl="0">
              <a:spcBef>
                <a:spcPts val="560"/>
              </a:spcBef>
              <a:spcAft>
                <a:spcPts val="0"/>
              </a:spcAft>
              <a:buNone/>
            </a:pPr>
            <a:r>
              <a:rPr lang="en-US" sz="1800" dirty="0">
                <a:solidFill>
                  <a:schemeClr val="dk1"/>
                </a:solidFill>
                <a:latin typeface="Garamond" panose="02020404030301010803" pitchFamily="18" charset="0"/>
                <a:ea typeface="Garamond"/>
                <a:cs typeface="Garamond"/>
                <a:sym typeface="Garamond"/>
              </a:rPr>
              <a:t>COMPLAINT No. CC00600000192886</a:t>
            </a:r>
          </a:p>
          <a:p>
            <a:pPr marL="514350" marR="0" lvl="0" indent="-514350" algn="l" rtl="0">
              <a:spcBef>
                <a:spcPts val="480"/>
              </a:spcBef>
              <a:spcAft>
                <a:spcPts val="0"/>
              </a:spcAft>
              <a:buClr>
                <a:schemeClr val="dk1"/>
              </a:buClr>
              <a:buSzPts val="2400"/>
              <a:buFont typeface="Sorts Mill Goudy"/>
              <a:buAutoNum type="arabicPeriod"/>
            </a:pPr>
            <a:r>
              <a:rPr lang="en-US" sz="1800" dirty="0">
                <a:solidFill>
                  <a:schemeClr val="dk1"/>
                </a:solidFill>
                <a:latin typeface="Garamond" panose="02020404030301010803" pitchFamily="18" charset="0"/>
                <a:ea typeface="Garamond"/>
                <a:cs typeface="Garamond"/>
                <a:sym typeface="Garamond"/>
              </a:rPr>
              <a:t>Nirmal Developers is registered as promoter with RERA</a:t>
            </a:r>
            <a:endParaRPr sz="1800" dirty="0">
              <a:latin typeface="Garamond" panose="02020404030301010803" pitchFamily="18" charset="0"/>
            </a:endParaRPr>
          </a:p>
          <a:p>
            <a:pPr marL="514350" marR="0" lvl="0" indent="-514350" algn="l" rtl="0">
              <a:spcBef>
                <a:spcPts val="480"/>
              </a:spcBef>
              <a:spcAft>
                <a:spcPts val="0"/>
              </a:spcAft>
              <a:buClr>
                <a:schemeClr val="dk1"/>
              </a:buClr>
              <a:buSzPts val="2400"/>
              <a:buFont typeface="Sorts Mill Goudy"/>
              <a:buAutoNum type="arabicPeriod"/>
            </a:pPr>
            <a:r>
              <a:rPr lang="en-US" sz="1800" dirty="0">
                <a:solidFill>
                  <a:schemeClr val="dk1"/>
                </a:solidFill>
                <a:latin typeface="Garamond" panose="02020404030301010803" pitchFamily="18" charset="0"/>
                <a:ea typeface="Garamond"/>
                <a:cs typeface="Garamond"/>
                <a:sym typeface="Garamond"/>
              </a:rPr>
              <a:t>Lucrative Properties Limited-LPL (Subsidiary and group company of Shapoorji Pallonji Private Limited)</a:t>
            </a:r>
            <a:endParaRPr sz="1800" dirty="0">
              <a:latin typeface="Garamond" panose="02020404030301010803" pitchFamily="18" charset="0"/>
            </a:endParaRPr>
          </a:p>
          <a:p>
            <a:pPr marL="514350" marR="0" lvl="0" indent="-514350" algn="l" rtl="0">
              <a:spcBef>
                <a:spcPts val="480"/>
              </a:spcBef>
              <a:spcAft>
                <a:spcPts val="0"/>
              </a:spcAft>
              <a:buClr>
                <a:schemeClr val="dk1"/>
              </a:buClr>
              <a:buSzPts val="2400"/>
              <a:buFont typeface="Sorts Mill Goudy"/>
              <a:buAutoNum type="arabicPeriod"/>
            </a:pPr>
            <a:r>
              <a:rPr lang="en-US" sz="1800" dirty="0">
                <a:solidFill>
                  <a:schemeClr val="dk1"/>
                </a:solidFill>
                <a:latin typeface="Garamond" panose="02020404030301010803" pitchFamily="18" charset="0"/>
                <a:ea typeface="Garamond"/>
                <a:cs typeface="Garamond"/>
                <a:sym typeface="Garamond"/>
              </a:rPr>
              <a:t>Nirmal Developers appointed  LPL as Development Manager under a Development Management Agreement.</a:t>
            </a:r>
            <a:endParaRPr sz="1800" dirty="0">
              <a:latin typeface="Garamond" panose="02020404030301010803" pitchFamily="18" charset="0"/>
            </a:endParaRPr>
          </a:p>
          <a:p>
            <a:pPr marL="514350" marR="0" lvl="0" indent="-514350" algn="l" rtl="0">
              <a:spcBef>
                <a:spcPts val="480"/>
              </a:spcBef>
              <a:spcAft>
                <a:spcPts val="0"/>
              </a:spcAft>
              <a:buClr>
                <a:schemeClr val="dk1"/>
              </a:buClr>
              <a:buSzPts val="2400"/>
              <a:buFont typeface="Sorts Mill Goudy"/>
              <a:buAutoNum type="arabicPeriod"/>
            </a:pPr>
            <a:r>
              <a:rPr lang="en-US" sz="1800" dirty="0">
                <a:solidFill>
                  <a:schemeClr val="dk1"/>
                </a:solidFill>
                <a:latin typeface="Garamond" panose="02020404030301010803" pitchFamily="18" charset="0"/>
                <a:ea typeface="Garamond"/>
                <a:cs typeface="Garamond"/>
                <a:sym typeface="Garamond"/>
              </a:rPr>
              <a:t>Given exclusive rights to develop the project to LPL as Development Manager </a:t>
            </a:r>
          </a:p>
          <a:p>
            <a:pPr marL="0" marR="0" lvl="0" indent="0" algn="l" rtl="0">
              <a:spcBef>
                <a:spcPts val="560"/>
              </a:spcBef>
              <a:spcAft>
                <a:spcPts val="0"/>
              </a:spcAft>
              <a:buNone/>
            </a:pPr>
            <a:r>
              <a:rPr lang="en-US" sz="1800" dirty="0">
                <a:solidFill>
                  <a:schemeClr val="dk1"/>
                </a:solidFill>
                <a:latin typeface="Garamond" panose="02020404030301010803" pitchFamily="18" charset="0"/>
                <a:ea typeface="Garamond"/>
                <a:cs typeface="Garamond"/>
                <a:sym typeface="Garamond"/>
              </a:rPr>
              <a:t>5. Advertisement made showing both DM and Promoter Logos </a:t>
            </a:r>
            <a:endParaRPr lang="en-US" sz="1800" dirty="0">
              <a:latin typeface="Garamond" panose="02020404030301010803" pitchFamily="18" charset="0"/>
            </a:endParaRPr>
          </a:p>
          <a:p>
            <a:pPr marL="0" marR="0" lvl="0" indent="0" algn="just" rtl="0">
              <a:spcBef>
                <a:spcPts val="560"/>
              </a:spcBef>
              <a:spcAft>
                <a:spcPts val="0"/>
              </a:spcAft>
              <a:buNone/>
            </a:pPr>
            <a:r>
              <a:rPr lang="en-US" sz="1800" dirty="0">
                <a:solidFill>
                  <a:schemeClr val="dk1"/>
                </a:solidFill>
                <a:latin typeface="Garamond" panose="02020404030301010803" pitchFamily="18" charset="0"/>
                <a:ea typeface="Garamond"/>
                <a:cs typeface="Garamond"/>
                <a:sym typeface="Garamond"/>
              </a:rPr>
              <a:t>6. DM agreement mentions – DM is responsible for sales, marketing, CRM, handover possession, assistance in formation of society on behalf of Developer </a:t>
            </a:r>
          </a:p>
          <a:p>
            <a:pPr marL="0" marR="0" lvl="0" indent="0" algn="just" rtl="0">
              <a:spcBef>
                <a:spcPts val="0"/>
              </a:spcBef>
              <a:spcAft>
                <a:spcPts val="0"/>
              </a:spcAft>
              <a:buNone/>
            </a:pPr>
            <a:endParaRPr lang="en-US" sz="1800" dirty="0">
              <a:solidFill>
                <a:schemeClr val="dk1"/>
              </a:solidFill>
              <a:latin typeface="Garamond" panose="02020404030301010803" pitchFamily="18" charset="0"/>
              <a:ea typeface="Garamond"/>
              <a:cs typeface="Garamond"/>
              <a:sym typeface="Garamond"/>
            </a:endParaRPr>
          </a:p>
          <a:p>
            <a:pPr marL="0" marR="0" lvl="0" indent="0" algn="just" rtl="0">
              <a:spcBef>
                <a:spcPts val="0"/>
              </a:spcBef>
              <a:spcAft>
                <a:spcPts val="0"/>
              </a:spcAft>
              <a:buNone/>
            </a:pPr>
            <a:r>
              <a:rPr lang="en-US" sz="1800" b="1" i="0" u="none" strike="noStrike" dirty="0">
                <a:solidFill>
                  <a:schemeClr val="dk1"/>
                </a:solidFill>
                <a:latin typeface="Garamond" panose="02020404030301010803" pitchFamily="18" charset="0"/>
                <a:ea typeface="Garamond"/>
                <a:cs typeface="Garamond"/>
                <a:sym typeface="Garamond"/>
              </a:rPr>
              <a:t>Ordered that Lucrative Properties Private Limited be added as a Promoter on the webpage of the project within thirty days of the order.</a:t>
            </a:r>
            <a:endParaRPr lang="en-US" sz="1800" b="1" u="sng" dirty="0">
              <a:solidFill>
                <a:schemeClr val="dk1"/>
              </a:solidFill>
              <a:latin typeface="Garamond" panose="02020404030301010803" pitchFamily="18" charset="0"/>
              <a:ea typeface="Garamond"/>
              <a:cs typeface="Garamond"/>
              <a:sym typeface="Garamond"/>
            </a:endParaRPr>
          </a:p>
        </p:txBody>
      </p:sp>
    </p:spTree>
    <p:extLst>
      <p:ext uri="{BB962C8B-B14F-4D97-AF65-F5344CB8AC3E}">
        <p14:creationId xmlns:p14="http://schemas.microsoft.com/office/powerpoint/2010/main" val="2871016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6" name="Google Shape;400;p29"/>
          <p:cNvSpPr txBox="1">
            <a:spLocks/>
          </p:cNvSpPr>
          <p:nvPr/>
        </p:nvSpPr>
        <p:spPr>
          <a:xfrm>
            <a:off x="1193930" y="1153336"/>
            <a:ext cx="9917570" cy="65863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00"/>
              <a:buFont typeface="Garamond"/>
              <a:buNone/>
            </a:pPr>
            <a:r>
              <a:rPr lang="en-US" sz="2800" b="1">
                <a:latin typeface="Garamond"/>
                <a:ea typeface="Garamond"/>
                <a:cs typeface="Garamond"/>
                <a:sym typeface="Garamond"/>
              </a:rPr>
              <a:t>SECTION 2(ZK) - PROMOTER</a:t>
            </a:r>
            <a:endParaRPr lang="en-US"/>
          </a:p>
        </p:txBody>
      </p:sp>
      <p:sp>
        <p:nvSpPr>
          <p:cNvPr id="7" name="Google Shape;401;p29"/>
          <p:cNvSpPr txBox="1"/>
          <p:nvPr/>
        </p:nvSpPr>
        <p:spPr>
          <a:xfrm>
            <a:off x="1193929" y="1959859"/>
            <a:ext cx="9917569" cy="297000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dirty="0">
                <a:solidFill>
                  <a:srgbClr val="231F20"/>
                </a:solidFill>
                <a:latin typeface="Garamond" panose="02020404030301010803" pitchFamily="18" charset="0"/>
                <a:ea typeface="Garamond"/>
                <a:cs typeface="Garamond"/>
                <a:sym typeface="Garamond"/>
              </a:rPr>
              <a:t>a person who constructs </a:t>
            </a:r>
            <a:r>
              <a:rPr lang="en-US" sz="1800" dirty="0">
                <a:solidFill>
                  <a:srgbClr val="231F20"/>
                </a:solidFill>
                <a:latin typeface="Garamond" panose="02020404030301010803" pitchFamily="18" charset="0"/>
                <a:ea typeface="Garamond"/>
                <a:cs typeface="Garamond"/>
                <a:sym typeface="Garamond"/>
              </a:rPr>
              <a:t>or </a:t>
            </a:r>
            <a:r>
              <a:rPr lang="en-US" sz="1800" b="1" u="sng" dirty="0">
                <a:solidFill>
                  <a:srgbClr val="231F20"/>
                </a:solidFill>
                <a:latin typeface="Garamond" panose="02020404030301010803" pitchFamily="18" charset="0"/>
                <a:ea typeface="Garamond"/>
                <a:cs typeface="Garamond"/>
                <a:sym typeface="Garamond"/>
              </a:rPr>
              <a:t>causes to be constructed </a:t>
            </a:r>
            <a:r>
              <a:rPr lang="en-US" sz="1800" dirty="0">
                <a:solidFill>
                  <a:srgbClr val="231F20"/>
                </a:solidFill>
                <a:latin typeface="Garamond" panose="02020404030301010803" pitchFamily="18" charset="0"/>
                <a:ea typeface="Garamond"/>
                <a:cs typeface="Garamond"/>
                <a:sym typeface="Garamond"/>
              </a:rPr>
              <a:t>an independent building or a building consisting of apartments, or converts an existing building or a part thereof into apartments, for the purpose of selling all or some of the apartments to other persons and includes his assignees; or</a:t>
            </a:r>
            <a:endParaRPr sz="1800" dirty="0">
              <a:latin typeface="Garamond" panose="02020404030301010803" pitchFamily="18" charset="0"/>
            </a:endParaRPr>
          </a:p>
          <a:p>
            <a:pPr marL="0" marR="0" lvl="0" indent="0" algn="l" rtl="0">
              <a:spcBef>
                <a:spcPts val="480"/>
              </a:spcBef>
              <a:spcAft>
                <a:spcPts val="0"/>
              </a:spcAft>
              <a:buNone/>
            </a:pPr>
            <a:endParaRPr sz="1800" dirty="0">
              <a:solidFill>
                <a:srgbClr val="231F20"/>
              </a:solidFill>
              <a:latin typeface="Garamond" panose="02020404030301010803" pitchFamily="18" charset="0"/>
              <a:ea typeface="Garamond"/>
              <a:cs typeface="Garamond"/>
              <a:sym typeface="Garamond"/>
            </a:endParaRPr>
          </a:p>
          <a:p>
            <a:pPr marL="0" marR="0" lvl="0" indent="0" algn="l" rtl="0">
              <a:spcBef>
                <a:spcPts val="480"/>
              </a:spcBef>
              <a:spcAft>
                <a:spcPts val="0"/>
              </a:spcAft>
              <a:buNone/>
            </a:pPr>
            <a:r>
              <a:rPr lang="en-US" sz="1800" b="1" u="sng" dirty="0">
                <a:solidFill>
                  <a:srgbClr val="231F20"/>
                </a:solidFill>
                <a:latin typeface="Garamond" panose="02020404030301010803" pitchFamily="18" charset="0"/>
                <a:ea typeface="Garamond"/>
                <a:cs typeface="Garamond"/>
                <a:sym typeface="Garamond"/>
              </a:rPr>
              <a:t>any development authority</a:t>
            </a:r>
            <a:r>
              <a:rPr lang="en-US" sz="1800" dirty="0">
                <a:solidFill>
                  <a:srgbClr val="231F20"/>
                </a:solidFill>
                <a:latin typeface="Garamond" panose="02020404030301010803" pitchFamily="18" charset="0"/>
                <a:ea typeface="Garamond"/>
                <a:cs typeface="Garamond"/>
                <a:sym typeface="Garamond"/>
              </a:rPr>
              <a:t> or any other public body in respect of allottees of </a:t>
            </a:r>
            <a:endParaRPr sz="1800" dirty="0">
              <a:latin typeface="Garamond" panose="02020404030301010803" pitchFamily="18" charset="0"/>
            </a:endParaRPr>
          </a:p>
          <a:p>
            <a:pPr marL="0" marR="0" lvl="0" indent="0" algn="l" rtl="0">
              <a:spcBef>
                <a:spcPts val="480"/>
              </a:spcBef>
              <a:spcAft>
                <a:spcPts val="0"/>
              </a:spcAft>
              <a:buNone/>
            </a:pPr>
            <a:endParaRPr sz="1800" dirty="0">
              <a:solidFill>
                <a:srgbClr val="231F20"/>
              </a:solidFill>
              <a:latin typeface="Garamond" panose="02020404030301010803" pitchFamily="18" charset="0"/>
              <a:ea typeface="Garamond"/>
              <a:cs typeface="Garamond"/>
              <a:sym typeface="Garamond"/>
            </a:endParaRPr>
          </a:p>
          <a:p>
            <a:pPr marL="0" marR="0" lvl="0" indent="0" algn="l" rtl="0">
              <a:spcBef>
                <a:spcPts val="480"/>
              </a:spcBef>
              <a:spcAft>
                <a:spcPts val="0"/>
              </a:spcAft>
              <a:buNone/>
            </a:pPr>
            <a:r>
              <a:rPr lang="en-US" sz="1800" dirty="0">
                <a:solidFill>
                  <a:srgbClr val="231F20"/>
                </a:solidFill>
                <a:latin typeface="Garamond" panose="02020404030301010803" pitchFamily="18" charset="0"/>
                <a:ea typeface="Garamond"/>
                <a:cs typeface="Garamond"/>
                <a:sym typeface="Garamond"/>
              </a:rPr>
              <a:t>an apex State level </a:t>
            </a:r>
            <a:r>
              <a:rPr lang="en-US" sz="1800" b="1" u="sng" dirty="0">
                <a:solidFill>
                  <a:srgbClr val="231F20"/>
                </a:solidFill>
                <a:latin typeface="Garamond" panose="02020404030301010803" pitchFamily="18" charset="0"/>
                <a:ea typeface="Garamond"/>
                <a:cs typeface="Garamond"/>
                <a:sym typeface="Garamond"/>
              </a:rPr>
              <a:t>co-operative housing finance society </a:t>
            </a:r>
            <a:r>
              <a:rPr lang="en-US" sz="1800" dirty="0">
                <a:solidFill>
                  <a:srgbClr val="231F20"/>
                </a:solidFill>
                <a:latin typeface="Garamond" panose="02020404030301010803" pitchFamily="18" charset="0"/>
                <a:ea typeface="Garamond"/>
                <a:cs typeface="Garamond"/>
                <a:sym typeface="Garamond"/>
              </a:rPr>
              <a:t>and a primary co-operative housing society…..</a:t>
            </a:r>
            <a:endParaRPr sz="1800" dirty="0">
              <a:solidFill>
                <a:srgbClr val="231F20"/>
              </a:solidFill>
              <a:latin typeface="Garamond" panose="02020404030301010803" pitchFamily="18" charset="0"/>
              <a:ea typeface="Garamond"/>
              <a:cs typeface="Garamond"/>
              <a:sym typeface="Garamond"/>
            </a:endParaRPr>
          </a:p>
          <a:p>
            <a:pPr marL="0" marR="0" lvl="0" indent="0" algn="l" rtl="0">
              <a:spcBef>
                <a:spcPts val="480"/>
              </a:spcBef>
              <a:spcAft>
                <a:spcPts val="0"/>
              </a:spcAft>
              <a:buNone/>
            </a:pPr>
            <a:endParaRPr sz="1800" dirty="0">
              <a:solidFill>
                <a:srgbClr val="231F20"/>
              </a:solidFill>
              <a:latin typeface="Garamond" panose="02020404030301010803" pitchFamily="18" charset="0"/>
              <a:ea typeface="Garamond"/>
              <a:cs typeface="Garamond"/>
              <a:sym typeface="Garamond"/>
            </a:endParaRPr>
          </a:p>
          <a:p>
            <a:pPr marL="0" marR="0" lvl="0" indent="0" algn="l" rtl="0">
              <a:spcBef>
                <a:spcPts val="480"/>
              </a:spcBef>
              <a:spcAft>
                <a:spcPts val="0"/>
              </a:spcAft>
              <a:buNone/>
            </a:pPr>
            <a:r>
              <a:rPr lang="en-US" sz="1800" dirty="0">
                <a:solidFill>
                  <a:srgbClr val="231F20"/>
                </a:solidFill>
                <a:latin typeface="Garamond" panose="02020404030301010803" pitchFamily="18" charset="0"/>
                <a:ea typeface="Garamond"/>
                <a:cs typeface="Garamond"/>
                <a:sym typeface="Garamond"/>
              </a:rPr>
              <a:t>any other person who acts himself as a builder, </a:t>
            </a:r>
            <a:r>
              <a:rPr lang="en-US" sz="1800" dirty="0" err="1">
                <a:solidFill>
                  <a:srgbClr val="231F20"/>
                </a:solidFill>
                <a:latin typeface="Garamond" panose="02020404030301010803" pitchFamily="18" charset="0"/>
                <a:ea typeface="Garamond"/>
                <a:cs typeface="Garamond"/>
                <a:sym typeface="Garamond"/>
              </a:rPr>
              <a:t>coloniser</a:t>
            </a:r>
            <a:r>
              <a:rPr lang="en-US" sz="1800" dirty="0">
                <a:solidFill>
                  <a:srgbClr val="231F20"/>
                </a:solidFill>
                <a:latin typeface="Garamond" panose="02020404030301010803" pitchFamily="18" charset="0"/>
                <a:ea typeface="Garamond"/>
                <a:cs typeface="Garamond"/>
                <a:sym typeface="Garamond"/>
              </a:rPr>
              <a:t>, contractor, developer, estate developer….</a:t>
            </a:r>
            <a:endParaRPr sz="1800" dirty="0">
              <a:latin typeface="Garamond" panose="02020404030301010803" pitchFamily="18" charset="0"/>
            </a:endParaRPr>
          </a:p>
        </p:txBody>
      </p:sp>
    </p:spTree>
    <p:extLst>
      <p:ext uri="{BB962C8B-B14F-4D97-AF65-F5344CB8AC3E}">
        <p14:creationId xmlns:p14="http://schemas.microsoft.com/office/powerpoint/2010/main" val="19210489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4" name="Google Shape;412;p31"/>
          <p:cNvSpPr txBox="1">
            <a:spLocks/>
          </p:cNvSpPr>
          <p:nvPr/>
        </p:nvSpPr>
        <p:spPr>
          <a:xfrm>
            <a:off x="1324558" y="1395932"/>
            <a:ext cx="9917570" cy="56958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00"/>
              <a:buFont typeface="Garamond"/>
              <a:buNone/>
            </a:pPr>
            <a:r>
              <a:rPr lang="en-US" sz="2800" b="1">
                <a:latin typeface="Garamond"/>
                <a:ea typeface="Garamond"/>
                <a:cs typeface="Garamond"/>
                <a:sym typeface="Garamond"/>
              </a:rPr>
              <a:t>RERA APPLIES TO LONG LEASES</a:t>
            </a:r>
            <a:endParaRPr lang="en-US"/>
          </a:p>
        </p:txBody>
      </p:sp>
      <p:sp>
        <p:nvSpPr>
          <p:cNvPr id="5" name="Google Shape;413;p31"/>
          <p:cNvSpPr txBox="1"/>
          <p:nvPr/>
        </p:nvSpPr>
        <p:spPr>
          <a:xfrm>
            <a:off x="1324557" y="2197042"/>
            <a:ext cx="9917569" cy="241600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Garamond" panose="02020404030301010803" pitchFamily="18" charset="0"/>
                <a:ea typeface="Garamond"/>
                <a:cs typeface="Garamond"/>
                <a:sym typeface="Garamond"/>
              </a:rPr>
              <a:t>2018 SCC </a:t>
            </a:r>
            <a:r>
              <a:rPr lang="en-US" sz="1800" dirty="0" err="1">
                <a:solidFill>
                  <a:schemeClr val="dk1"/>
                </a:solidFill>
                <a:latin typeface="Garamond" panose="02020404030301010803" pitchFamily="18" charset="0"/>
                <a:ea typeface="Garamond"/>
                <a:cs typeface="Garamond"/>
                <a:sym typeface="Garamond"/>
              </a:rPr>
              <a:t>OnLine</a:t>
            </a:r>
            <a:r>
              <a:rPr lang="en-US" sz="1800" dirty="0">
                <a:solidFill>
                  <a:schemeClr val="dk1"/>
                </a:solidFill>
                <a:latin typeface="Garamond" panose="02020404030301010803" pitchFamily="18" charset="0"/>
                <a:ea typeface="Garamond"/>
                <a:cs typeface="Garamond"/>
                <a:sym typeface="Garamond"/>
              </a:rPr>
              <a:t> Bom 2074 </a:t>
            </a:r>
            <a:endParaRPr sz="1800" dirty="0">
              <a:latin typeface="Garamond" panose="02020404030301010803" pitchFamily="18" charset="0"/>
            </a:endParaRPr>
          </a:p>
          <a:p>
            <a:pPr marL="0" marR="0" lvl="0" indent="0" algn="ctr" rtl="0">
              <a:spcBef>
                <a:spcPts val="560"/>
              </a:spcBef>
              <a:spcAft>
                <a:spcPts val="0"/>
              </a:spcAft>
              <a:buNone/>
            </a:pPr>
            <a:r>
              <a:rPr lang="en-US" sz="1800" dirty="0" err="1">
                <a:solidFill>
                  <a:schemeClr val="dk1"/>
                </a:solidFill>
                <a:latin typeface="Garamond" panose="02020404030301010803" pitchFamily="18" charset="0"/>
                <a:ea typeface="Garamond"/>
                <a:cs typeface="Garamond"/>
                <a:sym typeface="Garamond"/>
              </a:rPr>
              <a:t>Lavasa</a:t>
            </a:r>
            <a:r>
              <a:rPr lang="en-US" sz="1800" dirty="0">
                <a:solidFill>
                  <a:schemeClr val="dk1"/>
                </a:solidFill>
                <a:latin typeface="Garamond" panose="02020404030301010803" pitchFamily="18" charset="0"/>
                <a:ea typeface="Garamond"/>
                <a:cs typeface="Garamond"/>
                <a:sym typeface="Garamond"/>
              </a:rPr>
              <a:t> Corporation Limited Vs Jitendra Jagdish </a:t>
            </a:r>
            <a:r>
              <a:rPr lang="en-US" sz="1800" dirty="0" err="1">
                <a:solidFill>
                  <a:schemeClr val="dk1"/>
                </a:solidFill>
                <a:latin typeface="Garamond" panose="02020404030301010803" pitchFamily="18" charset="0"/>
                <a:ea typeface="Garamond"/>
                <a:cs typeface="Garamond"/>
                <a:sym typeface="Garamond"/>
              </a:rPr>
              <a:t>Tulsiani</a:t>
            </a:r>
            <a:r>
              <a:rPr lang="en-US" sz="1800" dirty="0">
                <a:solidFill>
                  <a:schemeClr val="dk1"/>
                </a:solidFill>
                <a:latin typeface="Garamond" panose="02020404030301010803" pitchFamily="18" charset="0"/>
                <a:ea typeface="Garamond"/>
                <a:cs typeface="Garamond"/>
                <a:sym typeface="Garamond"/>
              </a:rPr>
              <a:t>  &amp; others</a:t>
            </a:r>
            <a:endParaRPr sz="1800" dirty="0">
              <a:latin typeface="Garamond" panose="02020404030301010803" pitchFamily="18" charset="0"/>
            </a:endParaRPr>
          </a:p>
          <a:p>
            <a:pPr marL="512763" marR="0" lvl="0" indent="-334963" algn="l" rtl="0">
              <a:spcBef>
                <a:spcPts val="560"/>
              </a:spcBef>
              <a:spcAft>
                <a:spcPts val="0"/>
              </a:spcAft>
              <a:buClr>
                <a:schemeClr val="dk1"/>
              </a:buClr>
              <a:buSzPts val="2800"/>
              <a:buFont typeface="Gill Sans"/>
              <a:buNone/>
            </a:pPr>
            <a:endParaRPr sz="1800" b="1" dirty="0">
              <a:solidFill>
                <a:srgbClr val="0000CC"/>
              </a:solidFill>
              <a:latin typeface="Garamond" panose="02020404030301010803" pitchFamily="18" charset="0"/>
              <a:ea typeface="Garamond"/>
              <a:cs typeface="Garamond"/>
              <a:sym typeface="Garamond"/>
            </a:endParaRPr>
          </a:p>
          <a:p>
            <a:pPr marL="0" marR="0" lvl="0" indent="0" algn="l" rtl="0">
              <a:spcBef>
                <a:spcPts val="560"/>
              </a:spcBef>
              <a:spcAft>
                <a:spcPts val="0"/>
              </a:spcAft>
              <a:buNone/>
            </a:pPr>
            <a:r>
              <a:rPr lang="en-US" sz="1800" b="1" i="1" dirty="0">
                <a:solidFill>
                  <a:schemeClr val="dk1"/>
                </a:solidFill>
                <a:latin typeface="Garamond" panose="02020404030301010803" pitchFamily="18" charset="0"/>
                <a:ea typeface="Garamond"/>
                <a:cs typeface="Garamond"/>
                <a:sym typeface="Garamond"/>
              </a:rPr>
              <a:t>Held :</a:t>
            </a:r>
          </a:p>
          <a:p>
            <a:pPr marL="0" marR="0" lvl="0" indent="0" algn="l" rtl="0">
              <a:spcBef>
                <a:spcPts val="560"/>
              </a:spcBef>
              <a:spcAft>
                <a:spcPts val="0"/>
              </a:spcAft>
              <a:buNone/>
            </a:pPr>
            <a:endParaRPr sz="1800" dirty="0">
              <a:latin typeface="Garamond" panose="02020404030301010803" pitchFamily="18" charset="0"/>
            </a:endParaRPr>
          </a:p>
          <a:p>
            <a:pPr marL="0" marR="0" lvl="0" indent="0" algn="just" rtl="0">
              <a:spcBef>
                <a:spcPts val="560"/>
              </a:spcBef>
              <a:spcAft>
                <a:spcPts val="0"/>
              </a:spcAft>
              <a:buNone/>
            </a:pPr>
            <a:r>
              <a:rPr lang="en-US" sz="1800" b="1" i="1" dirty="0">
                <a:solidFill>
                  <a:schemeClr val="dk1"/>
                </a:solidFill>
                <a:latin typeface="Garamond" panose="02020404030301010803" pitchFamily="18" charset="0"/>
                <a:ea typeface="Garamond"/>
                <a:cs typeface="Garamond"/>
                <a:sym typeface="Garamond"/>
              </a:rPr>
              <a:t>Upheld the decision of the MAHA Real Estate Appellate Tribunal holding that long term lease of '999 years', would  definitely amount to sale and is thus covered under RERA.</a:t>
            </a:r>
            <a:endParaRPr sz="1800" dirty="0">
              <a:latin typeface="Garamond" panose="02020404030301010803" pitchFamily="18" charset="0"/>
            </a:endParaRPr>
          </a:p>
        </p:txBody>
      </p:sp>
    </p:spTree>
    <p:extLst>
      <p:ext uri="{BB962C8B-B14F-4D97-AF65-F5344CB8AC3E}">
        <p14:creationId xmlns:p14="http://schemas.microsoft.com/office/powerpoint/2010/main" val="600881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4" name="Google Shape;424;p33"/>
          <p:cNvSpPr txBox="1">
            <a:spLocks/>
          </p:cNvSpPr>
          <p:nvPr/>
        </p:nvSpPr>
        <p:spPr>
          <a:xfrm>
            <a:off x="1305897" y="817434"/>
            <a:ext cx="9917570" cy="6480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br>
              <a:rPr lang="en-US" sz="2000">
                <a:latin typeface="Garamond"/>
                <a:ea typeface="Garamond"/>
                <a:cs typeface="Garamond"/>
                <a:sym typeface="Garamond"/>
              </a:rPr>
            </a:br>
            <a:r>
              <a:rPr lang="en-US" sz="2000">
                <a:latin typeface="Garamond"/>
                <a:ea typeface="Garamond"/>
                <a:cs typeface="Garamond"/>
                <a:sym typeface="Garamond"/>
              </a:rPr>
              <a:t>APPLICABILITY OF RERA TO </a:t>
            </a:r>
            <a:r>
              <a:rPr lang="en-US" sz="2000">
                <a:solidFill>
                  <a:srgbClr val="C00000"/>
                </a:solidFill>
                <a:latin typeface="Garamond"/>
                <a:ea typeface="Garamond"/>
                <a:cs typeface="Garamond"/>
                <a:sym typeface="Garamond"/>
              </a:rPr>
              <a:t>INDUSTRIAL UNITS</a:t>
            </a:r>
            <a:endParaRPr lang="en-US"/>
          </a:p>
        </p:txBody>
      </p:sp>
      <p:sp>
        <p:nvSpPr>
          <p:cNvPr id="5" name="Google Shape;425;p33"/>
          <p:cNvSpPr txBox="1"/>
          <p:nvPr/>
        </p:nvSpPr>
        <p:spPr>
          <a:xfrm>
            <a:off x="1305897" y="1589232"/>
            <a:ext cx="9803130" cy="41421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u="sng" dirty="0">
                <a:solidFill>
                  <a:schemeClr val="dk1"/>
                </a:solidFill>
                <a:latin typeface="Garamond" panose="02020404030301010803" pitchFamily="18" charset="0"/>
                <a:ea typeface="Garamond"/>
                <a:cs typeface="Garamond"/>
                <a:sym typeface="Garamond"/>
              </a:rPr>
              <a:t>GMR </a:t>
            </a:r>
            <a:r>
              <a:rPr lang="en-US" sz="1800" u="sng" dirty="0" err="1">
                <a:solidFill>
                  <a:schemeClr val="dk1"/>
                </a:solidFill>
                <a:latin typeface="Garamond" panose="02020404030301010803" pitchFamily="18" charset="0"/>
                <a:ea typeface="Garamond"/>
                <a:cs typeface="Garamond"/>
                <a:sym typeface="Garamond"/>
              </a:rPr>
              <a:t>Krishnagiri</a:t>
            </a:r>
            <a:r>
              <a:rPr lang="en-US" sz="1800" u="sng" dirty="0">
                <a:solidFill>
                  <a:schemeClr val="dk1"/>
                </a:solidFill>
                <a:latin typeface="Garamond" panose="02020404030301010803" pitchFamily="18" charset="0"/>
                <a:ea typeface="Garamond"/>
                <a:cs typeface="Garamond"/>
                <a:sym typeface="Garamond"/>
              </a:rPr>
              <a:t> SIR Limited … Appellant </a:t>
            </a:r>
            <a:endParaRPr sz="1800" dirty="0">
              <a:latin typeface="Garamond" panose="02020404030301010803" pitchFamily="18" charset="0"/>
            </a:endParaRPr>
          </a:p>
          <a:p>
            <a:pPr marL="0" marR="0" lvl="0" indent="0" algn="ctr" rtl="0">
              <a:spcBef>
                <a:spcPts val="480"/>
              </a:spcBef>
              <a:spcAft>
                <a:spcPts val="0"/>
              </a:spcAft>
              <a:buNone/>
            </a:pPr>
            <a:r>
              <a:rPr lang="en-US" sz="1800" u="sng" dirty="0">
                <a:solidFill>
                  <a:schemeClr val="dk1"/>
                </a:solidFill>
                <a:latin typeface="Garamond" panose="02020404030301010803" pitchFamily="18" charset="0"/>
                <a:ea typeface="Garamond"/>
                <a:cs typeface="Garamond"/>
                <a:sym typeface="Garamond"/>
              </a:rPr>
              <a:t>TN RERA …Respondent</a:t>
            </a:r>
            <a:endParaRPr sz="1800" dirty="0">
              <a:latin typeface="Garamond" panose="02020404030301010803" pitchFamily="18" charset="0"/>
            </a:endParaRPr>
          </a:p>
          <a:p>
            <a:pPr marL="0" marR="0" lvl="0" indent="0" algn="ctr" rtl="0">
              <a:spcBef>
                <a:spcPts val="480"/>
              </a:spcBef>
              <a:spcAft>
                <a:spcPts val="0"/>
              </a:spcAft>
              <a:buNone/>
            </a:pPr>
            <a:r>
              <a:rPr lang="en-US" sz="1800" b="1" dirty="0">
                <a:solidFill>
                  <a:schemeClr val="dk1"/>
                </a:solidFill>
                <a:latin typeface="Garamond" panose="02020404030301010803" pitchFamily="18" charset="0"/>
                <a:ea typeface="Garamond"/>
                <a:cs typeface="Garamond"/>
                <a:sym typeface="Garamond"/>
              </a:rPr>
              <a:t>TN RERA APELLATE TRIBUNAL</a:t>
            </a:r>
          </a:p>
          <a:p>
            <a:pPr marL="0" marR="0" lvl="0" indent="0" algn="ctr" rtl="0">
              <a:spcBef>
                <a:spcPts val="480"/>
              </a:spcBef>
              <a:spcAft>
                <a:spcPts val="0"/>
              </a:spcAft>
              <a:buNone/>
            </a:pPr>
            <a:endParaRPr sz="1800" b="1" u="sng" dirty="0">
              <a:solidFill>
                <a:schemeClr val="dk1"/>
              </a:solidFill>
              <a:latin typeface="Garamond" panose="02020404030301010803" pitchFamily="18" charset="0"/>
              <a:ea typeface="Garamond"/>
              <a:cs typeface="Garamond"/>
              <a:sym typeface="Garamond"/>
            </a:endParaRPr>
          </a:p>
          <a:p>
            <a:pPr marL="457200" marR="0" lvl="0" indent="-457200" algn="l" rtl="0">
              <a:spcBef>
                <a:spcPts val="480"/>
              </a:spcBef>
              <a:spcAft>
                <a:spcPts val="0"/>
              </a:spcAft>
              <a:buClr>
                <a:schemeClr val="dk1"/>
              </a:buClr>
              <a:buSzPts val="2400"/>
              <a:buFont typeface="Sorts Mill Goudy"/>
              <a:buAutoNum type="arabicPeriod"/>
            </a:pPr>
            <a:r>
              <a:rPr lang="en-US" sz="1800" dirty="0">
                <a:solidFill>
                  <a:schemeClr val="dk1"/>
                </a:solidFill>
                <a:latin typeface="Garamond" panose="02020404030301010803" pitchFamily="18" charset="0"/>
                <a:ea typeface="Garamond"/>
                <a:cs typeface="Garamond"/>
                <a:sym typeface="Garamond"/>
              </a:rPr>
              <a:t>Appellant entered into MOU with TIDCO to develop SEZ </a:t>
            </a:r>
            <a:endParaRPr sz="1800" dirty="0">
              <a:latin typeface="Garamond" panose="02020404030301010803" pitchFamily="18" charset="0"/>
            </a:endParaRPr>
          </a:p>
          <a:p>
            <a:pPr marL="457200" marR="0" lvl="0" indent="-457200" algn="l" rtl="0">
              <a:spcBef>
                <a:spcPts val="480"/>
              </a:spcBef>
              <a:spcAft>
                <a:spcPts val="0"/>
              </a:spcAft>
              <a:buClr>
                <a:schemeClr val="dk1"/>
              </a:buClr>
              <a:buSzPts val="2400"/>
              <a:buFont typeface="Sorts Mill Goudy"/>
              <a:buAutoNum type="arabicPeriod"/>
            </a:pPr>
            <a:r>
              <a:rPr lang="en-US" sz="1800" dirty="0">
                <a:solidFill>
                  <a:schemeClr val="dk1"/>
                </a:solidFill>
                <a:latin typeface="Garamond" panose="02020404030301010803" pitchFamily="18" charset="0"/>
                <a:ea typeface="Garamond"/>
                <a:cs typeface="Garamond"/>
                <a:sym typeface="Garamond"/>
              </a:rPr>
              <a:t>The object is to develop a </a:t>
            </a:r>
            <a:r>
              <a:rPr lang="en-US" sz="1800" dirty="0" err="1">
                <a:solidFill>
                  <a:schemeClr val="dk1"/>
                </a:solidFill>
                <a:latin typeface="Garamond" panose="02020404030301010803" pitchFamily="18" charset="0"/>
                <a:ea typeface="Garamond"/>
                <a:cs typeface="Garamond"/>
                <a:sym typeface="Garamond"/>
              </a:rPr>
              <a:t>specialised</a:t>
            </a:r>
            <a:r>
              <a:rPr lang="en-US" sz="1800" dirty="0">
                <a:solidFill>
                  <a:schemeClr val="dk1"/>
                </a:solidFill>
                <a:latin typeface="Garamond" panose="02020404030301010803" pitchFamily="18" charset="0"/>
                <a:ea typeface="Garamond"/>
                <a:cs typeface="Garamond"/>
                <a:sym typeface="Garamond"/>
              </a:rPr>
              <a:t> industrial area </a:t>
            </a:r>
            <a:endParaRPr sz="1800" dirty="0">
              <a:latin typeface="Garamond" panose="02020404030301010803" pitchFamily="18" charset="0"/>
            </a:endParaRPr>
          </a:p>
          <a:p>
            <a:pPr marL="0" marR="0" lvl="0" indent="0" algn="l" rtl="0">
              <a:spcBef>
                <a:spcPts val="480"/>
              </a:spcBef>
              <a:spcAft>
                <a:spcPts val="0"/>
              </a:spcAft>
              <a:buNone/>
            </a:pPr>
            <a:endParaRPr sz="1800" dirty="0">
              <a:solidFill>
                <a:schemeClr val="dk1"/>
              </a:solidFill>
              <a:latin typeface="Garamond" panose="02020404030301010803" pitchFamily="18" charset="0"/>
              <a:ea typeface="Garamond"/>
              <a:cs typeface="Garamond"/>
              <a:sym typeface="Garamond"/>
            </a:endParaRPr>
          </a:p>
          <a:p>
            <a:pPr marL="0" marR="0" lvl="0" indent="0" algn="just" rtl="0">
              <a:spcBef>
                <a:spcPts val="480"/>
              </a:spcBef>
              <a:spcAft>
                <a:spcPts val="0"/>
              </a:spcAft>
              <a:buNone/>
            </a:pPr>
            <a:r>
              <a:rPr lang="en-US" sz="1800" dirty="0">
                <a:solidFill>
                  <a:schemeClr val="dk1"/>
                </a:solidFill>
                <a:latin typeface="Garamond" panose="02020404030301010803" pitchFamily="18" charset="0"/>
                <a:ea typeface="Garamond"/>
                <a:cs typeface="Garamond"/>
                <a:sym typeface="Garamond"/>
              </a:rPr>
              <a:t>The entire act and legislative history clearly mentioned about the sale of plots, apartments, etc. Therefore, the very purpose of the enactment is only for the regulation of sale of plots and apartments and not for any other purpose. Hence, the respondent, Real Estate Regulatory Authority, has rightly pointed out that the act </a:t>
            </a:r>
            <a:r>
              <a:rPr lang="en-US" sz="1800" b="1" dirty="0">
                <a:solidFill>
                  <a:srgbClr val="C00000"/>
                </a:solidFill>
                <a:latin typeface="Garamond" panose="02020404030301010803" pitchFamily="18" charset="0"/>
                <a:ea typeface="Garamond"/>
                <a:cs typeface="Garamond"/>
                <a:sym typeface="Garamond"/>
              </a:rPr>
              <a:t>has not differentiated plots into housing plots, commercial plots or industrial plots</a:t>
            </a:r>
            <a:r>
              <a:rPr lang="en-US" sz="1800" dirty="0">
                <a:solidFill>
                  <a:schemeClr val="dk1"/>
                </a:solidFill>
                <a:latin typeface="Garamond" panose="02020404030301010803" pitchFamily="18" charset="0"/>
                <a:ea typeface="Garamond"/>
                <a:cs typeface="Garamond"/>
                <a:sym typeface="Garamond"/>
              </a:rPr>
              <a:t>. So there is no infirmity on the findings of the respondent. Hence in such circumstances, this Tribunal comes to the conclusion that this appeal has no merits and not deserved to be allowed.</a:t>
            </a:r>
            <a:endParaRPr sz="1800" dirty="0">
              <a:latin typeface="Garamond" panose="02020404030301010803" pitchFamily="18" charset="0"/>
            </a:endParaRPr>
          </a:p>
        </p:txBody>
      </p:sp>
    </p:spTree>
    <p:extLst>
      <p:ext uri="{BB962C8B-B14F-4D97-AF65-F5344CB8AC3E}">
        <p14:creationId xmlns:p14="http://schemas.microsoft.com/office/powerpoint/2010/main" val="35829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4" name="Google Shape;129;p5"/>
          <p:cNvSpPr txBox="1">
            <a:spLocks/>
          </p:cNvSpPr>
          <p:nvPr/>
        </p:nvSpPr>
        <p:spPr>
          <a:xfrm>
            <a:off x="1368246" y="419878"/>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000" b="1">
                <a:latin typeface="Garamond"/>
                <a:ea typeface="Garamond"/>
                <a:cs typeface="Garamond"/>
                <a:sym typeface="Garamond"/>
              </a:rPr>
              <a:t>STATEMENT OF OBJECTS AND REASONS OF THE ACT</a:t>
            </a:r>
            <a:endParaRPr lang="en-US" dirty="0"/>
          </a:p>
        </p:txBody>
      </p:sp>
      <p:sp>
        <p:nvSpPr>
          <p:cNvPr id="5" name="Google Shape;130;p5"/>
          <p:cNvSpPr txBox="1">
            <a:spLocks/>
          </p:cNvSpPr>
          <p:nvPr/>
        </p:nvSpPr>
        <p:spPr>
          <a:xfrm>
            <a:off x="1368246" y="1284999"/>
            <a:ext cx="9486901" cy="516602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indent="-457200" algn="just">
              <a:lnSpc>
                <a:spcPct val="170000"/>
              </a:lnSpc>
              <a:spcBef>
                <a:spcPts val="0"/>
              </a:spcBef>
              <a:buClr>
                <a:schemeClr val="dk1"/>
              </a:buClr>
              <a:buSzPts val="1400"/>
              <a:buFont typeface="Sorts Mill Goudy"/>
              <a:buAutoNum type="arabicPeriod"/>
            </a:pPr>
            <a:r>
              <a:rPr lang="en-US" sz="2000" i="0" dirty="0">
                <a:solidFill>
                  <a:schemeClr val="dk1"/>
                </a:solidFill>
                <a:latin typeface="Garamond" panose="02020404030301010803" pitchFamily="18" charset="0"/>
              </a:rPr>
              <a:t>Ensure </a:t>
            </a:r>
            <a:r>
              <a:rPr lang="en-US" sz="2000" b="1" i="0" u="sng" dirty="0">
                <a:solidFill>
                  <a:schemeClr val="dk1"/>
                </a:solidFill>
                <a:latin typeface="Garamond" panose="02020404030301010803" pitchFamily="18" charset="0"/>
              </a:rPr>
              <a:t>Accountability</a:t>
            </a:r>
            <a:r>
              <a:rPr lang="en-US" sz="2000" i="0" dirty="0">
                <a:solidFill>
                  <a:schemeClr val="dk1"/>
                </a:solidFill>
                <a:latin typeface="Garamond" panose="02020404030301010803" pitchFamily="18" charset="0"/>
              </a:rPr>
              <a:t> Towards </a:t>
            </a:r>
            <a:r>
              <a:rPr lang="en-US" sz="2000" i="0" dirty="0" err="1">
                <a:solidFill>
                  <a:schemeClr val="dk1"/>
                </a:solidFill>
                <a:latin typeface="Garamond" panose="02020404030301010803" pitchFamily="18" charset="0"/>
              </a:rPr>
              <a:t>Allottees</a:t>
            </a:r>
            <a:r>
              <a:rPr lang="en-US" sz="2000" i="0" dirty="0">
                <a:solidFill>
                  <a:schemeClr val="dk1"/>
                </a:solidFill>
                <a:latin typeface="Garamond" panose="02020404030301010803" pitchFamily="18" charset="0"/>
              </a:rPr>
              <a:t> and Protect their Interest; </a:t>
            </a:r>
            <a:endParaRPr lang="en-US" i="0" dirty="0">
              <a:latin typeface="Garamond" panose="02020404030301010803" pitchFamily="18" charset="0"/>
            </a:endParaRPr>
          </a:p>
          <a:p>
            <a:pPr indent="-457200" algn="just">
              <a:lnSpc>
                <a:spcPct val="170000"/>
              </a:lnSpc>
              <a:spcBef>
                <a:spcPts val="0"/>
              </a:spcBef>
              <a:buClr>
                <a:schemeClr val="dk1"/>
              </a:buClr>
              <a:buSzPts val="1400"/>
              <a:buFont typeface="Sorts Mill Goudy"/>
              <a:buAutoNum type="arabicPeriod"/>
            </a:pPr>
            <a:r>
              <a:rPr lang="en-US" sz="2000" i="0" dirty="0">
                <a:solidFill>
                  <a:schemeClr val="dk1"/>
                </a:solidFill>
                <a:latin typeface="Garamond" panose="02020404030301010803" pitchFamily="18" charset="0"/>
              </a:rPr>
              <a:t>Infuse </a:t>
            </a:r>
            <a:r>
              <a:rPr lang="en-US" sz="2000" b="1" i="0" u="sng" dirty="0">
                <a:solidFill>
                  <a:schemeClr val="dk1"/>
                </a:solidFill>
                <a:latin typeface="Garamond" panose="02020404030301010803" pitchFamily="18" charset="0"/>
              </a:rPr>
              <a:t>Transparency</a:t>
            </a:r>
            <a:r>
              <a:rPr lang="en-US" sz="2000" i="0" dirty="0">
                <a:solidFill>
                  <a:schemeClr val="dk1"/>
                </a:solidFill>
                <a:latin typeface="Garamond" panose="02020404030301010803" pitchFamily="18" charset="0"/>
              </a:rPr>
              <a:t>, Ensure Fair-play and Reduce Frauds &amp; Delays; </a:t>
            </a:r>
            <a:endParaRPr lang="en-US" i="0" dirty="0">
              <a:latin typeface="Garamond" panose="02020404030301010803" pitchFamily="18" charset="0"/>
            </a:endParaRPr>
          </a:p>
          <a:p>
            <a:pPr indent="-457200" algn="just">
              <a:lnSpc>
                <a:spcPct val="170000"/>
              </a:lnSpc>
              <a:spcBef>
                <a:spcPts val="0"/>
              </a:spcBef>
              <a:buClr>
                <a:schemeClr val="dk1"/>
              </a:buClr>
              <a:buSzPts val="1400"/>
              <a:buFont typeface="Sorts Mill Goudy"/>
              <a:buAutoNum type="arabicPeriod"/>
            </a:pPr>
            <a:r>
              <a:rPr lang="en-US" sz="2000" i="0" dirty="0">
                <a:solidFill>
                  <a:schemeClr val="dk1"/>
                </a:solidFill>
                <a:latin typeface="Garamond" panose="02020404030301010803" pitchFamily="18" charset="0"/>
              </a:rPr>
              <a:t>Introduce </a:t>
            </a:r>
            <a:r>
              <a:rPr lang="en-US" sz="2000" b="1" i="0" u="sng" dirty="0">
                <a:solidFill>
                  <a:schemeClr val="dk1"/>
                </a:solidFill>
                <a:latin typeface="Garamond" panose="02020404030301010803" pitchFamily="18" charset="0"/>
              </a:rPr>
              <a:t>Professionalism</a:t>
            </a:r>
            <a:r>
              <a:rPr lang="en-US" sz="2000" i="0" dirty="0">
                <a:solidFill>
                  <a:schemeClr val="dk1"/>
                </a:solidFill>
                <a:latin typeface="Garamond" panose="02020404030301010803" pitchFamily="18" charset="0"/>
              </a:rPr>
              <a:t> and Pan India Standardization;</a:t>
            </a:r>
            <a:endParaRPr lang="en-US" i="0" dirty="0">
              <a:latin typeface="Garamond" panose="02020404030301010803" pitchFamily="18" charset="0"/>
            </a:endParaRPr>
          </a:p>
          <a:p>
            <a:pPr indent="-457200" algn="just">
              <a:lnSpc>
                <a:spcPct val="170000"/>
              </a:lnSpc>
              <a:spcBef>
                <a:spcPts val="0"/>
              </a:spcBef>
              <a:buClr>
                <a:schemeClr val="dk1"/>
              </a:buClr>
              <a:buSzPts val="1400"/>
              <a:buFont typeface="Sorts Mill Goudy"/>
              <a:buAutoNum type="arabicPeriod"/>
            </a:pPr>
            <a:r>
              <a:rPr lang="en-US" sz="2000" i="0" dirty="0">
                <a:solidFill>
                  <a:schemeClr val="dk1"/>
                </a:solidFill>
                <a:latin typeface="Garamond" panose="02020404030301010803" pitchFamily="18" charset="0"/>
              </a:rPr>
              <a:t>Establish Symmetry Of </a:t>
            </a:r>
            <a:r>
              <a:rPr lang="en-US" sz="2000" b="1" i="0" u="sng" dirty="0">
                <a:solidFill>
                  <a:schemeClr val="dk1"/>
                </a:solidFill>
                <a:latin typeface="Garamond" panose="02020404030301010803" pitchFamily="18" charset="0"/>
              </a:rPr>
              <a:t>Information</a:t>
            </a:r>
            <a:r>
              <a:rPr lang="en-US" sz="2000" i="0" dirty="0">
                <a:solidFill>
                  <a:schemeClr val="dk1"/>
                </a:solidFill>
                <a:latin typeface="Garamond" panose="02020404030301010803" pitchFamily="18" charset="0"/>
              </a:rPr>
              <a:t> between The Promoter And </a:t>
            </a:r>
            <a:r>
              <a:rPr lang="en-US" sz="2000" i="0" dirty="0" err="1">
                <a:solidFill>
                  <a:schemeClr val="dk1"/>
                </a:solidFill>
                <a:latin typeface="Garamond" panose="02020404030301010803" pitchFamily="18" charset="0"/>
              </a:rPr>
              <a:t>Allottee</a:t>
            </a:r>
            <a:r>
              <a:rPr lang="en-US" sz="2000" i="0" dirty="0">
                <a:solidFill>
                  <a:schemeClr val="dk1"/>
                </a:solidFill>
                <a:latin typeface="Garamond" panose="02020404030301010803" pitchFamily="18" charset="0"/>
              </a:rPr>
              <a:t>; </a:t>
            </a:r>
            <a:endParaRPr lang="en-US" i="0" dirty="0">
              <a:latin typeface="Garamond" panose="02020404030301010803" pitchFamily="18" charset="0"/>
            </a:endParaRPr>
          </a:p>
          <a:p>
            <a:pPr indent="-457200" algn="just">
              <a:lnSpc>
                <a:spcPct val="170000"/>
              </a:lnSpc>
              <a:spcBef>
                <a:spcPts val="0"/>
              </a:spcBef>
              <a:buClr>
                <a:schemeClr val="dk1"/>
              </a:buClr>
              <a:buSzPts val="1400"/>
              <a:buFont typeface="Sorts Mill Goudy"/>
              <a:buAutoNum type="arabicPeriod"/>
            </a:pPr>
            <a:r>
              <a:rPr lang="en-US" sz="2000" i="0" dirty="0">
                <a:solidFill>
                  <a:schemeClr val="dk1"/>
                </a:solidFill>
                <a:latin typeface="Garamond" panose="02020404030301010803" pitchFamily="18" charset="0"/>
              </a:rPr>
              <a:t>Imposing Certain </a:t>
            </a:r>
            <a:r>
              <a:rPr lang="en-US" sz="2000" b="1" i="0" u="sng" dirty="0">
                <a:solidFill>
                  <a:schemeClr val="dk1"/>
                </a:solidFill>
                <a:latin typeface="Garamond" panose="02020404030301010803" pitchFamily="18" charset="0"/>
              </a:rPr>
              <a:t>Responsibilities</a:t>
            </a:r>
            <a:r>
              <a:rPr lang="en-US" sz="2000" i="0" dirty="0">
                <a:solidFill>
                  <a:schemeClr val="dk1"/>
                </a:solidFill>
                <a:latin typeface="Garamond" panose="02020404030301010803" pitchFamily="18" charset="0"/>
              </a:rPr>
              <a:t> On both Promoter And </a:t>
            </a:r>
            <a:r>
              <a:rPr lang="en-US" sz="2000" i="0" dirty="0" err="1">
                <a:solidFill>
                  <a:schemeClr val="dk1"/>
                </a:solidFill>
                <a:latin typeface="Garamond" panose="02020404030301010803" pitchFamily="18" charset="0"/>
              </a:rPr>
              <a:t>Allottees</a:t>
            </a:r>
            <a:r>
              <a:rPr lang="en-US" sz="2000" i="0" dirty="0">
                <a:solidFill>
                  <a:schemeClr val="dk1"/>
                </a:solidFill>
                <a:latin typeface="Garamond" panose="02020404030301010803" pitchFamily="18" charset="0"/>
              </a:rPr>
              <a:t>;  </a:t>
            </a:r>
            <a:endParaRPr lang="en-US" i="0" dirty="0">
              <a:latin typeface="Garamond" panose="02020404030301010803" pitchFamily="18" charset="0"/>
            </a:endParaRPr>
          </a:p>
          <a:p>
            <a:pPr indent="-457200" algn="just">
              <a:lnSpc>
                <a:spcPct val="170000"/>
              </a:lnSpc>
              <a:spcBef>
                <a:spcPts val="0"/>
              </a:spcBef>
              <a:buClr>
                <a:schemeClr val="dk1"/>
              </a:buClr>
              <a:buSzPts val="1400"/>
              <a:buFont typeface="Sorts Mill Goudy"/>
              <a:buAutoNum type="arabicPeriod"/>
            </a:pPr>
            <a:r>
              <a:rPr lang="en-US" sz="2000" i="0" dirty="0">
                <a:solidFill>
                  <a:schemeClr val="dk1"/>
                </a:solidFill>
                <a:latin typeface="Garamond" panose="02020404030301010803" pitchFamily="18" charset="0"/>
              </a:rPr>
              <a:t>Establish </a:t>
            </a:r>
            <a:r>
              <a:rPr lang="en-US" sz="2000" b="1" i="0" u="sng" dirty="0">
                <a:solidFill>
                  <a:schemeClr val="dk1"/>
                </a:solidFill>
                <a:latin typeface="Garamond" panose="02020404030301010803" pitchFamily="18" charset="0"/>
              </a:rPr>
              <a:t>Regulatory</a:t>
            </a:r>
            <a:r>
              <a:rPr lang="en-US" sz="2000" i="0" dirty="0">
                <a:solidFill>
                  <a:schemeClr val="dk1"/>
                </a:solidFill>
                <a:latin typeface="Garamond" panose="02020404030301010803" pitchFamily="18" charset="0"/>
              </a:rPr>
              <a:t> Oversight Mechanism to Enforce Contracts; </a:t>
            </a:r>
            <a:endParaRPr lang="en-US" i="0" dirty="0">
              <a:latin typeface="Garamond" panose="02020404030301010803" pitchFamily="18" charset="0"/>
            </a:endParaRPr>
          </a:p>
          <a:p>
            <a:pPr indent="-457200" algn="just">
              <a:lnSpc>
                <a:spcPct val="170000"/>
              </a:lnSpc>
              <a:spcBef>
                <a:spcPts val="0"/>
              </a:spcBef>
              <a:buClr>
                <a:schemeClr val="dk1"/>
              </a:buClr>
              <a:buSzPts val="1400"/>
              <a:buFont typeface="Sorts Mill Goudy"/>
              <a:buAutoNum type="arabicPeriod"/>
            </a:pPr>
            <a:r>
              <a:rPr lang="en-US" sz="2000" i="0" dirty="0">
                <a:solidFill>
                  <a:schemeClr val="dk1"/>
                </a:solidFill>
                <a:latin typeface="Garamond" panose="02020404030301010803" pitchFamily="18" charset="0"/>
              </a:rPr>
              <a:t>Establish Fast- Track </a:t>
            </a:r>
            <a:r>
              <a:rPr lang="en-US" sz="2000" b="1" i="0" u="sng" dirty="0">
                <a:solidFill>
                  <a:schemeClr val="dk1"/>
                </a:solidFill>
                <a:latin typeface="Garamond" panose="02020404030301010803" pitchFamily="18" charset="0"/>
              </a:rPr>
              <a:t>Dispute</a:t>
            </a:r>
            <a:r>
              <a:rPr lang="en-US" sz="2000" i="0" dirty="0">
                <a:solidFill>
                  <a:schemeClr val="dk1"/>
                </a:solidFill>
                <a:latin typeface="Garamond" panose="02020404030301010803" pitchFamily="18" charset="0"/>
              </a:rPr>
              <a:t> Resolution Mechanism; </a:t>
            </a:r>
            <a:endParaRPr lang="en-US" i="0" dirty="0">
              <a:latin typeface="Garamond" panose="02020404030301010803" pitchFamily="18" charset="0"/>
            </a:endParaRPr>
          </a:p>
          <a:p>
            <a:pPr indent="-457200" algn="just">
              <a:lnSpc>
                <a:spcPct val="170000"/>
              </a:lnSpc>
              <a:spcBef>
                <a:spcPts val="0"/>
              </a:spcBef>
              <a:buClr>
                <a:schemeClr val="dk1"/>
              </a:buClr>
              <a:buSzPts val="1400"/>
              <a:buFont typeface="Sorts Mill Goudy"/>
              <a:buAutoNum type="arabicPeriod"/>
            </a:pPr>
            <a:r>
              <a:rPr lang="en-US" sz="2000" i="0" dirty="0">
                <a:solidFill>
                  <a:schemeClr val="dk1"/>
                </a:solidFill>
                <a:latin typeface="Garamond" panose="02020404030301010803" pitchFamily="18" charset="0"/>
              </a:rPr>
              <a:t>Promote Good </a:t>
            </a:r>
            <a:r>
              <a:rPr lang="en-US" sz="2000" b="1" i="0" u="sng" dirty="0">
                <a:solidFill>
                  <a:schemeClr val="dk1"/>
                </a:solidFill>
                <a:latin typeface="Garamond" panose="02020404030301010803" pitchFamily="18" charset="0"/>
              </a:rPr>
              <a:t>Governance</a:t>
            </a:r>
            <a:r>
              <a:rPr lang="en-US" sz="2000" i="0" dirty="0">
                <a:solidFill>
                  <a:schemeClr val="dk1"/>
                </a:solidFill>
                <a:latin typeface="Garamond" panose="02020404030301010803" pitchFamily="18" charset="0"/>
              </a:rPr>
              <a:t> in the Sector which in turn would create investor confidence;</a:t>
            </a:r>
            <a:endParaRPr lang="en-US" i="0" dirty="0">
              <a:latin typeface="Garamond" panose="02020404030301010803" pitchFamily="18" charset="0"/>
            </a:endParaRPr>
          </a:p>
        </p:txBody>
      </p:sp>
    </p:spTree>
    <p:extLst>
      <p:ext uri="{BB962C8B-B14F-4D97-AF65-F5344CB8AC3E}">
        <p14:creationId xmlns:p14="http://schemas.microsoft.com/office/powerpoint/2010/main" val="737600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5" name="Google Shape;563;p54"/>
          <p:cNvSpPr txBox="1">
            <a:spLocks/>
          </p:cNvSpPr>
          <p:nvPr/>
        </p:nvSpPr>
        <p:spPr>
          <a:xfrm>
            <a:off x="1340254" y="727564"/>
            <a:ext cx="9486900" cy="537854"/>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fontScale="90000" lnSpcReduction="1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512763" indent="-512763">
              <a:buSzPct val="100000"/>
              <a:buFont typeface="Garamond"/>
              <a:buNone/>
            </a:pPr>
            <a:r>
              <a:rPr lang="en-US" sz="2000" b="1">
                <a:latin typeface="Garamond"/>
                <a:ea typeface="Garamond"/>
                <a:cs typeface="Garamond"/>
                <a:sym typeface="Garamond"/>
              </a:rPr>
              <a:t>SC :CIVIL APPEAL NO(S). 3533-3534 OF 2017 </a:t>
            </a:r>
            <a:br>
              <a:rPr lang="en-US" sz="2000" b="1">
                <a:latin typeface="Garamond"/>
                <a:ea typeface="Garamond"/>
                <a:cs typeface="Garamond"/>
                <a:sym typeface="Garamond"/>
              </a:rPr>
            </a:br>
            <a:r>
              <a:rPr lang="en-US" sz="2000" b="1">
                <a:latin typeface="Garamond"/>
                <a:ea typeface="Garamond"/>
                <a:cs typeface="Garamond"/>
                <a:sym typeface="Garamond"/>
              </a:rPr>
              <a:t>INT &amp; REFUND ON DELAYED POSSESSION BEYOND 3 YEARS</a:t>
            </a:r>
            <a:endParaRPr lang="en-US"/>
          </a:p>
        </p:txBody>
      </p:sp>
      <p:sp>
        <p:nvSpPr>
          <p:cNvPr id="7" name="Google Shape;564;p54"/>
          <p:cNvSpPr txBox="1">
            <a:spLocks/>
          </p:cNvSpPr>
          <p:nvPr/>
        </p:nvSpPr>
        <p:spPr>
          <a:xfrm>
            <a:off x="1340254" y="1499603"/>
            <a:ext cx="9486901" cy="470993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marL="228600" indent="-228600" algn="just">
              <a:spcBef>
                <a:spcPts val="0"/>
              </a:spcBef>
              <a:buFont typeface="Arial"/>
              <a:buChar char="•"/>
            </a:pPr>
            <a:r>
              <a:rPr lang="en-US" i="0">
                <a:latin typeface="Garamond"/>
                <a:ea typeface="Garamond"/>
                <a:cs typeface="Garamond"/>
                <a:sym typeface="Garamond"/>
              </a:rPr>
              <a:t>M/s. FORTUNE INFRASTRUCTURE  (NOW KNOWN AS M/S. HICON INFRASTRUCTURE) V/s TREVOR D’LIMA &amp; ORS.</a:t>
            </a:r>
            <a:endParaRPr lang="en-US" i="0"/>
          </a:p>
          <a:p>
            <a:pPr marL="228600" indent="-121920" algn="just">
              <a:spcBef>
                <a:spcPts val="0"/>
              </a:spcBef>
            </a:pPr>
            <a:endParaRPr lang="en-US" i="0">
              <a:latin typeface="Garamond"/>
              <a:ea typeface="Garamond"/>
              <a:cs typeface="Garamond"/>
              <a:sym typeface="Garamond"/>
            </a:endParaRPr>
          </a:p>
          <a:p>
            <a:pPr marL="0" indent="0">
              <a:spcBef>
                <a:spcPts val="0"/>
              </a:spcBef>
            </a:pPr>
            <a:r>
              <a:rPr lang="en-US" i="0">
                <a:latin typeface="Garamond"/>
                <a:ea typeface="Garamond"/>
                <a:cs typeface="Garamond"/>
                <a:sym typeface="Garamond"/>
              </a:rPr>
              <a:t>Held</a:t>
            </a:r>
            <a:endParaRPr lang="en-US" i="0"/>
          </a:p>
          <a:p>
            <a:pPr marL="0" indent="0">
              <a:spcBef>
                <a:spcPts val="0"/>
              </a:spcBef>
            </a:pPr>
            <a:endParaRPr lang="en-US" i="0">
              <a:latin typeface="Garamond"/>
              <a:ea typeface="Garamond"/>
              <a:cs typeface="Garamond"/>
              <a:sym typeface="Garamond"/>
            </a:endParaRPr>
          </a:p>
          <a:p>
            <a:pPr marL="228600" indent="-228600" algn="just">
              <a:spcBef>
                <a:spcPts val="0"/>
              </a:spcBef>
              <a:buFont typeface="Arial"/>
              <a:buChar char="•"/>
            </a:pPr>
            <a:r>
              <a:rPr lang="en-US" i="0">
                <a:latin typeface="Garamond"/>
                <a:ea typeface="Garamond"/>
                <a:cs typeface="Garamond"/>
                <a:sym typeface="Garamond"/>
              </a:rPr>
              <a:t>Upheld the decision of NCDRC  that in the absence of date of Possession in the Agreement is not mentioned, 3 years will be reasonable time from the date of booking.</a:t>
            </a:r>
            <a:endParaRPr lang="en-US" i="0"/>
          </a:p>
          <a:p>
            <a:pPr marL="228600" indent="-121920" algn="just">
              <a:spcBef>
                <a:spcPts val="0"/>
              </a:spcBef>
            </a:pPr>
            <a:endParaRPr lang="en-US" i="0">
              <a:latin typeface="Garamond"/>
              <a:ea typeface="Garamond"/>
              <a:cs typeface="Garamond"/>
              <a:sym typeface="Garamond"/>
            </a:endParaRPr>
          </a:p>
          <a:p>
            <a:pPr marL="228600" indent="-228600" algn="just">
              <a:spcBef>
                <a:spcPts val="0"/>
              </a:spcBef>
              <a:buClr>
                <a:srgbClr val="0000FF"/>
              </a:buClr>
              <a:buFont typeface="Arial"/>
              <a:buChar char="•"/>
            </a:pPr>
            <a:r>
              <a:rPr lang="en-US" i="0">
                <a:solidFill>
                  <a:srgbClr val="0000FF"/>
                </a:solidFill>
                <a:latin typeface="Garamond"/>
                <a:ea typeface="Garamond"/>
                <a:cs typeface="Garamond"/>
                <a:sym typeface="Garamond"/>
              </a:rPr>
              <a:t>Authorities/ Appellate Tribunals have relied upon this and passed number of decisions. </a:t>
            </a:r>
          </a:p>
        </p:txBody>
      </p:sp>
    </p:spTree>
    <p:extLst>
      <p:ext uri="{BB962C8B-B14F-4D97-AF65-F5344CB8AC3E}">
        <p14:creationId xmlns:p14="http://schemas.microsoft.com/office/powerpoint/2010/main" val="42040635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5" name="Google Shape;569;p55"/>
          <p:cNvSpPr txBox="1">
            <a:spLocks/>
          </p:cNvSpPr>
          <p:nvPr/>
        </p:nvSpPr>
        <p:spPr>
          <a:xfrm>
            <a:off x="1414899" y="475637"/>
            <a:ext cx="9486900" cy="574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fontScale="90000" lnSpcReduction="1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512763" indent="-512763">
              <a:buSzPct val="100000"/>
              <a:buFont typeface="Garamond"/>
              <a:buNone/>
            </a:pPr>
            <a:br>
              <a:rPr lang="en-US" sz="2000" b="1">
                <a:latin typeface="Garamond"/>
                <a:ea typeface="Garamond"/>
                <a:cs typeface="Garamond"/>
                <a:sym typeface="Garamond"/>
              </a:rPr>
            </a:br>
            <a:r>
              <a:rPr lang="en-US" sz="2000" b="1">
                <a:latin typeface="Garamond"/>
                <a:ea typeface="Garamond"/>
                <a:cs typeface="Garamond"/>
                <a:sym typeface="Garamond"/>
              </a:rPr>
              <a:t>RERA TO SUPERSEDE ONE SIDED AGREEMENT</a:t>
            </a:r>
            <a:endParaRPr lang="en-US"/>
          </a:p>
        </p:txBody>
      </p:sp>
      <p:sp>
        <p:nvSpPr>
          <p:cNvPr id="7" name="Google Shape;570;p55"/>
          <p:cNvSpPr txBox="1">
            <a:spLocks/>
          </p:cNvSpPr>
          <p:nvPr/>
        </p:nvSpPr>
        <p:spPr>
          <a:xfrm>
            <a:off x="1414899" y="1247675"/>
            <a:ext cx="9486901" cy="5197351"/>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fontScale="77500" lnSpcReduction="20000"/>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marL="0" indent="0">
              <a:spcBef>
                <a:spcPts val="0"/>
              </a:spcBef>
              <a:buSzPct val="70000"/>
            </a:pPr>
            <a:r>
              <a:rPr lang="en-US" sz="3600" i="0" dirty="0">
                <a:latin typeface="Garamond"/>
                <a:ea typeface="Garamond"/>
                <a:cs typeface="Garamond"/>
                <a:sym typeface="Garamond"/>
              </a:rPr>
              <a:t>MAHAREAT APPEAL NO. AT -10679  </a:t>
            </a:r>
            <a:endParaRPr lang="en-US" i="0" dirty="0"/>
          </a:p>
          <a:p>
            <a:pPr marL="0" indent="0">
              <a:spcBef>
                <a:spcPts val="0"/>
              </a:spcBef>
              <a:buSzPct val="70000"/>
            </a:pPr>
            <a:r>
              <a:rPr lang="en-US" sz="3600" i="0" dirty="0">
                <a:latin typeface="Garamond"/>
                <a:ea typeface="Garamond"/>
                <a:cs typeface="Garamond"/>
                <a:sym typeface="Garamond"/>
              </a:rPr>
              <a:t>Mr. Sandeep Shivram Jadhav Vs Rahul Excellence</a:t>
            </a:r>
            <a:endParaRPr lang="en-US" i="0" dirty="0"/>
          </a:p>
          <a:p>
            <a:pPr marL="0" indent="0">
              <a:spcBef>
                <a:spcPts val="0"/>
              </a:spcBef>
              <a:buSzPct val="70000"/>
            </a:pPr>
            <a:r>
              <a:rPr lang="en-US" i="0" dirty="0">
                <a:latin typeface="Garamond"/>
                <a:ea typeface="Garamond"/>
                <a:cs typeface="Garamond"/>
                <a:sym typeface="Garamond"/>
              </a:rPr>
              <a:t>Date:  15</a:t>
            </a:r>
            <a:r>
              <a:rPr lang="en-US" i="0" baseline="30000" dirty="0">
                <a:latin typeface="Garamond"/>
                <a:ea typeface="Garamond"/>
                <a:cs typeface="Garamond"/>
                <a:sym typeface="Garamond"/>
              </a:rPr>
              <a:t>th</a:t>
            </a:r>
            <a:r>
              <a:rPr lang="en-US" i="0" dirty="0">
                <a:latin typeface="Garamond"/>
                <a:ea typeface="Garamond"/>
                <a:cs typeface="Garamond"/>
                <a:sym typeface="Garamond"/>
              </a:rPr>
              <a:t> March, 2019</a:t>
            </a:r>
            <a:endParaRPr lang="en-US" i="0" dirty="0"/>
          </a:p>
          <a:p>
            <a:pPr marL="0" indent="0">
              <a:spcBef>
                <a:spcPts val="0"/>
              </a:spcBef>
              <a:buSzPct val="70000"/>
            </a:pPr>
            <a:endParaRPr lang="en-US" i="0" dirty="0">
              <a:latin typeface="Garamond"/>
              <a:ea typeface="Garamond"/>
              <a:cs typeface="Garamond"/>
              <a:sym typeface="Garamond"/>
            </a:endParaRPr>
          </a:p>
          <a:p>
            <a:pPr marL="228600" indent="-129920" algn="just">
              <a:lnSpc>
                <a:spcPct val="120000"/>
              </a:lnSpc>
              <a:spcBef>
                <a:spcPts val="0"/>
              </a:spcBef>
              <a:buSzPct val="70000"/>
            </a:pPr>
            <a:endParaRPr lang="en-US" i="0" dirty="0">
              <a:latin typeface="Garamond"/>
              <a:ea typeface="Garamond"/>
              <a:cs typeface="Garamond"/>
              <a:sym typeface="Garamond"/>
            </a:endParaRPr>
          </a:p>
          <a:p>
            <a:pPr marL="0" indent="0" algn="just">
              <a:lnSpc>
                <a:spcPct val="120000"/>
              </a:lnSpc>
              <a:spcBef>
                <a:spcPts val="0"/>
              </a:spcBef>
              <a:buSzPct val="70000"/>
            </a:pPr>
            <a:r>
              <a:rPr lang="en-US" i="0" dirty="0">
                <a:latin typeface="Garamond"/>
                <a:ea typeface="Garamond"/>
                <a:cs typeface="Garamond"/>
                <a:sym typeface="Garamond"/>
              </a:rPr>
              <a:t>The  order of </a:t>
            </a:r>
            <a:r>
              <a:rPr lang="en-US" i="0" dirty="0" err="1">
                <a:latin typeface="Garamond"/>
                <a:ea typeface="Garamond"/>
                <a:cs typeface="Garamond"/>
                <a:sym typeface="Garamond"/>
              </a:rPr>
              <a:t>MahaRERA</a:t>
            </a:r>
            <a:r>
              <a:rPr lang="en-US" i="0" dirty="0">
                <a:latin typeface="Garamond"/>
                <a:ea typeface="Garamond"/>
                <a:cs typeface="Garamond"/>
                <a:sym typeface="Garamond"/>
              </a:rPr>
              <a:t> for allowing the deduction of 20% of the agreement value by the Promoter as per the registered agreement, challenged. </a:t>
            </a:r>
            <a:endParaRPr lang="en-US" i="0" dirty="0"/>
          </a:p>
          <a:p>
            <a:pPr indent="-358521" algn="just">
              <a:lnSpc>
                <a:spcPct val="120000"/>
              </a:lnSpc>
              <a:spcBef>
                <a:spcPts val="0"/>
              </a:spcBef>
              <a:buSzPct val="70000"/>
              <a:buFont typeface="Sorts Mill Goudy"/>
              <a:buNone/>
            </a:pPr>
            <a:endParaRPr lang="en-US" i="0" dirty="0">
              <a:latin typeface="Garamond"/>
              <a:ea typeface="Garamond"/>
              <a:cs typeface="Garamond"/>
              <a:sym typeface="Garamond"/>
            </a:endParaRPr>
          </a:p>
          <a:p>
            <a:pPr marL="0" indent="0">
              <a:lnSpc>
                <a:spcPct val="120000"/>
              </a:lnSpc>
              <a:spcBef>
                <a:spcPts val="0"/>
              </a:spcBef>
              <a:buSzPct val="70000"/>
            </a:pPr>
            <a:r>
              <a:rPr lang="en-US" b="1" i="0" dirty="0">
                <a:latin typeface="Garamond"/>
                <a:ea typeface="Garamond"/>
                <a:cs typeface="Garamond"/>
                <a:sym typeface="Garamond"/>
              </a:rPr>
              <a:t>Held </a:t>
            </a:r>
            <a:endParaRPr lang="en-US" i="0" dirty="0"/>
          </a:p>
          <a:p>
            <a:pPr marL="0" indent="0">
              <a:lnSpc>
                <a:spcPct val="120000"/>
              </a:lnSpc>
              <a:spcBef>
                <a:spcPts val="0"/>
              </a:spcBef>
              <a:buSzPct val="70000"/>
            </a:pPr>
            <a:endParaRPr lang="en-US" i="0" dirty="0">
              <a:latin typeface="Garamond"/>
              <a:ea typeface="Garamond"/>
              <a:cs typeface="Garamond"/>
              <a:sym typeface="Garamond"/>
            </a:endParaRPr>
          </a:p>
          <a:p>
            <a:pPr indent="-457200" algn="just">
              <a:lnSpc>
                <a:spcPct val="120000"/>
              </a:lnSpc>
              <a:spcBef>
                <a:spcPts val="0"/>
              </a:spcBef>
              <a:buSzPct val="70000"/>
              <a:buFont typeface="Sorts Mill Goudy"/>
              <a:buAutoNum type="arabicPeriod"/>
            </a:pPr>
            <a:r>
              <a:rPr lang="en-US" i="0" dirty="0">
                <a:latin typeface="Garamond"/>
                <a:ea typeface="Garamond"/>
                <a:cs typeface="Garamond"/>
                <a:sym typeface="Garamond"/>
              </a:rPr>
              <a:t>Adjudicating officer committed error in deducting 20%  as per deduction clause in an agreement while allowing exit. </a:t>
            </a:r>
            <a:endParaRPr lang="en-US" i="0" dirty="0"/>
          </a:p>
          <a:p>
            <a:pPr indent="-457200" algn="just">
              <a:lnSpc>
                <a:spcPct val="120000"/>
              </a:lnSpc>
              <a:spcBef>
                <a:spcPts val="0"/>
              </a:spcBef>
              <a:buSzPct val="70000"/>
              <a:buFont typeface="Sorts Mill Goudy"/>
              <a:buAutoNum type="arabicPeriod"/>
            </a:pPr>
            <a:r>
              <a:rPr lang="en-US" i="0" dirty="0">
                <a:latin typeface="Garamond"/>
                <a:ea typeface="Garamond"/>
                <a:cs typeface="Garamond"/>
                <a:sym typeface="Garamond"/>
              </a:rPr>
              <a:t>Section 18(1)(a) of RERA Act 2016 will prevail over said deduction clause of agreement which took place prior to application of provisions of RERA.</a:t>
            </a:r>
            <a:endParaRPr lang="en-US" i="0" dirty="0"/>
          </a:p>
          <a:p>
            <a:pPr indent="-457200" algn="just">
              <a:lnSpc>
                <a:spcPct val="120000"/>
              </a:lnSpc>
              <a:spcBef>
                <a:spcPts val="0"/>
              </a:spcBef>
              <a:buSzPct val="70000"/>
              <a:buFont typeface="Sorts Mill Goudy"/>
              <a:buAutoNum type="arabicPeriod"/>
            </a:pPr>
            <a:r>
              <a:rPr lang="en-US" i="0" dirty="0">
                <a:latin typeface="Garamond"/>
                <a:ea typeface="Garamond"/>
                <a:cs typeface="Garamond"/>
                <a:sym typeface="Garamond"/>
              </a:rPr>
              <a:t>Any term or condition in an agreement which are  against the spirit of provisions of RERA cannot be implemented  as parties are governed by obligations and duties  as per RERA.</a:t>
            </a:r>
            <a:endParaRPr lang="en-US" i="0" dirty="0"/>
          </a:p>
          <a:p>
            <a:pPr marL="0" indent="0" algn="just">
              <a:spcBef>
                <a:spcPts val="0"/>
              </a:spcBef>
              <a:buSzPct val="70000"/>
            </a:pPr>
            <a:endParaRPr lang="en-US" i="0" dirty="0">
              <a:latin typeface="Garamond"/>
              <a:ea typeface="Garamond"/>
              <a:cs typeface="Garamond"/>
              <a:sym typeface="Garamond"/>
            </a:endParaRPr>
          </a:p>
        </p:txBody>
      </p:sp>
    </p:spTree>
    <p:extLst>
      <p:ext uri="{BB962C8B-B14F-4D97-AF65-F5344CB8AC3E}">
        <p14:creationId xmlns:p14="http://schemas.microsoft.com/office/powerpoint/2010/main" val="20590240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4" name="Google Shape;586;p58"/>
          <p:cNvSpPr txBox="1">
            <a:spLocks/>
          </p:cNvSpPr>
          <p:nvPr/>
        </p:nvSpPr>
        <p:spPr>
          <a:xfrm>
            <a:off x="1321593" y="768655"/>
            <a:ext cx="9486900" cy="1106424"/>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800">
                <a:latin typeface="Garamond" panose="02020404030301010803" pitchFamily="18" charset="0"/>
              </a:rPr>
              <a:t>RATE OF INTEREST PAYABLE BY PROMOTER AND ALLOTTEE AND TIMELINES FOR REFUND.</a:t>
            </a:r>
            <a:endParaRPr lang="en-IN" sz="2800" dirty="0">
              <a:latin typeface="Garamond" panose="02020404030301010803" pitchFamily="18" charset="0"/>
            </a:endParaRPr>
          </a:p>
        </p:txBody>
      </p:sp>
      <p:sp>
        <p:nvSpPr>
          <p:cNvPr id="6" name="Google Shape;587;p58"/>
          <p:cNvSpPr txBox="1">
            <a:spLocks/>
          </p:cNvSpPr>
          <p:nvPr/>
        </p:nvSpPr>
        <p:spPr>
          <a:xfrm>
            <a:off x="1321593" y="2076248"/>
            <a:ext cx="9486901" cy="3984002"/>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marL="0" indent="0" algn="just">
              <a:lnSpc>
                <a:spcPct val="120000"/>
              </a:lnSpc>
              <a:spcBef>
                <a:spcPts val="0"/>
              </a:spcBef>
              <a:buSzPct val="70000"/>
            </a:pPr>
            <a:r>
              <a:rPr lang="en-US" b="1" i="0" u="sng" dirty="0">
                <a:latin typeface="Garamond"/>
                <a:ea typeface="Garamond"/>
                <a:cs typeface="Garamond"/>
                <a:sym typeface="Garamond"/>
              </a:rPr>
              <a:t>WB RERA Rule 17 - </a:t>
            </a:r>
          </a:p>
          <a:p>
            <a:pPr marL="0" indent="0" algn="just">
              <a:lnSpc>
                <a:spcPct val="120000"/>
              </a:lnSpc>
              <a:spcBef>
                <a:spcPts val="0"/>
              </a:spcBef>
              <a:buSzPct val="70000"/>
            </a:pPr>
            <a:endParaRPr lang="en-US" i="0" dirty="0">
              <a:latin typeface="Garamond"/>
              <a:ea typeface="Garamond"/>
              <a:cs typeface="Garamond"/>
              <a:sym typeface="Garamond"/>
            </a:endParaRPr>
          </a:p>
          <a:p>
            <a:pPr marL="0" indent="0" algn="just">
              <a:lnSpc>
                <a:spcPct val="120000"/>
              </a:lnSpc>
              <a:spcBef>
                <a:spcPts val="0"/>
              </a:spcBef>
              <a:buSzPct val="70000"/>
            </a:pPr>
            <a:r>
              <a:rPr lang="en-US" i="0" dirty="0">
                <a:latin typeface="Garamond"/>
                <a:ea typeface="Garamond"/>
                <a:cs typeface="Garamond"/>
                <a:sym typeface="Garamond"/>
              </a:rPr>
              <a:t>The rate of interest payable by the promoter to the allottee or by the allottee to the promoter, as the case may be, shall be the State Bank of India </a:t>
            </a:r>
            <a:r>
              <a:rPr lang="en-US" b="1" i="0" u="sng" dirty="0">
                <a:latin typeface="Garamond"/>
                <a:ea typeface="Garamond"/>
                <a:cs typeface="Garamond"/>
                <a:sym typeface="Garamond"/>
              </a:rPr>
              <a:t>Prime Lending Rate plus two per cent</a:t>
            </a:r>
            <a:r>
              <a:rPr lang="en-US" i="0" dirty="0">
                <a:latin typeface="Garamond"/>
                <a:ea typeface="Garamond"/>
                <a:cs typeface="Garamond"/>
                <a:sym typeface="Garamond"/>
              </a:rPr>
              <a:t>:</a:t>
            </a:r>
          </a:p>
          <a:p>
            <a:pPr marL="0" indent="0" algn="just">
              <a:lnSpc>
                <a:spcPct val="120000"/>
              </a:lnSpc>
              <a:spcBef>
                <a:spcPts val="0"/>
              </a:spcBef>
              <a:buSzPct val="70000"/>
            </a:pPr>
            <a:endParaRPr lang="en-US" b="1" i="0" u="sng" dirty="0">
              <a:latin typeface="Garamond"/>
              <a:ea typeface="Garamond"/>
              <a:cs typeface="Garamond"/>
              <a:sym typeface="Garamond"/>
            </a:endParaRPr>
          </a:p>
          <a:p>
            <a:pPr marL="0" indent="0" algn="just">
              <a:lnSpc>
                <a:spcPct val="120000"/>
              </a:lnSpc>
              <a:spcBef>
                <a:spcPts val="0"/>
              </a:spcBef>
              <a:buSzPct val="70000"/>
            </a:pPr>
            <a:r>
              <a:rPr lang="en-US" b="1" i="0" u="sng" dirty="0">
                <a:latin typeface="Garamond"/>
                <a:ea typeface="Garamond"/>
                <a:cs typeface="Garamond"/>
                <a:sym typeface="Garamond"/>
              </a:rPr>
              <a:t>WB RERA Rule 18 – </a:t>
            </a:r>
          </a:p>
          <a:p>
            <a:pPr marL="0" indent="0" algn="just">
              <a:lnSpc>
                <a:spcPct val="120000"/>
              </a:lnSpc>
              <a:spcBef>
                <a:spcPts val="0"/>
              </a:spcBef>
              <a:buSzPct val="70000"/>
            </a:pPr>
            <a:endParaRPr lang="en-US" b="1" i="0" u="sng" dirty="0">
              <a:latin typeface="Garamond"/>
              <a:ea typeface="Garamond"/>
              <a:cs typeface="Garamond"/>
              <a:sym typeface="Garamond"/>
            </a:endParaRPr>
          </a:p>
          <a:p>
            <a:pPr marL="0" indent="0" algn="just">
              <a:lnSpc>
                <a:spcPct val="120000"/>
              </a:lnSpc>
              <a:spcBef>
                <a:spcPts val="0"/>
              </a:spcBef>
              <a:buSzPct val="70000"/>
            </a:pPr>
            <a:r>
              <a:rPr lang="en-US" i="0" dirty="0"/>
              <a:t>Any refund of monies along with the applicable interest and compensation, if any, payable by the promoter in terms of the Act or the rules and regulations made thereunder, shall be payable by the promoter to the allottee within forty-five days from the date on which such refund along with applicable interest and compensation, if any, becomes due</a:t>
            </a:r>
            <a:endParaRPr lang="en-IN" i="0" dirty="0">
              <a:latin typeface="Garamond"/>
              <a:ea typeface="Garamond"/>
              <a:cs typeface="Garamond"/>
              <a:sym typeface="Garamond"/>
            </a:endParaRPr>
          </a:p>
        </p:txBody>
      </p:sp>
    </p:spTree>
    <p:extLst>
      <p:ext uri="{BB962C8B-B14F-4D97-AF65-F5344CB8AC3E}">
        <p14:creationId xmlns:p14="http://schemas.microsoft.com/office/powerpoint/2010/main" val="37717061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5" name="Google Shape;592;p59"/>
          <p:cNvSpPr txBox="1">
            <a:spLocks/>
          </p:cNvSpPr>
          <p:nvPr/>
        </p:nvSpPr>
        <p:spPr>
          <a:xfrm>
            <a:off x="1396238" y="466307"/>
            <a:ext cx="9688532"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000" b="1">
                <a:latin typeface="Garamond"/>
                <a:ea typeface="Garamond"/>
                <a:cs typeface="Garamond"/>
                <a:sym typeface="Garamond"/>
              </a:rPr>
              <a:t>OFFENCES AND PENALTIES – UNDER RERA ACT</a:t>
            </a:r>
            <a:endParaRPr lang="en-US"/>
          </a:p>
        </p:txBody>
      </p:sp>
      <p:graphicFrame>
        <p:nvGraphicFramePr>
          <p:cNvPr id="7" name="Google Shape;593;p59"/>
          <p:cNvGraphicFramePr/>
          <p:nvPr>
            <p:extLst>
              <p:ext uri="{D42A27DB-BD31-4B8C-83A1-F6EECF244321}">
                <p14:modId xmlns:p14="http://schemas.microsoft.com/office/powerpoint/2010/main" val="3543893298"/>
              </p:ext>
            </p:extLst>
          </p:nvPr>
        </p:nvGraphicFramePr>
        <p:xfrm>
          <a:off x="1396238" y="1168058"/>
          <a:ext cx="9688500" cy="5268330"/>
        </p:xfrm>
        <a:graphic>
          <a:graphicData uri="http://schemas.openxmlformats.org/drawingml/2006/table">
            <a:tbl>
              <a:tblPr firstRow="1" bandRow="1">
                <a:noFill/>
                <a:tableStyleId>{A67688D5-D744-4E86-99FC-101A27763B65}</a:tableStyleId>
              </a:tblPr>
              <a:tblGrid>
                <a:gridCol w="2422125">
                  <a:extLst>
                    <a:ext uri="{9D8B030D-6E8A-4147-A177-3AD203B41FA5}">
                      <a16:colId xmlns:a16="http://schemas.microsoft.com/office/drawing/2014/main" val="20000"/>
                    </a:ext>
                  </a:extLst>
                </a:gridCol>
                <a:gridCol w="2422125">
                  <a:extLst>
                    <a:ext uri="{9D8B030D-6E8A-4147-A177-3AD203B41FA5}">
                      <a16:colId xmlns:a16="http://schemas.microsoft.com/office/drawing/2014/main" val="20001"/>
                    </a:ext>
                  </a:extLst>
                </a:gridCol>
                <a:gridCol w="2422125">
                  <a:extLst>
                    <a:ext uri="{9D8B030D-6E8A-4147-A177-3AD203B41FA5}">
                      <a16:colId xmlns:a16="http://schemas.microsoft.com/office/drawing/2014/main" val="20002"/>
                    </a:ext>
                  </a:extLst>
                </a:gridCol>
                <a:gridCol w="2422125">
                  <a:extLst>
                    <a:ext uri="{9D8B030D-6E8A-4147-A177-3AD203B41FA5}">
                      <a16:colId xmlns:a16="http://schemas.microsoft.com/office/drawing/2014/main" val="20003"/>
                    </a:ext>
                  </a:extLst>
                </a:gridCol>
              </a:tblGrid>
              <a:tr h="394650">
                <a:tc>
                  <a:txBody>
                    <a:bodyPr/>
                    <a:lstStyle/>
                    <a:p>
                      <a:pPr marL="85090" marR="0" lvl="0" indent="0" algn="ctr" rtl="0">
                        <a:lnSpc>
                          <a:spcPct val="100000"/>
                        </a:lnSpc>
                        <a:spcBef>
                          <a:spcPts val="0"/>
                        </a:spcBef>
                        <a:spcAft>
                          <a:spcPts val="0"/>
                        </a:spcAft>
                        <a:buNone/>
                      </a:pPr>
                      <a:r>
                        <a:rPr lang="en-US" sz="2400" b="1">
                          <a:solidFill>
                            <a:srgbClr val="FFFFFF"/>
                          </a:solidFill>
                          <a:latin typeface="Garamond"/>
                          <a:ea typeface="Garamond"/>
                          <a:cs typeface="Garamond"/>
                          <a:sym typeface="Garamond"/>
                        </a:rPr>
                        <a:t>RERA Provision</a:t>
                      </a:r>
                      <a:endParaRPr sz="24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4"/>
                    </a:solidFill>
                  </a:tcPr>
                </a:tc>
                <a:tc>
                  <a:txBody>
                    <a:bodyPr/>
                    <a:lstStyle/>
                    <a:p>
                      <a:pPr marL="153670" marR="0" lvl="0" indent="0" algn="ctr" rtl="0">
                        <a:lnSpc>
                          <a:spcPct val="100000"/>
                        </a:lnSpc>
                        <a:spcBef>
                          <a:spcPts val="0"/>
                        </a:spcBef>
                        <a:spcAft>
                          <a:spcPts val="0"/>
                        </a:spcAft>
                        <a:buNone/>
                      </a:pPr>
                      <a:r>
                        <a:rPr lang="en-US" sz="2400" b="1">
                          <a:solidFill>
                            <a:srgbClr val="FFFFFF"/>
                          </a:solidFill>
                          <a:latin typeface="Garamond"/>
                          <a:ea typeface="Garamond"/>
                          <a:cs typeface="Garamond"/>
                          <a:sym typeface="Garamond"/>
                        </a:rPr>
                        <a:t>Promoter</a:t>
                      </a:r>
                      <a:endParaRPr sz="24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4"/>
                    </a:solidFill>
                  </a:tcPr>
                </a:tc>
                <a:tc>
                  <a:txBody>
                    <a:bodyPr/>
                    <a:lstStyle/>
                    <a:p>
                      <a:pPr marL="222884" marR="0" lvl="0" indent="0" algn="ctr" rtl="0">
                        <a:lnSpc>
                          <a:spcPct val="100000"/>
                        </a:lnSpc>
                        <a:spcBef>
                          <a:spcPts val="0"/>
                        </a:spcBef>
                        <a:spcAft>
                          <a:spcPts val="0"/>
                        </a:spcAft>
                        <a:buNone/>
                      </a:pPr>
                      <a:r>
                        <a:rPr lang="en-US" sz="2400" b="1">
                          <a:solidFill>
                            <a:srgbClr val="FFFFFF"/>
                          </a:solidFill>
                          <a:latin typeface="Garamond"/>
                          <a:ea typeface="Garamond"/>
                          <a:cs typeface="Garamond"/>
                          <a:sym typeface="Garamond"/>
                        </a:rPr>
                        <a:t>Agent</a:t>
                      </a:r>
                      <a:endParaRPr sz="24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4"/>
                    </a:solidFill>
                  </a:tcPr>
                </a:tc>
                <a:tc>
                  <a:txBody>
                    <a:bodyPr/>
                    <a:lstStyle/>
                    <a:p>
                      <a:pPr marL="86360" marR="0" lvl="0" indent="0" algn="ctr" rtl="0">
                        <a:lnSpc>
                          <a:spcPct val="100000"/>
                        </a:lnSpc>
                        <a:spcBef>
                          <a:spcPts val="0"/>
                        </a:spcBef>
                        <a:spcAft>
                          <a:spcPts val="0"/>
                        </a:spcAft>
                        <a:buNone/>
                      </a:pPr>
                      <a:r>
                        <a:rPr lang="en-US" sz="2400" b="1">
                          <a:solidFill>
                            <a:srgbClr val="FFFFFF"/>
                          </a:solidFill>
                          <a:latin typeface="Garamond"/>
                          <a:ea typeface="Garamond"/>
                          <a:cs typeface="Garamond"/>
                          <a:sym typeface="Garamond"/>
                        </a:rPr>
                        <a:t>Allottee</a:t>
                      </a:r>
                      <a:endParaRPr sz="24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4"/>
                    </a:solidFill>
                  </a:tcPr>
                </a:tc>
                <a:extLst>
                  <a:ext uri="{0D108BD9-81ED-4DB2-BD59-A6C34878D82A}">
                    <a16:rowId xmlns:a16="http://schemas.microsoft.com/office/drawing/2014/main" val="10000"/>
                  </a:ext>
                </a:extLst>
              </a:tr>
              <a:tr h="1202400">
                <a:tc>
                  <a:txBody>
                    <a:bodyPr/>
                    <a:lstStyle/>
                    <a:p>
                      <a:pPr marL="85090" marR="100965" lvl="0" indent="0" algn="just" rtl="0">
                        <a:lnSpc>
                          <a:spcPct val="100000"/>
                        </a:lnSpc>
                        <a:spcBef>
                          <a:spcPts val="0"/>
                        </a:spcBef>
                        <a:spcAft>
                          <a:spcPts val="0"/>
                        </a:spcAft>
                        <a:buNone/>
                      </a:pPr>
                      <a:r>
                        <a:rPr lang="en-US" sz="1800">
                          <a:latin typeface="Garamond"/>
                          <a:ea typeface="Garamond"/>
                          <a:cs typeface="Garamond"/>
                          <a:sym typeface="Garamond"/>
                        </a:rPr>
                        <a:t>Non-registration of project/agent with RERA and continue to do so</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85090" marR="193675" lvl="0" indent="0" algn="just" rtl="0">
                        <a:lnSpc>
                          <a:spcPct val="100000"/>
                        </a:lnSpc>
                        <a:spcBef>
                          <a:spcPts val="0"/>
                        </a:spcBef>
                        <a:spcAft>
                          <a:spcPts val="0"/>
                        </a:spcAft>
                        <a:buNone/>
                      </a:pPr>
                      <a:r>
                        <a:rPr lang="en-US" sz="1800">
                          <a:latin typeface="Garamond"/>
                          <a:ea typeface="Garamond"/>
                          <a:cs typeface="Garamond"/>
                          <a:sym typeface="Garamond"/>
                        </a:rPr>
                        <a:t>Up to 10% of project cost and imprisonment of 3 years for continuous default</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85725" marR="161925" lvl="0" indent="0" algn="just" rtl="0">
                        <a:lnSpc>
                          <a:spcPct val="100000"/>
                        </a:lnSpc>
                        <a:spcBef>
                          <a:spcPts val="0"/>
                        </a:spcBef>
                        <a:spcAft>
                          <a:spcPts val="0"/>
                        </a:spcAft>
                        <a:buNone/>
                      </a:pPr>
                      <a:r>
                        <a:rPr lang="en-US" sz="1800">
                          <a:latin typeface="Garamond"/>
                          <a:ea typeface="Garamond"/>
                          <a:cs typeface="Garamond"/>
                          <a:sym typeface="Garamond"/>
                        </a:rPr>
                        <a:t>Penalty of INR10,000 per day during default tenure up to 5% of property cost</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0" marR="0" lvl="0" indent="0" algn="just" rtl="0">
                        <a:spcBef>
                          <a:spcPts val="0"/>
                        </a:spcBef>
                        <a:spcAft>
                          <a:spcPts val="0"/>
                        </a:spcAft>
                        <a:buNone/>
                      </a:pP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extLst>
                  <a:ext uri="{0D108BD9-81ED-4DB2-BD59-A6C34878D82A}">
                    <a16:rowId xmlns:a16="http://schemas.microsoft.com/office/drawing/2014/main" val="10001"/>
                  </a:ext>
                </a:extLst>
              </a:tr>
              <a:tr h="751500">
                <a:tc>
                  <a:txBody>
                    <a:bodyPr/>
                    <a:lstStyle/>
                    <a:p>
                      <a:pPr marL="85090" marR="354965" lvl="0" indent="0" algn="just" rtl="0">
                        <a:lnSpc>
                          <a:spcPct val="100000"/>
                        </a:lnSpc>
                        <a:spcBef>
                          <a:spcPts val="0"/>
                        </a:spcBef>
                        <a:spcAft>
                          <a:spcPts val="0"/>
                        </a:spcAft>
                        <a:buNone/>
                      </a:pPr>
                      <a:r>
                        <a:rPr lang="en-US" sz="1800" dirty="0">
                          <a:latin typeface="Garamond"/>
                          <a:ea typeface="Garamond"/>
                          <a:cs typeface="Garamond"/>
                          <a:sym typeface="Garamond"/>
                        </a:rPr>
                        <a:t>False information while making an application to RERA</a:t>
                      </a:r>
                      <a:endParaRPr sz="1800" dirty="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85090" marR="471805" lvl="0" indent="0" algn="just" rtl="0">
                        <a:lnSpc>
                          <a:spcPct val="100000"/>
                        </a:lnSpc>
                        <a:spcBef>
                          <a:spcPts val="0"/>
                        </a:spcBef>
                        <a:spcAft>
                          <a:spcPts val="0"/>
                        </a:spcAft>
                        <a:buNone/>
                      </a:pPr>
                      <a:r>
                        <a:rPr lang="en-US" sz="1800">
                          <a:latin typeface="Garamond"/>
                          <a:ea typeface="Garamond"/>
                          <a:cs typeface="Garamond"/>
                          <a:sym typeface="Garamond"/>
                        </a:rPr>
                        <a:t>Up to 5% of the estimated project cost</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0" marR="0" lvl="0" indent="0" algn="just" rtl="0">
                        <a:spcBef>
                          <a:spcPts val="0"/>
                        </a:spcBef>
                        <a:spcAft>
                          <a:spcPts val="0"/>
                        </a:spcAft>
                        <a:buNone/>
                      </a:pP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0" marR="0" lvl="0" indent="0" algn="just" rtl="0">
                        <a:spcBef>
                          <a:spcPts val="0"/>
                        </a:spcBef>
                        <a:spcAft>
                          <a:spcPts val="0"/>
                        </a:spcAft>
                        <a:buNone/>
                      </a:pP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extLst>
                  <a:ext uri="{0D108BD9-81ED-4DB2-BD59-A6C34878D82A}">
                    <a16:rowId xmlns:a16="http://schemas.microsoft.com/office/drawing/2014/main" val="10002"/>
                  </a:ext>
                </a:extLst>
              </a:tr>
              <a:tr h="766000">
                <a:tc>
                  <a:txBody>
                    <a:bodyPr/>
                    <a:lstStyle/>
                    <a:p>
                      <a:pPr marL="85090" marR="124460" lvl="0" indent="0" algn="just" rtl="0">
                        <a:lnSpc>
                          <a:spcPct val="100000"/>
                        </a:lnSpc>
                        <a:spcBef>
                          <a:spcPts val="0"/>
                        </a:spcBef>
                        <a:spcAft>
                          <a:spcPts val="0"/>
                        </a:spcAft>
                        <a:buNone/>
                      </a:pPr>
                      <a:r>
                        <a:rPr lang="en-US" sz="1800">
                          <a:latin typeface="Garamond"/>
                          <a:ea typeface="Garamond"/>
                          <a:cs typeface="Garamond"/>
                          <a:sym typeface="Garamond"/>
                        </a:rPr>
                        <a:t>Non-compliance with any provisions of the Act</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85090" marR="471805" lvl="0" indent="0" algn="just" rtl="0">
                        <a:lnSpc>
                          <a:spcPct val="100000"/>
                        </a:lnSpc>
                        <a:spcBef>
                          <a:spcPts val="0"/>
                        </a:spcBef>
                        <a:spcAft>
                          <a:spcPts val="0"/>
                        </a:spcAft>
                        <a:buNone/>
                      </a:pPr>
                      <a:r>
                        <a:rPr lang="en-US" sz="1800" dirty="0">
                          <a:latin typeface="Garamond"/>
                          <a:ea typeface="Garamond"/>
                          <a:cs typeface="Garamond"/>
                          <a:sym typeface="Garamond"/>
                        </a:rPr>
                        <a:t>Up to 5% of the estimated project cost</a:t>
                      </a:r>
                      <a:endParaRPr sz="1800" dirty="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85725" marR="659130" lvl="0" indent="0" algn="just" rtl="0">
                        <a:lnSpc>
                          <a:spcPct val="100000"/>
                        </a:lnSpc>
                        <a:spcBef>
                          <a:spcPts val="0"/>
                        </a:spcBef>
                        <a:spcAft>
                          <a:spcPts val="0"/>
                        </a:spcAft>
                        <a:buNone/>
                      </a:pPr>
                      <a:r>
                        <a:rPr lang="en-US" sz="1800">
                          <a:latin typeface="Garamond"/>
                          <a:ea typeface="Garamond"/>
                          <a:cs typeface="Garamond"/>
                          <a:sym typeface="Garamond"/>
                        </a:rPr>
                        <a:t>Up to 5% of the property cost</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0" marR="0" lvl="0" indent="0" algn="just" rtl="0">
                        <a:spcBef>
                          <a:spcPts val="0"/>
                        </a:spcBef>
                        <a:spcAft>
                          <a:spcPts val="0"/>
                        </a:spcAft>
                        <a:buNone/>
                      </a:pP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extLst>
                  <a:ext uri="{0D108BD9-81ED-4DB2-BD59-A6C34878D82A}">
                    <a16:rowId xmlns:a16="http://schemas.microsoft.com/office/drawing/2014/main" val="10003"/>
                  </a:ext>
                </a:extLst>
              </a:tr>
              <a:tr h="766000">
                <a:tc>
                  <a:txBody>
                    <a:bodyPr/>
                    <a:lstStyle/>
                    <a:p>
                      <a:pPr marL="85090" marR="124460" lvl="0" indent="0" algn="just" rtl="0">
                        <a:lnSpc>
                          <a:spcPct val="100099"/>
                        </a:lnSpc>
                        <a:spcBef>
                          <a:spcPts val="0"/>
                        </a:spcBef>
                        <a:spcAft>
                          <a:spcPts val="0"/>
                        </a:spcAft>
                        <a:buNone/>
                      </a:pPr>
                      <a:r>
                        <a:rPr lang="en-US" sz="1800">
                          <a:latin typeface="Garamond"/>
                          <a:ea typeface="Garamond"/>
                          <a:cs typeface="Garamond"/>
                          <a:sym typeface="Garamond"/>
                        </a:rPr>
                        <a:t>Non-compliance with the aforesaid order of RERA</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85090" marR="471805" lvl="0" indent="0" algn="just" rtl="0">
                        <a:lnSpc>
                          <a:spcPct val="100099"/>
                        </a:lnSpc>
                        <a:spcBef>
                          <a:spcPts val="0"/>
                        </a:spcBef>
                        <a:spcAft>
                          <a:spcPts val="0"/>
                        </a:spcAft>
                        <a:buNone/>
                      </a:pPr>
                      <a:r>
                        <a:rPr lang="en-US" sz="1800">
                          <a:latin typeface="Garamond"/>
                          <a:ea typeface="Garamond"/>
                          <a:cs typeface="Garamond"/>
                          <a:sym typeface="Garamond"/>
                        </a:rPr>
                        <a:t>Up to 5% of the estimated project cost</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85725" marR="0" lvl="0" indent="0" algn="just" rtl="0">
                        <a:lnSpc>
                          <a:spcPct val="100000"/>
                        </a:lnSpc>
                        <a:spcBef>
                          <a:spcPts val="0"/>
                        </a:spcBef>
                        <a:spcAft>
                          <a:spcPts val="0"/>
                        </a:spcAft>
                        <a:buNone/>
                      </a:pPr>
                      <a:r>
                        <a:rPr lang="en-US" sz="1800">
                          <a:latin typeface="Garamond"/>
                          <a:ea typeface="Garamond"/>
                          <a:cs typeface="Garamond"/>
                          <a:sym typeface="Garamond"/>
                        </a:rPr>
                        <a:t>Up to 5% of cost</a:t>
                      </a:r>
                      <a:endParaRPr sz="1800">
                        <a:latin typeface="Garamond"/>
                        <a:ea typeface="Garamond"/>
                        <a:cs typeface="Garamond"/>
                        <a:sym typeface="Garamond"/>
                      </a:endParaRPr>
                    </a:p>
                    <a:p>
                      <a:pPr marL="85725" marR="0" lvl="0" indent="0" algn="just" rtl="0">
                        <a:lnSpc>
                          <a:spcPct val="100000"/>
                        </a:lnSpc>
                        <a:spcBef>
                          <a:spcPts val="0"/>
                        </a:spcBef>
                        <a:spcAft>
                          <a:spcPts val="0"/>
                        </a:spcAft>
                        <a:buNone/>
                      </a:pPr>
                      <a:r>
                        <a:rPr lang="en-US" sz="1800">
                          <a:latin typeface="Garamond"/>
                          <a:ea typeface="Garamond"/>
                          <a:cs typeface="Garamond"/>
                          <a:sym typeface="Garamond"/>
                        </a:rPr>
                        <a:t>property cost</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86360" marR="0" lvl="0" indent="0" algn="just" rtl="0">
                        <a:lnSpc>
                          <a:spcPct val="100000"/>
                        </a:lnSpc>
                        <a:spcBef>
                          <a:spcPts val="0"/>
                        </a:spcBef>
                        <a:spcAft>
                          <a:spcPts val="0"/>
                        </a:spcAft>
                        <a:buNone/>
                      </a:pPr>
                      <a:r>
                        <a:rPr lang="en-US" sz="1800">
                          <a:latin typeface="Garamond"/>
                          <a:ea typeface="Garamond"/>
                          <a:cs typeface="Garamond"/>
                          <a:sym typeface="Garamond"/>
                        </a:rPr>
                        <a:t>Up to 5% of cost</a:t>
                      </a:r>
                      <a:endParaRPr sz="1800">
                        <a:latin typeface="Garamond"/>
                        <a:ea typeface="Garamond"/>
                        <a:cs typeface="Garamond"/>
                        <a:sym typeface="Garamond"/>
                      </a:endParaRPr>
                    </a:p>
                    <a:p>
                      <a:pPr marL="86360" marR="0" lvl="0" indent="0" algn="just" rtl="0">
                        <a:lnSpc>
                          <a:spcPct val="100000"/>
                        </a:lnSpc>
                        <a:spcBef>
                          <a:spcPts val="0"/>
                        </a:spcBef>
                        <a:spcAft>
                          <a:spcPts val="0"/>
                        </a:spcAft>
                        <a:buNone/>
                      </a:pPr>
                      <a:r>
                        <a:rPr lang="en-US" sz="1800">
                          <a:latin typeface="Garamond"/>
                          <a:ea typeface="Garamond"/>
                          <a:cs typeface="Garamond"/>
                          <a:sym typeface="Garamond"/>
                        </a:rPr>
                        <a:t>property cost</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extLst>
                  <a:ext uri="{0D108BD9-81ED-4DB2-BD59-A6C34878D82A}">
                    <a16:rowId xmlns:a16="http://schemas.microsoft.com/office/drawing/2014/main" val="10004"/>
                  </a:ext>
                </a:extLst>
              </a:tr>
              <a:tr h="1202400">
                <a:tc>
                  <a:txBody>
                    <a:bodyPr/>
                    <a:lstStyle/>
                    <a:p>
                      <a:pPr marL="85090" marR="124460" lvl="0" indent="0" algn="just" rtl="0">
                        <a:lnSpc>
                          <a:spcPct val="100000"/>
                        </a:lnSpc>
                        <a:spcBef>
                          <a:spcPts val="0"/>
                        </a:spcBef>
                        <a:spcAft>
                          <a:spcPts val="0"/>
                        </a:spcAft>
                        <a:buNone/>
                      </a:pPr>
                      <a:r>
                        <a:rPr lang="en-US" sz="1800">
                          <a:latin typeface="Garamond"/>
                          <a:ea typeface="Garamond"/>
                          <a:cs typeface="Garamond"/>
                          <a:sym typeface="Garamond"/>
                        </a:rPr>
                        <a:t>Non-compliance with the aforesaid order of the Appellate Tribunal</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85090" marR="123825" lvl="0" indent="0" algn="just" rtl="0">
                        <a:lnSpc>
                          <a:spcPct val="100000"/>
                        </a:lnSpc>
                        <a:spcBef>
                          <a:spcPts val="0"/>
                        </a:spcBef>
                        <a:spcAft>
                          <a:spcPts val="0"/>
                        </a:spcAft>
                        <a:buNone/>
                      </a:pPr>
                      <a:r>
                        <a:rPr lang="en-US" sz="1800">
                          <a:latin typeface="Garamond"/>
                          <a:ea typeface="Garamond"/>
                          <a:cs typeface="Garamond"/>
                          <a:sym typeface="Garamond"/>
                        </a:rPr>
                        <a:t>Up to 10% of cost and imprisonment of up of up to 3 years or both</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85725" marR="124460" lvl="0" indent="0" algn="just" rtl="0">
                        <a:lnSpc>
                          <a:spcPct val="100000"/>
                        </a:lnSpc>
                        <a:spcBef>
                          <a:spcPts val="0"/>
                        </a:spcBef>
                        <a:spcAft>
                          <a:spcPts val="0"/>
                        </a:spcAft>
                        <a:buNone/>
                      </a:pPr>
                      <a:r>
                        <a:rPr lang="en-US" sz="1800">
                          <a:latin typeface="Garamond"/>
                          <a:ea typeface="Garamond"/>
                          <a:cs typeface="Garamond"/>
                          <a:sym typeface="Garamond"/>
                        </a:rPr>
                        <a:t>Up to 10% of cost and imprisonment of up of up to 1 years or both</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86360" marR="124460" lvl="0" indent="0" algn="just" rtl="0">
                        <a:lnSpc>
                          <a:spcPct val="100000"/>
                        </a:lnSpc>
                        <a:spcBef>
                          <a:spcPts val="0"/>
                        </a:spcBef>
                        <a:spcAft>
                          <a:spcPts val="0"/>
                        </a:spcAft>
                        <a:buNone/>
                      </a:pPr>
                      <a:r>
                        <a:rPr lang="en-US" sz="1800" dirty="0">
                          <a:latin typeface="Garamond"/>
                          <a:ea typeface="Garamond"/>
                          <a:cs typeface="Garamond"/>
                          <a:sym typeface="Garamond"/>
                        </a:rPr>
                        <a:t>Up to 10% of cost and imprisonment of up of up to 3 years or both</a:t>
                      </a:r>
                      <a:endParaRPr sz="1800" dirty="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879007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grpSp>
        <p:nvGrpSpPr>
          <p:cNvPr id="4" name="Google Shape;691;p74"/>
          <p:cNvGrpSpPr/>
          <p:nvPr/>
        </p:nvGrpSpPr>
        <p:grpSpPr>
          <a:xfrm>
            <a:off x="480956" y="1255179"/>
            <a:ext cx="7184594" cy="5351986"/>
            <a:chOff x="115969" y="0"/>
            <a:chExt cx="7184594" cy="5351986"/>
          </a:xfrm>
        </p:grpSpPr>
        <p:sp>
          <p:nvSpPr>
            <p:cNvPr id="6" name="Google Shape;692;p74"/>
            <p:cNvSpPr/>
            <p:nvPr/>
          </p:nvSpPr>
          <p:spPr>
            <a:xfrm rot="5400000">
              <a:off x="305679" y="915365"/>
              <a:ext cx="826770" cy="941248"/>
            </a:xfrm>
            <a:prstGeom prst="bentUpArrow">
              <a:avLst>
                <a:gd name="adj1" fmla="val 32840"/>
                <a:gd name="adj2" fmla="val 25000"/>
                <a:gd name="adj3" fmla="val 35780"/>
              </a:avLst>
            </a:prstGeom>
            <a:solidFill>
              <a:srgbClr val="C8D1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93;p74"/>
            <p:cNvSpPr/>
            <p:nvPr/>
          </p:nvSpPr>
          <p:spPr>
            <a:xfrm>
              <a:off x="115969" y="0"/>
              <a:ext cx="1391794" cy="974210"/>
            </a:xfrm>
            <a:prstGeom prst="roundRect">
              <a:avLst>
                <a:gd name="adj" fmla="val 16670"/>
              </a:avLst>
            </a:prstGeom>
            <a:solidFill>
              <a:srgbClr val="F37A4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94;p74"/>
            <p:cNvSpPr txBox="1"/>
            <p:nvPr/>
          </p:nvSpPr>
          <p:spPr>
            <a:xfrm>
              <a:off x="163535" y="47566"/>
              <a:ext cx="1296662" cy="87907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Garamond"/>
                <a:buNone/>
              </a:pPr>
              <a:r>
                <a:rPr lang="en-US" sz="1800">
                  <a:solidFill>
                    <a:schemeClr val="lt1"/>
                  </a:solidFill>
                  <a:latin typeface="Garamond"/>
                  <a:ea typeface="Garamond"/>
                  <a:cs typeface="Garamond"/>
                  <a:sym typeface="Garamond"/>
                </a:rPr>
                <a:t>Regulation</a:t>
              </a:r>
              <a:endParaRPr/>
            </a:p>
          </p:txBody>
        </p:sp>
        <p:sp>
          <p:nvSpPr>
            <p:cNvPr id="10" name="Google Shape;695;p74"/>
            <p:cNvSpPr/>
            <p:nvPr/>
          </p:nvSpPr>
          <p:spPr>
            <a:xfrm>
              <a:off x="1800408" y="69885"/>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96;p74"/>
            <p:cNvSpPr txBox="1"/>
            <p:nvPr/>
          </p:nvSpPr>
          <p:spPr>
            <a:xfrm>
              <a:off x="1800408" y="69885"/>
              <a:ext cx="2514692" cy="787400"/>
            </a:xfrm>
            <a:prstGeom prst="rect">
              <a:avLst/>
            </a:prstGeom>
            <a:noFill/>
            <a:ln>
              <a:noFill/>
            </a:ln>
          </p:spPr>
          <p:txBody>
            <a:bodyPr spcFirstLastPara="1" wrap="square" lIns="57150" tIns="57150" rIns="57150" bIns="57150" anchor="ctr" anchorCtr="0">
              <a:noAutofit/>
            </a:bodyPr>
            <a:lstStyle/>
            <a:p>
              <a:pPr marL="114300" marR="0" lvl="1" indent="-114300" algn="l" rtl="0">
                <a:lnSpc>
                  <a:spcPct val="90000"/>
                </a:lnSpc>
                <a:spcBef>
                  <a:spcPts val="0"/>
                </a:spcBef>
                <a:spcAft>
                  <a:spcPts val="0"/>
                </a:spcAft>
                <a:buClr>
                  <a:schemeClr val="dk1"/>
                </a:buClr>
                <a:buSzPts val="1500"/>
                <a:buFont typeface="Garamond"/>
                <a:buChar char="•"/>
              </a:pPr>
              <a:r>
                <a:rPr lang="en-US" sz="1500" b="0" i="0" u="none" strike="noStrike" cap="none">
                  <a:solidFill>
                    <a:schemeClr val="dk1"/>
                  </a:solidFill>
                  <a:latin typeface="Garamond"/>
                  <a:ea typeface="Garamond"/>
                  <a:cs typeface="Garamond"/>
                  <a:sym typeface="Garamond"/>
                </a:rPr>
                <a:t>Sec 3 to Sec 8 – Registration,  Rejection, Extension, Revocation</a:t>
              </a:r>
              <a:endParaRPr/>
            </a:p>
          </p:txBody>
        </p:sp>
        <p:sp>
          <p:nvSpPr>
            <p:cNvPr id="12" name="Google Shape;697;p74"/>
            <p:cNvSpPr/>
            <p:nvPr/>
          </p:nvSpPr>
          <p:spPr>
            <a:xfrm rot="5400000">
              <a:off x="1820208" y="2009725"/>
              <a:ext cx="826770" cy="941248"/>
            </a:xfrm>
            <a:prstGeom prst="bentUpArrow">
              <a:avLst>
                <a:gd name="adj1" fmla="val 32840"/>
                <a:gd name="adj2" fmla="val 25000"/>
                <a:gd name="adj3" fmla="val 35780"/>
              </a:avLst>
            </a:prstGeom>
            <a:solidFill>
              <a:srgbClr val="C8D1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8;p74"/>
            <p:cNvSpPr/>
            <p:nvPr/>
          </p:nvSpPr>
          <p:spPr>
            <a:xfrm>
              <a:off x="1601159" y="1092504"/>
              <a:ext cx="1391794" cy="974210"/>
            </a:xfrm>
            <a:prstGeom prst="roundRect">
              <a:avLst>
                <a:gd name="adj" fmla="val 1667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9;p74"/>
            <p:cNvSpPr txBox="1"/>
            <p:nvPr/>
          </p:nvSpPr>
          <p:spPr>
            <a:xfrm>
              <a:off x="1648725" y="1140070"/>
              <a:ext cx="1296662" cy="87907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Garamond"/>
                <a:buNone/>
              </a:pPr>
              <a:r>
                <a:rPr lang="en-US" sz="1800">
                  <a:solidFill>
                    <a:schemeClr val="lt1"/>
                  </a:solidFill>
                  <a:latin typeface="Garamond"/>
                  <a:ea typeface="Garamond"/>
                  <a:cs typeface="Garamond"/>
                  <a:sym typeface="Garamond"/>
                </a:rPr>
                <a:t>Promotion</a:t>
              </a:r>
              <a:endParaRPr/>
            </a:p>
          </p:txBody>
        </p:sp>
        <p:sp>
          <p:nvSpPr>
            <p:cNvPr id="15" name="Google Shape;700;p74"/>
            <p:cNvSpPr/>
            <p:nvPr/>
          </p:nvSpPr>
          <p:spPr>
            <a:xfrm>
              <a:off x="2992959" y="1186143"/>
              <a:ext cx="1012258" cy="78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01;p74"/>
            <p:cNvSpPr/>
            <p:nvPr/>
          </p:nvSpPr>
          <p:spPr>
            <a:xfrm rot="5400000">
              <a:off x="3334737" y="3104085"/>
              <a:ext cx="826770" cy="941248"/>
            </a:xfrm>
            <a:prstGeom prst="bentUpArrow">
              <a:avLst>
                <a:gd name="adj1" fmla="val 32840"/>
                <a:gd name="adj2" fmla="val 25000"/>
                <a:gd name="adj3" fmla="val 35780"/>
              </a:avLst>
            </a:prstGeom>
            <a:solidFill>
              <a:srgbClr val="C8D1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02;p74"/>
            <p:cNvSpPr/>
            <p:nvPr/>
          </p:nvSpPr>
          <p:spPr>
            <a:xfrm>
              <a:off x="3115689" y="2187594"/>
              <a:ext cx="1391794" cy="974210"/>
            </a:xfrm>
            <a:prstGeom prst="roundRect">
              <a:avLst>
                <a:gd name="adj" fmla="val 16670"/>
              </a:avLst>
            </a:prstGeom>
            <a:solidFill>
              <a:srgbClr val="F37A4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03;p74"/>
            <p:cNvSpPr txBox="1"/>
            <p:nvPr/>
          </p:nvSpPr>
          <p:spPr>
            <a:xfrm>
              <a:off x="3163255" y="2235160"/>
              <a:ext cx="1296662" cy="87907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Garamond"/>
                <a:buNone/>
              </a:pPr>
              <a:r>
                <a:rPr lang="en-US" sz="1800">
                  <a:solidFill>
                    <a:schemeClr val="lt1"/>
                  </a:solidFill>
                  <a:latin typeface="Garamond"/>
                  <a:ea typeface="Garamond"/>
                  <a:cs typeface="Garamond"/>
                  <a:sym typeface="Garamond"/>
                </a:rPr>
                <a:t>Efficient </a:t>
              </a:r>
              <a:endParaRPr sz="1800">
                <a:solidFill>
                  <a:schemeClr val="lt1"/>
                </a:solidFill>
                <a:latin typeface="Garamond"/>
                <a:ea typeface="Garamond"/>
                <a:cs typeface="Garamond"/>
                <a:sym typeface="Garamond"/>
              </a:endParaRPr>
            </a:p>
          </p:txBody>
        </p:sp>
        <p:sp>
          <p:nvSpPr>
            <p:cNvPr id="19" name="Google Shape;704;p74"/>
            <p:cNvSpPr/>
            <p:nvPr/>
          </p:nvSpPr>
          <p:spPr>
            <a:xfrm>
              <a:off x="4507488" y="2280503"/>
              <a:ext cx="1012258" cy="78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05;p74"/>
            <p:cNvSpPr/>
            <p:nvPr/>
          </p:nvSpPr>
          <p:spPr>
            <a:xfrm rot="5400000">
              <a:off x="4849267" y="4198446"/>
              <a:ext cx="826770" cy="941248"/>
            </a:xfrm>
            <a:prstGeom prst="bentUpArrow">
              <a:avLst>
                <a:gd name="adj1" fmla="val 32840"/>
                <a:gd name="adj2" fmla="val 25000"/>
                <a:gd name="adj3" fmla="val 35780"/>
              </a:avLst>
            </a:prstGeom>
            <a:solidFill>
              <a:srgbClr val="C8D1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6;p74"/>
            <p:cNvSpPr/>
            <p:nvPr/>
          </p:nvSpPr>
          <p:spPr>
            <a:xfrm>
              <a:off x="4630218" y="3281955"/>
              <a:ext cx="1391794" cy="974210"/>
            </a:xfrm>
            <a:prstGeom prst="roundRect">
              <a:avLst>
                <a:gd name="adj" fmla="val 1667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7;p74"/>
            <p:cNvSpPr txBox="1"/>
            <p:nvPr/>
          </p:nvSpPr>
          <p:spPr>
            <a:xfrm>
              <a:off x="4677784" y="3329521"/>
              <a:ext cx="1296662" cy="87907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Garamond"/>
                <a:buNone/>
              </a:pPr>
              <a:r>
                <a:rPr lang="en-US" sz="1800">
                  <a:solidFill>
                    <a:schemeClr val="lt1"/>
                  </a:solidFill>
                  <a:latin typeface="Garamond"/>
                  <a:ea typeface="Garamond"/>
                  <a:cs typeface="Garamond"/>
                  <a:sym typeface="Garamond"/>
                </a:rPr>
                <a:t>Transparent </a:t>
              </a:r>
              <a:endParaRPr sz="1800">
                <a:solidFill>
                  <a:schemeClr val="lt1"/>
                </a:solidFill>
                <a:latin typeface="Garamond"/>
                <a:ea typeface="Garamond"/>
                <a:cs typeface="Garamond"/>
                <a:sym typeface="Garamond"/>
              </a:endParaRPr>
            </a:p>
          </p:txBody>
        </p:sp>
        <p:sp>
          <p:nvSpPr>
            <p:cNvPr id="23" name="Google Shape;708;p74"/>
            <p:cNvSpPr/>
            <p:nvPr/>
          </p:nvSpPr>
          <p:spPr>
            <a:xfrm>
              <a:off x="6022017" y="3374863"/>
              <a:ext cx="1012258" cy="78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9;p74"/>
            <p:cNvSpPr/>
            <p:nvPr/>
          </p:nvSpPr>
          <p:spPr>
            <a:xfrm>
              <a:off x="5908769" y="4377776"/>
              <a:ext cx="1391794" cy="974210"/>
            </a:xfrm>
            <a:prstGeom prst="roundRect">
              <a:avLst>
                <a:gd name="adj" fmla="val 16670"/>
              </a:avLst>
            </a:prstGeom>
            <a:solidFill>
              <a:srgbClr val="F37A4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10;p74"/>
            <p:cNvSpPr txBox="1"/>
            <p:nvPr/>
          </p:nvSpPr>
          <p:spPr>
            <a:xfrm>
              <a:off x="5956335" y="4425342"/>
              <a:ext cx="1296662" cy="87907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Garamond"/>
                <a:buNone/>
              </a:pPr>
              <a:r>
                <a:rPr lang="en-US" sz="1800">
                  <a:solidFill>
                    <a:schemeClr val="lt1"/>
                  </a:solidFill>
                  <a:latin typeface="Garamond"/>
                  <a:ea typeface="Garamond"/>
                  <a:cs typeface="Garamond"/>
                  <a:sym typeface="Garamond"/>
                </a:rPr>
                <a:t>Protect The Interest Of Consumers </a:t>
              </a:r>
              <a:endParaRPr sz="1800">
                <a:solidFill>
                  <a:schemeClr val="lt1"/>
                </a:solidFill>
                <a:latin typeface="Garamond"/>
                <a:ea typeface="Garamond"/>
                <a:cs typeface="Garamond"/>
                <a:sym typeface="Garamond"/>
              </a:endParaRPr>
            </a:p>
          </p:txBody>
        </p:sp>
      </p:grpSp>
      <p:grpSp>
        <p:nvGrpSpPr>
          <p:cNvPr id="26" name="Google Shape;711;p74"/>
          <p:cNvGrpSpPr/>
          <p:nvPr/>
        </p:nvGrpSpPr>
        <p:grpSpPr>
          <a:xfrm>
            <a:off x="3751916" y="2449183"/>
            <a:ext cx="2514692" cy="787400"/>
            <a:chOff x="1773565" y="93570"/>
            <a:chExt cx="2514692" cy="787400"/>
          </a:xfrm>
        </p:grpSpPr>
        <p:sp>
          <p:nvSpPr>
            <p:cNvPr id="27" name="Google Shape;712;p74"/>
            <p:cNvSpPr/>
            <p:nvPr/>
          </p:nvSpPr>
          <p:spPr>
            <a:xfrm>
              <a:off x="1773565" y="93570"/>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13;p74"/>
            <p:cNvSpPr txBox="1"/>
            <p:nvPr/>
          </p:nvSpPr>
          <p:spPr>
            <a:xfrm>
              <a:off x="1773565" y="93570"/>
              <a:ext cx="2514692" cy="787400"/>
            </a:xfrm>
            <a:prstGeom prst="rect">
              <a:avLst/>
            </a:prstGeom>
            <a:noFill/>
            <a:ln>
              <a:noFill/>
            </a:ln>
          </p:spPr>
          <p:txBody>
            <a:bodyPr spcFirstLastPara="1" wrap="square" lIns="53325" tIns="53325" rIns="53325" bIns="53325" anchor="ctr" anchorCtr="0">
              <a:noAutofit/>
            </a:bodyPr>
            <a:lstStyle/>
            <a:p>
              <a:pPr marL="57150" marR="0" lvl="1" indent="-95250" algn="l" rtl="0">
                <a:lnSpc>
                  <a:spcPct val="90000"/>
                </a:lnSpc>
                <a:spcBef>
                  <a:spcPts val="0"/>
                </a:spcBef>
                <a:spcAft>
                  <a:spcPts val="0"/>
                </a:spcAft>
                <a:buClr>
                  <a:schemeClr val="dk1"/>
                </a:buClr>
                <a:buSzPts val="1500"/>
                <a:buFont typeface="Garamond"/>
                <a:buChar char="•"/>
              </a:pPr>
              <a:r>
                <a:rPr lang="en-US" sz="1500" b="0" i="0" u="none" strike="noStrike" cap="none">
                  <a:solidFill>
                    <a:schemeClr val="dk1"/>
                  </a:solidFill>
                  <a:latin typeface="Garamond"/>
                  <a:ea typeface="Garamond"/>
                  <a:cs typeface="Garamond"/>
                  <a:sym typeface="Garamond"/>
                </a:rPr>
                <a:t>Sec 32 of the Act</a:t>
              </a:r>
              <a:r>
                <a:rPr lang="en-US" sz="1100" b="0" i="0" u="none" strike="noStrike" cap="none">
                  <a:solidFill>
                    <a:schemeClr val="dk1"/>
                  </a:solidFill>
                  <a:latin typeface="Garamond"/>
                  <a:ea typeface="Garamond"/>
                  <a:cs typeface="Garamond"/>
                  <a:sym typeface="Garamond"/>
                </a:rPr>
                <a:t> </a:t>
              </a:r>
              <a:endParaRPr sz="1100" b="0" i="0" u="none" strike="noStrike" cap="none">
                <a:solidFill>
                  <a:schemeClr val="dk1"/>
                </a:solidFill>
                <a:latin typeface="Garamond"/>
                <a:ea typeface="Garamond"/>
                <a:cs typeface="Garamond"/>
                <a:sym typeface="Garamond"/>
              </a:endParaRPr>
            </a:p>
          </p:txBody>
        </p:sp>
      </p:grpSp>
      <p:grpSp>
        <p:nvGrpSpPr>
          <p:cNvPr id="29" name="Google Shape;714;p74"/>
          <p:cNvGrpSpPr/>
          <p:nvPr/>
        </p:nvGrpSpPr>
        <p:grpSpPr>
          <a:xfrm>
            <a:off x="7641526" y="1331925"/>
            <a:ext cx="2514692" cy="787400"/>
            <a:chOff x="1773565" y="93570"/>
            <a:chExt cx="2514692" cy="787400"/>
          </a:xfrm>
        </p:grpSpPr>
        <p:sp>
          <p:nvSpPr>
            <p:cNvPr id="30" name="Google Shape;715;p74"/>
            <p:cNvSpPr/>
            <p:nvPr/>
          </p:nvSpPr>
          <p:spPr>
            <a:xfrm>
              <a:off x="1773565" y="93570"/>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16;p74"/>
            <p:cNvSpPr txBox="1"/>
            <p:nvPr/>
          </p:nvSpPr>
          <p:spPr>
            <a:xfrm>
              <a:off x="1773565" y="93570"/>
              <a:ext cx="2514692" cy="787400"/>
            </a:xfrm>
            <a:prstGeom prst="rect">
              <a:avLst/>
            </a:prstGeom>
            <a:noFill/>
            <a:ln>
              <a:noFill/>
            </a:ln>
          </p:spPr>
          <p:txBody>
            <a:bodyPr spcFirstLastPara="1" wrap="square" lIns="53325" tIns="53325" rIns="53325" bIns="53325" anchor="ctr" anchorCtr="0">
              <a:noAutofit/>
            </a:bodyPr>
            <a:lstStyle/>
            <a:p>
              <a:pPr marL="57150" marR="0" lvl="1" indent="-69850" algn="l" rtl="0">
                <a:lnSpc>
                  <a:spcPct val="90000"/>
                </a:lnSpc>
                <a:spcBef>
                  <a:spcPts val="0"/>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70 / 30 Collections</a:t>
              </a:r>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Compliances – Quarterly Filing </a:t>
              </a:r>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Annual Audit</a:t>
              </a:r>
              <a:endParaRPr sz="1100" b="0" i="0" u="none" strike="noStrike" cap="none">
                <a:solidFill>
                  <a:schemeClr val="dk1"/>
                </a:solidFill>
                <a:latin typeface="Garamond"/>
                <a:ea typeface="Garamond"/>
                <a:cs typeface="Garamond"/>
                <a:sym typeface="Garamond"/>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Follow mandatory Practices under RERA</a:t>
              </a:r>
              <a:endParaRPr sz="1100" b="0" i="0" u="none" strike="noStrike" cap="none">
                <a:solidFill>
                  <a:schemeClr val="dk1"/>
                </a:solidFill>
                <a:latin typeface="Garamond"/>
                <a:ea typeface="Garamond"/>
                <a:cs typeface="Garamond"/>
                <a:sym typeface="Garamond"/>
              </a:endParaRPr>
            </a:p>
          </p:txBody>
        </p:sp>
      </p:grpSp>
      <p:grpSp>
        <p:nvGrpSpPr>
          <p:cNvPr id="32" name="Google Shape;717;p74"/>
          <p:cNvGrpSpPr/>
          <p:nvPr/>
        </p:nvGrpSpPr>
        <p:grpSpPr>
          <a:xfrm>
            <a:off x="4903967" y="1331925"/>
            <a:ext cx="2514692" cy="787400"/>
            <a:chOff x="1773565" y="93570"/>
            <a:chExt cx="2514692" cy="787400"/>
          </a:xfrm>
        </p:grpSpPr>
        <p:sp>
          <p:nvSpPr>
            <p:cNvPr id="33" name="Google Shape;718;p74"/>
            <p:cNvSpPr/>
            <p:nvPr/>
          </p:nvSpPr>
          <p:spPr>
            <a:xfrm>
              <a:off x="1773565" y="93570"/>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19;p74"/>
            <p:cNvSpPr txBox="1"/>
            <p:nvPr/>
          </p:nvSpPr>
          <p:spPr>
            <a:xfrm>
              <a:off x="1773565" y="93570"/>
              <a:ext cx="2514692" cy="787400"/>
            </a:xfrm>
            <a:prstGeom prst="rect">
              <a:avLst/>
            </a:prstGeom>
            <a:noFill/>
            <a:ln>
              <a:noFill/>
            </a:ln>
          </p:spPr>
          <p:txBody>
            <a:bodyPr spcFirstLastPara="1" wrap="square" lIns="53325" tIns="53325" rIns="53325" bIns="53325" anchor="ctr" anchorCtr="0">
              <a:noAutofit/>
            </a:bodyPr>
            <a:lstStyle/>
            <a:p>
              <a:pPr marL="0" marR="0" lvl="1" indent="0" algn="l" rtl="0">
                <a:lnSpc>
                  <a:spcPct val="90000"/>
                </a:lnSpc>
                <a:spcBef>
                  <a:spcPts val="0"/>
                </a:spcBef>
                <a:spcAft>
                  <a:spcPts val="0"/>
                </a:spcAft>
                <a:buNone/>
              </a:pPr>
              <a:r>
                <a:rPr lang="en-US" sz="1500" b="0" i="0" u="none" strike="noStrike" cap="none">
                  <a:solidFill>
                    <a:schemeClr val="dk1"/>
                  </a:solidFill>
                  <a:latin typeface="Garamond"/>
                  <a:ea typeface="Garamond"/>
                  <a:cs typeface="Garamond"/>
                  <a:sym typeface="Garamond"/>
                </a:rPr>
                <a:t>Advertisement, Modification, Transfer, Agents, Agreement for Sale, Transfer of Titles</a:t>
              </a:r>
              <a:endParaRPr/>
            </a:p>
          </p:txBody>
        </p:sp>
      </p:grpSp>
      <p:grpSp>
        <p:nvGrpSpPr>
          <p:cNvPr id="35" name="Google Shape;720;p74"/>
          <p:cNvGrpSpPr/>
          <p:nvPr/>
        </p:nvGrpSpPr>
        <p:grpSpPr>
          <a:xfrm>
            <a:off x="6722926" y="4649743"/>
            <a:ext cx="2514692" cy="787400"/>
            <a:chOff x="1773565" y="93570"/>
            <a:chExt cx="2514692" cy="787400"/>
          </a:xfrm>
        </p:grpSpPr>
        <p:sp>
          <p:nvSpPr>
            <p:cNvPr id="36" name="Google Shape;721;p74"/>
            <p:cNvSpPr/>
            <p:nvPr/>
          </p:nvSpPr>
          <p:spPr>
            <a:xfrm>
              <a:off x="1773565" y="93570"/>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22;p74"/>
            <p:cNvSpPr txBox="1"/>
            <p:nvPr/>
          </p:nvSpPr>
          <p:spPr>
            <a:xfrm>
              <a:off x="1773565" y="93570"/>
              <a:ext cx="2514692" cy="787400"/>
            </a:xfrm>
            <a:prstGeom prst="rect">
              <a:avLst/>
            </a:prstGeom>
            <a:noFill/>
            <a:ln>
              <a:noFill/>
            </a:ln>
          </p:spPr>
          <p:txBody>
            <a:bodyPr spcFirstLastPara="1" wrap="square" lIns="53325" tIns="53325" rIns="53325" bIns="53325" anchor="ctr" anchorCtr="0">
              <a:noAutofit/>
            </a:bodyPr>
            <a:lstStyle/>
            <a:p>
              <a:pPr marL="57150" marR="0" lvl="1" indent="-76200" algn="l" rtl="0">
                <a:lnSpc>
                  <a:spcPct val="90000"/>
                </a:lnSpc>
                <a:spcBef>
                  <a:spcPts val="0"/>
                </a:spcBef>
                <a:spcAft>
                  <a:spcPts val="0"/>
                </a:spcAft>
                <a:buClr>
                  <a:schemeClr val="dk1"/>
                </a:buClr>
                <a:buSzPts val="1200"/>
                <a:buFont typeface="Garamond"/>
                <a:buChar char="•"/>
              </a:pPr>
              <a:r>
                <a:rPr lang="en-US" sz="1200" b="0" i="0" u="none" strike="noStrike" cap="none">
                  <a:solidFill>
                    <a:schemeClr val="dk1"/>
                  </a:solidFill>
                  <a:latin typeface="Garamond"/>
                  <a:ea typeface="Garamond"/>
                  <a:cs typeface="Garamond"/>
                  <a:sym typeface="Garamond"/>
                </a:rPr>
                <a:t>Information available online</a:t>
              </a:r>
              <a:endParaRPr/>
            </a:p>
            <a:p>
              <a:pPr marL="57150" marR="0" lvl="1" indent="-76200" algn="l" rtl="0">
                <a:lnSpc>
                  <a:spcPct val="90000"/>
                </a:lnSpc>
                <a:spcBef>
                  <a:spcPts val="180"/>
                </a:spcBef>
                <a:spcAft>
                  <a:spcPts val="0"/>
                </a:spcAft>
                <a:buClr>
                  <a:schemeClr val="dk1"/>
                </a:buClr>
                <a:buSzPts val="1200"/>
                <a:buFont typeface="Garamond"/>
                <a:buChar char="•"/>
              </a:pPr>
              <a:r>
                <a:rPr lang="en-US" sz="1200" b="0" i="0" u="none" strike="noStrike" cap="none">
                  <a:solidFill>
                    <a:schemeClr val="dk1"/>
                  </a:solidFill>
                  <a:latin typeface="Garamond"/>
                  <a:ea typeface="Garamond"/>
                  <a:cs typeface="Garamond"/>
                  <a:sym typeface="Garamond"/>
                </a:rPr>
                <a:t>Functions and Duties of Promoters</a:t>
              </a:r>
              <a:endParaRPr/>
            </a:p>
            <a:p>
              <a:pPr marL="57150" marR="0" lvl="1" indent="-76200" algn="l" rtl="0">
                <a:lnSpc>
                  <a:spcPct val="90000"/>
                </a:lnSpc>
                <a:spcBef>
                  <a:spcPts val="180"/>
                </a:spcBef>
                <a:spcAft>
                  <a:spcPts val="0"/>
                </a:spcAft>
                <a:buClr>
                  <a:schemeClr val="dk1"/>
                </a:buClr>
                <a:buSzPts val="1200"/>
                <a:buFont typeface="Garamond"/>
                <a:buChar char="•"/>
              </a:pPr>
              <a:r>
                <a:rPr lang="en-US" sz="1200" b="0" i="0" u="none" strike="noStrike" cap="none">
                  <a:solidFill>
                    <a:schemeClr val="dk1"/>
                  </a:solidFill>
                  <a:latin typeface="Garamond"/>
                  <a:ea typeface="Garamond"/>
                  <a:cs typeface="Garamond"/>
                  <a:sym typeface="Garamond"/>
                </a:rPr>
                <a:t>Rights and Duties of Allottees</a:t>
              </a:r>
              <a:endParaRPr sz="1200" b="0" i="0" u="none" strike="noStrike" cap="none">
                <a:solidFill>
                  <a:schemeClr val="dk1"/>
                </a:solidFill>
                <a:latin typeface="Garamond"/>
                <a:ea typeface="Garamond"/>
                <a:cs typeface="Garamond"/>
                <a:sym typeface="Garamond"/>
              </a:endParaRPr>
            </a:p>
          </p:txBody>
        </p:sp>
      </p:grpSp>
      <p:grpSp>
        <p:nvGrpSpPr>
          <p:cNvPr id="38" name="Google Shape;723;p74"/>
          <p:cNvGrpSpPr/>
          <p:nvPr/>
        </p:nvGrpSpPr>
        <p:grpSpPr>
          <a:xfrm>
            <a:off x="7903682" y="5765629"/>
            <a:ext cx="2373345" cy="787400"/>
            <a:chOff x="1773565" y="93570"/>
            <a:chExt cx="2514692" cy="787400"/>
          </a:xfrm>
        </p:grpSpPr>
        <p:sp>
          <p:nvSpPr>
            <p:cNvPr id="39" name="Google Shape;724;p74"/>
            <p:cNvSpPr/>
            <p:nvPr/>
          </p:nvSpPr>
          <p:spPr>
            <a:xfrm>
              <a:off x="1773565" y="93570"/>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25;p74"/>
            <p:cNvSpPr txBox="1"/>
            <p:nvPr/>
          </p:nvSpPr>
          <p:spPr>
            <a:xfrm>
              <a:off x="1773565" y="93570"/>
              <a:ext cx="2514692" cy="787400"/>
            </a:xfrm>
            <a:prstGeom prst="rect">
              <a:avLst/>
            </a:prstGeom>
            <a:noFill/>
            <a:ln>
              <a:noFill/>
            </a:ln>
          </p:spPr>
          <p:txBody>
            <a:bodyPr spcFirstLastPara="1" wrap="square" lIns="53325" tIns="53325" rIns="53325" bIns="53325" anchor="ctr" anchorCtr="0">
              <a:noAutofit/>
            </a:bodyPr>
            <a:lstStyle/>
            <a:p>
              <a:pPr marL="57150" marR="0" lvl="1" indent="-76200" algn="l" rtl="0">
                <a:lnSpc>
                  <a:spcPct val="90000"/>
                </a:lnSpc>
                <a:spcBef>
                  <a:spcPts val="0"/>
                </a:spcBef>
                <a:spcAft>
                  <a:spcPts val="0"/>
                </a:spcAft>
                <a:buClr>
                  <a:schemeClr val="dk1"/>
                </a:buClr>
                <a:buSzPts val="1200"/>
                <a:buFont typeface="Garamond"/>
                <a:buChar char="•"/>
              </a:pPr>
              <a:r>
                <a:rPr lang="en-US" sz="1200" b="0" i="0" u="none" strike="noStrike" cap="none">
                  <a:solidFill>
                    <a:schemeClr val="dk1"/>
                  </a:solidFill>
                  <a:latin typeface="Garamond"/>
                  <a:ea typeface="Garamond"/>
                  <a:cs typeface="Garamond"/>
                  <a:sym typeface="Garamond"/>
                </a:rPr>
                <a:t>Adjudication mechanism – </a:t>
              </a:r>
              <a:endParaRPr/>
            </a:p>
            <a:p>
              <a:pPr marL="57150" marR="0" lvl="1" indent="-76200" algn="l" rtl="0">
                <a:lnSpc>
                  <a:spcPct val="90000"/>
                </a:lnSpc>
                <a:spcBef>
                  <a:spcPts val="180"/>
                </a:spcBef>
                <a:spcAft>
                  <a:spcPts val="0"/>
                </a:spcAft>
                <a:buClr>
                  <a:schemeClr val="dk1"/>
                </a:buClr>
                <a:buSzPts val="1200"/>
                <a:buFont typeface="Garamond"/>
                <a:buChar char="•"/>
              </a:pPr>
              <a:r>
                <a:rPr lang="en-US" sz="1200" b="0" i="0" u="none" strike="noStrike" cap="none">
                  <a:solidFill>
                    <a:schemeClr val="dk1"/>
                  </a:solidFill>
                  <a:latin typeface="Garamond"/>
                  <a:ea typeface="Garamond"/>
                  <a:cs typeface="Garamond"/>
                  <a:sym typeface="Garamond"/>
                </a:rPr>
                <a:t>AO, Appellate </a:t>
              </a:r>
              <a:endParaRPr/>
            </a:p>
            <a:p>
              <a:pPr marL="57150" marR="0" lvl="1" indent="-76200" algn="l" rtl="0">
                <a:lnSpc>
                  <a:spcPct val="90000"/>
                </a:lnSpc>
                <a:spcBef>
                  <a:spcPts val="180"/>
                </a:spcBef>
                <a:spcAft>
                  <a:spcPts val="0"/>
                </a:spcAft>
                <a:buClr>
                  <a:schemeClr val="dk1"/>
                </a:buClr>
                <a:buSzPts val="1200"/>
                <a:buFont typeface="Garamond"/>
                <a:buChar char="•"/>
              </a:pPr>
              <a:r>
                <a:rPr lang="en-US" sz="1200" b="0" i="0" u="none" strike="noStrike" cap="none">
                  <a:solidFill>
                    <a:schemeClr val="dk1"/>
                  </a:solidFill>
                  <a:latin typeface="Garamond"/>
                  <a:ea typeface="Garamond"/>
                  <a:cs typeface="Garamond"/>
                  <a:sym typeface="Garamond"/>
                </a:rPr>
                <a:t>Conciliation of disputes</a:t>
              </a:r>
              <a:endParaRPr sz="1200" b="0" i="0" u="none" strike="noStrike" cap="none">
                <a:solidFill>
                  <a:schemeClr val="dk1"/>
                </a:solidFill>
                <a:latin typeface="Garamond"/>
                <a:ea typeface="Garamond"/>
                <a:cs typeface="Garamond"/>
                <a:sym typeface="Garamond"/>
              </a:endParaRPr>
            </a:p>
          </p:txBody>
        </p:sp>
      </p:grpSp>
      <p:grpSp>
        <p:nvGrpSpPr>
          <p:cNvPr id="41" name="Google Shape;726;p74"/>
          <p:cNvGrpSpPr/>
          <p:nvPr/>
        </p:nvGrpSpPr>
        <p:grpSpPr>
          <a:xfrm>
            <a:off x="5263720" y="3522638"/>
            <a:ext cx="2514692" cy="787400"/>
            <a:chOff x="1773565" y="93570"/>
            <a:chExt cx="2514692" cy="787400"/>
          </a:xfrm>
        </p:grpSpPr>
        <p:sp>
          <p:nvSpPr>
            <p:cNvPr id="42" name="Google Shape;727;p74"/>
            <p:cNvSpPr/>
            <p:nvPr/>
          </p:nvSpPr>
          <p:spPr>
            <a:xfrm>
              <a:off x="1773565" y="93570"/>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28;p74"/>
            <p:cNvSpPr txBox="1"/>
            <p:nvPr/>
          </p:nvSpPr>
          <p:spPr>
            <a:xfrm>
              <a:off x="1773565" y="93570"/>
              <a:ext cx="2514692" cy="787400"/>
            </a:xfrm>
            <a:prstGeom prst="rect">
              <a:avLst/>
            </a:prstGeom>
            <a:noFill/>
            <a:ln>
              <a:noFill/>
            </a:ln>
          </p:spPr>
          <p:txBody>
            <a:bodyPr spcFirstLastPara="1" wrap="square" lIns="53325" tIns="53325" rIns="53325" bIns="53325" anchor="ctr" anchorCtr="0">
              <a:noAutofit/>
            </a:bodyPr>
            <a:lstStyle/>
            <a:p>
              <a:pPr marL="57150" marR="0" lvl="1" indent="-95250" algn="l" rtl="0">
                <a:lnSpc>
                  <a:spcPct val="90000"/>
                </a:lnSpc>
                <a:spcBef>
                  <a:spcPts val="0"/>
                </a:spcBef>
                <a:spcAft>
                  <a:spcPts val="0"/>
                </a:spcAft>
                <a:buClr>
                  <a:schemeClr val="dk1"/>
                </a:buClr>
                <a:buSzPts val="1500"/>
                <a:buFont typeface="Garamond"/>
                <a:buChar char="•"/>
              </a:pPr>
              <a:r>
                <a:rPr lang="en-US" sz="1500" b="0" i="0" u="none" strike="noStrike" cap="none">
                  <a:solidFill>
                    <a:schemeClr val="dk1"/>
                  </a:solidFill>
                  <a:latin typeface="Garamond"/>
                  <a:ea typeface="Garamond"/>
                  <a:cs typeface="Garamond"/>
                  <a:sym typeface="Garamond"/>
                </a:rPr>
                <a:t>Timely delivery of the project</a:t>
              </a:r>
              <a:endParaRPr/>
            </a:p>
            <a:p>
              <a:pPr marL="57150" marR="0" lvl="1" indent="-95250" algn="l" rtl="0">
                <a:lnSpc>
                  <a:spcPct val="90000"/>
                </a:lnSpc>
                <a:spcBef>
                  <a:spcPts val="225"/>
                </a:spcBef>
                <a:spcAft>
                  <a:spcPts val="0"/>
                </a:spcAft>
                <a:buClr>
                  <a:schemeClr val="dk1"/>
                </a:buClr>
                <a:buSzPts val="1500"/>
                <a:buFont typeface="Garamond"/>
                <a:buChar char="•"/>
              </a:pPr>
              <a:r>
                <a:rPr lang="en-US" sz="1500" b="0" i="0" u="none" strike="noStrike" cap="none">
                  <a:solidFill>
                    <a:schemeClr val="dk1"/>
                  </a:solidFill>
                  <a:latin typeface="Garamond"/>
                  <a:ea typeface="Garamond"/>
                  <a:cs typeface="Garamond"/>
                  <a:sym typeface="Garamond"/>
                </a:rPr>
                <a:t>Equal Rate of Interest</a:t>
              </a:r>
              <a:endParaRPr/>
            </a:p>
            <a:p>
              <a:pPr marL="57150" marR="0" lvl="1" indent="0" algn="l" rtl="0">
                <a:lnSpc>
                  <a:spcPct val="90000"/>
                </a:lnSpc>
                <a:spcBef>
                  <a:spcPts val="225"/>
                </a:spcBef>
                <a:spcAft>
                  <a:spcPts val="0"/>
                </a:spcAft>
                <a:buClr>
                  <a:schemeClr val="dk1"/>
                </a:buClr>
                <a:buSzPts val="1100"/>
                <a:buFont typeface="Gill Sans"/>
                <a:buNone/>
              </a:pPr>
              <a:endParaRPr sz="1100" b="0" i="0" u="none" strike="noStrike" cap="none">
                <a:solidFill>
                  <a:schemeClr val="dk1"/>
                </a:solidFill>
                <a:latin typeface="Garamond"/>
                <a:ea typeface="Garamond"/>
                <a:cs typeface="Garamond"/>
                <a:sym typeface="Garamond"/>
              </a:endParaRPr>
            </a:p>
          </p:txBody>
        </p:sp>
      </p:grpSp>
      <p:grpSp>
        <p:nvGrpSpPr>
          <p:cNvPr id="44" name="Google Shape;729;p74"/>
          <p:cNvGrpSpPr/>
          <p:nvPr/>
        </p:nvGrpSpPr>
        <p:grpSpPr>
          <a:xfrm>
            <a:off x="6521066" y="2449183"/>
            <a:ext cx="2514692" cy="787400"/>
            <a:chOff x="1773565" y="93570"/>
            <a:chExt cx="2514692" cy="787400"/>
          </a:xfrm>
        </p:grpSpPr>
        <p:sp>
          <p:nvSpPr>
            <p:cNvPr id="45" name="Google Shape;730;p74"/>
            <p:cNvSpPr/>
            <p:nvPr/>
          </p:nvSpPr>
          <p:spPr>
            <a:xfrm>
              <a:off x="1773565" y="93570"/>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31;p74"/>
            <p:cNvSpPr txBox="1"/>
            <p:nvPr/>
          </p:nvSpPr>
          <p:spPr>
            <a:xfrm>
              <a:off x="1773565" y="93570"/>
              <a:ext cx="2514692" cy="787400"/>
            </a:xfrm>
            <a:prstGeom prst="rect">
              <a:avLst/>
            </a:prstGeom>
            <a:noFill/>
            <a:ln>
              <a:noFill/>
            </a:ln>
          </p:spPr>
          <p:txBody>
            <a:bodyPr spcFirstLastPara="1" wrap="square" lIns="53325" tIns="53325" rIns="53325" bIns="53325" anchor="ctr" anchorCtr="0">
              <a:noAutofit/>
            </a:bodyPr>
            <a:lstStyle/>
            <a:p>
              <a:pPr marL="0" marR="0" lvl="1" indent="0" algn="l" rtl="0">
                <a:lnSpc>
                  <a:spcPct val="90000"/>
                </a:lnSpc>
                <a:spcBef>
                  <a:spcPts val="0"/>
                </a:spcBef>
                <a:spcAft>
                  <a:spcPts val="0"/>
                </a:spcAft>
                <a:buNone/>
              </a:pPr>
              <a:r>
                <a:rPr lang="en-US" sz="1100" b="0" i="0" u="none" strike="noStrike" cap="none">
                  <a:solidFill>
                    <a:schemeClr val="dk1"/>
                  </a:solidFill>
                  <a:latin typeface="Garamond"/>
                  <a:ea typeface="Garamond"/>
                  <a:cs typeface="Garamond"/>
                  <a:sym typeface="Garamond"/>
                </a:rPr>
                <a:t>Recommendations to the Government to improve the RE – </a:t>
              </a:r>
              <a:endParaRPr/>
            </a:p>
            <a:p>
              <a:pPr marL="171450" marR="0" lvl="1" indent="-171450" algn="l" rtl="0">
                <a:lnSpc>
                  <a:spcPct val="90000"/>
                </a:lnSpc>
                <a:spcBef>
                  <a:spcPts val="165"/>
                </a:spcBef>
                <a:spcAft>
                  <a:spcPts val="0"/>
                </a:spcAft>
                <a:buClr>
                  <a:schemeClr val="dk1"/>
                </a:buClr>
                <a:buSzPts val="1100"/>
                <a:buFont typeface="Arial"/>
                <a:buChar char="•"/>
              </a:pPr>
              <a:r>
                <a:rPr lang="en-US" sz="1100" b="0" i="0" u="none" strike="noStrike" cap="none">
                  <a:solidFill>
                    <a:schemeClr val="dk1"/>
                  </a:solidFill>
                  <a:latin typeface="Garamond"/>
                  <a:ea typeface="Garamond"/>
                  <a:cs typeface="Garamond"/>
                  <a:sym typeface="Garamond"/>
                </a:rPr>
                <a:t>Single window clearance</a:t>
              </a:r>
              <a:endParaRPr/>
            </a:p>
            <a:p>
              <a:pPr marL="171450" marR="0" lvl="1" indent="-171450" algn="l" rtl="0">
                <a:lnSpc>
                  <a:spcPct val="90000"/>
                </a:lnSpc>
                <a:spcBef>
                  <a:spcPts val="165"/>
                </a:spcBef>
                <a:spcAft>
                  <a:spcPts val="0"/>
                </a:spcAft>
                <a:buClr>
                  <a:schemeClr val="dk1"/>
                </a:buClr>
                <a:buSzPts val="1100"/>
                <a:buFont typeface="Arial"/>
                <a:buChar char="•"/>
              </a:pPr>
              <a:r>
                <a:rPr lang="en-US" sz="1100" b="0" i="0" u="none" strike="noStrike" cap="none">
                  <a:solidFill>
                    <a:schemeClr val="dk1"/>
                  </a:solidFill>
                  <a:latin typeface="Garamond"/>
                  <a:ea typeface="Garamond"/>
                  <a:cs typeface="Garamond"/>
                  <a:sym typeface="Garamond"/>
                </a:rPr>
                <a:t>Encourage investments</a:t>
              </a:r>
              <a:endParaRPr/>
            </a:p>
            <a:p>
              <a:pPr marL="171450" marR="0" lvl="1" indent="-171450" algn="l" rtl="0">
                <a:lnSpc>
                  <a:spcPct val="90000"/>
                </a:lnSpc>
                <a:spcBef>
                  <a:spcPts val="165"/>
                </a:spcBef>
                <a:spcAft>
                  <a:spcPts val="0"/>
                </a:spcAft>
                <a:buClr>
                  <a:schemeClr val="dk1"/>
                </a:buClr>
                <a:buSzPts val="1100"/>
                <a:buFont typeface="Arial"/>
                <a:buChar char="•"/>
              </a:pPr>
              <a:r>
                <a:rPr lang="en-US" sz="1100" b="0" i="0" u="none" strike="noStrike" cap="none">
                  <a:solidFill>
                    <a:schemeClr val="dk1"/>
                  </a:solidFill>
                  <a:latin typeface="Garamond"/>
                  <a:ea typeface="Garamond"/>
                  <a:cs typeface="Garamond"/>
                  <a:sym typeface="Garamond"/>
                </a:rPr>
                <a:t>Grading of the projects - </a:t>
              </a:r>
              <a:endParaRPr sz="1100" b="0" i="0" u="none" strike="noStrike" cap="none">
                <a:solidFill>
                  <a:schemeClr val="dk1"/>
                </a:solidFill>
                <a:latin typeface="Garamond"/>
                <a:ea typeface="Garamond"/>
                <a:cs typeface="Garamond"/>
                <a:sym typeface="Garamond"/>
              </a:endParaRPr>
            </a:p>
          </p:txBody>
        </p:sp>
      </p:grpSp>
      <p:grpSp>
        <p:nvGrpSpPr>
          <p:cNvPr id="47" name="Google Shape;732;p74"/>
          <p:cNvGrpSpPr/>
          <p:nvPr/>
        </p:nvGrpSpPr>
        <p:grpSpPr>
          <a:xfrm>
            <a:off x="9192173" y="2449396"/>
            <a:ext cx="2514692" cy="787400"/>
            <a:chOff x="1773565" y="93570"/>
            <a:chExt cx="2514692" cy="787400"/>
          </a:xfrm>
        </p:grpSpPr>
        <p:sp>
          <p:nvSpPr>
            <p:cNvPr id="48" name="Google Shape;733;p74"/>
            <p:cNvSpPr/>
            <p:nvPr/>
          </p:nvSpPr>
          <p:spPr>
            <a:xfrm>
              <a:off x="1773565" y="93570"/>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34;p74"/>
            <p:cNvSpPr txBox="1"/>
            <p:nvPr/>
          </p:nvSpPr>
          <p:spPr>
            <a:xfrm>
              <a:off x="1773565" y="93570"/>
              <a:ext cx="2514692" cy="787400"/>
            </a:xfrm>
            <a:prstGeom prst="rect">
              <a:avLst/>
            </a:prstGeom>
            <a:noFill/>
            <a:ln>
              <a:noFill/>
            </a:ln>
          </p:spPr>
          <p:txBody>
            <a:bodyPr spcFirstLastPara="1" wrap="square" lIns="53325" tIns="53325" rIns="53325" bIns="53325" anchor="ctr" anchorCtr="0">
              <a:noAutofit/>
            </a:bodyPr>
            <a:lstStyle/>
            <a:p>
              <a:pPr marL="171450" marR="0" lvl="1" indent="-171450" algn="l" rtl="0">
                <a:lnSpc>
                  <a:spcPct val="90000"/>
                </a:lnSpc>
                <a:spcBef>
                  <a:spcPts val="0"/>
                </a:spcBef>
                <a:spcAft>
                  <a:spcPts val="0"/>
                </a:spcAft>
                <a:buClr>
                  <a:schemeClr val="dk1"/>
                </a:buClr>
                <a:buSzPts val="1100"/>
                <a:buFont typeface="Arial"/>
                <a:buChar char="•"/>
              </a:pPr>
              <a:r>
                <a:rPr lang="en-US" sz="1100" b="0" i="0" u="none" strike="noStrike" cap="none">
                  <a:solidFill>
                    <a:schemeClr val="dk1"/>
                  </a:solidFill>
                  <a:latin typeface="Garamond"/>
                  <a:ea typeface="Garamond"/>
                  <a:cs typeface="Garamond"/>
                  <a:sym typeface="Garamond"/>
                </a:rPr>
                <a:t>Digitization of land records for conclusive property titles with title guarantee</a:t>
              </a:r>
              <a:endParaRPr/>
            </a:p>
            <a:p>
              <a:pPr marL="171450" marR="0" lvl="1" indent="-101600" algn="l" rtl="0">
                <a:lnSpc>
                  <a:spcPct val="90000"/>
                </a:lnSpc>
                <a:spcBef>
                  <a:spcPts val="165"/>
                </a:spcBef>
                <a:spcAft>
                  <a:spcPts val="0"/>
                </a:spcAft>
                <a:buClr>
                  <a:schemeClr val="dk1"/>
                </a:buClr>
                <a:buSzPts val="1100"/>
                <a:buFont typeface="Arial"/>
                <a:buNone/>
              </a:pPr>
              <a:endParaRPr sz="1100" b="0" i="0" u="none" strike="noStrike" cap="none">
                <a:solidFill>
                  <a:schemeClr val="dk1"/>
                </a:solidFill>
                <a:latin typeface="Garamond"/>
                <a:ea typeface="Garamond"/>
                <a:cs typeface="Garamond"/>
                <a:sym typeface="Garamond"/>
              </a:endParaRPr>
            </a:p>
            <a:p>
              <a:pPr marL="171450" marR="0" lvl="1" indent="-101600" algn="l" rtl="0">
                <a:lnSpc>
                  <a:spcPct val="90000"/>
                </a:lnSpc>
                <a:spcBef>
                  <a:spcPts val="165"/>
                </a:spcBef>
                <a:spcAft>
                  <a:spcPts val="0"/>
                </a:spcAft>
                <a:buClr>
                  <a:schemeClr val="dk1"/>
                </a:buClr>
                <a:buSzPts val="1100"/>
                <a:buFont typeface="Arial"/>
                <a:buNone/>
              </a:pPr>
              <a:endParaRPr sz="1100" b="0" i="0" u="none" strike="noStrike" cap="none">
                <a:solidFill>
                  <a:schemeClr val="dk1"/>
                </a:solidFill>
                <a:latin typeface="Garamond"/>
                <a:ea typeface="Garamond"/>
                <a:cs typeface="Garamond"/>
                <a:sym typeface="Garamond"/>
              </a:endParaRPr>
            </a:p>
          </p:txBody>
        </p:sp>
      </p:grpSp>
      <p:grpSp>
        <p:nvGrpSpPr>
          <p:cNvPr id="50" name="Google Shape;735;p74"/>
          <p:cNvGrpSpPr/>
          <p:nvPr/>
        </p:nvGrpSpPr>
        <p:grpSpPr>
          <a:xfrm>
            <a:off x="7999632" y="3522690"/>
            <a:ext cx="2514692" cy="787400"/>
            <a:chOff x="1773565" y="93570"/>
            <a:chExt cx="2514692" cy="787400"/>
          </a:xfrm>
        </p:grpSpPr>
        <p:sp>
          <p:nvSpPr>
            <p:cNvPr id="51" name="Google Shape;736;p74"/>
            <p:cNvSpPr/>
            <p:nvPr/>
          </p:nvSpPr>
          <p:spPr>
            <a:xfrm>
              <a:off x="1773565" y="93570"/>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7;p74"/>
            <p:cNvSpPr txBox="1"/>
            <p:nvPr/>
          </p:nvSpPr>
          <p:spPr>
            <a:xfrm>
              <a:off x="1773565" y="93570"/>
              <a:ext cx="2514692" cy="787400"/>
            </a:xfrm>
            <a:prstGeom prst="rect">
              <a:avLst/>
            </a:prstGeom>
            <a:noFill/>
            <a:ln>
              <a:noFill/>
            </a:ln>
          </p:spPr>
          <p:txBody>
            <a:bodyPr spcFirstLastPara="1" wrap="square" lIns="53325" tIns="53325" rIns="53325" bIns="53325" anchor="ctr" anchorCtr="0">
              <a:noAutofit/>
            </a:bodyPr>
            <a:lstStyle/>
            <a:p>
              <a:pPr marL="0" marR="0" lvl="1" indent="0" algn="l" rtl="0">
                <a:lnSpc>
                  <a:spcPct val="90000"/>
                </a:lnSpc>
                <a:spcBef>
                  <a:spcPts val="0"/>
                </a:spcBef>
                <a:spcAft>
                  <a:spcPts val="0"/>
                </a:spcAft>
                <a:buNone/>
              </a:pPr>
              <a:endParaRPr sz="1100" b="0" i="0" u="none" strike="noStrike" cap="none">
                <a:solidFill>
                  <a:schemeClr val="dk1"/>
                </a:solidFill>
                <a:latin typeface="Garamond"/>
                <a:ea typeface="Garamond"/>
                <a:cs typeface="Garamond"/>
                <a:sym typeface="Garamond"/>
              </a:endParaRPr>
            </a:p>
            <a:p>
              <a:pPr marL="0" marR="0" lvl="1" indent="0" algn="l" rtl="0">
                <a:lnSpc>
                  <a:spcPct val="90000"/>
                </a:lnSpc>
                <a:spcBef>
                  <a:spcPts val="165"/>
                </a:spcBef>
                <a:spcAft>
                  <a:spcPts val="0"/>
                </a:spcAft>
                <a:buNone/>
              </a:pPr>
              <a:r>
                <a:rPr lang="en-US" sz="1100" b="0" i="0" u="none" strike="noStrike" cap="none">
                  <a:solidFill>
                    <a:schemeClr val="dk1"/>
                  </a:solidFill>
                  <a:latin typeface="Garamond"/>
                  <a:ea typeface="Garamond"/>
                  <a:cs typeface="Garamond"/>
                  <a:sym typeface="Garamond"/>
                </a:rPr>
                <a:t>Professional involvement – </a:t>
              </a:r>
              <a:endParaRPr/>
            </a:p>
            <a:p>
              <a:pPr marL="0" marR="0" lvl="1" indent="0" algn="l" rtl="0">
                <a:lnSpc>
                  <a:spcPct val="90000"/>
                </a:lnSpc>
                <a:spcBef>
                  <a:spcPts val="165"/>
                </a:spcBef>
                <a:spcAft>
                  <a:spcPts val="0"/>
                </a:spcAft>
                <a:buNone/>
              </a:pPr>
              <a:r>
                <a:rPr lang="en-US" sz="1100" b="0" i="0" u="none" strike="noStrike" cap="none">
                  <a:solidFill>
                    <a:schemeClr val="dk1"/>
                  </a:solidFill>
                  <a:latin typeface="Garamond"/>
                  <a:ea typeface="Garamond"/>
                  <a:cs typeface="Garamond"/>
                  <a:sym typeface="Garamond"/>
                </a:rPr>
                <a:t>Architect</a:t>
              </a:r>
              <a:endParaRPr/>
            </a:p>
            <a:p>
              <a:pPr marL="0" marR="0" lvl="1" indent="0" algn="l" rtl="0">
                <a:lnSpc>
                  <a:spcPct val="90000"/>
                </a:lnSpc>
                <a:spcBef>
                  <a:spcPts val="165"/>
                </a:spcBef>
                <a:spcAft>
                  <a:spcPts val="0"/>
                </a:spcAft>
                <a:buNone/>
              </a:pPr>
              <a:r>
                <a:rPr lang="en-US" sz="1100" b="0" i="0" u="none" strike="noStrike" cap="none">
                  <a:solidFill>
                    <a:schemeClr val="dk1"/>
                  </a:solidFill>
                  <a:latin typeface="Garamond"/>
                  <a:ea typeface="Garamond"/>
                  <a:cs typeface="Garamond"/>
                  <a:sym typeface="Garamond"/>
                </a:rPr>
                <a:t>Engineer</a:t>
              </a:r>
              <a:endParaRPr/>
            </a:p>
            <a:p>
              <a:pPr marL="0" marR="0" lvl="1" indent="0" algn="l" rtl="0">
                <a:lnSpc>
                  <a:spcPct val="90000"/>
                </a:lnSpc>
                <a:spcBef>
                  <a:spcPts val="165"/>
                </a:spcBef>
                <a:spcAft>
                  <a:spcPts val="0"/>
                </a:spcAft>
                <a:buNone/>
              </a:pPr>
              <a:r>
                <a:rPr lang="en-US" sz="1100" b="0" i="0" u="none" strike="noStrike" cap="none">
                  <a:solidFill>
                    <a:schemeClr val="dk1"/>
                  </a:solidFill>
                  <a:latin typeface="Garamond"/>
                  <a:ea typeface="Garamond"/>
                  <a:cs typeface="Garamond"/>
                  <a:sym typeface="Garamond"/>
                </a:rPr>
                <a:t>Chartered Accountant</a:t>
              </a:r>
              <a:endParaRPr/>
            </a:p>
            <a:p>
              <a:pPr marL="57150" marR="0" lvl="1" indent="0" algn="l" rtl="0">
                <a:lnSpc>
                  <a:spcPct val="90000"/>
                </a:lnSpc>
                <a:spcBef>
                  <a:spcPts val="165"/>
                </a:spcBef>
                <a:spcAft>
                  <a:spcPts val="0"/>
                </a:spcAft>
                <a:buClr>
                  <a:schemeClr val="dk1"/>
                </a:buClr>
                <a:buSzPts val="1100"/>
                <a:buFont typeface="Gill Sans"/>
                <a:buNone/>
              </a:pPr>
              <a:endParaRPr sz="1100" b="0" i="0" u="none" strike="noStrike" cap="none">
                <a:solidFill>
                  <a:schemeClr val="dk1"/>
                </a:solidFill>
                <a:latin typeface="Garamond"/>
                <a:ea typeface="Garamond"/>
                <a:cs typeface="Garamond"/>
                <a:sym typeface="Garamond"/>
              </a:endParaRPr>
            </a:p>
          </p:txBody>
        </p:sp>
      </p:grpSp>
      <p:sp>
        <p:nvSpPr>
          <p:cNvPr id="53" name="Google Shape;738;p74"/>
          <p:cNvSpPr txBox="1"/>
          <p:nvPr/>
        </p:nvSpPr>
        <p:spPr>
          <a:xfrm>
            <a:off x="480950" y="601131"/>
            <a:ext cx="11571317" cy="517430"/>
          </a:xfrm>
          <a:prstGeom prst="rect">
            <a:avLst/>
          </a:prstGeom>
          <a:noFill/>
          <a:ln w="9525" cap="flat" cmpd="sng">
            <a:solidFill>
              <a:srgbClr val="C00000"/>
            </a:solidFill>
            <a:prstDash val="solid"/>
            <a:round/>
            <a:headEnd type="none" w="sm" len="sm"/>
            <a:tailEnd type="none" w="sm" len="sm"/>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C00000"/>
              </a:buClr>
              <a:buSzPts val="2800"/>
              <a:buFont typeface="Book Antiqua"/>
              <a:buNone/>
            </a:pPr>
            <a:r>
              <a:rPr lang="en-US" sz="2800" cap="none">
                <a:solidFill>
                  <a:srgbClr val="C00000"/>
                </a:solidFill>
                <a:latin typeface="Book Antiqua"/>
                <a:ea typeface="Book Antiqua"/>
                <a:cs typeface="Book Antiqua"/>
                <a:sym typeface="Book Antiqua"/>
              </a:rPr>
              <a:t>RERA – BIG PICTURE</a:t>
            </a:r>
            <a:endParaRPr/>
          </a:p>
        </p:txBody>
      </p:sp>
    </p:spTree>
    <p:extLst>
      <p:ext uri="{BB962C8B-B14F-4D97-AF65-F5344CB8AC3E}">
        <p14:creationId xmlns:p14="http://schemas.microsoft.com/office/powerpoint/2010/main" val="11425816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2" name="Google Shape;787;p82"/>
          <p:cNvSpPr txBox="1">
            <a:spLocks/>
          </p:cNvSpPr>
          <p:nvPr/>
        </p:nvSpPr>
        <p:spPr>
          <a:xfrm>
            <a:off x="1396238" y="40099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0000"/>
              </a:buClr>
              <a:buSzPts val="2000"/>
            </a:pPr>
            <a:r>
              <a:rPr lang="en-US" sz="2400">
                <a:solidFill>
                  <a:srgbClr val="C00000"/>
                </a:solidFill>
                <a:latin typeface="Garamond" panose="02020404030301010803" pitchFamily="18" charset="0"/>
              </a:rPr>
              <a:t>POST RERA PRACTICES</a:t>
            </a:r>
            <a:endParaRPr lang="en-US" sz="2400" b="1" dirty="0">
              <a:latin typeface="Garamond" panose="02020404030301010803" pitchFamily="18" charset="0"/>
              <a:ea typeface="Garamond"/>
              <a:cs typeface="Garamond"/>
              <a:sym typeface="Garamond"/>
            </a:endParaRPr>
          </a:p>
        </p:txBody>
      </p:sp>
      <p:sp>
        <p:nvSpPr>
          <p:cNvPr id="3" name="Google Shape;788;p82"/>
          <p:cNvSpPr txBox="1">
            <a:spLocks/>
          </p:cNvSpPr>
          <p:nvPr/>
        </p:nvSpPr>
        <p:spPr>
          <a:xfrm>
            <a:off x="1396238" y="1173031"/>
            <a:ext cx="9486901" cy="5171042"/>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indent="-457200" algn="just">
              <a:spcBef>
                <a:spcPts val="0"/>
              </a:spcBef>
              <a:buClr>
                <a:srgbClr val="212529"/>
              </a:buClr>
              <a:buSzPts val="1260"/>
              <a:buFont typeface="Sorts Mill Goudy"/>
              <a:buAutoNum type="arabicPeriod"/>
            </a:pPr>
            <a:r>
              <a:rPr lang="en-US" sz="1800" b="1" i="0">
                <a:solidFill>
                  <a:srgbClr val="212529"/>
                </a:solidFill>
                <a:latin typeface="Garamond" panose="02020404030301010803" pitchFamily="18" charset="0"/>
                <a:ea typeface="Garamond"/>
                <a:cs typeface="Garamond"/>
                <a:sym typeface="Garamond"/>
              </a:rPr>
              <a:t>Prior Registration of Real estate projects is mandatory</a:t>
            </a:r>
            <a:r>
              <a:rPr lang="en-US" sz="1800" i="0">
                <a:solidFill>
                  <a:srgbClr val="212529"/>
                </a:solidFill>
                <a:latin typeface="Garamond" panose="02020404030301010803" pitchFamily="18" charset="0"/>
                <a:ea typeface="Garamond"/>
                <a:cs typeface="Garamond"/>
                <a:sym typeface="Garamond"/>
              </a:rPr>
              <a:t> – every project required to obtain the registration from RERA Authority before marketing, advertise, collect advance, invite people etc</a:t>
            </a:r>
            <a:endParaRPr lang="en-US" sz="1800" i="0">
              <a:solidFill>
                <a:srgbClr val="212529"/>
              </a:solidFill>
              <a:latin typeface="Garamond" panose="02020404030301010803" pitchFamily="18" charset="0"/>
              <a:ea typeface="Book Antiqua"/>
              <a:cs typeface="Book Antiqua"/>
              <a:sym typeface="Book Antiqua"/>
            </a:endParaRPr>
          </a:p>
          <a:p>
            <a:pPr indent="-457200" algn="just">
              <a:buClr>
                <a:srgbClr val="212529"/>
              </a:buClr>
              <a:buSzPts val="1260"/>
              <a:buFont typeface="Sorts Mill Goudy"/>
              <a:buAutoNum type="arabicPeriod"/>
            </a:pPr>
            <a:r>
              <a:rPr lang="en-US" sz="1800" i="0">
                <a:solidFill>
                  <a:srgbClr val="212529"/>
                </a:solidFill>
                <a:latin typeface="Garamond" panose="02020404030301010803" pitchFamily="18" charset="0"/>
                <a:ea typeface="Garamond"/>
                <a:cs typeface="Garamond"/>
                <a:sym typeface="Garamond"/>
              </a:rPr>
              <a:t>Authority either grants or rejects the application for registration within 30 days – further the Act mention the </a:t>
            </a:r>
            <a:r>
              <a:rPr lang="en-US" sz="1800" b="1" i="0">
                <a:solidFill>
                  <a:srgbClr val="212529"/>
                </a:solidFill>
                <a:latin typeface="Garamond" panose="02020404030301010803" pitchFamily="18" charset="0"/>
                <a:ea typeface="Garamond"/>
                <a:cs typeface="Garamond"/>
                <a:sym typeface="Garamond"/>
              </a:rPr>
              <a:t>deemed registration</a:t>
            </a:r>
            <a:r>
              <a:rPr lang="en-US" sz="1800" i="0">
                <a:solidFill>
                  <a:srgbClr val="212529"/>
                </a:solidFill>
                <a:latin typeface="Garamond" panose="02020404030301010803" pitchFamily="18" charset="0"/>
                <a:ea typeface="Garamond"/>
                <a:cs typeface="Garamond"/>
                <a:sym typeface="Garamond"/>
              </a:rPr>
              <a:t> if the Authority fail to issue the registration within 30 days of the application</a:t>
            </a:r>
            <a:endParaRPr lang="en-US" sz="1800" i="0">
              <a:solidFill>
                <a:srgbClr val="212529"/>
              </a:solidFill>
              <a:latin typeface="Garamond" panose="02020404030301010803" pitchFamily="18" charset="0"/>
              <a:ea typeface="Book Antiqua"/>
              <a:cs typeface="Book Antiqua"/>
              <a:sym typeface="Book Antiqua"/>
            </a:endParaRPr>
          </a:p>
          <a:p>
            <a:pPr indent="-457200" algn="just">
              <a:buClr>
                <a:srgbClr val="212529"/>
              </a:buClr>
              <a:buSzPts val="1260"/>
              <a:buFont typeface="Sorts Mill Goudy"/>
              <a:buAutoNum type="arabicPeriod"/>
            </a:pPr>
            <a:r>
              <a:rPr lang="en-US" sz="1800" i="0">
                <a:solidFill>
                  <a:srgbClr val="212529"/>
                </a:solidFill>
                <a:latin typeface="Garamond" panose="02020404030301010803" pitchFamily="18" charset="0"/>
                <a:ea typeface="Garamond"/>
                <a:cs typeface="Garamond"/>
                <a:sym typeface="Garamond"/>
              </a:rPr>
              <a:t>Details of registration granted by RERA for the project available on RERA portal</a:t>
            </a:r>
            <a:endParaRPr lang="en-US" sz="1800" i="0">
              <a:solidFill>
                <a:srgbClr val="212529"/>
              </a:solidFill>
              <a:latin typeface="Garamond" panose="02020404030301010803" pitchFamily="18" charset="0"/>
              <a:ea typeface="Book Antiqua"/>
              <a:cs typeface="Book Antiqua"/>
              <a:sym typeface="Book Antiqua"/>
            </a:endParaRPr>
          </a:p>
          <a:p>
            <a:pPr indent="-457200" algn="just">
              <a:buClr>
                <a:srgbClr val="212529"/>
              </a:buClr>
              <a:buSzPts val="1260"/>
              <a:buFont typeface="Sorts Mill Goudy"/>
              <a:buAutoNum type="arabicPeriod"/>
            </a:pPr>
            <a:r>
              <a:rPr lang="en-US" sz="1800" i="0">
                <a:solidFill>
                  <a:srgbClr val="212529"/>
                </a:solidFill>
                <a:latin typeface="Garamond" panose="02020404030301010803" pitchFamily="18" charset="0"/>
                <a:ea typeface="Garamond"/>
                <a:cs typeface="Garamond"/>
                <a:sym typeface="Garamond"/>
              </a:rPr>
              <a:t>Details of the Project including Number/ types of apartments or plots booked, approvals granted, NOC’s, the status of the project etc are published by the Authority on RERA Portal</a:t>
            </a:r>
            <a:endParaRPr lang="en-US" sz="1800" i="0">
              <a:solidFill>
                <a:srgbClr val="212529"/>
              </a:solidFill>
              <a:latin typeface="Garamond" panose="02020404030301010803" pitchFamily="18" charset="0"/>
              <a:ea typeface="Book Antiqua"/>
              <a:cs typeface="Book Antiqua"/>
              <a:sym typeface="Book Antiqua"/>
            </a:endParaRPr>
          </a:p>
          <a:p>
            <a:pPr indent="-457200" algn="just">
              <a:buClr>
                <a:srgbClr val="212529"/>
              </a:buClr>
              <a:buSzPts val="1260"/>
              <a:buFont typeface="Sorts Mill Goudy"/>
              <a:buAutoNum type="arabicPeriod"/>
            </a:pPr>
            <a:r>
              <a:rPr lang="en-US" sz="1800" i="0">
                <a:solidFill>
                  <a:srgbClr val="212529"/>
                </a:solidFill>
                <a:latin typeface="Garamond" panose="02020404030301010803" pitchFamily="18" charset="0"/>
                <a:ea typeface="Garamond"/>
                <a:cs typeface="Garamond"/>
                <a:sym typeface="Garamond"/>
              </a:rPr>
              <a:t>Sanctioned plan, layout plan, stage-wise schedule of completion of the project including the provisions for civic infrastructures like water, sanitation and electricity available on RERA portal</a:t>
            </a:r>
            <a:endParaRPr lang="en-US" sz="1800" i="0">
              <a:solidFill>
                <a:srgbClr val="212529"/>
              </a:solidFill>
              <a:latin typeface="Garamond" panose="02020404030301010803" pitchFamily="18" charset="0"/>
              <a:ea typeface="Book Antiqua"/>
              <a:cs typeface="Book Antiqua"/>
              <a:sym typeface="Book Antiqua"/>
            </a:endParaRPr>
          </a:p>
          <a:p>
            <a:pPr indent="-457200" algn="just">
              <a:buClr>
                <a:srgbClr val="212529"/>
              </a:buClr>
              <a:buSzPts val="1260"/>
              <a:buFont typeface="Sorts Mill Goudy"/>
              <a:buAutoNum type="arabicPeriod"/>
            </a:pPr>
            <a:r>
              <a:rPr lang="en-US" sz="1800" i="0">
                <a:solidFill>
                  <a:srgbClr val="212529"/>
                </a:solidFill>
                <a:latin typeface="Garamond" panose="02020404030301010803" pitchFamily="18" charset="0"/>
                <a:ea typeface="Garamond"/>
                <a:cs typeface="Garamond"/>
                <a:sym typeface="Garamond"/>
              </a:rPr>
              <a:t>RERA Registration Number shall be displayed on Project Site</a:t>
            </a:r>
            <a:endParaRPr lang="en-US" sz="1800" i="0">
              <a:solidFill>
                <a:srgbClr val="212529"/>
              </a:solidFill>
              <a:latin typeface="Garamond" panose="02020404030301010803" pitchFamily="18" charset="0"/>
              <a:ea typeface="Book Antiqua"/>
              <a:cs typeface="Book Antiqua"/>
              <a:sym typeface="Book Antiqua"/>
            </a:endParaRPr>
          </a:p>
          <a:p>
            <a:pPr indent="-457200" algn="just">
              <a:buClr>
                <a:srgbClr val="212529"/>
              </a:buClr>
              <a:buSzPts val="1260"/>
              <a:buFont typeface="Sorts Mill Goudy"/>
              <a:buAutoNum type="arabicPeriod"/>
            </a:pPr>
            <a:r>
              <a:rPr lang="en-US" sz="1800" i="0">
                <a:solidFill>
                  <a:srgbClr val="212529"/>
                </a:solidFill>
                <a:latin typeface="Garamond" panose="02020404030301010803" pitchFamily="18" charset="0"/>
                <a:ea typeface="Garamond"/>
                <a:cs typeface="Garamond"/>
                <a:sym typeface="Garamond"/>
              </a:rPr>
              <a:t>All advertising or marketing collaterals shall carry Rera Registration Number, RERA Website address  - Print, hoarding, social media, SMS, Television etc</a:t>
            </a:r>
            <a:endParaRPr lang="en-US" sz="1800" i="0">
              <a:solidFill>
                <a:srgbClr val="212529"/>
              </a:solidFill>
              <a:latin typeface="Garamond" panose="02020404030301010803" pitchFamily="18" charset="0"/>
              <a:ea typeface="Book Antiqua"/>
              <a:cs typeface="Book Antiqua"/>
              <a:sym typeface="Book Antiqua"/>
            </a:endParaRPr>
          </a:p>
          <a:p>
            <a:pPr indent="-457200" algn="just">
              <a:buClr>
                <a:srgbClr val="212529"/>
              </a:buClr>
              <a:buSzPts val="1260"/>
              <a:buFont typeface="Sorts Mill Goudy"/>
              <a:buAutoNum type="arabicPeriod"/>
            </a:pPr>
            <a:r>
              <a:rPr lang="en-US" sz="1800" i="0">
                <a:solidFill>
                  <a:srgbClr val="212529"/>
                </a:solidFill>
                <a:latin typeface="Garamond" panose="02020404030301010803" pitchFamily="18" charset="0"/>
                <a:ea typeface="Garamond"/>
                <a:cs typeface="Garamond"/>
                <a:sym typeface="Garamond"/>
              </a:rPr>
              <a:t>RERA Registration number shall be displayed prominently on advertising or marketing collaterals.</a:t>
            </a:r>
            <a:endParaRPr lang="en-US" sz="1800" i="0">
              <a:solidFill>
                <a:srgbClr val="212529"/>
              </a:solidFill>
              <a:latin typeface="Garamond" panose="02020404030301010803" pitchFamily="18" charset="0"/>
              <a:ea typeface="Book Antiqua"/>
              <a:cs typeface="Book Antiqua"/>
              <a:sym typeface="Book Antiqua"/>
            </a:endParaRPr>
          </a:p>
          <a:p>
            <a:pPr indent="-457200" algn="just">
              <a:buClr>
                <a:srgbClr val="212529"/>
              </a:buClr>
              <a:buSzPts val="1260"/>
              <a:buFont typeface="Sorts Mill Goudy"/>
              <a:buAutoNum type="arabicPeriod"/>
            </a:pPr>
            <a:r>
              <a:rPr lang="en-US" sz="1800" i="0">
                <a:solidFill>
                  <a:srgbClr val="212529"/>
                </a:solidFill>
                <a:latin typeface="Garamond" panose="02020404030301010803" pitchFamily="18" charset="0"/>
                <a:ea typeface="Garamond"/>
                <a:cs typeface="Garamond"/>
                <a:sym typeface="Garamond"/>
              </a:rPr>
              <a:t>Promoter is responsible for obtaining leasehold certificate, commencement and completion/ occupancy certificate / completion certificates for all projects</a:t>
            </a:r>
            <a:endParaRPr lang="en-US" sz="1800" i="0" dirty="0">
              <a:latin typeface="Garamond" panose="02020404030301010803" pitchFamily="18" charset="0"/>
              <a:ea typeface="Book Antiqua"/>
              <a:cs typeface="Book Antiqua"/>
              <a:sym typeface="Book Antiqua"/>
            </a:endParaRPr>
          </a:p>
        </p:txBody>
      </p:sp>
    </p:spTree>
    <p:extLst>
      <p:ext uri="{BB962C8B-B14F-4D97-AF65-F5344CB8AC3E}">
        <p14:creationId xmlns:p14="http://schemas.microsoft.com/office/powerpoint/2010/main" val="7543979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2" name="Google Shape;793;p83"/>
          <p:cNvSpPr txBox="1">
            <a:spLocks/>
          </p:cNvSpPr>
          <p:nvPr/>
        </p:nvSpPr>
        <p:spPr>
          <a:xfrm>
            <a:off x="1405569" y="419653"/>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0000"/>
              </a:buClr>
              <a:buSzPts val="2000"/>
            </a:pPr>
            <a:r>
              <a:rPr lang="en-US" sz="2000">
                <a:solidFill>
                  <a:srgbClr val="C00000"/>
                </a:solidFill>
                <a:latin typeface="Garamond" panose="02020404030301010803" pitchFamily="18" charset="0"/>
              </a:rPr>
              <a:t>POST RERA PRACTICES</a:t>
            </a:r>
            <a:endParaRPr lang="en-US" sz="2000" b="1" dirty="0">
              <a:latin typeface="Garamond"/>
              <a:ea typeface="Garamond"/>
              <a:cs typeface="Garamond"/>
              <a:sym typeface="Garamond"/>
            </a:endParaRPr>
          </a:p>
        </p:txBody>
      </p:sp>
      <p:sp>
        <p:nvSpPr>
          <p:cNvPr id="3" name="Google Shape;794;p83"/>
          <p:cNvSpPr txBox="1">
            <a:spLocks/>
          </p:cNvSpPr>
          <p:nvPr/>
        </p:nvSpPr>
        <p:spPr>
          <a:xfrm>
            <a:off x="1405569" y="1191692"/>
            <a:ext cx="9486901" cy="5086894"/>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indent="-457200" algn="just">
              <a:spcBef>
                <a:spcPts val="0"/>
              </a:spcBef>
              <a:buClr>
                <a:srgbClr val="212529"/>
              </a:buClr>
              <a:buSzPct val="70000"/>
              <a:buFont typeface="Sorts Mill Goudy"/>
              <a:buAutoNum type="arabicPeriod" startAt="10"/>
            </a:pPr>
            <a:r>
              <a:rPr lang="en-US" i="0">
                <a:solidFill>
                  <a:srgbClr val="212529"/>
                </a:solidFill>
                <a:latin typeface="Garamond"/>
                <a:ea typeface="Garamond"/>
                <a:cs typeface="Garamond"/>
                <a:sym typeface="Garamond"/>
              </a:rPr>
              <a:t>Shall provide Estimated Cost of the Project while application for registration. Means the promoters of the project shall prepare the comprehensive plan considering the various aspects / situation / risks in the life cycle of development of project.</a:t>
            </a:r>
            <a:endParaRPr lang="en-US" i="0"/>
          </a:p>
          <a:p>
            <a:pPr indent="-457200" algn="just">
              <a:buClr>
                <a:srgbClr val="212529"/>
              </a:buClr>
              <a:buSzPct val="70000"/>
              <a:buFont typeface="Sorts Mill Goudy"/>
              <a:buAutoNum type="arabicPeriod" startAt="10"/>
            </a:pPr>
            <a:r>
              <a:rPr lang="en-US" i="0">
                <a:solidFill>
                  <a:srgbClr val="212529"/>
                </a:solidFill>
                <a:latin typeface="Garamond"/>
                <a:ea typeface="Garamond"/>
                <a:cs typeface="Garamond"/>
                <a:sym typeface="Garamond"/>
              </a:rPr>
              <a:t>Landowner and Developer both are responsible under the Act as Promoter and liable to deliver to the allottees in terms of the agreement entered.</a:t>
            </a:r>
          </a:p>
          <a:p>
            <a:pPr indent="-457200" algn="just">
              <a:buClr>
                <a:srgbClr val="212529"/>
              </a:buClr>
              <a:buSzPct val="70000"/>
              <a:buFont typeface="Sorts Mill Goudy"/>
              <a:buAutoNum type="arabicPeriod" startAt="10"/>
            </a:pPr>
            <a:r>
              <a:rPr lang="en-US" i="0">
                <a:solidFill>
                  <a:srgbClr val="212529"/>
                </a:solidFill>
                <a:latin typeface="Garamond"/>
                <a:ea typeface="Garamond"/>
                <a:cs typeface="Garamond"/>
                <a:sym typeface="Garamond"/>
              </a:rPr>
              <a:t>Financial management under the Act is mandatory since inception to completion - collection, deposit and withdrawal of money </a:t>
            </a:r>
            <a:endParaRPr lang="en-US" i="0"/>
          </a:p>
          <a:p>
            <a:pPr indent="-457200" algn="just">
              <a:buClr>
                <a:srgbClr val="212529"/>
              </a:buClr>
              <a:buSzPct val="70000"/>
              <a:buFont typeface="Sorts Mill Goudy"/>
              <a:buAutoNum type="arabicPeriod" startAt="10"/>
            </a:pPr>
            <a:r>
              <a:rPr lang="en-US" i="0">
                <a:solidFill>
                  <a:srgbClr val="212529"/>
                </a:solidFill>
                <a:latin typeface="Garamond"/>
                <a:ea typeface="Garamond"/>
                <a:cs typeface="Garamond"/>
                <a:sym typeface="Garamond"/>
              </a:rPr>
              <a:t>70 % amount realised from the allottees shall be deposited into RERA Designated Project Bank Account</a:t>
            </a:r>
          </a:p>
          <a:p>
            <a:pPr indent="-457200" algn="just">
              <a:buClr>
                <a:srgbClr val="212529"/>
              </a:buClr>
              <a:buSzPct val="70000"/>
              <a:buFont typeface="Sorts Mill Goudy"/>
              <a:buAutoNum type="arabicPeriod" startAt="10"/>
            </a:pPr>
            <a:r>
              <a:rPr lang="en-US" i="0">
                <a:solidFill>
                  <a:srgbClr val="212529"/>
                </a:solidFill>
                <a:latin typeface="Garamond"/>
                <a:ea typeface="Garamond"/>
                <a:cs typeface="Garamond"/>
                <a:sym typeface="Garamond"/>
              </a:rPr>
              <a:t>Amount shall be withdrawn based on % of completion of development work</a:t>
            </a:r>
            <a:endParaRPr lang="en-US" i="0"/>
          </a:p>
          <a:p>
            <a:pPr indent="-457200" algn="just">
              <a:buClr>
                <a:srgbClr val="212529"/>
              </a:buClr>
              <a:buSzPct val="70000"/>
              <a:buFont typeface="Sorts Mill Goudy"/>
              <a:buAutoNum type="arabicPeriod" startAt="10"/>
            </a:pPr>
            <a:r>
              <a:rPr lang="en-US" i="0">
                <a:solidFill>
                  <a:srgbClr val="212529"/>
                </a:solidFill>
                <a:latin typeface="Garamond"/>
                <a:ea typeface="Garamond"/>
                <a:cs typeface="Garamond"/>
                <a:sym typeface="Garamond"/>
              </a:rPr>
              <a:t>Withdrawal of money from RERA Designated Project Bank Account shall be supported by Architect, Engineer and CA certificates certifying the % of completion of development work</a:t>
            </a:r>
          </a:p>
          <a:p>
            <a:pPr indent="-457200" algn="just">
              <a:buClr>
                <a:srgbClr val="212529"/>
              </a:buClr>
              <a:buSzPct val="70000"/>
              <a:buFont typeface="Sorts Mill Goudy"/>
              <a:buAutoNum type="arabicPeriod" startAt="10"/>
            </a:pPr>
            <a:r>
              <a:rPr lang="en-US" i="0">
                <a:solidFill>
                  <a:srgbClr val="212529"/>
                </a:solidFill>
                <a:latin typeface="Garamond"/>
                <a:ea typeface="Garamond"/>
                <a:cs typeface="Garamond"/>
                <a:sym typeface="Garamond"/>
              </a:rPr>
              <a:t>RERA Annual Audit Due date is 30th Sep of every year (6 months from the end of financial year) – Applicable to all projects since inception to completion.</a:t>
            </a:r>
            <a:endParaRPr lang="en-US" i="0"/>
          </a:p>
          <a:p>
            <a:pPr indent="-457200" algn="just">
              <a:buClr>
                <a:srgbClr val="212529"/>
              </a:buClr>
              <a:buSzPct val="70000"/>
              <a:buFont typeface="Sorts Mill Goudy"/>
              <a:buAutoNum type="arabicPeriod" startAt="10"/>
            </a:pPr>
            <a:r>
              <a:rPr lang="en-US" i="0">
                <a:solidFill>
                  <a:srgbClr val="212529"/>
                </a:solidFill>
                <a:latin typeface="Garamond"/>
                <a:ea typeface="Garamond"/>
                <a:cs typeface="Garamond"/>
                <a:sym typeface="Garamond"/>
              </a:rPr>
              <a:t>RERA Audit report shall be uploaded along with quarterly updates (Sep quarter)</a:t>
            </a:r>
            <a:endParaRPr lang="en-US" i="0" dirty="0">
              <a:latin typeface="Book Antiqua"/>
              <a:ea typeface="Book Antiqua"/>
              <a:cs typeface="Book Antiqua"/>
              <a:sym typeface="Book Antiqua"/>
            </a:endParaRPr>
          </a:p>
        </p:txBody>
      </p:sp>
    </p:spTree>
    <p:extLst>
      <p:ext uri="{BB962C8B-B14F-4D97-AF65-F5344CB8AC3E}">
        <p14:creationId xmlns:p14="http://schemas.microsoft.com/office/powerpoint/2010/main" val="33685845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2" name="Google Shape;799;p84"/>
          <p:cNvSpPr txBox="1">
            <a:spLocks/>
          </p:cNvSpPr>
          <p:nvPr/>
        </p:nvSpPr>
        <p:spPr>
          <a:xfrm>
            <a:off x="1396238" y="317016"/>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0000"/>
              </a:buClr>
              <a:buSzPts val="2000"/>
            </a:pPr>
            <a:r>
              <a:rPr lang="en-US" sz="2000">
                <a:solidFill>
                  <a:srgbClr val="C00000"/>
                </a:solidFill>
                <a:latin typeface="Garamond" panose="02020404030301010803" pitchFamily="18" charset="0"/>
              </a:rPr>
              <a:t>POST RERA PRACTICES</a:t>
            </a:r>
            <a:endParaRPr lang="en-US" sz="2000" b="1" dirty="0">
              <a:latin typeface="Garamond"/>
              <a:ea typeface="Garamond"/>
              <a:cs typeface="Garamond"/>
              <a:sym typeface="Garamond"/>
            </a:endParaRPr>
          </a:p>
        </p:txBody>
      </p:sp>
      <p:sp>
        <p:nvSpPr>
          <p:cNvPr id="3" name="Google Shape;800;p84"/>
          <p:cNvSpPr txBox="1">
            <a:spLocks/>
          </p:cNvSpPr>
          <p:nvPr/>
        </p:nvSpPr>
        <p:spPr>
          <a:xfrm>
            <a:off x="1396238" y="1089055"/>
            <a:ext cx="9486901" cy="521031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indent="-457200" algn="just">
              <a:spcBef>
                <a:spcPts val="0"/>
              </a:spcBef>
              <a:buClr>
                <a:srgbClr val="212529"/>
              </a:buClr>
              <a:buSzPct val="70000"/>
              <a:buFont typeface="Sorts Mill Goudy"/>
              <a:buAutoNum type="arabicPeriod" startAt="18"/>
            </a:pPr>
            <a:r>
              <a:rPr lang="en-US" i="0">
                <a:solidFill>
                  <a:srgbClr val="212529"/>
                </a:solidFill>
                <a:latin typeface="Garamond"/>
                <a:ea typeface="Garamond"/>
                <a:cs typeface="Garamond"/>
                <a:sym typeface="Garamond"/>
              </a:rPr>
              <a:t>Quarterly Updates due date - 15 days from the end of the quarter</a:t>
            </a:r>
            <a:endParaRPr lang="en-US" i="0"/>
          </a:p>
          <a:p>
            <a:pPr indent="-457200" algn="just">
              <a:buClr>
                <a:srgbClr val="212529"/>
              </a:buClr>
              <a:buSzPct val="70000"/>
              <a:buFont typeface="Sorts Mill Goudy"/>
              <a:buAutoNum type="arabicPeriod" startAt="18"/>
            </a:pPr>
            <a:r>
              <a:rPr lang="en-US" i="0">
                <a:solidFill>
                  <a:srgbClr val="212529"/>
                </a:solidFill>
                <a:latin typeface="Garamond"/>
                <a:ea typeface="Garamond"/>
                <a:cs typeface="Garamond"/>
                <a:sym typeface="Garamond"/>
              </a:rPr>
              <a:t>Any modification in the sanctioned plan shall require Section 14 Compliance – there cannot be unilateral decision of the promoter. Promoter shall obtain the consent from the allottees for any modification in plan.</a:t>
            </a:r>
          </a:p>
          <a:p>
            <a:pPr indent="-457200" algn="just">
              <a:buClr>
                <a:srgbClr val="212529"/>
              </a:buClr>
              <a:buSzPct val="70000"/>
              <a:buFont typeface="Sorts Mill Goudy"/>
              <a:buAutoNum type="arabicPeriod" startAt="18"/>
            </a:pPr>
            <a:r>
              <a:rPr lang="en-US" i="0">
                <a:solidFill>
                  <a:srgbClr val="212529"/>
                </a:solidFill>
                <a:latin typeface="Garamond"/>
                <a:ea typeface="Garamond"/>
                <a:cs typeface="Garamond"/>
                <a:sym typeface="Garamond"/>
              </a:rPr>
              <a:t>Change of promoter / transfer of rights requires Section 15 compliance</a:t>
            </a:r>
            <a:endParaRPr lang="en-US" i="0"/>
          </a:p>
          <a:p>
            <a:pPr indent="-457200" algn="just">
              <a:buClr>
                <a:srgbClr val="212529"/>
              </a:buClr>
              <a:buSzPct val="70000"/>
              <a:buFont typeface="Sorts Mill Goudy"/>
              <a:buAutoNum type="arabicPeriod" startAt="18"/>
            </a:pPr>
            <a:r>
              <a:rPr lang="en-US" i="0">
                <a:solidFill>
                  <a:srgbClr val="212529"/>
                </a:solidFill>
                <a:latin typeface="Garamond"/>
                <a:ea typeface="Garamond"/>
                <a:cs typeface="Garamond"/>
                <a:sym typeface="Garamond"/>
              </a:rPr>
              <a:t>2/3</a:t>
            </a:r>
            <a:r>
              <a:rPr lang="en-US" i="0" baseline="30000">
                <a:solidFill>
                  <a:srgbClr val="212529"/>
                </a:solidFill>
                <a:latin typeface="Garamond"/>
                <a:ea typeface="Garamond"/>
                <a:cs typeface="Garamond"/>
                <a:sym typeface="Garamond"/>
              </a:rPr>
              <a:t>rd</a:t>
            </a:r>
            <a:r>
              <a:rPr lang="en-US" i="0">
                <a:solidFill>
                  <a:srgbClr val="212529"/>
                </a:solidFill>
                <a:latin typeface="Garamond"/>
                <a:ea typeface="Garamond"/>
                <a:cs typeface="Garamond"/>
                <a:sym typeface="Garamond"/>
              </a:rPr>
              <a:t> Consent of Allottees required for modification of plan or change of promoter</a:t>
            </a:r>
          </a:p>
          <a:p>
            <a:pPr indent="-457200" algn="just">
              <a:buClr>
                <a:srgbClr val="212529"/>
              </a:buClr>
              <a:buSzPct val="70000"/>
              <a:buFont typeface="Sorts Mill Goudy"/>
              <a:buAutoNum type="arabicPeriod" startAt="18"/>
            </a:pPr>
            <a:r>
              <a:rPr lang="en-US" i="0">
                <a:solidFill>
                  <a:srgbClr val="212529"/>
                </a:solidFill>
                <a:latin typeface="Garamond"/>
                <a:ea typeface="Garamond"/>
                <a:cs typeface="Garamond"/>
                <a:sym typeface="Garamond"/>
              </a:rPr>
              <a:t>Extension application for End Date (renewal) for project is mandatory. Means every promoter shall plan and develop the project and deliver with in timelines provided.</a:t>
            </a:r>
            <a:endParaRPr lang="en-US" i="0"/>
          </a:p>
          <a:p>
            <a:pPr indent="-457200" algn="just">
              <a:buClr>
                <a:srgbClr val="212529"/>
              </a:buClr>
              <a:buSzPct val="70000"/>
              <a:buFont typeface="Sorts Mill Goudy"/>
              <a:buAutoNum type="arabicPeriod" startAt="18"/>
            </a:pPr>
            <a:r>
              <a:rPr lang="en-US" i="0">
                <a:solidFill>
                  <a:srgbClr val="212529"/>
                </a:solidFill>
                <a:latin typeface="Garamond"/>
                <a:ea typeface="Garamond"/>
                <a:cs typeface="Garamond"/>
                <a:sym typeface="Garamond"/>
              </a:rPr>
              <a:t>File application for extension 3 months before End Date</a:t>
            </a:r>
          </a:p>
          <a:p>
            <a:pPr indent="-457200" algn="just">
              <a:buClr>
                <a:srgbClr val="212529"/>
              </a:buClr>
              <a:buSzPct val="70000"/>
              <a:buFont typeface="Sorts Mill Goudy"/>
              <a:buAutoNum type="arabicPeriod" startAt="18"/>
            </a:pPr>
            <a:r>
              <a:rPr lang="en-US" i="0">
                <a:solidFill>
                  <a:srgbClr val="212529"/>
                </a:solidFill>
                <a:latin typeface="Garamond"/>
                <a:ea typeface="Garamond"/>
                <a:cs typeface="Garamond"/>
                <a:sym typeface="Garamond"/>
              </a:rPr>
              <a:t>All Compliances shall be in place (Quarterly updates, Annual Audit etc to seek for extension of end date)</a:t>
            </a:r>
            <a:endParaRPr lang="en-US" i="0"/>
          </a:p>
          <a:p>
            <a:pPr indent="-457200" algn="just">
              <a:buClr>
                <a:srgbClr val="212529"/>
              </a:buClr>
              <a:buSzPct val="70000"/>
              <a:buFont typeface="Sorts Mill Goudy"/>
              <a:buAutoNum type="arabicPeriod" startAt="18"/>
            </a:pPr>
            <a:r>
              <a:rPr lang="en-US" i="0">
                <a:solidFill>
                  <a:srgbClr val="212529"/>
                </a:solidFill>
                <a:latin typeface="Garamond"/>
                <a:ea typeface="Garamond"/>
                <a:cs typeface="Garamond"/>
                <a:sym typeface="Garamond"/>
              </a:rPr>
              <a:t>Extension of Registration in accordance with Section 6 of the Act</a:t>
            </a:r>
          </a:p>
          <a:p>
            <a:pPr indent="-457200" algn="just">
              <a:buClr>
                <a:srgbClr val="212529"/>
              </a:buClr>
              <a:buSzPct val="70000"/>
              <a:buFont typeface="Sorts Mill Goudy"/>
              <a:buAutoNum type="arabicPeriod" startAt="18"/>
            </a:pPr>
            <a:r>
              <a:rPr lang="en-US" i="0">
                <a:solidFill>
                  <a:srgbClr val="212529"/>
                </a:solidFill>
                <a:latin typeface="Garamond"/>
                <a:ea typeface="Garamond"/>
                <a:cs typeface="Garamond"/>
                <a:sym typeface="Garamond"/>
              </a:rPr>
              <a:t>Revocation of Registration of Project by authority as per Section 7 - Suomoto or based on complaint received</a:t>
            </a:r>
            <a:endParaRPr lang="en-US" i="0"/>
          </a:p>
          <a:p>
            <a:pPr indent="-457200" algn="just">
              <a:buClr>
                <a:srgbClr val="212529"/>
              </a:buClr>
              <a:buSzPct val="70000"/>
              <a:buFont typeface="Sorts Mill Goudy"/>
              <a:buAutoNum type="arabicPeriod" startAt="18"/>
            </a:pPr>
            <a:r>
              <a:rPr lang="en-US" i="0">
                <a:solidFill>
                  <a:srgbClr val="212529"/>
                </a:solidFill>
                <a:latin typeface="Garamond"/>
                <a:ea typeface="Garamond"/>
                <a:cs typeface="Garamond"/>
                <a:sym typeface="Garamond"/>
              </a:rPr>
              <a:t>Display of defaulter list on the website of the Authority and inform to all other states about such defaulter</a:t>
            </a:r>
            <a:endParaRPr lang="en-US" i="0" dirty="0">
              <a:solidFill>
                <a:srgbClr val="212529"/>
              </a:solidFill>
              <a:latin typeface="Garamond"/>
              <a:ea typeface="Garamond"/>
              <a:cs typeface="Garamond"/>
              <a:sym typeface="Garamond"/>
            </a:endParaRPr>
          </a:p>
        </p:txBody>
      </p:sp>
    </p:spTree>
    <p:extLst>
      <p:ext uri="{BB962C8B-B14F-4D97-AF65-F5344CB8AC3E}">
        <p14:creationId xmlns:p14="http://schemas.microsoft.com/office/powerpoint/2010/main" val="5728564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2" name="Google Shape;805;p85"/>
          <p:cNvSpPr txBox="1">
            <a:spLocks/>
          </p:cNvSpPr>
          <p:nvPr/>
        </p:nvSpPr>
        <p:spPr>
          <a:xfrm>
            <a:off x="1396238" y="9308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0000"/>
              </a:buClr>
              <a:buSzPts val="2000"/>
            </a:pPr>
            <a:r>
              <a:rPr lang="en-US" sz="2000">
                <a:solidFill>
                  <a:srgbClr val="C00000"/>
                </a:solidFill>
                <a:latin typeface="Garamond" panose="02020404030301010803" pitchFamily="18" charset="0"/>
              </a:rPr>
              <a:t>POST RERA PRACTICES</a:t>
            </a:r>
            <a:endParaRPr lang="en-US" sz="2000" b="1" dirty="0">
              <a:latin typeface="Garamond"/>
              <a:ea typeface="Garamond"/>
              <a:cs typeface="Garamond"/>
              <a:sym typeface="Garamond"/>
            </a:endParaRPr>
          </a:p>
        </p:txBody>
      </p:sp>
      <p:sp>
        <p:nvSpPr>
          <p:cNvPr id="3" name="Google Shape;806;p85"/>
          <p:cNvSpPr txBox="1">
            <a:spLocks/>
          </p:cNvSpPr>
          <p:nvPr/>
        </p:nvSpPr>
        <p:spPr>
          <a:xfrm>
            <a:off x="1396238" y="865121"/>
            <a:ext cx="9486901" cy="520470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indent="-457200" algn="just">
              <a:spcBef>
                <a:spcPts val="0"/>
              </a:spcBef>
              <a:buClr>
                <a:srgbClr val="212529"/>
              </a:buClr>
              <a:buSzPct val="70000"/>
              <a:buFont typeface="Sorts Mill Goudy"/>
              <a:buAutoNum type="arabicPeriod" startAt="28"/>
            </a:pPr>
            <a:r>
              <a:rPr lang="en-US" i="0">
                <a:solidFill>
                  <a:srgbClr val="212529"/>
                </a:solidFill>
                <a:latin typeface="Garamond"/>
                <a:ea typeface="Garamond"/>
                <a:cs typeface="Garamond"/>
                <a:sym typeface="Garamond"/>
              </a:rPr>
              <a:t>Formation of Allottees Association once major bookings are to be done as per Section 11 – it is mandatory for the promoter to enable the formation of Association of Allottees once major booking in the project is done. Such Association shall be in accordance with the local applicable laws.</a:t>
            </a:r>
            <a:endParaRPr lang="en-US" i="0"/>
          </a:p>
          <a:p>
            <a:pPr indent="-457200" algn="just">
              <a:buClr>
                <a:srgbClr val="212529"/>
              </a:buClr>
              <a:buSzPct val="70000"/>
              <a:buFont typeface="Sorts Mill Goudy"/>
              <a:buAutoNum type="arabicPeriod" startAt="28"/>
            </a:pPr>
            <a:r>
              <a:rPr lang="en-US" i="0">
                <a:solidFill>
                  <a:srgbClr val="212529"/>
                </a:solidFill>
                <a:latin typeface="Garamond"/>
                <a:ea typeface="Garamond"/>
                <a:cs typeface="Garamond"/>
                <a:sym typeface="Garamond"/>
              </a:rPr>
              <a:t>Responsible for compensation for loss or damage caused due to incorrect/ false statement made in prospectus or notice of advertisement or in relation to the model apartment, plot or building – Section 12</a:t>
            </a:r>
          </a:p>
          <a:p>
            <a:pPr indent="-457200" algn="just">
              <a:buClr>
                <a:srgbClr val="212529"/>
              </a:buClr>
              <a:buSzPct val="70000"/>
              <a:buFont typeface="Sorts Mill Goudy"/>
              <a:buAutoNum type="arabicPeriod" startAt="28"/>
            </a:pPr>
            <a:r>
              <a:rPr lang="en-US" i="0">
                <a:solidFill>
                  <a:srgbClr val="212529"/>
                </a:solidFill>
                <a:latin typeface="Garamond"/>
                <a:ea typeface="Garamond"/>
                <a:cs typeface="Garamond"/>
                <a:sym typeface="Garamond"/>
              </a:rPr>
              <a:t>Communication to Allottees from time to time about progress of development works in the project through any medium</a:t>
            </a:r>
            <a:endParaRPr lang="en-US" i="0"/>
          </a:p>
          <a:p>
            <a:pPr indent="-457200" algn="just">
              <a:buClr>
                <a:srgbClr val="212529"/>
              </a:buClr>
              <a:buSzPct val="70000"/>
              <a:buFont typeface="Sorts Mill Goudy"/>
              <a:buAutoNum type="arabicPeriod" startAt="28"/>
            </a:pPr>
            <a:r>
              <a:rPr lang="en-US" i="0">
                <a:solidFill>
                  <a:srgbClr val="212529"/>
                </a:solidFill>
                <a:latin typeface="Garamond"/>
                <a:ea typeface="Garamond"/>
                <a:cs typeface="Garamond"/>
                <a:sym typeface="Garamond"/>
              </a:rPr>
              <a:t>Mention of schedule of development of the projects part of Agreement for Sale</a:t>
            </a:r>
          </a:p>
          <a:p>
            <a:pPr indent="-457200" algn="just">
              <a:buClr>
                <a:srgbClr val="212529"/>
              </a:buClr>
              <a:buSzPct val="70000"/>
              <a:buFont typeface="Sorts Mill Goudy"/>
              <a:buAutoNum type="arabicPeriod" startAt="28"/>
            </a:pPr>
            <a:r>
              <a:rPr lang="en-US" i="0">
                <a:solidFill>
                  <a:srgbClr val="212529"/>
                </a:solidFill>
                <a:latin typeface="Garamond"/>
                <a:ea typeface="Garamond"/>
                <a:cs typeface="Garamond"/>
                <a:sym typeface="Garamond"/>
              </a:rPr>
              <a:t>Mention the Carpet Area in all documents (marketing, offer documents, agreement, sale deed etc) – Carpet Area is the unit of measurement under RERA. </a:t>
            </a:r>
            <a:endParaRPr lang="en-US" i="0"/>
          </a:p>
          <a:p>
            <a:pPr indent="-457200" algn="just">
              <a:buClr>
                <a:srgbClr val="212529"/>
              </a:buClr>
              <a:buSzPct val="70000"/>
              <a:buFont typeface="Sorts Mill Goudy"/>
              <a:buAutoNum type="arabicPeriod" startAt="28"/>
            </a:pPr>
            <a:r>
              <a:rPr lang="en-US" i="0">
                <a:solidFill>
                  <a:srgbClr val="212529"/>
                </a:solidFill>
                <a:latin typeface="Garamond"/>
                <a:ea typeface="Garamond"/>
                <a:cs typeface="Garamond"/>
                <a:sym typeface="Garamond"/>
              </a:rPr>
              <a:t>Car Park allotment only for exclusive use of private residence of the project. Such car parks shall be allotted in terms of sanctioned plan</a:t>
            </a:r>
          </a:p>
          <a:p>
            <a:pPr indent="-457200" algn="just">
              <a:buClr>
                <a:srgbClr val="212529"/>
              </a:buClr>
              <a:buSzPct val="70000"/>
              <a:buFont typeface="Sorts Mill Goudy"/>
              <a:buAutoNum type="arabicPeriod" startAt="28"/>
            </a:pPr>
            <a:r>
              <a:rPr lang="en-US" i="0">
                <a:solidFill>
                  <a:srgbClr val="212529"/>
                </a:solidFill>
                <a:latin typeface="Garamond"/>
                <a:ea typeface="Garamond"/>
                <a:cs typeface="Garamond"/>
                <a:sym typeface="Garamond"/>
              </a:rPr>
              <a:t>No Escalation in price once the agreement is entered with the allottees except in case of increase in statutory levies. Means promoter shall consider all possible escalation cost during the tenure of development of the project as part of estimate cost of the project.</a:t>
            </a:r>
            <a:endParaRPr lang="en-US" i="0">
              <a:latin typeface="Book Antiqua"/>
              <a:ea typeface="Book Antiqua"/>
              <a:cs typeface="Book Antiqua"/>
              <a:sym typeface="Book Antiqua"/>
            </a:endParaRPr>
          </a:p>
        </p:txBody>
      </p:sp>
    </p:spTree>
    <p:extLst>
      <p:ext uri="{BB962C8B-B14F-4D97-AF65-F5344CB8AC3E}">
        <p14:creationId xmlns:p14="http://schemas.microsoft.com/office/powerpoint/2010/main" val="25501277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2" name="Google Shape;811;p86"/>
          <p:cNvSpPr txBox="1">
            <a:spLocks/>
          </p:cNvSpPr>
          <p:nvPr/>
        </p:nvSpPr>
        <p:spPr>
          <a:xfrm>
            <a:off x="1293601" y="354339"/>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0000"/>
              </a:buClr>
              <a:buSzPts val="2000"/>
            </a:pPr>
            <a:r>
              <a:rPr lang="en-US" sz="2000">
                <a:solidFill>
                  <a:srgbClr val="C00000"/>
                </a:solidFill>
                <a:latin typeface="Garamond" panose="02020404030301010803" pitchFamily="18" charset="0"/>
              </a:rPr>
              <a:t>POST RERA PRACTICES</a:t>
            </a:r>
            <a:endParaRPr lang="en-US" sz="2000" b="1" dirty="0">
              <a:latin typeface="Garamond"/>
              <a:ea typeface="Garamond"/>
              <a:cs typeface="Garamond"/>
              <a:sym typeface="Garamond"/>
            </a:endParaRPr>
          </a:p>
        </p:txBody>
      </p:sp>
      <p:sp>
        <p:nvSpPr>
          <p:cNvPr id="3" name="Google Shape;812;p86"/>
          <p:cNvSpPr txBox="1">
            <a:spLocks/>
          </p:cNvSpPr>
          <p:nvPr/>
        </p:nvSpPr>
        <p:spPr>
          <a:xfrm>
            <a:off x="1293601" y="1126378"/>
            <a:ext cx="9486901" cy="520470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indent="-457200" algn="just">
              <a:spcBef>
                <a:spcPts val="0"/>
              </a:spcBef>
              <a:buClr>
                <a:srgbClr val="212529"/>
              </a:buClr>
              <a:buSzPct val="70000"/>
              <a:buFont typeface="Sorts Mill Goudy"/>
              <a:buAutoNum type="arabicPeriod" startAt="35"/>
            </a:pPr>
            <a:r>
              <a:rPr lang="en-US" i="0">
                <a:solidFill>
                  <a:srgbClr val="212529"/>
                </a:solidFill>
                <a:latin typeface="Garamond"/>
                <a:ea typeface="Garamond"/>
                <a:cs typeface="Garamond"/>
                <a:sym typeface="Garamond"/>
              </a:rPr>
              <a:t>Defect Liability is for 5 years - consider the cost of attending / rectifying such defects as part of the cost of the project. Such defects shall be attended with in 30 days of notice by the allottees in the project.</a:t>
            </a:r>
            <a:endParaRPr lang="en-US" i="0"/>
          </a:p>
          <a:p>
            <a:pPr indent="-457200" algn="just">
              <a:buClr>
                <a:srgbClr val="212529"/>
              </a:buClr>
              <a:buSzPct val="70000"/>
              <a:buFont typeface="Sorts Mill Goudy"/>
              <a:buAutoNum type="arabicPeriod" startAt="35"/>
            </a:pPr>
            <a:r>
              <a:rPr lang="en-US" i="0">
                <a:solidFill>
                  <a:srgbClr val="212529"/>
                </a:solidFill>
                <a:latin typeface="Garamond"/>
                <a:ea typeface="Garamond"/>
                <a:cs typeface="Garamond"/>
                <a:sym typeface="Garamond"/>
              </a:rPr>
              <a:t>Title Defect - Lifetime warranty </a:t>
            </a:r>
          </a:p>
          <a:p>
            <a:pPr indent="-457200" algn="just">
              <a:buClr>
                <a:srgbClr val="212529"/>
              </a:buClr>
              <a:buSzPct val="70000"/>
              <a:buFont typeface="Sorts Mill Goudy"/>
              <a:buAutoNum type="arabicPeriod" startAt="35"/>
            </a:pPr>
            <a:r>
              <a:rPr lang="en-US" i="0">
                <a:solidFill>
                  <a:srgbClr val="212529"/>
                </a:solidFill>
                <a:latin typeface="Garamond"/>
                <a:ea typeface="Garamond"/>
                <a:cs typeface="Garamond"/>
                <a:sym typeface="Garamond"/>
              </a:rPr>
              <a:t>Appointment of RERA Registered Agent only to promote / market the RERA Registered project</a:t>
            </a:r>
            <a:endParaRPr lang="en-US" i="0"/>
          </a:p>
          <a:p>
            <a:pPr indent="-457200" algn="just">
              <a:buClr>
                <a:srgbClr val="212529"/>
              </a:buClr>
              <a:buSzPct val="70000"/>
              <a:buFont typeface="Sorts Mill Goudy"/>
              <a:buAutoNum type="arabicPeriod" startAt="35"/>
            </a:pPr>
            <a:r>
              <a:rPr lang="en-US" i="0">
                <a:solidFill>
                  <a:srgbClr val="212529"/>
                </a:solidFill>
                <a:latin typeface="Garamond"/>
                <a:ea typeface="Garamond"/>
                <a:cs typeface="Garamond"/>
                <a:sym typeface="Garamond"/>
              </a:rPr>
              <a:t>Periodical training of Agents / Channel partners and train them on importance of communication with customers</a:t>
            </a:r>
          </a:p>
          <a:p>
            <a:pPr indent="-457200" algn="just">
              <a:buClr>
                <a:srgbClr val="212529"/>
              </a:buClr>
              <a:buSzPct val="70000"/>
              <a:buFont typeface="Sorts Mill Goudy"/>
              <a:buAutoNum type="arabicPeriod" startAt="35"/>
            </a:pPr>
            <a:r>
              <a:rPr lang="en-US" i="0">
                <a:solidFill>
                  <a:srgbClr val="212529"/>
                </a:solidFill>
                <a:latin typeface="Garamond"/>
                <a:ea typeface="Garamond"/>
                <a:cs typeface="Garamond"/>
                <a:sym typeface="Garamond"/>
              </a:rPr>
              <a:t>Filing of completion application on receipt of Completion certificate and completion of developments works and all obligations as per Agreement for sale</a:t>
            </a:r>
            <a:endParaRPr lang="en-US" i="0"/>
          </a:p>
          <a:p>
            <a:pPr indent="-457200" algn="just">
              <a:buClr>
                <a:srgbClr val="212529"/>
              </a:buClr>
              <a:buSzPct val="70000"/>
              <a:buFont typeface="Sorts Mill Goudy"/>
              <a:buAutoNum type="arabicPeriod" startAt="35"/>
            </a:pPr>
            <a:r>
              <a:rPr lang="en-US" i="0">
                <a:solidFill>
                  <a:srgbClr val="212529"/>
                </a:solidFill>
                <a:latin typeface="Garamond"/>
                <a:ea typeface="Garamond"/>
                <a:cs typeface="Garamond"/>
                <a:sym typeface="Garamond"/>
              </a:rPr>
              <a:t>Change of RERA Project designated Bank Account with prior approval of the Authortiy.</a:t>
            </a:r>
          </a:p>
          <a:p>
            <a:pPr indent="-457200" algn="just">
              <a:buClr>
                <a:srgbClr val="212529"/>
              </a:buClr>
              <a:buSzPct val="70000"/>
              <a:buFont typeface="Sorts Mill Goudy"/>
              <a:buAutoNum type="arabicPeriod" startAt="35"/>
            </a:pPr>
            <a:r>
              <a:rPr lang="en-US" i="0">
                <a:solidFill>
                  <a:srgbClr val="212529"/>
                </a:solidFill>
                <a:latin typeface="Garamond"/>
                <a:ea typeface="Garamond"/>
                <a:cs typeface="Garamond"/>
                <a:sym typeface="Garamond"/>
              </a:rPr>
              <a:t>Promoter Shall not collect more than 10 % of cost of the unit without entering into Agreement of Sale with the allottees</a:t>
            </a:r>
            <a:endParaRPr lang="en-US" i="0"/>
          </a:p>
          <a:p>
            <a:pPr indent="-457200" algn="just">
              <a:buClr>
                <a:srgbClr val="212529"/>
              </a:buClr>
              <a:buSzPct val="70000"/>
              <a:buFont typeface="Sorts Mill Goudy"/>
              <a:buAutoNum type="arabicPeriod" startAt="35"/>
            </a:pPr>
            <a:r>
              <a:rPr lang="en-US" i="0">
                <a:solidFill>
                  <a:srgbClr val="212529"/>
                </a:solidFill>
                <a:latin typeface="Garamond"/>
                <a:ea typeface="Garamond"/>
                <a:cs typeface="Garamond"/>
                <a:sym typeface="Garamond"/>
              </a:rPr>
              <a:t>Agreement for Sale shall be registered</a:t>
            </a:r>
          </a:p>
          <a:p>
            <a:pPr indent="-457200" algn="just">
              <a:buClr>
                <a:srgbClr val="212529"/>
              </a:buClr>
              <a:buSzPct val="70000"/>
              <a:buFont typeface="Sorts Mill Goudy"/>
              <a:buAutoNum type="arabicPeriod" startAt="35"/>
            </a:pPr>
            <a:r>
              <a:rPr lang="en-US" i="0">
                <a:solidFill>
                  <a:srgbClr val="212529"/>
                </a:solidFill>
                <a:latin typeface="Garamond"/>
                <a:ea typeface="Garamond"/>
                <a:cs typeface="Garamond"/>
                <a:sym typeface="Garamond"/>
              </a:rPr>
              <a:t>Follow Agreement of sale (mandatory) format as notified by RERA </a:t>
            </a:r>
            <a:endParaRPr lang="en-US" i="0"/>
          </a:p>
          <a:p>
            <a:pPr indent="-457200" algn="just">
              <a:buClr>
                <a:srgbClr val="212529"/>
              </a:buClr>
              <a:buSzPct val="70000"/>
              <a:buFont typeface="Sorts Mill Goudy"/>
              <a:buAutoNum type="arabicPeriod" startAt="35"/>
            </a:pPr>
            <a:r>
              <a:rPr lang="en-US" i="0">
                <a:solidFill>
                  <a:srgbClr val="212529"/>
                </a:solidFill>
                <a:latin typeface="Garamond"/>
                <a:ea typeface="Garamond"/>
                <a:cs typeface="Garamond"/>
                <a:sym typeface="Garamond"/>
              </a:rPr>
              <a:t>Cash collection is not permitted as per Agreement for Sale </a:t>
            </a:r>
            <a:endParaRPr lang="en-US" i="0" dirty="0">
              <a:latin typeface="Book Antiqua"/>
              <a:ea typeface="Book Antiqua"/>
              <a:cs typeface="Book Antiqua"/>
              <a:sym typeface="Book Antiqua"/>
            </a:endParaRPr>
          </a:p>
        </p:txBody>
      </p:sp>
    </p:spTree>
    <p:extLst>
      <p:ext uri="{BB962C8B-B14F-4D97-AF65-F5344CB8AC3E}">
        <p14:creationId xmlns:p14="http://schemas.microsoft.com/office/powerpoint/2010/main" val="2364311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6" name="Google Shape;135;p6"/>
          <p:cNvSpPr txBox="1">
            <a:spLocks/>
          </p:cNvSpPr>
          <p:nvPr/>
        </p:nvSpPr>
        <p:spPr>
          <a:xfrm>
            <a:off x="995021" y="382331"/>
            <a:ext cx="10052422" cy="52641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000" b="1">
                <a:latin typeface="Garamond" panose="02020404030301010803" pitchFamily="18" charset="0"/>
                <a:ea typeface="Garamond"/>
                <a:cs typeface="Garamond"/>
                <a:sym typeface="Garamond"/>
              </a:rPr>
              <a:t>GOVERNANCE / AUTHORITY</a:t>
            </a:r>
            <a:endParaRPr lang="en-US" sz="2000">
              <a:latin typeface="Garamond" panose="02020404030301010803" pitchFamily="18" charset="0"/>
            </a:endParaRPr>
          </a:p>
        </p:txBody>
      </p:sp>
      <p:sp>
        <p:nvSpPr>
          <p:cNvPr id="7" name="Google Shape;136;p6"/>
          <p:cNvSpPr txBox="1">
            <a:spLocks/>
          </p:cNvSpPr>
          <p:nvPr/>
        </p:nvSpPr>
        <p:spPr>
          <a:xfrm>
            <a:off x="995021" y="1154369"/>
            <a:ext cx="10052423" cy="5255761"/>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marL="579120" indent="-457200" algn="just">
              <a:buFont typeface="+mj-lt"/>
              <a:buAutoNum type="arabicPeriod"/>
            </a:pPr>
            <a:r>
              <a:rPr lang="en-US" sz="2000" i="0" dirty="0">
                <a:latin typeface="Garamond" panose="02020404030301010803" pitchFamily="18" charset="0"/>
              </a:rPr>
              <a:t>The West Bengal Real Estate Regulatory Authority </a:t>
            </a:r>
            <a:r>
              <a:rPr lang="en-US" sz="2000" b="1" i="0" dirty="0">
                <a:latin typeface="Garamond" panose="02020404030301010803" pitchFamily="18" charset="0"/>
              </a:rPr>
              <a:t>(WBRERA)</a:t>
            </a:r>
            <a:r>
              <a:rPr lang="en-US" sz="2000" i="0" dirty="0">
                <a:latin typeface="Garamond" panose="02020404030301010803" pitchFamily="18" charset="0"/>
              </a:rPr>
              <a:t> is established under section 20 (1) of the Real Estate (Regulation and Development) Act, 2016 (Act No. 16 of 2016).</a:t>
            </a:r>
          </a:p>
          <a:p>
            <a:pPr marL="605790" indent="-457200" algn="just">
              <a:buFont typeface="+mj-lt"/>
              <a:buAutoNum type="arabicPeriod"/>
            </a:pPr>
            <a:endParaRPr lang="en-US" sz="2000" i="0" dirty="0">
              <a:latin typeface="Garamond" panose="02020404030301010803" pitchFamily="18" charset="0"/>
            </a:endParaRPr>
          </a:p>
          <a:p>
            <a:pPr marL="579120" indent="-457200" algn="just">
              <a:buFont typeface="+mj-lt"/>
              <a:buAutoNum type="arabicPeriod"/>
            </a:pPr>
            <a:r>
              <a:rPr lang="en-US" sz="2000" b="1" i="0" u="sng" dirty="0">
                <a:latin typeface="Garamond" panose="02020404030301010803" pitchFamily="18" charset="0"/>
              </a:rPr>
              <a:t>Objective</a:t>
            </a:r>
            <a:r>
              <a:rPr lang="en-US" sz="2000" i="0" dirty="0">
                <a:latin typeface="Garamond" panose="02020404030301010803" pitchFamily="18" charset="0"/>
              </a:rPr>
              <a:t>: To regulate and promote the housing sector and to ensure sale of plot, apartment or building, as the case may be, or sale of real estate project, in an efficient and transparent manner and to protect the interest of consumers in the real estate sector and to establish a mechanism for speedy dispute </a:t>
            </a:r>
            <a:r>
              <a:rPr lang="en-US" sz="2000" i="0" dirty="0" err="1">
                <a:latin typeface="Garamond" panose="02020404030301010803" pitchFamily="18" charset="0"/>
              </a:rPr>
              <a:t>redressal</a:t>
            </a:r>
            <a:r>
              <a:rPr lang="en-US" sz="2000" i="0" dirty="0">
                <a:latin typeface="Garamond" panose="02020404030301010803" pitchFamily="18" charset="0"/>
              </a:rPr>
              <a:t> and for matters connected therewith or incidental thereto.</a:t>
            </a:r>
          </a:p>
          <a:p>
            <a:pPr marL="579120" indent="-457200" algn="just">
              <a:buFont typeface="+mj-lt"/>
              <a:buAutoNum type="arabicPeriod"/>
            </a:pPr>
            <a:endParaRPr lang="en-US" sz="2000" i="0" dirty="0">
              <a:latin typeface="Garamond" panose="02020404030301010803" pitchFamily="18" charset="0"/>
            </a:endParaRPr>
          </a:p>
          <a:p>
            <a:pPr marL="579120" indent="-457200" algn="just">
              <a:buFont typeface="+mj-lt"/>
              <a:buAutoNum type="arabicPeriod"/>
            </a:pPr>
            <a:r>
              <a:rPr lang="en-US" sz="2000" i="0" dirty="0">
                <a:latin typeface="Garamond" panose="02020404030301010803" pitchFamily="18" charset="0"/>
              </a:rPr>
              <a:t>Registration of Real Estate Project with the Real Estate Regulatory Authority is compulsory under section 3 of the Real Estate (Regulation and Development) Act, 2016 (Act No. 16 of 2016).</a:t>
            </a:r>
          </a:p>
          <a:p>
            <a:pPr marL="457200" lvl="1" indent="-457200" algn="just">
              <a:spcBef>
                <a:spcPts val="0"/>
              </a:spcBef>
              <a:buClr>
                <a:schemeClr val="dk1"/>
              </a:buClr>
              <a:buSzPts val="2000"/>
              <a:buFont typeface="+mj-lt"/>
              <a:buAutoNum type="arabicPeriod"/>
            </a:pPr>
            <a:endParaRPr lang="en-US" dirty="0">
              <a:latin typeface="Garamond" panose="02020404030301010803" pitchFamily="18" charset="0"/>
            </a:endParaRPr>
          </a:p>
        </p:txBody>
      </p:sp>
    </p:spTree>
    <p:extLst>
      <p:ext uri="{BB962C8B-B14F-4D97-AF65-F5344CB8AC3E}">
        <p14:creationId xmlns:p14="http://schemas.microsoft.com/office/powerpoint/2010/main" val="7263349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2" name="Google Shape;817;p87"/>
          <p:cNvSpPr txBox="1">
            <a:spLocks/>
          </p:cNvSpPr>
          <p:nvPr/>
        </p:nvSpPr>
        <p:spPr>
          <a:xfrm>
            <a:off x="1377577" y="121074"/>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0000"/>
              </a:buClr>
              <a:buSzPts val="2000"/>
            </a:pPr>
            <a:r>
              <a:rPr lang="en-US" sz="2000">
                <a:solidFill>
                  <a:srgbClr val="C00000"/>
                </a:solidFill>
                <a:latin typeface="Garamond" panose="02020404030301010803" pitchFamily="18" charset="0"/>
              </a:rPr>
              <a:t>POST RERA PRACTICES</a:t>
            </a:r>
            <a:endParaRPr lang="en-US" sz="2000" b="1" dirty="0">
              <a:latin typeface="Garamond"/>
              <a:ea typeface="Garamond"/>
              <a:cs typeface="Garamond"/>
              <a:sym typeface="Garamond"/>
            </a:endParaRPr>
          </a:p>
        </p:txBody>
      </p:sp>
      <p:sp>
        <p:nvSpPr>
          <p:cNvPr id="3" name="Google Shape;818;p87"/>
          <p:cNvSpPr txBox="1">
            <a:spLocks/>
          </p:cNvSpPr>
          <p:nvPr/>
        </p:nvSpPr>
        <p:spPr>
          <a:xfrm>
            <a:off x="1377577" y="893112"/>
            <a:ext cx="9486901" cy="5305677"/>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fontScale="70000" lnSpcReduction="20000"/>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indent="-457200" algn="just">
              <a:spcBef>
                <a:spcPts val="0"/>
              </a:spcBef>
              <a:buClr>
                <a:srgbClr val="212529"/>
              </a:buClr>
              <a:buSzPct val="70000"/>
              <a:buFont typeface="Sorts Mill Goudy"/>
              <a:buAutoNum type="arabicPeriod" startAt="45"/>
            </a:pPr>
            <a:r>
              <a:rPr lang="en-US" i="0">
                <a:solidFill>
                  <a:srgbClr val="212529"/>
                </a:solidFill>
                <a:latin typeface="Garamond"/>
                <a:ea typeface="Garamond"/>
                <a:cs typeface="Garamond"/>
                <a:sym typeface="Garamond"/>
              </a:rPr>
              <a:t>After executing an agreement for sale, not to mortgage or create a charge on the apartment, plot or building</a:t>
            </a:r>
            <a:endParaRPr lang="en-US" i="0"/>
          </a:p>
          <a:p>
            <a:pPr indent="-457200" algn="just">
              <a:buClr>
                <a:srgbClr val="212529"/>
              </a:buClr>
              <a:buSzPct val="70000"/>
              <a:buFont typeface="Sorts Mill Goudy"/>
              <a:buAutoNum type="arabicPeriod" startAt="45"/>
            </a:pPr>
            <a:r>
              <a:rPr lang="en-US" i="0">
                <a:solidFill>
                  <a:srgbClr val="212529"/>
                </a:solidFill>
                <a:latin typeface="Garamond"/>
                <a:ea typeface="Garamond"/>
                <a:cs typeface="Garamond"/>
                <a:sym typeface="Garamond"/>
              </a:rPr>
              <a:t>Cancellation of allotment only in terms of the agreement for sale</a:t>
            </a:r>
          </a:p>
          <a:p>
            <a:pPr indent="-457200" algn="just">
              <a:buClr>
                <a:srgbClr val="212529"/>
              </a:buClr>
              <a:buSzPct val="70000"/>
              <a:buFont typeface="Sorts Mill Goudy"/>
              <a:buAutoNum type="arabicPeriod" startAt="45"/>
            </a:pPr>
            <a:r>
              <a:rPr lang="en-US" i="0">
                <a:solidFill>
                  <a:srgbClr val="212529"/>
                </a:solidFill>
                <a:latin typeface="Garamond"/>
                <a:ea typeface="Garamond"/>
                <a:cs typeface="Garamond"/>
                <a:sym typeface="Garamond"/>
              </a:rPr>
              <a:t>Execute a registered conveyance deed of the apartment, plot or building within 3 months from the date of issue of Occupancy Certificate</a:t>
            </a:r>
            <a:endParaRPr lang="en-US" i="0"/>
          </a:p>
          <a:p>
            <a:pPr indent="-457200" algn="just">
              <a:buClr>
                <a:srgbClr val="212529"/>
              </a:buClr>
              <a:buSzPct val="70000"/>
              <a:buFont typeface="Sorts Mill Goudy"/>
              <a:buAutoNum type="arabicPeriod" startAt="45"/>
            </a:pPr>
            <a:r>
              <a:rPr lang="en-US" i="0">
                <a:solidFill>
                  <a:srgbClr val="212529"/>
                </a:solidFill>
                <a:latin typeface="Garamond"/>
                <a:ea typeface="Garamond"/>
                <a:cs typeface="Garamond"/>
                <a:sym typeface="Garamond"/>
              </a:rPr>
              <a:t>Providing and maintaining essential services until handover the maintenance to the Association of allottees</a:t>
            </a:r>
          </a:p>
          <a:p>
            <a:pPr indent="-457200" algn="just">
              <a:buClr>
                <a:srgbClr val="212529"/>
              </a:buClr>
              <a:buSzPct val="70000"/>
              <a:buFont typeface="Sorts Mill Goudy"/>
              <a:buAutoNum type="arabicPeriod" startAt="45"/>
            </a:pPr>
            <a:r>
              <a:rPr lang="en-US" i="0">
                <a:solidFill>
                  <a:srgbClr val="212529"/>
                </a:solidFill>
                <a:latin typeface="Garamond"/>
                <a:ea typeface="Garamond"/>
                <a:cs typeface="Garamond"/>
                <a:sym typeface="Garamond"/>
              </a:rPr>
              <a:t>Handing over of the common areas, project land to the Association of Allottees as per Section 17 of the Act</a:t>
            </a:r>
            <a:endParaRPr lang="en-US" i="0"/>
          </a:p>
          <a:p>
            <a:pPr indent="-457200" algn="just">
              <a:buClr>
                <a:srgbClr val="212529"/>
              </a:buClr>
              <a:buSzPct val="70000"/>
              <a:buFont typeface="Sorts Mill Goudy"/>
              <a:buAutoNum type="arabicPeriod" startAt="45"/>
            </a:pPr>
            <a:r>
              <a:rPr lang="en-US" i="0">
                <a:solidFill>
                  <a:srgbClr val="212529"/>
                </a:solidFill>
                <a:latin typeface="Garamond"/>
                <a:ea typeface="Garamond"/>
                <a:cs typeface="Garamond"/>
                <a:sym typeface="Garamond"/>
              </a:rPr>
              <a:t>Penalties for noncompliance are based on % of Estimate Cost of the Project Sec 59 to Sec 68 of the Act</a:t>
            </a:r>
          </a:p>
          <a:p>
            <a:pPr indent="-457200" algn="just">
              <a:buClr>
                <a:srgbClr val="212529"/>
              </a:buClr>
              <a:buSzPct val="70000"/>
              <a:buFont typeface="Sorts Mill Goudy"/>
              <a:buAutoNum type="arabicPeriod" startAt="45"/>
            </a:pPr>
            <a:r>
              <a:rPr lang="en-US" i="0">
                <a:solidFill>
                  <a:srgbClr val="212529"/>
                </a:solidFill>
                <a:latin typeface="Garamond"/>
                <a:ea typeface="Garamond"/>
                <a:cs typeface="Garamond"/>
                <a:sym typeface="Garamond"/>
              </a:rPr>
              <a:t>Proper clauses in Joint Development Agreement in relation to roles, responsibilities, mandatory deposit of landowner share of realization of money from the allottees into the project designated bank account, restrictions on withdrawal and utilisation for the development of project and all other compliances under RERA shall be deliberated and mentioned.</a:t>
            </a:r>
            <a:endParaRPr lang="en-US" i="0"/>
          </a:p>
          <a:p>
            <a:pPr indent="-457200" algn="just">
              <a:buClr>
                <a:srgbClr val="212529"/>
              </a:buClr>
              <a:buSzPct val="70000"/>
              <a:buFont typeface="Sorts Mill Goudy"/>
              <a:buAutoNum type="arabicPeriod" startAt="45"/>
            </a:pPr>
            <a:r>
              <a:rPr lang="en-US" i="0">
                <a:solidFill>
                  <a:srgbClr val="212529"/>
                </a:solidFill>
                <a:latin typeface="Garamond"/>
                <a:ea typeface="Garamond"/>
                <a:cs typeface="Garamond"/>
                <a:sym typeface="Garamond"/>
              </a:rPr>
              <a:t>Construction insurance and Title Insurance is mandatory for the Project</a:t>
            </a:r>
          </a:p>
          <a:p>
            <a:pPr indent="-457200" algn="just">
              <a:buClr>
                <a:srgbClr val="212529"/>
              </a:buClr>
              <a:buSzPct val="70000"/>
              <a:buFont typeface="Sorts Mill Goudy"/>
              <a:buAutoNum type="arabicPeriod" startAt="45"/>
            </a:pPr>
            <a:r>
              <a:rPr lang="en-US" i="0">
                <a:solidFill>
                  <a:srgbClr val="212529"/>
                </a:solidFill>
                <a:latin typeface="Garamond"/>
                <a:ea typeface="Garamond"/>
                <a:cs typeface="Garamond"/>
                <a:sym typeface="Garamond"/>
              </a:rPr>
              <a:t>Same Rate of interest as compensation (maximum of SBI MCLR + 2%) in case of delay by promoter for completion or delay of payment of installment by allottees.</a:t>
            </a:r>
            <a:endParaRPr lang="en-US" i="0"/>
          </a:p>
          <a:p>
            <a:pPr indent="-457200" algn="just">
              <a:buClr>
                <a:srgbClr val="212529"/>
              </a:buClr>
              <a:buSzPct val="70000"/>
              <a:buFont typeface="Sorts Mill Goudy"/>
              <a:buAutoNum type="arabicPeriod" startAt="45"/>
            </a:pPr>
            <a:r>
              <a:rPr lang="en-US" i="0">
                <a:solidFill>
                  <a:srgbClr val="212529"/>
                </a:solidFill>
                <a:latin typeface="Garamond"/>
                <a:ea typeface="Garamond"/>
                <a:cs typeface="Garamond"/>
                <a:sym typeface="Garamond"/>
              </a:rPr>
              <a:t>Speedy dispute redressal mechanism and timely disposal of complaints under the Act.</a:t>
            </a:r>
            <a:endParaRPr lang="en-US" i="0"/>
          </a:p>
          <a:p>
            <a:pPr indent="-457200" algn="just">
              <a:buClr>
                <a:srgbClr val="212529"/>
              </a:buClr>
              <a:buSzPct val="70000"/>
              <a:buFont typeface="Sorts Mill Goudy"/>
              <a:buAutoNum type="arabicPeriod" startAt="45"/>
            </a:pPr>
            <a:r>
              <a:rPr lang="en-US" i="0">
                <a:solidFill>
                  <a:srgbClr val="212529"/>
                </a:solidFill>
                <a:latin typeface="Garamond"/>
                <a:ea typeface="Garamond"/>
                <a:cs typeface="Garamond"/>
                <a:sym typeface="Garamond"/>
              </a:rPr>
              <a:t>Promoter can forfeit only booking amount in case of cancellation by the Allottee. </a:t>
            </a:r>
            <a:endParaRPr lang="en-US" i="0">
              <a:latin typeface="Book Antiqua"/>
              <a:ea typeface="Book Antiqua"/>
              <a:cs typeface="Book Antiqua"/>
              <a:sym typeface="Book Antiqua"/>
            </a:endParaRPr>
          </a:p>
          <a:p>
            <a:pPr indent="-382524" algn="l">
              <a:buSzPct val="70000"/>
            </a:pPr>
            <a:endParaRPr lang="en-US" i="0" dirty="0">
              <a:latin typeface="Garamond"/>
              <a:ea typeface="Garamond"/>
              <a:cs typeface="Garamond"/>
              <a:sym typeface="Garamond"/>
            </a:endParaRPr>
          </a:p>
        </p:txBody>
      </p:sp>
    </p:spTree>
    <p:extLst>
      <p:ext uri="{BB962C8B-B14F-4D97-AF65-F5344CB8AC3E}">
        <p14:creationId xmlns:p14="http://schemas.microsoft.com/office/powerpoint/2010/main" val="16992008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pic>
        <p:nvPicPr>
          <p:cNvPr id="6" name="Picture 5" descr="Tony’s Thoughts – Tenth Anniversary! | Tony's Though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318" y="4650090"/>
            <a:ext cx="4067400" cy="2291885"/>
          </a:xfrm>
          <a:prstGeom prst="rect">
            <a:avLst/>
          </a:prstGeom>
        </p:spPr>
      </p:pic>
      <p:sp>
        <p:nvSpPr>
          <p:cNvPr id="7" name="Rounded Rectangle 6"/>
          <p:cNvSpPr/>
          <p:nvPr/>
        </p:nvSpPr>
        <p:spPr>
          <a:xfrm>
            <a:off x="2836506" y="2034075"/>
            <a:ext cx="6578082" cy="21833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latin typeface="Garamond" panose="02020404030301010803" pitchFamily="18" charset="0"/>
              </a:rPr>
              <a:t>For any clarifications, write to - </a:t>
            </a:r>
          </a:p>
          <a:p>
            <a:pPr algn="ctr"/>
            <a:endParaRPr lang="en-US" sz="3200" b="1" dirty="0">
              <a:latin typeface="Garamond" panose="02020404030301010803" pitchFamily="18" charset="0"/>
            </a:endParaRPr>
          </a:p>
          <a:p>
            <a:pPr algn="ctr"/>
            <a:r>
              <a:rPr lang="en-US" sz="3200" b="1" dirty="0">
                <a:latin typeface="Garamond" panose="02020404030301010803" pitchFamily="18" charset="0"/>
              </a:rPr>
              <a:t>Vinay@vnv.ca</a:t>
            </a:r>
          </a:p>
          <a:p>
            <a:pPr algn="ctr"/>
            <a:r>
              <a:rPr lang="en-IN" sz="3200" b="1" dirty="0">
                <a:latin typeface="Garamond" panose="02020404030301010803" pitchFamily="18" charset="0"/>
              </a:rPr>
              <a:t>9341246770</a:t>
            </a:r>
          </a:p>
        </p:txBody>
      </p:sp>
    </p:spTree>
    <p:extLst>
      <p:ext uri="{BB962C8B-B14F-4D97-AF65-F5344CB8AC3E}">
        <p14:creationId xmlns:p14="http://schemas.microsoft.com/office/powerpoint/2010/main" val="31223753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569A27E6-0F05-3E34-E92C-2FBAA31EF6D4}"/>
            </a:ext>
          </a:extLst>
        </p:cNvPr>
        <p:cNvGrpSpPr/>
        <p:nvPr/>
      </p:nvGrpSpPr>
      <p:grpSpPr>
        <a:xfrm>
          <a:off x="0" y="0"/>
          <a:ext cx="0" cy="0"/>
          <a:chOff x="0" y="0"/>
          <a:chExt cx="0" cy="0"/>
        </a:xfrm>
      </p:grpSpPr>
    </p:spTree>
    <p:extLst>
      <p:ext uri="{BB962C8B-B14F-4D97-AF65-F5344CB8AC3E}">
        <p14:creationId xmlns:p14="http://schemas.microsoft.com/office/powerpoint/2010/main" val="28757819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922AA6F7-E0DE-54ED-9AC6-99E1FFD92E28}"/>
            </a:ext>
          </a:extLst>
        </p:cNvPr>
        <p:cNvGrpSpPr/>
        <p:nvPr/>
      </p:nvGrpSpPr>
      <p:grpSpPr>
        <a:xfrm>
          <a:off x="0" y="0"/>
          <a:ext cx="0" cy="0"/>
          <a:chOff x="0" y="0"/>
          <a:chExt cx="0" cy="0"/>
        </a:xfrm>
      </p:grpSpPr>
    </p:spTree>
    <p:extLst>
      <p:ext uri="{BB962C8B-B14F-4D97-AF65-F5344CB8AC3E}">
        <p14:creationId xmlns:p14="http://schemas.microsoft.com/office/powerpoint/2010/main" val="1883010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64A14F69-2CC8-1050-4BAC-F2D6657672B4}"/>
            </a:ext>
          </a:extLst>
        </p:cNvPr>
        <p:cNvGrpSpPr/>
        <p:nvPr/>
      </p:nvGrpSpPr>
      <p:grpSpPr>
        <a:xfrm>
          <a:off x="0" y="0"/>
          <a:ext cx="0" cy="0"/>
          <a:chOff x="0" y="0"/>
          <a:chExt cx="0" cy="0"/>
        </a:xfrm>
      </p:grpSpPr>
      <p:sp>
        <p:nvSpPr>
          <p:cNvPr id="7" name="Google Shape;136;p6">
            <a:extLst>
              <a:ext uri="{FF2B5EF4-FFF2-40B4-BE49-F238E27FC236}">
                <a16:creationId xmlns:a16="http://schemas.microsoft.com/office/drawing/2014/main" id="{6431A7D8-4716-A62E-57C8-A747BD25085D}"/>
              </a:ext>
            </a:extLst>
          </p:cNvPr>
          <p:cNvSpPr txBox="1">
            <a:spLocks/>
          </p:cNvSpPr>
          <p:nvPr/>
        </p:nvSpPr>
        <p:spPr>
          <a:xfrm>
            <a:off x="967589" y="1876745"/>
            <a:ext cx="10052423" cy="2631247"/>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a:buClr>
                <a:schemeClr val="lt2"/>
              </a:buClr>
            </a:pPr>
            <a:r>
              <a:rPr lang="en-US" sz="4800" b="1" i="0" dirty="0">
                <a:solidFill>
                  <a:schemeClr val="tx1"/>
                </a:solidFill>
              </a:rPr>
              <a:t>Important Compliances </a:t>
            </a:r>
          </a:p>
          <a:p>
            <a:pPr>
              <a:buClr>
                <a:schemeClr val="lt2"/>
              </a:buClr>
            </a:pPr>
            <a:r>
              <a:rPr lang="en-US" sz="4800" b="1" i="0" dirty="0">
                <a:solidFill>
                  <a:schemeClr val="tx1"/>
                </a:solidFill>
              </a:rPr>
              <a:t>under  RERA</a:t>
            </a:r>
            <a:endParaRPr lang="en-US" sz="4800" i="0" dirty="0">
              <a:solidFill>
                <a:schemeClr val="tx1"/>
              </a:solidFill>
            </a:endParaRPr>
          </a:p>
        </p:txBody>
      </p:sp>
    </p:spTree>
    <p:extLst>
      <p:ext uri="{BB962C8B-B14F-4D97-AF65-F5344CB8AC3E}">
        <p14:creationId xmlns:p14="http://schemas.microsoft.com/office/powerpoint/2010/main" val="2480628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32E19A45-BBEA-19C5-2310-125959A98D29}"/>
            </a:ext>
          </a:extLst>
        </p:cNvPr>
        <p:cNvGrpSpPr/>
        <p:nvPr/>
      </p:nvGrpSpPr>
      <p:grpSpPr>
        <a:xfrm>
          <a:off x="0" y="0"/>
          <a:ext cx="0" cy="0"/>
          <a:chOff x="0" y="0"/>
          <a:chExt cx="0" cy="0"/>
        </a:xfrm>
      </p:grpSpPr>
      <p:sp>
        <p:nvSpPr>
          <p:cNvPr id="4" name="Google Shape;342;p19">
            <a:extLst>
              <a:ext uri="{FF2B5EF4-FFF2-40B4-BE49-F238E27FC236}">
                <a16:creationId xmlns:a16="http://schemas.microsoft.com/office/drawing/2014/main" id="{D9F2AEA3-99FF-AC9E-1BC4-49DA4B85E452}"/>
              </a:ext>
            </a:extLst>
          </p:cNvPr>
          <p:cNvSpPr txBox="1">
            <a:spLocks/>
          </p:cNvSpPr>
          <p:nvPr/>
        </p:nvSpPr>
        <p:spPr>
          <a:xfrm>
            <a:off x="1352550" y="210945"/>
            <a:ext cx="9917570" cy="60081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400" b="1" dirty="0"/>
              <a:t>Mandatory Compliances under RERA</a:t>
            </a:r>
          </a:p>
        </p:txBody>
      </p:sp>
      <p:graphicFrame>
        <p:nvGraphicFramePr>
          <p:cNvPr id="2" name="Table 1">
            <a:extLst>
              <a:ext uri="{FF2B5EF4-FFF2-40B4-BE49-F238E27FC236}">
                <a16:creationId xmlns:a16="http://schemas.microsoft.com/office/drawing/2014/main" id="{F476FA7F-3527-78C0-15FE-E48995194505}"/>
              </a:ext>
            </a:extLst>
          </p:cNvPr>
          <p:cNvGraphicFramePr>
            <a:graphicFrameLocks noGrp="1"/>
          </p:cNvGraphicFramePr>
          <p:nvPr>
            <p:extLst>
              <p:ext uri="{D42A27DB-BD31-4B8C-83A1-F6EECF244321}">
                <p14:modId xmlns:p14="http://schemas.microsoft.com/office/powerpoint/2010/main" val="1074399184"/>
              </p:ext>
            </p:extLst>
          </p:nvPr>
        </p:nvGraphicFramePr>
        <p:xfrm>
          <a:off x="323499" y="811763"/>
          <a:ext cx="11545002" cy="5578488"/>
        </p:xfrm>
        <a:graphic>
          <a:graphicData uri="http://schemas.openxmlformats.org/drawingml/2006/table">
            <a:tbl>
              <a:tblPr firstRow="1" firstCol="1" bandRow="1">
                <a:tableStyleId>{29390042-019D-49C1-83D5-C67D43DA1A87}</a:tableStyleId>
              </a:tblPr>
              <a:tblGrid>
                <a:gridCol w="1284648">
                  <a:extLst>
                    <a:ext uri="{9D8B030D-6E8A-4147-A177-3AD203B41FA5}">
                      <a16:colId xmlns:a16="http://schemas.microsoft.com/office/drawing/2014/main" val="2203207157"/>
                    </a:ext>
                  </a:extLst>
                </a:gridCol>
                <a:gridCol w="10260354">
                  <a:extLst>
                    <a:ext uri="{9D8B030D-6E8A-4147-A177-3AD203B41FA5}">
                      <a16:colId xmlns:a16="http://schemas.microsoft.com/office/drawing/2014/main" val="1569783400"/>
                    </a:ext>
                  </a:extLst>
                </a:gridCol>
              </a:tblGrid>
              <a:tr h="249223">
                <a:tc>
                  <a:txBody>
                    <a:bodyPr/>
                    <a:lstStyle/>
                    <a:p>
                      <a:pPr marL="457200" algn="ctr">
                        <a:lnSpc>
                          <a:spcPct val="115000"/>
                        </a:lnSpc>
                      </a:pPr>
                      <a:r>
                        <a:rPr lang="en-IN" sz="1600" kern="100" dirty="0">
                          <a:effectLst/>
                          <a:latin typeface="Garamond" panose="02020404030301010803" pitchFamily="18" charset="0"/>
                        </a:rPr>
                        <a:t>Section</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marL="457200" algn="ctr">
                        <a:lnSpc>
                          <a:spcPct val="115000"/>
                        </a:lnSpc>
                        <a:spcAft>
                          <a:spcPts val="800"/>
                        </a:spcAft>
                      </a:pPr>
                      <a:r>
                        <a:rPr lang="en-IN" sz="1600" kern="100" dirty="0">
                          <a:effectLst/>
                          <a:latin typeface="Garamond" panose="02020404030301010803" pitchFamily="18" charset="0"/>
                        </a:rPr>
                        <a:t>Provisions under the Act</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extLst>
                  <a:ext uri="{0D108BD9-81ED-4DB2-BD59-A6C34878D82A}">
                    <a16:rowId xmlns:a16="http://schemas.microsoft.com/office/drawing/2014/main" val="4032836459"/>
                  </a:ext>
                </a:extLst>
              </a:tr>
              <a:tr h="383222">
                <a:tc>
                  <a:txBody>
                    <a:bodyPr/>
                    <a:lstStyle/>
                    <a:p>
                      <a:pPr marL="457200" algn="ctr">
                        <a:lnSpc>
                          <a:spcPct val="115000"/>
                        </a:lnSpc>
                        <a:spcAft>
                          <a:spcPts val="800"/>
                        </a:spcAft>
                      </a:pPr>
                      <a:r>
                        <a:rPr lang="en-US" sz="1600" kern="100" dirty="0">
                          <a:effectLst/>
                          <a:latin typeface="Garamond" panose="02020404030301010803" pitchFamily="18" charset="0"/>
                          <a:ea typeface="Calibri" panose="020F0502020204030204" pitchFamily="34" charset="0"/>
                          <a:cs typeface="Gautami" panose="020B0502040204020203" pitchFamily="34" charset="0"/>
                        </a:rPr>
                        <a:t>3</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algn="just">
                        <a:lnSpc>
                          <a:spcPct val="115000"/>
                        </a:lnSpc>
                        <a:spcAft>
                          <a:spcPts val="800"/>
                        </a:spcAft>
                      </a:pPr>
                      <a:r>
                        <a:rPr lang="en-IN" sz="1600" kern="100" dirty="0">
                          <a:effectLst/>
                          <a:latin typeface="Garamond" panose="02020404030301010803" pitchFamily="18" charset="0"/>
                        </a:rPr>
                        <a:t> Prior Registration of Real Estate Project </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extLst>
                  <a:ext uri="{0D108BD9-81ED-4DB2-BD59-A6C34878D82A}">
                    <a16:rowId xmlns:a16="http://schemas.microsoft.com/office/drawing/2014/main" val="3201412855"/>
                  </a:ext>
                </a:extLst>
              </a:tr>
              <a:tr h="1579046">
                <a:tc>
                  <a:txBody>
                    <a:bodyPr/>
                    <a:lstStyle/>
                    <a:p>
                      <a:pPr marL="457200" algn="ctr">
                        <a:lnSpc>
                          <a:spcPct val="115000"/>
                        </a:lnSpc>
                        <a:spcAft>
                          <a:spcPts val="800"/>
                        </a:spcAft>
                      </a:pPr>
                      <a:r>
                        <a:rPr lang="en-US" sz="1400" kern="100" dirty="0">
                          <a:effectLst/>
                          <a:latin typeface="Garamond" panose="02020404030301010803" pitchFamily="18" charset="0"/>
                          <a:ea typeface="Calibri" panose="020F0502020204030204" pitchFamily="34" charset="0"/>
                          <a:cs typeface="Gautami" panose="020B0502040204020203" pitchFamily="34" charset="0"/>
                        </a:rPr>
                        <a:t>4 (2)(L)(D)</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marL="342900" indent="-342900" algn="just">
                        <a:lnSpc>
                          <a:spcPct val="115000"/>
                        </a:lnSpc>
                        <a:spcAft>
                          <a:spcPts val="800"/>
                        </a:spcAft>
                        <a:buFont typeface="+mj-lt"/>
                        <a:buAutoNum type="arabicPeriod"/>
                      </a:pPr>
                      <a:r>
                        <a:rPr lang="en-IN" sz="1600" u="none" kern="100" dirty="0">
                          <a:effectLst/>
                          <a:latin typeface="Garamond" panose="02020404030301010803" pitchFamily="18" charset="0"/>
                        </a:rPr>
                        <a:t>Opening of Separate Bank Account For Each Project</a:t>
                      </a:r>
                    </a:p>
                    <a:p>
                      <a:pPr marL="342900" indent="-342900" algn="just">
                        <a:lnSpc>
                          <a:spcPct val="115000"/>
                        </a:lnSpc>
                        <a:spcAft>
                          <a:spcPts val="800"/>
                        </a:spcAft>
                        <a:buFont typeface="+mj-lt"/>
                        <a:buAutoNum type="arabicPeriod"/>
                      </a:pPr>
                      <a:r>
                        <a:rPr lang="en-IN" sz="1600" u="none" kern="100" dirty="0">
                          <a:effectLst/>
                          <a:latin typeface="Garamond" panose="02020404030301010803" pitchFamily="18" charset="0"/>
                          <a:ea typeface="Calibri" panose="020F0502020204030204" pitchFamily="34" charset="0"/>
                          <a:cs typeface="Gautami" panose="020B0502040204020203" pitchFamily="34" charset="0"/>
                        </a:rPr>
                        <a:t>Deposit of 70 % of Amount realised from the Allottees into the RERA Separate Bank Account</a:t>
                      </a:r>
                    </a:p>
                    <a:p>
                      <a:pPr marL="342900" indent="-342900" algn="just">
                        <a:lnSpc>
                          <a:spcPct val="115000"/>
                        </a:lnSpc>
                        <a:spcAft>
                          <a:spcPts val="800"/>
                        </a:spcAft>
                        <a:buFont typeface="+mj-lt"/>
                        <a:buAutoNum type="arabicPeriod"/>
                      </a:pPr>
                      <a:r>
                        <a:rPr lang="en-IN" sz="1600" u="none" kern="100" dirty="0">
                          <a:effectLst/>
                          <a:latin typeface="Garamond" panose="02020404030301010803" pitchFamily="18" charset="0"/>
                          <a:ea typeface="Calibri" panose="020F0502020204030204" pitchFamily="34" charset="0"/>
                          <a:cs typeface="Gautami" panose="020B0502040204020203" pitchFamily="34" charset="0"/>
                        </a:rPr>
                        <a:t>Obtaining Professional Certificates of Architects, Engineers and a Chartered Accountant in Practice before withdrawal of funds</a:t>
                      </a:r>
                    </a:p>
                    <a:p>
                      <a:pPr marL="342900" indent="-342900" algn="just">
                        <a:lnSpc>
                          <a:spcPct val="115000"/>
                        </a:lnSpc>
                        <a:spcAft>
                          <a:spcPts val="800"/>
                        </a:spcAft>
                        <a:buFont typeface="+mj-lt"/>
                        <a:buAutoNum type="arabicPeriod"/>
                      </a:pPr>
                      <a:r>
                        <a:rPr lang="en-IN" sz="1600" u="none" kern="100" dirty="0">
                          <a:effectLst/>
                          <a:latin typeface="Garamond" panose="02020404030301010803" pitchFamily="18" charset="0"/>
                          <a:ea typeface="Calibri" panose="020F0502020204030204" pitchFamily="34" charset="0"/>
                          <a:cs typeface="Gautami" panose="020B0502040204020203" pitchFamily="34" charset="0"/>
                        </a:rPr>
                        <a:t>Such funds shall be withdrawn based on Percentage of Completion of the Project</a:t>
                      </a:r>
                      <a:endParaRPr lang="en-IN" sz="1400" u="none"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extLst>
                  <a:ext uri="{0D108BD9-81ED-4DB2-BD59-A6C34878D82A}">
                    <a16:rowId xmlns:a16="http://schemas.microsoft.com/office/drawing/2014/main" val="3029371095"/>
                  </a:ext>
                </a:extLst>
              </a:tr>
              <a:tr h="772060">
                <a:tc>
                  <a:txBody>
                    <a:bodyPr/>
                    <a:lstStyle/>
                    <a:p>
                      <a:pPr marL="457200" algn="ctr">
                        <a:lnSpc>
                          <a:spcPct val="115000"/>
                        </a:lnSpc>
                        <a:spcAft>
                          <a:spcPts val="800"/>
                        </a:spcAft>
                      </a:pPr>
                      <a:r>
                        <a:rPr lang="en-IN" sz="1600" kern="100" dirty="0">
                          <a:effectLst/>
                          <a:latin typeface="Garamond" panose="02020404030301010803" pitchFamily="18" charset="0"/>
                        </a:rPr>
                        <a:t>11 and Rule 16(d)</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algn="just">
                        <a:lnSpc>
                          <a:spcPct val="115000"/>
                        </a:lnSpc>
                        <a:spcAft>
                          <a:spcPts val="800"/>
                        </a:spcAft>
                      </a:pPr>
                      <a:r>
                        <a:rPr lang="en-US" sz="1600" kern="100" dirty="0">
                          <a:effectLst/>
                          <a:latin typeface="Garamond" panose="02020404030301010803" pitchFamily="18" charset="0"/>
                          <a:ea typeface="Calibri" panose="020F0502020204030204" pitchFamily="34" charset="0"/>
                          <a:cs typeface="Gautami" panose="020B0502040204020203" pitchFamily="34" charset="0"/>
                        </a:rPr>
                        <a:t>F</a:t>
                      </a:r>
                      <a:r>
                        <a:rPr lang="en-IN" sz="1600" kern="100" dirty="0" err="1">
                          <a:effectLst/>
                          <a:latin typeface="Garamond" panose="02020404030301010803" pitchFamily="18" charset="0"/>
                          <a:ea typeface="Calibri" panose="020F0502020204030204" pitchFamily="34" charset="0"/>
                          <a:cs typeface="Gautami" panose="020B0502040204020203" pitchFamily="34" charset="0"/>
                        </a:rPr>
                        <a:t>iling</a:t>
                      </a:r>
                      <a:r>
                        <a:rPr lang="en-IN" sz="1600" kern="100" dirty="0">
                          <a:effectLst/>
                          <a:latin typeface="Garamond" panose="02020404030301010803" pitchFamily="18" charset="0"/>
                          <a:ea typeface="Calibri" panose="020F0502020204030204" pitchFamily="34" charset="0"/>
                          <a:cs typeface="Gautami" panose="020B0502040204020203" pitchFamily="34" charset="0"/>
                        </a:rPr>
                        <a:t> of Quarterly Progress Report with in 7 days from end of Each Quarter</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extLst>
                  <a:ext uri="{0D108BD9-81ED-4DB2-BD59-A6C34878D82A}">
                    <a16:rowId xmlns:a16="http://schemas.microsoft.com/office/drawing/2014/main" val="3891298064"/>
                  </a:ext>
                </a:extLst>
              </a:tr>
              <a:tr h="770284">
                <a:tc>
                  <a:txBody>
                    <a:bodyPr/>
                    <a:lstStyle/>
                    <a:p>
                      <a:pPr marL="457200" marR="0" lvl="0" indent="0" algn="ctr" defTabSz="914400" rtl="0" eaLnBrk="1" fontAlgn="auto" latinLnBrk="0" hangingPunct="1">
                        <a:lnSpc>
                          <a:spcPct val="115000"/>
                        </a:lnSpc>
                        <a:spcBef>
                          <a:spcPts val="0"/>
                        </a:spcBef>
                        <a:spcAft>
                          <a:spcPts val="800"/>
                        </a:spcAft>
                        <a:buClr>
                          <a:srgbClr val="000000"/>
                        </a:buClr>
                        <a:buSzTx/>
                        <a:buFont typeface="Arial"/>
                        <a:buNone/>
                        <a:tabLst/>
                        <a:defRPr/>
                      </a:pPr>
                      <a:r>
                        <a:rPr lang="en-US" sz="1400" kern="100" dirty="0">
                          <a:effectLst/>
                          <a:latin typeface="Garamond" panose="02020404030301010803" pitchFamily="18" charset="0"/>
                          <a:ea typeface="Calibri" panose="020F0502020204030204" pitchFamily="34" charset="0"/>
                          <a:cs typeface="Gautami" panose="020B0502040204020203" pitchFamily="34" charset="0"/>
                        </a:rPr>
                        <a:t>4 (2)(L)(D)</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p>
                      <a:pPr marL="457200" algn="ctr">
                        <a:lnSpc>
                          <a:spcPct val="115000"/>
                        </a:lnSpc>
                        <a:spcAft>
                          <a:spcPts val="800"/>
                        </a:spcAft>
                      </a:pP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algn="just">
                        <a:lnSpc>
                          <a:spcPct val="115000"/>
                        </a:lnSpc>
                      </a:pPr>
                      <a:r>
                        <a:rPr lang="en-IN" sz="1600" kern="100" dirty="0">
                          <a:effectLst/>
                          <a:latin typeface="Garamond" panose="02020404030301010803" pitchFamily="18" charset="0"/>
                        </a:rPr>
                        <a:t>Obtaining the Annual Audit under RERA with in 6 months from the end of the financial year (30.09.20xx)</a:t>
                      </a:r>
                      <a:endParaRPr lang="en-IN" sz="1600" kern="100" dirty="0">
                        <a:effectLst/>
                        <a:latin typeface="Garamond" panose="02020404030301010803" pitchFamily="18" charset="0"/>
                        <a:ea typeface="Times New Roman" panose="02020603050405020304" pitchFamily="18" charset="0"/>
                        <a:cs typeface="Gautami" panose="020B0502040204020203" pitchFamily="34" charset="0"/>
                      </a:endParaRPr>
                    </a:p>
                  </a:txBody>
                  <a:tcPr marL="45427" marR="45427" marT="0" marB="0"/>
                </a:tc>
                <a:extLst>
                  <a:ext uri="{0D108BD9-81ED-4DB2-BD59-A6C34878D82A}">
                    <a16:rowId xmlns:a16="http://schemas.microsoft.com/office/drawing/2014/main" val="3795363330"/>
                  </a:ext>
                </a:extLst>
              </a:tr>
              <a:tr h="510642">
                <a:tc>
                  <a:txBody>
                    <a:bodyPr/>
                    <a:lstStyle/>
                    <a:p>
                      <a:pPr marL="457200" algn="ctr">
                        <a:lnSpc>
                          <a:spcPct val="115000"/>
                        </a:lnSpc>
                        <a:spcAft>
                          <a:spcPts val="800"/>
                        </a:spcAft>
                      </a:pPr>
                      <a:r>
                        <a:rPr lang="en-US" sz="1400" kern="100" dirty="0">
                          <a:effectLst/>
                          <a:latin typeface="Garamond" panose="02020404030301010803" pitchFamily="18" charset="0"/>
                          <a:ea typeface="Calibri" panose="020F0502020204030204" pitchFamily="34" charset="0"/>
                          <a:cs typeface="Gautami" panose="020B0502040204020203" pitchFamily="34" charset="0"/>
                        </a:rPr>
                        <a:t>6 and 7(3)</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algn="just">
                        <a:lnSpc>
                          <a:spcPct val="115000"/>
                        </a:lnSpc>
                      </a:pPr>
                      <a:r>
                        <a:rPr lang="en-US" sz="1600" kern="100" dirty="0">
                          <a:effectLst/>
                          <a:latin typeface="Garamond" panose="02020404030301010803" pitchFamily="18" charset="0"/>
                          <a:ea typeface="Times New Roman" panose="02020603050405020304" pitchFamily="18" charset="0"/>
                          <a:cs typeface="Gautami" panose="020B0502040204020203" pitchFamily="34" charset="0"/>
                        </a:rPr>
                        <a:t>Obtain the Extension and Further Extension of the project – to keep the Registration valid (such application shall be made not be less than three months prior to the expiry of the registration granted)</a:t>
                      </a:r>
                      <a:endParaRPr lang="en-IN" sz="1600" kern="100" dirty="0">
                        <a:effectLst/>
                        <a:latin typeface="Garamond" panose="02020404030301010803" pitchFamily="18" charset="0"/>
                        <a:ea typeface="Times New Roman" panose="02020603050405020304" pitchFamily="18" charset="0"/>
                        <a:cs typeface="Gautami" panose="020B0502040204020203" pitchFamily="34" charset="0"/>
                      </a:endParaRPr>
                    </a:p>
                  </a:txBody>
                  <a:tcPr marL="45427" marR="45427" marT="0" marB="0"/>
                </a:tc>
                <a:extLst>
                  <a:ext uri="{0D108BD9-81ED-4DB2-BD59-A6C34878D82A}">
                    <a16:rowId xmlns:a16="http://schemas.microsoft.com/office/drawing/2014/main" val="320763730"/>
                  </a:ext>
                </a:extLst>
              </a:tr>
              <a:tr h="1031952">
                <a:tc>
                  <a:txBody>
                    <a:bodyPr/>
                    <a:lstStyle/>
                    <a:p>
                      <a:pPr marL="457200" algn="ctr">
                        <a:lnSpc>
                          <a:spcPct val="115000"/>
                        </a:lnSpc>
                        <a:spcAft>
                          <a:spcPts val="800"/>
                        </a:spcAft>
                      </a:pPr>
                      <a:r>
                        <a:rPr lang="en-US" sz="1600" kern="100" dirty="0">
                          <a:effectLst/>
                          <a:latin typeface="Garamond" panose="02020404030301010803" pitchFamily="18" charset="0"/>
                          <a:ea typeface="Calibri" panose="020F0502020204030204" pitchFamily="34" charset="0"/>
                          <a:cs typeface="Gautami" panose="020B0502040204020203" pitchFamily="34" charset="0"/>
                        </a:rPr>
                        <a:t>1</a:t>
                      </a:r>
                      <a:r>
                        <a:rPr lang="en-IN" sz="1600" kern="100" dirty="0">
                          <a:effectLst/>
                          <a:latin typeface="Garamond" panose="02020404030301010803" pitchFamily="18" charset="0"/>
                          <a:ea typeface="Calibri" panose="020F0502020204030204" pitchFamily="34" charset="0"/>
                          <a:cs typeface="Gautami" panose="020B0502040204020203" pitchFamily="34" charset="0"/>
                        </a:rPr>
                        <a:t>1</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algn="just">
                        <a:lnSpc>
                          <a:spcPct val="115000"/>
                        </a:lnSpc>
                      </a:pPr>
                      <a:r>
                        <a:rPr lang="en-IN" sz="1600" kern="100" dirty="0">
                          <a:effectLst/>
                          <a:latin typeface="Garamond" panose="02020404030301010803" pitchFamily="18" charset="0"/>
                        </a:rPr>
                        <a:t>Engage, Transact only with RERA Registered Agents / Channel Partners</a:t>
                      </a:r>
                      <a:endParaRPr lang="en-IN" sz="1600" kern="100" dirty="0">
                        <a:effectLst/>
                        <a:latin typeface="Garamond" panose="02020404030301010803" pitchFamily="18" charset="0"/>
                        <a:ea typeface="Times New Roman" panose="02020603050405020304" pitchFamily="18" charset="0"/>
                        <a:cs typeface="Gautami" panose="020B0502040204020203" pitchFamily="34" charset="0"/>
                      </a:endParaRPr>
                    </a:p>
                  </a:txBody>
                  <a:tcPr marL="45427" marR="45427" marT="0" marB="0"/>
                </a:tc>
                <a:extLst>
                  <a:ext uri="{0D108BD9-81ED-4DB2-BD59-A6C34878D82A}">
                    <a16:rowId xmlns:a16="http://schemas.microsoft.com/office/drawing/2014/main" val="3684347758"/>
                  </a:ext>
                </a:extLst>
              </a:tr>
            </a:tbl>
          </a:graphicData>
        </a:graphic>
      </p:graphicFrame>
    </p:spTree>
    <p:extLst>
      <p:ext uri="{BB962C8B-B14F-4D97-AF65-F5344CB8AC3E}">
        <p14:creationId xmlns:p14="http://schemas.microsoft.com/office/powerpoint/2010/main" val="2396728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19D453EC-8BD6-C4AE-805C-4624B94FFA49}"/>
            </a:ext>
          </a:extLst>
        </p:cNvPr>
        <p:cNvGrpSpPr/>
        <p:nvPr/>
      </p:nvGrpSpPr>
      <p:grpSpPr>
        <a:xfrm>
          <a:off x="0" y="0"/>
          <a:ext cx="0" cy="0"/>
          <a:chOff x="0" y="0"/>
          <a:chExt cx="0" cy="0"/>
        </a:xfrm>
      </p:grpSpPr>
      <p:sp>
        <p:nvSpPr>
          <p:cNvPr id="4" name="Google Shape;342;p19">
            <a:extLst>
              <a:ext uri="{FF2B5EF4-FFF2-40B4-BE49-F238E27FC236}">
                <a16:creationId xmlns:a16="http://schemas.microsoft.com/office/drawing/2014/main" id="{19FC57C7-5D81-ADF7-A40B-FF654530AED8}"/>
              </a:ext>
            </a:extLst>
          </p:cNvPr>
          <p:cNvSpPr txBox="1">
            <a:spLocks/>
          </p:cNvSpPr>
          <p:nvPr/>
        </p:nvSpPr>
        <p:spPr>
          <a:xfrm>
            <a:off x="1352550" y="210945"/>
            <a:ext cx="9917570" cy="60081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400" b="1" dirty="0"/>
              <a:t>Mandatory Compliances under RERA</a:t>
            </a:r>
          </a:p>
        </p:txBody>
      </p:sp>
      <p:graphicFrame>
        <p:nvGraphicFramePr>
          <p:cNvPr id="2" name="Table 1">
            <a:extLst>
              <a:ext uri="{FF2B5EF4-FFF2-40B4-BE49-F238E27FC236}">
                <a16:creationId xmlns:a16="http://schemas.microsoft.com/office/drawing/2014/main" id="{82D0E63E-112E-212B-5C35-6C22C39C8BF6}"/>
              </a:ext>
            </a:extLst>
          </p:cNvPr>
          <p:cNvGraphicFramePr>
            <a:graphicFrameLocks noGrp="1"/>
          </p:cNvGraphicFramePr>
          <p:nvPr/>
        </p:nvGraphicFramePr>
        <p:xfrm>
          <a:off x="323499" y="897016"/>
          <a:ext cx="11545002" cy="5618353"/>
        </p:xfrm>
        <a:graphic>
          <a:graphicData uri="http://schemas.openxmlformats.org/drawingml/2006/table">
            <a:tbl>
              <a:tblPr firstRow="1" firstCol="1" bandRow="1">
                <a:tableStyleId>{29390042-019D-49C1-83D5-C67D43DA1A87}</a:tableStyleId>
              </a:tblPr>
              <a:tblGrid>
                <a:gridCol w="1284648">
                  <a:extLst>
                    <a:ext uri="{9D8B030D-6E8A-4147-A177-3AD203B41FA5}">
                      <a16:colId xmlns:a16="http://schemas.microsoft.com/office/drawing/2014/main" val="2203207157"/>
                    </a:ext>
                  </a:extLst>
                </a:gridCol>
                <a:gridCol w="10260354">
                  <a:extLst>
                    <a:ext uri="{9D8B030D-6E8A-4147-A177-3AD203B41FA5}">
                      <a16:colId xmlns:a16="http://schemas.microsoft.com/office/drawing/2014/main" val="1569783400"/>
                    </a:ext>
                  </a:extLst>
                </a:gridCol>
              </a:tblGrid>
              <a:tr h="132454">
                <a:tc>
                  <a:txBody>
                    <a:bodyPr/>
                    <a:lstStyle/>
                    <a:p>
                      <a:pPr marL="457200" algn="ctr">
                        <a:lnSpc>
                          <a:spcPct val="115000"/>
                        </a:lnSpc>
                      </a:pPr>
                      <a:r>
                        <a:rPr lang="en-IN" sz="1600" kern="100" dirty="0">
                          <a:effectLst/>
                          <a:latin typeface="Garamond" panose="02020404030301010803" pitchFamily="18" charset="0"/>
                        </a:rPr>
                        <a:t>Section</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marL="457200" algn="ctr">
                        <a:lnSpc>
                          <a:spcPct val="115000"/>
                        </a:lnSpc>
                        <a:spcAft>
                          <a:spcPts val="800"/>
                        </a:spcAft>
                      </a:pPr>
                      <a:r>
                        <a:rPr lang="en-IN" sz="1600" kern="100" dirty="0">
                          <a:effectLst/>
                          <a:latin typeface="Garamond" panose="02020404030301010803" pitchFamily="18" charset="0"/>
                        </a:rPr>
                        <a:t>Provisions under the Act</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extLst>
                  <a:ext uri="{0D108BD9-81ED-4DB2-BD59-A6C34878D82A}">
                    <a16:rowId xmlns:a16="http://schemas.microsoft.com/office/drawing/2014/main" val="4032836459"/>
                  </a:ext>
                </a:extLst>
              </a:tr>
              <a:tr h="411072">
                <a:tc>
                  <a:txBody>
                    <a:bodyPr/>
                    <a:lstStyle/>
                    <a:p>
                      <a:pPr marL="457200" algn="ctr">
                        <a:lnSpc>
                          <a:spcPct val="115000"/>
                        </a:lnSpc>
                        <a:spcAft>
                          <a:spcPts val="800"/>
                        </a:spcAft>
                      </a:pPr>
                      <a:r>
                        <a:rPr lang="en-IN" sz="1600" kern="100" dirty="0">
                          <a:effectLst/>
                          <a:latin typeface="Garamond" panose="02020404030301010803" pitchFamily="18" charset="0"/>
                        </a:rPr>
                        <a:t>11(4)(d)</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algn="just">
                        <a:lnSpc>
                          <a:spcPct val="115000"/>
                        </a:lnSpc>
                        <a:spcAft>
                          <a:spcPts val="800"/>
                        </a:spcAft>
                      </a:pPr>
                      <a:r>
                        <a:rPr lang="en-IN" sz="1600" kern="100" dirty="0">
                          <a:effectLst/>
                          <a:latin typeface="Garamond" panose="02020404030301010803" pitchFamily="18" charset="0"/>
                        </a:rPr>
                        <a:t> responsible for providing - maintaining the essential services, on </a:t>
                      </a:r>
                      <a:r>
                        <a:rPr lang="en-IN" sz="1600" u="sng" kern="100" dirty="0">
                          <a:effectLst/>
                          <a:latin typeface="Garamond" panose="02020404030301010803" pitchFamily="18" charset="0"/>
                        </a:rPr>
                        <a:t>reasonable charges,</a:t>
                      </a:r>
                      <a:r>
                        <a:rPr lang="en-IN" sz="1600" kern="100" dirty="0">
                          <a:effectLst/>
                          <a:latin typeface="Garamond" panose="02020404030301010803" pitchFamily="18" charset="0"/>
                        </a:rPr>
                        <a:t> till the taking over of the maintenance of the project by the association of the allottees; </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extLst>
                  <a:ext uri="{0D108BD9-81ED-4DB2-BD59-A6C34878D82A}">
                    <a16:rowId xmlns:a16="http://schemas.microsoft.com/office/drawing/2014/main" val="3201412855"/>
                  </a:ext>
                </a:extLst>
              </a:tr>
              <a:tr h="756990">
                <a:tc>
                  <a:txBody>
                    <a:bodyPr/>
                    <a:lstStyle/>
                    <a:p>
                      <a:pPr marL="457200" algn="ctr">
                        <a:lnSpc>
                          <a:spcPct val="115000"/>
                        </a:lnSpc>
                        <a:spcAft>
                          <a:spcPts val="800"/>
                        </a:spcAft>
                      </a:pPr>
                      <a:r>
                        <a:rPr lang="en-IN" sz="1600" kern="100" dirty="0">
                          <a:effectLst/>
                          <a:latin typeface="Garamond" panose="02020404030301010803" pitchFamily="18" charset="0"/>
                        </a:rPr>
                        <a:t>11(4)(e)</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algn="just">
                        <a:lnSpc>
                          <a:spcPct val="115000"/>
                        </a:lnSpc>
                        <a:spcAft>
                          <a:spcPts val="800"/>
                        </a:spcAft>
                      </a:pPr>
                      <a:r>
                        <a:rPr lang="en-IN" sz="1600" u="sng" kern="100" dirty="0">
                          <a:effectLst/>
                          <a:latin typeface="Garamond" panose="02020404030301010803" pitchFamily="18" charset="0"/>
                        </a:rPr>
                        <a:t>enable the formation</a:t>
                      </a:r>
                      <a:r>
                        <a:rPr lang="en-IN" sz="1600" kern="100" dirty="0">
                          <a:effectLst/>
                          <a:latin typeface="Garamond" panose="02020404030301010803" pitchFamily="18" charset="0"/>
                        </a:rPr>
                        <a:t> of an association or society or co-operative society, as the case may be, of the allottees, or a federation of the same, under the laws applicable.</a:t>
                      </a:r>
                      <a:endParaRPr lang="en-IN" sz="1400" kern="100" dirty="0">
                        <a:effectLst/>
                        <a:latin typeface="Garamond" panose="02020404030301010803" pitchFamily="18" charset="0"/>
                      </a:endParaRPr>
                    </a:p>
                    <a:p>
                      <a:pPr algn="just">
                        <a:lnSpc>
                          <a:spcPct val="115000"/>
                        </a:lnSpc>
                        <a:spcAft>
                          <a:spcPts val="800"/>
                        </a:spcAft>
                      </a:pPr>
                      <a:r>
                        <a:rPr lang="en-IN" sz="1600" kern="100" dirty="0">
                          <a:effectLst/>
                          <a:latin typeface="Garamond" panose="02020404030301010803" pitchFamily="18" charset="0"/>
                        </a:rPr>
                        <a:t>(in case of absence of local laws, the association shall be formed within 3 months of majority allotments in the project)</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extLst>
                  <a:ext uri="{0D108BD9-81ED-4DB2-BD59-A6C34878D82A}">
                    <a16:rowId xmlns:a16="http://schemas.microsoft.com/office/drawing/2014/main" val="3029371095"/>
                  </a:ext>
                </a:extLst>
              </a:tr>
              <a:tr h="550381">
                <a:tc>
                  <a:txBody>
                    <a:bodyPr/>
                    <a:lstStyle/>
                    <a:p>
                      <a:pPr marL="457200" algn="ctr">
                        <a:lnSpc>
                          <a:spcPct val="115000"/>
                        </a:lnSpc>
                        <a:spcAft>
                          <a:spcPts val="800"/>
                        </a:spcAft>
                      </a:pPr>
                      <a:r>
                        <a:rPr lang="en-IN" sz="1600" kern="100" dirty="0">
                          <a:effectLst/>
                          <a:latin typeface="Garamond" panose="02020404030301010803" pitchFamily="18" charset="0"/>
                        </a:rPr>
                        <a:t>11(4)(e)</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algn="just">
                        <a:lnSpc>
                          <a:spcPct val="115000"/>
                        </a:lnSpc>
                        <a:spcAft>
                          <a:spcPts val="800"/>
                        </a:spcAft>
                      </a:pPr>
                      <a:r>
                        <a:rPr lang="en-IN" sz="1600" kern="100">
                          <a:effectLst/>
                          <a:latin typeface="Garamond" panose="02020404030301010803" pitchFamily="18" charset="0"/>
                        </a:rPr>
                        <a:t> execute a registered conveyance deed of the apartment, plot or building in favour of the allottee along with the undivided proportionate title in the common areas to the association of allottees or competent authority, as the case may be, as provided under section 17 of this Act</a:t>
                      </a:r>
                      <a:endParaRPr lang="en-IN" sz="1400" kern="10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extLst>
                  <a:ext uri="{0D108BD9-81ED-4DB2-BD59-A6C34878D82A}">
                    <a16:rowId xmlns:a16="http://schemas.microsoft.com/office/drawing/2014/main" val="3891298064"/>
                  </a:ext>
                </a:extLst>
              </a:tr>
              <a:tr h="549708">
                <a:tc>
                  <a:txBody>
                    <a:bodyPr/>
                    <a:lstStyle/>
                    <a:p>
                      <a:pPr marL="457200" algn="ctr">
                        <a:lnSpc>
                          <a:spcPct val="115000"/>
                        </a:lnSpc>
                        <a:spcAft>
                          <a:spcPts val="800"/>
                        </a:spcAft>
                      </a:pPr>
                      <a:r>
                        <a:rPr lang="en-IN" sz="1600" kern="100" dirty="0">
                          <a:effectLst/>
                          <a:latin typeface="Garamond" panose="02020404030301010803" pitchFamily="18" charset="0"/>
                        </a:rPr>
                        <a:t>11(4)(g)</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algn="just">
                        <a:lnSpc>
                          <a:spcPct val="115000"/>
                        </a:lnSpc>
                      </a:pPr>
                      <a:r>
                        <a:rPr lang="en-IN" sz="1600" kern="100" dirty="0">
                          <a:effectLst/>
                          <a:latin typeface="Garamond" panose="02020404030301010803" pitchFamily="18" charset="0"/>
                        </a:rPr>
                        <a:t>pay all outgoings until he transfers the physical possession of the real estate project to the allottee or the associations of allottees (a) Land Cost</a:t>
                      </a:r>
                    </a:p>
                    <a:p>
                      <a:pPr algn="just">
                        <a:lnSpc>
                          <a:spcPct val="115000"/>
                        </a:lnSpc>
                      </a:pPr>
                      <a:r>
                        <a:rPr lang="en-IN" sz="1600" kern="100" dirty="0">
                          <a:effectLst/>
                          <a:latin typeface="Garamond" panose="02020404030301010803" pitchFamily="18" charset="0"/>
                        </a:rPr>
                        <a:t>(b)    Ground Rent, (c)    Municipal Taxes, (d)    Water, (e)Electricity charges</a:t>
                      </a:r>
                    </a:p>
                    <a:p>
                      <a:pPr algn="just">
                        <a:lnSpc>
                          <a:spcPct val="115000"/>
                        </a:lnSpc>
                      </a:pPr>
                      <a:r>
                        <a:rPr lang="en-IN" sz="1600" kern="100" dirty="0">
                          <a:effectLst/>
                          <a:latin typeface="Garamond" panose="02020404030301010803" pitchFamily="18" charset="0"/>
                        </a:rPr>
                        <a:t>(f) Maintenance charges, (g) Mortgage loan, interest, (h)Any other liabilities</a:t>
                      </a:r>
                      <a:endParaRPr lang="en-IN" sz="1600" kern="100" dirty="0">
                        <a:effectLst/>
                        <a:latin typeface="Garamond" panose="02020404030301010803" pitchFamily="18" charset="0"/>
                        <a:ea typeface="Times New Roman" panose="02020603050405020304" pitchFamily="18" charset="0"/>
                        <a:cs typeface="Gautami" panose="020B0502040204020203" pitchFamily="34" charset="0"/>
                      </a:endParaRPr>
                    </a:p>
                  </a:txBody>
                  <a:tcPr marL="45427" marR="45427" marT="0" marB="0"/>
                </a:tc>
                <a:extLst>
                  <a:ext uri="{0D108BD9-81ED-4DB2-BD59-A6C34878D82A}">
                    <a16:rowId xmlns:a16="http://schemas.microsoft.com/office/drawing/2014/main" val="3795363330"/>
                  </a:ext>
                </a:extLst>
              </a:tr>
              <a:tr h="410399">
                <a:tc>
                  <a:txBody>
                    <a:bodyPr/>
                    <a:lstStyle/>
                    <a:p>
                      <a:pPr marL="457200" algn="ctr">
                        <a:lnSpc>
                          <a:spcPct val="115000"/>
                        </a:lnSpc>
                        <a:spcAft>
                          <a:spcPts val="800"/>
                        </a:spcAft>
                      </a:pPr>
                      <a:r>
                        <a:rPr lang="en-IN" sz="1600" kern="100" dirty="0">
                          <a:effectLst/>
                          <a:latin typeface="Garamond" panose="02020404030301010803" pitchFamily="18" charset="0"/>
                        </a:rPr>
                        <a:t>14</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algn="just">
                        <a:lnSpc>
                          <a:spcPct val="115000"/>
                        </a:lnSpc>
                      </a:pPr>
                      <a:r>
                        <a:rPr lang="en-IN" sz="1600" kern="100">
                          <a:effectLst/>
                          <a:latin typeface="Garamond" panose="02020404030301010803" pitchFamily="18" charset="0"/>
                        </a:rPr>
                        <a:t>Defect Liability Period of 5 Years from the date of handover of the possession of the apartment or the common areas to the association of allottees</a:t>
                      </a:r>
                      <a:endParaRPr lang="en-IN" sz="1600" kern="100">
                        <a:effectLst/>
                        <a:latin typeface="Garamond" panose="02020404030301010803" pitchFamily="18" charset="0"/>
                        <a:ea typeface="Times New Roman" panose="02020603050405020304" pitchFamily="18" charset="0"/>
                        <a:cs typeface="Gautami" panose="020B0502040204020203" pitchFamily="34" charset="0"/>
                      </a:endParaRPr>
                    </a:p>
                  </a:txBody>
                  <a:tcPr marL="45427" marR="45427" marT="0" marB="0"/>
                </a:tc>
                <a:extLst>
                  <a:ext uri="{0D108BD9-81ED-4DB2-BD59-A6C34878D82A}">
                    <a16:rowId xmlns:a16="http://schemas.microsoft.com/office/drawing/2014/main" val="320763730"/>
                  </a:ext>
                </a:extLst>
              </a:tr>
              <a:tr h="1106946">
                <a:tc>
                  <a:txBody>
                    <a:bodyPr/>
                    <a:lstStyle/>
                    <a:p>
                      <a:pPr marL="457200" algn="ctr">
                        <a:lnSpc>
                          <a:spcPct val="115000"/>
                        </a:lnSpc>
                        <a:spcAft>
                          <a:spcPts val="800"/>
                        </a:spcAft>
                      </a:pPr>
                      <a:r>
                        <a:rPr lang="en-IN" sz="1600" kern="100" dirty="0">
                          <a:effectLst/>
                          <a:latin typeface="Garamond" panose="02020404030301010803" pitchFamily="18" charset="0"/>
                        </a:rPr>
                        <a:t>17</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algn="just">
                        <a:lnSpc>
                          <a:spcPct val="115000"/>
                        </a:lnSpc>
                      </a:pPr>
                      <a:r>
                        <a:rPr lang="en-IN" sz="1600" kern="100" dirty="0">
                          <a:effectLst/>
                          <a:latin typeface="Garamond" panose="02020404030301010803" pitchFamily="18" charset="0"/>
                        </a:rPr>
                        <a:t>(a)    </a:t>
                      </a:r>
                      <a:r>
                        <a:rPr lang="en-IN" sz="1600" kern="100" spc="-5" dirty="0">
                          <a:effectLst/>
                          <a:latin typeface="Garamond" panose="02020404030301010803" pitchFamily="18" charset="0"/>
                        </a:rPr>
                        <a:t>execut</a:t>
                      </a:r>
                      <a:r>
                        <a:rPr lang="en-IN" sz="1600" kern="100" dirty="0">
                          <a:effectLst/>
                          <a:latin typeface="Garamond" panose="02020404030301010803" pitchFamily="18" charset="0"/>
                        </a:rPr>
                        <a:t>e</a:t>
                      </a:r>
                      <a:r>
                        <a:rPr lang="en-IN" sz="1600" kern="100" spc="100" dirty="0">
                          <a:effectLst/>
                          <a:latin typeface="Garamond" panose="02020404030301010803" pitchFamily="18" charset="0"/>
                        </a:rPr>
                        <a:t> </a:t>
                      </a:r>
                      <a:r>
                        <a:rPr lang="en-IN" sz="1600" kern="100" dirty="0">
                          <a:effectLst/>
                          <a:latin typeface="Garamond" panose="02020404030301010803" pitchFamily="18" charset="0"/>
                        </a:rPr>
                        <a:t>a</a:t>
                      </a:r>
                      <a:r>
                        <a:rPr lang="en-IN" sz="1600" kern="100" spc="100" dirty="0">
                          <a:effectLst/>
                          <a:latin typeface="Garamond" panose="02020404030301010803" pitchFamily="18" charset="0"/>
                        </a:rPr>
                        <a:t> </a:t>
                      </a:r>
                      <a:r>
                        <a:rPr lang="en-IN" sz="1600" kern="100" spc="-5" dirty="0">
                          <a:effectLst/>
                          <a:latin typeface="Garamond" panose="02020404030301010803" pitchFamily="18" charset="0"/>
                        </a:rPr>
                        <a:t>registere</a:t>
                      </a:r>
                      <a:r>
                        <a:rPr lang="en-IN" sz="1600" kern="100" dirty="0">
                          <a:effectLst/>
                          <a:latin typeface="Garamond" panose="02020404030301010803" pitchFamily="18" charset="0"/>
                        </a:rPr>
                        <a:t>d</a:t>
                      </a:r>
                      <a:r>
                        <a:rPr lang="en-IN" sz="1600" kern="100" spc="100" dirty="0">
                          <a:effectLst/>
                          <a:latin typeface="Garamond" panose="02020404030301010803" pitchFamily="18" charset="0"/>
                        </a:rPr>
                        <a:t> </a:t>
                      </a:r>
                      <a:r>
                        <a:rPr lang="en-IN" sz="1600" kern="100" spc="-5" dirty="0">
                          <a:effectLst/>
                          <a:latin typeface="Garamond" panose="02020404030301010803" pitchFamily="18" charset="0"/>
                        </a:rPr>
                        <a:t>conveyanc</a:t>
                      </a:r>
                      <a:r>
                        <a:rPr lang="en-IN" sz="1600" kern="100" dirty="0">
                          <a:effectLst/>
                          <a:latin typeface="Garamond" panose="02020404030301010803" pitchFamily="18" charset="0"/>
                        </a:rPr>
                        <a:t>e</a:t>
                      </a:r>
                      <a:r>
                        <a:rPr lang="en-IN" sz="1600" kern="100" spc="100" dirty="0">
                          <a:effectLst/>
                          <a:latin typeface="Garamond" panose="02020404030301010803" pitchFamily="18" charset="0"/>
                        </a:rPr>
                        <a:t> </a:t>
                      </a:r>
                      <a:r>
                        <a:rPr lang="en-IN" sz="1600" kern="100" spc="-5" dirty="0">
                          <a:effectLst/>
                          <a:latin typeface="Garamond" panose="02020404030301010803" pitchFamily="18" charset="0"/>
                        </a:rPr>
                        <a:t>dee</a:t>
                      </a:r>
                      <a:r>
                        <a:rPr lang="en-IN" sz="1600" kern="100" dirty="0">
                          <a:effectLst/>
                          <a:latin typeface="Garamond" panose="02020404030301010803" pitchFamily="18" charset="0"/>
                        </a:rPr>
                        <a:t>d</a:t>
                      </a:r>
                      <a:r>
                        <a:rPr lang="en-IN" sz="1600" kern="100" spc="100" dirty="0">
                          <a:effectLst/>
                          <a:latin typeface="Garamond" panose="02020404030301010803" pitchFamily="18" charset="0"/>
                        </a:rPr>
                        <a:t> </a:t>
                      </a:r>
                      <a:r>
                        <a:rPr lang="en-IN" sz="1600" kern="100" spc="-5" dirty="0">
                          <a:effectLst/>
                          <a:latin typeface="Garamond" panose="02020404030301010803" pitchFamily="18" charset="0"/>
                        </a:rPr>
                        <a:t>i</a:t>
                      </a:r>
                      <a:r>
                        <a:rPr lang="en-IN" sz="1600" kern="100" dirty="0">
                          <a:effectLst/>
                          <a:latin typeface="Garamond" panose="02020404030301010803" pitchFamily="18" charset="0"/>
                        </a:rPr>
                        <a:t>n</a:t>
                      </a:r>
                      <a:r>
                        <a:rPr lang="en-IN" sz="1600" kern="100" spc="100" dirty="0">
                          <a:effectLst/>
                          <a:latin typeface="Garamond" panose="02020404030301010803" pitchFamily="18" charset="0"/>
                        </a:rPr>
                        <a:t> </a:t>
                      </a:r>
                      <a:r>
                        <a:rPr lang="en-IN" sz="1600" kern="100" spc="-5" dirty="0">
                          <a:effectLst/>
                          <a:latin typeface="Garamond" panose="02020404030301010803" pitchFamily="18" charset="0"/>
                        </a:rPr>
                        <a:t>favou</a:t>
                      </a:r>
                      <a:r>
                        <a:rPr lang="en-IN" sz="1600" kern="100" dirty="0">
                          <a:effectLst/>
                          <a:latin typeface="Garamond" panose="02020404030301010803" pitchFamily="18" charset="0"/>
                        </a:rPr>
                        <a:t>r</a:t>
                      </a:r>
                      <a:r>
                        <a:rPr lang="en-IN" sz="1600" kern="100" spc="100" dirty="0">
                          <a:effectLst/>
                          <a:latin typeface="Garamond" panose="02020404030301010803" pitchFamily="18" charset="0"/>
                        </a:rPr>
                        <a:t> </a:t>
                      </a:r>
                      <a:r>
                        <a:rPr lang="en-IN" sz="1600" kern="100" spc="-5" dirty="0">
                          <a:effectLst/>
                          <a:latin typeface="Garamond" panose="02020404030301010803" pitchFamily="18" charset="0"/>
                        </a:rPr>
                        <a:t>o</a:t>
                      </a:r>
                      <a:r>
                        <a:rPr lang="en-IN" sz="1600" kern="100" dirty="0">
                          <a:effectLst/>
                          <a:latin typeface="Garamond" panose="02020404030301010803" pitchFamily="18" charset="0"/>
                        </a:rPr>
                        <a:t>f</a:t>
                      </a:r>
                      <a:r>
                        <a:rPr lang="en-IN" sz="1600" kern="100" spc="100" dirty="0">
                          <a:effectLst/>
                          <a:latin typeface="Garamond" panose="02020404030301010803" pitchFamily="18" charset="0"/>
                        </a:rPr>
                        <a:t> </a:t>
                      </a:r>
                      <a:r>
                        <a:rPr lang="en-IN" sz="1600" kern="100" spc="-5" dirty="0">
                          <a:effectLst/>
                          <a:latin typeface="Garamond" panose="02020404030301010803" pitchFamily="18" charset="0"/>
                        </a:rPr>
                        <a:t>the allotte</a:t>
                      </a:r>
                      <a:r>
                        <a:rPr lang="en-IN" sz="1600" kern="100" dirty="0">
                          <a:effectLst/>
                          <a:latin typeface="Garamond" panose="02020404030301010803" pitchFamily="18" charset="0"/>
                        </a:rPr>
                        <a:t>e</a:t>
                      </a:r>
                      <a:r>
                        <a:rPr lang="en-IN" sz="1600" kern="100" spc="-30" dirty="0">
                          <a:effectLst/>
                          <a:latin typeface="Garamond" panose="02020404030301010803" pitchFamily="18" charset="0"/>
                        </a:rPr>
                        <a:t> </a:t>
                      </a:r>
                      <a:r>
                        <a:rPr lang="en-IN" sz="1600" kern="100" spc="-5" dirty="0">
                          <a:effectLst/>
                          <a:latin typeface="Garamond" panose="02020404030301010803" pitchFamily="18" charset="0"/>
                        </a:rPr>
                        <a:t>alon</a:t>
                      </a:r>
                      <a:r>
                        <a:rPr lang="en-IN" sz="1600" kern="100" dirty="0">
                          <a:effectLst/>
                          <a:latin typeface="Garamond" panose="02020404030301010803" pitchFamily="18" charset="0"/>
                        </a:rPr>
                        <a:t>g</a:t>
                      </a:r>
                      <a:r>
                        <a:rPr lang="en-IN" sz="1600" kern="100" spc="-25" dirty="0">
                          <a:effectLst/>
                          <a:latin typeface="Garamond" panose="02020404030301010803" pitchFamily="18" charset="0"/>
                        </a:rPr>
                        <a:t> </a:t>
                      </a:r>
                      <a:r>
                        <a:rPr lang="en-IN" sz="1600" kern="100" spc="-5" dirty="0">
                          <a:effectLst/>
                          <a:latin typeface="Garamond" panose="02020404030301010803" pitchFamily="18" charset="0"/>
                        </a:rPr>
                        <a:t>wit</a:t>
                      </a:r>
                      <a:r>
                        <a:rPr lang="en-IN" sz="1600" kern="100" dirty="0">
                          <a:effectLst/>
                          <a:latin typeface="Garamond" panose="02020404030301010803" pitchFamily="18" charset="0"/>
                        </a:rPr>
                        <a:t>h</a:t>
                      </a:r>
                      <a:r>
                        <a:rPr lang="en-IN" sz="1600" kern="100" spc="-30" dirty="0">
                          <a:effectLst/>
                          <a:latin typeface="Garamond" panose="02020404030301010803" pitchFamily="18" charset="0"/>
                        </a:rPr>
                        <a:t> </a:t>
                      </a:r>
                      <a:r>
                        <a:rPr lang="en-IN" sz="1600" kern="100" spc="-5" dirty="0">
                          <a:effectLst/>
                          <a:latin typeface="Garamond" panose="02020404030301010803" pitchFamily="18" charset="0"/>
                        </a:rPr>
                        <a:t>th</a:t>
                      </a:r>
                      <a:r>
                        <a:rPr lang="en-IN" sz="1600" kern="100" dirty="0">
                          <a:effectLst/>
                          <a:latin typeface="Garamond" panose="02020404030301010803" pitchFamily="18" charset="0"/>
                        </a:rPr>
                        <a:t>e</a:t>
                      </a:r>
                      <a:r>
                        <a:rPr lang="en-IN" sz="1600" kern="100" spc="-25" dirty="0">
                          <a:effectLst/>
                          <a:latin typeface="Garamond" panose="02020404030301010803" pitchFamily="18" charset="0"/>
                        </a:rPr>
                        <a:t> </a:t>
                      </a:r>
                      <a:r>
                        <a:rPr lang="en-IN" sz="1600" kern="100" spc="-5" dirty="0">
                          <a:effectLst/>
                          <a:latin typeface="Garamond" panose="02020404030301010803" pitchFamily="18" charset="0"/>
                        </a:rPr>
                        <a:t>undivide</a:t>
                      </a:r>
                      <a:r>
                        <a:rPr lang="en-IN" sz="1600" kern="100" dirty="0">
                          <a:effectLst/>
                          <a:latin typeface="Garamond" panose="02020404030301010803" pitchFamily="18" charset="0"/>
                        </a:rPr>
                        <a:t>d</a:t>
                      </a:r>
                      <a:r>
                        <a:rPr lang="en-IN" sz="1600" kern="100" spc="-30" dirty="0">
                          <a:effectLst/>
                          <a:latin typeface="Garamond" panose="02020404030301010803" pitchFamily="18" charset="0"/>
                        </a:rPr>
                        <a:t> </a:t>
                      </a:r>
                      <a:r>
                        <a:rPr lang="en-IN" sz="1600" kern="100" spc="-5" dirty="0">
                          <a:effectLst/>
                          <a:latin typeface="Garamond" panose="02020404030301010803" pitchFamily="18" charset="0"/>
                        </a:rPr>
                        <a:t>proportionat</a:t>
                      </a:r>
                      <a:r>
                        <a:rPr lang="en-IN" sz="1600" kern="100" dirty="0">
                          <a:effectLst/>
                          <a:latin typeface="Garamond" panose="02020404030301010803" pitchFamily="18" charset="0"/>
                        </a:rPr>
                        <a:t>e</a:t>
                      </a:r>
                      <a:r>
                        <a:rPr lang="en-IN" sz="1600" kern="100" spc="-25" dirty="0">
                          <a:effectLst/>
                          <a:latin typeface="Garamond" panose="02020404030301010803" pitchFamily="18" charset="0"/>
                        </a:rPr>
                        <a:t> </a:t>
                      </a:r>
                      <a:r>
                        <a:rPr lang="en-IN" sz="1600" kern="100" spc="-5" dirty="0">
                          <a:effectLst/>
                          <a:latin typeface="Garamond" panose="02020404030301010803" pitchFamily="18" charset="0"/>
                        </a:rPr>
                        <a:t>titl</a:t>
                      </a:r>
                      <a:r>
                        <a:rPr lang="en-IN" sz="1600" kern="100" dirty="0">
                          <a:effectLst/>
                          <a:latin typeface="Garamond" panose="02020404030301010803" pitchFamily="18" charset="0"/>
                        </a:rPr>
                        <a:t>e</a:t>
                      </a:r>
                      <a:r>
                        <a:rPr lang="en-IN" sz="1600" kern="100" spc="-25" dirty="0">
                          <a:effectLst/>
                          <a:latin typeface="Garamond" panose="02020404030301010803" pitchFamily="18" charset="0"/>
                        </a:rPr>
                        <a:t> </a:t>
                      </a:r>
                      <a:r>
                        <a:rPr lang="en-IN" sz="1600" kern="100" spc="-5" dirty="0">
                          <a:effectLst/>
                          <a:latin typeface="Garamond" panose="02020404030301010803" pitchFamily="18" charset="0"/>
                        </a:rPr>
                        <a:t>i</a:t>
                      </a:r>
                      <a:r>
                        <a:rPr lang="en-IN" sz="1600" kern="100" dirty="0">
                          <a:effectLst/>
                          <a:latin typeface="Garamond" panose="02020404030301010803" pitchFamily="18" charset="0"/>
                        </a:rPr>
                        <a:t>n</a:t>
                      </a:r>
                      <a:r>
                        <a:rPr lang="en-IN" sz="1600" kern="100" spc="-30" dirty="0">
                          <a:effectLst/>
                          <a:latin typeface="Garamond" panose="02020404030301010803" pitchFamily="18" charset="0"/>
                        </a:rPr>
                        <a:t> </a:t>
                      </a:r>
                      <a:r>
                        <a:rPr lang="en-IN" sz="1600" kern="100" spc="-5" dirty="0">
                          <a:effectLst/>
                          <a:latin typeface="Garamond" panose="02020404030301010803" pitchFamily="18" charset="0"/>
                        </a:rPr>
                        <a:t>th</a:t>
                      </a:r>
                      <a:r>
                        <a:rPr lang="en-IN" sz="1600" kern="100" dirty="0">
                          <a:effectLst/>
                          <a:latin typeface="Garamond" panose="02020404030301010803" pitchFamily="18" charset="0"/>
                        </a:rPr>
                        <a:t>e</a:t>
                      </a:r>
                      <a:r>
                        <a:rPr lang="en-IN" sz="1600" kern="100" spc="-25" dirty="0">
                          <a:effectLst/>
                          <a:latin typeface="Garamond" panose="02020404030301010803" pitchFamily="18" charset="0"/>
                        </a:rPr>
                        <a:t> </a:t>
                      </a:r>
                      <a:r>
                        <a:rPr lang="en-IN" sz="1600" kern="100" spc="-5" dirty="0">
                          <a:effectLst/>
                          <a:latin typeface="Garamond" panose="02020404030301010803" pitchFamily="18" charset="0"/>
                        </a:rPr>
                        <a:t>commo</a:t>
                      </a:r>
                      <a:r>
                        <a:rPr lang="en-IN" sz="1600" kern="100" dirty="0">
                          <a:effectLst/>
                          <a:latin typeface="Garamond" panose="02020404030301010803" pitchFamily="18" charset="0"/>
                        </a:rPr>
                        <a:t>n</a:t>
                      </a:r>
                      <a:r>
                        <a:rPr lang="en-IN" sz="1600" kern="100" spc="-30" dirty="0">
                          <a:effectLst/>
                          <a:latin typeface="Garamond" panose="02020404030301010803" pitchFamily="18" charset="0"/>
                        </a:rPr>
                        <a:t> </a:t>
                      </a:r>
                      <a:r>
                        <a:rPr lang="en-IN" sz="1600" kern="100" spc="-5" dirty="0">
                          <a:effectLst/>
                          <a:latin typeface="Garamond" panose="02020404030301010803" pitchFamily="18" charset="0"/>
                        </a:rPr>
                        <a:t>area</a:t>
                      </a:r>
                      <a:r>
                        <a:rPr lang="en-IN" sz="1600" kern="100" dirty="0">
                          <a:effectLst/>
                          <a:latin typeface="Garamond" panose="02020404030301010803" pitchFamily="18" charset="0"/>
                        </a:rPr>
                        <a:t>s</a:t>
                      </a:r>
                      <a:r>
                        <a:rPr lang="en-IN" sz="1600" kern="100" spc="-25" dirty="0">
                          <a:effectLst/>
                          <a:latin typeface="Garamond" panose="02020404030301010803" pitchFamily="18" charset="0"/>
                        </a:rPr>
                        <a:t> </a:t>
                      </a:r>
                      <a:r>
                        <a:rPr lang="en-IN" sz="1600" kern="100" spc="-5" dirty="0">
                          <a:effectLst/>
                          <a:latin typeface="Garamond" panose="02020404030301010803" pitchFamily="18" charset="0"/>
                        </a:rPr>
                        <a:t>t</a:t>
                      </a:r>
                      <a:r>
                        <a:rPr lang="en-IN" sz="1600" kern="100" dirty="0">
                          <a:effectLst/>
                          <a:latin typeface="Garamond" panose="02020404030301010803" pitchFamily="18" charset="0"/>
                        </a:rPr>
                        <a:t>o</a:t>
                      </a:r>
                      <a:r>
                        <a:rPr lang="en-IN" sz="1600" kern="100" spc="-30" dirty="0">
                          <a:effectLst/>
                          <a:latin typeface="Garamond" panose="02020404030301010803" pitchFamily="18" charset="0"/>
                        </a:rPr>
                        <a:t> </a:t>
                      </a:r>
                      <a:r>
                        <a:rPr lang="en-IN" sz="1600" kern="100" spc="-5" dirty="0">
                          <a:effectLst/>
                          <a:latin typeface="Garamond" panose="02020404030301010803" pitchFamily="18" charset="0"/>
                        </a:rPr>
                        <a:t>th</a:t>
                      </a:r>
                      <a:r>
                        <a:rPr lang="en-IN" sz="1600" kern="100" dirty="0">
                          <a:effectLst/>
                          <a:latin typeface="Garamond" panose="02020404030301010803" pitchFamily="18" charset="0"/>
                        </a:rPr>
                        <a:t>e</a:t>
                      </a:r>
                      <a:r>
                        <a:rPr lang="en-IN" sz="1600" kern="100" spc="-25" dirty="0">
                          <a:effectLst/>
                          <a:latin typeface="Garamond" panose="02020404030301010803" pitchFamily="18" charset="0"/>
                        </a:rPr>
                        <a:t> </a:t>
                      </a:r>
                      <a:r>
                        <a:rPr lang="en-IN" sz="1600" kern="100" spc="-5" dirty="0">
                          <a:effectLst/>
                          <a:latin typeface="Garamond" panose="02020404030301010803" pitchFamily="18" charset="0"/>
                        </a:rPr>
                        <a:t>association o</a:t>
                      </a:r>
                      <a:r>
                        <a:rPr lang="en-IN" sz="1600" kern="100" dirty="0">
                          <a:effectLst/>
                          <a:latin typeface="Garamond" panose="02020404030301010803" pitchFamily="18" charset="0"/>
                        </a:rPr>
                        <a:t>f</a:t>
                      </a:r>
                      <a:r>
                        <a:rPr lang="en-IN" sz="1600" kern="100" spc="-10" dirty="0">
                          <a:effectLst/>
                          <a:latin typeface="Garamond" panose="02020404030301010803" pitchFamily="18" charset="0"/>
                        </a:rPr>
                        <a:t> </a:t>
                      </a:r>
                      <a:r>
                        <a:rPr lang="en-IN" sz="1600" kern="100" spc="-5" dirty="0">
                          <a:effectLst/>
                          <a:latin typeface="Garamond" panose="02020404030301010803" pitchFamily="18" charset="0"/>
                        </a:rPr>
                        <a:t>th</a:t>
                      </a:r>
                      <a:r>
                        <a:rPr lang="en-IN" sz="1600" kern="100" dirty="0">
                          <a:effectLst/>
                          <a:latin typeface="Garamond" panose="02020404030301010803" pitchFamily="18" charset="0"/>
                        </a:rPr>
                        <a:t>e</a:t>
                      </a:r>
                      <a:r>
                        <a:rPr lang="en-IN" sz="1600" kern="100" spc="-5" dirty="0">
                          <a:effectLst/>
                          <a:latin typeface="Garamond" panose="02020404030301010803" pitchFamily="18" charset="0"/>
                        </a:rPr>
                        <a:t> allottee</a:t>
                      </a:r>
                      <a:r>
                        <a:rPr lang="en-IN" sz="1600" kern="100" dirty="0">
                          <a:effectLst/>
                          <a:latin typeface="Garamond" panose="02020404030301010803" pitchFamily="18" charset="0"/>
                        </a:rPr>
                        <a:t>s</a:t>
                      </a:r>
                      <a:r>
                        <a:rPr lang="en-IN" sz="1600" kern="100" spc="-5" dirty="0">
                          <a:effectLst/>
                          <a:latin typeface="Garamond" panose="02020404030301010803" pitchFamily="18" charset="0"/>
                        </a:rPr>
                        <a:t> o</a:t>
                      </a:r>
                      <a:r>
                        <a:rPr lang="en-IN" sz="1600" kern="100" dirty="0">
                          <a:effectLst/>
                          <a:latin typeface="Garamond" panose="02020404030301010803" pitchFamily="18" charset="0"/>
                        </a:rPr>
                        <a:t>r</a:t>
                      </a:r>
                      <a:r>
                        <a:rPr lang="en-IN" sz="1600" kern="100" spc="-5" dirty="0">
                          <a:effectLst/>
                          <a:latin typeface="Garamond" panose="02020404030301010803" pitchFamily="18" charset="0"/>
                        </a:rPr>
                        <a:t> th</a:t>
                      </a:r>
                      <a:r>
                        <a:rPr lang="en-IN" sz="1600" kern="100" dirty="0">
                          <a:effectLst/>
                          <a:latin typeface="Garamond" panose="02020404030301010803" pitchFamily="18" charset="0"/>
                        </a:rPr>
                        <a:t>e</a:t>
                      </a:r>
                      <a:r>
                        <a:rPr lang="en-IN" sz="1600" kern="100" spc="-5" dirty="0">
                          <a:effectLst/>
                          <a:latin typeface="Garamond" panose="02020404030301010803" pitchFamily="18" charset="0"/>
                        </a:rPr>
                        <a:t> competen</a:t>
                      </a:r>
                      <a:r>
                        <a:rPr lang="en-IN" sz="1600" kern="100" dirty="0">
                          <a:effectLst/>
                          <a:latin typeface="Garamond" panose="02020404030301010803" pitchFamily="18" charset="0"/>
                        </a:rPr>
                        <a:t>t</a:t>
                      </a:r>
                      <a:r>
                        <a:rPr lang="en-IN" sz="1600" kern="100" spc="-5" dirty="0">
                          <a:effectLst/>
                          <a:latin typeface="Garamond" panose="02020404030301010803" pitchFamily="18" charset="0"/>
                        </a:rPr>
                        <a:t> authorit</a:t>
                      </a:r>
                      <a:r>
                        <a:rPr lang="en-IN" sz="1600" kern="100" spc="-55" dirty="0">
                          <a:effectLst/>
                          <a:latin typeface="Garamond" panose="02020404030301010803" pitchFamily="18" charset="0"/>
                        </a:rPr>
                        <a:t>y</a:t>
                      </a:r>
                      <a:r>
                        <a:rPr lang="en-IN" sz="1600" kern="100" dirty="0">
                          <a:effectLst/>
                          <a:latin typeface="Garamond" panose="02020404030301010803" pitchFamily="18" charset="0"/>
                        </a:rPr>
                        <a:t>,</a:t>
                      </a:r>
                    </a:p>
                    <a:p>
                      <a:pPr algn="just">
                        <a:lnSpc>
                          <a:spcPct val="115000"/>
                        </a:lnSpc>
                      </a:pPr>
                      <a:r>
                        <a:rPr lang="en-IN" sz="1600" kern="100" dirty="0">
                          <a:effectLst/>
                          <a:latin typeface="Garamond" panose="02020404030301010803" pitchFamily="18" charset="0"/>
                        </a:rPr>
                        <a:t>(b)    </a:t>
                      </a:r>
                      <a:r>
                        <a:rPr lang="en-IN" sz="1600" kern="100" spc="-5" dirty="0">
                          <a:effectLst/>
                          <a:latin typeface="Garamond" panose="02020404030301010803" pitchFamily="18" charset="0"/>
                        </a:rPr>
                        <a:t>han</a:t>
                      </a:r>
                      <a:r>
                        <a:rPr lang="en-IN" sz="1600" kern="100" dirty="0">
                          <a:effectLst/>
                          <a:latin typeface="Garamond" panose="02020404030301010803" pitchFamily="18" charset="0"/>
                        </a:rPr>
                        <a:t>d</a:t>
                      </a:r>
                      <a:r>
                        <a:rPr lang="en-IN" sz="1600" kern="100" spc="-5" dirty="0">
                          <a:effectLst/>
                          <a:latin typeface="Garamond" panose="02020404030301010803" pitchFamily="18" charset="0"/>
                        </a:rPr>
                        <a:t> ove</a:t>
                      </a:r>
                      <a:r>
                        <a:rPr lang="en-IN" sz="1600" kern="100" dirty="0">
                          <a:effectLst/>
                          <a:latin typeface="Garamond" panose="02020404030301010803" pitchFamily="18" charset="0"/>
                        </a:rPr>
                        <a:t>r</a:t>
                      </a:r>
                      <a:r>
                        <a:rPr lang="en-IN" sz="1600" kern="100" spc="-10" dirty="0">
                          <a:effectLst/>
                          <a:latin typeface="Garamond" panose="02020404030301010803" pitchFamily="18" charset="0"/>
                        </a:rPr>
                        <a:t> </a:t>
                      </a:r>
                      <a:r>
                        <a:rPr lang="en-IN" sz="1600" kern="100" spc="-5" dirty="0">
                          <a:effectLst/>
                          <a:latin typeface="Garamond" panose="02020404030301010803" pitchFamily="18" charset="0"/>
                        </a:rPr>
                        <a:t>th</a:t>
                      </a:r>
                      <a:r>
                        <a:rPr lang="en-IN" sz="1600" kern="100" dirty="0">
                          <a:effectLst/>
                          <a:latin typeface="Garamond" panose="02020404030301010803" pitchFamily="18" charset="0"/>
                        </a:rPr>
                        <a:t>e</a:t>
                      </a:r>
                      <a:r>
                        <a:rPr lang="en-IN" sz="1600" kern="100" spc="-5" dirty="0">
                          <a:effectLst/>
                          <a:latin typeface="Garamond" panose="02020404030301010803" pitchFamily="18" charset="0"/>
                        </a:rPr>
                        <a:t> physical possessio</a:t>
                      </a:r>
                      <a:r>
                        <a:rPr lang="en-IN" sz="1600" kern="100" dirty="0">
                          <a:effectLst/>
                          <a:latin typeface="Garamond" panose="02020404030301010803" pitchFamily="18" charset="0"/>
                        </a:rPr>
                        <a:t>n</a:t>
                      </a:r>
                      <a:r>
                        <a:rPr lang="en-IN" sz="1600" kern="100" spc="45" dirty="0">
                          <a:effectLst/>
                          <a:latin typeface="Garamond" panose="02020404030301010803" pitchFamily="18" charset="0"/>
                        </a:rPr>
                        <a:t> </a:t>
                      </a:r>
                      <a:r>
                        <a:rPr lang="en-IN" sz="1600" kern="100" spc="-5" dirty="0">
                          <a:effectLst/>
                          <a:latin typeface="Garamond" panose="02020404030301010803" pitchFamily="18" charset="0"/>
                        </a:rPr>
                        <a:t>o</a:t>
                      </a:r>
                      <a:r>
                        <a:rPr lang="en-IN" sz="1600" kern="100" dirty="0">
                          <a:effectLst/>
                          <a:latin typeface="Garamond" panose="02020404030301010803" pitchFamily="18" charset="0"/>
                        </a:rPr>
                        <a:t>f</a:t>
                      </a:r>
                      <a:r>
                        <a:rPr lang="en-IN" sz="1600" kern="100" spc="50" dirty="0">
                          <a:effectLst/>
                          <a:latin typeface="Garamond" panose="02020404030301010803" pitchFamily="18" charset="0"/>
                        </a:rPr>
                        <a:t> </a:t>
                      </a:r>
                      <a:r>
                        <a:rPr lang="en-IN" sz="1600" kern="100" spc="-5" dirty="0">
                          <a:effectLst/>
                          <a:latin typeface="Garamond" panose="02020404030301010803" pitchFamily="18" charset="0"/>
                        </a:rPr>
                        <a:t>th</a:t>
                      </a:r>
                      <a:r>
                        <a:rPr lang="en-IN" sz="1600" kern="100" dirty="0">
                          <a:effectLst/>
                          <a:latin typeface="Garamond" panose="02020404030301010803" pitchFamily="18" charset="0"/>
                        </a:rPr>
                        <a:t>e</a:t>
                      </a:r>
                      <a:r>
                        <a:rPr lang="en-IN" sz="1600" kern="100" spc="50" dirty="0">
                          <a:effectLst/>
                          <a:latin typeface="Garamond" panose="02020404030301010803" pitchFamily="18" charset="0"/>
                        </a:rPr>
                        <a:t> </a:t>
                      </a:r>
                      <a:r>
                        <a:rPr lang="en-IN" sz="1600" kern="100" spc="-5" dirty="0">
                          <a:effectLst/>
                          <a:latin typeface="Garamond" panose="02020404030301010803" pitchFamily="18" charset="0"/>
                        </a:rPr>
                        <a:t>plot</a:t>
                      </a:r>
                      <a:r>
                        <a:rPr lang="en-IN" sz="1600" kern="100" dirty="0">
                          <a:effectLst/>
                          <a:latin typeface="Garamond" panose="02020404030301010803" pitchFamily="18" charset="0"/>
                        </a:rPr>
                        <a:t>,</a:t>
                      </a:r>
                      <a:r>
                        <a:rPr lang="en-IN" sz="1600" kern="100" spc="50" dirty="0">
                          <a:effectLst/>
                          <a:latin typeface="Garamond" panose="02020404030301010803" pitchFamily="18" charset="0"/>
                        </a:rPr>
                        <a:t> </a:t>
                      </a:r>
                      <a:r>
                        <a:rPr lang="en-IN" sz="1600" kern="100" spc="-5" dirty="0">
                          <a:effectLst/>
                          <a:latin typeface="Garamond" panose="02020404030301010803" pitchFamily="18" charset="0"/>
                        </a:rPr>
                        <a:t>apartmen</a:t>
                      </a:r>
                      <a:r>
                        <a:rPr lang="en-IN" sz="1600" kern="100" dirty="0">
                          <a:effectLst/>
                          <a:latin typeface="Garamond" panose="02020404030301010803" pitchFamily="18" charset="0"/>
                        </a:rPr>
                        <a:t>t</a:t>
                      </a:r>
                      <a:r>
                        <a:rPr lang="en-IN" sz="1600" kern="100" spc="50" dirty="0">
                          <a:effectLst/>
                          <a:latin typeface="Garamond" panose="02020404030301010803" pitchFamily="18" charset="0"/>
                        </a:rPr>
                        <a:t> </a:t>
                      </a:r>
                      <a:r>
                        <a:rPr lang="en-IN" sz="1600" kern="100" spc="-5" dirty="0">
                          <a:effectLst/>
                          <a:latin typeface="Garamond" panose="02020404030301010803" pitchFamily="18" charset="0"/>
                        </a:rPr>
                        <a:t>o</a:t>
                      </a:r>
                      <a:r>
                        <a:rPr lang="en-IN" sz="1600" kern="100" dirty="0">
                          <a:effectLst/>
                          <a:latin typeface="Garamond" panose="02020404030301010803" pitchFamily="18" charset="0"/>
                        </a:rPr>
                        <a:t>f</a:t>
                      </a:r>
                      <a:r>
                        <a:rPr lang="en-IN" sz="1600" kern="100" spc="50" dirty="0">
                          <a:effectLst/>
                          <a:latin typeface="Garamond" panose="02020404030301010803" pitchFamily="18" charset="0"/>
                        </a:rPr>
                        <a:t> </a:t>
                      </a:r>
                      <a:r>
                        <a:rPr lang="en-IN" sz="1600" kern="100" spc="-5" dirty="0">
                          <a:effectLst/>
                          <a:latin typeface="Garamond" panose="02020404030301010803" pitchFamily="18" charset="0"/>
                        </a:rPr>
                        <a:t>building</a:t>
                      </a:r>
                      <a:r>
                        <a:rPr lang="en-IN" sz="1600" kern="100" dirty="0">
                          <a:effectLst/>
                          <a:latin typeface="Garamond" panose="02020404030301010803" pitchFamily="18" charset="0"/>
                        </a:rPr>
                        <a:t>,</a:t>
                      </a:r>
                      <a:r>
                        <a:rPr lang="en-IN" sz="1600" kern="100" spc="55" dirty="0">
                          <a:effectLst/>
                          <a:latin typeface="Garamond" panose="02020404030301010803" pitchFamily="18" charset="0"/>
                        </a:rPr>
                        <a:t> </a:t>
                      </a:r>
                      <a:r>
                        <a:rPr lang="en-IN" sz="1600" kern="100" spc="-5" dirty="0">
                          <a:effectLst/>
                          <a:latin typeface="Garamond" panose="02020404030301010803" pitchFamily="18" charset="0"/>
                        </a:rPr>
                        <a:t>a</a:t>
                      </a:r>
                      <a:r>
                        <a:rPr lang="en-IN" sz="1600" kern="100" dirty="0">
                          <a:effectLst/>
                          <a:latin typeface="Garamond" panose="02020404030301010803" pitchFamily="18" charset="0"/>
                        </a:rPr>
                        <a:t>s</a:t>
                      </a:r>
                      <a:r>
                        <a:rPr lang="en-IN" sz="1600" kern="100" spc="50" dirty="0">
                          <a:effectLst/>
                          <a:latin typeface="Garamond" panose="02020404030301010803" pitchFamily="18" charset="0"/>
                        </a:rPr>
                        <a:t> </a:t>
                      </a:r>
                      <a:r>
                        <a:rPr lang="en-IN" sz="1600" kern="100" spc="-5" dirty="0">
                          <a:effectLst/>
                          <a:latin typeface="Garamond" panose="02020404030301010803" pitchFamily="18" charset="0"/>
                        </a:rPr>
                        <a:t>th</a:t>
                      </a:r>
                      <a:r>
                        <a:rPr lang="en-IN" sz="1600" kern="100" dirty="0">
                          <a:effectLst/>
                          <a:latin typeface="Garamond" panose="02020404030301010803" pitchFamily="18" charset="0"/>
                        </a:rPr>
                        <a:t>e</a:t>
                      </a:r>
                      <a:r>
                        <a:rPr lang="en-IN" sz="1600" kern="100" spc="50" dirty="0">
                          <a:effectLst/>
                          <a:latin typeface="Garamond" panose="02020404030301010803" pitchFamily="18" charset="0"/>
                        </a:rPr>
                        <a:t> </a:t>
                      </a:r>
                      <a:r>
                        <a:rPr lang="en-IN" sz="1600" kern="100" spc="-5" dirty="0">
                          <a:effectLst/>
                          <a:latin typeface="Garamond" panose="02020404030301010803" pitchFamily="18" charset="0"/>
                        </a:rPr>
                        <a:t>cas</a:t>
                      </a:r>
                      <a:r>
                        <a:rPr lang="en-IN" sz="1600" kern="100" dirty="0">
                          <a:effectLst/>
                          <a:latin typeface="Garamond" panose="02020404030301010803" pitchFamily="18" charset="0"/>
                        </a:rPr>
                        <a:t>e</a:t>
                      </a:r>
                      <a:r>
                        <a:rPr lang="en-IN" sz="1600" kern="100" spc="50" dirty="0">
                          <a:effectLst/>
                          <a:latin typeface="Garamond" panose="02020404030301010803" pitchFamily="18" charset="0"/>
                        </a:rPr>
                        <a:t> </a:t>
                      </a:r>
                      <a:r>
                        <a:rPr lang="en-IN" sz="1600" kern="100" spc="-5" dirty="0">
                          <a:effectLst/>
                          <a:latin typeface="Garamond" panose="02020404030301010803" pitchFamily="18" charset="0"/>
                        </a:rPr>
                        <a:t>ma</a:t>
                      </a:r>
                      <a:r>
                        <a:rPr lang="en-IN" sz="1600" kern="100" dirty="0">
                          <a:effectLst/>
                          <a:latin typeface="Garamond" panose="02020404030301010803" pitchFamily="18" charset="0"/>
                        </a:rPr>
                        <a:t>y</a:t>
                      </a:r>
                      <a:r>
                        <a:rPr lang="en-IN" sz="1600" kern="100" spc="50" dirty="0">
                          <a:effectLst/>
                          <a:latin typeface="Garamond" panose="02020404030301010803" pitchFamily="18" charset="0"/>
                        </a:rPr>
                        <a:t> </a:t>
                      </a:r>
                      <a:r>
                        <a:rPr lang="en-IN" sz="1600" kern="100" spc="-5" dirty="0">
                          <a:effectLst/>
                          <a:latin typeface="Garamond" panose="02020404030301010803" pitchFamily="18" charset="0"/>
                        </a:rPr>
                        <a:t>be</a:t>
                      </a:r>
                      <a:r>
                        <a:rPr lang="en-IN" sz="1600" kern="100" dirty="0">
                          <a:effectLst/>
                          <a:latin typeface="Garamond" panose="02020404030301010803" pitchFamily="18" charset="0"/>
                        </a:rPr>
                        <a:t>,</a:t>
                      </a:r>
                      <a:r>
                        <a:rPr lang="en-IN" sz="1600" kern="100" spc="50" dirty="0">
                          <a:effectLst/>
                          <a:latin typeface="Garamond" panose="02020404030301010803" pitchFamily="18" charset="0"/>
                        </a:rPr>
                        <a:t> </a:t>
                      </a:r>
                      <a:r>
                        <a:rPr lang="en-IN" sz="1600" kern="100" spc="-5" dirty="0">
                          <a:effectLst/>
                          <a:latin typeface="Garamond" panose="02020404030301010803" pitchFamily="18" charset="0"/>
                        </a:rPr>
                        <a:t>t</a:t>
                      </a:r>
                      <a:r>
                        <a:rPr lang="en-IN" sz="1600" kern="100" dirty="0">
                          <a:effectLst/>
                          <a:latin typeface="Garamond" panose="02020404030301010803" pitchFamily="18" charset="0"/>
                        </a:rPr>
                        <a:t>o</a:t>
                      </a:r>
                      <a:r>
                        <a:rPr lang="en-IN" sz="1600" kern="100" spc="50" dirty="0">
                          <a:effectLst/>
                          <a:latin typeface="Garamond" panose="02020404030301010803" pitchFamily="18" charset="0"/>
                        </a:rPr>
                        <a:t> </a:t>
                      </a:r>
                      <a:r>
                        <a:rPr lang="en-IN" sz="1600" kern="100" spc="-5" dirty="0">
                          <a:effectLst/>
                          <a:latin typeface="Garamond" panose="02020404030301010803" pitchFamily="18" charset="0"/>
                        </a:rPr>
                        <a:t>th</a:t>
                      </a:r>
                      <a:r>
                        <a:rPr lang="en-IN" sz="1600" kern="100" dirty="0">
                          <a:effectLst/>
                          <a:latin typeface="Garamond" panose="02020404030301010803" pitchFamily="18" charset="0"/>
                        </a:rPr>
                        <a:t>e</a:t>
                      </a:r>
                      <a:r>
                        <a:rPr lang="en-IN" sz="1600" kern="100" spc="55" dirty="0">
                          <a:effectLst/>
                          <a:latin typeface="Garamond" panose="02020404030301010803" pitchFamily="18" charset="0"/>
                        </a:rPr>
                        <a:t> </a:t>
                      </a:r>
                      <a:r>
                        <a:rPr lang="en-IN" sz="1600" kern="100" spc="-5" dirty="0">
                          <a:effectLst/>
                          <a:latin typeface="Garamond" panose="02020404030301010803" pitchFamily="18" charset="0"/>
                        </a:rPr>
                        <a:t>allottee</a:t>
                      </a:r>
                      <a:r>
                        <a:rPr lang="en-IN" sz="1600" kern="100" dirty="0">
                          <a:effectLst/>
                          <a:latin typeface="Garamond" panose="02020404030301010803" pitchFamily="18" charset="0"/>
                        </a:rPr>
                        <a:t>s</a:t>
                      </a:r>
                      <a:r>
                        <a:rPr lang="en-IN" sz="1600" kern="100" spc="50" dirty="0">
                          <a:effectLst/>
                          <a:latin typeface="Garamond" panose="02020404030301010803" pitchFamily="18" charset="0"/>
                        </a:rPr>
                        <a:t> </a:t>
                      </a:r>
                      <a:r>
                        <a:rPr lang="en-IN" sz="1600" kern="100" spc="-5" dirty="0">
                          <a:effectLst/>
                          <a:latin typeface="Garamond" panose="02020404030301010803" pitchFamily="18" charset="0"/>
                        </a:rPr>
                        <a:t>an</a:t>
                      </a:r>
                      <a:r>
                        <a:rPr lang="en-IN" sz="1600" kern="100" dirty="0">
                          <a:effectLst/>
                          <a:latin typeface="Garamond" panose="02020404030301010803" pitchFamily="18" charset="0"/>
                        </a:rPr>
                        <a:t>d</a:t>
                      </a:r>
                      <a:r>
                        <a:rPr lang="en-IN" sz="1600" kern="100" spc="50" dirty="0">
                          <a:effectLst/>
                          <a:latin typeface="Garamond" panose="02020404030301010803" pitchFamily="18" charset="0"/>
                        </a:rPr>
                        <a:t> </a:t>
                      </a:r>
                      <a:r>
                        <a:rPr lang="en-IN" sz="1600" kern="100" spc="-5" dirty="0">
                          <a:effectLst/>
                          <a:latin typeface="Garamond" panose="02020404030301010803" pitchFamily="18" charset="0"/>
                        </a:rPr>
                        <a:t>the commo</a:t>
                      </a:r>
                      <a:r>
                        <a:rPr lang="en-IN" sz="1600" kern="100" dirty="0">
                          <a:effectLst/>
                          <a:latin typeface="Garamond" panose="02020404030301010803" pitchFamily="18" charset="0"/>
                        </a:rPr>
                        <a:t>n</a:t>
                      </a:r>
                      <a:r>
                        <a:rPr lang="en-IN" sz="1600" kern="100" spc="-45" dirty="0">
                          <a:effectLst/>
                          <a:latin typeface="Garamond" panose="02020404030301010803" pitchFamily="18" charset="0"/>
                        </a:rPr>
                        <a:t> </a:t>
                      </a:r>
                      <a:r>
                        <a:rPr lang="en-IN" sz="1600" kern="100" spc="-5" dirty="0">
                          <a:effectLst/>
                          <a:latin typeface="Garamond" panose="02020404030301010803" pitchFamily="18" charset="0"/>
                        </a:rPr>
                        <a:t>area</a:t>
                      </a:r>
                      <a:r>
                        <a:rPr lang="en-IN" sz="1600" kern="100" dirty="0">
                          <a:effectLst/>
                          <a:latin typeface="Garamond" panose="02020404030301010803" pitchFamily="18" charset="0"/>
                        </a:rPr>
                        <a:t>s</a:t>
                      </a:r>
                      <a:r>
                        <a:rPr lang="en-IN" sz="1600" kern="100" spc="-40" dirty="0">
                          <a:effectLst/>
                          <a:latin typeface="Garamond" panose="02020404030301010803" pitchFamily="18" charset="0"/>
                        </a:rPr>
                        <a:t> </a:t>
                      </a:r>
                      <a:r>
                        <a:rPr lang="en-IN" sz="1600" kern="100" spc="-5" dirty="0">
                          <a:effectLst/>
                          <a:latin typeface="Garamond" panose="02020404030301010803" pitchFamily="18" charset="0"/>
                        </a:rPr>
                        <a:t>t</a:t>
                      </a:r>
                      <a:r>
                        <a:rPr lang="en-IN" sz="1600" kern="100" dirty="0">
                          <a:effectLst/>
                          <a:latin typeface="Garamond" panose="02020404030301010803" pitchFamily="18" charset="0"/>
                        </a:rPr>
                        <a:t>o</a:t>
                      </a:r>
                      <a:r>
                        <a:rPr lang="en-IN" sz="1600" kern="100" spc="-45" dirty="0">
                          <a:effectLst/>
                          <a:latin typeface="Garamond" panose="02020404030301010803" pitchFamily="18" charset="0"/>
                        </a:rPr>
                        <a:t> </a:t>
                      </a:r>
                      <a:r>
                        <a:rPr lang="en-IN" sz="1600" kern="100" spc="-5" dirty="0">
                          <a:effectLst/>
                          <a:latin typeface="Garamond" panose="02020404030301010803" pitchFamily="18" charset="0"/>
                        </a:rPr>
                        <a:t>th</a:t>
                      </a:r>
                      <a:r>
                        <a:rPr lang="en-IN" sz="1600" kern="100" dirty="0">
                          <a:effectLst/>
                          <a:latin typeface="Garamond" panose="02020404030301010803" pitchFamily="18" charset="0"/>
                        </a:rPr>
                        <a:t>e</a:t>
                      </a:r>
                      <a:r>
                        <a:rPr lang="en-IN" sz="1600" kern="100" spc="-40" dirty="0">
                          <a:effectLst/>
                          <a:latin typeface="Garamond" panose="02020404030301010803" pitchFamily="18" charset="0"/>
                        </a:rPr>
                        <a:t> </a:t>
                      </a:r>
                      <a:r>
                        <a:rPr lang="en-IN" sz="1600" kern="100" spc="-5" dirty="0">
                          <a:effectLst/>
                          <a:latin typeface="Garamond" panose="02020404030301010803" pitchFamily="18" charset="0"/>
                        </a:rPr>
                        <a:t>associatio</a:t>
                      </a:r>
                      <a:r>
                        <a:rPr lang="en-IN" sz="1600" kern="100" dirty="0">
                          <a:effectLst/>
                          <a:latin typeface="Garamond" panose="02020404030301010803" pitchFamily="18" charset="0"/>
                        </a:rPr>
                        <a:t>n</a:t>
                      </a:r>
                      <a:r>
                        <a:rPr lang="en-IN" sz="1600" kern="100" spc="-45" dirty="0">
                          <a:effectLst/>
                          <a:latin typeface="Garamond" panose="02020404030301010803" pitchFamily="18" charset="0"/>
                        </a:rPr>
                        <a:t> </a:t>
                      </a:r>
                      <a:r>
                        <a:rPr lang="en-IN" sz="1600" kern="100" spc="-5" dirty="0">
                          <a:effectLst/>
                          <a:latin typeface="Garamond" panose="02020404030301010803" pitchFamily="18" charset="0"/>
                        </a:rPr>
                        <a:t>o</a:t>
                      </a:r>
                      <a:r>
                        <a:rPr lang="en-IN" sz="1600" kern="100" dirty="0">
                          <a:effectLst/>
                          <a:latin typeface="Garamond" panose="02020404030301010803" pitchFamily="18" charset="0"/>
                        </a:rPr>
                        <a:t>f</a:t>
                      </a:r>
                      <a:r>
                        <a:rPr lang="en-IN" sz="1600" kern="100" spc="-40" dirty="0">
                          <a:effectLst/>
                          <a:latin typeface="Garamond" panose="02020404030301010803" pitchFamily="18" charset="0"/>
                        </a:rPr>
                        <a:t> </a:t>
                      </a:r>
                      <a:r>
                        <a:rPr lang="en-IN" sz="1600" kern="100" spc="-5" dirty="0">
                          <a:effectLst/>
                          <a:latin typeface="Garamond" panose="02020404030301010803" pitchFamily="18" charset="0"/>
                        </a:rPr>
                        <a:t>th</a:t>
                      </a:r>
                      <a:r>
                        <a:rPr lang="en-IN" sz="1600" kern="100" dirty="0">
                          <a:effectLst/>
                          <a:latin typeface="Garamond" panose="02020404030301010803" pitchFamily="18" charset="0"/>
                        </a:rPr>
                        <a:t>e</a:t>
                      </a:r>
                      <a:r>
                        <a:rPr lang="en-IN" sz="1600" kern="100" spc="-45" dirty="0">
                          <a:effectLst/>
                          <a:latin typeface="Garamond" panose="02020404030301010803" pitchFamily="18" charset="0"/>
                        </a:rPr>
                        <a:t> </a:t>
                      </a:r>
                      <a:r>
                        <a:rPr lang="en-IN" sz="1600" kern="100" spc="-5" dirty="0">
                          <a:effectLst/>
                          <a:latin typeface="Garamond" panose="02020404030301010803" pitchFamily="18" charset="0"/>
                        </a:rPr>
                        <a:t>allottee</a:t>
                      </a:r>
                      <a:r>
                        <a:rPr lang="en-IN" sz="1600" kern="100" dirty="0">
                          <a:effectLst/>
                          <a:latin typeface="Garamond" panose="02020404030301010803" pitchFamily="18" charset="0"/>
                        </a:rPr>
                        <a:t>s</a:t>
                      </a:r>
                      <a:r>
                        <a:rPr lang="en-IN" sz="1600" kern="100" spc="-40" dirty="0">
                          <a:effectLst/>
                          <a:latin typeface="Garamond" panose="02020404030301010803" pitchFamily="18" charset="0"/>
                        </a:rPr>
                        <a:t> </a:t>
                      </a:r>
                      <a:r>
                        <a:rPr lang="en-IN" sz="1600" kern="100" spc="-5" dirty="0">
                          <a:effectLst/>
                          <a:latin typeface="Garamond" panose="02020404030301010803" pitchFamily="18" charset="0"/>
                        </a:rPr>
                        <a:t>o</a:t>
                      </a:r>
                      <a:r>
                        <a:rPr lang="en-IN" sz="1600" kern="100" dirty="0">
                          <a:effectLst/>
                          <a:latin typeface="Garamond" panose="02020404030301010803" pitchFamily="18" charset="0"/>
                        </a:rPr>
                        <a:t>r</a:t>
                      </a:r>
                      <a:r>
                        <a:rPr lang="en-IN" sz="1600" kern="100" spc="-45" dirty="0">
                          <a:effectLst/>
                          <a:latin typeface="Garamond" panose="02020404030301010803" pitchFamily="18" charset="0"/>
                        </a:rPr>
                        <a:t> </a:t>
                      </a:r>
                      <a:r>
                        <a:rPr lang="en-IN" sz="1600" kern="100" spc="-5" dirty="0">
                          <a:effectLst/>
                          <a:latin typeface="Garamond" panose="02020404030301010803" pitchFamily="18" charset="0"/>
                        </a:rPr>
                        <a:t>th</a:t>
                      </a:r>
                      <a:r>
                        <a:rPr lang="en-IN" sz="1600" kern="100" dirty="0">
                          <a:effectLst/>
                          <a:latin typeface="Garamond" panose="02020404030301010803" pitchFamily="18" charset="0"/>
                        </a:rPr>
                        <a:t>e</a:t>
                      </a:r>
                      <a:r>
                        <a:rPr lang="en-IN" sz="1600" kern="100" spc="-40" dirty="0">
                          <a:effectLst/>
                          <a:latin typeface="Garamond" panose="02020404030301010803" pitchFamily="18" charset="0"/>
                        </a:rPr>
                        <a:t> </a:t>
                      </a:r>
                      <a:r>
                        <a:rPr lang="en-IN" sz="1600" kern="100" spc="-5" dirty="0">
                          <a:effectLst/>
                          <a:latin typeface="Garamond" panose="02020404030301010803" pitchFamily="18" charset="0"/>
                        </a:rPr>
                        <a:t>competen</a:t>
                      </a:r>
                      <a:r>
                        <a:rPr lang="en-IN" sz="1600" kern="100" dirty="0">
                          <a:effectLst/>
                          <a:latin typeface="Garamond" panose="02020404030301010803" pitchFamily="18" charset="0"/>
                        </a:rPr>
                        <a:t>t</a:t>
                      </a:r>
                      <a:r>
                        <a:rPr lang="en-IN" sz="1600" kern="100" spc="-45" dirty="0">
                          <a:effectLst/>
                          <a:latin typeface="Garamond" panose="02020404030301010803" pitchFamily="18" charset="0"/>
                        </a:rPr>
                        <a:t> </a:t>
                      </a:r>
                      <a:r>
                        <a:rPr lang="en-IN" sz="1600" kern="100" spc="-5" dirty="0">
                          <a:effectLst/>
                          <a:latin typeface="Garamond" panose="02020404030301010803" pitchFamily="18" charset="0"/>
                        </a:rPr>
                        <a:t>authorit</a:t>
                      </a:r>
                      <a:r>
                        <a:rPr lang="en-IN" sz="1600" kern="100" spc="-80" dirty="0">
                          <a:effectLst/>
                          <a:latin typeface="Garamond" panose="02020404030301010803" pitchFamily="18" charset="0"/>
                        </a:rPr>
                        <a:t>y</a:t>
                      </a:r>
                      <a:r>
                        <a:rPr lang="en-IN" sz="1600" kern="100" dirty="0">
                          <a:effectLst/>
                          <a:latin typeface="Garamond" panose="02020404030301010803" pitchFamily="18" charset="0"/>
                        </a:rPr>
                        <a:t>,</a:t>
                      </a:r>
                      <a:r>
                        <a:rPr lang="en-IN" sz="1600" kern="100" spc="-40" dirty="0">
                          <a:effectLst/>
                          <a:latin typeface="Garamond" panose="02020404030301010803" pitchFamily="18" charset="0"/>
                        </a:rPr>
                        <a:t> </a:t>
                      </a:r>
                      <a:endParaRPr lang="en-IN" sz="1600" kern="100" dirty="0">
                        <a:effectLst/>
                        <a:latin typeface="Garamond" panose="02020404030301010803" pitchFamily="18" charset="0"/>
                      </a:endParaRPr>
                    </a:p>
                    <a:p>
                      <a:pPr algn="just">
                        <a:lnSpc>
                          <a:spcPct val="115000"/>
                        </a:lnSpc>
                      </a:pPr>
                      <a:r>
                        <a:rPr lang="en-IN" sz="1600" kern="100" dirty="0">
                          <a:effectLst/>
                          <a:latin typeface="Garamond" panose="02020404030301010803" pitchFamily="18" charset="0"/>
                        </a:rPr>
                        <a:t>(c)     </a:t>
                      </a:r>
                      <a:r>
                        <a:rPr lang="en-IN" sz="1600" kern="100" spc="-5" dirty="0">
                          <a:effectLst/>
                          <a:latin typeface="Garamond" panose="02020404030301010803" pitchFamily="18" charset="0"/>
                        </a:rPr>
                        <a:t>othe</a:t>
                      </a:r>
                      <a:r>
                        <a:rPr lang="en-IN" sz="1600" kern="100" dirty="0">
                          <a:effectLst/>
                          <a:latin typeface="Garamond" panose="02020404030301010803" pitchFamily="18" charset="0"/>
                        </a:rPr>
                        <a:t>r</a:t>
                      </a:r>
                      <a:r>
                        <a:rPr lang="en-IN" sz="1600" kern="100" spc="-20" dirty="0">
                          <a:effectLst/>
                          <a:latin typeface="Garamond" panose="02020404030301010803" pitchFamily="18" charset="0"/>
                        </a:rPr>
                        <a:t> </a:t>
                      </a:r>
                      <a:r>
                        <a:rPr lang="en-IN" sz="1600" kern="100" spc="-5" dirty="0">
                          <a:effectLst/>
                          <a:latin typeface="Garamond" panose="02020404030301010803" pitchFamily="18" charset="0"/>
                        </a:rPr>
                        <a:t>titl</a:t>
                      </a:r>
                      <a:r>
                        <a:rPr lang="en-IN" sz="1600" kern="100" dirty="0">
                          <a:effectLst/>
                          <a:latin typeface="Garamond" panose="02020404030301010803" pitchFamily="18" charset="0"/>
                        </a:rPr>
                        <a:t>e</a:t>
                      </a:r>
                      <a:r>
                        <a:rPr lang="en-IN" sz="1600" kern="100" spc="-20" dirty="0">
                          <a:effectLst/>
                          <a:latin typeface="Garamond" panose="02020404030301010803" pitchFamily="18" charset="0"/>
                        </a:rPr>
                        <a:t> </a:t>
                      </a:r>
                      <a:r>
                        <a:rPr lang="en-IN" sz="1600" kern="100" spc="-5" dirty="0">
                          <a:effectLst/>
                          <a:latin typeface="Garamond" panose="02020404030301010803" pitchFamily="18" charset="0"/>
                        </a:rPr>
                        <a:t>document</a:t>
                      </a:r>
                      <a:r>
                        <a:rPr lang="en-IN" sz="1600" kern="100" dirty="0">
                          <a:effectLst/>
                          <a:latin typeface="Garamond" panose="02020404030301010803" pitchFamily="18" charset="0"/>
                        </a:rPr>
                        <a:t>s</a:t>
                      </a:r>
                      <a:r>
                        <a:rPr lang="en-IN" sz="1600" kern="100" spc="-20" dirty="0">
                          <a:effectLst/>
                          <a:latin typeface="Garamond" panose="02020404030301010803" pitchFamily="18" charset="0"/>
                        </a:rPr>
                        <a:t> </a:t>
                      </a:r>
                      <a:r>
                        <a:rPr lang="en-IN" sz="1600" kern="100" spc="-5" dirty="0">
                          <a:effectLst/>
                          <a:latin typeface="Garamond" panose="02020404030301010803" pitchFamily="18" charset="0"/>
                        </a:rPr>
                        <a:t>pertainin</a:t>
                      </a:r>
                      <a:r>
                        <a:rPr lang="en-IN" sz="1600" kern="100" dirty="0">
                          <a:effectLst/>
                          <a:latin typeface="Garamond" panose="02020404030301010803" pitchFamily="18" charset="0"/>
                        </a:rPr>
                        <a:t>g</a:t>
                      </a:r>
                      <a:r>
                        <a:rPr lang="en-IN" sz="1600" kern="100" spc="-20" dirty="0">
                          <a:effectLst/>
                          <a:latin typeface="Garamond" panose="02020404030301010803" pitchFamily="18" charset="0"/>
                        </a:rPr>
                        <a:t> </a:t>
                      </a:r>
                      <a:r>
                        <a:rPr lang="en-IN" sz="1600" kern="100" spc="-5" dirty="0">
                          <a:effectLst/>
                          <a:latin typeface="Garamond" panose="02020404030301010803" pitchFamily="18" charset="0"/>
                        </a:rPr>
                        <a:t>theret</a:t>
                      </a:r>
                      <a:r>
                        <a:rPr lang="en-IN" sz="1600" kern="100" dirty="0">
                          <a:effectLst/>
                          <a:latin typeface="Garamond" panose="02020404030301010803" pitchFamily="18" charset="0"/>
                        </a:rPr>
                        <a:t>o</a:t>
                      </a:r>
                      <a:r>
                        <a:rPr lang="en-IN" sz="1600" kern="100" spc="-25" dirty="0">
                          <a:effectLst/>
                          <a:latin typeface="Garamond" panose="02020404030301010803" pitchFamily="18" charset="0"/>
                        </a:rPr>
                        <a:t> </a:t>
                      </a:r>
                      <a:r>
                        <a:rPr lang="en-IN" sz="1600" kern="100" spc="-5" dirty="0">
                          <a:effectLst/>
                          <a:latin typeface="Garamond" panose="02020404030301010803" pitchFamily="18" charset="0"/>
                        </a:rPr>
                        <a:t>withi</a:t>
                      </a:r>
                      <a:r>
                        <a:rPr lang="en-IN" sz="1600" kern="100" dirty="0">
                          <a:effectLst/>
                          <a:latin typeface="Garamond" panose="02020404030301010803" pitchFamily="18" charset="0"/>
                        </a:rPr>
                        <a:t>n</a:t>
                      </a:r>
                      <a:r>
                        <a:rPr lang="en-IN" sz="1600" kern="100" spc="-20" dirty="0">
                          <a:effectLst/>
                          <a:latin typeface="Garamond" panose="02020404030301010803" pitchFamily="18" charset="0"/>
                        </a:rPr>
                        <a:t> </a:t>
                      </a:r>
                      <a:r>
                        <a:rPr lang="en-IN" sz="1600" kern="100" spc="-5" dirty="0">
                          <a:effectLst/>
                          <a:latin typeface="Garamond" panose="02020404030301010803" pitchFamily="18" charset="0"/>
                        </a:rPr>
                        <a:t>specified perio</a:t>
                      </a:r>
                      <a:r>
                        <a:rPr lang="en-IN" sz="1600" kern="100" dirty="0">
                          <a:effectLst/>
                          <a:latin typeface="Garamond" panose="02020404030301010803" pitchFamily="18" charset="0"/>
                        </a:rPr>
                        <a:t>d</a:t>
                      </a:r>
                      <a:r>
                        <a:rPr lang="en-IN" sz="1600" kern="100" spc="-5" dirty="0">
                          <a:effectLst/>
                          <a:latin typeface="Garamond" panose="02020404030301010803" pitchFamily="18" charset="0"/>
                        </a:rPr>
                        <a:t> a</a:t>
                      </a:r>
                      <a:r>
                        <a:rPr lang="en-IN" sz="1600" kern="100" dirty="0">
                          <a:effectLst/>
                          <a:latin typeface="Garamond" panose="02020404030301010803" pitchFamily="18" charset="0"/>
                        </a:rPr>
                        <a:t>s </a:t>
                      </a:r>
                      <a:r>
                        <a:rPr lang="en-IN" sz="1600" kern="100" spc="-5" dirty="0">
                          <a:effectLst/>
                          <a:latin typeface="Garamond" panose="02020404030301010803" pitchFamily="18" charset="0"/>
                        </a:rPr>
                        <a:t>pe</a:t>
                      </a:r>
                      <a:r>
                        <a:rPr lang="en-IN" sz="1600" kern="100" dirty="0">
                          <a:effectLst/>
                          <a:latin typeface="Garamond" panose="02020404030301010803" pitchFamily="18" charset="0"/>
                        </a:rPr>
                        <a:t>r </a:t>
                      </a:r>
                      <a:r>
                        <a:rPr lang="en-IN" sz="1600" kern="100" spc="-5" dirty="0">
                          <a:effectLst/>
                          <a:latin typeface="Garamond" panose="02020404030301010803" pitchFamily="18" charset="0"/>
                        </a:rPr>
                        <a:t>sanctione</a:t>
                      </a:r>
                      <a:r>
                        <a:rPr lang="en-IN" sz="1600" kern="100" dirty="0">
                          <a:effectLst/>
                          <a:latin typeface="Garamond" panose="02020404030301010803" pitchFamily="18" charset="0"/>
                        </a:rPr>
                        <a:t>d</a:t>
                      </a:r>
                      <a:r>
                        <a:rPr lang="en-IN" sz="1600" kern="100" spc="-5" dirty="0">
                          <a:effectLst/>
                          <a:latin typeface="Garamond" panose="02020404030301010803" pitchFamily="18" charset="0"/>
                        </a:rPr>
                        <a:t> plan</a:t>
                      </a:r>
                      <a:r>
                        <a:rPr lang="en-IN" sz="1600" kern="100" dirty="0">
                          <a:effectLst/>
                          <a:latin typeface="Garamond" panose="02020404030301010803" pitchFamily="18" charset="0"/>
                        </a:rPr>
                        <a:t>s </a:t>
                      </a:r>
                      <a:r>
                        <a:rPr lang="en-IN" sz="1600" kern="100" spc="-5" dirty="0">
                          <a:effectLst/>
                          <a:latin typeface="Garamond" panose="02020404030301010803" pitchFamily="18" charset="0"/>
                        </a:rPr>
                        <a:t>a</a:t>
                      </a:r>
                      <a:r>
                        <a:rPr lang="en-IN" sz="1600" kern="100" dirty="0">
                          <a:effectLst/>
                          <a:latin typeface="Garamond" panose="02020404030301010803" pitchFamily="18" charset="0"/>
                        </a:rPr>
                        <a:t>s </a:t>
                      </a:r>
                      <a:r>
                        <a:rPr lang="en-IN" sz="1600" kern="100" spc="-5" dirty="0">
                          <a:effectLst/>
                          <a:latin typeface="Garamond" panose="02020404030301010803" pitchFamily="18" charset="0"/>
                        </a:rPr>
                        <a:t>provide</a:t>
                      </a:r>
                      <a:r>
                        <a:rPr lang="en-IN" sz="1600" kern="100" dirty="0">
                          <a:effectLst/>
                          <a:latin typeface="Garamond" panose="02020404030301010803" pitchFamily="18" charset="0"/>
                        </a:rPr>
                        <a:t>d </a:t>
                      </a:r>
                      <a:r>
                        <a:rPr lang="en-IN" sz="1600" kern="100" spc="-5" dirty="0">
                          <a:effectLst/>
                          <a:latin typeface="Garamond" panose="02020404030301010803" pitchFamily="18" charset="0"/>
                        </a:rPr>
                        <a:t>unde</a:t>
                      </a:r>
                      <a:r>
                        <a:rPr lang="en-IN" sz="1600" kern="100" dirty="0">
                          <a:effectLst/>
                          <a:latin typeface="Garamond" panose="02020404030301010803" pitchFamily="18" charset="0"/>
                        </a:rPr>
                        <a:t>r</a:t>
                      </a:r>
                      <a:r>
                        <a:rPr lang="en-IN" sz="1600" kern="100" spc="-5" dirty="0">
                          <a:effectLst/>
                          <a:latin typeface="Garamond" panose="02020404030301010803" pitchFamily="18" charset="0"/>
                        </a:rPr>
                        <a:t> th</a:t>
                      </a:r>
                      <a:r>
                        <a:rPr lang="en-IN" sz="1600" kern="100" dirty="0">
                          <a:effectLst/>
                          <a:latin typeface="Garamond" panose="02020404030301010803" pitchFamily="18" charset="0"/>
                        </a:rPr>
                        <a:t>e </a:t>
                      </a:r>
                      <a:r>
                        <a:rPr lang="en-IN" sz="1600" kern="100" spc="-5" dirty="0">
                          <a:effectLst/>
                          <a:latin typeface="Garamond" panose="02020404030301010803" pitchFamily="18" charset="0"/>
                        </a:rPr>
                        <a:t>loca</a:t>
                      </a:r>
                      <a:r>
                        <a:rPr lang="en-IN" sz="1600" kern="100" dirty="0">
                          <a:effectLst/>
                          <a:latin typeface="Garamond" panose="02020404030301010803" pitchFamily="18" charset="0"/>
                        </a:rPr>
                        <a:t>l </a:t>
                      </a:r>
                      <a:r>
                        <a:rPr lang="en-IN" sz="1600" kern="100" spc="-5" dirty="0">
                          <a:effectLst/>
                          <a:latin typeface="Garamond" panose="02020404030301010803" pitchFamily="18" charset="0"/>
                        </a:rPr>
                        <a:t>laws</a:t>
                      </a:r>
                      <a:endParaRPr lang="en-IN" sz="1600" kern="100" dirty="0">
                        <a:effectLst/>
                        <a:latin typeface="Garamond" panose="02020404030301010803" pitchFamily="18" charset="0"/>
                        <a:ea typeface="Times New Roman" panose="02020603050405020304" pitchFamily="18" charset="0"/>
                        <a:cs typeface="Gautami" panose="020B0502040204020203" pitchFamily="34" charset="0"/>
                      </a:endParaRPr>
                    </a:p>
                  </a:txBody>
                  <a:tcPr marL="45427" marR="45427" marT="0" marB="0"/>
                </a:tc>
                <a:extLst>
                  <a:ext uri="{0D108BD9-81ED-4DB2-BD59-A6C34878D82A}">
                    <a16:rowId xmlns:a16="http://schemas.microsoft.com/office/drawing/2014/main" val="3684347758"/>
                  </a:ext>
                </a:extLst>
              </a:tr>
            </a:tbl>
          </a:graphicData>
        </a:graphic>
      </p:graphicFrame>
    </p:spTree>
    <p:extLst>
      <p:ext uri="{BB962C8B-B14F-4D97-AF65-F5344CB8AC3E}">
        <p14:creationId xmlns:p14="http://schemas.microsoft.com/office/powerpoint/2010/main" val="288330479"/>
      </p:ext>
    </p:extLst>
  </p:cSld>
  <p:clrMapOvr>
    <a:masterClrMapping/>
  </p:clrMapOvr>
</p:sld>
</file>

<file path=ppt/theme/theme1.xml><?xml version="1.0" encoding="utf-8"?>
<a:theme xmlns:a="http://schemas.openxmlformats.org/drawingml/2006/main" name="ClassicFrameVTI">
  <a:themeElements>
    <a:clrScheme name="Custom 22">
      <a:dk1>
        <a:srgbClr val="000000"/>
      </a:dk1>
      <a:lt1>
        <a:srgbClr val="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1413</TotalTime>
  <Words>7183</Words>
  <Application>Microsoft Office PowerPoint</Application>
  <PresentationFormat>Widescreen</PresentationFormat>
  <Paragraphs>630</Paragraphs>
  <Slides>63</Slides>
  <Notes>62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Sorts Mill Goudy</vt:lpstr>
      <vt:lpstr>Garamond</vt:lpstr>
      <vt:lpstr>Gill Sans</vt:lpstr>
      <vt:lpstr>Book Antiqua</vt:lpstr>
      <vt:lpstr>Calibri</vt:lpstr>
      <vt:lpstr>Arial</vt:lpstr>
      <vt:lpstr>ClassicFrameVTI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Venugopal G</dc:creator>
  <cp:lastModifiedBy>CA. Vinay Thyagaraj</cp:lastModifiedBy>
  <cp:revision>229</cp:revision>
  <dcterms:created xsi:type="dcterms:W3CDTF">2020-11-08T17:42:58Z</dcterms:created>
  <dcterms:modified xsi:type="dcterms:W3CDTF">2026-03-12T18:00:54Z</dcterms:modified>
</cp:coreProperties>
</file>