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310" r:id="rId2"/>
    <p:sldId id="294" r:id="rId3"/>
    <p:sldId id="256" r:id="rId4"/>
    <p:sldId id="257" r:id="rId5"/>
    <p:sldId id="258" r:id="rId6"/>
    <p:sldId id="302" r:id="rId7"/>
    <p:sldId id="259" r:id="rId8"/>
    <p:sldId id="260" r:id="rId9"/>
    <p:sldId id="301" r:id="rId10"/>
    <p:sldId id="268" r:id="rId11"/>
    <p:sldId id="262" r:id="rId12"/>
    <p:sldId id="265" r:id="rId13"/>
    <p:sldId id="266" r:id="rId14"/>
    <p:sldId id="309" r:id="rId15"/>
    <p:sldId id="267" r:id="rId16"/>
    <p:sldId id="279" r:id="rId17"/>
    <p:sldId id="28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468480B-1901-4A02-9742-AF6E8D32FCB9}">
          <p14:sldIdLst>
            <p14:sldId id="310"/>
            <p14:sldId id="294"/>
            <p14:sldId id="256"/>
            <p14:sldId id="257"/>
            <p14:sldId id="258"/>
            <p14:sldId id="302"/>
            <p14:sldId id="259"/>
            <p14:sldId id="260"/>
            <p14:sldId id="301"/>
            <p14:sldId id="268"/>
            <p14:sldId id="262"/>
            <p14:sldId id="265"/>
            <p14:sldId id="266"/>
            <p14:sldId id="309"/>
            <p14:sldId id="267"/>
            <p14:sldId id="279"/>
            <p14:sldId id="280"/>
          </p14:sldIdLst>
        </p14:section>
        <p14:section name="Untitled Section" id="{A62D993F-F2FE-4201-9252-694E1A3E1CDB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87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5559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970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35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5942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2557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1695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7324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1814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810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3962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7817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688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9484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012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020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397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0075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9999FDF-DF0D-4ABE-BB00-2DA66260A5A5}" type="datetimeFigureOut">
              <a:rPr lang="en-IN" smtClean="0"/>
              <a:t>10-03-2026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B1438-409F-4BFB-B247-FF1A50DE3A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36116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7273" y="1811216"/>
            <a:ext cx="9404723" cy="2883878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Welcome To</a:t>
            </a:r>
            <a:br>
              <a:rPr lang="en-US" b="1" dirty="0"/>
            </a:br>
            <a:br>
              <a:rPr lang="en-US" dirty="0"/>
            </a:br>
            <a:r>
              <a:rPr lang="en-US" dirty="0"/>
              <a:t>Session on</a:t>
            </a:r>
            <a:br>
              <a:rPr lang="en-US" dirty="0"/>
            </a:br>
            <a:r>
              <a:rPr lang="en-US" sz="4400" b="1" dirty="0">
                <a:solidFill>
                  <a:srgbClr val="FFC000"/>
                </a:solidFill>
              </a:rPr>
              <a:t>Nuts &amp; Bolts of Real Estate</a:t>
            </a:r>
            <a:br>
              <a:rPr lang="en-US" dirty="0"/>
            </a:br>
            <a:br>
              <a:rPr lang="en-US" dirty="0"/>
            </a:br>
            <a:endParaRPr lang="en-IN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0982" y="5996356"/>
            <a:ext cx="3679704" cy="51874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By : CA. Jittendra Mittal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94317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695" y="224118"/>
            <a:ext cx="9404723" cy="936467"/>
          </a:xfrm>
        </p:spPr>
        <p:txBody>
          <a:bodyPr/>
          <a:lstStyle/>
          <a:p>
            <a:pPr algn="ctr"/>
            <a:r>
              <a:rPr lang="en-US" b="1" dirty="0"/>
              <a:t>Category of Land</a:t>
            </a:r>
            <a:endParaRPr lang="en-IN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9652" y="1705708"/>
            <a:ext cx="5181600" cy="5055577"/>
          </a:xfrm>
        </p:spPr>
        <p:txBody>
          <a:bodyPr>
            <a:normAutofit/>
          </a:bodyPr>
          <a:lstStyle/>
          <a:p>
            <a:r>
              <a:rPr lang="en-US" dirty="0"/>
              <a:t>Lease Hold (Patta Jami)</a:t>
            </a:r>
          </a:p>
          <a:p>
            <a:r>
              <a:rPr lang="en-US" dirty="0"/>
              <a:t>Free Hold (</a:t>
            </a:r>
            <a:r>
              <a:rPr lang="en-US" dirty="0" err="1"/>
              <a:t>Abadha</a:t>
            </a:r>
            <a:r>
              <a:rPr lang="en-US" dirty="0"/>
              <a:t> Jami)</a:t>
            </a:r>
          </a:p>
          <a:p>
            <a:r>
              <a:rPr lang="en-US" dirty="0"/>
              <a:t>Waste (</a:t>
            </a:r>
            <a:r>
              <a:rPr lang="en-US" dirty="0" err="1"/>
              <a:t>Nyasta</a:t>
            </a:r>
            <a:r>
              <a:rPr lang="en-US" dirty="0"/>
              <a:t> Jami, </a:t>
            </a:r>
            <a:r>
              <a:rPr lang="en-US" dirty="0" err="1"/>
              <a:t>Khash</a:t>
            </a:r>
            <a:r>
              <a:rPr lang="en-US" dirty="0"/>
              <a:t> Jami)</a:t>
            </a:r>
          </a:p>
          <a:p>
            <a:r>
              <a:rPr lang="en-US" dirty="0"/>
              <a:t>Refuge Relief &amp; Rehabilitation (RR land)</a:t>
            </a:r>
          </a:p>
          <a:p>
            <a:r>
              <a:rPr lang="en-US" dirty="0"/>
              <a:t>Tribal Land (</a:t>
            </a:r>
            <a:r>
              <a:rPr lang="en-US" dirty="0" err="1"/>
              <a:t>Upajatiya</a:t>
            </a:r>
            <a:r>
              <a:rPr lang="en-US" dirty="0"/>
              <a:t> Jami)</a:t>
            </a:r>
          </a:p>
          <a:p>
            <a:r>
              <a:rPr lang="en-US" dirty="0"/>
              <a:t>Agricultural (</a:t>
            </a:r>
            <a:r>
              <a:rPr lang="en-US" dirty="0" err="1"/>
              <a:t>Krishi</a:t>
            </a:r>
            <a:r>
              <a:rPr lang="en-US" dirty="0"/>
              <a:t> Jami, </a:t>
            </a:r>
            <a:r>
              <a:rPr lang="en-US" dirty="0" err="1"/>
              <a:t>Sali</a:t>
            </a:r>
            <a:r>
              <a:rPr lang="en-US" dirty="0"/>
              <a:t> Jami, </a:t>
            </a:r>
            <a:r>
              <a:rPr lang="en-US" dirty="0" err="1"/>
              <a:t>Dahala</a:t>
            </a:r>
            <a:r>
              <a:rPr lang="en-US" dirty="0"/>
              <a:t>)</a:t>
            </a:r>
          </a:p>
          <a:p>
            <a:r>
              <a:rPr lang="en-US" dirty="0"/>
              <a:t>Non Agricultural (</a:t>
            </a:r>
            <a:r>
              <a:rPr lang="en-US" dirty="0" err="1"/>
              <a:t>Danga</a:t>
            </a:r>
            <a:r>
              <a:rPr lang="en-US" dirty="0"/>
              <a:t> Jami)</a:t>
            </a:r>
          </a:p>
          <a:p>
            <a:r>
              <a:rPr lang="en-US" dirty="0"/>
              <a:t>Residential (</a:t>
            </a:r>
            <a:r>
              <a:rPr lang="en-US" dirty="0" err="1"/>
              <a:t>Abasika</a:t>
            </a:r>
            <a:r>
              <a:rPr lang="en-US" dirty="0"/>
              <a:t> Jami, </a:t>
            </a:r>
            <a:r>
              <a:rPr lang="en-US" dirty="0" err="1"/>
              <a:t>Bastu</a:t>
            </a:r>
            <a:r>
              <a:rPr lang="en-US" dirty="0"/>
              <a:t> Jami)</a:t>
            </a:r>
          </a:p>
          <a:p>
            <a:r>
              <a:rPr lang="en-US" dirty="0"/>
              <a:t>Commercial (</a:t>
            </a:r>
            <a:r>
              <a:rPr lang="en-US" dirty="0" err="1"/>
              <a:t>banijyika</a:t>
            </a:r>
            <a:r>
              <a:rPr lang="en-US" dirty="0"/>
              <a:t> Jami)</a:t>
            </a:r>
          </a:p>
          <a:p>
            <a:r>
              <a:rPr lang="en-US" dirty="0"/>
              <a:t>Industrial (</a:t>
            </a:r>
            <a:r>
              <a:rPr lang="en-US" dirty="0" err="1"/>
              <a:t>Silpa</a:t>
            </a:r>
            <a:r>
              <a:rPr lang="en-US" dirty="0"/>
              <a:t> Jami)</a:t>
            </a:r>
          </a:p>
          <a:p>
            <a:r>
              <a:rPr lang="en-US" dirty="0"/>
              <a:t>Immersed Land (</a:t>
            </a:r>
            <a:r>
              <a:rPr lang="en-US" dirty="0" err="1"/>
              <a:t>Doba</a:t>
            </a:r>
            <a:r>
              <a:rPr lang="en-US" dirty="0"/>
              <a:t> Jami)</a:t>
            </a:r>
            <a:endParaRPr lang="en-IN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6615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9083"/>
          </a:xfrm>
        </p:spPr>
        <p:txBody>
          <a:bodyPr/>
          <a:lstStyle/>
          <a:p>
            <a:pPr algn="ctr"/>
            <a:r>
              <a:rPr lang="en-US" b="1" dirty="0"/>
              <a:t>Building Designing Parameters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309" y="1942035"/>
            <a:ext cx="10515600" cy="4209383"/>
          </a:xfrm>
        </p:spPr>
        <p:txBody>
          <a:bodyPr>
            <a:normAutofit/>
          </a:bodyPr>
          <a:lstStyle/>
          <a:p>
            <a:r>
              <a:rPr lang="en-US" dirty="0"/>
              <a:t>Awareness of Local Building Rules (The West Bengal Municipal Building Rules 2007</a:t>
            </a:r>
          </a:p>
          <a:p>
            <a:r>
              <a:rPr lang="en-US" dirty="0"/>
              <a:t>Floor Area Ratio (FAR) Also known as Floor Space Index (FSI)</a:t>
            </a:r>
          </a:p>
          <a:p>
            <a:r>
              <a:rPr lang="en-US" dirty="0"/>
              <a:t>Height Allowance</a:t>
            </a:r>
          </a:p>
          <a:p>
            <a:r>
              <a:rPr lang="en-US" dirty="0"/>
              <a:t>Open Space Restriction (OSR)</a:t>
            </a:r>
          </a:p>
          <a:p>
            <a:r>
              <a:rPr lang="en-US" dirty="0"/>
              <a:t>Road Width Provision</a:t>
            </a:r>
          </a:p>
          <a:p>
            <a:r>
              <a:rPr lang="en-US" dirty="0"/>
              <a:t>Carpet Area / Build Up Area (Plinth Area) / Super Built Up Area</a:t>
            </a:r>
          </a:p>
          <a:p>
            <a:r>
              <a:rPr lang="en-US" dirty="0"/>
              <a:t>Types Of Buildings</a:t>
            </a:r>
          </a:p>
          <a:p>
            <a:r>
              <a:rPr lang="en-US" dirty="0"/>
              <a:t>Additional Amenities </a:t>
            </a:r>
          </a:p>
          <a:p>
            <a:r>
              <a:rPr lang="en-US" dirty="0"/>
              <a:t>Time Plan (From Procurement of Land to Completion of Project)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9832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77875"/>
          </a:xfrm>
        </p:spPr>
        <p:txBody>
          <a:bodyPr/>
          <a:lstStyle/>
          <a:p>
            <a:r>
              <a:rPr lang="en-US" b="1" dirty="0"/>
              <a:t>Government Approval Requirements</a:t>
            </a:r>
            <a:endParaRPr lang="en-IN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Conversion of Land – if required (From Agricultural to Residential or Commercial to Industrial, etc.)</a:t>
            </a:r>
          </a:p>
          <a:p>
            <a:r>
              <a:rPr lang="en-US" dirty="0"/>
              <a:t>Land Use Compatibility certificate (LUCC)</a:t>
            </a:r>
          </a:p>
          <a:p>
            <a:r>
              <a:rPr lang="en-US" dirty="0"/>
              <a:t>Site Plan Approval</a:t>
            </a:r>
          </a:p>
          <a:p>
            <a:r>
              <a:rPr lang="en-US" dirty="0"/>
              <a:t>Pollution, Fire, Civil Aviation NOC</a:t>
            </a:r>
          </a:p>
          <a:p>
            <a:r>
              <a:rPr lang="en-US" dirty="0"/>
              <a:t>Environmental Clearance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Deep Tube Well Boring NOC</a:t>
            </a:r>
          </a:p>
          <a:p>
            <a:r>
              <a:rPr lang="en-US" dirty="0"/>
              <a:t>Building Plan Approval</a:t>
            </a:r>
          </a:p>
          <a:p>
            <a:r>
              <a:rPr lang="en-US" dirty="0"/>
              <a:t>Building Completion / Occupancy Certificate</a:t>
            </a:r>
          </a:p>
          <a:p>
            <a:r>
              <a:rPr lang="en-US" dirty="0"/>
              <a:t>Generator Installation NOC</a:t>
            </a:r>
          </a:p>
          <a:p>
            <a:r>
              <a:rPr lang="en-US" dirty="0"/>
              <a:t>Transformer &amp; Individual Electrical Meter Installation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78893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Means of Project Financing</a:t>
            </a:r>
            <a:endParaRPr lang="en-IN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38200" y="2449879"/>
            <a:ext cx="10515600" cy="290463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Self Financing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Group (Consortium) Financing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Bank Financing</a:t>
            </a:r>
          </a:p>
          <a:p>
            <a:endParaRPr lang="en-US" dirty="0"/>
          </a:p>
          <a:p>
            <a:r>
              <a:rPr lang="en-US" dirty="0"/>
              <a:t>Unsecured Loan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55646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874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Organisational Constitution</a:t>
            </a:r>
            <a:endParaRPr lang="en-IN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38200" y="1608992"/>
            <a:ext cx="10515600" cy="4826977"/>
          </a:xfrm>
        </p:spPr>
        <p:txBody>
          <a:bodyPr>
            <a:normAutofit/>
          </a:bodyPr>
          <a:lstStyle/>
          <a:p>
            <a:r>
              <a:rPr lang="en-US" dirty="0"/>
              <a:t>Proprietorship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Partnership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Limited Liability Partnership LLP</a:t>
            </a:r>
          </a:p>
          <a:p>
            <a:endParaRPr lang="en-US" dirty="0"/>
          </a:p>
          <a:p>
            <a:r>
              <a:rPr lang="en-US" dirty="0"/>
              <a:t>Company (private / Limited)</a:t>
            </a:r>
          </a:p>
          <a:p>
            <a:endParaRPr lang="en-US" dirty="0"/>
          </a:p>
          <a:p>
            <a:r>
              <a:rPr lang="en-US" dirty="0"/>
              <a:t>Co-operative Society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Trust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180565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Bank Approval of Project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14709"/>
            <a:ext cx="10515600" cy="2649660"/>
          </a:xfrm>
        </p:spPr>
        <p:txBody>
          <a:bodyPr/>
          <a:lstStyle/>
          <a:p>
            <a:r>
              <a:rPr lang="en-US" dirty="0"/>
              <a:t>Approved Project Financials (APF) </a:t>
            </a:r>
          </a:p>
          <a:p>
            <a:pPr marL="0" indent="0">
              <a:buNone/>
            </a:pPr>
            <a:r>
              <a:rPr lang="en-US" dirty="0"/>
              <a:t>	(All documents of Land, Building, Company / Firm and KYC of 	directors / 	partners, needs to be submitted for such approval)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Stage wise dispersal of loan / One time dispersal of loan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62521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235435"/>
            <a:ext cx="9404723" cy="769500"/>
          </a:xfrm>
        </p:spPr>
        <p:txBody>
          <a:bodyPr/>
          <a:lstStyle/>
          <a:p>
            <a:r>
              <a:rPr lang="en-US" sz="3600" b="1" dirty="0"/>
              <a:t>Consultants Associated with the Project</a:t>
            </a:r>
            <a:endParaRPr lang="en-IN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0691" y="1732114"/>
            <a:ext cx="6827524" cy="41954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Architect </a:t>
            </a:r>
          </a:p>
          <a:p>
            <a:r>
              <a:rPr lang="en-US" dirty="0"/>
              <a:t>Civil Engineer</a:t>
            </a:r>
          </a:p>
          <a:p>
            <a:r>
              <a:rPr lang="en-US" dirty="0"/>
              <a:t>Structural Engineer</a:t>
            </a:r>
          </a:p>
          <a:p>
            <a:r>
              <a:rPr lang="en-US" dirty="0"/>
              <a:t>Mechanical Engineer (Fire &amp; Air Conditioning)</a:t>
            </a:r>
          </a:p>
          <a:p>
            <a:r>
              <a:rPr lang="en-US" dirty="0"/>
              <a:t>Electrical Engineer</a:t>
            </a:r>
          </a:p>
          <a:p>
            <a:r>
              <a:rPr lang="en-US" dirty="0"/>
              <a:t>Plumbing Engineer</a:t>
            </a:r>
          </a:p>
          <a:p>
            <a:r>
              <a:rPr lang="en-US" dirty="0"/>
              <a:t>Interior Designer</a:t>
            </a:r>
          </a:p>
          <a:p>
            <a:r>
              <a:rPr lang="en-US" dirty="0"/>
              <a:t>Vastu Consultant</a:t>
            </a:r>
          </a:p>
          <a:p>
            <a:r>
              <a:rPr lang="en-US" dirty="0"/>
              <a:t>Advocate – Civil &amp; Criminal</a:t>
            </a:r>
          </a:p>
          <a:p>
            <a:r>
              <a:rPr lang="en-US" dirty="0"/>
              <a:t>Chartered Accountant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2961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8213"/>
          </a:xfrm>
        </p:spPr>
        <p:txBody>
          <a:bodyPr/>
          <a:lstStyle/>
          <a:p>
            <a:r>
              <a:rPr lang="en-US" sz="3600" b="1" dirty="0"/>
              <a:t>Contractors Associated with the Project</a:t>
            </a:r>
            <a:endParaRPr lang="en-IN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450731"/>
            <a:ext cx="4366846" cy="504678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Real Estate Agents</a:t>
            </a:r>
          </a:p>
          <a:p>
            <a:r>
              <a:rPr lang="en-US" dirty="0"/>
              <a:t>Land Surveyor (aamin)</a:t>
            </a:r>
          </a:p>
          <a:p>
            <a:r>
              <a:rPr lang="en-US" dirty="0"/>
              <a:t>Civil Contractor</a:t>
            </a:r>
          </a:p>
          <a:p>
            <a:r>
              <a:rPr lang="en-US" dirty="0"/>
              <a:t>Electrical Contractor</a:t>
            </a:r>
          </a:p>
          <a:p>
            <a:r>
              <a:rPr lang="en-US" dirty="0"/>
              <a:t>Plumbing Contractor</a:t>
            </a:r>
          </a:p>
          <a:p>
            <a:r>
              <a:rPr lang="en-US" dirty="0"/>
              <a:t>Marble / Tiles Contractor</a:t>
            </a:r>
          </a:p>
          <a:p>
            <a:r>
              <a:rPr lang="en-US" dirty="0"/>
              <a:t>Painting Contractor</a:t>
            </a:r>
          </a:p>
          <a:p>
            <a:r>
              <a:rPr lang="en-US" dirty="0"/>
              <a:t>Carpenter</a:t>
            </a:r>
          </a:p>
          <a:p>
            <a:r>
              <a:rPr lang="en-US" dirty="0"/>
              <a:t>Shutters &amp; Iron Fabricator</a:t>
            </a:r>
          </a:p>
          <a:p>
            <a:r>
              <a:rPr lang="en-US" dirty="0"/>
              <a:t>Water Proofing Contractor</a:t>
            </a:r>
          </a:p>
          <a:p>
            <a:r>
              <a:rPr lang="en-US" dirty="0"/>
              <a:t>Deep Tube Well Contractor</a:t>
            </a:r>
          </a:p>
          <a:p>
            <a:r>
              <a:rPr lang="en-US" dirty="0"/>
              <a:t>Expansion Joint Treatment Contractor</a:t>
            </a:r>
          </a:p>
          <a:p>
            <a:r>
              <a:rPr lang="en-US" dirty="0"/>
              <a:t>JCB &amp; Dumpers Contractor</a:t>
            </a:r>
          </a:p>
          <a:p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389685" y="1450731"/>
            <a:ext cx="5964115" cy="504678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Termite Treatment Contractor</a:t>
            </a:r>
          </a:p>
          <a:p>
            <a:r>
              <a:rPr lang="en-US" dirty="0"/>
              <a:t>Structural Glazing Contractor</a:t>
            </a:r>
          </a:p>
          <a:p>
            <a:r>
              <a:rPr lang="en-US" dirty="0"/>
              <a:t>Fire Safety Work Contractor</a:t>
            </a:r>
          </a:p>
          <a:p>
            <a:r>
              <a:rPr lang="en-US" dirty="0"/>
              <a:t>Air Conditioning Contractor</a:t>
            </a:r>
          </a:p>
          <a:p>
            <a:r>
              <a:rPr lang="en-US" dirty="0"/>
              <a:t>Lifts Work Company</a:t>
            </a:r>
          </a:p>
          <a:p>
            <a:r>
              <a:rPr lang="en-US" dirty="0"/>
              <a:t>Gardner</a:t>
            </a:r>
          </a:p>
          <a:p>
            <a:r>
              <a:rPr lang="en-US" dirty="0"/>
              <a:t>Sports &amp; Gym Work Company</a:t>
            </a:r>
          </a:p>
          <a:p>
            <a:r>
              <a:rPr lang="en-US" dirty="0"/>
              <a:t>Electronic Goods Designing Contractor</a:t>
            </a:r>
          </a:p>
          <a:p>
            <a:r>
              <a:rPr lang="en-US" dirty="0"/>
              <a:t>3D Views, Walk Through Videos, Boucher Designer</a:t>
            </a:r>
          </a:p>
          <a:p>
            <a:r>
              <a:rPr lang="en-US" dirty="0"/>
              <a:t>DTP Designer &amp; Printer</a:t>
            </a:r>
          </a:p>
          <a:p>
            <a:r>
              <a:rPr lang="en-US" dirty="0"/>
              <a:t>Digital Marketing Consultant</a:t>
            </a:r>
          </a:p>
          <a:p>
            <a:r>
              <a:rPr lang="en-US" dirty="0"/>
              <a:t>Swimming Pool Consultant</a:t>
            </a:r>
          </a:p>
          <a:p>
            <a:r>
              <a:rPr lang="en-US" dirty="0"/>
              <a:t>Broad Band (Internet) and Dish TV Companies</a:t>
            </a:r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24171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49569" y="1145308"/>
            <a:ext cx="10058400" cy="138714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4800" b="1" dirty="0"/>
              <a:t>If you do not come from a rich family a rich family should come from you</a:t>
            </a:r>
            <a:endParaRPr lang="en-IN" sz="4800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949569" y="3602037"/>
            <a:ext cx="10058400" cy="2106035"/>
          </a:xfrm>
        </p:spPr>
        <p:txBody>
          <a:bodyPr>
            <a:noAutofit/>
          </a:bodyPr>
          <a:lstStyle/>
          <a:p>
            <a:pPr algn="just"/>
            <a:r>
              <a:rPr lang="en-US" sz="4400" cap="none" dirty="0"/>
              <a:t>If you come from a rich family then the richness should multiply and be shared by you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248365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8034"/>
            <a:ext cx="10515600" cy="6635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Land Procurement Process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0" y="1279237"/>
            <a:ext cx="5181600" cy="5143500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Analysis of Proposals Received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Site Visit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Selection of Land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Price Negotiation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Execution of Advance Agreement (May be Registered)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Collection of all land related documents (Xerox)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Plot Identification by Aamin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Documents Searching by Advocate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Local Searching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Court Searching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Waarish Certificate &amp; KYC</a:t>
            </a:r>
          </a:p>
          <a:p>
            <a:pPr marL="0" indent="0">
              <a:buNone/>
            </a:pPr>
            <a:endParaRPr lang="en-US" dirty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1279237"/>
            <a:ext cx="5181600" cy="51435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ROC Searching of company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Minor development work on land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Final Deed Registration (Assessment Value / Set Forth value)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Collection of all land related documents from seller (Original)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Collection of Original purchase deeds from advocate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Updatation of LR in the name of  Purchaser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Updatation of Land Khajana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Updatation of Municipal Holding &amp; Tax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Conversion of Land (if required)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98459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4217"/>
            <a:ext cx="10515600" cy="760290"/>
          </a:xfrm>
        </p:spPr>
        <p:txBody>
          <a:bodyPr>
            <a:normAutofit/>
          </a:bodyPr>
          <a:lstStyle/>
          <a:p>
            <a:r>
              <a:rPr lang="en-US" sz="3600" b="1" dirty="0"/>
              <a:t>List of Land Documents to be Collected</a:t>
            </a:r>
            <a:endParaRPr lang="en-IN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85901"/>
            <a:ext cx="10204938" cy="496765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Mother Deed from the seller</a:t>
            </a:r>
          </a:p>
          <a:p>
            <a:r>
              <a:rPr lang="en-US" dirty="0"/>
              <a:t>All Chain deeds from the seller or through the advocate appointed for searching (all originals to the extent possible)</a:t>
            </a:r>
          </a:p>
          <a:p>
            <a:r>
              <a:rPr lang="en-US" dirty="0"/>
              <a:t>Bargadaar / Adhiaar Settlement documents (if any)</a:t>
            </a:r>
          </a:p>
          <a:p>
            <a:r>
              <a:rPr lang="en-US" dirty="0"/>
              <a:t>Tribal / Minor’s NOC (if any)</a:t>
            </a:r>
          </a:p>
          <a:p>
            <a:r>
              <a:rPr lang="en-US" dirty="0"/>
              <a:t>Copy of RS Khatian</a:t>
            </a:r>
          </a:p>
          <a:p>
            <a:r>
              <a:rPr lang="en-US" dirty="0"/>
              <a:t>Copy LR Khatian</a:t>
            </a:r>
          </a:p>
          <a:p>
            <a:r>
              <a:rPr lang="en-US" dirty="0"/>
              <a:t>Updated Land Khajana Receipt</a:t>
            </a:r>
          </a:p>
          <a:p>
            <a:r>
              <a:rPr lang="en-US" dirty="0"/>
              <a:t>Municipal Holding Certificate</a:t>
            </a:r>
          </a:p>
          <a:p>
            <a:r>
              <a:rPr lang="en-US" dirty="0"/>
              <a:t>Municipal Holding Tax Receipt</a:t>
            </a:r>
          </a:p>
          <a:p>
            <a:r>
              <a:rPr lang="en-US" dirty="0"/>
              <a:t>Land Conversion Certificate (if any)</a:t>
            </a:r>
          </a:p>
          <a:p>
            <a:r>
              <a:rPr lang="en-US" dirty="0"/>
              <a:t>Company Board Resolution</a:t>
            </a:r>
          </a:p>
          <a:p>
            <a:r>
              <a:rPr lang="en-US" dirty="0"/>
              <a:t>Partnership Deed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33910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8213"/>
          </a:xfrm>
        </p:spPr>
        <p:txBody>
          <a:bodyPr>
            <a:normAutofit/>
          </a:bodyPr>
          <a:lstStyle/>
          <a:p>
            <a:r>
              <a:rPr lang="en-US" sz="3200" b="1" dirty="0"/>
              <a:t>Major Contents of a Deed – For Land purchase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62808"/>
            <a:ext cx="10204938" cy="538968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Details of the Plot</a:t>
            </a:r>
          </a:p>
          <a:p>
            <a:pPr lvl="1"/>
            <a:r>
              <a:rPr lang="en-US" dirty="0"/>
              <a:t>RS Khatian No. and RS Plot No.</a:t>
            </a:r>
          </a:p>
          <a:p>
            <a:pPr lvl="1"/>
            <a:r>
              <a:rPr lang="en-US" dirty="0"/>
              <a:t>LR Khatian No. and LR Plot No</a:t>
            </a:r>
          </a:p>
          <a:p>
            <a:pPr lvl="1"/>
            <a:r>
              <a:rPr lang="en-US" dirty="0" err="1"/>
              <a:t>Pargana</a:t>
            </a:r>
            <a:r>
              <a:rPr lang="en-US" dirty="0"/>
              <a:t>, JL No. </a:t>
            </a:r>
            <a:r>
              <a:rPr lang="en-US" dirty="0" err="1"/>
              <a:t>Mouza</a:t>
            </a:r>
            <a:r>
              <a:rPr lang="en-US" dirty="0"/>
              <a:t>, Police Station</a:t>
            </a:r>
          </a:p>
          <a:p>
            <a:pPr lvl="1"/>
            <a:r>
              <a:rPr lang="en-US" dirty="0"/>
              <a:t>Quantum of the Plot</a:t>
            </a:r>
          </a:p>
          <a:p>
            <a:pPr lvl="1"/>
            <a:r>
              <a:rPr lang="en-US" dirty="0"/>
              <a:t>Assessment Value (Stamp Duty Value / Circle Value)</a:t>
            </a:r>
          </a:p>
          <a:p>
            <a:pPr lvl="1"/>
            <a:r>
              <a:rPr lang="en-US" dirty="0"/>
              <a:t>Seth Forth Value (Consideration Value / Sale Price)</a:t>
            </a:r>
          </a:p>
          <a:p>
            <a:r>
              <a:rPr lang="en-US" dirty="0"/>
              <a:t>Date, Month and year of Execution of Deed</a:t>
            </a:r>
          </a:p>
          <a:p>
            <a:r>
              <a:rPr lang="en-US" dirty="0"/>
              <a:t>Details of Seller along with Photo, finger impressed claimant sheet and KYC</a:t>
            </a:r>
          </a:p>
          <a:p>
            <a:r>
              <a:rPr lang="en-US" dirty="0"/>
              <a:t>Details about how the land was purchased by current seller – Deed No., Registry Office Details, Volume No., Page No.</a:t>
            </a:r>
          </a:p>
          <a:p>
            <a:r>
              <a:rPr lang="en-US" dirty="0"/>
              <a:t>Details of Purchaser along with Photo and finger impressed claimant sheet</a:t>
            </a:r>
          </a:p>
          <a:p>
            <a:r>
              <a:rPr lang="en-US" dirty="0"/>
              <a:t>Details of immediate preceding seller as chain deed history and how the land was purchased by him </a:t>
            </a:r>
          </a:p>
          <a:p>
            <a:r>
              <a:rPr lang="en-US" dirty="0"/>
              <a:t>Rights in Undivided Share of Land (USL)</a:t>
            </a:r>
          </a:p>
          <a:p>
            <a:r>
              <a:rPr lang="en-US" dirty="0"/>
              <a:t>Terrace / Common Rights</a:t>
            </a:r>
          </a:p>
          <a:p>
            <a:r>
              <a:rPr lang="en-US" dirty="0"/>
              <a:t>Other legal contents as per Transfer of Property Act</a:t>
            </a:r>
          </a:p>
          <a:p>
            <a:r>
              <a:rPr lang="en-US" dirty="0"/>
              <a:t>Stamp Duty Payment Challan and Land Query Sheet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2307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992" y="83771"/>
            <a:ext cx="10515600" cy="848213"/>
          </a:xfrm>
        </p:spPr>
        <p:txBody>
          <a:bodyPr>
            <a:normAutofit/>
          </a:bodyPr>
          <a:lstStyle/>
          <a:p>
            <a:r>
              <a:rPr lang="en-US" sz="3600" b="1" dirty="0"/>
              <a:t>Major Contents of Deed - Flat/Shop/Office </a:t>
            </a:r>
            <a:endParaRPr lang="en-IN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7861" y="1371601"/>
            <a:ext cx="10204938" cy="5240214"/>
          </a:xfrm>
        </p:spPr>
        <p:txBody>
          <a:bodyPr>
            <a:normAutofit/>
          </a:bodyPr>
          <a:lstStyle/>
          <a:p>
            <a:r>
              <a:rPr lang="en-US" dirty="0"/>
              <a:t>In addition to the previous details the following also needs to be mentioned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Project Details</a:t>
            </a:r>
          </a:p>
          <a:p>
            <a:endParaRPr lang="en-US" dirty="0"/>
          </a:p>
          <a:p>
            <a:r>
              <a:rPr lang="en-US" dirty="0"/>
              <a:t>Flat Details – Carpet Area, Built Up Area, Flat Number, Tower Name</a:t>
            </a:r>
          </a:p>
          <a:p>
            <a:endParaRPr lang="en-US" dirty="0"/>
          </a:p>
          <a:p>
            <a:r>
              <a:rPr lang="en-US" dirty="0"/>
              <a:t>Parking Rights</a:t>
            </a:r>
          </a:p>
          <a:p>
            <a:endParaRPr lang="en-US" dirty="0"/>
          </a:p>
          <a:p>
            <a:r>
              <a:rPr lang="en-US" dirty="0"/>
              <a:t>Rights in Undivided Share of Land (UDS)</a:t>
            </a:r>
          </a:p>
          <a:p>
            <a:endParaRPr lang="en-US" dirty="0"/>
          </a:p>
          <a:p>
            <a:r>
              <a:rPr lang="en-US" dirty="0"/>
              <a:t>Terrace Rights</a:t>
            </a:r>
          </a:p>
          <a:p>
            <a:endParaRPr lang="en-US" dirty="0"/>
          </a:p>
          <a:p>
            <a:r>
              <a:rPr lang="en-US" dirty="0"/>
              <a:t>Rights in Common Facilities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60090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563"/>
            <a:ext cx="10515600" cy="848213"/>
          </a:xfrm>
        </p:spPr>
        <p:txBody>
          <a:bodyPr/>
          <a:lstStyle/>
          <a:p>
            <a:r>
              <a:rPr lang="en-US" b="1" dirty="0"/>
              <a:t>Measurement Terminology in Land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631" y="1134208"/>
            <a:ext cx="10703169" cy="5662246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2"/>
                </a:solidFill>
              </a:rPr>
              <a:t>Local Terminology</a:t>
            </a:r>
          </a:p>
          <a:p>
            <a:pPr lvl="1"/>
            <a:r>
              <a:rPr lang="en-US" dirty="0"/>
              <a:t>Chataak 		45 Sq. Ft. = 1 Chataak</a:t>
            </a:r>
          </a:p>
          <a:p>
            <a:pPr lvl="1"/>
            <a:r>
              <a:rPr lang="en-US" dirty="0"/>
              <a:t>Katha			16 Chataak = 1 Katha</a:t>
            </a:r>
          </a:p>
          <a:p>
            <a:pPr lvl="1"/>
            <a:r>
              <a:rPr lang="en-US" dirty="0"/>
              <a:t>Bigha			20 katha = 1 Bigha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>
                <a:solidFill>
                  <a:schemeClr val="accent2"/>
                </a:solidFill>
              </a:rPr>
              <a:t>Standard Terminology</a:t>
            </a:r>
          </a:p>
          <a:p>
            <a:pPr lvl="1"/>
            <a:r>
              <a:rPr lang="en-US" dirty="0"/>
              <a:t>Sq. Ft.			720 Sq. Ft. = 1 Katha</a:t>
            </a:r>
          </a:p>
          <a:p>
            <a:pPr lvl="1"/>
            <a:r>
              <a:rPr lang="en-US" dirty="0"/>
              <a:t>Decimal		33.05785 Decimal = 1 Bigha </a:t>
            </a:r>
          </a:p>
          <a:p>
            <a:pPr lvl="1"/>
            <a:r>
              <a:rPr lang="en-US" dirty="0"/>
              <a:t>Acre		 	100 Decimal = 1 Acre </a:t>
            </a:r>
          </a:p>
          <a:p>
            <a:pPr lvl="1"/>
            <a:r>
              <a:rPr lang="en-US" dirty="0"/>
              <a:t>1 Acre 		43,560 Sq. Ft.</a:t>
            </a:r>
          </a:p>
          <a:p>
            <a:pPr lvl="1"/>
            <a:r>
              <a:rPr lang="en-US" dirty="0"/>
              <a:t>1 Acre 		3 Bigha 360 Sq. Ft. ( 3 Bigha 8 Chataak)</a:t>
            </a:r>
          </a:p>
          <a:p>
            <a:pPr lvl="1"/>
            <a:r>
              <a:rPr lang="en-US" dirty="0"/>
              <a:t>Hectare		 2.471 Acres = 1 Hectare</a:t>
            </a:r>
          </a:p>
          <a:p>
            <a:pPr lvl="1"/>
            <a:r>
              <a:rPr lang="en-US" dirty="0"/>
              <a:t>1 Mtr.			3.2808 Ft.</a:t>
            </a:r>
          </a:p>
          <a:p>
            <a:pPr lvl="1"/>
            <a:r>
              <a:rPr lang="en-US" dirty="0"/>
              <a:t>1 Sq. Mtr.		10.764 Sq. Ft.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</a:rPr>
              <a:t>Note : Land Measurement terminology differs from State to State in India</a:t>
            </a:r>
          </a:p>
          <a:p>
            <a:pPr marL="0" indent="0">
              <a:buNone/>
            </a:pPr>
            <a:endParaRPr lang="en-US" dirty="0">
              <a:solidFill>
                <a:schemeClr val="accent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41408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7344"/>
          </a:xfrm>
        </p:spPr>
        <p:txBody>
          <a:bodyPr>
            <a:normAutofit/>
          </a:bodyPr>
          <a:lstStyle/>
          <a:p>
            <a:r>
              <a:rPr lang="en-US" sz="2800" b="1" dirty="0"/>
              <a:t>Measurement Terminology in Flat / Office / Shop</a:t>
            </a:r>
            <a:endParaRPr lang="en-IN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13856"/>
            <a:ext cx="10204938" cy="4479017"/>
          </a:xfrm>
        </p:spPr>
        <p:txBody>
          <a:bodyPr>
            <a:normAutofit/>
          </a:bodyPr>
          <a:lstStyle/>
          <a:p>
            <a:r>
              <a:rPr lang="en-US" dirty="0"/>
              <a:t>Carpet Area = Inner Area of a Unit Excluding outer Brick Work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Carpet Area (As per RERA) = Inner Area of a Unit Excluding outer Brick Work and balcony/terrace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Built Up Area (Plinth Area) = Area of a Unit Including outer Brick Work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Super Built Up Area = Built Up Area (A) + share of Common Area of the specific floor (B) + % of the Area on (A) + (B) </a:t>
            </a:r>
          </a:p>
          <a:p>
            <a:pPr lvl="2"/>
            <a:r>
              <a:rPr lang="en-US" dirty="0"/>
              <a:t>(% depends upon the local trend, it may also be on back calculation method)</a:t>
            </a:r>
          </a:p>
          <a:p>
            <a:pPr lvl="2"/>
            <a:r>
              <a:rPr lang="en-US" dirty="0"/>
              <a:t>(generally it is Built Up Area + 35% as per current market scenario in Siliguri)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50716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Stamp Duty &amp; Registration Charge</a:t>
            </a:r>
            <a:endParaRPr lang="en-IN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3636768"/>
              </p:ext>
            </p:extLst>
          </p:nvPr>
        </p:nvGraphicFramePr>
        <p:xfrm>
          <a:off x="750277" y="2801571"/>
          <a:ext cx="105156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83685914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25390301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93664085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6501593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b="1" dirty="0"/>
                        <a:t>Location of property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/>
                        <a:t>Property worth up to Rs 1 crore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/>
                        <a:t>Property worth over Rs 1 crore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 dirty="0"/>
                        <a:t>Registration charge</a:t>
                      </a:r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7451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Panchayat area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/>
                        <a:t>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2973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Municipal area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4271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167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707</TotalTime>
  <Words>1200</Words>
  <Application>Microsoft Office PowerPoint</Application>
  <PresentationFormat>Widescreen</PresentationFormat>
  <Paragraphs>224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Century Gothic</vt:lpstr>
      <vt:lpstr>Wingdings</vt:lpstr>
      <vt:lpstr>Wingdings 3</vt:lpstr>
      <vt:lpstr>Ion</vt:lpstr>
      <vt:lpstr>Welcome To  Session on Nuts &amp; Bolts of Real Estate  </vt:lpstr>
      <vt:lpstr>If you do not come from a rich family a rich family should come from you</vt:lpstr>
      <vt:lpstr>Land Procurement Process</vt:lpstr>
      <vt:lpstr>List of Land Documents to be Collected</vt:lpstr>
      <vt:lpstr>Major Contents of a Deed – For Land purchase</vt:lpstr>
      <vt:lpstr>Major Contents of Deed - Flat/Shop/Office </vt:lpstr>
      <vt:lpstr>Measurement Terminology in Land</vt:lpstr>
      <vt:lpstr>Measurement Terminology in Flat / Office / Shop</vt:lpstr>
      <vt:lpstr>Stamp Duty &amp; Registration Charge</vt:lpstr>
      <vt:lpstr>Category of Land</vt:lpstr>
      <vt:lpstr>Building Designing Parameters</vt:lpstr>
      <vt:lpstr>Government Approval Requirements</vt:lpstr>
      <vt:lpstr>Means of Project Financing</vt:lpstr>
      <vt:lpstr>Organisational Constitution</vt:lpstr>
      <vt:lpstr>Bank Approval of Project</vt:lpstr>
      <vt:lpstr>Consultants Associated with the Project</vt:lpstr>
      <vt:lpstr>Contractors Associated with the Project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 Procurement Process</dc:title>
  <dc:creator>JMA_JM</dc:creator>
  <cp:lastModifiedBy>USER</cp:lastModifiedBy>
  <cp:revision>344</cp:revision>
  <dcterms:created xsi:type="dcterms:W3CDTF">2022-07-02T07:59:42Z</dcterms:created>
  <dcterms:modified xsi:type="dcterms:W3CDTF">2026-03-10T07:46:54Z</dcterms:modified>
</cp:coreProperties>
</file>