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handoutMasterIdLst>
    <p:handoutMasterId r:id="rId31"/>
  </p:handoutMasterIdLst>
  <p:sldIdLst>
    <p:sldId id="279" r:id="rId3"/>
    <p:sldId id="277" r:id="rId4"/>
    <p:sldId id="288" r:id="rId5"/>
    <p:sldId id="289" r:id="rId6"/>
    <p:sldId id="278" r:id="rId7"/>
    <p:sldId id="280" r:id="rId8"/>
    <p:sldId id="300" r:id="rId9"/>
    <p:sldId id="301" r:id="rId10"/>
    <p:sldId id="290" r:id="rId11"/>
    <p:sldId id="291" r:id="rId12"/>
    <p:sldId id="302" r:id="rId13"/>
    <p:sldId id="281" r:id="rId14"/>
    <p:sldId id="282" r:id="rId15"/>
    <p:sldId id="303" r:id="rId16"/>
    <p:sldId id="283" r:id="rId17"/>
    <p:sldId id="292" r:id="rId18"/>
    <p:sldId id="293" r:id="rId19"/>
    <p:sldId id="294" r:id="rId20"/>
    <p:sldId id="295" r:id="rId21"/>
    <p:sldId id="296" r:id="rId22"/>
    <p:sldId id="297" r:id="rId23"/>
    <p:sldId id="298" r:id="rId24"/>
    <p:sldId id="299" r:id="rId25"/>
    <p:sldId id="304" r:id="rId26"/>
    <p:sldId id="305" r:id="rId27"/>
    <p:sldId id="307" r:id="rId28"/>
    <p:sldId id="275" r:id="rId29"/>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EF8F0"/>
    <a:srgbClr val="F4F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5" d="100"/>
          <a:sy n="75" d="100"/>
        </p:scale>
        <p:origin x="336" y="54"/>
      </p:cViewPr>
      <p:guideLst/>
    </p:cSldViewPr>
  </p:slideViewPr>
  <p:notesTextViewPr>
    <p:cViewPr>
      <p:scale>
        <a:sx n="1" d="1"/>
        <a:sy n="1" d="1"/>
      </p:scale>
      <p:origin x="0" y="0"/>
    </p:cViewPr>
  </p:notesTextViewPr>
  <p:notesViewPr>
    <p:cSldViewPr snapToGrid="0">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AF430-5156-4AB1-A56D-5A673D96FB28}"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IN"/>
        </a:p>
      </dgm:t>
    </dgm:pt>
    <dgm:pt modelId="{020D2761-0A09-45A4-8A74-CA970B593E80}">
      <dgm:prSet phldrT="[Text]"/>
      <dgm:spPr/>
      <dgm:t>
        <a:bodyPr/>
        <a:lstStyle/>
        <a:p>
          <a:r>
            <a:rPr lang="en-IN" b="1" dirty="0" smtClean="0">
              <a:effectLst/>
              <a:latin typeface="Bookman Old Style" panose="02050604050505020204" pitchFamily="18" charset="0"/>
              <a:ea typeface="Times New Roman" panose="02020603050405020304" pitchFamily="18" charset="0"/>
              <a:cs typeface="Times New Roman" panose="02020603050405020304" pitchFamily="18" charset="0"/>
            </a:rPr>
            <a:t>The Income Tax Act,1961</a:t>
          </a:r>
          <a:endParaRPr lang="en-IN" dirty="0"/>
        </a:p>
      </dgm:t>
    </dgm:pt>
    <dgm:pt modelId="{AB538FAF-43B9-4ADA-9BDB-D1A7F5CAC6A5}" type="parTrans" cxnId="{8FC6151D-1CBD-4069-9E08-D28768F76C1D}">
      <dgm:prSet/>
      <dgm:spPr/>
      <dgm:t>
        <a:bodyPr/>
        <a:lstStyle/>
        <a:p>
          <a:endParaRPr lang="en-IN"/>
        </a:p>
      </dgm:t>
    </dgm:pt>
    <dgm:pt modelId="{9B26DC53-0B94-487C-9E64-982C9905326C}" type="sibTrans" cxnId="{8FC6151D-1CBD-4069-9E08-D28768F76C1D}">
      <dgm:prSet/>
      <dgm:spPr/>
      <dgm:t>
        <a:bodyPr/>
        <a:lstStyle/>
        <a:p>
          <a:endParaRPr lang="en-IN"/>
        </a:p>
      </dgm:t>
    </dgm:pt>
    <dgm:pt modelId="{5A21BFB4-7350-4ACA-B7B8-05F0867CC527}">
      <dgm:prSet phldrT="[Text]" custT="1"/>
      <dgm:spPr/>
      <dgm:t>
        <a:bodyPr/>
        <a:lstStyle/>
        <a:p>
          <a:r>
            <a:rPr lang="en-IN" sz="2000" dirty="0" smtClean="0">
              <a:effectLst/>
              <a:latin typeface="Bookman Old Style" panose="02050604050505020204" pitchFamily="18" charset="0"/>
              <a:ea typeface="Times New Roman" panose="02020603050405020304" pitchFamily="18" charset="0"/>
              <a:cs typeface="Times New Roman" panose="02020603050405020304" pitchFamily="18" charset="0"/>
            </a:rPr>
            <a:t>Major </a:t>
          </a:r>
          <a:r>
            <a:rPr lang="en-IN" sz="2000" b="1" u="sng" dirty="0" smtClean="0">
              <a:effectLst/>
              <a:latin typeface="Bookman Old Style" panose="02050604050505020204" pitchFamily="18" charset="0"/>
              <a:ea typeface="Times New Roman" panose="02020603050405020304" pitchFamily="18" charset="0"/>
              <a:cs typeface="Times New Roman" panose="02020603050405020304" pitchFamily="18" charset="0"/>
            </a:rPr>
            <a:t>65 amendments</a:t>
          </a:r>
          <a:r>
            <a:rPr lang="en-IN" sz="2000" dirty="0" smtClean="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IN" sz="2000" b="1" u="sng" dirty="0" smtClean="0">
              <a:effectLst/>
              <a:latin typeface="Bookman Old Style" panose="02050604050505020204" pitchFamily="18" charset="0"/>
              <a:ea typeface="Times New Roman" panose="02020603050405020304" pitchFamily="18" charset="0"/>
              <a:cs typeface="Times New Roman" panose="02020603050405020304" pitchFamily="18" charset="0"/>
            </a:rPr>
            <a:t>4000 individual changes</a:t>
          </a:r>
          <a:r>
            <a:rPr lang="en-IN" sz="2000" dirty="0" smtClean="0">
              <a:effectLst/>
              <a:latin typeface="Bookman Old Style" panose="02050604050505020204" pitchFamily="18" charset="0"/>
              <a:ea typeface="Times New Roman" panose="02020603050405020304" pitchFamily="18" charset="0"/>
              <a:cs typeface="Times New Roman" panose="02020603050405020304" pitchFamily="18" charset="0"/>
            </a:rPr>
            <a:t> (provisos, explanations, clauses)</a:t>
          </a:r>
          <a:endParaRPr lang="en-IN" sz="2000" dirty="0"/>
        </a:p>
      </dgm:t>
    </dgm:pt>
    <dgm:pt modelId="{86B9BA49-6169-49D8-8D58-9ADC8BCFB9B4}" type="parTrans" cxnId="{D85635AC-6B27-4724-A491-8ADA8BCFF638}">
      <dgm:prSet/>
      <dgm:spPr/>
      <dgm:t>
        <a:bodyPr/>
        <a:lstStyle/>
        <a:p>
          <a:endParaRPr lang="en-IN"/>
        </a:p>
      </dgm:t>
    </dgm:pt>
    <dgm:pt modelId="{DF9D5097-0C6A-44FC-93CC-2AAA4CF55428}" type="sibTrans" cxnId="{D85635AC-6B27-4724-A491-8ADA8BCFF638}">
      <dgm:prSet/>
      <dgm:spPr/>
      <dgm:t>
        <a:bodyPr/>
        <a:lstStyle/>
        <a:p>
          <a:endParaRPr lang="en-IN"/>
        </a:p>
      </dgm:t>
    </dgm:pt>
    <dgm:pt modelId="{2D017A83-92FB-4DC0-8477-CE22F7682BBD}">
      <dgm:prSet phldrT="[Text]"/>
      <dgm:spPr/>
      <dgm:t>
        <a:bodyPr/>
        <a:lstStyle/>
        <a:p>
          <a:r>
            <a:rPr lang="en-IN" b="1" dirty="0" smtClean="0">
              <a:effectLst/>
              <a:latin typeface="Bookman Old Style" panose="02050604050505020204" pitchFamily="18" charset="0"/>
              <a:ea typeface="Times New Roman" panose="02020603050405020304" pitchFamily="18" charset="0"/>
              <a:cs typeface="Times New Roman" panose="02020603050405020304" pitchFamily="18" charset="0"/>
            </a:rPr>
            <a:t>The Income Tax Act,2025</a:t>
          </a:r>
          <a:endParaRPr lang="en-IN" dirty="0"/>
        </a:p>
      </dgm:t>
    </dgm:pt>
    <dgm:pt modelId="{D2ABC957-350D-4DB5-A045-038903C454A3}" type="parTrans" cxnId="{37E2ED03-75BD-4771-87A5-56D6763DBC25}">
      <dgm:prSet/>
      <dgm:spPr/>
      <dgm:t>
        <a:bodyPr/>
        <a:lstStyle/>
        <a:p>
          <a:endParaRPr lang="en-IN"/>
        </a:p>
      </dgm:t>
    </dgm:pt>
    <dgm:pt modelId="{4E7FE63E-0EAB-4180-8377-C436C58AE7A3}" type="sibTrans" cxnId="{37E2ED03-75BD-4771-87A5-56D6763DBC25}">
      <dgm:prSet/>
      <dgm:spPr/>
      <dgm:t>
        <a:bodyPr/>
        <a:lstStyle/>
        <a:p>
          <a:endParaRPr lang="en-IN"/>
        </a:p>
      </dgm:t>
    </dgm:pt>
    <dgm:pt modelId="{33925068-96D4-4644-B558-AA99AABC54A8}" type="pres">
      <dgm:prSet presAssocID="{569AF430-5156-4AB1-A56D-5A673D96FB28}" presName="Name0" presStyleCnt="0">
        <dgm:presLayoutVars>
          <dgm:chMax val="7"/>
          <dgm:chPref val="7"/>
          <dgm:dir/>
          <dgm:animLvl val="lvl"/>
        </dgm:presLayoutVars>
      </dgm:prSet>
      <dgm:spPr/>
      <dgm:t>
        <a:bodyPr/>
        <a:lstStyle/>
        <a:p>
          <a:endParaRPr lang="en-IN"/>
        </a:p>
      </dgm:t>
    </dgm:pt>
    <dgm:pt modelId="{79B82942-4100-4E96-8310-30E478DAD0D1}" type="pres">
      <dgm:prSet presAssocID="{020D2761-0A09-45A4-8A74-CA970B593E80}" presName="Accent1" presStyleCnt="0"/>
      <dgm:spPr/>
    </dgm:pt>
    <dgm:pt modelId="{2ED71DC1-BCFA-4EEA-AD5B-547C384E79C6}" type="pres">
      <dgm:prSet presAssocID="{020D2761-0A09-45A4-8A74-CA970B593E80}" presName="Accent" presStyleLbl="node1" presStyleIdx="0" presStyleCnt="3" custLinFactNeighborX="-53746" custLinFactNeighborY="-4934"/>
      <dgm:spPr/>
    </dgm:pt>
    <dgm:pt modelId="{AF368CE3-08BE-4077-AA08-8BA4CBBD3696}" type="pres">
      <dgm:prSet presAssocID="{020D2761-0A09-45A4-8A74-CA970B593E80}" presName="Parent1" presStyleLbl="revTx" presStyleIdx="0" presStyleCnt="3" custLinFactNeighborX="-97327" custLinFactNeighborY="-28076">
        <dgm:presLayoutVars>
          <dgm:chMax val="1"/>
          <dgm:chPref val="1"/>
          <dgm:bulletEnabled val="1"/>
        </dgm:presLayoutVars>
      </dgm:prSet>
      <dgm:spPr/>
      <dgm:t>
        <a:bodyPr/>
        <a:lstStyle/>
        <a:p>
          <a:endParaRPr lang="en-IN"/>
        </a:p>
      </dgm:t>
    </dgm:pt>
    <dgm:pt modelId="{932D9DA9-FE62-4AF8-ADB1-C488AC6E27C3}" type="pres">
      <dgm:prSet presAssocID="{5A21BFB4-7350-4ACA-B7B8-05F0867CC527}" presName="Accent2" presStyleCnt="0"/>
      <dgm:spPr/>
    </dgm:pt>
    <dgm:pt modelId="{F4EFF569-00CA-4A17-B0EE-21CAA8A148A6}" type="pres">
      <dgm:prSet presAssocID="{5A21BFB4-7350-4ACA-B7B8-05F0867CC527}" presName="Accent" presStyleLbl="node1" presStyleIdx="1" presStyleCnt="3" custLinFactNeighborX="-5926" custLinFactNeighborY="-10368"/>
      <dgm:spPr/>
    </dgm:pt>
    <dgm:pt modelId="{480547C4-DDAA-4EA9-BD12-FF7107A1F8A9}" type="pres">
      <dgm:prSet presAssocID="{5A21BFB4-7350-4ACA-B7B8-05F0867CC527}" presName="Parent2" presStyleLbl="revTx" presStyleIdx="1" presStyleCnt="3" custScaleX="245219" custScaleY="130905" custLinFactNeighborX="69976" custLinFactNeighborY="-37868">
        <dgm:presLayoutVars>
          <dgm:chMax val="1"/>
          <dgm:chPref val="1"/>
          <dgm:bulletEnabled val="1"/>
        </dgm:presLayoutVars>
      </dgm:prSet>
      <dgm:spPr/>
      <dgm:t>
        <a:bodyPr/>
        <a:lstStyle/>
        <a:p>
          <a:endParaRPr lang="en-IN"/>
        </a:p>
      </dgm:t>
    </dgm:pt>
    <dgm:pt modelId="{E55A7400-8649-4B38-9231-7E18CF221330}" type="pres">
      <dgm:prSet presAssocID="{2D017A83-92FB-4DC0-8477-CE22F7682BBD}" presName="Accent3" presStyleCnt="0"/>
      <dgm:spPr/>
    </dgm:pt>
    <dgm:pt modelId="{B8A0DA14-F547-4B85-A66D-FB810F24F36D}" type="pres">
      <dgm:prSet presAssocID="{2D017A83-92FB-4DC0-8477-CE22F7682BBD}" presName="Accent" presStyleLbl="node1" presStyleIdx="2" presStyleCnt="3" custLinFactNeighborX="-48654" custLinFactNeighborY="-1213"/>
      <dgm:spPr/>
    </dgm:pt>
    <dgm:pt modelId="{EF27E5A8-59CD-460E-9695-8CD567E2079A}" type="pres">
      <dgm:prSet presAssocID="{2D017A83-92FB-4DC0-8477-CE22F7682BBD}" presName="Parent3" presStyleLbl="revTx" presStyleIdx="2" presStyleCnt="3" custLinFactNeighborX="-75506" custLinFactNeighborY="-7478">
        <dgm:presLayoutVars>
          <dgm:chMax val="1"/>
          <dgm:chPref val="1"/>
          <dgm:bulletEnabled val="1"/>
        </dgm:presLayoutVars>
      </dgm:prSet>
      <dgm:spPr/>
      <dgm:t>
        <a:bodyPr/>
        <a:lstStyle/>
        <a:p>
          <a:endParaRPr lang="en-IN"/>
        </a:p>
      </dgm:t>
    </dgm:pt>
  </dgm:ptLst>
  <dgm:cxnLst>
    <dgm:cxn modelId="{37E2ED03-75BD-4771-87A5-56D6763DBC25}" srcId="{569AF430-5156-4AB1-A56D-5A673D96FB28}" destId="{2D017A83-92FB-4DC0-8477-CE22F7682BBD}" srcOrd="2" destOrd="0" parTransId="{D2ABC957-350D-4DB5-A045-038903C454A3}" sibTransId="{4E7FE63E-0EAB-4180-8377-C436C58AE7A3}"/>
    <dgm:cxn modelId="{351975B0-2BB0-43E0-B1B2-8D938F75D94A}" type="presOf" srcId="{020D2761-0A09-45A4-8A74-CA970B593E80}" destId="{AF368CE3-08BE-4077-AA08-8BA4CBBD3696}" srcOrd="0" destOrd="0" presId="urn:microsoft.com/office/officeart/2009/layout/CircleArrowProcess"/>
    <dgm:cxn modelId="{29E5ECDA-FC29-4D9E-BF86-1F9F3C692DD9}" type="presOf" srcId="{2D017A83-92FB-4DC0-8477-CE22F7682BBD}" destId="{EF27E5A8-59CD-460E-9695-8CD567E2079A}" srcOrd="0" destOrd="0" presId="urn:microsoft.com/office/officeart/2009/layout/CircleArrowProcess"/>
    <dgm:cxn modelId="{8FC6151D-1CBD-4069-9E08-D28768F76C1D}" srcId="{569AF430-5156-4AB1-A56D-5A673D96FB28}" destId="{020D2761-0A09-45A4-8A74-CA970B593E80}" srcOrd="0" destOrd="0" parTransId="{AB538FAF-43B9-4ADA-9BDB-D1A7F5CAC6A5}" sibTransId="{9B26DC53-0B94-487C-9E64-982C9905326C}"/>
    <dgm:cxn modelId="{6AD84AD1-0842-4968-BCC6-373C1ED9185E}" type="presOf" srcId="{5A21BFB4-7350-4ACA-B7B8-05F0867CC527}" destId="{480547C4-DDAA-4EA9-BD12-FF7107A1F8A9}" srcOrd="0" destOrd="0" presId="urn:microsoft.com/office/officeart/2009/layout/CircleArrowProcess"/>
    <dgm:cxn modelId="{B6D31591-F6E4-4DC3-9376-1694470FD77B}" type="presOf" srcId="{569AF430-5156-4AB1-A56D-5A673D96FB28}" destId="{33925068-96D4-4644-B558-AA99AABC54A8}" srcOrd="0" destOrd="0" presId="urn:microsoft.com/office/officeart/2009/layout/CircleArrowProcess"/>
    <dgm:cxn modelId="{D85635AC-6B27-4724-A491-8ADA8BCFF638}" srcId="{569AF430-5156-4AB1-A56D-5A673D96FB28}" destId="{5A21BFB4-7350-4ACA-B7B8-05F0867CC527}" srcOrd="1" destOrd="0" parTransId="{86B9BA49-6169-49D8-8D58-9ADC8BCFB9B4}" sibTransId="{DF9D5097-0C6A-44FC-93CC-2AAA4CF55428}"/>
    <dgm:cxn modelId="{51C7F291-91F8-4588-8BB1-71DA9E39B061}" type="presParOf" srcId="{33925068-96D4-4644-B558-AA99AABC54A8}" destId="{79B82942-4100-4E96-8310-30E478DAD0D1}" srcOrd="0" destOrd="0" presId="urn:microsoft.com/office/officeart/2009/layout/CircleArrowProcess"/>
    <dgm:cxn modelId="{5AC5E1AA-8CCE-40AF-AF1F-079899DCD8ED}" type="presParOf" srcId="{79B82942-4100-4E96-8310-30E478DAD0D1}" destId="{2ED71DC1-BCFA-4EEA-AD5B-547C384E79C6}" srcOrd="0" destOrd="0" presId="urn:microsoft.com/office/officeart/2009/layout/CircleArrowProcess"/>
    <dgm:cxn modelId="{9ED1DEE1-DE8C-497C-B1F4-8BE11FA40558}" type="presParOf" srcId="{33925068-96D4-4644-B558-AA99AABC54A8}" destId="{AF368CE3-08BE-4077-AA08-8BA4CBBD3696}" srcOrd="1" destOrd="0" presId="urn:microsoft.com/office/officeart/2009/layout/CircleArrowProcess"/>
    <dgm:cxn modelId="{165FDC18-9A88-4F84-BD15-39BA00510FBA}" type="presParOf" srcId="{33925068-96D4-4644-B558-AA99AABC54A8}" destId="{932D9DA9-FE62-4AF8-ADB1-C488AC6E27C3}" srcOrd="2" destOrd="0" presId="urn:microsoft.com/office/officeart/2009/layout/CircleArrowProcess"/>
    <dgm:cxn modelId="{9ECD261B-C81C-480A-A38C-3D1E2B6BD923}" type="presParOf" srcId="{932D9DA9-FE62-4AF8-ADB1-C488AC6E27C3}" destId="{F4EFF569-00CA-4A17-B0EE-21CAA8A148A6}" srcOrd="0" destOrd="0" presId="urn:microsoft.com/office/officeart/2009/layout/CircleArrowProcess"/>
    <dgm:cxn modelId="{3C68B895-E990-4272-BE56-E4420B7EE74D}" type="presParOf" srcId="{33925068-96D4-4644-B558-AA99AABC54A8}" destId="{480547C4-DDAA-4EA9-BD12-FF7107A1F8A9}" srcOrd="3" destOrd="0" presId="urn:microsoft.com/office/officeart/2009/layout/CircleArrowProcess"/>
    <dgm:cxn modelId="{909AFABF-94BB-4233-865E-E1DBD0CC6A92}" type="presParOf" srcId="{33925068-96D4-4644-B558-AA99AABC54A8}" destId="{E55A7400-8649-4B38-9231-7E18CF221330}" srcOrd="4" destOrd="0" presId="urn:microsoft.com/office/officeart/2009/layout/CircleArrowProcess"/>
    <dgm:cxn modelId="{D41C8191-D058-4605-9D0B-8EAF493F307E}" type="presParOf" srcId="{E55A7400-8649-4B38-9231-7E18CF221330}" destId="{B8A0DA14-F547-4B85-A66D-FB810F24F36D}" srcOrd="0" destOrd="0" presId="urn:microsoft.com/office/officeart/2009/layout/CircleArrowProcess"/>
    <dgm:cxn modelId="{30ACEE24-AF65-4514-9D22-B5411BC3C9EE}" type="presParOf" srcId="{33925068-96D4-4644-B558-AA99AABC54A8}" destId="{EF27E5A8-59CD-460E-9695-8CD567E2079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D9A909-6D49-49F0-AC66-2EB0BA3C885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IN"/>
        </a:p>
      </dgm:t>
    </dgm:pt>
    <dgm:pt modelId="{43AA5D53-5AD2-42E5-B820-877C16AA8E43}">
      <dgm:prSet custT="1"/>
      <dgm:spPr/>
      <dgm:t>
        <a:bodyPr/>
        <a:lstStyle/>
        <a:p>
          <a:pPr rtl="0"/>
          <a:r>
            <a:rPr lang="en-IN" sz="1800" b="1" dirty="0" smtClean="0"/>
            <a:t>General Philosophy of Transition </a:t>
          </a:r>
          <a:endParaRPr lang="en-IN" sz="1800" dirty="0"/>
        </a:p>
      </dgm:t>
    </dgm:pt>
    <dgm:pt modelId="{B7374E61-8853-4F30-A489-8B33153FF177}" type="parTrans" cxnId="{6F0265B6-268F-4FAA-A326-D798658C9516}">
      <dgm:prSet/>
      <dgm:spPr/>
      <dgm:t>
        <a:bodyPr/>
        <a:lstStyle/>
        <a:p>
          <a:endParaRPr lang="en-IN"/>
        </a:p>
      </dgm:t>
    </dgm:pt>
    <dgm:pt modelId="{CC5C0062-BF9B-43F7-ADF4-B776830705FD}" type="sibTrans" cxnId="{6F0265B6-268F-4FAA-A326-D798658C9516}">
      <dgm:prSet/>
      <dgm:spPr/>
      <dgm:t>
        <a:bodyPr/>
        <a:lstStyle/>
        <a:p>
          <a:endParaRPr lang="en-IN"/>
        </a:p>
      </dgm:t>
    </dgm:pt>
    <dgm:pt modelId="{CEDB8B2E-B928-4C42-A70B-2AE94DD7718D}">
      <dgm:prSet custT="1"/>
      <dgm:spPr/>
      <dgm:t>
        <a:bodyPr/>
        <a:lstStyle/>
        <a:p>
          <a:pPr rtl="0"/>
          <a:r>
            <a:rPr lang="en-IN" sz="1800" b="1" dirty="0" smtClean="0"/>
            <a:t>Tax Payments, Collection and Refunds </a:t>
          </a:r>
          <a:endParaRPr lang="en-IN" sz="1800" dirty="0"/>
        </a:p>
      </dgm:t>
    </dgm:pt>
    <dgm:pt modelId="{16E6309D-113F-4A97-B4A6-DAF0800E1E3C}" type="parTrans" cxnId="{2A7252DC-05F4-4A60-9426-CD0EA68C9FE7}">
      <dgm:prSet/>
      <dgm:spPr/>
      <dgm:t>
        <a:bodyPr/>
        <a:lstStyle/>
        <a:p>
          <a:endParaRPr lang="en-IN"/>
        </a:p>
      </dgm:t>
    </dgm:pt>
    <dgm:pt modelId="{34D5595D-1ECD-4BD1-8660-8247A7931C25}" type="sibTrans" cxnId="{2A7252DC-05F4-4A60-9426-CD0EA68C9FE7}">
      <dgm:prSet/>
      <dgm:spPr/>
      <dgm:t>
        <a:bodyPr/>
        <a:lstStyle/>
        <a:p>
          <a:endParaRPr lang="en-IN"/>
        </a:p>
      </dgm:t>
    </dgm:pt>
    <dgm:pt modelId="{2A6D4D65-55F9-4D5E-91F4-210FE258519B}">
      <dgm:prSet custT="1"/>
      <dgm:spPr/>
      <dgm:t>
        <a:bodyPr/>
        <a:lstStyle/>
        <a:p>
          <a:pPr rtl="0"/>
          <a:r>
            <a:rPr lang="en-IN" sz="1800" b="1" dirty="0" smtClean="0"/>
            <a:t>Furnishing of Income Tax Returns </a:t>
          </a:r>
          <a:endParaRPr lang="en-IN" sz="1800" dirty="0"/>
        </a:p>
      </dgm:t>
    </dgm:pt>
    <dgm:pt modelId="{1CAE98B4-B569-47FA-88E6-00834940B215}" type="parTrans" cxnId="{D2104473-8FA7-4FB5-B2E6-7980D5C7E35B}">
      <dgm:prSet/>
      <dgm:spPr/>
      <dgm:t>
        <a:bodyPr/>
        <a:lstStyle/>
        <a:p>
          <a:endParaRPr lang="en-IN"/>
        </a:p>
      </dgm:t>
    </dgm:pt>
    <dgm:pt modelId="{398FAE9B-7ACD-42A2-8C1B-F24010CDD76F}" type="sibTrans" cxnId="{D2104473-8FA7-4FB5-B2E6-7980D5C7E35B}">
      <dgm:prSet/>
      <dgm:spPr/>
      <dgm:t>
        <a:bodyPr/>
        <a:lstStyle/>
        <a:p>
          <a:endParaRPr lang="en-IN"/>
        </a:p>
      </dgm:t>
    </dgm:pt>
    <dgm:pt modelId="{039BBAD4-434A-4EE7-9D02-EB8969683195}">
      <dgm:prSet custT="1"/>
      <dgm:spPr/>
      <dgm:t>
        <a:bodyPr/>
        <a:lstStyle/>
        <a:p>
          <a:pPr rtl="0"/>
          <a:r>
            <a:rPr lang="en-IN" sz="1600" b="1" dirty="0" smtClean="0"/>
            <a:t>Other Forms &amp; Compliance Statements </a:t>
          </a:r>
          <a:endParaRPr lang="en-IN" sz="1600" dirty="0"/>
        </a:p>
      </dgm:t>
    </dgm:pt>
    <dgm:pt modelId="{6261B423-6950-4DDF-B7A0-7F97CAB3FDDC}" type="parTrans" cxnId="{843AB077-79CC-405C-933C-DB47322A5D76}">
      <dgm:prSet/>
      <dgm:spPr/>
      <dgm:t>
        <a:bodyPr/>
        <a:lstStyle/>
        <a:p>
          <a:endParaRPr lang="en-IN"/>
        </a:p>
      </dgm:t>
    </dgm:pt>
    <dgm:pt modelId="{85A1693B-4114-40A2-BD2A-06E33BC75C97}" type="sibTrans" cxnId="{843AB077-79CC-405C-933C-DB47322A5D76}">
      <dgm:prSet/>
      <dgm:spPr/>
      <dgm:t>
        <a:bodyPr/>
        <a:lstStyle/>
        <a:p>
          <a:endParaRPr lang="en-IN"/>
        </a:p>
      </dgm:t>
    </dgm:pt>
    <dgm:pt modelId="{4FA02C27-6AC1-41A1-8C86-E3F417F37024}">
      <dgm:prSet custT="1"/>
      <dgm:spPr/>
      <dgm:t>
        <a:bodyPr/>
        <a:lstStyle/>
        <a:p>
          <a:pPr rtl="0"/>
          <a:r>
            <a:rPr lang="en-IN" sz="1600" b="1" dirty="0" smtClean="0"/>
            <a:t>Reassessment of Income Escaping Assessment </a:t>
          </a:r>
          <a:endParaRPr lang="en-IN" sz="1600" dirty="0"/>
        </a:p>
      </dgm:t>
    </dgm:pt>
    <dgm:pt modelId="{48028711-64AE-48E1-B69D-2C549CB28EBB}" type="parTrans" cxnId="{71546E23-CFEE-4AD4-89DE-B9E137763FBD}">
      <dgm:prSet/>
      <dgm:spPr/>
      <dgm:t>
        <a:bodyPr/>
        <a:lstStyle/>
        <a:p>
          <a:endParaRPr lang="en-IN"/>
        </a:p>
      </dgm:t>
    </dgm:pt>
    <dgm:pt modelId="{DEB1AF4C-A4FF-4445-BC1E-36BD3447A383}" type="sibTrans" cxnId="{71546E23-CFEE-4AD4-89DE-B9E137763FBD}">
      <dgm:prSet/>
      <dgm:spPr/>
      <dgm:t>
        <a:bodyPr/>
        <a:lstStyle/>
        <a:p>
          <a:endParaRPr lang="en-IN"/>
        </a:p>
      </dgm:t>
    </dgm:pt>
    <dgm:pt modelId="{59EFD483-97FA-4945-B2E7-A8062A1C0254}">
      <dgm:prSet custT="1"/>
      <dgm:spPr/>
      <dgm:t>
        <a:bodyPr/>
        <a:lstStyle/>
        <a:p>
          <a:pPr rtl="0"/>
          <a:r>
            <a:rPr lang="en-IN" sz="1800" b="1" dirty="0" smtClean="0"/>
            <a:t>TDS Compliance </a:t>
          </a:r>
          <a:endParaRPr lang="en-IN" sz="1800" dirty="0"/>
        </a:p>
      </dgm:t>
    </dgm:pt>
    <dgm:pt modelId="{B6436380-83AF-4656-BBA9-1781710B19D6}" type="parTrans" cxnId="{7C879E86-20B8-4F02-AB36-3FAB3228A5F0}">
      <dgm:prSet/>
      <dgm:spPr/>
      <dgm:t>
        <a:bodyPr/>
        <a:lstStyle/>
        <a:p>
          <a:endParaRPr lang="en-IN"/>
        </a:p>
      </dgm:t>
    </dgm:pt>
    <dgm:pt modelId="{1563ED7E-F194-44E3-8105-60C7204EA7D0}" type="sibTrans" cxnId="{7C879E86-20B8-4F02-AB36-3FAB3228A5F0}">
      <dgm:prSet/>
      <dgm:spPr/>
      <dgm:t>
        <a:bodyPr/>
        <a:lstStyle/>
        <a:p>
          <a:endParaRPr lang="en-IN"/>
        </a:p>
      </dgm:t>
    </dgm:pt>
    <dgm:pt modelId="{62076D50-0E41-4BE4-B890-BE5D31F262D7}">
      <dgm:prSet custT="1"/>
      <dgm:spPr/>
      <dgm:t>
        <a:bodyPr/>
        <a:lstStyle/>
        <a:p>
          <a:pPr rtl="0"/>
          <a:r>
            <a:rPr lang="en-IN" sz="1400" b="1" smtClean="0"/>
            <a:t>Appeals, Revision and Alternate Dispute Resolution </a:t>
          </a:r>
          <a:endParaRPr lang="en-IN" sz="1400"/>
        </a:p>
      </dgm:t>
    </dgm:pt>
    <dgm:pt modelId="{A3B9DBFB-81DB-4A89-B661-8939013928F5}" type="parTrans" cxnId="{0BC81D7A-99E4-47A1-8E03-70108F7EB2B4}">
      <dgm:prSet/>
      <dgm:spPr/>
      <dgm:t>
        <a:bodyPr/>
        <a:lstStyle/>
        <a:p>
          <a:endParaRPr lang="en-IN"/>
        </a:p>
      </dgm:t>
    </dgm:pt>
    <dgm:pt modelId="{FA80A9AF-1F89-4CF5-B48C-AD16D5F08F87}" type="sibTrans" cxnId="{0BC81D7A-99E4-47A1-8E03-70108F7EB2B4}">
      <dgm:prSet/>
      <dgm:spPr/>
      <dgm:t>
        <a:bodyPr/>
        <a:lstStyle/>
        <a:p>
          <a:endParaRPr lang="en-IN"/>
        </a:p>
      </dgm:t>
    </dgm:pt>
    <dgm:pt modelId="{8F630846-F033-487E-BF2B-0CBFC6E56DB6}">
      <dgm:prSet custT="1"/>
      <dgm:spPr/>
      <dgm:t>
        <a:bodyPr/>
        <a:lstStyle/>
        <a:p>
          <a:pPr rtl="0"/>
          <a:r>
            <a:rPr lang="en-IN" sz="1600" b="1" dirty="0" smtClean="0"/>
            <a:t>Set-off/Carry Forward of Losses and Deductions </a:t>
          </a:r>
          <a:endParaRPr lang="en-IN" sz="1600" dirty="0"/>
        </a:p>
      </dgm:t>
    </dgm:pt>
    <dgm:pt modelId="{A4BDC4DC-801D-426D-BC5E-C39B9BD66EE6}" type="parTrans" cxnId="{1ABF5717-13A7-4CDC-BA7E-38E147684B49}">
      <dgm:prSet/>
      <dgm:spPr/>
      <dgm:t>
        <a:bodyPr/>
        <a:lstStyle/>
        <a:p>
          <a:endParaRPr lang="en-IN"/>
        </a:p>
      </dgm:t>
    </dgm:pt>
    <dgm:pt modelId="{CF2FC67E-3FD2-4188-953E-5A35A3F10E75}" type="sibTrans" cxnId="{1ABF5717-13A7-4CDC-BA7E-38E147684B49}">
      <dgm:prSet/>
      <dgm:spPr/>
      <dgm:t>
        <a:bodyPr/>
        <a:lstStyle/>
        <a:p>
          <a:endParaRPr lang="en-IN"/>
        </a:p>
      </dgm:t>
    </dgm:pt>
    <dgm:pt modelId="{A58B9D16-1672-4F3F-A1EE-2A0EA4D84366}">
      <dgm:prSet custT="1"/>
      <dgm:spPr/>
      <dgm:t>
        <a:bodyPr/>
        <a:lstStyle/>
        <a:p>
          <a:pPr rtl="0"/>
          <a:r>
            <a:rPr lang="en-IN" sz="1800" b="1" dirty="0" smtClean="0"/>
            <a:t>Issues</a:t>
          </a:r>
          <a:r>
            <a:rPr lang="en-IN" sz="1600" b="1" dirty="0" smtClean="0"/>
            <a:t> concerning Non-Resident Indians (NRIs) </a:t>
          </a:r>
          <a:endParaRPr lang="en-IN" sz="1600" dirty="0"/>
        </a:p>
      </dgm:t>
    </dgm:pt>
    <dgm:pt modelId="{40570564-D740-4EF2-9D35-31DD82C4B391}" type="parTrans" cxnId="{D5579A6C-D31D-4877-9883-C3806DBC4B9D}">
      <dgm:prSet/>
      <dgm:spPr/>
      <dgm:t>
        <a:bodyPr/>
        <a:lstStyle/>
        <a:p>
          <a:endParaRPr lang="en-IN"/>
        </a:p>
      </dgm:t>
    </dgm:pt>
    <dgm:pt modelId="{642401F3-599C-4690-BDDF-46C8A7B39299}" type="sibTrans" cxnId="{D5579A6C-D31D-4877-9883-C3806DBC4B9D}">
      <dgm:prSet/>
      <dgm:spPr/>
      <dgm:t>
        <a:bodyPr/>
        <a:lstStyle/>
        <a:p>
          <a:endParaRPr lang="en-IN"/>
        </a:p>
      </dgm:t>
    </dgm:pt>
    <dgm:pt modelId="{9E92C211-F7A5-415C-9D39-7D1CA8EF2A69}">
      <dgm:prSet custT="1"/>
      <dgm:spPr/>
      <dgm:t>
        <a:bodyPr/>
        <a:lstStyle/>
        <a:p>
          <a:pPr rtl="0"/>
          <a:r>
            <a:rPr lang="en-IN" sz="2000" b="1" smtClean="0"/>
            <a:t>Miscellaneous </a:t>
          </a:r>
          <a:endParaRPr lang="en-IN" sz="2000"/>
        </a:p>
      </dgm:t>
    </dgm:pt>
    <dgm:pt modelId="{3C62BF30-CBCC-44B3-A175-BCC1EE3EEA9F}" type="parTrans" cxnId="{3AFE3B24-D13E-4326-9073-9964372C7D8A}">
      <dgm:prSet/>
      <dgm:spPr/>
      <dgm:t>
        <a:bodyPr/>
        <a:lstStyle/>
        <a:p>
          <a:endParaRPr lang="en-IN"/>
        </a:p>
      </dgm:t>
    </dgm:pt>
    <dgm:pt modelId="{7CBF7ACE-F76D-4634-9140-70AE737D7E38}" type="sibTrans" cxnId="{3AFE3B24-D13E-4326-9073-9964372C7D8A}">
      <dgm:prSet/>
      <dgm:spPr/>
      <dgm:t>
        <a:bodyPr/>
        <a:lstStyle/>
        <a:p>
          <a:endParaRPr lang="en-IN"/>
        </a:p>
      </dgm:t>
    </dgm:pt>
    <dgm:pt modelId="{6FE65E82-7BB4-4AAA-BFC2-070A46A6A19D}" type="pres">
      <dgm:prSet presAssocID="{5ED9A909-6D49-49F0-AC66-2EB0BA3C885F}" presName="compositeShape" presStyleCnt="0">
        <dgm:presLayoutVars>
          <dgm:dir/>
          <dgm:resizeHandles/>
        </dgm:presLayoutVars>
      </dgm:prSet>
      <dgm:spPr/>
      <dgm:t>
        <a:bodyPr/>
        <a:lstStyle/>
        <a:p>
          <a:endParaRPr lang="en-IN"/>
        </a:p>
      </dgm:t>
    </dgm:pt>
    <dgm:pt modelId="{7F07C656-28BB-4AFF-A749-C166526A2488}" type="pres">
      <dgm:prSet presAssocID="{5ED9A909-6D49-49F0-AC66-2EB0BA3C885F}" presName="pyramid" presStyleLbl="node1" presStyleIdx="0" presStyleCnt="1"/>
      <dgm:spPr>
        <a:solidFill>
          <a:schemeClr val="accent6">
            <a:lumMod val="75000"/>
          </a:schemeClr>
        </a:solidFill>
      </dgm:spPr>
    </dgm:pt>
    <dgm:pt modelId="{9970B709-2B55-4F6A-ACAD-46AED2A95172}" type="pres">
      <dgm:prSet presAssocID="{5ED9A909-6D49-49F0-AC66-2EB0BA3C885F}" presName="theList" presStyleCnt="0"/>
      <dgm:spPr/>
    </dgm:pt>
    <dgm:pt modelId="{BED22F72-0F1B-4AD6-893F-8880B2D9ADAB}" type="pres">
      <dgm:prSet presAssocID="{43AA5D53-5AD2-42E5-B820-877C16AA8E43}" presName="aNode" presStyleLbl="fgAcc1" presStyleIdx="0" presStyleCnt="10" custScaleX="150170">
        <dgm:presLayoutVars>
          <dgm:bulletEnabled val="1"/>
        </dgm:presLayoutVars>
      </dgm:prSet>
      <dgm:spPr/>
      <dgm:t>
        <a:bodyPr/>
        <a:lstStyle/>
        <a:p>
          <a:endParaRPr lang="en-IN"/>
        </a:p>
      </dgm:t>
    </dgm:pt>
    <dgm:pt modelId="{67AA2F4F-4D08-4544-B0FF-05C971123183}" type="pres">
      <dgm:prSet presAssocID="{43AA5D53-5AD2-42E5-B820-877C16AA8E43}" presName="aSpace" presStyleCnt="0"/>
      <dgm:spPr/>
    </dgm:pt>
    <dgm:pt modelId="{E3856246-A661-428E-AF1F-29F78CD2B753}" type="pres">
      <dgm:prSet presAssocID="{CEDB8B2E-B928-4C42-A70B-2AE94DD7718D}" presName="aNode" presStyleLbl="fgAcc1" presStyleIdx="1" presStyleCnt="10" custScaleX="153813">
        <dgm:presLayoutVars>
          <dgm:bulletEnabled val="1"/>
        </dgm:presLayoutVars>
      </dgm:prSet>
      <dgm:spPr/>
      <dgm:t>
        <a:bodyPr/>
        <a:lstStyle/>
        <a:p>
          <a:endParaRPr lang="en-IN"/>
        </a:p>
      </dgm:t>
    </dgm:pt>
    <dgm:pt modelId="{AF46BDFF-D3A6-4EEC-9DB4-8F0EDB7AFD0D}" type="pres">
      <dgm:prSet presAssocID="{CEDB8B2E-B928-4C42-A70B-2AE94DD7718D}" presName="aSpace" presStyleCnt="0"/>
      <dgm:spPr/>
    </dgm:pt>
    <dgm:pt modelId="{B9F3437B-E19E-42B6-BFFA-A81A07C93491}" type="pres">
      <dgm:prSet presAssocID="{2A6D4D65-55F9-4D5E-91F4-210FE258519B}" presName="aNode" presStyleLbl="fgAcc1" presStyleIdx="2" presStyleCnt="10" custScaleX="151992">
        <dgm:presLayoutVars>
          <dgm:bulletEnabled val="1"/>
        </dgm:presLayoutVars>
      </dgm:prSet>
      <dgm:spPr/>
      <dgm:t>
        <a:bodyPr/>
        <a:lstStyle/>
        <a:p>
          <a:endParaRPr lang="en-IN"/>
        </a:p>
      </dgm:t>
    </dgm:pt>
    <dgm:pt modelId="{6BFAB381-4CE2-45F6-98AE-DE0C6490534F}" type="pres">
      <dgm:prSet presAssocID="{2A6D4D65-55F9-4D5E-91F4-210FE258519B}" presName="aSpace" presStyleCnt="0"/>
      <dgm:spPr/>
    </dgm:pt>
    <dgm:pt modelId="{24485BF1-ECA2-46D5-B8C3-32A23A4741AE}" type="pres">
      <dgm:prSet presAssocID="{039BBAD4-434A-4EE7-9D02-EB8969683195}" presName="aNode" presStyleLbl="fgAcc1" presStyleIdx="3" presStyleCnt="10" custScaleX="152902">
        <dgm:presLayoutVars>
          <dgm:bulletEnabled val="1"/>
        </dgm:presLayoutVars>
      </dgm:prSet>
      <dgm:spPr/>
      <dgm:t>
        <a:bodyPr/>
        <a:lstStyle/>
        <a:p>
          <a:endParaRPr lang="en-IN"/>
        </a:p>
      </dgm:t>
    </dgm:pt>
    <dgm:pt modelId="{01C2AE5A-38DE-4FDD-A6BD-AF49020BA599}" type="pres">
      <dgm:prSet presAssocID="{039BBAD4-434A-4EE7-9D02-EB8969683195}" presName="aSpace" presStyleCnt="0"/>
      <dgm:spPr/>
    </dgm:pt>
    <dgm:pt modelId="{2AC520B2-1D91-436F-8AE8-5A0734A8A285}" type="pres">
      <dgm:prSet presAssocID="{4FA02C27-6AC1-41A1-8C86-E3F417F37024}" presName="aNode" presStyleLbl="fgAcc1" presStyleIdx="4" presStyleCnt="10" custScaleX="154089">
        <dgm:presLayoutVars>
          <dgm:bulletEnabled val="1"/>
        </dgm:presLayoutVars>
      </dgm:prSet>
      <dgm:spPr/>
      <dgm:t>
        <a:bodyPr/>
        <a:lstStyle/>
        <a:p>
          <a:endParaRPr lang="en-IN"/>
        </a:p>
      </dgm:t>
    </dgm:pt>
    <dgm:pt modelId="{6589C8FC-94AC-4180-8ADA-A93B10EEF1E4}" type="pres">
      <dgm:prSet presAssocID="{4FA02C27-6AC1-41A1-8C86-E3F417F37024}" presName="aSpace" presStyleCnt="0"/>
      <dgm:spPr/>
    </dgm:pt>
    <dgm:pt modelId="{AB2D5874-4703-45DF-9F11-ADAED55BE4E7}" type="pres">
      <dgm:prSet presAssocID="{59EFD483-97FA-4945-B2E7-A8062A1C0254}" presName="aNode" presStyleLbl="fgAcc1" presStyleIdx="5" presStyleCnt="10" custScaleX="152902">
        <dgm:presLayoutVars>
          <dgm:bulletEnabled val="1"/>
        </dgm:presLayoutVars>
      </dgm:prSet>
      <dgm:spPr/>
      <dgm:t>
        <a:bodyPr/>
        <a:lstStyle/>
        <a:p>
          <a:endParaRPr lang="en-IN"/>
        </a:p>
      </dgm:t>
    </dgm:pt>
    <dgm:pt modelId="{9C064DC0-4554-4A1F-8BC3-507A5EB24E24}" type="pres">
      <dgm:prSet presAssocID="{59EFD483-97FA-4945-B2E7-A8062A1C0254}" presName="aSpace" presStyleCnt="0"/>
      <dgm:spPr/>
    </dgm:pt>
    <dgm:pt modelId="{0E8D7E22-0149-4E94-AE59-3465196F3811}" type="pres">
      <dgm:prSet presAssocID="{62076D50-0E41-4BE4-B890-BE5D31F262D7}" presName="aNode" presStyleLbl="fgAcc1" presStyleIdx="6" presStyleCnt="10" custScaleX="151992">
        <dgm:presLayoutVars>
          <dgm:bulletEnabled val="1"/>
        </dgm:presLayoutVars>
      </dgm:prSet>
      <dgm:spPr/>
      <dgm:t>
        <a:bodyPr/>
        <a:lstStyle/>
        <a:p>
          <a:endParaRPr lang="en-IN"/>
        </a:p>
      </dgm:t>
    </dgm:pt>
    <dgm:pt modelId="{5B7D921F-F83F-43D9-AEC0-12E56B91577A}" type="pres">
      <dgm:prSet presAssocID="{62076D50-0E41-4BE4-B890-BE5D31F262D7}" presName="aSpace" presStyleCnt="0"/>
      <dgm:spPr/>
    </dgm:pt>
    <dgm:pt modelId="{AAD390F8-C3B4-4F36-9F49-D3D9F257749F}" type="pres">
      <dgm:prSet presAssocID="{8F630846-F033-487E-BF2B-0CBFC6E56DB6}" presName="aNode" presStyleLbl="fgAcc1" presStyleIdx="7" presStyleCnt="10" custScaleX="151992">
        <dgm:presLayoutVars>
          <dgm:bulletEnabled val="1"/>
        </dgm:presLayoutVars>
      </dgm:prSet>
      <dgm:spPr/>
      <dgm:t>
        <a:bodyPr/>
        <a:lstStyle/>
        <a:p>
          <a:endParaRPr lang="en-IN"/>
        </a:p>
      </dgm:t>
    </dgm:pt>
    <dgm:pt modelId="{364C2295-CB6F-405B-ADD5-9F43BE5F7447}" type="pres">
      <dgm:prSet presAssocID="{8F630846-F033-487E-BF2B-0CBFC6E56DB6}" presName="aSpace" presStyleCnt="0"/>
      <dgm:spPr/>
    </dgm:pt>
    <dgm:pt modelId="{1091B29C-76FC-4543-9234-0DF4FB006B53}" type="pres">
      <dgm:prSet presAssocID="{A58B9D16-1672-4F3F-A1EE-2A0EA4D84366}" presName="aNode" presStyleLbl="fgAcc1" presStyleIdx="8" presStyleCnt="10" custScaleX="151081">
        <dgm:presLayoutVars>
          <dgm:bulletEnabled val="1"/>
        </dgm:presLayoutVars>
      </dgm:prSet>
      <dgm:spPr/>
      <dgm:t>
        <a:bodyPr/>
        <a:lstStyle/>
        <a:p>
          <a:endParaRPr lang="en-IN"/>
        </a:p>
      </dgm:t>
    </dgm:pt>
    <dgm:pt modelId="{3A285298-F4A7-4822-A2B2-0C360A2F682B}" type="pres">
      <dgm:prSet presAssocID="{A58B9D16-1672-4F3F-A1EE-2A0EA4D84366}" presName="aSpace" presStyleCnt="0"/>
      <dgm:spPr/>
    </dgm:pt>
    <dgm:pt modelId="{A64C307B-BBCD-4626-BF7D-42B578E775D9}" type="pres">
      <dgm:prSet presAssocID="{9E92C211-F7A5-415C-9D39-7D1CA8EF2A69}" presName="aNode" presStyleLbl="fgAcc1" presStyleIdx="9" presStyleCnt="10" custScaleX="153813">
        <dgm:presLayoutVars>
          <dgm:bulletEnabled val="1"/>
        </dgm:presLayoutVars>
      </dgm:prSet>
      <dgm:spPr/>
      <dgm:t>
        <a:bodyPr/>
        <a:lstStyle/>
        <a:p>
          <a:endParaRPr lang="en-IN"/>
        </a:p>
      </dgm:t>
    </dgm:pt>
    <dgm:pt modelId="{7FF8FC06-1BC8-49A3-85CC-4B42FD7368A6}" type="pres">
      <dgm:prSet presAssocID="{9E92C211-F7A5-415C-9D39-7D1CA8EF2A69}" presName="aSpace" presStyleCnt="0"/>
      <dgm:spPr/>
    </dgm:pt>
  </dgm:ptLst>
  <dgm:cxnLst>
    <dgm:cxn modelId="{966878FA-09AC-4378-B053-AF1DEAFFEAE6}" type="presOf" srcId="{CEDB8B2E-B928-4C42-A70B-2AE94DD7718D}" destId="{E3856246-A661-428E-AF1F-29F78CD2B753}" srcOrd="0" destOrd="0" presId="urn:microsoft.com/office/officeart/2005/8/layout/pyramid2"/>
    <dgm:cxn modelId="{63948856-523E-45EC-813D-FD67B35197B9}" type="presOf" srcId="{43AA5D53-5AD2-42E5-B820-877C16AA8E43}" destId="{BED22F72-0F1B-4AD6-893F-8880B2D9ADAB}" srcOrd="0" destOrd="0" presId="urn:microsoft.com/office/officeart/2005/8/layout/pyramid2"/>
    <dgm:cxn modelId="{0BC81D7A-99E4-47A1-8E03-70108F7EB2B4}" srcId="{5ED9A909-6D49-49F0-AC66-2EB0BA3C885F}" destId="{62076D50-0E41-4BE4-B890-BE5D31F262D7}" srcOrd="6" destOrd="0" parTransId="{A3B9DBFB-81DB-4A89-B661-8939013928F5}" sibTransId="{FA80A9AF-1F89-4CF5-B48C-AD16D5F08F87}"/>
    <dgm:cxn modelId="{6F0265B6-268F-4FAA-A326-D798658C9516}" srcId="{5ED9A909-6D49-49F0-AC66-2EB0BA3C885F}" destId="{43AA5D53-5AD2-42E5-B820-877C16AA8E43}" srcOrd="0" destOrd="0" parTransId="{B7374E61-8853-4F30-A489-8B33153FF177}" sibTransId="{CC5C0062-BF9B-43F7-ADF4-B776830705FD}"/>
    <dgm:cxn modelId="{2A7252DC-05F4-4A60-9426-CD0EA68C9FE7}" srcId="{5ED9A909-6D49-49F0-AC66-2EB0BA3C885F}" destId="{CEDB8B2E-B928-4C42-A70B-2AE94DD7718D}" srcOrd="1" destOrd="0" parTransId="{16E6309D-113F-4A97-B4A6-DAF0800E1E3C}" sibTransId="{34D5595D-1ECD-4BD1-8660-8247A7931C25}"/>
    <dgm:cxn modelId="{B0CEADF9-12F9-4625-A822-9DE4761ED6BD}" type="presOf" srcId="{59EFD483-97FA-4945-B2E7-A8062A1C0254}" destId="{AB2D5874-4703-45DF-9F11-ADAED55BE4E7}" srcOrd="0" destOrd="0" presId="urn:microsoft.com/office/officeart/2005/8/layout/pyramid2"/>
    <dgm:cxn modelId="{83F27496-9EA5-4703-A5FE-EFF54B5F24DD}" type="presOf" srcId="{2A6D4D65-55F9-4D5E-91F4-210FE258519B}" destId="{B9F3437B-E19E-42B6-BFFA-A81A07C93491}" srcOrd="0" destOrd="0" presId="urn:microsoft.com/office/officeart/2005/8/layout/pyramid2"/>
    <dgm:cxn modelId="{7C879E86-20B8-4F02-AB36-3FAB3228A5F0}" srcId="{5ED9A909-6D49-49F0-AC66-2EB0BA3C885F}" destId="{59EFD483-97FA-4945-B2E7-A8062A1C0254}" srcOrd="5" destOrd="0" parTransId="{B6436380-83AF-4656-BBA9-1781710B19D6}" sibTransId="{1563ED7E-F194-44E3-8105-60C7204EA7D0}"/>
    <dgm:cxn modelId="{EDE65021-ACFF-4749-A4D5-88C09739FE0A}" type="presOf" srcId="{4FA02C27-6AC1-41A1-8C86-E3F417F37024}" destId="{2AC520B2-1D91-436F-8AE8-5A0734A8A285}" srcOrd="0" destOrd="0" presId="urn:microsoft.com/office/officeart/2005/8/layout/pyramid2"/>
    <dgm:cxn modelId="{E7779B16-0EE0-4298-8FF3-3CA84A25B7C7}" type="presOf" srcId="{A58B9D16-1672-4F3F-A1EE-2A0EA4D84366}" destId="{1091B29C-76FC-4543-9234-0DF4FB006B53}" srcOrd="0" destOrd="0" presId="urn:microsoft.com/office/officeart/2005/8/layout/pyramid2"/>
    <dgm:cxn modelId="{1ABF5717-13A7-4CDC-BA7E-38E147684B49}" srcId="{5ED9A909-6D49-49F0-AC66-2EB0BA3C885F}" destId="{8F630846-F033-487E-BF2B-0CBFC6E56DB6}" srcOrd="7" destOrd="0" parTransId="{A4BDC4DC-801D-426D-BC5E-C39B9BD66EE6}" sibTransId="{CF2FC67E-3FD2-4188-953E-5A35A3F10E75}"/>
    <dgm:cxn modelId="{843AB077-79CC-405C-933C-DB47322A5D76}" srcId="{5ED9A909-6D49-49F0-AC66-2EB0BA3C885F}" destId="{039BBAD4-434A-4EE7-9D02-EB8969683195}" srcOrd="3" destOrd="0" parTransId="{6261B423-6950-4DDF-B7A0-7F97CAB3FDDC}" sibTransId="{85A1693B-4114-40A2-BD2A-06E33BC75C97}"/>
    <dgm:cxn modelId="{1F5D6A6C-DC91-475F-A22C-F4CEC973D53E}" type="presOf" srcId="{039BBAD4-434A-4EE7-9D02-EB8969683195}" destId="{24485BF1-ECA2-46D5-B8C3-32A23A4741AE}" srcOrd="0" destOrd="0" presId="urn:microsoft.com/office/officeart/2005/8/layout/pyramid2"/>
    <dgm:cxn modelId="{71546E23-CFEE-4AD4-89DE-B9E137763FBD}" srcId="{5ED9A909-6D49-49F0-AC66-2EB0BA3C885F}" destId="{4FA02C27-6AC1-41A1-8C86-E3F417F37024}" srcOrd="4" destOrd="0" parTransId="{48028711-64AE-48E1-B69D-2C549CB28EBB}" sibTransId="{DEB1AF4C-A4FF-4445-BC1E-36BD3447A383}"/>
    <dgm:cxn modelId="{04A050DC-F0C7-46D4-A05A-AE0455C04C2D}" type="presOf" srcId="{8F630846-F033-487E-BF2B-0CBFC6E56DB6}" destId="{AAD390F8-C3B4-4F36-9F49-D3D9F257749F}" srcOrd="0" destOrd="0" presId="urn:microsoft.com/office/officeart/2005/8/layout/pyramid2"/>
    <dgm:cxn modelId="{22562AD4-D342-43DD-A936-8B78A5FF3E92}" type="presOf" srcId="{9E92C211-F7A5-415C-9D39-7D1CA8EF2A69}" destId="{A64C307B-BBCD-4626-BF7D-42B578E775D9}" srcOrd="0" destOrd="0" presId="urn:microsoft.com/office/officeart/2005/8/layout/pyramid2"/>
    <dgm:cxn modelId="{73FC8275-B624-4A07-839A-1458D1D2E1C8}" type="presOf" srcId="{5ED9A909-6D49-49F0-AC66-2EB0BA3C885F}" destId="{6FE65E82-7BB4-4AAA-BFC2-070A46A6A19D}" srcOrd="0" destOrd="0" presId="urn:microsoft.com/office/officeart/2005/8/layout/pyramid2"/>
    <dgm:cxn modelId="{D5579A6C-D31D-4877-9883-C3806DBC4B9D}" srcId="{5ED9A909-6D49-49F0-AC66-2EB0BA3C885F}" destId="{A58B9D16-1672-4F3F-A1EE-2A0EA4D84366}" srcOrd="8" destOrd="0" parTransId="{40570564-D740-4EF2-9D35-31DD82C4B391}" sibTransId="{642401F3-599C-4690-BDDF-46C8A7B39299}"/>
    <dgm:cxn modelId="{8D739B19-D6AE-40E9-A114-0839518F9B6C}" type="presOf" srcId="{62076D50-0E41-4BE4-B890-BE5D31F262D7}" destId="{0E8D7E22-0149-4E94-AE59-3465196F3811}" srcOrd="0" destOrd="0" presId="urn:microsoft.com/office/officeart/2005/8/layout/pyramid2"/>
    <dgm:cxn modelId="{3AFE3B24-D13E-4326-9073-9964372C7D8A}" srcId="{5ED9A909-6D49-49F0-AC66-2EB0BA3C885F}" destId="{9E92C211-F7A5-415C-9D39-7D1CA8EF2A69}" srcOrd="9" destOrd="0" parTransId="{3C62BF30-CBCC-44B3-A175-BCC1EE3EEA9F}" sibTransId="{7CBF7ACE-F76D-4634-9140-70AE737D7E38}"/>
    <dgm:cxn modelId="{D2104473-8FA7-4FB5-B2E6-7980D5C7E35B}" srcId="{5ED9A909-6D49-49F0-AC66-2EB0BA3C885F}" destId="{2A6D4D65-55F9-4D5E-91F4-210FE258519B}" srcOrd="2" destOrd="0" parTransId="{1CAE98B4-B569-47FA-88E6-00834940B215}" sibTransId="{398FAE9B-7ACD-42A2-8C1B-F24010CDD76F}"/>
    <dgm:cxn modelId="{CE645519-09DF-444E-A0F9-00F7B9C32A85}" type="presParOf" srcId="{6FE65E82-7BB4-4AAA-BFC2-070A46A6A19D}" destId="{7F07C656-28BB-4AFF-A749-C166526A2488}" srcOrd="0" destOrd="0" presId="urn:microsoft.com/office/officeart/2005/8/layout/pyramid2"/>
    <dgm:cxn modelId="{C7D78B93-5C86-4027-B0E2-E4507D73DF16}" type="presParOf" srcId="{6FE65E82-7BB4-4AAA-BFC2-070A46A6A19D}" destId="{9970B709-2B55-4F6A-ACAD-46AED2A95172}" srcOrd="1" destOrd="0" presId="urn:microsoft.com/office/officeart/2005/8/layout/pyramid2"/>
    <dgm:cxn modelId="{00A197A0-40CE-4E6F-80B6-2718D0BDE701}" type="presParOf" srcId="{9970B709-2B55-4F6A-ACAD-46AED2A95172}" destId="{BED22F72-0F1B-4AD6-893F-8880B2D9ADAB}" srcOrd="0" destOrd="0" presId="urn:microsoft.com/office/officeart/2005/8/layout/pyramid2"/>
    <dgm:cxn modelId="{20F16D7F-0985-40AA-AA1A-33971FC8F5D1}" type="presParOf" srcId="{9970B709-2B55-4F6A-ACAD-46AED2A95172}" destId="{67AA2F4F-4D08-4544-B0FF-05C971123183}" srcOrd="1" destOrd="0" presId="urn:microsoft.com/office/officeart/2005/8/layout/pyramid2"/>
    <dgm:cxn modelId="{84161519-9E9C-4F1F-9CE3-4F06F47E042D}" type="presParOf" srcId="{9970B709-2B55-4F6A-ACAD-46AED2A95172}" destId="{E3856246-A661-428E-AF1F-29F78CD2B753}" srcOrd="2" destOrd="0" presId="urn:microsoft.com/office/officeart/2005/8/layout/pyramid2"/>
    <dgm:cxn modelId="{0760C16A-0A12-472C-845B-728612D0527E}" type="presParOf" srcId="{9970B709-2B55-4F6A-ACAD-46AED2A95172}" destId="{AF46BDFF-D3A6-4EEC-9DB4-8F0EDB7AFD0D}" srcOrd="3" destOrd="0" presId="urn:microsoft.com/office/officeart/2005/8/layout/pyramid2"/>
    <dgm:cxn modelId="{0FEF587C-90B5-4196-A2AA-9C50E12AB472}" type="presParOf" srcId="{9970B709-2B55-4F6A-ACAD-46AED2A95172}" destId="{B9F3437B-E19E-42B6-BFFA-A81A07C93491}" srcOrd="4" destOrd="0" presId="urn:microsoft.com/office/officeart/2005/8/layout/pyramid2"/>
    <dgm:cxn modelId="{235CC60B-41DE-4B7F-BF40-279869CC870A}" type="presParOf" srcId="{9970B709-2B55-4F6A-ACAD-46AED2A95172}" destId="{6BFAB381-4CE2-45F6-98AE-DE0C6490534F}" srcOrd="5" destOrd="0" presId="urn:microsoft.com/office/officeart/2005/8/layout/pyramid2"/>
    <dgm:cxn modelId="{AE08CA11-57F7-46C3-801C-AE160EB20D51}" type="presParOf" srcId="{9970B709-2B55-4F6A-ACAD-46AED2A95172}" destId="{24485BF1-ECA2-46D5-B8C3-32A23A4741AE}" srcOrd="6" destOrd="0" presId="urn:microsoft.com/office/officeart/2005/8/layout/pyramid2"/>
    <dgm:cxn modelId="{BD5B1D9A-DFE5-4683-9F37-1698642BB842}" type="presParOf" srcId="{9970B709-2B55-4F6A-ACAD-46AED2A95172}" destId="{01C2AE5A-38DE-4FDD-A6BD-AF49020BA599}" srcOrd="7" destOrd="0" presId="urn:microsoft.com/office/officeart/2005/8/layout/pyramid2"/>
    <dgm:cxn modelId="{A862CA53-1D03-4640-837F-792D68E921A8}" type="presParOf" srcId="{9970B709-2B55-4F6A-ACAD-46AED2A95172}" destId="{2AC520B2-1D91-436F-8AE8-5A0734A8A285}" srcOrd="8" destOrd="0" presId="urn:microsoft.com/office/officeart/2005/8/layout/pyramid2"/>
    <dgm:cxn modelId="{A3AC5096-960C-4285-A539-4EA138342851}" type="presParOf" srcId="{9970B709-2B55-4F6A-ACAD-46AED2A95172}" destId="{6589C8FC-94AC-4180-8ADA-A93B10EEF1E4}" srcOrd="9" destOrd="0" presId="urn:microsoft.com/office/officeart/2005/8/layout/pyramid2"/>
    <dgm:cxn modelId="{D35A3C7F-D8BE-4CC2-9521-F874FBF64AFB}" type="presParOf" srcId="{9970B709-2B55-4F6A-ACAD-46AED2A95172}" destId="{AB2D5874-4703-45DF-9F11-ADAED55BE4E7}" srcOrd="10" destOrd="0" presId="urn:microsoft.com/office/officeart/2005/8/layout/pyramid2"/>
    <dgm:cxn modelId="{B95A9CA7-6657-4D32-8FA1-08D8D731462D}" type="presParOf" srcId="{9970B709-2B55-4F6A-ACAD-46AED2A95172}" destId="{9C064DC0-4554-4A1F-8BC3-507A5EB24E24}" srcOrd="11" destOrd="0" presId="urn:microsoft.com/office/officeart/2005/8/layout/pyramid2"/>
    <dgm:cxn modelId="{31F93DA9-575E-44BA-A6D7-E57A5E5BEBF5}" type="presParOf" srcId="{9970B709-2B55-4F6A-ACAD-46AED2A95172}" destId="{0E8D7E22-0149-4E94-AE59-3465196F3811}" srcOrd="12" destOrd="0" presId="urn:microsoft.com/office/officeart/2005/8/layout/pyramid2"/>
    <dgm:cxn modelId="{AC012A3D-7B92-488B-9598-45FCCE8308BC}" type="presParOf" srcId="{9970B709-2B55-4F6A-ACAD-46AED2A95172}" destId="{5B7D921F-F83F-43D9-AEC0-12E56B91577A}" srcOrd="13" destOrd="0" presId="urn:microsoft.com/office/officeart/2005/8/layout/pyramid2"/>
    <dgm:cxn modelId="{9228B614-B90A-420C-A71E-784F7AF63D64}" type="presParOf" srcId="{9970B709-2B55-4F6A-ACAD-46AED2A95172}" destId="{AAD390F8-C3B4-4F36-9F49-D3D9F257749F}" srcOrd="14" destOrd="0" presId="urn:microsoft.com/office/officeart/2005/8/layout/pyramid2"/>
    <dgm:cxn modelId="{0E285943-5645-4A8A-AFB1-1EEE700A1564}" type="presParOf" srcId="{9970B709-2B55-4F6A-ACAD-46AED2A95172}" destId="{364C2295-CB6F-405B-ADD5-9F43BE5F7447}" srcOrd="15" destOrd="0" presId="urn:microsoft.com/office/officeart/2005/8/layout/pyramid2"/>
    <dgm:cxn modelId="{1D4FEFC4-07BC-4E0C-8A29-E7EF73B0325B}" type="presParOf" srcId="{9970B709-2B55-4F6A-ACAD-46AED2A95172}" destId="{1091B29C-76FC-4543-9234-0DF4FB006B53}" srcOrd="16" destOrd="0" presId="urn:microsoft.com/office/officeart/2005/8/layout/pyramid2"/>
    <dgm:cxn modelId="{CE35F0BB-1EFB-4C1E-9EA2-5CDD7E13519E}" type="presParOf" srcId="{9970B709-2B55-4F6A-ACAD-46AED2A95172}" destId="{3A285298-F4A7-4822-A2B2-0C360A2F682B}" srcOrd="17" destOrd="0" presId="urn:microsoft.com/office/officeart/2005/8/layout/pyramid2"/>
    <dgm:cxn modelId="{D82A0D9F-7516-4176-AB0C-AE506E832817}" type="presParOf" srcId="{9970B709-2B55-4F6A-ACAD-46AED2A95172}" destId="{A64C307B-BBCD-4626-BF7D-42B578E775D9}" srcOrd="18" destOrd="0" presId="urn:microsoft.com/office/officeart/2005/8/layout/pyramid2"/>
    <dgm:cxn modelId="{4D00C9C0-5EE0-4F6B-8CB6-EA1E50B6C514}" type="presParOf" srcId="{9970B709-2B55-4F6A-ACAD-46AED2A95172}" destId="{7FF8FC06-1BC8-49A3-85CC-4B42FD7368A6}" srcOrd="1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CE4715-C488-4C92-8C4C-35550DEB021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N"/>
        </a:p>
      </dgm:t>
    </dgm:pt>
    <dgm:pt modelId="{85DC9DB3-7F5F-4E6A-AC5D-F5717BA262E8}">
      <dgm:prSet phldrT="[Text]"/>
      <dgm:spPr/>
      <dgm:t>
        <a:bodyPr/>
        <a:lstStyle/>
        <a:p>
          <a:r>
            <a:rPr lang="en-US" smtClean="0"/>
            <a:t>536(a)</a:t>
          </a:r>
          <a:endParaRPr lang="en-IN" dirty="0"/>
        </a:p>
      </dgm:t>
    </dgm:pt>
    <dgm:pt modelId="{3C97DCD8-9C9A-40E1-B414-5390F3A594BF}" type="parTrans" cxnId="{8BE703B8-4C7E-49F2-8ECE-EDBD3A5C71E7}">
      <dgm:prSet/>
      <dgm:spPr/>
      <dgm:t>
        <a:bodyPr/>
        <a:lstStyle/>
        <a:p>
          <a:endParaRPr lang="en-IN"/>
        </a:p>
      </dgm:t>
    </dgm:pt>
    <dgm:pt modelId="{B3F4B4A1-47A3-40F7-92F1-F3D6E0D546E9}" type="sibTrans" cxnId="{8BE703B8-4C7E-49F2-8ECE-EDBD3A5C71E7}">
      <dgm:prSet/>
      <dgm:spPr/>
      <dgm:t>
        <a:bodyPr/>
        <a:lstStyle/>
        <a:p>
          <a:endParaRPr lang="en-IN"/>
        </a:p>
      </dgm:t>
    </dgm:pt>
    <dgm:pt modelId="{471E7567-1B42-49DA-BD2B-0D5A73AE7924}">
      <dgm:prSet phldrT="[Text]"/>
      <dgm:spPr/>
      <dgm:t>
        <a:bodyPr/>
        <a:lstStyle/>
        <a:p>
          <a:pPr algn="just"/>
          <a:r>
            <a:rPr lang="en-US" b="1" u="sng" dirty="0" smtClean="0"/>
            <a:t>nothing shall affect the previous operation of the repealed Income-tax Act </a:t>
          </a:r>
          <a:r>
            <a:rPr lang="en-US" dirty="0" smtClean="0"/>
            <a:t>and </a:t>
          </a:r>
          <a:r>
            <a:rPr lang="en-US" b="1" u="sng" dirty="0" smtClean="0"/>
            <a:t>orders</a:t>
          </a:r>
          <a:r>
            <a:rPr lang="en-US" dirty="0" smtClean="0"/>
            <a:t> or anything duly done or suffered thereunder</a:t>
          </a:r>
          <a:endParaRPr lang="en-IN" dirty="0"/>
        </a:p>
      </dgm:t>
    </dgm:pt>
    <dgm:pt modelId="{A970D0B9-7BAF-4747-8954-30A95D03688D}" type="parTrans" cxnId="{2878AA05-D6BA-4D43-A054-1B8F6B3B4D0F}">
      <dgm:prSet/>
      <dgm:spPr/>
      <dgm:t>
        <a:bodyPr/>
        <a:lstStyle/>
        <a:p>
          <a:endParaRPr lang="en-IN"/>
        </a:p>
      </dgm:t>
    </dgm:pt>
    <dgm:pt modelId="{E8BD9869-2A20-415F-82A3-E9A378CCB147}" type="sibTrans" cxnId="{2878AA05-D6BA-4D43-A054-1B8F6B3B4D0F}">
      <dgm:prSet/>
      <dgm:spPr/>
      <dgm:t>
        <a:bodyPr/>
        <a:lstStyle/>
        <a:p>
          <a:endParaRPr lang="en-IN"/>
        </a:p>
      </dgm:t>
    </dgm:pt>
    <dgm:pt modelId="{B2641895-592A-48BF-AFAB-C975D5D1B8B6}">
      <dgm:prSet phldrT="[Text]"/>
      <dgm:spPr/>
      <dgm:t>
        <a:bodyPr/>
        <a:lstStyle/>
        <a:p>
          <a:r>
            <a:rPr lang="en-US" dirty="0" smtClean="0"/>
            <a:t>536(b)</a:t>
          </a:r>
          <a:endParaRPr lang="en-IN" dirty="0"/>
        </a:p>
      </dgm:t>
    </dgm:pt>
    <dgm:pt modelId="{20895445-0EE9-4AC8-8899-1F292CBAB8AC}" type="parTrans" cxnId="{8046A4D4-EB3E-4CD3-9DFC-12756E034FAB}">
      <dgm:prSet/>
      <dgm:spPr/>
      <dgm:t>
        <a:bodyPr/>
        <a:lstStyle/>
        <a:p>
          <a:endParaRPr lang="en-IN"/>
        </a:p>
      </dgm:t>
    </dgm:pt>
    <dgm:pt modelId="{60F91AD2-5EDF-4A7E-A537-03C34C85159E}" type="sibTrans" cxnId="{8046A4D4-EB3E-4CD3-9DFC-12756E034FAB}">
      <dgm:prSet/>
      <dgm:spPr/>
      <dgm:t>
        <a:bodyPr/>
        <a:lstStyle/>
        <a:p>
          <a:endParaRPr lang="en-IN"/>
        </a:p>
      </dgm:t>
    </dgm:pt>
    <dgm:pt modelId="{32C03728-B1D4-495B-9EFE-7F00549E98AF}">
      <dgm:prSet phldrT="[Text]"/>
      <dgm:spPr/>
      <dgm:t>
        <a:bodyPr/>
        <a:lstStyle/>
        <a:p>
          <a:r>
            <a:rPr lang="en-US" b="1" u="sng" dirty="0" smtClean="0"/>
            <a:t>nothing shall affect </a:t>
          </a:r>
          <a:r>
            <a:rPr lang="en-US" dirty="0" smtClean="0"/>
            <a:t>any </a:t>
          </a:r>
          <a:r>
            <a:rPr lang="en-US" b="1" u="sng" dirty="0" smtClean="0"/>
            <a:t>right, privilege, obligation or liability </a:t>
          </a:r>
          <a:r>
            <a:rPr lang="en-US" dirty="0" smtClean="0"/>
            <a:t>acquired, accrued or incurred </a:t>
          </a:r>
          <a:r>
            <a:rPr lang="en-US" b="1" u="sng" dirty="0" smtClean="0"/>
            <a:t>under the repealed Income-tax Act or orders </a:t>
          </a:r>
          <a:r>
            <a:rPr lang="en-US" dirty="0" smtClean="0"/>
            <a:t>under such </a:t>
          </a:r>
          <a:r>
            <a:rPr lang="en-IN" dirty="0" smtClean="0"/>
            <a:t>repealed Act</a:t>
          </a:r>
          <a:endParaRPr lang="en-IN" dirty="0"/>
        </a:p>
      </dgm:t>
    </dgm:pt>
    <dgm:pt modelId="{61F21454-7AF6-4443-B5DA-085973209C85}" type="parTrans" cxnId="{432AFF91-C0F2-4A10-B05C-6B8D84ED96B3}">
      <dgm:prSet/>
      <dgm:spPr/>
      <dgm:t>
        <a:bodyPr/>
        <a:lstStyle/>
        <a:p>
          <a:endParaRPr lang="en-IN"/>
        </a:p>
      </dgm:t>
    </dgm:pt>
    <dgm:pt modelId="{DD1180BC-472E-4E1F-97E1-D607E3023492}" type="sibTrans" cxnId="{432AFF91-C0F2-4A10-B05C-6B8D84ED96B3}">
      <dgm:prSet/>
      <dgm:spPr/>
      <dgm:t>
        <a:bodyPr/>
        <a:lstStyle/>
        <a:p>
          <a:endParaRPr lang="en-IN"/>
        </a:p>
      </dgm:t>
    </dgm:pt>
    <dgm:pt modelId="{74A8FE00-E3BD-4B2C-8A61-5B99D99F8227}">
      <dgm:prSet phldrT="[Text]"/>
      <dgm:spPr/>
      <dgm:t>
        <a:bodyPr/>
        <a:lstStyle/>
        <a:p>
          <a:r>
            <a:rPr lang="en-US" dirty="0" smtClean="0"/>
            <a:t>536(c)</a:t>
          </a:r>
          <a:endParaRPr lang="en-IN" dirty="0"/>
        </a:p>
      </dgm:t>
    </dgm:pt>
    <dgm:pt modelId="{4D109572-4B77-45FA-94CE-B5D6051B9B92}" type="parTrans" cxnId="{D43C8DBF-5B88-40DF-A22E-21DAC8D4EC42}">
      <dgm:prSet/>
      <dgm:spPr/>
      <dgm:t>
        <a:bodyPr/>
        <a:lstStyle/>
        <a:p>
          <a:endParaRPr lang="en-IN"/>
        </a:p>
      </dgm:t>
    </dgm:pt>
    <dgm:pt modelId="{7B95D4E5-A2FE-43F9-B181-BCA2F3121A7D}" type="sibTrans" cxnId="{D43C8DBF-5B88-40DF-A22E-21DAC8D4EC42}">
      <dgm:prSet/>
      <dgm:spPr/>
      <dgm:t>
        <a:bodyPr/>
        <a:lstStyle/>
        <a:p>
          <a:endParaRPr lang="en-IN"/>
        </a:p>
      </dgm:t>
    </dgm:pt>
    <dgm:pt modelId="{C9308853-D4D0-4E43-8C78-2CCD18D407C7}">
      <dgm:prSet phldrT="[Text]" custT="1"/>
      <dgm:spPr/>
      <dgm:t>
        <a:bodyPr/>
        <a:lstStyle/>
        <a:p>
          <a:pPr algn="just"/>
          <a:r>
            <a:rPr lang="en-US" sz="1800" dirty="0" smtClean="0"/>
            <a:t>the provisions of the </a:t>
          </a:r>
          <a:r>
            <a:rPr lang="en-US" sz="1800" b="1" u="sng" dirty="0" smtClean="0"/>
            <a:t>repealed Income-tax Act shall continue to apply to any proceeding pending </a:t>
          </a:r>
          <a:r>
            <a:rPr lang="en-US" sz="1800" dirty="0" smtClean="0"/>
            <a:t>on the date of commencement of this Act and to any proceedings </a:t>
          </a:r>
          <a:r>
            <a:rPr lang="en-US" sz="1800" b="1" u="sng" dirty="0" smtClean="0"/>
            <a:t>initiated on or after the 1st April, 2026 </a:t>
          </a:r>
          <a:r>
            <a:rPr lang="en-US" sz="1800" dirty="0" smtClean="0"/>
            <a:t>(including notices, assessment, reassessment, recomputation, rectification, penalty, reference, revision and appeals</a:t>
          </a:r>
          <a:r>
            <a:rPr lang="en-US" sz="1800" b="1" u="sng" dirty="0" smtClean="0"/>
            <a:t>) in respect of any tax year beginning before the 1st April, 2026 </a:t>
          </a:r>
          <a:r>
            <a:rPr lang="en-US" sz="1800" dirty="0" smtClean="0"/>
            <a:t>and such proceedings shall be carried out as per the procedure specified in the repealed Income-tax Act</a:t>
          </a:r>
          <a:endParaRPr lang="en-IN" sz="1800" dirty="0"/>
        </a:p>
      </dgm:t>
    </dgm:pt>
    <dgm:pt modelId="{73C9BC2A-D91F-4F68-A59B-D2C2D693AC6F}" type="parTrans" cxnId="{5E08F7D3-A0C9-4757-A524-8A943422E224}">
      <dgm:prSet/>
      <dgm:spPr/>
      <dgm:t>
        <a:bodyPr/>
        <a:lstStyle/>
        <a:p>
          <a:endParaRPr lang="en-IN"/>
        </a:p>
      </dgm:t>
    </dgm:pt>
    <dgm:pt modelId="{9C421ABE-2D38-4F15-871E-02C7EE1BC3DB}" type="sibTrans" cxnId="{5E08F7D3-A0C9-4757-A524-8A943422E224}">
      <dgm:prSet/>
      <dgm:spPr/>
      <dgm:t>
        <a:bodyPr/>
        <a:lstStyle/>
        <a:p>
          <a:endParaRPr lang="en-IN"/>
        </a:p>
      </dgm:t>
    </dgm:pt>
    <dgm:pt modelId="{8E05241A-61EC-4FF6-9191-F224E41B18F4}" type="pres">
      <dgm:prSet presAssocID="{D4CE4715-C488-4C92-8C4C-35550DEB021E}" presName="linearFlow" presStyleCnt="0">
        <dgm:presLayoutVars>
          <dgm:dir/>
          <dgm:animLvl val="lvl"/>
          <dgm:resizeHandles val="exact"/>
        </dgm:presLayoutVars>
      </dgm:prSet>
      <dgm:spPr/>
      <dgm:t>
        <a:bodyPr/>
        <a:lstStyle/>
        <a:p>
          <a:endParaRPr lang="en-IN"/>
        </a:p>
      </dgm:t>
    </dgm:pt>
    <dgm:pt modelId="{D32D9F13-89C7-4600-94AE-AB4258D2504C}" type="pres">
      <dgm:prSet presAssocID="{85DC9DB3-7F5F-4E6A-AC5D-F5717BA262E8}" presName="composite" presStyleCnt="0"/>
      <dgm:spPr/>
    </dgm:pt>
    <dgm:pt modelId="{5F7FD45B-63C9-4837-BE94-8B44608BD7C7}" type="pres">
      <dgm:prSet presAssocID="{85DC9DB3-7F5F-4E6A-AC5D-F5717BA262E8}" presName="parentText" presStyleLbl="alignNode1" presStyleIdx="0" presStyleCnt="3">
        <dgm:presLayoutVars>
          <dgm:chMax val="1"/>
          <dgm:bulletEnabled val="1"/>
        </dgm:presLayoutVars>
      </dgm:prSet>
      <dgm:spPr/>
      <dgm:t>
        <a:bodyPr/>
        <a:lstStyle/>
        <a:p>
          <a:endParaRPr lang="en-IN"/>
        </a:p>
      </dgm:t>
    </dgm:pt>
    <dgm:pt modelId="{1A6D17ED-6101-42C1-A8D8-9373BC47A09D}" type="pres">
      <dgm:prSet presAssocID="{85DC9DB3-7F5F-4E6A-AC5D-F5717BA262E8}" presName="descendantText" presStyleLbl="alignAcc1" presStyleIdx="0" presStyleCnt="3">
        <dgm:presLayoutVars>
          <dgm:bulletEnabled val="1"/>
        </dgm:presLayoutVars>
      </dgm:prSet>
      <dgm:spPr/>
      <dgm:t>
        <a:bodyPr/>
        <a:lstStyle/>
        <a:p>
          <a:endParaRPr lang="en-IN"/>
        </a:p>
      </dgm:t>
    </dgm:pt>
    <dgm:pt modelId="{5D8E1BE1-09D4-4513-B9FF-298031048A47}" type="pres">
      <dgm:prSet presAssocID="{B3F4B4A1-47A3-40F7-92F1-F3D6E0D546E9}" presName="sp" presStyleCnt="0"/>
      <dgm:spPr/>
    </dgm:pt>
    <dgm:pt modelId="{C39C32C2-DAD1-4852-8CA1-DEA9C4241857}" type="pres">
      <dgm:prSet presAssocID="{B2641895-592A-48BF-AFAB-C975D5D1B8B6}" presName="composite" presStyleCnt="0"/>
      <dgm:spPr/>
    </dgm:pt>
    <dgm:pt modelId="{77C2AA76-E25C-42CA-AAAF-4AE5AC77DDA3}" type="pres">
      <dgm:prSet presAssocID="{B2641895-592A-48BF-AFAB-C975D5D1B8B6}" presName="parentText" presStyleLbl="alignNode1" presStyleIdx="1" presStyleCnt="3">
        <dgm:presLayoutVars>
          <dgm:chMax val="1"/>
          <dgm:bulletEnabled val="1"/>
        </dgm:presLayoutVars>
      </dgm:prSet>
      <dgm:spPr/>
      <dgm:t>
        <a:bodyPr/>
        <a:lstStyle/>
        <a:p>
          <a:endParaRPr lang="en-IN"/>
        </a:p>
      </dgm:t>
    </dgm:pt>
    <dgm:pt modelId="{FC7835B2-CD19-40AC-B903-179950741C33}" type="pres">
      <dgm:prSet presAssocID="{B2641895-592A-48BF-AFAB-C975D5D1B8B6}" presName="descendantText" presStyleLbl="alignAcc1" presStyleIdx="1" presStyleCnt="3">
        <dgm:presLayoutVars>
          <dgm:bulletEnabled val="1"/>
        </dgm:presLayoutVars>
      </dgm:prSet>
      <dgm:spPr/>
      <dgm:t>
        <a:bodyPr/>
        <a:lstStyle/>
        <a:p>
          <a:endParaRPr lang="en-IN"/>
        </a:p>
      </dgm:t>
    </dgm:pt>
    <dgm:pt modelId="{E5AC4BFC-0EE6-4D0A-90A4-3112AA71A306}" type="pres">
      <dgm:prSet presAssocID="{60F91AD2-5EDF-4A7E-A537-03C34C85159E}" presName="sp" presStyleCnt="0"/>
      <dgm:spPr/>
    </dgm:pt>
    <dgm:pt modelId="{E737BE9C-9D4F-4FC4-845E-8E7D2C55853C}" type="pres">
      <dgm:prSet presAssocID="{74A8FE00-E3BD-4B2C-8A61-5B99D99F8227}" presName="composite" presStyleCnt="0"/>
      <dgm:spPr/>
    </dgm:pt>
    <dgm:pt modelId="{BDD08E68-9767-4EFA-BBC3-93F8F54C1AF1}" type="pres">
      <dgm:prSet presAssocID="{74A8FE00-E3BD-4B2C-8A61-5B99D99F8227}" presName="parentText" presStyleLbl="alignNode1" presStyleIdx="2" presStyleCnt="3">
        <dgm:presLayoutVars>
          <dgm:chMax val="1"/>
          <dgm:bulletEnabled val="1"/>
        </dgm:presLayoutVars>
      </dgm:prSet>
      <dgm:spPr/>
      <dgm:t>
        <a:bodyPr/>
        <a:lstStyle/>
        <a:p>
          <a:endParaRPr lang="en-IN"/>
        </a:p>
      </dgm:t>
    </dgm:pt>
    <dgm:pt modelId="{F9B604A6-5979-48CE-9181-690614541A52}" type="pres">
      <dgm:prSet presAssocID="{74A8FE00-E3BD-4B2C-8A61-5B99D99F8227}" presName="descendantText" presStyleLbl="alignAcc1" presStyleIdx="2" presStyleCnt="3" custScaleY="159305">
        <dgm:presLayoutVars>
          <dgm:bulletEnabled val="1"/>
        </dgm:presLayoutVars>
      </dgm:prSet>
      <dgm:spPr/>
      <dgm:t>
        <a:bodyPr/>
        <a:lstStyle/>
        <a:p>
          <a:endParaRPr lang="en-IN"/>
        </a:p>
      </dgm:t>
    </dgm:pt>
  </dgm:ptLst>
  <dgm:cxnLst>
    <dgm:cxn modelId="{8046A4D4-EB3E-4CD3-9DFC-12756E034FAB}" srcId="{D4CE4715-C488-4C92-8C4C-35550DEB021E}" destId="{B2641895-592A-48BF-AFAB-C975D5D1B8B6}" srcOrd="1" destOrd="0" parTransId="{20895445-0EE9-4AC8-8899-1F292CBAB8AC}" sibTransId="{60F91AD2-5EDF-4A7E-A537-03C34C85159E}"/>
    <dgm:cxn modelId="{D43C8DBF-5B88-40DF-A22E-21DAC8D4EC42}" srcId="{D4CE4715-C488-4C92-8C4C-35550DEB021E}" destId="{74A8FE00-E3BD-4B2C-8A61-5B99D99F8227}" srcOrd="2" destOrd="0" parTransId="{4D109572-4B77-45FA-94CE-B5D6051B9B92}" sibTransId="{7B95D4E5-A2FE-43F9-B181-BCA2F3121A7D}"/>
    <dgm:cxn modelId="{4AA69A1C-475D-4EED-B44B-5516F2E37F0B}" type="presOf" srcId="{471E7567-1B42-49DA-BD2B-0D5A73AE7924}" destId="{1A6D17ED-6101-42C1-A8D8-9373BC47A09D}" srcOrd="0" destOrd="0" presId="urn:microsoft.com/office/officeart/2005/8/layout/chevron2"/>
    <dgm:cxn modelId="{BAF8A46C-B884-41C8-83AE-CC2FA5D21613}" type="presOf" srcId="{74A8FE00-E3BD-4B2C-8A61-5B99D99F8227}" destId="{BDD08E68-9767-4EFA-BBC3-93F8F54C1AF1}" srcOrd="0" destOrd="0" presId="urn:microsoft.com/office/officeart/2005/8/layout/chevron2"/>
    <dgm:cxn modelId="{7DD57766-936A-4431-B2F3-54021C4E30F3}" type="presOf" srcId="{B2641895-592A-48BF-AFAB-C975D5D1B8B6}" destId="{77C2AA76-E25C-42CA-AAAF-4AE5AC77DDA3}" srcOrd="0" destOrd="0" presId="urn:microsoft.com/office/officeart/2005/8/layout/chevron2"/>
    <dgm:cxn modelId="{8E528C4D-B6B8-47B3-8B08-29296A4C1727}" type="presOf" srcId="{32C03728-B1D4-495B-9EFE-7F00549E98AF}" destId="{FC7835B2-CD19-40AC-B903-179950741C33}" srcOrd="0" destOrd="0" presId="urn:microsoft.com/office/officeart/2005/8/layout/chevron2"/>
    <dgm:cxn modelId="{4A794C73-FF09-42B5-AD4E-08E8CE5E0492}" type="presOf" srcId="{85DC9DB3-7F5F-4E6A-AC5D-F5717BA262E8}" destId="{5F7FD45B-63C9-4837-BE94-8B44608BD7C7}" srcOrd="0" destOrd="0" presId="urn:microsoft.com/office/officeart/2005/8/layout/chevron2"/>
    <dgm:cxn modelId="{5E08F7D3-A0C9-4757-A524-8A943422E224}" srcId="{74A8FE00-E3BD-4B2C-8A61-5B99D99F8227}" destId="{C9308853-D4D0-4E43-8C78-2CCD18D407C7}" srcOrd="0" destOrd="0" parTransId="{73C9BC2A-D91F-4F68-A59B-D2C2D693AC6F}" sibTransId="{9C421ABE-2D38-4F15-871E-02C7EE1BC3DB}"/>
    <dgm:cxn modelId="{4F8125DE-0546-45CD-9C63-78318236AB83}" type="presOf" srcId="{D4CE4715-C488-4C92-8C4C-35550DEB021E}" destId="{8E05241A-61EC-4FF6-9191-F224E41B18F4}" srcOrd="0" destOrd="0" presId="urn:microsoft.com/office/officeart/2005/8/layout/chevron2"/>
    <dgm:cxn modelId="{9F7EEFF7-C9C5-4214-94D0-EA32F32D351E}" type="presOf" srcId="{C9308853-D4D0-4E43-8C78-2CCD18D407C7}" destId="{F9B604A6-5979-48CE-9181-690614541A52}" srcOrd="0" destOrd="0" presId="urn:microsoft.com/office/officeart/2005/8/layout/chevron2"/>
    <dgm:cxn modelId="{8BE703B8-4C7E-49F2-8ECE-EDBD3A5C71E7}" srcId="{D4CE4715-C488-4C92-8C4C-35550DEB021E}" destId="{85DC9DB3-7F5F-4E6A-AC5D-F5717BA262E8}" srcOrd="0" destOrd="0" parTransId="{3C97DCD8-9C9A-40E1-B414-5390F3A594BF}" sibTransId="{B3F4B4A1-47A3-40F7-92F1-F3D6E0D546E9}"/>
    <dgm:cxn modelId="{2878AA05-D6BA-4D43-A054-1B8F6B3B4D0F}" srcId="{85DC9DB3-7F5F-4E6A-AC5D-F5717BA262E8}" destId="{471E7567-1B42-49DA-BD2B-0D5A73AE7924}" srcOrd="0" destOrd="0" parTransId="{A970D0B9-7BAF-4747-8954-30A95D03688D}" sibTransId="{E8BD9869-2A20-415F-82A3-E9A378CCB147}"/>
    <dgm:cxn modelId="{432AFF91-C0F2-4A10-B05C-6B8D84ED96B3}" srcId="{B2641895-592A-48BF-AFAB-C975D5D1B8B6}" destId="{32C03728-B1D4-495B-9EFE-7F00549E98AF}" srcOrd="0" destOrd="0" parTransId="{61F21454-7AF6-4443-B5DA-085973209C85}" sibTransId="{DD1180BC-472E-4E1F-97E1-D607E3023492}"/>
    <dgm:cxn modelId="{7DB7C5BC-DBD5-4B7F-AE73-CA4289751F6B}" type="presParOf" srcId="{8E05241A-61EC-4FF6-9191-F224E41B18F4}" destId="{D32D9F13-89C7-4600-94AE-AB4258D2504C}" srcOrd="0" destOrd="0" presId="urn:microsoft.com/office/officeart/2005/8/layout/chevron2"/>
    <dgm:cxn modelId="{283F9A02-E2B8-493A-9142-717FB467B1CD}" type="presParOf" srcId="{D32D9F13-89C7-4600-94AE-AB4258D2504C}" destId="{5F7FD45B-63C9-4837-BE94-8B44608BD7C7}" srcOrd="0" destOrd="0" presId="urn:microsoft.com/office/officeart/2005/8/layout/chevron2"/>
    <dgm:cxn modelId="{0FE25DFD-CFD8-402F-AE1C-872B4AEFC272}" type="presParOf" srcId="{D32D9F13-89C7-4600-94AE-AB4258D2504C}" destId="{1A6D17ED-6101-42C1-A8D8-9373BC47A09D}" srcOrd="1" destOrd="0" presId="urn:microsoft.com/office/officeart/2005/8/layout/chevron2"/>
    <dgm:cxn modelId="{266C1398-6ADD-499A-BDC2-BCA0366FAC91}" type="presParOf" srcId="{8E05241A-61EC-4FF6-9191-F224E41B18F4}" destId="{5D8E1BE1-09D4-4513-B9FF-298031048A47}" srcOrd="1" destOrd="0" presId="urn:microsoft.com/office/officeart/2005/8/layout/chevron2"/>
    <dgm:cxn modelId="{361C5A5A-B71D-4551-A7F2-AC81A6EED5E4}" type="presParOf" srcId="{8E05241A-61EC-4FF6-9191-F224E41B18F4}" destId="{C39C32C2-DAD1-4852-8CA1-DEA9C4241857}" srcOrd="2" destOrd="0" presId="urn:microsoft.com/office/officeart/2005/8/layout/chevron2"/>
    <dgm:cxn modelId="{402837F5-F066-4D6B-A33B-71CB953583E2}" type="presParOf" srcId="{C39C32C2-DAD1-4852-8CA1-DEA9C4241857}" destId="{77C2AA76-E25C-42CA-AAAF-4AE5AC77DDA3}" srcOrd="0" destOrd="0" presId="urn:microsoft.com/office/officeart/2005/8/layout/chevron2"/>
    <dgm:cxn modelId="{47E1A4B4-5C0D-4AB3-8E9C-4B096B692728}" type="presParOf" srcId="{C39C32C2-DAD1-4852-8CA1-DEA9C4241857}" destId="{FC7835B2-CD19-40AC-B903-179950741C33}" srcOrd="1" destOrd="0" presId="urn:microsoft.com/office/officeart/2005/8/layout/chevron2"/>
    <dgm:cxn modelId="{4638B5FF-13D9-4406-9B40-EB393E69C112}" type="presParOf" srcId="{8E05241A-61EC-4FF6-9191-F224E41B18F4}" destId="{E5AC4BFC-0EE6-4D0A-90A4-3112AA71A306}" srcOrd="3" destOrd="0" presId="urn:microsoft.com/office/officeart/2005/8/layout/chevron2"/>
    <dgm:cxn modelId="{B3EBDFB9-49D7-4CFF-BFA9-5E02CF453741}" type="presParOf" srcId="{8E05241A-61EC-4FF6-9191-F224E41B18F4}" destId="{E737BE9C-9D4F-4FC4-845E-8E7D2C55853C}" srcOrd="4" destOrd="0" presId="urn:microsoft.com/office/officeart/2005/8/layout/chevron2"/>
    <dgm:cxn modelId="{B9197916-0BF2-426D-BE42-298478CCDC9C}" type="presParOf" srcId="{E737BE9C-9D4F-4FC4-845E-8E7D2C55853C}" destId="{BDD08E68-9767-4EFA-BBC3-93F8F54C1AF1}" srcOrd="0" destOrd="0" presId="urn:microsoft.com/office/officeart/2005/8/layout/chevron2"/>
    <dgm:cxn modelId="{9784CCDF-C91D-4FAA-8AC0-FB983F362F93}" type="presParOf" srcId="{E737BE9C-9D4F-4FC4-845E-8E7D2C55853C}" destId="{F9B604A6-5979-48CE-9181-690614541A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CE4715-C488-4C92-8C4C-35550DEB021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N"/>
        </a:p>
      </dgm:t>
    </dgm:pt>
    <dgm:pt modelId="{85DC9DB3-7F5F-4E6A-AC5D-F5717BA262E8}">
      <dgm:prSet phldrT="[Text]"/>
      <dgm:spPr/>
      <dgm:t>
        <a:bodyPr/>
        <a:lstStyle/>
        <a:p>
          <a:r>
            <a:rPr lang="en-US" dirty="0" smtClean="0"/>
            <a:t>536(d)</a:t>
          </a:r>
          <a:endParaRPr lang="en-IN" dirty="0"/>
        </a:p>
      </dgm:t>
    </dgm:pt>
    <dgm:pt modelId="{3C97DCD8-9C9A-40E1-B414-5390F3A594BF}" type="parTrans" cxnId="{8BE703B8-4C7E-49F2-8ECE-EDBD3A5C71E7}">
      <dgm:prSet/>
      <dgm:spPr/>
      <dgm:t>
        <a:bodyPr/>
        <a:lstStyle/>
        <a:p>
          <a:endParaRPr lang="en-IN"/>
        </a:p>
      </dgm:t>
    </dgm:pt>
    <dgm:pt modelId="{B3F4B4A1-47A3-40F7-92F1-F3D6E0D546E9}" type="sibTrans" cxnId="{8BE703B8-4C7E-49F2-8ECE-EDBD3A5C71E7}">
      <dgm:prSet/>
      <dgm:spPr/>
      <dgm:t>
        <a:bodyPr/>
        <a:lstStyle/>
        <a:p>
          <a:endParaRPr lang="en-IN"/>
        </a:p>
      </dgm:t>
    </dgm:pt>
    <dgm:pt modelId="{471E7567-1B42-49DA-BD2B-0D5A73AE7924}">
      <dgm:prSet phldrT="[Text]"/>
      <dgm:spPr/>
      <dgm:t>
        <a:bodyPr/>
        <a:lstStyle/>
        <a:p>
          <a:pPr algn="just"/>
          <a:r>
            <a:rPr lang="en-US" dirty="0" smtClean="0"/>
            <a:t>any proceeding for the imposition of a </a:t>
          </a:r>
          <a:r>
            <a:rPr lang="en-US" b="1" u="sng" dirty="0" smtClean="0"/>
            <a:t>penalty</a:t>
          </a:r>
          <a:r>
            <a:rPr lang="en-US" dirty="0" smtClean="0"/>
            <a:t> in respect of any tax year beginning before the 1st April, 2026, may be initiated and any such penalty may be imposed under the repealed Income-tax Act, as if this Act had not been enacted</a:t>
          </a:r>
          <a:endParaRPr lang="en-IN" dirty="0"/>
        </a:p>
      </dgm:t>
    </dgm:pt>
    <dgm:pt modelId="{A970D0B9-7BAF-4747-8954-30A95D03688D}" type="parTrans" cxnId="{2878AA05-D6BA-4D43-A054-1B8F6B3B4D0F}">
      <dgm:prSet/>
      <dgm:spPr/>
      <dgm:t>
        <a:bodyPr/>
        <a:lstStyle/>
        <a:p>
          <a:endParaRPr lang="en-IN"/>
        </a:p>
      </dgm:t>
    </dgm:pt>
    <dgm:pt modelId="{E8BD9869-2A20-415F-82A3-E9A378CCB147}" type="sibTrans" cxnId="{2878AA05-D6BA-4D43-A054-1B8F6B3B4D0F}">
      <dgm:prSet/>
      <dgm:spPr/>
      <dgm:t>
        <a:bodyPr/>
        <a:lstStyle/>
        <a:p>
          <a:endParaRPr lang="en-IN"/>
        </a:p>
      </dgm:t>
    </dgm:pt>
    <dgm:pt modelId="{B2641895-592A-48BF-AFAB-C975D5D1B8B6}">
      <dgm:prSet phldrT="[Text]"/>
      <dgm:spPr/>
      <dgm:t>
        <a:bodyPr/>
        <a:lstStyle/>
        <a:p>
          <a:r>
            <a:rPr lang="en-US" dirty="0" smtClean="0"/>
            <a:t>536(e)</a:t>
          </a:r>
          <a:endParaRPr lang="en-IN" dirty="0"/>
        </a:p>
      </dgm:t>
    </dgm:pt>
    <dgm:pt modelId="{20895445-0EE9-4AC8-8899-1F292CBAB8AC}" type="parTrans" cxnId="{8046A4D4-EB3E-4CD3-9DFC-12756E034FAB}">
      <dgm:prSet/>
      <dgm:spPr/>
      <dgm:t>
        <a:bodyPr/>
        <a:lstStyle/>
        <a:p>
          <a:endParaRPr lang="en-IN"/>
        </a:p>
      </dgm:t>
    </dgm:pt>
    <dgm:pt modelId="{60F91AD2-5EDF-4A7E-A537-03C34C85159E}" type="sibTrans" cxnId="{8046A4D4-EB3E-4CD3-9DFC-12756E034FAB}">
      <dgm:prSet/>
      <dgm:spPr/>
      <dgm:t>
        <a:bodyPr/>
        <a:lstStyle/>
        <a:p>
          <a:endParaRPr lang="en-IN"/>
        </a:p>
      </dgm:t>
    </dgm:pt>
    <dgm:pt modelId="{32C03728-B1D4-495B-9EFE-7F00549E98AF}">
      <dgm:prSet phldrT="[Text]"/>
      <dgm:spPr/>
      <dgm:t>
        <a:bodyPr/>
        <a:lstStyle/>
        <a:p>
          <a:r>
            <a:rPr lang="en-US" dirty="0" smtClean="0"/>
            <a:t>any proceeding </a:t>
          </a:r>
          <a:r>
            <a:rPr lang="en-US" b="1" u="sng" dirty="0" smtClean="0"/>
            <a:t>pending</a:t>
          </a:r>
          <a:r>
            <a:rPr lang="en-US" dirty="0" smtClean="0"/>
            <a:t> on the commencement of this Act before any income-tax authority or any other authority constituted under the repealed Income-tax Act, Appellate Tribunal, or any court, by way of </a:t>
          </a:r>
          <a:r>
            <a:rPr lang="en-US" b="1" u="sng" dirty="0" smtClean="0"/>
            <a:t>application, appeal, reference or revision </a:t>
          </a:r>
          <a:r>
            <a:rPr lang="en-US" dirty="0" smtClean="0"/>
            <a:t>or by any other means, shall be continued and disposed of as if this Act had not been enacted</a:t>
          </a:r>
          <a:endParaRPr lang="en-IN" dirty="0"/>
        </a:p>
      </dgm:t>
    </dgm:pt>
    <dgm:pt modelId="{61F21454-7AF6-4443-B5DA-085973209C85}" type="parTrans" cxnId="{432AFF91-C0F2-4A10-B05C-6B8D84ED96B3}">
      <dgm:prSet/>
      <dgm:spPr/>
      <dgm:t>
        <a:bodyPr/>
        <a:lstStyle/>
        <a:p>
          <a:endParaRPr lang="en-IN"/>
        </a:p>
      </dgm:t>
    </dgm:pt>
    <dgm:pt modelId="{DD1180BC-472E-4E1F-97E1-D607E3023492}" type="sibTrans" cxnId="{432AFF91-C0F2-4A10-B05C-6B8D84ED96B3}">
      <dgm:prSet/>
      <dgm:spPr/>
      <dgm:t>
        <a:bodyPr/>
        <a:lstStyle/>
        <a:p>
          <a:endParaRPr lang="en-IN"/>
        </a:p>
      </dgm:t>
    </dgm:pt>
    <dgm:pt modelId="{74A8FE00-E3BD-4B2C-8A61-5B99D99F8227}">
      <dgm:prSet phldrT="[Text]"/>
      <dgm:spPr/>
      <dgm:t>
        <a:bodyPr/>
        <a:lstStyle/>
        <a:p>
          <a:r>
            <a:rPr lang="en-US" dirty="0" smtClean="0"/>
            <a:t>536(f)</a:t>
          </a:r>
          <a:endParaRPr lang="en-IN" dirty="0"/>
        </a:p>
      </dgm:t>
    </dgm:pt>
    <dgm:pt modelId="{4D109572-4B77-45FA-94CE-B5D6051B9B92}" type="parTrans" cxnId="{D43C8DBF-5B88-40DF-A22E-21DAC8D4EC42}">
      <dgm:prSet/>
      <dgm:spPr/>
      <dgm:t>
        <a:bodyPr/>
        <a:lstStyle/>
        <a:p>
          <a:endParaRPr lang="en-IN"/>
        </a:p>
      </dgm:t>
    </dgm:pt>
    <dgm:pt modelId="{7B95D4E5-A2FE-43F9-B181-BCA2F3121A7D}" type="sibTrans" cxnId="{D43C8DBF-5B88-40DF-A22E-21DAC8D4EC42}">
      <dgm:prSet/>
      <dgm:spPr/>
      <dgm:t>
        <a:bodyPr/>
        <a:lstStyle/>
        <a:p>
          <a:endParaRPr lang="en-IN"/>
        </a:p>
      </dgm:t>
    </dgm:pt>
    <dgm:pt modelId="{C9308853-D4D0-4E43-8C78-2CCD18D407C7}">
      <dgm:prSet phldrT="[Text]" custT="1"/>
      <dgm:spPr/>
      <dgm:t>
        <a:bodyPr/>
        <a:lstStyle/>
        <a:p>
          <a:pPr algn="just"/>
          <a:r>
            <a:rPr lang="en-US" sz="1800" dirty="0" smtClean="0"/>
            <a:t>any </a:t>
          </a:r>
          <a:r>
            <a:rPr lang="en-US" sz="1800" b="1" u="sng" dirty="0" smtClean="0"/>
            <a:t>election or declaration made, or option exercised</a:t>
          </a:r>
          <a:r>
            <a:rPr lang="en-US" sz="1800" dirty="0" smtClean="0"/>
            <a:t>, by an assessee under any provision of the repealed Income-tax Act and in force immediately before the commencement of this Act shall be deemed to have been an election or declaration made, or option exercised, under the corresponding </a:t>
          </a:r>
          <a:r>
            <a:rPr lang="en-IN" sz="1800" dirty="0" smtClean="0"/>
            <a:t>provision of this Act</a:t>
          </a:r>
          <a:endParaRPr lang="en-IN" sz="1800" dirty="0"/>
        </a:p>
      </dgm:t>
    </dgm:pt>
    <dgm:pt modelId="{73C9BC2A-D91F-4F68-A59B-D2C2D693AC6F}" type="parTrans" cxnId="{5E08F7D3-A0C9-4757-A524-8A943422E224}">
      <dgm:prSet/>
      <dgm:spPr/>
      <dgm:t>
        <a:bodyPr/>
        <a:lstStyle/>
        <a:p>
          <a:endParaRPr lang="en-IN"/>
        </a:p>
      </dgm:t>
    </dgm:pt>
    <dgm:pt modelId="{9C421ABE-2D38-4F15-871E-02C7EE1BC3DB}" type="sibTrans" cxnId="{5E08F7D3-A0C9-4757-A524-8A943422E224}">
      <dgm:prSet/>
      <dgm:spPr/>
      <dgm:t>
        <a:bodyPr/>
        <a:lstStyle/>
        <a:p>
          <a:endParaRPr lang="en-IN"/>
        </a:p>
      </dgm:t>
    </dgm:pt>
    <dgm:pt modelId="{8E05241A-61EC-4FF6-9191-F224E41B18F4}" type="pres">
      <dgm:prSet presAssocID="{D4CE4715-C488-4C92-8C4C-35550DEB021E}" presName="linearFlow" presStyleCnt="0">
        <dgm:presLayoutVars>
          <dgm:dir/>
          <dgm:animLvl val="lvl"/>
          <dgm:resizeHandles val="exact"/>
        </dgm:presLayoutVars>
      </dgm:prSet>
      <dgm:spPr/>
      <dgm:t>
        <a:bodyPr/>
        <a:lstStyle/>
        <a:p>
          <a:endParaRPr lang="en-IN"/>
        </a:p>
      </dgm:t>
    </dgm:pt>
    <dgm:pt modelId="{D32D9F13-89C7-4600-94AE-AB4258D2504C}" type="pres">
      <dgm:prSet presAssocID="{85DC9DB3-7F5F-4E6A-AC5D-F5717BA262E8}" presName="composite" presStyleCnt="0"/>
      <dgm:spPr/>
    </dgm:pt>
    <dgm:pt modelId="{5F7FD45B-63C9-4837-BE94-8B44608BD7C7}" type="pres">
      <dgm:prSet presAssocID="{85DC9DB3-7F5F-4E6A-AC5D-F5717BA262E8}" presName="parentText" presStyleLbl="alignNode1" presStyleIdx="0" presStyleCnt="3">
        <dgm:presLayoutVars>
          <dgm:chMax val="1"/>
          <dgm:bulletEnabled val="1"/>
        </dgm:presLayoutVars>
      </dgm:prSet>
      <dgm:spPr/>
      <dgm:t>
        <a:bodyPr/>
        <a:lstStyle/>
        <a:p>
          <a:endParaRPr lang="en-IN"/>
        </a:p>
      </dgm:t>
    </dgm:pt>
    <dgm:pt modelId="{1A6D17ED-6101-42C1-A8D8-9373BC47A09D}" type="pres">
      <dgm:prSet presAssocID="{85DC9DB3-7F5F-4E6A-AC5D-F5717BA262E8}" presName="descendantText" presStyleLbl="alignAcc1" presStyleIdx="0" presStyleCnt="3" custScaleY="106077">
        <dgm:presLayoutVars>
          <dgm:bulletEnabled val="1"/>
        </dgm:presLayoutVars>
      </dgm:prSet>
      <dgm:spPr/>
      <dgm:t>
        <a:bodyPr/>
        <a:lstStyle/>
        <a:p>
          <a:endParaRPr lang="en-IN"/>
        </a:p>
      </dgm:t>
    </dgm:pt>
    <dgm:pt modelId="{5D8E1BE1-09D4-4513-B9FF-298031048A47}" type="pres">
      <dgm:prSet presAssocID="{B3F4B4A1-47A3-40F7-92F1-F3D6E0D546E9}" presName="sp" presStyleCnt="0"/>
      <dgm:spPr/>
    </dgm:pt>
    <dgm:pt modelId="{C39C32C2-DAD1-4852-8CA1-DEA9C4241857}" type="pres">
      <dgm:prSet presAssocID="{B2641895-592A-48BF-AFAB-C975D5D1B8B6}" presName="composite" presStyleCnt="0"/>
      <dgm:spPr/>
    </dgm:pt>
    <dgm:pt modelId="{77C2AA76-E25C-42CA-AAAF-4AE5AC77DDA3}" type="pres">
      <dgm:prSet presAssocID="{B2641895-592A-48BF-AFAB-C975D5D1B8B6}" presName="parentText" presStyleLbl="alignNode1" presStyleIdx="1" presStyleCnt="3">
        <dgm:presLayoutVars>
          <dgm:chMax val="1"/>
          <dgm:bulletEnabled val="1"/>
        </dgm:presLayoutVars>
      </dgm:prSet>
      <dgm:spPr/>
      <dgm:t>
        <a:bodyPr/>
        <a:lstStyle/>
        <a:p>
          <a:endParaRPr lang="en-IN"/>
        </a:p>
      </dgm:t>
    </dgm:pt>
    <dgm:pt modelId="{FC7835B2-CD19-40AC-B903-179950741C33}" type="pres">
      <dgm:prSet presAssocID="{B2641895-592A-48BF-AFAB-C975D5D1B8B6}" presName="descendantText" presStyleLbl="alignAcc1" presStyleIdx="1" presStyleCnt="3" custScaleY="142220">
        <dgm:presLayoutVars>
          <dgm:bulletEnabled val="1"/>
        </dgm:presLayoutVars>
      </dgm:prSet>
      <dgm:spPr/>
      <dgm:t>
        <a:bodyPr/>
        <a:lstStyle/>
        <a:p>
          <a:endParaRPr lang="en-IN"/>
        </a:p>
      </dgm:t>
    </dgm:pt>
    <dgm:pt modelId="{E5AC4BFC-0EE6-4D0A-90A4-3112AA71A306}" type="pres">
      <dgm:prSet presAssocID="{60F91AD2-5EDF-4A7E-A537-03C34C85159E}" presName="sp" presStyleCnt="0"/>
      <dgm:spPr/>
    </dgm:pt>
    <dgm:pt modelId="{E737BE9C-9D4F-4FC4-845E-8E7D2C55853C}" type="pres">
      <dgm:prSet presAssocID="{74A8FE00-E3BD-4B2C-8A61-5B99D99F8227}" presName="composite" presStyleCnt="0"/>
      <dgm:spPr/>
    </dgm:pt>
    <dgm:pt modelId="{BDD08E68-9767-4EFA-BBC3-93F8F54C1AF1}" type="pres">
      <dgm:prSet presAssocID="{74A8FE00-E3BD-4B2C-8A61-5B99D99F8227}" presName="parentText" presStyleLbl="alignNode1" presStyleIdx="2" presStyleCnt="3">
        <dgm:presLayoutVars>
          <dgm:chMax val="1"/>
          <dgm:bulletEnabled val="1"/>
        </dgm:presLayoutVars>
      </dgm:prSet>
      <dgm:spPr/>
      <dgm:t>
        <a:bodyPr/>
        <a:lstStyle/>
        <a:p>
          <a:endParaRPr lang="en-IN"/>
        </a:p>
      </dgm:t>
    </dgm:pt>
    <dgm:pt modelId="{F9B604A6-5979-48CE-9181-690614541A52}" type="pres">
      <dgm:prSet presAssocID="{74A8FE00-E3BD-4B2C-8A61-5B99D99F8227}" presName="descendantText" presStyleLbl="alignAcc1" presStyleIdx="2" presStyleCnt="3" custScaleY="127251" custLinFactNeighborY="15558">
        <dgm:presLayoutVars>
          <dgm:bulletEnabled val="1"/>
        </dgm:presLayoutVars>
      </dgm:prSet>
      <dgm:spPr/>
      <dgm:t>
        <a:bodyPr/>
        <a:lstStyle/>
        <a:p>
          <a:endParaRPr lang="en-IN"/>
        </a:p>
      </dgm:t>
    </dgm:pt>
  </dgm:ptLst>
  <dgm:cxnLst>
    <dgm:cxn modelId="{8046A4D4-EB3E-4CD3-9DFC-12756E034FAB}" srcId="{D4CE4715-C488-4C92-8C4C-35550DEB021E}" destId="{B2641895-592A-48BF-AFAB-C975D5D1B8B6}" srcOrd="1" destOrd="0" parTransId="{20895445-0EE9-4AC8-8899-1F292CBAB8AC}" sibTransId="{60F91AD2-5EDF-4A7E-A537-03C34C85159E}"/>
    <dgm:cxn modelId="{D43C8DBF-5B88-40DF-A22E-21DAC8D4EC42}" srcId="{D4CE4715-C488-4C92-8C4C-35550DEB021E}" destId="{74A8FE00-E3BD-4B2C-8A61-5B99D99F8227}" srcOrd="2" destOrd="0" parTransId="{4D109572-4B77-45FA-94CE-B5D6051B9B92}" sibTransId="{7B95D4E5-A2FE-43F9-B181-BCA2F3121A7D}"/>
    <dgm:cxn modelId="{8EC83F23-A4A8-4E27-90C8-0C4BEFD1D89A}" type="presOf" srcId="{74A8FE00-E3BD-4B2C-8A61-5B99D99F8227}" destId="{BDD08E68-9767-4EFA-BBC3-93F8F54C1AF1}" srcOrd="0" destOrd="0" presId="urn:microsoft.com/office/officeart/2005/8/layout/chevron2"/>
    <dgm:cxn modelId="{AAB647B6-A7B0-43A1-AD33-8A1BB5A0EA0F}" type="presOf" srcId="{471E7567-1B42-49DA-BD2B-0D5A73AE7924}" destId="{1A6D17ED-6101-42C1-A8D8-9373BC47A09D}" srcOrd="0" destOrd="0" presId="urn:microsoft.com/office/officeart/2005/8/layout/chevron2"/>
    <dgm:cxn modelId="{B59CABE6-E208-4B30-B6CC-32BC4D5F5090}" type="presOf" srcId="{C9308853-D4D0-4E43-8C78-2CCD18D407C7}" destId="{F9B604A6-5979-48CE-9181-690614541A52}" srcOrd="0" destOrd="0" presId="urn:microsoft.com/office/officeart/2005/8/layout/chevron2"/>
    <dgm:cxn modelId="{E8B9D637-27E4-4F88-B3CE-3633BC669F81}" type="presOf" srcId="{B2641895-592A-48BF-AFAB-C975D5D1B8B6}" destId="{77C2AA76-E25C-42CA-AAAF-4AE5AC77DDA3}" srcOrd="0" destOrd="0" presId="urn:microsoft.com/office/officeart/2005/8/layout/chevron2"/>
    <dgm:cxn modelId="{7CF64A89-EAFE-44AB-A17E-7A389F2B0B51}" type="presOf" srcId="{D4CE4715-C488-4C92-8C4C-35550DEB021E}" destId="{8E05241A-61EC-4FF6-9191-F224E41B18F4}" srcOrd="0" destOrd="0" presId="urn:microsoft.com/office/officeart/2005/8/layout/chevron2"/>
    <dgm:cxn modelId="{5E08F7D3-A0C9-4757-A524-8A943422E224}" srcId="{74A8FE00-E3BD-4B2C-8A61-5B99D99F8227}" destId="{C9308853-D4D0-4E43-8C78-2CCD18D407C7}" srcOrd="0" destOrd="0" parTransId="{73C9BC2A-D91F-4F68-A59B-D2C2D693AC6F}" sibTransId="{9C421ABE-2D38-4F15-871E-02C7EE1BC3DB}"/>
    <dgm:cxn modelId="{1C413AEF-0034-4FB3-A726-ABA4E07E1BCA}" type="presOf" srcId="{32C03728-B1D4-495B-9EFE-7F00549E98AF}" destId="{FC7835B2-CD19-40AC-B903-179950741C33}" srcOrd="0" destOrd="0" presId="urn:microsoft.com/office/officeart/2005/8/layout/chevron2"/>
    <dgm:cxn modelId="{8BE703B8-4C7E-49F2-8ECE-EDBD3A5C71E7}" srcId="{D4CE4715-C488-4C92-8C4C-35550DEB021E}" destId="{85DC9DB3-7F5F-4E6A-AC5D-F5717BA262E8}" srcOrd="0" destOrd="0" parTransId="{3C97DCD8-9C9A-40E1-B414-5390F3A594BF}" sibTransId="{B3F4B4A1-47A3-40F7-92F1-F3D6E0D546E9}"/>
    <dgm:cxn modelId="{56662483-A602-44A5-8BCD-6DC7A0391E18}" type="presOf" srcId="{85DC9DB3-7F5F-4E6A-AC5D-F5717BA262E8}" destId="{5F7FD45B-63C9-4837-BE94-8B44608BD7C7}" srcOrd="0" destOrd="0" presId="urn:microsoft.com/office/officeart/2005/8/layout/chevron2"/>
    <dgm:cxn modelId="{2878AA05-D6BA-4D43-A054-1B8F6B3B4D0F}" srcId="{85DC9DB3-7F5F-4E6A-AC5D-F5717BA262E8}" destId="{471E7567-1B42-49DA-BD2B-0D5A73AE7924}" srcOrd="0" destOrd="0" parTransId="{A970D0B9-7BAF-4747-8954-30A95D03688D}" sibTransId="{E8BD9869-2A20-415F-82A3-E9A378CCB147}"/>
    <dgm:cxn modelId="{432AFF91-C0F2-4A10-B05C-6B8D84ED96B3}" srcId="{B2641895-592A-48BF-AFAB-C975D5D1B8B6}" destId="{32C03728-B1D4-495B-9EFE-7F00549E98AF}" srcOrd="0" destOrd="0" parTransId="{61F21454-7AF6-4443-B5DA-085973209C85}" sibTransId="{DD1180BC-472E-4E1F-97E1-D607E3023492}"/>
    <dgm:cxn modelId="{3BBA2DC1-12D1-4FE5-BCCC-A928FB16A01B}" type="presParOf" srcId="{8E05241A-61EC-4FF6-9191-F224E41B18F4}" destId="{D32D9F13-89C7-4600-94AE-AB4258D2504C}" srcOrd="0" destOrd="0" presId="urn:microsoft.com/office/officeart/2005/8/layout/chevron2"/>
    <dgm:cxn modelId="{9603A693-F65F-4284-B81D-09A169EFA7CF}" type="presParOf" srcId="{D32D9F13-89C7-4600-94AE-AB4258D2504C}" destId="{5F7FD45B-63C9-4837-BE94-8B44608BD7C7}" srcOrd="0" destOrd="0" presId="urn:microsoft.com/office/officeart/2005/8/layout/chevron2"/>
    <dgm:cxn modelId="{29D3E25D-8904-4D3F-9CDE-52FDF68451B4}" type="presParOf" srcId="{D32D9F13-89C7-4600-94AE-AB4258D2504C}" destId="{1A6D17ED-6101-42C1-A8D8-9373BC47A09D}" srcOrd="1" destOrd="0" presId="urn:microsoft.com/office/officeart/2005/8/layout/chevron2"/>
    <dgm:cxn modelId="{10EEFAA7-23DA-4D53-B0AC-33C6A40C3550}" type="presParOf" srcId="{8E05241A-61EC-4FF6-9191-F224E41B18F4}" destId="{5D8E1BE1-09D4-4513-B9FF-298031048A47}" srcOrd="1" destOrd="0" presId="urn:microsoft.com/office/officeart/2005/8/layout/chevron2"/>
    <dgm:cxn modelId="{7A99B28C-04EF-4EC2-9E5A-439187FB8B16}" type="presParOf" srcId="{8E05241A-61EC-4FF6-9191-F224E41B18F4}" destId="{C39C32C2-DAD1-4852-8CA1-DEA9C4241857}" srcOrd="2" destOrd="0" presId="urn:microsoft.com/office/officeart/2005/8/layout/chevron2"/>
    <dgm:cxn modelId="{2D81666D-CA0C-47A3-8F28-8C86ED50A891}" type="presParOf" srcId="{C39C32C2-DAD1-4852-8CA1-DEA9C4241857}" destId="{77C2AA76-E25C-42CA-AAAF-4AE5AC77DDA3}" srcOrd="0" destOrd="0" presId="urn:microsoft.com/office/officeart/2005/8/layout/chevron2"/>
    <dgm:cxn modelId="{2B13BD94-4479-4579-BA2A-82A536B22F62}" type="presParOf" srcId="{C39C32C2-DAD1-4852-8CA1-DEA9C4241857}" destId="{FC7835B2-CD19-40AC-B903-179950741C33}" srcOrd="1" destOrd="0" presId="urn:microsoft.com/office/officeart/2005/8/layout/chevron2"/>
    <dgm:cxn modelId="{CCC5F0A1-1136-4D3B-94F8-B684C82C4769}" type="presParOf" srcId="{8E05241A-61EC-4FF6-9191-F224E41B18F4}" destId="{E5AC4BFC-0EE6-4D0A-90A4-3112AA71A306}" srcOrd="3" destOrd="0" presId="urn:microsoft.com/office/officeart/2005/8/layout/chevron2"/>
    <dgm:cxn modelId="{9363AB01-BB38-4A2B-8FE5-8DF5617417C8}" type="presParOf" srcId="{8E05241A-61EC-4FF6-9191-F224E41B18F4}" destId="{E737BE9C-9D4F-4FC4-845E-8E7D2C55853C}" srcOrd="4" destOrd="0" presId="urn:microsoft.com/office/officeart/2005/8/layout/chevron2"/>
    <dgm:cxn modelId="{733DB925-DD8B-44A5-AA1B-E0D5B68C2137}" type="presParOf" srcId="{E737BE9C-9D4F-4FC4-845E-8E7D2C55853C}" destId="{BDD08E68-9767-4EFA-BBC3-93F8F54C1AF1}" srcOrd="0" destOrd="0" presId="urn:microsoft.com/office/officeart/2005/8/layout/chevron2"/>
    <dgm:cxn modelId="{4EBD1229-6140-4283-947E-15DFD86B03BD}" type="presParOf" srcId="{E737BE9C-9D4F-4FC4-845E-8E7D2C55853C}" destId="{F9B604A6-5979-48CE-9181-690614541A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FD45B-63C9-4837-BE94-8B44608BD7C7}">
      <dsp:nvSpPr>
        <dsp:cNvPr id="0" name=""/>
        <dsp:cNvSpPr/>
      </dsp:nvSpPr>
      <dsp:spPr>
        <a:xfrm rot="5400000">
          <a:off x="-217142" y="250474"/>
          <a:ext cx="1447614" cy="101333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536(d)</a:t>
          </a:r>
          <a:endParaRPr lang="en-IN" sz="2800" kern="1200" dirty="0"/>
        </a:p>
      </dsp:txBody>
      <dsp:txXfrm rot="-5400000">
        <a:off x="0" y="539997"/>
        <a:ext cx="1013330" cy="434284"/>
      </dsp:txXfrm>
    </dsp:sp>
    <dsp:sp modelId="{1A6D17ED-6101-42C1-A8D8-9373BC47A09D}">
      <dsp:nvSpPr>
        <dsp:cNvPr id="0" name=""/>
        <dsp:cNvSpPr/>
      </dsp:nvSpPr>
      <dsp:spPr>
        <a:xfrm rot="5400000">
          <a:off x="5265399" y="-4247327"/>
          <a:ext cx="998130" cy="950226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smtClean="0"/>
            <a:t>any proceeding for the imposition of a </a:t>
          </a:r>
          <a:r>
            <a:rPr lang="en-US" sz="1700" b="1" u="sng" kern="1200" dirty="0" smtClean="0"/>
            <a:t>penalty</a:t>
          </a:r>
          <a:r>
            <a:rPr lang="en-US" sz="1700" kern="1200" dirty="0" smtClean="0"/>
            <a:t> in respect of any tax year beginning before the 1st April, 2026, may be initiated and any such penalty may be imposed under the repealed Income-tax Act, as if this Act had not been enacted</a:t>
          </a:r>
          <a:endParaRPr lang="en-IN" sz="1700" kern="1200" dirty="0"/>
        </a:p>
      </dsp:txBody>
      <dsp:txXfrm rot="-5400000">
        <a:off x="1013330" y="53467"/>
        <a:ext cx="9453544" cy="900680"/>
      </dsp:txXfrm>
    </dsp:sp>
    <dsp:sp modelId="{77C2AA76-E25C-42CA-AAAF-4AE5AC77DDA3}">
      <dsp:nvSpPr>
        <dsp:cNvPr id="0" name=""/>
        <dsp:cNvSpPr/>
      </dsp:nvSpPr>
      <dsp:spPr>
        <a:xfrm rot="5400000">
          <a:off x="-217142" y="1718511"/>
          <a:ext cx="1447614" cy="1013330"/>
        </a:xfrm>
        <a:prstGeom prst="chevron">
          <a:avLst/>
        </a:prstGeom>
        <a:solidFill>
          <a:schemeClr val="accent5">
            <a:hueOff val="553124"/>
            <a:satOff val="6280"/>
            <a:lumOff val="5686"/>
            <a:alphaOff val="0"/>
          </a:schemeClr>
        </a:solidFill>
        <a:ln w="12700" cap="flat" cmpd="sng" algn="ctr">
          <a:solidFill>
            <a:schemeClr val="accent5">
              <a:hueOff val="553124"/>
              <a:satOff val="6280"/>
              <a:lumOff val="5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536(e)</a:t>
          </a:r>
          <a:endParaRPr lang="en-IN" sz="2800" kern="1200" dirty="0"/>
        </a:p>
      </dsp:txBody>
      <dsp:txXfrm rot="-5400000">
        <a:off x="0" y="2008034"/>
        <a:ext cx="1013330" cy="434284"/>
      </dsp:txXfrm>
    </dsp:sp>
    <dsp:sp modelId="{FC7835B2-CD19-40AC-B903-179950741C33}">
      <dsp:nvSpPr>
        <dsp:cNvPr id="0" name=""/>
        <dsp:cNvSpPr/>
      </dsp:nvSpPr>
      <dsp:spPr>
        <a:xfrm rot="5400000">
          <a:off x="5095355" y="-2779290"/>
          <a:ext cx="1338218" cy="9502269"/>
        </a:xfrm>
        <a:prstGeom prst="round2SameRect">
          <a:avLst/>
        </a:prstGeom>
        <a:solidFill>
          <a:schemeClr val="lt1">
            <a:alpha val="90000"/>
            <a:hueOff val="0"/>
            <a:satOff val="0"/>
            <a:lumOff val="0"/>
            <a:alphaOff val="0"/>
          </a:schemeClr>
        </a:solidFill>
        <a:ln w="12700" cap="flat" cmpd="sng" algn="ctr">
          <a:solidFill>
            <a:schemeClr val="accent5">
              <a:hueOff val="553124"/>
              <a:satOff val="6280"/>
              <a:lumOff val="5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any proceeding </a:t>
          </a:r>
          <a:r>
            <a:rPr lang="en-US" sz="1700" b="1" u="sng" kern="1200" dirty="0" smtClean="0"/>
            <a:t>pending</a:t>
          </a:r>
          <a:r>
            <a:rPr lang="en-US" sz="1700" kern="1200" dirty="0" smtClean="0"/>
            <a:t> on the commencement of this Act before any income-tax authority or any other authority constituted under the repealed Income-tax Act, Appellate Tribunal, or any court, by way of </a:t>
          </a:r>
          <a:r>
            <a:rPr lang="en-US" sz="1700" b="1" u="sng" kern="1200" dirty="0" smtClean="0"/>
            <a:t>application, appeal, reference or revision </a:t>
          </a:r>
          <a:r>
            <a:rPr lang="en-US" sz="1700" kern="1200" dirty="0" smtClean="0"/>
            <a:t>or by any other means, shall be continued and disposed of as if this Act had not been enacted</a:t>
          </a:r>
          <a:endParaRPr lang="en-IN" sz="1700" kern="1200" dirty="0"/>
        </a:p>
      </dsp:txBody>
      <dsp:txXfrm rot="-5400000">
        <a:off x="1013330" y="1368061"/>
        <a:ext cx="9436943" cy="1207566"/>
      </dsp:txXfrm>
    </dsp:sp>
    <dsp:sp modelId="{BDD08E68-9767-4EFA-BBC3-93F8F54C1AF1}">
      <dsp:nvSpPr>
        <dsp:cNvPr id="0" name=""/>
        <dsp:cNvSpPr/>
      </dsp:nvSpPr>
      <dsp:spPr>
        <a:xfrm rot="5400000">
          <a:off x="-217142" y="3116124"/>
          <a:ext cx="1447614" cy="1013330"/>
        </a:xfrm>
        <a:prstGeom prst="chevron">
          <a:avLst/>
        </a:prstGeom>
        <a:solidFill>
          <a:schemeClr val="accent5">
            <a:hueOff val="1106248"/>
            <a:satOff val="12561"/>
            <a:lumOff val="11372"/>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536(f)</a:t>
          </a:r>
          <a:endParaRPr lang="en-IN" sz="2800" kern="1200" dirty="0"/>
        </a:p>
      </dsp:txBody>
      <dsp:txXfrm rot="-5400000">
        <a:off x="0" y="3405647"/>
        <a:ext cx="1013330" cy="434284"/>
      </dsp:txXfrm>
    </dsp:sp>
    <dsp:sp modelId="{F9B604A6-5979-48CE-9181-690614541A52}">
      <dsp:nvSpPr>
        <dsp:cNvPr id="0" name=""/>
        <dsp:cNvSpPr/>
      </dsp:nvSpPr>
      <dsp:spPr>
        <a:xfrm rot="5400000">
          <a:off x="5165781" y="-1235285"/>
          <a:ext cx="1197367" cy="9502269"/>
        </a:xfrm>
        <a:prstGeom prst="round2SameRect">
          <a:avLst/>
        </a:prstGeom>
        <a:solidFill>
          <a:schemeClr val="lt1">
            <a:alpha val="90000"/>
            <a:hueOff val="0"/>
            <a:satOff val="0"/>
            <a:lumOff val="0"/>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t>any </a:t>
          </a:r>
          <a:r>
            <a:rPr lang="en-US" sz="1800" b="1" u="sng" kern="1200" dirty="0" smtClean="0"/>
            <a:t>election or declaration made, or option exercised</a:t>
          </a:r>
          <a:r>
            <a:rPr lang="en-US" sz="1800" kern="1200" dirty="0" smtClean="0"/>
            <a:t>, by an assessee under any provision of the repealed Income-tax Act and in force immediately before the commencement of this Act shall be deemed to have been an election or declaration made, or option exercised, under the corresponding </a:t>
          </a:r>
          <a:r>
            <a:rPr lang="en-IN" sz="1800" kern="1200" dirty="0" smtClean="0"/>
            <a:t>provision of this Act</a:t>
          </a:r>
          <a:endParaRPr lang="en-IN" sz="1800" kern="1200" dirty="0"/>
        </a:p>
      </dsp:txBody>
      <dsp:txXfrm rot="-5400000">
        <a:off x="1013331" y="2975616"/>
        <a:ext cx="9443818" cy="108046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E5C3E89-4225-4F8F-A1A6-4033E4B7F362}" type="datetimeFigureOut">
              <a:rPr lang="en-IN" smtClean="0"/>
              <a:t>31-03-2026</a:t>
            </a:fld>
            <a:endParaRPr lang="en-IN"/>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D1BCA096-6623-4833-A960-1CD1C32A279B}" type="slidenum">
              <a:rPr lang="en-IN" smtClean="0"/>
              <a:t>‹#›</a:t>
            </a:fld>
            <a:endParaRPr lang="en-IN"/>
          </a:p>
        </p:txBody>
      </p:sp>
    </p:spTree>
    <p:extLst>
      <p:ext uri="{BB962C8B-B14F-4D97-AF65-F5344CB8AC3E}">
        <p14:creationId xmlns:p14="http://schemas.microsoft.com/office/powerpoint/2010/main" val="1461865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C752207-E81B-41D9-8C61-A3B1C0B9E28D}" type="datetimeFigureOut">
              <a:rPr lang="en-IN" smtClean="0"/>
              <a:t>31-03-2026</a:t>
            </a:fld>
            <a:endParaRPr lang="en-IN"/>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D35836D-28FA-48A1-B02F-8F360CB968BA}" type="slidenum">
              <a:rPr lang="en-IN" smtClean="0"/>
              <a:t>‹#›</a:t>
            </a:fld>
            <a:endParaRPr lang="en-IN"/>
          </a:p>
        </p:txBody>
      </p:sp>
    </p:spTree>
    <p:extLst>
      <p:ext uri="{BB962C8B-B14F-4D97-AF65-F5344CB8AC3E}">
        <p14:creationId xmlns:p14="http://schemas.microsoft.com/office/powerpoint/2010/main" val="112008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248529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B93D29-20F5-491F-8492-6B3329FE6AC3}" type="datetimeFigureOut">
              <a:rPr lang="en-IN" smtClean="0"/>
              <a:t>31-03-2026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418875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B93D29-20F5-491F-8492-6B3329FE6AC3}" type="datetimeFigureOut">
              <a:rPr lang="en-IN" smtClean="0"/>
              <a:t>31-03-2026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168157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B93D29-20F5-491F-8492-6B3329FE6AC3}" type="datetimeFigureOut">
              <a:rPr lang="en-IN" smtClean="0"/>
              <a:t>31-03-2026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100225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92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B93D29-20F5-491F-8492-6B3329FE6AC3}" type="datetimeFigureOut">
              <a:rPr lang="en-IN" smtClean="0"/>
              <a:t>31-03-2026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277528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B93D29-20F5-491F-8492-6B3329FE6AC3}" type="datetimeFigureOut">
              <a:rPr lang="en-IN" smtClean="0"/>
              <a:t>31-03-2026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184371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B93D29-20F5-491F-8492-6B3329FE6AC3}" type="datetimeFigureOut">
              <a:rPr lang="en-IN" smtClean="0"/>
              <a:t>31-03-2026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2012027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B93D29-20F5-491F-8492-6B3329FE6AC3}" type="datetimeFigureOut">
              <a:rPr lang="en-IN" smtClean="0"/>
              <a:t>31-03-2026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215637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B93D29-20F5-491F-8492-6B3329FE6AC3}" type="datetimeFigureOut">
              <a:rPr lang="en-IN" smtClean="0"/>
              <a:t>31-03-2026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213512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B93D29-20F5-491F-8492-6B3329FE6AC3}" type="datetimeFigureOut">
              <a:rPr lang="en-IN" smtClean="0"/>
              <a:t>31-03-2026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2032376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93D29-20F5-491F-8492-6B3329FE6AC3}" type="datetimeFigureOut">
              <a:rPr lang="en-IN" smtClean="0"/>
              <a:t>31-03-2026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424929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B93D29-20F5-491F-8492-6B3329FE6AC3}" type="datetimeFigureOut">
              <a:rPr lang="en-IN" smtClean="0"/>
              <a:t>31-03-2026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3600848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93D29-20F5-491F-8492-6B3329FE6AC3}" type="datetimeFigureOut">
              <a:rPr lang="en-IN" smtClean="0"/>
              <a:t>31-03-2026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2756995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93D29-20F5-491F-8492-6B3329FE6AC3}" type="datetimeFigureOut">
              <a:rPr lang="en-IN" smtClean="0"/>
              <a:t>31-03-2026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114351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B93D29-20F5-491F-8492-6B3329FE6AC3}" type="datetimeFigureOut">
              <a:rPr lang="en-IN" smtClean="0"/>
              <a:t>31-03-2026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144931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B93D29-20F5-491F-8492-6B3329FE6AC3}" type="datetimeFigureOut">
              <a:rPr lang="en-IN" smtClean="0"/>
              <a:t>31-03-2026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345464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B93D29-20F5-491F-8492-6B3329FE6AC3}" type="datetimeFigureOut">
              <a:rPr lang="en-IN" smtClean="0"/>
              <a:t>31-03-2026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312330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B93D29-20F5-491F-8492-6B3329FE6AC3}" type="datetimeFigureOut">
              <a:rPr lang="en-IN" smtClean="0"/>
              <a:t>31-03-2026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123627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B93D29-20F5-491F-8492-6B3329FE6AC3}" type="datetimeFigureOut">
              <a:rPr lang="en-IN" smtClean="0"/>
              <a:t>31-03-2026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13732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B93D29-20F5-491F-8492-6B3329FE6AC3}" type="datetimeFigureOut">
              <a:rPr lang="en-IN" smtClean="0"/>
              <a:t>31-03-2026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155141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93D29-20F5-491F-8492-6B3329FE6AC3}" type="datetimeFigureOut">
              <a:rPr lang="en-IN" smtClean="0"/>
              <a:t>31-03-2026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244533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93D29-20F5-491F-8492-6B3329FE6AC3}" type="datetimeFigureOut">
              <a:rPr lang="en-IN" smtClean="0"/>
              <a:t>31-03-2026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293899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93D29-20F5-491F-8492-6B3329FE6AC3}" type="datetimeFigureOut">
              <a:rPr lang="en-IN" smtClean="0"/>
              <a:t>31-03-2026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1ED2DF-66F2-453A-A563-915E00F8EB56}" type="slidenum">
              <a:rPr lang="en-IN" smtClean="0"/>
              <a:t>‹#›</a:t>
            </a:fld>
            <a:endParaRPr lang="en-IN"/>
          </a:p>
        </p:txBody>
      </p:sp>
    </p:spTree>
    <p:extLst>
      <p:ext uri="{BB962C8B-B14F-4D97-AF65-F5344CB8AC3E}">
        <p14:creationId xmlns:p14="http://schemas.microsoft.com/office/powerpoint/2010/main" val="429213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8F0">
            <a:alpha val="95686"/>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93D29-20F5-491F-8492-6B3329FE6AC3}" type="datetimeFigureOut">
              <a:rPr lang="en-IN" smtClean="0"/>
              <a:t>31-03-2026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ED2DF-66F2-453A-A563-915E00F8EB56}" type="slidenum">
              <a:rPr lang="en-IN" smtClean="0"/>
              <a:t>‹#›</a:t>
            </a:fld>
            <a:endParaRPr lang="en-IN"/>
          </a:p>
        </p:txBody>
      </p:sp>
    </p:spTree>
    <p:extLst>
      <p:ext uri="{BB962C8B-B14F-4D97-AF65-F5344CB8AC3E}">
        <p14:creationId xmlns:p14="http://schemas.microsoft.com/office/powerpoint/2010/main" val="1346112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8F0">
            <a:alpha val="95686"/>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93D29-20F5-491F-8492-6B3329FE6AC3}" type="datetimeFigureOut">
              <a:rPr lang="en-IN" smtClean="0"/>
              <a:t>31-03-2026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ED2DF-66F2-453A-A563-915E00F8EB56}" type="slidenum">
              <a:rPr lang="en-IN" smtClean="0"/>
              <a:t>‹#›</a:t>
            </a:fld>
            <a:endParaRPr lang="en-IN"/>
          </a:p>
        </p:txBody>
      </p:sp>
    </p:spTree>
    <p:extLst>
      <p:ext uri="{BB962C8B-B14F-4D97-AF65-F5344CB8AC3E}">
        <p14:creationId xmlns:p14="http://schemas.microsoft.com/office/powerpoint/2010/main" val="2730091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6.svg"/><Relationship Id="rId5" Type="http://schemas.openxmlformats.org/officeDocument/2006/relationships/image" Target="../media/image-3-4.svg"/><Relationship Id="rId4" Type="http://schemas.openxmlformats.org/officeDocument/2006/relationships/image" Target="../media/image-3-2.sv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08339" y="734095"/>
            <a:ext cx="5731098" cy="1493949"/>
          </a:xfrm>
        </p:spPr>
        <p:txBody>
          <a:bodyPr>
            <a:normAutofit fontScale="90000"/>
          </a:bodyPr>
          <a:lstStyle/>
          <a:p>
            <a:r>
              <a:rPr lang="en-US" sz="3600" u="sng" dirty="0" smtClean="0">
                <a:solidFill>
                  <a:srgbClr val="2E3C4E"/>
                </a:solidFill>
                <a:latin typeface="Host Grotesk Medium" pitchFamily="34" charset="0"/>
                <a:ea typeface="Host Grotesk Medium" pitchFamily="34" charset="-122"/>
                <a:cs typeface="Host Grotesk Medium" pitchFamily="34" charset="-120"/>
              </a:rPr>
              <a:t/>
            </a:r>
            <a:br>
              <a:rPr lang="en-US" sz="3600" u="sng" dirty="0" smtClean="0">
                <a:solidFill>
                  <a:srgbClr val="2E3C4E"/>
                </a:solidFill>
                <a:latin typeface="Host Grotesk Medium" pitchFamily="34" charset="0"/>
                <a:ea typeface="Host Grotesk Medium" pitchFamily="34" charset="-122"/>
                <a:cs typeface="Host Grotesk Medium" pitchFamily="34" charset="-120"/>
              </a:rPr>
            </a:br>
            <a:r>
              <a:rPr lang="en-US" sz="3600" u="sng" dirty="0">
                <a:solidFill>
                  <a:srgbClr val="2E3C4E"/>
                </a:solidFill>
                <a:latin typeface="Host Grotesk Medium" pitchFamily="34" charset="0"/>
                <a:ea typeface="Host Grotesk Medium" pitchFamily="34" charset="-122"/>
                <a:cs typeface="Host Grotesk Medium" pitchFamily="34" charset="-120"/>
              </a:rPr>
              <a:t/>
            </a:r>
            <a:br>
              <a:rPr lang="en-US" sz="3600" u="sng" dirty="0">
                <a:solidFill>
                  <a:srgbClr val="2E3C4E"/>
                </a:solidFill>
                <a:latin typeface="Host Grotesk Medium" pitchFamily="34" charset="0"/>
                <a:ea typeface="Host Grotesk Medium" pitchFamily="34" charset="-122"/>
                <a:cs typeface="Host Grotesk Medium" pitchFamily="34" charset="-120"/>
              </a:rPr>
            </a:br>
            <a:r>
              <a:rPr lang="en-US" sz="3600" u="sng" dirty="0" smtClean="0">
                <a:solidFill>
                  <a:srgbClr val="2E3C4E"/>
                </a:solidFill>
                <a:latin typeface="Host Grotesk Medium" pitchFamily="34" charset="0"/>
                <a:ea typeface="Host Grotesk Medium" pitchFamily="34" charset="-122"/>
                <a:cs typeface="Host Grotesk Medium" pitchFamily="34" charset="-120"/>
              </a:rPr>
              <a:t/>
            </a:r>
            <a:br>
              <a:rPr lang="en-US" sz="3600" u="sng" dirty="0" smtClean="0">
                <a:solidFill>
                  <a:srgbClr val="2E3C4E"/>
                </a:solidFill>
                <a:latin typeface="Host Grotesk Medium" pitchFamily="34" charset="0"/>
                <a:ea typeface="Host Grotesk Medium" pitchFamily="34" charset="-122"/>
                <a:cs typeface="Host Grotesk Medium" pitchFamily="34" charset="-120"/>
              </a:rPr>
            </a:br>
            <a:r>
              <a:rPr lang="en-US" sz="2200" dirty="0">
                <a:solidFill>
                  <a:srgbClr val="384653"/>
                </a:solidFill>
                <a:latin typeface="Roboto" pitchFamily="34" charset="0"/>
                <a:ea typeface="Roboto" pitchFamily="34" charset="-122"/>
                <a:cs typeface="Roboto" pitchFamily="34" charset="-120"/>
              </a:rPr>
              <a:t/>
            </a:r>
            <a:br>
              <a:rPr lang="en-US" sz="2200" dirty="0">
                <a:solidFill>
                  <a:srgbClr val="384653"/>
                </a:solidFill>
                <a:latin typeface="Roboto" pitchFamily="34" charset="0"/>
                <a:ea typeface="Roboto" pitchFamily="34" charset="-122"/>
                <a:cs typeface="Roboto" pitchFamily="34" charset="-120"/>
              </a:rPr>
            </a:br>
            <a:r>
              <a:rPr lang="hi-IN" sz="5300" b="1" u="sng" dirty="0">
                <a:solidFill>
                  <a:schemeClr val="accent4">
                    <a:lumMod val="75000"/>
                  </a:schemeClr>
                </a:solidFill>
                <a:latin typeface="Roboto" pitchFamily="34" charset="0"/>
                <a:ea typeface="Roboto" pitchFamily="34" charset="-122"/>
                <a:cs typeface="Roboto" pitchFamily="34" charset="-120"/>
              </a:rPr>
              <a:t>कर </a:t>
            </a:r>
            <a:r>
              <a:rPr lang="hi-IN" sz="5300" b="1" u="sng" dirty="0" smtClean="0">
                <a:solidFill>
                  <a:schemeClr val="accent4">
                    <a:lumMod val="75000"/>
                  </a:schemeClr>
                </a:solidFill>
                <a:latin typeface="Roboto" pitchFamily="34" charset="0"/>
                <a:ea typeface="Roboto" pitchFamily="34" charset="-122"/>
                <a:cs typeface="Roboto" pitchFamily="34" charset="-120"/>
              </a:rPr>
              <a:t>सेतु</a:t>
            </a:r>
            <a:r>
              <a:rPr lang="en-US" sz="5300" b="1" u="sng" dirty="0" smtClean="0">
                <a:solidFill>
                  <a:schemeClr val="accent4">
                    <a:lumMod val="75000"/>
                  </a:schemeClr>
                </a:solidFill>
                <a:latin typeface="Roboto" pitchFamily="34" charset="0"/>
                <a:ea typeface="Roboto" pitchFamily="34" charset="-122"/>
                <a:cs typeface="Roboto" pitchFamily="34" charset="-120"/>
              </a:rPr>
              <a:t/>
            </a:r>
            <a:br>
              <a:rPr lang="en-US" sz="5300" b="1" u="sng" dirty="0" smtClean="0">
                <a:solidFill>
                  <a:schemeClr val="accent4">
                    <a:lumMod val="75000"/>
                  </a:schemeClr>
                </a:solidFill>
                <a:latin typeface="Roboto" pitchFamily="34" charset="0"/>
                <a:ea typeface="Roboto" pitchFamily="34" charset="-122"/>
                <a:cs typeface="Roboto" pitchFamily="34" charset="-120"/>
              </a:rPr>
            </a:br>
            <a:r>
              <a:rPr lang="hi-IN" sz="2200" dirty="0">
                <a:solidFill>
                  <a:schemeClr val="accent4">
                    <a:lumMod val="75000"/>
                  </a:schemeClr>
                </a:solidFill>
                <a:latin typeface="Roboto" pitchFamily="34" charset="0"/>
                <a:ea typeface="Roboto" pitchFamily="34" charset="-122"/>
                <a:cs typeface="Roboto" pitchFamily="34" charset="-120"/>
              </a:rPr>
              <a:t/>
            </a:r>
            <a:br>
              <a:rPr lang="hi-IN" sz="2200" dirty="0">
                <a:solidFill>
                  <a:schemeClr val="accent4">
                    <a:lumMod val="75000"/>
                  </a:schemeClr>
                </a:solidFill>
                <a:latin typeface="Roboto" pitchFamily="34" charset="0"/>
                <a:ea typeface="Roboto" pitchFamily="34" charset="-122"/>
                <a:cs typeface="Roboto" pitchFamily="34" charset="-120"/>
              </a:rPr>
            </a:br>
            <a:r>
              <a:rPr lang="en-US" sz="2700" u="sng" dirty="0">
                <a:solidFill>
                  <a:schemeClr val="accent4">
                    <a:lumMod val="75000"/>
                  </a:schemeClr>
                </a:solidFill>
                <a:latin typeface="Roboto" pitchFamily="34" charset="0"/>
                <a:ea typeface="Roboto" pitchFamily="34" charset="-122"/>
                <a:cs typeface="Roboto" pitchFamily="34" charset="-120"/>
              </a:rPr>
              <a:t>PRACTICAL IMPLICATIONS</a:t>
            </a:r>
            <a:r>
              <a:rPr lang="en-US" sz="2200" u="sng" dirty="0">
                <a:solidFill>
                  <a:schemeClr val="accent4">
                    <a:lumMod val="75000"/>
                  </a:schemeClr>
                </a:solidFill>
                <a:latin typeface="Roboto" pitchFamily="34" charset="0"/>
                <a:ea typeface="Roboto" pitchFamily="34" charset="-122"/>
                <a:cs typeface="Roboto" pitchFamily="34" charset="-120"/>
              </a:rPr>
              <a:t>: TRANSITION FROM IT ACT 1961 TO IT ACT 2025</a:t>
            </a:r>
            <a:endParaRPr lang="en-IN" sz="2200" u="sng" dirty="0">
              <a:solidFill>
                <a:schemeClr val="accent4">
                  <a:lumMod val="75000"/>
                </a:schemeClr>
              </a:solidFill>
              <a:latin typeface="Roboto" pitchFamily="34" charset="0"/>
              <a:ea typeface="Roboto" pitchFamily="34" charset="-122"/>
              <a:cs typeface="Roboto" pitchFamily="34" charset="-120"/>
            </a:endParaRPr>
          </a:p>
        </p:txBody>
      </p:sp>
      <p:sp>
        <p:nvSpPr>
          <p:cNvPr id="6" name="Subtitle 5"/>
          <p:cNvSpPr>
            <a:spLocks noGrp="1"/>
          </p:cNvSpPr>
          <p:nvPr>
            <p:ph type="subTitle" idx="1"/>
          </p:nvPr>
        </p:nvSpPr>
        <p:spPr>
          <a:xfrm>
            <a:off x="708340" y="2472743"/>
            <a:ext cx="5731097" cy="3448371"/>
          </a:xfrm>
        </p:spPr>
        <p:txBody>
          <a:bodyPr>
            <a:normAutofit fontScale="85000" lnSpcReduction="10000"/>
          </a:bodyPr>
          <a:lstStyle/>
          <a:p>
            <a:pPr algn="just">
              <a:lnSpc>
                <a:spcPts val="2300"/>
              </a:lnSpc>
            </a:pPr>
            <a:r>
              <a:rPr lang="en-US" dirty="0">
                <a:solidFill>
                  <a:srgbClr val="384653"/>
                </a:solidFill>
                <a:latin typeface="Roboto" pitchFamily="34" charset="0"/>
                <a:ea typeface="Roboto" pitchFamily="34" charset="-122"/>
                <a:cs typeface="Roboto" pitchFamily="34" charset="-120"/>
              </a:rPr>
              <a:t>The transition from the Income Tax Act, 1961 to the Income Tax Act, 2025 represents one of the most significant transformations in India's tax administration history. This comprehensive reform aims to modernize tax collection, enhance transparency, and streamline dispute resolution mechanisms. For litigation practitioners and taxpayers alike, understanding the practical implications of this transition is crucial for navigating the evolving legal landscape effectively.</a:t>
            </a:r>
          </a:p>
          <a:p>
            <a:endParaRPr lang="en-IN" dirty="0"/>
          </a:p>
        </p:txBody>
      </p:sp>
      <p:pic>
        <p:nvPicPr>
          <p:cNvPr id="8" name="Picture 7"/>
          <p:cNvPicPr>
            <a:picLocks noChangeAspect="1"/>
          </p:cNvPicPr>
          <p:nvPr/>
        </p:nvPicPr>
        <p:blipFill>
          <a:blip r:embed="rId2"/>
          <a:stretch>
            <a:fillRect/>
          </a:stretch>
        </p:blipFill>
        <p:spPr>
          <a:xfrm>
            <a:off x="6774288" y="1"/>
            <a:ext cx="5417712" cy="6858000"/>
          </a:xfrm>
          <a:prstGeom prst="rect">
            <a:avLst/>
          </a:prstGeom>
        </p:spPr>
      </p:pic>
    </p:spTree>
    <p:extLst>
      <p:ext uri="{BB962C8B-B14F-4D97-AF65-F5344CB8AC3E}">
        <p14:creationId xmlns:p14="http://schemas.microsoft.com/office/powerpoint/2010/main" val="3298949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5"/>
                </a:solidFill>
                <a:latin typeface="Bookman Old Style" panose="02050604050505020204" pitchFamily="18" charset="0"/>
                <a:ea typeface="Host Grotesk Medium" pitchFamily="34" charset="-122"/>
                <a:cs typeface="Host Grotesk Medium" pitchFamily="34" charset="-120"/>
              </a:rPr>
              <a:t>REASSESSMENT PROCEEDINGS</a:t>
            </a:r>
            <a:endParaRPr lang="en-IN" b="1" dirty="0">
              <a:solidFill>
                <a:schemeClr val="accent5"/>
              </a:solidFill>
              <a:latin typeface="Bookman Old Style" panose="02050604050505020204" pitchFamily="18" charset="0"/>
            </a:endParaRPr>
          </a:p>
        </p:txBody>
      </p:sp>
      <p:pic>
        <p:nvPicPr>
          <p:cNvPr id="4" name="Content Placeholder 3"/>
          <p:cNvPicPr>
            <a:picLocks noGrp="1" noChangeAspect="1"/>
          </p:cNvPicPr>
          <p:nvPr>
            <p:ph idx="1"/>
          </p:nvPr>
        </p:nvPicPr>
        <p:blipFill>
          <a:blip r:embed="rId2"/>
          <a:stretch>
            <a:fillRect/>
          </a:stretch>
        </p:blipFill>
        <p:spPr>
          <a:xfrm>
            <a:off x="1108657" y="1690688"/>
            <a:ext cx="9521742" cy="4351338"/>
          </a:xfrm>
          <a:prstGeom prst="rect">
            <a:avLst/>
          </a:prstGeom>
        </p:spPr>
      </p:pic>
    </p:spTree>
    <p:extLst>
      <p:ext uri="{BB962C8B-B14F-4D97-AF65-F5344CB8AC3E}">
        <p14:creationId xmlns:p14="http://schemas.microsoft.com/office/powerpoint/2010/main" val="66689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IN" b="1" u="sng" dirty="0">
                <a:solidFill>
                  <a:schemeClr val="accent5"/>
                </a:solidFill>
                <a:latin typeface="Bookman Old Style" panose="02050604050505020204" pitchFamily="18" charset="0"/>
                <a:ea typeface="Host Grotesk Medium" pitchFamily="34" charset="-122"/>
                <a:cs typeface="Host Grotesk Medium" pitchFamily="34" charset="-120"/>
              </a:rPr>
              <a:t>TDS </a:t>
            </a:r>
            <a:r>
              <a:rPr lang="en-IN" b="1" u="sng" dirty="0" smtClean="0">
                <a:solidFill>
                  <a:schemeClr val="accent5"/>
                </a:solidFill>
                <a:latin typeface="Bookman Old Style" panose="02050604050505020204" pitchFamily="18" charset="0"/>
                <a:ea typeface="Host Grotesk Medium" pitchFamily="34" charset="-122"/>
                <a:cs typeface="Host Grotesk Medium" pitchFamily="34" charset="-120"/>
              </a:rPr>
              <a:t>COMPLIANCE </a:t>
            </a:r>
            <a:r>
              <a:rPr lang="en-IN" dirty="0" smtClean="0"/>
              <a:t/>
            </a:r>
            <a:br>
              <a:rPr lang="en-IN" dirty="0" smtClean="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7319154"/>
              </p:ext>
            </p:extLst>
          </p:nvPr>
        </p:nvGraphicFramePr>
        <p:xfrm>
          <a:off x="1223496" y="1300765"/>
          <a:ext cx="9427330" cy="4767072"/>
        </p:xfrm>
        <a:graphic>
          <a:graphicData uri="http://schemas.openxmlformats.org/drawingml/2006/table">
            <a:tbl>
              <a:tblPr firstRow="1" firstCol="1" bandRow="1">
                <a:tableStyleId>{ED083AE6-46FA-4A59-8FB0-9F97EB10719F}</a:tableStyleId>
              </a:tblPr>
              <a:tblGrid>
                <a:gridCol w="1885466"/>
                <a:gridCol w="1885466"/>
                <a:gridCol w="1885466"/>
                <a:gridCol w="1885466"/>
                <a:gridCol w="1885466"/>
              </a:tblGrid>
              <a:tr h="485544">
                <a:tc>
                  <a:txBody>
                    <a:bodyPr/>
                    <a:lstStyle/>
                    <a:p>
                      <a:pPr>
                        <a:lnSpc>
                          <a:spcPct val="115000"/>
                        </a:lnSpc>
                        <a:spcAft>
                          <a:spcPts val="0"/>
                        </a:spcAft>
                      </a:pPr>
                      <a:r>
                        <a:rPr lang="en-US" sz="1600" dirty="0">
                          <a:effectLst/>
                        </a:rPr>
                        <a:t>Quarter</a:t>
                      </a:r>
                      <a:endParaRPr lang="en-IN" sz="16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Period of TDS</a:t>
                      </a:r>
                      <a:endParaRPr lang="en-IN" sz="16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Governed By</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Form</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Due Date of Filing of TDS Return</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r>
              <a:tr h="190749">
                <a:tc>
                  <a:txBody>
                    <a:bodyPr/>
                    <a:lstStyle/>
                    <a:p>
                      <a:pPr>
                        <a:lnSpc>
                          <a:spcPct val="115000"/>
                        </a:lnSpc>
                        <a:spcAft>
                          <a:spcPts val="0"/>
                        </a:spcAft>
                      </a:pPr>
                      <a:r>
                        <a:rPr lang="en-US" sz="1600">
                          <a:effectLst/>
                        </a:rPr>
                        <a:t>Q4 of FY 2025–26</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Jan–Mar 2026</a:t>
                      </a:r>
                      <a:endParaRPr lang="en-IN" sz="16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IT Act, 1961</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24Q / 26Q / 27Q / 27EQ</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31st May 2026</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r>
              <a:tr h="762998">
                <a:tc>
                  <a:txBody>
                    <a:bodyPr/>
                    <a:lstStyle/>
                    <a:p>
                      <a:pPr>
                        <a:lnSpc>
                          <a:spcPct val="115000"/>
                        </a:lnSpc>
                        <a:spcAft>
                          <a:spcPts val="0"/>
                        </a:spcAft>
                      </a:pPr>
                      <a:r>
                        <a:rPr lang="en-US" sz="1600">
                          <a:effectLst/>
                        </a:rPr>
                        <a:t>Q1 of FY 2026–27</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Apr–Jun 2026</a:t>
                      </a:r>
                      <a:endParaRPr lang="en-IN" sz="16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IT Act, 2025 (New Rules, 2026)</a:t>
                      </a:r>
                      <a:endParaRPr lang="en-IN" sz="16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Salary TDS Return – Form 138 (in place of Form 24Q)</a:t>
                      </a:r>
                      <a:br>
                        <a:rPr lang="en-US" sz="1600" dirty="0">
                          <a:effectLst/>
                        </a:rPr>
                      </a:br>
                      <a:r>
                        <a:rPr lang="en-US" sz="1600" dirty="0">
                          <a:effectLst/>
                        </a:rPr>
                        <a:t>Non-Salary TDS Return – Form 140 (in place of Form 26Q)</a:t>
                      </a:r>
                      <a:endParaRPr lang="en-IN" sz="16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31st July 2026</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r>
              <a:tr h="762998">
                <a:tc>
                  <a:txBody>
                    <a:bodyPr/>
                    <a:lstStyle/>
                    <a:p>
                      <a:pPr>
                        <a:lnSpc>
                          <a:spcPct val="115000"/>
                        </a:lnSpc>
                        <a:spcAft>
                          <a:spcPts val="0"/>
                        </a:spcAft>
                      </a:pPr>
                      <a:r>
                        <a:rPr lang="en-US" sz="1600">
                          <a:effectLst/>
                        </a:rPr>
                        <a:t>Q2 of FY 2026–27</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Jul–Sep 2026</a:t>
                      </a:r>
                      <a:endParaRPr lang="en-IN" sz="16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IT Act, 2025 (New Rules, 2026)</a:t>
                      </a:r>
                      <a:endParaRPr lang="en-IN" sz="16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Non-Resident Return – Form 144 (in place of Form 27Q)</a:t>
                      </a:r>
                      <a:br>
                        <a:rPr lang="en-US" sz="1600" dirty="0">
                          <a:effectLst/>
                        </a:rPr>
                      </a:br>
                      <a:r>
                        <a:rPr lang="en-US" sz="1600" dirty="0">
                          <a:effectLst/>
                        </a:rPr>
                        <a:t>TCS Return – Form 143 (in place of Form 27EQ)</a:t>
                      </a:r>
                      <a:endParaRPr lang="en-IN" sz="16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31st October 2026</a:t>
                      </a:r>
                      <a:endParaRPr lang="en-IN" sz="1600" dirty="0">
                        <a:effectLst/>
                        <a:latin typeface="Cambria" panose="02040503050406030204" pitchFamily="18" charset="0"/>
                        <a:ea typeface="MS Mincho"/>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5468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4049"/>
          </a:xfrm>
        </p:spPr>
        <p:txBody>
          <a:bodyPr>
            <a:normAutofit fontScale="90000"/>
          </a:bodyPr>
          <a:lstStyle/>
          <a:p>
            <a:r>
              <a:rPr lang="en-IN" b="1" u="sng" dirty="0">
                <a:solidFill>
                  <a:schemeClr val="accent5"/>
                </a:solidFill>
                <a:latin typeface="Bookman Old Style" panose="02050604050505020204" pitchFamily="18" charset="0"/>
                <a:ea typeface="Host Grotesk Medium" pitchFamily="34" charset="-122"/>
                <a:cs typeface="Host Grotesk Medium" pitchFamily="34" charset="-120"/>
              </a:rPr>
              <a:t>PENDING ASSESSMENTS &amp; APPEALS</a:t>
            </a:r>
          </a:p>
        </p:txBody>
      </p:sp>
      <p:pic>
        <p:nvPicPr>
          <p:cNvPr id="14" name="Content Placeholder 13"/>
          <p:cNvPicPr>
            <a:picLocks noGrp="1" noChangeAspect="1"/>
          </p:cNvPicPr>
          <p:nvPr>
            <p:ph idx="1"/>
          </p:nvPr>
        </p:nvPicPr>
        <p:blipFill>
          <a:blip r:embed="rId2"/>
          <a:stretch>
            <a:fillRect/>
          </a:stretch>
        </p:blipFill>
        <p:spPr>
          <a:xfrm>
            <a:off x="614597" y="1259174"/>
            <a:ext cx="11047751" cy="5291528"/>
          </a:xfrm>
          <a:prstGeom prst="rect">
            <a:avLst/>
          </a:prstGeom>
        </p:spPr>
      </p:pic>
    </p:spTree>
    <p:extLst>
      <p:ext uri="{BB962C8B-B14F-4D97-AF65-F5344CB8AC3E}">
        <p14:creationId xmlns:p14="http://schemas.microsoft.com/office/powerpoint/2010/main" val="3515265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4049"/>
          </a:xfrm>
        </p:spPr>
        <p:txBody>
          <a:bodyPr>
            <a:normAutofit/>
          </a:bodyPr>
          <a:lstStyle/>
          <a:p>
            <a:r>
              <a:rPr lang="en-IN" sz="4000" b="1" u="sng" dirty="0">
                <a:solidFill>
                  <a:schemeClr val="accent5"/>
                </a:solidFill>
                <a:latin typeface="Bookman Old Style" panose="02050604050505020204" pitchFamily="18" charset="0"/>
                <a:ea typeface="Host Grotesk Medium" pitchFamily="34" charset="-122"/>
                <a:cs typeface="Host Grotesk Medium" pitchFamily="34" charset="-120"/>
              </a:rPr>
              <a:t>PENDING ASSESSMENTS &amp; APPEALS</a:t>
            </a:r>
          </a:p>
        </p:txBody>
      </p:sp>
      <p:sp>
        <p:nvSpPr>
          <p:cNvPr id="3" name="Content Placeholder 2"/>
          <p:cNvSpPr>
            <a:spLocks noGrp="1"/>
          </p:cNvSpPr>
          <p:nvPr>
            <p:ph idx="1"/>
          </p:nvPr>
        </p:nvSpPr>
        <p:spPr/>
        <p:txBody>
          <a:bodyPr>
            <a:normAutofit fontScale="92500" lnSpcReduction="10000"/>
          </a:bodyPr>
          <a:lstStyle/>
          <a:p>
            <a:pPr algn="just"/>
            <a:r>
              <a:rPr lang="en-IN" dirty="0"/>
              <a:t>Section 536(2)(c) provides that proceedings initiated on or after 1 April 2026 in respect of a tax year beginning before 1 April 2026 shall be carried out in accordance with the provisions of the repealed Act. Accordingly, even if an appeal is filed after the commencement of the Income-tax Act, 2025, where it relates to Assessment Year 2026–27 or any earlier assessment year, such appeal shall be governed by and disposed of under the provisions of the Income-tax Act, 1961</a:t>
            </a:r>
          </a:p>
          <a:p>
            <a:pPr marL="0" indent="0" algn="just">
              <a:buNone/>
            </a:pPr>
            <a:endParaRPr lang="en-IN" dirty="0"/>
          </a:p>
          <a:p>
            <a:pPr algn="just"/>
            <a:r>
              <a:rPr lang="en-IN" b="1" i="1" u="sng" dirty="0"/>
              <a:t>If the Income-tax Appellate Tribunal remands a case on or after 1 April 2026 in respect of any tax year beginning before the said date, the remand proceedings will continue to be governed by ITA 1961 as the remand is only a continuation of the original assessment proceedings.</a:t>
            </a:r>
          </a:p>
          <a:p>
            <a:endParaRPr lang="en-IN" dirty="0"/>
          </a:p>
        </p:txBody>
      </p:sp>
    </p:spTree>
    <p:extLst>
      <p:ext uri="{BB962C8B-B14F-4D97-AF65-F5344CB8AC3E}">
        <p14:creationId xmlns:p14="http://schemas.microsoft.com/office/powerpoint/2010/main" val="3667169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IN" sz="3100" b="1" u="sng" dirty="0" smtClean="0">
                <a:solidFill>
                  <a:schemeClr val="accent5"/>
                </a:solidFill>
                <a:latin typeface="Bookman Old Style" panose="02050604050505020204" pitchFamily="18" charset="0"/>
                <a:ea typeface="Host Grotesk Medium" pitchFamily="34" charset="-122"/>
                <a:cs typeface="Host Grotesk Medium" pitchFamily="34" charset="-120"/>
              </a:rPr>
              <a:t>SET-OFF/CARRY FORWARD OF LOSSES AND DEDUCTIONS </a:t>
            </a:r>
            <a:r>
              <a:rPr lang="en-IN" dirty="0"/>
              <a:t/>
            </a:r>
            <a:br>
              <a:rPr lang="en-IN" dirty="0"/>
            </a:br>
            <a:endParaRPr lang="en-IN" dirty="0"/>
          </a:p>
        </p:txBody>
      </p:sp>
      <p:pic>
        <p:nvPicPr>
          <p:cNvPr id="4" name="Content Placeholder 3"/>
          <p:cNvPicPr>
            <a:picLocks noGrp="1" noChangeAspect="1"/>
          </p:cNvPicPr>
          <p:nvPr>
            <p:ph idx="1"/>
          </p:nvPr>
        </p:nvPicPr>
        <p:blipFill>
          <a:blip r:embed="rId2"/>
          <a:stretch>
            <a:fillRect/>
          </a:stretch>
        </p:blipFill>
        <p:spPr>
          <a:xfrm>
            <a:off x="1150757" y="1323349"/>
            <a:ext cx="9494705" cy="5116088"/>
          </a:xfrm>
          <a:prstGeom prst="rect">
            <a:avLst/>
          </a:prstGeom>
        </p:spPr>
      </p:pic>
    </p:spTree>
    <p:extLst>
      <p:ext uri="{BB962C8B-B14F-4D97-AF65-F5344CB8AC3E}">
        <p14:creationId xmlns:p14="http://schemas.microsoft.com/office/powerpoint/2010/main" val="26967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84592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solidFill>
                  <a:schemeClr val="accent5"/>
                </a:solidFill>
                <a:latin typeface="Bookman Old Style" panose="02050604050505020204" pitchFamily="18" charset="0"/>
              </a:rPr>
              <a:t>SEC </a:t>
            </a:r>
            <a:r>
              <a:rPr lang="en-US" sz="3200" b="1" u="sng" dirty="0" smtClean="0">
                <a:solidFill>
                  <a:schemeClr val="accent5"/>
                </a:solidFill>
                <a:latin typeface="Bookman Old Style" panose="02050604050505020204" pitchFamily="18" charset="0"/>
              </a:rPr>
              <a:t>536(2) </a:t>
            </a:r>
            <a:r>
              <a:rPr lang="en-US" sz="3200" b="1" u="sng" dirty="0">
                <a:solidFill>
                  <a:schemeClr val="accent5"/>
                </a:solidFill>
                <a:latin typeface="Bookman Old Style" panose="02050604050505020204" pitchFamily="18" charset="0"/>
              </a:rPr>
              <a:t>OF THE INCOME TAX ACT,2025</a:t>
            </a:r>
            <a:endParaRPr lang="en-IN" sz="3200" b="1" u="sng" dirty="0">
              <a:solidFill>
                <a:schemeClr val="accent5"/>
              </a:solidFill>
              <a:latin typeface="Bookman Old Style" panose="0205060405050502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1973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99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a:solidFill>
                  <a:schemeClr val="accent5"/>
                </a:solidFill>
                <a:latin typeface="Bookman Old Style" panose="02050604050505020204" pitchFamily="18" charset="0"/>
              </a:rPr>
              <a:t>SEC 536(2) OF THE INCOME TAX ACT,2025</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19616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051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27" y="142626"/>
            <a:ext cx="10516673" cy="1325563"/>
          </a:xfrm>
        </p:spPr>
        <p:txBody>
          <a:bodyPr>
            <a:normAutofit/>
          </a:bodyPr>
          <a:lstStyle/>
          <a:p>
            <a:r>
              <a:rPr lang="en-US" sz="3200" b="1" u="sng" dirty="0">
                <a:solidFill>
                  <a:schemeClr val="accent5"/>
                </a:solidFill>
                <a:latin typeface="Bookman Old Style" panose="02050604050505020204" pitchFamily="18" charset="0"/>
              </a:rPr>
              <a:t>SEC 536(2) OF THE INCOME TAX ACT,2025</a:t>
            </a:r>
            <a:endParaRPr lang="en-IN" sz="3200" dirty="0"/>
          </a:p>
        </p:txBody>
      </p:sp>
      <p:grpSp>
        <p:nvGrpSpPr>
          <p:cNvPr id="3" name="Group 2"/>
          <p:cNvGrpSpPr/>
          <p:nvPr/>
        </p:nvGrpSpPr>
        <p:grpSpPr>
          <a:xfrm>
            <a:off x="631065" y="1468190"/>
            <a:ext cx="10722735" cy="4829578"/>
            <a:chOff x="631065" y="1455310"/>
            <a:chExt cx="10722735" cy="5357405"/>
          </a:xfrm>
        </p:grpSpPr>
        <p:sp>
          <p:nvSpPr>
            <p:cNvPr id="5" name="Freeform 4"/>
            <p:cNvSpPr/>
            <p:nvPr/>
          </p:nvSpPr>
          <p:spPr>
            <a:xfrm>
              <a:off x="631066" y="1455310"/>
              <a:ext cx="832166" cy="1675307"/>
            </a:xfrm>
            <a:custGeom>
              <a:avLst/>
              <a:gdLst>
                <a:gd name="connsiteX0" fmla="*/ 0 w 1675306"/>
                <a:gd name="connsiteY0" fmla="*/ 0 h 832166"/>
                <a:gd name="connsiteX1" fmla="*/ 1259223 w 1675306"/>
                <a:gd name="connsiteY1" fmla="*/ 0 h 832166"/>
                <a:gd name="connsiteX2" fmla="*/ 1675306 w 1675306"/>
                <a:gd name="connsiteY2" fmla="*/ 416083 h 832166"/>
                <a:gd name="connsiteX3" fmla="*/ 1259223 w 1675306"/>
                <a:gd name="connsiteY3" fmla="*/ 832166 h 832166"/>
                <a:gd name="connsiteX4" fmla="*/ 0 w 1675306"/>
                <a:gd name="connsiteY4" fmla="*/ 832166 h 832166"/>
                <a:gd name="connsiteX5" fmla="*/ 416083 w 1675306"/>
                <a:gd name="connsiteY5" fmla="*/ 416083 h 832166"/>
                <a:gd name="connsiteX6" fmla="*/ 0 w 1675306"/>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306" h="832166">
                  <a:moveTo>
                    <a:pt x="1675306" y="0"/>
                  </a:moveTo>
                  <a:lnTo>
                    <a:pt x="1675306" y="625487"/>
                  </a:lnTo>
                  <a:lnTo>
                    <a:pt x="837653" y="832166"/>
                  </a:lnTo>
                  <a:lnTo>
                    <a:pt x="0" y="625487"/>
                  </a:lnTo>
                  <a:lnTo>
                    <a:pt x="0" y="0"/>
                  </a:lnTo>
                  <a:lnTo>
                    <a:pt x="837653" y="206679"/>
                  </a:lnTo>
                  <a:lnTo>
                    <a:pt x="1675306"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605" tIns="430689" rIns="14605" bIns="430688" numCol="1" spcCol="1270" anchor="ctr" anchorCtr="0">
              <a:noAutofit/>
            </a:bodyPr>
            <a:lstStyle/>
            <a:p>
              <a:pPr lvl="0" algn="ctr" defTabSz="1022350">
                <a:lnSpc>
                  <a:spcPct val="90000"/>
                </a:lnSpc>
                <a:spcBef>
                  <a:spcPct val="0"/>
                </a:spcBef>
                <a:spcAft>
                  <a:spcPct val="35000"/>
                </a:spcAft>
              </a:pPr>
              <a:r>
                <a:rPr lang="en-US" sz="2300" kern="1200" dirty="0" smtClean="0"/>
                <a:t>536(g)</a:t>
              </a:r>
              <a:endParaRPr lang="en-IN" sz="2300" kern="1200" dirty="0"/>
            </a:p>
          </p:txBody>
        </p:sp>
        <p:sp>
          <p:nvSpPr>
            <p:cNvPr id="6" name="Freeform 5"/>
            <p:cNvSpPr/>
            <p:nvPr/>
          </p:nvSpPr>
          <p:spPr>
            <a:xfrm>
              <a:off x="1463231" y="1458819"/>
              <a:ext cx="9890569" cy="1698314"/>
            </a:xfrm>
            <a:custGeom>
              <a:avLst/>
              <a:gdLst>
                <a:gd name="connsiteX0" fmla="*/ 283058 w 1698313"/>
                <a:gd name="connsiteY0" fmla="*/ 0 h 9890568"/>
                <a:gd name="connsiteX1" fmla="*/ 1415255 w 1698313"/>
                <a:gd name="connsiteY1" fmla="*/ 0 h 9890568"/>
                <a:gd name="connsiteX2" fmla="*/ 1698313 w 1698313"/>
                <a:gd name="connsiteY2" fmla="*/ 283058 h 9890568"/>
                <a:gd name="connsiteX3" fmla="*/ 1698313 w 1698313"/>
                <a:gd name="connsiteY3" fmla="*/ 9890568 h 9890568"/>
                <a:gd name="connsiteX4" fmla="*/ 1698313 w 1698313"/>
                <a:gd name="connsiteY4" fmla="*/ 9890568 h 9890568"/>
                <a:gd name="connsiteX5" fmla="*/ 0 w 1698313"/>
                <a:gd name="connsiteY5" fmla="*/ 9890568 h 9890568"/>
                <a:gd name="connsiteX6" fmla="*/ 0 w 1698313"/>
                <a:gd name="connsiteY6" fmla="*/ 9890568 h 9890568"/>
                <a:gd name="connsiteX7" fmla="*/ 0 w 1698313"/>
                <a:gd name="connsiteY7" fmla="*/ 283058 h 9890568"/>
                <a:gd name="connsiteX8" fmla="*/ 283058 w 1698313"/>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313" h="9890568">
                  <a:moveTo>
                    <a:pt x="1698313" y="1648464"/>
                  </a:moveTo>
                  <a:lnTo>
                    <a:pt x="1698313" y="8242104"/>
                  </a:lnTo>
                  <a:cubicBezTo>
                    <a:pt x="1698313" y="9152526"/>
                    <a:pt x="1676552" y="9890565"/>
                    <a:pt x="1649709" y="9890565"/>
                  </a:cubicBezTo>
                  <a:lnTo>
                    <a:pt x="0" y="9890565"/>
                  </a:lnTo>
                  <a:lnTo>
                    <a:pt x="0" y="9890565"/>
                  </a:lnTo>
                  <a:lnTo>
                    <a:pt x="0" y="3"/>
                  </a:lnTo>
                  <a:lnTo>
                    <a:pt x="0" y="3"/>
                  </a:lnTo>
                  <a:lnTo>
                    <a:pt x="1649709" y="3"/>
                  </a:lnTo>
                  <a:cubicBezTo>
                    <a:pt x="1676552" y="3"/>
                    <a:pt x="1698313" y="738042"/>
                    <a:pt x="1698313" y="1648464"/>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89255" rIns="89255" bIns="89256" numCol="1" spcCol="1270" anchor="ctr" anchorCtr="0">
              <a:noAutofit/>
            </a:bodyPr>
            <a:lstStyle/>
            <a:p>
              <a:pPr marL="57150" lvl="1" indent="-57150" algn="just" defTabSz="444500">
                <a:lnSpc>
                  <a:spcPct val="90000"/>
                </a:lnSpc>
                <a:spcBef>
                  <a:spcPct val="0"/>
                </a:spcBef>
                <a:spcAft>
                  <a:spcPct val="15000"/>
                </a:spcAft>
                <a:buChar char="••"/>
              </a:pPr>
              <a:r>
                <a:rPr lang="en-US" sz="1600" kern="1200" dirty="0" smtClean="0"/>
                <a:t>where in respect of any proceeding relating to any tax year beginning before the 1st April, 2026,—</a:t>
              </a:r>
              <a:endParaRPr lang="en-IN" sz="1600" kern="1200" dirty="0"/>
            </a:p>
            <a:p>
              <a:pPr marL="57150" lvl="1" indent="-57150" algn="just" defTabSz="444500">
                <a:lnSpc>
                  <a:spcPct val="90000"/>
                </a:lnSpc>
                <a:spcBef>
                  <a:spcPct val="0"/>
                </a:spcBef>
                <a:spcAft>
                  <a:spcPct val="15000"/>
                </a:spcAft>
                <a:buChar char="••"/>
              </a:pPr>
              <a:r>
                <a:rPr lang="en-US" sz="1600" kern="1200" dirty="0" smtClean="0"/>
                <a:t>(</a:t>
              </a:r>
              <a:r>
                <a:rPr lang="en-US" sz="1600" kern="1200" dirty="0" err="1" smtClean="0"/>
                <a:t>i</a:t>
              </a:r>
              <a:r>
                <a:rPr lang="en-US" sz="1600" kern="1200" dirty="0" smtClean="0"/>
                <a:t>) </a:t>
              </a:r>
              <a:r>
                <a:rPr lang="en-US" sz="1600" b="1" u="sng" kern="1200" dirty="0" smtClean="0"/>
                <a:t>a refund falls due </a:t>
              </a:r>
              <a:r>
                <a:rPr lang="en-US" sz="1600" kern="1200" dirty="0" smtClean="0"/>
                <a:t>after commencement of this Act; or</a:t>
              </a:r>
              <a:endParaRPr lang="en-IN" sz="1600" kern="1200" dirty="0"/>
            </a:p>
            <a:p>
              <a:pPr marL="57150" lvl="1" indent="-57150" algn="l" defTabSz="444500">
                <a:lnSpc>
                  <a:spcPct val="90000"/>
                </a:lnSpc>
                <a:spcBef>
                  <a:spcPct val="0"/>
                </a:spcBef>
                <a:spcAft>
                  <a:spcPct val="15000"/>
                </a:spcAft>
                <a:buChar char="••"/>
              </a:pPr>
              <a:r>
                <a:rPr lang="en-US" sz="1600" kern="1200" dirty="0" smtClean="0"/>
                <a:t>(ii) </a:t>
              </a:r>
              <a:r>
                <a:rPr lang="en-US" sz="1600" b="1" u="sng" kern="1200" dirty="0" smtClean="0"/>
                <a:t>default is made </a:t>
              </a:r>
              <a:r>
                <a:rPr lang="en-US" sz="1600" kern="1200" dirty="0" smtClean="0"/>
                <a:t>after such commencement in the payment of any sum due under such proceeding,</a:t>
              </a:r>
              <a:endParaRPr lang="en-IN" sz="1600" kern="1200" dirty="0" smtClean="0"/>
            </a:p>
            <a:p>
              <a:pPr marL="57150" lvl="1" indent="-57150" algn="l" defTabSz="444500">
                <a:lnSpc>
                  <a:spcPct val="90000"/>
                </a:lnSpc>
                <a:spcBef>
                  <a:spcPct val="0"/>
                </a:spcBef>
                <a:spcAft>
                  <a:spcPct val="15000"/>
                </a:spcAft>
                <a:buChar char="••"/>
              </a:pPr>
              <a:r>
                <a:rPr lang="en-US" sz="1600" b="1" u="sng" kern="1200" dirty="0" smtClean="0"/>
                <a:t>the provisions of this Act</a:t>
              </a:r>
              <a:r>
                <a:rPr lang="en-US" sz="1600" kern="1200" dirty="0" smtClean="0"/>
                <a:t>, relating to interest payable by the Central Government on refunds and interest payable by the assessee for default, </a:t>
              </a:r>
              <a:r>
                <a:rPr lang="en-US" sz="1600" b="1" u="sng" kern="1200" dirty="0" smtClean="0"/>
                <a:t>shall apply for the period after the commencement of this Act</a:t>
              </a:r>
              <a:r>
                <a:rPr lang="en-US" sz="1600" kern="1200" dirty="0" smtClean="0"/>
                <a:t>;</a:t>
              </a:r>
              <a:endParaRPr lang="en-IN" sz="1600" kern="1200" dirty="0" smtClean="0"/>
            </a:p>
          </p:txBody>
        </p:sp>
        <p:sp>
          <p:nvSpPr>
            <p:cNvPr id="7" name="Freeform 6"/>
            <p:cNvSpPr/>
            <p:nvPr/>
          </p:nvSpPr>
          <p:spPr>
            <a:xfrm>
              <a:off x="631065" y="3752252"/>
              <a:ext cx="832166" cy="1589640"/>
            </a:xfrm>
            <a:custGeom>
              <a:avLst/>
              <a:gdLst>
                <a:gd name="connsiteX0" fmla="*/ 0 w 1589640"/>
                <a:gd name="connsiteY0" fmla="*/ 0 h 832166"/>
                <a:gd name="connsiteX1" fmla="*/ 1173557 w 1589640"/>
                <a:gd name="connsiteY1" fmla="*/ 0 h 832166"/>
                <a:gd name="connsiteX2" fmla="*/ 1589640 w 1589640"/>
                <a:gd name="connsiteY2" fmla="*/ 416083 h 832166"/>
                <a:gd name="connsiteX3" fmla="*/ 1173557 w 1589640"/>
                <a:gd name="connsiteY3" fmla="*/ 832166 h 832166"/>
                <a:gd name="connsiteX4" fmla="*/ 0 w 1589640"/>
                <a:gd name="connsiteY4" fmla="*/ 832166 h 832166"/>
                <a:gd name="connsiteX5" fmla="*/ 416083 w 1589640"/>
                <a:gd name="connsiteY5" fmla="*/ 416083 h 832166"/>
                <a:gd name="connsiteX6" fmla="*/ 0 w 1589640"/>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640" h="832166">
                  <a:moveTo>
                    <a:pt x="1589640" y="0"/>
                  </a:moveTo>
                  <a:lnTo>
                    <a:pt x="1589640" y="614349"/>
                  </a:lnTo>
                  <a:lnTo>
                    <a:pt x="794820" y="832166"/>
                  </a:lnTo>
                  <a:lnTo>
                    <a:pt x="0" y="614349"/>
                  </a:lnTo>
                  <a:lnTo>
                    <a:pt x="0" y="0"/>
                  </a:lnTo>
                  <a:lnTo>
                    <a:pt x="794820" y="217817"/>
                  </a:lnTo>
                  <a:lnTo>
                    <a:pt x="1589640" y="0"/>
                  </a:lnTo>
                  <a:close/>
                </a:path>
              </a:pathLst>
            </a:custGeom>
          </p:spPr>
          <p:style>
            <a:lnRef idx="2">
              <a:schemeClr val="accent5">
                <a:hueOff val="553124"/>
                <a:satOff val="6280"/>
                <a:lumOff val="5686"/>
                <a:alphaOff val="0"/>
              </a:schemeClr>
            </a:lnRef>
            <a:fillRef idx="1">
              <a:schemeClr val="accent5">
                <a:hueOff val="553124"/>
                <a:satOff val="6280"/>
                <a:lumOff val="5686"/>
                <a:alphaOff val="0"/>
              </a:schemeClr>
            </a:fillRef>
            <a:effectRef idx="0">
              <a:schemeClr val="accent5">
                <a:hueOff val="553124"/>
                <a:satOff val="6280"/>
                <a:lumOff val="5686"/>
                <a:alphaOff val="0"/>
              </a:schemeClr>
            </a:effectRef>
            <a:fontRef idx="minor">
              <a:schemeClr val="lt1"/>
            </a:fontRef>
          </p:style>
          <p:txBody>
            <a:bodyPr spcFirstLastPara="0" vert="horz" wrap="square" lIns="14605" tIns="430688" rIns="14605" bIns="430688" numCol="1" spcCol="1270" anchor="ctr" anchorCtr="0">
              <a:noAutofit/>
            </a:bodyPr>
            <a:lstStyle/>
            <a:p>
              <a:pPr lvl="0" algn="ctr" defTabSz="1022350">
                <a:lnSpc>
                  <a:spcPct val="90000"/>
                </a:lnSpc>
                <a:spcBef>
                  <a:spcPct val="0"/>
                </a:spcBef>
                <a:spcAft>
                  <a:spcPct val="35000"/>
                </a:spcAft>
              </a:pPr>
              <a:r>
                <a:rPr lang="en-US" sz="2300" kern="1200" dirty="0" smtClean="0"/>
                <a:t>536(h)</a:t>
              </a:r>
              <a:endParaRPr lang="en-IN" sz="2300" kern="1200" dirty="0"/>
            </a:p>
          </p:txBody>
        </p:sp>
        <p:sp>
          <p:nvSpPr>
            <p:cNvPr id="8" name="Freeform 7"/>
            <p:cNvSpPr/>
            <p:nvPr/>
          </p:nvSpPr>
          <p:spPr>
            <a:xfrm>
              <a:off x="1463231" y="3247432"/>
              <a:ext cx="9890569" cy="3565283"/>
            </a:xfrm>
            <a:custGeom>
              <a:avLst/>
              <a:gdLst>
                <a:gd name="connsiteX0" fmla="*/ 370401 w 2222361"/>
                <a:gd name="connsiteY0" fmla="*/ 0 h 9890568"/>
                <a:gd name="connsiteX1" fmla="*/ 1851960 w 2222361"/>
                <a:gd name="connsiteY1" fmla="*/ 0 h 9890568"/>
                <a:gd name="connsiteX2" fmla="*/ 2222361 w 2222361"/>
                <a:gd name="connsiteY2" fmla="*/ 370401 h 9890568"/>
                <a:gd name="connsiteX3" fmla="*/ 2222361 w 2222361"/>
                <a:gd name="connsiteY3" fmla="*/ 9890568 h 9890568"/>
                <a:gd name="connsiteX4" fmla="*/ 2222361 w 2222361"/>
                <a:gd name="connsiteY4" fmla="*/ 9890568 h 9890568"/>
                <a:gd name="connsiteX5" fmla="*/ 0 w 2222361"/>
                <a:gd name="connsiteY5" fmla="*/ 9890568 h 9890568"/>
                <a:gd name="connsiteX6" fmla="*/ 0 w 2222361"/>
                <a:gd name="connsiteY6" fmla="*/ 9890568 h 9890568"/>
                <a:gd name="connsiteX7" fmla="*/ 0 w 2222361"/>
                <a:gd name="connsiteY7" fmla="*/ 370401 h 9890568"/>
                <a:gd name="connsiteX8" fmla="*/ 370401 w 2222361"/>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361" h="9890568">
                  <a:moveTo>
                    <a:pt x="2222361" y="1648463"/>
                  </a:moveTo>
                  <a:lnTo>
                    <a:pt x="2222361" y="8242105"/>
                  </a:lnTo>
                  <a:cubicBezTo>
                    <a:pt x="2222361" y="9152526"/>
                    <a:pt x="2185099" y="9890566"/>
                    <a:pt x="2139134" y="9890566"/>
                  </a:cubicBezTo>
                  <a:lnTo>
                    <a:pt x="0" y="9890566"/>
                  </a:lnTo>
                  <a:lnTo>
                    <a:pt x="0" y="9890566"/>
                  </a:lnTo>
                  <a:lnTo>
                    <a:pt x="0" y="2"/>
                  </a:lnTo>
                  <a:lnTo>
                    <a:pt x="0" y="2"/>
                  </a:lnTo>
                  <a:lnTo>
                    <a:pt x="2139134" y="2"/>
                  </a:lnTo>
                  <a:cubicBezTo>
                    <a:pt x="2185099" y="2"/>
                    <a:pt x="2222361" y="738042"/>
                    <a:pt x="2222361" y="1648463"/>
                  </a:cubicBezTo>
                  <a:close/>
                </a:path>
              </a:pathLst>
            </a:custGeom>
          </p:spPr>
          <p:style>
            <a:lnRef idx="2">
              <a:schemeClr val="accent5">
                <a:hueOff val="553124"/>
                <a:satOff val="6280"/>
                <a:lumOff val="5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117377" rIns="117377" bIns="117378" numCol="1" spcCol="1270" anchor="ctr" anchorCtr="0">
              <a:noAutofit/>
            </a:bodyPr>
            <a:lstStyle/>
            <a:p>
              <a:pPr marL="0" lvl="1" algn="just" defTabSz="622300">
                <a:lnSpc>
                  <a:spcPct val="90000"/>
                </a:lnSpc>
                <a:spcBef>
                  <a:spcPct val="0"/>
                </a:spcBef>
                <a:spcAft>
                  <a:spcPct val="15000"/>
                </a:spcAft>
              </a:pPr>
              <a:endParaRPr lang="en-US" sz="1600" kern="1200" dirty="0" smtClean="0"/>
            </a:p>
            <a:p>
              <a:pPr marL="0" lvl="1" algn="just" defTabSz="622300">
                <a:lnSpc>
                  <a:spcPct val="90000"/>
                </a:lnSpc>
                <a:spcBef>
                  <a:spcPct val="0"/>
                </a:spcBef>
                <a:spcAft>
                  <a:spcPct val="15000"/>
                </a:spcAft>
              </a:pPr>
              <a:r>
                <a:rPr lang="en-US" sz="1600" kern="1200" dirty="0" smtClean="0"/>
                <a:t>where </a:t>
              </a:r>
              <a:r>
                <a:rPr lang="en-US" sz="1600" kern="1200" dirty="0" smtClean="0"/>
                <a:t>any </a:t>
              </a:r>
              <a:r>
                <a:rPr lang="en-US" sz="1600" b="1" u="sng" kern="1200" dirty="0" smtClean="0"/>
                <a:t>deduction</a:t>
              </a:r>
              <a:r>
                <a:rPr lang="en-US" sz="1600" kern="1200" dirty="0" smtClean="0"/>
                <a:t> has been allowed or any amount has not been included in the total income of any person, subject to fulfilment of certain conditions for any tax year beginning before the 1st April, 2026, and in case of violation of such conditions in any tax year beginning on or after 1</a:t>
              </a:r>
              <a:r>
                <a:rPr lang="en-US" sz="1600" kern="1200" baseline="30000" dirty="0" smtClean="0"/>
                <a:t>st</a:t>
              </a:r>
              <a:r>
                <a:rPr lang="en-US" sz="1600" kern="1200" dirty="0" smtClean="0"/>
                <a:t> April, 2026, any sum (on account of deduction earlier allowed or amount not included) was required to be included in the total income of such subsequent tax year under the repealed Income-tax Act if it had not been so repealed, then such sum shall be—</a:t>
              </a:r>
              <a:endParaRPr lang="en-IN" sz="1600" kern="1200" dirty="0"/>
            </a:p>
            <a:p>
              <a:pPr marL="114300" lvl="1" indent="-114300" algn="just" defTabSz="622300">
                <a:lnSpc>
                  <a:spcPct val="90000"/>
                </a:lnSpc>
                <a:spcBef>
                  <a:spcPct val="0"/>
                </a:spcBef>
                <a:spcAft>
                  <a:spcPct val="15000"/>
                </a:spcAft>
                <a:buChar char="••"/>
              </a:pPr>
              <a:r>
                <a:rPr lang="en-US" sz="1600" kern="1200" dirty="0" smtClean="0"/>
                <a:t>(i) deemed to be the income of the tax year in which the violation takes place; and</a:t>
              </a:r>
              <a:endParaRPr lang="en-IN" sz="1600" kern="1200" dirty="0" smtClean="0"/>
            </a:p>
            <a:p>
              <a:pPr marL="114300" lvl="1" indent="-114300" algn="just" defTabSz="622300">
                <a:lnSpc>
                  <a:spcPct val="90000"/>
                </a:lnSpc>
                <a:spcBef>
                  <a:spcPct val="0"/>
                </a:spcBef>
                <a:spcAft>
                  <a:spcPct val="15000"/>
                </a:spcAft>
                <a:buChar char="••"/>
              </a:pPr>
              <a:r>
                <a:rPr lang="en-US" sz="1600" kern="1200" dirty="0" smtClean="0"/>
                <a:t>(ii) included in the total income of the said person under the same head of income as it would have been included under the repealed Income-tax </a:t>
              </a:r>
              <a:r>
                <a:rPr lang="en-IN" sz="1600" kern="1200" dirty="0" smtClean="0"/>
                <a:t>Act</a:t>
              </a:r>
            </a:p>
            <a:p>
              <a:pPr marL="0" lvl="1" algn="just" defTabSz="622300">
                <a:lnSpc>
                  <a:spcPct val="90000"/>
                </a:lnSpc>
                <a:spcBef>
                  <a:spcPct val="0"/>
                </a:spcBef>
                <a:spcAft>
                  <a:spcPct val="15000"/>
                </a:spcAft>
              </a:pPr>
              <a:endParaRPr lang="en-US" sz="1400" dirty="0"/>
            </a:p>
            <a:p>
              <a:pPr marL="0" lvl="1" algn="just" defTabSz="622300">
                <a:lnSpc>
                  <a:spcPct val="90000"/>
                </a:lnSpc>
                <a:spcBef>
                  <a:spcPct val="0"/>
                </a:spcBef>
                <a:spcAft>
                  <a:spcPct val="15000"/>
                </a:spcAft>
              </a:pPr>
              <a:r>
                <a:rPr lang="en-IN" b="1" i="1" u="sng" dirty="0">
                  <a:solidFill>
                    <a:srgbClr val="0070C0"/>
                  </a:solidFill>
                  <a:latin typeface="Bookman Old Style" panose="02050604050505020204" pitchFamily="18" charset="0"/>
                </a:rPr>
                <a:t>Example: </a:t>
              </a:r>
              <a:r>
                <a:rPr lang="en-IN" b="1" i="1" u="sng" dirty="0" smtClean="0">
                  <a:solidFill>
                    <a:srgbClr val="0070C0"/>
                  </a:solidFill>
                  <a:latin typeface="Bookman Old Style" panose="02050604050505020204" pitchFamily="18" charset="0"/>
                </a:rPr>
                <a:t>A </a:t>
              </a:r>
              <a:r>
                <a:rPr lang="en-IN" b="1" i="1" u="sng" dirty="0">
                  <a:solidFill>
                    <a:srgbClr val="0070C0"/>
                  </a:solidFill>
                  <a:latin typeface="Bookman Old Style" panose="02050604050505020204" pitchFamily="18" charset="0"/>
                </a:rPr>
                <a:t>capital gain exemption under section 54 or section 54F availed in the assessment year 2023-24 is to be taxed in the tax year 2027-28 due to breach of conditions contained in the repealed Act.</a:t>
              </a:r>
              <a:endParaRPr lang="en-US" b="1" i="1" u="sng" kern="1200" dirty="0" smtClean="0">
                <a:solidFill>
                  <a:srgbClr val="0070C0"/>
                </a:solidFill>
                <a:latin typeface="Bookman Old Style" panose="02050604050505020204" pitchFamily="18" charset="0"/>
              </a:endParaRPr>
            </a:p>
            <a:p>
              <a:pPr marL="114300" lvl="1" indent="-114300" algn="just" defTabSz="622300">
                <a:lnSpc>
                  <a:spcPct val="90000"/>
                </a:lnSpc>
                <a:spcBef>
                  <a:spcPct val="0"/>
                </a:spcBef>
                <a:spcAft>
                  <a:spcPct val="15000"/>
                </a:spcAft>
                <a:buChar char="••"/>
              </a:pPr>
              <a:endParaRPr lang="en-US" sz="1400" dirty="0"/>
            </a:p>
            <a:p>
              <a:pPr marL="114300" lvl="1" indent="-114300" algn="just" defTabSz="622300">
                <a:lnSpc>
                  <a:spcPct val="90000"/>
                </a:lnSpc>
                <a:spcBef>
                  <a:spcPct val="0"/>
                </a:spcBef>
                <a:spcAft>
                  <a:spcPct val="15000"/>
                </a:spcAft>
                <a:buChar char="••"/>
              </a:pPr>
              <a:endParaRPr lang="en-IN" sz="1400" kern="1200" dirty="0" smtClean="0"/>
            </a:p>
          </p:txBody>
        </p:sp>
      </p:grpSp>
    </p:spTree>
    <p:extLst>
      <p:ext uri="{BB962C8B-B14F-4D97-AF65-F5344CB8AC3E}">
        <p14:creationId xmlns:p14="http://schemas.microsoft.com/office/powerpoint/2010/main" val="206517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35"/>
            <a:ext cx="10515600" cy="1325563"/>
          </a:xfrm>
        </p:spPr>
        <p:txBody>
          <a:bodyPr>
            <a:normAutofit/>
          </a:bodyPr>
          <a:lstStyle/>
          <a:p>
            <a:r>
              <a:rPr lang="en-US" sz="3200" b="1" u="sng" dirty="0">
                <a:solidFill>
                  <a:schemeClr val="accent5"/>
                </a:solidFill>
                <a:latin typeface="Bookman Old Style" panose="02050604050505020204" pitchFamily="18" charset="0"/>
              </a:rPr>
              <a:t>SEC 536(2) OF THE INCOME TAX ACT,2025</a:t>
            </a:r>
            <a:endParaRPr lang="en-IN" sz="3200" dirty="0"/>
          </a:p>
        </p:txBody>
      </p:sp>
      <p:grpSp>
        <p:nvGrpSpPr>
          <p:cNvPr id="3" name="Group 2"/>
          <p:cNvGrpSpPr/>
          <p:nvPr/>
        </p:nvGrpSpPr>
        <p:grpSpPr>
          <a:xfrm>
            <a:off x="463640" y="3055799"/>
            <a:ext cx="10722735" cy="3048787"/>
            <a:chOff x="631065" y="1458819"/>
            <a:chExt cx="10722735" cy="3048787"/>
          </a:xfrm>
        </p:grpSpPr>
        <p:sp>
          <p:nvSpPr>
            <p:cNvPr id="5" name="Freeform 4"/>
            <p:cNvSpPr/>
            <p:nvPr/>
          </p:nvSpPr>
          <p:spPr>
            <a:xfrm>
              <a:off x="631066" y="1677808"/>
              <a:ext cx="832166" cy="1303779"/>
            </a:xfrm>
            <a:custGeom>
              <a:avLst/>
              <a:gdLst>
                <a:gd name="connsiteX0" fmla="*/ 0 w 1675306"/>
                <a:gd name="connsiteY0" fmla="*/ 0 h 832166"/>
                <a:gd name="connsiteX1" fmla="*/ 1259223 w 1675306"/>
                <a:gd name="connsiteY1" fmla="*/ 0 h 832166"/>
                <a:gd name="connsiteX2" fmla="*/ 1675306 w 1675306"/>
                <a:gd name="connsiteY2" fmla="*/ 416083 h 832166"/>
                <a:gd name="connsiteX3" fmla="*/ 1259223 w 1675306"/>
                <a:gd name="connsiteY3" fmla="*/ 832166 h 832166"/>
                <a:gd name="connsiteX4" fmla="*/ 0 w 1675306"/>
                <a:gd name="connsiteY4" fmla="*/ 832166 h 832166"/>
                <a:gd name="connsiteX5" fmla="*/ 416083 w 1675306"/>
                <a:gd name="connsiteY5" fmla="*/ 416083 h 832166"/>
                <a:gd name="connsiteX6" fmla="*/ 0 w 1675306"/>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306" h="832166">
                  <a:moveTo>
                    <a:pt x="1675306" y="0"/>
                  </a:moveTo>
                  <a:lnTo>
                    <a:pt x="1675306" y="625487"/>
                  </a:lnTo>
                  <a:lnTo>
                    <a:pt x="837653" y="832166"/>
                  </a:lnTo>
                  <a:lnTo>
                    <a:pt x="0" y="625487"/>
                  </a:lnTo>
                  <a:lnTo>
                    <a:pt x="0" y="0"/>
                  </a:lnTo>
                  <a:lnTo>
                    <a:pt x="837653" y="206679"/>
                  </a:lnTo>
                  <a:lnTo>
                    <a:pt x="1675306"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605" tIns="430689" rIns="14605" bIns="430688" numCol="1" spcCol="1270" anchor="ctr" anchorCtr="0">
              <a:noAutofit/>
            </a:bodyPr>
            <a:lstStyle/>
            <a:p>
              <a:pPr lvl="0" algn="ctr" defTabSz="1022350">
                <a:lnSpc>
                  <a:spcPct val="90000"/>
                </a:lnSpc>
                <a:spcBef>
                  <a:spcPct val="0"/>
                </a:spcBef>
                <a:spcAft>
                  <a:spcPct val="35000"/>
                </a:spcAft>
              </a:pPr>
              <a:r>
                <a:rPr lang="en-US" sz="2300" kern="1200" dirty="0" smtClean="0"/>
                <a:t>536(j)</a:t>
              </a:r>
              <a:endParaRPr lang="en-IN" sz="2300" kern="1200" dirty="0"/>
            </a:p>
          </p:txBody>
        </p:sp>
        <p:sp>
          <p:nvSpPr>
            <p:cNvPr id="6" name="Freeform 5"/>
            <p:cNvSpPr/>
            <p:nvPr/>
          </p:nvSpPr>
          <p:spPr>
            <a:xfrm>
              <a:off x="1463231" y="1458819"/>
              <a:ext cx="9890569" cy="1426048"/>
            </a:xfrm>
            <a:custGeom>
              <a:avLst/>
              <a:gdLst>
                <a:gd name="connsiteX0" fmla="*/ 283058 w 1698313"/>
                <a:gd name="connsiteY0" fmla="*/ 0 h 9890568"/>
                <a:gd name="connsiteX1" fmla="*/ 1415255 w 1698313"/>
                <a:gd name="connsiteY1" fmla="*/ 0 h 9890568"/>
                <a:gd name="connsiteX2" fmla="*/ 1698313 w 1698313"/>
                <a:gd name="connsiteY2" fmla="*/ 283058 h 9890568"/>
                <a:gd name="connsiteX3" fmla="*/ 1698313 w 1698313"/>
                <a:gd name="connsiteY3" fmla="*/ 9890568 h 9890568"/>
                <a:gd name="connsiteX4" fmla="*/ 1698313 w 1698313"/>
                <a:gd name="connsiteY4" fmla="*/ 9890568 h 9890568"/>
                <a:gd name="connsiteX5" fmla="*/ 0 w 1698313"/>
                <a:gd name="connsiteY5" fmla="*/ 9890568 h 9890568"/>
                <a:gd name="connsiteX6" fmla="*/ 0 w 1698313"/>
                <a:gd name="connsiteY6" fmla="*/ 9890568 h 9890568"/>
                <a:gd name="connsiteX7" fmla="*/ 0 w 1698313"/>
                <a:gd name="connsiteY7" fmla="*/ 283058 h 9890568"/>
                <a:gd name="connsiteX8" fmla="*/ 283058 w 1698313"/>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313" h="9890568">
                  <a:moveTo>
                    <a:pt x="1698313" y="1648464"/>
                  </a:moveTo>
                  <a:lnTo>
                    <a:pt x="1698313" y="8242104"/>
                  </a:lnTo>
                  <a:cubicBezTo>
                    <a:pt x="1698313" y="9152526"/>
                    <a:pt x="1676552" y="9890565"/>
                    <a:pt x="1649709" y="9890565"/>
                  </a:cubicBezTo>
                  <a:lnTo>
                    <a:pt x="0" y="9890565"/>
                  </a:lnTo>
                  <a:lnTo>
                    <a:pt x="0" y="9890565"/>
                  </a:lnTo>
                  <a:lnTo>
                    <a:pt x="0" y="3"/>
                  </a:lnTo>
                  <a:lnTo>
                    <a:pt x="0" y="3"/>
                  </a:lnTo>
                  <a:lnTo>
                    <a:pt x="1649709" y="3"/>
                  </a:lnTo>
                  <a:cubicBezTo>
                    <a:pt x="1676552" y="3"/>
                    <a:pt x="1698313" y="738042"/>
                    <a:pt x="1698313" y="1648464"/>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89255" rIns="89255" bIns="89256" numCol="1" spcCol="1270" anchor="ctr" anchorCtr="0">
              <a:noAutofit/>
            </a:bodyPr>
            <a:lstStyle/>
            <a:p>
              <a:pPr marL="180975" indent="-180975" algn="just">
                <a:buFont typeface="Arial" panose="020B0604020202020204" pitchFamily="34" charset="0"/>
                <a:buChar char="•"/>
              </a:pPr>
              <a:r>
                <a:rPr lang="en-US" b="1" u="sng" dirty="0" smtClean="0"/>
                <a:t>any </a:t>
              </a:r>
              <a:r>
                <a:rPr lang="en-US" b="1" u="sng" dirty="0"/>
                <a:t>agreement entered into, appointment made, approval given, recognition granted, circular, direction, instruction, notification, order or rule or any scheme framed</a:t>
              </a:r>
              <a:r>
                <a:rPr lang="en-US" dirty="0"/>
                <a:t> therein issued under any provision of the repealed Income-tax Act shall, so far as it is not inconsistent with the corresponding provisions of this Act, be deemed to have been entered into, made, granted, given or issued under the corresponding provision of this Act and shall continue in force </a:t>
              </a:r>
              <a:r>
                <a:rPr lang="en-US" dirty="0" smtClean="0"/>
                <a:t>accordingly</a:t>
              </a:r>
              <a:r>
                <a:rPr lang="en-US" dirty="0"/>
                <a:t>.</a:t>
              </a:r>
              <a:endParaRPr lang="en-IN" dirty="0"/>
            </a:p>
          </p:txBody>
        </p:sp>
        <p:sp>
          <p:nvSpPr>
            <p:cNvPr id="7" name="Freeform 6"/>
            <p:cNvSpPr/>
            <p:nvPr/>
          </p:nvSpPr>
          <p:spPr>
            <a:xfrm>
              <a:off x="631065" y="3348507"/>
              <a:ext cx="832165" cy="1159099"/>
            </a:xfrm>
            <a:custGeom>
              <a:avLst/>
              <a:gdLst>
                <a:gd name="connsiteX0" fmla="*/ 0 w 1589640"/>
                <a:gd name="connsiteY0" fmla="*/ 0 h 832166"/>
                <a:gd name="connsiteX1" fmla="*/ 1173557 w 1589640"/>
                <a:gd name="connsiteY1" fmla="*/ 0 h 832166"/>
                <a:gd name="connsiteX2" fmla="*/ 1589640 w 1589640"/>
                <a:gd name="connsiteY2" fmla="*/ 416083 h 832166"/>
                <a:gd name="connsiteX3" fmla="*/ 1173557 w 1589640"/>
                <a:gd name="connsiteY3" fmla="*/ 832166 h 832166"/>
                <a:gd name="connsiteX4" fmla="*/ 0 w 1589640"/>
                <a:gd name="connsiteY4" fmla="*/ 832166 h 832166"/>
                <a:gd name="connsiteX5" fmla="*/ 416083 w 1589640"/>
                <a:gd name="connsiteY5" fmla="*/ 416083 h 832166"/>
                <a:gd name="connsiteX6" fmla="*/ 0 w 1589640"/>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640" h="832166">
                  <a:moveTo>
                    <a:pt x="1589640" y="0"/>
                  </a:moveTo>
                  <a:lnTo>
                    <a:pt x="1589640" y="614349"/>
                  </a:lnTo>
                  <a:lnTo>
                    <a:pt x="794820" y="832166"/>
                  </a:lnTo>
                  <a:lnTo>
                    <a:pt x="0" y="614349"/>
                  </a:lnTo>
                  <a:lnTo>
                    <a:pt x="0" y="0"/>
                  </a:lnTo>
                  <a:lnTo>
                    <a:pt x="794820" y="217817"/>
                  </a:lnTo>
                  <a:lnTo>
                    <a:pt x="1589640" y="0"/>
                  </a:lnTo>
                  <a:close/>
                </a:path>
              </a:pathLst>
            </a:custGeom>
          </p:spPr>
          <p:style>
            <a:lnRef idx="2">
              <a:schemeClr val="accent5">
                <a:hueOff val="553124"/>
                <a:satOff val="6280"/>
                <a:lumOff val="5686"/>
                <a:alphaOff val="0"/>
              </a:schemeClr>
            </a:lnRef>
            <a:fillRef idx="1">
              <a:schemeClr val="accent5">
                <a:hueOff val="553124"/>
                <a:satOff val="6280"/>
                <a:lumOff val="5686"/>
                <a:alphaOff val="0"/>
              </a:schemeClr>
            </a:fillRef>
            <a:effectRef idx="0">
              <a:schemeClr val="accent5">
                <a:hueOff val="553124"/>
                <a:satOff val="6280"/>
                <a:lumOff val="5686"/>
                <a:alphaOff val="0"/>
              </a:schemeClr>
            </a:effectRef>
            <a:fontRef idx="minor">
              <a:schemeClr val="lt1"/>
            </a:fontRef>
          </p:style>
          <p:txBody>
            <a:bodyPr spcFirstLastPara="0" vert="horz" wrap="square" lIns="14605" tIns="430688" rIns="14605" bIns="430688" numCol="1" spcCol="1270" anchor="ctr" anchorCtr="0">
              <a:noAutofit/>
            </a:bodyPr>
            <a:lstStyle/>
            <a:p>
              <a:pPr lvl="0" algn="ctr" defTabSz="1022350">
                <a:lnSpc>
                  <a:spcPct val="90000"/>
                </a:lnSpc>
                <a:spcBef>
                  <a:spcPct val="0"/>
                </a:spcBef>
                <a:spcAft>
                  <a:spcPct val="35000"/>
                </a:spcAft>
              </a:pPr>
              <a:r>
                <a:rPr lang="en-US" sz="2300" kern="1200" dirty="0" smtClean="0"/>
                <a:t>536(k)</a:t>
              </a:r>
              <a:endParaRPr lang="en-IN" sz="2300" kern="1200" dirty="0"/>
            </a:p>
          </p:txBody>
        </p:sp>
        <p:sp>
          <p:nvSpPr>
            <p:cNvPr id="8" name="Freeform 7"/>
            <p:cNvSpPr/>
            <p:nvPr/>
          </p:nvSpPr>
          <p:spPr>
            <a:xfrm>
              <a:off x="1463231" y="2981587"/>
              <a:ext cx="9890569" cy="1526019"/>
            </a:xfrm>
            <a:custGeom>
              <a:avLst/>
              <a:gdLst>
                <a:gd name="connsiteX0" fmla="*/ 370401 w 2222361"/>
                <a:gd name="connsiteY0" fmla="*/ 0 h 9890568"/>
                <a:gd name="connsiteX1" fmla="*/ 1851960 w 2222361"/>
                <a:gd name="connsiteY1" fmla="*/ 0 h 9890568"/>
                <a:gd name="connsiteX2" fmla="*/ 2222361 w 2222361"/>
                <a:gd name="connsiteY2" fmla="*/ 370401 h 9890568"/>
                <a:gd name="connsiteX3" fmla="*/ 2222361 w 2222361"/>
                <a:gd name="connsiteY3" fmla="*/ 9890568 h 9890568"/>
                <a:gd name="connsiteX4" fmla="*/ 2222361 w 2222361"/>
                <a:gd name="connsiteY4" fmla="*/ 9890568 h 9890568"/>
                <a:gd name="connsiteX5" fmla="*/ 0 w 2222361"/>
                <a:gd name="connsiteY5" fmla="*/ 9890568 h 9890568"/>
                <a:gd name="connsiteX6" fmla="*/ 0 w 2222361"/>
                <a:gd name="connsiteY6" fmla="*/ 9890568 h 9890568"/>
                <a:gd name="connsiteX7" fmla="*/ 0 w 2222361"/>
                <a:gd name="connsiteY7" fmla="*/ 370401 h 9890568"/>
                <a:gd name="connsiteX8" fmla="*/ 370401 w 2222361"/>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361" h="9890568">
                  <a:moveTo>
                    <a:pt x="2222361" y="1648463"/>
                  </a:moveTo>
                  <a:lnTo>
                    <a:pt x="2222361" y="8242105"/>
                  </a:lnTo>
                  <a:cubicBezTo>
                    <a:pt x="2222361" y="9152526"/>
                    <a:pt x="2185099" y="9890566"/>
                    <a:pt x="2139134" y="9890566"/>
                  </a:cubicBezTo>
                  <a:lnTo>
                    <a:pt x="0" y="9890566"/>
                  </a:lnTo>
                  <a:lnTo>
                    <a:pt x="0" y="9890566"/>
                  </a:lnTo>
                  <a:lnTo>
                    <a:pt x="0" y="2"/>
                  </a:lnTo>
                  <a:lnTo>
                    <a:pt x="0" y="2"/>
                  </a:lnTo>
                  <a:lnTo>
                    <a:pt x="2139134" y="2"/>
                  </a:lnTo>
                  <a:cubicBezTo>
                    <a:pt x="2185099" y="2"/>
                    <a:pt x="2222361" y="738042"/>
                    <a:pt x="2222361" y="1648463"/>
                  </a:cubicBezTo>
                  <a:close/>
                </a:path>
              </a:pathLst>
            </a:custGeom>
          </p:spPr>
          <p:style>
            <a:lnRef idx="2">
              <a:schemeClr val="accent5">
                <a:hueOff val="553124"/>
                <a:satOff val="6280"/>
                <a:lumOff val="5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117377" rIns="117377" bIns="117378" numCol="1" spcCol="1270" anchor="ctr" anchorCtr="0">
              <a:noAutofit/>
            </a:bodyPr>
            <a:lstStyle/>
            <a:p>
              <a:pPr marL="180975" indent="-180975" algn="just">
                <a:buFont typeface="Arial" panose="020B0604020202020204" pitchFamily="34" charset="0"/>
                <a:buChar char="•"/>
                <a:tabLst>
                  <a:tab pos="90488" algn="l"/>
                </a:tabLst>
              </a:pPr>
              <a:r>
                <a:rPr lang="en-US" dirty="0" smtClean="0"/>
                <a:t>where </a:t>
              </a:r>
              <a:r>
                <a:rPr lang="en-US" dirty="0"/>
                <a:t>the period provided for any </a:t>
              </a:r>
              <a:r>
                <a:rPr lang="en-US" b="1" u="sng" dirty="0"/>
                <a:t>application, appeal, reference or revision</a:t>
              </a:r>
              <a:r>
                <a:rPr lang="en-US" dirty="0"/>
                <a:t> under the repealed Income-tax Act had expired on or before the commencement of this Act, nothing in this Act shall be construed as enabling any such application, appeal, reference or revision to be made under this Act by reason only of the fact that a longer period therefor is prescribed or provision is made for extension of time in suitable cases by the appropriate authority; </a:t>
              </a:r>
              <a:endParaRPr lang="en-IN" sz="4000" kern="1200" dirty="0" smtClean="0"/>
            </a:p>
          </p:txBody>
        </p:sp>
      </p:grpSp>
      <p:sp>
        <p:nvSpPr>
          <p:cNvPr id="11" name="Freeform 10"/>
          <p:cNvSpPr/>
          <p:nvPr/>
        </p:nvSpPr>
        <p:spPr>
          <a:xfrm>
            <a:off x="463641" y="1641412"/>
            <a:ext cx="832166" cy="1025684"/>
          </a:xfrm>
          <a:custGeom>
            <a:avLst/>
            <a:gdLst>
              <a:gd name="connsiteX0" fmla="*/ 0 w 1188809"/>
              <a:gd name="connsiteY0" fmla="*/ 0 h 832166"/>
              <a:gd name="connsiteX1" fmla="*/ 772726 w 1188809"/>
              <a:gd name="connsiteY1" fmla="*/ 0 h 832166"/>
              <a:gd name="connsiteX2" fmla="*/ 1188809 w 1188809"/>
              <a:gd name="connsiteY2" fmla="*/ 416083 h 832166"/>
              <a:gd name="connsiteX3" fmla="*/ 772726 w 1188809"/>
              <a:gd name="connsiteY3" fmla="*/ 832166 h 832166"/>
              <a:gd name="connsiteX4" fmla="*/ 0 w 1188809"/>
              <a:gd name="connsiteY4" fmla="*/ 832166 h 832166"/>
              <a:gd name="connsiteX5" fmla="*/ 416083 w 1188809"/>
              <a:gd name="connsiteY5" fmla="*/ 416083 h 832166"/>
              <a:gd name="connsiteX6" fmla="*/ 0 w 1188809"/>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809" h="832166">
                <a:moveTo>
                  <a:pt x="1188808" y="0"/>
                </a:moveTo>
                <a:lnTo>
                  <a:pt x="1188808" y="540908"/>
                </a:lnTo>
                <a:lnTo>
                  <a:pt x="594405" y="832166"/>
                </a:lnTo>
                <a:lnTo>
                  <a:pt x="1" y="540908"/>
                </a:lnTo>
                <a:lnTo>
                  <a:pt x="1" y="0"/>
                </a:lnTo>
                <a:lnTo>
                  <a:pt x="594405" y="291258"/>
                </a:lnTo>
                <a:lnTo>
                  <a:pt x="1188808" y="0"/>
                </a:lnTo>
                <a:close/>
              </a:path>
            </a:pathLst>
          </a:custGeom>
        </p:spPr>
        <p:style>
          <a:lnRef idx="2">
            <a:schemeClr val="accent5">
              <a:hueOff val="1106248"/>
              <a:satOff val="12561"/>
              <a:lumOff val="11372"/>
              <a:alphaOff val="0"/>
            </a:schemeClr>
          </a:lnRef>
          <a:fillRef idx="1">
            <a:schemeClr val="accent5">
              <a:hueOff val="1106248"/>
              <a:satOff val="12561"/>
              <a:lumOff val="11372"/>
              <a:alphaOff val="0"/>
            </a:schemeClr>
          </a:fillRef>
          <a:effectRef idx="0">
            <a:schemeClr val="accent5">
              <a:hueOff val="1106248"/>
              <a:satOff val="12561"/>
              <a:lumOff val="11372"/>
              <a:alphaOff val="0"/>
            </a:schemeClr>
          </a:effectRef>
          <a:fontRef idx="minor">
            <a:schemeClr val="lt1"/>
          </a:fontRef>
        </p:style>
        <p:txBody>
          <a:bodyPr spcFirstLastPara="0" vert="horz" wrap="square" lIns="14606" tIns="430688" rIns="14605" bIns="430689" numCol="1" spcCol="1270" anchor="ctr" anchorCtr="0">
            <a:noAutofit/>
          </a:bodyPr>
          <a:lstStyle/>
          <a:p>
            <a:pPr lvl="0" algn="ctr" defTabSz="1022350">
              <a:lnSpc>
                <a:spcPct val="90000"/>
              </a:lnSpc>
              <a:spcBef>
                <a:spcPct val="0"/>
              </a:spcBef>
              <a:spcAft>
                <a:spcPct val="35000"/>
              </a:spcAft>
            </a:pPr>
            <a:r>
              <a:rPr lang="en-US" sz="2300" kern="1200" dirty="0" smtClean="0"/>
              <a:t>536(</a:t>
            </a:r>
            <a:r>
              <a:rPr lang="en-US" sz="2300" kern="1200" dirty="0" err="1" smtClean="0"/>
              <a:t>i</a:t>
            </a:r>
            <a:r>
              <a:rPr lang="en-US" sz="2300" kern="1200" dirty="0" smtClean="0"/>
              <a:t>)</a:t>
            </a:r>
            <a:endParaRPr lang="en-IN" sz="2300" kern="1200" dirty="0"/>
          </a:p>
        </p:txBody>
      </p:sp>
      <p:sp>
        <p:nvSpPr>
          <p:cNvPr id="12" name="Freeform 11"/>
          <p:cNvSpPr/>
          <p:nvPr/>
        </p:nvSpPr>
        <p:spPr>
          <a:xfrm rot="10800000" flipH="1" flipV="1">
            <a:off x="1295806" y="1641412"/>
            <a:ext cx="9890569" cy="721348"/>
          </a:xfrm>
          <a:custGeom>
            <a:avLst/>
            <a:gdLst>
              <a:gd name="connsiteX0" fmla="*/ 120227 w 721347"/>
              <a:gd name="connsiteY0" fmla="*/ 0 h 9890568"/>
              <a:gd name="connsiteX1" fmla="*/ 601120 w 721347"/>
              <a:gd name="connsiteY1" fmla="*/ 0 h 9890568"/>
              <a:gd name="connsiteX2" fmla="*/ 721347 w 721347"/>
              <a:gd name="connsiteY2" fmla="*/ 120227 h 9890568"/>
              <a:gd name="connsiteX3" fmla="*/ 721347 w 721347"/>
              <a:gd name="connsiteY3" fmla="*/ 9890568 h 9890568"/>
              <a:gd name="connsiteX4" fmla="*/ 721347 w 721347"/>
              <a:gd name="connsiteY4" fmla="*/ 9890568 h 9890568"/>
              <a:gd name="connsiteX5" fmla="*/ 0 w 721347"/>
              <a:gd name="connsiteY5" fmla="*/ 9890568 h 9890568"/>
              <a:gd name="connsiteX6" fmla="*/ 0 w 721347"/>
              <a:gd name="connsiteY6" fmla="*/ 9890568 h 9890568"/>
              <a:gd name="connsiteX7" fmla="*/ 0 w 721347"/>
              <a:gd name="connsiteY7" fmla="*/ 120227 h 9890568"/>
              <a:gd name="connsiteX8" fmla="*/ 120227 w 721347"/>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47" h="9890568">
                <a:moveTo>
                  <a:pt x="721347" y="1648467"/>
                </a:moveTo>
                <a:lnTo>
                  <a:pt x="721347" y="8242101"/>
                </a:lnTo>
                <a:cubicBezTo>
                  <a:pt x="721347" y="9152527"/>
                  <a:pt x="717421" y="9890561"/>
                  <a:pt x="712578" y="9890561"/>
                </a:cubicBezTo>
                <a:lnTo>
                  <a:pt x="0" y="9890561"/>
                </a:lnTo>
                <a:lnTo>
                  <a:pt x="0" y="9890561"/>
                </a:lnTo>
                <a:lnTo>
                  <a:pt x="0" y="7"/>
                </a:lnTo>
                <a:lnTo>
                  <a:pt x="0" y="7"/>
                </a:lnTo>
                <a:lnTo>
                  <a:pt x="712578" y="7"/>
                </a:lnTo>
                <a:cubicBezTo>
                  <a:pt x="717421" y="7"/>
                  <a:pt x="721347" y="738041"/>
                  <a:pt x="721347" y="1648467"/>
                </a:cubicBezTo>
                <a:close/>
              </a:path>
            </a:pathLst>
          </a:custGeom>
        </p:spPr>
        <p:style>
          <a:lnRef idx="2">
            <a:schemeClr val="accent5">
              <a:hueOff val="1106248"/>
              <a:satOff val="12561"/>
              <a:lumOff val="1137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19" tIns="41563" rIns="41565" bIns="41563" numCol="1" spcCol="1270" anchor="ctr" anchorCtr="0">
            <a:noAutofit/>
          </a:bodyPr>
          <a:lstStyle/>
          <a:p>
            <a:pPr marL="285750" lvl="1" indent="-285750" algn="l" defTabSz="444500">
              <a:lnSpc>
                <a:spcPct val="90000"/>
              </a:lnSpc>
              <a:spcBef>
                <a:spcPct val="0"/>
              </a:spcBef>
              <a:spcAft>
                <a:spcPct val="15000"/>
              </a:spcAft>
              <a:buFont typeface="Arial" panose="020B0604020202020204" pitchFamily="34" charset="0"/>
              <a:buChar char="•"/>
            </a:pPr>
            <a:r>
              <a:rPr lang="en-US" kern="1200" dirty="0" smtClean="0"/>
              <a:t>any </a:t>
            </a:r>
            <a:r>
              <a:rPr lang="en-US" kern="1200" dirty="0"/>
              <a:t>sum payable under the repealed Income-tax Act may be </a:t>
            </a:r>
            <a:r>
              <a:rPr lang="en-US" b="1" u="sng" kern="1200" dirty="0"/>
              <a:t>recovered</a:t>
            </a:r>
            <a:r>
              <a:rPr lang="en-US" kern="1200" dirty="0"/>
              <a:t> under this Act without prejudice to any action already taken for the recovery </a:t>
            </a:r>
            <a:r>
              <a:rPr lang="en-US" kern="1200" dirty="0" smtClean="0"/>
              <a:t>of</a:t>
            </a:r>
            <a:r>
              <a:rPr lang="en-IN" dirty="0"/>
              <a:t> </a:t>
            </a:r>
            <a:r>
              <a:rPr lang="en-US" kern="1200" dirty="0" smtClean="0"/>
              <a:t>such </a:t>
            </a:r>
            <a:r>
              <a:rPr lang="en-US" kern="1200" dirty="0"/>
              <a:t>sum under repealed Income-tax </a:t>
            </a:r>
            <a:r>
              <a:rPr lang="en-US" kern="1200" dirty="0" smtClean="0"/>
              <a:t>Act.</a:t>
            </a:r>
            <a:endParaRPr lang="en-IN" kern="1200" dirty="0"/>
          </a:p>
        </p:txBody>
      </p:sp>
    </p:spTree>
    <p:extLst>
      <p:ext uri="{BB962C8B-B14F-4D97-AF65-F5344CB8AC3E}">
        <p14:creationId xmlns:p14="http://schemas.microsoft.com/office/powerpoint/2010/main" val="38654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09395478"/>
              </p:ext>
            </p:extLst>
          </p:nvPr>
        </p:nvGraphicFramePr>
        <p:xfrm>
          <a:off x="692596" y="152996"/>
          <a:ext cx="10885511" cy="6440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13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759"/>
            <a:ext cx="10515600" cy="1325563"/>
          </a:xfrm>
        </p:spPr>
        <p:txBody>
          <a:bodyPr>
            <a:normAutofit/>
          </a:bodyPr>
          <a:lstStyle/>
          <a:p>
            <a:r>
              <a:rPr lang="en-US" sz="3200" b="1" u="sng" dirty="0">
                <a:solidFill>
                  <a:schemeClr val="accent5"/>
                </a:solidFill>
                <a:latin typeface="Bookman Old Style" panose="02050604050505020204" pitchFamily="18" charset="0"/>
              </a:rPr>
              <a:t>SEC 536(2) OF THE INCOME TAX ACT,2025</a:t>
            </a:r>
            <a:endParaRPr lang="en-IN" sz="3200" dirty="0"/>
          </a:p>
        </p:txBody>
      </p:sp>
      <p:grpSp>
        <p:nvGrpSpPr>
          <p:cNvPr id="3" name="Group 2"/>
          <p:cNvGrpSpPr/>
          <p:nvPr/>
        </p:nvGrpSpPr>
        <p:grpSpPr>
          <a:xfrm>
            <a:off x="631063" y="3073964"/>
            <a:ext cx="10722737" cy="3111321"/>
            <a:chOff x="631063" y="1458819"/>
            <a:chExt cx="10722737" cy="3111321"/>
          </a:xfrm>
        </p:grpSpPr>
        <p:sp>
          <p:nvSpPr>
            <p:cNvPr id="5" name="Freeform 4"/>
            <p:cNvSpPr/>
            <p:nvPr/>
          </p:nvSpPr>
          <p:spPr>
            <a:xfrm>
              <a:off x="631063" y="1690690"/>
              <a:ext cx="832167" cy="1303778"/>
            </a:xfrm>
            <a:custGeom>
              <a:avLst/>
              <a:gdLst>
                <a:gd name="connsiteX0" fmla="*/ 0 w 1675306"/>
                <a:gd name="connsiteY0" fmla="*/ 0 h 832166"/>
                <a:gd name="connsiteX1" fmla="*/ 1259223 w 1675306"/>
                <a:gd name="connsiteY1" fmla="*/ 0 h 832166"/>
                <a:gd name="connsiteX2" fmla="*/ 1675306 w 1675306"/>
                <a:gd name="connsiteY2" fmla="*/ 416083 h 832166"/>
                <a:gd name="connsiteX3" fmla="*/ 1259223 w 1675306"/>
                <a:gd name="connsiteY3" fmla="*/ 832166 h 832166"/>
                <a:gd name="connsiteX4" fmla="*/ 0 w 1675306"/>
                <a:gd name="connsiteY4" fmla="*/ 832166 h 832166"/>
                <a:gd name="connsiteX5" fmla="*/ 416083 w 1675306"/>
                <a:gd name="connsiteY5" fmla="*/ 416083 h 832166"/>
                <a:gd name="connsiteX6" fmla="*/ 0 w 1675306"/>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306" h="832166">
                  <a:moveTo>
                    <a:pt x="1675306" y="0"/>
                  </a:moveTo>
                  <a:lnTo>
                    <a:pt x="1675306" y="625487"/>
                  </a:lnTo>
                  <a:lnTo>
                    <a:pt x="837653" y="832166"/>
                  </a:lnTo>
                  <a:lnTo>
                    <a:pt x="0" y="625487"/>
                  </a:lnTo>
                  <a:lnTo>
                    <a:pt x="0" y="0"/>
                  </a:lnTo>
                  <a:lnTo>
                    <a:pt x="837653" y="206679"/>
                  </a:lnTo>
                  <a:lnTo>
                    <a:pt x="1675306"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605" tIns="430689" rIns="14605" bIns="430688" numCol="1" spcCol="1270" anchor="ctr" anchorCtr="0">
              <a:noAutofit/>
            </a:bodyPr>
            <a:lstStyle/>
            <a:p>
              <a:pPr lvl="0" algn="ctr" defTabSz="1022350">
                <a:lnSpc>
                  <a:spcPct val="90000"/>
                </a:lnSpc>
                <a:spcBef>
                  <a:spcPct val="0"/>
                </a:spcBef>
                <a:spcAft>
                  <a:spcPct val="35000"/>
                </a:spcAft>
              </a:pPr>
              <a:r>
                <a:rPr lang="en-US" sz="2100" kern="1200" dirty="0" smtClean="0"/>
                <a:t>536(m)</a:t>
              </a:r>
              <a:endParaRPr lang="en-IN" sz="2100" kern="1200" dirty="0"/>
            </a:p>
          </p:txBody>
        </p:sp>
        <p:sp>
          <p:nvSpPr>
            <p:cNvPr id="6" name="Freeform 5"/>
            <p:cNvSpPr/>
            <p:nvPr/>
          </p:nvSpPr>
          <p:spPr>
            <a:xfrm>
              <a:off x="1463231" y="1458819"/>
              <a:ext cx="9890569" cy="1416018"/>
            </a:xfrm>
            <a:custGeom>
              <a:avLst/>
              <a:gdLst>
                <a:gd name="connsiteX0" fmla="*/ 283058 w 1698313"/>
                <a:gd name="connsiteY0" fmla="*/ 0 h 9890568"/>
                <a:gd name="connsiteX1" fmla="*/ 1415255 w 1698313"/>
                <a:gd name="connsiteY1" fmla="*/ 0 h 9890568"/>
                <a:gd name="connsiteX2" fmla="*/ 1698313 w 1698313"/>
                <a:gd name="connsiteY2" fmla="*/ 283058 h 9890568"/>
                <a:gd name="connsiteX3" fmla="*/ 1698313 w 1698313"/>
                <a:gd name="connsiteY3" fmla="*/ 9890568 h 9890568"/>
                <a:gd name="connsiteX4" fmla="*/ 1698313 w 1698313"/>
                <a:gd name="connsiteY4" fmla="*/ 9890568 h 9890568"/>
                <a:gd name="connsiteX5" fmla="*/ 0 w 1698313"/>
                <a:gd name="connsiteY5" fmla="*/ 9890568 h 9890568"/>
                <a:gd name="connsiteX6" fmla="*/ 0 w 1698313"/>
                <a:gd name="connsiteY6" fmla="*/ 9890568 h 9890568"/>
                <a:gd name="connsiteX7" fmla="*/ 0 w 1698313"/>
                <a:gd name="connsiteY7" fmla="*/ 283058 h 9890568"/>
                <a:gd name="connsiteX8" fmla="*/ 283058 w 1698313"/>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313" h="9890568">
                  <a:moveTo>
                    <a:pt x="1698313" y="1648464"/>
                  </a:moveTo>
                  <a:lnTo>
                    <a:pt x="1698313" y="8242104"/>
                  </a:lnTo>
                  <a:cubicBezTo>
                    <a:pt x="1698313" y="9152526"/>
                    <a:pt x="1676552" y="9890565"/>
                    <a:pt x="1649709" y="9890565"/>
                  </a:cubicBezTo>
                  <a:lnTo>
                    <a:pt x="0" y="9890565"/>
                  </a:lnTo>
                  <a:lnTo>
                    <a:pt x="0" y="9890565"/>
                  </a:lnTo>
                  <a:lnTo>
                    <a:pt x="0" y="3"/>
                  </a:lnTo>
                  <a:lnTo>
                    <a:pt x="0" y="3"/>
                  </a:lnTo>
                  <a:lnTo>
                    <a:pt x="1649709" y="3"/>
                  </a:lnTo>
                  <a:cubicBezTo>
                    <a:pt x="1676552" y="3"/>
                    <a:pt x="1698313" y="738042"/>
                    <a:pt x="1698313" y="1648464"/>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89255" rIns="89255" bIns="89256" numCol="1" spcCol="1270" anchor="ctr" anchorCtr="0">
              <a:noAutofit/>
            </a:bodyPr>
            <a:lstStyle/>
            <a:p>
              <a:pPr marL="90488" indent="-90488" algn="just">
                <a:buFont typeface="Arial" panose="020B0604020202020204" pitchFamily="34" charset="0"/>
                <a:buChar char="•"/>
                <a:tabLst>
                  <a:tab pos="90488" algn="l"/>
                </a:tabLst>
              </a:pPr>
              <a:r>
                <a:rPr lang="en-US" sz="1600" b="1" u="sng" dirty="0" smtClean="0"/>
                <a:t>any </a:t>
              </a:r>
              <a:r>
                <a:rPr lang="en-US" sz="1600" b="1" u="sng" dirty="0"/>
                <a:t>amount of loss </a:t>
              </a:r>
              <a:r>
                <a:rPr lang="en-US" sz="1600" dirty="0"/>
                <a:t>under the source or head of income specified in column B of the Table given below and referred to in the section of the repealed Income-tax Act specified in column C of the said Table, </a:t>
              </a:r>
              <a:r>
                <a:rPr lang="en-US" sz="1600" b="1" u="sng" dirty="0"/>
                <a:t>brought forward </a:t>
              </a:r>
              <a:r>
                <a:rPr lang="en-US" sz="1600" dirty="0"/>
                <a:t>for the tax year beginning before the 1st April, 2026 had the Income-tax Act, 1961 (43 of 1961) not been repealed, </a:t>
              </a:r>
              <a:r>
                <a:rPr lang="en-US" sz="1600" b="1" u="sng" dirty="0"/>
                <a:t>shall be set off and carried forward</a:t>
              </a:r>
              <a:r>
                <a:rPr lang="en-US" sz="1600" dirty="0"/>
                <a:t> against the income computed under this Act, in the manner provided in the respective section of the repealed Income-tax Act specified in column C of the said table, for the tax years beginning on or after the 1st April, 2026 </a:t>
              </a:r>
              <a:r>
                <a:rPr lang="en-US" sz="1600" dirty="0" smtClean="0"/>
                <a:t>.</a:t>
              </a:r>
              <a:endParaRPr lang="en-IN" sz="1600" dirty="0"/>
            </a:p>
          </p:txBody>
        </p:sp>
        <p:sp>
          <p:nvSpPr>
            <p:cNvPr id="7" name="Freeform 6"/>
            <p:cNvSpPr/>
            <p:nvPr/>
          </p:nvSpPr>
          <p:spPr>
            <a:xfrm>
              <a:off x="631065" y="3348507"/>
              <a:ext cx="832165" cy="1159099"/>
            </a:xfrm>
            <a:custGeom>
              <a:avLst/>
              <a:gdLst>
                <a:gd name="connsiteX0" fmla="*/ 0 w 1589640"/>
                <a:gd name="connsiteY0" fmla="*/ 0 h 832166"/>
                <a:gd name="connsiteX1" fmla="*/ 1173557 w 1589640"/>
                <a:gd name="connsiteY1" fmla="*/ 0 h 832166"/>
                <a:gd name="connsiteX2" fmla="*/ 1589640 w 1589640"/>
                <a:gd name="connsiteY2" fmla="*/ 416083 h 832166"/>
                <a:gd name="connsiteX3" fmla="*/ 1173557 w 1589640"/>
                <a:gd name="connsiteY3" fmla="*/ 832166 h 832166"/>
                <a:gd name="connsiteX4" fmla="*/ 0 w 1589640"/>
                <a:gd name="connsiteY4" fmla="*/ 832166 h 832166"/>
                <a:gd name="connsiteX5" fmla="*/ 416083 w 1589640"/>
                <a:gd name="connsiteY5" fmla="*/ 416083 h 832166"/>
                <a:gd name="connsiteX6" fmla="*/ 0 w 1589640"/>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640" h="832166">
                  <a:moveTo>
                    <a:pt x="1589640" y="0"/>
                  </a:moveTo>
                  <a:lnTo>
                    <a:pt x="1589640" y="614349"/>
                  </a:lnTo>
                  <a:lnTo>
                    <a:pt x="794820" y="832166"/>
                  </a:lnTo>
                  <a:lnTo>
                    <a:pt x="0" y="614349"/>
                  </a:lnTo>
                  <a:lnTo>
                    <a:pt x="0" y="0"/>
                  </a:lnTo>
                  <a:lnTo>
                    <a:pt x="794820" y="217817"/>
                  </a:lnTo>
                  <a:lnTo>
                    <a:pt x="1589640" y="0"/>
                  </a:lnTo>
                  <a:close/>
                </a:path>
              </a:pathLst>
            </a:custGeom>
          </p:spPr>
          <p:style>
            <a:lnRef idx="2">
              <a:schemeClr val="accent5">
                <a:hueOff val="553124"/>
                <a:satOff val="6280"/>
                <a:lumOff val="5686"/>
                <a:alphaOff val="0"/>
              </a:schemeClr>
            </a:lnRef>
            <a:fillRef idx="1">
              <a:schemeClr val="accent5">
                <a:hueOff val="553124"/>
                <a:satOff val="6280"/>
                <a:lumOff val="5686"/>
                <a:alphaOff val="0"/>
              </a:schemeClr>
            </a:fillRef>
            <a:effectRef idx="0">
              <a:schemeClr val="accent5">
                <a:hueOff val="553124"/>
                <a:satOff val="6280"/>
                <a:lumOff val="5686"/>
                <a:alphaOff val="0"/>
              </a:schemeClr>
            </a:effectRef>
            <a:fontRef idx="minor">
              <a:schemeClr val="lt1"/>
            </a:fontRef>
          </p:style>
          <p:txBody>
            <a:bodyPr spcFirstLastPara="0" vert="horz" wrap="square" lIns="14605" tIns="430688" rIns="14605" bIns="430688" numCol="1" spcCol="1270" anchor="ctr" anchorCtr="0">
              <a:noAutofit/>
            </a:bodyPr>
            <a:lstStyle/>
            <a:p>
              <a:pPr lvl="0" algn="ctr" defTabSz="1022350">
                <a:lnSpc>
                  <a:spcPct val="90000"/>
                </a:lnSpc>
                <a:spcBef>
                  <a:spcPct val="0"/>
                </a:spcBef>
                <a:spcAft>
                  <a:spcPct val="35000"/>
                </a:spcAft>
              </a:pPr>
              <a:r>
                <a:rPr lang="en-US" sz="2300" kern="1200" dirty="0" smtClean="0"/>
                <a:t>536(n)</a:t>
              </a:r>
              <a:endParaRPr lang="en-IN" sz="2300" kern="1200" dirty="0"/>
            </a:p>
          </p:txBody>
        </p:sp>
        <p:sp>
          <p:nvSpPr>
            <p:cNvPr id="8" name="Freeform 7"/>
            <p:cNvSpPr/>
            <p:nvPr/>
          </p:nvSpPr>
          <p:spPr>
            <a:xfrm>
              <a:off x="1463231" y="3057002"/>
              <a:ext cx="9890569" cy="1513138"/>
            </a:xfrm>
            <a:custGeom>
              <a:avLst/>
              <a:gdLst>
                <a:gd name="connsiteX0" fmla="*/ 370401 w 2222361"/>
                <a:gd name="connsiteY0" fmla="*/ 0 h 9890568"/>
                <a:gd name="connsiteX1" fmla="*/ 1851960 w 2222361"/>
                <a:gd name="connsiteY1" fmla="*/ 0 h 9890568"/>
                <a:gd name="connsiteX2" fmla="*/ 2222361 w 2222361"/>
                <a:gd name="connsiteY2" fmla="*/ 370401 h 9890568"/>
                <a:gd name="connsiteX3" fmla="*/ 2222361 w 2222361"/>
                <a:gd name="connsiteY3" fmla="*/ 9890568 h 9890568"/>
                <a:gd name="connsiteX4" fmla="*/ 2222361 w 2222361"/>
                <a:gd name="connsiteY4" fmla="*/ 9890568 h 9890568"/>
                <a:gd name="connsiteX5" fmla="*/ 0 w 2222361"/>
                <a:gd name="connsiteY5" fmla="*/ 9890568 h 9890568"/>
                <a:gd name="connsiteX6" fmla="*/ 0 w 2222361"/>
                <a:gd name="connsiteY6" fmla="*/ 9890568 h 9890568"/>
                <a:gd name="connsiteX7" fmla="*/ 0 w 2222361"/>
                <a:gd name="connsiteY7" fmla="*/ 370401 h 9890568"/>
                <a:gd name="connsiteX8" fmla="*/ 370401 w 2222361"/>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361" h="9890568">
                  <a:moveTo>
                    <a:pt x="2222361" y="1648463"/>
                  </a:moveTo>
                  <a:lnTo>
                    <a:pt x="2222361" y="8242105"/>
                  </a:lnTo>
                  <a:cubicBezTo>
                    <a:pt x="2222361" y="9152526"/>
                    <a:pt x="2185099" y="9890566"/>
                    <a:pt x="2139134" y="9890566"/>
                  </a:cubicBezTo>
                  <a:lnTo>
                    <a:pt x="0" y="9890566"/>
                  </a:lnTo>
                  <a:lnTo>
                    <a:pt x="0" y="9890566"/>
                  </a:lnTo>
                  <a:lnTo>
                    <a:pt x="0" y="2"/>
                  </a:lnTo>
                  <a:lnTo>
                    <a:pt x="0" y="2"/>
                  </a:lnTo>
                  <a:lnTo>
                    <a:pt x="2139134" y="2"/>
                  </a:lnTo>
                  <a:cubicBezTo>
                    <a:pt x="2185099" y="2"/>
                    <a:pt x="2222361" y="738042"/>
                    <a:pt x="2222361" y="1648463"/>
                  </a:cubicBezTo>
                  <a:close/>
                </a:path>
              </a:pathLst>
            </a:custGeom>
          </p:spPr>
          <p:style>
            <a:lnRef idx="2">
              <a:schemeClr val="accent5">
                <a:hueOff val="553124"/>
                <a:satOff val="6280"/>
                <a:lumOff val="5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117377" rIns="117377" bIns="117378" numCol="1" spcCol="1270" anchor="ctr" anchorCtr="0">
              <a:noAutofit/>
            </a:bodyPr>
            <a:lstStyle/>
            <a:p>
              <a:pPr marL="90488" indent="-90488" algn="just">
                <a:buFont typeface="Arial" panose="020B0604020202020204" pitchFamily="34" charset="0"/>
                <a:buChar char="•"/>
              </a:pPr>
              <a:r>
                <a:rPr lang="en-US" sz="1500" dirty="0"/>
                <a:t>any amount of </a:t>
              </a:r>
              <a:r>
                <a:rPr lang="en-US" sz="1500" b="1" u="sng" dirty="0"/>
                <a:t>loss under the head capital gains</a:t>
              </a:r>
              <a:r>
                <a:rPr lang="en-US" sz="1500" dirty="0"/>
                <a:t>, whether related to a long-term capital asset or a short term capital asset, referred to in </a:t>
              </a:r>
              <a:r>
                <a:rPr lang="en-US" sz="1500" dirty="0" smtClean="0"/>
                <a:t>section </a:t>
              </a:r>
              <a:r>
                <a:rPr lang="en-US" sz="1500" dirty="0"/>
                <a:t>74 of the repealed Income-tax Act, brought forward from the tax year beginning before the 1st April, 2026 had the Income-tax Act, 1961 (43 of 1961) not been repealed, shall be carried forward and set off, in accordance with the manner provided in the repealed Income-tax Act, against the income under the head “Capital gains” computed under this Act for any tax year beginning on or after the 1st April, 2026 </a:t>
              </a:r>
              <a:r>
                <a:rPr lang="en-US" sz="1500" dirty="0" err="1"/>
                <a:t>upto</a:t>
              </a:r>
              <a:r>
                <a:rPr lang="en-US" sz="1500" dirty="0"/>
                <a:t> eight financial years immediately succeeding the financial year in which such loss was first computed under the repealed Income-tax </a:t>
              </a:r>
              <a:r>
                <a:rPr lang="en-US" sz="1500" dirty="0" smtClean="0"/>
                <a:t>Act</a:t>
              </a:r>
              <a:r>
                <a:rPr lang="en-US" sz="1500" dirty="0"/>
                <a:t>.</a:t>
              </a:r>
              <a:endParaRPr lang="en-IN" sz="1500" kern="1200" dirty="0" smtClean="0"/>
            </a:p>
          </p:txBody>
        </p:sp>
      </p:grpSp>
      <p:sp>
        <p:nvSpPr>
          <p:cNvPr id="11" name="Freeform 10"/>
          <p:cNvSpPr/>
          <p:nvPr/>
        </p:nvSpPr>
        <p:spPr>
          <a:xfrm>
            <a:off x="631066" y="1279299"/>
            <a:ext cx="832166" cy="1612499"/>
          </a:xfrm>
          <a:custGeom>
            <a:avLst/>
            <a:gdLst>
              <a:gd name="connsiteX0" fmla="*/ 0 w 1188809"/>
              <a:gd name="connsiteY0" fmla="*/ 0 h 832166"/>
              <a:gd name="connsiteX1" fmla="*/ 772726 w 1188809"/>
              <a:gd name="connsiteY1" fmla="*/ 0 h 832166"/>
              <a:gd name="connsiteX2" fmla="*/ 1188809 w 1188809"/>
              <a:gd name="connsiteY2" fmla="*/ 416083 h 832166"/>
              <a:gd name="connsiteX3" fmla="*/ 772726 w 1188809"/>
              <a:gd name="connsiteY3" fmla="*/ 832166 h 832166"/>
              <a:gd name="connsiteX4" fmla="*/ 0 w 1188809"/>
              <a:gd name="connsiteY4" fmla="*/ 832166 h 832166"/>
              <a:gd name="connsiteX5" fmla="*/ 416083 w 1188809"/>
              <a:gd name="connsiteY5" fmla="*/ 416083 h 832166"/>
              <a:gd name="connsiteX6" fmla="*/ 0 w 1188809"/>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809" h="832166">
                <a:moveTo>
                  <a:pt x="1188808" y="0"/>
                </a:moveTo>
                <a:lnTo>
                  <a:pt x="1188808" y="540908"/>
                </a:lnTo>
                <a:lnTo>
                  <a:pt x="594405" y="832166"/>
                </a:lnTo>
                <a:lnTo>
                  <a:pt x="1" y="540908"/>
                </a:lnTo>
                <a:lnTo>
                  <a:pt x="1" y="0"/>
                </a:lnTo>
                <a:lnTo>
                  <a:pt x="594405" y="291258"/>
                </a:lnTo>
                <a:lnTo>
                  <a:pt x="1188808" y="0"/>
                </a:lnTo>
                <a:close/>
              </a:path>
            </a:pathLst>
          </a:custGeom>
        </p:spPr>
        <p:style>
          <a:lnRef idx="2">
            <a:schemeClr val="accent5">
              <a:hueOff val="1106248"/>
              <a:satOff val="12561"/>
              <a:lumOff val="11372"/>
              <a:alphaOff val="0"/>
            </a:schemeClr>
          </a:lnRef>
          <a:fillRef idx="1">
            <a:schemeClr val="accent5">
              <a:hueOff val="1106248"/>
              <a:satOff val="12561"/>
              <a:lumOff val="11372"/>
              <a:alphaOff val="0"/>
            </a:schemeClr>
          </a:fillRef>
          <a:effectRef idx="0">
            <a:schemeClr val="accent5">
              <a:hueOff val="1106248"/>
              <a:satOff val="12561"/>
              <a:lumOff val="11372"/>
              <a:alphaOff val="0"/>
            </a:schemeClr>
          </a:effectRef>
          <a:fontRef idx="minor">
            <a:schemeClr val="lt1"/>
          </a:fontRef>
        </p:style>
        <p:txBody>
          <a:bodyPr spcFirstLastPara="0" vert="horz" wrap="square" lIns="14606" tIns="430688" rIns="14605" bIns="430689" numCol="1" spcCol="1270" anchor="ctr" anchorCtr="0">
            <a:noAutofit/>
          </a:bodyPr>
          <a:lstStyle/>
          <a:p>
            <a:pPr lvl="0" algn="ctr" defTabSz="1022350">
              <a:lnSpc>
                <a:spcPct val="90000"/>
              </a:lnSpc>
              <a:spcBef>
                <a:spcPct val="0"/>
              </a:spcBef>
              <a:spcAft>
                <a:spcPct val="35000"/>
              </a:spcAft>
            </a:pPr>
            <a:r>
              <a:rPr lang="en-US" sz="2300" kern="1200" dirty="0" smtClean="0"/>
              <a:t>536(</a:t>
            </a:r>
            <a:r>
              <a:rPr lang="en-US" sz="2300" dirty="0"/>
              <a:t>l</a:t>
            </a:r>
            <a:r>
              <a:rPr lang="en-US" sz="2300" kern="1200" dirty="0" smtClean="0"/>
              <a:t>)</a:t>
            </a:r>
            <a:endParaRPr lang="en-IN" sz="2300" kern="1200" dirty="0"/>
          </a:p>
        </p:txBody>
      </p:sp>
      <p:sp>
        <p:nvSpPr>
          <p:cNvPr id="12" name="Freeform 11"/>
          <p:cNvSpPr/>
          <p:nvPr/>
        </p:nvSpPr>
        <p:spPr>
          <a:xfrm rot="10800000" flipH="1" flipV="1">
            <a:off x="1445391" y="1125814"/>
            <a:ext cx="9890569" cy="1781783"/>
          </a:xfrm>
          <a:custGeom>
            <a:avLst/>
            <a:gdLst>
              <a:gd name="connsiteX0" fmla="*/ 120227 w 721347"/>
              <a:gd name="connsiteY0" fmla="*/ 0 h 9890568"/>
              <a:gd name="connsiteX1" fmla="*/ 601120 w 721347"/>
              <a:gd name="connsiteY1" fmla="*/ 0 h 9890568"/>
              <a:gd name="connsiteX2" fmla="*/ 721347 w 721347"/>
              <a:gd name="connsiteY2" fmla="*/ 120227 h 9890568"/>
              <a:gd name="connsiteX3" fmla="*/ 721347 w 721347"/>
              <a:gd name="connsiteY3" fmla="*/ 9890568 h 9890568"/>
              <a:gd name="connsiteX4" fmla="*/ 721347 w 721347"/>
              <a:gd name="connsiteY4" fmla="*/ 9890568 h 9890568"/>
              <a:gd name="connsiteX5" fmla="*/ 0 w 721347"/>
              <a:gd name="connsiteY5" fmla="*/ 9890568 h 9890568"/>
              <a:gd name="connsiteX6" fmla="*/ 0 w 721347"/>
              <a:gd name="connsiteY6" fmla="*/ 9890568 h 9890568"/>
              <a:gd name="connsiteX7" fmla="*/ 0 w 721347"/>
              <a:gd name="connsiteY7" fmla="*/ 120227 h 9890568"/>
              <a:gd name="connsiteX8" fmla="*/ 120227 w 721347"/>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47" h="9890568">
                <a:moveTo>
                  <a:pt x="721347" y="1648467"/>
                </a:moveTo>
                <a:lnTo>
                  <a:pt x="721347" y="8242101"/>
                </a:lnTo>
                <a:cubicBezTo>
                  <a:pt x="721347" y="9152527"/>
                  <a:pt x="717421" y="9890561"/>
                  <a:pt x="712578" y="9890561"/>
                </a:cubicBezTo>
                <a:lnTo>
                  <a:pt x="0" y="9890561"/>
                </a:lnTo>
                <a:lnTo>
                  <a:pt x="0" y="9890561"/>
                </a:lnTo>
                <a:lnTo>
                  <a:pt x="0" y="7"/>
                </a:lnTo>
                <a:lnTo>
                  <a:pt x="0" y="7"/>
                </a:lnTo>
                <a:lnTo>
                  <a:pt x="712578" y="7"/>
                </a:lnTo>
                <a:cubicBezTo>
                  <a:pt x="717421" y="7"/>
                  <a:pt x="721347" y="738041"/>
                  <a:pt x="721347" y="1648467"/>
                </a:cubicBezTo>
                <a:close/>
              </a:path>
            </a:pathLst>
          </a:custGeom>
        </p:spPr>
        <p:style>
          <a:lnRef idx="2">
            <a:schemeClr val="accent5">
              <a:hueOff val="1106248"/>
              <a:satOff val="12561"/>
              <a:lumOff val="1137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19" tIns="41563" rIns="41565" bIns="41563" numCol="1" spcCol="1270" anchor="ctr" anchorCtr="0">
            <a:noAutofit/>
          </a:bodyPr>
          <a:lstStyle/>
          <a:p>
            <a:pPr marL="180975" indent="-180975" algn="just">
              <a:buFont typeface="Arial" panose="020B0604020202020204" pitchFamily="34" charset="0"/>
              <a:buChar char="•"/>
            </a:pPr>
            <a:r>
              <a:rPr lang="en-US" sz="1600" dirty="0" smtClean="0"/>
              <a:t>any </a:t>
            </a:r>
            <a:r>
              <a:rPr lang="en-US" sz="1600" dirty="0"/>
              <a:t>amount of </a:t>
            </a:r>
            <a:r>
              <a:rPr lang="en-US" sz="1600" b="1" u="sng" dirty="0"/>
              <a:t>credit, in respect of tax paid</a:t>
            </a:r>
            <a:r>
              <a:rPr lang="en-US" sz="1600" dirty="0"/>
              <a:t>, allowable to be carried forward in the case of an </a:t>
            </a:r>
            <a:r>
              <a:rPr lang="en-US" sz="1600" dirty="0" err="1"/>
              <a:t>assessee</a:t>
            </a:r>
            <a:r>
              <a:rPr lang="en-US" sz="1600" dirty="0"/>
              <a:t>, under the provisions of </a:t>
            </a:r>
            <a:r>
              <a:rPr lang="en-US" sz="1600" dirty="0" smtClean="0"/>
              <a:t>section </a:t>
            </a:r>
            <a:r>
              <a:rPr lang="en-US" sz="1600" dirty="0"/>
              <a:t>115JAA or 115JD of the repealed Income-tax Act for the tax year beginning before the 1st April, 2026, had the Income-tax Act, 1961 (43 of 1961) not been repealed,— (</a:t>
            </a:r>
            <a:r>
              <a:rPr lang="en-US" sz="1600" i="1" dirty="0" err="1"/>
              <a:t>i</a:t>
            </a:r>
            <a:r>
              <a:rPr lang="en-US" sz="1600" dirty="0"/>
              <a:t>) shall be deemed to be the amount eligible for credit under corresponding provision of this Act in the case of said </a:t>
            </a:r>
            <a:r>
              <a:rPr lang="en-US" sz="1600" dirty="0" err="1"/>
              <a:t>assessee</a:t>
            </a:r>
            <a:r>
              <a:rPr lang="en-US" sz="1600" dirty="0"/>
              <a:t>; and (</a:t>
            </a:r>
            <a:r>
              <a:rPr lang="en-US" sz="1600" i="1" dirty="0"/>
              <a:t>ii</a:t>
            </a:r>
            <a:r>
              <a:rPr lang="en-US" sz="1600" dirty="0"/>
              <a:t>) credit for the tax paid under the repealed Income-tax Act shall be allowed under this Act for the period for which it would have been allowed under the repealed Income-tax Act if the </a:t>
            </a:r>
            <a:r>
              <a:rPr lang="en-US" sz="1600" dirty="0" err="1"/>
              <a:t>assessee</a:t>
            </a:r>
            <a:r>
              <a:rPr lang="en-US" sz="1600" dirty="0"/>
              <a:t> otherwise continues to satisfy the conditions as specified in the corresponding provisions of this Act in such tax </a:t>
            </a:r>
            <a:r>
              <a:rPr lang="en-US" sz="1600" dirty="0" smtClean="0"/>
              <a:t>years</a:t>
            </a:r>
            <a:r>
              <a:rPr lang="en-US" sz="1600" dirty="0"/>
              <a:t>.</a:t>
            </a:r>
            <a:endParaRPr lang="en-IN" sz="1600" kern="1200" dirty="0"/>
          </a:p>
        </p:txBody>
      </p:sp>
    </p:spTree>
    <p:extLst>
      <p:ext uri="{BB962C8B-B14F-4D97-AF65-F5344CB8AC3E}">
        <p14:creationId xmlns:p14="http://schemas.microsoft.com/office/powerpoint/2010/main" val="2150302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546"/>
            <a:ext cx="10515600" cy="1325563"/>
          </a:xfrm>
        </p:spPr>
        <p:txBody>
          <a:bodyPr>
            <a:normAutofit/>
          </a:bodyPr>
          <a:lstStyle/>
          <a:p>
            <a:r>
              <a:rPr lang="en-US" sz="3200" b="1" u="sng" dirty="0">
                <a:solidFill>
                  <a:schemeClr val="accent5"/>
                </a:solidFill>
                <a:latin typeface="Bookman Old Style" panose="02050604050505020204" pitchFamily="18" charset="0"/>
              </a:rPr>
              <a:t>SEC 536(2) OF THE INCOME TAX ACT,2025</a:t>
            </a:r>
            <a:endParaRPr lang="en-IN" sz="3200" dirty="0"/>
          </a:p>
        </p:txBody>
      </p:sp>
      <p:grpSp>
        <p:nvGrpSpPr>
          <p:cNvPr id="3" name="Group 2"/>
          <p:cNvGrpSpPr/>
          <p:nvPr/>
        </p:nvGrpSpPr>
        <p:grpSpPr>
          <a:xfrm>
            <a:off x="631063" y="2978527"/>
            <a:ext cx="10722737" cy="3296076"/>
            <a:chOff x="631063" y="1458819"/>
            <a:chExt cx="10722737" cy="3296076"/>
          </a:xfrm>
        </p:grpSpPr>
        <p:sp>
          <p:nvSpPr>
            <p:cNvPr id="5" name="Freeform 4"/>
            <p:cNvSpPr/>
            <p:nvPr/>
          </p:nvSpPr>
          <p:spPr>
            <a:xfrm>
              <a:off x="631063" y="1690690"/>
              <a:ext cx="832167" cy="1303778"/>
            </a:xfrm>
            <a:custGeom>
              <a:avLst/>
              <a:gdLst>
                <a:gd name="connsiteX0" fmla="*/ 0 w 1675306"/>
                <a:gd name="connsiteY0" fmla="*/ 0 h 832166"/>
                <a:gd name="connsiteX1" fmla="*/ 1259223 w 1675306"/>
                <a:gd name="connsiteY1" fmla="*/ 0 h 832166"/>
                <a:gd name="connsiteX2" fmla="*/ 1675306 w 1675306"/>
                <a:gd name="connsiteY2" fmla="*/ 416083 h 832166"/>
                <a:gd name="connsiteX3" fmla="*/ 1259223 w 1675306"/>
                <a:gd name="connsiteY3" fmla="*/ 832166 h 832166"/>
                <a:gd name="connsiteX4" fmla="*/ 0 w 1675306"/>
                <a:gd name="connsiteY4" fmla="*/ 832166 h 832166"/>
                <a:gd name="connsiteX5" fmla="*/ 416083 w 1675306"/>
                <a:gd name="connsiteY5" fmla="*/ 416083 h 832166"/>
                <a:gd name="connsiteX6" fmla="*/ 0 w 1675306"/>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306" h="832166">
                  <a:moveTo>
                    <a:pt x="1675306" y="0"/>
                  </a:moveTo>
                  <a:lnTo>
                    <a:pt x="1675306" y="625487"/>
                  </a:lnTo>
                  <a:lnTo>
                    <a:pt x="837653" y="832166"/>
                  </a:lnTo>
                  <a:lnTo>
                    <a:pt x="0" y="625487"/>
                  </a:lnTo>
                  <a:lnTo>
                    <a:pt x="0" y="0"/>
                  </a:lnTo>
                  <a:lnTo>
                    <a:pt x="837653" y="206679"/>
                  </a:lnTo>
                  <a:lnTo>
                    <a:pt x="1675306"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605" tIns="430689" rIns="14605" bIns="430688" numCol="1" spcCol="1270" anchor="ctr" anchorCtr="0">
              <a:noAutofit/>
            </a:bodyPr>
            <a:lstStyle/>
            <a:p>
              <a:pPr lvl="0" algn="ctr" defTabSz="1022350">
                <a:lnSpc>
                  <a:spcPct val="90000"/>
                </a:lnSpc>
                <a:spcBef>
                  <a:spcPct val="0"/>
                </a:spcBef>
                <a:spcAft>
                  <a:spcPct val="35000"/>
                </a:spcAft>
              </a:pPr>
              <a:r>
                <a:rPr lang="en-US" sz="2100" kern="1200" dirty="0" smtClean="0"/>
                <a:t>536(p)</a:t>
              </a:r>
              <a:endParaRPr lang="en-IN" sz="2100" kern="1200" dirty="0"/>
            </a:p>
          </p:txBody>
        </p:sp>
        <p:sp>
          <p:nvSpPr>
            <p:cNvPr id="6" name="Freeform 5"/>
            <p:cNvSpPr/>
            <p:nvPr/>
          </p:nvSpPr>
          <p:spPr>
            <a:xfrm>
              <a:off x="1463231" y="1458819"/>
              <a:ext cx="9890569" cy="1416018"/>
            </a:xfrm>
            <a:custGeom>
              <a:avLst/>
              <a:gdLst>
                <a:gd name="connsiteX0" fmla="*/ 283058 w 1698313"/>
                <a:gd name="connsiteY0" fmla="*/ 0 h 9890568"/>
                <a:gd name="connsiteX1" fmla="*/ 1415255 w 1698313"/>
                <a:gd name="connsiteY1" fmla="*/ 0 h 9890568"/>
                <a:gd name="connsiteX2" fmla="*/ 1698313 w 1698313"/>
                <a:gd name="connsiteY2" fmla="*/ 283058 h 9890568"/>
                <a:gd name="connsiteX3" fmla="*/ 1698313 w 1698313"/>
                <a:gd name="connsiteY3" fmla="*/ 9890568 h 9890568"/>
                <a:gd name="connsiteX4" fmla="*/ 1698313 w 1698313"/>
                <a:gd name="connsiteY4" fmla="*/ 9890568 h 9890568"/>
                <a:gd name="connsiteX5" fmla="*/ 0 w 1698313"/>
                <a:gd name="connsiteY5" fmla="*/ 9890568 h 9890568"/>
                <a:gd name="connsiteX6" fmla="*/ 0 w 1698313"/>
                <a:gd name="connsiteY6" fmla="*/ 9890568 h 9890568"/>
                <a:gd name="connsiteX7" fmla="*/ 0 w 1698313"/>
                <a:gd name="connsiteY7" fmla="*/ 283058 h 9890568"/>
                <a:gd name="connsiteX8" fmla="*/ 283058 w 1698313"/>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313" h="9890568">
                  <a:moveTo>
                    <a:pt x="1698313" y="1648464"/>
                  </a:moveTo>
                  <a:lnTo>
                    <a:pt x="1698313" y="8242104"/>
                  </a:lnTo>
                  <a:cubicBezTo>
                    <a:pt x="1698313" y="9152526"/>
                    <a:pt x="1676552" y="9890565"/>
                    <a:pt x="1649709" y="9890565"/>
                  </a:cubicBezTo>
                  <a:lnTo>
                    <a:pt x="0" y="9890565"/>
                  </a:lnTo>
                  <a:lnTo>
                    <a:pt x="0" y="9890565"/>
                  </a:lnTo>
                  <a:lnTo>
                    <a:pt x="0" y="3"/>
                  </a:lnTo>
                  <a:lnTo>
                    <a:pt x="0" y="3"/>
                  </a:lnTo>
                  <a:lnTo>
                    <a:pt x="1649709" y="3"/>
                  </a:lnTo>
                  <a:cubicBezTo>
                    <a:pt x="1676552" y="3"/>
                    <a:pt x="1698313" y="738042"/>
                    <a:pt x="1698313" y="1648464"/>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89255" rIns="89255" bIns="89256" numCol="1" spcCol="1270" anchor="ctr" anchorCtr="0">
              <a:noAutofit/>
            </a:bodyPr>
            <a:lstStyle/>
            <a:p>
              <a:pPr marL="90488" indent="-90488" algn="just">
                <a:buFont typeface="Arial" panose="020B0604020202020204" pitchFamily="34" charset="0"/>
                <a:buChar char="•"/>
              </a:pPr>
              <a:r>
                <a:rPr lang="en-US" b="1" u="sng" dirty="0"/>
                <a:t>any set off of accumulated loss or unabsorbed depreciation </a:t>
              </a:r>
              <a:r>
                <a:rPr lang="en-US" dirty="0"/>
                <a:t>allowed in any tax year beginning before the 1st April, 2026 to the successor co-operative bank, in accordance with the provisions of </a:t>
              </a:r>
              <a:r>
                <a:rPr lang="en-US" dirty="0" smtClean="0"/>
                <a:t>section </a:t>
              </a:r>
              <a:r>
                <a:rPr lang="en-US" dirty="0"/>
                <a:t>72AB of the repealed Income-tax Act, shall be deemed to be the income of the successor co-operative bank chargeable to tax under this Act for the year in which any of the conditions specified in that section are not complied </a:t>
              </a:r>
              <a:r>
                <a:rPr lang="en-US" dirty="0" smtClean="0"/>
                <a:t>with.</a:t>
              </a:r>
              <a:endParaRPr lang="en-IN" dirty="0"/>
            </a:p>
          </p:txBody>
        </p:sp>
        <p:sp>
          <p:nvSpPr>
            <p:cNvPr id="7" name="Freeform 6"/>
            <p:cNvSpPr/>
            <p:nvPr/>
          </p:nvSpPr>
          <p:spPr>
            <a:xfrm>
              <a:off x="631065" y="3348507"/>
              <a:ext cx="832165" cy="1159099"/>
            </a:xfrm>
            <a:custGeom>
              <a:avLst/>
              <a:gdLst>
                <a:gd name="connsiteX0" fmla="*/ 0 w 1589640"/>
                <a:gd name="connsiteY0" fmla="*/ 0 h 832166"/>
                <a:gd name="connsiteX1" fmla="*/ 1173557 w 1589640"/>
                <a:gd name="connsiteY1" fmla="*/ 0 h 832166"/>
                <a:gd name="connsiteX2" fmla="*/ 1589640 w 1589640"/>
                <a:gd name="connsiteY2" fmla="*/ 416083 h 832166"/>
                <a:gd name="connsiteX3" fmla="*/ 1173557 w 1589640"/>
                <a:gd name="connsiteY3" fmla="*/ 832166 h 832166"/>
                <a:gd name="connsiteX4" fmla="*/ 0 w 1589640"/>
                <a:gd name="connsiteY4" fmla="*/ 832166 h 832166"/>
                <a:gd name="connsiteX5" fmla="*/ 416083 w 1589640"/>
                <a:gd name="connsiteY5" fmla="*/ 416083 h 832166"/>
                <a:gd name="connsiteX6" fmla="*/ 0 w 1589640"/>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640" h="832166">
                  <a:moveTo>
                    <a:pt x="1589640" y="0"/>
                  </a:moveTo>
                  <a:lnTo>
                    <a:pt x="1589640" y="614349"/>
                  </a:lnTo>
                  <a:lnTo>
                    <a:pt x="794820" y="832166"/>
                  </a:lnTo>
                  <a:lnTo>
                    <a:pt x="0" y="614349"/>
                  </a:lnTo>
                  <a:lnTo>
                    <a:pt x="0" y="0"/>
                  </a:lnTo>
                  <a:lnTo>
                    <a:pt x="794820" y="217817"/>
                  </a:lnTo>
                  <a:lnTo>
                    <a:pt x="1589640" y="0"/>
                  </a:lnTo>
                  <a:close/>
                </a:path>
              </a:pathLst>
            </a:custGeom>
          </p:spPr>
          <p:style>
            <a:lnRef idx="2">
              <a:schemeClr val="accent5">
                <a:hueOff val="553124"/>
                <a:satOff val="6280"/>
                <a:lumOff val="5686"/>
                <a:alphaOff val="0"/>
              </a:schemeClr>
            </a:lnRef>
            <a:fillRef idx="1">
              <a:schemeClr val="accent5">
                <a:hueOff val="553124"/>
                <a:satOff val="6280"/>
                <a:lumOff val="5686"/>
                <a:alphaOff val="0"/>
              </a:schemeClr>
            </a:fillRef>
            <a:effectRef idx="0">
              <a:schemeClr val="accent5">
                <a:hueOff val="553124"/>
                <a:satOff val="6280"/>
                <a:lumOff val="5686"/>
                <a:alphaOff val="0"/>
              </a:schemeClr>
            </a:effectRef>
            <a:fontRef idx="minor">
              <a:schemeClr val="lt1"/>
            </a:fontRef>
          </p:style>
          <p:txBody>
            <a:bodyPr spcFirstLastPara="0" vert="horz" wrap="square" lIns="14605" tIns="430688" rIns="14605" bIns="430688" numCol="1" spcCol="1270" anchor="ctr" anchorCtr="0">
              <a:noAutofit/>
            </a:bodyPr>
            <a:lstStyle/>
            <a:p>
              <a:pPr lvl="0" algn="ctr" defTabSz="1022350">
                <a:lnSpc>
                  <a:spcPct val="90000"/>
                </a:lnSpc>
                <a:spcBef>
                  <a:spcPct val="0"/>
                </a:spcBef>
                <a:spcAft>
                  <a:spcPct val="35000"/>
                </a:spcAft>
              </a:pPr>
              <a:r>
                <a:rPr lang="en-US" sz="2300" kern="1200" dirty="0" smtClean="0"/>
                <a:t>536(q)</a:t>
              </a:r>
              <a:endParaRPr lang="en-IN" sz="2300" kern="1200" dirty="0"/>
            </a:p>
          </p:txBody>
        </p:sp>
        <p:sp>
          <p:nvSpPr>
            <p:cNvPr id="8" name="Freeform 7"/>
            <p:cNvSpPr/>
            <p:nvPr/>
          </p:nvSpPr>
          <p:spPr>
            <a:xfrm>
              <a:off x="1463231" y="3057001"/>
              <a:ext cx="9890569" cy="1697894"/>
            </a:xfrm>
            <a:custGeom>
              <a:avLst/>
              <a:gdLst>
                <a:gd name="connsiteX0" fmla="*/ 370401 w 2222361"/>
                <a:gd name="connsiteY0" fmla="*/ 0 h 9890568"/>
                <a:gd name="connsiteX1" fmla="*/ 1851960 w 2222361"/>
                <a:gd name="connsiteY1" fmla="*/ 0 h 9890568"/>
                <a:gd name="connsiteX2" fmla="*/ 2222361 w 2222361"/>
                <a:gd name="connsiteY2" fmla="*/ 370401 h 9890568"/>
                <a:gd name="connsiteX3" fmla="*/ 2222361 w 2222361"/>
                <a:gd name="connsiteY3" fmla="*/ 9890568 h 9890568"/>
                <a:gd name="connsiteX4" fmla="*/ 2222361 w 2222361"/>
                <a:gd name="connsiteY4" fmla="*/ 9890568 h 9890568"/>
                <a:gd name="connsiteX5" fmla="*/ 0 w 2222361"/>
                <a:gd name="connsiteY5" fmla="*/ 9890568 h 9890568"/>
                <a:gd name="connsiteX6" fmla="*/ 0 w 2222361"/>
                <a:gd name="connsiteY6" fmla="*/ 9890568 h 9890568"/>
                <a:gd name="connsiteX7" fmla="*/ 0 w 2222361"/>
                <a:gd name="connsiteY7" fmla="*/ 370401 h 9890568"/>
                <a:gd name="connsiteX8" fmla="*/ 370401 w 2222361"/>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361" h="9890568">
                  <a:moveTo>
                    <a:pt x="2222361" y="1648463"/>
                  </a:moveTo>
                  <a:lnTo>
                    <a:pt x="2222361" y="8242105"/>
                  </a:lnTo>
                  <a:cubicBezTo>
                    <a:pt x="2222361" y="9152526"/>
                    <a:pt x="2185099" y="9890566"/>
                    <a:pt x="2139134" y="9890566"/>
                  </a:cubicBezTo>
                  <a:lnTo>
                    <a:pt x="0" y="9890566"/>
                  </a:lnTo>
                  <a:lnTo>
                    <a:pt x="0" y="9890566"/>
                  </a:lnTo>
                  <a:lnTo>
                    <a:pt x="0" y="2"/>
                  </a:lnTo>
                  <a:lnTo>
                    <a:pt x="0" y="2"/>
                  </a:lnTo>
                  <a:lnTo>
                    <a:pt x="2139134" y="2"/>
                  </a:lnTo>
                  <a:cubicBezTo>
                    <a:pt x="2185099" y="2"/>
                    <a:pt x="2222361" y="738042"/>
                    <a:pt x="2222361" y="1648463"/>
                  </a:cubicBezTo>
                  <a:close/>
                </a:path>
              </a:pathLst>
            </a:custGeom>
          </p:spPr>
          <p:style>
            <a:lnRef idx="2">
              <a:schemeClr val="accent5">
                <a:hueOff val="553124"/>
                <a:satOff val="6280"/>
                <a:lumOff val="5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117377" rIns="117377" bIns="117378" numCol="1" spcCol="1270" anchor="ctr" anchorCtr="0">
              <a:noAutofit/>
            </a:bodyPr>
            <a:lstStyle/>
            <a:p>
              <a:pPr marL="90488" indent="-90488" algn="just">
                <a:buFont typeface="Arial" panose="020B0604020202020204" pitchFamily="34" charset="0"/>
                <a:buChar char="•"/>
              </a:pPr>
              <a:r>
                <a:rPr lang="en-US" sz="1600" b="1" u="sng" dirty="0"/>
                <a:t>any amount of profits or gains arising out of transfer of capital asset not charged under the head “capital gains” </a:t>
              </a:r>
              <a:r>
                <a:rPr lang="en-US" sz="1600" dirty="0"/>
                <a:t>by virtue of the provisions contained in </a:t>
              </a:r>
              <a:r>
                <a:rPr lang="en-US" sz="1600" dirty="0" smtClean="0"/>
                <a:t>section </a:t>
              </a:r>
              <a:r>
                <a:rPr lang="en-US" sz="1600" dirty="0"/>
                <a:t>47(</a:t>
              </a:r>
              <a:r>
                <a:rPr lang="en-US" sz="1600" i="1" dirty="0"/>
                <a:t>iv</a:t>
              </a:r>
              <a:r>
                <a:rPr lang="en-US" sz="1600" dirty="0"/>
                <a:t>), (</a:t>
              </a:r>
              <a:r>
                <a:rPr lang="en-US" sz="1600" i="1" dirty="0"/>
                <a:t>v</a:t>
              </a:r>
              <a:r>
                <a:rPr lang="en-US" sz="1600" dirty="0"/>
                <a:t>), (</a:t>
              </a:r>
              <a:r>
                <a:rPr lang="en-US" sz="1600" i="1" dirty="0"/>
                <a:t>xiii</a:t>
              </a:r>
              <a:r>
                <a:rPr lang="en-US" sz="1600" dirty="0"/>
                <a:t>), (</a:t>
              </a:r>
              <a:r>
                <a:rPr lang="en-US" sz="1600" i="1" dirty="0" err="1"/>
                <a:t>xiiib</a:t>
              </a:r>
              <a:r>
                <a:rPr lang="en-US" sz="1600" dirty="0"/>
                <a:t>) or (</a:t>
              </a:r>
              <a:r>
                <a:rPr lang="en-US" sz="1600" i="1" dirty="0"/>
                <a:t>xiv</a:t>
              </a:r>
              <a:r>
                <a:rPr lang="en-US" sz="1600" dirty="0"/>
                <a:t>) of the repealed Income-tax Act in any tax year beginning before the 1st April, 2026 shall be deemed to be the income chargeable under the head “Capital gains” under this Act, for the tax year— (</a:t>
              </a:r>
              <a:r>
                <a:rPr lang="en-US" sz="1600" i="1" dirty="0"/>
                <a:t>A</a:t>
              </a:r>
              <a:r>
                <a:rPr lang="en-US" sz="1600" dirty="0"/>
                <a:t>) in which the transfer took place if any of the conditions laid down in </a:t>
              </a:r>
              <a:r>
                <a:rPr lang="en-US" sz="1600" dirty="0" smtClean="0"/>
                <a:t>section </a:t>
              </a:r>
              <a:r>
                <a:rPr lang="en-US" sz="1600" dirty="0"/>
                <a:t>47A(1)(</a:t>
              </a:r>
              <a:r>
                <a:rPr lang="en-US" sz="1600" i="1" dirty="0" err="1"/>
                <a:t>i</a:t>
              </a:r>
              <a:r>
                <a:rPr lang="en-US" sz="1600" dirty="0"/>
                <a:t>) or (</a:t>
              </a:r>
              <a:r>
                <a:rPr lang="en-US" sz="1600" i="1" dirty="0"/>
                <a:t>ii</a:t>
              </a:r>
              <a:r>
                <a:rPr lang="en-US" sz="1600" dirty="0"/>
                <a:t>) of the repealed Income-tax Act are satisfied; or (</a:t>
              </a:r>
              <a:r>
                <a:rPr lang="en-US" sz="1600" i="1" dirty="0"/>
                <a:t>B</a:t>
              </a:r>
              <a:r>
                <a:rPr lang="en-US" sz="1600" dirty="0"/>
                <a:t>) in which any of the conditions laid down in </a:t>
              </a:r>
              <a:r>
                <a:rPr lang="en-US" sz="1600" dirty="0" smtClean="0"/>
                <a:t>section </a:t>
              </a:r>
              <a:r>
                <a:rPr lang="en-US" sz="1600" dirty="0"/>
                <a:t>47(</a:t>
              </a:r>
              <a:r>
                <a:rPr lang="en-US" sz="1600" i="1" dirty="0"/>
                <a:t>xiii</a:t>
              </a:r>
              <a:r>
                <a:rPr lang="en-US" sz="1600" dirty="0"/>
                <a:t>), (</a:t>
              </a:r>
              <a:r>
                <a:rPr lang="en-US" sz="1600" i="1" dirty="0" err="1"/>
                <a:t>xiiib</a:t>
              </a:r>
              <a:r>
                <a:rPr lang="en-US" sz="1600" dirty="0"/>
                <a:t>) or (</a:t>
              </a:r>
              <a:r>
                <a:rPr lang="en-US" sz="1600" i="1" dirty="0"/>
                <a:t>xiv</a:t>
              </a:r>
              <a:r>
                <a:rPr lang="en-US" sz="1600" dirty="0"/>
                <a:t>) of the repealed Income-tax Act are not complied with, as the case may be </a:t>
              </a:r>
              <a:r>
                <a:rPr lang="en-US" sz="1500" dirty="0" smtClean="0"/>
                <a:t>.</a:t>
              </a:r>
              <a:endParaRPr lang="en-IN" sz="1500" kern="1200" dirty="0" smtClean="0"/>
            </a:p>
          </p:txBody>
        </p:sp>
      </p:grpSp>
      <p:sp>
        <p:nvSpPr>
          <p:cNvPr id="11" name="Freeform 10"/>
          <p:cNvSpPr/>
          <p:nvPr/>
        </p:nvSpPr>
        <p:spPr>
          <a:xfrm>
            <a:off x="631063" y="1386907"/>
            <a:ext cx="832166" cy="1230060"/>
          </a:xfrm>
          <a:custGeom>
            <a:avLst/>
            <a:gdLst>
              <a:gd name="connsiteX0" fmla="*/ 0 w 1188809"/>
              <a:gd name="connsiteY0" fmla="*/ 0 h 832166"/>
              <a:gd name="connsiteX1" fmla="*/ 772726 w 1188809"/>
              <a:gd name="connsiteY1" fmla="*/ 0 h 832166"/>
              <a:gd name="connsiteX2" fmla="*/ 1188809 w 1188809"/>
              <a:gd name="connsiteY2" fmla="*/ 416083 h 832166"/>
              <a:gd name="connsiteX3" fmla="*/ 772726 w 1188809"/>
              <a:gd name="connsiteY3" fmla="*/ 832166 h 832166"/>
              <a:gd name="connsiteX4" fmla="*/ 0 w 1188809"/>
              <a:gd name="connsiteY4" fmla="*/ 832166 h 832166"/>
              <a:gd name="connsiteX5" fmla="*/ 416083 w 1188809"/>
              <a:gd name="connsiteY5" fmla="*/ 416083 h 832166"/>
              <a:gd name="connsiteX6" fmla="*/ 0 w 1188809"/>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809" h="832166">
                <a:moveTo>
                  <a:pt x="1188808" y="0"/>
                </a:moveTo>
                <a:lnTo>
                  <a:pt x="1188808" y="540908"/>
                </a:lnTo>
                <a:lnTo>
                  <a:pt x="594405" y="832166"/>
                </a:lnTo>
                <a:lnTo>
                  <a:pt x="1" y="540908"/>
                </a:lnTo>
                <a:lnTo>
                  <a:pt x="1" y="0"/>
                </a:lnTo>
                <a:lnTo>
                  <a:pt x="594405" y="291258"/>
                </a:lnTo>
                <a:lnTo>
                  <a:pt x="1188808" y="0"/>
                </a:lnTo>
                <a:close/>
              </a:path>
            </a:pathLst>
          </a:custGeom>
        </p:spPr>
        <p:style>
          <a:lnRef idx="2">
            <a:schemeClr val="accent5">
              <a:hueOff val="1106248"/>
              <a:satOff val="12561"/>
              <a:lumOff val="11372"/>
              <a:alphaOff val="0"/>
            </a:schemeClr>
          </a:lnRef>
          <a:fillRef idx="1">
            <a:schemeClr val="accent5">
              <a:hueOff val="1106248"/>
              <a:satOff val="12561"/>
              <a:lumOff val="11372"/>
              <a:alphaOff val="0"/>
            </a:schemeClr>
          </a:fillRef>
          <a:effectRef idx="0">
            <a:schemeClr val="accent5">
              <a:hueOff val="1106248"/>
              <a:satOff val="12561"/>
              <a:lumOff val="11372"/>
              <a:alphaOff val="0"/>
            </a:schemeClr>
          </a:effectRef>
          <a:fontRef idx="minor">
            <a:schemeClr val="lt1"/>
          </a:fontRef>
        </p:style>
        <p:txBody>
          <a:bodyPr spcFirstLastPara="0" vert="horz" wrap="square" lIns="14606" tIns="430688" rIns="14605" bIns="430689" numCol="1" spcCol="1270" anchor="ctr" anchorCtr="0">
            <a:noAutofit/>
          </a:bodyPr>
          <a:lstStyle/>
          <a:p>
            <a:pPr lvl="0" algn="ctr" defTabSz="1022350">
              <a:lnSpc>
                <a:spcPct val="90000"/>
              </a:lnSpc>
              <a:spcBef>
                <a:spcPct val="0"/>
              </a:spcBef>
              <a:spcAft>
                <a:spcPct val="35000"/>
              </a:spcAft>
            </a:pPr>
            <a:r>
              <a:rPr lang="en-US" sz="2300" kern="1200" dirty="0" smtClean="0"/>
              <a:t>536(</a:t>
            </a:r>
            <a:r>
              <a:rPr lang="en-US" sz="2300" dirty="0" smtClean="0"/>
              <a:t>o</a:t>
            </a:r>
            <a:r>
              <a:rPr lang="en-US" sz="2300" kern="1200" dirty="0" smtClean="0"/>
              <a:t>)</a:t>
            </a:r>
            <a:endParaRPr lang="en-IN" sz="2300" kern="1200" dirty="0"/>
          </a:p>
        </p:txBody>
      </p:sp>
      <p:sp>
        <p:nvSpPr>
          <p:cNvPr id="12" name="Freeform 11"/>
          <p:cNvSpPr/>
          <p:nvPr/>
        </p:nvSpPr>
        <p:spPr>
          <a:xfrm rot="10800000" flipH="1" flipV="1">
            <a:off x="1463230" y="1222218"/>
            <a:ext cx="9890569" cy="1640373"/>
          </a:xfrm>
          <a:custGeom>
            <a:avLst/>
            <a:gdLst>
              <a:gd name="connsiteX0" fmla="*/ 120227 w 721347"/>
              <a:gd name="connsiteY0" fmla="*/ 0 h 9890568"/>
              <a:gd name="connsiteX1" fmla="*/ 601120 w 721347"/>
              <a:gd name="connsiteY1" fmla="*/ 0 h 9890568"/>
              <a:gd name="connsiteX2" fmla="*/ 721347 w 721347"/>
              <a:gd name="connsiteY2" fmla="*/ 120227 h 9890568"/>
              <a:gd name="connsiteX3" fmla="*/ 721347 w 721347"/>
              <a:gd name="connsiteY3" fmla="*/ 9890568 h 9890568"/>
              <a:gd name="connsiteX4" fmla="*/ 721347 w 721347"/>
              <a:gd name="connsiteY4" fmla="*/ 9890568 h 9890568"/>
              <a:gd name="connsiteX5" fmla="*/ 0 w 721347"/>
              <a:gd name="connsiteY5" fmla="*/ 9890568 h 9890568"/>
              <a:gd name="connsiteX6" fmla="*/ 0 w 721347"/>
              <a:gd name="connsiteY6" fmla="*/ 9890568 h 9890568"/>
              <a:gd name="connsiteX7" fmla="*/ 0 w 721347"/>
              <a:gd name="connsiteY7" fmla="*/ 120227 h 9890568"/>
              <a:gd name="connsiteX8" fmla="*/ 120227 w 721347"/>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47" h="9890568">
                <a:moveTo>
                  <a:pt x="721347" y="1648467"/>
                </a:moveTo>
                <a:lnTo>
                  <a:pt x="721347" y="8242101"/>
                </a:lnTo>
                <a:cubicBezTo>
                  <a:pt x="721347" y="9152527"/>
                  <a:pt x="717421" y="9890561"/>
                  <a:pt x="712578" y="9890561"/>
                </a:cubicBezTo>
                <a:lnTo>
                  <a:pt x="0" y="9890561"/>
                </a:lnTo>
                <a:lnTo>
                  <a:pt x="0" y="9890561"/>
                </a:lnTo>
                <a:lnTo>
                  <a:pt x="0" y="7"/>
                </a:lnTo>
                <a:lnTo>
                  <a:pt x="0" y="7"/>
                </a:lnTo>
                <a:lnTo>
                  <a:pt x="712578" y="7"/>
                </a:lnTo>
                <a:cubicBezTo>
                  <a:pt x="717421" y="7"/>
                  <a:pt x="721347" y="738041"/>
                  <a:pt x="721347" y="1648467"/>
                </a:cubicBezTo>
                <a:close/>
              </a:path>
            </a:pathLst>
          </a:custGeom>
        </p:spPr>
        <p:style>
          <a:lnRef idx="2">
            <a:schemeClr val="accent5">
              <a:hueOff val="1106248"/>
              <a:satOff val="12561"/>
              <a:lumOff val="1137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19" tIns="41563" rIns="41565" bIns="41563" numCol="1" spcCol="1270" anchor="ctr" anchorCtr="0">
            <a:noAutofit/>
          </a:bodyPr>
          <a:lstStyle/>
          <a:p>
            <a:pPr marL="90488" indent="-90488" algn="just">
              <a:buFont typeface="Arial" panose="020B0604020202020204" pitchFamily="34" charset="0"/>
              <a:buChar char="•"/>
            </a:pPr>
            <a:r>
              <a:rPr lang="en-US" sz="1600" b="1" u="sng" dirty="0"/>
              <a:t>any set off of loss or allowance for depreciation </a:t>
            </a:r>
            <a:r>
              <a:rPr lang="en-US" sz="1600" dirty="0"/>
              <a:t>made in any tax year beginning before the 1st April, 2026 in the hands of the amalgamated company, successor company or the successor limited liability partnership, in accordance with the provisions of </a:t>
            </a:r>
            <a:r>
              <a:rPr lang="en-US" sz="1600" dirty="0" smtClean="0"/>
              <a:t>section </a:t>
            </a:r>
            <a:r>
              <a:rPr lang="en-US" sz="1600" dirty="0"/>
              <a:t>72A of the repealed Income-tax Act, shall be deemed to be the income of the amalgamated company, successor company or the successor limited liability partnership, as the case may be, chargeable to tax under this Act for the year in which any of the conditions specified in that section are not complied </a:t>
            </a:r>
            <a:r>
              <a:rPr lang="en-US" sz="1600" dirty="0" smtClean="0"/>
              <a:t>with.</a:t>
            </a:r>
            <a:endParaRPr lang="en-IN" sz="1600" kern="1200" dirty="0"/>
          </a:p>
        </p:txBody>
      </p:sp>
    </p:spTree>
    <p:extLst>
      <p:ext uri="{BB962C8B-B14F-4D97-AF65-F5344CB8AC3E}">
        <p14:creationId xmlns:p14="http://schemas.microsoft.com/office/powerpoint/2010/main" val="253366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344"/>
            <a:ext cx="10515600" cy="1325563"/>
          </a:xfrm>
        </p:spPr>
        <p:txBody>
          <a:bodyPr>
            <a:normAutofit/>
          </a:bodyPr>
          <a:lstStyle/>
          <a:p>
            <a:r>
              <a:rPr lang="en-US" sz="3200" b="1" u="sng" dirty="0">
                <a:solidFill>
                  <a:schemeClr val="accent5"/>
                </a:solidFill>
                <a:latin typeface="Bookman Old Style" panose="02050604050505020204" pitchFamily="18" charset="0"/>
              </a:rPr>
              <a:t>SEC 536(2) OF THE INCOME TAX ACT,2025</a:t>
            </a:r>
            <a:endParaRPr lang="en-IN" sz="3200" dirty="0"/>
          </a:p>
        </p:txBody>
      </p:sp>
      <p:grpSp>
        <p:nvGrpSpPr>
          <p:cNvPr id="3" name="Group 2"/>
          <p:cNvGrpSpPr/>
          <p:nvPr/>
        </p:nvGrpSpPr>
        <p:grpSpPr>
          <a:xfrm>
            <a:off x="734631" y="3661105"/>
            <a:ext cx="10722737" cy="2314692"/>
            <a:chOff x="631063" y="1458819"/>
            <a:chExt cx="10722737" cy="1602251"/>
          </a:xfrm>
        </p:grpSpPr>
        <p:sp>
          <p:nvSpPr>
            <p:cNvPr id="5" name="Freeform 4"/>
            <p:cNvSpPr/>
            <p:nvPr/>
          </p:nvSpPr>
          <p:spPr>
            <a:xfrm>
              <a:off x="631063" y="1690690"/>
              <a:ext cx="832167" cy="1303778"/>
            </a:xfrm>
            <a:custGeom>
              <a:avLst/>
              <a:gdLst>
                <a:gd name="connsiteX0" fmla="*/ 0 w 1675306"/>
                <a:gd name="connsiteY0" fmla="*/ 0 h 832166"/>
                <a:gd name="connsiteX1" fmla="*/ 1259223 w 1675306"/>
                <a:gd name="connsiteY1" fmla="*/ 0 h 832166"/>
                <a:gd name="connsiteX2" fmla="*/ 1675306 w 1675306"/>
                <a:gd name="connsiteY2" fmla="*/ 416083 h 832166"/>
                <a:gd name="connsiteX3" fmla="*/ 1259223 w 1675306"/>
                <a:gd name="connsiteY3" fmla="*/ 832166 h 832166"/>
                <a:gd name="connsiteX4" fmla="*/ 0 w 1675306"/>
                <a:gd name="connsiteY4" fmla="*/ 832166 h 832166"/>
                <a:gd name="connsiteX5" fmla="*/ 416083 w 1675306"/>
                <a:gd name="connsiteY5" fmla="*/ 416083 h 832166"/>
                <a:gd name="connsiteX6" fmla="*/ 0 w 1675306"/>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306" h="832166">
                  <a:moveTo>
                    <a:pt x="1675306" y="0"/>
                  </a:moveTo>
                  <a:lnTo>
                    <a:pt x="1675306" y="625487"/>
                  </a:lnTo>
                  <a:lnTo>
                    <a:pt x="837653" y="832166"/>
                  </a:lnTo>
                  <a:lnTo>
                    <a:pt x="0" y="625487"/>
                  </a:lnTo>
                  <a:lnTo>
                    <a:pt x="0" y="0"/>
                  </a:lnTo>
                  <a:lnTo>
                    <a:pt x="837653" y="206679"/>
                  </a:lnTo>
                  <a:lnTo>
                    <a:pt x="1675306"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605" tIns="430689" rIns="14605" bIns="430688" numCol="1" spcCol="1270" anchor="ctr" anchorCtr="0">
              <a:noAutofit/>
            </a:bodyPr>
            <a:lstStyle/>
            <a:p>
              <a:pPr lvl="0" algn="ctr" defTabSz="1022350">
                <a:lnSpc>
                  <a:spcPct val="90000"/>
                </a:lnSpc>
                <a:spcBef>
                  <a:spcPct val="0"/>
                </a:spcBef>
                <a:spcAft>
                  <a:spcPct val="35000"/>
                </a:spcAft>
              </a:pPr>
              <a:r>
                <a:rPr lang="en-US" sz="2100" kern="1200" dirty="0" smtClean="0"/>
                <a:t>536(s)</a:t>
              </a:r>
              <a:endParaRPr lang="en-IN" sz="2100" kern="1200" dirty="0"/>
            </a:p>
          </p:txBody>
        </p:sp>
        <p:sp>
          <p:nvSpPr>
            <p:cNvPr id="6" name="Freeform 5"/>
            <p:cNvSpPr/>
            <p:nvPr/>
          </p:nvSpPr>
          <p:spPr>
            <a:xfrm>
              <a:off x="1463231" y="1458819"/>
              <a:ext cx="9890569" cy="1602251"/>
            </a:xfrm>
            <a:custGeom>
              <a:avLst/>
              <a:gdLst>
                <a:gd name="connsiteX0" fmla="*/ 283058 w 1698313"/>
                <a:gd name="connsiteY0" fmla="*/ 0 h 9890568"/>
                <a:gd name="connsiteX1" fmla="*/ 1415255 w 1698313"/>
                <a:gd name="connsiteY1" fmla="*/ 0 h 9890568"/>
                <a:gd name="connsiteX2" fmla="*/ 1698313 w 1698313"/>
                <a:gd name="connsiteY2" fmla="*/ 283058 h 9890568"/>
                <a:gd name="connsiteX3" fmla="*/ 1698313 w 1698313"/>
                <a:gd name="connsiteY3" fmla="*/ 9890568 h 9890568"/>
                <a:gd name="connsiteX4" fmla="*/ 1698313 w 1698313"/>
                <a:gd name="connsiteY4" fmla="*/ 9890568 h 9890568"/>
                <a:gd name="connsiteX5" fmla="*/ 0 w 1698313"/>
                <a:gd name="connsiteY5" fmla="*/ 9890568 h 9890568"/>
                <a:gd name="connsiteX6" fmla="*/ 0 w 1698313"/>
                <a:gd name="connsiteY6" fmla="*/ 9890568 h 9890568"/>
                <a:gd name="connsiteX7" fmla="*/ 0 w 1698313"/>
                <a:gd name="connsiteY7" fmla="*/ 283058 h 9890568"/>
                <a:gd name="connsiteX8" fmla="*/ 283058 w 1698313"/>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313" h="9890568">
                  <a:moveTo>
                    <a:pt x="1698313" y="1648464"/>
                  </a:moveTo>
                  <a:lnTo>
                    <a:pt x="1698313" y="8242104"/>
                  </a:lnTo>
                  <a:cubicBezTo>
                    <a:pt x="1698313" y="9152526"/>
                    <a:pt x="1676552" y="9890565"/>
                    <a:pt x="1649709" y="9890565"/>
                  </a:cubicBezTo>
                  <a:lnTo>
                    <a:pt x="0" y="9890565"/>
                  </a:lnTo>
                  <a:lnTo>
                    <a:pt x="0" y="9890565"/>
                  </a:lnTo>
                  <a:lnTo>
                    <a:pt x="0" y="3"/>
                  </a:lnTo>
                  <a:lnTo>
                    <a:pt x="0" y="3"/>
                  </a:lnTo>
                  <a:lnTo>
                    <a:pt x="1649709" y="3"/>
                  </a:lnTo>
                  <a:cubicBezTo>
                    <a:pt x="1676552" y="3"/>
                    <a:pt x="1698313" y="738042"/>
                    <a:pt x="1698313" y="1648464"/>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89255" rIns="89255" bIns="89256" numCol="1" spcCol="1270" anchor="ctr" anchorCtr="0">
              <a:noAutofit/>
            </a:bodyPr>
            <a:lstStyle/>
            <a:p>
              <a:pPr marL="90488" indent="-90488" algn="just">
                <a:buFont typeface="Arial" panose="020B0604020202020204" pitchFamily="34" charset="0"/>
                <a:buChar char="•"/>
              </a:pPr>
              <a:r>
                <a:rPr lang="en-US" dirty="0"/>
                <a:t>the </a:t>
              </a:r>
              <a:r>
                <a:rPr lang="en-US" b="1" u="sng" dirty="0"/>
                <a:t>deduction referred to in sections 35ABA, 35ABB, 35D, 35DD, 35DDA, </a:t>
              </a:r>
              <a:r>
                <a:rPr lang="en-US" b="1" u="sng" dirty="0" smtClean="0"/>
                <a:t>35E or the first proviso to section 36(1)(</a:t>
              </a:r>
              <a:r>
                <a:rPr lang="en-US" b="1" i="1" u="sng" dirty="0" smtClean="0"/>
                <a:t>ix</a:t>
              </a:r>
              <a:r>
                <a:rPr lang="en-US" b="1" u="sng" dirty="0" smtClean="0"/>
                <a:t>) </a:t>
              </a:r>
              <a:r>
                <a:rPr lang="en-US" dirty="0" smtClean="0"/>
                <a:t>of </a:t>
              </a:r>
              <a:r>
                <a:rPr lang="en-US" dirty="0"/>
                <a:t>the repealed Income-tax Act, shall, on fulfilment of the conditions mentioned in the said provisions, continue to be allowed under this Act for tax year beginning on or after the 1st April, 2026 had the Income-tax Act, 1961 not been repealed and such deduction shall be added to the amount of deferred revenue expenditure allowance referred to corresponding provisions of this Act for the tax year beginning on or after the 1st April, 2026 and deemed to be part of that allowance, or if there is no such allowance for a tax year, be deemed to be that allowance for that tax year </a:t>
              </a:r>
              <a:r>
                <a:rPr lang="en-US" dirty="0" smtClean="0"/>
                <a:t>.</a:t>
              </a:r>
              <a:endParaRPr lang="en-IN" dirty="0"/>
            </a:p>
          </p:txBody>
        </p:sp>
      </p:grpSp>
      <p:sp>
        <p:nvSpPr>
          <p:cNvPr id="9" name="Freeform 8"/>
          <p:cNvSpPr/>
          <p:nvPr/>
        </p:nvSpPr>
        <p:spPr>
          <a:xfrm>
            <a:off x="752004" y="1780668"/>
            <a:ext cx="832166" cy="1230060"/>
          </a:xfrm>
          <a:custGeom>
            <a:avLst/>
            <a:gdLst>
              <a:gd name="connsiteX0" fmla="*/ 0 w 1188809"/>
              <a:gd name="connsiteY0" fmla="*/ 0 h 832166"/>
              <a:gd name="connsiteX1" fmla="*/ 772726 w 1188809"/>
              <a:gd name="connsiteY1" fmla="*/ 0 h 832166"/>
              <a:gd name="connsiteX2" fmla="*/ 1188809 w 1188809"/>
              <a:gd name="connsiteY2" fmla="*/ 416083 h 832166"/>
              <a:gd name="connsiteX3" fmla="*/ 772726 w 1188809"/>
              <a:gd name="connsiteY3" fmla="*/ 832166 h 832166"/>
              <a:gd name="connsiteX4" fmla="*/ 0 w 1188809"/>
              <a:gd name="connsiteY4" fmla="*/ 832166 h 832166"/>
              <a:gd name="connsiteX5" fmla="*/ 416083 w 1188809"/>
              <a:gd name="connsiteY5" fmla="*/ 416083 h 832166"/>
              <a:gd name="connsiteX6" fmla="*/ 0 w 1188809"/>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809" h="832166">
                <a:moveTo>
                  <a:pt x="1188808" y="0"/>
                </a:moveTo>
                <a:lnTo>
                  <a:pt x="1188808" y="540908"/>
                </a:lnTo>
                <a:lnTo>
                  <a:pt x="594405" y="832166"/>
                </a:lnTo>
                <a:lnTo>
                  <a:pt x="1" y="540908"/>
                </a:lnTo>
                <a:lnTo>
                  <a:pt x="1" y="0"/>
                </a:lnTo>
                <a:lnTo>
                  <a:pt x="594405" y="291258"/>
                </a:lnTo>
                <a:lnTo>
                  <a:pt x="1188808" y="0"/>
                </a:lnTo>
                <a:close/>
              </a:path>
            </a:pathLst>
          </a:custGeom>
        </p:spPr>
        <p:style>
          <a:lnRef idx="2">
            <a:schemeClr val="accent5">
              <a:hueOff val="1106248"/>
              <a:satOff val="12561"/>
              <a:lumOff val="11372"/>
              <a:alphaOff val="0"/>
            </a:schemeClr>
          </a:lnRef>
          <a:fillRef idx="1">
            <a:schemeClr val="accent5">
              <a:hueOff val="1106248"/>
              <a:satOff val="12561"/>
              <a:lumOff val="11372"/>
              <a:alphaOff val="0"/>
            </a:schemeClr>
          </a:fillRef>
          <a:effectRef idx="0">
            <a:schemeClr val="accent5">
              <a:hueOff val="1106248"/>
              <a:satOff val="12561"/>
              <a:lumOff val="11372"/>
              <a:alphaOff val="0"/>
            </a:schemeClr>
          </a:effectRef>
          <a:fontRef idx="minor">
            <a:schemeClr val="lt1"/>
          </a:fontRef>
        </p:style>
        <p:txBody>
          <a:bodyPr spcFirstLastPara="0" vert="horz" wrap="square" lIns="14606" tIns="430688" rIns="14605" bIns="430689" numCol="1" spcCol="1270" anchor="ctr" anchorCtr="0">
            <a:noAutofit/>
          </a:bodyPr>
          <a:lstStyle/>
          <a:p>
            <a:pPr lvl="0" algn="ctr" defTabSz="1022350">
              <a:lnSpc>
                <a:spcPct val="90000"/>
              </a:lnSpc>
              <a:spcBef>
                <a:spcPct val="0"/>
              </a:spcBef>
              <a:spcAft>
                <a:spcPct val="35000"/>
              </a:spcAft>
            </a:pPr>
            <a:r>
              <a:rPr lang="en-US" sz="2300" kern="1200" dirty="0" smtClean="0"/>
              <a:t>536(</a:t>
            </a:r>
            <a:r>
              <a:rPr lang="en-US" sz="2300" dirty="0"/>
              <a:t>r</a:t>
            </a:r>
            <a:r>
              <a:rPr lang="en-US" sz="2300" kern="1200" dirty="0" smtClean="0"/>
              <a:t>)</a:t>
            </a:r>
            <a:endParaRPr lang="en-IN" sz="2300" kern="1200" dirty="0"/>
          </a:p>
        </p:txBody>
      </p:sp>
      <p:sp>
        <p:nvSpPr>
          <p:cNvPr id="10" name="Freeform 9"/>
          <p:cNvSpPr/>
          <p:nvPr/>
        </p:nvSpPr>
        <p:spPr>
          <a:xfrm rot="10800000" flipH="1" flipV="1">
            <a:off x="1566799" y="1709711"/>
            <a:ext cx="9890569" cy="1455619"/>
          </a:xfrm>
          <a:custGeom>
            <a:avLst/>
            <a:gdLst>
              <a:gd name="connsiteX0" fmla="*/ 120227 w 721347"/>
              <a:gd name="connsiteY0" fmla="*/ 0 h 9890568"/>
              <a:gd name="connsiteX1" fmla="*/ 601120 w 721347"/>
              <a:gd name="connsiteY1" fmla="*/ 0 h 9890568"/>
              <a:gd name="connsiteX2" fmla="*/ 721347 w 721347"/>
              <a:gd name="connsiteY2" fmla="*/ 120227 h 9890568"/>
              <a:gd name="connsiteX3" fmla="*/ 721347 w 721347"/>
              <a:gd name="connsiteY3" fmla="*/ 9890568 h 9890568"/>
              <a:gd name="connsiteX4" fmla="*/ 721347 w 721347"/>
              <a:gd name="connsiteY4" fmla="*/ 9890568 h 9890568"/>
              <a:gd name="connsiteX5" fmla="*/ 0 w 721347"/>
              <a:gd name="connsiteY5" fmla="*/ 9890568 h 9890568"/>
              <a:gd name="connsiteX6" fmla="*/ 0 w 721347"/>
              <a:gd name="connsiteY6" fmla="*/ 9890568 h 9890568"/>
              <a:gd name="connsiteX7" fmla="*/ 0 w 721347"/>
              <a:gd name="connsiteY7" fmla="*/ 120227 h 9890568"/>
              <a:gd name="connsiteX8" fmla="*/ 120227 w 721347"/>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47" h="9890568">
                <a:moveTo>
                  <a:pt x="721347" y="1648467"/>
                </a:moveTo>
                <a:lnTo>
                  <a:pt x="721347" y="8242101"/>
                </a:lnTo>
                <a:cubicBezTo>
                  <a:pt x="721347" y="9152527"/>
                  <a:pt x="717421" y="9890561"/>
                  <a:pt x="712578" y="9890561"/>
                </a:cubicBezTo>
                <a:lnTo>
                  <a:pt x="0" y="9890561"/>
                </a:lnTo>
                <a:lnTo>
                  <a:pt x="0" y="9890561"/>
                </a:lnTo>
                <a:lnTo>
                  <a:pt x="0" y="7"/>
                </a:lnTo>
                <a:lnTo>
                  <a:pt x="0" y="7"/>
                </a:lnTo>
                <a:lnTo>
                  <a:pt x="712578" y="7"/>
                </a:lnTo>
                <a:cubicBezTo>
                  <a:pt x="717421" y="7"/>
                  <a:pt x="721347" y="738041"/>
                  <a:pt x="721347" y="1648467"/>
                </a:cubicBezTo>
                <a:close/>
              </a:path>
            </a:pathLst>
          </a:custGeom>
        </p:spPr>
        <p:style>
          <a:lnRef idx="2">
            <a:schemeClr val="accent5">
              <a:hueOff val="1106248"/>
              <a:satOff val="12561"/>
              <a:lumOff val="1137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19" tIns="41563" rIns="41565" bIns="41563" numCol="1" spcCol="1270" anchor="ctr" anchorCtr="0">
            <a:noAutofit/>
          </a:bodyPr>
          <a:lstStyle/>
          <a:p>
            <a:pPr marL="90488" indent="-90488" algn="just">
              <a:buFont typeface="Arial" panose="020B0604020202020204" pitchFamily="34" charset="0"/>
              <a:buChar char="•"/>
            </a:pPr>
            <a:r>
              <a:rPr lang="en-US" sz="1600" dirty="0" smtClean="0"/>
              <a:t>where any </a:t>
            </a:r>
            <a:r>
              <a:rPr lang="en-US" sz="1600" b="1" u="sng" dirty="0" smtClean="0"/>
              <a:t>allowance or part thereof, under section 32(2) or 35(4) </a:t>
            </a:r>
            <a:r>
              <a:rPr lang="en-US" sz="1600" dirty="0" smtClean="0"/>
              <a:t>of the repealed Income-tax Act, is to be carried forward to tax year beginning on the 1st April, 2026, had the Income-tax Act, 1961 (43 of 1961) not been repealed, then, the allowance or part thereof shall be added to the amount of capital allowances referred to corresponding provisions of this Act for the tax year beginning on the 1st April, 2026 and deemed to be part of that allowance, or if there is no such allowance for that tax year, be deemed to be allowance for that tax year. </a:t>
            </a:r>
            <a:endParaRPr lang="en-IN" sz="1600" kern="1200" dirty="0"/>
          </a:p>
        </p:txBody>
      </p:sp>
    </p:spTree>
    <p:extLst>
      <p:ext uri="{BB962C8B-B14F-4D97-AF65-F5344CB8AC3E}">
        <p14:creationId xmlns:p14="http://schemas.microsoft.com/office/powerpoint/2010/main" val="1336600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solidFill>
                  <a:schemeClr val="accent5"/>
                </a:solidFill>
                <a:latin typeface="Bookman Old Style" panose="02050604050505020204" pitchFamily="18" charset="0"/>
              </a:rPr>
              <a:t>SEC 536(2) OF THE INCOME TAX ACT,2025</a:t>
            </a:r>
            <a:endParaRPr lang="en-IN" sz="3200" dirty="0"/>
          </a:p>
        </p:txBody>
      </p:sp>
      <p:grpSp>
        <p:nvGrpSpPr>
          <p:cNvPr id="3" name="Group 2"/>
          <p:cNvGrpSpPr/>
          <p:nvPr/>
        </p:nvGrpSpPr>
        <p:grpSpPr>
          <a:xfrm>
            <a:off x="587469" y="3304171"/>
            <a:ext cx="10722734" cy="3085389"/>
            <a:chOff x="631066" y="2110588"/>
            <a:chExt cx="10722734" cy="2200024"/>
          </a:xfrm>
        </p:grpSpPr>
        <p:sp>
          <p:nvSpPr>
            <p:cNvPr id="5" name="Freeform 4"/>
            <p:cNvSpPr/>
            <p:nvPr/>
          </p:nvSpPr>
          <p:spPr>
            <a:xfrm>
              <a:off x="631066" y="2110588"/>
              <a:ext cx="832167" cy="1025512"/>
            </a:xfrm>
            <a:custGeom>
              <a:avLst/>
              <a:gdLst>
                <a:gd name="connsiteX0" fmla="*/ 0 w 1675306"/>
                <a:gd name="connsiteY0" fmla="*/ 0 h 832166"/>
                <a:gd name="connsiteX1" fmla="*/ 1259223 w 1675306"/>
                <a:gd name="connsiteY1" fmla="*/ 0 h 832166"/>
                <a:gd name="connsiteX2" fmla="*/ 1675306 w 1675306"/>
                <a:gd name="connsiteY2" fmla="*/ 416083 h 832166"/>
                <a:gd name="connsiteX3" fmla="*/ 1259223 w 1675306"/>
                <a:gd name="connsiteY3" fmla="*/ 832166 h 832166"/>
                <a:gd name="connsiteX4" fmla="*/ 0 w 1675306"/>
                <a:gd name="connsiteY4" fmla="*/ 832166 h 832166"/>
                <a:gd name="connsiteX5" fmla="*/ 416083 w 1675306"/>
                <a:gd name="connsiteY5" fmla="*/ 416083 h 832166"/>
                <a:gd name="connsiteX6" fmla="*/ 0 w 1675306"/>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306" h="832166">
                  <a:moveTo>
                    <a:pt x="1675306" y="0"/>
                  </a:moveTo>
                  <a:lnTo>
                    <a:pt x="1675306" y="625487"/>
                  </a:lnTo>
                  <a:lnTo>
                    <a:pt x="837653" y="832166"/>
                  </a:lnTo>
                  <a:lnTo>
                    <a:pt x="0" y="625487"/>
                  </a:lnTo>
                  <a:lnTo>
                    <a:pt x="0" y="0"/>
                  </a:lnTo>
                  <a:lnTo>
                    <a:pt x="837653" y="206679"/>
                  </a:lnTo>
                  <a:lnTo>
                    <a:pt x="1675306"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605" tIns="430689" rIns="14605" bIns="430688" numCol="1" spcCol="1270" anchor="ctr" anchorCtr="0">
              <a:noAutofit/>
            </a:bodyPr>
            <a:lstStyle/>
            <a:p>
              <a:pPr lvl="0" algn="ctr" defTabSz="1022350">
                <a:lnSpc>
                  <a:spcPct val="90000"/>
                </a:lnSpc>
                <a:spcBef>
                  <a:spcPct val="0"/>
                </a:spcBef>
                <a:spcAft>
                  <a:spcPct val="35000"/>
                </a:spcAft>
              </a:pPr>
              <a:r>
                <a:rPr lang="en-US" sz="2100" kern="1200" dirty="0" smtClean="0"/>
                <a:t>536(u)</a:t>
              </a:r>
              <a:endParaRPr lang="en-IN" sz="2100" kern="1200" dirty="0"/>
            </a:p>
          </p:txBody>
        </p:sp>
        <p:sp>
          <p:nvSpPr>
            <p:cNvPr id="6" name="Freeform 5"/>
            <p:cNvSpPr/>
            <p:nvPr/>
          </p:nvSpPr>
          <p:spPr>
            <a:xfrm>
              <a:off x="1463231" y="2110588"/>
              <a:ext cx="9890569" cy="915787"/>
            </a:xfrm>
            <a:custGeom>
              <a:avLst/>
              <a:gdLst>
                <a:gd name="connsiteX0" fmla="*/ 283058 w 1698313"/>
                <a:gd name="connsiteY0" fmla="*/ 0 h 9890568"/>
                <a:gd name="connsiteX1" fmla="*/ 1415255 w 1698313"/>
                <a:gd name="connsiteY1" fmla="*/ 0 h 9890568"/>
                <a:gd name="connsiteX2" fmla="*/ 1698313 w 1698313"/>
                <a:gd name="connsiteY2" fmla="*/ 283058 h 9890568"/>
                <a:gd name="connsiteX3" fmla="*/ 1698313 w 1698313"/>
                <a:gd name="connsiteY3" fmla="*/ 9890568 h 9890568"/>
                <a:gd name="connsiteX4" fmla="*/ 1698313 w 1698313"/>
                <a:gd name="connsiteY4" fmla="*/ 9890568 h 9890568"/>
                <a:gd name="connsiteX5" fmla="*/ 0 w 1698313"/>
                <a:gd name="connsiteY5" fmla="*/ 9890568 h 9890568"/>
                <a:gd name="connsiteX6" fmla="*/ 0 w 1698313"/>
                <a:gd name="connsiteY6" fmla="*/ 9890568 h 9890568"/>
                <a:gd name="connsiteX7" fmla="*/ 0 w 1698313"/>
                <a:gd name="connsiteY7" fmla="*/ 283058 h 9890568"/>
                <a:gd name="connsiteX8" fmla="*/ 283058 w 1698313"/>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313" h="9890568">
                  <a:moveTo>
                    <a:pt x="1698313" y="1648464"/>
                  </a:moveTo>
                  <a:lnTo>
                    <a:pt x="1698313" y="8242104"/>
                  </a:lnTo>
                  <a:cubicBezTo>
                    <a:pt x="1698313" y="9152526"/>
                    <a:pt x="1676552" y="9890565"/>
                    <a:pt x="1649709" y="9890565"/>
                  </a:cubicBezTo>
                  <a:lnTo>
                    <a:pt x="0" y="9890565"/>
                  </a:lnTo>
                  <a:lnTo>
                    <a:pt x="0" y="9890565"/>
                  </a:lnTo>
                  <a:lnTo>
                    <a:pt x="0" y="3"/>
                  </a:lnTo>
                  <a:lnTo>
                    <a:pt x="0" y="3"/>
                  </a:lnTo>
                  <a:lnTo>
                    <a:pt x="1649709" y="3"/>
                  </a:lnTo>
                  <a:cubicBezTo>
                    <a:pt x="1676552" y="3"/>
                    <a:pt x="1698313" y="738042"/>
                    <a:pt x="1698313" y="1648464"/>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89255" rIns="89255" bIns="89256" numCol="1" spcCol="1270" anchor="ctr" anchorCtr="0">
              <a:noAutofit/>
            </a:bodyPr>
            <a:lstStyle/>
            <a:p>
              <a:pPr marL="90488" indent="-90488" algn="just">
                <a:buFont typeface="Arial" panose="020B0604020202020204" pitchFamily="34" charset="0"/>
                <a:buChar char="•"/>
              </a:pPr>
              <a:r>
                <a:rPr lang="en-US" sz="1600" b="1" u="sng" dirty="0"/>
                <a:t>any scheme which has been notified under the provisions of the repealed Income-tax Act </a:t>
              </a:r>
              <a:r>
                <a:rPr lang="en-US" sz="1600" dirty="0"/>
                <a:t>with a </a:t>
              </a:r>
              <a:r>
                <a:rPr lang="en-US" sz="1600" b="1" u="sng" dirty="0"/>
                <a:t>view</a:t>
              </a:r>
              <a:r>
                <a:rPr lang="en-US" sz="1600" dirty="0"/>
                <a:t> to </a:t>
              </a:r>
              <a:r>
                <a:rPr lang="en-US" sz="1600" b="1" u="sng" dirty="0"/>
                <a:t>eliminating the interface </a:t>
              </a:r>
              <a:r>
                <a:rPr lang="en-US" sz="1600" dirty="0"/>
                <a:t>with the </a:t>
              </a:r>
              <a:r>
                <a:rPr lang="en-US" sz="1600" dirty="0" err="1"/>
                <a:t>assessee</a:t>
              </a:r>
              <a:r>
                <a:rPr lang="en-US" sz="1600" dirty="0"/>
                <a:t> or any other person, the said scheme shall be deemed to have been made— </a:t>
              </a:r>
              <a:endParaRPr lang="en-US" sz="1600" dirty="0" smtClean="0"/>
            </a:p>
            <a:p>
              <a:pPr marL="90488" indent="-90488" algn="just">
                <a:buFont typeface="Arial" panose="020B0604020202020204" pitchFamily="34" charset="0"/>
                <a:buChar char="•"/>
              </a:pPr>
              <a:r>
                <a:rPr lang="en-US" sz="1600" dirty="0" smtClean="0"/>
                <a:t>(</a:t>
              </a:r>
              <a:r>
                <a:rPr lang="en-US" sz="1600" i="1" dirty="0" err="1" smtClean="0"/>
                <a:t>i</a:t>
              </a:r>
              <a:r>
                <a:rPr lang="en-US" sz="1600" dirty="0"/>
                <a:t>) under the corresponding provisions of this Act; </a:t>
              </a:r>
              <a:r>
                <a:rPr lang="en-US" sz="1600" dirty="0" smtClean="0"/>
                <a:t>or</a:t>
              </a:r>
            </a:p>
            <a:p>
              <a:pPr marL="90488" indent="-90488" algn="just">
                <a:buFont typeface="Arial" panose="020B0604020202020204" pitchFamily="34" charset="0"/>
                <a:buChar char="•"/>
              </a:pPr>
              <a:r>
                <a:rPr lang="en-US" sz="1600" dirty="0" smtClean="0"/>
                <a:t>(</a:t>
              </a:r>
              <a:r>
                <a:rPr lang="en-US" sz="1600" i="1" dirty="0"/>
                <a:t>ii</a:t>
              </a:r>
              <a:r>
                <a:rPr lang="en-US" sz="1600" dirty="0"/>
                <a:t>) under </a:t>
              </a:r>
              <a:r>
                <a:rPr lang="en-US" sz="1600" dirty="0" smtClean="0"/>
                <a:t>section </a:t>
              </a:r>
              <a:r>
                <a:rPr lang="en-US" sz="1600" dirty="0"/>
                <a:t>532 where there is no such corresponding provision, and shall continue in force accordingly; and </a:t>
              </a:r>
              <a:endParaRPr lang="en-IN" sz="1600" dirty="0"/>
            </a:p>
          </p:txBody>
        </p:sp>
        <p:sp>
          <p:nvSpPr>
            <p:cNvPr id="7" name="Freeform 6"/>
            <p:cNvSpPr/>
            <p:nvPr/>
          </p:nvSpPr>
          <p:spPr>
            <a:xfrm>
              <a:off x="631066" y="3337190"/>
              <a:ext cx="832165" cy="973422"/>
            </a:xfrm>
            <a:custGeom>
              <a:avLst/>
              <a:gdLst>
                <a:gd name="connsiteX0" fmla="*/ 0 w 1589640"/>
                <a:gd name="connsiteY0" fmla="*/ 0 h 832166"/>
                <a:gd name="connsiteX1" fmla="*/ 1173557 w 1589640"/>
                <a:gd name="connsiteY1" fmla="*/ 0 h 832166"/>
                <a:gd name="connsiteX2" fmla="*/ 1589640 w 1589640"/>
                <a:gd name="connsiteY2" fmla="*/ 416083 h 832166"/>
                <a:gd name="connsiteX3" fmla="*/ 1173557 w 1589640"/>
                <a:gd name="connsiteY3" fmla="*/ 832166 h 832166"/>
                <a:gd name="connsiteX4" fmla="*/ 0 w 1589640"/>
                <a:gd name="connsiteY4" fmla="*/ 832166 h 832166"/>
                <a:gd name="connsiteX5" fmla="*/ 416083 w 1589640"/>
                <a:gd name="connsiteY5" fmla="*/ 416083 h 832166"/>
                <a:gd name="connsiteX6" fmla="*/ 0 w 1589640"/>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640" h="832166">
                  <a:moveTo>
                    <a:pt x="1589640" y="0"/>
                  </a:moveTo>
                  <a:lnTo>
                    <a:pt x="1589640" y="614349"/>
                  </a:lnTo>
                  <a:lnTo>
                    <a:pt x="794820" y="832166"/>
                  </a:lnTo>
                  <a:lnTo>
                    <a:pt x="0" y="614349"/>
                  </a:lnTo>
                  <a:lnTo>
                    <a:pt x="0" y="0"/>
                  </a:lnTo>
                  <a:lnTo>
                    <a:pt x="794820" y="217817"/>
                  </a:lnTo>
                  <a:lnTo>
                    <a:pt x="1589640" y="0"/>
                  </a:lnTo>
                  <a:close/>
                </a:path>
              </a:pathLst>
            </a:custGeom>
          </p:spPr>
          <p:style>
            <a:lnRef idx="2">
              <a:schemeClr val="accent5">
                <a:hueOff val="553124"/>
                <a:satOff val="6280"/>
                <a:lumOff val="5686"/>
                <a:alphaOff val="0"/>
              </a:schemeClr>
            </a:lnRef>
            <a:fillRef idx="1">
              <a:schemeClr val="accent5">
                <a:hueOff val="553124"/>
                <a:satOff val="6280"/>
                <a:lumOff val="5686"/>
                <a:alphaOff val="0"/>
              </a:schemeClr>
            </a:fillRef>
            <a:effectRef idx="0">
              <a:schemeClr val="accent5">
                <a:hueOff val="553124"/>
                <a:satOff val="6280"/>
                <a:lumOff val="5686"/>
                <a:alphaOff val="0"/>
              </a:schemeClr>
            </a:effectRef>
            <a:fontRef idx="minor">
              <a:schemeClr val="lt1"/>
            </a:fontRef>
          </p:style>
          <p:txBody>
            <a:bodyPr spcFirstLastPara="0" vert="horz" wrap="square" lIns="14605" tIns="430688" rIns="14605" bIns="430688" numCol="1" spcCol="1270" anchor="ctr" anchorCtr="0">
              <a:noAutofit/>
            </a:bodyPr>
            <a:lstStyle/>
            <a:p>
              <a:pPr lvl="0" algn="ctr" defTabSz="1022350">
                <a:lnSpc>
                  <a:spcPct val="90000"/>
                </a:lnSpc>
                <a:spcBef>
                  <a:spcPct val="0"/>
                </a:spcBef>
                <a:spcAft>
                  <a:spcPct val="35000"/>
                </a:spcAft>
              </a:pPr>
              <a:r>
                <a:rPr lang="en-US" sz="2300" kern="1200" dirty="0" smtClean="0"/>
                <a:t>536(v)</a:t>
              </a:r>
              <a:endParaRPr lang="en-IN" sz="2300" kern="1200" dirty="0"/>
            </a:p>
          </p:txBody>
        </p:sp>
        <p:sp>
          <p:nvSpPr>
            <p:cNvPr id="8" name="Freeform 7"/>
            <p:cNvSpPr/>
            <p:nvPr/>
          </p:nvSpPr>
          <p:spPr>
            <a:xfrm>
              <a:off x="1463231" y="3337190"/>
              <a:ext cx="9890569" cy="844856"/>
            </a:xfrm>
            <a:custGeom>
              <a:avLst/>
              <a:gdLst>
                <a:gd name="connsiteX0" fmla="*/ 370401 w 2222361"/>
                <a:gd name="connsiteY0" fmla="*/ 0 h 9890568"/>
                <a:gd name="connsiteX1" fmla="*/ 1851960 w 2222361"/>
                <a:gd name="connsiteY1" fmla="*/ 0 h 9890568"/>
                <a:gd name="connsiteX2" fmla="*/ 2222361 w 2222361"/>
                <a:gd name="connsiteY2" fmla="*/ 370401 h 9890568"/>
                <a:gd name="connsiteX3" fmla="*/ 2222361 w 2222361"/>
                <a:gd name="connsiteY3" fmla="*/ 9890568 h 9890568"/>
                <a:gd name="connsiteX4" fmla="*/ 2222361 w 2222361"/>
                <a:gd name="connsiteY4" fmla="*/ 9890568 h 9890568"/>
                <a:gd name="connsiteX5" fmla="*/ 0 w 2222361"/>
                <a:gd name="connsiteY5" fmla="*/ 9890568 h 9890568"/>
                <a:gd name="connsiteX6" fmla="*/ 0 w 2222361"/>
                <a:gd name="connsiteY6" fmla="*/ 9890568 h 9890568"/>
                <a:gd name="connsiteX7" fmla="*/ 0 w 2222361"/>
                <a:gd name="connsiteY7" fmla="*/ 370401 h 9890568"/>
                <a:gd name="connsiteX8" fmla="*/ 370401 w 2222361"/>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361" h="9890568">
                  <a:moveTo>
                    <a:pt x="2222361" y="1648463"/>
                  </a:moveTo>
                  <a:lnTo>
                    <a:pt x="2222361" y="8242105"/>
                  </a:lnTo>
                  <a:cubicBezTo>
                    <a:pt x="2222361" y="9152526"/>
                    <a:pt x="2185099" y="9890566"/>
                    <a:pt x="2139134" y="9890566"/>
                  </a:cubicBezTo>
                  <a:lnTo>
                    <a:pt x="0" y="9890566"/>
                  </a:lnTo>
                  <a:lnTo>
                    <a:pt x="0" y="9890566"/>
                  </a:lnTo>
                  <a:lnTo>
                    <a:pt x="0" y="2"/>
                  </a:lnTo>
                  <a:lnTo>
                    <a:pt x="0" y="2"/>
                  </a:lnTo>
                  <a:lnTo>
                    <a:pt x="2139134" y="2"/>
                  </a:lnTo>
                  <a:cubicBezTo>
                    <a:pt x="2185099" y="2"/>
                    <a:pt x="2222361" y="738042"/>
                    <a:pt x="2222361" y="1648463"/>
                  </a:cubicBezTo>
                  <a:close/>
                </a:path>
              </a:pathLst>
            </a:custGeom>
          </p:spPr>
          <p:style>
            <a:lnRef idx="2">
              <a:schemeClr val="accent5">
                <a:hueOff val="553124"/>
                <a:satOff val="6280"/>
                <a:lumOff val="5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117377" rIns="117377" bIns="117378" numCol="1" spcCol="1270" anchor="ctr" anchorCtr="0">
              <a:noAutofit/>
            </a:bodyPr>
            <a:lstStyle/>
            <a:p>
              <a:pPr marL="90488" indent="-90488" algn="just">
                <a:buFont typeface="Arial" panose="020B0604020202020204" pitchFamily="34" charset="0"/>
                <a:buChar char="•"/>
              </a:pPr>
              <a:r>
                <a:rPr lang="en-US" sz="1600" dirty="0"/>
                <a:t>where </a:t>
              </a:r>
              <a:r>
                <a:rPr lang="en-US" sz="1600" b="1" u="sng" dirty="0"/>
                <a:t>a search has been initiated under </a:t>
              </a:r>
              <a:r>
                <a:rPr lang="en-US" sz="1600" b="1" u="sng" dirty="0" smtClean="0"/>
                <a:t>section </a:t>
              </a:r>
              <a:r>
                <a:rPr lang="en-US" sz="1600" b="1" u="sng" dirty="0"/>
                <a:t>132 or requisition is made under </a:t>
              </a:r>
              <a:r>
                <a:rPr lang="en-US" sz="1600" b="1" u="sng" dirty="0" smtClean="0"/>
                <a:t>section </a:t>
              </a:r>
              <a:r>
                <a:rPr lang="en-US" sz="1600" b="1" u="sng" dirty="0"/>
                <a:t>132A</a:t>
              </a:r>
              <a:r>
                <a:rPr lang="en-US" sz="1600" dirty="0"/>
                <a:t> prior to the commencement of this Act, the provisions of repealed Income-tax Act, shall continue to apply to any proceedings connected in respect of such search or requisition, as the case may be, as if this Act has not been enacted. </a:t>
              </a:r>
              <a:endParaRPr lang="en-IN" sz="1600" kern="1200" dirty="0" smtClean="0"/>
            </a:p>
          </p:txBody>
        </p:sp>
      </p:grpSp>
      <p:sp>
        <p:nvSpPr>
          <p:cNvPr id="9" name="Freeform 8"/>
          <p:cNvSpPr/>
          <p:nvPr/>
        </p:nvSpPr>
        <p:spPr>
          <a:xfrm>
            <a:off x="1463231" y="1365162"/>
            <a:ext cx="9890569" cy="1758704"/>
          </a:xfrm>
          <a:custGeom>
            <a:avLst/>
            <a:gdLst>
              <a:gd name="connsiteX0" fmla="*/ 370401 w 2222361"/>
              <a:gd name="connsiteY0" fmla="*/ 0 h 9890568"/>
              <a:gd name="connsiteX1" fmla="*/ 1851960 w 2222361"/>
              <a:gd name="connsiteY1" fmla="*/ 0 h 9890568"/>
              <a:gd name="connsiteX2" fmla="*/ 2222361 w 2222361"/>
              <a:gd name="connsiteY2" fmla="*/ 370401 h 9890568"/>
              <a:gd name="connsiteX3" fmla="*/ 2222361 w 2222361"/>
              <a:gd name="connsiteY3" fmla="*/ 9890568 h 9890568"/>
              <a:gd name="connsiteX4" fmla="*/ 2222361 w 2222361"/>
              <a:gd name="connsiteY4" fmla="*/ 9890568 h 9890568"/>
              <a:gd name="connsiteX5" fmla="*/ 0 w 2222361"/>
              <a:gd name="connsiteY5" fmla="*/ 9890568 h 9890568"/>
              <a:gd name="connsiteX6" fmla="*/ 0 w 2222361"/>
              <a:gd name="connsiteY6" fmla="*/ 9890568 h 9890568"/>
              <a:gd name="connsiteX7" fmla="*/ 0 w 2222361"/>
              <a:gd name="connsiteY7" fmla="*/ 370401 h 9890568"/>
              <a:gd name="connsiteX8" fmla="*/ 370401 w 2222361"/>
              <a:gd name="connsiteY8" fmla="*/ 0 h 98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361" h="9890568">
                <a:moveTo>
                  <a:pt x="2222361" y="1648463"/>
                </a:moveTo>
                <a:lnTo>
                  <a:pt x="2222361" y="8242105"/>
                </a:lnTo>
                <a:cubicBezTo>
                  <a:pt x="2222361" y="9152526"/>
                  <a:pt x="2185099" y="9890566"/>
                  <a:pt x="2139134" y="9890566"/>
                </a:cubicBezTo>
                <a:lnTo>
                  <a:pt x="0" y="9890566"/>
                </a:lnTo>
                <a:lnTo>
                  <a:pt x="0" y="9890566"/>
                </a:lnTo>
                <a:lnTo>
                  <a:pt x="0" y="2"/>
                </a:lnTo>
                <a:lnTo>
                  <a:pt x="0" y="2"/>
                </a:lnTo>
                <a:lnTo>
                  <a:pt x="2139134" y="2"/>
                </a:lnTo>
                <a:cubicBezTo>
                  <a:pt x="2185099" y="2"/>
                  <a:pt x="2222361" y="738042"/>
                  <a:pt x="2222361" y="1648463"/>
                </a:cubicBezTo>
                <a:close/>
              </a:path>
            </a:pathLst>
          </a:custGeom>
        </p:spPr>
        <p:style>
          <a:lnRef idx="2">
            <a:schemeClr val="accent5">
              <a:hueOff val="553124"/>
              <a:satOff val="6280"/>
              <a:lumOff val="5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117377" rIns="117377" bIns="117378" numCol="1" spcCol="1270" anchor="ctr" anchorCtr="0">
            <a:noAutofit/>
          </a:bodyPr>
          <a:lstStyle/>
          <a:p>
            <a:pPr marL="90488" indent="-90488" algn="just">
              <a:buFont typeface="Arial" panose="020B0604020202020204" pitchFamily="34" charset="0"/>
              <a:buChar char="•"/>
            </a:pPr>
            <a:r>
              <a:rPr lang="en-US" sz="1600" b="1" u="sng" dirty="0"/>
              <a:t>credit balance in the provision for bad and doubtful debts </a:t>
            </a:r>
            <a:r>
              <a:rPr lang="en-US" sz="1600" dirty="0"/>
              <a:t>account made under </a:t>
            </a:r>
            <a:r>
              <a:rPr lang="en-US" sz="1600" dirty="0" smtClean="0"/>
              <a:t>section </a:t>
            </a:r>
            <a:r>
              <a:rPr lang="en-US" sz="1600" dirty="0"/>
              <a:t>36(1)(</a:t>
            </a:r>
            <a:r>
              <a:rPr lang="en-US" sz="1600" i="1" dirty="0" err="1"/>
              <a:t>viia</a:t>
            </a:r>
            <a:r>
              <a:rPr lang="en-US" sz="1600" dirty="0"/>
              <a:t>) of the repealed Income-tax Act standing on the last day of the tax year beginning on 1st April, 2025 shall be added to the amount credited to the provision for bad and doubtful debts accounts referred to in the corresponding provisions of this Act for the tax year beginning on the 1st April, 2026 and deemed to be part of amount credited to the provision for bad and doubtful debts accounts, or if there is no such amount credited for that tax year, be deemed to be amount credited for that tax year </a:t>
            </a:r>
            <a:endParaRPr lang="en-IN" sz="1600" kern="1200" dirty="0" smtClean="0"/>
          </a:p>
        </p:txBody>
      </p:sp>
      <p:sp>
        <p:nvSpPr>
          <p:cNvPr id="10" name="Freeform 9"/>
          <p:cNvSpPr/>
          <p:nvPr/>
        </p:nvSpPr>
        <p:spPr>
          <a:xfrm>
            <a:off x="631066" y="1427238"/>
            <a:ext cx="832165" cy="1674493"/>
          </a:xfrm>
          <a:custGeom>
            <a:avLst/>
            <a:gdLst>
              <a:gd name="connsiteX0" fmla="*/ 0 w 1589640"/>
              <a:gd name="connsiteY0" fmla="*/ 0 h 832166"/>
              <a:gd name="connsiteX1" fmla="*/ 1173557 w 1589640"/>
              <a:gd name="connsiteY1" fmla="*/ 0 h 832166"/>
              <a:gd name="connsiteX2" fmla="*/ 1589640 w 1589640"/>
              <a:gd name="connsiteY2" fmla="*/ 416083 h 832166"/>
              <a:gd name="connsiteX3" fmla="*/ 1173557 w 1589640"/>
              <a:gd name="connsiteY3" fmla="*/ 832166 h 832166"/>
              <a:gd name="connsiteX4" fmla="*/ 0 w 1589640"/>
              <a:gd name="connsiteY4" fmla="*/ 832166 h 832166"/>
              <a:gd name="connsiteX5" fmla="*/ 416083 w 1589640"/>
              <a:gd name="connsiteY5" fmla="*/ 416083 h 832166"/>
              <a:gd name="connsiteX6" fmla="*/ 0 w 1589640"/>
              <a:gd name="connsiteY6" fmla="*/ 0 h 8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640" h="832166">
                <a:moveTo>
                  <a:pt x="1589640" y="0"/>
                </a:moveTo>
                <a:lnTo>
                  <a:pt x="1589640" y="614349"/>
                </a:lnTo>
                <a:lnTo>
                  <a:pt x="794820" y="832166"/>
                </a:lnTo>
                <a:lnTo>
                  <a:pt x="0" y="614349"/>
                </a:lnTo>
                <a:lnTo>
                  <a:pt x="0" y="0"/>
                </a:lnTo>
                <a:lnTo>
                  <a:pt x="794820" y="217817"/>
                </a:lnTo>
                <a:lnTo>
                  <a:pt x="1589640" y="0"/>
                </a:lnTo>
                <a:close/>
              </a:path>
            </a:pathLst>
          </a:custGeom>
        </p:spPr>
        <p:style>
          <a:lnRef idx="2">
            <a:schemeClr val="accent5">
              <a:hueOff val="553124"/>
              <a:satOff val="6280"/>
              <a:lumOff val="5686"/>
              <a:alphaOff val="0"/>
            </a:schemeClr>
          </a:lnRef>
          <a:fillRef idx="1">
            <a:schemeClr val="accent5">
              <a:hueOff val="553124"/>
              <a:satOff val="6280"/>
              <a:lumOff val="5686"/>
              <a:alphaOff val="0"/>
            </a:schemeClr>
          </a:fillRef>
          <a:effectRef idx="0">
            <a:schemeClr val="accent5">
              <a:hueOff val="553124"/>
              <a:satOff val="6280"/>
              <a:lumOff val="5686"/>
              <a:alphaOff val="0"/>
            </a:schemeClr>
          </a:effectRef>
          <a:fontRef idx="minor">
            <a:schemeClr val="lt1"/>
          </a:fontRef>
        </p:style>
        <p:txBody>
          <a:bodyPr spcFirstLastPara="0" vert="horz" wrap="square" lIns="14605" tIns="430688" rIns="14605" bIns="430688" numCol="1" spcCol="1270" anchor="ctr" anchorCtr="0">
            <a:noAutofit/>
          </a:bodyPr>
          <a:lstStyle/>
          <a:p>
            <a:pPr lvl="0" algn="ctr" defTabSz="1022350">
              <a:lnSpc>
                <a:spcPct val="90000"/>
              </a:lnSpc>
              <a:spcBef>
                <a:spcPct val="0"/>
              </a:spcBef>
              <a:spcAft>
                <a:spcPct val="35000"/>
              </a:spcAft>
            </a:pPr>
            <a:r>
              <a:rPr lang="en-US" sz="2300" kern="1200" dirty="0" smtClean="0"/>
              <a:t>536(t)</a:t>
            </a:r>
            <a:endParaRPr lang="en-IN" sz="2300" kern="1200" dirty="0"/>
          </a:p>
        </p:txBody>
      </p:sp>
    </p:spTree>
    <p:extLst>
      <p:ext uri="{BB962C8B-B14F-4D97-AF65-F5344CB8AC3E}">
        <p14:creationId xmlns:p14="http://schemas.microsoft.com/office/powerpoint/2010/main" val="4061154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5"/>
                </a:solidFill>
                <a:latin typeface="Bookman Old Style" panose="02050604050505020204" pitchFamily="18" charset="0"/>
              </a:rPr>
              <a:t>SEC </a:t>
            </a:r>
            <a:r>
              <a:rPr lang="en-US" b="1" u="sng" dirty="0" smtClean="0">
                <a:solidFill>
                  <a:schemeClr val="accent5"/>
                </a:solidFill>
                <a:latin typeface="Bookman Old Style" panose="02050604050505020204" pitchFamily="18" charset="0"/>
              </a:rPr>
              <a:t>536(3) </a:t>
            </a:r>
            <a:r>
              <a:rPr lang="en-US" b="1" u="sng" dirty="0">
                <a:solidFill>
                  <a:schemeClr val="accent5"/>
                </a:solidFill>
                <a:latin typeface="Bookman Old Style" panose="02050604050505020204" pitchFamily="18" charset="0"/>
              </a:rPr>
              <a:t>OF THE INCOME TAX ACT,2025</a:t>
            </a:r>
            <a:endParaRPr lang="en-IN" dirty="0"/>
          </a:p>
        </p:txBody>
      </p:sp>
      <p:pic>
        <p:nvPicPr>
          <p:cNvPr id="4" name="Content Placeholder 3"/>
          <p:cNvPicPr>
            <a:picLocks noGrp="1" noChangeAspect="1"/>
          </p:cNvPicPr>
          <p:nvPr>
            <p:ph idx="1"/>
          </p:nvPr>
        </p:nvPicPr>
        <p:blipFill>
          <a:blip r:embed="rId2"/>
          <a:stretch>
            <a:fillRect/>
          </a:stretch>
        </p:blipFill>
        <p:spPr>
          <a:xfrm>
            <a:off x="1463534" y="1825625"/>
            <a:ext cx="9264932" cy="4351338"/>
          </a:xfrm>
          <a:prstGeom prst="rect">
            <a:avLst/>
          </a:prstGeom>
        </p:spPr>
      </p:pic>
    </p:spTree>
    <p:extLst>
      <p:ext uri="{BB962C8B-B14F-4D97-AF65-F5344CB8AC3E}">
        <p14:creationId xmlns:p14="http://schemas.microsoft.com/office/powerpoint/2010/main" val="1518267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accent5"/>
                </a:solidFill>
                <a:latin typeface="Bookman Old Style" panose="02050604050505020204" pitchFamily="18" charset="0"/>
              </a:rPr>
              <a:t>SEC </a:t>
            </a:r>
            <a:r>
              <a:rPr lang="en-US" b="1" u="sng" dirty="0" smtClean="0">
                <a:solidFill>
                  <a:schemeClr val="accent5"/>
                </a:solidFill>
                <a:latin typeface="Bookman Old Style" panose="02050604050505020204" pitchFamily="18" charset="0"/>
              </a:rPr>
              <a:t>536(4) </a:t>
            </a:r>
            <a:r>
              <a:rPr lang="en-US" b="1" u="sng" dirty="0">
                <a:solidFill>
                  <a:schemeClr val="accent5"/>
                </a:solidFill>
                <a:latin typeface="Bookman Old Style" panose="02050604050505020204" pitchFamily="18" charset="0"/>
              </a:rPr>
              <a:t>OF THE INCOME TAX </a:t>
            </a:r>
            <a:r>
              <a:rPr lang="en-US" b="1" u="sng" dirty="0" smtClean="0">
                <a:solidFill>
                  <a:schemeClr val="accent5"/>
                </a:solidFill>
                <a:latin typeface="Bookman Old Style" panose="02050604050505020204" pitchFamily="18" charset="0"/>
              </a:rPr>
              <a:t>ACT,2025 </a:t>
            </a:r>
            <a:r>
              <a:rPr lang="en-US" sz="3600" b="1" u="sng" dirty="0" smtClean="0">
                <a:solidFill>
                  <a:schemeClr val="accent5"/>
                </a:solidFill>
                <a:latin typeface="Bookman Old Style" panose="02050604050505020204" pitchFamily="18" charset="0"/>
              </a:rPr>
              <a:t>“Doctrine of “Savings” on Repeal”</a:t>
            </a:r>
            <a:endParaRPr lang="en-IN" dirty="0"/>
          </a:p>
        </p:txBody>
      </p:sp>
      <p:sp>
        <p:nvSpPr>
          <p:cNvPr id="3" name="Content Placeholder 2"/>
          <p:cNvSpPr>
            <a:spLocks noGrp="1"/>
          </p:cNvSpPr>
          <p:nvPr>
            <p:ph idx="1"/>
          </p:nvPr>
        </p:nvSpPr>
        <p:spPr>
          <a:xfrm>
            <a:off x="838200" y="1825625"/>
            <a:ext cx="10515600" cy="4588054"/>
          </a:xfrm>
        </p:spPr>
        <p:txBody>
          <a:bodyPr>
            <a:normAutofit fontScale="92500" lnSpcReduction="10000"/>
          </a:bodyPr>
          <a:lstStyle/>
          <a:p>
            <a:pPr marL="0" indent="0" algn="just">
              <a:buNone/>
            </a:pPr>
            <a:r>
              <a:rPr lang="en-US" sz="2400" b="1" i="1" u="sng" dirty="0" smtClean="0"/>
              <a:t>QUOTE</a:t>
            </a:r>
          </a:p>
          <a:p>
            <a:pPr marL="0" indent="0" algn="just">
              <a:buNone/>
            </a:pPr>
            <a:r>
              <a:rPr lang="en-US" sz="2600" i="1" dirty="0" smtClean="0"/>
              <a:t>“</a:t>
            </a:r>
            <a:r>
              <a:rPr lang="en-IN" sz="2600" i="1" dirty="0"/>
              <a:t>(4) Without prejudice to the provisions of sub-section (2), the provisions of section 6 of the General Clauses Act, 1897 (10 of 1897) shall apply with regard to the effect of repeal</a:t>
            </a:r>
            <a:r>
              <a:rPr lang="en-IN" sz="2600" i="1" dirty="0" smtClean="0"/>
              <a:t>.”</a:t>
            </a:r>
          </a:p>
          <a:p>
            <a:pPr marL="0" indent="0" algn="just">
              <a:buNone/>
            </a:pPr>
            <a:endParaRPr lang="en-IN" sz="2400" i="1" dirty="0"/>
          </a:p>
          <a:p>
            <a:pPr marL="0" indent="0" algn="just">
              <a:buNone/>
            </a:pPr>
            <a:r>
              <a:rPr lang="en-US" sz="2400" b="1" i="1" u="sng" dirty="0" smtClean="0"/>
              <a:t>UNQUOTE</a:t>
            </a:r>
            <a:endParaRPr lang="en-US" dirty="0" smtClean="0"/>
          </a:p>
          <a:p>
            <a:pPr marL="0" indent="0" algn="just">
              <a:buNone/>
            </a:pPr>
            <a:r>
              <a:rPr lang="en-US" sz="2600" dirty="0"/>
              <a:t>If any unforeseen situation is not </a:t>
            </a:r>
            <a:r>
              <a:rPr lang="en-US" sz="2600" dirty="0" smtClean="0"/>
              <a:t>covered by </a:t>
            </a:r>
            <a:r>
              <a:rPr lang="en-US" sz="2600" dirty="0"/>
              <a:t>that section, section 6 of the General Clauses </a:t>
            </a:r>
            <a:r>
              <a:rPr lang="en-US" sz="2600" dirty="0" smtClean="0"/>
              <a:t>Act, 1897 </a:t>
            </a:r>
            <a:r>
              <a:rPr lang="en-US" sz="2600" dirty="0"/>
              <a:t>shall apply with regard to the effect of the </a:t>
            </a:r>
            <a:r>
              <a:rPr lang="en-US" sz="2600" dirty="0" smtClean="0"/>
              <a:t>repeal of </a:t>
            </a:r>
            <a:r>
              <a:rPr lang="en-US" sz="2600" dirty="0"/>
              <a:t>ITA 1961. This ensures the continued protection of</a:t>
            </a:r>
          </a:p>
          <a:p>
            <a:pPr algn="just"/>
            <a:r>
              <a:rPr lang="en-US" sz="2600" dirty="0"/>
              <a:t>accrued rights and </a:t>
            </a:r>
            <a:endParaRPr lang="en-US" sz="2600" dirty="0" smtClean="0"/>
          </a:p>
          <a:p>
            <a:pPr algn="just"/>
            <a:r>
              <a:rPr lang="en-US" sz="2600" dirty="0" smtClean="0"/>
              <a:t>liabilities </a:t>
            </a:r>
          </a:p>
          <a:p>
            <a:pPr marL="0" indent="0" algn="just">
              <a:buNone/>
            </a:pPr>
            <a:r>
              <a:rPr lang="en-US" sz="2600" dirty="0" smtClean="0"/>
              <a:t>beyond </a:t>
            </a:r>
            <a:r>
              <a:rPr lang="en-US" sz="2600" dirty="0"/>
              <a:t>those </a:t>
            </a:r>
            <a:r>
              <a:rPr lang="en-US" sz="2600" dirty="0" smtClean="0"/>
              <a:t>expressly</a:t>
            </a:r>
            <a:r>
              <a:rPr lang="en-IN" sz="2600" dirty="0" smtClean="0"/>
              <a:t>stated</a:t>
            </a:r>
            <a:r>
              <a:rPr lang="en-IN" sz="2600" dirty="0"/>
              <a:t>.</a:t>
            </a:r>
          </a:p>
        </p:txBody>
      </p:sp>
    </p:spTree>
    <p:extLst>
      <p:ext uri="{BB962C8B-B14F-4D97-AF65-F5344CB8AC3E}">
        <p14:creationId xmlns:p14="http://schemas.microsoft.com/office/powerpoint/2010/main" val="195123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687314"/>
            <a:ext cx="5749231" cy="620217"/>
          </a:xfrm>
          <a:prstGeom prst="rect">
            <a:avLst/>
          </a:prstGeom>
          <a:noFill/>
          <a:ln/>
        </p:spPr>
        <p:txBody>
          <a:bodyPr wrap="none" lIns="0" tIns="0" rIns="0" bIns="0" rtlCol="0" anchor="t"/>
          <a:lstStyle/>
          <a:p>
            <a:pPr>
              <a:lnSpc>
                <a:spcPts val="4875"/>
              </a:lnSpc>
            </a:pPr>
            <a:r>
              <a:rPr lang="en-US" sz="3600" b="1" u="sng" dirty="0">
                <a:solidFill>
                  <a:schemeClr val="accent5"/>
                </a:solidFill>
                <a:latin typeface="Bookman Old Style" panose="02050604050505020204" pitchFamily="18" charset="0"/>
                <a:ea typeface="+mj-ea"/>
                <a:cs typeface="+mj-cs"/>
              </a:rPr>
              <a:t>Section 6 of the General Clauses Act, 1897</a:t>
            </a:r>
            <a:r>
              <a:rPr lang="en-US" sz="3200" dirty="0"/>
              <a:t/>
            </a:r>
            <a:br>
              <a:rPr lang="en-US" sz="3200" dirty="0"/>
            </a:br>
            <a:endParaRPr lang="en-US" sz="3200" dirty="0"/>
          </a:p>
        </p:txBody>
      </p:sp>
      <p:sp>
        <p:nvSpPr>
          <p:cNvPr id="3" name="Shape 1"/>
          <p:cNvSpPr/>
          <p:nvPr/>
        </p:nvSpPr>
        <p:spPr>
          <a:xfrm>
            <a:off x="661492" y="2685554"/>
            <a:ext cx="3496965" cy="2485132"/>
          </a:xfrm>
          <a:prstGeom prst="roundRect">
            <a:avLst>
              <a:gd name="adj" fmla="val 3195"/>
            </a:avLst>
          </a:prstGeom>
          <a:solidFill>
            <a:srgbClr val="CCEEFF"/>
          </a:solidFill>
          <a:ln w="7620">
            <a:solidFill>
              <a:srgbClr val="B2D4E5"/>
            </a:solidFill>
            <a:prstDash val="solid"/>
          </a:ln>
        </p:spPr>
      </p:sp>
      <p:sp>
        <p:nvSpPr>
          <p:cNvPr id="4" name="Shape 2"/>
          <p:cNvSpPr/>
          <p:nvPr/>
        </p:nvSpPr>
        <p:spPr>
          <a:xfrm>
            <a:off x="856853" y="2880916"/>
            <a:ext cx="567035" cy="567035"/>
          </a:xfrm>
          <a:prstGeom prst="roundRect">
            <a:avLst>
              <a:gd name="adj" fmla="val 13436980"/>
            </a:avLst>
          </a:prstGeom>
          <a:solidFill>
            <a:srgbClr val="007EBD"/>
          </a:solidFill>
          <a:ln/>
        </p:spPr>
      </p:sp>
      <p:pic>
        <p:nvPicPr>
          <p:cNvPr id="5" name="Image 0"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2825" y="3036788"/>
            <a:ext cx="255092" cy="255092"/>
          </a:xfrm>
          <a:prstGeom prst="rect">
            <a:avLst/>
          </a:prstGeom>
        </p:spPr>
      </p:pic>
      <p:sp>
        <p:nvSpPr>
          <p:cNvPr id="6" name="Text 3"/>
          <p:cNvSpPr/>
          <p:nvPr/>
        </p:nvSpPr>
        <p:spPr>
          <a:xfrm>
            <a:off x="856853" y="3636963"/>
            <a:ext cx="3106242" cy="620118"/>
          </a:xfrm>
          <a:prstGeom prst="rect">
            <a:avLst/>
          </a:prstGeom>
          <a:noFill/>
          <a:ln/>
        </p:spPr>
        <p:txBody>
          <a:bodyPr wrap="square" lIns="0" tIns="0" rIns="0" bIns="0" rtlCol="0" anchor="t"/>
          <a:lstStyle/>
          <a:p>
            <a:pPr>
              <a:lnSpc>
                <a:spcPts val="2417"/>
              </a:lnSpc>
            </a:pPr>
            <a:r>
              <a:rPr lang="en-US" sz="1917" b="1" dirty="0">
                <a:solidFill>
                  <a:srgbClr val="272525"/>
                </a:solidFill>
                <a:latin typeface="Petrona Bold" pitchFamily="34" charset="0"/>
                <a:ea typeface="Petrona Bold" pitchFamily="34" charset="-122"/>
                <a:cs typeface="Petrona Bold" pitchFamily="34" charset="-120"/>
              </a:rPr>
              <a:t>Accrued Rights &amp; Liabilities</a:t>
            </a:r>
            <a:endParaRPr lang="en-US" sz="1917" dirty="0"/>
          </a:p>
        </p:txBody>
      </p:sp>
      <p:sp>
        <p:nvSpPr>
          <p:cNvPr id="7" name="Text 4"/>
          <p:cNvSpPr/>
          <p:nvPr/>
        </p:nvSpPr>
        <p:spPr>
          <a:xfrm>
            <a:off x="856853" y="4370487"/>
            <a:ext cx="3106242" cy="604838"/>
          </a:xfrm>
          <a:prstGeom prst="rect">
            <a:avLst/>
          </a:prstGeom>
          <a:noFill/>
          <a:ln/>
        </p:spPr>
        <p:txBody>
          <a:bodyPr wrap="square" lIns="0" tIns="0" rIns="0" bIns="0" rtlCol="0" anchor="t"/>
          <a:lstStyle/>
          <a:p>
            <a:pPr>
              <a:lnSpc>
                <a:spcPts val="2375"/>
              </a:lnSpc>
            </a:pPr>
            <a:r>
              <a:rPr lang="en-US" sz="1458" dirty="0">
                <a:solidFill>
                  <a:srgbClr val="272525"/>
                </a:solidFill>
                <a:latin typeface="Inter" pitchFamily="34" charset="0"/>
                <a:ea typeface="Inter" pitchFamily="34" charset="-122"/>
                <a:cs typeface="Inter" pitchFamily="34" charset="-120"/>
              </a:rPr>
              <a:t>Legal rights and obligations that existed before repeal remain valid</a:t>
            </a:r>
            <a:endParaRPr lang="en-US" sz="1458" dirty="0"/>
          </a:p>
        </p:txBody>
      </p:sp>
      <p:sp>
        <p:nvSpPr>
          <p:cNvPr id="8" name="Shape 5"/>
          <p:cNvSpPr/>
          <p:nvPr/>
        </p:nvSpPr>
        <p:spPr>
          <a:xfrm>
            <a:off x="4347468" y="2685554"/>
            <a:ext cx="3496965" cy="2485132"/>
          </a:xfrm>
          <a:prstGeom prst="roundRect">
            <a:avLst>
              <a:gd name="adj" fmla="val 3195"/>
            </a:avLst>
          </a:prstGeom>
          <a:solidFill>
            <a:srgbClr val="CCEEFF"/>
          </a:solidFill>
          <a:ln w="7620">
            <a:solidFill>
              <a:srgbClr val="B2D4E5"/>
            </a:solidFill>
            <a:prstDash val="solid"/>
          </a:ln>
        </p:spPr>
      </p:sp>
      <p:sp>
        <p:nvSpPr>
          <p:cNvPr id="9" name="Shape 6"/>
          <p:cNvSpPr/>
          <p:nvPr/>
        </p:nvSpPr>
        <p:spPr>
          <a:xfrm>
            <a:off x="4542830" y="2880916"/>
            <a:ext cx="567035" cy="567035"/>
          </a:xfrm>
          <a:prstGeom prst="roundRect">
            <a:avLst>
              <a:gd name="adj" fmla="val 13436980"/>
            </a:avLst>
          </a:prstGeom>
          <a:solidFill>
            <a:srgbClr val="007EBD"/>
          </a:solidFill>
          <a:ln/>
        </p:spPr>
      </p:sp>
      <p:pic>
        <p:nvPicPr>
          <p:cNvPr id="10" name="Image 1" descr="preencoded.png"/>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4698802" y="3036788"/>
            <a:ext cx="255092" cy="255092"/>
          </a:xfrm>
          <a:prstGeom prst="rect">
            <a:avLst/>
          </a:prstGeom>
        </p:spPr>
      </p:pic>
      <p:sp>
        <p:nvSpPr>
          <p:cNvPr id="11" name="Text 7"/>
          <p:cNvSpPr/>
          <p:nvPr/>
        </p:nvSpPr>
        <p:spPr>
          <a:xfrm>
            <a:off x="4542830" y="3636963"/>
            <a:ext cx="2589808" cy="310058"/>
          </a:xfrm>
          <a:prstGeom prst="rect">
            <a:avLst/>
          </a:prstGeom>
          <a:noFill/>
          <a:ln/>
        </p:spPr>
        <p:txBody>
          <a:bodyPr wrap="none" lIns="0" tIns="0" rIns="0" bIns="0" rtlCol="0" anchor="t"/>
          <a:lstStyle/>
          <a:p>
            <a:pPr>
              <a:lnSpc>
                <a:spcPts val="2417"/>
              </a:lnSpc>
            </a:pPr>
            <a:r>
              <a:rPr lang="en-US" sz="1917" b="1" dirty="0">
                <a:solidFill>
                  <a:srgbClr val="272525"/>
                </a:solidFill>
                <a:latin typeface="Petrona Bold" pitchFamily="34" charset="0"/>
                <a:ea typeface="Petrona Bold" pitchFamily="34" charset="-122"/>
                <a:cs typeface="Petrona Bold" pitchFamily="34" charset="-120"/>
              </a:rPr>
              <a:t>Past Legal Proceedings</a:t>
            </a:r>
            <a:endParaRPr lang="en-US" sz="1917" dirty="0"/>
          </a:p>
        </p:txBody>
      </p:sp>
      <p:sp>
        <p:nvSpPr>
          <p:cNvPr id="12" name="Text 8"/>
          <p:cNvSpPr/>
          <p:nvPr/>
        </p:nvSpPr>
        <p:spPr>
          <a:xfrm>
            <a:off x="4542830" y="4060428"/>
            <a:ext cx="3106242" cy="907257"/>
          </a:xfrm>
          <a:prstGeom prst="rect">
            <a:avLst/>
          </a:prstGeom>
          <a:noFill/>
          <a:ln/>
        </p:spPr>
        <p:txBody>
          <a:bodyPr wrap="square" lIns="0" tIns="0" rIns="0" bIns="0" rtlCol="0" anchor="t"/>
          <a:lstStyle/>
          <a:p>
            <a:pPr>
              <a:lnSpc>
                <a:spcPts val="2375"/>
              </a:lnSpc>
            </a:pPr>
            <a:r>
              <a:rPr lang="en-US" sz="1458" dirty="0">
                <a:solidFill>
                  <a:srgbClr val="272525"/>
                </a:solidFill>
                <a:latin typeface="Inter" pitchFamily="34" charset="0"/>
                <a:ea typeface="Inter" pitchFamily="34" charset="-122"/>
                <a:cs typeface="Inter" pitchFamily="34" charset="-120"/>
              </a:rPr>
              <a:t>Cases and legal actions initiated under repealed law continue unaffected</a:t>
            </a:r>
            <a:endParaRPr lang="en-US" sz="1458" dirty="0"/>
          </a:p>
        </p:txBody>
      </p:sp>
      <p:sp>
        <p:nvSpPr>
          <p:cNvPr id="13" name="Shape 9"/>
          <p:cNvSpPr/>
          <p:nvPr/>
        </p:nvSpPr>
        <p:spPr>
          <a:xfrm>
            <a:off x="8039795" y="2704455"/>
            <a:ext cx="3496965" cy="2485132"/>
          </a:xfrm>
          <a:prstGeom prst="roundRect">
            <a:avLst>
              <a:gd name="adj" fmla="val 3195"/>
            </a:avLst>
          </a:prstGeom>
          <a:solidFill>
            <a:srgbClr val="CCEEFF"/>
          </a:solidFill>
          <a:ln w="7620">
            <a:solidFill>
              <a:srgbClr val="B2D4E5"/>
            </a:solidFill>
            <a:prstDash val="solid"/>
          </a:ln>
        </p:spPr>
      </p:sp>
      <p:sp>
        <p:nvSpPr>
          <p:cNvPr id="14" name="Shape 10"/>
          <p:cNvSpPr/>
          <p:nvPr/>
        </p:nvSpPr>
        <p:spPr>
          <a:xfrm>
            <a:off x="8228807" y="2880916"/>
            <a:ext cx="567035" cy="567035"/>
          </a:xfrm>
          <a:prstGeom prst="roundRect">
            <a:avLst>
              <a:gd name="adj" fmla="val 13436980"/>
            </a:avLst>
          </a:prstGeom>
          <a:solidFill>
            <a:srgbClr val="007EBD"/>
          </a:solidFill>
          <a:ln/>
        </p:spPr>
      </p:sp>
      <p:pic>
        <p:nvPicPr>
          <p:cNvPr id="15" name="Image 2" descr="preencoded.png"/>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8384778" y="3036788"/>
            <a:ext cx="255092" cy="255092"/>
          </a:xfrm>
          <a:prstGeom prst="rect">
            <a:avLst/>
          </a:prstGeom>
        </p:spPr>
      </p:pic>
      <p:sp>
        <p:nvSpPr>
          <p:cNvPr id="16" name="Text 11"/>
          <p:cNvSpPr/>
          <p:nvPr/>
        </p:nvSpPr>
        <p:spPr>
          <a:xfrm>
            <a:off x="8228807" y="3636963"/>
            <a:ext cx="2854424" cy="310058"/>
          </a:xfrm>
          <a:prstGeom prst="rect">
            <a:avLst/>
          </a:prstGeom>
          <a:noFill/>
          <a:ln/>
        </p:spPr>
        <p:txBody>
          <a:bodyPr wrap="none" lIns="0" tIns="0" rIns="0" bIns="0" rtlCol="0" anchor="t"/>
          <a:lstStyle/>
          <a:p>
            <a:pPr>
              <a:lnSpc>
                <a:spcPts val="2417"/>
              </a:lnSpc>
            </a:pPr>
            <a:r>
              <a:rPr lang="en-US" sz="1917" b="1" dirty="0">
                <a:solidFill>
                  <a:srgbClr val="272525"/>
                </a:solidFill>
                <a:latin typeface="Petrona Bold" pitchFamily="34" charset="0"/>
                <a:ea typeface="Petrona Bold" pitchFamily="34" charset="-122"/>
                <a:cs typeface="Petrona Bold" pitchFamily="34" charset="-120"/>
              </a:rPr>
              <a:t>Punishments &amp; Penalties</a:t>
            </a:r>
            <a:endParaRPr lang="en-US" sz="1917" dirty="0"/>
          </a:p>
        </p:txBody>
      </p:sp>
      <p:sp>
        <p:nvSpPr>
          <p:cNvPr id="17" name="Text 12"/>
          <p:cNvSpPr/>
          <p:nvPr/>
        </p:nvSpPr>
        <p:spPr>
          <a:xfrm>
            <a:off x="8228807" y="4060429"/>
            <a:ext cx="3106242" cy="604838"/>
          </a:xfrm>
          <a:prstGeom prst="rect">
            <a:avLst/>
          </a:prstGeom>
          <a:noFill/>
          <a:ln/>
        </p:spPr>
        <p:txBody>
          <a:bodyPr wrap="square" lIns="0" tIns="0" rIns="0" bIns="0" rtlCol="0" anchor="t"/>
          <a:lstStyle/>
          <a:p>
            <a:pPr>
              <a:lnSpc>
                <a:spcPts val="2375"/>
              </a:lnSpc>
            </a:pPr>
            <a:r>
              <a:rPr lang="en-US" sz="1458" dirty="0">
                <a:solidFill>
                  <a:srgbClr val="272525"/>
                </a:solidFill>
                <a:latin typeface="Inter" pitchFamily="34" charset="0"/>
                <a:ea typeface="Inter" pitchFamily="34" charset="-122"/>
                <a:cs typeface="Inter" pitchFamily="34" charset="-120"/>
              </a:rPr>
              <a:t>Sanctions imposed under repealed law remain enforceable</a:t>
            </a:r>
            <a:endParaRPr lang="en-US" sz="1458" dirty="0"/>
          </a:p>
        </p:txBody>
      </p:sp>
    </p:spTree>
    <p:extLst>
      <p:ext uri="{BB962C8B-B14F-4D97-AF65-F5344CB8AC3E}">
        <p14:creationId xmlns:p14="http://schemas.microsoft.com/office/powerpoint/2010/main" val="1711496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6932" y="593257"/>
            <a:ext cx="6242415" cy="1451488"/>
          </a:xfrm>
          <a:prstGeom prst="rect">
            <a:avLst/>
          </a:prstGeom>
        </p:spPr>
        <p:txBody>
          <a:bodyPr wrap="none">
            <a:spAutoFit/>
          </a:bodyPr>
          <a:lstStyle/>
          <a:p>
            <a:pPr algn="ctr">
              <a:lnSpc>
                <a:spcPct val="107000"/>
              </a:lnSpc>
              <a:spcAft>
                <a:spcPts val="800"/>
              </a:spcAft>
            </a:pPr>
            <a:r>
              <a:rPr lang="en-IN" sz="8800" b="1" dirty="0" smtClean="0">
                <a:solidFill>
                  <a:schemeClr val="accent6">
                    <a:lumMod val="50000"/>
                  </a:schemeClr>
                </a:solidFill>
                <a:latin typeface="Algerian" panose="04020705040A02060702" pitchFamily="82" charset="0"/>
                <a:ea typeface="Times New Roman" panose="02020603050405020304" pitchFamily="18" charset="0"/>
                <a:cs typeface="Times New Roman" panose="02020603050405020304" pitchFamily="18" charset="0"/>
              </a:rPr>
              <a:t>THANK YOU</a:t>
            </a:r>
            <a:endParaRPr lang="en-IN" sz="4400" dirty="0">
              <a:solidFill>
                <a:schemeClr val="accent6">
                  <a:lumMod val="50000"/>
                </a:schemeClr>
              </a:solidFill>
              <a:effectLst/>
              <a:latin typeface="Algerian" panose="04020705040A02060702" pitchFamily="8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255" t="65164" r="57862" b="10986"/>
          <a:stretch/>
        </p:blipFill>
        <p:spPr>
          <a:xfrm>
            <a:off x="4417454" y="2044745"/>
            <a:ext cx="2369711" cy="1635618"/>
          </a:xfrm>
          <a:prstGeom prst="rect">
            <a:avLst/>
          </a:prstGeom>
        </p:spPr>
      </p:pic>
      <p:sp>
        <p:nvSpPr>
          <p:cNvPr id="3" name="TextBox 2"/>
          <p:cNvSpPr txBox="1"/>
          <p:nvPr/>
        </p:nvSpPr>
        <p:spPr>
          <a:xfrm>
            <a:off x="1770843" y="4031088"/>
            <a:ext cx="10032643" cy="2616101"/>
          </a:xfrm>
          <a:prstGeom prst="rect">
            <a:avLst/>
          </a:prstGeom>
          <a:noFill/>
        </p:spPr>
        <p:txBody>
          <a:bodyPr wrap="square" rtlCol="0">
            <a:spAutoFit/>
          </a:bodyPr>
          <a:lstStyle/>
          <a:p>
            <a:r>
              <a:rPr lang="en-US" i="1" u="sng" dirty="0" smtClean="0">
                <a:solidFill>
                  <a:srgbClr val="002060"/>
                </a:solidFill>
              </a:rPr>
              <a:t>PRESENTED BY</a:t>
            </a:r>
            <a:r>
              <a:rPr lang="en-US" i="1" dirty="0" smtClean="0">
                <a:solidFill>
                  <a:srgbClr val="002060"/>
                </a:solidFill>
              </a:rPr>
              <a:t>    :  </a:t>
            </a:r>
            <a:r>
              <a:rPr lang="en-US" sz="2000" i="1" dirty="0" smtClean="0">
                <a:solidFill>
                  <a:srgbClr val="002060"/>
                </a:solidFill>
              </a:rPr>
              <a:t>CA ANUP KUMAR SANGHAI</a:t>
            </a:r>
          </a:p>
          <a:p>
            <a:r>
              <a:rPr lang="en-US" i="1" dirty="0">
                <a:solidFill>
                  <a:srgbClr val="002060"/>
                </a:solidFill>
              </a:rPr>
              <a:t> </a:t>
            </a:r>
            <a:r>
              <a:rPr lang="en-US" i="1" dirty="0" smtClean="0">
                <a:solidFill>
                  <a:srgbClr val="002060"/>
                </a:solidFill>
              </a:rPr>
              <a:t>                  	SANGHAI &amp; CO.</a:t>
            </a:r>
          </a:p>
          <a:p>
            <a:r>
              <a:rPr lang="en-US" i="1" dirty="0">
                <a:solidFill>
                  <a:srgbClr val="002060"/>
                </a:solidFill>
              </a:rPr>
              <a:t>	</a:t>
            </a:r>
            <a:r>
              <a:rPr lang="en-US" i="1" dirty="0" smtClean="0">
                <a:solidFill>
                  <a:srgbClr val="002060"/>
                </a:solidFill>
              </a:rPr>
              <a:t>	Chartered Accountants</a:t>
            </a:r>
          </a:p>
          <a:p>
            <a:r>
              <a:rPr lang="en-US" i="1" dirty="0">
                <a:solidFill>
                  <a:srgbClr val="002060"/>
                </a:solidFill>
              </a:rPr>
              <a:t>	</a:t>
            </a:r>
            <a:r>
              <a:rPr lang="en-US" i="1" dirty="0" smtClean="0">
                <a:solidFill>
                  <a:srgbClr val="002060"/>
                </a:solidFill>
              </a:rPr>
              <a:t>	Centre Point,</a:t>
            </a:r>
          </a:p>
          <a:p>
            <a:r>
              <a:rPr lang="en-US" i="1" dirty="0">
                <a:solidFill>
                  <a:srgbClr val="002060"/>
                </a:solidFill>
              </a:rPr>
              <a:t>	</a:t>
            </a:r>
            <a:r>
              <a:rPr lang="en-US" i="1" dirty="0" smtClean="0">
                <a:solidFill>
                  <a:srgbClr val="002060"/>
                </a:solidFill>
              </a:rPr>
              <a:t>	21, </a:t>
            </a:r>
            <a:r>
              <a:rPr lang="en-US" i="1" dirty="0" err="1" smtClean="0">
                <a:solidFill>
                  <a:srgbClr val="002060"/>
                </a:solidFill>
              </a:rPr>
              <a:t>Hemanta</a:t>
            </a:r>
            <a:r>
              <a:rPr lang="en-US" i="1" dirty="0" smtClean="0">
                <a:solidFill>
                  <a:srgbClr val="002060"/>
                </a:solidFill>
              </a:rPr>
              <a:t> </a:t>
            </a:r>
            <a:r>
              <a:rPr lang="en-US" i="1" dirty="0" err="1" smtClean="0">
                <a:solidFill>
                  <a:srgbClr val="002060"/>
                </a:solidFill>
              </a:rPr>
              <a:t>Basu</a:t>
            </a:r>
            <a:r>
              <a:rPr lang="en-US" i="1" dirty="0" smtClean="0">
                <a:solidFill>
                  <a:srgbClr val="002060"/>
                </a:solidFill>
              </a:rPr>
              <a:t> </a:t>
            </a:r>
            <a:r>
              <a:rPr lang="en-US" i="1" dirty="0" err="1" smtClean="0">
                <a:solidFill>
                  <a:srgbClr val="002060"/>
                </a:solidFill>
              </a:rPr>
              <a:t>Sarani</a:t>
            </a:r>
            <a:endParaRPr lang="en-US" i="1" dirty="0" smtClean="0">
              <a:solidFill>
                <a:srgbClr val="002060"/>
              </a:solidFill>
            </a:endParaRPr>
          </a:p>
          <a:p>
            <a:r>
              <a:rPr lang="en-US" i="1" dirty="0">
                <a:solidFill>
                  <a:srgbClr val="002060"/>
                </a:solidFill>
              </a:rPr>
              <a:t>	</a:t>
            </a:r>
            <a:r>
              <a:rPr lang="en-US" i="1" dirty="0" smtClean="0">
                <a:solidFill>
                  <a:srgbClr val="002060"/>
                </a:solidFill>
              </a:rPr>
              <a:t>	Kolkata-700 001</a:t>
            </a:r>
          </a:p>
          <a:p>
            <a:r>
              <a:rPr lang="en-US" i="1" u="sng" dirty="0" smtClean="0">
                <a:solidFill>
                  <a:srgbClr val="002060"/>
                </a:solidFill>
              </a:rPr>
              <a:t>Contact No</a:t>
            </a:r>
            <a:r>
              <a:rPr lang="en-US" i="1" dirty="0" smtClean="0">
                <a:solidFill>
                  <a:srgbClr val="002060"/>
                </a:solidFill>
              </a:rPr>
              <a:t>. : 9830026214</a:t>
            </a:r>
          </a:p>
          <a:p>
            <a:r>
              <a:rPr lang="en-US" i="1" u="sng" dirty="0" smtClean="0">
                <a:solidFill>
                  <a:srgbClr val="002060"/>
                </a:solidFill>
              </a:rPr>
              <a:t>Email</a:t>
            </a:r>
            <a:r>
              <a:rPr lang="en-US" i="1" dirty="0" smtClean="0">
                <a:solidFill>
                  <a:srgbClr val="002060"/>
                </a:solidFill>
              </a:rPr>
              <a:t>: sanghaianup@gmail.com</a:t>
            </a:r>
          </a:p>
          <a:p>
            <a:r>
              <a:rPr lang="en-US" dirty="0"/>
              <a:t>	</a:t>
            </a:r>
            <a:r>
              <a:rPr lang="en-US" dirty="0" smtClean="0"/>
              <a:t>	</a:t>
            </a:r>
            <a:endParaRPr lang="en-IN" dirty="0"/>
          </a:p>
        </p:txBody>
      </p:sp>
    </p:spTree>
    <p:extLst>
      <p:ext uri="{BB962C8B-B14F-4D97-AF65-F5344CB8AC3E}">
        <p14:creationId xmlns:p14="http://schemas.microsoft.com/office/powerpoint/2010/main" val="328717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u="sng" dirty="0" smtClean="0">
                <a:solidFill>
                  <a:schemeClr val="accent5"/>
                </a:solidFill>
                <a:latin typeface="Roboto" pitchFamily="34" charset="0"/>
                <a:ea typeface="Roboto" pitchFamily="34" charset="-122"/>
                <a:cs typeface="Roboto" pitchFamily="34" charset="-120"/>
              </a:rPr>
              <a:t>MAJOR PRACTICAL IMPACT AREAS OF INCOME TAX TRANSITION PROVISIONS</a:t>
            </a:r>
            <a:endParaRPr lang="en-IN" sz="2800" dirty="0">
              <a:solidFill>
                <a:schemeClr val="accent5"/>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72146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705341" y="1429078"/>
            <a:ext cx="4468969" cy="523220"/>
          </a:xfrm>
          <a:prstGeom prst="rect">
            <a:avLst/>
          </a:prstGeom>
          <a:noFill/>
        </p:spPr>
        <p:txBody>
          <a:bodyPr wrap="square" rtlCol="0">
            <a:spAutoFit/>
          </a:bodyPr>
          <a:lstStyle/>
          <a:p>
            <a:pPr algn="ctr"/>
            <a:r>
              <a:rPr lang="en-US" sz="2800" u="sng" dirty="0" smtClean="0">
                <a:latin typeface="Britannic Bold" panose="020B0903060703020204" pitchFamily="34" charset="0"/>
              </a:rPr>
              <a:t>22 Savings Clauses</a:t>
            </a:r>
            <a:endParaRPr lang="en-IN" sz="2800" u="sng" dirty="0">
              <a:latin typeface="Britannic Bold" panose="020B0903060703020204" pitchFamily="34" charset="0"/>
            </a:endParaRPr>
          </a:p>
        </p:txBody>
      </p:sp>
      <p:sp>
        <p:nvSpPr>
          <p:cNvPr id="4" name="TextBox 3"/>
          <p:cNvSpPr txBox="1"/>
          <p:nvPr/>
        </p:nvSpPr>
        <p:spPr>
          <a:xfrm>
            <a:off x="9066727" y="1952298"/>
            <a:ext cx="2871988" cy="4555093"/>
          </a:xfrm>
          <a:prstGeom prst="rect">
            <a:avLst/>
          </a:prstGeom>
          <a:noFill/>
        </p:spPr>
        <p:txBody>
          <a:bodyPr wrap="square" rtlCol="0">
            <a:spAutoFit/>
          </a:bodyPr>
          <a:lstStyle/>
          <a:p>
            <a:r>
              <a:rPr lang="en-US" b="1" u="sng" dirty="0">
                <a:latin typeface="Cambria" panose="02040503050406030204" pitchFamily="18" charset="0"/>
                <a:ea typeface="Cambria" panose="02040503050406030204" pitchFamily="18" charset="0"/>
              </a:rPr>
              <a:t>Relevant savings clauses in IT Act,2025</a:t>
            </a:r>
          </a:p>
          <a:p>
            <a:endParaRPr lang="en-US" b="1" u="sng" dirty="0"/>
          </a:p>
          <a:p>
            <a:endParaRPr lang="en-US" b="1" u="sng" dirty="0" smtClean="0"/>
          </a:p>
          <a:p>
            <a:endParaRPr lang="en-US" b="1" u="sng" dirty="0"/>
          </a:p>
          <a:p>
            <a:endParaRPr lang="en-US" b="1" u="sng" dirty="0" smtClean="0"/>
          </a:p>
          <a:p>
            <a:r>
              <a:rPr lang="en-US" sz="1400" b="1" dirty="0" smtClean="0">
                <a:latin typeface="Cambria" panose="02040503050406030204" pitchFamily="18" charset="0"/>
                <a:ea typeface="Cambria" panose="02040503050406030204" pitchFamily="18" charset="0"/>
              </a:rPr>
              <a:t>536(2)(c) and 536(2)(d)</a:t>
            </a:r>
          </a:p>
          <a:p>
            <a:endParaRPr lang="en-US" sz="1200" b="1" dirty="0" smtClean="0">
              <a:latin typeface="Cambria" panose="02040503050406030204" pitchFamily="18" charset="0"/>
              <a:ea typeface="Cambria" panose="02040503050406030204" pitchFamily="18" charset="0"/>
            </a:endParaRPr>
          </a:p>
          <a:p>
            <a:r>
              <a:rPr lang="en-US" sz="1400" b="1" dirty="0">
                <a:latin typeface="Cambria" panose="02040503050406030204" pitchFamily="18" charset="0"/>
                <a:ea typeface="Cambria" panose="02040503050406030204" pitchFamily="18" charset="0"/>
              </a:rPr>
              <a:t>536(2)(c) and 536(2)(d</a:t>
            </a:r>
            <a:r>
              <a:rPr lang="en-US" sz="1400" b="1" dirty="0" smtClean="0">
                <a:latin typeface="Cambria" panose="02040503050406030204" pitchFamily="18" charset="0"/>
                <a:ea typeface="Cambria" panose="02040503050406030204" pitchFamily="18" charset="0"/>
              </a:rPr>
              <a:t>)</a:t>
            </a:r>
          </a:p>
          <a:p>
            <a:endParaRPr lang="en-US" sz="1200" b="1" dirty="0">
              <a:latin typeface="Cambria" panose="02040503050406030204" pitchFamily="18" charset="0"/>
              <a:ea typeface="Cambria" panose="02040503050406030204" pitchFamily="18" charset="0"/>
            </a:endParaRPr>
          </a:p>
          <a:p>
            <a:r>
              <a:rPr lang="en-US" sz="1400" b="1" dirty="0" smtClean="0">
                <a:latin typeface="Cambria" panose="02040503050406030204" pitchFamily="18" charset="0"/>
                <a:ea typeface="Cambria" panose="02040503050406030204" pitchFamily="18" charset="0"/>
              </a:rPr>
              <a:t>536(2)(c), 536(2)(e) , 536(2)(k)</a:t>
            </a:r>
          </a:p>
          <a:p>
            <a:endParaRPr lang="en-US" sz="700" b="1" dirty="0">
              <a:latin typeface="Cambria" panose="02040503050406030204" pitchFamily="18" charset="0"/>
              <a:ea typeface="Cambria" panose="02040503050406030204" pitchFamily="18" charset="0"/>
            </a:endParaRPr>
          </a:p>
          <a:p>
            <a:r>
              <a:rPr lang="en-US" sz="1400" b="1" dirty="0" smtClean="0">
                <a:latin typeface="Cambria" panose="02040503050406030204" pitchFamily="18" charset="0"/>
                <a:ea typeface="Cambria" panose="02040503050406030204" pitchFamily="18" charset="0"/>
              </a:rPr>
              <a:t>536(2</a:t>
            </a:r>
            <a:r>
              <a:rPr lang="en-US" sz="1400" b="1" dirty="0">
                <a:latin typeface="Cambria" panose="02040503050406030204" pitchFamily="18" charset="0"/>
                <a:ea typeface="Cambria" panose="02040503050406030204" pitchFamily="18" charset="0"/>
              </a:rPr>
              <a:t>)(m), 536(2)(n) </a:t>
            </a:r>
            <a:r>
              <a:rPr lang="en-US" sz="1400" b="1" dirty="0" smtClean="0">
                <a:latin typeface="Cambria" panose="02040503050406030204" pitchFamily="18" charset="0"/>
                <a:ea typeface="Cambria" panose="02040503050406030204" pitchFamily="18" charset="0"/>
              </a:rPr>
              <a:t>,536(2</a:t>
            </a:r>
            <a:r>
              <a:rPr lang="en-US" sz="1400" b="1" dirty="0">
                <a:latin typeface="Cambria" panose="02040503050406030204" pitchFamily="18" charset="0"/>
                <a:ea typeface="Cambria" panose="02040503050406030204" pitchFamily="18" charset="0"/>
              </a:rPr>
              <a:t>)(o)</a:t>
            </a:r>
          </a:p>
          <a:p>
            <a:endParaRPr lang="en-US" sz="1200" b="1" dirty="0" smtClean="0">
              <a:latin typeface="Cambria" panose="02040503050406030204" pitchFamily="18" charset="0"/>
              <a:ea typeface="Cambria" panose="02040503050406030204" pitchFamily="18" charset="0"/>
            </a:endParaRPr>
          </a:p>
          <a:p>
            <a:endParaRPr lang="en-US" sz="1200" b="1" dirty="0">
              <a:latin typeface="Cambria" panose="02040503050406030204" pitchFamily="18" charset="0"/>
              <a:ea typeface="Cambria" panose="02040503050406030204" pitchFamily="18" charset="0"/>
            </a:endParaRPr>
          </a:p>
          <a:p>
            <a:endParaRPr lang="en-US" sz="1200" b="1" dirty="0">
              <a:latin typeface="Cambria" panose="02040503050406030204" pitchFamily="18" charset="0"/>
              <a:ea typeface="Cambria" panose="02040503050406030204" pitchFamily="18" charset="0"/>
            </a:endParaRPr>
          </a:p>
          <a:p>
            <a:endParaRPr lang="en-US" b="1" dirty="0" smtClean="0">
              <a:latin typeface="Cambria" panose="02040503050406030204" pitchFamily="18" charset="0"/>
              <a:ea typeface="Cambria" panose="02040503050406030204" pitchFamily="18" charset="0"/>
            </a:endParaRPr>
          </a:p>
          <a:p>
            <a:endParaRPr lang="en-US" b="1" dirty="0" smtClean="0">
              <a:latin typeface="Cambria" panose="02040503050406030204" pitchFamily="18" charset="0"/>
              <a:ea typeface="Cambria" panose="02040503050406030204" pitchFamily="18" charset="0"/>
            </a:endParaRPr>
          </a:p>
          <a:p>
            <a:endParaRPr lang="en-IN" b="1" u="sng" dirty="0"/>
          </a:p>
        </p:txBody>
      </p:sp>
    </p:spTree>
    <p:extLst>
      <p:ext uri="{BB962C8B-B14F-4D97-AF65-F5344CB8AC3E}">
        <p14:creationId xmlns:p14="http://schemas.microsoft.com/office/powerpoint/2010/main" val="297911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IN" b="1" u="sng" dirty="0" smtClean="0">
                <a:solidFill>
                  <a:schemeClr val="accent5"/>
                </a:solidFill>
                <a:latin typeface="Bookman Old Style" panose="02050604050505020204" pitchFamily="18" charset="0"/>
              </a:rPr>
              <a:t>GENERAL PHILOSOPHY OF TRANSITION </a:t>
            </a:r>
            <a:endParaRPr lang="en-IN" u="sng" dirty="0">
              <a:solidFill>
                <a:schemeClr val="accent5"/>
              </a:solidFill>
              <a:latin typeface="Bookman Old Style" panose="02050604050505020204"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9296" y="1825625"/>
            <a:ext cx="9093407" cy="4351338"/>
          </a:xfrm>
          <a:prstGeom prst="rect">
            <a:avLst/>
          </a:prstGeom>
          <a:noFill/>
          <a:ln>
            <a:noFill/>
          </a:ln>
        </p:spPr>
      </p:pic>
    </p:spTree>
    <p:extLst>
      <p:ext uri="{BB962C8B-B14F-4D97-AF65-F5344CB8AC3E}">
        <p14:creationId xmlns:p14="http://schemas.microsoft.com/office/powerpoint/2010/main" val="61968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9903"/>
            <a:ext cx="10515600" cy="1004340"/>
          </a:xfrm>
        </p:spPr>
        <p:txBody>
          <a:bodyPr>
            <a:normAutofit fontScale="90000"/>
          </a:bodyPr>
          <a:lstStyle/>
          <a:p>
            <a:pPr algn="ctr"/>
            <a:r>
              <a:rPr lang="en-IN" dirty="0" smtClean="0">
                <a:solidFill>
                  <a:srgbClr val="2E3C4E"/>
                </a:solidFill>
                <a:latin typeface="Host Grotesk Medium" pitchFamily="34" charset="0"/>
                <a:ea typeface="Host Grotesk Medium" pitchFamily="34" charset="-122"/>
                <a:cs typeface="Host Grotesk Medium" pitchFamily="34" charset="-120"/>
              </a:rPr>
              <a:t>‘</a:t>
            </a:r>
            <a:br>
              <a:rPr lang="en-IN" dirty="0" smtClean="0">
                <a:solidFill>
                  <a:srgbClr val="2E3C4E"/>
                </a:solidFill>
                <a:latin typeface="Host Grotesk Medium" pitchFamily="34" charset="0"/>
                <a:ea typeface="Host Grotesk Medium" pitchFamily="34" charset="-122"/>
                <a:cs typeface="Host Grotesk Medium" pitchFamily="34" charset="-120"/>
              </a:rPr>
            </a:br>
            <a:r>
              <a:rPr lang="en-IN" dirty="0" smtClean="0">
                <a:solidFill>
                  <a:srgbClr val="2E3C4E"/>
                </a:solidFill>
                <a:latin typeface="Host Grotesk Medium" pitchFamily="34" charset="0"/>
                <a:ea typeface="Host Grotesk Medium" pitchFamily="34" charset="-122"/>
                <a:cs typeface="Host Grotesk Medium" pitchFamily="34" charset="-120"/>
              </a:rPr>
              <a:t>‘</a:t>
            </a:r>
            <a:r>
              <a:rPr lang="en-IN" sz="4900" u="sng" dirty="0" smtClean="0">
                <a:solidFill>
                  <a:srgbClr val="2E3C4E"/>
                </a:solidFill>
                <a:effectLst>
                  <a:outerShdw blurRad="38100" dist="38100" dir="2700000" algn="tl">
                    <a:srgbClr val="000000">
                      <a:alpha val="43137"/>
                    </a:srgbClr>
                  </a:outerShdw>
                </a:effectLst>
                <a:latin typeface="Host Grotesk Medium" pitchFamily="34" charset="0"/>
                <a:ea typeface="Host Grotesk Medium" pitchFamily="34" charset="-122"/>
                <a:cs typeface="Host Grotesk Medium" pitchFamily="34" charset="-120"/>
              </a:rPr>
              <a:t>TAX </a:t>
            </a:r>
            <a:r>
              <a:rPr lang="en-IN" sz="4900" u="sng" dirty="0">
                <a:solidFill>
                  <a:srgbClr val="2E3C4E"/>
                </a:solidFill>
                <a:effectLst>
                  <a:outerShdw blurRad="38100" dist="38100" dir="2700000" algn="tl">
                    <a:srgbClr val="000000">
                      <a:alpha val="43137"/>
                    </a:srgbClr>
                  </a:outerShdw>
                </a:effectLst>
                <a:latin typeface="Host Grotesk Medium" pitchFamily="34" charset="0"/>
                <a:ea typeface="Host Grotesk Medium" pitchFamily="34" charset="-122"/>
                <a:cs typeface="Host Grotesk Medium" pitchFamily="34" charset="-120"/>
              </a:rPr>
              <a:t>YEAR’ V.S. ‘ASSESSMENT YEAR</a:t>
            </a:r>
            <a:r>
              <a:rPr lang="en-IN" dirty="0">
                <a:solidFill>
                  <a:srgbClr val="2E3C4E"/>
                </a:solidFill>
                <a:latin typeface="Host Grotesk Medium" pitchFamily="34" charset="0"/>
                <a:ea typeface="Host Grotesk Medium" pitchFamily="34" charset="-122"/>
                <a:cs typeface="Host Grotesk Medium" pitchFamily="34" charset="-120"/>
              </a:rPr>
              <a:t>’ </a:t>
            </a:r>
            <a:r>
              <a:rPr lang="en-IN" dirty="0"/>
              <a:t/>
            </a:r>
            <a:br>
              <a:rPr lang="en-IN" dirty="0"/>
            </a:br>
            <a:endParaRPr lang="en-IN" dirty="0"/>
          </a:p>
        </p:txBody>
      </p:sp>
      <p:sp>
        <p:nvSpPr>
          <p:cNvPr id="4" name="Content Placeholder 3"/>
          <p:cNvSpPr>
            <a:spLocks noGrp="1"/>
          </p:cNvSpPr>
          <p:nvPr>
            <p:ph sz="half" idx="1"/>
          </p:nvPr>
        </p:nvSpPr>
        <p:spPr>
          <a:xfrm>
            <a:off x="404734" y="1825625"/>
            <a:ext cx="3537679" cy="4351338"/>
          </a:xfrm>
        </p:spPr>
        <p:txBody>
          <a:bodyPr>
            <a:normAutofit/>
          </a:bodyPr>
          <a:lstStyle/>
          <a:p>
            <a:pPr algn="just"/>
            <a:r>
              <a:rPr lang="en-IN" sz="2000" dirty="0"/>
              <a:t>A ‘tax year’ is a period of twelve months contained in a financial year. It replaces the term ‘previous year’ used in the Income-tax Act, 1961. </a:t>
            </a:r>
          </a:p>
          <a:p>
            <a:pPr algn="just"/>
            <a:r>
              <a:rPr lang="en-IN" sz="2000" dirty="0"/>
              <a:t>The concept of “Tax Year” is applicable from 01 April 2026, i.e., for income earned during FY 2026-27 onwards and this will be referred to as Tax Year 2026-27 under the Income Tax Act 2025 </a:t>
            </a:r>
          </a:p>
          <a:p>
            <a:endParaRPr lang="en-IN" sz="2000" dirty="0"/>
          </a:p>
        </p:txBody>
      </p:sp>
      <p:pic>
        <p:nvPicPr>
          <p:cNvPr id="9" name="Content Placeholder 8"/>
          <p:cNvPicPr>
            <a:picLocks noGrp="1" noChangeAspect="1"/>
          </p:cNvPicPr>
          <p:nvPr>
            <p:ph sz="half" idx="2"/>
          </p:nvPr>
        </p:nvPicPr>
        <p:blipFill>
          <a:blip r:embed="rId2"/>
          <a:stretch>
            <a:fillRect/>
          </a:stretch>
        </p:blipFill>
        <p:spPr>
          <a:xfrm>
            <a:off x="3942413" y="1154243"/>
            <a:ext cx="7989757" cy="5351488"/>
          </a:xfrm>
          <a:prstGeom prst="rect">
            <a:avLst/>
          </a:prstGeom>
        </p:spPr>
      </p:pic>
    </p:spTree>
    <p:extLst>
      <p:ext uri="{BB962C8B-B14F-4D97-AF65-F5344CB8AC3E}">
        <p14:creationId xmlns:p14="http://schemas.microsoft.com/office/powerpoint/2010/main" val="2660555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IN" sz="3200" u="sng" dirty="0" smtClean="0">
                <a:solidFill>
                  <a:srgbClr val="2E3C4E"/>
                </a:solidFill>
                <a:effectLst>
                  <a:outerShdw blurRad="38100" dist="38100" dir="2700000" algn="tl">
                    <a:srgbClr val="000000">
                      <a:alpha val="43137"/>
                    </a:srgbClr>
                  </a:outerShdw>
                </a:effectLst>
                <a:latin typeface="Host Grotesk Medium" pitchFamily="34" charset="0"/>
                <a:ea typeface="Host Grotesk Medium" pitchFamily="34" charset="-122"/>
                <a:cs typeface="Host Grotesk Medium" pitchFamily="34" charset="-120"/>
              </a:rPr>
              <a:t/>
            </a:r>
            <a:br>
              <a:rPr lang="en-IN" sz="3200" u="sng" dirty="0" smtClean="0">
                <a:solidFill>
                  <a:srgbClr val="2E3C4E"/>
                </a:solidFill>
                <a:effectLst>
                  <a:outerShdw blurRad="38100" dist="38100" dir="2700000" algn="tl">
                    <a:srgbClr val="000000">
                      <a:alpha val="43137"/>
                    </a:srgbClr>
                  </a:outerShdw>
                </a:effectLst>
                <a:latin typeface="Host Grotesk Medium" pitchFamily="34" charset="0"/>
                <a:ea typeface="Host Grotesk Medium" pitchFamily="34" charset="-122"/>
                <a:cs typeface="Host Grotesk Medium" pitchFamily="34" charset="-120"/>
              </a:rPr>
            </a:br>
            <a:r>
              <a:rPr lang="en-IN" sz="2700" b="1" u="sng" dirty="0" smtClean="0">
                <a:solidFill>
                  <a:schemeClr val="accent5"/>
                </a:solidFill>
                <a:latin typeface="Bookman Old Style" panose="02050604050505020204" pitchFamily="18" charset="0"/>
              </a:rPr>
              <a:t>TAX PAYMENTS, COLLECTION AND REFUNDS </a:t>
            </a:r>
            <a:r>
              <a:rPr lang="en-IN" sz="3200" dirty="0"/>
              <a:t/>
            </a:r>
            <a:br>
              <a:rPr lang="en-IN" sz="3200" dirty="0"/>
            </a:br>
            <a:r>
              <a:rPr lang="en-IN" sz="3200" u="sng" dirty="0">
                <a:solidFill>
                  <a:srgbClr val="2E3C4E"/>
                </a:solidFill>
                <a:effectLst>
                  <a:outerShdw blurRad="38100" dist="38100" dir="2700000" algn="tl">
                    <a:srgbClr val="000000">
                      <a:alpha val="43137"/>
                    </a:srgbClr>
                  </a:outerShdw>
                </a:effectLst>
                <a:latin typeface="Host Grotesk Medium" pitchFamily="34" charset="0"/>
                <a:ea typeface="Host Grotesk Medium" pitchFamily="34" charset="-122"/>
                <a:cs typeface="Host Grotesk Medium" pitchFamily="34" charset="-120"/>
              </a:rPr>
              <a:t/>
            </a:r>
            <a:br>
              <a:rPr lang="en-IN" sz="3200" u="sng" dirty="0">
                <a:solidFill>
                  <a:srgbClr val="2E3C4E"/>
                </a:solidFill>
                <a:effectLst>
                  <a:outerShdw blurRad="38100" dist="38100" dir="2700000" algn="tl">
                    <a:srgbClr val="000000">
                      <a:alpha val="43137"/>
                    </a:srgbClr>
                  </a:outerShdw>
                </a:effectLst>
                <a:latin typeface="Host Grotesk Medium" pitchFamily="34" charset="0"/>
                <a:ea typeface="Host Grotesk Medium" pitchFamily="34" charset="-122"/>
                <a:cs typeface="Host Grotesk Medium" pitchFamily="34" charset="-120"/>
              </a:rPr>
            </a:br>
            <a:r>
              <a:rPr lang="en-IN" sz="3200" u="sng" dirty="0" smtClean="0">
                <a:solidFill>
                  <a:srgbClr val="2E3C4E"/>
                </a:solidFill>
                <a:effectLst>
                  <a:outerShdw blurRad="38100" dist="38100" dir="2700000" algn="tl">
                    <a:srgbClr val="000000">
                      <a:alpha val="43137"/>
                    </a:srgbClr>
                  </a:outerShdw>
                </a:effectLst>
                <a:latin typeface="Host Grotesk Medium" pitchFamily="34" charset="0"/>
                <a:ea typeface="Host Grotesk Medium" pitchFamily="34" charset="-122"/>
                <a:cs typeface="Host Grotesk Medium" pitchFamily="34" charset="-120"/>
              </a:rPr>
              <a:t>DETERMINATION OF TDS ON CONTRACTS SPANNING BETWEEN MARCH-APRIL,2026</a:t>
            </a:r>
            <a:endParaRPr lang="en-IN" sz="4000" u="sng" dirty="0">
              <a:solidFill>
                <a:srgbClr val="2E3C4E"/>
              </a:solidFill>
              <a:effectLst>
                <a:outerShdw blurRad="38100" dist="38100" dir="2700000" algn="tl">
                  <a:srgbClr val="000000">
                    <a:alpha val="43137"/>
                  </a:srgbClr>
                </a:outerShdw>
              </a:effectLst>
              <a:latin typeface="Host Grotesk Medium" pitchFamily="34" charset="0"/>
              <a:ea typeface="Host Grotesk Medium" pitchFamily="34" charset="-122"/>
              <a:cs typeface="Host Grotesk Medium" pitchFamily="34" charset="-120"/>
            </a:endParaRPr>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45769" y="2186234"/>
            <a:ext cx="10679243" cy="4351338"/>
          </a:xfrm>
          <a:prstGeom prst="rect">
            <a:avLst/>
          </a:prstGeom>
          <a:noFill/>
          <a:ln>
            <a:noFill/>
          </a:ln>
        </p:spPr>
      </p:pic>
    </p:spTree>
    <p:extLst>
      <p:ext uri="{BB962C8B-B14F-4D97-AF65-F5344CB8AC3E}">
        <p14:creationId xmlns:p14="http://schemas.microsoft.com/office/powerpoint/2010/main" val="1075548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9549"/>
            <a:ext cx="10515600" cy="386366"/>
          </a:xfrm>
        </p:spPr>
        <p:txBody>
          <a:bodyPr>
            <a:normAutofit fontScale="90000"/>
          </a:bodyPr>
          <a:lstStyle/>
          <a:p>
            <a:pPr lvl="0" algn="ctr"/>
            <a:r>
              <a:rPr lang="en-IN" sz="2400" b="1" u="sng" dirty="0" smtClean="0">
                <a:solidFill>
                  <a:schemeClr val="accent5"/>
                </a:solidFill>
                <a:latin typeface="Bookman Old Style" panose="02050604050505020204" pitchFamily="18" charset="0"/>
              </a:rPr>
              <a:t/>
            </a:r>
            <a:br>
              <a:rPr lang="en-IN" sz="2400" b="1" u="sng" dirty="0" smtClean="0">
                <a:solidFill>
                  <a:schemeClr val="accent5"/>
                </a:solidFill>
                <a:latin typeface="Bookman Old Style" panose="02050604050505020204" pitchFamily="18" charset="0"/>
              </a:rPr>
            </a:br>
            <a:r>
              <a:rPr lang="en-IN" sz="3100" b="1" u="sng" dirty="0" smtClean="0">
                <a:solidFill>
                  <a:schemeClr val="accent5"/>
                </a:solidFill>
                <a:latin typeface="Bookman Old Style" panose="02050604050505020204" pitchFamily="18" charset="0"/>
              </a:rPr>
              <a:t>FURNISHING OF INCOME TAX RETURNS </a:t>
            </a:r>
            <a:r>
              <a:rPr lang="en-IN" dirty="0"/>
              <a:t/>
            </a:r>
            <a:br>
              <a:rPr lang="en-IN" dirty="0"/>
            </a:br>
            <a:endParaRPr lang="en-IN" dirty="0"/>
          </a:p>
        </p:txBody>
      </p:sp>
      <p:pic>
        <p:nvPicPr>
          <p:cNvPr id="4" name="Content Placeholder 3"/>
          <p:cNvPicPr>
            <a:picLocks noGrp="1" noChangeAspect="1"/>
          </p:cNvPicPr>
          <p:nvPr>
            <p:ph idx="1"/>
          </p:nvPr>
        </p:nvPicPr>
        <p:blipFill>
          <a:blip r:embed="rId2"/>
          <a:stretch>
            <a:fillRect/>
          </a:stretch>
        </p:blipFill>
        <p:spPr>
          <a:xfrm>
            <a:off x="838200" y="1365161"/>
            <a:ext cx="10515599" cy="4811802"/>
          </a:xfrm>
          <a:prstGeom prst="rect">
            <a:avLst/>
          </a:prstGeom>
        </p:spPr>
      </p:pic>
    </p:spTree>
    <p:extLst>
      <p:ext uri="{BB962C8B-B14F-4D97-AF65-F5344CB8AC3E}">
        <p14:creationId xmlns:p14="http://schemas.microsoft.com/office/powerpoint/2010/main" val="163418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sz="2800" b="1" u="sng" dirty="0" smtClean="0">
                <a:solidFill>
                  <a:schemeClr val="accent5"/>
                </a:solidFill>
                <a:latin typeface="Bookman Old Style" panose="02050604050505020204" pitchFamily="18" charset="0"/>
              </a:rPr>
              <a:t>OTHER FORMS &amp; COMPLIANCE STATEMENTS </a:t>
            </a:r>
            <a:br>
              <a:rPr lang="en-IN" sz="2800" b="1" u="sng" dirty="0" smtClean="0">
                <a:solidFill>
                  <a:schemeClr val="accent5"/>
                </a:solidFill>
                <a:latin typeface="Bookman Old Style" panose="02050604050505020204" pitchFamily="18" charset="0"/>
              </a:rPr>
            </a:br>
            <a:endParaRPr lang="en-IN" sz="2800" b="1" u="sng" dirty="0">
              <a:solidFill>
                <a:schemeClr val="accent5"/>
              </a:solidFill>
              <a:latin typeface="Bookman Old Style" panose="02050604050505020204" pitchFamily="18" charset="0"/>
            </a:endParaRPr>
          </a:p>
        </p:txBody>
      </p:sp>
      <p:pic>
        <p:nvPicPr>
          <p:cNvPr id="4" name="Content Placeholder 3"/>
          <p:cNvPicPr>
            <a:picLocks noGrp="1" noChangeAspect="1"/>
          </p:cNvPicPr>
          <p:nvPr>
            <p:ph idx="1"/>
          </p:nvPr>
        </p:nvPicPr>
        <p:blipFill>
          <a:blip r:embed="rId2"/>
          <a:stretch>
            <a:fillRect/>
          </a:stretch>
        </p:blipFill>
        <p:spPr>
          <a:xfrm>
            <a:off x="1107583" y="1352282"/>
            <a:ext cx="9878096" cy="4824681"/>
          </a:xfrm>
          <a:prstGeom prst="rect">
            <a:avLst/>
          </a:prstGeom>
        </p:spPr>
      </p:pic>
    </p:spTree>
    <p:extLst>
      <p:ext uri="{BB962C8B-B14F-4D97-AF65-F5344CB8AC3E}">
        <p14:creationId xmlns:p14="http://schemas.microsoft.com/office/powerpoint/2010/main" val="22900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solidFill>
                  <a:schemeClr val="accent5"/>
                </a:solidFill>
                <a:latin typeface="Bookman Old Style" panose="02050604050505020204" pitchFamily="18" charset="0"/>
              </a:rPr>
              <a:t>REASSESSMENT PROCEEDINGS</a:t>
            </a:r>
            <a:endParaRPr lang="en-IN" sz="4000" b="1" u="sng" dirty="0">
              <a:solidFill>
                <a:schemeClr val="accent5"/>
              </a:solidFill>
              <a:latin typeface="Bookman Old Style" panose="02050604050505020204" pitchFamily="18" charset="0"/>
            </a:endParaRPr>
          </a:p>
        </p:txBody>
      </p:sp>
      <p:pic>
        <p:nvPicPr>
          <p:cNvPr id="4" name="Content Placeholder 3"/>
          <p:cNvPicPr>
            <a:picLocks noGrp="1" noChangeAspect="1"/>
          </p:cNvPicPr>
          <p:nvPr>
            <p:ph idx="1"/>
          </p:nvPr>
        </p:nvPicPr>
        <p:blipFill>
          <a:blip r:embed="rId2"/>
          <a:stretch>
            <a:fillRect/>
          </a:stretch>
        </p:blipFill>
        <p:spPr>
          <a:xfrm>
            <a:off x="1603347" y="1825625"/>
            <a:ext cx="8985306" cy="4351338"/>
          </a:xfrm>
          <a:prstGeom prst="rect">
            <a:avLst/>
          </a:prstGeom>
        </p:spPr>
      </p:pic>
    </p:spTree>
    <p:extLst>
      <p:ext uri="{BB962C8B-B14F-4D97-AF65-F5344CB8AC3E}">
        <p14:creationId xmlns:p14="http://schemas.microsoft.com/office/powerpoint/2010/main" val="15793004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1067</TotalTime>
  <Words>2842</Words>
  <Application>Microsoft Office PowerPoint</Application>
  <PresentationFormat>Widescreen</PresentationFormat>
  <Paragraphs>160</Paragraphs>
  <Slides>27</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Algerian</vt:lpstr>
      <vt:lpstr>Arial</vt:lpstr>
      <vt:lpstr>Bookman Old Style</vt:lpstr>
      <vt:lpstr>Britannic Bold</vt:lpstr>
      <vt:lpstr>Calibri</vt:lpstr>
      <vt:lpstr>Calibri Light</vt:lpstr>
      <vt:lpstr>Cambria</vt:lpstr>
      <vt:lpstr>Host Grotesk Medium</vt:lpstr>
      <vt:lpstr>Inter</vt:lpstr>
      <vt:lpstr>MS Mincho</vt:lpstr>
      <vt:lpstr>Petrona Bold</vt:lpstr>
      <vt:lpstr>Roboto</vt:lpstr>
      <vt:lpstr>Times New Roman</vt:lpstr>
      <vt:lpstr>Office Theme</vt:lpstr>
      <vt:lpstr>1_Office Theme</vt:lpstr>
      <vt:lpstr>    कर सेतु  PRACTICAL IMPLICATIONS: TRANSITION FROM IT ACT 1961 TO IT ACT 2025</vt:lpstr>
      <vt:lpstr>PowerPoint Presentation</vt:lpstr>
      <vt:lpstr>MAJOR PRACTICAL IMPACT AREAS OF INCOME TAX TRANSITION PROVISIONS</vt:lpstr>
      <vt:lpstr>GENERAL PHILOSOPHY OF TRANSITION </vt:lpstr>
      <vt:lpstr>‘ ‘TAX YEAR’ V.S. ‘ASSESSMENT YEAR’  </vt:lpstr>
      <vt:lpstr> TAX PAYMENTS, COLLECTION AND REFUNDS   DETERMINATION OF TDS ON CONTRACTS SPANNING BETWEEN MARCH-APRIL,2026</vt:lpstr>
      <vt:lpstr> FURNISHING OF INCOME TAX RETURNS  </vt:lpstr>
      <vt:lpstr>OTHER FORMS &amp; COMPLIANCE STATEMENTS  </vt:lpstr>
      <vt:lpstr>REASSESSMENT PROCEEDINGS</vt:lpstr>
      <vt:lpstr>REASSESSMENT PROCEEDINGS</vt:lpstr>
      <vt:lpstr>TDS COMPLIANCE  </vt:lpstr>
      <vt:lpstr>PENDING ASSESSMENTS &amp; APPEALS</vt:lpstr>
      <vt:lpstr>PENDING ASSESSMENTS &amp; APPEALS</vt:lpstr>
      <vt:lpstr>SET-OFF/CARRY FORWARD OF LOSSES AND DEDUCTIONS  </vt:lpstr>
      <vt:lpstr>PowerPoint Presentation</vt:lpstr>
      <vt:lpstr>SEC 536(2) OF THE INCOME TAX ACT,2025</vt:lpstr>
      <vt:lpstr>SEC 536(2) OF THE INCOME TAX ACT,2025</vt:lpstr>
      <vt:lpstr>SEC 536(2) OF THE INCOME TAX ACT,2025</vt:lpstr>
      <vt:lpstr>SEC 536(2) OF THE INCOME TAX ACT,2025</vt:lpstr>
      <vt:lpstr>SEC 536(2) OF THE INCOME TAX ACT,2025</vt:lpstr>
      <vt:lpstr>SEC 536(2) OF THE INCOME TAX ACT,2025</vt:lpstr>
      <vt:lpstr>SEC 536(2) OF THE INCOME TAX ACT,2025</vt:lpstr>
      <vt:lpstr>SEC 536(2) OF THE INCOME TAX ACT,2025</vt:lpstr>
      <vt:lpstr>SEC 536(3) OF THE INCOME TAX ACT,2025</vt:lpstr>
      <vt:lpstr>SEC 536(4) OF THE INCOME TAX ACT,2025 “Doctrine of “Savings” on Repeal”</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COM</cp:lastModifiedBy>
  <cp:revision>105</cp:revision>
  <cp:lastPrinted>2026-03-30T11:41:27Z</cp:lastPrinted>
  <dcterms:created xsi:type="dcterms:W3CDTF">2025-12-05T05:21:27Z</dcterms:created>
  <dcterms:modified xsi:type="dcterms:W3CDTF">2026-03-31T10:38:31Z</dcterms:modified>
</cp:coreProperties>
</file>