
<file path=[Content_Types].xml><?xml version="1.0" encoding="utf-8"?>
<Types xmlns="http://schemas.openxmlformats.org/package/2006/content-types">
  <Default Extension="jfif" ContentType="image/jpe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88" r:id="rId1"/>
  </p:sldMasterIdLst>
  <p:sldIdLst>
    <p:sldId id="256" r:id="rId2"/>
    <p:sldId id="261" r:id="rId3"/>
    <p:sldId id="263" r:id="rId4"/>
    <p:sldId id="262" r:id="rId5"/>
    <p:sldId id="264" r:id="rId6"/>
    <p:sldId id="265" r:id="rId7"/>
    <p:sldId id="266" r:id="rId8"/>
    <p:sldId id="267" r:id="rId9"/>
    <p:sldId id="268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3" d="100"/>
          <a:sy n="63" d="100"/>
        </p:scale>
        <p:origin x="732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546100" y="-4763"/>
            <a:ext cx="5014912" cy="6862763"/>
            <a:chOff x="2928938" y="-4763"/>
            <a:chExt cx="5014912" cy="6862763"/>
          </a:xfrm>
        </p:grpSpPr>
        <p:sp>
          <p:nvSpPr>
            <p:cNvPr id="22" name="Freeform 6"/>
            <p:cNvSpPr/>
            <p:nvPr/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23" name="Freeform 7"/>
            <p:cNvSpPr/>
            <p:nvPr/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24" name="Freeform 9"/>
            <p:cNvSpPr/>
            <p:nvPr/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5" name="Freeform 10"/>
            <p:cNvSpPr/>
            <p:nvPr/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6" name="Freeform 11"/>
            <p:cNvSpPr/>
            <p:nvPr/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7" name="Freeform 12"/>
            <p:cNvSpPr/>
            <p:nvPr/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28401" y="1380068"/>
            <a:ext cx="8574622" cy="2616199"/>
          </a:xfrm>
        </p:spPr>
        <p:txBody>
          <a:bodyPr anchor="b">
            <a:normAutofit/>
          </a:bodyPr>
          <a:lstStyle>
            <a:lvl1pPr algn="r">
              <a:defRPr sz="600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15377" y="3996267"/>
            <a:ext cx="6987645" cy="1388534"/>
          </a:xfrm>
        </p:spPr>
        <p:txBody>
          <a:bodyPr anchor="t">
            <a:normAutofit/>
          </a:bodyPr>
          <a:lstStyle>
            <a:lvl1pPr marL="0" indent="0" algn="r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09749-77BC-4EF5-B386-8BE324AC7042}" type="datetimeFigureOut">
              <a:rPr lang="en-IN" smtClean="0"/>
              <a:t>01/04/202323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2412" y="5883275"/>
            <a:ext cx="4324044" cy="365125"/>
          </a:xfrm>
        </p:spPr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DF0A8-33A1-4EF7-B010-F4CC72B41DB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0225162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4732865"/>
            <a:ext cx="1001871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386012" y="932112"/>
            <a:ext cx="8225944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1" y="5299603"/>
            <a:ext cx="1001871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09749-77BC-4EF5-B386-8BE324AC7042}" type="datetimeFigureOut">
              <a:rPr lang="en-IN" smtClean="0"/>
              <a:t>01/04/202323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DF0A8-33A1-4EF7-B010-F4CC72B41DB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6728528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685800"/>
            <a:ext cx="1001871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343400"/>
            <a:ext cx="10018713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09749-77BC-4EF5-B386-8BE324AC7042}" type="datetimeFigureOut">
              <a:rPr lang="en-IN" smtClean="0"/>
              <a:t>01/04/202323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DF0A8-33A1-4EF7-B010-F4CC72B41DB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95264319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36811" y="3428999"/>
            <a:ext cx="8532815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09749-77BC-4EF5-B386-8BE324AC7042}" type="datetimeFigureOut">
              <a:rPr lang="en-IN" smtClean="0"/>
              <a:t>01/04/202323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DF0A8-33A1-4EF7-B010-F4CC72B41DB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88096681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3308581"/>
            <a:ext cx="1001870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7381"/>
            <a:ext cx="1001871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09749-77BC-4EF5-B386-8BE324AC7042}" type="datetimeFigureOut">
              <a:rPr lang="en-IN" smtClean="0"/>
              <a:t>01/04/202323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DF0A8-33A1-4EF7-B010-F4CC72B41DB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2775993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3" y="3886200"/>
            <a:ext cx="1001871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5200"/>
            <a:ext cx="1001871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09749-77BC-4EF5-B386-8BE324AC7042}" type="datetimeFigureOut">
              <a:rPr lang="en-IN" smtClean="0"/>
              <a:t>01/04/202323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DF0A8-33A1-4EF7-B010-F4CC72B41DB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09537665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685800"/>
            <a:ext cx="10018712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2" y="3505200"/>
            <a:ext cx="10018713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3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09749-77BC-4EF5-B386-8BE324AC7042}" type="datetimeFigureOut">
              <a:rPr lang="en-IN" smtClean="0"/>
              <a:t>01/04/202323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DF0A8-33A1-4EF7-B010-F4CC72B41DB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2942710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09749-77BC-4EF5-B386-8BE324AC7042}" type="datetimeFigureOut">
              <a:rPr lang="en-IN" smtClean="0"/>
              <a:t>01/04/202323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DF0A8-33A1-4EF7-B010-F4CC72B41DB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3284813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32655" y="685800"/>
            <a:ext cx="1770369" cy="5105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312" y="685800"/>
            <a:ext cx="8019742" cy="510540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09749-77BC-4EF5-B386-8BE324AC7042}" type="datetimeFigureOut">
              <a:rPr lang="en-IN" smtClean="0"/>
              <a:t>01/04/202323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DF0A8-33A1-4EF7-B010-F4CC72B41DB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028369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09749-77BC-4EF5-B386-8BE324AC7042}" type="datetimeFigureOut">
              <a:rPr lang="en-IN" smtClean="0"/>
              <a:t>01/04/202323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51856" y="5867131"/>
            <a:ext cx="551167" cy="365125"/>
          </a:xfrm>
        </p:spPr>
        <p:txBody>
          <a:bodyPr/>
          <a:lstStyle/>
          <a:p>
            <a:fld id="{8C6DF0A8-33A1-4EF7-B010-F4CC72B41DB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8466247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2279" y="2666999"/>
            <a:ext cx="8930747" cy="2110382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2278" y="4777381"/>
            <a:ext cx="893074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09749-77BC-4EF5-B386-8BE324AC7042}" type="datetimeFigureOut">
              <a:rPr lang="en-IN" smtClean="0"/>
              <a:t>01/04/202323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DF0A8-33A1-4EF7-B010-F4CC72B41DB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7782288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312" y="2666999"/>
            <a:ext cx="4895055" cy="312420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7967" y="2667000"/>
            <a:ext cx="4895056" cy="3124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09749-77BC-4EF5-B386-8BE324AC7042}" type="datetimeFigureOut">
              <a:rPr lang="en-IN" smtClean="0"/>
              <a:t>01/04/202323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DF0A8-33A1-4EF7-B010-F4CC72B41DB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5468144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2179" y="2658533"/>
            <a:ext cx="4607188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4311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80487" y="2667000"/>
            <a:ext cx="462253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7967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09749-77BC-4EF5-B386-8BE324AC7042}" type="datetimeFigureOut">
              <a:rPr lang="en-IN" smtClean="0"/>
              <a:t>01/04/202323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DF0A8-33A1-4EF7-B010-F4CC72B41DB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464383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09749-77BC-4EF5-B386-8BE324AC7042}" type="datetimeFigureOut">
              <a:rPr lang="en-IN" smtClean="0"/>
              <a:t>01/04/202323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DF0A8-33A1-4EF7-B010-F4CC72B41DB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461279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09749-77BC-4EF5-B386-8BE324AC7042}" type="datetimeFigureOut">
              <a:rPr lang="en-IN" smtClean="0"/>
              <a:t>01/04/202323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DF0A8-33A1-4EF7-B010-F4CC72B41DB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6447140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1600200"/>
            <a:ext cx="3549121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62033" y="685799"/>
            <a:ext cx="6240990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2" y="2971800"/>
            <a:ext cx="3549121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09749-77BC-4EF5-B386-8BE324AC7042}" type="datetimeFigureOut">
              <a:rPr lang="en-IN" smtClean="0"/>
              <a:t>01/04/202323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DF0A8-33A1-4EF7-B010-F4CC72B41DB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088002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2724" y="1752599"/>
            <a:ext cx="5426158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94682" y="914400"/>
            <a:ext cx="3280974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2724" y="3124199"/>
            <a:ext cx="5426158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09749-77BC-4EF5-B386-8BE324AC7042}" type="datetimeFigureOut">
              <a:rPr lang="en-IN" smtClean="0"/>
              <a:t>01/04/202323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DF0A8-33A1-4EF7-B010-F4CC72B41DB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38397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50812" y="0"/>
            <a:ext cx="2436813" cy="6858001"/>
            <a:chOff x="1320800" y="0"/>
            <a:chExt cx="2436813" cy="6858001"/>
          </a:xfrm>
        </p:grpSpPr>
        <p:sp>
          <p:nvSpPr>
            <p:cNvPr id="8" name="Freeform 6"/>
            <p:cNvSpPr/>
            <p:nvPr/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9" name="Freeform 7"/>
            <p:cNvSpPr/>
            <p:nvPr/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0" name="Freeform 8"/>
            <p:cNvSpPr/>
            <p:nvPr/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1" name="Freeform 9"/>
            <p:cNvSpPr/>
            <p:nvPr/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2" name="Freeform 10"/>
            <p:cNvSpPr/>
            <p:nvPr/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13" name="Freeform 11"/>
            <p:cNvSpPr/>
            <p:nvPr/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0" y="2666999"/>
            <a:ext cx="10018713" cy="31242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732656" y="5883275"/>
            <a:ext cx="1143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62909749-77BC-4EF5-B386-8BE324AC7042}" type="datetimeFigureOut">
              <a:rPr lang="en-IN" smtClean="0"/>
              <a:t>01/04/202323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2279" y="5883275"/>
            <a:ext cx="70841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5883275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8C6DF0A8-33A1-4EF7-B010-F4CC72B41DB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7925984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89" r:id="rId1"/>
    <p:sldLayoutId id="2147483990" r:id="rId2"/>
    <p:sldLayoutId id="2147483991" r:id="rId3"/>
    <p:sldLayoutId id="2147483992" r:id="rId4"/>
    <p:sldLayoutId id="2147483993" r:id="rId5"/>
    <p:sldLayoutId id="2147483994" r:id="rId6"/>
    <p:sldLayoutId id="2147483995" r:id="rId7"/>
    <p:sldLayoutId id="2147483996" r:id="rId8"/>
    <p:sldLayoutId id="2147483997" r:id="rId9"/>
    <p:sldLayoutId id="2147483998" r:id="rId10"/>
    <p:sldLayoutId id="2147483999" r:id="rId11"/>
    <p:sldLayoutId id="2147484000" r:id="rId12"/>
    <p:sldLayoutId id="2147484001" r:id="rId13"/>
    <p:sldLayoutId id="2147484002" r:id="rId14"/>
    <p:sldLayoutId id="2147484003" r:id="rId15"/>
    <p:sldLayoutId id="2147484004" r:id="rId16"/>
    <p:sldLayoutId id="2147484005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fi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fi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3CC6DF-E588-9084-8D68-93A170EA507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91360" y="492443"/>
            <a:ext cx="10058400" cy="3795077"/>
          </a:xfrm>
        </p:spPr>
        <p:txBody>
          <a:bodyPr>
            <a:normAutofit/>
          </a:bodyPr>
          <a:lstStyle/>
          <a:p>
            <a:pPr algn="ctr"/>
            <a:r>
              <a:rPr lang="en-IN" dirty="0">
                <a:solidFill>
                  <a:schemeClr val="accent5">
                    <a:lumMod val="75000"/>
                  </a:schemeClr>
                </a:solidFill>
                <a:latin typeface="Arial Rounded MT Bold" panose="020F0704030504030204" pitchFamily="34" charset="0"/>
              </a:rPr>
              <a:t>Expectations of </a:t>
            </a:r>
            <a:br>
              <a:rPr lang="en-IN" dirty="0">
                <a:solidFill>
                  <a:schemeClr val="accent5">
                    <a:lumMod val="75000"/>
                  </a:schemeClr>
                </a:solidFill>
                <a:latin typeface="Arial Rounded MT Bold" panose="020F0704030504030204" pitchFamily="34" charset="0"/>
              </a:rPr>
            </a:br>
            <a:r>
              <a:rPr lang="en-IN" dirty="0">
                <a:solidFill>
                  <a:schemeClr val="accent5">
                    <a:lumMod val="75000"/>
                  </a:schemeClr>
                </a:solidFill>
                <a:latin typeface="Arial Rounded MT Bold" panose="020F0704030504030204" pitchFamily="34" charset="0"/>
              </a:rPr>
              <a:t>Statutory Central Auditors from Branch Auditors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B89A0EE-3B54-4F53-DE2A-E2ACCA4C51A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04000" y="4287520"/>
            <a:ext cx="5344160" cy="23466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43760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6E73DA-889D-D05B-7DC4-EA7E2F8D72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84311" y="563880"/>
            <a:ext cx="10018713" cy="1752599"/>
          </a:xfrm>
        </p:spPr>
        <p:txBody>
          <a:bodyPr>
            <a:normAutofit/>
          </a:bodyPr>
          <a:lstStyle/>
          <a:p>
            <a:pPr algn="l"/>
            <a:r>
              <a:rPr lang="en-IN" dirty="0">
                <a:solidFill>
                  <a:schemeClr val="accent4">
                    <a:lumMod val="75000"/>
                  </a:schemeClr>
                </a:solidFill>
                <a:latin typeface="Arial Rounded MT Bold" panose="020F0704030504030204" pitchFamily="34" charset="0"/>
              </a:rPr>
              <a:t>SA 600 </a:t>
            </a:r>
            <a:br>
              <a:rPr lang="en-IN" dirty="0">
                <a:solidFill>
                  <a:schemeClr val="accent4">
                    <a:lumMod val="75000"/>
                  </a:schemeClr>
                </a:solidFill>
                <a:latin typeface="Arial Rounded MT Bold" panose="020F0704030504030204" pitchFamily="34" charset="0"/>
              </a:rPr>
            </a:br>
            <a:r>
              <a:rPr lang="en-US" b="1" i="0" u="none" strike="noStrike" baseline="0" dirty="0">
                <a:solidFill>
                  <a:schemeClr val="accent4">
                    <a:lumMod val="75000"/>
                  </a:schemeClr>
                </a:solidFill>
                <a:latin typeface="Arial Rounded MT Bold" panose="020F0704030504030204" pitchFamily="34" charset="0"/>
              </a:rPr>
              <a:t>Using the Work of Another Auditor </a:t>
            </a:r>
            <a:endParaRPr lang="en-IN" dirty="0">
              <a:solidFill>
                <a:schemeClr val="accent4">
                  <a:lumMod val="75000"/>
                </a:schemeClr>
              </a:solidFill>
              <a:latin typeface="Arial Rounded MT Bold" panose="020F0704030504030204" pitchFamily="34" charset="0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A8C7370-618C-737C-7343-39DA88FD19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4310" y="2133600"/>
            <a:ext cx="10018713" cy="3586480"/>
          </a:xfrm>
        </p:spPr>
        <p:txBody>
          <a:bodyPr>
            <a:normAutofit/>
          </a:bodyPr>
          <a:lstStyle/>
          <a:p>
            <a:r>
              <a:rPr lang="en-IN" sz="2300" b="0" i="0" u="none" strike="noStrike" baseline="0" dirty="0">
                <a:solidFill>
                  <a:srgbClr val="000000"/>
                </a:solidFill>
                <a:latin typeface="Bahnschrift SemiBold" panose="020B0502040204020203" pitchFamily="34" charset="0"/>
              </a:rPr>
              <a:t> Co-ordination Between Auditors </a:t>
            </a:r>
          </a:p>
          <a:p>
            <a:pPr algn="l"/>
            <a:endParaRPr lang="en-IN" sz="2300" b="0" i="0" u="none" strike="noStrike" baseline="0" dirty="0">
              <a:solidFill>
                <a:srgbClr val="000000"/>
              </a:solidFill>
              <a:latin typeface="Bahnschrift SemiBold" panose="020B0502040204020203" pitchFamily="34" charset="0"/>
            </a:endParaRPr>
          </a:p>
          <a:p>
            <a:r>
              <a:rPr lang="en-IN" sz="2300" b="0" i="0" u="none" strike="noStrike" baseline="0" dirty="0">
                <a:solidFill>
                  <a:srgbClr val="000000"/>
                </a:solidFill>
                <a:latin typeface="Bahnschrift SemiBold" panose="020B0502040204020203" pitchFamily="34" charset="0"/>
              </a:rPr>
              <a:t> Reporting Considerations </a:t>
            </a:r>
          </a:p>
          <a:p>
            <a:pPr algn="l"/>
            <a:endParaRPr lang="en-IN" sz="2300" b="0" i="0" u="none" strike="noStrike" baseline="0" dirty="0">
              <a:solidFill>
                <a:srgbClr val="000000"/>
              </a:solidFill>
              <a:latin typeface="Bahnschrift SemiBold" panose="020B0502040204020203" pitchFamily="34" charset="0"/>
            </a:endParaRPr>
          </a:p>
          <a:p>
            <a:r>
              <a:rPr lang="en-IN" sz="2300" b="0" i="0" u="none" strike="noStrike" baseline="0" dirty="0">
                <a:solidFill>
                  <a:srgbClr val="000000"/>
                </a:solidFill>
                <a:latin typeface="Bahnschrift SemiBold" panose="020B0502040204020203" pitchFamily="34" charset="0"/>
              </a:rPr>
              <a:t> Division of Responsibility </a:t>
            </a:r>
            <a:endParaRPr lang="en-IN" sz="2300" dirty="0">
              <a:latin typeface="Bahnschrift SemiBold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158105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6E73DA-889D-D05B-7DC4-EA7E2F8D72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84311" y="563880"/>
            <a:ext cx="10018713" cy="1752599"/>
          </a:xfrm>
        </p:spPr>
        <p:txBody>
          <a:bodyPr>
            <a:normAutofit/>
          </a:bodyPr>
          <a:lstStyle/>
          <a:p>
            <a:pPr algn="l"/>
            <a:r>
              <a:rPr lang="en-IN" b="1" dirty="0">
                <a:solidFill>
                  <a:schemeClr val="accent4">
                    <a:lumMod val="75000"/>
                  </a:schemeClr>
                </a:solidFill>
                <a:latin typeface="Arial Rounded MT Bold" panose="020F0704030504030204" pitchFamily="34" charset="0"/>
              </a:rPr>
              <a:t>Guidance Note on</a:t>
            </a:r>
            <a:br>
              <a:rPr lang="en-IN" b="1" dirty="0">
                <a:solidFill>
                  <a:schemeClr val="accent4">
                    <a:lumMod val="75000"/>
                  </a:schemeClr>
                </a:solidFill>
                <a:latin typeface="Arial Rounded MT Bold" panose="020F0704030504030204" pitchFamily="34" charset="0"/>
              </a:rPr>
            </a:br>
            <a:r>
              <a:rPr lang="en-US" b="1" dirty="0">
                <a:solidFill>
                  <a:schemeClr val="accent4">
                    <a:lumMod val="75000"/>
                  </a:schemeClr>
                </a:solidFill>
                <a:latin typeface="Arial Rounded MT Bold" panose="020F0704030504030204" pitchFamily="34" charset="0"/>
              </a:rPr>
              <a:t>Audit of Banks (2023 Edition)</a:t>
            </a:r>
            <a:endParaRPr lang="en-IN" dirty="0">
              <a:solidFill>
                <a:schemeClr val="accent4">
                  <a:lumMod val="75000"/>
                </a:schemeClr>
              </a:solidFill>
              <a:latin typeface="Arial Rounded MT Bold" panose="020F0704030504030204" pitchFamily="34" charset="0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A8C7370-618C-737C-7343-39DA88FD19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4310" y="2133600"/>
            <a:ext cx="9590090" cy="3759200"/>
          </a:xfrm>
        </p:spPr>
        <p:txBody>
          <a:bodyPr>
            <a:normAutofit fontScale="62500" lnSpcReduction="20000"/>
          </a:bodyPr>
          <a:lstStyle/>
          <a:p>
            <a:pPr marL="0" indent="0" algn="l">
              <a:buNone/>
            </a:pPr>
            <a:r>
              <a:rPr lang="en-US" sz="2700" i="1" dirty="0">
                <a:solidFill>
                  <a:srgbClr val="000000"/>
                </a:solidFill>
                <a:latin typeface="Bahnschrift SemiBold" panose="020B0502040204020203" pitchFamily="34" charset="0"/>
              </a:rPr>
              <a:t>The illustrative list of Annexures that may be required from the SBAs </a:t>
            </a:r>
          </a:p>
          <a:p>
            <a:pPr marL="0" indent="0" algn="l">
              <a:buNone/>
            </a:pPr>
            <a:r>
              <a:rPr lang="en-US" sz="2700" i="1" dirty="0">
                <a:solidFill>
                  <a:srgbClr val="000000"/>
                </a:solidFill>
                <a:latin typeface="Bahnschrift SemiBold" panose="020B0502040204020203" pitchFamily="34" charset="0"/>
              </a:rPr>
              <a:t>could be as under:</a:t>
            </a:r>
          </a:p>
          <a:p>
            <a:pPr marL="0" indent="0" algn="l">
              <a:buNone/>
            </a:pPr>
            <a:endParaRPr lang="en-US" sz="2700" i="1" dirty="0">
              <a:solidFill>
                <a:srgbClr val="000000"/>
              </a:solidFill>
              <a:latin typeface="Bahnschrift SemiBold" panose="020B0502040204020203" pitchFamily="34" charset="0"/>
            </a:endParaRPr>
          </a:p>
          <a:p>
            <a:pPr algn="l"/>
            <a:r>
              <a:rPr lang="en-US" sz="3000" b="0" i="0" u="none" strike="noStrike" baseline="0" dirty="0" err="1">
                <a:latin typeface="Arial" panose="020B0604020202020204" pitchFamily="34" charset="0"/>
              </a:rPr>
              <a:t>i</a:t>
            </a:r>
            <a:r>
              <a:rPr lang="en-US" sz="3000" b="0" i="0" u="none" strike="noStrike" baseline="0" dirty="0">
                <a:latin typeface="Arial" panose="020B0604020202020204" pitchFamily="34" charset="0"/>
              </a:rPr>
              <a:t>. Instances of </a:t>
            </a:r>
            <a:r>
              <a:rPr lang="en-US" sz="3000" b="1" i="0" u="none" strike="noStrike" baseline="0" dirty="0">
                <a:latin typeface="Arial" panose="020B0604020202020204" pitchFamily="34" charset="0"/>
              </a:rPr>
              <a:t>quick mortality </a:t>
            </a:r>
            <a:r>
              <a:rPr lang="en-US" sz="3000" i="0" u="none" strike="noStrike" baseline="0" dirty="0">
                <a:latin typeface="Arial" panose="020B0604020202020204" pitchFamily="34" charset="0"/>
              </a:rPr>
              <a:t>cases</a:t>
            </a:r>
            <a:r>
              <a:rPr lang="en-US" sz="3000" b="0" i="0" u="none" strike="noStrike" baseline="0" dirty="0">
                <a:latin typeface="Arial" panose="020B0604020202020204" pitchFamily="34" charset="0"/>
              </a:rPr>
              <a:t>.</a:t>
            </a:r>
          </a:p>
          <a:p>
            <a:pPr algn="l"/>
            <a:r>
              <a:rPr lang="en-US" sz="3000" b="0" i="0" u="none" strike="noStrike" baseline="0" dirty="0">
                <a:latin typeface="Arial" panose="020B0604020202020204" pitchFamily="34" charset="0"/>
              </a:rPr>
              <a:t>ii. Instances of </a:t>
            </a:r>
            <a:r>
              <a:rPr lang="en-US" sz="3000" b="1" i="0" u="none" strike="noStrike" baseline="0" dirty="0">
                <a:latin typeface="Arial" panose="020B0604020202020204" pitchFamily="34" charset="0"/>
              </a:rPr>
              <a:t>disagreement of Asset Classification</a:t>
            </a:r>
            <a:r>
              <a:rPr lang="en-US" sz="3000" b="0" i="0" u="none" strike="noStrike" baseline="0" dirty="0">
                <a:latin typeface="Arial" panose="020B0604020202020204" pitchFamily="34" charset="0"/>
              </a:rPr>
              <a:t> with bank, i.e.,</a:t>
            </a:r>
          </a:p>
          <a:p>
            <a:pPr marL="0" indent="0" algn="l">
              <a:buNone/>
            </a:pPr>
            <a:r>
              <a:rPr lang="en-US" sz="3000" b="0" i="0" u="none" strike="noStrike" baseline="0" dirty="0">
                <a:latin typeface="Arial" panose="020B0604020202020204" pitchFamily="34" charset="0"/>
              </a:rPr>
              <a:t>	 divergences observed at branch level.</a:t>
            </a:r>
          </a:p>
          <a:p>
            <a:pPr algn="l"/>
            <a:r>
              <a:rPr lang="en-US" sz="3000" b="0" i="0" u="none" strike="noStrike" baseline="0" dirty="0">
                <a:latin typeface="Arial" panose="020B0604020202020204" pitchFamily="34" charset="0"/>
              </a:rPr>
              <a:t>iii. Instances of an account wherein </a:t>
            </a:r>
            <a:r>
              <a:rPr lang="en-US" sz="3000" b="1" i="0" u="none" strike="noStrike" baseline="0" dirty="0">
                <a:latin typeface="Arial" panose="020B0604020202020204" pitchFamily="34" charset="0"/>
              </a:rPr>
              <a:t>auto-marking through CBS is </a:t>
            </a:r>
          </a:p>
          <a:p>
            <a:pPr marL="0" indent="0" algn="l">
              <a:buNone/>
            </a:pPr>
            <a:r>
              <a:rPr lang="en-US" sz="3000" b="1" i="0" u="none" strike="noStrike" baseline="0" dirty="0">
                <a:latin typeface="Arial" panose="020B0604020202020204" pitchFamily="34" charset="0"/>
              </a:rPr>
              <a:t>	  not done</a:t>
            </a:r>
            <a:r>
              <a:rPr lang="en-US" sz="3000" b="0" i="0" u="none" strike="noStrike" baseline="0" dirty="0">
                <a:latin typeface="Arial" panose="020B0604020202020204" pitchFamily="34" charset="0"/>
              </a:rPr>
              <a:t>.</a:t>
            </a:r>
          </a:p>
          <a:p>
            <a:pPr algn="l"/>
            <a:r>
              <a:rPr lang="en-US" sz="3000" b="0" i="0" u="none" strike="noStrike" baseline="0" dirty="0">
                <a:latin typeface="Arial" panose="020B0604020202020204" pitchFamily="34" charset="0"/>
              </a:rPr>
              <a:t>iv. Instances of </a:t>
            </a:r>
            <a:r>
              <a:rPr lang="en-US" sz="3000" b="1" i="0" u="none" strike="noStrike" baseline="0" dirty="0">
                <a:latin typeface="Arial" panose="020B0604020202020204" pitchFamily="34" charset="0"/>
              </a:rPr>
              <a:t>evergreening of Accounts</a:t>
            </a:r>
            <a:r>
              <a:rPr lang="en-US" sz="3000" b="0" i="0" u="none" strike="noStrike" baseline="0" dirty="0">
                <a:latin typeface="Arial" panose="020B0604020202020204" pitchFamily="34" charset="0"/>
              </a:rPr>
              <a:t>.</a:t>
            </a:r>
          </a:p>
          <a:p>
            <a:pPr algn="l"/>
            <a:r>
              <a:rPr lang="en-US" sz="3000" b="0" i="0" u="none" strike="noStrike" baseline="0" dirty="0">
                <a:latin typeface="Arial" panose="020B0604020202020204" pitchFamily="34" charset="0"/>
              </a:rPr>
              <a:t>v. Accounts where </a:t>
            </a:r>
            <a:r>
              <a:rPr lang="en-US" sz="3000" b="1" i="0" u="none" strike="noStrike" baseline="0" dirty="0">
                <a:latin typeface="Arial" panose="020B0604020202020204" pitchFamily="34" charset="0"/>
              </a:rPr>
              <a:t>excess over sanctioned limits</a:t>
            </a:r>
            <a:r>
              <a:rPr lang="en-US" sz="3000" b="0" i="0" u="none" strike="noStrike" baseline="0" dirty="0">
                <a:latin typeface="Arial" panose="020B0604020202020204" pitchFamily="34" charset="0"/>
              </a:rPr>
              <a:t> are allowed.</a:t>
            </a:r>
          </a:p>
        </p:txBody>
      </p:sp>
    </p:spTree>
    <p:extLst>
      <p:ext uri="{BB962C8B-B14F-4D97-AF65-F5344CB8AC3E}">
        <p14:creationId xmlns:p14="http://schemas.microsoft.com/office/powerpoint/2010/main" val="42628306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2F5F33-59A0-23EC-BE10-26597442CB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1412" y="508000"/>
            <a:ext cx="9905999" cy="6116320"/>
          </a:xfrm>
        </p:spPr>
        <p:txBody>
          <a:bodyPr>
            <a:normAutofit fontScale="92500"/>
          </a:bodyPr>
          <a:lstStyle/>
          <a:p>
            <a:pPr algn="just"/>
            <a:r>
              <a:rPr lang="en-US" sz="2400" b="0" i="0" u="none" strike="noStrike" baseline="0" dirty="0">
                <a:latin typeface="Arial" panose="020B0604020202020204" pitchFamily="34" charset="0"/>
              </a:rPr>
              <a:t>vi. Accounts where limits were disbursed </a:t>
            </a:r>
            <a:r>
              <a:rPr lang="en-US" sz="2400" b="1" i="0" u="none" strike="noStrike" baseline="0" dirty="0">
                <a:latin typeface="Arial" panose="020B0604020202020204" pitchFamily="34" charset="0"/>
              </a:rPr>
              <a:t>without complying with the  		  terms </a:t>
            </a:r>
            <a:r>
              <a:rPr lang="en-IN" sz="2400" b="1" i="0" u="none" strike="noStrike" baseline="0" dirty="0">
                <a:latin typeface="Arial" panose="020B0604020202020204" pitchFamily="34" charset="0"/>
              </a:rPr>
              <a:t>and conditions of sanction</a:t>
            </a:r>
            <a:r>
              <a:rPr lang="en-IN" sz="2400" b="0" i="0" u="none" strike="noStrike" baseline="0" dirty="0">
                <a:latin typeface="Arial" panose="020B0604020202020204" pitchFamily="34" charset="0"/>
              </a:rPr>
              <a:t>.</a:t>
            </a:r>
          </a:p>
          <a:p>
            <a:pPr algn="just"/>
            <a:r>
              <a:rPr lang="en-US" sz="2400" b="0" i="0" u="none" strike="noStrike" baseline="0" dirty="0">
                <a:latin typeface="Arial" panose="020B0604020202020204" pitchFamily="34" charset="0"/>
              </a:rPr>
              <a:t>vii. Accounts with </a:t>
            </a:r>
            <a:r>
              <a:rPr lang="en-US" sz="2400" b="1" i="0" u="none" strike="noStrike" baseline="0" dirty="0">
                <a:latin typeface="Arial" panose="020B0604020202020204" pitchFamily="34" charset="0"/>
              </a:rPr>
              <a:t>deficiencies in documentation</a:t>
            </a:r>
            <a:r>
              <a:rPr lang="en-US" sz="2400" b="0" i="0" u="none" strike="noStrike" baseline="0" dirty="0">
                <a:latin typeface="Arial" panose="020B0604020202020204" pitchFamily="34" charset="0"/>
              </a:rPr>
              <a:t>/inadequate insurance   		   cover.</a:t>
            </a:r>
          </a:p>
          <a:p>
            <a:pPr algn="just"/>
            <a:r>
              <a:rPr lang="en-US" sz="2400" b="0" i="0" u="none" strike="noStrike" baseline="0" dirty="0">
                <a:latin typeface="Arial" panose="020B0604020202020204" pitchFamily="34" charset="0"/>
              </a:rPr>
              <a:t>viii. Accounts where periodic balance confirmation / </a:t>
            </a:r>
            <a:r>
              <a:rPr lang="en-US" sz="2400" b="1" i="0" u="none" strike="noStrike" baseline="0" dirty="0">
                <a:latin typeface="Arial" panose="020B0604020202020204" pitchFamily="34" charset="0"/>
              </a:rPr>
              <a:t>acknowledgement of 		    debt </a:t>
            </a:r>
            <a:r>
              <a:rPr lang="en-IN" sz="2400" b="0" i="0" u="none" strike="noStrike" baseline="0" dirty="0">
                <a:latin typeface="Arial" panose="020B0604020202020204" pitchFamily="34" charset="0"/>
              </a:rPr>
              <a:t>not obtained.</a:t>
            </a:r>
          </a:p>
          <a:p>
            <a:pPr algn="just"/>
            <a:r>
              <a:rPr lang="en-US" sz="2400" b="0" i="0" u="none" strike="noStrike" baseline="0" dirty="0">
                <a:latin typeface="Arial" panose="020B0604020202020204" pitchFamily="34" charset="0"/>
              </a:rPr>
              <a:t>ix. Accounts where </a:t>
            </a:r>
            <a:r>
              <a:rPr lang="en-US" sz="2400" b="1" i="0" u="none" strike="noStrike" baseline="0" dirty="0">
                <a:latin typeface="Arial" panose="020B0604020202020204" pitchFamily="34" charset="0"/>
              </a:rPr>
              <a:t>review / renewal is pending</a:t>
            </a:r>
            <a:r>
              <a:rPr lang="en-US" sz="2400" b="0" i="0" u="none" strike="noStrike" baseline="0" dirty="0">
                <a:latin typeface="Arial" panose="020B0604020202020204" pitchFamily="34" charset="0"/>
              </a:rPr>
              <a:t>.</a:t>
            </a:r>
          </a:p>
          <a:p>
            <a:pPr algn="just"/>
            <a:r>
              <a:rPr lang="en-US" sz="2400" b="0" i="0" u="none" strike="noStrike" baseline="0" dirty="0">
                <a:latin typeface="Arial" panose="020B0604020202020204" pitchFamily="34" charset="0"/>
              </a:rPr>
              <a:t>x. Accounts where </a:t>
            </a:r>
            <a:r>
              <a:rPr lang="en-US" sz="2400" b="1" i="0" u="none" strike="noStrike" baseline="0" dirty="0">
                <a:latin typeface="Arial" panose="020B0604020202020204" pitchFamily="34" charset="0"/>
              </a:rPr>
              <a:t>stock / book debt statements</a:t>
            </a:r>
            <a:r>
              <a:rPr lang="en-US" sz="2400" b="0" i="0" u="none" strike="noStrike" baseline="0" dirty="0">
                <a:latin typeface="Arial" panose="020B0604020202020204" pitchFamily="34" charset="0"/>
              </a:rPr>
              <a:t> and other periodical</a:t>
            </a:r>
          </a:p>
          <a:p>
            <a:pPr marL="0" indent="0" algn="just">
              <a:buNone/>
            </a:pPr>
            <a:r>
              <a:rPr lang="en-US" sz="2400" b="0" i="0" u="none" strike="noStrike" baseline="0" dirty="0">
                <a:latin typeface="Arial" panose="020B0604020202020204" pitchFamily="34" charset="0"/>
              </a:rPr>
              <a:t>	  operational and financial statements not obtained.</a:t>
            </a:r>
          </a:p>
          <a:p>
            <a:pPr algn="just"/>
            <a:r>
              <a:rPr lang="en-US" sz="2400" b="0" i="0" u="none" strike="noStrike" baseline="0" dirty="0">
                <a:latin typeface="Arial" panose="020B0604020202020204" pitchFamily="34" charset="0"/>
              </a:rPr>
              <a:t>xi. </a:t>
            </a:r>
            <a:r>
              <a:rPr lang="en-US" sz="2400" b="1" i="0" u="none" strike="noStrike" baseline="0" dirty="0">
                <a:latin typeface="Arial" panose="020B0604020202020204" pitchFamily="34" charset="0"/>
              </a:rPr>
              <a:t>Accounts where audited accounts not on record</a:t>
            </a:r>
            <a:r>
              <a:rPr lang="en-US" sz="2400" b="0" i="0" u="none" strike="noStrike" baseline="0" dirty="0">
                <a:latin typeface="Arial" panose="020B0604020202020204" pitchFamily="34" charset="0"/>
              </a:rPr>
              <a:t> for advances to 		</a:t>
            </a:r>
            <a:r>
              <a:rPr lang="en-US" dirty="0">
                <a:latin typeface="Arial" panose="020B0604020202020204" pitchFamily="34" charset="0"/>
              </a:rPr>
              <a:t>	   </a:t>
            </a:r>
            <a:r>
              <a:rPr lang="en-US" sz="2400" b="0" i="0" u="none" strike="noStrike" baseline="0" dirty="0">
                <a:latin typeface="Arial" panose="020B0604020202020204" pitchFamily="34" charset="0"/>
              </a:rPr>
              <a:t>non-corporate with limit over Rs. 10 lakhs (or any other limit as decided 		   by the </a:t>
            </a:r>
            <a:r>
              <a:rPr lang="en-IN" sz="2400" b="0" i="0" u="none" strike="noStrike" baseline="0" dirty="0">
                <a:latin typeface="Arial" panose="020B0604020202020204" pitchFamily="34" charset="0"/>
              </a:rPr>
              <a:t>bank internally).</a:t>
            </a:r>
          </a:p>
          <a:p>
            <a:pPr algn="just"/>
            <a:r>
              <a:rPr lang="en-US" sz="2400" b="0" i="0" u="none" strike="noStrike" baseline="0" dirty="0">
                <a:latin typeface="Arial" panose="020B0604020202020204" pitchFamily="34" charset="0"/>
              </a:rPr>
              <a:t>xii. Accounts where </a:t>
            </a:r>
            <a:r>
              <a:rPr lang="en-US" sz="2400" b="1" i="0" u="none" strike="noStrike" baseline="0" dirty="0">
                <a:latin typeface="Arial" panose="020B0604020202020204" pitchFamily="34" charset="0"/>
              </a:rPr>
              <a:t>stock audit report is not obtained at prescribed   		   interval.</a:t>
            </a:r>
            <a:endParaRPr lang="en-US" sz="2400" b="1" i="1" dirty="0">
              <a:solidFill>
                <a:srgbClr val="000000"/>
              </a:solidFill>
              <a:latin typeface="Bahnschrift SemiBold" panose="020B0502040204020203" pitchFamily="34" charset="0"/>
            </a:endParaRPr>
          </a:p>
          <a:p>
            <a:pPr marL="0" indent="0">
              <a:buNone/>
            </a:pP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0421721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2F5F33-59A0-23EC-BE10-26597442CB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1412" y="162560"/>
            <a:ext cx="10440988" cy="6177280"/>
          </a:xfrm>
        </p:spPr>
        <p:txBody>
          <a:bodyPr>
            <a:normAutofit/>
          </a:bodyPr>
          <a:lstStyle/>
          <a:p>
            <a:pPr algn="l"/>
            <a:r>
              <a:rPr lang="en-US" sz="2200" b="0" i="0" u="none" strike="noStrike" baseline="0" dirty="0">
                <a:latin typeface="Arial" panose="020B0604020202020204" pitchFamily="34" charset="0"/>
              </a:rPr>
              <a:t>xiii. List of accounts (under multiple / consortium banking with exposure</a:t>
            </a:r>
          </a:p>
          <a:p>
            <a:pPr marL="0" indent="0" algn="l">
              <a:buNone/>
            </a:pPr>
            <a:r>
              <a:rPr lang="en-US" sz="2200" b="0" i="0" u="none" strike="noStrike" baseline="0" dirty="0">
                <a:latin typeface="Arial" panose="020B0604020202020204" pitchFamily="34" charset="0"/>
              </a:rPr>
              <a:t>	     above Rs. 5 crores) wherein </a:t>
            </a:r>
            <a:r>
              <a:rPr lang="en-US" sz="2200" b="1" i="0" u="none" strike="noStrike" baseline="0" dirty="0">
                <a:latin typeface="Arial" panose="020B0604020202020204" pitchFamily="34" charset="0"/>
              </a:rPr>
              <a:t>Diligence Report </a:t>
            </a:r>
            <a:r>
              <a:rPr lang="en-US" sz="2200" b="0" i="0" u="none" strike="noStrike" baseline="0" dirty="0">
                <a:latin typeface="Arial" panose="020B0604020202020204" pitchFamily="34" charset="0"/>
              </a:rPr>
              <a:t>is not obtained.</a:t>
            </a:r>
          </a:p>
          <a:p>
            <a:pPr algn="l"/>
            <a:r>
              <a:rPr lang="en-US" sz="2200" b="0" i="0" u="none" strike="noStrike" baseline="0" dirty="0">
                <a:latin typeface="Arial" panose="020B0604020202020204" pitchFamily="34" charset="0"/>
              </a:rPr>
              <a:t>xiv. </a:t>
            </a:r>
            <a:r>
              <a:rPr lang="en-US" sz="2200" b="1" i="0" u="none" strike="noStrike" baseline="0" dirty="0">
                <a:latin typeface="Arial" panose="020B0604020202020204" pitchFamily="34" charset="0"/>
              </a:rPr>
              <a:t>Short reviewed </a:t>
            </a:r>
            <a:r>
              <a:rPr lang="en-US" sz="2200" i="0" u="none" strike="noStrike" baseline="0" dirty="0">
                <a:latin typeface="Arial" panose="020B0604020202020204" pitchFamily="34" charset="0"/>
              </a:rPr>
              <a:t>for period beyond six months.</a:t>
            </a:r>
          </a:p>
          <a:p>
            <a:pPr algn="l"/>
            <a:r>
              <a:rPr lang="en-US" sz="2200" b="0" i="0" u="none" strike="noStrike" baseline="0" dirty="0">
                <a:latin typeface="Arial" panose="020B0604020202020204" pitchFamily="34" charset="0"/>
              </a:rPr>
              <a:t>xv. </a:t>
            </a:r>
            <a:r>
              <a:rPr lang="en-US" sz="2200" b="1" i="0" u="none" strike="noStrike" baseline="0" dirty="0">
                <a:latin typeface="Arial" panose="020B0604020202020204" pitchFamily="34" charset="0"/>
              </a:rPr>
              <a:t>Comments on major accounts</a:t>
            </a:r>
            <a:r>
              <a:rPr lang="en-US" sz="2200" b="0" i="0" u="none" strike="noStrike" baseline="0" dirty="0">
                <a:latin typeface="Arial" panose="020B0604020202020204" pitchFamily="34" charset="0"/>
              </a:rPr>
              <a:t> (standard accounts having outstanding</a:t>
            </a:r>
          </a:p>
          <a:p>
            <a:pPr marL="0" indent="0" algn="l">
              <a:buNone/>
            </a:pPr>
            <a:r>
              <a:rPr lang="en-IN" sz="2200" b="0" i="0" u="none" strike="noStrike" baseline="0" dirty="0">
                <a:latin typeface="Arial" panose="020B0604020202020204" pitchFamily="34" charset="0"/>
              </a:rPr>
              <a:t>	    exceeding Rs. 10 crores).</a:t>
            </a:r>
          </a:p>
          <a:p>
            <a:pPr algn="l"/>
            <a:r>
              <a:rPr lang="en-US" sz="2200" b="0" i="0" u="none" strike="noStrike" baseline="0" dirty="0">
                <a:latin typeface="Arial" panose="020B0604020202020204" pitchFamily="34" charset="0"/>
              </a:rPr>
              <a:t>xvi. Quarterly/half yearly </a:t>
            </a:r>
            <a:r>
              <a:rPr lang="en-US" sz="2200" b="1" i="0" u="none" strike="noStrike" baseline="0" dirty="0">
                <a:latin typeface="Arial" panose="020B0604020202020204" pitchFamily="34" charset="0"/>
              </a:rPr>
              <a:t>statements not obtained</a:t>
            </a:r>
            <a:r>
              <a:rPr lang="en-US" sz="2200" b="0" i="0" u="none" strike="noStrike" baseline="0" dirty="0">
                <a:latin typeface="Arial" panose="020B0604020202020204" pitchFamily="34" charset="0"/>
              </a:rPr>
              <a:t>.</a:t>
            </a:r>
          </a:p>
          <a:p>
            <a:pPr algn="l"/>
            <a:r>
              <a:rPr lang="en-US" sz="2200" b="0" i="0" u="none" strike="noStrike" baseline="0" dirty="0">
                <a:latin typeface="Arial" panose="020B0604020202020204" pitchFamily="34" charset="0"/>
              </a:rPr>
              <a:t>xvii. Break up of outstanding entries in </a:t>
            </a:r>
            <a:r>
              <a:rPr lang="en-US" sz="2200" b="1" i="0" u="none" strike="noStrike" baseline="0" dirty="0">
                <a:latin typeface="Arial" panose="020B0604020202020204" pitchFamily="34" charset="0"/>
              </a:rPr>
              <a:t>Nostro reconciliation </a:t>
            </a:r>
            <a:r>
              <a:rPr lang="en-US" sz="2200" b="0" i="0" u="none" strike="noStrike" baseline="0" dirty="0">
                <a:latin typeface="Arial" panose="020B0604020202020204" pitchFamily="34" charset="0"/>
              </a:rPr>
              <a:t>as of 31.03.20YY.</a:t>
            </a:r>
          </a:p>
          <a:p>
            <a:pPr algn="l"/>
            <a:r>
              <a:rPr lang="en-US" sz="2200" b="0" i="0" u="none" strike="noStrike" baseline="0" dirty="0">
                <a:latin typeface="Arial" panose="020B0604020202020204" pitchFamily="34" charset="0"/>
              </a:rPr>
              <a:t>xviii. </a:t>
            </a:r>
            <a:r>
              <a:rPr lang="en-US" sz="2200" b="1" i="0" u="none" strike="noStrike" baseline="0" dirty="0">
                <a:latin typeface="Arial" panose="020B0604020202020204" pitchFamily="34" charset="0"/>
              </a:rPr>
              <a:t>Rate of interest charged </a:t>
            </a:r>
            <a:r>
              <a:rPr lang="en-US" sz="2200" b="0" i="0" u="none" strike="noStrike" baseline="0" dirty="0">
                <a:latin typeface="Arial" panose="020B0604020202020204" pitchFamily="34" charset="0"/>
              </a:rPr>
              <a:t>less than prescribed rate decided by the bank.</a:t>
            </a:r>
          </a:p>
          <a:p>
            <a:pPr algn="l"/>
            <a:r>
              <a:rPr lang="en-US" sz="2200" b="0" i="0" u="none" strike="noStrike" baseline="0" dirty="0">
                <a:latin typeface="Arial" panose="020B0604020202020204" pitchFamily="34" charset="0"/>
              </a:rPr>
              <a:t>xix. Deficiencies noticed in </a:t>
            </a:r>
            <a:r>
              <a:rPr lang="en-US" sz="2200" b="1" i="0" u="none" strike="noStrike" baseline="0" dirty="0">
                <a:latin typeface="Arial" panose="020B0604020202020204" pitchFamily="34" charset="0"/>
              </a:rPr>
              <a:t>appraisal, monitoring and supervision</a:t>
            </a:r>
            <a:r>
              <a:rPr lang="en-US" sz="2200" b="0" i="0" u="none" strike="noStrike" baseline="0" dirty="0">
                <a:latin typeface="Arial" panose="020B0604020202020204" pitchFamily="34" charset="0"/>
              </a:rPr>
              <a:t>.</a:t>
            </a:r>
          </a:p>
          <a:p>
            <a:pPr algn="l"/>
            <a:r>
              <a:rPr lang="en-US" sz="2200" b="0" i="0" u="none" strike="noStrike" baseline="0" dirty="0">
                <a:latin typeface="Arial" panose="020B0604020202020204" pitchFamily="34" charset="0"/>
              </a:rPr>
              <a:t>xx. Details of accounts where the relevant controlling authority of the bank</a:t>
            </a:r>
          </a:p>
          <a:p>
            <a:pPr marL="0" indent="0" algn="l">
              <a:buNone/>
            </a:pPr>
            <a:r>
              <a:rPr lang="en-US" sz="2200" b="0" i="0" u="none" strike="noStrike" baseline="0" dirty="0">
                <a:latin typeface="Arial" panose="020B0604020202020204" pitchFamily="34" charset="0"/>
              </a:rPr>
              <a:t>	    has authorized </a:t>
            </a:r>
            <a:r>
              <a:rPr lang="en-US" sz="2200" b="1" i="0" u="none" strike="noStrike" baseline="0" dirty="0">
                <a:latin typeface="Arial" panose="020B0604020202020204" pitchFamily="34" charset="0"/>
              </a:rPr>
              <a:t>legal action for recovery of advances</a:t>
            </a:r>
            <a:r>
              <a:rPr lang="en-US" sz="2200" b="0" i="0" u="none" strike="noStrike" baseline="0" dirty="0">
                <a:latin typeface="Arial" panose="020B0604020202020204" pitchFamily="34" charset="0"/>
              </a:rPr>
              <a:t>.</a:t>
            </a:r>
            <a:endParaRPr lang="en-IN" sz="2200" dirty="0"/>
          </a:p>
        </p:txBody>
      </p:sp>
    </p:spTree>
    <p:extLst>
      <p:ext uri="{BB962C8B-B14F-4D97-AF65-F5344CB8AC3E}">
        <p14:creationId xmlns:p14="http://schemas.microsoft.com/office/powerpoint/2010/main" val="30263359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2F5F33-59A0-23EC-BE10-26597442CB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1412" y="162560"/>
            <a:ext cx="10440988" cy="6532880"/>
          </a:xfrm>
        </p:spPr>
        <p:txBody>
          <a:bodyPr>
            <a:noAutofit/>
          </a:bodyPr>
          <a:lstStyle/>
          <a:p>
            <a:pPr algn="l"/>
            <a:r>
              <a:rPr lang="en-US" sz="2200" b="0" i="0" u="none" strike="noStrike" baseline="0" dirty="0">
                <a:latin typeface="Arial" panose="020B0604020202020204" pitchFamily="34" charset="0"/>
              </a:rPr>
              <a:t>xxi. List of </a:t>
            </a:r>
            <a:r>
              <a:rPr lang="en-US" sz="2200" b="1" i="0" u="none" strike="noStrike" baseline="0" dirty="0">
                <a:latin typeface="Arial" panose="020B0604020202020204" pitchFamily="34" charset="0"/>
              </a:rPr>
              <a:t>overdue / matured term deposits</a:t>
            </a:r>
            <a:r>
              <a:rPr lang="en-US" sz="2200" b="0" i="0" u="none" strike="noStrike" baseline="0" dirty="0">
                <a:latin typeface="Arial" panose="020B0604020202020204" pitchFamily="34" charset="0"/>
              </a:rPr>
              <a:t>.</a:t>
            </a:r>
          </a:p>
          <a:p>
            <a:pPr algn="l"/>
            <a:r>
              <a:rPr lang="en-US" sz="2200" b="0" i="0" u="none" strike="noStrike" baseline="0" dirty="0">
                <a:latin typeface="Arial" panose="020B0604020202020204" pitchFamily="34" charset="0"/>
              </a:rPr>
              <a:t>xxii. Major / adverse comments / </a:t>
            </a:r>
            <a:r>
              <a:rPr lang="en-US" sz="2200" b="1" i="0" u="none" strike="noStrike" baseline="0" dirty="0">
                <a:latin typeface="Arial" panose="020B0604020202020204" pitchFamily="34" charset="0"/>
              </a:rPr>
              <a:t>issues not addressed by the branch </a:t>
            </a:r>
            <a:r>
              <a:rPr lang="en-US" sz="2200" b="0" i="0" u="none" strike="noStrike" baseline="0" dirty="0">
                <a:latin typeface="Arial" panose="020B0604020202020204" pitchFamily="34" charset="0"/>
              </a:rPr>
              <a:t>arising</a:t>
            </a:r>
          </a:p>
          <a:p>
            <a:pPr marL="0" indent="0" algn="l">
              <a:buNone/>
            </a:pPr>
            <a:r>
              <a:rPr lang="en-US" sz="2200" b="0" i="0" u="none" strike="noStrike" baseline="0" dirty="0">
                <a:latin typeface="Arial" panose="020B0604020202020204" pitchFamily="34" charset="0"/>
              </a:rPr>
              <a:t>		out of reports from previous auditors, concurrent auditors, stock or</a:t>
            </a:r>
          </a:p>
          <a:p>
            <a:pPr marL="0" indent="0" algn="l">
              <a:buNone/>
            </a:pPr>
            <a:r>
              <a:rPr lang="en-US" sz="2200" b="0" i="0" u="none" strike="noStrike" baseline="0" dirty="0">
                <a:latin typeface="Arial" panose="020B0604020202020204" pitchFamily="34" charset="0"/>
              </a:rPr>
              <a:t>		internal auditors or special audit or inspection report of the RBI.</a:t>
            </a:r>
          </a:p>
          <a:p>
            <a:pPr algn="l"/>
            <a:r>
              <a:rPr lang="en-US" sz="2200" b="0" i="0" u="none" strike="noStrike" baseline="0" dirty="0">
                <a:latin typeface="Arial" panose="020B0604020202020204" pitchFamily="34" charset="0"/>
              </a:rPr>
              <a:t>xxiii. Whether </a:t>
            </a:r>
            <a:r>
              <a:rPr lang="en-US" sz="2200" b="1" i="0" u="none" strike="noStrike" baseline="0" dirty="0">
                <a:latin typeface="Arial" panose="020B0604020202020204" pitchFamily="34" charset="0"/>
              </a:rPr>
              <a:t>identification and classification of advances </a:t>
            </a:r>
            <a:r>
              <a:rPr lang="en-US" sz="2200" b="0" i="0" u="none" strike="noStrike" baseline="0" dirty="0">
                <a:latin typeface="Arial" panose="020B0604020202020204" pitchFamily="34" charset="0"/>
              </a:rPr>
              <a:t>as 						standard/substandard/doubtful/ loss assets is as per RBI circular and 				instructions as per CO. If not, then details of accounts where there are 			deviations.</a:t>
            </a:r>
          </a:p>
          <a:p>
            <a:pPr algn="l"/>
            <a:r>
              <a:rPr lang="en-US" sz="2200" b="0" i="0" u="none" strike="noStrike" baseline="0" dirty="0">
                <a:latin typeface="Arial" panose="020B0604020202020204" pitchFamily="34" charset="0"/>
              </a:rPr>
              <a:t>xxiv. </a:t>
            </a:r>
            <a:r>
              <a:rPr lang="en-US" sz="2200" b="1" i="0" u="none" strike="noStrike" baseline="0" dirty="0">
                <a:latin typeface="Arial" panose="020B0604020202020204" pitchFamily="34" charset="0"/>
              </a:rPr>
              <a:t>Guarantees involved / expired</a:t>
            </a:r>
            <a:r>
              <a:rPr lang="en-US" sz="2200" b="0" i="0" u="none" strike="noStrike" baseline="0" dirty="0">
                <a:latin typeface="Arial" panose="020B0604020202020204" pitchFamily="34" charset="0"/>
              </a:rPr>
              <a:t> but not adjusted / reversed.</a:t>
            </a:r>
          </a:p>
          <a:p>
            <a:pPr algn="l"/>
            <a:r>
              <a:rPr lang="en-US" sz="2200" b="0" i="0" u="none" strike="noStrike" baseline="0" dirty="0">
                <a:latin typeface="Arial" panose="020B0604020202020204" pitchFamily="34" charset="0"/>
              </a:rPr>
              <a:t>xxv. Outstanding amount of </a:t>
            </a:r>
            <a:r>
              <a:rPr lang="en-US" sz="2200" b="1" i="0" u="none" strike="noStrike" baseline="0" dirty="0">
                <a:latin typeface="Arial" panose="020B0604020202020204" pitchFamily="34" charset="0"/>
              </a:rPr>
              <a:t>letter of credit / buyers credit</a:t>
            </a:r>
            <a:r>
              <a:rPr lang="en-US" sz="2200" b="0" i="0" u="none" strike="noStrike" baseline="0" dirty="0">
                <a:latin typeface="Arial" panose="020B0604020202020204" pitchFamily="34" charset="0"/>
              </a:rPr>
              <a:t>.</a:t>
            </a:r>
          </a:p>
          <a:p>
            <a:pPr algn="l"/>
            <a:r>
              <a:rPr lang="en-US" sz="2200" b="0" i="0" u="none" strike="noStrike" baseline="0" dirty="0">
                <a:latin typeface="Arial" panose="020B0604020202020204" pitchFamily="34" charset="0"/>
              </a:rPr>
              <a:t>xxvi. </a:t>
            </a:r>
            <a:r>
              <a:rPr lang="en-US" sz="2200" b="1" i="0" u="none" strike="noStrike" baseline="0" dirty="0">
                <a:latin typeface="Arial" panose="020B0604020202020204" pitchFamily="34" charset="0"/>
              </a:rPr>
              <a:t>Cash holding</a:t>
            </a:r>
            <a:r>
              <a:rPr lang="en-US" sz="2200" b="0" i="0" u="none" strike="noStrike" baseline="0" dirty="0">
                <a:latin typeface="Arial" panose="020B0604020202020204" pitchFamily="34" charset="0"/>
              </a:rPr>
              <a:t>/ cash held exceeds retention limit.</a:t>
            </a:r>
          </a:p>
          <a:p>
            <a:pPr algn="l"/>
            <a:r>
              <a:rPr lang="en-US" sz="2200" b="0" i="0" u="none" strike="noStrike" baseline="0" dirty="0">
                <a:latin typeface="Arial" panose="020B0604020202020204" pitchFamily="34" charset="0"/>
              </a:rPr>
              <a:t>xxvii. Details of cases where </a:t>
            </a:r>
            <a:r>
              <a:rPr lang="en-US" sz="2200" b="1" i="0" u="none" strike="noStrike" baseline="0" dirty="0">
                <a:latin typeface="Arial" panose="020B0604020202020204" pitchFamily="34" charset="0"/>
              </a:rPr>
              <a:t>physical verification of securities</a:t>
            </a:r>
            <a:r>
              <a:rPr lang="en-US" sz="2200" b="0" i="0" u="none" strike="noStrike" baseline="0" dirty="0">
                <a:latin typeface="Arial" panose="020B0604020202020204" pitchFamily="34" charset="0"/>
              </a:rPr>
              <a:t> not done as 			 per </a:t>
            </a:r>
            <a:r>
              <a:rPr lang="en-IN" sz="2200" b="0" i="0" u="none" strike="noStrike" baseline="0" dirty="0">
                <a:latin typeface="Arial" panose="020B0604020202020204" pitchFamily="34" charset="0"/>
              </a:rPr>
              <a:t>laid down procedure.</a:t>
            </a:r>
          </a:p>
          <a:p>
            <a:pPr algn="l"/>
            <a:r>
              <a:rPr lang="en-US" sz="2200" b="0" i="0" u="none" strike="noStrike" baseline="0" dirty="0">
                <a:latin typeface="Arial" panose="020B0604020202020204" pitchFamily="34" charset="0"/>
              </a:rPr>
              <a:t>xxviii. Details of NPA accounts where </a:t>
            </a:r>
            <a:r>
              <a:rPr lang="en-US" sz="2200" b="1" i="0" u="none" strike="noStrike" baseline="0" dirty="0">
                <a:latin typeface="Arial" panose="020B0604020202020204" pitchFamily="34" charset="0"/>
              </a:rPr>
              <a:t>valuation report </a:t>
            </a:r>
            <a:r>
              <a:rPr lang="en-US" sz="2200" b="0" i="0" u="none" strike="noStrike" baseline="0" dirty="0">
                <a:latin typeface="Arial" panose="020B0604020202020204" pitchFamily="34" charset="0"/>
              </a:rPr>
              <a:t>is not obtained.</a:t>
            </a:r>
          </a:p>
        </p:txBody>
      </p:sp>
    </p:spTree>
    <p:extLst>
      <p:ext uri="{BB962C8B-B14F-4D97-AF65-F5344CB8AC3E}">
        <p14:creationId xmlns:p14="http://schemas.microsoft.com/office/powerpoint/2010/main" val="12235426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2F5F33-59A0-23EC-BE10-26597442CB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1412" y="81280"/>
            <a:ext cx="10827068" cy="6624320"/>
          </a:xfrm>
        </p:spPr>
        <p:txBody>
          <a:bodyPr>
            <a:noAutofit/>
          </a:bodyPr>
          <a:lstStyle/>
          <a:p>
            <a:pPr algn="l"/>
            <a:r>
              <a:rPr lang="en-US" sz="2200" b="0" i="0" u="none" strike="noStrike" baseline="0" dirty="0">
                <a:latin typeface="Arial" panose="020B0604020202020204" pitchFamily="34" charset="0"/>
              </a:rPr>
              <a:t>xxix. Detail of items for more than three years in </a:t>
            </a:r>
            <a:r>
              <a:rPr lang="en-US" sz="2200" b="1" i="0" u="none" strike="noStrike" baseline="0" dirty="0">
                <a:latin typeface="Arial" panose="020B0604020202020204" pitchFamily="34" charset="0"/>
              </a:rPr>
              <a:t>bills payable / sundry deposit</a:t>
            </a:r>
          </a:p>
          <a:p>
            <a:pPr marL="0" indent="0" algn="l">
              <a:buNone/>
            </a:pPr>
            <a:r>
              <a:rPr lang="en-IN" sz="2200" b="1" i="0" u="none" strike="noStrike" baseline="0" dirty="0">
                <a:latin typeface="Arial" panose="020B0604020202020204" pitchFamily="34" charset="0"/>
              </a:rPr>
              <a:t>		etc.</a:t>
            </a:r>
          </a:p>
          <a:p>
            <a:pPr algn="l"/>
            <a:r>
              <a:rPr lang="en-US" sz="2200" b="0" i="0" u="none" strike="noStrike" baseline="0" dirty="0">
                <a:latin typeface="Arial" panose="020B0604020202020204" pitchFamily="34" charset="0"/>
              </a:rPr>
              <a:t>xxx. List of the accounts (with </a:t>
            </a:r>
            <a:r>
              <a:rPr lang="en-US" sz="2200" b="0" i="0" u="none" strike="noStrike" baseline="0" dirty="0" err="1">
                <a:latin typeface="Arial" panose="020B0604020202020204" pitchFamily="34" charset="0"/>
              </a:rPr>
              <a:t>outstandings</a:t>
            </a:r>
            <a:r>
              <a:rPr lang="en-US" sz="2200" b="0" i="0" u="none" strike="noStrike" baseline="0" dirty="0">
                <a:latin typeface="Arial" panose="020B0604020202020204" pitchFamily="34" charset="0"/>
              </a:rPr>
              <a:t> in excess of Rs. 10 crores), which</a:t>
            </a:r>
          </a:p>
          <a:p>
            <a:pPr marL="0" indent="0" algn="l">
              <a:buNone/>
            </a:pPr>
            <a:r>
              <a:rPr lang="en-US" sz="2200" b="0" i="0" u="none" strike="noStrike" baseline="0" dirty="0">
                <a:latin typeface="Arial" panose="020B0604020202020204" pitchFamily="34" charset="0"/>
              </a:rPr>
              <a:t>		have been </a:t>
            </a:r>
            <a:r>
              <a:rPr lang="en-US" sz="2200" b="1" i="0" u="none" strike="noStrike" baseline="0" dirty="0">
                <a:latin typeface="Arial" panose="020B0604020202020204" pitchFamily="34" charset="0"/>
              </a:rPr>
              <a:t>downgraded</a:t>
            </a:r>
            <a:r>
              <a:rPr lang="en-US" sz="2200" b="0" i="0" u="none" strike="noStrike" baseline="0" dirty="0">
                <a:latin typeface="Arial" panose="020B0604020202020204" pitchFamily="34" charset="0"/>
              </a:rPr>
              <a:t> regarding their classification as NPA or standard</a:t>
            </a:r>
          </a:p>
          <a:p>
            <a:pPr marL="0" indent="0" algn="l">
              <a:buNone/>
            </a:pPr>
            <a:r>
              <a:rPr lang="en-IN" sz="2200" b="0" i="0" u="none" strike="noStrike" baseline="0" dirty="0">
                <a:latin typeface="Arial" panose="020B0604020202020204" pitchFamily="34" charset="0"/>
              </a:rPr>
              <a:t>		asset during the year.</a:t>
            </a:r>
          </a:p>
          <a:p>
            <a:pPr algn="l"/>
            <a:r>
              <a:rPr lang="en-US" sz="2200" b="0" i="0" u="none" strike="noStrike" baseline="0" dirty="0">
                <a:latin typeface="Arial" panose="020B0604020202020204" pitchFamily="34" charset="0"/>
              </a:rPr>
              <a:t>xxxi. List of the accounts (with </a:t>
            </a:r>
            <a:r>
              <a:rPr lang="en-US" sz="2200" b="0" i="0" u="none" strike="noStrike" baseline="0" dirty="0" err="1">
                <a:latin typeface="Arial" panose="020B0604020202020204" pitchFamily="34" charset="0"/>
              </a:rPr>
              <a:t>outstandings</a:t>
            </a:r>
            <a:r>
              <a:rPr lang="en-US" sz="2200" b="0" i="0" u="none" strike="noStrike" baseline="0" dirty="0">
                <a:latin typeface="Arial" panose="020B0604020202020204" pitchFamily="34" charset="0"/>
              </a:rPr>
              <a:t> in excess of Rs. 10 crores), which</a:t>
            </a:r>
          </a:p>
          <a:p>
            <a:pPr marL="0" indent="0" algn="l">
              <a:buNone/>
            </a:pPr>
            <a:r>
              <a:rPr lang="en-US" sz="2200" b="0" i="0" u="none" strike="noStrike" baseline="0" dirty="0">
                <a:latin typeface="Arial" panose="020B0604020202020204" pitchFamily="34" charset="0"/>
              </a:rPr>
              <a:t>		have been </a:t>
            </a:r>
            <a:r>
              <a:rPr lang="en-US" sz="2200" b="1" i="0" u="none" strike="noStrike" baseline="0" dirty="0">
                <a:latin typeface="Arial" panose="020B0604020202020204" pitchFamily="34" charset="0"/>
              </a:rPr>
              <a:t>upgraded </a:t>
            </a:r>
            <a:r>
              <a:rPr lang="en-US" sz="2200" b="0" i="0" u="none" strike="noStrike" baseline="0" dirty="0">
                <a:latin typeface="Arial" panose="020B0604020202020204" pitchFamily="34" charset="0"/>
              </a:rPr>
              <a:t>regarding their classification as NPA or standard</a:t>
            </a:r>
          </a:p>
          <a:p>
            <a:pPr marL="0" indent="0" algn="l">
              <a:buNone/>
            </a:pPr>
            <a:r>
              <a:rPr lang="en-IN" sz="2200" b="0" i="0" u="none" strike="noStrike" baseline="0" dirty="0">
                <a:latin typeface="Arial" panose="020B0604020202020204" pitchFamily="34" charset="0"/>
              </a:rPr>
              <a:t>		asset during the year.</a:t>
            </a:r>
          </a:p>
          <a:p>
            <a:pPr algn="l"/>
            <a:r>
              <a:rPr lang="en-US" sz="2200" b="0" i="0" u="none" strike="noStrike" baseline="0" dirty="0">
                <a:latin typeface="Arial" panose="020B0604020202020204" pitchFamily="34" charset="0"/>
              </a:rPr>
              <a:t>xxxii. List of </a:t>
            </a:r>
            <a:r>
              <a:rPr lang="en-US" sz="2200" b="1" i="0" u="none" strike="noStrike" baseline="0" dirty="0">
                <a:latin typeface="Arial" panose="020B0604020202020204" pitchFamily="34" charset="0"/>
              </a:rPr>
              <a:t>recoveries and their appropriation</a:t>
            </a:r>
            <a:r>
              <a:rPr lang="en-US" sz="2200" b="0" i="0" u="none" strike="noStrike" baseline="0" dirty="0">
                <a:latin typeface="Arial" panose="020B0604020202020204" pitchFamily="34" charset="0"/>
              </a:rPr>
              <a:t> against interest and principal</a:t>
            </a:r>
          </a:p>
          <a:p>
            <a:pPr marL="0" indent="0" algn="l">
              <a:buNone/>
            </a:pPr>
            <a:r>
              <a:rPr lang="en-US" sz="2200" b="0" i="0" u="none" strike="noStrike" baseline="0" dirty="0">
                <a:latin typeface="Arial" panose="020B0604020202020204" pitchFamily="34" charset="0"/>
              </a:rPr>
              <a:t>		 </a:t>
            </a:r>
            <a:r>
              <a:rPr lang="en-US" sz="2200" dirty="0">
                <a:latin typeface="Arial" panose="020B0604020202020204" pitchFamily="34" charset="0"/>
              </a:rPr>
              <a:t>accounts settled/ written off/ closed during the year.</a:t>
            </a:r>
          </a:p>
          <a:p>
            <a:pPr algn="l"/>
            <a:r>
              <a:rPr lang="en-US" sz="2200" dirty="0">
                <a:latin typeface="Arial" panose="020B0604020202020204" pitchFamily="34" charset="0"/>
              </a:rPr>
              <a:t>xxxiii. List of </a:t>
            </a:r>
            <a:r>
              <a:rPr lang="en-US" sz="2200" b="1" dirty="0">
                <a:latin typeface="Arial" panose="020B0604020202020204" pitchFamily="34" charset="0"/>
              </a:rPr>
              <a:t>new borrower accounts transferred</a:t>
            </a:r>
            <a:r>
              <a:rPr lang="en-US" sz="2200" dirty="0">
                <a:latin typeface="Arial" panose="020B0604020202020204" pitchFamily="34" charset="0"/>
              </a:rPr>
              <a:t> to the branch during the year.</a:t>
            </a:r>
          </a:p>
          <a:p>
            <a:pPr algn="l"/>
            <a:r>
              <a:rPr lang="en-US" sz="2200" dirty="0">
                <a:latin typeface="Arial" panose="020B0604020202020204" pitchFamily="34" charset="0"/>
              </a:rPr>
              <a:t>xxxiv. Borrower accounts where </a:t>
            </a:r>
            <a:r>
              <a:rPr lang="en-US" sz="2200" b="1" dirty="0">
                <a:latin typeface="Arial" panose="020B0604020202020204" pitchFamily="34" charset="0"/>
              </a:rPr>
              <a:t>stock audits are planned but not conducted</a:t>
            </a:r>
            <a:r>
              <a:rPr lang="en-US" sz="2200" dirty="0">
                <a:latin typeface="Arial" panose="020B0604020202020204" pitchFamily="34" charset="0"/>
              </a:rPr>
              <a:t>.</a:t>
            </a:r>
          </a:p>
          <a:p>
            <a:pPr algn="l"/>
            <a:r>
              <a:rPr lang="en-US" sz="2200" dirty="0">
                <a:latin typeface="Arial" panose="020B0604020202020204" pitchFamily="34" charset="0"/>
              </a:rPr>
              <a:t>xxxv. </a:t>
            </a:r>
            <a:r>
              <a:rPr lang="en-US" sz="2200" b="1" dirty="0">
                <a:latin typeface="Arial" panose="020B0604020202020204" pitchFamily="34" charset="0"/>
              </a:rPr>
              <a:t>Loans to relatives</a:t>
            </a:r>
            <a:r>
              <a:rPr lang="en-US" sz="2200" dirty="0">
                <a:latin typeface="Arial" panose="020B0604020202020204" pitchFamily="34" charset="0"/>
              </a:rPr>
              <a:t> of Higher Managerial authorities of the bank.</a:t>
            </a:r>
          </a:p>
        </p:txBody>
      </p:sp>
    </p:spTree>
    <p:extLst>
      <p:ext uri="{BB962C8B-B14F-4D97-AF65-F5344CB8AC3E}">
        <p14:creationId xmlns:p14="http://schemas.microsoft.com/office/powerpoint/2010/main" val="21200329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2F5F33-59A0-23EC-BE10-26597442CB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64932" y="233680"/>
            <a:ext cx="10827068" cy="6624320"/>
          </a:xfrm>
        </p:spPr>
        <p:txBody>
          <a:bodyPr>
            <a:noAutofit/>
          </a:bodyPr>
          <a:lstStyle/>
          <a:p>
            <a:r>
              <a:rPr lang="en-US" sz="2200" dirty="0">
                <a:latin typeface="Arial" panose="020B0604020202020204" pitchFamily="34" charset="0"/>
              </a:rPr>
              <a:t>xxxvi. </a:t>
            </a:r>
            <a:r>
              <a:rPr lang="en-US" sz="2200" b="1" dirty="0">
                <a:latin typeface="Arial" panose="020B0604020202020204" pitchFamily="34" charset="0"/>
              </a:rPr>
              <a:t>Cash deposits</a:t>
            </a:r>
            <a:r>
              <a:rPr lang="en-US" sz="2200" dirty="0">
                <a:latin typeface="Arial" panose="020B0604020202020204" pitchFamily="34" charset="0"/>
              </a:rPr>
              <a:t> in accounts in excess of justified by the profile of customer.</a:t>
            </a:r>
            <a:endParaRPr lang="en-US" sz="2200" b="0" i="0" u="none" strike="noStrike" baseline="0" dirty="0">
              <a:latin typeface="Arial" panose="020B0604020202020204" pitchFamily="34" charset="0"/>
            </a:endParaRPr>
          </a:p>
          <a:p>
            <a:pPr algn="l"/>
            <a:r>
              <a:rPr lang="en-US" sz="2200" b="0" i="0" u="none" strike="noStrike" baseline="0" dirty="0">
                <a:latin typeface="Arial" panose="020B0604020202020204" pitchFamily="34" charset="0"/>
              </a:rPr>
              <a:t>xxxvii. List of accounts which are </a:t>
            </a:r>
            <a:r>
              <a:rPr lang="en-US" sz="2200" b="1" i="0" u="none" strike="noStrike" baseline="0" dirty="0">
                <a:latin typeface="Arial" panose="020B0604020202020204" pitchFamily="34" charset="0"/>
              </a:rPr>
              <a:t>written off</a:t>
            </a:r>
            <a:r>
              <a:rPr lang="en-US" sz="2200" b="0" i="0" u="none" strike="noStrike" baseline="0" dirty="0">
                <a:latin typeface="Arial" panose="020B0604020202020204" pitchFamily="34" charset="0"/>
              </a:rPr>
              <a:t> during the year.</a:t>
            </a:r>
          </a:p>
          <a:p>
            <a:pPr algn="l"/>
            <a:r>
              <a:rPr lang="en-US" sz="2200" b="0" i="0" u="none" strike="noStrike" baseline="0" dirty="0">
                <a:latin typeface="Arial" panose="020B0604020202020204" pitchFamily="34" charset="0"/>
              </a:rPr>
              <a:t>xxxviii. List of </a:t>
            </a:r>
            <a:r>
              <a:rPr lang="en-US" sz="2200" b="1" i="0" u="none" strike="noStrike" baseline="0" dirty="0">
                <a:latin typeface="Arial" panose="020B0604020202020204" pitchFamily="34" charset="0"/>
              </a:rPr>
              <a:t>legal or fraud cases pending</a:t>
            </a:r>
            <a:r>
              <a:rPr lang="en-US" sz="2200" b="0" i="0" u="none" strike="noStrike" baseline="0" dirty="0">
                <a:latin typeface="Arial" panose="020B0604020202020204" pitchFamily="34" charset="0"/>
              </a:rPr>
              <a:t> against/by the bank.</a:t>
            </a:r>
          </a:p>
          <a:p>
            <a:pPr algn="l"/>
            <a:r>
              <a:rPr lang="en-US" sz="2200" b="0" i="0" u="none" strike="noStrike" baseline="0" dirty="0">
                <a:latin typeface="Arial" panose="020B0604020202020204" pitchFamily="34" charset="0"/>
              </a:rPr>
              <a:t>xxxix. </a:t>
            </a:r>
            <a:r>
              <a:rPr lang="en-US" sz="2200" b="1" i="0" u="none" strike="noStrike" baseline="0" dirty="0">
                <a:latin typeface="Arial" panose="020B0604020202020204" pitchFamily="34" charset="0"/>
              </a:rPr>
              <a:t>Income Leakage detected</a:t>
            </a:r>
            <a:r>
              <a:rPr lang="en-US" sz="2200" b="0" i="0" u="none" strike="noStrike" baseline="0" dirty="0">
                <a:latin typeface="Arial" panose="020B0604020202020204" pitchFamily="34" charset="0"/>
              </a:rPr>
              <a:t> and whether the same is </a:t>
            </a:r>
            <a:r>
              <a:rPr lang="en-US" sz="2200" b="1" i="0" u="none" strike="noStrike" baseline="0" dirty="0">
                <a:latin typeface="Arial" panose="020B0604020202020204" pitchFamily="34" charset="0"/>
              </a:rPr>
              <a:t>recovered</a:t>
            </a:r>
            <a:r>
              <a:rPr lang="en-US" sz="2200" b="0" i="0" u="none" strike="noStrike" baseline="0" dirty="0">
                <a:latin typeface="Arial" panose="020B0604020202020204" pitchFamily="34" charset="0"/>
              </a:rPr>
              <a:t> during the</a:t>
            </a:r>
          </a:p>
          <a:p>
            <a:pPr marL="0" indent="0" algn="l">
              <a:buNone/>
            </a:pPr>
            <a:r>
              <a:rPr lang="en-IN" sz="2200" b="0" i="0" u="none" strike="noStrike" baseline="0" dirty="0">
                <a:latin typeface="Arial" panose="020B0604020202020204" pitchFamily="34" charset="0"/>
              </a:rPr>
              <a:t>		  year or not.</a:t>
            </a:r>
          </a:p>
          <a:p>
            <a:pPr algn="l"/>
            <a:r>
              <a:rPr lang="en-US" sz="2200" b="0" i="0" u="none" strike="noStrike" baseline="0" dirty="0">
                <a:latin typeface="Arial" panose="020B0604020202020204" pitchFamily="34" charset="0"/>
              </a:rPr>
              <a:t>xl. Cases where </a:t>
            </a:r>
            <a:r>
              <a:rPr lang="en-US" sz="2200" b="1" i="0" u="none" strike="noStrike" baseline="0" dirty="0">
                <a:latin typeface="Arial" panose="020B0604020202020204" pitchFamily="34" charset="0"/>
              </a:rPr>
              <a:t>End Use of Funds </a:t>
            </a:r>
            <a:r>
              <a:rPr lang="en-US" sz="2200" b="0" i="0" u="none" strike="noStrike" baseline="0" dirty="0">
                <a:latin typeface="Arial" panose="020B0604020202020204" pitchFamily="34" charset="0"/>
              </a:rPr>
              <a:t>are not monitored by the bank.</a:t>
            </a:r>
          </a:p>
          <a:p>
            <a:pPr algn="l"/>
            <a:r>
              <a:rPr lang="en-US" sz="2200" b="0" i="0" u="none" strike="noStrike" baseline="0" dirty="0">
                <a:latin typeface="Arial" panose="020B0604020202020204" pitchFamily="34" charset="0"/>
              </a:rPr>
              <a:t>xli. List of </a:t>
            </a:r>
            <a:r>
              <a:rPr lang="en-US" sz="2200" b="1" i="0" u="none" strike="noStrike" baseline="0" dirty="0">
                <a:latin typeface="Arial" panose="020B0604020202020204" pitchFamily="34" charset="0"/>
              </a:rPr>
              <a:t>NCLT cases pending </a:t>
            </a:r>
            <a:r>
              <a:rPr lang="en-US" sz="2200" b="0" i="0" u="none" strike="noStrike" baseline="0" dirty="0">
                <a:latin typeface="Arial" panose="020B0604020202020204" pitchFamily="34" charset="0"/>
              </a:rPr>
              <a:t>as on year end.</a:t>
            </a:r>
          </a:p>
          <a:p>
            <a:pPr algn="l"/>
            <a:r>
              <a:rPr lang="en-US" sz="2200" b="0" i="0" u="none" strike="noStrike" baseline="0" dirty="0">
                <a:latin typeface="Arial" panose="020B0604020202020204" pitchFamily="34" charset="0"/>
              </a:rPr>
              <a:t>xlii. List of Unusual Entries put through </a:t>
            </a:r>
            <a:r>
              <a:rPr lang="en-US" sz="2200" b="1" i="0" u="none" strike="noStrike" baseline="0" dirty="0">
                <a:latin typeface="Arial" panose="020B0604020202020204" pitchFamily="34" charset="0"/>
              </a:rPr>
              <a:t>inter-branch/head office Accounts</a:t>
            </a:r>
            <a:r>
              <a:rPr lang="en-US" sz="2200" b="0" i="0" u="none" strike="noStrike" baseline="0" dirty="0">
                <a:latin typeface="Arial" panose="020B0604020202020204" pitchFamily="34" charset="0"/>
              </a:rPr>
              <a:t>.</a:t>
            </a:r>
          </a:p>
          <a:p>
            <a:pPr algn="l"/>
            <a:r>
              <a:rPr lang="en-US" sz="2200" b="0" i="0" u="none" strike="noStrike" baseline="0" dirty="0">
                <a:latin typeface="Arial" panose="020B0604020202020204" pitchFamily="34" charset="0"/>
              </a:rPr>
              <a:t>xliii. List of Accounts where </a:t>
            </a:r>
            <a:r>
              <a:rPr lang="en-US" sz="2200" b="1" i="0" u="none" strike="noStrike" baseline="0" dirty="0">
                <a:latin typeface="Arial" panose="020B0604020202020204" pitchFamily="34" charset="0"/>
              </a:rPr>
              <a:t>Fraud is detected </a:t>
            </a:r>
            <a:r>
              <a:rPr lang="en-US" sz="2200" b="0" i="0" u="none" strike="noStrike" baseline="0" dirty="0">
                <a:latin typeface="Arial" panose="020B0604020202020204" pitchFamily="34" charset="0"/>
              </a:rPr>
              <a:t>during the year.</a:t>
            </a:r>
            <a:endParaRPr lang="en-US" sz="2200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2542270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3CC6DF-E588-9084-8D68-93A170EA507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91360" y="386080"/>
            <a:ext cx="10058400" cy="6187440"/>
          </a:xfrm>
        </p:spPr>
        <p:txBody>
          <a:bodyPr>
            <a:normAutofit/>
          </a:bodyPr>
          <a:lstStyle/>
          <a:p>
            <a:br>
              <a:rPr lang="en-IN" dirty="0">
                <a:solidFill>
                  <a:schemeClr val="accent5">
                    <a:lumMod val="75000"/>
                  </a:schemeClr>
                </a:solidFill>
                <a:latin typeface="Arial Rounded MT Bold" panose="020F0704030504030204" pitchFamily="34" charset="0"/>
              </a:rPr>
            </a:br>
            <a:br>
              <a:rPr lang="en-IN" dirty="0">
                <a:solidFill>
                  <a:schemeClr val="accent5">
                    <a:lumMod val="75000"/>
                  </a:schemeClr>
                </a:solidFill>
                <a:latin typeface="Arial Rounded MT Bold" panose="020F0704030504030204" pitchFamily="34" charset="0"/>
              </a:rPr>
            </a:br>
            <a:r>
              <a:rPr lang="en-IN" sz="3600" dirty="0">
                <a:solidFill>
                  <a:schemeClr val="accent5">
                    <a:lumMod val="75000"/>
                  </a:schemeClr>
                </a:solidFill>
                <a:latin typeface="Arial Rounded MT Bold" panose="020F0704030504030204" pitchFamily="34" charset="0"/>
              </a:rPr>
              <a:t>CA Sandeep Kr. Sawaria</a:t>
            </a:r>
            <a:br>
              <a:rPr lang="en-IN" sz="4500" dirty="0">
                <a:solidFill>
                  <a:schemeClr val="accent5">
                    <a:lumMod val="75000"/>
                  </a:schemeClr>
                </a:solidFill>
                <a:latin typeface="Arial Rounded MT Bold" panose="020F0704030504030204" pitchFamily="34" charset="0"/>
              </a:rPr>
            </a:br>
            <a:r>
              <a:rPr lang="en-IN" sz="2200" dirty="0">
                <a:solidFill>
                  <a:schemeClr val="accent5">
                    <a:lumMod val="75000"/>
                  </a:schemeClr>
                </a:solidFill>
                <a:latin typeface="Arial Rounded MT Bold" panose="020F0704030504030204" pitchFamily="34" charset="0"/>
              </a:rPr>
              <a:t>(DISA, Cert. on Concurrent Audit &amp; FAFD)</a:t>
            </a:r>
            <a:br>
              <a:rPr lang="en-IN" sz="2200" dirty="0">
                <a:solidFill>
                  <a:schemeClr val="accent5">
                    <a:lumMod val="75000"/>
                  </a:schemeClr>
                </a:solidFill>
                <a:latin typeface="Arial Rounded MT Bold" panose="020F0704030504030204" pitchFamily="34" charset="0"/>
              </a:rPr>
            </a:br>
            <a:r>
              <a:rPr lang="en-IN" sz="2200" dirty="0">
                <a:solidFill>
                  <a:schemeClr val="accent5">
                    <a:lumMod val="75000"/>
                  </a:schemeClr>
                </a:solidFill>
                <a:latin typeface="Arial Rounded MT Bold" panose="020F0704030504030204" pitchFamily="34" charset="0"/>
              </a:rPr>
              <a:t>M:9830813929;  ssawaria@rgopal.in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5488DE27-AF24-EBF4-08C0-29BFE393784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59760" y="386080"/>
            <a:ext cx="6664960" cy="40843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039184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rallax">
  <a:themeElements>
    <a:clrScheme name="Parallax">
      <a:dk1>
        <a:sysClr val="windowText" lastClr="000000"/>
      </a:dk1>
      <a:lt1>
        <a:sysClr val="window" lastClr="FFFFFF"/>
      </a:lt1>
      <a:dk2>
        <a:srgbClr val="212121"/>
      </a:dk2>
      <a:lt2>
        <a:srgbClr val="CDD0D1"/>
      </a:lt2>
      <a:accent1>
        <a:srgbClr val="30ACEC"/>
      </a:accent1>
      <a:accent2>
        <a:srgbClr val="80C34F"/>
      </a:accent2>
      <a:accent3>
        <a:srgbClr val="E29D3E"/>
      </a:accent3>
      <a:accent4>
        <a:srgbClr val="D64A3B"/>
      </a:accent4>
      <a:accent5>
        <a:srgbClr val="D64787"/>
      </a:accent5>
      <a:accent6>
        <a:srgbClr val="A666E1"/>
      </a:accent6>
      <a:hlink>
        <a:srgbClr val="3085ED"/>
      </a:hlink>
      <a:folHlink>
        <a:srgbClr val="82B6F4"/>
      </a:folHlink>
    </a:clrScheme>
    <a:fontScheme name="Parallax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rallax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4F7A876A-7598-49CA-AFC8-8EDA2551E4A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TM03457496[[fn=Parallax]]</Template>
  <TotalTime>285</TotalTime>
  <Words>876</Words>
  <Application>Microsoft Office PowerPoint</Application>
  <PresentationFormat>Widescreen</PresentationFormat>
  <Paragraphs>70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Arial Rounded MT Bold</vt:lpstr>
      <vt:lpstr>Bahnschrift SemiBold</vt:lpstr>
      <vt:lpstr>Corbel</vt:lpstr>
      <vt:lpstr>Parallax</vt:lpstr>
      <vt:lpstr>Expectations of  Statutory Central Auditors from Branch Auditors</vt:lpstr>
      <vt:lpstr>SA 600  Using the Work of Another Auditor </vt:lpstr>
      <vt:lpstr>Guidance Note on Audit of Banks (2023 Edition)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  CA Sandeep Kr. Sawaria (DISA, Cert. on Concurrent Audit &amp; FAFD) M:9830813929;  ssawaria@rgopal.in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Sandeep Sawaria</dc:creator>
  <cp:lastModifiedBy>Sandeep Sawaria</cp:lastModifiedBy>
  <cp:revision>48</cp:revision>
  <dcterms:created xsi:type="dcterms:W3CDTF">2023-03-31T01:52:31Z</dcterms:created>
  <dcterms:modified xsi:type="dcterms:W3CDTF">2023-04-01T02:35:09Z</dcterms:modified>
</cp:coreProperties>
</file>