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1.xml" ContentType="application/vnd.openxmlformats-officedocument.drawingml.chart+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2"/>
  </p:notesMasterIdLst>
  <p:sldIdLst>
    <p:sldId id="256" r:id="rId2"/>
    <p:sldId id="257" r:id="rId3"/>
    <p:sldId id="258" r:id="rId4"/>
    <p:sldId id="259" r:id="rId5"/>
    <p:sldId id="260" r:id="rId6"/>
    <p:sldId id="261" r:id="rId7"/>
    <p:sldId id="262" r:id="rId8"/>
    <p:sldId id="263" r:id="rId9"/>
    <p:sldId id="264" r:id="rId10"/>
    <p:sldId id="295" r:id="rId11"/>
    <p:sldId id="265" r:id="rId12"/>
    <p:sldId id="266" r:id="rId13"/>
    <p:sldId id="267" r:id="rId14"/>
    <p:sldId id="268" r:id="rId15"/>
    <p:sldId id="269" r:id="rId16"/>
    <p:sldId id="287" r:id="rId17"/>
    <p:sldId id="270" r:id="rId18"/>
    <p:sldId id="286" r:id="rId19"/>
    <p:sldId id="271" r:id="rId20"/>
    <p:sldId id="272" r:id="rId21"/>
    <p:sldId id="273" r:id="rId22"/>
    <p:sldId id="274" r:id="rId23"/>
    <p:sldId id="275" r:id="rId24"/>
    <p:sldId id="276" r:id="rId25"/>
    <p:sldId id="277" r:id="rId26"/>
    <p:sldId id="288" r:id="rId27"/>
    <p:sldId id="289" r:id="rId28"/>
    <p:sldId id="294" r:id="rId29"/>
    <p:sldId id="278" r:id="rId30"/>
    <p:sldId id="279" r:id="rId31"/>
    <p:sldId id="280" r:id="rId32"/>
    <p:sldId id="281" r:id="rId33"/>
    <p:sldId id="290" r:id="rId34"/>
    <p:sldId id="292" r:id="rId35"/>
    <p:sldId id="291" r:id="rId36"/>
    <p:sldId id="293" r:id="rId37"/>
    <p:sldId id="282" r:id="rId38"/>
    <p:sldId id="283" r:id="rId39"/>
    <p:sldId id="284" r:id="rId40"/>
    <p:sldId id="285" r:id="rId4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2985" autoAdjust="0"/>
  </p:normalViewPr>
  <p:slideViewPr>
    <p:cSldViewPr snapToGrid="0" snapToObjects="1">
      <p:cViewPr varScale="1">
        <p:scale>
          <a:sx n="96" d="100"/>
          <a:sy n="96" d="100"/>
        </p:scale>
        <p:origin x="106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100" b="0" i="0" u="none" strike="noStrike">
                <a:solidFill>
                  <a:srgbClr val="1B3A6B"/>
                </a:solidFill>
                <a:latin typeface="Arial"/>
              </a:defRPr>
            </a:pPr>
            <a:r>
              <a:rPr lang="en-US" sz="1100" b="0" i="0" u="none" strike="noStrike">
                <a:solidFill>
                  <a:srgbClr val="1B3A6B"/>
                </a:solidFill>
                <a:latin typeface="Arial"/>
              </a:rPr>
              <a:t>FMV per Share by Method (₹)</a:t>
            </a:r>
          </a:p>
        </c:rich>
      </c:tx>
      <c:overlay val="0"/>
    </c:title>
    <c:autoTitleDeleted val="0"/>
    <c:plotArea>
      <c:layout/>
      <c:barChart>
        <c:barDir val="col"/>
        <c:grouping val="clustered"/>
        <c:varyColors val="0"/>
        <c:ser>
          <c:idx val="0"/>
          <c:order val="0"/>
          <c:tx>
            <c:strRef>
              <c:f>Sheet1!$B$1</c:f>
              <c:strCache>
                <c:ptCount val="1"/>
                <c:pt idx="0">
                  <c:v>FMV (₹ per share)</c:v>
                </c:pt>
              </c:strCache>
            </c:strRef>
          </c:tx>
          <c:spPr>
            <a:solidFill>
              <a:srgbClr val="8096B0"/>
            </a:solidFill>
            <a:effectLst/>
          </c:spPr>
          <c:invertIfNegative val="0"/>
          <c:dPt>
            <c:idx val="0"/>
            <c:invertIfNegative val="0"/>
            <c:bubble3D val="0"/>
            <c:extLst>
              <c:ext xmlns:c16="http://schemas.microsoft.com/office/drawing/2014/chart" uri="{C3380CC4-5D6E-409C-BE32-E72D297353CC}">
                <c16:uniqueId val="{00000001-E98D-4BEA-985D-367667C8248C}"/>
              </c:ext>
            </c:extLst>
          </c:dPt>
          <c:dPt>
            <c:idx val="1"/>
            <c:invertIfNegative val="0"/>
            <c:bubble3D val="0"/>
            <c:spPr>
              <a:solidFill>
                <a:srgbClr val="4A90D9"/>
              </a:solidFill>
              <a:effectLst/>
            </c:spPr>
            <c:extLst>
              <c:ext xmlns:c16="http://schemas.microsoft.com/office/drawing/2014/chart" uri="{C3380CC4-5D6E-409C-BE32-E72D297353CC}">
                <c16:uniqueId val="{00000003-E98D-4BEA-985D-367667C8248C}"/>
              </c:ext>
            </c:extLst>
          </c:dPt>
          <c:dPt>
            <c:idx val="2"/>
            <c:invertIfNegative val="0"/>
            <c:bubble3D val="0"/>
            <c:spPr>
              <a:solidFill>
                <a:srgbClr val="2C9B8B"/>
              </a:solidFill>
              <a:effectLst/>
            </c:spPr>
            <c:extLst>
              <c:ext xmlns:c16="http://schemas.microsoft.com/office/drawing/2014/chart" uri="{C3380CC4-5D6E-409C-BE32-E72D297353CC}">
                <c16:uniqueId val="{00000005-E98D-4BEA-985D-367667C8248C}"/>
              </c:ext>
            </c:extLst>
          </c:dPt>
          <c:dPt>
            <c:idx val="3"/>
            <c:invertIfNegative val="0"/>
            <c:bubble3D val="0"/>
            <c:spPr>
              <a:solidFill>
                <a:srgbClr val="2B6CB0"/>
              </a:solidFill>
              <a:effectLst/>
            </c:spPr>
            <c:extLst>
              <c:ext xmlns:c16="http://schemas.microsoft.com/office/drawing/2014/chart" uri="{C3380CC4-5D6E-409C-BE32-E72D297353CC}">
                <c16:uniqueId val="{00000007-E98D-4BEA-985D-367667C8248C}"/>
              </c:ext>
            </c:extLst>
          </c:dPt>
          <c:dPt>
            <c:idx val="4"/>
            <c:invertIfNegative val="0"/>
            <c:bubble3D val="0"/>
            <c:spPr>
              <a:solidFill>
                <a:srgbClr val="1B3A6B"/>
              </a:solidFill>
              <a:effectLst/>
            </c:spPr>
            <c:extLst>
              <c:ext xmlns:c16="http://schemas.microsoft.com/office/drawing/2014/chart" uri="{C3380CC4-5D6E-409C-BE32-E72D297353CC}">
                <c16:uniqueId val="{00000009-E98D-4BEA-985D-367667C8248C}"/>
              </c:ext>
            </c:extLst>
          </c:dPt>
          <c:dLbls>
            <c:numFmt formatCode="#,##0" sourceLinked="0"/>
            <c:spPr>
              <a:noFill/>
              <a:ln>
                <a:noFill/>
              </a:ln>
              <a:effectLst/>
            </c:spPr>
            <c:txPr>
              <a:bodyPr/>
              <a:lstStyle/>
              <a:p>
                <a:pPr>
                  <a:defRPr sz="900" b="0" i="0" u="none" strike="noStrike">
                    <a:solidFill>
                      <a:srgbClr val="1A2942"/>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M1: NAV</c:v>
                </c:pt>
                <c:pt idx="1">
                  <c:v>M2: DCF</c:v>
                </c:pt>
                <c:pt idx="2">
                  <c:v>M3: CCM</c:v>
                </c:pt>
                <c:pt idx="3">
                  <c:v>M4: PWERM</c:v>
                </c:pt>
                <c:pt idx="4">
                  <c:v>Deal Price</c:v>
                </c:pt>
              </c:strCache>
            </c:strRef>
          </c:cat>
          <c:val>
            <c:numRef>
              <c:f>Sheet1!$B$2:$B$6</c:f>
              <c:numCache>
                <c:formatCode>General</c:formatCode>
                <c:ptCount val="5"/>
                <c:pt idx="0">
                  <c:v>42</c:v>
                </c:pt>
                <c:pt idx="1">
                  <c:v>385</c:v>
                </c:pt>
                <c:pt idx="2">
                  <c:v>520</c:v>
                </c:pt>
                <c:pt idx="3">
                  <c:v>490</c:v>
                </c:pt>
                <c:pt idx="4">
                  <c:v>500</c:v>
                </c:pt>
              </c:numCache>
            </c:numRef>
          </c:val>
          <c:extLst>
            <c:ext xmlns:c16="http://schemas.microsoft.com/office/drawing/2014/chart" uri="{C3380CC4-5D6E-409C-BE32-E72D297353CC}">
              <c16:uniqueId val="{0000000A-E98D-4BEA-985D-367667C8248C}"/>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1A2942"/>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l"/>
        <c:majorGridlines>
          <c:spPr>
            <a:ln w="6350" cap="flat">
              <a:solidFill>
                <a:srgbClr val="D9E3EF"/>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8096B0"/>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31366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76AA8-3AE4-DD3D-9110-97032858F3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A1AC1B-931A-FAE0-083B-E7AD108798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AB2F44-DA57-636A-E798-933F712B35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9F8D6F-E006-1EB9-6AF0-F08482DD3364}"/>
              </a:ext>
            </a:extLst>
          </p:cNvPr>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42857715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1C1AE9-FEA7-1859-121D-1900CD74CA0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CF8C21-9C63-D033-CED4-E468838086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F7420F-3869-E86A-7D6C-FCB2713633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026A6C-E85A-EA19-6124-CBE71D72638A}"/>
              </a:ext>
            </a:extLst>
          </p:cNvPr>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26486597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2.png"/><Relationship Id="rId4" Type="http://schemas.openxmlformats.org/officeDocument/2006/relationships/image" Target="../media/image11.pn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hyperlink" Target="https://in.linkedin.com/in/anuragsingal"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3A6B"/>
        </a:solidFill>
        <a:effectLst/>
      </p:bgPr>
    </p:bg>
    <p:spTree>
      <p:nvGrpSpPr>
        <p:cNvPr id="1" name=""/>
        <p:cNvGrpSpPr/>
        <p:nvPr/>
      </p:nvGrpSpPr>
      <p:grpSpPr>
        <a:xfrm>
          <a:off x="0" y="0"/>
          <a:ext cx="0" cy="0"/>
          <a:chOff x="0" y="0"/>
          <a:chExt cx="0" cy="0"/>
        </a:xfrm>
      </p:grpSpPr>
      <p:sp>
        <p:nvSpPr>
          <p:cNvPr id="2" name="Shape 0"/>
          <p:cNvSpPr/>
          <p:nvPr/>
        </p:nvSpPr>
        <p:spPr>
          <a:xfrm>
            <a:off x="6949440" y="-731520"/>
            <a:ext cx="3657600" cy="3657600"/>
          </a:xfrm>
          <a:prstGeom prst="ellipse">
            <a:avLst/>
          </a:prstGeom>
          <a:solidFill>
            <a:srgbClr val="2B6CB0">
              <a:alpha val="22000"/>
            </a:srgbClr>
          </a:solidFill>
          <a:ln w="12700">
            <a:solidFill>
              <a:srgbClr val="2B6CB0">
                <a:alpha val="22000"/>
              </a:srgbClr>
            </a:solidFill>
            <a:prstDash val="solid"/>
          </a:ln>
        </p:spPr>
        <p:txBody>
          <a:bodyPr/>
          <a:lstStyle/>
          <a:p>
            <a:endParaRPr lang="en-IN"/>
          </a:p>
        </p:txBody>
      </p:sp>
      <p:sp>
        <p:nvSpPr>
          <p:cNvPr id="3" name="Shape 1"/>
          <p:cNvSpPr/>
          <p:nvPr/>
        </p:nvSpPr>
        <p:spPr>
          <a:xfrm>
            <a:off x="7680960" y="3291840"/>
            <a:ext cx="2011680" cy="2011680"/>
          </a:xfrm>
          <a:prstGeom prst="ellipse">
            <a:avLst/>
          </a:prstGeom>
          <a:solidFill>
            <a:srgbClr val="2C9B8B">
              <a:alpha val="18000"/>
            </a:srgbClr>
          </a:solidFill>
          <a:ln w="12700">
            <a:solidFill>
              <a:srgbClr val="2C9B8B">
                <a:alpha val="18000"/>
              </a:srgbClr>
            </a:solidFill>
            <a:prstDash val="solid"/>
          </a:ln>
        </p:spPr>
        <p:txBody>
          <a:bodyPr/>
          <a:lstStyle/>
          <a:p>
            <a:endParaRPr lang="en-IN"/>
          </a:p>
        </p:txBody>
      </p:sp>
      <p:sp>
        <p:nvSpPr>
          <p:cNvPr id="4" name="Shape 2"/>
          <p:cNvSpPr/>
          <p:nvPr/>
        </p:nvSpPr>
        <p:spPr>
          <a:xfrm>
            <a:off x="-731520" y="3566160"/>
            <a:ext cx="2560320" cy="2560320"/>
          </a:xfrm>
          <a:prstGeom prst="ellipse">
            <a:avLst/>
          </a:prstGeom>
          <a:solidFill>
            <a:srgbClr val="4A90D9">
              <a:alpha val="16000"/>
            </a:srgbClr>
          </a:solidFill>
          <a:ln w="12700">
            <a:solidFill>
              <a:srgbClr val="4A90D9">
                <a:alpha val="16000"/>
              </a:srgbClr>
            </a:solidFill>
            <a:prstDash val="solid"/>
          </a:ln>
        </p:spPr>
        <p:txBody>
          <a:bodyPr/>
          <a:lstStyle/>
          <a:p>
            <a:endParaRPr lang="en-IN"/>
          </a:p>
        </p:txBody>
      </p:sp>
      <p:sp>
        <p:nvSpPr>
          <p:cNvPr id="5" name="Shape 3"/>
          <p:cNvSpPr/>
          <p:nvPr/>
        </p:nvSpPr>
        <p:spPr>
          <a:xfrm>
            <a:off x="0" y="0"/>
            <a:ext cx="164592" cy="5143500"/>
          </a:xfrm>
          <a:prstGeom prst="rect">
            <a:avLst/>
          </a:prstGeom>
          <a:solidFill>
            <a:srgbClr val="2C9B8B"/>
          </a:solidFill>
          <a:ln w="12700">
            <a:solidFill>
              <a:srgbClr val="2C9B8B"/>
            </a:solidFill>
            <a:prstDash val="solid"/>
          </a:ln>
        </p:spPr>
        <p:txBody>
          <a:bodyPr/>
          <a:lstStyle/>
          <a:p>
            <a:endParaRPr lang="en-IN"/>
          </a:p>
        </p:txBody>
      </p:sp>
      <p:sp>
        <p:nvSpPr>
          <p:cNvPr id="6" name="Shape 4"/>
          <p:cNvSpPr/>
          <p:nvPr/>
        </p:nvSpPr>
        <p:spPr>
          <a:xfrm>
            <a:off x="347472" y="384048"/>
            <a:ext cx="2743200" cy="365760"/>
          </a:xfrm>
          <a:prstGeom prst="rect">
            <a:avLst/>
          </a:prstGeom>
          <a:solidFill>
            <a:srgbClr val="2C9B8B"/>
          </a:solidFill>
          <a:ln w="12700">
            <a:solidFill>
              <a:srgbClr val="2C9B8B"/>
            </a:solidFill>
            <a:prstDash val="solid"/>
          </a:ln>
        </p:spPr>
        <p:txBody>
          <a:bodyPr/>
          <a:lstStyle/>
          <a:p>
            <a:endParaRPr lang="en-IN"/>
          </a:p>
        </p:txBody>
      </p:sp>
      <p:sp>
        <p:nvSpPr>
          <p:cNvPr id="7" name="Text 5"/>
          <p:cNvSpPr/>
          <p:nvPr/>
        </p:nvSpPr>
        <p:spPr>
          <a:xfrm>
            <a:off x="347472" y="384048"/>
            <a:ext cx="2743200" cy="365760"/>
          </a:xfrm>
          <a:prstGeom prst="rect">
            <a:avLst/>
          </a:prstGeom>
          <a:noFill/>
          <a:ln/>
        </p:spPr>
        <p:txBody>
          <a:bodyPr wrap="square" lIns="0" tIns="0" rIns="0" bIns="0" rtlCol="0" anchor="ctr"/>
          <a:lstStyle/>
          <a:p>
            <a:pPr marL="0" indent="0" algn="ctr">
              <a:buNone/>
            </a:pPr>
            <a:r>
              <a:rPr lang="en-US" sz="950" b="1" kern="0" spc="200" dirty="0">
                <a:solidFill>
                  <a:srgbClr val="FFFFFF"/>
                </a:solidFill>
                <a:latin typeface="Trebuchet MS" pitchFamily="34" charset="0"/>
                <a:ea typeface="Trebuchet MS" pitchFamily="34" charset="-122"/>
                <a:cs typeface="Trebuchet MS" pitchFamily="34" charset="-120"/>
              </a:rPr>
              <a:t>ICAI  EDUCATIONAL  SEMINAR</a:t>
            </a:r>
            <a:endParaRPr lang="en-US" sz="950" dirty="0"/>
          </a:p>
        </p:txBody>
      </p:sp>
      <p:sp>
        <p:nvSpPr>
          <p:cNvPr id="8" name="Text 6"/>
          <p:cNvSpPr/>
          <p:nvPr/>
        </p:nvSpPr>
        <p:spPr>
          <a:xfrm>
            <a:off x="347472" y="932688"/>
            <a:ext cx="7132320" cy="658368"/>
          </a:xfrm>
          <a:prstGeom prst="rect">
            <a:avLst/>
          </a:prstGeom>
          <a:noFill/>
          <a:ln/>
        </p:spPr>
        <p:txBody>
          <a:bodyPr wrap="square" lIns="0" tIns="0" rIns="0" bIns="0" rtlCol="0" anchor="ctr"/>
          <a:lstStyle/>
          <a:p>
            <a:pPr marL="0" indent="0">
              <a:buNone/>
            </a:pPr>
            <a:r>
              <a:rPr lang="en-US" sz="3600" b="1" dirty="0">
                <a:solidFill>
                  <a:srgbClr val="FFFFFF"/>
                </a:solidFill>
                <a:latin typeface="Trebuchet MS" pitchFamily="34" charset="0"/>
                <a:ea typeface="Trebuchet MS" pitchFamily="34" charset="-122"/>
                <a:cs typeface="Trebuchet MS" pitchFamily="34" charset="-120"/>
              </a:rPr>
              <a:t>Changes in Valuation</a:t>
            </a:r>
            <a:endParaRPr lang="en-US" sz="3600" dirty="0"/>
          </a:p>
        </p:txBody>
      </p:sp>
      <p:sp>
        <p:nvSpPr>
          <p:cNvPr id="9" name="Text 7"/>
          <p:cNvSpPr/>
          <p:nvPr/>
        </p:nvSpPr>
        <p:spPr>
          <a:xfrm>
            <a:off x="347472" y="1572768"/>
            <a:ext cx="7132320" cy="512064"/>
          </a:xfrm>
          <a:prstGeom prst="rect">
            <a:avLst/>
          </a:prstGeom>
          <a:noFill/>
          <a:ln/>
        </p:spPr>
        <p:txBody>
          <a:bodyPr wrap="square" lIns="0" tIns="0" rIns="0" bIns="0" rtlCol="0" anchor="ctr"/>
          <a:lstStyle/>
          <a:p>
            <a:pPr marL="0" indent="0">
              <a:buNone/>
            </a:pPr>
            <a:r>
              <a:rPr lang="en-US" sz="2600" dirty="0">
                <a:solidFill>
                  <a:srgbClr val="4A90D9"/>
                </a:solidFill>
                <a:latin typeface="Trebuchet MS" pitchFamily="34" charset="0"/>
                <a:ea typeface="Trebuchet MS" pitchFamily="34" charset="-122"/>
                <a:cs typeface="Trebuchet MS" pitchFamily="34" charset="-120"/>
              </a:rPr>
              <a:t>as per New Income-tax Act, 2025</a:t>
            </a:r>
            <a:endParaRPr lang="en-US" sz="2600" dirty="0"/>
          </a:p>
        </p:txBody>
      </p:sp>
      <p:sp>
        <p:nvSpPr>
          <p:cNvPr id="10" name="Text 8"/>
          <p:cNvSpPr/>
          <p:nvPr/>
        </p:nvSpPr>
        <p:spPr>
          <a:xfrm>
            <a:off x="347472" y="2066544"/>
            <a:ext cx="7132320" cy="438912"/>
          </a:xfrm>
          <a:prstGeom prst="rect">
            <a:avLst/>
          </a:prstGeom>
          <a:noFill/>
          <a:ln/>
        </p:spPr>
        <p:txBody>
          <a:bodyPr wrap="square" lIns="0" tIns="0" rIns="0" bIns="0" rtlCol="0" anchor="ctr"/>
          <a:lstStyle/>
          <a:p>
            <a:pPr marL="0" indent="0">
              <a:buNone/>
            </a:pPr>
            <a:r>
              <a:rPr lang="en-US" sz="2200" dirty="0">
                <a:solidFill>
                  <a:srgbClr val="D9E3EF"/>
                </a:solidFill>
                <a:latin typeface="Trebuchet MS" pitchFamily="34" charset="0"/>
                <a:ea typeface="Trebuchet MS" pitchFamily="34" charset="-122"/>
                <a:cs typeface="Trebuchet MS" pitchFamily="34" charset="-120"/>
              </a:rPr>
              <a:t>and Updated Rule 11UA</a:t>
            </a:r>
            <a:endParaRPr lang="en-US" sz="2200" dirty="0"/>
          </a:p>
        </p:txBody>
      </p:sp>
      <p:sp>
        <p:nvSpPr>
          <p:cNvPr id="11" name="Shape 9"/>
          <p:cNvSpPr/>
          <p:nvPr/>
        </p:nvSpPr>
        <p:spPr>
          <a:xfrm>
            <a:off x="347472" y="2578608"/>
            <a:ext cx="5303520" cy="38405"/>
          </a:xfrm>
          <a:prstGeom prst="rect">
            <a:avLst/>
          </a:prstGeom>
          <a:solidFill>
            <a:srgbClr val="2C9B8B"/>
          </a:solidFill>
          <a:ln w="12700">
            <a:solidFill>
              <a:srgbClr val="2C9B8B"/>
            </a:solidFill>
            <a:prstDash val="solid"/>
          </a:ln>
        </p:spPr>
        <p:txBody>
          <a:bodyPr/>
          <a:lstStyle/>
          <a:p>
            <a:endParaRPr lang="en-IN"/>
          </a:p>
        </p:txBody>
      </p:sp>
      <p:sp>
        <p:nvSpPr>
          <p:cNvPr id="12" name="Shape 10"/>
          <p:cNvSpPr/>
          <p:nvPr/>
        </p:nvSpPr>
        <p:spPr>
          <a:xfrm>
            <a:off x="347472" y="2798064"/>
            <a:ext cx="5120640" cy="1261872"/>
          </a:xfrm>
          <a:prstGeom prst="rect">
            <a:avLst/>
          </a:prstGeom>
          <a:solidFill>
            <a:srgbClr val="FFFFFF">
              <a:alpha val="8000"/>
            </a:srgbClr>
          </a:solidFill>
          <a:ln w="12700">
            <a:solidFill>
              <a:srgbClr val="4A90D9"/>
            </a:solidFill>
            <a:prstDash val="solid"/>
          </a:ln>
        </p:spPr>
        <p:txBody>
          <a:bodyPr/>
          <a:lstStyle/>
          <a:p>
            <a:endParaRPr lang="en-IN"/>
          </a:p>
        </p:txBody>
      </p:sp>
      <p:sp>
        <p:nvSpPr>
          <p:cNvPr id="13" name="Text 11"/>
          <p:cNvSpPr/>
          <p:nvPr/>
        </p:nvSpPr>
        <p:spPr>
          <a:xfrm>
            <a:off x="530352" y="2871216"/>
            <a:ext cx="4754880" cy="219456"/>
          </a:xfrm>
          <a:prstGeom prst="rect">
            <a:avLst/>
          </a:prstGeom>
          <a:noFill/>
          <a:ln/>
        </p:spPr>
        <p:txBody>
          <a:bodyPr wrap="square" lIns="0" tIns="0" rIns="0" bIns="0" rtlCol="0" anchor="ctr"/>
          <a:lstStyle/>
          <a:p>
            <a:pPr marL="0" indent="0">
              <a:buNone/>
            </a:pPr>
            <a:r>
              <a:rPr lang="en-US" sz="850" kern="0" spc="200" dirty="0">
                <a:solidFill>
                  <a:srgbClr val="4A90D9"/>
                </a:solidFill>
                <a:latin typeface="Trebuchet MS" pitchFamily="34" charset="0"/>
                <a:ea typeface="Trebuchet MS" pitchFamily="34" charset="-122"/>
                <a:cs typeface="Trebuchet MS" pitchFamily="34" charset="-120"/>
              </a:rPr>
              <a:t>PRESENTER</a:t>
            </a:r>
            <a:endParaRPr lang="en-US" sz="850" dirty="0"/>
          </a:p>
        </p:txBody>
      </p:sp>
      <p:sp>
        <p:nvSpPr>
          <p:cNvPr id="14" name="Text 12"/>
          <p:cNvSpPr/>
          <p:nvPr/>
        </p:nvSpPr>
        <p:spPr>
          <a:xfrm>
            <a:off x="530352" y="3072384"/>
            <a:ext cx="4754880" cy="347472"/>
          </a:xfrm>
          <a:prstGeom prst="rect">
            <a:avLst/>
          </a:prstGeom>
          <a:noFill/>
          <a:ln/>
        </p:spPr>
        <p:txBody>
          <a:bodyPr wrap="square" lIns="0" tIns="0" rIns="0" bIns="0" rtlCol="0" anchor="ctr"/>
          <a:lstStyle/>
          <a:p>
            <a:pPr marL="0" indent="0">
              <a:buNone/>
            </a:pPr>
            <a:r>
              <a:rPr lang="en-US" sz="2000" b="1" dirty="0">
                <a:solidFill>
                  <a:srgbClr val="FFFFFF"/>
                </a:solidFill>
                <a:latin typeface="Trebuchet MS" pitchFamily="34" charset="0"/>
                <a:ea typeface="Trebuchet MS" pitchFamily="34" charset="-122"/>
                <a:cs typeface="Trebuchet MS" pitchFamily="34" charset="-120"/>
              </a:rPr>
              <a:t>CA Anurag Singhal</a:t>
            </a:r>
            <a:endParaRPr lang="en-US" sz="2000" dirty="0"/>
          </a:p>
        </p:txBody>
      </p:sp>
      <p:sp>
        <p:nvSpPr>
          <p:cNvPr id="15" name="Text 13"/>
          <p:cNvSpPr/>
          <p:nvPr/>
        </p:nvSpPr>
        <p:spPr>
          <a:xfrm>
            <a:off x="530352" y="3401568"/>
            <a:ext cx="4754880" cy="237744"/>
          </a:xfrm>
          <a:prstGeom prst="rect">
            <a:avLst/>
          </a:prstGeom>
          <a:noFill/>
          <a:ln/>
        </p:spPr>
        <p:txBody>
          <a:bodyPr wrap="square" lIns="0" tIns="0" rIns="0" bIns="0" rtlCol="0" anchor="ctr"/>
          <a:lstStyle/>
          <a:p>
            <a:pPr marL="0" indent="0">
              <a:buNone/>
            </a:pPr>
            <a:r>
              <a:rPr lang="en-US" sz="1000" dirty="0">
                <a:solidFill>
                  <a:srgbClr val="D9E3EF"/>
                </a:solidFill>
                <a:latin typeface="Trebuchet MS" pitchFamily="34" charset="0"/>
                <a:ea typeface="Trebuchet MS" pitchFamily="34" charset="-122"/>
                <a:cs typeface="Trebuchet MS" pitchFamily="34" charset="-120"/>
              </a:rPr>
              <a:t>FCA  |  IIM Ahmedabad MBA | IBBI Registered Valuer | CA FINAL AIR 22</a:t>
            </a:r>
            <a:endParaRPr lang="en-US" sz="1000" dirty="0"/>
          </a:p>
        </p:txBody>
      </p:sp>
      <p:sp>
        <p:nvSpPr>
          <p:cNvPr id="16" name="Text 14"/>
          <p:cNvSpPr/>
          <p:nvPr/>
        </p:nvSpPr>
        <p:spPr>
          <a:xfrm>
            <a:off x="530352" y="3621024"/>
            <a:ext cx="4754880" cy="237744"/>
          </a:xfrm>
          <a:prstGeom prst="rect">
            <a:avLst/>
          </a:prstGeom>
          <a:noFill/>
          <a:ln/>
        </p:spPr>
        <p:txBody>
          <a:bodyPr wrap="square" lIns="0" tIns="0" rIns="0" bIns="0" rtlCol="0" anchor="ctr"/>
          <a:lstStyle/>
          <a:p>
            <a:pPr marL="0" indent="0">
              <a:buNone/>
            </a:pPr>
            <a:r>
              <a:rPr lang="en-US" sz="950" dirty="0">
                <a:solidFill>
                  <a:schemeClr val="bg1"/>
                </a:solidFill>
                <a:latin typeface="Trebuchet MS" pitchFamily="34" charset="0"/>
                <a:ea typeface="Trebuchet MS" pitchFamily="34" charset="-122"/>
                <a:cs typeface="Trebuchet MS" pitchFamily="34" charset="-120"/>
              </a:rPr>
              <a:t>Visiting Faculty – IIM-A, IIM-B, IIM-L, XLRI  |  TEDx Speaker  |  Author</a:t>
            </a:r>
            <a:endParaRPr lang="en-US" sz="950" dirty="0">
              <a:solidFill>
                <a:schemeClr val="bg1"/>
              </a:solidFill>
            </a:endParaRPr>
          </a:p>
        </p:txBody>
      </p:sp>
      <p:sp>
        <p:nvSpPr>
          <p:cNvPr id="17" name="Text 15"/>
          <p:cNvSpPr/>
          <p:nvPr/>
        </p:nvSpPr>
        <p:spPr>
          <a:xfrm>
            <a:off x="530352" y="3858768"/>
            <a:ext cx="4754880" cy="164592"/>
          </a:xfrm>
          <a:prstGeom prst="rect">
            <a:avLst/>
          </a:prstGeom>
          <a:noFill/>
          <a:ln/>
        </p:spPr>
        <p:txBody>
          <a:bodyPr wrap="square" lIns="0" tIns="0" rIns="0" bIns="0" rtlCol="0" anchor="ctr"/>
          <a:lstStyle/>
          <a:p>
            <a:pPr marL="0" indent="0">
              <a:buNone/>
            </a:pPr>
            <a:r>
              <a:rPr lang="en-US" sz="900" dirty="0">
                <a:solidFill>
                  <a:schemeClr val="bg1"/>
                </a:solidFill>
                <a:latin typeface="Trebuchet MS" pitchFamily="34" charset="0"/>
                <a:ea typeface="Trebuchet MS" pitchFamily="34" charset="-122"/>
                <a:cs typeface="Trebuchet MS" pitchFamily="34" charset="-120"/>
              </a:rPr>
              <a:t>BetaFin Partners  |  Anurag Singhal &amp; Co.</a:t>
            </a:r>
            <a:endParaRPr lang="en-US" sz="900" dirty="0">
              <a:solidFill>
                <a:schemeClr val="bg1"/>
              </a:solidFill>
            </a:endParaRPr>
          </a:p>
        </p:txBody>
      </p:sp>
      <p:sp>
        <p:nvSpPr>
          <p:cNvPr id="18" name="Shape 16"/>
          <p:cNvSpPr/>
          <p:nvPr/>
        </p:nvSpPr>
        <p:spPr>
          <a:xfrm>
            <a:off x="0" y="4791456"/>
            <a:ext cx="9144000" cy="352044"/>
          </a:xfrm>
          <a:prstGeom prst="rect">
            <a:avLst/>
          </a:prstGeom>
          <a:solidFill>
            <a:srgbClr val="2C9B8B"/>
          </a:solidFill>
          <a:ln w="12700">
            <a:solidFill>
              <a:srgbClr val="2C9B8B"/>
            </a:solidFill>
            <a:prstDash val="solid"/>
          </a:ln>
        </p:spPr>
        <p:txBody>
          <a:bodyPr/>
          <a:lstStyle/>
          <a:p>
            <a:endParaRPr lang="en-IN"/>
          </a:p>
        </p:txBody>
      </p:sp>
      <p:sp>
        <p:nvSpPr>
          <p:cNvPr id="19" name="Text 17"/>
          <p:cNvSpPr/>
          <p:nvPr/>
        </p:nvSpPr>
        <p:spPr>
          <a:xfrm>
            <a:off x="365760" y="4791456"/>
            <a:ext cx="8412480" cy="352044"/>
          </a:xfrm>
          <a:prstGeom prst="rect">
            <a:avLst/>
          </a:prstGeom>
          <a:noFill/>
          <a:ln/>
        </p:spPr>
        <p:txBody>
          <a:bodyPr wrap="square" lIns="0" tIns="0" rIns="0" bIns="0" rtlCol="0" anchor="ctr"/>
          <a:lstStyle/>
          <a:p>
            <a:pPr marL="0" indent="0" algn="ctr">
              <a:buNone/>
            </a:pPr>
            <a:r>
              <a:rPr lang="en-US" sz="1000" dirty="0">
                <a:solidFill>
                  <a:srgbClr val="FFFFFF"/>
                </a:solidFill>
                <a:latin typeface="Trebuchet MS" pitchFamily="34" charset="0"/>
                <a:ea typeface="Trebuchet MS" pitchFamily="34" charset="-122"/>
                <a:cs typeface="Trebuchet MS" pitchFamily="34" charset="-120"/>
              </a:rPr>
              <a:t>ICAI Educational Seminar  ·  Income Tax Act 2025 &amp; Rule 11UA – Valuation Provisions</a:t>
            </a:r>
            <a:endParaRPr lang="en-US" sz="1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7F9FC"/>
        </a:solidFill>
        <a:effectLst/>
      </p:bgPr>
    </p:bg>
    <p:spTree>
      <p:nvGrpSpPr>
        <p:cNvPr id="1" name="">
          <a:extLst>
            <a:ext uri="{FF2B5EF4-FFF2-40B4-BE49-F238E27FC236}">
              <a16:creationId xmlns:a16="http://schemas.microsoft.com/office/drawing/2014/main" id="{8B282420-86EC-707A-21E4-7A545EEE9ED2}"/>
            </a:ext>
          </a:extLst>
        </p:cNvPr>
        <p:cNvGrpSpPr/>
        <p:nvPr/>
      </p:nvGrpSpPr>
      <p:grpSpPr>
        <a:xfrm>
          <a:off x="0" y="0"/>
          <a:ext cx="0" cy="0"/>
          <a:chOff x="0" y="0"/>
          <a:chExt cx="0" cy="0"/>
        </a:xfrm>
      </p:grpSpPr>
      <p:sp>
        <p:nvSpPr>
          <p:cNvPr id="26" name="Shape 17"/>
          <p:cNvSpPr/>
          <p:nvPr/>
        </p:nvSpPr>
        <p:spPr>
          <a:xfrm>
            <a:off x="228600" y="763446"/>
            <a:ext cx="8476488" cy="3917969"/>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 name="Shape 0">
            <a:extLst>
              <a:ext uri="{FF2B5EF4-FFF2-40B4-BE49-F238E27FC236}">
                <a16:creationId xmlns:a16="http://schemas.microsoft.com/office/drawing/2014/main" id="{ED6C012F-549B-DFD4-77A2-86530AA98A34}"/>
              </a:ext>
            </a:extLst>
          </p:cNvPr>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a:extLst>
              <a:ext uri="{FF2B5EF4-FFF2-40B4-BE49-F238E27FC236}">
                <a16:creationId xmlns:a16="http://schemas.microsoft.com/office/drawing/2014/main" id="{6DB064E1-0A2A-9C4E-36CC-6800D9C3E478}"/>
              </a:ext>
            </a:extLst>
          </p:cNvPr>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a:extLst>
              <a:ext uri="{FF2B5EF4-FFF2-40B4-BE49-F238E27FC236}">
                <a16:creationId xmlns:a16="http://schemas.microsoft.com/office/drawing/2014/main" id="{74A1F942-5347-5C04-980C-8DA0D8AAC564}"/>
              </a:ext>
            </a:extLst>
          </p:cNvPr>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Rule 11UA – Concept &amp; Applicability</a:t>
            </a:r>
            <a:endParaRPr lang="en-US" sz="2100" dirty="0"/>
          </a:p>
        </p:txBody>
      </p:sp>
      <p:sp>
        <p:nvSpPr>
          <p:cNvPr id="5" name="Text 3">
            <a:extLst>
              <a:ext uri="{FF2B5EF4-FFF2-40B4-BE49-F238E27FC236}">
                <a16:creationId xmlns:a16="http://schemas.microsoft.com/office/drawing/2014/main" id="{B5C83204-D51F-73FE-4FBA-1F0BFB49C3BD}"/>
              </a:ext>
            </a:extLst>
          </p:cNvPr>
          <p:cNvSpPr/>
          <p:nvPr/>
        </p:nvSpPr>
        <p:spPr>
          <a:xfrm>
            <a:off x="6583680" y="0"/>
            <a:ext cx="2450592" cy="640080"/>
          </a:xfrm>
          <a:prstGeom prst="rect">
            <a:avLst/>
          </a:prstGeom>
          <a:noFill/>
          <a:ln/>
        </p:spPr>
        <p:txBody>
          <a:bodyPr wrap="square" lIns="0" tIns="0" rIns="0" bIns="0" rtlCol="0" anchor="ctr"/>
          <a:lstStyle/>
          <a:p>
            <a:pPr marL="0" indent="0" algn="r">
              <a:buNone/>
            </a:pPr>
            <a:endParaRPr lang="en-US" sz="900" dirty="0"/>
          </a:p>
        </p:txBody>
      </p:sp>
      <p:sp>
        <p:nvSpPr>
          <p:cNvPr id="6" name="Shape 4">
            <a:extLst>
              <a:ext uri="{FF2B5EF4-FFF2-40B4-BE49-F238E27FC236}">
                <a16:creationId xmlns:a16="http://schemas.microsoft.com/office/drawing/2014/main" id="{D4E86766-2F95-0167-3612-F1DC9052D673}"/>
              </a:ext>
            </a:extLst>
          </p:cNvPr>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a:extLst>
              <a:ext uri="{FF2B5EF4-FFF2-40B4-BE49-F238E27FC236}">
                <a16:creationId xmlns:a16="http://schemas.microsoft.com/office/drawing/2014/main" id="{AFD7B9DF-711D-768F-7B05-637308ACAB3F}"/>
              </a:ext>
            </a:extLst>
          </p:cNvPr>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a:extLst>
              <a:ext uri="{FF2B5EF4-FFF2-40B4-BE49-F238E27FC236}">
                <a16:creationId xmlns:a16="http://schemas.microsoft.com/office/drawing/2014/main" id="{AC8D116E-5528-BEE3-2A1F-7CF2BDE42DAF}"/>
              </a:ext>
            </a:extLst>
          </p:cNvPr>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9</a:t>
            </a:r>
            <a:endParaRPr lang="en-US" sz="900" dirty="0"/>
          </a:p>
        </p:txBody>
      </p:sp>
      <p:sp>
        <p:nvSpPr>
          <p:cNvPr id="10" name="Text 8">
            <a:extLst>
              <a:ext uri="{FF2B5EF4-FFF2-40B4-BE49-F238E27FC236}">
                <a16:creationId xmlns:a16="http://schemas.microsoft.com/office/drawing/2014/main" id="{BA112D74-CF36-F946-8799-554A9CEEB762}"/>
              </a:ext>
            </a:extLst>
          </p:cNvPr>
          <p:cNvSpPr/>
          <p:nvPr/>
        </p:nvSpPr>
        <p:spPr>
          <a:xfrm>
            <a:off x="420624" y="786384"/>
            <a:ext cx="8284464" cy="640080"/>
          </a:xfrm>
          <a:prstGeom prst="rect">
            <a:avLst/>
          </a:prstGeom>
          <a:noFill/>
          <a:ln/>
        </p:spPr>
        <p:txBody>
          <a:bodyPr wrap="square" lIns="0" tIns="0" rIns="0" bIns="0" rtlCol="0" anchor="ctr"/>
          <a:lstStyle/>
          <a:p>
            <a:pPr marL="0" indent="0">
              <a:buNone/>
            </a:pPr>
            <a:r>
              <a:rPr lang="en-US" sz="1100" i="1" dirty="0">
                <a:solidFill>
                  <a:srgbClr val="FFFFFF"/>
                </a:solidFill>
                <a:latin typeface="Trebuchet MS" pitchFamily="34" charset="0"/>
                <a:ea typeface="Trebuchet MS" pitchFamily="34" charset="-122"/>
                <a:cs typeface="Trebuchet MS" pitchFamily="34" charset="-120"/>
              </a:rPr>
              <a:t>Rule 11UA prescribes the methodology for determining Fair Market Value (FMV) of unquoted equity shares for purposes of Sec 56(2)(viib) [now Clause 23(2)(c)] and Sec 56(2)(x).</a:t>
            </a:r>
            <a:endParaRPr lang="en-US" sz="1100" dirty="0"/>
          </a:p>
        </p:txBody>
      </p:sp>
      <p:sp>
        <p:nvSpPr>
          <p:cNvPr id="23" name="Shape 18"/>
          <p:cNvSpPr/>
          <p:nvPr/>
        </p:nvSpPr>
        <p:spPr>
          <a:xfrm>
            <a:off x="249174" y="786383"/>
            <a:ext cx="50292" cy="3895031"/>
          </a:xfrm>
          <a:prstGeom prst="rect">
            <a:avLst/>
          </a:prstGeom>
          <a:solidFill>
            <a:srgbClr val="1B3A6B"/>
          </a:solidFill>
          <a:ln w="12700">
            <a:solidFill>
              <a:srgbClr val="1B3A6B"/>
            </a:solidFill>
            <a:prstDash val="solid"/>
          </a:ln>
        </p:spPr>
        <p:txBody>
          <a:bodyPr/>
          <a:lstStyle/>
          <a:p>
            <a:endParaRPr lang="en-IN"/>
          </a:p>
        </p:txBody>
      </p:sp>
      <p:sp>
        <p:nvSpPr>
          <p:cNvPr id="24" name="Text 19"/>
          <p:cNvSpPr/>
          <p:nvPr/>
        </p:nvSpPr>
        <p:spPr>
          <a:xfrm>
            <a:off x="552069" y="850392"/>
            <a:ext cx="3950208" cy="256032"/>
          </a:xfrm>
          <a:prstGeom prst="rect">
            <a:avLst/>
          </a:prstGeom>
          <a:noFill/>
          <a:ln/>
        </p:spPr>
        <p:txBody>
          <a:bodyPr wrap="square" lIns="0" tIns="0" rIns="0" bIns="0" rtlCol="0" anchor="ctr"/>
          <a:lstStyle/>
          <a:p>
            <a:pPr marL="0" indent="0">
              <a:buNone/>
            </a:pPr>
            <a:r>
              <a:rPr lang="en-US" sz="1150" b="1" dirty="0">
                <a:solidFill>
                  <a:srgbClr val="1B3A6B"/>
                </a:solidFill>
                <a:latin typeface="Trebuchet MS" pitchFamily="34" charset="0"/>
                <a:ea typeface="Trebuchet MS" pitchFamily="34" charset="-122"/>
                <a:cs typeface="Trebuchet MS" pitchFamily="34" charset="-120"/>
              </a:rPr>
              <a:t>Who Can Perform Valuation?</a:t>
            </a:r>
            <a:endParaRPr lang="en-US" sz="1150" dirty="0"/>
          </a:p>
        </p:txBody>
      </p:sp>
      <p:sp>
        <p:nvSpPr>
          <p:cNvPr id="25" name="Text 20"/>
          <p:cNvSpPr/>
          <p:nvPr/>
        </p:nvSpPr>
        <p:spPr>
          <a:xfrm>
            <a:off x="552069" y="1214706"/>
            <a:ext cx="7872982" cy="3210091"/>
          </a:xfrm>
          <a:prstGeom prst="rect">
            <a:avLst/>
          </a:prstGeom>
          <a:noFill/>
          <a:ln/>
        </p:spPr>
        <p:txBody>
          <a:bodyPr wrap="square" lIns="0" tIns="0" rIns="0" bIns="0" rtlCol="0" anchor="t"/>
          <a:lstStyle/>
          <a:p>
            <a:pPr marL="342900" indent="-342900">
              <a:buSzPct val="100000"/>
              <a:buChar char="•"/>
            </a:pPr>
            <a:r>
              <a:rPr lang="en-US" sz="1000" b="1" dirty="0">
                <a:latin typeface="Trebuchet MS" panose="020B0603020202020204" pitchFamily="34" charset="0"/>
              </a:rPr>
              <a:t>Standard Valuations:</a:t>
            </a:r>
            <a:r>
              <a:rPr lang="en-US" sz="1000" dirty="0">
                <a:latin typeface="Trebuchet MS" panose="020B0603020202020204" pitchFamily="34" charset="0"/>
              </a:rPr>
              <a:t> Practicing CAs (with an active CoP) can perform baseline statutory valuations, such as the Net Asset Value (NAV) method.</a:t>
            </a:r>
          </a:p>
          <a:p>
            <a:pPr marL="342900" indent="-342900">
              <a:buSzPct val="100000"/>
              <a:buChar char="•"/>
            </a:pPr>
            <a:endParaRPr lang="en-US" sz="1000" dirty="0">
              <a:latin typeface="Trebuchet MS" panose="020B0603020202020204" pitchFamily="34" charset="0"/>
            </a:endParaRPr>
          </a:p>
          <a:p>
            <a:pPr marL="342900" indent="-342900">
              <a:buSzPct val="100000"/>
              <a:buChar char="•"/>
            </a:pPr>
            <a:r>
              <a:rPr lang="en-US" sz="1000" b="1" dirty="0">
                <a:latin typeface="Trebuchet MS" panose="020B0603020202020204" pitchFamily="34" charset="0"/>
              </a:rPr>
              <a:t>Complex Valuations:</a:t>
            </a:r>
            <a:r>
              <a:rPr lang="en-US" sz="1000" dirty="0">
                <a:latin typeface="Trebuchet MS" panose="020B0603020202020204" pitchFamily="34" charset="0"/>
              </a:rPr>
              <a:t> Only SEBI-registered Merchant Bankers are legally authorized to sign off on forward-looking methods like DCF, OPM, and PWERM.</a:t>
            </a:r>
          </a:p>
          <a:p>
            <a:pPr marL="342900" indent="-342900">
              <a:buSzPct val="100000"/>
              <a:buChar char="•"/>
            </a:pPr>
            <a:endParaRPr lang="en-US" sz="1000" dirty="0">
              <a:latin typeface="Trebuchet MS" panose="020B0603020202020204" pitchFamily="34" charset="0"/>
            </a:endParaRPr>
          </a:p>
          <a:p>
            <a:pPr marL="342900" indent="-342900">
              <a:buSzPct val="100000"/>
              <a:buChar char="•"/>
            </a:pPr>
            <a:r>
              <a:rPr lang="en-US" sz="1000" b="1" dirty="0">
                <a:latin typeface="Trebuchet MS" panose="020B0603020202020204" pitchFamily="34" charset="0"/>
              </a:rPr>
              <a:t>Companies Act Mandate:</a:t>
            </a:r>
            <a:r>
              <a:rPr lang="en-US" sz="1000" dirty="0">
                <a:latin typeface="Trebuchet MS" panose="020B0603020202020204" pitchFamily="34" charset="0"/>
              </a:rPr>
              <a:t> Valuing financial instruments for corporate restructuring requires a CA to hold the specialized IBBI Registered Valuer (SFA) credential.</a:t>
            </a:r>
          </a:p>
          <a:p>
            <a:pPr marL="342900" indent="-342900">
              <a:buSzPct val="100000"/>
              <a:buChar char="•"/>
            </a:pPr>
            <a:endParaRPr lang="en-US" sz="1000" dirty="0">
              <a:latin typeface="Trebuchet MS" panose="020B0603020202020204" pitchFamily="34" charset="0"/>
            </a:endParaRPr>
          </a:p>
          <a:p>
            <a:pPr marL="342900" indent="-342900">
              <a:buSzPct val="100000"/>
              <a:buChar char="•"/>
            </a:pPr>
            <a:r>
              <a:rPr lang="en-US" sz="1000" b="1" dirty="0">
                <a:latin typeface="Trebuchet MS" panose="020B0603020202020204" pitchFamily="34" charset="0"/>
              </a:rPr>
              <a:t>2026 IT Rules:</a:t>
            </a:r>
            <a:r>
              <a:rPr lang="en-US" sz="1000" dirty="0">
                <a:latin typeface="Trebuchet MS" panose="020B0603020202020204" pitchFamily="34" charset="0"/>
              </a:rPr>
              <a:t> Upcoming tax rules require CAs to have 10+ years of experience or belong to a firm with 5+ partners to validate specific statutory valuations.</a:t>
            </a:r>
          </a:p>
          <a:p>
            <a:pPr marL="342900" indent="-342900">
              <a:buSzPct val="100000"/>
              <a:buChar char="•"/>
            </a:pPr>
            <a:endParaRPr lang="en-US" sz="1000" dirty="0">
              <a:latin typeface="Trebuchet MS" panose="020B0603020202020204" pitchFamily="34" charset="0"/>
            </a:endParaRPr>
          </a:p>
          <a:p>
            <a:pPr marL="342900" indent="-342900">
              <a:buSzPct val="100000"/>
              <a:buChar char="•"/>
            </a:pPr>
            <a:r>
              <a:rPr lang="en-US" sz="1000" b="1" dirty="0">
                <a:latin typeface="Trebuchet MS" panose="020B0603020202020204" pitchFamily="34" charset="0"/>
              </a:rPr>
              <a:t>Cross-Border Transactions:</a:t>
            </a:r>
            <a:r>
              <a:rPr lang="en-US" sz="1000" dirty="0">
                <a:latin typeface="Trebuchet MS" panose="020B0603020202020204" pitchFamily="34" charset="0"/>
              </a:rPr>
              <a:t> Both practicing CAs and Merchant Bankers are authorized to certify fair market value for foreign investments under FEMA.</a:t>
            </a:r>
          </a:p>
          <a:p>
            <a:pPr marL="342900" indent="-342900">
              <a:buSzPct val="100000"/>
              <a:buChar char="•"/>
            </a:pPr>
            <a:endParaRPr lang="en-US" sz="1000" dirty="0">
              <a:latin typeface="Trebuchet MS" panose="020B0603020202020204" pitchFamily="34" charset="0"/>
            </a:endParaRPr>
          </a:p>
          <a:p>
            <a:pPr marL="342900" indent="-342900">
              <a:buSzPct val="100000"/>
              <a:buChar char="•"/>
            </a:pPr>
            <a:r>
              <a:rPr lang="en-US" sz="1000" b="1" dirty="0">
                <a:latin typeface="Trebuchet MS" panose="020B0603020202020204" pitchFamily="34" charset="0"/>
              </a:rPr>
              <a:t>Strict Rejections:</a:t>
            </a:r>
            <a:r>
              <a:rPr lang="en-US" sz="1000" dirty="0">
                <a:latin typeface="Trebuchet MS" panose="020B0603020202020204" pitchFamily="34" charset="0"/>
              </a:rPr>
              <a:t> Tax authorities will immediately reject any valuation report signed by a professional lacking the exact statutory qualifications.</a:t>
            </a:r>
          </a:p>
          <a:p>
            <a:pPr marL="342900" indent="-342900">
              <a:buSzPct val="100000"/>
              <a:buChar char="•"/>
            </a:pPr>
            <a:endParaRPr lang="en-US" sz="1000" dirty="0">
              <a:latin typeface="Trebuchet MS" panose="020B0603020202020204" pitchFamily="34" charset="0"/>
            </a:endParaRPr>
          </a:p>
          <a:p>
            <a:pPr marL="342900" indent="-342900">
              <a:buSzPct val="100000"/>
              <a:buChar char="•"/>
            </a:pPr>
            <a:r>
              <a:rPr lang="en-US" sz="1000" b="1" dirty="0">
                <a:latin typeface="Trebuchet MS" panose="020B0603020202020204" pitchFamily="34" charset="0"/>
              </a:rPr>
              <a:t>Client Financial Risk</a:t>
            </a:r>
            <a:r>
              <a:rPr lang="en-US" sz="1000" dirty="0">
                <a:latin typeface="Trebuchet MS" panose="020B0603020202020204" pitchFamily="34" charset="0"/>
              </a:rPr>
              <a:t>: Utilizing an unqualified valuer shifts all liability to the client, leading to severe tax additions and heavy departmental penalties</a:t>
            </a:r>
            <a:r>
              <a:rPr lang="en-US" sz="1000" dirty="0"/>
              <a:t>.</a:t>
            </a:r>
          </a:p>
        </p:txBody>
      </p:sp>
    </p:spTree>
    <p:extLst>
      <p:ext uri="{BB962C8B-B14F-4D97-AF65-F5344CB8AC3E}">
        <p14:creationId xmlns:p14="http://schemas.microsoft.com/office/powerpoint/2010/main" val="3233542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Old Rule 11UA: NAV &amp; DCF Methods</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10</a:t>
            </a:r>
            <a:endParaRPr lang="en-US" sz="900" dirty="0"/>
          </a:p>
        </p:txBody>
      </p:sp>
      <p:sp>
        <p:nvSpPr>
          <p:cNvPr id="9" name="Shape 7"/>
          <p:cNvSpPr/>
          <p:nvPr/>
        </p:nvSpPr>
        <p:spPr>
          <a:xfrm>
            <a:off x="256032" y="786384"/>
            <a:ext cx="4187952" cy="402336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0" name="Shape 8"/>
          <p:cNvSpPr/>
          <p:nvPr/>
        </p:nvSpPr>
        <p:spPr>
          <a:xfrm>
            <a:off x="256032" y="786384"/>
            <a:ext cx="4187952" cy="512064"/>
          </a:xfrm>
          <a:prstGeom prst="rect">
            <a:avLst/>
          </a:prstGeom>
          <a:solidFill>
            <a:srgbClr val="2B6CB0"/>
          </a:solidFill>
          <a:ln w="12700">
            <a:solidFill>
              <a:srgbClr val="2B6CB0"/>
            </a:solidFill>
            <a:prstDash val="solid"/>
          </a:ln>
        </p:spPr>
        <p:txBody>
          <a:bodyPr/>
          <a:lstStyle/>
          <a:p>
            <a:endParaRPr lang="en-IN"/>
          </a:p>
        </p:txBody>
      </p:sp>
      <p:sp>
        <p:nvSpPr>
          <p:cNvPr id="11" name="Text 9"/>
          <p:cNvSpPr/>
          <p:nvPr/>
        </p:nvSpPr>
        <p:spPr>
          <a:xfrm>
            <a:off x="365760" y="786384"/>
            <a:ext cx="3968496" cy="512064"/>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Method 1: Net Asset Value (NAV)</a:t>
            </a:r>
            <a:endParaRPr lang="en-US" sz="1300" dirty="0"/>
          </a:p>
        </p:txBody>
      </p:sp>
      <p:sp>
        <p:nvSpPr>
          <p:cNvPr id="12" name="Shape 10"/>
          <p:cNvSpPr/>
          <p:nvPr/>
        </p:nvSpPr>
        <p:spPr>
          <a:xfrm>
            <a:off x="365760" y="1371600"/>
            <a:ext cx="3968496" cy="329184"/>
          </a:xfrm>
          <a:prstGeom prst="rect">
            <a:avLst/>
          </a:prstGeom>
          <a:solidFill>
            <a:srgbClr val="EBF1F9"/>
          </a:solidFill>
          <a:ln w="12700">
            <a:solidFill>
              <a:srgbClr val="D9E3EF"/>
            </a:solidFill>
            <a:prstDash val="solid"/>
          </a:ln>
        </p:spPr>
        <p:txBody>
          <a:bodyPr/>
          <a:lstStyle/>
          <a:p>
            <a:endParaRPr lang="en-IN"/>
          </a:p>
        </p:txBody>
      </p:sp>
      <p:sp>
        <p:nvSpPr>
          <p:cNvPr id="13" name="Text 11"/>
          <p:cNvSpPr/>
          <p:nvPr/>
        </p:nvSpPr>
        <p:spPr>
          <a:xfrm>
            <a:off x="438912" y="1371600"/>
            <a:ext cx="3840480" cy="329184"/>
          </a:xfrm>
          <a:prstGeom prst="rect">
            <a:avLst/>
          </a:prstGeom>
          <a:noFill/>
          <a:ln/>
        </p:spPr>
        <p:txBody>
          <a:bodyPr wrap="square" lIns="0" tIns="0" rIns="0" bIns="0" rtlCol="0" anchor="ctr"/>
          <a:lstStyle/>
          <a:p>
            <a:pPr marL="0" indent="0">
              <a:buNone/>
            </a:pPr>
            <a:r>
              <a:rPr lang="en-US" sz="950" b="1" i="1" dirty="0">
                <a:solidFill>
                  <a:srgbClr val="1B3A6B"/>
                </a:solidFill>
                <a:latin typeface="Trebuchet MS" pitchFamily="34" charset="0"/>
                <a:ea typeface="Trebuchet MS" pitchFamily="34" charset="-122"/>
                <a:cs typeface="Trebuchet MS" pitchFamily="34" charset="-120"/>
              </a:rPr>
              <a:t>FMV/share = (Book Value of Assets − Book Value of Liabilities) ÷ No. of Shares</a:t>
            </a:r>
            <a:endParaRPr lang="en-US" sz="950" dirty="0"/>
          </a:p>
        </p:txBody>
      </p:sp>
      <p:sp>
        <p:nvSpPr>
          <p:cNvPr id="14" name="Text 12"/>
          <p:cNvSpPr/>
          <p:nvPr/>
        </p:nvSpPr>
        <p:spPr>
          <a:xfrm>
            <a:off x="365760" y="1773936"/>
            <a:ext cx="3968496" cy="2377440"/>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Based on Balance Sheet as on Valuation Date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Assets at Book Value (not Fair Value)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Does NOT capture future earnings potential</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Preferred for asset-heavy / holding companies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Simple to compute; may undervalue growth startups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Assessee may opt for DCF instead (their choice)</a:t>
            </a:r>
            <a:endParaRPr lang="en-US" sz="1000" dirty="0"/>
          </a:p>
        </p:txBody>
      </p:sp>
      <p:sp>
        <p:nvSpPr>
          <p:cNvPr id="15" name="Shape 13"/>
          <p:cNvSpPr/>
          <p:nvPr/>
        </p:nvSpPr>
        <p:spPr>
          <a:xfrm>
            <a:off x="365760" y="4151376"/>
            <a:ext cx="3968496" cy="493776"/>
          </a:xfrm>
          <a:prstGeom prst="rect">
            <a:avLst/>
          </a:prstGeom>
          <a:solidFill>
            <a:srgbClr val="FEF3E2"/>
          </a:solidFill>
          <a:ln w="12700">
            <a:solidFill>
              <a:srgbClr val="F5A623"/>
            </a:solidFill>
            <a:prstDash val="solid"/>
          </a:ln>
        </p:spPr>
        <p:txBody>
          <a:bodyPr/>
          <a:lstStyle/>
          <a:p>
            <a:endParaRPr lang="en-IN"/>
          </a:p>
        </p:txBody>
      </p:sp>
      <p:sp>
        <p:nvSpPr>
          <p:cNvPr id="16" name="Text 14"/>
          <p:cNvSpPr/>
          <p:nvPr/>
        </p:nvSpPr>
        <p:spPr>
          <a:xfrm>
            <a:off x="457200" y="4151376"/>
            <a:ext cx="3785616" cy="493776"/>
          </a:xfrm>
          <a:prstGeom prst="rect">
            <a:avLst/>
          </a:prstGeom>
          <a:noFill/>
          <a:ln/>
        </p:spPr>
        <p:txBody>
          <a:bodyPr wrap="square" lIns="0" tIns="0" rIns="0" bIns="0" rtlCol="0" anchor="ctr"/>
          <a:lstStyle/>
          <a:p>
            <a:pPr marL="0" indent="0">
              <a:buNone/>
            </a:pPr>
            <a:r>
              <a:rPr lang="en-US" sz="950" i="1" dirty="0">
                <a:solidFill>
                  <a:srgbClr val="1A2942"/>
                </a:solidFill>
                <a:latin typeface="Trebuchet MS" pitchFamily="34" charset="0"/>
                <a:ea typeface="Trebuchet MS" pitchFamily="34" charset="-122"/>
                <a:cs typeface="Trebuchet MS" pitchFamily="34" charset="-120"/>
              </a:rPr>
              <a:t>Example: Assets ₹50 Cr | Liabilities ₹20 Cr | 10L shares → FMV = ₹300/share</a:t>
            </a:r>
            <a:endParaRPr lang="en-US" sz="950" dirty="0"/>
          </a:p>
        </p:txBody>
      </p:sp>
      <p:sp>
        <p:nvSpPr>
          <p:cNvPr id="17" name="Shape 15"/>
          <p:cNvSpPr/>
          <p:nvPr/>
        </p:nvSpPr>
        <p:spPr>
          <a:xfrm>
            <a:off x="4700016" y="786384"/>
            <a:ext cx="4187952" cy="402336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8" name="Shape 16"/>
          <p:cNvSpPr/>
          <p:nvPr/>
        </p:nvSpPr>
        <p:spPr>
          <a:xfrm>
            <a:off x="4700016" y="786384"/>
            <a:ext cx="4187952" cy="512064"/>
          </a:xfrm>
          <a:prstGeom prst="rect">
            <a:avLst/>
          </a:prstGeom>
          <a:solidFill>
            <a:srgbClr val="2C9B8B"/>
          </a:solidFill>
          <a:ln w="12700">
            <a:solidFill>
              <a:srgbClr val="2C9B8B"/>
            </a:solidFill>
            <a:prstDash val="solid"/>
          </a:ln>
        </p:spPr>
        <p:txBody>
          <a:bodyPr/>
          <a:lstStyle/>
          <a:p>
            <a:endParaRPr lang="en-IN"/>
          </a:p>
        </p:txBody>
      </p:sp>
      <p:sp>
        <p:nvSpPr>
          <p:cNvPr id="19" name="Text 17"/>
          <p:cNvSpPr/>
          <p:nvPr/>
        </p:nvSpPr>
        <p:spPr>
          <a:xfrm>
            <a:off x="4809744" y="786384"/>
            <a:ext cx="3968496" cy="512064"/>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Method 2: Discounted Cash Flow (DCF)</a:t>
            </a:r>
            <a:endParaRPr lang="en-US" sz="1300" dirty="0"/>
          </a:p>
        </p:txBody>
      </p:sp>
      <p:sp>
        <p:nvSpPr>
          <p:cNvPr id="20" name="Shape 18"/>
          <p:cNvSpPr/>
          <p:nvPr/>
        </p:nvSpPr>
        <p:spPr>
          <a:xfrm>
            <a:off x="4809744" y="1371600"/>
            <a:ext cx="3968496" cy="329184"/>
          </a:xfrm>
          <a:prstGeom prst="rect">
            <a:avLst/>
          </a:prstGeom>
          <a:solidFill>
            <a:srgbClr val="E6F7F5"/>
          </a:solidFill>
          <a:ln w="12700">
            <a:solidFill>
              <a:srgbClr val="2C9B8B"/>
            </a:solidFill>
            <a:prstDash val="solid"/>
          </a:ln>
        </p:spPr>
        <p:txBody>
          <a:bodyPr/>
          <a:lstStyle/>
          <a:p>
            <a:endParaRPr lang="en-IN"/>
          </a:p>
        </p:txBody>
      </p:sp>
      <p:sp>
        <p:nvSpPr>
          <p:cNvPr id="21" name="Text 19"/>
          <p:cNvSpPr/>
          <p:nvPr/>
        </p:nvSpPr>
        <p:spPr>
          <a:xfrm>
            <a:off x="4882896" y="1371600"/>
            <a:ext cx="3822192" cy="329184"/>
          </a:xfrm>
          <a:prstGeom prst="rect">
            <a:avLst/>
          </a:prstGeom>
          <a:noFill/>
          <a:ln/>
        </p:spPr>
        <p:txBody>
          <a:bodyPr wrap="square" lIns="0" tIns="0" rIns="0" bIns="0" rtlCol="0" anchor="ctr"/>
          <a:lstStyle/>
          <a:p>
            <a:pPr marL="0" indent="0">
              <a:buNone/>
            </a:pPr>
            <a:r>
              <a:rPr lang="en-US" sz="900" b="1" i="1" dirty="0">
                <a:solidFill>
                  <a:srgbClr val="2C9B8B"/>
                </a:solidFill>
                <a:latin typeface="Trebuchet MS" pitchFamily="34" charset="0"/>
                <a:ea typeface="Trebuchet MS" pitchFamily="34" charset="-122"/>
                <a:cs typeface="Trebuchet MS" pitchFamily="34" charset="-120"/>
              </a:rPr>
              <a:t>FMV = Σ[FCFt ÷ (1+WACC)^t] + Terminal Value ÷ (1+WACC)^n  ÷  No. of Shares</a:t>
            </a:r>
            <a:endParaRPr lang="en-US" sz="900" dirty="0"/>
          </a:p>
        </p:txBody>
      </p:sp>
      <p:sp>
        <p:nvSpPr>
          <p:cNvPr id="22" name="Text 20"/>
          <p:cNvSpPr/>
          <p:nvPr/>
        </p:nvSpPr>
        <p:spPr>
          <a:xfrm>
            <a:off x="4809744" y="1773936"/>
            <a:ext cx="3968496" cy="2377440"/>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Forward-looking: captures growth &amp; future cash flows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WACC as discount rate (cost of equity + debt)</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Projections for 5–10 years + Terminal Value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Preferred for high-growth / tech startups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Merchant Banker only (original Rule 11UA)</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Highly sensitive to assumptions — primary litigation source</a:t>
            </a:r>
            <a:endParaRPr lang="en-US" sz="1000" dirty="0"/>
          </a:p>
        </p:txBody>
      </p:sp>
      <p:sp>
        <p:nvSpPr>
          <p:cNvPr id="23" name="Shape 21"/>
          <p:cNvSpPr/>
          <p:nvPr/>
        </p:nvSpPr>
        <p:spPr>
          <a:xfrm>
            <a:off x="4809744" y="4151376"/>
            <a:ext cx="3968496" cy="493776"/>
          </a:xfrm>
          <a:prstGeom prst="rect">
            <a:avLst/>
          </a:prstGeom>
          <a:solidFill>
            <a:srgbClr val="FEF3E2"/>
          </a:solidFill>
          <a:ln w="12700">
            <a:solidFill>
              <a:srgbClr val="F5A623"/>
            </a:solidFill>
            <a:prstDash val="solid"/>
          </a:ln>
        </p:spPr>
        <p:txBody>
          <a:bodyPr/>
          <a:lstStyle/>
          <a:p>
            <a:endParaRPr lang="en-IN"/>
          </a:p>
        </p:txBody>
      </p:sp>
      <p:sp>
        <p:nvSpPr>
          <p:cNvPr id="24" name="Text 22"/>
          <p:cNvSpPr/>
          <p:nvPr/>
        </p:nvSpPr>
        <p:spPr>
          <a:xfrm>
            <a:off x="4901184" y="4151376"/>
            <a:ext cx="3785616" cy="493776"/>
          </a:xfrm>
          <a:prstGeom prst="rect">
            <a:avLst/>
          </a:prstGeom>
          <a:noFill/>
          <a:ln/>
        </p:spPr>
        <p:txBody>
          <a:bodyPr wrap="square" lIns="0" tIns="0" rIns="0" bIns="0" rtlCol="0" anchor="ctr"/>
          <a:lstStyle/>
          <a:p>
            <a:pPr marL="0" indent="0">
              <a:buNone/>
            </a:pPr>
            <a:r>
              <a:rPr lang="en-US" sz="950" i="1" dirty="0">
                <a:solidFill>
                  <a:srgbClr val="1A2942"/>
                </a:solidFill>
                <a:latin typeface="Trebuchet MS" pitchFamily="34" charset="0"/>
                <a:ea typeface="Trebuchet MS" pitchFamily="34" charset="-122"/>
                <a:cs typeface="Trebuchet MS" pitchFamily="34" charset="-120"/>
              </a:rPr>
              <a:t>Example: FCF Yr1 ₹2 Cr, g=25% p.a., WACC=18%, TV at 12x EBITDA → FMV ≈ ₹450/share</a:t>
            </a:r>
            <a:endParaRPr lang="en-US" sz="9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Practical Issues in Old Rule 11UA</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11</a:t>
            </a:r>
            <a:endParaRPr lang="en-US" sz="900" dirty="0"/>
          </a:p>
        </p:txBody>
      </p:sp>
      <p:sp>
        <p:nvSpPr>
          <p:cNvPr id="9" name="Shape 7"/>
          <p:cNvSpPr/>
          <p:nvPr/>
        </p:nvSpPr>
        <p:spPr>
          <a:xfrm>
            <a:off x="256032" y="786384"/>
            <a:ext cx="4261104" cy="1353312"/>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0" name="Shape 8"/>
          <p:cNvSpPr/>
          <p:nvPr/>
        </p:nvSpPr>
        <p:spPr>
          <a:xfrm>
            <a:off x="256032" y="786384"/>
            <a:ext cx="4261104" cy="420624"/>
          </a:xfrm>
          <a:prstGeom prst="rect">
            <a:avLst/>
          </a:prstGeom>
          <a:solidFill>
            <a:srgbClr val="C0392B"/>
          </a:solidFill>
          <a:ln w="12700">
            <a:solidFill>
              <a:srgbClr val="C0392B"/>
            </a:solidFill>
            <a:prstDash val="solid"/>
          </a:ln>
        </p:spPr>
        <p:txBody>
          <a:bodyPr/>
          <a:lstStyle/>
          <a:p>
            <a:endParaRPr lang="en-IN"/>
          </a:p>
        </p:txBody>
      </p:sp>
      <p:sp>
        <p:nvSpPr>
          <p:cNvPr id="11" name="Text 9"/>
          <p:cNvSpPr/>
          <p:nvPr/>
        </p:nvSpPr>
        <p:spPr>
          <a:xfrm>
            <a:off x="329184" y="786384"/>
            <a:ext cx="384048" cy="42062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01</a:t>
            </a:r>
            <a:endParaRPr lang="en-US" sz="1100" dirty="0"/>
          </a:p>
        </p:txBody>
      </p:sp>
      <p:sp>
        <p:nvSpPr>
          <p:cNvPr id="12" name="Text 10"/>
          <p:cNvSpPr/>
          <p:nvPr/>
        </p:nvSpPr>
        <p:spPr>
          <a:xfrm>
            <a:off x="749808" y="786384"/>
            <a:ext cx="3657600"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Subjectivity in Assumptions</a:t>
            </a:r>
            <a:endParaRPr lang="en-US" sz="1200" dirty="0"/>
          </a:p>
        </p:txBody>
      </p:sp>
      <p:sp>
        <p:nvSpPr>
          <p:cNvPr id="13" name="Text 11"/>
          <p:cNvSpPr/>
          <p:nvPr/>
        </p:nvSpPr>
        <p:spPr>
          <a:xfrm>
            <a:off x="384048" y="1261872"/>
            <a:ext cx="4041648" cy="822960"/>
          </a:xfrm>
          <a:prstGeom prst="rect">
            <a:avLst/>
          </a:prstGeom>
          <a:noFill/>
          <a:ln/>
        </p:spPr>
        <p:txBody>
          <a:bodyPr wrap="square" lIns="0" tIns="0" rIns="0" bIns="0" rtlCol="0" anchor="t"/>
          <a:lstStyle/>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Revenue projections: no standardised guidance</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WACC disputed between assessee and AO</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Terminal growth rate 2% vs 5% = crore-level difference</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No cap on assumption range</a:t>
            </a:r>
            <a:endParaRPr lang="en-US" sz="950" dirty="0"/>
          </a:p>
        </p:txBody>
      </p:sp>
      <p:sp>
        <p:nvSpPr>
          <p:cNvPr id="14" name="Shape 12"/>
          <p:cNvSpPr/>
          <p:nvPr/>
        </p:nvSpPr>
        <p:spPr>
          <a:xfrm>
            <a:off x="4700016" y="786384"/>
            <a:ext cx="4261104" cy="1353312"/>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5" name="Shape 13"/>
          <p:cNvSpPr/>
          <p:nvPr/>
        </p:nvSpPr>
        <p:spPr>
          <a:xfrm>
            <a:off x="4700016" y="786384"/>
            <a:ext cx="4261104" cy="420624"/>
          </a:xfrm>
          <a:prstGeom prst="rect">
            <a:avLst/>
          </a:prstGeom>
          <a:solidFill>
            <a:srgbClr val="E67E22"/>
          </a:solidFill>
          <a:ln w="12700">
            <a:solidFill>
              <a:srgbClr val="E67E22"/>
            </a:solidFill>
            <a:prstDash val="solid"/>
          </a:ln>
        </p:spPr>
        <p:txBody>
          <a:bodyPr/>
          <a:lstStyle/>
          <a:p>
            <a:endParaRPr lang="en-IN"/>
          </a:p>
        </p:txBody>
      </p:sp>
      <p:sp>
        <p:nvSpPr>
          <p:cNvPr id="16" name="Text 14"/>
          <p:cNvSpPr/>
          <p:nvPr/>
        </p:nvSpPr>
        <p:spPr>
          <a:xfrm>
            <a:off x="4773168" y="786384"/>
            <a:ext cx="384048" cy="42062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02</a:t>
            </a:r>
            <a:endParaRPr lang="en-US" sz="1100" dirty="0"/>
          </a:p>
        </p:txBody>
      </p:sp>
      <p:sp>
        <p:nvSpPr>
          <p:cNvPr id="17" name="Text 15"/>
          <p:cNvSpPr/>
          <p:nvPr/>
        </p:nvSpPr>
        <p:spPr>
          <a:xfrm>
            <a:off x="5193792" y="786384"/>
            <a:ext cx="3657600"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Merchant Banker Monopoly</a:t>
            </a:r>
            <a:endParaRPr lang="en-US" sz="1200" dirty="0"/>
          </a:p>
        </p:txBody>
      </p:sp>
      <p:sp>
        <p:nvSpPr>
          <p:cNvPr id="18" name="Text 16"/>
          <p:cNvSpPr/>
          <p:nvPr/>
        </p:nvSpPr>
        <p:spPr>
          <a:xfrm>
            <a:off x="4828032" y="1261872"/>
            <a:ext cx="4041648" cy="822960"/>
          </a:xfrm>
          <a:prstGeom prst="rect">
            <a:avLst/>
          </a:prstGeom>
          <a:noFill/>
          <a:ln/>
        </p:spPr>
        <p:txBody>
          <a:bodyPr wrap="square" lIns="0" tIns="0" rIns="0" bIns="0" rtlCol="0" anchor="t"/>
          <a:lstStyle/>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DCF restricted to Merchant Bankers — CAs excluded</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Cost per report: ₹2–5L for early-stage startups</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Limited accountability if report challenged</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CAs barred despite deeper financial expertise</a:t>
            </a:r>
            <a:endParaRPr lang="en-US" sz="950" dirty="0"/>
          </a:p>
        </p:txBody>
      </p:sp>
      <p:sp>
        <p:nvSpPr>
          <p:cNvPr id="19" name="Shape 17"/>
          <p:cNvSpPr/>
          <p:nvPr/>
        </p:nvSpPr>
        <p:spPr>
          <a:xfrm>
            <a:off x="256032" y="2212848"/>
            <a:ext cx="4261104" cy="1353312"/>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0" name="Shape 18"/>
          <p:cNvSpPr/>
          <p:nvPr/>
        </p:nvSpPr>
        <p:spPr>
          <a:xfrm>
            <a:off x="256032" y="2212848"/>
            <a:ext cx="4261104" cy="420624"/>
          </a:xfrm>
          <a:prstGeom prst="rect">
            <a:avLst/>
          </a:prstGeom>
          <a:solidFill>
            <a:srgbClr val="C0392B"/>
          </a:solidFill>
          <a:ln w="12700">
            <a:solidFill>
              <a:srgbClr val="C0392B"/>
            </a:solidFill>
            <a:prstDash val="solid"/>
          </a:ln>
        </p:spPr>
        <p:txBody>
          <a:bodyPr/>
          <a:lstStyle/>
          <a:p>
            <a:endParaRPr lang="en-IN"/>
          </a:p>
        </p:txBody>
      </p:sp>
      <p:sp>
        <p:nvSpPr>
          <p:cNvPr id="21" name="Text 19"/>
          <p:cNvSpPr/>
          <p:nvPr/>
        </p:nvSpPr>
        <p:spPr>
          <a:xfrm>
            <a:off x="329184" y="2212848"/>
            <a:ext cx="384048" cy="42062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03</a:t>
            </a:r>
            <a:endParaRPr lang="en-US" sz="1100" dirty="0"/>
          </a:p>
        </p:txBody>
      </p:sp>
      <p:sp>
        <p:nvSpPr>
          <p:cNvPr id="22" name="Text 20"/>
          <p:cNvSpPr/>
          <p:nvPr/>
        </p:nvSpPr>
        <p:spPr>
          <a:xfrm>
            <a:off x="749808" y="2212848"/>
            <a:ext cx="3657600"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Litigation Explosion</a:t>
            </a:r>
            <a:endParaRPr lang="en-US" sz="1200" dirty="0"/>
          </a:p>
        </p:txBody>
      </p:sp>
      <p:sp>
        <p:nvSpPr>
          <p:cNvPr id="23" name="Text 21"/>
          <p:cNvSpPr/>
          <p:nvPr/>
        </p:nvSpPr>
        <p:spPr>
          <a:xfrm>
            <a:off x="384048" y="2688336"/>
            <a:ext cx="4041648" cy="822960"/>
          </a:xfrm>
          <a:prstGeom prst="rect">
            <a:avLst/>
          </a:prstGeom>
          <a:noFill/>
          <a:ln/>
        </p:spPr>
        <p:txBody>
          <a:bodyPr wrap="square" lIns="0" tIns="0" rIns="0" bIns="0" rtlCol="0" anchor="t"/>
          <a:lstStyle/>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AO free to reject DCF and apply NAV instead</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No safe harbour — any premium was challengeable</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4,500+ angel tax cases before ITAT by 2023</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Retrospective reassessments on closed transactions</a:t>
            </a:r>
            <a:endParaRPr lang="en-US" sz="950" dirty="0"/>
          </a:p>
        </p:txBody>
      </p:sp>
      <p:sp>
        <p:nvSpPr>
          <p:cNvPr id="24" name="Shape 22"/>
          <p:cNvSpPr/>
          <p:nvPr/>
        </p:nvSpPr>
        <p:spPr>
          <a:xfrm>
            <a:off x="4700016" y="2212848"/>
            <a:ext cx="4261104" cy="1353312"/>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5" name="Shape 23"/>
          <p:cNvSpPr/>
          <p:nvPr/>
        </p:nvSpPr>
        <p:spPr>
          <a:xfrm>
            <a:off x="4700016" y="2212848"/>
            <a:ext cx="4261104" cy="420624"/>
          </a:xfrm>
          <a:prstGeom prst="rect">
            <a:avLst/>
          </a:prstGeom>
          <a:solidFill>
            <a:srgbClr val="E67E22"/>
          </a:solidFill>
          <a:ln w="12700">
            <a:solidFill>
              <a:srgbClr val="E67E22"/>
            </a:solidFill>
            <a:prstDash val="solid"/>
          </a:ln>
        </p:spPr>
        <p:txBody>
          <a:bodyPr/>
          <a:lstStyle/>
          <a:p>
            <a:endParaRPr lang="en-IN"/>
          </a:p>
        </p:txBody>
      </p:sp>
      <p:sp>
        <p:nvSpPr>
          <p:cNvPr id="26" name="Text 24"/>
          <p:cNvSpPr/>
          <p:nvPr/>
        </p:nvSpPr>
        <p:spPr>
          <a:xfrm>
            <a:off x="4773168" y="2212848"/>
            <a:ext cx="384048" cy="42062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04</a:t>
            </a:r>
            <a:endParaRPr lang="en-US" sz="1100" dirty="0"/>
          </a:p>
        </p:txBody>
      </p:sp>
      <p:sp>
        <p:nvSpPr>
          <p:cNvPr id="27" name="Text 25"/>
          <p:cNvSpPr/>
          <p:nvPr/>
        </p:nvSpPr>
        <p:spPr>
          <a:xfrm>
            <a:off x="5193792" y="2212848"/>
            <a:ext cx="3657600"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Foreign Investors Disadvantaged</a:t>
            </a:r>
            <a:endParaRPr lang="en-US" sz="1200" dirty="0"/>
          </a:p>
        </p:txBody>
      </p:sp>
      <p:sp>
        <p:nvSpPr>
          <p:cNvPr id="28" name="Text 26"/>
          <p:cNvSpPr/>
          <p:nvPr/>
        </p:nvSpPr>
        <p:spPr>
          <a:xfrm>
            <a:off x="4828032" y="2688336"/>
            <a:ext cx="4041648" cy="822960"/>
          </a:xfrm>
          <a:prstGeom prst="rect">
            <a:avLst/>
          </a:prstGeom>
          <a:noFill/>
          <a:ln/>
        </p:spPr>
        <p:txBody>
          <a:bodyPr wrap="square" lIns="0" tIns="0" rIns="0" bIns="0" rtlCol="0" anchor="t"/>
          <a:lstStyle/>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NR investments treated same as residents</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Global VC methods (409A) not recognised</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FDI deals hit by domestic valuation ceiling</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FEMA and IT valuations often conflicted</a:t>
            </a:r>
            <a:endParaRPr lang="en-US" sz="950" dirty="0"/>
          </a:p>
        </p:txBody>
      </p:sp>
      <p:sp>
        <p:nvSpPr>
          <p:cNvPr id="29" name="Shape 27"/>
          <p:cNvSpPr/>
          <p:nvPr/>
        </p:nvSpPr>
        <p:spPr>
          <a:xfrm>
            <a:off x="256032" y="3639312"/>
            <a:ext cx="4261104" cy="1353312"/>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30" name="Shape 28"/>
          <p:cNvSpPr/>
          <p:nvPr/>
        </p:nvSpPr>
        <p:spPr>
          <a:xfrm>
            <a:off x="256032" y="3639312"/>
            <a:ext cx="4261104" cy="420624"/>
          </a:xfrm>
          <a:prstGeom prst="rect">
            <a:avLst/>
          </a:prstGeom>
          <a:solidFill>
            <a:srgbClr val="1B3A6B"/>
          </a:solidFill>
          <a:ln w="12700">
            <a:solidFill>
              <a:srgbClr val="1B3A6B"/>
            </a:solidFill>
            <a:prstDash val="solid"/>
          </a:ln>
        </p:spPr>
        <p:txBody>
          <a:bodyPr/>
          <a:lstStyle/>
          <a:p>
            <a:endParaRPr lang="en-IN"/>
          </a:p>
        </p:txBody>
      </p:sp>
      <p:sp>
        <p:nvSpPr>
          <p:cNvPr id="31" name="Text 29"/>
          <p:cNvSpPr/>
          <p:nvPr/>
        </p:nvSpPr>
        <p:spPr>
          <a:xfrm>
            <a:off x="329184" y="3639312"/>
            <a:ext cx="384048" cy="42062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05</a:t>
            </a:r>
            <a:endParaRPr lang="en-US" sz="1100" dirty="0"/>
          </a:p>
        </p:txBody>
      </p:sp>
      <p:sp>
        <p:nvSpPr>
          <p:cNvPr id="32" name="Text 30"/>
          <p:cNvSpPr/>
          <p:nvPr/>
        </p:nvSpPr>
        <p:spPr>
          <a:xfrm>
            <a:off x="749808" y="3639312"/>
            <a:ext cx="3657600"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Limited Method Set</a:t>
            </a:r>
            <a:endParaRPr lang="en-US" sz="1200" dirty="0"/>
          </a:p>
        </p:txBody>
      </p:sp>
      <p:sp>
        <p:nvSpPr>
          <p:cNvPr id="33" name="Text 31"/>
          <p:cNvSpPr/>
          <p:nvPr/>
        </p:nvSpPr>
        <p:spPr>
          <a:xfrm>
            <a:off x="384048" y="4114800"/>
            <a:ext cx="4041648" cy="822960"/>
          </a:xfrm>
          <a:prstGeom prst="rect">
            <a:avLst/>
          </a:prstGeom>
          <a:noFill/>
          <a:ln/>
        </p:spPr>
        <p:txBody>
          <a:bodyPr wrap="square" lIns="0" tIns="0" rIns="0" bIns="0" rtlCol="0" anchor="t"/>
          <a:lstStyle/>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Only 2 methods for all business types</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Pre-revenue startup FMV near zero under NAV</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Complex instruments (CCPS, warrants) unaddressed</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Stage-specific valuation frameworks absent</a:t>
            </a:r>
            <a:endParaRPr lang="en-US" sz="950" dirty="0"/>
          </a:p>
        </p:txBody>
      </p:sp>
      <p:sp>
        <p:nvSpPr>
          <p:cNvPr id="34" name="Shape 32"/>
          <p:cNvSpPr/>
          <p:nvPr/>
        </p:nvSpPr>
        <p:spPr>
          <a:xfrm>
            <a:off x="4700016" y="3639312"/>
            <a:ext cx="4261104" cy="1353312"/>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35" name="Shape 33"/>
          <p:cNvSpPr/>
          <p:nvPr/>
        </p:nvSpPr>
        <p:spPr>
          <a:xfrm>
            <a:off x="4700016" y="3639312"/>
            <a:ext cx="4261104" cy="420624"/>
          </a:xfrm>
          <a:prstGeom prst="rect">
            <a:avLst/>
          </a:prstGeom>
          <a:solidFill>
            <a:srgbClr val="1B3A6B"/>
          </a:solidFill>
          <a:ln w="12700">
            <a:solidFill>
              <a:srgbClr val="1B3A6B"/>
            </a:solidFill>
            <a:prstDash val="solid"/>
          </a:ln>
        </p:spPr>
        <p:txBody>
          <a:bodyPr/>
          <a:lstStyle/>
          <a:p>
            <a:endParaRPr lang="en-IN"/>
          </a:p>
        </p:txBody>
      </p:sp>
      <p:sp>
        <p:nvSpPr>
          <p:cNvPr id="36" name="Text 34"/>
          <p:cNvSpPr/>
          <p:nvPr/>
        </p:nvSpPr>
        <p:spPr>
          <a:xfrm>
            <a:off x="4773168" y="3639312"/>
            <a:ext cx="384048" cy="42062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06</a:t>
            </a:r>
            <a:endParaRPr lang="en-US" sz="1100" dirty="0"/>
          </a:p>
        </p:txBody>
      </p:sp>
      <p:sp>
        <p:nvSpPr>
          <p:cNvPr id="37" name="Text 35"/>
          <p:cNvSpPr/>
          <p:nvPr/>
        </p:nvSpPr>
        <p:spPr>
          <a:xfrm>
            <a:off x="5193792" y="3639312"/>
            <a:ext cx="3657600"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Documentation Gaps</a:t>
            </a:r>
            <a:endParaRPr lang="en-US" sz="1200" dirty="0"/>
          </a:p>
        </p:txBody>
      </p:sp>
      <p:sp>
        <p:nvSpPr>
          <p:cNvPr id="38" name="Text 36"/>
          <p:cNvSpPr/>
          <p:nvPr/>
        </p:nvSpPr>
        <p:spPr>
          <a:xfrm>
            <a:off x="4828032" y="4114800"/>
            <a:ext cx="4041648" cy="822960"/>
          </a:xfrm>
          <a:prstGeom prst="rect">
            <a:avLst/>
          </a:prstGeom>
          <a:noFill/>
          <a:ln/>
        </p:spPr>
        <p:txBody>
          <a:bodyPr wrap="square" lIns="0" tIns="0" rIns="0" bIns="0" rtlCol="0" anchor="t"/>
          <a:lstStyle/>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No prescribed report format</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Supporting assumptions not mandatorily disclosed</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Audit trail requirements absent in old rules</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Compliance burden on assessee, not valuer</a:t>
            </a:r>
            <a:endParaRPr lang="en-US" sz="9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Clause 23(2)(c) — Angel Tax Under IT Act 2025</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12</a:t>
            </a:r>
            <a:endParaRPr lang="en-US" sz="900" dirty="0"/>
          </a:p>
        </p:txBody>
      </p:sp>
      <p:sp>
        <p:nvSpPr>
          <p:cNvPr id="9" name="Shape 7"/>
          <p:cNvSpPr/>
          <p:nvPr/>
        </p:nvSpPr>
        <p:spPr>
          <a:xfrm>
            <a:off x="256032" y="786384"/>
            <a:ext cx="8631936" cy="512064"/>
          </a:xfrm>
          <a:prstGeom prst="rect">
            <a:avLst/>
          </a:prstGeom>
          <a:solidFill>
            <a:srgbClr val="1B3A6B"/>
          </a:solidFill>
          <a:ln w="12700">
            <a:solidFill>
              <a:srgbClr val="1B3A6B"/>
            </a:solidFill>
            <a:prstDash val="solid"/>
          </a:ln>
        </p:spPr>
        <p:txBody>
          <a:bodyPr/>
          <a:lstStyle/>
          <a:p>
            <a:endParaRPr lang="en-IN"/>
          </a:p>
        </p:txBody>
      </p:sp>
      <p:sp>
        <p:nvSpPr>
          <p:cNvPr id="10" name="Text 8"/>
          <p:cNvSpPr/>
          <p:nvPr/>
        </p:nvSpPr>
        <p:spPr>
          <a:xfrm>
            <a:off x="420624" y="786384"/>
            <a:ext cx="8284464" cy="512064"/>
          </a:xfrm>
          <a:prstGeom prst="rect">
            <a:avLst/>
          </a:prstGeom>
          <a:noFill/>
          <a:ln/>
        </p:spPr>
        <p:txBody>
          <a:bodyPr wrap="square" lIns="0" tIns="0" rIns="0" bIns="0" rtlCol="0" anchor="ctr"/>
          <a:lstStyle/>
          <a:p>
            <a:pPr marL="0" indent="0" algn="ctr">
              <a:buNone/>
            </a:pPr>
            <a:r>
              <a:rPr lang="en-US" sz="1050" dirty="0">
                <a:solidFill>
                  <a:srgbClr val="D9E3EF"/>
                </a:solidFill>
                <a:latin typeface="Trebuchet MS" pitchFamily="34" charset="0"/>
                <a:ea typeface="Trebuchet MS" pitchFamily="34" charset="-122"/>
                <a:cs typeface="Trebuchet MS" pitchFamily="34" charset="-120"/>
              </a:rPr>
              <a:t>Clause 23(2)(c) of IT Act 2025  |  The Angel Tax Provision — Codified, Strengthened &amp; Fully Operative from Tax Year 2025-26</a:t>
            </a:r>
            <a:endParaRPr lang="en-US" sz="1050" dirty="0"/>
          </a:p>
        </p:txBody>
      </p:sp>
      <p:sp>
        <p:nvSpPr>
          <p:cNvPr id="11" name="Shape 9"/>
          <p:cNvSpPr/>
          <p:nvPr/>
        </p:nvSpPr>
        <p:spPr>
          <a:xfrm>
            <a:off x="256032" y="1389888"/>
            <a:ext cx="1591056" cy="731520"/>
          </a:xfrm>
          <a:prstGeom prst="rect">
            <a:avLst/>
          </a:prstGeom>
          <a:solidFill>
            <a:srgbClr val="2B6CB0"/>
          </a:solidFill>
          <a:ln w="12700">
            <a:solidFill>
              <a:srgbClr val="2B6CB0"/>
            </a:solidFill>
            <a:prstDash val="solid"/>
          </a:ln>
          <a:effectLst>
            <a:outerShdw blurRad="101600" dist="38100" dir="8100000" algn="bl" rotWithShape="0">
              <a:srgbClr val="000000">
                <a:alpha val="10000"/>
              </a:srgbClr>
            </a:outerShdw>
          </a:effectLst>
        </p:spPr>
        <p:txBody>
          <a:bodyPr/>
          <a:lstStyle/>
          <a:p>
            <a:endParaRPr lang="en-IN"/>
          </a:p>
        </p:txBody>
      </p:sp>
      <p:sp>
        <p:nvSpPr>
          <p:cNvPr id="12" name="Text 10"/>
          <p:cNvSpPr/>
          <p:nvPr/>
        </p:nvSpPr>
        <p:spPr>
          <a:xfrm>
            <a:off x="256032" y="1389888"/>
            <a:ext cx="1591056" cy="731520"/>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Company Issues Shares at Premium</a:t>
            </a:r>
            <a:endParaRPr lang="en-US" sz="950" dirty="0"/>
          </a:p>
        </p:txBody>
      </p:sp>
      <p:sp>
        <p:nvSpPr>
          <p:cNvPr id="13" name="Shape 11"/>
          <p:cNvSpPr/>
          <p:nvPr/>
        </p:nvSpPr>
        <p:spPr>
          <a:xfrm>
            <a:off x="1847088" y="1682496"/>
            <a:ext cx="146304" cy="146304"/>
          </a:xfrm>
          <a:prstGeom prst="rect">
            <a:avLst/>
          </a:prstGeom>
          <a:solidFill>
            <a:srgbClr val="6B7A99"/>
          </a:solidFill>
          <a:ln w="12700">
            <a:solidFill>
              <a:srgbClr val="6B7A99"/>
            </a:solidFill>
            <a:prstDash val="solid"/>
          </a:ln>
        </p:spPr>
        <p:txBody>
          <a:bodyPr/>
          <a:lstStyle/>
          <a:p>
            <a:endParaRPr lang="en-IN"/>
          </a:p>
        </p:txBody>
      </p:sp>
      <p:sp>
        <p:nvSpPr>
          <p:cNvPr id="14" name="Shape 12"/>
          <p:cNvSpPr/>
          <p:nvPr/>
        </p:nvSpPr>
        <p:spPr>
          <a:xfrm>
            <a:off x="1993392" y="1389888"/>
            <a:ext cx="1591056" cy="731520"/>
          </a:xfrm>
          <a:prstGeom prst="rect">
            <a:avLst/>
          </a:prstGeom>
          <a:solidFill>
            <a:srgbClr val="4A90D9"/>
          </a:solidFill>
          <a:ln w="12700">
            <a:solidFill>
              <a:srgbClr val="4A90D9"/>
            </a:solidFill>
            <a:prstDash val="solid"/>
          </a:ln>
          <a:effectLst>
            <a:outerShdw blurRad="101600" dist="38100" dir="8100000" algn="bl" rotWithShape="0">
              <a:srgbClr val="000000">
                <a:alpha val="10000"/>
              </a:srgbClr>
            </a:outerShdw>
          </a:effectLst>
        </p:spPr>
        <p:txBody>
          <a:bodyPr/>
          <a:lstStyle/>
          <a:p>
            <a:endParaRPr lang="en-IN"/>
          </a:p>
        </p:txBody>
      </p:sp>
      <p:sp>
        <p:nvSpPr>
          <p:cNvPr id="15" name="Text 13"/>
          <p:cNvSpPr/>
          <p:nvPr/>
        </p:nvSpPr>
        <p:spPr>
          <a:xfrm>
            <a:off x="1993392" y="1389888"/>
            <a:ext cx="1591056" cy="731520"/>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Consideration Received by Company</a:t>
            </a:r>
            <a:endParaRPr lang="en-US" sz="950" dirty="0"/>
          </a:p>
        </p:txBody>
      </p:sp>
      <p:sp>
        <p:nvSpPr>
          <p:cNvPr id="16" name="Shape 14"/>
          <p:cNvSpPr/>
          <p:nvPr/>
        </p:nvSpPr>
        <p:spPr>
          <a:xfrm>
            <a:off x="3584448" y="1682496"/>
            <a:ext cx="146304" cy="146304"/>
          </a:xfrm>
          <a:prstGeom prst="rect">
            <a:avLst/>
          </a:prstGeom>
          <a:solidFill>
            <a:srgbClr val="6B7A99"/>
          </a:solidFill>
          <a:ln w="12700">
            <a:solidFill>
              <a:srgbClr val="6B7A99"/>
            </a:solidFill>
            <a:prstDash val="solid"/>
          </a:ln>
        </p:spPr>
        <p:txBody>
          <a:bodyPr/>
          <a:lstStyle/>
          <a:p>
            <a:endParaRPr lang="en-IN"/>
          </a:p>
        </p:txBody>
      </p:sp>
      <p:sp>
        <p:nvSpPr>
          <p:cNvPr id="17" name="Shape 15"/>
          <p:cNvSpPr/>
          <p:nvPr/>
        </p:nvSpPr>
        <p:spPr>
          <a:xfrm>
            <a:off x="3730752" y="1389888"/>
            <a:ext cx="1591056" cy="731520"/>
          </a:xfrm>
          <a:prstGeom prst="rect">
            <a:avLst/>
          </a:prstGeom>
          <a:solidFill>
            <a:srgbClr val="2C9B8B"/>
          </a:solidFill>
          <a:ln w="12700">
            <a:solidFill>
              <a:srgbClr val="2C9B8B"/>
            </a:solidFill>
            <a:prstDash val="solid"/>
          </a:ln>
          <a:effectLst>
            <a:outerShdw blurRad="101600" dist="38100" dir="8100000" algn="bl" rotWithShape="0">
              <a:srgbClr val="000000">
                <a:alpha val="10000"/>
              </a:srgbClr>
            </a:outerShdw>
          </a:effectLst>
        </p:spPr>
        <p:txBody>
          <a:bodyPr/>
          <a:lstStyle/>
          <a:p>
            <a:endParaRPr lang="en-IN"/>
          </a:p>
        </p:txBody>
      </p:sp>
      <p:sp>
        <p:nvSpPr>
          <p:cNvPr id="18" name="Text 16"/>
          <p:cNvSpPr/>
          <p:nvPr/>
        </p:nvSpPr>
        <p:spPr>
          <a:xfrm>
            <a:off x="3730752" y="1389888"/>
            <a:ext cx="1591056" cy="731520"/>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Compare with FMV (Rule 11UA)</a:t>
            </a:r>
            <a:endParaRPr lang="en-US" sz="950" dirty="0"/>
          </a:p>
        </p:txBody>
      </p:sp>
      <p:sp>
        <p:nvSpPr>
          <p:cNvPr id="19" name="Shape 17"/>
          <p:cNvSpPr/>
          <p:nvPr/>
        </p:nvSpPr>
        <p:spPr>
          <a:xfrm>
            <a:off x="5321808" y="1682496"/>
            <a:ext cx="146304" cy="146304"/>
          </a:xfrm>
          <a:prstGeom prst="rect">
            <a:avLst/>
          </a:prstGeom>
          <a:solidFill>
            <a:srgbClr val="6B7A99"/>
          </a:solidFill>
          <a:ln w="12700">
            <a:solidFill>
              <a:srgbClr val="6B7A99"/>
            </a:solidFill>
            <a:prstDash val="solid"/>
          </a:ln>
        </p:spPr>
        <p:txBody>
          <a:bodyPr/>
          <a:lstStyle/>
          <a:p>
            <a:endParaRPr lang="en-IN"/>
          </a:p>
        </p:txBody>
      </p:sp>
      <p:sp>
        <p:nvSpPr>
          <p:cNvPr id="20" name="Shape 18"/>
          <p:cNvSpPr/>
          <p:nvPr/>
        </p:nvSpPr>
        <p:spPr>
          <a:xfrm>
            <a:off x="5468112" y="1389888"/>
            <a:ext cx="1591056" cy="731520"/>
          </a:xfrm>
          <a:prstGeom prst="rect">
            <a:avLst/>
          </a:prstGeom>
          <a:solidFill>
            <a:srgbClr val="F5A623"/>
          </a:solidFill>
          <a:ln w="12700">
            <a:solidFill>
              <a:srgbClr val="F5A623"/>
            </a:solidFill>
            <a:prstDash val="solid"/>
          </a:ln>
          <a:effectLst>
            <a:outerShdw blurRad="101600" dist="38100" dir="8100000" algn="bl" rotWithShape="0">
              <a:srgbClr val="000000">
                <a:alpha val="10000"/>
              </a:srgbClr>
            </a:outerShdw>
          </a:effectLst>
        </p:spPr>
        <p:txBody>
          <a:bodyPr/>
          <a:lstStyle/>
          <a:p>
            <a:endParaRPr lang="en-IN"/>
          </a:p>
        </p:txBody>
      </p:sp>
      <p:sp>
        <p:nvSpPr>
          <p:cNvPr id="21" name="Text 19"/>
          <p:cNvSpPr/>
          <p:nvPr/>
        </p:nvSpPr>
        <p:spPr>
          <a:xfrm>
            <a:off x="5468112" y="1389888"/>
            <a:ext cx="1591056" cy="731520"/>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Excess Consideration = 'Other Income'</a:t>
            </a:r>
            <a:endParaRPr lang="en-US" sz="950" dirty="0"/>
          </a:p>
        </p:txBody>
      </p:sp>
      <p:sp>
        <p:nvSpPr>
          <p:cNvPr id="22" name="Shape 20"/>
          <p:cNvSpPr/>
          <p:nvPr/>
        </p:nvSpPr>
        <p:spPr>
          <a:xfrm>
            <a:off x="7059168" y="1682496"/>
            <a:ext cx="146304" cy="146304"/>
          </a:xfrm>
          <a:prstGeom prst="rect">
            <a:avLst/>
          </a:prstGeom>
          <a:solidFill>
            <a:srgbClr val="6B7A99"/>
          </a:solidFill>
          <a:ln w="12700">
            <a:solidFill>
              <a:srgbClr val="6B7A99"/>
            </a:solidFill>
            <a:prstDash val="solid"/>
          </a:ln>
        </p:spPr>
        <p:txBody>
          <a:bodyPr/>
          <a:lstStyle/>
          <a:p>
            <a:endParaRPr lang="en-IN"/>
          </a:p>
        </p:txBody>
      </p:sp>
      <p:sp>
        <p:nvSpPr>
          <p:cNvPr id="23" name="Shape 21"/>
          <p:cNvSpPr/>
          <p:nvPr/>
        </p:nvSpPr>
        <p:spPr>
          <a:xfrm>
            <a:off x="7205472" y="1389888"/>
            <a:ext cx="1591056" cy="731520"/>
          </a:xfrm>
          <a:prstGeom prst="rect">
            <a:avLst/>
          </a:prstGeom>
          <a:solidFill>
            <a:srgbClr val="C0392B"/>
          </a:solidFill>
          <a:ln w="12700">
            <a:solidFill>
              <a:srgbClr val="C0392B"/>
            </a:solidFill>
            <a:prstDash val="solid"/>
          </a:ln>
          <a:effectLst>
            <a:outerShdw blurRad="101600" dist="38100" dir="8100000" algn="bl" rotWithShape="0">
              <a:srgbClr val="000000">
                <a:alpha val="10000"/>
              </a:srgbClr>
            </a:outerShdw>
          </a:effectLst>
        </p:spPr>
        <p:txBody>
          <a:bodyPr/>
          <a:lstStyle/>
          <a:p>
            <a:endParaRPr lang="en-IN"/>
          </a:p>
        </p:txBody>
      </p:sp>
      <p:sp>
        <p:nvSpPr>
          <p:cNvPr id="24" name="Text 22"/>
          <p:cNvSpPr/>
          <p:nvPr/>
        </p:nvSpPr>
        <p:spPr>
          <a:xfrm>
            <a:off x="7205472" y="1389888"/>
            <a:ext cx="1591056" cy="731520"/>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Taxed @ 30% + Surcharge + Cess</a:t>
            </a:r>
            <a:endParaRPr lang="en-US" sz="950" dirty="0"/>
          </a:p>
        </p:txBody>
      </p:sp>
      <p:sp>
        <p:nvSpPr>
          <p:cNvPr id="25" name="Shape 23"/>
          <p:cNvSpPr/>
          <p:nvPr/>
        </p:nvSpPr>
        <p:spPr>
          <a:xfrm>
            <a:off x="256032" y="2249424"/>
            <a:ext cx="4169664" cy="250545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6" name="Shape 24"/>
          <p:cNvSpPr/>
          <p:nvPr/>
        </p:nvSpPr>
        <p:spPr>
          <a:xfrm>
            <a:off x="256032" y="2249424"/>
            <a:ext cx="50292" cy="2505456"/>
          </a:xfrm>
          <a:prstGeom prst="rect">
            <a:avLst/>
          </a:prstGeom>
          <a:solidFill>
            <a:srgbClr val="C0392B"/>
          </a:solidFill>
          <a:ln w="12700">
            <a:solidFill>
              <a:srgbClr val="C0392B"/>
            </a:solidFill>
            <a:prstDash val="solid"/>
          </a:ln>
        </p:spPr>
        <p:txBody>
          <a:bodyPr/>
          <a:lstStyle/>
          <a:p>
            <a:endParaRPr lang="en-IN"/>
          </a:p>
        </p:txBody>
      </p:sp>
      <p:sp>
        <p:nvSpPr>
          <p:cNvPr id="27" name="Text 25"/>
          <p:cNvSpPr/>
          <p:nvPr/>
        </p:nvSpPr>
        <p:spPr>
          <a:xfrm>
            <a:off x="384048" y="2304288"/>
            <a:ext cx="3968496" cy="256032"/>
          </a:xfrm>
          <a:prstGeom prst="rect">
            <a:avLst/>
          </a:prstGeom>
          <a:noFill/>
          <a:ln/>
        </p:spPr>
        <p:txBody>
          <a:bodyPr wrap="square" lIns="0" tIns="0" rIns="0" bIns="0" rtlCol="0" anchor="ctr"/>
          <a:lstStyle/>
          <a:p>
            <a:pPr marL="0" indent="0">
              <a:buNone/>
            </a:pPr>
            <a:r>
              <a:rPr lang="en-US" sz="1150" b="1" dirty="0">
                <a:solidFill>
                  <a:srgbClr val="C0392B"/>
                </a:solidFill>
                <a:latin typeface="Trebuchet MS" pitchFamily="34" charset="0"/>
                <a:ea typeface="Trebuchet MS" pitchFamily="34" charset="-122"/>
                <a:cs typeface="Trebuchet MS" pitchFamily="34" charset="-120"/>
              </a:rPr>
              <a:t>What Gets Taxed?</a:t>
            </a:r>
            <a:endParaRPr lang="en-US" sz="1150" dirty="0"/>
          </a:p>
        </p:txBody>
      </p:sp>
      <p:sp>
        <p:nvSpPr>
          <p:cNvPr id="28" name="Text 26"/>
          <p:cNvSpPr/>
          <p:nvPr/>
        </p:nvSpPr>
        <p:spPr>
          <a:xfrm>
            <a:off x="384048" y="2596896"/>
            <a:ext cx="3968496" cy="2084832"/>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Consideration received &gt; FMV of shares — excess is taxable income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FMV computed as per Rule 11UA (NAV or DCF; assessee's choice)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Tax in hands of the company (not the investor)</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Applicable only to closely-held companies (not listed entities)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Both resident &amp; non-resident investors covered (post-FA 2023)</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AO can reject method and substitute another — high litigation risk</a:t>
            </a:r>
            <a:endParaRPr lang="en-US" sz="1000" dirty="0"/>
          </a:p>
        </p:txBody>
      </p:sp>
      <p:sp>
        <p:nvSpPr>
          <p:cNvPr id="29" name="Shape 27"/>
          <p:cNvSpPr/>
          <p:nvPr/>
        </p:nvSpPr>
        <p:spPr>
          <a:xfrm>
            <a:off x="4700016" y="2249424"/>
            <a:ext cx="4187952" cy="250545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30" name="Shape 28"/>
          <p:cNvSpPr/>
          <p:nvPr/>
        </p:nvSpPr>
        <p:spPr>
          <a:xfrm>
            <a:off x="4700016" y="2249424"/>
            <a:ext cx="50292" cy="2505456"/>
          </a:xfrm>
          <a:prstGeom prst="rect">
            <a:avLst/>
          </a:prstGeom>
          <a:solidFill>
            <a:srgbClr val="2C9B8B"/>
          </a:solidFill>
          <a:ln w="12700">
            <a:solidFill>
              <a:srgbClr val="2C9B8B"/>
            </a:solidFill>
            <a:prstDash val="solid"/>
          </a:ln>
        </p:spPr>
        <p:txBody>
          <a:bodyPr/>
          <a:lstStyle/>
          <a:p>
            <a:endParaRPr lang="en-IN"/>
          </a:p>
        </p:txBody>
      </p:sp>
      <p:sp>
        <p:nvSpPr>
          <p:cNvPr id="31" name="Text 29"/>
          <p:cNvSpPr/>
          <p:nvPr/>
        </p:nvSpPr>
        <p:spPr>
          <a:xfrm>
            <a:off x="4828032" y="2304288"/>
            <a:ext cx="3986784" cy="256032"/>
          </a:xfrm>
          <a:prstGeom prst="rect">
            <a:avLst/>
          </a:prstGeom>
          <a:noFill/>
          <a:ln/>
        </p:spPr>
        <p:txBody>
          <a:bodyPr wrap="square" lIns="0" tIns="0" rIns="0" bIns="0" rtlCol="0" anchor="ctr"/>
          <a:lstStyle/>
          <a:p>
            <a:pPr marL="0" indent="0">
              <a:buNone/>
            </a:pPr>
            <a:r>
              <a:rPr lang="en-US" sz="1150" b="1" dirty="0">
                <a:solidFill>
                  <a:srgbClr val="2C9B8B"/>
                </a:solidFill>
                <a:latin typeface="Trebuchet MS" pitchFamily="34" charset="0"/>
                <a:ea typeface="Trebuchet MS" pitchFamily="34" charset="-122"/>
                <a:cs typeface="Trebuchet MS" pitchFamily="34" charset="-120"/>
              </a:rPr>
              <a:t>Exemptions Available</a:t>
            </a:r>
            <a:endParaRPr lang="en-US" sz="1150" dirty="0"/>
          </a:p>
        </p:txBody>
      </p:sp>
      <p:sp>
        <p:nvSpPr>
          <p:cNvPr id="32" name="Text 30"/>
          <p:cNvSpPr/>
          <p:nvPr/>
        </p:nvSpPr>
        <p:spPr>
          <a:xfrm>
            <a:off x="4828032" y="2596896"/>
            <a:ext cx="3986784" cy="2084832"/>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DPIIT-recognised startups (Notification No. 127/2023)</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Investment by Venture Capital Funds/Companies (Sec 10(23FB))</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NR investors from notified countries (CBDT Notification)</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Sovereign Wealth Funds &amp; Pension Funds (notified)</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Rights Issue / Bonus Issue (consideration = NIL)</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Investments by Category I AIF (SEBI-regulated)</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3">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Rule 57 ( Rule 57 ) Under IT Act 2025 — What Has Changed &amp; What It Means Now</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4  |  Updated Rule 11UA</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13</a:t>
            </a:r>
            <a:endParaRPr lang="en-US" sz="900" dirty="0"/>
          </a:p>
        </p:txBody>
      </p:sp>
      <p:sp>
        <p:nvSpPr>
          <p:cNvPr id="9" name="Shape 7"/>
          <p:cNvSpPr/>
          <p:nvPr/>
        </p:nvSpPr>
        <p:spPr>
          <a:xfrm>
            <a:off x="256032" y="786384"/>
            <a:ext cx="8631936" cy="566928"/>
          </a:xfrm>
          <a:prstGeom prst="rect">
            <a:avLst/>
          </a:prstGeom>
          <a:solidFill>
            <a:srgbClr val="E6F7F5"/>
          </a:solidFill>
          <a:ln w="12700">
            <a:solidFill>
              <a:srgbClr val="2C9B8B"/>
            </a:solidFill>
            <a:prstDash val="solid"/>
          </a:ln>
        </p:spPr>
        <p:txBody>
          <a:bodyPr/>
          <a:lstStyle/>
          <a:p>
            <a:endParaRPr lang="en-IN"/>
          </a:p>
        </p:txBody>
      </p:sp>
      <p:sp>
        <p:nvSpPr>
          <p:cNvPr id="10" name="Text 8"/>
          <p:cNvSpPr/>
          <p:nvPr/>
        </p:nvSpPr>
        <p:spPr>
          <a:xfrm>
            <a:off x="420624" y="786384"/>
            <a:ext cx="8284464" cy="566928"/>
          </a:xfrm>
          <a:prstGeom prst="rect">
            <a:avLst/>
          </a:prstGeom>
          <a:noFill/>
          <a:ln/>
        </p:spPr>
        <p:txBody>
          <a:bodyPr wrap="square" lIns="0" tIns="0" rIns="0" bIns="0" rtlCol="0" anchor="ctr"/>
          <a:lstStyle/>
          <a:p>
            <a:pPr marL="0" indent="0">
              <a:buNone/>
            </a:pPr>
            <a:r>
              <a:rPr lang="en-US" sz="1100" i="1" dirty="0">
                <a:solidFill>
                  <a:srgbClr val="1B3A6B"/>
                </a:solidFill>
                <a:latin typeface="Trebuchet MS" pitchFamily="34" charset="0"/>
                <a:ea typeface="Trebuchet MS" pitchFamily="34" charset="-122"/>
                <a:cs typeface="Trebuchet MS" pitchFamily="34" charset="-120"/>
              </a:rPr>
              <a:t>IT Act 2025 + IT Rules 2026 codify and operationalise the most comprehensive overhaul of Rule 11UA since its introduction — FA 2023 changes are now the law of the land.</a:t>
            </a:r>
            <a:endParaRPr lang="en-US" sz="1100" dirty="0"/>
          </a:p>
        </p:txBody>
      </p:sp>
      <p:sp>
        <p:nvSpPr>
          <p:cNvPr id="11" name="Shape 9"/>
          <p:cNvSpPr/>
          <p:nvPr/>
        </p:nvSpPr>
        <p:spPr>
          <a:xfrm>
            <a:off x="256032" y="1444752"/>
            <a:ext cx="8631936" cy="102412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2" name="Shape 10"/>
          <p:cNvSpPr/>
          <p:nvPr/>
        </p:nvSpPr>
        <p:spPr>
          <a:xfrm>
            <a:off x="256032" y="1444752"/>
            <a:ext cx="2523744" cy="1024128"/>
          </a:xfrm>
          <a:prstGeom prst="rect">
            <a:avLst/>
          </a:prstGeom>
          <a:solidFill>
            <a:srgbClr val="1B3A6B"/>
          </a:solidFill>
          <a:ln w="12700">
            <a:solidFill>
              <a:srgbClr val="1B3A6B"/>
            </a:solidFill>
            <a:prstDash val="solid"/>
          </a:ln>
        </p:spPr>
        <p:txBody>
          <a:bodyPr/>
          <a:lstStyle/>
          <a:p>
            <a:endParaRPr lang="en-IN"/>
          </a:p>
        </p:txBody>
      </p:sp>
      <p:sp>
        <p:nvSpPr>
          <p:cNvPr id="13" name="Text 11"/>
          <p:cNvSpPr/>
          <p:nvPr/>
        </p:nvSpPr>
        <p:spPr>
          <a:xfrm>
            <a:off x="329184" y="1444752"/>
            <a:ext cx="2359152" cy="1024128"/>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What IT Act 2025 Actually Changed</a:t>
            </a:r>
            <a:endParaRPr lang="en-US" sz="1200" dirty="0"/>
          </a:p>
        </p:txBody>
      </p:sp>
      <p:sp>
        <p:nvSpPr>
          <p:cNvPr id="14" name="Text 12"/>
          <p:cNvSpPr/>
          <p:nvPr/>
        </p:nvSpPr>
        <p:spPr>
          <a:xfrm>
            <a:off x="2831631" y="1431036"/>
            <a:ext cx="5943600" cy="914400"/>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Section 56(2)(viib) → renumbered as </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Clause 23(2)(c) — the operative Angel Tax provision, effective Tax Year 2025-26</a:t>
            </a:r>
            <a:endParaRPr lang="en-US" sz="1000" dirty="0"/>
          </a:p>
          <a:p>
            <a:pPr marL="342900" indent="-342900">
              <a:buSzPct val="100000"/>
              <a:buChar char="•"/>
            </a:pPr>
            <a:r>
              <a:rPr lang="en-US" sz="1000" dirty="0">
                <a:solidFill>
                  <a:srgbClr val="1A2942"/>
                </a:solidFill>
                <a:latin typeface="Trebuchet MS" pitchFamily="34" charset="0"/>
              </a:rPr>
              <a:t>Rule 11UA expanded from 2 to 7 valuation methods — now statutory, not just notified</a:t>
            </a:r>
            <a:endParaRPr lang="en-US" sz="1000" dirty="0"/>
          </a:p>
          <a:p>
            <a:pPr marL="342900" indent="-342900">
              <a:buSzPct val="100000"/>
              <a:buChar char="•"/>
            </a:pPr>
            <a:r>
              <a:rPr lang="en-US" sz="1000" dirty="0">
                <a:solidFill>
                  <a:srgbClr val="1A2942"/>
                </a:solidFill>
                <a:latin typeface="Trebuchet MS" pitchFamily="34" charset="0"/>
              </a:rPr>
              <a:t>CA formally recognised as eligible valuer — IBBI Registered Valuer status breaks Merchant Banker monopoly</a:t>
            </a:r>
            <a:endParaRPr lang="en-US" sz="1000" dirty="0"/>
          </a:p>
          <a:p>
            <a:pPr marL="342900" indent="-342900">
              <a:buSzPct val="100000"/>
              <a:buChar char="•"/>
            </a:pPr>
            <a:r>
              <a:rPr lang="en-US" sz="1000" dirty="0">
                <a:solidFill>
                  <a:srgbClr val="1A2942"/>
                </a:solidFill>
                <a:latin typeface="Trebuchet MS" pitchFamily="34" charset="0"/>
              </a:rPr>
              <a:t>±10% safe harbour codified in statute — zero-tolerance era ends</a:t>
            </a:r>
            <a:endParaRPr lang="en-US" sz="1000" dirty="0"/>
          </a:p>
          <a:p>
            <a:pPr marL="342900" indent="-342900">
              <a:buSzPct val="100000"/>
              <a:buChar char="•"/>
            </a:pPr>
            <a:r>
              <a:rPr lang="en-US" sz="1000" dirty="0">
                <a:solidFill>
                  <a:srgbClr val="1A2942"/>
                </a:solidFill>
                <a:latin typeface="Trebuchet MS" pitchFamily="34" charset="0"/>
              </a:rPr>
              <a:t>NR notified investor's own valuation report accepted — FEMA + IT dual compliance simplified</a:t>
            </a:r>
            <a:endParaRPr lang="en-US" sz="1000" dirty="0"/>
          </a:p>
        </p:txBody>
      </p:sp>
      <p:sp>
        <p:nvSpPr>
          <p:cNvPr id="15" name="Shape 13"/>
          <p:cNvSpPr/>
          <p:nvPr/>
        </p:nvSpPr>
        <p:spPr>
          <a:xfrm>
            <a:off x="256032" y="2542032"/>
            <a:ext cx="8631936" cy="102412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6" name="Shape 14"/>
          <p:cNvSpPr/>
          <p:nvPr/>
        </p:nvSpPr>
        <p:spPr>
          <a:xfrm>
            <a:off x="256032" y="2542032"/>
            <a:ext cx="2523744" cy="1024128"/>
          </a:xfrm>
          <a:prstGeom prst="rect">
            <a:avLst/>
          </a:prstGeom>
          <a:solidFill>
            <a:srgbClr val="2B6CB0"/>
          </a:solidFill>
          <a:ln w="12700">
            <a:solidFill>
              <a:srgbClr val="2B6CB0"/>
            </a:solidFill>
            <a:prstDash val="solid"/>
          </a:ln>
        </p:spPr>
        <p:txBody>
          <a:bodyPr/>
          <a:lstStyle/>
          <a:p>
            <a:endParaRPr lang="en-IN"/>
          </a:p>
        </p:txBody>
      </p:sp>
      <p:sp>
        <p:nvSpPr>
          <p:cNvPr id="17" name="Text 15"/>
          <p:cNvSpPr/>
          <p:nvPr/>
        </p:nvSpPr>
        <p:spPr>
          <a:xfrm>
            <a:off x="329184" y="2542032"/>
            <a:ext cx="2359152" cy="1024128"/>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What IT Rules 2026 Codified</a:t>
            </a:r>
            <a:endParaRPr lang="en-US" sz="1200" dirty="0"/>
          </a:p>
        </p:txBody>
      </p:sp>
      <p:sp>
        <p:nvSpPr>
          <p:cNvPr id="18" name="Text 16"/>
          <p:cNvSpPr/>
          <p:nvPr/>
        </p:nvSpPr>
        <p:spPr>
          <a:xfrm>
            <a:off x="2852928" y="2533748"/>
            <a:ext cx="6035040" cy="914400"/>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CA eligibility criteria formalised: 10 yrs PQE (individual) or 5-partner firm</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Report format prescribed: method, valuation date, assumptions, working papers — mandatory disclosure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Valuation date: report must be current — stale reports not acceptable to AO</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ICAI Valuation Standards: mandatory adherence — no longer advisory</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Independence requirements codified — CA as statutory auditor + valuation advisor = conflict of interest</a:t>
            </a:r>
            <a:endParaRPr lang="en-US" sz="1000" dirty="0"/>
          </a:p>
        </p:txBody>
      </p:sp>
      <p:sp>
        <p:nvSpPr>
          <p:cNvPr id="19" name="Shape 17"/>
          <p:cNvSpPr/>
          <p:nvPr/>
        </p:nvSpPr>
        <p:spPr>
          <a:xfrm>
            <a:off x="256032" y="3639312"/>
            <a:ext cx="8631936" cy="102412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0" name="Shape 18"/>
          <p:cNvSpPr/>
          <p:nvPr/>
        </p:nvSpPr>
        <p:spPr>
          <a:xfrm>
            <a:off x="256032" y="3639312"/>
            <a:ext cx="2523744" cy="1024128"/>
          </a:xfrm>
          <a:prstGeom prst="rect">
            <a:avLst/>
          </a:prstGeom>
          <a:solidFill>
            <a:srgbClr val="2C9B8B"/>
          </a:solidFill>
          <a:ln w="12700">
            <a:solidFill>
              <a:srgbClr val="2C9B8B"/>
            </a:solidFill>
            <a:prstDash val="solid"/>
          </a:ln>
        </p:spPr>
        <p:txBody>
          <a:bodyPr/>
          <a:lstStyle/>
          <a:p>
            <a:endParaRPr lang="en-IN"/>
          </a:p>
        </p:txBody>
      </p:sp>
      <p:sp>
        <p:nvSpPr>
          <p:cNvPr id="21" name="Text 19"/>
          <p:cNvSpPr/>
          <p:nvPr/>
        </p:nvSpPr>
        <p:spPr>
          <a:xfrm>
            <a:off x="329184" y="3639312"/>
            <a:ext cx="2359152" cy="1210000"/>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What This Means Operationally — Right Now</a:t>
            </a:r>
            <a:endParaRPr lang="en-US" sz="1200" dirty="0"/>
          </a:p>
        </p:txBody>
      </p:sp>
      <p:sp>
        <p:nvSpPr>
          <p:cNvPr id="22" name="Text 20"/>
          <p:cNvSpPr/>
          <p:nvPr/>
        </p:nvSpPr>
        <p:spPr>
          <a:xfrm>
            <a:off x="2852928" y="3694176"/>
            <a:ext cx="5943600" cy="1100000"/>
          </a:xfrm>
          <a:prstGeom prst="rect">
            <a:avLst/>
          </a:prstGeom>
          <a:noFill/>
          <a:ln/>
        </p:spPr>
        <p:txBody>
          <a:bodyPr wrap="square" lIns="0" tIns="0" rIns="0" bIns="0" rtlCol="0" anchor="t"/>
          <a:lstStyle/>
          <a:p>
            <a:pPr marL="342900" indent="-342900">
              <a:buSzPct val="100000"/>
              <a:buChar char="•"/>
            </a:pPr>
            <a:r>
              <a:rPr lang="en-US" sz="920" dirty="0">
                <a:solidFill>
                  <a:srgbClr val="1A2942"/>
                </a:solidFill>
                <a:latin typeface="Trebuchet MS" pitchFamily="34" charset="0"/>
                <a:ea typeface="Trebuchet MS" pitchFamily="34" charset="-122"/>
                <a:cs typeface="Trebuchet MS" pitchFamily="34" charset="-120"/>
              </a:rPr>
              <a:t>Every closely-held company issuing shares at premium in TY 2025-26 must obtain a Clause 23(2)(c) compliant valuation report before allotment</a:t>
            </a:r>
            <a:endParaRPr lang="en-US" sz="920" dirty="0"/>
          </a:p>
          <a:p>
            <a:pPr marL="342900" indent="-342900">
              <a:buSzPct val="100000"/>
              <a:buChar char="•"/>
            </a:pPr>
            <a:r>
              <a:rPr lang="en-US" sz="920" dirty="0">
                <a:solidFill>
                  <a:srgbClr val="1A2942"/>
                </a:solidFill>
                <a:latin typeface="Trebuchet MS" pitchFamily="34" charset="0"/>
                <a:ea typeface="Trebuchet MS" pitchFamily="34" charset="-122"/>
                <a:cs typeface="Trebuchet MS" pitchFamily="34" charset="-120"/>
              </a:rPr>
              <a:t>AIS cross-matching now flags share premium receipts automatically — compliance is not optional</a:t>
            </a:r>
            <a:endParaRPr lang="en-US" sz="920" dirty="0"/>
          </a:p>
          <a:p>
            <a:pPr marL="342900" indent="-342900">
              <a:buSzPct val="100000"/>
              <a:buChar char="•"/>
            </a:pPr>
            <a:r>
              <a:rPr lang="en-US" sz="920" dirty="0">
                <a:solidFill>
                  <a:srgbClr val="1A2942"/>
                </a:solidFill>
                <a:latin typeface="Trebuchet MS" pitchFamily="34" charset="0"/>
                <a:ea typeface="Trebuchet MS" pitchFamily="34" charset="-122"/>
                <a:cs typeface="Trebuchet MS" pitchFamily="34" charset="-120"/>
              </a:rPr>
              <a:t>Method selection is a strategic decision — CCM often yields highest FMV, minimising angel tax exposure</a:t>
            </a:r>
            <a:endParaRPr lang="en-US" sz="920" dirty="0"/>
          </a:p>
          <a:p>
            <a:pPr marL="342900" indent="-342900">
              <a:buSzPct val="100000"/>
              <a:buChar char="•"/>
            </a:pPr>
            <a:r>
              <a:rPr lang="en-US" sz="920" dirty="0">
                <a:solidFill>
                  <a:srgbClr val="1A2942"/>
                </a:solidFill>
                <a:latin typeface="Trebuchet MS" pitchFamily="34" charset="0"/>
                <a:ea typeface="Trebuchet MS" pitchFamily="34" charset="-122"/>
                <a:cs typeface="Trebuchet MS" pitchFamily="34" charset="-120"/>
              </a:rPr>
              <a:t>CA with IBBI RV status can handle M1/M3/M7 independently — no MB required for most early-stage deals</a:t>
            </a:r>
            <a:endParaRPr lang="en-US" sz="92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4">
    <p:bg>
      <p:bgPr>
        <a:solidFill>
          <a:srgbClr val="F7F9FC"/>
        </a:solidFill>
        <a:effectLst/>
      </p:bgPr>
    </p:bg>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1FEC18E5-31DB-C048-FD11-C961637C48E5}"/>
              </a:ext>
            </a:extLst>
          </p:cNvPr>
          <p:cNvGrpSpPr/>
          <p:nvPr/>
        </p:nvGrpSpPr>
        <p:grpSpPr>
          <a:xfrm>
            <a:off x="73152" y="1469425"/>
            <a:ext cx="8631936" cy="1316736"/>
            <a:chOff x="123391" y="1259244"/>
            <a:chExt cx="8631936" cy="1316736"/>
          </a:xfrm>
        </p:grpSpPr>
        <p:sp>
          <p:nvSpPr>
            <p:cNvPr id="11" name="Shape 9"/>
            <p:cNvSpPr/>
            <p:nvPr/>
          </p:nvSpPr>
          <p:spPr>
            <a:xfrm>
              <a:off x="123391" y="1259244"/>
              <a:ext cx="8631936" cy="131673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2" name="Shape 10"/>
            <p:cNvSpPr/>
            <p:nvPr/>
          </p:nvSpPr>
          <p:spPr>
            <a:xfrm>
              <a:off x="310896" y="1536192"/>
              <a:ext cx="530352" cy="530352"/>
            </a:xfrm>
            <a:prstGeom prst="ellipse">
              <a:avLst/>
            </a:prstGeom>
            <a:solidFill>
              <a:srgbClr val="2B6CB0"/>
            </a:solidFill>
            <a:ln w="12700">
              <a:solidFill>
                <a:srgbClr val="2B6CB0"/>
              </a:solidFill>
              <a:prstDash val="solid"/>
            </a:ln>
          </p:spPr>
          <p:txBody>
            <a:bodyPr/>
            <a:lstStyle/>
            <a:p>
              <a:endParaRPr lang="en-IN"/>
            </a:p>
          </p:txBody>
        </p:sp>
        <p:sp>
          <p:nvSpPr>
            <p:cNvPr id="13" name="Text 11"/>
            <p:cNvSpPr/>
            <p:nvPr/>
          </p:nvSpPr>
          <p:spPr>
            <a:xfrm>
              <a:off x="310896" y="1536192"/>
              <a:ext cx="530352" cy="530352"/>
            </a:xfrm>
            <a:prstGeom prst="rect">
              <a:avLst/>
            </a:prstGeom>
            <a:noFill/>
            <a:ln/>
          </p:spPr>
          <p:txBody>
            <a:bodyPr wrap="square" lIns="0" tIns="0" rIns="0" bIns="0" rtlCol="0" anchor="ctr"/>
            <a:lstStyle/>
            <a:p>
              <a:pPr marL="0" indent="0" algn="ctr">
                <a:buNone/>
              </a:pPr>
              <a:r>
                <a:rPr lang="en-US" sz="1000" b="1" dirty="0">
                  <a:solidFill>
                    <a:srgbClr val="FFFFFF"/>
                  </a:solidFill>
                  <a:latin typeface="Trebuchet MS" pitchFamily="34" charset="0"/>
                  <a:ea typeface="Trebuchet MS" pitchFamily="34" charset="-122"/>
                  <a:cs typeface="Trebuchet MS" pitchFamily="34" charset="-120"/>
                </a:rPr>
                <a:t>M3</a:t>
              </a:r>
              <a:endParaRPr lang="en-US" sz="1000" dirty="0"/>
            </a:p>
          </p:txBody>
        </p:sp>
        <p:sp>
          <p:nvSpPr>
            <p:cNvPr id="14" name="Text 12"/>
            <p:cNvSpPr/>
            <p:nvPr/>
          </p:nvSpPr>
          <p:spPr>
            <a:xfrm>
              <a:off x="914400" y="1280160"/>
              <a:ext cx="4754880" cy="274320"/>
            </a:xfrm>
            <a:prstGeom prst="rect">
              <a:avLst/>
            </a:prstGeom>
            <a:noFill/>
            <a:ln/>
          </p:spPr>
          <p:txBody>
            <a:bodyPr wrap="square" lIns="0" tIns="0" rIns="0" bIns="0" rtlCol="0" anchor="ctr"/>
            <a:lstStyle/>
            <a:p>
              <a:pPr marL="0" indent="0">
                <a:buNone/>
              </a:pPr>
              <a:r>
                <a:rPr lang="en-US" sz="1300" b="1" dirty="0">
                  <a:solidFill>
                    <a:srgbClr val="2B6CB0"/>
                  </a:solidFill>
                  <a:latin typeface="Trebuchet MS" pitchFamily="34" charset="0"/>
                  <a:ea typeface="Trebuchet MS" pitchFamily="34" charset="-122"/>
                  <a:cs typeface="Trebuchet MS" pitchFamily="34" charset="-120"/>
                </a:rPr>
                <a:t>Comparable Company Multiple (CCM)</a:t>
              </a:r>
              <a:endParaRPr lang="en-US" sz="1300" dirty="0"/>
            </a:p>
          </p:txBody>
        </p:sp>
        <p:sp>
          <p:nvSpPr>
            <p:cNvPr id="15" name="Text 13"/>
            <p:cNvSpPr/>
            <p:nvPr/>
          </p:nvSpPr>
          <p:spPr>
            <a:xfrm>
              <a:off x="914400" y="1554480"/>
              <a:ext cx="7534656" cy="219456"/>
            </a:xfrm>
            <a:prstGeom prst="rect">
              <a:avLst/>
            </a:prstGeom>
            <a:noFill/>
            <a:ln/>
          </p:spPr>
          <p:txBody>
            <a:bodyPr wrap="square" lIns="0" tIns="0" rIns="0" bIns="0" rtlCol="0" anchor="ctr"/>
            <a:lstStyle/>
            <a:p>
              <a:pPr marL="0" indent="0">
                <a:buNone/>
              </a:pPr>
              <a:r>
                <a:rPr lang="en-US" sz="900" dirty="0">
                  <a:solidFill>
                    <a:srgbClr val="8096B0"/>
                  </a:solidFill>
                  <a:latin typeface="Trebuchet MS" pitchFamily="34" charset="0"/>
                  <a:ea typeface="Trebuchet MS" pitchFamily="34" charset="-122"/>
                  <a:cs typeface="Trebuchet MS" pitchFamily="34" charset="-120"/>
                </a:rPr>
                <a:t>Who: CA or Merchant Banker   |   Best for: Revenue-generating companies with listed/PE-funded peers</a:t>
              </a:r>
              <a:endParaRPr lang="en-US" sz="900" dirty="0"/>
            </a:p>
          </p:txBody>
        </p:sp>
        <p:sp>
          <p:nvSpPr>
            <p:cNvPr id="17" name="Text 15"/>
            <p:cNvSpPr/>
            <p:nvPr/>
          </p:nvSpPr>
          <p:spPr>
            <a:xfrm>
              <a:off x="987552" y="1728216"/>
              <a:ext cx="7388352" cy="237744"/>
            </a:xfrm>
            <a:prstGeom prst="rect">
              <a:avLst/>
            </a:prstGeom>
            <a:noFill/>
            <a:ln/>
          </p:spPr>
          <p:txBody>
            <a:bodyPr wrap="square" lIns="0" tIns="0" rIns="0" bIns="0" rtlCol="0" anchor="ctr"/>
            <a:lstStyle/>
            <a:p>
              <a:pPr marL="0" indent="0">
                <a:buNone/>
              </a:pPr>
              <a:r>
                <a:rPr lang="en-US" sz="950" b="1" i="1" dirty="0">
                  <a:solidFill>
                    <a:srgbClr val="1B3A6B"/>
                  </a:solidFill>
                  <a:latin typeface="Trebuchet MS" pitchFamily="34" charset="0"/>
                  <a:ea typeface="Trebuchet MS" pitchFamily="34" charset="-122"/>
                  <a:cs typeface="Trebuchet MS" pitchFamily="34" charset="-120"/>
                </a:rPr>
                <a:t>Formula: FMV = EV/Revenue or EV/EBITDA multiple of peer companies × Subject Co. metric (less DLOM)</a:t>
              </a:r>
              <a:endParaRPr lang="en-US" sz="950" b="1" dirty="0"/>
            </a:p>
          </p:txBody>
        </p:sp>
        <p:sp>
          <p:nvSpPr>
            <p:cNvPr id="18" name="Text 16"/>
            <p:cNvSpPr/>
            <p:nvPr/>
          </p:nvSpPr>
          <p:spPr>
            <a:xfrm>
              <a:off x="914400" y="2066544"/>
              <a:ext cx="7534656" cy="292608"/>
            </a:xfrm>
            <a:prstGeom prst="rect">
              <a:avLst/>
            </a:prstGeom>
            <a:noFill/>
            <a:ln/>
          </p:spPr>
          <p:txBody>
            <a:bodyPr wrap="square" lIns="0" tIns="0" rIns="0" bIns="0" rtlCol="0" anchor="ctr"/>
            <a:lstStyle/>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Select ≥3 comparable listed peers in same industry</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Apply median EV multiple to subject company's metric</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Deduct DLOM (Discount for Lack of Marketability) for private co.</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Most practical method for Series B/C stage startups</a:t>
              </a:r>
              <a:endParaRPr lang="en-US" sz="950" dirty="0"/>
            </a:p>
          </p:txBody>
        </p:sp>
      </p:grpSp>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New Valuation Methods Introduced — Part 1 of 2</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4  |  Updated Rule 11UA</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9" name="Shape 7"/>
          <p:cNvSpPr/>
          <p:nvPr/>
        </p:nvSpPr>
        <p:spPr>
          <a:xfrm>
            <a:off x="256032" y="786384"/>
            <a:ext cx="8631936" cy="365760"/>
          </a:xfrm>
          <a:prstGeom prst="rect">
            <a:avLst/>
          </a:prstGeom>
          <a:solidFill>
            <a:srgbClr val="EBF1F9"/>
          </a:solidFill>
          <a:ln w="12700">
            <a:solidFill>
              <a:srgbClr val="D9E3EF"/>
            </a:solidFill>
            <a:prstDash val="solid"/>
          </a:ln>
        </p:spPr>
        <p:txBody>
          <a:bodyPr/>
          <a:lstStyle/>
          <a:p>
            <a:endParaRPr lang="en-IN"/>
          </a:p>
        </p:txBody>
      </p:sp>
      <p:sp>
        <p:nvSpPr>
          <p:cNvPr id="10" name="Text 8"/>
          <p:cNvSpPr/>
          <p:nvPr/>
        </p:nvSpPr>
        <p:spPr>
          <a:xfrm>
            <a:off x="420624" y="786384"/>
            <a:ext cx="8284464" cy="365760"/>
          </a:xfrm>
          <a:prstGeom prst="rect">
            <a:avLst/>
          </a:prstGeom>
          <a:noFill/>
          <a:ln/>
        </p:spPr>
        <p:txBody>
          <a:bodyPr wrap="square" lIns="0" tIns="0" rIns="0" bIns="0" rtlCol="0" anchor="ctr"/>
          <a:lstStyle/>
          <a:p>
            <a:pPr marL="0" indent="0">
              <a:buNone/>
            </a:pPr>
            <a:r>
              <a:rPr lang="en-US" sz="1050" dirty="0">
                <a:solidFill>
                  <a:srgbClr val="1B3A6B"/>
                </a:solidFill>
                <a:latin typeface="Trebuchet MS" pitchFamily="34" charset="0"/>
                <a:ea typeface="Trebuchet MS" pitchFamily="34" charset="-122"/>
                <a:cs typeface="Trebuchet MS" pitchFamily="34" charset="-120"/>
              </a:rPr>
              <a:t>Methods 3–7 introduced by CBDT Notification Sept 2023  |  Assessee may choose any method most favourable</a:t>
            </a:r>
            <a:endParaRPr lang="en-US" sz="1050" dirty="0"/>
          </a:p>
        </p:txBody>
      </p:sp>
      <p:sp>
        <p:nvSpPr>
          <p:cNvPr id="22" name="Text 20"/>
          <p:cNvSpPr/>
          <p:nvPr/>
        </p:nvSpPr>
        <p:spPr>
          <a:xfrm>
            <a:off x="914400" y="3136891"/>
            <a:ext cx="4754880" cy="274320"/>
          </a:xfrm>
          <a:prstGeom prst="rect">
            <a:avLst/>
          </a:prstGeom>
          <a:noFill/>
          <a:ln/>
        </p:spPr>
        <p:txBody>
          <a:bodyPr wrap="square" lIns="0" tIns="0" rIns="0" bIns="0" rtlCol="0" anchor="ctr"/>
          <a:lstStyle/>
          <a:p>
            <a:pPr marL="0" indent="0">
              <a:buNone/>
            </a:pPr>
            <a:r>
              <a:rPr lang="en-US" sz="1300" b="1" dirty="0">
                <a:solidFill>
                  <a:srgbClr val="2C9B8B"/>
                </a:solidFill>
                <a:latin typeface="Trebuchet MS" pitchFamily="34" charset="0"/>
                <a:ea typeface="Trebuchet MS" pitchFamily="34" charset="-122"/>
                <a:cs typeface="Trebuchet MS" pitchFamily="34" charset="-120"/>
              </a:rPr>
              <a:t>Probability Weighted Expected Return (PWERM)</a:t>
            </a:r>
            <a:endParaRPr lang="en-US" sz="1300" dirty="0"/>
          </a:p>
        </p:txBody>
      </p:sp>
      <p:grpSp>
        <p:nvGrpSpPr>
          <p:cNvPr id="36" name="Group 35">
            <a:extLst>
              <a:ext uri="{FF2B5EF4-FFF2-40B4-BE49-F238E27FC236}">
                <a16:creationId xmlns:a16="http://schemas.microsoft.com/office/drawing/2014/main" id="{EDA2541A-8E49-13E9-AFA0-5237968D4842}"/>
              </a:ext>
            </a:extLst>
          </p:cNvPr>
          <p:cNvGrpSpPr/>
          <p:nvPr/>
        </p:nvGrpSpPr>
        <p:grpSpPr>
          <a:xfrm>
            <a:off x="150929" y="3441271"/>
            <a:ext cx="8631936" cy="1152144"/>
            <a:chOff x="256032" y="2697480"/>
            <a:chExt cx="8631936" cy="1152144"/>
          </a:xfrm>
        </p:grpSpPr>
        <p:sp>
          <p:nvSpPr>
            <p:cNvPr id="19" name="Shape 17"/>
            <p:cNvSpPr/>
            <p:nvPr/>
          </p:nvSpPr>
          <p:spPr>
            <a:xfrm>
              <a:off x="256032" y="2697480"/>
              <a:ext cx="8631936" cy="1152144"/>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0" name="Shape 18"/>
            <p:cNvSpPr/>
            <p:nvPr/>
          </p:nvSpPr>
          <p:spPr>
            <a:xfrm>
              <a:off x="310896" y="2761488"/>
              <a:ext cx="530352" cy="530352"/>
            </a:xfrm>
            <a:prstGeom prst="ellipse">
              <a:avLst/>
            </a:prstGeom>
            <a:solidFill>
              <a:srgbClr val="2C9B8B"/>
            </a:solidFill>
            <a:ln w="12700">
              <a:solidFill>
                <a:srgbClr val="2C9B8B"/>
              </a:solidFill>
              <a:prstDash val="solid"/>
            </a:ln>
          </p:spPr>
          <p:txBody>
            <a:bodyPr/>
            <a:lstStyle/>
            <a:p>
              <a:endParaRPr lang="en-IN"/>
            </a:p>
          </p:txBody>
        </p:sp>
        <p:sp>
          <p:nvSpPr>
            <p:cNvPr id="21" name="Text 19"/>
            <p:cNvSpPr/>
            <p:nvPr/>
          </p:nvSpPr>
          <p:spPr>
            <a:xfrm>
              <a:off x="310896" y="2761488"/>
              <a:ext cx="530352" cy="530352"/>
            </a:xfrm>
            <a:prstGeom prst="rect">
              <a:avLst/>
            </a:prstGeom>
            <a:noFill/>
            <a:ln/>
          </p:spPr>
          <p:txBody>
            <a:bodyPr wrap="square" lIns="0" tIns="0" rIns="0" bIns="0" rtlCol="0" anchor="ctr"/>
            <a:lstStyle/>
            <a:p>
              <a:pPr marL="0" indent="0" algn="ctr">
                <a:buNone/>
              </a:pPr>
              <a:r>
                <a:rPr lang="en-US" sz="1000" b="1" dirty="0">
                  <a:solidFill>
                    <a:srgbClr val="FFFFFF"/>
                  </a:solidFill>
                  <a:latin typeface="Trebuchet MS" pitchFamily="34" charset="0"/>
                  <a:ea typeface="Trebuchet MS" pitchFamily="34" charset="-122"/>
                  <a:cs typeface="Trebuchet MS" pitchFamily="34" charset="-120"/>
                </a:rPr>
                <a:t>M4</a:t>
              </a:r>
              <a:endParaRPr lang="en-US" sz="1000" dirty="0"/>
            </a:p>
          </p:txBody>
        </p:sp>
        <p:sp>
          <p:nvSpPr>
            <p:cNvPr id="23" name="Text 21"/>
            <p:cNvSpPr/>
            <p:nvPr/>
          </p:nvSpPr>
          <p:spPr>
            <a:xfrm>
              <a:off x="914400" y="2779776"/>
              <a:ext cx="7534656" cy="219456"/>
            </a:xfrm>
            <a:prstGeom prst="rect">
              <a:avLst/>
            </a:prstGeom>
            <a:noFill/>
            <a:ln/>
          </p:spPr>
          <p:txBody>
            <a:bodyPr wrap="square" lIns="0" tIns="0" rIns="0" bIns="0" rtlCol="0" anchor="ctr"/>
            <a:lstStyle/>
            <a:p>
              <a:pPr marL="0" indent="0">
                <a:buNone/>
              </a:pPr>
              <a:r>
                <a:rPr lang="en-US" sz="900" dirty="0">
                  <a:solidFill>
                    <a:srgbClr val="8096B0"/>
                  </a:solidFill>
                  <a:latin typeface="Trebuchet MS" pitchFamily="34" charset="0"/>
                  <a:ea typeface="Trebuchet MS" pitchFamily="34" charset="-122"/>
                  <a:cs typeface="Trebuchet MS" pitchFamily="34" charset="-120"/>
                </a:rPr>
                <a:t>Who: Merchant Banker only   |   Best for: Multiple exit scenarios; startups near liquidity events</a:t>
              </a:r>
              <a:endParaRPr lang="en-US" sz="900" dirty="0"/>
            </a:p>
          </p:txBody>
        </p:sp>
        <p:sp>
          <p:nvSpPr>
            <p:cNvPr id="25" name="Text 23"/>
            <p:cNvSpPr/>
            <p:nvPr/>
          </p:nvSpPr>
          <p:spPr>
            <a:xfrm>
              <a:off x="1060704" y="2932596"/>
              <a:ext cx="7388352" cy="237744"/>
            </a:xfrm>
            <a:prstGeom prst="rect">
              <a:avLst/>
            </a:prstGeom>
            <a:noFill/>
            <a:ln/>
          </p:spPr>
          <p:txBody>
            <a:bodyPr wrap="square" lIns="0" tIns="0" rIns="0" bIns="0" rtlCol="0" anchor="ctr"/>
            <a:lstStyle/>
            <a:p>
              <a:pPr marL="0" indent="0">
                <a:buNone/>
              </a:pPr>
              <a:r>
                <a:rPr lang="en-US" sz="950" b="1" i="1" dirty="0">
                  <a:solidFill>
                    <a:srgbClr val="1B3A6B"/>
                  </a:solidFill>
                  <a:latin typeface="Trebuchet MS" pitchFamily="34" charset="0"/>
                  <a:ea typeface="Trebuchet MS" pitchFamily="34" charset="-122"/>
                  <a:cs typeface="Trebuchet MS" pitchFamily="34" charset="-120"/>
                </a:rPr>
                <a:t>Formula: FMV = Σ [Probability(i) × Exit Value(i) ÷ (1 + r)^t]</a:t>
              </a:r>
              <a:endParaRPr lang="en-US" sz="950" b="1" dirty="0"/>
            </a:p>
          </p:txBody>
        </p:sp>
        <p:sp>
          <p:nvSpPr>
            <p:cNvPr id="26" name="Text 24"/>
            <p:cNvSpPr/>
            <p:nvPr/>
          </p:nvSpPr>
          <p:spPr>
            <a:xfrm>
              <a:off x="914400" y="3291840"/>
              <a:ext cx="7534656" cy="292608"/>
            </a:xfrm>
            <a:prstGeom prst="rect">
              <a:avLst/>
            </a:prstGeom>
            <a:noFill/>
            <a:ln/>
          </p:spPr>
          <p:txBody>
            <a:bodyPr wrap="square" lIns="0" tIns="0" rIns="0" bIns="0" rtlCol="0" anchor="ctr"/>
            <a:lstStyle/>
            <a:p>
              <a:pPr marL="342900" indent="-342900">
                <a:buSzPct val="100000"/>
                <a:buChar char="•"/>
              </a:pPr>
              <a:r>
                <a:rPr lang="en-US" sz="900" dirty="0">
                  <a:solidFill>
                    <a:srgbClr val="1A2942"/>
                  </a:solidFill>
                  <a:latin typeface="Trebuchet MS" pitchFamily="34" charset="0"/>
                  <a:ea typeface="Trebuchet MS" pitchFamily="34" charset="-122"/>
                  <a:cs typeface="Trebuchet MS" pitchFamily="34" charset="-120"/>
                </a:rPr>
                <a:t>Define 3–5 exit scenarios (IPO, M&amp;A, distress, shutdown</a:t>
              </a:r>
              <a:r>
                <a:rPr lang="en-US" sz="950" dirty="0">
                  <a:solidFill>
                    <a:srgbClr val="1A2942"/>
                  </a:solidFill>
                  <a:latin typeface="Trebuchet MS" pitchFamily="34" charset="0"/>
                  <a:ea typeface="Trebuchet MS" pitchFamily="34" charset="-122"/>
                  <a:cs typeface="Trebuchet MS" pitchFamily="34" charset="-120"/>
                </a:rPr>
                <a:t>)</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Assign probabilities summing to 100%</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Discount each scenario's proceeds back to present value</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Globally used method; now India-recognised</a:t>
              </a:r>
              <a:endParaRPr lang="en-US" sz="950" dirty="0"/>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5" name="Group 34">
            <a:extLst>
              <a:ext uri="{FF2B5EF4-FFF2-40B4-BE49-F238E27FC236}">
                <a16:creationId xmlns:a16="http://schemas.microsoft.com/office/drawing/2014/main" id="{7E2D0B11-DC84-89F9-9FC2-90FFF32B52AB}"/>
              </a:ext>
            </a:extLst>
          </p:cNvPr>
          <p:cNvGrpSpPr/>
          <p:nvPr/>
        </p:nvGrpSpPr>
        <p:grpSpPr>
          <a:xfrm>
            <a:off x="196596" y="372907"/>
            <a:ext cx="8750808" cy="1449324"/>
            <a:chOff x="256032" y="3694176"/>
            <a:chExt cx="8750808" cy="1539976"/>
          </a:xfrm>
        </p:grpSpPr>
        <p:sp>
          <p:nvSpPr>
            <p:cNvPr id="29"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14</a:t>
              </a:r>
              <a:endParaRPr lang="en-US" sz="900" dirty="0"/>
            </a:p>
          </p:txBody>
        </p:sp>
        <p:sp>
          <p:nvSpPr>
            <p:cNvPr id="30" name="Shape 25"/>
            <p:cNvSpPr/>
            <p:nvPr/>
          </p:nvSpPr>
          <p:spPr>
            <a:xfrm>
              <a:off x="256032" y="3694176"/>
              <a:ext cx="8631936" cy="153997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dirty="0"/>
            </a:p>
          </p:txBody>
        </p:sp>
        <p:sp>
          <p:nvSpPr>
            <p:cNvPr id="31" name="Shape 26"/>
            <p:cNvSpPr/>
            <p:nvPr/>
          </p:nvSpPr>
          <p:spPr>
            <a:xfrm>
              <a:off x="310896" y="3986784"/>
              <a:ext cx="530352" cy="530352"/>
            </a:xfrm>
            <a:prstGeom prst="ellipse">
              <a:avLst/>
            </a:prstGeom>
            <a:solidFill>
              <a:srgbClr val="7C3AED"/>
            </a:solidFill>
            <a:ln w="12700">
              <a:solidFill>
                <a:srgbClr val="7C3AED"/>
              </a:solidFill>
              <a:prstDash val="solid"/>
            </a:ln>
          </p:spPr>
          <p:txBody>
            <a:bodyPr/>
            <a:lstStyle/>
            <a:p>
              <a:endParaRPr lang="en-IN"/>
            </a:p>
          </p:txBody>
        </p:sp>
        <p:sp>
          <p:nvSpPr>
            <p:cNvPr id="32" name="Text 27"/>
            <p:cNvSpPr/>
            <p:nvPr/>
          </p:nvSpPr>
          <p:spPr>
            <a:xfrm>
              <a:off x="310896" y="3986784"/>
              <a:ext cx="530352" cy="530352"/>
            </a:xfrm>
            <a:prstGeom prst="rect">
              <a:avLst/>
            </a:prstGeom>
            <a:noFill/>
            <a:ln/>
          </p:spPr>
          <p:txBody>
            <a:bodyPr wrap="square" lIns="0" tIns="0" rIns="0" bIns="0" rtlCol="0" anchor="ctr"/>
            <a:lstStyle/>
            <a:p>
              <a:pPr marL="0" indent="0" algn="ctr">
                <a:buNone/>
              </a:pPr>
              <a:r>
                <a:rPr lang="en-US" sz="1000" b="1" dirty="0">
                  <a:solidFill>
                    <a:srgbClr val="FFFFFF"/>
                  </a:solidFill>
                  <a:latin typeface="Trebuchet MS" pitchFamily="34" charset="0"/>
                  <a:ea typeface="Trebuchet MS" pitchFamily="34" charset="-122"/>
                  <a:cs typeface="Trebuchet MS" pitchFamily="34" charset="-120"/>
                </a:rPr>
                <a:t>M5</a:t>
              </a:r>
              <a:endParaRPr lang="en-US" sz="1000" dirty="0"/>
            </a:p>
          </p:txBody>
        </p:sp>
        <p:sp>
          <p:nvSpPr>
            <p:cNvPr id="33" name="Text 28"/>
            <p:cNvSpPr/>
            <p:nvPr/>
          </p:nvSpPr>
          <p:spPr>
            <a:xfrm>
              <a:off x="914400" y="3730752"/>
              <a:ext cx="4754880" cy="274320"/>
            </a:xfrm>
            <a:prstGeom prst="rect">
              <a:avLst/>
            </a:prstGeom>
            <a:noFill/>
            <a:ln/>
          </p:spPr>
          <p:txBody>
            <a:bodyPr wrap="square" lIns="0" tIns="0" rIns="0" bIns="0" rtlCol="0" anchor="ctr"/>
            <a:lstStyle/>
            <a:p>
              <a:pPr marL="0" indent="0">
                <a:buNone/>
              </a:pPr>
              <a:r>
                <a:rPr lang="en-US" sz="1300" b="1" dirty="0">
                  <a:solidFill>
                    <a:srgbClr val="7C3AED"/>
                  </a:solidFill>
                  <a:latin typeface="Trebuchet MS" pitchFamily="34" charset="0"/>
                  <a:ea typeface="Trebuchet MS" pitchFamily="34" charset="-122"/>
                  <a:cs typeface="Trebuchet MS" pitchFamily="34" charset="-120"/>
                </a:rPr>
                <a:t>Option Pricing Method (OPM)</a:t>
              </a:r>
              <a:endParaRPr lang="en-US" sz="1300" dirty="0"/>
            </a:p>
          </p:txBody>
        </p:sp>
        <p:sp>
          <p:nvSpPr>
            <p:cNvPr id="34" name="Text 29"/>
            <p:cNvSpPr/>
            <p:nvPr/>
          </p:nvSpPr>
          <p:spPr>
            <a:xfrm>
              <a:off x="914400" y="4005072"/>
              <a:ext cx="7534656" cy="219456"/>
            </a:xfrm>
            <a:prstGeom prst="rect">
              <a:avLst/>
            </a:prstGeom>
            <a:noFill/>
            <a:ln/>
          </p:spPr>
          <p:txBody>
            <a:bodyPr wrap="square" lIns="0" tIns="0" rIns="0" bIns="0" rtlCol="0" anchor="ctr"/>
            <a:lstStyle/>
            <a:p>
              <a:pPr marL="0" indent="0">
                <a:buNone/>
              </a:pPr>
              <a:r>
                <a:rPr lang="en-US" sz="900" dirty="0">
                  <a:solidFill>
                    <a:srgbClr val="8096B0"/>
                  </a:solidFill>
                  <a:latin typeface="Trebuchet MS" pitchFamily="34" charset="0"/>
                  <a:ea typeface="Trebuchet MS" pitchFamily="34" charset="-122"/>
                  <a:cs typeface="Trebuchet MS" pitchFamily="34" charset="-120"/>
                </a:rPr>
                <a:t>Who: Merchant Banker only   |   Best for: Complex capital structures: CCPS, warrants, anti-dilution</a:t>
              </a:r>
              <a:endParaRPr lang="en-US" sz="900" dirty="0"/>
            </a:p>
          </p:txBody>
        </p:sp>
        <p:sp>
          <p:nvSpPr>
            <p:cNvPr id="37" name="Text 31"/>
            <p:cNvSpPr/>
            <p:nvPr/>
          </p:nvSpPr>
          <p:spPr>
            <a:xfrm>
              <a:off x="987552" y="4261104"/>
              <a:ext cx="7388352" cy="237744"/>
            </a:xfrm>
            <a:prstGeom prst="rect">
              <a:avLst/>
            </a:prstGeom>
            <a:noFill/>
            <a:ln/>
          </p:spPr>
          <p:txBody>
            <a:bodyPr wrap="square" lIns="0" tIns="0" rIns="0" bIns="0" rtlCol="0" anchor="ctr"/>
            <a:lstStyle/>
            <a:p>
              <a:pPr marL="0" indent="0">
                <a:buNone/>
              </a:pPr>
              <a:r>
                <a:rPr lang="en-US" sz="950" b="1" i="1" dirty="0">
                  <a:solidFill>
                    <a:srgbClr val="1B3A6B"/>
                  </a:solidFill>
                  <a:latin typeface="Trebuchet MS" pitchFamily="34" charset="0"/>
                  <a:ea typeface="Trebuchet MS" pitchFamily="34" charset="-122"/>
                  <a:cs typeface="Trebuchet MS" pitchFamily="34" charset="-120"/>
                </a:rPr>
                <a:t>Formula: Equity Value modelled via Black-Scholes or Binomial model; each class = call option</a:t>
              </a:r>
              <a:endParaRPr lang="en-US" sz="950" b="1" dirty="0"/>
            </a:p>
          </p:txBody>
        </p:sp>
        <p:sp>
          <p:nvSpPr>
            <p:cNvPr id="38" name="Text 32"/>
            <p:cNvSpPr/>
            <p:nvPr/>
          </p:nvSpPr>
          <p:spPr>
            <a:xfrm>
              <a:off x="914400" y="4517136"/>
              <a:ext cx="7534656" cy="717016"/>
            </a:xfrm>
            <a:prstGeom prst="rect">
              <a:avLst/>
            </a:prstGeom>
            <a:noFill/>
            <a:ln/>
          </p:spPr>
          <p:txBody>
            <a:bodyPr wrap="square" lIns="0" tIns="0" rIns="0" bIns="0" rtlCol="0" anchor="ctr"/>
            <a:lstStyle/>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Inputs: Total equity value, Strike (preference), Volatility, Time to exit</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Accounts for liquidation preferences &amp; participation rights</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IPEV/ASC 820 aligned — familiar to global VC investors</a:t>
              </a:r>
              <a:endParaRPr lang="en-US" sz="950" dirty="0"/>
            </a:p>
            <a:p>
              <a:pPr marL="342900" indent="-342900">
                <a:buSzPct val="100000"/>
                <a:buChar char="•"/>
              </a:pPr>
              <a:r>
                <a:rPr lang="en-US" sz="950" dirty="0">
                  <a:solidFill>
                    <a:srgbClr val="1A2942"/>
                  </a:solidFill>
                  <a:latin typeface="Trebuchet MS" pitchFamily="34" charset="0"/>
                  <a:ea typeface="Trebuchet MS" pitchFamily="34" charset="-122"/>
                  <a:cs typeface="Trebuchet MS" pitchFamily="34" charset="-120"/>
                </a:rPr>
                <a:t>Ideal where cap table has multiple share classes</a:t>
              </a:r>
              <a:endParaRPr lang="en-US" sz="950" dirty="0"/>
            </a:p>
          </p:txBody>
        </p:sp>
      </p:grpSp>
      <p:sp>
        <p:nvSpPr>
          <p:cNvPr id="2" name="Text 5"/>
          <p:cNvSpPr/>
          <p:nvPr/>
        </p:nvSpPr>
        <p:spPr>
          <a:xfrm>
            <a:off x="102003" y="4770593"/>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grpSp>
        <p:nvGrpSpPr>
          <p:cNvPr id="3" name="Group 2">
            <a:extLst>
              <a:ext uri="{FF2B5EF4-FFF2-40B4-BE49-F238E27FC236}">
                <a16:creationId xmlns:a16="http://schemas.microsoft.com/office/drawing/2014/main" id="{51B10B5D-0828-EDCF-3DA2-AF1B66959A0B}"/>
              </a:ext>
            </a:extLst>
          </p:cNvPr>
          <p:cNvGrpSpPr/>
          <p:nvPr/>
        </p:nvGrpSpPr>
        <p:grpSpPr>
          <a:xfrm>
            <a:off x="196596" y="2114826"/>
            <a:ext cx="8631936" cy="1449324"/>
            <a:chOff x="256032" y="777240"/>
            <a:chExt cx="8631936" cy="1252728"/>
          </a:xfrm>
        </p:grpSpPr>
        <p:sp>
          <p:nvSpPr>
            <p:cNvPr id="4" name="Shape 7">
              <a:extLst>
                <a:ext uri="{FF2B5EF4-FFF2-40B4-BE49-F238E27FC236}">
                  <a16:creationId xmlns:a16="http://schemas.microsoft.com/office/drawing/2014/main" id="{04F06276-7B1B-45CD-2868-2BBEC8961320}"/>
                </a:ext>
              </a:extLst>
            </p:cNvPr>
            <p:cNvSpPr/>
            <p:nvPr/>
          </p:nvSpPr>
          <p:spPr>
            <a:xfrm>
              <a:off x="256032" y="786384"/>
              <a:ext cx="8631936" cy="1243584"/>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grpSp>
          <p:nvGrpSpPr>
            <p:cNvPr id="5" name="Group 4">
              <a:extLst>
                <a:ext uri="{FF2B5EF4-FFF2-40B4-BE49-F238E27FC236}">
                  <a16:creationId xmlns:a16="http://schemas.microsoft.com/office/drawing/2014/main" id="{6EF491C6-A278-F3DA-0D4C-0B98F6268369}"/>
                </a:ext>
              </a:extLst>
            </p:cNvPr>
            <p:cNvGrpSpPr/>
            <p:nvPr/>
          </p:nvGrpSpPr>
          <p:grpSpPr>
            <a:xfrm>
              <a:off x="256032" y="777240"/>
              <a:ext cx="8138160" cy="1152144"/>
              <a:chOff x="310896" y="841248"/>
              <a:chExt cx="8138160" cy="1152144"/>
            </a:xfrm>
          </p:grpSpPr>
          <p:sp>
            <p:nvSpPr>
              <p:cNvPr id="6" name="Shape 8">
                <a:extLst>
                  <a:ext uri="{FF2B5EF4-FFF2-40B4-BE49-F238E27FC236}">
                    <a16:creationId xmlns:a16="http://schemas.microsoft.com/office/drawing/2014/main" id="{23A34B19-5E1B-2194-2D59-12468F927ED7}"/>
                  </a:ext>
                </a:extLst>
              </p:cNvPr>
              <p:cNvSpPr/>
              <p:nvPr/>
            </p:nvSpPr>
            <p:spPr>
              <a:xfrm>
                <a:off x="310896" y="1115568"/>
                <a:ext cx="530352" cy="530352"/>
              </a:xfrm>
              <a:prstGeom prst="ellipse">
                <a:avLst/>
              </a:prstGeom>
              <a:solidFill>
                <a:srgbClr val="C9991A"/>
              </a:solidFill>
              <a:ln w="12700">
                <a:solidFill>
                  <a:srgbClr val="C9991A"/>
                </a:solidFill>
                <a:prstDash val="solid"/>
              </a:ln>
            </p:spPr>
            <p:txBody>
              <a:bodyPr/>
              <a:lstStyle/>
              <a:p>
                <a:endParaRPr lang="en-IN"/>
              </a:p>
            </p:txBody>
          </p:sp>
          <p:sp>
            <p:nvSpPr>
              <p:cNvPr id="7" name="Text 9">
                <a:extLst>
                  <a:ext uri="{FF2B5EF4-FFF2-40B4-BE49-F238E27FC236}">
                    <a16:creationId xmlns:a16="http://schemas.microsoft.com/office/drawing/2014/main" id="{650784E3-E135-8683-1DBA-66B40AFF1105}"/>
                  </a:ext>
                </a:extLst>
              </p:cNvPr>
              <p:cNvSpPr/>
              <p:nvPr/>
            </p:nvSpPr>
            <p:spPr>
              <a:xfrm>
                <a:off x="310896" y="1115568"/>
                <a:ext cx="530352" cy="530352"/>
              </a:xfrm>
              <a:prstGeom prst="rect">
                <a:avLst/>
              </a:prstGeom>
              <a:noFill/>
              <a:ln/>
            </p:spPr>
            <p:txBody>
              <a:bodyPr wrap="square" lIns="0" tIns="0" rIns="0" bIns="0" rtlCol="0" anchor="ctr"/>
              <a:lstStyle/>
              <a:p>
                <a:pPr marL="0" indent="0" algn="ctr">
                  <a:buNone/>
                </a:pPr>
                <a:r>
                  <a:rPr lang="en-US" sz="1000" b="1" dirty="0">
                    <a:solidFill>
                      <a:srgbClr val="FFFFFF"/>
                    </a:solidFill>
                    <a:latin typeface="Trebuchet MS" pitchFamily="34" charset="0"/>
                    <a:ea typeface="Trebuchet MS" pitchFamily="34" charset="-122"/>
                    <a:cs typeface="Trebuchet MS" pitchFamily="34" charset="-120"/>
                  </a:rPr>
                  <a:t>M6</a:t>
                </a:r>
                <a:endParaRPr lang="en-US" sz="1000" dirty="0"/>
              </a:p>
            </p:txBody>
          </p:sp>
          <p:sp>
            <p:nvSpPr>
              <p:cNvPr id="8" name="Text 10">
                <a:extLst>
                  <a:ext uri="{FF2B5EF4-FFF2-40B4-BE49-F238E27FC236}">
                    <a16:creationId xmlns:a16="http://schemas.microsoft.com/office/drawing/2014/main" id="{42A4119A-4169-7832-2C01-1EB378E3C13A}"/>
                  </a:ext>
                </a:extLst>
              </p:cNvPr>
              <p:cNvSpPr/>
              <p:nvPr/>
            </p:nvSpPr>
            <p:spPr>
              <a:xfrm>
                <a:off x="914400" y="841248"/>
                <a:ext cx="5029200" cy="292608"/>
              </a:xfrm>
              <a:prstGeom prst="rect">
                <a:avLst/>
              </a:prstGeom>
              <a:noFill/>
              <a:ln/>
            </p:spPr>
            <p:txBody>
              <a:bodyPr wrap="square" lIns="0" tIns="0" rIns="0" bIns="0" rtlCol="0" anchor="ctr"/>
              <a:lstStyle/>
              <a:p>
                <a:pPr marL="0" indent="0">
                  <a:buNone/>
                </a:pPr>
                <a:r>
                  <a:rPr lang="en-US" sz="1400" b="1" dirty="0">
                    <a:solidFill>
                      <a:srgbClr val="C9991A"/>
                    </a:solidFill>
                    <a:latin typeface="Trebuchet MS" pitchFamily="34" charset="0"/>
                    <a:ea typeface="Trebuchet MS" pitchFamily="34" charset="-122"/>
                    <a:cs typeface="Trebuchet MS" pitchFamily="34" charset="-120"/>
                  </a:rPr>
                  <a:t>Milestone Analysis Method</a:t>
                </a:r>
                <a:endParaRPr lang="en-US" sz="1400" dirty="0"/>
              </a:p>
            </p:txBody>
          </p:sp>
          <p:sp>
            <p:nvSpPr>
              <p:cNvPr id="9" name="Text 11">
                <a:extLst>
                  <a:ext uri="{FF2B5EF4-FFF2-40B4-BE49-F238E27FC236}">
                    <a16:creationId xmlns:a16="http://schemas.microsoft.com/office/drawing/2014/main" id="{505DEBF3-5739-9C60-D89F-B9F17BDE3A25}"/>
                  </a:ext>
                </a:extLst>
              </p:cNvPr>
              <p:cNvSpPr/>
              <p:nvPr/>
            </p:nvSpPr>
            <p:spPr>
              <a:xfrm>
                <a:off x="914400" y="1133856"/>
                <a:ext cx="7534656" cy="219456"/>
              </a:xfrm>
              <a:prstGeom prst="rect">
                <a:avLst/>
              </a:prstGeom>
              <a:noFill/>
              <a:ln/>
            </p:spPr>
            <p:txBody>
              <a:bodyPr wrap="square" lIns="0" tIns="0" rIns="0" bIns="0" rtlCol="0" anchor="ctr"/>
              <a:lstStyle/>
              <a:p>
                <a:pPr marL="0" indent="0">
                  <a:buNone/>
                </a:pPr>
                <a:r>
                  <a:rPr lang="en-US" sz="900" dirty="0">
                    <a:solidFill>
                      <a:srgbClr val="8096B0"/>
                    </a:solidFill>
                    <a:latin typeface="Trebuchet MS" pitchFamily="34" charset="0"/>
                    <a:ea typeface="Trebuchet MS" pitchFamily="34" charset="-122"/>
                    <a:cs typeface="Trebuchet MS" pitchFamily="34" charset="-120"/>
                  </a:rPr>
                  <a:t>Who: Merchant Banker only   |   Best for: Pre-revenue startups tracked by milestone achievement</a:t>
                </a:r>
                <a:endParaRPr lang="en-US" sz="900" dirty="0"/>
              </a:p>
            </p:txBody>
          </p:sp>
          <p:sp>
            <p:nvSpPr>
              <p:cNvPr id="11" name="Text 13">
                <a:extLst>
                  <a:ext uri="{FF2B5EF4-FFF2-40B4-BE49-F238E27FC236}">
                    <a16:creationId xmlns:a16="http://schemas.microsoft.com/office/drawing/2014/main" id="{994048BF-0920-D716-BE91-E4014339748E}"/>
                  </a:ext>
                </a:extLst>
              </p:cNvPr>
              <p:cNvSpPr/>
              <p:nvPr/>
            </p:nvSpPr>
            <p:spPr>
              <a:xfrm>
                <a:off x="987552" y="1289304"/>
                <a:ext cx="7388352" cy="256032"/>
              </a:xfrm>
              <a:prstGeom prst="rect">
                <a:avLst/>
              </a:prstGeom>
              <a:noFill/>
              <a:ln/>
            </p:spPr>
            <p:txBody>
              <a:bodyPr wrap="square" lIns="0" tIns="0" rIns="0" bIns="0" rtlCol="0" anchor="ctr"/>
              <a:lstStyle/>
              <a:p>
                <a:pPr marL="0" indent="0">
                  <a:buNone/>
                </a:pPr>
                <a:r>
                  <a:rPr lang="en-US" sz="950" b="1" i="1" dirty="0">
                    <a:solidFill>
                      <a:srgbClr val="1B3A6B"/>
                    </a:solidFill>
                    <a:latin typeface="Trebuchet MS" pitchFamily="34" charset="0"/>
                    <a:ea typeface="Trebuchet MS" pitchFamily="34" charset="-122"/>
                    <a:cs typeface="Trebuchet MS" pitchFamily="34" charset="-120"/>
                  </a:rPr>
                  <a:t>Formula: FMV = Risk-adjusted value at each milestone stage, blended by probability of achievement</a:t>
                </a:r>
                <a:endParaRPr lang="en-US" sz="950" b="1" dirty="0"/>
              </a:p>
            </p:txBody>
          </p:sp>
          <p:sp>
            <p:nvSpPr>
              <p:cNvPr id="12" name="Text 14">
                <a:extLst>
                  <a:ext uri="{FF2B5EF4-FFF2-40B4-BE49-F238E27FC236}">
                    <a16:creationId xmlns:a16="http://schemas.microsoft.com/office/drawing/2014/main" id="{3BF5BB6E-E6A9-64D2-9D70-38EBA293483C}"/>
                  </a:ext>
                </a:extLst>
              </p:cNvPr>
              <p:cNvSpPr/>
              <p:nvPr/>
            </p:nvSpPr>
            <p:spPr>
              <a:xfrm>
                <a:off x="914400" y="1664208"/>
                <a:ext cx="7534656" cy="329184"/>
              </a:xfrm>
              <a:prstGeom prst="rect">
                <a:avLst/>
              </a:prstGeom>
              <a:noFill/>
              <a:ln/>
            </p:spPr>
            <p:txBody>
              <a:bodyPr wrap="square" lIns="0" tIns="0" rIns="0" bIns="0" rtlCol="0" anchor="ctr"/>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Define key milestones: POC, product launch, first revenue, Series A</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Assign value at each milestone using comparable data</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Risk-adjust by probability of reaching each milestone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Common in biotech, deep-tech, SaaS pre-launch companies</a:t>
                </a:r>
                <a:endParaRPr lang="en-US" sz="1000" dirty="0"/>
              </a:p>
            </p:txBody>
          </p:sp>
        </p:grpSp>
      </p:grpSp>
    </p:spTree>
    <p:extLst>
      <p:ext uri="{BB962C8B-B14F-4D97-AF65-F5344CB8AC3E}">
        <p14:creationId xmlns:p14="http://schemas.microsoft.com/office/powerpoint/2010/main" val="1030269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5">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New Valuation Methods — Part 2 of 2</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4  |  Updated Rule 11UA</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15</a:t>
            </a:r>
            <a:endParaRPr lang="en-US" sz="900" dirty="0"/>
          </a:p>
        </p:txBody>
      </p:sp>
      <p:grpSp>
        <p:nvGrpSpPr>
          <p:cNvPr id="42" name="Group 41">
            <a:extLst>
              <a:ext uri="{FF2B5EF4-FFF2-40B4-BE49-F238E27FC236}">
                <a16:creationId xmlns:a16="http://schemas.microsoft.com/office/drawing/2014/main" id="{F5A70742-C35D-7377-3D08-832C155F716F}"/>
              </a:ext>
            </a:extLst>
          </p:cNvPr>
          <p:cNvGrpSpPr/>
          <p:nvPr/>
        </p:nvGrpSpPr>
        <p:grpSpPr>
          <a:xfrm>
            <a:off x="256032" y="777239"/>
            <a:ext cx="8631936" cy="1538011"/>
            <a:chOff x="256032" y="777240"/>
            <a:chExt cx="8631936" cy="1252728"/>
          </a:xfrm>
        </p:grpSpPr>
        <p:sp>
          <p:nvSpPr>
            <p:cNvPr id="9" name="Shape 7"/>
            <p:cNvSpPr/>
            <p:nvPr/>
          </p:nvSpPr>
          <p:spPr>
            <a:xfrm>
              <a:off x="256032" y="786384"/>
              <a:ext cx="8631936" cy="1243584"/>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grpSp>
          <p:nvGrpSpPr>
            <p:cNvPr id="39" name="Group 38">
              <a:extLst>
                <a:ext uri="{FF2B5EF4-FFF2-40B4-BE49-F238E27FC236}">
                  <a16:creationId xmlns:a16="http://schemas.microsoft.com/office/drawing/2014/main" id="{66A39ABA-8301-9D03-801E-763B2153D812}"/>
                </a:ext>
              </a:extLst>
            </p:cNvPr>
            <p:cNvGrpSpPr/>
            <p:nvPr/>
          </p:nvGrpSpPr>
          <p:grpSpPr>
            <a:xfrm>
              <a:off x="274320" y="777240"/>
              <a:ext cx="8119872" cy="1070427"/>
              <a:chOff x="329184" y="841248"/>
              <a:chExt cx="8119872" cy="1070427"/>
            </a:xfrm>
          </p:grpSpPr>
          <p:sp>
            <p:nvSpPr>
              <p:cNvPr id="10" name="Shape 8"/>
              <p:cNvSpPr/>
              <p:nvPr/>
            </p:nvSpPr>
            <p:spPr>
              <a:xfrm>
                <a:off x="329184" y="1115569"/>
                <a:ext cx="530352" cy="476178"/>
              </a:xfrm>
              <a:prstGeom prst="ellipse">
                <a:avLst/>
              </a:prstGeom>
              <a:solidFill>
                <a:srgbClr val="C9991A"/>
              </a:solidFill>
              <a:ln w="12700">
                <a:solidFill>
                  <a:srgbClr val="C9991A"/>
                </a:solidFill>
                <a:prstDash val="solid"/>
              </a:ln>
            </p:spPr>
            <p:txBody>
              <a:bodyPr/>
              <a:lstStyle/>
              <a:p>
                <a:endParaRPr lang="en-IN"/>
              </a:p>
            </p:txBody>
          </p:sp>
          <p:sp>
            <p:nvSpPr>
              <p:cNvPr id="11" name="Text 9"/>
              <p:cNvSpPr/>
              <p:nvPr/>
            </p:nvSpPr>
            <p:spPr>
              <a:xfrm>
                <a:off x="339344" y="1088136"/>
                <a:ext cx="530352" cy="530352"/>
              </a:xfrm>
              <a:prstGeom prst="rect">
                <a:avLst/>
              </a:prstGeom>
              <a:noFill/>
              <a:ln/>
            </p:spPr>
            <p:txBody>
              <a:bodyPr wrap="square" lIns="0" tIns="0" rIns="0" bIns="0" rtlCol="0" anchor="ctr"/>
              <a:lstStyle/>
              <a:p>
                <a:pPr marL="0" indent="0" algn="ctr">
                  <a:buNone/>
                </a:pPr>
                <a:r>
                  <a:rPr lang="en-US" sz="1000" b="1" dirty="0">
                    <a:solidFill>
                      <a:srgbClr val="FFFFFF"/>
                    </a:solidFill>
                    <a:latin typeface="Trebuchet MS" pitchFamily="34" charset="0"/>
                    <a:ea typeface="Trebuchet MS" pitchFamily="34" charset="-122"/>
                    <a:cs typeface="Trebuchet MS" pitchFamily="34" charset="-120"/>
                  </a:rPr>
                  <a:t>M6</a:t>
                </a:r>
                <a:endParaRPr lang="en-US" sz="1000" dirty="0"/>
              </a:p>
            </p:txBody>
          </p:sp>
          <p:sp>
            <p:nvSpPr>
              <p:cNvPr id="12" name="Text 10"/>
              <p:cNvSpPr/>
              <p:nvPr/>
            </p:nvSpPr>
            <p:spPr>
              <a:xfrm>
                <a:off x="914400" y="841248"/>
                <a:ext cx="5029200" cy="292608"/>
              </a:xfrm>
              <a:prstGeom prst="rect">
                <a:avLst/>
              </a:prstGeom>
              <a:noFill/>
              <a:ln/>
            </p:spPr>
            <p:txBody>
              <a:bodyPr wrap="square" lIns="0" tIns="0" rIns="0" bIns="0" rtlCol="0" anchor="ctr"/>
              <a:lstStyle/>
              <a:p>
                <a:pPr marL="0" indent="0">
                  <a:buNone/>
                </a:pPr>
                <a:r>
                  <a:rPr lang="en-US" sz="1400" b="1" dirty="0">
                    <a:solidFill>
                      <a:srgbClr val="C9991A"/>
                    </a:solidFill>
                    <a:latin typeface="Trebuchet MS" pitchFamily="34" charset="0"/>
                    <a:ea typeface="Trebuchet MS" pitchFamily="34" charset="-122"/>
                    <a:cs typeface="Trebuchet MS" pitchFamily="34" charset="-120"/>
                  </a:rPr>
                  <a:t>Milestone Analysis Method</a:t>
                </a:r>
                <a:endParaRPr lang="en-US" sz="1400" dirty="0"/>
              </a:p>
            </p:txBody>
          </p:sp>
          <p:sp>
            <p:nvSpPr>
              <p:cNvPr id="13" name="Text 11"/>
              <p:cNvSpPr/>
              <p:nvPr/>
            </p:nvSpPr>
            <p:spPr>
              <a:xfrm>
                <a:off x="914400" y="1133856"/>
                <a:ext cx="7534656" cy="219456"/>
              </a:xfrm>
              <a:prstGeom prst="rect">
                <a:avLst/>
              </a:prstGeom>
              <a:noFill/>
              <a:ln/>
            </p:spPr>
            <p:txBody>
              <a:bodyPr wrap="square" lIns="0" tIns="0" rIns="0" bIns="0" rtlCol="0" anchor="ctr"/>
              <a:lstStyle/>
              <a:p>
                <a:pPr marL="0" indent="0">
                  <a:buNone/>
                </a:pPr>
                <a:r>
                  <a:rPr lang="en-US" sz="900" dirty="0">
                    <a:solidFill>
                      <a:srgbClr val="8096B0"/>
                    </a:solidFill>
                    <a:latin typeface="Trebuchet MS" pitchFamily="34" charset="0"/>
                    <a:ea typeface="Trebuchet MS" pitchFamily="34" charset="-122"/>
                    <a:cs typeface="Trebuchet MS" pitchFamily="34" charset="-120"/>
                  </a:rPr>
                  <a:t>Who: Merchant Banker only   |   Best for: Pre-revenue startups tracked by milestone achievement</a:t>
                </a:r>
                <a:endParaRPr lang="en-US" sz="900" dirty="0"/>
              </a:p>
            </p:txBody>
          </p:sp>
          <p:sp>
            <p:nvSpPr>
              <p:cNvPr id="15" name="Text 13"/>
              <p:cNvSpPr/>
              <p:nvPr/>
            </p:nvSpPr>
            <p:spPr>
              <a:xfrm>
                <a:off x="987552" y="1289304"/>
                <a:ext cx="7388352" cy="256032"/>
              </a:xfrm>
              <a:prstGeom prst="rect">
                <a:avLst/>
              </a:prstGeom>
              <a:noFill/>
              <a:ln/>
            </p:spPr>
            <p:txBody>
              <a:bodyPr wrap="square" lIns="0" tIns="0" rIns="0" bIns="0" rtlCol="0" anchor="ctr"/>
              <a:lstStyle/>
              <a:p>
                <a:pPr marL="0" indent="0">
                  <a:buNone/>
                </a:pPr>
                <a:r>
                  <a:rPr lang="en-US" sz="950" b="1" i="1" dirty="0">
                    <a:solidFill>
                      <a:srgbClr val="1B3A6B"/>
                    </a:solidFill>
                    <a:latin typeface="Trebuchet MS" pitchFamily="34" charset="0"/>
                    <a:ea typeface="Trebuchet MS" pitchFamily="34" charset="-122"/>
                    <a:cs typeface="Trebuchet MS" pitchFamily="34" charset="-120"/>
                  </a:rPr>
                  <a:t>FMV = Risk-adjusted value at each milestone stage, blended by probability of achievement</a:t>
                </a:r>
                <a:endParaRPr lang="en-US" sz="950" b="1" dirty="0"/>
              </a:p>
            </p:txBody>
          </p:sp>
          <p:sp>
            <p:nvSpPr>
              <p:cNvPr id="16" name="Text 14"/>
              <p:cNvSpPr/>
              <p:nvPr/>
            </p:nvSpPr>
            <p:spPr>
              <a:xfrm>
                <a:off x="914400" y="1547952"/>
                <a:ext cx="7534656" cy="363723"/>
              </a:xfrm>
              <a:prstGeom prst="rect">
                <a:avLst/>
              </a:prstGeom>
              <a:noFill/>
              <a:ln/>
            </p:spPr>
            <p:txBody>
              <a:bodyPr wrap="square" lIns="0" tIns="0" rIns="0" bIns="0" rtlCol="0" anchor="ctr"/>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Define key milestones: POC, product launch, first revenue, Series A</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Assign value at each milestone using comparable data</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Risk-adjust by probability of reaching each milestone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Common in biotech, deep-tech, SaaS pre-launch companies</a:t>
                </a:r>
                <a:endParaRPr lang="en-US" sz="1000" dirty="0"/>
              </a:p>
            </p:txBody>
          </p:sp>
        </p:grpSp>
      </p:grpSp>
      <p:grpSp>
        <p:nvGrpSpPr>
          <p:cNvPr id="41" name="Group 40">
            <a:extLst>
              <a:ext uri="{FF2B5EF4-FFF2-40B4-BE49-F238E27FC236}">
                <a16:creationId xmlns:a16="http://schemas.microsoft.com/office/drawing/2014/main" id="{42FC4473-EC35-D471-6545-C81A55BF7156}"/>
              </a:ext>
            </a:extLst>
          </p:cNvPr>
          <p:cNvGrpSpPr/>
          <p:nvPr/>
        </p:nvGrpSpPr>
        <p:grpSpPr>
          <a:xfrm>
            <a:off x="276790" y="2466069"/>
            <a:ext cx="8631936" cy="1734102"/>
            <a:chOff x="219456" y="1785620"/>
            <a:chExt cx="8631936" cy="1991343"/>
          </a:xfrm>
        </p:grpSpPr>
        <p:sp>
          <p:nvSpPr>
            <p:cNvPr id="17" name="Shape 15"/>
            <p:cNvSpPr/>
            <p:nvPr/>
          </p:nvSpPr>
          <p:spPr>
            <a:xfrm>
              <a:off x="219456" y="1795351"/>
              <a:ext cx="8631936" cy="1981612"/>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dirty="0"/>
            </a:p>
          </p:txBody>
        </p:sp>
        <p:sp>
          <p:nvSpPr>
            <p:cNvPr id="20" name="Text 18"/>
            <p:cNvSpPr/>
            <p:nvPr/>
          </p:nvSpPr>
          <p:spPr>
            <a:xfrm>
              <a:off x="987552" y="1785620"/>
              <a:ext cx="5029200" cy="292608"/>
            </a:xfrm>
            <a:prstGeom prst="rect">
              <a:avLst/>
            </a:prstGeom>
            <a:noFill/>
            <a:ln/>
          </p:spPr>
          <p:txBody>
            <a:bodyPr wrap="square" lIns="0" tIns="0" rIns="0" bIns="0" rtlCol="0" anchor="ctr"/>
            <a:lstStyle/>
            <a:p>
              <a:pPr marL="0" indent="0">
                <a:buNone/>
              </a:pPr>
              <a:r>
                <a:rPr lang="en-US" sz="1400" b="1" dirty="0">
                  <a:solidFill>
                    <a:srgbClr val="E67E22"/>
                  </a:solidFill>
                  <a:latin typeface="Trebuchet MS" pitchFamily="34" charset="0"/>
                  <a:ea typeface="Trebuchet MS" pitchFamily="34" charset="-122"/>
                  <a:cs typeface="Trebuchet MS" pitchFamily="34" charset="-120"/>
                </a:rPr>
                <a:t>Replacement Cost Method (RCM)</a:t>
              </a:r>
              <a:endParaRPr lang="en-US" sz="1400" dirty="0"/>
            </a:p>
          </p:txBody>
        </p:sp>
      </p:grpSp>
      <p:grpSp>
        <p:nvGrpSpPr>
          <p:cNvPr id="40" name="Group 39">
            <a:extLst>
              <a:ext uri="{FF2B5EF4-FFF2-40B4-BE49-F238E27FC236}">
                <a16:creationId xmlns:a16="http://schemas.microsoft.com/office/drawing/2014/main" id="{0E528CB9-E823-53FE-A8B8-7655C0DF0410}"/>
              </a:ext>
            </a:extLst>
          </p:cNvPr>
          <p:cNvGrpSpPr/>
          <p:nvPr/>
        </p:nvGrpSpPr>
        <p:grpSpPr>
          <a:xfrm>
            <a:off x="219456" y="2676348"/>
            <a:ext cx="8284464" cy="1894688"/>
            <a:chOff x="361188" y="2057675"/>
            <a:chExt cx="8284464" cy="1894688"/>
          </a:xfrm>
        </p:grpSpPr>
        <p:sp>
          <p:nvSpPr>
            <p:cNvPr id="18" name="Shape 16"/>
            <p:cNvSpPr/>
            <p:nvPr/>
          </p:nvSpPr>
          <p:spPr>
            <a:xfrm>
              <a:off x="501209" y="2225468"/>
              <a:ext cx="530352" cy="530352"/>
            </a:xfrm>
            <a:prstGeom prst="ellipse">
              <a:avLst/>
            </a:prstGeom>
            <a:solidFill>
              <a:srgbClr val="E67E22"/>
            </a:solidFill>
            <a:ln w="12700">
              <a:solidFill>
                <a:srgbClr val="E67E22"/>
              </a:solidFill>
              <a:prstDash val="solid"/>
            </a:ln>
          </p:spPr>
          <p:txBody>
            <a:bodyPr/>
            <a:lstStyle/>
            <a:p>
              <a:endParaRPr lang="en-IN"/>
            </a:p>
          </p:txBody>
        </p:sp>
        <p:sp>
          <p:nvSpPr>
            <p:cNvPr id="19" name="Text 17"/>
            <p:cNvSpPr/>
            <p:nvPr/>
          </p:nvSpPr>
          <p:spPr>
            <a:xfrm>
              <a:off x="500818" y="2216994"/>
              <a:ext cx="530352" cy="530352"/>
            </a:xfrm>
            <a:prstGeom prst="rect">
              <a:avLst/>
            </a:prstGeom>
            <a:noFill/>
            <a:ln/>
          </p:spPr>
          <p:txBody>
            <a:bodyPr wrap="square" lIns="0" tIns="0" rIns="0" bIns="0" rtlCol="0" anchor="ctr"/>
            <a:lstStyle/>
            <a:p>
              <a:pPr marL="0" indent="0" algn="ctr">
                <a:buNone/>
              </a:pPr>
              <a:r>
                <a:rPr lang="en-US" sz="1000" b="1" dirty="0">
                  <a:solidFill>
                    <a:srgbClr val="FFFFFF"/>
                  </a:solidFill>
                  <a:latin typeface="Trebuchet MS" pitchFamily="34" charset="0"/>
                  <a:ea typeface="Trebuchet MS" pitchFamily="34" charset="-122"/>
                  <a:cs typeface="Trebuchet MS" pitchFamily="34" charset="-120"/>
                </a:rPr>
                <a:t>M7</a:t>
              </a:r>
              <a:endParaRPr lang="en-US" sz="1000" dirty="0"/>
            </a:p>
          </p:txBody>
        </p:sp>
        <p:sp>
          <p:nvSpPr>
            <p:cNvPr id="21" name="Text 19"/>
            <p:cNvSpPr/>
            <p:nvPr/>
          </p:nvSpPr>
          <p:spPr>
            <a:xfrm>
              <a:off x="1083564" y="2057675"/>
              <a:ext cx="7534656" cy="219456"/>
            </a:xfrm>
            <a:prstGeom prst="rect">
              <a:avLst/>
            </a:prstGeom>
            <a:noFill/>
            <a:ln/>
          </p:spPr>
          <p:txBody>
            <a:bodyPr wrap="square" lIns="0" tIns="0" rIns="0" bIns="0" rtlCol="0" anchor="ctr"/>
            <a:lstStyle/>
            <a:p>
              <a:pPr marL="0" indent="0">
                <a:buNone/>
              </a:pPr>
              <a:r>
                <a:rPr lang="en-US" sz="900" dirty="0">
                  <a:solidFill>
                    <a:srgbClr val="8096B0"/>
                  </a:solidFill>
                  <a:latin typeface="Trebuchet MS" pitchFamily="34" charset="0"/>
                  <a:ea typeface="Trebuchet MS" pitchFamily="34" charset="-122"/>
                  <a:cs typeface="Trebuchet MS" pitchFamily="34" charset="-120"/>
                </a:rPr>
                <a:t>Who: CA or Merchant Banker   |   Best for: Asset/IP-heavy startups; tech platform companies</a:t>
              </a:r>
              <a:endParaRPr lang="en-US" sz="900" dirty="0"/>
            </a:p>
          </p:txBody>
        </p:sp>
        <p:sp>
          <p:nvSpPr>
            <p:cNvPr id="22" name="Shape 20"/>
            <p:cNvSpPr/>
            <p:nvPr/>
          </p:nvSpPr>
          <p:spPr>
            <a:xfrm>
              <a:off x="650670" y="3663940"/>
              <a:ext cx="7534656" cy="256032"/>
            </a:xfrm>
            <a:prstGeom prst="rect">
              <a:avLst/>
            </a:prstGeom>
            <a:solidFill>
              <a:srgbClr val="EBF1F9"/>
            </a:solidFill>
            <a:ln w="12700">
              <a:solidFill>
                <a:srgbClr val="D9E3EF"/>
              </a:solidFill>
              <a:prstDash val="solid"/>
            </a:ln>
          </p:spPr>
          <p:txBody>
            <a:bodyPr/>
            <a:lstStyle/>
            <a:p>
              <a:endParaRPr lang="en-IN" dirty="0"/>
            </a:p>
          </p:txBody>
        </p:sp>
        <p:sp>
          <p:nvSpPr>
            <p:cNvPr id="23" name="Text 21"/>
            <p:cNvSpPr/>
            <p:nvPr/>
          </p:nvSpPr>
          <p:spPr>
            <a:xfrm>
              <a:off x="1156716" y="2272156"/>
              <a:ext cx="7388352" cy="256032"/>
            </a:xfrm>
            <a:prstGeom prst="rect">
              <a:avLst/>
            </a:prstGeom>
            <a:noFill/>
            <a:ln/>
          </p:spPr>
          <p:txBody>
            <a:bodyPr wrap="square" lIns="0" tIns="0" rIns="0" bIns="0" rtlCol="0" anchor="ctr"/>
            <a:lstStyle/>
            <a:p>
              <a:pPr marL="0" indent="0">
                <a:buNone/>
              </a:pPr>
              <a:r>
                <a:rPr lang="en-US" sz="950" b="1" i="1" dirty="0">
                  <a:solidFill>
                    <a:srgbClr val="1B3A6B"/>
                  </a:solidFill>
                  <a:latin typeface="Trebuchet MS" pitchFamily="34" charset="0"/>
                  <a:ea typeface="Trebuchet MS" pitchFamily="34" charset="-122"/>
                  <a:cs typeface="Trebuchet MS" pitchFamily="34" charset="-120"/>
                </a:rPr>
                <a:t>FMV = Cost to recreate all tangible and intangible assets at current market prices</a:t>
              </a:r>
              <a:endParaRPr lang="en-US" sz="950" b="1" dirty="0"/>
            </a:p>
          </p:txBody>
        </p:sp>
        <p:sp>
          <p:nvSpPr>
            <p:cNvPr id="24" name="Text 22"/>
            <p:cNvSpPr/>
            <p:nvPr/>
          </p:nvSpPr>
          <p:spPr>
            <a:xfrm>
              <a:off x="1031561" y="2729352"/>
              <a:ext cx="7534656" cy="329184"/>
            </a:xfrm>
            <a:prstGeom prst="rect">
              <a:avLst/>
            </a:prstGeom>
            <a:noFill/>
            <a:ln/>
          </p:spPr>
          <p:txBody>
            <a:bodyPr wrap="square" lIns="0" tIns="0" rIns="0" bIns="0" rtlCol="0" anchor="ctr"/>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What would it cost to build this business from scratch today?</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Includes: IP, tech stack, customer acquisition cost, team, brand</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Preferred where primary value lies in the platform/IP, not earnings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Avoids circularity issues in income-based approaches</a:t>
              </a:r>
              <a:endParaRPr lang="en-US" sz="1000" dirty="0"/>
            </a:p>
          </p:txBody>
        </p:sp>
        <p:sp>
          <p:nvSpPr>
            <p:cNvPr id="26" name="Text 24"/>
            <p:cNvSpPr/>
            <p:nvPr/>
          </p:nvSpPr>
          <p:spPr>
            <a:xfrm>
              <a:off x="361188" y="3550027"/>
              <a:ext cx="8284464" cy="402336"/>
            </a:xfrm>
            <a:prstGeom prst="rect">
              <a:avLst/>
            </a:prstGeom>
            <a:noFill/>
            <a:ln/>
          </p:spPr>
          <p:txBody>
            <a:bodyPr wrap="square" lIns="0" tIns="0" rIns="0" bIns="0" rtlCol="0" anchor="ctr"/>
            <a:lstStyle/>
            <a:p>
              <a:pPr marL="0" indent="0" algn="ctr">
                <a:buNone/>
              </a:pPr>
              <a:r>
                <a:rPr lang="en-US" sz="1000" b="1" dirty="0">
                  <a:solidFill>
                    <a:schemeClr val="accent1">
                      <a:lumMod val="50000"/>
                    </a:schemeClr>
                  </a:solidFill>
                  <a:latin typeface="Trebuchet MS" pitchFamily="34" charset="0"/>
                  <a:ea typeface="Trebuchet MS" pitchFamily="34" charset="-122"/>
                  <a:cs typeface="Trebuchet MS" pitchFamily="34" charset="-120"/>
                </a:rPr>
                <a:t>7 Methods Summary:  M1 NAV  |  M2 DCF  |  M3 CCM  |  M4 PWERM  |  M5 OPM  |  M6 Milestone  |  M7 Replacement Cost</a:t>
              </a:r>
              <a:endParaRPr lang="en-US" sz="1000" dirty="0">
                <a:solidFill>
                  <a:schemeClr val="accent1">
                    <a:lumMod val="50000"/>
                  </a:schemeClr>
                </a:solidFill>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7F9FC"/>
        </a:solidFill>
        <a:effectLst/>
      </p:bgPr>
    </p:bg>
    <p:spTree>
      <p:nvGrpSpPr>
        <p:cNvPr id="1" name="">
          <a:extLst>
            <a:ext uri="{FF2B5EF4-FFF2-40B4-BE49-F238E27FC236}">
              <a16:creationId xmlns:a16="http://schemas.microsoft.com/office/drawing/2014/main" id="{233A92C1-E2F6-5C7D-19F1-352FE738FA02}"/>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A173A285-A7EA-61BC-C757-FE90C40B15DF}"/>
              </a:ext>
            </a:extLst>
          </p:cNvPr>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a:extLst>
              <a:ext uri="{FF2B5EF4-FFF2-40B4-BE49-F238E27FC236}">
                <a16:creationId xmlns:a16="http://schemas.microsoft.com/office/drawing/2014/main" id="{CCAC870B-0F71-50BC-E6DE-5C9A31C3CE81}"/>
              </a:ext>
            </a:extLst>
          </p:cNvPr>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a:extLst>
              <a:ext uri="{FF2B5EF4-FFF2-40B4-BE49-F238E27FC236}">
                <a16:creationId xmlns:a16="http://schemas.microsoft.com/office/drawing/2014/main" id="{C29C9E6D-B08C-DDAA-8258-89E71BAA6AC7}"/>
              </a:ext>
            </a:extLst>
          </p:cNvPr>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New Valuation Methods — Part 2 of 2</a:t>
            </a:r>
            <a:endParaRPr lang="en-US" sz="2100" dirty="0"/>
          </a:p>
        </p:txBody>
      </p:sp>
      <p:sp>
        <p:nvSpPr>
          <p:cNvPr id="5" name="Text 3">
            <a:extLst>
              <a:ext uri="{FF2B5EF4-FFF2-40B4-BE49-F238E27FC236}">
                <a16:creationId xmlns:a16="http://schemas.microsoft.com/office/drawing/2014/main" id="{B39DD14D-0183-7920-3095-7ED202756B35}"/>
              </a:ext>
            </a:extLst>
          </p:cNvPr>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4  |  Updated Rule 11UA</a:t>
            </a:r>
            <a:endParaRPr lang="en-US" sz="900" dirty="0"/>
          </a:p>
        </p:txBody>
      </p:sp>
      <p:sp>
        <p:nvSpPr>
          <p:cNvPr id="6" name="Shape 4">
            <a:extLst>
              <a:ext uri="{FF2B5EF4-FFF2-40B4-BE49-F238E27FC236}">
                <a16:creationId xmlns:a16="http://schemas.microsoft.com/office/drawing/2014/main" id="{D0A11475-7521-E28F-F19B-6A7EB62E35F9}"/>
              </a:ext>
            </a:extLst>
          </p:cNvPr>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28" name="Text 5">
            <a:extLst>
              <a:ext uri="{FF2B5EF4-FFF2-40B4-BE49-F238E27FC236}">
                <a16:creationId xmlns:a16="http://schemas.microsoft.com/office/drawing/2014/main" id="{71B8618C-CB61-F78B-6F09-AB2A84201BBB}"/>
              </a:ext>
            </a:extLst>
          </p:cNvPr>
          <p:cNvSpPr/>
          <p:nvPr/>
        </p:nvSpPr>
        <p:spPr>
          <a:xfrm>
            <a:off x="91440" y="4409694"/>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29" name="Text 6">
            <a:extLst>
              <a:ext uri="{FF2B5EF4-FFF2-40B4-BE49-F238E27FC236}">
                <a16:creationId xmlns:a16="http://schemas.microsoft.com/office/drawing/2014/main" id="{8D00C596-938D-9D09-A1AF-B3FD2B76049D}"/>
              </a:ext>
            </a:extLst>
          </p:cNvPr>
          <p:cNvSpPr/>
          <p:nvPr/>
        </p:nvSpPr>
        <p:spPr>
          <a:xfrm>
            <a:off x="8339328" y="4409694"/>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15</a:t>
            </a:r>
            <a:endParaRPr lang="en-US" sz="900" dirty="0"/>
          </a:p>
        </p:txBody>
      </p:sp>
      <p:graphicFrame>
        <p:nvGraphicFramePr>
          <p:cNvPr id="33" name="Table 0">
            <a:extLst>
              <a:ext uri="{FF2B5EF4-FFF2-40B4-BE49-F238E27FC236}">
                <a16:creationId xmlns:a16="http://schemas.microsoft.com/office/drawing/2014/main" id="{FB7CE812-475D-A9FC-2377-2200FAE44385}"/>
              </a:ext>
            </a:extLst>
          </p:cNvPr>
          <p:cNvGraphicFramePr>
            <a:graphicFrameLocks noGrp="1"/>
          </p:cNvGraphicFramePr>
          <p:nvPr>
            <p:extLst>
              <p:ext uri="{D42A27DB-BD31-4B8C-83A1-F6EECF244321}">
                <p14:modId xmlns:p14="http://schemas.microsoft.com/office/powerpoint/2010/main" val="980816132"/>
              </p:ext>
            </p:extLst>
          </p:nvPr>
        </p:nvGraphicFramePr>
        <p:xfrm>
          <a:off x="256032" y="882396"/>
          <a:ext cx="8631936" cy="1897380"/>
        </p:xfrm>
        <a:graphic>
          <a:graphicData uri="http://schemas.openxmlformats.org/drawingml/2006/table">
            <a:tbl>
              <a:tblPr/>
              <a:tblGrid>
                <a:gridCol w="1463040">
                  <a:extLst>
                    <a:ext uri="{9D8B030D-6E8A-4147-A177-3AD203B41FA5}">
                      <a16:colId xmlns:a16="http://schemas.microsoft.com/office/drawing/2014/main" val="20000"/>
                    </a:ext>
                  </a:extLst>
                </a:gridCol>
                <a:gridCol w="2560320">
                  <a:extLst>
                    <a:ext uri="{9D8B030D-6E8A-4147-A177-3AD203B41FA5}">
                      <a16:colId xmlns:a16="http://schemas.microsoft.com/office/drawing/2014/main" val="20001"/>
                    </a:ext>
                  </a:extLst>
                </a:gridCol>
                <a:gridCol w="4608576">
                  <a:extLst>
                    <a:ext uri="{9D8B030D-6E8A-4147-A177-3AD203B41FA5}">
                      <a16:colId xmlns:a16="http://schemas.microsoft.com/office/drawing/2014/main" val="20002"/>
                    </a:ext>
                  </a:extLst>
                </a:gridCol>
              </a:tblGrid>
              <a:tr h="182880">
                <a:tc>
                  <a:txBody>
                    <a:bodyPr/>
                    <a:lstStyle/>
                    <a:p>
                      <a:pPr marL="0" indent="0" algn="ctr">
                        <a:buNone/>
                      </a:pPr>
                      <a:r>
                        <a:rPr lang="en-US" sz="1000" b="1" dirty="0">
                          <a:solidFill>
                            <a:srgbClr val="FFFFFF"/>
                          </a:solidFill>
                          <a:latin typeface="Trebuchet MS" pitchFamily="34" charset="0"/>
                          <a:ea typeface="Trebuchet MS" pitchFamily="34" charset="-122"/>
                          <a:cs typeface="Trebuchet MS" pitchFamily="34" charset="-120"/>
                        </a:rPr>
                        <a:t>Method</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1B3A6B"/>
                    </a:solidFill>
                  </a:tcPr>
                </a:tc>
                <a:tc>
                  <a:txBody>
                    <a:bodyPr/>
                    <a:lstStyle/>
                    <a:p>
                      <a:pPr marL="0" indent="0" algn="ctr">
                        <a:buNone/>
                      </a:pPr>
                      <a:r>
                        <a:rPr lang="en-US" sz="1000" b="1" dirty="0">
                          <a:solidFill>
                            <a:srgbClr val="FFFFFF"/>
                          </a:solidFill>
                          <a:latin typeface="Trebuchet MS" pitchFamily="34" charset="0"/>
                          <a:ea typeface="Trebuchet MS" pitchFamily="34" charset="-122"/>
                          <a:cs typeface="Trebuchet MS" pitchFamily="34" charset="-120"/>
                        </a:rPr>
                        <a:t>Eligible Valuer</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1B3A6B"/>
                    </a:solidFill>
                  </a:tcPr>
                </a:tc>
                <a:tc>
                  <a:txBody>
                    <a:bodyPr/>
                    <a:lstStyle/>
                    <a:p>
                      <a:pPr marL="0" indent="0" algn="ctr">
                        <a:buNone/>
                      </a:pPr>
                      <a:r>
                        <a:rPr lang="en-US" sz="1000" b="1" dirty="0">
                          <a:solidFill>
                            <a:srgbClr val="FFFFFF"/>
                          </a:solidFill>
                          <a:latin typeface="Trebuchet MS" pitchFamily="34" charset="0"/>
                          <a:ea typeface="Trebuchet MS" pitchFamily="34" charset="-122"/>
                          <a:cs typeface="Trebuchet MS" pitchFamily="34" charset="-120"/>
                        </a:rPr>
                        <a:t>Primary Use Case</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1B3A6B"/>
                    </a:solidFill>
                  </a:tcPr>
                </a:tc>
                <a:extLst>
                  <a:ext uri="{0D108BD9-81ED-4DB2-BD59-A6C34878D82A}">
                    <a16:rowId xmlns:a16="http://schemas.microsoft.com/office/drawing/2014/main" val="10000"/>
                  </a:ext>
                </a:extLst>
              </a:tr>
              <a:tr h="182880">
                <a:tc>
                  <a:txBody>
                    <a:bodyPr/>
                    <a:lstStyle/>
                    <a:p>
                      <a:pPr marL="0" indent="0" algn="ctr">
                        <a:buNone/>
                      </a:pPr>
                      <a:r>
                        <a:rPr lang="en-US" sz="950" dirty="0">
                          <a:solidFill>
                            <a:srgbClr val="1A2942"/>
                          </a:solidFill>
                          <a:latin typeface="Trebuchet MS" pitchFamily="34" charset="0"/>
                          <a:ea typeface="Trebuchet MS" pitchFamily="34" charset="-122"/>
                          <a:cs typeface="Trebuchet MS" pitchFamily="34" charset="-120"/>
                        </a:rPr>
                        <a:t>M1: NAV</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l">
                        <a:buNone/>
                      </a:pPr>
                      <a:r>
                        <a:rPr lang="en-US" sz="950" dirty="0">
                          <a:solidFill>
                            <a:srgbClr val="1A2942"/>
                          </a:solidFill>
                          <a:latin typeface="Trebuchet MS" pitchFamily="34" charset="0"/>
                          <a:ea typeface="Trebuchet MS" pitchFamily="34" charset="-122"/>
                          <a:cs typeface="Trebuchet MS" pitchFamily="34" charset="-120"/>
                        </a:rPr>
                        <a:t>Chartered Accountant</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l">
                        <a:buNone/>
                      </a:pPr>
                      <a:r>
                        <a:rPr lang="en-US" sz="950" dirty="0">
                          <a:solidFill>
                            <a:srgbClr val="1A2942"/>
                          </a:solidFill>
                          <a:latin typeface="Trebuchet MS" pitchFamily="34" charset="0"/>
                          <a:ea typeface="Trebuchet MS" pitchFamily="34" charset="-122"/>
                          <a:cs typeface="Trebuchet MS" pitchFamily="34" charset="-120"/>
                        </a:rPr>
                        <a:t>Asset-heavy / holding companies</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182880">
                <a:tc>
                  <a:txBody>
                    <a:bodyPr/>
                    <a:lstStyle/>
                    <a:p>
                      <a:pPr marL="0" indent="0" algn="ctr">
                        <a:buNone/>
                      </a:pPr>
                      <a:r>
                        <a:rPr lang="en-US" sz="950" dirty="0">
                          <a:solidFill>
                            <a:srgbClr val="1A2942"/>
                          </a:solidFill>
                          <a:latin typeface="Trebuchet MS" pitchFamily="34" charset="0"/>
                          <a:ea typeface="Trebuchet MS" pitchFamily="34" charset="-122"/>
                          <a:cs typeface="Trebuchet MS" pitchFamily="34" charset="-120"/>
                        </a:rPr>
                        <a:t>M2: DCF</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lgn="l">
                        <a:buNone/>
                      </a:pPr>
                      <a:r>
                        <a:rPr lang="en-US" sz="950" dirty="0">
                          <a:solidFill>
                            <a:srgbClr val="1A2942"/>
                          </a:solidFill>
                          <a:latin typeface="Trebuchet MS" pitchFamily="34" charset="0"/>
                          <a:ea typeface="Trebuchet MS" pitchFamily="34" charset="-122"/>
                          <a:cs typeface="Trebuchet MS" pitchFamily="34" charset="-120"/>
                        </a:rPr>
                        <a:t>Merchant Banker</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lgn="l">
                        <a:buNone/>
                      </a:pPr>
                      <a:r>
                        <a:rPr lang="en-US" sz="950" dirty="0">
                          <a:solidFill>
                            <a:srgbClr val="1A2942"/>
                          </a:solidFill>
                          <a:latin typeface="Trebuchet MS" pitchFamily="34" charset="0"/>
                          <a:ea typeface="Trebuchet MS" pitchFamily="34" charset="-122"/>
                          <a:cs typeface="Trebuchet MS" pitchFamily="34" charset="-120"/>
                        </a:rPr>
                        <a:t>High-growth companies with cash flow projections</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extLst>
                  <a:ext uri="{0D108BD9-81ED-4DB2-BD59-A6C34878D82A}">
                    <a16:rowId xmlns:a16="http://schemas.microsoft.com/office/drawing/2014/main" val="10002"/>
                  </a:ext>
                </a:extLst>
              </a:tr>
              <a:tr h="182880">
                <a:tc>
                  <a:txBody>
                    <a:bodyPr/>
                    <a:lstStyle/>
                    <a:p>
                      <a:pPr marL="0" indent="0" algn="ctr">
                        <a:buNone/>
                      </a:pPr>
                      <a:r>
                        <a:rPr lang="en-US" sz="950" dirty="0">
                          <a:solidFill>
                            <a:srgbClr val="1A2942"/>
                          </a:solidFill>
                          <a:latin typeface="Trebuchet MS" pitchFamily="34" charset="0"/>
                          <a:ea typeface="Trebuchet MS" pitchFamily="34" charset="-122"/>
                          <a:cs typeface="Trebuchet MS" pitchFamily="34" charset="-120"/>
                        </a:rPr>
                        <a:t>M3: CCM</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l">
                        <a:buNone/>
                      </a:pPr>
                      <a:r>
                        <a:rPr lang="en-US" sz="950" dirty="0">
                          <a:solidFill>
                            <a:srgbClr val="1A2942"/>
                          </a:solidFill>
                          <a:latin typeface="Trebuchet MS" pitchFamily="34" charset="0"/>
                          <a:ea typeface="Trebuchet MS" pitchFamily="34" charset="-122"/>
                          <a:cs typeface="Trebuchet MS" pitchFamily="34" charset="-120"/>
                        </a:rPr>
                        <a:t>CA or Merchant Banker</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l">
                        <a:buNone/>
                      </a:pPr>
                      <a:r>
                        <a:rPr lang="en-US" sz="950" dirty="0">
                          <a:solidFill>
                            <a:srgbClr val="1A2942"/>
                          </a:solidFill>
                          <a:latin typeface="Trebuchet MS" pitchFamily="34" charset="0"/>
                          <a:ea typeface="Trebuchet MS" pitchFamily="34" charset="-122"/>
                          <a:cs typeface="Trebuchet MS" pitchFamily="34" charset="-120"/>
                        </a:rPr>
                        <a:t>Companies with comparable listed peers</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182880">
                <a:tc>
                  <a:txBody>
                    <a:bodyPr/>
                    <a:lstStyle/>
                    <a:p>
                      <a:pPr marL="0" indent="0" algn="ctr">
                        <a:buNone/>
                      </a:pPr>
                      <a:r>
                        <a:rPr lang="en-US" sz="950" dirty="0">
                          <a:solidFill>
                            <a:srgbClr val="1A2942"/>
                          </a:solidFill>
                          <a:latin typeface="Trebuchet MS" pitchFamily="34" charset="0"/>
                          <a:ea typeface="Trebuchet MS" pitchFamily="34" charset="-122"/>
                          <a:cs typeface="Trebuchet MS" pitchFamily="34" charset="-120"/>
                        </a:rPr>
                        <a:t>M4: PWERM</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lgn="l">
                        <a:buNone/>
                      </a:pPr>
                      <a:r>
                        <a:rPr lang="en-US" sz="950" dirty="0">
                          <a:solidFill>
                            <a:srgbClr val="1A2942"/>
                          </a:solidFill>
                          <a:latin typeface="Trebuchet MS" pitchFamily="34" charset="0"/>
                          <a:ea typeface="Trebuchet MS" pitchFamily="34" charset="-122"/>
                          <a:cs typeface="Trebuchet MS" pitchFamily="34" charset="-120"/>
                        </a:rPr>
                        <a:t>Merchant Banker</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lgn="l">
                        <a:buNone/>
                      </a:pPr>
                      <a:r>
                        <a:rPr lang="en-US" sz="950" dirty="0">
                          <a:solidFill>
                            <a:srgbClr val="1A2942"/>
                          </a:solidFill>
                          <a:latin typeface="Trebuchet MS" pitchFamily="34" charset="0"/>
                          <a:ea typeface="Trebuchet MS" pitchFamily="34" charset="-122"/>
                          <a:cs typeface="Trebuchet MS" pitchFamily="34" charset="-120"/>
                        </a:rPr>
                        <a:t>Multiple exit scenarios / pre-IPO</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extLst>
                  <a:ext uri="{0D108BD9-81ED-4DB2-BD59-A6C34878D82A}">
                    <a16:rowId xmlns:a16="http://schemas.microsoft.com/office/drawing/2014/main" val="10004"/>
                  </a:ext>
                </a:extLst>
              </a:tr>
              <a:tr h="182880">
                <a:tc>
                  <a:txBody>
                    <a:bodyPr/>
                    <a:lstStyle/>
                    <a:p>
                      <a:pPr marL="0" indent="0" algn="ctr">
                        <a:buNone/>
                      </a:pPr>
                      <a:r>
                        <a:rPr lang="en-US" sz="950" dirty="0">
                          <a:solidFill>
                            <a:srgbClr val="1A2942"/>
                          </a:solidFill>
                          <a:latin typeface="Trebuchet MS" pitchFamily="34" charset="0"/>
                          <a:ea typeface="Trebuchet MS" pitchFamily="34" charset="-122"/>
                          <a:cs typeface="Trebuchet MS" pitchFamily="34" charset="-120"/>
                        </a:rPr>
                        <a:t>M5: OPM</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l">
                        <a:buNone/>
                      </a:pPr>
                      <a:r>
                        <a:rPr lang="en-US" sz="950" dirty="0">
                          <a:solidFill>
                            <a:srgbClr val="1A2942"/>
                          </a:solidFill>
                          <a:latin typeface="Trebuchet MS" pitchFamily="34" charset="0"/>
                          <a:ea typeface="Trebuchet MS" pitchFamily="34" charset="-122"/>
                          <a:cs typeface="Trebuchet MS" pitchFamily="34" charset="-120"/>
                        </a:rPr>
                        <a:t>Merchant Banker</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l">
                        <a:buNone/>
                      </a:pPr>
                      <a:r>
                        <a:rPr lang="en-US" sz="950" dirty="0">
                          <a:solidFill>
                            <a:srgbClr val="1A2942"/>
                          </a:solidFill>
                          <a:latin typeface="Trebuchet MS" pitchFamily="34" charset="0"/>
                          <a:ea typeface="Trebuchet MS" pitchFamily="34" charset="-122"/>
                          <a:cs typeface="Trebuchet MS" pitchFamily="34" charset="-120"/>
                        </a:rPr>
                        <a:t>Complex capital structures (CCPS, warrants)</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182880">
                <a:tc>
                  <a:txBody>
                    <a:bodyPr/>
                    <a:lstStyle/>
                    <a:p>
                      <a:pPr marL="0" indent="0" algn="ctr">
                        <a:buNone/>
                      </a:pPr>
                      <a:r>
                        <a:rPr lang="en-US" sz="950" dirty="0">
                          <a:solidFill>
                            <a:srgbClr val="1A2942"/>
                          </a:solidFill>
                          <a:latin typeface="Trebuchet MS" pitchFamily="34" charset="0"/>
                          <a:ea typeface="Trebuchet MS" pitchFamily="34" charset="-122"/>
                          <a:cs typeface="Trebuchet MS" pitchFamily="34" charset="-120"/>
                        </a:rPr>
                        <a:t>M6: Milestone</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lgn="l">
                        <a:buNone/>
                      </a:pPr>
                      <a:r>
                        <a:rPr lang="en-US" sz="950" dirty="0">
                          <a:solidFill>
                            <a:srgbClr val="1A2942"/>
                          </a:solidFill>
                          <a:latin typeface="Trebuchet MS" pitchFamily="34" charset="0"/>
                          <a:ea typeface="Trebuchet MS" pitchFamily="34" charset="-122"/>
                          <a:cs typeface="Trebuchet MS" pitchFamily="34" charset="-120"/>
                        </a:rPr>
                        <a:t>Merchant Banker</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lgn="l">
                        <a:buNone/>
                      </a:pPr>
                      <a:r>
                        <a:rPr lang="en-US" sz="950" dirty="0">
                          <a:solidFill>
                            <a:srgbClr val="1A2942"/>
                          </a:solidFill>
                          <a:latin typeface="Trebuchet MS" pitchFamily="34" charset="0"/>
                          <a:ea typeface="Trebuchet MS" pitchFamily="34" charset="-122"/>
                          <a:cs typeface="Trebuchet MS" pitchFamily="34" charset="-120"/>
                        </a:rPr>
                        <a:t>Pre-revenue, milestone-driven startups</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extLst>
                  <a:ext uri="{0D108BD9-81ED-4DB2-BD59-A6C34878D82A}">
                    <a16:rowId xmlns:a16="http://schemas.microsoft.com/office/drawing/2014/main" val="10006"/>
                  </a:ext>
                </a:extLst>
              </a:tr>
              <a:tr h="182880">
                <a:tc>
                  <a:txBody>
                    <a:bodyPr/>
                    <a:lstStyle/>
                    <a:p>
                      <a:pPr marL="0" indent="0" algn="ctr">
                        <a:buNone/>
                      </a:pPr>
                      <a:r>
                        <a:rPr lang="en-US" sz="950" dirty="0">
                          <a:solidFill>
                            <a:srgbClr val="1A2942"/>
                          </a:solidFill>
                          <a:latin typeface="Trebuchet MS" pitchFamily="34" charset="0"/>
                          <a:ea typeface="Trebuchet MS" pitchFamily="34" charset="-122"/>
                          <a:cs typeface="Trebuchet MS" pitchFamily="34" charset="-120"/>
                        </a:rPr>
                        <a:t>M7: RCM</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l">
                        <a:buNone/>
                      </a:pPr>
                      <a:r>
                        <a:rPr lang="en-US" sz="950" dirty="0">
                          <a:solidFill>
                            <a:srgbClr val="1A2942"/>
                          </a:solidFill>
                          <a:latin typeface="Trebuchet MS" pitchFamily="34" charset="0"/>
                          <a:ea typeface="Trebuchet MS" pitchFamily="34" charset="-122"/>
                          <a:cs typeface="Trebuchet MS" pitchFamily="34" charset="-120"/>
                        </a:rPr>
                        <a:t>CA or Merchant Banker</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l">
                        <a:buNone/>
                      </a:pPr>
                      <a:r>
                        <a:rPr lang="en-US" sz="950" dirty="0">
                          <a:solidFill>
                            <a:srgbClr val="1A2942"/>
                          </a:solidFill>
                          <a:latin typeface="Trebuchet MS" pitchFamily="34" charset="0"/>
                          <a:ea typeface="Trebuchet MS" pitchFamily="34" charset="-122"/>
                          <a:cs typeface="Trebuchet MS" pitchFamily="34" charset="-120"/>
                        </a:rPr>
                        <a:t>IP-heavy / asset-intensive startups</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0131329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6">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Treatment of Non-Resident Investments</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4  |  Updated Rule 11UA</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16</a:t>
            </a:r>
            <a:endParaRPr lang="en-US" sz="900" dirty="0"/>
          </a:p>
        </p:txBody>
      </p:sp>
      <p:sp>
        <p:nvSpPr>
          <p:cNvPr id="9" name="Shape 7"/>
          <p:cNvSpPr/>
          <p:nvPr/>
        </p:nvSpPr>
        <p:spPr>
          <a:xfrm>
            <a:off x="256032" y="786384"/>
            <a:ext cx="8631936" cy="548640"/>
          </a:xfrm>
          <a:prstGeom prst="rect">
            <a:avLst/>
          </a:prstGeom>
          <a:solidFill>
            <a:srgbClr val="1B3A6B"/>
          </a:solidFill>
          <a:ln w="12700">
            <a:solidFill>
              <a:srgbClr val="1B3A6B"/>
            </a:solidFill>
            <a:prstDash val="solid"/>
          </a:ln>
        </p:spPr>
        <p:txBody>
          <a:bodyPr/>
          <a:lstStyle/>
          <a:p>
            <a:endParaRPr lang="en-IN"/>
          </a:p>
        </p:txBody>
      </p:sp>
      <p:sp>
        <p:nvSpPr>
          <p:cNvPr id="10" name="Text 8"/>
          <p:cNvSpPr/>
          <p:nvPr/>
        </p:nvSpPr>
        <p:spPr>
          <a:xfrm>
            <a:off x="420624" y="786384"/>
            <a:ext cx="8284464" cy="548640"/>
          </a:xfrm>
          <a:prstGeom prst="rect">
            <a:avLst/>
          </a:prstGeom>
          <a:noFill/>
          <a:ln/>
        </p:spPr>
        <p:txBody>
          <a:bodyPr wrap="square" lIns="0" tIns="0" rIns="0" bIns="0" rtlCol="0" anchor="ctr"/>
          <a:lstStyle/>
          <a:p>
            <a:pPr marL="0" indent="0">
              <a:buNone/>
            </a:pPr>
            <a:r>
              <a:rPr lang="en-US" sz="1050" i="1" dirty="0">
                <a:solidFill>
                  <a:srgbClr val="FFFFFF"/>
                </a:solidFill>
                <a:latin typeface="Trebuchet MS" pitchFamily="34" charset="0"/>
                <a:ea typeface="Trebuchet MS" pitchFamily="34" charset="-122"/>
                <a:cs typeface="Trebuchet MS" pitchFamily="34" charset="-120"/>
              </a:rPr>
              <a:t>Pre-2023: NR investors got no special treatment. Post-FA 2023: FMV substantiated by notified entity's valuation report = accepted evidence — eliminating the parallel compliance burden.</a:t>
            </a:r>
            <a:endParaRPr lang="en-US" sz="1050" dirty="0"/>
          </a:p>
        </p:txBody>
      </p:sp>
      <p:sp>
        <p:nvSpPr>
          <p:cNvPr id="11" name="Shape 9"/>
          <p:cNvSpPr/>
          <p:nvPr/>
        </p:nvSpPr>
        <p:spPr>
          <a:xfrm>
            <a:off x="256032" y="1426464"/>
            <a:ext cx="4169664" cy="1627632"/>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2" name="Shape 10"/>
          <p:cNvSpPr/>
          <p:nvPr/>
        </p:nvSpPr>
        <p:spPr>
          <a:xfrm>
            <a:off x="256032" y="1426464"/>
            <a:ext cx="50292" cy="1627632"/>
          </a:xfrm>
          <a:prstGeom prst="rect">
            <a:avLst/>
          </a:prstGeom>
          <a:solidFill>
            <a:srgbClr val="2B6CB0"/>
          </a:solidFill>
          <a:ln w="12700">
            <a:solidFill>
              <a:srgbClr val="2B6CB0"/>
            </a:solidFill>
            <a:prstDash val="solid"/>
          </a:ln>
        </p:spPr>
        <p:txBody>
          <a:bodyPr/>
          <a:lstStyle/>
          <a:p>
            <a:endParaRPr lang="en-IN"/>
          </a:p>
        </p:txBody>
      </p:sp>
      <p:sp>
        <p:nvSpPr>
          <p:cNvPr id="13" name="Text 11"/>
          <p:cNvSpPr/>
          <p:nvPr/>
        </p:nvSpPr>
        <p:spPr>
          <a:xfrm>
            <a:off x="384048" y="1481328"/>
            <a:ext cx="3968496" cy="256032"/>
          </a:xfrm>
          <a:prstGeom prst="rect">
            <a:avLst/>
          </a:prstGeom>
          <a:noFill/>
          <a:ln/>
        </p:spPr>
        <p:txBody>
          <a:bodyPr wrap="square" lIns="0" tIns="0" rIns="0" bIns="0" rtlCol="0" anchor="ctr"/>
          <a:lstStyle/>
          <a:p>
            <a:pPr marL="0" indent="0">
              <a:buNone/>
            </a:pPr>
            <a:r>
              <a:rPr lang="en-US" sz="1150" b="1" dirty="0">
                <a:solidFill>
                  <a:srgbClr val="2B6CB0"/>
                </a:solidFill>
                <a:latin typeface="Trebuchet MS" pitchFamily="34" charset="0"/>
                <a:ea typeface="Trebuchet MS" pitchFamily="34" charset="-122"/>
                <a:cs typeface="Trebuchet MS" pitchFamily="34" charset="-120"/>
              </a:rPr>
              <a:t>Notified Investor Categories</a:t>
            </a:r>
            <a:endParaRPr lang="en-US" sz="1150" dirty="0"/>
          </a:p>
        </p:txBody>
      </p:sp>
      <p:sp>
        <p:nvSpPr>
          <p:cNvPr id="14" name="Text 12"/>
          <p:cNvSpPr/>
          <p:nvPr/>
        </p:nvSpPr>
        <p:spPr>
          <a:xfrm>
            <a:off x="384048" y="1773936"/>
            <a:ext cx="3968496" cy="1207008"/>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Sovereign Wealth Funds (SWFs) — notified by CBDT</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Pension Funds — notified by CBDT</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Category I FPIs (SEBI-registered entities)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Endowment funds of universities (notified)</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Other CBDT-notified NR entities / countries</a:t>
            </a:r>
            <a:endParaRPr lang="en-US" sz="1000" dirty="0"/>
          </a:p>
        </p:txBody>
      </p:sp>
      <p:sp>
        <p:nvSpPr>
          <p:cNvPr id="15" name="Shape 13"/>
          <p:cNvSpPr/>
          <p:nvPr/>
        </p:nvSpPr>
        <p:spPr>
          <a:xfrm>
            <a:off x="4718304" y="1426464"/>
            <a:ext cx="4169664" cy="1627632"/>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6" name="Shape 14"/>
          <p:cNvSpPr/>
          <p:nvPr/>
        </p:nvSpPr>
        <p:spPr>
          <a:xfrm>
            <a:off x="4718304" y="1426464"/>
            <a:ext cx="50292" cy="1627632"/>
          </a:xfrm>
          <a:prstGeom prst="rect">
            <a:avLst/>
          </a:prstGeom>
          <a:solidFill>
            <a:srgbClr val="2C9B8B"/>
          </a:solidFill>
          <a:ln w="12700">
            <a:solidFill>
              <a:srgbClr val="2C9B8B"/>
            </a:solidFill>
            <a:prstDash val="solid"/>
          </a:ln>
        </p:spPr>
        <p:txBody>
          <a:bodyPr/>
          <a:lstStyle/>
          <a:p>
            <a:endParaRPr lang="en-IN"/>
          </a:p>
        </p:txBody>
      </p:sp>
      <p:sp>
        <p:nvSpPr>
          <p:cNvPr id="17" name="Text 15"/>
          <p:cNvSpPr/>
          <p:nvPr/>
        </p:nvSpPr>
        <p:spPr>
          <a:xfrm>
            <a:off x="4846320" y="1481328"/>
            <a:ext cx="3968496" cy="256032"/>
          </a:xfrm>
          <a:prstGeom prst="rect">
            <a:avLst/>
          </a:prstGeom>
          <a:noFill/>
          <a:ln/>
        </p:spPr>
        <p:txBody>
          <a:bodyPr wrap="square" lIns="0" tIns="0" rIns="0" bIns="0" rtlCol="0" anchor="ctr"/>
          <a:lstStyle/>
          <a:p>
            <a:pPr marL="0" indent="0">
              <a:buNone/>
            </a:pPr>
            <a:r>
              <a:rPr lang="en-US" sz="1150" b="1" dirty="0">
                <a:solidFill>
                  <a:srgbClr val="2C9B8B"/>
                </a:solidFill>
                <a:latin typeface="Trebuchet MS" pitchFamily="34" charset="0"/>
                <a:ea typeface="Trebuchet MS" pitchFamily="34" charset="-122"/>
                <a:cs typeface="Trebuchet MS" pitchFamily="34" charset="-120"/>
              </a:rPr>
              <a:t>Valuation Recognition Framework</a:t>
            </a:r>
            <a:endParaRPr lang="en-US" sz="1150" dirty="0"/>
          </a:p>
        </p:txBody>
      </p:sp>
      <p:sp>
        <p:nvSpPr>
          <p:cNvPr id="18" name="Text 16"/>
          <p:cNvSpPr/>
          <p:nvPr/>
        </p:nvSpPr>
        <p:spPr>
          <a:xfrm>
            <a:off x="4846320" y="1773936"/>
            <a:ext cx="3968496" cy="1207008"/>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Valuation report by notified entity = sufficient FMV proof</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Indian company NOT required to obtain separate Rule 11UA report</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Price agreed between NR investor &amp; company = deemed FMV</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CBDT may expand eligible categories via fresh notifications</a:t>
            </a:r>
            <a:endParaRPr lang="en-US" sz="1000" dirty="0"/>
          </a:p>
        </p:txBody>
      </p:sp>
      <p:sp>
        <p:nvSpPr>
          <p:cNvPr id="19" name="Shape 17"/>
          <p:cNvSpPr/>
          <p:nvPr/>
        </p:nvSpPr>
        <p:spPr>
          <a:xfrm>
            <a:off x="256032" y="3145536"/>
            <a:ext cx="4169664" cy="159105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0" name="Shape 18"/>
          <p:cNvSpPr/>
          <p:nvPr/>
        </p:nvSpPr>
        <p:spPr>
          <a:xfrm>
            <a:off x="256032" y="3145536"/>
            <a:ext cx="50292" cy="1591056"/>
          </a:xfrm>
          <a:prstGeom prst="rect">
            <a:avLst/>
          </a:prstGeom>
          <a:solidFill>
            <a:srgbClr val="1B3A6B"/>
          </a:solidFill>
          <a:ln w="12700">
            <a:solidFill>
              <a:srgbClr val="1B3A6B"/>
            </a:solidFill>
            <a:prstDash val="solid"/>
          </a:ln>
        </p:spPr>
        <p:txBody>
          <a:bodyPr/>
          <a:lstStyle/>
          <a:p>
            <a:endParaRPr lang="en-IN"/>
          </a:p>
        </p:txBody>
      </p:sp>
      <p:sp>
        <p:nvSpPr>
          <p:cNvPr id="21" name="Text 19"/>
          <p:cNvSpPr/>
          <p:nvPr/>
        </p:nvSpPr>
        <p:spPr>
          <a:xfrm>
            <a:off x="384048" y="3200400"/>
            <a:ext cx="3968496" cy="256032"/>
          </a:xfrm>
          <a:prstGeom prst="rect">
            <a:avLst/>
          </a:prstGeom>
          <a:noFill/>
          <a:ln/>
        </p:spPr>
        <p:txBody>
          <a:bodyPr wrap="square" lIns="0" tIns="0" rIns="0" bIns="0" rtlCol="0" anchor="ctr"/>
          <a:lstStyle/>
          <a:p>
            <a:pPr marL="0" indent="0">
              <a:buNone/>
            </a:pPr>
            <a:r>
              <a:rPr lang="en-US" sz="1150" b="1" dirty="0">
                <a:solidFill>
                  <a:srgbClr val="1B3A6B"/>
                </a:solidFill>
                <a:latin typeface="Trebuchet MS" pitchFamily="34" charset="0"/>
                <a:ea typeface="Trebuchet MS" pitchFamily="34" charset="-122"/>
                <a:cs typeface="Trebuchet MS" pitchFamily="34" charset="-120"/>
              </a:rPr>
              <a:t>Key Conditions</a:t>
            </a:r>
            <a:endParaRPr lang="en-US" sz="1150" dirty="0"/>
          </a:p>
        </p:txBody>
      </p:sp>
      <p:sp>
        <p:nvSpPr>
          <p:cNvPr id="22" name="Text 20"/>
          <p:cNvSpPr/>
          <p:nvPr/>
        </p:nvSpPr>
        <p:spPr>
          <a:xfrm>
            <a:off x="384048" y="3493008"/>
            <a:ext cx="3968496" cy="1170432"/>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NR investor must belong to notified category</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Valuation done within 90 days prior to share issuance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Report in English, signed by a recognised valuer</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Consideration within ±10% of FMV (safe harbour)</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FEMA pricing conditions separately satisfied</a:t>
            </a:r>
            <a:endParaRPr lang="en-US" sz="1000" dirty="0"/>
          </a:p>
        </p:txBody>
      </p:sp>
      <p:sp>
        <p:nvSpPr>
          <p:cNvPr id="23" name="Shape 21"/>
          <p:cNvSpPr/>
          <p:nvPr/>
        </p:nvSpPr>
        <p:spPr>
          <a:xfrm>
            <a:off x="4718304" y="3145536"/>
            <a:ext cx="4169664" cy="159105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4" name="Shape 22"/>
          <p:cNvSpPr/>
          <p:nvPr/>
        </p:nvSpPr>
        <p:spPr>
          <a:xfrm>
            <a:off x="4718304" y="3145536"/>
            <a:ext cx="50292" cy="1591056"/>
          </a:xfrm>
          <a:prstGeom prst="rect">
            <a:avLst/>
          </a:prstGeom>
          <a:solidFill>
            <a:srgbClr val="C9991A"/>
          </a:solidFill>
          <a:ln w="12700">
            <a:solidFill>
              <a:srgbClr val="C9991A"/>
            </a:solidFill>
            <a:prstDash val="solid"/>
          </a:ln>
        </p:spPr>
        <p:txBody>
          <a:bodyPr/>
          <a:lstStyle/>
          <a:p>
            <a:endParaRPr lang="en-IN"/>
          </a:p>
        </p:txBody>
      </p:sp>
      <p:sp>
        <p:nvSpPr>
          <p:cNvPr id="25" name="Text 23"/>
          <p:cNvSpPr/>
          <p:nvPr/>
        </p:nvSpPr>
        <p:spPr>
          <a:xfrm>
            <a:off x="4846320" y="3200400"/>
            <a:ext cx="3968496" cy="256032"/>
          </a:xfrm>
          <a:prstGeom prst="rect">
            <a:avLst/>
          </a:prstGeom>
          <a:noFill/>
          <a:ln/>
        </p:spPr>
        <p:txBody>
          <a:bodyPr wrap="square" lIns="0" tIns="0" rIns="0" bIns="0" rtlCol="0" anchor="ctr"/>
          <a:lstStyle/>
          <a:p>
            <a:pPr marL="0" indent="0">
              <a:buNone/>
            </a:pPr>
            <a:r>
              <a:rPr lang="en-US" sz="1150" b="1" dirty="0">
                <a:solidFill>
                  <a:srgbClr val="C9991A"/>
                </a:solidFill>
                <a:latin typeface="Trebuchet MS" pitchFamily="34" charset="0"/>
                <a:ea typeface="Trebuchet MS" pitchFamily="34" charset="-122"/>
                <a:cs typeface="Trebuchet MS" pitchFamily="34" charset="-120"/>
              </a:rPr>
              <a:t>CA's Practical Advisory Points</a:t>
            </a:r>
            <a:endParaRPr lang="en-US" sz="1150" dirty="0"/>
          </a:p>
        </p:txBody>
      </p:sp>
      <p:sp>
        <p:nvSpPr>
          <p:cNvPr id="26" name="Text 24"/>
          <p:cNvSpPr/>
          <p:nvPr/>
        </p:nvSpPr>
        <p:spPr>
          <a:xfrm>
            <a:off x="4846320" y="3493008"/>
            <a:ext cx="3968496" cy="1170432"/>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Maintain two files: IT file (Rule 11UA) + FEMA file (FMV)</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Ensure FMV under FEMA and IT are consistent — divergence = red flag</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Document notified investor status at date of investment</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Embed valuation representation in CSPA / SHA</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Retain report for minimum 8 years (limitation period)</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About the Session</a:t>
            </a:r>
            <a:endParaRPr lang="en-US" sz="21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2</a:t>
            </a:r>
            <a:endParaRPr lang="en-US" sz="900" dirty="0"/>
          </a:p>
        </p:txBody>
      </p:sp>
      <p:sp>
        <p:nvSpPr>
          <p:cNvPr id="9" name="Shape 7"/>
          <p:cNvSpPr/>
          <p:nvPr/>
        </p:nvSpPr>
        <p:spPr>
          <a:xfrm>
            <a:off x="256032" y="822960"/>
            <a:ext cx="4206240" cy="3913632"/>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dirty="0"/>
          </a:p>
        </p:txBody>
      </p:sp>
      <p:sp>
        <p:nvSpPr>
          <p:cNvPr id="10" name="Shape 8"/>
          <p:cNvSpPr/>
          <p:nvPr/>
        </p:nvSpPr>
        <p:spPr>
          <a:xfrm>
            <a:off x="256032" y="822960"/>
            <a:ext cx="4206240" cy="420624"/>
          </a:xfrm>
          <a:prstGeom prst="rect">
            <a:avLst/>
          </a:prstGeom>
          <a:solidFill>
            <a:srgbClr val="2B6CB0"/>
          </a:solidFill>
          <a:ln w="12700">
            <a:solidFill>
              <a:srgbClr val="2B6CB0"/>
            </a:solidFill>
            <a:prstDash val="solid"/>
          </a:ln>
        </p:spPr>
        <p:txBody>
          <a:bodyPr/>
          <a:lstStyle/>
          <a:p>
            <a:endParaRPr lang="en-IN"/>
          </a:p>
        </p:txBody>
      </p:sp>
      <p:sp>
        <p:nvSpPr>
          <p:cNvPr id="11" name="Text 9"/>
          <p:cNvSpPr/>
          <p:nvPr/>
        </p:nvSpPr>
        <p:spPr>
          <a:xfrm>
            <a:off x="365760" y="822960"/>
            <a:ext cx="3986784" cy="420624"/>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What You Will Learn</a:t>
            </a:r>
            <a:endParaRPr lang="en-US" sz="1300" dirty="0"/>
          </a:p>
        </p:txBody>
      </p:sp>
      <p:pic>
        <p:nvPicPr>
          <p:cNvPr id="12" name="Image 0" descr="preencoded.png"/>
          <p:cNvPicPr>
            <a:picLocks noChangeAspect="1"/>
          </p:cNvPicPr>
          <p:nvPr/>
        </p:nvPicPr>
        <p:blipFill>
          <a:blip r:embed="rId3"/>
          <a:stretch>
            <a:fillRect/>
          </a:stretch>
        </p:blipFill>
        <p:spPr>
          <a:xfrm>
            <a:off x="365760" y="1389888"/>
            <a:ext cx="201168" cy="201168"/>
          </a:xfrm>
          <a:prstGeom prst="rect">
            <a:avLst/>
          </a:prstGeom>
        </p:spPr>
      </p:pic>
      <p:sp>
        <p:nvSpPr>
          <p:cNvPr id="13" name="Text 10"/>
          <p:cNvSpPr/>
          <p:nvPr/>
        </p:nvSpPr>
        <p:spPr>
          <a:xfrm>
            <a:off x="621792" y="1335024"/>
            <a:ext cx="3749040" cy="347472"/>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Why valuation matters in Indian tax law</a:t>
            </a:r>
            <a:endParaRPr lang="en-US" sz="1050" dirty="0"/>
          </a:p>
        </p:txBody>
      </p:sp>
      <p:pic>
        <p:nvPicPr>
          <p:cNvPr id="14" name="Image 1" descr="preencoded.png"/>
          <p:cNvPicPr>
            <a:picLocks noChangeAspect="1"/>
          </p:cNvPicPr>
          <p:nvPr/>
        </p:nvPicPr>
        <p:blipFill>
          <a:blip r:embed="rId3"/>
          <a:stretch>
            <a:fillRect/>
          </a:stretch>
        </p:blipFill>
        <p:spPr>
          <a:xfrm>
            <a:off x="365760" y="1755648"/>
            <a:ext cx="201168" cy="201168"/>
          </a:xfrm>
          <a:prstGeom prst="rect">
            <a:avLst/>
          </a:prstGeom>
        </p:spPr>
      </p:pic>
      <p:sp>
        <p:nvSpPr>
          <p:cNvPr id="15" name="Text 11"/>
          <p:cNvSpPr/>
          <p:nvPr/>
        </p:nvSpPr>
        <p:spPr>
          <a:xfrm>
            <a:off x="621792" y="1700784"/>
            <a:ext cx="3749040" cy="347472"/>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Section-wise comparison: IT Act 1961 vs 2025</a:t>
            </a:r>
            <a:endParaRPr lang="en-US" sz="1050" dirty="0"/>
          </a:p>
        </p:txBody>
      </p:sp>
      <p:pic>
        <p:nvPicPr>
          <p:cNvPr id="16" name="Image 2" descr="preencoded.png"/>
          <p:cNvPicPr>
            <a:picLocks noChangeAspect="1"/>
          </p:cNvPicPr>
          <p:nvPr/>
        </p:nvPicPr>
        <p:blipFill>
          <a:blip r:embed="rId3"/>
          <a:stretch>
            <a:fillRect/>
          </a:stretch>
        </p:blipFill>
        <p:spPr>
          <a:xfrm>
            <a:off x="365760" y="2121408"/>
            <a:ext cx="201168" cy="201168"/>
          </a:xfrm>
          <a:prstGeom prst="rect">
            <a:avLst/>
          </a:prstGeom>
        </p:spPr>
      </p:pic>
      <p:sp>
        <p:nvSpPr>
          <p:cNvPr id="17" name="Text 12"/>
          <p:cNvSpPr/>
          <p:nvPr/>
        </p:nvSpPr>
        <p:spPr>
          <a:xfrm>
            <a:off x="621792" y="2066544"/>
            <a:ext cx="3749040" cy="347472"/>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Rule 11UA – old framework and all 7 new methods</a:t>
            </a:r>
            <a:endParaRPr lang="en-US" sz="1050" dirty="0"/>
          </a:p>
        </p:txBody>
      </p:sp>
      <p:pic>
        <p:nvPicPr>
          <p:cNvPr id="18" name="Image 3" descr="preencoded.png"/>
          <p:cNvPicPr>
            <a:picLocks noChangeAspect="1"/>
          </p:cNvPicPr>
          <p:nvPr/>
        </p:nvPicPr>
        <p:blipFill>
          <a:blip r:embed="rId3"/>
          <a:stretch>
            <a:fillRect/>
          </a:stretch>
        </p:blipFill>
        <p:spPr>
          <a:xfrm>
            <a:off x="365760" y="2487168"/>
            <a:ext cx="201168" cy="201168"/>
          </a:xfrm>
          <a:prstGeom prst="rect">
            <a:avLst/>
          </a:prstGeom>
        </p:spPr>
      </p:pic>
      <p:sp>
        <p:nvSpPr>
          <p:cNvPr id="19" name="Text 13"/>
          <p:cNvSpPr/>
          <p:nvPr/>
        </p:nvSpPr>
        <p:spPr>
          <a:xfrm>
            <a:off x="621792" y="2432304"/>
            <a:ext cx="3749040" cy="347472"/>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Angel Tax provisions &amp; startup ecosystem relief</a:t>
            </a:r>
            <a:endParaRPr lang="en-US" sz="1050" dirty="0"/>
          </a:p>
        </p:txBody>
      </p:sp>
      <p:pic>
        <p:nvPicPr>
          <p:cNvPr id="20" name="Image 4" descr="preencoded.png"/>
          <p:cNvPicPr>
            <a:picLocks noChangeAspect="1"/>
          </p:cNvPicPr>
          <p:nvPr/>
        </p:nvPicPr>
        <p:blipFill>
          <a:blip r:embed="rId3"/>
          <a:stretch>
            <a:fillRect/>
          </a:stretch>
        </p:blipFill>
        <p:spPr>
          <a:xfrm>
            <a:off x="365760" y="2852928"/>
            <a:ext cx="201168" cy="201168"/>
          </a:xfrm>
          <a:prstGeom prst="rect">
            <a:avLst/>
          </a:prstGeom>
        </p:spPr>
      </p:pic>
      <p:sp>
        <p:nvSpPr>
          <p:cNvPr id="21" name="Text 14"/>
          <p:cNvSpPr/>
          <p:nvPr/>
        </p:nvSpPr>
        <p:spPr>
          <a:xfrm>
            <a:off x="621792" y="2798064"/>
            <a:ext cx="3749040" cy="347472"/>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Foreign investor recognition &amp; FEMA interplay</a:t>
            </a:r>
            <a:endParaRPr lang="en-US" sz="1050" dirty="0"/>
          </a:p>
        </p:txBody>
      </p:sp>
      <p:pic>
        <p:nvPicPr>
          <p:cNvPr id="22" name="Image 5" descr="preencoded.png"/>
          <p:cNvPicPr>
            <a:picLocks noChangeAspect="1"/>
          </p:cNvPicPr>
          <p:nvPr/>
        </p:nvPicPr>
        <p:blipFill>
          <a:blip r:embed="rId3"/>
          <a:stretch>
            <a:fillRect/>
          </a:stretch>
        </p:blipFill>
        <p:spPr>
          <a:xfrm>
            <a:off x="365760" y="3218688"/>
            <a:ext cx="201168" cy="201168"/>
          </a:xfrm>
          <a:prstGeom prst="rect">
            <a:avLst/>
          </a:prstGeom>
        </p:spPr>
      </p:pic>
      <p:sp>
        <p:nvSpPr>
          <p:cNvPr id="23" name="Text 15"/>
          <p:cNvSpPr/>
          <p:nvPr/>
        </p:nvSpPr>
        <p:spPr>
          <a:xfrm>
            <a:off x="621792" y="3163824"/>
            <a:ext cx="3749040" cy="347472"/>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Safe harbour: ±10% tolerance mechanism</a:t>
            </a:r>
            <a:endParaRPr lang="en-US" sz="1050" dirty="0"/>
          </a:p>
        </p:txBody>
      </p:sp>
      <p:pic>
        <p:nvPicPr>
          <p:cNvPr id="24" name="Image 6" descr="preencoded.png"/>
          <p:cNvPicPr>
            <a:picLocks noChangeAspect="1"/>
          </p:cNvPicPr>
          <p:nvPr/>
        </p:nvPicPr>
        <p:blipFill>
          <a:blip r:embed="rId3"/>
          <a:stretch>
            <a:fillRect/>
          </a:stretch>
        </p:blipFill>
        <p:spPr>
          <a:xfrm>
            <a:off x="365760" y="3584448"/>
            <a:ext cx="201168" cy="201168"/>
          </a:xfrm>
          <a:prstGeom prst="rect">
            <a:avLst/>
          </a:prstGeom>
        </p:spPr>
      </p:pic>
      <p:sp>
        <p:nvSpPr>
          <p:cNvPr id="25" name="Text 16"/>
          <p:cNvSpPr/>
          <p:nvPr/>
        </p:nvSpPr>
        <p:spPr>
          <a:xfrm>
            <a:off x="621792" y="3529584"/>
            <a:ext cx="3749040" cy="347472"/>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CA eligibility thresholds under Rules 2026</a:t>
            </a:r>
            <a:endParaRPr lang="en-US" sz="1050" dirty="0"/>
          </a:p>
        </p:txBody>
      </p:sp>
      <p:pic>
        <p:nvPicPr>
          <p:cNvPr id="26" name="Image 7" descr="preencoded.png"/>
          <p:cNvPicPr>
            <a:picLocks noChangeAspect="1"/>
          </p:cNvPicPr>
          <p:nvPr/>
        </p:nvPicPr>
        <p:blipFill>
          <a:blip r:embed="rId3"/>
          <a:stretch>
            <a:fillRect/>
          </a:stretch>
        </p:blipFill>
        <p:spPr>
          <a:xfrm>
            <a:off x="365760" y="3950208"/>
            <a:ext cx="201168" cy="201168"/>
          </a:xfrm>
          <a:prstGeom prst="rect">
            <a:avLst/>
          </a:prstGeom>
        </p:spPr>
      </p:pic>
      <p:sp>
        <p:nvSpPr>
          <p:cNvPr id="27" name="Text 17"/>
          <p:cNvSpPr/>
          <p:nvPr/>
        </p:nvSpPr>
        <p:spPr>
          <a:xfrm>
            <a:off x="621792" y="3895344"/>
            <a:ext cx="3749040" cy="347472"/>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4 practical case studies with financials</a:t>
            </a:r>
            <a:endParaRPr lang="en-US" sz="1050" dirty="0"/>
          </a:p>
        </p:txBody>
      </p:sp>
      <p:pic>
        <p:nvPicPr>
          <p:cNvPr id="28" name="Image 8" descr="preencoded.png"/>
          <p:cNvPicPr>
            <a:picLocks noChangeAspect="1"/>
          </p:cNvPicPr>
          <p:nvPr/>
        </p:nvPicPr>
        <p:blipFill>
          <a:blip r:embed="rId3"/>
          <a:stretch>
            <a:fillRect/>
          </a:stretch>
        </p:blipFill>
        <p:spPr>
          <a:xfrm>
            <a:off x="365760" y="4315968"/>
            <a:ext cx="201168" cy="201168"/>
          </a:xfrm>
          <a:prstGeom prst="rect">
            <a:avLst/>
          </a:prstGeom>
        </p:spPr>
      </p:pic>
      <p:sp>
        <p:nvSpPr>
          <p:cNvPr id="29" name="Text 18"/>
          <p:cNvSpPr/>
          <p:nvPr/>
        </p:nvSpPr>
        <p:spPr>
          <a:xfrm>
            <a:off x="621792" y="4261104"/>
            <a:ext cx="3749040" cy="347472"/>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Non-compliance scenarios &amp; penalty exposure</a:t>
            </a:r>
            <a:endParaRPr lang="en-US" sz="1050" dirty="0"/>
          </a:p>
        </p:txBody>
      </p:sp>
      <p:sp>
        <p:nvSpPr>
          <p:cNvPr id="30" name="Shape 19"/>
          <p:cNvSpPr/>
          <p:nvPr/>
        </p:nvSpPr>
        <p:spPr>
          <a:xfrm>
            <a:off x="4681728" y="822960"/>
            <a:ext cx="4206240" cy="877824"/>
          </a:xfrm>
          <a:prstGeom prst="rect">
            <a:avLst/>
          </a:prstGeom>
          <a:solidFill>
            <a:srgbClr val="1B3A6B"/>
          </a:solidFill>
          <a:ln w="12700">
            <a:solidFill>
              <a:srgbClr val="1B3A6B"/>
            </a:solidFill>
            <a:prstDash val="solid"/>
          </a:ln>
          <a:effectLst>
            <a:outerShdw blurRad="101600" dist="38100" dir="8100000" algn="bl" rotWithShape="0">
              <a:srgbClr val="000000">
                <a:alpha val="10000"/>
              </a:srgbClr>
            </a:outerShdw>
          </a:effectLst>
        </p:spPr>
        <p:txBody>
          <a:bodyPr/>
          <a:lstStyle/>
          <a:p>
            <a:endParaRPr lang="en-IN"/>
          </a:p>
        </p:txBody>
      </p:sp>
      <p:sp>
        <p:nvSpPr>
          <p:cNvPr id="31" name="Text 20"/>
          <p:cNvSpPr/>
          <p:nvPr/>
        </p:nvSpPr>
        <p:spPr>
          <a:xfrm>
            <a:off x="4828032" y="868680"/>
            <a:ext cx="3895344" cy="219456"/>
          </a:xfrm>
          <a:prstGeom prst="rect">
            <a:avLst/>
          </a:prstGeom>
          <a:noFill/>
          <a:ln/>
        </p:spPr>
        <p:txBody>
          <a:bodyPr wrap="square" lIns="0" tIns="0" rIns="0" bIns="0" rtlCol="0" anchor="ctr"/>
          <a:lstStyle/>
          <a:p>
            <a:pPr marL="0" indent="0">
              <a:buNone/>
            </a:pPr>
            <a:r>
              <a:rPr lang="en-US" sz="950" dirty="0">
                <a:solidFill>
                  <a:srgbClr val="4A90D9"/>
                </a:solidFill>
                <a:latin typeface="Trebuchet MS" pitchFamily="34" charset="0"/>
                <a:ea typeface="Trebuchet MS" pitchFamily="34" charset="-122"/>
                <a:cs typeface="Trebuchet MS" pitchFamily="34" charset="-120"/>
              </a:rPr>
              <a:t>Session Duration</a:t>
            </a:r>
            <a:endParaRPr lang="en-US" sz="950" dirty="0"/>
          </a:p>
        </p:txBody>
      </p:sp>
      <p:sp>
        <p:nvSpPr>
          <p:cNvPr id="32" name="Text 21"/>
          <p:cNvSpPr/>
          <p:nvPr/>
        </p:nvSpPr>
        <p:spPr>
          <a:xfrm>
            <a:off x="4828032" y="1078992"/>
            <a:ext cx="3895344" cy="512064"/>
          </a:xfrm>
          <a:prstGeom prst="rect">
            <a:avLst/>
          </a:prstGeom>
          <a:noFill/>
          <a:ln/>
        </p:spPr>
        <p:txBody>
          <a:bodyPr wrap="square" lIns="0" tIns="0" rIns="0" bIns="0" rtlCol="0" anchor="ctr"/>
          <a:lstStyle/>
          <a:p>
            <a:pPr marL="0" indent="0">
              <a:buNone/>
            </a:pPr>
            <a:r>
              <a:rPr lang="en-US" sz="1900" b="1" dirty="0">
                <a:solidFill>
                  <a:srgbClr val="FFFFFF"/>
                </a:solidFill>
                <a:latin typeface="Trebuchet MS" pitchFamily="34" charset="0"/>
                <a:ea typeface="Trebuchet MS" pitchFamily="34" charset="-122"/>
                <a:cs typeface="Trebuchet MS" pitchFamily="34" charset="-120"/>
              </a:rPr>
              <a:t>90 Minutes  |  Expert-Level</a:t>
            </a:r>
            <a:endParaRPr lang="en-US" sz="1900" dirty="0"/>
          </a:p>
        </p:txBody>
      </p:sp>
      <p:sp>
        <p:nvSpPr>
          <p:cNvPr id="33" name="Shape 22"/>
          <p:cNvSpPr/>
          <p:nvPr/>
        </p:nvSpPr>
        <p:spPr>
          <a:xfrm>
            <a:off x="4681728" y="1792224"/>
            <a:ext cx="4206240" cy="603504"/>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34" name="Text 23"/>
          <p:cNvSpPr/>
          <p:nvPr/>
        </p:nvSpPr>
        <p:spPr>
          <a:xfrm>
            <a:off x="4791456" y="1837944"/>
            <a:ext cx="3913632" cy="201168"/>
          </a:xfrm>
          <a:prstGeom prst="rect">
            <a:avLst/>
          </a:prstGeom>
          <a:noFill/>
          <a:ln/>
        </p:spPr>
        <p:txBody>
          <a:bodyPr wrap="square" lIns="0" tIns="0" rIns="0" bIns="0" rtlCol="0" anchor="ctr"/>
          <a:lstStyle/>
          <a:p>
            <a:pPr marL="0" indent="0">
              <a:buNone/>
            </a:pPr>
            <a:r>
              <a:rPr lang="en-US" sz="850" dirty="0">
                <a:solidFill>
                  <a:srgbClr val="8096B0"/>
                </a:solidFill>
                <a:latin typeface="Trebuchet MS" pitchFamily="34" charset="0"/>
                <a:ea typeface="Trebuchet MS" pitchFamily="34" charset="-122"/>
                <a:cs typeface="Trebuchet MS" pitchFamily="34" charset="-120"/>
              </a:rPr>
              <a:t>Target Audience</a:t>
            </a:r>
            <a:endParaRPr lang="en-US" sz="850" dirty="0"/>
          </a:p>
        </p:txBody>
      </p:sp>
      <p:sp>
        <p:nvSpPr>
          <p:cNvPr id="35" name="Text 24"/>
          <p:cNvSpPr/>
          <p:nvPr/>
        </p:nvSpPr>
        <p:spPr>
          <a:xfrm>
            <a:off x="4791456" y="2029968"/>
            <a:ext cx="3913632" cy="292608"/>
          </a:xfrm>
          <a:prstGeom prst="rect">
            <a:avLst/>
          </a:prstGeom>
          <a:noFill/>
          <a:ln/>
        </p:spPr>
        <p:txBody>
          <a:bodyPr wrap="square" lIns="0" tIns="0" rIns="0" bIns="0" rtlCol="0" anchor="ctr"/>
          <a:lstStyle/>
          <a:p>
            <a:pPr marL="0" indent="0">
              <a:buNone/>
            </a:pPr>
            <a:r>
              <a:rPr lang="en-US" sz="1050" b="1" dirty="0">
                <a:solidFill>
                  <a:srgbClr val="1B3A6B"/>
                </a:solidFill>
                <a:latin typeface="Trebuchet MS" pitchFamily="34" charset="0"/>
                <a:ea typeface="Trebuchet MS" pitchFamily="34" charset="-122"/>
                <a:cs typeface="Trebuchet MS" pitchFamily="34" charset="-120"/>
              </a:rPr>
              <a:t>Chartered Accountants, Tax Practitioners, Registered Valuers</a:t>
            </a:r>
            <a:endParaRPr lang="en-US" sz="1050" dirty="0"/>
          </a:p>
        </p:txBody>
      </p:sp>
      <p:sp>
        <p:nvSpPr>
          <p:cNvPr id="36" name="Shape 25"/>
          <p:cNvSpPr/>
          <p:nvPr/>
        </p:nvSpPr>
        <p:spPr>
          <a:xfrm>
            <a:off x="4681728" y="2468880"/>
            <a:ext cx="4206240" cy="603504"/>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37" name="Text 26"/>
          <p:cNvSpPr/>
          <p:nvPr/>
        </p:nvSpPr>
        <p:spPr>
          <a:xfrm>
            <a:off x="4791456" y="2514600"/>
            <a:ext cx="3913632" cy="201168"/>
          </a:xfrm>
          <a:prstGeom prst="rect">
            <a:avLst/>
          </a:prstGeom>
          <a:noFill/>
          <a:ln/>
        </p:spPr>
        <p:txBody>
          <a:bodyPr wrap="square" lIns="0" tIns="0" rIns="0" bIns="0" rtlCol="0" anchor="ctr"/>
          <a:lstStyle/>
          <a:p>
            <a:pPr marL="0" indent="0">
              <a:buNone/>
            </a:pPr>
            <a:r>
              <a:rPr lang="en-US" sz="850" dirty="0">
                <a:solidFill>
                  <a:srgbClr val="8096B0"/>
                </a:solidFill>
                <a:latin typeface="Trebuchet MS" pitchFamily="34" charset="0"/>
                <a:ea typeface="Trebuchet MS" pitchFamily="34" charset="-122"/>
                <a:cs typeface="Trebuchet MS" pitchFamily="34" charset="-120"/>
              </a:rPr>
              <a:t>Core Legislation</a:t>
            </a:r>
            <a:endParaRPr lang="en-US" sz="850" dirty="0"/>
          </a:p>
        </p:txBody>
      </p:sp>
      <p:sp>
        <p:nvSpPr>
          <p:cNvPr id="38" name="Text 27"/>
          <p:cNvSpPr/>
          <p:nvPr/>
        </p:nvSpPr>
        <p:spPr>
          <a:xfrm>
            <a:off x="4791456" y="2706624"/>
            <a:ext cx="3913632" cy="292608"/>
          </a:xfrm>
          <a:prstGeom prst="rect">
            <a:avLst/>
          </a:prstGeom>
          <a:noFill/>
          <a:ln/>
        </p:spPr>
        <p:txBody>
          <a:bodyPr wrap="square" lIns="0" tIns="0" rIns="0" bIns="0" rtlCol="0" anchor="ctr"/>
          <a:lstStyle/>
          <a:p>
            <a:pPr marL="0" indent="0">
              <a:buNone/>
            </a:pPr>
            <a:r>
              <a:rPr lang="en-US" sz="1050" b="1" dirty="0">
                <a:solidFill>
                  <a:srgbClr val="1B3A6B"/>
                </a:solidFill>
                <a:latin typeface="Trebuchet MS" pitchFamily="34" charset="0"/>
                <a:ea typeface="Trebuchet MS" pitchFamily="34" charset="-122"/>
                <a:cs typeface="Trebuchet MS" pitchFamily="34" charset="-120"/>
              </a:rPr>
              <a:t>IT Act 2025 · IT Rules 2026 · CBDT Notifications</a:t>
            </a:r>
            <a:endParaRPr lang="en-US" sz="1050" dirty="0"/>
          </a:p>
        </p:txBody>
      </p:sp>
      <p:sp>
        <p:nvSpPr>
          <p:cNvPr id="39" name="Shape 28"/>
          <p:cNvSpPr/>
          <p:nvPr/>
        </p:nvSpPr>
        <p:spPr>
          <a:xfrm>
            <a:off x="4681728" y="3145536"/>
            <a:ext cx="4206240" cy="603504"/>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40" name="Text 29"/>
          <p:cNvSpPr/>
          <p:nvPr/>
        </p:nvSpPr>
        <p:spPr>
          <a:xfrm>
            <a:off x="4791456" y="3191256"/>
            <a:ext cx="3913632" cy="201168"/>
          </a:xfrm>
          <a:prstGeom prst="rect">
            <a:avLst/>
          </a:prstGeom>
          <a:noFill/>
          <a:ln/>
        </p:spPr>
        <p:txBody>
          <a:bodyPr wrap="square" lIns="0" tIns="0" rIns="0" bIns="0" rtlCol="0" anchor="ctr"/>
          <a:lstStyle/>
          <a:p>
            <a:pPr marL="0" indent="0">
              <a:buNone/>
            </a:pPr>
            <a:r>
              <a:rPr lang="en-US" sz="850" dirty="0">
                <a:solidFill>
                  <a:srgbClr val="8096B0"/>
                </a:solidFill>
                <a:latin typeface="Trebuchet MS" pitchFamily="34" charset="0"/>
                <a:ea typeface="Trebuchet MS" pitchFamily="34" charset="-122"/>
                <a:cs typeface="Trebuchet MS" pitchFamily="34" charset="-120"/>
              </a:rPr>
              <a:t>Key Sections</a:t>
            </a:r>
            <a:endParaRPr lang="en-US" sz="850" dirty="0"/>
          </a:p>
        </p:txBody>
      </p:sp>
      <p:sp>
        <p:nvSpPr>
          <p:cNvPr id="41" name="Text 30"/>
          <p:cNvSpPr/>
          <p:nvPr/>
        </p:nvSpPr>
        <p:spPr>
          <a:xfrm>
            <a:off x="4791456" y="3383280"/>
            <a:ext cx="3913632" cy="292608"/>
          </a:xfrm>
          <a:prstGeom prst="rect">
            <a:avLst/>
          </a:prstGeom>
          <a:noFill/>
          <a:ln/>
        </p:spPr>
        <p:txBody>
          <a:bodyPr wrap="square" lIns="0" tIns="0" rIns="0" bIns="0" rtlCol="0" anchor="ctr"/>
          <a:lstStyle/>
          <a:p>
            <a:pPr marL="0" indent="0">
              <a:buNone/>
            </a:pPr>
            <a:r>
              <a:rPr lang="en-US" sz="1050" b="1" dirty="0">
                <a:solidFill>
                  <a:srgbClr val="1B3A6B"/>
                </a:solidFill>
                <a:latin typeface="Trebuchet MS" pitchFamily="34" charset="0"/>
                <a:ea typeface="Trebuchet MS" pitchFamily="34" charset="-122"/>
                <a:cs typeface="Trebuchet MS" pitchFamily="34" charset="-120"/>
              </a:rPr>
              <a:t>Clause 23(2)(c) [Angel Tax] · 50CA · 50B · Rule 11UA</a:t>
            </a:r>
            <a:endParaRPr lang="en-US" sz="1050" dirty="0"/>
          </a:p>
        </p:txBody>
      </p:sp>
      <p:sp>
        <p:nvSpPr>
          <p:cNvPr id="42" name="Shape 31"/>
          <p:cNvSpPr/>
          <p:nvPr/>
        </p:nvSpPr>
        <p:spPr>
          <a:xfrm>
            <a:off x="4681728" y="3822192"/>
            <a:ext cx="4206240" cy="603504"/>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43" name="Text 32"/>
          <p:cNvSpPr/>
          <p:nvPr/>
        </p:nvSpPr>
        <p:spPr>
          <a:xfrm>
            <a:off x="4791456" y="3867912"/>
            <a:ext cx="3913632" cy="201168"/>
          </a:xfrm>
          <a:prstGeom prst="rect">
            <a:avLst/>
          </a:prstGeom>
          <a:noFill/>
          <a:ln/>
        </p:spPr>
        <p:txBody>
          <a:bodyPr wrap="square" lIns="0" tIns="0" rIns="0" bIns="0" rtlCol="0" anchor="ctr"/>
          <a:lstStyle/>
          <a:p>
            <a:pPr marL="0" indent="0">
              <a:buNone/>
            </a:pPr>
            <a:r>
              <a:rPr lang="en-US" sz="850" dirty="0">
                <a:solidFill>
                  <a:srgbClr val="8096B0"/>
                </a:solidFill>
                <a:latin typeface="Trebuchet MS" pitchFamily="34" charset="0"/>
                <a:ea typeface="Trebuchet MS" pitchFamily="34" charset="-122"/>
                <a:cs typeface="Trebuchet MS" pitchFamily="34" charset="-120"/>
              </a:rPr>
              <a:t>Case Studies</a:t>
            </a:r>
            <a:endParaRPr lang="en-US" sz="850" dirty="0"/>
          </a:p>
        </p:txBody>
      </p:sp>
      <p:sp>
        <p:nvSpPr>
          <p:cNvPr id="44" name="Text 33"/>
          <p:cNvSpPr/>
          <p:nvPr/>
        </p:nvSpPr>
        <p:spPr>
          <a:xfrm>
            <a:off x="4791456" y="4059936"/>
            <a:ext cx="3913632" cy="292608"/>
          </a:xfrm>
          <a:prstGeom prst="rect">
            <a:avLst/>
          </a:prstGeom>
          <a:noFill/>
          <a:ln/>
        </p:spPr>
        <p:txBody>
          <a:bodyPr wrap="square" lIns="0" tIns="0" rIns="0" bIns="0" rtlCol="0" anchor="ctr"/>
          <a:lstStyle/>
          <a:p>
            <a:pPr marL="0" indent="0">
              <a:buNone/>
            </a:pPr>
            <a:r>
              <a:rPr lang="en-US" sz="1050" b="1" dirty="0">
                <a:solidFill>
                  <a:srgbClr val="1B3A6B"/>
                </a:solidFill>
                <a:latin typeface="Trebuchet MS" pitchFamily="34" charset="0"/>
                <a:ea typeface="Trebuchet MS" pitchFamily="34" charset="-122"/>
                <a:cs typeface="Trebuchet MS" pitchFamily="34" charset="-120"/>
              </a:rPr>
              <a:t>4 detailed illustrations with financials</a:t>
            </a:r>
            <a:endParaRPr lang="en-US" sz="10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17">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Safe Harbour &amp; Flexibility Under Updated Rule 11UA</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4  |  Updated Rule 11UA</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17</a:t>
            </a:r>
            <a:endParaRPr lang="en-US" sz="900" dirty="0"/>
          </a:p>
        </p:txBody>
      </p:sp>
      <p:sp>
        <p:nvSpPr>
          <p:cNvPr id="9" name="Shape 7"/>
          <p:cNvSpPr/>
          <p:nvPr/>
        </p:nvSpPr>
        <p:spPr>
          <a:xfrm>
            <a:off x="256032" y="786384"/>
            <a:ext cx="8631936" cy="493776"/>
          </a:xfrm>
          <a:prstGeom prst="rect">
            <a:avLst/>
          </a:prstGeom>
          <a:solidFill>
            <a:srgbClr val="E6F7F5"/>
          </a:solidFill>
          <a:ln w="12700">
            <a:solidFill>
              <a:srgbClr val="2C9B8B"/>
            </a:solidFill>
            <a:prstDash val="solid"/>
          </a:ln>
        </p:spPr>
        <p:txBody>
          <a:bodyPr/>
          <a:lstStyle/>
          <a:p>
            <a:endParaRPr lang="en-IN"/>
          </a:p>
        </p:txBody>
      </p:sp>
      <p:sp>
        <p:nvSpPr>
          <p:cNvPr id="10" name="Text 8"/>
          <p:cNvSpPr/>
          <p:nvPr/>
        </p:nvSpPr>
        <p:spPr>
          <a:xfrm>
            <a:off x="420624" y="786384"/>
            <a:ext cx="8284464" cy="493776"/>
          </a:xfrm>
          <a:prstGeom prst="rect">
            <a:avLst/>
          </a:prstGeom>
          <a:noFill/>
          <a:ln/>
        </p:spPr>
        <p:txBody>
          <a:bodyPr wrap="square" lIns="0" tIns="0" rIns="0" bIns="0" rtlCol="0" anchor="ctr"/>
          <a:lstStyle/>
          <a:p>
            <a:pPr marL="0" indent="0">
              <a:buNone/>
            </a:pPr>
            <a:r>
              <a:rPr lang="en-US" sz="1050" b="1" dirty="0">
                <a:solidFill>
                  <a:srgbClr val="2C9B8B"/>
                </a:solidFill>
                <a:latin typeface="Trebuchet MS" pitchFamily="34" charset="0"/>
                <a:ea typeface="Trebuchet MS" pitchFamily="34" charset="-122"/>
                <a:cs typeface="Trebuchet MS" pitchFamily="34" charset="-120"/>
              </a:rPr>
              <a:t>Key Relief: Where consideration falls within ±10% of FMV computed under Rule 11UA, no angel tax adjustment shall be made — a significant departure from the old zero-tolerance regime.</a:t>
            </a:r>
            <a:endParaRPr lang="en-US" sz="1050" dirty="0"/>
          </a:p>
        </p:txBody>
      </p:sp>
      <p:sp>
        <p:nvSpPr>
          <p:cNvPr id="11" name="Shape 9"/>
          <p:cNvSpPr/>
          <p:nvPr/>
        </p:nvSpPr>
        <p:spPr>
          <a:xfrm>
            <a:off x="256032" y="1371600"/>
            <a:ext cx="8631936" cy="2176272"/>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2" name="Text 10"/>
          <p:cNvSpPr/>
          <p:nvPr/>
        </p:nvSpPr>
        <p:spPr>
          <a:xfrm>
            <a:off x="365760" y="1426464"/>
            <a:ext cx="8412480" cy="274320"/>
          </a:xfrm>
          <a:prstGeom prst="rect">
            <a:avLst/>
          </a:prstGeom>
          <a:noFill/>
          <a:ln/>
        </p:spPr>
        <p:txBody>
          <a:bodyPr wrap="square" lIns="0" tIns="0" rIns="0" bIns="0" rtlCol="0" anchor="ctr"/>
          <a:lstStyle/>
          <a:p>
            <a:pPr marL="0" indent="0">
              <a:buNone/>
            </a:pPr>
            <a:r>
              <a:rPr lang="en-US" sz="1300" b="1" dirty="0">
                <a:solidFill>
                  <a:srgbClr val="1B3A6B"/>
                </a:solidFill>
                <a:latin typeface="Trebuchet MS" pitchFamily="34" charset="0"/>
                <a:ea typeface="Trebuchet MS" pitchFamily="34" charset="-122"/>
                <a:cs typeface="Trebuchet MS" pitchFamily="34" charset="-120"/>
              </a:rPr>
              <a:t>Safe Harbour Mechanism — Visual Illustration</a:t>
            </a:r>
            <a:endParaRPr lang="en-US" sz="1300" dirty="0"/>
          </a:p>
        </p:txBody>
      </p:sp>
      <p:sp>
        <p:nvSpPr>
          <p:cNvPr id="13" name="Shape 11"/>
          <p:cNvSpPr/>
          <p:nvPr/>
        </p:nvSpPr>
        <p:spPr>
          <a:xfrm>
            <a:off x="329184" y="1792224"/>
            <a:ext cx="2779776" cy="1591056"/>
          </a:xfrm>
          <a:prstGeom prst="rect">
            <a:avLst/>
          </a:prstGeom>
          <a:solidFill>
            <a:srgbClr val="C0392B"/>
          </a:solidFill>
          <a:ln w="12700">
            <a:solidFill>
              <a:srgbClr val="C0392B"/>
            </a:solidFill>
            <a:prstDash val="solid"/>
          </a:ln>
          <a:effectLst>
            <a:outerShdw blurRad="101600" dist="38100" dir="8100000" algn="bl" rotWithShape="0">
              <a:srgbClr val="000000">
                <a:alpha val="10000"/>
              </a:srgbClr>
            </a:outerShdw>
          </a:effectLst>
        </p:spPr>
        <p:txBody>
          <a:bodyPr/>
          <a:lstStyle/>
          <a:p>
            <a:endParaRPr lang="en-IN"/>
          </a:p>
        </p:txBody>
      </p:sp>
      <p:sp>
        <p:nvSpPr>
          <p:cNvPr id="14" name="Text 12"/>
          <p:cNvSpPr/>
          <p:nvPr/>
        </p:nvSpPr>
        <p:spPr>
          <a:xfrm>
            <a:off x="329184" y="1828800"/>
            <a:ext cx="2779776" cy="310896"/>
          </a:xfrm>
          <a:prstGeom prst="rect">
            <a:avLst/>
          </a:prstGeom>
          <a:noFill/>
          <a:ln/>
        </p:spPr>
        <p:txBody>
          <a:bodyPr wrap="square" lIns="0" tIns="0" rIns="0" bIns="0" rtlCol="0" anchor="ctr"/>
          <a:lstStyle/>
          <a:p>
            <a:pPr marL="0" indent="0" algn="ctr">
              <a:buNone/>
            </a:pPr>
            <a:r>
              <a:rPr lang="en-US" sz="1100" b="1" kern="0" spc="100" dirty="0">
                <a:solidFill>
                  <a:srgbClr val="FFFFFF"/>
                </a:solidFill>
                <a:latin typeface="Trebuchet MS" pitchFamily="34" charset="0"/>
                <a:ea typeface="Trebuchet MS" pitchFamily="34" charset="-122"/>
                <a:cs typeface="Trebuchet MS" pitchFamily="34" charset="-120"/>
              </a:rPr>
              <a:t>TAXABLE ZONE</a:t>
            </a:r>
            <a:endParaRPr lang="en-US" sz="1100" dirty="0"/>
          </a:p>
        </p:txBody>
      </p:sp>
      <p:sp>
        <p:nvSpPr>
          <p:cNvPr id="15" name="Text 13"/>
          <p:cNvSpPr/>
          <p:nvPr/>
        </p:nvSpPr>
        <p:spPr>
          <a:xfrm>
            <a:off x="420624" y="2139696"/>
            <a:ext cx="2596896" cy="365760"/>
          </a:xfrm>
          <a:prstGeom prst="rect">
            <a:avLst/>
          </a:prstGeom>
          <a:noFill/>
          <a:ln/>
        </p:spPr>
        <p:txBody>
          <a:bodyPr wrap="square" lIns="0" tIns="0" rIns="0" bIns="0" rtlCol="0" anchor="ctr"/>
          <a:lstStyle/>
          <a:p>
            <a:pPr marL="0" indent="0" algn="ctr">
              <a:buNone/>
            </a:pPr>
            <a:r>
              <a:rPr lang="en-US" sz="900" i="1" dirty="0">
                <a:solidFill>
                  <a:srgbClr val="FFFFFF"/>
                </a:solidFill>
                <a:latin typeface="Trebuchet MS" pitchFamily="34" charset="0"/>
                <a:ea typeface="Trebuchet MS" pitchFamily="34" charset="-122"/>
                <a:cs typeface="Trebuchet MS" pitchFamily="34" charset="-120"/>
              </a:rPr>
              <a:t>Consideration &gt; 110% of FMV</a:t>
            </a:r>
            <a:endParaRPr lang="en-US" sz="900" dirty="0"/>
          </a:p>
        </p:txBody>
      </p:sp>
      <p:sp>
        <p:nvSpPr>
          <p:cNvPr id="16" name="Text 14"/>
          <p:cNvSpPr/>
          <p:nvPr/>
        </p:nvSpPr>
        <p:spPr>
          <a:xfrm>
            <a:off x="420624" y="2505456"/>
            <a:ext cx="2596896" cy="804672"/>
          </a:xfrm>
          <a:prstGeom prst="rect">
            <a:avLst/>
          </a:prstGeom>
          <a:noFill/>
          <a:ln/>
        </p:spPr>
        <p:txBody>
          <a:bodyPr wrap="square" lIns="0" tIns="0" rIns="0" bIns="0" rtlCol="0" anchor="ctr"/>
          <a:lstStyle/>
          <a:p>
            <a:pPr marL="0" indent="0" algn="ctr">
              <a:buNone/>
            </a:pPr>
            <a:r>
              <a:rPr lang="en-US" sz="1000" dirty="0">
                <a:solidFill>
                  <a:srgbClr val="FFFFFF"/>
                </a:solidFill>
                <a:latin typeface="Trebuchet MS" pitchFamily="34" charset="0"/>
                <a:ea typeface="Trebuchet MS" pitchFamily="34" charset="-122"/>
                <a:cs typeface="Trebuchet MS" pitchFamily="34" charset="-120"/>
              </a:rPr>
              <a:t>Excess over FMV is taxable income in hands of company</a:t>
            </a:r>
            <a:endParaRPr lang="en-US" sz="1000" dirty="0"/>
          </a:p>
        </p:txBody>
      </p:sp>
      <p:sp>
        <p:nvSpPr>
          <p:cNvPr id="17" name="Shape 15"/>
          <p:cNvSpPr/>
          <p:nvPr/>
        </p:nvSpPr>
        <p:spPr>
          <a:xfrm>
            <a:off x="3255264" y="1792224"/>
            <a:ext cx="2779776" cy="1591056"/>
          </a:xfrm>
          <a:prstGeom prst="rect">
            <a:avLst/>
          </a:prstGeom>
          <a:solidFill>
            <a:srgbClr val="27AE60"/>
          </a:solidFill>
          <a:ln w="12700">
            <a:solidFill>
              <a:srgbClr val="27AE60"/>
            </a:solidFill>
            <a:prstDash val="solid"/>
          </a:ln>
          <a:effectLst>
            <a:outerShdw blurRad="101600" dist="38100" dir="8100000" algn="bl" rotWithShape="0">
              <a:srgbClr val="000000">
                <a:alpha val="10000"/>
              </a:srgbClr>
            </a:outerShdw>
          </a:effectLst>
        </p:spPr>
        <p:txBody>
          <a:bodyPr/>
          <a:lstStyle/>
          <a:p>
            <a:endParaRPr lang="en-IN"/>
          </a:p>
        </p:txBody>
      </p:sp>
      <p:sp>
        <p:nvSpPr>
          <p:cNvPr id="18" name="Text 16"/>
          <p:cNvSpPr/>
          <p:nvPr/>
        </p:nvSpPr>
        <p:spPr>
          <a:xfrm>
            <a:off x="3255264" y="1828800"/>
            <a:ext cx="2779776" cy="310896"/>
          </a:xfrm>
          <a:prstGeom prst="rect">
            <a:avLst/>
          </a:prstGeom>
          <a:noFill/>
          <a:ln/>
        </p:spPr>
        <p:txBody>
          <a:bodyPr wrap="square" lIns="0" tIns="0" rIns="0" bIns="0" rtlCol="0" anchor="ctr"/>
          <a:lstStyle/>
          <a:p>
            <a:pPr marL="0" indent="0" algn="ctr">
              <a:buNone/>
            </a:pPr>
            <a:r>
              <a:rPr lang="en-US" sz="1100" b="1" kern="0" spc="100" dirty="0">
                <a:solidFill>
                  <a:srgbClr val="FFFFFF"/>
                </a:solidFill>
                <a:latin typeface="Trebuchet MS" pitchFamily="34" charset="0"/>
                <a:ea typeface="Trebuchet MS" pitchFamily="34" charset="-122"/>
                <a:cs typeface="Trebuchet MS" pitchFamily="34" charset="-120"/>
              </a:rPr>
              <a:t>SAFE HARBOUR</a:t>
            </a:r>
            <a:endParaRPr lang="en-US" sz="1100" dirty="0"/>
          </a:p>
        </p:txBody>
      </p:sp>
      <p:sp>
        <p:nvSpPr>
          <p:cNvPr id="19" name="Text 17"/>
          <p:cNvSpPr/>
          <p:nvPr/>
        </p:nvSpPr>
        <p:spPr>
          <a:xfrm>
            <a:off x="3346704" y="2139696"/>
            <a:ext cx="2596896" cy="365760"/>
          </a:xfrm>
          <a:prstGeom prst="rect">
            <a:avLst/>
          </a:prstGeom>
          <a:noFill/>
          <a:ln/>
        </p:spPr>
        <p:txBody>
          <a:bodyPr wrap="square" lIns="0" tIns="0" rIns="0" bIns="0" rtlCol="0" anchor="ctr"/>
          <a:lstStyle/>
          <a:p>
            <a:pPr marL="0" indent="0" algn="ctr">
              <a:buNone/>
            </a:pPr>
            <a:r>
              <a:rPr lang="en-US" sz="900" i="1" dirty="0">
                <a:solidFill>
                  <a:srgbClr val="FFFFFF"/>
                </a:solidFill>
                <a:latin typeface="Trebuchet MS" pitchFamily="34" charset="0"/>
                <a:ea typeface="Trebuchet MS" pitchFamily="34" charset="-122"/>
                <a:cs typeface="Trebuchet MS" pitchFamily="34" charset="-120"/>
              </a:rPr>
              <a:t>FMV × 90% ≤ Consideration ≤ FMV × 110%</a:t>
            </a:r>
            <a:endParaRPr lang="en-US" sz="900" dirty="0"/>
          </a:p>
        </p:txBody>
      </p:sp>
      <p:sp>
        <p:nvSpPr>
          <p:cNvPr id="20" name="Text 18"/>
          <p:cNvSpPr/>
          <p:nvPr/>
        </p:nvSpPr>
        <p:spPr>
          <a:xfrm>
            <a:off x="3346704" y="2505456"/>
            <a:ext cx="2596896" cy="804672"/>
          </a:xfrm>
          <a:prstGeom prst="rect">
            <a:avLst/>
          </a:prstGeom>
          <a:noFill/>
          <a:ln/>
        </p:spPr>
        <p:txBody>
          <a:bodyPr wrap="square" lIns="0" tIns="0" rIns="0" bIns="0" rtlCol="0" anchor="ctr"/>
          <a:lstStyle/>
          <a:p>
            <a:pPr marL="0" indent="0" algn="ctr">
              <a:buNone/>
            </a:pPr>
            <a:r>
              <a:rPr lang="en-US" sz="1000" dirty="0">
                <a:solidFill>
                  <a:srgbClr val="FFFFFF"/>
                </a:solidFill>
                <a:latin typeface="Trebuchet MS" pitchFamily="34" charset="0"/>
                <a:ea typeface="Trebuchet MS" pitchFamily="34" charset="-122"/>
                <a:cs typeface="Trebuchet MS" pitchFamily="34" charset="-120"/>
              </a:rPr>
              <a:t>No adjustment. Transaction deemed at arm's length.</a:t>
            </a:r>
            <a:endParaRPr lang="en-US" sz="1000" dirty="0"/>
          </a:p>
        </p:txBody>
      </p:sp>
      <p:sp>
        <p:nvSpPr>
          <p:cNvPr id="21" name="Shape 19"/>
          <p:cNvSpPr/>
          <p:nvPr/>
        </p:nvSpPr>
        <p:spPr>
          <a:xfrm>
            <a:off x="6181344" y="1792224"/>
            <a:ext cx="2779776" cy="1591056"/>
          </a:xfrm>
          <a:prstGeom prst="rect">
            <a:avLst/>
          </a:prstGeom>
          <a:solidFill>
            <a:srgbClr val="F5A623"/>
          </a:solidFill>
          <a:ln w="12700">
            <a:solidFill>
              <a:srgbClr val="F5A623"/>
            </a:solidFill>
            <a:prstDash val="solid"/>
          </a:ln>
          <a:effectLst>
            <a:outerShdw blurRad="101600" dist="38100" dir="8100000" algn="bl" rotWithShape="0">
              <a:srgbClr val="000000">
                <a:alpha val="10000"/>
              </a:srgbClr>
            </a:outerShdw>
          </a:effectLst>
        </p:spPr>
        <p:txBody>
          <a:bodyPr/>
          <a:lstStyle/>
          <a:p>
            <a:endParaRPr lang="en-IN"/>
          </a:p>
        </p:txBody>
      </p:sp>
      <p:sp>
        <p:nvSpPr>
          <p:cNvPr id="22" name="Text 20"/>
          <p:cNvSpPr/>
          <p:nvPr/>
        </p:nvSpPr>
        <p:spPr>
          <a:xfrm>
            <a:off x="6181344" y="1828800"/>
            <a:ext cx="2779776" cy="310896"/>
          </a:xfrm>
          <a:prstGeom prst="rect">
            <a:avLst/>
          </a:prstGeom>
          <a:noFill/>
          <a:ln/>
        </p:spPr>
        <p:txBody>
          <a:bodyPr wrap="square" lIns="0" tIns="0" rIns="0" bIns="0" rtlCol="0" anchor="ctr"/>
          <a:lstStyle/>
          <a:p>
            <a:pPr marL="0" indent="0" algn="ctr">
              <a:buNone/>
            </a:pPr>
            <a:r>
              <a:rPr lang="en-US" sz="1100" b="1" kern="0" spc="100" dirty="0">
                <a:solidFill>
                  <a:srgbClr val="FFFFFF"/>
                </a:solidFill>
                <a:latin typeface="Trebuchet MS" pitchFamily="34" charset="0"/>
                <a:ea typeface="Trebuchet MS" pitchFamily="34" charset="-122"/>
                <a:cs typeface="Trebuchet MS" pitchFamily="34" charset="-120"/>
              </a:rPr>
              <a:t>SCRUTINY ZONE</a:t>
            </a:r>
            <a:endParaRPr lang="en-US" sz="1100" dirty="0"/>
          </a:p>
        </p:txBody>
      </p:sp>
      <p:sp>
        <p:nvSpPr>
          <p:cNvPr id="23" name="Text 21"/>
          <p:cNvSpPr/>
          <p:nvPr/>
        </p:nvSpPr>
        <p:spPr>
          <a:xfrm>
            <a:off x="6272784" y="2139696"/>
            <a:ext cx="2596896" cy="365760"/>
          </a:xfrm>
          <a:prstGeom prst="rect">
            <a:avLst/>
          </a:prstGeom>
          <a:noFill/>
          <a:ln/>
        </p:spPr>
        <p:txBody>
          <a:bodyPr wrap="square" lIns="0" tIns="0" rIns="0" bIns="0" rtlCol="0" anchor="ctr"/>
          <a:lstStyle/>
          <a:p>
            <a:pPr marL="0" indent="0" algn="ctr">
              <a:buNone/>
            </a:pPr>
            <a:r>
              <a:rPr lang="en-US" sz="900" i="1" dirty="0">
                <a:solidFill>
                  <a:srgbClr val="FFFFFF"/>
                </a:solidFill>
                <a:latin typeface="Trebuchet MS" pitchFamily="34" charset="0"/>
                <a:ea typeface="Trebuchet MS" pitchFamily="34" charset="-122"/>
                <a:cs typeface="Trebuchet MS" pitchFamily="34" charset="-120"/>
              </a:rPr>
              <a:t>Consideration &lt; 90% of FMV</a:t>
            </a:r>
            <a:endParaRPr lang="en-US" sz="900" dirty="0"/>
          </a:p>
        </p:txBody>
      </p:sp>
      <p:sp>
        <p:nvSpPr>
          <p:cNvPr id="24" name="Text 22"/>
          <p:cNvSpPr/>
          <p:nvPr/>
        </p:nvSpPr>
        <p:spPr>
          <a:xfrm>
            <a:off x="6272784" y="2505456"/>
            <a:ext cx="2596896" cy="804672"/>
          </a:xfrm>
          <a:prstGeom prst="rect">
            <a:avLst/>
          </a:prstGeom>
          <a:noFill/>
          <a:ln/>
        </p:spPr>
        <p:txBody>
          <a:bodyPr wrap="square" lIns="0" tIns="0" rIns="0" bIns="0" rtlCol="0" anchor="ctr"/>
          <a:lstStyle/>
          <a:p>
            <a:pPr marL="0" indent="0" algn="ctr">
              <a:buNone/>
            </a:pPr>
            <a:r>
              <a:rPr lang="en-US" sz="1000" dirty="0">
                <a:solidFill>
                  <a:srgbClr val="FFFFFF"/>
                </a:solidFill>
                <a:latin typeface="Trebuchet MS" pitchFamily="34" charset="0"/>
                <a:ea typeface="Trebuchet MS" pitchFamily="34" charset="-122"/>
                <a:cs typeface="Trebuchet MS" pitchFamily="34" charset="-120"/>
              </a:rPr>
              <a:t>Potential query under Sec 50CA / Transfer Pricing</a:t>
            </a:r>
            <a:endParaRPr lang="en-US" sz="1000" dirty="0"/>
          </a:p>
        </p:txBody>
      </p:sp>
      <p:sp>
        <p:nvSpPr>
          <p:cNvPr id="25" name="Shape 23"/>
          <p:cNvSpPr/>
          <p:nvPr/>
        </p:nvSpPr>
        <p:spPr>
          <a:xfrm>
            <a:off x="256032" y="3639312"/>
            <a:ext cx="8631936" cy="512064"/>
          </a:xfrm>
          <a:prstGeom prst="rect">
            <a:avLst/>
          </a:prstGeom>
          <a:solidFill>
            <a:srgbClr val="FEF3E2"/>
          </a:solidFill>
          <a:ln w="12700">
            <a:solidFill>
              <a:srgbClr val="F5A623"/>
            </a:solidFill>
            <a:prstDash val="solid"/>
          </a:ln>
        </p:spPr>
        <p:txBody>
          <a:bodyPr/>
          <a:lstStyle/>
          <a:p>
            <a:endParaRPr lang="en-IN"/>
          </a:p>
        </p:txBody>
      </p:sp>
      <p:sp>
        <p:nvSpPr>
          <p:cNvPr id="26" name="Text 24"/>
          <p:cNvSpPr/>
          <p:nvPr/>
        </p:nvSpPr>
        <p:spPr>
          <a:xfrm>
            <a:off x="420624" y="3639312"/>
            <a:ext cx="8284464" cy="512064"/>
          </a:xfrm>
          <a:prstGeom prst="rect">
            <a:avLst/>
          </a:prstGeom>
          <a:noFill/>
          <a:ln/>
        </p:spPr>
        <p:txBody>
          <a:bodyPr wrap="square" lIns="0" tIns="0" rIns="0" bIns="0" rtlCol="0" anchor="ctr"/>
          <a:lstStyle/>
          <a:p>
            <a:pPr marL="0" indent="0">
              <a:buNone/>
            </a:pPr>
            <a:r>
              <a:rPr lang="en-US" sz="1050" i="1" dirty="0">
                <a:solidFill>
                  <a:srgbClr val="1A2942"/>
                </a:solidFill>
                <a:latin typeface="Trebuchet MS" pitchFamily="34" charset="0"/>
                <a:ea typeface="Trebuchet MS" pitchFamily="34" charset="-122"/>
                <a:cs typeface="Trebuchet MS" pitchFamily="34" charset="-120"/>
              </a:rPr>
              <a:t>Example: Rule 11UA FMV = ₹100/share. Safe Harbour = ₹90 – ₹110. Shares issued at ₹108 → No Angel Tax. Issued at ₹128 → ₹28/share taxable as income.</a:t>
            </a:r>
            <a:endParaRPr lang="en-US" sz="1050" dirty="0"/>
          </a:p>
        </p:txBody>
      </p:sp>
      <p:sp>
        <p:nvSpPr>
          <p:cNvPr id="27" name="Shape 25"/>
          <p:cNvSpPr/>
          <p:nvPr/>
        </p:nvSpPr>
        <p:spPr>
          <a:xfrm>
            <a:off x="256032" y="4224528"/>
            <a:ext cx="8631936" cy="493776"/>
          </a:xfrm>
          <a:prstGeom prst="rect">
            <a:avLst/>
          </a:prstGeom>
          <a:solidFill>
            <a:srgbClr val="EBF1F9"/>
          </a:solidFill>
          <a:ln w="12700">
            <a:solidFill>
              <a:srgbClr val="D9E3EF"/>
            </a:solidFill>
            <a:prstDash val="solid"/>
          </a:ln>
        </p:spPr>
        <p:txBody>
          <a:bodyPr/>
          <a:lstStyle/>
          <a:p>
            <a:endParaRPr lang="en-IN"/>
          </a:p>
        </p:txBody>
      </p:sp>
      <p:sp>
        <p:nvSpPr>
          <p:cNvPr id="28" name="Text 26"/>
          <p:cNvSpPr/>
          <p:nvPr/>
        </p:nvSpPr>
        <p:spPr>
          <a:xfrm>
            <a:off x="420624" y="4224528"/>
            <a:ext cx="8284464" cy="493776"/>
          </a:xfrm>
          <a:prstGeom prst="rect">
            <a:avLst/>
          </a:prstGeom>
          <a:noFill/>
          <a:ln/>
        </p:spPr>
        <p:txBody>
          <a:bodyPr wrap="square" lIns="0" tIns="0" rIns="0" bIns="0" rtlCol="0" anchor="ctr"/>
          <a:lstStyle/>
          <a:p>
            <a:pPr marL="0" indent="0">
              <a:buNone/>
            </a:pPr>
            <a:r>
              <a:rPr lang="en-US" sz="1000" dirty="0">
                <a:solidFill>
                  <a:srgbClr val="1B3A6B"/>
                </a:solidFill>
                <a:latin typeface="Trebuchet MS" pitchFamily="34" charset="0"/>
                <a:ea typeface="Trebuchet MS" pitchFamily="34" charset="-122"/>
                <a:cs typeface="Trebuchet MS" pitchFamily="34" charset="-120"/>
              </a:rPr>
              <a:t>Additional Flexibilities: Assessee may select any of the 7 methods — choose the one yielding the highest FMV  ·  NR notified investors submit own report — Indian company is not burdened  ·  CAs eligible for M1 (NAV), M3 (CCM) and M7 (RCM) — wider access, lower cost</a:t>
            </a:r>
            <a:endParaRPr lang="en-US" sz="1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18">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Rule 11UA: Before vs After — Comprehensive Comparison</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4  |  Updated Rule 11UA</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18</a:t>
            </a:r>
            <a:endParaRPr lang="en-US" sz="900" dirty="0"/>
          </a:p>
        </p:txBody>
      </p:sp>
      <p:graphicFrame>
        <p:nvGraphicFramePr>
          <p:cNvPr id="19" name="Table 0"/>
          <p:cNvGraphicFramePr>
            <a:graphicFrameLocks noGrp="1"/>
          </p:cNvGraphicFramePr>
          <p:nvPr>
            <p:extLst>
              <p:ext uri="{D42A27DB-BD31-4B8C-83A1-F6EECF244321}">
                <p14:modId xmlns:p14="http://schemas.microsoft.com/office/powerpoint/2010/main" val="422392426"/>
              </p:ext>
            </p:extLst>
          </p:nvPr>
        </p:nvGraphicFramePr>
        <p:xfrm>
          <a:off x="256032" y="804672"/>
          <a:ext cx="8631936" cy="3968500"/>
        </p:xfrm>
        <a:graphic>
          <a:graphicData uri="http://schemas.openxmlformats.org/drawingml/2006/table">
            <a:tbl>
              <a:tblPr/>
              <a:tblGrid>
                <a:gridCol w="2103120">
                  <a:extLst>
                    <a:ext uri="{9D8B030D-6E8A-4147-A177-3AD203B41FA5}">
                      <a16:colId xmlns:a16="http://schemas.microsoft.com/office/drawing/2014/main" val="20000"/>
                    </a:ext>
                  </a:extLst>
                </a:gridCol>
                <a:gridCol w="3108960">
                  <a:extLst>
                    <a:ext uri="{9D8B030D-6E8A-4147-A177-3AD203B41FA5}">
                      <a16:colId xmlns:a16="http://schemas.microsoft.com/office/drawing/2014/main" val="20001"/>
                    </a:ext>
                  </a:extLst>
                </a:gridCol>
                <a:gridCol w="3419856">
                  <a:extLst>
                    <a:ext uri="{9D8B030D-6E8A-4147-A177-3AD203B41FA5}">
                      <a16:colId xmlns:a16="http://schemas.microsoft.com/office/drawing/2014/main" val="20002"/>
                    </a:ext>
                  </a:extLst>
                </a:gridCol>
              </a:tblGrid>
              <a:tr h="396850">
                <a:tc>
                  <a:txBody>
                    <a:bodyPr/>
                    <a:lstStyle/>
                    <a:p>
                      <a:pPr marL="0" indent="0" algn="ctr">
                        <a:buNone/>
                      </a:pPr>
                      <a:r>
                        <a:rPr lang="en-US" sz="1050" b="1" dirty="0">
                          <a:solidFill>
                            <a:srgbClr val="FFFFFF"/>
                          </a:solidFill>
                          <a:latin typeface="Trebuchet MS" pitchFamily="34" charset="0"/>
                          <a:ea typeface="Trebuchet MS" pitchFamily="34" charset="-122"/>
                          <a:cs typeface="Trebuchet MS" pitchFamily="34" charset="-120"/>
                        </a:rPr>
                        <a:t>Parameter</a:t>
                      </a:r>
                      <a:endParaRPr lang="en-US" sz="10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1B3A6B"/>
                    </a:solidFill>
                  </a:tcPr>
                </a:tc>
                <a:tc>
                  <a:txBody>
                    <a:bodyPr/>
                    <a:lstStyle/>
                    <a:p>
                      <a:pPr marL="0" indent="0" algn="ctr">
                        <a:buNone/>
                      </a:pPr>
                      <a:r>
                        <a:rPr lang="en-US" sz="1050" b="1" dirty="0">
                          <a:solidFill>
                            <a:srgbClr val="FFFFFF"/>
                          </a:solidFill>
                          <a:latin typeface="Trebuchet MS" pitchFamily="34" charset="0"/>
                          <a:ea typeface="Trebuchet MS" pitchFamily="34" charset="-122"/>
                          <a:cs typeface="Trebuchet MS" pitchFamily="34" charset="-120"/>
                        </a:rPr>
                        <a:t>Before (Pre-2023)</a:t>
                      </a:r>
                      <a:endParaRPr lang="en-US" sz="10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1B3A6B"/>
                    </a:solidFill>
                  </a:tcPr>
                </a:tc>
                <a:tc>
                  <a:txBody>
                    <a:bodyPr/>
                    <a:lstStyle/>
                    <a:p>
                      <a:pPr marL="0" indent="0" algn="ctr">
                        <a:buNone/>
                      </a:pPr>
                      <a:r>
                        <a:rPr lang="en-US" sz="1050" b="1" dirty="0">
                          <a:solidFill>
                            <a:srgbClr val="FFFFFF"/>
                          </a:solidFill>
                          <a:latin typeface="Trebuchet MS" pitchFamily="34" charset="0"/>
                          <a:ea typeface="Trebuchet MS" pitchFamily="34" charset="-122"/>
                          <a:cs typeface="Trebuchet MS" pitchFamily="34" charset="-120"/>
                        </a:rPr>
                        <a:t>After (Post-2023 &amp; Rules 2026)</a:t>
                      </a:r>
                      <a:endParaRPr lang="en-US" sz="10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1B3A6B"/>
                    </a:solidFill>
                  </a:tcPr>
                </a:tc>
                <a:extLst>
                  <a:ext uri="{0D108BD9-81ED-4DB2-BD59-A6C34878D82A}">
                    <a16:rowId xmlns:a16="http://schemas.microsoft.com/office/drawing/2014/main" val="10000"/>
                  </a:ext>
                </a:extLst>
              </a:tr>
              <a:tr h="396850">
                <a:tc>
                  <a:txBody>
                    <a:bodyPr/>
                    <a:lstStyle/>
                    <a:p>
                      <a:pPr marL="0" indent="0">
                        <a:buNone/>
                      </a:pPr>
                      <a:r>
                        <a:rPr lang="en-US" sz="950" b="1" dirty="0">
                          <a:solidFill>
                            <a:srgbClr val="1A2942"/>
                          </a:solidFill>
                          <a:latin typeface="Trebuchet MS" pitchFamily="34" charset="0"/>
                          <a:ea typeface="Trebuchet MS" pitchFamily="34" charset="-122"/>
                          <a:cs typeface="Trebuchet MS" pitchFamily="34" charset="-120"/>
                        </a:rPr>
                        <a:t>No. of Valuation Methods</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950" dirty="0">
                          <a:solidFill>
                            <a:srgbClr val="C0392B"/>
                          </a:solidFill>
                          <a:latin typeface="Trebuchet MS" pitchFamily="34" charset="0"/>
                          <a:ea typeface="Trebuchet MS" pitchFamily="34" charset="-122"/>
                          <a:cs typeface="Trebuchet MS" pitchFamily="34" charset="-120"/>
                        </a:rPr>
                        <a:t>2 (NAV &amp; DCF only)</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950" dirty="0">
                          <a:solidFill>
                            <a:schemeClr val="tx1"/>
                          </a:solidFill>
                          <a:latin typeface="Trebuchet MS" pitchFamily="34" charset="0"/>
                          <a:ea typeface="Trebuchet MS" pitchFamily="34" charset="-122"/>
                          <a:cs typeface="Trebuchet MS" pitchFamily="34" charset="-120"/>
                        </a:rPr>
                        <a:t>7 (NAV, DCF, CCM, PWERM, OPM, Milestone, RCM)</a:t>
                      </a:r>
                      <a:endParaRPr lang="en-US" sz="950" dirty="0">
                        <a:solidFill>
                          <a:schemeClr val="tx1"/>
                        </a:solidFill>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96850">
                <a:tc>
                  <a:txBody>
                    <a:bodyPr/>
                    <a:lstStyle/>
                    <a:p>
                      <a:pPr marL="0" indent="0">
                        <a:buNone/>
                      </a:pPr>
                      <a:r>
                        <a:rPr lang="en-US" sz="950" b="1" dirty="0">
                          <a:solidFill>
                            <a:srgbClr val="1A2942"/>
                          </a:solidFill>
                          <a:latin typeface="Trebuchet MS" pitchFamily="34" charset="0"/>
                          <a:ea typeface="Trebuchet MS" pitchFamily="34" charset="-122"/>
                          <a:cs typeface="Trebuchet MS" pitchFamily="34" charset="-120"/>
                        </a:rPr>
                        <a:t>Who Can Value</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buNone/>
                      </a:pPr>
                      <a:r>
                        <a:rPr lang="en-US" sz="950" dirty="0">
                          <a:solidFill>
                            <a:srgbClr val="C0392B"/>
                          </a:solidFill>
                          <a:latin typeface="Trebuchet MS" pitchFamily="34" charset="0"/>
                          <a:ea typeface="Trebuchet MS" pitchFamily="34" charset="-122"/>
                          <a:cs typeface="Trebuchet MS" pitchFamily="34" charset="-120"/>
                        </a:rPr>
                        <a:t>NAV: CA; DCF: Merchant Banker only</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buNone/>
                      </a:pPr>
                      <a:r>
                        <a:rPr lang="en-US" sz="950" dirty="0">
                          <a:solidFill>
                            <a:schemeClr val="tx1"/>
                          </a:solidFill>
                          <a:latin typeface="Trebuchet MS" pitchFamily="34" charset="0"/>
                          <a:ea typeface="Trebuchet MS" pitchFamily="34" charset="-122"/>
                          <a:cs typeface="Trebuchet MS" pitchFamily="34" charset="-120"/>
                        </a:rPr>
                        <a:t>CA for M1/M3/M7; Merchant Banker for M2/M4/M5/M6</a:t>
                      </a:r>
                      <a:endParaRPr lang="en-US" sz="950" dirty="0">
                        <a:solidFill>
                          <a:schemeClr val="tx1"/>
                        </a:solidFill>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extLst>
                  <a:ext uri="{0D108BD9-81ED-4DB2-BD59-A6C34878D82A}">
                    <a16:rowId xmlns:a16="http://schemas.microsoft.com/office/drawing/2014/main" val="10002"/>
                  </a:ext>
                </a:extLst>
              </a:tr>
              <a:tr h="396850">
                <a:tc>
                  <a:txBody>
                    <a:bodyPr/>
                    <a:lstStyle/>
                    <a:p>
                      <a:pPr marL="0" indent="0">
                        <a:buNone/>
                      </a:pPr>
                      <a:r>
                        <a:rPr lang="en-US" sz="950" b="1" dirty="0">
                          <a:solidFill>
                            <a:srgbClr val="1A2942"/>
                          </a:solidFill>
                          <a:latin typeface="Trebuchet MS" pitchFamily="34" charset="0"/>
                          <a:ea typeface="Trebuchet MS" pitchFamily="34" charset="-122"/>
                          <a:cs typeface="Trebuchet MS" pitchFamily="34" charset="-120"/>
                        </a:rPr>
                        <a:t>Safe Harbour</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950" dirty="0">
                          <a:solidFill>
                            <a:srgbClr val="C0392B"/>
                          </a:solidFill>
                          <a:latin typeface="Trebuchet MS" pitchFamily="34" charset="0"/>
                          <a:ea typeface="Trebuchet MS" pitchFamily="34" charset="-122"/>
                          <a:cs typeface="Trebuchet MS" pitchFamily="34" charset="-120"/>
                        </a:rPr>
                        <a:t>None — any premium could be challenged</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950" dirty="0">
                          <a:solidFill>
                            <a:schemeClr val="tx1"/>
                          </a:solidFill>
                          <a:latin typeface="Trebuchet MS" pitchFamily="34" charset="0"/>
                          <a:ea typeface="Trebuchet MS" pitchFamily="34" charset="-122"/>
                          <a:cs typeface="Trebuchet MS" pitchFamily="34" charset="-120"/>
                        </a:rPr>
                        <a:t>±10% tolerance on FMV; no adjustment within band</a:t>
                      </a:r>
                      <a:endParaRPr lang="en-US" sz="950" dirty="0">
                        <a:solidFill>
                          <a:schemeClr val="tx1"/>
                        </a:solidFill>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96850">
                <a:tc>
                  <a:txBody>
                    <a:bodyPr/>
                    <a:lstStyle/>
                    <a:p>
                      <a:pPr marL="0" indent="0">
                        <a:buNone/>
                      </a:pPr>
                      <a:r>
                        <a:rPr lang="en-US" sz="950" b="1" dirty="0">
                          <a:solidFill>
                            <a:srgbClr val="1A2942"/>
                          </a:solidFill>
                          <a:latin typeface="Trebuchet MS" pitchFamily="34" charset="0"/>
                          <a:ea typeface="Trebuchet MS" pitchFamily="34" charset="-122"/>
                          <a:cs typeface="Trebuchet MS" pitchFamily="34" charset="-120"/>
                        </a:rPr>
                        <a:t>NR Investor Treatment</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buNone/>
                      </a:pPr>
                      <a:r>
                        <a:rPr lang="en-US" sz="950" dirty="0">
                          <a:solidFill>
                            <a:srgbClr val="C0392B"/>
                          </a:solidFill>
                          <a:latin typeface="Trebuchet MS" pitchFamily="34" charset="0"/>
                          <a:ea typeface="Trebuchet MS" pitchFamily="34" charset="-122"/>
                          <a:cs typeface="Trebuchet MS" pitchFamily="34" charset="-120"/>
                        </a:rPr>
                        <a:t>Same as residents; no special provision</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buNone/>
                      </a:pPr>
                      <a:r>
                        <a:rPr lang="en-US" sz="950" dirty="0">
                          <a:solidFill>
                            <a:schemeClr val="tx1"/>
                          </a:solidFill>
                          <a:latin typeface="Trebuchet MS" pitchFamily="34" charset="0"/>
                          <a:ea typeface="Trebuchet MS" pitchFamily="34" charset="-122"/>
                          <a:cs typeface="Trebuchet MS" pitchFamily="34" charset="-120"/>
                        </a:rPr>
                        <a:t>Notified NR investors: own valuation report accepted</a:t>
                      </a:r>
                      <a:endParaRPr lang="en-US" sz="950" dirty="0">
                        <a:solidFill>
                          <a:schemeClr val="tx1"/>
                        </a:solidFill>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extLst>
                  <a:ext uri="{0D108BD9-81ED-4DB2-BD59-A6C34878D82A}">
                    <a16:rowId xmlns:a16="http://schemas.microsoft.com/office/drawing/2014/main" val="10004"/>
                  </a:ext>
                </a:extLst>
              </a:tr>
              <a:tr h="396850">
                <a:tc>
                  <a:txBody>
                    <a:bodyPr/>
                    <a:lstStyle/>
                    <a:p>
                      <a:pPr marL="0" indent="0">
                        <a:buNone/>
                      </a:pPr>
                      <a:r>
                        <a:rPr lang="en-US" sz="950" b="1" dirty="0">
                          <a:solidFill>
                            <a:srgbClr val="1A2942"/>
                          </a:solidFill>
                          <a:latin typeface="Trebuchet MS" pitchFamily="34" charset="0"/>
                          <a:ea typeface="Trebuchet MS" pitchFamily="34" charset="-122"/>
                          <a:cs typeface="Trebuchet MS" pitchFamily="34" charset="-120"/>
                        </a:rPr>
                        <a:t>Pre-revenue Startups</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950" dirty="0">
                          <a:solidFill>
                            <a:srgbClr val="C0392B"/>
                          </a:solidFill>
                          <a:latin typeface="Trebuchet MS" pitchFamily="34" charset="0"/>
                          <a:ea typeface="Trebuchet MS" pitchFamily="34" charset="-122"/>
                          <a:cs typeface="Trebuchet MS" pitchFamily="34" charset="-120"/>
                        </a:rPr>
                        <a:t>NAV gives near-zero FMV — unfair result</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950" dirty="0">
                          <a:solidFill>
                            <a:schemeClr val="tx1"/>
                          </a:solidFill>
                          <a:latin typeface="Trebuchet MS" pitchFamily="34" charset="0"/>
                          <a:ea typeface="Trebuchet MS" pitchFamily="34" charset="-122"/>
                          <a:cs typeface="Trebuchet MS" pitchFamily="34" charset="-120"/>
                        </a:rPr>
                        <a:t>PWERM, Milestone, OPM capture forward-looking value</a:t>
                      </a:r>
                      <a:endParaRPr lang="en-US" sz="950" dirty="0">
                        <a:solidFill>
                          <a:schemeClr val="tx1"/>
                        </a:solidFill>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396850">
                <a:tc>
                  <a:txBody>
                    <a:bodyPr/>
                    <a:lstStyle/>
                    <a:p>
                      <a:pPr marL="0" indent="0">
                        <a:buNone/>
                      </a:pPr>
                      <a:r>
                        <a:rPr lang="en-US" sz="950" b="1" dirty="0">
                          <a:solidFill>
                            <a:srgbClr val="1A2942"/>
                          </a:solidFill>
                          <a:latin typeface="Trebuchet MS" pitchFamily="34" charset="0"/>
                          <a:ea typeface="Trebuchet MS" pitchFamily="34" charset="-122"/>
                          <a:cs typeface="Trebuchet MS" pitchFamily="34" charset="-120"/>
                        </a:rPr>
                        <a:t>Complex Cap Structures</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buNone/>
                      </a:pPr>
                      <a:r>
                        <a:rPr lang="en-US" sz="950" dirty="0">
                          <a:solidFill>
                            <a:srgbClr val="C0392B"/>
                          </a:solidFill>
                          <a:latin typeface="Trebuchet MS" pitchFamily="34" charset="0"/>
                          <a:ea typeface="Trebuchet MS" pitchFamily="34" charset="-122"/>
                          <a:cs typeface="Trebuchet MS" pitchFamily="34" charset="-120"/>
                        </a:rPr>
                        <a:t>Not addressed; equity FMV only</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buNone/>
                      </a:pPr>
                      <a:r>
                        <a:rPr lang="en-US" sz="950" dirty="0">
                          <a:solidFill>
                            <a:schemeClr val="tx1"/>
                          </a:solidFill>
                          <a:latin typeface="Trebuchet MS" pitchFamily="34" charset="0"/>
                          <a:ea typeface="Trebuchet MS" pitchFamily="34" charset="-122"/>
                          <a:cs typeface="Trebuchet MS" pitchFamily="34" charset="-120"/>
                        </a:rPr>
                        <a:t>OPM handles CCPS, warrants, preferences, anti-dilution</a:t>
                      </a:r>
                      <a:endParaRPr lang="en-US" sz="950" dirty="0">
                        <a:solidFill>
                          <a:schemeClr val="tx1"/>
                        </a:solidFill>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extLst>
                  <a:ext uri="{0D108BD9-81ED-4DB2-BD59-A6C34878D82A}">
                    <a16:rowId xmlns:a16="http://schemas.microsoft.com/office/drawing/2014/main" val="10006"/>
                  </a:ext>
                </a:extLst>
              </a:tr>
              <a:tr h="396850">
                <a:tc>
                  <a:txBody>
                    <a:bodyPr/>
                    <a:lstStyle/>
                    <a:p>
                      <a:pPr marL="0" indent="0">
                        <a:buNone/>
                      </a:pPr>
                      <a:r>
                        <a:rPr lang="en-US" sz="950" b="1" dirty="0">
                          <a:solidFill>
                            <a:srgbClr val="1A2942"/>
                          </a:solidFill>
                          <a:latin typeface="Trebuchet MS" pitchFamily="34" charset="0"/>
                          <a:ea typeface="Trebuchet MS" pitchFamily="34" charset="-122"/>
                          <a:cs typeface="Trebuchet MS" pitchFamily="34" charset="-120"/>
                        </a:rPr>
                        <a:t>CA Eligibility Threshold</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950" dirty="0">
                          <a:solidFill>
                            <a:srgbClr val="C0392B"/>
                          </a:solidFill>
                          <a:latin typeface="Trebuchet MS" pitchFamily="34" charset="0"/>
                          <a:ea typeface="Trebuchet MS" pitchFamily="34" charset="-122"/>
                          <a:cs typeface="Trebuchet MS" pitchFamily="34" charset="-120"/>
                        </a:rPr>
                        <a:t>No specific criteria prescribed</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950" dirty="0">
                          <a:solidFill>
                            <a:schemeClr val="tx1"/>
                          </a:solidFill>
                          <a:latin typeface="Trebuchet MS" pitchFamily="34" charset="0"/>
                          <a:ea typeface="Trebuchet MS" pitchFamily="34" charset="-122"/>
                          <a:cs typeface="Trebuchet MS" pitchFamily="34" charset="-120"/>
                        </a:rPr>
                        <a:t>≥10 yrs experience or CA firm with ≥5 qualified partners</a:t>
                      </a:r>
                      <a:endParaRPr lang="en-US" sz="950" dirty="0">
                        <a:solidFill>
                          <a:schemeClr val="tx1"/>
                        </a:solidFill>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396850">
                <a:tc>
                  <a:txBody>
                    <a:bodyPr/>
                    <a:lstStyle/>
                    <a:p>
                      <a:pPr marL="0" indent="0">
                        <a:buNone/>
                      </a:pPr>
                      <a:r>
                        <a:rPr lang="en-US" sz="950" b="1" dirty="0">
                          <a:solidFill>
                            <a:srgbClr val="1A2942"/>
                          </a:solidFill>
                          <a:latin typeface="Trebuchet MS" pitchFamily="34" charset="0"/>
                          <a:ea typeface="Trebuchet MS" pitchFamily="34" charset="-122"/>
                          <a:cs typeface="Trebuchet MS" pitchFamily="34" charset="-120"/>
                        </a:rPr>
                        <a:t>DPIIT Startups</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buNone/>
                      </a:pPr>
                      <a:r>
                        <a:rPr lang="en-US" sz="950" dirty="0">
                          <a:solidFill>
                            <a:srgbClr val="C0392B"/>
                          </a:solidFill>
                          <a:latin typeface="Trebuchet MS" pitchFamily="34" charset="0"/>
                          <a:ea typeface="Trebuchet MS" pitchFamily="34" charset="-122"/>
                          <a:cs typeface="Trebuchet MS" pitchFamily="34" charset="-120"/>
                        </a:rPr>
                        <a:t>No explicit exemption; litigation risk</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buNone/>
                      </a:pPr>
                      <a:r>
                        <a:rPr lang="en-US" sz="950" dirty="0">
                          <a:solidFill>
                            <a:schemeClr val="tx1"/>
                          </a:solidFill>
                          <a:latin typeface="Trebuchet MS" pitchFamily="34" charset="0"/>
                          <a:ea typeface="Trebuchet MS" pitchFamily="34" charset="-122"/>
                          <a:cs typeface="Trebuchet MS" pitchFamily="34" charset="-120"/>
                        </a:rPr>
                        <a:t>Full exemption — no Rule 11UA compliance needed</a:t>
                      </a:r>
                      <a:endParaRPr lang="en-US" sz="950" dirty="0">
                        <a:solidFill>
                          <a:schemeClr val="tx1"/>
                        </a:solidFill>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extLst>
                  <a:ext uri="{0D108BD9-81ED-4DB2-BD59-A6C34878D82A}">
                    <a16:rowId xmlns:a16="http://schemas.microsoft.com/office/drawing/2014/main" val="10008"/>
                  </a:ext>
                </a:extLst>
              </a:tr>
              <a:tr h="396850">
                <a:tc>
                  <a:txBody>
                    <a:bodyPr/>
                    <a:lstStyle/>
                    <a:p>
                      <a:pPr marL="0" indent="0">
                        <a:buNone/>
                      </a:pPr>
                      <a:r>
                        <a:rPr lang="en-US" sz="950" b="1" dirty="0">
                          <a:solidFill>
                            <a:srgbClr val="1A2942"/>
                          </a:solidFill>
                          <a:latin typeface="Trebuchet MS" pitchFamily="34" charset="0"/>
                          <a:ea typeface="Trebuchet MS" pitchFamily="34" charset="-122"/>
                          <a:cs typeface="Trebuchet MS" pitchFamily="34" charset="-120"/>
                        </a:rPr>
                        <a:t>Litigation Risk</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950" dirty="0">
                          <a:solidFill>
                            <a:srgbClr val="C0392B"/>
                          </a:solidFill>
                          <a:latin typeface="Trebuchet MS" pitchFamily="34" charset="0"/>
                          <a:ea typeface="Trebuchet MS" pitchFamily="34" charset="-122"/>
                          <a:cs typeface="Trebuchet MS" pitchFamily="34" charset="-120"/>
                        </a:rPr>
                        <a:t>Very high — AO can reject any method</a:t>
                      </a:r>
                      <a:endParaRPr lang="en-US" sz="9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950" dirty="0">
                          <a:solidFill>
                            <a:schemeClr val="tx1"/>
                          </a:solidFill>
                          <a:latin typeface="Trebuchet MS" pitchFamily="34" charset="0"/>
                          <a:ea typeface="Trebuchet MS" pitchFamily="34" charset="-122"/>
                          <a:cs typeface="Trebuchet MS" pitchFamily="34" charset="-120"/>
                        </a:rPr>
                        <a:t>Significantly reduced with structured framework</a:t>
                      </a:r>
                      <a:endParaRPr lang="en-US" sz="950" dirty="0">
                        <a:solidFill>
                          <a:schemeClr val="tx1"/>
                        </a:solidFill>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19">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Impact on Startups</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5  |  Impact Analysis</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19</a:t>
            </a:r>
            <a:endParaRPr lang="en-US" sz="900" dirty="0"/>
          </a:p>
        </p:txBody>
      </p:sp>
      <p:sp>
        <p:nvSpPr>
          <p:cNvPr id="9" name="Shape 7"/>
          <p:cNvSpPr/>
          <p:nvPr/>
        </p:nvSpPr>
        <p:spPr>
          <a:xfrm>
            <a:off x="256032" y="786384"/>
            <a:ext cx="4169664" cy="420624"/>
          </a:xfrm>
          <a:prstGeom prst="rect">
            <a:avLst/>
          </a:prstGeom>
          <a:solidFill>
            <a:srgbClr val="2C9B8B"/>
          </a:solidFill>
          <a:ln w="12700">
            <a:solidFill>
              <a:srgbClr val="2C9B8B"/>
            </a:solidFill>
            <a:prstDash val="solid"/>
          </a:ln>
        </p:spPr>
        <p:txBody>
          <a:bodyPr/>
          <a:lstStyle/>
          <a:p>
            <a:endParaRPr lang="en-IN"/>
          </a:p>
        </p:txBody>
      </p:sp>
      <p:sp>
        <p:nvSpPr>
          <p:cNvPr id="10" name="Text 8"/>
          <p:cNvSpPr/>
          <p:nvPr/>
        </p:nvSpPr>
        <p:spPr>
          <a:xfrm>
            <a:off x="365760" y="786384"/>
            <a:ext cx="3950208" cy="420624"/>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Positive Impacts</a:t>
            </a:r>
            <a:endParaRPr lang="en-US" sz="1300" dirty="0"/>
          </a:p>
        </p:txBody>
      </p:sp>
      <p:sp>
        <p:nvSpPr>
          <p:cNvPr id="11" name="Shape 9"/>
          <p:cNvSpPr/>
          <p:nvPr/>
        </p:nvSpPr>
        <p:spPr>
          <a:xfrm>
            <a:off x="4718304" y="786384"/>
            <a:ext cx="4169664" cy="420624"/>
          </a:xfrm>
          <a:prstGeom prst="rect">
            <a:avLst/>
          </a:prstGeom>
          <a:solidFill>
            <a:srgbClr val="C0392B"/>
          </a:solidFill>
          <a:ln w="12700">
            <a:solidFill>
              <a:srgbClr val="C0392B"/>
            </a:solidFill>
            <a:prstDash val="solid"/>
          </a:ln>
        </p:spPr>
        <p:txBody>
          <a:bodyPr/>
          <a:lstStyle/>
          <a:p>
            <a:endParaRPr lang="en-IN"/>
          </a:p>
        </p:txBody>
      </p:sp>
      <p:sp>
        <p:nvSpPr>
          <p:cNvPr id="12" name="Text 10"/>
          <p:cNvSpPr/>
          <p:nvPr/>
        </p:nvSpPr>
        <p:spPr>
          <a:xfrm>
            <a:off x="4828032" y="786384"/>
            <a:ext cx="3950208" cy="420624"/>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Remaining Challenges</a:t>
            </a:r>
            <a:endParaRPr lang="en-US" sz="1300" dirty="0"/>
          </a:p>
        </p:txBody>
      </p:sp>
      <p:sp>
        <p:nvSpPr>
          <p:cNvPr id="13" name="Shape 11"/>
          <p:cNvSpPr/>
          <p:nvPr/>
        </p:nvSpPr>
        <p:spPr>
          <a:xfrm>
            <a:off x="256032" y="1298448"/>
            <a:ext cx="4169664" cy="438912"/>
          </a:xfrm>
          <a:prstGeom prst="rect">
            <a:avLst/>
          </a:prstGeom>
          <a:solidFill>
            <a:srgbClr val="E6F7F5"/>
          </a:solidFill>
          <a:ln w="12700">
            <a:solidFill>
              <a:srgbClr val="D9E3EF"/>
            </a:solidFill>
            <a:prstDash val="solid"/>
          </a:ln>
        </p:spPr>
        <p:txBody>
          <a:bodyPr/>
          <a:lstStyle/>
          <a:p>
            <a:endParaRPr lang="en-IN"/>
          </a:p>
        </p:txBody>
      </p:sp>
      <p:pic>
        <p:nvPicPr>
          <p:cNvPr id="14" name="Image 0" descr="preencoded.png"/>
          <p:cNvPicPr>
            <a:picLocks noChangeAspect="1"/>
          </p:cNvPicPr>
          <p:nvPr/>
        </p:nvPicPr>
        <p:blipFill>
          <a:blip r:embed="rId3"/>
          <a:stretch>
            <a:fillRect/>
          </a:stretch>
        </p:blipFill>
        <p:spPr>
          <a:xfrm>
            <a:off x="329184" y="1399032"/>
            <a:ext cx="237744" cy="237744"/>
          </a:xfrm>
          <a:prstGeom prst="rect">
            <a:avLst/>
          </a:prstGeom>
          <a:solidFill>
            <a:schemeClr val="accent6">
              <a:lumMod val="60000"/>
              <a:lumOff val="40000"/>
            </a:schemeClr>
          </a:solidFill>
        </p:spPr>
      </p:pic>
      <p:sp>
        <p:nvSpPr>
          <p:cNvPr id="15" name="Text 12"/>
          <p:cNvSpPr/>
          <p:nvPr/>
        </p:nvSpPr>
        <p:spPr>
          <a:xfrm>
            <a:off x="621792" y="1298448"/>
            <a:ext cx="3730752" cy="4389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DPIIT-recognised startups: full angel tax exemption</a:t>
            </a:r>
            <a:endParaRPr lang="en-US" sz="1000" dirty="0"/>
          </a:p>
        </p:txBody>
      </p:sp>
      <p:sp>
        <p:nvSpPr>
          <p:cNvPr id="16" name="Shape 13"/>
          <p:cNvSpPr/>
          <p:nvPr/>
        </p:nvSpPr>
        <p:spPr>
          <a:xfrm>
            <a:off x="256032" y="1792224"/>
            <a:ext cx="4169664" cy="438912"/>
          </a:xfrm>
          <a:prstGeom prst="rect">
            <a:avLst/>
          </a:prstGeom>
          <a:solidFill>
            <a:srgbClr val="FFFFFF"/>
          </a:solidFill>
          <a:ln w="12700">
            <a:solidFill>
              <a:srgbClr val="D9E3EF"/>
            </a:solidFill>
            <a:prstDash val="solid"/>
          </a:ln>
        </p:spPr>
        <p:txBody>
          <a:bodyPr/>
          <a:lstStyle/>
          <a:p>
            <a:endParaRPr lang="en-IN"/>
          </a:p>
        </p:txBody>
      </p:sp>
      <p:pic>
        <p:nvPicPr>
          <p:cNvPr id="17" name="Image 1" descr="preencoded.png"/>
          <p:cNvPicPr>
            <a:picLocks noChangeAspect="1"/>
          </p:cNvPicPr>
          <p:nvPr/>
        </p:nvPicPr>
        <p:blipFill>
          <a:blip r:embed="rId3"/>
          <a:stretch>
            <a:fillRect/>
          </a:stretch>
        </p:blipFill>
        <p:spPr>
          <a:xfrm>
            <a:off x="329184" y="1892808"/>
            <a:ext cx="237744" cy="237744"/>
          </a:xfrm>
          <a:prstGeom prst="rect">
            <a:avLst/>
          </a:prstGeom>
          <a:solidFill>
            <a:schemeClr val="accent6">
              <a:lumMod val="60000"/>
              <a:lumOff val="40000"/>
            </a:schemeClr>
          </a:solidFill>
        </p:spPr>
      </p:pic>
      <p:sp>
        <p:nvSpPr>
          <p:cNvPr id="18" name="Text 14"/>
          <p:cNvSpPr/>
          <p:nvPr/>
        </p:nvSpPr>
        <p:spPr>
          <a:xfrm>
            <a:off x="621792" y="1792224"/>
            <a:ext cx="3730752" cy="4389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5 new methods capture growth potential → higher defensible FMV</a:t>
            </a:r>
            <a:endParaRPr lang="en-US" sz="1000" dirty="0"/>
          </a:p>
        </p:txBody>
      </p:sp>
      <p:sp>
        <p:nvSpPr>
          <p:cNvPr id="19" name="Shape 15"/>
          <p:cNvSpPr/>
          <p:nvPr/>
        </p:nvSpPr>
        <p:spPr>
          <a:xfrm>
            <a:off x="256032" y="2286000"/>
            <a:ext cx="4169664" cy="438912"/>
          </a:xfrm>
          <a:prstGeom prst="rect">
            <a:avLst/>
          </a:prstGeom>
          <a:solidFill>
            <a:srgbClr val="E6F7F5"/>
          </a:solidFill>
          <a:ln w="12700">
            <a:solidFill>
              <a:srgbClr val="D9E3EF"/>
            </a:solidFill>
            <a:prstDash val="solid"/>
          </a:ln>
        </p:spPr>
        <p:txBody>
          <a:bodyPr/>
          <a:lstStyle/>
          <a:p>
            <a:endParaRPr lang="en-IN"/>
          </a:p>
        </p:txBody>
      </p:sp>
      <p:pic>
        <p:nvPicPr>
          <p:cNvPr id="20" name="Image 2" descr="preencoded.png"/>
          <p:cNvPicPr>
            <a:picLocks noChangeAspect="1"/>
          </p:cNvPicPr>
          <p:nvPr/>
        </p:nvPicPr>
        <p:blipFill>
          <a:blip r:embed="rId3"/>
          <a:stretch>
            <a:fillRect/>
          </a:stretch>
        </p:blipFill>
        <p:spPr>
          <a:xfrm>
            <a:off x="329184" y="2386584"/>
            <a:ext cx="237744" cy="237744"/>
          </a:xfrm>
          <a:prstGeom prst="rect">
            <a:avLst/>
          </a:prstGeom>
          <a:solidFill>
            <a:schemeClr val="accent6">
              <a:lumMod val="60000"/>
              <a:lumOff val="40000"/>
            </a:schemeClr>
          </a:solidFill>
        </p:spPr>
      </p:pic>
      <p:sp>
        <p:nvSpPr>
          <p:cNvPr id="21" name="Text 16"/>
          <p:cNvSpPr/>
          <p:nvPr/>
        </p:nvSpPr>
        <p:spPr>
          <a:xfrm>
            <a:off x="621792" y="2286000"/>
            <a:ext cx="3730752" cy="4389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OPM recognises CCPS liquidation preferences — fair to founders</a:t>
            </a:r>
            <a:endParaRPr lang="en-US" sz="1000" dirty="0"/>
          </a:p>
        </p:txBody>
      </p:sp>
      <p:sp>
        <p:nvSpPr>
          <p:cNvPr id="22" name="Shape 17"/>
          <p:cNvSpPr/>
          <p:nvPr/>
        </p:nvSpPr>
        <p:spPr>
          <a:xfrm>
            <a:off x="256032" y="2779776"/>
            <a:ext cx="4169664" cy="438912"/>
          </a:xfrm>
          <a:prstGeom prst="rect">
            <a:avLst/>
          </a:prstGeom>
          <a:solidFill>
            <a:srgbClr val="FFFFFF"/>
          </a:solidFill>
          <a:ln w="12700">
            <a:solidFill>
              <a:srgbClr val="D9E3EF"/>
            </a:solidFill>
            <a:prstDash val="solid"/>
          </a:ln>
        </p:spPr>
        <p:txBody>
          <a:bodyPr/>
          <a:lstStyle/>
          <a:p>
            <a:endParaRPr lang="en-IN"/>
          </a:p>
        </p:txBody>
      </p:sp>
      <p:pic>
        <p:nvPicPr>
          <p:cNvPr id="23" name="Image 3" descr="preencoded.png"/>
          <p:cNvPicPr>
            <a:picLocks noChangeAspect="1"/>
          </p:cNvPicPr>
          <p:nvPr/>
        </p:nvPicPr>
        <p:blipFill>
          <a:blip r:embed="rId3"/>
          <a:stretch>
            <a:fillRect/>
          </a:stretch>
        </p:blipFill>
        <p:spPr>
          <a:xfrm>
            <a:off x="329184" y="2880360"/>
            <a:ext cx="237744" cy="237744"/>
          </a:xfrm>
          <a:prstGeom prst="rect">
            <a:avLst/>
          </a:prstGeom>
          <a:solidFill>
            <a:schemeClr val="accent6">
              <a:lumMod val="60000"/>
              <a:lumOff val="40000"/>
            </a:schemeClr>
          </a:solidFill>
        </p:spPr>
      </p:pic>
      <p:sp>
        <p:nvSpPr>
          <p:cNvPr id="24" name="Text 18"/>
          <p:cNvSpPr/>
          <p:nvPr/>
        </p:nvSpPr>
        <p:spPr>
          <a:xfrm>
            <a:off x="621792" y="2779776"/>
            <a:ext cx="3730752" cy="4389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Safe harbour ±10%: pricing flexibility without tax risk</a:t>
            </a:r>
            <a:endParaRPr lang="en-US" sz="1000" dirty="0"/>
          </a:p>
        </p:txBody>
      </p:sp>
      <p:sp>
        <p:nvSpPr>
          <p:cNvPr id="25" name="Shape 19"/>
          <p:cNvSpPr/>
          <p:nvPr/>
        </p:nvSpPr>
        <p:spPr>
          <a:xfrm>
            <a:off x="256032" y="3273552"/>
            <a:ext cx="4169664" cy="438912"/>
          </a:xfrm>
          <a:prstGeom prst="rect">
            <a:avLst/>
          </a:prstGeom>
          <a:solidFill>
            <a:srgbClr val="E6F7F5"/>
          </a:solidFill>
          <a:ln w="12700">
            <a:solidFill>
              <a:srgbClr val="D9E3EF"/>
            </a:solidFill>
            <a:prstDash val="solid"/>
          </a:ln>
        </p:spPr>
        <p:txBody>
          <a:bodyPr/>
          <a:lstStyle/>
          <a:p>
            <a:endParaRPr lang="en-IN"/>
          </a:p>
        </p:txBody>
      </p:sp>
      <p:pic>
        <p:nvPicPr>
          <p:cNvPr id="26" name="Image 4" descr="preencoded.png"/>
          <p:cNvPicPr>
            <a:picLocks noChangeAspect="1"/>
          </p:cNvPicPr>
          <p:nvPr/>
        </p:nvPicPr>
        <p:blipFill>
          <a:blip r:embed="rId3"/>
          <a:stretch>
            <a:fillRect/>
          </a:stretch>
        </p:blipFill>
        <p:spPr>
          <a:xfrm>
            <a:off x="329184" y="3374136"/>
            <a:ext cx="237744" cy="237744"/>
          </a:xfrm>
          <a:prstGeom prst="rect">
            <a:avLst/>
          </a:prstGeom>
          <a:solidFill>
            <a:schemeClr val="accent6">
              <a:lumMod val="60000"/>
              <a:lumOff val="40000"/>
            </a:schemeClr>
          </a:solidFill>
        </p:spPr>
      </p:pic>
      <p:sp>
        <p:nvSpPr>
          <p:cNvPr id="27" name="Text 20"/>
          <p:cNvSpPr/>
          <p:nvPr/>
        </p:nvSpPr>
        <p:spPr>
          <a:xfrm>
            <a:off x="621792" y="3273552"/>
            <a:ext cx="3730752" cy="4389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NR investor route now tax-efficient for global VC capital</a:t>
            </a:r>
            <a:endParaRPr lang="en-US" sz="1000" dirty="0"/>
          </a:p>
        </p:txBody>
      </p:sp>
      <p:sp>
        <p:nvSpPr>
          <p:cNvPr id="28" name="Shape 21"/>
          <p:cNvSpPr/>
          <p:nvPr/>
        </p:nvSpPr>
        <p:spPr>
          <a:xfrm>
            <a:off x="256032" y="3767328"/>
            <a:ext cx="4169664" cy="438912"/>
          </a:xfrm>
          <a:prstGeom prst="rect">
            <a:avLst/>
          </a:prstGeom>
          <a:solidFill>
            <a:srgbClr val="FFFFFF"/>
          </a:solidFill>
          <a:ln w="12700">
            <a:solidFill>
              <a:srgbClr val="D9E3EF"/>
            </a:solidFill>
            <a:prstDash val="solid"/>
          </a:ln>
        </p:spPr>
        <p:txBody>
          <a:bodyPr/>
          <a:lstStyle/>
          <a:p>
            <a:endParaRPr lang="en-IN"/>
          </a:p>
        </p:txBody>
      </p:sp>
      <p:pic>
        <p:nvPicPr>
          <p:cNvPr id="29" name="Image 5" descr="preencoded.png"/>
          <p:cNvPicPr>
            <a:picLocks noChangeAspect="1"/>
          </p:cNvPicPr>
          <p:nvPr/>
        </p:nvPicPr>
        <p:blipFill>
          <a:blip r:embed="rId3"/>
          <a:stretch>
            <a:fillRect/>
          </a:stretch>
        </p:blipFill>
        <p:spPr>
          <a:xfrm>
            <a:off x="329184" y="3867912"/>
            <a:ext cx="237744" cy="237744"/>
          </a:xfrm>
          <a:prstGeom prst="rect">
            <a:avLst/>
          </a:prstGeom>
          <a:solidFill>
            <a:schemeClr val="accent6">
              <a:lumMod val="60000"/>
              <a:lumOff val="40000"/>
            </a:schemeClr>
          </a:solidFill>
        </p:spPr>
      </p:pic>
      <p:sp>
        <p:nvSpPr>
          <p:cNvPr id="30" name="Text 22"/>
          <p:cNvSpPr/>
          <p:nvPr/>
        </p:nvSpPr>
        <p:spPr>
          <a:xfrm>
            <a:off x="621792" y="3767328"/>
            <a:ext cx="3730752" cy="4389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Reduced litigation with structured framework</a:t>
            </a:r>
            <a:endParaRPr lang="en-US" sz="1000" dirty="0"/>
          </a:p>
        </p:txBody>
      </p:sp>
      <p:sp>
        <p:nvSpPr>
          <p:cNvPr id="31" name="Shape 23"/>
          <p:cNvSpPr/>
          <p:nvPr/>
        </p:nvSpPr>
        <p:spPr>
          <a:xfrm>
            <a:off x="4718304" y="1298448"/>
            <a:ext cx="4169664" cy="438912"/>
          </a:xfrm>
          <a:prstGeom prst="rect">
            <a:avLst/>
          </a:prstGeom>
          <a:solidFill>
            <a:srgbClr val="FDEDEC"/>
          </a:solidFill>
          <a:ln w="12700">
            <a:solidFill>
              <a:srgbClr val="D9E3EF"/>
            </a:solidFill>
            <a:prstDash val="solid"/>
          </a:ln>
        </p:spPr>
        <p:txBody>
          <a:bodyPr/>
          <a:lstStyle/>
          <a:p>
            <a:endParaRPr lang="en-IN"/>
          </a:p>
        </p:txBody>
      </p:sp>
      <p:pic>
        <p:nvPicPr>
          <p:cNvPr id="32" name="Image 6" descr="preencoded.png"/>
          <p:cNvPicPr>
            <a:picLocks noChangeAspect="1"/>
          </p:cNvPicPr>
          <p:nvPr/>
        </p:nvPicPr>
        <p:blipFill>
          <a:blip r:embed="rId4"/>
          <a:stretch>
            <a:fillRect/>
          </a:stretch>
        </p:blipFill>
        <p:spPr>
          <a:xfrm>
            <a:off x="4791456" y="1399032"/>
            <a:ext cx="237744" cy="237744"/>
          </a:xfrm>
          <a:prstGeom prst="rect">
            <a:avLst/>
          </a:prstGeom>
          <a:solidFill>
            <a:srgbClr val="FF0000"/>
          </a:solidFill>
        </p:spPr>
      </p:pic>
      <p:sp>
        <p:nvSpPr>
          <p:cNvPr id="33" name="Text 24"/>
          <p:cNvSpPr/>
          <p:nvPr/>
        </p:nvSpPr>
        <p:spPr>
          <a:xfrm>
            <a:off x="5084064" y="1298448"/>
            <a:ext cx="3730752" cy="4389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Non-DPIIT startups still face full angel tax compliance burden</a:t>
            </a:r>
            <a:endParaRPr lang="en-US" sz="1000" dirty="0"/>
          </a:p>
        </p:txBody>
      </p:sp>
      <p:sp>
        <p:nvSpPr>
          <p:cNvPr id="34" name="Shape 25"/>
          <p:cNvSpPr/>
          <p:nvPr/>
        </p:nvSpPr>
        <p:spPr>
          <a:xfrm>
            <a:off x="4718304" y="1792224"/>
            <a:ext cx="4169664" cy="438912"/>
          </a:xfrm>
          <a:prstGeom prst="rect">
            <a:avLst/>
          </a:prstGeom>
          <a:solidFill>
            <a:srgbClr val="FFFFFF"/>
          </a:solidFill>
          <a:ln w="12700">
            <a:solidFill>
              <a:srgbClr val="D9E3EF"/>
            </a:solidFill>
            <a:prstDash val="solid"/>
          </a:ln>
        </p:spPr>
        <p:txBody>
          <a:bodyPr/>
          <a:lstStyle/>
          <a:p>
            <a:endParaRPr lang="en-IN"/>
          </a:p>
        </p:txBody>
      </p:sp>
      <p:pic>
        <p:nvPicPr>
          <p:cNvPr id="35" name="Image 7" descr="preencoded.png"/>
          <p:cNvPicPr>
            <a:picLocks noChangeAspect="1"/>
          </p:cNvPicPr>
          <p:nvPr/>
        </p:nvPicPr>
        <p:blipFill>
          <a:blip r:embed="rId4"/>
          <a:stretch>
            <a:fillRect/>
          </a:stretch>
        </p:blipFill>
        <p:spPr>
          <a:xfrm>
            <a:off x="4791456" y="1892808"/>
            <a:ext cx="237744" cy="237744"/>
          </a:xfrm>
          <a:prstGeom prst="rect">
            <a:avLst/>
          </a:prstGeom>
          <a:solidFill>
            <a:srgbClr val="FF0000"/>
          </a:solidFill>
        </p:spPr>
      </p:pic>
      <p:sp>
        <p:nvSpPr>
          <p:cNvPr id="36" name="Text 26"/>
          <p:cNvSpPr/>
          <p:nvPr/>
        </p:nvSpPr>
        <p:spPr>
          <a:xfrm>
            <a:off x="5084064" y="1792224"/>
            <a:ext cx="3730752" cy="4389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Merchant Banker fees for OPM/PWERM: ₹3–8L per report</a:t>
            </a:r>
            <a:endParaRPr lang="en-US" sz="1000" dirty="0"/>
          </a:p>
        </p:txBody>
      </p:sp>
      <p:sp>
        <p:nvSpPr>
          <p:cNvPr id="37" name="Shape 27"/>
          <p:cNvSpPr/>
          <p:nvPr/>
        </p:nvSpPr>
        <p:spPr>
          <a:xfrm>
            <a:off x="4718304" y="2286000"/>
            <a:ext cx="4169664" cy="438912"/>
          </a:xfrm>
          <a:prstGeom prst="rect">
            <a:avLst/>
          </a:prstGeom>
          <a:solidFill>
            <a:srgbClr val="FDEDEC"/>
          </a:solidFill>
          <a:ln w="12700">
            <a:solidFill>
              <a:srgbClr val="D9E3EF"/>
            </a:solidFill>
            <a:prstDash val="solid"/>
          </a:ln>
        </p:spPr>
        <p:txBody>
          <a:bodyPr/>
          <a:lstStyle/>
          <a:p>
            <a:endParaRPr lang="en-IN"/>
          </a:p>
        </p:txBody>
      </p:sp>
      <p:pic>
        <p:nvPicPr>
          <p:cNvPr id="38" name="Image 8" descr="preencoded.png"/>
          <p:cNvPicPr>
            <a:picLocks noChangeAspect="1"/>
          </p:cNvPicPr>
          <p:nvPr/>
        </p:nvPicPr>
        <p:blipFill>
          <a:blip r:embed="rId4"/>
          <a:stretch>
            <a:fillRect/>
          </a:stretch>
        </p:blipFill>
        <p:spPr>
          <a:xfrm>
            <a:off x="4791456" y="2386584"/>
            <a:ext cx="237744" cy="237744"/>
          </a:xfrm>
          <a:prstGeom prst="rect">
            <a:avLst/>
          </a:prstGeom>
          <a:solidFill>
            <a:srgbClr val="FF0000"/>
          </a:solidFill>
        </p:spPr>
      </p:pic>
      <p:sp>
        <p:nvSpPr>
          <p:cNvPr id="39" name="Text 28"/>
          <p:cNvSpPr/>
          <p:nvPr/>
        </p:nvSpPr>
        <p:spPr>
          <a:xfrm>
            <a:off x="5084064" y="2286000"/>
            <a:ext cx="3730752" cy="4389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OPM complexity requires specialist advisors</a:t>
            </a:r>
            <a:endParaRPr lang="en-US" sz="1000" dirty="0"/>
          </a:p>
        </p:txBody>
      </p:sp>
      <p:sp>
        <p:nvSpPr>
          <p:cNvPr id="40" name="Shape 29"/>
          <p:cNvSpPr/>
          <p:nvPr/>
        </p:nvSpPr>
        <p:spPr>
          <a:xfrm>
            <a:off x="4718304" y="2779776"/>
            <a:ext cx="4169664" cy="438912"/>
          </a:xfrm>
          <a:prstGeom prst="rect">
            <a:avLst/>
          </a:prstGeom>
          <a:solidFill>
            <a:srgbClr val="FFFFFF"/>
          </a:solidFill>
          <a:ln w="12700">
            <a:solidFill>
              <a:srgbClr val="D9E3EF"/>
            </a:solidFill>
            <a:prstDash val="solid"/>
          </a:ln>
        </p:spPr>
        <p:txBody>
          <a:bodyPr/>
          <a:lstStyle/>
          <a:p>
            <a:endParaRPr lang="en-IN"/>
          </a:p>
        </p:txBody>
      </p:sp>
      <p:pic>
        <p:nvPicPr>
          <p:cNvPr id="41" name="Image 9" descr="preencoded.png"/>
          <p:cNvPicPr>
            <a:picLocks noChangeAspect="1"/>
          </p:cNvPicPr>
          <p:nvPr/>
        </p:nvPicPr>
        <p:blipFill>
          <a:blip r:embed="rId4"/>
          <a:stretch>
            <a:fillRect/>
          </a:stretch>
        </p:blipFill>
        <p:spPr>
          <a:xfrm>
            <a:off x="4791456" y="2880360"/>
            <a:ext cx="237744" cy="237744"/>
          </a:xfrm>
          <a:prstGeom prst="rect">
            <a:avLst/>
          </a:prstGeom>
          <a:solidFill>
            <a:srgbClr val="FF0000"/>
          </a:solidFill>
        </p:spPr>
      </p:pic>
      <p:sp>
        <p:nvSpPr>
          <p:cNvPr id="42" name="Text 30"/>
          <p:cNvSpPr/>
          <p:nvPr/>
        </p:nvSpPr>
        <p:spPr>
          <a:xfrm>
            <a:off x="5084064" y="2779776"/>
            <a:ext cx="3730752" cy="4389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AO can still question method selection rationale</a:t>
            </a:r>
            <a:endParaRPr lang="en-US" sz="1000" dirty="0"/>
          </a:p>
        </p:txBody>
      </p:sp>
      <p:sp>
        <p:nvSpPr>
          <p:cNvPr id="43" name="Shape 31"/>
          <p:cNvSpPr/>
          <p:nvPr/>
        </p:nvSpPr>
        <p:spPr>
          <a:xfrm>
            <a:off x="4718304" y="3273552"/>
            <a:ext cx="4169664" cy="438912"/>
          </a:xfrm>
          <a:prstGeom prst="rect">
            <a:avLst/>
          </a:prstGeom>
          <a:solidFill>
            <a:srgbClr val="FDEDEC"/>
          </a:solidFill>
          <a:ln w="12700">
            <a:solidFill>
              <a:srgbClr val="D9E3EF"/>
            </a:solidFill>
            <a:prstDash val="solid"/>
          </a:ln>
        </p:spPr>
        <p:txBody>
          <a:bodyPr/>
          <a:lstStyle/>
          <a:p>
            <a:endParaRPr lang="en-IN"/>
          </a:p>
        </p:txBody>
      </p:sp>
      <p:pic>
        <p:nvPicPr>
          <p:cNvPr id="44" name="Image 10" descr="preencoded.png"/>
          <p:cNvPicPr>
            <a:picLocks noChangeAspect="1"/>
          </p:cNvPicPr>
          <p:nvPr/>
        </p:nvPicPr>
        <p:blipFill>
          <a:blip r:embed="rId4"/>
          <a:stretch>
            <a:fillRect/>
          </a:stretch>
        </p:blipFill>
        <p:spPr>
          <a:xfrm>
            <a:off x="4791456" y="3374136"/>
            <a:ext cx="237744" cy="237744"/>
          </a:xfrm>
          <a:prstGeom prst="rect">
            <a:avLst/>
          </a:prstGeom>
          <a:solidFill>
            <a:srgbClr val="FF0000"/>
          </a:solidFill>
        </p:spPr>
      </p:pic>
      <p:sp>
        <p:nvSpPr>
          <p:cNvPr id="45" name="Text 32"/>
          <p:cNvSpPr/>
          <p:nvPr/>
        </p:nvSpPr>
        <p:spPr>
          <a:xfrm>
            <a:off x="5084064" y="3273552"/>
            <a:ext cx="3730752" cy="4389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Multiple funding rounds = multiple valuation exercises</a:t>
            </a:r>
            <a:endParaRPr lang="en-US" sz="1000" dirty="0"/>
          </a:p>
        </p:txBody>
      </p:sp>
      <p:sp>
        <p:nvSpPr>
          <p:cNvPr id="46" name="Shape 33"/>
          <p:cNvSpPr/>
          <p:nvPr/>
        </p:nvSpPr>
        <p:spPr>
          <a:xfrm>
            <a:off x="4718304" y="3767328"/>
            <a:ext cx="4169664" cy="438912"/>
          </a:xfrm>
          <a:prstGeom prst="rect">
            <a:avLst/>
          </a:prstGeom>
          <a:solidFill>
            <a:srgbClr val="FFFFFF"/>
          </a:solidFill>
          <a:ln w="12700">
            <a:solidFill>
              <a:srgbClr val="D9E3EF"/>
            </a:solidFill>
            <a:prstDash val="solid"/>
          </a:ln>
        </p:spPr>
        <p:txBody>
          <a:bodyPr/>
          <a:lstStyle/>
          <a:p>
            <a:endParaRPr lang="en-IN"/>
          </a:p>
        </p:txBody>
      </p:sp>
      <p:pic>
        <p:nvPicPr>
          <p:cNvPr id="47" name="Image 11" descr="preencoded.png"/>
          <p:cNvPicPr>
            <a:picLocks noChangeAspect="1"/>
          </p:cNvPicPr>
          <p:nvPr/>
        </p:nvPicPr>
        <p:blipFill>
          <a:blip r:embed="rId4"/>
          <a:stretch>
            <a:fillRect/>
          </a:stretch>
        </p:blipFill>
        <p:spPr>
          <a:xfrm>
            <a:off x="4791456" y="3867912"/>
            <a:ext cx="237744" cy="237744"/>
          </a:xfrm>
          <a:prstGeom prst="rect">
            <a:avLst/>
          </a:prstGeom>
          <a:solidFill>
            <a:srgbClr val="FF0000"/>
          </a:solidFill>
        </p:spPr>
      </p:pic>
      <p:sp>
        <p:nvSpPr>
          <p:cNvPr id="48" name="Text 34"/>
          <p:cNvSpPr/>
          <p:nvPr/>
        </p:nvSpPr>
        <p:spPr>
          <a:xfrm>
            <a:off x="5084064" y="3767328"/>
            <a:ext cx="3730752" cy="4389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CCM: peer comparable data not always available in India</a:t>
            </a:r>
            <a:endParaRPr lang="en-US" sz="1000" dirty="0"/>
          </a:p>
        </p:txBody>
      </p:sp>
      <p:sp>
        <p:nvSpPr>
          <p:cNvPr id="49" name="Shape 35"/>
          <p:cNvSpPr/>
          <p:nvPr/>
        </p:nvSpPr>
        <p:spPr>
          <a:xfrm>
            <a:off x="256032" y="4279392"/>
            <a:ext cx="8631936" cy="457200"/>
          </a:xfrm>
          <a:prstGeom prst="rect">
            <a:avLst/>
          </a:prstGeom>
          <a:solidFill>
            <a:srgbClr val="1B3A6B"/>
          </a:solidFill>
          <a:ln w="12700">
            <a:solidFill>
              <a:srgbClr val="1B3A6B"/>
            </a:solidFill>
            <a:prstDash val="solid"/>
          </a:ln>
        </p:spPr>
        <p:txBody>
          <a:bodyPr/>
          <a:lstStyle/>
          <a:p>
            <a:endParaRPr lang="en-IN"/>
          </a:p>
        </p:txBody>
      </p:sp>
      <p:sp>
        <p:nvSpPr>
          <p:cNvPr id="50" name="Text 36"/>
          <p:cNvSpPr/>
          <p:nvPr/>
        </p:nvSpPr>
        <p:spPr>
          <a:xfrm>
            <a:off x="420624" y="4279392"/>
            <a:ext cx="8284464" cy="457200"/>
          </a:xfrm>
          <a:prstGeom prst="rect">
            <a:avLst/>
          </a:prstGeom>
          <a:noFill/>
          <a:ln/>
        </p:spPr>
        <p:txBody>
          <a:bodyPr wrap="square" lIns="0" tIns="0" rIns="0" bIns="0" rtlCol="0" anchor="ctr"/>
          <a:lstStyle/>
          <a:p>
            <a:pPr marL="0" indent="0" algn="ctr">
              <a:buNone/>
            </a:pPr>
            <a:r>
              <a:rPr lang="en-US" sz="1000" dirty="0">
                <a:solidFill>
                  <a:srgbClr val="FFFFFF"/>
                </a:solidFill>
                <a:latin typeface="Trebuchet MS" pitchFamily="34" charset="0"/>
                <a:ea typeface="Trebuchet MS" pitchFamily="34" charset="-122"/>
                <a:cs typeface="Trebuchet MS" pitchFamily="34" charset="-120"/>
              </a:rPr>
              <a:t>CBDT Data: Post-2023 amendment, angel tax notices dropped ~68%.  DPIIT-registered startups: 1,10,000+ as on March 2025.</a:t>
            </a:r>
            <a:endParaRPr lang="en-US" sz="1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0">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Impact on Investors</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5  |  Impact Analysis</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20</a:t>
            </a:r>
            <a:endParaRPr lang="en-US" sz="900" dirty="0"/>
          </a:p>
        </p:txBody>
      </p:sp>
      <p:sp>
        <p:nvSpPr>
          <p:cNvPr id="9" name="Shape 7"/>
          <p:cNvSpPr/>
          <p:nvPr/>
        </p:nvSpPr>
        <p:spPr>
          <a:xfrm>
            <a:off x="256032" y="786384"/>
            <a:ext cx="4261104" cy="1883664"/>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0" name="Shape 8"/>
          <p:cNvSpPr/>
          <p:nvPr/>
        </p:nvSpPr>
        <p:spPr>
          <a:xfrm>
            <a:off x="256032" y="786384"/>
            <a:ext cx="4261104" cy="438912"/>
          </a:xfrm>
          <a:prstGeom prst="rect">
            <a:avLst/>
          </a:prstGeom>
          <a:solidFill>
            <a:srgbClr val="2B6CB0"/>
          </a:solidFill>
          <a:ln w="12700">
            <a:solidFill>
              <a:srgbClr val="2B6CB0"/>
            </a:solidFill>
            <a:prstDash val="solid"/>
          </a:ln>
        </p:spPr>
        <p:txBody>
          <a:bodyPr/>
          <a:lstStyle/>
          <a:p>
            <a:endParaRPr lang="en-IN"/>
          </a:p>
        </p:txBody>
      </p:sp>
      <p:sp>
        <p:nvSpPr>
          <p:cNvPr id="11" name="Text 9"/>
          <p:cNvSpPr/>
          <p:nvPr/>
        </p:nvSpPr>
        <p:spPr>
          <a:xfrm>
            <a:off x="384048" y="786384"/>
            <a:ext cx="4023360" cy="438912"/>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Angel Investors (Resident)</a:t>
            </a:r>
            <a:endParaRPr lang="en-US" sz="1300" dirty="0"/>
          </a:p>
        </p:txBody>
      </p:sp>
      <p:sp>
        <p:nvSpPr>
          <p:cNvPr id="12" name="Text 10"/>
          <p:cNvSpPr/>
          <p:nvPr/>
        </p:nvSpPr>
        <p:spPr>
          <a:xfrm>
            <a:off x="384048" y="1298448"/>
            <a:ext cx="4041648" cy="1298448"/>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No tax on share premium when within ±10% safe harbour</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Can negotiate deal price confidently — legal shield available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Should insist on Rule 11UA valuation certificate pre-investment</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Documentation protects against future reassessment</a:t>
            </a:r>
            <a:endParaRPr lang="en-US" sz="1000" dirty="0"/>
          </a:p>
        </p:txBody>
      </p:sp>
      <p:sp>
        <p:nvSpPr>
          <p:cNvPr id="13" name="Shape 11"/>
          <p:cNvSpPr/>
          <p:nvPr/>
        </p:nvSpPr>
        <p:spPr>
          <a:xfrm>
            <a:off x="4700016" y="786384"/>
            <a:ext cx="4261104" cy="1883664"/>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4" name="Shape 12"/>
          <p:cNvSpPr/>
          <p:nvPr/>
        </p:nvSpPr>
        <p:spPr>
          <a:xfrm>
            <a:off x="4700016" y="786384"/>
            <a:ext cx="4261104" cy="438912"/>
          </a:xfrm>
          <a:prstGeom prst="rect">
            <a:avLst/>
          </a:prstGeom>
          <a:solidFill>
            <a:srgbClr val="2C9B8B"/>
          </a:solidFill>
          <a:ln w="12700">
            <a:solidFill>
              <a:srgbClr val="2C9B8B"/>
            </a:solidFill>
            <a:prstDash val="solid"/>
          </a:ln>
        </p:spPr>
        <p:txBody>
          <a:bodyPr/>
          <a:lstStyle/>
          <a:p>
            <a:endParaRPr lang="en-IN"/>
          </a:p>
        </p:txBody>
      </p:sp>
      <p:sp>
        <p:nvSpPr>
          <p:cNvPr id="15" name="Text 13"/>
          <p:cNvSpPr/>
          <p:nvPr/>
        </p:nvSpPr>
        <p:spPr>
          <a:xfrm>
            <a:off x="4828032" y="786384"/>
            <a:ext cx="4023360" cy="438912"/>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Domestic VC / PE Funds</a:t>
            </a:r>
            <a:endParaRPr lang="en-US" sz="1300" dirty="0"/>
          </a:p>
        </p:txBody>
      </p:sp>
      <p:sp>
        <p:nvSpPr>
          <p:cNvPr id="16" name="Text 14"/>
          <p:cNvSpPr/>
          <p:nvPr/>
        </p:nvSpPr>
        <p:spPr>
          <a:xfrm>
            <a:off x="4828032" y="1298448"/>
            <a:ext cx="4041648" cy="1298448"/>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Portfolio valuation standardised — CCM now CBDT-recognised</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Marks-to-Market reporting aligned with SEBI AIF Regulations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Less conflict with IT Dept on portfolio angel tax assessments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PWERM enables scenario-based portfolio analysis</a:t>
            </a:r>
            <a:endParaRPr lang="en-US" sz="1000" dirty="0"/>
          </a:p>
        </p:txBody>
      </p:sp>
      <p:sp>
        <p:nvSpPr>
          <p:cNvPr id="17" name="Shape 15"/>
          <p:cNvSpPr/>
          <p:nvPr/>
        </p:nvSpPr>
        <p:spPr>
          <a:xfrm>
            <a:off x="256032" y="2816352"/>
            <a:ext cx="4261104" cy="1883664"/>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8" name="Shape 16"/>
          <p:cNvSpPr/>
          <p:nvPr/>
        </p:nvSpPr>
        <p:spPr>
          <a:xfrm>
            <a:off x="256032" y="2816352"/>
            <a:ext cx="4261104" cy="438912"/>
          </a:xfrm>
          <a:prstGeom prst="rect">
            <a:avLst/>
          </a:prstGeom>
          <a:solidFill>
            <a:srgbClr val="1B3A6B"/>
          </a:solidFill>
          <a:ln w="12700">
            <a:solidFill>
              <a:srgbClr val="1B3A6B"/>
            </a:solidFill>
            <a:prstDash val="solid"/>
          </a:ln>
        </p:spPr>
        <p:txBody>
          <a:bodyPr/>
          <a:lstStyle/>
          <a:p>
            <a:endParaRPr lang="en-IN"/>
          </a:p>
        </p:txBody>
      </p:sp>
      <p:sp>
        <p:nvSpPr>
          <p:cNvPr id="19" name="Text 17"/>
          <p:cNvSpPr/>
          <p:nvPr/>
        </p:nvSpPr>
        <p:spPr>
          <a:xfrm>
            <a:off x="384048" y="2816352"/>
            <a:ext cx="4023360" cy="438912"/>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Foreign / NR Investors</a:t>
            </a:r>
            <a:endParaRPr lang="en-US" sz="1300" dirty="0"/>
          </a:p>
        </p:txBody>
      </p:sp>
      <p:sp>
        <p:nvSpPr>
          <p:cNvPr id="20" name="Text 18"/>
          <p:cNvSpPr/>
          <p:nvPr/>
        </p:nvSpPr>
        <p:spPr>
          <a:xfrm>
            <a:off x="384048" y="3328416"/>
            <a:ext cx="4041648" cy="1298448"/>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Notified NR investors: own valuation report accepted — no parallel IT compliance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Category I FPIs: pricing aligned with SEBI + IT norms simultaneously</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Eliminates double-valuation burden (FEMA + IT)</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OPM recognises global CCPS structures — India now investor-friendly</a:t>
            </a:r>
            <a:endParaRPr lang="en-US" sz="1000" dirty="0"/>
          </a:p>
        </p:txBody>
      </p:sp>
      <p:sp>
        <p:nvSpPr>
          <p:cNvPr id="21" name="Shape 19"/>
          <p:cNvSpPr/>
          <p:nvPr/>
        </p:nvSpPr>
        <p:spPr>
          <a:xfrm>
            <a:off x="4700016" y="2816352"/>
            <a:ext cx="4261104" cy="1883664"/>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2" name="Shape 20"/>
          <p:cNvSpPr/>
          <p:nvPr/>
        </p:nvSpPr>
        <p:spPr>
          <a:xfrm>
            <a:off x="4700016" y="2816352"/>
            <a:ext cx="4261104" cy="438912"/>
          </a:xfrm>
          <a:prstGeom prst="rect">
            <a:avLst/>
          </a:prstGeom>
          <a:solidFill>
            <a:srgbClr val="C9991A"/>
          </a:solidFill>
          <a:ln w="12700">
            <a:solidFill>
              <a:srgbClr val="C9991A"/>
            </a:solidFill>
            <a:prstDash val="solid"/>
          </a:ln>
        </p:spPr>
        <p:txBody>
          <a:bodyPr/>
          <a:lstStyle/>
          <a:p>
            <a:endParaRPr lang="en-IN"/>
          </a:p>
        </p:txBody>
      </p:sp>
      <p:sp>
        <p:nvSpPr>
          <p:cNvPr id="23" name="Text 21"/>
          <p:cNvSpPr/>
          <p:nvPr/>
        </p:nvSpPr>
        <p:spPr>
          <a:xfrm>
            <a:off x="4828032" y="2816352"/>
            <a:ext cx="4023360" cy="438912"/>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Sovereign Wealth Funds</a:t>
            </a:r>
            <a:endParaRPr lang="en-US" sz="1300" dirty="0"/>
          </a:p>
        </p:txBody>
      </p:sp>
      <p:sp>
        <p:nvSpPr>
          <p:cNvPr id="24" name="Text 22"/>
          <p:cNvSpPr/>
          <p:nvPr/>
        </p:nvSpPr>
        <p:spPr>
          <a:xfrm>
            <a:off x="4828032" y="3328416"/>
            <a:ext cx="4041648" cy="1298448"/>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Fully exempted from angel tax under Clause 23(2)(c)</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CBDT Notification lists eligible SWFs (Abu Dhabi IC, Singapore GIC, CPPIB etc.)</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No Rule 11UA report required for angel tax purposes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Only FEMA pricing compliance (FMV certificate) remains mandatory</a:t>
            </a:r>
            <a:endParaRPr lang="en-US" sz="1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1">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How IT Act 2025 Broke the Merchant Banker Monopoly</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5  |  Impact Analysis</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21</a:t>
            </a:r>
            <a:endParaRPr lang="en-US" sz="900" dirty="0"/>
          </a:p>
        </p:txBody>
      </p:sp>
      <p:sp>
        <p:nvSpPr>
          <p:cNvPr id="9" name="Shape 7"/>
          <p:cNvSpPr/>
          <p:nvPr/>
        </p:nvSpPr>
        <p:spPr>
          <a:xfrm>
            <a:off x="256032" y="786384"/>
            <a:ext cx="8631936" cy="512064"/>
          </a:xfrm>
          <a:prstGeom prst="rect">
            <a:avLst/>
          </a:prstGeom>
          <a:solidFill>
            <a:srgbClr val="1B3A6B"/>
          </a:solidFill>
          <a:ln w="12700">
            <a:solidFill>
              <a:srgbClr val="1B3A6B"/>
            </a:solidFill>
            <a:prstDash val="solid"/>
          </a:ln>
        </p:spPr>
        <p:txBody>
          <a:bodyPr/>
          <a:lstStyle/>
          <a:p>
            <a:endParaRPr lang="en-IN"/>
          </a:p>
        </p:txBody>
      </p:sp>
      <p:sp>
        <p:nvSpPr>
          <p:cNvPr id="10" name="Text 8"/>
          <p:cNvSpPr/>
          <p:nvPr/>
        </p:nvSpPr>
        <p:spPr>
          <a:xfrm>
            <a:off x="420624" y="786384"/>
            <a:ext cx="8284464" cy="512064"/>
          </a:xfrm>
          <a:prstGeom prst="rect">
            <a:avLst/>
          </a:prstGeom>
          <a:noFill/>
          <a:ln/>
        </p:spPr>
        <p:txBody>
          <a:bodyPr wrap="square" lIns="0" tIns="0" rIns="0" bIns="0" rtlCol="0" anchor="ctr"/>
          <a:lstStyle/>
          <a:p>
            <a:pPr marL="0" indent="0" algn="ctr">
              <a:buNone/>
            </a:pPr>
            <a:r>
              <a:rPr lang="en-US" sz="1100" i="1" dirty="0">
                <a:solidFill>
                  <a:srgbClr val="FFFFFF"/>
                </a:solidFill>
                <a:latin typeface="Trebuchet MS" pitchFamily="34" charset="0"/>
                <a:ea typeface="Trebuchet MS" pitchFamily="34" charset="-122"/>
                <a:cs typeface="Trebuchet MS" pitchFamily="34" charset="-120"/>
              </a:rPr>
              <a:t>For over a decade, DCF valuation was exclusive to SEBI-registered Merchant Bankers — CAs were locked out. IT Act 2025 and IT Rules 2026 change this structurally and permanently.</a:t>
            </a:r>
            <a:endParaRPr lang="en-US" sz="1100" dirty="0"/>
          </a:p>
        </p:txBody>
      </p:sp>
      <p:sp>
        <p:nvSpPr>
          <p:cNvPr id="11" name="Shape 9"/>
          <p:cNvSpPr/>
          <p:nvPr/>
        </p:nvSpPr>
        <p:spPr>
          <a:xfrm>
            <a:off x="256032" y="1389888"/>
            <a:ext cx="4261104" cy="155448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2" name="Shape 10"/>
          <p:cNvSpPr/>
          <p:nvPr/>
        </p:nvSpPr>
        <p:spPr>
          <a:xfrm>
            <a:off x="256032" y="1389888"/>
            <a:ext cx="4261104" cy="420624"/>
          </a:xfrm>
          <a:prstGeom prst="rect">
            <a:avLst/>
          </a:prstGeom>
          <a:solidFill>
            <a:srgbClr val="2B6CB0"/>
          </a:solidFill>
          <a:ln w="12700">
            <a:solidFill>
              <a:srgbClr val="2B6CB0"/>
            </a:solidFill>
            <a:prstDash val="solid"/>
          </a:ln>
        </p:spPr>
        <p:txBody>
          <a:bodyPr/>
          <a:lstStyle/>
          <a:p>
            <a:endParaRPr lang="en-IN"/>
          </a:p>
        </p:txBody>
      </p:sp>
      <p:sp>
        <p:nvSpPr>
          <p:cNvPr id="13" name="Text 11"/>
          <p:cNvSpPr/>
          <p:nvPr/>
        </p:nvSpPr>
        <p:spPr>
          <a:xfrm>
            <a:off x="384048" y="1389888"/>
            <a:ext cx="4023360"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The Old Regime: MB Monopoly</a:t>
            </a:r>
            <a:endParaRPr lang="en-US" sz="1200" dirty="0"/>
          </a:p>
        </p:txBody>
      </p:sp>
      <p:sp>
        <p:nvSpPr>
          <p:cNvPr id="14" name="Text 12"/>
          <p:cNvSpPr/>
          <p:nvPr/>
        </p:nvSpPr>
        <p:spPr>
          <a:xfrm>
            <a:off x="384048" y="1883664"/>
            <a:ext cx="4041648" cy="987552"/>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Rule 11UA (pre-2023): only 2 methods — NAV (CA allowed) and DCF (MB only)</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CAs could certify NAV but DCF — the preferred method for growth companies — was MB exclusive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MB fees: ₹2–5L per report; limited accountability if AO challenged the report</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4,500+ angel tax cases before ITAT — the MB monopoly did not reduce litigation</a:t>
            </a:r>
            <a:endParaRPr lang="en-US" sz="1000" dirty="0"/>
          </a:p>
        </p:txBody>
      </p:sp>
      <p:sp>
        <p:nvSpPr>
          <p:cNvPr id="15" name="Shape 13"/>
          <p:cNvSpPr/>
          <p:nvPr/>
        </p:nvSpPr>
        <p:spPr>
          <a:xfrm>
            <a:off x="4700016" y="1389888"/>
            <a:ext cx="4261104" cy="155448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6" name="Shape 14"/>
          <p:cNvSpPr/>
          <p:nvPr/>
        </p:nvSpPr>
        <p:spPr>
          <a:xfrm>
            <a:off x="4700016" y="1389888"/>
            <a:ext cx="4261104" cy="420624"/>
          </a:xfrm>
          <a:prstGeom prst="rect">
            <a:avLst/>
          </a:prstGeom>
          <a:solidFill>
            <a:srgbClr val="2C9B8B"/>
          </a:solidFill>
          <a:ln w="12700">
            <a:solidFill>
              <a:srgbClr val="2C9B8B"/>
            </a:solidFill>
            <a:prstDash val="solid"/>
          </a:ln>
        </p:spPr>
        <p:txBody>
          <a:bodyPr/>
          <a:lstStyle/>
          <a:p>
            <a:endParaRPr lang="en-IN"/>
          </a:p>
        </p:txBody>
      </p:sp>
      <p:sp>
        <p:nvSpPr>
          <p:cNvPr id="17" name="Text 15"/>
          <p:cNvSpPr/>
          <p:nvPr/>
        </p:nvSpPr>
        <p:spPr>
          <a:xfrm>
            <a:off x="4828032" y="1389888"/>
            <a:ext cx="4023360"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The Break: What IT Act 2025 + Rules 2026 Did</a:t>
            </a:r>
            <a:endParaRPr lang="en-US" sz="1200" dirty="0"/>
          </a:p>
        </p:txBody>
      </p:sp>
      <p:sp>
        <p:nvSpPr>
          <p:cNvPr id="18" name="Text 16"/>
          <p:cNvSpPr/>
          <p:nvPr/>
        </p:nvSpPr>
        <p:spPr>
          <a:xfrm>
            <a:off x="4828032" y="1883664"/>
            <a:ext cx="4041648" cy="987552"/>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CAs now statutorily eligible for M1 (NAV), M3 (CCM) and M7 (RCM) — not just by notification, by law</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CCM is the most commercially useful method for revenue-stage companies — CAs can now own this mandate end-to-end</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IBBI Registered Valuer status gives CAs independent standing — no MB co-signature required for M1/M3/M7</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CA handles both IT (Rule 11UA) and FEMA (FMV) compliance in one engagement — something MBs cannot do</a:t>
            </a:r>
            <a:endParaRPr lang="en-US" sz="1000" dirty="0"/>
          </a:p>
        </p:txBody>
      </p:sp>
      <p:sp>
        <p:nvSpPr>
          <p:cNvPr id="19" name="Shape 17"/>
          <p:cNvSpPr/>
          <p:nvPr/>
        </p:nvSpPr>
        <p:spPr>
          <a:xfrm>
            <a:off x="256032" y="3054096"/>
            <a:ext cx="4261104" cy="155448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0" name="Shape 18"/>
          <p:cNvSpPr/>
          <p:nvPr/>
        </p:nvSpPr>
        <p:spPr>
          <a:xfrm>
            <a:off x="256032" y="3054096"/>
            <a:ext cx="4261104" cy="420624"/>
          </a:xfrm>
          <a:prstGeom prst="rect">
            <a:avLst/>
          </a:prstGeom>
          <a:solidFill>
            <a:srgbClr val="1B3A6B"/>
          </a:solidFill>
          <a:ln w="12700">
            <a:solidFill>
              <a:srgbClr val="1B3A6B"/>
            </a:solidFill>
            <a:prstDash val="solid"/>
          </a:ln>
        </p:spPr>
        <p:txBody>
          <a:bodyPr/>
          <a:lstStyle/>
          <a:p>
            <a:endParaRPr lang="en-IN"/>
          </a:p>
        </p:txBody>
      </p:sp>
      <p:sp>
        <p:nvSpPr>
          <p:cNvPr id="21" name="Text 19"/>
          <p:cNvSpPr/>
          <p:nvPr/>
        </p:nvSpPr>
        <p:spPr>
          <a:xfrm>
            <a:off x="384048" y="3054096"/>
            <a:ext cx="4023360"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What MBs Still Control</a:t>
            </a:r>
            <a:endParaRPr lang="en-US" sz="1200" dirty="0"/>
          </a:p>
        </p:txBody>
      </p:sp>
      <p:sp>
        <p:nvSpPr>
          <p:cNvPr id="22" name="Text 20"/>
          <p:cNvSpPr/>
          <p:nvPr/>
        </p:nvSpPr>
        <p:spPr>
          <a:xfrm>
            <a:off x="384048" y="3547872"/>
            <a:ext cx="4041648" cy="987552"/>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M2 (DCF), M4 (PWERM), M5 (OPM), M6 (Milestone) remain MB-exclusive under Rule 11UA</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OPM for complex CCPS cap tables and PWERM for pre-IPO exits require SEBI-registered MB</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CA can still earn from these by acting as advisory layer — reviewing inputs, assumptions and FEMA alignment</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Practical reality: most early-stage deals use NAV or CCM — CA covers the vast majority of the market</a:t>
            </a:r>
            <a:endParaRPr lang="en-US" sz="1000" dirty="0"/>
          </a:p>
        </p:txBody>
      </p:sp>
      <p:sp>
        <p:nvSpPr>
          <p:cNvPr id="23" name="Shape 21"/>
          <p:cNvSpPr/>
          <p:nvPr/>
        </p:nvSpPr>
        <p:spPr>
          <a:xfrm>
            <a:off x="4700016" y="3054096"/>
            <a:ext cx="4261104" cy="155448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4" name="Shape 22"/>
          <p:cNvSpPr/>
          <p:nvPr/>
        </p:nvSpPr>
        <p:spPr>
          <a:xfrm>
            <a:off x="4700016" y="3054096"/>
            <a:ext cx="4261104" cy="420624"/>
          </a:xfrm>
          <a:prstGeom prst="rect">
            <a:avLst/>
          </a:prstGeom>
          <a:solidFill>
            <a:srgbClr val="C0392B"/>
          </a:solidFill>
          <a:ln w="12700">
            <a:solidFill>
              <a:srgbClr val="C0392B"/>
            </a:solidFill>
            <a:prstDash val="solid"/>
          </a:ln>
        </p:spPr>
        <p:txBody>
          <a:bodyPr/>
          <a:lstStyle/>
          <a:p>
            <a:endParaRPr lang="en-IN"/>
          </a:p>
        </p:txBody>
      </p:sp>
      <p:sp>
        <p:nvSpPr>
          <p:cNvPr id="25" name="Text 23"/>
          <p:cNvSpPr/>
          <p:nvPr/>
        </p:nvSpPr>
        <p:spPr>
          <a:xfrm>
            <a:off x="4828032" y="3054096"/>
            <a:ext cx="4023360"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The Net Effect</a:t>
            </a:r>
            <a:endParaRPr lang="en-US" sz="1200" dirty="0"/>
          </a:p>
        </p:txBody>
      </p:sp>
      <p:sp>
        <p:nvSpPr>
          <p:cNvPr id="26" name="Text 24"/>
          <p:cNvSpPr/>
          <p:nvPr/>
        </p:nvSpPr>
        <p:spPr>
          <a:xfrm>
            <a:off x="4828032" y="3547872"/>
            <a:ext cx="4041648" cy="987552"/>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Market for Rule 11UA reports: estimated 50,000+ closely-held companies per year issuing shares at premium</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Pre-2025: virtually all went to MBs or large CA firms with MB relationships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Post-2025: any eligible CA (10 yrs PQE or 5-partner firm) can independently serve this market</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This is not a minor amendment — it is a structural redistribution of a multi-hundred crore professional services market</a:t>
            </a:r>
            <a:endParaRPr lang="en-US" sz="1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2">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Litigation &amp; Compliance Perspective</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5  |  Impact Analysis</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22</a:t>
            </a:r>
            <a:endParaRPr lang="en-US" sz="900" dirty="0"/>
          </a:p>
        </p:txBody>
      </p:sp>
      <p:sp>
        <p:nvSpPr>
          <p:cNvPr id="9" name="Shape 7"/>
          <p:cNvSpPr/>
          <p:nvPr/>
        </p:nvSpPr>
        <p:spPr>
          <a:xfrm>
            <a:off x="256032" y="914400"/>
            <a:ext cx="731520" cy="402336"/>
          </a:xfrm>
          <a:prstGeom prst="ellipse">
            <a:avLst/>
          </a:prstGeom>
          <a:solidFill>
            <a:srgbClr val="C0392B"/>
          </a:solidFill>
          <a:ln w="12700">
            <a:solidFill>
              <a:srgbClr val="C0392B"/>
            </a:solidFill>
            <a:prstDash val="solid"/>
          </a:ln>
        </p:spPr>
        <p:txBody>
          <a:bodyPr/>
          <a:lstStyle/>
          <a:p>
            <a:endParaRPr lang="en-IN"/>
          </a:p>
        </p:txBody>
      </p:sp>
      <p:sp>
        <p:nvSpPr>
          <p:cNvPr id="10" name="Text 8"/>
          <p:cNvSpPr/>
          <p:nvPr/>
        </p:nvSpPr>
        <p:spPr>
          <a:xfrm>
            <a:off x="256032" y="914400"/>
            <a:ext cx="731520" cy="402336"/>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2012</a:t>
            </a:r>
            <a:endParaRPr lang="en-US" sz="950" dirty="0"/>
          </a:p>
        </p:txBody>
      </p:sp>
      <p:sp>
        <p:nvSpPr>
          <p:cNvPr id="11" name="Shape 9"/>
          <p:cNvSpPr/>
          <p:nvPr/>
        </p:nvSpPr>
        <p:spPr>
          <a:xfrm>
            <a:off x="1060704" y="914400"/>
            <a:ext cx="36576" cy="402336"/>
          </a:xfrm>
          <a:prstGeom prst="rect">
            <a:avLst/>
          </a:prstGeom>
          <a:solidFill>
            <a:srgbClr val="C0392B"/>
          </a:solidFill>
          <a:ln w="12700">
            <a:solidFill>
              <a:srgbClr val="C0392B"/>
            </a:solidFill>
            <a:prstDash val="solid"/>
          </a:ln>
        </p:spPr>
        <p:txBody>
          <a:bodyPr/>
          <a:lstStyle/>
          <a:p>
            <a:endParaRPr lang="en-IN"/>
          </a:p>
        </p:txBody>
      </p:sp>
      <p:sp>
        <p:nvSpPr>
          <p:cNvPr id="12" name="Shape 10"/>
          <p:cNvSpPr/>
          <p:nvPr/>
        </p:nvSpPr>
        <p:spPr>
          <a:xfrm>
            <a:off x="1170432" y="804672"/>
            <a:ext cx="7717536" cy="56692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3" name="Text 11"/>
          <p:cNvSpPr/>
          <p:nvPr/>
        </p:nvSpPr>
        <p:spPr>
          <a:xfrm>
            <a:off x="1280160" y="804672"/>
            <a:ext cx="7534656" cy="566928"/>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Sec 56(2)(viib) inserted by Finance Act 2012 — 'Angel Tax' born</a:t>
            </a:r>
            <a:endParaRPr lang="en-US" sz="1050" dirty="0"/>
          </a:p>
        </p:txBody>
      </p:sp>
      <p:sp>
        <p:nvSpPr>
          <p:cNvPr id="14" name="Shape 12"/>
          <p:cNvSpPr/>
          <p:nvPr/>
        </p:nvSpPr>
        <p:spPr>
          <a:xfrm>
            <a:off x="256032" y="1536192"/>
            <a:ext cx="731520" cy="402336"/>
          </a:xfrm>
          <a:prstGeom prst="ellipse">
            <a:avLst/>
          </a:prstGeom>
          <a:solidFill>
            <a:srgbClr val="E67E22"/>
          </a:solidFill>
          <a:ln w="12700">
            <a:solidFill>
              <a:srgbClr val="E67E22"/>
            </a:solidFill>
            <a:prstDash val="solid"/>
          </a:ln>
        </p:spPr>
        <p:txBody>
          <a:bodyPr/>
          <a:lstStyle/>
          <a:p>
            <a:endParaRPr lang="en-IN"/>
          </a:p>
        </p:txBody>
      </p:sp>
      <p:sp>
        <p:nvSpPr>
          <p:cNvPr id="15" name="Text 13"/>
          <p:cNvSpPr/>
          <p:nvPr/>
        </p:nvSpPr>
        <p:spPr>
          <a:xfrm>
            <a:off x="256032" y="1536192"/>
            <a:ext cx="731520" cy="402336"/>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2017</a:t>
            </a:r>
            <a:endParaRPr lang="en-US" sz="950" dirty="0"/>
          </a:p>
        </p:txBody>
      </p:sp>
      <p:sp>
        <p:nvSpPr>
          <p:cNvPr id="16" name="Shape 14"/>
          <p:cNvSpPr/>
          <p:nvPr/>
        </p:nvSpPr>
        <p:spPr>
          <a:xfrm>
            <a:off x="1060704" y="1536192"/>
            <a:ext cx="36576" cy="402336"/>
          </a:xfrm>
          <a:prstGeom prst="rect">
            <a:avLst/>
          </a:prstGeom>
          <a:solidFill>
            <a:srgbClr val="E67E22"/>
          </a:solidFill>
          <a:ln w="12700">
            <a:solidFill>
              <a:srgbClr val="E67E22"/>
            </a:solidFill>
            <a:prstDash val="solid"/>
          </a:ln>
        </p:spPr>
        <p:txBody>
          <a:bodyPr/>
          <a:lstStyle/>
          <a:p>
            <a:endParaRPr lang="en-IN"/>
          </a:p>
        </p:txBody>
      </p:sp>
      <p:sp>
        <p:nvSpPr>
          <p:cNvPr id="17" name="Shape 15"/>
          <p:cNvSpPr/>
          <p:nvPr/>
        </p:nvSpPr>
        <p:spPr>
          <a:xfrm>
            <a:off x="1170432" y="1426464"/>
            <a:ext cx="7717536" cy="56692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8" name="Text 16"/>
          <p:cNvSpPr/>
          <p:nvPr/>
        </p:nvSpPr>
        <p:spPr>
          <a:xfrm>
            <a:off x="1280160" y="1426464"/>
            <a:ext cx="7534656" cy="566928"/>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CBDT Circular 6/2017 — partial relief; startup exemption if ≤₹10 Cr investment</a:t>
            </a:r>
            <a:endParaRPr lang="en-US" sz="1050" dirty="0"/>
          </a:p>
        </p:txBody>
      </p:sp>
      <p:sp>
        <p:nvSpPr>
          <p:cNvPr id="19" name="Shape 17"/>
          <p:cNvSpPr/>
          <p:nvPr/>
        </p:nvSpPr>
        <p:spPr>
          <a:xfrm>
            <a:off x="256032" y="2157984"/>
            <a:ext cx="731520" cy="402336"/>
          </a:xfrm>
          <a:prstGeom prst="ellipse">
            <a:avLst/>
          </a:prstGeom>
          <a:solidFill>
            <a:srgbClr val="F5A623"/>
          </a:solidFill>
          <a:ln w="12700">
            <a:solidFill>
              <a:srgbClr val="F5A623"/>
            </a:solidFill>
            <a:prstDash val="solid"/>
          </a:ln>
        </p:spPr>
        <p:txBody>
          <a:bodyPr/>
          <a:lstStyle/>
          <a:p>
            <a:endParaRPr lang="en-IN"/>
          </a:p>
        </p:txBody>
      </p:sp>
      <p:sp>
        <p:nvSpPr>
          <p:cNvPr id="20" name="Text 18"/>
          <p:cNvSpPr/>
          <p:nvPr/>
        </p:nvSpPr>
        <p:spPr>
          <a:xfrm>
            <a:off x="256032" y="2157984"/>
            <a:ext cx="731520" cy="402336"/>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2019</a:t>
            </a:r>
            <a:endParaRPr lang="en-US" sz="950" dirty="0"/>
          </a:p>
        </p:txBody>
      </p:sp>
      <p:sp>
        <p:nvSpPr>
          <p:cNvPr id="21" name="Shape 19"/>
          <p:cNvSpPr/>
          <p:nvPr/>
        </p:nvSpPr>
        <p:spPr>
          <a:xfrm>
            <a:off x="1060704" y="2157984"/>
            <a:ext cx="36576" cy="402336"/>
          </a:xfrm>
          <a:prstGeom prst="rect">
            <a:avLst/>
          </a:prstGeom>
          <a:solidFill>
            <a:srgbClr val="F5A623"/>
          </a:solidFill>
          <a:ln w="12700">
            <a:solidFill>
              <a:srgbClr val="F5A623"/>
            </a:solidFill>
            <a:prstDash val="solid"/>
          </a:ln>
        </p:spPr>
        <p:txBody>
          <a:bodyPr/>
          <a:lstStyle/>
          <a:p>
            <a:endParaRPr lang="en-IN"/>
          </a:p>
        </p:txBody>
      </p:sp>
      <p:sp>
        <p:nvSpPr>
          <p:cNvPr id="22" name="Shape 20"/>
          <p:cNvSpPr/>
          <p:nvPr/>
        </p:nvSpPr>
        <p:spPr>
          <a:xfrm>
            <a:off x="1170432" y="2048256"/>
            <a:ext cx="7717536" cy="56692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3" name="Text 21"/>
          <p:cNvSpPr/>
          <p:nvPr/>
        </p:nvSpPr>
        <p:spPr>
          <a:xfrm>
            <a:off x="1280160" y="2048256"/>
            <a:ext cx="7534656" cy="566928"/>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DPIIT notification — formal startup exemption with DPIIT registration</a:t>
            </a:r>
            <a:endParaRPr lang="en-US" sz="1050" dirty="0"/>
          </a:p>
        </p:txBody>
      </p:sp>
      <p:sp>
        <p:nvSpPr>
          <p:cNvPr id="24" name="Shape 22"/>
          <p:cNvSpPr/>
          <p:nvPr/>
        </p:nvSpPr>
        <p:spPr>
          <a:xfrm>
            <a:off x="256032" y="2779776"/>
            <a:ext cx="731520" cy="402336"/>
          </a:xfrm>
          <a:prstGeom prst="ellipse">
            <a:avLst/>
          </a:prstGeom>
          <a:solidFill>
            <a:srgbClr val="2C9B8B"/>
          </a:solidFill>
          <a:ln w="12700">
            <a:solidFill>
              <a:srgbClr val="2C9B8B"/>
            </a:solidFill>
            <a:prstDash val="solid"/>
          </a:ln>
        </p:spPr>
        <p:txBody>
          <a:bodyPr/>
          <a:lstStyle/>
          <a:p>
            <a:endParaRPr lang="en-IN"/>
          </a:p>
        </p:txBody>
      </p:sp>
      <p:sp>
        <p:nvSpPr>
          <p:cNvPr id="25" name="Text 23"/>
          <p:cNvSpPr/>
          <p:nvPr/>
        </p:nvSpPr>
        <p:spPr>
          <a:xfrm>
            <a:off x="256032" y="2779776"/>
            <a:ext cx="731520" cy="402336"/>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2023</a:t>
            </a:r>
            <a:endParaRPr lang="en-US" sz="950" dirty="0"/>
          </a:p>
        </p:txBody>
      </p:sp>
      <p:sp>
        <p:nvSpPr>
          <p:cNvPr id="26" name="Shape 24"/>
          <p:cNvSpPr/>
          <p:nvPr/>
        </p:nvSpPr>
        <p:spPr>
          <a:xfrm>
            <a:off x="1060704" y="2779776"/>
            <a:ext cx="36576" cy="402336"/>
          </a:xfrm>
          <a:prstGeom prst="rect">
            <a:avLst/>
          </a:prstGeom>
          <a:solidFill>
            <a:srgbClr val="2C9B8B"/>
          </a:solidFill>
          <a:ln w="12700">
            <a:solidFill>
              <a:srgbClr val="2C9B8B"/>
            </a:solidFill>
            <a:prstDash val="solid"/>
          </a:ln>
        </p:spPr>
        <p:txBody>
          <a:bodyPr/>
          <a:lstStyle/>
          <a:p>
            <a:endParaRPr lang="en-IN"/>
          </a:p>
        </p:txBody>
      </p:sp>
      <p:sp>
        <p:nvSpPr>
          <p:cNvPr id="27" name="Shape 25"/>
          <p:cNvSpPr/>
          <p:nvPr/>
        </p:nvSpPr>
        <p:spPr>
          <a:xfrm>
            <a:off x="1170432" y="2670048"/>
            <a:ext cx="7717536" cy="56692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8" name="Text 26"/>
          <p:cNvSpPr/>
          <p:nvPr/>
        </p:nvSpPr>
        <p:spPr>
          <a:xfrm>
            <a:off x="1280160" y="2670048"/>
            <a:ext cx="7534656" cy="566928"/>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FA 2023: NRs covered; CBDT Notification 29-Sept-2023: 5 new methods + safe harbour</a:t>
            </a:r>
            <a:endParaRPr lang="en-US" sz="1050" dirty="0"/>
          </a:p>
        </p:txBody>
      </p:sp>
      <p:sp>
        <p:nvSpPr>
          <p:cNvPr id="29" name="Shape 27"/>
          <p:cNvSpPr/>
          <p:nvPr/>
        </p:nvSpPr>
        <p:spPr>
          <a:xfrm>
            <a:off x="256032" y="3401568"/>
            <a:ext cx="731520" cy="402336"/>
          </a:xfrm>
          <a:prstGeom prst="ellipse">
            <a:avLst/>
          </a:prstGeom>
          <a:solidFill>
            <a:srgbClr val="27AE60"/>
          </a:solidFill>
          <a:ln w="12700">
            <a:solidFill>
              <a:srgbClr val="27AE60"/>
            </a:solidFill>
            <a:prstDash val="solid"/>
          </a:ln>
        </p:spPr>
        <p:txBody>
          <a:bodyPr/>
          <a:lstStyle/>
          <a:p>
            <a:endParaRPr lang="en-IN"/>
          </a:p>
        </p:txBody>
      </p:sp>
      <p:sp>
        <p:nvSpPr>
          <p:cNvPr id="30" name="Text 28"/>
          <p:cNvSpPr/>
          <p:nvPr/>
        </p:nvSpPr>
        <p:spPr>
          <a:xfrm>
            <a:off x="256032" y="3401568"/>
            <a:ext cx="731520" cy="402336"/>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2024</a:t>
            </a:r>
            <a:endParaRPr lang="en-US" sz="950" dirty="0"/>
          </a:p>
        </p:txBody>
      </p:sp>
      <p:sp>
        <p:nvSpPr>
          <p:cNvPr id="31" name="Shape 29"/>
          <p:cNvSpPr/>
          <p:nvPr/>
        </p:nvSpPr>
        <p:spPr>
          <a:xfrm>
            <a:off x="1060704" y="3401568"/>
            <a:ext cx="36576" cy="402336"/>
          </a:xfrm>
          <a:prstGeom prst="rect">
            <a:avLst/>
          </a:prstGeom>
          <a:solidFill>
            <a:srgbClr val="27AE60"/>
          </a:solidFill>
          <a:ln w="12700">
            <a:solidFill>
              <a:srgbClr val="27AE60"/>
            </a:solidFill>
            <a:prstDash val="solid"/>
          </a:ln>
        </p:spPr>
        <p:txBody>
          <a:bodyPr/>
          <a:lstStyle/>
          <a:p>
            <a:endParaRPr lang="en-IN"/>
          </a:p>
        </p:txBody>
      </p:sp>
      <p:sp>
        <p:nvSpPr>
          <p:cNvPr id="32" name="Shape 30"/>
          <p:cNvSpPr/>
          <p:nvPr/>
        </p:nvSpPr>
        <p:spPr>
          <a:xfrm>
            <a:off x="1170432" y="3291840"/>
            <a:ext cx="7717536" cy="56692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33" name="Text 31"/>
          <p:cNvSpPr/>
          <p:nvPr/>
        </p:nvSpPr>
        <p:spPr>
          <a:xfrm>
            <a:off x="1280160" y="3291840"/>
            <a:ext cx="7534656" cy="566928"/>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Instruction No. 3/2024: AOs instructed to not pursue pending angel tax cases</a:t>
            </a:r>
            <a:endParaRPr lang="en-US" sz="1050" dirty="0"/>
          </a:p>
        </p:txBody>
      </p:sp>
      <p:sp>
        <p:nvSpPr>
          <p:cNvPr id="34" name="Shape 32"/>
          <p:cNvSpPr/>
          <p:nvPr/>
        </p:nvSpPr>
        <p:spPr>
          <a:xfrm>
            <a:off x="256032" y="4023360"/>
            <a:ext cx="731520" cy="402336"/>
          </a:xfrm>
          <a:prstGeom prst="ellipse">
            <a:avLst/>
          </a:prstGeom>
          <a:solidFill>
            <a:srgbClr val="2B6CB0"/>
          </a:solidFill>
          <a:ln w="12700">
            <a:solidFill>
              <a:srgbClr val="2B6CB0"/>
            </a:solidFill>
            <a:prstDash val="solid"/>
          </a:ln>
        </p:spPr>
        <p:txBody>
          <a:bodyPr/>
          <a:lstStyle/>
          <a:p>
            <a:endParaRPr lang="en-IN"/>
          </a:p>
        </p:txBody>
      </p:sp>
      <p:sp>
        <p:nvSpPr>
          <p:cNvPr id="35" name="Text 33"/>
          <p:cNvSpPr/>
          <p:nvPr/>
        </p:nvSpPr>
        <p:spPr>
          <a:xfrm>
            <a:off x="256032" y="4023360"/>
            <a:ext cx="731520" cy="402336"/>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2025–26</a:t>
            </a:r>
            <a:endParaRPr lang="en-US" sz="950" dirty="0"/>
          </a:p>
        </p:txBody>
      </p:sp>
      <p:sp>
        <p:nvSpPr>
          <p:cNvPr id="36" name="Shape 34"/>
          <p:cNvSpPr/>
          <p:nvPr/>
        </p:nvSpPr>
        <p:spPr>
          <a:xfrm>
            <a:off x="1060704" y="4023360"/>
            <a:ext cx="36576" cy="402336"/>
          </a:xfrm>
          <a:prstGeom prst="rect">
            <a:avLst/>
          </a:prstGeom>
          <a:solidFill>
            <a:srgbClr val="2B6CB0"/>
          </a:solidFill>
          <a:ln w="12700">
            <a:solidFill>
              <a:srgbClr val="2B6CB0"/>
            </a:solidFill>
            <a:prstDash val="solid"/>
          </a:ln>
        </p:spPr>
        <p:txBody>
          <a:bodyPr/>
          <a:lstStyle/>
          <a:p>
            <a:endParaRPr lang="en-IN"/>
          </a:p>
        </p:txBody>
      </p:sp>
      <p:sp>
        <p:nvSpPr>
          <p:cNvPr id="37" name="Shape 35"/>
          <p:cNvSpPr/>
          <p:nvPr/>
        </p:nvSpPr>
        <p:spPr>
          <a:xfrm>
            <a:off x="1170432" y="3913632"/>
            <a:ext cx="7717536" cy="56692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38" name="Text 36"/>
          <p:cNvSpPr/>
          <p:nvPr/>
        </p:nvSpPr>
        <p:spPr>
          <a:xfrm>
            <a:off x="1280160" y="3913632"/>
            <a:ext cx="7534656" cy="566928"/>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IT Act 2025 + Rules 2026: Clause 23(2)(c) codified; Rule 11UA comprehensively updated</a:t>
            </a:r>
            <a:endParaRPr lang="en-US" sz="1050" dirty="0"/>
          </a:p>
        </p:txBody>
      </p:sp>
      <p:sp>
        <p:nvSpPr>
          <p:cNvPr id="39" name="Shape 37"/>
          <p:cNvSpPr/>
          <p:nvPr/>
        </p:nvSpPr>
        <p:spPr>
          <a:xfrm>
            <a:off x="256032" y="4553712"/>
            <a:ext cx="8631936" cy="512064"/>
          </a:xfrm>
          <a:prstGeom prst="rect">
            <a:avLst/>
          </a:prstGeom>
          <a:solidFill>
            <a:srgbClr val="1B3A6B"/>
          </a:solidFill>
          <a:ln w="12700">
            <a:solidFill>
              <a:srgbClr val="1B3A6B"/>
            </a:solidFill>
            <a:prstDash val="solid"/>
          </a:ln>
        </p:spPr>
        <p:txBody>
          <a:bodyPr/>
          <a:lstStyle/>
          <a:p>
            <a:endParaRPr lang="en-IN"/>
          </a:p>
        </p:txBody>
      </p:sp>
      <p:sp>
        <p:nvSpPr>
          <p:cNvPr id="40" name="Text 38"/>
          <p:cNvSpPr/>
          <p:nvPr/>
        </p:nvSpPr>
        <p:spPr>
          <a:xfrm>
            <a:off x="420624" y="4553712"/>
            <a:ext cx="8284464" cy="512064"/>
          </a:xfrm>
          <a:prstGeom prst="rect">
            <a:avLst/>
          </a:prstGeom>
          <a:noFill/>
          <a:ln/>
        </p:spPr>
        <p:txBody>
          <a:bodyPr wrap="square" lIns="0" tIns="0" rIns="0" bIns="0" rtlCol="0" anchor="ctr"/>
          <a:lstStyle/>
          <a:p>
            <a:pPr marL="0" indent="0">
              <a:buNone/>
            </a:pPr>
            <a:r>
              <a:rPr lang="en-US" sz="1000" dirty="0">
                <a:solidFill>
                  <a:srgbClr val="FFFFFF"/>
                </a:solidFill>
                <a:latin typeface="Trebuchet MS" pitchFamily="34" charset="0"/>
                <a:ea typeface="Trebuchet MS" pitchFamily="34" charset="-122"/>
                <a:cs typeface="Trebuchet MS" pitchFamily="34" charset="-120"/>
              </a:rPr>
              <a:t>New Dispute Areas Emerging: Method selection rationale · Peer comparable selection under CCM · Volatility inputs for OPM · Accountant eligibility threshold</a:t>
            </a:r>
            <a:endParaRPr lang="en-US" sz="1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CA Avenues">
    <p:bg>
      <p:bgPr>
        <a:solidFill>
          <a:srgbClr val="F7F9FC"/>
        </a:solidFill>
        <a:effectLst/>
      </p:bgPr>
    </p:bg>
    <p:spTree>
      <p:nvGrpSpPr>
        <p:cNvPr id="1" name=""/>
        <p:cNvGrpSpPr/>
        <p:nvPr/>
      </p:nvGrpSpPr>
      <p:grpSpPr>
        <a:xfrm>
          <a:off x="0" y="0"/>
          <a:ext cx="0" cy="0"/>
          <a:chOff x="0" y="0"/>
          <a:chExt cx="0" cy="0"/>
        </a:xfrm>
      </p:grpSpPr>
      <p:sp>
        <p:nvSpPr>
          <p:cNvPr id="2" name="HdrBar"/>
          <p:cNvSpPr/>
          <p:nvPr/>
        </p:nvSpPr>
        <p:spPr>
          <a:xfrm>
            <a:off x="0" y="0"/>
            <a:ext cx="9144000" cy="548640"/>
          </a:xfrm>
          <a:prstGeom prst="rect">
            <a:avLst/>
          </a:prstGeom>
          <a:solidFill>
            <a:srgbClr val="1B3A6B"/>
          </a:solidFill>
          <a:ln w="12700">
            <a:solidFill>
              <a:srgbClr val="1B3A6B"/>
            </a:solidFill>
            <a:prstDash val="solid"/>
          </a:ln>
        </p:spPr>
        <p:txBody>
          <a:bodyPr/>
          <a:lstStyle/>
          <a:p>
            <a:endParaRPr lang="en-IN"/>
          </a:p>
        </p:txBody>
      </p:sp>
      <p:sp>
        <p:nvSpPr>
          <p:cNvPr id="3" name="TealLine"/>
          <p:cNvSpPr/>
          <p:nvPr/>
        </p:nvSpPr>
        <p:spPr>
          <a:xfrm>
            <a:off x="0" y="54864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itle"/>
          <p:cNvSpPr/>
          <p:nvPr/>
        </p:nvSpPr>
        <p:spPr>
          <a:xfrm>
            <a:off x="347472" y="0"/>
            <a:ext cx="6300000" cy="548640"/>
          </a:xfrm>
          <a:prstGeom prst="rect">
            <a:avLst/>
          </a:prstGeom>
          <a:noFill/>
          <a:ln/>
        </p:spPr>
        <p:txBody>
          <a:bodyPr wrap="square" lIns="0" tIns="0" rIns="0" bIns="0" rtlCol="0" anchor="ctr"/>
          <a:lstStyle/>
          <a:p>
            <a:pPr marL="0" indent="0">
              <a:buNone/>
            </a:pPr>
            <a:r>
              <a:rPr lang="en-US" sz="2000" b="1" dirty="0">
                <a:solidFill>
                  <a:srgbClr val="FFFFFF"/>
                </a:solidFill>
                <a:latin typeface="Trebuchet MS" pitchFamily="34" charset="0"/>
              </a:rPr>
              <a:t>Professional Avenues Opened for CA Registered Valuers</a:t>
            </a:r>
          </a:p>
        </p:txBody>
      </p:sp>
      <p:sp>
        <p:nvSpPr>
          <p:cNvPr id="5" name="SecLabel"/>
          <p:cNvSpPr/>
          <p:nvPr/>
        </p:nvSpPr>
        <p:spPr>
          <a:xfrm>
            <a:off x="6583680" y="0"/>
            <a:ext cx="2450592" cy="54864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rPr>
              <a:t>Section 5  |  Impact Analysis</a:t>
            </a:r>
          </a:p>
        </p:txBody>
      </p:sp>
      <p:sp>
        <p:nvSpPr>
          <p:cNvPr id="6" name="SubBanBg"/>
          <p:cNvSpPr/>
          <p:nvPr/>
        </p:nvSpPr>
        <p:spPr>
          <a:xfrm>
            <a:off x="256032" y="640080"/>
            <a:ext cx="8631936" cy="292608"/>
          </a:xfrm>
          <a:prstGeom prst="rect">
            <a:avLst/>
          </a:prstGeom>
          <a:solidFill>
            <a:srgbClr val="1B3A6B"/>
          </a:solidFill>
          <a:ln w="12700">
            <a:solidFill>
              <a:srgbClr val="1B3A6B"/>
            </a:solidFill>
            <a:prstDash val="solid"/>
          </a:ln>
        </p:spPr>
        <p:txBody>
          <a:bodyPr/>
          <a:lstStyle/>
          <a:p>
            <a:endParaRPr lang="en-IN"/>
          </a:p>
        </p:txBody>
      </p:sp>
      <p:sp>
        <p:nvSpPr>
          <p:cNvPr id="7" name="SubBanTxt"/>
          <p:cNvSpPr/>
          <p:nvPr/>
        </p:nvSpPr>
        <p:spPr>
          <a:xfrm>
            <a:off x="420624" y="640080"/>
            <a:ext cx="8284464" cy="292608"/>
          </a:xfrm>
          <a:prstGeom prst="rect">
            <a:avLst/>
          </a:prstGeom>
          <a:noFill/>
          <a:ln/>
        </p:spPr>
        <p:txBody>
          <a:bodyPr wrap="square" lIns="0" tIns="0" rIns="0" bIns="0" rtlCol="0" anchor="ctr"/>
          <a:lstStyle/>
          <a:p>
            <a:pPr marL="0" indent="0" algn="ctr">
              <a:buNone/>
            </a:pPr>
            <a:r>
              <a:rPr lang="en-US" sz="900" dirty="0">
                <a:solidFill>
                  <a:srgbClr val="D9E3EF"/>
                </a:solidFill>
                <a:latin typeface="Trebuchet MS" pitchFamily="34" charset="0"/>
              </a:rPr>
              <a:t>IT Act 2025 + IT Rules 2026 structurally open six distinct practice domains to eligible CAs — domains that were either MB-exclusive or non-existent before 2025.</a:t>
            </a:r>
          </a:p>
        </p:txBody>
      </p:sp>
      <p:sp>
        <p:nvSpPr>
          <p:cNvPr id="8" name="C1Bg"/>
          <p:cNvSpPr/>
          <p:nvPr/>
        </p:nvSpPr>
        <p:spPr>
          <a:xfrm>
            <a:off x="256032" y="987552"/>
            <a:ext cx="2822544" cy="1774800"/>
          </a:xfrm>
          <a:prstGeom prst="rect">
            <a:avLst/>
          </a:prstGeom>
          <a:solidFill>
            <a:srgbClr val="FFFFFF"/>
          </a:solidFill>
          <a:ln w="12700">
            <a:solidFill>
              <a:srgbClr val="D9E3EF"/>
            </a:solidFill>
            <a:prstDash val="solid"/>
          </a:ln>
          <a:effectLst>
            <a:outerShdw blurRad="76200" dist="25400" dir="8100000" algn="bl" rotWithShape="0">
              <a:srgbClr val="000000">
                <a:alpha val="7000"/>
              </a:srgbClr>
            </a:outerShdw>
          </a:effectLst>
        </p:spPr>
        <p:txBody>
          <a:bodyPr/>
          <a:lstStyle/>
          <a:p>
            <a:endParaRPr lang="en-IN"/>
          </a:p>
        </p:txBody>
      </p:sp>
      <p:sp>
        <p:nvSpPr>
          <p:cNvPr id="9" name="C1TopBar"/>
          <p:cNvSpPr/>
          <p:nvPr/>
        </p:nvSpPr>
        <p:spPr>
          <a:xfrm>
            <a:off x="256032" y="987552"/>
            <a:ext cx="2822544" cy="73152"/>
          </a:xfrm>
          <a:prstGeom prst="rect">
            <a:avLst/>
          </a:prstGeom>
          <a:solidFill>
            <a:srgbClr val="2B6CB0"/>
          </a:solidFill>
          <a:ln w="12700">
            <a:solidFill>
              <a:srgbClr val="2B6CB0"/>
            </a:solidFill>
            <a:prstDash val="solid"/>
          </a:ln>
        </p:spPr>
        <p:txBody>
          <a:bodyPr/>
          <a:lstStyle/>
          <a:p>
            <a:endParaRPr lang="en-IN"/>
          </a:p>
        </p:txBody>
      </p:sp>
      <p:sp>
        <p:nvSpPr>
          <p:cNvPr id="10" name="C1Hdr"/>
          <p:cNvSpPr/>
          <p:nvPr/>
        </p:nvSpPr>
        <p:spPr>
          <a:xfrm>
            <a:off x="310896" y="1069056"/>
            <a:ext cx="2713824" cy="228600"/>
          </a:xfrm>
          <a:prstGeom prst="rect">
            <a:avLst/>
          </a:prstGeom>
          <a:noFill/>
          <a:ln/>
        </p:spPr>
        <p:txBody>
          <a:bodyPr wrap="square" lIns="0" tIns="0" rIns="0" bIns="0" rtlCol="0" anchor="ctr"/>
          <a:lstStyle/>
          <a:p>
            <a:pPr marL="0" indent="0">
              <a:buNone/>
            </a:pPr>
            <a:r>
              <a:rPr lang="en-US" sz="1000" b="1" dirty="0">
                <a:solidFill>
                  <a:srgbClr val="2B6CB0"/>
                </a:solidFill>
                <a:latin typeface="Trebuchet MS" pitchFamily="34" charset="0"/>
              </a:rPr>
              <a:t>① Rule 11UA Angel Tax Mandates</a:t>
            </a:r>
          </a:p>
        </p:txBody>
      </p:sp>
      <p:sp>
        <p:nvSpPr>
          <p:cNvPr id="11" name="C1Bdy"/>
          <p:cNvSpPr/>
          <p:nvPr/>
        </p:nvSpPr>
        <p:spPr>
          <a:xfrm>
            <a:off x="310896" y="1315656"/>
            <a:ext cx="2713824" cy="1428192"/>
          </a:xfrm>
          <a:prstGeom prst="rect">
            <a:avLst/>
          </a:prstGeom>
          <a:noFill/>
          <a:ln/>
        </p:spPr>
        <p:txBody>
          <a:bodyPr wrap="square" lIns="0" tIns="0" rIns="0" bIns="0" rtlCol="0" anchor="t"/>
          <a:lstStyle/>
          <a:p>
            <a:pPr marL="274320" indent="-274320">
              <a:buSzPct val="100000"/>
              <a:buChar char="•"/>
            </a:pPr>
            <a:r>
              <a:rPr lang="en-US" sz="880" dirty="0">
                <a:solidFill>
                  <a:srgbClr val="1A2942"/>
                </a:solidFill>
                <a:latin typeface="Trebuchet MS" pitchFamily="34" charset="0"/>
              </a:rPr>
              <a:t>M1 (NAV), M3 (CCM), M7 (RCM) — CA independent, no MB required</a:t>
            </a:r>
          </a:p>
          <a:p>
            <a:pPr marL="274320" indent="-274320">
              <a:buSzPct val="100000"/>
              <a:buChar char="•"/>
            </a:pPr>
            <a:r>
              <a:rPr lang="en-US" sz="880" dirty="0">
                <a:solidFill>
                  <a:srgbClr val="1A2942"/>
                </a:solidFill>
                <a:latin typeface="Trebuchet MS" pitchFamily="34" charset="0"/>
              </a:rPr>
              <a:t>50,000+ closely-held companies issue shares at premium annually</a:t>
            </a:r>
          </a:p>
          <a:p>
            <a:pPr marL="274320" indent="-274320">
              <a:buSzPct val="100000"/>
              <a:buChar char="•"/>
            </a:pPr>
            <a:r>
              <a:rPr lang="en-US" sz="880" dirty="0">
                <a:solidFill>
                  <a:srgbClr val="1A2942"/>
                </a:solidFill>
                <a:latin typeface="Trebuchet MS" pitchFamily="34" charset="0"/>
              </a:rPr>
              <a:t>Every funding round = fresh report; recurring engagement model</a:t>
            </a:r>
          </a:p>
          <a:p>
            <a:pPr marL="274320" indent="-274320">
              <a:buSzPct val="100000"/>
              <a:buChar char="•"/>
            </a:pPr>
            <a:r>
              <a:rPr lang="en-US" sz="880" b="1" dirty="0">
                <a:solidFill>
                  <a:srgbClr val="2B6CB0"/>
                </a:solidFill>
                <a:latin typeface="Trebuchet MS" pitchFamily="34" charset="0"/>
              </a:rPr>
              <a:t>Fee: ₹25K–₹1.5L per report</a:t>
            </a:r>
          </a:p>
        </p:txBody>
      </p:sp>
      <p:sp>
        <p:nvSpPr>
          <p:cNvPr id="12" name="C2Bg"/>
          <p:cNvSpPr/>
          <p:nvPr/>
        </p:nvSpPr>
        <p:spPr>
          <a:xfrm>
            <a:off x="3160728" y="987552"/>
            <a:ext cx="2822544" cy="1774800"/>
          </a:xfrm>
          <a:prstGeom prst="rect">
            <a:avLst/>
          </a:prstGeom>
          <a:solidFill>
            <a:srgbClr val="FFFFFF"/>
          </a:solidFill>
          <a:ln w="12700">
            <a:solidFill>
              <a:srgbClr val="D9E3EF"/>
            </a:solidFill>
            <a:prstDash val="solid"/>
          </a:ln>
          <a:effectLst>
            <a:outerShdw blurRad="76200" dist="25400" dir="8100000" algn="bl" rotWithShape="0">
              <a:srgbClr val="000000">
                <a:alpha val="7000"/>
              </a:srgbClr>
            </a:outerShdw>
          </a:effectLst>
        </p:spPr>
        <p:txBody>
          <a:bodyPr/>
          <a:lstStyle/>
          <a:p>
            <a:endParaRPr lang="en-IN"/>
          </a:p>
        </p:txBody>
      </p:sp>
      <p:sp>
        <p:nvSpPr>
          <p:cNvPr id="13" name="C2TopBar"/>
          <p:cNvSpPr/>
          <p:nvPr/>
        </p:nvSpPr>
        <p:spPr>
          <a:xfrm>
            <a:off x="3160728" y="987552"/>
            <a:ext cx="2822544" cy="73152"/>
          </a:xfrm>
          <a:prstGeom prst="rect">
            <a:avLst/>
          </a:prstGeom>
          <a:solidFill>
            <a:srgbClr val="2C9B8B"/>
          </a:solidFill>
          <a:ln w="12700">
            <a:solidFill>
              <a:srgbClr val="2C9B8B"/>
            </a:solidFill>
            <a:prstDash val="solid"/>
          </a:ln>
        </p:spPr>
        <p:txBody>
          <a:bodyPr/>
          <a:lstStyle/>
          <a:p>
            <a:endParaRPr lang="en-IN"/>
          </a:p>
        </p:txBody>
      </p:sp>
      <p:sp>
        <p:nvSpPr>
          <p:cNvPr id="14" name="C2Hdr"/>
          <p:cNvSpPr/>
          <p:nvPr/>
        </p:nvSpPr>
        <p:spPr>
          <a:xfrm>
            <a:off x="3215592" y="1069056"/>
            <a:ext cx="2713824" cy="228600"/>
          </a:xfrm>
          <a:prstGeom prst="rect">
            <a:avLst/>
          </a:prstGeom>
          <a:noFill/>
          <a:ln/>
        </p:spPr>
        <p:txBody>
          <a:bodyPr wrap="square" lIns="0" tIns="0" rIns="0" bIns="0" rtlCol="0" anchor="ctr"/>
          <a:lstStyle/>
          <a:p>
            <a:pPr marL="0" indent="0">
              <a:buNone/>
            </a:pPr>
            <a:r>
              <a:rPr lang="en-US" sz="1000" b="1" dirty="0">
                <a:solidFill>
                  <a:srgbClr val="2C9B8B"/>
                </a:solidFill>
                <a:latin typeface="Trebuchet MS" pitchFamily="34" charset="0"/>
              </a:rPr>
              <a:t>② IBC / NCLT Empanelment</a:t>
            </a:r>
          </a:p>
        </p:txBody>
      </p:sp>
      <p:sp>
        <p:nvSpPr>
          <p:cNvPr id="15" name="C2Bdy"/>
          <p:cNvSpPr/>
          <p:nvPr/>
        </p:nvSpPr>
        <p:spPr>
          <a:xfrm>
            <a:off x="3215592" y="1315656"/>
            <a:ext cx="2713824" cy="1428192"/>
          </a:xfrm>
          <a:prstGeom prst="rect">
            <a:avLst/>
          </a:prstGeom>
          <a:noFill/>
          <a:ln/>
        </p:spPr>
        <p:txBody>
          <a:bodyPr wrap="square" lIns="0" tIns="0" rIns="0" bIns="0" rtlCol="0" anchor="t"/>
          <a:lstStyle/>
          <a:p>
            <a:pPr marL="274320" indent="-274320">
              <a:buSzPct val="100000"/>
              <a:buChar char="•"/>
            </a:pPr>
            <a:r>
              <a:rPr lang="en-US" sz="880" dirty="0">
                <a:solidFill>
                  <a:srgbClr val="1A2942"/>
                </a:solidFill>
                <a:latin typeface="Trebuchet MS" pitchFamily="34" charset="0"/>
              </a:rPr>
              <a:t>IBBI RV status = eligibility to empanel with IPs, Liquidators, NCLT</a:t>
            </a:r>
          </a:p>
          <a:p>
            <a:pPr marL="274320" indent="-274320">
              <a:buSzPct val="100000"/>
              <a:buChar char="•"/>
            </a:pPr>
            <a:r>
              <a:rPr lang="en-US" sz="880" dirty="0">
                <a:solidFill>
                  <a:srgbClr val="1A2942"/>
                </a:solidFill>
                <a:latin typeface="Trebuchet MS" pitchFamily="34" charset="0"/>
              </a:rPr>
              <a:t>IBC Sec 35/53: asset valuations in liquidation — statutory RV mandate</a:t>
            </a:r>
          </a:p>
          <a:p>
            <a:pPr marL="274320" indent="-274320">
              <a:buSzPct val="100000"/>
              <a:buChar char="•"/>
            </a:pPr>
            <a:r>
              <a:rPr lang="en-US" sz="880" dirty="0">
                <a:solidFill>
                  <a:srgbClr val="1A2942"/>
                </a:solidFill>
                <a:latin typeface="Trebuchet MS" pitchFamily="34" charset="0"/>
              </a:rPr>
              <a:t>1,800+ CIRPs annually — steady pipeline of valuation mandates</a:t>
            </a:r>
          </a:p>
          <a:p>
            <a:pPr marL="274320" indent="-274320">
              <a:buSzPct val="100000"/>
              <a:buChar char="•"/>
            </a:pPr>
            <a:r>
              <a:rPr lang="en-US" sz="880" b="1" dirty="0">
                <a:solidFill>
                  <a:srgbClr val="2C9B8B"/>
                </a:solidFill>
                <a:latin typeface="Trebuchet MS" pitchFamily="34" charset="0"/>
              </a:rPr>
              <a:t>Fee: ₹50K–₹5L per assignment</a:t>
            </a:r>
          </a:p>
        </p:txBody>
      </p:sp>
      <p:sp>
        <p:nvSpPr>
          <p:cNvPr id="16" name="C3Bg"/>
          <p:cNvSpPr/>
          <p:nvPr/>
        </p:nvSpPr>
        <p:spPr>
          <a:xfrm>
            <a:off x="6065424" y="987552"/>
            <a:ext cx="2822544" cy="1774800"/>
          </a:xfrm>
          <a:prstGeom prst="rect">
            <a:avLst/>
          </a:prstGeom>
          <a:solidFill>
            <a:srgbClr val="FFFFFF"/>
          </a:solidFill>
          <a:ln w="12700">
            <a:solidFill>
              <a:srgbClr val="D9E3EF"/>
            </a:solidFill>
            <a:prstDash val="solid"/>
          </a:ln>
          <a:effectLst>
            <a:outerShdw blurRad="76200" dist="25400" dir="8100000" algn="bl" rotWithShape="0">
              <a:srgbClr val="000000">
                <a:alpha val="7000"/>
              </a:srgbClr>
            </a:outerShdw>
          </a:effectLst>
        </p:spPr>
        <p:txBody>
          <a:bodyPr/>
          <a:lstStyle/>
          <a:p>
            <a:endParaRPr lang="en-IN"/>
          </a:p>
        </p:txBody>
      </p:sp>
      <p:sp>
        <p:nvSpPr>
          <p:cNvPr id="17" name="C3TopBar"/>
          <p:cNvSpPr/>
          <p:nvPr/>
        </p:nvSpPr>
        <p:spPr>
          <a:xfrm>
            <a:off x="6065424" y="987552"/>
            <a:ext cx="2822544" cy="73152"/>
          </a:xfrm>
          <a:prstGeom prst="rect">
            <a:avLst/>
          </a:prstGeom>
          <a:solidFill>
            <a:srgbClr val="F5A623"/>
          </a:solidFill>
          <a:ln w="12700">
            <a:solidFill>
              <a:srgbClr val="F5A623"/>
            </a:solidFill>
            <a:prstDash val="solid"/>
          </a:ln>
        </p:spPr>
        <p:txBody>
          <a:bodyPr/>
          <a:lstStyle/>
          <a:p>
            <a:endParaRPr lang="en-IN"/>
          </a:p>
        </p:txBody>
      </p:sp>
      <p:sp>
        <p:nvSpPr>
          <p:cNvPr id="18" name="C3Hdr"/>
          <p:cNvSpPr/>
          <p:nvPr/>
        </p:nvSpPr>
        <p:spPr>
          <a:xfrm>
            <a:off x="6120288" y="1069056"/>
            <a:ext cx="2713824" cy="228600"/>
          </a:xfrm>
          <a:prstGeom prst="rect">
            <a:avLst/>
          </a:prstGeom>
          <a:noFill/>
          <a:ln/>
        </p:spPr>
        <p:txBody>
          <a:bodyPr wrap="square" lIns="0" tIns="0" rIns="0" bIns="0" rtlCol="0" anchor="ctr"/>
          <a:lstStyle/>
          <a:p>
            <a:pPr marL="0" indent="0">
              <a:buNone/>
            </a:pPr>
            <a:r>
              <a:rPr lang="en-US" sz="1000" b="1" dirty="0">
                <a:solidFill>
                  <a:srgbClr val="E08A00"/>
                </a:solidFill>
                <a:latin typeface="Trebuchet MS" pitchFamily="34" charset="0"/>
              </a:rPr>
              <a:t>③ Bank &amp; NBFC Empanelment</a:t>
            </a:r>
          </a:p>
        </p:txBody>
      </p:sp>
      <p:sp>
        <p:nvSpPr>
          <p:cNvPr id="19" name="C3Bdy"/>
          <p:cNvSpPr/>
          <p:nvPr/>
        </p:nvSpPr>
        <p:spPr>
          <a:xfrm>
            <a:off x="6120288" y="1315656"/>
            <a:ext cx="2713824" cy="1428192"/>
          </a:xfrm>
          <a:prstGeom prst="rect">
            <a:avLst/>
          </a:prstGeom>
          <a:noFill/>
          <a:ln/>
        </p:spPr>
        <p:txBody>
          <a:bodyPr wrap="square" lIns="0" tIns="0" rIns="0" bIns="0" rtlCol="0" anchor="t"/>
          <a:lstStyle/>
          <a:p>
            <a:pPr marL="274320" indent="-274320">
              <a:buSzPct val="100000"/>
              <a:buChar char="•"/>
            </a:pPr>
            <a:r>
              <a:rPr lang="en-US" sz="880" dirty="0">
                <a:solidFill>
                  <a:srgbClr val="1A2942"/>
                </a:solidFill>
                <a:latin typeface="Trebuchet MS" pitchFamily="34" charset="0"/>
              </a:rPr>
              <a:t>RBI requires IBBI RV for unlisted security valuations in credit assessments</a:t>
            </a:r>
          </a:p>
          <a:p>
            <a:pPr marL="274320" indent="-274320">
              <a:buSzPct val="100000"/>
              <a:buChar char="•"/>
            </a:pPr>
            <a:r>
              <a:rPr lang="en-US" sz="880" dirty="0">
                <a:solidFill>
                  <a:srgbClr val="1A2942"/>
                </a:solidFill>
                <a:latin typeface="Trebuchet MS" pitchFamily="34" charset="0"/>
              </a:rPr>
              <a:t>NPA/stressed asset valuations, collateral review — high-volume, recurring</a:t>
            </a:r>
          </a:p>
          <a:p>
            <a:pPr marL="274320" indent="-274320">
              <a:buSzPct val="100000"/>
              <a:buChar char="•"/>
            </a:pPr>
            <a:r>
              <a:rPr lang="en-US" sz="880" dirty="0">
                <a:solidFill>
                  <a:srgbClr val="1A2942"/>
                </a:solidFill>
                <a:latin typeface="Trebuchet MS" pitchFamily="34" charset="0"/>
              </a:rPr>
              <a:t>Empanelment with one bank = 20-50 mandates/year at scale</a:t>
            </a:r>
          </a:p>
          <a:p>
            <a:pPr marL="274320" indent="-274320">
              <a:buSzPct val="100000"/>
              <a:buChar char="•"/>
            </a:pPr>
            <a:r>
              <a:rPr lang="en-US" sz="880" b="1" dirty="0">
                <a:solidFill>
                  <a:srgbClr val="E08A00"/>
                </a:solidFill>
                <a:latin typeface="Trebuchet MS" pitchFamily="34" charset="0"/>
              </a:rPr>
              <a:t>Fee: ₹15K–₹2L per assignment</a:t>
            </a:r>
          </a:p>
        </p:txBody>
      </p:sp>
      <p:sp>
        <p:nvSpPr>
          <p:cNvPr id="20" name="C4Bg"/>
          <p:cNvSpPr/>
          <p:nvPr/>
        </p:nvSpPr>
        <p:spPr>
          <a:xfrm>
            <a:off x="256032" y="2816352"/>
            <a:ext cx="2822544" cy="1774800"/>
          </a:xfrm>
          <a:prstGeom prst="rect">
            <a:avLst/>
          </a:prstGeom>
          <a:solidFill>
            <a:srgbClr val="FFFFFF"/>
          </a:solidFill>
          <a:ln w="12700">
            <a:solidFill>
              <a:srgbClr val="D9E3EF"/>
            </a:solidFill>
            <a:prstDash val="solid"/>
          </a:ln>
          <a:effectLst>
            <a:outerShdw blurRad="76200" dist="25400" dir="8100000" algn="bl" rotWithShape="0">
              <a:srgbClr val="000000">
                <a:alpha val="7000"/>
              </a:srgbClr>
            </a:outerShdw>
          </a:effectLst>
        </p:spPr>
        <p:txBody>
          <a:bodyPr/>
          <a:lstStyle/>
          <a:p>
            <a:endParaRPr lang="en-IN"/>
          </a:p>
        </p:txBody>
      </p:sp>
      <p:sp>
        <p:nvSpPr>
          <p:cNvPr id="21" name="C4TopBar"/>
          <p:cNvSpPr/>
          <p:nvPr/>
        </p:nvSpPr>
        <p:spPr>
          <a:xfrm>
            <a:off x="256032" y="2816352"/>
            <a:ext cx="2822544" cy="73152"/>
          </a:xfrm>
          <a:prstGeom prst="rect">
            <a:avLst/>
          </a:prstGeom>
          <a:solidFill>
            <a:srgbClr val="8B5CF6"/>
          </a:solidFill>
          <a:ln w="12700">
            <a:solidFill>
              <a:srgbClr val="8B5CF6"/>
            </a:solidFill>
            <a:prstDash val="solid"/>
          </a:ln>
        </p:spPr>
        <p:txBody>
          <a:bodyPr/>
          <a:lstStyle/>
          <a:p>
            <a:endParaRPr lang="en-IN"/>
          </a:p>
        </p:txBody>
      </p:sp>
      <p:sp>
        <p:nvSpPr>
          <p:cNvPr id="22" name="C4Hdr"/>
          <p:cNvSpPr/>
          <p:nvPr/>
        </p:nvSpPr>
        <p:spPr>
          <a:xfrm>
            <a:off x="310896" y="2897856"/>
            <a:ext cx="2713824" cy="228600"/>
          </a:xfrm>
          <a:prstGeom prst="rect">
            <a:avLst/>
          </a:prstGeom>
          <a:noFill/>
          <a:ln/>
        </p:spPr>
        <p:txBody>
          <a:bodyPr wrap="square" lIns="0" tIns="0" rIns="0" bIns="0" rtlCol="0" anchor="ctr"/>
          <a:lstStyle/>
          <a:p>
            <a:pPr marL="0" indent="0">
              <a:buNone/>
            </a:pPr>
            <a:r>
              <a:rPr lang="en-US" sz="1000" b="1" dirty="0">
                <a:solidFill>
                  <a:srgbClr val="8B5CF6"/>
                </a:solidFill>
                <a:latin typeface="Trebuchet MS" pitchFamily="34" charset="0"/>
              </a:rPr>
              <a:t>④ SEBI AIF / PE Portfolio Valuation</a:t>
            </a:r>
          </a:p>
        </p:txBody>
      </p:sp>
      <p:sp>
        <p:nvSpPr>
          <p:cNvPr id="23" name="C4Bdy"/>
          <p:cNvSpPr/>
          <p:nvPr/>
        </p:nvSpPr>
        <p:spPr>
          <a:xfrm>
            <a:off x="310896" y="3144456"/>
            <a:ext cx="2713824" cy="1428192"/>
          </a:xfrm>
          <a:prstGeom prst="rect">
            <a:avLst/>
          </a:prstGeom>
          <a:noFill/>
          <a:ln/>
        </p:spPr>
        <p:txBody>
          <a:bodyPr wrap="square" lIns="0" tIns="0" rIns="0" bIns="0" rtlCol="0" anchor="t"/>
          <a:lstStyle/>
          <a:p>
            <a:pPr marL="274320" indent="-274320">
              <a:buSzPct val="100000"/>
              <a:buChar char="•"/>
            </a:pPr>
            <a:r>
              <a:rPr lang="en-US" sz="880" dirty="0">
                <a:solidFill>
                  <a:srgbClr val="1A2942"/>
                </a:solidFill>
                <a:latin typeface="Trebuchet MS" pitchFamily="34" charset="0"/>
              </a:rPr>
              <a:t>SEBI AIF Regulations require IBBI RV for portfolio marks — quarterly</a:t>
            </a:r>
          </a:p>
          <a:p>
            <a:pPr marL="274320" indent="-274320">
              <a:buSzPct val="100000"/>
              <a:buChar char="•"/>
            </a:pPr>
            <a:r>
              <a:rPr lang="en-US" sz="880" dirty="0">
                <a:solidFill>
                  <a:srgbClr val="1A2942"/>
                </a:solidFill>
                <a:latin typeface="Trebuchet MS" pitchFamily="34" charset="0"/>
              </a:rPr>
              <a:t>1,200+ registered AIFs in India; Cat I &amp; II hold unlisted securities</a:t>
            </a:r>
          </a:p>
          <a:p>
            <a:pPr marL="274320" indent="-274320">
              <a:buSzPct val="100000"/>
              <a:buChar char="•"/>
            </a:pPr>
            <a:r>
              <a:rPr lang="en-US" sz="880" dirty="0">
                <a:solidFill>
                  <a:srgbClr val="1A2942"/>
                </a:solidFill>
                <a:latin typeface="Trebuchet MS" pitchFamily="34" charset="0"/>
              </a:rPr>
              <a:t>LP reporting, carry calculations, DPI/TVPI metrics — all need defensible FMV</a:t>
            </a:r>
          </a:p>
          <a:p>
            <a:pPr marL="274320" indent="-274320">
              <a:buSzPct val="100000"/>
              <a:buChar char="•"/>
            </a:pPr>
            <a:r>
              <a:rPr lang="en-US" sz="880" b="1" dirty="0">
                <a:solidFill>
                  <a:srgbClr val="8B5CF6"/>
                </a:solidFill>
                <a:latin typeface="Trebuchet MS" pitchFamily="34" charset="0"/>
              </a:rPr>
              <a:t>Fee: ₹40K–₹3L per portfolio company per quarter</a:t>
            </a:r>
          </a:p>
        </p:txBody>
      </p:sp>
      <p:sp>
        <p:nvSpPr>
          <p:cNvPr id="24" name="C5Bg"/>
          <p:cNvSpPr/>
          <p:nvPr/>
        </p:nvSpPr>
        <p:spPr>
          <a:xfrm>
            <a:off x="3160728" y="2816352"/>
            <a:ext cx="2822544" cy="1774800"/>
          </a:xfrm>
          <a:prstGeom prst="rect">
            <a:avLst/>
          </a:prstGeom>
          <a:solidFill>
            <a:srgbClr val="FFFFFF"/>
          </a:solidFill>
          <a:ln w="12700">
            <a:solidFill>
              <a:srgbClr val="D9E3EF"/>
            </a:solidFill>
            <a:prstDash val="solid"/>
          </a:ln>
          <a:effectLst>
            <a:outerShdw blurRad="76200" dist="25400" dir="8100000" algn="bl" rotWithShape="0">
              <a:srgbClr val="000000">
                <a:alpha val="7000"/>
              </a:srgbClr>
            </a:outerShdw>
          </a:effectLst>
        </p:spPr>
        <p:txBody>
          <a:bodyPr/>
          <a:lstStyle/>
          <a:p>
            <a:endParaRPr lang="en-IN"/>
          </a:p>
        </p:txBody>
      </p:sp>
      <p:sp>
        <p:nvSpPr>
          <p:cNvPr id="25" name="C5TopBar"/>
          <p:cNvSpPr/>
          <p:nvPr/>
        </p:nvSpPr>
        <p:spPr>
          <a:xfrm>
            <a:off x="3160728" y="2816352"/>
            <a:ext cx="2822544" cy="73152"/>
          </a:xfrm>
          <a:prstGeom prst="rect">
            <a:avLst/>
          </a:prstGeom>
          <a:solidFill>
            <a:srgbClr val="C0392B"/>
          </a:solidFill>
          <a:ln w="12700">
            <a:solidFill>
              <a:srgbClr val="C0392B"/>
            </a:solidFill>
            <a:prstDash val="solid"/>
          </a:ln>
        </p:spPr>
        <p:txBody>
          <a:bodyPr/>
          <a:lstStyle/>
          <a:p>
            <a:endParaRPr lang="en-IN"/>
          </a:p>
        </p:txBody>
      </p:sp>
      <p:sp>
        <p:nvSpPr>
          <p:cNvPr id="26" name="C5Hdr"/>
          <p:cNvSpPr/>
          <p:nvPr/>
        </p:nvSpPr>
        <p:spPr>
          <a:xfrm>
            <a:off x="3215592" y="2897856"/>
            <a:ext cx="2713824" cy="228600"/>
          </a:xfrm>
          <a:prstGeom prst="rect">
            <a:avLst/>
          </a:prstGeom>
          <a:noFill/>
          <a:ln/>
        </p:spPr>
        <p:txBody>
          <a:bodyPr wrap="square" lIns="0" tIns="0" rIns="0" bIns="0" rtlCol="0" anchor="ctr"/>
          <a:lstStyle/>
          <a:p>
            <a:pPr marL="0" indent="0">
              <a:buNone/>
            </a:pPr>
            <a:r>
              <a:rPr lang="en-US" sz="1000" b="1" dirty="0">
                <a:solidFill>
                  <a:srgbClr val="C0392B"/>
                </a:solidFill>
                <a:latin typeface="Trebuchet MS" pitchFamily="34" charset="0"/>
              </a:rPr>
              <a:t>⑤ ESOP Valuation (Ind AS 102)</a:t>
            </a:r>
          </a:p>
        </p:txBody>
      </p:sp>
      <p:sp>
        <p:nvSpPr>
          <p:cNvPr id="27" name="C5Bdy"/>
          <p:cNvSpPr/>
          <p:nvPr/>
        </p:nvSpPr>
        <p:spPr>
          <a:xfrm>
            <a:off x="3215592" y="3144456"/>
            <a:ext cx="2713824" cy="1428192"/>
          </a:xfrm>
          <a:prstGeom prst="rect">
            <a:avLst/>
          </a:prstGeom>
          <a:noFill/>
          <a:ln/>
        </p:spPr>
        <p:txBody>
          <a:bodyPr wrap="square" lIns="0" tIns="0" rIns="0" bIns="0" rtlCol="0" anchor="t"/>
          <a:lstStyle/>
          <a:p>
            <a:pPr marL="274320" indent="-274320">
              <a:buSzPct val="100000"/>
              <a:buChar char="•"/>
            </a:pPr>
            <a:r>
              <a:rPr lang="en-US" sz="880" dirty="0">
                <a:solidFill>
                  <a:srgbClr val="1A2942"/>
                </a:solidFill>
                <a:latin typeface="Trebuchet MS" pitchFamily="34" charset="0"/>
              </a:rPr>
              <a:t>Black-Scholes / Monte Carlo for ESOP grant-date FMV under Ind AS 102</a:t>
            </a:r>
          </a:p>
          <a:p>
            <a:pPr marL="274320" indent="-274320">
              <a:buSzPct val="100000"/>
              <a:buChar char="•"/>
            </a:pPr>
            <a:r>
              <a:rPr lang="en-US" sz="880" dirty="0">
                <a:solidFill>
                  <a:srgbClr val="1A2942"/>
                </a:solidFill>
                <a:latin typeface="Trebuchet MS" pitchFamily="34" charset="0"/>
              </a:rPr>
              <a:t>Auditors now demand IBBI RV certification for ESOP expense in financial statements</a:t>
            </a:r>
          </a:p>
          <a:p>
            <a:pPr marL="274320" indent="-274320">
              <a:buSzPct val="100000"/>
              <a:buChar char="•"/>
            </a:pPr>
            <a:r>
              <a:rPr lang="en-US" sz="880" dirty="0">
                <a:solidFill>
                  <a:srgbClr val="1A2942"/>
                </a:solidFill>
                <a:latin typeface="Trebuchet MS" pitchFamily="34" charset="0"/>
              </a:rPr>
              <a:t>Growing market: 5,000+ Indian startups with active ESOP pools</a:t>
            </a:r>
          </a:p>
          <a:p>
            <a:pPr marL="274320" indent="-274320">
              <a:buSzPct val="100000"/>
              <a:buChar char="•"/>
            </a:pPr>
            <a:r>
              <a:rPr lang="en-US" sz="880" b="1" dirty="0">
                <a:solidFill>
                  <a:srgbClr val="C0392B"/>
                </a:solidFill>
                <a:latin typeface="Trebuchet MS" pitchFamily="34" charset="0"/>
              </a:rPr>
              <a:t>Fee: ₹30K–₹2L per valuation exercise</a:t>
            </a:r>
          </a:p>
        </p:txBody>
      </p:sp>
      <p:sp>
        <p:nvSpPr>
          <p:cNvPr id="28" name="C6Bg"/>
          <p:cNvSpPr/>
          <p:nvPr/>
        </p:nvSpPr>
        <p:spPr>
          <a:xfrm>
            <a:off x="6065424" y="2816352"/>
            <a:ext cx="2822544" cy="1774800"/>
          </a:xfrm>
          <a:prstGeom prst="rect">
            <a:avLst/>
          </a:prstGeom>
          <a:solidFill>
            <a:srgbClr val="FFFFFF"/>
          </a:solidFill>
          <a:ln w="12700">
            <a:solidFill>
              <a:srgbClr val="D9E3EF"/>
            </a:solidFill>
            <a:prstDash val="solid"/>
          </a:ln>
          <a:effectLst>
            <a:outerShdw blurRad="76200" dist="25400" dir="8100000" algn="bl" rotWithShape="0">
              <a:srgbClr val="000000">
                <a:alpha val="7000"/>
              </a:srgbClr>
            </a:outerShdw>
          </a:effectLst>
        </p:spPr>
        <p:txBody>
          <a:bodyPr/>
          <a:lstStyle/>
          <a:p>
            <a:endParaRPr lang="en-IN"/>
          </a:p>
        </p:txBody>
      </p:sp>
      <p:sp>
        <p:nvSpPr>
          <p:cNvPr id="29" name="C6TopBar"/>
          <p:cNvSpPr/>
          <p:nvPr/>
        </p:nvSpPr>
        <p:spPr>
          <a:xfrm>
            <a:off x="6065424" y="2816352"/>
            <a:ext cx="2822544" cy="73152"/>
          </a:xfrm>
          <a:prstGeom prst="rect">
            <a:avLst/>
          </a:prstGeom>
          <a:solidFill>
            <a:srgbClr val="1B3A6B"/>
          </a:solidFill>
          <a:ln w="12700">
            <a:solidFill>
              <a:srgbClr val="1B3A6B"/>
            </a:solidFill>
            <a:prstDash val="solid"/>
          </a:ln>
        </p:spPr>
        <p:txBody>
          <a:bodyPr/>
          <a:lstStyle/>
          <a:p>
            <a:endParaRPr lang="en-IN"/>
          </a:p>
        </p:txBody>
      </p:sp>
      <p:sp>
        <p:nvSpPr>
          <p:cNvPr id="30" name="C6Hdr"/>
          <p:cNvSpPr/>
          <p:nvPr/>
        </p:nvSpPr>
        <p:spPr>
          <a:xfrm>
            <a:off x="6120288" y="2897856"/>
            <a:ext cx="2713824" cy="228600"/>
          </a:xfrm>
          <a:prstGeom prst="rect">
            <a:avLst/>
          </a:prstGeom>
          <a:noFill/>
          <a:ln/>
        </p:spPr>
        <p:txBody>
          <a:bodyPr wrap="square" lIns="0" tIns="0" rIns="0" bIns="0" rtlCol="0" anchor="ctr"/>
          <a:lstStyle/>
          <a:p>
            <a:pPr marL="0" indent="0">
              <a:buNone/>
            </a:pPr>
            <a:r>
              <a:rPr lang="en-US" sz="1000" b="1" dirty="0">
                <a:solidFill>
                  <a:srgbClr val="1B3A6B"/>
                </a:solidFill>
                <a:latin typeface="Trebuchet MS" pitchFamily="34" charset="0"/>
              </a:rPr>
              <a:t>⑥ FEMA / Slump Sale / PPA</a:t>
            </a:r>
          </a:p>
        </p:txBody>
      </p:sp>
      <p:sp>
        <p:nvSpPr>
          <p:cNvPr id="31" name="C6Bdy"/>
          <p:cNvSpPr/>
          <p:nvPr/>
        </p:nvSpPr>
        <p:spPr>
          <a:xfrm>
            <a:off x="6120288" y="3144456"/>
            <a:ext cx="2713824" cy="1428192"/>
          </a:xfrm>
          <a:prstGeom prst="rect">
            <a:avLst/>
          </a:prstGeom>
          <a:noFill/>
          <a:ln/>
        </p:spPr>
        <p:txBody>
          <a:bodyPr wrap="square" lIns="0" tIns="0" rIns="0" bIns="0" rtlCol="0" anchor="t"/>
          <a:lstStyle/>
          <a:p>
            <a:pPr marL="274320" indent="-274320">
              <a:buSzPct val="100000"/>
              <a:buChar char="•"/>
            </a:pPr>
            <a:r>
              <a:rPr lang="en-US" sz="880" dirty="0">
                <a:solidFill>
                  <a:srgbClr val="1A2942"/>
                </a:solidFill>
                <a:latin typeface="Trebuchet MS" pitchFamily="34" charset="0"/>
              </a:rPr>
              <a:t>Clause 50 (Slump Sale): IBBI RV report is a statutory requirement — cannot be done without registration</a:t>
            </a:r>
          </a:p>
          <a:p>
            <a:pPr marL="274320" indent="-274320">
              <a:buSzPct val="100000"/>
              <a:buChar char="•"/>
            </a:pPr>
            <a:r>
              <a:rPr lang="en-US" sz="880" dirty="0">
                <a:solidFill>
                  <a:srgbClr val="1A2942"/>
                </a:solidFill>
                <a:latin typeface="Trebuchet MS" pitchFamily="34" charset="0"/>
              </a:rPr>
              <a:t>FEMA pricing: CA can certify FMV for inbound FDI and outbound ODI share transfers</a:t>
            </a:r>
          </a:p>
          <a:p>
            <a:pPr marL="274320" indent="-274320">
              <a:buSzPct val="100000"/>
              <a:buChar char="•"/>
            </a:pPr>
            <a:r>
              <a:rPr lang="en-US" sz="880" dirty="0">
                <a:solidFill>
                  <a:srgbClr val="1A2942"/>
                </a:solidFill>
                <a:latin typeface="Trebuchet MS" pitchFamily="34" charset="0"/>
              </a:rPr>
              <a:t>PPA (Ind AS 103): intangible identification, WARA, MPEEM — high-value M&amp;A advisory</a:t>
            </a:r>
          </a:p>
          <a:p>
            <a:pPr marL="274320" indent="-274320">
              <a:buSzPct val="100000"/>
              <a:buChar char="•"/>
            </a:pPr>
            <a:r>
              <a:rPr lang="en-US" sz="880" b="1" dirty="0">
                <a:solidFill>
                  <a:srgbClr val="1B3A6B"/>
                </a:solidFill>
                <a:latin typeface="Trebuchet MS" pitchFamily="34" charset="0"/>
              </a:rPr>
              <a:t>Fee: ₹75K–₹10L per assignment</a:t>
            </a:r>
          </a:p>
        </p:txBody>
      </p:sp>
      <p:sp>
        <p:nvSpPr>
          <p:cNvPr id="32" name="FtrBg"/>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33" name="FtrTxt"/>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rPr>
              <a:t>CA Anurag Singhal  |  ICAI Educational Seminar  |  Changes in Valuation – IT Act 2025 &amp; Rule 11UA</a:t>
            </a:r>
          </a:p>
        </p:txBody>
      </p:sp>
      <p:sp>
        <p:nvSpPr>
          <p:cNvPr id="34" name="PageNum"/>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rPr>
              <a:t>22B</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IBBI Empanelment">
    <p:bg>
      <p:bgPr>
        <a:solidFill>
          <a:srgbClr val="F7F9FC"/>
        </a:solidFill>
        <a:effectLst/>
      </p:bgPr>
    </p:bg>
    <p:spTree>
      <p:nvGrpSpPr>
        <p:cNvPr id="1" name=""/>
        <p:cNvGrpSpPr/>
        <p:nvPr/>
      </p:nvGrpSpPr>
      <p:grpSpPr>
        <a:xfrm>
          <a:off x="0" y="0"/>
          <a:ext cx="0" cy="0"/>
          <a:chOff x="0" y="0"/>
          <a:chExt cx="0" cy="0"/>
        </a:xfrm>
      </p:grpSpPr>
      <p:sp>
        <p:nvSpPr>
          <p:cNvPr id="2" name="HdrBar"/>
          <p:cNvSpPr/>
          <p:nvPr/>
        </p:nvSpPr>
        <p:spPr>
          <a:xfrm>
            <a:off x="0" y="0"/>
            <a:ext cx="9144000" cy="612648"/>
          </a:xfrm>
          <a:prstGeom prst="rect">
            <a:avLst/>
          </a:prstGeom>
          <a:solidFill>
            <a:srgbClr val="1B3A6B"/>
          </a:solidFill>
          <a:ln w="12700">
            <a:solidFill>
              <a:srgbClr val="1B3A6B"/>
            </a:solidFill>
            <a:prstDash val="solid"/>
          </a:ln>
        </p:spPr>
        <p:txBody>
          <a:bodyPr/>
          <a:lstStyle/>
          <a:p>
            <a:endParaRPr lang="en-IN"/>
          </a:p>
        </p:txBody>
      </p:sp>
      <p:sp>
        <p:nvSpPr>
          <p:cNvPr id="4" name="Title"/>
          <p:cNvSpPr/>
          <p:nvPr/>
        </p:nvSpPr>
        <p:spPr>
          <a:xfrm>
            <a:off x="347472" y="0"/>
            <a:ext cx="6300000" cy="558378"/>
          </a:xfrm>
          <a:prstGeom prst="rect">
            <a:avLst/>
          </a:prstGeom>
          <a:noFill/>
          <a:ln/>
        </p:spPr>
        <p:txBody>
          <a:bodyPr wrap="square" lIns="0" tIns="0" rIns="0" bIns="0" rtlCol="0" anchor="ctr"/>
          <a:lstStyle/>
          <a:p>
            <a:pPr marL="0" indent="0">
              <a:buNone/>
            </a:pPr>
            <a:r>
              <a:rPr lang="en-US" sz="2000" b="1" dirty="0">
                <a:solidFill>
                  <a:srgbClr val="FFFFFF"/>
                </a:solidFill>
                <a:latin typeface="Trebuchet MS" pitchFamily="34" charset="0"/>
              </a:rPr>
              <a:t>IBBI Registered Valuer — Empanelment, Exam &amp; Firm Criteria</a:t>
            </a:r>
          </a:p>
        </p:txBody>
      </p:sp>
      <p:sp>
        <p:nvSpPr>
          <p:cNvPr id="5" name="SecLabel"/>
          <p:cNvSpPr/>
          <p:nvPr/>
        </p:nvSpPr>
        <p:spPr>
          <a:xfrm>
            <a:off x="6583680" y="0"/>
            <a:ext cx="2450592" cy="54864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rPr>
              <a:t>  Registered Valuers</a:t>
            </a:r>
          </a:p>
        </p:txBody>
      </p:sp>
      <p:sp>
        <p:nvSpPr>
          <p:cNvPr id="6" name="SubBanBg"/>
          <p:cNvSpPr/>
          <p:nvPr/>
        </p:nvSpPr>
        <p:spPr>
          <a:xfrm>
            <a:off x="256032" y="612648"/>
            <a:ext cx="8631936" cy="274638"/>
          </a:xfrm>
          <a:prstGeom prst="rect">
            <a:avLst/>
          </a:prstGeom>
          <a:solidFill>
            <a:srgbClr val="1B3A6B"/>
          </a:solidFill>
          <a:ln w="12700">
            <a:solidFill>
              <a:srgbClr val="1B3A6B"/>
            </a:solidFill>
            <a:prstDash val="solid"/>
          </a:ln>
        </p:spPr>
        <p:txBody>
          <a:bodyPr/>
          <a:lstStyle/>
          <a:p>
            <a:endParaRPr lang="en-IN"/>
          </a:p>
        </p:txBody>
      </p:sp>
      <p:sp>
        <p:nvSpPr>
          <p:cNvPr id="7" name="SubBanTxt"/>
          <p:cNvSpPr/>
          <p:nvPr/>
        </p:nvSpPr>
        <p:spPr>
          <a:xfrm>
            <a:off x="420624" y="612648"/>
            <a:ext cx="8284464" cy="274638"/>
          </a:xfrm>
          <a:prstGeom prst="rect">
            <a:avLst/>
          </a:prstGeom>
          <a:noFill/>
          <a:ln/>
        </p:spPr>
        <p:txBody>
          <a:bodyPr wrap="square" lIns="0" tIns="0" rIns="0" bIns="0" rtlCol="0" anchor="ctr"/>
          <a:lstStyle/>
          <a:p>
            <a:pPr marL="0" indent="0" algn="ctr">
              <a:buNone/>
            </a:pPr>
            <a:r>
              <a:rPr lang="en-US" sz="900" dirty="0">
                <a:solidFill>
                  <a:srgbClr val="D9E3EF"/>
                </a:solidFill>
                <a:latin typeface="Trebuchet MS" pitchFamily="34" charset="0"/>
              </a:rPr>
              <a:t>The IBBI Registered Valuer framework under the Companies Act 2013 and Insolvency &amp; Bankruptcy Code is the gateway to statutory valuation practice in India — and now directly linked to Rule 11UA eligibility under IT Rules 2026.</a:t>
            </a:r>
          </a:p>
        </p:txBody>
      </p:sp>
      <p:sp>
        <p:nvSpPr>
          <p:cNvPr id="8" name="St1Bg"/>
          <p:cNvSpPr/>
          <p:nvPr/>
        </p:nvSpPr>
        <p:spPr>
          <a:xfrm>
            <a:off x="256032" y="924288"/>
            <a:ext cx="1554480" cy="274638"/>
          </a:xfrm>
          <a:prstGeom prst="rect">
            <a:avLst/>
          </a:prstGeom>
          <a:solidFill>
            <a:srgbClr val="2B6CB0"/>
          </a:solidFill>
          <a:ln w="0">
            <a:noFill/>
          </a:ln>
        </p:spPr>
        <p:txBody>
          <a:bodyPr wrap="square" lIns="91440" tIns="45720" rIns="91440" bIns="45720" rtlCol="0" anchor="ctr"/>
          <a:lstStyle/>
          <a:p>
            <a:pPr marL="0" indent="0" algn="ctr">
              <a:buNone/>
            </a:pPr>
            <a:r>
              <a:rPr lang="en-US" sz="900" b="1" dirty="0">
                <a:solidFill>
                  <a:srgbClr val="FFFFFF"/>
                </a:solidFill>
                <a:latin typeface="Trebuchet MS" pitchFamily="34" charset="0"/>
              </a:rPr>
              <a:t>STEP 1</a:t>
            </a:r>
          </a:p>
          <a:p>
            <a:pPr marL="0" indent="0" algn="ctr">
              <a:buNone/>
            </a:pPr>
            <a:r>
              <a:rPr lang="en-US" sz="800" dirty="0">
                <a:solidFill>
                  <a:srgbClr val="D9E3EF"/>
                </a:solidFill>
                <a:latin typeface="Trebuchet MS" pitchFamily="34" charset="0"/>
              </a:rPr>
              <a:t>Eligibility Check</a:t>
            </a:r>
          </a:p>
        </p:txBody>
      </p:sp>
      <p:sp>
        <p:nvSpPr>
          <p:cNvPr id="9" name="Arr1"/>
          <p:cNvSpPr/>
          <p:nvPr/>
        </p:nvSpPr>
        <p:spPr>
          <a:xfrm>
            <a:off x="1810512" y="961776"/>
            <a:ext cx="182880" cy="182880"/>
          </a:xfrm>
          <a:prstGeom prst="rightArrow">
            <a:avLst/>
          </a:prstGeom>
          <a:solidFill>
            <a:srgbClr val="6B7A99"/>
          </a:solidFill>
          <a:ln w="0">
            <a:noFill/>
          </a:ln>
        </p:spPr>
        <p:txBody>
          <a:bodyPr/>
          <a:lstStyle/>
          <a:p>
            <a:endParaRPr lang="en-IN"/>
          </a:p>
        </p:txBody>
      </p:sp>
      <p:sp>
        <p:nvSpPr>
          <p:cNvPr id="10" name="St2Bg"/>
          <p:cNvSpPr/>
          <p:nvPr/>
        </p:nvSpPr>
        <p:spPr>
          <a:xfrm>
            <a:off x="1993392" y="924288"/>
            <a:ext cx="1554480" cy="274638"/>
          </a:xfrm>
          <a:prstGeom prst="rect">
            <a:avLst/>
          </a:prstGeom>
          <a:solidFill>
            <a:srgbClr val="2B6CB0"/>
          </a:solidFill>
          <a:ln w="0">
            <a:noFill/>
          </a:ln>
        </p:spPr>
        <p:txBody>
          <a:bodyPr wrap="square" lIns="91440" tIns="45720" rIns="91440" bIns="45720" rtlCol="0" anchor="ctr"/>
          <a:lstStyle/>
          <a:p>
            <a:pPr marL="0" indent="0" algn="ctr">
              <a:buNone/>
            </a:pPr>
            <a:r>
              <a:rPr lang="en-US" sz="900" b="1" dirty="0">
                <a:solidFill>
                  <a:srgbClr val="FFFFFF"/>
                </a:solidFill>
                <a:latin typeface="Trebuchet MS" pitchFamily="34" charset="0"/>
              </a:rPr>
              <a:t>STEP 2</a:t>
            </a:r>
          </a:p>
          <a:p>
            <a:pPr marL="0" indent="0" algn="ctr">
              <a:buNone/>
            </a:pPr>
            <a:r>
              <a:rPr lang="en-US" sz="800" dirty="0">
                <a:solidFill>
                  <a:srgbClr val="D9E3EF"/>
                </a:solidFill>
                <a:latin typeface="Trebuchet MS" pitchFamily="34" charset="0"/>
              </a:rPr>
              <a:t>Enrol with RVO</a:t>
            </a:r>
          </a:p>
        </p:txBody>
      </p:sp>
      <p:sp>
        <p:nvSpPr>
          <p:cNvPr id="11" name="Arr2"/>
          <p:cNvSpPr/>
          <p:nvPr/>
        </p:nvSpPr>
        <p:spPr>
          <a:xfrm>
            <a:off x="3547872" y="961776"/>
            <a:ext cx="182880" cy="182880"/>
          </a:xfrm>
          <a:prstGeom prst="rightArrow">
            <a:avLst/>
          </a:prstGeom>
          <a:solidFill>
            <a:srgbClr val="6B7A99"/>
          </a:solidFill>
          <a:ln w="0">
            <a:noFill/>
          </a:ln>
        </p:spPr>
        <p:txBody>
          <a:bodyPr/>
          <a:lstStyle/>
          <a:p>
            <a:endParaRPr lang="en-IN"/>
          </a:p>
        </p:txBody>
      </p:sp>
      <p:sp>
        <p:nvSpPr>
          <p:cNvPr id="12" name="St3Bg"/>
          <p:cNvSpPr/>
          <p:nvPr/>
        </p:nvSpPr>
        <p:spPr>
          <a:xfrm>
            <a:off x="3730752" y="924288"/>
            <a:ext cx="1554480" cy="274638"/>
          </a:xfrm>
          <a:prstGeom prst="rect">
            <a:avLst/>
          </a:prstGeom>
          <a:solidFill>
            <a:srgbClr val="2C9B8B"/>
          </a:solidFill>
          <a:ln w="0">
            <a:noFill/>
          </a:ln>
        </p:spPr>
        <p:txBody>
          <a:bodyPr wrap="square" lIns="91440" tIns="45720" rIns="91440" bIns="45720" rtlCol="0" anchor="ctr"/>
          <a:lstStyle/>
          <a:p>
            <a:pPr marL="0" indent="0" algn="ctr">
              <a:buNone/>
            </a:pPr>
            <a:r>
              <a:rPr lang="en-US" sz="900" b="1" dirty="0">
                <a:solidFill>
                  <a:srgbClr val="FFFFFF"/>
                </a:solidFill>
                <a:latin typeface="Trebuchet MS" pitchFamily="34" charset="0"/>
              </a:rPr>
              <a:t>STEP 3</a:t>
            </a:r>
          </a:p>
          <a:p>
            <a:pPr marL="0" indent="0" algn="ctr">
              <a:buNone/>
            </a:pPr>
            <a:r>
              <a:rPr lang="en-US" sz="800" dirty="0">
                <a:solidFill>
                  <a:srgbClr val="D9E3EF"/>
                </a:solidFill>
                <a:latin typeface="Trebuchet MS" pitchFamily="34" charset="0"/>
              </a:rPr>
              <a:t>Pass IBBI Exam</a:t>
            </a:r>
          </a:p>
        </p:txBody>
      </p:sp>
      <p:sp>
        <p:nvSpPr>
          <p:cNvPr id="13" name="Arr3"/>
          <p:cNvSpPr/>
          <p:nvPr/>
        </p:nvSpPr>
        <p:spPr>
          <a:xfrm>
            <a:off x="5285112" y="961776"/>
            <a:ext cx="182880" cy="182880"/>
          </a:xfrm>
          <a:prstGeom prst="rightArrow">
            <a:avLst/>
          </a:prstGeom>
          <a:solidFill>
            <a:srgbClr val="6B7A99"/>
          </a:solidFill>
          <a:ln w="0">
            <a:noFill/>
          </a:ln>
        </p:spPr>
        <p:txBody>
          <a:bodyPr/>
          <a:lstStyle/>
          <a:p>
            <a:endParaRPr lang="en-IN"/>
          </a:p>
        </p:txBody>
      </p:sp>
      <p:sp>
        <p:nvSpPr>
          <p:cNvPr id="14" name="St4Bg"/>
          <p:cNvSpPr/>
          <p:nvPr/>
        </p:nvSpPr>
        <p:spPr>
          <a:xfrm>
            <a:off x="5467992" y="924288"/>
            <a:ext cx="1554480" cy="274638"/>
          </a:xfrm>
          <a:prstGeom prst="rect">
            <a:avLst/>
          </a:prstGeom>
          <a:solidFill>
            <a:srgbClr val="2C9B8B"/>
          </a:solidFill>
          <a:ln w="0">
            <a:noFill/>
          </a:ln>
        </p:spPr>
        <p:txBody>
          <a:bodyPr wrap="square" lIns="91440" tIns="45720" rIns="91440" bIns="45720" rtlCol="0" anchor="ctr"/>
          <a:lstStyle/>
          <a:p>
            <a:pPr marL="0" indent="0" algn="ctr">
              <a:buNone/>
            </a:pPr>
            <a:r>
              <a:rPr lang="en-US" sz="900" dirty="0">
                <a:solidFill>
                  <a:srgbClr val="FFFFFF"/>
                </a:solidFill>
                <a:latin typeface="Trebuchet MS" pitchFamily="34" charset="0"/>
              </a:rPr>
              <a:t>STEP 4</a:t>
            </a:r>
          </a:p>
          <a:p>
            <a:pPr marL="0" indent="0" algn="ctr">
              <a:buNone/>
            </a:pPr>
            <a:r>
              <a:rPr lang="en-US" sz="800" dirty="0">
                <a:solidFill>
                  <a:srgbClr val="D9E3EF"/>
                </a:solidFill>
                <a:latin typeface="Trebuchet MS" pitchFamily="34" charset="0"/>
              </a:rPr>
              <a:t>IBBI Certificate</a:t>
            </a:r>
          </a:p>
        </p:txBody>
      </p:sp>
      <p:sp>
        <p:nvSpPr>
          <p:cNvPr id="15" name="Arr4"/>
          <p:cNvSpPr/>
          <p:nvPr/>
        </p:nvSpPr>
        <p:spPr>
          <a:xfrm>
            <a:off x="7022472" y="961776"/>
            <a:ext cx="182880" cy="182880"/>
          </a:xfrm>
          <a:prstGeom prst="rightArrow">
            <a:avLst/>
          </a:prstGeom>
          <a:solidFill>
            <a:srgbClr val="6B7A99"/>
          </a:solidFill>
          <a:ln w="0">
            <a:noFill/>
          </a:ln>
        </p:spPr>
        <p:txBody>
          <a:bodyPr/>
          <a:lstStyle/>
          <a:p>
            <a:endParaRPr lang="en-IN"/>
          </a:p>
        </p:txBody>
      </p:sp>
      <p:sp>
        <p:nvSpPr>
          <p:cNvPr id="16" name="St5Bg"/>
          <p:cNvSpPr/>
          <p:nvPr/>
        </p:nvSpPr>
        <p:spPr>
          <a:xfrm>
            <a:off x="7205352" y="924288"/>
            <a:ext cx="1682496" cy="274638"/>
          </a:xfrm>
          <a:prstGeom prst="rect">
            <a:avLst/>
          </a:prstGeom>
          <a:solidFill>
            <a:srgbClr val="F5A623"/>
          </a:solidFill>
          <a:ln w="0">
            <a:noFill/>
          </a:ln>
        </p:spPr>
        <p:txBody>
          <a:bodyPr wrap="square" lIns="91440" tIns="45720" rIns="91440" bIns="45720" rtlCol="0" anchor="ctr"/>
          <a:lstStyle/>
          <a:p>
            <a:pPr marL="0" indent="0" algn="ctr">
              <a:buNone/>
            </a:pPr>
            <a:r>
              <a:rPr lang="en-US" sz="900" b="1" dirty="0">
                <a:solidFill>
                  <a:srgbClr val="1A2942"/>
                </a:solidFill>
                <a:latin typeface="Trebuchet MS" pitchFamily="34" charset="0"/>
              </a:rPr>
              <a:t>STEP 5</a:t>
            </a:r>
          </a:p>
          <a:p>
            <a:pPr marL="0" indent="0" algn="ctr">
              <a:buNone/>
            </a:pPr>
            <a:r>
              <a:rPr lang="en-US" sz="800" dirty="0">
                <a:solidFill>
                  <a:srgbClr val="1A2942"/>
                </a:solidFill>
                <a:latin typeface="Trebuchet MS" pitchFamily="34" charset="0"/>
              </a:rPr>
              <a:t>Empanel &amp; Practise</a:t>
            </a:r>
          </a:p>
        </p:txBody>
      </p:sp>
      <p:sp>
        <p:nvSpPr>
          <p:cNvPr id="17" name="C1Bg"/>
          <p:cNvSpPr/>
          <p:nvPr/>
        </p:nvSpPr>
        <p:spPr>
          <a:xfrm>
            <a:off x="256031" y="1244448"/>
            <a:ext cx="4198738" cy="3538008"/>
          </a:xfrm>
          <a:prstGeom prst="rect">
            <a:avLst/>
          </a:prstGeom>
          <a:solidFill>
            <a:srgbClr val="FFFFFF"/>
          </a:solidFill>
          <a:ln w="12700">
            <a:solidFill>
              <a:srgbClr val="D9E3EF"/>
            </a:solidFill>
            <a:prstDash val="solid"/>
          </a:ln>
          <a:effectLst>
            <a:outerShdw blurRad="76200" dist="25400" dir="8100000" algn="bl" rotWithShape="0">
              <a:srgbClr val="000000">
                <a:alpha val="7000"/>
              </a:srgbClr>
            </a:outerShdw>
          </a:effectLst>
        </p:spPr>
        <p:txBody>
          <a:bodyPr/>
          <a:lstStyle/>
          <a:p>
            <a:endParaRPr lang="en-IN"/>
          </a:p>
        </p:txBody>
      </p:sp>
      <p:sp>
        <p:nvSpPr>
          <p:cNvPr id="18" name="C1TopBar"/>
          <p:cNvSpPr/>
          <p:nvPr/>
        </p:nvSpPr>
        <p:spPr>
          <a:xfrm>
            <a:off x="256031" y="1244448"/>
            <a:ext cx="4198737" cy="73152"/>
          </a:xfrm>
          <a:prstGeom prst="rect">
            <a:avLst/>
          </a:prstGeom>
          <a:solidFill>
            <a:srgbClr val="2B6CB0"/>
          </a:solidFill>
          <a:ln w="0">
            <a:noFill/>
          </a:ln>
        </p:spPr>
        <p:txBody>
          <a:bodyPr/>
          <a:lstStyle/>
          <a:p>
            <a:endParaRPr lang="en-IN"/>
          </a:p>
        </p:txBody>
      </p:sp>
      <p:sp>
        <p:nvSpPr>
          <p:cNvPr id="19" name="C1Hdr"/>
          <p:cNvSpPr/>
          <p:nvPr/>
        </p:nvSpPr>
        <p:spPr>
          <a:xfrm>
            <a:off x="310896" y="1317600"/>
            <a:ext cx="2622480" cy="237744"/>
          </a:xfrm>
          <a:prstGeom prst="rect">
            <a:avLst/>
          </a:prstGeom>
          <a:noFill/>
          <a:ln/>
        </p:spPr>
        <p:txBody>
          <a:bodyPr wrap="square" lIns="0" tIns="0" rIns="0" bIns="0" rtlCol="0" anchor="ctr"/>
          <a:lstStyle/>
          <a:p>
            <a:pPr marL="0" indent="0">
              <a:buNone/>
            </a:pPr>
            <a:r>
              <a:rPr lang="en-US" sz="1050" b="1" dirty="0">
                <a:solidFill>
                  <a:srgbClr val="2B6CB0"/>
                </a:solidFill>
                <a:latin typeface="Trebuchet MS" pitchFamily="34" charset="0"/>
              </a:rPr>
              <a:t>Eligibility Criteria</a:t>
            </a:r>
          </a:p>
        </p:txBody>
      </p:sp>
      <p:sp>
        <p:nvSpPr>
          <p:cNvPr id="20" name="C1Bdy"/>
          <p:cNvSpPr/>
          <p:nvPr/>
        </p:nvSpPr>
        <p:spPr>
          <a:xfrm>
            <a:off x="310896" y="1573632"/>
            <a:ext cx="3792180" cy="3172824"/>
          </a:xfrm>
          <a:prstGeom prst="rect">
            <a:avLst/>
          </a:prstGeom>
          <a:noFill/>
          <a:ln/>
        </p:spPr>
        <p:txBody>
          <a:bodyPr wrap="square" lIns="0" tIns="0" rIns="0" bIns="0" rtlCol="0" anchor="t"/>
          <a:lstStyle/>
          <a:p>
            <a:pPr marL="0" indent="0">
              <a:buNone/>
            </a:pPr>
            <a:r>
              <a:rPr lang="en-US" sz="1000" b="1" dirty="0">
                <a:solidFill>
                  <a:srgbClr val="2B6CB0"/>
                </a:solidFill>
                <a:latin typeface="Trebuchet MS" pitchFamily="34" charset="0"/>
              </a:rPr>
              <a:t>Individual CA</a:t>
            </a:r>
          </a:p>
          <a:p>
            <a:pPr marL="274320" indent="-274320">
              <a:buSzPct val="100000"/>
              <a:buChar char="•"/>
            </a:pPr>
            <a:r>
              <a:rPr lang="en-US" sz="900" dirty="0">
                <a:solidFill>
                  <a:srgbClr val="1A2942"/>
                </a:solidFill>
                <a:latin typeface="Trebuchet MS" pitchFamily="34" charset="0"/>
              </a:rPr>
              <a:t>Valid Certificate of Practice (CoP) — must be current at time of report</a:t>
            </a:r>
          </a:p>
          <a:p>
            <a:pPr marL="274320" indent="-274320">
              <a:buSzPct val="100000"/>
              <a:buChar char="•"/>
            </a:pPr>
            <a:r>
              <a:rPr lang="en-US" sz="900" dirty="0">
                <a:solidFill>
                  <a:srgbClr val="1A2942"/>
                </a:solidFill>
                <a:latin typeface="Trebuchet MS" pitchFamily="34" charset="0"/>
              </a:rPr>
              <a:t>Minimum </a:t>
            </a:r>
            <a:r>
              <a:rPr lang="en-US" sz="900" b="1" dirty="0">
                <a:solidFill>
                  <a:srgbClr val="C0392B"/>
                </a:solidFill>
                <a:latin typeface="Trebuchet MS" pitchFamily="34" charset="0"/>
              </a:rPr>
              <a:t>10 years post-qualification experience</a:t>
            </a:r>
            <a:r>
              <a:rPr lang="en-US" sz="900" dirty="0">
                <a:solidFill>
                  <a:srgbClr val="1A2942"/>
                </a:solidFill>
                <a:latin typeface="Trebuchet MS" pitchFamily="34" charset="0"/>
              </a:rPr>
              <a:t> as CA (IT Rules 2026)</a:t>
            </a:r>
          </a:p>
          <a:p>
            <a:pPr marL="274320" indent="-274320">
              <a:buSzPct val="100000"/>
              <a:buChar char="•"/>
            </a:pPr>
            <a:r>
              <a:rPr lang="en-US" sz="900" dirty="0">
                <a:solidFill>
                  <a:srgbClr val="1A2942"/>
                </a:solidFill>
                <a:latin typeface="Trebuchet MS" pitchFamily="34" charset="0"/>
              </a:rPr>
              <a:t>No pending disciplinary proceedings before ICAI</a:t>
            </a:r>
          </a:p>
          <a:p>
            <a:pPr marL="274320" indent="-274320">
              <a:buSzPct val="100000"/>
              <a:buChar char="•"/>
            </a:pPr>
            <a:r>
              <a:rPr lang="en-US" sz="900" dirty="0">
                <a:solidFill>
                  <a:srgbClr val="1A2942"/>
                </a:solidFill>
                <a:latin typeface="Trebuchet MS" pitchFamily="34" charset="0"/>
              </a:rPr>
              <a:t>Must be IBBI-registered in asset class: </a:t>
            </a:r>
            <a:r>
              <a:rPr lang="en-US" sz="900" b="1" dirty="0">
                <a:solidFill>
                  <a:srgbClr val="1A2942"/>
                </a:solidFill>
                <a:latin typeface="Trebuchet MS" pitchFamily="34" charset="0"/>
              </a:rPr>
              <a:t>Securities or Financial Assets</a:t>
            </a:r>
          </a:p>
          <a:p>
            <a:pPr marL="0" indent="0">
              <a:buNone/>
            </a:pPr>
            <a:endParaRPr lang="en-US" sz="600" dirty="0"/>
          </a:p>
          <a:p>
            <a:pPr marL="0" indent="0">
              <a:buNone/>
            </a:pPr>
            <a:r>
              <a:rPr lang="en-US" sz="1000" b="1" dirty="0">
                <a:solidFill>
                  <a:srgbClr val="2B6CB0"/>
                </a:solidFill>
                <a:latin typeface="Trebuchet MS" pitchFamily="34" charset="0"/>
              </a:rPr>
              <a:t>CA Firm (IT Rules 2026)</a:t>
            </a:r>
          </a:p>
          <a:p>
            <a:pPr marL="274320" indent="-274320">
              <a:buSzPct val="100000"/>
              <a:buChar char="•"/>
            </a:pPr>
            <a:r>
              <a:rPr lang="en-US" sz="900" dirty="0">
                <a:solidFill>
                  <a:srgbClr val="1A2942"/>
                </a:solidFill>
                <a:latin typeface="Trebuchet MS" pitchFamily="34" charset="0"/>
              </a:rPr>
              <a:t>Minimum </a:t>
            </a:r>
            <a:r>
              <a:rPr lang="en-US" sz="900" b="1" dirty="0">
                <a:solidFill>
                  <a:srgbClr val="C0392B"/>
                </a:solidFill>
                <a:latin typeface="Trebuchet MS" pitchFamily="34" charset="0"/>
              </a:rPr>
              <a:t>5 qualified partners</a:t>
            </a:r>
            <a:r>
              <a:rPr lang="en-US" sz="900" dirty="0">
                <a:solidFill>
                  <a:srgbClr val="1A2942"/>
                </a:solidFill>
                <a:latin typeface="Trebuchet MS" pitchFamily="34" charset="0"/>
              </a:rPr>
              <a:t> (FCA or ACA, each with valid CoP)</a:t>
            </a:r>
          </a:p>
          <a:p>
            <a:pPr marL="274320" indent="-274320">
              <a:buSzPct val="100000"/>
              <a:buChar char="•"/>
            </a:pPr>
            <a:r>
              <a:rPr lang="en-US" sz="900" dirty="0">
                <a:solidFill>
                  <a:srgbClr val="1A2942"/>
                </a:solidFill>
                <a:latin typeface="Trebuchet MS" pitchFamily="34" charset="0"/>
              </a:rPr>
              <a:t>At least one signing partner must be an IBBI Registered Valuer</a:t>
            </a:r>
          </a:p>
          <a:p>
            <a:pPr marL="274320" indent="-274320">
              <a:buSzPct val="100000"/>
              <a:buChar char="•"/>
            </a:pPr>
            <a:r>
              <a:rPr lang="en-US" sz="900" dirty="0">
                <a:solidFill>
                  <a:srgbClr val="1A2942"/>
                </a:solidFill>
                <a:latin typeface="Trebuchet MS" pitchFamily="34" charset="0"/>
              </a:rPr>
              <a:t>Report signed in individual capacity of the RV partner — firm name may appear but liability is personal</a:t>
            </a:r>
          </a:p>
          <a:p>
            <a:pPr marL="274320" indent="-274320">
              <a:buSzPct val="100000"/>
              <a:buChar char="•"/>
            </a:pPr>
            <a:r>
              <a:rPr lang="en-US" sz="900" dirty="0">
                <a:solidFill>
                  <a:srgbClr val="1A2942"/>
                </a:solidFill>
                <a:latin typeface="Trebuchet MS" pitchFamily="34" charset="0"/>
              </a:rPr>
              <a:t>Firm ICAI registration number must be cited in report</a:t>
            </a:r>
          </a:p>
          <a:p>
            <a:pPr marL="0" indent="0">
              <a:buNone/>
            </a:pPr>
            <a:endParaRPr lang="en-US" sz="600" dirty="0"/>
          </a:p>
          <a:p>
            <a:pPr marL="0" indent="0">
              <a:buNone/>
            </a:pPr>
            <a:r>
              <a:rPr lang="en-US" sz="1000" b="1" dirty="0">
                <a:solidFill>
                  <a:srgbClr val="C0392B"/>
                </a:solidFill>
                <a:latin typeface="Trebuchet MS" pitchFamily="34" charset="0"/>
              </a:rPr>
              <a:t>Disqualifications</a:t>
            </a:r>
          </a:p>
          <a:p>
            <a:pPr marL="274320" indent="-274320">
              <a:buSzPct val="100000"/>
              <a:buChar char="•"/>
            </a:pPr>
            <a:r>
              <a:rPr lang="en-US" sz="900" dirty="0">
                <a:solidFill>
                  <a:srgbClr val="1A2942"/>
                </a:solidFill>
                <a:latin typeface="Trebuchet MS" pitchFamily="34" charset="0"/>
              </a:rPr>
              <a:t>Undischarged insolvent; convicted of offence involving moral turpitude</a:t>
            </a:r>
          </a:p>
          <a:p>
            <a:pPr marL="274320" indent="-274320">
              <a:buSzPct val="100000"/>
              <a:buChar char="•"/>
            </a:pPr>
            <a:r>
              <a:rPr lang="en-US" sz="900" dirty="0">
                <a:solidFill>
                  <a:srgbClr val="1A2942"/>
                </a:solidFill>
                <a:latin typeface="Trebuchet MS" pitchFamily="34" charset="0"/>
              </a:rPr>
              <a:t>Removed from membership of professional body in preceding 3 years</a:t>
            </a:r>
          </a:p>
        </p:txBody>
      </p:sp>
      <p:sp>
        <p:nvSpPr>
          <p:cNvPr id="21" name="C2Bg"/>
          <p:cNvSpPr/>
          <p:nvPr/>
        </p:nvSpPr>
        <p:spPr>
          <a:xfrm>
            <a:off x="4545072" y="1244448"/>
            <a:ext cx="4315848" cy="3538008"/>
          </a:xfrm>
          <a:prstGeom prst="rect">
            <a:avLst/>
          </a:prstGeom>
          <a:solidFill>
            <a:srgbClr val="FFFFFF"/>
          </a:solidFill>
          <a:ln w="12700">
            <a:solidFill>
              <a:srgbClr val="D9E3EF"/>
            </a:solidFill>
            <a:prstDash val="solid"/>
          </a:ln>
          <a:effectLst>
            <a:outerShdw blurRad="76200" dist="25400" dir="8100000" algn="bl" rotWithShape="0">
              <a:srgbClr val="000000">
                <a:alpha val="7000"/>
              </a:srgbClr>
            </a:outerShdw>
          </a:effectLst>
        </p:spPr>
        <p:txBody>
          <a:bodyPr/>
          <a:lstStyle/>
          <a:p>
            <a:endParaRPr lang="en-IN"/>
          </a:p>
        </p:txBody>
      </p:sp>
      <p:sp>
        <p:nvSpPr>
          <p:cNvPr id="22" name="C2TopBar"/>
          <p:cNvSpPr/>
          <p:nvPr/>
        </p:nvSpPr>
        <p:spPr>
          <a:xfrm>
            <a:off x="4545072" y="1244448"/>
            <a:ext cx="4315967" cy="89549"/>
          </a:xfrm>
          <a:prstGeom prst="rect">
            <a:avLst/>
          </a:prstGeom>
          <a:solidFill>
            <a:srgbClr val="2C9B8B"/>
          </a:solidFill>
          <a:ln w="0">
            <a:noFill/>
          </a:ln>
        </p:spPr>
        <p:txBody>
          <a:bodyPr/>
          <a:lstStyle/>
          <a:p>
            <a:endParaRPr lang="en-IN"/>
          </a:p>
        </p:txBody>
      </p:sp>
      <p:sp>
        <p:nvSpPr>
          <p:cNvPr id="23" name="C2Hdr"/>
          <p:cNvSpPr/>
          <p:nvPr/>
        </p:nvSpPr>
        <p:spPr>
          <a:xfrm>
            <a:off x="4684472" y="1333997"/>
            <a:ext cx="2622480" cy="237744"/>
          </a:xfrm>
          <a:prstGeom prst="rect">
            <a:avLst/>
          </a:prstGeom>
          <a:noFill/>
          <a:ln/>
        </p:spPr>
        <p:txBody>
          <a:bodyPr wrap="square" lIns="0" tIns="0" rIns="0" bIns="0" rtlCol="0" anchor="ctr"/>
          <a:lstStyle/>
          <a:p>
            <a:pPr marL="0" indent="0">
              <a:buNone/>
            </a:pPr>
            <a:r>
              <a:rPr lang="en-US" sz="1050" b="1" dirty="0">
                <a:solidFill>
                  <a:srgbClr val="2C9B8B"/>
                </a:solidFill>
                <a:latin typeface="Trebuchet MS" pitchFamily="34" charset="0"/>
              </a:rPr>
              <a:t>IBBI Valuation Examination</a:t>
            </a:r>
          </a:p>
        </p:txBody>
      </p:sp>
      <p:sp>
        <p:nvSpPr>
          <p:cNvPr id="24" name="C2Bdy"/>
          <p:cNvSpPr/>
          <p:nvPr/>
        </p:nvSpPr>
        <p:spPr>
          <a:xfrm>
            <a:off x="4625976" y="1566500"/>
            <a:ext cx="4261992" cy="3172824"/>
          </a:xfrm>
          <a:prstGeom prst="rect">
            <a:avLst/>
          </a:prstGeom>
          <a:noFill/>
          <a:ln/>
        </p:spPr>
        <p:txBody>
          <a:bodyPr wrap="square" lIns="0" tIns="0" rIns="0" bIns="0" rtlCol="0" anchor="t"/>
          <a:lstStyle/>
          <a:p>
            <a:pPr marL="0" indent="0">
              <a:buNone/>
            </a:pPr>
            <a:r>
              <a:rPr lang="en-US" sz="1050" b="1" dirty="0">
                <a:solidFill>
                  <a:srgbClr val="2C9B8B"/>
                </a:solidFill>
                <a:latin typeface="Trebuchet MS" pitchFamily="34" charset="0"/>
              </a:rPr>
              <a:t>Exam Format</a:t>
            </a:r>
          </a:p>
          <a:p>
            <a:pPr marL="274320" indent="-274320">
              <a:buSzPct val="100000"/>
              <a:buChar char="•"/>
            </a:pPr>
            <a:r>
              <a:rPr lang="en-US" sz="1000" dirty="0">
                <a:solidFill>
                  <a:srgbClr val="1A2942"/>
                </a:solidFill>
                <a:latin typeface="Trebuchet MS" pitchFamily="34" charset="0"/>
              </a:rPr>
              <a:t>Online, computer-based; conducted by IBBI through NISM</a:t>
            </a:r>
          </a:p>
          <a:p>
            <a:pPr marL="274320" indent="-274320">
              <a:buSzPct val="100000"/>
              <a:buChar char="•"/>
            </a:pPr>
            <a:r>
              <a:rPr lang="en-US" sz="1000" dirty="0">
                <a:solidFill>
                  <a:srgbClr val="1A2942"/>
                </a:solidFill>
                <a:latin typeface="Trebuchet MS" pitchFamily="34" charset="0"/>
              </a:rPr>
              <a:t>100 MCQs; </a:t>
            </a:r>
            <a:r>
              <a:rPr lang="en-US" sz="1000" b="1" dirty="0">
                <a:solidFill>
                  <a:srgbClr val="1A2942"/>
                </a:solidFill>
                <a:latin typeface="Trebuchet MS" pitchFamily="34" charset="0"/>
              </a:rPr>
              <a:t>2 hours; 100 marks</a:t>
            </a:r>
          </a:p>
          <a:p>
            <a:pPr marL="274320" indent="-274320">
              <a:buSzPct val="100000"/>
              <a:buChar char="•"/>
            </a:pPr>
            <a:r>
              <a:rPr lang="en-US" sz="1000" dirty="0">
                <a:solidFill>
                  <a:srgbClr val="1A2942"/>
                </a:solidFill>
                <a:latin typeface="Trebuchet MS" pitchFamily="34" charset="0"/>
              </a:rPr>
              <a:t>Passing score: </a:t>
            </a:r>
            <a:r>
              <a:rPr lang="en-US" sz="1000" b="1" dirty="0">
                <a:solidFill>
                  <a:srgbClr val="C0392B"/>
                </a:solidFill>
                <a:latin typeface="Trebuchet MS" pitchFamily="34" charset="0"/>
              </a:rPr>
              <a:t>60 marks (60%)</a:t>
            </a:r>
          </a:p>
          <a:p>
            <a:pPr marL="274320" indent="-274320">
              <a:buSzPct val="100000"/>
              <a:buChar char="•"/>
            </a:pPr>
            <a:r>
              <a:rPr lang="en-US" sz="1000" dirty="0">
                <a:solidFill>
                  <a:srgbClr val="1A2942"/>
                </a:solidFill>
                <a:latin typeface="Trebuchet MS" pitchFamily="34" charset="0"/>
              </a:rPr>
              <a:t>Fee: ₹1,000 per attempt; no limit on retakes</a:t>
            </a:r>
          </a:p>
          <a:p>
            <a:pPr marL="0" indent="0">
              <a:buNone/>
            </a:pPr>
            <a:endParaRPr lang="en-US" sz="700" dirty="0"/>
          </a:p>
          <a:p>
            <a:pPr marL="0" indent="0">
              <a:buNone/>
            </a:pPr>
            <a:r>
              <a:rPr lang="en-US" sz="1050" b="1" dirty="0">
                <a:solidFill>
                  <a:srgbClr val="2C9B8B"/>
                </a:solidFill>
                <a:latin typeface="Trebuchet MS" pitchFamily="34" charset="0"/>
              </a:rPr>
              <a:t>Syllabus: Securities or Financial Assets</a:t>
            </a:r>
          </a:p>
          <a:p>
            <a:pPr marL="274320" indent="-274320">
              <a:buSzPct val="100000"/>
              <a:buChar char="•"/>
            </a:pPr>
            <a:r>
              <a:rPr lang="en-US" sz="1000" dirty="0">
                <a:solidFill>
                  <a:srgbClr val="1A2942"/>
                </a:solidFill>
                <a:latin typeface="Trebuchet MS" pitchFamily="34" charset="0"/>
              </a:rPr>
              <a:t>Valuation concepts: DCF, NAV, CCM, EV multiples, OPM, PWERM</a:t>
            </a:r>
          </a:p>
          <a:p>
            <a:pPr marL="274320" indent="-274320">
              <a:buSzPct val="100000"/>
              <a:buChar char="•"/>
            </a:pPr>
            <a:r>
              <a:rPr lang="en-US" sz="1000" dirty="0">
                <a:solidFill>
                  <a:srgbClr val="1A2942"/>
                </a:solidFill>
                <a:latin typeface="Trebuchet MS" pitchFamily="34" charset="0"/>
              </a:rPr>
              <a:t>Regulatory framework: Companies Act, IBC, SEBI regulations, FEMA</a:t>
            </a:r>
          </a:p>
          <a:p>
            <a:pPr marL="274320" indent="-274320">
              <a:buSzPct val="100000"/>
              <a:buChar char="•"/>
            </a:pPr>
            <a:r>
              <a:rPr lang="en-US" sz="1000" dirty="0">
                <a:solidFill>
                  <a:srgbClr val="1A2942"/>
                </a:solidFill>
                <a:latin typeface="Trebuchet MS" pitchFamily="34" charset="0"/>
              </a:rPr>
              <a:t>Ind AS: AS 102 (ESOPs), AS 103 (Business Combinations), AS 109 (Financial Instruments)</a:t>
            </a:r>
          </a:p>
          <a:p>
            <a:pPr marL="274320" indent="-274320">
              <a:buSzPct val="100000"/>
              <a:buChar char="•"/>
            </a:pPr>
            <a:r>
              <a:rPr lang="en-US" sz="1000" dirty="0">
                <a:solidFill>
                  <a:srgbClr val="1A2942"/>
                </a:solidFill>
                <a:latin typeface="Trebuchet MS" pitchFamily="34" charset="0"/>
              </a:rPr>
              <a:t>Rule 11UA methodology; ICAI Valuation Standards; IVSC framework</a:t>
            </a:r>
          </a:p>
          <a:p>
            <a:pPr marL="274320" indent="-274320">
              <a:buSzPct val="100000"/>
              <a:buChar char="•"/>
            </a:pPr>
            <a:r>
              <a:rPr lang="en-US" sz="1000" dirty="0">
                <a:solidFill>
                  <a:srgbClr val="1A2942"/>
                </a:solidFill>
                <a:latin typeface="Trebuchet MS" pitchFamily="34" charset="0"/>
              </a:rPr>
              <a:t>Ethics: independence, conflicts of interest, professional responsibility</a:t>
            </a:r>
          </a:p>
          <a:p>
            <a:pPr marL="0" indent="0">
              <a:buNone/>
            </a:pPr>
            <a:endParaRPr lang="en-US" sz="700" dirty="0"/>
          </a:p>
          <a:p>
            <a:pPr marL="0" indent="0">
              <a:buNone/>
            </a:pPr>
            <a:r>
              <a:rPr lang="en-US" sz="1050" b="1" dirty="0">
                <a:solidFill>
                  <a:srgbClr val="2C9B8B"/>
                </a:solidFill>
                <a:latin typeface="Trebuchet MS" pitchFamily="34" charset="0"/>
              </a:rPr>
              <a:t>Post-Registration CPE</a:t>
            </a:r>
          </a:p>
          <a:p>
            <a:pPr marL="274320" indent="-274320">
              <a:buSzPct val="100000"/>
              <a:buChar char="•"/>
            </a:pPr>
            <a:r>
              <a:rPr lang="en-US" sz="1000" dirty="0">
                <a:solidFill>
                  <a:srgbClr val="1A2942"/>
                </a:solidFill>
                <a:latin typeface="Trebuchet MS" pitchFamily="34" charset="0"/>
              </a:rPr>
              <a:t>50 hours per year mandatory for annual renewal of registration</a:t>
            </a:r>
          </a:p>
          <a:p>
            <a:pPr marL="274320" indent="-274320">
              <a:buSzPct val="100000"/>
              <a:buChar char="•"/>
            </a:pPr>
            <a:r>
              <a:rPr lang="en-US" sz="1000" dirty="0">
                <a:solidFill>
                  <a:srgbClr val="1A2942"/>
                </a:solidFill>
                <a:latin typeface="Trebuchet MS" pitchFamily="34" charset="0"/>
              </a:rPr>
              <a:t>Minimum 25 hours through RVO-organised programmes</a:t>
            </a:r>
          </a:p>
        </p:txBody>
      </p:sp>
      <p:sp>
        <p:nvSpPr>
          <p:cNvPr id="30" name="FtrTxt"/>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rPr>
              <a:t>CA Anurag Singhal  |  ICAI Educational Seminar  |  Changes in Valuation – IT Act 2025 &amp; Rule 11UA</a:t>
            </a:r>
          </a:p>
        </p:txBody>
      </p:sp>
      <p:sp>
        <p:nvSpPr>
          <p:cNvPr id="31" name="PageNum"/>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rPr>
              <a:t>22C</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7F9FC"/>
        </a:solidFill>
        <a:effectLst/>
      </p:bgPr>
    </p:bg>
    <p:spTree>
      <p:nvGrpSpPr>
        <p:cNvPr id="1" name="">
          <a:extLst>
            <a:ext uri="{FF2B5EF4-FFF2-40B4-BE49-F238E27FC236}">
              <a16:creationId xmlns:a16="http://schemas.microsoft.com/office/drawing/2014/main" id="{6619F534-9766-2CB2-4898-2AB6E674AD63}"/>
            </a:ext>
          </a:extLst>
        </p:cNvPr>
        <p:cNvGrpSpPr/>
        <p:nvPr/>
      </p:nvGrpSpPr>
      <p:grpSpPr>
        <a:xfrm>
          <a:off x="0" y="0"/>
          <a:ext cx="0" cy="0"/>
          <a:chOff x="0" y="0"/>
          <a:chExt cx="0" cy="0"/>
        </a:xfrm>
      </p:grpSpPr>
      <p:sp>
        <p:nvSpPr>
          <p:cNvPr id="2" name="HdrBar">
            <a:extLst>
              <a:ext uri="{FF2B5EF4-FFF2-40B4-BE49-F238E27FC236}">
                <a16:creationId xmlns:a16="http://schemas.microsoft.com/office/drawing/2014/main" id="{6663DBAB-9948-BF8B-8D25-AD646B2340C7}"/>
              </a:ext>
            </a:extLst>
          </p:cNvPr>
          <p:cNvSpPr/>
          <p:nvPr/>
        </p:nvSpPr>
        <p:spPr>
          <a:xfrm>
            <a:off x="0" y="0"/>
            <a:ext cx="9144000" cy="594360"/>
          </a:xfrm>
          <a:prstGeom prst="rect">
            <a:avLst/>
          </a:prstGeom>
          <a:solidFill>
            <a:srgbClr val="1B3A6B"/>
          </a:solidFill>
          <a:ln w="12700">
            <a:solidFill>
              <a:srgbClr val="1B3A6B"/>
            </a:solidFill>
            <a:prstDash val="solid"/>
          </a:ln>
        </p:spPr>
        <p:txBody>
          <a:bodyPr/>
          <a:lstStyle/>
          <a:p>
            <a:endParaRPr lang="en-IN"/>
          </a:p>
        </p:txBody>
      </p:sp>
      <p:sp>
        <p:nvSpPr>
          <p:cNvPr id="4" name="Title">
            <a:extLst>
              <a:ext uri="{FF2B5EF4-FFF2-40B4-BE49-F238E27FC236}">
                <a16:creationId xmlns:a16="http://schemas.microsoft.com/office/drawing/2014/main" id="{94C7BDBF-498C-8AB1-8483-DA035F5999A0}"/>
              </a:ext>
            </a:extLst>
          </p:cNvPr>
          <p:cNvSpPr/>
          <p:nvPr/>
        </p:nvSpPr>
        <p:spPr>
          <a:xfrm>
            <a:off x="347472" y="0"/>
            <a:ext cx="6300000" cy="548640"/>
          </a:xfrm>
          <a:prstGeom prst="rect">
            <a:avLst/>
          </a:prstGeom>
          <a:noFill/>
          <a:ln/>
        </p:spPr>
        <p:txBody>
          <a:bodyPr wrap="square" lIns="0" tIns="0" rIns="0" bIns="0" rtlCol="0" anchor="ctr"/>
          <a:lstStyle/>
          <a:p>
            <a:pPr marL="0" indent="0">
              <a:buNone/>
            </a:pPr>
            <a:r>
              <a:rPr lang="en-US" sz="2000" b="1" dirty="0">
                <a:solidFill>
                  <a:srgbClr val="FFFFFF"/>
                </a:solidFill>
                <a:latin typeface="Trebuchet MS" pitchFamily="34" charset="0"/>
              </a:rPr>
              <a:t>IBBI Registered Valuer — Empanelment, Exam &amp; Firm Criteria</a:t>
            </a:r>
          </a:p>
        </p:txBody>
      </p:sp>
      <p:sp>
        <p:nvSpPr>
          <p:cNvPr id="6" name="SubBanBg">
            <a:extLst>
              <a:ext uri="{FF2B5EF4-FFF2-40B4-BE49-F238E27FC236}">
                <a16:creationId xmlns:a16="http://schemas.microsoft.com/office/drawing/2014/main" id="{79610EBB-1C89-1ED9-7EF8-3431272D65C5}"/>
              </a:ext>
            </a:extLst>
          </p:cNvPr>
          <p:cNvSpPr/>
          <p:nvPr/>
        </p:nvSpPr>
        <p:spPr>
          <a:xfrm>
            <a:off x="256032" y="612648"/>
            <a:ext cx="8631936" cy="274638"/>
          </a:xfrm>
          <a:prstGeom prst="rect">
            <a:avLst/>
          </a:prstGeom>
          <a:solidFill>
            <a:srgbClr val="1B3A6B"/>
          </a:solidFill>
          <a:ln w="12700">
            <a:solidFill>
              <a:srgbClr val="1B3A6B"/>
            </a:solidFill>
            <a:prstDash val="solid"/>
          </a:ln>
        </p:spPr>
        <p:txBody>
          <a:bodyPr/>
          <a:lstStyle/>
          <a:p>
            <a:endParaRPr lang="en-IN"/>
          </a:p>
        </p:txBody>
      </p:sp>
      <p:sp>
        <p:nvSpPr>
          <p:cNvPr id="7" name="SubBanTxt">
            <a:extLst>
              <a:ext uri="{FF2B5EF4-FFF2-40B4-BE49-F238E27FC236}">
                <a16:creationId xmlns:a16="http://schemas.microsoft.com/office/drawing/2014/main" id="{B4730226-F281-456C-7CC7-3DD8FFF7F545}"/>
              </a:ext>
            </a:extLst>
          </p:cNvPr>
          <p:cNvSpPr/>
          <p:nvPr/>
        </p:nvSpPr>
        <p:spPr>
          <a:xfrm>
            <a:off x="420624" y="612648"/>
            <a:ext cx="8284464" cy="274638"/>
          </a:xfrm>
          <a:prstGeom prst="rect">
            <a:avLst/>
          </a:prstGeom>
          <a:noFill/>
          <a:ln/>
        </p:spPr>
        <p:txBody>
          <a:bodyPr wrap="square" lIns="0" tIns="0" rIns="0" bIns="0" rtlCol="0" anchor="ctr"/>
          <a:lstStyle/>
          <a:p>
            <a:pPr marL="0" indent="0" algn="ctr">
              <a:buNone/>
            </a:pPr>
            <a:r>
              <a:rPr lang="en-US" sz="900" dirty="0">
                <a:solidFill>
                  <a:srgbClr val="D9E3EF"/>
                </a:solidFill>
                <a:latin typeface="Trebuchet MS" pitchFamily="34" charset="0"/>
              </a:rPr>
              <a:t>The IBBI Registered Valuer framework under the Companies Act 2013 and Insolvency &amp; Bankruptcy Code is the gateway to statutory valuation practice in India — and now directly linked to Rule 11UA eligibility under IT Rules 2026.</a:t>
            </a:r>
          </a:p>
        </p:txBody>
      </p:sp>
      <p:sp>
        <p:nvSpPr>
          <p:cNvPr id="8" name="St1Bg">
            <a:extLst>
              <a:ext uri="{FF2B5EF4-FFF2-40B4-BE49-F238E27FC236}">
                <a16:creationId xmlns:a16="http://schemas.microsoft.com/office/drawing/2014/main" id="{22FC082D-4124-09E4-C599-E4961AA96F8B}"/>
              </a:ext>
            </a:extLst>
          </p:cNvPr>
          <p:cNvSpPr/>
          <p:nvPr/>
        </p:nvSpPr>
        <p:spPr>
          <a:xfrm>
            <a:off x="256032" y="924288"/>
            <a:ext cx="1554480" cy="274638"/>
          </a:xfrm>
          <a:prstGeom prst="rect">
            <a:avLst/>
          </a:prstGeom>
          <a:solidFill>
            <a:srgbClr val="2B6CB0"/>
          </a:solidFill>
          <a:ln w="0">
            <a:noFill/>
          </a:ln>
        </p:spPr>
        <p:txBody>
          <a:bodyPr wrap="square" lIns="91440" tIns="45720" rIns="91440" bIns="45720" rtlCol="0" anchor="ctr"/>
          <a:lstStyle/>
          <a:p>
            <a:pPr marL="0" indent="0" algn="ctr">
              <a:buNone/>
            </a:pPr>
            <a:r>
              <a:rPr lang="en-US" sz="900" b="1" dirty="0">
                <a:solidFill>
                  <a:srgbClr val="FFFFFF"/>
                </a:solidFill>
                <a:latin typeface="Trebuchet MS" pitchFamily="34" charset="0"/>
              </a:rPr>
              <a:t>STEP 1</a:t>
            </a:r>
          </a:p>
          <a:p>
            <a:pPr marL="0" indent="0" algn="ctr">
              <a:buNone/>
            </a:pPr>
            <a:r>
              <a:rPr lang="en-US" sz="800" dirty="0">
                <a:solidFill>
                  <a:srgbClr val="D9E3EF"/>
                </a:solidFill>
                <a:latin typeface="Trebuchet MS" pitchFamily="34" charset="0"/>
              </a:rPr>
              <a:t>Eligibility Check</a:t>
            </a:r>
          </a:p>
        </p:txBody>
      </p:sp>
      <p:sp>
        <p:nvSpPr>
          <p:cNvPr id="9" name="Arr1">
            <a:extLst>
              <a:ext uri="{FF2B5EF4-FFF2-40B4-BE49-F238E27FC236}">
                <a16:creationId xmlns:a16="http://schemas.microsoft.com/office/drawing/2014/main" id="{2D79188B-F5AE-00F0-AE93-7CC3110FBDF1}"/>
              </a:ext>
            </a:extLst>
          </p:cNvPr>
          <p:cNvSpPr/>
          <p:nvPr/>
        </p:nvSpPr>
        <p:spPr>
          <a:xfrm>
            <a:off x="1810512" y="961776"/>
            <a:ext cx="182880" cy="182880"/>
          </a:xfrm>
          <a:prstGeom prst="rightArrow">
            <a:avLst/>
          </a:prstGeom>
          <a:solidFill>
            <a:srgbClr val="6B7A99"/>
          </a:solidFill>
          <a:ln w="0">
            <a:noFill/>
          </a:ln>
        </p:spPr>
        <p:txBody>
          <a:bodyPr/>
          <a:lstStyle/>
          <a:p>
            <a:endParaRPr lang="en-IN"/>
          </a:p>
        </p:txBody>
      </p:sp>
      <p:sp>
        <p:nvSpPr>
          <p:cNvPr id="10" name="St2Bg">
            <a:extLst>
              <a:ext uri="{FF2B5EF4-FFF2-40B4-BE49-F238E27FC236}">
                <a16:creationId xmlns:a16="http://schemas.microsoft.com/office/drawing/2014/main" id="{0227F0AD-0A47-D81B-A752-53C490331D94}"/>
              </a:ext>
            </a:extLst>
          </p:cNvPr>
          <p:cNvSpPr/>
          <p:nvPr/>
        </p:nvSpPr>
        <p:spPr>
          <a:xfrm>
            <a:off x="1993392" y="924288"/>
            <a:ext cx="1554480" cy="274638"/>
          </a:xfrm>
          <a:prstGeom prst="rect">
            <a:avLst/>
          </a:prstGeom>
          <a:solidFill>
            <a:srgbClr val="2B6CB0"/>
          </a:solidFill>
          <a:ln w="0">
            <a:noFill/>
          </a:ln>
        </p:spPr>
        <p:txBody>
          <a:bodyPr wrap="square" lIns="91440" tIns="45720" rIns="91440" bIns="45720" rtlCol="0" anchor="ctr"/>
          <a:lstStyle/>
          <a:p>
            <a:pPr marL="0" indent="0" algn="ctr">
              <a:buNone/>
            </a:pPr>
            <a:r>
              <a:rPr lang="en-US" sz="900" b="1" dirty="0">
                <a:solidFill>
                  <a:srgbClr val="FFFFFF"/>
                </a:solidFill>
                <a:latin typeface="Trebuchet MS" pitchFamily="34" charset="0"/>
              </a:rPr>
              <a:t>STEP 2</a:t>
            </a:r>
          </a:p>
          <a:p>
            <a:pPr marL="0" indent="0" algn="ctr">
              <a:buNone/>
            </a:pPr>
            <a:r>
              <a:rPr lang="en-US" sz="800" dirty="0">
                <a:solidFill>
                  <a:srgbClr val="D9E3EF"/>
                </a:solidFill>
                <a:latin typeface="Trebuchet MS" pitchFamily="34" charset="0"/>
              </a:rPr>
              <a:t>Enrol with RVO</a:t>
            </a:r>
          </a:p>
        </p:txBody>
      </p:sp>
      <p:sp>
        <p:nvSpPr>
          <p:cNvPr id="11" name="Arr2">
            <a:extLst>
              <a:ext uri="{FF2B5EF4-FFF2-40B4-BE49-F238E27FC236}">
                <a16:creationId xmlns:a16="http://schemas.microsoft.com/office/drawing/2014/main" id="{669DEDFA-A8E4-31B4-9D46-459CC1324BB8}"/>
              </a:ext>
            </a:extLst>
          </p:cNvPr>
          <p:cNvSpPr/>
          <p:nvPr/>
        </p:nvSpPr>
        <p:spPr>
          <a:xfrm>
            <a:off x="3547872" y="961776"/>
            <a:ext cx="182880" cy="182880"/>
          </a:xfrm>
          <a:prstGeom prst="rightArrow">
            <a:avLst/>
          </a:prstGeom>
          <a:solidFill>
            <a:srgbClr val="6B7A99"/>
          </a:solidFill>
          <a:ln w="0">
            <a:noFill/>
          </a:ln>
        </p:spPr>
        <p:txBody>
          <a:bodyPr/>
          <a:lstStyle/>
          <a:p>
            <a:endParaRPr lang="en-IN"/>
          </a:p>
        </p:txBody>
      </p:sp>
      <p:sp>
        <p:nvSpPr>
          <p:cNvPr id="12" name="St3Bg">
            <a:extLst>
              <a:ext uri="{FF2B5EF4-FFF2-40B4-BE49-F238E27FC236}">
                <a16:creationId xmlns:a16="http://schemas.microsoft.com/office/drawing/2014/main" id="{735D2199-B50A-6941-EB7F-F4B02C204BE2}"/>
              </a:ext>
            </a:extLst>
          </p:cNvPr>
          <p:cNvSpPr/>
          <p:nvPr/>
        </p:nvSpPr>
        <p:spPr>
          <a:xfrm>
            <a:off x="3730752" y="924288"/>
            <a:ext cx="1554480" cy="274638"/>
          </a:xfrm>
          <a:prstGeom prst="rect">
            <a:avLst/>
          </a:prstGeom>
          <a:solidFill>
            <a:srgbClr val="2C9B8B"/>
          </a:solidFill>
          <a:ln w="0">
            <a:noFill/>
          </a:ln>
        </p:spPr>
        <p:txBody>
          <a:bodyPr wrap="square" lIns="91440" tIns="45720" rIns="91440" bIns="45720" rtlCol="0" anchor="ctr"/>
          <a:lstStyle/>
          <a:p>
            <a:pPr marL="0" indent="0" algn="ctr">
              <a:buNone/>
            </a:pPr>
            <a:r>
              <a:rPr lang="en-US" sz="900" b="1" dirty="0">
                <a:solidFill>
                  <a:srgbClr val="FFFFFF"/>
                </a:solidFill>
                <a:latin typeface="Trebuchet MS" pitchFamily="34" charset="0"/>
              </a:rPr>
              <a:t>STEP 3</a:t>
            </a:r>
          </a:p>
          <a:p>
            <a:pPr marL="0" indent="0" algn="ctr">
              <a:buNone/>
            </a:pPr>
            <a:r>
              <a:rPr lang="en-US" sz="800" dirty="0">
                <a:solidFill>
                  <a:srgbClr val="D9E3EF"/>
                </a:solidFill>
                <a:latin typeface="Trebuchet MS" pitchFamily="34" charset="0"/>
              </a:rPr>
              <a:t>Pass IBBI Exam</a:t>
            </a:r>
          </a:p>
        </p:txBody>
      </p:sp>
      <p:sp>
        <p:nvSpPr>
          <p:cNvPr id="13" name="Arr3">
            <a:extLst>
              <a:ext uri="{FF2B5EF4-FFF2-40B4-BE49-F238E27FC236}">
                <a16:creationId xmlns:a16="http://schemas.microsoft.com/office/drawing/2014/main" id="{961B0195-4B44-1248-7F95-A99F5771F091}"/>
              </a:ext>
            </a:extLst>
          </p:cNvPr>
          <p:cNvSpPr/>
          <p:nvPr/>
        </p:nvSpPr>
        <p:spPr>
          <a:xfrm>
            <a:off x="5285112" y="961776"/>
            <a:ext cx="182880" cy="182880"/>
          </a:xfrm>
          <a:prstGeom prst="rightArrow">
            <a:avLst/>
          </a:prstGeom>
          <a:solidFill>
            <a:srgbClr val="6B7A99"/>
          </a:solidFill>
          <a:ln w="0">
            <a:noFill/>
          </a:ln>
        </p:spPr>
        <p:txBody>
          <a:bodyPr/>
          <a:lstStyle/>
          <a:p>
            <a:endParaRPr lang="en-IN"/>
          </a:p>
        </p:txBody>
      </p:sp>
      <p:sp>
        <p:nvSpPr>
          <p:cNvPr id="14" name="St4Bg">
            <a:extLst>
              <a:ext uri="{FF2B5EF4-FFF2-40B4-BE49-F238E27FC236}">
                <a16:creationId xmlns:a16="http://schemas.microsoft.com/office/drawing/2014/main" id="{302CB74E-1403-D19A-37C8-1FFBA57C368D}"/>
              </a:ext>
            </a:extLst>
          </p:cNvPr>
          <p:cNvSpPr/>
          <p:nvPr/>
        </p:nvSpPr>
        <p:spPr>
          <a:xfrm>
            <a:off x="5467992" y="924288"/>
            <a:ext cx="1554480" cy="274638"/>
          </a:xfrm>
          <a:prstGeom prst="rect">
            <a:avLst/>
          </a:prstGeom>
          <a:solidFill>
            <a:srgbClr val="2C9B8B"/>
          </a:solidFill>
          <a:ln w="0">
            <a:noFill/>
          </a:ln>
        </p:spPr>
        <p:txBody>
          <a:bodyPr wrap="square" lIns="91440" tIns="45720" rIns="91440" bIns="45720" rtlCol="0" anchor="ctr"/>
          <a:lstStyle/>
          <a:p>
            <a:pPr marL="0" indent="0" algn="ctr">
              <a:buNone/>
            </a:pPr>
            <a:r>
              <a:rPr lang="en-US" sz="900" dirty="0">
                <a:solidFill>
                  <a:srgbClr val="FFFFFF"/>
                </a:solidFill>
                <a:latin typeface="Trebuchet MS" pitchFamily="34" charset="0"/>
              </a:rPr>
              <a:t>STEP 4</a:t>
            </a:r>
          </a:p>
          <a:p>
            <a:pPr marL="0" indent="0" algn="ctr">
              <a:buNone/>
            </a:pPr>
            <a:r>
              <a:rPr lang="en-US" sz="800" dirty="0">
                <a:solidFill>
                  <a:srgbClr val="D9E3EF"/>
                </a:solidFill>
                <a:latin typeface="Trebuchet MS" pitchFamily="34" charset="0"/>
              </a:rPr>
              <a:t>IBBI Certificate</a:t>
            </a:r>
          </a:p>
        </p:txBody>
      </p:sp>
      <p:sp>
        <p:nvSpPr>
          <p:cNvPr id="15" name="Arr4">
            <a:extLst>
              <a:ext uri="{FF2B5EF4-FFF2-40B4-BE49-F238E27FC236}">
                <a16:creationId xmlns:a16="http://schemas.microsoft.com/office/drawing/2014/main" id="{C92E4A72-5700-FCD1-8F69-6AB3E6AE0A01}"/>
              </a:ext>
            </a:extLst>
          </p:cNvPr>
          <p:cNvSpPr/>
          <p:nvPr/>
        </p:nvSpPr>
        <p:spPr>
          <a:xfrm>
            <a:off x="7022472" y="961776"/>
            <a:ext cx="182880" cy="182880"/>
          </a:xfrm>
          <a:prstGeom prst="rightArrow">
            <a:avLst/>
          </a:prstGeom>
          <a:solidFill>
            <a:srgbClr val="6B7A99"/>
          </a:solidFill>
          <a:ln w="0">
            <a:noFill/>
          </a:ln>
        </p:spPr>
        <p:txBody>
          <a:bodyPr/>
          <a:lstStyle/>
          <a:p>
            <a:endParaRPr lang="en-IN"/>
          </a:p>
        </p:txBody>
      </p:sp>
      <p:sp>
        <p:nvSpPr>
          <p:cNvPr id="16" name="St5Bg">
            <a:extLst>
              <a:ext uri="{FF2B5EF4-FFF2-40B4-BE49-F238E27FC236}">
                <a16:creationId xmlns:a16="http://schemas.microsoft.com/office/drawing/2014/main" id="{6C280CB9-3D99-B1B5-308B-50023A104153}"/>
              </a:ext>
            </a:extLst>
          </p:cNvPr>
          <p:cNvSpPr/>
          <p:nvPr/>
        </p:nvSpPr>
        <p:spPr>
          <a:xfrm>
            <a:off x="7205352" y="924288"/>
            <a:ext cx="1682496" cy="274638"/>
          </a:xfrm>
          <a:prstGeom prst="rect">
            <a:avLst/>
          </a:prstGeom>
          <a:solidFill>
            <a:srgbClr val="F5A623"/>
          </a:solidFill>
          <a:ln w="0">
            <a:noFill/>
          </a:ln>
        </p:spPr>
        <p:txBody>
          <a:bodyPr wrap="square" lIns="91440" tIns="45720" rIns="91440" bIns="45720" rtlCol="0" anchor="ctr"/>
          <a:lstStyle/>
          <a:p>
            <a:pPr marL="0" indent="0" algn="ctr">
              <a:buNone/>
            </a:pPr>
            <a:r>
              <a:rPr lang="en-US" sz="900" b="1" dirty="0">
                <a:solidFill>
                  <a:srgbClr val="1A2942"/>
                </a:solidFill>
                <a:latin typeface="Trebuchet MS" pitchFamily="34" charset="0"/>
              </a:rPr>
              <a:t>STEP 5</a:t>
            </a:r>
          </a:p>
          <a:p>
            <a:pPr marL="0" indent="0" algn="ctr">
              <a:buNone/>
            </a:pPr>
            <a:r>
              <a:rPr lang="en-US" sz="800" dirty="0">
                <a:solidFill>
                  <a:srgbClr val="1A2942"/>
                </a:solidFill>
                <a:latin typeface="Trebuchet MS" pitchFamily="34" charset="0"/>
              </a:rPr>
              <a:t>Empanel &amp; Practise</a:t>
            </a:r>
          </a:p>
        </p:txBody>
      </p:sp>
      <p:sp>
        <p:nvSpPr>
          <p:cNvPr id="25" name="C3Bg">
            <a:extLst>
              <a:ext uri="{FF2B5EF4-FFF2-40B4-BE49-F238E27FC236}">
                <a16:creationId xmlns:a16="http://schemas.microsoft.com/office/drawing/2014/main" id="{8CA2D73D-9DA0-626D-F139-520B78A18A7D}"/>
              </a:ext>
            </a:extLst>
          </p:cNvPr>
          <p:cNvSpPr/>
          <p:nvPr/>
        </p:nvSpPr>
        <p:spPr>
          <a:xfrm>
            <a:off x="256032" y="1345761"/>
            <a:ext cx="8622291" cy="3538008"/>
          </a:xfrm>
          <a:prstGeom prst="rect">
            <a:avLst/>
          </a:prstGeom>
          <a:solidFill>
            <a:srgbClr val="FFFFFF"/>
          </a:solidFill>
          <a:ln w="12700">
            <a:solidFill>
              <a:srgbClr val="D9E3EF"/>
            </a:solidFill>
            <a:prstDash val="solid"/>
          </a:ln>
          <a:effectLst>
            <a:outerShdw blurRad="76200" dist="25400" dir="8100000" algn="bl" rotWithShape="0">
              <a:srgbClr val="000000">
                <a:alpha val="7000"/>
              </a:srgbClr>
            </a:outerShdw>
          </a:effectLst>
        </p:spPr>
        <p:txBody>
          <a:bodyPr/>
          <a:lstStyle/>
          <a:p>
            <a:endParaRPr lang="en-IN"/>
          </a:p>
        </p:txBody>
      </p:sp>
      <p:sp>
        <p:nvSpPr>
          <p:cNvPr id="26" name="C3TopBar">
            <a:extLst>
              <a:ext uri="{FF2B5EF4-FFF2-40B4-BE49-F238E27FC236}">
                <a16:creationId xmlns:a16="http://schemas.microsoft.com/office/drawing/2014/main" id="{9DD73C99-4BA0-A4C8-12D9-80F2C2B92078}"/>
              </a:ext>
            </a:extLst>
          </p:cNvPr>
          <p:cNvSpPr/>
          <p:nvPr/>
        </p:nvSpPr>
        <p:spPr>
          <a:xfrm>
            <a:off x="256031" y="1268222"/>
            <a:ext cx="8622291" cy="87555"/>
          </a:xfrm>
          <a:prstGeom prst="rect">
            <a:avLst/>
          </a:prstGeom>
          <a:solidFill>
            <a:srgbClr val="F5A623"/>
          </a:solidFill>
          <a:ln w="0">
            <a:noFill/>
          </a:ln>
        </p:spPr>
        <p:txBody>
          <a:bodyPr/>
          <a:lstStyle/>
          <a:p>
            <a:endParaRPr lang="en-IN"/>
          </a:p>
        </p:txBody>
      </p:sp>
      <p:sp>
        <p:nvSpPr>
          <p:cNvPr id="27" name="C3Hdr">
            <a:extLst>
              <a:ext uri="{FF2B5EF4-FFF2-40B4-BE49-F238E27FC236}">
                <a16:creationId xmlns:a16="http://schemas.microsoft.com/office/drawing/2014/main" id="{DC0B6AF1-AFF8-A9EB-EA1E-ED686DBA5F09}"/>
              </a:ext>
            </a:extLst>
          </p:cNvPr>
          <p:cNvSpPr/>
          <p:nvPr/>
        </p:nvSpPr>
        <p:spPr>
          <a:xfrm>
            <a:off x="391738" y="1336515"/>
            <a:ext cx="6227895" cy="237744"/>
          </a:xfrm>
          <a:prstGeom prst="rect">
            <a:avLst/>
          </a:prstGeom>
          <a:noFill/>
          <a:ln/>
        </p:spPr>
        <p:txBody>
          <a:bodyPr wrap="square" lIns="0" tIns="0" rIns="0" bIns="0" rtlCol="0" anchor="ctr"/>
          <a:lstStyle/>
          <a:p>
            <a:pPr marL="0" indent="0">
              <a:buNone/>
            </a:pPr>
            <a:r>
              <a:rPr lang="en-US" sz="1050" b="1" dirty="0">
                <a:solidFill>
                  <a:srgbClr val="E08A00"/>
                </a:solidFill>
                <a:latin typeface="Trebuchet MS" pitchFamily="34" charset="0"/>
              </a:rPr>
              <a:t>Empanelment Bodies &amp; Process</a:t>
            </a:r>
          </a:p>
        </p:txBody>
      </p:sp>
      <p:sp>
        <p:nvSpPr>
          <p:cNvPr id="28" name="C3Bdy">
            <a:extLst>
              <a:ext uri="{FF2B5EF4-FFF2-40B4-BE49-F238E27FC236}">
                <a16:creationId xmlns:a16="http://schemas.microsoft.com/office/drawing/2014/main" id="{A0F04A43-67DB-9890-35C7-FDAB2CF57AFB}"/>
              </a:ext>
            </a:extLst>
          </p:cNvPr>
          <p:cNvSpPr/>
          <p:nvPr/>
        </p:nvSpPr>
        <p:spPr>
          <a:xfrm>
            <a:off x="391738" y="1592547"/>
            <a:ext cx="8505634" cy="3787722"/>
          </a:xfrm>
          <a:prstGeom prst="rect">
            <a:avLst/>
          </a:prstGeom>
          <a:noFill/>
          <a:ln/>
        </p:spPr>
        <p:txBody>
          <a:bodyPr wrap="square" lIns="0" tIns="0" rIns="0" bIns="0" rtlCol="0" anchor="t"/>
          <a:lstStyle/>
          <a:p>
            <a:pPr marL="0" indent="0">
              <a:buNone/>
            </a:pPr>
            <a:r>
              <a:rPr lang="en-US" sz="1050" b="1" dirty="0">
                <a:solidFill>
                  <a:srgbClr val="E08A00"/>
                </a:solidFill>
                <a:latin typeface="Trebuchet MS" pitchFamily="34" charset="0"/>
              </a:rPr>
              <a:t>IBBI / IBC Panel</a:t>
            </a:r>
          </a:p>
          <a:p>
            <a:pPr marL="274320" indent="-274320">
              <a:buSzPct val="100000"/>
              <a:buChar char="•"/>
            </a:pPr>
            <a:r>
              <a:rPr lang="en-US" sz="1000" dirty="0">
                <a:solidFill>
                  <a:srgbClr val="1A2942"/>
                </a:solidFill>
                <a:latin typeface="Trebuchet MS" pitchFamily="34" charset="0"/>
              </a:rPr>
              <a:t>Apply to IBBI directly; IBBI maintains empanelled RV list by asset class</a:t>
            </a:r>
          </a:p>
          <a:p>
            <a:pPr marL="274320" indent="-274320">
              <a:buSzPct val="100000"/>
              <a:buChar char="•"/>
            </a:pPr>
            <a:r>
              <a:rPr lang="en-US" sz="1000" dirty="0">
                <a:solidFill>
                  <a:srgbClr val="1A2942"/>
                </a:solidFill>
                <a:latin typeface="Trebuchet MS" pitchFamily="34" charset="0"/>
              </a:rPr>
              <a:t>IPs and Liquidators select from IBBI panel for CIRP/liquidation assignments</a:t>
            </a:r>
          </a:p>
          <a:p>
            <a:pPr marL="274320" indent="-274320">
              <a:buSzPct val="100000"/>
              <a:buChar char="•"/>
            </a:pPr>
            <a:r>
              <a:rPr lang="en-US" sz="1000" dirty="0">
                <a:solidFill>
                  <a:srgbClr val="1A2942"/>
                </a:solidFill>
                <a:latin typeface="Trebuchet MS" pitchFamily="34" charset="0"/>
              </a:rPr>
              <a:t>Visibility on IBBI website — clients, IPs and courts can verify registration</a:t>
            </a:r>
          </a:p>
          <a:p>
            <a:pPr marL="0" indent="0">
              <a:buNone/>
            </a:pPr>
            <a:endParaRPr lang="en-US" sz="700" dirty="0"/>
          </a:p>
          <a:p>
            <a:pPr marL="0" indent="0">
              <a:buNone/>
            </a:pPr>
            <a:r>
              <a:rPr lang="en-US" sz="1050" b="1" dirty="0">
                <a:solidFill>
                  <a:srgbClr val="E08A00"/>
                </a:solidFill>
                <a:latin typeface="Trebuchet MS" pitchFamily="34" charset="0"/>
              </a:rPr>
              <a:t>Bank &amp; NBFC Empanelment</a:t>
            </a:r>
          </a:p>
          <a:p>
            <a:pPr marL="274320" indent="-274320">
              <a:buSzPct val="100000"/>
              <a:buChar char="•"/>
            </a:pPr>
            <a:r>
              <a:rPr lang="en-US" sz="1000" dirty="0">
                <a:solidFill>
                  <a:srgbClr val="1A2942"/>
                </a:solidFill>
                <a:latin typeface="Trebuchet MS" pitchFamily="34" charset="0"/>
              </a:rPr>
              <a:t>Each bank/NBFC runs its own empanelment process; typically, annual</a:t>
            </a:r>
          </a:p>
          <a:p>
            <a:pPr marL="274320" indent="-274320">
              <a:buSzPct val="100000"/>
              <a:buChar char="•"/>
            </a:pPr>
            <a:r>
              <a:rPr lang="en-US" sz="1000" dirty="0">
                <a:solidFill>
                  <a:srgbClr val="1A2942"/>
                </a:solidFill>
                <a:latin typeface="Trebuchet MS" pitchFamily="34" charset="0"/>
              </a:rPr>
              <a:t>Documents required: IBBI certificate, CoP, ICAI membership, PAN, sample report</a:t>
            </a:r>
          </a:p>
          <a:p>
            <a:pPr marL="274320" indent="-274320">
              <a:buSzPct val="100000"/>
              <a:buChar char="•"/>
            </a:pPr>
            <a:r>
              <a:rPr lang="en-US" sz="1000" dirty="0">
                <a:solidFill>
                  <a:srgbClr val="1A2942"/>
                </a:solidFill>
                <a:latin typeface="Trebuchet MS" pitchFamily="34" charset="0"/>
              </a:rPr>
              <a:t>Some PSBs specify minimum ₹5L/year professional income threshold</a:t>
            </a:r>
          </a:p>
          <a:p>
            <a:pPr marL="0" indent="0">
              <a:buNone/>
            </a:pPr>
            <a:endParaRPr lang="en-US" sz="700" dirty="0"/>
          </a:p>
          <a:p>
            <a:pPr marL="0" indent="0">
              <a:buNone/>
            </a:pPr>
            <a:r>
              <a:rPr lang="en-US" sz="1050" b="1" dirty="0">
                <a:solidFill>
                  <a:srgbClr val="E08A00"/>
                </a:solidFill>
                <a:latin typeface="Trebuchet MS" pitchFamily="34" charset="0"/>
              </a:rPr>
              <a:t>RVO: ICAI-RVO (for CAs)</a:t>
            </a:r>
          </a:p>
          <a:p>
            <a:pPr marL="274320" indent="-274320">
              <a:buSzPct val="100000"/>
              <a:buChar char="•"/>
            </a:pPr>
            <a:r>
              <a:rPr lang="en-US" sz="1000" dirty="0">
                <a:solidFill>
                  <a:srgbClr val="1A2942"/>
                </a:solidFill>
                <a:latin typeface="Trebuchet MS" pitchFamily="34" charset="0"/>
              </a:rPr>
              <a:t>ICAI-RVO is the preferred RVO for CAs; also, IIBV, IOV-RVO available</a:t>
            </a:r>
          </a:p>
          <a:p>
            <a:pPr marL="274320" indent="-274320">
              <a:buSzPct val="100000"/>
              <a:buChar char="•"/>
            </a:pPr>
            <a:r>
              <a:rPr lang="en-US" sz="1000" dirty="0">
                <a:solidFill>
                  <a:srgbClr val="1A2942"/>
                </a:solidFill>
                <a:latin typeface="Trebuchet MS" pitchFamily="34" charset="0"/>
              </a:rPr>
              <a:t>RVO verifies eligibility, recommends to IBBI; administers CPE programmes</a:t>
            </a:r>
          </a:p>
          <a:p>
            <a:pPr marL="274320" indent="-274320">
              <a:buSzPct val="100000"/>
              <a:buChar char="•"/>
            </a:pPr>
            <a:r>
              <a:rPr lang="en-US" sz="1000" dirty="0">
                <a:solidFill>
                  <a:srgbClr val="1A2942"/>
                </a:solidFill>
                <a:latin typeface="Trebuchet MS" pitchFamily="34" charset="0"/>
              </a:rPr>
              <a:t>Membership fee: approx ₹5,000–10,000/year; exam fee ₹1,000 per attempt</a:t>
            </a:r>
          </a:p>
          <a:p>
            <a:pPr marL="0" indent="0">
              <a:buNone/>
            </a:pPr>
            <a:endParaRPr lang="en-US" sz="700" dirty="0"/>
          </a:p>
          <a:p>
            <a:pPr marL="0" indent="0">
              <a:buNone/>
            </a:pPr>
            <a:r>
              <a:rPr lang="en-US" sz="1050" b="1" dirty="0">
                <a:solidFill>
                  <a:srgbClr val="E08A00"/>
                </a:solidFill>
                <a:latin typeface="Trebuchet MS" pitchFamily="34" charset="0"/>
              </a:rPr>
              <a:t>Renewal &amp; Compliance</a:t>
            </a:r>
          </a:p>
          <a:p>
            <a:pPr marL="274320" indent="-274320">
              <a:buSzPct val="100000"/>
              <a:buChar char="•"/>
            </a:pPr>
            <a:r>
              <a:rPr lang="en-US" sz="1000" dirty="0">
                <a:solidFill>
                  <a:srgbClr val="1A2942"/>
                </a:solidFill>
                <a:latin typeface="Trebuchet MS" pitchFamily="34" charset="0"/>
              </a:rPr>
              <a:t>Annual renewal with IBBI; submit CPE hours certificate from RVO</a:t>
            </a:r>
          </a:p>
          <a:p>
            <a:pPr marL="274320" indent="-274320">
              <a:buSzPct val="100000"/>
              <a:buChar char="•"/>
            </a:pPr>
            <a:r>
              <a:rPr lang="en-US" sz="1000" dirty="0">
                <a:solidFill>
                  <a:srgbClr val="1A2942"/>
                </a:solidFill>
                <a:latin typeface="Trebuchet MS" pitchFamily="34" charset="0"/>
              </a:rPr>
              <a:t>Failure to renew = lapse of registration; reports signed after lapse = invalid</a:t>
            </a:r>
          </a:p>
        </p:txBody>
      </p:sp>
      <p:sp>
        <p:nvSpPr>
          <p:cNvPr id="30" name="FtrTxt">
            <a:extLst>
              <a:ext uri="{FF2B5EF4-FFF2-40B4-BE49-F238E27FC236}">
                <a16:creationId xmlns:a16="http://schemas.microsoft.com/office/drawing/2014/main" id="{2A14324D-E24F-1B15-DAF5-83B389380971}"/>
              </a:ext>
            </a:extLst>
          </p:cNvPr>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rPr>
              <a:t>CA Anurag Singhal  |  ICAI Educational Seminar  |  Changes in Valuation – IT Act 2025 &amp; Rule 11UA</a:t>
            </a:r>
          </a:p>
        </p:txBody>
      </p:sp>
      <p:sp>
        <p:nvSpPr>
          <p:cNvPr id="31" name="PageNum">
            <a:extLst>
              <a:ext uri="{FF2B5EF4-FFF2-40B4-BE49-F238E27FC236}">
                <a16:creationId xmlns:a16="http://schemas.microsoft.com/office/drawing/2014/main" id="{8EFAF0CD-8ADD-85D0-86CB-E440F1E81D3D}"/>
              </a:ext>
            </a:extLst>
          </p:cNvPr>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rPr>
              <a:t>22C</a:t>
            </a:r>
          </a:p>
        </p:txBody>
      </p:sp>
    </p:spTree>
    <p:extLst>
      <p:ext uri="{BB962C8B-B14F-4D97-AF65-F5344CB8AC3E}">
        <p14:creationId xmlns:p14="http://schemas.microsoft.com/office/powerpoint/2010/main" val="38136854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3">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Case Study 1 — Startup Valuation: Before vs After Rule 11UA</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6  |  Practical Case Studies</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23</a:t>
            </a:r>
            <a:endParaRPr lang="en-US" sz="900" dirty="0"/>
          </a:p>
        </p:txBody>
      </p:sp>
      <p:sp>
        <p:nvSpPr>
          <p:cNvPr id="9" name="Shape 7"/>
          <p:cNvSpPr/>
          <p:nvPr/>
        </p:nvSpPr>
        <p:spPr>
          <a:xfrm>
            <a:off x="256032" y="786384"/>
            <a:ext cx="8631936" cy="530352"/>
          </a:xfrm>
          <a:prstGeom prst="rect">
            <a:avLst/>
          </a:prstGeom>
          <a:solidFill>
            <a:srgbClr val="1B3A6B"/>
          </a:solidFill>
          <a:ln w="12700">
            <a:solidFill>
              <a:srgbClr val="1B3A6B"/>
            </a:solidFill>
            <a:prstDash val="solid"/>
          </a:ln>
        </p:spPr>
        <p:txBody>
          <a:bodyPr/>
          <a:lstStyle/>
          <a:p>
            <a:endParaRPr lang="en-IN"/>
          </a:p>
        </p:txBody>
      </p:sp>
      <p:sp>
        <p:nvSpPr>
          <p:cNvPr id="10" name="Text 8"/>
          <p:cNvSpPr/>
          <p:nvPr/>
        </p:nvSpPr>
        <p:spPr>
          <a:xfrm>
            <a:off x="420624" y="786384"/>
            <a:ext cx="8284464" cy="530352"/>
          </a:xfrm>
          <a:prstGeom prst="rect">
            <a:avLst/>
          </a:prstGeom>
          <a:noFill/>
          <a:ln/>
        </p:spPr>
        <p:txBody>
          <a:bodyPr wrap="square" lIns="0" tIns="0" rIns="0" bIns="0" rtlCol="0" anchor="ctr"/>
          <a:lstStyle/>
          <a:p>
            <a:pPr marL="0" indent="0">
              <a:buNone/>
            </a:pPr>
            <a:r>
              <a:rPr lang="en-US" sz="1050" i="1" dirty="0">
                <a:solidFill>
                  <a:srgbClr val="FFFFFF"/>
                </a:solidFill>
                <a:latin typeface="Trebuchet MS" pitchFamily="34" charset="0"/>
                <a:ea typeface="Trebuchet MS" pitchFamily="34" charset="-122"/>
                <a:cs typeface="Trebuchet MS" pitchFamily="34" charset="-120"/>
              </a:rPr>
              <a:t>FinEdge Tech Pvt. Ltd. — EdTech SaaS startup | Pre-DPIIT | Series A round: ₹5 Cr for 5% stake | Implied valuation: ₹100 Cr</a:t>
            </a:r>
            <a:endParaRPr lang="en-US" sz="1050" dirty="0"/>
          </a:p>
        </p:txBody>
      </p:sp>
      <p:sp>
        <p:nvSpPr>
          <p:cNvPr id="11" name="Shape 9"/>
          <p:cNvSpPr/>
          <p:nvPr/>
        </p:nvSpPr>
        <p:spPr>
          <a:xfrm>
            <a:off x="256032" y="1408176"/>
            <a:ext cx="4169664" cy="321868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2" name="Shape 10"/>
          <p:cNvSpPr/>
          <p:nvPr/>
        </p:nvSpPr>
        <p:spPr>
          <a:xfrm>
            <a:off x="256032" y="1408176"/>
            <a:ext cx="4169664" cy="402336"/>
          </a:xfrm>
          <a:prstGeom prst="rect">
            <a:avLst/>
          </a:prstGeom>
          <a:solidFill>
            <a:srgbClr val="C0392B"/>
          </a:solidFill>
          <a:ln w="12700">
            <a:solidFill>
              <a:srgbClr val="C0392B"/>
            </a:solidFill>
            <a:prstDash val="solid"/>
          </a:ln>
        </p:spPr>
        <p:txBody>
          <a:bodyPr/>
          <a:lstStyle/>
          <a:p>
            <a:endParaRPr lang="en-IN"/>
          </a:p>
        </p:txBody>
      </p:sp>
      <p:sp>
        <p:nvSpPr>
          <p:cNvPr id="13" name="Text 11"/>
          <p:cNvSpPr/>
          <p:nvPr/>
        </p:nvSpPr>
        <p:spPr>
          <a:xfrm>
            <a:off x="365760" y="1408176"/>
            <a:ext cx="3950208" cy="402336"/>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BEFORE: Old Rule 11UA</a:t>
            </a:r>
            <a:endParaRPr lang="en-US" sz="1300" dirty="0"/>
          </a:p>
        </p:txBody>
      </p:sp>
      <p:sp>
        <p:nvSpPr>
          <p:cNvPr id="14" name="Shape 12"/>
          <p:cNvSpPr/>
          <p:nvPr/>
        </p:nvSpPr>
        <p:spPr>
          <a:xfrm>
            <a:off x="329184" y="1883664"/>
            <a:ext cx="4023360" cy="310896"/>
          </a:xfrm>
          <a:prstGeom prst="rect">
            <a:avLst/>
          </a:prstGeom>
          <a:solidFill>
            <a:srgbClr val="FFFFFF"/>
          </a:solidFill>
          <a:ln w="12700">
            <a:solidFill>
              <a:srgbClr val="D9E3EF"/>
            </a:solidFill>
            <a:prstDash val="solid"/>
          </a:ln>
        </p:spPr>
        <p:txBody>
          <a:bodyPr/>
          <a:lstStyle/>
          <a:p>
            <a:endParaRPr lang="en-IN"/>
          </a:p>
        </p:txBody>
      </p:sp>
      <p:sp>
        <p:nvSpPr>
          <p:cNvPr id="15" name="Text 13"/>
          <p:cNvSpPr/>
          <p:nvPr/>
        </p:nvSpPr>
        <p:spPr>
          <a:xfrm>
            <a:off x="384048" y="1883664"/>
            <a:ext cx="1389888" cy="310896"/>
          </a:xfrm>
          <a:prstGeom prst="rect">
            <a:avLst/>
          </a:prstGeom>
          <a:noFill/>
          <a:ln/>
        </p:spPr>
        <p:txBody>
          <a:bodyPr wrap="square" lIns="0" tIns="0" rIns="0" bIns="0" rtlCol="0" anchor="ctr"/>
          <a:lstStyle/>
          <a:p>
            <a:pPr marL="0" indent="0">
              <a:buNone/>
            </a:pPr>
            <a:r>
              <a:rPr lang="en-US" sz="950" b="1" dirty="0">
                <a:solidFill>
                  <a:srgbClr val="1B3A6B"/>
                </a:solidFill>
                <a:latin typeface="Trebuchet MS" pitchFamily="34" charset="0"/>
                <a:ea typeface="Trebuchet MS" pitchFamily="34" charset="-122"/>
                <a:cs typeface="Trebuchet MS" pitchFamily="34" charset="-120"/>
              </a:rPr>
              <a:t>Method Used</a:t>
            </a:r>
            <a:endParaRPr lang="en-US" sz="950" dirty="0"/>
          </a:p>
        </p:txBody>
      </p:sp>
      <p:sp>
        <p:nvSpPr>
          <p:cNvPr id="16" name="Text 14"/>
          <p:cNvSpPr/>
          <p:nvPr/>
        </p:nvSpPr>
        <p:spPr>
          <a:xfrm>
            <a:off x="1792224" y="1883664"/>
            <a:ext cx="2487168" cy="310896"/>
          </a:xfrm>
          <a:prstGeom prst="rect">
            <a:avLst/>
          </a:prstGeom>
          <a:noFill/>
          <a:ln/>
        </p:spPr>
        <p:txBody>
          <a:bodyPr wrap="square" lIns="0" tIns="0" rIns="0" bIns="0" rtlCol="0" anchor="ctr"/>
          <a:lstStyle/>
          <a:p>
            <a:pPr marL="0" indent="0">
              <a:buNone/>
            </a:pPr>
            <a:r>
              <a:rPr lang="en-US" sz="950" dirty="0">
                <a:solidFill>
                  <a:srgbClr val="1A2942"/>
                </a:solidFill>
                <a:latin typeface="Trebuchet MS" pitchFamily="34" charset="0"/>
                <a:ea typeface="Trebuchet MS" pitchFamily="34" charset="-122"/>
                <a:cs typeface="Trebuchet MS" pitchFamily="34" charset="-120"/>
              </a:rPr>
              <a:t>NAV (only practical option for pre-revenue startup)</a:t>
            </a:r>
            <a:endParaRPr lang="en-US" sz="950" dirty="0"/>
          </a:p>
        </p:txBody>
      </p:sp>
      <p:sp>
        <p:nvSpPr>
          <p:cNvPr id="17" name="Shape 15"/>
          <p:cNvSpPr/>
          <p:nvPr/>
        </p:nvSpPr>
        <p:spPr>
          <a:xfrm>
            <a:off x="329184" y="2212848"/>
            <a:ext cx="4023360" cy="310896"/>
          </a:xfrm>
          <a:prstGeom prst="rect">
            <a:avLst/>
          </a:prstGeom>
          <a:solidFill>
            <a:srgbClr val="EBF1F9"/>
          </a:solidFill>
          <a:ln w="12700">
            <a:solidFill>
              <a:srgbClr val="D9E3EF"/>
            </a:solidFill>
            <a:prstDash val="solid"/>
          </a:ln>
        </p:spPr>
        <p:txBody>
          <a:bodyPr/>
          <a:lstStyle/>
          <a:p>
            <a:endParaRPr lang="en-IN"/>
          </a:p>
        </p:txBody>
      </p:sp>
      <p:sp>
        <p:nvSpPr>
          <p:cNvPr id="18" name="Text 16"/>
          <p:cNvSpPr/>
          <p:nvPr/>
        </p:nvSpPr>
        <p:spPr>
          <a:xfrm>
            <a:off x="384048" y="2212848"/>
            <a:ext cx="1389888" cy="310896"/>
          </a:xfrm>
          <a:prstGeom prst="rect">
            <a:avLst/>
          </a:prstGeom>
          <a:noFill/>
          <a:ln/>
        </p:spPr>
        <p:txBody>
          <a:bodyPr wrap="square" lIns="0" tIns="0" rIns="0" bIns="0" rtlCol="0" anchor="ctr"/>
          <a:lstStyle/>
          <a:p>
            <a:pPr marL="0" indent="0">
              <a:buNone/>
            </a:pPr>
            <a:r>
              <a:rPr lang="en-US" sz="950" b="1" dirty="0">
                <a:solidFill>
                  <a:srgbClr val="1B3A6B"/>
                </a:solidFill>
                <a:latin typeface="Trebuchet MS" pitchFamily="34" charset="0"/>
                <a:ea typeface="Trebuchet MS" pitchFamily="34" charset="-122"/>
                <a:cs typeface="Trebuchet MS" pitchFamily="34" charset="-120"/>
              </a:rPr>
              <a:t>Book Value of Assets</a:t>
            </a:r>
            <a:endParaRPr lang="en-US" sz="950" dirty="0"/>
          </a:p>
        </p:txBody>
      </p:sp>
      <p:sp>
        <p:nvSpPr>
          <p:cNvPr id="19" name="Text 17"/>
          <p:cNvSpPr/>
          <p:nvPr/>
        </p:nvSpPr>
        <p:spPr>
          <a:xfrm>
            <a:off x="1792224" y="2212848"/>
            <a:ext cx="2487168" cy="310896"/>
          </a:xfrm>
          <a:prstGeom prst="rect">
            <a:avLst/>
          </a:prstGeom>
          <a:noFill/>
          <a:ln/>
        </p:spPr>
        <p:txBody>
          <a:bodyPr wrap="square" lIns="0" tIns="0" rIns="0" bIns="0" rtlCol="0" anchor="ctr"/>
          <a:lstStyle/>
          <a:p>
            <a:pPr marL="0" indent="0">
              <a:buNone/>
            </a:pPr>
            <a:r>
              <a:rPr lang="en-US" sz="950" dirty="0">
                <a:solidFill>
                  <a:srgbClr val="1A2942"/>
                </a:solidFill>
                <a:latin typeface="Trebuchet MS" pitchFamily="34" charset="0"/>
                <a:ea typeface="Trebuchet MS" pitchFamily="34" charset="-122"/>
                <a:cs typeface="Trebuchet MS" pitchFamily="34" charset="-120"/>
              </a:rPr>
              <a:t>₹1.2 Cr (early stage — mainly laptops, IP)</a:t>
            </a:r>
            <a:endParaRPr lang="en-US" sz="950" dirty="0"/>
          </a:p>
        </p:txBody>
      </p:sp>
      <p:sp>
        <p:nvSpPr>
          <p:cNvPr id="20" name="Shape 18"/>
          <p:cNvSpPr/>
          <p:nvPr/>
        </p:nvSpPr>
        <p:spPr>
          <a:xfrm>
            <a:off x="329184" y="2542032"/>
            <a:ext cx="4023360" cy="310896"/>
          </a:xfrm>
          <a:prstGeom prst="rect">
            <a:avLst/>
          </a:prstGeom>
          <a:solidFill>
            <a:srgbClr val="FFFFFF"/>
          </a:solidFill>
          <a:ln w="12700">
            <a:solidFill>
              <a:srgbClr val="D9E3EF"/>
            </a:solidFill>
            <a:prstDash val="solid"/>
          </a:ln>
        </p:spPr>
        <p:txBody>
          <a:bodyPr/>
          <a:lstStyle/>
          <a:p>
            <a:endParaRPr lang="en-IN"/>
          </a:p>
        </p:txBody>
      </p:sp>
      <p:sp>
        <p:nvSpPr>
          <p:cNvPr id="21" name="Text 19"/>
          <p:cNvSpPr/>
          <p:nvPr/>
        </p:nvSpPr>
        <p:spPr>
          <a:xfrm>
            <a:off x="384048" y="2542032"/>
            <a:ext cx="1389888" cy="310896"/>
          </a:xfrm>
          <a:prstGeom prst="rect">
            <a:avLst/>
          </a:prstGeom>
          <a:noFill/>
          <a:ln/>
        </p:spPr>
        <p:txBody>
          <a:bodyPr wrap="square" lIns="0" tIns="0" rIns="0" bIns="0" rtlCol="0" anchor="ctr"/>
          <a:lstStyle/>
          <a:p>
            <a:pPr marL="0" indent="0">
              <a:buNone/>
            </a:pPr>
            <a:r>
              <a:rPr lang="en-US" sz="950" b="1" dirty="0">
                <a:solidFill>
                  <a:srgbClr val="1B3A6B"/>
                </a:solidFill>
                <a:latin typeface="Trebuchet MS" pitchFamily="34" charset="0"/>
                <a:ea typeface="Trebuchet MS" pitchFamily="34" charset="-122"/>
                <a:cs typeface="Trebuchet MS" pitchFamily="34" charset="-120"/>
              </a:rPr>
              <a:t>Book Value of Liabilities</a:t>
            </a:r>
            <a:endParaRPr lang="en-US" sz="950" dirty="0"/>
          </a:p>
        </p:txBody>
      </p:sp>
      <p:sp>
        <p:nvSpPr>
          <p:cNvPr id="22" name="Text 20"/>
          <p:cNvSpPr/>
          <p:nvPr/>
        </p:nvSpPr>
        <p:spPr>
          <a:xfrm>
            <a:off x="1792224" y="2542032"/>
            <a:ext cx="2487168" cy="310896"/>
          </a:xfrm>
          <a:prstGeom prst="rect">
            <a:avLst/>
          </a:prstGeom>
          <a:noFill/>
          <a:ln/>
        </p:spPr>
        <p:txBody>
          <a:bodyPr wrap="square" lIns="0" tIns="0" rIns="0" bIns="0" rtlCol="0" anchor="ctr"/>
          <a:lstStyle/>
          <a:p>
            <a:pPr marL="0" indent="0">
              <a:buNone/>
            </a:pPr>
            <a:r>
              <a:rPr lang="en-US" sz="950" dirty="0">
                <a:solidFill>
                  <a:srgbClr val="1A2942"/>
                </a:solidFill>
                <a:latin typeface="Trebuchet MS" pitchFamily="34" charset="0"/>
                <a:ea typeface="Trebuchet MS" pitchFamily="34" charset="-122"/>
                <a:cs typeface="Trebuchet MS" pitchFamily="34" charset="-120"/>
              </a:rPr>
              <a:t>₹0.4 Cr</a:t>
            </a:r>
            <a:endParaRPr lang="en-US" sz="950" dirty="0"/>
          </a:p>
        </p:txBody>
      </p:sp>
      <p:sp>
        <p:nvSpPr>
          <p:cNvPr id="23" name="Shape 21"/>
          <p:cNvSpPr/>
          <p:nvPr/>
        </p:nvSpPr>
        <p:spPr>
          <a:xfrm>
            <a:off x="329184" y="2871216"/>
            <a:ext cx="4023360" cy="310896"/>
          </a:xfrm>
          <a:prstGeom prst="rect">
            <a:avLst/>
          </a:prstGeom>
          <a:solidFill>
            <a:srgbClr val="EBF1F9"/>
          </a:solidFill>
          <a:ln w="12700">
            <a:solidFill>
              <a:srgbClr val="D9E3EF"/>
            </a:solidFill>
            <a:prstDash val="solid"/>
          </a:ln>
        </p:spPr>
        <p:txBody>
          <a:bodyPr/>
          <a:lstStyle/>
          <a:p>
            <a:endParaRPr lang="en-IN"/>
          </a:p>
        </p:txBody>
      </p:sp>
      <p:sp>
        <p:nvSpPr>
          <p:cNvPr id="24" name="Text 22"/>
          <p:cNvSpPr/>
          <p:nvPr/>
        </p:nvSpPr>
        <p:spPr>
          <a:xfrm>
            <a:off x="384048" y="2871216"/>
            <a:ext cx="1389888" cy="310896"/>
          </a:xfrm>
          <a:prstGeom prst="rect">
            <a:avLst/>
          </a:prstGeom>
          <a:noFill/>
          <a:ln/>
        </p:spPr>
        <p:txBody>
          <a:bodyPr wrap="square" lIns="0" tIns="0" rIns="0" bIns="0" rtlCol="0" anchor="ctr"/>
          <a:lstStyle/>
          <a:p>
            <a:pPr marL="0" indent="0">
              <a:buNone/>
            </a:pPr>
            <a:r>
              <a:rPr lang="en-US" sz="950" b="1" dirty="0">
                <a:solidFill>
                  <a:srgbClr val="1B3A6B"/>
                </a:solidFill>
                <a:latin typeface="Trebuchet MS" pitchFamily="34" charset="0"/>
                <a:ea typeface="Trebuchet MS" pitchFamily="34" charset="-122"/>
                <a:cs typeface="Trebuchet MS" pitchFamily="34" charset="-120"/>
              </a:rPr>
              <a:t>Shares Outstanding</a:t>
            </a:r>
            <a:endParaRPr lang="en-US" sz="950" dirty="0"/>
          </a:p>
        </p:txBody>
      </p:sp>
      <p:sp>
        <p:nvSpPr>
          <p:cNvPr id="25" name="Text 23"/>
          <p:cNvSpPr/>
          <p:nvPr/>
        </p:nvSpPr>
        <p:spPr>
          <a:xfrm>
            <a:off x="1792224" y="2871216"/>
            <a:ext cx="2487168" cy="310896"/>
          </a:xfrm>
          <a:prstGeom prst="rect">
            <a:avLst/>
          </a:prstGeom>
          <a:noFill/>
          <a:ln/>
        </p:spPr>
        <p:txBody>
          <a:bodyPr wrap="square" lIns="0" tIns="0" rIns="0" bIns="0" rtlCol="0" anchor="ctr"/>
          <a:lstStyle/>
          <a:p>
            <a:pPr marL="0" indent="0">
              <a:buNone/>
            </a:pPr>
            <a:r>
              <a:rPr lang="en-US" sz="950" dirty="0">
                <a:solidFill>
                  <a:srgbClr val="1A2942"/>
                </a:solidFill>
                <a:latin typeface="Trebuchet MS" pitchFamily="34" charset="0"/>
                <a:ea typeface="Trebuchet MS" pitchFamily="34" charset="-122"/>
                <a:cs typeface="Trebuchet MS" pitchFamily="34" charset="-120"/>
              </a:rPr>
              <a:t>10,00,000</a:t>
            </a:r>
            <a:endParaRPr lang="en-US" sz="950" dirty="0"/>
          </a:p>
        </p:txBody>
      </p:sp>
      <p:sp>
        <p:nvSpPr>
          <p:cNvPr id="26" name="Shape 24"/>
          <p:cNvSpPr/>
          <p:nvPr/>
        </p:nvSpPr>
        <p:spPr>
          <a:xfrm>
            <a:off x="329184" y="3200400"/>
            <a:ext cx="4023360" cy="310896"/>
          </a:xfrm>
          <a:prstGeom prst="rect">
            <a:avLst/>
          </a:prstGeom>
          <a:solidFill>
            <a:srgbClr val="FFFFFF"/>
          </a:solidFill>
          <a:ln w="12700">
            <a:solidFill>
              <a:srgbClr val="D9E3EF"/>
            </a:solidFill>
            <a:prstDash val="solid"/>
          </a:ln>
        </p:spPr>
        <p:txBody>
          <a:bodyPr/>
          <a:lstStyle/>
          <a:p>
            <a:endParaRPr lang="en-IN"/>
          </a:p>
        </p:txBody>
      </p:sp>
      <p:sp>
        <p:nvSpPr>
          <p:cNvPr id="27" name="Text 25"/>
          <p:cNvSpPr/>
          <p:nvPr/>
        </p:nvSpPr>
        <p:spPr>
          <a:xfrm>
            <a:off x="384048" y="3200400"/>
            <a:ext cx="1389888" cy="310896"/>
          </a:xfrm>
          <a:prstGeom prst="rect">
            <a:avLst/>
          </a:prstGeom>
          <a:noFill/>
          <a:ln/>
        </p:spPr>
        <p:txBody>
          <a:bodyPr wrap="square" lIns="0" tIns="0" rIns="0" bIns="0" rtlCol="0" anchor="ctr"/>
          <a:lstStyle/>
          <a:p>
            <a:pPr marL="0" indent="0">
              <a:buNone/>
            </a:pPr>
            <a:r>
              <a:rPr lang="en-US" sz="950" b="1" dirty="0">
                <a:solidFill>
                  <a:srgbClr val="1B3A6B"/>
                </a:solidFill>
                <a:latin typeface="Trebuchet MS" pitchFamily="34" charset="0"/>
                <a:ea typeface="Trebuchet MS" pitchFamily="34" charset="-122"/>
                <a:cs typeface="Trebuchet MS" pitchFamily="34" charset="-120"/>
              </a:rPr>
              <a:t>FMV per Share (NAV)</a:t>
            </a:r>
            <a:endParaRPr lang="en-US" sz="950" dirty="0"/>
          </a:p>
        </p:txBody>
      </p:sp>
      <p:sp>
        <p:nvSpPr>
          <p:cNvPr id="28" name="Text 26"/>
          <p:cNvSpPr/>
          <p:nvPr/>
        </p:nvSpPr>
        <p:spPr>
          <a:xfrm>
            <a:off x="1792224" y="3200400"/>
            <a:ext cx="2487168" cy="310896"/>
          </a:xfrm>
          <a:prstGeom prst="rect">
            <a:avLst/>
          </a:prstGeom>
          <a:noFill/>
          <a:ln/>
        </p:spPr>
        <p:txBody>
          <a:bodyPr wrap="square" lIns="0" tIns="0" rIns="0" bIns="0" rtlCol="0" anchor="ctr"/>
          <a:lstStyle/>
          <a:p>
            <a:pPr marL="0" indent="0">
              <a:buNone/>
            </a:pPr>
            <a:r>
              <a:rPr lang="en-US" sz="950" dirty="0">
                <a:solidFill>
                  <a:srgbClr val="1A2942"/>
                </a:solidFill>
                <a:latin typeface="Trebuchet MS" pitchFamily="34" charset="0"/>
                <a:ea typeface="Trebuchet MS" pitchFamily="34" charset="-122"/>
                <a:cs typeface="Trebuchet MS" pitchFamily="34" charset="-120"/>
              </a:rPr>
              <a:t>₹8/share  ↔  Implied FMV = ₹0.8 Cr</a:t>
            </a:r>
            <a:endParaRPr lang="en-US" sz="950" dirty="0"/>
          </a:p>
        </p:txBody>
      </p:sp>
      <p:sp>
        <p:nvSpPr>
          <p:cNvPr id="29" name="Shape 27"/>
          <p:cNvSpPr/>
          <p:nvPr/>
        </p:nvSpPr>
        <p:spPr>
          <a:xfrm>
            <a:off x="329184" y="3529584"/>
            <a:ext cx="4023360" cy="310896"/>
          </a:xfrm>
          <a:prstGeom prst="rect">
            <a:avLst/>
          </a:prstGeom>
          <a:solidFill>
            <a:srgbClr val="EBF1F9"/>
          </a:solidFill>
          <a:ln w="12700">
            <a:solidFill>
              <a:srgbClr val="D9E3EF"/>
            </a:solidFill>
            <a:prstDash val="solid"/>
          </a:ln>
        </p:spPr>
        <p:txBody>
          <a:bodyPr/>
          <a:lstStyle/>
          <a:p>
            <a:endParaRPr lang="en-IN"/>
          </a:p>
        </p:txBody>
      </p:sp>
      <p:sp>
        <p:nvSpPr>
          <p:cNvPr id="30" name="Text 28"/>
          <p:cNvSpPr/>
          <p:nvPr/>
        </p:nvSpPr>
        <p:spPr>
          <a:xfrm>
            <a:off x="384048" y="3529584"/>
            <a:ext cx="1389888" cy="310896"/>
          </a:xfrm>
          <a:prstGeom prst="rect">
            <a:avLst/>
          </a:prstGeom>
          <a:noFill/>
          <a:ln/>
        </p:spPr>
        <p:txBody>
          <a:bodyPr wrap="square" lIns="0" tIns="0" rIns="0" bIns="0" rtlCol="0" anchor="ctr"/>
          <a:lstStyle/>
          <a:p>
            <a:pPr marL="0" indent="0">
              <a:buNone/>
            </a:pPr>
            <a:r>
              <a:rPr lang="en-US" sz="950" b="1" dirty="0">
                <a:solidFill>
                  <a:srgbClr val="1B3A6B"/>
                </a:solidFill>
                <a:latin typeface="Trebuchet MS" pitchFamily="34" charset="0"/>
                <a:ea typeface="Trebuchet MS" pitchFamily="34" charset="-122"/>
                <a:cs typeface="Trebuchet MS" pitchFamily="34" charset="-120"/>
              </a:rPr>
              <a:t>Consideration Price</a:t>
            </a:r>
            <a:endParaRPr lang="en-US" sz="950" dirty="0"/>
          </a:p>
        </p:txBody>
      </p:sp>
      <p:sp>
        <p:nvSpPr>
          <p:cNvPr id="31" name="Text 29"/>
          <p:cNvSpPr/>
          <p:nvPr/>
        </p:nvSpPr>
        <p:spPr>
          <a:xfrm>
            <a:off x="1792224" y="3529584"/>
            <a:ext cx="2487168" cy="310896"/>
          </a:xfrm>
          <a:prstGeom prst="rect">
            <a:avLst/>
          </a:prstGeom>
          <a:noFill/>
          <a:ln/>
        </p:spPr>
        <p:txBody>
          <a:bodyPr wrap="square" lIns="0" tIns="0" rIns="0" bIns="0" rtlCol="0" anchor="ctr"/>
          <a:lstStyle/>
          <a:p>
            <a:pPr marL="0" indent="0">
              <a:buNone/>
            </a:pPr>
            <a:r>
              <a:rPr lang="en-US" sz="950" dirty="0">
                <a:solidFill>
                  <a:srgbClr val="1A2942"/>
                </a:solidFill>
                <a:latin typeface="Trebuchet MS" pitchFamily="34" charset="0"/>
                <a:ea typeface="Trebuchet MS" pitchFamily="34" charset="-122"/>
                <a:cs typeface="Trebuchet MS" pitchFamily="34" charset="-120"/>
              </a:rPr>
              <a:t>₹200/share (investor agreed ₹100 Cr valuation)</a:t>
            </a:r>
            <a:endParaRPr lang="en-US" sz="950" dirty="0"/>
          </a:p>
        </p:txBody>
      </p:sp>
      <p:sp>
        <p:nvSpPr>
          <p:cNvPr id="32" name="Shape 30"/>
          <p:cNvSpPr/>
          <p:nvPr/>
        </p:nvSpPr>
        <p:spPr>
          <a:xfrm>
            <a:off x="329184" y="3858768"/>
            <a:ext cx="4023360" cy="310896"/>
          </a:xfrm>
          <a:prstGeom prst="rect">
            <a:avLst/>
          </a:prstGeom>
          <a:solidFill>
            <a:srgbClr val="FFFFFF"/>
          </a:solidFill>
          <a:ln w="12700">
            <a:solidFill>
              <a:srgbClr val="D9E3EF"/>
            </a:solidFill>
            <a:prstDash val="solid"/>
          </a:ln>
        </p:spPr>
        <p:txBody>
          <a:bodyPr/>
          <a:lstStyle/>
          <a:p>
            <a:endParaRPr lang="en-IN"/>
          </a:p>
        </p:txBody>
      </p:sp>
      <p:sp>
        <p:nvSpPr>
          <p:cNvPr id="33" name="Text 31"/>
          <p:cNvSpPr/>
          <p:nvPr/>
        </p:nvSpPr>
        <p:spPr>
          <a:xfrm>
            <a:off x="384048" y="3858768"/>
            <a:ext cx="1389888" cy="310896"/>
          </a:xfrm>
          <a:prstGeom prst="rect">
            <a:avLst/>
          </a:prstGeom>
          <a:noFill/>
          <a:ln/>
        </p:spPr>
        <p:txBody>
          <a:bodyPr wrap="square" lIns="0" tIns="0" rIns="0" bIns="0" rtlCol="0" anchor="ctr"/>
          <a:lstStyle/>
          <a:p>
            <a:pPr marL="0" indent="0">
              <a:buNone/>
            </a:pPr>
            <a:r>
              <a:rPr lang="en-US" sz="950" b="1" dirty="0">
                <a:solidFill>
                  <a:srgbClr val="1B3A6B"/>
                </a:solidFill>
                <a:latin typeface="Trebuchet MS" pitchFamily="34" charset="0"/>
                <a:ea typeface="Trebuchet MS" pitchFamily="34" charset="-122"/>
                <a:cs typeface="Trebuchet MS" pitchFamily="34" charset="-120"/>
              </a:rPr>
              <a:t>Excess per Share</a:t>
            </a:r>
            <a:endParaRPr lang="en-US" sz="950" dirty="0"/>
          </a:p>
        </p:txBody>
      </p:sp>
      <p:sp>
        <p:nvSpPr>
          <p:cNvPr id="34" name="Text 32"/>
          <p:cNvSpPr/>
          <p:nvPr/>
        </p:nvSpPr>
        <p:spPr>
          <a:xfrm>
            <a:off x="1792224" y="3858768"/>
            <a:ext cx="2487168" cy="310896"/>
          </a:xfrm>
          <a:prstGeom prst="rect">
            <a:avLst/>
          </a:prstGeom>
          <a:noFill/>
          <a:ln/>
        </p:spPr>
        <p:txBody>
          <a:bodyPr wrap="square" lIns="0" tIns="0" rIns="0" bIns="0" rtlCol="0" anchor="ctr"/>
          <a:lstStyle/>
          <a:p>
            <a:pPr marL="0" indent="0">
              <a:buNone/>
            </a:pPr>
            <a:r>
              <a:rPr lang="en-US" sz="950" dirty="0">
                <a:solidFill>
                  <a:srgbClr val="1A2942"/>
                </a:solidFill>
                <a:latin typeface="Trebuchet MS" pitchFamily="34" charset="0"/>
                <a:ea typeface="Trebuchet MS" pitchFamily="34" charset="-122"/>
                <a:cs typeface="Trebuchet MS" pitchFamily="34" charset="-120"/>
              </a:rPr>
              <a:t>₹192/share  (₹200 − ₹8)</a:t>
            </a:r>
            <a:endParaRPr lang="en-US" sz="950" dirty="0"/>
          </a:p>
        </p:txBody>
      </p:sp>
      <p:sp>
        <p:nvSpPr>
          <p:cNvPr id="35" name="Shape 33"/>
          <p:cNvSpPr/>
          <p:nvPr/>
        </p:nvSpPr>
        <p:spPr>
          <a:xfrm>
            <a:off x="329184" y="4187952"/>
            <a:ext cx="4023360" cy="310896"/>
          </a:xfrm>
          <a:prstGeom prst="rect">
            <a:avLst/>
          </a:prstGeom>
          <a:solidFill>
            <a:srgbClr val="EBF1F9"/>
          </a:solidFill>
          <a:ln w="12700">
            <a:solidFill>
              <a:srgbClr val="D9E3EF"/>
            </a:solidFill>
            <a:prstDash val="solid"/>
          </a:ln>
        </p:spPr>
        <p:txBody>
          <a:bodyPr/>
          <a:lstStyle/>
          <a:p>
            <a:endParaRPr lang="en-IN"/>
          </a:p>
        </p:txBody>
      </p:sp>
      <p:sp>
        <p:nvSpPr>
          <p:cNvPr id="36" name="Text 34"/>
          <p:cNvSpPr/>
          <p:nvPr/>
        </p:nvSpPr>
        <p:spPr>
          <a:xfrm>
            <a:off x="384048" y="4187952"/>
            <a:ext cx="1389888" cy="310896"/>
          </a:xfrm>
          <a:prstGeom prst="rect">
            <a:avLst/>
          </a:prstGeom>
          <a:noFill/>
          <a:ln/>
        </p:spPr>
        <p:txBody>
          <a:bodyPr wrap="square" lIns="0" tIns="0" rIns="0" bIns="0" rtlCol="0" anchor="ctr"/>
          <a:lstStyle/>
          <a:p>
            <a:pPr marL="0" indent="0">
              <a:buNone/>
            </a:pPr>
            <a:r>
              <a:rPr lang="en-US" sz="950" b="1" dirty="0">
                <a:solidFill>
                  <a:srgbClr val="1B3A6B"/>
                </a:solidFill>
                <a:latin typeface="Trebuchet MS" pitchFamily="34" charset="0"/>
                <a:ea typeface="Trebuchet MS" pitchFamily="34" charset="-122"/>
                <a:cs typeface="Trebuchet MS" pitchFamily="34" charset="-120"/>
              </a:rPr>
              <a:t>Angel Tax (30% of excess)</a:t>
            </a:r>
            <a:endParaRPr lang="en-US" sz="950" dirty="0"/>
          </a:p>
        </p:txBody>
      </p:sp>
      <p:sp>
        <p:nvSpPr>
          <p:cNvPr id="37" name="Text 35"/>
          <p:cNvSpPr/>
          <p:nvPr/>
        </p:nvSpPr>
        <p:spPr>
          <a:xfrm>
            <a:off x="1792224" y="4187952"/>
            <a:ext cx="2487168" cy="310896"/>
          </a:xfrm>
          <a:prstGeom prst="rect">
            <a:avLst/>
          </a:prstGeom>
          <a:noFill/>
          <a:ln/>
        </p:spPr>
        <p:txBody>
          <a:bodyPr wrap="square" lIns="0" tIns="0" rIns="0" bIns="0" rtlCol="0" anchor="ctr"/>
          <a:lstStyle/>
          <a:p>
            <a:pPr marL="0" indent="0">
              <a:buNone/>
            </a:pPr>
            <a:r>
              <a:rPr lang="en-US" sz="950" dirty="0">
                <a:solidFill>
                  <a:srgbClr val="1A2942"/>
                </a:solidFill>
                <a:latin typeface="Trebuchet MS" pitchFamily="34" charset="0"/>
                <a:ea typeface="Trebuchet MS" pitchFamily="34" charset="-122"/>
                <a:cs typeface="Trebuchet MS" pitchFamily="34" charset="-120"/>
              </a:rPr>
              <a:t>₹57.6L  [30% × ₹192 × 1L new shares]</a:t>
            </a:r>
            <a:endParaRPr lang="en-US" sz="950" dirty="0"/>
          </a:p>
        </p:txBody>
      </p:sp>
      <p:sp>
        <p:nvSpPr>
          <p:cNvPr id="38" name="Shape 36"/>
          <p:cNvSpPr/>
          <p:nvPr/>
        </p:nvSpPr>
        <p:spPr>
          <a:xfrm>
            <a:off x="329184" y="4517136"/>
            <a:ext cx="4023360" cy="420624"/>
          </a:xfrm>
          <a:prstGeom prst="rect">
            <a:avLst/>
          </a:prstGeom>
          <a:solidFill>
            <a:srgbClr val="FDEDEC"/>
          </a:solidFill>
          <a:ln w="12700">
            <a:solidFill>
              <a:srgbClr val="C0392B"/>
            </a:solidFill>
            <a:prstDash val="solid"/>
          </a:ln>
        </p:spPr>
        <p:txBody>
          <a:bodyPr/>
          <a:lstStyle/>
          <a:p>
            <a:endParaRPr lang="en-IN"/>
          </a:p>
        </p:txBody>
      </p:sp>
      <p:sp>
        <p:nvSpPr>
          <p:cNvPr id="39" name="Text 37"/>
          <p:cNvSpPr/>
          <p:nvPr/>
        </p:nvSpPr>
        <p:spPr>
          <a:xfrm>
            <a:off x="420624" y="4517136"/>
            <a:ext cx="3840480" cy="420624"/>
          </a:xfrm>
          <a:prstGeom prst="rect">
            <a:avLst/>
          </a:prstGeom>
          <a:noFill/>
          <a:ln/>
        </p:spPr>
        <p:txBody>
          <a:bodyPr wrap="square" lIns="0" tIns="0" rIns="0" bIns="0" rtlCol="0" anchor="ctr"/>
          <a:lstStyle/>
          <a:p>
            <a:pPr marL="0" indent="0">
              <a:buNone/>
            </a:pPr>
            <a:r>
              <a:rPr lang="en-US" sz="1000" b="1" dirty="0">
                <a:solidFill>
                  <a:srgbClr val="C0392B"/>
                </a:solidFill>
                <a:latin typeface="Trebuchet MS" pitchFamily="34" charset="0"/>
                <a:ea typeface="Trebuchet MS" pitchFamily="34" charset="-122"/>
                <a:cs typeface="Trebuchet MS" pitchFamily="34" charset="-120"/>
              </a:rPr>
              <a:t>Outcome: ₹57.6L Angel Tax demand on company. Deal economics severely impacted.</a:t>
            </a:r>
            <a:endParaRPr lang="en-US" sz="1000" dirty="0"/>
          </a:p>
        </p:txBody>
      </p:sp>
      <p:sp>
        <p:nvSpPr>
          <p:cNvPr id="40" name="Shape 38"/>
          <p:cNvSpPr/>
          <p:nvPr/>
        </p:nvSpPr>
        <p:spPr>
          <a:xfrm>
            <a:off x="4718304" y="1408176"/>
            <a:ext cx="4169664" cy="321868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41" name="Shape 39"/>
          <p:cNvSpPr/>
          <p:nvPr/>
        </p:nvSpPr>
        <p:spPr>
          <a:xfrm>
            <a:off x="4718304" y="1408176"/>
            <a:ext cx="4169664" cy="402336"/>
          </a:xfrm>
          <a:prstGeom prst="rect">
            <a:avLst/>
          </a:prstGeom>
          <a:solidFill>
            <a:srgbClr val="2C9B8B"/>
          </a:solidFill>
          <a:ln w="12700">
            <a:solidFill>
              <a:srgbClr val="2C9B8B"/>
            </a:solidFill>
            <a:prstDash val="solid"/>
          </a:ln>
        </p:spPr>
        <p:txBody>
          <a:bodyPr/>
          <a:lstStyle/>
          <a:p>
            <a:endParaRPr lang="en-IN"/>
          </a:p>
        </p:txBody>
      </p:sp>
      <p:sp>
        <p:nvSpPr>
          <p:cNvPr id="42" name="Text 40"/>
          <p:cNvSpPr/>
          <p:nvPr/>
        </p:nvSpPr>
        <p:spPr>
          <a:xfrm>
            <a:off x="4828032" y="1408176"/>
            <a:ext cx="3950208" cy="402336"/>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AFTER: Updated Rule 11UA (2023)</a:t>
            </a:r>
            <a:endParaRPr lang="en-US" sz="1300" dirty="0"/>
          </a:p>
        </p:txBody>
      </p:sp>
      <p:sp>
        <p:nvSpPr>
          <p:cNvPr id="43" name="Shape 41"/>
          <p:cNvSpPr/>
          <p:nvPr/>
        </p:nvSpPr>
        <p:spPr>
          <a:xfrm>
            <a:off x="4791456" y="1883664"/>
            <a:ext cx="4023360" cy="310896"/>
          </a:xfrm>
          <a:prstGeom prst="rect">
            <a:avLst/>
          </a:prstGeom>
          <a:solidFill>
            <a:srgbClr val="FFFFFF"/>
          </a:solidFill>
          <a:ln w="12700">
            <a:solidFill>
              <a:srgbClr val="D9E3EF"/>
            </a:solidFill>
            <a:prstDash val="solid"/>
          </a:ln>
        </p:spPr>
        <p:txBody>
          <a:bodyPr/>
          <a:lstStyle/>
          <a:p>
            <a:endParaRPr lang="en-IN"/>
          </a:p>
        </p:txBody>
      </p:sp>
      <p:sp>
        <p:nvSpPr>
          <p:cNvPr id="44" name="Text 42"/>
          <p:cNvSpPr/>
          <p:nvPr/>
        </p:nvSpPr>
        <p:spPr>
          <a:xfrm>
            <a:off x="4846320" y="1883664"/>
            <a:ext cx="1389888" cy="310896"/>
          </a:xfrm>
          <a:prstGeom prst="rect">
            <a:avLst/>
          </a:prstGeom>
          <a:noFill/>
          <a:ln/>
        </p:spPr>
        <p:txBody>
          <a:bodyPr wrap="square" lIns="0" tIns="0" rIns="0" bIns="0" rtlCol="0" anchor="ctr"/>
          <a:lstStyle/>
          <a:p>
            <a:pPr marL="0" indent="0">
              <a:buNone/>
            </a:pPr>
            <a:r>
              <a:rPr lang="en-US" sz="950" b="1" dirty="0">
                <a:solidFill>
                  <a:srgbClr val="1B3A6B"/>
                </a:solidFill>
                <a:latin typeface="Trebuchet MS" pitchFamily="34" charset="0"/>
                <a:ea typeface="Trebuchet MS" pitchFamily="34" charset="-122"/>
                <a:cs typeface="Trebuchet MS" pitchFamily="34" charset="-120"/>
              </a:rPr>
              <a:t>Method Used</a:t>
            </a:r>
            <a:endParaRPr lang="en-US" sz="950" dirty="0"/>
          </a:p>
        </p:txBody>
      </p:sp>
      <p:sp>
        <p:nvSpPr>
          <p:cNvPr id="45" name="Text 43"/>
          <p:cNvSpPr/>
          <p:nvPr/>
        </p:nvSpPr>
        <p:spPr>
          <a:xfrm>
            <a:off x="6254496" y="1883664"/>
            <a:ext cx="2487168" cy="310896"/>
          </a:xfrm>
          <a:prstGeom prst="rect">
            <a:avLst/>
          </a:prstGeom>
          <a:noFill/>
          <a:ln/>
        </p:spPr>
        <p:txBody>
          <a:bodyPr wrap="square" lIns="0" tIns="0" rIns="0" bIns="0" rtlCol="0" anchor="ctr"/>
          <a:lstStyle/>
          <a:p>
            <a:pPr marL="0" indent="0">
              <a:buNone/>
            </a:pPr>
            <a:r>
              <a:rPr lang="en-US" sz="950" dirty="0">
                <a:solidFill>
                  <a:srgbClr val="1A2942"/>
                </a:solidFill>
                <a:latin typeface="Trebuchet MS" pitchFamily="34" charset="0"/>
                <a:ea typeface="Trebuchet MS" pitchFamily="34" charset="-122"/>
                <a:cs typeface="Trebuchet MS" pitchFamily="34" charset="-120"/>
              </a:rPr>
              <a:t>CCM (Comparable Company Multiple)</a:t>
            </a:r>
            <a:endParaRPr lang="en-US" sz="950" dirty="0"/>
          </a:p>
        </p:txBody>
      </p:sp>
      <p:sp>
        <p:nvSpPr>
          <p:cNvPr id="46" name="Shape 44"/>
          <p:cNvSpPr/>
          <p:nvPr/>
        </p:nvSpPr>
        <p:spPr>
          <a:xfrm>
            <a:off x="4791456" y="2212848"/>
            <a:ext cx="4023360" cy="310896"/>
          </a:xfrm>
          <a:prstGeom prst="rect">
            <a:avLst/>
          </a:prstGeom>
          <a:solidFill>
            <a:srgbClr val="EBF1F9"/>
          </a:solidFill>
          <a:ln w="12700">
            <a:solidFill>
              <a:srgbClr val="D9E3EF"/>
            </a:solidFill>
            <a:prstDash val="solid"/>
          </a:ln>
        </p:spPr>
        <p:txBody>
          <a:bodyPr/>
          <a:lstStyle/>
          <a:p>
            <a:endParaRPr lang="en-IN"/>
          </a:p>
        </p:txBody>
      </p:sp>
      <p:sp>
        <p:nvSpPr>
          <p:cNvPr id="47" name="Text 45"/>
          <p:cNvSpPr/>
          <p:nvPr/>
        </p:nvSpPr>
        <p:spPr>
          <a:xfrm>
            <a:off x="4846320" y="2212848"/>
            <a:ext cx="1389888" cy="310896"/>
          </a:xfrm>
          <a:prstGeom prst="rect">
            <a:avLst/>
          </a:prstGeom>
          <a:noFill/>
          <a:ln/>
        </p:spPr>
        <p:txBody>
          <a:bodyPr wrap="square" lIns="0" tIns="0" rIns="0" bIns="0" rtlCol="0" anchor="ctr"/>
          <a:lstStyle/>
          <a:p>
            <a:pPr marL="0" indent="0">
              <a:buNone/>
            </a:pPr>
            <a:r>
              <a:rPr lang="en-US" sz="950" b="1" dirty="0">
                <a:solidFill>
                  <a:srgbClr val="1B3A6B"/>
                </a:solidFill>
                <a:latin typeface="Trebuchet MS" pitchFamily="34" charset="0"/>
                <a:ea typeface="Trebuchet MS" pitchFamily="34" charset="-122"/>
                <a:cs typeface="Trebuchet MS" pitchFamily="34" charset="-120"/>
              </a:rPr>
              <a:t>Peer Group EV/ARR Multiple</a:t>
            </a:r>
            <a:endParaRPr lang="en-US" sz="950" dirty="0"/>
          </a:p>
        </p:txBody>
      </p:sp>
      <p:sp>
        <p:nvSpPr>
          <p:cNvPr id="48" name="Text 46"/>
          <p:cNvSpPr/>
          <p:nvPr/>
        </p:nvSpPr>
        <p:spPr>
          <a:xfrm>
            <a:off x="6254496" y="2212848"/>
            <a:ext cx="2487168" cy="310896"/>
          </a:xfrm>
          <a:prstGeom prst="rect">
            <a:avLst/>
          </a:prstGeom>
          <a:noFill/>
          <a:ln/>
        </p:spPr>
        <p:txBody>
          <a:bodyPr wrap="square" lIns="0" tIns="0" rIns="0" bIns="0" rtlCol="0" anchor="ctr"/>
          <a:lstStyle/>
          <a:p>
            <a:pPr marL="0" indent="0">
              <a:buNone/>
            </a:pPr>
            <a:r>
              <a:rPr lang="en-US" sz="950" dirty="0">
                <a:solidFill>
                  <a:srgbClr val="1A2942"/>
                </a:solidFill>
                <a:latin typeface="Trebuchet MS" pitchFamily="34" charset="0"/>
                <a:ea typeface="Trebuchet MS" pitchFamily="34" charset="-122"/>
                <a:cs typeface="Trebuchet MS" pitchFamily="34" charset="-120"/>
              </a:rPr>
              <a:t>12x (median of 5 EdTech peers)</a:t>
            </a:r>
            <a:endParaRPr lang="en-US" sz="950" dirty="0"/>
          </a:p>
        </p:txBody>
      </p:sp>
      <p:sp>
        <p:nvSpPr>
          <p:cNvPr id="49" name="Shape 47"/>
          <p:cNvSpPr/>
          <p:nvPr/>
        </p:nvSpPr>
        <p:spPr>
          <a:xfrm>
            <a:off x="4791456" y="2542032"/>
            <a:ext cx="4023360" cy="310896"/>
          </a:xfrm>
          <a:prstGeom prst="rect">
            <a:avLst/>
          </a:prstGeom>
          <a:solidFill>
            <a:srgbClr val="FFFFFF"/>
          </a:solidFill>
          <a:ln w="12700">
            <a:solidFill>
              <a:srgbClr val="D9E3EF"/>
            </a:solidFill>
            <a:prstDash val="solid"/>
          </a:ln>
        </p:spPr>
        <p:txBody>
          <a:bodyPr/>
          <a:lstStyle/>
          <a:p>
            <a:endParaRPr lang="en-IN"/>
          </a:p>
        </p:txBody>
      </p:sp>
      <p:sp>
        <p:nvSpPr>
          <p:cNvPr id="50" name="Text 48"/>
          <p:cNvSpPr/>
          <p:nvPr/>
        </p:nvSpPr>
        <p:spPr>
          <a:xfrm>
            <a:off x="4846320" y="2542032"/>
            <a:ext cx="1389888" cy="310896"/>
          </a:xfrm>
          <a:prstGeom prst="rect">
            <a:avLst/>
          </a:prstGeom>
          <a:noFill/>
          <a:ln/>
        </p:spPr>
        <p:txBody>
          <a:bodyPr wrap="square" lIns="0" tIns="0" rIns="0" bIns="0" rtlCol="0" anchor="ctr"/>
          <a:lstStyle/>
          <a:p>
            <a:pPr marL="0" indent="0">
              <a:buNone/>
            </a:pPr>
            <a:r>
              <a:rPr lang="en-US" sz="950" b="1" dirty="0">
                <a:solidFill>
                  <a:srgbClr val="1B3A6B"/>
                </a:solidFill>
                <a:latin typeface="Trebuchet MS" pitchFamily="34" charset="0"/>
                <a:ea typeface="Trebuchet MS" pitchFamily="34" charset="-122"/>
                <a:cs typeface="Trebuchet MS" pitchFamily="34" charset="-120"/>
              </a:rPr>
              <a:t>Subject Company ARR</a:t>
            </a:r>
            <a:endParaRPr lang="en-US" sz="950" dirty="0"/>
          </a:p>
        </p:txBody>
      </p:sp>
      <p:sp>
        <p:nvSpPr>
          <p:cNvPr id="51" name="Text 49"/>
          <p:cNvSpPr/>
          <p:nvPr/>
        </p:nvSpPr>
        <p:spPr>
          <a:xfrm>
            <a:off x="6254496" y="2542032"/>
            <a:ext cx="2487168" cy="310896"/>
          </a:xfrm>
          <a:prstGeom prst="rect">
            <a:avLst/>
          </a:prstGeom>
          <a:noFill/>
          <a:ln/>
        </p:spPr>
        <p:txBody>
          <a:bodyPr wrap="square" lIns="0" tIns="0" rIns="0" bIns="0" rtlCol="0" anchor="ctr"/>
          <a:lstStyle/>
          <a:p>
            <a:pPr marL="0" indent="0">
              <a:buNone/>
            </a:pPr>
            <a:r>
              <a:rPr lang="en-US" sz="950" dirty="0">
                <a:solidFill>
                  <a:srgbClr val="1A2942"/>
                </a:solidFill>
                <a:latin typeface="Trebuchet MS" pitchFamily="34" charset="0"/>
                <a:ea typeface="Trebuchet MS" pitchFamily="34" charset="-122"/>
                <a:cs typeface="Trebuchet MS" pitchFamily="34" charset="-120"/>
              </a:rPr>
              <a:t>₹8 Cr</a:t>
            </a:r>
            <a:endParaRPr lang="en-US" sz="950" dirty="0"/>
          </a:p>
        </p:txBody>
      </p:sp>
      <p:sp>
        <p:nvSpPr>
          <p:cNvPr id="52" name="Shape 50"/>
          <p:cNvSpPr/>
          <p:nvPr/>
        </p:nvSpPr>
        <p:spPr>
          <a:xfrm>
            <a:off x="4791456" y="2871216"/>
            <a:ext cx="4023360" cy="310896"/>
          </a:xfrm>
          <a:prstGeom prst="rect">
            <a:avLst/>
          </a:prstGeom>
          <a:solidFill>
            <a:srgbClr val="EBF1F9"/>
          </a:solidFill>
          <a:ln w="12700">
            <a:solidFill>
              <a:srgbClr val="D9E3EF"/>
            </a:solidFill>
            <a:prstDash val="solid"/>
          </a:ln>
        </p:spPr>
        <p:txBody>
          <a:bodyPr/>
          <a:lstStyle/>
          <a:p>
            <a:endParaRPr lang="en-IN"/>
          </a:p>
        </p:txBody>
      </p:sp>
      <p:sp>
        <p:nvSpPr>
          <p:cNvPr id="53" name="Text 51"/>
          <p:cNvSpPr/>
          <p:nvPr/>
        </p:nvSpPr>
        <p:spPr>
          <a:xfrm>
            <a:off x="4846320" y="2871216"/>
            <a:ext cx="1389888" cy="310896"/>
          </a:xfrm>
          <a:prstGeom prst="rect">
            <a:avLst/>
          </a:prstGeom>
          <a:noFill/>
          <a:ln/>
        </p:spPr>
        <p:txBody>
          <a:bodyPr wrap="square" lIns="0" tIns="0" rIns="0" bIns="0" rtlCol="0" anchor="ctr"/>
          <a:lstStyle/>
          <a:p>
            <a:pPr marL="0" indent="0">
              <a:buNone/>
            </a:pPr>
            <a:r>
              <a:rPr lang="en-US" sz="950" b="1" dirty="0">
                <a:solidFill>
                  <a:srgbClr val="1B3A6B"/>
                </a:solidFill>
                <a:latin typeface="Trebuchet MS" pitchFamily="34" charset="0"/>
                <a:ea typeface="Trebuchet MS" pitchFamily="34" charset="-122"/>
                <a:cs typeface="Trebuchet MS" pitchFamily="34" charset="-120"/>
              </a:rPr>
              <a:t>Implied Enterprise Value</a:t>
            </a:r>
            <a:endParaRPr lang="en-US" sz="950" dirty="0"/>
          </a:p>
        </p:txBody>
      </p:sp>
      <p:sp>
        <p:nvSpPr>
          <p:cNvPr id="54" name="Text 52"/>
          <p:cNvSpPr/>
          <p:nvPr/>
        </p:nvSpPr>
        <p:spPr>
          <a:xfrm>
            <a:off x="6254496" y="2871216"/>
            <a:ext cx="2487168" cy="310896"/>
          </a:xfrm>
          <a:prstGeom prst="rect">
            <a:avLst/>
          </a:prstGeom>
          <a:noFill/>
          <a:ln/>
        </p:spPr>
        <p:txBody>
          <a:bodyPr wrap="square" lIns="0" tIns="0" rIns="0" bIns="0" rtlCol="0" anchor="ctr"/>
          <a:lstStyle/>
          <a:p>
            <a:pPr marL="0" indent="0">
              <a:buNone/>
            </a:pPr>
            <a:r>
              <a:rPr lang="en-US" sz="950" dirty="0">
                <a:solidFill>
                  <a:srgbClr val="1A2942"/>
                </a:solidFill>
                <a:latin typeface="Trebuchet MS" pitchFamily="34" charset="0"/>
                <a:ea typeface="Trebuchet MS" pitchFamily="34" charset="-122"/>
                <a:cs typeface="Trebuchet MS" pitchFamily="34" charset="-120"/>
              </a:rPr>
              <a:t>₹96 Cr</a:t>
            </a:r>
            <a:endParaRPr lang="en-US" sz="950" dirty="0"/>
          </a:p>
        </p:txBody>
      </p:sp>
      <p:sp>
        <p:nvSpPr>
          <p:cNvPr id="55" name="Shape 53"/>
          <p:cNvSpPr/>
          <p:nvPr/>
        </p:nvSpPr>
        <p:spPr>
          <a:xfrm>
            <a:off x="4791456" y="3200400"/>
            <a:ext cx="4023360" cy="310896"/>
          </a:xfrm>
          <a:prstGeom prst="rect">
            <a:avLst/>
          </a:prstGeom>
          <a:solidFill>
            <a:srgbClr val="FFFFFF"/>
          </a:solidFill>
          <a:ln w="12700">
            <a:solidFill>
              <a:srgbClr val="D9E3EF"/>
            </a:solidFill>
            <a:prstDash val="solid"/>
          </a:ln>
        </p:spPr>
        <p:txBody>
          <a:bodyPr/>
          <a:lstStyle/>
          <a:p>
            <a:endParaRPr lang="en-IN"/>
          </a:p>
        </p:txBody>
      </p:sp>
      <p:sp>
        <p:nvSpPr>
          <p:cNvPr id="56" name="Text 54"/>
          <p:cNvSpPr/>
          <p:nvPr/>
        </p:nvSpPr>
        <p:spPr>
          <a:xfrm>
            <a:off x="4846320" y="3200400"/>
            <a:ext cx="1389888" cy="310896"/>
          </a:xfrm>
          <a:prstGeom prst="rect">
            <a:avLst/>
          </a:prstGeom>
          <a:noFill/>
          <a:ln/>
        </p:spPr>
        <p:txBody>
          <a:bodyPr wrap="square" lIns="0" tIns="0" rIns="0" bIns="0" rtlCol="0" anchor="ctr"/>
          <a:lstStyle/>
          <a:p>
            <a:pPr marL="0" indent="0">
              <a:buNone/>
            </a:pPr>
            <a:r>
              <a:rPr lang="en-US" sz="950" b="1" dirty="0">
                <a:solidFill>
                  <a:srgbClr val="1B3A6B"/>
                </a:solidFill>
                <a:latin typeface="Trebuchet MS" pitchFamily="34" charset="0"/>
                <a:ea typeface="Trebuchet MS" pitchFamily="34" charset="-122"/>
                <a:cs typeface="Trebuchet MS" pitchFamily="34" charset="-120"/>
              </a:rPr>
              <a:t>Less: DLOM (15%)</a:t>
            </a:r>
            <a:endParaRPr lang="en-US" sz="950" dirty="0"/>
          </a:p>
        </p:txBody>
      </p:sp>
      <p:sp>
        <p:nvSpPr>
          <p:cNvPr id="57" name="Text 55"/>
          <p:cNvSpPr/>
          <p:nvPr/>
        </p:nvSpPr>
        <p:spPr>
          <a:xfrm>
            <a:off x="6254496" y="3200400"/>
            <a:ext cx="2487168" cy="310896"/>
          </a:xfrm>
          <a:prstGeom prst="rect">
            <a:avLst/>
          </a:prstGeom>
          <a:noFill/>
          <a:ln/>
        </p:spPr>
        <p:txBody>
          <a:bodyPr wrap="square" lIns="0" tIns="0" rIns="0" bIns="0" rtlCol="0" anchor="ctr"/>
          <a:lstStyle/>
          <a:p>
            <a:pPr marL="0" indent="0">
              <a:buNone/>
            </a:pPr>
            <a:r>
              <a:rPr lang="en-US" sz="950" dirty="0">
                <a:solidFill>
                  <a:srgbClr val="1A2942"/>
                </a:solidFill>
                <a:latin typeface="Trebuchet MS" pitchFamily="34" charset="0"/>
                <a:ea typeface="Trebuchet MS" pitchFamily="34" charset="-122"/>
                <a:cs typeface="Trebuchet MS" pitchFamily="34" charset="-120"/>
              </a:rPr>
              <a:t>₹14.4 Cr</a:t>
            </a:r>
            <a:endParaRPr lang="en-US" sz="950" dirty="0"/>
          </a:p>
        </p:txBody>
      </p:sp>
      <p:sp>
        <p:nvSpPr>
          <p:cNvPr id="58" name="Shape 56"/>
          <p:cNvSpPr/>
          <p:nvPr/>
        </p:nvSpPr>
        <p:spPr>
          <a:xfrm>
            <a:off x="4791456" y="3529584"/>
            <a:ext cx="4023360" cy="310896"/>
          </a:xfrm>
          <a:prstGeom prst="rect">
            <a:avLst/>
          </a:prstGeom>
          <a:solidFill>
            <a:srgbClr val="EBF1F9"/>
          </a:solidFill>
          <a:ln w="12700">
            <a:solidFill>
              <a:srgbClr val="D9E3EF"/>
            </a:solidFill>
            <a:prstDash val="solid"/>
          </a:ln>
        </p:spPr>
        <p:txBody>
          <a:bodyPr/>
          <a:lstStyle/>
          <a:p>
            <a:endParaRPr lang="en-IN"/>
          </a:p>
        </p:txBody>
      </p:sp>
      <p:sp>
        <p:nvSpPr>
          <p:cNvPr id="59" name="Text 57"/>
          <p:cNvSpPr/>
          <p:nvPr/>
        </p:nvSpPr>
        <p:spPr>
          <a:xfrm>
            <a:off x="4846320" y="3529584"/>
            <a:ext cx="1389888" cy="310896"/>
          </a:xfrm>
          <a:prstGeom prst="rect">
            <a:avLst/>
          </a:prstGeom>
          <a:noFill/>
          <a:ln/>
        </p:spPr>
        <p:txBody>
          <a:bodyPr wrap="square" lIns="0" tIns="0" rIns="0" bIns="0" rtlCol="0" anchor="ctr"/>
          <a:lstStyle/>
          <a:p>
            <a:pPr marL="0" indent="0">
              <a:buNone/>
            </a:pPr>
            <a:r>
              <a:rPr lang="en-US" sz="950" b="1" dirty="0">
                <a:solidFill>
                  <a:srgbClr val="1B3A6B"/>
                </a:solidFill>
                <a:latin typeface="Trebuchet MS" pitchFamily="34" charset="0"/>
                <a:ea typeface="Trebuchet MS" pitchFamily="34" charset="-122"/>
                <a:cs typeface="Trebuchet MS" pitchFamily="34" charset="-120"/>
              </a:rPr>
              <a:t>Equity FMV</a:t>
            </a:r>
            <a:endParaRPr lang="en-US" sz="950" dirty="0"/>
          </a:p>
        </p:txBody>
      </p:sp>
      <p:sp>
        <p:nvSpPr>
          <p:cNvPr id="60" name="Text 58"/>
          <p:cNvSpPr/>
          <p:nvPr/>
        </p:nvSpPr>
        <p:spPr>
          <a:xfrm>
            <a:off x="6254496" y="3529584"/>
            <a:ext cx="2487168" cy="310896"/>
          </a:xfrm>
          <a:prstGeom prst="rect">
            <a:avLst/>
          </a:prstGeom>
          <a:noFill/>
          <a:ln/>
        </p:spPr>
        <p:txBody>
          <a:bodyPr wrap="square" lIns="0" tIns="0" rIns="0" bIns="0" rtlCol="0" anchor="ctr"/>
          <a:lstStyle/>
          <a:p>
            <a:pPr marL="0" indent="0">
              <a:buNone/>
            </a:pPr>
            <a:r>
              <a:rPr lang="en-US" sz="950" dirty="0">
                <a:solidFill>
                  <a:srgbClr val="1A2942"/>
                </a:solidFill>
                <a:latin typeface="Trebuchet MS" pitchFamily="34" charset="0"/>
                <a:ea typeface="Trebuchet MS" pitchFamily="34" charset="-122"/>
                <a:cs typeface="Trebuchet MS" pitchFamily="34" charset="-120"/>
              </a:rPr>
              <a:t>₹81.6 Cr  (₹816/share for 10L shares)</a:t>
            </a:r>
            <a:endParaRPr lang="en-US" sz="950" dirty="0"/>
          </a:p>
        </p:txBody>
      </p:sp>
      <p:sp>
        <p:nvSpPr>
          <p:cNvPr id="61" name="Shape 59"/>
          <p:cNvSpPr/>
          <p:nvPr/>
        </p:nvSpPr>
        <p:spPr>
          <a:xfrm>
            <a:off x="4791456" y="3858768"/>
            <a:ext cx="4023360" cy="310896"/>
          </a:xfrm>
          <a:prstGeom prst="rect">
            <a:avLst/>
          </a:prstGeom>
          <a:solidFill>
            <a:srgbClr val="FFFFFF"/>
          </a:solidFill>
          <a:ln w="12700">
            <a:solidFill>
              <a:srgbClr val="D9E3EF"/>
            </a:solidFill>
            <a:prstDash val="solid"/>
          </a:ln>
        </p:spPr>
        <p:txBody>
          <a:bodyPr/>
          <a:lstStyle/>
          <a:p>
            <a:endParaRPr lang="en-IN"/>
          </a:p>
        </p:txBody>
      </p:sp>
      <p:sp>
        <p:nvSpPr>
          <p:cNvPr id="62" name="Text 60"/>
          <p:cNvSpPr/>
          <p:nvPr/>
        </p:nvSpPr>
        <p:spPr>
          <a:xfrm>
            <a:off x="4846320" y="3858768"/>
            <a:ext cx="1389888" cy="310896"/>
          </a:xfrm>
          <a:prstGeom prst="rect">
            <a:avLst/>
          </a:prstGeom>
          <a:noFill/>
          <a:ln/>
        </p:spPr>
        <p:txBody>
          <a:bodyPr wrap="square" lIns="0" tIns="0" rIns="0" bIns="0" rtlCol="0" anchor="ctr"/>
          <a:lstStyle/>
          <a:p>
            <a:pPr marL="0" indent="0">
              <a:buNone/>
            </a:pPr>
            <a:r>
              <a:rPr lang="en-US" sz="950" b="1" dirty="0">
                <a:solidFill>
                  <a:srgbClr val="1B3A6B"/>
                </a:solidFill>
                <a:latin typeface="Trebuchet MS" pitchFamily="34" charset="0"/>
                <a:ea typeface="Trebuchet MS" pitchFamily="34" charset="-122"/>
                <a:cs typeface="Trebuchet MS" pitchFamily="34" charset="-120"/>
              </a:rPr>
              <a:t>Consideration Price</a:t>
            </a:r>
            <a:endParaRPr lang="en-US" sz="950" dirty="0"/>
          </a:p>
        </p:txBody>
      </p:sp>
      <p:sp>
        <p:nvSpPr>
          <p:cNvPr id="63" name="Text 61"/>
          <p:cNvSpPr/>
          <p:nvPr/>
        </p:nvSpPr>
        <p:spPr>
          <a:xfrm>
            <a:off x="6254496" y="3858768"/>
            <a:ext cx="2487168" cy="310896"/>
          </a:xfrm>
          <a:prstGeom prst="rect">
            <a:avLst/>
          </a:prstGeom>
          <a:noFill/>
          <a:ln/>
        </p:spPr>
        <p:txBody>
          <a:bodyPr wrap="square" lIns="0" tIns="0" rIns="0" bIns="0" rtlCol="0" anchor="ctr"/>
          <a:lstStyle/>
          <a:p>
            <a:pPr marL="0" indent="0">
              <a:buNone/>
            </a:pPr>
            <a:r>
              <a:rPr lang="en-US" sz="950" dirty="0">
                <a:solidFill>
                  <a:srgbClr val="1A2942"/>
                </a:solidFill>
                <a:latin typeface="Trebuchet MS" pitchFamily="34" charset="0"/>
                <a:ea typeface="Trebuchet MS" pitchFamily="34" charset="-122"/>
                <a:cs typeface="Trebuchet MS" pitchFamily="34" charset="-120"/>
              </a:rPr>
              <a:t>₹200/share = ₹20 Cr for 1L new shares</a:t>
            </a:r>
            <a:endParaRPr lang="en-US" sz="950" dirty="0"/>
          </a:p>
        </p:txBody>
      </p:sp>
      <p:sp>
        <p:nvSpPr>
          <p:cNvPr id="64" name="Shape 62"/>
          <p:cNvSpPr/>
          <p:nvPr/>
        </p:nvSpPr>
        <p:spPr>
          <a:xfrm>
            <a:off x="4791456" y="4187952"/>
            <a:ext cx="4023360" cy="310896"/>
          </a:xfrm>
          <a:prstGeom prst="rect">
            <a:avLst/>
          </a:prstGeom>
          <a:solidFill>
            <a:srgbClr val="EBF1F9"/>
          </a:solidFill>
          <a:ln w="12700">
            <a:solidFill>
              <a:srgbClr val="D9E3EF"/>
            </a:solidFill>
            <a:prstDash val="solid"/>
          </a:ln>
        </p:spPr>
        <p:txBody>
          <a:bodyPr/>
          <a:lstStyle/>
          <a:p>
            <a:endParaRPr lang="en-IN"/>
          </a:p>
        </p:txBody>
      </p:sp>
      <p:sp>
        <p:nvSpPr>
          <p:cNvPr id="65" name="Text 63"/>
          <p:cNvSpPr/>
          <p:nvPr/>
        </p:nvSpPr>
        <p:spPr>
          <a:xfrm>
            <a:off x="4846320" y="4187952"/>
            <a:ext cx="1389888" cy="310896"/>
          </a:xfrm>
          <a:prstGeom prst="rect">
            <a:avLst/>
          </a:prstGeom>
          <a:noFill/>
          <a:ln/>
        </p:spPr>
        <p:txBody>
          <a:bodyPr wrap="square" lIns="0" tIns="0" rIns="0" bIns="0" rtlCol="0" anchor="ctr"/>
          <a:lstStyle/>
          <a:p>
            <a:pPr marL="0" indent="0">
              <a:buNone/>
            </a:pPr>
            <a:r>
              <a:rPr lang="en-US" sz="950" b="1" dirty="0">
                <a:solidFill>
                  <a:srgbClr val="1B3A6B"/>
                </a:solidFill>
                <a:latin typeface="Trebuchet MS" pitchFamily="34" charset="0"/>
                <a:ea typeface="Trebuchet MS" pitchFamily="34" charset="-122"/>
                <a:cs typeface="Trebuchet MS" pitchFamily="34" charset="-120"/>
              </a:rPr>
              <a:t>Within Safe Harbour?</a:t>
            </a:r>
            <a:endParaRPr lang="en-US" sz="950" dirty="0"/>
          </a:p>
        </p:txBody>
      </p:sp>
      <p:sp>
        <p:nvSpPr>
          <p:cNvPr id="66" name="Text 64"/>
          <p:cNvSpPr/>
          <p:nvPr/>
        </p:nvSpPr>
        <p:spPr>
          <a:xfrm>
            <a:off x="6254496" y="4187952"/>
            <a:ext cx="2487168" cy="310896"/>
          </a:xfrm>
          <a:prstGeom prst="rect">
            <a:avLst/>
          </a:prstGeom>
          <a:noFill/>
          <a:ln/>
        </p:spPr>
        <p:txBody>
          <a:bodyPr wrap="square" lIns="0" tIns="0" rIns="0" bIns="0" rtlCol="0" anchor="ctr"/>
          <a:lstStyle/>
          <a:p>
            <a:pPr marL="0" indent="0">
              <a:buNone/>
            </a:pPr>
            <a:r>
              <a:rPr lang="en-US" sz="950" dirty="0">
                <a:solidFill>
                  <a:srgbClr val="1A2942"/>
                </a:solidFill>
                <a:latin typeface="Trebuchet MS" pitchFamily="34" charset="0"/>
                <a:ea typeface="Trebuchet MS" pitchFamily="34" charset="-122"/>
                <a:cs typeface="Trebuchet MS" pitchFamily="34" charset="-120"/>
              </a:rPr>
              <a:t>YES — ₹200 within ±10% of ₹816 → No Tax</a:t>
            </a:r>
            <a:endParaRPr lang="en-US" sz="950" dirty="0"/>
          </a:p>
        </p:txBody>
      </p:sp>
      <p:sp>
        <p:nvSpPr>
          <p:cNvPr id="67" name="Shape 65"/>
          <p:cNvSpPr/>
          <p:nvPr/>
        </p:nvSpPr>
        <p:spPr>
          <a:xfrm>
            <a:off x="4791456" y="4517136"/>
            <a:ext cx="4023360" cy="420624"/>
          </a:xfrm>
          <a:prstGeom prst="rect">
            <a:avLst/>
          </a:prstGeom>
          <a:solidFill>
            <a:srgbClr val="E6F7F5"/>
          </a:solidFill>
          <a:ln w="12700">
            <a:solidFill>
              <a:srgbClr val="2C9B8B"/>
            </a:solidFill>
            <a:prstDash val="solid"/>
          </a:ln>
        </p:spPr>
        <p:txBody>
          <a:bodyPr/>
          <a:lstStyle/>
          <a:p>
            <a:endParaRPr lang="en-IN"/>
          </a:p>
        </p:txBody>
      </p:sp>
      <p:sp>
        <p:nvSpPr>
          <p:cNvPr id="68" name="Text 66"/>
          <p:cNvSpPr/>
          <p:nvPr/>
        </p:nvSpPr>
        <p:spPr>
          <a:xfrm>
            <a:off x="4882896" y="4517136"/>
            <a:ext cx="3840480" cy="420624"/>
          </a:xfrm>
          <a:prstGeom prst="rect">
            <a:avLst/>
          </a:prstGeom>
          <a:noFill/>
          <a:ln/>
        </p:spPr>
        <p:txBody>
          <a:bodyPr wrap="square" lIns="0" tIns="0" rIns="0" bIns="0" rtlCol="0" anchor="ctr"/>
          <a:lstStyle/>
          <a:p>
            <a:pPr marL="0" indent="0">
              <a:buNone/>
            </a:pPr>
            <a:r>
              <a:rPr lang="en-US" sz="1000" b="1" dirty="0">
                <a:solidFill>
                  <a:srgbClr val="2C9B8B"/>
                </a:solidFill>
                <a:latin typeface="Trebuchet MS" pitchFamily="34" charset="0"/>
                <a:ea typeface="Trebuchet MS" pitchFamily="34" charset="-122"/>
                <a:cs typeface="Trebuchet MS" pitchFamily="34" charset="-120"/>
              </a:rPr>
              <a:t>Outcome: NIL Angel Tax. Deal closes smoothly. FMV well-supported by CCM.</a:t>
            </a:r>
            <a:endParaRPr lang="en-US" sz="1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155448"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What is Income Tax Law?</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3</a:t>
            </a:r>
            <a:endParaRPr lang="en-US" sz="900" dirty="0"/>
          </a:p>
        </p:txBody>
      </p:sp>
      <p:sp>
        <p:nvSpPr>
          <p:cNvPr id="9" name="Shape 7"/>
          <p:cNvSpPr/>
          <p:nvPr/>
        </p:nvSpPr>
        <p:spPr>
          <a:xfrm>
            <a:off x="256032" y="786384"/>
            <a:ext cx="8631936" cy="676656"/>
          </a:xfrm>
          <a:prstGeom prst="rect">
            <a:avLst/>
          </a:prstGeom>
          <a:solidFill>
            <a:srgbClr val="1B3A6B"/>
          </a:solidFill>
          <a:ln w="12700">
            <a:solidFill>
              <a:srgbClr val="1B3A6B"/>
            </a:solidFill>
            <a:prstDash val="solid"/>
          </a:ln>
        </p:spPr>
        <p:txBody>
          <a:bodyPr/>
          <a:lstStyle/>
          <a:p>
            <a:endParaRPr lang="en-IN"/>
          </a:p>
        </p:txBody>
      </p:sp>
      <p:sp>
        <p:nvSpPr>
          <p:cNvPr id="10" name="Text 8"/>
          <p:cNvSpPr/>
          <p:nvPr/>
        </p:nvSpPr>
        <p:spPr>
          <a:xfrm>
            <a:off x="420624" y="786384"/>
            <a:ext cx="8284464" cy="676656"/>
          </a:xfrm>
          <a:prstGeom prst="rect">
            <a:avLst/>
          </a:prstGeom>
          <a:noFill/>
          <a:ln/>
        </p:spPr>
        <p:txBody>
          <a:bodyPr wrap="square" lIns="0" tIns="0" rIns="0" bIns="0" rtlCol="0" anchor="ctr"/>
          <a:lstStyle/>
          <a:p>
            <a:pPr marL="0" indent="0">
              <a:buNone/>
            </a:pPr>
            <a:r>
              <a:rPr lang="en-US" sz="1150" i="1" dirty="0">
                <a:solidFill>
                  <a:srgbClr val="FFFFFF"/>
                </a:solidFill>
                <a:latin typeface="Trebuchet MS" pitchFamily="34" charset="0"/>
                <a:ea typeface="Trebuchet MS" pitchFamily="34" charset="-122"/>
                <a:cs typeface="Trebuchet MS" pitchFamily="34" charset="-120"/>
              </a:rPr>
              <a:t>Income Tax Law is a statute enacted by Parliament imposing, assessing, levying and collecting tax on income earned by persons in India — based on the principle of ability to pay.</a:t>
            </a:r>
            <a:endParaRPr lang="en-US" sz="1150" dirty="0"/>
          </a:p>
        </p:txBody>
      </p:sp>
      <p:sp>
        <p:nvSpPr>
          <p:cNvPr id="11" name="Shape 9"/>
          <p:cNvSpPr/>
          <p:nvPr/>
        </p:nvSpPr>
        <p:spPr>
          <a:xfrm>
            <a:off x="256032" y="1591056"/>
            <a:ext cx="2798064" cy="310896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2" name="Shape 10"/>
          <p:cNvSpPr/>
          <p:nvPr/>
        </p:nvSpPr>
        <p:spPr>
          <a:xfrm>
            <a:off x="256032" y="1591056"/>
            <a:ext cx="2798064" cy="548640"/>
          </a:xfrm>
          <a:prstGeom prst="rect">
            <a:avLst/>
          </a:prstGeom>
          <a:solidFill>
            <a:srgbClr val="2B6CB0"/>
          </a:solidFill>
          <a:ln w="12700">
            <a:solidFill>
              <a:srgbClr val="2B6CB0"/>
            </a:solidFill>
            <a:prstDash val="solid"/>
          </a:ln>
        </p:spPr>
        <p:txBody>
          <a:bodyPr/>
          <a:lstStyle/>
          <a:p>
            <a:endParaRPr lang="en-IN"/>
          </a:p>
        </p:txBody>
      </p:sp>
      <p:pic>
        <p:nvPicPr>
          <p:cNvPr id="13" name="Image 0" descr="preencoded.png"/>
          <p:cNvPicPr>
            <a:picLocks noChangeAspect="1"/>
          </p:cNvPicPr>
          <p:nvPr/>
        </p:nvPicPr>
        <p:blipFill>
          <a:blip r:embed="rId3"/>
          <a:stretch>
            <a:fillRect/>
          </a:stretch>
        </p:blipFill>
        <p:spPr>
          <a:xfrm>
            <a:off x="347472" y="1682496"/>
            <a:ext cx="329184" cy="329184"/>
          </a:xfrm>
          <a:prstGeom prst="rect">
            <a:avLst/>
          </a:prstGeom>
        </p:spPr>
      </p:pic>
      <p:sp>
        <p:nvSpPr>
          <p:cNvPr id="14" name="Text 11"/>
          <p:cNvSpPr/>
          <p:nvPr/>
        </p:nvSpPr>
        <p:spPr>
          <a:xfrm>
            <a:off x="731520" y="1591056"/>
            <a:ext cx="2249424" cy="548640"/>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Definition &amp; Scope</a:t>
            </a:r>
            <a:endParaRPr lang="en-US" sz="1200" dirty="0"/>
          </a:p>
        </p:txBody>
      </p:sp>
      <p:sp>
        <p:nvSpPr>
          <p:cNvPr id="15" name="Text 12"/>
          <p:cNvSpPr/>
          <p:nvPr/>
        </p:nvSpPr>
        <p:spPr>
          <a:xfrm>
            <a:off x="365760" y="2212848"/>
            <a:ext cx="2596896" cy="2395728"/>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Tax on 'income' of assessees as defined under the Act</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Applies to residents, non-residents &amp; foreign companies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5 Heads: Salary · PGBP · House Property · Capital Gains · Other Sources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Administered by CBDT under Ministry of Finance</a:t>
            </a:r>
            <a:endParaRPr lang="en-US" sz="1000" dirty="0"/>
          </a:p>
        </p:txBody>
      </p:sp>
      <p:sp>
        <p:nvSpPr>
          <p:cNvPr id="16" name="Shape 13"/>
          <p:cNvSpPr/>
          <p:nvPr/>
        </p:nvSpPr>
        <p:spPr>
          <a:xfrm>
            <a:off x="3127248" y="1591056"/>
            <a:ext cx="2798064" cy="310896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7" name="Shape 14"/>
          <p:cNvSpPr/>
          <p:nvPr/>
        </p:nvSpPr>
        <p:spPr>
          <a:xfrm>
            <a:off x="3127248" y="1591056"/>
            <a:ext cx="2798064" cy="548640"/>
          </a:xfrm>
          <a:prstGeom prst="rect">
            <a:avLst/>
          </a:prstGeom>
          <a:solidFill>
            <a:srgbClr val="2C9B8B"/>
          </a:solidFill>
          <a:ln w="12700">
            <a:solidFill>
              <a:srgbClr val="2C9B8B"/>
            </a:solidFill>
            <a:prstDash val="solid"/>
          </a:ln>
        </p:spPr>
        <p:txBody>
          <a:bodyPr/>
          <a:lstStyle/>
          <a:p>
            <a:endParaRPr lang="en-IN"/>
          </a:p>
        </p:txBody>
      </p:sp>
      <p:pic>
        <p:nvPicPr>
          <p:cNvPr id="18" name="Image 1" descr="preencoded.png"/>
          <p:cNvPicPr>
            <a:picLocks noChangeAspect="1"/>
          </p:cNvPicPr>
          <p:nvPr/>
        </p:nvPicPr>
        <p:blipFill>
          <a:blip r:embed="rId4"/>
          <a:stretch>
            <a:fillRect/>
          </a:stretch>
        </p:blipFill>
        <p:spPr>
          <a:xfrm>
            <a:off x="3218688" y="1682496"/>
            <a:ext cx="329184" cy="329184"/>
          </a:xfrm>
          <a:prstGeom prst="rect">
            <a:avLst/>
          </a:prstGeom>
        </p:spPr>
      </p:pic>
      <p:sp>
        <p:nvSpPr>
          <p:cNvPr id="19" name="Text 15"/>
          <p:cNvSpPr/>
          <p:nvPr/>
        </p:nvSpPr>
        <p:spPr>
          <a:xfrm>
            <a:off x="3602736" y="1591056"/>
            <a:ext cx="2249424" cy="548640"/>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Governing Framework</a:t>
            </a:r>
            <a:endParaRPr lang="en-US" sz="1200" dirty="0"/>
          </a:p>
        </p:txBody>
      </p:sp>
      <p:sp>
        <p:nvSpPr>
          <p:cNvPr id="20" name="Text 16"/>
          <p:cNvSpPr/>
          <p:nvPr/>
        </p:nvSpPr>
        <p:spPr>
          <a:xfrm>
            <a:off x="3236976" y="2212848"/>
            <a:ext cx="2596896" cy="2395728"/>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Income Tax Act, 1961 → superseded by IT Act, 2025</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Income Tax Rules, 1962 → now IT Rules, 2026</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CBDT Circulars, Notifications, Press Releases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Decisions of ITAT, High Courts, Supreme Court of India</a:t>
            </a:r>
            <a:endParaRPr lang="en-US" sz="1000" dirty="0"/>
          </a:p>
        </p:txBody>
      </p:sp>
      <p:sp>
        <p:nvSpPr>
          <p:cNvPr id="21" name="Shape 17"/>
          <p:cNvSpPr/>
          <p:nvPr/>
        </p:nvSpPr>
        <p:spPr>
          <a:xfrm>
            <a:off x="5998464" y="1591056"/>
            <a:ext cx="2798064" cy="310896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2" name="Shape 18"/>
          <p:cNvSpPr/>
          <p:nvPr/>
        </p:nvSpPr>
        <p:spPr>
          <a:xfrm>
            <a:off x="5998464" y="1591056"/>
            <a:ext cx="2798064" cy="548640"/>
          </a:xfrm>
          <a:prstGeom prst="rect">
            <a:avLst/>
          </a:prstGeom>
          <a:solidFill>
            <a:srgbClr val="1B3A6B"/>
          </a:solidFill>
          <a:ln w="12700">
            <a:solidFill>
              <a:srgbClr val="1B3A6B"/>
            </a:solidFill>
            <a:prstDash val="solid"/>
          </a:ln>
        </p:spPr>
        <p:txBody>
          <a:bodyPr/>
          <a:lstStyle/>
          <a:p>
            <a:endParaRPr lang="en-IN"/>
          </a:p>
        </p:txBody>
      </p:sp>
      <p:pic>
        <p:nvPicPr>
          <p:cNvPr id="23" name="Image 2" descr="preencoded.png"/>
          <p:cNvPicPr>
            <a:picLocks noChangeAspect="1"/>
          </p:cNvPicPr>
          <p:nvPr/>
        </p:nvPicPr>
        <p:blipFill>
          <a:blip r:embed="rId5"/>
          <a:stretch>
            <a:fillRect/>
          </a:stretch>
        </p:blipFill>
        <p:spPr>
          <a:xfrm>
            <a:off x="6089904" y="1682496"/>
            <a:ext cx="329184" cy="329184"/>
          </a:xfrm>
          <a:prstGeom prst="rect">
            <a:avLst/>
          </a:prstGeom>
        </p:spPr>
      </p:pic>
      <p:sp>
        <p:nvSpPr>
          <p:cNvPr id="24" name="Text 19"/>
          <p:cNvSpPr/>
          <p:nvPr/>
        </p:nvSpPr>
        <p:spPr>
          <a:xfrm>
            <a:off x="6473952" y="1591056"/>
            <a:ext cx="2249424" cy="548640"/>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Valuation's Role in Tax</a:t>
            </a:r>
            <a:endParaRPr lang="en-US" sz="1200" dirty="0"/>
          </a:p>
        </p:txBody>
      </p:sp>
      <p:sp>
        <p:nvSpPr>
          <p:cNvPr id="25" name="Text 20"/>
          <p:cNvSpPr/>
          <p:nvPr/>
        </p:nvSpPr>
        <p:spPr>
          <a:xfrm>
            <a:off x="6108192" y="2212848"/>
            <a:ext cx="2596896" cy="2395728"/>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Prevents under/over-valuation in related-party dealings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Angel Tax: excess share premium taxed as income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FMV benchmarking for shares, assets &amp; securities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Anti-avoidance: GAAR, POEM, Transfer Pricing arm's length</a:t>
            </a:r>
            <a:endParaRPr lang="en-US" sz="1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24">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Case Study 2 — Foreign Investor Funding</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6  |  Practical Case Studies</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24</a:t>
            </a:r>
            <a:endParaRPr lang="en-US" sz="900" dirty="0"/>
          </a:p>
        </p:txBody>
      </p:sp>
      <p:sp>
        <p:nvSpPr>
          <p:cNvPr id="9" name="Shape 7"/>
          <p:cNvSpPr/>
          <p:nvPr/>
        </p:nvSpPr>
        <p:spPr>
          <a:xfrm>
            <a:off x="256032" y="786384"/>
            <a:ext cx="8631936" cy="512064"/>
          </a:xfrm>
          <a:prstGeom prst="rect">
            <a:avLst/>
          </a:prstGeom>
          <a:solidFill>
            <a:srgbClr val="1B3A6B"/>
          </a:solidFill>
          <a:ln w="12700">
            <a:solidFill>
              <a:srgbClr val="1B3A6B"/>
            </a:solidFill>
            <a:prstDash val="solid"/>
          </a:ln>
        </p:spPr>
        <p:txBody>
          <a:bodyPr/>
          <a:lstStyle/>
          <a:p>
            <a:endParaRPr lang="en-IN"/>
          </a:p>
        </p:txBody>
      </p:sp>
      <p:sp>
        <p:nvSpPr>
          <p:cNvPr id="10" name="Text 8"/>
          <p:cNvSpPr/>
          <p:nvPr/>
        </p:nvSpPr>
        <p:spPr>
          <a:xfrm>
            <a:off x="420624" y="786384"/>
            <a:ext cx="8284464" cy="512064"/>
          </a:xfrm>
          <a:prstGeom prst="rect">
            <a:avLst/>
          </a:prstGeom>
          <a:noFill/>
          <a:ln/>
        </p:spPr>
        <p:txBody>
          <a:bodyPr wrap="square" lIns="0" tIns="0" rIns="0" bIns="0" rtlCol="0" anchor="ctr"/>
          <a:lstStyle/>
          <a:p>
            <a:pPr marL="0" indent="0">
              <a:buNone/>
            </a:pPr>
            <a:r>
              <a:rPr lang="en-US" sz="1050" i="1" dirty="0">
                <a:solidFill>
                  <a:srgbClr val="FFFFFF"/>
                </a:solidFill>
                <a:latin typeface="Trebuchet MS" pitchFamily="34" charset="0"/>
                <a:ea typeface="Trebuchet MS" pitchFamily="34" charset="-122"/>
                <a:cs typeface="Trebuchet MS" pitchFamily="34" charset="-120"/>
              </a:rPr>
              <a:t>HealthAI Pvt. Ltd. — Health-tech startup | US-based VC fund (notified NR investor) invests USD 5 Mn | Uses OPM for cap table with CCPS + equity</a:t>
            </a:r>
            <a:endParaRPr lang="en-US" sz="1050" dirty="0"/>
          </a:p>
        </p:txBody>
      </p:sp>
      <p:sp>
        <p:nvSpPr>
          <p:cNvPr id="11" name="Shape 9"/>
          <p:cNvSpPr/>
          <p:nvPr/>
        </p:nvSpPr>
        <p:spPr>
          <a:xfrm>
            <a:off x="256032" y="1389888"/>
            <a:ext cx="4169664" cy="149961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2" name="Shape 10"/>
          <p:cNvSpPr/>
          <p:nvPr/>
        </p:nvSpPr>
        <p:spPr>
          <a:xfrm>
            <a:off x="256032" y="1389888"/>
            <a:ext cx="50292" cy="1499616"/>
          </a:xfrm>
          <a:prstGeom prst="rect">
            <a:avLst/>
          </a:prstGeom>
          <a:solidFill>
            <a:srgbClr val="2B6CB0"/>
          </a:solidFill>
          <a:ln w="12700">
            <a:solidFill>
              <a:srgbClr val="2B6CB0"/>
            </a:solidFill>
            <a:prstDash val="solid"/>
          </a:ln>
        </p:spPr>
        <p:txBody>
          <a:bodyPr/>
          <a:lstStyle/>
          <a:p>
            <a:endParaRPr lang="en-IN"/>
          </a:p>
        </p:txBody>
      </p:sp>
      <p:sp>
        <p:nvSpPr>
          <p:cNvPr id="13" name="Text 11"/>
          <p:cNvSpPr/>
          <p:nvPr/>
        </p:nvSpPr>
        <p:spPr>
          <a:xfrm>
            <a:off x="384048" y="1444752"/>
            <a:ext cx="3968496" cy="256032"/>
          </a:xfrm>
          <a:prstGeom prst="rect">
            <a:avLst/>
          </a:prstGeom>
          <a:noFill/>
          <a:ln/>
        </p:spPr>
        <p:txBody>
          <a:bodyPr wrap="square" lIns="0" tIns="0" rIns="0" bIns="0" rtlCol="0" anchor="ctr"/>
          <a:lstStyle/>
          <a:p>
            <a:pPr marL="0" indent="0">
              <a:buNone/>
            </a:pPr>
            <a:r>
              <a:rPr lang="en-US" sz="1150" b="1" dirty="0">
                <a:solidFill>
                  <a:srgbClr val="2B6CB0"/>
                </a:solidFill>
                <a:latin typeface="Trebuchet MS" pitchFamily="34" charset="0"/>
                <a:ea typeface="Trebuchet MS" pitchFamily="34" charset="-122"/>
                <a:cs typeface="Trebuchet MS" pitchFamily="34" charset="-120"/>
              </a:rPr>
              <a:t>Transaction Structure</a:t>
            </a:r>
            <a:endParaRPr lang="en-US" sz="1150" dirty="0"/>
          </a:p>
        </p:txBody>
      </p:sp>
      <p:sp>
        <p:nvSpPr>
          <p:cNvPr id="14" name="Text 12"/>
          <p:cNvSpPr/>
          <p:nvPr/>
        </p:nvSpPr>
        <p:spPr>
          <a:xfrm>
            <a:off x="384048" y="1737360"/>
            <a:ext cx="3968496" cy="1078992"/>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Capital structure: 80L equity shares + 20L CCPS (1.5x non-participating)</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US VC (Category I FPI — notified investor) investing USD 5 Mn</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Gets CCPS with 1.5x liquidation preference + anti-dilution</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Implied pre-money valuation: ₹250 Cr</a:t>
            </a:r>
            <a:endParaRPr lang="en-US" sz="1000" dirty="0"/>
          </a:p>
        </p:txBody>
      </p:sp>
      <p:sp>
        <p:nvSpPr>
          <p:cNvPr id="15" name="Shape 13"/>
          <p:cNvSpPr/>
          <p:nvPr/>
        </p:nvSpPr>
        <p:spPr>
          <a:xfrm>
            <a:off x="4718304" y="1389888"/>
            <a:ext cx="4169664" cy="149961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6" name="Shape 14"/>
          <p:cNvSpPr/>
          <p:nvPr/>
        </p:nvSpPr>
        <p:spPr>
          <a:xfrm>
            <a:off x="4718304" y="1389888"/>
            <a:ext cx="50292" cy="1499616"/>
          </a:xfrm>
          <a:prstGeom prst="rect">
            <a:avLst/>
          </a:prstGeom>
          <a:solidFill>
            <a:srgbClr val="2C9B8B"/>
          </a:solidFill>
          <a:ln w="12700">
            <a:solidFill>
              <a:srgbClr val="2C9B8B"/>
            </a:solidFill>
            <a:prstDash val="solid"/>
          </a:ln>
        </p:spPr>
        <p:txBody>
          <a:bodyPr/>
          <a:lstStyle/>
          <a:p>
            <a:endParaRPr lang="en-IN"/>
          </a:p>
        </p:txBody>
      </p:sp>
      <p:sp>
        <p:nvSpPr>
          <p:cNvPr id="17" name="Text 15"/>
          <p:cNvSpPr/>
          <p:nvPr/>
        </p:nvSpPr>
        <p:spPr>
          <a:xfrm>
            <a:off x="4846320" y="1444752"/>
            <a:ext cx="3968496" cy="256032"/>
          </a:xfrm>
          <a:prstGeom prst="rect">
            <a:avLst/>
          </a:prstGeom>
          <a:noFill/>
          <a:ln/>
        </p:spPr>
        <p:txBody>
          <a:bodyPr wrap="square" lIns="0" tIns="0" rIns="0" bIns="0" rtlCol="0" anchor="ctr"/>
          <a:lstStyle/>
          <a:p>
            <a:pPr marL="0" indent="0">
              <a:buNone/>
            </a:pPr>
            <a:r>
              <a:rPr lang="en-US" sz="1150" b="1" dirty="0">
                <a:solidFill>
                  <a:srgbClr val="2C9B8B"/>
                </a:solidFill>
                <a:latin typeface="Trebuchet MS" pitchFamily="34" charset="0"/>
                <a:ea typeface="Trebuchet MS" pitchFamily="34" charset="-122"/>
                <a:cs typeface="Trebuchet MS" pitchFamily="34" charset="-120"/>
              </a:rPr>
              <a:t>OPM Inputs (Merchant Banker)</a:t>
            </a:r>
            <a:endParaRPr lang="en-US" sz="1150" dirty="0"/>
          </a:p>
        </p:txBody>
      </p:sp>
      <p:sp>
        <p:nvSpPr>
          <p:cNvPr id="18" name="Text 16"/>
          <p:cNvSpPr/>
          <p:nvPr/>
        </p:nvSpPr>
        <p:spPr>
          <a:xfrm>
            <a:off x="4846320" y="1737360"/>
            <a:ext cx="3968496" cy="1078992"/>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Total Equity Value: ₹250 Cr (pre-money)</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Liquidation Preference (Strike): 1.5x on ₹40 Cr = ₹60 Cr</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Volatility: 45% (EdTech/HealthTech peer data)</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Time to liquidity: 4 years | Risk-free rate: 7.2%</a:t>
            </a:r>
            <a:endParaRPr lang="en-US" sz="1000" dirty="0"/>
          </a:p>
        </p:txBody>
      </p:sp>
      <p:sp>
        <p:nvSpPr>
          <p:cNvPr id="19" name="Shape 17"/>
          <p:cNvSpPr/>
          <p:nvPr/>
        </p:nvSpPr>
        <p:spPr>
          <a:xfrm>
            <a:off x="256032" y="2980944"/>
            <a:ext cx="4169664" cy="173736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0" name="Shape 18"/>
          <p:cNvSpPr/>
          <p:nvPr/>
        </p:nvSpPr>
        <p:spPr>
          <a:xfrm>
            <a:off x="256032" y="2980944"/>
            <a:ext cx="50292" cy="1737360"/>
          </a:xfrm>
          <a:prstGeom prst="rect">
            <a:avLst/>
          </a:prstGeom>
          <a:solidFill>
            <a:srgbClr val="1B3A6B"/>
          </a:solidFill>
          <a:ln w="12700">
            <a:solidFill>
              <a:srgbClr val="1B3A6B"/>
            </a:solidFill>
            <a:prstDash val="solid"/>
          </a:ln>
        </p:spPr>
        <p:txBody>
          <a:bodyPr/>
          <a:lstStyle/>
          <a:p>
            <a:endParaRPr lang="en-IN"/>
          </a:p>
        </p:txBody>
      </p:sp>
      <p:sp>
        <p:nvSpPr>
          <p:cNvPr id="21" name="Text 19"/>
          <p:cNvSpPr/>
          <p:nvPr/>
        </p:nvSpPr>
        <p:spPr>
          <a:xfrm>
            <a:off x="384048" y="3035808"/>
            <a:ext cx="3968496" cy="256032"/>
          </a:xfrm>
          <a:prstGeom prst="rect">
            <a:avLst/>
          </a:prstGeom>
          <a:noFill/>
          <a:ln/>
        </p:spPr>
        <p:txBody>
          <a:bodyPr wrap="square" lIns="0" tIns="0" rIns="0" bIns="0" rtlCol="0" anchor="ctr"/>
          <a:lstStyle/>
          <a:p>
            <a:pPr marL="0" indent="0">
              <a:buNone/>
            </a:pPr>
            <a:r>
              <a:rPr lang="en-US" sz="1150" b="1" dirty="0">
                <a:solidFill>
                  <a:srgbClr val="1B3A6B"/>
                </a:solidFill>
                <a:latin typeface="Trebuchet MS" pitchFamily="34" charset="0"/>
                <a:ea typeface="Trebuchet MS" pitchFamily="34" charset="-122"/>
                <a:cs typeface="Trebuchet MS" pitchFamily="34" charset="-120"/>
              </a:rPr>
              <a:t>OPM Output &amp; Tax Position</a:t>
            </a:r>
            <a:endParaRPr lang="en-US" sz="1150" dirty="0"/>
          </a:p>
        </p:txBody>
      </p:sp>
      <p:sp>
        <p:nvSpPr>
          <p:cNvPr id="22" name="Text 20"/>
          <p:cNvSpPr/>
          <p:nvPr/>
        </p:nvSpPr>
        <p:spPr>
          <a:xfrm>
            <a:off x="384048" y="3328416"/>
            <a:ext cx="3968496" cy="1316736"/>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Common Equity FMV per share: ₹210/share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CCPS FMV per share: ₹265/share (preference value captured)</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NR investor submits own valuation report (KPMG Singapore)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Indian company NOT required to obtain separate Rule 11UA report</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Consideration: ₹250/CCPS share — within ±10% safe harbour of ₹265</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Result: Zero Angel Tax liability</a:t>
            </a:r>
            <a:endParaRPr lang="en-US" sz="1000" dirty="0"/>
          </a:p>
        </p:txBody>
      </p:sp>
      <p:sp>
        <p:nvSpPr>
          <p:cNvPr id="23" name="Shape 21"/>
          <p:cNvSpPr/>
          <p:nvPr/>
        </p:nvSpPr>
        <p:spPr>
          <a:xfrm>
            <a:off x="4718304" y="2980944"/>
            <a:ext cx="4169664" cy="173736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4" name="Shape 22"/>
          <p:cNvSpPr/>
          <p:nvPr/>
        </p:nvSpPr>
        <p:spPr>
          <a:xfrm>
            <a:off x="4718304" y="2980944"/>
            <a:ext cx="50292" cy="1737360"/>
          </a:xfrm>
          <a:prstGeom prst="rect">
            <a:avLst/>
          </a:prstGeom>
          <a:solidFill>
            <a:srgbClr val="C9991A"/>
          </a:solidFill>
          <a:ln w="12700">
            <a:solidFill>
              <a:srgbClr val="C9991A"/>
            </a:solidFill>
            <a:prstDash val="solid"/>
          </a:ln>
        </p:spPr>
        <p:txBody>
          <a:bodyPr/>
          <a:lstStyle/>
          <a:p>
            <a:endParaRPr lang="en-IN"/>
          </a:p>
        </p:txBody>
      </p:sp>
      <p:sp>
        <p:nvSpPr>
          <p:cNvPr id="25" name="Text 23"/>
          <p:cNvSpPr/>
          <p:nvPr/>
        </p:nvSpPr>
        <p:spPr>
          <a:xfrm>
            <a:off x="4846320" y="3035808"/>
            <a:ext cx="3968496" cy="256032"/>
          </a:xfrm>
          <a:prstGeom prst="rect">
            <a:avLst/>
          </a:prstGeom>
          <a:noFill/>
          <a:ln/>
        </p:spPr>
        <p:txBody>
          <a:bodyPr wrap="square" lIns="0" tIns="0" rIns="0" bIns="0" rtlCol="0" anchor="ctr"/>
          <a:lstStyle/>
          <a:p>
            <a:pPr marL="0" indent="0">
              <a:buNone/>
            </a:pPr>
            <a:r>
              <a:rPr lang="en-US" sz="1150" b="1" dirty="0">
                <a:solidFill>
                  <a:srgbClr val="C9991A"/>
                </a:solidFill>
                <a:latin typeface="Trebuchet MS" pitchFamily="34" charset="0"/>
                <a:ea typeface="Trebuchet MS" pitchFamily="34" charset="-122"/>
                <a:cs typeface="Trebuchet MS" pitchFamily="34" charset="-120"/>
              </a:rPr>
              <a:t>Key Learnings</a:t>
            </a:r>
            <a:endParaRPr lang="en-US" sz="1150" dirty="0"/>
          </a:p>
        </p:txBody>
      </p:sp>
      <p:sp>
        <p:nvSpPr>
          <p:cNvPr id="26" name="Text 24"/>
          <p:cNvSpPr/>
          <p:nvPr/>
        </p:nvSpPr>
        <p:spPr>
          <a:xfrm>
            <a:off x="4846320" y="3328416"/>
            <a:ext cx="3968496" cy="1316736"/>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OPM is the only method that correctly values CCPS separately from equity</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NR notified investor provision = major compliance cost saving</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FEMA FMV and IT FMV aligned — dual compliance achieved in one report</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CA's role: ensure CCPS terms in SHA are reflected in OPM inputs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Without OPM, CCPS would have been valued at face value → huge FMV gap</a:t>
            </a:r>
            <a:endParaRPr lang="en-US" sz="1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25">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Case Study 3 — Non-Compliance: Overvaluation &amp; Penalty Exposure</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6  |  Practical Case Studies</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25</a:t>
            </a:r>
            <a:endParaRPr lang="en-US" sz="900" dirty="0"/>
          </a:p>
        </p:txBody>
      </p:sp>
      <p:sp>
        <p:nvSpPr>
          <p:cNvPr id="9" name="Shape 7"/>
          <p:cNvSpPr/>
          <p:nvPr/>
        </p:nvSpPr>
        <p:spPr>
          <a:xfrm>
            <a:off x="256032" y="693052"/>
            <a:ext cx="8631936" cy="512064"/>
          </a:xfrm>
          <a:prstGeom prst="rect">
            <a:avLst/>
          </a:prstGeom>
          <a:solidFill>
            <a:srgbClr val="C0392B"/>
          </a:solidFill>
          <a:ln w="12700">
            <a:solidFill>
              <a:srgbClr val="C0392B"/>
            </a:solidFill>
            <a:prstDash val="solid"/>
          </a:ln>
        </p:spPr>
        <p:txBody>
          <a:bodyPr/>
          <a:lstStyle/>
          <a:p>
            <a:endParaRPr lang="en-IN"/>
          </a:p>
        </p:txBody>
      </p:sp>
      <p:sp>
        <p:nvSpPr>
          <p:cNvPr id="10" name="Text 8"/>
          <p:cNvSpPr/>
          <p:nvPr/>
        </p:nvSpPr>
        <p:spPr>
          <a:xfrm>
            <a:off x="429768" y="681175"/>
            <a:ext cx="8284464" cy="512064"/>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  WARNING SCENARIO — Presented for educational awareness only</a:t>
            </a:r>
            <a:endParaRPr lang="en-US" sz="1200" dirty="0"/>
          </a:p>
        </p:txBody>
      </p:sp>
      <p:sp>
        <p:nvSpPr>
          <p:cNvPr id="11" name="Shape 9"/>
          <p:cNvSpPr/>
          <p:nvPr/>
        </p:nvSpPr>
        <p:spPr>
          <a:xfrm>
            <a:off x="281178" y="1435608"/>
            <a:ext cx="4169664" cy="157276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2" name="Shape 10"/>
          <p:cNvSpPr/>
          <p:nvPr/>
        </p:nvSpPr>
        <p:spPr>
          <a:xfrm>
            <a:off x="256032" y="1389888"/>
            <a:ext cx="50292" cy="1572768"/>
          </a:xfrm>
          <a:prstGeom prst="rect">
            <a:avLst/>
          </a:prstGeom>
          <a:solidFill>
            <a:srgbClr val="C0392B"/>
          </a:solidFill>
          <a:ln w="12700">
            <a:solidFill>
              <a:srgbClr val="C0392B"/>
            </a:solidFill>
            <a:prstDash val="solid"/>
          </a:ln>
        </p:spPr>
        <p:txBody>
          <a:bodyPr/>
          <a:lstStyle/>
          <a:p>
            <a:endParaRPr lang="en-IN"/>
          </a:p>
        </p:txBody>
      </p:sp>
      <p:sp>
        <p:nvSpPr>
          <p:cNvPr id="13" name="Text 11"/>
          <p:cNvSpPr/>
          <p:nvPr/>
        </p:nvSpPr>
        <p:spPr>
          <a:xfrm>
            <a:off x="384048" y="1444752"/>
            <a:ext cx="3968496" cy="256032"/>
          </a:xfrm>
          <a:prstGeom prst="rect">
            <a:avLst/>
          </a:prstGeom>
          <a:noFill/>
          <a:ln/>
        </p:spPr>
        <p:txBody>
          <a:bodyPr wrap="square" lIns="0" tIns="0" rIns="0" bIns="0" rtlCol="0" anchor="ctr"/>
          <a:lstStyle/>
          <a:p>
            <a:pPr marL="0" indent="0">
              <a:buNone/>
            </a:pPr>
            <a:r>
              <a:rPr lang="en-US" sz="1150" b="1" dirty="0">
                <a:solidFill>
                  <a:srgbClr val="C0392B"/>
                </a:solidFill>
                <a:latin typeface="Trebuchet MS" pitchFamily="34" charset="0"/>
                <a:ea typeface="Trebuchet MS" pitchFamily="34" charset="-122"/>
                <a:cs typeface="Trebuchet MS" pitchFamily="34" charset="-120"/>
              </a:rPr>
              <a:t>Scenario Facts</a:t>
            </a:r>
            <a:endParaRPr lang="en-US" sz="1150" dirty="0"/>
          </a:p>
        </p:txBody>
      </p:sp>
      <p:sp>
        <p:nvSpPr>
          <p:cNvPr id="14" name="Text 12"/>
          <p:cNvSpPr/>
          <p:nvPr/>
        </p:nvSpPr>
        <p:spPr>
          <a:xfrm>
            <a:off x="384048" y="1737360"/>
            <a:ext cx="3968496" cy="1152144"/>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Promoter of XYZ Pvt. Ltd. needs ₹10 Cr; approaches friendly investor</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Investor agrees to subscribe at ₹1,000/share (inflated price)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Actual NAV per share: ₹80 | DCF FMV: ₹120</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Shares issued: 1,00,000 | Premium received: ₹99L per share net of face value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No Rule 11UA valuation report obtained prior to issuance</a:t>
            </a:r>
            <a:endParaRPr lang="en-US" sz="1000" dirty="0"/>
          </a:p>
        </p:txBody>
      </p:sp>
      <p:sp>
        <p:nvSpPr>
          <p:cNvPr id="15" name="Shape 13"/>
          <p:cNvSpPr/>
          <p:nvPr/>
        </p:nvSpPr>
        <p:spPr>
          <a:xfrm>
            <a:off x="4718304" y="1389888"/>
            <a:ext cx="4169664" cy="157276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6" name="Shape 14"/>
          <p:cNvSpPr/>
          <p:nvPr/>
        </p:nvSpPr>
        <p:spPr>
          <a:xfrm>
            <a:off x="4718304" y="1389888"/>
            <a:ext cx="50292" cy="1572768"/>
          </a:xfrm>
          <a:prstGeom prst="rect">
            <a:avLst/>
          </a:prstGeom>
          <a:solidFill>
            <a:srgbClr val="E67E22"/>
          </a:solidFill>
          <a:ln w="12700">
            <a:solidFill>
              <a:srgbClr val="E67E22"/>
            </a:solidFill>
            <a:prstDash val="solid"/>
          </a:ln>
        </p:spPr>
        <p:txBody>
          <a:bodyPr/>
          <a:lstStyle/>
          <a:p>
            <a:endParaRPr lang="en-IN"/>
          </a:p>
        </p:txBody>
      </p:sp>
      <p:sp>
        <p:nvSpPr>
          <p:cNvPr id="17" name="Text 15"/>
          <p:cNvSpPr/>
          <p:nvPr/>
        </p:nvSpPr>
        <p:spPr>
          <a:xfrm>
            <a:off x="4846320" y="1444752"/>
            <a:ext cx="3968496" cy="256032"/>
          </a:xfrm>
          <a:prstGeom prst="rect">
            <a:avLst/>
          </a:prstGeom>
          <a:noFill/>
          <a:ln/>
        </p:spPr>
        <p:txBody>
          <a:bodyPr wrap="square" lIns="0" tIns="0" rIns="0" bIns="0" rtlCol="0" anchor="ctr"/>
          <a:lstStyle/>
          <a:p>
            <a:pPr marL="0" indent="0">
              <a:buNone/>
            </a:pPr>
            <a:r>
              <a:rPr lang="en-US" sz="1150" b="1" dirty="0">
                <a:solidFill>
                  <a:srgbClr val="E67E22"/>
                </a:solidFill>
                <a:latin typeface="Trebuchet MS" pitchFamily="34" charset="0"/>
                <a:ea typeface="Trebuchet MS" pitchFamily="34" charset="-122"/>
                <a:cs typeface="Trebuchet MS" pitchFamily="34" charset="-120"/>
              </a:rPr>
              <a:t>How AO Detects This</a:t>
            </a:r>
            <a:endParaRPr lang="en-US" sz="1150" dirty="0"/>
          </a:p>
        </p:txBody>
      </p:sp>
      <p:sp>
        <p:nvSpPr>
          <p:cNvPr id="18" name="Text 16"/>
          <p:cNvSpPr/>
          <p:nvPr/>
        </p:nvSpPr>
        <p:spPr>
          <a:xfrm>
            <a:off x="4846320" y="1737360"/>
            <a:ext cx="3968496" cy="1152144"/>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AIS/Form 26AS: share premium receipts flagged</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Annual return (Form MGT-7) cross-referenced with IT return</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AO issues notice: demand FMV computation under Rule 11UA</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Company unable to justify ₹1,000/share — no report available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AO applies NAV method: FMV = ₹80/share</a:t>
            </a:r>
            <a:endParaRPr lang="en-US" sz="1000" dirty="0"/>
          </a:p>
        </p:txBody>
      </p:sp>
      <p:sp>
        <p:nvSpPr>
          <p:cNvPr id="19" name="Shape 17"/>
          <p:cNvSpPr/>
          <p:nvPr/>
        </p:nvSpPr>
        <p:spPr>
          <a:xfrm>
            <a:off x="246888" y="3026664"/>
            <a:ext cx="8631936" cy="329184"/>
          </a:xfrm>
          <a:prstGeom prst="rect">
            <a:avLst/>
          </a:prstGeom>
          <a:solidFill>
            <a:srgbClr val="1B3A6B"/>
          </a:solidFill>
          <a:ln w="12700">
            <a:solidFill>
              <a:srgbClr val="1B3A6B"/>
            </a:solidFill>
            <a:prstDash val="solid"/>
          </a:ln>
        </p:spPr>
        <p:txBody>
          <a:bodyPr/>
          <a:lstStyle/>
          <a:p>
            <a:endParaRPr lang="en-IN"/>
          </a:p>
        </p:txBody>
      </p:sp>
      <p:sp>
        <p:nvSpPr>
          <p:cNvPr id="20" name="Text 18"/>
          <p:cNvSpPr/>
          <p:nvPr/>
        </p:nvSpPr>
        <p:spPr>
          <a:xfrm>
            <a:off x="420624" y="3054096"/>
            <a:ext cx="8284464" cy="32918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Tax Computation &amp; Penalty Exposure</a:t>
            </a:r>
            <a:endParaRPr lang="en-US" sz="1200" dirty="0"/>
          </a:p>
        </p:txBody>
      </p:sp>
      <p:graphicFrame>
        <p:nvGraphicFramePr>
          <p:cNvPr id="26" name="Table 0"/>
          <p:cNvGraphicFramePr>
            <a:graphicFrameLocks noGrp="1"/>
          </p:cNvGraphicFramePr>
          <p:nvPr>
            <p:extLst>
              <p:ext uri="{D42A27DB-BD31-4B8C-83A1-F6EECF244321}">
                <p14:modId xmlns:p14="http://schemas.microsoft.com/office/powerpoint/2010/main" val="335875539"/>
              </p:ext>
            </p:extLst>
          </p:nvPr>
        </p:nvGraphicFramePr>
        <p:xfrm>
          <a:off x="256032" y="3383280"/>
          <a:ext cx="8631936" cy="2194560"/>
        </p:xfrm>
        <a:graphic>
          <a:graphicData uri="http://schemas.openxmlformats.org/drawingml/2006/table">
            <a:tbl>
              <a:tblPr/>
              <a:tblGrid>
                <a:gridCol w="3474720">
                  <a:extLst>
                    <a:ext uri="{9D8B030D-6E8A-4147-A177-3AD203B41FA5}">
                      <a16:colId xmlns:a16="http://schemas.microsoft.com/office/drawing/2014/main" val="20000"/>
                    </a:ext>
                  </a:extLst>
                </a:gridCol>
                <a:gridCol w="2560320">
                  <a:extLst>
                    <a:ext uri="{9D8B030D-6E8A-4147-A177-3AD203B41FA5}">
                      <a16:colId xmlns:a16="http://schemas.microsoft.com/office/drawing/2014/main" val="20001"/>
                    </a:ext>
                  </a:extLst>
                </a:gridCol>
                <a:gridCol w="2596896">
                  <a:extLst>
                    <a:ext uri="{9D8B030D-6E8A-4147-A177-3AD203B41FA5}">
                      <a16:colId xmlns:a16="http://schemas.microsoft.com/office/drawing/2014/main" val="20002"/>
                    </a:ext>
                  </a:extLst>
                </a:gridCol>
              </a:tblGrid>
              <a:tr h="160738">
                <a:tc>
                  <a:txBody>
                    <a:bodyPr/>
                    <a:lstStyle/>
                    <a:p>
                      <a:pPr marL="0" indent="0">
                        <a:buNone/>
                      </a:pPr>
                      <a:r>
                        <a:rPr lang="en-US" sz="1000" dirty="0">
                          <a:solidFill>
                            <a:srgbClr val="1A2942"/>
                          </a:solidFill>
                          <a:latin typeface="Trebuchet MS" pitchFamily="34" charset="0"/>
                          <a:ea typeface="Trebuchet MS" pitchFamily="34" charset="-122"/>
                          <a:cs typeface="Trebuchet MS" pitchFamily="34" charset="-120"/>
                        </a:rPr>
                        <a:t>Consideration per share</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1000" dirty="0">
                          <a:solidFill>
                            <a:srgbClr val="C0392B"/>
                          </a:solidFill>
                          <a:latin typeface="Trebuchet MS" pitchFamily="34" charset="0"/>
                          <a:ea typeface="Trebuchet MS" pitchFamily="34" charset="-122"/>
                          <a:cs typeface="Trebuchet MS" pitchFamily="34" charset="-120"/>
                        </a:rPr>
                        <a:t>₹1,000</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160738">
                <a:tc>
                  <a:txBody>
                    <a:bodyPr/>
                    <a:lstStyle/>
                    <a:p>
                      <a:pPr marL="0" indent="0">
                        <a:buNone/>
                      </a:pPr>
                      <a:r>
                        <a:rPr lang="en-US" sz="1000" dirty="0">
                          <a:solidFill>
                            <a:srgbClr val="1A2942"/>
                          </a:solidFill>
                          <a:latin typeface="Trebuchet MS" pitchFamily="34" charset="0"/>
                          <a:ea typeface="Trebuchet MS" pitchFamily="34" charset="-122"/>
                          <a:cs typeface="Trebuchet MS" pitchFamily="34" charset="-120"/>
                        </a:rPr>
                        <a:t>FMV per share (AO's NAV)</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buNone/>
                      </a:pPr>
                      <a:r>
                        <a:rPr lang="en-US" sz="1000" dirty="0">
                          <a:solidFill>
                            <a:srgbClr val="C0392B"/>
                          </a:solidFill>
                          <a:latin typeface="Trebuchet MS" pitchFamily="34" charset="0"/>
                          <a:ea typeface="Trebuchet MS" pitchFamily="34" charset="-122"/>
                          <a:cs typeface="Trebuchet MS" pitchFamily="34" charset="-120"/>
                        </a:rPr>
                        <a:t>₹80</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buNone/>
                      </a:pP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extLst>
                  <a:ext uri="{0D108BD9-81ED-4DB2-BD59-A6C34878D82A}">
                    <a16:rowId xmlns:a16="http://schemas.microsoft.com/office/drawing/2014/main" val="10001"/>
                  </a:ext>
                </a:extLst>
              </a:tr>
              <a:tr h="160738">
                <a:tc>
                  <a:txBody>
                    <a:bodyPr/>
                    <a:lstStyle/>
                    <a:p>
                      <a:pPr marL="0" indent="0">
                        <a:buNone/>
                      </a:pPr>
                      <a:r>
                        <a:rPr lang="en-US" sz="1000" dirty="0">
                          <a:solidFill>
                            <a:srgbClr val="1A2942"/>
                          </a:solidFill>
                          <a:latin typeface="Trebuchet MS" pitchFamily="34" charset="0"/>
                          <a:ea typeface="Trebuchet MS" pitchFamily="34" charset="-122"/>
                          <a:cs typeface="Trebuchet MS" pitchFamily="34" charset="-120"/>
                        </a:rPr>
                        <a:t>Excess taxable per share</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1000" dirty="0">
                          <a:solidFill>
                            <a:srgbClr val="C0392B"/>
                          </a:solidFill>
                          <a:latin typeface="Trebuchet MS" pitchFamily="34" charset="0"/>
                          <a:ea typeface="Trebuchet MS" pitchFamily="34" charset="-122"/>
                          <a:cs typeface="Trebuchet MS" pitchFamily="34" charset="-120"/>
                        </a:rPr>
                        <a:t>₹920</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1000" dirty="0">
                          <a:solidFill>
                            <a:srgbClr val="1A2942"/>
                          </a:solidFill>
                          <a:latin typeface="Trebuchet MS" pitchFamily="34" charset="0"/>
                          <a:ea typeface="Trebuchet MS" pitchFamily="34" charset="-122"/>
                          <a:cs typeface="Trebuchet MS" pitchFamily="34" charset="-120"/>
                        </a:rPr>
                        <a:t>Rule 11UA excess</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160738">
                <a:tc>
                  <a:txBody>
                    <a:bodyPr/>
                    <a:lstStyle/>
                    <a:p>
                      <a:pPr marL="0" indent="0">
                        <a:buNone/>
                      </a:pPr>
                      <a:r>
                        <a:rPr lang="en-US" sz="1000" dirty="0">
                          <a:solidFill>
                            <a:srgbClr val="1A2942"/>
                          </a:solidFill>
                          <a:latin typeface="Trebuchet MS" pitchFamily="34" charset="0"/>
                          <a:ea typeface="Trebuchet MS" pitchFamily="34" charset="-122"/>
                          <a:cs typeface="Trebuchet MS" pitchFamily="34" charset="-120"/>
                        </a:rPr>
                        <a:t>Total shares issued</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buNone/>
                      </a:pPr>
                      <a:r>
                        <a:rPr lang="en-US" sz="1000" dirty="0">
                          <a:solidFill>
                            <a:srgbClr val="C0392B"/>
                          </a:solidFill>
                          <a:latin typeface="Trebuchet MS" pitchFamily="34" charset="0"/>
                          <a:ea typeface="Trebuchet MS" pitchFamily="34" charset="-122"/>
                          <a:cs typeface="Trebuchet MS" pitchFamily="34" charset="-120"/>
                        </a:rPr>
                        <a:t>1,00,000</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buNone/>
                      </a:pP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extLst>
                  <a:ext uri="{0D108BD9-81ED-4DB2-BD59-A6C34878D82A}">
                    <a16:rowId xmlns:a16="http://schemas.microsoft.com/office/drawing/2014/main" val="10003"/>
                  </a:ext>
                </a:extLst>
              </a:tr>
              <a:tr h="160738">
                <a:tc>
                  <a:txBody>
                    <a:bodyPr/>
                    <a:lstStyle/>
                    <a:p>
                      <a:pPr marL="0" indent="0">
                        <a:buNone/>
                      </a:pPr>
                      <a:r>
                        <a:rPr lang="en-US" sz="1000" dirty="0">
                          <a:solidFill>
                            <a:srgbClr val="1A2942"/>
                          </a:solidFill>
                          <a:latin typeface="Trebuchet MS" pitchFamily="34" charset="0"/>
                          <a:ea typeface="Trebuchet MS" pitchFamily="34" charset="-122"/>
                          <a:cs typeface="Trebuchet MS" pitchFamily="34" charset="-120"/>
                        </a:rPr>
                        <a:t>Total taxable income</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1000" dirty="0">
                          <a:solidFill>
                            <a:srgbClr val="C0392B"/>
                          </a:solidFill>
                          <a:latin typeface="Trebuchet MS" pitchFamily="34" charset="0"/>
                          <a:ea typeface="Trebuchet MS" pitchFamily="34" charset="-122"/>
                          <a:cs typeface="Trebuchet MS" pitchFamily="34" charset="-120"/>
                        </a:rPr>
                        <a:t>₹9.20 Cr</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1000" dirty="0">
                          <a:solidFill>
                            <a:srgbClr val="1A2942"/>
                          </a:solidFill>
                          <a:latin typeface="Trebuchet MS" pitchFamily="34" charset="0"/>
                          <a:ea typeface="Trebuchet MS" pitchFamily="34" charset="-122"/>
                          <a:cs typeface="Trebuchet MS" pitchFamily="34" charset="-120"/>
                        </a:rPr>
                        <a:t>Added to PGBP income</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160738">
                <a:tc>
                  <a:txBody>
                    <a:bodyPr/>
                    <a:lstStyle/>
                    <a:p>
                      <a:pPr marL="0" indent="0">
                        <a:buNone/>
                      </a:pPr>
                      <a:r>
                        <a:rPr lang="en-US" sz="1000" dirty="0">
                          <a:solidFill>
                            <a:srgbClr val="1A2942"/>
                          </a:solidFill>
                          <a:latin typeface="Trebuchet MS" pitchFamily="34" charset="0"/>
                          <a:ea typeface="Trebuchet MS" pitchFamily="34" charset="-122"/>
                          <a:cs typeface="Trebuchet MS" pitchFamily="34" charset="-120"/>
                        </a:rPr>
                        <a:t>Tax @ 25% (Sec 115BA)</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buNone/>
                      </a:pPr>
                      <a:r>
                        <a:rPr lang="en-US" sz="1000" dirty="0">
                          <a:solidFill>
                            <a:srgbClr val="C0392B"/>
                          </a:solidFill>
                          <a:latin typeface="Trebuchet MS" pitchFamily="34" charset="0"/>
                          <a:ea typeface="Trebuchet MS" pitchFamily="34" charset="-122"/>
                          <a:cs typeface="Trebuchet MS" pitchFamily="34" charset="-120"/>
                        </a:rPr>
                        <a:t>₹2.30 Cr</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buNone/>
                      </a:pP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extLst>
                  <a:ext uri="{0D108BD9-81ED-4DB2-BD59-A6C34878D82A}">
                    <a16:rowId xmlns:a16="http://schemas.microsoft.com/office/drawing/2014/main" val="10005"/>
                  </a:ext>
                </a:extLst>
              </a:tr>
              <a:tr h="160738">
                <a:tc>
                  <a:txBody>
                    <a:bodyPr/>
                    <a:lstStyle/>
                    <a:p>
                      <a:pPr marL="0" indent="0">
                        <a:buNone/>
                      </a:pPr>
                      <a:r>
                        <a:rPr lang="en-US" sz="1000" dirty="0">
                          <a:solidFill>
                            <a:srgbClr val="1A2942"/>
                          </a:solidFill>
                          <a:latin typeface="Trebuchet MS" pitchFamily="34" charset="0"/>
                          <a:ea typeface="Trebuchet MS" pitchFamily="34" charset="-122"/>
                          <a:cs typeface="Trebuchet MS" pitchFamily="34" charset="-120"/>
                        </a:rPr>
                        <a:t>Penalty u/s 270A (200%)</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1000" dirty="0">
                          <a:solidFill>
                            <a:srgbClr val="C0392B"/>
                          </a:solidFill>
                          <a:latin typeface="Trebuchet MS" pitchFamily="34" charset="0"/>
                          <a:ea typeface="Trebuchet MS" pitchFamily="34" charset="-122"/>
                          <a:cs typeface="Trebuchet MS" pitchFamily="34" charset="-120"/>
                        </a:rPr>
                        <a:t>₹4.60 Cr</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buNone/>
                      </a:pPr>
                      <a:r>
                        <a:rPr lang="en-US" sz="1000" dirty="0">
                          <a:solidFill>
                            <a:srgbClr val="1A2942"/>
                          </a:solidFill>
                          <a:latin typeface="Trebuchet MS" pitchFamily="34" charset="0"/>
                          <a:ea typeface="Trebuchet MS" pitchFamily="34" charset="-122"/>
                          <a:cs typeface="Trebuchet MS" pitchFamily="34" charset="-120"/>
                        </a:rPr>
                        <a:t>Misreporting</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160738">
                <a:tc>
                  <a:txBody>
                    <a:bodyPr/>
                    <a:lstStyle/>
                    <a:p>
                      <a:pPr marL="0" indent="0">
                        <a:buNone/>
                      </a:pPr>
                      <a:r>
                        <a:rPr lang="en-US" sz="1000" dirty="0">
                          <a:solidFill>
                            <a:srgbClr val="1A2942"/>
                          </a:solidFill>
                          <a:latin typeface="Trebuchet MS" pitchFamily="34" charset="0"/>
                          <a:ea typeface="Trebuchet MS" pitchFamily="34" charset="-122"/>
                          <a:cs typeface="Trebuchet MS" pitchFamily="34" charset="-120"/>
                        </a:rPr>
                        <a:t>Interest u/s 234B/C</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buNone/>
                      </a:pPr>
                      <a:r>
                        <a:rPr lang="en-US" sz="1000" dirty="0">
                          <a:solidFill>
                            <a:srgbClr val="C0392B"/>
                          </a:solidFill>
                          <a:latin typeface="Trebuchet MS" pitchFamily="34" charset="0"/>
                          <a:ea typeface="Trebuchet MS" pitchFamily="34" charset="-122"/>
                          <a:cs typeface="Trebuchet MS" pitchFamily="34" charset="-120"/>
                        </a:rPr>
                        <a:t>~₹0.55 Cr</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buNone/>
                      </a:pPr>
                      <a:r>
                        <a:rPr lang="en-US" sz="1000" dirty="0">
                          <a:solidFill>
                            <a:srgbClr val="1A2942"/>
                          </a:solidFill>
                          <a:latin typeface="Trebuchet MS" pitchFamily="34" charset="0"/>
                          <a:ea typeface="Trebuchet MS" pitchFamily="34" charset="-122"/>
                          <a:cs typeface="Trebuchet MS" pitchFamily="34" charset="-120"/>
                        </a:rPr>
                        <a:t>18 months at 12% p.a.</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extLst>
                  <a:ext uri="{0D108BD9-81ED-4DB2-BD59-A6C34878D82A}">
                    <a16:rowId xmlns:a16="http://schemas.microsoft.com/office/drawing/2014/main" val="10007"/>
                  </a:ext>
                </a:extLst>
              </a:tr>
              <a:tr h="160738">
                <a:tc>
                  <a:txBody>
                    <a:bodyP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TOTAL EXPOSURE</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C0392B"/>
                    </a:solidFill>
                  </a:tcPr>
                </a:tc>
                <a:tc>
                  <a:txBody>
                    <a:bodyP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₹7.45 Cr</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C0392B"/>
                    </a:solidFill>
                  </a:tcPr>
                </a:tc>
                <a:tc>
                  <a:txBody>
                    <a:bodyPr/>
                    <a:lstStyle/>
                    <a:p>
                      <a:pPr marL="0" indent="0">
                        <a:buNone/>
                      </a:pPr>
                      <a:r>
                        <a:rPr lang="en-US" sz="1000" b="1" dirty="0">
                          <a:solidFill>
                            <a:srgbClr val="FFFFFF"/>
                          </a:solidFill>
                          <a:latin typeface="Trebuchet MS" pitchFamily="34" charset="0"/>
                          <a:ea typeface="Trebuchet MS" pitchFamily="34" charset="-122"/>
                          <a:cs typeface="Trebuchet MS" pitchFamily="34" charset="-120"/>
                        </a:rPr>
                        <a:t>On ₹10 Cr capital raised!</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C0392B"/>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26">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Case Study 4 — DCF vs New Methods: FMV Comparison</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6  |  Practical Case Studies</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26</a:t>
            </a:r>
            <a:endParaRPr lang="en-US" sz="900" dirty="0"/>
          </a:p>
        </p:txBody>
      </p:sp>
      <p:sp>
        <p:nvSpPr>
          <p:cNvPr id="9" name="Shape 7"/>
          <p:cNvSpPr/>
          <p:nvPr/>
        </p:nvSpPr>
        <p:spPr>
          <a:xfrm>
            <a:off x="256032" y="786384"/>
            <a:ext cx="8631936" cy="493776"/>
          </a:xfrm>
          <a:prstGeom prst="rect">
            <a:avLst/>
          </a:prstGeom>
          <a:solidFill>
            <a:srgbClr val="1B3A6B"/>
          </a:solidFill>
          <a:ln w="12700">
            <a:solidFill>
              <a:srgbClr val="1B3A6B"/>
            </a:solidFill>
            <a:prstDash val="solid"/>
          </a:ln>
        </p:spPr>
        <p:txBody>
          <a:bodyPr/>
          <a:lstStyle/>
          <a:p>
            <a:endParaRPr lang="en-IN"/>
          </a:p>
        </p:txBody>
      </p:sp>
      <p:sp>
        <p:nvSpPr>
          <p:cNvPr id="10" name="Text 8"/>
          <p:cNvSpPr/>
          <p:nvPr/>
        </p:nvSpPr>
        <p:spPr>
          <a:xfrm>
            <a:off x="420624" y="786384"/>
            <a:ext cx="8284464" cy="493776"/>
          </a:xfrm>
          <a:prstGeom prst="rect">
            <a:avLst/>
          </a:prstGeom>
          <a:noFill/>
          <a:ln/>
        </p:spPr>
        <p:txBody>
          <a:bodyPr wrap="square" lIns="0" tIns="0" rIns="0" bIns="0" rtlCol="0" anchor="ctr"/>
          <a:lstStyle/>
          <a:p>
            <a:pPr marL="0" indent="0">
              <a:buNone/>
            </a:pPr>
            <a:r>
              <a:rPr lang="en-US" sz="1050" i="1" dirty="0">
                <a:solidFill>
                  <a:srgbClr val="FFFFFF"/>
                </a:solidFill>
                <a:latin typeface="Trebuchet MS" pitchFamily="34" charset="0"/>
                <a:ea typeface="Trebuchet MS" pitchFamily="34" charset="-122"/>
                <a:cs typeface="Trebuchet MS" pitchFamily="34" charset="-120"/>
              </a:rPr>
              <a:t>Growfast Pvt. Ltd. — B2B SaaS | ARR ₹12 Cr | 40% growth | ₹3 Cr EBITDA | 10L shares | Series A at ₹500/share (implied ₹50 Cr)</a:t>
            </a:r>
            <a:endParaRPr lang="en-US" sz="1050" dirty="0"/>
          </a:p>
        </p:txBody>
      </p:sp>
      <p:graphicFrame>
        <p:nvGraphicFramePr>
          <p:cNvPr id="11" name="Chart 0"/>
          <p:cNvGraphicFramePr/>
          <p:nvPr/>
        </p:nvGraphicFramePr>
        <p:xfrm>
          <a:off x="256032" y="1371600"/>
          <a:ext cx="4572000" cy="2670048"/>
        </p:xfrm>
        <a:graphic>
          <a:graphicData uri="http://schemas.openxmlformats.org/drawingml/2006/chart">
            <c:chart xmlns:c="http://schemas.openxmlformats.org/drawingml/2006/chart" xmlns:r="http://schemas.openxmlformats.org/officeDocument/2006/relationships" r:id="rId3"/>
          </a:graphicData>
        </a:graphic>
      </p:graphicFrame>
      <p:sp>
        <p:nvSpPr>
          <p:cNvPr id="12" name="Shape 9"/>
          <p:cNvSpPr/>
          <p:nvPr/>
        </p:nvSpPr>
        <p:spPr>
          <a:xfrm>
            <a:off x="4956048" y="1371600"/>
            <a:ext cx="3931920" cy="267004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3" name="Shape 10"/>
          <p:cNvSpPr/>
          <p:nvPr/>
        </p:nvSpPr>
        <p:spPr>
          <a:xfrm>
            <a:off x="4956048" y="1371600"/>
            <a:ext cx="50292" cy="2670048"/>
          </a:xfrm>
          <a:prstGeom prst="rect">
            <a:avLst/>
          </a:prstGeom>
          <a:solidFill>
            <a:srgbClr val="1B3A6B"/>
          </a:solidFill>
          <a:ln w="12700">
            <a:solidFill>
              <a:srgbClr val="1B3A6B"/>
            </a:solidFill>
            <a:prstDash val="solid"/>
          </a:ln>
        </p:spPr>
        <p:txBody>
          <a:bodyPr/>
          <a:lstStyle/>
          <a:p>
            <a:endParaRPr lang="en-IN"/>
          </a:p>
        </p:txBody>
      </p:sp>
      <p:sp>
        <p:nvSpPr>
          <p:cNvPr id="14" name="Text 11"/>
          <p:cNvSpPr/>
          <p:nvPr/>
        </p:nvSpPr>
        <p:spPr>
          <a:xfrm>
            <a:off x="5084064" y="1426464"/>
            <a:ext cx="3730752" cy="256032"/>
          </a:xfrm>
          <a:prstGeom prst="rect">
            <a:avLst/>
          </a:prstGeom>
          <a:noFill/>
          <a:ln/>
        </p:spPr>
        <p:txBody>
          <a:bodyPr wrap="square" lIns="0" tIns="0" rIns="0" bIns="0" rtlCol="0" anchor="ctr"/>
          <a:lstStyle/>
          <a:p>
            <a:pPr marL="0" indent="0">
              <a:buNone/>
            </a:pPr>
            <a:r>
              <a:rPr lang="en-US" sz="1150" b="1" dirty="0">
                <a:solidFill>
                  <a:srgbClr val="1B3A6B"/>
                </a:solidFill>
                <a:latin typeface="Trebuchet MS" pitchFamily="34" charset="0"/>
                <a:ea typeface="Trebuchet MS" pitchFamily="34" charset="-122"/>
                <a:cs typeface="Trebuchet MS" pitchFamily="34" charset="-120"/>
              </a:rPr>
              <a:t>Key Analytical Observations</a:t>
            </a:r>
            <a:endParaRPr lang="en-US" sz="1150" dirty="0"/>
          </a:p>
        </p:txBody>
      </p:sp>
      <p:sp>
        <p:nvSpPr>
          <p:cNvPr id="15" name="Text 12"/>
          <p:cNvSpPr/>
          <p:nvPr/>
        </p:nvSpPr>
        <p:spPr>
          <a:xfrm>
            <a:off x="5084064" y="1719072"/>
            <a:ext cx="3730752" cy="2249424"/>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NAV severely undervalues a high-growth SaaS company (assets are not the business)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DCF at ₹385 is reasonable but conservative on growth assumptions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CCM at ₹520 exceeds deal price — ideal for issuer's tax position</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PWERM at ₹490 is closest to deal price; good risk-adjusted outcome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Deal price ₹500 falls within ±10% safe harbour of CCM FMV</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Best strategy: file CCM report → deal price within safe harbour → NIL angel tax</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CA's advice: Method selection = a strategic, not just technical, decision</a:t>
            </a:r>
            <a:endParaRPr lang="en-US" sz="1000" dirty="0"/>
          </a:p>
        </p:txBody>
      </p:sp>
      <p:sp>
        <p:nvSpPr>
          <p:cNvPr id="16" name="Shape 13"/>
          <p:cNvSpPr/>
          <p:nvPr/>
        </p:nvSpPr>
        <p:spPr>
          <a:xfrm>
            <a:off x="256032" y="4133088"/>
            <a:ext cx="8631936" cy="512064"/>
          </a:xfrm>
          <a:prstGeom prst="rect">
            <a:avLst/>
          </a:prstGeom>
          <a:solidFill>
            <a:srgbClr val="E6F7F5"/>
          </a:solidFill>
          <a:ln w="12700">
            <a:solidFill>
              <a:srgbClr val="2C9B8B"/>
            </a:solidFill>
            <a:prstDash val="solid"/>
          </a:ln>
        </p:spPr>
        <p:txBody>
          <a:bodyPr/>
          <a:lstStyle/>
          <a:p>
            <a:endParaRPr lang="en-IN"/>
          </a:p>
        </p:txBody>
      </p:sp>
      <p:sp>
        <p:nvSpPr>
          <p:cNvPr id="17" name="Text 14"/>
          <p:cNvSpPr/>
          <p:nvPr/>
        </p:nvSpPr>
        <p:spPr>
          <a:xfrm>
            <a:off x="420624" y="4133088"/>
            <a:ext cx="8284464" cy="512064"/>
          </a:xfrm>
          <a:prstGeom prst="rect">
            <a:avLst/>
          </a:prstGeom>
          <a:noFill/>
          <a:ln/>
        </p:spPr>
        <p:txBody>
          <a:bodyPr wrap="square" lIns="0" tIns="0" rIns="0" bIns="0" rtlCol="0" anchor="ctr"/>
          <a:lstStyle/>
          <a:p>
            <a:pPr marL="0" indent="0">
              <a:buNone/>
            </a:pPr>
            <a:r>
              <a:rPr lang="en-US" sz="1050" b="1" dirty="0">
                <a:solidFill>
                  <a:srgbClr val="2C9B8B"/>
                </a:solidFill>
                <a:latin typeface="Trebuchet MS" pitchFamily="34" charset="0"/>
                <a:ea typeface="Trebuchet MS" pitchFamily="34" charset="-122"/>
                <a:cs typeface="Trebuchet MS" pitchFamily="34" charset="-120"/>
              </a:rPr>
              <a:t>Conclusion: Use of CCM makes ₹500/share deal price fall within ±10% of FMV ₹520 → ZERO Angel Tax.  Always model all methods before selecting.</a:t>
            </a:r>
            <a:endParaRPr lang="en-US" sz="105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a:extLst>
              <a:ext uri="{FF2B5EF4-FFF2-40B4-BE49-F238E27FC236}">
                <a16:creationId xmlns:a16="http://schemas.microsoft.com/office/drawing/2014/main" id="{FAF06F4B-3C8F-328F-21A6-2EB2E00CBBD3}"/>
              </a:ext>
            </a:extLst>
          </p:cNvPr>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a:extLst>
              <a:ext uri="{FF2B5EF4-FFF2-40B4-BE49-F238E27FC236}">
                <a16:creationId xmlns:a16="http://schemas.microsoft.com/office/drawing/2014/main" id="{C96480C9-A50C-DCD1-1876-ACC27CDA92AC}"/>
              </a:ext>
            </a:extLst>
          </p:cNvPr>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a:extLst>
              <a:ext uri="{FF2B5EF4-FFF2-40B4-BE49-F238E27FC236}">
                <a16:creationId xmlns:a16="http://schemas.microsoft.com/office/drawing/2014/main" id="{6034CA08-22D5-93F7-1A81-51E76FD8963E}"/>
              </a:ext>
            </a:extLst>
          </p:cNvPr>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rPr>
              <a:t>Case Laws relevant to Rule 11UA</a:t>
            </a:r>
            <a:endParaRPr lang="en-US" sz="2100" dirty="0"/>
          </a:p>
        </p:txBody>
      </p:sp>
      <p:sp>
        <p:nvSpPr>
          <p:cNvPr id="5" name="Text 3">
            <a:extLst>
              <a:ext uri="{FF2B5EF4-FFF2-40B4-BE49-F238E27FC236}">
                <a16:creationId xmlns:a16="http://schemas.microsoft.com/office/drawing/2014/main" id="{20A48BE6-9BF7-1604-9A80-A8AC36B6A7B8}"/>
              </a:ext>
            </a:extLst>
          </p:cNvPr>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6  |  Practical Case Studies</a:t>
            </a:r>
            <a:endParaRPr lang="en-US" sz="900" dirty="0"/>
          </a:p>
        </p:txBody>
      </p:sp>
      <p:sp>
        <p:nvSpPr>
          <p:cNvPr id="6" name="Shape 4">
            <a:extLst>
              <a:ext uri="{FF2B5EF4-FFF2-40B4-BE49-F238E27FC236}">
                <a16:creationId xmlns:a16="http://schemas.microsoft.com/office/drawing/2014/main" id="{68379DB7-A902-AC51-F972-B24CFA964069}"/>
              </a:ext>
            </a:extLst>
          </p:cNvPr>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a:extLst>
              <a:ext uri="{FF2B5EF4-FFF2-40B4-BE49-F238E27FC236}">
                <a16:creationId xmlns:a16="http://schemas.microsoft.com/office/drawing/2014/main" id="{79C14BEF-7AE0-B513-D905-238751796553}"/>
              </a:ext>
            </a:extLst>
          </p:cNvPr>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a:extLst>
              <a:ext uri="{FF2B5EF4-FFF2-40B4-BE49-F238E27FC236}">
                <a16:creationId xmlns:a16="http://schemas.microsoft.com/office/drawing/2014/main" id="{6504EEE1-8A55-176D-AEF4-1B1ADBC32F44}"/>
              </a:ext>
            </a:extLst>
          </p:cNvPr>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26</a:t>
            </a:r>
            <a:endParaRPr lang="en-US" sz="900" dirty="0"/>
          </a:p>
        </p:txBody>
      </p:sp>
      <p:sp>
        <p:nvSpPr>
          <p:cNvPr id="9" name="Shape 7">
            <a:extLst>
              <a:ext uri="{FF2B5EF4-FFF2-40B4-BE49-F238E27FC236}">
                <a16:creationId xmlns:a16="http://schemas.microsoft.com/office/drawing/2014/main" id="{4B43A916-4F89-D3E1-3A69-9D82E2E2C081}"/>
              </a:ext>
            </a:extLst>
          </p:cNvPr>
          <p:cNvSpPr/>
          <p:nvPr/>
        </p:nvSpPr>
        <p:spPr>
          <a:xfrm>
            <a:off x="347472" y="738894"/>
            <a:ext cx="8631936" cy="287888"/>
          </a:xfrm>
          <a:prstGeom prst="rect">
            <a:avLst/>
          </a:prstGeom>
          <a:solidFill>
            <a:srgbClr val="1B3A6B"/>
          </a:solidFill>
          <a:ln w="12700">
            <a:solidFill>
              <a:srgbClr val="1B3A6B"/>
            </a:solidFill>
            <a:prstDash val="solid"/>
          </a:ln>
        </p:spPr>
        <p:txBody>
          <a:bodyPr/>
          <a:lstStyle/>
          <a:p>
            <a:r>
              <a:rPr lang="en-IN" sz="1400" dirty="0">
                <a:solidFill>
                  <a:schemeClr val="bg1"/>
                </a:solidFill>
              </a:rPr>
              <a:t>Vodafone M-Pesa Ltd. v. Principal Commissioner of Income Tax</a:t>
            </a:r>
          </a:p>
        </p:txBody>
      </p:sp>
      <p:sp>
        <p:nvSpPr>
          <p:cNvPr id="11" name="TextBox 10">
            <a:extLst>
              <a:ext uri="{FF2B5EF4-FFF2-40B4-BE49-F238E27FC236}">
                <a16:creationId xmlns:a16="http://schemas.microsoft.com/office/drawing/2014/main" id="{1C6EA6FD-2A01-426A-16C1-E2D4544E13C8}"/>
              </a:ext>
            </a:extLst>
          </p:cNvPr>
          <p:cNvSpPr txBox="1"/>
          <p:nvPr/>
        </p:nvSpPr>
        <p:spPr>
          <a:xfrm>
            <a:off x="347472" y="1086284"/>
            <a:ext cx="8631936" cy="3170099"/>
          </a:xfrm>
          <a:prstGeom prst="rect">
            <a:avLst/>
          </a:prstGeom>
          <a:noFill/>
        </p:spPr>
        <p:txBody>
          <a:bodyPr wrap="square" rtlCol="0">
            <a:spAutoFit/>
          </a:bodyPr>
          <a:lstStyle/>
          <a:p>
            <a:pPr marL="171450" indent="-171450">
              <a:buFont typeface="Arial" panose="020B0604020202020204" pitchFamily="34" charset="0"/>
              <a:buChar char="•"/>
            </a:pPr>
            <a:r>
              <a:rPr lang="en-US" sz="1000" b="1" dirty="0">
                <a:latin typeface="Trebuchet MS" panose="020B0603020202020204" pitchFamily="34" charset="0"/>
              </a:rPr>
              <a:t>Assessee's Choice of Method</a:t>
            </a:r>
            <a:r>
              <a:rPr lang="en-US" sz="1000" dirty="0">
                <a:latin typeface="Trebuchet MS" panose="020B0603020202020204" pitchFamily="34" charset="0"/>
              </a:rPr>
              <a:t>: Under Rule 11UA(2), the </a:t>
            </a:r>
            <a:r>
              <a:rPr lang="en-US" sz="1000" dirty="0" err="1">
                <a:latin typeface="Trebuchet MS" panose="020B0603020202020204" pitchFamily="34" charset="0"/>
              </a:rPr>
              <a:t>assessee</a:t>
            </a:r>
            <a:r>
              <a:rPr lang="en-US" sz="1000" dirty="0">
                <a:latin typeface="Trebuchet MS" panose="020B0603020202020204" pitchFamily="34" charset="0"/>
              </a:rPr>
              <a:t> has the statutory right to choose either the Discounted Cash Flow (DCF) or Net Asset Value (NAV) method for valuing shares issued at a premium.</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Prohibition on Method Swapping</a:t>
            </a:r>
            <a:r>
              <a:rPr lang="en-US" sz="1000" dirty="0">
                <a:latin typeface="Trebuchet MS" panose="020B0603020202020204" pitchFamily="34" charset="0"/>
              </a:rPr>
              <a:t>: The Assessing Officer (AO) cannot arbitrarily discard the </a:t>
            </a:r>
            <a:r>
              <a:rPr lang="en-US" sz="1000" dirty="0" err="1">
                <a:latin typeface="Trebuchet MS" panose="020B0603020202020204" pitchFamily="34" charset="0"/>
              </a:rPr>
              <a:t>assessee's</a:t>
            </a:r>
            <a:r>
              <a:rPr lang="en-US" sz="1000" dirty="0">
                <a:latin typeface="Trebuchet MS" panose="020B0603020202020204" pitchFamily="34" charset="0"/>
              </a:rPr>
              <a:t> legally chosen DCF method and unilaterally substitute it with the NAV method.</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Scrutiny Within the Framework</a:t>
            </a:r>
            <a:r>
              <a:rPr lang="en-US" sz="1000" dirty="0">
                <a:latin typeface="Trebuchet MS" panose="020B0603020202020204" pitchFamily="34" charset="0"/>
              </a:rPr>
              <a:t>: If the AO finds the </a:t>
            </a:r>
            <a:r>
              <a:rPr lang="en-US" sz="1000" dirty="0" err="1">
                <a:latin typeface="Trebuchet MS" panose="020B0603020202020204" pitchFamily="34" charset="0"/>
              </a:rPr>
              <a:t>assessee's</a:t>
            </a:r>
            <a:r>
              <a:rPr lang="en-US" sz="1000" dirty="0">
                <a:latin typeface="Trebuchet MS" panose="020B0603020202020204" pitchFamily="34" charset="0"/>
              </a:rPr>
              <a:t> DCF projections unreliable or inflated, they can reject the report, but any fresh valuation must still be independently determined using the chosen DCF framework.</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Standard Stay Deposit</a:t>
            </a:r>
            <a:r>
              <a:rPr lang="en-US" sz="1000" dirty="0">
                <a:latin typeface="Trebuchet MS" panose="020B0603020202020204" pitchFamily="34" charset="0"/>
              </a:rPr>
              <a:t>: According to the CBDT Circular of 2016, the standard requirement for staying a disputed tax demand while an appeal is pending before the CIT(A) is a deposit of 20% of the demand.</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Limits on PCIT’s Authority</a:t>
            </a:r>
            <a:r>
              <a:rPr lang="en-US" sz="1000" dirty="0">
                <a:latin typeface="Trebuchet MS" panose="020B0603020202020204" pitchFamily="34" charset="0"/>
              </a:rPr>
              <a:t>: The Principal Commissioner of Income Tax (PCIT) does not have the legal power to </a:t>
            </a:r>
            <a:r>
              <a:rPr lang="en-US" sz="1000" dirty="0" err="1">
                <a:latin typeface="Trebuchet MS" panose="020B0603020202020204" pitchFamily="34" charset="0"/>
              </a:rPr>
              <a:t>suo</a:t>
            </a:r>
            <a:r>
              <a:rPr lang="en-US" sz="1000" dirty="0">
                <a:latin typeface="Trebuchet MS" panose="020B0603020202020204" pitchFamily="34" charset="0"/>
              </a:rPr>
              <a:t> motu (on their own motion) enhance the stay deposit requirement from the standard 20% to 50%.</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Prerequisite for Enhancement</a:t>
            </a:r>
            <a:r>
              <a:rPr lang="en-US" sz="1000" dirty="0">
                <a:latin typeface="Trebuchet MS" panose="020B0603020202020204" pitchFamily="34" charset="0"/>
              </a:rPr>
              <a:t>: The deposit amount for a stay of demand can only be enhanced beyond 20% by the PCIT if there is a formal and specific reference made by the Assessing Officer to do so.</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Relief Granted to </a:t>
            </a:r>
            <a:r>
              <a:rPr lang="en-US" sz="1000" b="1" dirty="0" err="1">
                <a:latin typeface="Trebuchet MS" panose="020B0603020202020204" pitchFamily="34" charset="0"/>
              </a:rPr>
              <a:t>Assessee</a:t>
            </a:r>
            <a:r>
              <a:rPr lang="en-US" sz="1000" dirty="0">
                <a:latin typeface="Trebuchet MS" panose="020B0603020202020204" pitchFamily="34" charset="0"/>
              </a:rPr>
              <a:t>: Recognizing the procedural flaw of switching the valuation method and the unauthorized enhancement of the deposit, the High Court stayed the Rs. 62.38 crore demand to allow the </a:t>
            </a:r>
            <a:r>
              <a:rPr lang="en-US" sz="1000" dirty="0" err="1">
                <a:latin typeface="Trebuchet MS" panose="020B0603020202020204" pitchFamily="34" charset="0"/>
              </a:rPr>
              <a:t>assessee</a:t>
            </a:r>
            <a:r>
              <a:rPr lang="en-US" sz="1000" dirty="0">
                <a:latin typeface="Trebuchet MS" panose="020B0603020202020204" pitchFamily="34" charset="0"/>
              </a:rPr>
              <a:t> to pursue their appeal.</a:t>
            </a:r>
            <a:endParaRPr lang="en-IN" sz="1000" dirty="0">
              <a:latin typeface="Trebuchet MS" panose="020B0603020202020204" pitchFamily="34" charset="0"/>
            </a:endParaRPr>
          </a:p>
        </p:txBody>
      </p:sp>
    </p:spTree>
    <p:extLst>
      <p:ext uri="{BB962C8B-B14F-4D97-AF65-F5344CB8AC3E}">
        <p14:creationId xmlns:p14="http://schemas.microsoft.com/office/powerpoint/2010/main" val="2030837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F1E9B-48B8-C8F6-3BE0-8BA5BD934C68}"/>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20E5D5C1-F8A2-57DA-BBEB-C21AD1BE977E}"/>
              </a:ext>
            </a:extLst>
          </p:cNvPr>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a:extLst>
              <a:ext uri="{FF2B5EF4-FFF2-40B4-BE49-F238E27FC236}">
                <a16:creationId xmlns:a16="http://schemas.microsoft.com/office/drawing/2014/main" id="{A8B268E9-43A6-25EC-A54C-623837788EC7}"/>
              </a:ext>
            </a:extLst>
          </p:cNvPr>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a:extLst>
              <a:ext uri="{FF2B5EF4-FFF2-40B4-BE49-F238E27FC236}">
                <a16:creationId xmlns:a16="http://schemas.microsoft.com/office/drawing/2014/main" id="{9349D6EE-05FA-C2E5-D904-4B89536D5403}"/>
              </a:ext>
            </a:extLst>
          </p:cNvPr>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rPr>
              <a:t>Case Laws relevant to Rule 11UA</a:t>
            </a:r>
            <a:endParaRPr lang="en-US" sz="2100" dirty="0"/>
          </a:p>
        </p:txBody>
      </p:sp>
      <p:sp>
        <p:nvSpPr>
          <p:cNvPr id="5" name="Text 3">
            <a:extLst>
              <a:ext uri="{FF2B5EF4-FFF2-40B4-BE49-F238E27FC236}">
                <a16:creationId xmlns:a16="http://schemas.microsoft.com/office/drawing/2014/main" id="{174CFF51-5821-7C0E-5B36-1D4382811BFF}"/>
              </a:ext>
            </a:extLst>
          </p:cNvPr>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6  |  Practical Case Studies</a:t>
            </a:r>
            <a:endParaRPr lang="en-US" sz="900" dirty="0"/>
          </a:p>
        </p:txBody>
      </p:sp>
      <p:sp>
        <p:nvSpPr>
          <p:cNvPr id="6" name="Shape 4">
            <a:extLst>
              <a:ext uri="{FF2B5EF4-FFF2-40B4-BE49-F238E27FC236}">
                <a16:creationId xmlns:a16="http://schemas.microsoft.com/office/drawing/2014/main" id="{B85D7491-055B-E3E5-DE31-24FCEFA51753}"/>
              </a:ext>
            </a:extLst>
          </p:cNvPr>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a:extLst>
              <a:ext uri="{FF2B5EF4-FFF2-40B4-BE49-F238E27FC236}">
                <a16:creationId xmlns:a16="http://schemas.microsoft.com/office/drawing/2014/main" id="{F6BC5BBF-A601-C5E4-3E78-7F7D66A07EB0}"/>
              </a:ext>
            </a:extLst>
          </p:cNvPr>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a:extLst>
              <a:ext uri="{FF2B5EF4-FFF2-40B4-BE49-F238E27FC236}">
                <a16:creationId xmlns:a16="http://schemas.microsoft.com/office/drawing/2014/main" id="{718608CB-91ED-B2F4-8C4F-7AB54959FBFE}"/>
              </a:ext>
            </a:extLst>
          </p:cNvPr>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26</a:t>
            </a:r>
            <a:endParaRPr lang="en-US" sz="900" dirty="0"/>
          </a:p>
        </p:txBody>
      </p:sp>
      <p:sp>
        <p:nvSpPr>
          <p:cNvPr id="15" name="Shape 7">
            <a:extLst>
              <a:ext uri="{FF2B5EF4-FFF2-40B4-BE49-F238E27FC236}">
                <a16:creationId xmlns:a16="http://schemas.microsoft.com/office/drawing/2014/main" id="{B4B98756-88F2-3771-E439-F12CEFD1CF33}"/>
              </a:ext>
            </a:extLst>
          </p:cNvPr>
          <p:cNvSpPr/>
          <p:nvPr/>
        </p:nvSpPr>
        <p:spPr>
          <a:xfrm>
            <a:off x="347472" y="758412"/>
            <a:ext cx="8631936" cy="264554"/>
          </a:xfrm>
          <a:prstGeom prst="rect">
            <a:avLst/>
          </a:prstGeom>
          <a:solidFill>
            <a:srgbClr val="1B3A6B"/>
          </a:solidFill>
          <a:ln w="12700">
            <a:solidFill>
              <a:srgbClr val="1B3A6B"/>
            </a:solidFill>
            <a:prstDash val="solid"/>
          </a:ln>
        </p:spPr>
        <p:txBody>
          <a:bodyPr/>
          <a:lstStyle/>
          <a:p>
            <a:r>
              <a:rPr lang="en-IN" sz="1400" dirty="0">
                <a:solidFill>
                  <a:schemeClr val="bg1"/>
                </a:solidFill>
              </a:rPr>
              <a:t>Innoviti Payment Solutions </a:t>
            </a:r>
            <a:r>
              <a:rPr lang="en-IN" sz="1400" dirty="0" err="1">
                <a:solidFill>
                  <a:schemeClr val="bg1"/>
                </a:solidFill>
              </a:rPr>
              <a:t>Pvt.</a:t>
            </a:r>
            <a:r>
              <a:rPr lang="en-IN" sz="1400" dirty="0">
                <a:solidFill>
                  <a:schemeClr val="bg1"/>
                </a:solidFill>
              </a:rPr>
              <a:t> Ltd. vs. Income Tax Officer</a:t>
            </a:r>
            <a:endParaRPr lang="en-IN" dirty="0">
              <a:solidFill>
                <a:schemeClr val="bg1"/>
              </a:solidFill>
            </a:endParaRPr>
          </a:p>
        </p:txBody>
      </p:sp>
      <p:sp>
        <p:nvSpPr>
          <p:cNvPr id="16" name="TextBox 15">
            <a:extLst>
              <a:ext uri="{FF2B5EF4-FFF2-40B4-BE49-F238E27FC236}">
                <a16:creationId xmlns:a16="http://schemas.microsoft.com/office/drawing/2014/main" id="{54B1DE0E-38EE-845E-93B5-2DAF5B2E7DC1}"/>
              </a:ext>
            </a:extLst>
          </p:cNvPr>
          <p:cNvSpPr txBox="1"/>
          <p:nvPr/>
        </p:nvSpPr>
        <p:spPr>
          <a:xfrm>
            <a:off x="347472" y="1162287"/>
            <a:ext cx="8631936" cy="3170099"/>
          </a:xfrm>
          <a:prstGeom prst="rect">
            <a:avLst/>
          </a:prstGeom>
          <a:noFill/>
        </p:spPr>
        <p:txBody>
          <a:bodyPr wrap="square" rtlCol="0">
            <a:spAutoFit/>
          </a:bodyPr>
          <a:lstStyle/>
          <a:p>
            <a:pPr marL="171450" indent="-171450">
              <a:buFont typeface="Arial" panose="020B0604020202020204" pitchFamily="34" charset="0"/>
              <a:buChar char="•"/>
            </a:pPr>
            <a:r>
              <a:rPr lang="en-US" sz="1000" b="1" dirty="0">
                <a:latin typeface="Trebuchet MS" panose="020B0603020202020204" pitchFamily="34" charset="0"/>
              </a:rPr>
              <a:t>Assessee's Prerogative</a:t>
            </a:r>
            <a:r>
              <a:rPr lang="en-US" sz="1000" dirty="0">
                <a:latin typeface="Trebuchet MS" panose="020B0603020202020204" pitchFamily="34" charset="0"/>
              </a:rPr>
              <a:t>: The </a:t>
            </a:r>
            <a:r>
              <a:rPr lang="en-US" sz="1000" dirty="0" err="1">
                <a:latin typeface="Trebuchet MS" panose="020B0603020202020204" pitchFamily="34" charset="0"/>
              </a:rPr>
              <a:t>assessee</a:t>
            </a:r>
            <a:r>
              <a:rPr lang="en-US" sz="1000" dirty="0">
                <a:latin typeface="Trebuchet MS" panose="020B0603020202020204" pitchFamily="34" charset="0"/>
              </a:rPr>
              <a:t> possesses the absolute right under Rule 11UA(2) to select the Discounted Cash Flow (DCF) method for share valuation.</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Restriction on Method Switching</a:t>
            </a:r>
            <a:r>
              <a:rPr lang="en-US" sz="1000" dirty="0">
                <a:latin typeface="Trebuchet MS" panose="020B0603020202020204" pitchFamily="34" charset="0"/>
              </a:rPr>
              <a:t>: The Assessing Officer (AO) lacks the statutory authority to unilaterally discard the </a:t>
            </a:r>
            <a:r>
              <a:rPr lang="en-US" sz="1000" dirty="0" err="1">
                <a:latin typeface="Trebuchet MS" panose="020B0603020202020204" pitchFamily="34" charset="0"/>
              </a:rPr>
              <a:t>assessee's</a:t>
            </a:r>
            <a:r>
              <a:rPr lang="en-US" sz="1000" dirty="0">
                <a:latin typeface="Trebuchet MS" panose="020B0603020202020204" pitchFamily="34" charset="0"/>
              </a:rPr>
              <a:t> chosen DCF method and substitute it with the Net Asset Value (NAV) method.</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AO's Right to Scrutinize</a:t>
            </a:r>
            <a:r>
              <a:rPr lang="en-US" sz="1000" dirty="0">
                <a:latin typeface="Trebuchet MS" panose="020B0603020202020204" pitchFamily="34" charset="0"/>
              </a:rPr>
              <a:t>: Although prohibited from changing the chosen method, the AO retains the right to deeply scrutinize the assumptions, data, and reliability of the submitted DCF report.</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Mandate for Fresh DCF</a:t>
            </a:r>
            <a:r>
              <a:rPr lang="en-US" sz="1000" dirty="0">
                <a:latin typeface="Trebuchet MS" panose="020B0603020202020204" pitchFamily="34" charset="0"/>
              </a:rPr>
              <a:t>: If the original DCF report is found scientifically or factually flawed, the AO can order a fresh valuation, provided it still strictly utilizes the DCF framework.</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Prohibition of Hindsight Bias</a:t>
            </a:r>
            <a:r>
              <a:rPr lang="en-US" sz="1000" dirty="0">
                <a:latin typeface="Trebuchet MS" panose="020B0603020202020204" pitchFamily="34" charset="0"/>
              </a:rPr>
              <a:t>: The reliability of financial projections must be assessed based solely on the market conditions and data available on the actual date of valuation.</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Future Actuals are Irrelevant</a:t>
            </a:r>
            <a:r>
              <a:rPr lang="en-US" sz="1000" dirty="0">
                <a:latin typeface="Trebuchet MS" panose="020B0603020202020204" pitchFamily="34" charset="0"/>
              </a:rPr>
              <a:t>: Tax authorities are legally barred from using actual future financial performance as a retroactive metric to invalidate the management's original projections.</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Burden of Substantiation</a:t>
            </a:r>
            <a:r>
              <a:rPr lang="en-US" sz="1000" dirty="0">
                <a:latin typeface="Trebuchet MS" panose="020B0603020202020204" pitchFamily="34" charset="0"/>
              </a:rPr>
              <a:t>: The primary burden of proof remains firmly on the </a:t>
            </a:r>
            <a:r>
              <a:rPr lang="en-US" sz="1000" dirty="0" err="1">
                <a:latin typeface="Trebuchet MS" panose="020B0603020202020204" pitchFamily="34" charset="0"/>
              </a:rPr>
              <a:t>assessee</a:t>
            </a:r>
            <a:r>
              <a:rPr lang="en-US" sz="1000" dirty="0">
                <a:latin typeface="Trebuchet MS" panose="020B0603020202020204" pitchFamily="34" charset="0"/>
              </a:rPr>
              <a:t> to demonstrate that their discounting factors and revenue projections are rooted in empirical data</a:t>
            </a:r>
            <a:endParaRPr lang="en-IN" sz="1000" dirty="0">
              <a:latin typeface="Trebuchet MS" panose="020B0603020202020204" pitchFamily="34" charset="0"/>
            </a:endParaRPr>
          </a:p>
        </p:txBody>
      </p:sp>
    </p:spTree>
    <p:extLst>
      <p:ext uri="{BB962C8B-B14F-4D97-AF65-F5344CB8AC3E}">
        <p14:creationId xmlns:p14="http://schemas.microsoft.com/office/powerpoint/2010/main" val="38316578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a:extLst>
              <a:ext uri="{FF2B5EF4-FFF2-40B4-BE49-F238E27FC236}">
                <a16:creationId xmlns:a16="http://schemas.microsoft.com/office/drawing/2014/main" id="{3D31F7A1-A50B-1549-6E49-10CDCF24BC40}"/>
              </a:ext>
            </a:extLst>
          </p:cNvPr>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a:extLst>
              <a:ext uri="{FF2B5EF4-FFF2-40B4-BE49-F238E27FC236}">
                <a16:creationId xmlns:a16="http://schemas.microsoft.com/office/drawing/2014/main" id="{7456F314-46D2-C533-9C2E-6B200245CA26}"/>
              </a:ext>
            </a:extLst>
          </p:cNvPr>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a:extLst>
              <a:ext uri="{FF2B5EF4-FFF2-40B4-BE49-F238E27FC236}">
                <a16:creationId xmlns:a16="http://schemas.microsoft.com/office/drawing/2014/main" id="{2F6602AE-9EFF-A964-62F4-56F0E4E0A206}"/>
              </a:ext>
            </a:extLst>
          </p:cNvPr>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rPr>
              <a:t>Case Laws relevant to Rule 11UA</a:t>
            </a:r>
            <a:endParaRPr lang="en-US" sz="2100" dirty="0"/>
          </a:p>
        </p:txBody>
      </p:sp>
      <p:sp>
        <p:nvSpPr>
          <p:cNvPr id="5" name="Text 3">
            <a:extLst>
              <a:ext uri="{FF2B5EF4-FFF2-40B4-BE49-F238E27FC236}">
                <a16:creationId xmlns:a16="http://schemas.microsoft.com/office/drawing/2014/main" id="{57F89C14-E33B-FB4B-7DF0-C144FC0D5443}"/>
              </a:ext>
            </a:extLst>
          </p:cNvPr>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6  | Case Laws</a:t>
            </a:r>
          </a:p>
          <a:p>
            <a:pPr marL="0" indent="0" algn="r">
              <a:buNone/>
            </a:pPr>
            <a:endParaRPr lang="en-US" sz="900" dirty="0"/>
          </a:p>
        </p:txBody>
      </p:sp>
      <p:sp>
        <p:nvSpPr>
          <p:cNvPr id="6" name="Shape 4">
            <a:extLst>
              <a:ext uri="{FF2B5EF4-FFF2-40B4-BE49-F238E27FC236}">
                <a16:creationId xmlns:a16="http://schemas.microsoft.com/office/drawing/2014/main" id="{88A6A29E-888F-AEA4-5995-1F415A6B78C0}"/>
              </a:ext>
            </a:extLst>
          </p:cNvPr>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a:extLst>
              <a:ext uri="{FF2B5EF4-FFF2-40B4-BE49-F238E27FC236}">
                <a16:creationId xmlns:a16="http://schemas.microsoft.com/office/drawing/2014/main" id="{91000CE8-D6C1-E543-9E63-8AD841939B69}"/>
              </a:ext>
            </a:extLst>
          </p:cNvPr>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a:extLst>
              <a:ext uri="{FF2B5EF4-FFF2-40B4-BE49-F238E27FC236}">
                <a16:creationId xmlns:a16="http://schemas.microsoft.com/office/drawing/2014/main" id="{FB566C74-E1B0-8FD9-2FF6-17C3310E7C57}"/>
              </a:ext>
            </a:extLst>
          </p:cNvPr>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26</a:t>
            </a:r>
            <a:endParaRPr lang="en-US" sz="900" dirty="0"/>
          </a:p>
        </p:txBody>
      </p:sp>
      <p:sp>
        <p:nvSpPr>
          <p:cNvPr id="15" name="Shape 7">
            <a:extLst>
              <a:ext uri="{FF2B5EF4-FFF2-40B4-BE49-F238E27FC236}">
                <a16:creationId xmlns:a16="http://schemas.microsoft.com/office/drawing/2014/main" id="{1876DB76-2FDF-CB8F-68A0-00F86C8A4D00}"/>
              </a:ext>
            </a:extLst>
          </p:cNvPr>
          <p:cNvSpPr/>
          <p:nvPr/>
        </p:nvSpPr>
        <p:spPr>
          <a:xfrm>
            <a:off x="281106" y="743666"/>
            <a:ext cx="8631936" cy="264554"/>
          </a:xfrm>
          <a:prstGeom prst="rect">
            <a:avLst/>
          </a:prstGeom>
          <a:solidFill>
            <a:srgbClr val="1B3A6B"/>
          </a:solidFill>
          <a:ln w="12700">
            <a:solidFill>
              <a:srgbClr val="1B3A6B"/>
            </a:solidFill>
            <a:prstDash val="solid"/>
          </a:ln>
        </p:spPr>
        <p:txBody>
          <a:bodyPr/>
          <a:lstStyle/>
          <a:p>
            <a:r>
              <a:rPr lang="en-US" sz="1400" dirty="0">
                <a:solidFill>
                  <a:schemeClr val="bg1"/>
                </a:solidFill>
              </a:rPr>
              <a:t>Electra Private Limited vs. ACIT</a:t>
            </a:r>
            <a:endParaRPr lang="en-IN" dirty="0">
              <a:solidFill>
                <a:schemeClr val="bg1"/>
              </a:solidFill>
            </a:endParaRPr>
          </a:p>
        </p:txBody>
      </p:sp>
      <p:sp>
        <p:nvSpPr>
          <p:cNvPr id="16" name="TextBox 15">
            <a:extLst>
              <a:ext uri="{FF2B5EF4-FFF2-40B4-BE49-F238E27FC236}">
                <a16:creationId xmlns:a16="http://schemas.microsoft.com/office/drawing/2014/main" id="{9CF4BF1C-C5ED-D421-3306-2937DB6BE3B7}"/>
              </a:ext>
            </a:extLst>
          </p:cNvPr>
          <p:cNvSpPr txBox="1"/>
          <p:nvPr/>
        </p:nvSpPr>
        <p:spPr>
          <a:xfrm>
            <a:off x="281106" y="1145263"/>
            <a:ext cx="8631936" cy="3170099"/>
          </a:xfrm>
          <a:prstGeom prst="rect">
            <a:avLst/>
          </a:prstGeom>
          <a:noFill/>
        </p:spPr>
        <p:txBody>
          <a:bodyPr wrap="square" rtlCol="0">
            <a:spAutoFit/>
          </a:bodyPr>
          <a:lstStyle/>
          <a:p>
            <a:pPr marL="171450" indent="-171450">
              <a:buFont typeface="Arial" panose="020B0604020202020204" pitchFamily="34" charset="0"/>
              <a:buChar char="•"/>
            </a:pPr>
            <a:r>
              <a:rPr lang="en-US" sz="1000" b="1" dirty="0">
                <a:latin typeface="Trebuchet MS" panose="020B0603020202020204" pitchFamily="34" charset="0"/>
              </a:rPr>
              <a:t>Precedence of the Valuation Date:</a:t>
            </a:r>
            <a:r>
              <a:rPr lang="en-US" sz="1000" dirty="0">
                <a:latin typeface="Trebuchet MS" panose="020B0603020202020204" pitchFamily="34" charset="0"/>
              </a:rPr>
              <a:t> Under Rule 11U(b), a balance sheet drawn up specifically on the exact date of share allotment holds legal precedence for calculating the Fair Market Value (FMV).</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Audit Timing Flexibility:</a:t>
            </a:r>
            <a:r>
              <a:rPr lang="en-US" sz="1000" dirty="0">
                <a:latin typeface="Trebuchet MS" panose="020B0603020202020204" pitchFamily="34" charset="0"/>
              </a:rPr>
              <a:t> The law requires the valuation date balance sheet to be audited, but crucially, it does not mandate that the audit process be completed on that very same day.</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Validity of Subsequent Audits:</a:t>
            </a:r>
            <a:r>
              <a:rPr lang="en-US" sz="1000" dirty="0">
                <a:latin typeface="Trebuchet MS" panose="020B0603020202020204" pitchFamily="34" charset="0"/>
              </a:rPr>
              <a:t> A tentative balance sheet drawn on the allotment date remains legally valid for determining FMV if it is subsequently audited by statutory auditors without any material changes.</a:t>
            </a:r>
          </a:p>
          <a:p>
            <a:pPr marL="171450" indent="-171450">
              <a:buFont typeface="Arial" panose="020B0604020202020204" pitchFamily="34" charset="0"/>
              <a:buChar char="•"/>
            </a:pPr>
            <a:endParaRPr lang="en-US" sz="1000" b="1"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Limits on AO’s Discretion:</a:t>
            </a:r>
            <a:r>
              <a:rPr lang="en-US" sz="1000" dirty="0">
                <a:latin typeface="Trebuchet MS" panose="020B0603020202020204" pitchFamily="34" charset="0"/>
              </a:rPr>
              <a:t> An Assessing Officer (AO) cannot arbitrarily reject a validly drawn valuation-date balance sheet merely because the auditor’s formal signature was applied at a later date.</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Restriction on Prior Financials</a:t>
            </a:r>
            <a:r>
              <a:rPr lang="en-US" sz="1000" dirty="0">
                <a:latin typeface="Trebuchet MS" panose="020B0603020202020204" pitchFamily="34" charset="0"/>
              </a:rPr>
              <a:t>: The AO is legally barred from jumping to the second limb of Rule 11U(b) to use the previous year’s audited balance sheet unless the company completely failed to draw one up on the actual date of valuation.</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Strict Adherence to Rule 11U(A)</a:t>
            </a:r>
            <a:r>
              <a:rPr lang="en-US" sz="1000" dirty="0">
                <a:latin typeface="Trebuchet MS" panose="020B0603020202020204" pitchFamily="34" charset="0"/>
              </a:rPr>
              <a:t>: The judgment reinforces that tax authorities must strictly follow the sequential order of Rule 11U(b) rather than choosing the balance sheet that yields a higher tax addition.</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Final Verdict for </a:t>
            </a:r>
            <a:r>
              <a:rPr lang="en-US" sz="1000" b="1" dirty="0" err="1">
                <a:latin typeface="Trebuchet MS" panose="020B0603020202020204" pitchFamily="34" charset="0"/>
              </a:rPr>
              <a:t>Assessee</a:t>
            </a:r>
            <a:r>
              <a:rPr lang="en-US" sz="1000" dirty="0">
                <a:latin typeface="Trebuchet MS" panose="020B0603020202020204" pitchFamily="34" charset="0"/>
              </a:rPr>
              <a:t>: The ITAT entirely deleted the Section 56(2)(</a:t>
            </a:r>
            <a:r>
              <a:rPr lang="en-US" sz="1000" dirty="0" err="1">
                <a:latin typeface="Trebuchet MS" panose="020B0603020202020204" pitchFamily="34" charset="0"/>
              </a:rPr>
              <a:t>viib</a:t>
            </a:r>
            <a:r>
              <a:rPr lang="en-US" sz="1000" dirty="0">
                <a:latin typeface="Trebuchet MS" panose="020B0603020202020204" pitchFamily="34" charset="0"/>
              </a:rPr>
              <a:t>) additions, confirming that the </a:t>
            </a:r>
            <a:r>
              <a:rPr lang="en-US" sz="1000" dirty="0" err="1">
                <a:latin typeface="Trebuchet MS" panose="020B0603020202020204" pitchFamily="34" charset="0"/>
              </a:rPr>
              <a:t>assessee's</a:t>
            </a:r>
            <a:r>
              <a:rPr lang="en-US" sz="1000" dirty="0">
                <a:latin typeface="Trebuchet MS" panose="020B0603020202020204" pitchFamily="34" charset="0"/>
              </a:rPr>
              <a:t> FMV calculation based on the March 31 allotment date was perfectly compliant with the law.</a:t>
            </a:r>
            <a:endParaRPr lang="en-IN" sz="1000" dirty="0">
              <a:latin typeface="Trebuchet MS" panose="020B0603020202020204" pitchFamily="34" charset="0"/>
            </a:endParaRPr>
          </a:p>
        </p:txBody>
      </p:sp>
    </p:spTree>
    <p:extLst>
      <p:ext uri="{BB962C8B-B14F-4D97-AF65-F5344CB8AC3E}">
        <p14:creationId xmlns:p14="http://schemas.microsoft.com/office/powerpoint/2010/main" val="36894338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C8FE3F-F221-8AF8-FFA0-35794FB54AE6}"/>
            </a:ext>
          </a:extLst>
        </p:cNvPr>
        <p:cNvGrpSpPr/>
        <p:nvPr/>
      </p:nvGrpSpPr>
      <p:grpSpPr>
        <a:xfrm>
          <a:off x="0" y="0"/>
          <a:ext cx="0" cy="0"/>
          <a:chOff x="0" y="0"/>
          <a:chExt cx="0" cy="0"/>
        </a:xfrm>
      </p:grpSpPr>
      <p:sp>
        <p:nvSpPr>
          <p:cNvPr id="2" name="Shape 0">
            <a:extLst>
              <a:ext uri="{FF2B5EF4-FFF2-40B4-BE49-F238E27FC236}">
                <a16:creationId xmlns:a16="http://schemas.microsoft.com/office/drawing/2014/main" id="{88263A25-1442-8CA7-02D5-578545FDCFA3}"/>
              </a:ext>
            </a:extLst>
          </p:cNvPr>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a:extLst>
              <a:ext uri="{FF2B5EF4-FFF2-40B4-BE49-F238E27FC236}">
                <a16:creationId xmlns:a16="http://schemas.microsoft.com/office/drawing/2014/main" id="{69C32B5E-4B76-E52D-BF90-F6BB52D5E886}"/>
              </a:ext>
            </a:extLst>
          </p:cNvPr>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a:extLst>
              <a:ext uri="{FF2B5EF4-FFF2-40B4-BE49-F238E27FC236}">
                <a16:creationId xmlns:a16="http://schemas.microsoft.com/office/drawing/2014/main" id="{F23B6834-FD30-2963-EFCF-5745F940A6FE}"/>
              </a:ext>
            </a:extLst>
          </p:cNvPr>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rPr>
              <a:t>Case Laws relevant to Rule 11UA</a:t>
            </a:r>
            <a:endParaRPr lang="en-US" sz="2100" dirty="0"/>
          </a:p>
        </p:txBody>
      </p:sp>
      <p:sp>
        <p:nvSpPr>
          <p:cNvPr id="5" name="Text 3">
            <a:extLst>
              <a:ext uri="{FF2B5EF4-FFF2-40B4-BE49-F238E27FC236}">
                <a16:creationId xmlns:a16="http://schemas.microsoft.com/office/drawing/2014/main" id="{1D17C965-89B1-D50D-335E-AD8FAF2B7560}"/>
              </a:ext>
            </a:extLst>
          </p:cNvPr>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6  | Case Laws</a:t>
            </a:r>
          </a:p>
          <a:p>
            <a:pPr marL="0" indent="0" algn="r">
              <a:buNone/>
            </a:pPr>
            <a:endParaRPr lang="en-US" sz="900" dirty="0"/>
          </a:p>
        </p:txBody>
      </p:sp>
      <p:sp>
        <p:nvSpPr>
          <p:cNvPr id="6" name="Shape 4">
            <a:extLst>
              <a:ext uri="{FF2B5EF4-FFF2-40B4-BE49-F238E27FC236}">
                <a16:creationId xmlns:a16="http://schemas.microsoft.com/office/drawing/2014/main" id="{CCA7414B-AD1A-39D2-C8FA-87510A32069F}"/>
              </a:ext>
            </a:extLst>
          </p:cNvPr>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a:extLst>
              <a:ext uri="{FF2B5EF4-FFF2-40B4-BE49-F238E27FC236}">
                <a16:creationId xmlns:a16="http://schemas.microsoft.com/office/drawing/2014/main" id="{B8065ABB-3477-1E2D-603A-4C94904B4956}"/>
              </a:ext>
            </a:extLst>
          </p:cNvPr>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a:extLst>
              <a:ext uri="{FF2B5EF4-FFF2-40B4-BE49-F238E27FC236}">
                <a16:creationId xmlns:a16="http://schemas.microsoft.com/office/drawing/2014/main" id="{ABDBCDB3-2945-175C-0E37-048616978499}"/>
              </a:ext>
            </a:extLst>
          </p:cNvPr>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26</a:t>
            </a:r>
            <a:endParaRPr lang="en-US" sz="900" dirty="0"/>
          </a:p>
        </p:txBody>
      </p:sp>
      <p:sp>
        <p:nvSpPr>
          <p:cNvPr id="9" name="Shape 7">
            <a:extLst>
              <a:ext uri="{FF2B5EF4-FFF2-40B4-BE49-F238E27FC236}">
                <a16:creationId xmlns:a16="http://schemas.microsoft.com/office/drawing/2014/main" id="{9765CB7A-ECCA-CCBB-F006-849E91316D4D}"/>
              </a:ext>
            </a:extLst>
          </p:cNvPr>
          <p:cNvSpPr/>
          <p:nvPr/>
        </p:nvSpPr>
        <p:spPr>
          <a:xfrm>
            <a:off x="347472" y="738894"/>
            <a:ext cx="8631936" cy="287888"/>
          </a:xfrm>
          <a:prstGeom prst="rect">
            <a:avLst/>
          </a:prstGeom>
          <a:solidFill>
            <a:srgbClr val="1B3A6B"/>
          </a:solidFill>
          <a:ln w="12700">
            <a:solidFill>
              <a:srgbClr val="1B3A6B"/>
            </a:solidFill>
            <a:prstDash val="solid"/>
          </a:ln>
        </p:spPr>
        <p:txBody>
          <a:bodyPr/>
          <a:lstStyle/>
          <a:p>
            <a:r>
              <a:rPr lang="en-IN" sz="1400" dirty="0" err="1">
                <a:solidFill>
                  <a:schemeClr val="bg1"/>
                </a:solidFill>
              </a:rPr>
              <a:t>Agro</a:t>
            </a:r>
            <a:r>
              <a:rPr lang="en-IN" sz="1400" dirty="0">
                <a:solidFill>
                  <a:schemeClr val="bg1"/>
                </a:solidFill>
              </a:rPr>
              <a:t> Portfolio Pvt. Ltd. vs. ITO</a:t>
            </a:r>
          </a:p>
        </p:txBody>
      </p:sp>
      <p:sp>
        <p:nvSpPr>
          <p:cNvPr id="11" name="TextBox 10">
            <a:extLst>
              <a:ext uri="{FF2B5EF4-FFF2-40B4-BE49-F238E27FC236}">
                <a16:creationId xmlns:a16="http://schemas.microsoft.com/office/drawing/2014/main" id="{5219FF79-A9EC-7EBA-880B-C856D051BE68}"/>
              </a:ext>
            </a:extLst>
          </p:cNvPr>
          <p:cNvSpPr txBox="1"/>
          <p:nvPr/>
        </p:nvSpPr>
        <p:spPr>
          <a:xfrm>
            <a:off x="347472" y="1008743"/>
            <a:ext cx="8631936" cy="3631763"/>
          </a:xfrm>
          <a:prstGeom prst="rect">
            <a:avLst/>
          </a:prstGeom>
          <a:noFill/>
        </p:spPr>
        <p:txBody>
          <a:bodyPr wrap="square" rtlCol="0">
            <a:spAutoFit/>
          </a:bodyPr>
          <a:lstStyle/>
          <a:p>
            <a:pPr marL="171450" indent="-171450">
              <a:buFont typeface="Arial" panose="020B0604020202020204" pitchFamily="34" charset="0"/>
              <a:buChar char="•"/>
            </a:pPr>
            <a:r>
              <a:rPr lang="en-US" sz="1000" b="1" dirty="0">
                <a:latin typeface="Trebuchet MS" panose="020B0603020202020204" pitchFamily="34" charset="0"/>
              </a:rPr>
              <a:t>Statutory Right to Choose</a:t>
            </a:r>
            <a:r>
              <a:rPr lang="en-US" sz="1000" dirty="0">
                <a:latin typeface="Trebuchet MS" panose="020B0603020202020204" pitchFamily="34" charset="0"/>
              </a:rPr>
              <a:t>: Under Rule 11UA(2), the </a:t>
            </a:r>
            <a:r>
              <a:rPr lang="en-US" sz="1000" dirty="0" err="1">
                <a:latin typeface="Trebuchet MS" panose="020B0603020202020204" pitchFamily="34" charset="0"/>
              </a:rPr>
              <a:t>assessee</a:t>
            </a:r>
            <a:r>
              <a:rPr lang="en-US" sz="1000" dirty="0">
                <a:latin typeface="Trebuchet MS" panose="020B0603020202020204" pitchFamily="34" charset="0"/>
              </a:rPr>
              <a:t> holds the absolute legal prerogative to select either the DCF or NAV method for share valuation.</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Restriction on Assessing Officers</a:t>
            </a:r>
            <a:r>
              <a:rPr lang="en-US" sz="1000" dirty="0">
                <a:latin typeface="Trebuchet MS" panose="020B0603020202020204" pitchFamily="34" charset="0"/>
              </a:rPr>
              <a:t>: Generally, the Assessing Officer (AO) cannot unilaterally discard the </a:t>
            </a:r>
            <a:r>
              <a:rPr lang="en-US" sz="1000" dirty="0" err="1">
                <a:latin typeface="Trebuchet MS" panose="020B0603020202020204" pitchFamily="34" charset="0"/>
              </a:rPr>
              <a:t>assessee’s</a:t>
            </a:r>
            <a:r>
              <a:rPr lang="en-US" sz="1000" dirty="0">
                <a:latin typeface="Trebuchet MS" panose="020B0603020202020204" pitchFamily="34" charset="0"/>
              </a:rPr>
              <a:t> chosen method and substitute it with another (e.g., swapping DCF for NAV).</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Prohibition of Hindsight Bias</a:t>
            </a:r>
            <a:r>
              <a:rPr lang="en-US" sz="1000" dirty="0">
                <a:latin typeface="Trebuchet MS" panose="020B0603020202020204" pitchFamily="34" charset="0"/>
              </a:rPr>
              <a:t>: The reliability of a valuation must be assessed using only the facts available on the valuation date, without relying on actual future financial performance.</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Burden of Proof</a:t>
            </a:r>
            <a:r>
              <a:rPr lang="en-US" sz="1000" dirty="0">
                <a:latin typeface="Trebuchet MS" panose="020B0603020202020204" pitchFamily="34" charset="0"/>
              </a:rPr>
              <a:t>: Choosing the DCF method does not grant immunity from scrutiny; the </a:t>
            </a:r>
            <a:r>
              <a:rPr lang="en-US" sz="1000" dirty="0" err="1">
                <a:latin typeface="Trebuchet MS" panose="020B0603020202020204" pitchFamily="34" charset="0"/>
              </a:rPr>
              <a:t>assessee</a:t>
            </a:r>
            <a:r>
              <a:rPr lang="en-US" sz="1000" dirty="0">
                <a:latin typeface="Trebuchet MS" panose="020B0603020202020204" pitchFamily="34" charset="0"/>
              </a:rPr>
              <a:t> must scientifically substantiate the underlying financial projections and assumptions.</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Requirement for Valuer Independence</a:t>
            </a:r>
            <a:r>
              <a:rPr lang="en-US" sz="1000" dirty="0">
                <a:latin typeface="Trebuchet MS" panose="020B0603020202020204" pitchFamily="34" charset="0"/>
              </a:rPr>
              <a:t>: Valuation reports must demonstrate an independent application of mind; simply rubber-stamping management-provided data renders the report legally defective.</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Conditions for Method Rejection</a:t>
            </a:r>
            <a:r>
              <a:rPr lang="en-US" sz="1000" dirty="0">
                <a:latin typeface="Trebuchet MS" panose="020B0603020202020204" pitchFamily="34" charset="0"/>
              </a:rPr>
              <a:t>: If an </a:t>
            </a:r>
            <a:r>
              <a:rPr lang="en-US" sz="1000" dirty="0" err="1">
                <a:latin typeface="Trebuchet MS" panose="020B0603020202020204" pitchFamily="34" charset="0"/>
              </a:rPr>
              <a:t>assessee</a:t>
            </a:r>
            <a:r>
              <a:rPr lang="en-US" sz="1000" dirty="0">
                <a:latin typeface="Trebuchet MS" panose="020B0603020202020204" pitchFamily="34" charset="0"/>
              </a:rPr>
              <a:t> completely fails to provide empirical evidence for their DCF projections, the AO is fully justified in rejecting the report and applying the NAV method.</a:t>
            </a:r>
          </a:p>
          <a:p>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Mandate for Fresh Valuation</a:t>
            </a:r>
            <a:r>
              <a:rPr lang="en-US" sz="1000" dirty="0">
                <a:latin typeface="Trebuchet MS" panose="020B0603020202020204" pitchFamily="34" charset="0"/>
              </a:rPr>
              <a:t>: If an AO rejects a flawed DCF report but the business warrants future projection analysis, any subsequent re-valuation must still utilize the DCF framework.</a:t>
            </a:r>
          </a:p>
          <a:p>
            <a:pPr marL="171450" indent="-171450">
              <a:buFont typeface="Arial" panose="020B0604020202020204" pitchFamily="34" charset="0"/>
              <a:buChar char="•"/>
            </a:pPr>
            <a:endParaRPr lang="en-US" sz="1000" dirty="0">
              <a:latin typeface="Trebuchet MS" panose="020B0603020202020204" pitchFamily="34" charset="0"/>
            </a:endParaRPr>
          </a:p>
          <a:p>
            <a:pPr marL="171450" indent="-171450">
              <a:buFont typeface="Arial" panose="020B0604020202020204" pitchFamily="34" charset="0"/>
              <a:buChar char="•"/>
            </a:pPr>
            <a:r>
              <a:rPr lang="en-US" sz="1000" b="1" dirty="0">
                <a:latin typeface="Trebuchet MS" panose="020B0603020202020204" pitchFamily="34" charset="0"/>
              </a:rPr>
              <a:t>Validity of Valuation Date Financials</a:t>
            </a:r>
            <a:r>
              <a:rPr lang="en-US" sz="1000" dirty="0">
                <a:latin typeface="Trebuchet MS" panose="020B0603020202020204" pitchFamily="34" charset="0"/>
              </a:rPr>
              <a:t>: A balance sheet drawn up specifically on the date of share allotment holds legal precedence for calculating Fair Market Value.</a:t>
            </a:r>
            <a:endParaRPr lang="en-IN" sz="1000" dirty="0">
              <a:latin typeface="Trebuchet MS" panose="020B0603020202020204" pitchFamily="34" charset="0"/>
            </a:endParaRPr>
          </a:p>
        </p:txBody>
      </p:sp>
    </p:spTree>
    <p:extLst>
      <p:ext uri="{BB962C8B-B14F-4D97-AF65-F5344CB8AC3E}">
        <p14:creationId xmlns:p14="http://schemas.microsoft.com/office/powerpoint/2010/main" val="123415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name="Slide 27">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Practical Challenges for Valuers</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7  |  Key Challenges &amp; Professional Judgement</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27</a:t>
            </a:r>
            <a:endParaRPr lang="en-US" sz="900" dirty="0"/>
          </a:p>
        </p:txBody>
      </p:sp>
      <p:sp>
        <p:nvSpPr>
          <p:cNvPr id="9" name="Shape 7"/>
          <p:cNvSpPr/>
          <p:nvPr/>
        </p:nvSpPr>
        <p:spPr>
          <a:xfrm>
            <a:off x="256032" y="786384"/>
            <a:ext cx="4261104" cy="184708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0" name="Shape 8"/>
          <p:cNvSpPr/>
          <p:nvPr/>
        </p:nvSpPr>
        <p:spPr>
          <a:xfrm>
            <a:off x="256032" y="786384"/>
            <a:ext cx="4261104" cy="420624"/>
          </a:xfrm>
          <a:prstGeom prst="rect">
            <a:avLst/>
          </a:prstGeom>
          <a:solidFill>
            <a:srgbClr val="C0392B"/>
          </a:solidFill>
          <a:ln w="12700">
            <a:solidFill>
              <a:srgbClr val="C0392B"/>
            </a:solidFill>
            <a:prstDash val="solid"/>
          </a:ln>
        </p:spPr>
        <p:txBody>
          <a:bodyPr/>
          <a:lstStyle/>
          <a:p>
            <a:endParaRPr lang="en-IN"/>
          </a:p>
        </p:txBody>
      </p:sp>
      <p:sp>
        <p:nvSpPr>
          <p:cNvPr id="11" name="Text 9"/>
          <p:cNvSpPr/>
          <p:nvPr/>
        </p:nvSpPr>
        <p:spPr>
          <a:xfrm>
            <a:off x="329184" y="786384"/>
            <a:ext cx="384048" cy="42062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01</a:t>
            </a:r>
            <a:endParaRPr lang="en-US" sz="1100" dirty="0"/>
          </a:p>
        </p:txBody>
      </p:sp>
      <p:sp>
        <p:nvSpPr>
          <p:cNvPr id="12" name="Text 10"/>
          <p:cNvSpPr/>
          <p:nvPr/>
        </p:nvSpPr>
        <p:spPr>
          <a:xfrm>
            <a:off x="749808" y="786384"/>
            <a:ext cx="3657600"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Subjectivity in Valuation</a:t>
            </a:r>
            <a:endParaRPr lang="en-US" sz="1200" dirty="0"/>
          </a:p>
        </p:txBody>
      </p:sp>
      <p:sp>
        <p:nvSpPr>
          <p:cNvPr id="13" name="Text 11"/>
          <p:cNvSpPr/>
          <p:nvPr/>
        </p:nvSpPr>
        <p:spPr>
          <a:xfrm>
            <a:off x="384048" y="1280160"/>
            <a:ext cx="4041648" cy="1280160"/>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No single 'correct' FMV — different experts, different outcomes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Revenue projections: 20% vs 30% growth = ₹Crore difference in FMV</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WACC: Beta from illiquid peers, risk premiums are subjective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AO can always find a basis to challenge — subjectivity will never fully disappear</a:t>
            </a:r>
            <a:endParaRPr lang="en-US" sz="1000" dirty="0"/>
          </a:p>
        </p:txBody>
      </p:sp>
      <p:sp>
        <p:nvSpPr>
          <p:cNvPr id="14" name="Shape 12"/>
          <p:cNvSpPr/>
          <p:nvPr/>
        </p:nvSpPr>
        <p:spPr>
          <a:xfrm>
            <a:off x="4700016" y="786384"/>
            <a:ext cx="4261104" cy="184708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5" name="Shape 13"/>
          <p:cNvSpPr/>
          <p:nvPr/>
        </p:nvSpPr>
        <p:spPr>
          <a:xfrm>
            <a:off x="4700016" y="786384"/>
            <a:ext cx="4261104" cy="420624"/>
          </a:xfrm>
          <a:prstGeom prst="rect">
            <a:avLst/>
          </a:prstGeom>
          <a:solidFill>
            <a:srgbClr val="E67E22"/>
          </a:solidFill>
          <a:ln w="12700">
            <a:solidFill>
              <a:srgbClr val="E67E22"/>
            </a:solidFill>
            <a:prstDash val="solid"/>
          </a:ln>
        </p:spPr>
        <p:txBody>
          <a:bodyPr/>
          <a:lstStyle/>
          <a:p>
            <a:endParaRPr lang="en-IN"/>
          </a:p>
        </p:txBody>
      </p:sp>
      <p:sp>
        <p:nvSpPr>
          <p:cNvPr id="16" name="Text 14"/>
          <p:cNvSpPr/>
          <p:nvPr/>
        </p:nvSpPr>
        <p:spPr>
          <a:xfrm>
            <a:off x="4773168" y="786384"/>
            <a:ext cx="384048" cy="42062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02</a:t>
            </a:r>
            <a:endParaRPr lang="en-US" sz="1100" dirty="0"/>
          </a:p>
        </p:txBody>
      </p:sp>
      <p:sp>
        <p:nvSpPr>
          <p:cNvPr id="17" name="Text 15"/>
          <p:cNvSpPr/>
          <p:nvPr/>
        </p:nvSpPr>
        <p:spPr>
          <a:xfrm>
            <a:off x="5193792" y="786384"/>
            <a:ext cx="3657600"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Data &amp; Assumptions</a:t>
            </a:r>
            <a:endParaRPr lang="en-US" sz="1200" dirty="0"/>
          </a:p>
        </p:txBody>
      </p:sp>
      <p:sp>
        <p:nvSpPr>
          <p:cNvPr id="18" name="Text 16"/>
          <p:cNvSpPr/>
          <p:nvPr/>
        </p:nvSpPr>
        <p:spPr>
          <a:xfrm>
            <a:off x="4828032" y="1280160"/>
            <a:ext cx="4041648" cy="1280160"/>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CCM: comparable peers not always available in India (thin markets)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OPM: volatility data for private companies requires proxies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PWERM: exit scenario probabilities are inherently judgement-based</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Quality of client data (audited vs provisional financials) affects reliability</a:t>
            </a:r>
            <a:endParaRPr lang="en-US" sz="1000" dirty="0"/>
          </a:p>
        </p:txBody>
      </p:sp>
      <p:sp>
        <p:nvSpPr>
          <p:cNvPr id="19" name="Shape 17"/>
          <p:cNvSpPr/>
          <p:nvPr/>
        </p:nvSpPr>
        <p:spPr>
          <a:xfrm>
            <a:off x="256032" y="2761488"/>
            <a:ext cx="4261104" cy="184708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0" name="Shape 18"/>
          <p:cNvSpPr/>
          <p:nvPr/>
        </p:nvSpPr>
        <p:spPr>
          <a:xfrm>
            <a:off x="256032" y="2761488"/>
            <a:ext cx="4261104" cy="420624"/>
          </a:xfrm>
          <a:prstGeom prst="rect">
            <a:avLst/>
          </a:prstGeom>
          <a:solidFill>
            <a:srgbClr val="1B3A6B"/>
          </a:solidFill>
          <a:ln w="12700">
            <a:solidFill>
              <a:srgbClr val="1B3A6B"/>
            </a:solidFill>
            <a:prstDash val="solid"/>
          </a:ln>
        </p:spPr>
        <p:txBody>
          <a:bodyPr/>
          <a:lstStyle/>
          <a:p>
            <a:endParaRPr lang="en-IN"/>
          </a:p>
        </p:txBody>
      </p:sp>
      <p:sp>
        <p:nvSpPr>
          <p:cNvPr id="21" name="Text 19"/>
          <p:cNvSpPr/>
          <p:nvPr/>
        </p:nvSpPr>
        <p:spPr>
          <a:xfrm>
            <a:off x="329184" y="2761488"/>
            <a:ext cx="384048" cy="42062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03</a:t>
            </a:r>
            <a:endParaRPr lang="en-US" sz="1100" dirty="0"/>
          </a:p>
        </p:txBody>
      </p:sp>
      <p:sp>
        <p:nvSpPr>
          <p:cNvPr id="22" name="Text 20"/>
          <p:cNvSpPr/>
          <p:nvPr/>
        </p:nvSpPr>
        <p:spPr>
          <a:xfrm>
            <a:off x="749808" y="2761488"/>
            <a:ext cx="3657600"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Regulatory Uncertainty</a:t>
            </a:r>
            <a:endParaRPr lang="en-US" sz="1200" dirty="0"/>
          </a:p>
        </p:txBody>
      </p:sp>
      <p:sp>
        <p:nvSpPr>
          <p:cNvPr id="23" name="Text 21"/>
          <p:cNvSpPr/>
          <p:nvPr/>
        </p:nvSpPr>
        <p:spPr>
          <a:xfrm>
            <a:off x="384048" y="3255264"/>
            <a:ext cx="4041648" cy="1280160"/>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CBDT may notify new categories / revise thresholds mid-year</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Rules 2026 still being interpreted; no circular on CA eligibility enforcement</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Safe harbour applies only to angel tax — not to Sec 50CA or transfer pricing</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Future amendments may change method eligibility again</a:t>
            </a:r>
            <a:endParaRPr lang="en-US" sz="1000" dirty="0"/>
          </a:p>
        </p:txBody>
      </p:sp>
      <p:sp>
        <p:nvSpPr>
          <p:cNvPr id="24" name="Shape 22"/>
          <p:cNvSpPr/>
          <p:nvPr/>
        </p:nvSpPr>
        <p:spPr>
          <a:xfrm>
            <a:off x="4700016" y="2761488"/>
            <a:ext cx="4261104" cy="1847088"/>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5" name="Shape 23"/>
          <p:cNvSpPr/>
          <p:nvPr/>
        </p:nvSpPr>
        <p:spPr>
          <a:xfrm>
            <a:off x="4700016" y="2761488"/>
            <a:ext cx="4261104" cy="420624"/>
          </a:xfrm>
          <a:prstGeom prst="rect">
            <a:avLst/>
          </a:prstGeom>
          <a:solidFill>
            <a:srgbClr val="2C9B8B"/>
          </a:solidFill>
          <a:ln w="12700">
            <a:solidFill>
              <a:srgbClr val="2C9B8B"/>
            </a:solidFill>
            <a:prstDash val="solid"/>
          </a:ln>
        </p:spPr>
        <p:txBody>
          <a:bodyPr/>
          <a:lstStyle/>
          <a:p>
            <a:endParaRPr lang="en-IN"/>
          </a:p>
        </p:txBody>
      </p:sp>
      <p:sp>
        <p:nvSpPr>
          <p:cNvPr id="26" name="Text 24"/>
          <p:cNvSpPr/>
          <p:nvPr/>
        </p:nvSpPr>
        <p:spPr>
          <a:xfrm>
            <a:off x="4773168" y="2761488"/>
            <a:ext cx="384048" cy="420624"/>
          </a:xfrm>
          <a:prstGeom prst="rect">
            <a:avLst/>
          </a:prstGeom>
          <a:noFill/>
          <a:ln/>
        </p:spPr>
        <p:txBody>
          <a:bodyPr wrap="square" lIns="0" tIns="0" rIns="0" bIns="0" rtlCol="0" anchor="ctr"/>
          <a:lstStyle/>
          <a:p>
            <a:pPr marL="0" indent="0" algn="ctr">
              <a:buNone/>
            </a:pPr>
            <a:r>
              <a:rPr lang="en-US" sz="1100" b="1" dirty="0">
                <a:solidFill>
                  <a:srgbClr val="FFFFFF"/>
                </a:solidFill>
                <a:latin typeface="Trebuchet MS" pitchFamily="34" charset="0"/>
                <a:ea typeface="Trebuchet MS" pitchFamily="34" charset="-122"/>
                <a:cs typeface="Trebuchet MS" pitchFamily="34" charset="-120"/>
              </a:rPr>
              <a:t>04</a:t>
            </a:r>
            <a:endParaRPr lang="en-US" sz="1100" dirty="0"/>
          </a:p>
        </p:txBody>
      </p:sp>
      <p:sp>
        <p:nvSpPr>
          <p:cNvPr id="27" name="Text 25"/>
          <p:cNvSpPr/>
          <p:nvPr/>
        </p:nvSpPr>
        <p:spPr>
          <a:xfrm>
            <a:off x="5193792" y="2761488"/>
            <a:ext cx="3657600"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Conflicts &amp; Independence</a:t>
            </a:r>
            <a:endParaRPr lang="en-US" sz="1200" dirty="0"/>
          </a:p>
        </p:txBody>
      </p:sp>
      <p:sp>
        <p:nvSpPr>
          <p:cNvPr id="28" name="Text 26"/>
          <p:cNvSpPr/>
          <p:nvPr/>
        </p:nvSpPr>
        <p:spPr>
          <a:xfrm>
            <a:off x="4828032" y="3255264"/>
            <a:ext cx="4041648" cy="1280160"/>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CA as statutory auditor + valuation advisor = independence risk</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Client pressure to arrive at a specific FMV — professional boundary critical</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Report must be defensible independently of who pays the fee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ICAI Ethics Rules: valuation must not be contingent on the deal outcome</a:t>
            </a:r>
            <a:endParaRPr lang="en-US" sz="1000" dirty="0"/>
          </a:p>
        </p:txBody>
      </p:sp>
      <p:sp>
        <p:nvSpPr>
          <p:cNvPr id="29" name="Shape 27"/>
          <p:cNvSpPr/>
          <p:nvPr/>
        </p:nvSpPr>
        <p:spPr>
          <a:xfrm>
            <a:off x="256032" y="4681728"/>
            <a:ext cx="8631936" cy="0"/>
          </a:xfrm>
          <a:prstGeom prst="rect">
            <a:avLst/>
          </a:prstGeom>
          <a:solidFill>
            <a:srgbClr val="1B3A6B"/>
          </a:solidFill>
          <a:ln w="12700">
            <a:solidFill>
              <a:srgbClr val="1B3A6B"/>
            </a:solidFill>
            <a:prstDash val="solid"/>
          </a:ln>
        </p:spPr>
        <p:txBody>
          <a:bodyPr/>
          <a:lstStyle/>
          <a:p>
            <a:endParaRPr lang="en-IN"/>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name="Slide 28">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Role of CA / Valuer — Ethics, Responsibility &amp; Documentation</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7  |  Key Challenges &amp; Professional Judgement</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28</a:t>
            </a:r>
            <a:endParaRPr lang="en-US" sz="900" dirty="0"/>
          </a:p>
        </p:txBody>
      </p:sp>
      <p:sp>
        <p:nvSpPr>
          <p:cNvPr id="9" name="Shape 7"/>
          <p:cNvSpPr/>
          <p:nvPr/>
        </p:nvSpPr>
        <p:spPr>
          <a:xfrm>
            <a:off x="256032" y="786384"/>
            <a:ext cx="8631936" cy="512064"/>
          </a:xfrm>
          <a:prstGeom prst="rect">
            <a:avLst/>
          </a:prstGeom>
          <a:solidFill>
            <a:srgbClr val="1B3A6B"/>
          </a:solidFill>
          <a:ln w="12700">
            <a:solidFill>
              <a:srgbClr val="1B3A6B"/>
            </a:solidFill>
            <a:prstDash val="solid"/>
          </a:ln>
        </p:spPr>
        <p:txBody>
          <a:bodyPr/>
          <a:lstStyle/>
          <a:p>
            <a:endParaRPr lang="en-IN"/>
          </a:p>
        </p:txBody>
      </p:sp>
      <p:sp>
        <p:nvSpPr>
          <p:cNvPr id="10" name="Text 8"/>
          <p:cNvSpPr/>
          <p:nvPr/>
        </p:nvSpPr>
        <p:spPr>
          <a:xfrm>
            <a:off x="420624" y="786384"/>
            <a:ext cx="8284464" cy="512064"/>
          </a:xfrm>
          <a:prstGeom prst="rect">
            <a:avLst/>
          </a:prstGeom>
          <a:noFill/>
          <a:ln/>
        </p:spPr>
        <p:txBody>
          <a:bodyPr wrap="square" lIns="0" tIns="0" rIns="0" bIns="0" rtlCol="0" anchor="ctr"/>
          <a:lstStyle/>
          <a:p>
            <a:pPr marL="0" indent="0" algn="ctr">
              <a:buNone/>
            </a:pPr>
            <a:r>
              <a:rPr lang="en-US" sz="1100" b="1" dirty="0">
                <a:solidFill>
                  <a:schemeClr val="bg1"/>
                </a:solidFill>
                <a:latin typeface="Trebuchet MS" pitchFamily="34" charset="0"/>
                <a:ea typeface="Trebuchet MS" pitchFamily="34" charset="-122"/>
                <a:cs typeface="Trebuchet MS" pitchFamily="34" charset="-120"/>
              </a:rPr>
              <a:t>"A valuation report is not a rubber stamp. It is a professional certification of a reasoned judgement, backed by evidence, bound by ethics."</a:t>
            </a:r>
            <a:endParaRPr lang="en-US" sz="1100" b="1" dirty="0">
              <a:solidFill>
                <a:schemeClr val="bg1"/>
              </a:solidFill>
            </a:endParaRPr>
          </a:p>
        </p:txBody>
      </p:sp>
      <p:sp>
        <p:nvSpPr>
          <p:cNvPr id="11" name="Shape 9"/>
          <p:cNvSpPr/>
          <p:nvPr/>
        </p:nvSpPr>
        <p:spPr>
          <a:xfrm>
            <a:off x="256032" y="1389887"/>
            <a:ext cx="4261104" cy="1554479"/>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2" name="Shape 10"/>
          <p:cNvSpPr/>
          <p:nvPr/>
        </p:nvSpPr>
        <p:spPr>
          <a:xfrm>
            <a:off x="256032" y="1389888"/>
            <a:ext cx="4261104" cy="420624"/>
          </a:xfrm>
          <a:prstGeom prst="rect">
            <a:avLst/>
          </a:prstGeom>
          <a:solidFill>
            <a:srgbClr val="2B6CB0"/>
          </a:solidFill>
          <a:ln w="12700">
            <a:solidFill>
              <a:srgbClr val="2B6CB0"/>
            </a:solidFill>
            <a:prstDash val="solid"/>
          </a:ln>
        </p:spPr>
        <p:txBody>
          <a:bodyPr/>
          <a:lstStyle/>
          <a:p>
            <a:endParaRPr lang="en-IN"/>
          </a:p>
        </p:txBody>
      </p:sp>
      <p:pic>
        <p:nvPicPr>
          <p:cNvPr id="13" name="Image 0" descr="preencoded.png"/>
          <p:cNvPicPr>
            <a:picLocks noChangeAspect="1"/>
          </p:cNvPicPr>
          <p:nvPr/>
        </p:nvPicPr>
        <p:blipFill>
          <a:blip r:embed="rId3"/>
          <a:stretch>
            <a:fillRect/>
          </a:stretch>
        </p:blipFill>
        <p:spPr>
          <a:xfrm>
            <a:off x="347472" y="1463040"/>
            <a:ext cx="274320" cy="274320"/>
          </a:xfrm>
          <a:prstGeom prst="rect">
            <a:avLst/>
          </a:prstGeom>
        </p:spPr>
      </p:pic>
      <p:sp>
        <p:nvSpPr>
          <p:cNvPr id="14" name="Text 11"/>
          <p:cNvSpPr/>
          <p:nvPr/>
        </p:nvSpPr>
        <p:spPr>
          <a:xfrm>
            <a:off x="676656" y="1389888"/>
            <a:ext cx="3730752"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Ethical Responsibility</a:t>
            </a:r>
            <a:endParaRPr lang="en-US" sz="1200" dirty="0"/>
          </a:p>
        </p:txBody>
      </p:sp>
      <p:sp>
        <p:nvSpPr>
          <p:cNvPr id="15" name="Text 12"/>
          <p:cNvSpPr/>
          <p:nvPr/>
        </p:nvSpPr>
        <p:spPr>
          <a:xfrm>
            <a:off x="384048" y="1883664"/>
            <a:ext cx="4041648" cy="950976"/>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Maintain independence: do not succumb to 'target FMV' requests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Disclose all conflicts in writing before accepting mandate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Report must reflect genuine professional opinion — not client's desired outcome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ICAI Code of Ethics: Clause 10 (Independence) strictly applies</a:t>
            </a:r>
            <a:endParaRPr lang="en-US" sz="1000" dirty="0"/>
          </a:p>
        </p:txBody>
      </p:sp>
      <p:sp>
        <p:nvSpPr>
          <p:cNvPr id="16" name="Shape 13"/>
          <p:cNvSpPr/>
          <p:nvPr/>
        </p:nvSpPr>
        <p:spPr>
          <a:xfrm>
            <a:off x="4700016" y="1389888"/>
            <a:ext cx="4261104" cy="155448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7" name="Shape 14"/>
          <p:cNvSpPr/>
          <p:nvPr/>
        </p:nvSpPr>
        <p:spPr>
          <a:xfrm>
            <a:off x="4700016" y="1389888"/>
            <a:ext cx="4261104" cy="420624"/>
          </a:xfrm>
          <a:prstGeom prst="rect">
            <a:avLst/>
          </a:prstGeom>
          <a:solidFill>
            <a:srgbClr val="2C9B8B"/>
          </a:solidFill>
          <a:ln w="12700">
            <a:solidFill>
              <a:srgbClr val="2C9B8B"/>
            </a:solidFill>
            <a:prstDash val="solid"/>
          </a:ln>
        </p:spPr>
        <p:txBody>
          <a:bodyPr/>
          <a:lstStyle/>
          <a:p>
            <a:endParaRPr lang="en-IN"/>
          </a:p>
        </p:txBody>
      </p:sp>
      <p:pic>
        <p:nvPicPr>
          <p:cNvPr id="18" name="Image 1" descr="preencoded.png"/>
          <p:cNvPicPr>
            <a:picLocks noChangeAspect="1"/>
          </p:cNvPicPr>
          <p:nvPr/>
        </p:nvPicPr>
        <p:blipFill>
          <a:blip r:embed="rId4"/>
          <a:stretch>
            <a:fillRect/>
          </a:stretch>
        </p:blipFill>
        <p:spPr>
          <a:xfrm>
            <a:off x="4791456" y="1463040"/>
            <a:ext cx="274320" cy="274320"/>
          </a:xfrm>
          <a:prstGeom prst="rect">
            <a:avLst/>
          </a:prstGeom>
        </p:spPr>
      </p:pic>
      <p:sp>
        <p:nvSpPr>
          <p:cNvPr id="19" name="Text 15"/>
          <p:cNvSpPr/>
          <p:nvPr/>
        </p:nvSpPr>
        <p:spPr>
          <a:xfrm>
            <a:off x="5120640" y="1389888"/>
            <a:ext cx="3730752"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Documentation Standards</a:t>
            </a:r>
            <a:endParaRPr lang="en-US" sz="1200" dirty="0"/>
          </a:p>
        </p:txBody>
      </p:sp>
      <p:sp>
        <p:nvSpPr>
          <p:cNvPr id="20" name="Text 16"/>
          <p:cNvSpPr/>
          <p:nvPr/>
        </p:nvSpPr>
        <p:spPr>
          <a:xfrm>
            <a:off x="4828032" y="1883664"/>
            <a:ext cx="4041648" cy="950976"/>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Valuation report must state: date, method, data sources, assumptions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Maintain detailed working papers supporting every number</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Sensitivity analysis: show impact of ±10% change in key assumptions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Retain all working papers for minimum 8 years post-valuation date</a:t>
            </a:r>
            <a:endParaRPr lang="en-US" sz="1000" dirty="0"/>
          </a:p>
        </p:txBody>
      </p:sp>
      <p:sp>
        <p:nvSpPr>
          <p:cNvPr id="21" name="Shape 17"/>
          <p:cNvSpPr/>
          <p:nvPr/>
        </p:nvSpPr>
        <p:spPr>
          <a:xfrm>
            <a:off x="256032" y="3017519"/>
            <a:ext cx="4261104" cy="1650345"/>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2" name="Shape 18"/>
          <p:cNvSpPr/>
          <p:nvPr/>
        </p:nvSpPr>
        <p:spPr>
          <a:xfrm>
            <a:off x="256032" y="3017520"/>
            <a:ext cx="4261104" cy="420624"/>
          </a:xfrm>
          <a:prstGeom prst="rect">
            <a:avLst/>
          </a:prstGeom>
          <a:solidFill>
            <a:srgbClr val="1B3A6B"/>
          </a:solidFill>
          <a:ln w="12700">
            <a:solidFill>
              <a:srgbClr val="1B3A6B"/>
            </a:solidFill>
            <a:prstDash val="solid"/>
          </a:ln>
        </p:spPr>
        <p:txBody>
          <a:bodyPr/>
          <a:lstStyle/>
          <a:p>
            <a:endParaRPr lang="en-IN"/>
          </a:p>
        </p:txBody>
      </p:sp>
      <p:pic>
        <p:nvPicPr>
          <p:cNvPr id="23" name="Image 2" descr="preencoded.png"/>
          <p:cNvPicPr>
            <a:picLocks noChangeAspect="1"/>
          </p:cNvPicPr>
          <p:nvPr/>
        </p:nvPicPr>
        <p:blipFill>
          <a:blip r:embed="rId5"/>
          <a:stretch>
            <a:fillRect/>
          </a:stretch>
        </p:blipFill>
        <p:spPr>
          <a:xfrm>
            <a:off x="347472" y="3090672"/>
            <a:ext cx="274320" cy="274320"/>
          </a:xfrm>
          <a:prstGeom prst="rect">
            <a:avLst/>
          </a:prstGeom>
        </p:spPr>
      </p:pic>
      <p:sp>
        <p:nvSpPr>
          <p:cNvPr id="24" name="Text 19"/>
          <p:cNvSpPr/>
          <p:nvPr/>
        </p:nvSpPr>
        <p:spPr>
          <a:xfrm>
            <a:off x="676656" y="3017520"/>
            <a:ext cx="3730752"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Scope &amp; Limitations</a:t>
            </a:r>
            <a:endParaRPr lang="en-US" sz="1200" dirty="0"/>
          </a:p>
        </p:txBody>
      </p:sp>
      <p:sp>
        <p:nvSpPr>
          <p:cNvPr id="25" name="Text 20"/>
          <p:cNvSpPr/>
          <p:nvPr/>
        </p:nvSpPr>
        <p:spPr>
          <a:xfrm>
            <a:off x="384048" y="3511296"/>
            <a:ext cx="4041648" cy="950976"/>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Clearly state scope: Rule 11UA purpose; date of valuation; data cutoff</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Disclaim reliance on unaudited/management financials where applicable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State limitations: market data gaps, peer proxy used for OPM volatility</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Report not to be used for any purpose other than stated</a:t>
            </a:r>
            <a:endParaRPr lang="en-US" sz="1000" dirty="0"/>
          </a:p>
        </p:txBody>
      </p:sp>
      <p:sp>
        <p:nvSpPr>
          <p:cNvPr id="26" name="Shape 21"/>
          <p:cNvSpPr/>
          <p:nvPr/>
        </p:nvSpPr>
        <p:spPr>
          <a:xfrm>
            <a:off x="4700016" y="3017520"/>
            <a:ext cx="4261104" cy="1650344"/>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7" name="Shape 22"/>
          <p:cNvSpPr/>
          <p:nvPr/>
        </p:nvSpPr>
        <p:spPr>
          <a:xfrm>
            <a:off x="4700016" y="3017520"/>
            <a:ext cx="4261104" cy="420624"/>
          </a:xfrm>
          <a:prstGeom prst="rect">
            <a:avLst/>
          </a:prstGeom>
          <a:solidFill>
            <a:srgbClr val="C9991A"/>
          </a:solidFill>
          <a:ln w="12700">
            <a:solidFill>
              <a:srgbClr val="C9991A"/>
            </a:solidFill>
            <a:prstDash val="solid"/>
          </a:ln>
        </p:spPr>
        <p:txBody>
          <a:bodyPr/>
          <a:lstStyle/>
          <a:p>
            <a:endParaRPr lang="en-IN"/>
          </a:p>
        </p:txBody>
      </p:sp>
      <p:pic>
        <p:nvPicPr>
          <p:cNvPr id="28" name="Image 3" descr="preencoded.png"/>
          <p:cNvPicPr>
            <a:picLocks noChangeAspect="1"/>
          </p:cNvPicPr>
          <p:nvPr/>
        </p:nvPicPr>
        <p:blipFill>
          <a:blip r:embed="rId6"/>
          <a:stretch>
            <a:fillRect/>
          </a:stretch>
        </p:blipFill>
        <p:spPr>
          <a:xfrm>
            <a:off x="4791456" y="3090672"/>
            <a:ext cx="274320" cy="274320"/>
          </a:xfrm>
          <a:prstGeom prst="rect">
            <a:avLst/>
          </a:prstGeom>
        </p:spPr>
      </p:pic>
      <p:sp>
        <p:nvSpPr>
          <p:cNvPr id="29" name="Text 23"/>
          <p:cNvSpPr/>
          <p:nvPr/>
        </p:nvSpPr>
        <p:spPr>
          <a:xfrm>
            <a:off x="5120640" y="3017520"/>
            <a:ext cx="3730752" cy="420624"/>
          </a:xfrm>
          <a:prstGeom prst="rect">
            <a:avLst/>
          </a:prstGeom>
          <a:noFill/>
          <a:ln/>
        </p:spPr>
        <p:txBody>
          <a:bodyPr wrap="square" lIns="0" tIns="0" rIns="0" bIns="0" rtlCol="0" anchor="ctr"/>
          <a:lstStyle/>
          <a:p>
            <a:pPr marL="0" indent="0">
              <a:buNone/>
            </a:pPr>
            <a:r>
              <a:rPr lang="en-US" sz="1200" b="1" dirty="0">
                <a:solidFill>
                  <a:srgbClr val="FFFFFF"/>
                </a:solidFill>
                <a:latin typeface="Trebuchet MS" pitchFamily="34" charset="0"/>
                <a:ea typeface="Trebuchet MS" pitchFamily="34" charset="-122"/>
                <a:cs typeface="Trebuchet MS" pitchFamily="34" charset="-120"/>
              </a:rPr>
              <a:t>Continuing Education</a:t>
            </a:r>
            <a:endParaRPr lang="en-US" sz="1200" dirty="0"/>
          </a:p>
        </p:txBody>
      </p:sp>
      <p:sp>
        <p:nvSpPr>
          <p:cNvPr id="30" name="Text 24"/>
          <p:cNvSpPr/>
          <p:nvPr/>
        </p:nvSpPr>
        <p:spPr>
          <a:xfrm>
            <a:off x="4828032" y="3511296"/>
            <a:ext cx="4041648" cy="950976"/>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ICAI Valuation Standards: mandatory reading and adherence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IVSC (International Valuation Standards) for advanced methods (OPM/PWERM)</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Attend ICAI/ICAV CPE on valuation — methods are evolving rapidly</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Subscribe to CBDT notifications: eligibility criteria may be revised</a:t>
            </a:r>
            <a:endParaRPr lang="en-US" sz="1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name="Slide 29">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Key Takeaways</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r>
              <a:rPr lang="en-US" sz="900" dirty="0">
                <a:solidFill>
                  <a:srgbClr val="D9E3EF"/>
                </a:solidFill>
                <a:latin typeface="Trebuchet MS" pitchFamily="34" charset="0"/>
                <a:ea typeface="Trebuchet MS" pitchFamily="34" charset="-122"/>
                <a:cs typeface="Trebuchet MS" pitchFamily="34" charset="-120"/>
              </a:rPr>
              <a:t>Section 8  |  Conclusion</a:t>
            </a: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29</a:t>
            </a:r>
            <a:endParaRPr lang="en-US" sz="900" dirty="0"/>
          </a:p>
        </p:txBody>
      </p:sp>
      <p:sp>
        <p:nvSpPr>
          <p:cNvPr id="9" name="Shape 7"/>
          <p:cNvSpPr/>
          <p:nvPr/>
        </p:nvSpPr>
        <p:spPr>
          <a:xfrm>
            <a:off x="256032" y="786384"/>
            <a:ext cx="4261104" cy="131673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0" name="Shape 8"/>
          <p:cNvSpPr/>
          <p:nvPr/>
        </p:nvSpPr>
        <p:spPr>
          <a:xfrm>
            <a:off x="256032" y="786384"/>
            <a:ext cx="475488" cy="1316736"/>
          </a:xfrm>
          <a:prstGeom prst="rect">
            <a:avLst/>
          </a:prstGeom>
          <a:solidFill>
            <a:srgbClr val="2B6CB0"/>
          </a:solidFill>
          <a:ln w="12700">
            <a:solidFill>
              <a:srgbClr val="2B6CB0"/>
            </a:solidFill>
            <a:prstDash val="solid"/>
          </a:ln>
        </p:spPr>
        <p:txBody>
          <a:bodyPr/>
          <a:lstStyle/>
          <a:p>
            <a:endParaRPr lang="en-IN"/>
          </a:p>
        </p:txBody>
      </p:sp>
      <p:sp>
        <p:nvSpPr>
          <p:cNvPr id="11" name="Text 9"/>
          <p:cNvSpPr/>
          <p:nvPr/>
        </p:nvSpPr>
        <p:spPr>
          <a:xfrm>
            <a:off x="256032" y="786384"/>
            <a:ext cx="475488" cy="1316736"/>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01</a:t>
            </a:r>
            <a:endParaRPr lang="en-US" sz="1600" dirty="0"/>
          </a:p>
        </p:txBody>
      </p:sp>
      <p:sp>
        <p:nvSpPr>
          <p:cNvPr id="12" name="Text 10"/>
          <p:cNvSpPr/>
          <p:nvPr/>
        </p:nvSpPr>
        <p:spPr>
          <a:xfrm>
            <a:off x="804672" y="841248"/>
            <a:ext cx="3621024" cy="256032"/>
          </a:xfrm>
          <a:prstGeom prst="rect">
            <a:avLst/>
          </a:prstGeom>
          <a:noFill/>
          <a:ln/>
        </p:spPr>
        <p:txBody>
          <a:bodyPr wrap="square" lIns="0" tIns="0" rIns="0" bIns="0" rtlCol="0" anchor="ctr"/>
          <a:lstStyle/>
          <a:p>
            <a:pPr marL="0" indent="0">
              <a:buNone/>
            </a:pPr>
            <a:r>
              <a:rPr lang="en-US" sz="1200" b="1" dirty="0">
                <a:solidFill>
                  <a:srgbClr val="2B6CB0"/>
                </a:solidFill>
                <a:latin typeface="Trebuchet MS" pitchFamily="34" charset="0"/>
                <a:ea typeface="Trebuchet MS" pitchFamily="34" charset="-122"/>
                <a:cs typeface="Trebuchet MS" pitchFamily="34" charset="-120"/>
              </a:rPr>
              <a:t>IT Act 2025 Restructures, Not Replaces</a:t>
            </a:r>
            <a:endParaRPr lang="en-US" sz="1200" dirty="0"/>
          </a:p>
        </p:txBody>
      </p:sp>
      <p:sp>
        <p:nvSpPr>
          <p:cNvPr id="13" name="Text 11"/>
          <p:cNvSpPr/>
          <p:nvPr/>
        </p:nvSpPr>
        <p:spPr>
          <a:xfrm>
            <a:off x="804672" y="1133856"/>
            <a:ext cx="3621024" cy="8961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The 2025 Act restructures, not replaces. Clause 23(2)(c) is now the operative Angel Tax provision — fully codified, strengthened, and effective from Tax Year 2025-26. Every funding round must comply with this clause and Rule 11UA.</a:t>
            </a:r>
            <a:endParaRPr lang="en-US" sz="1000" dirty="0"/>
          </a:p>
        </p:txBody>
      </p:sp>
      <p:sp>
        <p:nvSpPr>
          <p:cNvPr id="14" name="Shape 12"/>
          <p:cNvSpPr/>
          <p:nvPr/>
        </p:nvSpPr>
        <p:spPr>
          <a:xfrm>
            <a:off x="4700016" y="786384"/>
            <a:ext cx="4261104" cy="131673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5" name="Shape 13"/>
          <p:cNvSpPr/>
          <p:nvPr/>
        </p:nvSpPr>
        <p:spPr>
          <a:xfrm>
            <a:off x="4700016" y="786384"/>
            <a:ext cx="475488" cy="1316736"/>
          </a:xfrm>
          <a:prstGeom prst="rect">
            <a:avLst/>
          </a:prstGeom>
          <a:solidFill>
            <a:srgbClr val="2C9B8B"/>
          </a:solidFill>
          <a:ln w="12700">
            <a:solidFill>
              <a:srgbClr val="2C9B8B"/>
            </a:solidFill>
            <a:prstDash val="solid"/>
          </a:ln>
        </p:spPr>
        <p:txBody>
          <a:bodyPr/>
          <a:lstStyle/>
          <a:p>
            <a:endParaRPr lang="en-IN"/>
          </a:p>
        </p:txBody>
      </p:sp>
      <p:sp>
        <p:nvSpPr>
          <p:cNvPr id="16" name="Text 14"/>
          <p:cNvSpPr/>
          <p:nvPr/>
        </p:nvSpPr>
        <p:spPr>
          <a:xfrm>
            <a:off x="4700016" y="786384"/>
            <a:ext cx="475488" cy="1316736"/>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02</a:t>
            </a:r>
            <a:endParaRPr lang="en-US" sz="1600" dirty="0"/>
          </a:p>
        </p:txBody>
      </p:sp>
      <p:sp>
        <p:nvSpPr>
          <p:cNvPr id="17" name="Text 15"/>
          <p:cNvSpPr/>
          <p:nvPr/>
        </p:nvSpPr>
        <p:spPr>
          <a:xfrm>
            <a:off x="5248656" y="841248"/>
            <a:ext cx="3621024" cy="256032"/>
          </a:xfrm>
          <a:prstGeom prst="rect">
            <a:avLst/>
          </a:prstGeom>
          <a:noFill/>
          <a:ln/>
        </p:spPr>
        <p:txBody>
          <a:bodyPr wrap="square" lIns="0" tIns="0" rIns="0" bIns="0" rtlCol="0" anchor="ctr"/>
          <a:lstStyle/>
          <a:p>
            <a:pPr marL="0" indent="0">
              <a:buNone/>
            </a:pPr>
            <a:r>
              <a:rPr lang="en-US" sz="1200" b="1" dirty="0">
                <a:solidFill>
                  <a:srgbClr val="2C9B8B"/>
                </a:solidFill>
                <a:latin typeface="Trebuchet MS" pitchFamily="34" charset="0"/>
                <a:ea typeface="Trebuchet MS" pitchFamily="34" charset="-122"/>
                <a:cs typeface="Trebuchet MS" pitchFamily="34" charset="-120"/>
              </a:rPr>
              <a:t>Rule 11UA Now Has 7 Methods</a:t>
            </a:r>
            <a:endParaRPr lang="en-US" sz="1200" dirty="0"/>
          </a:p>
        </p:txBody>
      </p:sp>
      <p:sp>
        <p:nvSpPr>
          <p:cNvPr id="18" name="Text 16"/>
          <p:cNvSpPr/>
          <p:nvPr/>
        </p:nvSpPr>
        <p:spPr>
          <a:xfrm>
            <a:off x="5248656" y="1133856"/>
            <a:ext cx="3621024" cy="8961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The addition of CCM, PWERM, OPM, Milestone Analysis, and RCM brings India's tax valuation framework in line with global VC/PE best practices. Method selection is now a strategic decision.</a:t>
            </a:r>
            <a:endParaRPr lang="en-US" sz="1000" dirty="0"/>
          </a:p>
        </p:txBody>
      </p:sp>
      <p:sp>
        <p:nvSpPr>
          <p:cNvPr id="19" name="Shape 17"/>
          <p:cNvSpPr/>
          <p:nvPr/>
        </p:nvSpPr>
        <p:spPr>
          <a:xfrm>
            <a:off x="256032" y="2176272"/>
            <a:ext cx="4261104" cy="131673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0" name="Shape 18"/>
          <p:cNvSpPr/>
          <p:nvPr/>
        </p:nvSpPr>
        <p:spPr>
          <a:xfrm>
            <a:off x="256032" y="2176272"/>
            <a:ext cx="475488" cy="1316736"/>
          </a:xfrm>
          <a:prstGeom prst="rect">
            <a:avLst/>
          </a:prstGeom>
          <a:solidFill>
            <a:srgbClr val="1B3A6B"/>
          </a:solidFill>
          <a:ln w="12700">
            <a:solidFill>
              <a:srgbClr val="1B3A6B"/>
            </a:solidFill>
            <a:prstDash val="solid"/>
          </a:ln>
        </p:spPr>
        <p:txBody>
          <a:bodyPr/>
          <a:lstStyle/>
          <a:p>
            <a:endParaRPr lang="en-IN"/>
          </a:p>
        </p:txBody>
      </p:sp>
      <p:sp>
        <p:nvSpPr>
          <p:cNvPr id="21" name="Text 19"/>
          <p:cNvSpPr/>
          <p:nvPr/>
        </p:nvSpPr>
        <p:spPr>
          <a:xfrm>
            <a:off x="256032" y="2176272"/>
            <a:ext cx="475488" cy="1316736"/>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03</a:t>
            </a:r>
            <a:endParaRPr lang="en-US" sz="1600" dirty="0"/>
          </a:p>
        </p:txBody>
      </p:sp>
      <p:sp>
        <p:nvSpPr>
          <p:cNvPr id="22" name="Text 20"/>
          <p:cNvSpPr/>
          <p:nvPr/>
        </p:nvSpPr>
        <p:spPr>
          <a:xfrm>
            <a:off x="804672" y="2231136"/>
            <a:ext cx="3621024" cy="256032"/>
          </a:xfrm>
          <a:prstGeom prst="rect">
            <a:avLst/>
          </a:prstGeom>
          <a:noFill/>
          <a:ln/>
        </p:spPr>
        <p:txBody>
          <a:bodyPr wrap="square" lIns="0" tIns="0" rIns="0" bIns="0" rtlCol="0" anchor="ctr"/>
          <a:lstStyle/>
          <a:p>
            <a:pPr marL="0" indent="0">
              <a:buNone/>
            </a:pPr>
            <a:r>
              <a:rPr lang="en-US" sz="1200" b="1" dirty="0">
                <a:solidFill>
                  <a:srgbClr val="1B3A6B"/>
                </a:solidFill>
                <a:latin typeface="Trebuchet MS" pitchFamily="34" charset="0"/>
                <a:ea typeface="Trebuchet MS" pitchFamily="34" charset="-122"/>
                <a:cs typeface="Trebuchet MS" pitchFamily="34" charset="-120"/>
              </a:rPr>
              <a:t>Safe Harbour Is a Game-Changer</a:t>
            </a:r>
            <a:endParaRPr lang="en-US" sz="1200" dirty="0"/>
          </a:p>
        </p:txBody>
      </p:sp>
      <p:sp>
        <p:nvSpPr>
          <p:cNvPr id="23" name="Text 21"/>
          <p:cNvSpPr/>
          <p:nvPr/>
        </p:nvSpPr>
        <p:spPr>
          <a:xfrm>
            <a:off x="804672" y="2523744"/>
            <a:ext cx="3621024" cy="8961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±10% tolerance on FMV eliminates arbitrary angel tax demands on genuine transactions. Parties priced within this band need not fear adjustment — document it meticulously.</a:t>
            </a:r>
            <a:endParaRPr lang="en-US" sz="1000" dirty="0"/>
          </a:p>
        </p:txBody>
      </p:sp>
      <p:sp>
        <p:nvSpPr>
          <p:cNvPr id="24" name="Shape 22"/>
          <p:cNvSpPr/>
          <p:nvPr/>
        </p:nvSpPr>
        <p:spPr>
          <a:xfrm>
            <a:off x="4700016" y="2176272"/>
            <a:ext cx="4261104" cy="131673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5" name="Shape 23"/>
          <p:cNvSpPr/>
          <p:nvPr/>
        </p:nvSpPr>
        <p:spPr>
          <a:xfrm>
            <a:off x="4700016" y="2176272"/>
            <a:ext cx="475488" cy="1316736"/>
          </a:xfrm>
          <a:prstGeom prst="rect">
            <a:avLst/>
          </a:prstGeom>
          <a:solidFill>
            <a:srgbClr val="C9991A"/>
          </a:solidFill>
          <a:ln w="12700">
            <a:solidFill>
              <a:srgbClr val="C9991A"/>
            </a:solidFill>
            <a:prstDash val="solid"/>
          </a:ln>
        </p:spPr>
        <p:txBody>
          <a:bodyPr/>
          <a:lstStyle/>
          <a:p>
            <a:endParaRPr lang="en-IN"/>
          </a:p>
        </p:txBody>
      </p:sp>
      <p:sp>
        <p:nvSpPr>
          <p:cNvPr id="26" name="Text 24"/>
          <p:cNvSpPr/>
          <p:nvPr/>
        </p:nvSpPr>
        <p:spPr>
          <a:xfrm>
            <a:off x="4700016" y="2176272"/>
            <a:ext cx="475488" cy="1316736"/>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04</a:t>
            </a:r>
            <a:endParaRPr lang="en-US" sz="1600" dirty="0"/>
          </a:p>
        </p:txBody>
      </p:sp>
      <p:sp>
        <p:nvSpPr>
          <p:cNvPr id="27" name="Text 25"/>
          <p:cNvSpPr/>
          <p:nvPr/>
        </p:nvSpPr>
        <p:spPr>
          <a:xfrm>
            <a:off x="5248656" y="2231136"/>
            <a:ext cx="3621024" cy="256032"/>
          </a:xfrm>
          <a:prstGeom prst="rect">
            <a:avLst/>
          </a:prstGeom>
          <a:noFill/>
          <a:ln/>
        </p:spPr>
        <p:txBody>
          <a:bodyPr wrap="square" lIns="0" tIns="0" rIns="0" bIns="0" rtlCol="0" anchor="ctr"/>
          <a:lstStyle/>
          <a:p>
            <a:pPr marL="0" indent="0">
              <a:buNone/>
            </a:pPr>
            <a:r>
              <a:rPr lang="en-US" sz="1200" b="1" dirty="0">
                <a:solidFill>
                  <a:srgbClr val="C9991A"/>
                </a:solidFill>
                <a:latin typeface="Trebuchet MS" pitchFamily="34" charset="0"/>
                <a:ea typeface="Trebuchet MS" pitchFamily="34" charset="-122"/>
                <a:cs typeface="Trebuchet MS" pitchFamily="34" charset="-120"/>
              </a:rPr>
              <a:t>Foreign Investment Simplified</a:t>
            </a:r>
            <a:endParaRPr lang="en-US" sz="1200" dirty="0"/>
          </a:p>
        </p:txBody>
      </p:sp>
      <p:sp>
        <p:nvSpPr>
          <p:cNvPr id="28" name="Text 26"/>
          <p:cNvSpPr/>
          <p:nvPr/>
        </p:nvSpPr>
        <p:spPr>
          <a:xfrm>
            <a:off x="5248656" y="2523744"/>
            <a:ext cx="3621024" cy="8961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Notified NR investors can use their own valuation report. This eliminates the double-compliance burden and makes India significantly more attractive for cross-border capital.</a:t>
            </a:r>
            <a:endParaRPr lang="en-US" sz="1000" dirty="0"/>
          </a:p>
        </p:txBody>
      </p:sp>
      <p:sp>
        <p:nvSpPr>
          <p:cNvPr id="29" name="Shape 27"/>
          <p:cNvSpPr/>
          <p:nvPr/>
        </p:nvSpPr>
        <p:spPr>
          <a:xfrm>
            <a:off x="256032" y="3566160"/>
            <a:ext cx="4261104" cy="131673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30" name="Shape 28"/>
          <p:cNvSpPr/>
          <p:nvPr/>
        </p:nvSpPr>
        <p:spPr>
          <a:xfrm>
            <a:off x="256032" y="3566160"/>
            <a:ext cx="475488" cy="1316736"/>
          </a:xfrm>
          <a:prstGeom prst="rect">
            <a:avLst/>
          </a:prstGeom>
          <a:solidFill>
            <a:srgbClr val="2C9B8B"/>
          </a:solidFill>
          <a:ln w="12700">
            <a:solidFill>
              <a:srgbClr val="2C9B8B"/>
            </a:solidFill>
            <a:prstDash val="solid"/>
          </a:ln>
        </p:spPr>
        <p:txBody>
          <a:bodyPr/>
          <a:lstStyle/>
          <a:p>
            <a:endParaRPr lang="en-IN"/>
          </a:p>
        </p:txBody>
      </p:sp>
      <p:sp>
        <p:nvSpPr>
          <p:cNvPr id="31" name="Text 29"/>
          <p:cNvSpPr/>
          <p:nvPr/>
        </p:nvSpPr>
        <p:spPr>
          <a:xfrm>
            <a:off x="256032" y="3566160"/>
            <a:ext cx="475488" cy="1316736"/>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05</a:t>
            </a:r>
            <a:endParaRPr lang="en-US" sz="1600" dirty="0"/>
          </a:p>
        </p:txBody>
      </p:sp>
      <p:sp>
        <p:nvSpPr>
          <p:cNvPr id="32" name="Text 30"/>
          <p:cNvSpPr/>
          <p:nvPr/>
        </p:nvSpPr>
        <p:spPr>
          <a:xfrm>
            <a:off x="804672" y="3621024"/>
            <a:ext cx="3621024" cy="256032"/>
          </a:xfrm>
          <a:prstGeom prst="rect">
            <a:avLst/>
          </a:prstGeom>
          <a:noFill/>
          <a:ln/>
        </p:spPr>
        <p:txBody>
          <a:bodyPr wrap="square" lIns="0" tIns="0" rIns="0" bIns="0" rtlCol="0" anchor="ctr"/>
          <a:lstStyle/>
          <a:p>
            <a:pPr marL="0" indent="0">
              <a:buNone/>
            </a:pPr>
            <a:r>
              <a:rPr lang="en-US" sz="1200" b="1" dirty="0">
                <a:solidFill>
                  <a:srgbClr val="2C9B8B"/>
                </a:solidFill>
                <a:latin typeface="Trebuchet MS" pitchFamily="34" charset="0"/>
                <a:ea typeface="Trebuchet MS" pitchFamily="34" charset="-122"/>
                <a:cs typeface="Trebuchet MS" pitchFamily="34" charset="-120"/>
              </a:rPr>
              <a:t>CA's Role Has Never Been More Critical</a:t>
            </a:r>
            <a:endParaRPr lang="en-US" sz="1200" dirty="0"/>
          </a:p>
        </p:txBody>
      </p:sp>
      <p:sp>
        <p:nvSpPr>
          <p:cNvPr id="33" name="Text 31"/>
          <p:cNvSpPr/>
          <p:nvPr/>
        </p:nvSpPr>
        <p:spPr>
          <a:xfrm>
            <a:off x="804672" y="3913632"/>
            <a:ext cx="3621024" cy="8961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With expanded eligibility comes expanded responsibility. Eligibility thresholds, independence requirements, ICAI Standards, and documentation norms must all be strictly followed.</a:t>
            </a:r>
            <a:endParaRPr lang="en-US" sz="1000" dirty="0"/>
          </a:p>
        </p:txBody>
      </p:sp>
      <p:sp>
        <p:nvSpPr>
          <p:cNvPr id="34" name="Shape 32"/>
          <p:cNvSpPr/>
          <p:nvPr/>
        </p:nvSpPr>
        <p:spPr>
          <a:xfrm>
            <a:off x="4700016" y="3566160"/>
            <a:ext cx="4261104" cy="131673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35" name="Shape 33"/>
          <p:cNvSpPr/>
          <p:nvPr/>
        </p:nvSpPr>
        <p:spPr>
          <a:xfrm>
            <a:off x="4700016" y="3566160"/>
            <a:ext cx="475488" cy="1316736"/>
          </a:xfrm>
          <a:prstGeom prst="rect">
            <a:avLst/>
          </a:prstGeom>
          <a:solidFill>
            <a:srgbClr val="C0392B"/>
          </a:solidFill>
          <a:ln w="12700">
            <a:solidFill>
              <a:srgbClr val="C0392B"/>
            </a:solidFill>
            <a:prstDash val="solid"/>
          </a:ln>
        </p:spPr>
        <p:txBody>
          <a:bodyPr/>
          <a:lstStyle/>
          <a:p>
            <a:endParaRPr lang="en-IN"/>
          </a:p>
        </p:txBody>
      </p:sp>
      <p:sp>
        <p:nvSpPr>
          <p:cNvPr id="36" name="Text 34"/>
          <p:cNvSpPr/>
          <p:nvPr/>
        </p:nvSpPr>
        <p:spPr>
          <a:xfrm>
            <a:off x="4700016" y="3566160"/>
            <a:ext cx="475488" cy="1316736"/>
          </a:xfrm>
          <a:prstGeom prst="rect">
            <a:avLst/>
          </a:prstGeom>
          <a:noFill/>
          <a:ln/>
        </p:spPr>
        <p:txBody>
          <a:bodyPr wrap="square" lIns="0" tIns="0" rIns="0" bIns="0" rtlCol="0" anchor="ctr"/>
          <a:lstStyle/>
          <a:p>
            <a:pPr marL="0" indent="0" algn="ctr">
              <a:buNone/>
            </a:pPr>
            <a:r>
              <a:rPr lang="en-US" sz="1600" b="1" dirty="0">
                <a:solidFill>
                  <a:srgbClr val="FFFFFF"/>
                </a:solidFill>
                <a:latin typeface="Trebuchet MS" pitchFamily="34" charset="0"/>
                <a:ea typeface="Trebuchet MS" pitchFamily="34" charset="-122"/>
                <a:cs typeface="Trebuchet MS" pitchFamily="34" charset="-120"/>
              </a:rPr>
              <a:t>06</a:t>
            </a:r>
            <a:endParaRPr lang="en-US" sz="1600" dirty="0"/>
          </a:p>
        </p:txBody>
      </p:sp>
      <p:sp>
        <p:nvSpPr>
          <p:cNvPr id="37" name="Text 35"/>
          <p:cNvSpPr/>
          <p:nvPr/>
        </p:nvSpPr>
        <p:spPr>
          <a:xfrm>
            <a:off x="5248656" y="3621024"/>
            <a:ext cx="3621024" cy="256032"/>
          </a:xfrm>
          <a:prstGeom prst="rect">
            <a:avLst/>
          </a:prstGeom>
          <a:noFill/>
          <a:ln/>
        </p:spPr>
        <p:txBody>
          <a:bodyPr wrap="square" lIns="0" tIns="0" rIns="0" bIns="0" rtlCol="0" anchor="ctr"/>
          <a:lstStyle/>
          <a:p>
            <a:pPr marL="0" indent="0">
              <a:buNone/>
            </a:pPr>
            <a:r>
              <a:rPr lang="en-US" sz="1200" b="1" dirty="0">
                <a:solidFill>
                  <a:srgbClr val="C0392B"/>
                </a:solidFill>
                <a:latin typeface="Trebuchet MS" pitchFamily="34" charset="0"/>
                <a:ea typeface="Trebuchet MS" pitchFamily="34" charset="-122"/>
                <a:cs typeface="Trebuchet MS" pitchFamily="34" charset="-120"/>
              </a:rPr>
              <a:t>Non-Compliance Is Very Expensive</a:t>
            </a:r>
            <a:endParaRPr lang="en-US" sz="1200" dirty="0"/>
          </a:p>
        </p:txBody>
      </p:sp>
      <p:sp>
        <p:nvSpPr>
          <p:cNvPr id="38" name="Text 36"/>
          <p:cNvSpPr/>
          <p:nvPr/>
        </p:nvSpPr>
        <p:spPr>
          <a:xfrm>
            <a:off x="5248656" y="3913632"/>
            <a:ext cx="3621024" cy="896112"/>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Incorrect FMV → Angel Tax + 200% penalty + interest. As demonstrated in Case Study 3, a ₹10 Cr capital raise can create ₹7.45 Cr in tax exposure. Proactive compliance is essential.</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Purpose of Income-tax Act, 2025</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4</a:t>
            </a:r>
            <a:endParaRPr lang="en-US" sz="900" dirty="0"/>
          </a:p>
        </p:txBody>
      </p:sp>
      <p:sp>
        <p:nvSpPr>
          <p:cNvPr id="9" name="Shape 7"/>
          <p:cNvSpPr/>
          <p:nvPr/>
        </p:nvSpPr>
        <p:spPr>
          <a:xfrm>
            <a:off x="256032" y="786384"/>
            <a:ext cx="8631936" cy="585216"/>
          </a:xfrm>
          <a:prstGeom prst="rect">
            <a:avLst/>
          </a:prstGeom>
          <a:solidFill>
            <a:srgbClr val="E6F7F5"/>
          </a:solidFill>
          <a:ln w="12700">
            <a:solidFill>
              <a:srgbClr val="2C9B8B"/>
            </a:solidFill>
            <a:prstDash val="solid"/>
          </a:ln>
        </p:spPr>
        <p:txBody>
          <a:bodyPr/>
          <a:lstStyle/>
          <a:p>
            <a:endParaRPr lang="en-IN"/>
          </a:p>
        </p:txBody>
      </p:sp>
      <p:sp>
        <p:nvSpPr>
          <p:cNvPr id="10" name="Text 8"/>
          <p:cNvSpPr/>
          <p:nvPr/>
        </p:nvSpPr>
        <p:spPr>
          <a:xfrm>
            <a:off x="420624" y="786384"/>
            <a:ext cx="8284464" cy="585216"/>
          </a:xfrm>
          <a:prstGeom prst="rect">
            <a:avLst/>
          </a:prstGeom>
          <a:noFill/>
          <a:ln/>
        </p:spPr>
        <p:txBody>
          <a:bodyPr wrap="square" lIns="0" tIns="0" rIns="0" bIns="0" rtlCol="0" anchor="ctr"/>
          <a:lstStyle/>
          <a:p>
            <a:pPr marL="0" indent="0">
              <a:buNone/>
            </a:pPr>
            <a:r>
              <a:rPr lang="en-US" sz="1050" i="1" dirty="0">
                <a:solidFill>
                  <a:srgbClr val="00B050"/>
                </a:solidFill>
                <a:latin typeface="Trebuchet MS" pitchFamily="34" charset="0"/>
                <a:ea typeface="Trebuchet MS" pitchFamily="34" charset="-122"/>
                <a:cs typeface="Trebuchet MS" pitchFamily="34" charset="-120"/>
              </a:rPr>
              <a:t>"The IT Act 2025 is not a new law — it is a restructured, modernised version of the 1961 Act. The aim is conciseness, clarity and reduced litigation."  – CBDT</a:t>
            </a:r>
            <a:endParaRPr lang="en-US" sz="1050" dirty="0">
              <a:solidFill>
                <a:srgbClr val="00B050"/>
              </a:solidFill>
            </a:endParaRPr>
          </a:p>
        </p:txBody>
      </p:sp>
      <p:sp>
        <p:nvSpPr>
          <p:cNvPr id="11" name="Shape 9"/>
          <p:cNvSpPr/>
          <p:nvPr/>
        </p:nvSpPr>
        <p:spPr>
          <a:xfrm>
            <a:off x="256032" y="1481328"/>
            <a:ext cx="4261104" cy="146304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2" name="Shape 10"/>
          <p:cNvSpPr/>
          <p:nvPr/>
        </p:nvSpPr>
        <p:spPr>
          <a:xfrm>
            <a:off x="256032" y="1481328"/>
            <a:ext cx="475488" cy="1463040"/>
          </a:xfrm>
          <a:prstGeom prst="rect">
            <a:avLst/>
          </a:prstGeom>
          <a:solidFill>
            <a:srgbClr val="2B6CB0"/>
          </a:solidFill>
          <a:ln w="12700">
            <a:solidFill>
              <a:srgbClr val="2B6CB0"/>
            </a:solidFill>
            <a:prstDash val="solid"/>
          </a:ln>
        </p:spPr>
        <p:txBody>
          <a:bodyPr/>
          <a:lstStyle/>
          <a:p>
            <a:endParaRPr lang="en-IN"/>
          </a:p>
        </p:txBody>
      </p:sp>
      <p:sp>
        <p:nvSpPr>
          <p:cNvPr id="13" name="Text 11"/>
          <p:cNvSpPr/>
          <p:nvPr/>
        </p:nvSpPr>
        <p:spPr>
          <a:xfrm>
            <a:off x="256032" y="1481328"/>
            <a:ext cx="475488" cy="1463040"/>
          </a:xfrm>
          <a:prstGeom prst="rect">
            <a:avLst/>
          </a:prstGeom>
          <a:noFill/>
          <a:ln/>
        </p:spPr>
        <p:txBody>
          <a:bodyPr wrap="square" lIns="0" tIns="0" rIns="0" bIns="0"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01</a:t>
            </a:r>
            <a:endParaRPr lang="en-US" sz="1800" dirty="0"/>
          </a:p>
        </p:txBody>
      </p:sp>
      <p:sp>
        <p:nvSpPr>
          <p:cNvPr id="14" name="Text 12"/>
          <p:cNvSpPr/>
          <p:nvPr/>
        </p:nvSpPr>
        <p:spPr>
          <a:xfrm>
            <a:off x="804672" y="1536192"/>
            <a:ext cx="3621024" cy="274320"/>
          </a:xfrm>
          <a:prstGeom prst="rect">
            <a:avLst/>
          </a:prstGeom>
          <a:noFill/>
          <a:ln/>
        </p:spPr>
        <p:txBody>
          <a:bodyPr wrap="square" lIns="0" tIns="0" rIns="0" bIns="0" rtlCol="0" anchor="ctr"/>
          <a:lstStyle/>
          <a:p>
            <a:pPr marL="0" indent="0">
              <a:buNone/>
            </a:pPr>
            <a:r>
              <a:rPr lang="en-US" sz="1300" b="1" dirty="0">
                <a:solidFill>
                  <a:srgbClr val="2B6CB0"/>
                </a:solidFill>
                <a:latin typeface="Trebuchet MS" pitchFamily="34" charset="0"/>
                <a:ea typeface="Trebuchet MS" pitchFamily="34" charset="-122"/>
                <a:cs typeface="Trebuchet MS" pitchFamily="34" charset="-120"/>
              </a:rPr>
              <a:t>Simplification</a:t>
            </a:r>
            <a:endParaRPr lang="en-US" sz="1300" dirty="0"/>
          </a:p>
        </p:txBody>
      </p:sp>
      <p:sp>
        <p:nvSpPr>
          <p:cNvPr id="15" name="Text 13"/>
          <p:cNvSpPr/>
          <p:nvPr/>
        </p:nvSpPr>
        <p:spPr>
          <a:xfrm>
            <a:off x="804672" y="1847088"/>
            <a:ext cx="3621024" cy="1024128"/>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1,819 sections/sub-sections → ~536 clauses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Provisos &amp; explanations reduced drastically</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Tabular format &amp; formulae in Schedules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Plain language replacing archaic legalese</a:t>
            </a:r>
            <a:endParaRPr lang="en-US" sz="1000" dirty="0"/>
          </a:p>
        </p:txBody>
      </p:sp>
      <p:sp>
        <p:nvSpPr>
          <p:cNvPr id="16" name="Shape 14"/>
          <p:cNvSpPr/>
          <p:nvPr/>
        </p:nvSpPr>
        <p:spPr>
          <a:xfrm>
            <a:off x="4700016" y="1481328"/>
            <a:ext cx="4261104" cy="146304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7" name="Shape 15"/>
          <p:cNvSpPr/>
          <p:nvPr/>
        </p:nvSpPr>
        <p:spPr>
          <a:xfrm>
            <a:off x="4700016" y="1481328"/>
            <a:ext cx="475488" cy="1463040"/>
          </a:xfrm>
          <a:prstGeom prst="rect">
            <a:avLst/>
          </a:prstGeom>
          <a:solidFill>
            <a:srgbClr val="2C9B8B"/>
          </a:solidFill>
          <a:ln w="12700">
            <a:solidFill>
              <a:srgbClr val="2C9B8B"/>
            </a:solidFill>
            <a:prstDash val="solid"/>
          </a:ln>
        </p:spPr>
        <p:txBody>
          <a:bodyPr/>
          <a:lstStyle/>
          <a:p>
            <a:endParaRPr lang="en-IN"/>
          </a:p>
        </p:txBody>
      </p:sp>
      <p:sp>
        <p:nvSpPr>
          <p:cNvPr id="18" name="Text 16"/>
          <p:cNvSpPr/>
          <p:nvPr/>
        </p:nvSpPr>
        <p:spPr>
          <a:xfrm>
            <a:off x="4700016" y="1481328"/>
            <a:ext cx="475488" cy="1463040"/>
          </a:xfrm>
          <a:prstGeom prst="rect">
            <a:avLst/>
          </a:prstGeom>
          <a:noFill/>
          <a:ln/>
        </p:spPr>
        <p:txBody>
          <a:bodyPr wrap="square" lIns="0" tIns="0" rIns="0" bIns="0"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02</a:t>
            </a:r>
            <a:endParaRPr lang="en-US" sz="1800" dirty="0"/>
          </a:p>
        </p:txBody>
      </p:sp>
      <p:sp>
        <p:nvSpPr>
          <p:cNvPr id="19" name="Text 17"/>
          <p:cNvSpPr/>
          <p:nvPr/>
        </p:nvSpPr>
        <p:spPr>
          <a:xfrm>
            <a:off x="5248656" y="1536192"/>
            <a:ext cx="3621024" cy="274320"/>
          </a:xfrm>
          <a:prstGeom prst="rect">
            <a:avLst/>
          </a:prstGeom>
          <a:noFill/>
          <a:ln/>
        </p:spPr>
        <p:txBody>
          <a:bodyPr wrap="square" lIns="0" tIns="0" rIns="0" bIns="0" rtlCol="0" anchor="ctr"/>
          <a:lstStyle/>
          <a:p>
            <a:pPr marL="0" indent="0">
              <a:buNone/>
            </a:pPr>
            <a:r>
              <a:rPr lang="en-US" sz="1300" b="1" dirty="0">
                <a:solidFill>
                  <a:srgbClr val="2C9B8B"/>
                </a:solidFill>
                <a:latin typeface="Trebuchet MS" pitchFamily="34" charset="0"/>
                <a:ea typeface="Trebuchet MS" pitchFamily="34" charset="-122"/>
                <a:cs typeface="Trebuchet MS" pitchFamily="34" charset="-120"/>
              </a:rPr>
              <a:t>'Tax Year' Concept</a:t>
            </a:r>
            <a:endParaRPr lang="en-US" sz="1300" dirty="0"/>
          </a:p>
        </p:txBody>
      </p:sp>
      <p:sp>
        <p:nvSpPr>
          <p:cNvPr id="20" name="Text 18"/>
          <p:cNvSpPr/>
          <p:nvPr/>
        </p:nvSpPr>
        <p:spPr>
          <a:xfrm>
            <a:off x="5248656" y="1847088"/>
            <a:ext cx="3621024" cy="1024128"/>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'Tax Year' replaces dual PY / AY structure</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Tax Year = financial year (April – March)</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Eliminates confusion in filing &amp; assessment</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Aligns India with global tax year conventions</a:t>
            </a:r>
            <a:endParaRPr lang="en-US" sz="1000" dirty="0"/>
          </a:p>
        </p:txBody>
      </p:sp>
      <p:sp>
        <p:nvSpPr>
          <p:cNvPr id="21" name="Shape 19"/>
          <p:cNvSpPr/>
          <p:nvPr/>
        </p:nvSpPr>
        <p:spPr>
          <a:xfrm>
            <a:off x="256032" y="3090672"/>
            <a:ext cx="4261104" cy="146304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2" name="Shape 20"/>
          <p:cNvSpPr/>
          <p:nvPr/>
        </p:nvSpPr>
        <p:spPr>
          <a:xfrm>
            <a:off x="256032" y="3090672"/>
            <a:ext cx="475488" cy="1463040"/>
          </a:xfrm>
          <a:prstGeom prst="rect">
            <a:avLst/>
          </a:prstGeom>
          <a:solidFill>
            <a:srgbClr val="1B3A6B"/>
          </a:solidFill>
          <a:ln w="12700">
            <a:solidFill>
              <a:srgbClr val="1B3A6B"/>
            </a:solidFill>
            <a:prstDash val="solid"/>
          </a:ln>
        </p:spPr>
        <p:txBody>
          <a:bodyPr/>
          <a:lstStyle/>
          <a:p>
            <a:endParaRPr lang="en-IN"/>
          </a:p>
        </p:txBody>
      </p:sp>
      <p:sp>
        <p:nvSpPr>
          <p:cNvPr id="23" name="Text 21"/>
          <p:cNvSpPr/>
          <p:nvPr/>
        </p:nvSpPr>
        <p:spPr>
          <a:xfrm>
            <a:off x="256032" y="3090672"/>
            <a:ext cx="475488" cy="1463040"/>
          </a:xfrm>
          <a:prstGeom prst="rect">
            <a:avLst/>
          </a:prstGeom>
          <a:noFill/>
          <a:ln/>
        </p:spPr>
        <p:txBody>
          <a:bodyPr wrap="square" lIns="0" tIns="0" rIns="0" bIns="0"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03</a:t>
            </a:r>
            <a:endParaRPr lang="en-US" sz="1800" dirty="0"/>
          </a:p>
        </p:txBody>
      </p:sp>
      <p:sp>
        <p:nvSpPr>
          <p:cNvPr id="24" name="Text 22"/>
          <p:cNvSpPr/>
          <p:nvPr/>
        </p:nvSpPr>
        <p:spPr>
          <a:xfrm>
            <a:off x="804672" y="3145536"/>
            <a:ext cx="3621024" cy="274320"/>
          </a:xfrm>
          <a:prstGeom prst="rect">
            <a:avLst/>
          </a:prstGeom>
          <a:noFill/>
          <a:ln/>
        </p:spPr>
        <p:txBody>
          <a:bodyPr wrap="square" lIns="0" tIns="0" rIns="0" bIns="0" rtlCol="0" anchor="ctr"/>
          <a:lstStyle/>
          <a:p>
            <a:pPr marL="0" indent="0">
              <a:buNone/>
            </a:pPr>
            <a:r>
              <a:rPr lang="en-US" sz="1300" b="1" dirty="0">
                <a:solidFill>
                  <a:srgbClr val="1B3A6B"/>
                </a:solidFill>
                <a:latin typeface="Trebuchet MS" pitchFamily="34" charset="0"/>
                <a:ea typeface="Trebuchet MS" pitchFamily="34" charset="-122"/>
                <a:cs typeface="Trebuchet MS" pitchFamily="34" charset="-120"/>
              </a:rPr>
              <a:t>Removal of Redundant Provisions</a:t>
            </a:r>
            <a:endParaRPr lang="en-US" sz="1300" dirty="0"/>
          </a:p>
        </p:txBody>
      </p:sp>
      <p:sp>
        <p:nvSpPr>
          <p:cNvPr id="25" name="Text 23"/>
          <p:cNvSpPr/>
          <p:nvPr/>
        </p:nvSpPr>
        <p:spPr>
          <a:xfrm>
            <a:off x="804672" y="3456432"/>
            <a:ext cx="3621024" cy="1024128"/>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Sunset clauses formally excised</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Obsolete deductions (80HHC, etc.) deleted</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Cross-references to repealed Acts removed</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Consolidation of similar incentive provisions</a:t>
            </a:r>
            <a:endParaRPr lang="en-US" sz="1000" dirty="0"/>
          </a:p>
        </p:txBody>
      </p:sp>
      <p:sp>
        <p:nvSpPr>
          <p:cNvPr id="26" name="Shape 24"/>
          <p:cNvSpPr/>
          <p:nvPr/>
        </p:nvSpPr>
        <p:spPr>
          <a:xfrm>
            <a:off x="4700016" y="3090672"/>
            <a:ext cx="4261104" cy="146304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7" name="Shape 25"/>
          <p:cNvSpPr/>
          <p:nvPr/>
        </p:nvSpPr>
        <p:spPr>
          <a:xfrm>
            <a:off x="4700016" y="3090672"/>
            <a:ext cx="475488" cy="1463040"/>
          </a:xfrm>
          <a:prstGeom prst="rect">
            <a:avLst/>
          </a:prstGeom>
          <a:solidFill>
            <a:srgbClr val="C9991A"/>
          </a:solidFill>
          <a:ln w="12700">
            <a:solidFill>
              <a:srgbClr val="C9991A"/>
            </a:solidFill>
            <a:prstDash val="solid"/>
          </a:ln>
        </p:spPr>
        <p:txBody>
          <a:bodyPr/>
          <a:lstStyle/>
          <a:p>
            <a:endParaRPr lang="en-IN"/>
          </a:p>
        </p:txBody>
      </p:sp>
      <p:sp>
        <p:nvSpPr>
          <p:cNvPr id="28" name="Text 26"/>
          <p:cNvSpPr/>
          <p:nvPr/>
        </p:nvSpPr>
        <p:spPr>
          <a:xfrm>
            <a:off x="4700016" y="3090672"/>
            <a:ext cx="475488" cy="1463040"/>
          </a:xfrm>
          <a:prstGeom prst="rect">
            <a:avLst/>
          </a:prstGeom>
          <a:noFill/>
          <a:ln/>
        </p:spPr>
        <p:txBody>
          <a:bodyPr wrap="square" lIns="0" tIns="0" rIns="0" bIns="0" rtlCol="0" anchor="ctr"/>
          <a:lstStyle/>
          <a:p>
            <a:pPr marL="0" indent="0" algn="ctr">
              <a:buNone/>
            </a:pPr>
            <a:r>
              <a:rPr lang="en-US" sz="1800" b="1" dirty="0">
                <a:solidFill>
                  <a:srgbClr val="FFFFFF"/>
                </a:solidFill>
                <a:latin typeface="Trebuchet MS" pitchFamily="34" charset="0"/>
                <a:ea typeface="Trebuchet MS" pitchFamily="34" charset="-122"/>
                <a:cs typeface="Trebuchet MS" pitchFamily="34" charset="-120"/>
              </a:rPr>
              <a:t>04</a:t>
            </a:r>
            <a:endParaRPr lang="en-US" sz="1800" dirty="0"/>
          </a:p>
        </p:txBody>
      </p:sp>
      <p:sp>
        <p:nvSpPr>
          <p:cNvPr id="29" name="Text 27"/>
          <p:cNvSpPr/>
          <p:nvPr/>
        </p:nvSpPr>
        <p:spPr>
          <a:xfrm>
            <a:off x="5248656" y="3145536"/>
            <a:ext cx="3621024" cy="274320"/>
          </a:xfrm>
          <a:prstGeom prst="rect">
            <a:avLst/>
          </a:prstGeom>
          <a:noFill/>
          <a:ln/>
        </p:spPr>
        <p:txBody>
          <a:bodyPr wrap="square" lIns="0" tIns="0" rIns="0" bIns="0" rtlCol="0" anchor="ctr"/>
          <a:lstStyle/>
          <a:p>
            <a:pPr marL="0" indent="0">
              <a:buNone/>
            </a:pPr>
            <a:r>
              <a:rPr lang="en-US" sz="1300" b="1" dirty="0">
                <a:solidFill>
                  <a:srgbClr val="C9991A"/>
                </a:solidFill>
                <a:latin typeface="Trebuchet MS" pitchFamily="34" charset="0"/>
                <a:ea typeface="Trebuchet MS" pitchFamily="34" charset="-122"/>
                <a:cs typeface="Trebuchet MS" pitchFamily="34" charset="-120"/>
              </a:rPr>
              <a:t>Litigation Reduction</a:t>
            </a:r>
            <a:endParaRPr lang="en-US" sz="1300" dirty="0"/>
          </a:p>
        </p:txBody>
      </p:sp>
      <p:sp>
        <p:nvSpPr>
          <p:cNvPr id="30" name="Text 28"/>
          <p:cNvSpPr/>
          <p:nvPr/>
        </p:nvSpPr>
        <p:spPr>
          <a:xfrm>
            <a:off x="5248656" y="3456432"/>
            <a:ext cx="3621024" cy="1024128"/>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Clearer definitions reduce interpretational disputes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Faceless assessment codified in the Act</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Dispute Resolution Panels (DRP) strengthened</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Advance Ruling mechanism expanded</a:t>
            </a:r>
            <a:endParaRPr lang="en-US" sz="10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name="Slide 30">
    <p:bg>
      <p:bgPr>
        <a:solidFill>
          <a:srgbClr val="1B3A6B"/>
        </a:solidFill>
        <a:effectLst/>
      </p:bgPr>
    </p:bg>
    <p:spTree>
      <p:nvGrpSpPr>
        <p:cNvPr id="1" name=""/>
        <p:cNvGrpSpPr/>
        <p:nvPr/>
      </p:nvGrpSpPr>
      <p:grpSpPr>
        <a:xfrm>
          <a:off x="0" y="0"/>
          <a:ext cx="0" cy="0"/>
          <a:chOff x="0" y="0"/>
          <a:chExt cx="0" cy="0"/>
        </a:xfrm>
      </p:grpSpPr>
      <p:sp>
        <p:nvSpPr>
          <p:cNvPr id="2" name="Shape 0"/>
          <p:cNvSpPr/>
          <p:nvPr/>
        </p:nvSpPr>
        <p:spPr>
          <a:xfrm>
            <a:off x="6766560" y="-548640"/>
            <a:ext cx="3474720" cy="3474720"/>
          </a:xfrm>
          <a:prstGeom prst="ellipse">
            <a:avLst/>
          </a:prstGeom>
          <a:solidFill>
            <a:srgbClr val="2B6CB0">
              <a:alpha val="20000"/>
            </a:srgbClr>
          </a:solidFill>
          <a:ln w="12700">
            <a:solidFill>
              <a:srgbClr val="2B6CB0">
                <a:alpha val="20000"/>
              </a:srgbClr>
            </a:solidFill>
            <a:prstDash val="solid"/>
          </a:ln>
        </p:spPr>
        <p:txBody>
          <a:bodyPr/>
          <a:lstStyle/>
          <a:p>
            <a:endParaRPr lang="en-IN"/>
          </a:p>
        </p:txBody>
      </p:sp>
      <p:sp>
        <p:nvSpPr>
          <p:cNvPr id="3" name="Shape 1"/>
          <p:cNvSpPr/>
          <p:nvPr/>
        </p:nvSpPr>
        <p:spPr>
          <a:xfrm>
            <a:off x="-365760" y="3291840"/>
            <a:ext cx="2560320" cy="2560320"/>
          </a:xfrm>
          <a:prstGeom prst="ellipse">
            <a:avLst/>
          </a:prstGeom>
          <a:solidFill>
            <a:srgbClr val="2C9B8B">
              <a:alpha val="18000"/>
            </a:srgbClr>
          </a:solidFill>
          <a:ln w="12700">
            <a:solidFill>
              <a:srgbClr val="2C9B8B">
                <a:alpha val="18000"/>
              </a:srgbClr>
            </a:solidFill>
            <a:prstDash val="solid"/>
          </a:ln>
        </p:spPr>
        <p:txBody>
          <a:bodyPr/>
          <a:lstStyle/>
          <a:p>
            <a:endParaRPr lang="en-IN"/>
          </a:p>
        </p:txBody>
      </p:sp>
      <p:sp>
        <p:nvSpPr>
          <p:cNvPr id="4" name="Shape 2"/>
          <p:cNvSpPr/>
          <p:nvPr/>
        </p:nvSpPr>
        <p:spPr>
          <a:xfrm>
            <a:off x="0" y="0"/>
            <a:ext cx="164592" cy="5143500"/>
          </a:xfrm>
          <a:prstGeom prst="rect">
            <a:avLst/>
          </a:prstGeom>
          <a:solidFill>
            <a:srgbClr val="2C9B8B"/>
          </a:solidFill>
          <a:ln w="12700">
            <a:solidFill>
              <a:srgbClr val="2C9B8B"/>
            </a:solidFill>
            <a:prstDash val="solid"/>
          </a:ln>
        </p:spPr>
        <p:txBody>
          <a:bodyPr/>
          <a:lstStyle/>
          <a:p>
            <a:endParaRPr lang="en-IN"/>
          </a:p>
        </p:txBody>
      </p:sp>
      <p:sp>
        <p:nvSpPr>
          <p:cNvPr id="5" name="Shape 3"/>
          <p:cNvSpPr/>
          <p:nvPr/>
        </p:nvSpPr>
        <p:spPr>
          <a:xfrm>
            <a:off x="3474720" y="384048"/>
            <a:ext cx="2212848" cy="2212848"/>
          </a:xfrm>
          <a:prstGeom prst="ellipse">
            <a:avLst/>
          </a:prstGeom>
          <a:solidFill>
            <a:srgbClr val="2B6CB0">
              <a:alpha val="40000"/>
            </a:srgbClr>
          </a:solidFill>
          <a:ln w="12700">
            <a:solidFill>
              <a:srgbClr val="4A90D9"/>
            </a:solidFill>
            <a:prstDash val="solid"/>
          </a:ln>
        </p:spPr>
        <p:txBody>
          <a:bodyPr/>
          <a:lstStyle/>
          <a:p>
            <a:endParaRPr lang="en-IN"/>
          </a:p>
        </p:txBody>
      </p:sp>
      <p:pic>
        <p:nvPicPr>
          <p:cNvPr id="6" name="Image 0" descr="preencoded.png"/>
          <p:cNvPicPr>
            <a:picLocks noChangeAspect="1"/>
          </p:cNvPicPr>
          <p:nvPr/>
        </p:nvPicPr>
        <p:blipFill>
          <a:blip r:embed="rId3"/>
          <a:stretch>
            <a:fillRect/>
          </a:stretch>
        </p:blipFill>
        <p:spPr>
          <a:xfrm>
            <a:off x="3858768" y="768096"/>
            <a:ext cx="1444752" cy="1444752"/>
          </a:xfrm>
          <a:prstGeom prst="rect">
            <a:avLst/>
          </a:prstGeom>
        </p:spPr>
      </p:pic>
      <p:sp>
        <p:nvSpPr>
          <p:cNvPr id="7" name="Text 4"/>
          <p:cNvSpPr/>
          <p:nvPr/>
        </p:nvSpPr>
        <p:spPr>
          <a:xfrm>
            <a:off x="347472" y="2724912"/>
            <a:ext cx="8449056" cy="475488"/>
          </a:xfrm>
          <a:prstGeom prst="rect">
            <a:avLst/>
          </a:prstGeom>
          <a:noFill/>
          <a:ln/>
        </p:spPr>
        <p:txBody>
          <a:bodyPr wrap="square" lIns="0" tIns="0" rIns="0" bIns="0" rtlCol="0" anchor="ctr"/>
          <a:lstStyle/>
          <a:p>
            <a:pPr marL="0" indent="0" algn="ctr">
              <a:buNone/>
            </a:pPr>
            <a:r>
              <a:rPr lang="en-US" sz="2600" b="1" dirty="0">
                <a:solidFill>
                  <a:srgbClr val="FFFFFF"/>
                </a:solidFill>
                <a:latin typeface="Trebuchet MS" pitchFamily="34" charset="0"/>
                <a:ea typeface="Trebuchet MS" pitchFamily="34" charset="-122"/>
                <a:cs typeface="Trebuchet MS" pitchFamily="34" charset="-120"/>
              </a:rPr>
              <a:t>Questions &amp; Discussion</a:t>
            </a:r>
            <a:endParaRPr lang="en-US" sz="2600" dirty="0"/>
          </a:p>
        </p:txBody>
      </p:sp>
      <p:sp>
        <p:nvSpPr>
          <p:cNvPr id="8" name="Shape 5"/>
          <p:cNvSpPr/>
          <p:nvPr/>
        </p:nvSpPr>
        <p:spPr>
          <a:xfrm>
            <a:off x="2560320" y="3255264"/>
            <a:ext cx="4023360" cy="38405"/>
          </a:xfrm>
          <a:prstGeom prst="rect">
            <a:avLst/>
          </a:prstGeom>
          <a:solidFill>
            <a:srgbClr val="2C9B8B"/>
          </a:solidFill>
          <a:ln w="12700">
            <a:solidFill>
              <a:srgbClr val="2C9B8B"/>
            </a:solidFill>
            <a:prstDash val="solid"/>
          </a:ln>
        </p:spPr>
        <p:txBody>
          <a:bodyPr/>
          <a:lstStyle/>
          <a:p>
            <a:endParaRPr lang="en-IN"/>
          </a:p>
        </p:txBody>
      </p:sp>
      <p:sp>
        <p:nvSpPr>
          <p:cNvPr id="9" name="Text 6"/>
          <p:cNvSpPr/>
          <p:nvPr/>
        </p:nvSpPr>
        <p:spPr>
          <a:xfrm>
            <a:off x="347472" y="3364992"/>
            <a:ext cx="8449056" cy="329184"/>
          </a:xfrm>
          <a:prstGeom prst="rect">
            <a:avLst/>
          </a:prstGeom>
          <a:noFill/>
          <a:ln/>
        </p:spPr>
        <p:txBody>
          <a:bodyPr wrap="square" lIns="0" tIns="0" rIns="0" bIns="0" rtlCol="0" anchor="ctr"/>
          <a:lstStyle/>
          <a:p>
            <a:pPr marL="0" indent="0" algn="ctr">
              <a:buNone/>
            </a:pPr>
            <a:r>
              <a:rPr lang="en-US" sz="1600" dirty="0">
                <a:solidFill>
                  <a:srgbClr val="D9E3EF"/>
                </a:solidFill>
                <a:latin typeface="Trebuchet MS" pitchFamily="34" charset="0"/>
                <a:ea typeface="Trebuchet MS" pitchFamily="34" charset="-122"/>
                <a:cs typeface="Trebuchet MS" pitchFamily="34" charset="-120"/>
              </a:rPr>
              <a:t>Thank you for your attention.</a:t>
            </a:r>
            <a:endParaRPr lang="en-US" sz="1600" dirty="0"/>
          </a:p>
        </p:txBody>
      </p:sp>
      <p:sp>
        <p:nvSpPr>
          <p:cNvPr id="10" name="Shape 7"/>
          <p:cNvSpPr/>
          <p:nvPr/>
        </p:nvSpPr>
        <p:spPr>
          <a:xfrm>
            <a:off x="1645920" y="3785616"/>
            <a:ext cx="5852160" cy="877824"/>
          </a:xfrm>
          <a:prstGeom prst="rect">
            <a:avLst/>
          </a:prstGeom>
          <a:solidFill>
            <a:srgbClr val="FFFFFF">
              <a:alpha val="10000"/>
            </a:srgbClr>
          </a:solidFill>
          <a:ln w="12700">
            <a:solidFill>
              <a:srgbClr val="4A90D9"/>
            </a:solidFill>
            <a:prstDash val="solid"/>
          </a:ln>
        </p:spPr>
        <p:txBody>
          <a:bodyPr/>
          <a:lstStyle/>
          <a:p>
            <a:endParaRPr lang="en-IN"/>
          </a:p>
        </p:txBody>
      </p:sp>
      <p:sp>
        <p:nvSpPr>
          <p:cNvPr id="11" name="Text 8"/>
          <p:cNvSpPr/>
          <p:nvPr/>
        </p:nvSpPr>
        <p:spPr>
          <a:xfrm>
            <a:off x="1828800" y="3822192"/>
            <a:ext cx="5486400" cy="256032"/>
          </a:xfrm>
          <a:prstGeom prst="rect">
            <a:avLst/>
          </a:prstGeom>
          <a:noFill/>
          <a:ln/>
        </p:spPr>
        <p:txBody>
          <a:bodyPr wrap="square" lIns="0" tIns="0" rIns="0" bIns="0"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CA Anurag Singhal</a:t>
            </a:r>
            <a:endParaRPr lang="en-US" sz="1400" dirty="0"/>
          </a:p>
        </p:txBody>
      </p:sp>
      <p:sp>
        <p:nvSpPr>
          <p:cNvPr id="12" name="Text 9"/>
          <p:cNvSpPr/>
          <p:nvPr/>
        </p:nvSpPr>
        <p:spPr>
          <a:xfrm>
            <a:off x="1828800" y="4078224"/>
            <a:ext cx="5486400" cy="201168"/>
          </a:xfrm>
          <a:prstGeom prst="rect">
            <a:avLst/>
          </a:prstGeom>
          <a:noFill/>
          <a:ln/>
        </p:spPr>
        <p:txBody>
          <a:bodyPr wrap="square" lIns="0" tIns="0" rIns="0" bIns="0" rtlCol="0" anchor="ctr"/>
          <a:lstStyle/>
          <a:p>
            <a:pPr marL="0" indent="0" algn="ctr">
              <a:buNone/>
            </a:pPr>
            <a:r>
              <a:rPr lang="en-US" sz="950" dirty="0">
                <a:solidFill>
                  <a:srgbClr val="D9E3EF"/>
                </a:solidFill>
                <a:latin typeface="Trebuchet MS" pitchFamily="34" charset="0"/>
                <a:ea typeface="Trebuchet MS" pitchFamily="34" charset="-122"/>
                <a:cs typeface="Trebuchet MS" pitchFamily="34" charset="-120"/>
              </a:rPr>
              <a:t>BetaFin Partners  |  Anurag Singhal &amp; Co.  |  Visiting Faculty – IIM-A, IIM-B, XLRI</a:t>
            </a:r>
            <a:endParaRPr lang="en-US" sz="950" dirty="0"/>
          </a:p>
        </p:txBody>
      </p:sp>
      <p:sp>
        <p:nvSpPr>
          <p:cNvPr id="13" name="Text 10"/>
          <p:cNvSpPr/>
          <p:nvPr/>
        </p:nvSpPr>
        <p:spPr>
          <a:xfrm>
            <a:off x="1828800" y="4279392"/>
            <a:ext cx="5486400" cy="329184"/>
          </a:xfrm>
          <a:prstGeom prst="rect">
            <a:avLst/>
          </a:prstGeom>
          <a:noFill/>
          <a:ln/>
        </p:spPr>
        <p:txBody>
          <a:bodyPr wrap="square" lIns="0" tIns="0" rIns="0" bIns="0" rtlCol="0" anchor="ctr"/>
          <a:lstStyle/>
          <a:p>
            <a:pPr marL="0" indent="0" algn="ctr">
              <a:buNone/>
            </a:pPr>
            <a:r>
              <a:rPr lang="en-US" sz="1000" dirty="0">
                <a:solidFill>
                  <a:srgbClr val="4A90D9"/>
                </a:solidFill>
                <a:latin typeface="Trebuchet MS" pitchFamily="34" charset="0"/>
                <a:ea typeface="Trebuchet MS" pitchFamily="34" charset="-122"/>
                <a:cs typeface="Trebuchet MS" pitchFamily="34" charset="-120"/>
              </a:rPr>
              <a:t>www.betafin.in  |  [</a:t>
            </a:r>
            <a:r>
              <a:rPr lang="en-US" sz="1000" dirty="0" err="1">
                <a:solidFill>
                  <a:srgbClr val="4A90D9"/>
                </a:solidFill>
                <a:latin typeface="Trebuchet MS" pitchFamily="34" charset="0"/>
                <a:ea typeface="Trebuchet MS" pitchFamily="34" charset="-122"/>
                <a:cs typeface="Trebuchet MS" pitchFamily="34" charset="-120"/>
              </a:rPr>
              <a:t>anurag@betafinpartners</a:t>
            </a:r>
            <a:r>
              <a:rPr lang="en-US" sz="1000" dirty="0">
                <a:solidFill>
                  <a:srgbClr val="4A90D9"/>
                </a:solidFill>
                <a:latin typeface="Trebuchet MS" pitchFamily="34" charset="0"/>
                <a:ea typeface="Trebuchet MS" pitchFamily="34" charset="-122"/>
                <a:cs typeface="Trebuchet MS" pitchFamily="34" charset="-120"/>
              </a:rPr>
              <a:t>. |  </a:t>
            </a:r>
            <a:r>
              <a:rPr lang="en-US" sz="1000" dirty="0">
                <a:solidFill>
                  <a:srgbClr val="4A90D9"/>
                </a:solidFill>
                <a:latin typeface="Trebuchet MS" pitchFamily="34" charset="0"/>
                <a:ea typeface="Trebuchet MS" pitchFamily="34" charset="-122"/>
                <a:cs typeface="Trebuchet MS" pitchFamily="34" charset="-120"/>
                <a:hlinkClick r:id="rId4"/>
              </a:rPr>
              <a:t>linkedin.com/in/</a:t>
            </a:r>
            <a:r>
              <a:rPr lang="en-US" sz="1000" dirty="0" err="1">
                <a:solidFill>
                  <a:srgbClr val="4A90D9"/>
                </a:solidFill>
                <a:latin typeface="Trebuchet MS" pitchFamily="34" charset="0"/>
                <a:ea typeface="Trebuchet MS" pitchFamily="34" charset="-122"/>
                <a:cs typeface="Trebuchet MS" pitchFamily="34" charset="-120"/>
                <a:hlinkClick r:id="rId4"/>
              </a:rPr>
              <a:t>anuragsingal</a:t>
            </a:r>
            <a:r>
              <a:rPr lang="en-US" sz="1000" dirty="0">
                <a:solidFill>
                  <a:srgbClr val="4A90D9"/>
                </a:solidFill>
                <a:latin typeface="Trebuchet MS" pitchFamily="34" charset="0"/>
                <a:ea typeface="Trebuchet MS" pitchFamily="34" charset="-122"/>
                <a:cs typeface="Trebuchet MS" pitchFamily="34" charset="-120"/>
              </a:rPr>
              <a:t>]  |</a:t>
            </a:r>
            <a:endParaRPr lang="en-US" sz="1000" dirty="0"/>
          </a:p>
        </p:txBody>
      </p:sp>
      <p:sp>
        <p:nvSpPr>
          <p:cNvPr id="14" name="Shape 11"/>
          <p:cNvSpPr/>
          <p:nvPr/>
        </p:nvSpPr>
        <p:spPr>
          <a:xfrm>
            <a:off x="0" y="4791456"/>
            <a:ext cx="9144000" cy="352044"/>
          </a:xfrm>
          <a:prstGeom prst="rect">
            <a:avLst/>
          </a:prstGeom>
          <a:solidFill>
            <a:srgbClr val="2C9B8B"/>
          </a:solidFill>
          <a:ln w="12700">
            <a:solidFill>
              <a:srgbClr val="2C9B8B"/>
            </a:solidFill>
            <a:prstDash val="solid"/>
          </a:ln>
        </p:spPr>
        <p:txBody>
          <a:bodyPr/>
          <a:lstStyle/>
          <a:p>
            <a:endParaRPr lang="en-IN"/>
          </a:p>
        </p:txBody>
      </p:sp>
      <p:sp>
        <p:nvSpPr>
          <p:cNvPr id="15" name="Text 12"/>
          <p:cNvSpPr/>
          <p:nvPr/>
        </p:nvSpPr>
        <p:spPr>
          <a:xfrm>
            <a:off x="365760" y="4791456"/>
            <a:ext cx="8412480" cy="352044"/>
          </a:xfrm>
          <a:prstGeom prst="rect">
            <a:avLst/>
          </a:prstGeom>
          <a:noFill/>
          <a:ln/>
        </p:spPr>
        <p:txBody>
          <a:bodyPr wrap="square" lIns="0" tIns="0" rIns="0" bIns="0" rtlCol="0" anchor="ctr"/>
          <a:lstStyle/>
          <a:p>
            <a:pPr marL="0" indent="0" algn="ctr">
              <a:buNone/>
            </a:pPr>
            <a:r>
              <a:rPr lang="en-US" sz="1000" dirty="0">
                <a:solidFill>
                  <a:srgbClr val="FFFFFF"/>
                </a:solidFill>
                <a:latin typeface="Trebuchet MS" pitchFamily="34" charset="0"/>
                <a:ea typeface="Trebuchet MS" pitchFamily="34" charset="-122"/>
                <a:cs typeface="Trebuchet MS" pitchFamily="34" charset="-120"/>
              </a:rPr>
              <a:t>Changes in Valuation – IT Act 2025 &amp; Rule 11UA  |  ICAI Educational Seminar</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Old vs New Framework: IT Act 1961 vs 2025</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5</a:t>
            </a:r>
            <a:endParaRPr lang="en-US" sz="900" dirty="0"/>
          </a:p>
        </p:txBody>
      </p:sp>
      <p:sp>
        <p:nvSpPr>
          <p:cNvPr id="9" name="Shape 7"/>
          <p:cNvSpPr/>
          <p:nvPr/>
        </p:nvSpPr>
        <p:spPr>
          <a:xfrm>
            <a:off x="256032" y="786384"/>
            <a:ext cx="4059936" cy="438912"/>
          </a:xfrm>
          <a:prstGeom prst="rect">
            <a:avLst/>
          </a:prstGeom>
          <a:solidFill>
            <a:srgbClr val="C0392B"/>
          </a:solidFill>
          <a:ln w="12700">
            <a:solidFill>
              <a:srgbClr val="C0392B"/>
            </a:solidFill>
            <a:prstDash val="solid"/>
          </a:ln>
        </p:spPr>
        <p:txBody>
          <a:bodyPr/>
          <a:lstStyle/>
          <a:p>
            <a:endParaRPr lang="en-IN"/>
          </a:p>
        </p:txBody>
      </p:sp>
      <p:sp>
        <p:nvSpPr>
          <p:cNvPr id="10" name="Text 8"/>
          <p:cNvSpPr/>
          <p:nvPr/>
        </p:nvSpPr>
        <p:spPr>
          <a:xfrm>
            <a:off x="256032" y="786384"/>
            <a:ext cx="4059936" cy="438912"/>
          </a:xfrm>
          <a:prstGeom prst="rect">
            <a:avLst/>
          </a:prstGeom>
          <a:noFill/>
          <a:ln/>
        </p:spPr>
        <p:txBody>
          <a:bodyPr wrap="square" lIns="0" tIns="0" rIns="0" bIns="0"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Income Tax Act, 1961</a:t>
            </a:r>
            <a:endParaRPr lang="en-US" sz="1400" dirty="0"/>
          </a:p>
        </p:txBody>
      </p:sp>
      <p:sp>
        <p:nvSpPr>
          <p:cNvPr id="11" name="Shape 9"/>
          <p:cNvSpPr/>
          <p:nvPr/>
        </p:nvSpPr>
        <p:spPr>
          <a:xfrm>
            <a:off x="4315968" y="841248"/>
            <a:ext cx="493776" cy="493776"/>
          </a:xfrm>
          <a:prstGeom prst="ellipse">
            <a:avLst/>
          </a:prstGeom>
          <a:solidFill>
            <a:srgbClr val="1B3A6B"/>
          </a:solidFill>
          <a:ln w="12700">
            <a:solidFill>
              <a:srgbClr val="1B3A6B"/>
            </a:solidFill>
            <a:prstDash val="solid"/>
          </a:ln>
        </p:spPr>
        <p:txBody>
          <a:bodyPr/>
          <a:lstStyle/>
          <a:p>
            <a:endParaRPr lang="en-IN"/>
          </a:p>
        </p:txBody>
      </p:sp>
      <p:sp>
        <p:nvSpPr>
          <p:cNvPr id="12" name="Text 10"/>
          <p:cNvSpPr/>
          <p:nvPr/>
        </p:nvSpPr>
        <p:spPr>
          <a:xfrm>
            <a:off x="4315968" y="841248"/>
            <a:ext cx="493776" cy="493776"/>
          </a:xfrm>
          <a:prstGeom prst="rect">
            <a:avLst/>
          </a:prstGeom>
          <a:noFill/>
          <a:ln/>
        </p:spPr>
        <p:txBody>
          <a:bodyPr wrap="square" lIns="0" tIns="0" rIns="0" bIns="0" rtlCol="0" anchor="ctr"/>
          <a:lstStyle/>
          <a:p>
            <a:pPr marL="0" indent="0" algn="ctr">
              <a:buNone/>
            </a:pPr>
            <a:r>
              <a:rPr lang="en-US" sz="950" b="1" dirty="0">
                <a:solidFill>
                  <a:srgbClr val="FFFFFF"/>
                </a:solidFill>
                <a:latin typeface="Trebuchet MS" pitchFamily="34" charset="0"/>
                <a:ea typeface="Trebuchet MS" pitchFamily="34" charset="-122"/>
                <a:cs typeface="Trebuchet MS" pitchFamily="34" charset="-120"/>
              </a:rPr>
              <a:t>VS</a:t>
            </a:r>
            <a:endParaRPr lang="en-US" sz="950" dirty="0"/>
          </a:p>
        </p:txBody>
      </p:sp>
      <p:sp>
        <p:nvSpPr>
          <p:cNvPr id="13" name="Shape 11"/>
          <p:cNvSpPr/>
          <p:nvPr/>
        </p:nvSpPr>
        <p:spPr>
          <a:xfrm>
            <a:off x="4809744" y="786384"/>
            <a:ext cx="4078224" cy="438912"/>
          </a:xfrm>
          <a:prstGeom prst="rect">
            <a:avLst/>
          </a:prstGeom>
          <a:solidFill>
            <a:srgbClr val="2C9B8B"/>
          </a:solidFill>
          <a:ln w="12700">
            <a:solidFill>
              <a:srgbClr val="2C9B8B"/>
            </a:solidFill>
            <a:prstDash val="solid"/>
          </a:ln>
        </p:spPr>
        <p:txBody>
          <a:bodyPr/>
          <a:lstStyle/>
          <a:p>
            <a:endParaRPr lang="en-IN"/>
          </a:p>
        </p:txBody>
      </p:sp>
      <p:sp>
        <p:nvSpPr>
          <p:cNvPr id="14" name="Text 12"/>
          <p:cNvSpPr/>
          <p:nvPr/>
        </p:nvSpPr>
        <p:spPr>
          <a:xfrm>
            <a:off x="4809744" y="786384"/>
            <a:ext cx="4078224" cy="438912"/>
          </a:xfrm>
          <a:prstGeom prst="rect">
            <a:avLst/>
          </a:prstGeom>
          <a:noFill/>
          <a:ln/>
        </p:spPr>
        <p:txBody>
          <a:bodyPr wrap="square" lIns="0" tIns="0" rIns="0" bIns="0" rtlCol="0" anchor="ctr"/>
          <a:lstStyle/>
          <a:p>
            <a:pPr marL="0" indent="0" algn="ctr">
              <a:buNone/>
            </a:pPr>
            <a:r>
              <a:rPr lang="en-US" sz="1400" b="1" dirty="0">
                <a:solidFill>
                  <a:srgbClr val="FFFFFF"/>
                </a:solidFill>
                <a:latin typeface="Trebuchet MS" pitchFamily="34" charset="0"/>
                <a:ea typeface="Trebuchet MS" pitchFamily="34" charset="-122"/>
                <a:cs typeface="Trebuchet MS" pitchFamily="34" charset="-120"/>
              </a:rPr>
              <a:t>Income Tax Act, 2025</a:t>
            </a:r>
            <a:endParaRPr lang="en-US" sz="1400" dirty="0"/>
          </a:p>
        </p:txBody>
      </p:sp>
      <p:sp>
        <p:nvSpPr>
          <p:cNvPr id="15" name="Shape 13"/>
          <p:cNvSpPr/>
          <p:nvPr/>
        </p:nvSpPr>
        <p:spPr>
          <a:xfrm>
            <a:off x="256032" y="1316736"/>
            <a:ext cx="4059936" cy="402336"/>
          </a:xfrm>
          <a:prstGeom prst="rect">
            <a:avLst/>
          </a:prstGeom>
          <a:solidFill>
            <a:srgbClr val="FFFFFF"/>
          </a:solidFill>
          <a:ln w="12700">
            <a:solidFill>
              <a:srgbClr val="D9E3EF"/>
            </a:solidFill>
            <a:prstDash val="solid"/>
          </a:ln>
        </p:spPr>
        <p:txBody>
          <a:bodyPr/>
          <a:lstStyle/>
          <a:p>
            <a:endParaRPr lang="en-IN"/>
          </a:p>
        </p:txBody>
      </p:sp>
      <p:sp>
        <p:nvSpPr>
          <p:cNvPr id="16" name="Shape 14"/>
          <p:cNvSpPr/>
          <p:nvPr/>
        </p:nvSpPr>
        <p:spPr>
          <a:xfrm>
            <a:off x="4809744" y="1316736"/>
            <a:ext cx="4078224" cy="402336"/>
          </a:xfrm>
          <a:prstGeom prst="rect">
            <a:avLst/>
          </a:prstGeom>
          <a:solidFill>
            <a:srgbClr val="FFFFFF"/>
          </a:solidFill>
          <a:ln w="12700">
            <a:solidFill>
              <a:srgbClr val="D9E3EF"/>
            </a:solidFill>
            <a:prstDash val="solid"/>
          </a:ln>
        </p:spPr>
        <p:txBody>
          <a:bodyPr/>
          <a:lstStyle/>
          <a:p>
            <a:endParaRPr lang="en-IN"/>
          </a:p>
        </p:txBody>
      </p:sp>
      <p:sp>
        <p:nvSpPr>
          <p:cNvPr id="17" name="Text 15"/>
          <p:cNvSpPr/>
          <p:nvPr/>
        </p:nvSpPr>
        <p:spPr>
          <a:xfrm>
            <a:off x="347472" y="1316736"/>
            <a:ext cx="3877056" cy="402336"/>
          </a:xfrm>
          <a:prstGeom prst="rect">
            <a:avLst/>
          </a:prstGeom>
          <a:noFill/>
          <a:ln/>
        </p:spPr>
        <p:txBody>
          <a:bodyPr wrap="square" lIns="0" tIns="0" rIns="0" bIns="0" rtlCol="0" anchor="ctr"/>
          <a:lstStyle/>
          <a:p>
            <a:pPr marL="0" indent="0">
              <a:buNone/>
            </a:pPr>
            <a:r>
              <a:rPr lang="en-US" sz="1050" dirty="0">
                <a:solidFill>
                  <a:srgbClr val="C0392B"/>
                </a:solidFill>
                <a:latin typeface="Trebuchet MS" pitchFamily="34" charset="0"/>
                <a:ea typeface="Trebuchet MS" pitchFamily="34" charset="-122"/>
                <a:cs typeface="Trebuchet MS" pitchFamily="34" charset="-120"/>
              </a:rPr>
              <a:t>Enacted in 1961</a:t>
            </a:r>
            <a:endParaRPr lang="en-US" sz="1050" dirty="0"/>
          </a:p>
        </p:txBody>
      </p:sp>
      <p:sp>
        <p:nvSpPr>
          <p:cNvPr id="18" name="Text 16"/>
          <p:cNvSpPr/>
          <p:nvPr/>
        </p:nvSpPr>
        <p:spPr>
          <a:xfrm>
            <a:off x="4901184" y="1316736"/>
            <a:ext cx="3895344" cy="402336"/>
          </a:xfrm>
          <a:prstGeom prst="rect">
            <a:avLst/>
          </a:prstGeom>
          <a:noFill/>
          <a:ln/>
        </p:spPr>
        <p:txBody>
          <a:bodyPr wrap="square" lIns="0" tIns="0" rIns="0" bIns="0" rtlCol="0" anchor="ctr"/>
          <a:lstStyle/>
          <a:p>
            <a:pPr marL="0" indent="0">
              <a:buNone/>
            </a:pPr>
            <a:r>
              <a:rPr lang="en-US" sz="1050" dirty="0">
                <a:solidFill>
                  <a:srgbClr val="2C9B8B"/>
                </a:solidFill>
                <a:latin typeface="Trebuchet MS" pitchFamily="34" charset="0"/>
                <a:ea typeface="Trebuchet MS" pitchFamily="34" charset="-122"/>
                <a:cs typeface="Trebuchet MS" pitchFamily="34" charset="-120"/>
              </a:rPr>
              <a:t>Enacted in 2025</a:t>
            </a:r>
            <a:endParaRPr lang="en-US" sz="1050" dirty="0"/>
          </a:p>
        </p:txBody>
      </p:sp>
      <p:sp>
        <p:nvSpPr>
          <p:cNvPr id="19" name="Shape 17"/>
          <p:cNvSpPr/>
          <p:nvPr/>
        </p:nvSpPr>
        <p:spPr>
          <a:xfrm>
            <a:off x="4315968" y="1408176"/>
            <a:ext cx="493776" cy="219456"/>
          </a:xfrm>
          <a:prstGeom prst="rect">
            <a:avLst/>
          </a:prstGeom>
          <a:solidFill>
            <a:srgbClr val="D9E3EF"/>
          </a:solidFill>
          <a:ln w="12700">
            <a:solidFill>
              <a:srgbClr val="D9E3EF"/>
            </a:solidFill>
            <a:prstDash val="solid"/>
          </a:ln>
        </p:spPr>
        <p:txBody>
          <a:bodyPr/>
          <a:lstStyle/>
          <a:p>
            <a:endParaRPr lang="en-IN"/>
          </a:p>
        </p:txBody>
      </p:sp>
      <p:sp>
        <p:nvSpPr>
          <p:cNvPr id="20" name="Shape 18"/>
          <p:cNvSpPr/>
          <p:nvPr/>
        </p:nvSpPr>
        <p:spPr>
          <a:xfrm>
            <a:off x="256032" y="1755648"/>
            <a:ext cx="4059936" cy="402336"/>
          </a:xfrm>
          <a:prstGeom prst="rect">
            <a:avLst/>
          </a:prstGeom>
          <a:solidFill>
            <a:srgbClr val="EBF1F9"/>
          </a:solidFill>
          <a:ln w="12700">
            <a:solidFill>
              <a:srgbClr val="D9E3EF"/>
            </a:solidFill>
            <a:prstDash val="solid"/>
          </a:ln>
        </p:spPr>
        <p:txBody>
          <a:bodyPr/>
          <a:lstStyle/>
          <a:p>
            <a:endParaRPr lang="en-IN"/>
          </a:p>
        </p:txBody>
      </p:sp>
      <p:sp>
        <p:nvSpPr>
          <p:cNvPr id="21" name="Shape 19"/>
          <p:cNvSpPr/>
          <p:nvPr/>
        </p:nvSpPr>
        <p:spPr>
          <a:xfrm>
            <a:off x="4809744" y="1755648"/>
            <a:ext cx="4078224" cy="402336"/>
          </a:xfrm>
          <a:prstGeom prst="rect">
            <a:avLst/>
          </a:prstGeom>
          <a:solidFill>
            <a:srgbClr val="EBF1F9"/>
          </a:solidFill>
          <a:ln w="12700">
            <a:solidFill>
              <a:srgbClr val="D9E3EF"/>
            </a:solidFill>
            <a:prstDash val="solid"/>
          </a:ln>
        </p:spPr>
        <p:txBody>
          <a:bodyPr/>
          <a:lstStyle/>
          <a:p>
            <a:endParaRPr lang="en-IN"/>
          </a:p>
        </p:txBody>
      </p:sp>
      <p:sp>
        <p:nvSpPr>
          <p:cNvPr id="22" name="Text 20"/>
          <p:cNvSpPr/>
          <p:nvPr/>
        </p:nvSpPr>
        <p:spPr>
          <a:xfrm>
            <a:off x="347472" y="1755648"/>
            <a:ext cx="3877056" cy="402336"/>
          </a:xfrm>
          <a:prstGeom prst="rect">
            <a:avLst/>
          </a:prstGeom>
          <a:noFill/>
          <a:ln/>
        </p:spPr>
        <p:txBody>
          <a:bodyPr wrap="square" lIns="0" tIns="0" rIns="0" bIns="0" rtlCol="0" anchor="ctr"/>
          <a:lstStyle/>
          <a:p>
            <a:pPr marL="0" indent="0">
              <a:buNone/>
            </a:pPr>
            <a:r>
              <a:rPr lang="en-US" sz="1050" dirty="0">
                <a:solidFill>
                  <a:srgbClr val="C0392B"/>
                </a:solidFill>
                <a:latin typeface="Trebuchet MS" pitchFamily="34" charset="0"/>
                <a:ea typeface="Trebuchet MS" pitchFamily="34" charset="-122"/>
                <a:cs typeface="Trebuchet MS" pitchFamily="34" charset="-120"/>
              </a:rPr>
              <a:t>~298 Sections with 1,800+ sub-sections</a:t>
            </a:r>
            <a:endParaRPr lang="en-US" sz="1050" dirty="0"/>
          </a:p>
        </p:txBody>
      </p:sp>
      <p:sp>
        <p:nvSpPr>
          <p:cNvPr id="23" name="Text 21"/>
          <p:cNvSpPr/>
          <p:nvPr/>
        </p:nvSpPr>
        <p:spPr>
          <a:xfrm>
            <a:off x="4901184" y="1755648"/>
            <a:ext cx="3895344" cy="402336"/>
          </a:xfrm>
          <a:prstGeom prst="rect">
            <a:avLst/>
          </a:prstGeom>
          <a:noFill/>
          <a:ln/>
        </p:spPr>
        <p:txBody>
          <a:bodyPr wrap="square" lIns="0" tIns="0" rIns="0" bIns="0" rtlCol="0" anchor="ctr"/>
          <a:lstStyle/>
          <a:p>
            <a:pPr marL="0" indent="0">
              <a:buNone/>
            </a:pPr>
            <a:r>
              <a:rPr lang="en-US" sz="1050" dirty="0">
                <a:solidFill>
                  <a:srgbClr val="2C9B8B"/>
                </a:solidFill>
                <a:latin typeface="Trebuchet MS" pitchFamily="34" charset="0"/>
                <a:ea typeface="Trebuchet MS" pitchFamily="34" charset="-122"/>
                <a:cs typeface="Trebuchet MS" pitchFamily="34" charset="-120"/>
              </a:rPr>
              <a:t>~536 clauses — compact &amp; reorganised</a:t>
            </a:r>
            <a:endParaRPr lang="en-US" sz="1050" dirty="0"/>
          </a:p>
        </p:txBody>
      </p:sp>
      <p:sp>
        <p:nvSpPr>
          <p:cNvPr id="24" name="Shape 22"/>
          <p:cNvSpPr/>
          <p:nvPr/>
        </p:nvSpPr>
        <p:spPr>
          <a:xfrm>
            <a:off x="4315968" y="1847088"/>
            <a:ext cx="493776" cy="219456"/>
          </a:xfrm>
          <a:prstGeom prst="rect">
            <a:avLst/>
          </a:prstGeom>
          <a:solidFill>
            <a:srgbClr val="D9E3EF"/>
          </a:solidFill>
          <a:ln w="12700">
            <a:solidFill>
              <a:srgbClr val="D9E3EF"/>
            </a:solidFill>
            <a:prstDash val="solid"/>
          </a:ln>
        </p:spPr>
        <p:txBody>
          <a:bodyPr/>
          <a:lstStyle/>
          <a:p>
            <a:endParaRPr lang="en-IN"/>
          </a:p>
        </p:txBody>
      </p:sp>
      <p:sp>
        <p:nvSpPr>
          <p:cNvPr id="25" name="Shape 23"/>
          <p:cNvSpPr/>
          <p:nvPr/>
        </p:nvSpPr>
        <p:spPr>
          <a:xfrm>
            <a:off x="256032" y="2194560"/>
            <a:ext cx="4059936" cy="402336"/>
          </a:xfrm>
          <a:prstGeom prst="rect">
            <a:avLst/>
          </a:prstGeom>
          <a:solidFill>
            <a:srgbClr val="FFFFFF"/>
          </a:solidFill>
          <a:ln w="12700">
            <a:solidFill>
              <a:srgbClr val="D9E3EF"/>
            </a:solidFill>
            <a:prstDash val="solid"/>
          </a:ln>
        </p:spPr>
        <p:txBody>
          <a:bodyPr/>
          <a:lstStyle/>
          <a:p>
            <a:endParaRPr lang="en-IN"/>
          </a:p>
        </p:txBody>
      </p:sp>
      <p:sp>
        <p:nvSpPr>
          <p:cNvPr id="26" name="Shape 24"/>
          <p:cNvSpPr/>
          <p:nvPr/>
        </p:nvSpPr>
        <p:spPr>
          <a:xfrm>
            <a:off x="4809744" y="2194560"/>
            <a:ext cx="4078224" cy="402336"/>
          </a:xfrm>
          <a:prstGeom prst="rect">
            <a:avLst/>
          </a:prstGeom>
          <a:solidFill>
            <a:srgbClr val="FFFFFF"/>
          </a:solidFill>
          <a:ln w="12700">
            <a:solidFill>
              <a:srgbClr val="D9E3EF"/>
            </a:solidFill>
            <a:prstDash val="solid"/>
          </a:ln>
        </p:spPr>
        <p:txBody>
          <a:bodyPr/>
          <a:lstStyle/>
          <a:p>
            <a:endParaRPr lang="en-IN"/>
          </a:p>
        </p:txBody>
      </p:sp>
      <p:sp>
        <p:nvSpPr>
          <p:cNvPr id="27" name="Text 25"/>
          <p:cNvSpPr/>
          <p:nvPr/>
        </p:nvSpPr>
        <p:spPr>
          <a:xfrm>
            <a:off x="347472" y="2194560"/>
            <a:ext cx="3877056" cy="402336"/>
          </a:xfrm>
          <a:prstGeom prst="rect">
            <a:avLst/>
          </a:prstGeom>
          <a:noFill/>
          <a:ln/>
        </p:spPr>
        <p:txBody>
          <a:bodyPr wrap="square" lIns="0" tIns="0" rIns="0" bIns="0" rtlCol="0" anchor="ctr"/>
          <a:lstStyle/>
          <a:p>
            <a:pPr marL="0" indent="0">
              <a:buNone/>
            </a:pPr>
            <a:r>
              <a:rPr lang="en-US" sz="1050" dirty="0">
                <a:solidFill>
                  <a:srgbClr val="C0392B"/>
                </a:solidFill>
                <a:latin typeface="Trebuchet MS" pitchFamily="34" charset="0"/>
                <a:ea typeface="Trebuchet MS" pitchFamily="34" charset="-122"/>
                <a:cs typeface="Trebuchet MS" pitchFamily="34" charset="-120"/>
              </a:rPr>
              <a:t>Previous Year (PY) + Assessment Year (AY)</a:t>
            </a:r>
            <a:endParaRPr lang="en-US" sz="1050" dirty="0"/>
          </a:p>
        </p:txBody>
      </p:sp>
      <p:sp>
        <p:nvSpPr>
          <p:cNvPr id="28" name="Text 26"/>
          <p:cNvSpPr/>
          <p:nvPr/>
        </p:nvSpPr>
        <p:spPr>
          <a:xfrm>
            <a:off x="4901184" y="2194560"/>
            <a:ext cx="3895344" cy="402336"/>
          </a:xfrm>
          <a:prstGeom prst="rect">
            <a:avLst/>
          </a:prstGeom>
          <a:noFill/>
          <a:ln/>
        </p:spPr>
        <p:txBody>
          <a:bodyPr wrap="square" lIns="0" tIns="0" rIns="0" bIns="0" rtlCol="0" anchor="ctr"/>
          <a:lstStyle/>
          <a:p>
            <a:pPr marL="0" indent="0">
              <a:buNone/>
            </a:pPr>
            <a:r>
              <a:rPr lang="en-US" sz="1050" dirty="0">
                <a:solidFill>
                  <a:srgbClr val="2C9B8B"/>
                </a:solidFill>
                <a:latin typeface="Trebuchet MS" pitchFamily="34" charset="0"/>
                <a:ea typeface="Trebuchet MS" pitchFamily="34" charset="-122"/>
                <a:cs typeface="Trebuchet MS" pitchFamily="34" charset="-120"/>
              </a:rPr>
              <a:t>Unified 'Tax Year' concept (April–March)</a:t>
            </a:r>
            <a:endParaRPr lang="en-US" sz="1050" dirty="0"/>
          </a:p>
        </p:txBody>
      </p:sp>
      <p:sp>
        <p:nvSpPr>
          <p:cNvPr id="29" name="Shape 27"/>
          <p:cNvSpPr/>
          <p:nvPr/>
        </p:nvSpPr>
        <p:spPr>
          <a:xfrm>
            <a:off x="4315968" y="2286000"/>
            <a:ext cx="493776" cy="219456"/>
          </a:xfrm>
          <a:prstGeom prst="rect">
            <a:avLst/>
          </a:prstGeom>
          <a:solidFill>
            <a:srgbClr val="D9E3EF"/>
          </a:solidFill>
          <a:ln w="12700">
            <a:solidFill>
              <a:srgbClr val="D9E3EF"/>
            </a:solidFill>
            <a:prstDash val="solid"/>
          </a:ln>
        </p:spPr>
        <p:txBody>
          <a:bodyPr/>
          <a:lstStyle/>
          <a:p>
            <a:endParaRPr lang="en-IN"/>
          </a:p>
        </p:txBody>
      </p:sp>
      <p:sp>
        <p:nvSpPr>
          <p:cNvPr id="30" name="Shape 28"/>
          <p:cNvSpPr/>
          <p:nvPr/>
        </p:nvSpPr>
        <p:spPr>
          <a:xfrm>
            <a:off x="256032" y="2633472"/>
            <a:ext cx="4059936" cy="402336"/>
          </a:xfrm>
          <a:prstGeom prst="rect">
            <a:avLst/>
          </a:prstGeom>
          <a:solidFill>
            <a:srgbClr val="EBF1F9"/>
          </a:solidFill>
          <a:ln w="12700">
            <a:solidFill>
              <a:srgbClr val="D9E3EF"/>
            </a:solidFill>
            <a:prstDash val="solid"/>
          </a:ln>
        </p:spPr>
        <p:txBody>
          <a:bodyPr/>
          <a:lstStyle/>
          <a:p>
            <a:endParaRPr lang="en-IN"/>
          </a:p>
        </p:txBody>
      </p:sp>
      <p:sp>
        <p:nvSpPr>
          <p:cNvPr id="31" name="Shape 29"/>
          <p:cNvSpPr/>
          <p:nvPr/>
        </p:nvSpPr>
        <p:spPr>
          <a:xfrm>
            <a:off x="4809744" y="2633472"/>
            <a:ext cx="4078224" cy="402336"/>
          </a:xfrm>
          <a:prstGeom prst="rect">
            <a:avLst/>
          </a:prstGeom>
          <a:solidFill>
            <a:srgbClr val="EBF1F9"/>
          </a:solidFill>
          <a:ln w="12700">
            <a:solidFill>
              <a:srgbClr val="D9E3EF"/>
            </a:solidFill>
            <a:prstDash val="solid"/>
          </a:ln>
        </p:spPr>
        <p:txBody>
          <a:bodyPr/>
          <a:lstStyle/>
          <a:p>
            <a:endParaRPr lang="en-IN"/>
          </a:p>
        </p:txBody>
      </p:sp>
      <p:sp>
        <p:nvSpPr>
          <p:cNvPr id="32" name="Text 30"/>
          <p:cNvSpPr/>
          <p:nvPr/>
        </p:nvSpPr>
        <p:spPr>
          <a:xfrm>
            <a:off x="347472" y="2633472"/>
            <a:ext cx="3877056" cy="402336"/>
          </a:xfrm>
          <a:prstGeom prst="rect">
            <a:avLst/>
          </a:prstGeom>
          <a:noFill/>
          <a:ln/>
        </p:spPr>
        <p:txBody>
          <a:bodyPr wrap="square" lIns="0" tIns="0" rIns="0" bIns="0" rtlCol="0" anchor="ctr"/>
          <a:lstStyle/>
          <a:p>
            <a:pPr marL="0" indent="0">
              <a:buNone/>
            </a:pPr>
            <a:r>
              <a:rPr lang="en-US" sz="1050" dirty="0">
                <a:solidFill>
                  <a:srgbClr val="C0392B"/>
                </a:solidFill>
                <a:latin typeface="Trebuchet MS" pitchFamily="34" charset="0"/>
                <a:ea typeface="Trebuchet MS" pitchFamily="34" charset="-122"/>
                <a:cs typeface="Trebuchet MS" pitchFamily="34" charset="-120"/>
              </a:rPr>
              <a:t>Provisions spread across multiple chapters</a:t>
            </a:r>
            <a:endParaRPr lang="en-US" sz="1050" dirty="0"/>
          </a:p>
        </p:txBody>
      </p:sp>
      <p:sp>
        <p:nvSpPr>
          <p:cNvPr id="33" name="Text 31"/>
          <p:cNvSpPr/>
          <p:nvPr/>
        </p:nvSpPr>
        <p:spPr>
          <a:xfrm>
            <a:off x="4901184" y="2633472"/>
            <a:ext cx="3895344" cy="402336"/>
          </a:xfrm>
          <a:prstGeom prst="rect">
            <a:avLst/>
          </a:prstGeom>
          <a:noFill/>
          <a:ln/>
        </p:spPr>
        <p:txBody>
          <a:bodyPr wrap="square" lIns="0" tIns="0" rIns="0" bIns="0" rtlCol="0" anchor="ctr"/>
          <a:lstStyle/>
          <a:p>
            <a:pPr marL="0" indent="0">
              <a:buNone/>
            </a:pPr>
            <a:r>
              <a:rPr lang="en-US" sz="1050" dirty="0">
                <a:solidFill>
                  <a:srgbClr val="2C9B8B"/>
                </a:solidFill>
                <a:latin typeface="Trebuchet MS" pitchFamily="34" charset="0"/>
                <a:ea typeface="Trebuchet MS" pitchFamily="34" charset="-122"/>
                <a:cs typeface="Trebuchet MS" pitchFamily="34" charset="-120"/>
              </a:rPr>
              <a:t>Logical topic-based grouping in chapters</a:t>
            </a:r>
            <a:endParaRPr lang="en-US" sz="1050" dirty="0"/>
          </a:p>
        </p:txBody>
      </p:sp>
      <p:sp>
        <p:nvSpPr>
          <p:cNvPr id="34" name="Shape 32"/>
          <p:cNvSpPr/>
          <p:nvPr/>
        </p:nvSpPr>
        <p:spPr>
          <a:xfrm>
            <a:off x="4315968" y="2724912"/>
            <a:ext cx="493776" cy="219456"/>
          </a:xfrm>
          <a:prstGeom prst="rect">
            <a:avLst/>
          </a:prstGeom>
          <a:solidFill>
            <a:srgbClr val="D9E3EF"/>
          </a:solidFill>
          <a:ln w="12700">
            <a:solidFill>
              <a:srgbClr val="D9E3EF"/>
            </a:solidFill>
            <a:prstDash val="solid"/>
          </a:ln>
        </p:spPr>
        <p:txBody>
          <a:bodyPr/>
          <a:lstStyle/>
          <a:p>
            <a:endParaRPr lang="en-IN"/>
          </a:p>
        </p:txBody>
      </p:sp>
      <p:sp>
        <p:nvSpPr>
          <p:cNvPr id="35" name="Shape 33"/>
          <p:cNvSpPr/>
          <p:nvPr/>
        </p:nvSpPr>
        <p:spPr>
          <a:xfrm>
            <a:off x="256032" y="3072384"/>
            <a:ext cx="4059936" cy="402336"/>
          </a:xfrm>
          <a:prstGeom prst="rect">
            <a:avLst/>
          </a:prstGeom>
          <a:solidFill>
            <a:srgbClr val="FFFFFF"/>
          </a:solidFill>
          <a:ln w="12700">
            <a:solidFill>
              <a:srgbClr val="D9E3EF"/>
            </a:solidFill>
            <a:prstDash val="solid"/>
          </a:ln>
        </p:spPr>
        <p:txBody>
          <a:bodyPr/>
          <a:lstStyle/>
          <a:p>
            <a:endParaRPr lang="en-IN"/>
          </a:p>
        </p:txBody>
      </p:sp>
      <p:sp>
        <p:nvSpPr>
          <p:cNvPr id="36" name="Shape 34"/>
          <p:cNvSpPr/>
          <p:nvPr/>
        </p:nvSpPr>
        <p:spPr>
          <a:xfrm>
            <a:off x="4809744" y="3072384"/>
            <a:ext cx="4078224" cy="402336"/>
          </a:xfrm>
          <a:prstGeom prst="rect">
            <a:avLst/>
          </a:prstGeom>
          <a:solidFill>
            <a:srgbClr val="FFFFFF"/>
          </a:solidFill>
          <a:ln w="12700">
            <a:solidFill>
              <a:srgbClr val="D9E3EF"/>
            </a:solidFill>
            <a:prstDash val="solid"/>
          </a:ln>
        </p:spPr>
        <p:txBody>
          <a:bodyPr/>
          <a:lstStyle/>
          <a:p>
            <a:endParaRPr lang="en-IN"/>
          </a:p>
        </p:txBody>
      </p:sp>
      <p:sp>
        <p:nvSpPr>
          <p:cNvPr id="37" name="Text 35"/>
          <p:cNvSpPr/>
          <p:nvPr/>
        </p:nvSpPr>
        <p:spPr>
          <a:xfrm>
            <a:off x="347472" y="3072384"/>
            <a:ext cx="3877056" cy="402336"/>
          </a:xfrm>
          <a:prstGeom prst="rect">
            <a:avLst/>
          </a:prstGeom>
          <a:noFill/>
          <a:ln/>
        </p:spPr>
        <p:txBody>
          <a:bodyPr wrap="square" lIns="0" tIns="0" rIns="0" bIns="0" rtlCol="0" anchor="ctr"/>
          <a:lstStyle/>
          <a:p>
            <a:pPr marL="0" indent="0">
              <a:buNone/>
            </a:pPr>
            <a:r>
              <a:rPr lang="en-US" sz="1050" dirty="0">
                <a:solidFill>
                  <a:srgbClr val="C0392B"/>
                </a:solidFill>
                <a:latin typeface="Trebuchet MS" pitchFamily="34" charset="0"/>
                <a:ea typeface="Trebuchet MS" pitchFamily="34" charset="-122"/>
                <a:cs typeface="Trebuchet MS" pitchFamily="34" charset="-120"/>
              </a:rPr>
              <a:t>Numerous provisos and explanations</a:t>
            </a:r>
            <a:endParaRPr lang="en-US" sz="1050" dirty="0"/>
          </a:p>
        </p:txBody>
      </p:sp>
      <p:sp>
        <p:nvSpPr>
          <p:cNvPr id="38" name="Text 36"/>
          <p:cNvSpPr/>
          <p:nvPr/>
        </p:nvSpPr>
        <p:spPr>
          <a:xfrm>
            <a:off x="4901184" y="3072384"/>
            <a:ext cx="3895344" cy="402336"/>
          </a:xfrm>
          <a:prstGeom prst="rect">
            <a:avLst/>
          </a:prstGeom>
          <a:noFill/>
          <a:ln/>
        </p:spPr>
        <p:txBody>
          <a:bodyPr wrap="square" lIns="0" tIns="0" rIns="0" bIns="0" rtlCol="0" anchor="ctr"/>
          <a:lstStyle/>
          <a:p>
            <a:pPr marL="0" indent="0">
              <a:buNone/>
            </a:pPr>
            <a:r>
              <a:rPr lang="en-US" sz="1050" dirty="0">
                <a:solidFill>
                  <a:srgbClr val="2C9B8B"/>
                </a:solidFill>
                <a:latin typeface="Trebuchet MS" pitchFamily="34" charset="0"/>
                <a:ea typeface="Trebuchet MS" pitchFamily="34" charset="-122"/>
                <a:cs typeface="Trebuchet MS" pitchFamily="34" charset="-120"/>
              </a:rPr>
              <a:t>Tabular format; formulae in Schedules</a:t>
            </a:r>
            <a:endParaRPr lang="en-US" sz="1050" dirty="0"/>
          </a:p>
        </p:txBody>
      </p:sp>
      <p:sp>
        <p:nvSpPr>
          <p:cNvPr id="39" name="Shape 37"/>
          <p:cNvSpPr/>
          <p:nvPr/>
        </p:nvSpPr>
        <p:spPr>
          <a:xfrm>
            <a:off x="4315968" y="3163824"/>
            <a:ext cx="493776" cy="219456"/>
          </a:xfrm>
          <a:prstGeom prst="rect">
            <a:avLst/>
          </a:prstGeom>
          <a:solidFill>
            <a:srgbClr val="D9E3EF"/>
          </a:solidFill>
          <a:ln w="12700">
            <a:solidFill>
              <a:srgbClr val="D9E3EF"/>
            </a:solidFill>
            <a:prstDash val="solid"/>
          </a:ln>
        </p:spPr>
        <p:txBody>
          <a:bodyPr/>
          <a:lstStyle/>
          <a:p>
            <a:endParaRPr lang="en-IN"/>
          </a:p>
        </p:txBody>
      </p:sp>
      <p:sp>
        <p:nvSpPr>
          <p:cNvPr id="40" name="Shape 38"/>
          <p:cNvSpPr/>
          <p:nvPr/>
        </p:nvSpPr>
        <p:spPr>
          <a:xfrm>
            <a:off x="256032" y="3511296"/>
            <a:ext cx="4059936" cy="402336"/>
          </a:xfrm>
          <a:prstGeom prst="rect">
            <a:avLst/>
          </a:prstGeom>
          <a:solidFill>
            <a:srgbClr val="EBF1F9"/>
          </a:solidFill>
          <a:ln w="12700">
            <a:solidFill>
              <a:srgbClr val="D9E3EF"/>
            </a:solidFill>
            <a:prstDash val="solid"/>
          </a:ln>
        </p:spPr>
        <p:txBody>
          <a:bodyPr/>
          <a:lstStyle/>
          <a:p>
            <a:endParaRPr lang="en-IN"/>
          </a:p>
        </p:txBody>
      </p:sp>
      <p:sp>
        <p:nvSpPr>
          <p:cNvPr id="41" name="Shape 39"/>
          <p:cNvSpPr/>
          <p:nvPr/>
        </p:nvSpPr>
        <p:spPr>
          <a:xfrm>
            <a:off x="4809744" y="3511296"/>
            <a:ext cx="4078224" cy="402336"/>
          </a:xfrm>
          <a:prstGeom prst="rect">
            <a:avLst/>
          </a:prstGeom>
          <a:solidFill>
            <a:srgbClr val="EBF1F9"/>
          </a:solidFill>
          <a:ln w="12700">
            <a:solidFill>
              <a:srgbClr val="D9E3EF"/>
            </a:solidFill>
            <a:prstDash val="solid"/>
          </a:ln>
        </p:spPr>
        <p:txBody>
          <a:bodyPr/>
          <a:lstStyle/>
          <a:p>
            <a:endParaRPr lang="en-IN"/>
          </a:p>
        </p:txBody>
      </p:sp>
      <p:sp>
        <p:nvSpPr>
          <p:cNvPr id="42" name="Text 40"/>
          <p:cNvSpPr/>
          <p:nvPr/>
        </p:nvSpPr>
        <p:spPr>
          <a:xfrm>
            <a:off x="347472" y="3511296"/>
            <a:ext cx="3877056" cy="402336"/>
          </a:xfrm>
          <a:prstGeom prst="rect">
            <a:avLst/>
          </a:prstGeom>
          <a:noFill/>
          <a:ln/>
        </p:spPr>
        <p:txBody>
          <a:bodyPr wrap="square" lIns="0" tIns="0" rIns="0" bIns="0" rtlCol="0" anchor="ctr"/>
          <a:lstStyle/>
          <a:p>
            <a:pPr marL="0" indent="0">
              <a:buNone/>
            </a:pPr>
            <a:r>
              <a:rPr lang="en-US" sz="1050" dirty="0">
                <a:solidFill>
                  <a:srgbClr val="C0392B"/>
                </a:solidFill>
                <a:latin typeface="Trebuchet MS" pitchFamily="34" charset="0"/>
                <a:ea typeface="Trebuchet MS" pitchFamily="34" charset="-122"/>
                <a:cs typeface="Trebuchet MS" pitchFamily="34" charset="-120"/>
              </a:rPr>
              <a:t>Angel Tax: Section 56(2)(viib)</a:t>
            </a:r>
            <a:endParaRPr lang="en-US" sz="1050" dirty="0"/>
          </a:p>
        </p:txBody>
      </p:sp>
      <p:sp>
        <p:nvSpPr>
          <p:cNvPr id="43" name="Text 41"/>
          <p:cNvSpPr/>
          <p:nvPr/>
        </p:nvSpPr>
        <p:spPr>
          <a:xfrm>
            <a:off x="4901184" y="3511296"/>
            <a:ext cx="3895344" cy="402336"/>
          </a:xfrm>
          <a:prstGeom prst="rect">
            <a:avLst/>
          </a:prstGeom>
          <a:noFill/>
          <a:ln/>
        </p:spPr>
        <p:txBody>
          <a:bodyPr wrap="square" lIns="0" tIns="0" rIns="0" bIns="0" rtlCol="0" anchor="ctr"/>
          <a:lstStyle/>
          <a:p>
            <a:pPr marL="0" indent="0">
              <a:buNone/>
            </a:pPr>
            <a:r>
              <a:rPr lang="en-US" sz="1050" dirty="0">
                <a:solidFill>
                  <a:srgbClr val="2C9B8B"/>
                </a:solidFill>
                <a:latin typeface="Trebuchet MS" pitchFamily="34" charset="0"/>
                <a:ea typeface="Trebuchet MS" pitchFamily="34" charset="-122"/>
                <a:cs typeface="Trebuchet MS" pitchFamily="34" charset="-120"/>
              </a:rPr>
              <a:t>Angel Tax: Clause 23(2)(c) — codified, operative from TY 2025-26</a:t>
            </a:r>
            <a:endParaRPr lang="en-US" sz="1050" dirty="0"/>
          </a:p>
        </p:txBody>
      </p:sp>
      <p:sp>
        <p:nvSpPr>
          <p:cNvPr id="44" name="Shape 42"/>
          <p:cNvSpPr/>
          <p:nvPr/>
        </p:nvSpPr>
        <p:spPr>
          <a:xfrm>
            <a:off x="4315968" y="3602736"/>
            <a:ext cx="493776" cy="219456"/>
          </a:xfrm>
          <a:prstGeom prst="rect">
            <a:avLst/>
          </a:prstGeom>
          <a:solidFill>
            <a:srgbClr val="D9E3EF"/>
          </a:solidFill>
          <a:ln w="12700">
            <a:solidFill>
              <a:srgbClr val="D9E3EF"/>
            </a:solidFill>
            <a:prstDash val="solid"/>
          </a:ln>
        </p:spPr>
        <p:txBody>
          <a:bodyPr/>
          <a:lstStyle/>
          <a:p>
            <a:endParaRPr lang="en-IN"/>
          </a:p>
        </p:txBody>
      </p:sp>
      <p:sp>
        <p:nvSpPr>
          <p:cNvPr id="45" name="Shape 43"/>
          <p:cNvSpPr/>
          <p:nvPr/>
        </p:nvSpPr>
        <p:spPr>
          <a:xfrm>
            <a:off x="256032" y="3950208"/>
            <a:ext cx="4059936" cy="402336"/>
          </a:xfrm>
          <a:prstGeom prst="rect">
            <a:avLst/>
          </a:prstGeom>
          <a:solidFill>
            <a:srgbClr val="FFFFFF"/>
          </a:solidFill>
          <a:ln w="12700">
            <a:solidFill>
              <a:srgbClr val="D9E3EF"/>
            </a:solidFill>
            <a:prstDash val="solid"/>
          </a:ln>
        </p:spPr>
        <p:txBody>
          <a:bodyPr/>
          <a:lstStyle/>
          <a:p>
            <a:endParaRPr lang="en-IN"/>
          </a:p>
        </p:txBody>
      </p:sp>
      <p:sp>
        <p:nvSpPr>
          <p:cNvPr id="46" name="Shape 44"/>
          <p:cNvSpPr/>
          <p:nvPr/>
        </p:nvSpPr>
        <p:spPr>
          <a:xfrm>
            <a:off x="4809744" y="3950208"/>
            <a:ext cx="4078224" cy="402336"/>
          </a:xfrm>
          <a:prstGeom prst="rect">
            <a:avLst/>
          </a:prstGeom>
          <a:solidFill>
            <a:srgbClr val="FFFFFF"/>
          </a:solidFill>
          <a:ln w="12700">
            <a:solidFill>
              <a:srgbClr val="D9E3EF"/>
            </a:solidFill>
            <a:prstDash val="solid"/>
          </a:ln>
        </p:spPr>
        <p:txBody>
          <a:bodyPr/>
          <a:lstStyle/>
          <a:p>
            <a:endParaRPr lang="en-IN"/>
          </a:p>
        </p:txBody>
      </p:sp>
      <p:sp>
        <p:nvSpPr>
          <p:cNvPr id="47" name="Text 45"/>
          <p:cNvSpPr/>
          <p:nvPr/>
        </p:nvSpPr>
        <p:spPr>
          <a:xfrm>
            <a:off x="347472" y="3950208"/>
            <a:ext cx="3877056" cy="402336"/>
          </a:xfrm>
          <a:prstGeom prst="rect">
            <a:avLst/>
          </a:prstGeom>
          <a:noFill/>
          <a:ln/>
        </p:spPr>
        <p:txBody>
          <a:bodyPr wrap="square" lIns="0" tIns="0" rIns="0" bIns="0" rtlCol="0" anchor="ctr"/>
          <a:lstStyle/>
          <a:p>
            <a:pPr marL="0" indent="0">
              <a:buNone/>
            </a:pPr>
            <a:r>
              <a:rPr lang="en-US" sz="1050" dirty="0">
                <a:solidFill>
                  <a:srgbClr val="C0392B"/>
                </a:solidFill>
                <a:latin typeface="Trebuchet MS" pitchFamily="34" charset="0"/>
                <a:ea typeface="Trebuchet MS" pitchFamily="34" charset="-122"/>
                <a:cs typeface="Trebuchet MS" pitchFamily="34" charset="-120"/>
              </a:rPr>
              <a:t>Rule 11UA: 2 methods (NAV &amp; DCF only)</a:t>
            </a:r>
            <a:endParaRPr lang="en-US" sz="1050" dirty="0"/>
          </a:p>
        </p:txBody>
      </p:sp>
      <p:sp>
        <p:nvSpPr>
          <p:cNvPr id="48" name="Text 46"/>
          <p:cNvSpPr/>
          <p:nvPr/>
        </p:nvSpPr>
        <p:spPr>
          <a:xfrm>
            <a:off x="4901184" y="3950208"/>
            <a:ext cx="3895344" cy="402336"/>
          </a:xfrm>
          <a:prstGeom prst="rect">
            <a:avLst/>
          </a:prstGeom>
          <a:noFill/>
          <a:ln/>
        </p:spPr>
        <p:txBody>
          <a:bodyPr wrap="square" lIns="0" tIns="0" rIns="0" bIns="0" rtlCol="0" anchor="ctr"/>
          <a:lstStyle/>
          <a:p>
            <a:pPr marL="0" indent="0">
              <a:buNone/>
            </a:pPr>
            <a:r>
              <a:rPr lang="en-US" sz="1050" dirty="0">
                <a:solidFill>
                  <a:srgbClr val="2C9B8B"/>
                </a:solidFill>
                <a:latin typeface="Trebuchet MS" pitchFamily="34" charset="0"/>
                <a:ea typeface="Trebuchet MS" pitchFamily="34" charset="-122"/>
                <a:cs typeface="Trebuchet MS" pitchFamily="34" charset="-120"/>
              </a:rPr>
              <a:t>Rule 11UA: 7 methods including OPM, PWERM</a:t>
            </a:r>
            <a:endParaRPr lang="en-US" sz="1050" dirty="0"/>
          </a:p>
        </p:txBody>
      </p:sp>
      <p:sp>
        <p:nvSpPr>
          <p:cNvPr id="49" name="Shape 47"/>
          <p:cNvSpPr/>
          <p:nvPr/>
        </p:nvSpPr>
        <p:spPr>
          <a:xfrm>
            <a:off x="4315968" y="4041648"/>
            <a:ext cx="493776" cy="219456"/>
          </a:xfrm>
          <a:prstGeom prst="rect">
            <a:avLst/>
          </a:prstGeom>
          <a:solidFill>
            <a:srgbClr val="D9E3EF"/>
          </a:solidFill>
          <a:ln w="12700">
            <a:solidFill>
              <a:srgbClr val="D9E3EF"/>
            </a:solidFill>
            <a:prstDash val="solid"/>
          </a:ln>
        </p:spPr>
        <p:txBody>
          <a:bodyPr/>
          <a:lstStyle/>
          <a:p>
            <a:endParaRPr lang="en-IN"/>
          </a:p>
        </p:txBody>
      </p:sp>
      <p:sp>
        <p:nvSpPr>
          <p:cNvPr id="50" name="Shape 48"/>
          <p:cNvSpPr/>
          <p:nvPr/>
        </p:nvSpPr>
        <p:spPr>
          <a:xfrm>
            <a:off x="256032" y="4389120"/>
            <a:ext cx="4059936" cy="402336"/>
          </a:xfrm>
          <a:prstGeom prst="rect">
            <a:avLst/>
          </a:prstGeom>
          <a:solidFill>
            <a:srgbClr val="EBF1F9"/>
          </a:solidFill>
          <a:ln w="12700">
            <a:solidFill>
              <a:srgbClr val="D9E3EF"/>
            </a:solidFill>
            <a:prstDash val="solid"/>
          </a:ln>
        </p:spPr>
        <p:txBody>
          <a:bodyPr/>
          <a:lstStyle/>
          <a:p>
            <a:endParaRPr lang="en-IN"/>
          </a:p>
        </p:txBody>
      </p:sp>
      <p:sp>
        <p:nvSpPr>
          <p:cNvPr id="51" name="Shape 49"/>
          <p:cNvSpPr/>
          <p:nvPr/>
        </p:nvSpPr>
        <p:spPr>
          <a:xfrm>
            <a:off x="4809744" y="4389120"/>
            <a:ext cx="4078224" cy="402336"/>
          </a:xfrm>
          <a:prstGeom prst="rect">
            <a:avLst/>
          </a:prstGeom>
          <a:solidFill>
            <a:srgbClr val="EBF1F9"/>
          </a:solidFill>
          <a:ln w="12700">
            <a:solidFill>
              <a:srgbClr val="D9E3EF"/>
            </a:solidFill>
            <a:prstDash val="solid"/>
          </a:ln>
        </p:spPr>
        <p:txBody>
          <a:bodyPr/>
          <a:lstStyle/>
          <a:p>
            <a:endParaRPr lang="en-IN"/>
          </a:p>
        </p:txBody>
      </p:sp>
      <p:sp>
        <p:nvSpPr>
          <p:cNvPr id="52" name="Text 50"/>
          <p:cNvSpPr/>
          <p:nvPr/>
        </p:nvSpPr>
        <p:spPr>
          <a:xfrm>
            <a:off x="347472" y="4389120"/>
            <a:ext cx="3877056" cy="402336"/>
          </a:xfrm>
          <a:prstGeom prst="rect">
            <a:avLst/>
          </a:prstGeom>
          <a:noFill/>
          <a:ln/>
        </p:spPr>
        <p:txBody>
          <a:bodyPr wrap="square" lIns="0" tIns="0" rIns="0" bIns="0" rtlCol="0" anchor="ctr"/>
          <a:lstStyle/>
          <a:p>
            <a:pPr marL="0" indent="0">
              <a:buNone/>
            </a:pPr>
            <a:r>
              <a:rPr lang="en-US" sz="1050" dirty="0">
                <a:solidFill>
                  <a:srgbClr val="C0392B"/>
                </a:solidFill>
                <a:latin typeface="Trebuchet MS" pitchFamily="34" charset="0"/>
                <a:ea typeface="Trebuchet MS" pitchFamily="34" charset="-122"/>
                <a:cs typeface="Trebuchet MS" pitchFamily="34" charset="-120"/>
              </a:rPr>
              <a:t>No safe harbour for FMV tolerance</a:t>
            </a:r>
            <a:endParaRPr lang="en-US" sz="1050" dirty="0"/>
          </a:p>
        </p:txBody>
      </p:sp>
      <p:sp>
        <p:nvSpPr>
          <p:cNvPr id="53" name="Text 51"/>
          <p:cNvSpPr/>
          <p:nvPr/>
        </p:nvSpPr>
        <p:spPr>
          <a:xfrm>
            <a:off x="4901184" y="4389120"/>
            <a:ext cx="3895344" cy="402336"/>
          </a:xfrm>
          <a:prstGeom prst="rect">
            <a:avLst/>
          </a:prstGeom>
          <a:noFill/>
          <a:ln/>
        </p:spPr>
        <p:txBody>
          <a:bodyPr wrap="square" lIns="0" tIns="0" rIns="0" bIns="0" rtlCol="0" anchor="ctr"/>
          <a:lstStyle/>
          <a:p>
            <a:pPr marL="0" indent="0">
              <a:buNone/>
            </a:pPr>
            <a:r>
              <a:rPr lang="en-US" sz="1050" dirty="0">
                <a:solidFill>
                  <a:srgbClr val="2C9B8B"/>
                </a:solidFill>
                <a:latin typeface="Trebuchet MS" pitchFamily="34" charset="0"/>
                <a:ea typeface="Trebuchet MS" pitchFamily="34" charset="-122"/>
                <a:cs typeface="Trebuchet MS" pitchFamily="34" charset="-120"/>
              </a:rPr>
              <a:t>±10% tolerance safe harbour introduced</a:t>
            </a:r>
            <a:endParaRPr lang="en-US" sz="1050" dirty="0"/>
          </a:p>
        </p:txBody>
      </p:sp>
      <p:sp>
        <p:nvSpPr>
          <p:cNvPr id="54" name="Shape 52"/>
          <p:cNvSpPr/>
          <p:nvPr/>
        </p:nvSpPr>
        <p:spPr>
          <a:xfrm>
            <a:off x="4315968" y="4480560"/>
            <a:ext cx="493776" cy="219456"/>
          </a:xfrm>
          <a:prstGeom prst="rect">
            <a:avLst/>
          </a:prstGeom>
          <a:solidFill>
            <a:srgbClr val="D9E3EF"/>
          </a:solidFill>
          <a:ln w="12700">
            <a:solidFill>
              <a:srgbClr val="D9E3EF"/>
            </a:solidFill>
            <a:prstDash val="solid"/>
          </a:ln>
        </p:spPr>
        <p:txBody>
          <a:bodyPr/>
          <a:lstStyle/>
          <a:p>
            <a:endParaRPr lang="en-IN"/>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Key Structural Changes in IT Act 2025</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6</a:t>
            </a:r>
            <a:endParaRPr lang="en-US" sz="900" dirty="0"/>
          </a:p>
        </p:txBody>
      </p:sp>
      <p:sp>
        <p:nvSpPr>
          <p:cNvPr id="9" name="Shape 7"/>
          <p:cNvSpPr/>
          <p:nvPr/>
        </p:nvSpPr>
        <p:spPr>
          <a:xfrm>
            <a:off x="256032" y="804672"/>
            <a:ext cx="8631936" cy="95097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0" name="Shape 8"/>
          <p:cNvSpPr/>
          <p:nvPr/>
        </p:nvSpPr>
        <p:spPr>
          <a:xfrm>
            <a:off x="329184" y="1005840"/>
            <a:ext cx="566928" cy="566928"/>
          </a:xfrm>
          <a:prstGeom prst="ellipse">
            <a:avLst/>
          </a:prstGeom>
          <a:solidFill>
            <a:srgbClr val="2B6CB0"/>
          </a:solidFill>
          <a:ln w="12700">
            <a:solidFill>
              <a:srgbClr val="2B6CB0"/>
            </a:solidFill>
            <a:prstDash val="solid"/>
          </a:ln>
        </p:spPr>
        <p:txBody>
          <a:bodyPr/>
          <a:lstStyle/>
          <a:p>
            <a:endParaRPr lang="en-IN"/>
          </a:p>
        </p:txBody>
      </p:sp>
      <p:sp>
        <p:nvSpPr>
          <p:cNvPr id="11" name="Text 9"/>
          <p:cNvSpPr/>
          <p:nvPr/>
        </p:nvSpPr>
        <p:spPr>
          <a:xfrm>
            <a:off x="329184" y="1005840"/>
            <a:ext cx="566928" cy="566928"/>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01</a:t>
            </a:r>
            <a:endParaRPr lang="en-US" sz="1200" dirty="0"/>
          </a:p>
        </p:txBody>
      </p:sp>
      <p:sp>
        <p:nvSpPr>
          <p:cNvPr id="12" name="Text 10"/>
          <p:cNvSpPr/>
          <p:nvPr/>
        </p:nvSpPr>
        <p:spPr>
          <a:xfrm>
            <a:off x="969264" y="859536"/>
            <a:ext cx="1664208" cy="841248"/>
          </a:xfrm>
          <a:prstGeom prst="rect">
            <a:avLst/>
          </a:prstGeom>
          <a:noFill/>
          <a:ln/>
        </p:spPr>
        <p:txBody>
          <a:bodyPr wrap="square" lIns="0" tIns="0" rIns="0" bIns="0" rtlCol="0" anchor="ctr"/>
          <a:lstStyle/>
          <a:p>
            <a:pPr marL="0" indent="0">
              <a:buNone/>
            </a:pPr>
            <a:r>
              <a:rPr lang="en-US" sz="1300" b="1" dirty="0">
                <a:solidFill>
                  <a:srgbClr val="2B6CB0"/>
                </a:solidFill>
                <a:latin typeface="Trebuchet MS" pitchFamily="34" charset="0"/>
                <a:ea typeface="Trebuchet MS" pitchFamily="34" charset="-122"/>
                <a:cs typeface="Trebuchet MS" pitchFamily="34" charset="-120"/>
              </a:rPr>
              <a:t>Tax Year</a:t>
            </a:r>
            <a:endParaRPr lang="en-US" sz="1300" dirty="0"/>
          </a:p>
        </p:txBody>
      </p:sp>
      <p:sp>
        <p:nvSpPr>
          <p:cNvPr id="13" name="Shape 11"/>
          <p:cNvSpPr/>
          <p:nvPr/>
        </p:nvSpPr>
        <p:spPr>
          <a:xfrm>
            <a:off x="2706624" y="859536"/>
            <a:ext cx="2816352" cy="841248"/>
          </a:xfrm>
          <a:prstGeom prst="rect">
            <a:avLst/>
          </a:prstGeom>
          <a:solidFill>
            <a:srgbClr val="FDEDEC"/>
          </a:solidFill>
          <a:ln w="12700">
            <a:solidFill>
              <a:srgbClr val="F5B7B1"/>
            </a:solidFill>
            <a:prstDash val="solid"/>
          </a:ln>
        </p:spPr>
        <p:txBody>
          <a:bodyPr/>
          <a:lstStyle/>
          <a:p>
            <a:endParaRPr lang="en-IN"/>
          </a:p>
        </p:txBody>
      </p:sp>
      <p:sp>
        <p:nvSpPr>
          <p:cNvPr id="14" name="Text 12"/>
          <p:cNvSpPr/>
          <p:nvPr/>
        </p:nvSpPr>
        <p:spPr>
          <a:xfrm>
            <a:off x="2761488" y="859536"/>
            <a:ext cx="2706624" cy="201168"/>
          </a:xfrm>
          <a:prstGeom prst="rect">
            <a:avLst/>
          </a:prstGeom>
          <a:noFill/>
          <a:ln/>
        </p:spPr>
        <p:txBody>
          <a:bodyPr wrap="square" lIns="0" tIns="0" rIns="0" bIns="0" rtlCol="0" anchor="ctr"/>
          <a:lstStyle/>
          <a:p>
            <a:pPr marL="0" indent="0">
              <a:buNone/>
            </a:pPr>
            <a:r>
              <a:rPr lang="en-US" sz="800" b="1" dirty="0">
                <a:solidFill>
                  <a:srgbClr val="C0392B"/>
                </a:solidFill>
                <a:latin typeface="Trebuchet MS" pitchFamily="34" charset="0"/>
                <a:ea typeface="Trebuchet MS" pitchFamily="34" charset="-122"/>
                <a:cs typeface="Trebuchet MS" pitchFamily="34" charset="-120"/>
              </a:rPr>
              <a:t>Before 2025</a:t>
            </a:r>
            <a:endParaRPr lang="en-US" sz="800" dirty="0"/>
          </a:p>
        </p:txBody>
      </p:sp>
      <p:sp>
        <p:nvSpPr>
          <p:cNvPr id="15" name="Text 13"/>
          <p:cNvSpPr/>
          <p:nvPr/>
        </p:nvSpPr>
        <p:spPr>
          <a:xfrm>
            <a:off x="2761488" y="1042416"/>
            <a:ext cx="2706624" cy="640080"/>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PY ends 31 March; AY follows in next year — dual-year compliance burden</a:t>
            </a:r>
            <a:endParaRPr lang="en-US" sz="1000" dirty="0"/>
          </a:p>
        </p:txBody>
      </p:sp>
      <p:sp>
        <p:nvSpPr>
          <p:cNvPr id="16" name="Shape 14"/>
          <p:cNvSpPr/>
          <p:nvPr/>
        </p:nvSpPr>
        <p:spPr>
          <a:xfrm>
            <a:off x="5596128" y="859536"/>
            <a:ext cx="3291840" cy="841248"/>
          </a:xfrm>
          <a:prstGeom prst="rect">
            <a:avLst/>
          </a:prstGeom>
          <a:solidFill>
            <a:srgbClr val="E6F7F5"/>
          </a:solidFill>
          <a:ln w="12700">
            <a:solidFill>
              <a:srgbClr val="A9DFBF"/>
            </a:solidFill>
            <a:prstDash val="solid"/>
          </a:ln>
        </p:spPr>
        <p:txBody>
          <a:bodyPr/>
          <a:lstStyle/>
          <a:p>
            <a:endParaRPr lang="en-IN"/>
          </a:p>
        </p:txBody>
      </p:sp>
      <p:sp>
        <p:nvSpPr>
          <p:cNvPr id="17" name="Text 15"/>
          <p:cNvSpPr/>
          <p:nvPr/>
        </p:nvSpPr>
        <p:spPr>
          <a:xfrm>
            <a:off x="5650992" y="859536"/>
            <a:ext cx="3182112" cy="201168"/>
          </a:xfrm>
          <a:prstGeom prst="rect">
            <a:avLst/>
          </a:prstGeom>
          <a:noFill/>
          <a:ln/>
        </p:spPr>
        <p:txBody>
          <a:bodyPr wrap="square" lIns="0" tIns="0" rIns="0" bIns="0" rtlCol="0" anchor="ctr"/>
          <a:lstStyle/>
          <a:p>
            <a:pPr marL="0" indent="0">
              <a:buNone/>
            </a:pPr>
            <a:r>
              <a:rPr lang="en-US" sz="800" b="1" dirty="0">
                <a:solidFill>
                  <a:srgbClr val="2C9B8B"/>
                </a:solidFill>
                <a:latin typeface="Trebuchet MS" pitchFamily="34" charset="0"/>
                <a:ea typeface="Trebuchet MS" pitchFamily="34" charset="-122"/>
                <a:cs typeface="Trebuchet MS" pitchFamily="34" charset="-120"/>
              </a:rPr>
              <a:t>After 2025</a:t>
            </a:r>
            <a:endParaRPr lang="en-US" sz="800" dirty="0"/>
          </a:p>
        </p:txBody>
      </p:sp>
      <p:sp>
        <p:nvSpPr>
          <p:cNvPr id="18" name="Text 16"/>
          <p:cNvSpPr/>
          <p:nvPr/>
        </p:nvSpPr>
        <p:spPr>
          <a:xfrm>
            <a:off x="5650992" y="1042416"/>
            <a:ext cx="3182112" cy="640080"/>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'Tax Year' = single financial year; eliminates PY/AY confusion entirely</a:t>
            </a:r>
            <a:endParaRPr lang="en-US" sz="1000" dirty="0"/>
          </a:p>
        </p:txBody>
      </p:sp>
      <p:sp>
        <p:nvSpPr>
          <p:cNvPr id="19" name="Shape 17"/>
          <p:cNvSpPr/>
          <p:nvPr/>
        </p:nvSpPr>
        <p:spPr>
          <a:xfrm>
            <a:off x="256032" y="1828800"/>
            <a:ext cx="8631936" cy="95097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0" name="Shape 18"/>
          <p:cNvSpPr/>
          <p:nvPr/>
        </p:nvSpPr>
        <p:spPr>
          <a:xfrm>
            <a:off x="329184" y="2029968"/>
            <a:ext cx="566928" cy="566928"/>
          </a:xfrm>
          <a:prstGeom prst="ellipse">
            <a:avLst/>
          </a:prstGeom>
          <a:solidFill>
            <a:srgbClr val="2C9B8B"/>
          </a:solidFill>
          <a:ln w="12700">
            <a:solidFill>
              <a:srgbClr val="2C9B8B"/>
            </a:solidFill>
            <a:prstDash val="solid"/>
          </a:ln>
        </p:spPr>
        <p:txBody>
          <a:bodyPr/>
          <a:lstStyle/>
          <a:p>
            <a:endParaRPr lang="en-IN"/>
          </a:p>
        </p:txBody>
      </p:sp>
      <p:sp>
        <p:nvSpPr>
          <p:cNvPr id="21" name="Text 19"/>
          <p:cNvSpPr/>
          <p:nvPr/>
        </p:nvSpPr>
        <p:spPr>
          <a:xfrm>
            <a:off x="329184" y="2029968"/>
            <a:ext cx="566928" cy="566928"/>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02</a:t>
            </a:r>
            <a:endParaRPr lang="en-US" sz="1200" dirty="0"/>
          </a:p>
        </p:txBody>
      </p:sp>
      <p:sp>
        <p:nvSpPr>
          <p:cNvPr id="22" name="Text 20"/>
          <p:cNvSpPr/>
          <p:nvPr/>
        </p:nvSpPr>
        <p:spPr>
          <a:xfrm>
            <a:off x="969264" y="1883664"/>
            <a:ext cx="1664208" cy="841248"/>
          </a:xfrm>
          <a:prstGeom prst="rect">
            <a:avLst/>
          </a:prstGeom>
          <a:noFill/>
          <a:ln/>
        </p:spPr>
        <p:txBody>
          <a:bodyPr wrap="square" lIns="0" tIns="0" rIns="0" bIns="0" rtlCol="0" anchor="ctr"/>
          <a:lstStyle/>
          <a:p>
            <a:pPr marL="0" indent="0">
              <a:buNone/>
            </a:pPr>
            <a:r>
              <a:rPr lang="en-US" sz="1300" b="1" dirty="0">
                <a:solidFill>
                  <a:srgbClr val="2C9B8B"/>
                </a:solidFill>
                <a:latin typeface="Trebuchet MS" pitchFamily="34" charset="0"/>
                <a:ea typeface="Trebuchet MS" pitchFamily="34" charset="-122"/>
                <a:cs typeface="Trebuchet MS" pitchFamily="34" charset="-120"/>
              </a:rPr>
              <a:t>Section Reorganisation</a:t>
            </a:r>
            <a:endParaRPr lang="en-US" sz="1300" dirty="0"/>
          </a:p>
        </p:txBody>
      </p:sp>
      <p:sp>
        <p:nvSpPr>
          <p:cNvPr id="23" name="Shape 21"/>
          <p:cNvSpPr/>
          <p:nvPr/>
        </p:nvSpPr>
        <p:spPr>
          <a:xfrm>
            <a:off x="2706624" y="1883664"/>
            <a:ext cx="2816352" cy="841248"/>
          </a:xfrm>
          <a:prstGeom prst="rect">
            <a:avLst/>
          </a:prstGeom>
          <a:solidFill>
            <a:srgbClr val="FDEDEC"/>
          </a:solidFill>
          <a:ln w="12700">
            <a:solidFill>
              <a:srgbClr val="F5B7B1"/>
            </a:solidFill>
            <a:prstDash val="solid"/>
          </a:ln>
        </p:spPr>
        <p:txBody>
          <a:bodyPr/>
          <a:lstStyle/>
          <a:p>
            <a:endParaRPr lang="en-IN"/>
          </a:p>
        </p:txBody>
      </p:sp>
      <p:sp>
        <p:nvSpPr>
          <p:cNvPr id="24" name="Text 22"/>
          <p:cNvSpPr/>
          <p:nvPr/>
        </p:nvSpPr>
        <p:spPr>
          <a:xfrm>
            <a:off x="2761488" y="1883664"/>
            <a:ext cx="2706624" cy="201168"/>
          </a:xfrm>
          <a:prstGeom prst="rect">
            <a:avLst/>
          </a:prstGeom>
          <a:noFill/>
          <a:ln/>
        </p:spPr>
        <p:txBody>
          <a:bodyPr wrap="square" lIns="0" tIns="0" rIns="0" bIns="0" rtlCol="0" anchor="ctr"/>
          <a:lstStyle/>
          <a:p>
            <a:pPr marL="0" indent="0">
              <a:buNone/>
            </a:pPr>
            <a:r>
              <a:rPr lang="en-US" sz="800" b="1" dirty="0">
                <a:solidFill>
                  <a:srgbClr val="C0392B"/>
                </a:solidFill>
                <a:latin typeface="Trebuchet MS" pitchFamily="34" charset="0"/>
                <a:ea typeface="Trebuchet MS" pitchFamily="34" charset="-122"/>
                <a:cs typeface="Trebuchet MS" pitchFamily="34" charset="-120"/>
              </a:rPr>
              <a:t>Before 2025</a:t>
            </a:r>
            <a:endParaRPr lang="en-US" sz="800" dirty="0"/>
          </a:p>
        </p:txBody>
      </p:sp>
      <p:sp>
        <p:nvSpPr>
          <p:cNvPr id="25" name="Text 23"/>
          <p:cNvSpPr/>
          <p:nvPr/>
        </p:nvSpPr>
        <p:spPr>
          <a:xfrm>
            <a:off x="2761488" y="2066544"/>
            <a:ext cx="2706624" cy="640080"/>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Sections 1–298 with sub-sections totalling 1,800+; fragmented structure</a:t>
            </a:r>
            <a:endParaRPr lang="en-US" sz="1000" dirty="0"/>
          </a:p>
        </p:txBody>
      </p:sp>
      <p:sp>
        <p:nvSpPr>
          <p:cNvPr id="26" name="Shape 24"/>
          <p:cNvSpPr/>
          <p:nvPr/>
        </p:nvSpPr>
        <p:spPr>
          <a:xfrm>
            <a:off x="5596128" y="1883664"/>
            <a:ext cx="3291840" cy="841248"/>
          </a:xfrm>
          <a:prstGeom prst="rect">
            <a:avLst/>
          </a:prstGeom>
          <a:solidFill>
            <a:srgbClr val="E6F7F5"/>
          </a:solidFill>
          <a:ln w="12700">
            <a:solidFill>
              <a:srgbClr val="A9DFBF"/>
            </a:solidFill>
            <a:prstDash val="solid"/>
          </a:ln>
        </p:spPr>
        <p:txBody>
          <a:bodyPr/>
          <a:lstStyle/>
          <a:p>
            <a:endParaRPr lang="en-IN"/>
          </a:p>
        </p:txBody>
      </p:sp>
      <p:sp>
        <p:nvSpPr>
          <p:cNvPr id="27" name="Text 25"/>
          <p:cNvSpPr/>
          <p:nvPr/>
        </p:nvSpPr>
        <p:spPr>
          <a:xfrm>
            <a:off x="5650992" y="1883664"/>
            <a:ext cx="3182112" cy="201168"/>
          </a:xfrm>
          <a:prstGeom prst="rect">
            <a:avLst/>
          </a:prstGeom>
          <a:noFill/>
          <a:ln/>
        </p:spPr>
        <p:txBody>
          <a:bodyPr wrap="square" lIns="0" tIns="0" rIns="0" bIns="0" rtlCol="0" anchor="ctr"/>
          <a:lstStyle/>
          <a:p>
            <a:pPr marL="0" indent="0">
              <a:buNone/>
            </a:pPr>
            <a:r>
              <a:rPr lang="en-US" sz="800" b="1" dirty="0">
                <a:solidFill>
                  <a:srgbClr val="2C9B8B"/>
                </a:solidFill>
                <a:latin typeface="Trebuchet MS" pitchFamily="34" charset="0"/>
                <a:ea typeface="Trebuchet MS" pitchFamily="34" charset="-122"/>
                <a:cs typeface="Trebuchet MS" pitchFamily="34" charset="-120"/>
              </a:rPr>
              <a:t>After 2025</a:t>
            </a:r>
            <a:endParaRPr lang="en-US" sz="800" dirty="0"/>
          </a:p>
        </p:txBody>
      </p:sp>
      <p:sp>
        <p:nvSpPr>
          <p:cNvPr id="28" name="Text 26"/>
          <p:cNvSpPr/>
          <p:nvPr/>
        </p:nvSpPr>
        <p:spPr>
          <a:xfrm>
            <a:off x="5650992" y="2066544"/>
            <a:ext cx="3182112" cy="640080"/>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Chapters restructured logically by subject matter; shorter, cleaner provisions</a:t>
            </a:r>
            <a:endParaRPr lang="en-US" sz="1000" dirty="0"/>
          </a:p>
        </p:txBody>
      </p:sp>
      <p:sp>
        <p:nvSpPr>
          <p:cNvPr id="29" name="Shape 27"/>
          <p:cNvSpPr/>
          <p:nvPr/>
        </p:nvSpPr>
        <p:spPr>
          <a:xfrm>
            <a:off x="256032" y="2852928"/>
            <a:ext cx="8631936" cy="95097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30" name="Shape 28"/>
          <p:cNvSpPr/>
          <p:nvPr/>
        </p:nvSpPr>
        <p:spPr>
          <a:xfrm>
            <a:off x="329184" y="3054096"/>
            <a:ext cx="566928" cy="566928"/>
          </a:xfrm>
          <a:prstGeom prst="ellipse">
            <a:avLst/>
          </a:prstGeom>
          <a:solidFill>
            <a:srgbClr val="1B3A6B"/>
          </a:solidFill>
          <a:ln w="12700">
            <a:solidFill>
              <a:srgbClr val="1B3A6B"/>
            </a:solidFill>
            <a:prstDash val="solid"/>
          </a:ln>
        </p:spPr>
        <p:txBody>
          <a:bodyPr/>
          <a:lstStyle/>
          <a:p>
            <a:endParaRPr lang="en-IN"/>
          </a:p>
        </p:txBody>
      </p:sp>
      <p:sp>
        <p:nvSpPr>
          <p:cNvPr id="31" name="Text 29"/>
          <p:cNvSpPr/>
          <p:nvPr/>
        </p:nvSpPr>
        <p:spPr>
          <a:xfrm>
            <a:off x="329184" y="3054096"/>
            <a:ext cx="566928" cy="566928"/>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03</a:t>
            </a:r>
            <a:endParaRPr lang="en-US" sz="1200" dirty="0"/>
          </a:p>
        </p:txBody>
      </p:sp>
      <p:sp>
        <p:nvSpPr>
          <p:cNvPr id="32" name="Text 30"/>
          <p:cNvSpPr/>
          <p:nvPr/>
        </p:nvSpPr>
        <p:spPr>
          <a:xfrm>
            <a:off x="969264" y="2907792"/>
            <a:ext cx="1664208" cy="841248"/>
          </a:xfrm>
          <a:prstGeom prst="rect">
            <a:avLst/>
          </a:prstGeom>
          <a:noFill/>
          <a:ln/>
        </p:spPr>
        <p:txBody>
          <a:bodyPr wrap="square" lIns="0" tIns="0" rIns="0" bIns="0" rtlCol="0" anchor="ctr"/>
          <a:lstStyle/>
          <a:p>
            <a:pPr marL="0" indent="0">
              <a:buNone/>
            </a:pPr>
            <a:r>
              <a:rPr lang="en-US" sz="1300" b="1" dirty="0">
                <a:solidFill>
                  <a:srgbClr val="1B3A6B"/>
                </a:solidFill>
                <a:latin typeface="Trebuchet MS" pitchFamily="34" charset="0"/>
                <a:ea typeface="Trebuchet MS" pitchFamily="34" charset="-122"/>
                <a:cs typeface="Trebuchet MS" pitchFamily="34" charset="-120"/>
              </a:rPr>
              <a:t>Simplified Language</a:t>
            </a:r>
            <a:endParaRPr lang="en-US" sz="1300" dirty="0"/>
          </a:p>
        </p:txBody>
      </p:sp>
      <p:sp>
        <p:nvSpPr>
          <p:cNvPr id="33" name="Shape 31"/>
          <p:cNvSpPr/>
          <p:nvPr/>
        </p:nvSpPr>
        <p:spPr>
          <a:xfrm>
            <a:off x="2706624" y="2907792"/>
            <a:ext cx="2816352" cy="841248"/>
          </a:xfrm>
          <a:prstGeom prst="rect">
            <a:avLst/>
          </a:prstGeom>
          <a:solidFill>
            <a:srgbClr val="FDEDEC"/>
          </a:solidFill>
          <a:ln w="12700">
            <a:solidFill>
              <a:srgbClr val="F5B7B1"/>
            </a:solidFill>
            <a:prstDash val="solid"/>
          </a:ln>
        </p:spPr>
        <p:txBody>
          <a:bodyPr/>
          <a:lstStyle/>
          <a:p>
            <a:endParaRPr lang="en-IN"/>
          </a:p>
        </p:txBody>
      </p:sp>
      <p:sp>
        <p:nvSpPr>
          <p:cNvPr id="34" name="Text 32"/>
          <p:cNvSpPr/>
          <p:nvPr/>
        </p:nvSpPr>
        <p:spPr>
          <a:xfrm>
            <a:off x="2761488" y="2907792"/>
            <a:ext cx="2706624" cy="201168"/>
          </a:xfrm>
          <a:prstGeom prst="rect">
            <a:avLst/>
          </a:prstGeom>
          <a:noFill/>
          <a:ln/>
        </p:spPr>
        <p:txBody>
          <a:bodyPr wrap="square" lIns="0" tIns="0" rIns="0" bIns="0" rtlCol="0" anchor="ctr"/>
          <a:lstStyle/>
          <a:p>
            <a:pPr marL="0" indent="0">
              <a:buNone/>
            </a:pPr>
            <a:r>
              <a:rPr lang="en-US" sz="800" b="1" dirty="0">
                <a:solidFill>
                  <a:srgbClr val="C0392B"/>
                </a:solidFill>
                <a:latin typeface="Trebuchet MS" pitchFamily="34" charset="0"/>
                <a:ea typeface="Trebuchet MS" pitchFamily="34" charset="-122"/>
                <a:cs typeface="Trebuchet MS" pitchFamily="34" charset="-120"/>
              </a:rPr>
              <a:t>Before 2025</a:t>
            </a:r>
            <a:endParaRPr lang="en-US" sz="800" dirty="0"/>
          </a:p>
        </p:txBody>
      </p:sp>
      <p:sp>
        <p:nvSpPr>
          <p:cNvPr id="35" name="Text 33"/>
          <p:cNvSpPr/>
          <p:nvPr/>
        </p:nvSpPr>
        <p:spPr>
          <a:xfrm>
            <a:off x="2761488" y="3090672"/>
            <a:ext cx="2706624" cy="640080"/>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Complex provisos layered within single long sections; ambiguous wording</a:t>
            </a:r>
            <a:endParaRPr lang="en-US" sz="1000" dirty="0"/>
          </a:p>
        </p:txBody>
      </p:sp>
      <p:sp>
        <p:nvSpPr>
          <p:cNvPr id="36" name="Shape 34"/>
          <p:cNvSpPr/>
          <p:nvPr/>
        </p:nvSpPr>
        <p:spPr>
          <a:xfrm>
            <a:off x="5596128" y="2907792"/>
            <a:ext cx="3291840" cy="841248"/>
          </a:xfrm>
          <a:prstGeom prst="rect">
            <a:avLst/>
          </a:prstGeom>
          <a:solidFill>
            <a:srgbClr val="E6F7F5"/>
          </a:solidFill>
          <a:ln w="12700">
            <a:solidFill>
              <a:srgbClr val="A9DFBF"/>
            </a:solidFill>
            <a:prstDash val="solid"/>
          </a:ln>
        </p:spPr>
        <p:txBody>
          <a:bodyPr/>
          <a:lstStyle/>
          <a:p>
            <a:endParaRPr lang="en-IN"/>
          </a:p>
        </p:txBody>
      </p:sp>
      <p:sp>
        <p:nvSpPr>
          <p:cNvPr id="37" name="Text 35"/>
          <p:cNvSpPr/>
          <p:nvPr/>
        </p:nvSpPr>
        <p:spPr>
          <a:xfrm>
            <a:off x="5650992" y="2907792"/>
            <a:ext cx="3182112" cy="201168"/>
          </a:xfrm>
          <a:prstGeom prst="rect">
            <a:avLst/>
          </a:prstGeom>
          <a:noFill/>
          <a:ln/>
        </p:spPr>
        <p:txBody>
          <a:bodyPr wrap="square" lIns="0" tIns="0" rIns="0" bIns="0" rtlCol="0" anchor="ctr"/>
          <a:lstStyle/>
          <a:p>
            <a:pPr marL="0" indent="0">
              <a:buNone/>
            </a:pPr>
            <a:r>
              <a:rPr lang="en-US" sz="800" b="1" dirty="0">
                <a:solidFill>
                  <a:srgbClr val="2C9B8B"/>
                </a:solidFill>
                <a:latin typeface="Trebuchet MS" pitchFamily="34" charset="0"/>
                <a:ea typeface="Trebuchet MS" pitchFamily="34" charset="-122"/>
                <a:cs typeface="Trebuchet MS" pitchFamily="34" charset="-120"/>
              </a:rPr>
              <a:t>After 2025</a:t>
            </a:r>
            <a:endParaRPr lang="en-US" sz="800" dirty="0"/>
          </a:p>
        </p:txBody>
      </p:sp>
      <p:sp>
        <p:nvSpPr>
          <p:cNvPr id="38" name="Text 36"/>
          <p:cNvSpPr/>
          <p:nvPr/>
        </p:nvSpPr>
        <p:spPr>
          <a:xfrm>
            <a:off x="5650992" y="3090672"/>
            <a:ext cx="3182112" cy="640080"/>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Tabular format, formulae placed in Schedules, shorter sentence construction</a:t>
            </a:r>
            <a:endParaRPr lang="en-US" sz="1000" dirty="0"/>
          </a:p>
        </p:txBody>
      </p:sp>
      <p:sp>
        <p:nvSpPr>
          <p:cNvPr id="39" name="Shape 37"/>
          <p:cNvSpPr/>
          <p:nvPr/>
        </p:nvSpPr>
        <p:spPr>
          <a:xfrm>
            <a:off x="256032" y="3877056"/>
            <a:ext cx="8631936" cy="95097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40" name="Shape 38"/>
          <p:cNvSpPr/>
          <p:nvPr/>
        </p:nvSpPr>
        <p:spPr>
          <a:xfrm>
            <a:off x="329184" y="4078224"/>
            <a:ext cx="566928" cy="566928"/>
          </a:xfrm>
          <a:prstGeom prst="ellipse">
            <a:avLst/>
          </a:prstGeom>
          <a:solidFill>
            <a:srgbClr val="C9991A"/>
          </a:solidFill>
          <a:ln w="12700">
            <a:solidFill>
              <a:srgbClr val="C9991A"/>
            </a:solidFill>
            <a:prstDash val="solid"/>
          </a:ln>
        </p:spPr>
        <p:txBody>
          <a:bodyPr/>
          <a:lstStyle/>
          <a:p>
            <a:endParaRPr lang="en-IN"/>
          </a:p>
        </p:txBody>
      </p:sp>
      <p:sp>
        <p:nvSpPr>
          <p:cNvPr id="41" name="Text 39"/>
          <p:cNvSpPr/>
          <p:nvPr/>
        </p:nvSpPr>
        <p:spPr>
          <a:xfrm>
            <a:off x="329184" y="4078224"/>
            <a:ext cx="566928" cy="566928"/>
          </a:xfrm>
          <a:prstGeom prst="rect">
            <a:avLst/>
          </a:prstGeom>
          <a:noFill/>
          <a:ln/>
        </p:spPr>
        <p:txBody>
          <a:bodyPr wrap="square" lIns="0" tIns="0" rIns="0" bIns="0" rtlCol="0" anchor="ctr"/>
          <a:lstStyle/>
          <a:p>
            <a:pPr marL="0" indent="0" algn="ctr">
              <a:buNone/>
            </a:pPr>
            <a:r>
              <a:rPr lang="en-US" sz="1200" b="1" dirty="0">
                <a:solidFill>
                  <a:srgbClr val="FFFFFF"/>
                </a:solidFill>
                <a:latin typeface="Trebuchet MS" pitchFamily="34" charset="0"/>
                <a:ea typeface="Trebuchet MS" pitchFamily="34" charset="-122"/>
                <a:cs typeface="Trebuchet MS" pitchFamily="34" charset="-120"/>
              </a:rPr>
              <a:t>04</a:t>
            </a:r>
            <a:endParaRPr lang="en-US" sz="1200" dirty="0"/>
          </a:p>
        </p:txBody>
      </p:sp>
      <p:sp>
        <p:nvSpPr>
          <p:cNvPr id="42" name="Text 40"/>
          <p:cNvSpPr/>
          <p:nvPr/>
        </p:nvSpPr>
        <p:spPr>
          <a:xfrm>
            <a:off x="969264" y="3931920"/>
            <a:ext cx="1664208" cy="841248"/>
          </a:xfrm>
          <a:prstGeom prst="rect">
            <a:avLst/>
          </a:prstGeom>
          <a:noFill/>
          <a:ln/>
        </p:spPr>
        <p:txBody>
          <a:bodyPr wrap="square" lIns="0" tIns="0" rIns="0" bIns="0" rtlCol="0" anchor="ctr"/>
          <a:lstStyle/>
          <a:p>
            <a:pPr marL="0" indent="0">
              <a:buNone/>
            </a:pPr>
            <a:r>
              <a:rPr lang="en-US" sz="1300" b="1" dirty="0">
                <a:solidFill>
                  <a:srgbClr val="C9991A"/>
                </a:solidFill>
                <a:latin typeface="Trebuchet MS" pitchFamily="34" charset="0"/>
                <a:ea typeface="Trebuchet MS" pitchFamily="34" charset="-122"/>
                <a:cs typeface="Trebuchet MS" pitchFamily="34" charset="-120"/>
              </a:rPr>
              <a:t>Valuation Sections</a:t>
            </a:r>
            <a:endParaRPr lang="en-US" sz="1300" dirty="0"/>
          </a:p>
        </p:txBody>
      </p:sp>
      <p:sp>
        <p:nvSpPr>
          <p:cNvPr id="43" name="Shape 41"/>
          <p:cNvSpPr/>
          <p:nvPr/>
        </p:nvSpPr>
        <p:spPr>
          <a:xfrm>
            <a:off x="2706624" y="3931920"/>
            <a:ext cx="2816352" cy="841248"/>
          </a:xfrm>
          <a:prstGeom prst="rect">
            <a:avLst/>
          </a:prstGeom>
          <a:solidFill>
            <a:srgbClr val="FDEDEC"/>
          </a:solidFill>
          <a:ln w="12700">
            <a:solidFill>
              <a:srgbClr val="F5B7B1"/>
            </a:solidFill>
            <a:prstDash val="solid"/>
          </a:ln>
        </p:spPr>
        <p:txBody>
          <a:bodyPr/>
          <a:lstStyle/>
          <a:p>
            <a:endParaRPr lang="en-IN"/>
          </a:p>
        </p:txBody>
      </p:sp>
      <p:sp>
        <p:nvSpPr>
          <p:cNvPr id="44" name="Text 42"/>
          <p:cNvSpPr/>
          <p:nvPr/>
        </p:nvSpPr>
        <p:spPr>
          <a:xfrm>
            <a:off x="2761488" y="3931920"/>
            <a:ext cx="2706624" cy="201168"/>
          </a:xfrm>
          <a:prstGeom prst="rect">
            <a:avLst/>
          </a:prstGeom>
          <a:noFill/>
          <a:ln/>
        </p:spPr>
        <p:txBody>
          <a:bodyPr wrap="square" lIns="0" tIns="0" rIns="0" bIns="0" rtlCol="0" anchor="ctr"/>
          <a:lstStyle/>
          <a:p>
            <a:pPr marL="0" indent="0">
              <a:buNone/>
            </a:pPr>
            <a:r>
              <a:rPr lang="en-US" sz="800" b="1" dirty="0">
                <a:solidFill>
                  <a:srgbClr val="C0392B"/>
                </a:solidFill>
                <a:latin typeface="Trebuchet MS" pitchFamily="34" charset="0"/>
                <a:ea typeface="Trebuchet MS" pitchFamily="34" charset="-122"/>
                <a:cs typeface="Trebuchet MS" pitchFamily="34" charset="-120"/>
              </a:rPr>
              <a:t>Before 2025</a:t>
            </a:r>
            <a:endParaRPr lang="en-US" sz="800" dirty="0"/>
          </a:p>
        </p:txBody>
      </p:sp>
      <p:sp>
        <p:nvSpPr>
          <p:cNvPr id="45" name="Text 43"/>
          <p:cNvSpPr/>
          <p:nvPr/>
        </p:nvSpPr>
        <p:spPr>
          <a:xfrm>
            <a:off x="2761488" y="4114800"/>
            <a:ext cx="2706624" cy="640080"/>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Sec 56(2)(viib), 50CA, 50B, 43CA scattered; Rule 11UA only NAV &amp; DCF</a:t>
            </a:r>
            <a:endParaRPr lang="en-US" sz="1000" dirty="0"/>
          </a:p>
        </p:txBody>
      </p:sp>
      <p:sp>
        <p:nvSpPr>
          <p:cNvPr id="46" name="Shape 44"/>
          <p:cNvSpPr/>
          <p:nvPr/>
        </p:nvSpPr>
        <p:spPr>
          <a:xfrm>
            <a:off x="5596128" y="3931920"/>
            <a:ext cx="3291840" cy="841248"/>
          </a:xfrm>
          <a:prstGeom prst="rect">
            <a:avLst/>
          </a:prstGeom>
          <a:solidFill>
            <a:srgbClr val="E6F7F5"/>
          </a:solidFill>
          <a:ln w="12700">
            <a:solidFill>
              <a:srgbClr val="A9DFBF"/>
            </a:solidFill>
            <a:prstDash val="solid"/>
          </a:ln>
        </p:spPr>
        <p:txBody>
          <a:bodyPr/>
          <a:lstStyle/>
          <a:p>
            <a:endParaRPr lang="en-IN"/>
          </a:p>
        </p:txBody>
      </p:sp>
      <p:sp>
        <p:nvSpPr>
          <p:cNvPr id="47" name="Text 45"/>
          <p:cNvSpPr/>
          <p:nvPr/>
        </p:nvSpPr>
        <p:spPr>
          <a:xfrm>
            <a:off x="5650992" y="3931920"/>
            <a:ext cx="3182112" cy="201168"/>
          </a:xfrm>
          <a:prstGeom prst="rect">
            <a:avLst/>
          </a:prstGeom>
          <a:noFill/>
          <a:ln/>
        </p:spPr>
        <p:txBody>
          <a:bodyPr wrap="square" lIns="0" tIns="0" rIns="0" bIns="0" rtlCol="0" anchor="ctr"/>
          <a:lstStyle/>
          <a:p>
            <a:pPr marL="0" indent="0">
              <a:buNone/>
            </a:pPr>
            <a:r>
              <a:rPr lang="en-US" sz="800" b="1" dirty="0">
                <a:solidFill>
                  <a:srgbClr val="2C9B8B"/>
                </a:solidFill>
                <a:latin typeface="Trebuchet MS" pitchFamily="34" charset="0"/>
                <a:ea typeface="Trebuchet MS" pitchFamily="34" charset="-122"/>
                <a:cs typeface="Trebuchet MS" pitchFamily="34" charset="-120"/>
              </a:rPr>
              <a:t>After 2025</a:t>
            </a:r>
            <a:endParaRPr lang="en-US" sz="800" dirty="0"/>
          </a:p>
        </p:txBody>
      </p:sp>
      <p:sp>
        <p:nvSpPr>
          <p:cNvPr id="48" name="Text 46"/>
          <p:cNvSpPr/>
          <p:nvPr/>
        </p:nvSpPr>
        <p:spPr>
          <a:xfrm>
            <a:off x="5650992" y="4114800"/>
            <a:ext cx="3182112" cy="640080"/>
          </a:xfrm>
          <a:prstGeom prst="rect">
            <a:avLst/>
          </a:prstGeom>
          <a:noFill/>
          <a:ln/>
        </p:spPr>
        <p:txBody>
          <a:bodyPr wrap="square" lIns="0" tIns="0" rIns="0" bIns="0" rtlCol="0" anchor="ctr"/>
          <a:lstStyle/>
          <a:p>
            <a:pPr marL="0" indent="0">
              <a:buNone/>
            </a:pPr>
            <a:r>
              <a:rPr lang="en-US" sz="1000" dirty="0">
                <a:solidFill>
                  <a:srgbClr val="1A2942"/>
                </a:solidFill>
                <a:latin typeface="Trebuchet MS" pitchFamily="34" charset="0"/>
                <a:ea typeface="Trebuchet MS" pitchFamily="34" charset="-122"/>
                <a:cs typeface="Trebuchet MS" pitchFamily="34" charset="-120"/>
              </a:rPr>
              <a:t>Provisions retained and strengthened; Rule 11UA expanded to 7 methods</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Section-wise Changes Impacting Valuation</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7</a:t>
            </a:r>
            <a:endParaRPr lang="en-US" sz="9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256032" y="804672"/>
          <a:ext cx="8631936" cy="3968496"/>
        </p:xfrm>
        <a:graphic>
          <a:graphicData uri="http://schemas.openxmlformats.org/drawingml/2006/table">
            <a:tbl>
              <a:tblPr/>
              <a:tblGrid>
                <a:gridCol w="1280160">
                  <a:extLst>
                    <a:ext uri="{9D8B030D-6E8A-4147-A177-3AD203B41FA5}">
                      <a16:colId xmlns:a16="http://schemas.microsoft.com/office/drawing/2014/main" val="20000"/>
                    </a:ext>
                  </a:extLst>
                </a:gridCol>
                <a:gridCol w="118872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4334256">
                  <a:extLst>
                    <a:ext uri="{9D8B030D-6E8A-4147-A177-3AD203B41FA5}">
                      <a16:colId xmlns:a16="http://schemas.microsoft.com/office/drawing/2014/main" val="20003"/>
                    </a:ext>
                  </a:extLst>
                </a:gridCol>
              </a:tblGrid>
              <a:tr h="566928">
                <a:tc>
                  <a:txBody>
                    <a:bodyPr/>
                    <a:lstStyle/>
                    <a:p>
                      <a:pPr marL="0" indent="0" algn="ctr">
                        <a:buNone/>
                      </a:pPr>
                      <a:r>
                        <a:rPr lang="en-US" sz="1050" b="1" dirty="0">
                          <a:solidFill>
                            <a:srgbClr val="FFFFFF"/>
                          </a:solidFill>
                          <a:latin typeface="Trebuchet MS" pitchFamily="34" charset="0"/>
                          <a:ea typeface="Trebuchet MS" pitchFamily="34" charset="-122"/>
                          <a:cs typeface="Trebuchet MS" pitchFamily="34" charset="-120"/>
                        </a:rPr>
                        <a:t>Section (1961)</a:t>
                      </a:r>
                      <a:endParaRPr lang="en-US" sz="10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1B3A6B"/>
                    </a:solidFill>
                  </a:tcPr>
                </a:tc>
                <a:tc>
                  <a:txBody>
                    <a:bodyPr/>
                    <a:lstStyle/>
                    <a:p>
                      <a:pPr marL="0" indent="0" algn="ctr">
                        <a:buNone/>
                      </a:pPr>
                      <a:r>
                        <a:rPr lang="en-US" sz="1050" b="1" dirty="0">
                          <a:solidFill>
                            <a:srgbClr val="FFFFFF"/>
                          </a:solidFill>
                          <a:latin typeface="Trebuchet MS" pitchFamily="34" charset="0"/>
                          <a:ea typeface="Trebuchet MS" pitchFamily="34" charset="-122"/>
                          <a:cs typeface="Trebuchet MS" pitchFamily="34" charset="-120"/>
                        </a:rPr>
                        <a:t>Clause (2025)</a:t>
                      </a:r>
                      <a:endParaRPr lang="en-US" sz="10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1B3A6B"/>
                    </a:solidFill>
                  </a:tcPr>
                </a:tc>
                <a:tc>
                  <a:txBody>
                    <a:bodyPr/>
                    <a:lstStyle/>
                    <a:p>
                      <a:pPr marL="0" indent="0" algn="ctr">
                        <a:buNone/>
                      </a:pPr>
                      <a:r>
                        <a:rPr lang="en-US" sz="1050" b="1" dirty="0">
                          <a:solidFill>
                            <a:srgbClr val="FFFFFF"/>
                          </a:solidFill>
                          <a:latin typeface="Trebuchet MS" pitchFamily="34" charset="0"/>
                          <a:ea typeface="Trebuchet MS" pitchFamily="34" charset="-122"/>
                          <a:cs typeface="Trebuchet MS" pitchFamily="34" charset="-120"/>
                        </a:rPr>
                        <a:t>Subject</a:t>
                      </a:r>
                      <a:endParaRPr lang="en-US" sz="10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1B3A6B"/>
                    </a:solidFill>
                  </a:tcPr>
                </a:tc>
                <a:tc>
                  <a:txBody>
                    <a:bodyPr/>
                    <a:lstStyle/>
                    <a:p>
                      <a:pPr marL="0" indent="0" algn="ctr">
                        <a:buNone/>
                      </a:pPr>
                      <a:r>
                        <a:rPr lang="en-US" sz="1050" b="1" dirty="0">
                          <a:solidFill>
                            <a:srgbClr val="FFFFFF"/>
                          </a:solidFill>
                          <a:latin typeface="Trebuchet MS" pitchFamily="34" charset="0"/>
                          <a:ea typeface="Trebuchet MS" pitchFamily="34" charset="-122"/>
                          <a:cs typeface="Trebuchet MS" pitchFamily="34" charset="-120"/>
                        </a:rPr>
                        <a:t>Key Change / Impact on Valuation</a:t>
                      </a:r>
                      <a:endParaRPr lang="en-US" sz="105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1B3A6B"/>
                    </a:solidFill>
                  </a:tcPr>
                </a:tc>
                <a:extLst>
                  <a:ext uri="{0D108BD9-81ED-4DB2-BD59-A6C34878D82A}">
                    <a16:rowId xmlns:a16="http://schemas.microsoft.com/office/drawing/2014/main" val="10000"/>
                  </a:ext>
                </a:extLst>
              </a:tr>
              <a:tr h="566928">
                <a:tc>
                  <a:txBody>
                    <a:bodyPr/>
                    <a:lstStyle/>
                    <a:p>
                      <a:pPr marL="0" indent="0" algn="ctr">
                        <a:buNone/>
                      </a:pPr>
                      <a:r>
                        <a:rPr lang="en-US" sz="1000" dirty="0">
                          <a:solidFill>
                            <a:srgbClr val="1A2942"/>
                          </a:solidFill>
                          <a:latin typeface="Trebuchet MS" pitchFamily="34" charset="0"/>
                          <a:ea typeface="Trebuchet MS" pitchFamily="34" charset="-122"/>
                          <a:cs typeface="Trebuchet MS" pitchFamily="34" charset="-120"/>
                        </a:rPr>
                        <a:t>56(2)(viib)</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ctr">
                        <a:buNone/>
                      </a:pPr>
                      <a:r>
                        <a:rPr lang="en-US" sz="1000" b="1" dirty="0">
                          <a:solidFill>
                            <a:srgbClr val="C0392B"/>
                          </a:solidFill>
                          <a:latin typeface="Trebuchet MS" pitchFamily="34" charset="0"/>
                          <a:ea typeface="Trebuchet MS" pitchFamily="34" charset="-122"/>
                          <a:cs typeface="Trebuchet MS" pitchFamily="34" charset="-120"/>
                        </a:rPr>
                        <a:t>23(2)(c) ★</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A2942"/>
                          </a:solidFill>
                          <a:latin typeface="Trebuchet MS" pitchFamily="34" charset="0"/>
                          <a:ea typeface="Trebuchet MS" pitchFamily="34" charset="-122"/>
                          <a:cs typeface="Trebuchet MS" pitchFamily="34" charset="-120"/>
                        </a:rPr>
                        <a:t>Angel Tax – shares at premium</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A2942"/>
                          </a:solidFill>
                          <a:latin typeface="Trebuchet MS" pitchFamily="34" charset="0"/>
                          <a:ea typeface="Trebuchet MS" pitchFamily="34" charset="-122"/>
                          <a:cs typeface="Trebuchet MS" pitchFamily="34" charset="-120"/>
                        </a:rPr>
                        <a:t>★ KEY PROVISION under IT Act 2025: FMV methods expanded to 7; safe harbour ±10%; NR investor reports accepted; operative from TY 2025-26</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566928">
                <a:tc>
                  <a:txBody>
                    <a:bodyPr/>
                    <a:lstStyle/>
                    <a:p>
                      <a:pPr marL="0" indent="0" algn="ctr">
                        <a:buNone/>
                      </a:pPr>
                      <a:r>
                        <a:rPr lang="en-US" sz="1000" dirty="0">
                          <a:solidFill>
                            <a:srgbClr val="1A2942"/>
                          </a:solidFill>
                          <a:latin typeface="Trebuchet MS" pitchFamily="34" charset="0"/>
                          <a:ea typeface="Trebuchet MS" pitchFamily="34" charset="-122"/>
                          <a:cs typeface="Trebuchet MS" pitchFamily="34" charset="-120"/>
                        </a:rPr>
                        <a:t>50CA</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lgn="ctr">
                        <a:buNone/>
                      </a:pPr>
                      <a:r>
                        <a:rPr lang="en-US" sz="1000" dirty="0">
                          <a:solidFill>
                            <a:srgbClr val="1A2942"/>
                          </a:solidFill>
                          <a:latin typeface="Trebuchet MS" pitchFamily="34" charset="0"/>
                          <a:ea typeface="Trebuchet MS" pitchFamily="34" charset="-122"/>
                          <a:cs typeface="Trebuchet MS" pitchFamily="34" charset="-120"/>
                        </a:rPr>
                        <a:t>48(2)</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lgn="l">
                        <a:buNone/>
                      </a:pPr>
                      <a:r>
                        <a:rPr lang="en-US" sz="1000" dirty="0">
                          <a:solidFill>
                            <a:srgbClr val="1A2942"/>
                          </a:solidFill>
                          <a:latin typeface="Trebuchet MS" pitchFamily="34" charset="0"/>
                          <a:ea typeface="Trebuchet MS" pitchFamily="34" charset="-122"/>
                          <a:cs typeface="Trebuchet MS" pitchFamily="34" charset="-120"/>
                        </a:rPr>
                        <a:t>Transfer of unlisted shares below FMV</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lgn="l">
                        <a:buNone/>
                      </a:pPr>
                      <a:r>
                        <a:rPr lang="en-US" sz="1000" dirty="0">
                          <a:solidFill>
                            <a:srgbClr val="1A2942"/>
                          </a:solidFill>
                          <a:latin typeface="Trebuchet MS" pitchFamily="34" charset="0"/>
                          <a:ea typeface="Trebuchet MS" pitchFamily="34" charset="-122"/>
                          <a:cs typeface="Trebuchet MS" pitchFamily="34" charset="-120"/>
                        </a:rPr>
                        <a:t>FMV reference retained; tolerance band ±10% codified</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extLst>
                  <a:ext uri="{0D108BD9-81ED-4DB2-BD59-A6C34878D82A}">
                    <a16:rowId xmlns:a16="http://schemas.microsoft.com/office/drawing/2014/main" val="10002"/>
                  </a:ext>
                </a:extLst>
              </a:tr>
              <a:tr h="566928">
                <a:tc>
                  <a:txBody>
                    <a:bodyPr/>
                    <a:lstStyle/>
                    <a:p>
                      <a:pPr marL="0" indent="0" algn="ctr">
                        <a:buNone/>
                      </a:pPr>
                      <a:r>
                        <a:rPr lang="en-US" sz="1000" dirty="0">
                          <a:solidFill>
                            <a:srgbClr val="1A2942"/>
                          </a:solidFill>
                          <a:latin typeface="Trebuchet MS" pitchFamily="34" charset="0"/>
                          <a:ea typeface="Trebuchet MS" pitchFamily="34" charset="-122"/>
                          <a:cs typeface="Trebuchet MS" pitchFamily="34" charset="-120"/>
                        </a:rPr>
                        <a:t>50B</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1A2942"/>
                          </a:solidFill>
                          <a:latin typeface="Trebuchet MS" pitchFamily="34" charset="0"/>
                          <a:ea typeface="Trebuchet MS" pitchFamily="34" charset="-122"/>
                          <a:cs typeface="Trebuchet MS" pitchFamily="34" charset="-120"/>
                        </a:rPr>
                        <a:t>50</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A2942"/>
                          </a:solidFill>
                          <a:latin typeface="Trebuchet MS" pitchFamily="34" charset="0"/>
                          <a:ea typeface="Trebuchet MS" pitchFamily="34" charset="-122"/>
                          <a:cs typeface="Trebuchet MS" pitchFamily="34" charset="-120"/>
                        </a:rPr>
                        <a:t>Slump Sale</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A2942"/>
                          </a:solidFill>
                          <a:latin typeface="Trebuchet MS" pitchFamily="34" charset="0"/>
                          <a:ea typeface="Trebuchet MS" pitchFamily="34" charset="-122"/>
                          <a:cs typeface="Trebuchet MS" pitchFamily="34" charset="-120"/>
                        </a:rPr>
                        <a:t>FMV of net assets mandated; Registered Valuer report required</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566928">
                <a:tc>
                  <a:txBody>
                    <a:bodyPr/>
                    <a:lstStyle/>
                    <a:p>
                      <a:pPr marL="0" indent="0" algn="ctr">
                        <a:buNone/>
                      </a:pPr>
                      <a:r>
                        <a:rPr lang="en-US" sz="1000" dirty="0">
                          <a:solidFill>
                            <a:srgbClr val="1A2942"/>
                          </a:solidFill>
                          <a:latin typeface="Trebuchet MS" pitchFamily="34" charset="0"/>
                          <a:ea typeface="Trebuchet MS" pitchFamily="34" charset="-122"/>
                          <a:cs typeface="Trebuchet MS" pitchFamily="34" charset="-120"/>
                        </a:rPr>
                        <a:t>43CA</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lgn="ctr">
                        <a:buNone/>
                      </a:pPr>
                      <a:r>
                        <a:rPr lang="en-US" sz="1000" dirty="0">
                          <a:solidFill>
                            <a:srgbClr val="1A2942"/>
                          </a:solidFill>
                          <a:latin typeface="Trebuchet MS" pitchFamily="34" charset="0"/>
                          <a:ea typeface="Trebuchet MS" pitchFamily="34" charset="-122"/>
                          <a:cs typeface="Trebuchet MS" pitchFamily="34" charset="-120"/>
                        </a:rPr>
                        <a:t>45(3)</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lgn="l">
                        <a:buNone/>
                      </a:pPr>
                      <a:r>
                        <a:rPr lang="en-US" sz="1000" dirty="0">
                          <a:solidFill>
                            <a:srgbClr val="1A2942"/>
                          </a:solidFill>
                          <a:latin typeface="Trebuchet MS" pitchFamily="34" charset="0"/>
                          <a:ea typeface="Trebuchet MS" pitchFamily="34" charset="-122"/>
                          <a:cs typeface="Trebuchet MS" pitchFamily="34" charset="-120"/>
                        </a:rPr>
                        <a:t>Real estate below stamp duty value</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lgn="l">
                        <a:buNone/>
                      </a:pPr>
                      <a:r>
                        <a:rPr lang="en-US" sz="1000" dirty="0">
                          <a:solidFill>
                            <a:srgbClr val="1A2942"/>
                          </a:solidFill>
                          <a:latin typeface="Trebuchet MS" pitchFamily="34" charset="0"/>
                          <a:ea typeface="Trebuchet MS" pitchFamily="34" charset="-122"/>
                          <a:cs typeface="Trebuchet MS" pitchFamily="34" charset="-120"/>
                        </a:rPr>
                        <a:t>Stamp duty tolerance band retained at 10%</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extLst>
                  <a:ext uri="{0D108BD9-81ED-4DB2-BD59-A6C34878D82A}">
                    <a16:rowId xmlns:a16="http://schemas.microsoft.com/office/drawing/2014/main" val="10004"/>
                  </a:ext>
                </a:extLst>
              </a:tr>
              <a:tr h="566928">
                <a:tc>
                  <a:txBody>
                    <a:bodyPr/>
                    <a:lstStyle/>
                    <a:p>
                      <a:pPr marL="0" indent="0" algn="ctr">
                        <a:buNone/>
                      </a:pPr>
                      <a:r>
                        <a:rPr lang="en-US" sz="1000" dirty="0">
                          <a:solidFill>
                            <a:srgbClr val="1A2942"/>
                          </a:solidFill>
                          <a:latin typeface="Trebuchet MS" pitchFamily="34" charset="0"/>
                          <a:ea typeface="Trebuchet MS" pitchFamily="34" charset="-122"/>
                          <a:cs typeface="Trebuchet MS" pitchFamily="34" charset="-120"/>
                        </a:rPr>
                        <a:t>2(22)(e)</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1A2942"/>
                          </a:solidFill>
                          <a:latin typeface="Trebuchet MS" pitchFamily="34" charset="0"/>
                          <a:ea typeface="Trebuchet MS" pitchFamily="34" charset="-122"/>
                          <a:cs typeface="Trebuchet MS" pitchFamily="34" charset="-120"/>
                        </a:rPr>
                        <a:t>2(28)</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A2942"/>
                          </a:solidFill>
                          <a:latin typeface="Trebuchet MS" pitchFamily="34" charset="0"/>
                          <a:ea typeface="Trebuchet MS" pitchFamily="34" charset="-122"/>
                          <a:cs typeface="Trebuchet MS" pitchFamily="34" charset="-120"/>
                        </a:rPr>
                        <a:t>Deemed dividend – loan to shareholder</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tc>
                  <a:txBody>
                    <a:bodyPr/>
                    <a:lstStyle/>
                    <a:p>
                      <a:pPr marL="0" indent="0" algn="l">
                        <a:buNone/>
                      </a:pPr>
                      <a:r>
                        <a:rPr lang="en-US" sz="1000" dirty="0">
                          <a:solidFill>
                            <a:srgbClr val="1A2942"/>
                          </a:solidFill>
                          <a:latin typeface="Trebuchet MS" pitchFamily="34" charset="0"/>
                          <a:ea typeface="Trebuchet MS" pitchFamily="34" charset="-122"/>
                          <a:cs typeface="Trebuchet MS" pitchFamily="34" charset="-120"/>
                        </a:rPr>
                        <a:t>Accumulated profits definition tightened; valuation of loans gains relevance</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566928">
                <a:tc>
                  <a:txBody>
                    <a:bodyPr/>
                    <a:lstStyle/>
                    <a:p>
                      <a:pPr marL="0" indent="0" algn="ctr">
                        <a:buNone/>
                      </a:pPr>
                      <a:r>
                        <a:rPr lang="en-US" sz="1000" dirty="0">
                          <a:solidFill>
                            <a:srgbClr val="1A2942"/>
                          </a:solidFill>
                          <a:latin typeface="Trebuchet MS" pitchFamily="34" charset="0"/>
                          <a:ea typeface="Trebuchet MS" pitchFamily="34" charset="-122"/>
                          <a:cs typeface="Trebuchet MS" pitchFamily="34" charset="-120"/>
                        </a:rPr>
                        <a:t>92C</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lgn="ctr">
                        <a:buNone/>
                      </a:pPr>
                      <a:r>
                        <a:rPr lang="en-US" sz="1000" dirty="0">
                          <a:solidFill>
                            <a:srgbClr val="1A2942"/>
                          </a:solidFill>
                          <a:latin typeface="Trebuchet MS" pitchFamily="34" charset="0"/>
                          <a:ea typeface="Trebuchet MS" pitchFamily="34" charset="-122"/>
                          <a:cs typeface="Trebuchet MS" pitchFamily="34" charset="-120"/>
                        </a:rPr>
                        <a:t>96C</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lgn="l">
                        <a:buNone/>
                      </a:pPr>
                      <a:r>
                        <a:rPr lang="en-US" sz="1000" dirty="0">
                          <a:solidFill>
                            <a:srgbClr val="1A2942"/>
                          </a:solidFill>
                          <a:latin typeface="Trebuchet MS" pitchFamily="34" charset="0"/>
                          <a:ea typeface="Trebuchet MS" pitchFamily="34" charset="-122"/>
                          <a:cs typeface="Trebuchet MS" pitchFamily="34" charset="-120"/>
                        </a:rPr>
                        <a:t>Transfer Pricing – ALP</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tc>
                  <a:txBody>
                    <a:bodyPr/>
                    <a:lstStyle/>
                    <a:p>
                      <a:pPr marL="0" indent="0" algn="l">
                        <a:buNone/>
                      </a:pPr>
                      <a:r>
                        <a:rPr lang="en-US" sz="1000" dirty="0">
                          <a:solidFill>
                            <a:srgbClr val="1A2942"/>
                          </a:solidFill>
                          <a:latin typeface="Trebuchet MS" pitchFamily="34" charset="0"/>
                          <a:ea typeface="Trebuchet MS" pitchFamily="34" charset="-122"/>
                          <a:cs typeface="Trebuchet MS" pitchFamily="34" charset="-120"/>
                        </a:rPr>
                        <a:t>Sixth method (Other Method) scope widened; benchmarking norms updated</a:t>
                      </a:r>
                      <a:endParaRPr lang="en-US" sz="1000" dirty="0">
                        <a:latin typeface="Trebuchet MS" charset="0"/>
                        <a:ea typeface="Trebuchet MS" charset="0"/>
                        <a:cs typeface="Trebuchet MS" charset="0"/>
                      </a:endParaRPr>
                    </a:p>
                  </a:txBody>
                  <a:tcPr>
                    <a:lnL w="6350" cap="flat" cmpd="sng" algn="ctr">
                      <a:solidFill>
                        <a:srgbClr val="D9E3EF"/>
                      </a:solidFill>
                      <a:prstDash val="solid"/>
                      <a:round/>
                      <a:headEnd type="none" w="med" len="med"/>
                      <a:tailEnd type="none" w="med" len="med"/>
                    </a:lnL>
                    <a:lnR w="6350" cap="flat" cmpd="sng" algn="ctr">
                      <a:solidFill>
                        <a:srgbClr val="D9E3EF"/>
                      </a:solidFill>
                      <a:prstDash val="solid"/>
                      <a:round/>
                      <a:headEnd type="none" w="med" len="med"/>
                      <a:tailEnd type="none" w="med" len="med"/>
                    </a:lnR>
                    <a:lnT w="6350" cap="flat" cmpd="sng" algn="ctr">
                      <a:solidFill>
                        <a:srgbClr val="D9E3EF"/>
                      </a:solidFill>
                      <a:prstDash val="solid"/>
                      <a:round/>
                      <a:headEnd type="none" w="med" len="med"/>
                      <a:tailEnd type="none" w="med" len="med"/>
                    </a:lnT>
                    <a:lnB w="6350" cap="flat" cmpd="sng" algn="ctr">
                      <a:solidFill>
                        <a:srgbClr val="D9E3EF"/>
                      </a:solidFill>
                      <a:prstDash val="solid"/>
                      <a:round/>
                      <a:headEnd type="none" w="med" len="med"/>
                      <a:tailEnd type="none" w="med" len="med"/>
                    </a:lnB>
                    <a:solidFill>
                      <a:srgbClr val="EBF1F9"/>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7F9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Why Valuation Became More Critical Under IT Act 2025</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endParaRPr lang="en-US" sz="900" dirty="0"/>
          </a:p>
          <a:p>
            <a:pPr marL="0" indent="0" algn="r">
              <a:buNone/>
            </a:pP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8</a:t>
            </a:r>
            <a:endParaRPr lang="en-US" sz="900" dirty="0"/>
          </a:p>
        </p:txBody>
      </p:sp>
      <p:sp>
        <p:nvSpPr>
          <p:cNvPr id="9" name="Shape 7"/>
          <p:cNvSpPr/>
          <p:nvPr/>
        </p:nvSpPr>
        <p:spPr>
          <a:xfrm>
            <a:off x="256032" y="786384"/>
            <a:ext cx="8631936" cy="621792"/>
          </a:xfrm>
          <a:prstGeom prst="rect">
            <a:avLst/>
          </a:prstGeom>
          <a:solidFill>
            <a:srgbClr val="1B3A6B"/>
          </a:solidFill>
          <a:ln w="12700">
            <a:solidFill>
              <a:srgbClr val="1B3A6B"/>
            </a:solidFill>
            <a:prstDash val="solid"/>
          </a:ln>
        </p:spPr>
        <p:txBody>
          <a:bodyPr/>
          <a:lstStyle/>
          <a:p>
            <a:endParaRPr lang="en-IN"/>
          </a:p>
        </p:txBody>
      </p:sp>
      <p:sp>
        <p:nvSpPr>
          <p:cNvPr id="10" name="Text 8"/>
          <p:cNvSpPr/>
          <p:nvPr/>
        </p:nvSpPr>
        <p:spPr>
          <a:xfrm>
            <a:off x="502920" y="786384"/>
            <a:ext cx="1920240" cy="310896"/>
          </a:xfrm>
          <a:prstGeom prst="rect">
            <a:avLst/>
          </a:prstGeom>
          <a:noFill/>
          <a:ln/>
        </p:spPr>
        <p:txBody>
          <a:bodyPr wrap="square" lIns="0" tIns="0" rIns="0" bIns="0" rtlCol="0" anchor="ctr"/>
          <a:lstStyle/>
          <a:p>
            <a:pPr marL="0" indent="0" algn="ctr">
              <a:buNone/>
            </a:pPr>
            <a:r>
              <a:rPr lang="en-US" sz="1600" b="1" dirty="0">
                <a:solidFill>
                  <a:srgbClr val="F5A623"/>
                </a:solidFill>
                <a:latin typeface="Trebuchet MS" pitchFamily="34" charset="0"/>
                <a:ea typeface="Trebuchet MS" pitchFamily="34" charset="-122"/>
                <a:cs typeface="Trebuchet MS" pitchFamily="34" charset="-120"/>
              </a:rPr>
              <a:t>₹11,200 Cr+</a:t>
            </a:r>
            <a:endParaRPr lang="en-US" sz="1600" dirty="0"/>
          </a:p>
        </p:txBody>
      </p:sp>
      <p:sp>
        <p:nvSpPr>
          <p:cNvPr id="11" name="Text 9"/>
          <p:cNvSpPr/>
          <p:nvPr/>
        </p:nvSpPr>
        <p:spPr>
          <a:xfrm>
            <a:off x="502920" y="1078992"/>
            <a:ext cx="1920240" cy="292608"/>
          </a:xfrm>
          <a:prstGeom prst="rect">
            <a:avLst/>
          </a:prstGeom>
          <a:noFill/>
          <a:ln/>
        </p:spPr>
        <p:txBody>
          <a:bodyPr wrap="square" lIns="0" tIns="0" rIns="0" bIns="0" rtlCol="0" anchor="ctr"/>
          <a:lstStyle/>
          <a:p>
            <a:pPr marL="0" indent="0" algn="ctr">
              <a:buNone/>
            </a:pPr>
            <a:r>
              <a:rPr lang="en-US" sz="850" dirty="0">
                <a:solidFill>
                  <a:srgbClr val="D9E3EF"/>
                </a:solidFill>
                <a:latin typeface="Trebuchet MS" pitchFamily="34" charset="0"/>
                <a:ea typeface="Trebuchet MS" pitchFamily="34" charset="-122"/>
                <a:cs typeface="Trebuchet MS" pitchFamily="34" charset="-120"/>
              </a:rPr>
              <a:t>Angel Tax Demands FY22–24</a:t>
            </a:r>
            <a:endParaRPr lang="en-US" sz="850" dirty="0"/>
          </a:p>
        </p:txBody>
      </p:sp>
      <p:sp>
        <p:nvSpPr>
          <p:cNvPr id="12" name="Text 10"/>
          <p:cNvSpPr/>
          <p:nvPr/>
        </p:nvSpPr>
        <p:spPr>
          <a:xfrm>
            <a:off x="2651760" y="786384"/>
            <a:ext cx="1920240" cy="310896"/>
          </a:xfrm>
          <a:prstGeom prst="rect">
            <a:avLst/>
          </a:prstGeom>
          <a:noFill/>
          <a:ln/>
        </p:spPr>
        <p:txBody>
          <a:bodyPr wrap="square" lIns="0" tIns="0" rIns="0" bIns="0" rtlCol="0" anchor="ctr"/>
          <a:lstStyle/>
          <a:p>
            <a:pPr marL="0" indent="0" algn="ctr">
              <a:buNone/>
            </a:pPr>
            <a:r>
              <a:rPr lang="en-US" sz="1600" b="1" dirty="0">
                <a:solidFill>
                  <a:srgbClr val="F5A623"/>
                </a:solidFill>
                <a:latin typeface="Trebuchet MS" pitchFamily="34" charset="0"/>
                <a:ea typeface="Trebuchet MS" pitchFamily="34" charset="-122"/>
                <a:cs typeface="Trebuchet MS" pitchFamily="34" charset="-120"/>
              </a:rPr>
              <a:t>72%</a:t>
            </a:r>
            <a:endParaRPr lang="en-US" sz="1600" dirty="0"/>
          </a:p>
        </p:txBody>
      </p:sp>
      <p:sp>
        <p:nvSpPr>
          <p:cNvPr id="13" name="Text 11"/>
          <p:cNvSpPr/>
          <p:nvPr/>
        </p:nvSpPr>
        <p:spPr>
          <a:xfrm>
            <a:off x="2651760" y="1078992"/>
            <a:ext cx="1920240" cy="292608"/>
          </a:xfrm>
          <a:prstGeom prst="rect">
            <a:avLst/>
          </a:prstGeom>
          <a:noFill/>
          <a:ln/>
        </p:spPr>
        <p:txBody>
          <a:bodyPr wrap="square" lIns="0" tIns="0" rIns="0" bIns="0" rtlCol="0" anchor="ctr"/>
          <a:lstStyle/>
          <a:p>
            <a:pPr marL="0" indent="0" algn="ctr">
              <a:buNone/>
            </a:pPr>
            <a:r>
              <a:rPr lang="en-US" sz="850" dirty="0">
                <a:solidFill>
                  <a:srgbClr val="D9E3EF"/>
                </a:solidFill>
                <a:latin typeface="Trebuchet MS" pitchFamily="34" charset="0"/>
                <a:ea typeface="Trebuchet MS" pitchFamily="34" charset="-122"/>
                <a:cs typeface="Trebuchet MS" pitchFamily="34" charset="-120"/>
              </a:rPr>
              <a:t>Startups Affected by Valuation Notices</a:t>
            </a:r>
            <a:endParaRPr lang="en-US" sz="850" dirty="0"/>
          </a:p>
        </p:txBody>
      </p:sp>
      <p:sp>
        <p:nvSpPr>
          <p:cNvPr id="14" name="Text 12"/>
          <p:cNvSpPr/>
          <p:nvPr/>
        </p:nvSpPr>
        <p:spPr>
          <a:xfrm>
            <a:off x="4800600" y="786384"/>
            <a:ext cx="1920240" cy="310896"/>
          </a:xfrm>
          <a:prstGeom prst="rect">
            <a:avLst/>
          </a:prstGeom>
          <a:noFill/>
          <a:ln/>
        </p:spPr>
        <p:txBody>
          <a:bodyPr wrap="square" lIns="0" tIns="0" rIns="0" bIns="0" rtlCol="0" anchor="ctr"/>
          <a:lstStyle/>
          <a:p>
            <a:pPr marL="0" indent="0" algn="ctr">
              <a:buNone/>
            </a:pPr>
            <a:r>
              <a:rPr lang="en-US" sz="1600" b="1" dirty="0">
                <a:solidFill>
                  <a:srgbClr val="F5A623"/>
                </a:solidFill>
                <a:latin typeface="Trebuchet MS" pitchFamily="34" charset="0"/>
                <a:ea typeface="Trebuchet MS" pitchFamily="34" charset="-122"/>
                <a:cs typeface="Trebuchet MS" pitchFamily="34" charset="-120"/>
              </a:rPr>
              <a:t>7 Methods</a:t>
            </a:r>
            <a:endParaRPr lang="en-US" sz="1600" dirty="0"/>
          </a:p>
        </p:txBody>
      </p:sp>
      <p:sp>
        <p:nvSpPr>
          <p:cNvPr id="15" name="Text 13"/>
          <p:cNvSpPr/>
          <p:nvPr/>
        </p:nvSpPr>
        <p:spPr>
          <a:xfrm>
            <a:off x="4800600" y="1078992"/>
            <a:ext cx="1920240" cy="292608"/>
          </a:xfrm>
          <a:prstGeom prst="rect">
            <a:avLst/>
          </a:prstGeom>
          <a:noFill/>
          <a:ln/>
        </p:spPr>
        <p:txBody>
          <a:bodyPr wrap="square" lIns="0" tIns="0" rIns="0" bIns="0" rtlCol="0" anchor="ctr"/>
          <a:lstStyle/>
          <a:p>
            <a:pPr marL="0" indent="0" algn="ctr">
              <a:buNone/>
            </a:pPr>
            <a:r>
              <a:rPr lang="en-US" sz="850" dirty="0">
                <a:solidFill>
                  <a:srgbClr val="D9E3EF"/>
                </a:solidFill>
                <a:latin typeface="Trebuchet MS" pitchFamily="34" charset="0"/>
                <a:ea typeface="Trebuchet MS" pitchFamily="34" charset="-122"/>
                <a:cs typeface="Trebuchet MS" pitchFamily="34" charset="-120"/>
              </a:rPr>
              <a:t>Now Available Under Rule 11UA</a:t>
            </a:r>
            <a:endParaRPr lang="en-US" sz="850" dirty="0"/>
          </a:p>
        </p:txBody>
      </p:sp>
      <p:sp>
        <p:nvSpPr>
          <p:cNvPr id="16" name="Text 14"/>
          <p:cNvSpPr/>
          <p:nvPr/>
        </p:nvSpPr>
        <p:spPr>
          <a:xfrm>
            <a:off x="6949440" y="786384"/>
            <a:ext cx="1920240" cy="310896"/>
          </a:xfrm>
          <a:prstGeom prst="rect">
            <a:avLst/>
          </a:prstGeom>
          <a:noFill/>
          <a:ln/>
        </p:spPr>
        <p:txBody>
          <a:bodyPr wrap="square" lIns="0" tIns="0" rIns="0" bIns="0" rtlCol="0" anchor="ctr"/>
          <a:lstStyle/>
          <a:p>
            <a:pPr marL="0" indent="0" algn="ctr">
              <a:buNone/>
            </a:pPr>
            <a:r>
              <a:rPr lang="en-US" sz="1600" b="1" dirty="0">
                <a:solidFill>
                  <a:srgbClr val="F5A623"/>
                </a:solidFill>
                <a:latin typeface="Trebuchet MS" pitchFamily="34" charset="0"/>
                <a:ea typeface="Trebuchet MS" pitchFamily="34" charset="-122"/>
                <a:cs typeface="Trebuchet MS" pitchFamily="34" charset="-120"/>
              </a:rPr>
              <a:t>200%</a:t>
            </a:r>
            <a:endParaRPr lang="en-US" sz="1600" dirty="0"/>
          </a:p>
        </p:txBody>
      </p:sp>
      <p:sp>
        <p:nvSpPr>
          <p:cNvPr id="17" name="Text 15"/>
          <p:cNvSpPr/>
          <p:nvPr/>
        </p:nvSpPr>
        <p:spPr>
          <a:xfrm>
            <a:off x="6949440" y="1078992"/>
            <a:ext cx="1920240" cy="292608"/>
          </a:xfrm>
          <a:prstGeom prst="rect">
            <a:avLst/>
          </a:prstGeom>
          <a:noFill/>
          <a:ln/>
        </p:spPr>
        <p:txBody>
          <a:bodyPr wrap="square" lIns="0" tIns="0" rIns="0" bIns="0" rtlCol="0" anchor="ctr"/>
          <a:lstStyle/>
          <a:p>
            <a:pPr marL="0" indent="0" algn="ctr">
              <a:buNone/>
            </a:pPr>
            <a:r>
              <a:rPr lang="en-US" sz="850" dirty="0">
                <a:solidFill>
                  <a:srgbClr val="D9E3EF"/>
                </a:solidFill>
                <a:latin typeface="Trebuchet MS" pitchFamily="34" charset="0"/>
                <a:ea typeface="Trebuchet MS" pitchFamily="34" charset="-122"/>
                <a:cs typeface="Trebuchet MS" pitchFamily="34" charset="-120"/>
              </a:rPr>
              <a:t>Penalty for Tax Evasion via Mis-valuation</a:t>
            </a:r>
            <a:endParaRPr lang="en-US" sz="850" dirty="0"/>
          </a:p>
        </p:txBody>
      </p:sp>
      <p:sp>
        <p:nvSpPr>
          <p:cNvPr id="18" name="Shape 16"/>
          <p:cNvSpPr/>
          <p:nvPr/>
        </p:nvSpPr>
        <p:spPr>
          <a:xfrm>
            <a:off x="256032" y="1536192"/>
            <a:ext cx="4187952" cy="146304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9" name="Shape 17"/>
          <p:cNvSpPr/>
          <p:nvPr/>
        </p:nvSpPr>
        <p:spPr>
          <a:xfrm>
            <a:off x="256032" y="1536192"/>
            <a:ext cx="4187952" cy="475488"/>
          </a:xfrm>
          <a:prstGeom prst="rect">
            <a:avLst/>
          </a:prstGeom>
          <a:solidFill>
            <a:srgbClr val="2B6CB0"/>
          </a:solidFill>
          <a:ln w="12700">
            <a:solidFill>
              <a:srgbClr val="2B6CB0"/>
            </a:solidFill>
            <a:prstDash val="solid"/>
          </a:ln>
        </p:spPr>
        <p:txBody>
          <a:bodyPr/>
          <a:lstStyle/>
          <a:p>
            <a:endParaRPr lang="en-IN"/>
          </a:p>
        </p:txBody>
      </p:sp>
      <p:pic>
        <p:nvPicPr>
          <p:cNvPr id="20" name="Image 0" descr="preencoded.png"/>
          <p:cNvPicPr>
            <a:picLocks noChangeAspect="1"/>
          </p:cNvPicPr>
          <p:nvPr/>
        </p:nvPicPr>
        <p:blipFill>
          <a:blip r:embed="rId3"/>
          <a:stretch>
            <a:fillRect/>
          </a:stretch>
        </p:blipFill>
        <p:spPr>
          <a:xfrm>
            <a:off x="347472" y="1618488"/>
            <a:ext cx="310896" cy="310896"/>
          </a:xfrm>
          <a:prstGeom prst="rect">
            <a:avLst/>
          </a:prstGeom>
        </p:spPr>
      </p:pic>
      <p:sp>
        <p:nvSpPr>
          <p:cNvPr id="21" name="Text 18"/>
          <p:cNvSpPr/>
          <p:nvPr/>
        </p:nvSpPr>
        <p:spPr>
          <a:xfrm>
            <a:off x="713232" y="1536192"/>
            <a:ext cx="3639312" cy="475488"/>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Increased Scrutiny</a:t>
            </a:r>
            <a:endParaRPr lang="en-US" sz="1300" dirty="0"/>
          </a:p>
        </p:txBody>
      </p:sp>
      <p:sp>
        <p:nvSpPr>
          <p:cNvPr id="22" name="Text 19"/>
          <p:cNvSpPr/>
          <p:nvPr/>
        </p:nvSpPr>
        <p:spPr>
          <a:xfrm>
            <a:off x="402336" y="2084832"/>
            <a:ext cx="3895344" cy="841248"/>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AI-driven CASS &amp; AIS cross-matching detect valuation mismatches and trigger automated notices. FMV compliance is non-negotiable under 2025 framework.</a:t>
            </a:r>
            <a:endParaRPr lang="en-US" sz="1050" dirty="0"/>
          </a:p>
        </p:txBody>
      </p:sp>
      <p:sp>
        <p:nvSpPr>
          <p:cNvPr id="23" name="Shape 20"/>
          <p:cNvSpPr/>
          <p:nvPr/>
        </p:nvSpPr>
        <p:spPr>
          <a:xfrm>
            <a:off x="4626864" y="1536192"/>
            <a:ext cx="4187952" cy="146304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4" name="Shape 21"/>
          <p:cNvSpPr/>
          <p:nvPr/>
        </p:nvSpPr>
        <p:spPr>
          <a:xfrm>
            <a:off x="4626864" y="1536192"/>
            <a:ext cx="4187952" cy="475488"/>
          </a:xfrm>
          <a:prstGeom prst="rect">
            <a:avLst/>
          </a:prstGeom>
          <a:solidFill>
            <a:srgbClr val="C9991A"/>
          </a:solidFill>
          <a:ln w="12700">
            <a:solidFill>
              <a:srgbClr val="C9991A"/>
            </a:solidFill>
            <a:prstDash val="solid"/>
          </a:ln>
        </p:spPr>
        <p:txBody>
          <a:bodyPr/>
          <a:lstStyle/>
          <a:p>
            <a:endParaRPr lang="en-IN"/>
          </a:p>
        </p:txBody>
      </p:sp>
      <p:pic>
        <p:nvPicPr>
          <p:cNvPr id="25" name="Image 1" descr="preencoded.png"/>
          <p:cNvPicPr>
            <a:picLocks noChangeAspect="1"/>
          </p:cNvPicPr>
          <p:nvPr/>
        </p:nvPicPr>
        <p:blipFill>
          <a:blip r:embed="rId4"/>
          <a:stretch>
            <a:fillRect/>
          </a:stretch>
        </p:blipFill>
        <p:spPr>
          <a:xfrm>
            <a:off x="4718304" y="1618488"/>
            <a:ext cx="310896" cy="310896"/>
          </a:xfrm>
          <a:prstGeom prst="rect">
            <a:avLst/>
          </a:prstGeom>
        </p:spPr>
      </p:pic>
      <p:sp>
        <p:nvSpPr>
          <p:cNvPr id="26" name="Text 22"/>
          <p:cNvSpPr/>
          <p:nvPr/>
        </p:nvSpPr>
        <p:spPr>
          <a:xfrm>
            <a:off x="5084064" y="1536192"/>
            <a:ext cx="3639312" cy="475488"/>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Angel Tax Provisions</a:t>
            </a:r>
            <a:endParaRPr lang="en-US" sz="1300" dirty="0"/>
          </a:p>
        </p:txBody>
      </p:sp>
      <p:sp>
        <p:nvSpPr>
          <p:cNvPr id="27" name="Text 23"/>
          <p:cNvSpPr/>
          <p:nvPr/>
        </p:nvSpPr>
        <p:spPr>
          <a:xfrm>
            <a:off x="4773168" y="2084832"/>
            <a:ext cx="3895344" cy="841248"/>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Clause 23(2)(c) [IT Act 2025]: This is the operative Angel Tax provision from Tax Year 2025-26. Premium over FMV is taxable as income in the company’s hands — with 200% penalty exposure for mis-valuation. Every closely-held company issuing shares at a premium must comply.</a:t>
            </a:r>
            <a:endParaRPr lang="en-US" sz="1050" dirty="0"/>
          </a:p>
        </p:txBody>
      </p:sp>
      <p:sp>
        <p:nvSpPr>
          <p:cNvPr id="28" name="Shape 24"/>
          <p:cNvSpPr/>
          <p:nvPr/>
        </p:nvSpPr>
        <p:spPr>
          <a:xfrm>
            <a:off x="256032" y="3145536"/>
            <a:ext cx="4187952" cy="146304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29" name="Shape 25"/>
          <p:cNvSpPr/>
          <p:nvPr/>
        </p:nvSpPr>
        <p:spPr>
          <a:xfrm>
            <a:off x="256032" y="3145536"/>
            <a:ext cx="4187952" cy="475488"/>
          </a:xfrm>
          <a:prstGeom prst="rect">
            <a:avLst/>
          </a:prstGeom>
          <a:solidFill>
            <a:srgbClr val="2C9B8B"/>
          </a:solidFill>
          <a:ln w="12700">
            <a:solidFill>
              <a:srgbClr val="2C9B8B"/>
            </a:solidFill>
            <a:prstDash val="solid"/>
          </a:ln>
        </p:spPr>
        <p:txBody>
          <a:bodyPr/>
          <a:lstStyle/>
          <a:p>
            <a:endParaRPr lang="en-IN"/>
          </a:p>
        </p:txBody>
      </p:sp>
      <p:pic>
        <p:nvPicPr>
          <p:cNvPr id="30" name="Image 2" descr="preencoded.png"/>
          <p:cNvPicPr>
            <a:picLocks noChangeAspect="1"/>
          </p:cNvPicPr>
          <p:nvPr/>
        </p:nvPicPr>
        <p:blipFill>
          <a:blip r:embed="rId5"/>
          <a:stretch>
            <a:fillRect/>
          </a:stretch>
        </p:blipFill>
        <p:spPr>
          <a:xfrm>
            <a:off x="347472" y="3227832"/>
            <a:ext cx="310896" cy="310896"/>
          </a:xfrm>
          <a:prstGeom prst="rect">
            <a:avLst/>
          </a:prstGeom>
        </p:spPr>
      </p:pic>
      <p:sp>
        <p:nvSpPr>
          <p:cNvPr id="31" name="Text 26"/>
          <p:cNvSpPr/>
          <p:nvPr/>
        </p:nvSpPr>
        <p:spPr>
          <a:xfrm>
            <a:off x="713232" y="3145536"/>
            <a:ext cx="3639312" cy="475488"/>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Startup Ecosystem Impact</a:t>
            </a:r>
            <a:endParaRPr lang="en-US" sz="1300" dirty="0"/>
          </a:p>
        </p:txBody>
      </p:sp>
      <p:sp>
        <p:nvSpPr>
          <p:cNvPr id="32" name="Text 27"/>
          <p:cNvSpPr/>
          <p:nvPr/>
        </p:nvSpPr>
        <p:spPr>
          <a:xfrm>
            <a:off x="402336" y="3694176"/>
            <a:ext cx="3895344" cy="841248"/>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DPIIT-recognised startups exempted. For all others, every funding round requires a defensible FMV backed by a qualified CA/MB report.</a:t>
            </a:r>
            <a:endParaRPr lang="en-US" sz="1050" dirty="0"/>
          </a:p>
        </p:txBody>
      </p:sp>
      <p:sp>
        <p:nvSpPr>
          <p:cNvPr id="33" name="Shape 28"/>
          <p:cNvSpPr/>
          <p:nvPr/>
        </p:nvSpPr>
        <p:spPr>
          <a:xfrm>
            <a:off x="4626864" y="3145536"/>
            <a:ext cx="4187952" cy="1463040"/>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34" name="Shape 29"/>
          <p:cNvSpPr/>
          <p:nvPr/>
        </p:nvSpPr>
        <p:spPr>
          <a:xfrm>
            <a:off x="4626864" y="3145536"/>
            <a:ext cx="4187952" cy="475488"/>
          </a:xfrm>
          <a:prstGeom prst="rect">
            <a:avLst/>
          </a:prstGeom>
          <a:solidFill>
            <a:srgbClr val="1B3A6B"/>
          </a:solidFill>
          <a:ln w="12700">
            <a:solidFill>
              <a:srgbClr val="1B3A6B"/>
            </a:solidFill>
            <a:prstDash val="solid"/>
          </a:ln>
        </p:spPr>
        <p:txBody>
          <a:bodyPr/>
          <a:lstStyle/>
          <a:p>
            <a:endParaRPr lang="en-IN"/>
          </a:p>
        </p:txBody>
      </p:sp>
      <p:pic>
        <p:nvPicPr>
          <p:cNvPr id="35" name="Image 3" descr="preencoded.png"/>
          <p:cNvPicPr>
            <a:picLocks noChangeAspect="1"/>
          </p:cNvPicPr>
          <p:nvPr/>
        </p:nvPicPr>
        <p:blipFill>
          <a:blip r:embed="rId6"/>
          <a:stretch>
            <a:fillRect/>
          </a:stretch>
        </p:blipFill>
        <p:spPr>
          <a:xfrm>
            <a:off x="4718304" y="3227832"/>
            <a:ext cx="310896" cy="310896"/>
          </a:xfrm>
          <a:prstGeom prst="rect">
            <a:avLst/>
          </a:prstGeom>
        </p:spPr>
      </p:pic>
      <p:sp>
        <p:nvSpPr>
          <p:cNvPr id="36" name="Text 30"/>
          <p:cNvSpPr/>
          <p:nvPr/>
        </p:nvSpPr>
        <p:spPr>
          <a:xfrm>
            <a:off x="5084064" y="3145536"/>
            <a:ext cx="3639312" cy="475488"/>
          </a:xfrm>
          <a:prstGeom prst="rect">
            <a:avLst/>
          </a:prstGeom>
          <a:noFill/>
          <a:ln/>
        </p:spPr>
        <p:txBody>
          <a:bodyPr wrap="square" lIns="0" tIns="0" rIns="0" bIns="0" rtlCol="0" anchor="ctr"/>
          <a:lstStyle/>
          <a:p>
            <a:pPr marL="0" indent="0">
              <a:buNone/>
            </a:pPr>
            <a:r>
              <a:rPr lang="en-US" sz="1300" b="1" dirty="0">
                <a:solidFill>
                  <a:srgbClr val="FFFFFF"/>
                </a:solidFill>
                <a:latin typeface="Trebuchet MS" pitchFamily="34" charset="0"/>
                <a:ea typeface="Trebuchet MS" pitchFamily="34" charset="-122"/>
                <a:cs typeface="Trebuchet MS" pitchFamily="34" charset="-120"/>
              </a:rPr>
              <a:t>Foreign Investment Influx</a:t>
            </a:r>
            <a:endParaRPr lang="en-US" sz="1300" dirty="0"/>
          </a:p>
        </p:txBody>
      </p:sp>
      <p:sp>
        <p:nvSpPr>
          <p:cNvPr id="37" name="Text 31"/>
          <p:cNvSpPr/>
          <p:nvPr/>
        </p:nvSpPr>
        <p:spPr>
          <a:xfrm>
            <a:off x="4773168" y="3694176"/>
            <a:ext cx="3895344" cy="841248"/>
          </a:xfrm>
          <a:prstGeom prst="rect">
            <a:avLst/>
          </a:prstGeom>
          <a:noFill/>
          <a:ln/>
        </p:spPr>
        <p:txBody>
          <a:bodyPr wrap="square" lIns="0" tIns="0" rIns="0" bIns="0" rtlCol="0" anchor="ctr"/>
          <a:lstStyle/>
          <a:p>
            <a:pPr marL="0" indent="0">
              <a:buNone/>
            </a:pPr>
            <a:r>
              <a:rPr lang="en-US" sz="1050" dirty="0">
                <a:solidFill>
                  <a:srgbClr val="1A2942"/>
                </a:solidFill>
                <a:latin typeface="Trebuchet MS" pitchFamily="34" charset="0"/>
                <a:ea typeface="Trebuchet MS" pitchFamily="34" charset="-122"/>
                <a:cs typeface="Trebuchet MS" pitchFamily="34" charset="-120"/>
              </a:rPr>
              <a:t>FEMA requires FMV for NR share issuance. IT Act &amp; FEMA must be simultaneously complied with — dual valuation burden now partly eased.</a:t>
            </a:r>
            <a:endParaRPr lang="en-US" sz="10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7F9FC"/>
        </a:solidFill>
        <a:effectLst/>
      </p:bgPr>
    </p:bg>
    <p:spTree>
      <p:nvGrpSpPr>
        <p:cNvPr id="1" name=""/>
        <p:cNvGrpSpPr/>
        <p:nvPr/>
      </p:nvGrpSpPr>
      <p:grpSpPr>
        <a:xfrm>
          <a:off x="0" y="0"/>
          <a:ext cx="0" cy="0"/>
          <a:chOff x="0" y="0"/>
          <a:chExt cx="0" cy="0"/>
        </a:xfrm>
      </p:grpSpPr>
      <p:sp>
        <p:nvSpPr>
          <p:cNvPr id="23" name="Shape 13">
            <a:extLst>
              <a:ext uri="{FF2B5EF4-FFF2-40B4-BE49-F238E27FC236}">
                <a16:creationId xmlns:a16="http://schemas.microsoft.com/office/drawing/2014/main" id="{36F18941-0BF5-4EA2-ABA7-851A02EE70E1}"/>
              </a:ext>
            </a:extLst>
          </p:cNvPr>
          <p:cNvSpPr/>
          <p:nvPr/>
        </p:nvSpPr>
        <p:spPr>
          <a:xfrm>
            <a:off x="237506" y="3243814"/>
            <a:ext cx="8650461" cy="1444752"/>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dirty="0"/>
          </a:p>
        </p:txBody>
      </p:sp>
      <p:sp>
        <p:nvSpPr>
          <p:cNvPr id="2" name="Shape 0"/>
          <p:cNvSpPr/>
          <p:nvPr/>
        </p:nvSpPr>
        <p:spPr>
          <a:xfrm>
            <a:off x="0" y="0"/>
            <a:ext cx="9144000" cy="640080"/>
          </a:xfrm>
          <a:prstGeom prst="rect">
            <a:avLst/>
          </a:prstGeom>
          <a:solidFill>
            <a:srgbClr val="1B3A6B"/>
          </a:solidFill>
          <a:ln w="12700">
            <a:solidFill>
              <a:srgbClr val="1B3A6B"/>
            </a:solidFill>
            <a:prstDash val="solid"/>
          </a:ln>
        </p:spPr>
        <p:txBody>
          <a:bodyPr/>
          <a:lstStyle/>
          <a:p>
            <a:endParaRPr lang="en-IN"/>
          </a:p>
        </p:txBody>
      </p:sp>
      <p:sp>
        <p:nvSpPr>
          <p:cNvPr id="3" name="Shape 1"/>
          <p:cNvSpPr/>
          <p:nvPr/>
        </p:nvSpPr>
        <p:spPr>
          <a:xfrm>
            <a:off x="0" y="640080"/>
            <a:ext cx="9144000" cy="45720"/>
          </a:xfrm>
          <a:prstGeom prst="rect">
            <a:avLst/>
          </a:prstGeom>
          <a:solidFill>
            <a:srgbClr val="2C9B8B"/>
          </a:solidFill>
          <a:ln w="12700">
            <a:solidFill>
              <a:srgbClr val="2C9B8B"/>
            </a:solidFill>
            <a:prstDash val="solid"/>
          </a:ln>
        </p:spPr>
        <p:txBody>
          <a:bodyPr/>
          <a:lstStyle/>
          <a:p>
            <a:endParaRPr lang="en-IN"/>
          </a:p>
        </p:txBody>
      </p:sp>
      <p:sp>
        <p:nvSpPr>
          <p:cNvPr id="4" name="Text 2"/>
          <p:cNvSpPr/>
          <p:nvPr/>
        </p:nvSpPr>
        <p:spPr>
          <a:xfrm>
            <a:off x="347472" y="0"/>
            <a:ext cx="6583680" cy="640080"/>
          </a:xfrm>
          <a:prstGeom prst="rect">
            <a:avLst/>
          </a:prstGeom>
          <a:noFill/>
          <a:ln/>
        </p:spPr>
        <p:txBody>
          <a:bodyPr wrap="square" lIns="0" tIns="0" rIns="0" bIns="0" rtlCol="0" anchor="ctr"/>
          <a:lstStyle/>
          <a:p>
            <a:pPr marL="0" indent="0">
              <a:buNone/>
            </a:pPr>
            <a:r>
              <a:rPr lang="en-US" sz="2100" b="1" dirty="0">
                <a:solidFill>
                  <a:srgbClr val="FFFFFF"/>
                </a:solidFill>
                <a:latin typeface="Trebuchet MS" pitchFamily="34" charset="0"/>
                <a:ea typeface="Trebuchet MS" pitchFamily="34" charset="-122"/>
                <a:cs typeface="Trebuchet MS" pitchFamily="34" charset="-120"/>
              </a:rPr>
              <a:t>Rule 11UA – Concept &amp; Applicability</a:t>
            </a:r>
            <a:endParaRPr lang="en-US" sz="2100" dirty="0"/>
          </a:p>
        </p:txBody>
      </p:sp>
      <p:sp>
        <p:nvSpPr>
          <p:cNvPr id="5" name="Text 3"/>
          <p:cNvSpPr/>
          <p:nvPr/>
        </p:nvSpPr>
        <p:spPr>
          <a:xfrm>
            <a:off x="6583680" y="0"/>
            <a:ext cx="2450592" cy="640080"/>
          </a:xfrm>
          <a:prstGeom prst="rect">
            <a:avLst/>
          </a:prstGeom>
          <a:noFill/>
          <a:ln/>
        </p:spPr>
        <p:txBody>
          <a:bodyPr wrap="square" lIns="0" tIns="0" rIns="0" bIns="0" rtlCol="0" anchor="ctr"/>
          <a:lstStyle/>
          <a:p>
            <a:pPr marL="0" indent="0" algn="r">
              <a:buNone/>
            </a:pPr>
            <a:endParaRPr lang="en-US" sz="900" dirty="0"/>
          </a:p>
        </p:txBody>
      </p:sp>
      <p:sp>
        <p:nvSpPr>
          <p:cNvPr id="6" name="Shape 4"/>
          <p:cNvSpPr/>
          <p:nvPr/>
        </p:nvSpPr>
        <p:spPr>
          <a:xfrm>
            <a:off x="0" y="4873752"/>
            <a:ext cx="9144000" cy="269748"/>
          </a:xfrm>
          <a:prstGeom prst="rect">
            <a:avLst/>
          </a:prstGeom>
          <a:solidFill>
            <a:srgbClr val="EBF1F9"/>
          </a:solidFill>
          <a:ln w="12700">
            <a:solidFill>
              <a:srgbClr val="D9E3EF"/>
            </a:solidFill>
            <a:prstDash val="solid"/>
          </a:ln>
        </p:spPr>
        <p:txBody>
          <a:bodyPr/>
          <a:lstStyle/>
          <a:p>
            <a:endParaRPr lang="en-IN"/>
          </a:p>
        </p:txBody>
      </p:sp>
      <p:sp>
        <p:nvSpPr>
          <p:cNvPr id="7" name="Text 5"/>
          <p:cNvSpPr/>
          <p:nvPr/>
        </p:nvSpPr>
        <p:spPr>
          <a:xfrm>
            <a:off x="256032" y="4873752"/>
            <a:ext cx="8046720" cy="269748"/>
          </a:xfrm>
          <a:prstGeom prst="rect">
            <a:avLst/>
          </a:prstGeom>
          <a:noFill/>
          <a:ln/>
        </p:spPr>
        <p:txBody>
          <a:bodyPr wrap="square" lIns="0" tIns="0" rIns="0" bIns="0" rtlCol="0" anchor="ctr"/>
          <a:lstStyle/>
          <a:p>
            <a:pPr marL="0" indent="0">
              <a:buNone/>
            </a:pPr>
            <a:r>
              <a:rPr lang="en-US" sz="800" dirty="0">
                <a:solidFill>
                  <a:srgbClr val="6B7A99"/>
                </a:solidFill>
                <a:latin typeface="Trebuchet MS" pitchFamily="34" charset="0"/>
                <a:ea typeface="Trebuchet MS" pitchFamily="34" charset="-122"/>
                <a:cs typeface="Trebuchet MS" pitchFamily="34" charset="-120"/>
              </a:rPr>
              <a:t>CA Anurag Singhal  |  ICAI Educational Seminar  |  Changes in Valuation – IT Act 2025 &amp; Rule 11UA</a:t>
            </a:r>
            <a:endParaRPr lang="en-US" sz="800" dirty="0"/>
          </a:p>
        </p:txBody>
      </p:sp>
      <p:sp>
        <p:nvSpPr>
          <p:cNvPr id="8" name="Text 6"/>
          <p:cNvSpPr/>
          <p:nvPr/>
        </p:nvSpPr>
        <p:spPr>
          <a:xfrm>
            <a:off x="8503920" y="4873752"/>
            <a:ext cx="502920" cy="269748"/>
          </a:xfrm>
          <a:prstGeom prst="rect">
            <a:avLst/>
          </a:prstGeom>
          <a:noFill/>
          <a:ln/>
        </p:spPr>
        <p:txBody>
          <a:bodyPr wrap="square" lIns="0" tIns="0" rIns="0" bIns="0" rtlCol="0" anchor="ctr"/>
          <a:lstStyle/>
          <a:p>
            <a:pPr marL="0" indent="0" algn="r">
              <a:buNone/>
            </a:pPr>
            <a:r>
              <a:rPr lang="en-US" sz="900" b="1" dirty="0">
                <a:solidFill>
                  <a:srgbClr val="1B3A6B"/>
                </a:solidFill>
                <a:latin typeface="Trebuchet MS" pitchFamily="34" charset="0"/>
                <a:ea typeface="Trebuchet MS" pitchFamily="34" charset="-122"/>
                <a:cs typeface="Trebuchet MS" pitchFamily="34" charset="-120"/>
              </a:rPr>
              <a:t>9</a:t>
            </a:r>
            <a:endParaRPr lang="en-US" sz="900" dirty="0"/>
          </a:p>
        </p:txBody>
      </p:sp>
      <p:sp>
        <p:nvSpPr>
          <p:cNvPr id="9" name="Shape 7"/>
          <p:cNvSpPr/>
          <p:nvPr/>
        </p:nvSpPr>
        <p:spPr>
          <a:xfrm>
            <a:off x="256032" y="786384"/>
            <a:ext cx="8631936" cy="640080"/>
          </a:xfrm>
          <a:prstGeom prst="rect">
            <a:avLst/>
          </a:prstGeom>
          <a:solidFill>
            <a:srgbClr val="1B3A6B"/>
          </a:solidFill>
          <a:ln w="12700">
            <a:solidFill>
              <a:srgbClr val="1B3A6B"/>
            </a:solidFill>
            <a:prstDash val="solid"/>
          </a:ln>
        </p:spPr>
        <p:txBody>
          <a:bodyPr/>
          <a:lstStyle/>
          <a:p>
            <a:endParaRPr lang="en-IN"/>
          </a:p>
        </p:txBody>
      </p:sp>
      <p:sp>
        <p:nvSpPr>
          <p:cNvPr id="10" name="Text 8"/>
          <p:cNvSpPr/>
          <p:nvPr/>
        </p:nvSpPr>
        <p:spPr>
          <a:xfrm>
            <a:off x="420624" y="786384"/>
            <a:ext cx="8284464" cy="640080"/>
          </a:xfrm>
          <a:prstGeom prst="rect">
            <a:avLst/>
          </a:prstGeom>
          <a:noFill/>
          <a:ln/>
        </p:spPr>
        <p:txBody>
          <a:bodyPr wrap="square" lIns="0" tIns="0" rIns="0" bIns="0" rtlCol="0" anchor="ctr"/>
          <a:lstStyle/>
          <a:p>
            <a:pPr marL="0" indent="0">
              <a:buNone/>
            </a:pPr>
            <a:r>
              <a:rPr lang="en-US" sz="1100" i="1" dirty="0">
                <a:solidFill>
                  <a:srgbClr val="FFFFFF"/>
                </a:solidFill>
                <a:latin typeface="Trebuchet MS" pitchFamily="34" charset="0"/>
                <a:ea typeface="Trebuchet MS" pitchFamily="34" charset="-122"/>
                <a:cs typeface="Trebuchet MS" pitchFamily="34" charset="-120"/>
              </a:rPr>
              <a:t>Rule 11UA prescribes the methodology for determining Fair Market Value (FMV) of unquoted equity shares for purposes of Sec 56(2)(viib) [now Clause 23(2)(c)] and Sec 56(2)(x).</a:t>
            </a:r>
            <a:endParaRPr lang="en-US" sz="1100" dirty="0"/>
          </a:p>
        </p:txBody>
      </p:sp>
      <p:sp>
        <p:nvSpPr>
          <p:cNvPr id="11" name="Shape 9"/>
          <p:cNvSpPr/>
          <p:nvPr/>
        </p:nvSpPr>
        <p:spPr>
          <a:xfrm>
            <a:off x="256032" y="1517904"/>
            <a:ext cx="4151376" cy="1612816"/>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2" name="Shape 10"/>
          <p:cNvSpPr/>
          <p:nvPr/>
        </p:nvSpPr>
        <p:spPr>
          <a:xfrm>
            <a:off x="256032" y="1517904"/>
            <a:ext cx="45719" cy="1613876"/>
          </a:xfrm>
          <a:prstGeom prst="rect">
            <a:avLst/>
          </a:prstGeom>
          <a:solidFill>
            <a:srgbClr val="2B6CB0"/>
          </a:solidFill>
          <a:ln w="12700">
            <a:solidFill>
              <a:srgbClr val="2B6CB0"/>
            </a:solidFill>
            <a:prstDash val="solid"/>
          </a:ln>
        </p:spPr>
        <p:txBody>
          <a:bodyPr/>
          <a:lstStyle/>
          <a:p>
            <a:endParaRPr lang="en-IN"/>
          </a:p>
        </p:txBody>
      </p:sp>
      <p:sp>
        <p:nvSpPr>
          <p:cNvPr id="13" name="Text 11"/>
          <p:cNvSpPr/>
          <p:nvPr/>
        </p:nvSpPr>
        <p:spPr>
          <a:xfrm>
            <a:off x="384048" y="1572768"/>
            <a:ext cx="3950208" cy="256032"/>
          </a:xfrm>
          <a:prstGeom prst="rect">
            <a:avLst/>
          </a:prstGeom>
          <a:noFill/>
          <a:ln/>
        </p:spPr>
        <p:txBody>
          <a:bodyPr wrap="square" lIns="0" tIns="0" rIns="0" bIns="0" rtlCol="0" anchor="ctr"/>
          <a:lstStyle/>
          <a:p>
            <a:pPr marL="0" indent="0">
              <a:buNone/>
            </a:pPr>
            <a:r>
              <a:rPr lang="en-US" sz="1150" b="1" dirty="0">
                <a:solidFill>
                  <a:srgbClr val="2B6CB0"/>
                </a:solidFill>
                <a:latin typeface="Trebuchet MS" pitchFamily="34" charset="0"/>
                <a:ea typeface="Trebuchet MS" pitchFamily="34" charset="-122"/>
                <a:cs typeface="Trebuchet MS" pitchFamily="34" charset="-120"/>
              </a:rPr>
              <a:t>Applicability</a:t>
            </a:r>
            <a:endParaRPr lang="en-US" sz="1150" dirty="0"/>
          </a:p>
        </p:txBody>
      </p:sp>
      <p:sp>
        <p:nvSpPr>
          <p:cNvPr id="14" name="Text 12"/>
          <p:cNvSpPr/>
          <p:nvPr/>
        </p:nvSpPr>
        <p:spPr>
          <a:xfrm>
            <a:off x="384048" y="1865376"/>
            <a:ext cx="3950208" cy="2761488"/>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Issuance of shares by closely-held company at premium</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Transfer of unlisted shares as gifts / for inadequate consideration</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Angel Tax: FMV computed to determine taxability of premium</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Applies to both Issuer (company) and Recipient (investor)</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Triggered under Clause 23(2)(x) for receipt of shares/property</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Not applicable to DPIIT-recognised startups (exemption notification)</a:t>
            </a:r>
            <a:endParaRPr lang="en-US" sz="1000" dirty="0"/>
          </a:p>
        </p:txBody>
      </p:sp>
      <p:sp>
        <p:nvSpPr>
          <p:cNvPr id="15" name="Shape 13"/>
          <p:cNvSpPr/>
          <p:nvPr/>
        </p:nvSpPr>
        <p:spPr>
          <a:xfrm>
            <a:off x="4736592" y="1517904"/>
            <a:ext cx="4151376" cy="1444752"/>
          </a:xfrm>
          <a:prstGeom prst="rect">
            <a:avLst/>
          </a:prstGeom>
          <a:solidFill>
            <a:srgbClr val="FFFFFF"/>
          </a:solidFill>
          <a:ln w="12700">
            <a:solidFill>
              <a:srgbClr val="D9E3EF"/>
            </a:solidFill>
            <a:prstDash val="solid"/>
          </a:ln>
          <a:effectLst>
            <a:outerShdw blurRad="101600" dist="38100" dir="8100000" algn="bl" rotWithShape="0">
              <a:srgbClr val="000000">
                <a:alpha val="10000"/>
              </a:srgbClr>
            </a:outerShdw>
          </a:effectLst>
        </p:spPr>
        <p:txBody>
          <a:bodyPr/>
          <a:lstStyle/>
          <a:p>
            <a:endParaRPr lang="en-IN"/>
          </a:p>
        </p:txBody>
      </p:sp>
      <p:sp>
        <p:nvSpPr>
          <p:cNvPr id="16" name="Shape 14"/>
          <p:cNvSpPr/>
          <p:nvPr/>
        </p:nvSpPr>
        <p:spPr>
          <a:xfrm>
            <a:off x="4750308" y="1533568"/>
            <a:ext cx="50292" cy="1444752"/>
          </a:xfrm>
          <a:prstGeom prst="rect">
            <a:avLst/>
          </a:prstGeom>
          <a:solidFill>
            <a:srgbClr val="2C9B8B"/>
          </a:solidFill>
          <a:ln w="12700">
            <a:solidFill>
              <a:srgbClr val="2C9B8B"/>
            </a:solidFill>
            <a:prstDash val="solid"/>
          </a:ln>
        </p:spPr>
        <p:txBody>
          <a:bodyPr/>
          <a:lstStyle/>
          <a:p>
            <a:endParaRPr lang="en-IN"/>
          </a:p>
        </p:txBody>
      </p:sp>
      <p:sp>
        <p:nvSpPr>
          <p:cNvPr id="17" name="Text 15"/>
          <p:cNvSpPr/>
          <p:nvPr/>
        </p:nvSpPr>
        <p:spPr>
          <a:xfrm>
            <a:off x="4864608" y="1572768"/>
            <a:ext cx="3950208" cy="256032"/>
          </a:xfrm>
          <a:prstGeom prst="rect">
            <a:avLst/>
          </a:prstGeom>
          <a:noFill/>
          <a:ln/>
        </p:spPr>
        <p:txBody>
          <a:bodyPr wrap="square" lIns="0" tIns="0" rIns="0" bIns="0" rtlCol="0" anchor="ctr"/>
          <a:lstStyle/>
          <a:p>
            <a:pPr marL="0" indent="0">
              <a:buNone/>
            </a:pPr>
            <a:r>
              <a:rPr lang="en-US" sz="1150" b="1" dirty="0">
                <a:solidFill>
                  <a:srgbClr val="2C9B8B"/>
                </a:solidFill>
                <a:latin typeface="Trebuchet MS" pitchFamily="34" charset="0"/>
                <a:ea typeface="Trebuchet MS" pitchFamily="34" charset="-122"/>
                <a:cs typeface="Trebuchet MS" pitchFamily="34" charset="-120"/>
              </a:rPr>
              <a:t>Purpose of Rule 11UA</a:t>
            </a:r>
            <a:endParaRPr lang="en-US" sz="1150" dirty="0"/>
          </a:p>
        </p:txBody>
      </p:sp>
      <p:sp>
        <p:nvSpPr>
          <p:cNvPr id="18" name="Text 16"/>
          <p:cNvSpPr/>
          <p:nvPr/>
        </p:nvSpPr>
        <p:spPr>
          <a:xfrm>
            <a:off x="4864608" y="1865376"/>
            <a:ext cx="3950208" cy="1024128"/>
          </a:xfrm>
          <a:prstGeom prst="rect">
            <a:avLst/>
          </a:prstGeom>
          <a:noFill/>
          <a:ln/>
        </p:spPr>
        <p:txBody>
          <a:bodyPr wrap="square" lIns="0" tIns="0" rIns="0" bIns="0" rtlCol="0" anchor="t"/>
          <a:lstStyle/>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Provides a standardised, objective framework to value unlisted equity shares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Prevents tax avoidance via under/over-valuation of shares</a:t>
            </a:r>
            <a:endParaRPr lang="en-US" sz="1000" dirty="0"/>
          </a:p>
          <a:p>
            <a:pPr marL="342900" indent="-342900">
              <a:buSzPct val="100000"/>
              <a:buChar char="•"/>
            </a:pPr>
            <a:r>
              <a:rPr lang="en-US" sz="1000" dirty="0">
                <a:solidFill>
                  <a:srgbClr val="1A2942"/>
                </a:solidFill>
                <a:latin typeface="Trebuchet MS" pitchFamily="34" charset="0"/>
                <a:ea typeface="Trebuchet MS" pitchFamily="34" charset="-122"/>
                <a:cs typeface="Trebuchet MS" pitchFamily="34" charset="-120"/>
              </a:rPr>
              <a:t>Bridges gap between deal price and arm's length FMV</a:t>
            </a:r>
            <a:endParaRPr lang="en-US" sz="1000" dirty="0"/>
          </a:p>
        </p:txBody>
      </p:sp>
      <p:sp>
        <p:nvSpPr>
          <p:cNvPr id="24" name="Text 15">
            <a:extLst>
              <a:ext uri="{FF2B5EF4-FFF2-40B4-BE49-F238E27FC236}">
                <a16:creationId xmlns:a16="http://schemas.microsoft.com/office/drawing/2014/main" id="{B05EF8D1-4A66-FCEC-A765-E76066F2DD99}"/>
              </a:ext>
            </a:extLst>
          </p:cNvPr>
          <p:cNvSpPr/>
          <p:nvPr/>
        </p:nvSpPr>
        <p:spPr>
          <a:xfrm>
            <a:off x="360402" y="3313865"/>
            <a:ext cx="3950208" cy="256032"/>
          </a:xfrm>
          <a:prstGeom prst="rect">
            <a:avLst/>
          </a:prstGeom>
          <a:noFill/>
          <a:ln/>
        </p:spPr>
        <p:txBody>
          <a:bodyPr wrap="square" lIns="0" tIns="0" rIns="0" bIns="0" rtlCol="0" anchor="ctr"/>
          <a:lstStyle/>
          <a:p>
            <a:pPr marL="0" indent="0">
              <a:buNone/>
            </a:pPr>
            <a:r>
              <a:rPr lang="en-US" sz="1150" b="1" dirty="0">
                <a:solidFill>
                  <a:schemeClr val="accent2"/>
                </a:solidFill>
                <a:latin typeface="Trebuchet MS" pitchFamily="34" charset="0"/>
              </a:rPr>
              <a:t>Accountant Eligibility</a:t>
            </a:r>
            <a:endParaRPr lang="en-US" sz="1150" dirty="0">
              <a:solidFill>
                <a:schemeClr val="accent2"/>
              </a:solidFill>
            </a:endParaRPr>
          </a:p>
        </p:txBody>
      </p:sp>
      <p:sp>
        <p:nvSpPr>
          <p:cNvPr id="25" name="Text 16">
            <a:extLst>
              <a:ext uri="{FF2B5EF4-FFF2-40B4-BE49-F238E27FC236}">
                <a16:creationId xmlns:a16="http://schemas.microsoft.com/office/drawing/2014/main" id="{59218D28-ABF9-FF89-1688-18C3EF0807F3}"/>
              </a:ext>
            </a:extLst>
          </p:cNvPr>
          <p:cNvSpPr/>
          <p:nvPr/>
        </p:nvSpPr>
        <p:spPr>
          <a:xfrm>
            <a:off x="360402" y="3606473"/>
            <a:ext cx="7841766" cy="1024128"/>
          </a:xfrm>
          <a:prstGeom prst="rect">
            <a:avLst/>
          </a:prstGeom>
          <a:noFill/>
          <a:ln/>
        </p:spPr>
        <p:txBody>
          <a:bodyPr wrap="square" lIns="0" tIns="0" rIns="0" bIns="0" rtlCol="0" anchor="t"/>
          <a:lstStyle/>
          <a:p>
            <a:pPr marL="342900" indent="-342900">
              <a:buSzPct val="100000"/>
              <a:buChar char="•"/>
            </a:pPr>
            <a:r>
              <a:rPr lang="en-US" sz="1000" b="1" dirty="0">
                <a:solidFill>
                  <a:srgbClr val="1A2942"/>
                </a:solidFill>
                <a:latin typeface="Trebuchet MS" pitchFamily="34" charset="0"/>
              </a:rPr>
              <a:t>Individual / Sole Proprietor :</a:t>
            </a:r>
            <a:r>
              <a:rPr lang="en-US" sz="1000" dirty="0">
                <a:solidFill>
                  <a:srgbClr val="1A2942"/>
                </a:solidFill>
                <a:latin typeface="Trebuchet MS" pitchFamily="34" charset="0"/>
              </a:rPr>
              <a:t> &gt;= 10 years professional Experience AND annual receipts from profession &gt; Rs. 50 Lakhs</a:t>
            </a:r>
          </a:p>
          <a:p>
            <a:pPr>
              <a:buSzPct val="100000"/>
            </a:pPr>
            <a:endParaRPr lang="en-US" sz="1000" dirty="0">
              <a:solidFill>
                <a:srgbClr val="1A2942"/>
              </a:solidFill>
              <a:latin typeface="Trebuchet MS" pitchFamily="34" charset="0"/>
            </a:endParaRPr>
          </a:p>
          <a:p>
            <a:pPr marL="342900" indent="-342900">
              <a:buSzPct val="100000"/>
              <a:buChar char="•"/>
            </a:pPr>
            <a:r>
              <a:rPr lang="en-US" sz="1000" b="1" dirty="0">
                <a:solidFill>
                  <a:srgbClr val="1A2942"/>
                </a:solidFill>
                <a:latin typeface="Trebuchet MS" pitchFamily="34" charset="0"/>
              </a:rPr>
              <a:t>Firm/Entity :</a:t>
            </a:r>
            <a:r>
              <a:rPr lang="en-US" sz="1000" dirty="0">
                <a:solidFill>
                  <a:srgbClr val="1A2942"/>
                </a:solidFill>
                <a:latin typeface="Trebuchet MS" pitchFamily="34" charset="0"/>
              </a:rPr>
              <a:t> Annual Receipts of entity &gt; Rs. 3 Crore </a:t>
            </a:r>
            <a:endParaRPr lang="en-US" sz="1000" dirty="0"/>
          </a:p>
          <a:p>
            <a:pPr marL="342900" indent="-342900">
              <a:buSzPct val="100000"/>
              <a:buChar char="•"/>
            </a:pPr>
            <a:endParaRPr lang="en-US" sz="1000" dirty="0">
              <a:solidFill>
                <a:srgbClr val="1A2942"/>
              </a:solidFill>
              <a:latin typeface="Trebuchet MS" pitchFamily="34" charset="0"/>
              <a:ea typeface="Trebuchet MS" pitchFamily="34" charset="-122"/>
              <a:cs typeface="Trebuchet MS" pitchFamily="34" charset="-120"/>
            </a:endParaRPr>
          </a:p>
          <a:p>
            <a:pPr marL="342900" indent="-342900">
              <a:buSzPct val="100000"/>
              <a:buChar char="•"/>
            </a:pPr>
            <a:r>
              <a:rPr lang="en-US" sz="1000" b="1" dirty="0">
                <a:solidFill>
                  <a:srgbClr val="1A2942"/>
                </a:solidFill>
                <a:latin typeface="Trebuchet MS" pitchFamily="34" charset="0"/>
                <a:ea typeface="Trebuchet MS" pitchFamily="34" charset="-122"/>
                <a:cs typeface="Trebuchet MS" pitchFamily="34" charset="-120"/>
              </a:rPr>
              <a:t>Foreign Valuer :</a:t>
            </a:r>
            <a:r>
              <a:rPr lang="en-US" sz="1000" dirty="0">
                <a:solidFill>
                  <a:srgbClr val="1A2942"/>
                </a:solidFill>
                <a:latin typeface="Trebuchet MS" pitchFamily="34" charset="0"/>
                <a:ea typeface="Trebuchet MS" pitchFamily="34" charset="-122"/>
                <a:cs typeface="Trebuchet MS" pitchFamily="34" charset="-120"/>
              </a:rPr>
              <a:t> Same as above AND Presence in 2+ countries</a:t>
            </a:r>
          </a:p>
        </p:txBody>
      </p:sp>
      <p:sp>
        <p:nvSpPr>
          <p:cNvPr id="26" name="Shape 14">
            <a:extLst>
              <a:ext uri="{FF2B5EF4-FFF2-40B4-BE49-F238E27FC236}">
                <a16:creationId xmlns:a16="http://schemas.microsoft.com/office/drawing/2014/main" id="{B9B779F8-0E6B-BAB0-ADC2-89153C962745}"/>
              </a:ext>
            </a:extLst>
          </p:cNvPr>
          <p:cNvSpPr/>
          <p:nvPr/>
        </p:nvSpPr>
        <p:spPr>
          <a:xfrm>
            <a:off x="254683" y="3257941"/>
            <a:ext cx="50292" cy="1444752"/>
          </a:xfrm>
          <a:prstGeom prst="rect">
            <a:avLst/>
          </a:prstGeom>
          <a:solidFill>
            <a:schemeClr val="accent2"/>
          </a:solidFill>
          <a:ln w="12700">
            <a:solidFill>
              <a:schemeClr val="accent2"/>
            </a:solidFill>
            <a:prstDash val="solid"/>
          </a:ln>
        </p:spPr>
        <p:txBody>
          <a:bodyPr/>
          <a:lstStyle/>
          <a:p>
            <a:endParaRPr lang="en-IN"/>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214</TotalTime>
  <Words>9007</Words>
  <Application>Microsoft Office PowerPoint</Application>
  <PresentationFormat>On-screen Show (16:9)</PresentationFormat>
  <Paragraphs>1002</Paragraphs>
  <Slides>40</Slides>
  <Notes>32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Arial</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Changes in Valuation – Income Tax Act 2025 &amp; Rule 11UA</dc:title>
  <dc:subject>PptxGenJS Presentation</dc:subject>
  <dc:creator>CA Anurag Singhal</dc:creator>
  <cp:lastModifiedBy>Anurag Singal</cp:lastModifiedBy>
  <cp:revision>5</cp:revision>
  <dcterms:created xsi:type="dcterms:W3CDTF">2026-04-02T13:34:38Z</dcterms:created>
  <dcterms:modified xsi:type="dcterms:W3CDTF">2026-04-04T10:00:38Z</dcterms:modified>
</cp:coreProperties>
</file>