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368" r:id="rId2"/>
    <p:sldId id="375" r:id="rId3"/>
    <p:sldId id="418" r:id="rId4"/>
    <p:sldId id="391" r:id="rId5"/>
    <p:sldId id="440" r:id="rId6"/>
    <p:sldId id="441" r:id="rId7"/>
    <p:sldId id="444" r:id="rId8"/>
    <p:sldId id="455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45" r:id="rId18"/>
    <p:sldId id="420" r:id="rId19"/>
    <p:sldId id="421" r:id="rId20"/>
    <p:sldId id="422" r:id="rId21"/>
    <p:sldId id="401" r:id="rId22"/>
    <p:sldId id="405" r:id="rId23"/>
    <p:sldId id="406" r:id="rId24"/>
    <p:sldId id="407" r:id="rId25"/>
    <p:sldId id="456" r:id="rId26"/>
    <p:sldId id="408" r:id="rId27"/>
    <p:sldId id="454" r:id="rId28"/>
    <p:sldId id="3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FD403-F1EA-4D59-921B-83ACD4E4D6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989EB2-D2BB-49C0-A640-F16E1344F77D}">
      <dgm:prSet phldrT="[Text]"/>
      <dgm:spPr>
        <a:solidFill>
          <a:srgbClr val="FFC000"/>
        </a:solidFill>
      </dgm:spPr>
      <dgm:t>
        <a:bodyPr/>
        <a:lstStyle/>
        <a:p>
          <a:r>
            <a:rPr lang="en-IN" dirty="0"/>
            <a:t>Discounting Rate</a:t>
          </a:r>
        </a:p>
      </dgm:t>
    </dgm:pt>
    <dgm:pt modelId="{11AFD4A7-2564-4CF1-82EC-86D7FFA187EF}" type="parTrans" cxnId="{E35C6221-EEC5-4BF9-9DD7-85AD6D954D63}">
      <dgm:prSet/>
      <dgm:spPr/>
      <dgm:t>
        <a:bodyPr/>
        <a:lstStyle/>
        <a:p>
          <a:endParaRPr lang="en-IN"/>
        </a:p>
      </dgm:t>
    </dgm:pt>
    <dgm:pt modelId="{40EAF944-486F-4C59-830C-C4DFC66AEB84}" type="sibTrans" cxnId="{E35C6221-EEC5-4BF9-9DD7-85AD6D954D63}">
      <dgm:prSet/>
      <dgm:spPr/>
      <dgm:t>
        <a:bodyPr/>
        <a:lstStyle/>
        <a:p>
          <a:endParaRPr lang="en-IN"/>
        </a:p>
      </dgm:t>
    </dgm:pt>
    <dgm:pt modelId="{176C667B-9C62-4EC1-91D8-AEEEE0A6B88E}">
      <dgm:prSet phldrT="[Text]"/>
      <dgm:spPr>
        <a:solidFill>
          <a:srgbClr val="FF9966"/>
        </a:solidFill>
      </dgm:spPr>
      <dgm:t>
        <a:bodyPr/>
        <a:lstStyle/>
        <a:p>
          <a:r>
            <a:rPr lang="en-IN" dirty="0"/>
            <a:t>FCFF- WACC</a:t>
          </a:r>
        </a:p>
      </dgm:t>
    </dgm:pt>
    <dgm:pt modelId="{C6340033-B98D-4635-BB66-B263D4ED79D6}" type="parTrans" cxnId="{C3C35BF4-7945-42D4-8F79-8763589E1F72}">
      <dgm:prSet/>
      <dgm:spPr/>
      <dgm:t>
        <a:bodyPr/>
        <a:lstStyle/>
        <a:p>
          <a:endParaRPr lang="en-IN"/>
        </a:p>
      </dgm:t>
    </dgm:pt>
    <dgm:pt modelId="{68F128F3-92DA-4A91-9432-E87815581B0C}" type="sibTrans" cxnId="{C3C35BF4-7945-42D4-8F79-8763589E1F72}">
      <dgm:prSet/>
      <dgm:spPr/>
      <dgm:t>
        <a:bodyPr/>
        <a:lstStyle/>
        <a:p>
          <a:endParaRPr lang="en-IN"/>
        </a:p>
      </dgm:t>
    </dgm:pt>
    <dgm:pt modelId="{B6BD44D6-E837-45C1-89EF-7F17FC4616D6}">
      <dgm:prSet phldrT="[Text]"/>
      <dgm:spPr>
        <a:solidFill>
          <a:srgbClr val="DEEE12"/>
        </a:solidFill>
      </dgm:spPr>
      <dgm:t>
        <a:bodyPr/>
        <a:lstStyle/>
        <a:p>
          <a:r>
            <a:rPr lang="en-IN" dirty="0"/>
            <a:t>FCFE - Ke</a:t>
          </a:r>
        </a:p>
      </dgm:t>
    </dgm:pt>
    <dgm:pt modelId="{5F4356B4-B0EE-4754-A0BC-F304458956C3}" type="parTrans" cxnId="{9740C867-E347-4600-818B-454200A941C4}">
      <dgm:prSet/>
      <dgm:spPr/>
      <dgm:t>
        <a:bodyPr/>
        <a:lstStyle/>
        <a:p>
          <a:endParaRPr lang="en-IN"/>
        </a:p>
      </dgm:t>
    </dgm:pt>
    <dgm:pt modelId="{3AA2F0BD-DB70-446E-AF4A-D15A6BE9D666}" type="sibTrans" cxnId="{9740C867-E347-4600-818B-454200A941C4}">
      <dgm:prSet/>
      <dgm:spPr/>
      <dgm:t>
        <a:bodyPr/>
        <a:lstStyle/>
        <a:p>
          <a:endParaRPr lang="en-IN"/>
        </a:p>
      </dgm:t>
    </dgm:pt>
    <dgm:pt modelId="{719DFE46-4971-4011-B491-4BE908F8E9B0}" type="pres">
      <dgm:prSet presAssocID="{452FD403-F1EA-4D59-921B-83ACD4E4D6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66D051-EC5C-4652-B7C1-A551E8A81131}" type="pres">
      <dgm:prSet presAssocID="{E0989EB2-D2BB-49C0-A640-F16E1344F77D}" presName="hierRoot1" presStyleCnt="0">
        <dgm:presLayoutVars>
          <dgm:hierBranch val="init"/>
        </dgm:presLayoutVars>
      </dgm:prSet>
      <dgm:spPr/>
    </dgm:pt>
    <dgm:pt modelId="{2AC55525-8FFE-4E94-90C8-0F257EB4E6D7}" type="pres">
      <dgm:prSet presAssocID="{E0989EB2-D2BB-49C0-A640-F16E1344F77D}" presName="rootComposite1" presStyleCnt="0"/>
      <dgm:spPr/>
    </dgm:pt>
    <dgm:pt modelId="{62EB8E77-6235-4395-B24F-2E1390D0105F}" type="pres">
      <dgm:prSet presAssocID="{E0989EB2-D2BB-49C0-A640-F16E1344F77D}" presName="rootText1" presStyleLbl="node0" presStyleIdx="0" presStyleCnt="1">
        <dgm:presLayoutVars>
          <dgm:chPref val="3"/>
        </dgm:presLayoutVars>
      </dgm:prSet>
      <dgm:spPr/>
    </dgm:pt>
    <dgm:pt modelId="{2CA005DF-6F26-48B1-9A30-3A5609BC2518}" type="pres">
      <dgm:prSet presAssocID="{E0989EB2-D2BB-49C0-A640-F16E1344F77D}" presName="rootConnector1" presStyleLbl="node1" presStyleIdx="0" presStyleCnt="0"/>
      <dgm:spPr/>
    </dgm:pt>
    <dgm:pt modelId="{1B537FCB-C9CB-4079-831C-7AA0E114E588}" type="pres">
      <dgm:prSet presAssocID="{E0989EB2-D2BB-49C0-A640-F16E1344F77D}" presName="hierChild2" presStyleCnt="0"/>
      <dgm:spPr/>
    </dgm:pt>
    <dgm:pt modelId="{BEBEEC11-CE4D-4172-B923-AB7A784FFC1C}" type="pres">
      <dgm:prSet presAssocID="{C6340033-B98D-4635-BB66-B263D4ED79D6}" presName="Name37" presStyleLbl="parChTrans1D2" presStyleIdx="0" presStyleCnt="2"/>
      <dgm:spPr/>
    </dgm:pt>
    <dgm:pt modelId="{5C9A7922-7D94-4330-8A6A-B21A5A711FE5}" type="pres">
      <dgm:prSet presAssocID="{176C667B-9C62-4EC1-91D8-AEEEE0A6B88E}" presName="hierRoot2" presStyleCnt="0">
        <dgm:presLayoutVars>
          <dgm:hierBranch val="init"/>
        </dgm:presLayoutVars>
      </dgm:prSet>
      <dgm:spPr/>
    </dgm:pt>
    <dgm:pt modelId="{14D2A7FD-4E58-40FE-8FAD-79C2816B8318}" type="pres">
      <dgm:prSet presAssocID="{176C667B-9C62-4EC1-91D8-AEEEE0A6B88E}" presName="rootComposite" presStyleCnt="0"/>
      <dgm:spPr/>
    </dgm:pt>
    <dgm:pt modelId="{F9E61EB7-3516-43AA-853D-D2FD4B51ECEA}" type="pres">
      <dgm:prSet presAssocID="{176C667B-9C62-4EC1-91D8-AEEEE0A6B88E}" presName="rootText" presStyleLbl="node2" presStyleIdx="0" presStyleCnt="2">
        <dgm:presLayoutVars>
          <dgm:chPref val="3"/>
        </dgm:presLayoutVars>
      </dgm:prSet>
      <dgm:spPr/>
    </dgm:pt>
    <dgm:pt modelId="{030C7BA2-36D7-469D-89D5-E200DF0696AD}" type="pres">
      <dgm:prSet presAssocID="{176C667B-9C62-4EC1-91D8-AEEEE0A6B88E}" presName="rootConnector" presStyleLbl="node2" presStyleIdx="0" presStyleCnt="2"/>
      <dgm:spPr/>
    </dgm:pt>
    <dgm:pt modelId="{666061BA-E41C-46B9-ABEF-E69413793F74}" type="pres">
      <dgm:prSet presAssocID="{176C667B-9C62-4EC1-91D8-AEEEE0A6B88E}" presName="hierChild4" presStyleCnt="0"/>
      <dgm:spPr/>
    </dgm:pt>
    <dgm:pt modelId="{B7A760A8-5349-4593-A815-D8432155C192}" type="pres">
      <dgm:prSet presAssocID="{176C667B-9C62-4EC1-91D8-AEEEE0A6B88E}" presName="hierChild5" presStyleCnt="0"/>
      <dgm:spPr/>
    </dgm:pt>
    <dgm:pt modelId="{4EABDF0C-B1DF-4124-A43A-B77C4379EEBE}" type="pres">
      <dgm:prSet presAssocID="{5F4356B4-B0EE-4754-A0BC-F304458956C3}" presName="Name37" presStyleLbl="parChTrans1D2" presStyleIdx="1" presStyleCnt="2"/>
      <dgm:spPr/>
    </dgm:pt>
    <dgm:pt modelId="{87D99D8E-E49C-4D38-8802-9221A6F019CB}" type="pres">
      <dgm:prSet presAssocID="{B6BD44D6-E837-45C1-89EF-7F17FC4616D6}" presName="hierRoot2" presStyleCnt="0">
        <dgm:presLayoutVars>
          <dgm:hierBranch val="init"/>
        </dgm:presLayoutVars>
      </dgm:prSet>
      <dgm:spPr/>
    </dgm:pt>
    <dgm:pt modelId="{7E0D5F31-C4A9-4680-B642-FF78D5EB3D3D}" type="pres">
      <dgm:prSet presAssocID="{B6BD44D6-E837-45C1-89EF-7F17FC4616D6}" presName="rootComposite" presStyleCnt="0"/>
      <dgm:spPr/>
    </dgm:pt>
    <dgm:pt modelId="{FC3A0CB5-5412-42A7-8D60-8F4F30327025}" type="pres">
      <dgm:prSet presAssocID="{B6BD44D6-E837-45C1-89EF-7F17FC4616D6}" presName="rootText" presStyleLbl="node2" presStyleIdx="1" presStyleCnt="2">
        <dgm:presLayoutVars>
          <dgm:chPref val="3"/>
        </dgm:presLayoutVars>
      </dgm:prSet>
      <dgm:spPr/>
    </dgm:pt>
    <dgm:pt modelId="{59E4C75B-A4D3-44CF-AE9E-93DB5BC16BFC}" type="pres">
      <dgm:prSet presAssocID="{B6BD44D6-E837-45C1-89EF-7F17FC4616D6}" presName="rootConnector" presStyleLbl="node2" presStyleIdx="1" presStyleCnt="2"/>
      <dgm:spPr/>
    </dgm:pt>
    <dgm:pt modelId="{612B0A71-33FD-41B6-B3ED-BF11B8913475}" type="pres">
      <dgm:prSet presAssocID="{B6BD44D6-E837-45C1-89EF-7F17FC4616D6}" presName="hierChild4" presStyleCnt="0"/>
      <dgm:spPr/>
    </dgm:pt>
    <dgm:pt modelId="{097B2A44-762F-40D5-9621-CA4896A4510C}" type="pres">
      <dgm:prSet presAssocID="{B6BD44D6-E837-45C1-89EF-7F17FC4616D6}" presName="hierChild5" presStyleCnt="0"/>
      <dgm:spPr/>
    </dgm:pt>
    <dgm:pt modelId="{037E61E5-C2C3-4202-BE07-3B5BD714A6C2}" type="pres">
      <dgm:prSet presAssocID="{E0989EB2-D2BB-49C0-A640-F16E1344F77D}" presName="hierChild3" presStyleCnt="0"/>
      <dgm:spPr/>
    </dgm:pt>
  </dgm:ptLst>
  <dgm:cxnLst>
    <dgm:cxn modelId="{F340F20C-9A34-48FF-902C-5CCA8310A2F6}" type="presOf" srcId="{452FD403-F1EA-4D59-921B-83ACD4E4D650}" destId="{719DFE46-4971-4011-B491-4BE908F8E9B0}" srcOrd="0" destOrd="0" presId="urn:microsoft.com/office/officeart/2005/8/layout/orgChart1"/>
    <dgm:cxn modelId="{34F2ED19-E5D3-426B-B5A4-BBAD65A2B033}" type="presOf" srcId="{B6BD44D6-E837-45C1-89EF-7F17FC4616D6}" destId="{59E4C75B-A4D3-44CF-AE9E-93DB5BC16BFC}" srcOrd="1" destOrd="0" presId="urn:microsoft.com/office/officeart/2005/8/layout/orgChart1"/>
    <dgm:cxn modelId="{E35C6221-EEC5-4BF9-9DD7-85AD6D954D63}" srcId="{452FD403-F1EA-4D59-921B-83ACD4E4D650}" destId="{E0989EB2-D2BB-49C0-A640-F16E1344F77D}" srcOrd="0" destOrd="0" parTransId="{11AFD4A7-2564-4CF1-82EC-86D7FFA187EF}" sibTransId="{40EAF944-486F-4C59-830C-C4DFC66AEB84}"/>
    <dgm:cxn modelId="{F12C532D-E89D-4A69-9386-61972CAA6E59}" type="presOf" srcId="{B6BD44D6-E837-45C1-89EF-7F17FC4616D6}" destId="{FC3A0CB5-5412-42A7-8D60-8F4F30327025}" srcOrd="0" destOrd="0" presId="urn:microsoft.com/office/officeart/2005/8/layout/orgChart1"/>
    <dgm:cxn modelId="{90BC9431-0D4A-47CB-BDA0-533751C15045}" type="presOf" srcId="{C6340033-B98D-4635-BB66-B263D4ED79D6}" destId="{BEBEEC11-CE4D-4172-B923-AB7A784FFC1C}" srcOrd="0" destOrd="0" presId="urn:microsoft.com/office/officeart/2005/8/layout/orgChart1"/>
    <dgm:cxn modelId="{6E25683C-FF8A-4578-848D-4F65C086BA96}" type="presOf" srcId="{176C667B-9C62-4EC1-91D8-AEEEE0A6B88E}" destId="{030C7BA2-36D7-469D-89D5-E200DF0696AD}" srcOrd="1" destOrd="0" presId="urn:microsoft.com/office/officeart/2005/8/layout/orgChart1"/>
    <dgm:cxn modelId="{881AF446-44B6-4594-A21F-4DB58EF8122A}" type="presOf" srcId="{E0989EB2-D2BB-49C0-A640-F16E1344F77D}" destId="{2CA005DF-6F26-48B1-9A30-3A5609BC2518}" srcOrd="1" destOrd="0" presId="urn:microsoft.com/office/officeart/2005/8/layout/orgChart1"/>
    <dgm:cxn modelId="{9740C867-E347-4600-818B-454200A941C4}" srcId="{E0989EB2-D2BB-49C0-A640-F16E1344F77D}" destId="{B6BD44D6-E837-45C1-89EF-7F17FC4616D6}" srcOrd="1" destOrd="0" parTransId="{5F4356B4-B0EE-4754-A0BC-F304458956C3}" sibTransId="{3AA2F0BD-DB70-446E-AF4A-D15A6BE9D666}"/>
    <dgm:cxn modelId="{97EF3C81-7D51-4515-8117-174FF7711285}" type="presOf" srcId="{5F4356B4-B0EE-4754-A0BC-F304458956C3}" destId="{4EABDF0C-B1DF-4124-A43A-B77C4379EEBE}" srcOrd="0" destOrd="0" presId="urn:microsoft.com/office/officeart/2005/8/layout/orgChart1"/>
    <dgm:cxn modelId="{851927A7-FFA4-445C-B7AE-2CEAC7C79BFB}" type="presOf" srcId="{E0989EB2-D2BB-49C0-A640-F16E1344F77D}" destId="{62EB8E77-6235-4395-B24F-2E1390D0105F}" srcOrd="0" destOrd="0" presId="urn:microsoft.com/office/officeart/2005/8/layout/orgChart1"/>
    <dgm:cxn modelId="{FB79E9BF-83DD-41EC-8AAE-9CBB136053A5}" type="presOf" srcId="{176C667B-9C62-4EC1-91D8-AEEEE0A6B88E}" destId="{F9E61EB7-3516-43AA-853D-D2FD4B51ECEA}" srcOrd="0" destOrd="0" presId="urn:microsoft.com/office/officeart/2005/8/layout/orgChart1"/>
    <dgm:cxn modelId="{C3C35BF4-7945-42D4-8F79-8763589E1F72}" srcId="{E0989EB2-D2BB-49C0-A640-F16E1344F77D}" destId="{176C667B-9C62-4EC1-91D8-AEEEE0A6B88E}" srcOrd="0" destOrd="0" parTransId="{C6340033-B98D-4635-BB66-B263D4ED79D6}" sibTransId="{68F128F3-92DA-4A91-9432-E87815581B0C}"/>
    <dgm:cxn modelId="{EC051803-0652-4EEC-BF4D-AEE41CA370E9}" type="presParOf" srcId="{719DFE46-4971-4011-B491-4BE908F8E9B0}" destId="{6166D051-EC5C-4652-B7C1-A551E8A81131}" srcOrd="0" destOrd="0" presId="urn:microsoft.com/office/officeart/2005/8/layout/orgChart1"/>
    <dgm:cxn modelId="{73D3925B-9090-44A5-A749-642BEF426E52}" type="presParOf" srcId="{6166D051-EC5C-4652-B7C1-A551E8A81131}" destId="{2AC55525-8FFE-4E94-90C8-0F257EB4E6D7}" srcOrd="0" destOrd="0" presId="urn:microsoft.com/office/officeart/2005/8/layout/orgChart1"/>
    <dgm:cxn modelId="{335FF945-0893-418F-9D43-3028A14354EC}" type="presParOf" srcId="{2AC55525-8FFE-4E94-90C8-0F257EB4E6D7}" destId="{62EB8E77-6235-4395-B24F-2E1390D0105F}" srcOrd="0" destOrd="0" presId="urn:microsoft.com/office/officeart/2005/8/layout/orgChart1"/>
    <dgm:cxn modelId="{6484F2E4-E15D-4BD3-90DD-F990C8F41576}" type="presParOf" srcId="{2AC55525-8FFE-4E94-90C8-0F257EB4E6D7}" destId="{2CA005DF-6F26-48B1-9A30-3A5609BC2518}" srcOrd="1" destOrd="0" presId="urn:microsoft.com/office/officeart/2005/8/layout/orgChart1"/>
    <dgm:cxn modelId="{D3F92CA4-479A-4EC5-896F-7F8E48683921}" type="presParOf" srcId="{6166D051-EC5C-4652-B7C1-A551E8A81131}" destId="{1B537FCB-C9CB-4079-831C-7AA0E114E588}" srcOrd="1" destOrd="0" presId="urn:microsoft.com/office/officeart/2005/8/layout/orgChart1"/>
    <dgm:cxn modelId="{E2AA3A29-C064-41BE-9F7E-F99A7D649467}" type="presParOf" srcId="{1B537FCB-C9CB-4079-831C-7AA0E114E588}" destId="{BEBEEC11-CE4D-4172-B923-AB7A784FFC1C}" srcOrd="0" destOrd="0" presId="urn:microsoft.com/office/officeart/2005/8/layout/orgChart1"/>
    <dgm:cxn modelId="{D05EAA63-734E-433A-9D96-0B32DE7B582A}" type="presParOf" srcId="{1B537FCB-C9CB-4079-831C-7AA0E114E588}" destId="{5C9A7922-7D94-4330-8A6A-B21A5A711FE5}" srcOrd="1" destOrd="0" presId="urn:microsoft.com/office/officeart/2005/8/layout/orgChart1"/>
    <dgm:cxn modelId="{AE94BC06-0552-4139-A8E3-11235AE01619}" type="presParOf" srcId="{5C9A7922-7D94-4330-8A6A-B21A5A711FE5}" destId="{14D2A7FD-4E58-40FE-8FAD-79C2816B8318}" srcOrd="0" destOrd="0" presId="urn:microsoft.com/office/officeart/2005/8/layout/orgChart1"/>
    <dgm:cxn modelId="{BAE8354F-C838-4864-93D1-0EB77B4C3DB8}" type="presParOf" srcId="{14D2A7FD-4E58-40FE-8FAD-79C2816B8318}" destId="{F9E61EB7-3516-43AA-853D-D2FD4B51ECEA}" srcOrd="0" destOrd="0" presId="urn:microsoft.com/office/officeart/2005/8/layout/orgChart1"/>
    <dgm:cxn modelId="{0090EE46-1B9C-4FF2-86E8-013341DCB0DB}" type="presParOf" srcId="{14D2A7FD-4E58-40FE-8FAD-79C2816B8318}" destId="{030C7BA2-36D7-469D-89D5-E200DF0696AD}" srcOrd="1" destOrd="0" presId="urn:microsoft.com/office/officeart/2005/8/layout/orgChart1"/>
    <dgm:cxn modelId="{4559F6DB-0F57-4E57-A875-1B73DED75A92}" type="presParOf" srcId="{5C9A7922-7D94-4330-8A6A-B21A5A711FE5}" destId="{666061BA-E41C-46B9-ABEF-E69413793F74}" srcOrd="1" destOrd="0" presId="urn:microsoft.com/office/officeart/2005/8/layout/orgChart1"/>
    <dgm:cxn modelId="{1EEB40BD-630C-4F0B-8FCB-7239F786377E}" type="presParOf" srcId="{5C9A7922-7D94-4330-8A6A-B21A5A711FE5}" destId="{B7A760A8-5349-4593-A815-D8432155C192}" srcOrd="2" destOrd="0" presId="urn:microsoft.com/office/officeart/2005/8/layout/orgChart1"/>
    <dgm:cxn modelId="{0BB142C7-9280-496D-930C-EF6075684BC0}" type="presParOf" srcId="{1B537FCB-C9CB-4079-831C-7AA0E114E588}" destId="{4EABDF0C-B1DF-4124-A43A-B77C4379EEBE}" srcOrd="2" destOrd="0" presId="urn:microsoft.com/office/officeart/2005/8/layout/orgChart1"/>
    <dgm:cxn modelId="{527A3527-BB91-48AE-B805-369BAB5E322C}" type="presParOf" srcId="{1B537FCB-C9CB-4079-831C-7AA0E114E588}" destId="{87D99D8E-E49C-4D38-8802-9221A6F019CB}" srcOrd="3" destOrd="0" presId="urn:microsoft.com/office/officeart/2005/8/layout/orgChart1"/>
    <dgm:cxn modelId="{38F71AA0-2118-479A-9E3D-CE09A92A2A53}" type="presParOf" srcId="{87D99D8E-E49C-4D38-8802-9221A6F019CB}" destId="{7E0D5F31-C4A9-4680-B642-FF78D5EB3D3D}" srcOrd="0" destOrd="0" presId="urn:microsoft.com/office/officeart/2005/8/layout/orgChart1"/>
    <dgm:cxn modelId="{628CD751-6F5D-4E6D-9640-4F4F8E8641F8}" type="presParOf" srcId="{7E0D5F31-C4A9-4680-B642-FF78D5EB3D3D}" destId="{FC3A0CB5-5412-42A7-8D60-8F4F30327025}" srcOrd="0" destOrd="0" presId="urn:microsoft.com/office/officeart/2005/8/layout/orgChart1"/>
    <dgm:cxn modelId="{CF9C7576-86B7-4C1B-809E-DAACD12FC227}" type="presParOf" srcId="{7E0D5F31-C4A9-4680-B642-FF78D5EB3D3D}" destId="{59E4C75B-A4D3-44CF-AE9E-93DB5BC16BFC}" srcOrd="1" destOrd="0" presId="urn:microsoft.com/office/officeart/2005/8/layout/orgChart1"/>
    <dgm:cxn modelId="{FA546382-BADD-4585-AFD1-B55444DFB114}" type="presParOf" srcId="{87D99D8E-E49C-4D38-8802-9221A6F019CB}" destId="{612B0A71-33FD-41B6-B3ED-BF11B8913475}" srcOrd="1" destOrd="0" presId="urn:microsoft.com/office/officeart/2005/8/layout/orgChart1"/>
    <dgm:cxn modelId="{9591ED68-E42B-4E97-B2D6-BBECAC798197}" type="presParOf" srcId="{87D99D8E-E49C-4D38-8802-9221A6F019CB}" destId="{097B2A44-762F-40D5-9621-CA4896A4510C}" srcOrd="2" destOrd="0" presId="urn:microsoft.com/office/officeart/2005/8/layout/orgChart1"/>
    <dgm:cxn modelId="{C1FA3D7C-434F-45F2-AE5C-E9F9C0031F51}" type="presParOf" srcId="{6166D051-EC5C-4652-B7C1-A551E8A81131}" destId="{037E61E5-C2C3-4202-BE07-3B5BD714A6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2702E-6DB4-4A12-8973-05E9E61CFC4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3B15133-B4C4-4BDC-AAE3-50B61BC74C98}">
      <dgm:prSet phldrT="[Text]"/>
      <dgm:spPr>
        <a:solidFill>
          <a:srgbClr val="00B050"/>
        </a:solidFill>
      </dgm:spPr>
      <dgm:t>
        <a:bodyPr/>
        <a:lstStyle/>
        <a:p>
          <a:r>
            <a:rPr lang="en-IN" dirty="0"/>
            <a:t>FCFF</a:t>
          </a:r>
        </a:p>
      </dgm:t>
    </dgm:pt>
    <dgm:pt modelId="{7CF67F62-0314-4051-9C05-53218D7AF6D1}" type="parTrans" cxnId="{4627ADEC-B6FF-4F23-AFBF-7BC9C41D9E26}">
      <dgm:prSet/>
      <dgm:spPr/>
      <dgm:t>
        <a:bodyPr/>
        <a:lstStyle/>
        <a:p>
          <a:endParaRPr lang="en-IN"/>
        </a:p>
      </dgm:t>
    </dgm:pt>
    <dgm:pt modelId="{4DAFDF83-EC3D-4FE9-80A7-99CE64AEB45B}" type="sibTrans" cxnId="{4627ADEC-B6FF-4F23-AFBF-7BC9C41D9E26}">
      <dgm:prSet/>
      <dgm:spPr/>
      <dgm:t>
        <a:bodyPr/>
        <a:lstStyle/>
        <a:p>
          <a:endParaRPr lang="en-IN"/>
        </a:p>
      </dgm:t>
    </dgm:pt>
    <dgm:pt modelId="{AA91D49C-282C-4C74-8BB4-7785E5D625FE}">
      <dgm:prSet phldrT="[Text]"/>
      <dgm:spPr>
        <a:solidFill>
          <a:srgbClr val="92D050"/>
        </a:solidFill>
      </dgm:spPr>
      <dgm:t>
        <a:bodyPr/>
        <a:lstStyle/>
        <a:p>
          <a:r>
            <a:rPr lang="en-IN" dirty="0"/>
            <a:t>FCFE</a:t>
          </a:r>
        </a:p>
      </dgm:t>
    </dgm:pt>
    <dgm:pt modelId="{329E5D25-3B61-4E21-B91D-B3749C07235E}" type="parTrans" cxnId="{1AC7A54F-80CD-4838-A51A-1CADDE4F48B9}">
      <dgm:prSet/>
      <dgm:spPr/>
      <dgm:t>
        <a:bodyPr/>
        <a:lstStyle/>
        <a:p>
          <a:endParaRPr lang="en-IN"/>
        </a:p>
      </dgm:t>
    </dgm:pt>
    <dgm:pt modelId="{CCBE6403-A58C-447C-9400-ABA5E0DE8F73}" type="sibTrans" cxnId="{1AC7A54F-80CD-4838-A51A-1CADDE4F48B9}">
      <dgm:prSet/>
      <dgm:spPr/>
      <dgm:t>
        <a:bodyPr/>
        <a:lstStyle/>
        <a:p>
          <a:endParaRPr lang="en-IN"/>
        </a:p>
      </dgm:t>
    </dgm:pt>
    <dgm:pt modelId="{9B65DCC7-8405-4F3B-A448-1DC6115F993E}" type="pres">
      <dgm:prSet presAssocID="{6032702E-6DB4-4A12-8973-05E9E61CFC4C}" presName="diagram" presStyleCnt="0">
        <dgm:presLayoutVars>
          <dgm:dir/>
          <dgm:resizeHandles val="exact"/>
        </dgm:presLayoutVars>
      </dgm:prSet>
      <dgm:spPr/>
    </dgm:pt>
    <dgm:pt modelId="{22A7736D-1566-4F41-A602-97BF8C0C441A}" type="pres">
      <dgm:prSet presAssocID="{E3B15133-B4C4-4BDC-AAE3-50B61BC74C98}" presName="arrow" presStyleLbl="node1" presStyleIdx="0" presStyleCnt="2">
        <dgm:presLayoutVars>
          <dgm:bulletEnabled val="1"/>
        </dgm:presLayoutVars>
      </dgm:prSet>
      <dgm:spPr/>
    </dgm:pt>
    <dgm:pt modelId="{D9911FA6-452D-420E-B2D7-760BBF17FCCD}" type="pres">
      <dgm:prSet presAssocID="{AA91D49C-282C-4C74-8BB4-7785E5D625FE}" presName="arrow" presStyleLbl="node1" presStyleIdx="1" presStyleCnt="2">
        <dgm:presLayoutVars>
          <dgm:bulletEnabled val="1"/>
        </dgm:presLayoutVars>
      </dgm:prSet>
      <dgm:spPr/>
    </dgm:pt>
  </dgm:ptLst>
  <dgm:cxnLst>
    <dgm:cxn modelId="{86B88F3F-4EAA-49F6-8BFC-C6EC52E220D3}" type="presOf" srcId="{E3B15133-B4C4-4BDC-AAE3-50B61BC74C98}" destId="{22A7736D-1566-4F41-A602-97BF8C0C441A}" srcOrd="0" destOrd="0" presId="urn:microsoft.com/office/officeart/2005/8/layout/arrow5"/>
    <dgm:cxn modelId="{C95C6F4F-CD3A-45E4-8936-389C84D1313D}" type="presOf" srcId="{6032702E-6DB4-4A12-8973-05E9E61CFC4C}" destId="{9B65DCC7-8405-4F3B-A448-1DC6115F993E}" srcOrd="0" destOrd="0" presId="urn:microsoft.com/office/officeart/2005/8/layout/arrow5"/>
    <dgm:cxn modelId="{1AC7A54F-80CD-4838-A51A-1CADDE4F48B9}" srcId="{6032702E-6DB4-4A12-8973-05E9E61CFC4C}" destId="{AA91D49C-282C-4C74-8BB4-7785E5D625FE}" srcOrd="1" destOrd="0" parTransId="{329E5D25-3B61-4E21-B91D-B3749C07235E}" sibTransId="{CCBE6403-A58C-447C-9400-ABA5E0DE8F73}"/>
    <dgm:cxn modelId="{C66F64AD-737C-45AE-B5FD-C7B9B12CD7B4}" type="presOf" srcId="{AA91D49C-282C-4C74-8BB4-7785E5D625FE}" destId="{D9911FA6-452D-420E-B2D7-760BBF17FCCD}" srcOrd="0" destOrd="0" presId="urn:microsoft.com/office/officeart/2005/8/layout/arrow5"/>
    <dgm:cxn modelId="{4627ADEC-B6FF-4F23-AFBF-7BC9C41D9E26}" srcId="{6032702E-6DB4-4A12-8973-05E9E61CFC4C}" destId="{E3B15133-B4C4-4BDC-AAE3-50B61BC74C98}" srcOrd="0" destOrd="0" parTransId="{7CF67F62-0314-4051-9C05-53218D7AF6D1}" sibTransId="{4DAFDF83-EC3D-4FE9-80A7-99CE64AEB45B}"/>
    <dgm:cxn modelId="{1B99E9CE-2BBD-4334-8986-D2953FF332ED}" type="presParOf" srcId="{9B65DCC7-8405-4F3B-A448-1DC6115F993E}" destId="{22A7736D-1566-4F41-A602-97BF8C0C441A}" srcOrd="0" destOrd="0" presId="urn:microsoft.com/office/officeart/2005/8/layout/arrow5"/>
    <dgm:cxn modelId="{79C14B96-DB2F-4F3E-9B41-1F791267F80F}" type="presParOf" srcId="{9B65DCC7-8405-4F3B-A448-1DC6115F993E}" destId="{D9911FA6-452D-420E-B2D7-760BBF17FCC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BDF0C-B1DF-4124-A43A-B77C4379EEBE}">
      <dsp:nvSpPr>
        <dsp:cNvPr id="0" name=""/>
        <dsp:cNvSpPr/>
      </dsp:nvSpPr>
      <dsp:spPr>
        <a:xfrm>
          <a:off x="4064000" y="938881"/>
          <a:ext cx="1134516" cy="393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99"/>
              </a:lnTo>
              <a:lnTo>
                <a:pt x="1134516" y="196899"/>
              </a:lnTo>
              <a:lnTo>
                <a:pt x="1134516" y="3937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EEC11-CE4D-4172-B923-AB7A784FFC1C}">
      <dsp:nvSpPr>
        <dsp:cNvPr id="0" name=""/>
        <dsp:cNvSpPr/>
      </dsp:nvSpPr>
      <dsp:spPr>
        <a:xfrm>
          <a:off x="2929483" y="938881"/>
          <a:ext cx="1134516" cy="393799"/>
        </a:xfrm>
        <a:custGeom>
          <a:avLst/>
          <a:gdLst/>
          <a:ahLst/>
          <a:cxnLst/>
          <a:rect l="0" t="0" r="0" b="0"/>
          <a:pathLst>
            <a:path>
              <a:moveTo>
                <a:pt x="1134516" y="0"/>
              </a:moveTo>
              <a:lnTo>
                <a:pt x="1134516" y="196899"/>
              </a:lnTo>
              <a:lnTo>
                <a:pt x="0" y="196899"/>
              </a:lnTo>
              <a:lnTo>
                <a:pt x="0" y="3937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B8E77-6235-4395-B24F-2E1390D0105F}">
      <dsp:nvSpPr>
        <dsp:cNvPr id="0" name=""/>
        <dsp:cNvSpPr/>
      </dsp:nvSpPr>
      <dsp:spPr>
        <a:xfrm>
          <a:off x="3126382" y="1264"/>
          <a:ext cx="1875234" cy="937617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Discounting Rate</a:t>
          </a:r>
        </a:p>
      </dsp:txBody>
      <dsp:txXfrm>
        <a:off x="3126382" y="1264"/>
        <a:ext cx="1875234" cy="937617"/>
      </dsp:txXfrm>
    </dsp:sp>
    <dsp:sp modelId="{F9E61EB7-3516-43AA-853D-D2FD4B51ECEA}">
      <dsp:nvSpPr>
        <dsp:cNvPr id="0" name=""/>
        <dsp:cNvSpPr/>
      </dsp:nvSpPr>
      <dsp:spPr>
        <a:xfrm>
          <a:off x="1991866" y="1332680"/>
          <a:ext cx="1875234" cy="937617"/>
        </a:xfrm>
        <a:prstGeom prst="rect">
          <a:avLst/>
        </a:prstGeom>
        <a:solidFill>
          <a:srgbClr val="FF996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FCFF- WACC</a:t>
          </a:r>
        </a:p>
      </dsp:txBody>
      <dsp:txXfrm>
        <a:off x="1991866" y="1332680"/>
        <a:ext cx="1875234" cy="937617"/>
      </dsp:txXfrm>
    </dsp:sp>
    <dsp:sp modelId="{FC3A0CB5-5412-42A7-8D60-8F4F30327025}">
      <dsp:nvSpPr>
        <dsp:cNvPr id="0" name=""/>
        <dsp:cNvSpPr/>
      </dsp:nvSpPr>
      <dsp:spPr>
        <a:xfrm>
          <a:off x="4260899" y="1332680"/>
          <a:ext cx="1875234" cy="937617"/>
        </a:xfrm>
        <a:prstGeom prst="rect">
          <a:avLst/>
        </a:prstGeom>
        <a:solidFill>
          <a:srgbClr val="DEEE1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FCFE - Ke</a:t>
          </a:r>
        </a:p>
      </dsp:txBody>
      <dsp:txXfrm>
        <a:off x="4260899" y="1332680"/>
        <a:ext cx="1875234" cy="937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7736D-1566-4F41-A602-97BF8C0C441A}">
      <dsp:nvSpPr>
        <dsp:cNvPr id="0" name=""/>
        <dsp:cNvSpPr/>
      </dsp:nvSpPr>
      <dsp:spPr>
        <a:xfrm rot="16200000">
          <a:off x="4323" y="592"/>
          <a:ext cx="1819671" cy="1819671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FCFF</a:t>
          </a:r>
        </a:p>
      </dsp:txBody>
      <dsp:txXfrm rot="5400000">
        <a:off x="4323" y="455510"/>
        <a:ext cx="1501229" cy="909835"/>
      </dsp:txXfrm>
    </dsp:sp>
    <dsp:sp modelId="{D9911FA6-452D-420E-B2D7-760BBF17FCCD}">
      <dsp:nvSpPr>
        <dsp:cNvPr id="0" name=""/>
        <dsp:cNvSpPr/>
      </dsp:nvSpPr>
      <dsp:spPr>
        <a:xfrm rot="5400000">
          <a:off x="6304004" y="592"/>
          <a:ext cx="1819671" cy="1819671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 dirty="0"/>
            <a:t>FCFE</a:t>
          </a:r>
        </a:p>
      </dsp:txBody>
      <dsp:txXfrm rot="-5400000">
        <a:off x="6622446" y="455510"/>
        <a:ext cx="1501229" cy="90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7D99C-3D52-447B-9D85-B7BC1A1D403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167F-3483-46E5-9283-B481B6EE1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967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37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28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0028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55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8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04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59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1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9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C029-5D56-4636-B811-67F1B6426E04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6335DA-1A7A-44EA-90E5-05A6DF5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search?q=Gordon+Growth+Model&amp;sca_esv=841ce34f31181de9&amp;ei=3-LPac-vH6nj2roP14DvgAg&amp;biw=1366&amp;bih=633&amp;oq=gordon+growth+model+F&amp;gs_lp=Egxnd3Mtd2l6LXNlcnAaAhgCIhVnb3Jkb24gZ3Jvd3RoIG1vZGVsIEYqAggAMgsQABiABBiKBRiRAjILEAAYgAQYigUYkQIyCxAAGIAEGIoFGJECMgsQABiABBiKBRiRAjIFEAAYgAQyCxAAGIAEGIoFGJECMgUQABiABDIFEAAYgAQyBRAAGIAEMgUQABiABEjWJVAAWKAXcAB4AZABAJgBlwKgAa4JqgEFMC41LjG4AQPIAQD4AQGYAgagAvcJwgINEAAYgAQYigUYQxixA8ICFhAuGIAEGIoFGEMYsQMYgwEYxwEY0QPCAggQABiABBixA8ICCxAAGIAEGLEDGIMBwgIKEAAYgAQYigUYQ8ICEBAAGIAEGIoFGEMYsQMYgwHCAg0QLhiABBiKBRhDGLEDwgIWEC4YgAQYigUYQxixAxiLAxioAxiaA8ICCBAuGIAEGLEDwgIWEC4YgAQYigUYQxixAxiLAxiaAxioA5gDAJIHBTAuMy4zoAe0QLIHBTAuMy4zuAf3CcIHBzItNC4xLjHIBzWACAE&amp;sclient=gws-wiz-serp&amp;ved=2ahUKEwje24qnh9KTAxVMdPUHHXEEEgEQgK4QegYIAQgAE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BCA3-8CA1-4728-B47C-CCB9BEFA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73" y="3571875"/>
            <a:ext cx="10967315" cy="1139630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Basic Valuation concepts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6D4C1-CB00-4963-B5E7-A062EEA5E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2742" y="4192431"/>
            <a:ext cx="4754880" cy="466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>
                <a:solidFill>
                  <a:srgbClr val="0070C0"/>
                </a:solidFill>
              </a:rPr>
              <a:t>DATED 4-4-2026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50AF2-7AA8-47BB-BD7B-74870A9B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CF6BF-C2EB-440F-9E29-E0FCC6166EA8}" type="slidenum">
              <a:rPr lang="en-IN" smtClean="0"/>
              <a:t>1</a:t>
            </a:fld>
            <a:endParaRPr lang="en-IN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C091072-C8F0-412E-835E-BE0E63E671D5}"/>
              </a:ext>
            </a:extLst>
          </p:cNvPr>
          <p:cNvSpPr txBox="1">
            <a:spLocks/>
          </p:cNvSpPr>
          <p:nvPr/>
        </p:nvSpPr>
        <p:spPr>
          <a:xfrm>
            <a:off x="0" y="3238"/>
            <a:ext cx="12192000" cy="2693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</a:rPr>
              <a:t> Seminar on valuation under companies Act &amp; Income Tax Act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organized by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ICAI(EIRC), Kolkata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89EDE6-8626-40DC-AC3F-3375EAD779CE}"/>
              </a:ext>
            </a:extLst>
          </p:cNvPr>
          <p:cNvSpPr txBox="1">
            <a:spLocks/>
          </p:cNvSpPr>
          <p:nvPr/>
        </p:nvSpPr>
        <p:spPr>
          <a:xfrm>
            <a:off x="6115049" y="2606250"/>
            <a:ext cx="3609975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chemeClr val="accent1"/>
              </a:buClr>
              <a:buSzTx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400" b="1" dirty="0">
              <a:solidFill>
                <a:srgbClr val="0070C0"/>
              </a:solidFill>
            </a:endParaRPr>
          </a:p>
        </p:txBody>
      </p:sp>
      <p:sp>
        <p:nvSpPr>
          <p:cNvPr id="8" name="Google Shape;102;p1"/>
          <p:cNvSpPr txBox="1"/>
          <p:nvPr/>
        </p:nvSpPr>
        <p:spPr>
          <a:xfrm>
            <a:off x="3141380" y="4711505"/>
            <a:ext cx="6097604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1" i="0" u="none" strike="noStrike" cap="none" dirty="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 MANISH GADIA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B.COM, FCA, DISA(ICAI), RV-SFA(IBBI)</a:t>
            </a:r>
            <a:endParaRPr sz="1800" b="1" i="0" u="none" strike="noStrike" cap="none" dirty="0">
              <a:solidFill>
                <a:srgbClr val="00B05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REGISTERED VALUER (IBBI</a:t>
            </a:r>
            <a:r>
              <a:rPr lang="en-IN" sz="1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>
                <a:solidFill>
                  <a:srgbClr val="FF0000"/>
                </a:solidFill>
                <a:latin typeface="Twentieth Century"/>
                <a:sym typeface="Arial"/>
              </a:rPr>
              <a:t>E: manish@jmpassociates.com</a:t>
            </a:r>
            <a:endParaRPr sz="2800" b="1" dirty="0">
              <a:solidFill>
                <a:srgbClr val="FF0000"/>
              </a:solidFill>
              <a:latin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M- 98303 28772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10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87709-1CDD-266E-BAFF-F766CE54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25A29B5-B7BB-7D76-707C-53A30AF9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14" y="297308"/>
            <a:ext cx="8596668" cy="661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2. </a:t>
            </a:r>
            <a:r>
              <a:rPr lang="en-US" b="1" dirty="0"/>
              <a:t>Improve Quality of Cash Flows (Stability)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E1038-D41D-6E24-EA89-259A8F173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13" y="1089024"/>
            <a:ext cx="8833249" cy="49403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IN" sz="2000" b="1" dirty="0"/>
              <a:t>Techniques</a:t>
            </a:r>
            <a:endParaRPr lang="en-US" sz="2000" b="1" dirty="0"/>
          </a:p>
          <a:p>
            <a:pPr lvl="1"/>
            <a:r>
              <a:rPr lang="en-IN" sz="2000" dirty="0"/>
              <a:t>Reduce customer concentration</a:t>
            </a:r>
            <a:endParaRPr lang="en-US" sz="2000" dirty="0"/>
          </a:p>
          <a:p>
            <a:pPr lvl="1"/>
            <a:r>
              <a:rPr lang="en-IN" sz="2000" dirty="0"/>
              <a:t>Long-term contracts</a:t>
            </a:r>
            <a:endParaRPr lang="en-US" sz="2000" dirty="0"/>
          </a:p>
          <a:p>
            <a:pPr lvl="1"/>
            <a:r>
              <a:rPr lang="en-IN" sz="2000" dirty="0"/>
              <a:t>Repeat customers</a:t>
            </a:r>
            <a:endParaRPr lang="en-US" sz="2000" dirty="0"/>
          </a:p>
          <a:p>
            <a:pPr lvl="1"/>
            <a:r>
              <a:rPr lang="en-IN" sz="2000" dirty="0"/>
              <a:t>Lower volatility in margins</a:t>
            </a:r>
            <a:endParaRPr lang="en-US" sz="2000" dirty="0"/>
          </a:p>
          <a:p>
            <a:pPr lvl="1"/>
            <a:r>
              <a:rPr lang="en-IN" sz="2000" dirty="0"/>
              <a:t>Remove one-time / non-recurring income</a:t>
            </a:r>
            <a:endParaRPr lang="en-US" sz="2000" dirty="0"/>
          </a:p>
          <a:p>
            <a:pPr lvl="1"/>
            <a:r>
              <a:rPr lang="en-IN" sz="2000" dirty="0"/>
              <a:t>Strong working capital discipline</a:t>
            </a:r>
            <a:endParaRPr lang="en-US" sz="2000" dirty="0"/>
          </a:p>
          <a:p>
            <a:pPr marL="0" indent="0">
              <a:buNone/>
            </a:pPr>
            <a:r>
              <a:rPr lang="en-IN" sz="2400" dirty="0"/>
              <a:t>👉 </a:t>
            </a:r>
            <a:r>
              <a:rPr lang="en-IN" sz="2400" i="1" dirty="0"/>
              <a:t>Valuation impact:</a:t>
            </a:r>
            <a:r>
              <a:rPr lang="en-IN" sz="2400" dirty="0"/>
              <a:t> Stable cash flows get </a:t>
            </a:r>
            <a:r>
              <a:rPr lang="en-IN" sz="2400" b="1" dirty="0"/>
              <a:t>higher multiples</a:t>
            </a:r>
            <a:r>
              <a:rPr lang="en-IN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IN" sz="2400" dirty="0">
                <a:highlight>
                  <a:srgbClr val="FFFF00"/>
                </a:highlight>
              </a:rPr>
              <a:t>“Markets pay premiums for certainty, not excitement.”</a:t>
            </a:r>
            <a:endParaRPr lang="en-US" sz="2400" dirty="0">
              <a:highlight>
                <a:srgbClr val="FFFF00"/>
              </a:highlight>
            </a:endParaRPr>
          </a:p>
          <a:p>
            <a:endParaRPr lang="en-US" sz="2400" dirty="0"/>
          </a:p>
        </p:txBody>
      </p:sp>
      <p:sp>
        <p:nvSpPr>
          <p:cNvPr id="2" name="Google Shape;151;p7">
            <a:extLst>
              <a:ext uri="{FF2B5EF4-FFF2-40B4-BE49-F238E27FC236}">
                <a16:creationId xmlns:a16="http://schemas.microsoft.com/office/drawing/2014/main" id="{1F01DE00-9707-AD8A-757F-87F393658000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77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D1F7-5DFE-A77D-6667-0FE545353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4A1-5A54-583D-6A5D-909BCF0A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3846"/>
            <a:ext cx="8596668" cy="6619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3. Reduce Risk (Lower Discount Rate)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1116-36CD-6F58-50B4-00CD183B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7130"/>
            <a:ext cx="8923866" cy="508364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IN" sz="1800" b="1" dirty="0"/>
              <a:t>Techniques</a:t>
            </a:r>
            <a:endParaRPr lang="en-US" sz="1800" b="1" dirty="0"/>
          </a:p>
          <a:p>
            <a:pPr lvl="1"/>
            <a:r>
              <a:rPr lang="en-IN" sz="1800" dirty="0"/>
              <a:t>Strong </a:t>
            </a:r>
            <a:r>
              <a:rPr lang="en-IN" sz="1800" b="1" dirty="0"/>
              <a:t>corporate governance</a:t>
            </a:r>
            <a:endParaRPr lang="en-US" sz="1800" dirty="0"/>
          </a:p>
          <a:p>
            <a:pPr lvl="1"/>
            <a:r>
              <a:rPr lang="en-IN" sz="1800" dirty="0"/>
              <a:t>Independent board &amp; systems</a:t>
            </a:r>
            <a:endParaRPr lang="en-US" sz="1800" dirty="0"/>
          </a:p>
          <a:p>
            <a:pPr lvl="1"/>
            <a:r>
              <a:rPr lang="en-IN" sz="1800" dirty="0"/>
              <a:t>Clear succession planning</a:t>
            </a:r>
            <a:endParaRPr lang="en-US" sz="1800" dirty="0"/>
          </a:p>
          <a:p>
            <a:pPr lvl="1"/>
            <a:r>
              <a:rPr lang="en-IN" sz="1800" dirty="0"/>
              <a:t>Reduced promoter dependence</a:t>
            </a:r>
            <a:endParaRPr lang="en-US" sz="1800" dirty="0"/>
          </a:p>
          <a:p>
            <a:pPr lvl="1"/>
            <a:r>
              <a:rPr lang="en-IN" sz="1800" dirty="0"/>
              <a:t>Legal, tax &amp; regulatory compliance</a:t>
            </a:r>
          </a:p>
          <a:p>
            <a:pPr lvl="1"/>
            <a:r>
              <a:rPr lang="en-IN" sz="1800" dirty="0"/>
              <a:t>Strong internal control system and SOP</a:t>
            </a:r>
            <a:endParaRPr lang="en-US" sz="1800" dirty="0"/>
          </a:p>
          <a:p>
            <a:pPr lvl="1"/>
            <a:r>
              <a:rPr lang="en-IN" sz="1800" dirty="0"/>
              <a:t>ESG practices</a:t>
            </a:r>
            <a:endParaRPr lang="en-US" sz="1800" dirty="0"/>
          </a:p>
          <a:p>
            <a:pPr marL="0" indent="0">
              <a:buNone/>
            </a:pPr>
            <a:r>
              <a:rPr lang="en-IN" sz="2400" dirty="0"/>
              <a:t>👉 </a:t>
            </a:r>
            <a:r>
              <a:rPr lang="en-IN" sz="2400" i="1" dirty="0"/>
              <a:t>Valuation impact:</a:t>
            </a:r>
            <a:r>
              <a:rPr lang="en-IN" sz="2400" dirty="0"/>
              <a:t> Lower risk = lower discount rate = higher value.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IN" sz="2400" dirty="0">
                <a:highlight>
                  <a:srgbClr val="FFFF00"/>
                </a:highlight>
              </a:rPr>
              <a:t>“Risk reduction creates value even without growth.”</a:t>
            </a:r>
            <a:endParaRPr lang="en-US" sz="2400" dirty="0">
              <a:highlight>
                <a:srgbClr val="FFFF00"/>
              </a:highlight>
            </a:endParaRPr>
          </a:p>
          <a:p>
            <a:endParaRPr lang="en-US" sz="2400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87AB380A-09FD-B0C0-D585-AD26E35BD23F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801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CA107-636F-29AD-B331-4B2C4DF1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F3CA-E985-7075-88C9-7A117A77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3834"/>
            <a:ext cx="9081029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b="1" dirty="0"/>
              <a:t>4. Build Strategic Assets &amp; Moat (IP, Brand, Systems)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26FC-0BE3-A536-BB88-F9D449C4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17677"/>
            <a:ext cx="9081029" cy="4668836"/>
          </a:xfrm>
        </p:spPr>
        <p:txBody>
          <a:bodyPr>
            <a:normAutofit/>
          </a:bodyPr>
          <a:lstStyle/>
          <a:p>
            <a:r>
              <a:rPr lang="en-IN" b="1" dirty="0"/>
              <a:t>Techniques</a:t>
            </a:r>
            <a:endParaRPr lang="en-US" b="1" dirty="0"/>
          </a:p>
          <a:p>
            <a:pPr lvl="1"/>
            <a:r>
              <a:rPr lang="en-IN" dirty="0"/>
              <a:t>Register </a:t>
            </a:r>
            <a:r>
              <a:rPr lang="en-IN" b="1" dirty="0"/>
              <a:t>IPR</a:t>
            </a:r>
            <a:r>
              <a:rPr lang="en-IN" dirty="0"/>
              <a:t> (patents, trademarks, copyrights)</a:t>
            </a:r>
            <a:endParaRPr lang="en-US" dirty="0"/>
          </a:p>
          <a:p>
            <a:pPr lvl="1"/>
            <a:r>
              <a:rPr lang="en-IN" dirty="0"/>
              <a:t>Own the brand inside the company (not personally)</a:t>
            </a:r>
            <a:endParaRPr lang="en-US" dirty="0"/>
          </a:p>
          <a:p>
            <a:pPr lvl="1"/>
            <a:r>
              <a:rPr lang="en-IN" dirty="0"/>
              <a:t>SOP-driven operations</a:t>
            </a:r>
            <a:endParaRPr lang="en-US" dirty="0"/>
          </a:p>
          <a:p>
            <a:pPr lvl="1"/>
            <a:r>
              <a:rPr lang="en-IN" dirty="0"/>
              <a:t>Technology integration</a:t>
            </a:r>
            <a:endParaRPr lang="en-US" dirty="0"/>
          </a:p>
          <a:p>
            <a:pPr lvl="1"/>
            <a:r>
              <a:rPr lang="en-IN" dirty="0"/>
              <a:t>Data ownership &amp; analytics</a:t>
            </a:r>
            <a:endParaRPr lang="en-US" dirty="0"/>
          </a:p>
          <a:p>
            <a:pPr lvl="1"/>
            <a:r>
              <a:rPr lang="en-IN" dirty="0"/>
              <a:t>Network effects</a:t>
            </a:r>
            <a:endParaRPr lang="en-US" dirty="0"/>
          </a:p>
          <a:p>
            <a:pPr marL="0" indent="0">
              <a:buNone/>
            </a:pPr>
            <a:r>
              <a:rPr lang="en-IN" dirty="0">
                <a:highlight>
                  <a:srgbClr val="FFFF00"/>
                </a:highlight>
              </a:rPr>
              <a:t>👉 </a:t>
            </a:r>
            <a:r>
              <a:rPr lang="en-IN" i="1" dirty="0">
                <a:highlight>
                  <a:srgbClr val="FFFF00"/>
                </a:highlight>
              </a:rPr>
              <a:t>Valuation impact:</a:t>
            </a:r>
            <a:r>
              <a:rPr lang="en-IN" dirty="0">
                <a:highlight>
                  <a:srgbClr val="FFFF00"/>
                </a:highlight>
              </a:rPr>
              <a:t> Moat converts profits into </a:t>
            </a:r>
            <a:r>
              <a:rPr lang="en-IN" b="1" dirty="0">
                <a:highlight>
                  <a:srgbClr val="FFFF00"/>
                </a:highlight>
              </a:rPr>
              <a:t>defensible profits</a:t>
            </a:r>
            <a:r>
              <a:rPr lang="en-IN" dirty="0">
                <a:highlight>
                  <a:srgbClr val="FFFF00"/>
                </a:highlight>
              </a:rPr>
              <a:t>.</a:t>
            </a:r>
            <a:endParaRPr lang="en-US" dirty="0">
              <a:highlight>
                <a:srgbClr val="FFFF00"/>
              </a:highlight>
            </a:endParaRPr>
          </a:p>
          <a:p>
            <a:endParaRPr lang="en-IN" dirty="0"/>
          </a:p>
          <a:p>
            <a:pPr marL="0" indent="0">
              <a:buNone/>
            </a:pPr>
            <a:r>
              <a:rPr lang="en-IN" b="1" dirty="0"/>
              <a:t>“IP turns earnings into sustainable earnings — and that changes valuation completely.”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2C440188-EE5C-0198-110B-BD50002BBFFD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69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0401B-9874-6916-065A-7AB1B44E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39FE-4EA2-DAD2-5F59-0BFEB000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0996"/>
            <a:ext cx="8596668" cy="749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5. Improve Profitability &amp; Capital Efficiency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A77FB-A8D6-9230-FD4A-9B026E308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7627"/>
            <a:ext cx="8809566" cy="5011736"/>
          </a:xfrm>
        </p:spPr>
        <p:txBody>
          <a:bodyPr>
            <a:normAutofit/>
          </a:bodyPr>
          <a:lstStyle/>
          <a:p>
            <a:r>
              <a:rPr lang="en-IN" sz="2000" b="1" dirty="0"/>
              <a:t>Techniques</a:t>
            </a:r>
            <a:endParaRPr lang="en-US" sz="2000" b="1" dirty="0"/>
          </a:p>
          <a:p>
            <a:pPr lvl="1"/>
            <a:r>
              <a:rPr lang="en-IN" sz="1800" dirty="0"/>
              <a:t>Cost optimisation (without killing growth)</a:t>
            </a:r>
            <a:endParaRPr lang="en-US" sz="1800" dirty="0"/>
          </a:p>
          <a:p>
            <a:pPr lvl="1"/>
            <a:r>
              <a:rPr lang="en-IN" sz="1800" dirty="0"/>
              <a:t>Automation &amp; tech</a:t>
            </a:r>
            <a:endParaRPr lang="en-US" sz="1800" dirty="0"/>
          </a:p>
          <a:p>
            <a:pPr lvl="1"/>
            <a:r>
              <a:rPr lang="en-IN" sz="1800" dirty="0"/>
              <a:t>Better vendor negotiation</a:t>
            </a:r>
            <a:endParaRPr lang="en-US" sz="1800" dirty="0"/>
          </a:p>
          <a:p>
            <a:pPr lvl="1"/>
            <a:r>
              <a:rPr lang="en-IN" sz="1800" dirty="0"/>
              <a:t>Improve ROCE &amp; ROE</a:t>
            </a:r>
            <a:endParaRPr lang="en-US" sz="1800" dirty="0"/>
          </a:p>
          <a:p>
            <a:pPr lvl="1"/>
            <a:r>
              <a:rPr lang="en-IN" sz="1800" dirty="0"/>
              <a:t>Asset-light models – reduce capex</a:t>
            </a:r>
          </a:p>
          <a:p>
            <a:pPr lvl="1"/>
            <a:r>
              <a:rPr lang="en-IN" sz="1800" dirty="0"/>
              <a:t>Improve working capital cycle</a:t>
            </a:r>
            <a:endParaRPr lang="en-US" sz="1800" dirty="0"/>
          </a:p>
          <a:p>
            <a:pPr marL="0" indent="0">
              <a:buNone/>
            </a:pPr>
            <a:r>
              <a:rPr lang="en-IN" sz="2000" dirty="0"/>
              <a:t>👉 </a:t>
            </a:r>
            <a:r>
              <a:rPr lang="en-IN" sz="2000" i="1" dirty="0"/>
              <a:t>Valuation impact:</a:t>
            </a:r>
            <a:r>
              <a:rPr lang="en-IN" sz="2000" dirty="0"/>
              <a:t> Better margins and capital efficiency attract premium multiples.</a:t>
            </a:r>
            <a:endParaRPr lang="en-US" sz="2000" dirty="0"/>
          </a:p>
          <a:p>
            <a:endParaRPr lang="en-IN" sz="2000" dirty="0"/>
          </a:p>
          <a:p>
            <a:r>
              <a:rPr lang="en-IN" sz="2000" dirty="0">
                <a:highlight>
                  <a:srgbClr val="FFFF00"/>
                </a:highlight>
              </a:rPr>
              <a:t>“Two businesses can earn the same profit — the one using less capital is more valuable.”</a:t>
            </a:r>
            <a:endParaRPr lang="en-US" sz="2000" dirty="0">
              <a:highlight>
                <a:srgbClr val="FFFF00"/>
              </a:highlight>
            </a:endParaRPr>
          </a:p>
          <a:p>
            <a:endParaRPr lang="en-US" sz="2000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CD93FFBC-61C4-3CA0-7B82-26C1B71CDF03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24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11D7-E392-0085-B967-12779044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6709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6. Structure the Business for Valuation (Very Important)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3E24-7862-4AE6-6827-CB47CCD4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89126"/>
            <a:ext cx="8780991" cy="4368799"/>
          </a:xfrm>
        </p:spPr>
        <p:txBody>
          <a:bodyPr>
            <a:normAutofit fontScale="92500"/>
          </a:bodyPr>
          <a:lstStyle/>
          <a:p>
            <a:r>
              <a:rPr lang="en-IN" sz="2400" b="1" dirty="0"/>
              <a:t>Techniques</a:t>
            </a:r>
            <a:endParaRPr lang="en-US" sz="2400" b="1" dirty="0"/>
          </a:p>
          <a:p>
            <a:pPr lvl="1"/>
            <a:r>
              <a:rPr lang="en-IN" sz="2000" dirty="0"/>
              <a:t>Separate </a:t>
            </a:r>
            <a:r>
              <a:rPr lang="en-IN" sz="2000" b="1" dirty="0"/>
              <a:t>personal vs business expenses</a:t>
            </a:r>
            <a:endParaRPr lang="en-US" sz="2000" dirty="0"/>
          </a:p>
          <a:p>
            <a:pPr lvl="1"/>
            <a:r>
              <a:rPr lang="en-IN" sz="2000" dirty="0"/>
              <a:t>Clean balance sheet</a:t>
            </a:r>
            <a:endParaRPr lang="en-US" sz="2000" dirty="0"/>
          </a:p>
          <a:p>
            <a:pPr lvl="1"/>
            <a:r>
              <a:rPr lang="en-IN" sz="2000" dirty="0"/>
              <a:t>Remove related-party distortions</a:t>
            </a:r>
            <a:endParaRPr lang="en-US" sz="2000" dirty="0"/>
          </a:p>
          <a:p>
            <a:pPr lvl="1"/>
            <a:r>
              <a:rPr lang="en-IN" sz="2000" dirty="0"/>
              <a:t>Ring-fence assets and IP</a:t>
            </a:r>
            <a:endParaRPr lang="en-US" sz="2000" dirty="0"/>
          </a:p>
          <a:p>
            <a:pPr lvl="1"/>
            <a:r>
              <a:rPr lang="en-IN" sz="2000" dirty="0"/>
              <a:t>Professional management structure</a:t>
            </a:r>
            <a:endParaRPr lang="en-US" sz="2000" dirty="0"/>
          </a:p>
          <a:p>
            <a:pPr marL="0" indent="0">
              <a:buNone/>
            </a:pPr>
            <a:r>
              <a:rPr lang="en-IN" sz="2400" dirty="0"/>
              <a:t>👉 </a:t>
            </a:r>
            <a:r>
              <a:rPr lang="en-IN" sz="2400" i="1" dirty="0"/>
              <a:t>Valuation impact:</a:t>
            </a:r>
            <a:r>
              <a:rPr lang="en-IN" sz="2400" dirty="0"/>
              <a:t> Clean structure = higher investor confidence.</a:t>
            </a:r>
            <a:endParaRPr lang="en-US" sz="2400" dirty="0"/>
          </a:p>
          <a:p>
            <a:endParaRPr lang="en-IN" sz="2400" dirty="0"/>
          </a:p>
          <a:p>
            <a:r>
              <a:rPr lang="en-IN" sz="2400" dirty="0">
                <a:highlight>
                  <a:srgbClr val="FFFF00"/>
                </a:highlight>
              </a:rPr>
              <a:t>“Messy books don’t just reduce valuation — they destroy credibility.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3030C6FF-55BB-BC85-4FC7-05E4D4BFD5A4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64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06711-A456-2511-357E-774F5510A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81C2-8BA1-8759-68E8-8D76F92C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8134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b="1" dirty="0"/>
              <a:t>7. Storytelling with Substance (Market Perception)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008FA-CDF7-6471-EFCF-FF181F3BD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1976"/>
            <a:ext cx="8809566" cy="4368799"/>
          </a:xfrm>
        </p:spPr>
        <p:txBody>
          <a:bodyPr>
            <a:normAutofit/>
          </a:bodyPr>
          <a:lstStyle/>
          <a:p>
            <a:r>
              <a:rPr lang="en-IN" sz="2400" b="1" dirty="0"/>
              <a:t>Techniques</a:t>
            </a:r>
            <a:endParaRPr lang="en-US" sz="2400" b="1" dirty="0"/>
          </a:p>
          <a:p>
            <a:pPr lvl="1"/>
            <a:r>
              <a:rPr lang="en-IN" sz="2000" dirty="0"/>
              <a:t>Clear equity story</a:t>
            </a:r>
            <a:endParaRPr lang="en-US" sz="2000" dirty="0"/>
          </a:p>
          <a:p>
            <a:pPr lvl="1"/>
            <a:r>
              <a:rPr lang="en-IN" sz="2000" dirty="0"/>
              <a:t>Transparent disclosures</a:t>
            </a:r>
            <a:endParaRPr lang="en-US" sz="2000" dirty="0"/>
          </a:p>
          <a:p>
            <a:pPr lvl="1"/>
            <a:r>
              <a:rPr lang="en-IN" sz="2000" dirty="0"/>
              <a:t>Consistent communication</a:t>
            </a:r>
            <a:endParaRPr lang="en-US" sz="2000" dirty="0"/>
          </a:p>
          <a:p>
            <a:pPr lvl="1"/>
            <a:r>
              <a:rPr lang="en-IN" sz="2000" dirty="0"/>
              <a:t>Align vision with numbers</a:t>
            </a:r>
            <a:endParaRPr lang="en-US" sz="2000" dirty="0"/>
          </a:p>
          <a:p>
            <a:pPr lvl="1"/>
            <a:r>
              <a:rPr lang="en-IN" sz="2000" dirty="0"/>
              <a:t>Professional valuation reports</a:t>
            </a:r>
            <a:endParaRPr lang="en-US" sz="2000" dirty="0"/>
          </a:p>
          <a:p>
            <a:pPr marL="0" indent="0">
              <a:buNone/>
            </a:pPr>
            <a:r>
              <a:rPr lang="en-IN" sz="2400" dirty="0"/>
              <a:t>👉 </a:t>
            </a:r>
            <a:r>
              <a:rPr lang="en-IN" sz="2400" i="1" dirty="0"/>
              <a:t>Valuation impact:</a:t>
            </a:r>
            <a:r>
              <a:rPr lang="en-IN" sz="2400" dirty="0"/>
              <a:t> Markets value clarity.</a:t>
            </a:r>
            <a:endParaRPr lang="en-US" sz="2400" dirty="0"/>
          </a:p>
          <a:p>
            <a:endParaRPr lang="en-IN" sz="2400" dirty="0"/>
          </a:p>
          <a:p>
            <a:pPr marL="0" indent="0">
              <a:buNone/>
            </a:pPr>
            <a:r>
              <a:rPr lang="en-IN" sz="2400" dirty="0">
                <a:highlight>
                  <a:srgbClr val="FFFF00"/>
                </a:highlight>
              </a:rPr>
              <a:t>“Valuation is where numbers meet narrative”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548561AF-E418-6EAB-B717-59113E7E9F68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715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13999-DDF1-A02B-1186-C8566A06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5C13-78E1-81DF-375A-18EB0BC8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9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dirty="0"/>
              <a:t>8. Time &amp; Discipline (The Silent Multiplier)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7318-1E79-BB65-48E5-37485AAC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0539"/>
            <a:ext cx="8709554" cy="4383086"/>
          </a:xfrm>
        </p:spPr>
        <p:txBody>
          <a:bodyPr>
            <a:normAutofit/>
          </a:bodyPr>
          <a:lstStyle/>
          <a:p>
            <a:r>
              <a:rPr lang="en-IN" sz="2800" b="1" dirty="0"/>
              <a:t>Techniques</a:t>
            </a:r>
            <a:endParaRPr lang="en-US" sz="2800" b="1" dirty="0"/>
          </a:p>
          <a:p>
            <a:pPr lvl="1"/>
            <a:r>
              <a:rPr lang="en-IN" sz="2400" dirty="0"/>
              <a:t>Start early (3–5 years before IPO / exit)</a:t>
            </a:r>
            <a:endParaRPr lang="en-US" sz="2400" dirty="0"/>
          </a:p>
          <a:p>
            <a:pPr lvl="1"/>
            <a:r>
              <a:rPr lang="en-IN" sz="2400" dirty="0"/>
              <a:t>Consistent performance</a:t>
            </a:r>
            <a:endParaRPr lang="en-US" sz="2400" dirty="0"/>
          </a:p>
          <a:p>
            <a:pPr lvl="1"/>
            <a:r>
              <a:rPr lang="en-IN" sz="2400" dirty="0"/>
              <a:t>Predictable execution</a:t>
            </a:r>
            <a:endParaRPr lang="en-US" sz="2400" dirty="0"/>
          </a:p>
          <a:p>
            <a:pPr lvl="1"/>
            <a:r>
              <a:rPr lang="en-IN" sz="2400" dirty="0"/>
              <a:t>No shortcuts</a:t>
            </a:r>
            <a:endParaRPr lang="en-US" sz="2400" dirty="0"/>
          </a:p>
          <a:p>
            <a:pPr marL="0" indent="0">
              <a:buNone/>
            </a:pPr>
            <a:r>
              <a:rPr lang="en-IN" sz="2800" dirty="0"/>
              <a:t>👉 </a:t>
            </a:r>
            <a:r>
              <a:rPr lang="en-IN" sz="2800" i="1" dirty="0"/>
              <a:t>Valuation impact:</a:t>
            </a:r>
            <a:r>
              <a:rPr lang="en-IN" sz="2800" dirty="0"/>
              <a:t> Time reduces uncertainty.</a:t>
            </a:r>
            <a:endParaRPr lang="en-US" sz="2800" dirty="0"/>
          </a:p>
          <a:p>
            <a:endParaRPr lang="en-IN" sz="2800" dirty="0"/>
          </a:p>
          <a:p>
            <a:pPr marL="0" indent="0">
              <a:buNone/>
            </a:pPr>
            <a:r>
              <a:rPr lang="en-IN" sz="2800" dirty="0">
                <a:highlight>
                  <a:srgbClr val="FFFF00"/>
                </a:highlight>
              </a:rPr>
              <a:t>“Valuation rewards patience more than ambition</a:t>
            </a:r>
            <a:endParaRPr lang="en-US" sz="2800" dirty="0">
              <a:highlight>
                <a:srgbClr val="FFFF00"/>
              </a:highlight>
            </a:endParaRPr>
          </a:p>
          <a:p>
            <a:endParaRPr lang="en-US" sz="2800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B345E256-4B0E-4E40-380B-7678BE5D18EA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40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0032-34E4-4560-999D-6B28046A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859" y="1303339"/>
            <a:ext cx="8596668" cy="38807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DIFFERENT VALUATION METHODS FOR VALUATION OF TRANSPORT INDUSTRY AND PSUs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3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0AC-E792-2A1A-5A7B-2DE73BCA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A. Income Approach</a:t>
            </a:r>
            <a:br>
              <a:rPr lang="en-US" b="1" dirty="0"/>
            </a:br>
            <a:r>
              <a:rPr lang="en-US" dirty="0"/>
              <a:t>Focuses on future economic benefits.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076A-D659-59B3-B06A-A3713B0D8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826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Discounted Cash Flow (DCF)</a:t>
            </a:r>
          </a:p>
          <a:p>
            <a:r>
              <a:rPr lang="en-US" dirty="0"/>
              <a:t>Projects future free cash flows</a:t>
            </a:r>
          </a:p>
          <a:p>
            <a:r>
              <a:rPr lang="en-US" dirty="0"/>
              <a:t>Discounts them to present value using WACC</a:t>
            </a:r>
          </a:p>
          <a:p>
            <a:pPr marL="0" indent="0">
              <a:buNone/>
            </a:pPr>
            <a:r>
              <a:rPr lang="en-US" b="1" dirty="0"/>
              <a:t>Key drivers:</a:t>
            </a:r>
            <a:endParaRPr lang="en-US" dirty="0"/>
          </a:p>
          <a:p>
            <a:r>
              <a:rPr lang="en-US" dirty="0"/>
              <a:t>Revenue growth</a:t>
            </a:r>
          </a:p>
          <a:p>
            <a:r>
              <a:rPr lang="en-US" dirty="0"/>
              <a:t>Operating margins</a:t>
            </a:r>
          </a:p>
          <a:p>
            <a:r>
              <a:rPr lang="en-US" dirty="0"/>
              <a:t>Capital expenditure</a:t>
            </a:r>
          </a:p>
          <a:p>
            <a:r>
              <a:rPr lang="en-US" dirty="0"/>
              <a:t>Working capital</a:t>
            </a:r>
          </a:p>
          <a:p>
            <a:r>
              <a:rPr lang="en-US" dirty="0"/>
              <a:t>Terminal value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DCF is conceptually sound but highly assumption-sensitive.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/>
              <a:t>DCF is </a:t>
            </a:r>
            <a:r>
              <a:rPr lang="en-US" sz="2600" b="1" i="1" dirty="0"/>
              <a:t>directional</a:t>
            </a:r>
            <a:r>
              <a:rPr lang="en-US" sz="2600" b="1" dirty="0"/>
              <a:t>, not decisive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b="1" dirty="0"/>
          </a:p>
          <a:p>
            <a:endParaRPr lang="en-US" dirty="0"/>
          </a:p>
        </p:txBody>
      </p:sp>
      <p:sp>
        <p:nvSpPr>
          <p:cNvPr id="4" name="Google Shape;119;p3">
            <a:extLst>
              <a:ext uri="{FF2B5EF4-FFF2-40B4-BE49-F238E27FC236}">
                <a16:creationId xmlns:a16="http://schemas.microsoft.com/office/drawing/2014/main" id="{7A62D692-74A3-504C-4D1B-0ECE1D83EB03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0947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F7B8-E62D-E660-E539-33C328103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 Market Approach</a:t>
            </a:r>
            <a:br>
              <a:rPr lang="en-US" b="1" dirty="0"/>
            </a:br>
            <a:r>
              <a:rPr lang="en-US" dirty="0"/>
              <a:t>Values a business relative to comparable companies or transactions.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BA19E-B998-2CA0-2671-3EAABABB8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1. Comparable Company Analysis (CCA)</a:t>
            </a:r>
          </a:p>
          <a:p>
            <a:r>
              <a:rPr lang="en-US" dirty="0"/>
              <a:t>EV/EBITDA</a:t>
            </a:r>
          </a:p>
          <a:p>
            <a:r>
              <a:rPr lang="en-US" dirty="0"/>
              <a:t>EV/Sales</a:t>
            </a:r>
          </a:p>
          <a:p>
            <a:r>
              <a:rPr lang="en-US" dirty="0"/>
              <a:t>P/E</a:t>
            </a:r>
          </a:p>
          <a:p>
            <a:pPr marL="0" indent="0">
              <a:buNone/>
            </a:pPr>
            <a:r>
              <a:rPr lang="en-US" b="1" dirty="0"/>
              <a:t>2. Comparable Transaction Method (CTM)</a:t>
            </a:r>
          </a:p>
          <a:p>
            <a:r>
              <a:rPr lang="en-US" dirty="0"/>
              <a:t>Past M&amp;A deal multiples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Market approach reflects real investor sentiment and market expectations.</a:t>
            </a:r>
          </a:p>
          <a:p>
            <a:endParaRPr lang="en-US" dirty="0"/>
          </a:p>
        </p:txBody>
      </p:sp>
      <p:sp>
        <p:nvSpPr>
          <p:cNvPr id="4" name="Google Shape;119;p3">
            <a:extLst>
              <a:ext uri="{FF2B5EF4-FFF2-40B4-BE49-F238E27FC236}">
                <a16:creationId xmlns:a16="http://schemas.microsoft.com/office/drawing/2014/main" id="{38BC56F0-482F-6CF1-F7D8-1312F98D2A67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26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618865" y="4632960"/>
            <a:ext cx="6144895" cy="716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Twentieth Century"/>
              <a:buNone/>
            </a:pPr>
            <a:r>
              <a:rPr lang="en-IN" sz="2000"/>
              <a:t>CA MANISH GADIA- REGD. VALUER (IBBI)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762240" y="3576320"/>
            <a:ext cx="1273239" cy="3556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762240" y="4033520"/>
            <a:ext cx="2138131" cy="49784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12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D0E8-0777-AA57-9597-28E7E603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Asset / Cost Approach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54B6-14A5-4D3C-998C-FC0F6F0BB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96" y="148861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Focuses on underlying assets.</a:t>
            </a:r>
          </a:p>
          <a:p>
            <a:r>
              <a:rPr lang="en-US" dirty="0"/>
              <a:t>Net Asset Value (NAV)</a:t>
            </a:r>
          </a:p>
          <a:p>
            <a:r>
              <a:rPr lang="en-US" dirty="0"/>
              <a:t>Replacement Cost Method</a:t>
            </a:r>
          </a:p>
          <a:p>
            <a:r>
              <a:rPr lang="en-US" dirty="0"/>
              <a:t>Liquidation method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/>
              <a:t>Typically, relevant for:</a:t>
            </a:r>
          </a:p>
          <a:p>
            <a:r>
              <a:rPr lang="en-US" dirty="0"/>
              <a:t>Asset-heavy businesses</a:t>
            </a:r>
          </a:p>
          <a:p>
            <a:r>
              <a:rPr lang="en-US" dirty="0"/>
              <a:t>Investment companies</a:t>
            </a:r>
          </a:p>
          <a:p>
            <a:r>
              <a:rPr lang="en-US" dirty="0"/>
              <a:t>Liquidation scenarios</a:t>
            </a:r>
          </a:p>
          <a:p>
            <a:endParaRPr lang="en-US" dirty="0"/>
          </a:p>
        </p:txBody>
      </p:sp>
      <p:sp>
        <p:nvSpPr>
          <p:cNvPr id="4" name="Google Shape;119;p3">
            <a:extLst>
              <a:ext uri="{FF2B5EF4-FFF2-40B4-BE49-F238E27FC236}">
                <a16:creationId xmlns:a16="http://schemas.microsoft.com/office/drawing/2014/main" id="{D7CAB49E-B083-AF76-FADF-50498580EE3E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60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483061" y="1584512"/>
            <a:ext cx="9720072" cy="26705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wentieth Century"/>
              <a:buNone/>
            </a:pPr>
            <a:r>
              <a:rPr lang="en-IN" sz="6000" dirty="0">
                <a:solidFill>
                  <a:srgbClr val="FF0000"/>
                </a:solidFill>
              </a:rPr>
              <a:t>COMPLEXITIES IN VALUATION OF AS PER DCF METHOD</a:t>
            </a:r>
            <a:endParaRPr dirty="0"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75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447C-5B6D-169E-F424-5E2957D3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71" y="543175"/>
            <a:ext cx="10861501" cy="14996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Factors to be considered while doing DCF Method 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0BC69-6682-B301-DC94-4D41E1B3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71" y="2291844"/>
            <a:ext cx="5662620" cy="36690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571500" indent="-457200">
              <a:buClr>
                <a:srgbClr val="FF0000"/>
              </a:buClr>
              <a:buFont typeface="+mj-lt"/>
              <a:buAutoNum type="arabicPeriod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Projection of the Financial statement</a:t>
            </a:r>
          </a:p>
          <a:p>
            <a:pPr marL="571500" indent="-457200">
              <a:buClr>
                <a:srgbClr val="FF0000"/>
              </a:buClr>
              <a:buFont typeface="+mj-lt"/>
              <a:buAutoNum type="arabicPeriod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Deciding the Time Horizon:</a:t>
            </a:r>
          </a:p>
          <a:p>
            <a:pPr marL="571500" indent="-457200">
              <a:buClr>
                <a:srgbClr val="FF0000"/>
              </a:buClr>
              <a:buFont typeface="+mj-lt"/>
              <a:buAutoNum type="arabicPeriod"/>
            </a:pPr>
            <a:r>
              <a:rPr lang="en-IN" sz="2400" kern="1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Mangal" panose="02040503050203030202" pitchFamily="18" charset="0"/>
                <a:sym typeface="Twentieth Century"/>
              </a:rPr>
              <a:t>Working Capital and new Capital Expenditures requirement:</a:t>
            </a:r>
          </a:p>
          <a:p>
            <a:pPr marL="571500" indent="-457200">
              <a:buClr>
                <a:srgbClr val="FF0000"/>
              </a:buClr>
              <a:buFont typeface="+mj-lt"/>
              <a:buAutoNum type="arabicPeriod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Calculating free cash flow (FCFF, FCFE)</a:t>
            </a:r>
          </a:p>
          <a:p>
            <a:pPr marL="571500" indent="-457200">
              <a:buClr>
                <a:srgbClr val="FF0000"/>
              </a:buClr>
              <a:buFont typeface="+mj-lt"/>
              <a:buAutoNum type="arabicPeriod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Discount Rate (Cost of Capital): Depends on company's risk profile, market conditions, Equity risk premium, and the specific project or investment. </a:t>
            </a:r>
            <a:r>
              <a:rPr lang="en-IN" sz="2400" kern="100" dirty="0"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WACC</a:t>
            </a:r>
            <a:endParaRPr lang="en-IN" sz="2400" kern="100" dirty="0">
              <a:effectLst/>
              <a:latin typeface="+mn-lt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571500" indent="-457200">
              <a:buFont typeface="+mj-lt"/>
              <a:buAutoNum type="arabicPeriod"/>
            </a:pPr>
            <a:endParaRPr lang="en-IN" sz="2400" kern="100" dirty="0">
              <a:effectLst/>
              <a:latin typeface="+mn-lt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8620-D039-13B7-F85D-FA9F80E13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3C782-400E-1F52-A0B5-E20C20CFD7F8}"/>
              </a:ext>
            </a:extLst>
          </p:cNvPr>
          <p:cNvSpPr txBox="1"/>
          <p:nvPr/>
        </p:nvSpPr>
        <p:spPr>
          <a:xfrm>
            <a:off x="6385091" y="2286000"/>
            <a:ext cx="5198882" cy="3647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457200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ts val="1800"/>
              <a:buFont typeface="+mj-lt"/>
              <a:buAutoNum type="arabicPeriod" startAt="6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Terminal Value: Gordon’s Growth Model</a:t>
            </a:r>
          </a:p>
          <a:p>
            <a:pPr marL="571500" indent="-457200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ts val="1800"/>
              <a:buFont typeface="+mj-lt"/>
              <a:buAutoNum type="arabicPeriod" startAt="6"/>
            </a:pPr>
            <a:r>
              <a:rPr lang="en-IN" sz="2400" kern="100" dirty="0">
                <a:effectLst/>
                <a:latin typeface="+mn-lt"/>
                <a:ea typeface="Calibri" panose="020F0502020204030204" pitchFamily="34" charset="0"/>
                <a:cs typeface="Mangal" panose="02040503050203030202" pitchFamily="18" charset="0"/>
              </a:rPr>
              <a:t>Risk and Growth Factors: Beta determination, CSR</a:t>
            </a:r>
          </a:p>
          <a:p>
            <a:pPr marL="571500" indent="-457200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ts val="1800"/>
              <a:buFont typeface="+mj-lt"/>
              <a:buAutoNum type="arabicPeriod" startAt="6"/>
            </a:pPr>
            <a:r>
              <a:rPr lang="en-IN" sz="2400" kern="1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Mangal" panose="02040503050203030202" pitchFamily="18" charset="0"/>
                <a:sym typeface="Twentieth Century"/>
              </a:rPr>
              <a:t>Tax Implications:</a:t>
            </a:r>
          </a:p>
          <a:p>
            <a:pPr marL="571500" indent="-457200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ts val="1800"/>
              <a:buFont typeface="+mj-lt"/>
              <a:buAutoNum type="arabicPeriod" startAt="6"/>
            </a:pPr>
            <a:r>
              <a:rPr lang="en-IN" sz="2400" kern="1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Mangal" panose="02040503050203030202" pitchFamily="18" charset="0"/>
                <a:sym typeface="Twentieth Century"/>
              </a:rPr>
              <a:t>Consistency and Realism:</a:t>
            </a:r>
          </a:p>
          <a:p>
            <a:pPr marL="571500" indent="-457200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ts val="1800"/>
              <a:buFont typeface="+mj-lt"/>
              <a:buAutoNum type="arabicPeriod" startAt="6"/>
            </a:pPr>
            <a:r>
              <a:rPr lang="en-IN" sz="2400" kern="100" dirty="0">
                <a:solidFill>
                  <a:schemeClr val="dk1"/>
                </a:solidFill>
                <a:latin typeface="+mn-lt"/>
                <a:ea typeface="Calibri" panose="020F0502020204030204" pitchFamily="34" charset="0"/>
                <a:cs typeface="Mangal" panose="02040503050203030202" pitchFamily="18" charset="0"/>
                <a:sym typeface="Twentieth Century"/>
              </a:rPr>
              <a:t>Sensitivity Analysis</a:t>
            </a:r>
            <a:r>
              <a:rPr lang="en-IN" sz="2400" kern="1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  <a:sym typeface="Twentieth Century"/>
              </a:rPr>
              <a:t>:</a:t>
            </a:r>
          </a:p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endParaRPr lang="en-IN" sz="100" kern="1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  <a:sym typeface="Twentieth Century"/>
            </a:endParaRPr>
          </a:p>
          <a:p>
            <a:pPr marL="1143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ts val="1800"/>
            </a:pPr>
            <a:endParaRPr lang="en-IN" kern="1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  <a:sym typeface="Twentieth Century"/>
            </a:endParaRPr>
          </a:p>
        </p:txBody>
      </p:sp>
      <p:sp>
        <p:nvSpPr>
          <p:cNvPr id="5" name="Google Shape;119;p3">
            <a:extLst>
              <a:ext uri="{FF2B5EF4-FFF2-40B4-BE49-F238E27FC236}">
                <a16:creationId xmlns:a16="http://schemas.microsoft.com/office/drawing/2014/main" id="{0EACF87D-5058-8E7E-4563-444169955A0E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20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785B-2FE5-454A-9EE2-79BC3C35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357951"/>
            <a:ext cx="10443846" cy="1820857"/>
          </a:xfrm>
        </p:spPr>
        <p:txBody>
          <a:bodyPr>
            <a:noAutofit/>
          </a:bodyPr>
          <a:lstStyle/>
          <a:p>
            <a:r>
              <a:rPr lang="en-IN" sz="24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FCFF is the cash available to both equity and debt holders, while FCFE is the cash available only to equity holders after accounting for debt-related items and capital expenditures. Both metrics are crucial in financial analysis and valuation, providing insights into a company's ability to generate cash and its capacity to reward its investors.</a:t>
            </a:r>
            <a:b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6F278-2313-3AAD-1329-BA81D70A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23</a:t>
            </a:fld>
            <a:endParaRPr lang="en-I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024EC88-887E-3F0D-80CC-FBB7A59353C9}"/>
              </a:ext>
            </a:extLst>
          </p:cNvPr>
          <p:cNvGraphicFramePr/>
          <p:nvPr/>
        </p:nvGraphicFramePr>
        <p:xfrm>
          <a:off x="1786903" y="4023360"/>
          <a:ext cx="8128000" cy="227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D0FB56-69E9-090E-D261-C4D1BAEDFC50}"/>
              </a:ext>
            </a:extLst>
          </p:cNvPr>
          <p:cNvGraphicFramePr/>
          <p:nvPr/>
        </p:nvGraphicFramePr>
        <p:xfrm>
          <a:off x="1786903" y="402945"/>
          <a:ext cx="8128000" cy="182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3459F1-C29C-6E1D-482E-B5AD5755EEC0}"/>
              </a:ext>
            </a:extLst>
          </p:cNvPr>
          <p:cNvSpPr/>
          <p:nvPr/>
        </p:nvSpPr>
        <p:spPr>
          <a:xfrm>
            <a:off x="4044099" y="650449"/>
            <a:ext cx="3535052" cy="13103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DCF Method of Valuation</a:t>
            </a:r>
          </a:p>
        </p:txBody>
      </p:sp>
    </p:spTree>
    <p:extLst>
      <p:ext uri="{BB962C8B-B14F-4D97-AF65-F5344CB8AC3E}">
        <p14:creationId xmlns:p14="http://schemas.microsoft.com/office/powerpoint/2010/main" val="393491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6543-41D5-BBEC-44A6-DA41A8C9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52425"/>
            <a:ext cx="10405871" cy="802607"/>
          </a:xfrm>
        </p:spPr>
        <p:txBody>
          <a:bodyPr>
            <a:normAutofit fontScale="90000"/>
          </a:bodyPr>
          <a:lstStyle/>
          <a:p>
            <a:br>
              <a:rPr lang="en-IN" sz="4000" b="1" i="0" dirty="0">
                <a:solidFill>
                  <a:srgbClr val="111111"/>
                </a:solidFill>
                <a:effectLst/>
                <a:latin typeface="Cabin-semi-bold"/>
              </a:rPr>
            </a:br>
            <a:r>
              <a:rPr lang="en-IN" sz="4000" b="1" i="0" dirty="0">
                <a:solidFill>
                  <a:srgbClr val="111111"/>
                </a:solidFill>
                <a:effectLst/>
                <a:latin typeface="Cabin-semi-bold"/>
              </a:rPr>
              <a:t>CAPITAL ASSET PRICING MODEL (CAPM)</a:t>
            </a:r>
            <a:br>
              <a:rPr lang="en-IN" sz="4000" b="1" i="0" dirty="0">
                <a:solidFill>
                  <a:srgbClr val="111111"/>
                </a:solidFill>
                <a:effectLst/>
                <a:latin typeface="Cabin-semi-bold"/>
              </a:rPr>
            </a:b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8C36-AAF0-D084-90D2-0492AE2A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24</a:t>
            </a:fld>
            <a:endParaRPr lang="en-IN"/>
          </a:p>
        </p:txBody>
      </p:sp>
      <p:sp>
        <p:nvSpPr>
          <p:cNvPr id="3" name="Google Shape;208;p12">
            <a:extLst>
              <a:ext uri="{FF2B5EF4-FFF2-40B4-BE49-F238E27FC236}">
                <a16:creationId xmlns:a16="http://schemas.microsoft.com/office/drawing/2014/main" id="{D1B981C1-2C2D-8711-EB28-D9840D7E5B30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81CCC-F29A-C759-28B8-451F80D8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1429927"/>
            <a:ext cx="10612331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D8C5-200A-46EE-8000-9B7D5732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Gordon Growth Model</a:t>
            </a:r>
            <a:r>
              <a:rPr lang="en-US" dirty="0"/>
              <a:t> (GGM)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D5FD5-6B96-55BC-D131-CAE9CD404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dirty="0">
                <a:hlinkClick r:id="rId2"/>
              </a:rPr>
              <a:t>Gordon Growth Model</a:t>
            </a:r>
            <a:r>
              <a:rPr lang="en-US" dirty="0"/>
              <a:t> (GGM) calculates the intrinsic value of a stock based on a perpetual, constant growth rate of dividends.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F98FF-669C-A307-FBD3-65A60DEF7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67" y="2786024"/>
            <a:ext cx="2652558" cy="1057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04017A-3A78-2089-DC69-93A251532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70" y="3957294"/>
            <a:ext cx="6154009" cy="2476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3629B1-AE0A-CF7C-AC7E-96F6D0DD5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94" y="6128644"/>
            <a:ext cx="1857670" cy="2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8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6543-41D5-BBEC-44A6-DA41A8C9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1854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Discount Rate – WACC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8C36-AAF0-D084-90D2-0492AE2A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FA64C0-7D08-F689-2D3B-D3D89B894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0" b="14486"/>
          <a:stretch/>
        </p:blipFill>
        <p:spPr>
          <a:xfrm>
            <a:off x="109869" y="1371454"/>
            <a:ext cx="11791620" cy="4331370"/>
          </a:xfrm>
          <a:prstGeom prst="rect">
            <a:avLst/>
          </a:prstGeom>
        </p:spPr>
      </p:pic>
      <p:sp>
        <p:nvSpPr>
          <p:cNvPr id="3" name="Google Shape;208;p12">
            <a:extLst>
              <a:ext uri="{FF2B5EF4-FFF2-40B4-BE49-F238E27FC236}">
                <a16:creationId xmlns:a16="http://schemas.microsoft.com/office/drawing/2014/main" id="{ED85767B-788F-FDAF-7468-EC1327547E1A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1880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9E1B-8A47-41FD-6A86-C6B442BA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C6C8-34E0-CABD-EC7E-5F573D06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47" y="242886"/>
            <a:ext cx="8596668" cy="6286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EBE6-3043-02C5-DA8C-7ABB0333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20" y="985838"/>
            <a:ext cx="8809567" cy="56292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200" b="1" dirty="0">
                <a:solidFill>
                  <a:srgbClr val="FF0000"/>
                </a:solidFill>
              </a:rPr>
              <a:t>🔹 Business enterprises &amp; India Context</a:t>
            </a:r>
            <a:endParaRPr lang="en-US" sz="2200" b="1" dirty="0">
              <a:solidFill>
                <a:srgbClr val="FF0000"/>
              </a:solidFill>
            </a:endParaRPr>
          </a:p>
          <a:p>
            <a:pPr lvl="0"/>
            <a:r>
              <a:rPr lang="en-IN" b="1" dirty="0"/>
              <a:t>“India has 6 crore MSMEs, but less than </a:t>
            </a:r>
            <a:r>
              <a:rPr lang="en-IN" b="1" dirty="0">
                <a:highlight>
                  <a:srgbClr val="FFFF00"/>
                </a:highlight>
              </a:rPr>
              <a:t>1% </a:t>
            </a:r>
            <a:r>
              <a:rPr lang="en-IN" b="1" dirty="0"/>
              <a:t>are valuation-ready.”</a:t>
            </a:r>
            <a:endParaRPr lang="en-US" dirty="0"/>
          </a:p>
          <a:p>
            <a:pPr lvl="0"/>
            <a:r>
              <a:rPr lang="en-IN" b="1" dirty="0"/>
              <a:t>“MSMEs are the backbone of India, but valuation is still their </a:t>
            </a:r>
            <a:r>
              <a:rPr lang="en-IN" b="1" dirty="0">
                <a:highlight>
                  <a:srgbClr val="FFFF00"/>
                </a:highlight>
              </a:rPr>
              <a:t>weakest muscle</a:t>
            </a:r>
            <a:r>
              <a:rPr lang="en-IN" b="1" dirty="0"/>
              <a:t>.”</a:t>
            </a:r>
            <a:endParaRPr lang="en-US" dirty="0"/>
          </a:p>
          <a:p>
            <a:pPr lvl="0"/>
            <a:r>
              <a:rPr lang="en-IN" b="1" dirty="0"/>
              <a:t>“India doesn’t lack entrepreneurs; it lacks </a:t>
            </a:r>
            <a:r>
              <a:rPr lang="en-IN" b="1" dirty="0">
                <a:highlight>
                  <a:srgbClr val="FFFF00"/>
                </a:highlight>
              </a:rPr>
              <a:t>valuation-ready</a:t>
            </a:r>
            <a:r>
              <a:rPr lang="en-IN" b="1" dirty="0"/>
              <a:t> enterprises.”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IN" sz="2200" b="1" dirty="0">
                <a:solidFill>
                  <a:srgbClr val="FF0000"/>
                </a:solidFill>
              </a:rPr>
              <a:t>🔹 Valuation – Core Philosophy</a:t>
            </a:r>
            <a:endParaRPr lang="en-US" sz="2200" b="1" dirty="0">
              <a:solidFill>
                <a:srgbClr val="FF0000"/>
              </a:solidFill>
            </a:endParaRPr>
          </a:p>
          <a:p>
            <a:pPr lvl="0"/>
            <a:r>
              <a:rPr lang="en-IN" b="1" dirty="0"/>
              <a:t>“Valuation is not about past profits; it’s about </a:t>
            </a:r>
            <a:r>
              <a:rPr lang="en-IN" b="1" dirty="0">
                <a:highlight>
                  <a:srgbClr val="FFFF00"/>
                </a:highlight>
              </a:rPr>
              <a:t>future</a:t>
            </a:r>
            <a:r>
              <a:rPr lang="en-IN" b="1" dirty="0"/>
              <a:t> confidence &amp; predictability.”</a:t>
            </a:r>
            <a:endParaRPr lang="en-US" dirty="0"/>
          </a:p>
          <a:p>
            <a:pPr lvl="0"/>
            <a:r>
              <a:rPr lang="en-IN" b="1" dirty="0"/>
              <a:t>“A good business earns profits; a great business earns </a:t>
            </a:r>
            <a:r>
              <a:rPr lang="en-IN" b="1" dirty="0">
                <a:highlight>
                  <a:srgbClr val="FFFF00"/>
                </a:highlight>
              </a:rPr>
              <a:t>multiples</a:t>
            </a:r>
            <a:r>
              <a:rPr lang="en-IN" b="1" dirty="0"/>
              <a:t>.”</a:t>
            </a:r>
          </a:p>
          <a:p>
            <a:pPr marL="0" indent="0">
              <a:buNone/>
            </a:pPr>
            <a:endParaRPr lang="en-IN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000" b="1" dirty="0">
                <a:solidFill>
                  <a:srgbClr val="FF0000"/>
                </a:solidFill>
              </a:rPr>
              <a:t>🔹 Action-Oriented Takeaways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IN" b="1" dirty="0"/>
              <a:t>“Valuation is a </a:t>
            </a:r>
            <a:r>
              <a:rPr lang="en-IN" b="1" dirty="0">
                <a:highlight>
                  <a:srgbClr val="FFFF00"/>
                </a:highlight>
              </a:rPr>
              <a:t>habit</a:t>
            </a:r>
            <a:r>
              <a:rPr lang="en-IN" b="1" dirty="0"/>
              <a:t>, not an event.”</a:t>
            </a:r>
            <a:endParaRPr lang="en-US" dirty="0"/>
          </a:p>
          <a:p>
            <a:r>
              <a:rPr lang="en-IN" b="1" dirty="0"/>
              <a:t>“</a:t>
            </a:r>
            <a:r>
              <a:rPr lang="en-IN" b="1" dirty="0">
                <a:highlight>
                  <a:srgbClr val="FFFF00"/>
                </a:highlight>
              </a:rPr>
              <a:t>IP protection </a:t>
            </a:r>
            <a:r>
              <a:rPr lang="en-IN" b="1" dirty="0"/>
              <a:t>is cheaper than valuation dilution.”</a:t>
            </a:r>
            <a:endParaRPr lang="en-US" dirty="0"/>
          </a:p>
          <a:p>
            <a:r>
              <a:rPr lang="en-IN" b="1" dirty="0"/>
              <a:t>“Think like an </a:t>
            </a:r>
            <a:r>
              <a:rPr lang="en-IN" b="1" dirty="0">
                <a:highlight>
                  <a:srgbClr val="FFFF00"/>
                </a:highlight>
              </a:rPr>
              <a:t>investor</a:t>
            </a:r>
            <a:r>
              <a:rPr lang="en-IN" b="1" dirty="0"/>
              <a:t> long before you meet one.”</a:t>
            </a:r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606C94-A52F-2873-419C-7CA1F56B7C30}"/>
              </a:ext>
            </a:extLst>
          </p:cNvPr>
          <p:cNvSpPr txBox="1">
            <a:spLocks/>
          </p:cNvSpPr>
          <p:nvPr/>
        </p:nvSpPr>
        <p:spPr>
          <a:xfrm>
            <a:off x="691621" y="4503740"/>
            <a:ext cx="8596668" cy="211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0EDDD5-D30D-DD55-506B-90FEE331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70" y="220028"/>
            <a:ext cx="3359081" cy="245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B0EA1-ACCF-2897-14D8-B9BF1E36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610" y="3095624"/>
            <a:ext cx="7309379" cy="2505075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kern="10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CA MANISH GADIA</a:t>
            </a:r>
            <a:br>
              <a:rPr lang="en-IN" b="1" kern="100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2200" dirty="0">
                <a:solidFill>
                  <a:srgbClr val="FF0000"/>
                </a:solidFill>
              </a:rPr>
              <a:t>B.COM, FCA, DISA(ICAI), REGD. VALUER(IBBI)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5, RAJA SUBODH MULLICK SQUARE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2</a:t>
            </a:r>
            <a:r>
              <a:rPr lang="en-US" sz="2200" baseline="30000" dirty="0">
                <a:solidFill>
                  <a:srgbClr val="FF0000"/>
                </a:solidFill>
              </a:rPr>
              <a:t>ND</a:t>
            </a:r>
            <a:r>
              <a:rPr lang="en-US" sz="2200" dirty="0">
                <a:solidFill>
                  <a:srgbClr val="FF0000"/>
                </a:solidFill>
              </a:rPr>
              <a:t> FLOOR, KOLKATA- 700013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E: manish@jmpassociates.com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00B0F0"/>
                </a:solidFill>
              </a:rPr>
              <a:t>M- 98303 28772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 err="1">
                <a:solidFill>
                  <a:srgbClr val="FF0000"/>
                </a:solidFill>
              </a:rPr>
              <a:t>Linkedin</a:t>
            </a:r>
            <a:r>
              <a:rPr lang="en-US" sz="2200" dirty="0">
                <a:solidFill>
                  <a:srgbClr val="FF0000"/>
                </a:solidFill>
              </a:rPr>
              <a:t> : linkedin.com/in/</a:t>
            </a:r>
            <a:r>
              <a:rPr lang="en-US" sz="2200" dirty="0" err="1">
                <a:solidFill>
                  <a:srgbClr val="FF0000"/>
                </a:solidFill>
              </a:rPr>
              <a:t>manishgadia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8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2D54-399D-4B2D-971E-22FB6DC5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VALUATION IS REQUIRED AT EVERY STAGE OF LIFE CYCLE OF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53A16-F170-4759-BD87-1A9E9FB8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NEW SHARE ALLOTMENT AFTER INCORPORATION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PRIVATE EQUITY PLACEMENT OR VENTURE CAPITAL INVESTMENT AT THE </a:t>
            </a:r>
          </a:p>
          <a:p>
            <a:pPr marL="0" indent="0">
              <a:buNone/>
            </a:pPr>
            <a:r>
              <a:rPr lang="en-IN" dirty="0"/>
              <a:t>    EXPANSION STAGE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INITIAL PUBIC OFFERING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DEBT RESTRUCTURING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SHARE TRANSFER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MERGER &amp; ACQUISATION, DEMERGER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N" dirty="0"/>
              <a:t>WINDING UP OR LIQUIDATION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8FFDC-DA6A-4A40-83A6-A6E0E3E6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6764575-312F-492A-A292-D8A080A373AA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Arial Narrow" panose="020B0606020202030204" pitchFamily="34" charset="0"/>
              </a:rPr>
              <a:t>CA MANISH GADIA, REGISTERED VALUER (IBBBI)                                    M 98303 28772                        E: manish@jmpassociates.com</a:t>
            </a:r>
            <a:r>
              <a:rPr lang="en-US" sz="18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5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0" y="127263"/>
            <a:ext cx="12192000" cy="1822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wentieth Century"/>
              <a:buNone/>
            </a:pPr>
            <a:r>
              <a:rPr lang="en-IN" sz="4800" dirty="0">
                <a:solidFill>
                  <a:srgbClr val="FF0000"/>
                </a:solidFill>
              </a:rPr>
              <a:t>Requirements for VALUATION OF SHARE &amp; SECURITIES for different purpose</a:t>
            </a:r>
            <a:br>
              <a:rPr lang="en-IN" sz="3600" dirty="0">
                <a:solidFill>
                  <a:srgbClr val="FF0000"/>
                </a:solidFill>
              </a:rPr>
            </a:br>
            <a:r>
              <a:rPr lang="en-IN" sz="2700" dirty="0">
                <a:solidFill>
                  <a:srgbClr val="0070C0"/>
                </a:solidFill>
              </a:rPr>
              <a:t>SAME BUSINESS HAS DIFFERENT VALUE BASED ON DIFFERENT PURPOSES. </a:t>
            </a:r>
            <a:endParaRPr dirty="0"/>
          </a:p>
        </p:txBody>
      </p:sp>
      <p:sp>
        <p:nvSpPr>
          <p:cNvPr id="180" name="Google Shape;180;p11"/>
          <p:cNvSpPr txBox="1">
            <a:spLocks noGrp="1"/>
          </p:cNvSpPr>
          <p:nvPr>
            <p:ph idx="1"/>
          </p:nvPr>
        </p:nvSpPr>
        <p:spPr>
          <a:xfrm>
            <a:off x="338130" y="2717308"/>
            <a:ext cx="5240650" cy="309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Investment Decision Making: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Mergers and Acquisitions (M&amp;A):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Financial Reporting and Accounting: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Risk Assessment: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1000"/>
              <a:buFont typeface="+mj-lt"/>
              <a:buAutoNum type="arabicPeriod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Capital Budgeting: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1000"/>
              <a:buNone/>
            </a:pPr>
            <a:endParaRPr dirty="0"/>
          </a:p>
        </p:txBody>
      </p:sp>
      <p:sp>
        <p:nvSpPr>
          <p:cNvPr id="181" name="Google Shape;181;p11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5549259" y="2696073"/>
            <a:ext cx="6462015" cy="340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marR="0" indent="-457200" defTabSz="914400">
              <a:lnSpc>
                <a:spcPct val="117000"/>
              </a:lnSpc>
              <a:spcBef>
                <a:spcPts val="0"/>
              </a:spcBef>
              <a:buClr>
                <a:srgbClr val="FF0000"/>
              </a:buClr>
              <a:buSzPct val="101000"/>
              <a:buFont typeface="+mj-lt"/>
              <a:buAutoNum type="arabicPeriod" startAt="6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Financial Planning and Strategy:</a:t>
            </a: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  <a:sym typeface="Calibri"/>
            </a:endParaRPr>
          </a:p>
          <a:p>
            <a:pPr marL="342900" marR="0" indent="-342900" defTabSz="914400">
              <a:lnSpc>
                <a:spcPct val="117000"/>
              </a:lnSpc>
              <a:spcBef>
                <a:spcPts val="1400"/>
              </a:spcBef>
              <a:buClr>
                <a:srgbClr val="FF0000"/>
              </a:buClr>
              <a:buSzPct val="101000"/>
              <a:buFont typeface="+mj-lt"/>
              <a:buAutoNum type="arabicPeriod" startAt="6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Shareholder Value Maximization:</a:t>
            </a: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  <a:sym typeface="Calibri"/>
            </a:endParaRPr>
          </a:p>
          <a:p>
            <a:pPr marL="342900" marR="0" indent="-342900" defTabSz="914400">
              <a:lnSpc>
                <a:spcPct val="117000"/>
              </a:lnSpc>
              <a:spcBef>
                <a:spcPts val="1400"/>
              </a:spcBef>
              <a:buClr>
                <a:srgbClr val="FF0000"/>
              </a:buClr>
              <a:buSzPct val="101000"/>
              <a:buFont typeface="+mj-lt"/>
              <a:buAutoNum type="arabicPeriod" startAt="6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Corporate Finance:</a:t>
            </a: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  <a:sym typeface="Calibri"/>
            </a:endParaRPr>
          </a:p>
          <a:p>
            <a:pPr marL="342900" marR="0" indent="-342900" defTabSz="914400">
              <a:lnSpc>
                <a:spcPct val="117000"/>
              </a:lnSpc>
              <a:spcBef>
                <a:spcPts val="1400"/>
              </a:spcBef>
              <a:buClr>
                <a:srgbClr val="FF0000"/>
              </a:buClr>
              <a:buSzPct val="101000"/>
              <a:buFont typeface="+mj-lt"/>
              <a:buAutoNum type="arabicPeriod" startAt="6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Legal and Regulatory Compliance:</a:t>
            </a: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  <a:sym typeface="Calibri"/>
            </a:endParaRPr>
          </a:p>
          <a:p>
            <a:pPr marL="342900" marR="0" indent="-342900" defTabSz="914400">
              <a:lnSpc>
                <a:spcPct val="117000"/>
              </a:lnSpc>
              <a:spcBef>
                <a:spcPts val="1400"/>
              </a:spcBef>
              <a:buClr>
                <a:srgbClr val="FF0000"/>
              </a:buClr>
              <a:buSzPct val="101000"/>
              <a:buFont typeface="+mj-lt"/>
              <a:buAutoNum type="arabicPeriod" startAt="6"/>
            </a:pPr>
            <a:r>
              <a:rPr lang="en-IN" sz="2400" b="1" dirty="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Employee Stock Options &amp; sweat share issue:</a:t>
            </a: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  <a:sym typeface="Calibri"/>
            </a:endParaRPr>
          </a:p>
          <a:p>
            <a:pPr marR="0" defTabSz="914400">
              <a:lnSpc>
                <a:spcPct val="117000"/>
              </a:lnSpc>
              <a:spcBef>
                <a:spcPts val="2000"/>
              </a:spcBef>
              <a:buClr>
                <a:srgbClr val="FF0000"/>
              </a:buClr>
              <a:buSzPct val="101000"/>
            </a:pPr>
            <a:endParaRPr sz="2400" b="1" dirty="0">
              <a:solidFill>
                <a:srgbClr val="374151"/>
              </a:solidFill>
              <a:latin typeface="Quattrocento Sans"/>
              <a:ea typeface="Quattrocento Sans"/>
              <a:cs typeface="Quattrocento Sans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571499" y="1935212"/>
            <a:ext cx="10832129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wentieth Century"/>
              <a:buNone/>
            </a:pPr>
            <a:r>
              <a:rPr lang="en-IN" sz="2800" b="0" i="0" u="sng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single valuation can not serve more then one purpose : -</a:t>
            </a:r>
            <a:endParaRPr sz="1600" dirty="0"/>
          </a:p>
          <a:p>
            <a:pPr marL="4572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sng" strike="noStrike" cap="none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243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0" y="360919"/>
            <a:ext cx="12191999" cy="112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buClr>
                <a:srgbClr val="0F0F0F"/>
              </a:buClr>
              <a:buSzPct val="100000"/>
            </a:pPr>
            <a:r>
              <a:rPr lang="en-US" sz="3600" b="1" dirty="0">
                <a:solidFill>
                  <a:schemeClr val="tx1"/>
                </a:solidFill>
              </a:rPr>
              <a:t>KEY VALUE DRIVERS IN </a:t>
            </a:r>
            <a:r>
              <a:rPr lang="en-US" b="1" dirty="0">
                <a:solidFill>
                  <a:schemeClr val="tx1"/>
                </a:solidFill>
              </a:rPr>
              <a:t>A BUSINESS FOR</a:t>
            </a:r>
            <a:r>
              <a:rPr lang="en-US" sz="3600" b="1" dirty="0">
                <a:solidFill>
                  <a:schemeClr val="tx1"/>
                </a:solidFill>
              </a:rPr>
              <a:t> VALUATION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idx="1"/>
          </p:nvPr>
        </p:nvSpPr>
        <p:spPr>
          <a:xfrm>
            <a:off x="1024128" y="1727780"/>
            <a:ext cx="5071872" cy="450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Fair Value of Assets (NAV):</a:t>
            </a:r>
            <a:endParaRPr lang="en-IN" sz="2000" b="1" dirty="0">
              <a:solidFill>
                <a:srgbClr val="374151"/>
              </a:solidFill>
              <a:latin typeface="Arial"/>
              <a:cs typeface="Arial"/>
            </a:endParaRPr>
          </a:p>
          <a:p>
            <a:pPr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Revenue Growth Sustainability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Earnings and Profitability:</a:t>
            </a:r>
          </a:p>
          <a:p>
            <a:pPr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Scalability of Business Model</a:t>
            </a:r>
          </a:p>
          <a:p>
            <a:pPr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Cash Flow Quality</a:t>
            </a:r>
          </a:p>
          <a:p>
            <a:pPr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Operating Leverage </a:t>
            </a:r>
          </a:p>
          <a:p>
            <a:pPr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Cost of Capital (Risk Profile)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374151"/>
                </a:solidFill>
                <a:latin typeface="Arial"/>
                <a:cs typeface="Arial"/>
              </a:rPr>
              <a:t>Capital Efficiency (ROCE, ROIC)</a:t>
            </a:r>
            <a:endParaRPr lang="en-IN" sz="2000" b="1" dirty="0">
              <a:solidFill>
                <a:srgbClr val="374151"/>
              </a:solidFill>
              <a:latin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0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Future Growth Prospects:</a:t>
            </a:r>
          </a:p>
          <a:p>
            <a:pPr marL="91440" lvl="0" indent="-279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wentieth Century"/>
              <a:buAutoNum type="arabicParenR"/>
            </a:pPr>
            <a:endParaRPr sz="2000"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  <p:sp>
        <p:nvSpPr>
          <p:cNvPr id="2" name="Google Shape;214;p13">
            <a:extLst>
              <a:ext uri="{FF2B5EF4-FFF2-40B4-BE49-F238E27FC236}">
                <a16:creationId xmlns:a16="http://schemas.microsoft.com/office/drawing/2014/main" id="{5F9B296D-9B74-7A6A-0E6A-C5D6B08E76DB}"/>
              </a:ext>
            </a:extLst>
          </p:cNvPr>
          <p:cNvSpPr txBox="1">
            <a:spLocks/>
          </p:cNvSpPr>
          <p:nvPr/>
        </p:nvSpPr>
        <p:spPr>
          <a:xfrm>
            <a:off x="5846064" y="1809693"/>
            <a:ext cx="5071872" cy="4502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Company Size and Scale:</a:t>
            </a:r>
            <a:endParaRPr lang="en-US" sz="1800" b="1" dirty="0">
              <a:solidFill>
                <a:srgbClr val="37415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Industry and Sector Performance:</a:t>
            </a:r>
            <a:endParaRPr lang="en-IN" sz="1800" b="1" dirty="0">
              <a:solidFill>
                <a:srgbClr val="37415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Market &amp; Economy Conditions: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Market Sentiment: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Regulatory Environment:</a:t>
            </a:r>
          </a:p>
          <a:p>
            <a:pPr>
              <a:lnSpc>
                <a:spcPct val="10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374151"/>
                </a:solidFill>
                <a:latin typeface="Arial"/>
                <a:cs typeface="Arial"/>
                <a:sym typeface="Arial"/>
              </a:rPr>
              <a:t>Global and Geopolitical Factors:</a:t>
            </a:r>
          </a:p>
          <a:p>
            <a:pPr lvl="0" fontAlgn="base">
              <a:spcBef>
                <a:spcPts val="1400"/>
              </a:spcBef>
              <a:spcAft>
                <a:spcPct val="0"/>
              </a:spcAft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1900" b="1" dirty="0">
                <a:solidFill>
                  <a:srgbClr val="374151"/>
                </a:solidFill>
                <a:latin typeface="Arial"/>
                <a:cs typeface="Arial"/>
              </a:rPr>
              <a:t>Management Quality &amp; Governance</a:t>
            </a:r>
          </a:p>
          <a:p>
            <a:pPr lvl="0" fontAlgn="base">
              <a:spcBef>
                <a:spcPts val="1400"/>
              </a:spcBef>
              <a:spcAft>
                <a:spcPct val="0"/>
              </a:spcAft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altLang="en-US" sz="1900" b="1" dirty="0">
                <a:solidFill>
                  <a:srgbClr val="374151"/>
                </a:solidFill>
                <a:latin typeface="Arial"/>
                <a:cs typeface="Arial"/>
              </a:rPr>
              <a:t>Brand, IP &amp; Intangibles</a:t>
            </a:r>
          </a:p>
        </p:txBody>
      </p:sp>
    </p:spTree>
    <p:extLst>
      <p:ext uri="{BB962C8B-B14F-4D97-AF65-F5344CB8AC3E}">
        <p14:creationId xmlns:p14="http://schemas.microsoft.com/office/powerpoint/2010/main" val="265225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0" y="112975"/>
            <a:ext cx="12192000" cy="1101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0F0F"/>
              </a:buClr>
              <a:buSzPct val="100000"/>
              <a:buFont typeface="Arial"/>
              <a:buNone/>
            </a:pPr>
            <a:r>
              <a:rPr lang="en-US" sz="4000" dirty="0">
                <a:solidFill>
                  <a:schemeClr val="tx1"/>
                </a:solidFill>
              </a:rPr>
              <a:t>KEY COMPLEXITIES IN THE VALUATION OF BUSINESS ENTERPRISES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idx="1"/>
          </p:nvPr>
        </p:nvSpPr>
        <p:spPr>
          <a:xfrm>
            <a:off x="1024128" y="1727780"/>
            <a:ext cx="4576572" cy="450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Limited Market Data and Limited Financial Information</a:t>
            </a:r>
          </a:p>
          <a:p>
            <a:pPr lvl="0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Lack of Transparency and Lack of Marketability</a:t>
            </a:r>
          </a:p>
          <a:p>
            <a:pPr lvl="0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Subjectivity in Valuation Approaches and other factors</a:t>
            </a:r>
          </a:p>
          <a:p>
            <a:pPr lvl="0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Control and Minority Interests</a:t>
            </a:r>
          </a:p>
          <a:p>
            <a:pPr lvl="0"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Non-Operating Assets and Liabilities</a:t>
            </a:r>
          </a:p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IN" sz="2200" b="1" dirty="0">
                <a:solidFill>
                  <a:srgbClr val="374151"/>
                </a:solidFill>
                <a:latin typeface="Arial"/>
                <a:cs typeface="Arial"/>
              </a:rPr>
              <a:t>Future Growth Prospects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0000"/>
              <a:buNone/>
            </a:pPr>
            <a:endParaRPr sz="3200" dirty="0"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  <p:sp>
        <p:nvSpPr>
          <p:cNvPr id="2" name="Google Shape;214;p13">
            <a:extLst>
              <a:ext uri="{FF2B5EF4-FFF2-40B4-BE49-F238E27FC236}">
                <a16:creationId xmlns:a16="http://schemas.microsoft.com/office/drawing/2014/main" id="{E78C35A3-7B57-03A3-530C-0D5495A29AEF}"/>
              </a:ext>
            </a:extLst>
          </p:cNvPr>
          <p:cNvSpPr txBox="1">
            <a:spLocks/>
          </p:cNvSpPr>
          <p:nvPr/>
        </p:nvSpPr>
        <p:spPr>
          <a:xfrm>
            <a:off x="5846064" y="1847792"/>
            <a:ext cx="4576572" cy="45028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374151"/>
                </a:solidFill>
                <a:latin typeface="Arial"/>
                <a:cs typeface="Arial"/>
              </a:rPr>
              <a:t>Bias and Conflict of Interest</a:t>
            </a:r>
          </a:p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374151"/>
                </a:solidFill>
                <a:latin typeface="Arial"/>
                <a:cs typeface="Arial"/>
              </a:rPr>
              <a:t>Tax Considerations</a:t>
            </a:r>
          </a:p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374151"/>
                </a:solidFill>
                <a:latin typeface="Arial"/>
                <a:cs typeface="Arial"/>
              </a:rPr>
              <a:t>Unique Business Models</a:t>
            </a:r>
          </a:p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374151"/>
                </a:solidFill>
                <a:latin typeface="Arial"/>
                <a:cs typeface="Arial"/>
              </a:rPr>
              <a:t>Management Quality</a:t>
            </a:r>
          </a:p>
          <a:p>
            <a:pPr>
              <a:lnSpc>
                <a:spcPct val="110000"/>
              </a:lnSpc>
              <a:spcBef>
                <a:spcPts val="1400"/>
              </a:spcBef>
              <a:buClr>
                <a:srgbClr val="FF0000"/>
              </a:buClr>
              <a:buSzPts val="44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374151"/>
                </a:solidFill>
                <a:latin typeface="Arial"/>
                <a:cs typeface="Arial"/>
              </a:rPr>
              <a:t>Regulatory and Legal Issues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60000"/>
              <a:buFont typeface="Wingdings 3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277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"/>
          <p:cNvSpPr txBox="1">
            <a:spLocks noGrp="1"/>
          </p:cNvSpPr>
          <p:nvPr>
            <p:ph type="title"/>
          </p:nvPr>
        </p:nvSpPr>
        <p:spPr>
          <a:xfrm>
            <a:off x="1024128" y="221174"/>
            <a:ext cx="8385343" cy="866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000"/>
              <a:buFont typeface="Twentieth Century"/>
              <a:buNone/>
            </a:pPr>
            <a:r>
              <a:rPr lang="en-IN" dirty="0">
                <a:solidFill>
                  <a:srgbClr val="0070C0"/>
                </a:solidFill>
              </a:rPr>
              <a:t>MYTHS OF ENTERPRISE VALUATION</a:t>
            </a:r>
            <a:endParaRPr dirty="0"/>
          </a:p>
        </p:txBody>
      </p:sp>
      <p:sp>
        <p:nvSpPr>
          <p:cNvPr id="244" name="Google Shape;244;p17"/>
          <p:cNvSpPr txBox="1">
            <a:spLocks noGrp="1"/>
          </p:cNvSpPr>
          <p:nvPr>
            <p:ph idx="1"/>
          </p:nvPr>
        </p:nvSpPr>
        <p:spPr>
          <a:xfrm>
            <a:off x="1024128" y="1535228"/>
            <a:ext cx="10692951" cy="464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Business should be valued only when it is required to be </a:t>
            </a:r>
            <a:r>
              <a:rPr lang="en-IN" sz="2800" dirty="0">
                <a:solidFill>
                  <a:srgbClr val="FF0000"/>
                </a:solidFill>
              </a:rPr>
              <a:t>sold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Valuation provides a </a:t>
            </a:r>
            <a:r>
              <a:rPr lang="en-IN" sz="2800" dirty="0">
                <a:solidFill>
                  <a:srgbClr val="FF0000"/>
                </a:solidFill>
              </a:rPr>
              <a:t>precise</a:t>
            </a:r>
            <a:r>
              <a:rPr lang="en-IN" sz="2800" dirty="0"/>
              <a:t> value of share &amp; securities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No need for </a:t>
            </a:r>
            <a:r>
              <a:rPr lang="en-IN" sz="2800" dirty="0">
                <a:solidFill>
                  <a:srgbClr val="FF0000"/>
                </a:solidFill>
              </a:rPr>
              <a:t>outside valuer</a:t>
            </a:r>
            <a:r>
              <a:rPr lang="en-IN" sz="2800" dirty="0"/>
              <a:t>, the owner can value their business themselves.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>
                <a:solidFill>
                  <a:srgbClr val="FF0000"/>
                </a:solidFill>
              </a:rPr>
              <a:t>Comparison</a:t>
            </a:r>
            <a:r>
              <a:rPr lang="en-IN" sz="2800" dirty="0"/>
              <a:t> with local competitor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No valuation in case of </a:t>
            </a:r>
            <a:r>
              <a:rPr lang="en-IN" sz="2800" dirty="0">
                <a:solidFill>
                  <a:srgbClr val="FF0000"/>
                </a:solidFill>
              </a:rPr>
              <a:t>loss</a:t>
            </a:r>
            <a:r>
              <a:rPr lang="en-IN" sz="2800" dirty="0"/>
              <a:t> in business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Valuer uses </a:t>
            </a:r>
            <a:r>
              <a:rPr lang="en-IN" sz="2800" b="1" dirty="0">
                <a:solidFill>
                  <a:srgbClr val="FF0000"/>
                </a:solidFill>
              </a:rPr>
              <a:t>specific</a:t>
            </a:r>
            <a:r>
              <a:rPr lang="en-IN" sz="2800" dirty="0"/>
              <a:t> </a:t>
            </a:r>
            <a:r>
              <a:rPr lang="en-IN" sz="2800" dirty="0">
                <a:solidFill>
                  <a:srgbClr val="FF0000"/>
                </a:solidFill>
              </a:rPr>
              <a:t>formula</a:t>
            </a:r>
            <a:r>
              <a:rPr lang="en-IN" sz="2800" dirty="0"/>
              <a:t> for valuation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Valuation depends on good </a:t>
            </a:r>
            <a:r>
              <a:rPr lang="en-IN" sz="2800" dirty="0">
                <a:solidFill>
                  <a:srgbClr val="FF0000"/>
                </a:solidFill>
              </a:rPr>
              <a:t>negotiation power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A single Valuation can serve purpose for </a:t>
            </a:r>
            <a:r>
              <a:rPr lang="en-IN" sz="2800" dirty="0">
                <a:solidFill>
                  <a:srgbClr val="FF0000"/>
                </a:solidFill>
              </a:rPr>
              <a:t>long term</a:t>
            </a:r>
            <a:r>
              <a:rPr lang="en-IN" sz="2800" dirty="0"/>
              <a:t>.</a:t>
            </a:r>
            <a:endParaRPr sz="2800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Char char="❖"/>
            </a:pPr>
            <a:r>
              <a:rPr lang="en-IN" sz="2800" dirty="0"/>
              <a:t>Valuation is </a:t>
            </a:r>
            <a:r>
              <a:rPr lang="en-IN" sz="2800" dirty="0">
                <a:solidFill>
                  <a:srgbClr val="FF0000"/>
                </a:solidFill>
              </a:rPr>
              <a:t>worthless</a:t>
            </a:r>
            <a:r>
              <a:rPr lang="en-IN" sz="2800" dirty="0"/>
              <a:t> as it involves lot of assumption</a:t>
            </a:r>
            <a:endParaRPr sz="2800"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dirty="0">
              <a:solidFill>
                <a:srgbClr val="FF000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dirty="0"/>
          </a:p>
        </p:txBody>
      </p:sp>
      <p:sp>
        <p:nvSpPr>
          <p:cNvPr id="245" name="Google Shape;245;p17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037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0B08-837D-AE15-D98F-8C0732CE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09548"/>
            <a:ext cx="11124142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IN" b="1" u="sng"/>
              <a:t>W</a:t>
            </a:r>
            <a:r>
              <a:rPr lang="en-IN" b="1"/>
              <a:t>hat are the different ways and techniques to increase and enhance the value of any business enterprises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A2FD-AF43-0695-B776-55990B6E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3375"/>
            <a:ext cx="9866841" cy="488315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N" sz="2800" b="1" dirty="0"/>
              <a:t>Improve Quantity of Cash Flows (Growth)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Improve Quality of Cash Flows (Stability)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Reduce Risk (Lower Discount Rate)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Build Strategic Assets &amp; Moat (IP, Brand, Systems)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Improve Profitability &amp; Capital Efficiency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Structure the Business for Valuation (Very Important)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Storytelling with Substance (Market Perception)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Time &amp; Discipline (The Silent Multiplier)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B954303C-B9B9-9D76-70E3-65799CAF511B}"/>
              </a:ext>
            </a:extLst>
          </p:cNvPr>
          <p:cNvSpPr txBox="1"/>
          <p:nvPr/>
        </p:nvSpPr>
        <p:spPr>
          <a:xfrm>
            <a:off x="1024128" y="6408793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937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0D85-C1F5-61DA-395F-D3375C2B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563"/>
            <a:ext cx="9638241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IN" sz="2800" b="1" dirty="0"/>
              <a:t>1.What are the different ways and techniques to increase and enhance the value of any business enterprises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2D50-3745-C860-07BE-91E90157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0363"/>
            <a:ext cx="9638241" cy="4741862"/>
          </a:xfrm>
        </p:spPr>
        <p:txBody>
          <a:bodyPr>
            <a:normAutofit/>
          </a:bodyPr>
          <a:lstStyle/>
          <a:p>
            <a:r>
              <a:rPr lang="en-IN" sz="2400" b="1" dirty="0"/>
              <a:t>Improve Quantity of Cash Flows (Growth)</a:t>
            </a:r>
            <a:endParaRPr lang="en-US" sz="2400" b="1" dirty="0"/>
          </a:p>
          <a:p>
            <a:pPr lvl="1"/>
            <a:r>
              <a:rPr lang="en-IN" sz="2000" b="1" dirty="0"/>
              <a:t>Practical Techniques</a:t>
            </a:r>
            <a:endParaRPr lang="en-US" sz="2000" b="1" dirty="0"/>
          </a:p>
          <a:p>
            <a:pPr lvl="2"/>
            <a:r>
              <a:rPr lang="en-IN" sz="1800" b="1" dirty="0"/>
              <a:t>Revenue diversification</a:t>
            </a:r>
            <a:r>
              <a:rPr lang="en-IN" sz="1800" dirty="0"/>
              <a:t> (new products, new geographies)</a:t>
            </a:r>
            <a:endParaRPr lang="en-US" sz="1800" dirty="0"/>
          </a:p>
          <a:p>
            <a:pPr lvl="2"/>
            <a:r>
              <a:rPr lang="en-IN" sz="1800" b="1" dirty="0"/>
              <a:t>Recurring / annuity income</a:t>
            </a:r>
            <a:r>
              <a:rPr lang="en-IN" sz="1800" dirty="0"/>
              <a:t> (AMC, subscriptions, long-term contracts)</a:t>
            </a:r>
            <a:endParaRPr lang="en-US" sz="1800" dirty="0"/>
          </a:p>
          <a:p>
            <a:pPr lvl="2"/>
            <a:r>
              <a:rPr lang="en-IN" sz="1800" b="1" dirty="0"/>
              <a:t>Pricing power</a:t>
            </a:r>
            <a:r>
              <a:rPr lang="en-IN" sz="1800" dirty="0"/>
              <a:t> (branding, differentiation, IPR)</a:t>
            </a:r>
            <a:endParaRPr lang="en-US" sz="1800" dirty="0"/>
          </a:p>
          <a:p>
            <a:pPr lvl="2"/>
            <a:r>
              <a:rPr lang="en-IN" sz="1800" b="1" dirty="0"/>
              <a:t>Cross-selling &amp; upselling</a:t>
            </a:r>
            <a:endParaRPr lang="en-US" sz="1800" dirty="0"/>
          </a:p>
          <a:p>
            <a:pPr lvl="2"/>
            <a:r>
              <a:rPr lang="en-IN" sz="1800" b="1" dirty="0"/>
              <a:t>Scalable business model</a:t>
            </a:r>
            <a:r>
              <a:rPr lang="en-IN" sz="1800" dirty="0"/>
              <a:t> (same cost base, higher revenue)</a:t>
            </a:r>
            <a:endParaRPr lang="en-US" sz="1800" dirty="0"/>
          </a:p>
          <a:p>
            <a:pPr marL="0" indent="0">
              <a:buNone/>
            </a:pPr>
            <a:r>
              <a:rPr lang="en-IN" sz="2400" dirty="0"/>
              <a:t>👉 </a:t>
            </a:r>
            <a:r>
              <a:rPr lang="en-IN" sz="2400" i="1" dirty="0"/>
              <a:t>Valuation impact:</a:t>
            </a:r>
            <a:r>
              <a:rPr lang="en-IN" sz="2400" dirty="0"/>
              <a:t> Higher revenues = higher enterprise value.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IN" sz="2400" dirty="0">
                <a:highlight>
                  <a:srgbClr val="FFFF00"/>
                </a:highlight>
              </a:rPr>
              <a:t>“Growth without scalability increases turnover, not valuation.”</a:t>
            </a:r>
            <a:endParaRPr lang="en-US" sz="2400" dirty="0">
              <a:highlight>
                <a:srgbClr val="FFFF00"/>
              </a:highlight>
            </a:endParaRPr>
          </a:p>
          <a:p>
            <a:endParaRPr lang="en-US" sz="2400" dirty="0"/>
          </a:p>
        </p:txBody>
      </p:sp>
      <p:sp>
        <p:nvSpPr>
          <p:cNvPr id="4" name="Google Shape;151;p7">
            <a:extLst>
              <a:ext uri="{FF2B5EF4-FFF2-40B4-BE49-F238E27FC236}">
                <a16:creationId xmlns:a16="http://schemas.microsoft.com/office/drawing/2014/main" id="{AAF2BB0C-CDA4-ECF1-4527-2CF31717A9B1}"/>
              </a:ext>
            </a:extLst>
          </p:cNvPr>
          <p:cNvSpPr txBox="1"/>
          <p:nvPr/>
        </p:nvSpPr>
        <p:spPr>
          <a:xfrm>
            <a:off x="1024128" y="6394505"/>
            <a:ext cx="9643872" cy="35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 dirty="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CA MANISH GADIA, REGISTERED VALUER (IBBI)                                    M 98303 28772                        E: manish@jmpassociates.com</a:t>
            </a:r>
            <a:r>
              <a:rPr lang="en-IN" sz="1800" b="1" i="0" u="none" strike="noStrike" cap="none" dirty="0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1437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1357</TotalTime>
  <Words>1909</Words>
  <Application>Microsoft Office PowerPoint</Application>
  <PresentationFormat>Widescreen</PresentationFormat>
  <Paragraphs>271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Cabin-semi-bold</vt:lpstr>
      <vt:lpstr>Calibri</vt:lpstr>
      <vt:lpstr>Noto Sans Symbols</vt:lpstr>
      <vt:lpstr>Quattrocento Sans</vt:lpstr>
      <vt:lpstr>Trebuchet MS</vt:lpstr>
      <vt:lpstr>Twentieth Century</vt:lpstr>
      <vt:lpstr>Wingdings</vt:lpstr>
      <vt:lpstr>Wingdings 3</vt:lpstr>
      <vt:lpstr>Facet</vt:lpstr>
      <vt:lpstr>Basic Valuation concepts</vt:lpstr>
      <vt:lpstr>CA MANISH GADIA- REGD. VALUER (IBBI)</vt:lpstr>
      <vt:lpstr>VALUATION IS REQUIRED AT EVERY STAGE OF LIFE CYCLE OF THE COMPANY</vt:lpstr>
      <vt:lpstr>Requirements for VALUATION OF SHARE &amp; SECURITIES for different purpose SAME BUSINESS HAS DIFFERENT VALUE BASED ON DIFFERENT PURPOSES. </vt:lpstr>
      <vt:lpstr>KEY VALUE DRIVERS IN A BUSINESS FOR VALUATION</vt:lpstr>
      <vt:lpstr>KEY COMPLEXITIES IN THE VALUATION OF BUSINESS ENTERPRISES</vt:lpstr>
      <vt:lpstr>MYTHS OF ENTERPRISE VALUATION</vt:lpstr>
      <vt:lpstr>What are the different ways and techniques to increase and enhance the value of any business enterprises</vt:lpstr>
      <vt:lpstr>1.What are the different ways and techniques to increase and enhance the value of any business enterprises </vt:lpstr>
      <vt:lpstr>2. Improve Quality of Cash Flows (Stability)</vt:lpstr>
      <vt:lpstr>3. Reduce Risk (Lower Discount Rate) </vt:lpstr>
      <vt:lpstr>4. Build Strategic Assets &amp; Moat (IP, Brand, Systems)</vt:lpstr>
      <vt:lpstr>5. Improve Profitability &amp; Capital Efficiency </vt:lpstr>
      <vt:lpstr>6. Structure the Business for Valuation (Very Important) </vt:lpstr>
      <vt:lpstr>7. Storytelling with Substance (Market Perception)</vt:lpstr>
      <vt:lpstr>8. Time &amp; Discipline (The Silent Multiplier) </vt:lpstr>
      <vt:lpstr>PowerPoint Presentation</vt:lpstr>
      <vt:lpstr>A. Income Approach Focuses on future economic benefits. </vt:lpstr>
      <vt:lpstr>B. Market Approach Values a business relative to comparable companies or transactions.</vt:lpstr>
      <vt:lpstr>C. Asset / Cost Approach </vt:lpstr>
      <vt:lpstr>COMPLEXITIES IN VALUATION OF AS PER DCF METHOD</vt:lpstr>
      <vt:lpstr>Factors to be considered while doing DCF Method Valuation</vt:lpstr>
      <vt:lpstr>FCFF is the cash available to both equity and debt holders, while FCFE is the cash available only to equity holders after accounting for debt-related items and capital expenditures. Both metrics are crucial in financial analysis and valuation, providing insights into a company's ability to generate cash and its capacity to reward its investors. </vt:lpstr>
      <vt:lpstr> CAPITAL ASSET PRICING MODEL (CAPM) </vt:lpstr>
      <vt:lpstr>Gordon Growth Model (GGM)</vt:lpstr>
      <vt:lpstr>Discount Rate – WACC</vt:lpstr>
      <vt:lpstr>KEY TAKEAWAYS</vt:lpstr>
      <vt:lpstr>CA MANISH GADIA B.COM, FCA, DISA(ICAI), REGD. VALUER(IBBI) 5, RAJA SUBODH MULLICK SQUARE 2ND FLOOR, KOLKATA- 700013 E: manish@jmpassociates.com M- 98303 28772 Linkedin : linkedin.com/in/manishgadia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10</cp:revision>
  <dcterms:created xsi:type="dcterms:W3CDTF">2026-04-03T12:27:58Z</dcterms:created>
  <dcterms:modified xsi:type="dcterms:W3CDTF">2026-04-04T11:05:55Z</dcterms:modified>
</cp:coreProperties>
</file>