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0" r:id="rId32"/>
    <p:sldId id="287" r:id="rId33"/>
    <p:sldId id="288" r:id="rId34"/>
    <p:sldId id="289" r:id="rId35"/>
    <p:sldId id="292" r:id="rId36"/>
    <p:sldId id="293" r:id="rId37"/>
  </p:sldIdLst>
  <p:sldSz cx="18288000" cy="10287000"/>
  <p:notesSz cx="6858000" cy="9144000"/>
  <p:embeddedFontLst>
    <p:embeddedFont>
      <p:font typeface="Arbutus Slab" panose="020B0604020202020204" charset="0"/>
      <p:regular r:id="rId38"/>
    </p:embeddedFont>
    <p:embeddedFont>
      <p:font typeface="Open Sans Bold" panose="020B0604020202020204" charset="0"/>
      <p:regular r:id="rId39"/>
    </p:embeddedFont>
    <p:embeddedFont>
      <p:font typeface="Source Sans Pro" panose="020B0503030403020204" pitchFamily="34" charset="0"/>
      <p:regular r:id="rId40"/>
    </p:embeddedFont>
    <p:embeddedFont>
      <p:font typeface="Source Sans Pro Bold" panose="020B0604020202020204" charset="0"/>
      <p:regular r:id="rId41"/>
    </p:embeddedFont>
    <p:embeddedFont>
      <p:font typeface="Source Sans Pro Italic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72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sp>
        <p:nvSpPr>
          <p:cNvPr id="2" name="Freeform 2"/>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5660291" y="-570309"/>
            <a:ext cx="3198019" cy="3198019"/>
          </a:xfrm>
          <a:custGeom>
            <a:avLst/>
            <a:gdLst/>
            <a:ahLst/>
            <a:cxnLst/>
            <a:rect l="l" t="t" r="r" b="b"/>
            <a:pathLst>
              <a:path w="3198019" h="3198019">
                <a:moveTo>
                  <a:pt x="0" y="0"/>
                </a:moveTo>
                <a:lnTo>
                  <a:pt x="3198018" y="0"/>
                </a:lnTo>
                <a:lnTo>
                  <a:pt x="3198018" y="3198018"/>
                </a:lnTo>
                <a:lnTo>
                  <a:pt x="0" y="319801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1410081" y="-1795462"/>
            <a:ext cx="3867912" cy="4114800"/>
          </a:xfrm>
          <a:custGeom>
            <a:avLst/>
            <a:gdLst/>
            <a:ahLst/>
            <a:cxnLst/>
            <a:rect l="l" t="t" r="r" b="b"/>
            <a:pathLst>
              <a:path w="3867912" h="4114800">
                <a:moveTo>
                  <a:pt x="0" y="4114800"/>
                </a:moveTo>
                <a:lnTo>
                  <a:pt x="3867912" y="4114800"/>
                </a:lnTo>
                <a:lnTo>
                  <a:pt x="3867912" y="0"/>
                </a:lnTo>
                <a:lnTo>
                  <a:pt x="0" y="0"/>
                </a:lnTo>
                <a:lnTo>
                  <a:pt x="0" y="411480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15842510" y="7853740"/>
            <a:ext cx="3891728" cy="2809120"/>
          </a:xfrm>
          <a:custGeom>
            <a:avLst/>
            <a:gdLst/>
            <a:ahLst/>
            <a:cxnLst/>
            <a:rect l="l" t="t" r="r" b="b"/>
            <a:pathLst>
              <a:path w="3891728" h="2809120">
                <a:moveTo>
                  <a:pt x="3891729" y="0"/>
                </a:moveTo>
                <a:lnTo>
                  <a:pt x="0" y="0"/>
                </a:lnTo>
                <a:lnTo>
                  <a:pt x="0" y="2809120"/>
                </a:lnTo>
                <a:lnTo>
                  <a:pt x="3891729" y="2809120"/>
                </a:lnTo>
                <a:lnTo>
                  <a:pt x="3891729"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Freeform 6"/>
          <p:cNvSpPr/>
          <p:nvPr/>
        </p:nvSpPr>
        <p:spPr>
          <a:xfrm>
            <a:off x="17259300" y="6448802"/>
            <a:ext cx="1233488" cy="1233488"/>
          </a:xfrm>
          <a:custGeom>
            <a:avLst/>
            <a:gdLst/>
            <a:ahLst/>
            <a:cxnLst/>
            <a:rect l="l" t="t" r="r" b="b"/>
            <a:pathLst>
              <a:path w="1233488" h="1233488">
                <a:moveTo>
                  <a:pt x="0" y="0"/>
                </a:moveTo>
                <a:lnTo>
                  <a:pt x="1233488" y="0"/>
                </a:lnTo>
                <a:lnTo>
                  <a:pt x="1233488" y="1233488"/>
                </a:lnTo>
                <a:lnTo>
                  <a:pt x="0" y="123348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 name="Freeform 7"/>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8" name="Freeform 8"/>
          <p:cNvSpPr/>
          <p:nvPr/>
        </p:nvSpPr>
        <p:spPr>
          <a:xfrm>
            <a:off x="4831955" y="831455"/>
            <a:ext cx="8624091" cy="8624091"/>
          </a:xfrm>
          <a:custGeom>
            <a:avLst/>
            <a:gdLst/>
            <a:ahLst/>
            <a:cxnLst/>
            <a:rect l="l" t="t" r="r" b="b"/>
            <a:pathLst>
              <a:path w="8624091" h="8624091">
                <a:moveTo>
                  <a:pt x="0" y="0"/>
                </a:moveTo>
                <a:lnTo>
                  <a:pt x="8624090" y="0"/>
                </a:lnTo>
                <a:lnTo>
                  <a:pt x="8624090" y="8624090"/>
                </a:lnTo>
                <a:lnTo>
                  <a:pt x="0" y="8624090"/>
                </a:lnTo>
                <a:lnTo>
                  <a:pt x="0" y="0"/>
                </a:lnTo>
                <a:close/>
              </a:path>
            </a:pathLst>
          </a:custGeom>
          <a:blipFill>
            <a:blip r:embed="rId8">
              <a:alphaModFix amt="14000"/>
            </a:blip>
            <a:stretch>
              <a:fillRect/>
            </a:stretch>
          </a:blipFill>
        </p:spPr>
      </p:sp>
      <p:sp>
        <p:nvSpPr>
          <p:cNvPr id="9" name="TextBox 9"/>
          <p:cNvSpPr txBox="1"/>
          <p:nvPr/>
        </p:nvSpPr>
        <p:spPr>
          <a:xfrm>
            <a:off x="2604846" y="3222275"/>
            <a:ext cx="13078308" cy="1887592"/>
          </a:xfrm>
          <a:prstGeom prst="rect">
            <a:avLst/>
          </a:prstGeom>
        </p:spPr>
        <p:txBody>
          <a:bodyPr lIns="0" tIns="0" rIns="0" bIns="0" rtlCol="0" anchor="t">
            <a:spAutoFit/>
          </a:bodyPr>
          <a:lstStyle/>
          <a:p>
            <a:pPr algn="ctr">
              <a:lnSpc>
                <a:spcPts val="7621"/>
              </a:lnSpc>
              <a:spcBef>
                <a:spcPct val="0"/>
              </a:spcBef>
            </a:pPr>
            <a:r>
              <a:rPr lang="en-US" sz="5443">
                <a:solidFill>
                  <a:srgbClr val="000060"/>
                </a:solidFill>
                <a:latin typeface="Arbutus Slab"/>
                <a:ea typeface="Arbutus Slab"/>
                <a:cs typeface="Arbutus Slab"/>
                <a:sym typeface="Arbutus Slab"/>
              </a:rPr>
              <a:t>Common Errors on Accounting Standards</a:t>
            </a:r>
          </a:p>
        </p:txBody>
      </p:sp>
      <p:sp>
        <p:nvSpPr>
          <p:cNvPr id="10" name="TextBox 10"/>
          <p:cNvSpPr txBox="1"/>
          <p:nvPr/>
        </p:nvSpPr>
        <p:spPr>
          <a:xfrm>
            <a:off x="5790666" y="8669251"/>
            <a:ext cx="6663170" cy="1198649"/>
          </a:xfrm>
          <a:prstGeom prst="rect">
            <a:avLst/>
          </a:prstGeom>
        </p:spPr>
        <p:txBody>
          <a:bodyPr lIns="0" tIns="0" rIns="0" bIns="0" rtlCol="0" anchor="t">
            <a:spAutoFit/>
          </a:bodyPr>
          <a:lstStyle/>
          <a:p>
            <a:pPr algn="ctr">
              <a:lnSpc>
                <a:spcPts val="4807"/>
              </a:lnSpc>
              <a:spcBef>
                <a:spcPct val="0"/>
              </a:spcBef>
            </a:pPr>
            <a:r>
              <a:rPr lang="en-US" sz="3434">
                <a:solidFill>
                  <a:srgbClr val="000060"/>
                </a:solidFill>
                <a:latin typeface="Source Sans Pro"/>
                <a:ea typeface="Source Sans Pro"/>
                <a:cs typeface="Source Sans Pro"/>
                <a:sym typeface="Source Sans Pro"/>
              </a:rPr>
              <a:t>By CA Jagannath Prosad Mohapatro  D K Chhajer &amp; 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Case Discussion</a:t>
            </a:r>
          </a:p>
        </p:txBody>
      </p:sp>
      <p:sp>
        <p:nvSpPr>
          <p:cNvPr id="8" name="TextBox 8"/>
          <p:cNvSpPr txBox="1"/>
          <p:nvPr/>
        </p:nvSpPr>
        <p:spPr>
          <a:xfrm>
            <a:off x="3033192" y="1492711"/>
            <a:ext cx="1091498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Facts:</a:t>
            </a:r>
          </a:p>
        </p:txBody>
      </p:sp>
      <p:sp>
        <p:nvSpPr>
          <p:cNvPr id="9" name="TextBox 9"/>
          <p:cNvSpPr txBox="1"/>
          <p:nvPr/>
        </p:nvSpPr>
        <p:spPr>
          <a:xfrm>
            <a:off x="3033192" y="2332234"/>
            <a:ext cx="14442528" cy="6779219"/>
          </a:xfrm>
          <a:prstGeom prst="rect">
            <a:avLst/>
          </a:prstGeom>
        </p:spPr>
        <p:txBody>
          <a:bodyPr lIns="0" tIns="0" rIns="0" bIns="0" rtlCol="0" anchor="t">
            <a:spAutoFit/>
          </a:bodyPr>
          <a:lstStyle/>
          <a:p>
            <a:pPr algn="just">
              <a:lnSpc>
                <a:spcPts val="4342"/>
              </a:lnSpc>
            </a:pPr>
            <a:r>
              <a:rPr lang="en-US" sz="3101">
                <a:solidFill>
                  <a:srgbClr val="000060"/>
                </a:solidFill>
                <a:latin typeface="Source Sans Pro"/>
                <a:ea typeface="Source Sans Pro"/>
                <a:cs typeface="Source Sans Pro"/>
                <a:sym typeface="Source Sans Pro"/>
              </a:rPr>
              <a:t>A machinery manufacturing company enters into a contract with a buyer for supply and installation of specialised industrial equipment. The contract has two components — supply of machinery and installation at the buyer's site. The total contract value is ₹50 lakhs. The machinery is dispatched and reaches the buyer's warehouse. The buyer has not yet taken formal delivery and installation has not commenced.</a:t>
            </a:r>
          </a:p>
          <a:p>
            <a:pPr algn="just">
              <a:lnSpc>
                <a:spcPts val="4342"/>
              </a:lnSpc>
            </a:pPr>
            <a:r>
              <a:rPr lang="en-US" sz="3101">
                <a:solidFill>
                  <a:srgbClr val="000060"/>
                </a:solidFill>
                <a:latin typeface="Source Sans Pro"/>
                <a:ea typeface="Source Sans Pro"/>
                <a:cs typeface="Source Sans Pro"/>
                <a:sym typeface="Source Sans Pro"/>
              </a:rPr>
              <a:t>The company's accounting policy states:</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i="1">
                <a:solidFill>
                  <a:srgbClr val="000060"/>
                </a:solidFill>
                <a:latin typeface="Source Sans Pro Italics"/>
                <a:ea typeface="Source Sans Pro Italics"/>
                <a:cs typeface="Source Sans Pro Italics"/>
                <a:sym typeface="Source Sans Pro Italics"/>
              </a:rPr>
              <a:t>"Revenue from sale of goods is recognised on dispatch of goods from the factory."</a:t>
            </a:r>
          </a:p>
          <a:p>
            <a:pPr algn="just">
              <a:lnSpc>
                <a:spcPts val="2239"/>
              </a:lnSpc>
            </a:pPr>
            <a:endParaRPr lang="en-US" sz="3101" i="1">
              <a:solidFill>
                <a:srgbClr val="000060"/>
              </a:solidFill>
              <a:latin typeface="Source Sans Pro Italics"/>
              <a:ea typeface="Source Sans Pro Italics"/>
              <a:cs typeface="Source Sans Pro Italics"/>
              <a:sym typeface="Source Sans Pro Italics"/>
            </a:endParaRPr>
          </a:p>
          <a:p>
            <a:pPr algn="just">
              <a:lnSpc>
                <a:spcPts val="4342"/>
              </a:lnSpc>
            </a:pPr>
            <a:r>
              <a:rPr lang="en-US" sz="3101">
                <a:solidFill>
                  <a:srgbClr val="000060"/>
                </a:solidFill>
                <a:latin typeface="Source Sans Pro"/>
                <a:ea typeface="Source Sans Pro"/>
                <a:cs typeface="Source Sans Pro"/>
                <a:sym typeface="Source Sans Pro"/>
              </a:rPr>
              <a:t>The company recognises the full ₹50 lakhs as revenue on the date of dispatch. The auditor verifies the dispatch records, confirms the invoice date, and concludes that revenue recognition is correct.</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spcBef>
                <a:spcPct val="0"/>
              </a:spcBef>
            </a:pPr>
            <a:r>
              <a:rPr lang="en-US" sz="3101">
                <a:solidFill>
                  <a:srgbClr val="000060"/>
                </a:solidFill>
                <a:latin typeface="Source Sans Pro"/>
                <a:ea typeface="Source Sans Pro"/>
                <a:cs typeface="Source Sans Pro"/>
                <a:sym typeface="Source Sans Pro"/>
              </a:rPr>
              <a:t>Is the Revenue Recognition Correct?</a:t>
            </a:r>
          </a:p>
        </p:txBody>
      </p:sp>
      <p:sp>
        <p:nvSpPr>
          <p:cNvPr id="10" name="Freeform 1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11" name="TextBox 1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962025"/>
            <a:ext cx="9340125"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Three Errors exist simultaneously-</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129575"/>
            <a:ext cx="13615183" cy="2129600"/>
            <a:chOff x="0" y="0"/>
            <a:chExt cx="18153577" cy="2839467"/>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6936870" cy="2847709"/>
            </a:xfrm>
            <a:prstGeom prst="rect">
              <a:avLst/>
            </a:prstGeom>
          </p:spPr>
          <p:txBody>
            <a:bodyPr lIns="0" tIns="0" rIns="0" bIns="0" rtlCol="0" anchor="t">
              <a:spAutoFit/>
            </a:bodyPr>
            <a:lstStyle/>
            <a:p>
              <a:pPr algn="just">
                <a:lnSpc>
                  <a:spcPts val="4342"/>
                </a:lnSpc>
                <a:spcBef>
                  <a:spcPct val="0"/>
                </a:spcBef>
              </a:pPr>
              <a:r>
                <a:rPr lang="en-US" sz="3101">
                  <a:solidFill>
                    <a:srgbClr val="000060"/>
                  </a:solidFill>
                  <a:latin typeface="Source Sans Pro"/>
                  <a:ea typeface="Source Sans Pro"/>
                  <a:cs typeface="Source Sans Pro"/>
                  <a:sym typeface="Source Sans Pro"/>
                </a:rPr>
                <a:t>the contract has two elements: supply and installation. </a:t>
              </a:r>
              <a:r>
                <a:rPr lang="en-US" sz="3101">
                  <a:solidFill>
                    <a:srgbClr val="FF3131"/>
                  </a:solidFill>
                  <a:latin typeface="Source Sans Pro"/>
                  <a:ea typeface="Source Sans Pro"/>
                  <a:cs typeface="Source Sans Pro"/>
                  <a:sym typeface="Source Sans Pro"/>
                </a:rPr>
                <a:t>Revenue should be split between the two components</a:t>
              </a:r>
              <a:r>
                <a:rPr lang="en-US" sz="3101">
                  <a:solidFill>
                    <a:srgbClr val="000060"/>
                  </a:solidFill>
                  <a:latin typeface="Source Sans Pro"/>
                  <a:ea typeface="Source Sans Pro"/>
                  <a:cs typeface="Source Sans Pro"/>
                  <a:sym typeface="Source Sans Pro"/>
                </a:rPr>
                <a:t> and recognised separately as each element is completed. Recognising the full amount on dispatch ignores the incomplete installation component entirely.</a:t>
              </a:r>
            </a:p>
          </p:txBody>
        </p:sp>
      </p:grpSp>
      <p:grpSp>
        <p:nvGrpSpPr>
          <p:cNvPr id="13" name="Group 13"/>
          <p:cNvGrpSpPr/>
          <p:nvPr/>
        </p:nvGrpSpPr>
        <p:grpSpPr>
          <a:xfrm>
            <a:off x="3033192" y="4490652"/>
            <a:ext cx="13615183" cy="2129600"/>
            <a:chOff x="0" y="0"/>
            <a:chExt cx="18153577" cy="2839467"/>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6936870" cy="2847709"/>
            </a:xfrm>
            <a:prstGeom prst="rect">
              <a:avLst/>
            </a:prstGeom>
          </p:spPr>
          <p:txBody>
            <a:bodyPr lIns="0" tIns="0" rIns="0" bIns="0" rtlCol="0" anchor="t">
              <a:spAutoFit/>
            </a:bodyPr>
            <a:lstStyle/>
            <a:p>
              <a:pPr algn="just">
                <a:lnSpc>
                  <a:spcPts val="4342"/>
                </a:lnSpc>
                <a:spcBef>
                  <a:spcPct val="0"/>
                </a:spcBef>
              </a:pPr>
              <a:r>
                <a:rPr lang="en-US" sz="3101">
                  <a:solidFill>
                    <a:srgbClr val="000060"/>
                  </a:solidFill>
                  <a:latin typeface="Source Sans Pro"/>
                  <a:ea typeface="Source Sans Pro"/>
                  <a:cs typeface="Source Sans Pro"/>
                  <a:sym typeface="Source Sans Pro"/>
                </a:rPr>
                <a:t>the machinery is specialised industrial equipment. Until installation is complete and the equipment is commissioned, it is arguable that significant </a:t>
              </a:r>
              <a:r>
                <a:rPr lang="en-US" sz="3101">
                  <a:solidFill>
                    <a:srgbClr val="FF3131"/>
                  </a:solidFill>
                  <a:latin typeface="Source Sans Pro"/>
                  <a:ea typeface="Source Sans Pro"/>
                  <a:cs typeface="Source Sans Pro"/>
                  <a:sym typeface="Source Sans Pro"/>
                </a:rPr>
                <a:t>risks and rewards have not fully transferred</a:t>
              </a:r>
              <a:r>
                <a:rPr lang="en-US" sz="3101">
                  <a:solidFill>
                    <a:srgbClr val="000060"/>
                  </a:solidFill>
                  <a:latin typeface="Source Sans Pro"/>
                  <a:ea typeface="Source Sans Pro"/>
                  <a:cs typeface="Source Sans Pro"/>
                  <a:sym typeface="Source Sans Pro"/>
                </a:rPr>
                <a:t>. The buyer has not accepted delivery in substance.</a:t>
              </a:r>
            </a:p>
          </p:txBody>
        </p:sp>
      </p:grpSp>
      <p:grpSp>
        <p:nvGrpSpPr>
          <p:cNvPr id="16" name="Group 16"/>
          <p:cNvGrpSpPr/>
          <p:nvPr/>
        </p:nvGrpSpPr>
        <p:grpSpPr>
          <a:xfrm>
            <a:off x="3033192" y="6848852"/>
            <a:ext cx="13615183" cy="1586675"/>
            <a:chOff x="0" y="0"/>
            <a:chExt cx="18153577" cy="2115567"/>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6936870" cy="2123809"/>
            </a:xfrm>
            <a:prstGeom prst="rect">
              <a:avLst/>
            </a:prstGeom>
          </p:spPr>
          <p:txBody>
            <a:bodyPr lIns="0" tIns="0" rIns="0" bIns="0" rtlCol="0" anchor="t">
              <a:spAutoFit/>
            </a:bodyPr>
            <a:lstStyle/>
            <a:p>
              <a:pPr algn="just">
                <a:lnSpc>
                  <a:spcPts val="4342"/>
                </a:lnSpc>
                <a:spcBef>
                  <a:spcPct val="0"/>
                </a:spcBef>
              </a:pPr>
              <a:r>
                <a:rPr lang="en-US" sz="3101">
                  <a:solidFill>
                    <a:srgbClr val="000060"/>
                  </a:solidFill>
                  <a:latin typeface="Source Sans Pro"/>
                  <a:ea typeface="Source Sans Pro"/>
                  <a:cs typeface="Source Sans Pro"/>
                  <a:sym typeface="Source Sans Pro"/>
                </a:rPr>
                <a:t>the accounting policy of recognising revenue on dispatch is itself deficient. AS 9 Para 10 requires transfer of significant risks and rewards — </a:t>
              </a:r>
              <a:r>
                <a:rPr lang="en-US" sz="3101">
                  <a:solidFill>
                    <a:srgbClr val="FF3131"/>
                  </a:solidFill>
                  <a:latin typeface="Source Sans Pro"/>
                  <a:ea typeface="Source Sans Pro"/>
                  <a:cs typeface="Source Sans Pro"/>
                  <a:sym typeface="Source Sans Pro"/>
                </a:rPr>
                <a:t>dispatch is merely one event in that process, not the concluding event.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1164444"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2: Inventory</a:t>
            </a:r>
          </a:p>
        </p:txBody>
      </p:sp>
      <p:sp>
        <p:nvSpPr>
          <p:cNvPr id="8" name="TextBox 8"/>
          <p:cNvSpPr txBox="1"/>
          <p:nvPr/>
        </p:nvSpPr>
        <p:spPr>
          <a:xfrm>
            <a:off x="3033192" y="1777805"/>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614525"/>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594056"/>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Inventories valued at cost only — NRV not considered for raw materials and work-in-progress</a:t>
            </a:r>
          </a:p>
        </p:txBody>
      </p:sp>
      <p:sp>
        <p:nvSpPr>
          <p:cNvPr id="11" name="Freeform 11"/>
          <p:cNvSpPr/>
          <p:nvPr/>
        </p:nvSpPr>
        <p:spPr>
          <a:xfrm>
            <a:off x="3334608" y="3763050"/>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742581"/>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Cost formula not disclosed — FIFO or weighted average used but not stated in notes</a:t>
            </a:r>
          </a:p>
        </p:txBody>
      </p:sp>
      <p:sp>
        <p:nvSpPr>
          <p:cNvPr id="13" name="Freeform 13"/>
          <p:cNvSpPr/>
          <p:nvPr/>
        </p:nvSpPr>
        <p:spPr>
          <a:xfrm>
            <a:off x="3334608" y="6024022"/>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003553"/>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Overhead absorption basis not disclosed — fixed and variable overheads allocated without stating method</a:t>
            </a:r>
          </a:p>
        </p:txBody>
      </p:sp>
      <p:sp>
        <p:nvSpPr>
          <p:cNvPr id="15" name="Freeform 15"/>
          <p:cNvSpPr/>
          <p:nvPr/>
        </p:nvSpPr>
        <p:spPr>
          <a:xfrm>
            <a:off x="3334608" y="4911575"/>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4891106"/>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Retired fixed assets classified as inventory — should be shown separately at lower of net book value and NRV</a:t>
            </a:r>
          </a:p>
        </p:txBody>
      </p:sp>
      <p:grpSp>
        <p:nvGrpSpPr>
          <p:cNvPr id="17" name="Group 17"/>
          <p:cNvGrpSpPr/>
          <p:nvPr/>
        </p:nvGrpSpPr>
        <p:grpSpPr>
          <a:xfrm>
            <a:off x="3210783" y="8349647"/>
            <a:ext cx="14261874" cy="1007069"/>
            <a:chOff x="0" y="0"/>
            <a:chExt cx="19015832" cy="1342759"/>
          </a:xfrm>
        </p:grpSpPr>
        <p:sp>
          <p:nvSpPr>
            <p:cNvPr id="18" name="TextBox 18"/>
            <p:cNvSpPr txBox="1"/>
            <p:nvPr/>
          </p:nvSpPr>
          <p:spPr>
            <a:xfrm>
              <a:off x="317500" y="-57150"/>
              <a:ext cx="18698332"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Valuing inventory 'at cost' without considering NRV is not a conservative policy. It is a non-compliance with Para 5 of AS 2.</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
        <p:nvSpPr>
          <p:cNvPr id="22" name="Freeform 22"/>
          <p:cNvSpPr/>
          <p:nvPr/>
        </p:nvSpPr>
        <p:spPr>
          <a:xfrm>
            <a:off x="3334608" y="7067772"/>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23" name="TextBox 23"/>
          <p:cNvSpPr txBox="1"/>
          <p:nvPr/>
        </p:nvSpPr>
        <p:spPr>
          <a:xfrm>
            <a:off x="4247138" y="7047303"/>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Change in accounting policy — not disclosed, reason not stated, financial effect not quantified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0620733"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10: Property, Plant &amp; Equipment</a:t>
            </a:r>
          </a:p>
        </p:txBody>
      </p:sp>
      <p:sp>
        <p:nvSpPr>
          <p:cNvPr id="8" name="TextBox 8"/>
          <p:cNvSpPr txBox="1"/>
          <p:nvPr/>
        </p:nvSpPr>
        <p:spPr>
          <a:xfrm>
            <a:off x="3033192" y="1777805"/>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71072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690253"/>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Subsequent expenditure on PPE charged to revenue without examining whether it increases future economic benefits beyond originally assessed standard</a:t>
            </a:r>
          </a:p>
        </p:txBody>
      </p:sp>
      <p:sp>
        <p:nvSpPr>
          <p:cNvPr id="11" name="Freeform 11"/>
          <p:cNvSpPr/>
          <p:nvPr/>
        </p:nvSpPr>
        <p:spPr>
          <a:xfrm>
            <a:off x="3334608" y="3859247"/>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838777"/>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Capital spares purchased for specific machinery — expensed as revenue expenditure instead of capitalised</a:t>
            </a:r>
          </a:p>
        </p:txBody>
      </p:sp>
      <p:sp>
        <p:nvSpPr>
          <p:cNvPr id="13" name="Freeform 13"/>
          <p:cNvSpPr/>
          <p:nvPr/>
        </p:nvSpPr>
        <p:spPr>
          <a:xfrm>
            <a:off x="3334608" y="6120219"/>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099750"/>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Revaluation of selected assets only within a class — AS 10 requires entire class to be revalued if revaluation is adopted</a:t>
            </a:r>
          </a:p>
        </p:txBody>
      </p:sp>
      <p:sp>
        <p:nvSpPr>
          <p:cNvPr id="15" name="Freeform 15"/>
          <p:cNvSpPr/>
          <p:nvPr/>
        </p:nvSpPr>
        <p:spPr>
          <a:xfrm>
            <a:off x="3334608" y="500777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4987302"/>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Useful life changed — effect not disclosed and not applied prospectively as required</a:t>
            </a:r>
          </a:p>
        </p:txBody>
      </p:sp>
      <p:grpSp>
        <p:nvGrpSpPr>
          <p:cNvPr id="17" name="Group 17"/>
          <p:cNvGrpSpPr/>
          <p:nvPr/>
        </p:nvGrpSpPr>
        <p:grpSpPr>
          <a:xfrm>
            <a:off x="3034715" y="7573665"/>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The distinction between capital and revenue expenditure is a judgement call. Under AS 10 — the test is future economic benefits. </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0620733"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ICAI FRRB Observations-</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
        <p:nvSpPr>
          <p:cNvPr id="10" name="TextBox 10"/>
          <p:cNvSpPr txBox="1"/>
          <p:nvPr/>
        </p:nvSpPr>
        <p:spPr>
          <a:xfrm>
            <a:off x="3033192" y="1840906"/>
            <a:ext cx="13420351" cy="6779219"/>
          </a:xfrm>
          <a:prstGeom prst="rect">
            <a:avLst/>
          </a:prstGeom>
        </p:spPr>
        <p:txBody>
          <a:bodyPr lIns="0" tIns="0" rIns="0" bIns="0" rtlCol="0" anchor="t">
            <a:spAutoFit/>
          </a:bodyPr>
          <a:lstStyle/>
          <a:p>
            <a:pPr algn="just">
              <a:lnSpc>
                <a:spcPts val="4342"/>
              </a:lnSpc>
            </a:pPr>
            <a:r>
              <a:rPr lang="en-US" sz="3101" b="1">
                <a:solidFill>
                  <a:srgbClr val="000060"/>
                </a:solidFill>
                <a:latin typeface="Source Sans Pro Bold"/>
                <a:ea typeface="Source Sans Pro Bold"/>
                <a:cs typeface="Source Sans Pro Bold"/>
                <a:sym typeface="Source Sans Pro Bold"/>
              </a:rPr>
              <a:t>Retired Assets Classified as Inventory</a:t>
            </a:r>
          </a:p>
          <a:p>
            <a:pPr algn="just">
              <a:lnSpc>
                <a:spcPts val="2239"/>
              </a:lnSpc>
            </a:pPr>
            <a:endParaRPr lang="en-US" sz="3101" b="1">
              <a:solidFill>
                <a:srgbClr val="000060"/>
              </a:solidFill>
              <a:latin typeface="Source Sans Pro Bold"/>
              <a:ea typeface="Source Sans Pro Bold"/>
              <a:cs typeface="Source Sans Pro Bold"/>
              <a:sym typeface="Source Sans Pro Bold"/>
            </a:endParaRPr>
          </a:p>
          <a:p>
            <a:pPr algn="just">
              <a:lnSpc>
                <a:spcPts val="4342"/>
              </a:lnSpc>
            </a:pPr>
            <a:r>
              <a:rPr lang="en-US" sz="3101">
                <a:solidFill>
                  <a:srgbClr val="000060"/>
                </a:solidFill>
                <a:latin typeface="Source Sans Pro"/>
                <a:ea typeface="Source Sans Pro"/>
                <a:cs typeface="Source Sans Pro"/>
                <a:sym typeface="Source Sans Pro"/>
              </a:rPr>
              <a:t>A company included in its inventory schedule certain items of fixed assets which had been retired from active use and were held for disposal.</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a:solidFill>
                  <a:srgbClr val="FF3131"/>
                </a:solidFill>
                <a:latin typeface="Source Sans Pro"/>
                <a:ea typeface="Source Sans Pro"/>
                <a:cs typeface="Source Sans Pro"/>
                <a:sym typeface="Source Sans Pro"/>
              </a:rPr>
              <a:t>FRRB View:</a:t>
            </a:r>
            <a:r>
              <a:rPr lang="en-US" sz="3101">
                <a:solidFill>
                  <a:srgbClr val="000060"/>
                </a:solidFill>
                <a:latin typeface="Source Sans Pro"/>
                <a:ea typeface="Source Sans Pro"/>
                <a:cs typeface="Source Sans Pro"/>
                <a:sym typeface="Source Sans Pro"/>
              </a:rPr>
              <a:t> Non-compliance with AS 10 Para 14.2 — items of fixed assets retired from active use and held for disposal must be stated at lower of net book value and NRV and shown separately in the financial statements. </a:t>
            </a:r>
            <a:r>
              <a:rPr lang="en-US" sz="3101">
                <a:solidFill>
                  <a:srgbClr val="FF3131"/>
                </a:solidFill>
                <a:latin typeface="Source Sans Pro"/>
                <a:ea typeface="Source Sans Pro"/>
                <a:cs typeface="Source Sans Pro"/>
                <a:sym typeface="Source Sans Pro"/>
              </a:rPr>
              <a:t>Such items cannot be classified as inventory since the sale of fixed assets does not constitute ordinary course of business under AS 2 Para 3.</a:t>
            </a:r>
          </a:p>
          <a:p>
            <a:pPr algn="just">
              <a:lnSpc>
                <a:spcPts val="2239"/>
              </a:lnSpc>
            </a:pPr>
            <a:endParaRPr lang="en-US" sz="3101">
              <a:solidFill>
                <a:srgbClr val="FF3131"/>
              </a:solidFill>
              <a:latin typeface="Source Sans Pro"/>
              <a:ea typeface="Source Sans Pro"/>
              <a:cs typeface="Source Sans Pro"/>
              <a:sym typeface="Source Sans Pro"/>
            </a:endParaRPr>
          </a:p>
          <a:p>
            <a:pPr algn="just">
              <a:lnSpc>
                <a:spcPts val="4342"/>
              </a:lnSpc>
            </a:pPr>
            <a:r>
              <a:rPr lang="en-US" sz="3101" i="1">
                <a:solidFill>
                  <a:srgbClr val="000060"/>
                </a:solidFill>
                <a:latin typeface="Source Sans Pro Italics"/>
                <a:ea typeface="Source Sans Pro Italics"/>
                <a:cs typeface="Source Sans Pro Italics"/>
                <a:sym typeface="Source Sans Pro Italics"/>
              </a:rPr>
              <a:t>Source: The Chartered Accountant Journal, December 2009, Page 980 — frrb.icai.org</a:t>
            </a:r>
          </a:p>
          <a:p>
            <a:pPr algn="just">
              <a:lnSpc>
                <a:spcPts val="4342"/>
              </a:lnSpc>
              <a:spcBef>
                <a:spcPct val="0"/>
              </a:spcBef>
            </a:pPr>
            <a:endParaRPr lang="en-US" sz="3101" i="1">
              <a:solidFill>
                <a:srgbClr val="000060"/>
              </a:solidFill>
              <a:latin typeface="Source Sans Pro Italics"/>
              <a:ea typeface="Source Sans Pro Italics"/>
              <a:cs typeface="Source Sans Pro Italics"/>
              <a:sym typeface="Source Sans Pro Itali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0620733"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16: Borrowing Cost</a:t>
            </a:r>
          </a:p>
        </p:txBody>
      </p:sp>
      <p:sp>
        <p:nvSpPr>
          <p:cNvPr id="8" name="TextBox 8"/>
          <p:cNvSpPr txBox="1"/>
          <p:nvPr/>
        </p:nvSpPr>
        <p:spPr>
          <a:xfrm>
            <a:off x="3033192" y="1777805"/>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71072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690253"/>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All borrowing costs expensed — without examining whether any qualifying asset exists</a:t>
            </a:r>
          </a:p>
        </p:txBody>
      </p:sp>
      <p:sp>
        <p:nvSpPr>
          <p:cNvPr id="11" name="Freeform 11"/>
          <p:cNvSpPr/>
          <p:nvPr/>
        </p:nvSpPr>
        <p:spPr>
          <a:xfrm>
            <a:off x="3334608" y="3859247"/>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838777"/>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General borrowings used for qualifying asset — capitalisation rate not computed correctly; simple interest rate of one loan used instead of weighted average</a:t>
            </a:r>
          </a:p>
        </p:txBody>
      </p:sp>
      <p:sp>
        <p:nvSpPr>
          <p:cNvPr id="13" name="Freeform 13"/>
          <p:cNvSpPr/>
          <p:nvPr/>
        </p:nvSpPr>
        <p:spPr>
          <a:xfrm>
            <a:off x="3334608" y="6120219"/>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099750"/>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Borrowing costs on funds temporarily invested — investment income not netted against capitalisation as required by Para 10</a:t>
            </a:r>
          </a:p>
        </p:txBody>
      </p:sp>
      <p:sp>
        <p:nvSpPr>
          <p:cNvPr id="15" name="Freeform 15"/>
          <p:cNvSpPr/>
          <p:nvPr/>
        </p:nvSpPr>
        <p:spPr>
          <a:xfrm>
            <a:off x="3334608" y="500777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4987302"/>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Suspension of capitalisation during extended periods of interruption not done — AS 16 Para 14 requires suspension when active development is interrupted</a:t>
            </a:r>
          </a:p>
        </p:txBody>
      </p:sp>
      <p:grpSp>
        <p:nvGrpSpPr>
          <p:cNvPr id="17" name="Group 17"/>
          <p:cNvGrpSpPr/>
          <p:nvPr/>
        </p:nvGrpSpPr>
        <p:grpSpPr>
          <a:xfrm>
            <a:off x="3034715" y="7573665"/>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Capitalisation of borrowing costs is not optional for qualifying assets. It is mandatory. And it stops the day the asset is ready for use — not the day it is put to use.</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0620733"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15: Employee Benefit Expenses</a:t>
            </a:r>
          </a:p>
        </p:txBody>
      </p:sp>
      <p:sp>
        <p:nvSpPr>
          <p:cNvPr id="8" name="TextBox 8"/>
          <p:cNvSpPr txBox="1"/>
          <p:nvPr/>
        </p:nvSpPr>
        <p:spPr>
          <a:xfrm>
            <a:off x="3033192" y="1777805"/>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71072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690253"/>
            <a:ext cx="13690191"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Provident fund trust treated as defined contribution — where employer guarantees interest shortfall it is a defined benefit plan requiring actuarial valuation</a:t>
            </a:r>
          </a:p>
        </p:txBody>
      </p:sp>
      <p:sp>
        <p:nvSpPr>
          <p:cNvPr id="11" name="Freeform 11"/>
          <p:cNvSpPr/>
          <p:nvPr/>
        </p:nvSpPr>
        <p:spPr>
          <a:xfrm>
            <a:off x="3334608" y="3859247"/>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838777"/>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Gratuity provisioned assuming all employees retire on balance sheet date — excessively conservative assumption not compliant with AS 15</a:t>
            </a:r>
          </a:p>
        </p:txBody>
      </p:sp>
      <p:sp>
        <p:nvSpPr>
          <p:cNvPr id="13" name="Freeform 13"/>
          <p:cNvSpPr/>
          <p:nvPr/>
        </p:nvSpPr>
        <p:spPr>
          <a:xfrm>
            <a:off x="3334608" y="6120219"/>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099750"/>
            <a:ext cx="13398603" cy="521294"/>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SMC exemptions claimed without verifying current year eligibility</a:t>
            </a:r>
          </a:p>
        </p:txBody>
      </p:sp>
      <p:sp>
        <p:nvSpPr>
          <p:cNvPr id="15" name="Freeform 15"/>
          <p:cNvSpPr/>
          <p:nvPr/>
        </p:nvSpPr>
        <p:spPr>
          <a:xfrm>
            <a:off x="3334608" y="500777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4987302"/>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VRS payments recognised when paid — should be accrued when obligation arises under Para 134</a:t>
            </a:r>
          </a:p>
        </p:txBody>
      </p:sp>
      <p:grpSp>
        <p:nvGrpSpPr>
          <p:cNvPr id="17" name="Group 17"/>
          <p:cNvGrpSpPr/>
          <p:nvPr/>
        </p:nvGrpSpPr>
        <p:grpSpPr>
          <a:xfrm>
            <a:off x="3033192" y="7133975"/>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The five year vesting condition does not mean the liability accrues only after five years. Under AS 15 — the obligation begins on day one of employment.</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2512848" cy="15621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29: Provisions, Contingent Liabilities &amp; Contingent Assets</a:t>
            </a:r>
          </a:p>
        </p:txBody>
      </p:sp>
      <p:sp>
        <p:nvSpPr>
          <p:cNvPr id="8" name="TextBox 8"/>
          <p:cNvSpPr txBox="1"/>
          <p:nvPr/>
        </p:nvSpPr>
        <p:spPr>
          <a:xfrm>
            <a:off x="3033192" y="2228850"/>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3161766"/>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3141297"/>
            <a:ext cx="13690191"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Provisions created for future losses or planned expenditure — no present obligation exists</a:t>
            </a:r>
          </a:p>
        </p:txBody>
      </p:sp>
      <p:sp>
        <p:nvSpPr>
          <p:cNvPr id="11" name="Freeform 11"/>
          <p:cNvSpPr/>
          <p:nvPr/>
        </p:nvSpPr>
        <p:spPr>
          <a:xfrm>
            <a:off x="3334608" y="4310291"/>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4289822"/>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Legal claims shown as contingent liability when counsel opines probable outflow — should be provisioned</a:t>
            </a:r>
          </a:p>
        </p:txBody>
      </p:sp>
      <p:sp>
        <p:nvSpPr>
          <p:cNvPr id="13" name="Freeform 13"/>
          <p:cNvSpPr/>
          <p:nvPr/>
        </p:nvSpPr>
        <p:spPr>
          <a:xfrm>
            <a:off x="3334608" y="6571264"/>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550794"/>
            <a:ext cx="13398603" cy="521294"/>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Provision movement schedule not disclosed as required by Para 66</a:t>
            </a:r>
          </a:p>
        </p:txBody>
      </p:sp>
      <p:sp>
        <p:nvSpPr>
          <p:cNvPr id="15" name="Freeform 15"/>
          <p:cNvSpPr/>
          <p:nvPr/>
        </p:nvSpPr>
        <p:spPr>
          <a:xfrm>
            <a:off x="3334608" y="5458816"/>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5438347"/>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Contingent liability disclosures omitted entirely — Para 68 requires nature, estimate of financial effect and uncertainties</a:t>
            </a:r>
          </a:p>
        </p:txBody>
      </p:sp>
      <p:grpSp>
        <p:nvGrpSpPr>
          <p:cNvPr id="17" name="Group 17"/>
          <p:cNvGrpSpPr/>
          <p:nvPr/>
        </p:nvGrpSpPr>
        <p:grpSpPr>
          <a:xfrm>
            <a:off x="3033192" y="7585019"/>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Sub-judice is not a disclosure exemption. It is a description of status. The obligation test under AS 29 is independent of court timelines.</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Case Discussion</a:t>
            </a:r>
          </a:p>
        </p:txBody>
      </p:sp>
      <p:sp>
        <p:nvSpPr>
          <p:cNvPr id="8" name="TextBox 8"/>
          <p:cNvSpPr txBox="1"/>
          <p:nvPr/>
        </p:nvSpPr>
        <p:spPr>
          <a:xfrm>
            <a:off x="3033192" y="1492711"/>
            <a:ext cx="1091498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Facts:</a:t>
            </a:r>
          </a:p>
        </p:txBody>
      </p:sp>
      <p:sp>
        <p:nvSpPr>
          <p:cNvPr id="9" name="TextBox 9"/>
          <p:cNvSpPr txBox="1"/>
          <p:nvPr/>
        </p:nvSpPr>
        <p:spPr>
          <a:xfrm>
            <a:off x="3033192" y="2332234"/>
            <a:ext cx="14442528" cy="4331294"/>
          </a:xfrm>
          <a:prstGeom prst="rect">
            <a:avLst/>
          </a:prstGeom>
        </p:spPr>
        <p:txBody>
          <a:bodyPr lIns="0" tIns="0" rIns="0" bIns="0" rtlCol="0" anchor="t">
            <a:spAutoFit/>
          </a:bodyPr>
          <a:lstStyle/>
          <a:p>
            <a:pPr algn="just">
              <a:lnSpc>
                <a:spcPts val="4342"/>
              </a:lnSpc>
            </a:pPr>
            <a:r>
              <a:rPr lang="en-US" sz="3101">
                <a:solidFill>
                  <a:srgbClr val="000060"/>
                </a:solidFill>
                <a:latin typeface="Source Sans Pro"/>
                <a:ea typeface="Source Sans Pro"/>
                <a:cs typeface="Source Sans Pro"/>
                <a:sym typeface="Source Sans Pro"/>
              </a:rPr>
              <a:t>A company's notes to accounts on employee benefits state:</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i="1">
                <a:solidFill>
                  <a:srgbClr val="000060"/>
                </a:solidFill>
                <a:latin typeface="Source Sans Pro Italics"/>
                <a:ea typeface="Source Sans Pro Italics"/>
                <a:cs typeface="Source Sans Pro Italics"/>
                <a:sym typeface="Source Sans Pro Italics"/>
              </a:rPr>
              <a:t>"None of the employees have completed five years of service. Hence no provision for gratuity has been made. The company is also subject to a labour dispute filed by a group of former employees claiming enhanced retirement benefits. Legal counsel has opined that the claim has a reasonable chance of success. No provision or disclosure has been made as the matter is sub-judice.</a:t>
            </a:r>
            <a:r>
              <a:rPr lang="en-US" sz="3101">
                <a:solidFill>
                  <a:srgbClr val="000060"/>
                </a:solidFill>
                <a:latin typeface="Source Sans Pro"/>
                <a:ea typeface="Source Sans Pro"/>
                <a:cs typeface="Source Sans Pro"/>
                <a:sym typeface="Source Sans Pro"/>
              </a:rPr>
              <a:t>"</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spcBef>
                <a:spcPct val="0"/>
              </a:spcBef>
            </a:pPr>
            <a:r>
              <a:rPr lang="en-US" sz="3101">
                <a:solidFill>
                  <a:srgbClr val="000060"/>
                </a:solidFill>
                <a:latin typeface="Source Sans Pro"/>
                <a:ea typeface="Source Sans Pro"/>
                <a:cs typeface="Source Sans Pro"/>
                <a:sym typeface="Source Sans Pro"/>
              </a:rPr>
              <a:t>Are There any Errors?</a:t>
            </a:r>
          </a:p>
        </p:txBody>
      </p:sp>
      <p:sp>
        <p:nvSpPr>
          <p:cNvPr id="10" name="Freeform 1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11" name="TextBox 1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2" name="Group 12"/>
          <p:cNvGrpSpPr/>
          <p:nvPr/>
        </p:nvGrpSpPr>
        <p:grpSpPr>
          <a:xfrm>
            <a:off x="3033192" y="6920703"/>
            <a:ext cx="14442528" cy="2503911"/>
            <a:chOff x="0" y="0"/>
            <a:chExt cx="19256704" cy="3338547"/>
          </a:xfrm>
        </p:grpSpPr>
        <p:sp>
          <p:nvSpPr>
            <p:cNvPr id="13" name="TextBox 13"/>
            <p:cNvSpPr txBox="1"/>
            <p:nvPr/>
          </p:nvSpPr>
          <p:spPr>
            <a:xfrm>
              <a:off x="0" y="-66675"/>
              <a:ext cx="18265050" cy="826982"/>
            </a:xfrm>
            <a:prstGeom prst="rect">
              <a:avLst/>
            </a:prstGeom>
          </p:spPr>
          <p:txBody>
            <a:bodyPr lIns="0" tIns="0" rIns="0" bIns="0" rtlCol="0" anchor="t">
              <a:spAutoFit/>
            </a:bodyPr>
            <a:lstStyle/>
            <a:p>
              <a:pPr algn="l">
                <a:lnSpc>
                  <a:spcPts val="5320"/>
                </a:lnSpc>
                <a:spcBef>
                  <a:spcPct val="0"/>
                </a:spcBef>
              </a:pPr>
              <a:r>
                <a:rPr lang="en-US" sz="3800">
                  <a:solidFill>
                    <a:srgbClr val="FF3131"/>
                  </a:solidFill>
                  <a:latin typeface="Arbutus Slab"/>
                  <a:ea typeface="Arbutus Slab"/>
                  <a:cs typeface="Arbutus Slab"/>
                  <a:sym typeface="Arbutus Slab"/>
                </a:rPr>
                <a:t>Two Errors- </a:t>
              </a:r>
            </a:p>
          </p:txBody>
        </p:sp>
        <p:sp>
          <p:nvSpPr>
            <p:cNvPr id="14" name="Freeform 14"/>
            <p:cNvSpPr/>
            <p:nvPr/>
          </p:nvSpPr>
          <p:spPr>
            <a:xfrm>
              <a:off x="98772" y="1052407"/>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315480" y="1044164"/>
              <a:ext cx="17652664" cy="1399909"/>
            </a:xfrm>
            <a:prstGeom prst="rect">
              <a:avLst/>
            </a:prstGeom>
          </p:spPr>
          <p:txBody>
            <a:bodyPr lIns="0" tIns="0" rIns="0" bIns="0" rtlCol="0" anchor="t">
              <a:spAutoFit/>
            </a:bodyPr>
            <a:lstStyle/>
            <a:p>
              <a:pPr algn="l">
                <a:lnSpc>
                  <a:spcPts val="4342"/>
                </a:lnSpc>
                <a:spcBef>
                  <a:spcPct val="0"/>
                </a:spcBef>
              </a:pPr>
              <a:r>
                <a:rPr lang="en-US" sz="3101" dirty="0">
                  <a:solidFill>
                    <a:srgbClr val="FF3131"/>
                  </a:solidFill>
                  <a:latin typeface="Source Sans Pro"/>
                  <a:ea typeface="Source Sans Pro"/>
                  <a:cs typeface="Source Sans Pro"/>
                  <a:sym typeface="Source Sans Pro"/>
                </a:rPr>
                <a:t>FRRB has specifically cited this — obligation for gratuity arises when employee renders service.</a:t>
              </a:r>
            </a:p>
          </p:txBody>
        </p:sp>
        <p:sp>
          <p:nvSpPr>
            <p:cNvPr id="16" name="Freeform 16"/>
            <p:cNvSpPr/>
            <p:nvPr/>
          </p:nvSpPr>
          <p:spPr>
            <a:xfrm>
              <a:off x="98772" y="2621873"/>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1315480" y="2613631"/>
              <a:ext cx="17941225" cy="6760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Legal counsel opining reasonable chance of success means outflow is probable.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352425"/>
            <a:ext cx="1251284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18: Related Party Disclosures</a:t>
            </a:r>
          </a:p>
        </p:txBody>
      </p:sp>
      <p:graphicFrame>
        <p:nvGraphicFramePr>
          <p:cNvPr id="8" name="Table 8"/>
          <p:cNvGraphicFramePr>
            <a:graphicFrameLocks noGrp="1"/>
          </p:cNvGraphicFramePr>
          <p:nvPr/>
        </p:nvGraphicFramePr>
        <p:xfrm>
          <a:off x="3033192" y="1475561"/>
          <a:ext cx="13903708" cy="8554264"/>
        </p:xfrm>
        <a:graphic>
          <a:graphicData uri="http://schemas.openxmlformats.org/drawingml/2006/table">
            <a:tbl>
              <a:tblPr/>
              <a:tblGrid>
                <a:gridCol w="6854414">
                  <a:extLst>
                    <a:ext uri="{9D8B030D-6E8A-4147-A177-3AD203B41FA5}">
                      <a16:colId xmlns:a16="http://schemas.microsoft.com/office/drawing/2014/main" val="20000"/>
                    </a:ext>
                  </a:extLst>
                </a:gridCol>
                <a:gridCol w="7049294">
                  <a:extLst>
                    <a:ext uri="{9D8B030D-6E8A-4147-A177-3AD203B41FA5}">
                      <a16:colId xmlns:a16="http://schemas.microsoft.com/office/drawing/2014/main" val="20001"/>
                    </a:ext>
                  </a:extLst>
                </a:gridCol>
              </a:tblGrid>
              <a:tr h="1069283">
                <a:tc>
                  <a:txBody>
                    <a:bodyPr/>
                    <a:lstStyle/>
                    <a:p>
                      <a:pPr algn="just">
                        <a:lnSpc>
                          <a:spcPts val="3360"/>
                        </a:lnSpc>
                        <a:defRPr/>
                      </a:pPr>
                      <a:r>
                        <a:rPr lang="en-US" sz="2400" b="1">
                          <a:solidFill>
                            <a:srgbClr val="FFFFFF"/>
                          </a:solidFill>
                          <a:latin typeface="Open Sans Bold"/>
                          <a:ea typeface="Open Sans Bold"/>
                          <a:cs typeface="Open Sans Bold"/>
                          <a:sym typeface="Open Sans Bold"/>
                        </a:rPr>
                        <a:t>What must be disclosed?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solidFill>
                      <a:srgbClr val="000060"/>
                    </a:solidFill>
                  </a:tcPr>
                </a:tc>
                <a:tc>
                  <a:txBody>
                    <a:bodyPr/>
                    <a:lstStyle/>
                    <a:p>
                      <a:pPr algn="just">
                        <a:lnSpc>
                          <a:spcPts val="3360"/>
                        </a:lnSpc>
                        <a:defRPr/>
                      </a:pPr>
                      <a:r>
                        <a:rPr lang="en-US" sz="2400" b="1">
                          <a:solidFill>
                            <a:srgbClr val="FFFFFF"/>
                          </a:solidFill>
                          <a:latin typeface="Open Sans Bold"/>
                          <a:ea typeface="Open Sans Bold"/>
                          <a:cs typeface="Open Sans Bold"/>
                          <a:sym typeface="Open Sans Bold"/>
                        </a:rPr>
                        <a:t>Commonly Missed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solidFill>
                      <a:srgbClr val="000060"/>
                    </a:solidFill>
                  </a:tcPr>
                </a:tc>
                <a:extLst>
                  <a:ext uri="{0D108BD9-81ED-4DB2-BD59-A6C34878D82A}">
                    <a16:rowId xmlns:a16="http://schemas.microsoft.com/office/drawing/2014/main" val="10000"/>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Name of related party</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Usually done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1"/>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Nature of relationship</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Often omitted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2"/>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Description of transaction</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Usually done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3"/>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Amount of transaction</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Usually done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4"/>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Outstanding balances</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Frequently missed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5"/>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Terms &amp; conditions</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Frequently missed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6"/>
                  </a:ext>
                </a:extLst>
              </a:tr>
              <a:tr h="1069283">
                <a:tc>
                  <a:txBody>
                    <a:bodyPr/>
                    <a:lstStyle/>
                    <a:p>
                      <a:pPr algn="just">
                        <a:lnSpc>
                          <a:spcPts val="3360"/>
                        </a:lnSpc>
                        <a:defRPr/>
                      </a:pPr>
                      <a:r>
                        <a:rPr lang="en-US" sz="2400" b="1">
                          <a:solidFill>
                            <a:srgbClr val="000060"/>
                          </a:solidFill>
                          <a:latin typeface="Open Sans Bold"/>
                          <a:ea typeface="Open Sans Bold"/>
                          <a:cs typeface="Open Sans Bold"/>
                          <a:sym typeface="Open Sans Bold"/>
                        </a:rPr>
                        <a:t>Provisions for doubtful debts</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just">
                        <a:lnSpc>
                          <a:spcPts val="3360"/>
                        </a:lnSpc>
                        <a:defRPr/>
                      </a:pPr>
                      <a:r>
                        <a:rPr lang="en-US" sz="2400" b="1">
                          <a:solidFill>
                            <a:srgbClr val="000060"/>
                          </a:solidFill>
                          <a:latin typeface="Open Sans Bold"/>
                          <a:ea typeface="Open Sans Bold"/>
                          <a:cs typeface="Open Sans Bold"/>
                          <a:sym typeface="Open Sans Bold"/>
                        </a:rPr>
                        <a:t>❌ Almost always missed</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sp>
        <p:nvSpPr>
          <p:cNvPr id="2" name="Freeform 2"/>
          <p:cNvSpPr/>
          <p:nvPr/>
        </p:nvSpPr>
        <p:spPr>
          <a:xfrm>
            <a:off x="4831955" y="831455"/>
            <a:ext cx="8624091" cy="8624091"/>
          </a:xfrm>
          <a:custGeom>
            <a:avLst/>
            <a:gdLst/>
            <a:ahLst/>
            <a:cxnLst/>
            <a:rect l="l" t="t" r="r" b="b"/>
            <a:pathLst>
              <a:path w="8624091" h="8624091">
                <a:moveTo>
                  <a:pt x="0" y="0"/>
                </a:moveTo>
                <a:lnTo>
                  <a:pt x="8624090" y="0"/>
                </a:lnTo>
                <a:lnTo>
                  <a:pt x="8624090" y="8624090"/>
                </a:lnTo>
                <a:lnTo>
                  <a:pt x="0" y="8624090"/>
                </a:lnTo>
                <a:lnTo>
                  <a:pt x="0" y="0"/>
                </a:lnTo>
                <a:close/>
              </a:path>
            </a:pathLst>
          </a:custGeom>
          <a:blipFill>
            <a:blip r:embed="rId2">
              <a:alphaModFix amt="14000"/>
            </a:blip>
            <a:stretch>
              <a:fillRect/>
            </a:stretch>
          </a:blipFill>
        </p:spPr>
      </p:sp>
      <p:sp>
        <p:nvSpPr>
          <p:cNvPr id="3" name="TextBox 3"/>
          <p:cNvSpPr txBox="1"/>
          <p:nvPr/>
        </p:nvSpPr>
        <p:spPr>
          <a:xfrm>
            <a:off x="7356882" y="745730"/>
            <a:ext cx="3574235" cy="730409"/>
          </a:xfrm>
          <a:prstGeom prst="rect">
            <a:avLst/>
          </a:prstGeom>
        </p:spPr>
        <p:txBody>
          <a:bodyPr lIns="0" tIns="0" rIns="0" bIns="0" rtlCol="0" anchor="t">
            <a:spAutoFit/>
          </a:bodyPr>
          <a:lstStyle/>
          <a:p>
            <a:pPr algn="l">
              <a:lnSpc>
                <a:spcPts val="5941"/>
              </a:lnSpc>
              <a:spcBef>
                <a:spcPct val="0"/>
              </a:spcBef>
            </a:pPr>
            <a:r>
              <a:rPr lang="en-US" sz="4243">
                <a:solidFill>
                  <a:srgbClr val="000060"/>
                </a:solidFill>
                <a:latin typeface="Arbutus Slab"/>
                <a:ea typeface="Arbutus Slab"/>
                <a:cs typeface="Arbutus Slab"/>
                <a:sym typeface="Arbutus Slab"/>
              </a:rPr>
              <a:t>DISCLAIMER</a:t>
            </a:r>
          </a:p>
        </p:txBody>
      </p:sp>
      <p:sp>
        <p:nvSpPr>
          <p:cNvPr id="4" name="TextBox 4"/>
          <p:cNvSpPr txBox="1"/>
          <p:nvPr/>
        </p:nvSpPr>
        <p:spPr>
          <a:xfrm>
            <a:off x="290630" y="1939925"/>
            <a:ext cx="17706741" cy="7432675"/>
          </a:xfrm>
          <a:prstGeom prst="rect">
            <a:avLst/>
          </a:prstGeom>
        </p:spPr>
        <p:txBody>
          <a:bodyPr lIns="0" tIns="0" rIns="0" bIns="0" rtlCol="0" anchor="t">
            <a:spAutoFit/>
          </a:bodyPr>
          <a:lstStyle/>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This presentation has been prepared by Jagannath Prosad Mohapatro, Chartered Accountant, solely for the purpose of professional education and discussion at the workshop titled "</a:t>
            </a:r>
            <a:r>
              <a:rPr lang="en-US" sz="2499" i="1">
                <a:solidFill>
                  <a:srgbClr val="000060"/>
                </a:solidFill>
                <a:latin typeface="Source Sans Pro Italics"/>
                <a:ea typeface="Source Sans Pro Italics"/>
                <a:cs typeface="Source Sans Pro Italics"/>
                <a:sym typeface="Source Sans Pro Italics"/>
              </a:rPr>
              <a:t>Common Errors in Accounting Standards</a:t>
            </a:r>
            <a:r>
              <a:rPr lang="en-US" sz="2499">
                <a:solidFill>
                  <a:srgbClr val="000060"/>
                </a:solidFill>
                <a:latin typeface="Source Sans Pro"/>
                <a:ea typeface="Source Sans Pro"/>
                <a:cs typeface="Source Sans Pro"/>
                <a:sym typeface="Source Sans Pro"/>
              </a:rPr>
              <a:t>”.</a:t>
            </a:r>
          </a:p>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The views expressed herein are personal and academic in nature and do not represent the official views or positions of the Institute of Chartered Accountants of India (ICAI), any regulatory authority, or any organisation with which the presenter is associated.</a:t>
            </a:r>
          </a:p>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The content of this presentation is based on the presenter's understanding of applicable Accounting Standards, guidance notes, and pronouncements issued by the ICAI under the Companies (Accounting Standards) Rules, 2021, and publicly available publications of the Financial Reporting Review Board (FRRB) and Quality Review Board (QRB) of ICAI. Any references to regulatory findings are drawn directly from documents published in the public domain and are used solely for academic and illustrative purposes.</a:t>
            </a:r>
          </a:p>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This presentation does not constitute professional advice. Attendees are advised to refer to the relevant standards, circulars, and pronouncements in their original form and to exercise independent professional judgement in their specific engagements. No reliance should be placed on this presentation as a substitute for professional advice tailored to specific facts and circumstances.</a:t>
            </a:r>
          </a:p>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While every effort has been made to ensure accuracy, the presenter does not accept any responsibility for any errors, omissions, or consequences arising from the use of or reliance upon the information contained herein.</a:t>
            </a:r>
          </a:p>
          <a:p>
            <a:pPr marL="539749" lvl="1" indent="-269875" algn="just">
              <a:lnSpc>
                <a:spcPts val="3499"/>
              </a:lnSpc>
              <a:buFont typeface="Arial"/>
              <a:buChar char="•"/>
            </a:pPr>
            <a:r>
              <a:rPr lang="en-US" sz="2499">
                <a:solidFill>
                  <a:srgbClr val="000060"/>
                </a:solidFill>
                <a:latin typeface="Source Sans Pro"/>
                <a:ea typeface="Source Sans Pro"/>
                <a:cs typeface="Source Sans Pro"/>
                <a:sym typeface="Source Sans Pro"/>
              </a:rPr>
              <a:t>This presentation is prepared for educational purposes only and is not intended for circulation or publication without the prior written consent of the presenter.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251284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22: Accounting for Taxes on Income</a:t>
            </a:r>
          </a:p>
        </p:txBody>
      </p:sp>
      <p:sp>
        <p:nvSpPr>
          <p:cNvPr id="8" name="TextBox 8"/>
          <p:cNvSpPr txBox="1"/>
          <p:nvPr/>
        </p:nvSpPr>
        <p:spPr>
          <a:xfrm>
            <a:off x="3033192" y="1723487"/>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656403"/>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635934"/>
            <a:ext cx="13690191"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Deferred tax liability not created on timing differences — only current tax computed and disclosed</a:t>
            </a:r>
          </a:p>
        </p:txBody>
      </p:sp>
      <p:sp>
        <p:nvSpPr>
          <p:cNvPr id="11" name="Freeform 11"/>
          <p:cNvSpPr/>
          <p:nvPr/>
        </p:nvSpPr>
        <p:spPr>
          <a:xfrm>
            <a:off x="3334608" y="3804928"/>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784459"/>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DTA and DTL shown separately on face of balance sheet — should be presented on net basis after offsetting</a:t>
            </a:r>
          </a:p>
        </p:txBody>
      </p:sp>
      <p:sp>
        <p:nvSpPr>
          <p:cNvPr id="13" name="Freeform 13"/>
          <p:cNvSpPr/>
          <p:nvPr/>
        </p:nvSpPr>
        <p:spPr>
          <a:xfrm>
            <a:off x="3334608" y="6065900"/>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045431"/>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Virtual certainty not established before recognising DTA on carry forward losses and unabsorbed depreciation — highest threshold under AS 22 not applied</a:t>
            </a:r>
          </a:p>
        </p:txBody>
      </p:sp>
      <p:sp>
        <p:nvSpPr>
          <p:cNvPr id="15" name="Freeform 15"/>
          <p:cNvSpPr/>
          <p:nvPr/>
        </p:nvSpPr>
        <p:spPr>
          <a:xfrm>
            <a:off x="3334608" y="4953453"/>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4932984"/>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Timing differences identified incorrectly — permanent differences incorrectly treated as timing differences creating wrong DTA/DTL</a:t>
            </a:r>
          </a:p>
        </p:txBody>
      </p:sp>
      <p:grpSp>
        <p:nvGrpSpPr>
          <p:cNvPr id="17" name="Group 17"/>
          <p:cNvGrpSpPr/>
          <p:nvPr/>
        </p:nvGrpSpPr>
        <p:grpSpPr>
          <a:xfrm>
            <a:off x="3033192" y="7350205"/>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Reasonable certainty and virtual certainty are not interchangeable. Applying the wrong threshold to carry forward losses directly misstates the balance sheet.</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Case Discussion</a:t>
            </a:r>
          </a:p>
        </p:txBody>
      </p:sp>
      <p:sp>
        <p:nvSpPr>
          <p:cNvPr id="8" name="TextBox 8"/>
          <p:cNvSpPr txBox="1"/>
          <p:nvPr/>
        </p:nvSpPr>
        <p:spPr>
          <a:xfrm>
            <a:off x="3033192" y="1658032"/>
            <a:ext cx="13146189" cy="2969219"/>
          </a:xfrm>
          <a:prstGeom prst="rect">
            <a:avLst/>
          </a:prstGeom>
        </p:spPr>
        <p:txBody>
          <a:bodyPr lIns="0" tIns="0" rIns="0" bIns="0" rtlCol="0" anchor="t">
            <a:spAutoFit/>
          </a:bodyPr>
          <a:lstStyle/>
          <a:p>
            <a:pPr algn="just">
              <a:lnSpc>
                <a:spcPts val="4342"/>
              </a:lnSpc>
            </a:pPr>
            <a:r>
              <a:rPr lang="en-US" sz="3101">
                <a:solidFill>
                  <a:srgbClr val="000060"/>
                </a:solidFill>
                <a:latin typeface="Source Sans Pro"/>
                <a:ea typeface="Source Sans Pro"/>
                <a:cs typeface="Source Sans Pro"/>
                <a:sym typeface="Source Sans Pro"/>
              </a:rPr>
              <a:t>A company has been making losses for four consecutive years. This year is also a loss year. They have significant carried forward losses and unabsorbed depreciation on their books. Despite this — they have recognised a Deferred Tax Asset.</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spcBef>
                <a:spcPct val="0"/>
              </a:spcBef>
            </a:pPr>
            <a:r>
              <a:rPr lang="en-US" sz="3101">
                <a:solidFill>
                  <a:srgbClr val="000060"/>
                </a:solidFill>
                <a:latin typeface="Source Sans Pro"/>
                <a:ea typeface="Source Sans Pro"/>
                <a:cs typeface="Source Sans Pro"/>
                <a:sym typeface="Source Sans Pro"/>
              </a:rPr>
              <a:t>question to the room — is this DTA correctly recognised? Yes or no — and why?"</a:t>
            </a:r>
          </a:p>
        </p:txBody>
      </p:sp>
      <p:sp>
        <p:nvSpPr>
          <p:cNvPr id="9" name="Freeform 9"/>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10" name="TextBox 10"/>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1" name="Group 11"/>
          <p:cNvGrpSpPr/>
          <p:nvPr/>
        </p:nvGrpSpPr>
        <p:grpSpPr>
          <a:xfrm>
            <a:off x="3033192" y="5143500"/>
            <a:ext cx="14442528" cy="4501045"/>
            <a:chOff x="0" y="0"/>
            <a:chExt cx="19256704" cy="6001394"/>
          </a:xfrm>
        </p:grpSpPr>
        <p:sp>
          <p:nvSpPr>
            <p:cNvPr id="12" name="TextBox 12"/>
            <p:cNvSpPr txBox="1"/>
            <p:nvPr/>
          </p:nvSpPr>
          <p:spPr>
            <a:xfrm>
              <a:off x="0" y="-66675"/>
              <a:ext cx="18265050" cy="826982"/>
            </a:xfrm>
            <a:prstGeom prst="rect">
              <a:avLst/>
            </a:prstGeom>
          </p:spPr>
          <p:txBody>
            <a:bodyPr lIns="0" tIns="0" rIns="0" bIns="0" rtlCol="0" anchor="t">
              <a:spAutoFit/>
            </a:bodyPr>
            <a:lstStyle/>
            <a:p>
              <a:pPr algn="l">
                <a:lnSpc>
                  <a:spcPts val="5320"/>
                </a:lnSpc>
                <a:spcBef>
                  <a:spcPct val="0"/>
                </a:spcBef>
              </a:pPr>
              <a:r>
                <a:rPr lang="en-US" sz="3800">
                  <a:solidFill>
                    <a:srgbClr val="FF3131"/>
                  </a:solidFill>
                  <a:latin typeface="Arbutus Slab"/>
                  <a:ea typeface="Arbutus Slab"/>
                  <a:cs typeface="Arbutus Slab"/>
                  <a:sym typeface="Arbutus Slab"/>
                </a:rPr>
                <a:t>Error- </a:t>
              </a:r>
            </a:p>
          </p:txBody>
        </p:sp>
        <p:sp>
          <p:nvSpPr>
            <p:cNvPr id="13" name="Freeform 13"/>
            <p:cNvSpPr/>
            <p:nvPr/>
          </p:nvSpPr>
          <p:spPr>
            <a:xfrm>
              <a:off x="98772" y="1052407"/>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315480" y="1044164"/>
              <a:ext cx="17652664" cy="13999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Four years of continuous losses = foreseeable losses = DTA should not be recognised</a:t>
              </a:r>
            </a:p>
          </p:txBody>
        </p:sp>
        <p:sp>
          <p:nvSpPr>
            <p:cNvPr id="15" name="Freeform 15"/>
            <p:cNvSpPr/>
            <p:nvPr/>
          </p:nvSpPr>
          <p:spPr>
            <a:xfrm>
              <a:off x="98772" y="2621873"/>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1315480" y="2613631"/>
              <a:ext cx="17941225" cy="6760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Carry forward losses require virtual certainty — not reasonable certainty</a:t>
              </a:r>
            </a:p>
          </p:txBody>
        </p:sp>
        <p:sp>
          <p:nvSpPr>
            <p:cNvPr id="17" name="Freeform 17"/>
            <p:cNvSpPr/>
            <p:nvPr/>
          </p:nvSpPr>
          <p:spPr>
            <a:xfrm>
              <a:off x="98772" y="3613653"/>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315480" y="3605411"/>
              <a:ext cx="17941225" cy="6760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Management's general confidence is not convincing evidence under AS 22</a:t>
              </a:r>
            </a:p>
          </p:txBody>
        </p:sp>
        <p:sp>
          <p:nvSpPr>
            <p:cNvPr id="19" name="Freeform 19"/>
            <p:cNvSpPr/>
            <p:nvPr/>
          </p:nvSpPr>
          <p:spPr>
            <a:xfrm>
              <a:off x="98772" y="4609727"/>
              <a:ext cx="881157" cy="716674"/>
            </a:xfrm>
            <a:custGeom>
              <a:avLst/>
              <a:gdLst/>
              <a:ahLst/>
              <a:cxnLst/>
              <a:rect l="l" t="t" r="r" b="b"/>
              <a:pathLst>
                <a:path w="881157" h="716674">
                  <a:moveTo>
                    <a:pt x="0" y="0"/>
                  </a:moveTo>
                  <a:lnTo>
                    <a:pt x="881157" y="0"/>
                  </a:lnTo>
                  <a:lnTo>
                    <a:pt x="881157" y="716675"/>
                  </a:lnTo>
                  <a:lnTo>
                    <a:pt x="0" y="716675"/>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1315480" y="4601485"/>
              <a:ext cx="17941225" cy="13999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No projections examined = auditor accepted conclusion without evaluating evidence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845521"/>
            <a:ext cx="1251284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26: Intangible Assets</a:t>
            </a:r>
          </a:p>
        </p:txBody>
      </p:sp>
      <p:sp>
        <p:nvSpPr>
          <p:cNvPr id="8" name="TextBox 8"/>
          <p:cNvSpPr txBox="1"/>
          <p:nvPr/>
        </p:nvSpPr>
        <p:spPr>
          <a:xfrm>
            <a:off x="3033192" y="1959408"/>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892324"/>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871855"/>
            <a:ext cx="13690191"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Research costs capitalised — only development costs meeting all six criteria under Para 44 can be capitalised</a:t>
            </a:r>
          </a:p>
        </p:txBody>
      </p:sp>
      <p:sp>
        <p:nvSpPr>
          <p:cNvPr id="11" name="Freeform 11"/>
          <p:cNvSpPr/>
          <p:nvPr/>
        </p:nvSpPr>
        <p:spPr>
          <a:xfrm>
            <a:off x="3334608" y="4040849"/>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4020380"/>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Internally generated goodwill capitalised and carried on balance sheet — AS 26 Para 36 explicitly prohibits this</a:t>
            </a:r>
          </a:p>
        </p:txBody>
      </p:sp>
      <p:sp>
        <p:nvSpPr>
          <p:cNvPr id="13" name="Freeform 13"/>
          <p:cNvSpPr/>
          <p:nvPr/>
        </p:nvSpPr>
        <p:spPr>
          <a:xfrm>
            <a:off x="3334608" y="6301822"/>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6281352"/>
            <a:ext cx="13398603" cy="521294"/>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Cost of training staff capitalised as intangible — Para 68 specifically prohibits this</a:t>
            </a:r>
          </a:p>
        </p:txBody>
      </p:sp>
      <p:sp>
        <p:nvSpPr>
          <p:cNvPr id="15" name="Freeform 15"/>
          <p:cNvSpPr/>
          <p:nvPr/>
        </p:nvSpPr>
        <p:spPr>
          <a:xfrm>
            <a:off x="3334608" y="5189374"/>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4247138" y="5168905"/>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Website development costs treated as intangible — not meeting recognition criteria under AS 26</a:t>
            </a:r>
          </a:p>
        </p:txBody>
      </p:sp>
      <p:grpSp>
        <p:nvGrpSpPr>
          <p:cNvPr id="17" name="Group 17"/>
          <p:cNvGrpSpPr/>
          <p:nvPr/>
        </p:nvGrpSpPr>
        <p:grpSpPr>
          <a:xfrm>
            <a:off x="3033192" y="7350205"/>
            <a:ext cx="14611026" cy="1007069"/>
            <a:chOff x="0" y="0"/>
            <a:chExt cx="19481368" cy="1342759"/>
          </a:xfrm>
        </p:grpSpPr>
        <p:sp>
          <p:nvSpPr>
            <p:cNvPr id="18" name="TextBox 18"/>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An asset on the balance sheet that does not meet the recognition criteria of AS 26 is not a conservative accounting choice. It is a misstatement.</a:t>
              </a:r>
            </a:p>
          </p:txBody>
        </p:sp>
        <p:sp>
          <p:nvSpPr>
            <p:cNvPr id="19" name="AutoShape 19"/>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0" name="Freeform 2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1" name="TextBox 2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Case Discussion</a:t>
            </a:r>
          </a:p>
        </p:txBody>
      </p:sp>
      <p:sp>
        <p:nvSpPr>
          <p:cNvPr id="8" name="TextBox 8"/>
          <p:cNvSpPr txBox="1"/>
          <p:nvPr/>
        </p:nvSpPr>
        <p:spPr>
          <a:xfrm>
            <a:off x="3033192" y="1583731"/>
            <a:ext cx="13333357" cy="7045919"/>
          </a:xfrm>
          <a:prstGeom prst="rect">
            <a:avLst/>
          </a:prstGeom>
        </p:spPr>
        <p:txBody>
          <a:bodyPr lIns="0" tIns="0" rIns="0" bIns="0" rtlCol="0" anchor="t">
            <a:spAutoFit/>
          </a:bodyPr>
          <a:lstStyle/>
          <a:p>
            <a:pPr algn="just">
              <a:lnSpc>
                <a:spcPts val="4342"/>
              </a:lnSpc>
            </a:pPr>
            <a:r>
              <a:rPr lang="en-US" sz="3101">
                <a:solidFill>
                  <a:srgbClr val="000060"/>
                </a:solidFill>
                <a:latin typeface="Source Sans Pro"/>
                <a:ea typeface="Source Sans Pro"/>
                <a:cs typeface="Source Sans Pro"/>
                <a:sym typeface="Source Sans Pro"/>
              </a:rPr>
              <a:t>A company has been developing a new software product internally for the past two years. Significant costs have been capitalised as an intangible asset under development. The project has repeatedly missed its launch timeline. No confirmed client orders exist. The technical team has raised concerns about feasibility. </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a:solidFill>
                  <a:srgbClr val="000060"/>
                </a:solidFill>
                <a:latin typeface="Source Sans Pro"/>
                <a:ea typeface="Source Sans Pro"/>
                <a:cs typeface="Source Sans Pro"/>
                <a:sym typeface="Source Sans Pro"/>
              </a:rPr>
              <a:t>Additionally — the company has built a strong brand name over the years through heavy advertising and customer loyalty. The brand has been valued internally and recognised as an intangible asset. Goodwill has been computed as the excess of this brand value over cost and carried on the balance sheet.</a:t>
            </a:r>
          </a:p>
          <a:p>
            <a:pPr algn="just">
              <a:lnSpc>
                <a:spcPts val="2239"/>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a:solidFill>
                  <a:srgbClr val="000060"/>
                </a:solidFill>
                <a:latin typeface="Source Sans Pro"/>
                <a:ea typeface="Source Sans Pro"/>
                <a:cs typeface="Source Sans Pro"/>
                <a:sym typeface="Source Sans Pro"/>
              </a:rPr>
              <a:t>My question to the room — how many errors can you spot and which paragraphs of AS 26 are violated?</a:t>
            </a:r>
          </a:p>
          <a:p>
            <a:pPr algn="just">
              <a:lnSpc>
                <a:spcPts val="4342"/>
              </a:lnSpc>
              <a:spcBef>
                <a:spcPct val="0"/>
              </a:spcBef>
            </a:pPr>
            <a:endParaRPr lang="en-US" sz="3101">
              <a:solidFill>
                <a:srgbClr val="000060"/>
              </a:solidFill>
              <a:latin typeface="Source Sans Pro"/>
              <a:ea typeface="Source Sans Pro"/>
              <a:cs typeface="Source Sans Pro"/>
              <a:sym typeface="Source Sans Pro"/>
            </a:endParaRPr>
          </a:p>
        </p:txBody>
      </p:sp>
      <p:sp>
        <p:nvSpPr>
          <p:cNvPr id="9" name="Freeform 9"/>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10" name="TextBox 10"/>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458626"/>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The Error-</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1586675"/>
            <a:chOff x="0" y="0"/>
            <a:chExt cx="19470296" cy="2115567"/>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2123809"/>
            </a:xfrm>
            <a:prstGeom prst="rect">
              <a:avLst/>
            </a:prstGeom>
          </p:spPr>
          <p:txBody>
            <a:bodyPr lIns="0" tIns="0" rIns="0" bIns="0" rtlCol="0" anchor="t">
              <a:spAutoFit/>
            </a:bodyPr>
            <a:lstStyle/>
            <a:p>
              <a:pPr algn="l">
                <a:lnSpc>
                  <a:spcPts val="4342"/>
                </a:lnSpc>
                <a:spcBef>
                  <a:spcPct val="0"/>
                </a:spcBef>
              </a:pPr>
              <a:r>
                <a:rPr lang="en-US" sz="3101" b="1">
                  <a:solidFill>
                    <a:srgbClr val="000060"/>
                  </a:solidFill>
                  <a:latin typeface="Source Sans Pro Bold"/>
                  <a:ea typeface="Source Sans Pro Bold"/>
                  <a:cs typeface="Source Sans Pro Bold"/>
                  <a:sym typeface="Source Sans Pro Bold"/>
                </a:rPr>
                <a:t>Software under development</a:t>
              </a:r>
              <a:r>
                <a:rPr lang="en-US" sz="3101">
                  <a:solidFill>
                    <a:srgbClr val="000060"/>
                  </a:solidFill>
                  <a:latin typeface="Source Sans Pro"/>
                  <a:ea typeface="Source Sans Pro"/>
                  <a:cs typeface="Source Sans Pro"/>
                  <a:sym typeface="Source Sans Pro"/>
                </a:rPr>
                <a:t> — Para 44 requires probability of completion and commercial use to be established. Where feasibility is doubtful and no orders exist — </a:t>
              </a:r>
              <a:r>
                <a:rPr lang="en-US" sz="3101" b="1">
                  <a:solidFill>
                    <a:srgbClr val="000060"/>
                  </a:solidFill>
                  <a:latin typeface="Source Sans Pro Bold"/>
                  <a:ea typeface="Source Sans Pro Bold"/>
                  <a:cs typeface="Source Sans Pro Bold"/>
                  <a:sym typeface="Source Sans Pro Bold"/>
                </a:rPr>
                <a:t>costs must be charged to P&amp;L</a:t>
              </a:r>
              <a:r>
                <a:rPr lang="en-US" sz="3101">
                  <a:solidFill>
                    <a:srgbClr val="000060"/>
                  </a:solidFill>
                  <a:latin typeface="Source Sans Pro"/>
                  <a:ea typeface="Source Sans Pro"/>
                  <a:cs typeface="Source Sans Pro"/>
                  <a:sym typeface="Source Sans Pro"/>
                </a:rPr>
                <a:t>, not carried forward.</a:t>
              </a:r>
            </a:p>
          </p:txBody>
        </p:sp>
      </p:grpSp>
      <p:grpSp>
        <p:nvGrpSpPr>
          <p:cNvPr id="13" name="Group 13"/>
          <p:cNvGrpSpPr/>
          <p:nvPr/>
        </p:nvGrpSpPr>
        <p:grpSpPr>
          <a:xfrm>
            <a:off x="3033192" y="4276700"/>
            <a:ext cx="14602722" cy="1043750"/>
            <a:chOff x="0" y="0"/>
            <a:chExt cx="19470296" cy="1391667"/>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1399909"/>
            </a:xfrm>
            <a:prstGeom prst="rect">
              <a:avLst/>
            </a:prstGeom>
          </p:spPr>
          <p:txBody>
            <a:bodyPr lIns="0" tIns="0" rIns="0" bIns="0" rtlCol="0" anchor="t">
              <a:spAutoFit/>
            </a:bodyPr>
            <a:lstStyle/>
            <a:p>
              <a:pPr algn="l">
                <a:lnSpc>
                  <a:spcPts val="4342"/>
                </a:lnSpc>
                <a:spcBef>
                  <a:spcPct val="0"/>
                </a:spcBef>
              </a:pPr>
              <a:r>
                <a:rPr lang="en-US" sz="3101" b="1">
                  <a:solidFill>
                    <a:srgbClr val="000060"/>
                  </a:solidFill>
                  <a:latin typeface="Source Sans Pro Bold"/>
                  <a:ea typeface="Source Sans Pro Bold"/>
                  <a:cs typeface="Source Sans Pro Bold"/>
                  <a:sym typeface="Source Sans Pro Bold"/>
                </a:rPr>
                <a:t>Self-generated brand </a:t>
              </a:r>
              <a:r>
                <a:rPr lang="en-US" sz="3101">
                  <a:solidFill>
                    <a:srgbClr val="000060"/>
                  </a:solidFill>
                  <a:latin typeface="Source Sans Pro"/>
                  <a:ea typeface="Source Sans Pro"/>
                  <a:cs typeface="Source Sans Pro"/>
                  <a:sym typeface="Source Sans Pro"/>
                </a:rPr>
                <a:t>— Para 51 explicitly prohibits recognition of internally generated brands. </a:t>
              </a:r>
              <a:r>
                <a:rPr lang="en-US" sz="3101" b="1">
                  <a:solidFill>
                    <a:srgbClr val="000060"/>
                  </a:solidFill>
                  <a:latin typeface="Source Sans Pro Bold"/>
                  <a:ea typeface="Source Sans Pro Bold"/>
                  <a:cs typeface="Source Sans Pro Bold"/>
                  <a:sym typeface="Source Sans Pro Bold"/>
                </a:rPr>
                <a:t>Cannot be capitalised.</a:t>
              </a:r>
            </a:p>
          </p:txBody>
        </p:sp>
      </p:grpSp>
      <p:grpSp>
        <p:nvGrpSpPr>
          <p:cNvPr id="16" name="Group 16"/>
          <p:cNvGrpSpPr/>
          <p:nvPr/>
        </p:nvGrpSpPr>
        <p:grpSpPr>
          <a:xfrm>
            <a:off x="3033192" y="5513450"/>
            <a:ext cx="14602722" cy="1586675"/>
            <a:chOff x="0" y="0"/>
            <a:chExt cx="19470296" cy="2115567"/>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2123809"/>
            </a:xfrm>
            <a:prstGeom prst="rect">
              <a:avLst/>
            </a:prstGeom>
          </p:spPr>
          <p:txBody>
            <a:bodyPr lIns="0" tIns="0" rIns="0" bIns="0" rtlCol="0" anchor="t">
              <a:spAutoFit/>
            </a:bodyPr>
            <a:lstStyle/>
            <a:p>
              <a:pPr algn="l">
                <a:lnSpc>
                  <a:spcPts val="4342"/>
                </a:lnSpc>
                <a:spcBef>
                  <a:spcPct val="0"/>
                </a:spcBef>
              </a:pPr>
              <a:r>
                <a:rPr lang="en-US" sz="3101" b="1">
                  <a:solidFill>
                    <a:srgbClr val="000060"/>
                  </a:solidFill>
                  <a:latin typeface="Source Sans Pro Bold"/>
                  <a:ea typeface="Source Sans Pro Bold"/>
                  <a:cs typeface="Source Sans Pro Bold"/>
                  <a:sym typeface="Source Sans Pro Bold"/>
                </a:rPr>
                <a:t>Goodwill on self-generated brand</a:t>
              </a:r>
              <a:r>
                <a:rPr lang="en-US" sz="3101">
                  <a:solidFill>
                    <a:srgbClr val="000060"/>
                  </a:solidFill>
                  <a:latin typeface="Source Sans Pro"/>
                  <a:ea typeface="Source Sans Pro"/>
                  <a:cs typeface="Source Sans Pro"/>
                  <a:sym typeface="Source Sans Pro"/>
                </a:rPr>
                <a:t> — Para 36 prohibits internally generated goodwill. Only </a:t>
              </a:r>
              <a:r>
                <a:rPr lang="en-US" sz="3101" b="1">
                  <a:solidFill>
                    <a:srgbClr val="000060"/>
                  </a:solidFill>
                  <a:latin typeface="Source Sans Pro Bold"/>
                  <a:ea typeface="Source Sans Pro Bold"/>
                  <a:cs typeface="Source Sans Pro Bold"/>
                  <a:sym typeface="Source Sans Pro Bold"/>
                </a:rPr>
                <a:t>purchased goodwill</a:t>
              </a:r>
              <a:r>
                <a:rPr lang="en-US" sz="3101">
                  <a:solidFill>
                    <a:srgbClr val="000060"/>
                  </a:solidFill>
                  <a:latin typeface="Source Sans Pro"/>
                  <a:ea typeface="Source Sans Pro"/>
                  <a:cs typeface="Source Sans Pro"/>
                  <a:sym typeface="Source Sans Pro"/>
                </a:rPr>
                <a:t> from a business combination is permitted. Goodwill on a prohibited asset is doubly impermissible.</a:t>
              </a:r>
            </a:p>
          </p:txBody>
        </p:sp>
      </p:grpSp>
      <p:grpSp>
        <p:nvGrpSpPr>
          <p:cNvPr id="19" name="Group 19"/>
          <p:cNvGrpSpPr/>
          <p:nvPr/>
        </p:nvGrpSpPr>
        <p:grpSpPr>
          <a:xfrm>
            <a:off x="3033192" y="7290625"/>
            <a:ext cx="14602722" cy="1043750"/>
            <a:chOff x="0" y="0"/>
            <a:chExt cx="19470296" cy="1391667"/>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1399909"/>
            </a:xfrm>
            <a:prstGeom prst="rect">
              <a:avLst/>
            </a:prstGeom>
          </p:spPr>
          <p:txBody>
            <a:bodyPr lIns="0" tIns="0" rIns="0" bIns="0" rtlCol="0" anchor="t">
              <a:spAutoFit/>
            </a:bodyPr>
            <a:lstStyle/>
            <a:p>
              <a:pPr algn="l">
                <a:lnSpc>
                  <a:spcPts val="4342"/>
                </a:lnSpc>
                <a:spcBef>
                  <a:spcPct val="0"/>
                </a:spcBef>
              </a:pPr>
              <a:r>
                <a:rPr lang="en-US" sz="3101" b="1">
                  <a:solidFill>
                    <a:srgbClr val="000060"/>
                  </a:solidFill>
                  <a:latin typeface="Source Sans Pro Bold"/>
                  <a:ea typeface="Source Sans Pro Bold"/>
                  <a:cs typeface="Source Sans Pro Bold"/>
                  <a:sym typeface="Source Sans Pro Bold"/>
                </a:rPr>
                <a:t>Auditor's error</a:t>
              </a:r>
              <a:r>
                <a:rPr lang="en-US" sz="3101">
                  <a:solidFill>
                    <a:srgbClr val="000060"/>
                  </a:solidFill>
                  <a:latin typeface="Source Sans Pro"/>
                  <a:ea typeface="Source Sans Pro"/>
                  <a:cs typeface="Source Sans Pro"/>
                  <a:sym typeface="Source Sans Pro"/>
                </a:rPr>
                <a:t> — verified arithmetic. Never evaluated whether Para 44 criteria were met.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028700"/>
            <a:ext cx="1181689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Consequences on CAs — Individual Level</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308247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Section 22, Chartered Accountants Act, 1949 — defines "professional misconduct"</a:t>
              </a:r>
            </a:p>
          </p:txBody>
        </p:sp>
      </p:grpSp>
      <p:sp>
        <p:nvSpPr>
          <p:cNvPr id="13" name="TextBox 13"/>
          <p:cNvSpPr txBox="1"/>
          <p:nvPr/>
        </p:nvSpPr>
        <p:spPr>
          <a:xfrm>
            <a:off x="3090342" y="2224825"/>
            <a:ext cx="11816898" cy="596899"/>
          </a:xfrm>
          <a:prstGeom prst="rect">
            <a:avLst/>
          </a:prstGeom>
        </p:spPr>
        <p:txBody>
          <a:bodyPr lIns="0" tIns="0" rIns="0" bIns="0" rtlCol="0" anchor="t">
            <a:spAutoFit/>
          </a:bodyPr>
          <a:lstStyle/>
          <a:p>
            <a:pPr algn="l">
              <a:lnSpc>
                <a:spcPts val="4900"/>
              </a:lnSpc>
              <a:spcBef>
                <a:spcPct val="0"/>
              </a:spcBef>
            </a:pPr>
            <a:r>
              <a:rPr lang="en-US" sz="3500">
                <a:solidFill>
                  <a:srgbClr val="000060"/>
                </a:solidFill>
                <a:latin typeface="Arbutus Slab"/>
                <a:ea typeface="Arbutus Slab"/>
                <a:cs typeface="Arbutus Slab"/>
                <a:sym typeface="Arbutus Slab"/>
              </a:rPr>
              <a:t>Legal Basis -</a:t>
            </a:r>
          </a:p>
        </p:txBody>
      </p:sp>
      <p:grpSp>
        <p:nvGrpSpPr>
          <p:cNvPr id="14" name="Group 14"/>
          <p:cNvGrpSpPr/>
          <p:nvPr/>
        </p:nvGrpSpPr>
        <p:grpSpPr>
          <a:xfrm>
            <a:off x="3033192" y="3839056"/>
            <a:ext cx="14602722" cy="1043750"/>
            <a:chOff x="0" y="0"/>
            <a:chExt cx="19470296" cy="1391667"/>
          </a:xfrm>
        </p:grpSpPr>
        <p:sp>
          <p:nvSpPr>
            <p:cNvPr id="15" name="Freeform 15"/>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1216707" y="-8242"/>
              <a:ext cx="18253588" cy="13999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Non-compliance with AS typically falls under Clauses (5), (6), (7), (8) &amp; (9) of Part I, Second Schedule</a:t>
              </a:r>
            </a:p>
          </p:txBody>
        </p:sp>
      </p:grpSp>
      <p:grpSp>
        <p:nvGrpSpPr>
          <p:cNvPr id="17" name="Group 17"/>
          <p:cNvGrpSpPr/>
          <p:nvPr/>
        </p:nvGrpSpPr>
        <p:grpSpPr>
          <a:xfrm>
            <a:off x="3090342" y="6396356"/>
            <a:ext cx="14602722" cy="537506"/>
            <a:chOff x="0" y="0"/>
            <a:chExt cx="19470296" cy="716674"/>
          </a:xfrm>
        </p:grpSpPr>
        <p:sp>
          <p:nvSpPr>
            <p:cNvPr id="18" name="Freeform 18"/>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Reprimand</a:t>
              </a:r>
            </a:p>
          </p:txBody>
        </p:sp>
      </p:grpSp>
      <p:sp>
        <p:nvSpPr>
          <p:cNvPr id="20" name="TextBox 20"/>
          <p:cNvSpPr txBox="1"/>
          <p:nvPr/>
        </p:nvSpPr>
        <p:spPr>
          <a:xfrm>
            <a:off x="3147492" y="5538706"/>
            <a:ext cx="11816898" cy="596899"/>
          </a:xfrm>
          <a:prstGeom prst="rect">
            <a:avLst/>
          </a:prstGeom>
        </p:spPr>
        <p:txBody>
          <a:bodyPr lIns="0" tIns="0" rIns="0" bIns="0" rtlCol="0" anchor="t">
            <a:spAutoFit/>
          </a:bodyPr>
          <a:lstStyle/>
          <a:p>
            <a:pPr algn="l">
              <a:lnSpc>
                <a:spcPts val="4900"/>
              </a:lnSpc>
              <a:spcBef>
                <a:spcPct val="0"/>
              </a:spcBef>
            </a:pPr>
            <a:r>
              <a:rPr lang="en-US" sz="3500">
                <a:solidFill>
                  <a:srgbClr val="000060"/>
                </a:solidFill>
                <a:latin typeface="Arbutus Slab"/>
                <a:ea typeface="Arbutus Slab"/>
                <a:cs typeface="Arbutus Slab"/>
                <a:sym typeface="Arbutus Slab"/>
              </a:rPr>
              <a:t>Penalties (Second Schedule) -</a:t>
            </a:r>
          </a:p>
        </p:txBody>
      </p:sp>
      <p:grpSp>
        <p:nvGrpSpPr>
          <p:cNvPr id="21" name="Group 21"/>
          <p:cNvGrpSpPr/>
          <p:nvPr/>
        </p:nvGrpSpPr>
        <p:grpSpPr>
          <a:xfrm>
            <a:off x="3090342" y="7152937"/>
            <a:ext cx="14602722" cy="537506"/>
            <a:chOff x="0" y="0"/>
            <a:chExt cx="19470296" cy="716674"/>
          </a:xfrm>
        </p:grpSpPr>
        <p:sp>
          <p:nvSpPr>
            <p:cNvPr id="22" name="Freeform 22"/>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Removal of name from Register — temporary or permanent</a:t>
              </a:r>
            </a:p>
          </p:txBody>
        </p:sp>
      </p:grpSp>
      <p:grpSp>
        <p:nvGrpSpPr>
          <p:cNvPr id="24" name="Group 24"/>
          <p:cNvGrpSpPr/>
          <p:nvPr/>
        </p:nvGrpSpPr>
        <p:grpSpPr>
          <a:xfrm>
            <a:off x="3090342" y="7938092"/>
            <a:ext cx="14602722" cy="537506"/>
            <a:chOff x="0" y="0"/>
            <a:chExt cx="19470296" cy="716674"/>
          </a:xfrm>
        </p:grpSpPr>
        <p:sp>
          <p:nvSpPr>
            <p:cNvPr id="25" name="Freeform 25"/>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Fine up to Rs. 5 lakhs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028700"/>
            <a:ext cx="1181689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Consequences on CAs — Firm Level</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308247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Loss of empanelment with RBI / C&amp;AG / PSU banks</a:t>
              </a:r>
            </a:p>
          </p:txBody>
        </p:sp>
      </p:grpSp>
      <p:sp>
        <p:nvSpPr>
          <p:cNvPr id="13" name="TextBox 13"/>
          <p:cNvSpPr txBox="1"/>
          <p:nvPr/>
        </p:nvSpPr>
        <p:spPr>
          <a:xfrm>
            <a:off x="3090342" y="2224825"/>
            <a:ext cx="11816898" cy="596899"/>
          </a:xfrm>
          <a:prstGeom prst="rect">
            <a:avLst/>
          </a:prstGeom>
        </p:spPr>
        <p:txBody>
          <a:bodyPr lIns="0" tIns="0" rIns="0" bIns="0" rtlCol="0" anchor="t">
            <a:spAutoFit/>
          </a:bodyPr>
          <a:lstStyle/>
          <a:p>
            <a:pPr algn="l">
              <a:lnSpc>
                <a:spcPts val="4900"/>
              </a:lnSpc>
              <a:spcBef>
                <a:spcPct val="0"/>
              </a:spcBef>
            </a:pPr>
            <a:r>
              <a:rPr lang="en-US" sz="3500">
                <a:solidFill>
                  <a:srgbClr val="000060"/>
                </a:solidFill>
                <a:latin typeface="Arbutus Slab"/>
                <a:ea typeface="Arbutus Slab"/>
                <a:cs typeface="Arbutus Slab"/>
                <a:sym typeface="Arbutus Slab"/>
              </a:rPr>
              <a:t>Impact -</a:t>
            </a:r>
          </a:p>
        </p:txBody>
      </p:sp>
      <p:grpSp>
        <p:nvGrpSpPr>
          <p:cNvPr id="14" name="Group 14"/>
          <p:cNvGrpSpPr/>
          <p:nvPr/>
        </p:nvGrpSpPr>
        <p:grpSpPr>
          <a:xfrm>
            <a:off x="3033192" y="3839056"/>
            <a:ext cx="14602722" cy="537506"/>
            <a:chOff x="0" y="0"/>
            <a:chExt cx="19470296" cy="716674"/>
          </a:xfrm>
        </p:grpSpPr>
        <p:sp>
          <p:nvSpPr>
            <p:cNvPr id="15" name="Freeform 15"/>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Reputational damage &amp; client attrition</a:t>
              </a:r>
            </a:p>
          </p:txBody>
        </p:sp>
      </p:grpSp>
      <p:grpSp>
        <p:nvGrpSpPr>
          <p:cNvPr id="17" name="Group 17"/>
          <p:cNvGrpSpPr/>
          <p:nvPr/>
        </p:nvGrpSpPr>
        <p:grpSpPr>
          <a:xfrm>
            <a:off x="3090342" y="7014073"/>
            <a:ext cx="14602722" cy="537506"/>
            <a:chOff x="0" y="0"/>
            <a:chExt cx="19470296" cy="716674"/>
          </a:xfrm>
        </p:grpSpPr>
        <p:sp>
          <p:nvSpPr>
            <p:cNvPr id="18" name="Freeform 18"/>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1,080 CAs penalised by ICAI in the last 17 years</a:t>
              </a:r>
            </a:p>
          </p:txBody>
        </p:sp>
      </p:grpSp>
      <p:sp>
        <p:nvSpPr>
          <p:cNvPr id="20" name="TextBox 20"/>
          <p:cNvSpPr txBox="1"/>
          <p:nvPr/>
        </p:nvSpPr>
        <p:spPr>
          <a:xfrm>
            <a:off x="3147492" y="6156423"/>
            <a:ext cx="11816898" cy="596899"/>
          </a:xfrm>
          <a:prstGeom prst="rect">
            <a:avLst/>
          </a:prstGeom>
        </p:spPr>
        <p:txBody>
          <a:bodyPr lIns="0" tIns="0" rIns="0" bIns="0" rtlCol="0" anchor="t">
            <a:spAutoFit/>
          </a:bodyPr>
          <a:lstStyle/>
          <a:p>
            <a:pPr algn="l">
              <a:lnSpc>
                <a:spcPts val="4900"/>
              </a:lnSpc>
              <a:spcBef>
                <a:spcPct val="0"/>
              </a:spcBef>
            </a:pPr>
            <a:r>
              <a:rPr lang="en-US" sz="3500">
                <a:solidFill>
                  <a:srgbClr val="000060"/>
                </a:solidFill>
                <a:latin typeface="Arbutus Slab"/>
                <a:ea typeface="Arbutus Slab"/>
                <a:cs typeface="Arbutus Slab"/>
                <a:sym typeface="Arbutus Slab"/>
              </a:rPr>
              <a:t>The Numbers -</a:t>
            </a:r>
          </a:p>
        </p:txBody>
      </p:sp>
      <p:grpSp>
        <p:nvGrpSpPr>
          <p:cNvPr id="21" name="Group 21"/>
          <p:cNvGrpSpPr/>
          <p:nvPr/>
        </p:nvGrpSpPr>
        <p:grpSpPr>
          <a:xfrm>
            <a:off x="3090342" y="7770653"/>
            <a:ext cx="14602722" cy="537506"/>
            <a:chOff x="0" y="0"/>
            <a:chExt cx="19470296" cy="716674"/>
          </a:xfrm>
        </p:grpSpPr>
        <p:sp>
          <p:nvSpPr>
            <p:cNvPr id="22" name="Freeform 22"/>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Over 40% of investigations lead to disciplinary action</a:t>
              </a:r>
            </a:p>
          </p:txBody>
        </p:sp>
      </p:grpSp>
      <p:grpSp>
        <p:nvGrpSpPr>
          <p:cNvPr id="24" name="Group 24"/>
          <p:cNvGrpSpPr/>
          <p:nvPr/>
        </p:nvGrpSpPr>
        <p:grpSpPr>
          <a:xfrm>
            <a:off x="3033192" y="4538486"/>
            <a:ext cx="14602722" cy="537506"/>
            <a:chOff x="0" y="0"/>
            <a:chExt cx="19470296" cy="716674"/>
          </a:xfrm>
        </p:grpSpPr>
        <p:sp>
          <p:nvSpPr>
            <p:cNvPr id="25" name="Freeform 25"/>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Engagement &amp; joint partners face parallel proceedings</a:t>
              </a:r>
            </a:p>
          </p:txBody>
        </p:sp>
      </p:grpSp>
      <p:grpSp>
        <p:nvGrpSpPr>
          <p:cNvPr id="27" name="Group 27"/>
          <p:cNvGrpSpPr/>
          <p:nvPr/>
        </p:nvGrpSpPr>
        <p:grpSpPr>
          <a:xfrm>
            <a:off x="3033192" y="5237917"/>
            <a:ext cx="14602722" cy="537506"/>
            <a:chOff x="0" y="0"/>
            <a:chExt cx="19470296" cy="716674"/>
          </a:xfrm>
        </p:grpSpPr>
        <p:sp>
          <p:nvSpPr>
            <p:cNvPr id="28" name="Freeform 28"/>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Peer review rating impact</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8" name="Freeform 8"/>
          <p:cNvSpPr/>
          <p:nvPr/>
        </p:nvSpPr>
        <p:spPr>
          <a:xfrm>
            <a:off x="3275949" y="1619250"/>
            <a:ext cx="12903432" cy="7048500"/>
          </a:xfrm>
          <a:custGeom>
            <a:avLst/>
            <a:gdLst/>
            <a:ahLst/>
            <a:cxnLst/>
            <a:rect l="l" t="t" r="r" b="b"/>
            <a:pathLst>
              <a:path w="12903432" h="7048500">
                <a:moveTo>
                  <a:pt x="0" y="0"/>
                </a:moveTo>
                <a:lnTo>
                  <a:pt x="12903432" y="0"/>
                </a:lnTo>
                <a:lnTo>
                  <a:pt x="12903432" y="7048500"/>
                </a:lnTo>
                <a:lnTo>
                  <a:pt x="0" y="7048500"/>
                </a:lnTo>
                <a:lnTo>
                  <a:pt x="0" y="0"/>
                </a:lnTo>
                <a:close/>
              </a:path>
            </a:pathLst>
          </a:custGeom>
          <a:blipFill>
            <a:blip r:embed="rId5">
              <a:alphaModFix amt="23000"/>
            </a:blip>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
        <p:nvSpPr>
          <p:cNvPr id="10" name="TextBox 10"/>
          <p:cNvSpPr txBox="1"/>
          <p:nvPr/>
        </p:nvSpPr>
        <p:spPr>
          <a:xfrm>
            <a:off x="5672376" y="4437934"/>
            <a:ext cx="6943248" cy="1268256"/>
          </a:xfrm>
          <a:prstGeom prst="rect">
            <a:avLst/>
          </a:prstGeom>
        </p:spPr>
        <p:txBody>
          <a:bodyPr lIns="0" tIns="0" rIns="0" bIns="0" rtlCol="0" anchor="t">
            <a:spAutoFit/>
          </a:bodyPr>
          <a:lstStyle/>
          <a:p>
            <a:pPr algn="l">
              <a:lnSpc>
                <a:spcPts val="10421"/>
              </a:lnSpc>
              <a:spcBef>
                <a:spcPct val="0"/>
              </a:spcBef>
            </a:pPr>
            <a:r>
              <a:rPr lang="en-US" sz="7443">
                <a:solidFill>
                  <a:srgbClr val="000060"/>
                </a:solidFill>
                <a:latin typeface="Arbutus Slab"/>
                <a:ea typeface="Arbutus Slab"/>
                <a:cs typeface="Arbutus Slab"/>
                <a:sym typeface="Arbutus Slab"/>
              </a:rPr>
              <a:t>Q &amp; A Session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458626"/>
            <a:ext cx="12404106" cy="679450"/>
          </a:xfrm>
          <a:prstGeom prst="rect">
            <a:avLst/>
          </a:prstGeom>
        </p:spPr>
        <p:txBody>
          <a:bodyPr lIns="0" tIns="0" rIns="0" bIns="0" rtlCol="0" anchor="t">
            <a:spAutoFit/>
          </a:bodyPr>
          <a:lstStyle/>
          <a:p>
            <a:pPr algn="l">
              <a:lnSpc>
                <a:spcPts val="5600"/>
              </a:lnSpc>
              <a:spcBef>
                <a:spcPct val="0"/>
              </a:spcBef>
            </a:pPr>
            <a:r>
              <a:rPr lang="en-US" sz="4000">
                <a:solidFill>
                  <a:srgbClr val="000060"/>
                </a:solidFill>
                <a:latin typeface="Arbutus Slab"/>
                <a:ea typeface="Arbutus Slab"/>
                <a:cs typeface="Arbutus Slab"/>
                <a:sym typeface="Arbutus Slab"/>
              </a:rPr>
              <a:t>Q.1 A prior period error is best described as:</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A change in estimate due to new information</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An omission or misstatement in prior financial statements discovered later</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A planned revision of accounting policy</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An adjustment for inflation</a:t>
              </a:r>
            </a:p>
          </p:txBody>
        </p:sp>
      </p:grpSp>
      <p:sp>
        <p:nvSpPr>
          <p:cNvPr id="22" name="TextBox 22"/>
          <p:cNvSpPr txBox="1"/>
          <p:nvPr/>
        </p:nvSpPr>
        <p:spPr>
          <a:xfrm>
            <a:off x="3033192" y="6331030"/>
            <a:ext cx="13690191" cy="1064219"/>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B. An omission or misstatement in prior financial statements discovered later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745275"/>
            <a:ext cx="12404106" cy="1384300"/>
          </a:xfrm>
          <a:prstGeom prst="rect">
            <a:avLst/>
          </a:prstGeom>
        </p:spPr>
        <p:txBody>
          <a:bodyPr lIns="0" tIns="0" rIns="0" bIns="0" rtlCol="0" anchor="t">
            <a:spAutoFit/>
          </a:bodyPr>
          <a:lstStyle/>
          <a:p>
            <a:pPr algn="l">
              <a:lnSpc>
                <a:spcPts val="5600"/>
              </a:lnSpc>
              <a:spcBef>
                <a:spcPct val="0"/>
              </a:spcBef>
            </a:pPr>
            <a:r>
              <a:rPr lang="en-US" sz="4000">
                <a:solidFill>
                  <a:srgbClr val="000060"/>
                </a:solidFill>
                <a:latin typeface="Arbutus Slab"/>
                <a:ea typeface="Arbutus Slab"/>
                <a:cs typeface="Arbutus Slab"/>
                <a:sym typeface="Arbutus Slab"/>
              </a:rPr>
              <a:t>Q.2 Which of the following best describes an accounting error?</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A revision due to new information becoming available later</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An unintentional or intentional misstatement in financial statements</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A deliberate change in business strategy</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A routine year-end adjustment</a:t>
              </a:r>
            </a:p>
          </p:txBody>
        </p:sp>
      </p:grpSp>
      <p:sp>
        <p:nvSpPr>
          <p:cNvPr id="22" name="TextBox 22"/>
          <p:cNvSpPr txBox="1"/>
          <p:nvPr/>
        </p:nvSpPr>
        <p:spPr>
          <a:xfrm>
            <a:off x="3033192" y="6331030"/>
            <a:ext cx="13690191" cy="1064219"/>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B. An unintentional or intentional misstatement in financial statements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2990850" cy="12825412"/>
            <a:chOff x="0" y="0"/>
            <a:chExt cx="787714" cy="3377886"/>
          </a:xfrm>
        </p:grpSpPr>
        <p:sp>
          <p:nvSpPr>
            <p:cNvPr id="3" name="Freeform 3"/>
            <p:cNvSpPr/>
            <p:nvPr/>
          </p:nvSpPr>
          <p:spPr>
            <a:xfrm>
              <a:off x="0" y="0"/>
              <a:ext cx="787714" cy="3377886"/>
            </a:xfrm>
            <a:custGeom>
              <a:avLst/>
              <a:gdLst/>
              <a:ahLst/>
              <a:cxnLst/>
              <a:rect l="l" t="t" r="r" b="b"/>
              <a:pathLst>
                <a:path w="787714" h="3377886">
                  <a:moveTo>
                    <a:pt x="0" y="0"/>
                  </a:moveTo>
                  <a:lnTo>
                    <a:pt x="787714" y="0"/>
                  </a:lnTo>
                  <a:lnTo>
                    <a:pt x="787714" y="3377886"/>
                  </a:lnTo>
                  <a:lnTo>
                    <a:pt x="0" y="3377886"/>
                  </a:lnTo>
                  <a:close/>
                </a:path>
              </a:pathLst>
            </a:custGeom>
            <a:solidFill>
              <a:srgbClr val="000060"/>
            </a:solidFill>
          </p:spPr>
        </p:sp>
        <p:sp>
          <p:nvSpPr>
            <p:cNvPr id="4" name="TextBox 4"/>
            <p:cNvSpPr txBox="1"/>
            <p:nvPr/>
          </p:nvSpPr>
          <p:spPr>
            <a:xfrm>
              <a:off x="0" y="-38100"/>
              <a:ext cx="787714"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8" name="TextBox 8"/>
          <p:cNvSpPr txBox="1"/>
          <p:nvPr/>
        </p:nvSpPr>
        <p:spPr>
          <a:xfrm>
            <a:off x="1908896" y="2541334"/>
            <a:ext cx="14270485" cy="6052820"/>
          </a:xfrm>
          <a:prstGeom prst="rect">
            <a:avLst/>
          </a:prstGeom>
        </p:spPr>
        <p:txBody>
          <a:bodyPr lIns="0" tIns="0" rIns="0" bIns="0" rtlCol="0" anchor="t">
            <a:spAutoFit/>
          </a:bodyPr>
          <a:lstStyle/>
          <a:p>
            <a:pPr marL="690879" lvl="1" indent="-345439" algn="just">
              <a:lnSpc>
                <a:spcPts val="4479"/>
              </a:lnSpc>
              <a:buFont typeface="Arial"/>
              <a:buChar char="•"/>
            </a:pPr>
            <a:r>
              <a:rPr lang="en-US" sz="3199" b="1">
                <a:solidFill>
                  <a:srgbClr val="000060"/>
                </a:solidFill>
                <a:latin typeface="Source Sans Pro Bold"/>
                <a:ea typeface="Source Sans Pro Bold"/>
                <a:cs typeface="Source Sans Pro Bold"/>
                <a:sym typeface="Source Sans Pro Bold"/>
              </a:rPr>
              <a:t>Accounting Standards are mandatory under statute - </a:t>
            </a:r>
            <a:r>
              <a:rPr lang="en-US" sz="3199">
                <a:solidFill>
                  <a:srgbClr val="000060"/>
                </a:solidFill>
                <a:latin typeface="Source Sans Pro"/>
                <a:ea typeface="Source Sans Pro"/>
                <a:cs typeface="Source Sans Pro"/>
                <a:sym typeface="Source Sans Pro"/>
              </a:rPr>
              <a:t>Section 133, Companies Act 2013 empowers the Central Government to prescribe AS on ICAI's recommendation.</a:t>
            </a:r>
          </a:p>
          <a:p>
            <a:pPr algn="just">
              <a:lnSpc>
                <a:spcPts val="1820"/>
              </a:lnSpc>
            </a:pPr>
            <a:endParaRPr lang="en-US" sz="3199">
              <a:solidFill>
                <a:srgbClr val="000060"/>
              </a:solidFill>
              <a:latin typeface="Source Sans Pro"/>
              <a:ea typeface="Source Sans Pro"/>
              <a:cs typeface="Source Sans Pro"/>
              <a:sym typeface="Source Sans Pro"/>
            </a:endParaRPr>
          </a:p>
          <a:p>
            <a:pPr marL="690879" lvl="1" indent="-345439" algn="just">
              <a:lnSpc>
                <a:spcPts val="4479"/>
              </a:lnSpc>
              <a:buFont typeface="Arial"/>
              <a:buChar char="•"/>
            </a:pPr>
            <a:r>
              <a:rPr lang="en-US" sz="3199" b="1">
                <a:solidFill>
                  <a:srgbClr val="000060"/>
                </a:solidFill>
                <a:latin typeface="Source Sans Pro Bold"/>
                <a:ea typeface="Source Sans Pro Bold"/>
                <a:cs typeface="Source Sans Pro Bold"/>
                <a:sym typeface="Source Sans Pro Bold"/>
              </a:rPr>
              <a:t>Financial statements must comply with AS —</a:t>
            </a:r>
            <a:r>
              <a:rPr lang="en-US" sz="3199">
                <a:solidFill>
                  <a:srgbClr val="000060"/>
                </a:solidFill>
                <a:latin typeface="Source Sans Pro"/>
                <a:ea typeface="Source Sans Pro"/>
                <a:cs typeface="Source Sans Pro"/>
                <a:sym typeface="Source Sans Pro"/>
              </a:rPr>
              <a:t> Section 129(1) requires financial statements to give a true and fair view and comply with AS notified under Section 133. Section 129(5) mandates specific disclosure of any departure,</a:t>
            </a:r>
            <a:r>
              <a:rPr lang="en-US" sz="3199">
                <a:solidFill>
                  <a:srgbClr val="FF3131"/>
                </a:solidFill>
                <a:latin typeface="Source Sans Pro"/>
                <a:ea typeface="Source Sans Pro"/>
                <a:cs typeface="Source Sans Pro"/>
                <a:sym typeface="Source Sans Pro"/>
              </a:rPr>
              <a:t> </a:t>
            </a:r>
            <a:r>
              <a:rPr lang="en-US" sz="3199">
                <a:solidFill>
                  <a:srgbClr val="000060"/>
                </a:solidFill>
                <a:latin typeface="Source Sans Pro"/>
                <a:ea typeface="Source Sans Pro"/>
                <a:cs typeface="Source Sans Pro"/>
                <a:sym typeface="Source Sans Pro"/>
              </a:rPr>
              <a:t>silence on non-compliance is not permitted.</a:t>
            </a:r>
          </a:p>
          <a:p>
            <a:pPr algn="just">
              <a:lnSpc>
                <a:spcPts val="1819"/>
              </a:lnSpc>
            </a:pPr>
            <a:endParaRPr lang="en-US" sz="3199">
              <a:solidFill>
                <a:srgbClr val="000060"/>
              </a:solidFill>
              <a:latin typeface="Source Sans Pro"/>
              <a:ea typeface="Source Sans Pro"/>
              <a:cs typeface="Source Sans Pro"/>
              <a:sym typeface="Source Sans Pro"/>
            </a:endParaRPr>
          </a:p>
          <a:p>
            <a:pPr marL="690879" lvl="1" indent="-345439" algn="just">
              <a:lnSpc>
                <a:spcPts val="4479"/>
              </a:lnSpc>
              <a:buFont typeface="Arial"/>
              <a:buChar char="•"/>
            </a:pPr>
            <a:r>
              <a:rPr lang="en-US" sz="3199" b="1">
                <a:solidFill>
                  <a:srgbClr val="000060"/>
                </a:solidFill>
                <a:latin typeface="Source Sans Pro Bold"/>
                <a:ea typeface="Source Sans Pro Bold"/>
                <a:cs typeface="Source Sans Pro Bold"/>
                <a:sym typeface="Source Sans Pro Bold"/>
              </a:rPr>
              <a:t>Non-compliance attracts statutory and professional consequences - </a:t>
            </a:r>
            <a:r>
              <a:rPr lang="en-US" sz="3199">
                <a:solidFill>
                  <a:srgbClr val="000060"/>
                </a:solidFill>
                <a:latin typeface="Source Sans Pro"/>
                <a:ea typeface="Source Sans Pro"/>
                <a:cs typeface="Source Sans Pro"/>
                <a:sym typeface="Source Sans Pro"/>
              </a:rPr>
              <a:t> Failure to report AS non-compliance additionally constitutes professional misconduct under Schedule I of the Chartered Accountants Act, 1949.</a:t>
            </a:r>
          </a:p>
        </p:txBody>
      </p:sp>
      <p:sp>
        <p:nvSpPr>
          <p:cNvPr id="9" name="TextBox 9"/>
          <p:cNvSpPr txBox="1"/>
          <p:nvPr/>
        </p:nvSpPr>
        <p:spPr>
          <a:xfrm>
            <a:off x="1908896" y="952500"/>
            <a:ext cx="1307830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The Legal Framework - Accounting Standards</a:t>
            </a:r>
          </a:p>
        </p:txBody>
      </p:sp>
      <p:sp>
        <p:nvSpPr>
          <p:cNvPr id="10" name="TextBox 10"/>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458626"/>
            <a:ext cx="12404106" cy="679450"/>
          </a:xfrm>
          <a:prstGeom prst="rect">
            <a:avLst/>
          </a:prstGeom>
        </p:spPr>
        <p:txBody>
          <a:bodyPr lIns="0" tIns="0" rIns="0" bIns="0" rtlCol="0" anchor="t">
            <a:spAutoFit/>
          </a:bodyPr>
          <a:lstStyle/>
          <a:p>
            <a:pPr algn="l">
              <a:lnSpc>
                <a:spcPts val="5600"/>
              </a:lnSpc>
              <a:spcBef>
                <a:spcPct val="0"/>
              </a:spcBef>
            </a:pPr>
            <a:r>
              <a:rPr lang="en-US" sz="4000">
                <a:solidFill>
                  <a:srgbClr val="000060"/>
                </a:solidFill>
                <a:latin typeface="Arbutus Slab"/>
                <a:ea typeface="Arbutus Slab"/>
                <a:cs typeface="Arbutus Slab"/>
                <a:sym typeface="Arbutus Slab"/>
              </a:rPr>
              <a:t>Q.3 Errors in financial statements can arise from:</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Mathematical mistakes</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Misapplication of accounting policies</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Oversight or misinterpretation of facts</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All of the above</a:t>
              </a:r>
            </a:p>
          </p:txBody>
        </p:sp>
      </p:grpSp>
      <p:sp>
        <p:nvSpPr>
          <p:cNvPr id="22" name="TextBox 22"/>
          <p:cNvSpPr txBox="1"/>
          <p:nvPr/>
        </p:nvSpPr>
        <p:spPr>
          <a:xfrm>
            <a:off x="3033192" y="6331030"/>
            <a:ext cx="13690191" cy="521294"/>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D. All of the above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458626"/>
            <a:ext cx="12404106" cy="679450"/>
          </a:xfrm>
          <a:prstGeom prst="rect">
            <a:avLst/>
          </a:prstGeom>
        </p:spPr>
        <p:txBody>
          <a:bodyPr lIns="0" tIns="0" rIns="0" bIns="0" rtlCol="0" anchor="t">
            <a:spAutoFit/>
          </a:bodyPr>
          <a:lstStyle/>
          <a:p>
            <a:pPr algn="l">
              <a:lnSpc>
                <a:spcPts val="5600"/>
              </a:lnSpc>
              <a:spcBef>
                <a:spcPct val="0"/>
              </a:spcBef>
            </a:pPr>
            <a:r>
              <a:rPr lang="en-US" sz="4000" dirty="0">
                <a:solidFill>
                  <a:srgbClr val="000060"/>
                </a:solidFill>
                <a:latin typeface="Arbutus Slab"/>
                <a:ea typeface="Arbutus Slab"/>
                <a:cs typeface="Arbutus Slab"/>
                <a:sym typeface="Arbutus Slab"/>
              </a:rPr>
              <a:t>Q.4 Materiality of an error is judged based on:</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Size only</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Nature only</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Size and nature, in context of financial statements</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Management’s discretion alone</a:t>
              </a:r>
            </a:p>
          </p:txBody>
        </p:sp>
      </p:grpSp>
      <p:sp>
        <p:nvSpPr>
          <p:cNvPr id="22" name="TextBox 22"/>
          <p:cNvSpPr txBox="1"/>
          <p:nvPr/>
        </p:nvSpPr>
        <p:spPr>
          <a:xfrm>
            <a:off x="3033192" y="6331030"/>
            <a:ext cx="13690191" cy="521294"/>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C. Size and nature, in context of financial statements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745275"/>
            <a:ext cx="12404106" cy="1384300"/>
          </a:xfrm>
          <a:prstGeom prst="rect">
            <a:avLst/>
          </a:prstGeom>
        </p:spPr>
        <p:txBody>
          <a:bodyPr lIns="0" tIns="0" rIns="0" bIns="0" rtlCol="0" anchor="t">
            <a:spAutoFit/>
          </a:bodyPr>
          <a:lstStyle/>
          <a:p>
            <a:pPr algn="l">
              <a:lnSpc>
                <a:spcPts val="5600"/>
              </a:lnSpc>
              <a:spcBef>
                <a:spcPct val="0"/>
              </a:spcBef>
            </a:pPr>
            <a:r>
              <a:rPr lang="en-US" sz="4000">
                <a:solidFill>
                  <a:srgbClr val="000060"/>
                </a:solidFill>
                <a:latin typeface="Arbutus Slab"/>
                <a:ea typeface="Arbutus Slab"/>
                <a:cs typeface="Arbutus Slab"/>
                <a:sym typeface="Arbutus Slab"/>
              </a:rPr>
              <a:t>Q.5 If it is impracticable to determine the period-specific effects of an error, the entity shall:</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Ignore the error</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Restate from the earliest period practicable</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Charge to current year only</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Adjust goodwill</a:t>
              </a:r>
            </a:p>
          </p:txBody>
        </p:sp>
      </p:grpSp>
      <p:sp>
        <p:nvSpPr>
          <p:cNvPr id="22" name="TextBox 22"/>
          <p:cNvSpPr txBox="1"/>
          <p:nvPr/>
        </p:nvSpPr>
        <p:spPr>
          <a:xfrm>
            <a:off x="3033192" y="6331030"/>
            <a:ext cx="13690191" cy="521294"/>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B. Restate from the earliest period practicable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745275"/>
            <a:ext cx="12404106" cy="1384300"/>
          </a:xfrm>
          <a:prstGeom prst="rect">
            <a:avLst/>
          </a:prstGeom>
        </p:spPr>
        <p:txBody>
          <a:bodyPr lIns="0" tIns="0" rIns="0" bIns="0" rtlCol="0" anchor="t">
            <a:spAutoFit/>
          </a:bodyPr>
          <a:lstStyle/>
          <a:p>
            <a:pPr algn="l">
              <a:lnSpc>
                <a:spcPts val="5600"/>
              </a:lnSpc>
              <a:spcBef>
                <a:spcPct val="0"/>
              </a:spcBef>
            </a:pPr>
            <a:r>
              <a:rPr lang="en-US" sz="4000">
                <a:solidFill>
                  <a:srgbClr val="000060"/>
                </a:solidFill>
                <a:latin typeface="Arbutus Slab"/>
                <a:ea typeface="Arbutus Slab"/>
                <a:cs typeface="Arbutus Slab"/>
                <a:sym typeface="Arbutus Slab"/>
              </a:rPr>
              <a:t>Q.6 Which ICAI body reviews published financial statements for non-compliance?</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AASB</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FRRB (Financial Reporting Review Board)</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NFRA only</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Peer Review Board</a:t>
              </a:r>
            </a:p>
          </p:txBody>
        </p:sp>
      </p:grpSp>
      <p:sp>
        <p:nvSpPr>
          <p:cNvPr id="22" name="TextBox 22"/>
          <p:cNvSpPr txBox="1"/>
          <p:nvPr/>
        </p:nvSpPr>
        <p:spPr>
          <a:xfrm>
            <a:off x="3033192" y="6331030"/>
            <a:ext cx="13690191" cy="521294"/>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B. FRRB (Financial Reporting Review Board)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028700"/>
            <a:ext cx="12404106" cy="1835149"/>
          </a:xfrm>
          <a:prstGeom prst="rect">
            <a:avLst/>
          </a:prstGeom>
        </p:spPr>
        <p:txBody>
          <a:bodyPr lIns="0" tIns="0" rIns="0" bIns="0" rtlCol="0" anchor="t">
            <a:spAutoFit/>
          </a:bodyPr>
          <a:lstStyle/>
          <a:p>
            <a:pPr algn="just">
              <a:lnSpc>
                <a:spcPts val="4900"/>
              </a:lnSpc>
              <a:spcBef>
                <a:spcPct val="0"/>
              </a:spcBef>
            </a:pPr>
            <a:r>
              <a:rPr lang="en-US" sz="3500">
                <a:solidFill>
                  <a:srgbClr val="000060"/>
                </a:solidFill>
                <a:latin typeface="Arbutus Slab"/>
                <a:ea typeface="Arbutus Slab"/>
                <a:cs typeface="Arbutus Slab"/>
                <a:sym typeface="Arbutus Slab"/>
              </a:rPr>
              <a:t>Q.7 What can be the consequence for a Chartered Accountant in case of non-compliance with accounting standards while certifying financial statements?</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3100578"/>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No consequence, as responsibility lies only with management</a:t>
              </a:r>
            </a:p>
          </p:txBody>
        </p:sp>
      </p:grpSp>
      <p:grpSp>
        <p:nvGrpSpPr>
          <p:cNvPr id="13" name="Group 13"/>
          <p:cNvGrpSpPr/>
          <p:nvPr/>
        </p:nvGrpSpPr>
        <p:grpSpPr>
          <a:xfrm>
            <a:off x="3033192" y="3933359"/>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Disciplinary action by ICAI under the Chartered Accountants Act, 1949</a:t>
              </a:r>
            </a:p>
          </p:txBody>
        </p:sp>
      </p:grpSp>
      <p:grpSp>
        <p:nvGrpSpPr>
          <p:cNvPr id="16" name="Group 16"/>
          <p:cNvGrpSpPr/>
          <p:nvPr/>
        </p:nvGrpSpPr>
        <p:grpSpPr>
          <a:xfrm>
            <a:off x="3033192" y="4766140"/>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Only a written warning from the client</a:t>
              </a:r>
            </a:p>
          </p:txBody>
        </p:sp>
      </p:grpSp>
      <p:grpSp>
        <p:nvGrpSpPr>
          <p:cNvPr id="19" name="Group 19"/>
          <p:cNvGrpSpPr/>
          <p:nvPr/>
        </p:nvGrpSpPr>
        <p:grpSpPr>
          <a:xfrm>
            <a:off x="3033192" y="5598921"/>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Automatic cancellation of COP without enquiry</a:t>
              </a:r>
            </a:p>
          </p:txBody>
        </p:sp>
      </p:grpSp>
      <p:sp>
        <p:nvSpPr>
          <p:cNvPr id="22" name="TextBox 22"/>
          <p:cNvSpPr txBox="1"/>
          <p:nvPr/>
        </p:nvSpPr>
        <p:spPr>
          <a:xfrm>
            <a:off x="3033192" y="6604930"/>
            <a:ext cx="13690191" cy="1064219"/>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B. Disciplinary action by ICAI under the Chartered Accountants Act, 1949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745275"/>
            <a:ext cx="12404106" cy="1384300"/>
          </a:xfrm>
          <a:prstGeom prst="rect">
            <a:avLst/>
          </a:prstGeom>
        </p:spPr>
        <p:txBody>
          <a:bodyPr lIns="0" tIns="0" rIns="0" bIns="0" rtlCol="0" anchor="t">
            <a:spAutoFit/>
          </a:bodyPr>
          <a:lstStyle/>
          <a:p>
            <a:pPr algn="l">
              <a:lnSpc>
                <a:spcPts val="5600"/>
              </a:lnSpc>
              <a:spcBef>
                <a:spcPct val="0"/>
              </a:spcBef>
            </a:pPr>
            <a:r>
              <a:rPr lang="en-US" sz="4000" dirty="0">
                <a:solidFill>
                  <a:srgbClr val="000060"/>
                </a:solidFill>
                <a:latin typeface="Arbutus Slab"/>
                <a:ea typeface="Arbutus Slab"/>
                <a:cs typeface="Arbutus Slab"/>
                <a:sym typeface="Arbutus Slab"/>
              </a:rPr>
              <a:t>Q.8 In absence of a specific standard, selection of accounting policy should consider:</a:t>
            </a:r>
          </a:p>
        </p:txBody>
      </p:sp>
      <p:sp>
        <p:nvSpPr>
          <p:cNvPr id="8" name="Freeform 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9" name="TextBox 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0" name="Group 10"/>
          <p:cNvGrpSpPr/>
          <p:nvPr/>
        </p:nvGrpSpPr>
        <p:grpSpPr>
          <a:xfrm>
            <a:off x="3033192" y="2499525"/>
            <a:ext cx="14602722" cy="537506"/>
            <a:chOff x="0" y="0"/>
            <a:chExt cx="19470296" cy="716674"/>
          </a:xfrm>
        </p:grpSpPr>
        <p:sp>
          <p:nvSpPr>
            <p:cNvPr id="11" name="Freeform 11"/>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A. Tax laws</a:t>
              </a:r>
            </a:p>
          </p:txBody>
        </p:sp>
      </p:grpSp>
      <p:grpSp>
        <p:nvGrpSpPr>
          <p:cNvPr id="13" name="Group 13"/>
          <p:cNvGrpSpPr/>
          <p:nvPr/>
        </p:nvGrpSpPr>
        <p:grpSpPr>
          <a:xfrm>
            <a:off x="3033192" y="3332306"/>
            <a:ext cx="14602722" cy="537506"/>
            <a:chOff x="0" y="0"/>
            <a:chExt cx="19470296"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 Management preference</a:t>
              </a:r>
            </a:p>
          </p:txBody>
        </p:sp>
      </p:grpSp>
      <p:grpSp>
        <p:nvGrpSpPr>
          <p:cNvPr id="16" name="Group 16"/>
          <p:cNvGrpSpPr/>
          <p:nvPr/>
        </p:nvGrpSpPr>
        <p:grpSpPr>
          <a:xfrm>
            <a:off x="3033192" y="4165087"/>
            <a:ext cx="14602722" cy="537506"/>
            <a:chOff x="0" y="0"/>
            <a:chExt cx="19470296" cy="716674"/>
          </a:xfrm>
        </p:grpSpPr>
        <p:sp>
          <p:nvSpPr>
            <p:cNvPr id="17" name="Freeform 17"/>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 Other standards dealing with similar issues &amp; the Framework</a:t>
              </a:r>
            </a:p>
          </p:txBody>
        </p:sp>
      </p:grpSp>
      <p:grpSp>
        <p:nvGrpSpPr>
          <p:cNvPr id="19" name="Group 19"/>
          <p:cNvGrpSpPr/>
          <p:nvPr/>
        </p:nvGrpSpPr>
        <p:grpSpPr>
          <a:xfrm>
            <a:off x="3033192" y="4997867"/>
            <a:ext cx="14602722" cy="537506"/>
            <a:chOff x="0" y="0"/>
            <a:chExt cx="19470296" cy="716674"/>
          </a:xfrm>
        </p:grpSpPr>
        <p:sp>
          <p:nvSpPr>
            <p:cNvPr id="20" name="Freeform 20"/>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1216707" y="-8242"/>
              <a:ext cx="18253588"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D.  Industry practice only</a:t>
              </a:r>
            </a:p>
          </p:txBody>
        </p:sp>
      </p:grpSp>
      <p:sp>
        <p:nvSpPr>
          <p:cNvPr id="22" name="TextBox 22"/>
          <p:cNvSpPr txBox="1"/>
          <p:nvPr/>
        </p:nvSpPr>
        <p:spPr>
          <a:xfrm>
            <a:off x="3033192" y="6331030"/>
            <a:ext cx="13690191" cy="521294"/>
          </a:xfrm>
          <a:prstGeom prst="rect">
            <a:avLst/>
          </a:prstGeom>
        </p:spPr>
        <p:txBody>
          <a:bodyPr lIns="0" tIns="0" rIns="0" bIns="0" rtlCol="0" anchor="t">
            <a:spAutoFit/>
          </a:bodyPr>
          <a:lstStyle/>
          <a:p>
            <a:pPr algn="l">
              <a:lnSpc>
                <a:spcPts val="4342"/>
              </a:lnSpc>
              <a:spcBef>
                <a:spcPct val="0"/>
              </a:spcBef>
            </a:pPr>
            <a:r>
              <a:rPr lang="en-US" sz="3101" b="1" dirty="0">
                <a:solidFill>
                  <a:srgbClr val="FF3131"/>
                </a:solidFill>
                <a:latin typeface="Source Sans Pro Bold"/>
                <a:ea typeface="Source Sans Pro Bold"/>
                <a:cs typeface="Source Sans Pro Bold"/>
                <a:sym typeface="Source Sans Pro Bold"/>
              </a:rPr>
              <a:t>Answer: C. Other standards dealing with similar issues &amp; the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
        <p:nvSpPr>
          <p:cNvPr id="8" name="TextBox 8"/>
          <p:cNvSpPr txBox="1"/>
          <p:nvPr/>
        </p:nvSpPr>
        <p:spPr>
          <a:xfrm>
            <a:off x="4556648" y="3587632"/>
            <a:ext cx="12702652" cy="662900"/>
          </a:xfrm>
          <a:prstGeom prst="rect">
            <a:avLst/>
          </a:prstGeom>
        </p:spPr>
        <p:txBody>
          <a:bodyPr lIns="0" tIns="0" rIns="0" bIns="0" rtlCol="0" anchor="t">
            <a:spAutoFit/>
          </a:bodyPr>
          <a:lstStyle/>
          <a:p>
            <a:pPr algn="l">
              <a:lnSpc>
                <a:spcPts val="5462"/>
              </a:lnSpc>
              <a:spcBef>
                <a:spcPct val="0"/>
              </a:spcBef>
            </a:pPr>
            <a:r>
              <a:rPr lang="en-US" sz="3901" i="1">
                <a:solidFill>
                  <a:srgbClr val="000060"/>
                </a:solidFill>
                <a:latin typeface="Source Sans Pro Italics"/>
                <a:ea typeface="Source Sans Pro Italics"/>
                <a:cs typeface="Source Sans Pro Italics"/>
                <a:sym typeface="Source Sans Pro Italics"/>
              </a:rPr>
              <a:t>“Your signature is your reputation. Protect it like one.”</a:t>
            </a:r>
          </a:p>
        </p:txBody>
      </p:sp>
      <p:sp>
        <p:nvSpPr>
          <p:cNvPr id="9" name="TextBox 9"/>
          <p:cNvSpPr txBox="1"/>
          <p:nvPr/>
        </p:nvSpPr>
        <p:spPr>
          <a:xfrm>
            <a:off x="7293987" y="4663519"/>
            <a:ext cx="6271043" cy="1268256"/>
          </a:xfrm>
          <a:prstGeom prst="rect">
            <a:avLst/>
          </a:prstGeom>
        </p:spPr>
        <p:txBody>
          <a:bodyPr lIns="0" tIns="0" rIns="0" bIns="0" rtlCol="0" anchor="t">
            <a:spAutoFit/>
          </a:bodyPr>
          <a:lstStyle/>
          <a:p>
            <a:pPr algn="l">
              <a:lnSpc>
                <a:spcPts val="10421"/>
              </a:lnSpc>
              <a:spcBef>
                <a:spcPct val="0"/>
              </a:spcBef>
            </a:pPr>
            <a:r>
              <a:rPr lang="en-US" sz="7443">
                <a:solidFill>
                  <a:srgbClr val="000060"/>
                </a:solidFill>
                <a:latin typeface="Arbutus Slab"/>
                <a:ea typeface="Arbutus Slab"/>
                <a:cs typeface="Arbutus Slab"/>
                <a:sym typeface="Arbutus Slab"/>
              </a:rPr>
              <a:t>THANK YOU</a:t>
            </a:r>
          </a:p>
        </p:txBody>
      </p:sp>
      <p:sp>
        <p:nvSpPr>
          <p:cNvPr id="10" name="Freeform 1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366558" cy="12825412"/>
            <a:chOff x="0" y="0"/>
            <a:chExt cx="1150040" cy="3377886"/>
          </a:xfrm>
        </p:grpSpPr>
        <p:sp>
          <p:nvSpPr>
            <p:cNvPr id="3" name="Freeform 3"/>
            <p:cNvSpPr/>
            <p:nvPr/>
          </p:nvSpPr>
          <p:spPr>
            <a:xfrm>
              <a:off x="0" y="0"/>
              <a:ext cx="1150040" cy="3377886"/>
            </a:xfrm>
            <a:custGeom>
              <a:avLst/>
              <a:gdLst/>
              <a:ahLst/>
              <a:cxnLst/>
              <a:rect l="l" t="t" r="r" b="b"/>
              <a:pathLst>
                <a:path w="1150040" h="3377886">
                  <a:moveTo>
                    <a:pt x="0" y="0"/>
                  </a:moveTo>
                  <a:lnTo>
                    <a:pt x="1150040" y="0"/>
                  </a:lnTo>
                  <a:lnTo>
                    <a:pt x="1150040" y="3377886"/>
                  </a:lnTo>
                  <a:lnTo>
                    <a:pt x="0" y="3377886"/>
                  </a:lnTo>
                  <a:close/>
                </a:path>
              </a:pathLst>
            </a:custGeom>
            <a:solidFill>
              <a:srgbClr val="000060"/>
            </a:solidFill>
          </p:spPr>
        </p:sp>
        <p:sp>
          <p:nvSpPr>
            <p:cNvPr id="4" name="TextBox 4"/>
            <p:cNvSpPr txBox="1"/>
            <p:nvPr/>
          </p:nvSpPr>
          <p:spPr>
            <a:xfrm>
              <a:off x="0" y="-38100"/>
              <a:ext cx="1150040"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grpSp>
        <p:nvGrpSpPr>
          <p:cNvPr id="8" name="Group 8"/>
          <p:cNvGrpSpPr/>
          <p:nvPr/>
        </p:nvGrpSpPr>
        <p:grpSpPr>
          <a:xfrm>
            <a:off x="9550871" y="2339040"/>
            <a:ext cx="1009123" cy="100912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01073" y="822531"/>
            <a:ext cx="13078308" cy="770415"/>
          </a:xfrm>
          <a:prstGeom prst="rect">
            <a:avLst/>
          </a:prstGeom>
        </p:spPr>
        <p:txBody>
          <a:bodyPr lIns="0" tIns="0" rIns="0" bIns="0" rtlCol="0" anchor="t">
            <a:spAutoFit/>
          </a:bodyPr>
          <a:lstStyle/>
          <a:p>
            <a:pPr algn="l">
              <a:lnSpc>
                <a:spcPts val="6361"/>
              </a:lnSpc>
              <a:spcBef>
                <a:spcPct val="0"/>
              </a:spcBef>
            </a:pPr>
            <a:r>
              <a:rPr lang="en-US" sz="4543">
                <a:solidFill>
                  <a:srgbClr val="000060"/>
                </a:solidFill>
                <a:latin typeface="Arbutus Slab"/>
                <a:ea typeface="Arbutus Slab"/>
                <a:cs typeface="Arbutus Slab"/>
                <a:sym typeface="Arbutus Slab"/>
              </a:rPr>
              <a:t>Why Good CAs make AS Errors?</a:t>
            </a:r>
          </a:p>
        </p:txBody>
      </p:sp>
      <p:sp>
        <p:nvSpPr>
          <p:cNvPr id="12" name="TextBox 12"/>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3" name="Group 13"/>
          <p:cNvGrpSpPr/>
          <p:nvPr/>
        </p:nvGrpSpPr>
        <p:grpSpPr>
          <a:xfrm>
            <a:off x="12066837" y="4879713"/>
            <a:ext cx="1009123" cy="100912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177252" y="4901337"/>
            <a:ext cx="1009123" cy="100912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50871" y="7349178"/>
            <a:ext cx="1009123" cy="100912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927777" y="3348163"/>
            <a:ext cx="1009123" cy="100912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D7F8"/>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8432339" y="6190723"/>
            <a:ext cx="1009123" cy="100912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D7F8"/>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905314" y="6190723"/>
            <a:ext cx="1009123" cy="100912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D7F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1057714" y="3477483"/>
            <a:ext cx="1009123" cy="100912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D7F8"/>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10787870" y="2545677"/>
            <a:ext cx="5560905"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Unawareness</a:t>
            </a:r>
          </a:p>
        </p:txBody>
      </p:sp>
      <p:sp>
        <p:nvSpPr>
          <p:cNvPr id="35" name="TextBox 35"/>
          <p:cNvSpPr txBox="1"/>
          <p:nvPr/>
        </p:nvSpPr>
        <p:spPr>
          <a:xfrm>
            <a:off x="6661009" y="2545677"/>
            <a:ext cx="5560905"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Copy - Paste</a:t>
            </a:r>
          </a:p>
        </p:txBody>
      </p:sp>
      <p:sp>
        <p:nvSpPr>
          <p:cNvPr id="36" name="TextBox 36"/>
          <p:cNvSpPr txBox="1"/>
          <p:nvPr/>
        </p:nvSpPr>
        <p:spPr>
          <a:xfrm>
            <a:off x="3812941" y="4887974"/>
            <a:ext cx="3364311" cy="1100673"/>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Over - Reliance on last year</a:t>
            </a:r>
          </a:p>
        </p:txBody>
      </p:sp>
      <p:sp>
        <p:nvSpPr>
          <p:cNvPr id="37" name="TextBox 37"/>
          <p:cNvSpPr txBox="1"/>
          <p:nvPr/>
        </p:nvSpPr>
        <p:spPr>
          <a:xfrm>
            <a:off x="12408884" y="6397360"/>
            <a:ext cx="3345912"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Client Pressure</a:t>
            </a:r>
          </a:p>
        </p:txBody>
      </p:sp>
      <p:sp>
        <p:nvSpPr>
          <p:cNvPr id="38" name="TextBox 38"/>
          <p:cNvSpPr txBox="1"/>
          <p:nvPr/>
        </p:nvSpPr>
        <p:spPr>
          <a:xfrm>
            <a:off x="10787870" y="7555816"/>
            <a:ext cx="5477260"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Materiality Misjudgement</a:t>
            </a:r>
          </a:p>
        </p:txBody>
      </p:sp>
      <p:sp>
        <p:nvSpPr>
          <p:cNvPr id="39" name="TextBox 39"/>
          <p:cNvSpPr txBox="1"/>
          <p:nvPr/>
        </p:nvSpPr>
        <p:spPr>
          <a:xfrm>
            <a:off x="4527935" y="6397360"/>
            <a:ext cx="3789575"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Disclosure Fatigue</a:t>
            </a:r>
          </a:p>
        </p:txBody>
      </p:sp>
      <p:sp>
        <p:nvSpPr>
          <p:cNvPr id="40" name="TextBox 40"/>
          <p:cNvSpPr txBox="1"/>
          <p:nvPr/>
        </p:nvSpPr>
        <p:spPr>
          <a:xfrm>
            <a:off x="13318772" y="5074574"/>
            <a:ext cx="5159728"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Time Pressure</a:t>
            </a:r>
          </a:p>
        </p:txBody>
      </p:sp>
      <p:sp>
        <p:nvSpPr>
          <p:cNvPr id="41" name="TextBox 41"/>
          <p:cNvSpPr txBox="1"/>
          <p:nvPr/>
        </p:nvSpPr>
        <p:spPr>
          <a:xfrm>
            <a:off x="5605498" y="3256613"/>
            <a:ext cx="3143509" cy="1100673"/>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Template Mentality</a:t>
            </a:r>
          </a:p>
        </p:txBody>
      </p:sp>
      <p:sp>
        <p:nvSpPr>
          <p:cNvPr id="42" name="TextBox 42"/>
          <p:cNvSpPr txBox="1"/>
          <p:nvPr/>
        </p:nvSpPr>
        <p:spPr>
          <a:xfrm>
            <a:off x="6205309" y="7555816"/>
            <a:ext cx="3789575" cy="538698"/>
          </a:xfrm>
          <a:prstGeom prst="rect">
            <a:avLst/>
          </a:prstGeom>
        </p:spPr>
        <p:txBody>
          <a:bodyPr lIns="0" tIns="0" rIns="0" bIns="0" rtlCol="0" anchor="t">
            <a:spAutoFit/>
          </a:bodyPr>
          <a:lstStyle/>
          <a:p>
            <a:pPr algn="l">
              <a:lnSpc>
                <a:spcPts val="4432"/>
              </a:lnSpc>
              <a:spcBef>
                <a:spcPct val="0"/>
              </a:spcBef>
            </a:pPr>
            <a:r>
              <a:rPr lang="en-US" sz="3166">
                <a:solidFill>
                  <a:srgbClr val="000060"/>
                </a:solidFill>
                <a:latin typeface="Arbutus Slab"/>
                <a:ea typeface="Arbutus Slab"/>
                <a:cs typeface="Arbutus Slab"/>
                <a:sym typeface="Arbutus Slab"/>
              </a:rPr>
              <a:t>SMC Confusion</a:t>
            </a:r>
          </a:p>
        </p:txBody>
      </p:sp>
      <p:sp>
        <p:nvSpPr>
          <p:cNvPr id="43" name="TextBox 43"/>
          <p:cNvSpPr txBox="1"/>
          <p:nvPr/>
        </p:nvSpPr>
        <p:spPr>
          <a:xfrm>
            <a:off x="12408884" y="3291013"/>
            <a:ext cx="3690538" cy="1100673"/>
          </a:xfrm>
          <a:prstGeom prst="rect">
            <a:avLst/>
          </a:prstGeom>
        </p:spPr>
        <p:txBody>
          <a:bodyPr lIns="0" tIns="0" rIns="0" bIns="0" rtlCol="0" anchor="t">
            <a:spAutoFit/>
          </a:bodyPr>
          <a:lstStyle/>
          <a:p>
            <a:pPr algn="l">
              <a:lnSpc>
                <a:spcPts val="4432"/>
              </a:lnSpc>
              <a:spcBef>
                <a:spcPct val="0"/>
              </a:spcBef>
            </a:pPr>
            <a:r>
              <a:rPr lang="en-US" sz="3166" dirty="0">
                <a:solidFill>
                  <a:srgbClr val="000060"/>
                </a:solidFill>
                <a:latin typeface="Arbutus Slab"/>
                <a:ea typeface="Arbutus Slab"/>
                <a:cs typeface="Arbutus Slab"/>
                <a:sym typeface="Arbutus Slab"/>
              </a:rPr>
              <a:t>Not Updated with Changes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366558" cy="12825412"/>
            <a:chOff x="0" y="0"/>
            <a:chExt cx="1150040" cy="3377886"/>
          </a:xfrm>
        </p:grpSpPr>
        <p:sp>
          <p:nvSpPr>
            <p:cNvPr id="3" name="Freeform 3"/>
            <p:cNvSpPr/>
            <p:nvPr/>
          </p:nvSpPr>
          <p:spPr>
            <a:xfrm>
              <a:off x="0" y="0"/>
              <a:ext cx="1150040" cy="3377886"/>
            </a:xfrm>
            <a:custGeom>
              <a:avLst/>
              <a:gdLst/>
              <a:ahLst/>
              <a:cxnLst/>
              <a:rect l="l" t="t" r="r" b="b"/>
              <a:pathLst>
                <a:path w="1150040" h="3377886">
                  <a:moveTo>
                    <a:pt x="0" y="0"/>
                  </a:moveTo>
                  <a:lnTo>
                    <a:pt x="1150040" y="0"/>
                  </a:lnTo>
                  <a:lnTo>
                    <a:pt x="1150040" y="3377886"/>
                  </a:lnTo>
                  <a:lnTo>
                    <a:pt x="0" y="3377886"/>
                  </a:lnTo>
                  <a:close/>
                </a:path>
              </a:pathLst>
            </a:custGeom>
            <a:solidFill>
              <a:srgbClr val="000060"/>
            </a:solidFill>
          </p:spPr>
        </p:sp>
        <p:sp>
          <p:nvSpPr>
            <p:cNvPr id="4" name="TextBox 4"/>
            <p:cNvSpPr txBox="1"/>
            <p:nvPr/>
          </p:nvSpPr>
          <p:spPr>
            <a:xfrm>
              <a:off x="0" y="-38100"/>
              <a:ext cx="1150040"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grpSp>
        <p:nvGrpSpPr>
          <p:cNvPr id="8" name="Group 8"/>
          <p:cNvGrpSpPr/>
          <p:nvPr/>
        </p:nvGrpSpPr>
        <p:grpSpPr>
          <a:xfrm>
            <a:off x="3101073" y="2614795"/>
            <a:ext cx="13615183" cy="1586675"/>
            <a:chOff x="0" y="0"/>
            <a:chExt cx="18153577" cy="2115567"/>
          </a:xfrm>
        </p:grpSpPr>
        <p:sp>
          <p:nvSpPr>
            <p:cNvPr id="9" name="Freeform 9"/>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216707" y="-8242"/>
              <a:ext cx="16936870" cy="21238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27 Accounting Standards are in force for non-Ind AS companies. This session focuses on the 11 most frequently cited in ICAI FRRB &amp; QRB reviews — where errors are most common and consequences most significant.</a:t>
              </a:r>
            </a:p>
          </p:txBody>
        </p:sp>
      </p:grpSp>
      <p:sp>
        <p:nvSpPr>
          <p:cNvPr id="11" name="TextBox 11"/>
          <p:cNvSpPr txBox="1"/>
          <p:nvPr/>
        </p:nvSpPr>
        <p:spPr>
          <a:xfrm>
            <a:off x="3101073" y="1307751"/>
            <a:ext cx="13078308" cy="770415"/>
          </a:xfrm>
          <a:prstGeom prst="rect">
            <a:avLst/>
          </a:prstGeom>
        </p:spPr>
        <p:txBody>
          <a:bodyPr lIns="0" tIns="0" rIns="0" bIns="0" rtlCol="0" anchor="t">
            <a:spAutoFit/>
          </a:bodyPr>
          <a:lstStyle/>
          <a:p>
            <a:pPr algn="l">
              <a:lnSpc>
                <a:spcPts val="6361"/>
              </a:lnSpc>
              <a:spcBef>
                <a:spcPct val="0"/>
              </a:spcBef>
            </a:pPr>
            <a:r>
              <a:rPr lang="en-US" sz="4543">
                <a:solidFill>
                  <a:srgbClr val="000060"/>
                </a:solidFill>
                <a:latin typeface="Arbutus Slab"/>
                <a:ea typeface="Arbutus Slab"/>
                <a:cs typeface="Arbutus Slab"/>
                <a:sym typeface="Arbutus Slab"/>
              </a:rPr>
              <a:t>Our Roadmap - AS in Focus</a:t>
            </a:r>
          </a:p>
        </p:txBody>
      </p:sp>
      <p:sp>
        <p:nvSpPr>
          <p:cNvPr id="12" name="TextBox 12"/>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3" name="Group 13"/>
          <p:cNvGrpSpPr/>
          <p:nvPr/>
        </p:nvGrpSpPr>
        <p:grpSpPr>
          <a:xfrm>
            <a:off x="3246810" y="4981575"/>
            <a:ext cx="14020784" cy="780764"/>
            <a:chOff x="0" y="0"/>
            <a:chExt cx="18694379" cy="1041019"/>
          </a:xfrm>
        </p:grpSpPr>
        <p:sp>
          <p:nvSpPr>
            <p:cNvPr id="14" name="AutoShape 14"/>
            <p:cNvSpPr/>
            <p:nvPr/>
          </p:nvSpPr>
          <p:spPr>
            <a:xfrm>
              <a:off x="209126" y="520510"/>
              <a:ext cx="17736367" cy="0"/>
            </a:xfrm>
            <a:prstGeom prst="line">
              <a:avLst/>
            </a:prstGeom>
            <a:ln w="114300" cap="flat">
              <a:solidFill>
                <a:srgbClr val="000060"/>
              </a:solidFill>
              <a:prstDash val="solid"/>
              <a:headEnd type="none" w="sm" len="sm"/>
              <a:tailEnd type="none" w="sm" len="sm"/>
            </a:ln>
          </p:spPr>
        </p:sp>
        <p:grpSp>
          <p:nvGrpSpPr>
            <p:cNvPr id="15" name="Group 15"/>
            <p:cNvGrpSpPr/>
            <p:nvPr/>
          </p:nvGrpSpPr>
          <p:grpSpPr>
            <a:xfrm>
              <a:off x="0" y="0"/>
              <a:ext cx="1041019" cy="10410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b="1">
                    <a:solidFill>
                      <a:srgbClr val="FFFFFF"/>
                    </a:solidFill>
                    <a:latin typeface="Open Sans Bold"/>
                    <a:ea typeface="Open Sans Bold"/>
                    <a:cs typeface="Open Sans Bold"/>
                    <a:sym typeface="Open Sans Bold"/>
                  </a:rPr>
                  <a:t>AS 1</a:t>
                </a:r>
              </a:p>
            </p:txBody>
          </p:sp>
        </p:grpSp>
        <p:grpSp>
          <p:nvGrpSpPr>
            <p:cNvPr id="18" name="Group 18"/>
            <p:cNvGrpSpPr/>
            <p:nvPr/>
          </p:nvGrpSpPr>
          <p:grpSpPr>
            <a:xfrm>
              <a:off x="1769088" y="0"/>
              <a:ext cx="1041019" cy="10410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b="1">
                    <a:solidFill>
                      <a:srgbClr val="FFFFFF"/>
                    </a:solidFill>
                    <a:latin typeface="Open Sans Bold"/>
                    <a:ea typeface="Open Sans Bold"/>
                    <a:cs typeface="Open Sans Bold"/>
                    <a:sym typeface="Open Sans Bold"/>
                  </a:rPr>
                  <a:t>AS 5</a:t>
                </a:r>
              </a:p>
            </p:txBody>
          </p:sp>
        </p:grpSp>
        <p:grpSp>
          <p:nvGrpSpPr>
            <p:cNvPr id="21" name="Group 21"/>
            <p:cNvGrpSpPr/>
            <p:nvPr/>
          </p:nvGrpSpPr>
          <p:grpSpPr>
            <a:xfrm>
              <a:off x="3534007" y="0"/>
              <a:ext cx="1041019" cy="104101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b="1">
                    <a:solidFill>
                      <a:srgbClr val="FFFFFF"/>
                    </a:solidFill>
                    <a:latin typeface="Open Sans Bold"/>
                    <a:ea typeface="Open Sans Bold"/>
                    <a:cs typeface="Open Sans Bold"/>
                    <a:sym typeface="Open Sans Bold"/>
                  </a:rPr>
                  <a:t>AS 9</a:t>
                </a:r>
              </a:p>
            </p:txBody>
          </p:sp>
        </p:grpSp>
        <p:grpSp>
          <p:nvGrpSpPr>
            <p:cNvPr id="24" name="Group 24"/>
            <p:cNvGrpSpPr/>
            <p:nvPr/>
          </p:nvGrpSpPr>
          <p:grpSpPr>
            <a:xfrm>
              <a:off x="5298927" y="0"/>
              <a:ext cx="1041019" cy="104101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b="1">
                    <a:solidFill>
                      <a:srgbClr val="FFFFFF"/>
                    </a:solidFill>
                    <a:latin typeface="Open Sans Bold"/>
                    <a:ea typeface="Open Sans Bold"/>
                    <a:cs typeface="Open Sans Bold"/>
                    <a:sym typeface="Open Sans Bold"/>
                  </a:rPr>
                  <a:t>AS 2</a:t>
                </a:r>
              </a:p>
            </p:txBody>
          </p:sp>
        </p:grpSp>
        <p:grpSp>
          <p:nvGrpSpPr>
            <p:cNvPr id="27" name="Group 27"/>
            <p:cNvGrpSpPr/>
            <p:nvPr/>
          </p:nvGrpSpPr>
          <p:grpSpPr>
            <a:xfrm>
              <a:off x="7063846" y="0"/>
              <a:ext cx="1041019" cy="104101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10</a:t>
                </a:r>
              </a:p>
            </p:txBody>
          </p:sp>
        </p:grpSp>
        <p:grpSp>
          <p:nvGrpSpPr>
            <p:cNvPr id="30" name="Group 30"/>
            <p:cNvGrpSpPr/>
            <p:nvPr/>
          </p:nvGrpSpPr>
          <p:grpSpPr>
            <a:xfrm>
              <a:off x="8828765" y="0"/>
              <a:ext cx="1041019" cy="104101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16</a:t>
                </a:r>
              </a:p>
            </p:txBody>
          </p:sp>
        </p:grpSp>
        <p:grpSp>
          <p:nvGrpSpPr>
            <p:cNvPr id="33" name="Group 33"/>
            <p:cNvGrpSpPr/>
            <p:nvPr/>
          </p:nvGrpSpPr>
          <p:grpSpPr>
            <a:xfrm>
              <a:off x="10593684" y="0"/>
              <a:ext cx="1041019" cy="104101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15</a:t>
                </a:r>
              </a:p>
            </p:txBody>
          </p:sp>
        </p:grpSp>
        <p:grpSp>
          <p:nvGrpSpPr>
            <p:cNvPr id="36" name="Group 36"/>
            <p:cNvGrpSpPr/>
            <p:nvPr/>
          </p:nvGrpSpPr>
          <p:grpSpPr>
            <a:xfrm>
              <a:off x="12358603" y="0"/>
              <a:ext cx="1041019" cy="1041019"/>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38" name="TextBox 38"/>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29</a:t>
                </a:r>
              </a:p>
            </p:txBody>
          </p:sp>
        </p:grpSp>
        <p:grpSp>
          <p:nvGrpSpPr>
            <p:cNvPr id="39" name="Group 39"/>
            <p:cNvGrpSpPr/>
            <p:nvPr/>
          </p:nvGrpSpPr>
          <p:grpSpPr>
            <a:xfrm>
              <a:off x="14123522" y="0"/>
              <a:ext cx="1041019" cy="1041019"/>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18</a:t>
                </a:r>
              </a:p>
            </p:txBody>
          </p:sp>
        </p:grpSp>
        <p:grpSp>
          <p:nvGrpSpPr>
            <p:cNvPr id="42" name="Group 42"/>
            <p:cNvGrpSpPr/>
            <p:nvPr/>
          </p:nvGrpSpPr>
          <p:grpSpPr>
            <a:xfrm>
              <a:off x="15888441" y="0"/>
              <a:ext cx="1041019" cy="1041019"/>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22</a:t>
                </a:r>
              </a:p>
            </p:txBody>
          </p:sp>
        </p:grpSp>
        <p:grpSp>
          <p:nvGrpSpPr>
            <p:cNvPr id="45" name="Group 45"/>
            <p:cNvGrpSpPr/>
            <p:nvPr/>
          </p:nvGrpSpPr>
          <p:grpSpPr>
            <a:xfrm>
              <a:off x="17653360" y="0"/>
              <a:ext cx="1041019" cy="1041019"/>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2184"/>
              </a:solidFill>
            </p:spPr>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310"/>
                  </a:lnSpc>
                </a:pPr>
                <a:r>
                  <a:rPr lang="en-US" sz="1650" b="1">
                    <a:solidFill>
                      <a:srgbClr val="FFFFFF"/>
                    </a:solidFill>
                    <a:latin typeface="Open Sans Bold"/>
                    <a:ea typeface="Open Sans Bold"/>
                    <a:cs typeface="Open Sans Bold"/>
                    <a:sym typeface="Open Sans Bold"/>
                  </a:rPr>
                  <a:t>AS 26</a:t>
                </a:r>
              </a:p>
            </p:txBody>
          </p:sp>
        </p:grpSp>
      </p:grpSp>
      <p:sp>
        <p:nvSpPr>
          <p:cNvPr id="48" name="TextBox 48"/>
          <p:cNvSpPr txBox="1"/>
          <p:nvPr/>
        </p:nvSpPr>
        <p:spPr>
          <a:xfrm>
            <a:off x="3858220" y="6419152"/>
            <a:ext cx="12858036" cy="570866"/>
          </a:xfrm>
          <a:prstGeom prst="rect">
            <a:avLst/>
          </a:prstGeom>
        </p:spPr>
        <p:txBody>
          <a:bodyPr lIns="0" tIns="0" rIns="0" bIns="0" rtlCol="0" anchor="t">
            <a:spAutoFit/>
          </a:bodyPr>
          <a:lstStyle/>
          <a:p>
            <a:pPr algn="ctr">
              <a:lnSpc>
                <a:spcPts val="4759"/>
              </a:lnSpc>
              <a:spcBef>
                <a:spcPct val="0"/>
              </a:spcBef>
            </a:pPr>
            <a:r>
              <a:rPr lang="en-US" sz="3200" dirty="0">
                <a:solidFill>
                  <a:srgbClr val="000060"/>
                </a:solidFill>
                <a:latin typeface="Source Sans Pro"/>
                <a:ea typeface="Source Sans Pro"/>
                <a:cs typeface="Source Sans Pro"/>
                <a:sym typeface="Source Sans Pro"/>
              </a:rPr>
              <a:t>"If your financial statements have notes — these standards are in them."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11164444"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1: Disclosure of Accounting Policies</a:t>
            </a:r>
          </a:p>
        </p:txBody>
      </p:sp>
      <p:sp>
        <p:nvSpPr>
          <p:cNvPr id="8" name="TextBox 8"/>
          <p:cNvSpPr txBox="1"/>
          <p:nvPr/>
        </p:nvSpPr>
        <p:spPr>
          <a:xfrm>
            <a:off x="3033192" y="1777805"/>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2614525"/>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594056"/>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Primary business revenue recognition policy not disclosed — secondary business policy disclosed instead</a:t>
            </a:r>
          </a:p>
        </p:txBody>
      </p:sp>
      <p:sp>
        <p:nvSpPr>
          <p:cNvPr id="11" name="Freeform 11"/>
          <p:cNvSpPr/>
          <p:nvPr/>
        </p:nvSpPr>
        <p:spPr>
          <a:xfrm>
            <a:off x="3334608" y="3763050"/>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742581"/>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Policies merely reference standard name — </a:t>
            </a:r>
            <a:r>
              <a:rPr lang="en-US" sz="3101" i="1">
                <a:solidFill>
                  <a:srgbClr val="000060"/>
                </a:solidFill>
                <a:latin typeface="Source Sans Pro Italics"/>
                <a:ea typeface="Source Sans Pro Italics"/>
                <a:cs typeface="Source Sans Pro Italics"/>
                <a:sym typeface="Source Sans Pro Italics"/>
              </a:rPr>
              <a:t>"accounted as per AS 26"</a:t>
            </a:r>
            <a:r>
              <a:rPr lang="en-US" sz="3101">
                <a:solidFill>
                  <a:srgbClr val="000060"/>
                </a:solidFill>
                <a:latin typeface="Source Sans Pro"/>
                <a:ea typeface="Source Sans Pro"/>
                <a:cs typeface="Source Sans Pro"/>
                <a:sym typeface="Source Sans Pro"/>
              </a:rPr>
              <a:t> — without describing actual method adopted</a:t>
            </a:r>
          </a:p>
        </p:txBody>
      </p:sp>
      <p:grpSp>
        <p:nvGrpSpPr>
          <p:cNvPr id="13" name="Group 13"/>
          <p:cNvGrpSpPr/>
          <p:nvPr/>
        </p:nvGrpSpPr>
        <p:grpSpPr>
          <a:xfrm>
            <a:off x="3334608" y="6024022"/>
            <a:ext cx="13615183" cy="537506"/>
            <a:chOff x="0" y="0"/>
            <a:chExt cx="18153577" cy="716674"/>
          </a:xfrm>
        </p:grpSpPr>
        <p:sp>
          <p:nvSpPr>
            <p:cNvPr id="14" name="Freeform 14"/>
            <p:cNvSpPr/>
            <p:nvPr/>
          </p:nvSpPr>
          <p:spPr>
            <a:xfrm>
              <a:off x="0" y="0"/>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1216707" y="-8242"/>
              <a:ext cx="16936870" cy="67600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Policy disclosed does not match policy actually followed</a:t>
              </a:r>
            </a:p>
          </p:txBody>
        </p:sp>
      </p:grpSp>
      <p:sp>
        <p:nvSpPr>
          <p:cNvPr id="16" name="Freeform 16"/>
          <p:cNvSpPr/>
          <p:nvPr/>
        </p:nvSpPr>
        <p:spPr>
          <a:xfrm>
            <a:off x="3334608" y="4911575"/>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4247138" y="4891106"/>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Significant policies omitted — classification of cash and cash equivalents and segment reporting basis commonly missing without any disclosure</a:t>
            </a:r>
          </a:p>
        </p:txBody>
      </p:sp>
      <p:grpSp>
        <p:nvGrpSpPr>
          <p:cNvPr id="18" name="Group 18"/>
          <p:cNvGrpSpPr/>
          <p:nvPr/>
        </p:nvGrpSpPr>
        <p:grpSpPr>
          <a:xfrm>
            <a:off x="3210783" y="8148203"/>
            <a:ext cx="14261874" cy="1007069"/>
            <a:chOff x="0" y="0"/>
            <a:chExt cx="19015832" cy="1342759"/>
          </a:xfrm>
        </p:grpSpPr>
        <p:sp>
          <p:nvSpPr>
            <p:cNvPr id="19" name="TextBox 19"/>
            <p:cNvSpPr txBox="1"/>
            <p:nvPr/>
          </p:nvSpPr>
          <p:spPr>
            <a:xfrm>
              <a:off x="317500" y="-57150"/>
              <a:ext cx="18698332"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Referencing a standard name is not an accounting policy. Describing what the company actually does is.</a:t>
              </a:r>
            </a:p>
          </p:txBody>
        </p:sp>
        <p:sp>
          <p:nvSpPr>
            <p:cNvPr id="20" name="AutoShape 20"/>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21" name="Freeform 21"/>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22" name="TextBox 22"/>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
        <p:nvSpPr>
          <p:cNvPr id="23" name="Freeform 23"/>
          <p:cNvSpPr/>
          <p:nvPr/>
        </p:nvSpPr>
        <p:spPr>
          <a:xfrm>
            <a:off x="3334608" y="6780603"/>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4247138" y="6760134"/>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Change in accounting policy — not disclosed, reason not stated, financial effect not quantified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743200" y="647700"/>
            <a:ext cx="13840292" cy="715389"/>
          </a:xfrm>
          <a:prstGeom prst="rect">
            <a:avLst/>
          </a:prstGeom>
        </p:spPr>
        <p:txBody>
          <a:bodyPr wrap="square" lIns="0" tIns="0" rIns="0" bIns="0" rtlCol="0" anchor="t">
            <a:spAutoFit/>
          </a:bodyPr>
          <a:lstStyle/>
          <a:p>
            <a:pPr algn="l">
              <a:lnSpc>
                <a:spcPts val="6160"/>
              </a:lnSpc>
              <a:spcBef>
                <a:spcPct val="0"/>
              </a:spcBef>
            </a:pPr>
            <a:r>
              <a:rPr lang="en-US" sz="3600" dirty="0">
                <a:solidFill>
                  <a:srgbClr val="000060"/>
                </a:solidFill>
                <a:latin typeface="Arbutus Slab"/>
                <a:ea typeface="Arbutus Slab"/>
                <a:cs typeface="Arbutus Slab"/>
                <a:sym typeface="Arbutus Slab"/>
              </a:rPr>
              <a:t>AS 5: Prior Period Items &amp; Changes in Accounting Policies</a:t>
            </a:r>
          </a:p>
        </p:txBody>
      </p:sp>
      <p:sp>
        <p:nvSpPr>
          <p:cNvPr id="8" name="TextBox 8"/>
          <p:cNvSpPr txBox="1"/>
          <p:nvPr/>
        </p:nvSpPr>
        <p:spPr>
          <a:xfrm>
            <a:off x="3008254" y="1562100"/>
            <a:ext cx="5068946" cy="636865"/>
          </a:xfrm>
          <a:prstGeom prst="rect">
            <a:avLst/>
          </a:prstGeom>
        </p:spPr>
        <p:txBody>
          <a:bodyPr lIns="0" tIns="0" rIns="0" bIns="0" rtlCol="0" anchor="t">
            <a:spAutoFit/>
          </a:bodyPr>
          <a:lstStyle/>
          <a:p>
            <a:pPr algn="l">
              <a:lnSpc>
                <a:spcPts val="5322"/>
              </a:lnSpc>
              <a:spcBef>
                <a:spcPct val="0"/>
              </a:spcBef>
            </a:pPr>
            <a:r>
              <a:rPr lang="en-US" sz="3200" dirty="0">
                <a:solidFill>
                  <a:srgbClr val="000060"/>
                </a:solidFill>
                <a:latin typeface="Arbutus Slab"/>
                <a:ea typeface="Arbutus Slab"/>
                <a:cs typeface="Arbutus Slab"/>
                <a:sym typeface="Arbutus Slab"/>
              </a:rPr>
              <a:t>❌Common Errors:</a:t>
            </a:r>
          </a:p>
        </p:txBody>
      </p:sp>
      <p:sp>
        <p:nvSpPr>
          <p:cNvPr id="9" name="Freeform 9"/>
          <p:cNvSpPr/>
          <p:nvPr/>
        </p:nvSpPr>
        <p:spPr>
          <a:xfrm>
            <a:off x="3334608" y="2322575"/>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2250481"/>
            <a:ext cx="13442100" cy="1064219"/>
          </a:xfrm>
          <a:prstGeom prst="rect">
            <a:avLst/>
          </a:prstGeom>
        </p:spPr>
        <p:txBody>
          <a:bodyPr lIns="0" tIns="0" rIns="0" bIns="0" rtlCol="0" anchor="t">
            <a:spAutoFit/>
          </a:bodyPr>
          <a:lstStyle/>
          <a:p>
            <a:pPr algn="l">
              <a:lnSpc>
                <a:spcPts val="4342"/>
              </a:lnSpc>
              <a:spcBef>
                <a:spcPct val="0"/>
              </a:spcBef>
            </a:pPr>
            <a:r>
              <a:rPr lang="en-US" sz="3101" dirty="0">
                <a:solidFill>
                  <a:srgbClr val="000060"/>
                </a:solidFill>
                <a:latin typeface="Source Sans Pro"/>
                <a:ea typeface="Source Sans Pro"/>
                <a:cs typeface="Source Sans Pro"/>
                <a:sym typeface="Source Sans Pro"/>
              </a:rPr>
              <a:t>Errors in Prior period items included in current year figures without separate disclosure</a:t>
            </a:r>
          </a:p>
        </p:txBody>
      </p:sp>
      <p:sp>
        <p:nvSpPr>
          <p:cNvPr id="11" name="Freeform 11"/>
          <p:cNvSpPr/>
          <p:nvPr/>
        </p:nvSpPr>
        <p:spPr>
          <a:xfrm>
            <a:off x="3334608" y="3238500"/>
            <a:ext cx="660868" cy="537506"/>
          </a:xfrm>
          <a:custGeom>
            <a:avLst/>
            <a:gdLst/>
            <a:ahLst/>
            <a:cxnLst/>
            <a:rect l="l" t="t" r="r" b="b"/>
            <a:pathLst>
              <a:path w="660868" h="537506">
                <a:moveTo>
                  <a:pt x="0" y="0"/>
                </a:moveTo>
                <a:lnTo>
                  <a:pt x="660867" y="0"/>
                </a:lnTo>
                <a:lnTo>
                  <a:pt x="660867" y="537506"/>
                </a:lnTo>
                <a:lnTo>
                  <a:pt x="0" y="53750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3242606"/>
            <a:ext cx="13442100" cy="1064219"/>
          </a:xfrm>
          <a:prstGeom prst="rect">
            <a:avLst/>
          </a:prstGeom>
        </p:spPr>
        <p:txBody>
          <a:bodyPr lIns="0" tIns="0" rIns="0" bIns="0" rtlCol="0" anchor="t">
            <a:spAutoFit/>
          </a:bodyPr>
          <a:lstStyle/>
          <a:p>
            <a:pPr algn="l">
              <a:lnSpc>
                <a:spcPts val="4342"/>
              </a:lnSpc>
              <a:spcBef>
                <a:spcPct val="0"/>
              </a:spcBef>
            </a:pPr>
            <a:r>
              <a:rPr lang="en-US" sz="3101" dirty="0">
                <a:solidFill>
                  <a:srgbClr val="000060"/>
                </a:solidFill>
                <a:latin typeface="Source Sans Pro"/>
                <a:ea typeface="Source Sans Pro"/>
                <a:cs typeface="Source Sans Pro"/>
                <a:sym typeface="Source Sans Pro"/>
              </a:rPr>
              <a:t>Prior period items misclassified — shown as extraordinary items or miscellaneous expenses</a:t>
            </a:r>
          </a:p>
        </p:txBody>
      </p:sp>
      <p:sp>
        <p:nvSpPr>
          <p:cNvPr id="16" name="Freeform 16"/>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17" name="TextBox 17"/>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dirty="0">
                <a:solidFill>
                  <a:srgbClr val="000060">
                    <a:alpha val="58824"/>
                  </a:srgbClr>
                </a:solidFill>
                <a:latin typeface="Source Sans Pro Bold"/>
                <a:ea typeface="Source Sans Pro Bold"/>
                <a:cs typeface="Source Sans Pro Bold"/>
                <a:sym typeface="Source Sans Pro Bold"/>
              </a:rPr>
              <a:t>CA Jagannath </a:t>
            </a:r>
            <a:r>
              <a:rPr lang="en-US" sz="2834" b="1" dirty="0" err="1">
                <a:solidFill>
                  <a:srgbClr val="000060">
                    <a:alpha val="58824"/>
                  </a:srgbClr>
                </a:solidFill>
                <a:latin typeface="Source Sans Pro Bold"/>
                <a:ea typeface="Source Sans Pro Bold"/>
                <a:cs typeface="Source Sans Pro Bold"/>
                <a:sym typeface="Source Sans Pro Bold"/>
              </a:rPr>
              <a:t>Prosad</a:t>
            </a:r>
            <a:r>
              <a:rPr lang="en-US" sz="2834" b="1" dirty="0">
                <a:solidFill>
                  <a:srgbClr val="000060">
                    <a:alpha val="58824"/>
                  </a:srgbClr>
                </a:solidFill>
                <a:latin typeface="Source Sans Pro Bold"/>
                <a:ea typeface="Source Sans Pro Bold"/>
                <a:cs typeface="Source Sans Pro Bold"/>
                <a:sym typeface="Source Sans Pro Bold"/>
              </a:rPr>
              <a:t> </a:t>
            </a:r>
            <a:r>
              <a:rPr lang="en-US" sz="2834" b="1" dirty="0" err="1">
                <a:solidFill>
                  <a:srgbClr val="000060">
                    <a:alpha val="58824"/>
                  </a:srgbClr>
                </a:solidFill>
                <a:latin typeface="Source Sans Pro Bold"/>
                <a:ea typeface="Source Sans Pro Bold"/>
                <a:cs typeface="Source Sans Pro Bold"/>
                <a:sym typeface="Source Sans Pro Bold"/>
              </a:rPr>
              <a:t>Mohapatro</a:t>
            </a:r>
            <a:r>
              <a:rPr lang="en-US" sz="2834" b="1" dirty="0">
                <a:solidFill>
                  <a:srgbClr val="000060">
                    <a:alpha val="58824"/>
                  </a:srgbClr>
                </a:solidFill>
                <a:latin typeface="Source Sans Pro Bold"/>
                <a:ea typeface="Source Sans Pro Bold"/>
                <a:cs typeface="Source Sans Pro Bold"/>
                <a:sym typeface="Source Sans Pro Bold"/>
              </a:rPr>
              <a:t> | DKC</a:t>
            </a:r>
          </a:p>
        </p:txBody>
      </p:sp>
      <p:graphicFrame>
        <p:nvGraphicFramePr>
          <p:cNvPr id="18" name="Table 18"/>
          <p:cNvGraphicFramePr>
            <a:graphicFrameLocks noGrp="1"/>
          </p:cNvGraphicFramePr>
          <p:nvPr/>
        </p:nvGraphicFramePr>
        <p:xfrm>
          <a:off x="3045383" y="5533250"/>
          <a:ext cx="14643855" cy="3894437"/>
        </p:xfrm>
        <a:graphic>
          <a:graphicData uri="http://schemas.openxmlformats.org/drawingml/2006/table">
            <a:tbl>
              <a:tblPr/>
              <a:tblGrid>
                <a:gridCol w="3162939">
                  <a:extLst>
                    <a:ext uri="{9D8B030D-6E8A-4147-A177-3AD203B41FA5}">
                      <a16:colId xmlns:a16="http://schemas.microsoft.com/office/drawing/2014/main" val="20000"/>
                    </a:ext>
                  </a:extLst>
                </a:gridCol>
                <a:gridCol w="5868926">
                  <a:extLst>
                    <a:ext uri="{9D8B030D-6E8A-4147-A177-3AD203B41FA5}">
                      <a16:colId xmlns:a16="http://schemas.microsoft.com/office/drawing/2014/main" val="20001"/>
                    </a:ext>
                  </a:extLst>
                </a:gridCol>
                <a:gridCol w="5611990">
                  <a:extLst>
                    <a:ext uri="{9D8B030D-6E8A-4147-A177-3AD203B41FA5}">
                      <a16:colId xmlns:a16="http://schemas.microsoft.com/office/drawing/2014/main" val="20002"/>
                    </a:ext>
                  </a:extLst>
                </a:gridCol>
              </a:tblGrid>
              <a:tr h="976437">
                <a:tc>
                  <a:txBody>
                    <a:bodyPr/>
                    <a:lstStyle/>
                    <a:p>
                      <a:pPr algn="just">
                        <a:lnSpc>
                          <a:spcPts val="30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60"/>
                    </a:solidFill>
                  </a:tcPr>
                </a:tc>
                <a:tc>
                  <a:txBody>
                    <a:bodyPr/>
                    <a:lstStyle/>
                    <a:p>
                      <a:pPr algn="ctr">
                        <a:lnSpc>
                          <a:spcPts val="3219"/>
                        </a:lnSpc>
                        <a:defRPr/>
                      </a:pPr>
                      <a:r>
                        <a:rPr lang="en-US" sz="2299" b="1">
                          <a:solidFill>
                            <a:srgbClr val="FFFFFF"/>
                          </a:solidFill>
                          <a:latin typeface="Open Sans Bold"/>
                          <a:ea typeface="Open Sans Bold"/>
                          <a:cs typeface="Open Sans Bold"/>
                          <a:sym typeface="Open Sans Bold"/>
                        </a:rPr>
                        <a:t>Change in Policy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60"/>
                    </a:solidFill>
                  </a:tcPr>
                </a:tc>
                <a:tc>
                  <a:txBody>
                    <a:bodyPr/>
                    <a:lstStyle/>
                    <a:p>
                      <a:pPr algn="ctr">
                        <a:lnSpc>
                          <a:spcPts val="3220"/>
                        </a:lnSpc>
                        <a:defRPr/>
                      </a:pPr>
                      <a:r>
                        <a:rPr lang="en-US" sz="2300" b="1">
                          <a:solidFill>
                            <a:srgbClr val="FFFFFF"/>
                          </a:solidFill>
                          <a:latin typeface="Open Sans Bold"/>
                          <a:ea typeface="Open Sans Bold"/>
                          <a:cs typeface="Open Sans Bold"/>
                          <a:sym typeface="Open Sans Bold"/>
                        </a:rPr>
                        <a:t>Change in Estimate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60"/>
                    </a:solidFill>
                  </a:tcPr>
                </a:tc>
                <a:extLst>
                  <a:ext uri="{0D108BD9-81ED-4DB2-BD59-A6C34878D82A}">
                    <a16:rowId xmlns:a16="http://schemas.microsoft.com/office/drawing/2014/main" val="10000"/>
                  </a:ext>
                </a:extLst>
              </a:tr>
              <a:tr h="966473">
                <a:tc>
                  <a:txBody>
                    <a:bodyPr/>
                    <a:lstStyle/>
                    <a:p>
                      <a:pPr algn="just">
                        <a:lnSpc>
                          <a:spcPts val="3079"/>
                        </a:lnSpc>
                        <a:defRPr/>
                      </a:pPr>
                      <a:r>
                        <a:rPr lang="en-US" sz="2199" b="1">
                          <a:solidFill>
                            <a:srgbClr val="000060"/>
                          </a:solidFill>
                          <a:latin typeface="Open Sans Bold"/>
                          <a:ea typeface="Open Sans Bold"/>
                          <a:cs typeface="Open Sans Bold"/>
                          <a:sym typeface="Open Sans Bold"/>
                        </a:rPr>
                        <a:t>Treatment</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a:solidFill>
                            <a:srgbClr val="000060"/>
                          </a:solidFill>
                          <a:latin typeface="Open Sans Bold"/>
                          <a:ea typeface="Open Sans Bold"/>
                          <a:cs typeface="Open Sans Bold"/>
                          <a:sym typeface="Open Sans Bold"/>
                        </a:rPr>
                        <a:t>Retrospective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a:solidFill>
                            <a:srgbClr val="000060"/>
                          </a:solidFill>
                          <a:latin typeface="Open Sans Bold"/>
                          <a:ea typeface="Open Sans Bold"/>
                          <a:cs typeface="Open Sans Bold"/>
                          <a:sym typeface="Open Sans Bold"/>
                        </a:rPr>
                        <a:t>Prospective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1"/>
                  </a:ext>
                </a:extLst>
              </a:tr>
              <a:tr h="966473">
                <a:tc>
                  <a:txBody>
                    <a:bodyPr/>
                    <a:lstStyle/>
                    <a:p>
                      <a:pPr algn="just">
                        <a:lnSpc>
                          <a:spcPts val="3079"/>
                        </a:lnSpc>
                        <a:defRPr/>
                      </a:pPr>
                      <a:r>
                        <a:rPr lang="en-US" sz="2199" b="1">
                          <a:solidFill>
                            <a:srgbClr val="000060"/>
                          </a:solidFill>
                          <a:latin typeface="Open Sans Bold"/>
                          <a:ea typeface="Open Sans Bold"/>
                          <a:cs typeface="Open Sans Bold"/>
                          <a:sym typeface="Open Sans Bold"/>
                        </a:rPr>
                        <a:t>Example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a:solidFill>
                            <a:srgbClr val="000060"/>
                          </a:solidFill>
                          <a:latin typeface="Open Sans Bold"/>
                          <a:ea typeface="Open Sans Bold"/>
                          <a:cs typeface="Open Sans Bold"/>
                          <a:sym typeface="Open Sans Bold"/>
                        </a:rPr>
                        <a:t>FIFO to Weighted Average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a:solidFill>
                            <a:srgbClr val="000060"/>
                          </a:solidFill>
                          <a:latin typeface="Open Sans Bold"/>
                          <a:ea typeface="Open Sans Bold"/>
                          <a:cs typeface="Open Sans Bold"/>
                          <a:sym typeface="Open Sans Bold"/>
                        </a:rPr>
                        <a:t>Revision of useful life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2"/>
                  </a:ext>
                </a:extLst>
              </a:tr>
              <a:tr h="985054">
                <a:tc>
                  <a:txBody>
                    <a:bodyPr/>
                    <a:lstStyle/>
                    <a:p>
                      <a:pPr algn="just">
                        <a:lnSpc>
                          <a:spcPts val="3079"/>
                        </a:lnSpc>
                        <a:defRPr/>
                      </a:pPr>
                      <a:r>
                        <a:rPr lang="en-US" sz="2199" b="1">
                          <a:solidFill>
                            <a:srgbClr val="000060"/>
                          </a:solidFill>
                          <a:latin typeface="Open Sans Bold"/>
                          <a:ea typeface="Open Sans Bold"/>
                          <a:cs typeface="Open Sans Bold"/>
                          <a:sym typeface="Open Sans Bold"/>
                        </a:rPr>
                        <a:t>Disclosure</a:t>
                      </a:r>
                      <a:endParaRPr lang="en-US" sz="110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dirty="0">
                          <a:solidFill>
                            <a:srgbClr val="000060"/>
                          </a:solidFill>
                          <a:latin typeface="Open Sans Bold"/>
                          <a:ea typeface="Open Sans Bold"/>
                          <a:cs typeface="Open Sans Bold"/>
                          <a:sym typeface="Open Sans Bold"/>
                        </a:rPr>
                        <a:t>Nature, Reason &amp; Effect</a:t>
                      </a:r>
                      <a:endParaRPr lang="en-US" sz="1100" dirty="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tc>
                  <a:txBody>
                    <a:bodyPr/>
                    <a:lstStyle/>
                    <a:p>
                      <a:pPr algn="ctr">
                        <a:lnSpc>
                          <a:spcPts val="3079"/>
                        </a:lnSpc>
                        <a:defRPr/>
                      </a:pPr>
                      <a:r>
                        <a:rPr lang="en-US" sz="2199" b="1" dirty="0">
                          <a:solidFill>
                            <a:srgbClr val="000060"/>
                          </a:solidFill>
                          <a:latin typeface="Open Sans Bold"/>
                          <a:ea typeface="Open Sans Bold"/>
                          <a:cs typeface="Open Sans Bold"/>
                          <a:sym typeface="Open Sans Bold"/>
                        </a:rPr>
                        <a:t>Nature &amp; effect if material</a:t>
                      </a:r>
                      <a:endParaRPr lang="en-US" sz="1100" dirty="0"/>
                    </a:p>
                  </a:txBody>
                  <a:tcPr marL="190500" marR="190500" marT="190500" marB="190500" anchor="ctr">
                    <a:lnL w="38100" cap="flat" cmpd="sng" algn="ctr">
                      <a:solidFill>
                        <a:srgbClr val="000060"/>
                      </a:solidFill>
                      <a:prstDash val="solid"/>
                      <a:round/>
                      <a:headEnd type="none" w="med" len="med"/>
                      <a:tailEnd type="none" w="med" len="med"/>
                    </a:lnL>
                    <a:lnR w="38100" cap="flat" cmpd="sng" algn="ctr">
                      <a:solidFill>
                        <a:srgbClr val="000060"/>
                      </a:solidFill>
                      <a:prstDash val="solid"/>
                      <a:round/>
                      <a:headEnd type="none" w="med" len="med"/>
                      <a:tailEnd type="none" w="med" len="med"/>
                    </a:lnR>
                    <a:lnT w="38100" cap="flat" cmpd="sng" algn="ctr">
                      <a:solidFill>
                        <a:srgbClr val="000060"/>
                      </a:solidFill>
                      <a:prstDash val="solid"/>
                      <a:round/>
                      <a:headEnd type="none" w="med" len="med"/>
                      <a:tailEnd type="none" w="med" len="med"/>
                    </a:lnT>
                    <a:lnB w="38100" cap="flat" cmpd="sng" algn="ctr">
                      <a:solidFill>
                        <a:srgbClr val="00006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 name="TextBox 8">
            <a:extLst>
              <a:ext uri="{FF2B5EF4-FFF2-40B4-BE49-F238E27FC236}">
                <a16:creationId xmlns:a16="http://schemas.microsoft.com/office/drawing/2014/main" id="{14E4B231-9B42-C200-4528-C5EF489AF646}"/>
              </a:ext>
            </a:extLst>
          </p:cNvPr>
          <p:cNvSpPr txBox="1"/>
          <p:nvPr/>
        </p:nvSpPr>
        <p:spPr>
          <a:xfrm>
            <a:off x="3048000" y="4680347"/>
            <a:ext cx="6400800" cy="615553"/>
          </a:xfrm>
          <a:prstGeom prst="rect">
            <a:avLst/>
          </a:prstGeom>
        </p:spPr>
        <p:txBody>
          <a:bodyPr wrap="square" lIns="0" tIns="0" rIns="0" bIns="0" rtlCol="0" anchor="t">
            <a:spAutoFit/>
          </a:bodyPr>
          <a:lstStyle/>
          <a:p>
            <a:pPr algn="l">
              <a:lnSpc>
                <a:spcPts val="5322"/>
              </a:lnSpc>
              <a:spcBef>
                <a:spcPct val="0"/>
              </a:spcBef>
            </a:pPr>
            <a:r>
              <a:rPr lang="en-US" sz="3200" b="1" dirty="0">
                <a:solidFill>
                  <a:srgbClr val="000060"/>
                </a:solidFill>
                <a:latin typeface="Arbutus Slab"/>
                <a:ea typeface="Arbutus Slab"/>
                <a:cs typeface="Arbutus Slab"/>
                <a:sym typeface="Arbutus Slab"/>
              </a:rPr>
              <a:t>Policy vs Estimate: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609600"/>
            <a:ext cx="4661658"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Case Discussion</a:t>
            </a:r>
          </a:p>
        </p:txBody>
      </p:sp>
      <p:sp>
        <p:nvSpPr>
          <p:cNvPr id="8" name="TextBox 8"/>
          <p:cNvSpPr txBox="1"/>
          <p:nvPr/>
        </p:nvSpPr>
        <p:spPr>
          <a:xfrm>
            <a:off x="3033192" y="1492711"/>
            <a:ext cx="1091498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Facts:</a:t>
            </a:r>
          </a:p>
        </p:txBody>
      </p:sp>
      <p:sp>
        <p:nvSpPr>
          <p:cNvPr id="9" name="TextBox 9"/>
          <p:cNvSpPr txBox="1"/>
          <p:nvPr/>
        </p:nvSpPr>
        <p:spPr>
          <a:xfrm>
            <a:off x="3033192" y="2332234"/>
            <a:ext cx="14442528" cy="3466328"/>
          </a:xfrm>
          <a:prstGeom prst="rect">
            <a:avLst/>
          </a:prstGeom>
        </p:spPr>
        <p:txBody>
          <a:bodyPr lIns="0" tIns="0" rIns="0" bIns="0" rtlCol="0" anchor="t">
            <a:spAutoFit/>
          </a:bodyPr>
          <a:lstStyle/>
          <a:p>
            <a:pPr algn="just">
              <a:lnSpc>
                <a:spcPts val="4342"/>
              </a:lnSpc>
            </a:pPr>
            <a:r>
              <a:rPr lang="en-US" sz="3101">
                <a:solidFill>
                  <a:srgbClr val="000060"/>
                </a:solidFill>
                <a:latin typeface="Source Sans Pro"/>
                <a:ea typeface="Source Sans Pro"/>
                <a:cs typeface="Source Sans Pro"/>
                <a:sym typeface="Source Sans Pro"/>
              </a:rPr>
              <a:t>A manufacturing company changed the useful life of its machinery from 10 years to 15 years during the year. The accounting policy note stated:</a:t>
            </a:r>
          </a:p>
          <a:p>
            <a:pPr algn="just">
              <a:lnSpc>
                <a:spcPts val="982"/>
              </a:lnSpc>
            </a:pPr>
            <a:endParaRPr lang="en-US" sz="3101">
              <a:solidFill>
                <a:srgbClr val="000060"/>
              </a:solidFill>
              <a:latin typeface="Source Sans Pro"/>
              <a:ea typeface="Source Sans Pro"/>
              <a:cs typeface="Source Sans Pro"/>
              <a:sym typeface="Source Sans Pro"/>
            </a:endParaRPr>
          </a:p>
          <a:p>
            <a:pPr algn="just">
              <a:lnSpc>
                <a:spcPts val="4342"/>
              </a:lnSpc>
            </a:pPr>
            <a:r>
              <a:rPr lang="en-US" sz="3101" i="1">
                <a:solidFill>
                  <a:srgbClr val="000060"/>
                </a:solidFill>
                <a:latin typeface="Source Sans Pro Italics"/>
                <a:ea typeface="Source Sans Pro Italics"/>
                <a:cs typeface="Source Sans Pro Italics"/>
                <a:sym typeface="Source Sans Pro Italics"/>
              </a:rPr>
              <a:t>"During the year, the company has changed its accounting policy for depreciation. The change has been given effect to retrospectively and prior year figures have been restated accordingly."</a:t>
            </a:r>
          </a:p>
          <a:p>
            <a:pPr algn="just">
              <a:lnSpc>
                <a:spcPts val="702"/>
              </a:lnSpc>
            </a:pPr>
            <a:endParaRPr lang="en-US" sz="3101" i="1">
              <a:solidFill>
                <a:srgbClr val="000060"/>
              </a:solidFill>
              <a:latin typeface="Source Sans Pro Italics"/>
              <a:ea typeface="Source Sans Pro Italics"/>
              <a:cs typeface="Source Sans Pro Italics"/>
              <a:sym typeface="Source Sans Pro Italics"/>
            </a:endParaRPr>
          </a:p>
          <a:p>
            <a:pPr algn="just">
              <a:lnSpc>
                <a:spcPts val="4342"/>
              </a:lnSpc>
              <a:spcBef>
                <a:spcPct val="0"/>
              </a:spcBef>
            </a:pPr>
            <a:r>
              <a:rPr lang="en-US" sz="3101">
                <a:solidFill>
                  <a:srgbClr val="000060"/>
                </a:solidFill>
                <a:latin typeface="Source Sans Pro"/>
                <a:ea typeface="Source Sans Pro"/>
                <a:cs typeface="Source Sans Pro"/>
                <a:sym typeface="Source Sans Pro"/>
              </a:rPr>
              <a:t>Is the Treatment Correct?</a:t>
            </a:r>
          </a:p>
        </p:txBody>
      </p:sp>
      <p:sp>
        <p:nvSpPr>
          <p:cNvPr id="10" name="Freeform 10"/>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4"/>
            <a:stretch>
              <a:fillRect/>
            </a:stretch>
          </a:blipFill>
        </p:spPr>
      </p:sp>
      <p:sp>
        <p:nvSpPr>
          <p:cNvPr id="11" name="TextBox 11"/>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grpSp>
        <p:nvGrpSpPr>
          <p:cNvPr id="12" name="Group 12"/>
          <p:cNvGrpSpPr/>
          <p:nvPr/>
        </p:nvGrpSpPr>
        <p:grpSpPr>
          <a:xfrm>
            <a:off x="3033192" y="6335158"/>
            <a:ext cx="13698787" cy="2727750"/>
            <a:chOff x="0" y="0"/>
            <a:chExt cx="18265050" cy="3636999"/>
          </a:xfrm>
        </p:grpSpPr>
        <p:sp>
          <p:nvSpPr>
            <p:cNvPr id="13" name="TextBox 13"/>
            <p:cNvSpPr txBox="1"/>
            <p:nvPr/>
          </p:nvSpPr>
          <p:spPr>
            <a:xfrm>
              <a:off x="0" y="-66675"/>
              <a:ext cx="18265050" cy="826982"/>
            </a:xfrm>
            <a:prstGeom prst="rect">
              <a:avLst/>
            </a:prstGeom>
          </p:spPr>
          <p:txBody>
            <a:bodyPr lIns="0" tIns="0" rIns="0" bIns="0" rtlCol="0" anchor="t">
              <a:spAutoFit/>
            </a:bodyPr>
            <a:lstStyle/>
            <a:p>
              <a:pPr algn="l">
                <a:lnSpc>
                  <a:spcPts val="5320"/>
                </a:lnSpc>
                <a:spcBef>
                  <a:spcPct val="0"/>
                </a:spcBef>
              </a:pPr>
              <a:r>
                <a:rPr lang="en-US" sz="3800">
                  <a:solidFill>
                    <a:srgbClr val="FF3131"/>
                  </a:solidFill>
                  <a:latin typeface="Arbutus Slab"/>
                  <a:ea typeface="Arbutus Slab"/>
                  <a:cs typeface="Arbutus Slab"/>
                  <a:sym typeface="Arbutus Slab"/>
                </a:rPr>
                <a:t>What AS 5 Requires-</a:t>
              </a:r>
            </a:p>
          </p:txBody>
        </p:sp>
        <p:sp>
          <p:nvSpPr>
            <p:cNvPr id="14" name="Freeform 14"/>
            <p:cNvSpPr/>
            <p:nvPr/>
          </p:nvSpPr>
          <p:spPr>
            <a:xfrm>
              <a:off x="98772" y="1052407"/>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315480" y="1044164"/>
              <a:ext cx="16936870" cy="676009"/>
            </a:xfrm>
            <a:prstGeom prst="rect">
              <a:avLst/>
            </a:prstGeom>
          </p:spPr>
          <p:txBody>
            <a:bodyPr lIns="0" tIns="0" rIns="0" bIns="0" rtlCol="0" anchor="t">
              <a:spAutoFit/>
            </a:bodyPr>
            <a:lstStyle/>
            <a:p>
              <a:pPr algn="l">
                <a:lnSpc>
                  <a:spcPts val="4342"/>
                </a:lnSpc>
                <a:spcBef>
                  <a:spcPct val="0"/>
                </a:spcBef>
              </a:pPr>
              <a:r>
                <a:rPr lang="en-US" sz="3101" dirty="0">
                  <a:solidFill>
                    <a:srgbClr val="FF3131"/>
                  </a:solidFill>
                  <a:latin typeface="Source Sans Pro"/>
                  <a:ea typeface="Source Sans Pro"/>
                  <a:cs typeface="Source Sans Pro"/>
                  <a:sym typeface="Source Sans Pro"/>
                </a:rPr>
                <a:t>This is a change in </a:t>
              </a:r>
              <a:r>
                <a:rPr lang="en-US" sz="3101" b="1" dirty="0">
                  <a:solidFill>
                    <a:srgbClr val="FF3131"/>
                  </a:solidFill>
                  <a:latin typeface="Source Sans Pro Bold"/>
                  <a:ea typeface="Source Sans Pro Bold"/>
                  <a:cs typeface="Source Sans Pro Bold"/>
                  <a:sym typeface="Source Sans Pro Bold"/>
                </a:rPr>
                <a:t>accounting estimate</a:t>
              </a:r>
            </a:p>
          </p:txBody>
        </p:sp>
        <p:sp>
          <p:nvSpPr>
            <p:cNvPr id="16" name="Freeform 16"/>
            <p:cNvSpPr/>
            <p:nvPr/>
          </p:nvSpPr>
          <p:spPr>
            <a:xfrm>
              <a:off x="98772" y="2038551"/>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1315480" y="2030309"/>
              <a:ext cx="16936870" cy="6760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Estimates are applied </a:t>
              </a:r>
              <a:r>
                <a:rPr lang="en-US" sz="3101" b="1">
                  <a:solidFill>
                    <a:srgbClr val="FF3131"/>
                  </a:solidFill>
                  <a:latin typeface="Source Sans Pro Bold"/>
                  <a:ea typeface="Source Sans Pro Bold"/>
                  <a:cs typeface="Source Sans Pro Bold"/>
                  <a:sym typeface="Source Sans Pro Bold"/>
                </a:rPr>
                <a:t>prospectively</a:t>
              </a:r>
            </a:p>
          </p:txBody>
        </p:sp>
        <p:sp>
          <p:nvSpPr>
            <p:cNvPr id="18" name="Freeform 18"/>
            <p:cNvSpPr/>
            <p:nvPr/>
          </p:nvSpPr>
          <p:spPr>
            <a:xfrm>
              <a:off x="98772" y="2920325"/>
              <a:ext cx="881157" cy="716674"/>
            </a:xfrm>
            <a:custGeom>
              <a:avLst/>
              <a:gdLst/>
              <a:ahLst/>
              <a:cxnLst/>
              <a:rect l="l" t="t" r="r" b="b"/>
              <a:pathLst>
                <a:path w="881157" h="716674">
                  <a:moveTo>
                    <a:pt x="0" y="0"/>
                  </a:moveTo>
                  <a:lnTo>
                    <a:pt x="881157" y="0"/>
                  </a:lnTo>
                  <a:lnTo>
                    <a:pt x="881157" y="716674"/>
                  </a:lnTo>
                  <a:lnTo>
                    <a:pt x="0" y="71667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1315480" y="2912083"/>
              <a:ext cx="16936870" cy="676009"/>
            </a:xfrm>
            <a:prstGeom prst="rect">
              <a:avLst/>
            </a:prstGeom>
          </p:spPr>
          <p:txBody>
            <a:bodyPr lIns="0" tIns="0" rIns="0" bIns="0" rtlCol="0" anchor="t">
              <a:spAutoFit/>
            </a:bodyPr>
            <a:lstStyle/>
            <a:p>
              <a:pPr algn="l">
                <a:lnSpc>
                  <a:spcPts val="4342"/>
                </a:lnSpc>
                <a:spcBef>
                  <a:spcPct val="0"/>
                </a:spcBef>
              </a:pPr>
              <a:r>
                <a:rPr lang="en-US" sz="3101">
                  <a:solidFill>
                    <a:srgbClr val="FF3131"/>
                  </a:solidFill>
                  <a:latin typeface="Source Sans Pro"/>
                  <a:ea typeface="Source Sans Pro"/>
                  <a:cs typeface="Source Sans Pro"/>
                  <a:sym typeface="Source Sans Pro"/>
                </a:rPr>
                <a:t>No restatement permitted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3ED"/>
        </a:solidFill>
        <a:effectLst/>
      </p:bgPr>
    </p:bg>
    <p:spTree>
      <p:nvGrpSpPr>
        <p:cNvPr id="1" name=""/>
        <p:cNvGrpSpPr/>
        <p:nvPr/>
      </p:nvGrpSpPr>
      <p:grpSpPr>
        <a:xfrm>
          <a:off x="0" y="0"/>
          <a:ext cx="0" cy="0"/>
          <a:chOff x="0" y="0"/>
          <a:chExt cx="0" cy="0"/>
        </a:xfrm>
      </p:grpSpPr>
      <p:grpSp>
        <p:nvGrpSpPr>
          <p:cNvPr id="2" name="Group 2"/>
          <p:cNvGrpSpPr/>
          <p:nvPr/>
        </p:nvGrpSpPr>
        <p:grpSpPr>
          <a:xfrm>
            <a:off x="-1981200" y="-2162175"/>
            <a:ext cx="4236067" cy="12825412"/>
            <a:chOff x="0" y="0"/>
            <a:chExt cx="1115672" cy="3377886"/>
          </a:xfrm>
        </p:grpSpPr>
        <p:sp>
          <p:nvSpPr>
            <p:cNvPr id="3" name="Freeform 3"/>
            <p:cNvSpPr/>
            <p:nvPr/>
          </p:nvSpPr>
          <p:spPr>
            <a:xfrm>
              <a:off x="0" y="0"/>
              <a:ext cx="1115672" cy="3377886"/>
            </a:xfrm>
            <a:custGeom>
              <a:avLst/>
              <a:gdLst/>
              <a:ahLst/>
              <a:cxnLst/>
              <a:rect l="l" t="t" r="r" b="b"/>
              <a:pathLst>
                <a:path w="1115672" h="3377886">
                  <a:moveTo>
                    <a:pt x="0" y="0"/>
                  </a:moveTo>
                  <a:lnTo>
                    <a:pt x="1115672" y="0"/>
                  </a:lnTo>
                  <a:lnTo>
                    <a:pt x="1115672" y="3377886"/>
                  </a:lnTo>
                  <a:lnTo>
                    <a:pt x="0" y="3377886"/>
                  </a:lnTo>
                  <a:close/>
                </a:path>
              </a:pathLst>
            </a:custGeom>
            <a:solidFill>
              <a:srgbClr val="000060"/>
            </a:solidFill>
          </p:spPr>
        </p:sp>
        <p:sp>
          <p:nvSpPr>
            <p:cNvPr id="4" name="TextBox 4"/>
            <p:cNvSpPr txBox="1"/>
            <p:nvPr/>
          </p:nvSpPr>
          <p:spPr>
            <a:xfrm>
              <a:off x="0" y="-38100"/>
              <a:ext cx="1115672" cy="34159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00302" y="8077200"/>
            <a:ext cx="2585660" cy="2585660"/>
          </a:xfrm>
          <a:custGeom>
            <a:avLst/>
            <a:gdLst/>
            <a:ahLst/>
            <a:cxnLst/>
            <a:rect l="l" t="t" r="r" b="b"/>
            <a:pathLst>
              <a:path w="2585660" h="2585660">
                <a:moveTo>
                  <a:pt x="0" y="0"/>
                </a:moveTo>
                <a:lnTo>
                  <a:pt x="2585660" y="0"/>
                </a:lnTo>
                <a:lnTo>
                  <a:pt x="2585660" y="2585660"/>
                </a:lnTo>
                <a:lnTo>
                  <a:pt x="0" y="258566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a:off x="-200302" y="6620252"/>
            <a:ext cx="1229002" cy="1233488"/>
          </a:xfrm>
          <a:custGeom>
            <a:avLst/>
            <a:gdLst/>
            <a:ahLst/>
            <a:cxnLst/>
            <a:rect l="l" t="t" r="r" b="b"/>
            <a:pathLst>
              <a:path w="1229002" h="1233488">
                <a:moveTo>
                  <a:pt x="0" y="0"/>
                </a:moveTo>
                <a:lnTo>
                  <a:pt x="1229002" y="0"/>
                </a:lnTo>
                <a:lnTo>
                  <a:pt x="1229002" y="1233488"/>
                </a:lnTo>
                <a:lnTo>
                  <a:pt x="0" y="12334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33192" y="1179244"/>
            <a:ext cx="7662944" cy="762000"/>
          </a:xfrm>
          <a:prstGeom prst="rect">
            <a:avLst/>
          </a:prstGeom>
        </p:spPr>
        <p:txBody>
          <a:bodyPr lIns="0" tIns="0" rIns="0" bIns="0" rtlCol="0" anchor="t">
            <a:spAutoFit/>
          </a:bodyPr>
          <a:lstStyle/>
          <a:p>
            <a:pPr algn="l">
              <a:lnSpc>
                <a:spcPts val="6299"/>
              </a:lnSpc>
              <a:spcBef>
                <a:spcPct val="0"/>
              </a:spcBef>
            </a:pPr>
            <a:r>
              <a:rPr lang="en-US" sz="4500">
                <a:solidFill>
                  <a:srgbClr val="000060"/>
                </a:solidFill>
                <a:latin typeface="Arbutus Slab"/>
                <a:ea typeface="Arbutus Slab"/>
                <a:cs typeface="Arbutus Slab"/>
                <a:sym typeface="Arbutus Slab"/>
              </a:rPr>
              <a:t>AS 9: Revenue Recognition</a:t>
            </a:r>
          </a:p>
        </p:txBody>
      </p:sp>
      <p:sp>
        <p:nvSpPr>
          <p:cNvPr id="8" name="TextBox 8"/>
          <p:cNvSpPr txBox="1"/>
          <p:nvPr/>
        </p:nvSpPr>
        <p:spPr>
          <a:xfrm>
            <a:off x="3033192" y="2347449"/>
            <a:ext cx="5068946" cy="636865"/>
          </a:xfrm>
          <a:prstGeom prst="rect">
            <a:avLst/>
          </a:prstGeom>
        </p:spPr>
        <p:txBody>
          <a:bodyPr lIns="0" tIns="0" rIns="0" bIns="0" rtlCol="0" anchor="t">
            <a:spAutoFit/>
          </a:bodyPr>
          <a:lstStyle/>
          <a:p>
            <a:pPr algn="l">
              <a:lnSpc>
                <a:spcPts val="5322"/>
              </a:lnSpc>
              <a:spcBef>
                <a:spcPct val="0"/>
              </a:spcBef>
            </a:pPr>
            <a:r>
              <a:rPr lang="en-US" sz="3801">
                <a:solidFill>
                  <a:srgbClr val="000060"/>
                </a:solidFill>
                <a:latin typeface="Arbutus Slab"/>
                <a:ea typeface="Arbutus Slab"/>
                <a:cs typeface="Arbutus Slab"/>
                <a:sym typeface="Arbutus Slab"/>
              </a:rPr>
              <a:t>❌Common Errors:</a:t>
            </a:r>
          </a:p>
        </p:txBody>
      </p:sp>
      <p:sp>
        <p:nvSpPr>
          <p:cNvPr id="9" name="Freeform 9"/>
          <p:cNvSpPr/>
          <p:nvPr/>
        </p:nvSpPr>
        <p:spPr>
          <a:xfrm>
            <a:off x="3334608" y="3280366"/>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247138" y="3259897"/>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Revenue recognised on dispatch — without verifying whether risks and rewards have actually transferred to buyer</a:t>
            </a:r>
          </a:p>
        </p:txBody>
      </p:sp>
      <p:sp>
        <p:nvSpPr>
          <p:cNvPr id="11" name="Freeform 11"/>
          <p:cNvSpPr/>
          <p:nvPr/>
        </p:nvSpPr>
        <p:spPr>
          <a:xfrm>
            <a:off x="3334608" y="4428891"/>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247138" y="4408421"/>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Bill and hold arrangements — revenue recognised before delivery on customer's request without meeting AS 9 conditions</a:t>
            </a:r>
          </a:p>
        </p:txBody>
      </p:sp>
      <p:sp>
        <p:nvSpPr>
          <p:cNvPr id="13" name="Freeform 13"/>
          <p:cNvSpPr/>
          <p:nvPr/>
        </p:nvSpPr>
        <p:spPr>
          <a:xfrm>
            <a:off x="3334608" y="5520266"/>
            <a:ext cx="660868" cy="537506"/>
          </a:xfrm>
          <a:custGeom>
            <a:avLst/>
            <a:gdLst/>
            <a:ahLst/>
            <a:cxnLst/>
            <a:rect l="l" t="t" r="r" b="b"/>
            <a:pathLst>
              <a:path w="660868" h="537506">
                <a:moveTo>
                  <a:pt x="0" y="0"/>
                </a:moveTo>
                <a:lnTo>
                  <a:pt x="660867" y="0"/>
                </a:lnTo>
                <a:lnTo>
                  <a:pt x="660867" y="537505"/>
                </a:lnTo>
                <a:lnTo>
                  <a:pt x="0" y="53750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4247138" y="5499796"/>
            <a:ext cx="13398603" cy="1064219"/>
          </a:xfrm>
          <a:prstGeom prst="rect">
            <a:avLst/>
          </a:prstGeom>
        </p:spPr>
        <p:txBody>
          <a:bodyPr lIns="0" tIns="0" rIns="0" bIns="0" rtlCol="0" anchor="t">
            <a:spAutoFit/>
          </a:bodyPr>
          <a:lstStyle/>
          <a:p>
            <a:pPr algn="l">
              <a:lnSpc>
                <a:spcPts val="4342"/>
              </a:lnSpc>
              <a:spcBef>
                <a:spcPct val="0"/>
              </a:spcBef>
            </a:pPr>
            <a:r>
              <a:rPr lang="en-US" sz="3101">
                <a:solidFill>
                  <a:srgbClr val="000060"/>
                </a:solidFill>
                <a:latin typeface="Source Sans Pro"/>
                <a:ea typeface="Source Sans Pro"/>
                <a:cs typeface="Source Sans Pro"/>
                <a:sym typeface="Source Sans Pro"/>
              </a:rPr>
              <a:t>Returns and trade discounts — not deducted from revenue; gross amounts reported</a:t>
            </a:r>
          </a:p>
        </p:txBody>
      </p:sp>
      <p:grpSp>
        <p:nvGrpSpPr>
          <p:cNvPr id="15" name="Group 15"/>
          <p:cNvGrpSpPr/>
          <p:nvPr/>
        </p:nvGrpSpPr>
        <p:grpSpPr>
          <a:xfrm>
            <a:off x="3034715" y="7183140"/>
            <a:ext cx="14611026" cy="1007069"/>
            <a:chOff x="0" y="0"/>
            <a:chExt cx="19481368" cy="1342759"/>
          </a:xfrm>
        </p:grpSpPr>
        <p:sp>
          <p:nvSpPr>
            <p:cNvPr id="16" name="TextBox 16"/>
            <p:cNvSpPr txBox="1"/>
            <p:nvPr/>
          </p:nvSpPr>
          <p:spPr>
            <a:xfrm>
              <a:off x="323277" y="-57150"/>
              <a:ext cx="19158091" cy="1399909"/>
            </a:xfrm>
            <a:prstGeom prst="rect">
              <a:avLst/>
            </a:prstGeom>
          </p:spPr>
          <p:txBody>
            <a:bodyPr lIns="0" tIns="0" rIns="0" bIns="0" rtlCol="0" anchor="t">
              <a:spAutoFit/>
            </a:bodyPr>
            <a:lstStyle/>
            <a:p>
              <a:pPr algn="just">
                <a:lnSpc>
                  <a:spcPts val="4342"/>
                </a:lnSpc>
                <a:spcBef>
                  <a:spcPct val="0"/>
                </a:spcBef>
              </a:pPr>
              <a:r>
                <a:rPr lang="en-US" sz="3101" i="1">
                  <a:solidFill>
                    <a:srgbClr val="000060"/>
                  </a:solidFill>
                  <a:latin typeface="Source Sans Pro Italics"/>
                  <a:ea typeface="Source Sans Pro Italics"/>
                  <a:cs typeface="Source Sans Pro Italics"/>
                  <a:sym typeface="Source Sans Pro Italics"/>
                </a:rPr>
                <a:t>Revenue recognition is not about when cash is received or when the invoice is raised. It is about when risks and rewards of ownership transfer</a:t>
              </a:r>
            </a:p>
          </p:txBody>
        </p:sp>
        <p:sp>
          <p:nvSpPr>
            <p:cNvPr id="17" name="AutoShape 17"/>
            <p:cNvSpPr/>
            <p:nvPr/>
          </p:nvSpPr>
          <p:spPr>
            <a:xfrm>
              <a:off x="82550" y="98735"/>
              <a:ext cx="0" cy="1145288"/>
            </a:xfrm>
            <a:prstGeom prst="line">
              <a:avLst/>
            </a:prstGeom>
            <a:ln w="165100" cap="flat">
              <a:solidFill>
                <a:srgbClr val="000060"/>
              </a:solidFill>
              <a:prstDash val="solid"/>
              <a:headEnd type="none" w="sm" len="sm"/>
              <a:tailEnd type="none" w="sm" len="sm"/>
            </a:ln>
          </p:spPr>
        </p:sp>
      </p:grpSp>
      <p:sp>
        <p:nvSpPr>
          <p:cNvPr id="18" name="Freeform 18"/>
          <p:cNvSpPr/>
          <p:nvPr/>
        </p:nvSpPr>
        <p:spPr>
          <a:xfrm>
            <a:off x="16179381" y="371627"/>
            <a:ext cx="1757948" cy="1757948"/>
          </a:xfrm>
          <a:custGeom>
            <a:avLst/>
            <a:gdLst/>
            <a:ahLst/>
            <a:cxnLst/>
            <a:rect l="l" t="t" r="r" b="b"/>
            <a:pathLst>
              <a:path w="1757948" h="1757948">
                <a:moveTo>
                  <a:pt x="0" y="0"/>
                </a:moveTo>
                <a:lnTo>
                  <a:pt x="1757948" y="0"/>
                </a:lnTo>
                <a:lnTo>
                  <a:pt x="1757948" y="1757948"/>
                </a:lnTo>
                <a:lnTo>
                  <a:pt x="0" y="1757948"/>
                </a:lnTo>
                <a:lnTo>
                  <a:pt x="0" y="0"/>
                </a:lnTo>
                <a:close/>
              </a:path>
            </a:pathLst>
          </a:custGeom>
          <a:blipFill>
            <a:blip r:embed="rId5"/>
            <a:stretch>
              <a:fillRect/>
            </a:stretch>
          </a:blipFill>
        </p:spPr>
      </p:sp>
      <p:sp>
        <p:nvSpPr>
          <p:cNvPr id="19" name="TextBox 19"/>
          <p:cNvSpPr txBox="1"/>
          <p:nvPr/>
        </p:nvSpPr>
        <p:spPr>
          <a:xfrm>
            <a:off x="11155404" y="9541987"/>
            <a:ext cx="7663599" cy="480463"/>
          </a:xfrm>
          <a:prstGeom prst="rect">
            <a:avLst/>
          </a:prstGeom>
        </p:spPr>
        <p:txBody>
          <a:bodyPr lIns="0" tIns="0" rIns="0" bIns="0" rtlCol="0" anchor="t">
            <a:spAutoFit/>
          </a:bodyPr>
          <a:lstStyle/>
          <a:p>
            <a:pPr algn="ctr">
              <a:lnSpc>
                <a:spcPts val="3967"/>
              </a:lnSpc>
              <a:spcBef>
                <a:spcPct val="0"/>
              </a:spcBef>
            </a:pPr>
            <a:r>
              <a:rPr lang="en-US" sz="2834" b="1">
                <a:solidFill>
                  <a:srgbClr val="000060">
                    <a:alpha val="58824"/>
                  </a:srgbClr>
                </a:solidFill>
                <a:latin typeface="Source Sans Pro Bold"/>
                <a:ea typeface="Source Sans Pro Bold"/>
                <a:cs typeface="Source Sans Pro Bold"/>
                <a:sym typeface="Source Sans Pro Bold"/>
              </a:rPr>
              <a:t>CA Jagannath Prosad Mohapatro | DKC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3279</Words>
  <Application>Microsoft Office PowerPoint</Application>
  <PresentationFormat>Custom</PresentationFormat>
  <Paragraphs>301</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Source Sans Pro</vt:lpstr>
      <vt:lpstr>Source Sans Pro Bold</vt:lpstr>
      <vt:lpstr>Source Sans Pro Italics</vt:lpstr>
      <vt:lpstr>Arbutus Slab</vt:lpstr>
      <vt:lpstr>Calibri</vt:lpstr>
      <vt:lpstr>Open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Errors in Accounting Standards</dc:title>
  <cp:lastModifiedBy>USER</cp:lastModifiedBy>
  <cp:revision>2</cp:revision>
  <dcterms:created xsi:type="dcterms:W3CDTF">2006-08-16T00:00:00Z</dcterms:created>
  <dcterms:modified xsi:type="dcterms:W3CDTF">2026-04-11T06:52:31Z</dcterms:modified>
  <dc:identifier>DAHGbX0y5c8</dc:identifier>
</cp:coreProperties>
</file>