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0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3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98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502920"/>
            <a:ext cx="1920240" cy="1920240"/>
          </a:xfrm>
          <a:prstGeom prst="ellipse">
            <a:avLst/>
          </a:prstGeom>
          <a:solidFill>
            <a:srgbClr val="B8922A"/>
          </a:solidFill>
          <a:ln w="38100">
            <a:solidFill>
              <a:srgbClr val="D4AF5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685800"/>
            <a:ext cx="1554480" cy="1554480"/>
          </a:xfrm>
          <a:prstGeom prst="ellipse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86868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ICAI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Institute of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Chartered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Accountants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27432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CPE Seminar on Financial Reporting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3154680"/>
            <a:ext cx="2194560" cy="36576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321868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of ICAI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154680" y="822960"/>
            <a:ext cx="5760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D4AF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Common Errors in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154680" y="1325880"/>
            <a:ext cx="5760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Financial Statements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3154680" y="2103120"/>
            <a:ext cx="5760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B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Relating to Disclosures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3154680" y="2633472"/>
            <a:ext cx="5577840" cy="36576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154680" y="2724912"/>
            <a:ext cx="5760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per Accounting Standards (AS)</a:t>
            </a:r>
            <a:endParaRPr lang="en-US" sz="1300" dirty="0"/>
          </a:p>
          <a:p>
            <a:pPr marL="0" indent="0" algn="l">
              <a:buNone/>
            </a:pPr>
            <a:r>
              <a:rPr lang="en-US" sz="1300" b="1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 Schedule III – Companies Act, 2013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154680" y="4544568"/>
            <a:ext cx="5760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All Rights Reserved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D4AF5A"/>
          </a:solidFill>
          <a:ln w="12700">
            <a:solidFill>
              <a:srgbClr val="D4AF5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73152" cy="2560320"/>
          </a:xfrm>
          <a:prstGeom prst="rect">
            <a:avLst/>
          </a:prstGeom>
          <a:solidFill>
            <a:srgbClr val="D4AF5A"/>
          </a:solidFill>
          <a:ln w="12700">
            <a:solidFill>
              <a:srgbClr val="D4AF5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9601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800" dirty="0">
                <a:solidFill>
                  <a:srgbClr val="D4AF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B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50876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Errors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85800" y="25146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errors in Financial Statements as per Schedule III – Companies Act, 2013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274320" y="45262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A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| Common Errors in Financial Statements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— Companies Act 2013 : Structure &amp; Common Error Areas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27432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658368"/>
            <a:ext cx="2743200" cy="45720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  <p:txBody>
          <a:bodyPr/>
          <a:lstStyle/>
          <a:p>
            <a:endParaRPr lang="en-IN" dirty="0"/>
          </a:p>
        </p:txBody>
      </p:sp>
      <p:sp>
        <p:nvSpPr>
          <p:cNvPr id="8" name="Text 6"/>
          <p:cNvSpPr/>
          <p:nvPr/>
        </p:nvSpPr>
        <p:spPr>
          <a:xfrm>
            <a:off x="365760" y="6949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Division 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91440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Non-Ind AS</a:t>
            </a:r>
            <a:endParaRPr lang="en-US" sz="950" dirty="0"/>
          </a:p>
          <a:p>
            <a:pPr marL="0" indent="0" algn="l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65760" y="1152144"/>
            <a:ext cx="256032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Sheet format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P&amp;L format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requirements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154680" y="658368"/>
            <a:ext cx="27432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658368"/>
            <a:ext cx="2743200" cy="45720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6949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Division II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46120" y="91440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</a:t>
            </a:r>
            <a:endParaRPr lang="en-US" sz="950" dirty="0"/>
          </a:p>
          <a:p>
            <a:pPr marL="0" indent="0" algn="l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246120" y="1152144"/>
            <a:ext cx="256032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compliant format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presentation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reconciliation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035040" y="658368"/>
            <a:ext cx="27432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658368"/>
            <a:ext cx="2743200" cy="4572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6949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Division III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26480" y="91440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NBFCs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126480" y="1152144"/>
            <a:ext cx="256032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to NBFC format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RBI guidelines overlay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AS applicable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697480"/>
            <a:ext cx="8595360" cy="292608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2697480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Key Amendments — MCA Notification March 2021 &amp; September 2022 added significant new disclosure requirements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3044952"/>
            <a:ext cx="4133088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74320" y="3044952"/>
            <a:ext cx="64008" cy="16642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02336" y="3099816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2021 Amendment – New Requirements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02336" y="3355848"/>
            <a:ext cx="39502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Ageing schedule of trade receivables &amp; payables (outstanding &gt; 6M, 1–2yr, 2–3yr, &gt;3yr)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 of transactions with struck-off companies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CSR obligation and shortfall disclosure with reasons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Details of benami property held, if any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analysis: 8 mandatory financial ratios with YoY comparison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17720" y="3044952"/>
            <a:ext cx="4133088" cy="166420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17720" y="3044952"/>
            <a:ext cx="64008" cy="166420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45736" y="3099816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2022 Amendment – Additional Requirements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745736" y="3355848"/>
            <a:ext cx="39502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Details of crypto-currency / virtual currency holdings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Details of undisclosed income surrendered during search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returns / statements filed with banks reconciled to books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Utilisation of borrowings from banks / FIs for stated purpose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deeds of immovable property not held in name of company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— Balance Sheet : Common Classification &amp; Disclosure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24528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EQUITY &amp; LIABILITIES SIDE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987552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87552"/>
            <a:ext cx="64008" cy="141732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4241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Share Capital Note (Mandatory Sub-items)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298448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of shares outstanding at beginning &amp; end not shown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Rights, preferences, restrictions for each class not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Shareholders holding &gt; 5% shares: name &amp; %age not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 no. of shares allotted as bonus / bought back in 5 yrs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2450592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450592"/>
            <a:ext cx="64008" cy="1508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250545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Borrowings &amp; Current Liabilities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2336" y="2761488"/>
            <a:ext cx="397764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vs. non-current split of long-term loans not done correctly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Secured borrowings — nature of security not described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 and amount of default in repayment of loans not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Dues to MSME suppliers &gt;45 days not separately classified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45152" y="658368"/>
            <a:ext cx="4224528" cy="265176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ASSETS SIDE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45152" y="987552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45152" y="987552"/>
            <a:ext cx="64008" cy="141732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73168" y="104241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Fixed Assets &amp; Investments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73168" y="1298448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Assets held for sale not reclassified from PPE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Investments: quoted market value vs. carrying value not compared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Goodwill on consolidation not tested for impairment /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CWIP ageing schedule (&gt; 1yr, 1-2yr, 2-3yr, &gt;3yr) not prepared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45152" y="2450592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45152" y="2450592"/>
            <a:ext cx="64008" cy="150876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73168" y="250545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Trade Receivables &amp; Cash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73168" y="2761488"/>
            <a:ext cx="397764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Ageing of trade receivables with amounts outstanding &gt;6M not shown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credit loss (ECL) provision — basis not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&amp; cash equivalents: restricted cash not separately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deposits classified as 'other assets' instead of 'loans'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74320" y="4005072"/>
            <a:ext cx="8595360" cy="685800"/>
          </a:xfrm>
          <a:prstGeom prst="rect">
            <a:avLst/>
          </a:prstGeom>
          <a:solidFill>
            <a:srgbClr val="FFF8E7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4320" y="4005072"/>
            <a:ext cx="64008" cy="68580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4032504"/>
            <a:ext cx="8321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C0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MSME Disclosure (Section 22 – MSMED Act, 2006): </a:t>
            </a: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must disclose: (a) principal amount and interest due to MSME (b) interest paid in terms of Section 16 (c) further interest due (d) interest accrued and remaining unpaid (e) amount of interest disallowed u/s 23. This is frequently omitted entirely.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— Statement of Profit &amp; Loss : Common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265176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58368"/>
            <a:ext cx="84582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Schedule III prescribes mandatory line items — additions / deletions are not permissible without specific justification.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6916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Revenue Presentation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Excise duty/GST netting — basis of net vs. gross not clearly stated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operating income mixed with 'Revenue from Operations'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 of services and sale of goods not separately shown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154680" y="100584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54680" y="1005840"/>
            <a:ext cx="64008" cy="169164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82696" y="106070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Employee Benefit Expenses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282696" y="1316736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Gratuity expense not classified into components (service cost, interest)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ESOP expense not separately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 remuneration not separately identifiable in notes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035040" y="1005840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005840"/>
            <a:ext cx="64008" cy="169164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63056" y="1060704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 Costs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163056" y="1316736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charges clubbed with interest expense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Unwinding of discount on provisions not shown as finance cost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cost not split: borrowings / lease liabilities / others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2816352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2816352"/>
            <a:ext cx="64008" cy="169164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02336" y="287121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Depreciation &amp; Amortisation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02336" y="3127248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Amortisation of intangibles not separately shown from depreciation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Impairment losses not separately disclosed on face of P&amp;L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 on investment property merged with PPE depreciation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154680" y="2816352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54680" y="2816352"/>
            <a:ext cx="64008" cy="16916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82696" y="287121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Other Expenses – Common Omissions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3282696" y="3127248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 to auditors not separately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Expenditure on CSR: gross amount vs. through implementing agency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Donations to political parties: u/s 182 Companies Act not stated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2816352"/>
            <a:ext cx="274320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035040" y="2816352"/>
            <a:ext cx="64008" cy="169164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63056" y="2871216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6B3FA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Tax &amp; EPS Line Items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163056" y="3127248"/>
            <a:ext cx="2560320" cy="13075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tax / deferred tax not separately shown below PBT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Exceptional items not separately classified before tax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 — basic and diluted must be shown; face value specified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— Notes to Accounts : Frequently Omitted Disclosures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58368"/>
            <a:ext cx="84582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Notes are an integral part of financial statements. Omission of a mandatory note = non-compliance with Schedule III.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7556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Corporate Information &amp; Basis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Company's nature of business and place of registration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that FS comply with Companies Act, 2013 &amp; applicable AS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period and currency — explicitly stated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 concern assumption — explicitly confirmed or basis given</a:t>
            </a:r>
            <a:endParaRPr lang="en-US" sz="880" dirty="0"/>
          </a:p>
        </p:txBody>
      </p:sp>
      <p:sp>
        <p:nvSpPr>
          <p:cNvPr id="12" name="Shape 10"/>
          <p:cNvSpPr/>
          <p:nvPr/>
        </p:nvSpPr>
        <p:spPr>
          <a:xfrm>
            <a:off x="3182112" y="100584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82112" y="1005840"/>
            <a:ext cx="64008" cy="1755648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10128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Significant Accounting Judgements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10128" y="131673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sources of estimation uncertainty identified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judgements in applying accounting policies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Management's assessment of going concern (pandemic/losses)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value hierarchy of financial instruments (Ind AS)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6080760" y="100584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80760" y="1005840"/>
            <a:ext cx="64008" cy="175564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08776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Capital &amp; Risk Management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208776" y="131673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management objective &amp; policy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covenants — breach or waiver during the year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liabilities from financing activities (cash flow)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Concentration of credit risk — geographic / counterparty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274320" y="288036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2880360"/>
            <a:ext cx="64008" cy="1755648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02336" y="293522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Ratio Analysis — New 2021 Requirement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02336" y="319125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mandatory ratios: Debt-Equity, Debt Service Coverage, ROE, Inventory Turnover, Receivables T/O, Payables T/O, Net Capital Turnover, Net Profit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Previous year comparatives mandatory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ratio changes by &gt; 25% — explanation in notes required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companies disclose ratios without YoY explanation</a:t>
            </a:r>
            <a:endParaRPr lang="en-US" sz="880" dirty="0"/>
          </a:p>
        </p:txBody>
      </p:sp>
      <p:sp>
        <p:nvSpPr>
          <p:cNvPr id="24" name="Shape 22"/>
          <p:cNvSpPr/>
          <p:nvPr/>
        </p:nvSpPr>
        <p:spPr>
          <a:xfrm>
            <a:off x="3182112" y="288036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82112" y="2880360"/>
            <a:ext cx="64008" cy="1755648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10128" y="293522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3FA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Loans &amp; Advances — New Requirements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310128" y="319125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Loans to related parties — purpose, security, repayment terms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Loans to directors / officers of company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Utilisation of borrowed funds — whether used for stated purpose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advanced / loaned without business purpose (round-tripping)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6080760" y="2880360"/>
            <a:ext cx="2816352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080760" y="2880360"/>
            <a:ext cx="64008" cy="175564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08776" y="293522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6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Other Frequently Missed Disclosures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08776" y="3191256"/>
            <a:ext cx="2633472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deeds of immovable property: if not in company name, details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Struck-off company transactions: names, nature, amount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structure of subsidiaries (Section 2(87) compliance)</a:t>
            </a:r>
            <a:endParaRPr lang="en-US" sz="880" dirty="0"/>
          </a:p>
          <a:p>
            <a:pPr marL="342900" indent="-342900">
              <a:buSzPct val="100000"/>
              <a:buChar char="•"/>
            </a:pPr>
            <a:r>
              <a:rPr lang="en-US" sz="8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Undisclosed income surrendered in searches/surveys</a:t>
            </a:r>
            <a:endParaRPr lang="en-US" sz="880" dirty="0"/>
          </a:p>
        </p:txBody>
      </p:sp>
      <p:sp>
        <p:nvSpPr>
          <p:cNvPr id="32" name="Text 30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(2021 Amendment) — Ageing Schedules &amp; Ratio Analysis : Common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2651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58368"/>
            <a:ext cx="84582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MCA 2021 Amendment — Effective from financial years beginning 1st April 2021. Non-compliance is reportable under CARO 2020.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987552"/>
            <a:ext cx="8595360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996696"/>
            <a:ext cx="8321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Trade Receivables Ageing Schedule — Required Format &amp; Errors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4320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709928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09928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Outstanding &lt; 6M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145536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45536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6M – 1Yr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81144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81144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1Yr – 2Yr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016752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16752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2Yr – 3Yr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452360" y="1271016"/>
            <a:ext cx="1435608" cy="24688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52360" y="1271016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3Yr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4320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Undisputed – Good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709928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09928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145536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45536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81144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81144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016752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16752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452360" y="1517904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52360" y="1517904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Undisputed – Doubtful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709928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709928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145536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145536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581144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81144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016752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016752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7452360" y="1764792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452360" y="1764792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274320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74320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Disputed – Good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1709928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709928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3145536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145536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581144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581144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6016752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016752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7452360" y="2011680"/>
            <a:ext cx="1435608" cy="246888"/>
          </a:xfrm>
          <a:prstGeom prst="rect">
            <a:avLst/>
          </a:prstGeom>
          <a:solidFill>
            <a:srgbClr val="F5F8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452360" y="2011680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274320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74320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Disputed – Doubtful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1709928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709928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3145536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3145536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4581144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581144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6016752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016752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7452360" y="2258568"/>
            <a:ext cx="1435608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EE7F5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452360" y="2258568"/>
            <a:ext cx="143560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Amount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274320" y="2569464"/>
            <a:ext cx="8595360" cy="246888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384048" y="2578608"/>
            <a:ext cx="8321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Common Errors in Ageing Schedule Preparation</a:t>
            </a:r>
            <a:endParaRPr lang="en-US" sz="1050" dirty="0"/>
          </a:p>
        </p:txBody>
      </p:sp>
      <p:sp>
        <p:nvSpPr>
          <p:cNvPr id="72" name="Shape 70"/>
          <p:cNvSpPr/>
          <p:nvPr/>
        </p:nvSpPr>
        <p:spPr>
          <a:xfrm>
            <a:off x="274320" y="2871216"/>
            <a:ext cx="27432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3" name="Shape 71"/>
          <p:cNvSpPr/>
          <p:nvPr/>
        </p:nvSpPr>
        <p:spPr>
          <a:xfrm>
            <a:off x="274320" y="2871216"/>
            <a:ext cx="64008" cy="1828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402336" y="292608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Accuracy</a:t>
            </a:r>
            <a:endParaRPr lang="en-US" sz="1050" dirty="0"/>
          </a:p>
        </p:txBody>
      </p:sp>
      <p:sp>
        <p:nvSpPr>
          <p:cNvPr id="75" name="Text 73"/>
          <p:cNvSpPr/>
          <p:nvPr/>
        </p:nvSpPr>
        <p:spPr>
          <a:xfrm>
            <a:off x="402336" y="3182112"/>
            <a:ext cx="2560320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Outstanding balances bucketed by invoice date instead of due date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note balances not netted from the respective bucket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Disputed vs. undisputed classification not done from legal/commercial angle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3154680" y="2871216"/>
            <a:ext cx="27432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7" name="Shape 75"/>
          <p:cNvSpPr/>
          <p:nvPr/>
        </p:nvSpPr>
        <p:spPr>
          <a:xfrm>
            <a:off x="3154680" y="2871216"/>
            <a:ext cx="64008" cy="182880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3282696" y="292608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Trade Payables Ageing</a:t>
            </a:r>
            <a:endParaRPr lang="en-US" sz="1050" dirty="0"/>
          </a:p>
        </p:txBody>
      </p:sp>
      <p:sp>
        <p:nvSpPr>
          <p:cNvPr id="79" name="Text 77"/>
          <p:cNvSpPr/>
          <p:nvPr/>
        </p:nvSpPr>
        <p:spPr>
          <a:xfrm>
            <a:off x="3282696" y="3182112"/>
            <a:ext cx="2560320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MSME creditors not separately identified from other creditors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Advances to suppliers shown in payables ageing table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balances in debtors not reclassified to payables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6035040" y="2871216"/>
            <a:ext cx="27432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1" name="Shape 79"/>
          <p:cNvSpPr/>
          <p:nvPr/>
        </p:nvSpPr>
        <p:spPr>
          <a:xfrm>
            <a:off x="6035040" y="2871216"/>
            <a:ext cx="64008" cy="182880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6163056" y="2926080"/>
            <a:ext cx="2560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Ratio Analysis Errors</a:t>
            </a:r>
            <a:endParaRPr lang="en-US" sz="1050" dirty="0"/>
          </a:p>
        </p:txBody>
      </p:sp>
      <p:sp>
        <p:nvSpPr>
          <p:cNvPr id="83" name="Text 81"/>
          <p:cNvSpPr/>
          <p:nvPr/>
        </p:nvSpPr>
        <p:spPr>
          <a:xfrm>
            <a:off x="6163056" y="3182112"/>
            <a:ext cx="2560320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Ratios computed on wrong base (e.g., gross sales instead of net)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on Equity: average equity not used in denominator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explanation provided where ratio changed by more than 25%</a:t>
            </a:r>
            <a:endParaRPr lang="en-US" sz="950" dirty="0"/>
          </a:p>
        </p:txBody>
      </p:sp>
      <p:sp>
        <p:nvSpPr>
          <p:cNvPr id="84" name="Text 82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85" name="Text 83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8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560320" cy="514350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137160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400" dirty="0">
                <a:solidFill>
                  <a:srgbClr val="B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kern="0" spc="400" dirty="0">
                <a:solidFill>
                  <a:srgbClr val="B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TAKEAWAYS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65760" y="3246120"/>
            <a:ext cx="1828800" cy="36576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333756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CPE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D4A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88920" y="201168"/>
            <a:ext cx="347472" cy="34747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2011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F2056"/>
                </a:solidFill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18688" y="201168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Disclosures Are Non-Negotiable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18688" y="457200"/>
            <a:ext cx="5577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Accounting Standard contains specific disclosure requirements. Incorrect numbers can sometimes be revised; non-disclosure is a standalone compliance failure.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88920" y="1042416"/>
            <a:ext cx="347472" cy="347472"/>
          </a:xfrm>
          <a:prstGeom prst="rect">
            <a:avLst/>
          </a:prstGeom>
          <a:solidFill>
            <a:srgbClr val="D4AF5A"/>
          </a:solidFill>
          <a:ln w="12700">
            <a:solidFill>
              <a:srgbClr val="D4AF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88920" y="10424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F2056"/>
                </a:solidFill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218688" y="1042416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 Has Changed — Stay Updated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18688" y="1298448"/>
            <a:ext cx="5577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MCA 2021 &amp; 2022 amendments introduced ageing schedules, ratio analysis, struck-off company disclosures and crypto disclosures. These are commonly missed.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88920" y="1883664"/>
            <a:ext cx="347472" cy="347472"/>
          </a:xfrm>
          <a:prstGeom prst="rect">
            <a:avLst/>
          </a:prstGeom>
          <a:solidFill>
            <a:srgbClr val="A0C4F5"/>
          </a:solidFill>
          <a:ln w="12700">
            <a:solidFill>
              <a:srgbClr val="A0C4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88920" y="188366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F2056"/>
                </a:solidFill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18688" y="1883664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Trail Starts with Notes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18688" y="2139696"/>
            <a:ext cx="5577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Regulators, investors and auditors use Notes to Accounts as the primary document for scrutiny. Gaps in notes invite adverse remarks under CARO and Companies Act.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88920" y="2724912"/>
            <a:ext cx="347472" cy="347472"/>
          </a:xfrm>
          <a:prstGeom prst="rect">
            <a:avLst/>
          </a:prstGeom>
          <a:solidFill>
            <a:srgbClr val="D4AF5A"/>
          </a:solidFill>
          <a:ln w="12700">
            <a:solidFill>
              <a:srgbClr val="D4AF5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88920" y="272491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F2056"/>
                </a:solidFill>
              </a:rPr>
              <a:t>04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18688" y="2724912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Checklist Approach for Preparers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18688" y="2980944"/>
            <a:ext cx="5577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comprehensive disclosure checklist against each applicable AS before signing off financials. Cross-reference with Schedule III requirements for each line item.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88920" y="3566160"/>
            <a:ext cx="347472" cy="34747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88920" y="35661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F2056"/>
                </a:solidFill>
              </a:rPr>
              <a:t>05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218688" y="3566160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Penalty &amp; Reputational Consequences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218688" y="3822192"/>
            <a:ext cx="5577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134 / 448 – Companies Act: False statements in financial statements attract criminal liability. SEBI action for listed entities. Restatements damage credibility.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50799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C8961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206240"/>
            <a:ext cx="9144000" cy="937260"/>
          </a:xfrm>
          <a:prstGeom prst="rect">
            <a:avLst/>
          </a:prstGeom>
          <a:solidFill>
            <a:srgbClr val="2E0845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</a:rPr>
              <a:t>Thank You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914400" y="2212848"/>
            <a:ext cx="5486400" cy="50292"/>
          </a:xfrm>
          <a:prstGeom prst="rect">
            <a:avLst/>
          </a:prstGeom>
          <a:solidFill>
            <a:srgbClr val="C8961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3317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D8BEE8"/>
                </a:solidFill>
              </a:rPr>
              <a:t>Questions &amp; Discussions Welcome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063240"/>
            <a:ext cx="6858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400" b="1" dirty="0">
                <a:solidFill>
                  <a:srgbClr val="002060"/>
                </a:solidFill>
              </a:rPr>
              <a:t>Shrenik D Mehta
</a:t>
            </a:r>
            <a:r>
              <a:rPr lang="en-US" sz="1100" dirty="0">
                <a:solidFill>
                  <a:srgbClr val="002060"/>
                </a:solidFill>
              </a:rPr>
              <a:t>Senior Partner </a:t>
            </a:r>
          </a:p>
          <a:p>
            <a:r>
              <a:rPr lang="en-US" sz="1100" dirty="0">
                <a:solidFill>
                  <a:srgbClr val="002060"/>
                </a:solidFill>
              </a:rPr>
              <a:t>Singhi&amp; Co.</a:t>
            </a:r>
          </a:p>
          <a:p>
            <a:r>
              <a:rPr lang="en-US" sz="1100" dirty="0">
                <a:solidFill>
                  <a:srgbClr val="C8961C"/>
                </a:solidFill>
              </a:rPr>
              <a:t>161 Sarat Bose Road, Kolkata -700 026</a:t>
            </a:r>
          </a:p>
          <a:p>
            <a:r>
              <a:rPr lang="en-IN" sz="1100" dirty="0">
                <a:solidFill>
                  <a:srgbClr val="C8961C"/>
                </a:solidFill>
              </a:rPr>
              <a:t>M: +91 9831784605</a:t>
            </a:r>
            <a:endParaRPr lang="en-US" sz="1100" dirty="0">
              <a:solidFill>
                <a:srgbClr val="C8961C"/>
              </a:solidFill>
            </a:endParaRP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42519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A88CC"/>
                </a:solidFill>
              </a:rPr>
              <a:t>CPE Programme | Schedule III (Division I) &amp; AS Disclosures</a:t>
            </a:r>
            <a:endParaRPr lang="en-US" sz="850" dirty="0"/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E270388F-B9B4-D967-937F-A74F82AA3C1C}"/>
              </a:ext>
            </a:extLst>
          </p:cNvPr>
          <p:cNvSpPr/>
          <p:nvPr/>
        </p:nvSpPr>
        <p:spPr>
          <a:xfrm>
            <a:off x="800469" y="594952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0070C0"/>
                </a:solidFill>
              </a:rPr>
              <a:t>Thank You</a:t>
            </a:r>
            <a:endParaRPr lang="en-US" sz="4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Agenda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722376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722376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22376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 — Why Disclosure Errors Are Critical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1065276"/>
            <a:ext cx="8595360" cy="27432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65276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A:  Common Errors in Disclosures as per Accounting Standards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1426464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426464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58368" y="1426464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1 — Accounting Policies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1778508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1778508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03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58368" y="1778508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2 — Inventories  |  AS 9 — Revenue Recognition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2130552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2130552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8368" y="2130552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10 — PPE  |  AS 26 — Intangible Assets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74320" y="2482596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2482596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05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58368" y="2482596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15 — Employee Benefits  |  AS 16 — Borrowing Costs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74320" y="2834640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2834640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06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58368" y="2834640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18 — Related Party  |  AS 22 — Deferred Tax  |  AS 29 — Provisions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74320" y="3177540"/>
            <a:ext cx="8595360" cy="27432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317754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B:  Common Errors in Financial Statements as per Schedule III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3538728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3538728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07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58368" y="3538728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III – Balance Sheet Errors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274320" y="3890772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3890772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08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58368" y="3890772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III – Statement of P&amp;L Errors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274320" y="4242816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4242816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09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58368" y="4242816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III – Notes to Accounts: Omissions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274320" y="4594860"/>
            <a:ext cx="32004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" y="4594860"/>
            <a:ext cx="320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8922A"/>
                </a:solidFill>
              </a:rPr>
              <a:t>10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58368" y="4594860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 &amp; Key Takeaways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Overview — Why Disclosure Errors Are Critical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85800"/>
            <a:ext cx="1993392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685800"/>
            <a:ext cx="1993392" cy="82296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731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20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74320" y="114300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Disclosures under AS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NOT optional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441448" y="685800"/>
            <a:ext cx="1993392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41448" y="685800"/>
            <a:ext cx="1993392" cy="8229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41448" y="731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Schedule III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441448" y="114300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Prescribes exact format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financial statements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08576" y="685800"/>
            <a:ext cx="1993392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08576" y="685800"/>
            <a:ext cx="1993392" cy="8229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08576" y="731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MCA / SEBI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608576" y="114300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 penalise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non-compliant financials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775704" y="685800"/>
            <a:ext cx="1993392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775704" y="685800"/>
            <a:ext cx="1993392" cy="82296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75704" y="731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Qual.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775704" y="1143000"/>
            <a:ext cx="19933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Non-disclosure leads to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qualified/modified opinion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4320" y="1965960"/>
            <a:ext cx="4251960" cy="2724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1965960"/>
            <a:ext cx="4251960" cy="292608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1984248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A — Accounting Standard Disclosures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84048" y="2295144"/>
            <a:ext cx="406908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AS prescribes specific disclosures in Notes to Accounts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= non-compliance even if numbers are correct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areas: AS 1, 2, 9, 10, 15, 16, 18, 22, 26, 29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Auditors are required to report omission of AS disclosures under CARO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Non-disclosure of related party transactions attracts special scrutiny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81728" y="1965960"/>
            <a:ext cx="4251960" cy="272491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65960"/>
            <a:ext cx="4251960" cy="29260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73168" y="1984248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B — Schedule III (Companies Act 2013)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791456" y="2295144"/>
            <a:ext cx="406908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III mandates exact format for Balance Sheet &amp; P&amp;L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I – Ind AS companies  |  Division II – AS companies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are an integral part of financial statements (not optional)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errors: wrong classification, missing sub-classifications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MCA amendments (2021, 2022) added new disclosure requirements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73152" cy="2560320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9601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800" dirty="0">
                <a:solidFill>
                  <a:srgbClr val="B892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A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50876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Accounting Standard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Disclosure Errors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685800" y="25146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omissions &amp; misstatements in mandatory AS disclosures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274320" y="45262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| Common Errors in Financial Statements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 — Disclosure of Accounting Policies : Common Disclosure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8595360" cy="27432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658368"/>
            <a:ext cx="8458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Standard Mandate:  All significant accounting policies adopted must be disclosed; changes in policies must be disclosed with effect.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24128"/>
            <a:ext cx="4133088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24128"/>
            <a:ext cx="64008" cy="16276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78992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Policy Not Disclosed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35024"/>
            <a:ext cx="3950208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 method and rates not stated in notes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of inventory valuation (FIFO/WA) not mentioned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recognition policy absent or too vague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617720" y="1024128"/>
            <a:ext cx="4133088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17720" y="1024128"/>
            <a:ext cx="64008" cy="1627632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45736" y="1078992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in Policy – No Disclosure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45736" y="1335024"/>
            <a:ext cx="3950208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from SLM to WDV without disclosing reason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Retroactive effect on profit/loss not quantified &amp;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Prior-period comparatives not restated with explanation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" y="2761488"/>
            <a:ext cx="4133088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761488"/>
            <a:ext cx="64008" cy="1627632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02336" y="2816352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Boilerplate / Generic Policies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02336" y="3072384"/>
            <a:ext cx="3950208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Policies copied verbatim from another company's financials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statement says 'AS applicable' without specifying which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Going-concern basis stated without any evidence/assessment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617720" y="2761488"/>
            <a:ext cx="4133088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17720" y="2761488"/>
            <a:ext cx="64008" cy="1627632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45736" y="2816352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Incomplete / Misleading Disclosure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745736" y="3072384"/>
            <a:ext cx="3950208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Estimation basis for provisions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 of foreign currency translation not stated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judgements in applying policies not highlighted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4517136"/>
            <a:ext cx="8595360" cy="210312"/>
          </a:xfrm>
          <a:prstGeom prst="rect">
            <a:avLst/>
          </a:prstGeom>
          <a:solidFill>
            <a:srgbClr val="FEF3C7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526280"/>
            <a:ext cx="841248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C4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CARO 2020 – Auditor must report whether company has disclosed all significant accounting policies consistently.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2 — Inventories  |  AS 9 — Revenue Recognition : Disclosure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06240" cy="265176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2 — Inventories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481328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Mandatory Disclosures Often Omitted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3977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formula used (FIFO / Weighted Average)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Carrying amount of inventories by category (RM/WIP/FG) not shown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of inventory written down to NRV not separately disclosed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2542032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542032"/>
            <a:ext cx="64008" cy="1481328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259689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Wrong Presentation / Misclassification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2336" y="2852928"/>
            <a:ext cx="3977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Slow-moving inventory shown at cost; write-down to NRV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Reversal of prior-year write-down not disclosed with circumstances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Inventories pledged as security: carrying amount not disclosed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63440" y="658368"/>
            <a:ext cx="4206240" cy="2651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7316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9 — Revenue Recognition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1005840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005840"/>
            <a:ext cx="64008" cy="14813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Disclosure Omissions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91456" y="1316736"/>
            <a:ext cx="3977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recognition policy not disclosed (trigger point not specified)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contracts: % completion method basis not stated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Multiple-element arrangements: allocation basis not explained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63440" y="2542032"/>
            <a:ext cx="416052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2542032"/>
            <a:ext cx="64008" cy="1481328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91456" y="2596896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Measurement &amp; Presentation Errors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91456" y="2852928"/>
            <a:ext cx="3977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revenue shown without deducting trade discounts / returns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vs. Principal not evaluated — gross/net presentation incorrect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Deferred revenue balance not disclosed as liability in notes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74320" y="4114800"/>
            <a:ext cx="859536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74320" y="4114800"/>
            <a:ext cx="8595360" cy="82296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4151376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Impact — Non-disclosure of revenue recognition policy is a frequent basis for QUALIFIED OPINION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11480" y="4325112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percentage of completion method is used for long-term contracts, the following must be disclosed: method used to determine stage, contract revenue recognised, and unbilled/deferred amounts.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10 — PPE  |  AS 26 — Intangible Assets : Disclosure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06240" cy="265176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10 — Property, Plant &amp; Equipment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41732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Gross Block Movement Not Disclosed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Opening/closing gross block &amp; accumulated depreciation not reconciled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Additions, disposals, adjustments not separately shown in schedule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work-in-progress not separately classified from PPE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2487168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487168"/>
            <a:ext cx="64008" cy="14173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2542032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Depreciation &amp; Revaluation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2336" y="2798064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life or depreciation rate used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 for revaluation not disclosed; independent valuer not mentioned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Revaluation surplus in equity — restrictions on distribution not stated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63440" y="658368"/>
            <a:ext cx="4206240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7316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26 — Intangible Assets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663440" y="1005840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005840"/>
            <a:ext cx="64008" cy="141732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Useful Life &amp; Amortisation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91456" y="1316736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life (or amortisation rate) not disclosed per class of intangible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vs. indefinite useful life classification not stated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life &gt; 10 years — justification in notes mandatory but often absent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63440" y="2487168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2487168"/>
            <a:ext cx="64008" cy="141732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91456" y="2542032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Movement Schedule &amp; R&amp;D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91456" y="2798064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carrying amount movement schedule not presented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vs. development expenditure split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Internally generated vs. acquired intangibles not separately identified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74320" y="3968496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74320" y="3968496"/>
            <a:ext cx="8595360" cy="246888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84048" y="3977640"/>
            <a:ext cx="8321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Fixed Asset Schedule – Mandatory Columns in Notes (AS 10 Para 74)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4315968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5488" y="42519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Block (Opening)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2468880" y="4315968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624328" y="42519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Add: Additions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617720" y="4315968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73168" y="42519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Less: Disposals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766560" y="4315968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922008" y="42519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Block (Closing)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20040" y="4562856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" y="449884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Acc. Depreciation (Opening)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2468880" y="4562856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624328" y="449884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Dep. for year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617720" y="4562856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73168" y="449884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Acc. Dep. (Closing)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6766560" y="4562856"/>
            <a:ext cx="109728" cy="109728"/>
          </a:xfrm>
          <a:prstGeom prst="ellipse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922008" y="449884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Block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15 — Employee Benefits  |  AS 16 — Borrowing Costs : Disclosure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4206240" cy="265176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15 — Employee Benefits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463040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Defined Benefit Plans – Disclosures Missed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39776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Actuarial assumptions (discount rate, salary escalation, mortality)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of opening to closing defined benefit obligation absent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of gratuity expense not split into service cost / interest cost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" y="2523744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523744"/>
            <a:ext cx="64008" cy="1417320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2578608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Other Employee Benefit Errors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2336" y="2834640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encashment: actuarial basis vs. proportionate basis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accumulated compensated absences: provision basis not stated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ESOP: fair value method vs. intrinsic value — basis and effect not disclosed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63440" y="658368"/>
            <a:ext cx="4206240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73168" y="667512"/>
            <a:ext cx="4023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16 — Borrowing Costs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1005840"/>
            <a:ext cx="41605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005840"/>
            <a:ext cx="64008" cy="1463040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060704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Capitalisation Disclosures Omitted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91456" y="1316736"/>
            <a:ext cx="39776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of borrowing cost capitalised during the year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Capitalisation rate for general borrowings not disclosed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Commencement and cessation dates of capitalisation not mentioned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63440" y="2523744"/>
            <a:ext cx="416052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2523744"/>
            <a:ext cx="64008" cy="14173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91456" y="2578608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Classification &amp; Presentation Errors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91456" y="2834640"/>
            <a:ext cx="397764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charges on leases included without disclosure of segregation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differences on foreign currency borrowings: capitalisable portion not shown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Suspension of capitalisation during extended interruptions not mentioned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74320" y="4005072"/>
            <a:ext cx="8595360" cy="704088"/>
          </a:xfrm>
          <a:prstGeom prst="rect">
            <a:avLst/>
          </a:prstGeom>
          <a:solidFill>
            <a:srgbClr val="F0FDF4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4320" y="4005072"/>
            <a:ext cx="64008" cy="70408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4032504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6B3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✔  Best Practice (AS 15):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11480" y="4224528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Disclose a full table: Present Value of DBO | Fair Value of Plan Assets | Net (Asset)/Liability | Actuarial gain/loss in OCI | Components of expense in P&amp;L. Attach actuarial report as annexure.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3FB"/>
          </a:solidFill>
          <a:ln w="12700">
            <a:solidFill>
              <a:srgbClr val="EFF3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056"/>
          </a:solidFill>
          <a:ln w="12700">
            <a:solidFill>
              <a:srgbClr val="0F205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B8922A"/>
          </a:solidFill>
          <a:ln w="12700">
            <a:solidFill>
              <a:srgbClr val="B892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3152"/>
            <a:ext cx="850392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18 — Related Party  |  AS 22 — Deferred Tax  |  AS 29 — Provisions : Errors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74320" y="658368"/>
            <a:ext cx="2816352" cy="265176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667512"/>
            <a:ext cx="2697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18 — Related Party Disclosures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64008" cy="1719072"/>
          </a:xfrm>
          <a:prstGeom prst="rect">
            <a:avLst/>
          </a:prstGeom>
          <a:solidFill>
            <a:srgbClr val="1A3A8A"/>
          </a:solidFill>
          <a:ln w="12700">
            <a:solidFill>
              <a:srgbClr val="1A3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2336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1A3A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Identification Omissions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02336" y="13167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 under common control of KMP's family members not identified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Post-employment benefit funds not listed as related parties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Fellow subsidiaries and Step-down subsidiaries missed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28346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834640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28895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Transaction Disclosures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02336" y="31455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amount + outstanding balance must be disclosed per party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Terms &amp; conditions (especially interest-free loans) not stated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Write-offs, provisions for doubtful debts with related parties not shown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182112" y="658368"/>
            <a:ext cx="2816352" cy="265176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55264" y="667512"/>
            <a:ext cx="2697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22 — Taxes on Income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182112" y="10058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182112" y="1005840"/>
            <a:ext cx="64008" cy="1719072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10128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Deferred Tax Disclosures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310128" y="13167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of each component of DTA/DTL not explained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 in deferred tax balance not reconciled year-on-year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DTA recognised on carry-forward losses: evidence of certainty not stated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182112" y="28346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182112" y="2834640"/>
            <a:ext cx="64008" cy="1719072"/>
          </a:xfrm>
          <a:prstGeom prst="rect">
            <a:avLst/>
          </a:prstGeom>
          <a:solidFill>
            <a:srgbClr val="0A6E6E"/>
          </a:solidFill>
          <a:ln w="12700">
            <a:solidFill>
              <a:srgbClr val="0A6E6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10128" y="28895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A6E6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Current Tax Disclosures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310128" y="31455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of effective tax rate to statutory rate often absent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 credit entitlement and utilisation not properly explained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disclosure of contingent tax liability for pending assessments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080760" y="658368"/>
            <a:ext cx="2816352" cy="2651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53912" y="667512"/>
            <a:ext cx="2697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29 — Provisions &amp; Contingencies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80760" y="10058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080760" y="1005840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08776" y="10607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Provision Disclosures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208776" y="13167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Opening/closing balance movement not shown per class of provision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Unused amounts reversed — reason and amount not disclosed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timing of outflow not indicated in notes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080760" y="2834640"/>
            <a:ext cx="2816352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EE7F5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080760" y="2834640"/>
            <a:ext cx="64008" cy="1719072"/>
          </a:xfrm>
          <a:prstGeom prst="rect">
            <a:avLst/>
          </a:prstGeom>
          <a:solidFill>
            <a:srgbClr val="C07A00"/>
          </a:solidFill>
          <a:ln w="12700">
            <a:solidFill>
              <a:srgbClr val="C07A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08776" y="2889504"/>
            <a:ext cx="26334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07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Contingent Liability Omissions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208776" y="3145536"/>
            <a:ext cx="2633472" cy="1335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litigations / claims not quantified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Guarantees given on behalf of subsidiaries / associates not shown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'Remote' vs 'possible' classification not explained in notes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274320" y="4828032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ICAI – CPE Seminar  |  Common Errors in Financial Statements – Disclosures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8686800" y="4828032"/>
            <a:ext cx="365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b="1" dirty="0">
                <a:solidFill>
                  <a:srgbClr val="0F20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2952</Words>
  <Application>Microsoft Office PowerPoint</Application>
  <PresentationFormat>On-screen Show (16:9)</PresentationFormat>
  <Paragraphs>413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Disclosure Errors – AS &amp; Schedule III</dc:title>
  <dc:subject>PptxGenJS Presentation</dc:subject>
  <dc:creator>ICAI Presentation</dc:creator>
  <cp:lastModifiedBy>Shrenik Mehta</cp:lastModifiedBy>
  <cp:revision>4</cp:revision>
  <dcterms:created xsi:type="dcterms:W3CDTF">2026-04-06T09:08:44Z</dcterms:created>
  <dcterms:modified xsi:type="dcterms:W3CDTF">2026-04-10T08:58:17Z</dcterms:modified>
</cp:coreProperties>
</file>