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92" r:id="rId5"/>
    <p:sldId id="293" r:id="rId6"/>
    <p:sldId id="294" r:id="rId7"/>
    <p:sldId id="297" r:id="rId8"/>
    <p:sldId id="298" r:id="rId9"/>
    <p:sldId id="287" r:id="rId10"/>
    <p:sldId id="286" r:id="rId11"/>
    <p:sldId id="259" r:id="rId12"/>
    <p:sldId id="260" r:id="rId13"/>
    <p:sldId id="265" r:id="rId14"/>
    <p:sldId id="288" r:id="rId15"/>
    <p:sldId id="264" r:id="rId16"/>
    <p:sldId id="266" r:id="rId17"/>
    <p:sldId id="267" r:id="rId18"/>
    <p:sldId id="268" r:id="rId19"/>
    <p:sldId id="269" r:id="rId20"/>
    <p:sldId id="270" r:id="rId21"/>
    <p:sldId id="271" r:id="rId22"/>
    <p:sldId id="273" r:id="rId23"/>
    <p:sldId id="291" r:id="rId24"/>
    <p:sldId id="283" r:id="rId25"/>
    <p:sldId id="284" r:id="rId26"/>
    <p:sldId id="30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27" autoAdjust="0"/>
  </p:normalViewPr>
  <p:slideViewPr>
    <p:cSldViewPr snapToGrid="0" snapToObjects="1">
      <p:cViewPr>
        <p:scale>
          <a:sx n="77" d="100"/>
          <a:sy n="77" d="100"/>
        </p:scale>
        <p:origin x="318"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4F2EA-A0DE-4113-AD75-43EC0F4F7DF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43E5DFE6-6FAA-464E-85AD-751116F4E09C}">
      <dgm:prSet/>
      <dgm:spPr/>
      <dgm:t>
        <a:bodyPr/>
        <a:lstStyle/>
        <a:p>
          <a:r>
            <a:rPr lang="en-US"/>
            <a:t>Who can be a trustee</a:t>
          </a:r>
        </a:p>
      </dgm:t>
    </dgm:pt>
    <dgm:pt modelId="{4C417CB4-BB8D-4A26-AA11-43F058F4A0DA}" type="parTrans" cxnId="{B0E05C38-E5AC-4BBA-BEAE-47786E17D6DA}">
      <dgm:prSet/>
      <dgm:spPr/>
      <dgm:t>
        <a:bodyPr/>
        <a:lstStyle/>
        <a:p>
          <a:endParaRPr lang="en-US"/>
        </a:p>
      </dgm:t>
    </dgm:pt>
    <dgm:pt modelId="{D41717AE-DB56-408B-BB75-40C425B78B25}" type="sibTrans" cxnId="{B0E05C38-E5AC-4BBA-BEAE-47786E17D6DA}">
      <dgm:prSet/>
      <dgm:spPr/>
      <dgm:t>
        <a:bodyPr/>
        <a:lstStyle/>
        <a:p>
          <a:endParaRPr lang="en-US"/>
        </a:p>
      </dgm:t>
    </dgm:pt>
    <dgm:pt modelId="{687D4223-2D0D-4136-91A5-670BAA488661}">
      <dgm:prSet/>
      <dgm:spPr/>
      <dgm:t>
        <a:bodyPr/>
        <a:lstStyle/>
        <a:p>
          <a:r>
            <a:rPr lang="en-US" dirty="0"/>
            <a:t>Members are eligible to be a trustee if they're:</a:t>
          </a:r>
        </a:p>
      </dgm:t>
    </dgm:pt>
    <dgm:pt modelId="{A11D02BF-C157-40FE-9B66-7E09042A6D63}" type="parTrans" cxnId="{678E46A8-3754-46A3-95CE-3061882E4739}">
      <dgm:prSet/>
      <dgm:spPr/>
      <dgm:t>
        <a:bodyPr/>
        <a:lstStyle/>
        <a:p>
          <a:endParaRPr lang="en-US"/>
        </a:p>
      </dgm:t>
    </dgm:pt>
    <dgm:pt modelId="{1157DD11-1C75-4D19-A0FA-FBC306E335B0}" type="sibTrans" cxnId="{678E46A8-3754-46A3-95CE-3061882E4739}">
      <dgm:prSet/>
      <dgm:spPr/>
      <dgm:t>
        <a:bodyPr/>
        <a:lstStyle/>
        <a:p>
          <a:endParaRPr lang="en-US"/>
        </a:p>
      </dgm:t>
    </dgm:pt>
    <dgm:pt modelId="{67CF6D6A-32D3-49B0-BC83-5C854C523DFE}">
      <dgm:prSet/>
      <dgm:spPr/>
      <dgm:t>
        <a:bodyPr/>
        <a:lstStyle/>
        <a:p>
          <a:r>
            <a:rPr lang="en-US"/>
            <a:t>at least 18 years old</a:t>
          </a:r>
        </a:p>
      </dgm:t>
    </dgm:pt>
    <dgm:pt modelId="{31E240B6-C8AF-4C9E-A122-D021C2656BB5}" type="parTrans" cxnId="{DEBEF244-42B7-4C12-B44D-7D6763720880}">
      <dgm:prSet/>
      <dgm:spPr/>
      <dgm:t>
        <a:bodyPr/>
        <a:lstStyle/>
        <a:p>
          <a:endParaRPr lang="en-US"/>
        </a:p>
      </dgm:t>
    </dgm:pt>
    <dgm:pt modelId="{57E905EF-67EC-47D2-B099-2FB4F9E9291C}" type="sibTrans" cxnId="{DEBEF244-42B7-4C12-B44D-7D6763720880}">
      <dgm:prSet/>
      <dgm:spPr/>
      <dgm:t>
        <a:bodyPr/>
        <a:lstStyle/>
        <a:p>
          <a:endParaRPr lang="en-US"/>
        </a:p>
      </dgm:t>
    </dgm:pt>
    <dgm:pt modelId="{37038A94-1291-48EC-8318-394A6CB7D4E1}">
      <dgm:prSet/>
      <dgm:spPr/>
      <dgm:t>
        <a:bodyPr/>
        <a:lstStyle/>
        <a:p>
          <a:r>
            <a:rPr lang="en-US"/>
            <a:t>not under a legal disability such as mental incapacity</a:t>
          </a:r>
        </a:p>
      </dgm:t>
    </dgm:pt>
    <dgm:pt modelId="{E0EEBA8E-8AD6-419F-A6D3-DF1A42DA0755}" type="parTrans" cxnId="{6FF0F488-4138-4822-BFF1-F6D63D44A25D}">
      <dgm:prSet/>
      <dgm:spPr/>
      <dgm:t>
        <a:bodyPr/>
        <a:lstStyle/>
        <a:p>
          <a:endParaRPr lang="en-US"/>
        </a:p>
      </dgm:t>
    </dgm:pt>
    <dgm:pt modelId="{8D06D37C-FF35-4843-BE80-CAC63AF232F0}" type="sibTrans" cxnId="{6FF0F488-4138-4822-BFF1-F6D63D44A25D}">
      <dgm:prSet/>
      <dgm:spPr/>
      <dgm:t>
        <a:bodyPr/>
        <a:lstStyle/>
        <a:p>
          <a:endParaRPr lang="en-US"/>
        </a:p>
      </dgm:t>
    </dgm:pt>
    <dgm:pt modelId="{E5B282E8-4506-4DE0-B786-1F35C0DB1FD4}">
      <dgm:prSet/>
      <dgm:spPr/>
      <dgm:t>
        <a:bodyPr/>
        <a:lstStyle/>
        <a:p>
          <a:r>
            <a:rPr lang="en-US"/>
            <a:t>not a disqualified person</a:t>
          </a:r>
        </a:p>
      </dgm:t>
    </dgm:pt>
    <dgm:pt modelId="{BEC6D075-6828-4239-91E6-7EAE970C2ADB}" type="parTrans" cxnId="{925AB552-EF75-4E09-ABEA-0FCC213D1067}">
      <dgm:prSet/>
      <dgm:spPr/>
      <dgm:t>
        <a:bodyPr/>
        <a:lstStyle/>
        <a:p>
          <a:endParaRPr lang="en-US"/>
        </a:p>
      </dgm:t>
    </dgm:pt>
    <dgm:pt modelId="{1ED8A38F-5270-45EC-B87B-5F121A3ECC4D}" type="sibTrans" cxnId="{925AB552-EF75-4E09-ABEA-0FCC213D1067}">
      <dgm:prSet/>
      <dgm:spPr/>
      <dgm:t>
        <a:bodyPr/>
        <a:lstStyle/>
        <a:p>
          <a:endParaRPr lang="en-US"/>
        </a:p>
      </dgm:t>
    </dgm:pt>
    <dgm:pt modelId="{AD02D255-A4F3-4018-84D0-1A66D0F25A04}">
      <dgm:prSet/>
      <dgm:spPr/>
      <dgm:t>
        <a:bodyPr/>
        <a:lstStyle/>
        <a:p>
          <a:r>
            <a:rPr lang="en-US" dirty="0"/>
            <a:t>Type of Trustee</a:t>
          </a:r>
        </a:p>
      </dgm:t>
    </dgm:pt>
    <dgm:pt modelId="{8CB16C35-5ABB-4AE3-9564-F3AD2C561E8A}" type="parTrans" cxnId="{CF58F444-A8AF-4545-A4D1-9A2891837735}">
      <dgm:prSet/>
      <dgm:spPr/>
      <dgm:t>
        <a:bodyPr/>
        <a:lstStyle/>
        <a:p>
          <a:endParaRPr lang="en-US"/>
        </a:p>
      </dgm:t>
    </dgm:pt>
    <dgm:pt modelId="{F5834EE5-FDAC-40AA-9017-3298CBF4EC0A}" type="sibTrans" cxnId="{CF58F444-A8AF-4545-A4D1-9A2891837735}">
      <dgm:prSet/>
      <dgm:spPr/>
      <dgm:t>
        <a:bodyPr/>
        <a:lstStyle/>
        <a:p>
          <a:endParaRPr lang="en-US"/>
        </a:p>
      </dgm:t>
    </dgm:pt>
    <dgm:pt modelId="{098487B0-5CF9-4A45-8E56-16971270EAC3}">
      <dgm:prSet/>
      <dgm:spPr/>
      <dgm:t>
        <a:bodyPr/>
        <a:lstStyle/>
        <a:p>
          <a:r>
            <a:rPr lang="en-US" dirty="0"/>
            <a:t>Individual Trustee</a:t>
          </a:r>
        </a:p>
      </dgm:t>
    </dgm:pt>
    <dgm:pt modelId="{5AE00367-2805-4B71-80E9-00594A3E6936}" type="parTrans" cxnId="{24BD5D37-F71D-4B55-9642-93F80F8C22C7}">
      <dgm:prSet/>
      <dgm:spPr/>
      <dgm:t>
        <a:bodyPr/>
        <a:lstStyle/>
        <a:p>
          <a:endParaRPr lang="en-US"/>
        </a:p>
      </dgm:t>
    </dgm:pt>
    <dgm:pt modelId="{5A9089B0-8F6D-42BA-8FDF-48E41AFE25F0}" type="sibTrans" cxnId="{24BD5D37-F71D-4B55-9642-93F80F8C22C7}">
      <dgm:prSet/>
      <dgm:spPr/>
      <dgm:t>
        <a:bodyPr/>
        <a:lstStyle/>
        <a:p>
          <a:endParaRPr lang="en-US"/>
        </a:p>
      </dgm:t>
    </dgm:pt>
    <dgm:pt modelId="{6AF4FFD2-4855-4D4D-A27B-1D48062A870C}">
      <dgm:prSet/>
      <dgm:spPr/>
      <dgm:t>
        <a:bodyPr/>
        <a:lstStyle/>
        <a:p>
          <a:r>
            <a:rPr lang="en-US" dirty="0"/>
            <a:t>Corporate trustee</a:t>
          </a:r>
        </a:p>
      </dgm:t>
    </dgm:pt>
    <dgm:pt modelId="{C9448CB0-D7A6-4B85-9135-F39597AAAEF5}" type="parTrans" cxnId="{83A9FDCD-2BAD-4922-BD8F-C0DD68B7D1FA}">
      <dgm:prSet/>
      <dgm:spPr/>
      <dgm:t>
        <a:bodyPr/>
        <a:lstStyle/>
        <a:p>
          <a:endParaRPr lang="en-US"/>
        </a:p>
      </dgm:t>
    </dgm:pt>
    <dgm:pt modelId="{CB5E1AE8-01CD-4F24-83F4-A8B28D7974FE}" type="sibTrans" cxnId="{83A9FDCD-2BAD-4922-BD8F-C0DD68B7D1FA}">
      <dgm:prSet/>
      <dgm:spPr/>
      <dgm:t>
        <a:bodyPr/>
        <a:lstStyle/>
        <a:p>
          <a:endParaRPr lang="en-US"/>
        </a:p>
      </dgm:t>
    </dgm:pt>
    <dgm:pt modelId="{93C160AE-DC9A-4DF3-BDA3-C6E933718910}" type="pres">
      <dgm:prSet presAssocID="{CDF4F2EA-A0DE-4113-AD75-43EC0F4F7DF4}" presName="linear" presStyleCnt="0">
        <dgm:presLayoutVars>
          <dgm:dir/>
          <dgm:animLvl val="lvl"/>
          <dgm:resizeHandles val="exact"/>
        </dgm:presLayoutVars>
      </dgm:prSet>
      <dgm:spPr/>
    </dgm:pt>
    <dgm:pt modelId="{40039D4B-CBB0-4BF6-9FAD-26E4ED80192E}" type="pres">
      <dgm:prSet presAssocID="{43E5DFE6-6FAA-464E-85AD-751116F4E09C}" presName="parentLin" presStyleCnt="0"/>
      <dgm:spPr/>
    </dgm:pt>
    <dgm:pt modelId="{78BD8906-1E4E-4AA0-998C-CE41EA18D90C}" type="pres">
      <dgm:prSet presAssocID="{43E5DFE6-6FAA-464E-85AD-751116F4E09C}" presName="parentLeftMargin" presStyleLbl="node1" presStyleIdx="0" presStyleCnt="5"/>
      <dgm:spPr/>
    </dgm:pt>
    <dgm:pt modelId="{8E8FAB2D-1192-4EBB-8F49-98A5243D11C2}" type="pres">
      <dgm:prSet presAssocID="{43E5DFE6-6FAA-464E-85AD-751116F4E09C}" presName="parentText" presStyleLbl="node1" presStyleIdx="0" presStyleCnt="5">
        <dgm:presLayoutVars>
          <dgm:chMax val="0"/>
          <dgm:bulletEnabled val="1"/>
        </dgm:presLayoutVars>
      </dgm:prSet>
      <dgm:spPr/>
    </dgm:pt>
    <dgm:pt modelId="{24C7281A-D3B1-4B93-8E69-DE8D6EA73282}" type="pres">
      <dgm:prSet presAssocID="{43E5DFE6-6FAA-464E-85AD-751116F4E09C}" presName="negativeSpace" presStyleCnt="0"/>
      <dgm:spPr/>
    </dgm:pt>
    <dgm:pt modelId="{EF5C91AF-6017-4CA3-8579-BE5DD07F9C28}" type="pres">
      <dgm:prSet presAssocID="{43E5DFE6-6FAA-464E-85AD-751116F4E09C}" presName="childText" presStyleLbl="conFgAcc1" presStyleIdx="0" presStyleCnt="5">
        <dgm:presLayoutVars>
          <dgm:bulletEnabled val="1"/>
        </dgm:presLayoutVars>
      </dgm:prSet>
      <dgm:spPr/>
    </dgm:pt>
    <dgm:pt modelId="{923E0939-A857-4195-AE35-AA080BBE1992}" type="pres">
      <dgm:prSet presAssocID="{D41717AE-DB56-408B-BB75-40C425B78B25}" presName="spaceBetweenRectangles" presStyleCnt="0"/>
      <dgm:spPr/>
    </dgm:pt>
    <dgm:pt modelId="{94815576-B6AA-41B3-A2AF-7AD7B1195CD4}" type="pres">
      <dgm:prSet presAssocID="{687D4223-2D0D-4136-91A5-670BAA488661}" presName="parentLin" presStyleCnt="0"/>
      <dgm:spPr/>
    </dgm:pt>
    <dgm:pt modelId="{BE75D8D5-C11E-4656-99CE-391751D61A1C}" type="pres">
      <dgm:prSet presAssocID="{687D4223-2D0D-4136-91A5-670BAA488661}" presName="parentLeftMargin" presStyleLbl="node1" presStyleIdx="0" presStyleCnt="5"/>
      <dgm:spPr/>
    </dgm:pt>
    <dgm:pt modelId="{61E355DA-CE27-46AA-8736-0C59500DF112}" type="pres">
      <dgm:prSet presAssocID="{687D4223-2D0D-4136-91A5-670BAA488661}" presName="parentText" presStyleLbl="node1" presStyleIdx="1" presStyleCnt="5">
        <dgm:presLayoutVars>
          <dgm:chMax val="0"/>
          <dgm:bulletEnabled val="1"/>
        </dgm:presLayoutVars>
      </dgm:prSet>
      <dgm:spPr/>
    </dgm:pt>
    <dgm:pt modelId="{9483A828-D3FD-4460-A7A4-AD196919A813}" type="pres">
      <dgm:prSet presAssocID="{687D4223-2D0D-4136-91A5-670BAA488661}" presName="negativeSpace" presStyleCnt="0"/>
      <dgm:spPr/>
    </dgm:pt>
    <dgm:pt modelId="{2D70019D-3EDC-4C49-B0C6-934E5704E764}" type="pres">
      <dgm:prSet presAssocID="{687D4223-2D0D-4136-91A5-670BAA488661}" presName="childText" presStyleLbl="conFgAcc1" presStyleIdx="1" presStyleCnt="5">
        <dgm:presLayoutVars>
          <dgm:bulletEnabled val="1"/>
        </dgm:presLayoutVars>
      </dgm:prSet>
      <dgm:spPr/>
    </dgm:pt>
    <dgm:pt modelId="{88099A78-96B9-4D98-B410-E0B5D37335DB}" type="pres">
      <dgm:prSet presAssocID="{1157DD11-1C75-4D19-A0FA-FBC306E335B0}" presName="spaceBetweenRectangles" presStyleCnt="0"/>
      <dgm:spPr/>
    </dgm:pt>
    <dgm:pt modelId="{1F4574E8-2CF5-4F22-B71B-93DA8F608FBA}" type="pres">
      <dgm:prSet presAssocID="{AD02D255-A4F3-4018-84D0-1A66D0F25A04}" presName="parentLin" presStyleCnt="0"/>
      <dgm:spPr/>
    </dgm:pt>
    <dgm:pt modelId="{35FAD35E-DC33-4F35-8D42-68443B802F8B}" type="pres">
      <dgm:prSet presAssocID="{AD02D255-A4F3-4018-84D0-1A66D0F25A04}" presName="parentLeftMargin" presStyleLbl="node1" presStyleIdx="1" presStyleCnt="5"/>
      <dgm:spPr/>
    </dgm:pt>
    <dgm:pt modelId="{8B57A96A-C8BF-4D8A-B12A-E8BC2D237BFE}" type="pres">
      <dgm:prSet presAssocID="{AD02D255-A4F3-4018-84D0-1A66D0F25A04}" presName="parentText" presStyleLbl="node1" presStyleIdx="2" presStyleCnt="5">
        <dgm:presLayoutVars>
          <dgm:chMax val="0"/>
          <dgm:bulletEnabled val="1"/>
        </dgm:presLayoutVars>
      </dgm:prSet>
      <dgm:spPr/>
    </dgm:pt>
    <dgm:pt modelId="{C088B1EE-DC5A-4291-B2EA-E4FDE51E542C}" type="pres">
      <dgm:prSet presAssocID="{AD02D255-A4F3-4018-84D0-1A66D0F25A04}" presName="negativeSpace" presStyleCnt="0"/>
      <dgm:spPr/>
    </dgm:pt>
    <dgm:pt modelId="{A7AF7C31-5211-457E-9E4B-E6BFB2968CC8}" type="pres">
      <dgm:prSet presAssocID="{AD02D255-A4F3-4018-84D0-1A66D0F25A04}" presName="childText" presStyleLbl="conFgAcc1" presStyleIdx="2" presStyleCnt="5">
        <dgm:presLayoutVars>
          <dgm:bulletEnabled val="1"/>
        </dgm:presLayoutVars>
      </dgm:prSet>
      <dgm:spPr/>
    </dgm:pt>
    <dgm:pt modelId="{0A917C3F-2E4C-4A8A-B57C-E9B513AEB63C}" type="pres">
      <dgm:prSet presAssocID="{F5834EE5-FDAC-40AA-9017-3298CBF4EC0A}" presName="spaceBetweenRectangles" presStyleCnt="0"/>
      <dgm:spPr/>
    </dgm:pt>
    <dgm:pt modelId="{D123ACDF-CC70-47E4-8EEB-67729824BE9B}" type="pres">
      <dgm:prSet presAssocID="{098487B0-5CF9-4A45-8E56-16971270EAC3}" presName="parentLin" presStyleCnt="0"/>
      <dgm:spPr/>
    </dgm:pt>
    <dgm:pt modelId="{2A91CB8B-D935-4A5D-A4AB-BBABCA33BC0C}" type="pres">
      <dgm:prSet presAssocID="{098487B0-5CF9-4A45-8E56-16971270EAC3}" presName="parentLeftMargin" presStyleLbl="node1" presStyleIdx="2" presStyleCnt="5"/>
      <dgm:spPr/>
    </dgm:pt>
    <dgm:pt modelId="{9ACB737D-2593-4758-98FE-DB786A801040}" type="pres">
      <dgm:prSet presAssocID="{098487B0-5CF9-4A45-8E56-16971270EAC3}" presName="parentText" presStyleLbl="node1" presStyleIdx="3" presStyleCnt="5">
        <dgm:presLayoutVars>
          <dgm:chMax val="0"/>
          <dgm:bulletEnabled val="1"/>
        </dgm:presLayoutVars>
      </dgm:prSet>
      <dgm:spPr/>
    </dgm:pt>
    <dgm:pt modelId="{DAE3CBCD-A5D9-40C5-84D2-DB4CC77F74CE}" type="pres">
      <dgm:prSet presAssocID="{098487B0-5CF9-4A45-8E56-16971270EAC3}" presName="negativeSpace" presStyleCnt="0"/>
      <dgm:spPr/>
    </dgm:pt>
    <dgm:pt modelId="{0967BBEC-0417-43BC-AAF1-5146CF6A7B00}" type="pres">
      <dgm:prSet presAssocID="{098487B0-5CF9-4A45-8E56-16971270EAC3}" presName="childText" presStyleLbl="conFgAcc1" presStyleIdx="3" presStyleCnt="5">
        <dgm:presLayoutVars>
          <dgm:bulletEnabled val="1"/>
        </dgm:presLayoutVars>
      </dgm:prSet>
      <dgm:spPr/>
    </dgm:pt>
    <dgm:pt modelId="{FA1BEF44-8199-4E44-ABAC-DB3316207723}" type="pres">
      <dgm:prSet presAssocID="{5A9089B0-8F6D-42BA-8FDF-48E41AFE25F0}" presName="spaceBetweenRectangles" presStyleCnt="0"/>
      <dgm:spPr/>
    </dgm:pt>
    <dgm:pt modelId="{67AA56C0-6B6A-4A28-A568-82726630D15F}" type="pres">
      <dgm:prSet presAssocID="{6AF4FFD2-4855-4D4D-A27B-1D48062A870C}" presName="parentLin" presStyleCnt="0"/>
      <dgm:spPr/>
    </dgm:pt>
    <dgm:pt modelId="{717DCBCD-C5B7-4F29-A6D6-42D44F4E7614}" type="pres">
      <dgm:prSet presAssocID="{6AF4FFD2-4855-4D4D-A27B-1D48062A870C}" presName="parentLeftMargin" presStyleLbl="node1" presStyleIdx="3" presStyleCnt="5"/>
      <dgm:spPr/>
    </dgm:pt>
    <dgm:pt modelId="{2A3B5BBE-A807-4D2E-BE9D-EC3A6B31B095}" type="pres">
      <dgm:prSet presAssocID="{6AF4FFD2-4855-4D4D-A27B-1D48062A870C}" presName="parentText" presStyleLbl="node1" presStyleIdx="4" presStyleCnt="5">
        <dgm:presLayoutVars>
          <dgm:chMax val="0"/>
          <dgm:bulletEnabled val="1"/>
        </dgm:presLayoutVars>
      </dgm:prSet>
      <dgm:spPr/>
    </dgm:pt>
    <dgm:pt modelId="{FFACF43F-1830-4641-9D96-F2C6EC321D5A}" type="pres">
      <dgm:prSet presAssocID="{6AF4FFD2-4855-4D4D-A27B-1D48062A870C}" presName="negativeSpace" presStyleCnt="0"/>
      <dgm:spPr/>
    </dgm:pt>
    <dgm:pt modelId="{233DD619-010E-4E8C-8E40-BDA2BEB6E8F2}" type="pres">
      <dgm:prSet presAssocID="{6AF4FFD2-4855-4D4D-A27B-1D48062A870C}" presName="childText" presStyleLbl="conFgAcc1" presStyleIdx="4" presStyleCnt="5">
        <dgm:presLayoutVars>
          <dgm:bulletEnabled val="1"/>
        </dgm:presLayoutVars>
      </dgm:prSet>
      <dgm:spPr/>
    </dgm:pt>
  </dgm:ptLst>
  <dgm:cxnLst>
    <dgm:cxn modelId="{6B2B2404-30B8-4A6E-A925-3A019269156B}" type="presOf" srcId="{37038A94-1291-48EC-8318-394A6CB7D4E1}" destId="{2D70019D-3EDC-4C49-B0C6-934E5704E764}" srcOrd="0" destOrd="1" presId="urn:microsoft.com/office/officeart/2005/8/layout/list1"/>
    <dgm:cxn modelId="{AB398132-421B-4183-A338-E86004B04172}" type="presOf" srcId="{098487B0-5CF9-4A45-8E56-16971270EAC3}" destId="{9ACB737D-2593-4758-98FE-DB786A801040}" srcOrd="1" destOrd="0" presId="urn:microsoft.com/office/officeart/2005/8/layout/list1"/>
    <dgm:cxn modelId="{24BD5D37-F71D-4B55-9642-93F80F8C22C7}" srcId="{CDF4F2EA-A0DE-4113-AD75-43EC0F4F7DF4}" destId="{098487B0-5CF9-4A45-8E56-16971270EAC3}" srcOrd="3" destOrd="0" parTransId="{5AE00367-2805-4B71-80E9-00594A3E6936}" sibTransId="{5A9089B0-8F6D-42BA-8FDF-48E41AFE25F0}"/>
    <dgm:cxn modelId="{B0E05C38-E5AC-4BBA-BEAE-47786E17D6DA}" srcId="{CDF4F2EA-A0DE-4113-AD75-43EC0F4F7DF4}" destId="{43E5DFE6-6FAA-464E-85AD-751116F4E09C}" srcOrd="0" destOrd="0" parTransId="{4C417CB4-BB8D-4A26-AA11-43F058F4A0DA}" sibTransId="{D41717AE-DB56-408B-BB75-40C425B78B25}"/>
    <dgm:cxn modelId="{B9FE4861-B86C-4F2D-B97D-E9778A276814}" type="presOf" srcId="{E5B282E8-4506-4DE0-B786-1F35C0DB1FD4}" destId="{2D70019D-3EDC-4C49-B0C6-934E5704E764}" srcOrd="0" destOrd="2" presId="urn:microsoft.com/office/officeart/2005/8/layout/list1"/>
    <dgm:cxn modelId="{20701C63-698C-4E60-8D2B-DE8AB3E7FB08}" type="presOf" srcId="{687D4223-2D0D-4136-91A5-670BAA488661}" destId="{61E355DA-CE27-46AA-8736-0C59500DF112}" srcOrd="1" destOrd="0" presId="urn:microsoft.com/office/officeart/2005/8/layout/list1"/>
    <dgm:cxn modelId="{DEBEF244-42B7-4C12-B44D-7D6763720880}" srcId="{687D4223-2D0D-4136-91A5-670BAA488661}" destId="{67CF6D6A-32D3-49B0-BC83-5C854C523DFE}" srcOrd="0" destOrd="0" parTransId="{31E240B6-C8AF-4C9E-A122-D021C2656BB5}" sibTransId="{57E905EF-67EC-47D2-B099-2FB4F9E9291C}"/>
    <dgm:cxn modelId="{CF58F444-A8AF-4545-A4D1-9A2891837735}" srcId="{CDF4F2EA-A0DE-4113-AD75-43EC0F4F7DF4}" destId="{AD02D255-A4F3-4018-84D0-1A66D0F25A04}" srcOrd="2" destOrd="0" parTransId="{8CB16C35-5ABB-4AE3-9564-F3AD2C561E8A}" sibTransId="{F5834EE5-FDAC-40AA-9017-3298CBF4EC0A}"/>
    <dgm:cxn modelId="{925AB552-EF75-4E09-ABEA-0FCC213D1067}" srcId="{687D4223-2D0D-4136-91A5-670BAA488661}" destId="{E5B282E8-4506-4DE0-B786-1F35C0DB1FD4}" srcOrd="2" destOrd="0" parTransId="{BEC6D075-6828-4239-91E6-7EAE970C2ADB}" sibTransId="{1ED8A38F-5270-45EC-B87B-5F121A3ECC4D}"/>
    <dgm:cxn modelId="{CAB65477-8615-4179-9523-68F8DC245A2E}" type="presOf" srcId="{6AF4FFD2-4855-4D4D-A27B-1D48062A870C}" destId="{2A3B5BBE-A807-4D2E-BE9D-EC3A6B31B095}" srcOrd="1" destOrd="0" presId="urn:microsoft.com/office/officeart/2005/8/layout/list1"/>
    <dgm:cxn modelId="{8B6C1D7F-74AE-436F-9904-95EFAC5BADEF}" type="presOf" srcId="{CDF4F2EA-A0DE-4113-AD75-43EC0F4F7DF4}" destId="{93C160AE-DC9A-4DF3-BDA3-C6E933718910}" srcOrd="0" destOrd="0" presId="urn:microsoft.com/office/officeart/2005/8/layout/list1"/>
    <dgm:cxn modelId="{5BEF7382-255C-4B8B-9140-133CE9D7FFB8}" type="presOf" srcId="{43E5DFE6-6FAA-464E-85AD-751116F4E09C}" destId="{8E8FAB2D-1192-4EBB-8F49-98A5243D11C2}" srcOrd="1" destOrd="0" presId="urn:microsoft.com/office/officeart/2005/8/layout/list1"/>
    <dgm:cxn modelId="{6FF0F488-4138-4822-BFF1-F6D63D44A25D}" srcId="{687D4223-2D0D-4136-91A5-670BAA488661}" destId="{37038A94-1291-48EC-8318-394A6CB7D4E1}" srcOrd="1" destOrd="0" parTransId="{E0EEBA8E-8AD6-419F-A6D3-DF1A42DA0755}" sibTransId="{8D06D37C-FF35-4843-BE80-CAC63AF232F0}"/>
    <dgm:cxn modelId="{6CECFF8B-6697-428C-924B-C53D929C9EFC}" type="presOf" srcId="{6AF4FFD2-4855-4D4D-A27B-1D48062A870C}" destId="{717DCBCD-C5B7-4F29-A6D6-42D44F4E7614}" srcOrd="0" destOrd="0" presId="urn:microsoft.com/office/officeart/2005/8/layout/list1"/>
    <dgm:cxn modelId="{35AAE395-D7F2-4FF0-A971-5FC8E35B0DBA}" type="presOf" srcId="{67CF6D6A-32D3-49B0-BC83-5C854C523DFE}" destId="{2D70019D-3EDC-4C49-B0C6-934E5704E764}" srcOrd="0" destOrd="0" presId="urn:microsoft.com/office/officeart/2005/8/layout/list1"/>
    <dgm:cxn modelId="{E6259996-40CA-43EA-8C95-56C45D8216BF}" type="presOf" srcId="{AD02D255-A4F3-4018-84D0-1A66D0F25A04}" destId="{8B57A96A-C8BF-4D8A-B12A-E8BC2D237BFE}" srcOrd="1" destOrd="0" presId="urn:microsoft.com/office/officeart/2005/8/layout/list1"/>
    <dgm:cxn modelId="{678E46A8-3754-46A3-95CE-3061882E4739}" srcId="{CDF4F2EA-A0DE-4113-AD75-43EC0F4F7DF4}" destId="{687D4223-2D0D-4136-91A5-670BAA488661}" srcOrd="1" destOrd="0" parTransId="{A11D02BF-C157-40FE-9B66-7E09042A6D63}" sibTransId="{1157DD11-1C75-4D19-A0FA-FBC306E335B0}"/>
    <dgm:cxn modelId="{1F5AD1AB-EE19-41B4-8179-A3327667D93B}" type="presOf" srcId="{43E5DFE6-6FAA-464E-85AD-751116F4E09C}" destId="{78BD8906-1E4E-4AA0-998C-CE41EA18D90C}" srcOrd="0" destOrd="0" presId="urn:microsoft.com/office/officeart/2005/8/layout/list1"/>
    <dgm:cxn modelId="{B46156B1-E611-4281-A474-20163C2A8B91}" type="presOf" srcId="{098487B0-5CF9-4A45-8E56-16971270EAC3}" destId="{2A91CB8B-D935-4A5D-A4AB-BBABCA33BC0C}" srcOrd="0" destOrd="0" presId="urn:microsoft.com/office/officeart/2005/8/layout/list1"/>
    <dgm:cxn modelId="{83A9FDCD-2BAD-4922-BD8F-C0DD68B7D1FA}" srcId="{CDF4F2EA-A0DE-4113-AD75-43EC0F4F7DF4}" destId="{6AF4FFD2-4855-4D4D-A27B-1D48062A870C}" srcOrd="4" destOrd="0" parTransId="{C9448CB0-D7A6-4B85-9135-F39597AAAEF5}" sibTransId="{CB5E1AE8-01CD-4F24-83F4-A8B28D7974FE}"/>
    <dgm:cxn modelId="{B62D0DF5-E1BF-489E-9FB8-442DD116A8C8}" type="presOf" srcId="{687D4223-2D0D-4136-91A5-670BAA488661}" destId="{BE75D8D5-C11E-4656-99CE-391751D61A1C}" srcOrd="0" destOrd="0" presId="urn:microsoft.com/office/officeart/2005/8/layout/list1"/>
    <dgm:cxn modelId="{A166C8FC-2861-4472-8626-4C7E8AF7E70D}" type="presOf" srcId="{AD02D255-A4F3-4018-84D0-1A66D0F25A04}" destId="{35FAD35E-DC33-4F35-8D42-68443B802F8B}" srcOrd="0" destOrd="0" presId="urn:microsoft.com/office/officeart/2005/8/layout/list1"/>
    <dgm:cxn modelId="{354C5A27-EF36-4B61-9071-4AE16AD1D3E5}" type="presParOf" srcId="{93C160AE-DC9A-4DF3-BDA3-C6E933718910}" destId="{40039D4B-CBB0-4BF6-9FAD-26E4ED80192E}" srcOrd="0" destOrd="0" presId="urn:microsoft.com/office/officeart/2005/8/layout/list1"/>
    <dgm:cxn modelId="{09F66C91-C632-470E-86C0-00D1263CA2AE}" type="presParOf" srcId="{40039D4B-CBB0-4BF6-9FAD-26E4ED80192E}" destId="{78BD8906-1E4E-4AA0-998C-CE41EA18D90C}" srcOrd="0" destOrd="0" presId="urn:microsoft.com/office/officeart/2005/8/layout/list1"/>
    <dgm:cxn modelId="{88DB4983-2E78-457D-A9BD-008C7C0B2EC8}" type="presParOf" srcId="{40039D4B-CBB0-4BF6-9FAD-26E4ED80192E}" destId="{8E8FAB2D-1192-4EBB-8F49-98A5243D11C2}" srcOrd="1" destOrd="0" presId="urn:microsoft.com/office/officeart/2005/8/layout/list1"/>
    <dgm:cxn modelId="{32BD16DC-E860-415A-9931-6BBBF1D6D185}" type="presParOf" srcId="{93C160AE-DC9A-4DF3-BDA3-C6E933718910}" destId="{24C7281A-D3B1-4B93-8E69-DE8D6EA73282}" srcOrd="1" destOrd="0" presId="urn:microsoft.com/office/officeart/2005/8/layout/list1"/>
    <dgm:cxn modelId="{A2E1AB1A-98D0-4662-8908-D704E8263D72}" type="presParOf" srcId="{93C160AE-DC9A-4DF3-BDA3-C6E933718910}" destId="{EF5C91AF-6017-4CA3-8579-BE5DD07F9C28}" srcOrd="2" destOrd="0" presId="urn:microsoft.com/office/officeart/2005/8/layout/list1"/>
    <dgm:cxn modelId="{EC6A996A-5E1D-4B1C-9C38-885421C08A5D}" type="presParOf" srcId="{93C160AE-DC9A-4DF3-BDA3-C6E933718910}" destId="{923E0939-A857-4195-AE35-AA080BBE1992}" srcOrd="3" destOrd="0" presId="urn:microsoft.com/office/officeart/2005/8/layout/list1"/>
    <dgm:cxn modelId="{7354DA48-73DA-470F-9785-CE7BB2C515B6}" type="presParOf" srcId="{93C160AE-DC9A-4DF3-BDA3-C6E933718910}" destId="{94815576-B6AA-41B3-A2AF-7AD7B1195CD4}" srcOrd="4" destOrd="0" presId="urn:microsoft.com/office/officeart/2005/8/layout/list1"/>
    <dgm:cxn modelId="{5ACBCC97-C0CE-44BA-9646-94A56ACF59C2}" type="presParOf" srcId="{94815576-B6AA-41B3-A2AF-7AD7B1195CD4}" destId="{BE75D8D5-C11E-4656-99CE-391751D61A1C}" srcOrd="0" destOrd="0" presId="urn:microsoft.com/office/officeart/2005/8/layout/list1"/>
    <dgm:cxn modelId="{CEDD110A-A36B-4CBB-B747-F2DC906661BD}" type="presParOf" srcId="{94815576-B6AA-41B3-A2AF-7AD7B1195CD4}" destId="{61E355DA-CE27-46AA-8736-0C59500DF112}" srcOrd="1" destOrd="0" presId="urn:microsoft.com/office/officeart/2005/8/layout/list1"/>
    <dgm:cxn modelId="{DBA379C4-FA4F-4534-914D-F45F604A5707}" type="presParOf" srcId="{93C160AE-DC9A-4DF3-BDA3-C6E933718910}" destId="{9483A828-D3FD-4460-A7A4-AD196919A813}" srcOrd="5" destOrd="0" presId="urn:microsoft.com/office/officeart/2005/8/layout/list1"/>
    <dgm:cxn modelId="{37A8378B-0DD5-4767-AD49-071048904E15}" type="presParOf" srcId="{93C160AE-DC9A-4DF3-BDA3-C6E933718910}" destId="{2D70019D-3EDC-4C49-B0C6-934E5704E764}" srcOrd="6" destOrd="0" presId="urn:microsoft.com/office/officeart/2005/8/layout/list1"/>
    <dgm:cxn modelId="{D468D8E0-C47A-4A7C-BFC3-25C77139DC04}" type="presParOf" srcId="{93C160AE-DC9A-4DF3-BDA3-C6E933718910}" destId="{88099A78-96B9-4D98-B410-E0B5D37335DB}" srcOrd="7" destOrd="0" presId="urn:microsoft.com/office/officeart/2005/8/layout/list1"/>
    <dgm:cxn modelId="{934F3BAC-CCC0-4CCE-A06F-41996DD9563A}" type="presParOf" srcId="{93C160AE-DC9A-4DF3-BDA3-C6E933718910}" destId="{1F4574E8-2CF5-4F22-B71B-93DA8F608FBA}" srcOrd="8" destOrd="0" presId="urn:microsoft.com/office/officeart/2005/8/layout/list1"/>
    <dgm:cxn modelId="{9DC22BA7-BBE2-44A4-A2DE-64163ACD5F8D}" type="presParOf" srcId="{1F4574E8-2CF5-4F22-B71B-93DA8F608FBA}" destId="{35FAD35E-DC33-4F35-8D42-68443B802F8B}" srcOrd="0" destOrd="0" presId="urn:microsoft.com/office/officeart/2005/8/layout/list1"/>
    <dgm:cxn modelId="{B885EAD7-119D-4E80-9AA7-DC3F6C39198E}" type="presParOf" srcId="{1F4574E8-2CF5-4F22-B71B-93DA8F608FBA}" destId="{8B57A96A-C8BF-4D8A-B12A-E8BC2D237BFE}" srcOrd="1" destOrd="0" presId="urn:microsoft.com/office/officeart/2005/8/layout/list1"/>
    <dgm:cxn modelId="{239D41F6-B0FB-4EB9-83E5-0E48B7EBC155}" type="presParOf" srcId="{93C160AE-DC9A-4DF3-BDA3-C6E933718910}" destId="{C088B1EE-DC5A-4291-B2EA-E4FDE51E542C}" srcOrd="9" destOrd="0" presId="urn:microsoft.com/office/officeart/2005/8/layout/list1"/>
    <dgm:cxn modelId="{9B29E541-8BA1-4218-8C1B-C0D73F66B7A4}" type="presParOf" srcId="{93C160AE-DC9A-4DF3-BDA3-C6E933718910}" destId="{A7AF7C31-5211-457E-9E4B-E6BFB2968CC8}" srcOrd="10" destOrd="0" presId="urn:microsoft.com/office/officeart/2005/8/layout/list1"/>
    <dgm:cxn modelId="{8D6B8693-59AE-4B89-B9B1-97366762B69D}" type="presParOf" srcId="{93C160AE-DC9A-4DF3-BDA3-C6E933718910}" destId="{0A917C3F-2E4C-4A8A-B57C-E9B513AEB63C}" srcOrd="11" destOrd="0" presId="urn:microsoft.com/office/officeart/2005/8/layout/list1"/>
    <dgm:cxn modelId="{9DB5B743-2E87-46B2-879F-C98510742E00}" type="presParOf" srcId="{93C160AE-DC9A-4DF3-BDA3-C6E933718910}" destId="{D123ACDF-CC70-47E4-8EEB-67729824BE9B}" srcOrd="12" destOrd="0" presId="urn:microsoft.com/office/officeart/2005/8/layout/list1"/>
    <dgm:cxn modelId="{5A83E6CE-0154-4A33-9001-CBE488BD61FC}" type="presParOf" srcId="{D123ACDF-CC70-47E4-8EEB-67729824BE9B}" destId="{2A91CB8B-D935-4A5D-A4AB-BBABCA33BC0C}" srcOrd="0" destOrd="0" presId="urn:microsoft.com/office/officeart/2005/8/layout/list1"/>
    <dgm:cxn modelId="{175808D6-DE4A-4C05-9728-7F885A4F24C5}" type="presParOf" srcId="{D123ACDF-CC70-47E4-8EEB-67729824BE9B}" destId="{9ACB737D-2593-4758-98FE-DB786A801040}" srcOrd="1" destOrd="0" presId="urn:microsoft.com/office/officeart/2005/8/layout/list1"/>
    <dgm:cxn modelId="{FA23BC2C-302E-4E2C-8F40-BAEFE61B0379}" type="presParOf" srcId="{93C160AE-DC9A-4DF3-BDA3-C6E933718910}" destId="{DAE3CBCD-A5D9-40C5-84D2-DB4CC77F74CE}" srcOrd="13" destOrd="0" presId="urn:microsoft.com/office/officeart/2005/8/layout/list1"/>
    <dgm:cxn modelId="{02AC5AAB-520B-4AD8-A8BD-E8259FB5D670}" type="presParOf" srcId="{93C160AE-DC9A-4DF3-BDA3-C6E933718910}" destId="{0967BBEC-0417-43BC-AAF1-5146CF6A7B00}" srcOrd="14" destOrd="0" presId="urn:microsoft.com/office/officeart/2005/8/layout/list1"/>
    <dgm:cxn modelId="{1817D25A-5B2F-4638-B93A-FC8C1F9447D9}" type="presParOf" srcId="{93C160AE-DC9A-4DF3-BDA3-C6E933718910}" destId="{FA1BEF44-8199-4E44-ABAC-DB3316207723}" srcOrd="15" destOrd="0" presId="urn:microsoft.com/office/officeart/2005/8/layout/list1"/>
    <dgm:cxn modelId="{6ED477F1-674E-4FB3-9AEF-FCF66E3EA950}" type="presParOf" srcId="{93C160AE-DC9A-4DF3-BDA3-C6E933718910}" destId="{67AA56C0-6B6A-4A28-A568-82726630D15F}" srcOrd="16" destOrd="0" presId="urn:microsoft.com/office/officeart/2005/8/layout/list1"/>
    <dgm:cxn modelId="{6327E801-7DAB-45A7-AF60-DDB512E59E62}" type="presParOf" srcId="{67AA56C0-6B6A-4A28-A568-82726630D15F}" destId="{717DCBCD-C5B7-4F29-A6D6-42D44F4E7614}" srcOrd="0" destOrd="0" presId="urn:microsoft.com/office/officeart/2005/8/layout/list1"/>
    <dgm:cxn modelId="{5EB71458-256D-45C2-BB3F-A4966FED94AD}" type="presParOf" srcId="{67AA56C0-6B6A-4A28-A568-82726630D15F}" destId="{2A3B5BBE-A807-4D2E-BE9D-EC3A6B31B095}" srcOrd="1" destOrd="0" presId="urn:microsoft.com/office/officeart/2005/8/layout/list1"/>
    <dgm:cxn modelId="{D3BACA8F-07E5-4BD1-BE2C-E7F04E8FF390}" type="presParOf" srcId="{93C160AE-DC9A-4DF3-BDA3-C6E933718910}" destId="{FFACF43F-1830-4641-9D96-F2C6EC321D5A}" srcOrd="17" destOrd="0" presId="urn:microsoft.com/office/officeart/2005/8/layout/list1"/>
    <dgm:cxn modelId="{BCFFBF62-C939-4B34-B306-BA54A1407F72}" type="presParOf" srcId="{93C160AE-DC9A-4DF3-BDA3-C6E933718910}" destId="{233DD619-010E-4E8C-8E40-BDA2BEB6E8F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7F48F-DA1C-49F2-9283-DFE865E472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C7591F8-6EF1-4206-B97F-BFEA8069DE10}" type="pres">
      <dgm:prSet presAssocID="{3BE7F48F-DA1C-49F2-9283-DFE865E472D6}" presName="diagram" presStyleCnt="0">
        <dgm:presLayoutVars>
          <dgm:dir/>
          <dgm:resizeHandles val="exact"/>
        </dgm:presLayoutVars>
      </dgm:prSet>
      <dgm:spPr/>
    </dgm:pt>
  </dgm:ptLst>
  <dgm:cxnLst>
    <dgm:cxn modelId="{0C4A5381-689F-4D11-98BA-E2E865182605}" type="presOf" srcId="{3BE7F48F-DA1C-49F2-9283-DFE865E472D6}" destId="{AC7591F8-6EF1-4206-B97F-BFEA8069DE1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C91AF-6017-4CA3-8579-BE5DD07F9C28}">
      <dsp:nvSpPr>
        <dsp:cNvPr id="0" name=""/>
        <dsp:cNvSpPr/>
      </dsp:nvSpPr>
      <dsp:spPr>
        <a:xfrm>
          <a:off x="0" y="238031"/>
          <a:ext cx="7886700" cy="403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8FAB2D-1192-4EBB-8F49-98A5243D11C2}">
      <dsp:nvSpPr>
        <dsp:cNvPr id="0" name=""/>
        <dsp:cNvSpPr/>
      </dsp:nvSpPr>
      <dsp:spPr>
        <a:xfrm>
          <a:off x="394335" y="1871"/>
          <a:ext cx="5520690" cy="4723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a:t>Who can be a trustee</a:t>
          </a:r>
        </a:p>
      </dsp:txBody>
      <dsp:txXfrm>
        <a:off x="417392" y="24928"/>
        <a:ext cx="5474576" cy="426206"/>
      </dsp:txXfrm>
    </dsp:sp>
    <dsp:sp modelId="{2D70019D-3EDC-4C49-B0C6-934E5704E764}">
      <dsp:nvSpPr>
        <dsp:cNvPr id="0" name=""/>
        <dsp:cNvSpPr/>
      </dsp:nvSpPr>
      <dsp:spPr>
        <a:xfrm>
          <a:off x="0" y="963791"/>
          <a:ext cx="7886700" cy="1209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at least 18 years old</a:t>
          </a:r>
        </a:p>
        <a:p>
          <a:pPr marL="171450" lvl="1" indent="-171450" algn="l" defTabSz="711200">
            <a:lnSpc>
              <a:spcPct val="90000"/>
            </a:lnSpc>
            <a:spcBef>
              <a:spcPct val="0"/>
            </a:spcBef>
            <a:spcAft>
              <a:spcPct val="15000"/>
            </a:spcAft>
            <a:buChar char="•"/>
          </a:pPr>
          <a:r>
            <a:rPr lang="en-US" sz="1600" kern="1200"/>
            <a:t>not under a legal disability such as mental incapacity</a:t>
          </a:r>
        </a:p>
        <a:p>
          <a:pPr marL="171450" lvl="1" indent="-171450" algn="l" defTabSz="711200">
            <a:lnSpc>
              <a:spcPct val="90000"/>
            </a:lnSpc>
            <a:spcBef>
              <a:spcPct val="0"/>
            </a:spcBef>
            <a:spcAft>
              <a:spcPct val="15000"/>
            </a:spcAft>
            <a:buChar char="•"/>
          </a:pPr>
          <a:r>
            <a:rPr lang="en-US" sz="1600" kern="1200"/>
            <a:t>not a disqualified person</a:t>
          </a:r>
        </a:p>
      </dsp:txBody>
      <dsp:txXfrm>
        <a:off x="0" y="963791"/>
        <a:ext cx="7886700" cy="1209600"/>
      </dsp:txXfrm>
    </dsp:sp>
    <dsp:sp modelId="{61E355DA-CE27-46AA-8736-0C59500DF112}">
      <dsp:nvSpPr>
        <dsp:cNvPr id="0" name=""/>
        <dsp:cNvSpPr/>
      </dsp:nvSpPr>
      <dsp:spPr>
        <a:xfrm>
          <a:off x="394335" y="727631"/>
          <a:ext cx="5520690" cy="4723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dirty="0"/>
            <a:t>Members are eligible to be a trustee if they're:</a:t>
          </a:r>
        </a:p>
      </dsp:txBody>
      <dsp:txXfrm>
        <a:off x="417392" y="750688"/>
        <a:ext cx="5474576" cy="426206"/>
      </dsp:txXfrm>
    </dsp:sp>
    <dsp:sp modelId="{A7AF7C31-5211-457E-9E4B-E6BFB2968CC8}">
      <dsp:nvSpPr>
        <dsp:cNvPr id="0" name=""/>
        <dsp:cNvSpPr/>
      </dsp:nvSpPr>
      <dsp:spPr>
        <a:xfrm>
          <a:off x="0" y="2495951"/>
          <a:ext cx="7886700" cy="403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7A96A-C8BF-4D8A-B12A-E8BC2D237BFE}">
      <dsp:nvSpPr>
        <dsp:cNvPr id="0" name=""/>
        <dsp:cNvSpPr/>
      </dsp:nvSpPr>
      <dsp:spPr>
        <a:xfrm>
          <a:off x="394335" y="2259791"/>
          <a:ext cx="5520690" cy="4723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dirty="0"/>
            <a:t>Type of Trustee</a:t>
          </a:r>
        </a:p>
      </dsp:txBody>
      <dsp:txXfrm>
        <a:off x="417392" y="2282848"/>
        <a:ext cx="5474576" cy="426206"/>
      </dsp:txXfrm>
    </dsp:sp>
    <dsp:sp modelId="{0967BBEC-0417-43BC-AAF1-5146CF6A7B00}">
      <dsp:nvSpPr>
        <dsp:cNvPr id="0" name=""/>
        <dsp:cNvSpPr/>
      </dsp:nvSpPr>
      <dsp:spPr>
        <a:xfrm>
          <a:off x="0" y="3221711"/>
          <a:ext cx="7886700" cy="403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CB737D-2593-4758-98FE-DB786A801040}">
      <dsp:nvSpPr>
        <dsp:cNvPr id="0" name=""/>
        <dsp:cNvSpPr/>
      </dsp:nvSpPr>
      <dsp:spPr>
        <a:xfrm>
          <a:off x="394335" y="2985551"/>
          <a:ext cx="5520690" cy="4723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dirty="0"/>
            <a:t>Individual Trustee</a:t>
          </a:r>
        </a:p>
      </dsp:txBody>
      <dsp:txXfrm>
        <a:off x="417392" y="3008608"/>
        <a:ext cx="5474576" cy="426206"/>
      </dsp:txXfrm>
    </dsp:sp>
    <dsp:sp modelId="{233DD619-010E-4E8C-8E40-BDA2BEB6E8F2}">
      <dsp:nvSpPr>
        <dsp:cNvPr id="0" name=""/>
        <dsp:cNvSpPr/>
      </dsp:nvSpPr>
      <dsp:spPr>
        <a:xfrm>
          <a:off x="0" y="3947472"/>
          <a:ext cx="7886700" cy="403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B5BBE-A807-4D2E-BE9D-EC3A6B31B095}">
      <dsp:nvSpPr>
        <dsp:cNvPr id="0" name=""/>
        <dsp:cNvSpPr/>
      </dsp:nvSpPr>
      <dsp:spPr>
        <a:xfrm>
          <a:off x="394335" y="3711312"/>
          <a:ext cx="5520690" cy="4723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dirty="0"/>
            <a:t>Corporate trustee</a:t>
          </a:r>
        </a:p>
      </dsp:txBody>
      <dsp:txXfrm>
        <a:off x="417392" y="3734369"/>
        <a:ext cx="547457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078E4-7C26-4AEE-8809-6D313CFA61FD}" type="datetimeFigureOut">
              <a:rPr lang="en-US" smtClean="0"/>
              <a:t>4/17/2026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4EBDA-AF81-4023-A696-E46ABA0B1ECA}" type="slidenum">
              <a:rPr lang="en-US" smtClean="0"/>
              <a:t>‹#›</a:t>
            </a:fld>
            <a:endParaRPr lang="en-US"/>
          </a:p>
        </p:txBody>
      </p:sp>
    </p:spTree>
    <p:extLst>
      <p:ext uri="{BB962C8B-B14F-4D97-AF65-F5344CB8AC3E}">
        <p14:creationId xmlns:p14="http://schemas.microsoft.com/office/powerpoint/2010/main" val="57282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India we have Pension schemes with a aim for retirement benefits.</a:t>
            </a:r>
          </a:p>
        </p:txBody>
      </p:sp>
      <p:sp>
        <p:nvSpPr>
          <p:cNvPr id="4" name="Slide Number Placeholder 3"/>
          <p:cNvSpPr>
            <a:spLocks noGrp="1"/>
          </p:cNvSpPr>
          <p:nvPr>
            <p:ph type="sldNum" sz="quarter" idx="5"/>
          </p:nvPr>
        </p:nvSpPr>
        <p:spPr/>
        <p:txBody>
          <a:bodyPr/>
          <a:lstStyle/>
          <a:p>
            <a:fld id="{4AD4EBDA-AF81-4023-A696-E46ABA0B1ECA}" type="slidenum">
              <a:rPr lang="en-US" smtClean="0"/>
              <a:t>1</a:t>
            </a:fld>
            <a:endParaRPr lang="en-US"/>
          </a:p>
        </p:txBody>
      </p:sp>
    </p:spTree>
    <p:extLst>
      <p:ext uri="{BB962C8B-B14F-4D97-AF65-F5344CB8AC3E}">
        <p14:creationId xmlns:p14="http://schemas.microsoft.com/office/powerpoint/2010/main" val="213610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Australia the Highest Income tax rate is at 45% when you earn more that $190,000</a:t>
            </a:r>
          </a:p>
          <a:p>
            <a:endParaRPr lang="en-US" dirty="0"/>
          </a:p>
        </p:txBody>
      </p:sp>
      <p:sp>
        <p:nvSpPr>
          <p:cNvPr id="4" name="Slide Number Placeholder 3"/>
          <p:cNvSpPr>
            <a:spLocks noGrp="1"/>
          </p:cNvSpPr>
          <p:nvPr>
            <p:ph type="sldNum" sz="quarter" idx="5"/>
          </p:nvPr>
        </p:nvSpPr>
        <p:spPr/>
        <p:txBody>
          <a:bodyPr/>
          <a:lstStyle/>
          <a:p>
            <a:fld id="{4AD4EBDA-AF81-4023-A696-E46ABA0B1ECA}" type="slidenum">
              <a:rPr lang="en-US" smtClean="0"/>
              <a:t>2</a:t>
            </a:fld>
            <a:endParaRPr lang="en-US"/>
          </a:p>
        </p:txBody>
      </p:sp>
    </p:spTree>
    <p:extLst>
      <p:ext uri="{BB962C8B-B14F-4D97-AF65-F5344CB8AC3E}">
        <p14:creationId xmlns:p14="http://schemas.microsoft.com/office/powerpoint/2010/main" val="193546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D4EBDA-AF81-4023-A696-E46ABA0B1ECA}" type="slidenum">
              <a:rPr lang="en-US" smtClean="0"/>
              <a:t>13</a:t>
            </a:fld>
            <a:endParaRPr lang="en-US"/>
          </a:p>
        </p:txBody>
      </p:sp>
    </p:spTree>
    <p:extLst>
      <p:ext uri="{BB962C8B-B14F-4D97-AF65-F5344CB8AC3E}">
        <p14:creationId xmlns:p14="http://schemas.microsoft.com/office/powerpoint/2010/main" val="346177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3.xml" /><Relationship Id="rId1" Type="http://schemas.openxmlformats.org/officeDocument/2006/relationships/slideLayout" Target="../slideLayouts/slideLayout4.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986118" y="735106"/>
            <a:ext cx="7540322" cy="2928470"/>
          </a:xfrm>
        </p:spPr>
        <p:txBody>
          <a:bodyPr anchor="b">
            <a:normAutofit/>
          </a:bodyPr>
          <a:lstStyle/>
          <a:p>
            <a:pPr algn="l"/>
            <a:r>
              <a:rPr lang="en-US" sz="4200" dirty="0">
                <a:solidFill>
                  <a:srgbClr val="FFFFFF"/>
                </a:solidFill>
              </a:rPr>
              <a:t>Australian Accounting &amp; SMSF</a:t>
            </a:r>
          </a:p>
        </p:txBody>
      </p:sp>
      <p:sp>
        <p:nvSpPr>
          <p:cNvPr id="3" name="Subtitle 2"/>
          <p:cNvSpPr>
            <a:spLocks noGrp="1"/>
          </p:cNvSpPr>
          <p:nvPr>
            <p:ph type="subTitle" idx="1"/>
          </p:nvPr>
        </p:nvSpPr>
        <p:spPr>
          <a:xfrm>
            <a:off x="1013011" y="4870824"/>
            <a:ext cx="7504463" cy="1458258"/>
          </a:xfrm>
        </p:spPr>
        <p:txBody>
          <a:bodyPr anchor="ctr">
            <a:normAutofit/>
          </a:bodyPr>
          <a:lstStyle/>
          <a:p>
            <a:pPr algn="l"/>
            <a:r>
              <a:rPr lang="en-US" dirty="0"/>
              <a:t>17 April 2026 ICAI – COE Kolkata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44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D04A4EDD-1BE7-3F72-B8C3-FF70EB10EB79}"/>
              </a:ext>
            </a:extLst>
          </p:cNvPr>
          <p:cNvPicPr>
            <a:picLocks noGrp="1" noChangeAspect="1"/>
          </p:cNvPicPr>
          <p:nvPr>
            <p:ph idx="1"/>
          </p:nvPr>
        </p:nvPicPr>
        <p:blipFill>
          <a:blip r:embed="rId2"/>
          <a:stretch>
            <a:fillRect/>
          </a:stretch>
        </p:blipFill>
        <p:spPr>
          <a:xfrm>
            <a:off x="578404" y="643467"/>
            <a:ext cx="7987191" cy="5571066"/>
          </a:xfrm>
          <a:prstGeom prst="rect">
            <a:avLst/>
          </a:prstGeom>
        </p:spPr>
      </p:pic>
    </p:spTree>
    <p:extLst>
      <p:ext uri="{BB962C8B-B14F-4D97-AF65-F5344CB8AC3E}">
        <p14:creationId xmlns:p14="http://schemas.microsoft.com/office/powerpoint/2010/main" val="122339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What is an SMSF?</a:t>
            </a:r>
          </a:p>
        </p:txBody>
      </p:sp>
      <p:sp>
        <p:nvSpPr>
          <p:cNvPr id="3" name="Content Placeholder 2"/>
          <p:cNvSpPr>
            <a:spLocks noGrp="1"/>
          </p:cNvSpPr>
          <p:nvPr>
            <p:ph idx="1"/>
          </p:nvPr>
        </p:nvSpPr>
        <p:spPr>
          <a:xfrm>
            <a:off x="925486" y="2217073"/>
            <a:ext cx="7293023" cy="3683358"/>
          </a:xfrm>
        </p:spPr>
        <p:txBody>
          <a:bodyPr anchor="ctr">
            <a:noAutofit/>
          </a:bodyPr>
          <a:lstStyle/>
          <a:p>
            <a:pPr marL="0" indent="0">
              <a:buNone/>
            </a:pPr>
            <a:r>
              <a:rPr lang="en-US" sz="2800" dirty="0"/>
              <a:t>A self‑managed super fund (SMSF) is a trust set up solely to provide retirement benefits to its members.</a:t>
            </a:r>
          </a:p>
          <a:p>
            <a:pPr lvl="1"/>
            <a:r>
              <a:rPr lang="en-US" dirty="0"/>
              <a:t>Established solely to provide retirement benefits</a:t>
            </a:r>
          </a:p>
          <a:p>
            <a:pPr lvl="1"/>
            <a:r>
              <a:rPr lang="en-US" dirty="0"/>
              <a:t>Up to 6 members only</a:t>
            </a:r>
          </a:p>
          <a:p>
            <a:pPr lvl="1"/>
            <a:r>
              <a:rPr lang="en-US" dirty="0"/>
              <a:t>Members are trustees or directors of trustee company</a:t>
            </a:r>
          </a:p>
          <a:p>
            <a:pPr lvl="1"/>
            <a:r>
              <a:rPr lang="en-US" dirty="0"/>
              <a:t>Trustees control investment decisions</a:t>
            </a:r>
          </a:p>
          <a:p>
            <a:pPr lvl="1"/>
            <a:r>
              <a:rPr lang="en-US" dirty="0"/>
              <a:t>Trustees carry full legal responsibility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Trustee Responsibilities</a:t>
            </a:r>
          </a:p>
        </p:txBody>
      </p:sp>
      <p:sp>
        <p:nvSpPr>
          <p:cNvPr id="3" name="Content Placeholder 2"/>
          <p:cNvSpPr>
            <a:spLocks noGrp="1"/>
          </p:cNvSpPr>
          <p:nvPr>
            <p:ph idx="1"/>
          </p:nvPr>
        </p:nvSpPr>
        <p:spPr>
          <a:xfrm>
            <a:off x="344513" y="1590741"/>
            <a:ext cx="7977210" cy="4410814"/>
          </a:xfrm>
        </p:spPr>
        <p:txBody>
          <a:bodyPr anchor="ctr">
            <a:normAutofit/>
          </a:bodyPr>
          <a:lstStyle/>
          <a:p>
            <a:r>
              <a:rPr lang="en-US" sz="2800" dirty="0"/>
              <a:t>Understand and comply with superannuation law</a:t>
            </a:r>
          </a:p>
          <a:p>
            <a:pPr lvl="1"/>
            <a:r>
              <a:rPr lang="en-US" dirty="0"/>
              <a:t>Act honestly, prudently and in members’ best interests</a:t>
            </a:r>
          </a:p>
          <a:p>
            <a:pPr lvl="1"/>
            <a:r>
              <a:rPr lang="en-US" dirty="0"/>
              <a:t>Prepare and maintain financial records</a:t>
            </a:r>
          </a:p>
          <a:p>
            <a:pPr lvl="1"/>
            <a:r>
              <a:rPr lang="en-US" dirty="0"/>
              <a:t>Ensure assets are held separately</a:t>
            </a:r>
          </a:p>
          <a:p>
            <a:pPr lvl="1"/>
            <a:r>
              <a:rPr lang="en-US" dirty="0"/>
              <a:t>Arrange annual audit and lodge SMSF Annual Return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227675-66C6-768B-99B2-A1C13C312A80}"/>
              </a:ext>
            </a:extLst>
          </p:cNvPr>
          <p:cNvSpPr>
            <a:spLocks noGrp="1"/>
          </p:cNvSpPr>
          <p:nvPr>
            <p:ph type="title"/>
          </p:nvPr>
        </p:nvSpPr>
        <p:spPr>
          <a:xfrm>
            <a:off x="628650" y="557188"/>
            <a:ext cx="7886700" cy="1133499"/>
          </a:xfrm>
        </p:spPr>
        <p:txBody>
          <a:bodyPr vert="horz" lIns="91440" tIns="45720" rIns="91440" bIns="45720" rtlCol="0" anchor="ctr">
            <a:normAutofit/>
          </a:bodyPr>
          <a:lstStyle/>
          <a:p>
            <a:pPr defTabSz="914400">
              <a:lnSpc>
                <a:spcPct val="90000"/>
              </a:lnSpc>
            </a:pPr>
            <a:r>
              <a:rPr lang="en-US" sz="3500" kern="1200" dirty="0">
                <a:solidFill>
                  <a:schemeClr val="tx1"/>
                </a:solidFill>
                <a:latin typeface="+mj-lt"/>
                <a:ea typeface="+mj-ea"/>
                <a:cs typeface="+mj-cs"/>
              </a:rPr>
              <a:t>TRUSTEES &amp; STRUCTURE TYPE</a:t>
            </a:r>
          </a:p>
        </p:txBody>
      </p:sp>
      <p:graphicFrame>
        <p:nvGraphicFramePr>
          <p:cNvPr id="17" name="TextBox 14">
            <a:extLst>
              <a:ext uri="{FF2B5EF4-FFF2-40B4-BE49-F238E27FC236}">
                <a16:creationId xmlns:a16="http://schemas.microsoft.com/office/drawing/2014/main" id="{6F6D638A-4165-1644-0CF4-02927B6A6DDA}"/>
              </a:ext>
            </a:extLst>
          </p:cNvPr>
          <p:cNvGraphicFramePr/>
          <p:nvPr>
            <p:extLst>
              <p:ext uri="{D42A27DB-BD31-4B8C-83A1-F6EECF244321}">
                <p14:modId xmlns:p14="http://schemas.microsoft.com/office/powerpoint/2010/main" val="4030096178"/>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759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05FE-1F5B-7924-5CE9-83CE224EC0FC}"/>
              </a:ext>
            </a:extLst>
          </p:cNvPr>
          <p:cNvSpPr>
            <a:spLocks noGrp="1"/>
          </p:cNvSpPr>
          <p:nvPr>
            <p:ph type="title"/>
          </p:nvPr>
        </p:nvSpPr>
        <p:spPr>
          <a:xfrm>
            <a:off x="457200" y="19805"/>
            <a:ext cx="8229600" cy="1143000"/>
          </a:xfrm>
        </p:spPr>
        <p:txBody>
          <a:bodyPr/>
          <a:lstStyle/>
          <a:p>
            <a:r>
              <a:rPr lang="en-US" dirty="0"/>
              <a:t>Compare Trustee Structure</a:t>
            </a:r>
          </a:p>
        </p:txBody>
      </p:sp>
      <p:sp>
        <p:nvSpPr>
          <p:cNvPr id="3" name="Content Placeholder 2">
            <a:extLst>
              <a:ext uri="{FF2B5EF4-FFF2-40B4-BE49-F238E27FC236}">
                <a16:creationId xmlns:a16="http://schemas.microsoft.com/office/drawing/2014/main" id="{6F7EE20F-239B-6DD6-0019-9D6DD213B02C}"/>
              </a:ext>
            </a:extLst>
          </p:cNvPr>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37507195"/>
              </p:ext>
            </p:extLst>
          </p:nvPr>
        </p:nvGraphicFramePr>
        <p:xfrm>
          <a:off x="457200" y="1112269"/>
          <a:ext cx="8229600" cy="559982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558821">
                  <a:extLst>
                    <a:ext uri="{9D8B030D-6E8A-4147-A177-3AD203B41FA5}">
                      <a16:colId xmlns:a16="http://schemas.microsoft.com/office/drawing/2014/main" val="20001"/>
                    </a:ext>
                  </a:extLst>
                </a:gridCol>
                <a:gridCol w="2927579">
                  <a:extLst>
                    <a:ext uri="{9D8B030D-6E8A-4147-A177-3AD203B41FA5}">
                      <a16:colId xmlns:a16="http://schemas.microsoft.com/office/drawing/2014/main" val="20002"/>
                    </a:ext>
                  </a:extLst>
                </a:gridCol>
              </a:tblGrid>
              <a:tr h="422474">
                <a:tc>
                  <a:txBody>
                    <a:bodyPr/>
                    <a:lstStyle/>
                    <a:p>
                      <a:r>
                        <a:rPr dirty="0"/>
                        <a:t>Feature</a:t>
                      </a:r>
                    </a:p>
                  </a:txBody>
                  <a:tcPr/>
                </a:tc>
                <a:tc>
                  <a:txBody>
                    <a:bodyPr/>
                    <a:lstStyle/>
                    <a:p>
                      <a:r>
                        <a:t>Individual Trustees</a:t>
                      </a:r>
                    </a:p>
                  </a:txBody>
                  <a:tcPr/>
                </a:tc>
                <a:tc>
                  <a:txBody>
                    <a:bodyPr/>
                    <a:lstStyle/>
                    <a:p>
                      <a:r>
                        <a:rPr b="0" dirty="0">
                          <a:solidFill>
                            <a:schemeClr val="tx1"/>
                          </a:solidFill>
                        </a:rPr>
                        <a:t>Corporate Trustees</a:t>
                      </a:r>
                    </a:p>
                  </a:txBody>
                  <a:tcPr/>
                </a:tc>
                <a:extLst>
                  <a:ext uri="{0D108BD9-81ED-4DB2-BD59-A6C34878D82A}">
                    <a16:rowId xmlns:a16="http://schemas.microsoft.com/office/drawing/2014/main" val="10000"/>
                  </a:ext>
                </a:extLst>
              </a:tr>
              <a:tr h="622750">
                <a:tc>
                  <a:txBody>
                    <a:bodyPr/>
                    <a:lstStyle/>
                    <a:p>
                      <a:r>
                        <a:t>Structure</a:t>
                      </a:r>
                    </a:p>
                  </a:txBody>
                  <a:tcPr/>
                </a:tc>
                <a:tc>
                  <a:txBody>
                    <a:bodyPr/>
                    <a:lstStyle/>
                    <a:p>
                      <a:r>
                        <a:t>Members act as trustees</a:t>
                      </a:r>
                    </a:p>
                  </a:txBody>
                  <a:tcPr/>
                </a:tc>
                <a:tc>
                  <a:txBody>
                    <a:bodyPr/>
                    <a:lstStyle/>
                    <a:p>
                      <a:r>
                        <a:rPr b="0">
                          <a:solidFill>
                            <a:schemeClr val="tx1"/>
                          </a:solidFill>
                        </a:rPr>
                        <a:t>Company acts as trustee; members are directors</a:t>
                      </a:r>
                    </a:p>
                  </a:txBody>
                  <a:tcPr/>
                </a:tc>
                <a:extLst>
                  <a:ext uri="{0D108BD9-81ED-4DB2-BD59-A6C34878D82A}">
                    <a16:rowId xmlns:a16="http://schemas.microsoft.com/office/drawing/2014/main" val="10001"/>
                  </a:ext>
                </a:extLst>
              </a:tr>
              <a:tr h="622750">
                <a:tc>
                  <a:txBody>
                    <a:bodyPr/>
                    <a:lstStyle/>
                    <a:p>
                      <a:r>
                        <a:rPr dirty="0"/>
                        <a:t>Asset Ownership</a:t>
                      </a:r>
                    </a:p>
                  </a:txBody>
                  <a:tcPr/>
                </a:tc>
                <a:tc>
                  <a:txBody>
                    <a:bodyPr/>
                    <a:lstStyle/>
                    <a:p>
                      <a:r>
                        <a:rPr dirty="0"/>
                        <a:t>Assets in individual names</a:t>
                      </a:r>
                    </a:p>
                  </a:txBody>
                  <a:tcPr/>
                </a:tc>
                <a:tc>
                  <a:txBody>
                    <a:bodyPr/>
                    <a:lstStyle/>
                    <a:p>
                      <a:r>
                        <a:rPr b="0" dirty="0">
                          <a:solidFill>
                            <a:schemeClr val="tx1"/>
                          </a:solidFill>
                        </a:rPr>
                        <a:t>Assets in company name</a:t>
                      </a:r>
                    </a:p>
                  </a:txBody>
                  <a:tcPr/>
                </a:tc>
                <a:extLst>
                  <a:ext uri="{0D108BD9-81ED-4DB2-BD59-A6C34878D82A}">
                    <a16:rowId xmlns:a16="http://schemas.microsoft.com/office/drawing/2014/main" val="10002"/>
                  </a:ext>
                </a:extLst>
              </a:tr>
              <a:tr h="622750">
                <a:tc>
                  <a:txBody>
                    <a:bodyPr/>
                    <a:lstStyle/>
                    <a:p>
                      <a:r>
                        <a:t>Setup Cost</a:t>
                      </a:r>
                    </a:p>
                  </a:txBody>
                  <a:tcPr/>
                </a:tc>
                <a:tc>
                  <a:txBody>
                    <a:bodyPr/>
                    <a:lstStyle/>
                    <a:p>
                      <a:r>
                        <a:t>Lower cost</a:t>
                      </a:r>
                    </a:p>
                  </a:txBody>
                  <a:tcPr/>
                </a:tc>
                <a:tc>
                  <a:txBody>
                    <a:bodyPr/>
                    <a:lstStyle/>
                    <a:p>
                      <a:r>
                        <a:rPr b="0">
                          <a:solidFill>
                            <a:schemeClr val="tx1"/>
                          </a:solidFill>
                        </a:rPr>
                        <a:t>Higher cost (company setup &amp; ASIC fees)</a:t>
                      </a:r>
                    </a:p>
                  </a:txBody>
                  <a:tcPr/>
                </a:tc>
                <a:extLst>
                  <a:ext uri="{0D108BD9-81ED-4DB2-BD59-A6C34878D82A}">
                    <a16:rowId xmlns:a16="http://schemas.microsoft.com/office/drawing/2014/main" val="10003"/>
                  </a:ext>
                </a:extLst>
              </a:tr>
              <a:tr h="622750">
                <a:tc>
                  <a:txBody>
                    <a:bodyPr/>
                    <a:lstStyle/>
                    <a:p>
                      <a:r>
                        <a:t>Administration</a:t>
                      </a:r>
                    </a:p>
                  </a:txBody>
                  <a:tcPr/>
                </a:tc>
                <a:tc>
                  <a:txBody>
                    <a:bodyPr/>
                    <a:lstStyle/>
                    <a:p>
                      <a:r>
                        <a:t>More paperwork when members change</a:t>
                      </a:r>
                    </a:p>
                  </a:txBody>
                  <a:tcPr/>
                </a:tc>
                <a:tc>
                  <a:txBody>
                    <a:bodyPr/>
                    <a:lstStyle/>
                    <a:p>
                      <a:r>
                        <a:rPr b="0">
                          <a:solidFill>
                            <a:schemeClr val="tx1"/>
                          </a:solidFill>
                        </a:rPr>
                        <a:t>Easier; no asset title changes</a:t>
                      </a:r>
                    </a:p>
                  </a:txBody>
                  <a:tcPr/>
                </a:tc>
                <a:extLst>
                  <a:ext uri="{0D108BD9-81ED-4DB2-BD59-A6C34878D82A}">
                    <a16:rowId xmlns:a16="http://schemas.microsoft.com/office/drawing/2014/main" val="10004"/>
                  </a:ext>
                </a:extLst>
              </a:tr>
              <a:tr h="889643">
                <a:tc>
                  <a:txBody>
                    <a:bodyPr/>
                    <a:lstStyle/>
                    <a:p>
                      <a:r>
                        <a:t>Continuity</a:t>
                      </a:r>
                    </a:p>
                  </a:txBody>
                  <a:tcPr/>
                </a:tc>
                <a:tc>
                  <a:txBody>
                    <a:bodyPr/>
                    <a:lstStyle/>
                    <a:p>
                      <a:r>
                        <a:t>Issues if trustee dies/incapacitated</a:t>
                      </a:r>
                    </a:p>
                  </a:txBody>
                  <a:tcPr/>
                </a:tc>
                <a:tc>
                  <a:txBody>
                    <a:bodyPr/>
                    <a:lstStyle/>
                    <a:p>
                      <a:r>
                        <a:rPr b="0">
                          <a:solidFill>
                            <a:schemeClr val="tx1"/>
                          </a:solidFill>
                        </a:rPr>
                        <a:t>Company continues regardless of director changes</a:t>
                      </a:r>
                    </a:p>
                  </a:txBody>
                  <a:tcPr/>
                </a:tc>
                <a:extLst>
                  <a:ext uri="{0D108BD9-81ED-4DB2-BD59-A6C34878D82A}">
                    <a16:rowId xmlns:a16="http://schemas.microsoft.com/office/drawing/2014/main" val="10005"/>
                  </a:ext>
                </a:extLst>
              </a:tr>
              <a:tr h="622750">
                <a:tc>
                  <a:txBody>
                    <a:bodyPr/>
                    <a:lstStyle/>
                    <a:p>
                      <a:r>
                        <a:t>Compliance Penalties</a:t>
                      </a:r>
                    </a:p>
                  </a:txBody>
                  <a:tcPr/>
                </a:tc>
                <a:tc>
                  <a:txBody>
                    <a:bodyPr/>
                    <a:lstStyle/>
                    <a:p>
                      <a:r>
                        <a:t>Penalties per trustee</a:t>
                      </a:r>
                    </a:p>
                  </a:txBody>
                  <a:tcPr/>
                </a:tc>
                <a:tc>
                  <a:txBody>
                    <a:bodyPr/>
                    <a:lstStyle/>
                    <a:p>
                      <a:r>
                        <a:rPr b="0">
                          <a:solidFill>
                            <a:schemeClr val="tx1"/>
                          </a:solidFill>
                        </a:rPr>
                        <a:t>Penalty applies once to company</a:t>
                      </a:r>
                    </a:p>
                  </a:txBody>
                  <a:tcPr/>
                </a:tc>
                <a:extLst>
                  <a:ext uri="{0D108BD9-81ED-4DB2-BD59-A6C34878D82A}">
                    <a16:rowId xmlns:a16="http://schemas.microsoft.com/office/drawing/2014/main" val="10006"/>
                  </a:ext>
                </a:extLst>
              </a:tr>
              <a:tr h="622750">
                <a:tc>
                  <a:txBody>
                    <a:bodyPr/>
                    <a:lstStyle/>
                    <a:p>
                      <a:r>
                        <a:t>Asset Protection</a:t>
                      </a:r>
                    </a:p>
                  </a:txBody>
                  <a:tcPr/>
                </a:tc>
                <a:tc>
                  <a:txBody>
                    <a:bodyPr/>
                    <a:lstStyle/>
                    <a:p>
                      <a:r>
                        <a:t>Less separation from personal assets</a:t>
                      </a:r>
                    </a:p>
                  </a:txBody>
                  <a:tcPr/>
                </a:tc>
                <a:tc>
                  <a:txBody>
                    <a:bodyPr/>
                    <a:lstStyle/>
                    <a:p>
                      <a:r>
                        <a:rPr b="0">
                          <a:solidFill>
                            <a:schemeClr val="tx1"/>
                          </a:solidFill>
                        </a:rPr>
                        <a:t>Stronger legal protection</a:t>
                      </a:r>
                    </a:p>
                  </a:txBody>
                  <a:tcPr/>
                </a:tc>
                <a:extLst>
                  <a:ext uri="{0D108BD9-81ED-4DB2-BD59-A6C34878D82A}">
                    <a16:rowId xmlns:a16="http://schemas.microsoft.com/office/drawing/2014/main" val="10007"/>
                  </a:ext>
                </a:extLst>
              </a:tr>
              <a:tr h="422474">
                <a:tc>
                  <a:txBody>
                    <a:bodyPr/>
                    <a:lstStyle/>
                    <a:p>
                      <a:r>
                        <a:t>ATO/Advisor Preference</a:t>
                      </a:r>
                    </a:p>
                  </a:txBody>
                  <a:tcPr/>
                </a:tc>
                <a:tc>
                  <a:txBody>
                    <a:bodyPr/>
                    <a:lstStyle/>
                    <a:p>
                      <a:r>
                        <a:t>Less preferred</a:t>
                      </a:r>
                    </a:p>
                  </a:txBody>
                  <a:tcPr/>
                </a:tc>
                <a:tc>
                  <a:txBody>
                    <a:bodyPr/>
                    <a:lstStyle/>
                    <a:p>
                      <a:r>
                        <a:rPr b="0" dirty="0">
                          <a:solidFill>
                            <a:schemeClr val="tx1"/>
                          </a:solidFill>
                        </a:rPr>
                        <a:t>Generally recommended</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8626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200">
                <a:solidFill>
                  <a:srgbClr val="FFFFFF"/>
                </a:solidFill>
              </a:rPr>
              <a:t>SMSF – DIY Fund with Professional Support</a:t>
            </a:r>
          </a:p>
        </p:txBody>
      </p:sp>
      <p:sp>
        <p:nvSpPr>
          <p:cNvPr id="3" name="Content Placeholder 2"/>
          <p:cNvSpPr>
            <a:spLocks noGrp="1"/>
          </p:cNvSpPr>
          <p:nvPr>
            <p:ph idx="1"/>
          </p:nvPr>
        </p:nvSpPr>
        <p:spPr>
          <a:xfrm>
            <a:off x="509667" y="2068643"/>
            <a:ext cx="8424472" cy="3932912"/>
          </a:xfrm>
        </p:spPr>
        <p:txBody>
          <a:bodyPr anchor="ctr">
            <a:noAutofit/>
          </a:bodyPr>
          <a:lstStyle/>
          <a:p>
            <a:pPr marL="0" indent="0">
              <a:buNone/>
            </a:pPr>
            <a:r>
              <a:rPr lang="en-US" sz="1800" dirty="0"/>
              <a:t>• SMSFs are also known as Do-It-Yourself (DIY) super funds as trustees retain full responsibility and legal accountability.</a:t>
            </a:r>
          </a:p>
          <a:p>
            <a:pPr marL="0" indent="0">
              <a:buNone/>
            </a:pPr>
            <a:r>
              <a:rPr lang="en-US" sz="1800" dirty="0"/>
              <a:t>• However, trustees commonly engage professionals for support:</a:t>
            </a:r>
          </a:p>
          <a:p>
            <a:pPr marL="457200" lvl="1" indent="0">
              <a:buNone/>
            </a:pPr>
            <a:r>
              <a:rPr lang="en-US" sz="1800" b="1" dirty="0"/>
              <a:t>SMSF Auditor</a:t>
            </a:r>
            <a:r>
              <a:rPr lang="en-US" sz="1800" dirty="0"/>
              <a:t> – Annual audit, compliance check, reports breaches to ATO</a:t>
            </a:r>
          </a:p>
          <a:p>
            <a:pPr marL="457200" lvl="1" indent="0">
              <a:buNone/>
            </a:pPr>
            <a:r>
              <a:rPr lang="en-US" sz="1800" b="1" dirty="0"/>
              <a:t>Financial Adviser</a:t>
            </a:r>
            <a:r>
              <a:rPr lang="en-US" sz="1800" dirty="0"/>
              <a:t> – Assess suitability, investment strategy, compliance advice</a:t>
            </a:r>
          </a:p>
          <a:p>
            <a:pPr marL="457200" lvl="1" indent="0">
              <a:buNone/>
            </a:pPr>
            <a:r>
              <a:rPr lang="en-US" sz="1800" b="1" dirty="0"/>
              <a:t>Tax Agent</a:t>
            </a:r>
            <a:r>
              <a:rPr lang="en-US" sz="1800" dirty="0"/>
              <a:t> – Prepare &amp; lodge SMSF annual return, tax advice, ATO representation</a:t>
            </a:r>
          </a:p>
          <a:p>
            <a:pPr marL="457200" lvl="1" indent="0">
              <a:buNone/>
            </a:pPr>
            <a:r>
              <a:rPr lang="en-US" sz="1800" b="1" dirty="0"/>
              <a:t>Accountant</a:t>
            </a:r>
            <a:r>
              <a:rPr lang="en-US" sz="1800" dirty="0"/>
              <a:t> – Set up systems, prepare accounts &amp; operating statements</a:t>
            </a:r>
          </a:p>
          <a:p>
            <a:pPr marL="457200" lvl="1" indent="0">
              <a:buNone/>
            </a:pPr>
            <a:r>
              <a:rPr lang="en-US" sz="1800" b="1" dirty="0"/>
              <a:t>Administrator</a:t>
            </a:r>
            <a:r>
              <a:rPr lang="en-US" sz="1800" dirty="0"/>
              <a:t> – Set up SMSF, daily administration &amp; reporting</a:t>
            </a:r>
          </a:p>
          <a:p>
            <a:pPr marL="457200" lvl="1" indent="0">
              <a:buNone/>
            </a:pPr>
            <a:r>
              <a:rPr lang="en-US" sz="1800" b="1" dirty="0"/>
              <a:t>Legal Practitioner</a:t>
            </a:r>
            <a:r>
              <a:rPr lang="en-US" sz="1800" dirty="0"/>
              <a:t> – Trust deed, legal advice, disputes &amp; proceedings</a:t>
            </a:r>
          </a:p>
          <a:p>
            <a:pPr marL="457200" lvl="1" indent="0">
              <a:buNone/>
            </a:pPr>
            <a:r>
              <a:rPr lang="en-US" sz="1800" b="1" dirty="0"/>
              <a:t>Market Valuer</a:t>
            </a:r>
            <a:r>
              <a:rPr lang="en-US" sz="1800" dirty="0"/>
              <a:t> – Independent valuation of SMSF assets</a:t>
            </a:r>
          </a:p>
          <a:p>
            <a:pPr marL="457200" lvl="1" indent="0">
              <a:buNone/>
            </a:pPr>
            <a:r>
              <a:rPr lang="en-US" sz="1800" b="1" dirty="0"/>
              <a:t>Actuary provider </a:t>
            </a:r>
            <a:r>
              <a:rPr lang="en-US" sz="1800" dirty="0"/>
              <a:t>– Actuarial certificates &amp; pension-related calculations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4FDF4-5857-2AD9-32C6-CD731F3A48BB}"/>
              </a:ext>
            </a:extLst>
          </p:cNvPr>
          <p:cNvSpPr>
            <a:spLocks noGrp="1"/>
          </p:cNvSpPr>
          <p:nvPr>
            <p:ph type="title"/>
          </p:nvPr>
        </p:nvSpPr>
        <p:spPr>
          <a:xfrm>
            <a:off x="1028699" y="563763"/>
            <a:ext cx="7421963" cy="1033669"/>
          </a:xfrm>
        </p:spPr>
        <p:txBody>
          <a:bodyPr>
            <a:normAutofit/>
          </a:bodyPr>
          <a:lstStyle/>
          <a:p>
            <a:pPr>
              <a:lnSpc>
                <a:spcPct val="90000"/>
              </a:lnSpc>
            </a:pPr>
            <a:r>
              <a:rPr lang="en-US" sz="3200" b="1" dirty="0">
                <a:solidFill>
                  <a:srgbClr val="FFFFFF"/>
                </a:solidFill>
              </a:rPr>
              <a:t>Regulator Bodies involved in SMSF</a:t>
            </a:r>
            <a:br>
              <a:rPr lang="en-US" sz="3200" dirty="0">
                <a:solidFill>
                  <a:srgbClr val="FFFFFF"/>
                </a:solidFill>
              </a:rPr>
            </a:br>
            <a:endParaRPr lang="en-US" sz="3200" dirty="0">
              <a:solidFill>
                <a:srgbClr val="FFFFFF"/>
              </a:solidFill>
            </a:endParaRPr>
          </a:p>
        </p:txBody>
      </p:sp>
      <p:sp>
        <p:nvSpPr>
          <p:cNvPr id="3" name="Content Placeholder 2">
            <a:extLst>
              <a:ext uri="{FF2B5EF4-FFF2-40B4-BE49-F238E27FC236}">
                <a16:creationId xmlns:a16="http://schemas.microsoft.com/office/drawing/2014/main" id="{0626CD3A-07AA-AF70-D48C-8A125F2FC315}"/>
              </a:ext>
            </a:extLst>
          </p:cNvPr>
          <p:cNvSpPr>
            <a:spLocks noGrp="1"/>
          </p:cNvSpPr>
          <p:nvPr>
            <p:ph idx="1"/>
          </p:nvPr>
        </p:nvSpPr>
        <p:spPr>
          <a:xfrm>
            <a:off x="524657" y="1738859"/>
            <a:ext cx="7797066" cy="4262696"/>
          </a:xfrm>
        </p:spPr>
        <p:txBody>
          <a:bodyPr anchor="ctr">
            <a:normAutofit/>
          </a:bodyPr>
          <a:lstStyle/>
          <a:p>
            <a:pPr lvl="0"/>
            <a:r>
              <a:rPr lang="en-US" sz="2000" dirty="0"/>
              <a:t>Australian Tax office (ATO)</a:t>
            </a:r>
          </a:p>
          <a:p>
            <a:pPr lvl="1"/>
            <a:r>
              <a:rPr lang="en-US" sz="2000" dirty="0"/>
              <a:t>The Australian Taxation Office regulates self-managed super funds' (SMSF) compliance with super and tax laws to safeguard retirement income.</a:t>
            </a:r>
            <a:r>
              <a:rPr lang="en-US" sz="2000" i="1" dirty="0"/>
              <a:t> Superannuation Industry (Supervision) Act 1993</a:t>
            </a:r>
            <a:r>
              <a:rPr lang="en-US" sz="2000" dirty="0"/>
              <a:t> (SISA).</a:t>
            </a:r>
          </a:p>
          <a:p>
            <a:pPr lvl="0"/>
            <a:r>
              <a:rPr lang="en-US" sz="2000" dirty="0"/>
              <a:t>Australian Securities &amp; Investment commission (ASIC) regulates:</a:t>
            </a:r>
          </a:p>
          <a:p>
            <a:pPr lvl="1"/>
            <a:r>
              <a:rPr lang="en-US" sz="2000" dirty="0"/>
              <a:t>Australian financial services (AFS) licensees and their financial advisers who must be registered with ASIC</a:t>
            </a:r>
          </a:p>
          <a:p>
            <a:pPr lvl="1"/>
            <a:r>
              <a:rPr lang="en-US" sz="2000" dirty="0"/>
              <a:t>registered SMSF auditors</a:t>
            </a:r>
          </a:p>
          <a:p>
            <a:pPr lvl="1"/>
            <a:r>
              <a:rPr lang="en-US" sz="2000" dirty="0"/>
              <a:t>Australian companies, including companies that are corporate trustees of an SMSF</a:t>
            </a:r>
          </a:p>
        </p:txBody>
      </p:sp>
    </p:spTree>
    <p:extLst>
      <p:ext uri="{BB962C8B-B14F-4D97-AF65-F5344CB8AC3E}">
        <p14:creationId xmlns:p14="http://schemas.microsoft.com/office/powerpoint/2010/main" val="416922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7B336-E9AF-D8DC-4369-0FF9AC0A92D8}"/>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Governing rules</a:t>
            </a:r>
          </a:p>
        </p:txBody>
      </p:sp>
      <p:sp>
        <p:nvSpPr>
          <p:cNvPr id="3" name="Content Placeholder 2">
            <a:extLst>
              <a:ext uri="{FF2B5EF4-FFF2-40B4-BE49-F238E27FC236}">
                <a16:creationId xmlns:a16="http://schemas.microsoft.com/office/drawing/2014/main" id="{CB758617-B6FB-CE9F-E94F-CA456C4ACF01}"/>
              </a:ext>
            </a:extLst>
          </p:cNvPr>
          <p:cNvSpPr>
            <a:spLocks noGrp="1"/>
          </p:cNvSpPr>
          <p:nvPr>
            <p:ph idx="1"/>
          </p:nvPr>
        </p:nvSpPr>
        <p:spPr>
          <a:xfrm>
            <a:off x="1028699" y="2318197"/>
            <a:ext cx="7293023" cy="3683358"/>
          </a:xfrm>
        </p:spPr>
        <p:txBody>
          <a:bodyPr anchor="ctr">
            <a:normAutofit fontScale="92500" lnSpcReduction="10000"/>
          </a:bodyPr>
          <a:lstStyle/>
          <a:p>
            <a:r>
              <a:rPr lang="en-US" sz="2400" dirty="0"/>
              <a:t>Individual trustees and directors of the corporate trustee must follow the rules in:</a:t>
            </a:r>
          </a:p>
          <a:p>
            <a:pPr lvl="1"/>
            <a:r>
              <a:rPr lang="en-US" sz="2400" dirty="0"/>
              <a:t>the SMSF trust deed</a:t>
            </a:r>
          </a:p>
          <a:p>
            <a:pPr lvl="1"/>
            <a:r>
              <a:rPr lang="en-US" sz="2400" dirty="0"/>
              <a:t>tax and super laws under </a:t>
            </a:r>
            <a:r>
              <a:rPr lang="en-US" sz="2400" i="1" dirty="0"/>
              <a:t>Superannuation Industry (Supervision) Act 1993</a:t>
            </a:r>
            <a:r>
              <a:rPr lang="en-US" sz="2400" dirty="0"/>
              <a:t> (SISA).</a:t>
            </a:r>
          </a:p>
          <a:p>
            <a:pPr marL="457200" lvl="1" indent="0">
              <a:buNone/>
            </a:pPr>
            <a:endParaRPr lang="en-US" sz="2400" dirty="0"/>
          </a:p>
          <a:p>
            <a:r>
              <a:rPr lang="en-US" sz="2400" dirty="0"/>
              <a:t>In addition, directors of the corporate trustee must follow the rules in the:</a:t>
            </a:r>
          </a:p>
          <a:p>
            <a:pPr lvl="1"/>
            <a:r>
              <a:rPr lang="en-US" sz="2400" dirty="0"/>
              <a:t>company's constitution</a:t>
            </a:r>
          </a:p>
          <a:p>
            <a:pPr lvl="1"/>
            <a:r>
              <a:rPr lang="en-US" sz="2400" dirty="0"/>
              <a:t>Corporations Act 2001.</a:t>
            </a:r>
          </a:p>
          <a:p>
            <a:endParaRPr lang="en-US" sz="1700" dirty="0"/>
          </a:p>
        </p:txBody>
      </p:sp>
    </p:spTree>
    <p:extLst>
      <p:ext uri="{BB962C8B-B14F-4D97-AF65-F5344CB8AC3E}">
        <p14:creationId xmlns:p14="http://schemas.microsoft.com/office/powerpoint/2010/main" val="355764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E563C-2BD4-BFE5-8F31-DDE6BFE9A4B8}"/>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rPr>
              <a:t>SMSF Residency &amp; Ownership Condition</a:t>
            </a:r>
            <a:endParaRPr lang="en-US" sz="3200" dirty="0">
              <a:solidFill>
                <a:srgbClr val="FFFFFF"/>
              </a:solidFill>
            </a:endParaRPr>
          </a:p>
        </p:txBody>
      </p:sp>
      <p:sp>
        <p:nvSpPr>
          <p:cNvPr id="3" name="Content Placeholder 2">
            <a:extLst>
              <a:ext uri="{FF2B5EF4-FFF2-40B4-BE49-F238E27FC236}">
                <a16:creationId xmlns:a16="http://schemas.microsoft.com/office/drawing/2014/main" id="{E3170A35-FB77-33FF-5F88-D905B1DB0932}"/>
              </a:ext>
            </a:extLst>
          </p:cNvPr>
          <p:cNvSpPr>
            <a:spLocks noGrp="1"/>
          </p:cNvSpPr>
          <p:nvPr>
            <p:ph idx="1"/>
          </p:nvPr>
        </p:nvSpPr>
        <p:spPr>
          <a:xfrm>
            <a:off x="1028699" y="2318197"/>
            <a:ext cx="7293023" cy="3683358"/>
          </a:xfrm>
        </p:spPr>
        <p:txBody>
          <a:bodyPr anchor="ctr">
            <a:normAutofit fontScale="92500"/>
          </a:bodyPr>
          <a:lstStyle/>
          <a:p>
            <a:r>
              <a:rPr lang="en-US" sz="2000" dirty="0"/>
              <a:t>A self-managed super fund (SMSF) is an </a:t>
            </a:r>
            <a:r>
              <a:rPr lang="en-US" sz="2000" b="1" dirty="0"/>
              <a:t>Australian superannuation fund </a:t>
            </a:r>
            <a:r>
              <a:rPr lang="en-US" sz="2000" dirty="0"/>
              <a:t>if it meets all 3 of these residency conditions at all times during the financial year:</a:t>
            </a:r>
          </a:p>
          <a:p>
            <a:pPr lvl="1"/>
            <a:r>
              <a:rPr lang="en-US" sz="2000" dirty="0"/>
              <a:t>established or has assets held in Australia</a:t>
            </a:r>
          </a:p>
          <a:p>
            <a:pPr lvl="1"/>
            <a:r>
              <a:rPr lang="en-US" sz="2000" dirty="0"/>
              <a:t>central management and control ordinarily in Australia</a:t>
            </a:r>
          </a:p>
          <a:p>
            <a:pPr lvl="1"/>
            <a:r>
              <a:rPr lang="en-US" sz="2000" dirty="0"/>
              <a:t>active members.</a:t>
            </a:r>
          </a:p>
          <a:p>
            <a:endParaRPr lang="en-US" sz="2000" dirty="0"/>
          </a:p>
          <a:p>
            <a:r>
              <a:rPr lang="en-US" sz="2000" dirty="0"/>
              <a:t>Ownership of All fund assets must be:</a:t>
            </a:r>
          </a:p>
          <a:p>
            <a:pPr lvl="1"/>
            <a:r>
              <a:rPr lang="en-US" sz="2000" dirty="0"/>
              <a:t>kept separate from the personal assets of trustees and directors</a:t>
            </a:r>
          </a:p>
          <a:p>
            <a:pPr lvl="1"/>
            <a:r>
              <a:rPr lang="en-US" sz="2000" dirty="0"/>
              <a:t>in the name of the fund or the name of the individual trustees 'as trustees for' the fund.</a:t>
            </a:r>
          </a:p>
          <a:p>
            <a:endParaRPr lang="en-US" sz="1700" dirty="0"/>
          </a:p>
        </p:txBody>
      </p:sp>
    </p:spTree>
    <p:extLst>
      <p:ext uri="{BB962C8B-B14F-4D97-AF65-F5344CB8AC3E}">
        <p14:creationId xmlns:p14="http://schemas.microsoft.com/office/powerpoint/2010/main" val="80178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F8DD-EFC3-922F-7600-DB0221C5ED73}"/>
              </a:ext>
            </a:extLst>
          </p:cNvPr>
          <p:cNvSpPr>
            <a:spLocks noGrp="1"/>
          </p:cNvSpPr>
          <p:nvPr>
            <p:ph type="title"/>
          </p:nvPr>
        </p:nvSpPr>
        <p:spPr>
          <a:xfrm>
            <a:off x="1028699" y="294538"/>
            <a:ext cx="7421963" cy="1033669"/>
          </a:xfrm>
        </p:spPr>
        <p:txBody>
          <a:bodyPr>
            <a:normAutofit/>
          </a:bodyPr>
          <a:lstStyle/>
          <a:p>
            <a:r>
              <a:rPr lang="en-US" sz="3500" b="1">
                <a:solidFill>
                  <a:srgbClr val="FFFFFF"/>
                </a:solidFill>
              </a:rPr>
              <a:t>Set up of SMSF</a:t>
            </a:r>
            <a:endParaRPr lang="en-US" sz="3500">
              <a:solidFill>
                <a:srgbClr val="FFFFFF"/>
              </a:solidFill>
            </a:endParaRPr>
          </a:p>
        </p:txBody>
      </p:sp>
      <p:sp>
        <p:nvSpPr>
          <p:cNvPr id="3" name="Content Placeholder 2">
            <a:extLst>
              <a:ext uri="{FF2B5EF4-FFF2-40B4-BE49-F238E27FC236}">
                <a16:creationId xmlns:a16="http://schemas.microsoft.com/office/drawing/2014/main" id="{07DB4C14-D37B-3BB6-7DCB-0595A7A18195}"/>
              </a:ext>
            </a:extLst>
          </p:cNvPr>
          <p:cNvSpPr>
            <a:spLocks noGrp="1"/>
          </p:cNvSpPr>
          <p:nvPr>
            <p:ph idx="1"/>
          </p:nvPr>
        </p:nvSpPr>
        <p:spPr>
          <a:xfrm>
            <a:off x="344513" y="1753848"/>
            <a:ext cx="8529664" cy="5104151"/>
          </a:xfrm>
        </p:spPr>
        <p:txBody>
          <a:bodyPr anchor="ctr">
            <a:normAutofit fontScale="77500" lnSpcReduction="20000"/>
          </a:bodyPr>
          <a:lstStyle/>
          <a:p>
            <a:pPr marL="0" indent="0">
              <a:lnSpc>
                <a:spcPct val="90000"/>
              </a:lnSpc>
              <a:buNone/>
            </a:pPr>
            <a:r>
              <a:rPr lang="en-US" sz="2300" dirty="0"/>
              <a:t>To Legally establish SMSF </a:t>
            </a:r>
          </a:p>
          <a:p>
            <a:pPr lvl="1">
              <a:lnSpc>
                <a:spcPct val="90000"/>
              </a:lnSpc>
            </a:pPr>
            <a:r>
              <a:rPr lang="en-US" sz="2300" dirty="0"/>
              <a:t>choose your SMSF's structure</a:t>
            </a:r>
          </a:p>
          <a:p>
            <a:pPr lvl="1">
              <a:lnSpc>
                <a:spcPct val="90000"/>
              </a:lnSpc>
            </a:pPr>
            <a:r>
              <a:rPr lang="en-US" sz="2300" dirty="0"/>
              <a:t>appoint trustees</a:t>
            </a:r>
          </a:p>
          <a:p>
            <a:pPr lvl="1">
              <a:lnSpc>
                <a:spcPct val="90000"/>
              </a:lnSpc>
            </a:pPr>
            <a:r>
              <a:rPr lang="en-US" sz="2300" dirty="0"/>
              <a:t>check your SMSF is an Australian superannuation fund</a:t>
            </a:r>
          </a:p>
          <a:p>
            <a:pPr lvl="1">
              <a:lnSpc>
                <a:spcPct val="90000"/>
              </a:lnSpc>
            </a:pPr>
            <a:r>
              <a:rPr lang="en-US" sz="2300" dirty="0"/>
              <a:t>create the trust deed</a:t>
            </a:r>
          </a:p>
          <a:p>
            <a:pPr lvl="1">
              <a:lnSpc>
                <a:spcPct val="90000"/>
              </a:lnSpc>
            </a:pPr>
            <a:r>
              <a:rPr lang="en-US" sz="2300" dirty="0"/>
              <a:t>Register with ATO within 60days to Apply for ABN and TFN</a:t>
            </a:r>
          </a:p>
          <a:p>
            <a:pPr lvl="1">
              <a:lnSpc>
                <a:spcPct val="90000"/>
              </a:lnSpc>
            </a:pPr>
            <a:r>
              <a:rPr lang="en-US" sz="2300" dirty="0"/>
              <a:t>Setup SMSF Bank account</a:t>
            </a:r>
          </a:p>
          <a:p>
            <a:pPr lvl="1">
              <a:lnSpc>
                <a:spcPct val="90000"/>
              </a:lnSpc>
            </a:pPr>
            <a:r>
              <a:rPr lang="en-US" sz="2300" dirty="0"/>
              <a:t>hold assets</a:t>
            </a:r>
          </a:p>
          <a:p>
            <a:pPr lvl="1">
              <a:lnSpc>
                <a:spcPct val="90000"/>
              </a:lnSpc>
            </a:pPr>
            <a:r>
              <a:rPr lang="en-US" sz="2300" dirty="0"/>
              <a:t>Get electronic service address from SMSF massaging provider</a:t>
            </a:r>
          </a:p>
          <a:p>
            <a:pPr lvl="1">
              <a:lnSpc>
                <a:spcPct val="90000"/>
              </a:lnSpc>
            </a:pPr>
            <a:r>
              <a:rPr lang="en-US" sz="2300" dirty="0"/>
              <a:t>Notify ATO of ESA to monitor/track Rollover/contribution</a:t>
            </a:r>
          </a:p>
          <a:p>
            <a:pPr lvl="1">
              <a:lnSpc>
                <a:spcPct val="90000"/>
              </a:lnSpc>
            </a:pPr>
            <a:r>
              <a:rPr lang="en-US" sz="2300" dirty="0"/>
              <a:t>Create Investment Strategy</a:t>
            </a:r>
          </a:p>
          <a:p>
            <a:pPr lvl="1">
              <a:lnSpc>
                <a:spcPct val="90000"/>
              </a:lnSpc>
            </a:pPr>
            <a:r>
              <a:rPr lang="en-US" sz="2300" dirty="0"/>
              <a:t>Members to provide SMSF details like ESA, Bank details to Employer to contribute</a:t>
            </a:r>
          </a:p>
          <a:p>
            <a:pPr lvl="1">
              <a:lnSpc>
                <a:spcPct val="90000"/>
              </a:lnSpc>
            </a:pPr>
            <a:r>
              <a:rPr lang="en-US" sz="2300" dirty="0"/>
              <a:t>Prepare an Exit plan and review regularly (some common exit situations are</a:t>
            </a:r>
          </a:p>
          <a:p>
            <a:pPr lvl="2">
              <a:lnSpc>
                <a:spcPct val="90000"/>
              </a:lnSpc>
            </a:pPr>
            <a:r>
              <a:rPr lang="en-US" sz="2300" dirty="0"/>
              <a:t>Relationship breakdown between trustees</a:t>
            </a:r>
          </a:p>
          <a:p>
            <a:pPr lvl="2">
              <a:lnSpc>
                <a:spcPct val="90000"/>
              </a:lnSpc>
            </a:pPr>
            <a:r>
              <a:rPr lang="en-US" sz="2300" dirty="0"/>
              <a:t>Lack of time to manage SMSF</a:t>
            </a:r>
          </a:p>
          <a:p>
            <a:pPr lvl="2">
              <a:lnSpc>
                <a:spcPct val="90000"/>
              </a:lnSpc>
            </a:pPr>
            <a:r>
              <a:rPr lang="en-US" sz="2300" dirty="0"/>
              <a:t>Poor performing investment</a:t>
            </a:r>
          </a:p>
          <a:p>
            <a:pPr lvl="2">
              <a:lnSpc>
                <a:spcPct val="90000"/>
              </a:lnSpc>
            </a:pPr>
            <a:r>
              <a:rPr lang="en-US" sz="2300" dirty="0"/>
              <a:t>All member left </a:t>
            </a:r>
            <a:r>
              <a:rPr lang="en-US" sz="2300" dirty="0" err="1"/>
              <a:t>smsf</a:t>
            </a:r>
            <a:endParaRPr lang="en-US" sz="2300" dirty="0"/>
          </a:p>
          <a:p>
            <a:pPr lvl="2">
              <a:lnSpc>
                <a:spcPct val="90000"/>
              </a:lnSpc>
            </a:pPr>
            <a:r>
              <a:rPr lang="en-US" sz="2300" dirty="0"/>
              <a:t>Death of trustee</a:t>
            </a:r>
          </a:p>
          <a:p>
            <a:pPr lvl="2">
              <a:lnSpc>
                <a:spcPct val="90000"/>
              </a:lnSpc>
            </a:pPr>
            <a:endParaRPr lang="en-US" sz="1200" dirty="0"/>
          </a:p>
        </p:txBody>
      </p:sp>
    </p:spTree>
    <p:extLst>
      <p:ext uri="{BB962C8B-B14F-4D97-AF65-F5344CB8AC3E}">
        <p14:creationId xmlns:p14="http://schemas.microsoft.com/office/powerpoint/2010/main" val="161881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dirty="0">
                <a:solidFill>
                  <a:srgbClr val="FFFFFF"/>
                </a:solidFill>
              </a:rPr>
              <a:t>Australian Accounting - Landscape</a:t>
            </a:r>
          </a:p>
        </p:txBody>
      </p:sp>
      <p:pic>
        <p:nvPicPr>
          <p:cNvPr id="5" name="Content Placeholder 4">
            <a:extLst>
              <a:ext uri="{FF2B5EF4-FFF2-40B4-BE49-F238E27FC236}">
                <a16:creationId xmlns:a16="http://schemas.microsoft.com/office/drawing/2014/main" id="{04D8FE15-BBA3-20FB-9A06-D8C0CD281417}"/>
              </a:ext>
            </a:extLst>
          </p:cNvPr>
          <p:cNvPicPr>
            <a:picLocks noGrp="1" noChangeAspect="1"/>
          </p:cNvPicPr>
          <p:nvPr>
            <p:ph idx="1"/>
          </p:nvPr>
        </p:nvPicPr>
        <p:blipFill>
          <a:blip r:embed="rId3"/>
          <a:stretch>
            <a:fillRect/>
          </a:stretch>
        </p:blipFill>
        <p:spPr>
          <a:xfrm>
            <a:off x="179621" y="1806498"/>
            <a:ext cx="8527529" cy="48290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98116-FAD6-82ED-817D-8D180C032FED}"/>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SMSF INVESTMENTS</a:t>
            </a:r>
          </a:p>
        </p:txBody>
      </p:sp>
      <p:sp>
        <p:nvSpPr>
          <p:cNvPr id="3" name="Content Placeholder 2">
            <a:extLst>
              <a:ext uri="{FF2B5EF4-FFF2-40B4-BE49-F238E27FC236}">
                <a16:creationId xmlns:a16="http://schemas.microsoft.com/office/drawing/2014/main" id="{7DEA1B57-1ACD-ADF2-BC9B-EE589B458612}"/>
              </a:ext>
            </a:extLst>
          </p:cNvPr>
          <p:cNvSpPr>
            <a:spLocks noGrp="1"/>
          </p:cNvSpPr>
          <p:nvPr>
            <p:ph idx="1"/>
          </p:nvPr>
        </p:nvSpPr>
        <p:spPr>
          <a:xfrm>
            <a:off x="344512" y="1778695"/>
            <a:ext cx="8106150" cy="4759951"/>
          </a:xfrm>
        </p:spPr>
        <p:txBody>
          <a:bodyPr anchor="ctr">
            <a:normAutofit fontScale="92500" lnSpcReduction="20000"/>
          </a:bodyPr>
          <a:lstStyle/>
          <a:p>
            <a:pPr marL="0" indent="0">
              <a:lnSpc>
                <a:spcPct val="90000"/>
              </a:lnSpc>
              <a:buNone/>
            </a:pPr>
            <a:r>
              <a:rPr lang="en-US" sz="2000" dirty="0"/>
              <a:t>All SMSF Investments must:</a:t>
            </a:r>
          </a:p>
          <a:p>
            <a:pPr lvl="0">
              <a:lnSpc>
                <a:spcPct val="90000"/>
              </a:lnSpc>
            </a:pPr>
            <a:r>
              <a:rPr lang="en-US" sz="2000" dirty="0"/>
              <a:t>meet the sole purpose test</a:t>
            </a:r>
          </a:p>
          <a:p>
            <a:pPr lvl="0">
              <a:lnSpc>
                <a:spcPct val="90000"/>
              </a:lnSpc>
            </a:pPr>
            <a:r>
              <a:rPr lang="en-US" sz="2000" dirty="0"/>
              <a:t>be made on a commercial arm's length basis and always reflect true market value</a:t>
            </a:r>
          </a:p>
          <a:p>
            <a:pPr lvl="0">
              <a:lnSpc>
                <a:spcPct val="90000"/>
              </a:lnSpc>
            </a:pPr>
            <a:r>
              <a:rPr lang="en-US" sz="2000" dirty="0"/>
              <a:t>show clear legal ownership by the fund</a:t>
            </a:r>
          </a:p>
          <a:p>
            <a:pPr lvl="0">
              <a:lnSpc>
                <a:spcPct val="90000"/>
              </a:lnSpc>
            </a:pPr>
            <a:r>
              <a:rPr lang="en-US" sz="2000" dirty="0"/>
              <a:t>meet specific restrictions on investments.</a:t>
            </a:r>
          </a:p>
          <a:p>
            <a:pPr lvl="0">
              <a:lnSpc>
                <a:spcPct val="90000"/>
              </a:lnSpc>
            </a:pPr>
            <a:endParaRPr lang="en-US" sz="2000" dirty="0"/>
          </a:p>
          <a:p>
            <a:pPr marL="0" indent="0">
              <a:lnSpc>
                <a:spcPct val="90000"/>
              </a:lnSpc>
              <a:buNone/>
            </a:pPr>
            <a:r>
              <a:rPr lang="en-US" sz="2000" dirty="0"/>
              <a:t>Common List where SMSF Invest:</a:t>
            </a:r>
          </a:p>
          <a:p>
            <a:pPr lvl="1">
              <a:lnSpc>
                <a:spcPct val="90000"/>
              </a:lnSpc>
            </a:pPr>
            <a:r>
              <a:rPr lang="en-US" sz="2000" dirty="0"/>
              <a:t>Term Deposit</a:t>
            </a:r>
          </a:p>
          <a:p>
            <a:pPr lvl="1">
              <a:lnSpc>
                <a:spcPct val="90000"/>
              </a:lnSpc>
            </a:pPr>
            <a:r>
              <a:rPr lang="en-US" sz="2000" dirty="0"/>
              <a:t>Shares in Listed companies</a:t>
            </a:r>
          </a:p>
          <a:p>
            <a:pPr lvl="1">
              <a:lnSpc>
                <a:spcPct val="90000"/>
              </a:lnSpc>
            </a:pPr>
            <a:r>
              <a:rPr lang="en-US" sz="2000" dirty="0"/>
              <a:t>Shares in Listed companies (Overseas)</a:t>
            </a:r>
          </a:p>
          <a:p>
            <a:pPr lvl="1">
              <a:lnSpc>
                <a:spcPct val="90000"/>
              </a:lnSpc>
            </a:pPr>
            <a:r>
              <a:rPr lang="en-US" sz="2000" dirty="0"/>
              <a:t>Managed Investments</a:t>
            </a:r>
          </a:p>
          <a:p>
            <a:pPr lvl="1">
              <a:lnSpc>
                <a:spcPct val="90000"/>
              </a:lnSpc>
            </a:pPr>
            <a:r>
              <a:rPr lang="en-US" sz="2000" dirty="0"/>
              <a:t>Unit Trust</a:t>
            </a:r>
          </a:p>
          <a:p>
            <a:pPr lvl="1">
              <a:lnSpc>
                <a:spcPct val="90000"/>
              </a:lnSpc>
            </a:pPr>
            <a:r>
              <a:rPr lang="en-US" sz="2000" dirty="0"/>
              <a:t>Real estate Properties (with LRBA Loan if required)</a:t>
            </a:r>
          </a:p>
          <a:p>
            <a:pPr lvl="1">
              <a:lnSpc>
                <a:spcPct val="90000"/>
              </a:lnSpc>
            </a:pPr>
            <a:r>
              <a:rPr lang="en-US" sz="2000" dirty="0"/>
              <a:t>Crypto Currency</a:t>
            </a:r>
          </a:p>
          <a:p>
            <a:pPr lvl="1">
              <a:lnSpc>
                <a:spcPct val="90000"/>
              </a:lnSpc>
            </a:pPr>
            <a:r>
              <a:rPr lang="en-US" sz="2000" dirty="0"/>
              <a:t>Investment in collectables (Art work)</a:t>
            </a:r>
          </a:p>
          <a:p>
            <a:pPr lvl="1">
              <a:lnSpc>
                <a:spcPct val="90000"/>
              </a:lnSpc>
            </a:pPr>
            <a:r>
              <a:rPr lang="en-US" sz="2000" dirty="0"/>
              <a:t>Investment in Gold</a:t>
            </a:r>
          </a:p>
          <a:p>
            <a:pPr>
              <a:lnSpc>
                <a:spcPct val="90000"/>
              </a:lnSpc>
            </a:pPr>
            <a:endParaRPr lang="en-US" sz="1300" dirty="0"/>
          </a:p>
        </p:txBody>
      </p:sp>
    </p:spTree>
    <p:extLst>
      <p:ext uri="{BB962C8B-B14F-4D97-AF65-F5344CB8AC3E}">
        <p14:creationId xmlns:p14="http://schemas.microsoft.com/office/powerpoint/2010/main" val="338287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1E77EE-5BD9-71BC-CA40-A3BD3CACDBE0}"/>
              </a:ext>
            </a:extLst>
          </p:cNvPr>
          <p:cNvSpPr>
            <a:spLocks noGrp="1"/>
          </p:cNvSpPr>
          <p:nvPr>
            <p:ph type="title"/>
          </p:nvPr>
        </p:nvSpPr>
        <p:spPr>
          <a:xfrm>
            <a:off x="1028697" y="348865"/>
            <a:ext cx="7533018" cy="877729"/>
          </a:xfrm>
        </p:spPr>
        <p:txBody>
          <a:bodyPr vert="horz" lIns="91440" tIns="45720" rIns="91440" bIns="45720" rtlCol="0" anchor="ctr">
            <a:normAutofit/>
          </a:bodyPr>
          <a:lstStyle/>
          <a:p>
            <a:pPr defTabSz="914400"/>
            <a:r>
              <a:rPr lang="en-US" sz="3200" kern="1200">
                <a:solidFill>
                  <a:srgbClr val="FFFFFF"/>
                </a:solidFill>
                <a:latin typeface="+mj-lt"/>
                <a:ea typeface="+mj-ea"/>
                <a:cs typeface="+mj-cs"/>
              </a:rPr>
              <a:t>Possible Inflow/Outflow of Money in SMSF</a:t>
            </a:r>
          </a:p>
        </p:txBody>
      </p:sp>
      <p:graphicFrame>
        <p:nvGraphicFramePr>
          <p:cNvPr id="4" name="Content Placeholder 3">
            <a:extLst>
              <a:ext uri="{FF2B5EF4-FFF2-40B4-BE49-F238E27FC236}">
                <a16:creationId xmlns:a16="http://schemas.microsoft.com/office/drawing/2014/main" id="{8A275BFC-3B05-5E27-FB37-C9F9AEA39679}"/>
              </a:ext>
            </a:extLst>
          </p:cNvPr>
          <p:cNvGraphicFramePr>
            <a:graphicFrameLocks noGrp="1"/>
          </p:cNvGraphicFramePr>
          <p:nvPr>
            <p:ph idx="1"/>
            <p:extLst>
              <p:ext uri="{D42A27DB-BD31-4B8C-83A1-F6EECF244321}">
                <p14:modId xmlns:p14="http://schemas.microsoft.com/office/powerpoint/2010/main" val="2310696608"/>
              </p:ext>
            </p:extLst>
          </p:nvPr>
        </p:nvGraphicFramePr>
        <p:xfrm>
          <a:off x="689548" y="1693889"/>
          <a:ext cx="7872167" cy="4815252"/>
        </p:xfrm>
        <a:graphic>
          <a:graphicData uri="http://schemas.openxmlformats.org/drawingml/2006/table">
            <a:tbl>
              <a:tblPr firstRow="1" firstCol="1" bandRow="1"/>
              <a:tblGrid>
                <a:gridCol w="3771153">
                  <a:extLst>
                    <a:ext uri="{9D8B030D-6E8A-4147-A177-3AD203B41FA5}">
                      <a16:colId xmlns:a16="http://schemas.microsoft.com/office/drawing/2014/main" val="728616816"/>
                    </a:ext>
                  </a:extLst>
                </a:gridCol>
                <a:gridCol w="4101014">
                  <a:extLst>
                    <a:ext uri="{9D8B030D-6E8A-4147-A177-3AD203B41FA5}">
                      <a16:colId xmlns:a16="http://schemas.microsoft.com/office/drawing/2014/main" val="2934316901"/>
                    </a:ext>
                  </a:extLst>
                </a:gridCol>
              </a:tblGrid>
              <a:tr h="268412">
                <a:tc>
                  <a:txBody>
                    <a:bodyPr/>
                    <a:lstStyle/>
                    <a:p>
                      <a:pPr marL="0" marR="0" algn="ctr" fontAlgn="t">
                        <a:lnSpc>
                          <a:spcPct val="115000"/>
                        </a:lnSpc>
                        <a:spcAft>
                          <a:spcPts val="800"/>
                        </a:spcAft>
                        <a:buNone/>
                        <a:tabLst>
                          <a:tab pos="2295525" algn="l"/>
                        </a:tabLst>
                      </a:pPr>
                      <a:r>
                        <a:rPr lang="en-US" sz="1200" b="0" i="0" u="none" strike="noStrike" kern="100">
                          <a:effectLst/>
                          <a:latin typeface="Aptos" panose="020B0004020202020204" pitchFamily="34" charset="0"/>
                          <a:ea typeface="Aptos" panose="020B0004020202020204" pitchFamily="34" charset="0"/>
                          <a:cs typeface="Times New Roman" panose="02020603050405020304" pitchFamily="18" charset="0"/>
                        </a:rPr>
                        <a:t>INFLOW</a:t>
                      </a:r>
                      <a:endParaRPr lang="en-US" sz="12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lvl="1" algn="ctr" fontAlgn="t">
                        <a:lnSpc>
                          <a:spcPct val="115000"/>
                        </a:lnSpc>
                        <a:spcAft>
                          <a:spcPts val="800"/>
                        </a:spcAft>
                        <a:buNone/>
                        <a:tabLst>
                          <a:tab pos="2295525" algn="l"/>
                        </a:tabLst>
                      </a:pPr>
                      <a:r>
                        <a:rPr lang="en-US" sz="12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OUTFLOW</a:t>
                      </a:r>
                      <a:endParaRPr lang="en-US" sz="12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539406"/>
                  </a:ext>
                </a:extLst>
              </a:tr>
              <a:tr h="239196">
                <a:tc>
                  <a:txBody>
                    <a:bodyPr/>
                    <a:lstStyle/>
                    <a:p>
                      <a:pPr marL="0" marR="0" algn="ctr" fontAlgn="t">
                        <a:lnSpc>
                          <a:spcPct val="115000"/>
                        </a:lnSpc>
                        <a:spcAft>
                          <a:spcPts val="800"/>
                        </a:spcAft>
                        <a:buNone/>
                        <a:tabLst>
                          <a:tab pos="2295525" algn="l"/>
                        </a:tabLst>
                      </a:pPr>
                      <a:r>
                        <a:rPr lang="en-US" sz="1000" b="0" i="0" u="none" strike="noStrike" dirty="0">
                          <a:effectLst/>
                          <a:latin typeface="Arial" panose="020B0604020202020204" pitchFamily="34" charset="0"/>
                        </a:rPr>
                        <a:t>Member related Inflow</a:t>
                      </a: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15000"/>
                        </a:lnSpc>
                        <a:spcBef>
                          <a:spcPts val="0"/>
                        </a:spcBef>
                        <a:spcAft>
                          <a:spcPts val="800"/>
                        </a:spcAft>
                        <a:buClrTx/>
                        <a:buSzTx/>
                        <a:buFontTx/>
                        <a:buNone/>
                        <a:tabLst>
                          <a:tab pos="2295525" algn="l"/>
                        </a:tabLst>
                        <a:defRPr/>
                      </a:pPr>
                      <a:r>
                        <a:rPr lang="en-US" sz="1000" b="0" i="0" u="none" strike="noStrike">
                          <a:effectLst/>
                          <a:latin typeface="Arial" panose="020B0604020202020204" pitchFamily="34" charset="0"/>
                        </a:rPr>
                        <a:t>Member related Outflow</a:t>
                      </a: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0060843"/>
                  </a:ext>
                </a:extLst>
              </a:tr>
              <a:tr h="239196">
                <a:tc>
                  <a:txBody>
                    <a:bodyPr/>
                    <a:lstStyle/>
                    <a:p>
                      <a:pPr marL="914400" marR="0" lvl="2" algn="l" fontAlgn="t">
                        <a:lnSpc>
                          <a:spcPct val="115000"/>
                        </a:lnSpc>
                        <a:spcAft>
                          <a:spcPts val="800"/>
                        </a:spcAft>
                        <a:buNone/>
                        <a:tabLst>
                          <a:tab pos="2295525" algn="l"/>
                        </a:tabLst>
                      </a:pPr>
                      <a:r>
                        <a:rPr lang="en-US" sz="10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CONTRIBUTION</a:t>
                      </a: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defTabSz="457200" rtl="0" eaLnBrk="1" fontAlgn="t" latinLnBrk="0" hangingPunct="1">
                        <a:lnSpc>
                          <a:spcPct val="115000"/>
                        </a:lnSpc>
                        <a:spcAft>
                          <a:spcPts val="800"/>
                        </a:spcAft>
                        <a:buNone/>
                        <a:tabLst>
                          <a:tab pos="2295525" algn="l"/>
                        </a:tabLst>
                      </a:pPr>
                      <a:r>
                        <a:rPr lang="en-US" sz="1000" b="0" i="0" u="none" strike="noStrike" kern="100">
                          <a:solidFill>
                            <a:schemeClr val="tx1"/>
                          </a:solidFill>
                          <a:effectLst/>
                          <a:latin typeface="Aptos" panose="020B0004020202020204" pitchFamily="34" charset="0"/>
                          <a:cs typeface="Times New Roman" panose="02020603050405020304" pitchFamily="18" charset="0"/>
                        </a:rPr>
                        <a:t>ROLLOVER-OUT</a:t>
                      </a: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387079"/>
                  </a:ext>
                </a:extLst>
              </a:tr>
              <a:tr h="239196">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ROLLOVER IN</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PENSION</a:t>
                      </a: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7687699"/>
                  </a:ext>
                </a:extLst>
              </a:tr>
              <a:tr h="239196">
                <a:tc>
                  <a:txBody>
                    <a:bodyPr/>
                    <a:lstStyle/>
                    <a:p>
                      <a:pPr marL="914400" marR="0" lvl="2" algn="l" fontAlgn="t">
                        <a:lnSpc>
                          <a:spcPct val="115000"/>
                        </a:lnSpc>
                        <a:spcAft>
                          <a:spcPts val="800"/>
                        </a:spcAft>
                        <a:buNone/>
                        <a:tabLst>
                          <a:tab pos="2295525" algn="l"/>
                        </a:tabLst>
                      </a:pPr>
                      <a:r>
                        <a:rPr lang="en-US" sz="1000" b="0" i="0" u="none" strike="noStrike" dirty="0">
                          <a:effectLst/>
                          <a:latin typeface="Arial" panose="020B0604020202020204" pitchFamily="34" charset="0"/>
                        </a:rPr>
                        <a:t>INSURANCE PROCEED</a:t>
                      </a: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LUMPSUM PAYOUT</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0805156"/>
                  </a:ext>
                </a:extLst>
              </a:tr>
              <a:tr h="239196">
                <a:tc>
                  <a:txBody>
                    <a:bodyPr/>
                    <a:lstStyle/>
                    <a:p>
                      <a:pPr marL="0" marR="0" algn="l" fontAlgn="t">
                        <a:lnSpc>
                          <a:spcPct val="115000"/>
                        </a:lnSpc>
                        <a:spcAft>
                          <a:spcPts val="800"/>
                        </a:spcAft>
                        <a:buNone/>
                        <a:tabLst>
                          <a:tab pos="2295525" algn="l"/>
                        </a:tabLst>
                      </a:pP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indent="0" algn="l" defTabSz="457200" rtl="0" eaLnBrk="1" fontAlgn="t" latinLnBrk="0" hangingPunct="1">
                        <a:lnSpc>
                          <a:spcPct val="115000"/>
                        </a:lnSpc>
                        <a:spcBef>
                          <a:spcPts val="0"/>
                        </a:spcBef>
                        <a:spcAft>
                          <a:spcPts val="800"/>
                        </a:spcAft>
                        <a:buClrTx/>
                        <a:buSzTx/>
                        <a:buFontTx/>
                        <a:buNone/>
                        <a:tabLst>
                          <a:tab pos="2295525" algn="l"/>
                        </a:tabLst>
                        <a:defRPr/>
                      </a:pPr>
                      <a:r>
                        <a:rPr lang="en-US" sz="1000" b="0" i="0" u="none" strike="noStrike" kern="100">
                          <a:solidFill>
                            <a:schemeClr val="tx1"/>
                          </a:solidFill>
                          <a:effectLst/>
                          <a:latin typeface="Aptos" panose="020B0004020202020204" pitchFamily="34" charset="0"/>
                          <a:cs typeface="Times New Roman" panose="02020603050405020304" pitchFamily="18" charset="0"/>
                        </a:rPr>
                        <a:t>Member Insurance premium</a:t>
                      </a: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1072454"/>
                  </a:ext>
                </a:extLst>
              </a:tr>
              <a:tr h="239196">
                <a:tc>
                  <a:txBody>
                    <a:bodyPr/>
                    <a:lstStyle/>
                    <a:p>
                      <a:pPr marL="457200" marR="0" lvl="1" algn="l" fontAlgn="t">
                        <a:lnSpc>
                          <a:spcPct val="115000"/>
                        </a:lnSpc>
                        <a:spcAft>
                          <a:spcPts val="800"/>
                        </a:spcAft>
                        <a:buNone/>
                        <a:tabLst>
                          <a:tab pos="2295525" algn="l"/>
                        </a:tabLst>
                      </a:pP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defTabSz="457200" rtl="0" eaLnBrk="1" fontAlgn="t" latinLnBrk="0" hangingPunct="1">
                        <a:lnSpc>
                          <a:spcPct val="115000"/>
                        </a:lnSpc>
                        <a:spcAft>
                          <a:spcPts val="800"/>
                        </a:spcAft>
                        <a:buNone/>
                        <a:tabLst>
                          <a:tab pos="2295525" algn="l"/>
                        </a:tabLst>
                      </a:pPr>
                      <a:r>
                        <a:rPr lang="en-US" sz="1000" b="0" i="0" u="none" strike="noStrike" kern="100">
                          <a:solidFill>
                            <a:schemeClr val="tx1"/>
                          </a:solidFill>
                          <a:effectLst/>
                          <a:latin typeface="Aptos" panose="020B0004020202020204" pitchFamily="34" charset="0"/>
                          <a:cs typeface="Times New Roman" panose="02020603050405020304" pitchFamily="18" charset="0"/>
                        </a:rPr>
                        <a:t>Div293 Tax</a:t>
                      </a: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359529"/>
                  </a:ext>
                </a:extLst>
              </a:tr>
              <a:tr h="239196">
                <a:tc>
                  <a:txBody>
                    <a:bodyPr/>
                    <a:lstStyle/>
                    <a:p>
                      <a:pPr marL="1371600" marR="0" lvl="3" algn="l" fontAlgn="t">
                        <a:lnSpc>
                          <a:spcPct val="115000"/>
                        </a:lnSpc>
                        <a:spcAft>
                          <a:spcPts val="800"/>
                        </a:spcAft>
                        <a:buNone/>
                        <a:tabLst>
                          <a:tab pos="2295525" algn="l"/>
                        </a:tabLst>
                      </a:pPr>
                      <a:r>
                        <a:rPr lang="en-US" sz="1000" b="0" i="0" u="none" strike="noStrike" dirty="0">
                          <a:effectLst/>
                          <a:latin typeface="Arial" panose="020B0604020202020204" pitchFamily="34" charset="0"/>
                        </a:rPr>
                        <a:t>Fund related Inflow</a:t>
                      </a: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15000"/>
                        </a:lnSpc>
                        <a:spcBef>
                          <a:spcPts val="0"/>
                        </a:spcBef>
                        <a:spcAft>
                          <a:spcPts val="800"/>
                        </a:spcAft>
                        <a:buClrTx/>
                        <a:buSzTx/>
                        <a:buFontTx/>
                        <a:buNone/>
                        <a:tabLst>
                          <a:tab pos="2295525" algn="l"/>
                        </a:tabLst>
                        <a:defRPr/>
                      </a:pPr>
                      <a:r>
                        <a:rPr lang="en-US" sz="1000" b="0" i="0" u="none" strike="noStrike">
                          <a:effectLst/>
                          <a:latin typeface="Arial" panose="020B0604020202020204" pitchFamily="34" charset="0"/>
                        </a:rPr>
                        <a:t>Fund related Outflow</a:t>
                      </a: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616803"/>
                  </a:ext>
                </a:extLst>
              </a:tr>
              <a:tr h="239196">
                <a:tc>
                  <a:txBody>
                    <a:bodyPr/>
                    <a:lstStyle/>
                    <a:p>
                      <a:pPr marL="914400" marR="0" lvl="2" algn="l" fontAlgn="t">
                        <a:lnSpc>
                          <a:spcPct val="115000"/>
                        </a:lnSpc>
                        <a:spcAft>
                          <a:spcPts val="800"/>
                        </a:spcAft>
                        <a:buNone/>
                        <a:tabLst>
                          <a:tab pos="2295525" algn="l"/>
                        </a:tabLst>
                      </a:pPr>
                      <a:r>
                        <a:rPr lang="en-US" sz="10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BANK INTEREST</a:t>
                      </a: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ACCOUNTANCY FEES</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40052"/>
                  </a:ext>
                </a:extLst>
              </a:tr>
              <a:tr h="239196">
                <a:tc>
                  <a:txBody>
                    <a:bodyPr/>
                    <a:lstStyle/>
                    <a:p>
                      <a:pPr marL="914400" marR="0" lvl="2" algn="l" fontAlgn="t">
                        <a:lnSpc>
                          <a:spcPct val="115000"/>
                        </a:lnSpc>
                        <a:spcAft>
                          <a:spcPts val="800"/>
                        </a:spcAft>
                        <a:buNone/>
                        <a:tabLst>
                          <a:tab pos="2295525" algn="l"/>
                        </a:tabLst>
                      </a:pPr>
                      <a:r>
                        <a:rPr lang="en-US" sz="10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DIVIDEND</a:t>
                      </a: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AUDIT FEES</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6554682"/>
                  </a:ext>
                </a:extLst>
              </a:tr>
              <a:tr h="239196">
                <a:tc>
                  <a:txBody>
                    <a:bodyPr/>
                    <a:lstStyle/>
                    <a:p>
                      <a:pPr marL="914400" marR="0" lvl="2" algn="l" fontAlgn="t">
                        <a:lnSpc>
                          <a:spcPct val="115000"/>
                        </a:lnSpc>
                        <a:spcAft>
                          <a:spcPts val="800"/>
                        </a:spcAft>
                        <a:buNone/>
                        <a:tabLst>
                          <a:tab pos="2295525" algn="l"/>
                        </a:tabLst>
                      </a:pPr>
                      <a:r>
                        <a:rPr lang="en-US" sz="10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TRUST DISTRIBUTION</a:t>
                      </a: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INVESTMENT EXPENSES</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835755"/>
                  </a:ext>
                </a:extLst>
              </a:tr>
              <a:tr h="239196">
                <a:tc>
                  <a:txBody>
                    <a:bodyPr/>
                    <a:lstStyle/>
                    <a:p>
                      <a:pPr marL="914400" marR="0" lvl="2" algn="l" fontAlgn="t">
                        <a:lnSpc>
                          <a:spcPct val="115000"/>
                        </a:lnSpc>
                        <a:spcAft>
                          <a:spcPts val="800"/>
                        </a:spcAft>
                        <a:buNone/>
                        <a:tabLst>
                          <a:tab pos="2295525" algn="l"/>
                        </a:tabLst>
                      </a:pPr>
                      <a:r>
                        <a:rPr lang="en-US" sz="10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RENTAL INCOME</a:t>
                      </a: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ATO SUPERVISORY LEVY</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401002"/>
                  </a:ext>
                </a:extLst>
              </a:tr>
              <a:tr h="239196">
                <a:tc>
                  <a:txBody>
                    <a:bodyPr/>
                    <a:lstStyle/>
                    <a:p>
                      <a:pPr marL="914400" marR="0" lvl="2" algn="l" fontAlgn="t">
                        <a:lnSpc>
                          <a:spcPct val="115000"/>
                        </a:lnSpc>
                        <a:spcAft>
                          <a:spcPts val="800"/>
                        </a:spcAft>
                        <a:buNone/>
                        <a:tabLst>
                          <a:tab pos="2295525" algn="l"/>
                        </a:tabLst>
                      </a:pPr>
                      <a:r>
                        <a:rPr lang="en-US" sz="10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SALE OF ASSET</a:t>
                      </a: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PURCHASE OF ASSET</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521929"/>
                  </a:ext>
                </a:extLst>
              </a:tr>
              <a:tr h="239196">
                <a:tc>
                  <a:txBody>
                    <a:bodyPr/>
                    <a:lstStyle/>
                    <a:p>
                      <a:pPr marL="914400" marR="0" lvl="2" algn="l" fontAlgn="t">
                        <a:lnSpc>
                          <a:spcPct val="115000"/>
                        </a:lnSpc>
                        <a:spcAft>
                          <a:spcPts val="800"/>
                        </a:spcAft>
                        <a:buNone/>
                        <a:tabLst>
                          <a:tab pos="2295525" algn="l"/>
                        </a:tabLst>
                      </a:pPr>
                      <a:r>
                        <a:rPr lang="en-US" sz="10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TAX REFUND</a:t>
                      </a: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ADMINSTRATION FEES</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622836"/>
                  </a:ext>
                </a:extLst>
              </a:tr>
              <a:tr h="239196">
                <a:tc>
                  <a:txBody>
                    <a:bodyPr/>
                    <a:lstStyle/>
                    <a:p>
                      <a:pPr marL="0" marR="0" algn="ctr" fontAlgn="t">
                        <a:lnSpc>
                          <a:spcPct val="115000"/>
                        </a:lnSpc>
                        <a:spcAft>
                          <a:spcPts val="800"/>
                        </a:spcAft>
                        <a:buNone/>
                        <a:tabLst>
                          <a:tab pos="2295525" algn="l"/>
                        </a:tabLst>
                      </a:pPr>
                      <a:r>
                        <a:rPr lang="en-US" sz="700" b="0" i="0" u="none" strike="noStrike" kern="100">
                          <a:effectLst/>
                          <a:latin typeface="Aptos" panose="020B0004020202020204" pitchFamily="34" charset="0"/>
                          <a:ea typeface="Aptos" panose="020B0004020202020204" pitchFamily="34" charset="0"/>
                          <a:cs typeface="Times New Roman" panose="02020603050405020304" pitchFamily="18" charset="0"/>
                        </a:rPr>
                        <a:t> </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ACTUARY FEES</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3005950"/>
                  </a:ext>
                </a:extLst>
              </a:tr>
              <a:tr h="239196">
                <a:tc>
                  <a:txBody>
                    <a:bodyPr/>
                    <a:lstStyle/>
                    <a:p>
                      <a:pPr marL="0" marR="0" algn="ctr" fontAlgn="t">
                        <a:lnSpc>
                          <a:spcPct val="115000"/>
                        </a:lnSpc>
                        <a:spcAft>
                          <a:spcPts val="800"/>
                        </a:spcAft>
                        <a:buNone/>
                        <a:tabLst>
                          <a:tab pos="2295525" algn="l"/>
                        </a:tabLst>
                      </a:pP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ASIC FEES (FOR CORPORATE TRUSTEE)</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1088813"/>
                  </a:ext>
                </a:extLst>
              </a:tr>
              <a:tr h="239196">
                <a:tc>
                  <a:txBody>
                    <a:bodyPr/>
                    <a:lstStyle/>
                    <a:p>
                      <a:pPr marL="0" marR="0" algn="ctr" fontAlgn="t">
                        <a:lnSpc>
                          <a:spcPct val="115000"/>
                        </a:lnSpc>
                        <a:spcAft>
                          <a:spcPts val="800"/>
                        </a:spcAft>
                        <a:buNone/>
                        <a:tabLst>
                          <a:tab pos="2295525" algn="l"/>
                        </a:tabLst>
                      </a:pP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PAYG INSTALMENTS (Qtrly)</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682021"/>
                  </a:ext>
                </a:extLst>
              </a:tr>
              <a:tr h="239196">
                <a:tc>
                  <a:txBody>
                    <a:bodyPr/>
                    <a:lstStyle/>
                    <a:p>
                      <a:pPr marL="0" marR="0" algn="ctr" fontAlgn="t">
                        <a:lnSpc>
                          <a:spcPct val="115000"/>
                        </a:lnSpc>
                        <a:spcAft>
                          <a:spcPts val="800"/>
                        </a:spcAft>
                        <a:buNone/>
                        <a:tabLst>
                          <a:tab pos="2295525" algn="l"/>
                        </a:tabLst>
                      </a:pP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GST (if registered for GST)</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7556450"/>
                  </a:ext>
                </a:extLst>
              </a:tr>
              <a:tr h="239196">
                <a:tc>
                  <a:txBody>
                    <a:bodyPr/>
                    <a:lstStyle/>
                    <a:p>
                      <a:pPr marL="0" marR="0" algn="ctr" fontAlgn="t">
                        <a:lnSpc>
                          <a:spcPct val="115000"/>
                        </a:lnSpc>
                        <a:spcAft>
                          <a:spcPts val="800"/>
                        </a:spcAft>
                        <a:buNone/>
                        <a:tabLst>
                          <a:tab pos="2295525" algn="l"/>
                        </a:tabLst>
                      </a:pP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0" marR="0" lvl="2" algn="l" fontAlgn="t">
                        <a:lnSpc>
                          <a:spcPct val="115000"/>
                        </a:lnSpc>
                        <a:spcAft>
                          <a:spcPts val="800"/>
                        </a:spcAft>
                        <a:buNone/>
                        <a:tabLst>
                          <a:tab pos="2295525" algn="l"/>
                        </a:tabLst>
                      </a:pPr>
                      <a:r>
                        <a:rPr lang="en-US" sz="1000" b="0" i="0" u="none" strike="noStrike" kern="100">
                          <a:effectLst/>
                          <a:latin typeface="Aptos" panose="020B0004020202020204" pitchFamily="34" charset="0"/>
                          <a:ea typeface="Aptos" panose="020B0004020202020204" pitchFamily="34" charset="0"/>
                          <a:cs typeface="Times New Roman" panose="02020603050405020304" pitchFamily="18" charset="0"/>
                        </a:rPr>
                        <a:t>FINAL TAX PAYMENT</a:t>
                      </a: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0578803"/>
                  </a:ext>
                </a:extLst>
              </a:tr>
              <a:tr h="241312">
                <a:tc>
                  <a:txBody>
                    <a:bodyPr/>
                    <a:lstStyle/>
                    <a:p>
                      <a:pPr marL="0" marR="0" algn="l" fontAlgn="t">
                        <a:lnSpc>
                          <a:spcPct val="115000"/>
                        </a:lnSpc>
                        <a:spcAft>
                          <a:spcPts val="800"/>
                        </a:spcAft>
                        <a:buNone/>
                        <a:tabLst>
                          <a:tab pos="2295525" algn="l"/>
                        </a:tabLst>
                      </a:pPr>
                      <a:endParaRPr lang="en-US" sz="1000" b="0" i="0" u="none" strike="noStrike">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2295525" algn="l"/>
                        </a:tabLst>
                      </a:pPr>
                      <a:endParaRPr lang="en-US" sz="1000" b="0" i="0" u="none" strike="noStrike" dirty="0">
                        <a:effectLst/>
                        <a:latin typeface="Arial" panose="020B0604020202020204" pitchFamily="34" charset="0"/>
                      </a:endParaRPr>
                    </a:p>
                  </a:txBody>
                  <a:tcPr marL="26326" marR="26326" marT="3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1111324"/>
                  </a:ext>
                </a:extLst>
              </a:tr>
            </a:tbl>
          </a:graphicData>
        </a:graphic>
      </p:graphicFrame>
    </p:spTree>
    <p:extLst>
      <p:ext uri="{BB962C8B-B14F-4D97-AF65-F5344CB8AC3E}">
        <p14:creationId xmlns:p14="http://schemas.microsoft.com/office/powerpoint/2010/main" val="119281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24FB-B3E9-671B-6E59-150F83E7276D}"/>
              </a:ext>
            </a:extLst>
          </p:cNvPr>
          <p:cNvSpPr>
            <a:spLocks noGrp="1"/>
          </p:cNvSpPr>
          <p:nvPr>
            <p:ph type="title"/>
          </p:nvPr>
        </p:nvSpPr>
        <p:spPr>
          <a:xfrm>
            <a:off x="457200" y="-32837"/>
            <a:ext cx="8229600" cy="1143000"/>
          </a:xfrm>
        </p:spPr>
        <p:txBody>
          <a:bodyPr/>
          <a:lstStyle/>
          <a:p>
            <a:r>
              <a:rPr lang="en-US" dirty="0"/>
              <a:t>Contribution</a:t>
            </a:r>
          </a:p>
        </p:txBody>
      </p:sp>
      <p:graphicFrame>
        <p:nvGraphicFramePr>
          <p:cNvPr id="7" name="Content Placeholder 6">
            <a:extLst>
              <a:ext uri="{FF2B5EF4-FFF2-40B4-BE49-F238E27FC236}">
                <a16:creationId xmlns:a16="http://schemas.microsoft.com/office/drawing/2014/main" id="{D2729FD0-8809-DDF7-10CE-125441150793}"/>
              </a:ext>
            </a:extLst>
          </p:cNvPr>
          <p:cNvGraphicFramePr>
            <a:graphicFrameLocks noGrp="1"/>
          </p:cNvGraphicFramePr>
          <p:nvPr>
            <p:ph idx="1"/>
          </p:nvPr>
        </p:nvGraphicFramePr>
        <p:xfrm>
          <a:off x="115060" y="1636777"/>
          <a:ext cx="9184388"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DC7068A-4376-F23B-2F7C-99B151612C92}"/>
              </a:ext>
            </a:extLst>
          </p:cNvPr>
          <p:cNvSpPr txBox="1"/>
          <p:nvPr/>
        </p:nvSpPr>
        <p:spPr>
          <a:xfrm>
            <a:off x="3796284" y="1242591"/>
            <a:ext cx="147218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Contribution</a:t>
            </a:r>
          </a:p>
        </p:txBody>
      </p:sp>
      <p:sp>
        <p:nvSpPr>
          <p:cNvPr id="9" name="TextBox 8">
            <a:extLst>
              <a:ext uri="{FF2B5EF4-FFF2-40B4-BE49-F238E27FC236}">
                <a16:creationId xmlns:a16="http://schemas.microsoft.com/office/drawing/2014/main" id="{A38AA36B-E75A-EAB0-7188-485A75D588CA}"/>
              </a:ext>
            </a:extLst>
          </p:cNvPr>
          <p:cNvSpPr txBox="1"/>
          <p:nvPr/>
        </p:nvSpPr>
        <p:spPr>
          <a:xfrm>
            <a:off x="704472" y="3896666"/>
            <a:ext cx="222504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Super Guarantee Charges (SGC) – 12% of Ordinary Earnings</a:t>
            </a:r>
          </a:p>
        </p:txBody>
      </p:sp>
      <p:sp>
        <p:nvSpPr>
          <p:cNvPr id="10" name="TextBox 9">
            <a:extLst>
              <a:ext uri="{FF2B5EF4-FFF2-40B4-BE49-F238E27FC236}">
                <a16:creationId xmlns:a16="http://schemas.microsoft.com/office/drawing/2014/main" id="{DD1DCE34-79B5-E95B-50FB-AE0A58CF6A20}"/>
              </a:ext>
            </a:extLst>
          </p:cNvPr>
          <p:cNvSpPr txBox="1"/>
          <p:nvPr/>
        </p:nvSpPr>
        <p:spPr>
          <a:xfrm>
            <a:off x="4728208" y="3306603"/>
            <a:ext cx="217551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Personal Non concessional Contribution</a:t>
            </a:r>
          </a:p>
        </p:txBody>
      </p:sp>
      <p:sp>
        <p:nvSpPr>
          <p:cNvPr id="11" name="TextBox 10">
            <a:extLst>
              <a:ext uri="{FF2B5EF4-FFF2-40B4-BE49-F238E27FC236}">
                <a16:creationId xmlns:a16="http://schemas.microsoft.com/office/drawing/2014/main" id="{A5E1141C-D722-28E4-D39F-B0BF0D59677A}"/>
              </a:ext>
            </a:extLst>
          </p:cNvPr>
          <p:cNvSpPr txBox="1"/>
          <p:nvPr/>
        </p:nvSpPr>
        <p:spPr>
          <a:xfrm>
            <a:off x="3081927" y="3304730"/>
            <a:ext cx="147218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Personal Concessional Contribution</a:t>
            </a:r>
          </a:p>
        </p:txBody>
      </p:sp>
      <p:sp>
        <p:nvSpPr>
          <p:cNvPr id="12" name="TextBox 11">
            <a:extLst>
              <a:ext uri="{FF2B5EF4-FFF2-40B4-BE49-F238E27FC236}">
                <a16:creationId xmlns:a16="http://schemas.microsoft.com/office/drawing/2014/main" id="{C8C651FA-80C3-9609-6349-4EA16A6C6B56}"/>
              </a:ext>
            </a:extLst>
          </p:cNvPr>
          <p:cNvSpPr txBox="1"/>
          <p:nvPr/>
        </p:nvSpPr>
        <p:spPr>
          <a:xfrm>
            <a:off x="136402" y="3295586"/>
            <a:ext cx="24048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Employer Contribution</a:t>
            </a:r>
          </a:p>
        </p:txBody>
      </p:sp>
      <p:sp>
        <p:nvSpPr>
          <p:cNvPr id="13" name="TextBox 12">
            <a:extLst>
              <a:ext uri="{FF2B5EF4-FFF2-40B4-BE49-F238E27FC236}">
                <a16:creationId xmlns:a16="http://schemas.microsoft.com/office/drawing/2014/main" id="{5395EF03-6B63-6DA4-0A80-7047F3F61532}"/>
              </a:ext>
            </a:extLst>
          </p:cNvPr>
          <p:cNvSpPr txBox="1"/>
          <p:nvPr/>
        </p:nvSpPr>
        <p:spPr>
          <a:xfrm>
            <a:off x="4467977" y="2213685"/>
            <a:ext cx="2422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Non-Concessional Contribution (After Tax)</a:t>
            </a:r>
          </a:p>
        </p:txBody>
      </p:sp>
      <p:sp>
        <p:nvSpPr>
          <p:cNvPr id="14" name="TextBox 13">
            <a:extLst>
              <a:ext uri="{FF2B5EF4-FFF2-40B4-BE49-F238E27FC236}">
                <a16:creationId xmlns:a16="http://schemas.microsoft.com/office/drawing/2014/main" id="{D1B87917-D2B0-1EE9-470C-55921251E0A6}"/>
              </a:ext>
            </a:extLst>
          </p:cNvPr>
          <p:cNvSpPr txBox="1"/>
          <p:nvPr/>
        </p:nvSpPr>
        <p:spPr>
          <a:xfrm>
            <a:off x="803528" y="2243856"/>
            <a:ext cx="269748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Concessional Contribution (Before Tax)</a:t>
            </a:r>
          </a:p>
        </p:txBody>
      </p:sp>
      <p:sp>
        <p:nvSpPr>
          <p:cNvPr id="15" name="TextBox 14">
            <a:extLst>
              <a:ext uri="{FF2B5EF4-FFF2-40B4-BE49-F238E27FC236}">
                <a16:creationId xmlns:a16="http://schemas.microsoft.com/office/drawing/2014/main" id="{7421249B-21D8-500A-3C1E-647A77952695}"/>
              </a:ext>
            </a:extLst>
          </p:cNvPr>
          <p:cNvSpPr txBox="1"/>
          <p:nvPr/>
        </p:nvSpPr>
        <p:spPr>
          <a:xfrm>
            <a:off x="695710" y="4984774"/>
            <a:ext cx="222504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Voluntary Contribution – Salary Sacrifice </a:t>
            </a:r>
          </a:p>
        </p:txBody>
      </p:sp>
      <p:cxnSp>
        <p:nvCxnSpPr>
          <p:cNvPr id="24" name="Straight Connector 23">
            <a:extLst>
              <a:ext uri="{FF2B5EF4-FFF2-40B4-BE49-F238E27FC236}">
                <a16:creationId xmlns:a16="http://schemas.microsoft.com/office/drawing/2014/main" id="{A62464D8-46C7-38D2-D774-A709D84ABDCC}"/>
              </a:ext>
            </a:extLst>
          </p:cNvPr>
          <p:cNvCxnSpPr/>
          <p:nvPr/>
        </p:nvCxnSpPr>
        <p:spPr>
          <a:xfrm>
            <a:off x="4453128" y="1611923"/>
            <a:ext cx="0" cy="298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31F08D7-ADCC-E20B-26CB-E5CB333DE817}"/>
              </a:ext>
            </a:extLst>
          </p:cNvPr>
          <p:cNvCxnSpPr>
            <a:cxnSpLocks/>
          </p:cNvCxnSpPr>
          <p:nvPr/>
        </p:nvCxnSpPr>
        <p:spPr>
          <a:xfrm>
            <a:off x="2698242" y="1921183"/>
            <a:ext cx="5577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7A893B1-9224-9D88-44D0-8B339904FE8D}"/>
              </a:ext>
            </a:extLst>
          </p:cNvPr>
          <p:cNvCxnSpPr/>
          <p:nvPr/>
        </p:nvCxnSpPr>
        <p:spPr>
          <a:xfrm>
            <a:off x="457200" y="3664918"/>
            <a:ext cx="0" cy="18873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CC23B9D-7235-2BCF-76C2-A1B5FB659E59}"/>
              </a:ext>
            </a:extLst>
          </p:cNvPr>
          <p:cNvCxnSpPr/>
          <p:nvPr/>
        </p:nvCxnSpPr>
        <p:spPr>
          <a:xfrm>
            <a:off x="457200" y="4334256"/>
            <a:ext cx="228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2F59B92-064B-8EEC-F0DD-E33CBE8DDAFF}"/>
              </a:ext>
            </a:extLst>
          </p:cNvPr>
          <p:cNvCxnSpPr/>
          <p:nvPr/>
        </p:nvCxnSpPr>
        <p:spPr>
          <a:xfrm>
            <a:off x="457200" y="5543137"/>
            <a:ext cx="228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97E7C67-98C6-43C5-443E-3822AB054FB3}"/>
              </a:ext>
            </a:extLst>
          </p:cNvPr>
          <p:cNvCxnSpPr>
            <a:cxnSpLocks/>
          </p:cNvCxnSpPr>
          <p:nvPr/>
        </p:nvCxnSpPr>
        <p:spPr>
          <a:xfrm>
            <a:off x="1921764" y="3063240"/>
            <a:ext cx="18745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779FCBD7-B6DB-3DE9-DC19-6983ADED28FD}"/>
              </a:ext>
            </a:extLst>
          </p:cNvPr>
          <p:cNvCxnSpPr>
            <a:cxnSpLocks/>
          </p:cNvCxnSpPr>
          <p:nvPr/>
        </p:nvCxnSpPr>
        <p:spPr>
          <a:xfrm>
            <a:off x="1921764" y="3063240"/>
            <a:ext cx="0" cy="2396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1CC7D64E-C48F-6F1A-CB2D-D025FDC9507A}"/>
              </a:ext>
            </a:extLst>
          </p:cNvPr>
          <p:cNvCxnSpPr>
            <a:cxnSpLocks/>
          </p:cNvCxnSpPr>
          <p:nvPr/>
        </p:nvCxnSpPr>
        <p:spPr>
          <a:xfrm>
            <a:off x="3796284" y="3063240"/>
            <a:ext cx="0" cy="2396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69FB3BAC-9BF3-9359-675B-A9BC700D1D24}"/>
              </a:ext>
            </a:extLst>
          </p:cNvPr>
          <p:cNvCxnSpPr>
            <a:cxnSpLocks/>
          </p:cNvCxnSpPr>
          <p:nvPr/>
        </p:nvCxnSpPr>
        <p:spPr>
          <a:xfrm>
            <a:off x="5729089" y="2872659"/>
            <a:ext cx="0" cy="4229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88ABE110-200A-9F40-FF69-39AB0E8D2D84}"/>
              </a:ext>
            </a:extLst>
          </p:cNvPr>
          <p:cNvSpPr txBox="1"/>
          <p:nvPr/>
        </p:nvSpPr>
        <p:spPr>
          <a:xfrm>
            <a:off x="7396356" y="3307487"/>
            <a:ext cx="150799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Downsizer Contribution</a:t>
            </a:r>
          </a:p>
        </p:txBody>
      </p:sp>
      <p:sp>
        <p:nvSpPr>
          <p:cNvPr id="60" name="TextBox 59">
            <a:extLst>
              <a:ext uri="{FF2B5EF4-FFF2-40B4-BE49-F238E27FC236}">
                <a16:creationId xmlns:a16="http://schemas.microsoft.com/office/drawing/2014/main" id="{62EFA560-88CC-0131-40F5-08A676DEA149}"/>
              </a:ext>
            </a:extLst>
          </p:cNvPr>
          <p:cNvSpPr txBox="1"/>
          <p:nvPr/>
        </p:nvSpPr>
        <p:spPr>
          <a:xfrm>
            <a:off x="7396356" y="4213473"/>
            <a:ext cx="150799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Govt Co Contribution</a:t>
            </a:r>
          </a:p>
        </p:txBody>
      </p:sp>
      <p:cxnSp>
        <p:nvCxnSpPr>
          <p:cNvPr id="83" name="Straight Arrow Connector 82">
            <a:extLst>
              <a:ext uri="{FF2B5EF4-FFF2-40B4-BE49-F238E27FC236}">
                <a16:creationId xmlns:a16="http://schemas.microsoft.com/office/drawing/2014/main" id="{7F712473-3668-D5EB-B830-CA20B34EFB42}"/>
              </a:ext>
            </a:extLst>
          </p:cNvPr>
          <p:cNvCxnSpPr/>
          <p:nvPr/>
        </p:nvCxnSpPr>
        <p:spPr>
          <a:xfrm>
            <a:off x="2698242" y="1910103"/>
            <a:ext cx="0" cy="3420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6D69FC16-C4FE-C9F5-DFC4-99E20E28FD5B}"/>
              </a:ext>
            </a:extLst>
          </p:cNvPr>
          <p:cNvSpPr/>
          <p:nvPr/>
        </p:nvSpPr>
        <p:spPr>
          <a:xfrm>
            <a:off x="244225" y="6025897"/>
            <a:ext cx="4327773" cy="5266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Concessional Cap - $30,000 (From 01 Jul 2024)</a:t>
            </a:r>
          </a:p>
        </p:txBody>
      </p:sp>
      <p:sp>
        <p:nvSpPr>
          <p:cNvPr id="97" name="Rectangle 96">
            <a:extLst>
              <a:ext uri="{FF2B5EF4-FFF2-40B4-BE49-F238E27FC236}">
                <a16:creationId xmlns:a16="http://schemas.microsoft.com/office/drawing/2014/main" id="{6DF6310E-E363-D13F-3BBC-4F05B9E002F1}"/>
              </a:ext>
            </a:extLst>
          </p:cNvPr>
          <p:cNvSpPr/>
          <p:nvPr/>
        </p:nvSpPr>
        <p:spPr>
          <a:xfrm>
            <a:off x="4707254" y="6004561"/>
            <a:ext cx="1894714" cy="5479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NCC Cap- $120,000 (From 01 Jul 2024)</a:t>
            </a:r>
          </a:p>
        </p:txBody>
      </p:sp>
      <p:sp>
        <p:nvSpPr>
          <p:cNvPr id="100" name="Rectangle 99">
            <a:extLst>
              <a:ext uri="{FF2B5EF4-FFF2-40B4-BE49-F238E27FC236}">
                <a16:creationId xmlns:a16="http://schemas.microsoft.com/office/drawing/2014/main" id="{DDC95C68-239A-A62A-1368-6184D914B5EA}"/>
              </a:ext>
            </a:extLst>
          </p:cNvPr>
          <p:cNvSpPr/>
          <p:nvPr/>
        </p:nvSpPr>
        <p:spPr>
          <a:xfrm>
            <a:off x="6664450" y="6004561"/>
            <a:ext cx="2175512" cy="5566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Downsizer - $300000 (Lifetime)</a:t>
            </a:r>
          </a:p>
        </p:txBody>
      </p:sp>
      <p:sp>
        <p:nvSpPr>
          <p:cNvPr id="103" name="TextBox 102">
            <a:extLst>
              <a:ext uri="{FF2B5EF4-FFF2-40B4-BE49-F238E27FC236}">
                <a16:creationId xmlns:a16="http://schemas.microsoft.com/office/drawing/2014/main" id="{4BEB78BA-6ACC-30EA-0CD6-352AF657A427}"/>
              </a:ext>
            </a:extLst>
          </p:cNvPr>
          <p:cNvSpPr txBox="1"/>
          <p:nvPr/>
        </p:nvSpPr>
        <p:spPr>
          <a:xfrm>
            <a:off x="7396356" y="2178929"/>
            <a:ext cx="141045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Other</a:t>
            </a:r>
          </a:p>
          <a:p>
            <a:r>
              <a:rPr lang="en-US" dirty="0"/>
              <a:t>Contribution</a:t>
            </a:r>
          </a:p>
        </p:txBody>
      </p:sp>
      <p:cxnSp>
        <p:nvCxnSpPr>
          <p:cNvPr id="107" name="Straight Arrow Connector 106">
            <a:extLst>
              <a:ext uri="{FF2B5EF4-FFF2-40B4-BE49-F238E27FC236}">
                <a16:creationId xmlns:a16="http://schemas.microsoft.com/office/drawing/2014/main" id="{A0B63C16-596B-BE42-0D4B-F6E9ECA34EF6}"/>
              </a:ext>
            </a:extLst>
          </p:cNvPr>
          <p:cNvCxnSpPr/>
          <p:nvPr/>
        </p:nvCxnSpPr>
        <p:spPr>
          <a:xfrm>
            <a:off x="8275320" y="1921183"/>
            <a:ext cx="0" cy="257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94B2F24D-0FDF-9771-5B87-0BB81CDC8208}"/>
              </a:ext>
            </a:extLst>
          </p:cNvPr>
          <p:cNvCxnSpPr/>
          <p:nvPr/>
        </p:nvCxnSpPr>
        <p:spPr>
          <a:xfrm>
            <a:off x="5729089" y="1921183"/>
            <a:ext cx="0" cy="257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6EAE7770-DCEB-C201-0B1E-C53027811A54}"/>
              </a:ext>
            </a:extLst>
          </p:cNvPr>
          <p:cNvSpPr txBox="1"/>
          <p:nvPr/>
        </p:nvSpPr>
        <p:spPr>
          <a:xfrm>
            <a:off x="7396356" y="5119459"/>
            <a:ext cx="150799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Spouse Contribution</a:t>
            </a:r>
          </a:p>
        </p:txBody>
      </p:sp>
    </p:spTree>
    <p:extLst>
      <p:ext uri="{BB962C8B-B14F-4D97-AF65-F5344CB8AC3E}">
        <p14:creationId xmlns:p14="http://schemas.microsoft.com/office/powerpoint/2010/main" val="817345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B7783-9C87-36E4-761A-BF8C192E03B7}"/>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Tax on SMSF 15%</a:t>
            </a:r>
          </a:p>
        </p:txBody>
      </p:sp>
      <p:sp>
        <p:nvSpPr>
          <p:cNvPr id="5" name="Content Placeholder 2">
            <a:extLst>
              <a:ext uri="{FF2B5EF4-FFF2-40B4-BE49-F238E27FC236}">
                <a16:creationId xmlns:a16="http://schemas.microsoft.com/office/drawing/2014/main" id="{79ACA967-AD71-8AB2-1010-4D08FC990CF7}"/>
              </a:ext>
            </a:extLst>
          </p:cNvPr>
          <p:cNvSpPr>
            <a:spLocks noGrp="1"/>
          </p:cNvSpPr>
          <p:nvPr>
            <p:ph idx="1"/>
          </p:nvPr>
        </p:nvSpPr>
        <p:spPr>
          <a:xfrm>
            <a:off x="344512" y="1885279"/>
            <a:ext cx="7977163" cy="4117059"/>
          </a:xfrm>
        </p:spPr>
        <p:txBody>
          <a:bodyPr anchor="ctr">
            <a:normAutofit fontScale="77500" lnSpcReduction="20000"/>
          </a:bodyPr>
          <a:lstStyle/>
          <a:p>
            <a:pPr>
              <a:lnSpc>
                <a:spcPct val="90000"/>
              </a:lnSpc>
            </a:pPr>
            <a:r>
              <a:rPr lang="en-US" sz="1400" dirty="0"/>
              <a:t>Self-managed super funds (SMSFs) must pay tax on their assessable income. </a:t>
            </a:r>
          </a:p>
          <a:p>
            <a:pPr marL="0" indent="0">
              <a:lnSpc>
                <a:spcPct val="90000"/>
              </a:lnSpc>
              <a:buNone/>
            </a:pPr>
            <a:r>
              <a:rPr lang="en-US" sz="1400" dirty="0"/>
              <a:t>	The most common types of assessable income are:</a:t>
            </a:r>
          </a:p>
          <a:p>
            <a:pPr lvl="1">
              <a:lnSpc>
                <a:spcPct val="90000"/>
              </a:lnSpc>
            </a:pPr>
            <a:r>
              <a:rPr lang="en-US" sz="1400" dirty="0"/>
              <a:t>assessable contributions,</a:t>
            </a:r>
          </a:p>
          <a:p>
            <a:pPr lvl="1">
              <a:lnSpc>
                <a:spcPct val="90000"/>
              </a:lnSpc>
            </a:pPr>
            <a:r>
              <a:rPr lang="en-US" sz="1400" dirty="0"/>
              <a:t>net capital gains</a:t>
            </a:r>
          </a:p>
          <a:p>
            <a:pPr lvl="1">
              <a:lnSpc>
                <a:spcPct val="90000"/>
              </a:lnSpc>
            </a:pPr>
            <a:r>
              <a:rPr lang="en-US" sz="1400" dirty="0"/>
              <a:t>interest</a:t>
            </a:r>
          </a:p>
          <a:p>
            <a:pPr lvl="1">
              <a:lnSpc>
                <a:spcPct val="90000"/>
              </a:lnSpc>
            </a:pPr>
            <a:r>
              <a:rPr lang="en-US" sz="1400" dirty="0"/>
              <a:t>dividends</a:t>
            </a:r>
          </a:p>
          <a:p>
            <a:pPr lvl="1">
              <a:lnSpc>
                <a:spcPct val="90000"/>
              </a:lnSpc>
            </a:pPr>
            <a:r>
              <a:rPr lang="en-US" sz="1400" dirty="0"/>
              <a:t>rent.</a:t>
            </a:r>
          </a:p>
          <a:p>
            <a:pPr>
              <a:lnSpc>
                <a:spcPct val="90000"/>
              </a:lnSpc>
            </a:pPr>
            <a:r>
              <a:rPr lang="en-US" sz="1400" dirty="0"/>
              <a:t>A complying superannuation fund that follows the laws and rules for SMSFs qualifies for a concessional tax rate of 15%.</a:t>
            </a:r>
          </a:p>
          <a:p>
            <a:pPr marL="0" indent="0">
              <a:lnSpc>
                <a:spcPct val="90000"/>
              </a:lnSpc>
              <a:buNone/>
            </a:pPr>
            <a:endParaRPr lang="en-US" sz="1400" dirty="0"/>
          </a:p>
          <a:p>
            <a:pPr>
              <a:lnSpc>
                <a:spcPct val="90000"/>
              </a:lnSpc>
            </a:pPr>
            <a:r>
              <a:rPr lang="en-US" sz="1400" dirty="0"/>
              <a:t>Complying SMSFs are entitled to a capital gains tax (CGT) discount of one-third if the relevant asset had been owned for at least 12 months.</a:t>
            </a:r>
          </a:p>
          <a:p>
            <a:pPr>
              <a:lnSpc>
                <a:spcPct val="90000"/>
              </a:lnSpc>
            </a:pPr>
            <a:endParaRPr lang="en-US" sz="1400" dirty="0"/>
          </a:p>
          <a:p>
            <a:pPr>
              <a:lnSpc>
                <a:spcPct val="90000"/>
              </a:lnSpc>
            </a:pPr>
            <a:r>
              <a:rPr lang="en-US" sz="1400" dirty="0"/>
              <a:t>The SMSF will pay tax on net capital gains, which is calculated as:</a:t>
            </a:r>
          </a:p>
          <a:p>
            <a:pPr lvl="1">
              <a:lnSpc>
                <a:spcPct val="90000"/>
              </a:lnSpc>
            </a:pPr>
            <a:r>
              <a:rPr lang="en-US" sz="1400" dirty="0"/>
              <a:t>your total capital gains for the year</a:t>
            </a:r>
          </a:p>
          <a:p>
            <a:pPr lvl="1">
              <a:lnSpc>
                <a:spcPct val="90000"/>
              </a:lnSpc>
            </a:pPr>
            <a:r>
              <a:rPr lang="en-US" sz="1400" dirty="0"/>
              <a:t>minus any capital losses for that year and any unapplied capital losses from earlier years</a:t>
            </a:r>
          </a:p>
          <a:p>
            <a:pPr lvl="1">
              <a:lnSpc>
                <a:spcPct val="90000"/>
              </a:lnSpc>
            </a:pPr>
            <a:r>
              <a:rPr lang="en-US" sz="1400" dirty="0"/>
              <a:t>minus the CGT discount of 33.33% and any other concessions (if eligible).</a:t>
            </a:r>
          </a:p>
          <a:p>
            <a:pPr marL="0" indent="0">
              <a:lnSpc>
                <a:spcPct val="90000"/>
              </a:lnSpc>
              <a:buNone/>
            </a:pPr>
            <a:r>
              <a:rPr lang="en-US" sz="1400" dirty="0"/>
              <a:t> </a:t>
            </a:r>
          </a:p>
          <a:p>
            <a:pPr>
              <a:lnSpc>
                <a:spcPct val="90000"/>
              </a:lnSpc>
            </a:pPr>
            <a:r>
              <a:rPr lang="en-US" sz="1400" dirty="0"/>
              <a:t>SMSF Deductible Expense:</a:t>
            </a:r>
          </a:p>
          <a:p>
            <a:pPr lvl="1">
              <a:lnSpc>
                <a:spcPct val="90000"/>
              </a:lnSpc>
            </a:pPr>
            <a:r>
              <a:rPr lang="en-US" sz="1400" dirty="0"/>
              <a:t>management and administration fees</a:t>
            </a:r>
          </a:p>
          <a:p>
            <a:pPr lvl="1">
              <a:lnSpc>
                <a:spcPct val="90000"/>
              </a:lnSpc>
            </a:pPr>
            <a:r>
              <a:rPr lang="en-US" sz="1400" dirty="0"/>
              <a:t>audit fees</a:t>
            </a:r>
          </a:p>
          <a:p>
            <a:pPr lvl="1">
              <a:lnSpc>
                <a:spcPct val="90000"/>
              </a:lnSpc>
            </a:pPr>
            <a:r>
              <a:rPr lang="en-US" sz="1400" dirty="0"/>
              <a:t>Australian Securities &amp; Investments Commission (ASIC) annual fee.</a:t>
            </a:r>
          </a:p>
          <a:p>
            <a:pPr lvl="1">
              <a:lnSpc>
                <a:spcPct val="90000"/>
              </a:lnSpc>
            </a:pPr>
            <a:r>
              <a:rPr lang="en-US" sz="1400" dirty="0"/>
              <a:t>Supervisory Levy</a:t>
            </a:r>
          </a:p>
          <a:p>
            <a:pPr lvl="1">
              <a:lnSpc>
                <a:spcPct val="90000"/>
              </a:lnSpc>
            </a:pPr>
            <a:r>
              <a:rPr lang="en-US" sz="1400" dirty="0"/>
              <a:t>Accounting fees</a:t>
            </a:r>
          </a:p>
          <a:p>
            <a:pPr lvl="1">
              <a:lnSpc>
                <a:spcPct val="90000"/>
              </a:lnSpc>
            </a:pPr>
            <a:r>
              <a:rPr lang="en-US" sz="1400" dirty="0"/>
              <a:t>Investment expense</a:t>
            </a:r>
          </a:p>
          <a:p>
            <a:pPr lvl="1">
              <a:lnSpc>
                <a:spcPct val="90000"/>
              </a:lnSpc>
            </a:pPr>
            <a:r>
              <a:rPr lang="en-US" sz="1400" dirty="0"/>
              <a:t>Member Insurance premiums</a:t>
            </a:r>
          </a:p>
          <a:p>
            <a:pPr marL="0" indent="0">
              <a:lnSpc>
                <a:spcPct val="90000"/>
              </a:lnSpc>
              <a:buNone/>
            </a:pPr>
            <a:endParaRPr lang="en-US" sz="900" dirty="0"/>
          </a:p>
        </p:txBody>
      </p:sp>
    </p:spTree>
    <p:extLst>
      <p:ext uri="{BB962C8B-B14F-4D97-AF65-F5344CB8AC3E}">
        <p14:creationId xmlns:p14="http://schemas.microsoft.com/office/powerpoint/2010/main" val="284104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530F5-4BE1-8322-724B-CEC133B7CD80}"/>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Withdrawals</a:t>
            </a:r>
          </a:p>
        </p:txBody>
      </p:sp>
      <p:sp>
        <p:nvSpPr>
          <p:cNvPr id="3" name="Content Placeholder 2">
            <a:extLst>
              <a:ext uri="{FF2B5EF4-FFF2-40B4-BE49-F238E27FC236}">
                <a16:creationId xmlns:a16="http://schemas.microsoft.com/office/drawing/2014/main" id="{9A956C04-FAD4-CE8D-8973-D9DABC9715FF}"/>
              </a:ext>
            </a:extLst>
          </p:cNvPr>
          <p:cNvSpPr>
            <a:spLocks noGrp="1"/>
          </p:cNvSpPr>
          <p:nvPr>
            <p:ph idx="1"/>
          </p:nvPr>
        </p:nvSpPr>
        <p:spPr>
          <a:xfrm>
            <a:off x="728074" y="1686256"/>
            <a:ext cx="8152879" cy="3962981"/>
          </a:xfrm>
        </p:spPr>
        <p:txBody>
          <a:bodyPr anchor="ctr">
            <a:normAutofit/>
          </a:bodyPr>
          <a:lstStyle/>
          <a:p>
            <a:pPr>
              <a:lnSpc>
                <a:spcPct val="90000"/>
              </a:lnSpc>
            </a:pPr>
            <a:r>
              <a:rPr lang="en-US" sz="1100" dirty="0"/>
              <a:t>When you meet the retirement condition of release, you can usually choose to withdraw your super as </a:t>
            </a:r>
          </a:p>
          <a:p>
            <a:pPr marL="0" indent="0">
              <a:lnSpc>
                <a:spcPct val="90000"/>
              </a:lnSpc>
              <a:buNone/>
            </a:pPr>
            <a:r>
              <a:rPr lang="en-US" sz="1100" dirty="0"/>
              <a:t>either a:</a:t>
            </a:r>
          </a:p>
          <a:p>
            <a:pPr lvl="1">
              <a:lnSpc>
                <a:spcPct val="90000"/>
              </a:lnSpc>
            </a:pPr>
            <a:r>
              <a:rPr lang="en-US" sz="1100" dirty="0"/>
              <a:t>super lump sum (able to withdraw some or all of your super in one or more 'lump sum' payments) </a:t>
            </a:r>
          </a:p>
          <a:p>
            <a:pPr lvl="1">
              <a:lnSpc>
                <a:spcPct val="90000"/>
              </a:lnSpc>
            </a:pPr>
            <a:r>
              <a:rPr lang="en-US" sz="1100" dirty="0"/>
              <a:t>super income stream (A super income stream involves a series of regular payments from your super fund which are paid at least annually)</a:t>
            </a:r>
          </a:p>
          <a:p>
            <a:pPr lvl="1">
              <a:lnSpc>
                <a:spcPct val="90000"/>
              </a:lnSpc>
            </a:pPr>
            <a:r>
              <a:rPr lang="en-US" sz="1100" dirty="0"/>
              <a:t>combination of both.</a:t>
            </a:r>
          </a:p>
          <a:p>
            <a:pPr marL="457200" lvl="1" indent="0">
              <a:lnSpc>
                <a:spcPct val="90000"/>
              </a:lnSpc>
              <a:buNone/>
            </a:pPr>
            <a:endParaRPr lang="en-US" sz="1100" dirty="0"/>
          </a:p>
          <a:p>
            <a:pPr marL="0" indent="0">
              <a:lnSpc>
                <a:spcPct val="90000"/>
              </a:lnSpc>
              <a:buNone/>
            </a:pPr>
            <a:r>
              <a:rPr lang="en-US" sz="1100" b="1" dirty="0"/>
              <a:t>Account Based Pension:</a:t>
            </a:r>
            <a:endParaRPr lang="en-US" sz="1100" dirty="0"/>
          </a:p>
          <a:p>
            <a:pPr>
              <a:lnSpc>
                <a:spcPct val="90000"/>
              </a:lnSpc>
            </a:pPr>
            <a:r>
              <a:rPr lang="en-US" sz="1100" dirty="0"/>
              <a:t>An account-based income stream allows you to draw a regular income once you retire. Member must withdraw a minimum amount each year – based on your age and account balance – or the income stream stops, in which case there may be income tax implications.</a:t>
            </a:r>
          </a:p>
          <a:p>
            <a:pPr marL="0" indent="0">
              <a:lnSpc>
                <a:spcPct val="90000"/>
              </a:lnSpc>
              <a:buNone/>
            </a:pPr>
            <a:r>
              <a:rPr lang="en-US" sz="1100" b="1" dirty="0"/>
              <a:t>Transition to retirement income stream (TRIS)</a:t>
            </a:r>
            <a:endParaRPr lang="en-US" sz="1100" dirty="0"/>
          </a:p>
          <a:p>
            <a:pPr>
              <a:lnSpc>
                <a:spcPct val="90000"/>
              </a:lnSpc>
            </a:pPr>
            <a:r>
              <a:rPr lang="en-US" sz="1100" dirty="0"/>
              <a:t>A transition to retirement income stream (TRIS) allows members who have reached their preservation age of 60 years of age to access their superannuation benefits without having to retire or leave their job. The preservation age of 60 years is the minimum age a member can access their preserved super benefits without meeting another condition of release.</a:t>
            </a:r>
          </a:p>
          <a:p>
            <a:pPr>
              <a:lnSpc>
                <a:spcPct val="90000"/>
              </a:lnSpc>
            </a:pPr>
            <a:r>
              <a:rPr lang="en-US" sz="1100" dirty="0"/>
              <a:t>you may be able to receive regular payments (an income stream) from SMSF while you continue working. You can do this by starting a transition to retirement income stream (TRIS). This will allow you to either:</a:t>
            </a:r>
          </a:p>
          <a:p>
            <a:pPr lvl="1">
              <a:lnSpc>
                <a:spcPct val="90000"/>
              </a:lnSpc>
            </a:pPr>
            <a:r>
              <a:rPr lang="en-US" sz="1100" dirty="0"/>
              <a:t>reduce your working hours without reducing your income</a:t>
            </a:r>
          </a:p>
          <a:p>
            <a:pPr lvl="1">
              <a:lnSpc>
                <a:spcPct val="90000"/>
              </a:lnSpc>
            </a:pPr>
            <a:r>
              <a:rPr lang="en-US" sz="1100" dirty="0"/>
              <a:t>continue working and salary sacrifice to boost your super.</a:t>
            </a:r>
          </a:p>
          <a:p>
            <a:pPr>
              <a:lnSpc>
                <a:spcPct val="90000"/>
              </a:lnSpc>
            </a:pPr>
            <a:r>
              <a:rPr lang="en-US" sz="1100" dirty="0"/>
              <a:t>Minimum pension as per min pension rules &amp; Maximum of 10% of account balance can be withdrawn in TRIS each year.</a:t>
            </a:r>
          </a:p>
          <a:p>
            <a:pPr>
              <a:lnSpc>
                <a:spcPct val="90000"/>
              </a:lnSpc>
            </a:pPr>
            <a:r>
              <a:rPr lang="en-US" sz="1100" dirty="0"/>
              <a:t>Your super income stream stops for income tax purposes if your fund doesn't make the minimum annual payment.</a:t>
            </a:r>
          </a:p>
          <a:p>
            <a:pPr marL="0" indent="0">
              <a:lnSpc>
                <a:spcPct val="90000"/>
              </a:lnSpc>
              <a:buNone/>
            </a:pPr>
            <a:endParaRPr lang="en-US" sz="900" dirty="0"/>
          </a:p>
        </p:txBody>
      </p:sp>
    </p:spTree>
    <p:extLst>
      <p:ext uri="{BB962C8B-B14F-4D97-AF65-F5344CB8AC3E}">
        <p14:creationId xmlns:p14="http://schemas.microsoft.com/office/powerpoint/2010/main" val="3547066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2762CB4-4395-DCF9-2AAA-9542D0A42CC2}"/>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algn="l" defTabSz="914400">
              <a:lnSpc>
                <a:spcPct val="90000"/>
              </a:lnSpc>
            </a:pPr>
            <a:r>
              <a:rPr lang="en-US" sz="3500" kern="1200">
                <a:solidFill>
                  <a:srgbClr val="FFFFFF"/>
                </a:solidFill>
                <a:latin typeface="+mj-lt"/>
                <a:ea typeface="+mj-ea"/>
                <a:cs typeface="+mj-cs"/>
              </a:rPr>
              <a:t>Minimum Pension</a:t>
            </a:r>
          </a:p>
        </p:txBody>
      </p:sp>
      <p:pic>
        <p:nvPicPr>
          <p:cNvPr id="4" name="Content Placeholder 3">
            <a:extLst>
              <a:ext uri="{FF2B5EF4-FFF2-40B4-BE49-F238E27FC236}">
                <a16:creationId xmlns:a16="http://schemas.microsoft.com/office/drawing/2014/main" id="{5AEAA419-D478-34E8-3564-E5DD0A7906E0}"/>
              </a:ext>
            </a:extLst>
          </p:cNvPr>
          <p:cNvPicPr>
            <a:picLocks noGrp="1" noChangeAspect="1"/>
          </p:cNvPicPr>
          <p:nvPr>
            <p:ph idx="1"/>
          </p:nvPr>
        </p:nvPicPr>
        <p:blipFill>
          <a:blip r:embed="rId2"/>
          <a:stretch>
            <a:fillRect/>
          </a:stretch>
        </p:blipFill>
        <p:spPr>
          <a:xfrm>
            <a:off x="3376821" y="1498370"/>
            <a:ext cx="5419311" cy="3861259"/>
          </a:xfrm>
          <a:prstGeom prst="rect">
            <a:avLst/>
          </a:prstGeom>
        </p:spPr>
      </p:pic>
    </p:spTree>
    <p:extLst>
      <p:ext uri="{BB962C8B-B14F-4D97-AF65-F5344CB8AC3E}">
        <p14:creationId xmlns:p14="http://schemas.microsoft.com/office/powerpoint/2010/main" val="2078930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A7263A-006C-9075-C209-B274D1636D2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ACC54A-2825-BBA1-3949-55D5A3015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D34D33-BCE5-B813-35E6-B8E615C4E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216649-2F0D-122E-A580-26AD0A19B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BBB96B-C606-72B6-FB59-4C3E2B9AA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813B5-BA6D-BE92-12B9-B6287B900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D9630-6C45-7DA6-742F-9731141FBAE6}"/>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Q &amp; A</a:t>
            </a:r>
          </a:p>
        </p:txBody>
      </p:sp>
      <p:sp>
        <p:nvSpPr>
          <p:cNvPr id="3" name="Content Placeholder 2">
            <a:extLst>
              <a:ext uri="{FF2B5EF4-FFF2-40B4-BE49-F238E27FC236}">
                <a16:creationId xmlns:a16="http://schemas.microsoft.com/office/drawing/2014/main" id="{92D22529-6F92-35DD-0158-B5519E6E686C}"/>
              </a:ext>
            </a:extLst>
          </p:cNvPr>
          <p:cNvSpPr>
            <a:spLocks noGrp="1"/>
          </p:cNvSpPr>
          <p:nvPr>
            <p:ph idx="1"/>
          </p:nvPr>
        </p:nvSpPr>
        <p:spPr>
          <a:xfrm>
            <a:off x="778178" y="1490164"/>
            <a:ext cx="7293023" cy="3683358"/>
          </a:xfrm>
        </p:spPr>
        <p:txBody>
          <a:bodyPr anchor="ctr">
            <a:normAutofit/>
          </a:bodyPr>
          <a:lstStyle/>
          <a:p>
            <a:pPr marL="0" indent="0" algn="ctr">
              <a:buNone/>
            </a:pPr>
            <a:r>
              <a:rPr lang="en-US" sz="4000" dirty="0"/>
              <a:t>THANK YOU</a:t>
            </a:r>
          </a:p>
          <a:p>
            <a:pPr marL="0" indent="0" algn="ctr">
              <a:buNone/>
            </a:pPr>
            <a:endParaRPr lang="en-US" sz="4000" dirty="0"/>
          </a:p>
          <a:p>
            <a:pPr marL="0" indent="0" algn="r">
              <a:buNone/>
            </a:pPr>
            <a:r>
              <a:rPr lang="en-US" sz="2000" dirty="0"/>
              <a:t>Rathnakumar R</a:t>
            </a:r>
          </a:p>
          <a:p>
            <a:pPr marL="0" indent="0" algn="r">
              <a:buNone/>
            </a:pPr>
            <a:r>
              <a:rPr lang="en-US" sz="2000" dirty="0"/>
              <a:t>Head of Operations </a:t>
            </a:r>
          </a:p>
          <a:p>
            <a:pPr marL="0" indent="0" algn="r">
              <a:buNone/>
            </a:pPr>
            <a:r>
              <a:rPr lang="en-US" sz="2000" dirty="0"/>
              <a:t>The Super Accountants</a:t>
            </a:r>
          </a:p>
        </p:txBody>
      </p:sp>
      <p:pic>
        <p:nvPicPr>
          <p:cNvPr id="5" name="Picture 4">
            <a:extLst>
              <a:ext uri="{FF2B5EF4-FFF2-40B4-BE49-F238E27FC236}">
                <a16:creationId xmlns:a16="http://schemas.microsoft.com/office/drawing/2014/main" id="{5A19B883-DE32-2B79-7B5D-6FE73F2CF0C0}"/>
              </a:ext>
            </a:extLst>
          </p:cNvPr>
          <p:cNvPicPr>
            <a:picLocks noChangeAspect="1"/>
          </p:cNvPicPr>
          <p:nvPr/>
        </p:nvPicPr>
        <p:blipFill>
          <a:blip r:embed="rId2"/>
          <a:stretch>
            <a:fillRect/>
          </a:stretch>
        </p:blipFill>
        <p:spPr>
          <a:xfrm>
            <a:off x="436902" y="3169368"/>
            <a:ext cx="1730102" cy="1707633"/>
          </a:xfrm>
          <a:prstGeom prst="rect">
            <a:avLst/>
          </a:prstGeom>
        </p:spPr>
      </p:pic>
    </p:spTree>
    <p:extLst>
      <p:ext uri="{BB962C8B-B14F-4D97-AF65-F5344CB8AC3E}">
        <p14:creationId xmlns:p14="http://schemas.microsoft.com/office/powerpoint/2010/main" val="162332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dirty="0">
                <a:solidFill>
                  <a:srgbClr val="FFFFFF"/>
                </a:solidFill>
              </a:rPr>
              <a:t>WHY AUSTRALIAN TAXATION</a:t>
            </a:r>
          </a:p>
        </p:txBody>
      </p:sp>
      <p:sp>
        <p:nvSpPr>
          <p:cNvPr id="3" name="Content Placeholder 2"/>
          <p:cNvSpPr>
            <a:spLocks noGrp="1"/>
          </p:cNvSpPr>
          <p:nvPr>
            <p:ph idx="1"/>
          </p:nvPr>
        </p:nvSpPr>
        <p:spPr>
          <a:xfrm>
            <a:off x="344512" y="1627412"/>
            <a:ext cx="8094689" cy="1597433"/>
          </a:xfrm>
        </p:spPr>
        <p:txBody>
          <a:bodyPr anchor="ctr">
            <a:normAutofit/>
          </a:bodyPr>
          <a:lstStyle/>
          <a:p>
            <a:r>
              <a:rPr lang="en-US" sz="2000" b="1" dirty="0"/>
              <a:t>Shortage of Accountants in Australia: </a:t>
            </a:r>
            <a:endParaRPr lang="en-US" sz="2000" dirty="0"/>
          </a:p>
          <a:p>
            <a:r>
              <a:rPr lang="en-US" sz="2000" b="1" dirty="0"/>
              <a:t>Australia's accountant shortage drives outsourcing to countries like India, Vietnam, and the Philippines.</a:t>
            </a:r>
            <a:endParaRPr lang="en-US" sz="2000" dirty="0"/>
          </a:p>
        </p:txBody>
      </p:sp>
      <p:pic>
        <p:nvPicPr>
          <p:cNvPr id="5" name="Picture 4">
            <a:extLst>
              <a:ext uri="{FF2B5EF4-FFF2-40B4-BE49-F238E27FC236}">
                <a16:creationId xmlns:a16="http://schemas.microsoft.com/office/drawing/2014/main" id="{C53AF009-DC2F-F50B-A33E-904DF049E97B}"/>
              </a:ext>
            </a:extLst>
          </p:cNvPr>
          <p:cNvPicPr>
            <a:picLocks noChangeAspect="1"/>
          </p:cNvPicPr>
          <p:nvPr/>
        </p:nvPicPr>
        <p:blipFill>
          <a:blip r:embed="rId2"/>
          <a:stretch>
            <a:fillRect/>
          </a:stretch>
        </p:blipFill>
        <p:spPr>
          <a:xfrm>
            <a:off x="228532" y="3224845"/>
            <a:ext cx="8686931" cy="29423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E89E65-8077-AF17-64BA-C476819A43C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EDEEEC-5F9E-61CB-47AD-34799BDA9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6C8E7F-89C5-0617-7515-38ECDE230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D77697-2A17-F8E9-CF3A-74ECBBACB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9EECC9-D9DD-778F-261D-7DDF48B67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A8EF704-EADF-6882-A05A-6EB9AD1DC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AB1C6-AFF9-F22C-07E3-B9779B6FF5C9}"/>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Outsourcing Opportunities</a:t>
            </a:r>
          </a:p>
        </p:txBody>
      </p:sp>
      <p:sp>
        <p:nvSpPr>
          <p:cNvPr id="3" name="Content Placeholder 2">
            <a:extLst>
              <a:ext uri="{FF2B5EF4-FFF2-40B4-BE49-F238E27FC236}">
                <a16:creationId xmlns:a16="http://schemas.microsoft.com/office/drawing/2014/main" id="{DDC0FC8B-6043-8385-D106-27CDAB2FA5EA}"/>
              </a:ext>
            </a:extLst>
          </p:cNvPr>
          <p:cNvSpPr>
            <a:spLocks noGrp="1"/>
          </p:cNvSpPr>
          <p:nvPr>
            <p:ph idx="1"/>
          </p:nvPr>
        </p:nvSpPr>
        <p:spPr>
          <a:xfrm>
            <a:off x="344512" y="1627412"/>
            <a:ext cx="8094689" cy="1597433"/>
          </a:xfrm>
        </p:spPr>
        <p:txBody>
          <a:bodyPr anchor="ctr">
            <a:normAutofit fontScale="92500"/>
          </a:bodyPr>
          <a:lstStyle/>
          <a:p>
            <a:r>
              <a:rPr lang="en-US" dirty="0"/>
              <a:t>Many outsourcing firms have emerged in the last 5-10 years to address Australia's talent gap especially in INDIA, Vietnam &amp; Philippines</a:t>
            </a:r>
            <a:endParaRPr lang="en-US" sz="2000" dirty="0"/>
          </a:p>
        </p:txBody>
      </p:sp>
      <p:pic>
        <p:nvPicPr>
          <p:cNvPr id="6" name="Picture 5">
            <a:extLst>
              <a:ext uri="{FF2B5EF4-FFF2-40B4-BE49-F238E27FC236}">
                <a16:creationId xmlns:a16="http://schemas.microsoft.com/office/drawing/2014/main" id="{166193AE-2271-F467-3965-4DDE3067A246}"/>
              </a:ext>
            </a:extLst>
          </p:cNvPr>
          <p:cNvPicPr>
            <a:picLocks noChangeAspect="1"/>
          </p:cNvPicPr>
          <p:nvPr/>
        </p:nvPicPr>
        <p:blipFill>
          <a:blip r:embed="rId2"/>
          <a:stretch>
            <a:fillRect/>
          </a:stretch>
        </p:blipFill>
        <p:spPr>
          <a:xfrm>
            <a:off x="329260" y="3224845"/>
            <a:ext cx="4062596" cy="3134462"/>
          </a:xfrm>
          <a:prstGeom prst="rect">
            <a:avLst/>
          </a:prstGeom>
        </p:spPr>
      </p:pic>
      <p:pic>
        <p:nvPicPr>
          <p:cNvPr id="9" name="Picture 8">
            <a:extLst>
              <a:ext uri="{FF2B5EF4-FFF2-40B4-BE49-F238E27FC236}">
                <a16:creationId xmlns:a16="http://schemas.microsoft.com/office/drawing/2014/main" id="{DCCA73F6-CB23-592E-4300-620FC3F85824}"/>
              </a:ext>
            </a:extLst>
          </p:cNvPr>
          <p:cNvPicPr>
            <a:picLocks noChangeAspect="1"/>
          </p:cNvPicPr>
          <p:nvPr/>
        </p:nvPicPr>
        <p:blipFill>
          <a:blip r:embed="rId3"/>
          <a:stretch>
            <a:fillRect/>
          </a:stretch>
        </p:blipFill>
        <p:spPr>
          <a:xfrm>
            <a:off x="4721116" y="3223334"/>
            <a:ext cx="4243375" cy="3508542"/>
          </a:xfrm>
          <a:prstGeom prst="rect">
            <a:avLst/>
          </a:prstGeom>
        </p:spPr>
      </p:pic>
    </p:spTree>
    <p:extLst>
      <p:ext uri="{BB962C8B-B14F-4D97-AF65-F5344CB8AC3E}">
        <p14:creationId xmlns:p14="http://schemas.microsoft.com/office/powerpoint/2010/main" val="362058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469273-C857-7AD7-70B0-961A825EEDC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3FE91F-0467-2B50-6645-076DEB8C89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8983E8-7E41-ADEB-3991-4A6229AB8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EC94F1-284E-BC82-E07B-4A1A8C28C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DEC381-C68E-6974-0B0F-98273ED4D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AF70B3-DF2A-AFB8-9B27-8589E3D2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7E100-C119-5B5C-15F0-FF67A231EAD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Nature of work outsourced</a:t>
            </a:r>
          </a:p>
        </p:txBody>
      </p:sp>
      <p:sp>
        <p:nvSpPr>
          <p:cNvPr id="3" name="Content Placeholder 2">
            <a:extLst>
              <a:ext uri="{FF2B5EF4-FFF2-40B4-BE49-F238E27FC236}">
                <a16:creationId xmlns:a16="http://schemas.microsoft.com/office/drawing/2014/main" id="{7BCBCCDD-CA83-3A82-32E4-BB064A948288}"/>
              </a:ext>
            </a:extLst>
          </p:cNvPr>
          <p:cNvSpPr>
            <a:spLocks noGrp="1"/>
          </p:cNvSpPr>
          <p:nvPr>
            <p:ph idx="1"/>
          </p:nvPr>
        </p:nvSpPr>
        <p:spPr>
          <a:xfrm>
            <a:off x="355973" y="2489375"/>
            <a:ext cx="8094689" cy="4074087"/>
          </a:xfrm>
        </p:spPr>
        <p:txBody>
          <a:bodyPr anchor="ctr">
            <a:normAutofit/>
          </a:bodyPr>
          <a:lstStyle/>
          <a:p>
            <a:r>
              <a:rPr lang="en-US" sz="2400" dirty="0"/>
              <a:t>Book keeping</a:t>
            </a:r>
          </a:p>
          <a:p>
            <a:r>
              <a:rPr lang="en-US" sz="2400" dirty="0"/>
              <a:t>Payroll</a:t>
            </a:r>
          </a:p>
          <a:p>
            <a:r>
              <a:rPr lang="en-US" sz="2400" dirty="0"/>
              <a:t>Audit Assistance</a:t>
            </a:r>
          </a:p>
          <a:p>
            <a:r>
              <a:rPr lang="en-US" sz="2400" dirty="0"/>
              <a:t>Tax return work</a:t>
            </a:r>
          </a:p>
          <a:p>
            <a:pPr lvl="1"/>
            <a:r>
              <a:rPr lang="en-US" sz="2400" dirty="0"/>
              <a:t>Individuals</a:t>
            </a:r>
          </a:p>
          <a:p>
            <a:pPr lvl="1"/>
            <a:r>
              <a:rPr lang="en-US" sz="2400" dirty="0"/>
              <a:t>Partnerships</a:t>
            </a:r>
          </a:p>
          <a:p>
            <a:pPr lvl="1"/>
            <a:r>
              <a:rPr lang="en-US" sz="2400" dirty="0"/>
              <a:t>Trust</a:t>
            </a:r>
          </a:p>
          <a:p>
            <a:pPr lvl="1"/>
            <a:r>
              <a:rPr lang="en-US" sz="2400" dirty="0"/>
              <a:t>Private companies</a:t>
            </a:r>
          </a:p>
          <a:p>
            <a:pPr lvl="1"/>
            <a:r>
              <a:rPr lang="en-US" sz="2400" b="1" dirty="0"/>
              <a:t>Self Managed Superannuation Fund</a:t>
            </a:r>
          </a:p>
          <a:p>
            <a:pPr marL="457200" lvl="1" indent="0">
              <a:buNone/>
            </a:pPr>
            <a:endParaRPr lang="en-US" sz="2400" b="1" dirty="0"/>
          </a:p>
          <a:p>
            <a:pPr lvl="1"/>
            <a:endParaRPr lang="en-US" sz="1600" dirty="0"/>
          </a:p>
          <a:p>
            <a:pPr lvl="1"/>
            <a:endParaRPr lang="en-US" sz="1600" dirty="0"/>
          </a:p>
          <a:p>
            <a:endParaRPr lang="en-US" sz="2000" dirty="0"/>
          </a:p>
        </p:txBody>
      </p:sp>
    </p:spTree>
    <p:extLst>
      <p:ext uri="{BB962C8B-B14F-4D97-AF65-F5344CB8AC3E}">
        <p14:creationId xmlns:p14="http://schemas.microsoft.com/office/powerpoint/2010/main" val="312547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FDA1D8-C71D-DF42-2409-341C20F171E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4484BB-6DA1-1F0D-0926-54F912F9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54F6B6-951B-DDD0-FB4E-BD1906680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70D0FC-6F54-7BAB-73A5-BF3F92207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EECC0F-B928-5E21-80E1-34DEA0341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758464-4E90-1DFC-ABE4-B490B98FB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D399DA-8837-2D49-B3F0-3E5DB1894108}"/>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What you should know</a:t>
            </a:r>
          </a:p>
        </p:txBody>
      </p:sp>
      <p:sp>
        <p:nvSpPr>
          <p:cNvPr id="3" name="Content Placeholder 2">
            <a:extLst>
              <a:ext uri="{FF2B5EF4-FFF2-40B4-BE49-F238E27FC236}">
                <a16:creationId xmlns:a16="http://schemas.microsoft.com/office/drawing/2014/main" id="{A35946E7-FC6D-7305-1790-C58BE5C85005}"/>
              </a:ext>
            </a:extLst>
          </p:cNvPr>
          <p:cNvSpPr>
            <a:spLocks noGrp="1"/>
          </p:cNvSpPr>
          <p:nvPr>
            <p:ph idx="1"/>
          </p:nvPr>
        </p:nvSpPr>
        <p:spPr>
          <a:xfrm>
            <a:off x="355973" y="2489375"/>
            <a:ext cx="8094689" cy="4074087"/>
          </a:xfrm>
        </p:spPr>
        <p:txBody>
          <a:bodyPr anchor="ctr">
            <a:normAutofit lnSpcReduction="10000"/>
          </a:bodyPr>
          <a:lstStyle/>
          <a:p>
            <a:r>
              <a:rPr lang="en-US" sz="2400" dirty="0"/>
              <a:t>Financial year 01 July to 30 June</a:t>
            </a:r>
          </a:p>
          <a:p>
            <a:r>
              <a:rPr lang="en-US" sz="2400" dirty="0"/>
              <a:t>Income Tax Assessment Act 1997</a:t>
            </a:r>
          </a:p>
          <a:p>
            <a:r>
              <a:rPr lang="en-US" sz="2400" dirty="0"/>
              <a:t>Australian Tax office (ATO)</a:t>
            </a:r>
          </a:p>
          <a:p>
            <a:r>
              <a:rPr lang="en-US" sz="2400" dirty="0"/>
              <a:t>GST - 10%</a:t>
            </a:r>
          </a:p>
          <a:p>
            <a:r>
              <a:rPr lang="en-US" sz="2400" dirty="0"/>
              <a:t>ABN, ACN’ TFN number</a:t>
            </a:r>
          </a:p>
          <a:p>
            <a:r>
              <a:rPr lang="en-US" sz="2400" dirty="0"/>
              <a:t>Tax agent, BAS agent</a:t>
            </a:r>
          </a:p>
          <a:p>
            <a:r>
              <a:rPr lang="en-US" sz="2400" dirty="0"/>
              <a:t> Small Business </a:t>
            </a:r>
          </a:p>
          <a:p>
            <a:r>
              <a:rPr lang="en-US" sz="2400" dirty="0"/>
              <a:t>Franking Credits</a:t>
            </a:r>
          </a:p>
          <a:p>
            <a:r>
              <a:rPr lang="en-US" sz="2400" dirty="0"/>
              <a:t>Business Activity Statements</a:t>
            </a:r>
          </a:p>
          <a:p>
            <a:r>
              <a:rPr lang="en-US" sz="2400" dirty="0"/>
              <a:t>ASIC </a:t>
            </a:r>
          </a:p>
          <a:p>
            <a:pPr marL="457200" lvl="1" indent="0">
              <a:buNone/>
            </a:pPr>
            <a:endParaRPr lang="en-US" sz="2400" dirty="0"/>
          </a:p>
          <a:p>
            <a:pPr lvl="1"/>
            <a:endParaRPr lang="en-US" sz="1600" dirty="0"/>
          </a:p>
          <a:p>
            <a:pPr lvl="1"/>
            <a:endParaRPr lang="en-US" sz="1600" dirty="0"/>
          </a:p>
          <a:p>
            <a:endParaRPr lang="en-US" sz="2000" dirty="0"/>
          </a:p>
        </p:txBody>
      </p:sp>
    </p:spTree>
    <p:extLst>
      <p:ext uri="{BB962C8B-B14F-4D97-AF65-F5344CB8AC3E}">
        <p14:creationId xmlns:p14="http://schemas.microsoft.com/office/powerpoint/2010/main" val="399351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D3C503-D221-FBF6-9B30-5D3792AF82A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AA18A1-42C4-8BAF-D9B3-E9F208F74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358092-1528-C972-5B4E-CC45A5E6C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C39F91-0EAA-5F70-ECDE-8CC1B1CBE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AA4435-E11E-2F09-2EE6-9B1B6CB56E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AACD74-6DD8-0ADF-1536-EE2D5962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E3624-BAEE-9A2C-AEC9-C3DEBA0CC74A}"/>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What is Superannuation?</a:t>
            </a:r>
          </a:p>
        </p:txBody>
      </p:sp>
      <p:sp>
        <p:nvSpPr>
          <p:cNvPr id="3" name="Content Placeholder 2">
            <a:extLst>
              <a:ext uri="{FF2B5EF4-FFF2-40B4-BE49-F238E27FC236}">
                <a16:creationId xmlns:a16="http://schemas.microsoft.com/office/drawing/2014/main" id="{593DA06F-98E6-7375-E912-32C1A9CE8297}"/>
              </a:ext>
            </a:extLst>
          </p:cNvPr>
          <p:cNvSpPr>
            <a:spLocks noGrp="1"/>
          </p:cNvSpPr>
          <p:nvPr>
            <p:ph idx="1"/>
          </p:nvPr>
        </p:nvSpPr>
        <p:spPr>
          <a:xfrm>
            <a:off x="355973" y="2489375"/>
            <a:ext cx="8094689" cy="4074087"/>
          </a:xfrm>
        </p:spPr>
        <p:txBody>
          <a:bodyPr anchor="ctr">
            <a:normAutofit/>
          </a:bodyPr>
          <a:lstStyle/>
          <a:p>
            <a:r>
              <a:rPr lang="en-US" sz="2500" dirty="0"/>
              <a:t>Australia’s compulsory retirement savings system</a:t>
            </a:r>
          </a:p>
          <a:p>
            <a:pPr lvl="1"/>
            <a:r>
              <a:rPr lang="en-US" sz="2500" dirty="0"/>
              <a:t>Designed to provide income in retirement</a:t>
            </a:r>
          </a:p>
          <a:p>
            <a:pPr lvl="1"/>
            <a:r>
              <a:rPr lang="en-US" sz="2500" dirty="0"/>
              <a:t>Contributions made during working life</a:t>
            </a:r>
          </a:p>
          <a:p>
            <a:pPr lvl="1"/>
            <a:r>
              <a:rPr lang="en-US" sz="2500" dirty="0"/>
              <a:t>Preserved until a condition of release is met</a:t>
            </a:r>
          </a:p>
          <a:p>
            <a:pPr lvl="1"/>
            <a:r>
              <a:rPr lang="en-US" sz="2500" dirty="0"/>
              <a:t>Supported by significant tax concessions</a:t>
            </a:r>
          </a:p>
          <a:p>
            <a:pPr lvl="1"/>
            <a:r>
              <a:rPr lang="en-US" sz="2500" dirty="0"/>
              <a:t>Governed under SIS Act and Income Tax Assessment Acts</a:t>
            </a:r>
          </a:p>
          <a:p>
            <a:pPr marL="457200" lvl="1" indent="0">
              <a:buNone/>
            </a:pPr>
            <a:endParaRPr lang="en-US" sz="2400" dirty="0"/>
          </a:p>
          <a:p>
            <a:pPr lvl="1"/>
            <a:endParaRPr lang="en-US" sz="1600" dirty="0"/>
          </a:p>
          <a:p>
            <a:pPr lvl="1"/>
            <a:endParaRPr lang="en-US" sz="1600" dirty="0"/>
          </a:p>
          <a:p>
            <a:endParaRPr lang="en-US" sz="2000" dirty="0"/>
          </a:p>
        </p:txBody>
      </p:sp>
    </p:spTree>
    <p:extLst>
      <p:ext uri="{BB962C8B-B14F-4D97-AF65-F5344CB8AC3E}">
        <p14:creationId xmlns:p14="http://schemas.microsoft.com/office/powerpoint/2010/main" val="335373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604345-CFA2-5EF8-D3AC-5A861F56792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578F95-08AD-B42C-9D7E-752FFDFE4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E281D5-7802-F942-A6FF-ACA976661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931162-3DBE-7110-6F6A-59BB388B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B82D41-17D7-1048-B98F-7ADED988D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8CD03DF-2C56-9F83-D835-C865F4351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436420-7C0F-B110-1211-E1F74F02597F}"/>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Why Superannuation Exists</a:t>
            </a:r>
          </a:p>
        </p:txBody>
      </p:sp>
      <p:sp>
        <p:nvSpPr>
          <p:cNvPr id="3" name="Content Placeholder 2">
            <a:extLst>
              <a:ext uri="{FF2B5EF4-FFF2-40B4-BE49-F238E27FC236}">
                <a16:creationId xmlns:a16="http://schemas.microsoft.com/office/drawing/2014/main" id="{A3A10AD9-4661-0E88-D084-A8D79855F68A}"/>
              </a:ext>
            </a:extLst>
          </p:cNvPr>
          <p:cNvSpPr>
            <a:spLocks noGrp="1"/>
          </p:cNvSpPr>
          <p:nvPr>
            <p:ph idx="1"/>
          </p:nvPr>
        </p:nvSpPr>
        <p:spPr>
          <a:xfrm>
            <a:off x="618620" y="1900792"/>
            <a:ext cx="8094689" cy="4074087"/>
          </a:xfrm>
        </p:spPr>
        <p:txBody>
          <a:bodyPr anchor="ctr">
            <a:normAutofit/>
          </a:bodyPr>
          <a:lstStyle/>
          <a:p>
            <a:pPr marL="0" indent="0">
              <a:buNone/>
            </a:pPr>
            <a:r>
              <a:rPr lang="en-US" sz="2000" dirty="0"/>
              <a:t>Reduce reliance on the Age Pension from Government</a:t>
            </a:r>
          </a:p>
          <a:p>
            <a:pPr lvl="1"/>
            <a:r>
              <a:rPr lang="en-US" sz="2000" dirty="0"/>
              <a:t>Encourage long-term retirement savings</a:t>
            </a:r>
          </a:p>
          <a:p>
            <a:pPr lvl="1"/>
            <a:r>
              <a:rPr lang="en-US" sz="2000" dirty="0"/>
              <a:t>Provide dignity and financial security in retirement</a:t>
            </a:r>
          </a:p>
          <a:p>
            <a:pPr lvl="1"/>
            <a:r>
              <a:rPr lang="en-US" sz="2000" dirty="0"/>
              <a:t>Tax incentives encourage compliance</a:t>
            </a:r>
          </a:p>
          <a:p>
            <a:pPr lvl="1"/>
            <a:r>
              <a:rPr lang="en-US" sz="2000" dirty="0"/>
              <a:t>Highly regulated to prevent misuse</a:t>
            </a:r>
          </a:p>
          <a:p>
            <a:pPr marL="457200" lvl="1" indent="0">
              <a:buNone/>
            </a:pPr>
            <a:endParaRPr lang="en-US" sz="2400" dirty="0"/>
          </a:p>
          <a:p>
            <a:pPr lvl="1"/>
            <a:endParaRPr lang="en-US" sz="1600" dirty="0"/>
          </a:p>
          <a:p>
            <a:pPr lvl="1"/>
            <a:endParaRPr lang="en-US" sz="1600" dirty="0"/>
          </a:p>
          <a:p>
            <a:endParaRPr lang="en-US" sz="2000" dirty="0"/>
          </a:p>
        </p:txBody>
      </p:sp>
    </p:spTree>
    <p:extLst>
      <p:ext uri="{BB962C8B-B14F-4D97-AF65-F5344CB8AC3E}">
        <p14:creationId xmlns:p14="http://schemas.microsoft.com/office/powerpoint/2010/main" val="424252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5C3A60-7DE7-9406-4641-21A21B4BDCB3}"/>
              </a:ext>
            </a:extLst>
          </p:cNvPr>
          <p:cNvSpPr>
            <a:spLocks noGrp="1"/>
          </p:cNvSpPr>
          <p:nvPr>
            <p:ph type="title"/>
          </p:nvPr>
        </p:nvSpPr>
        <p:spPr>
          <a:xfrm>
            <a:off x="1028697" y="348865"/>
            <a:ext cx="7533018" cy="877729"/>
          </a:xfrm>
        </p:spPr>
        <p:txBody>
          <a:bodyPr anchor="ctr">
            <a:normAutofit/>
          </a:bodyPr>
          <a:lstStyle/>
          <a:p>
            <a:r>
              <a:rPr lang="en-US" sz="3500">
                <a:solidFill>
                  <a:srgbClr val="FFFFFF"/>
                </a:solidFill>
              </a:rPr>
              <a:t>Superannuation Fund Types</a:t>
            </a:r>
            <a:endParaRPr lang="en-US" sz="3500" dirty="0">
              <a:solidFill>
                <a:srgbClr val="FFFFF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0373066"/>
              </p:ext>
            </p:extLst>
          </p:nvPr>
        </p:nvGraphicFramePr>
        <p:xfrm>
          <a:off x="254833" y="1738859"/>
          <a:ext cx="8619344" cy="4931766"/>
        </p:xfrm>
        <a:graphic>
          <a:graphicData uri="http://schemas.openxmlformats.org/drawingml/2006/table">
            <a:tbl>
              <a:tblPr firstRow="1" bandRow="1">
                <a:tableStyleId>{5C22544A-7EE6-4342-B048-85BDC9FD1C3A}</a:tableStyleId>
              </a:tblPr>
              <a:tblGrid>
                <a:gridCol w="2874005">
                  <a:extLst>
                    <a:ext uri="{9D8B030D-6E8A-4147-A177-3AD203B41FA5}">
                      <a16:colId xmlns:a16="http://schemas.microsoft.com/office/drawing/2014/main" val="20000"/>
                    </a:ext>
                  </a:extLst>
                </a:gridCol>
                <a:gridCol w="2919871">
                  <a:extLst>
                    <a:ext uri="{9D8B030D-6E8A-4147-A177-3AD203B41FA5}">
                      <a16:colId xmlns:a16="http://schemas.microsoft.com/office/drawing/2014/main" val="20001"/>
                    </a:ext>
                  </a:extLst>
                </a:gridCol>
                <a:gridCol w="2825468">
                  <a:extLst>
                    <a:ext uri="{9D8B030D-6E8A-4147-A177-3AD203B41FA5}">
                      <a16:colId xmlns:a16="http://schemas.microsoft.com/office/drawing/2014/main" val="20002"/>
                    </a:ext>
                  </a:extLst>
                </a:gridCol>
              </a:tblGrid>
              <a:tr h="419810">
                <a:tc>
                  <a:txBody>
                    <a:bodyPr/>
                    <a:lstStyle/>
                    <a:p>
                      <a:r>
                        <a:rPr lang="en-US" sz="1600"/>
                        <a:t>Type of Fund</a:t>
                      </a:r>
                    </a:p>
                  </a:txBody>
                  <a:tcPr marL="79844" marR="79844" marT="39922" marB="39922"/>
                </a:tc>
                <a:tc>
                  <a:txBody>
                    <a:bodyPr/>
                    <a:lstStyle/>
                    <a:p>
                      <a:r>
                        <a:rPr lang="en-US" sz="1600"/>
                        <a:t>Overview</a:t>
                      </a:r>
                    </a:p>
                  </a:txBody>
                  <a:tcPr marL="79844" marR="79844" marT="39922" marB="39922"/>
                </a:tc>
                <a:tc>
                  <a:txBody>
                    <a:bodyPr/>
                    <a:lstStyle/>
                    <a:p>
                      <a:r>
                        <a:rPr lang="en-US" sz="1600" dirty="0"/>
                        <a:t>Key Features</a:t>
                      </a:r>
                    </a:p>
                  </a:txBody>
                  <a:tcPr marL="79844" marR="79844" marT="39922" marB="39922"/>
                </a:tc>
                <a:extLst>
                  <a:ext uri="{0D108BD9-81ED-4DB2-BD59-A6C34878D82A}">
                    <a16:rowId xmlns:a16="http://schemas.microsoft.com/office/drawing/2014/main" val="10000"/>
                  </a:ext>
                </a:extLst>
              </a:tr>
              <a:tr h="700754">
                <a:tc>
                  <a:txBody>
                    <a:bodyPr/>
                    <a:lstStyle/>
                    <a:p>
                      <a:r>
                        <a:rPr lang="en-US" sz="1600"/>
                        <a:t>Industry Super Funds</a:t>
                      </a:r>
                    </a:p>
                  </a:txBody>
                  <a:tcPr marL="79844" marR="79844" marT="39922" marB="39922"/>
                </a:tc>
                <a:tc>
                  <a:txBody>
                    <a:bodyPr/>
                    <a:lstStyle/>
                    <a:p>
                      <a:r>
                        <a:rPr lang="en-US" sz="1600"/>
                        <a:t>Non-profit industry-based funds</a:t>
                      </a:r>
                    </a:p>
                  </a:txBody>
                  <a:tcPr marL="79844" marR="79844" marT="39922" marB="39922"/>
                </a:tc>
                <a:tc>
                  <a:txBody>
                    <a:bodyPr/>
                    <a:lstStyle/>
                    <a:p>
                      <a:r>
                        <a:rPr lang="en-US" sz="1600"/>
                        <a:t>Low fees, simple default options</a:t>
                      </a:r>
                    </a:p>
                  </a:txBody>
                  <a:tcPr marL="79844" marR="79844" marT="39922" marB="39922"/>
                </a:tc>
                <a:extLst>
                  <a:ext uri="{0D108BD9-81ED-4DB2-BD59-A6C34878D82A}">
                    <a16:rowId xmlns:a16="http://schemas.microsoft.com/office/drawing/2014/main" val="10001"/>
                  </a:ext>
                </a:extLst>
              </a:tr>
              <a:tr h="700754">
                <a:tc>
                  <a:txBody>
                    <a:bodyPr/>
                    <a:lstStyle/>
                    <a:p>
                      <a:r>
                        <a:rPr lang="en-US" sz="1600"/>
                        <a:t>Retail Super Funds</a:t>
                      </a:r>
                    </a:p>
                  </a:txBody>
                  <a:tcPr marL="79844" marR="79844" marT="39922" marB="39922"/>
                </a:tc>
                <a:tc>
                  <a:txBody>
                    <a:bodyPr/>
                    <a:lstStyle/>
                    <a:p>
                      <a:r>
                        <a:rPr lang="en-US" sz="1600"/>
                        <a:t>For-profit financial institutions</a:t>
                      </a:r>
                    </a:p>
                  </a:txBody>
                  <a:tcPr marL="79844" marR="79844" marT="39922" marB="39922"/>
                </a:tc>
                <a:tc>
                  <a:txBody>
                    <a:bodyPr/>
                    <a:lstStyle/>
                    <a:p>
                      <a:r>
                        <a:rPr lang="en-US" sz="1600"/>
                        <a:t>Wide investment choices, higher fees</a:t>
                      </a:r>
                    </a:p>
                  </a:txBody>
                  <a:tcPr marL="79844" marR="79844" marT="39922" marB="39922"/>
                </a:tc>
                <a:extLst>
                  <a:ext uri="{0D108BD9-81ED-4DB2-BD59-A6C34878D82A}">
                    <a16:rowId xmlns:a16="http://schemas.microsoft.com/office/drawing/2014/main" val="10002"/>
                  </a:ext>
                </a:extLst>
              </a:tr>
              <a:tr h="700754">
                <a:tc>
                  <a:txBody>
                    <a:bodyPr/>
                    <a:lstStyle/>
                    <a:p>
                      <a:r>
                        <a:rPr lang="en-US" sz="1600"/>
                        <a:t>Corporate Super Funds</a:t>
                      </a:r>
                    </a:p>
                  </a:txBody>
                  <a:tcPr marL="79844" marR="79844" marT="39922" marB="39922"/>
                </a:tc>
                <a:tc>
                  <a:txBody>
                    <a:bodyPr/>
                    <a:lstStyle/>
                    <a:p>
                      <a:r>
                        <a:rPr lang="en-US" sz="1600"/>
                        <a:t>Employer-sponsored funds</a:t>
                      </a:r>
                    </a:p>
                  </a:txBody>
                  <a:tcPr marL="79844" marR="79844" marT="39922" marB="39922"/>
                </a:tc>
                <a:tc>
                  <a:txBody>
                    <a:bodyPr/>
                    <a:lstStyle/>
                    <a:p>
                      <a:r>
                        <a:rPr lang="en-US" sz="1600"/>
                        <a:t>Tailored benefits for employees</a:t>
                      </a:r>
                    </a:p>
                  </a:txBody>
                  <a:tcPr marL="79844" marR="79844" marT="39922" marB="39922"/>
                </a:tc>
                <a:extLst>
                  <a:ext uri="{0D108BD9-81ED-4DB2-BD59-A6C34878D82A}">
                    <a16:rowId xmlns:a16="http://schemas.microsoft.com/office/drawing/2014/main" val="10003"/>
                  </a:ext>
                </a:extLst>
              </a:tr>
              <a:tr h="419810">
                <a:tc>
                  <a:txBody>
                    <a:bodyPr/>
                    <a:lstStyle/>
                    <a:p>
                      <a:r>
                        <a:rPr lang="en-US" sz="1600"/>
                        <a:t>Public Sector Super Funds</a:t>
                      </a:r>
                    </a:p>
                  </a:txBody>
                  <a:tcPr marL="79844" marR="79844" marT="39922" marB="39922"/>
                </a:tc>
                <a:tc>
                  <a:txBody>
                    <a:bodyPr/>
                    <a:lstStyle/>
                    <a:p>
                      <a:r>
                        <a:rPr lang="en-US" sz="1600"/>
                        <a:t>Government employee funds</a:t>
                      </a:r>
                    </a:p>
                  </a:txBody>
                  <a:tcPr marL="79844" marR="79844" marT="39922" marB="39922"/>
                </a:tc>
                <a:tc>
                  <a:txBody>
                    <a:bodyPr/>
                    <a:lstStyle/>
                    <a:p>
                      <a:r>
                        <a:rPr lang="en-US" sz="1600"/>
                        <a:t>Defined benefits, low fees</a:t>
                      </a:r>
                    </a:p>
                  </a:txBody>
                  <a:tcPr marL="79844" marR="79844" marT="39922" marB="39922"/>
                </a:tc>
                <a:extLst>
                  <a:ext uri="{0D108BD9-81ED-4DB2-BD59-A6C34878D82A}">
                    <a16:rowId xmlns:a16="http://schemas.microsoft.com/office/drawing/2014/main" val="10004"/>
                  </a:ext>
                </a:extLst>
              </a:tr>
              <a:tr h="700754">
                <a:tc>
                  <a:txBody>
                    <a:bodyPr/>
                    <a:lstStyle/>
                    <a:p>
                      <a:r>
                        <a:rPr lang="en-US" sz="1600"/>
                        <a:t>Annuity Funds</a:t>
                      </a:r>
                    </a:p>
                  </a:txBody>
                  <a:tcPr marL="79844" marR="79844" marT="39922" marB="39922"/>
                </a:tc>
                <a:tc>
                  <a:txBody>
                    <a:bodyPr/>
                    <a:lstStyle/>
                    <a:p>
                      <a:r>
                        <a:rPr lang="en-US" sz="1600"/>
                        <a:t>Guaranteed retirement income funds</a:t>
                      </a:r>
                    </a:p>
                  </a:txBody>
                  <a:tcPr marL="79844" marR="79844" marT="39922" marB="39922"/>
                </a:tc>
                <a:tc>
                  <a:txBody>
                    <a:bodyPr/>
                    <a:lstStyle/>
                    <a:p>
                      <a:r>
                        <a:rPr lang="en-US" sz="1600"/>
                        <a:t>Income certainty, less flexibility</a:t>
                      </a:r>
                    </a:p>
                  </a:txBody>
                  <a:tcPr marL="79844" marR="79844" marT="39922" marB="39922"/>
                </a:tc>
                <a:extLst>
                  <a:ext uri="{0D108BD9-81ED-4DB2-BD59-A6C34878D82A}">
                    <a16:rowId xmlns:a16="http://schemas.microsoft.com/office/drawing/2014/main" val="10005"/>
                  </a:ext>
                </a:extLst>
              </a:tr>
              <a:tr h="700754">
                <a:tc>
                  <a:txBody>
                    <a:bodyPr/>
                    <a:lstStyle/>
                    <a:p>
                      <a:r>
                        <a:rPr lang="en-US" sz="1600"/>
                        <a:t>Pooled Superannuation Trusts</a:t>
                      </a:r>
                    </a:p>
                  </a:txBody>
                  <a:tcPr marL="79844" marR="79844" marT="39922" marB="39922"/>
                </a:tc>
                <a:tc>
                  <a:txBody>
                    <a:bodyPr/>
                    <a:lstStyle/>
                    <a:p>
                      <a:r>
                        <a:rPr lang="en-US" sz="1600"/>
                        <a:t>Collective investment vehicles</a:t>
                      </a:r>
                    </a:p>
                  </a:txBody>
                  <a:tcPr marL="79844" marR="79844" marT="39922" marB="39922"/>
                </a:tc>
                <a:tc>
                  <a:txBody>
                    <a:bodyPr/>
                    <a:lstStyle/>
                    <a:p>
                      <a:r>
                        <a:rPr lang="en-US" sz="1600"/>
                        <a:t>Diversification, professional management</a:t>
                      </a:r>
                    </a:p>
                  </a:txBody>
                  <a:tcPr marL="79844" marR="79844" marT="39922" marB="39922"/>
                </a:tc>
                <a:extLst>
                  <a:ext uri="{0D108BD9-81ED-4DB2-BD59-A6C34878D82A}">
                    <a16:rowId xmlns:a16="http://schemas.microsoft.com/office/drawing/2014/main" val="10006"/>
                  </a:ext>
                </a:extLst>
              </a:tr>
              <a:tr h="588376">
                <a:tc>
                  <a:txBody>
                    <a:bodyPr/>
                    <a:lstStyle/>
                    <a:p>
                      <a:r>
                        <a:rPr lang="en-US" sz="1300" b="1">
                          <a:solidFill>
                            <a:srgbClr val="FF0000"/>
                          </a:solidFill>
                        </a:rPr>
                        <a:t>Self-Managed Super Funds (SMSF)</a:t>
                      </a:r>
                    </a:p>
                  </a:txBody>
                  <a:tcPr marL="79844" marR="79844" marT="39922" marB="39922"/>
                </a:tc>
                <a:tc>
                  <a:txBody>
                    <a:bodyPr/>
                    <a:lstStyle/>
                    <a:p>
                      <a:r>
                        <a:rPr lang="en-US" sz="1300" b="1">
                          <a:solidFill>
                            <a:srgbClr val="FF0000"/>
                          </a:solidFill>
                        </a:rPr>
                        <a:t>Member-managed private super funds</a:t>
                      </a:r>
                    </a:p>
                  </a:txBody>
                  <a:tcPr marL="79844" marR="79844" marT="39922" marB="39922"/>
                </a:tc>
                <a:tc>
                  <a:txBody>
                    <a:bodyPr/>
                    <a:lstStyle/>
                    <a:p>
                      <a:r>
                        <a:rPr lang="en-US" sz="1300" b="1" dirty="0">
                          <a:solidFill>
                            <a:srgbClr val="FF0000"/>
                          </a:solidFill>
                        </a:rPr>
                        <a:t>Full control, high responsibility &amp; compliance</a:t>
                      </a:r>
                    </a:p>
                  </a:txBody>
                  <a:tcPr marL="79844" marR="79844" marT="39922" marB="39922"/>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64109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1529</TotalTime>
  <Words>1763</Words>
  <Application>Microsoft Office PowerPoint</Application>
  <PresentationFormat>On-screen Show (4:3)</PresentationFormat>
  <Paragraphs>299</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Australian Accounting &amp; SMSF</vt:lpstr>
      <vt:lpstr>Australian Accounting - Landscape</vt:lpstr>
      <vt:lpstr>WHY AUSTRALIAN TAXATION</vt:lpstr>
      <vt:lpstr>Outsourcing Opportunities</vt:lpstr>
      <vt:lpstr>Nature of work outsourced</vt:lpstr>
      <vt:lpstr>What you should know</vt:lpstr>
      <vt:lpstr>What is Superannuation?</vt:lpstr>
      <vt:lpstr>Why Superannuation Exists</vt:lpstr>
      <vt:lpstr>Superannuation Fund Types</vt:lpstr>
      <vt:lpstr>PowerPoint Presentation</vt:lpstr>
      <vt:lpstr>What is an SMSF?</vt:lpstr>
      <vt:lpstr>Trustee Responsibilities</vt:lpstr>
      <vt:lpstr>TRUSTEES &amp; STRUCTURE TYPE</vt:lpstr>
      <vt:lpstr>Compare Trustee Structure</vt:lpstr>
      <vt:lpstr>SMSF – DIY Fund with Professional Support</vt:lpstr>
      <vt:lpstr>Regulator Bodies involved in SMSF </vt:lpstr>
      <vt:lpstr>Governing rules</vt:lpstr>
      <vt:lpstr>SMSF Residency &amp; Ownership Condition</vt:lpstr>
      <vt:lpstr>Set up of SMSF</vt:lpstr>
      <vt:lpstr>SMSF INVESTMENTS</vt:lpstr>
      <vt:lpstr>Possible Inflow/Outflow of Money in SMSF</vt:lpstr>
      <vt:lpstr>Contribution</vt:lpstr>
      <vt:lpstr>Tax on SMSF 15%</vt:lpstr>
      <vt:lpstr>Withdrawals</vt:lpstr>
      <vt:lpstr>Minimum Pension</vt:lpstr>
      <vt:lpstr>Q &amp; 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Accounting &amp; SMSF</dc:title>
  <dc:subject/>
  <dc:creator/>
  <cp:keywords/>
  <dc:description>generated using python-pptx</dc:description>
  <cp:lastModifiedBy>Debraj Sarkar</cp:lastModifiedBy>
  <cp:revision>33</cp:revision>
  <dcterms:created xsi:type="dcterms:W3CDTF">2013-01-27T09:14:16Z</dcterms:created>
  <dcterms:modified xsi:type="dcterms:W3CDTF">2026-04-17T04:53:51Z</dcterms:modified>
  <cp:category/>
</cp:coreProperties>
</file>